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2.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42.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43.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44.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45.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3.xml" ContentType="application/vnd.openxmlformats-officedocument.drawingml.chart+xml"/>
  <Override PartName="/ppt/charts/chart1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5.xml" ContentType="application/vnd.openxmlformats-officedocument.drawingml.chart+xml"/>
  <Override PartName="/ppt/charts/chart1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Ex1.xml" ContentType="application/vnd.ms-office.chartex+xml"/>
  <Override PartName="/ppt/charts/style15.xml" ContentType="application/vnd.ms-office.chartstyle+xml"/>
  <Override PartName="/ppt/charts/colors15.xml" ContentType="application/vnd.ms-office.chartcolorstyle+xml"/>
  <Override PartName="/ppt/charts/chartEx2.xml" ContentType="application/vnd.ms-office.chartex+xml"/>
  <Override PartName="/ppt/charts/style16.xml" ContentType="application/vnd.ms-office.chartstyle+xml"/>
  <Override PartName="/ppt/charts/colors16.xml" ContentType="application/vnd.ms-office.chartcolorstyle+xml"/>
  <Override PartName="/ppt/notesSlides/notesSlide48.xml" ContentType="application/vnd.openxmlformats-officedocument.presentationml.notesSlide+xml"/>
  <Override PartName="/ppt/charts/chartEx3.xml" ContentType="application/vnd.ms-office.chartex+xml"/>
  <Override PartName="/ppt/charts/style17.xml" ContentType="application/vnd.ms-office.chartstyle+xml"/>
  <Override PartName="/ppt/charts/colors17.xml" ContentType="application/vnd.ms-office.chartcolorstyle+xml"/>
  <Override PartName="/ppt/charts/chartEx4.xml" ContentType="application/vnd.ms-office.chartex+xml"/>
  <Override PartName="/ppt/charts/style18.xml" ContentType="application/vnd.ms-office.chartstyle+xml"/>
  <Override PartName="/ppt/charts/colors18.xml" ContentType="application/vnd.ms-office.chartcolorstyle+xml"/>
  <Override PartName="/ppt/notesSlides/notesSlide49.xml" ContentType="application/vnd.openxmlformats-officedocument.presentationml.notesSlide+xml"/>
  <Override PartName="/ppt/charts/chartEx5.xml" ContentType="application/vnd.ms-office.chartex+xml"/>
  <Override PartName="/ppt/charts/style19.xml" ContentType="application/vnd.ms-office.chartstyle+xml"/>
  <Override PartName="/ppt/charts/colors19.xml" ContentType="application/vnd.ms-office.chartcolorstyl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2"/>
    <p:sldMasterId id="2147483652" r:id="rId3"/>
    <p:sldMasterId id="2147483689" r:id="rId4"/>
  </p:sldMasterIdLst>
  <p:notesMasterIdLst>
    <p:notesMasterId r:id="rId87"/>
  </p:notesMasterIdLst>
  <p:handoutMasterIdLst>
    <p:handoutMasterId r:id="rId88"/>
  </p:handoutMasterIdLst>
  <p:sldIdLst>
    <p:sldId id="278" r:id="rId5"/>
    <p:sldId id="279" r:id="rId6"/>
    <p:sldId id="352" r:id="rId7"/>
    <p:sldId id="353" r:id="rId8"/>
    <p:sldId id="338" r:id="rId9"/>
    <p:sldId id="343" r:id="rId10"/>
    <p:sldId id="344" r:id="rId11"/>
    <p:sldId id="342" r:id="rId12"/>
    <p:sldId id="263" r:id="rId13"/>
    <p:sldId id="266" r:id="rId14"/>
    <p:sldId id="351" r:id="rId15"/>
    <p:sldId id="267" r:id="rId16"/>
    <p:sldId id="268" r:id="rId17"/>
    <p:sldId id="269" r:id="rId18"/>
    <p:sldId id="270" r:id="rId19"/>
    <p:sldId id="271" r:id="rId20"/>
    <p:sldId id="336" r:id="rId21"/>
    <p:sldId id="337" r:id="rId22"/>
    <p:sldId id="272" r:id="rId23"/>
    <p:sldId id="273" r:id="rId24"/>
    <p:sldId id="274" r:id="rId25"/>
    <p:sldId id="286" r:id="rId26"/>
    <p:sldId id="287" r:id="rId27"/>
    <p:sldId id="288" r:id="rId28"/>
    <p:sldId id="275" r:id="rId29"/>
    <p:sldId id="276" r:id="rId30"/>
    <p:sldId id="277" r:id="rId31"/>
    <p:sldId id="257" r:id="rId32"/>
    <p:sldId id="280" r:id="rId33"/>
    <p:sldId id="282" r:id="rId34"/>
    <p:sldId id="265" r:id="rId35"/>
    <p:sldId id="283" r:id="rId36"/>
    <p:sldId id="305" r:id="rId37"/>
    <p:sldId id="284" r:id="rId38"/>
    <p:sldId id="285" r:id="rId39"/>
    <p:sldId id="281" r:id="rId40"/>
    <p:sldId id="289" r:id="rId41"/>
    <p:sldId id="290" r:id="rId42"/>
    <p:sldId id="291" r:id="rId43"/>
    <p:sldId id="292" r:id="rId44"/>
    <p:sldId id="293" r:id="rId45"/>
    <p:sldId id="349" r:id="rId46"/>
    <p:sldId id="350" r:id="rId47"/>
    <p:sldId id="306" r:id="rId48"/>
    <p:sldId id="319" r:id="rId49"/>
    <p:sldId id="320" r:id="rId50"/>
    <p:sldId id="321" r:id="rId51"/>
    <p:sldId id="322" r:id="rId52"/>
    <p:sldId id="323" r:id="rId53"/>
    <p:sldId id="324" r:id="rId54"/>
    <p:sldId id="302" r:id="rId55"/>
    <p:sldId id="303" r:id="rId56"/>
    <p:sldId id="304" r:id="rId57"/>
    <p:sldId id="308" r:id="rId58"/>
    <p:sldId id="309" r:id="rId59"/>
    <p:sldId id="310" r:id="rId60"/>
    <p:sldId id="316" r:id="rId61"/>
    <p:sldId id="339" r:id="rId62"/>
    <p:sldId id="315" r:id="rId63"/>
    <p:sldId id="313" r:id="rId64"/>
    <p:sldId id="328" r:id="rId65"/>
    <p:sldId id="325" r:id="rId66"/>
    <p:sldId id="326" r:id="rId67"/>
    <p:sldId id="327" r:id="rId68"/>
    <p:sldId id="333" r:id="rId69"/>
    <p:sldId id="335" r:id="rId70"/>
    <p:sldId id="334" r:id="rId71"/>
    <p:sldId id="317" r:id="rId72"/>
    <p:sldId id="318" r:id="rId73"/>
    <p:sldId id="329" r:id="rId74"/>
    <p:sldId id="330" r:id="rId75"/>
    <p:sldId id="294" r:id="rId76"/>
    <p:sldId id="331" r:id="rId77"/>
    <p:sldId id="348" r:id="rId78"/>
    <p:sldId id="332" r:id="rId79"/>
    <p:sldId id="347" r:id="rId80"/>
    <p:sldId id="296" r:id="rId81"/>
    <p:sldId id="297" r:id="rId82"/>
    <p:sldId id="298" r:id="rId83"/>
    <p:sldId id="299" r:id="rId84"/>
    <p:sldId id="300" r:id="rId85"/>
    <p:sldId id="301" r:id="rId86"/>
  </p:sldIdLst>
  <p:sldSz cx="12192000" cy="6858000"/>
  <p:notesSz cx="6858000" cy="9144000"/>
  <p:embeddedFontLst>
    <p:embeddedFont>
      <p:font typeface="DeutscheBank" panose="020B0503020202030204" pitchFamily="34" charset="0"/>
      <p:regular r:id="rId89"/>
      <p:bold r:id="rId90"/>
      <p:italic r:id="rId91"/>
      <p:boldItalic r:id="rId92"/>
    </p:embeddedFont>
    <p:embeddedFont>
      <p:font typeface="DeutscheBank Light" panose="020B0403020202030204" pitchFamily="34" charset="0"/>
      <p:regular r:id="rId93"/>
      <p:italic r:id="rId94"/>
    </p:embeddedFont>
    <p:embeddedFont>
      <p:font typeface="DeutscheBank Medium" panose="020B0603020202030204" pitchFamily="34" charset="0"/>
      <p:regular r:id="rId95"/>
      <p:italic r:id="rId96"/>
    </p:embeddedFont>
  </p:embeddedFontLst>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Presentation" id="{4E9BDABE-605B-4F83-9DB7-A6CD6179760C}">
          <p14:sldIdLst>
            <p14:sldId id="278"/>
            <p14:sldId id="279"/>
          </p14:sldIdLst>
        </p14:section>
        <p14:section name="Start your meeting with a dedication shout-out" id="{EC39A794-CE41-46C7-B798-161A16C9856E}">
          <p14:sldIdLst>
            <p14:sldId id="352"/>
            <p14:sldId id="353"/>
          </p14:sldIdLst>
        </p14:section>
        <p14:section name="File size reduction" id="{CD95C6EF-7088-4ADA-9D39-0746E29D3318}">
          <p14:sldIdLst>
            <p14:sldId id="338"/>
          </p14:sldIdLst>
        </p14:section>
        <p14:section name="Keeping presentations accessible" id="{EA1FD241-36D3-A840-B903-CF6C1CF02615}">
          <p14:sldIdLst>
            <p14:sldId id="343"/>
            <p14:sldId id="344"/>
            <p14:sldId id="342"/>
          </p14:sldIdLst>
        </p14:section>
        <p14:section name="Title slides" id="{A462136A-DA6A-4B18-9651-335AE487AACE}">
          <p14:sldIdLst>
            <p14:sldId id="263"/>
            <p14:sldId id="266"/>
            <p14:sldId id="351"/>
            <p14:sldId id="267"/>
            <p14:sldId id="268"/>
            <p14:sldId id="269"/>
            <p14:sldId id="270"/>
            <p14:sldId id="271"/>
            <p14:sldId id="336"/>
            <p14:sldId id="337"/>
            <p14:sldId id="272"/>
            <p14:sldId id="273"/>
            <p14:sldId id="274"/>
            <p14:sldId id="286"/>
            <p14:sldId id="287"/>
            <p14:sldId id="288"/>
            <p14:sldId id="275"/>
            <p14:sldId id="276"/>
            <p14:sldId id="277"/>
          </p14:sldIdLst>
        </p14:section>
        <p14:section name="Content slides" id="{BF5BD9C8-D62E-473D-BA63-13F10B69D873}">
          <p14:sldIdLst>
            <p14:sldId id="257"/>
            <p14:sldId id="280"/>
            <p14:sldId id="282"/>
            <p14:sldId id="265"/>
            <p14:sldId id="283"/>
            <p14:sldId id="305"/>
            <p14:sldId id="284"/>
            <p14:sldId id="285"/>
            <p14:sldId id="281"/>
          </p14:sldIdLst>
        </p14:section>
        <p14:section name="Chapter titles" id="{E80C8EBB-4D0F-405C-BDFD-56F029F41BC9}">
          <p14:sldIdLst>
            <p14:sldId id="289"/>
            <p14:sldId id="290"/>
            <p14:sldId id="291"/>
            <p14:sldId id="292"/>
            <p14:sldId id="293"/>
          </p14:sldIdLst>
        </p14:section>
        <p14:section name="Divider / End Slides" id="{76A3CF5B-6D5E-C147-AA63-BCD6F7725BAB}">
          <p14:sldIdLst>
            <p14:sldId id="349"/>
            <p14:sldId id="350"/>
          </p14:sldIdLst>
        </p14:section>
        <p14:section name="Best practice samples" id="{4B86C6C6-A219-4400-BC7D-80116C044CE9}">
          <p14:sldIdLst>
            <p14:sldId id="306"/>
            <p14:sldId id="319"/>
            <p14:sldId id="320"/>
            <p14:sldId id="321"/>
            <p14:sldId id="322"/>
            <p14:sldId id="323"/>
            <p14:sldId id="324"/>
            <p14:sldId id="302"/>
            <p14:sldId id="303"/>
            <p14:sldId id="304"/>
            <p14:sldId id="308"/>
            <p14:sldId id="309"/>
            <p14:sldId id="310"/>
            <p14:sldId id="316"/>
            <p14:sldId id="339"/>
            <p14:sldId id="315"/>
            <p14:sldId id="313"/>
            <p14:sldId id="328"/>
            <p14:sldId id="325"/>
            <p14:sldId id="326"/>
            <p14:sldId id="327"/>
          </p14:sldIdLst>
        </p14:section>
        <p14:section name="World Map" id="{28FC9B7A-6CB5-4924-8F24-FAC0746A485B}">
          <p14:sldIdLst>
            <p14:sldId id="333"/>
            <p14:sldId id="335"/>
            <p14:sldId id="334"/>
            <p14:sldId id="317"/>
            <p14:sldId id="318"/>
            <p14:sldId id="329"/>
            <p14:sldId id="330"/>
          </p14:sldIdLst>
        </p14:section>
        <p14:section name="Guidelines" id="{09590B43-1B4B-4516-829B-530DB4FD0243}">
          <p14:sldIdLst>
            <p14:sldId id="294"/>
            <p14:sldId id="331"/>
            <p14:sldId id="348"/>
            <p14:sldId id="332"/>
            <p14:sldId id="347"/>
          </p14:sldIdLst>
        </p14:section>
        <p14:section name="Symbols and icons" id="{4D61EDD7-8E98-4CE1-90FC-25AFACFC0383}">
          <p14:sldIdLst>
            <p14:sldId id="296"/>
            <p14:sldId id="297"/>
            <p14:sldId id="298"/>
            <p14:sldId id="299"/>
            <p14:sldId id="300"/>
            <p14:sldId id="301"/>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EDF1F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893" autoAdjust="0"/>
    <p:restoredTop sz="96327" autoAdjust="0"/>
  </p:normalViewPr>
  <p:slideViewPr>
    <p:cSldViewPr snapToGrid="0" showGuides="1">
      <p:cViewPr varScale="1">
        <p:scale>
          <a:sx n="123" d="100"/>
          <a:sy n="123" d="100"/>
        </p:scale>
        <p:origin x="784" y="80"/>
      </p:cViewPr>
      <p:guideLst/>
    </p:cSldViewPr>
  </p:slideViewPr>
  <p:outlineViewPr>
    <p:cViewPr>
      <p:scale>
        <a:sx n="33" d="100"/>
        <a:sy n="33" d="100"/>
      </p:scale>
      <p:origin x="0" y="-38128"/>
    </p:cViewPr>
  </p:outlineViewPr>
  <p:notesTextViewPr>
    <p:cViewPr>
      <p:scale>
        <a:sx n="400" d="100"/>
        <a:sy n="400" d="100"/>
      </p:scale>
      <p:origin x="0" y="0"/>
    </p:cViewPr>
  </p:notesTextViewPr>
  <p:notesViewPr>
    <p:cSldViewPr snapToGrid="0" showGuides="1">
      <p:cViewPr varScale="1">
        <p:scale>
          <a:sx n="113" d="100"/>
          <a:sy n="113" d="100"/>
        </p:scale>
        <p:origin x="5513" y="55"/>
      </p:cViewPr>
      <p:guideLst/>
    </p:cSldViewPr>
  </p:notesViewPr>
  <p:gridSpacing cx="90012" cy="90012"/>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font" Target="fonts/font1.fntdata"/><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90" Type="http://schemas.openxmlformats.org/officeDocument/2006/relationships/font" Target="fonts/font2.fntdata"/><Relationship Id="rId95" Type="http://schemas.openxmlformats.org/officeDocument/2006/relationships/font" Target="fonts/font7.fntdata"/><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0" Type="http://schemas.openxmlformats.org/officeDocument/2006/relationships/slide" Target="slides/slide76.xml"/><Relationship Id="rId85" Type="http://schemas.openxmlformats.org/officeDocument/2006/relationships/slide" Target="slides/slide81.xml"/><Relationship Id="rId3" Type="http://schemas.openxmlformats.org/officeDocument/2006/relationships/slideMaster" Target="slideMasters/slideMaster2.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handoutMaster" Target="handoutMasters/handoutMaster1.xml"/><Relationship Id="rId91" Type="http://schemas.openxmlformats.org/officeDocument/2006/relationships/font" Target="fonts/font3.fntdata"/><Relationship Id="rId96" Type="http://schemas.openxmlformats.org/officeDocument/2006/relationships/font" Target="fonts/font8.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font" Target="fonts/font6.fntdata"/><Relationship Id="rId99" Type="http://schemas.openxmlformats.org/officeDocument/2006/relationships/theme" Target="theme/theme1.xml"/><Relationship Id="rId4" Type="http://schemas.openxmlformats.org/officeDocument/2006/relationships/slideMaster" Target="slideMasters/slideMaster3.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font" Target="fonts/font4.fntdata"/><Relationship Id="rId2" Type="http://schemas.openxmlformats.org/officeDocument/2006/relationships/slideMaster" Target="slideMasters/slideMaster1.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font" Target="fonts/font5.fntdata"/><Relationship Id="rId98"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_Worksheet13.xlsx"/><Relationship Id="rId2" Type="http://schemas.microsoft.com/office/2011/relationships/chartColorStyle" Target="colors13.xml"/><Relationship Id="rId1" Type="http://schemas.microsoft.com/office/2011/relationships/chartStyle" Target="style13.xml"/></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14.xml"/><Relationship Id="rId1" Type="http://schemas.microsoft.com/office/2011/relationships/chartStyle" Target="style14.xml"/></Relationships>
</file>

<file path=ppt/charts/_rels/chartEx1.xml.rels><?xml version="1.0" encoding="UTF-8" standalone="yes"?>
<Relationships xmlns="http://schemas.openxmlformats.org/package/2006/relationships"><Relationship Id="rId3" Type="http://schemas.microsoft.com/office/2011/relationships/chartColorStyle" Target="colors15.xml"/><Relationship Id="rId2" Type="http://schemas.microsoft.com/office/2011/relationships/chartStyle" Target="style15.xml"/><Relationship Id="rId1" Type="http://schemas.openxmlformats.org/officeDocument/2006/relationships/package" Target="../embeddings/Microsoft_Excel_Worksheet16.xlsx"/></Relationships>
</file>

<file path=ppt/charts/_rels/chartEx2.xml.rels><?xml version="1.0" encoding="UTF-8" standalone="yes"?>
<Relationships xmlns="http://schemas.openxmlformats.org/package/2006/relationships"><Relationship Id="rId3" Type="http://schemas.microsoft.com/office/2011/relationships/chartColorStyle" Target="colors16.xml"/><Relationship Id="rId2" Type="http://schemas.microsoft.com/office/2011/relationships/chartStyle" Target="style16.xml"/><Relationship Id="rId1" Type="http://schemas.openxmlformats.org/officeDocument/2006/relationships/package" Target="../embeddings/Microsoft_Excel_Worksheet17.xlsx"/></Relationships>
</file>

<file path=ppt/charts/_rels/chartEx3.xml.rels><?xml version="1.0" encoding="UTF-8" standalone="yes"?>
<Relationships xmlns="http://schemas.openxmlformats.org/package/2006/relationships"><Relationship Id="rId3" Type="http://schemas.microsoft.com/office/2011/relationships/chartColorStyle" Target="colors17.xml"/><Relationship Id="rId2" Type="http://schemas.microsoft.com/office/2011/relationships/chartStyle" Target="style17.xml"/><Relationship Id="rId1" Type="http://schemas.openxmlformats.org/officeDocument/2006/relationships/package" Target="../embeddings/Microsoft_Excel_Worksheet18.xlsx"/></Relationships>
</file>

<file path=ppt/charts/_rels/chartEx4.xml.rels><?xml version="1.0" encoding="UTF-8" standalone="yes"?>
<Relationships xmlns="http://schemas.openxmlformats.org/package/2006/relationships"><Relationship Id="rId3" Type="http://schemas.microsoft.com/office/2011/relationships/chartColorStyle" Target="colors18.xml"/><Relationship Id="rId2" Type="http://schemas.microsoft.com/office/2011/relationships/chartStyle" Target="style18.xml"/><Relationship Id="rId1" Type="http://schemas.openxmlformats.org/officeDocument/2006/relationships/package" Target="../embeddings/Microsoft_Excel_Worksheet19.xlsx"/></Relationships>
</file>

<file path=ppt/charts/_rels/chartEx5.xml.rels><?xml version="1.0" encoding="UTF-8" standalone="yes"?>
<Relationships xmlns="http://schemas.openxmlformats.org/package/2006/relationships"><Relationship Id="rId3" Type="http://schemas.microsoft.com/office/2011/relationships/chartColorStyle" Target="colors19.xml"/><Relationship Id="rId2" Type="http://schemas.microsoft.com/office/2011/relationships/chartStyle" Target="style19.xml"/><Relationship Id="rId1" Type="http://schemas.openxmlformats.org/officeDocument/2006/relationships/package" Target="../embeddings/Microsoft_Excel_Worksheet2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t" anchorCtr="0"/>
          <a:lstStyle/>
          <a:p>
            <a:pPr algn="l">
              <a:defRPr sz="1862" b="0" i="0" u="none" strike="noStrike" kern="1200" spc="0" baseline="0">
                <a:solidFill>
                  <a:schemeClr val="tx1">
                    <a:lumMod val="65000"/>
                    <a:lumOff val="35000"/>
                  </a:schemeClr>
                </a:solidFill>
                <a:latin typeface="+mn-lt"/>
                <a:ea typeface="+mn-ea"/>
                <a:cs typeface="+mn-cs"/>
              </a:defRPr>
            </a:pPr>
            <a:r>
              <a:rPr lang="en-GB" sz="1600" dirty="0">
                <a:solidFill>
                  <a:schemeClr val="tx1"/>
                </a:solidFill>
                <a:latin typeface="DeutscheBank Medium" panose="020B0603020202030204" pitchFamily="34" charset="0"/>
                <a:ea typeface="DeutscheBank Medium" panose="020B0603020202030204" pitchFamily="34" charset="0"/>
              </a:rPr>
              <a:t>Chart Title in medium</a:t>
            </a:r>
          </a:p>
          <a:p>
            <a:pPr algn="l">
              <a:defRPr/>
            </a:pPr>
            <a:r>
              <a:rPr lang="en-GB" sz="1600" dirty="0">
                <a:solidFill>
                  <a:schemeClr val="tx1"/>
                </a:solidFill>
                <a:latin typeface="DeutscheBank Light" panose="020B0403020202030204" pitchFamily="34" charset="0"/>
                <a:ea typeface="DeutscheBank Light" panose="020B0403020202030204" pitchFamily="34" charset="0"/>
              </a:rPr>
              <a:t>with subtitle in light</a:t>
            </a:r>
          </a:p>
        </c:rich>
      </c:tx>
      <c:layout>
        <c:manualLayout>
          <c:xMode val="edge"/>
          <c:yMode val="edge"/>
          <c:x val="5.7019152926596935E-2"/>
          <c:y val="2.6289848268244223E-3"/>
        </c:manualLayout>
      </c:layout>
      <c:overlay val="0"/>
      <c:spPr>
        <a:noFill/>
        <a:ln>
          <a:noFill/>
        </a:ln>
        <a:effectLst/>
      </c:spPr>
      <c:txPr>
        <a:bodyPr rot="0" spcFirstLastPara="1" vertOverflow="ellipsis" vert="horz" wrap="square" anchor="t" anchorCtr="0"/>
        <a:lstStyle/>
        <a:p>
          <a:pPr algn="l">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cat>
            <c:strRef>
              <c:f>Sheet1!$A$2:$A$5</c:f>
              <c:strCache>
                <c:ptCount val="3"/>
                <c:pt idx="0">
                  <c:v>Category 1</c:v>
                </c:pt>
                <c:pt idx="1">
                  <c:v>Category 2</c:v>
                </c:pt>
                <c:pt idx="2">
                  <c:v>Category 3</c:v>
                </c:pt>
              </c:strCache>
            </c:strRef>
          </c:cat>
          <c:val>
            <c:numRef>
              <c:f>Sheet1!$B$2:$B$5</c:f>
              <c:numCache>
                <c:formatCode>General</c:formatCode>
                <c:ptCount val="3"/>
                <c:pt idx="0">
                  <c:v>4.3</c:v>
                </c:pt>
                <c:pt idx="1">
                  <c:v>2.5</c:v>
                </c:pt>
                <c:pt idx="2">
                  <c:v>3.5</c:v>
                </c:pt>
              </c:numCache>
            </c:numRef>
          </c:val>
          <c:extLst>
            <c:ext xmlns:c16="http://schemas.microsoft.com/office/drawing/2014/chart" uri="{C3380CC4-5D6E-409C-BE32-E72D297353CC}">
              <c16:uniqueId val="{00000000-B641-4795-B6CA-0D503A0978C2}"/>
            </c:ext>
          </c:extLst>
        </c:ser>
        <c:ser>
          <c:idx val="1"/>
          <c:order val="1"/>
          <c:tx>
            <c:strRef>
              <c:f>Sheet1!$C$1</c:f>
              <c:strCache>
                <c:ptCount val="1"/>
                <c:pt idx="0">
                  <c:v>Series 2</c:v>
                </c:pt>
              </c:strCache>
            </c:strRef>
          </c:tx>
          <c:spPr>
            <a:solidFill>
              <a:schemeClr val="accent2"/>
            </a:solidFill>
            <a:ln>
              <a:noFill/>
            </a:ln>
            <a:effectLst/>
          </c:spPr>
          <c:invertIfNegative val="0"/>
          <c:cat>
            <c:strRef>
              <c:f>Sheet1!$A$2:$A$5</c:f>
              <c:strCache>
                <c:ptCount val="3"/>
                <c:pt idx="0">
                  <c:v>Category 1</c:v>
                </c:pt>
                <c:pt idx="1">
                  <c:v>Category 2</c:v>
                </c:pt>
                <c:pt idx="2">
                  <c:v>Category 3</c:v>
                </c:pt>
              </c:strCache>
            </c:strRef>
          </c:cat>
          <c:val>
            <c:numRef>
              <c:f>Sheet1!$C$2:$C$5</c:f>
              <c:numCache>
                <c:formatCode>General</c:formatCode>
                <c:ptCount val="3"/>
                <c:pt idx="0">
                  <c:v>2.4</c:v>
                </c:pt>
                <c:pt idx="1">
                  <c:v>4.4000000000000004</c:v>
                </c:pt>
                <c:pt idx="2">
                  <c:v>1.8</c:v>
                </c:pt>
              </c:numCache>
            </c:numRef>
          </c:val>
          <c:extLst>
            <c:ext xmlns:c16="http://schemas.microsoft.com/office/drawing/2014/chart" uri="{C3380CC4-5D6E-409C-BE32-E72D297353CC}">
              <c16:uniqueId val="{00000001-B641-4795-B6CA-0D503A0978C2}"/>
            </c:ext>
          </c:extLst>
        </c:ser>
        <c:ser>
          <c:idx val="2"/>
          <c:order val="2"/>
          <c:tx>
            <c:strRef>
              <c:f>Sheet1!$D$1</c:f>
              <c:strCache>
                <c:ptCount val="1"/>
                <c:pt idx="0">
                  <c:v>Series 3</c:v>
                </c:pt>
              </c:strCache>
            </c:strRef>
          </c:tx>
          <c:spPr>
            <a:solidFill>
              <a:schemeClr val="accent3"/>
            </a:solidFill>
            <a:ln>
              <a:noFill/>
            </a:ln>
            <a:effectLst/>
          </c:spPr>
          <c:invertIfNegative val="0"/>
          <c:cat>
            <c:strRef>
              <c:f>Sheet1!$A$2:$A$5</c:f>
              <c:strCache>
                <c:ptCount val="3"/>
                <c:pt idx="0">
                  <c:v>Category 1</c:v>
                </c:pt>
                <c:pt idx="1">
                  <c:v>Category 2</c:v>
                </c:pt>
                <c:pt idx="2">
                  <c:v>Category 3</c:v>
                </c:pt>
              </c:strCache>
            </c:strRef>
          </c:cat>
          <c:val>
            <c:numRef>
              <c:f>Sheet1!$D$2:$D$5</c:f>
              <c:numCache>
                <c:formatCode>General</c:formatCode>
                <c:ptCount val="3"/>
                <c:pt idx="0">
                  <c:v>2</c:v>
                </c:pt>
                <c:pt idx="1">
                  <c:v>2</c:v>
                </c:pt>
                <c:pt idx="2">
                  <c:v>3</c:v>
                </c:pt>
              </c:numCache>
            </c:numRef>
          </c:val>
          <c:extLst>
            <c:ext xmlns:c16="http://schemas.microsoft.com/office/drawing/2014/chart" uri="{C3380CC4-5D6E-409C-BE32-E72D297353CC}">
              <c16:uniqueId val="{00000002-B641-4795-B6CA-0D503A0978C2}"/>
            </c:ext>
          </c:extLst>
        </c:ser>
        <c:ser>
          <c:idx val="3"/>
          <c:order val="3"/>
          <c:tx>
            <c:strRef>
              <c:f>Sheet1!$E$1</c:f>
              <c:strCache>
                <c:ptCount val="1"/>
                <c:pt idx="0">
                  <c:v>Series 4</c:v>
                </c:pt>
              </c:strCache>
            </c:strRef>
          </c:tx>
          <c:spPr>
            <a:solidFill>
              <a:schemeClr val="accent4"/>
            </a:solidFill>
            <a:ln>
              <a:noFill/>
            </a:ln>
            <a:effectLst/>
          </c:spPr>
          <c:invertIfNegative val="0"/>
          <c:cat>
            <c:strRef>
              <c:f>Sheet1!$A$2:$A$5</c:f>
              <c:strCache>
                <c:ptCount val="3"/>
                <c:pt idx="0">
                  <c:v>Category 1</c:v>
                </c:pt>
                <c:pt idx="1">
                  <c:v>Category 2</c:v>
                </c:pt>
                <c:pt idx="2">
                  <c:v>Category 3</c:v>
                </c:pt>
              </c:strCache>
            </c:strRef>
          </c:cat>
          <c:val>
            <c:numRef>
              <c:f>Sheet1!$E$2:$E$5</c:f>
              <c:numCache>
                <c:formatCode>General</c:formatCode>
                <c:ptCount val="3"/>
                <c:pt idx="0">
                  <c:v>1</c:v>
                </c:pt>
                <c:pt idx="1">
                  <c:v>5</c:v>
                </c:pt>
                <c:pt idx="2">
                  <c:v>4</c:v>
                </c:pt>
              </c:numCache>
            </c:numRef>
          </c:val>
          <c:extLst>
            <c:ext xmlns:c16="http://schemas.microsoft.com/office/drawing/2014/chart" uri="{C3380CC4-5D6E-409C-BE32-E72D297353CC}">
              <c16:uniqueId val="{00000003-B641-4795-B6CA-0D503A0978C2}"/>
            </c:ext>
          </c:extLst>
        </c:ser>
        <c:dLbls>
          <c:showLegendKey val="0"/>
          <c:showVal val="0"/>
          <c:showCatName val="0"/>
          <c:showSerName val="0"/>
          <c:showPercent val="0"/>
          <c:showBubbleSize val="0"/>
        </c:dLbls>
        <c:gapWidth val="219"/>
        <c:overlap val="-27"/>
        <c:axId val="1317635696"/>
        <c:axId val="1317622736"/>
      </c:barChart>
      <c:catAx>
        <c:axId val="13176356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1317622736"/>
        <c:crosses val="autoZero"/>
        <c:auto val="1"/>
        <c:lblAlgn val="ctr"/>
        <c:lblOffset val="100"/>
        <c:noMultiLvlLbl val="0"/>
      </c:catAx>
      <c:valAx>
        <c:axId val="1317622736"/>
        <c:scaling>
          <c:orientation val="minMax"/>
          <c:max val="5"/>
        </c:scaling>
        <c:delete val="0"/>
        <c:axPos val="l"/>
        <c:majorGridlines>
          <c:spPr>
            <a:ln w="9525" cap="flat" cmpd="sng" algn="ctr">
              <a:solidFill>
                <a:schemeClr val="tx1">
                  <a:lumMod val="15000"/>
                  <a:lumOff val="85000"/>
                </a:schemeClr>
              </a:solidFill>
              <a:prstDash val="sysDot"/>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1317635696"/>
        <c:crosses val="autoZero"/>
        <c:crossBetween val="between"/>
        <c:majorUnit val="1"/>
      </c:valAx>
      <c:spPr>
        <a:noFill/>
        <a:ln>
          <a:noFill/>
        </a:ln>
        <a:effectLst/>
      </c:spPr>
    </c:plotArea>
    <c:legend>
      <c:legendPos val="r"/>
      <c:layout>
        <c:manualLayout>
          <c:xMode val="edge"/>
          <c:yMode val="edge"/>
          <c:x val="0.83569239335392509"/>
          <c:y val="0.71286476129438792"/>
          <c:w val="0.14367132304034747"/>
          <c:h val="0.22357714994031996"/>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t" anchorCtr="0"/>
          <a:lstStyle/>
          <a:p>
            <a:pPr algn="l">
              <a:defRPr lang="en-GB" sz="1862" b="0" i="0" u="none" strike="noStrike" kern="1200" spc="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r>
              <a:rPr lang="en-GB" sz="1600" dirty="0">
                <a:solidFill>
                  <a:schemeClr val="tx1"/>
                </a:solidFill>
                <a:latin typeface="DeutscheBank Medium" panose="020B0603020202030204" pitchFamily="34" charset="0"/>
                <a:ea typeface="DeutscheBank Medium" panose="020B0603020202030204" pitchFamily="34" charset="0"/>
              </a:rPr>
              <a:t>Headline in Deutsche Bank medium</a:t>
            </a:r>
          </a:p>
          <a:p>
            <a:pPr algn="l">
              <a:defRPr/>
            </a:pPr>
            <a:r>
              <a:rPr lang="en-GB" sz="1600" dirty="0">
                <a:solidFill>
                  <a:schemeClr val="tx1"/>
                </a:solidFill>
              </a:rPr>
              <a:t>With a subtitle in light</a:t>
            </a:r>
          </a:p>
        </c:rich>
      </c:tx>
      <c:layout>
        <c:manualLayout>
          <c:xMode val="edge"/>
          <c:yMode val="edge"/>
          <c:x val="2.186569473575629E-3"/>
          <c:y val="1.9465580579440442E-3"/>
        </c:manualLayout>
      </c:layout>
      <c:overlay val="0"/>
      <c:spPr>
        <a:noFill/>
        <a:ln>
          <a:noFill/>
        </a:ln>
        <a:effectLst/>
      </c:spPr>
      <c:txPr>
        <a:bodyPr rot="0" spcFirstLastPara="1" vertOverflow="ellipsis" vert="horz" wrap="square" anchor="t" anchorCtr="0"/>
        <a:lstStyle/>
        <a:p>
          <a:pPr algn="l">
            <a:defRPr lang="en-GB" sz="1862" b="0" i="0" u="none" strike="noStrike" kern="1200" spc="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title>
    <c:autoTitleDeleted val="0"/>
    <c:plotArea>
      <c:layout>
        <c:manualLayout>
          <c:layoutTarget val="inner"/>
          <c:xMode val="edge"/>
          <c:yMode val="edge"/>
          <c:x val="7.5913534329366678E-2"/>
          <c:y val="0.247971082025816"/>
          <c:w val="0.8481729313412667"/>
          <c:h val="0.60475946490475918"/>
        </c:manualLayout>
      </c:layout>
      <c:lineChart>
        <c:grouping val="standard"/>
        <c:varyColors val="0"/>
        <c:ser>
          <c:idx val="0"/>
          <c:order val="0"/>
          <c:tx>
            <c:strRef>
              <c:f>Tabelle1!$B$1</c:f>
              <c:strCache>
                <c:ptCount val="1"/>
                <c:pt idx="0">
                  <c:v>Sample 1</c:v>
                </c:pt>
              </c:strCache>
            </c:strRef>
          </c:tx>
          <c:spPr>
            <a:ln w="28575" cap="rnd">
              <a:solidFill>
                <a:schemeClr val="accent1"/>
              </a:solidFill>
              <a:round/>
            </a:ln>
            <a:effectLst/>
          </c:spPr>
          <c:marker>
            <c:symbol val="none"/>
          </c:marker>
          <c:cat>
            <c:numRef>
              <c:f>Tabelle1!$A$2:$A$9</c:f>
              <c:numCache>
                <c:formatCode>General</c:formatCode>
                <c:ptCount val="8"/>
                <c:pt idx="0">
                  <c:v>2017</c:v>
                </c:pt>
                <c:pt idx="1">
                  <c:v>2018</c:v>
                </c:pt>
                <c:pt idx="2">
                  <c:v>2019</c:v>
                </c:pt>
                <c:pt idx="3">
                  <c:v>2020</c:v>
                </c:pt>
                <c:pt idx="4">
                  <c:v>2021</c:v>
                </c:pt>
                <c:pt idx="5">
                  <c:v>2022</c:v>
                </c:pt>
                <c:pt idx="6">
                  <c:v>2023</c:v>
                </c:pt>
                <c:pt idx="7">
                  <c:v>2024</c:v>
                </c:pt>
              </c:numCache>
            </c:numRef>
          </c:cat>
          <c:val>
            <c:numRef>
              <c:f>Tabelle1!$B$2:$B$9</c:f>
              <c:numCache>
                <c:formatCode>General</c:formatCode>
                <c:ptCount val="8"/>
                <c:pt idx="0">
                  <c:v>1</c:v>
                </c:pt>
                <c:pt idx="1">
                  <c:v>2</c:v>
                </c:pt>
                <c:pt idx="2">
                  <c:v>3.5</c:v>
                </c:pt>
                <c:pt idx="3">
                  <c:v>4.5</c:v>
                </c:pt>
                <c:pt idx="4">
                  <c:v>5</c:v>
                </c:pt>
                <c:pt idx="5">
                  <c:v>5.5</c:v>
                </c:pt>
                <c:pt idx="6">
                  <c:v>5</c:v>
                </c:pt>
                <c:pt idx="7">
                  <c:v>7</c:v>
                </c:pt>
              </c:numCache>
            </c:numRef>
          </c:val>
          <c:smooth val="0"/>
          <c:extLst>
            <c:ext xmlns:c16="http://schemas.microsoft.com/office/drawing/2014/chart" uri="{C3380CC4-5D6E-409C-BE32-E72D297353CC}">
              <c16:uniqueId val="{00000000-3D7D-4170-9F3E-AEEE55AA9DDB}"/>
            </c:ext>
          </c:extLst>
        </c:ser>
        <c:ser>
          <c:idx val="1"/>
          <c:order val="1"/>
          <c:tx>
            <c:strRef>
              <c:f>Tabelle1!$C$1</c:f>
              <c:strCache>
                <c:ptCount val="1"/>
                <c:pt idx="0">
                  <c:v>Sample 2</c:v>
                </c:pt>
              </c:strCache>
            </c:strRef>
          </c:tx>
          <c:spPr>
            <a:ln w="28575" cap="rnd">
              <a:solidFill>
                <a:schemeClr val="accent2"/>
              </a:solidFill>
              <a:round/>
            </a:ln>
            <a:effectLst/>
          </c:spPr>
          <c:marker>
            <c:symbol val="none"/>
          </c:marker>
          <c:cat>
            <c:numRef>
              <c:f>Tabelle1!$A$2:$A$9</c:f>
              <c:numCache>
                <c:formatCode>General</c:formatCode>
                <c:ptCount val="8"/>
                <c:pt idx="0">
                  <c:v>2017</c:v>
                </c:pt>
                <c:pt idx="1">
                  <c:v>2018</c:v>
                </c:pt>
                <c:pt idx="2">
                  <c:v>2019</c:v>
                </c:pt>
                <c:pt idx="3">
                  <c:v>2020</c:v>
                </c:pt>
                <c:pt idx="4">
                  <c:v>2021</c:v>
                </c:pt>
                <c:pt idx="5">
                  <c:v>2022</c:v>
                </c:pt>
                <c:pt idx="6">
                  <c:v>2023</c:v>
                </c:pt>
                <c:pt idx="7">
                  <c:v>2024</c:v>
                </c:pt>
              </c:numCache>
            </c:numRef>
          </c:cat>
          <c:val>
            <c:numRef>
              <c:f>Tabelle1!$C$2:$C$9</c:f>
              <c:numCache>
                <c:formatCode>General</c:formatCode>
                <c:ptCount val="8"/>
                <c:pt idx="0">
                  <c:v>2.4</c:v>
                </c:pt>
                <c:pt idx="1">
                  <c:v>3</c:v>
                </c:pt>
                <c:pt idx="2">
                  <c:v>3.5</c:v>
                </c:pt>
                <c:pt idx="3">
                  <c:v>3</c:v>
                </c:pt>
                <c:pt idx="4">
                  <c:v>4</c:v>
                </c:pt>
                <c:pt idx="5">
                  <c:v>4.4000000000000004</c:v>
                </c:pt>
                <c:pt idx="6">
                  <c:v>5</c:v>
                </c:pt>
                <c:pt idx="7">
                  <c:v>4</c:v>
                </c:pt>
              </c:numCache>
            </c:numRef>
          </c:val>
          <c:smooth val="0"/>
          <c:extLst>
            <c:ext xmlns:c16="http://schemas.microsoft.com/office/drawing/2014/chart" uri="{C3380CC4-5D6E-409C-BE32-E72D297353CC}">
              <c16:uniqueId val="{00000001-3D7D-4170-9F3E-AEEE55AA9DDB}"/>
            </c:ext>
          </c:extLst>
        </c:ser>
        <c:ser>
          <c:idx val="2"/>
          <c:order val="2"/>
          <c:tx>
            <c:strRef>
              <c:f>Tabelle1!$D$1</c:f>
              <c:strCache>
                <c:ptCount val="1"/>
                <c:pt idx="0">
                  <c:v>Sample 3</c:v>
                </c:pt>
              </c:strCache>
            </c:strRef>
          </c:tx>
          <c:spPr>
            <a:ln w="28575" cap="rnd">
              <a:solidFill>
                <a:schemeClr val="accent3"/>
              </a:solidFill>
              <a:round/>
            </a:ln>
            <a:effectLst/>
          </c:spPr>
          <c:marker>
            <c:symbol val="none"/>
          </c:marker>
          <c:cat>
            <c:numRef>
              <c:f>Tabelle1!$A$2:$A$9</c:f>
              <c:numCache>
                <c:formatCode>General</c:formatCode>
                <c:ptCount val="8"/>
                <c:pt idx="0">
                  <c:v>2017</c:v>
                </c:pt>
                <c:pt idx="1">
                  <c:v>2018</c:v>
                </c:pt>
                <c:pt idx="2">
                  <c:v>2019</c:v>
                </c:pt>
                <c:pt idx="3">
                  <c:v>2020</c:v>
                </c:pt>
                <c:pt idx="4">
                  <c:v>2021</c:v>
                </c:pt>
                <c:pt idx="5">
                  <c:v>2022</c:v>
                </c:pt>
                <c:pt idx="6">
                  <c:v>2023</c:v>
                </c:pt>
                <c:pt idx="7">
                  <c:v>2024</c:v>
                </c:pt>
              </c:numCache>
            </c:numRef>
          </c:cat>
          <c:val>
            <c:numRef>
              <c:f>Tabelle1!$D$2:$D$9</c:f>
              <c:numCache>
                <c:formatCode>General</c:formatCode>
                <c:ptCount val="8"/>
                <c:pt idx="0">
                  <c:v>2</c:v>
                </c:pt>
                <c:pt idx="1">
                  <c:v>1</c:v>
                </c:pt>
                <c:pt idx="2">
                  <c:v>5</c:v>
                </c:pt>
                <c:pt idx="3">
                  <c:v>6</c:v>
                </c:pt>
                <c:pt idx="4">
                  <c:v>2</c:v>
                </c:pt>
                <c:pt idx="5">
                  <c:v>2</c:v>
                </c:pt>
                <c:pt idx="6">
                  <c:v>3</c:v>
                </c:pt>
                <c:pt idx="7">
                  <c:v>5</c:v>
                </c:pt>
              </c:numCache>
            </c:numRef>
          </c:val>
          <c:smooth val="0"/>
          <c:extLst>
            <c:ext xmlns:c16="http://schemas.microsoft.com/office/drawing/2014/chart" uri="{C3380CC4-5D6E-409C-BE32-E72D297353CC}">
              <c16:uniqueId val="{00000002-3D7D-4170-9F3E-AEEE55AA9DDB}"/>
            </c:ext>
          </c:extLst>
        </c:ser>
        <c:dLbls>
          <c:showLegendKey val="0"/>
          <c:showVal val="0"/>
          <c:showCatName val="0"/>
          <c:showSerName val="0"/>
          <c:showPercent val="0"/>
          <c:showBubbleSize val="0"/>
        </c:dLbls>
        <c:smooth val="0"/>
        <c:axId val="1887133280"/>
        <c:axId val="1887128000"/>
      </c:lineChart>
      <c:catAx>
        <c:axId val="1887133280"/>
        <c:scaling>
          <c:orientation val="minMax"/>
        </c:scaling>
        <c:delete val="0"/>
        <c:axPos val="b"/>
        <c:minorGridlines>
          <c:spPr>
            <a:ln w="6350" cap="flat" cmpd="sng" algn="ctr">
              <a:solidFill>
                <a:schemeClr val="bg1">
                  <a:lumMod val="75000"/>
                </a:schemeClr>
              </a:solidFill>
              <a:prstDash val="sysDot"/>
              <a:round/>
            </a:ln>
            <a:effectLst/>
          </c:spPr>
        </c:min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crossAx val="1887128000"/>
        <c:crosses val="autoZero"/>
        <c:auto val="1"/>
        <c:lblAlgn val="ctr"/>
        <c:lblOffset val="100"/>
        <c:tickMarkSkip val="2"/>
        <c:noMultiLvlLbl val="0"/>
      </c:catAx>
      <c:valAx>
        <c:axId val="1887128000"/>
        <c:scaling>
          <c:orientation val="minMax"/>
          <c:max val="7"/>
        </c:scaling>
        <c:delete val="0"/>
        <c:axPos val="l"/>
        <c:majorGridlines>
          <c:spPr>
            <a:ln w="9525" cap="flat" cmpd="sng" algn="ctr">
              <a:solidFill>
                <a:schemeClr val="tx1">
                  <a:lumMod val="15000"/>
                  <a:lumOff val="85000"/>
                </a:schemeClr>
              </a:solidFill>
              <a:prstDash val="sysDot"/>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crossAx val="1887133280"/>
        <c:crossesAt val="1"/>
        <c:crossBetween val="midCat"/>
      </c:valAx>
      <c:spPr>
        <a:solidFill>
          <a:schemeClr val="bg1"/>
        </a:solidFill>
        <a:ln>
          <a:solidFill>
            <a:schemeClr val="bg1"/>
          </a:solidFill>
        </a:ln>
        <a:effectLst/>
      </c:spPr>
    </c:plotArea>
    <c:legend>
      <c:legendPos val="b"/>
      <c:layout>
        <c:manualLayout>
          <c:xMode val="edge"/>
          <c:yMode val="edge"/>
          <c:x val="6.2882096069868998E-2"/>
          <c:y val="0.91248047049664116"/>
          <c:w val="0.89952450388145921"/>
          <c:h val="8.6413557412967384E-2"/>
        </c:manualLayout>
      </c:layout>
      <c:overlay val="0"/>
      <c:spPr>
        <a:noFill/>
        <a:ln>
          <a:noFill/>
        </a:ln>
        <a:effectLst/>
      </c:spPr>
      <c:txPr>
        <a:bodyPr rot="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lang="en-GB" noProof="0">
          <a:latin typeface="DeutscheBank Light" panose="020B0403020202030204" pitchFamily="34" charset="0"/>
          <a:ea typeface="DeutscheBank Light" panose="020B0403020202030204" pitchFamily="34" charset="0"/>
        </a:defRPr>
      </a:pPr>
      <a:endParaRPr lang="de-D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l">
              <a:defRPr lang="en-GB" sz="1862" b="0" i="0" u="none" strike="noStrike" kern="1200" spc="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r>
              <a:rPr lang="en-GB" sz="1600" dirty="0">
                <a:solidFill>
                  <a:schemeClr val="tx1"/>
                </a:solidFill>
                <a:latin typeface="DeutscheBank Medium" panose="020B0603020202030204" pitchFamily="34" charset="0"/>
                <a:ea typeface="DeutscheBank Medium" panose="020B0603020202030204" pitchFamily="34" charset="0"/>
              </a:rPr>
              <a:t>Headline in Deutsche Bank medium</a:t>
            </a:r>
          </a:p>
          <a:p>
            <a:pPr algn="l">
              <a:defRPr/>
            </a:pPr>
            <a:r>
              <a:rPr lang="en-GB" sz="1600" dirty="0">
                <a:solidFill>
                  <a:schemeClr val="tx1"/>
                </a:solidFill>
              </a:rPr>
              <a:t>With a subtitle in light</a:t>
            </a:r>
          </a:p>
        </c:rich>
      </c:tx>
      <c:layout>
        <c:manualLayout>
          <c:xMode val="edge"/>
          <c:yMode val="edge"/>
          <c:x val="1.2666833167350806E-2"/>
          <c:y val="1.9466038517214912E-3"/>
        </c:manualLayout>
      </c:layout>
      <c:overlay val="0"/>
      <c:spPr>
        <a:noFill/>
        <a:ln>
          <a:noFill/>
        </a:ln>
        <a:effectLst/>
      </c:spPr>
      <c:txPr>
        <a:bodyPr rot="0" spcFirstLastPara="1" vertOverflow="ellipsis" vert="horz" wrap="square" anchor="ctr" anchorCtr="1"/>
        <a:lstStyle/>
        <a:p>
          <a:pPr algn="l">
            <a:defRPr lang="en-GB" sz="1862" b="0" i="0" u="none" strike="noStrike" kern="1200" spc="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title>
    <c:autoTitleDeleted val="0"/>
    <c:plotArea>
      <c:layout>
        <c:manualLayout>
          <c:layoutTarget val="inner"/>
          <c:xMode val="edge"/>
          <c:yMode val="edge"/>
          <c:x val="7.5913534329366678E-2"/>
          <c:y val="0.247971082025816"/>
          <c:w val="0.8481729313412667"/>
          <c:h val="0.57136089119557409"/>
        </c:manualLayout>
      </c:layout>
      <c:lineChart>
        <c:grouping val="standard"/>
        <c:varyColors val="0"/>
        <c:ser>
          <c:idx val="0"/>
          <c:order val="0"/>
          <c:tx>
            <c:strRef>
              <c:f>Tabelle1!$B$1</c:f>
              <c:strCache>
                <c:ptCount val="1"/>
                <c:pt idx="0">
                  <c:v>Sample 1</c:v>
                </c:pt>
              </c:strCache>
            </c:strRef>
          </c:tx>
          <c:spPr>
            <a:ln w="28575" cap="rnd">
              <a:solidFill>
                <a:schemeClr val="accent1"/>
              </a:solidFill>
              <a:round/>
            </a:ln>
            <a:effectLst/>
          </c:spPr>
          <c:marker>
            <c:symbol val="none"/>
          </c:marker>
          <c:cat>
            <c:numRef>
              <c:f>Tabelle1!$A$2:$A$9</c:f>
              <c:numCache>
                <c:formatCode>General</c:formatCode>
                <c:ptCount val="8"/>
                <c:pt idx="0">
                  <c:v>2017</c:v>
                </c:pt>
                <c:pt idx="1">
                  <c:v>2018</c:v>
                </c:pt>
                <c:pt idx="2">
                  <c:v>2019</c:v>
                </c:pt>
                <c:pt idx="3">
                  <c:v>2020</c:v>
                </c:pt>
                <c:pt idx="4">
                  <c:v>2021</c:v>
                </c:pt>
                <c:pt idx="5">
                  <c:v>2022</c:v>
                </c:pt>
                <c:pt idx="6">
                  <c:v>2023</c:v>
                </c:pt>
                <c:pt idx="7">
                  <c:v>2024</c:v>
                </c:pt>
              </c:numCache>
            </c:numRef>
          </c:cat>
          <c:val>
            <c:numRef>
              <c:f>Tabelle1!$B$2:$B$9</c:f>
              <c:numCache>
                <c:formatCode>General</c:formatCode>
                <c:ptCount val="8"/>
                <c:pt idx="0">
                  <c:v>1</c:v>
                </c:pt>
                <c:pt idx="1">
                  <c:v>2</c:v>
                </c:pt>
                <c:pt idx="2">
                  <c:v>3.5</c:v>
                </c:pt>
                <c:pt idx="3">
                  <c:v>4.5</c:v>
                </c:pt>
                <c:pt idx="4">
                  <c:v>5</c:v>
                </c:pt>
                <c:pt idx="5">
                  <c:v>5.5</c:v>
                </c:pt>
                <c:pt idx="6">
                  <c:v>5</c:v>
                </c:pt>
                <c:pt idx="7">
                  <c:v>7</c:v>
                </c:pt>
              </c:numCache>
            </c:numRef>
          </c:val>
          <c:smooth val="0"/>
          <c:extLst>
            <c:ext xmlns:c16="http://schemas.microsoft.com/office/drawing/2014/chart" uri="{C3380CC4-5D6E-409C-BE32-E72D297353CC}">
              <c16:uniqueId val="{00000000-3D7D-4170-9F3E-AEEE55AA9DDB}"/>
            </c:ext>
          </c:extLst>
        </c:ser>
        <c:ser>
          <c:idx val="1"/>
          <c:order val="1"/>
          <c:tx>
            <c:strRef>
              <c:f>Tabelle1!$C$1</c:f>
              <c:strCache>
                <c:ptCount val="1"/>
                <c:pt idx="0">
                  <c:v>Sample 2</c:v>
                </c:pt>
              </c:strCache>
            </c:strRef>
          </c:tx>
          <c:spPr>
            <a:ln w="28575" cap="rnd">
              <a:solidFill>
                <a:schemeClr val="accent2"/>
              </a:solidFill>
              <a:round/>
            </a:ln>
            <a:effectLst/>
          </c:spPr>
          <c:marker>
            <c:symbol val="none"/>
          </c:marker>
          <c:cat>
            <c:numRef>
              <c:f>Tabelle1!$A$2:$A$9</c:f>
              <c:numCache>
                <c:formatCode>General</c:formatCode>
                <c:ptCount val="8"/>
                <c:pt idx="0">
                  <c:v>2017</c:v>
                </c:pt>
                <c:pt idx="1">
                  <c:v>2018</c:v>
                </c:pt>
                <c:pt idx="2">
                  <c:v>2019</c:v>
                </c:pt>
                <c:pt idx="3">
                  <c:v>2020</c:v>
                </c:pt>
                <c:pt idx="4">
                  <c:v>2021</c:v>
                </c:pt>
                <c:pt idx="5">
                  <c:v>2022</c:v>
                </c:pt>
                <c:pt idx="6">
                  <c:v>2023</c:v>
                </c:pt>
                <c:pt idx="7">
                  <c:v>2024</c:v>
                </c:pt>
              </c:numCache>
            </c:numRef>
          </c:cat>
          <c:val>
            <c:numRef>
              <c:f>Tabelle1!$C$2:$C$9</c:f>
              <c:numCache>
                <c:formatCode>General</c:formatCode>
                <c:ptCount val="8"/>
                <c:pt idx="0">
                  <c:v>2.4</c:v>
                </c:pt>
                <c:pt idx="1">
                  <c:v>3</c:v>
                </c:pt>
                <c:pt idx="2">
                  <c:v>3.5</c:v>
                </c:pt>
                <c:pt idx="3">
                  <c:v>3</c:v>
                </c:pt>
                <c:pt idx="4">
                  <c:v>4</c:v>
                </c:pt>
                <c:pt idx="5">
                  <c:v>4.4000000000000004</c:v>
                </c:pt>
                <c:pt idx="6">
                  <c:v>5</c:v>
                </c:pt>
                <c:pt idx="7">
                  <c:v>4</c:v>
                </c:pt>
              </c:numCache>
            </c:numRef>
          </c:val>
          <c:smooth val="0"/>
          <c:extLst>
            <c:ext xmlns:c16="http://schemas.microsoft.com/office/drawing/2014/chart" uri="{C3380CC4-5D6E-409C-BE32-E72D297353CC}">
              <c16:uniqueId val="{00000001-3D7D-4170-9F3E-AEEE55AA9DDB}"/>
            </c:ext>
          </c:extLst>
        </c:ser>
        <c:ser>
          <c:idx val="2"/>
          <c:order val="2"/>
          <c:tx>
            <c:strRef>
              <c:f>Tabelle1!$D$1</c:f>
              <c:strCache>
                <c:ptCount val="1"/>
                <c:pt idx="0">
                  <c:v>Sample 3</c:v>
                </c:pt>
              </c:strCache>
            </c:strRef>
          </c:tx>
          <c:spPr>
            <a:ln w="28575" cap="rnd">
              <a:solidFill>
                <a:schemeClr val="accent3"/>
              </a:solidFill>
              <a:round/>
            </a:ln>
            <a:effectLst/>
          </c:spPr>
          <c:marker>
            <c:symbol val="none"/>
          </c:marker>
          <c:cat>
            <c:numRef>
              <c:f>Tabelle1!$A$2:$A$9</c:f>
              <c:numCache>
                <c:formatCode>General</c:formatCode>
                <c:ptCount val="8"/>
                <c:pt idx="0">
                  <c:v>2017</c:v>
                </c:pt>
                <c:pt idx="1">
                  <c:v>2018</c:v>
                </c:pt>
                <c:pt idx="2">
                  <c:v>2019</c:v>
                </c:pt>
                <c:pt idx="3">
                  <c:v>2020</c:v>
                </c:pt>
                <c:pt idx="4">
                  <c:v>2021</c:v>
                </c:pt>
                <c:pt idx="5">
                  <c:v>2022</c:v>
                </c:pt>
                <c:pt idx="6">
                  <c:v>2023</c:v>
                </c:pt>
                <c:pt idx="7">
                  <c:v>2024</c:v>
                </c:pt>
              </c:numCache>
            </c:numRef>
          </c:cat>
          <c:val>
            <c:numRef>
              <c:f>Tabelle1!$D$2:$D$9</c:f>
              <c:numCache>
                <c:formatCode>General</c:formatCode>
                <c:ptCount val="8"/>
                <c:pt idx="0">
                  <c:v>2</c:v>
                </c:pt>
                <c:pt idx="1">
                  <c:v>1</c:v>
                </c:pt>
                <c:pt idx="2">
                  <c:v>5</c:v>
                </c:pt>
                <c:pt idx="3">
                  <c:v>6</c:v>
                </c:pt>
                <c:pt idx="4">
                  <c:v>2</c:v>
                </c:pt>
                <c:pt idx="5">
                  <c:v>2</c:v>
                </c:pt>
                <c:pt idx="6">
                  <c:v>3</c:v>
                </c:pt>
                <c:pt idx="7">
                  <c:v>5</c:v>
                </c:pt>
              </c:numCache>
            </c:numRef>
          </c:val>
          <c:smooth val="0"/>
          <c:extLst>
            <c:ext xmlns:c16="http://schemas.microsoft.com/office/drawing/2014/chart" uri="{C3380CC4-5D6E-409C-BE32-E72D297353CC}">
              <c16:uniqueId val="{00000002-3D7D-4170-9F3E-AEEE55AA9DDB}"/>
            </c:ext>
          </c:extLst>
        </c:ser>
        <c:dLbls>
          <c:showLegendKey val="0"/>
          <c:showVal val="0"/>
          <c:showCatName val="0"/>
          <c:showSerName val="0"/>
          <c:showPercent val="0"/>
          <c:showBubbleSize val="0"/>
        </c:dLbls>
        <c:smooth val="0"/>
        <c:axId val="1887133280"/>
        <c:axId val="1887128000"/>
      </c:lineChart>
      <c:catAx>
        <c:axId val="1887133280"/>
        <c:scaling>
          <c:orientation val="minMax"/>
        </c:scaling>
        <c:delete val="0"/>
        <c:axPos val="b"/>
        <c:minorGridlines>
          <c:spPr>
            <a:ln w="6350" cap="flat" cmpd="sng" algn="ctr">
              <a:solidFill>
                <a:schemeClr val="bg1">
                  <a:lumMod val="75000"/>
                </a:schemeClr>
              </a:solidFill>
              <a:prstDash val="sysDot"/>
              <a:round/>
            </a:ln>
            <a:effectLst/>
          </c:spPr>
        </c:min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crossAx val="1887128000"/>
        <c:crosses val="autoZero"/>
        <c:auto val="1"/>
        <c:lblAlgn val="ctr"/>
        <c:lblOffset val="100"/>
        <c:tickMarkSkip val="2"/>
        <c:noMultiLvlLbl val="0"/>
      </c:catAx>
      <c:valAx>
        <c:axId val="1887128000"/>
        <c:scaling>
          <c:orientation val="minMax"/>
          <c:max val="7"/>
        </c:scaling>
        <c:delete val="0"/>
        <c:axPos val="l"/>
        <c:majorGridlines>
          <c:spPr>
            <a:ln w="9525" cap="flat" cmpd="sng" algn="ctr">
              <a:solidFill>
                <a:schemeClr val="tx1">
                  <a:lumMod val="15000"/>
                  <a:lumOff val="85000"/>
                </a:schemeClr>
              </a:solidFill>
              <a:prstDash val="sysDot"/>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crossAx val="1887133280"/>
        <c:crossesAt val="1"/>
        <c:crossBetween val="midCat"/>
      </c:valAx>
      <c:spPr>
        <a:solidFill>
          <a:schemeClr val="bg1"/>
        </a:solidFill>
        <a:ln>
          <a:solidFill>
            <a:schemeClr val="bg1"/>
          </a:solidFill>
        </a:ln>
        <a:effectLst/>
      </c:spPr>
    </c:plotArea>
    <c:legend>
      <c:legendPos val="b"/>
      <c:layout>
        <c:manualLayout>
          <c:xMode val="edge"/>
          <c:yMode val="edge"/>
          <c:x val="4.2328050165590443E-2"/>
          <c:y val="0.91148513118275298"/>
          <c:w val="0.89952450388145921"/>
          <c:h val="8.6413557412967384E-2"/>
        </c:manualLayout>
      </c:layout>
      <c:overlay val="0"/>
      <c:spPr>
        <a:noFill/>
        <a:ln>
          <a:noFill/>
        </a:ln>
        <a:effectLst/>
      </c:spPr>
      <c:txPr>
        <a:bodyPr rot="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rgbClr val="EDF1F7"/>
    </a:solidFill>
    <a:ln>
      <a:noFill/>
    </a:ln>
    <a:effectLst/>
  </c:spPr>
  <c:txPr>
    <a:bodyPr/>
    <a:lstStyle/>
    <a:p>
      <a:pPr>
        <a:defRPr lang="en-GB" noProof="0">
          <a:latin typeface="DeutscheBank Light" panose="020B0403020202030204" pitchFamily="34" charset="0"/>
          <a:ea typeface="DeutscheBank Light" panose="020B0403020202030204" pitchFamily="34" charset="0"/>
        </a:defRPr>
      </a:pPr>
      <a:endParaRPr lang="de-D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t" anchorCtr="0"/>
          <a:lstStyle/>
          <a:p>
            <a:pPr algn="l">
              <a:defRPr lang="en-GB" sz="1862" b="0" i="0" u="none" strike="noStrike" kern="1200" spc="0" baseline="0" noProof="0">
                <a:solidFill>
                  <a:schemeClr val="tx1"/>
                </a:solidFill>
                <a:latin typeface="DeutscheBank Medium" panose="020B0603020202030204" pitchFamily="34" charset="0"/>
                <a:ea typeface="DeutscheBank Medium" panose="020B0603020202030204" pitchFamily="34" charset="0"/>
                <a:cs typeface="+mn-cs"/>
              </a:defRPr>
            </a:pPr>
            <a:r>
              <a:rPr lang="en-GB" sz="1600" noProof="0" dirty="0">
                <a:solidFill>
                  <a:schemeClr val="tx1"/>
                </a:solidFill>
                <a:latin typeface="DeutscheBank Medium" panose="020B0603020202030204" pitchFamily="34" charset="0"/>
                <a:ea typeface="DeutscheBank Medium" panose="020B0603020202030204" pitchFamily="34" charset="0"/>
              </a:rPr>
              <a:t>Pie chart</a:t>
            </a:r>
          </a:p>
          <a:p>
            <a:pPr algn="l">
              <a:defRPr lang="en-GB" noProof="0">
                <a:solidFill>
                  <a:schemeClr val="tx1"/>
                </a:solidFill>
                <a:latin typeface="DeutscheBank Medium" panose="020B0603020202030204" pitchFamily="34" charset="0"/>
                <a:ea typeface="DeutscheBank Medium" panose="020B0603020202030204" pitchFamily="34" charset="0"/>
              </a:defRPr>
            </a:pPr>
            <a:r>
              <a:rPr lang="en-GB" sz="1600" noProof="0" dirty="0">
                <a:solidFill>
                  <a:schemeClr val="tx1"/>
                </a:solidFill>
                <a:latin typeface="DeutscheBank Light" panose="020B0403020202030204" pitchFamily="34" charset="0"/>
                <a:ea typeface="DeutscheBank Light" panose="020B0403020202030204" pitchFamily="34" charset="0"/>
              </a:rPr>
              <a:t>With a light sub-line. Number in the middle added</a:t>
            </a:r>
            <a:r>
              <a:rPr lang="en-GB" sz="1600" baseline="0" noProof="0" dirty="0">
                <a:solidFill>
                  <a:schemeClr val="tx1"/>
                </a:solidFill>
                <a:latin typeface="DeutscheBank Light" panose="020B0403020202030204" pitchFamily="34" charset="0"/>
                <a:ea typeface="DeutscheBank Light" panose="020B0403020202030204" pitchFamily="34" charset="0"/>
              </a:rPr>
              <a:t> manually</a:t>
            </a:r>
            <a:endParaRPr lang="en-GB" sz="1600" noProof="0" dirty="0">
              <a:solidFill>
                <a:schemeClr val="tx1"/>
              </a:solidFill>
              <a:latin typeface="DeutscheBank Light" panose="020B0403020202030204" pitchFamily="34" charset="0"/>
              <a:ea typeface="DeutscheBank Light" panose="020B0403020202030204" pitchFamily="34" charset="0"/>
            </a:endParaRPr>
          </a:p>
        </c:rich>
      </c:tx>
      <c:layout>
        <c:manualLayout>
          <c:xMode val="edge"/>
          <c:yMode val="edge"/>
          <c:x val="1.061570742052659E-2"/>
          <c:y val="1.068299148602405E-2"/>
        </c:manualLayout>
      </c:layout>
      <c:overlay val="0"/>
      <c:spPr>
        <a:noFill/>
        <a:ln>
          <a:noFill/>
        </a:ln>
        <a:effectLst/>
      </c:spPr>
      <c:txPr>
        <a:bodyPr rot="0" spcFirstLastPara="1" vertOverflow="ellipsis" vert="horz" wrap="square" anchor="t" anchorCtr="0"/>
        <a:lstStyle/>
        <a:p>
          <a:pPr algn="l">
            <a:defRPr lang="en-GB" sz="1862" b="0" i="0" u="none" strike="noStrike" kern="1200" spc="0" baseline="0" noProof="0">
              <a:solidFill>
                <a:schemeClr val="tx1"/>
              </a:solidFill>
              <a:latin typeface="DeutscheBank Medium" panose="020B0603020202030204" pitchFamily="34" charset="0"/>
              <a:ea typeface="DeutscheBank Medium" panose="020B0603020202030204" pitchFamily="34" charset="0"/>
              <a:cs typeface="+mn-cs"/>
            </a:defRPr>
          </a:pPr>
          <a:endParaRPr lang="de-DE"/>
        </a:p>
      </c:txPr>
    </c:title>
    <c:autoTitleDeleted val="0"/>
    <c:plotArea>
      <c:layout>
        <c:manualLayout>
          <c:layoutTarget val="inner"/>
          <c:xMode val="edge"/>
          <c:yMode val="edge"/>
          <c:x val="0.21685030345418851"/>
          <c:y val="0.19775902895670935"/>
          <c:w val="0.5877143134885916"/>
          <c:h val="0.73205003040931127"/>
        </c:manualLayout>
      </c:layout>
      <c:doughnut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53E0-4A05-B0C9-5251CBB5D9A1}"/>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53E0-4A05-B0C9-5251CBB5D9A1}"/>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53E0-4A05-B0C9-5251CBB5D9A1}"/>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53E0-4A05-B0C9-5251CBB5D9A1}"/>
              </c:ext>
            </c:extLst>
          </c:dPt>
          <c:dLbls>
            <c:dLbl>
              <c:idx val="0"/>
              <c:layout>
                <c:manualLayout>
                  <c:x val="0.14462081128747795"/>
                  <c:y val="-0.1235622612825345"/>
                </c:manualLayout>
              </c:layout>
              <c:spPr>
                <a:noFill/>
                <a:ln>
                  <a:noFill/>
                </a:ln>
                <a:effectLst/>
              </c:spPr>
              <c:txPr>
                <a:bodyPr rot="0" spcFirstLastPara="1" vertOverflow="ellipsis" vert="horz" wrap="square" lIns="38100" tIns="19050" rIns="38100" bIns="19050" anchor="ctr" anchorCtr="1">
                  <a:spAutoFit/>
                </a:bodyPr>
                <a:lstStyle/>
                <a:p>
                  <a:pPr>
                    <a:defRPr lang="en-GB" sz="1400" b="1" i="0" u="none" strike="noStrike" kern="1200" baseline="0" noProof="0">
                      <a:solidFill>
                        <a:schemeClr val="tx1">
                          <a:lumMod val="75000"/>
                          <a:lumOff val="25000"/>
                        </a:schemeClr>
                      </a:solidFill>
                      <a:latin typeface="+mn-lt"/>
                      <a:ea typeface="+mn-ea"/>
                      <a:cs typeface="+mn-cs"/>
                    </a:defRPr>
                  </a:pPr>
                  <a:endParaRPr lang="de-DE"/>
                </a:p>
              </c:txPr>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53E0-4A05-B0C9-5251CBB5D9A1}"/>
                </c:ext>
              </c:extLst>
            </c:dLbl>
            <c:dLbl>
              <c:idx val="1"/>
              <c:layout>
                <c:manualLayout>
                  <c:x val="-0.29276895943562609"/>
                  <c:y val="5.7837654217356552E-2"/>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3-53E0-4A05-B0C9-5251CBB5D9A1}"/>
                </c:ext>
              </c:extLst>
            </c:dLbl>
            <c:dLbl>
              <c:idx val="2"/>
              <c:layout>
                <c:manualLayout>
                  <c:x val="-0.1728395061728395"/>
                  <c:y val="-2.6289842826071161E-3"/>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5-53E0-4A05-B0C9-5251CBB5D9A1}"/>
                </c:ext>
              </c:extLst>
            </c:dLbl>
            <c:dLbl>
              <c:idx val="3"/>
              <c:layout>
                <c:manualLayout>
                  <c:x val="-0.2257495590828924"/>
                  <c:y val="-6.8353591347785014E-2"/>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7-53E0-4A05-B0C9-5251CBB5D9A1}"/>
                </c:ext>
              </c:extLst>
            </c:dLbl>
            <c:spPr>
              <a:noFill/>
              <a:ln>
                <a:noFill/>
              </a:ln>
              <a:effectLst/>
            </c:spPr>
            <c:txPr>
              <a:bodyPr rot="0" spcFirstLastPara="1" vertOverflow="ellipsis" vert="horz" wrap="square" lIns="38100" tIns="19050" rIns="38100" bIns="19050" anchor="ctr" anchorCtr="1">
                <a:spAutoFit/>
              </a:bodyPr>
              <a:lstStyle/>
              <a:p>
                <a:pPr>
                  <a:defRPr lang="en-GB" sz="1197" b="0" i="0" u="none" strike="noStrike" kern="1200" baseline="0" noProof="0">
                    <a:solidFill>
                      <a:schemeClr val="tx1">
                        <a:lumMod val="75000"/>
                        <a:lumOff val="25000"/>
                      </a:schemeClr>
                    </a:solidFill>
                    <a:latin typeface="+mn-lt"/>
                    <a:ea typeface="+mn-ea"/>
                    <a:cs typeface="+mn-cs"/>
                  </a:defRPr>
                </a:pPr>
                <a:endParaRPr lang="de-DE"/>
              </a:p>
            </c:txPr>
            <c:showLegendKey val="0"/>
            <c:showVal val="0"/>
            <c:showCatName val="0"/>
            <c:showSerName val="0"/>
            <c:showPercent val="1"/>
            <c:showBubbleSize val="0"/>
            <c:showLeaderLines val="1"/>
            <c:leaderLines>
              <c:spPr>
                <a:ln w="6350" cap="flat" cmpd="sng" algn="ctr">
                  <a:solidFill>
                    <a:srgbClr val="16184E"/>
                  </a:solidFill>
                  <a:round/>
                </a:ln>
                <a:effectLst/>
              </c:spPr>
            </c:leaderLines>
            <c:extLst>
              <c:ext xmlns:c15="http://schemas.microsoft.com/office/drawing/2012/chart" uri="{CE6537A1-D6FC-4f65-9D91-7224C49458BB}"/>
            </c:extLst>
          </c:dLbls>
          <c:cat>
            <c:strRef>
              <c:f>Sheet1!$A$2:$A$5</c:f>
              <c:strCache>
                <c:ptCount val="4"/>
                <c:pt idx="0">
                  <c:v>1st Qtr</c:v>
                </c:pt>
                <c:pt idx="1">
                  <c:v>2nd Qtr</c:v>
                </c:pt>
                <c:pt idx="2">
                  <c:v>3rd Qtr</c:v>
                </c:pt>
                <c:pt idx="3">
                  <c:v>4th Qtr</c:v>
                </c:pt>
              </c:strCache>
            </c:strRef>
          </c:cat>
          <c:val>
            <c:numRef>
              <c:f>Sheet1!$B$2:$B$5</c:f>
              <c:numCache>
                <c:formatCode>General</c:formatCode>
                <c:ptCount val="4"/>
                <c:pt idx="0">
                  <c:v>8.1999999999999993</c:v>
                </c:pt>
                <c:pt idx="1">
                  <c:v>3.2</c:v>
                </c:pt>
                <c:pt idx="2">
                  <c:v>1.4</c:v>
                </c:pt>
                <c:pt idx="3">
                  <c:v>1.2</c:v>
                </c:pt>
              </c:numCache>
            </c:numRef>
          </c:val>
          <c:extLst>
            <c:ext xmlns:c16="http://schemas.microsoft.com/office/drawing/2014/chart" uri="{C3380CC4-5D6E-409C-BE32-E72D297353CC}">
              <c16:uniqueId val="{00000008-53E0-4A05-B0C9-5251CBB5D9A1}"/>
            </c:ext>
          </c:extLst>
        </c:ser>
        <c:dLbls>
          <c:showLegendKey val="0"/>
          <c:showVal val="1"/>
          <c:showCatName val="0"/>
          <c:showSerName val="0"/>
          <c:showPercent val="0"/>
          <c:showBubbleSize val="0"/>
          <c:showLeaderLines val="1"/>
        </c:dLbls>
        <c:firstSliceAng val="323"/>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rgbClr val="E1F5FA"/>
    </a:solidFill>
    <a:ln>
      <a:noFill/>
    </a:ln>
    <a:effectLst/>
  </c:spPr>
  <c:txPr>
    <a:bodyPr/>
    <a:lstStyle/>
    <a:p>
      <a:pPr>
        <a:defRPr/>
      </a:pPr>
      <a:endParaRPr lang="de-DE"/>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245426658884019"/>
          <c:y val="8.4963363557277516E-2"/>
          <c:w val="0.65170750487450491"/>
          <c:h val="0.83098570274800465"/>
        </c:manualLayout>
      </c:layout>
      <c:barChart>
        <c:barDir val="col"/>
        <c:grouping val="stacked"/>
        <c:varyColors val="0"/>
        <c:ser>
          <c:idx val="0"/>
          <c:order val="0"/>
          <c:tx>
            <c:strRef>
              <c:f>Tabelle1!$B$1</c:f>
              <c:strCache>
                <c:ptCount val="1"/>
                <c:pt idx="0">
                  <c:v>Sample 1</c:v>
                </c:pt>
              </c:strCache>
            </c:strRef>
          </c:tx>
          <c:spPr>
            <a:solidFill>
              <a:schemeClr val="accent1"/>
            </a:solidFill>
            <a:ln w="38100">
              <a:noFill/>
            </a:ln>
            <a:effectLst/>
          </c:spPr>
          <c:invertIfNegative val="0"/>
          <c:cat>
            <c:numRef>
              <c:f>Tabelle1!$A$2:$A$5</c:f>
              <c:numCache>
                <c:formatCode>General</c:formatCode>
                <c:ptCount val="4"/>
                <c:pt idx="0">
                  <c:v>2023</c:v>
                </c:pt>
                <c:pt idx="1">
                  <c:v>2024</c:v>
                </c:pt>
                <c:pt idx="2">
                  <c:v>2025</c:v>
                </c:pt>
                <c:pt idx="3">
                  <c:v>2026</c:v>
                </c:pt>
              </c:numCache>
            </c:numRef>
          </c:cat>
          <c:val>
            <c:numRef>
              <c:f>Tabelle1!$B$2:$B$5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F9FC-4171-AD46-EDCABC5AD85D}"/>
            </c:ext>
          </c:extLst>
        </c:ser>
        <c:ser>
          <c:idx val="1"/>
          <c:order val="1"/>
          <c:tx>
            <c:strRef>
              <c:f>Tabelle1!$C$1</c:f>
              <c:strCache>
                <c:ptCount val="1"/>
                <c:pt idx="0">
                  <c:v>Sample 2</c:v>
                </c:pt>
              </c:strCache>
            </c:strRef>
          </c:tx>
          <c:spPr>
            <a:solidFill>
              <a:schemeClr val="accent2"/>
            </a:solidFill>
            <a:ln w="38100">
              <a:noFill/>
            </a:ln>
            <a:effectLst/>
          </c:spPr>
          <c:invertIfNegative val="0"/>
          <c:cat>
            <c:numRef>
              <c:f>Tabelle1!$A$2:$A$5</c:f>
              <c:numCache>
                <c:formatCode>General</c:formatCode>
                <c:ptCount val="4"/>
                <c:pt idx="0">
                  <c:v>2023</c:v>
                </c:pt>
                <c:pt idx="1">
                  <c:v>2024</c:v>
                </c:pt>
                <c:pt idx="2">
                  <c:v>2025</c:v>
                </c:pt>
                <c:pt idx="3">
                  <c:v>2026</c:v>
                </c:pt>
              </c:numCache>
            </c:numRef>
          </c:cat>
          <c:val>
            <c:numRef>
              <c:f>Tabelle1!$C$2:$C$5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F9FC-4171-AD46-EDCABC5AD85D}"/>
            </c:ext>
          </c:extLst>
        </c:ser>
        <c:ser>
          <c:idx val="2"/>
          <c:order val="2"/>
          <c:tx>
            <c:strRef>
              <c:f>Tabelle1!$D$1</c:f>
              <c:strCache>
                <c:ptCount val="1"/>
                <c:pt idx="0">
                  <c:v>Sample 3</c:v>
                </c:pt>
              </c:strCache>
            </c:strRef>
          </c:tx>
          <c:spPr>
            <a:solidFill>
              <a:schemeClr val="accent3"/>
            </a:solidFill>
            <a:ln w="38100">
              <a:noFill/>
            </a:ln>
            <a:effectLst/>
          </c:spPr>
          <c:invertIfNegative val="0"/>
          <c:cat>
            <c:numRef>
              <c:f>Tabelle1!$A$2:$A$5</c:f>
              <c:numCache>
                <c:formatCode>General</c:formatCode>
                <c:ptCount val="4"/>
                <c:pt idx="0">
                  <c:v>2023</c:v>
                </c:pt>
                <c:pt idx="1">
                  <c:v>2024</c:v>
                </c:pt>
                <c:pt idx="2">
                  <c:v>2025</c:v>
                </c:pt>
                <c:pt idx="3">
                  <c:v>2026</c:v>
                </c:pt>
              </c:numCache>
            </c:numRef>
          </c:cat>
          <c:val>
            <c:numRef>
              <c:f>Tabelle1!$D$2:$D$5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F9FC-4171-AD46-EDCABC5AD85D}"/>
            </c:ext>
          </c:extLst>
        </c:ser>
        <c:ser>
          <c:idx val="3"/>
          <c:order val="3"/>
          <c:tx>
            <c:strRef>
              <c:f>Tabelle1!$E$1</c:f>
              <c:strCache>
                <c:ptCount val="1"/>
                <c:pt idx="0">
                  <c:v>Sample 4</c:v>
                </c:pt>
              </c:strCache>
            </c:strRef>
          </c:tx>
          <c:spPr>
            <a:solidFill>
              <a:schemeClr val="accent4"/>
            </a:solidFill>
            <a:ln w="38100">
              <a:noFill/>
            </a:ln>
            <a:effectLst/>
          </c:spPr>
          <c:invertIfNegative val="0"/>
          <c:cat>
            <c:numRef>
              <c:f>Tabelle1!$A$2:$A$5</c:f>
              <c:numCache>
                <c:formatCode>General</c:formatCode>
                <c:ptCount val="4"/>
                <c:pt idx="0">
                  <c:v>2023</c:v>
                </c:pt>
                <c:pt idx="1">
                  <c:v>2024</c:v>
                </c:pt>
                <c:pt idx="2">
                  <c:v>2025</c:v>
                </c:pt>
                <c:pt idx="3">
                  <c:v>2026</c:v>
                </c:pt>
              </c:numCache>
            </c:numRef>
          </c:cat>
          <c:val>
            <c:numRef>
              <c:f>Tabelle1!$E$2:$E$5</c:f>
              <c:numCache>
                <c:formatCode>General</c:formatCode>
                <c:ptCount val="4"/>
                <c:pt idx="0">
                  <c:v>2</c:v>
                </c:pt>
                <c:pt idx="1">
                  <c:v>1</c:v>
                </c:pt>
                <c:pt idx="2">
                  <c:v>2</c:v>
                </c:pt>
                <c:pt idx="3">
                  <c:v>1</c:v>
                </c:pt>
              </c:numCache>
            </c:numRef>
          </c:val>
          <c:extLst>
            <c:ext xmlns:c16="http://schemas.microsoft.com/office/drawing/2014/chart" uri="{C3380CC4-5D6E-409C-BE32-E72D297353CC}">
              <c16:uniqueId val="{00000003-F9FC-4171-AD46-EDCABC5AD85D}"/>
            </c:ext>
          </c:extLst>
        </c:ser>
        <c:dLbls>
          <c:showLegendKey val="0"/>
          <c:showVal val="0"/>
          <c:showCatName val="0"/>
          <c:showSerName val="0"/>
          <c:showPercent val="0"/>
          <c:showBubbleSize val="0"/>
        </c:dLbls>
        <c:gapWidth val="150"/>
        <c:overlap val="100"/>
        <c:axId val="2024165712"/>
        <c:axId val="2024170032"/>
      </c:barChart>
      <c:catAx>
        <c:axId val="20241657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GB" sz="1000" b="0" i="0" u="none" strike="noStrike" kern="1200" baseline="0" noProof="0">
                <a:solidFill>
                  <a:schemeClr val="tx1">
                    <a:lumMod val="65000"/>
                    <a:lumOff val="35000"/>
                  </a:schemeClr>
                </a:solidFill>
                <a:latin typeface="DeutscheBank Medium" panose="020B0603020202030204" pitchFamily="34" charset="0"/>
                <a:ea typeface="DeutscheBank Medium" panose="020B0603020202030204" pitchFamily="34" charset="0"/>
                <a:cs typeface="+mn-cs"/>
              </a:defRPr>
            </a:pPr>
            <a:endParaRPr lang="de-DE"/>
          </a:p>
        </c:txPr>
        <c:crossAx val="2024170032"/>
        <c:crosses val="autoZero"/>
        <c:auto val="1"/>
        <c:lblAlgn val="ctr"/>
        <c:lblOffset val="100"/>
        <c:noMultiLvlLbl val="0"/>
      </c:catAx>
      <c:valAx>
        <c:axId val="2024170032"/>
        <c:scaling>
          <c:orientation val="minMax"/>
        </c:scaling>
        <c:delete val="0"/>
        <c:axPos val="l"/>
        <c:majorGridlines>
          <c:spPr>
            <a:ln w="9525" cap="flat" cmpd="sng" algn="ctr">
              <a:solidFill>
                <a:schemeClr val="bg1">
                  <a:lumMod val="50000"/>
                </a:schemeClr>
              </a:solidFill>
              <a:prstDash val="sysDot"/>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en-GB" sz="1000" b="0" i="0" u="none" strike="noStrike" kern="1200" baseline="0" noProof="0">
                <a:solidFill>
                  <a:schemeClr val="tx1">
                    <a:lumMod val="65000"/>
                    <a:lumOff val="35000"/>
                  </a:schemeClr>
                </a:solidFill>
                <a:latin typeface="DeutscheBank Medium" panose="020B0603020202030204" pitchFamily="34" charset="0"/>
                <a:ea typeface="DeutscheBank Medium" panose="020B0603020202030204" pitchFamily="34" charset="0"/>
                <a:cs typeface="+mn-cs"/>
              </a:defRPr>
            </a:pPr>
            <a:endParaRPr lang="de-DE"/>
          </a:p>
        </c:txPr>
        <c:crossAx val="2024165712"/>
        <c:crosses val="autoZero"/>
        <c:crossBetween val="between"/>
      </c:valAx>
      <c:spPr>
        <a:noFill/>
        <a:ln>
          <a:noFill/>
        </a:ln>
        <a:effectLst/>
      </c:spPr>
    </c:plotArea>
    <c:legend>
      <c:legendPos val="r"/>
      <c:legendEntry>
        <c:idx val="0"/>
        <c:txPr>
          <a:bodyPr rot="0" spcFirstLastPara="1" vertOverflow="ellipsis" vert="horz" wrap="square" anchor="ctr" anchorCtr="1"/>
          <a:lstStyle/>
          <a:p>
            <a:pPr>
              <a:defRPr lang="en-GB" sz="1000" b="0" i="0" u="none" strike="noStrike" kern="1200" baseline="0" noProof="0">
                <a:solidFill>
                  <a:schemeClr val="tx1">
                    <a:lumMod val="65000"/>
                    <a:lumOff val="35000"/>
                  </a:schemeClr>
                </a:solidFill>
                <a:latin typeface="DeutscheBank Medium" panose="020B0603020202030204" pitchFamily="34" charset="0"/>
                <a:ea typeface="DeutscheBank Medium" panose="020B0603020202030204" pitchFamily="34" charset="0"/>
                <a:cs typeface="+mn-cs"/>
              </a:defRPr>
            </a:pPr>
            <a:endParaRPr lang="de-DE"/>
          </a:p>
        </c:txPr>
      </c:legendEntry>
      <c:legendEntry>
        <c:idx val="2"/>
        <c:txPr>
          <a:bodyPr rot="0" spcFirstLastPara="1" vertOverflow="ellipsis" vert="horz" wrap="square" anchor="ctr" anchorCtr="1"/>
          <a:lstStyle/>
          <a:p>
            <a:pPr>
              <a:defRPr lang="en-GB" sz="1000" b="0" i="0" u="none" strike="noStrike" kern="1200" baseline="0" noProof="0">
                <a:solidFill>
                  <a:schemeClr val="tx1">
                    <a:lumMod val="65000"/>
                    <a:lumOff val="35000"/>
                  </a:schemeClr>
                </a:solidFill>
                <a:latin typeface="DeutscheBank Medium" panose="020B0603020202030204" pitchFamily="34" charset="0"/>
                <a:ea typeface="DeutscheBank Medium" panose="020B0603020202030204" pitchFamily="34" charset="0"/>
                <a:cs typeface="+mn-cs"/>
              </a:defRPr>
            </a:pPr>
            <a:endParaRPr lang="de-DE"/>
          </a:p>
        </c:txPr>
      </c:legendEntry>
      <c:layout>
        <c:manualLayout>
          <c:xMode val="edge"/>
          <c:yMode val="edge"/>
          <c:x val="0.7762429438440539"/>
          <c:y val="0.5746684358271037"/>
          <c:w val="0.20052458249352145"/>
          <c:h val="0.36546877967460806"/>
        </c:manualLayout>
      </c:layout>
      <c:overlay val="0"/>
      <c:spPr>
        <a:noFill/>
        <a:ln>
          <a:noFill/>
        </a:ln>
        <a:effectLst/>
      </c:spPr>
      <c:txPr>
        <a:bodyPr rot="0" spcFirstLastPara="1" vertOverflow="ellipsis" vert="horz" wrap="square" anchor="ctr" anchorCtr="1"/>
        <a:lstStyle/>
        <a:p>
          <a:pPr>
            <a:defRPr lang="en-GB" sz="1000" b="0" i="0" u="none" strike="noStrike" kern="1200" baseline="0" noProof="0">
              <a:solidFill>
                <a:schemeClr val="tx1">
                  <a:lumMod val="65000"/>
                  <a:lumOff val="35000"/>
                </a:schemeClr>
              </a:solidFill>
              <a:latin typeface="DeutscheBank Medium" panose="020B0603020202030204" pitchFamily="34" charset="0"/>
              <a:ea typeface="DeutscheBank Medium" panose="020B0603020202030204" pitchFamily="34" charset="0"/>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rgbClr val="E1F5FA"/>
    </a:solidFill>
    <a:ln>
      <a:noFill/>
    </a:ln>
    <a:effectLst/>
  </c:spPr>
  <c:txPr>
    <a:bodyPr/>
    <a:lstStyle/>
    <a:p>
      <a:pPr>
        <a:defRPr lang="en-GB" sz="1000" noProof="0">
          <a:latin typeface="DeutscheBank Light" panose="020B0403020202030204" pitchFamily="34" charset="0"/>
          <a:ea typeface="DeutscheBank Light" panose="020B0403020202030204" pitchFamily="34" charset="0"/>
        </a:defRPr>
      </a:pPr>
      <a:endParaRPr lang="de-DE"/>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4.7229306667962753E-2"/>
          <c:w val="0.99814815432838355"/>
          <c:h val="0.84722964774458809"/>
        </c:manualLayout>
      </c:layout>
      <c:barChart>
        <c:barDir val="col"/>
        <c:grouping val="stacked"/>
        <c:varyColors val="0"/>
        <c:ser>
          <c:idx val="0"/>
          <c:order val="0"/>
          <c:tx>
            <c:strRef>
              <c:f>Tabelle1!$B$1</c:f>
              <c:strCache>
                <c:ptCount val="1"/>
                <c:pt idx="0">
                  <c:v>Sample 1</c:v>
                </c:pt>
              </c:strCache>
            </c:strRef>
          </c:tx>
          <c:spPr>
            <a:solidFill>
              <a:srgbClr val="3BB8B8"/>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Tabelle1!$B$2:$B$4</c:f>
              <c:numCache>
                <c:formatCode>General</c:formatCode>
                <c:ptCount val="3"/>
                <c:pt idx="0">
                  <c:v>5</c:v>
                </c:pt>
                <c:pt idx="1">
                  <c:v>20</c:v>
                </c:pt>
                <c:pt idx="2">
                  <c:v>33</c:v>
                </c:pt>
              </c:numCache>
            </c:numRef>
          </c:val>
          <c:extLst>
            <c:ext xmlns:c16="http://schemas.microsoft.com/office/drawing/2014/chart" uri="{C3380CC4-5D6E-409C-BE32-E72D297353CC}">
              <c16:uniqueId val="{00000000-1B31-4652-BA24-227C88C94F09}"/>
            </c:ext>
          </c:extLst>
        </c:ser>
        <c:ser>
          <c:idx val="1"/>
          <c:order val="1"/>
          <c:tx>
            <c:strRef>
              <c:f>Tabelle1!$C$1</c:f>
              <c:strCache>
                <c:ptCount val="1"/>
                <c:pt idx="0">
                  <c:v>Sample 2</c:v>
                </c:pt>
              </c:strCache>
            </c:strRef>
          </c:tx>
          <c:spPr>
            <a:solidFill>
              <a:srgbClr val="24778D"/>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Tabelle1!$C$2:$C$4</c:f>
              <c:numCache>
                <c:formatCode>General</c:formatCode>
                <c:ptCount val="3"/>
                <c:pt idx="0">
                  <c:v>60</c:v>
                </c:pt>
                <c:pt idx="1">
                  <c:v>10</c:v>
                </c:pt>
                <c:pt idx="2">
                  <c:v>10</c:v>
                </c:pt>
              </c:numCache>
            </c:numRef>
          </c:val>
          <c:extLst>
            <c:ext xmlns:c16="http://schemas.microsoft.com/office/drawing/2014/chart" uri="{C3380CC4-5D6E-409C-BE32-E72D297353CC}">
              <c16:uniqueId val="{00000001-1B31-4652-BA24-227C88C94F09}"/>
            </c:ext>
          </c:extLst>
        </c:ser>
        <c:ser>
          <c:idx val="2"/>
          <c:order val="2"/>
          <c:tx>
            <c:strRef>
              <c:f>Tabelle1!$D$1</c:f>
              <c:strCache>
                <c:ptCount val="1"/>
                <c:pt idx="0">
                  <c:v>Sample 3</c:v>
                </c:pt>
              </c:strCache>
            </c:strRef>
          </c:tx>
          <c:spPr>
            <a:solidFill>
              <a:srgbClr val="1E2A78"/>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Tabelle1!$D$2:$D$4</c:f>
              <c:numCache>
                <c:formatCode>General</c:formatCode>
                <c:ptCount val="3"/>
                <c:pt idx="0">
                  <c:v>15</c:v>
                </c:pt>
                <c:pt idx="1">
                  <c:v>20</c:v>
                </c:pt>
                <c:pt idx="2">
                  <c:v>56</c:v>
                </c:pt>
              </c:numCache>
            </c:numRef>
          </c:val>
          <c:extLst>
            <c:ext xmlns:c16="http://schemas.microsoft.com/office/drawing/2014/chart" uri="{C3380CC4-5D6E-409C-BE32-E72D297353CC}">
              <c16:uniqueId val="{00000002-1B31-4652-BA24-227C88C94F09}"/>
            </c:ext>
          </c:extLst>
        </c:ser>
        <c:dLbls>
          <c:showLegendKey val="0"/>
          <c:showVal val="1"/>
          <c:showCatName val="0"/>
          <c:showSerName val="0"/>
          <c:showPercent val="0"/>
          <c:showBubbleSize val="0"/>
        </c:dLbls>
        <c:gapWidth val="111"/>
        <c:overlap val="100"/>
        <c:axId val="2024165712"/>
        <c:axId val="2024170032"/>
        <c:extLst>
          <c:ext xmlns:c15="http://schemas.microsoft.com/office/drawing/2012/chart" uri="{02D57815-91ED-43cb-92C2-25804820EDAC}">
            <c15:filteredBarSeries>
              <c15:ser>
                <c:idx val="3"/>
                <c:order val="3"/>
                <c:tx>
                  <c:strRef>
                    <c:extLst>
                      <c:ext uri="{02D57815-91ED-43cb-92C2-25804820EDAC}">
                        <c15:formulaRef>
                          <c15:sqref>Tabelle1!$E$1</c15:sqref>
                        </c15:formulaRef>
                      </c:ext>
                    </c:extLst>
                    <c:strCache>
                      <c:ptCount val="1"/>
                      <c:pt idx="0">
                        <c:v>Sample 4</c:v>
                      </c:pt>
                    </c:strCache>
                  </c:strRef>
                </c:tx>
                <c:spPr>
                  <a:solidFill>
                    <a:schemeClr val="accent4"/>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cat>
                  <c:numRef>
                    <c:extLst>
                      <c:ext uri="{02D57815-91ED-43cb-92C2-25804820EDAC}">
                        <c15:formulaRef>
                          <c15:sqref>Tabelle1!$A$2:$A$4</c15:sqref>
                        </c15:formulaRef>
                      </c:ext>
                    </c:extLst>
                    <c:numCache>
                      <c:formatCode>General</c:formatCode>
                      <c:ptCount val="3"/>
                      <c:pt idx="0">
                        <c:v>2023</c:v>
                      </c:pt>
                      <c:pt idx="1">
                        <c:v>2024</c:v>
                      </c:pt>
                      <c:pt idx="2">
                        <c:v>2025</c:v>
                      </c:pt>
                    </c:numCache>
                  </c:numRef>
                </c:cat>
                <c:val>
                  <c:numRef>
                    <c:extLst>
                      <c:ext uri="{02D57815-91ED-43cb-92C2-25804820EDAC}">
                        <c15:formulaRef>
                          <c15:sqref>Tabelle1!$E$2:$E$4</c15:sqref>
                        </c15:formulaRef>
                      </c:ext>
                    </c:extLst>
                    <c:numCache>
                      <c:formatCode>General</c:formatCode>
                      <c:ptCount val="3"/>
                      <c:pt idx="0">
                        <c:v>33</c:v>
                      </c:pt>
                      <c:pt idx="1">
                        <c:v>33</c:v>
                      </c:pt>
                      <c:pt idx="2">
                        <c:v>33</c:v>
                      </c:pt>
                    </c:numCache>
                  </c:numRef>
                </c:val>
                <c:extLst>
                  <c:ext xmlns:c16="http://schemas.microsoft.com/office/drawing/2014/chart" uri="{C3380CC4-5D6E-409C-BE32-E72D297353CC}">
                    <c16:uniqueId val="{00000003-1B31-4652-BA24-227C88C94F09}"/>
                  </c:ext>
                </c:extLst>
              </c15:ser>
            </c15:filteredBarSeries>
          </c:ext>
        </c:extLst>
      </c:barChart>
      <c:catAx>
        <c:axId val="2024165712"/>
        <c:scaling>
          <c:orientation val="minMax"/>
        </c:scaling>
        <c:delete val="0"/>
        <c:axPos val="b"/>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Medium" panose="020B0603020202030204" pitchFamily="34" charset="0"/>
                <a:ea typeface="DeutscheBank Medium" panose="020B0603020202030204" pitchFamily="34" charset="0"/>
                <a:cs typeface="+mn-cs"/>
              </a:defRPr>
            </a:pPr>
            <a:endParaRPr lang="de-DE"/>
          </a:p>
        </c:txPr>
        <c:crossAx val="2024170032"/>
        <c:crosses val="autoZero"/>
        <c:auto val="0"/>
        <c:lblAlgn val="ctr"/>
        <c:lblOffset val="100"/>
        <c:noMultiLvlLbl val="0"/>
      </c:catAx>
      <c:valAx>
        <c:axId val="2024170032"/>
        <c:scaling>
          <c:orientation val="minMax"/>
          <c:max val="100"/>
        </c:scaling>
        <c:delete val="1"/>
        <c:axPos val="l"/>
        <c:majorGridlines>
          <c:spPr>
            <a:ln w="9525" cap="flat" cmpd="sng" algn="ctr">
              <a:solidFill>
                <a:schemeClr val="bg1">
                  <a:lumMod val="50000"/>
                </a:schemeClr>
              </a:solidFill>
              <a:prstDash val="sysDot"/>
              <a:round/>
            </a:ln>
            <a:effectLst/>
          </c:spPr>
        </c:majorGridlines>
        <c:numFmt formatCode="General" sourceLinked="1"/>
        <c:majorTickMark val="out"/>
        <c:minorTickMark val="none"/>
        <c:tickLblPos val="nextTo"/>
        <c:crossAx val="2024165712"/>
        <c:crosses val="autoZero"/>
        <c:crossBetween val="between"/>
        <c:majorUnit val="25"/>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lang="en-GB" sz="800" noProof="0">
          <a:latin typeface="DeutscheBank Light" panose="020B0403020202030204" pitchFamily="34" charset="0"/>
          <a:ea typeface="DeutscheBank Light" panose="020B0403020202030204" pitchFamily="34" charset="0"/>
        </a:defRPr>
      </a:pPr>
      <a:endParaRPr lang="de-DE"/>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4.7229306667962753E-2"/>
          <c:w val="0.99814815432838355"/>
          <c:h val="0.84722964774458809"/>
        </c:manualLayout>
      </c:layout>
      <c:barChart>
        <c:barDir val="col"/>
        <c:grouping val="stacked"/>
        <c:varyColors val="0"/>
        <c:ser>
          <c:idx val="0"/>
          <c:order val="0"/>
          <c:tx>
            <c:strRef>
              <c:f>Tabelle1!$B$1</c:f>
              <c:strCache>
                <c:ptCount val="1"/>
                <c:pt idx="0">
                  <c:v>Sample 1</c:v>
                </c:pt>
              </c:strCache>
            </c:strRef>
          </c:tx>
          <c:spPr>
            <a:solidFill>
              <a:schemeClr val="accent1"/>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Tabelle1!$B$2:$B$4</c:f>
              <c:numCache>
                <c:formatCode>General</c:formatCode>
                <c:ptCount val="3"/>
                <c:pt idx="0">
                  <c:v>33</c:v>
                </c:pt>
                <c:pt idx="1">
                  <c:v>33</c:v>
                </c:pt>
                <c:pt idx="2">
                  <c:v>33</c:v>
                </c:pt>
              </c:numCache>
            </c:numRef>
          </c:val>
          <c:extLst>
            <c:ext xmlns:c16="http://schemas.microsoft.com/office/drawing/2014/chart" uri="{C3380CC4-5D6E-409C-BE32-E72D297353CC}">
              <c16:uniqueId val="{00000000-1B31-4652-BA24-227C88C94F09}"/>
            </c:ext>
          </c:extLst>
        </c:ser>
        <c:ser>
          <c:idx val="1"/>
          <c:order val="1"/>
          <c:tx>
            <c:strRef>
              <c:f>Tabelle1!$C$1</c:f>
              <c:strCache>
                <c:ptCount val="1"/>
                <c:pt idx="0">
                  <c:v>Sample 2</c:v>
                </c:pt>
              </c:strCache>
            </c:strRef>
          </c:tx>
          <c:spPr>
            <a:solidFill>
              <a:schemeClr val="accent2"/>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Tabelle1!$C$2:$C$4</c:f>
              <c:numCache>
                <c:formatCode>General</c:formatCode>
                <c:ptCount val="3"/>
                <c:pt idx="0">
                  <c:v>33</c:v>
                </c:pt>
                <c:pt idx="1">
                  <c:v>33</c:v>
                </c:pt>
                <c:pt idx="2">
                  <c:v>33</c:v>
                </c:pt>
              </c:numCache>
            </c:numRef>
          </c:val>
          <c:extLst>
            <c:ext xmlns:c16="http://schemas.microsoft.com/office/drawing/2014/chart" uri="{C3380CC4-5D6E-409C-BE32-E72D297353CC}">
              <c16:uniqueId val="{00000001-1B31-4652-BA24-227C88C94F09}"/>
            </c:ext>
          </c:extLst>
        </c:ser>
        <c:ser>
          <c:idx val="2"/>
          <c:order val="2"/>
          <c:tx>
            <c:strRef>
              <c:f>Tabelle1!$D$1</c:f>
              <c:strCache>
                <c:ptCount val="1"/>
                <c:pt idx="0">
                  <c:v>Sample 3</c:v>
                </c:pt>
              </c:strCache>
            </c:strRef>
          </c:tx>
          <c:spPr>
            <a:solidFill>
              <a:schemeClr val="accent3"/>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Tabelle1!$D$2:$D$4</c:f>
              <c:numCache>
                <c:formatCode>General</c:formatCode>
                <c:ptCount val="3"/>
                <c:pt idx="0">
                  <c:v>33</c:v>
                </c:pt>
                <c:pt idx="1">
                  <c:v>33</c:v>
                </c:pt>
                <c:pt idx="2">
                  <c:v>33</c:v>
                </c:pt>
              </c:numCache>
            </c:numRef>
          </c:val>
          <c:extLst>
            <c:ext xmlns:c16="http://schemas.microsoft.com/office/drawing/2014/chart" uri="{C3380CC4-5D6E-409C-BE32-E72D297353CC}">
              <c16:uniqueId val="{00000002-1B31-4652-BA24-227C88C94F09}"/>
            </c:ext>
          </c:extLst>
        </c:ser>
        <c:dLbls>
          <c:showLegendKey val="0"/>
          <c:showVal val="1"/>
          <c:showCatName val="0"/>
          <c:showSerName val="0"/>
          <c:showPercent val="0"/>
          <c:showBubbleSize val="0"/>
        </c:dLbls>
        <c:gapWidth val="111"/>
        <c:overlap val="100"/>
        <c:axId val="2024165712"/>
        <c:axId val="2024170032"/>
        <c:extLst>
          <c:ext xmlns:c15="http://schemas.microsoft.com/office/drawing/2012/chart" uri="{02D57815-91ED-43cb-92C2-25804820EDAC}">
            <c15:filteredBarSeries>
              <c15:ser>
                <c:idx val="3"/>
                <c:order val="3"/>
                <c:tx>
                  <c:strRef>
                    <c:extLst>
                      <c:ext uri="{02D57815-91ED-43cb-92C2-25804820EDAC}">
                        <c15:formulaRef>
                          <c15:sqref>Tabelle1!$E$1</c15:sqref>
                        </c15:formulaRef>
                      </c:ext>
                    </c:extLst>
                    <c:strCache>
                      <c:ptCount val="1"/>
                      <c:pt idx="0">
                        <c:v>Sample 4</c:v>
                      </c:pt>
                    </c:strCache>
                  </c:strRef>
                </c:tx>
                <c:spPr>
                  <a:solidFill>
                    <a:schemeClr val="accent4"/>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cat>
                  <c:numRef>
                    <c:extLst>
                      <c:ext uri="{02D57815-91ED-43cb-92C2-25804820EDAC}">
                        <c15:formulaRef>
                          <c15:sqref>Tabelle1!$A$2:$A$4</c15:sqref>
                        </c15:formulaRef>
                      </c:ext>
                    </c:extLst>
                    <c:numCache>
                      <c:formatCode>General</c:formatCode>
                      <c:ptCount val="3"/>
                      <c:pt idx="0">
                        <c:v>2023</c:v>
                      </c:pt>
                      <c:pt idx="1">
                        <c:v>2024</c:v>
                      </c:pt>
                      <c:pt idx="2">
                        <c:v>2025</c:v>
                      </c:pt>
                    </c:numCache>
                  </c:numRef>
                </c:cat>
                <c:val>
                  <c:numRef>
                    <c:extLst>
                      <c:ext uri="{02D57815-91ED-43cb-92C2-25804820EDAC}">
                        <c15:formulaRef>
                          <c15:sqref>Tabelle1!$E$2:$E$4</c15:sqref>
                        </c15:formulaRef>
                      </c:ext>
                    </c:extLst>
                    <c:numCache>
                      <c:formatCode>General</c:formatCode>
                      <c:ptCount val="3"/>
                      <c:pt idx="0">
                        <c:v>33</c:v>
                      </c:pt>
                      <c:pt idx="1">
                        <c:v>33</c:v>
                      </c:pt>
                      <c:pt idx="2">
                        <c:v>33</c:v>
                      </c:pt>
                    </c:numCache>
                  </c:numRef>
                </c:val>
                <c:extLst>
                  <c:ext xmlns:c16="http://schemas.microsoft.com/office/drawing/2014/chart" uri="{C3380CC4-5D6E-409C-BE32-E72D297353CC}">
                    <c16:uniqueId val="{00000003-1B31-4652-BA24-227C88C94F09}"/>
                  </c:ext>
                </c:extLst>
              </c15:ser>
            </c15:filteredBarSeries>
          </c:ext>
        </c:extLst>
      </c:barChart>
      <c:catAx>
        <c:axId val="2024165712"/>
        <c:scaling>
          <c:orientation val="minMax"/>
        </c:scaling>
        <c:delete val="0"/>
        <c:axPos val="b"/>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Medium" panose="020B0603020202030204" pitchFamily="34" charset="0"/>
                <a:ea typeface="DeutscheBank Medium" panose="020B0603020202030204" pitchFamily="34" charset="0"/>
                <a:cs typeface="+mn-cs"/>
              </a:defRPr>
            </a:pPr>
            <a:endParaRPr lang="de-DE"/>
          </a:p>
        </c:txPr>
        <c:crossAx val="2024170032"/>
        <c:crosses val="autoZero"/>
        <c:auto val="0"/>
        <c:lblAlgn val="ctr"/>
        <c:lblOffset val="100"/>
        <c:noMultiLvlLbl val="0"/>
      </c:catAx>
      <c:valAx>
        <c:axId val="2024170032"/>
        <c:scaling>
          <c:orientation val="minMax"/>
          <c:max val="100"/>
        </c:scaling>
        <c:delete val="1"/>
        <c:axPos val="l"/>
        <c:majorGridlines>
          <c:spPr>
            <a:ln w="9525" cap="flat" cmpd="sng" algn="ctr">
              <a:solidFill>
                <a:schemeClr val="bg1">
                  <a:lumMod val="50000"/>
                </a:schemeClr>
              </a:solidFill>
              <a:prstDash val="sysDot"/>
              <a:round/>
            </a:ln>
            <a:effectLst/>
          </c:spPr>
        </c:majorGridlines>
        <c:numFmt formatCode="General" sourceLinked="1"/>
        <c:majorTickMark val="out"/>
        <c:minorTickMark val="none"/>
        <c:tickLblPos val="nextTo"/>
        <c:crossAx val="2024165712"/>
        <c:crosses val="autoZero"/>
        <c:crossBetween val="between"/>
        <c:majorUnit val="25"/>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lang="en-GB" sz="800" noProof="0">
          <a:latin typeface="DeutscheBank Light" panose="020B0403020202030204" pitchFamily="34" charset="0"/>
          <a:ea typeface="DeutscheBank Light" panose="020B0403020202030204" pitchFamily="34" charset="0"/>
        </a:defRPr>
      </a:pPr>
      <a:endParaRPr lang="de-DE"/>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4.7229306667962753E-2"/>
          <c:w val="0.99814815432838355"/>
          <c:h val="0.84722964774458809"/>
        </c:manualLayout>
      </c:layout>
      <c:barChart>
        <c:barDir val="col"/>
        <c:grouping val="stacked"/>
        <c:varyColors val="0"/>
        <c:ser>
          <c:idx val="0"/>
          <c:order val="0"/>
          <c:tx>
            <c:strRef>
              <c:f>Tabelle1!$B$1</c:f>
              <c:strCache>
                <c:ptCount val="1"/>
                <c:pt idx="0">
                  <c:v>Sample 1</c:v>
                </c:pt>
              </c:strCache>
            </c:strRef>
          </c:tx>
          <c:spPr>
            <a:solidFill>
              <a:srgbClr val="24778D"/>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Tabelle1!$B$2:$B$4</c:f>
              <c:numCache>
                <c:formatCode>General</c:formatCode>
                <c:ptCount val="3"/>
                <c:pt idx="0">
                  <c:v>15</c:v>
                </c:pt>
                <c:pt idx="1">
                  <c:v>11</c:v>
                </c:pt>
                <c:pt idx="2">
                  <c:v>33</c:v>
                </c:pt>
              </c:numCache>
            </c:numRef>
          </c:val>
          <c:extLst>
            <c:ext xmlns:c16="http://schemas.microsoft.com/office/drawing/2014/chart" uri="{C3380CC4-5D6E-409C-BE32-E72D297353CC}">
              <c16:uniqueId val="{00000000-1B31-4652-BA24-227C88C94F09}"/>
            </c:ext>
          </c:extLst>
        </c:ser>
        <c:ser>
          <c:idx val="1"/>
          <c:order val="1"/>
          <c:tx>
            <c:strRef>
              <c:f>Tabelle1!$C$1</c:f>
              <c:strCache>
                <c:ptCount val="1"/>
                <c:pt idx="0">
                  <c:v>Sample 2</c:v>
                </c:pt>
              </c:strCache>
            </c:strRef>
          </c:tx>
          <c:spPr>
            <a:solidFill>
              <a:srgbClr val="1E2A78"/>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Tabelle1!$C$2:$C$4</c:f>
              <c:numCache>
                <c:formatCode>General</c:formatCode>
                <c:ptCount val="3"/>
                <c:pt idx="0">
                  <c:v>20</c:v>
                </c:pt>
                <c:pt idx="1">
                  <c:v>50</c:v>
                </c:pt>
                <c:pt idx="2">
                  <c:v>50</c:v>
                </c:pt>
              </c:numCache>
            </c:numRef>
          </c:val>
          <c:extLst>
            <c:ext xmlns:c16="http://schemas.microsoft.com/office/drawing/2014/chart" uri="{C3380CC4-5D6E-409C-BE32-E72D297353CC}">
              <c16:uniqueId val="{00000001-1B31-4652-BA24-227C88C94F09}"/>
            </c:ext>
          </c:extLst>
        </c:ser>
        <c:ser>
          <c:idx val="2"/>
          <c:order val="2"/>
          <c:tx>
            <c:strRef>
              <c:f>Tabelle1!$D$1</c:f>
              <c:strCache>
                <c:ptCount val="1"/>
                <c:pt idx="0">
                  <c:v>Sample 3</c:v>
                </c:pt>
              </c:strCache>
            </c:strRef>
          </c:tx>
          <c:spPr>
            <a:solidFill>
              <a:schemeClr val="accent3"/>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Tabelle1!$D$2:$D$4</c:f>
              <c:numCache>
                <c:formatCode>General</c:formatCode>
                <c:ptCount val="3"/>
                <c:pt idx="0">
                  <c:v>33</c:v>
                </c:pt>
                <c:pt idx="1">
                  <c:v>33</c:v>
                </c:pt>
                <c:pt idx="2">
                  <c:v>10</c:v>
                </c:pt>
              </c:numCache>
            </c:numRef>
          </c:val>
          <c:extLst>
            <c:ext xmlns:c16="http://schemas.microsoft.com/office/drawing/2014/chart" uri="{C3380CC4-5D6E-409C-BE32-E72D297353CC}">
              <c16:uniqueId val="{00000002-1B31-4652-BA24-227C88C94F09}"/>
            </c:ext>
          </c:extLst>
        </c:ser>
        <c:dLbls>
          <c:showLegendKey val="0"/>
          <c:showVal val="1"/>
          <c:showCatName val="0"/>
          <c:showSerName val="0"/>
          <c:showPercent val="0"/>
          <c:showBubbleSize val="0"/>
        </c:dLbls>
        <c:gapWidth val="111"/>
        <c:overlap val="100"/>
        <c:axId val="2024165712"/>
        <c:axId val="2024170032"/>
        <c:extLst>
          <c:ext xmlns:c15="http://schemas.microsoft.com/office/drawing/2012/chart" uri="{02D57815-91ED-43cb-92C2-25804820EDAC}">
            <c15:filteredBarSeries>
              <c15:ser>
                <c:idx val="3"/>
                <c:order val="3"/>
                <c:tx>
                  <c:strRef>
                    <c:extLst>
                      <c:ext uri="{02D57815-91ED-43cb-92C2-25804820EDAC}">
                        <c15:formulaRef>
                          <c15:sqref>Tabelle1!$E$1</c15:sqref>
                        </c15:formulaRef>
                      </c:ext>
                    </c:extLst>
                    <c:strCache>
                      <c:ptCount val="1"/>
                      <c:pt idx="0">
                        <c:v>Sample 4</c:v>
                      </c:pt>
                    </c:strCache>
                  </c:strRef>
                </c:tx>
                <c:spPr>
                  <a:solidFill>
                    <a:schemeClr val="accent4"/>
                  </a:solidFill>
                  <a:ln w="38100">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cat>
                  <c:numRef>
                    <c:extLst>
                      <c:ext uri="{02D57815-91ED-43cb-92C2-25804820EDAC}">
                        <c15:formulaRef>
                          <c15:sqref>Tabelle1!$A$2:$A$4</c15:sqref>
                        </c15:formulaRef>
                      </c:ext>
                    </c:extLst>
                    <c:numCache>
                      <c:formatCode>General</c:formatCode>
                      <c:ptCount val="3"/>
                      <c:pt idx="0">
                        <c:v>2023</c:v>
                      </c:pt>
                      <c:pt idx="1">
                        <c:v>2024</c:v>
                      </c:pt>
                      <c:pt idx="2">
                        <c:v>2025</c:v>
                      </c:pt>
                    </c:numCache>
                  </c:numRef>
                </c:cat>
                <c:val>
                  <c:numRef>
                    <c:extLst>
                      <c:ext uri="{02D57815-91ED-43cb-92C2-25804820EDAC}">
                        <c15:formulaRef>
                          <c15:sqref>Tabelle1!$E$2:$E$4</c15:sqref>
                        </c15:formulaRef>
                      </c:ext>
                    </c:extLst>
                    <c:numCache>
                      <c:formatCode>General</c:formatCode>
                      <c:ptCount val="3"/>
                      <c:pt idx="0">
                        <c:v>20</c:v>
                      </c:pt>
                      <c:pt idx="1">
                        <c:v>33</c:v>
                      </c:pt>
                      <c:pt idx="2">
                        <c:v>33</c:v>
                      </c:pt>
                    </c:numCache>
                  </c:numRef>
                </c:val>
                <c:extLst>
                  <c:ext xmlns:c16="http://schemas.microsoft.com/office/drawing/2014/chart" uri="{C3380CC4-5D6E-409C-BE32-E72D297353CC}">
                    <c16:uniqueId val="{00000003-1B31-4652-BA24-227C88C94F09}"/>
                  </c:ext>
                </c:extLst>
              </c15:ser>
            </c15:filteredBarSeries>
          </c:ext>
        </c:extLst>
      </c:barChart>
      <c:catAx>
        <c:axId val="2024165712"/>
        <c:scaling>
          <c:orientation val="minMax"/>
        </c:scaling>
        <c:delete val="0"/>
        <c:axPos val="b"/>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Medium" panose="020B0603020202030204" pitchFamily="34" charset="0"/>
                <a:ea typeface="DeutscheBank Medium" panose="020B0603020202030204" pitchFamily="34" charset="0"/>
                <a:cs typeface="+mn-cs"/>
              </a:defRPr>
            </a:pPr>
            <a:endParaRPr lang="de-DE"/>
          </a:p>
        </c:txPr>
        <c:crossAx val="2024170032"/>
        <c:crosses val="autoZero"/>
        <c:auto val="0"/>
        <c:lblAlgn val="ctr"/>
        <c:lblOffset val="100"/>
        <c:noMultiLvlLbl val="0"/>
      </c:catAx>
      <c:valAx>
        <c:axId val="2024170032"/>
        <c:scaling>
          <c:orientation val="minMax"/>
          <c:max val="100"/>
        </c:scaling>
        <c:delete val="1"/>
        <c:axPos val="l"/>
        <c:majorGridlines>
          <c:spPr>
            <a:ln w="9525" cap="flat" cmpd="sng" algn="ctr">
              <a:solidFill>
                <a:schemeClr val="bg1">
                  <a:lumMod val="50000"/>
                </a:schemeClr>
              </a:solidFill>
              <a:prstDash val="sysDot"/>
              <a:round/>
            </a:ln>
            <a:effectLst/>
          </c:spPr>
        </c:majorGridlines>
        <c:numFmt formatCode="General" sourceLinked="1"/>
        <c:majorTickMark val="out"/>
        <c:minorTickMark val="none"/>
        <c:tickLblPos val="nextTo"/>
        <c:crossAx val="2024165712"/>
        <c:crosses val="autoZero"/>
        <c:crossBetween val="between"/>
        <c:majorUnit val="25"/>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lang="en-GB" sz="800" noProof="0">
          <a:latin typeface="DeutscheBank Light" panose="020B0403020202030204" pitchFamily="34" charset="0"/>
          <a:ea typeface="DeutscheBank Light" panose="020B0403020202030204" pitchFamily="34" charset="0"/>
        </a:defRPr>
      </a:pPr>
      <a:endParaRPr lang="de-DE"/>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310349903903526E-2"/>
          <c:y val="4.7229306667962753E-2"/>
          <c:w val="0.83803062108767934"/>
          <c:h val="0.84722964774458809"/>
        </c:manualLayout>
      </c:layout>
      <c:doughnutChart>
        <c:varyColors val="1"/>
        <c:ser>
          <c:idx val="2"/>
          <c:order val="2"/>
          <c:tx>
            <c:strRef>
              <c:f>Tabelle1!$D$1</c:f>
              <c:strCache>
                <c:ptCount val="1"/>
                <c:pt idx="0">
                  <c:v>Sample 3</c:v>
                </c:pt>
              </c:strCache>
            </c:strRef>
          </c:tx>
          <c:spPr>
            <a:ln w="38100"/>
          </c:spPr>
          <c:dPt>
            <c:idx val="0"/>
            <c:bubble3D val="0"/>
            <c:spPr>
              <a:solidFill>
                <a:schemeClr val="accent1"/>
              </a:solidFill>
              <a:ln w="38100">
                <a:noFill/>
              </a:ln>
              <a:effectLst/>
            </c:spPr>
            <c:extLst>
              <c:ext xmlns:c16="http://schemas.microsoft.com/office/drawing/2014/chart" uri="{C3380CC4-5D6E-409C-BE32-E72D297353CC}">
                <c16:uniqueId val="{00000000-39D6-48B7-997E-CF77D4BAF439}"/>
              </c:ext>
            </c:extLst>
          </c:dPt>
          <c:dPt>
            <c:idx val="1"/>
            <c:bubble3D val="0"/>
            <c:spPr>
              <a:solidFill>
                <a:schemeClr val="accent2"/>
              </a:solidFill>
              <a:ln w="38100">
                <a:noFill/>
              </a:ln>
              <a:effectLst/>
            </c:spPr>
            <c:extLst>
              <c:ext xmlns:c16="http://schemas.microsoft.com/office/drawing/2014/chart" uri="{C3380CC4-5D6E-409C-BE32-E72D297353CC}">
                <c16:uniqueId val="{00000002-39D6-48B7-997E-CF77D4BAF439}"/>
              </c:ext>
            </c:extLst>
          </c:dPt>
          <c:dPt>
            <c:idx val="2"/>
            <c:bubble3D val="0"/>
            <c:spPr>
              <a:solidFill>
                <a:schemeClr val="accent3"/>
              </a:solidFill>
              <a:ln w="38100">
                <a:noFill/>
              </a:ln>
              <a:effectLst/>
            </c:spPr>
            <c:extLst>
              <c:ext xmlns:c16="http://schemas.microsoft.com/office/drawing/2014/chart" uri="{C3380CC4-5D6E-409C-BE32-E72D297353CC}">
                <c16:uniqueId val="{00000001-39D6-48B7-997E-CF77D4BAF439}"/>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numRef>
              <c:f>Tabelle1!$A$2:$A$4</c:f>
              <c:numCache>
                <c:formatCode>General</c:formatCode>
                <c:ptCount val="3"/>
                <c:pt idx="0">
                  <c:v>2023</c:v>
                </c:pt>
                <c:pt idx="1">
                  <c:v>2024</c:v>
                </c:pt>
                <c:pt idx="2">
                  <c:v>2025</c:v>
                </c:pt>
              </c:numCache>
            </c:numRef>
          </c:cat>
          <c:val>
            <c:numRef>
              <c:f>Tabelle1!$D$2:$D$4</c:f>
              <c:numCache>
                <c:formatCode>General</c:formatCode>
                <c:ptCount val="3"/>
                <c:pt idx="0">
                  <c:v>33</c:v>
                </c:pt>
                <c:pt idx="1">
                  <c:v>33</c:v>
                </c:pt>
                <c:pt idx="2">
                  <c:v>33</c:v>
                </c:pt>
              </c:numCache>
            </c:numRef>
          </c:val>
          <c:extLst>
            <c:ext xmlns:c16="http://schemas.microsoft.com/office/drawing/2014/chart" uri="{C3380CC4-5D6E-409C-BE32-E72D297353CC}">
              <c16:uniqueId val="{00000002-1B31-4652-BA24-227C88C94F09}"/>
            </c:ext>
          </c:extLst>
        </c:ser>
        <c:dLbls>
          <c:showLegendKey val="0"/>
          <c:showVal val="0"/>
          <c:showCatName val="0"/>
          <c:showSerName val="0"/>
          <c:showPercent val="0"/>
          <c:showBubbleSize val="0"/>
          <c:showLeaderLines val="1"/>
        </c:dLbls>
        <c:firstSliceAng val="0"/>
        <c:holeSize val="70"/>
        <c:extLst>
          <c:ext xmlns:c15="http://schemas.microsoft.com/office/drawing/2012/chart" uri="{02D57815-91ED-43cb-92C2-25804820EDAC}">
            <c15:filteredPieSeries>
              <c15:ser>
                <c:idx val="0"/>
                <c:order val="0"/>
                <c:tx>
                  <c:strRef>
                    <c:extLst>
                      <c:ext uri="{02D57815-91ED-43cb-92C2-25804820EDAC}">
                        <c15:formulaRef>
                          <c15:sqref>Tabelle1!$B$1</c15:sqref>
                        </c15:formulaRef>
                      </c:ext>
                    </c:extLst>
                    <c:strCache>
                      <c:ptCount val="1"/>
                      <c:pt idx="0">
                        <c:v>Sample 1</c:v>
                      </c:pt>
                    </c:strCache>
                  </c:strRef>
                </c:tx>
                <c:spPr>
                  <a:ln w="38100"/>
                </c:spPr>
                <c:dPt>
                  <c:idx val="0"/>
                  <c:bubble3D val="0"/>
                  <c:spPr>
                    <a:solidFill>
                      <a:schemeClr val="accent1"/>
                    </a:solidFill>
                    <a:ln w="38100">
                      <a:noFill/>
                    </a:ln>
                    <a:effectLst/>
                  </c:spPr>
                  <c:extLst>
                    <c:ext xmlns:c16="http://schemas.microsoft.com/office/drawing/2014/chart" uri="{C3380CC4-5D6E-409C-BE32-E72D297353CC}">
                      <c16:uniqueId val="{00000007-B691-42CB-AFB4-63CF24022874}"/>
                    </c:ext>
                  </c:extLst>
                </c:dPt>
                <c:dPt>
                  <c:idx val="1"/>
                  <c:bubble3D val="0"/>
                  <c:spPr>
                    <a:solidFill>
                      <a:schemeClr val="accent2"/>
                    </a:solidFill>
                    <a:ln w="38100">
                      <a:noFill/>
                    </a:ln>
                    <a:effectLst/>
                  </c:spPr>
                  <c:extLst>
                    <c:ext xmlns:c16="http://schemas.microsoft.com/office/drawing/2014/chart" uri="{C3380CC4-5D6E-409C-BE32-E72D297353CC}">
                      <c16:uniqueId val="{00000009-B691-42CB-AFB4-63CF24022874}"/>
                    </c:ext>
                  </c:extLst>
                </c:dPt>
                <c:dPt>
                  <c:idx val="2"/>
                  <c:bubble3D val="0"/>
                  <c:spPr>
                    <a:solidFill>
                      <a:schemeClr val="accent3"/>
                    </a:solidFill>
                    <a:ln w="38100">
                      <a:noFill/>
                    </a:ln>
                    <a:effectLst/>
                  </c:spPr>
                  <c:extLst>
                    <c:ext xmlns:c16="http://schemas.microsoft.com/office/drawing/2014/chart" uri="{C3380CC4-5D6E-409C-BE32-E72D297353CC}">
                      <c16:uniqueId val="{0000000B-B691-42CB-AFB4-63CF24022874}"/>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uri="{CE6537A1-D6FC-4f65-9D91-7224C49458BB}"/>
                  </c:extLst>
                </c:dLbls>
                <c:cat>
                  <c:numRef>
                    <c:extLst>
                      <c:ext uri="{02D57815-91ED-43cb-92C2-25804820EDAC}">
                        <c15:formulaRef>
                          <c15:sqref>Tabelle1!$A$2:$A$4</c15:sqref>
                        </c15:formulaRef>
                      </c:ext>
                    </c:extLst>
                    <c:numCache>
                      <c:formatCode>General</c:formatCode>
                      <c:ptCount val="3"/>
                      <c:pt idx="0">
                        <c:v>2023</c:v>
                      </c:pt>
                      <c:pt idx="1">
                        <c:v>2024</c:v>
                      </c:pt>
                      <c:pt idx="2">
                        <c:v>2025</c:v>
                      </c:pt>
                    </c:numCache>
                  </c:numRef>
                </c:cat>
                <c:val>
                  <c:numRef>
                    <c:extLst>
                      <c:ext uri="{02D57815-91ED-43cb-92C2-25804820EDAC}">
                        <c15:formulaRef>
                          <c15:sqref>Tabelle1!$B$2:$B$4</c15:sqref>
                        </c15:formulaRef>
                      </c:ext>
                    </c:extLst>
                    <c:numCache>
                      <c:formatCode>General</c:formatCode>
                      <c:ptCount val="3"/>
                      <c:pt idx="0">
                        <c:v>33</c:v>
                      </c:pt>
                      <c:pt idx="1">
                        <c:v>33</c:v>
                      </c:pt>
                      <c:pt idx="2">
                        <c:v>33</c:v>
                      </c:pt>
                    </c:numCache>
                  </c:numRef>
                </c:val>
                <c:extLst>
                  <c:ext xmlns:c16="http://schemas.microsoft.com/office/drawing/2014/chart" uri="{C3380CC4-5D6E-409C-BE32-E72D297353CC}">
                    <c16:uniqueId val="{00000000-1B31-4652-BA24-227C88C94F09}"/>
                  </c:ext>
                </c:extLst>
              </c15:ser>
            </c15:filteredPieSeries>
            <c15:filteredPieSeries>
              <c15:ser>
                <c:idx val="1"/>
                <c:order val="1"/>
                <c:tx>
                  <c:strRef>
                    <c:extLst xmlns:c15="http://schemas.microsoft.com/office/drawing/2012/chart">
                      <c:ext xmlns:c15="http://schemas.microsoft.com/office/drawing/2012/chart" uri="{02D57815-91ED-43cb-92C2-25804820EDAC}">
                        <c15:formulaRef>
                          <c15:sqref>Tabelle1!$C$1</c15:sqref>
                        </c15:formulaRef>
                      </c:ext>
                    </c:extLst>
                    <c:strCache>
                      <c:ptCount val="1"/>
                      <c:pt idx="0">
                        <c:v>Sample 2</c:v>
                      </c:pt>
                    </c:strCache>
                  </c:strRef>
                </c:tx>
                <c:spPr>
                  <a:ln w="38100"/>
                </c:spPr>
                <c:dPt>
                  <c:idx val="0"/>
                  <c:bubble3D val="0"/>
                  <c:spPr>
                    <a:solidFill>
                      <a:schemeClr val="accent1"/>
                    </a:solidFill>
                    <a:ln w="38100">
                      <a:noFill/>
                    </a:ln>
                    <a:effectLst/>
                  </c:spPr>
                  <c:extLst xmlns:c15="http://schemas.microsoft.com/office/drawing/2012/chart">
                    <c:ext xmlns:c16="http://schemas.microsoft.com/office/drawing/2014/chart" uri="{C3380CC4-5D6E-409C-BE32-E72D297353CC}">
                      <c16:uniqueId val="{0000000D-B691-42CB-AFB4-63CF24022874}"/>
                    </c:ext>
                  </c:extLst>
                </c:dPt>
                <c:dPt>
                  <c:idx val="1"/>
                  <c:bubble3D val="0"/>
                  <c:spPr>
                    <a:solidFill>
                      <a:schemeClr val="accent2"/>
                    </a:solidFill>
                    <a:ln w="38100">
                      <a:noFill/>
                    </a:ln>
                    <a:effectLst/>
                  </c:spPr>
                  <c:extLst xmlns:c15="http://schemas.microsoft.com/office/drawing/2012/chart">
                    <c:ext xmlns:c16="http://schemas.microsoft.com/office/drawing/2014/chart" uri="{C3380CC4-5D6E-409C-BE32-E72D297353CC}">
                      <c16:uniqueId val="{0000000F-B691-42CB-AFB4-63CF24022874}"/>
                    </c:ext>
                  </c:extLst>
                </c:dPt>
                <c:dPt>
                  <c:idx val="2"/>
                  <c:bubble3D val="0"/>
                  <c:spPr>
                    <a:solidFill>
                      <a:schemeClr val="accent3"/>
                    </a:solidFill>
                    <a:ln w="38100">
                      <a:noFill/>
                    </a:ln>
                    <a:effectLst/>
                  </c:spPr>
                  <c:extLst xmlns:c15="http://schemas.microsoft.com/office/drawing/2012/chart">
                    <c:ext xmlns:c16="http://schemas.microsoft.com/office/drawing/2014/chart" uri="{C3380CC4-5D6E-409C-BE32-E72D297353CC}">
                      <c16:uniqueId val="{00000011-B691-42CB-AFB4-63CF24022874}"/>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5="http://schemas.microsoft.com/office/drawing/2012/chart">
                    <c:ext xmlns:c15="http://schemas.microsoft.com/office/drawing/2012/chart" uri="{CE6537A1-D6FC-4f65-9D91-7224C49458BB}"/>
                  </c:extLst>
                </c:dLbls>
                <c:cat>
                  <c:numRef>
                    <c:extLst xmlns:c15="http://schemas.microsoft.com/office/drawing/2012/chart">
                      <c:ext xmlns:c15="http://schemas.microsoft.com/office/drawing/2012/chart" uri="{02D57815-91ED-43cb-92C2-25804820EDAC}">
                        <c15:formulaRef>
                          <c15:sqref>Tabelle1!$A$2:$A$4</c15:sqref>
                        </c15:formulaRef>
                      </c:ext>
                    </c:extLst>
                    <c:numCache>
                      <c:formatCode>General</c:formatCode>
                      <c:ptCount val="3"/>
                      <c:pt idx="0">
                        <c:v>2023</c:v>
                      </c:pt>
                      <c:pt idx="1">
                        <c:v>2024</c:v>
                      </c:pt>
                      <c:pt idx="2">
                        <c:v>2025</c:v>
                      </c:pt>
                    </c:numCache>
                  </c:numRef>
                </c:cat>
                <c:val>
                  <c:numRef>
                    <c:extLst xmlns:c15="http://schemas.microsoft.com/office/drawing/2012/chart">
                      <c:ext xmlns:c15="http://schemas.microsoft.com/office/drawing/2012/chart" uri="{02D57815-91ED-43cb-92C2-25804820EDAC}">
                        <c15:formulaRef>
                          <c15:sqref>Tabelle1!$C$2:$C$4</c15:sqref>
                        </c15:formulaRef>
                      </c:ext>
                    </c:extLst>
                    <c:numCache>
                      <c:formatCode>General</c:formatCode>
                      <c:ptCount val="3"/>
                      <c:pt idx="0">
                        <c:v>33</c:v>
                      </c:pt>
                      <c:pt idx="1">
                        <c:v>33</c:v>
                      </c:pt>
                      <c:pt idx="2">
                        <c:v>33</c:v>
                      </c:pt>
                    </c:numCache>
                  </c:numRef>
                </c:val>
                <c:extLst xmlns:c15="http://schemas.microsoft.com/office/drawing/2012/chart">
                  <c:ext xmlns:c16="http://schemas.microsoft.com/office/drawing/2014/chart" uri="{C3380CC4-5D6E-409C-BE32-E72D297353CC}">
                    <c16:uniqueId val="{00000001-1B31-4652-BA24-227C88C94F09}"/>
                  </c:ext>
                </c:extLst>
              </c15:ser>
            </c15:filteredPieSeries>
            <c15:filteredPieSeries>
              <c15:ser>
                <c:idx val="3"/>
                <c:order val="3"/>
                <c:tx>
                  <c:strRef>
                    <c:extLst xmlns:c15="http://schemas.microsoft.com/office/drawing/2012/chart">
                      <c:ext xmlns:c15="http://schemas.microsoft.com/office/drawing/2012/chart" uri="{02D57815-91ED-43cb-92C2-25804820EDAC}">
                        <c15:formulaRef>
                          <c15:sqref>Tabelle1!$E$1</c15:sqref>
                        </c15:formulaRef>
                      </c:ext>
                    </c:extLst>
                    <c:strCache>
                      <c:ptCount val="1"/>
                      <c:pt idx="0">
                        <c:v>Sample 4</c:v>
                      </c:pt>
                    </c:strCache>
                  </c:strRef>
                </c:tx>
                <c:spPr>
                  <a:ln w="38100"/>
                </c:spPr>
                <c:dPt>
                  <c:idx val="0"/>
                  <c:bubble3D val="0"/>
                  <c:spPr>
                    <a:solidFill>
                      <a:schemeClr val="accent1"/>
                    </a:solidFill>
                    <a:ln w="38100">
                      <a:noFill/>
                    </a:ln>
                    <a:effectLst/>
                  </c:spPr>
                  <c:extLst xmlns:c15="http://schemas.microsoft.com/office/drawing/2012/chart">
                    <c:ext xmlns:c16="http://schemas.microsoft.com/office/drawing/2014/chart" uri="{C3380CC4-5D6E-409C-BE32-E72D297353CC}">
                      <c16:uniqueId val="{00000013-B691-42CB-AFB4-63CF24022874}"/>
                    </c:ext>
                  </c:extLst>
                </c:dPt>
                <c:dPt>
                  <c:idx val="1"/>
                  <c:bubble3D val="0"/>
                  <c:spPr>
                    <a:solidFill>
                      <a:schemeClr val="accent2"/>
                    </a:solidFill>
                    <a:ln w="38100">
                      <a:noFill/>
                    </a:ln>
                    <a:effectLst/>
                  </c:spPr>
                  <c:extLst xmlns:c15="http://schemas.microsoft.com/office/drawing/2012/chart">
                    <c:ext xmlns:c16="http://schemas.microsoft.com/office/drawing/2014/chart" uri="{C3380CC4-5D6E-409C-BE32-E72D297353CC}">
                      <c16:uniqueId val="{00000015-B691-42CB-AFB4-63CF24022874}"/>
                    </c:ext>
                  </c:extLst>
                </c:dPt>
                <c:dPt>
                  <c:idx val="2"/>
                  <c:bubble3D val="0"/>
                  <c:spPr>
                    <a:solidFill>
                      <a:schemeClr val="accent3"/>
                    </a:solidFill>
                    <a:ln w="38100">
                      <a:noFill/>
                    </a:ln>
                    <a:effectLst/>
                  </c:spPr>
                  <c:extLst xmlns:c15="http://schemas.microsoft.com/office/drawing/2012/chart">
                    <c:ext xmlns:c16="http://schemas.microsoft.com/office/drawing/2014/chart" uri="{C3380CC4-5D6E-409C-BE32-E72D297353CC}">
                      <c16:uniqueId val="{00000017-B691-42CB-AFB4-63CF24022874}"/>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5="http://schemas.microsoft.com/office/drawing/2012/chart">
                    <c:ext xmlns:c15="http://schemas.microsoft.com/office/drawing/2012/chart" uri="{CE6537A1-D6FC-4f65-9D91-7224C49458BB}"/>
                  </c:extLst>
                </c:dLbls>
                <c:cat>
                  <c:numRef>
                    <c:extLst xmlns:c15="http://schemas.microsoft.com/office/drawing/2012/chart">
                      <c:ext xmlns:c15="http://schemas.microsoft.com/office/drawing/2012/chart" uri="{02D57815-91ED-43cb-92C2-25804820EDAC}">
                        <c15:formulaRef>
                          <c15:sqref>Tabelle1!$A$2:$A$4</c15:sqref>
                        </c15:formulaRef>
                      </c:ext>
                    </c:extLst>
                    <c:numCache>
                      <c:formatCode>General</c:formatCode>
                      <c:ptCount val="3"/>
                      <c:pt idx="0">
                        <c:v>2023</c:v>
                      </c:pt>
                      <c:pt idx="1">
                        <c:v>2024</c:v>
                      </c:pt>
                      <c:pt idx="2">
                        <c:v>2025</c:v>
                      </c:pt>
                    </c:numCache>
                  </c:numRef>
                </c:cat>
                <c:val>
                  <c:numRef>
                    <c:extLst xmlns:c15="http://schemas.microsoft.com/office/drawing/2012/chart">
                      <c:ext xmlns:c15="http://schemas.microsoft.com/office/drawing/2012/chart" uri="{02D57815-91ED-43cb-92C2-25804820EDAC}">
                        <c15:formulaRef>
                          <c15:sqref>Tabelle1!$E$2:$E$4</c15:sqref>
                        </c15:formulaRef>
                      </c:ext>
                    </c:extLst>
                    <c:numCache>
                      <c:formatCode>General</c:formatCode>
                      <c:ptCount val="3"/>
                      <c:pt idx="0">
                        <c:v>33</c:v>
                      </c:pt>
                      <c:pt idx="1">
                        <c:v>33</c:v>
                      </c:pt>
                      <c:pt idx="2">
                        <c:v>33</c:v>
                      </c:pt>
                    </c:numCache>
                  </c:numRef>
                </c:val>
                <c:extLst xmlns:c15="http://schemas.microsoft.com/office/drawing/2012/chart">
                  <c:ext xmlns:c16="http://schemas.microsoft.com/office/drawing/2014/chart" uri="{C3380CC4-5D6E-409C-BE32-E72D297353CC}">
                    <c16:uniqueId val="{00000003-1B31-4652-BA24-227C88C94F09}"/>
                  </c:ext>
                </c:extLst>
              </c15:ser>
            </c15:filteredPieSeries>
          </c:ext>
        </c:extLst>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lang="en-GB" sz="800" noProof="0">
          <a:latin typeface="DeutscheBank Light" panose="020B0403020202030204" pitchFamily="34" charset="0"/>
          <a:ea typeface="DeutscheBank Light" panose="020B0403020202030204" pitchFamily="34" charset="0"/>
        </a:defRPr>
      </a:pPr>
      <a:endParaRPr lang="de-DE"/>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310349903903526E-2"/>
          <c:y val="4.7229306667962753E-2"/>
          <c:w val="0.83803062108767934"/>
          <c:h val="0.84722964774458809"/>
        </c:manualLayout>
      </c:layout>
      <c:doughnutChart>
        <c:varyColors val="1"/>
        <c:ser>
          <c:idx val="2"/>
          <c:order val="2"/>
          <c:tx>
            <c:strRef>
              <c:f>Tabelle1!$D$1</c:f>
              <c:strCache>
                <c:ptCount val="1"/>
                <c:pt idx="0">
                  <c:v>Sample 3</c:v>
                </c:pt>
              </c:strCache>
            </c:strRef>
          </c:tx>
          <c:spPr>
            <a:ln w="38100"/>
          </c:spPr>
          <c:dPt>
            <c:idx val="0"/>
            <c:bubble3D val="0"/>
            <c:spPr>
              <a:solidFill>
                <a:schemeClr val="accent1"/>
              </a:solidFill>
              <a:ln w="38100">
                <a:noFill/>
              </a:ln>
              <a:effectLst/>
            </c:spPr>
            <c:extLst>
              <c:ext xmlns:c16="http://schemas.microsoft.com/office/drawing/2014/chart" uri="{C3380CC4-5D6E-409C-BE32-E72D297353CC}">
                <c16:uniqueId val="{00000000-39D6-48B7-997E-CF77D4BAF439}"/>
              </c:ext>
            </c:extLst>
          </c:dPt>
          <c:dPt>
            <c:idx val="1"/>
            <c:bubble3D val="0"/>
            <c:spPr>
              <a:solidFill>
                <a:schemeClr val="accent2"/>
              </a:solidFill>
              <a:ln w="38100">
                <a:noFill/>
              </a:ln>
              <a:effectLst/>
            </c:spPr>
            <c:extLst>
              <c:ext xmlns:c16="http://schemas.microsoft.com/office/drawing/2014/chart" uri="{C3380CC4-5D6E-409C-BE32-E72D297353CC}">
                <c16:uniqueId val="{00000002-39D6-48B7-997E-CF77D4BAF439}"/>
              </c:ext>
            </c:extLst>
          </c:dPt>
          <c:dPt>
            <c:idx val="2"/>
            <c:bubble3D val="0"/>
            <c:spPr>
              <a:solidFill>
                <a:schemeClr val="accent3"/>
              </a:solidFill>
              <a:ln w="38100">
                <a:noFill/>
              </a:ln>
              <a:effectLst/>
            </c:spPr>
            <c:extLst>
              <c:ext xmlns:c16="http://schemas.microsoft.com/office/drawing/2014/chart" uri="{C3380CC4-5D6E-409C-BE32-E72D297353CC}">
                <c16:uniqueId val="{00000001-39D6-48B7-997E-CF77D4BAF439}"/>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numRef>
              <c:f>Tabelle1!$A$2:$A$4</c:f>
              <c:numCache>
                <c:formatCode>General</c:formatCode>
                <c:ptCount val="3"/>
                <c:pt idx="0">
                  <c:v>2023</c:v>
                </c:pt>
                <c:pt idx="1">
                  <c:v>2024</c:v>
                </c:pt>
                <c:pt idx="2">
                  <c:v>2025</c:v>
                </c:pt>
              </c:numCache>
            </c:numRef>
          </c:cat>
          <c:val>
            <c:numRef>
              <c:f>Tabelle1!$D$2:$D$4</c:f>
              <c:numCache>
                <c:formatCode>General</c:formatCode>
                <c:ptCount val="3"/>
                <c:pt idx="0">
                  <c:v>33</c:v>
                </c:pt>
                <c:pt idx="1">
                  <c:v>33</c:v>
                </c:pt>
                <c:pt idx="2">
                  <c:v>33</c:v>
                </c:pt>
              </c:numCache>
            </c:numRef>
          </c:val>
          <c:extLst>
            <c:ext xmlns:c16="http://schemas.microsoft.com/office/drawing/2014/chart" uri="{C3380CC4-5D6E-409C-BE32-E72D297353CC}">
              <c16:uniqueId val="{00000002-1B31-4652-BA24-227C88C94F09}"/>
            </c:ext>
          </c:extLst>
        </c:ser>
        <c:dLbls>
          <c:showLegendKey val="0"/>
          <c:showVal val="0"/>
          <c:showCatName val="0"/>
          <c:showSerName val="0"/>
          <c:showPercent val="0"/>
          <c:showBubbleSize val="0"/>
          <c:showLeaderLines val="1"/>
        </c:dLbls>
        <c:firstSliceAng val="0"/>
        <c:holeSize val="70"/>
        <c:extLst>
          <c:ext xmlns:c15="http://schemas.microsoft.com/office/drawing/2012/chart" uri="{02D57815-91ED-43cb-92C2-25804820EDAC}">
            <c15:filteredPieSeries>
              <c15:ser>
                <c:idx val="0"/>
                <c:order val="0"/>
                <c:tx>
                  <c:strRef>
                    <c:extLst>
                      <c:ext uri="{02D57815-91ED-43cb-92C2-25804820EDAC}">
                        <c15:formulaRef>
                          <c15:sqref>Tabelle1!$B$1</c15:sqref>
                        </c15:formulaRef>
                      </c:ext>
                    </c:extLst>
                    <c:strCache>
                      <c:ptCount val="1"/>
                      <c:pt idx="0">
                        <c:v>Sample 1</c:v>
                      </c:pt>
                    </c:strCache>
                  </c:strRef>
                </c:tx>
                <c:spPr>
                  <a:ln w="38100"/>
                </c:spPr>
                <c:dPt>
                  <c:idx val="0"/>
                  <c:bubble3D val="0"/>
                  <c:spPr>
                    <a:solidFill>
                      <a:schemeClr val="accent1"/>
                    </a:solidFill>
                    <a:ln w="38100">
                      <a:noFill/>
                    </a:ln>
                    <a:effectLst/>
                  </c:spPr>
                  <c:extLst>
                    <c:ext xmlns:c16="http://schemas.microsoft.com/office/drawing/2014/chart" uri="{C3380CC4-5D6E-409C-BE32-E72D297353CC}">
                      <c16:uniqueId val="{00000007-A8E8-4E58-9EF4-7B4F777A4AB7}"/>
                    </c:ext>
                  </c:extLst>
                </c:dPt>
                <c:dPt>
                  <c:idx val="1"/>
                  <c:bubble3D val="0"/>
                  <c:spPr>
                    <a:solidFill>
                      <a:schemeClr val="accent2"/>
                    </a:solidFill>
                    <a:ln w="38100">
                      <a:noFill/>
                    </a:ln>
                    <a:effectLst/>
                  </c:spPr>
                  <c:extLst>
                    <c:ext xmlns:c16="http://schemas.microsoft.com/office/drawing/2014/chart" uri="{C3380CC4-5D6E-409C-BE32-E72D297353CC}">
                      <c16:uniqueId val="{00000009-A8E8-4E58-9EF4-7B4F777A4AB7}"/>
                    </c:ext>
                  </c:extLst>
                </c:dPt>
                <c:dPt>
                  <c:idx val="2"/>
                  <c:bubble3D val="0"/>
                  <c:spPr>
                    <a:solidFill>
                      <a:schemeClr val="accent3"/>
                    </a:solidFill>
                    <a:ln w="38100">
                      <a:noFill/>
                    </a:ln>
                    <a:effectLst/>
                  </c:spPr>
                  <c:extLst>
                    <c:ext xmlns:c16="http://schemas.microsoft.com/office/drawing/2014/chart" uri="{C3380CC4-5D6E-409C-BE32-E72D297353CC}">
                      <c16:uniqueId val="{0000000B-A8E8-4E58-9EF4-7B4F777A4AB7}"/>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uri="{CE6537A1-D6FC-4f65-9D91-7224C49458BB}"/>
                  </c:extLst>
                </c:dLbls>
                <c:cat>
                  <c:numRef>
                    <c:extLst>
                      <c:ext uri="{02D57815-91ED-43cb-92C2-25804820EDAC}">
                        <c15:formulaRef>
                          <c15:sqref>Tabelle1!$A$2:$A$4</c15:sqref>
                        </c15:formulaRef>
                      </c:ext>
                    </c:extLst>
                    <c:numCache>
                      <c:formatCode>General</c:formatCode>
                      <c:ptCount val="3"/>
                      <c:pt idx="0">
                        <c:v>2023</c:v>
                      </c:pt>
                      <c:pt idx="1">
                        <c:v>2024</c:v>
                      </c:pt>
                      <c:pt idx="2">
                        <c:v>2025</c:v>
                      </c:pt>
                    </c:numCache>
                  </c:numRef>
                </c:cat>
                <c:val>
                  <c:numRef>
                    <c:extLst>
                      <c:ext uri="{02D57815-91ED-43cb-92C2-25804820EDAC}">
                        <c15:formulaRef>
                          <c15:sqref>Tabelle1!$B$2:$B$4</c15:sqref>
                        </c15:formulaRef>
                      </c:ext>
                    </c:extLst>
                    <c:numCache>
                      <c:formatCode>General</c:formatCode>
                      <c:ptCount val="3"/>
                      <c:pt idx="0">
                        <c:v>33</c:v>
                      </c:pt>
                      <c:pt idx="1">
                        <c:v>33</c:v>
                      </c:pt>
                      <c:pt idx="2">
                        <c:v>33</c:v>
                      </c:pt>
                    </c:numCache>
                  </c:numRef>
                </c:val>
                <c:extLst>
                  <c:ext xmlns:c16="http://schemas.microsoft.com/office/drawing/2014/chart" uri="{C3380CC4-5D6E-409C-BE32-E72D297353CC}">
                    <c16:uniqueId val="{00000000-1B31-4652-BA24-227C88C94F09}"/>
                  </c:ext>
                </c:extLst>
              </c15:ser>
            </c15:filteredPieSeries>
            <c15:filteredPieSeries>
              <c15:ser>
                <c:idx val="1"/>
                <c:order val="1"/>
                <c:tx>
                  <c:strRef>
                    <c:extLst xmlns:c15="http://schemas.microsoft.com/office/drawing/2012/chart">
                      <c:ext xmlns:c15="http://schemas.microsoft.com/office/drawing/2012/chart" uri="{02D57815-91ED-43cb-92C2-25804820EDAC}">
                        <c15:formulaRef>
                          <c15:sqref>Tabelle1!$C$1</c15:sqref>
                        </c15:formulaRef>
                      </c:ext>
                    </c:extLst>
                    <c:strCache>
                      <c:ptCount val="1"/>
                      <c:pt idx="0">
                        <c:v>Sample 2</c:v>
                      </c:pt>
                    </c:strCache>
                  </c:strRef>
                </c:tx>
                <c:spPr>
                  <a:ln w="38100"/>
                </c:spPr>
                <c:dPt>
                  <c:idx val="0"/>
                  <c:bubble3D val="0"/>
                  <c:spPr>
                    <a:solidFill>
                      <a:schemeClr val="accent1"/>
                    </a:solidFill>
                    <a:ln w="38100">
                      <a:noFill/>
                    </a:ln>
                    <a:effectLst/>
                  </c:spPr>
                  <c:extLst xmlns:c15="http://schemas.microsoft.com/office/drawing/2012/chart">
                    <c:ext xmlns:c16="http://schemas.microsoft.com/office/drawing/2014/chart" uri="{C3380CC4-5D6E-409C-BE32-E72D297353CC}">
                      <c16:uniqueId val="{0000000D-A8E8-4E58-9EF4-7B4F777A4AB7}"/>
                    </c:ext>
                  </c:extLst>
                </c:dPt>
                <c:dPt>
                  <c:idx val="1"/>
                  <c:bubble3D val="0"/>
                  <c:spPr>
                    <a:solidFill>
                      <a:schemeClr val="accent2"/>
                    </a:solidFill>
                    <a:ln w="38100">
                      <a:noFill/>
                    </a:ln>
                    <a:effectLst/>
                  </c:spPr>
                  <c:extLst xmlns:c15="http://schemas.microsoft.com/office/drawing/2012/chart">
                    <c:ext xmlns:c16="http://schemas.microsoft.com/office/drawing/2014/chart" uri="{C3380CC4-5D6E-409C-BE32-E72D297353CC}">
                      <c16:uniqueId val="{0000000F-A8E8-4E58-9EF4-7B4F777A4AB7}"/>
                    </c:ext>
                  </c:extLst>
                </c:dPt>
                <c:dPt>
                  <c:idx val="2"/>
                  <c:bubble3D val="0"/>
                  <c:spPr>
                    <a:solidFill>
                      <a:schemeClr val="accent3"/>
                    </a:solidFill>
                    <a:ln w="38100">
                      <a:noFill/>
                    </a:ln>
                    <a:effectLst/>
                  </c:spPr>
                  <c:extLst xmlns:c15="http://schemas.microsoft.com/office/drawing/2012/chart">
                    <c:ext xmlns:c16="http://schemas.microsoft.com/office/drawing/2014/chart" uri="{C3380CC4-5D6E-409C-BE32-E72D297353CC}">
                      <c16:uniqueId val="{00000011-A8E8-4E58-9EF4-7B4F777A4AB7}"/>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5="http://schemas.microsoft.com/office/drawing/2012/chart">
                    <c:ext xmlns:c15="http://schemas.microsoft.com/office/drawing/2012/chart" uri="{CE6537A1-D6FC-4f65-9D91-7224C49458BB}"/>
                  </c:extLst>
                </c:dLbls>
                <c:cat>
                  <c:numRef>
                    <c:extLst xmlns:c15="http://schemas.microsoft.com/office/drawing/2012/chart">
                      <c:ext xmlns:c15="http://schemas.microsoft.com/office/drawing/2012/chart" uri="{02D57815-91ED-43cb-92C2-25804820EDAC}">
                        <c15:formulaRef>
                          <c15:sqref>Tabelle1!$A$2:$A$4</c15:sqref>
                        </c15:formulaRef>
                      </c:ext>
                    </c:extLst>
                    <c:numCache>
                      <c:formatCode>General</c:formatCode>
                      <c:ptCount val="3"/>
                      <c:pt idx="0">
                        <c:v>2023</c:v>
                      </c:pt>
                      <c:pt idx="1">
                        <c:v>2024</c:v>
                      </c:pt>
                      <c:pt idx="2">
                        <c:v>2025</c:v>
                      </c:pt>
                    </c:numCache>
                  </c:numRef>
                </c:cat>
                <c:val>
                  <c:numRef>
                    <c:extLst xmlns:c15="http://schemas.microsoft.com/office/drawing/2012/chart">
                      <c:ext xmlns:c15="http://schemas.microsoft.com/office/drawing/2012/chart" uri="{02D57815-91ED-43cb-92C2-25804820EDAC}">
                        <c15:formulaRef>
                          <c15:sqref>Tabelle1!$C$2:$C$4</c15:sqref>
                        </c15:formulaRef>
                      </c:ext>
                    </c:extLst>
                    <c:numCache>
                      <c:formatCode>General</c:formatCode>
                      <c:ptCount val="3"/>
                      <c:pt idx="0">
                        <c:v>33</c:v>
                      </c:pt>
                      <c:pt idx="1">
                        <c:v>33</c:v>
                      </c:pt>
                      <c:pt idx="2">
                        <c:v>33</c:v>
                      </c:pt>
                    </c:numCache>
                  </c:numRef>
                </c:val>
                <c:extLst xmlns:c15="http://schemas.microsoft.com/office/drawing/2012/chart">
                  <c:ext xmlns:c16="http://schemas.microsoft.com/office/drawing/2014/chart" uri="{C3380CC4-5D6E-409C-BE32-E72D297353CC}">
                    <c16:uniqueId val="{00000001-1B31-4652-BA24-227C88C94F09}"/>
                  </c:ext>
                </c:extLst>
              </c15:ser>
            </c15:filteredPieSeries>
            <c15:filteredPieSeries>
              <c15:ser>
                <c:idx val="3"/>
                <c:order val="3"/>
                <c:tx>
                  <c:strRef>
                    <c:extLst xmlns:c15="http://schemas.microsoft.com/office/drawing/2012/chart">
                      <c:ext xmlns:c15="http://schemas.microsoft.com/office/drawing/2012/chart" uri="{02D57815-91ED-43cb-92C2-25804820EDAC}">
                        <c15:formulaRef>
                          <c15:sqref>Tabelle1!$E$1</c15:sqref>
                        </c15:formulaRef>
                      </c:ext>
                    </c:extLst>
                    <c:strCache>
                      <c:ptCount val="1"/>
                      <c:pt idx="0">
                        <c:v>Sample 4</c:v>
                      </c:pt>
                    </c:strCache>
                  </c:strRef>
                </c:tx>
                <c:spPr>
                  <a:ln w="38100"/>
                </c:spPr>
                <c:dPt>
                  <c:idx val="0"/>
                  <c:bubble3D val="0"/>
                  <c:spPr>
                    <a:solidFill>
                      <a:schemeClr val="accent1"/>
                    </a:solidFill>
                    <a:ln w="38100">
                      <a:noFill/>
                    </a:ln>
                    <a:effectLst/>
                  </c:spPr>
                  <c:extLst xmlns:c15="http://schemas.microsoft.com/office/drawing/2012/chart">
                    <c:ext xmlns:c16="http://schemas.microsoft.com/office/drawing/2014/chart" uri="{C3380CC4-5D6E-409C-BE32-E72D297353CC}">
                      <c16:uniqueId val="{00000013-A8E8-4E58-9EF4-7B4F777A4AB7}"/>
                    </c:ext>
                  </c:extLst>
                </c:dPt>
                <c:dPt>
                  <c:idx val="1"/>
                  <c:bubble3D val="0"/>
                  <c:spPr>
                    <a:solidFill>
                      <a:schemeClr val="accent2"/>
                    </a:solidFill>
                    <a:ln w="38100">
                      <a:noFill/>
                    </a:ln>
                    <a:effectLst/>
                  </c:spPr>
                  <c:extLst xmlns:c15="http://schemas.microsoft.com/office/drawing/2012/chart">
                    <c:ext xmlns:c16="http://schemas.microsoft.com/office/drawing/2014/chart" uri="{C3380CC4-5D6E-409C-BE32-E72D297353CC}">
                      <c16:uniqueId val="{00000015-A8E8-4E58-9EF4-7B4F777A4AB7}"/>
                    </c:ext>
                  </c:extLst>
                </c:dPt>
                <c:dPt>
                  <c:idx val="2"/>
                  <c:bubble3D val="0"/>
                  <c:spPr>
                    <a:solidFill>
                      <a:schemeClr val="accent3"/>
                    </a:solidFill>
                    <a:ln w="38100">
                      <a:noFill/>
                    </a:ln>
                    <a:effectLst/>
                  </c:spPr>
                  <c:extLst xmlns:c15="http://schemas.microsoft.com/office/drawing/2012/chart">
                    <c:ext xmlns:c16="http://schemas.microsoft.com/office/drawing/2014/chart" uri="{C3380CC4-5D6E-409C-BE32-E72D297353CC}">
                      <c16:uniqueId val="{00000017-A8E8-4E58-9EF4-7B4F777A4AB7}"/>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5="http://schemas.microsoft.com/office/drawing/2012/chart">
                    <c:ext xmlns:c15="http://schemas.microsoft.com/office/drawing/2012/chart" uri="{CE6537A1-D6FC-4f65-9D91-7224C49458BB}"/>
                  </c:extLst>
                </c:dLbls>
                <c:cat>
                  <c:numRef>
                    <c:extLst xmlns:c15="http://schemas.microsoft.com/office/drawing/2012/chart">
                      <c:ext xmlns:c15="http://schemas.microsoft.com/office/drawing/2012/chart" uri="{02D57815-91ED-43cb-92C2-25804820EDAC}">
                        <c15:formulaRef>
                          <c15:sqref>Tabelle1!$A$2:$A$4</c15:sqref>
                        </c15:formulaRef>
                      </c:ext>
                    </c:extLst>
                    <c:numCache>
                      <c:formatCode>General</c:formatCode>
                      <c:ptCount val="3"/>
                      <c:pt idx="0">
                        <c:v>2023</c:v>
                      </c:pt>
                      <c:pt idx="1">
                        <c:v>2024</c:v>
                      </c:pt>
                      <c:pt idx="2">
                        <c:v>2025</c:v>
                      </c:pt>
                    </c:numCache>
                  </c:numRef>
                </c:cat>
                <c:val>
                  <c:numRef>
                    <c:extLst xmlns:c15="http://schemas.microsoft.com/office/drawing/2012/chart">
                      <c:ext xmlns:c15="http://schemas.microsoft.com/office/drawing/2012/chart" uri="{02D57815-91ED-43cb-92C2-25804820EDAC}">
                        <c15:formulaRef>
                          <c15:sqref>Tabelle1!$E$2:$E$4</c15:sqref>
                        </c15:formulaRef>
                      </c:ext>
                    </c:extLst>
                    <c:numCache>
                      <c:formatCode>General</c:formatCode>
                      <c:ptCount val="3"/>
                      <c:pt idx="0">
                        <c:v>33</c:v>
                      </c:pt>
                      <c:pt idx="1">
                        <c:v>33</c:v>
                      </c:pt>
                      <c:pt idx="2">
                        <c:v>33</c:v>
                      </c:pt>
                    </c:numCache>
                  </c:numRef>
                </c:val>
                <c:extLst xmlns:c15="http://schemas.microsoft.com/office/drawing/2012/chart">
                  <c:ext xmlns:c16="http://schemas.microsoft.com/office/drawing/2014/chart" uri="{C3380CC4-5D6E-409C-BE32-E72D297353CC}">
                    <c16:uniqueId val="{00000003-1B31-4652-BA24-227C88C94F09}"/>
                  </c:ext>
                </c:extLst>
              </c15:ser>
            </c15:filteredPieSeries>
          </c:ext>
        </c:extLst>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lang="en-GB" sz="800" noProof="0">
          <a:latin typeface="DeutscheBank Light" panose="020B0403020202030204" pitchFamily="34" charset="0"/>
          <a:ea typeface="DeutscheBank Light" panose="020B0403020202030204" pitchFamily="34" charset="0"/>
        </a:defRPr>
      </a:pPr>
      <a:endParaRPr lang="de-DE"/>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310349903903526E-2"/>
          <c:y val="4.7229306667962753E-2"/>
          <c:w val="0.83803062108767934"/>
          <c:h val="0.84722964774458809"/>
        </c:manualLayout>
      </c:layout>
      <c:doughnutChart>
        <c:varyColors val="1"/>
        <c:ser>
          <c:idx val="2"/>
          <c:order val="2"/>
          <c:tx>
            <c:strRef>
              <c:f>Tabelle1!$D$1</c:f>
              <c:strCache>
                <c:ptCount val="1"/>
                <c:pt idx="0">
                  <c:v>Sample 3</c:v>
                </c:pt>
              </c:strCache>
            </c:strRef>
          </c:tx>
          <c:spPr>
            <a:ln w="38100"/>
          </c:spPr>
          <c:dPt>
            <c:idx val="0"/>
            <c:bubble3D val="0"/>
            <c:spPr>
              <a:solidFill>
                <a:schemeClr val="accent1"/>
              </a:solidFill>
              <a:ln w="38100">
                <a:noFill/>
              </a:ln>
              <a:effectLst/>
            </c:spPr>
            <c:extLst>
              <c:ext xmlns:c16="http://schemas.microsoft.com/office/drawing/2014/chart" uri="{C3380CC4-5D6E-409C-BE32-E72D297353CC}">
                <c16:uniqueId val="{00000000-39D6-48B7-997E-CF77D4BAF439}"/>
              </c:ext>
            </c:extLst>
          </c:dPt>
          <c:dPt>
            <c:idx val="1"/>
            <c:bubble3D val="0"/>
            <c:spPr>
              <a:solidFill>
                <a:schemeClr val="accent2"/>
              </a:solidFill>
              <a:ln w="38100">
                <a:noFill/>
              </a:ln>
              <a:effectLst/>
            </c:spPr>
            <c:extLst>
              <c:ext xmlns:c16="http://schemas.microsoft.com/office/drawing/2014/chart" uri="{C3380CC4-5D6E-409C-BE32-E72D297353CC}">
                <c16:uniqueId val="{00000002-39D6-48B7-997E-CF77D4BAF439}"/>
              </c:ext>
            </c:extLst>
          </c:dPt>
          <c:dPt>
            <c:idx val="2"/>
            <c:bubble3D val="0"/>
            <c:spPr>
              <a:solidFill>
                <a:schemeClr val="accent3"/>
              </a:solidFill>
              <a:ln w="38100">
                <a:noFill/>
              </a:ln>
              <a:effectLst/>
            </c:spPr>
            <c:extLst>
              <c:ext xmlns:c16="http://schemas.microsoft.com/office/drawing/2014/chart" uri="{C3380CC4-5D6E-409C-BE32-E72D297353CC}">
                <c16:uniqueId val="{00000001-39D6-48B7-997E-CF77D4BAF439}"/>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numRef>
              <c:f>Tabelle1!$A$2:$A$4</c:f>
              <c:numCache>
                <c:formatCode>General</c:formatCode>
                <c:ptCount val="3"/>
                <c:pt idx="0">
                  <c:v>2023</c:v>
                </c:pt>
                <c:pt idx="1">
                  <c:v>2024</c:v>
                </c:pt>
                <c:pt idx="2">
                  <c:v>2025</c:v>
                </c:pt>
              </c:numCache>
            </c:numRef>
          </c:cat>
          <c:val>
            <c:numRef>
              <c:f>Tabelle1!$D$2:$D$4</c:f>
              <c:numCache>
                <c:formatCode>General</c:formatCode>
                <c:ptCount val="3"/>
                <c:pt idx="0">
                  <c:v>33</c:v>
                </c:pt>
                <c:pt idx="1">
                  <c:v>33</c:v>
                </c:pt>
                <c:pt idx="2">
                  <c:v>33</c:v>
                </c:pt>
              </c:numCache>
            </c:numRef>
          </c:val>
          <c:extLst>
            <c:ext xmlns:c16="http://schemas.microsoft.com/office/drawing/2014/chart" uri="{C3380CC4-5D6E-409C-BE32-E72D297353CC}">
              <c16:uniqueId val="{00000002-1B31-4652-BA24-227C88C94F09}"/>
            </c:ext>
          </c:extLst>
        </c:ser>
        <c:dLbls>
          <c:showLegendKey val="0"/>
          <c:showVal val="0"/>
          <c:showCatName val="0"/>
          <c:showSerName val="0"/>
          <c:showPercent val="0"/>
          <c:showBubbleSize val="0"/>
          <c:showLeaderLines val="1"/>
        </c:dLbls>
        <c:firstSliceAng val="0"/>
        <c:holeSize val="70"/>
        <c:extLst>
          <c:ext xmlns:c15="http://schemas.microsoft.com/office/drawing/2012/chart" uri="{02D57815-91ED-43cb-92C2-25804820EDAC}">
            <c15:filteredPieSeries>
              <c15:ser>
                <c:idx val="0"/>
                <c:order val="0"/>
                <c:tx>
                  <c:strRef>
                    <c:extLst>
                      <c:ext uri="{02D57815-91ED-43cb-92C2-25804820EDAC}">
                        <c15:formulaRef>
                          <c15:sqref>Tabelle1!$B$1</c15:sqref>
                        </c15:formulaRef>
                      </c:ext>
                    </c:extLst>
                    <c:strCache>
                      <c:ptCount val="1"/>
                      <c:pt idx="0">
                        <c:v>Sample 1</c:v>
                      </c:pt>
                    </c:strCache>
                  </c:strRef>
                </c:tx>
                <c:spPr>
                  <a:ln w="38100"/>
                </c:spPr>
                <c:dPt>
                  <c:idx val="0"/>
                  <c:bubble3D val="0"/>
                  <c:spPr>
                    <a:solidFill>
                      <a:schemeClr val="accent1"/>
                    </a:solidFill>
                    <a:ln w="38100">
                      <a:noFill/>
                    </a:ln>
                    <a:effectLst/>
                  </c:spPr>
                  <c:extLst>
                    <c:ext xmlns:c16="http://schemas.microsoft.com/office/drawing/2014/chart" uri="{C3380CC4-5D6E-409C-BE32-E72D297353CC}">
                      <c16:uniqueId val="{00000007-A8E8-4E58-9EF4-7B4F777A4AB7}"/>
                    </c:ext>
                  </c:extLst>
                </c:dPt>
                <c:dPt>
                  <c:idx val="1"/>
                  <c:bubble3D val="0"/>
                  <c:spPr>
                    <a:solidFill>
                      <a:schemeClr val="accent2"/>
                    </a:solidFill>
                    <a:ln w="38100">
                      <a:noFill/>
                    </a:ln>
                    <a:effectLst/>
                  </c:spPr>
                  <c:extLst>
                    <c:ext xmlns:c16="http://schemas.microsoft.com/office/drawing/2014/chart" uri="{C3380CC4-5D6E-409C-BE32-E72D297353CC}">
                      <c16:uniqueId val="{00000009-A8E8-4E58-9EF4-7B4F777A4AB7}"/>
                    </c:ext>
                  </c:extLst>
                </c:dPt>
                <c:dPt>
                  <c:idx val="2"/>
                  <c:bubble3D val="0"/>
                  <c:spPr>
                    <a:solidFill>
                      <a:schemeClr val="accent3"/>
                    </a:solidFill>
                    <a:ln w="38100">
                      <a:noFill/>
                    </a:ln>
                    <a:effectLst/>
                  </c:spPr>
                  <c:extLst>
                    <c:ext xmlns:c16="http://schemas.microsoft.com/office/drawing/2014/chart" uri="{C3380CC4-5D6E-409C-BE32-E72D297353CC}">
                      <c16:uniqueId val="{0000000B-A8E8-4E58-9EF4-7B4F777A4AB7}"/>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uri="{CE6537A1-D6FC-4f65-9D91-7224C49458BB}"/>
                  </c:extLst>
                </c:dLbls>
                <c:cat>
                  <c:numRef>
                    <c:extLst>
                      <c:ext uri="{02D57815-91ED-43cb-92C2-25804820EDAC}">
                        <c15:formulaRef>
                          <c15:sqref>Tabelle1!$A$2:$A$4</c15:sqref>
                        </c15:formulaRef>
                      </c:ext>
                    </c:extLst>
                    <c:numCache>
                      <c:formatCode>General</c:formatCode>
                      <c:ptCount val="3"/>
                      <c:pt idx="0">
                        <c:v>2023</c:v>
                      </c:pt>
                      <c:pt idx="1">
                        <c:v>2024</c:v>
                      </c:pt>
                      <c:pt idx="2">
                        <c:v>2025</c:v>
                      </c:pt>
                    </c:numCache>
                  </c:numRef>
                </c:cat>
                <c:val>
                  <c:numRef>
                    <c:extLst>
                      <c:ext uri="{02D57815-91ED-43cb-92C2-25804820EDAC}">
                        <c15:formulaRef>
                          <c15:sqref>Tabelle1!$B$2:$B$4</c15:sqref>
                        </c15:formulaRef>
                      </c:ext>
                    </c:extLst>
                    <c:numCache>
                      <c:formatCode>General</c:formatCode>
                      <c:ptCount val="3"/>
                      <c:pt idx="0">
                        <c:v>33</c:v>
                      </c:pt>
                      <c:pt idx="1">
                        <c:v>33</c:v>
                      </c:pt>
                      <c:pt idx="2">
                        <c:v>33</c:v>
                      </c:pt>
                    </c:numCache>
                  </c:numRef>
                </c:val>
                <c:extLst>
                  <c:ext xmlns:c16="http://schemas.microsoft.com/office/drawing/2014/chart" uri="{C3380CC4-5D6E-409C-BE32-E72D297353CC}">
                    <c16:uniqueId val="{00000000-1B31-4652-BA24-227C88C94F09}"/>
                  </c:ext>
                </c:extLst>
              </c15:ser>
            </c15:filteredPieSeries>
            <c15:filteredPieSeries>
              <c15:ser>
                <c:idx val="1"/>
                <c:order val="1"/>
                <c:tx>
                  <c:strRef>
                    <c:extLst xmlns:c15="http://schemas.microsoft.com/office/drawing/2012/chart">
                      <c:ext xmlns:c15="http://schemas.microsoft.com/office/drawing/2012/chart" uri="{02D57815-91ED-43cb-92C2-25804820EDAC}">
                        <c15:formulaRef>
                          <c15:sqref>Tabelle1!$C$1</c15:sqref>
                        </c15:formulaRef>
                      </c:ext>
                    </c:extLst>
                    <c:strCache>
                      <c:ptCount val="1"/>
                      <c:pt idx="0">
                        <c:v>Sample 2</c:v>
                      </c:pt>
                    </c:strCache>
                  </c:strRef>
                </c:tx>
                <c:spPr>
                  <a:ln w="38100"/>
                </c:spPr>
                <c:dPt>
                  <c:idx val="0"/>
                  <c:bubble3D val="0"/>
                  <c:spPr>
                    <a:solidFill>
                      <a:schemeClr val="accent1"/>
                    </a:solidFill>
                    <a:ln w="38100">
                      <a:noFill/>
                    </a:ln>
                    <a:effectLst/>
                  </c:spPr>
                  <c:extLst xmlns:c15="http://schemas.microsoft.com/office/drawing/2012/chart">
                    <c:ext xmlns:c16="http://schemas.microsoft.com/office/drawing/2014/chart" uri="{C3380CC4-5D6E-409C-BE32-E72D297353CC}">
                      <c16:uniqueId val="{0000000D-A8E8-4E58-9EF4-7B4F777A4AB7}"/>
                    </c:ext>
                  </c:extLst>
                </c:dPt>
                <c:dPt>
                  <c:idx val="1"/>
                  <c:bubble3D val="0"/>
                  <c:spPr>
                    <a:solidFill>
                      <a:schemeClr val="accent2"/>
                    </a:solidFill>
                    <a:ln w="38100">
                      <a:noFill/>
                    </a:ln>
                    <a:effectLst/>
                  </c:spPr>
                  <c:extLst xmlns:c15="http://schemas.microsoft.com/office/drawing/2012/chart">
                    <c:ext xmlns:c16="http://schemas.microsoft.com/office/drawing/2014/chart" uri="{C3380CC4-5D6E-409C-BE32-E72D297353CC}">
                      <c16:uniqueId val="{0000000F-A8E8-4E58-9EF4-7B4F777A4AB7}"/>
                    </c:ext>
                  </c:extLst>
                </c:dPt>
                <c:dPt>
                  <c:idx val="2"/>
                  <c:bubble3D val="0"/>
                  <c:spPr>
                    <a:solidFill>
                      <a:schemeClr val="accent3"/>
                    </a:solidFill>
                    <a:ln w="38100">
                      <a:noFill/>
                    </a:ln>
                    <a:effectLst/>
                  </c:spPr>
                  <c:extLst xmlns:c15="http://schemas.microsoft.com/office/drawing/2012/chart">
                    <c:ext xmlns:c16="http://schemas.microsoft.com/office/drawing/2014/chart" uri="{C3380CC4-5D6E-409C-BE32-E72D297353CC}">
                      <c16:uniqueId val="{00000011-A8E8-4E58-9EF4-7B4F777A4AB7}"/>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5="http://schemas.microsoft.com/office/drawing/2012/chart">
                    <c:ext xmlns:c15="http://schemas.microsoft.com/office/drawing/2012/chart" uri="{CE6537A1-D6FC-4f65-9D91-7224C49458BB}"/>
                  </c:extLst>
                </c:dLbls>
                <c:cat>
                  <c:numRef>
                    <c:extLst xmlns:c15="http://schemas.microsoft.com/office/drawing/2012/chart">
                      <c:ext xmlns:c15="http://schemas.microsoft.com/office/drawing/2012/chart" uri="{02D57815-91ED-43cb-92C2-25804820EDAC}">
                        <c15:formulaRef>
                          <c15:sqref>Tabelle1!$A$2:$A$4</c15:sqref>
                        </c15:formulaRef>
                      </c:ext>
                    </c:extLst>
                    <c:numCache>
                      <c:formatCode>General</c:formatCode>
                      <c:ptCount val="3"/>
                      <c:pt idx="0">
                        <c:v>2023</c:v>
                      </c:pt>
                      <c:pt idx="1">
                        <c:v>2024</c:v>
                      </c:pt>
                      <c:pt idx="2">
                        <c:v>2025</c:v>
                      </c:pt>
                    </c:numCache>
                  </c:numRef>
                </c:cat>
                <c:val>
                  <c:numRef>
                    <c:extLst xmlns:c15="http://schemas.microsoft.com/office/drawing/2012/chart">
                      <c:ext xmlns:c15="http://schemas.microsoft.com/office/drawing/2012/chart" uri="{02D57815-91ED-43cb-92C2-25804820EDAC}">
                        <c15:formulaRef>
                          <c15:sqref>Tabelle1!$C$2:$C$4</c15:sqref>
                        </c15:formulaRef>
                      </c:ext>
                    </c:extLst>
                    <c:numCache>
                      <c:formatCode>General</c:formatCode>
                      <c:ptCount val="3"/>
                      <c:pt idx="0">
                        <c:v>33</c:v>
                      </c:pt>
                      <c:pt idx="1">
                        <c:v>33</c:v>
                      </c:pt>
                      <c:pt idx="2">
                        <c:v>33</c:v>
                      </c:pt>
                    </c:numCache>
                  </c:numRef>
                </c:val>
                <c:extLst xmlns:c15="http://schemas.microsoft.com/office/drawing/2012/chart">
                  <c:ext xmlns:c16="http://schemas.microsoft.com/office/drawing/2014/chart" uri="{C3380CC4-5D6E-409C-BE32-E72D297353CC}">
                    <c16:uniqueId val="{00000001-1B31-4652-BA24-227C88C94F09}"/>
                  </c:ext>
                </c:extLst>
              </c15:ser>
            </c15:filteredPieSeries>
            <c15:filteredPieSeries>
              <c15:ser>
                <c:idx val="3"/>
                <c:order val="3"/>
                <c:tx>
                  <c:strRef>
                    <c:extLst xmlns:c15="http://schemas.microsoft.com/office/drawing/2012/chart">
                      <c:ext xmlns:c15="http://schemas.microsoft.com/office/drawing/2012/chart" uri="{02D57815-91ED-43cb-92C2-25804820EDAC}">
                        <c15:formulaRef>
                          <c15:sqref>Tabelle1!$E$1</c15:sqref>
                        </c15:formulaRef>
                      </c:ext>
                    </c:extLst>
                    <c:strCache>
                      <c:ptCount val="1"/>
                      <c:pt idx="0">
                        <c:v>Sample 4</c:v>
                      </c:pt>
                    </c:strCache>
                  </c:strRef>
                </c:tx>
                <c:spPr>
                  <a:ln w="38100"/>
                </c:spPr>
                <c:dPt>
                  <c:idx val="0"/>
                  <c:bubble3D val="0"/>
                  <c:spPr>
                    <a:solidFill>
                      <a:schemeClr val="accent1"/>
                    </a:solidFill>
                    <a:ln w="38100">
                      <a:noFill/>
                    </a:ln>
                    <a:effectLst/>
                  </c:spPr>
                  <c:extLst xmlns:c15="http://schemas.microsoft.com/office/drawing/2012/chart">
                    <c:ext xmlns:c16="http://schemas.microsoft.com/office/drawing/2014/chart" uri="{C3380CC4-5D6E-409C-BE32-E72D297353CC}">
                      <c16:uniqueId val="{00000013-A8E8-4E58-9EF4-7B4F777A4AB7}"/>
                    </c:ext>
                  </c:extLst>
                </c:dPt>
                <c:dPt>
                  <c:idx val="1"/>
                  <c:bubble3D val="0"/>
                  <c:spPr>
                    <a:solidFill>
                      <a:schemeClr val="accent2"/>
                    </a:solidFill>
                    <a:ln w="38100">
                      <a:noFill/>
                    </a:ln>
                    <a:effectLst/>
                  </c:spPr>
                  <c:extLst xmlns:c15="http://schemas.microsoft.com/office/drawing/2012/chart">
                    <c:ext xmlns:c16="http://schemas.microsoft.com/office/drawing/2014/chart" uri="{C3380CC4-5D6E-409C-BE32-E72D297353CC}">
                      <c16:uniqueId val="{00000015-A8E8-4E58-9EF4-7B4F777A4AB7}"/>
                    </c:ext>
                  </c:extLst>
                </c:dPt>
                <c:dPt>
                  <c:idx val="2"/>
                  <c:bubble3D val="0"/>
                  <c:spPr>
                    <a:solidFill>
                      <a:schemeClr val="accent3"/>
                    </a:solidFill>
                    <a:ln w="38100">
                      <a:noFill/>
                    </a:ln>
                    <a:effectLst/>
                  </c:spPr>
                  <c:extLst xmlns:c15="http://schemas.microsoft.com/office/drawing/2012/chart">
                    <c:ext xmlns:c16="http://schemas.microsoft.com/office/drawing/2014/chart" uri="{C3380CC4-5D6E-409C-BE32-E72D297353CC}">
                      <c16:uniqueId val="{00000017-A8E8-4E58-9EF4-7B4F777A4AB7}"/>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5="http://schemas.microsoft.com/office/drawing/2012/chart">
                    <c:ext xmlns:c15="http://schemas.microsoft.com/office/drawing/2012/chart" uri="{CE6537A1-D6FC-4f65-9D91-7224C49458BB}"/>
                  </c:extLst>
                </c:dLbls>
                <c:cat>
                  <c:numRef>
                    <c:extLst xmlns:c15="http://schemas.microsoft.com/office/drawing/2012/chart">
                      <c:ext xmlns:c15="http://schemas.microsoft.com/office/drawing/2012/chart" uri="{02D57815-91ED-43cb-92C2-25804820EDAC}">
                        <c15:formulaRef>
                          <c15:sqref>Tabelle1!$A$2:$A$4</c15:sqref>
                        </c15:formulaRef>
                      </c:ext>
                    </c:extLst>
                    <c:numCache>
                      <c:formatCode>General</c:formatCode>
                      <c:ptCount val="3"/>
                      <c:pt idx="0">
                        <c:v>2023</c:v>
                      </c:pt>
                      <c:pt idx="1">
                        <c:v>2024</c:v>
                      </c:pt>
                      <c:pt idx="2">
                        <c:v>2025</c:v>
                      </c:pt>
                    </c:numCache>
                  </c:numRef>
                </c:cat>
                <c:val>
                  <c:numRef>
                    <c:extLst xmlns:c15="http://schemas.microsoft.com/office/drawing/2012/chart">
                      <c:ext xmlns:c15="http://schemas.microsoft.com/office/drawing/2012/chart" uri="{02D57815-91ED-43cb-92C2-25804820EDAC}">
                        <c15:formulaRef>
                          <c15:sqref>Tabelle1!$E$2:$E$4</c15:sqref>
                        </c15:formulaRef>
                      </c:ext>
                    </c:extLst>
                    <c:numCache>
                      <c:formatCode>General</c:formatCode>
                      <c:ptCount val="3"/>
                      <c:pt idx="0">
                        <c:v>33</c:v>
                      </c:pt>
                      <c:pt idx="1">
                        <c:v>33</c:v>
                      </c:pt>
                      <c:pt idx="2">
                        <c:v>33</c:v>
                      </c:pt>
                    </c:numCache>
                  </c:numRef>
                </c:val>
                <c:extLst xmlns:c15="http://schemas.microsoft.com/office/drawing/2012/chart">
                  <c:ext xmlns:c16="http://schemas.microsoft.com/office/drawing/2014/chart" uri="{C3380CC4-5D6E-409C-BE32-E72D297353CC}">
                    <c16:uniqueId val="{00000003-1B31-4652-BA24-227C88C94F09}"/>
                  </c:ext>
                </c:extLst>
              </c15:ser>
            </c15:filteredPieSeries>
          </c:ext>
        </c:extLst>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lang="en-GB" sz="800" noProof="0">
          <a:latin typeface="DeutscheBank Light" panose="020B0403020202030204" pitchFamily="34" charset="0"/>
          <a:ea typeface="DeutscheBank Light" panose="020B0403020202030204" pitchFamily="34" charset="0"/>
        </a:defRPr>
      </a:pPr>
      <a:endParaRPr lang="de-DE"/>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310349903903526E-2"/>
          <c:y val="4.7229306667962753E-2"/>
          <c:w val="0.83803062108767934"/>
          <c:h val="0.84722964774458809"/>
        </c:manualLayout>
      </c:layout>
      <c:doughnutChart>
        <c:varyColors val="1"/>
        <c:ser>
          <c:idx val="2"/>
          <c:order val="2"/>
          <c:tx>
            <c:strRef>
              <c:f>Tabelle1!$D$1</c:f>
              <c:strCache>
                <c:ptCount val="1"/>
                <c:pt idx="0">
                  <c:v>Sample 3</c:v>
                </c:pt>
              </c:strCache>
            </c:strRef>
          </c:tx>
          <c:spPr>
            <a:ln w="38100"/>
          </c:spPr>
          <c:dPt>
            <c:idx val="0"/>
            <c:bubble3D val="0"/>
            <c:spPr>
              <a:solidFill>
                <a:schemeClr val="accent1"/>
              </a:solidFill>
              <a:ln w="38100">
                <a:noFill/>
              </a:ln>
              <a:effectLst/>
            </c:spPr>
            <c:extLst>
              <c:ext xmlns:c16="http://schemas.microsoft.com/office/drawing/2014/chart" uri="{C3380CC4-5D6E-409C-BE32-E72D297353CC}">
                <c16:uniqueId val="{00000000-39D6-48B7-997E-CF77D4BAF439}"/>
              </c:ext>
            </c:extLst>
          </c:dPt>
          <c:dPt>
            <c:idx val="1"/>
            <c:bubble3D val="0"/>
            <c:spPr>
              <a:solidFill>
                <a:schemeClr val="accent2"/>
              </a:solidFill>
              <a:ln w="38100">
                <a:noFill/>
              </a:ln>
              <a:effectLst/>
            </c:spPr>
            <c:extLst>
              <c:ext xmlns:c16="http://schemas.microsoft.com/office/drawing/2014/chart" uri="{C3380CC4-5D6E-409C-BE32-E72D297353CC}">
                <c16:uniqueId val="{00000002-39D6-48B7-997E-CF77D4BAF439}"/>
              </c:ext>
            </c:extLst>
          </c:dPt>
          <c:dPt>
            <c:idx val="2"/>
            <c:bubble3D val="0"/>
            <c:spPr>
              <a:solidFill>
                <a:schemeClr val="accent3"/>
              </a:solidFill>
              <a:ln w="38100">
                <a:noFill/>
              </a:ln>
              <a:effectLst/>
            </c:spPr>
            <c:extLst>
              <c:ext xmlns:c16="http://schemas.microsoft.com/office/drawing/2014/chart" uri="{C3380CC4-5D6E-409C-BE32-E72D297353CC}">
                <c16:uniqueId val="{00000001-39D6-48B7-997E-CF77D4BAF439}"/>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numRef>
              <c:f>Tabelle1!$A$2:$A$4</c:f>
              <c:numCache>
                <c:formatCode>General</c:formatCode>
                <c:ptCount val="3"/>
                <c:pt idx="0">
                  <c:v>2023</c:v>
                </c:pt>
                <c:pt idx="1">
                  <c:v>2024</c:v>
                </c:pt>
                <c:pt idx="2">
                  <c:v>2025</c:v>
                </c:pt>
              </c:numCache>
            </c:numRef>
          </c:cat>
          <c:val>
            <c:numRef>
              <c:f>Tabelle1!$D$2:$D$4</c:f>
              <c:numCache>
                <c:formatCode>General</c:formatCode>
                <c:ptCount val="3"/>
                <c:pt idx="0">
                  <c:v>33</c:v>
                </c:pt>
                <c:pt idx="1">
                  <c:v>33</c:v>
                </c:pt>
                <c:pt idx="2">
                  <c:v>33</c:v>
                </c:pt>
              </c:numCache>
            </c:numRef>
          </c:val>
          <c:extLst>
            <c:ext xmlns:c16="http://schemas.microsoft.com/office/drawing/2014/chart" uri="{C3380CC4-5D6E-409C-BE32-E72D297353CC}">
              <c16:uniqueId val="{00000002-1B31-4652-BA24-227C88C94F09}"/>
            </c:ext>
          </c:extLst>
        </c:ser>
        <c:dLbls>
          <c:showLegendKey val="0"/>
          <c:showVal val="0"/>
          <c:showCatName val="0"/>
          <c:showSerName val="0"/>
          <c:showPercent val="0"/>
          <c:showBubbleSize val="0"/>
          <c:showLeaderLines val="1"/>
        </c:dLbls>
        <c:firstSliceAng val="0"/>
        <c:holeSize val="70"/>
        <c:extLst>
          <c:ext xmlns:c15="http://schemas.microsoft.com/office/drawing/2012/chart" uri="{02D57815-91ED-43cb-92C2-25804820EDAC}">
            <c15:filteredPieSeries>
              <c15:ser>
                <c:idx val="0"/>
                <c:order val="0"/>
                <c:tx>
                  <c:strRef>
                    <c:extLst>
                      <c:ext uri="{02D57815-91ED-43cb-92C2-25804820EDAC}">
                        <c15:formulaRef>
                          <c15:sqref>Tabelle1!$B$1</c15:sqref>
                        </c15:formulaRef>
                      </c:ext>
                    </c:extLst>
                    <c:strCache>
                      <c:ptCount val="1"/>
                      <c:pt idx="0">
                        <c:v>Sample 1</c:v>
                      </c:pt>
                    </c:strCache>
                  </c:strRef>
                </c:tx>
                <c:spPr>
                  <a:ln w="38100"/>
                </c:spPr>
                <c:dPt>
                  <c:idx val="0"/>
                  <c:bubble3D val="0"/>
                  <c:spPr>
                    <a:solidFill>
                      <a:schemeClr val="accent1"/>
                    </a:solidFill>
                    <a:ln w="38100">
                      <a:noFill/>
                    </a:ln>
                    <a:effectLst/>
                  </c:spPr>
                  <c:extLst>
                    <c:ext xmlns:c16="http://schemas.microsoft.com/office/drawing/2014/chart" uri="{C3380CC4-5D6E-409C-BE32-E72D297353CC}">
                      <c16:uniqueId val="{00000007-A8E8-4E58-9EF4-7B4F777A4AB7}"/>
                    </c:ext>
                  </c:extLst>
                </c:dPt>
                <c:dPt>
                  <c:idx val="1"/>
                  <c:bubble3D val="0"/>
                  <c:spPr>
                    <a:solidFill>
                      <a:schemeClr val="accent2"/>
                    </a:solidFill>
                    <a:ln w="38100">
                      <a:noFill/>
                    </a:ln>
                    <a:effectLst/>
                  </c:spPr>
                  <c:extLst>
                    <c:ext xmlns:c16="http://schemas.microsoft.com/office/drawing/2014/chart" uri="{C3380CC4-5D6E-409C-BE32-E72D297353CC}">
                      <c16:uniqueId val="{00000009-A8E8-4E58-9EF4-7B4F777A4AB7}"/>
                    </c:ext>
                  </c:extLst>
                </c:dPt>
                <c:dPt>
                  <c:idx val="2"/>
                  <c:bubble3D val="0"/>
                  <c:spPr>
                    <a:solidFill>
                      <a:schemeClr val="accent3"/>
                    </a:solidFill>
                    <a:ln w="38100">
                      <a:noFill/>
                    </a:ln>
                    <a:effectLst/>
                  </c:spPr>
                  <c:extLst>
                    <c:ext xmlns:c16="http://schemas.microsoft.com/office/drawing/2014/chart" uri="{C3380CC4-5D6E-409C-BE32-E72D297353CC}">
                      <c16:uniqueId val="{0000000B-A8E8-4E58-9EF4-7B4F777A4AB7}"/>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uri="{CE6537A1-D6FC-4f65-9D91-7224C49458BB}"/>
                  </c:extLst>
                </c:dLbls>
                <c:cat>
                  <c:numRef>
                    <c:extLst>
                      <c:ext uri="{02D57815-91ED-43cb-92C2-25804820EDAC}">
                        <c15:formulaRef>
                          <c15:sqref>Tabelle1!$A$2:$A$4</c15:sqref>
                        </c15:formulaRef>
                      </c:ext>
                    </c:extLst>
                    <c:numCache>
                      <c:formatCode>General</c:formatCode>
                      <c:ptCount val="3"/>
                      <c:pt idx="0">
                        <c:v>2023</c:v>
                      </c:pt>
                      <c:pt idx="1">
                        <c:v>2024</c:v>
                      </c:pt>
                      <c:pt idx="2">
                        <c:v>2025</c:v>
                      </c:pt>
                    </c:numCache>
                  </c:numRef>
                </c:cat>
                <c:val>
                  <c:numRef>
                    <c:extLst>
                      <c:ext uri="{02D57815-91ED-43cb-92C2-25804820EDAC}">
                        <c15:formulaRef>
                          <c15:sqref>Tabelle1!$B$2:$B$4</c15:sqref>
                        </c15:formulaRef>
                      </c:ext>
                    </c:extLst>
                    <c:numCache>
                      <c:formatCode>General</c:formatCode>
                      <c:ptCount val="3"/>
                      <c:pt idx="0">
                        <c:v>33</c:v>
                      </c:pt>
                      <c:pt idx="1">
                        <c:v>33</c:v>
                      </c:pt>
                      <c:pt idx="2">
                        <c:v>33</c:v>
                      </c:pt>
                    </c:numCache>
                  </c:numRef>
                </c:val>
                <c:extLst>
                  <c:ext xmlns:c16="http://schemas.microsoft.com/office/drawing/2014/chart" uri="{C3380CC4-5D6E-409C-BE32-E72D297353CC}">
                    <c16:uniqueId val="{00000000-1B31-4652-BA24-227C88C94F09}"/>
                  </c:ext>
                </c:extLst>
              </c15:ser>
            </c15:filteredPieSeries>
            <c15:filteredPieSeries>
              <c15:ser>
                <c:idx val="1"/>
                <c:order val="1"/>
                <c:tx>
                  <c:strRef>
                    <c:extLst xmlns:c15="http://schemas.microsoft.com/office/drawing/2012/chart">
                      <c:ext xmlns:c15="http://schemas.microsoft.com/office/drawing/2012/chart" uri="{02D57815-91ED-43cb-92C2-25804820EDAC}">
                        <c15:formulaRef>
                          <c15:sqref>Tabelle1!$C$1</c15:sqref>
                        </c15:formulaRef>
                      </c:ext>
                    </c:extLst>
                    <c:strCache>
                      <c:ptCount val="1"/>
                      <c:pt idx="0">
                        <c:v>Sample 2</c:v>
                      </c:pt>
                    </c:strCache>
                  </c:strRef>
                </c:tx>
                <c:spPr>
                  <a:ln w="38100"/>
                </c:spPr>
                <c:dPt>
                  <c:idx val="0"/>
                  <c:bubble3D val="0"/>
                  <c:spPr>
                    <a:solidFill>
                      <a:schemeClr val="accent1"/>
                    </a:solidFill>
                    <a:ln w="38100">
                      <a:noFill/>
                    </a:ln>
                    <a:effectLst/>
                  </c:spPr>
                  <c:extLst xmlns:c15="http://schemas.microsoft.com/office/drawing/2012/chart">
                    <c:ext xmlns:c16="http://schemas.microsoft.com/office/drawing/2014/chart" uri="{C3380CC4-5D6E-409C-BE32-E72D297353CC}">
                      <c16:uniqueId val="{0000000D-A8E8-4E58-9EF4-7B4F777A4AB7}"/>
                    </c:ext>
                  </c:extLst>
                </c:dPt>
                <c:dPt>
                  <c:idx val="1"/>
                  <c:bubble3D val="0"/>
                  <c:spPr>
                    <a:solidFill>
                      <a:schemeClr val="accent2"/>
                    </a:solidFill>
                    <a:ln w="38100">
                      <a:noFill/>
                    </a:ln>
                    <a:effectLst/>
                  </c:spPr>
                  <c:extLst xmlns:c15="http://schemas.microsoft.com/office/drawing/2012/chart">
                    <c:ext xmlns:c16="http://schemas.microsoft.com/office/drawing/2014/chart" uri="{C3380CC4-5D6E-409C-BE32-E72D297353CC}">
                      <c16:uniqueId val="{0000000F-A8E8-4E58-9EF4-7B4F777A4AB7}"/>
                    </c:ext>
                  </c:extLst>
                </c:dPt>
                <c:dPt>
                  <c:idx val="2"/>
                  <c:bubble3D val="0"/>
                  <c:spPr>
                    <a:solidFill>
                      <a:schemeClr val="accent3"/>
                    </a:solidFill>
                    <a:ln w="38100">
                      <a:noFill/>
                    </a:ln>
                    <a:effectLst/>
                  </c:spPr>
                  <c:extLst xmlns:c15="http://schemas.microsoft.com/office/drawing/2012/chart">
                    <c:ext xmlns:c16="http://schemas.microsoft.com/office/drawing/2014/chart" uri="{C3380CC4-5D6E-409C-BE32-E72D297353CC}">
                      <c16:uniqueId val="{00000011-A8E8-4E58-9EF4-7B4F777A4AB7}"/>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5="http://schemas.microsoft.com/office/drawing/2012/chart">
                    <c:ext xmlns:c15="http://schemas.microsoft.com/office/drawing/2012/chart" uri="{CE6537A1-D6FC-4f65-9D91-7224C49458BB}"/>
                  </c:extLst>
                </c:dLbls>
                <c:cat>
                  <c:numRef>
                    <c:extLst xmlns:c15="http://schemas.microsoft.com/office/drawing/2012/chart">
                      <c:ext xmlns:c15="http://schemas.microsoft.com/office/drawing/2012/chart" uri="{02D57815-91ED-43cb-92C2-25804820EDAC}">
                        <c15:formulaRef>
                          <c15:sqref>Tabelle1!$A$2:$A$4</c15:sqref>
                        </c15:formulaRef>
                      </c:ext>
                    </c:extLst>
                    <c:numCache>
                      <c:formatCode>General</c:formatCode>
                      <c:ptCount val="3"/>
                      <c:pt idx="0">
                        <c:v>2023</c:v>
                      </c:pt>
                      <c:pt idx="1">
                        <c:v>2024</c:v>
                      </c:pt>
                      <c:pt idx="2">
                        <c:v>2025</c:v>
                      </c:pt>
                    </c:numCache>
                  </c:numRef>
                </c:cat>
                <c:val>
                  <c:numRef>
                    <c:extLst xmlns:c15="http://schemas.microsoft.com/office/drawing/2012/chart">
                      <c:ext xmlns:c15="http://schemas.microsoft.com/office/drawing/2012/chart" uri="{02D57815-91ED-43cb-92C2-25804820EDAC}">
                        <c15:formulaRef>
                          <c15:sqref>Tabelle1!$C$2:$C$4</c15:sqref>
                        </c15:formulaRef>
                      </c:ext>
                    </c:extLst>
                    <c:numCache>
                      <c:formatCode>General</c:formatCode>
                      <c:ptCount val="3"/>
                      <c:pt idx="0">
                        <c:v>33</c:v>
                      </c:pt>
                      <c:pt idx="1">
                        <c:v>33</c:v>
                      </c:pt>
                      <c:pt idx="2">
                        <c:v>33</c:v>
                      </c:pt>
                    </c:numCache>
                  </c:numRef>
                </c:val>
                <c:extLst xmlns:c15="http://schemas.microsoft.com/office/drawing/2012/chart">
                  <c:ext xmlns:c16="http://schemas.microsoft.com/office/drawing/2014/chart" uri="{C3380CC4-5D6E-409C-BE32-E72D297353CC}">
                    <c16:uniqueId val="{00000001-1B31-4652-BA24-227C88C94F09}"/>
                  </c:ext>
                </c:extLst>
              </c15:ser>
            </c15:filteredPieSeries>
            <c15:filteredPieSeries>
              <c15:ser>
                <c:idx val="3"/>
                <c:order val="3"/>
                <c:tx>
                  <c:strRef>
                    <c:extLst xmlns:c15="http://schemas.microsoft.com/office/drawing/2012/chart">
                      <c:ext xmlns:c15="http://schemas.microsoft.com/office/drawing/2012/chart" uri="{02D57815-91ED-43cb-92C2-25804820EDAC}">
                        <c15:formulaRef>
                          <c15:sqref>Tabelle1!$E$1</c15:sqref>
                        </c15:formulaRef>
                      </c:ext>
                    </c:extLst>
                    <c:strCache>
                      <c:ptCount val="1"/>
                      <c:pt idx="0">
                        <c:v>Sample 4</c:v>
                      </c:pt>
                    </c:strCache>
                  </c:strRef>
                </c:tx>
                <c:spPr>
                  <a:ln w="38100"/>
                </c:spPr>
                <c:dPt>
                  <c:idx val="0"/>
                  <c:bubble3D val="0"/>
                  <c:spPr>
                    <a:solidFill>
                      <a:schemeClr val="accent1"/>
                    </a:solidFill>
                    <a:ln w="38100">
                      <a:noFill/>
                    </a:ln>
                    <a:effectLst/>
                  </c:spPr>
                  <c:extLst xmlns:c15="http://schemas.microsoft.com/office/drawing/2012/chart">
                    <c:ext xmlns:c16="http://schemas.microsoft.com/office/drawing/2014/chart" uri="{C3380CC4-5D6E-409C-BE32-E72D297353CC}">
                      <c16:uniqueId val="{00000013-A8E8-4E58-9EF4-7B4F777A4AB7}"/>
                    </c:ext>
                  </c:extLst>
                </c:dPt>
                <c:dPt>
                  <c:idx val="1"/>
                  <c:bubble3D val="0"/>
                  <c:spPr>
                    <a:solidFill>
                      <a:schemeClr val="accent2"/>
                    </a:solidFill>
                    <a:ln w="38100">
                      <a:noFill/>
                    </a:ln>
                    <a:effectLst/>
                  </c:spPr>
                  <c:extLst xmlns:c15="http://schemas.microsoft.com/office/drawing/2012/chart">
                    <c:ext xmlns:c16="http://schemas.microsoft.com/office/drawing/2014/chart" uri="{C3380CC4-5D6E-409C-BE32-E72D297353CC}">
                      <c16:uniqueId val="{00000015-A8E8-4E58-9EF4-7B4F777A4AB7}"/>
                    </c:ext>
                  </c:extLst>
                </c:dPt>
                <c:dPt>
                  <c:idx val="2"/>
                  <c:bubble3D val="0"/>
                  <c:spPr>
                    <a:solidFill>
                      <a:schemeClr val="accent3"/>
                    </a:solidFill>
                    <a:ln w="38100">
                      <a:noFill/>
                    </a:ln>
                    <a:effectLst/>
                  </c:spPr>
                  <c:extLst xmlns:c15="http://schemas.microsoft.com/office/drawing/2012/chart">
                    <c:ext xmlns:c16="http://schemas.microsoft.com/office/drawing/2014/chart" uri="{C3380CC4-5D6E-409C-BE32-E72D297353CC}">
                      <c16:uniqueId val="{00000017-A8E8-4E58-9EF4-7B4F777A4AB7}"/>
                    </c:ext>
                  </c:extLst>
                </c:dPt>
                <c:dLbls>
                  <c:spPr>
                    <a:noFill/>
                    <a:ln>
                      <a:noFill/>
                    </a:ln>
                    <a:effectLst/>
                  </c:spPr>
                  <c:txPr>
                    <a:bodyPr rot="0" spcFirstLastPara="1" vertOverflow="ellipsis" vert="horz" wrap="square" lIns="38100" tIns="19050" rIns="38100" bIns="19050" anchor="ctr" anchorCtr="1">
                      <a:spAutoFit/>
                    </a:bodyPr>
                    <a:lstStyle/>
                    <a:p>
                      <a:pPr>
                        <a:defRPr lang="en-GB" sz="800" b="0" i="0" u="none" strike="noStrike" kern="1200" baseline="0" noProof="0">
                          <a:solidFill>
                            <a:schemeClr val="bg1"/>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5="http://schemas.microsoft.com/office/drawing/2012/chart">
                    <c:ext xmlns:c15="http://schemas.microsoft.com/office/drawing/2012/chart" uri="{CE6537A1-D6FC-4f65-9D91-7224C49458BB}"/>
                  </c:extLst>
                </c:dLbls>
                <c:cat>
                  <c:numRef>
                    <c:extLst xmlns:c15="http://schemas.microsoft.com/office/drawing/2012/chart">
                      <c:ext xmlns:c15="http://schemas.microsoft.com/office/drawing/2012/chart" uri="{02D57815-91ED-43cb-92C2-25804820EDAC}">
                        <c15:formulaRef>
                          <c15:sqref>Tabelle1!$A$2:$A$4</c15:sqref>
                        </c15:formulaRef>
                      </c:ext>
                    </c:extLst>
                    <c:numCache>
                      <c:formatCode>General</c:formatCode>
                      <c:ptCount val="3"/>
                      <c:pt idx="0">
                        <c:v>2023</c:v>
                      </c:pt>
                      <c:pt idx="1">
                        <c:v>2024</c:v>
                      </c:pt>
                      <c:pt idx="2">
                        <c:v>2025</c:v>
                      </c:pt>
                    </c:numCache>
                  </c:numRef>
                </c:cat>
                <c:val>
                  <c:numRef>
                    <c:extLst xmlns:c15="http://schemas.microsoft.com/office/drawing/2012/chart">
                      <c:ext xmlns:c15="http://schemas.microsoft.com/office/drawing/2012/chart" uri="{02D57815-91ED-43cb-92C2-25804820EDAC}">
                        <c15:formulaRef>
                          <c15:sqref>Tabelle1!$E$2:$E$4</c15:sqref>
                        </c15:formulaRef>
                      </c:ext>
                    </c:extLst>
                    <c:numCache>
                      <c:formatCode>General</c:formatCode>
                      <c:ptCount val="3"/>
                      <c:pt idx="0">
                        <c:v>33</c:v>
                      </c:pt>
                      <c:pt idx="1">
                        <c:v>33</c:v>
                      </c:pt>
                      <c:pt idx="2">
                        <c:v>33</c:v>
                      </c:pt>
                    </c:numCache>
                  </c:numRef>
                </c:val>
                <c:extLst xmlns:c15="http://schemas.microsoft.com/office/drawing/2012/chart">
                  <c:ext xmlns:c16="http://schemas.microsoft.com/office/drawing/2014/chart" uri="{C3380CC4-5D6E-409C-BE32-E72D297353CC}">
                    <c16:uniqueId val="{00000003-1B31-4652-BA24-227C88C94F09}"/>
                  </c:ext>
                </c:extLst>
              </c15:ser>
            </c15:filteredPieSeries>
          </c:ext>
        </c:extLst>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lang="en-GB" sz="800" noProof="0">
          <a:latin typeface="DeutscheBank Light" panose="020B0403020202030204" pitchFamily="34" charset="0"/>
          <a:ea typeface="DeutscheBank Light" panose="020B0403020202030204" pitchFamily="34" charset="0"/>
        </a:defRPr>
      </a:pPr>
      <a:endParaRPr lang="de-DE"/>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t" anchorCtr="0"/>
          <a:lstStyle/>
          <a:p>
            <a:pPr algn="l">
              <a:defRPr lang="en-GB" sz="1000" b="0" i="0" u="none" strike="noStrike" kern="1200" spc="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r>
              <a:rPr lang="en-GB" sz="1000" b="0" i="0" u="none" strike="noStrike" kern="1200" spc="0" baseline="0" noProof="0" dirty="0">
                <a:solidFill>
                  <a:schemeClr val="tx1"/>
                </a:solidFill>
                <a:latin typeface="DeutscheBank Medium" panose="020B0603020202030204" pitchFamily="34" charset="0"/>
                <a:ea typeface="DeutscheBank Medium" panose="020B0603020202030204" pitchFamily="34" charset="0"/>
              </a:rPr>
              <a:t>Headline in Deutsche Bank medium</a:t>
            </a:r>
          </a:p>
          <a:p>
            <a:pPr algn="l">
              <a:defRPr lang="en-GB" sz="1000" b="0" i="0" u="none" strike="noStrike" kern="1200" spc="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r>
              <a:rPr lang="en-GB" sz="1000" b="0" i="0" u="none" strike="noStrike" kern="1200" spc="0" baseline="0" noProof="0" dirty="0">
                <a:solidFill>
                  <a:schemeClr val="tx1"/>
                </a:solidFill>
                <a:latin typeface="DeutscheBank Light" panose="020B0403020202030204" pitchFamily="34" charset="0"/>
                <a:ea typeface="DeutscheBank Light" panose="020B0403020202030204" pitchFamily="34" charset="0"/>
              </a:rPr>
              <a:t>With a subtitle in light</a:t>
            </a:r>
          </a:p>
        </c:rich>
      </c:tx>
      <c:layout>
        <c:manualLayout>
          <c:xMode val="edge"/>
          <c:yMode val="edge"/>
          <c:x val="3.6770429273338505E-2"/>
          <c:y val="4.3462942737355063E-2"/>
        </c:manualLayout>
      </c:layout>
      <c:overlay val="0"/>
      <c:spPr>
        <a:noFill/>
        <a:ln>
          <a:noFill/>
        </a:ln>
        <a:effectLst/>
      </c:spPr>
    </c:title>
    <c:autoTitleDeleted val="0"/>
    <c:plotArea>
      <c:layout>
        <c:manualLayout>
          <c:layoutTarget val="inner"/>
          <c:xMode val="edge"/>
          <c:yMode val="edge"/>
          <c:x val="7.5975113663555874E-2"/>
          <c:y val="0.34677704019422922"/>
          <c:w val="0.59565805216558987"/>
          <c:h val="0.53919119133225912"/>
        </c:manualLayout>
      </c:layout>
      <c:barChart>
        <c:barDir val="col"/>
        <c:grouping val="stacked"/>
        <c:varyColors val="0"/>
        <c:ser>
          <c:idx val="0"/>
          <c:order val="0"/>
          <c:tx>
            <c:strRef>
              <c:f>Tabelle1!$B$1</c:f>
              <c:strCache>
                <c:ptCount val="1"/>
                <c:pt idx="0">
                  <c:v>Sample 1</c:v>
                </c:pt>
              </c:strCache>
            </c:strRef>
          </c:tx>
          <c:spPr>
            <a:solidFill>
              <a:schemeClr val="accent1"/>
            </a:solidFill>
            <a:ln w="38100">
              <a:noFill/>
            </a:ln>
            <a:effectLst/>
          </c:spPr>
          <c:invertIfNegative val="0"/>
          <c:dLbls>
            <c:spPr>
              <a:noFill/>
              <a:ln>
                <a:noFill/>
              </a:ln>
              <a:effectLst/>
            </c:spPr>
            <c:txPr>
              <a:bodyPr rot="0" spcFirstLastPara="1" vertOverflow="ellipsis" vert="horz" wrap="none" lIns="360000" tIns="0" rIns="0" bIns="0" anchor="t" anchorCtr="0">
                <a:spAutoFit/>
              </a:bodyPr>
              <a:lstStyle/>
              <a:p>
                <a:pPr>
                  <a:defRPr lang="en-GB" sz="800" b="0" i="0" u="none" strike="noStrike" kern="1200" baseline="0" noProof="0">
                    <a:solidFill>
                      <a:srgbClr val="1E2A78"/>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Tabelle1!$B$2:$B$4</c:f>
              <c:numCache>
                <c:formatCode>General</c:formatCode>
                <c:ptCount val="3"/>
                <c:pt idx="0">
                  <c:v>5</c:v>
                </c:pt>
                <c:pt idx="1">
                  <c:v>10</c:v>
                </c:pt>
                <c:pt idx="2">
                  <c:v>10</c:v>
                </c:pt>
              </c:numCache>
            </c:numRef>
          </c:val>
          <c:extLst>
            <c:ext xmlns:c16="http://schemas.microsoft.com/office/drawing/2014/chart" uri="{C3380CC4-5D6E-409C-BE32-E72D297353CC}">
              <c16:uniqueId val="{00000000-3189-4578-B77B-5736D4971F19}"/>
            </c:ext>
          </c:extLst>
        </c:ser>
        <c:ser>
          <c:idx val="1"/>
          <c:order val="1"/>
          <c:tx>
            <c:strRef>
              <c:f>Tabelle1!$C$1</c:f>
              <c:strCache>
                <c:ptCount val="1"/>
                <c:pt idx="0">
                  <c:v>Sample 2</c:v>
                </c:pt>
              </c:strCache>
            </c:strRef>
          </c:tx>
          <c:spPr>
            <a:solidFill>
              <a:schemeClr val="accent2"/>
            </a:solidFill>
            <a:ln w="38100">
              <a:noFill/>
            </a:ln>
            <a:effectLst/>
          </c:spPr>
          <c:invertIfNegative val="0"/>
          <c:dLbls>
            <c:spPr>
              <a:noFill/>
              <a:ln>
                <a:noFill/>
              </a:ln>
              <a:effectLst/>
            </c:spPr>
            <c:txPr>
              <a:bodyPr rot="0" spcFirstLastPara="1" vertOverflow="ellipsis" vert="horz" wrap="none" lIns="360000" tIns="0" rIns="0" bIns="0" anchor="ctr" anchorCtr="1">
                <a:spAutoFit/>
              </a:bodyPr>
              <a:lstStyle/>
              <a:p>
                <a:pPr>
                  <a:defRPr lang="en-GB" sz="800" b="0" i="0" u="none" strike="noStrike" kern="1200" baseline="0" noProof="0">
                    <a:solidFill>
                      <a:srgbClr val="1E2A78"/>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Tabelle1!$C$2:$C$4</c:f>
              <c:numCache>
                <c:formatCode>General</c:formatCode>
                <c:ptCount val="3"/>
                <c:pt idx="0">
                  <c:v>10</c:v>
                </c:pt>
                <c:pt idx="1">
                  <c:v>35</c:v>
                </c:pt>
                <c:pt idx="2">
                  <c:v>35</c:v>
                </c:pt>
              </c:numCache>
            </c:numRef>
          </c:val>
          <c:extLst>
            <c:ext xmlns:c16="http://schemas.microsoft.com/office/drawing/2014/chart" uri="{C3380CC4-5D6E-409C-BE32-E72D297353CC}">
              <c16:uniqueId val="{00000001-3189-4578-B77B-5736D4971F19}"/>
            </c:ext>
          </c:extLst>
        </c:ser>
        <c:ser>
          <c:idx val="2"/>
          <c:order val="2"/>
          <c:tx>
            <c:strRef>
              <c:f>Tabelle1!$D$1</c:f>
              <c:strCache>
                <c:ptCount val="1"/>
                <c:pt idx="0">
                  <c:v>Sample 3</c:v>
                </c:pt>
              </c:strCache>
            </c:strRef>
          </c:tx>
          <c:spPr>
            <a:solidFill>
              <a:schemeClr val="accent3"/>
            </a:solidFill>
            <a:ln w="38100">
              <a:noFill/>
            </a:ln>
            <a:effectLst/>
          </c:spPr>
          <c:invertIfNegative val="0"/>
          <c:dLbls>
            <c:spPr>
              <a:noFill/>
              <a:ln>
                <a:noFill/>
              </a:ln>
              <a:effectLst/>
            </c:spPr>
            <c:txPr>
              <a:bodyPr rot="0" spcFirstLastPara="1" vertOverflow="ellipsis" vert="horz" wrap="none" lIns="360000" tIns="0" rIns="0" bIns="0" anchor="ctr" anchorCtr="1">
                <a:spAutoFit/>
              </a:bodyPr>
              <a:lstStyle/>
              <a:p>
                <a:pPr>
                  <a:defRPr lang="en-GB" sz="800" b="0" i="0" u="none" strike="noStrike" kern="1200" baseline="0" noProof="0">
                    <a:solidFill>
                      <a:srgbClr val="1E2A78"/>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numRef>
              <c:f>Tabelle1!$A$2:$A$4</c:f>
              <c:numCache>
                <c:formatCode>General</c:formatCode>
                <c:ptCount val="3"/>
                <c:pt idx="0">
                  <c:v>2023</c:v>
                </c:pt>
                <c:pt idx="1">
                  <c:v>2024</c:v>
                </c:pt>
                <c:pt idx="2">
                  <c:v>2025</c:v>
                </c:pt>
              </c:numCache>
            </c:numRef>
          </c:cat>
          <c:val>
            <c:numRef>
              <c:f>Tabelle1!$D$2:$D$4</c:f>
              <c:numCache>
                <c:formatCode>General</c:formatCode>
                <c:ptCount val="3"/>
                <c:pt idx="0">
                  <c:v>35</c:v>
                </c:pt>
                <c:pt idx="1">
                  <c:v>20</c:v>
                </c:pt>
                <c:pt idx="2">
                  <c:v>20</c:v>
                </c:pt>
              </c:numCache>
            </c:numRef>
          </c:val>
          <c:extLst>
            <c:ext xmlns:c16="http://schemas.microsoft.com/office/drawing/2014/chart" uri="{C3380CC4-5D6E-409C-BE32-E72D297353CC}">
              <c16:uniqueId val="{00000002-3189-4578-B77B-5736D4971F19}"/>
            </c:ext>
          </c:extLst>
        </c:ser>
        <c:ser>
          <c:idx val="3"/>
          <c:order val="3"/>
          <c:tx>
            <c:strRef>
              <c:f>Tabelle1!$E$1</c:f>
              <c:strCache>
                <c:ptCount val="1"/>
                <c:pt idx="0">
                  <c:v>Sample 4</c:v>
                </c:pt>
              </c:strCache>
            </c:strRef>
          </c:tx>
          <c:spPr>
            <a:solidFill>
              <a:schemeClr val="accent4"/>
            </a:solidFill>
            <a:ln w="38100">
              <a:noFill/>
            </a:ln>
            <a:effectLst/>
          </c:spPr>
          <c:invertIfNegative val="0"/>
          <c:dLbls>
            <c:spPr>
              <a:noFill/>
              <a:ln>
                <a:noFill/>
              </a:ln>
              <a:effectLst/>
            </c:spPr>
            <c:txPr>
              <a:bodyPr rot="0" spcFirstLastPara="1" vertOverflow="ellipsis" vert="horz" wrap="none" lIns="360000" tIns="0" rIns="0" bIns="0" anchor="ctr" anchorCtr="1">
                <a:spAutoFit/>
              </a:bodyPr>
              <a:lstStyle/>
              <a:p>
                <a:pPr>
                  <a:defRPr lang="en-GB" sz="800" b="0" i="0" u="none" strike="noStrike" kern="1200" baseline="0" noProof="0">
                    <a:solidFill>
                      <a:srgbClr val="1E2A78"/>
                    </a:solidFill>
                    <a:latin typeface="DeutscheBank Medium" panose="020B0603020202030204" pitchFamily="34" charset="0"/>
                    <a:ea typeface="DeutscheBank Medium" panose="020B0603020202030204" pitchFamily="34" charset="0"/>
                    <a:cs typeface="+mn-cs"/>
                  </a:defRPr>
                </a:pPr>
                <a:endParaRPr lang="de-DE"/>
              </a:p>
            </c:txPr>
            <c:dLblPos val="ctr"/>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pPr xmlns:c15="http://schemas.microsoft.com/office/drawing/2012/chart">
                  <a:prstGeom prst="rect">
                    <a:avLst/>
                  </a:prstGeom>
                </c15:spPr>
                <c15:showLeaderLines val="0"/>
              </c:ext>
            </c:extLst>
          </c:dLbls>
          <c:cat>
            <c:numRef>
              <c:f>Tabelle1!$A$2:$A$4</c:f>
              <c:numCache>
                <c:formatCode>General</c:formatCode>
                <c:ptCount val="3"/>
                <c:pt idx="0">
                  <c:v>2023</c:v>
                </c:pt>
                <c:pt idx="1">
                  <c:v>2024</c:v>
                </c:pt>
                <c:pt idx="2">
                  <c:v>2025</c:v>
                </c:pt>
              </c:numCache>
            </c:numRef>
          </c:cat>
          <c:val>
            <c:numRef>
              <c:f>Tabelle1!$E$2:$E$4</c:f>
              <c:numCache>
                <c:formatCode>General</c:formatCode>
                <c:ptCount val="3"/>
                <c:pt idx="0">
                  <c:v>20</c:v>
                </c:pt>
                <c:pt idx="1">
                  <c:v>20</c:v>
                </c:pt>
                <c:pt idx="2">
                  <c:v>30</c:v>
                </c:pt>
              </c:numCache>
            </c:numRef>
          </c:val>
          <c:extLst xmlns:c15="http://schemas.microsoft.com/office/drawing/2012/chart">
            <c:ext xmlns:c16="http://schemas.microsoft.com/office/drawing/2014/chart" uri="{C3380CC4-5D6E-409C-BE32-E72D297353CC}">
              <c16:uniqueId val="{00000003-3189-4578-B77B-5736D4971F19}"/>
            </c:ext>
          </c:extLst>
        </c:ser>
        <c:dLbls>
          <c:showLegendKey val="0"/>
          <c:showVal val="1"/>
          <c:showCatName val="0"/>
          <c:showSerName val="0"/>
          <c:showPercent val="0"/>
          <c:showBubbleSize val="0"/>
        </c:dLbls>
        <c:gapWidth val="342"/>
        <c:overlap val="100"/>
        <c:axId val="2024165712"/>
        <c:axId val="2024170032"/>
        <c:extLst/>
      </c:barChart>
      <c:catAx>
        <c:axId val="2024165712"/>
        <c:scaling>
          <c:orientation val="minMax"/>
        </c:scaling>
        <c:delete val="0"/>
        <c:axPos val="b"/>
        <c:numFmt formatCode="General" sourceLinked="0"/>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crossAx val="2024170032"/>
        <c:crosses val="autoZero"/>
        <c:auto val="0"/>
        <c:lblAlgn val="ctr"/>
        <c:lblOffset val="100"/>
        <c:noMultiLvlLbl val="0"/>
      </c:catAx>
      <c:valAx>
        <c:axId val="2024170032"/>
        <c:scaling>
          <c:orientation val="minMax"/>
          <c:max val="100"/>
        </c:scaling>
        <c:delete val="1"/>
        <c:axPos val="l"/>
        <c:numFmt formatCode="General" sourceLinked="1"/>
        <c:majorTickMark val="out"/>
        <c:minorTickMark val="none"/>
        <c:tickLblPos val="nextTo"/>
        <c:crossAx val="2024165712"/>
        <c:crosses val="autoZero"/>
        <c:crossBetween val="between"/>
        <c:majorUnit val="25"/>
      </c:valAx>
      <c:spPr>
        <a:noFill/>
        <a:ln>
          <a:noFill/>
        </a:ln>
        <a:effectLst/>
      </c:spPr>
    </c:plotArea>
    <c:legend>
      <c:legendPos val="r"/>
      <c:layout>
        <c:manualLayout>
          <c:xMode val="edge"/>
          <c:yMode val="edge"/>
          <c:x val="0.7293874450478407"/>
          <c:y val="0.65304473243464245"/>
          <c:w val="0.24613039824153091"/>
          <c:h val="0.25258156453626712"/>
        </c:manualLayout>
      </c:layout>
      <c:overlay val="0"/>
      <c:spPr>
        <a:noFill/>
        <a:ln>
          <a:noFill/>
        </a:ln>
        <a:effectLst/>
      </c:spPr>
      <c:txPr>
        <a:bodyPr rot="0" spcFirstLastPara="1" vertOverflow="ellipsis" vert="horz" wrap="square" anchor="ctr" anchorCtr="1"/>
        <a:lstStyle/>
        <a:p>
          <a:pPr>
            <a:defRPr lang="en-GB" sz="900" b="0" i="0" u="none" strike="noStrike" kern="120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60325">
      <a:solidFill>
        <a:srgbClr val="EDF1F7"/>
      </a:solidFill>
      <a:miter lim="800000"/>
    </a:ln>
    <a:effectLst/>
  </c:spPr>
  <c:txPr>
    <a:bodyPr/>
    <a:lstStyle/>
    <a:p>
      <a:pPr>
        <a:defRPr lang="en-GB" sz="800" noProof="0">
          <a:latin typeface="DeutscheBank Light" panose="020B0403020202030204" pitchFamily="34" charset="0"/>
          <a:ea typeface="DeutscheBank Light" panose="020B0403020202030204" pitchFamily="34" charset="0"/>
        </a:defRPr>
      </a:pPr>
      <a:endParaRPr lang="de-DE"/>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l">
              <a:defRPr lang="en-GB" sz="1000" b="0" i="0" u="none" strike="noStrike" kern="1200" spc="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r>
              <a:rPr lang="en-GB" sz="1000" dirty="0">
                <a:solidFill>
                  <a:schemeClr val="tx1"/>
                </a:solidFill>
                <a:latin typeface="DeutscheBank Medium" panose="020B0603020202030204" pitchFamily="34" charset="0"/>
                <a:ea typeface="DeutscheBank Medium" panose="020B0603020202030204" pitchFamily="34" charset="0"/>
              </a:rPr>
              <a:t>Headline in medium</a:t>
            </a:r>
          </a:p>
          <a:p>
            <a:pPr algn="l">
              <a:defRPr sz="1000"/>
            </a:pPr>
            <a:r>
              <a:rPr lang="en-GB" sz="1000" dirty="0">
                <a:solidFill>
                  <a:schemeClr val="tx1"/>
                </a:solidFill>
              </a:rPr>
              <a:t>With a subtitle in light</a:t>
            </a:r>
          </a:p>
        </c:rich>
      </c:tx>
      <c:layout>
        <c:manualLayout>
          <c:xMode val="edge"/>
          <c:yMode val="edge"/>
          <c:x val="3.7345498308613063E-2"/>
          <c:y val="4.0242452313406576E-2"/>
        </c:manualLayout>
      </c:layout>
      <c:overlay val="0"/>
      <c:spPr>
        <a:noFill/>
        <a:ln>
          <a:noFill/>
        </a:ln>
        <a:effectLst/>
      </c:spPr>
      <c:txPr>
        <a:bodyPr rot="0" spcFirstLastPara="1" vertOverflow="ellipsis" vert="horz" wrap="square" anchor="ctr" anchorCtr="1"/>
        <a:lstStyle/>
        <a:p>
          <a:pPr algn="l">
            <a:defRPr lang="en-GB" sz="1000" b="0" i="0" u="none" strike="noStrike" kern="1200" spc="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title>
    <c:autoTitleDeleted val="0"/>
    <c:plotArea>
      <c:layout>
        <c:manualLayout>
          <c:layoutTarget val="inner"/>
          <c:xMode val="edge"/>
          <c:yMode val="edge"/>
          <c:x val="0.11795830080666146"/>
          <c:y val="0.25709305139270533"/>
          <c:w val="0.76960187353629972"/>
          <c:h val="0.51911917306124988"/>
        </c:manualLayout>
      </c:layout>
      <c:lineChart>
        <c:grouping val="standard"/>
        <c:varyColors val="0"/>
        <c:ser>
          <c:idx val="0"/>
          <c:order val="0"/>
          <c:tx>
            <c:strRef>
              <c:f>Tabelle1!$B$1</c:f>
              <c:strCache>
                <c:ptCount val="1"/>
                <c:pt idx="0">
                  <c:v>Sample 1</c:v>
                </c:pt>
              </c:strCache>
            </c:strRef>
          </c:tx>
          <c:spPr>
            <a:ln w="28575" cap="rnd">
              <a:solidFill>
                <a:schemeClr val="accent1"/>
              </a:solidFill>
              <a:round/>
            </a:ln>
            <a:effectLst/>
          </c:spPr>
          <c:marker>
            <c:symbol val="none"/>
          </c:marker>
          <c:cat>
            <c:numRef>
              <c:f>Tabelle1!$A$2:$A$9</c:f>
              <c:numCache>
                <c:formatCode>General</c:formatCode>
                <c:ptCount val="8"/>
                <c:pt idx="0">
                  <c:v>2017</c:v>
                </c:pt>
                <c:pt idx="1">
                  <c:v>2018</c:v>
                </c:pt>
                <c:pt idx="2">
                  <c:v>2019</c:v>
                </c:pt>
                <c:pt idx="3">
                  <c:v>2020</c:v>
                </c:pt>
                <c:pt idx="4">
                  <c:v>2021</c:v>
                </c:pt>
                <c:pt idx="5">
                  <c:v>2022</c:v>
                </c:pt>
                <c:pt idx="6">
                  <c:v>2023</c:v>
                </c:pt>
                <c:pt idx="7">
                  <c:v>2024</c:v>
                </c:pt>
              </c:numCache>
            </c:numRef>
          </c:cat>
          <c:val>
            <c:numRef>
              <c:f>Tabelle1!$B$2:$B$9</c:f>
              <c:numCache>
                <c:formatCode>General</c:formatCode>
                <c:ptCount val="8"/>
                <c:pt idx="0">
                  <c:v>1</c:v>
                </c:pt>
                <c:pt idx="1">
                  <c:v>2</c:v>
                </c:pt>
                <c:pt idx="2">
                  <c:v>3.5</c:v>
                </c:pt>
                <c:pt idx="3">
                  <c:v>4.5</c:v>
                </c:pt>
                <c:pt idx="4">
                  <c:v>5</c:v>
                </c:pt>
                <c:pt idx="5">
                  <c:v>5.5</c:v>
                </c:pt>
                <c:pt idx="6">
                  <c:v>5</c:v>
                </c:pt>
                <c:pt idx="7">
                  <c:v>7</c:v>
                </c:pt>
              </c:numCache>
            </c:numRef>
          </c:val>
          <c:smooth val="0"/>
          <c:extLst>
            <c:ext xmlns:c16="http://schemas.microsoft.com/office/drawing/2014/chart" uri="{C3380CC4-5D6E-409C-BE32-E72D297353CC}">
              <c16:uniqueId val="{00000000-21C7-41FD-885C-8681474D84E3}"/>
            </c:ext>
          </c:extLst>
        </c:ser>
        <c:ser>
          <c:idx val="1"/>
          <c:order val="1"/>
          <c:tx>
            <c:strRef>
              <c:f>Tabelle1!$C$1</c:f>
              <c:strCache>
                <c:ptCount val="1"/>
                <c:pt idx="0">
                  <c:v>Sample 2</c:v>
                </c:pt>
              </c:strCache>
            </c:strRef>
          </c:tx>
          <c:spPr>
            <a:ln w="28575" cap="rnd">
              <a:solidFill>
                <a:schemeClr val="accent2"/>
              </a:solidFill>
              <a:round/>
            </a:ln>
            <a:effectLst/>
          </c:spPr>
          <c:marker>
            <c:symbol val="none"/>
          </c:marker>
          <c:cat>
            <c:numRef>
              <c:f>Tabelle1!$A$2:$A$9</c:f>
              <c:numCache>
                <c:formatCode>General</c:formatCode>
                <c:ptCount val="8"/>
                <c:pt idx="0">
                  <c:v>2017</c:v>
                </c:pt>
                <c:pt idx="1">
                  <c:v>2018</c:v>
                </c:pt>
                <c:pt idx="2">
                  <c:v>2019</c:v>
                </c:pt>
                <c:pt idx="3">
                  <c:v>2020</c:v>
                </c:pt>
                <c:pt idx="4">
                  <c:v>2021</c:v>
                </c:pt>
                <c:pt idx="5">
                  <c:v>2022</c:v>
                </c:pt>
                <c:pt idx="6">
                  <c:v>2023</c:v>
                </c:pt>
                <c:pt idx="7">
                  <c:v>2024</c:v>
                </c:pt>
              </c:numCache>
            </c:numRef>
          </c:cat>
          <c:val>
            <c:numRef>
              <c:f>Tabelle1!$C$2:$C$9</c:f>
              <c:numCache>
                <c:formatCode>General</c:formatCode>
                <c:ptCount val="8"/>
                <c:pt idx="0">
                  <c:v>2.4</c:v>
                </c:pt>
                <c:pt idx="1">
                  <c:v>3</c:v>
                </c:pt>
                <c:pt idx="2">
                  <c:v>3.5</c:v>
                </c:pt>
                <c:pt idx="3">
                  <c:v>3</c:v>
                </c:pt>
                <c:pt idx="4">
                  <c:v>4</c:v>
                </c:pt>
                <c:pt idx="5">
                  <c:v>4.4000000000000004</c:v>
                </c:pt>
                <c:pt idx="6">
                  <c:v>5</c:v>
                </c:pt>
                <c:pt idx="7">
                  <c:v>4</c:v>
                </c:pt>
              </c:numCache>
            </c:numRef>
          </c:val>
          <c:smooth val="0"/>
          <c:extLst>
            <c:ext xmlns:c16="http://schemas.microsoft.com/office/drawing/2014/chart" uri="{C3380CC4-5D6E-409C-BE32-E72D297353CC}">
              <c16:uniqueId val="{00000001-21C7-41FD-885C-8681474D84E3}"/>
            </c:ext>
          </c:extLst>
        </c:ser>
        <c:ser>
          <c:idx val="2"/>
          <c:order val="2"/>
          <c:tx>
            <c:strRef>
              <c:f>Tabelle1!$D$1</c:f>
              <c:strCache>
                <c:ptCount val="1"/>
                <c:pt idx="0">
                  <c:v>Sample 3</c:v>
                </c:pt>
              </c:strCache>
            </c:strRef>
          </c:tx>
          <c:spPr>
            <a:ln w="28575" cap="rnd">
              <a:solidFill>
                <a:schemeClr val="accent3"/>
              </a:solidFill>
              <a:round/>
            </a:ln>
            <a:effectLst/>
          </c:spPr>
          <c:marker>
            <c:symbol val="none"/>
          </c:marker>
          <c:cat>
            <c:numRef>
              <c:f>Tabelle1!$A$2:$A$9</c:f>
              <c:numCache>
                <c:formatCode>General</c:formatCode>
                <c:ptCount val="8"/>
                <c:pt idx="0">
                  <c:v>2017</c:v>
                </c:pt>
                <c:pt idx="1">
                  <c:v>2018</c:v>
                </c:pt>
                <c:pt idx="2">
                  <c:v>2019</c:v>
                </c:pt>
                <c:pt idx="3">
                  <c:v>2020</c:v>
                </c:pt>
                <c:pt idx="4">
                  <c:v>2021</c:v>
                </c:pt>
                <c:pt idx="5">
                  <c:v>2022</c:v>
                </c:pt>
                <c:pt idx="6">
                  <c:v>2023</c:v>
                </c:pt>
                <c:pt idx="7">
                  <c:v>2024</c:v>
                </c:pt>
              </c:numCache>
            </c:numRef>
          </c:cat>
          <c:val>
            <c:numRef>
              <c:f>Tabelle1!$D$2:$D$9</c:f>
              <c:numCache>
                <c:formatCode>General</c:formatCode>
                <c:ptCount val="8"/>
                <c:pt idx="0">
                  <c:v>2</c:v>
                </c:pt>
                <c:pt idx="1">
                  <c:v>1</c:v>
                </c:pt>
                <c:pt idx="2">
                  <c:v>5</c:v>
                </c:pt>
                <c:pt idx="3">
                  <c:v>6</c:v>
                </c:pt>
                <c:pt idx="4">
                  <c:v>2</c:v>
                </c:pt>
                <c:pt idx="5">
                  <c:v>2</c:v>
                </c:pt>
                <c:pt idx="6">
                  <c:v>3</c:v>
                </c:pt>
                <c:pt idx="7">
                  <c:v>5</c:v>
                </c:pt>
              </c:numCache>
            </c:numRef>
          </c:val>
          <c:smooth val="0"/>
          <c:extLst>
            <c:ext xmlns:c16="http://schemas.microsoft.com/office/drawing/2014/chart" uri="{C3380CC4-5D6E-409C-BE32-E72D297353CC}">
              <c16:uniqueId val="{00000002-21C7-41FD-885C-8681474D84E3}"/>
            </c:ext>
          </c:extLst>
        </c:ser>
        <c:dLbls>
          <c:showLegendKey val="0"/>
          <c:showVal val="0"/>
          <c:showCatName val="0"/>
          <c:showSerName val="0"/>
          <c:showPercent val="0"/>
          <c:showBubbleSize val="0"/>
        </c:dLbls>
        <c:smooth val="0"/>
        <c:axId val="1887133280"/>
        <c:axId val="1887128000"/>
      </c:lineChart>
      <c:catAx>
        <c:axId val="18871332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crossAx val="1887128000"/>
        <c:crosses val="autoZero"/>
        <c:auto val="1"/>
        <c:lblAlgn val="ctr"/>
        <c:lblOffset val="100"/>
        <c:tickMarkSkip val="2"/>
        <c:noMultiLvlLbl val="0"/>
      </c:catAx>
      <c:valAx>
        <c:axId val="1887128000"/>
        <c:scaling>
          <c:orientation val="minMax"/>
          <c:max val="8"/>
        </c:scaling>
        <c:delete val="0"/>
        <c:axPos val="l"/>
        <c:majorGridlines>
          <c:spPr>
            <a:ln w="9525" cap="flat" cmpd="sng" algn="ctr">
              <a:solidFill>
                <a:schemeClr val="tx1">
                  <a:lumMod val="15000"/>
                  <a:lumOff val="85000"/>
                </a:schemeClr>
              </a:solidFill>
              <a:prstDash val="sysDot"/>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crossAx val="1887133280"/>
        <c:crossesAt val="1"/>
        <c:crossBetween val="midCat"/>
        <c:majorUnit val="2"/>
      </c:valAx>
      <c:spPr>
        <a:solidFill>
          <a:schemeClr val="bg1">
            <a:alpha val="0"/>
          </a:schemeClr>
        </a:solidFill>
        <a:ln>
          <a:noFill/>
        </a:ln>
        <a:effectLst/>
      </c:spPr>
    </c:plotArea>
    <c:legend>
      <c:legendPos val="b"/>
      <c:layout>
        <c:manualLayout>
          <c:xMode val="edge"/>
          <c:yMode val="edge"/>
          <c:x val="4.2327951728636667E-2"/>
          <c:y val="0.86772319646687557"/>
          <c:w val="0.91505789302022178"/>
          <c:h val="8.6413557412967384E-2"/>
        </c:manualLayout>
      </c:layout>
      <c:overlay val="0"/>
      <c:spPr>
        <a:noFill/>
        <a:ln>
          <a:noFill/>
        </a:ln>
        <a:effectLst/>
      </c:spPr>
      <c:txPr>
        <a:bodyPr rot="0" spcFirstLastPara="1" vertOverflow="ellipsis" vert="horz" wrap="square" anchor="ctr" anchorCtr="1"/>
        <a:lstStyle/>
        <a:p>
          <a:pPr>
            <a:defRPr lang="en-GB" sz="800" b="0" i="0" u="none" strike="noStrike" kern="1200" baseline="0" noProof="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63500" cap="flat">
      <a:solidFill>
        <a:srgbClr val="EDF1F7"/>
      </a:solidFill>
      <a:miter lim="800000"/>
    </a:ln>
    <a:effectLst/>
  </c:spPr>
  <c:txPr>
    <a:bodyPr/>
    <a:lstStyle/>
    <a:p>
      <a:pPr>
        <a:defRPr lang="en-GB" noProof="0">
          <a:latin typeface="DeutscheBank Light" panose="020B0403020202030204" pitchFamily="34" charset="0"/>
          <a:ea typeface="DeutscheBank Light" panose="020B0403020202030204" pitchFamily="34" charset="0"/>
        </a:defRPr>
      </a:pPr>
      <a:endParaRPr lang="de-DE"/>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lgn="l">
              <a:defRPr/>
            </a:pPr>
            <a:r>
              <a:rPr lang="en-GB" sz="1000" b="0" i="0" u="none" strike="noStrike" kern="1200" spc="0" baseline="0" noProof="0" dirty="0">
                <a:solidFill>
                  <a:schemeClr val="tx1"/>
                </a:solidFill>
                <a:latin typeface="DeutscheBank Medium" panose="020B0603020202030204" pitchFamily="34" charset="0"/>
                <a:ea typeface="DeutscheBank Medium" panose="020B0603020202030204" pitchFamily="34" charset="0"/>
              </a:rPr>
              <a:t>Headline in Deutsche Bank medium</a:t>
            </a:r>
          </a:p>
          <a:p>
            <a:pPr algn="l">
              <a:defRPr/>
            </a:pPr>
            <a:r>
              <a:rPr lang="en-GB" sz="1000" b="0" i="0" u="none" strike="noStrike" kern="1200" spc="0" baseline="0" noProof="0" dirty="0">
                <a:solidFill>
                  <a:schemeClr val="tx1"/>
                </a:solidFill>
                <a:latin typeface="DeutscheBank Light" panose="020B0403020202030204" pitchFamily="34" charset="0"/>
                <a:ea typeface="DeutscheBank Light" panose="020B0403020202030204" pitchFamily="34" charset="0"/>
              </a:rPr>
              <a:t>With a subtitle in light</a:t>
            </a:r>
          </a:p>
        </c:rich>
      </c:tx>
      <c:layout>
        <c:manualLayout>
          <c:xMode val="edge"/>
          <c:yMode val="edge"/>
          <c:x val="2.0422595332953899E-2"/>
          <c:y val="3.2664263017234726E-2"/>
        </c:manualLayout>
      </c:layout>
      <c:overlay val="0"/>
    </c:title>
    <c:autoTitleDeleted val="0"/>
    <c:plotArea>
      <c:layout>
        <c:manualLayout>
          <c:layoutTarget val="inner"/>
          <c:xMode val="edge"/>
          <c:yMode val="edge"/>
          <c:x val="0.2927054364619544"/>
          <c:y val="0.27320445283071804"/>
          <c:w val="0.34561751641560445"/>
          <c:h val="0.53002557415988072"/>
        </c:manualLayout>
      </c:layout>
      <c:doughnutChart>
        <c:varyColors val="1"/>
        <c:ser>
          <c:idx val="0"/>
          <c:order val="0"/>
          <c:tx>
            <c:strRef>
              <c:f>Sheet1!$B$1</c:f>
              <c:strCache>
                <c:ptCount val="1"/>
                <c:pt idx="0">
                  <c:v>Sales</c:v>
                </c:pt>
              </c:strCache>
            </c:strRef>
          </c:tx>
          <c:spPr>
            <a:solidFill>
              <a:srgbClr val="3BB8B8"/>
            </a:solidFill>
          </c:spPr>
          <c:dPt>
            <c:idx val="0"/>
            <c:bubble3D val="0"/>
            <c:spPr>
              <a:solidFill>
                <a:srgbClr val="1E2A78"/>
              </a:solidFill>
              <a:ln w="19050">
                <a:solidFill>
                  <a:schemeClr val="lt1"/>
                </a:solidFill>
              </a:ln>
              <a:effectLst/>
            </c:spPr>
            <c:extLst>
              <c:ext xmlns:c16="http://schemas.microsoft.com/office/drawing/2014/chart" uri="{C3380CC4-5D6E-409C-BE32-E72D297353CC}">
                <c16:uniqueId val="{00000001-20A9-4A13-91A2-FCD645C09163}"/>
              </c:ext>
            </c:extLst>
          </c:dPt>
          <c:dPt>
            <c:idx val="1"/>
            <c:bubble3D val="0"/>
            <c:spPr>
              <a:solidFill>
                <a:srgbClr val="3BB8B8"/>
              </a:solidFill>
              <a:ln w="19050">
                <a:solidFill>
                  <a:schemeClr val="lt1"/>
                </a:solidFill>
              </a:ln>
              <a:effectLst/>
            </c:spPr>
            <c:extLst>
              <c:ext xmlns:c16="http://schemas.microsoft.com/office/drawing/2014/chart" uri="{C3380CC4-5D6E-409C-BE32-E72D297353CC}">
                <c16:uniqueId val="{00000003-20A9-4A13-91A2-FCD645C09163}"/>
              </c:ext>
            </c:extLst>
          </c:dPt>
          <c:dPt>
            <c:idx val="2"/>
            <c:bubble3D val="0"/>
            <c:spPr>
              <a:solidFill>
                <a:srgbClr val="3BB8B8"/>
              </a:solidFill>
              <a:ln w="19050">
                <a:solidFill>
                  <a:schemeClr val="lt1"/>
                </a:solidFill>
              </a:ln>
              <a:effectLst/>
            </c:spPr>
            <c:extLst>
              <c:ext xmlns:c16="http://schemas.microsoft.com/office/drawing/2014/chart" uri="{C3380CC4-5D6E-409C-BE32-E72D297353CC}">
                <c16:uniqueId val="{00000005-20A9-4A13-91A2-FCD645C09163}"/>
              </c:ext>
            </c:extLst>
          </c:dPt>
          <c:dPt>
            <c:idx val="3"/>
            <c:bubble3D val="0"/>
            <c:spPr>
              <a:solidFill>
                <a:srgbClr val="3BB8B8"/>
              </a:solidFill>
              <a:ln w="19050">
                <a:solidFill>
                  <a:schemeClr val="lt1"/>
                </a:solidFill>
              </a:ln>
              <a:effectLst/>
            </c:spPr>
            <c:extLst>
              <c:ext xmlns:c16="http://schemas.microsoft.com/office/drawing/2014/chart" uri="{C3380CC4-5D6E-409C-BE32-E72D297353CC}">
                <c16:uniqueId val="{00000007-20A9-4A13-91A2-FCD645C09163}"/>
              </c:ext>
            </c:extLst>
          </c:dPt>
          <c:dPt>
            <c:idx val="4"/>
            <c:bubble3D val="0"/>
            <c:spPr>
              <a:solidFill>
                <a:srgbClr val="3BB8B8"/>
              </a:solidFill>
              <a:ln w="19050">
                <a:solidFill>
                  <a:schemeClr val="lt1"/>
                </a:solidFill>
              </a:ln>
              <a:effectLst/>
            </c:spPr>
            <c:extLst>
              <c:ext xmlns:c16="http://schemas.microsoft.com/office/drawing/2014/chart" uri="{C3380CC4-5D6E-409C-BE32-E72D297353CC}">
                <c16:uniqueId val="{00000009-20A9-4A13-91A2-FCD645C09163}"/>
              </c:ext>
            </c:extLst>
          </c:dPt>
          <c:dLbls>
            <c:dLbl>
              <c:idx val="0"/>
              <c:layout>
                <c:manualLayout>
                  <c:x val="0.30166796863069045"/>
                  <c:y val="-0.12587902981812615"/>
                </c:manualLayout>
              </c:layout>
              <c:tx>
                <c:rich>
                  <a:bodyPr rot="0" spcFirstLastPara="1" vertOverflow="ellipsis" vert="horz" wrap="square" lIns="0" tIns="0" rIns="0" bIns="0" anchor="ctr" anchorCtr="1"/>
                  <a:lstStyle/>
                  <a:p>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fld id="{6F44C2D1-F852-4AB6-A4B6-9A43366DF48B}" type="PERCENTAGE">
                      <a:rPr lang="en-US" sz="800" b="0" smtClean="0">
                        <a:latin typeface="DeutscheBank Medium" panose="020B0603020202030204" pitchFamily="34" charset="0"/>
                        <a:ea typeface="DeutscheBank Medium" panose="020B0603020202030204" pitchFamily="34" charset="0"/>
                      </a:rPr>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t>[PROZENTSATZ]</a:t>
                    </a:fld>
                    <a:endParaRPr lang="en-US" sz="800" b="0" dirty="0">
                      <a:latin typeface="DeutscheBank Medium" panose="020B0603020202030204" pitchFamily="34" charset="0"/>
                      <a:ea typeface="DeutscheBank Medium" panose="020B0603020202030204" pitchFamily="34" charset="0"/>
                    </a:endParaRPr>
                  </a:p>
                  <a:p>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fld id="{28CE892B-B93F-4CE5-88A6-B4FF22A79C22}" type="CELLREF">
                      <a:rPr lang="en-US" sz="800" smtClean="0">
                        <a:latin typeface="DeutscheBank Light" panose="020B0403020202030204" pitchFamily="34" charset="0"/>
                        <a:ea typeface="DeutscheBank Light" panose="020B0403020202030204" pitchFamily="34" charset="0"/>
                      </a:rPr>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t>[ZELLBEZ]</a:t>
                    </a:fld>
                    <a:endParaRPr lang="de-DE"/>
                  </a:p>
                </c:rich>
              </c:tx>
              <c:numFmt formatCode="0%" sourceLinked="0"/>
              <c:spPr>
                <a:noFill/>
                <a:ln>
                  <a:noFill/>
                </a:ln>
                <a:effectLst/>
              </c:spPr>
              <c:showLegendKey val="0"/>
              <c:showVal val="1"/>
              <c:showCatName val="0"/>
              <c:showSerName val="0"/>
              <c:showPercent val="1"/>
              <c:showBubbleSize val="0"/>
              <c:separator>
</c:separator>
              <c:extLst>
                <c:ext xmlns:c15="http://schemas.microsoft.com/office/drawing/2012/chart" uri="{CE6537A1-D6FC-4f65-9D91-7224C49458BB}">
                  <c15:spPr xmlns:c15="http://schemas.microsoft.com/office/drawing/2012/chart">
                    <a:prstGeom prst="rect">
                      <a:avLst/>
                    </a:prstGeom>
                  </c15:spPr>
                  <c15:layout>
                    <c:manualLayout>
                      <c:w val="0.2884611375818939"/>
                      <c:h val="0.29924336848833494"/>
                    </c:manualLayout>
                  </c15:layout>
                  <c15:dlblFieldTable>
                    <c15:dlblFTEntry>
                      <c15:txfldGUID>{28CE892B-B93F-4CE5-88A6-B4FF22A79C22}</c15:txfldGUID>
                      <c15:f>Sheet1!$C$2</c15:f>
                      <c15:dlblFieldTableCache>
                        <c:ptCount val="1"/>
                        <c:pt idx="0">
                          <c:v>Dicae saeriament enditia Busa etur? Obis etum quias ute officat.</c:v>
                        </c:pt>
                      </c15:dlblFieldTableCache>
                    </c15:dlblFTEntry>
                  </c15:dlblFieldTable>
                  <c15:showDataLabelsRange val="0"/>
                </c:ext>
                <c:ext xmlns:c16="http://schemas.microsoft.com/office/drawing/2014/chart" uri="{C3380CC4-5D6E-409C-BE32-E72D297353CC}">
                  <c16:uniqueId val="{00000001-20A9-4A13-91A2-FCD645C09163}"/>
                </c:ext>
              </c:extLst>
            </c:dLbl>
            <c:dLbl>
              <c:idx val="1"/>
              <c:layout>
                <c:manualLayout>
                  <c:x val="0.21460602549246802"/>
                  <c:y val="-9.7306190994916487E-3"/>
                </c:manualLayout>
              </c:layout>
              <c:tx>
                <c:rich>
                  <a:bodyPr rot="0" spcFirstLastPara="1" vertOverflow="ellipsis" vert="horz" wrap="square" lIns="0" tIns="0" rIns="0" bIns="0" anchor="ctr" anchorCtr="1"/>
                  <a:lstStyle/>
                  <a:p>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fld id="{3534B5C1-E6BE-4A60-8FCD-6EC7286F8ADD}" type="PERCENTAGE">
                      <a:rPr lang="en-US" sz="800" smtClean="0">
                        <a:latin typeface="DeutscheBank Medium" panose="020B0603020202030204" pitchFamily="34" charset="0"/>
                        <a:ea typeface="DeutscheBank Medium" panose="020B0603020202030204" pitchFamily="34" charset="0"/>
                      </a:rPr>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t>[PROZENTSATZ]</a:t>
                    </a:fld>
                    <a:r>
                      <a:rPr lang="en-US" sz="800" baseline="0" dirty="0"/>
                      <a:t>
</a:t>
                    </a:r>
                    <a:fld id="{D1226FC3-B489-4BC7-92A5-72F4627A5271}" type="CELLREF">
                      <a:rPr lang="en-US" sz="800" baseline="0" smtClean="0">
                        <a:latin typeface="DeutscheBank Light" panose="020B0403020202030204" pitchFamily="34" charset="0"/>
                        <a:ea typeface="DeutscheBank Light" panose="020B0403020202030204" pitchFamily="34" charset="0"/>
                      </a:rPr>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t>[ZELLBEZ]</a:t>
                    </a:fld>
                    <a:endParaRPr lang="en-US" sz="800" baseline="0" dirty="0"/>
                  </a:p>
                </c:rich>
              </c:tx>
              <c:numFmt formatCode="0%" sourceLinked="0"/>
              <c:spPr>
                <a:noFill/>
                <a:ln>
                  <a:noFill/>
                </a:ln>
                <a:effectLst/>
              </c:spPr>
              <c:showLegendKey val="0"/>
              <c:showVal val="1"/>
              <c:showCatName val="0"/>
              <c:showSerName val="0"/>
              <c:showPercent val="1"/>
              <c:showBubbleSize val="0"/>
              <c:separator>
</c:separator>
              <c:extLst>
                <c:ext xmlns:c15="http://schemas.microsoft.com/office/drawing/2012/chart" uri="{CE6537A1-D6FC-4f65-9D91-7224C49458BB}">
                  <c15:spPr xmlns:c15="http://schemas.microsoft.com/office/drawing/2012/chart">
                    <a:prstGeom prst="rect">
                      <a:avLst/>
                    </a:prstGeom>
                  </c15:spPr>
                  <c15:layout>
                    <c:manualLayout>
                      <c:w val="0.26147582886638865"/>
                      <c:h val="0.27331695429849795"/>
                    </c:manualLayout>
                  </c15:layout>
                  <c15:dlblFieldTable>
                    <c15:dlblFTEntry>
                      <c15:txfldGUID>{D1226FC3-B489-4BC7-92A5-72F4627A5271}</c15:txfldGUID>
                      <c15:f>Sheet1!$C$3</c15:f>
                      <c15:dlblFieldTableCache>
                        <c:ptCount val="1"/>
                        <c:pt idx="0">
                          <c:v>Exceate moluptia dicae saeriament enditia</c:v>
                        </c:pt>
                      </c15:dlblFieldTableCache>
                    </c15:dlblFTEntry>
                  </c15:dlblFieldTable>
                  <c15:showDataLabelsRange val="0"/>
                </c:ext>
                <c:ext xmlns:c16="http://schemas.microsoft.com/office/drawing/2014/chart" uri="{C3380CC4-5D6E-409C-BE32-E72D297353CC}">
                  <c16:uniqueId val="{00000003-20A9-4A13-91A2-FCD645C09163}"/>
                </c:ext>
              </c:extLst>
            </c:dLbl>
            <c:dLbl>
              <c:idx val="2"/>
              <c:layout>
                <c:manualLayout>
                  <c:x val="0.29870775395905746"/>
                  <c:y val="6.570669934640512E-2"/>
                </c:manualLayout>
              </c:layout>
              <c:tx>
                <c:rich>
                  <a:bodyPr rot="0" spcFirstLastPara="1" vertOverflow="ellipsis" vert="horz" wrap="square" lIns="0" tIns="0" rIns="0" bIns="0" anchor="ctr" anchorCtr="1"/>
                  <a:lstStyle/>
                  <a:p>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fld id="{F6728C49-17C7-4ACE-B708-B7680BF9DC2B}" type="PERCENTAGE">
                      <a:rPr lang="en-US" sz="800" b="0" smtClean="0">
                        <a:latin typeface="DeutscheBank Medium" panose="020B0603020202030204" pitchFamily="34" charset="0"/>
                        <a:ea typeface="DeutscheBank Medium" panose="020B0603020202030204" pitchFamily="34" charset="0"/>
                      </a:rPr>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t>[PROZENTSATZ]</a:t>
                    </a:fld>
                    <a:r>
                      <a:rPr lang="en-US" sz="800" baseline="0" dirty="0"/>
                      <a:t>
</a:t>
                    </a:r>
                    <a:fld id="{D2AA2362-C2BE-4AEC-B144-FE9C0EA19821}" type="CELLREF">
                      <a:rPr lang="en-US" sz="800" baseline="0" smtClean="0"/>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t>[ZELLBEZ]</a:t>
                    </a:fld>
                    <a:endParaRPr lang="en-US" sz="800" baseline="0" dirty="0"/>
                  </a:p>
                </c:rich>
              </c:tx>
              <c:numFmt formatCode="0%" sourceLinked="0"/>
              <c:spPr>
                <a:noFill/>
                <a:ln>
                  <a:noFill/>
                </a:ln>
                <a:effectLst/>
              </c:spPr>
              <c:showLegendKey val="0"/>
              <c:showVal val="1"/>
              <c:showCatName val="0"/>
              <c:showSerName val="0"/>
              <c:showPercent val="1"/>
              <c:showBubbleSize val="0"/>
              <c:separator>
</c:separator>
              <c:extLst>
                <c:ext xmlns:c15="http://schemas.microsoft.com/office/drawing/2012/chart" uri="{CE6537A1-D6FC-4f65-9D91-7224C49458BB}">
                  <c15:spPr xmlns:c15="http://schemas.microsoft.com/office/drawing/2012/chart">
                    <a:prstGeom prst="rect">
                      <a:avLst/>
                    </a:prstGeom>
                  </c15:spPr>
                  <c15:layout>
                    <c:manualLayout>
                      <c:w val="0.26631935620499786"/>
                      <c:h val="0.24466322151536077"/>
                    </c:manualLayout>
                  </c15:layout>
                  <c15:dlblFieldTable>
                    <c15:dlblFTEntry>
                      <c15:txfldGUID>{D2AA2362-C2BE-4AEC-B144-FE9C0EA19821}</c15:txfldGUID>
                      <c15:f>Sheet1!$C$4</c15:f>
                      <c15:dlblFieldTableCache>
                        <c:ptCount val="1"/>
                        <c:pt idx="0">
                          <c:v>Sample text Optur? Exceate moluptia dicae saeriament enditia</c:v>
                        </c:pt>
                      </c15:dlblFieldTableCache>
                    </c15:dlblFTEntry>
                  </c15:dlblFieldTable>
                  <c15:showDataLabelsRange val="0"/>
                </c:ext>
                <c:ext xmlns:c16="http://schemas.microsoft.com/office/drawing/2014/chart" uri="{C3380CC4-5D6E-409C-BE32-E72D297353CC}">
                  <c16:uniqueId val="{00000005-20A9-4A13-91A2-FCD645C09163}"/>
                </c:ext>
              </c:extLst>
            </c:dLbl>
            <c:dLbl>
              <c:idx val="3"/>
              <c:layout>
                <c:manualLayout>
                  <c:x val="-0.25011124788225331"/>
                  <c:y val="9.5064308554352078E-2"/>
                </c:manualLayout>
              </c:layout>
              <c:tx>
                <c:rich>
                  <a:bodyPr rot="0" spcFirstLastPara="1" vertOverflow="ellipsis" vert="horz" wrap="square" lIns="0" tIns="0" rIns="0" bIns="0" anchor="ctr" anchorCtr="1"/>
                  <a:lstStyle/>
                  <a:p>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fld id="{0FC863EA-765F-4368-AE80-15F2C92D4DC0}" type="PERCENTAGE">
                      <a:rPr lang="en-US" smtClean="0">
                        <a:latin typeface="DeutscheBank Medium" panose="020B0603020202030204" pitchFamily="34" charset="0"/>
                        <a:ea typeface="DeutscheBank Medium" panose="020B0603020202030204" pitchFamily="34" charset="0"/>
                      </a:rPr>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t>[PROZENTSATZ]</a:t>
                    </a:fld>
                    <a:r>
                      <a:rPr lang="en-US" baseline="0" dirty="0"/>
                      <a:t>
</a:t>
                    </a:r>
                    <a:fld id="{A89C8FC5-8B90-4902-82C9-870CA9CFD3AF}" type="CELLREF">
                      <a:rPr lang="en-US" baseline="0" smtClean="0"/>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t>[ZELLBEZ]</a:t>
                    </a:fld>
                    <a:endParaRPr lang="en-US" baseline="0" dirty="0"/>
                  </a:p>
                </c:rich>
              </c:tx>
              <c:numFmt formatCode="0%" sourceLinked="0"/>
              <c:spPr>
                <a:noFill/>
                <a:ln>
                  <a:noFill/>
                </a:ln>
                <a:effectLst/>
              </c:spPr>
              <c:showLegendKey val="0"/>
              <c:showVal val="1"/>
              <c:showCatName val="0"/>
              <c:showSerName val="0"/>
              <c:showPercent val="1"/>
              <c:showBubbleSize val="0"/>
              <c:separator>
</c:separator>
              <c:extLst>
                <c:ext xmlns:c15="http://schemas.microsoft.com/office/drawing/2012/chart" uri="{CE6537A1-D6FC-4f65-9D91-7224C49458BB}">
                  <c15:spPr xmlns:c15="http://schemas.microsoft.com/office/drawing/2012/chart">
                    <a:prstGeom prst="rect">
                      <a:avLst/>
                    </a:prstGeom>
                  </c15:spPr>
                  <c15:layout>
                    <c:manualLayout>
                      <c:w val="0.22773255506141463"/>
                      <c:h val="0.24871006941496962"/>
                    </c:manualLayout>
                  </c15:layout>
                  <c15:dlblFieldTable>
                    <c15:dlblFTEntry>
                      <c15:txfldGUID>{A89C8FC5-8B90-4902-82C9-870CA9CFD3AF}</c15:txfldGUID>
                      <c15:f>Sheet1!$C$5</c15:f>
                      <c15:dlblFieldTableCache>
                        <c:ptCount val="1"/>
                        <c:pt idx="0">
                          <c:v>Exceate moluptia dicae saeriament enditia</c:v>
                        </c:pt>
                      </c15:dlblFieldTableCache>
                    </c15:dlblFTEntry>
                  </c15:dlblFieldTable>
                  <c15:showDataLabelsRange val="0"/>
                </c:ext>
                <c:ext xmlns:c16="http://schemas.microsoft.com/office/drawing/2014/chart" uri="{C3380CC4-5D6E-409C-BE32-E72D297353CC}">
                  <c16:uniqueId val="{00000007-20A9-4A13-91A2-FCD645C09163}"/>
                </c:ext>
              </c:extLst>
            </c:dLbl>
            <c:dLbl>
              <c:idx val="4"/>
              <c:layout>
                <c:manualLayout>
                  <c:x val="-0.2055977211278486"/>
                  <c:y val="-0.11994842256139558"/>
                </c:manualLayout>
              </c:layout>
              <c:tx>
                <c:rich>
                  <a:bodyPr rot="0" spcFirstLastPara="1" vertOverflow="ellipsis" vert="horz" wrap="square" lIns="0" tIns="0" rIns="0" bIns="0" anchor="ctr" anchorCtr="1"/>
                  <a:lstStyle/>
                  <a:p>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fld id="{79245143-7161-4990-8192-7A4FCF3EEC28}" type="PERCENTAGE">
                      <a:rPr lang="en-US" smtClean="0">
                        <a:latin typeface="DeutscheBank Medium" panose="020B0603020202030204" pitchFamily="34" charset="0"/>
                        <a:ea typeface="DeutscheBank Medium" panose="020B0603020202030204" pitchFamily="34" charset="0"/>
                      </a:rPr>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t>[PROZENTSATZ]</a:t>
                    </a:fld>
                    <a:r>
                      <a:rPr lang="en-US" baseline="0" dirty="0"/>
                      <a:t>
</a:t>
                    </a:r>
                    <a:fld id="{4B68D4F0-0B4F-47E9-9140-B2444B4CD3ED}" type="CELLREF">
                      <a:rPr lang="en-US" baseline="0" smtClean="0"/>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t>[ZELLBEZ]</a:t>
                    </a:fld>
                    <a:endParaRPr lang="en-US" baseline="0" dirty="0"/>
                  </a:p>
                </c:rich>
              </c:tx>
              <c:numFmt formatCode="0%" sourceLinked="0"/>
              <c:spPr>
                <a:noFill/>
                <a:ln>
                  <a:noFill/>
                </a:ln>
                <a:effectLst/>
              </c:spPr>
              <c:showLegendKey val="0"/>
              <c:showVal val="1"/>
              <c:showCatName val="0"/>
              <c:showSerName val="0"/>
              <c:showPercent val="1"/>
              <c:showBubbleSize val="0"/>
              <c:separator>
</c:separator>
              <c:extLst>
                <c:ext xmlns:c15="http://schemas.microsoft.com/office/drawing/2012/chart" uri="{CE6537A1-D6FC-4f65-9D91-7224C49458BB}">
                  <c15:spPr xmlns:c15="http://schemas.microsoft.com/office/drawing/2012/chart">
                    <a:prstGeom prst="rect">
                      <a:avLst/>
                    </a:prstGeom>
                  </c15:spPr>
                  <c15:layout>
                    <c:manualLayout>
                      <c:w val="0.26206522788721515"/>
                      <c:h val="0.25817351334461736"/>
                    </c:manualLayout>
                  </c15:layout>
                  <c15:dlblFieldTable>
                    <c15:dlblFTEntry>
                      <c15:txfldGUID>{4B68D4F0-0B4F-47E9-9140-B2444B4CD3ED}</c15:txfldGUID>
                      <c15:f>Sheet1!$C$6</c15:f>
                      <c15:dlblFieldTableCache>
                        <c:ptCount val="1"/>
                        <c:pt idx="0">
                          <c:v>Moluptia dicae saeriament enditia Busa etur? Obis etum quias ute officat.</c:v>
                        </c:pt>
                      </c15:dlblFieldTableCache>
                    </c15:dlblFTEntry>
                  </c15:dlblFieldTable>
                  <c15:showDataLabelsRange val="0"/>
                </c:ext>
                <c:ext xmlns:c16="http://schemas.microsoft.com/office/drawing/2014/chart" uri="{C3380CC4-5D6E-409C-BE32-E72D297353CC}">
                  <c16:uniqueId val="{00000009-20A9-4A13-91A2-FCD645C09163}"/>
                </c:ext>
              </c:extLst>
            </c:dLbl>
            <c:numFmt formatCode="0%" sourceLinked="0"/>
            <c:spPr>
              <a:noFill/>
              <a:ln>
                <a:noFill/>
              </a:ln>
              <a:effectLst/>
            </c:spPr>
            <c:txPr>
              <a:bodyPr rot="0" spcFirstLastPara="1" vertOverflow="ellipsis" vert="horz" wrap="square" lIns="36000" tIns="39600" rIns="36000" bIns="36000" anchor="ctr" anchorCtr="1"/>
              <a:lstStyle/>
              <a:p>
                <a:pPr algn="l">
                  <a:defRPr lang="en-GB" sz="800" b="0" i="0" u="none" strike="noStrike" kern="1200" baseline="0" noProof="0">
                    <a:solidFill>
                      <a:schemeClr val="tx1">
                        <a:lumMod val="75000"/>
                        <a:lumOff val="25000"/>
                      </a:schemeClr>
                    </a:solidFill>
                    <a:latin typeface="DeutscheBank Light" panose="020B0403020202030204" pitchFamily="34" charset="0"/>
                    <a:ea typeface="DeutscheBank Light" panose="020B0403020202030204" pitchFamily="34" charset="0"/>
                    <a:cs typeface="+mn-cs"/>
                  </a:defRPr>
                </a:pPr>
                <a:endParaRPr lang="de-DE"/>
              </a:p>
            </c:txPr>
            <c:showLegendKey val="0"/>
            <c:showVal val="1"/>
            <c:showCatName val="0"/>
            <c:showSerName val="0"/>
            <c:showPercent val="1"/>
            <c:showBubbleSize val="0"/>
            <c:separator>
</c:separator>
            <c:showLeaderLines val="1"/>
            <c:leaderLines>
              <c:spPr>
                <a:ln w="9525" cap="flat" cmpd="sng" algn="ctr">
                  <a:solidFill>
                    <a:schemeClr val="tx1"/>
                  </a:solidFill>
                  <a:round/>
                </a:ln>
                <a:effectLst/>
              </c:spPr>
            </c:leaderLines>
            <c:extLst>
              <c:ext xmlns:c15="http://schemas.microsoft.com/office/drawing/2012/chart" uri="{CE6537A1-D6FC-4f65-9D91-7224C49458BB}">
                <c15:spPr xmlns:c15="http://schemas.microsoft.com/office/drawing/2012/chart">
                  <a:prstGeom prst="rect">
                    <a:avLst/>
                  </a:prstGeom>
                </c15:spPr>
              </c:ext>
            </c:extLst>
          </c:dLbls>
          <c:cat>
            <c:numRef>
              <c:f>Sheet1!$A$2:$A$6</c:f>
              <c:numCache>
                <c:formatCode>General</c:formatCode>
                <c:ptCount val="5"/>
                <c:pt idx="0">
                  <c:v>1</c:v>
                </c:pt>
                <c:pt idx="1">
                  <c:v>2</c:v>
                </c:pt>
                <c:pt idx="2">
                  <c:v>3</c:v>
                </c:pt>
                <c:pt idx="3">
                  <c:v>4</c:v>
                </c:pt>
                <c:pt idx="4">
                  <c:v>5</c:v>
                </c:pt>
              </c:numCache>
            </c:numRef>
          </c:cat>
          <c:val>
            <c:numRef>
              <c:f>Sheet1!$B$2:$B$6</c:f>
              <c:numCache>
                <c:formatCode>General</c:formatCode>
                <c:ptCount val="5"/>
                <c:pt idx="0">
                  <c:v>19</c:v>
                </c:pt>
                <c:pt idx="1">
                  <c:v>10</c:v>
                </c:pt>
                <c:pt idx="2">
                  <c:v>14</c:v>
                </c:pt>
                <c:pt idx="3">
                  <c:v>19</c:v>
                </c:pt>
                <c:pt idx="4">
                  <c:v>16</c:v>
                </c:pt>
              </c:numCache>
            </c:numRef>
          </c:val>
          <c:extLst>
            <c:ext xmlns:c16="http://schemas.microsoft.com/office/drawing/2014/chart" uri="{C3380CC4-5D6E-409C-BE32-E72D297353CC}">
              <c16:uniqueId val="{0000000A-20A9-4A13-91A2-FCD645C09163}"/>
            </c:ext>
          </c:extLst>
        </c:ser>
        <c:ser>
          <c:idx val="1"/>
          <c:order val="1"/>
          <c:tx>
            <c:strRef>
              <c:f>Sheet1!$C$1</c:f>
              <c:strCache>
                <c:ptCount val="1"/>
                <c:pt idx="0">
                  <c:v>Column1</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C-20A9-4A13-91A2-FCD645C09163}"/>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E-20A9-4A13-91A2-FCD645C09163}"/>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10-20A9-4A13-91A2-FCD645C09163}"/>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12-20A9-4A13-91A2-FCD645C09163}"/>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14-20A9-4A13-91A2-FCD645C09163}"/>
              </c:ext>
            </c:extLst>
          </c:dPt>
          <c:dLbls>
            <c:delete val="1"/>
          </c:dLbls>
          <c:cat>
            <c:numRef>
              <c:f>Sheet1!$A$2:$A$6</c:f>
              <c:numCache>
                <c:formatCode>General</c:formatCode>
                <c:ptCount val="5"/>
                <c:pt idx="0">
                  <c:v>1</c:v>
                </c:pt>
                <c:pt idx="1">
                  <c:v>2</c:v>
                </c:pt>
                <c:pt idx="2">
                  <c:v>3</c:v>
                </c:pt>
                <c:pt idx="3">
                  <c:v>4</c:v>
                </c:pt>
                <c:pt idx="4">
                  <c:v>5</c:v>
                </c:pt>
              </c:numCache>
            </c:numRef>
          </c:cat>
          <c:val>
            <c:numRef>
              <c:f>Sheet1!$C$2:$C$6</c:f>
              <c:numCache>
                <c:formatCode>General</c:formatCode>
                <c:ptCount val="5"/>
                <c:pt idx="0">
                  <c:v>0</c:v>
                </c:pt>
                <c:pt idx="1">
                  <c:v>0</c:v>
                </c:pt>
                <c:pt idx="2">
                  <c:v>0</c:v>
                </c:pt>
                <c:pt idx="3">
                  <c:v>0</c:v>
                </c:pt>
                <c:pt idx="4">
                  <c:v>0</c:v>
                </c:pt>
              </c:numCache>
            </c:numRef>
          </c:val>
          <c:extLst>
            <c:ext xmlns:c16="http://schemas.microsoft.com/office/drawing/2014/chart" uri="{C3380CC4-5D6E-409C-BE32-E72D297353CC}">
              <c16:uniqueId val="{00000015-20A9-4A13-91A2-FCD645C09163}"/>
            </c:ext>
          </c:extLst>
        </c:ser>
        <c:dLbls>
          <c:showLegendKey val="0"/>
          <c:showVal val="1"/>
          <c:showCatName val="0"/>
          <c:showSerName val="0"/>
          <c:showPercent val="0"/>
          <c:showBubbleSize val="0"/>
          <c:showLeaderLines val="1"/>
        </c:dLbls>
        <c:firstSliceAng val="345"/>
        <c:holeSize val="6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63500">
      <a:solidFill>
        <a:srgbClr val="EDF1F7"/>
      </a:solidFill>
    </a:ln>
    <a:effectLst/>
  </c:spPr>
  <c:txPr>
    <a:bodyPr/>
    <a:lstStyle/>
    <a:p>
      <a:pPr>
        <a:defRPr lang="en-GB" noProof="0"/>
      </a:pPr>
      <a:endParaRPr lang="de-DE"/>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l">
              <a:defRPr sz="1862" b="0" i="0" u="none" strike="noStrike" kern="1200" spc="0" baseline="0">
                <a:solidFill>
                  <a:schemeClr val="tx1">
                    <a:lumMod val="65000"/>
                    <a:lumOff val="35000"/>
                  </a:schemeClr>
                </a:solidFill>
                <a:latin typeface="+mn-lt"/>
                <a:ea typeface="+mn-ea"/>
                <a:cs typeface="+mn-cs"/>
              </a:defRPr>
            </a:pPr>
            <a:r>
              <a:rPr lang="en-GB" sz="1000" b="0" i="0" u="none" strike="noStrike" baseline="0" dirty="0">
                <a:solidFill>
                  <a:schemeClr val="tx1"/>
                </a:solidFill>
                <a:latin typeface="DeutscheBank Medium" panose="020B0603020202030204" pitchFamily="34" charset="0"/>
                <a:ea typeface="DeutscheBank Medium" panose="020B0603020202030204" pitchFamily="34" charset="0"/>
              </a:rPr>
              <a:t>Deutsche Bank medium </a:t>
            </a:r>
          </a:p>
          <a:p>
            <a:pPr algn="l">
              <a:defRPr/>
            </a:pPr>
            <a:r>
              <a:rPr lang="en-GB" sz="1000" b="0" i="0" u="none" strike="noStrike" baseline="0" dirty="0">
                <a:solidFill>
                  <a:schemeClr val="tx1"/>
                </a:solidFill>
                <a:latin typeface="DeutscheBank Light" panose="020B0403020202030204" pitchFamily="34" charset="0"/>
                <a:ea typeface="DeutscheBank Light" panose="020B0403020202030204" pitchFamily="34" charset="0"/>
              </a:rPr>
              <a:t>In billion dollar</a:t>
            </a:r>
            <a:endParaRPr lang="en-US" sz="1000" dirty="0">
              <a:solidFill>
                <a:schemeClr val="tx1"/>
              </a:solidFill>
              <a:latin typeface="DeutscheBank Light" panose="020B0403020202030204" pitchFamily="34" charset="0"/>
              <a:ea typeface="DeutscheBank Light" panose="020B0403020202030204" pitchFamily="34" charset="0"/>
            </a:endParaRPr>
          </a:p>
        </c:rich>
      </c:tx>
      <c:layout>
        <c:manualLayout>
          <c:xMode val="edge"/>
          <c:yMode val="edge"/>
          <c:x val="2.2902139937484974E-2"/>
          <c:y val="5.2630234414689017E-2"/>
        </c:manualLayout>
      </c:layout>
      <c:overlay val="0"/>
      <c:spPr>
        <a:noFill/>
        <a:ln>
          <a:noFill/>
        </a:ln>
        <a:effectLst/>
      </c:spPr>
      <c:txPr>
        <a:bodyPr rot="0" spcFirstLastPara="1" vertOverflow="ellipsis" vert="horz" wrap="square" anchor="ctr" anchorCtr="1"/>
        <a:lstStyle/>
        <a:p>
          <a:pPr algn="l">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manualLayout>
          <c:layoutTarget val="inner"/>
          <c:xMode val="edge"/>
          <c:yMode val="edge"/>
          <c:x val="0.34964095996964523"/>
          <c:y val="0.3374131649611728"/>
          <c:w val="0.57100692468222347"/>
          <c:h val="0.58147790115392994"/>
        </c:manualLayout>
      </c:layout>
      <c:barChart>
        <c:barDir val="bar"/>
        <c:grouping val="clustered"/>
        <c:varyColors val="0"/>
        <c:ser>
          <c:idx val="0"/>
          <c:order val="0"/>
          <c:tx>
            <c:strRef>
              <c:f>Sheet1!$B$1</c:f>
              <c:strCache>
                <c:ptCount val="1"/>
                <c:pt idx="0">
                  <c:v>Series 1</c:v>
                </c:pt>
              </c:strCache>
            </c:strRef>
          </c:tx>
          <c:spPr>
            <a:solidFill>
              <a:schemeClr val="accent1"/>
            </a:solidFill>
            <a:ln>
              <a:noFill/>
            </a:ln>
            <a:effectLst/>
          </c:spPr>
          <c:invertIfNegative val="0"/>
          <c:dPt>
            <c:idx val="3"/>
            <c:invertIfNegative val="0"/>
            <c:bubble3D val="0"/>
            <c:spPr>
              <a:solidFill>
                <a:schemeClr val="accent3"/>
              </a:solidFill>
              <a:ln>
                <a:noFill/>
              </a:ln>
              <a:effectLst/>
            </c:spPr>
            <c:extLst>
              <c:ext xmlns:c16="http://schemas.microsoft.com/office/drawing/2014/chart" uri="{C3380CC4-5D6E-409C-BE32-E72D297353CC}">
                <c16:uniqueId val="{00000003-002F-4CE5-8507-21BDA570E2F4}"/>
              </c:ext>
            </c:extLst>
          </c:dPt>
          <c:dLbls>
            <c:dLbl>
              <c:idx val="3"/>
              <c:numFmt formatCode="0\ &quot;bn&quot;" sourceLinked="0"/>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rgbClr val="00A3E0"/>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extLst>
                <c:ext xmlns:c16="http://schemas.microsoft.com/office/drawing/2014/chart" uri="{C3380CC4-5D6E-409C-BE32-E72D297353CC}">
                  <c16:uniqueId val="{00000003-002F-4CE5-8507-21BDA570E2F4}"/>
                </c:ext>
              </c:extLst>
            </c:dLbl>
            <c:numFmt formatCode="0\ &quot;bn&quot;" sourceLinked="0"/>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1">
                        <a:lumMod val="75000"/>
                        <a:lumOff val="25000"/>
                      </a:schemeClr>
                    </a:solidFill>
                    <a:latin typeface="DeutscheBank Medium" panose="020B0603020202030204" pitchFamily="34" charset="0"/>
                    <a:ea typeface="DeutscheBank Medium" panose="020B0603020202030204" pitchFamily="34" charset="0"/>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Sample text one</c:v>
                </c:pt>
                <c:pt idx="1">
                  <c:v>Sellte Omnimo inveliss</c:v>
                </c:pt>
                <c:pt idx="2">
                  <c:v>Lorene comniet Remres</c:v>
                </c:pt>
                <c:pt idx="3">
                  <c:v>Sample textelmas vent</c:v>
                </c:pt>
              </c:strCache>
            </c:strRef>
          </c:cat>
          <c:val>
            <c:numRef>
              <c:f>Sheet1!$B$2:$B$5</c:f>
              <c:numCache>
                <c:formatCode>General</c:formatCode>
                <c:ptCount val="4"/>
                <c:pt idx="0">
                  <c:v>60</c:v>
                </c:pt>
                <c:pt idx="1">
                  <c:v>80</c:v>
                </c:pt>
                <c:pt idx="2">
                  <c:v>50</c:v>
                </c:pt>
                <c:pt idx="3">
                  <c:v>120</c:v>
                </c:pt>
              </c:numCache>
            </c:numRef>
          </c:val>
          <c:extLst>
            <c:ext xmlns:c16="http://schemas.microsoft.com/office/drawing/2014/chart" uri="{C3380CC4-5D6E-409C-BE32-E72D297353CC}">
              <c16:uniqueId val="{00000000-002F-4CE5-8507-21BDA570E2F4}"/>
            </c:ext>
          </c:extLst>
        </c:ser>
        <c:dLbls>
          <c:showLegendKey val="0"/>
          <c:showVal val="0"/>
          <c:showCatName val="0"/>
          <c:showSerName val="0"/>
          <c:showPercent val="0"/>
          <c:showBubbleSize val="0"/>
        </c:dLbls>
        <c:gapWidth val="77"/>
        <c:axId val="1456337824"/>
        <c:axId val="1456339264"/>
      </c:barChart>
      <c:catAx>
        <c:axId val="145633782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crossAx val="1456339264"/>
        <c:crosses val="autoZero"/>
        <c:auto val="1"/>
        <c:lblAlgn val="ctr"/>
        <c:lblOffset val="100"/>
        <c:noMultiLvlLbl val="0"/>
      </c:catAx>
      <c:valAx>
        <c:axId val="1456339264"/>
        <c:scaling>
          <c:orientation val="minMax"/>
        </c:scaling>
        <c:delete val="0"/>
        <c:axPos val="b"/>
        <c:majorGridlines>
          <c:spPr>
            <a:ln w="9525" cap="flat" cmpd="sng" algn="ctr">
              <a:solidFill>
                <a:schemeClr val="tx1">
                  <a:lumMod val="15000"/>
                  <a:lumOff val="85000"/>
                </a:schemeClr>
              </a:solidFill>
              <a:prstDash val="sysDot"/>
              <a:round/>
            </a:ln>
            <a:effectLst/>
          </c:spPr>
        </c:majorGridlines>
        <c:numFmt formatCode="General" sourceLinked="1"/>
        <c:majorTickMark val="none"/>
        <c:minorTickMark val="none"/>
        <c:tickLblPos val="none"/>
        <c:spPr>
          <a:noFill/>
          <a:ln>
            <a:noFill/>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DeutscheBank Light" panose="020B0403020202030204" pitchFamily="34" charset="0"/>
                <a:ea typeface="DeutscheBank Light" panose="020B0403020202030204" pitchFamily="34" charset="0"/>
                <a:cs typeface="+mn-cs"/>
              </a:defRPr>
            </a:pPr>
            <a:endParaRPr lang="de-DE"/>
          </a:p>
        </c:txPr>
        <c:crossAx val="1456337824"/>
        <c:crosses val="autoZero"/>
        <c:crossBetween val="between"/>
        <c:majorUnit val="20"/>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63500">
      <a:solidFill>
        <a:srgbClr val="EDF1F7"/>
      </a:solidFill>
      <a:miter lim="800000"/>
    </a:ln>
    <a:effectLst/>
  </c:spPr>
  <c:txPr>
    <a:bodyPr/>
    <a:lstStyle/>
    <a:p>
      <a:pPr>
        <a:defRPr/>
      </a:pPr>
      <a:endParaRPr lang="de-DE"/>
    </a:p>
  </c:txPr>
  <c:externalData r:id="rId3">
    <c:autoUpdate val="0"/>
  </c:externalData>
</c:chartSpace>
</file>

<file path=ppt/charts/chartEx1.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Sheet1!$A$2:$A$252</cx:f>
        <cx:nf>Sheet1!$A$1</cx:nf>
        <cx:lvl ptCount="240" name="Country">
          <cx:pt idx="0">Algeria</cx:pt>
          <cx:pt idx="1">Angola</cx:pt>
          <cx:pt idx="2">Benin</cx:pt>
          <cx:pt idx="3">Botswana</cx:pt>
          <cx:pt idx="4">British Indian Ocean Territory</cx:pt>
          <cx:pt idx="5">Burkina Faso</cx:pt>
          <cx:pt idx="6">Burundi</cx:pt>
          <cx:pt idx="7">Cabo Verde</cx:pt>
          <cx:pt idx="8">Cameroon</cx:pt>
          <cx:pt idx="9">Central African Republic</cx:pt>
          <cx:pt idx="10">Chad</cx:pt>
          <cx:pt idx="11">Comoros</cx:pt>
          <cx:pt idx="12">Democratic Republic of the Congo</cx:pt>
          <cx:pt idx="13">Republic of the Congo</cx:pt>
          <cx:pt idx="14">Côte d'Ivoire</cx:pt>
          <cx:pt idx="15">Djibouti</cx:pt>
          <cx:pt idx="16">Egypt</cx:pt>
          <cx:pt idx="17">Equatorial Guinea</cx:pt>
          <cx:pt idx="18">Eritrea</cx:pt>
          <cx:pt idx="19">Eswatini</cx:pt>
          <cx:pt idx="20">Ethiopia</cx:pt>
          <cx:pt idx="21">Gabon</cx:pt>
          <cx:pt idx="22">Gambia</cx:pt>
          <cx:pt idx="23">Ghana</cx:pt>
          <cx:pt idx="24">Guinea</cx:pt>
          <cx:pt idx="25">Guinea-Bissau</cx:pt>
          <cx:pt idx="26">Kenya</cx:pt>
          <cx:pt idx="27">Lesotho</cx:pt>
          <cx:pt idx="28">Liberia</cx:pt>
          <cx:pt idx="29">Libya</cx:pt>
          <cx:pt idx="30">Madagascar</cx:pt>
          <cx:pt idx="31">Malawi</cx:pt>
          <cx:pt idx="32">Mali</cx:pt>
          <cx:pt idx="33">Mauritania</cx:pt>
          <cx:pt idx="34">Mauritius</cx:pt>
          <cx:pt idx="35">Mayotte</cx:pt>
          <cx:pt idx="36">Morocco</cx:pt>
          <cx:pt idx="37">Mozambique</cx:pt>
          <cx:pt idx="38">Namibia</cx:pt>
          <cx:pt idx="39">Niger</cx:pt>
          <cx:pt idx="40">Nigeria</cx:pt>
          <cx:pt idx="41">Rwanda</cx:pt>
          <cx:pt idx="42">Réunion</cx:pt>
          <cx:pt idx="43">Saint Helena, Ascension and Tristan da Cunha</cx:pt>
          <cx:pt idx="44">Sao Tome and Principe</cx:pt>
          <cx:pt idx="45">Senegal</cx:pt>
          <cx:pt idx="46">Seychelles</cx:pt>
          <cx:pt idx="47">Sierra Leone</cx:pt>
          <cx:pt idx="48">Somalia</cx:pt>
          <cx:pt idx="49">South Africa</cx:pt>
          <cx:pt idx="50">South Sudan</cx:pt>
          <cx:pt idx="51">Sudan</cx:pt>
          <cx:pt idx="52">Tanzania</cx:pt>
          <cx:pt idx="53">Togo</cx:pt>
          <cx:pt idx="54">Tunisia</cx:pt>
          <cx:pt idx="55">Uganda</cx:pt>
          <cx:pt idx="56">Western Sahara</cx:pt>
          <cx:pt idx="57">Zambia</cx:pt>
          <cx:pt idx="58">Zimbabwe</cx:pt>
          <cx:pt idx="59">Afghanistan</cx:pt>
          <cx:pt idx="60">Armenia</cx:pt>
          <cx:pt idx="61">Azerbaijan</cx:pt>
          <cx:pt idx="62">Bahrain</cx:pt>
          <cx:pt idx="63">Bangladesh</cx:pt>
          <cx:pt idx="64">Bhutan</cx:pt>
          <cx:pt idx="65">Brunei Darussalam</cx:pt>
          <cx:pt idx="66">Cambodia</cx:pt>
          <cx:pt idx="67">China</cx:pt>
          <cx:pt idx="68">Christmas Island</cx:pt>
          <cx:pt idx="69">Cocos (Keeling) Islands</cx:pt>
          <cx:pt idx="70">Cyprus</cx:pt>
          <cx:pt idx="71">Georgia</cx:pt>
          <cx:pt idx="72">Hong Kong</cx:pt>
          <cx:pt idx="73">India</cx:pt>
          <cx:pt idx="74">Indonesia</cx:pt>
          <cx:pt idx="75">Iran</cx:pt>
          <cx:pt idx="76">Iraq</cx:pt>
          <cx:pt idx="77">Israel</cx:pt>
          <cx:pt idx="78">Japan</cx:pt>
          <cx:pt idx="79">Jordan</cx:pt>
          <cx:pt idx="80">Kazakhstan</cx:pt>
          <cx:pt idx="81">North Korea</cx:pt>
          <cx:pt idx="82">South Korea</cx:pt>
          <cx:pt idx="83">Kuwait</cx:pt>
          <cx:pt idx="84">Kyrgyzstan</cx:pt>
          <cx:pt idx="85">Laos</cx:pt>
          <cx:pt idx="86">Lebanon</cx:pt>
          <cx:pt idx="87">Macao</cx:pt>
          <cx:pt idx="88">Malaysia</cx:pt>
          <cx:pt idx="89">Maldives</cx:pt>
          <cx:pt idx="90">Mongolia</cx:pt>
          <cx:pt idx="91">Myanmar</cx:pt>
          <cx:pt idx="92">Nepal</cx:pt>
          <cx:pt idx="93">Oman</cx:pt>
          <cx:pt idx="94">Pakistan</cx:pt>
          <cx:pt idx="95">Palestine</cx:pt>
          <cx:pt idx="96">Philippines</cx:pt>
          <cx:pt idx="97">Qatar</cx:pt>
          <cx:pt idx="98">Russia</cx:pt>
          <cx:pt idx="99">Saudi Arabia</cx:pt>
          <cx:pt idx="100">Singapore</cx:pt>
          <cx:pt idx="101">Sri Lanka</cx:pt>
          <cx:pt idx="102">Syrian Arab Republic</cx:pt>
          <cx:pt idx="103">Taiwan</cx:pt>
          <cx:pt idx="104">Tajikistan</cx:pt>
          <cx:pt idx="105">Thailand</cx:pt>
          <cx:pt idx="106">Timor-Leste</cx:pt>
          <cx:pt idx="107">Turkey</cx:pt>
          <cx:pt idx="108">Turkmenistan</cx:pt>
          <cx:pt idx="109">United Arab Emirates</cx:pt>
          <cx:pt idx="110">Uzbekistan</cx:pt>
          <cx:pt idx="111">Viet Nam</cx:pt>
          <cx:pt idx="112">Yemen</cx:pt>
          <cx:pt idx="113">Albania</cx:pt>
          <cx:pt idx="114">Andorra</cx:pt>
          <cx:pt idx="115">Austria</cx:pt>
          <cx:pt idx="116">Belarus</cx:pt>
          <cx:pt idx="117">Belgium</cx:pt>
          <cx:pt idx="118">Bosnia and Herzegovina</cx:pt>
          <cx:pt idx="119">Bulgaria</cx:pt>
          <cx:pt idx="120">Croatia</cx:pt>
          <cx:pt idx="121">Czechia</cx:pt>
          <cx:pt idx="122">Denmark</cx:pt>
          <cx:pt idx="123">Estonia</cx:pt>
          <cx:pt idx="124">France</cx:pt>
          <cx:pt idx="125">Germany</cx:pt>
          <cx:pt idx="126">Gibraltar</cx:pt>
          <cx:pt idx="127">Greece</cx:pt>
          <cx:pt idx="128">Guernsey</cx:pt>
          <cx:pt idx="129">Hungary</cx:pt>
          <cx:pt idx="130">Ireland</cx:pt>
          <cx:pt idx="131">Isle of Man</cx:pt>
          <cx:pt idx="132">Italy</cx:pt>
          <cx:pt idx="133">Jersey</cx:pt>
          <cx:pt idx="134">Latvia</cx:pt>
          <cx:pt idx="135">Liechtenstein</cx:pt>
          <cx:pt idx="136">Lithuania</cx:pt>
          <cx:pt idx="137">Luxembourg</cx:pt>
          <cx:pt idx="138">Malta</cx:pt>
          <cx:pt idx="139">Moldova</cx:pt>
          <cx:pt idx="140">Monaco</cx:pt>
          <cx:pt idx="141">Montenegro</cx:pt>
          <cx:pt idx="142">Netherlands</cx:pt>
          <cx:pt idx="143">Norway</cx:pt>
          <cx:pt idx="144">Poland</cx:pt>
          <cx:pt idx="145">Portugal</cx:pt>
          <cx:pt idx="146">Republic of North Macedonia</cx:pt>
          <cx:pt idx="147">Romania</cx:pt>
          <cx:pt idx="148">San Marino</cx:pt>
          <cx:pt idx="149">Serbia</cx:pt>
          <cx:pt idx="150">Slovakia</cx:pt>
          <cx:pt idx="151">Slovenia</cx:pt>
          <cx:pt idx="152">Spain</cx:pt>
          <cx:pt idx="153">Sweden</cx:pt>
          <cx:pt idx="154">Switzerland</cx:pt>
          <cx:pt idx="155">Ukraine</cx:pt>
          <cx:pt idx="156">United Kingdom</cx:pt>
          <cx:pt idx="157">Anguilla</cx:pt>
          <cx:pt idx="158">Antigua and Barbuda</cx:pt>
          <cx:pt idx="159">Aruba</cx:pt>
          <cx:pt idx="160">Bahamas</cx:pt>
          <cx:pt idx="161">Barbados</cx:pt>
          <cx:pt idx="162">Belize</cx:pt>
          <cx:pt idx="163">Bermuda</cx:pt>
          <cx:pt idx="164">Bonaire, Sint Eustatius and Saba</cx:pt>
          <cx:pt idx="165">Canada</cx:pt>
          <cx:pt idx="166">Cayman Islands</cx:pt>
          <cx:pt idx="167">Costa Rica</cx:pt>
          <cx:pt idx="168">Cuba</cx:pt>
          <cx:pt idx="169">Curaçao</cx:pt>
          <cx:pt idx="170">Dominica</cx:pt>
          <cx:pt idx="171">Dominican Republic</cx:pt>
          <cx:pt idx="172">El Salvador</cx:pt>
          <cx:pt idx="173">Greenland</cx:pt>
          <cx:pt idx="174">Grenada</cx:pt>
          <cx:pt idx="175">Guadeloupe</cx:pt>
          <cx:pt idx="176">Guatemala</cx:pt>
          <cx:pt idx="177">Haiti</cx:pt>
          <cx:pt idx="178">Honduras</cx:pt>
          <cx:pt idx="179">Jamaica</cx:pt>
          <cx:pt idx="180">Martinique</cx:pt>
          <cx:pt idx="181">Mexico</cx:pt>
          <cx:pt idx="182">Montserrat</cx:pt>
          <cx:pt idx="183">Nicaragua</cx:pt>
          <cx:pt idx="184">Panama</cx:pt>
          <cx:pt idx="185">Puerto Rico</cx:pt>
          <cx:pt idx="186">Saint Barthélemy</cx:pt>
          <cx:pt idx="187">Saint Kitts and Nevis</cx:pt>
          <cx:pt idx="188">Saint Lucia</cx:pt>
          <cx:pt idx="189">Saint Martin</cx:pt>
          <cx:pt idx="190">Saint Pierre and Miquelon</cx:pt>
          <cx:pt idx="191">Saint Vincent and the Grenadines</cx:pt>
          <cx:pt idx="192">Sint Maarten</cx:pt>
          <cx:pt idx="193">Trinidad and Tobago</cx:pt>
          <cx:pt idx="194">Turks and Caicos Islands</cx:pt>
          <cx:pt idx="195">United States Minor Outlying Islands</cx:pt>
          <cx:pt idx="196">United States</cx:pt>
          <cx:pt idx="197">Virgin Islands (British)</cx:pt>
          <cx:pt idx="198">Virgin Islands (U.S.)</cx:pt>
          <cx:pt idx="199">American Samoa</cx:pt>
          <cx:pt idx="200">Australia</cx:pt>
          <cx:pt idx="201">Cook Islands</cx:pt>
          <cx:pt idx="202">Fiji</cx:pt>
          <cx:pt idx="203">French Polynesia</cx:pt>
          <cx:pt idx="204">Guam</cx:pt>
          <cx:pt idx="205">Kiribati</cx:pt>
          <cx:pt idx="206">Marshall Islands</cx:pt>
          <cx:pt idx="207">Micronesia</cx:pt>
          <cx:pt idx="208">Nauru</cx:pt>
          <cx:pt idx="209">New Caledonia</cx:pt>
          <cx:pt idx="210">New Zealand</cx:pt>
          <cx:pt idx="211">Niue</cx:pt>
          <cx:pt idx="212">Norfolk Island</cx:pt>
          <cx:pt idx="213">Northern Mariana Islands</cx:pt>
          <cx:pt idx="214">Palau</cx:pt>
          <cx:pt idx="215">Papua New Guinea</cx:pt>
          <cx:pt idx="216">Pitcairn</cx:pt>
          <cx:pt idx="217">Samoa</cx:pt>
          <cx:pt idx="218">Solomon Islands</cx:pt>
          <cx:pt idx="219">Tokelau</cx:pt>
          <cx:pt idx="220">Tonga</cx:pt>
          <cx:pt idx="221">Tuvalu</cx:pt>
          <cx:pt idx="222">Vanuatu</cx:pt>
          <cx:pt idx="223">Wallis and Futuna</cx:pt>
          <cx:pt idx="224">Argentina</cx:pt>
          <cx:pt idx="225">Bolivia</cx:pt>
          <cx:pt idx="226">Brazil</cx:pt>
          <cx:pt idx="227">Chile</cx:pt>
          <cx:pt idx="228">Colombia</cx:pt>
          <cx:pt idx="229">Ecuador</cx:pt>
          <cx:pt idx="230">Falkland Islands</cx:pt>
          <cx:pt idx="231">French Guiana</cx:pt>
          <cx:pt idx="232">Guyana</cx:pt>
          <cx:pt idx="233">Paraguay</cx:pt>
          <cx:pt idx="234">Peru</cx:pt>
          <cx:pt idx="235">South Georgia and the South Sandwich Islands</cx:pt>
          <cx:pt idx="236">Suriname</cx:pt>
          <cx:pt idx="237">Uruguay</cx:pt>
          <cx:pt idx="238">Venezuela</cx:pt>
        </cx:lvl>
      </cx:strDim>
      <cx:numDim type="colorVal">
        <cx:f>Sheet1!$B$2:$B$252</cx:f>
        <cx:nf>Sheet1!$B$1</cx:nf>
        <cx:lvl ptCount="240" formatCode="Standard" name="Value">
          <cx:pt idx="0">0</cx:pt>
          <cx:pt idx="1">0</cx:pt>
          <cx:pt idx="2">0</cx:pt>
          <cx:pt idx="3">0</cx:pt>
          <cx:pt idx="4">0</cx:pt>
          <cx:pt idx="5">0</cx:pt>
          <cx:pt idx="6">0</cx:pt>
          <cx:pt idx="7">0</cx:pt>
          <cx:pt idx="8">0</cx:pt>
          <cx:pt idx="9">0</cx:pt>
          <cx:pt idx="10">0</cx:pt>
          <cx:pt idx="11">0</cx:pt>
          <cx:pt idx="12">0</cx:pt>
          <cx:pt idx="13">0</cx:pt>
          <cx:pt idx="14">0</cx:pt>
          <cx:pt idx="15">0</cx:pt>
          <cx:pt idx="16">0</cx:pt>
          <cx:pt idx="17">0</cx:pt>
          <cx:pt idx="18">0</cx:pt>
          <cx:pt idx="19">0</cx:pt>
          <cx:pt idx="20">0</cx:pt>
          <cx:pt idx="21">0</cx:pt>
          <cx:pt idx="22">0</cx:pt>
          <cx:pt idx="23">0</cx:pt>
          <cx:pt idx="24">0</cx:pt>
          <cx:pt idx="25">0</cx:pt>
          <cx:pt idx="26">0</cx:pt>
          <cx:pt idx="27">0</cx:pt>
          <cx:pt idx="28">0</cx:pt>
          <cx:pt idx="29">0</cx:pt>
          <cx:pt idx="30">0</cx:pt>
          <cx:pt idx="31">0</cx:pt>
          <cx:pt idx="32">0</cx:pt>
          <cx:pt idx="33">0</cx:pt>
          <cx:pt idx="34">0</cx:pt>
          <cx:pt idx="35">0</cx:pt>
          <cx:pt idx="36">0</cx:pt>
          <cx:pt idx="37">0</cx:pt>
          <cx:pt idx="38">0</cx:pt>
          <cx:pt idx="39">0</cx:pt>
          <cx:pt idx="40">0</cx:pt>
          <cx:pt idx="41">0</cx:pt>
          <cx:pt idx="42">3</cx:pt>
          <cx:pt idx="43">0</cx:pt>
          <cx:pt idx="44">0</cx:pt>
          <cx:pt idx="45">0</cx:pt>
          <cx:pt idx="46">0</cx:pt>
          <cx:pt idx="47">0</cx:pt>
          <cx:pt idx="48">0</cx:pt>
          <cx:pt idx="49">0</cx:pt>
          <cx:pt idx="50">0</cx:pt>
          <cx:pt idx="51">0</cx:pt>
          <cx:pt idx="52">0</cx:pt>
          <cx:pt idx="53">0</cx:pt>
          <cx:pt idx="54">0</cx:pt>
          <cx:pt idx="55">0</cx:pt>
          <cx:pt idx="56">0</cx:pt>
          <cx:pt idx="57">0</cx:pt>
          <cx:pt idx="58">0</cx:pt>
          <cx:pt idx="59">0</cx:pt>
          <cx:pt idx="60">0</cx:pt>
          <cx:pt idx="61">0</cx:pt>
          <cx:pt idx="62">0</cx:pt>
          <cx:pt idx="63">0</cx:pt>
          <cx:pt idx="64">0</cx:pt>
          <cx:pt idx="65">0</cx:pt>
          <cx:pt idx="66">0</cx:pt>
          <cx:pt idx="67">3</cx:pt>
          <cx:pt idx="68">0</cx:pt>
          <cx:pt idx="69">0</cx:pt>
          <cx:pt idx="70">0</cx:pt>
          <cx:pt idx="71">0</cx:pt>
          <cx:pt idx="72">0</cx:pt>
          <cx:pt idx="73">0</cx:pt>
          <cx:pt idx="74">0</cx:pt>
          <cx:pt idx="75">0</cx:pt>
          <cx:pt idx="76">0</cx:pt>
          <cx:pt idx="77">0</cx:pt>
          <cx:pt idx="78">2</cx:pt>
          <cx:pt idx="79">0</cx:pt>
          <cx:pt idx="80">0</cx:pt>
          <cx:pt idx="81">0</cx:pt>
          <cx:pt idx="82">0</cx:pt>
          <cx:pt idx="83">0</cx:pt>
          <cx:pt idx="84">0</cx:pt>
          <cx:pt idx="85">0</cx:pt>
          <cx:pt idx="86">0</cx:pt>
          <cx:pt idx="87">0</cx:pt>
          <cx:pt idx="88">0</cx:pt>
          <cx:pt idx="89">0</cx:pt>
          <cx:pt idx="90">0</cx:pt>
          <cx:pt idx="91">0</cx:pt>
          <cx:pt idx="92">0</cx:pt>
          <cx:pt idx="93">0</cx:pt>
          <cx:pt idx="94">0</cx:pt>
          <cx:pt idx="95">0</cx:pt>
          <cx:pt idx="96">0</cx:pt>
          <cx:pt idx="97">3</cx:pt>
          <cx:pt idx="98">0</cx:pt>
          <cx:pt idx="99">3</cx:pt>
          <cx:pt idx="100">0</cx:pt>
          <cx:pt idx="101">0</cx:pt>
          <cx:pt idx="102">0</cx:pt>
          <cx:pt idx="103">2</cx:pt>
          <cx:pt idx="104">0</cx:pt>
          <cx:pt idx="105">0</cx:pt>
          <cx:pt idx="106">0</cx:pt>
          <cx:pt idx="107">0</cx:pt>
          <cx:pt idx="108">0</cx:pt>
          <cx:pt idx="109">3</cx:pt>
          <cx:pt idx="110">0</cx:pt>
          <cx:pt idx="111">0</cx:pt>
          <cx:pt idx="112">0</cx:pt>
          <cx:pt idx="113">1</cx:pt>
          <cx:pt idx="114">1</cx:pt>
          <cx:pt idx="115">3</cx:pt>
          <cx:pt idx="116">1</cx:pt>
          <cx:pt idx="117">3</cx:pt>
          <cx:pt idx="118">1</cx:pt>
          <cx:pt idx="119">1</cx:pt>
          <cx:pt idx="120">1</cx:pt>
          <cx:pt idx="121">1</cx:pt>
          <cx:pt idx="122">3</cx:pt>
          <cx:pt idx="123">1</cx:pt>
          <cx:pt idx="124">2</cx:pt>
          <cx:pt idx="125">3</cx:pt>
          <cx:pt idx="126">1</cx:pt>
          <cx:pt idx="127">1</cx:pt>
          <cx:pt idx="128">1</cx:pt>
          <cx:pt idx="129">1</cx:pt>
          <cx:pt idx="130">3</cx:pt>
          <cx:pt idx="131">2</cx:pt>
          <cx:pt idx="132">3</cx:pt>
          <cx:pt idx="133">1</cx:pt>
          <cx:pt idx="134">1</cx:pt>
          <cx:pt idx="135">3</cx:pt>
          <cx:pt idx="136">1</cx:pt>
          <cx:pt idx="137">3</cx:pt>
          <cx:pt idx="138">3</cx:pt>
          <cx:pt idx="139">1</cx:pt>
          <cx:pt idx="140">3</cx:pt>
          <cx:pt idx="141">1</cx:pt>
          <cx:pt idx="142">2</cx:pt>
          <cx:pt idx="143">2</cx:pt>
          <cx:pt idx="144">2</cx:pt>
          <cx:pt idx="145">2</cx:pt>
          <cx:pt idx="146">1</cx:pt>
          <cx:pt idx="147">1</cx:pt>
          <cx:pt idx="148">3</cx:pt>
          <cx:pt idx="149">1</cx:pt>
          <cx:pt idx="150">1</cx:pt>
          <cx:pt idx="151">1</cx:pt>
          <cx:pt idx="152">3</cx:pt>
          <cx:pt idx="153">2</cx:pt>
          <cx:pt idx="154">3</cx:pt>
          <cx:pt idx="155">1</cx:pt>
          <cx:pt idx="156">3</cx:pt>
          <cx:pt idx="157">0</cx:pt>
          <cx:pt idx="158">0</cx:pt>
          <cx:pt idx="159">0</cx:pt>
          <cx:pt idx="160">0</cx:pt>
          <cx:pt idx="161">0</cx:pt>
          <cx:pt idx="162">0</cx:pt>
          <cx:pt idx="163">0</cx:pt>
          <cx:pt idx="164">0</cx:pt>
          <cx:pt idx="165">2</cx:pt>
          <cx:pt idx="166">0</cx:pt>
          <cx:pt idx="167">0</cx:pt>
          <cx:pt idx="168">0</cx:pt>
          <cx:pt idx="169">0</cx:pt>
          <cx:pt idx="170">0</cx:pt>
          <cx:pt idx="171">0</cx:pt>
          <cx:pt idx="172">0</cx:pt>
          <cx:pt idx="173">0</cx:pt>
          <cx:pt idx="174">0</cx:pt>
          <cx:pt idx="175">0</cx:pt>
          <cx:pt idx="176">0</cx:pt>
          <cx:pt idx="177">0</cx:pt>
          <cx:pt idx="178">0</cx:pt>
          <cx:pt idx="179">0</cx:pt>
          <cx:pt idx="180">0</cx:pt>
          <cx:pt idx="181">0</cx:pt>
          <cx:pt idx="182">0</cx:pt>
          <cx:pt idx="183">0</cx:pt>
          <cx:pt idx="184">0</cx:pt>
          <cx:pt idx="185">0</cx:pt>
          <cx:pt idx="186">0</cx:pt>
          <cx:pt idx="187">0</cx:pt>
          <cx:pt idx="188">0</cx:pt>
          <cx:pt idx="189">0</cx:pt>
          <cx:pt idx="190">0</cx:pt>
          <cx:pt idx="191">0</cx:pt>
          <cx:pt idx="192">0</cx:pt>
          <cx:pt idx="193">0</cx:pt>
          <cx:pt idx="194">0</cx:pt>
          <cx:pt idx="195">0</cx:pt>
          <cx:pt idx="196">3</cx:pt>
          <cx:pt idx="197">0</cx:pt>
          <cx:pt idx="198">0</cx:pt>
          <cx:pt idx="199">0</cx:pt>
          <cx:pt idx="200">0</cx:pt>
          <cx:pt idx="201">0</cx:pt>
          <cx:pt idx="202">0</cx:pt>
          <cx:pt idx="203">0</cx:pt>
          <cx:pt idx="204">0</cx:pt>
          <cx:pt idx="205">0</cx:pt>
          <cx:pt idx="206">0</cx:pt>
          <cx:pt idx="207">0</cx:pt>
          <cx:pt idx="208">0</cx:pt>
          <cx:pt idx="209">0</cx:pt>
          <cx:pt idx="210">0</cx:pt>
          <cx:pt idx="211">0</cx:pt>
          <cx:pt idx="212">0</cx:pt>
          <cx:pt idx="213">0</cx:pt>
          <cx:pt idx="214">0</cx:pt>
          <cx:pt idx="215">0</cx:pt>
          <cx:pt idx="216">0</cx:pt>
          <cx:pt idx="217">0</cx:pt>
          <cx:pt idx="218">0</cx:pt>
          <cx:pt idx="219">0</cx:pt>
          <cx:pt idx="220">0</cx:pt>
          <cx:pt idx="221">0</cx:pt>
          <cx:pt idx="222">0</cx:pt>
          <cx:pt idx="223">0</cx:pt>
          <cx:pt idx="224">0</cx:pt>
          <cx:pt idx="225">0</cx:pt>
          <cx:pt idx="226">0</cx:pt>
          <cx:pt idx="227">0</cx:pt>
          <cx:pt idx="228">0</cx:pt>
          <cx:pt idx="229">0</cx:pt>
          <cx:pt idx="230">0</cx:pt>
          <cx:pt idx="231">0</cx:pt>
          <cx:pt idx="232">0</cx:pt>
          <cx:pt idx="233">0</cx:pt>
          <cx:pt idx="234">0</cx:pt>
          <cx:pt idx="235">0</cx:pt>
          <cx:pt idx="236">0</cx:pt>
          <cx:pt idx="237">0</cx:pt>
          <cx:pt idx="238">0</cx:pt>
          <cx:pt idx="239">0</cx:pt>
        </cx:lvl>
      </cx:numDim>
    </cx:data>
  </cx:chartData>
  <cx:chart>
    <cx:plotArea>
      <cx:plotAreaRegion>
        <cx:series layoutId="regionMap" uniqueId="{6B91C3F8-E0A9-4FD5-B337-660E8D81FD9F}">
          <cx:tx>
            <cx:txData>
              <cx:f>Sheet1!$B$1</cx:f>
              <cx:v>Value</cx:v>
            </cx:txData>
          </cx:tx>
          <cx:spPr>
            <a:solidFill>
              <a:srgbClr val="EDF1F7"/>
            </a:solidFill>
          </cx:spPr>
          <cx:dataPt idx="78">
            <cx:spPr>
              <a:solidFill>
                <a:srgbClr val="3BB8B8"/>
              </a:solidFill>
            </cx:spPr>
          </cx:dataPt>
          <cx:dataPt idx="124">
            <cx:spPr>
              <a:solidFill>
                <a:srgbClr val="3BB8B8"/>
              </a:solidFill>
            </cx:spPr>
          </cx:dataPt>
          <cx:dataPt idx="142">
            <cx:spPr>
              <a:solidFill>
                <a:srgbClr val="3BB8B8"/>
              </a:solidFill>
            </cx:spPr>
          </cx:dataPt>
          <cx:dataPt idx="143">
            <cx:spPr>
              <a:solidFill>
                <a:srgbClr val="3BB8B8"/>
              </a:solidFill>
            </cx:spPr>
          </cx:dataPt>
          <cx:dataPt idx="144">
            <cx:spPr>
              <a:solidFill>
                <a:srgbClr val="3BB8B8"/>
              </a:solidFill>
            </cx:spPr>
          </cx:dataPt>
          <cx:dataPt idx="145">
            <cx:spPr>
              <a:solidFill>
                <a:srgbClr val="3BB8B8"/>
              </a:solidFill>
            </cx:spPr>
          </cx:dataPt>
          <cx:dataPt idx="153">
            <cx:spPr>
              <a:solidFill>
                <a:srgbClr val="3BB8B8"/>
              </a:solidFill>
            </cx:spPr>
          </cx:dataPt>
          <cx:dataPt idx="165">
            <cx:spPr>
              <a:solidFill>
                <a:srgbClr val="3BB8B8"/>
              </a:solidFill>
            </cx:spPr>
          </cx:dataPt>
          <cx:dataLabels>
            <cx:txPr>
              <a:bodyPr spcFirstLastPara="1" vertOverflow="ellipsis" horzOverflow="overflow" wrap="square" lIns="0" tIns="0" rIns="0" bIns="0" anchor="ctr" anchorCtr="1"/>
              <a:lstStyle/>
              <a:p>
                <a:pPr algn="ctr" rtl="0">
                  <a:defRPr sz="400">
                    <a:solidFill>
                      <a:schemeClr val="tx1"/>
                    </a:solidFill>
                  </a:defRPr>
                </a:pPr>
                <a:endParaRPr lang="en-GB" sz="400" b="0" i="0" u="none" strike="noStrike" baseline="0">
                  <a:solidFill>
                    <a:schemeClr val="tx1"/>
                  </a:solidFill>
                  <a:latin typeface="DeutscheBank"/>
                </a:endParaRPr>
              </a:p>
            </cx:txPr>
            <cx:visibility seriesName="0" categoryName="1" value="0"/>
            <cx:separator>, </cx:separator>
            <cx:dataLabel idx="67">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China</a:t>
                  </a:r>
                </a:p>
              </cx:txPr>
            </cx:dataLabel>
            <cx:dataLabel idx="99">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Saudi Arabia</a:t>
                  </a:r>
                </a:p>
              </cx:txPr>
            </cx:dataLabel>
            <cx:dataLabel idx="125">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Germany</a:t>
                  </a:r>
                </a:p>
              </cx:txPr>
            </cx:dataLabel>
            <cx:dataLabel idx="152">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Spain</a:t>
                  </a:r>
                </a:p>
              </cx:txPr>
            </cx:dataLabel>
            <cx:dataLabel idx="196">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United States</a:t>
                  </a:r>
                </a:p>
              </cx:txPr>
            </cx:dataLabel>
          </cx:dataLabels>
          <cx:dataId val="0"/>
          <cx:layoutPr>
            <cx:regionLabelLayout val="none"/>
            <cx:geography projectionType="miller" viewedRegionType="dataOnly" cultureLanguage="en-GB" cultureRegion="DE" attribution="Powered by Bing">
              <cx:geoCache provider="{E9337A44-BEBE-4D9F-B70C-5C5E7DAFC167}">
                <cx:binary>7H1Lc9tIlu5fYXhzZyKaNN6PiqqOEClZsvUoWZTtrto4IAlFwqIImQ9J1N+ZxUQvZneXs/Mfu18S
SDDzICGApaxLLIo94e5JKMmD78s8mXnyPH6+fvrpehJHs87T3WQ6/+n66Zc348Xi/qe3b+fX4/gu
mvfukutZOk//WPSu07u36R9/JNfx25tZ9JhMR28tw3TeXo+j2SJ+evPPn/Ftozg9Sa+jRZJOPy7j
2eoini8ni/kLz5SPOtfpcrpg3Uf4pl/enEaTaDVPojedeLpIFqvL1X38yxvpj9503tKvKv1sZwLJ
Fssb9LV7nmE5rhMa+cd805mk01H+2DSdnm84juf7Xrj+8J8+i+7QvYlAa3Gim5tZPJ938v8We0ri
iw+SeTrI3n+QMllPf1u/3FsZ33/+TBrwuqRFoIBiU/eIMrA3GcUznQRYQY8hb3k5vmEoEWD1GOqB
5Qn8ZNxnBDSQR41/0ZHAX7RT9Pd/bwH601E60Tj6u6bZC3zf9b3AzgAmw9/vuV5oWo5lZqMf5Ejo
18pTAX7ej2KfN1Po937dPfSX6W08iZb8/V+vebpBz3UDxwsCjq088rumb/XYY98yfP6z2aBvIIsa
96IjAb5op8hfHu8e+dNoOUsW0VSr1jF6lusYth94krrphj3LDkPLs51c4Vgy9M2EUaMv9iUEiI8o
B6cXu+dgEF2lnc/x7CbmcLx+Aphuz7Ch2S0bw1tYc7uW3XNDz3DwSKl1BtF9XC+MmgOxL+FAfEQ5
GHxuAQezFNsWjdrfcXu2BxXk+BucBR7Aj+f6rmVaLic9Uz+DekEqwOcdKfK8ncJ+1IKhf7x8jJIF
R+D1w96CivFtO3RdKJr1Rxr9jt9zQj90sCRnT4nurxdHjT3vR6DnzRT54y+7H/DDdLkYd/b+mCXX
Gkd9FzvOMPRsrKrQ7cJ4t6CPAt90rNDhbGfjvakcauDl3gR++SEl4fe93ZPQj6fJlOPx+tEf9lwr
tB3fsfL1VV5/LSzLUEigJp8bAf/pjIpaadQc5N0I+HkrRb3/YfeoD+NpPIom/OVfjzvOsY7vGlhV
ZcC77AEo8YyQH8D4j+aDv14SNebFKxDUi3aK+/Bs97h/up1FyVTjJscJew6USugHfqHOBZ1jm1gM
zMA2XSN7TMZ7A3nU6BcdCfpFO0X/Uwt0zWk6ja5TPv5eP+gdu+fb2M+bdm4+MCWFj5XW9EPXAPjZ
h+71a8VRY89fg0DPmynyp4Pdj/v+crac3iT6oO/aPezfHdjV3FyTy6db7IJCG4a30uaygSRq1IuO
BPaineLef7973IdR2rlM7+JONL3pnM+S6XVyr1H74JRrBxj8fj7ADUOeAR4OWkZo4//Uy+3wx3+t
5fvx71zAH/9TK6GanepvInRV/yHlb3i5e/4wuG6TadR5F8016i3T6hm+axt+gJOXsFp0zR7sQYZt
OmSH2lQMNTdyb8KH/JBy0H+3ew4OFuMkvdd5MDYxb0yTWaTlE4Id4ESMJ4EXZBMKs0k0hzaRRE3B
pieBf/OAQn/QhuGfLuaP0TTiMLx+yWbGH9MLTAx95ZptOVBZVuA7rs1/ND8ZNBBFjX2/6Emw3zyg
2PdbcDq+XD5EkyUHQQPyXs8KQjPEXlRSOqbv9WwMetiBsjMbGfT1cqhh5/0I6LyZQn7ZAgtcZqVN
lnONqFvQNb4bOq6nHO8ubmB8w3YDS61yGomkJkDoSjgQnlAaTj/tXuH3cR2QzMed99ixRtPOr9cx
/r2MZ2hOZyuN3PigxjI8v9g/QecIyzHuZ2zPgxmP766oSvrTcqoJq3tvwmLdn1Nq37fglm2AW/VZ
mmo0ODk9D2cMrNrcvIETtsChieXGxfQCy3zgZOtJE0nUNG16EkI2Dyj0g9Pdz6qD0ep+wTF4/XJi
4WxhWBaMH0q9hvMfFnFspXK1ZpCzd600auzzbgT4vJWifnC4e9RP4qtoqnO82zaAhaHPNPiZThrv
ttsLHNsxDUd9vdBAHjXyRUeCfdFO0T/p7x79A+xeF8lUp92DjXsPwx5nahl4swdCTNv0iaJpIoMa
8k1PgvnmAQV92AInlgGOTLNokl/sTDsX8f3yapJc69M9Pi6WLZvdIecfHJdFnQ/bUxiYFrjgv5nr
/D8hmZqa6nckVFX/IaVu0IKj9pd4vohn084wgrNf7anvr/NCG4yjG07d65cqdtFtQifagVkc6+Xh
AhOxZ/p2bkYjB6A6YSpGyPoV6GhYN1LmL/d3rykH6V0KB1B9oHdh5LIMGIB9tXHecXActXEX620u
TkRbSwOBKoDnb0Kx5+0U/uMWbM4u05FG+2LQ87HtYub5XD/KS5XZM+CS5nv8WoQZjUXo64RR4571
IqBnjRTxyxZszPiq1En/6JylMzginEbX8U2q1Q3NgUHX9GFY8ZzcAC8tVJbZ82EMs4MgJ4oQsYVc
ak5KX0DoKT2nTJ22wD9wP75Lr2fYx10XWwlG2mIcdwbw5NY4b7rwRg5MbJ9tTpd8mITtMrBApo0L
3+wjT5zXSKomsP4bCaP1HSjFgxasPuJk/Ct4NXo+pqBtcbu+YRAbKHYIjhnCUpC7rZCJuLV8ajYr
voZQWPFXJd5aoEQvl9NEb7gGZphjh3AQkpcseFngbtP2C1Mc2dk3EERNSdGRkFC0U9gvW+DFcpJc
rSKuel6/P8aRNrBsBMFY+QZYvhUzgx7OUp5v8SAaMjlqpVEjn3cjuOetFPWT33a/Rd7/llzBY1Gj
MYFFZ5gOzrHmxvgvHEwcC5MB18Qet/QQ56EmAqmx3/Qk8G8eUAb2W+A1d47gmKnGg6GLI4rpMnfF
fCtMBn7Yw7HRsaw8dobuk+vFUaPP+xHseTNF/vxk92N/8OP/LuLOzf95/5Ams1if6vGx4QrZwZv7
g0KvCzOg68LYBmfpjakHy4J4VGkul5oK2p9QQh9Tagbvd0/NENEzU1yrcGBevx44PRPGEgOeuvku
l7iUuh7cV3wTvnXqbXATidR0bHoSIjYPKAXDi91TsDcbsUGp1U/CdpgXu4PzSO45SmaGh+dYkwPX
zK2gZGY0kknNgtCV0CA8oTzstYCHTyMsDxo3RmbPtW0bgRzc0Iydj6CdbLZ84IIYoR6ZnYVQUC+O
Gn/ej4DPmynyn1pwEDhcwqs66vaT+VxnDOV6g4S7XdeUke/CpIsLANxyudBN4oLQWBA19KQ7YYA8
pUQcftm9Kjr4vozgJZHg/iWTlsPz+mWB2bJwpWLRs7PRg5EXLiy4E1t/yPFgK4nUrCi+gjCj+IsS
Ox93zw7SCSwifYywy16EF5u4aS8UkKCfWOiHY1hmwK4qxUlSK4aahrwbgT5vpXCfXu4e7gM46Mxi
jYBD7SCeAJePFhAVkLaxj8XHw2Y1IwIHCRHwBoKoIS86EtCLdgr7QQuW4Us4TccrjsDrFQ/ccnFK
QJYOMzf/QMOI4Ls9x8Z9MA4S+X6V/3R263v543/hxL16cYOsRn/Tk8C/eUDxv2wB/ocI5tboYdU1
euwg4IUu3+6H8l4UqzQLZsXQV1tPa+VRo593I9DnrRT3w73dq5vD6O5Kq5s6YmwAqocbh2JlFcY9
2wQxk5zjwZgtaptL3IzUy6IGXexLkBcfleBvwR3q4Virpzry1sDugztqbn1zJK2DWA2DXbL6+fEM
M0RmoVYcNQF5N4J93lqC/agFo3699efv/nptj+AMHyPeQhAAARwPjAC+nHCnzj78RzM9X7/frUA8
fwEKed5cwrwFFwDH8VTnBYCJfaIZ4iIa2xZBwWDddWzThhVC7aJRK4Ua77wbgTtvpWgfH+x+hJ/E
83Qx1nrPHCItmR1avidvZZC6APYGtoxyb2Z5iDeQRI150ZGgXrRT3E+GLcA9uYq15iJzez4u9hGP
ne/SDaLSw3W+FJe5Fio1DC6n6gSqgJ93pPDz9hL8LdhGfk7iRQeqlQ9BDaqdBQ1jPS2SQ8ij3zQC
pIfwoPptPBB3NEwU2Lh5o0oSNfBFRwJ80U6B/9wC7Y4Ttc5LRoR3YbzDWpaPehl0+LxY2ETi+JTt
MfE/OczZslonjRr4rBdBPWukkJ+24H7rNLqJRtH8Oprxl1eNse1ST3ZxcR7i0hyu+tgaCuuq47H1
1nOg/ot9vTjamwlThfvmRUrobx6VOGiBDRmjA+lGdeJv9+DxwyK8lMkPEUmB0HgzdALu7cV/uxj4
NfJUUZC9Rwn+rLkEfQusxv1ozPKi8Pd//diHS4npIvkDzqbZSio70rmwGTOHEzPMtQ4xUDaQR419
0ZGAX7RT9PstOEGdRqt0sXjRPrWt5oHnCLwWkGRM3uEgI5zpIjGWxx0YccSSNU+tJGrci1cguBft
FPffWmAePoXH+7XOfDTI9oP7kcCqiM3q+tjds9ghblFgdjQJ/nqBKuDnHSn8vJ3Cf7q3++39EKml
o/tUpzsJYrBcZHCwi9g4eeEFL73ACODx4xOTWSNZ1NgLXQn6whOK/7AN6236zAyW35daNQ/OUAgL
tS1+JSXvNplXA7KbwOWH+LKdNhJGzYDYl1AgPqIcnLYgVg47jUSrzZjl18ARCwnPTW6tl/aeJnQQ
jlemgZDo9Yfs9hsIpCah6EgYKNop/GctUEFnCbKdcx38+l0PwPWhgOgNOaYEjlcO9yJcJ2kS1X6t
FBWIZ8JTvLPWEtotsKOt31PnBQmzorGTLb91JZ4J2aWsbO4p4f6yPC8gzzqqsGftJfRboO6Hy5tI
4w4fzgUskyccDLCUCodbBP5D96Cags+9B/n8giZAkYNaMdSQ590I4HkrhXu4v/vdzQXyJun0RcN9
EwzxnkfT99hGz0Cg3yYaGguuOMjr5VADzvsRxHkzhfziSwsg//FvxKNovfpGhB48YUPbFkw1wmB3
4Z9sIYk2tycb5Bx70UCiCviLnpSA4kGJghao+P30DukWdKZzZpfcJvzOHJLasOths4/kPCjvklvR
CPZNRFFjv+lJsN88oNjvt+D+ewgLzqJzFE/iafSPzt78Op7OMRvWmR0vZ8kcJRY6N1FnsJyOsURl
OuL1ex7mhQDHJ7hiQvEIUwOu+77hYdcT8DBjwo8ucdUcbvfthOftOtOxMGyBSWkYr1DYaTKJ5xqZ
RqolFxdovpjTR2AcyhCFlhClF5AzRTNhKngUXoSyJDwqcTDY/XI0GCcTnUdrWJdwX4ylyNr4uQnw
d30oRFxt+siGzEnPtly1gqihz7sR1PNWCvigBZc4/Wg6mkQ38XzM3//16o2FfPs4uoXqag4hqzOD
uMkADorrDzFrNBNJjb/Yl5AgPqJM9Fuw+R0myNYXdU7iVGeudWRnhZ+zXWQMYXUcxAnAogXwB7jz
IROgqThqHuTehAn5IeVi2IJZMUzvcJ+sccWHj4qHGwQEH+VOEvIBEBnx4aXlIK6y4gBYL08FD7wj
pYC3l9BvQcLD4brGSe2hd7v7Hb8XwD8Ivlm52z+7shcmAo7gnoewyZKhqaEwVfAvkSSl4hwuvmWJ
huHu1+LLaPqst8JYF3ngLAe5XYzcKZ04EyE2AzUhEL+NyhuqlaGJRGoiNj3JRNg8oBRctsDU/btm
72hW2cRFbAtyE5Dhj5S6CF0NApdcr9VLoAac9yNw82YK9u8tOAv+eqfT1gcrCLsrsAK4sqw/8lEP
OYyxLCNzfYB20fZUJ4Ua7qwXATtrpFD/2gKof0/urqKrR507fTgOOS6ucNwAZ2ZZsfuoGOkgRZEM
dBMZ1GBvehLANw8o6L+3wNR3hJJtGl2FTJbpAVraZSpDALzLUkAjP3cI77hMi2OvI47wWjnUqOfd
COR5K8X7qBWuEqx0q85dJJzgAstFgcgw1ynyZn59Vc+cdV0Xd/gi5CizUyuKGvVNTwL85gHF/rQF
7qB7f4wQ2bK233EkXn+uhfMbKhAiD5ade5rLA99DsQBY7kzDzDf5ZNw3lEnNg9SZUCE9o2zsvdv9
TnJvdoeKeRqPUw7CWrzQQ4Hs/MJeZgJ5Mj2k0MTJN99nEtXfQJ4KFviLUAZ4ewn9Fiy2e8/x7CpK
vunc3YAAO7ThI8rjR2HDEdYAFOzERh6qCo5zfPMj6qNmIlVwILwOpUF4VGKiBdv5/ni50MmCxaq1
IfEiKdgMAxvOucjzgDxY6w8x7dSLoUae9yOo82aKeL8Fa/BFik29Vs2Dm5sA2TWQ4Srb3MiaB6V4
PPjKIRZv40kkDvwG8qixLzoS8It2iv5FCww5fRTQi5POfjRbIsfJ5OVglO3MOUjTgCABoUobxrig
gEwcdFEpG2GPJrUur2V6aVOgJiB7l5L7Cm+m8PdbsAlCbY2rFOVgXnrZ7VBHfmrksHLhIk3gNpiP
oo9sJg7mgzjgm8igBnzTkwz5zQMK+vHR7vc6uOvRmdPKhsmM+d4i5CLTN2XvXFTFQ+5dssWpFaMC
9Ex6injWSuEetGGMj9kt/V0077yf60102EVQtROwWPVA3tzADxS6xUJ+vdxfl1hwBluIVMUCfakS
IfQPStz8qwVTIb1O553/OI7jCdzW/zNnaM4VxOsPZCxfPkJmkO+TJykGFcIqELLzMqvrgnVi/SEb
ocH2AlYQVvVFlLeqvyvRN2gBfat7rNv62GJ+7CzCBuEc2bYUKksgC6dr5HXFks6T89FpVStOBTd5
P0pF3lxC/rfdI38Yp7ORznWb5dRHEAfChGWLEQ7KsFD7AUpOZROEbJYaCKIGvehIUC/aKeyHB7uH
/RJWMo2bpS6uABBW4LF0uflHGvBd00doGcJqEPeROUOSEV8rjxr7vBtBPm+luF+24JhwBNw7x/hH
n66xLETNI8kb6g5kukZeGNjxAFkosSq4xEhXyNIZsuyc2VZWtVKpsSfdCQfkKeXiqAWFI9b1I196
7+0ODODBdmEHCtSuQD7LHgHPCJ/HtJIFulYaNQt5N4J+3kpRf9+CXSxEg9eP1qoAyEAGEwT2RiG/
ayfOwGwOGAb845GsdT1HiPZpJFMl/vx1yhzwJyUe9ne/AiDkOcJZQuP4d3o+LNG4l5QX3q6PVFn4
IKI7v8oh52aWOKyBNGr8pc6EAekZ5aA/3D0H72c6TaTIN4xUTK4VqtdgF/4QbAbAA7dYJ0TzRZ0w
avyzXgT4rJEi/h6LzNt//kzKwpUa5qWWj8t4trqI58vJYi3EKE5P0mtU/EmndY9oCBYk+65vyGMf
D89PFzm4sbQK+3vsNWEhQgktoL3+UH1TI0Ul1JC9DDUaS1B/bAHU81kUTzSCjTyTyBgBf9qNx5SA
OY5csEY7rLJZ9sGRSxreteJUoJ73o7jnzSXkW+DS+SG616pXPDj2w2HTLTw6pcGObX2PVYvzLLK/
rBVDDXjejeCdt1K4P5zvfqB/SGc3WvFGUBn8MxExIxvjYB8NkRcI5eLVI7xejgrAc/kp4nlzCfIW
HKOOo+fodsxClvgkV51bttu/O6hjxPwZXKfK5cGHckE1vhx9MtqbiaRmQOxLWBAfUSaOW3DPixKB
j9FKHwsuivMiiAVblBxnLJ2ClmfZP+ET5IXEelMvhhp53o+gzpsp4mctGPuQDY7Wx0iMEumDHU4O
KOqCki4WTz4jw47rd1Si9HxcEmT2Hf7TWQhRQ5kqOdi8UJmIzTPKxnELlP9w7dqumQ1oegRGIsUt
d6iVzccm2EAyVqSpdMg0aCiNmgepM+FBelbioQUb++PVbLR61rwioMCLgeoICFosTMaCLvJx4LWY
35Wbzwm6IjQSSc2F+DqECvFRiYnD3W+HTiKddaKZr3OILBJmyMOJZMWElE1wj0N+/4D4gdaJocY9
60UQzxop1id7u8caNYmjlKvi12+BYMJEeC5yaHOnW7L4mnbPZfGjuITkP5rp/7Ucf86MLHQlsAtP
KPanLViHkY/yJnnQGUGNYFFcF8LBId9hrgO0RIWzTliJuDm4Saw/MLSJR9wmEqmH/aZniQP+kiUK
Prdg+K+i6Z3OnKwsn4fvw+nHUCbDxSU76qmFAS52M4roNKiXpwJ/3pHCz9tL6LfA2fYyuUtnXaQI
15qbEsXpUdQOEaI8eBHWYmEOYI+KUzAqoiOL0JoDqChxDjQUSk2D1JlQIT2jdFy2wOpzFt9HGs1t
yDUPvx9s95GiOPtIPAQsOy6CM+CTmz0lO9FaadQM5N0I9nkrRf2sBfv/8+hWc+gFwnMZpDC2yXGL
XgD7J/zfggr7fRNJ1KBvehLcNw8o9OctuL89j5C/BGU1Y64BqjZA5Mah7s7ghZsGan0fTtIHzeEe
yIyM08bGoZ0c/WDlZoMAvhbFrBTVXxOB1INg05MMgs0DOgiG73e/BThHFpXk/h6jYF43DK6ffhJu
jnDNJDd0JrhRWixvkISO5Sxy4PGI2/psnSf7YGwT4HLheWGp5HMzadQMSK9CSJCeUR7Oj3bPg3TX
mo3Iqukow/4SDwgx+PtK+eW7T6qRPkYLrRtiFzmpoWvgXVToG2E35sLtCxZz7IfzDTG5dKuVRj0T
8m5kDuStdPR/bME5fPAcX4+1ejGGqEVjo6ghUvGuP2QZYLTg2tmrciCtl0eNfPEiBPuinaI/aMEd
xAVCbnSCj9rZsHXDkZpHdctHkBARf/DDNrA1zrjBPk1cg+vFUWPP+xHoeTNF/uLT7rX+MFreJJ29
WaQ1STXUvokKbwF8KKQzB9wqUEXYxMFvsyyLwDeVRg2/3JuQID+kVAxboII+TZNFfNM5RvjBTXrH
R+Tr12AXBz1cRiBFdb4A4KAnrACoDwSfOjgWGfxWmsyG5nKpaaH9CTH0MaXmsN+CWTJLOifR9DbS
xwrLYcM87RD7qlofAlyTwi8DrBEL1bCJKGoihK6EA+EJhf+kBefE4QpV4qZrLdW5iO+XV5PkWh8T
8DvC4DfX68V6hsiLhY10Z+DJZCmvsw//6TzfNROON6lmawUZWTdKRNZKSRi2IM7jMkqQ8fqlF93O
W4NEd5iWyb87w7X+99TA8n4EWd5Mob38snv1chl9S3QboVDbc70AQ/Fn+gXwClrfZ754KKWCzDfZ
oCbWv2YiVTGweZ0SC5tHJSY+tICJcZTojcyEJQLJrQPDtyuuP5F6C8Zy12NJzsS90GUDUSrwL3pS
9IsHJexbYIBANZ1F5zSKZotYo5rB9bOBmpTMr71Q38I86HrwAMY6jNCC/NKOqKGmUqmpkHsTOuSH
lJLhv1owHZazW5YNR69XBlZUpNtnGbeUsZVwIEPlXMSC8CquxCRx2VAoNSNyb8KI/JAyctmCK7t8
t8wObJ2Du2QWLXSaTXFuw2KBrJdFBIK0aLCTBCzbQVF5iCwa2wqnZkj9LYQp9R9RxvYOdj+HPj1f
xboXd4TI4jjnswKAqsUdOi10rbWrq7ymNJOlghbhPSgZwiNKwacWmJeydP99rCzjH/+exHcavV1R
EQrOrMi05m5OB9Lywgo1Mm8PXsKIKLOtRFMTo/gKwo/iLyhN/Rbcf/8WY63hA1Z1ktrugGGiLjLL
3wsHv2KLK1CDtF+4/Ua8J7JmrD9k/1UrjZqNvBthIG+lqP/WAv20N7nSnHUqTyaL27X8Iy0iSMXJ
mj2TV+Uli0gDedTIFx0J9kU7RX+vBWP+EJFx03msUSMhPTtyUnvIXQFghfHO7HzwSEYCNr4RJsA3
EUWN/KYngX7zgGJ/eLj7lXkPgcyoYqBP4ziA2EH4JrtPW3/kMzeckX0XRcENYtJrIIca96Ijgb1o
p6jvtSBseW85X9RYzLbT81DkLo4K8KWXDXcsbQJ0P/OGLdgQD9gNBKmAnb8BhZ23l2C/3P1g/zTs
fE6QqGWqP7MRjtgoB4s0gh6/YZAVD27jQjhdmi5P3BLyKZdZ+rYSTU2J4isIOYq/oDR9fr97mg6X
ONGhnodGrQQLlIfznIEUszIvSL3Jcl8jadgmOkKcII1kUfMhdCU8CE8o/octmCb9eMISQPIB+vpd
KM7MiHg2UMUu32biACCsyggEQiVNEw77+ZJBdqEN5FEzUHQk+BftFP3+b7sf/RBulCx13n0a7G4n
dL0gj/CRlwjc/HimFUAxZSsELe/YQJ5K9LMXKaOftZfQb8FJ4CSBDwyMr3AHTzSew7A+s8hEhLrJ
Qz/EDSgC5BwDnIhqp7EYauhJd0IAeUppOGnBEtBP58gCvK7qeBTPnuNR+qA1SyecMGyWy4W5J60/
8jkBFg1kizSRhwTLhcjL9nKpCar6HsJU1Z9Ryvp7LdBby8ko0rupRSoY3BmxElvyeoEajLA1ITce
OUT0G4hQwUfRkzJQPChh3oLT237MIodu+RjVsFLDZxh7WFyLbrzChJU6gNkCTgIhTV7bQA417kVH
AnvRTlHfb4ErxsF8kWrNUe4iXMiFLRvpR7I1GBsgAXUEC9m2GRq+4L4qKqUG8qjRLzoS9It2iv5B
C1bod0g3dR3rG/Ko0QJNwi7i5H0REhKiNBFLgJStEEwJiajXy6EGnfcjmPNmCvm7i92r9sN4hqz8
K/7+GtQMzKM4cAUIUczAlaFHfgzcjMJfgO9JYUMSoW8gjxr7oiMBv2in6O+3YMAfJlezaKLVIR6p
GRAAjZoIuD5bf+RdKcpaw0TqG1gG8jMBOZE1EqmCgs3bUBI2TygNhy3Ykh7O4lin3oFzEjOSerg6
k7W9iazLKHCMI1mxNZUGf60cFcDn/SjqeXMJ8hbonaMl8vvONOoddgyDQzbOusqjMK5lmJUC7mBc
58t6p4E8auyLjgT8op2if/Rp91r//Qx2oOkNh0CD1sc9sOeaKAO1sfMI25wuy8CGmEGkYcu1DlH7
DQRSw190JPAX7RT+9y1Q+yiPEHfSP+ANptEOgfSZJspAsfS9+a5G0j1dxCYgbYbpFHlKyP1YQ6Eq
aBDfiFIhPivR0QKno/eLaKJTEyEJCXwikJknzxCAsS7MBVYnYT0LuFGOToU6aSoYyLpR7LPWEuot
MEV/iGe6L4Yt1IJCdjyl2x3uh2GGRnY8FAXMPgT3ennUwPN+BHneTKH/0AL9cxItHl526t/uitJF
bQ8EI6P2mTIVA4uSddkR2CSQ18uhhpz3I5DzZgr5yefdr7gnyWK81OuI4rKtPFR9wL3k5J2+hcRT
Ll/hs5vIRkJUQL6Rn6K+eVICvgVqZrCcRT/+W2cSKqbAES0Dh2rZstxFAgxcc4XwQdnYesTtPROl
Jh2WGvyiI4G+aKfAD760YMQvn2LUPFvORnwQvn6bCecfH86IyPiSKxqZAQ+mB4QBIkuqWsWfNBJJ
zYHYl9AgPqJMnLRgt5/5R35OYFtDCAL2/Z0FMtrj0DuNbjTnpUACMITb+45s5ex6CMOH4zXuXPKr
eBiFxJnxGgnVdNV/IyGxvgOl9vNg95PsNJ3cpA8RR1PDDPN7yNsZQoHl9iGZSSRdcuHqCyd5/pPZ
ytJADjVPRUdCR9FOUT/dbwPq00U8jUczjakN4VwXBl4QuOy+WDwuwHCB+Crm50UhbyJEFeqbviXg
N49K2Ldg73oWQ3nNmPVizvF4/ah3rR4ichCjZsrgs+KC8OwyrIoFpaEwahKkzoQF6Rml4awFjr3n
SPK8HOnM54awKazsZojshtIEYLYjPIBS4u53ZPFoIoqagU1PAv/mAcX+vAVb2iGCxU9xHz/VqX4Q
U8MyOiM2SkIfm10H8wJ3xtzdnc+6TPE3k0UNv9iXECA+ohQMW2AyGqKMu84TNCvIwuoPrW/g1+Y7
iQXLgPGOZTK0KqI4a8WpYCDvR9HPmynyF8Pdr70s2xtSGurc8uCKHsjDQiHvdXBlAG935E1AGrX1
h1gvmkhSAXvxDhT44gGFftgC54jhfaTVcQ5XwUhQh6VV6ZDShRnVdWx4MFYsvrXiVICfvQVFPmul
sB+0YcQ/xjc6A8cQgIxqycjfyUI52Ec+RCOuANoeTqM+D6QhGr9WnArc834U+LyZIj9swV5z+Jgs
nrPNJsfg9XtNOKUEKOPChn6mVrCvF/b7yGoLGxKKunP0yW6noUxVHAgvVCJCeEbZGBztXvPvTUfL
ZKI1dAAVdVBOB/7Tyopd6+QJKGZk2YJdWzRbNJFITcSmJ2Fh84BSsNcCR4m96SIZLTPnXcQbXy1v
NK7D8MyFHxwI4aYHrLfCxGBGJFR/QQXxIDevkvV4S+GqiFG8YYkjxd+U6DpswYyZLa90EoT4PxRn
RN6djXlVIgihryzu1eWZ0SlBdeJUUJJ1oyRkrSXYv+wedjYzohutRUZQjx32OJ7ElNZd6GJJZ5V9
bcvgZ2S+XmWntCYSqcHf9CT4bx5QCvr9FlAQT5LnmIPw+kUbugk+jTig2cqMFN0AZwjcPXgeX7bJ
qo1Imxp5KuDP+1Hw8+YS9C3IRjGIVvAo/QvCMJE3h93vIztLcRwTtU+wTvXL3H3zuyGX05/NgeZy
qamg/Qkl9DGl5vi3NsyK2Z3WJRsVfa0QyQUNk+9WyZKNm//AZyUh8yUDe11xA9WH93GNQGoyio6E
haKdwt9vgdGon06jZBb/o7POjHWwRNqpRbKcr2/khpHmlRoRTrCZVqgr3FRbSB9v+nxFoeoqk5ST
pdKfFbzwjpQX3l7i5ePup8UgwkWoxn2Sh30Si23y+EZWtit1UaXHgwM2ztgbw4c4K+rlUYPP+xHs
eTOFfrDXAuhTTILORXKtEX7sQv2QXdlwi7Vs0e4GzFHSRSFVHMHXH7pQNJKpggKhL6VBeFSi4qIF
VGg9K8D7CEcFE6UJ848prwxIALyuEIlpkBmhSLzfoEaaCvjXvSjw68YS5J92D/l+epdMMfanf0Ha
X1ivjRA63ipdp8HsauAIh+xqGTVgRtQ+2wml5kH1HYQV1Z9QjvZbUEXvYNIZRpMHnOdmHCfVcrid
wyTqFCJhqo8MtXRaoIaSh1W5FP/aUAw1HVJnwoP0jBIwbIHnJAvOmeqNVmCFUZEcGBUSckuSIysn
ln8QVVUxeTZuZuIUaSSSmgqhKyFCeEJpOGzBhT/E07tLYm6UtmcgCbwyczAz9+HiDRwgoGH9wS6K
kFAnUCUFWccyAVl7Cf4WuBwhr8xNPEmX9zqNGh4q6FlBQLanAB4JRbwAhj418I1EqcBe6EvhFx6V
GGhBIb2jdHoDB945H4UaVgHUSkPGOtezCAMByniyPSyseRkD5HjWRBQ1/pueBP3NA4r90dnuN0rn
yeIaR2eN0VJdRN4bnotgTB4tRU4JKGLYg10D7sbI7cI+ZJvERWpi6FJzUf4Gwkn5Dyg35y3g5kN0
F2k9vyHfGm7cGORqo5Lv92yWig0hJ9nRAau3uDA0EEhNSNGR8FC0U/g/tMCoBEcwlJhMvi91LgxI
HGXC1A1Xbnlj5Bm44bEQvI+q89lHhr6ZMGr0xb6EAPER5eD04+7V02n8lFxrdMbD4RkV45EzjQXw
iDZueKLiCi702H8I8rUiVKCe96OI580ltP/VArTT6WIeI7PpgkOgYSn2mA8YcmzCmr3+kBUZJj2U
9fIQaqXOJXjaSKYKCoS+lAbhUYmKFrgmnUHxzyJ4BGhkApHkjmMje8ImUF+cAgHWbWTMgU98roHI
RGgkkpoIoSvhQXhCaThrgVvGOQzYdxo5QJAH/LBhOcohJh5iXRjvDEQqwDsvP5pBTYkrcL08agJ4
P4I+b6bQn+/tXhmdI8H1ImUWbI36n+2AcDcTeLjTX39MeRnwkPodhwZmXy2eS/g3E6qCBLEzZUJ8
VqLjYvd0ZFFcx8likV2rncUPic4TG8v1iMxFOLIVwIvKid38BDhU4Oote45lRCRma/HUFFV8DSGr
4q8obcctOENkop4sr3X6dcPIitoUcBdzKmYRNrPw7mMexpmeI6fshkK9RFH+Rkpi8meUjpPB7mfR
WbScLfnIff3mqovoBRiakJUzN2fgZCcpNFQqx4bXchwYXbm+E6dNrTxqDvJuBP28leJ+1hrtlZ12
9MHPSoQFSBXvIyXJ+kP3triqczwfDgMVSmvRY+FGOGW+JJOagqHQl/AgPqJknL7b/STIpv95gpNG
3GFB06fskA1t/xIK210DwRUc7sewcbu2NB+6SKhhI5A6dNg/6w//UR51xYrJbSlbBUOI6aj4KkpY
9V9S/s5bYBjpp5NEa5aTLnNQZpZxeCgXrEirPwoBhCYKBZBVv4Ekam6KjoSJop3i3m/BheklAhOT
m+hmPWcu06topHNnjLrBDirvQJlluozujJF9kqVdQj5VecZsKZWaD+WXEG6Uf0N5urzcvX5jxQCz
TfIA9tt03sSQvZ16s8we/PnBlwMLrThRfNwwoS4VwmByFokF98+IVsFY5UtS2ir/sMRdCzZoeXnA
IRwI4zkWpmk66/y6XExWKK6un0dUGsOBJkBQWDbn2FWISCeKn/Rc22bn1Xy5kufea6VVU9vsWwnN
zTq9/efPb6+ffhrF6Ul6DR/NdFpqmJdaPuJsvLqI58vJYi2w0LvuUeclKTmWr9+HI8Iexx2URHGh
HEUCQ/gKoUivzVwe1h+iPCXUXpKnAVNval6WTrdPw92rynMUrNF4HvJ7CGsNWSbGfD7J6hFOc6iz
hbwTuN/iYGfbvlo51Pjn3cggy1sp3udfdo+3XMmp8x/9WbJI5uP/5Gi8firgTISqydhg8ztGOQa2
i5pOqOCLy2Eem0wsnLlEW9ScUlNT9T2Eq6o/o+R9Ptw9ecMf/5V2LtO7H/9e7wDPZz/+Z3qd6PRb
MXA/DO8UVHbiH3lBYt4TyPRb1H5n5mvRnPBnJFTTV/1NhMDqP6QUDluwNaTz71Nv2NM7+f4uqKZp
q7B3F8/WHsTD6C6N+Dh/vYLsIg2AhcpdLJ2evFnALWkPFb3Y1p2cc5vLop5NtD+ZQ/QxnTl7Ldgp
rIsuRhOdZmzmqcTuE1BfKrdTY1cg7N7YdgG5KFksj9J42kikCkIQooT6BOxtKBebJyUaPu1+DRqk
6a3+c1AXB9rQclFWmeeYJ7sG00WuKgs5Dh01FU3FUrMh9yaEyA8pJ4MWZI95l3xLdOon1Ld2LITk
0rKocA9DkQVUOYLeElf9ut9Xg571ImBnjRTkdx92P/DfwUv7etw5TyeraTzXqoZg/fQcCyYbVppL
0D9YKViiJGSLQXZtAvkW0lTAX/oGSkXpDygt5+92T8sgnaR3ehOGIboHxmaPlesSyfCRRhK+GVgU
cmMNOco3kURNxaYnoWDzgEI/aIE5Go7zd3xUvn5bhDtl3FKyc2N+lSlvjkzkcWN5zj3fUq7FdcKo
kc96EdSzRor4YQsW3+NkllzBaqYR9R7SogaoH1IR0cnWXdxvYtn1iQZqIosa9E1PAvzmAQX/+P3u
NQ0uaufjaDLRv/tBcm2wgDR5/NAtXyObMOojpg0sccc8zn9mu9pGMDUj5W8gzJT/gDJ0etQChpLr
Wap5cUYeKwR7IjkGv5gkRwTUhsEJwkOqqyznGN0aIcEc3Gnjm05+o8Bq0zQSU83Uu5rvI7zV/Tll
8V0LbpfP4sfOIJrEN3rLRbIjhm3gnGe4ZGXxWGVU+N3jIia7fJanV2N51IyR7oQg8pTycTbY/axi
Iv4ew06vs6pVF4Gg7IYyQOLVTOtRnQdnZZxATGQ4KdPRQJxqMorOCiqKZyUiWpD+5yzRGYnSZWHs
8AWHI4w68RK7eww8bHdtO/dWJkTUiFPBwLoXhX7dWMK8BTuus3T2RzrhFg8OwOt3u10L6ANX5nGR
f6TTBva5cGDCVtfPS12RdaW5XBU0kPeihJDHJWpacPLrz6LnZKKRElZAdf1h1lfx5Oei9sZaSfGg
dqKS6iVRk8D7EfB5MwW9f9GCxQDJ6VEkIMuSjtgI/Zth0+2h1iT0kkN2Wg6MtZgxyLBRTBjRCIUZ
sbVkalqqv4kQVf2HlLrTFkRZn0f3yC/KVvPDJWrTRBpnDoo5BKi85/n83pDssHB2R/Y4WNJt4gi+
jUxqssrfQEgq/wEl57wNV7u675hs1NdAJS3LI1YsE2YsVsfPNW3ML3EC1V5zqQnIuxHU81YK9Zfh
7lXYkFkM078gjWIXSR/gpsVM59L6gQx+KCeHlR6eeaoDxhYCVVBA34iSQZ9TWob93dPyOZouo8WS
j0kNWyysJIiiC20zcGU+EBMRwOnODQMyBRrIoGag6EiQL9op4p9bsLf9AmNWkvmpvlsullOdKwKs
ucxgBR8feSmApzdmiYFDBxINcK4zM9ZW4qhpUHwFIUTxF5SaLy3Y2x5cI2WLzrRYXRg/UKDbQ3kC
aS50fegm5NYNQ2sTdyeuCg0kUXNRdCQMFO0U94PB7pXQu2hyywwd+re1XRc33KxCNMLmMoOHvEis
E00z3yvYPOR5sY1MairK30A4Kf8BJeddG665swtJ7F5x8OAYvX6dcHosGxDWA34SJ64HqGC2XrWR
fz1bvckeNr8Yrherghz5rSgz8lNKy2ELdNXhcqWZj4Dli0ChxPycB7yl03iA23IkjMBJsJhIosaq
l0dNBO9HGODNJeh/2726Os9SRKz0TYYuEqTYJlKt26Bg/SHrt4sLEVyNO25Arr+byKIGftOTQL95
QME/bwP4sdZIXuxJoYA8lnsp+9CFGtk5gLpr8Tz4eC4O+/MacSqwX/eiuK8bS5gf7H7AD9PlYtw5
jNPZKMlqpbB6u1nrEOv2YwIXnfdzzTUsu7jkY0HW2DypJ4WNoFKcqJHBJn9OuJHF3sP+YnuR1fw1
/+brdDldsDCaEYJufnnTvCMdB4fD3Y+DT7PlaBnp1HvIt4+yXK6LxB9kucHtPPPNQlLfbD0iLu8N
RFFTV3QkzBTtFPhPLVB6n1Gc9xmx2hr3X4ihR4iUj1p06vUep3X2DMTkzwkBjURSUyB0JSQITygN
n1ugBwfRfdz5HM9uYr4IvH4fDHOJgTqlnsWMtOKGC1sCF7sx2BLVlvdmwqgZEPsSCsRHlIPB593r
oEtW6T3S63vInOCwhCDac1OIS6QCHMEhHTklXM57ZjtpJouaArEvoUB8RCk4bIGrSH+2nMYJh+L1
U4C5++PGexPehD2uAL+JyA3MAawTJtFB9YKosef9CO68mWLeb0FCIaSzHXWO2T/DPVxIZlvQ10Nv
4VrCQpFeXFiozh0MeuSywRLhkqHfWB41A6Q7IYI8pXwctcAqcvnjf2e3yUrjQmAHcPNHfnBEW6io
sKGDkEbfDpBHOfvwUZDrogYCqbnYvAqhYfOAMnDZgjvx0+g6SrXPBtMOAiQqzSuZyqdwZJBFHRzk
eMc9uQx+I1nU6AtdCfzCE4r/aQv80IfSofDPna62S7/x94EwO0wO0pv4lzdtOBCuXTGQS+tat9so
/BQ9HOyxIcuPf6G0JWCJWGCLxFzNzTaYqKJVZgu51LOy9AVkbpael2ZoC9ao4WqmM2AKYZkeSqyh
fnx+ZJQPLEjGwbINm7hqVC5QtdKomci7EfzzVor6sAVn9bwoHh+Qr9+jsboif9e+q8pCQwN5Pyfx
Yqo7QsrCLS5CBVX7MlS9Q9ERD2dHmyihBpKoh3zRkQz6op0O+88tOKDUxTzoOrH8HRny/zt50wBF
YrDV1qvQsErApELufFHFk2U5sWwnt8NY/EezM04DSdQzquhIZlTRTmfU4MvuLV1iPlFds+fv1Knr
7Gfb5i+rSlekkZa/szdtkV/uhax0dD9Qrjmki7S/Ky5t0gOS7ILC/EJewSzz4H60iA6mi2Sxavy0
outL1s+M3Pc3v7xZV5xE4sPNr0tHxOK+j/SIo/nilzddBJ+w/NK+h2p+OIUiP/6bzmOcPUKqNVSy
CX3EROBHjBDXzlMWBoFuqLGFoGJcmTE3cFZQAmekOTOUsGfIposaCAGKNGZf6r3h0rH0FqN0WmCV
//+d6fLuPEU64/kvb2B/vc/+ir2ch/wUOGsh+aGHDSgSF7Gwjfvr6AL5MvHH5j9Sb/HgOI9d6+D5
bmr8Np+483fL59H3y4XxNJ5lPn8ZMorfwrJc/i3TgP3RwGvBW0L+rZVhJHby/dY+8Kf+fP/2q5ec
PyAb6jv71lkeLkfd5fD2W7ocuLPxc3+9rlb+MqAs/zJ+04RbqwfocEssvmXwZH+/e7AS++B29D3t
p+7duH9/Z9f8iImNevlXbLxgEPjItGsb8q+YD+l8dR/iVx5nD8nZcjoK+o/fZ93Le6d7m/Tvv86X
h+mT76z648ky7buT2y/J8+rj+Gk5yux0la+rJFUQhAkqkHrnLBf2bQpBEjcYzoOn/vTrw+nt8/6f
ABWu8QH+gxQE9HWnUyPxnO7EPnh4HKX73133pPv05NSAaikHjfArhLrHifk4Dh4xaB4HxsDenw/S
0+4gOXwYuIcm/jVng8d35sDqzwaTwWI/+Pg4CAZ3V98G8w92338f1AxhiqyPKeKhOgISLeM61WEl
IkVkHWf1+Ph1ObUPPOvefde1JpOz+2Ru98f2U3q0Hby+Z5usthJSMSK/ANQA+Sl7PrqzFt+eD6Z3
pnVwO01/XfmLu5ofsZk3vTRo8TM+IrPgMObj+szxoWnENzKW3ef77jf8zO3s6dvXvtNdjZ+PrHS5
mved8fjr9NB5WI7Hh/eJ7VzZ1mP43Le8r/b974uRG1q3fd8IFg/vcRXx9anvPj4a4/5TMP56f2h8
vXu6/Xj78P37yOnjSOz86k66t6NBYt+byWAWjqcPfcOZm+5ghRDX+fFskjzNv/Xn6cRL+tN7L/24
tL8t3IGzWhmTfvrt4XYy8LsTKzi9WwGY999u793BbZKuzoKx//EudE++Wc+jb/3JdyNJ+t3b7/5g
Ho6ezHePU//B2X8MlqtP/uMi9Qazh+9OsP/kdBeTo4T9e3h/m8zDo/Hs6f7b0Lam94Pp7PH7wukH
37+n4X73fhp+/vp9+fXrr0t7OQoPlyGSLPXHK/eh2/9/3H1bl5220u0vYgwhxO3lPMC69NXdbtux
kxdGfJNAQggESPDrz8TO2em12rvX5+/xjJFkx453F5JKdZk1q0SDOmi+tHplpJicCf9c27EKcMEN
kXtexeFYBK0J/siAh3U7kVu/G7i2zXFkrB5K3WbcHtY1FrQk7cCOa5+3TdHEVumCV4ktG7c0quhF
FX3yInT1Lsrq8dq3qp2u+BoE92pNO1nKbsy+ss6b8CFXfOrLfOQjLfxcdQpfE9bTPp5IcF+zMOuP
LrPzsneJyr7mpPFRdkxzn93yYMF683Sx1SGIsp7spR/V31ETxdN+aOd1OejaU1NKZfu1MEOv962z
OihNxcNHOtC6KpJkyR57bfXj6KL07RDK5HOMK9KVSo3qKZ9FOBdO5GNc1DIydVktyTrvomCx34WP
hmkXx3U+FYNv27YwTLj3MmaxL5bErXHRijTLChH2Q1jMhqovcJ+JKlw493/WTI9taQUV71seZLqA
J2BfgorXbzhrg6rAfeV9IYxY0r1JOVfFOHL1J8u1Cosp8gEvXZCZ7zIZlvu+qqsvnBv7KNp17QtX
ez6UNJ3mB7cY/XFRBFacG84f6igKRJFqmb21KFGvRaTtbMq0DuZ3fh77r86a2lwvlfNdYftgYIVK
AvFx7X3V7Fpiu7nIajeIgoWDejOaepSF77PxbormWpVzYue3dIrUUHTR4t5EPPJ1yeZ6ejdQOdY7
Ton9kCmZXw9TMrQFVWnCC0dIDOdDgrWol5bJMqhn8nYR7RQXazOYqqy5nkSxrkEUlhKK/kCDoV6L
XqXBFQnU0BdsqqOpsDKMvmLOxkxuu7wl9wHL1r+oifrwCDXLHlw/6wabObqxnFJF/kpyncqCTHVq
AHQa9pRXM+5lZVj3vfNB8ve4LlVd5EPXkAK73zzoyiwfoFLqq+AiVDvHF+cL45YYRibom6eGh9im
hlXhk4UNCQu24hjKPl9wqdfOJvdV3DJVonVl/LTMWXtvxmWMdzU05qnV3szlKof2m45EZoqhiST0
dsnYhM0hBh5F9zS5Yn3T3sYhW4cyY42KryTF5S7izvRyF1IdtXsm05Xtl8HZtpzoNKmiHlUvduG6
yKmkwnR/RS5OYQXCeH70oWB+p7Ks/0ZIME1FEtGaF0sQ+rt40iq+q2U/2kIJVy+HtE5XebA9z9ne
xXlN9n1SxazQc0y7IjC4CG9NY7Qs6qlb7JVoTV/taGfj7KayZhiKNe6HuagST9iRrf2w3oVDkP6R
r+1Ey5XX8zthGRFHbSMiyqqeo77swyhWe9E1w3pveDM/roGgtAiXUEUF1fYh5lNj9nFoU3/VVtWA
cNHYuC9pNfXNFVmW3pXRoHx0xbrU9EVDRj3teMKMLVfYPmhzLvJ3cVpbvuvViD+uiSbJMRlcAzM4
JEFQdG3o5yPN+ZoWbIwqV/Klq9vCcSrGvc8maYq2X+GBbGoIKZYh0aQYJ9OaQybT1O1lTab+So6Z
e89knBaLFco9JYOpSSkqkERvV4p93iVq8RaOQKjsSrMJkVG0+vjRUzeY0qQ+iveCyNaVKx4Y7Xdh
h48/tHFHg9twovFQtE03r7s+hUVtwsF8QHzJ2T4T8/yGhCRI9lw2KtuDK8TMrsMYDbJXI5nGQoZ1
Lko+jmFfJqRJ6F0su2zYdzxWuuyIiNTedA0d3ycyJG4Hxxl9jH3v0yvmnc+fgqTChgVa9/4gKBl8
OQtTuQL3K+5K3JxpLQ389nw91XUU7KcOyUYRT6G2RZiPzT3MapMX2WCSa7bQ7ooYvr4LU1OLIp+r
+J1qJBuLoaIakenSD7t4MnlSjF7EMX4EVUNzl2Wz+26sTNVuaJvelC38eVhkq7bjMa0HZm9UmAu2
28yOKQjW1heLTulHgXU+LJImn8ZRm+UuEIHtYMkCExZVw6K7PrICZrBOR3kYKslOJns8Ps9/vnQG
hSsuxp/p0H9++X9+TPCx3ffxxzD7f39/S/H+/dWD+abfjcO3b+P93+b8T2556n/+6L8j77fc9D/z
73+ZqP6/TO13/uP/LE+NEYr+9zT1R6Hxlc7/LRncfsLPtDXEAzxQTdAX0GmJF5AyxJ4/s9ZtkBt+
C6/g5hEe/URC+5+kleI1qxiDxsAHJTmqe1sk/0/OutF/UIRFn04EvDZBvvA7KesWkf6bsiJLRYcD
JTQDjyLJtsexTiPWMEAs7KvYP8pgiHYkCP9KZc/KRpO06LVeSzHAMj/brX/U5nmafJpAbjLxcgpm
06PvNESuvG3V8yjZ2CzVkQ7d4zpP86Emet2Jvm2vX5cSbhni6dJSDCiMMNQtwvRI/H0qJjSNci0N
58chFPpONO3VKhp4j5XRXRP4uRCW8nvp5LXX2btEGX688AUvNhdzXMEc2vgpMPovkroum6dlXZfh
MevG+YoZmR+cieMDyWdXJjaWN21L6K4SvC7bfqbXgZRdEXW5upLhEBcxQqfbSUTyPhxDfstnwz9H
ySwu7NRZWogDoQAuYLFTPE+Lt4e2RtXnB0JWwZokZPqxibQ4JLppiljz4Oh0G1+tdJ1tka+WlXnU
v6kDL3ZkNX+GQjRly9avI+zGF03H6E1Dhv6mrZS/F1WTXynEdwcErtHR8Kw5YOaUuWJkenTJ4j6F
kc2KLM6RwNtwLuVI9F9J499dOIIXSgDVxvZj5gLyIgru7unSdLsEyxwx9Rjnkt30OvRlusb1HXHc
lvmgSDmxwb1hVev2Qi/koHPlL+T2W3J5oogU/SxJhE6trSkeqMnpNyCacshKG/no9EhvlYo/Npzq
feSS6bCkD/nKQwRag7ikfi/WjinCsB45Xh8MGcUrOadyR5LbOdEtf3TpIrbQ4aMSky9FEwe7qkGW
Vo/iXVrFTdFyaXfBgBzs9e2n21U+WTqS+61FLUaT1NbQc3YHdZh3ukl0/pA2nT2mPGC7vl/TJ65r
t8+qVB3D5R3jzYOli4NXQzhSD9UBgcG66+q+u5VRLw7ZrJa3csiuRN0eqQ70To3hp1HREonlkK75
z1rsf4V8XhgokLxhkDd4AmcGvOB04+TIjPOYW/Qw1Hn6bondvB+Xvtq/vjlnEBeuHX56hl6a7fHI
EMjm2eZQ33W8S7P1oW7aa8+n4OhDKGnW2mKScXMIx8H/HRn2uZ5SmK1kKdopSy8Y4x9acHJEIPXE
LENDNDwKPMGmvc/wrUAOgA+6lT7oqCJvqqm6TyNVfZrHPHsckWMMRR/J8I62DUsQi86f47hPxG4y
aQbF6WX3ZxzfC5u7rgzXyk17FBOROmWNLhIxG38lxn7zJWz4a52G6NuFTXxhY9GMimaknGK2Aa54
Ch/6/PN5B4b4IHPyINr4bghq/qeNoFtNCnipHMJl5sU85c1909vuPq1ZWhUemfx1OuMZmwMTkhZs
EeFfsUvsPXDiaizmaOH3uiLrpQu5fcvpVtMIvVGYNQbfDl7OmeOjuZet1fP4EDVt/0TjeDy6vkpt
yWV4CAIeDMWs01u9GP+h7YwtqjbslqKeM5javpltKZk2DeDWZnwI0qg/CK3z+eel/acc8Pjzg87i
uLNf/n8a1tENq/7vcd3TZJ9Ns/5Rr9j+D/9UH7YhcLiy6AYFH/U0jsu3d1xwffAo7zY9MYaB/6f4
kIWYKgt6MC45Xrb6aQD/ieNAp4PKgtSKVivwizF14HfiuI37/Uy3GNwLavcxo5gngVgz3CY7Pr8H
VdQJsjT5Cu0gjB+mDVAukWkO0yfPRqOKeW2MHA9dr9bhkZBxTZ6qLGuaq7wZ8gVBkjeRBPaKWLXd
uUi281XT4lnqQi1j1u1MNZC3ssu7PxCtZDC7rWqWQjtZx/tOJFXylom4AtbVtYEwRah1NrBSx0Hn
7cHKpRdtiRzNDfu+p9NTvM6EFjkNyGOmB/slJ2OwPJogb26o8eFazpZ0pETOmrBjzntHyopN8adw
ipDf0ybn7Y44hmxeeqPuY1e5upB1nYjCsXGICj1poCFJnQp7aOpYPgWcUYtPmI06EDqHyTUJm1Wx
Q2IXbJUKckQHxZgPfJkuuMFfnQ3mlqOliOKgs3NH3Aca9RI4nKYIOt4MxeKGweJATH7bItCrL8Qb
Z45l0wUMpoezRYKBv1DFPtOFmluo3MgAfgYNABc6c2p3TcKZ+0xoSwFsjHUv0NrQLerLmtvw/Wyc
/bQ4CxVYauvdhR3YQpx/LR++aHvrHZk5AjD8SxKdfZHlwdpwrsO6sA1J8h0LOrqbujWgZdxEbj2m
jRN2n6ncJjvaa98BqU/5pc+gpyERg1dHafAHIzLCBCJczdOdSRI9rYGqFlGIalQJYoyqow9Syzov
pBgdObAqqPoCUSWRt54n0TcSKqAWCAeSQkpD178jPtv8D6h8xvhR+Vn0upDZZNavIYCW9AlwixPv
XAVQ7ks8ewtsndDRxbp8Zpz+MdP/PY3a1oKLDp+3BXgI7n7kP88cN2kysdRjbERR11n314rCRLtP
AHo0F/Tp1G1tgn4Mxg7p9uY4Q3vi6abFCAygHRXqfCL1Y1L2MlzSN03XIhjRra+X0sWtmi4s7/zS
QOr2WhwJke3iHbP0zFm2meuNTkTFi4xyXghplkOUdNVuaPLh6vWtfLFCTFPPshjXhSJPYFtD/3Pj
yUGAUlQqwLdVorzZhZGk1dW46Dm7Wfoxprfj5LzPL9yK09gFG4tCNTqstqAgQZS85f/PxY7VnEWt
5UCXGV+T0odWPrZV00+Fziv7R7gM9jC2ifn79dW+2FmITRK8bYWMH+0r24yu52JX2rqloyyGWAIw
vgxj5++nLDNAb8OOfXld2mn2sy2SoUuMYRoYxMLfnS0S2BOd1zVteLEGcroaBpMeqwlJYVCp/NGm
lOzbJFpvBDb4ggrR8OVSkdYiBwlTdKQDMjkTXlWyp3UfQX9s5Y3mpcyZ1U920Kv8W8UZs3mRcHz3
MYvXdISWcTmoIpwDpQEwGnRDo4xnxyQUZSeHZHlMfTPre+SUNimJnhR96AHBO7hJiQKjL/Jp7da3
rrO+O1Y44PZtt+phPCQuXADGTZXrlyczkgS1vyoJkrcrwPz1O2r5JnZXxCZyQTHGpWT90NdzMH/j
pF/5B8fcnOVFs2SNvGeupuxNrUnYv9V5m/iSU94lTelUxNNbSdJloaULXVaVi1Oo61nEyS1gX98P
y4GvNV2nEjBmTT82QTcmKDoyvqGLU5Pm6oNYVVQXwvM19DuTCuQADUDd9dOU0Vrt+BzruGDSAJMu
STqJILs2SrnmduQkEm+GOdPNMVm6ll3hZ/B8PYjAdxWyfEhuPistxuqOcjaonUzCHKbDkiTIujci
bTLkQtt8Re92xsc+343r3Mbw6iIIAI5MKa3ivepp66NHYNz9wr7rKNFuuOpNq4J610U6X+heB6wX
aTlF1cJowZd50de8boPsWx60+fSBDk4uKE7FqF0VvhOp+RzExtCyFrrvUVr1FkB5HrrAfkNkk467
dAF+9C3PldI3QVQhJik0AFuKSj1qrH1R81V0Ozz35wGes7GRsmDOTl1Jm0yrj4yuoSuGJOzcDZ2S
Nr9y3LWkjLlB0Rc5WBC8ScjC4X0CnQv7Tuh6ASRTx+Z725gsf+JD4ERSTiYO5SfLUi7g0xWZVZFI
v5B7RIU1fVp0nke3s19sd4gmumRQ3KSOb7IxRni0q3XM/YfFDP6K52klD6ZDHb5AaVGlZY3MwsU3
ItXD+5q0Yb7vRqezANERn5L1c6aDyiPCxJF1BUD5jsmjC22kxzvbUxEmR6PrUJld7qRYlyLjcbhX
QdrV5dSnMr7xtpXq2hm4FF+qdKynjN9kPIjTfp82OWveo77eTn+sQq/LVPZDQ8S1j2wgoLVZ2PqD
pJEyrLDgv6C0McYu6j/ScWLkppv5nLTFnFfJ2hWrV3HniolpmkYoJ49JsuMsaN1uiBbWXEd+NkE5
GpMkvPSBJPQxSxZsaoHq1Mo+04GH9TXOVZg9ymQj2bV8kPSGyhixKHHON3952pDsEPddP70xtDP6
bl2ycLlP2snVZYiSwdyXkro+vXIVmf3d0qWhOGYuDfl9GGe8/iNVNZfT/dy0JrN750Q3LiX0gvlr
FFrGKvusBl7ZDxWqmDUt1qFRHpAZqu+o+We+ysUHO7O6vkqYNW66abeXra9nmcqIHzKPORj0YVhU
UA0Face0e9tlmbfBTtkIRqJYq5CpP8HDoOPHKWizuqjXICR/tOlEptuUtJ2/BjA8VvdBJcYnlE0Y
+4JCYKou+cJTzGVzE6C+oFkFtfuEYMLEZsmfRTMhj4I6c031XSw8ummmkF6jwnWJVvTC46b42XhG
OMUDtaCS5WdS4mm166ja4TtKUqjvjbY1au/DqLpxLg34vo/UpA+2y3txwdefR8AZMG8EFuCG0HQL
z7cve7a+pFq86dKx+t7jBOZSMa3lcaBgDByQurn5WtZyrMpxGFekLdUyXmdVQ5ZPrzvjzd89j8Px
FUhf0TkMQhWijm2+wfOv8HHSV1kkNn8oKsTpR4M6fDuVWmXRcN8jbeBtEfUR6pivCz6NAjZ+GgEM
iOcjYgRYmKR+tvE04qCm9IxdoQafNEWFcth4zOgUPmncHHFE0RV3FlBzUo51XEcXArzTOACpOWp7
mMmbbmOrfzwyfbrugPJkYnGdHhbUaa5URPsbTp14UwE/aS+c9C9kId8HYX5L7/GQ1bYVz05a0XGN
GmQvh+0hkztU3lXh41g+GsDb+9d39fQ4t2VtLfpojUWVASjDi6Rfx0IGgFEP/RL0ZaelvbZt1+98
2pPC+HS+cIov5aGjJv0xowRYBl5iOV1aQ7DoaV7yg6ycuNKis1ddSroiixDUrGsUX5B3rjUZIFik
sATvjsBKbxDJyVYGVTLPo8vyg0Fht4QJ9wcv5rVkY2XvsikLUeeusl2QRN2FnOcsh962liZ47RB4
PYINlA/OCgdThzhc0RWAxiSsuJFwrb5cvKpuCRH9R5LMy7WiOJzSDENc8qZ17aHpGyt3SafDn8+4
/VdE+qVO4Ws2uwHLFWE831kcqyYyg7zRBwcneCp2mW/ULe+Cvi5INJq717Xq1Ej+WDq8LIZrAbSC
odymkz5X4IXWgCY150fbDNl1A3S1FEwPBTVTVUYZqAbgkAXRhSX+QmqWo0gGE8kIJgRvDuLZteGZ
RfAbseCgYjW+7Sh116A/TTvqCX2ngkyWYTCDLvD6Ws+qhFhsQkEwpaAGgj6MquqZ2EyjFlnRvD52
IIuQY9vMDoE9XUD1omGbHHLCQXoCtN1N614p03alXUgKkgAZGj5e+JwX5wxoBNNl8E0MaSj4fmeb
MM0VNwmiqqkJA1eaSQ3qj3nq5yJe+nr83S2HR0IKCE4gHlkAInTmDZpBhCOdbH/MsmEeDrVs+xLP
vjkQBWW7y9LWfp2SOlMXbvULK4J1IQGF+8HdAih6JpbNfedFX9mjk568a0CEfCLaon4wTVMA1laY
XJJ46nxxyBiiSOH3CC40SrEbcfy5bhEZBtGEGPDIXbinQ8sfdNCkRxQtzUco9SfKGv3UjtzfccR0
b19XsRdGDCF/mOM6AZKDFzrPQT1IYwrEo/G4dEg6pQoBF9Wdfa8YBXlPW9AqA5PufCP9hfP9UeL+
191v66ZbHyTMJ6r8AL42dXt2pyquAy5mEIHmia/HOhvXIvdt/mVYZ3+91KwtVzfKMg9NvVfz5K4S
mSRHiffMd2mdgZE5zfNuqiiYR6/vyQs9314P3CZdAU9Hafyc+tuZBFHAOCzHoPdzmYMWcwzs+vfc
zpdc5IvdhyS2PeGJER0pg+083YK47tups+tyVPVAS68puVmFHa8lqqB/joGwd37B8pqKBnr/+4vc
eg4AzUM4hmyfiu4Y1wNb8+UI/wKfFc8gIkaK/51jb7++LmqbuvMssMNJgybPEAugqJRvdI4zw8EC
6+smdOERjAi7n1ToCzIO3RGkWHndK5BfO1qpkmY9f+PzJTyOtknKjAzknVmX5LCq/iNrQUflxOoy
l2F730opvukguWR1Tj8V0QOcOSoxoErjewEnnlncsW17CMqaXVxjBt2NCjxb/woCFcAA8Eo+pCa1
T+1Mki4u88WRC6dyLh6mFWQH1CA3dwo6+Jljly7zs0rj9eC6dL7WIGq+jfv5bxmK+QgEQYHz6vIb
HdTj4fUzOnVw8DGbYKyZIfxFMJOcrTturZeJF+QAFob+CgK3a3ciHYgv2wgcvKJnyfxHjXLRh9fl
nprbTe4WIKZgomxEe6Ccp2oYUtnxdAC1YaozegToTnfg/NCjEh1O2jp1/b+Qh7mouNgIFnHLT+WZ
JfIAewClxyht3qZr5u6DBlWcYW0+i9CTC+b1V8uDPmEiMVhR8GFnFzyIzKAm8KsPCevyBx0PiEJH
AVbuhIwcsFtSXWqj+KVEwLVgFSFMwTym0wV2Y5TXIdK0g2OE70je0+MC2HAfVTMq4p51P+dQ/A+D
v58HCArJNhGKwoyfl3MUC2brDcWGMpBduVjmJ4ff2c1gh/8vRGGcEYUwhhF45w4DbVTIk2i1HtZK
i71dliAuus5ne1n5KvgtJ/BzXbCOaLyC+UJidnZyYwhaMsvq8NA4H9/ZWGR3ST+YQgOte3pdJ0/9
zSYKDnC7eohr4QjP6z6tS5LVNTE50DlP92Cggk8dV/0Hafv0t6Lnn6KQYcPog9OBq36mHWMet6bB
EzEHmVjQfNnE0KXQZKVwyF5ILLo97Is8/P76gJ9sJ4cjQhp2qpJTIhyZs5Ecsq5O82KsWPfeMxep
a8RFrf1tE4pHbsBpg7cJUS5JzxwbzSc5i7mmhzoNpv4h7NIeLAU9Zs1Y+MFG/U4Jih4WoKDZ8r7h
xkf1hQW/NKbAi7Y6N9aLp8HOOYSxpMGyzlN4oGtgUZ5rfamNMocef7Y0TZrs2dqo3z/aLaWHsQGr
EKXMM9eRrqqlsYPQPknr/Yb1XHOUHW6XOg0BHS3xrp2W4bevZAJyzvZEBxCMrXh6erTY3IlloY/w
XnjyaSYKHVqLZmXcZvZCp9uv9nQLlNAriXoJMoJTSYGt/RQFXXQgEYJxqtV0jbwJMaKS63EOcltE
gYl3v625mO6FgAVENTwPAzbrSYhagz/QxKuN4J0WsRuTDn0A/SqvrOrjC2q77dS/0fCPmwl0BwWF
rQdsuytnoiKguUGyhIe6bWkp6iB649La3VU+EE+KtvKCvG2/XsgDQIPMHaVmhIGn8tqkmwPXQB7t
eISOhtE/MtF+lb0fr17fxO0nnUtCIosaMCKqHB08p5JQO3JSgmt6QMfk+IlMuh0LonRzwbO/FJPi
yQZMf0L0gogiPvPs4IC2ftA8PFgi0HkJL59FJe1o9PH15bxURHCkoIA/rBkJz2N24SS6dzGJ6pDZ
WAM0j+XHoO/1XV17cTAj+9B7LZcLqffLuBCoHWg82zgl3PDtAfrnuVKWBz6wDQsPRGVQRFi/wwos
7StBW0g5V/OwB3o6H5q8v4RyvdTLjR8UxyFFpTvF0NNTyWuGvrluXMPDjObhg+6j7xmqEnfBTP9c
qz7Zvb65v5IG8BtV0STeoNAzrdRIVkKOMtTBR7pHmpdOfD+u7VBGSqU3fb2gnfj3JG4QJZiUeBwY
QAOKsWd4UhX0VdfydURNDv0acx5+m2h64xNTFah9u9+MKiAtAWyIOwcML8MkzdPd1GE75x3Jx/0U
zOS6RyB6DNquUkWrNk7iby8tQTYMaAGmGSDsmUmJkR93YoQwM1FxpCYnO9lO/c06c18S0yUXLvrm
WZ9f9B+LgzNI8Uo5wplzADarCWrKM0MHTzjG15qb5e2UqyreLVPb3EKeva/WobqmNok/4d/63zRp
m3x0uIMHCbSMAFU53VwrEa+5Jhj3aPXzJdD65rCgqFzIcbjUEX1uPQEMgMyGvxFEbTbg7Bw9GmhA
uojM3tlk+XNulBGPpp9sc5PURj6+fo6/EpbHKbwsYLf4BeM3Ak0uCmuG2Mzo5rbKpN7n4Oxfj7k1
F27DL0QB49zwjxh0PfzP6Rb6qJpYj1am/RqKfihUzmdSBFVnUXl0vf7rtxeG6ACXDwnSJu3swOSU
VGCf4e5x1PEPSM2yP2SfN7tRaPbudVHnVhsHBnABjB2QcDEt6HxhTWonBTbruG+rcbxJbHKNfIbt
EzSVFtMSNaUxa3dBH8NzawaheIsggnNHKLIxa093s84iVMVVZ/epyfVjEENNCpEM49XqUFmuZBje
pnSqDqDdkaoEPrjspzgPDjb2ukQpgbwjYhoO8+j1O6UZ6iequzgx4Rc7k6B4AZYWwgAw884Owedy
1GEKOgEI5/qg/ZqrsmfdsudAC6+SdqgPg2HooP3NA8GPwzEA5ADshRLGmUcbG8YjkFXcHoSNBXRD
8BrZEEclaGPrNRkH4B7heP26zBfavcncmI44F0Be5+FcxT36Q2Tn9mxR8jvaXfODxWSO684Q+7uq
vYlCqQCtPZCFPoPTo4+aqRPxAq63Y3FQqFZFZTOr/lovqbwQGW8+8cTsQhTgBVxZEqMji22xwzMc
tV7Xfu2TxO0tC9ibJkVnI5r03e9eoE3K1n+DZ6gxrvEcVxDRMlI6ofUyjfr5xlPZHyYr892Si74U
klT3NugvZY4vdHMTulVdwJPHXIRtnPrzpUXxOEW94X5Pexrt8hjN2T2IQ2+FQf95KF1yUNOkf9cG
blZ9Y/ahMyVFSnUW8dSV9GHYTH4/NYLv2NipG1ilZR/Stj+8rpC/WB8gRlRj8WwF6Gfn0D81C7pn
M8DKji7RV3RA+LZEm1NVejSGv+8Y8ccKKfLn16X+4hr8oGSC+waoD0/1nu4qFUQM0RA6DA2Zv0dT
F95N4NEA6GPLBfjr15LA0MTIiQzR1dn5sVYDYo8jXLia8Ks1CWBacpvvWtQmL9iT8wgZXVRY1L+i
zi5cWomgYnpB404mzV2TSm0wNqCyZSKjEdS0SjwGM2/KYOjchbjnpZ3fZMdon0LLIyCcc1s2NBm6
36fV7ccxdwVBpHydcy4eVbqNSUHuNneFrm381KHPZS2SbMkfyVz5B2IHewuUprle8srsZNdiMkZl
QLtAWk0uNTz9wlCgUg33l+GfqMefBS0VEtmcAfHch+P4PdRqeb8N5blgJ7Z9PrNGW2coyuIgj8IE
bir/zBqtiZKAkHDkdv6/nJ1Zj+NGkIR/EQGyeL9SFNXd6msuT49fiLnM+6zi+ev3Y+/LSOptYRYG
bAMeuMQ6MzMiI9ziriWLirw+Nu+9MTX3xrwYV8oe2/N0MR7dqVQ9yBnEOaEBelfL7ToyXmeJSCpo
FOZgZRGXiRF63iAj7o9kJyeaD8p2rg/vn6W3TrDJ9UveDnvHNs8u38FaiyHOINV1zlw+GJ0x6gfp
ePOD2/QrPYRNOTwpW9nW/9o0/J9l1zenmcZI+DobdHd+M65GOc2jzpYrIQWFZNfeUSpXhE5V9uFY
eNeAiTf2+OaLy67jvYaruvlT/rmuo4RduTrGuG+7rozpi3Ty31Rd7c90Zsy0JZW9FS3wgX+N+TSG
Lf3aXajpVve7WYxCBnraKto84lLtR33OmgCudhMm3ux9f39BLq8cNgO5I2WwrbXQPbvcENioqIuP
416M5KrtWrTG3u6NxtjR/GzGV0Lzy2XYAgpwTIpSNij92QXHYTOdFr7d3iz0kebYdP1Grwi3TKxS
vlYz/vpC3Y4UKPEm5bUJBp2ugtGWazmu3rhHrEn0u4zwqv0mh9yH5sIKNX8/HOpHW7kNJB5+/dml
qiyA/UHPhz2qJsVhJdb9qidQvmOR5Pnu/YW7vJ08EimPcHnrCuEuPf00yHyLhwLQsk/TQf4Wo2XC
Wnanr++Pckap4IySZ+B3a1EqYjSIfafDSGvqJwc1rv3IcxVKV6UvRq/nHbmOEP91pnS1B8NsjDhY
RKL/TtZy/sD0Asi//0Mu9imRjbnxotAqIyc5j9pKogGzIS6IjFimYQW17qZJY7QuSDj37w91sUnp
FsWrkXyVkvjGbTj9ZEjBZkM7nx3lSz7ezl49fMys3r0xjT4P81XPruyaiyuZ+Mmg7ZGUC1CDmT4d
j3SqVPWSi2iO9eZJZInzUTcL87/Eoh8laGgEQ6eMLqflLhl8vbqRGbo173/yRTSwjY7Y+6uVt03+
dfoTLJue+7IYRZTUafetBs581MnYX3SpmmVXzHkSykF3aNcQ3ZUddrmwmww9Pbrg3iTR58C6m06D
FTuLiABXtu4m25d7ei6H26RaLP/K0r41GN+4pakUIXz3bDfbrd5OXMoiQiJDOxaLJidUV6RrvzRJ
rHtXHp2Lx45ZxXISjS9KH4KOlNNZbU23tK21FdE40+acwXz+yPr9Vy1JFm7CMTflZAzh+yv5xmZi
JHrTNwyV3Xv2hbPp4/IwKTOi8JSFlljm49p5aK0YZvvJbKc+0pOifBhpYQtKXTS/3x/+coL5XuoT
GzMUettm+vvns5eCiSe5UUKDqbrpZtG7+YA6QxtR95FX9uzlMd14OBwZEtNNufBsdpGnMWmXEGbk
E6EHadbm353e1e6LuYsf0ko6V8Z749O41wlZKZnxlvjbzP8RqaXdMhCfTvQYNgDSHRo7eyuVGsJb
mXZlEd8aimISMnrcCzBqzoaiXVj5dSetqKMl866gAHlLbiBvxiVdovcX7GIWtxwY5gRx+EYkflXB
++OrVN2Tc9DMF2UTBM0gSVwncGqvfjZk8yHOi/FvP43xMIP2oYBCc+H5Op1FYq5MuauiRXpO4y86
5LEQgnwtQ6vvzfjKkl1cawzGJvRIS3kfqMafDqa5ldXIPDeiRdTLp7IbFwI+EM1azG2QaYX6Qu4A
ZN2s65XX+eLoc4nygKAiakFTBiE+HbkatB7iP58JDbK9b0dfPzqNax+4EJy948slVDbNo++v5eVj
TZv7piIKyEjAw1t5OqrSWt9da77XKPrk2UCzbGdlZh+i6ZAFearp+6Za52A0rCYa9Ma+62vv2lNy
sXf5DeQKINf8AmqV24b7Y0Pp9ZRomtOywFVq7zt9HGEDrCUyXvE1TG474Se5DEOhJko6YTPHKMOc
DtUOmoh7WjsiEfvFwzQvyXHNaXZ6f1bfWEpiOc7GVp2E8XS2Y7XZrz1HcqV1TWpFaRbnuwK2ZaTp
mXVMnMo6xrV9DRJ/axZfIRZotN7mEHn6ac7grhmaDAA7rPRuKOvyDiZHBnOUppf3v++NG4Bjj+ws
0ZMPdrvN8h8L5sUV2iJUzImscj3sNFPbGW4uw6ztsnstEddA4rfmEwIMcRmkUYe3+HQ8M4ZbTiul
EfVNIZ6Eaqib10a8h0Dq78y4mYPBKfLo/Y98cz7B5UgHOBv0Z54OWonFyTv6BaLJ0/OgU0UfpELz
9zp9XleGemM+yeaRr+DBh6l6jrxD7Z3F2KciQtdzaYK2JMwI4LH432hKtMLEdvsrFc03ZpQRGc7g
L2CBsze/cvIV6QnijClJ5jDp8xUSsHAPtNr192JJ/10Ih27+ekJJCyhFAwXyUJ2DV6nbrc7AKnOP
l8nOGa08mlwvDZy8kof3h3rjFue7qHxRiiG0OCf5tfpsicKP9cik4zFCGrMJ6xlhXbMtSenaao2k
t7b7OJ6uwTtvXDA0fmwvCKQjwvNtV/1xNKzeW+psqPTIaBcZJu7a3Se+t/4/NgwZMbmWRXwBP+R0
FH/wlGMW8JnyNoH0083rLh/G6kmkkuZ1TV2rv71xFsgat+IPkQUfdfZVBfTlZFi4W5JtzzgL/IIY
zaQbaAC/3l+5N0cCRiKy500iljn9smpuhDMh/RC1KGT236elGpwPs0RIN/QLU7sSbl8ePHI2Xh7e
ng3YPOcqrmsvzAJxvaglwYs0yy/2GdnUAUmI8k4vwc3+9us2TQaKd0j/UMtwtmP5x+5QgN5oHtRW
NKS6fWOVwPCpWLt/HS9OP74/1OUJN7bUjJ6rV0DmvGLaAvp1jVZQG0zi2O4Cnp4i+TE71lqFNrI4
1Z6SKnxCd8wK4/b9sc+6Z7YyHe/rpsTOWwShQZx9Jxk2PZ3ZYMEBtdz6sbXitP/pTG5ZyiDJ3L47
IIyQJ5GNymn96CC8WlS7eRDV+Ln1aGi+EZNrXyskvrHYpIxgcBvVQicROJ18lHlaY0baMUoKuP68
IJ64q1PhRbTKdjuXPORKRHd5C71esGBwxHTwcs5OTZmtE0Wt2gfGaYpoWMbsJfbG+pbKlb7PO00+
VGYcB1M8Nleu98tPhd5EHAsERxcTVqGnnwrLixseJmekUZ/91Ama03e5NyL6abjjuu9Kyy+vXLmv
Qc1paMViI34NmYtL99UY9s+9nbrKrOphhmOZtnoc2ImtdmMHMS+vhvb7OprzsarpG83s2rnXZ4jA
3dg2h2adp8+W2837yl/FlUPw1jxsvZ5bykfqfq47MtKRbWZOQyBmNenRFnLYF0tfH9OmWR9b27tS
lrm8vEjctwTTMVhx8MLTaWcxvdagfxUV/hSN0Eo2dCLL1Gmi0UCKNbxyygT/u9MZh0zDpaxTO0QF
5DxjWA2dvD7hQUXXqA8tr50DRw7i46zWOnTkqEJ7LejqRuD6h5bqL4hKuLtqBuyzG6e5sv6XDx+/
gKyFqxuEm9jw9NurApLiYPQCMKBSh1L5S7GjQSptrhyqyyVlHLYYTwNQOjHJ6Ti6FONYphR/snpB
m1p3s6NTGtWxgm2HD4D34/1JfuOzQM8pcm/K7iYDng4nC6dOUgv6ZTEzx0gd2IikN/qVIvcbG4ev
4VnYMuqtQfh0lNZTSbtSsIuaMrc+ow9bVoFfTNNxqLtBBO9/0jZDZ9uGag95ENRdqDznJJ6lKxaS
4JjyGfKw31PNt7/TqpOst9k4aHLf2mrWDgjPFu2VpXvjK0FhuQ6p9GxR4NnxUIarQCXFlhGtw9FO
rR51eYnAulw0/cv7H/nGNnlFfMl1+ETOyOmMegZlgtkaeYHQ6L5LubnCHC29gFg43adukV6h6b45
HnE0zAdEQQDxT8eTnoOoMkXoyCnW+KbMvfLOpbx963WFFSJuaO3/H99H2k4UuDVX+2fjEdH2Tq8W
KzKr3Nn7ApppU8TurtjysCV21JUXxbi4bABaONwEL/R2IJNztkXNYkmRsfcoMPWr20dtrdxPWjZ3
8AXiXu51T7pGADXCSpDWlkMauqX0D+sCTqnXOEvAvr125VzsJ34SFHAuXHbVJnJ5OucrVMnehpIc
1WR/gLxi2dczDILSXYord+3F8jLU9tUbKRV+2HkNKkXNO4ODYkXAgu1j0g7zIV3ndK9ySP4jneBX
ttPFtbPBWjTuEKWg/ksL3+mn2Vkco6RmWpESPY14sgKEDdbFUNdKlBcDQUriNmD6ANgIgc6y3NnT
pJNAVT6YtGN8YintO8j16ZVOxMtRiAeAUbdjr1MwOLu0keoQcJIlNiNIaFf7rMiFSIJ4LmdUYN8/
GBebwuWyIjXmUMAK4s0/nbnVLC014+BwiGnK+Qko4tzEKCqGRqFPf03/ZCzwP7D+ja6DAdHpWKWL
Sm9jdt4hK1CbLPRehWj6mPexqY6lrsV/pUtKVM1wSEdAUqZ+zRV9tinGYihwU2i9g+Us89401/UY
d5Z2JU1/hQH/fB/I9DY6/muzGKy188UaHRc2aaOacNImwwnAsMq6v6VBd3BCP29FMgbjYLvTA6eF
KRX0I8QHoLbUvINTj4GE8gvhc7NLFzOJvi7VriwA9oOEPK6PDBjk/3aDXf1O26T/NLWr94R4lPls
I1GOP0NX4l1Q58MxLhzxaZoHpQfJUHvGjn51kQVTntg/81m1w45uVf1h9vT5ezoJZAs7arZHlVNg
C12xFGlQ9cJf7ygscSsVVouLR+0usRk4bq9/SCZBt4Ev6Dx81JtRjfdx65rzvikL55dvStpjRWql
n+O+nL5XYk1B110qFveJtFDp4Uro1E1sq+SxkeOkoqFytTFy7C5bQ7hPVUOnX1J1QVLoubt3JpEY
z17fyl/T0FT1YaAws49RYEHvyZ7X6ZeZ0AgYJjOnEU4bKqbDbuntorJ2fZkWZVha+Vy1d0M90Qyf
O7MtixvDztHSCpSX9HEdCr8Yqqdalkm6T/rEjn+b1jzkewIBxBgzLKOqW9XOq7fz0qoz5A7Plr5j
8qyBjJ7wMOuiypz8yg90D6xUi3yJZvZtU6t5/o09gt1RDTP9cW/0w7J8HWPXLNbA9fzeP0htpNfp
/cO8BY0nW5GaA5seSgRK2jBzzw4YUMNqtOmY7LMkbw55a6kQSVQDG5bEWqMBvCBImjWjjbNu9r3y
4ivjn1/78IEJyDgQXCZU5c+T6HGVzUK3bL7HA6K5U678Ho8IxDie1kWuaNTnK597Ph40PO4sHpmt
dxtU7Ox7bRGn5YoK1l1iVm0cTb6o+mide4HIZk0nVLimVTbdWqIV9q0rcTXZozAljvOqD/7BnW1h
H1wrz9ZojDs9Rmuz1z1UenH+CRKZecW/jUzdNIAQNesPzaAX8ScIA7T7mAhmdo/LnOh3QIFmF6D+
xN81TsEHVNSd8atKXKPZi24SKnRcbGsC2yxmN+ilo5CxqiYjfqrGppEhcpOYakxuQmQCqlD33yTk
FReBAS0FQqR57HMraDx/KuBC3xtai48Yj6D7Qx+z0dr3XZ7Xjz7qBOZhUnpq3IhcFP8ZVl7YdaB3
pDwB90XuI2wt2o8yH5NvrFTl7AyU5jCRkNn44Nraup+mTmWf8BYp9CO/dc5+FDZwyj9JriXrvVoX
aR5is3MbhAEqF4JeXdAuSxc85OXZkHJ6zmaETA+L5jclXdGz+eA3xpL9MlcfM6fKiYewABTBYMQG
pNKCHMEtygiOTfNf4Bh53y9hkfWVeOlU0s3tzZSlaXvjIcKaoXmJDQvkHnS4VJBNzmrfCXJFLRx7
v0uezSXX509I4xm/FGGWcSTnNhIUe1o/4XiKstrHPtp2O6t3vPHl/Z1IKnV29AAugIU2dibCshTe
z+I9mWYTRRivuUPaxOjkruN0uBHNrxz4VEO6WgU2x76P0IlwPpdzPP/nJ1wLz20d86hjojSYgcTG
qAkU5ZbhZnXr7Ifu1elj0vCE76vRQhLONERr7TMORGIGvdDpMkVGbxFBlaWifmKPTzkqkzqipe2y
Gor10pvmedSSqf0ALVerItur4gZ/kMnOdnVXm72Oghb6YPdj7xpFoBYd8Y6dntaQ/hq6IosHrcqz
bF93lTeiSIr6m/fVWqS1fnO01bNfRF82PzyZmujHIXgjb70sKRPE8XQTOTXuA1E++gvifr+zJfZb
LiJH5sujcsrGuFuGYthjYiXyyE9LH5Up8H4z27nQyOS/QG3ubinbGKGytPXVXb6mdltxn9kLfJi4
67IwW9HjDow0T+IopzT2aInGl+j91XX8zXGq0QlqS1+6W3TBmyXKE073Q1wmLRwpNqPCiMbMcbDp
tYGXs7Ll8gHZLmyghD6vbmRjXBQUNtWhD/001TfQi+diB/Vq0G+XGjmho0bI/UHD2A+vGa+fJ5Ty
hegXDTMIV+VfCrTmX9a+igeUP3tOH5IoWpf2YVWqSg91M9OWMC7bwg7dxrO1HUBDiq+QFLxyQQ0n
x9skg5ZqhWMwtuOEUHiT6U96jSbVT3c1tfUmX8ym2qu0HyY9gLSQlx8IWex/Ztywis+pbqyhVhu5
d2fnXvKzL0vjYzsko3HL9OtL2CHT+KI4P8mNCVUNJBOibofsvb2Kg6nnuRtMTkOnOPpX5kuMZLiN
IuyQhTydZnfIJPJz3+uMXqUniVLI8r31pckyGWIuH+ciLTPM0eL5c4Ige74TuppC2KfgpGos65uk
QdIqXKY2YR/HWYrrko6alwhKVGDLL7W2xP9aWqvMp0wZKwue4/UWObKtbuxJW8Rnd82X7F6ifEQd
px2b7HNsyioXh6mkYevW79n9uHplyuy7kHpMUe1Xa6qXzwg22r8t/qNWYukEQTIwkfQsl8DPCyUP
dcIzd5N0Rho7+8Xq8XTI83bNv2PCZFhfpzi2NMJyB6mCY+ppuXWXrqnnRrVRmIiruxJ+RgtV8iH1
OxcDoFirDLT483YEJUY7M0hXb/b3ON6J8hd41ugf+X/ZhKmxObR73e3cw+AsCQqBSYZB2X5MtGzd
NXQB+YFZSNn+OxposO2ldMRPHW8k8+fYYgoYYhumkg/aYPb/WEZHO0PtzOZyWCZhNTu/TbPjMMzF
8tDTeDNTEOJ1wSXI0G6pMWiEfeNI9BwMne8PebAg3BnpG+t93jlTlb7Qf1Q2D/lUDV+6GlHq/4i+
zBohtLhp7xCmm4xgznXjV6Kn+bUu+NcWnD9jHGoFcEyp17rklcYFV3xyFtV6Wu3cAdnmOkBq2zSh
NxKXHN3WzL1HmIDoRI5J5t1pgvxpCfpFuOvOGNwiFoE59L6LO6Bcq6CQZTl+znMHv42kthFtmqch
Ezsev/LR4d/ax76k3Hwl5xLn+d3WD77hwTCEyVtBvE8TIYtMqJhBm+88Qya03pnNUN6i7ub3Iere
BeFqg/R6WTfeF6u2u2rfVW7rPnvWYhKBzyAU91qdZPqWUhhWFzTQauKPJDc5zThJIkyEvurK3CMT
0hhfZaHyO6tpDftTbRXWV89WeAPiBkXHstMO1TVS1qsQ0ukSCbq9KSFvLPsNAzv9PF/BMIwTc7yb
fGT8orLW9YfBIYNtVV8/5Yte+HtlDTkmbMkcp7By5bd+qRszXNA6vdO85ZsF/vIb8lSJeVO1jF+s
YfzlxRMuae8/3BfPNjUKGGRia3Demo7OckQL+LF35TLdsa+WdgrmVuY46+UtyGwwF1kud16W64+u
jn9eBLnO/lv9D1SF0freYF6ASTLxLcb9A+OyhhRkMHb0OwX29gWgSe07KMOIcOZc+HNSETm+/80X
UTNEZGIVGB0m4fNFQTO3BjFqndTvNLY5liJrvKwBxnLOMG/2j4axU0OvaZ/eH/W1k/R0V8AuJXAS
gIc0vJ0zIJMF2kw6t/ZdQcZVf/D6FSH9HbW+/qcp0tR5tPtxjRF7gkaz14a+mg9tWhEQWLNmr8/+
jNJh4BXT+p+9LKu9kw3eEEMQ26i/HlYtlj+mSY7FFKhpwo4pqw3v3vLdToTVOAxjcQW82HKLk8/Z
yP2g+v9bgib/P123oUxQaDVn7y6R3nTbEhA9URf37/tudn8P/aTt+AP1tRLK5agURanRmjS1bkD9
2c3hm0MXi4FybFu6uX3oMSOYbprJHb3npFzK9HPhm8q79ww0i1+uLOD2RadfzLXLoHwGqSWCf6df
XIMnUxVqq6MsdP/ew8mziRS9LMmHDPD0mZ7zqQ3yzrTwakPGXTylBRKZkZUsMRpePZKuN9zA2eOS
52NfBxi82eVhrkT5MieCngEzxw0W2bq2/k/yjSYyhnHrX2mDO0+RKT0hRgGOSGvaKyv49CMSKdNB
6LV25252Qn6WfJ9stfzmINjPvIXJfjHS4Ql9Tfv3Yq/xlcLea/fF6RyiAgJJhmyBw4DKwenwYsza
Gmno4jiuZmfgyppM93gSYjw7EXpU4ZxtnlazmVrdJ5fyZcfLb8tnNMHteRe3ReV+MxO7SfbCJcCN
d+NaxdUPrxqyh8WNvSYqVlLOXTM3rpyDFK6Yti95JfoFO01PqOfJT+17NAutOZgt1PtpfmhR7w/q
tLV+WbZmkYnOC9oriTIctUcNPE2OIEi+OA6LmDyMDYtW+9YqUuX81sKVydtRrPJx37UNRTupnsZS
P7y/9S5od6zaptNgAoQADPOP02mrpxU2g63nx8lJZjxO/UXdGXLFjpSK4oE6QH70waoD3Uh+tbNn
3NGDor6//yPOd85GTCOJRxGVDgTYRGe/wW/aDFvcYTzWPcjMbYln4BBwxg08OMaRqqZp5o4eWkY/
mZFmN3p2tLJGL6O//hnAxRYiaFwEHmSF06mY13UyvDJVx8JdeqypHXdG41rHqcsWaWUEKSa9ezsp
tIcRq95gGcvmyiZ+Lav8uYmZCUiXOmUXoBs4iGczgYMyxbgs7Y64NiTeYevox4lq9JC/XNWAa0UW
z2N3T4rV/7A65Qkk663msVDz0K8BKs8IJ5QJUgbtqDRM3/ts7MPe6JxCBUoXi7rxRn3II/pT5X2z
6vX8HQfN2L8bp8Y71laMWI7mlu0dNss9WvJe37VOhFqxdogRzf87YTq+E+YjnCE+lOcd3OQstZ9A
5tYEVe6j5jk/Z93TxjBPi69pp1pr9/7iXsBG21jUD0DfWV8IZ2dj5bnySlxZmuM4aT/xt5JWEJcV
pjFjt2SHdqAqGmS96TZRj+HwlylO03DNquEbFbnxFo7a1bN3Hi1w0ev4HrD1X7viz4UFFgqaU7/k
/VETBGU7pbCIQoy5UzvdpoS5EzJbr7VOvvJKT3cYOAGTQL/ednmcxwpcJ44+d2o4osHmkRXZZWve
jI2Q481UKIQgraarxuwodWygPi30mLVPHfYMYbHg9PyyphSoXnwKHU9Z6iNUjU1dfySzEy6l0d4Y
fqFzPs2R66xlfMip26tgdRI3C+uiyJ1vIwYdvFkmtmv2Ix0ZxfQBjQkeXfJa9aJZDc7bER6MotmN
I1c1hRtr9h5RaemS/ZUdcR6hMv+Qn2DDbCJjxPFnO6KdYs2qk7E5IhGoHpfU1hNIGbItbwwQQw/x
qsJIwt7ebLHrQbU/aUaYvcjI82nZeZJNeofUth5mdP1maD056T94NzbLzbwaWh62izBvRzserlKl
t1DkbA3pkSDR8TfEhyvz9KJSNYB8OjX90XXZwU+y4WV/yFKqw4aBXuwRXxT7UV97Oz5oorTTJ220
CrkbTKdAtxiPGffrlancRjz7RSCfm7Ilx3hTSD79RaLXF6+AncDVabbH2RmhNA6z+WwYzdPQeenz
NPnxM1mGuO2xbcsDHSmudmOWzl+THg7jXwbiLC3d+DRWQO/cGHVnSzunVTxNQ2keJYVk6j2rMwWu
Ua8HqwN/X3Vg4SsjXjykoGIbjdWB5baRg88J3c0wlkas6epoTiOW4lPr1vPOVFWmhyxm1dZBb01C
fjRy/tDeayizhho1IzgwRWnaV1bk8m7h8/kRDotCUnD+aybXihO9dfqjLV0nuy1X4K9QT6zR+eEm
U9aGElMM7fb9bfB6eZxuA1qzN9UScBLEmS563PMCMwqzVceaUrf5gF9AjLT/mEN9BTTI4ue2sDQZ
QJSqql2Mk+DPlmWa7mHnpI++tlLQxqWl+wct9LTAwWRMowElDf1On/1SO3CSZRM0abVMx9Ysx39z
gQ3BPls0LYqXwqyvwJwX7EHWVGztVnSLsrYXQmTYPSNSqXmKN6Ms5Gfld8ZTXjqdDGasjvKgiPM1
u6Pxe3zqaznUH0w1iQFqm8jTf4gl6yvxwUWgRHLAtb0JCyHxgxfR6TGzEnSL0Cwu7gtmuccuPF6L
dYeqsDRBQhR1naBN3OYfkWFEEmKuY4AEaGtlXuFgvEaFJwttv3aHkV1vgBRUldMfIu3ex1vbye/z
2Jo7ZPubSU4vDWba/q6mGRzwcnF7Zd1kknw1qCVYbrjWhrpfrGRQx8nrlZ1i2U0B0NjBifP0MtAG
3+iNXWNWuvcbhcmZSn0SN/dui3EE+XOCTKgTj0v/6/1te3l04WLSNQnAt5kf0aJ5+jUYaXS62ZTm
vda4WvOxkMP0pJtYWhz9qjU93MNj13j06e8r4YaiR0w1fsUnWJb2bB7e/zGvTW4nU8uP2XpQDHjp
tIedq7Pqow/GPEjrCEhloQ1TLzPuOTo9YhtH1kPd/XOOhE5qhDnggR2YsijHbFfGUy9l0GH+g+CT
kcewNJSTvBD88azJMfHsKDPT3AxHWxXHatBn76MA0dthx+FoejAZZaUdVVx334Q3NB81BTCLiJSv
+nstzvSyCWKxVLgQ9YX5ac4U7qC4uM7YNvm1+aTw9NEO5ZAvyT3Vyf7OSwGF9kDFidqZI0ZWe5qO
M+elksNSR2hgzQ/A3nVzUMXYJRHsQcwmBWXYf9QI4B4qgL2fmrvq7n0jrdTY5bLxfnoZOhO4Fffj
rypeeEJgb9Mth0qUWR0apHbng+Nq7bFsbNB8VQnrIHFV625AW0oRujGGCJv3Gz2E963jSkIcSVob
OaW9+Edtk7I/TJ1r3Bat32A9NFjjciXuEBenmCcbF2gA5a3SCq51ut0qfbFhumjpvehbld9OKq8x
StcNmFQBMk/5bSqmOLsbSP1zLaBYkYo26Ht3RnTfVYRmYxHfQwFSYt94qsklKEwd/x7XQo4PSCe6
yxddK73+B8nuoKIVT8L2FoZC8QnbI6M+sM46UZnt9GsRzhLLnmDWckBInGJigbmatEo7iPFW87Ce
En4Oe+L9TX4ReUEqwjzgtS+Ckvr5OzGgDdElyveP7lRNv1vIJgcHR6aX1bDiZ12DcBKM5oRt4JzW
/pU79JVqe3rAkAWiSMydTjkd17PT6ffdBSuoyvGOUxXHvCcKpyG5Q+Og/uGmTZ58IUErXUrsvvE9
cZWdfZHExc4P25sw58sobI47RxPGd+oZSvUBikrLkzkl7mjcGXmx5F9IdNABDkoPKXNsju1W+4ed
tVL+tOMqeYy7VM9CkFWPDt61H6cos7rC/ycxUv/Ji1dT7lTHyeyxX6HqroFeNI+wKBrEKOe++zEb
GPY6V/Kj1zk/mxZaXujHh7JEbHk+LSvql8Jpdfs4D3gLEK8D9fmPht0N+7laOxmZbjce7CrHLia1
terF0jjgTQBZoltbKroy9393fepkd3qaZllQI46gffP7DtQjr7CQilxSABEabafPOHZjqTR8nHuv
U9q+AVHnIa0FraKBUZW8GbaXW93B6jeDzXiafedfu8LT6ZPRzV7z4BV4S4auzCUraHsL6POcZ9Zt
b2p19wmmYm0+F3CYxnuFNBWuBem8trvJyBZ7D8ekyaagaoURisFb60NfbyJKoMBMq+WO7oe+Ihl6
9N0i/1jXbhcPwewsiC15su3ir02u55us3tJNSBh4hZW/OLFJ9iY5OdoX1Vnr0VQ1Bm0BV5t/g2Eo
PxY/LNzQAoS++/+yrPBA6tpMS/55/2iZ57VEdCgIVAATiRQg3p/TzrJShzY7DMaxbGVWIYnTe9+J
uhL8NSVSqj8NxAfTQBnxuofmtGT7hc6DaT+6HIBwwBYq6YM+XqR4WPqxMJ56F5+RD3mvzC8JZM+t
LlxRw/63yezR/ZSkBe+DrU+dyVO0puNLK0s3/dml6FTWWwri7326gf2dr3KeLC9Z509+VxkZVea8
itqUCOoKV+aN24XfRFOLg0oQ5pRbbPxH3R+ijld6lb8cHS325B0KhsOzqVnm8MCZE/rR6kcYIv44
ZPIhV/qaXetK3OKFs6OE5C5B2mYtAOP37IaZwB7pWR6N4+DoMnkolJ489Nagxp1Rxnq6XzDZqo6Q
hNY+en/1L0cmathKKsQQYGDneY85TSDVss/vEbeHFFX2/a4vluVLLoUUu9J351ADFnh+f9QLWOq1
cu6Sb8GNYuOduygoW+9NNcTe0UiqsSe09xIzuYnR9EAZxZzq5mXooN3uJnNqix0lUs3mRtQ0I6p0
JTwZlsMip2O35PPBo6fMCvQ1yccPdVuX4pZ9O1U49CHsnPz9fNEaBHVy46GTJm1b6Y+tohuFl6fZ
qB3LOfOMA2ihXgXuSuvPx+Z/KDuP5biVrN0+UUbAJcwUQFkWnUQjcoKgHLw3CeDp/1WKO2gWdcU4
k9Md0QYsIM3e+3MSrnBvy+lJH89awX+/svMafL9E4E1iiAQV9Q9Oef7P/+fBpTqPZMc1OYHNNSpE
wjfuLcxs7R3k/3U/5LP+/O8nfqzZkZDyQGxVGY9/rHKrsjsbW2XJqa1Ta/zpTcp4RSzhTjvsUOIG
YTBGkNw8EUF1vsfMJgAeguxFr55JxRSngjiQQAhefcUNHR/zPNWX3RrXcg6tDLkcuL2XPi2iUemN
jN3a2Y+t1X2Wz3Pu3S9eHQ5jrDJQRf556Z2AdqGexZClJ8LIx/lhNSGQPGpjDHHPp/iV02dZbR/P
EzgZTCl5cxpdl34xF47naWyTLGVTYQ5jbflMygonaufojjLaTW9dLdIbvx/65PuI3Km///eX+8ta
OUMb5wQqJoXmpZEszZaTwbH0rlqipI9ztNp8HyfX7kfdkNdGEa3/L3n9/+s49Yew/v4dYzDIxSjP
uCsQwcVPtlyPgCGNCM9J6Q5TZ2Kepvt0KrEwE1rdtd+KeEhJgZ+7FMoQeNUQEMWZuHeqIcZyS9m+
dDmdIHS7r+W0wPswtKW0P5tm/mVNS6iV0LgZpaLlkBfzck0op/HsLj61XkTB7S9iytcfcGDHG7Ew
GvG7Ml2h0VWm4+dF0txi6+CdyVlDpN8mVTNU8RY2jxhO9sCozbeNMhE3XlXYadAttdvvxWzK7yLS
BenYIx+h2sZOOcWfTBo+ntvYjXBxo7zm6Ab5fH8cVGPbrL3Ik1M96/oxwyQUiq+WJmKfJoU+9L6A
BVycY6mr5jPOxB8rl4uPLSkWaIB5icBAFx+7NCURoXPmXKlCNXco3Kdv0q16KrHWrozOdxoVc/yu
AxmTVj9Ekc15payUf+o16SmkyJymbMGlYoHy1lEG4fv9tlrEGz5mkDXWJzjW47LpRerVL227mHtp
51McgScn59Z+iBm8bzyXEU4wr2WVhzUkqX7TK7ywT61ejtWPrhVN2t0mpHP33SYRU1bF/kIcm/AC
NdmVc5pNp5EPE1zoAzhSY237EmzNNwjZI2cctV3vw5qo3tirI0eY9Eg6jvNZvCpTi+diaxEdy2j6
33v3Lx9WQhvWHTRVaJwuCRs5HLBzGx6fXM6qMsS7nt7GTVZNhyJjqd3a226YMxPN//uDz5INZvjn
KT+f9f2KArymmYphoaOLHXOaEBjV3UQurPBER1dZltkJKPWzzu4v3RXe+XRXSMKhKzO/eP9cJymp
w6dovXKR5DhOAC3P7rYLXKLCrwt3+qXNTRb55Izq3jGy3PW6G6pq2ES9soRvjxY8J5Vm7lWWLe5m
ok51zrM1PdquHlzJYNW8EiaeBlz+HOU5o/m+L5f+mtJbd/cRE4DlKvGWzL6aFjkNb8UCE/hGOEyj
v6ytlb9NMznJxD2p2A5kBMlNbUYXjqkd9lYeVVPIrPgzLsyfK+L9FjvTdSjJuUHAfI2LOmMwSuGY
leZdSXaMfiB8yelCc8ir5Utb1dUTW4Xapsxi74HOpn6Bfzi5M/ZO2do7TFBlUu2qKhM/ZxwQP9OC
/+WvY++bBFLgrHgGxy6neVMnZBK5xWkuxjXCvzJrVHKw9JQuyVtz19nFet1fqwQT50ejmQmg9eHw
py2sLn1MHrySQWrIyDm13iYSfdPPgm4+7iKGsNRoGh4m3MKXZdpw9taczbI5TVJlR83NojbsOioa
vIUGFsoOKxOsGyw1ZlX3ybzg4+17bohRdJyzUvH8uTia1TKs+QS1FHp47/5GGKIglHfpvssxnPR1
u0mt7b/PjI9jZ7TyzFVpIdwzl/kSozMctC3kgJUnOdsZXUQRpfbei5S769LqXicA8HcOmuFDylse
7E5hXdEqr77XwPKaw7//mI/DKohMZ58a3rtNtXWxcp3MaXqSyxnc2qumgtw10BZ1hiif4xiyYNAO
CWgXJhNFvBzT2qneslq3xPjJn/GBnHj+8kzxaDJwtfs4cc7j2W2Moh9O2TqJJQ2MqdGmkBrbxfV9
kbNu3UkAj9sR1owIYLDK4n5c2wm9TVouYhXQQGY3gdSt9an7ta3VZNn+6kaDeOwLYUX3HIYiOfRr
sTb7Mz8tuSMvvbU/aznsDwuKuwBGOwwjwN9zGfv+hCygOePjlPanuHLz7DUzzaT6YieTCws184yj
5SxpDROLYxuyBfhlODVFqp4wZcq3qS0g9HN16W0eCMbjFTxNpmgBR7vzEulOWX0lmqX6oqUL901R
rNFrlE+kSbc1F1xYN6X7SNRCjZGMvnDrZKYVOTscYouMNE1sc6wCWMqy1FHWeWoGIolm0wy0zNXF
EA6Iwsp9NEalu12VIeNXG6XVFFrkVstNXus1MHKUMCNYjR4lD/GdY3kTy8IkP732rNdIkSd5HGbD
7r+IYsZ0PK/swTeSjlxV6CVGuh9kl3YI2WDZHUa2R+vryhoGv9Hi1NuQXqKMgw3VIdonsw6UKAuD
0g7Gg4N90uCt6xvhgZLRJcYgTdz42CwZdlDYuVvmPlTmQjzbUN4gRyZmB4vq3/vlw1GFI+C5BaZ0
xgoZNsn7r4u3nC1RmsQnYVf6+D2RkxtgR6iQpKlRhN5IcHqMI7/5yVT5g0yCrXG+YYAMHHpKzqr3
Dx6SBmzEteMT6fDKCWopkn1vK6P9DUs77Y9pqzfOvoN6WwcLJ9p3qSr7hbi9vCOjZc695SWWtFEe
vdwELu+rtK5G5sZwnY+xpWMi4Q8Q4b4n3GSfiZY/sjMcfLyA2SAfE8L1oZA35nw1S6PKTp5girTT
s8UJyTGybhyzi06AN5BG8eOImAUWqtiVTKKSwMp002eo6MCWh+f5yRjp4zHM33SW0mqgqBBIL6MM
Y5q7oSvK8sSaJwwdG3uL7AC97pxTH8epCFBtUC6gLDC3fdx23ysn8l7g/aOZF2atxqd/L60PR7FD
IUli0NnJhDb0kq/ASNnuhyEyThocKHZ1UmzWsRajL1an/wazojt0PZwEvBH2WTpEX/79+D9snHdF
DM+nGYJhZ0MSgaj1foXN8GAoDIR3MiZotL+WMyp2z6JU7RaUrKpDxH3NmceWJzis+AhtY6zwlwro
twsqqWq9hdLv1WbGgNFMjUcyboV3IPyAIWLQGHaq559NtfmT3v/JZE6cgzRAKimGLz9hbTqJOWR8
MOQ+4hF1kjxyXyjq4c4edpZrDp/4+HyYFSCV/hMuzjQJfOMyxRcWhNGIUcmTM1vVccxr56tbDEvn
GzgvfsWHY859DPbEbTUlzieo7MdGDuAQU7kz8wFKFTfl+w+EGRLUwtUzTyxat8oPotebp8HScLQN
SKFAPzE4ZiLBFJslLY2NTPtMRv68dGhtnEyfXB/eixx9Cg4NW0pECt+TwV3q66ZQeXdvaVm/7Gpj
KXQfjLIygg7O1r1qpxm8AEKjmQSu8MY13+h9ni5fNU1Y7o9c7/JfVl6lSNCMdCI/uTSXJDBA9h/S
ZnFmf1lS6Wxw6BmzEA3U4F1VGv5L6A6nnrAn34pBOoPaMlqZhZxyQg8XTaviF2Osu5PKkjZWfoE0
0xyDGCb8/WzqhfvJWmJKdrGazmZh3Nw6qNHZVuZyujoSYqvsrlqPnfKyG3tGlhwKVRm2X3qJa/jp
UJlHkiBkFlhtU8x36Ori3/1oQhWosrxyHjuq3IfKaPtfdu2pR3NGz7UXmWHjsmb3VXryHCw5X+pS
FfM2AoGMTiWJ9eC3RpSfzC4p46ektZJfc3qm+juVrZ5MiGMT/Aej2y+r445+08Tid9JEs37d9maU
LD7Soaa95dIYT5UrurXy+xUVWtj349g/LCnCnS3KvkYiJChWzdjRyFg6+YeaLN/IntKRnQJYvhI+
sfQ3gPxYZXTDMhkBt515N87VVD/Wg4wZVCz6iPCiNHup7S2zqn8lpBPe6sk6vlazbjNUiI3pEbg3
TTi40vn3oPRGfClll7fcNmZrbLymniCiWWCdRDZJixhZR23rSMbOdnX1ZGuYiRsdPTRttP3QbhBY
T95UPNQMxbPbTh80tTdH2d0oW2r1pnXGRO6VXIdkh5p4joKsmx2xSbs2L6+7Io8Olpww7/Myux3v
F7udsRCvvTpJ/GJu8m289n0couVqMlhukFnDVCvVoxqisrq1Uh3hWV2tMW2pO9lXiyXbKJDjKA/S
g8ANltzXg7/U83Q1cHFM+CKv7mtFgefADWrnPMx0rx7DmBvwhVLI0vxMDf3iSyeZv4+Cq8RPbUv9
cpWuyZspN+ngh8IwvnjE/MU3FTtyuW46LKz8GqcjzDfWWev8chnMK0ztVkYOmos3RgrD+dVGXn2v
khVKKDtugeGPEVYSjDW6eTgYprd10LBbO52MhSxUBcDXfnb7fCu6abL8mJVmYDFAoO22NVHf7bHL
hWIwF2qMfZ3R2s9pidsfmtbIbIM8Ui/uLAeC9Yli29J3ZKe3+rUXtWYbtKPtPq2jXJuDN9npCSqg
GuG8F6Z+ynEu+eHMCdLBFQ1jAptwanrWGmOHr9CmmunX2M5xc4XfLLJfRJ7la7rObvy7sqMkv5cI
aWfKaDvPISl6ThQi87OjvRm3DYXpmFfPLaTCaKfoeaNgQcV1N5oAlRvLBJwmpQGFyCaLV7v0S/YA
kQ1W2/chFNkaPWntTtYB4g9Su1gfNf0LG1eYX3GSWByszABAgwII+0di56oI4+nMIwDBsAx/HYth
eJyzynjGwKea73qVoZ6uC01/SJNxjINId4UdLg4nyzfSLFSv+9BmbO9oxKv1k0KK9eCWltYFTr6W
9+ua2o8lUvs8PLu5PWpqmPNHYyo0JH6WM/d+EcMoOdRxai5blG5FJwLXqpWuswKmbAqRfnjVG7Bi
/+YN9vqKoFH7qaUlo9IpGb32dejzrva1rnd33lmMGOZmBBoc6SrCG8DkxA9nOEG5b68T/0XLG+IO
GnlspaCFvfalyMkA8Id5kCellTr10jzKNuzRblZXbTebxFLDmgvdtTdhejgYBAScxOPt3LfVettq
3Vq+iL4T5yxPjY2WyQmeLPuha07YtkfjRmudSAbabNuH3oBPdvREaY++OZfqjS67gVsrPFoNcHTv
Sh+tudusyDvkNqoaycxDx8MTHHqNvvUpEFnQGmjufX3w6m+TtTRtMKWq+7Z4DZs2wvj02Uxj7yUb
J8u6dgzKZtAbOR5FF0U7YAJxFsr1Y7knxQcvJb9guHFsVgNvfZxpMvJ5G9EYeJIhaQgmfWiyL3pS
LdaxbrImIbEqGg+tpL67b1JtaAyfcQecHyd202vPImPxiCLYOIo1B1at8FywN9iZTU9eQT5ZOPYl
hVjU60pwItfmC/z1Fsm2l/XlDqQhc0J3kYkWJDMMLeQ1vYgYp3Z6ocG7m6r6q1dyvT1baWFUd83Y
O/2xczt9CRhNNOVty7kjMLFv4l9RL/UVYV9roJgfSt2aQ1MNTG9huSAhhwLTut+82PCeW3HWWIID
lA5NGRVuuLDaaFJjlBYHJOWuYtxtmXN47jVr/DVG/HZuF2re+oaU8EldQSZBkxyUZ4eszK/Tqh9e
kKw26QGHgv5UuF6en4Ag52OpJYX2ZfJmCwDYqnQ/bQ0xhos9wLVZtak9mDqwTtjiP1UemmkaskBV
pvJwN4/sr3PceY8WMJ217+rFSZ6jWsvUXdx32gsHSP19MBNxvaapWRwTdNjdNwZsntrgmsBhJP7o
Ud2GeeODbUZ6exzxVdy1oJrpRoPJpr8hURY0s0ZbMweItIMYS31CuExWZ4dlGrYK4JDY1UCyctK1
2cHKWBt28mzlw2k1lti5WYdKdb+I3HV+JUVd11t3bqxhr63D8HPp4yKnn29ANNjkmejIUBJTHQ7W
yr/HmQHkjo6h+z4OKd6jtltYvzwYixGy8jnRcXOCoRbOdiz1H01i69XJWz1CDH0d3UPxHLWs04O1
Gnrym3GAYfn5HFXPcyErdx+naxcHblFOe8KVLPeAclU+FfBviZcoF01friq9T64cucxy01WdMPeL
cForUHCpiysaaPWGJyS+cZkUmrhKWruIr6zRwa7Vi1PLOVEEarsUwn+xrWF0aY/arHnYI1BhYw1f
a+XWQYJefY85J2Loia0Frusg5AnmajDtHVIAEjbPn9MO5h7YEvhuELvamqXjV3BQyxtOKLzutTgm
jG8aqulQkvSLcWGd9IMdNrrQml1sueWTMLM6+knZb0XbsjK58IlNybZ6DI8rNNKKQEZnnZdsS40I
MTpGa535k05m4nW11KkXCBV340ZH2j+G9jDI59lTSxww9bFrHwKfk21U7RXfW/x59W3hTYOxG9LC
2bpWMlHGuHVEhea13m42hQeJbnH6704Glx45fayNv53aSfRDPRCYuAdWiofjBOkjg5Sw6sbg2+Wa
XROiVMgDnK80LKKzLkKss9nRyFb2wgTG6SVtQ2PidWx3S8nUKbchaI3CSV8pvAtq3UTNtzm8tz6Q
qEbGMK3cyb2BC9Ant5haZOPXZRIVzr7eSkkHL9/biaF3qirExGEhOKbFC1fOfuPhOkzMTKw7d9HQ
5c01Y09HfSmyIXtqcgg7+9nrMOOhwjDaUJnN8k3UE5NKv7FJRg4moMJmL3ptcsIuLaTYMP5ugxru
dxNOlZwn2iEYQXiwVQPE7KJNhPqBQQRdBECFaW1Y3IWzc41yOayjUfUBB05pv+a5Rbx61GYq56QC
8Alnw+ntfQvf9ipGcRMH8J/769S0e/vGacY0wsBmbmVzVadszo0tag/3AuoyGhWR6eSbF5a5+ppC
YX/dyK7pJjJeRZsFNcVxeYLIXWes2ULYB2eU47niXkR13yYsT4pHqxVO2Lppy8nMDHzxhej6B8Jx
ZR7qtVthWOMwQtyYczXe2msmlh9qFTVwXpmpQ6vlnQnfCno1ZG1I4n1A0ENk3DWe6u9XLR5z0l/x
1mBw1nuMtfwU3ZV2Wks9ebUBDbpDNHoL51ZU1cYXmNJ4ckD+pfb0OLrgnULPSXDmZ+gGZl23hn0o
cK02t9yoYxm6mVeU4YBoNQ6rWBV7O4I0eZ1ok/xuABThnzF4TrITUFz3qenhfJ91eY6VBjMw7aRW
JcwA9hmGiHTDerktU+q1AHf+6IFHY8QytMtaM/vqbLVjEbVym2CbrwVR75n57VL0KJsQ5pZIrRrC
7YxpnrwbmEGUS1aSVPpTuRYaKwT5dH5Mom5JHud87MEmNdns7bhItQ2Kcxo8HSM6K6hzXM5DWdea
Iv7EMWDO+rKFJ8dJ1npVMGHiUFKKDLn67goKEr8YXDlvYs8rEArosWx8/C765UA9YpAe6bb63dqC
cfu2LZyIhLFywKm1MgePpdBXxgavJBnIHCrLdeXhRrThLRfuIdEQf/lDs9oPJE1QfdakesYIIsoe
J6jBlid9HGaTNNpyTjmsUD6qwl2TB2vqo61HlR/DB1Ne9+RExpQdIWmnD/DnnGVTLPpiISjDy0L6
RjNm9WZOK3JYp27sin2PDE36VBmOC96l43GC/VU0zH6P2VYSRHM+2EGZ2vIlWhfycCOi091NOw5U
znKpwJf8aVgHSRMpUp3AQc6I2k9NWeSnOYW0ey1sAwqggcJ1j0bYRXHp2it1LmTBgcFlMmt8txLf
z2nqom+2O86Fb0MlDNeCrtBnwuW0QaPmyjnGCcDtJp+n6XUZLbjTk2nM/YYKJOLtM8ywn5IeuR02
HWoi5KzFK0uYM76mOgPtXx0nSB75XCND92PI6+ylLTVrfiqLerzBfdZm8qVSE/s3r12unR6+2k5h
PPaamCuhOFrpuigkRJ0P933UDcfSIr8qTBTmV/t8MAyAFTxOQ2yn2/RY1k5cExuUY96ym1b0pjiy
LzUXmZmOBewFXDPcB5xap+6o6L/e2jXWfzep3RJh4FqdtTNHvu3MRVZuvFmi6qoIWsfGpTHTtk18
SAhzjeESekvf6Jsxx7VlBnFiPKttAWCK9Vg50zxsnbVu5pCmRqrAKtr6cSnb0UKLzER12ZRtzkmq
ydV6xlqoQAswAbpv9BQ5WNgy+QtGDaLVc53zI7YlZvb2V8NQon9sBYpdfGdKjNPiFWNOkOPUdXwr
hc4dGETKra9Rb8/zDZewGkJO7lIeJrg7dL5SO1MWcoGZxoy7DaxTl8T4IzzpOcfajFMsDmCV2eMu
B3To/SyzsLpZMVrEDKot87K6UVjCKYpEG8NtGh0NwXCMbOd6zLv+PhZTn+1sOBF4W3E7HZVdNJjC
FOXCpoU91e5WvUq1bVJWWnOds3neupSDAmcUiLzbrIUlkflDS9b8JjJBym88ux2cJy5a3XmMU51y
34+LtnvTI9lnd+3szfrJ7TuuAGiY7Xo9jwVx4GpZSm0DH9f7zsnKPVbhMdr4LbMEmrR2ERZeWK2+
bopRtOmWBCTtGV9QSwu6kcAXWjIo9r61qPiXHWeDRh9nC4yoQXwJ6f1sjH6JdzE1Y6BPaB5DWBCR
y4wGCPsQUlutOs7dVEu/MQbmEfrqaDs2+/jFTVOssuTZKwmo8WqRY7lVkVPvtebsQJWofJerOLlS
mpxP2agr08cW7jPewiVs41qEGKJHJfXurLu4JODYcs7dyim7YyRzuReenvysYffuU2MRm8Yg26qc
kud/D9T/8kxkxsRTsel5SR8SXvKkVlEv1JFwF21PfTAFkWZU1BpS7XVARM48Z/pkSPxhhoky3gBA
0MFSocdeWt/SXKLed9txXyFheZBO5OR+Alt68HsNCvMnM9MP3/78NPCC8/AdX49LNMwZPJE4gzbu
mUlSE2C8peF90ztNuOhzwkjXm8zPtH8fXivPPLOZNEAbE1OFC/Yt00XVtjhY7MfCk8+kZ5MI3rhx
Xt1YczbgXiW64qEcQEY/odz87dWCX8HuOBOwCWx8P34nKNzD4F4f9/XQd6GjZL1u3bxPuZcGzOc/
edqHVwvpFO3I2XDhTOa89IzoqDBT+tX0UFrkEM25nW28cjC2WGt/7xrYAf9erH+YSv8Lpbg87xzq
BCLGesXS5f2vG0tPjV612vsOASzF8dgu8TgGVpWWnFSZbqnAGVd7vbXTpTl2uWjsU4GRUHPXlh00
nXbV41dwIyMNu1II7DoHE9FX5oGGhIadyReX6cMbsr4l9ZdildXBVnX2UJGBlG+4sj1vn7qVca8W
LmQ/JwepPlWdZ6u9lxZl8ugxVJXJthqihRkyC86KfqS4julvSech/4GnWA+rClptHIofzJycpWQY
zeA3LCnOkrBAgFOgwE6jgclkOf4wotZIrzRBTPYWLxknfs5hyYwHTPSbsMX6LD7gKDe1AWm6BJYx
WteNkwK33hBNhKtE15qTHWBeN9UtEiWTBl/i828dq4WBHGouypMHJ/Pyz5LM/rI2oPJ5NCDIX3F1
uvhWQregLmRFcljqWF8fjCTT/TovtV9q7tbxplhw4f9keVxCI6Qlwb+kFoE3ivvGhaaJuxJ0Vhbp
IWeGdOOMrk5Ym+FpryId0s/C1i9BNpYiD4OubaK55V8vWJ9lXQ/Qjpb0YOC2aUJFguaH0p25UYQ7
qYi7ZlP1rgZPQpTNZ/vg4w+1dAB+zzLA2DnS3m8DmSpCh7JRssnnCJq0oR1jvTGvGYVMP/79Ts//
Vxc7jgdIF/kziJ5x6Y5Q4BEHt6Kz96D+itu9znAWwaDsv6Zx8jpd/Xxk/oF3SYx5/5N0j5gxOOHM
beJGWM+TNil5LEEhxs9OyA9HM9pwzkV6M7wHOEqM909KUwOfCgRt+zHVolvEJ+qLFgPo+GXVrJRo
BRoBT03FJwTqDwczNEgN11awaNTQPPf9Y+GuJFI2q7d3Sk+3t86Cfns7mVF/PQnI5F/+/dn+9jR8
1AAJYV7ySi9WJyTxsvaySOwhSmbD9aK1EF0tlFE3RMi8/tdnsTxwzLZdHojexXz/y+hn26LGYAIR
odb/UHMZbca1W02Ghov2icrj4++ysYXDf8yDlsYhdvEswHzhxo5Kjm4kkbJNMwaPJrrBLhwad/qs
IPt4hLHJ4dtxk+JphY7//S87k9pt5KrRoSk8a194S3+nZUsbrqPnMvco+0+ypf/yPIQYFnbIkqLI
uaTPEPhuzeu4ykPVyqf03HVrnd4f2eUq6KSadv/+cOc///3eRgLJr8MrAa4PL/T9z8vxIYV7qknO
S0Gg0GpbvjhDleZIqxJpgsqzHNYwHolHiTyz3P778R+4LS72HyjJeTaeSeQHX5zXJTZyjhgYEyjU
iC8JPrBXcTVrL1pplS/uxJxQ1p6RY0BUuSegpuUcTm8dy9XSPvlTPh7mf8o1z/WQN5AQf152/6OE
kWZJ6JhlOYcKLWCI1czyo1niZGf3bXndgP8ufoN8bZ8jHfr177fwlxV9tjA/K+YA9BECvX/0SiHc
p7KwD4JL+DjgQbtJsTX+6tTtZ2f53x5F9USkBgR729Qu3rdhdpqVe7ENIlx4TzSWENOg6MCEHyv7
8d8/629L2SMzksecl9iH69GLcrzf+FlNZZFeOqY1E8LK9QVWCzt7wX/138/7eKrbrOBzpYGcmULs
Yi1Dx8UcfNHZOoyFTF+1WX/l1nQzeq/hPrSQxBnwBT+zQfn4M89tE7AZxxLKnD88y/9ZOGPVQQGJ
ZuvgYGX8bdK7EvRxxODE7LUA/YIe/tefSbkNXAU5F2YP4X/vV4u3ppYNAQRPl8Kag0GlRuhZyfAl
iqqITNUoLu7EaPTTf66seCxcFEbU/FIMX94/9gwOnc9bi4NwSnd63MqDC9ndj0GHP7knP35IaNZn
eRgKQnQDl8LJjHE1WT2ldViwIPvdR273TKyi5fh424Bz44i5XlclBhSfvFnaQX7E++Pw/ZMvfmSJ
8WqteshrHFoKLghI5qHpbPpRnSxez5/Blj3fioZO3tR12Wjfgdv7Q8ueHQ5aNc0RgtsU7GCeDEWv
YS5MTANjRaiAbtkgwrOvspLJlBy6L+Dq9ZvbSOslzhxThaa2aA/cMnMfMIAl8NCVsdIPKW5w451m
Ak5u1ikq22cDPuVyUqXo3LupRhSzcRKvIT5taasuXHDPMr5B+0mnwHJ5jcfVqJ1ia06jVodT16zT
E8Mgw/zKua+DdpSI8cHU8VgCcSqix9qqKmNnVLiHbGrg0KcK/444NMqUUaKJ6XKg84NvptTWmzty
p52DyGYmm2lqF7gvTRjbYX9qvzlG6XwdrGjFDJ1I5b3qYvO3gX3Cd01OvQhQ2jNPFZZIM+g+0Of9
wWxY1qNmDYzHx7zdwOFORyK7e5x71tKwb1y7pEDs9HK5dVIt/nL2+3mpqGro2nh9vsN09ZiRQZCA
BMPdCiA3u+Wjrlf55KtcWd/QPHQJMLu+tht8Cwdz547VfDWWs0DcYxXGRolW6uFqSma4/O/GK2SY
LqqDssOTd6qL5ip1Fo+BcZKb+KpPXkv2QY97xbUbNYzIaDoEFjN2YtjXSaZ4rSti669j28HyKKc8
ue4UMiBIOo36kceSCXhlTSPNWix+ZHjKp75rmMVLfA7NOQdGdK12L7CPTk6yKIviDlKUJb7nZrse
+zJ2ve/KA0bZzglwYThNwKuBapvZO5I7o52gYarI75elLZm3zzP9uVz09rbCvBISoNEU1laHBnYc
Ok3Hai/xdO82blJXEj0xtUhdyBvId1g99XOQupjS/mh0GJjX2McBr7eWadm/e3wWk0DisYO1YjmY
6yYGuf2NfgOWrFPCjnN65DSM+Ydel7eRhM50HpYTA+fA6QtpFKPxSSs6RquBNZjWaeCo7UcfvVqr
0HUus/hVtt56b7ndsL6NjqyXaoPldvm9wb96eDGWSLw1UE5wZpedPmGPHmFChV3HsNJOt2ljVGQj
dGM9YO2SaPHXFj/zKswFQPKVgzltDKnD1hbII06aw+RZYVthdpjn4iu7ceq+FEaN4y20etSeSd85
P5iMC8yg14n8H+CmYfHwxdSS5xw7/cTPoRUkPotZ/tAU9c2+GBQsQXyDzh5MsfF1sPGIhNM09ndZ
N+rO0e6x/g/qdCl+dW3aWrgeN63YmJXbTvxtfTE8Q5BWA46kaYnV5pAwo1wklnnxGVXZV6vurQE8
AwUEiVBuuSpQvvY/nRSK5c9JWE1zl+RNgn8M0vMJ3/1B1jKwyrE7VEjq2121TGrxUU6gPxae0qA5
DkI2J3R7VnGbqxk0vzfN5ScSHG8OixTJBmT2hWkuQ2mn+T/Kzmu5bSSNwk+EKuRwC2ZSsqIl2zeo
GY/cyDk08PT7wXtjgiqyvDtzN6UmOvf5T9jQs3rziNOA6a61yNLe63rIHyNLsd2tqF1g/VEv8KXv
9CRmYTRT95LbqnyCSF94BMqWTSfum9nEBVyihYitwTbUP5j+oXtKhOrcu6LAVMbGBNw7xI0uvuYo
P2zEMIL/wDOGxu8cW8w5GEyVLeq/9FibVYkHAojBKVNSwnmzvE2zVdMoNa7YOITF67Gt1Dcvg5Sw
HrBlAQLFwYRyhRNlB9eoDWPd4sJUYSI+oSYrm9nRhYqfa95VlbB/5Jl0H3ipyh75VtcpIEcwmjZO
Tz/8Ww+xFJAg8GNfSfh9qEYguiP/tGWAxz8SQ7Gl5grjqojraFgJrD10vwqH+ENBc/prSIX3r7TV
8NWuDYps80OMUFzNk//1XczuQ1VnPMWtCJ8nu0B+2nsDG0caht6bovQGztOhGlc74KXpQFAMZQIt
KIJ3Ccaf4lrRRT9k4qj3TpVjNKdMZXcf6okrVuE0dv3G7RR58Lym+JYqCJP9YdRLx3dbpX2DDGb8
qhWdGL2Ci3K1CbLS7FaddKL/MHvII78unMIz/B69EjAF9eNwV/ZElUwllKadxKieGO+6VzQcjVQG
aWqIwQhD6UYrIN3xScfcIvRHSs7pgxcm8q01RPoURwGRHpQtq+LBjCvFfDJMxRtDn/td0BwgtYlf
7Thz3WojqZKnVE7WaWwHB3NKZcx/lEErv6thZSVbFexO3yJtqe9COFL44Ket+aUZE1vzh86ugAPq
2hI76hj2nZNriu47sshf00YoH9QHtOpAiMAAnlc1jIqJfJYXIgaeq64N7WyFs2SRkntN1cYPqPLL
1RAgQ9wbPZ2LF3JEbFBQmSSZGGZ2TyHLxvOxpHJNud47whoUFjwcM84OdVANzcHgUdRuoCB06qam
io9DTkwM0iqNm+rOiMgVIQUoCsmeLlLqm1aje5pvR6013Fs4XTwMPAirdazmDckETUb9FAO16C71
hCe3bkGS/Z3ZwSOJ62COlUGSSEFvyFo4FpHRPMP3c/q50p/GG4k75EeHp9z31gCG3BAJ1BIvYFGo
9lDz2n6A0/9TFgVlR7FQTXtfUxLs5okHUbxdNPTdMywKPH5A17SHsUCyjfUPrz/ikpzpIU9Nd6Cg
1VMa0Lhi575suMJw4uQF2hHcUxTfTLTWYRvytJ+OGeUDut2hvW8Vt/5HEeoAV1kdmg8tA/jwpwIx
8YuapbFgTHOYc1ZDjoc2ZP1HrGgyOUAx1PK9rpWBOPFfGN6qVIiH8Rsdx2AX59745IbN8N9cdatW
oV1Z7ZtWtAlkmqZWuxUqDUPb29A/a6S+I4T1yNQgyUST2z5bIX7ofCBPmDV0aNfFNi2ogwM+8eWX
sSvt8hjWeM36rW04xoekjh/t3AnC9RoaS7/xioZEowLF8kfPedJuC1cikhyEFOa9lQw2THnhiG+e
2Qy1X9mVHq+Zz70H9wZtgq8DqIUHWWRjvFNUlyJ33akVOQHEVZkICI0g36fJEG4oNuPYmDqN8YYF
7FRsWsxbcGToKLZvPW8aX1CNSUIhJNfIja7Dcz2U3NNAthVoS/vM85JnhSKrsRWoDdxVCR38kWgX
aHt5pWn3pWcU4thoFTRKY9TMZN8lwv0IvRxCKbLg3t5S7o3h14VhUHG+IvZbJyXM4BVc6Lw9Yt2b
gWG3Wh5CntXc2i+CTtupELvUNXEKNWF7uj5/z0hKHZbvtpbdB8jJgl1VYo7oR0UQxYckEDoLcdDk
QARChfIrHyObkjMc8+LZNi1tOIZMetJB8ioghCKEsqbDJO7Qr3nFf1jPJM8ETHAVtBxOm+OgoyTr
hpmpkeCDfVJTmxEikwCnBG6nHTkOnlBg7eIgPvlWPnGlSyu0ohRBgwR3Qqdj0q/tSPbqPKlj+E3Y
6G5y0w3Vl0gWjvboTXjG+u6QRZWveu2AAbAVJqdEwjley6lJHmzSNuoT3qUt9Xo2DhhnRcv6bcpJ
tq9W23nN2g1LfoED9e5rnuHi96qWWjBAoc1bFoDexVR3a6UglcVooGzxEO1IjpFF2coHKuRmctAh
mHjwj6MsZAMPS+yk+3ogiEdXMSia60/csh0dKazvUV58LwhOgb1Qub1Ya30aF1tU/o63gYyhPCUe
2X4/3JC/7JeRXgd48le2si5B8ZVHXHg1rgbsXOWavDCaJQM0K+5RsTRcU7JUea6KaXh1ay+NThYM
jgT9B7UhpW7Zv10up3KVKG1e3OmTricH0+xV+EZewcgV2jB2Xyg1Od4qhoY13JtNxnUG/C1WMNNO
uHpZosqdF2wqlO/4ERrBj2mo6i8t2td2pzSV6t4IO/zsAUxEMvaVIJ2zkOb8rW1RA266VpgH0TfH
qU/bF12r9FXQKeZWzcZfTa/ou+uowicoBlJfcEAdkJoS/AIYwllCqlaeEPMUYe88tnwTNcNxVdaZ
8xoE6Q0Q9xPgD30gAAaIOMQGdalhwZCmBHoMrINdetFej6b4UZkGd1qntT2+6TWUb0c61UmPOoxe
yFXjbO360jyqkTLdwN8uob/ZZ58dgWKpZl4Yq3Dc6l6bO9YBu7N+X5edvo0l5j9ouUinwAO4/kGK
8L9w/wPnBuTwWdMAcXPJn1oEwNz5SGv49FIrUO0DigjOS66FW7bgeusBy3IFCPLum0M3nRxIs9vr
I/7ZEIA66r8xFk3XvAWQZJiVKzJnhNCntMFaJzzU8fsuC0rK1Eq34r0Zd6uBZ6sG/Rz6BE4Rkopn
y270hZJ2Km/Mensu8CzQF/qfhDuYCEDf7gJ9Gci8qzDdMw4kjzrxnVH00lhnvCFhuocjOhQ9dFN8
2cK60o8BiobeL4de3yeWQswyvlZoumyuxV8TEc6Bf9wiHB+kPSK8ECTdt6HC3ql12NVrXUT2KxFQ
Zn4Hn0j7CRyZb/UxHEOC0hL2j3ZEpE0hj2fAytWghz+XThzpJ10OmbyrB7S9m9FMe9Zjk8QruL75
gzv0nMu+Av1L/kjK0rT8YnLNX9CCAvOgER/1VaXgNN4VlbTe7RZ+k59zi/kVcagZO88OlGg7E6NT
AAC3jE4cE1XL07V20Z4lQ4s5SJHWOEJLmxC2qmM7PkYQ26fDGMLO36JZn04jYtt8q+EKqG1CZCdf
R8/twq+lEsAIBJWgXGh2CcyqaWyDG8v6k10EHgD/x2aEKuxS52gYTknWnQNyN/XNrhxyr1orUlGP
MN/KCJAplv3m+jT+ZAXRJI4mmDQDT2qLFdR4CGGTYkDj1GX6OupCsRssSvlhZIZHXRvlDrmGxzXc
zG4U2D7ZpT3qXfzL2jVRj52v3UaTaH4leLPXtu42DUT8Dzys3h8xJD90OCfO6vMp+/sdA+0joOi8
e87dfN6qoWeBmKElHAJIpPonTT0j3PYEXa4G3RnIKB0CEvA6bEa34Th5t2woPuvuuVbB/35HAyw+
elTk1DqdwkcnstnmGG6cXDkOj9XQOvmqCevgp4iKZp9zwc1unFGX6CycDw9ajaarMAqW5KhcgjLy
9rcPSccjnCASsnVXvGFhm3nNkMcQ7bpsJXUeE3bU2/ewPtK/RsHZjAmFodIw++gsGQ24axskgLrW
Ab9HfZthH3oowvoucVAHXZ/Xl9szQcQEB+FkhxsSNf55JP6oKzTOgOPFxNHQAXf2WyOHZcDKdcGU
shCy412fpVEC5bNGjuhVSVw9EcjbhlukOO7d0Gv9rQLLhR0XDnVszYwBZxUl9GWNDBP+XMMQD1Jv
WVk7veZ+C79WETs79aYT/sB1fAypXz46adWmp05FfXsyc9scT9mkZ2vYJjzmEy2qNygkgluDc7Eg
+XmsRUyGYAcZ6rJEgXcO+WSodg92mIf3lQ42vEJsZeFCOGp3CizGVe3a0f76QF3seXOrwOUzw4Vo
UG8uuf0xToCbWZN1vXvAV8J5xKlVmr5eDvE/pokm388S073R4vwXz85JODrcDE3aneMTljVpKVw3
cCWBpwTx6VhRo8jaR6Ma+CH7T3GjsXmanTdmcTGaQ5bZ6y4L0hSVGszNjPCoeLn5PDTGdJdkEWqe
Ab0bNWHh/Bzbot4hBHi93rGXn2mhcXahruC3o5POcd6xgnoBtpVFfESddXSdLPjAVcTbGhq+8TeW
9eXMoSlw0dmOl1Facgo8stpZjV18TMsekNuOe8izUbXWhKN/TGax6QnWrG80+knPzmVDCKkz6RKX
nfPvmxqzoaiTJEcr05TQr22hf6mdpDqFQqQTrt6R1gFMjXG4FyQ02n97kEBpYPqoGuvZgP8+/7w/
5q2loiwcXBMfo2HWRJInjXcghTcwu1Sr9nGLKNVvraDfKMLuX66P7eW3Y/X0+4WD15Pn/rbv+qNx
9oxBn6h6HwJR4wmil1pGCgMPfNGI4agqXXHAGWFAmgtD+9f1ti9sQrnxwlX0SK9DIs0+sVixBGka
Y5nB21LHfPyaiqTOd6rWSp6zuOofmoFq2p3MK9glTYjM4Q2HGdgRZTeHtrU2vsRrsy36XKwmHPPS
fzQEb/oJOx+h7pKsNvZ2l8hv13/05S7DPcOcfbtwRuY8WCyGkpgnAFWz5L0U3NkgP9/GMmy3ulX/
10vPvGXGd7n2aM6if2yTPYbS5Pnk0HpJebayS2QykBhN0OpfrT4l2xbBXOxf/7TLxUdblOeYingo
Uls+b0vFrSeWCJsPwoya56RrcXhRld+56Rr5BpuBrKDXKBr7G++NyxOWHoVHxMZtQFyCMnDecAe7
lDOVjNTay3p5BKrWN62RY17Ou+t7FYIF1BAqc99BHhT4caE0H3XRg+JnXiBuEH8uepxFADMMd0hK
KTBpjfMfU6KmmlhzxkEr7PG9oQ79YBrC8A6ZZ/a3Ahwuuhy70jnhTdUI2+RVsOhyiNcErxbQfkAM
dUJrk7bW9hETzz0oyMzImLLrBDE60fPpDYvJi4nsssvCP/FgQ3KCLRPMq7aoopxn22GyZar7Omvn
3sgp+BV6/2CXzg0jlMtupTkoC+j98NSEOXzerQKHVglQ2R/q2B7WZTvGj8SaxTs5oPj6y3nMl810
JgyEYL2wq543ZZl1hstn3h/0SI13makHmziBu5QJ8GOMSvQvmYbk8e8bhTiEqJf+BMZY7AtQQeC1
W2Z/8Lp8cNdhbqco91JSk3yqwWa6F1NVfcRVJm/FWl5s4ZgdsXsiMQegMvFmO//cEgjMcRNvQpk4
Be/mJPQnMHCC2Y2gV5vjGCFuQgqUKfoq8oJI3/7th//mjHE7QELAxFx8eEf2ggI0YR7wxPMqv1Ud
TDJMotBaBGubpMk+kFS3N7aqy9kEy9Fhv4DRBMdoCcxFMlFiWJvWoYjK5JhqVm+s8B9z6pUCaBfs
r3/ixVLBuhtuMhwfzI44oOcR+OOQJMiPKovm1KeyKofMd6OSsqAQIUVZclU+gMvp4b9uUuMyCxtQ
NzXGd/G8i3Jcb1zCgk/QAZFH43FFQRPBKzUgUrHFsRRVe+Mr5xV4dsEkZG62fJ1pzAaXocVeBO08
D5hI3UlFoqshgHTa7lC2VGE/rn/bhb8kGx2EKRemts73Uao8788aPoUdx6o8xRW8sEOkNHa+isDD
o/9EI+0X12rk6K0mOUTJChcc97vK/M3uKVLFj5S+h+hngQDY9rF+doYbt8HLwXbmvZ93PU89INFF
NyiN00tddOqpzEB8fR11g69Dznhyu3HYZ834eL03LpYvFqS8kuY8WjA3EIXzzsCqjtgqSehjlkrp
HBsSr7+0lfUL499wh/WA1j3FlYGDVz/Eu+tNz3/6fMQxaoe4C4qBcQIek+dNa+FgoVcgLxubwR5v
jAydX3tvScx97nB4Cm/07OUEmz8VojfoNtU1Z/GlU2skbokw+GS4RW2+kfOHWh/fA4Sz17/rskvB
ZJDIoRg38VRfLh43tyh223PqCzeaaNy0+AdhWK52yXtmja48KDzc6qfMUbL+JyLJ4vv19pf4CAaZ
pslO/BsX0pwlE1HlXCMaygyOjapX2yAYtTU4RoHdDsZnY1M56x559w6pJc5DfRttrje/nMFz8ziN
YdSN1xkXmLl7/tiu4iBthsLwsIcxknxX5DwiEi1Dnum64Xtfh96N9pbdTXsWgB9YMatlhqTO2+sj
odac/OFJCiX7biS6iaGgpW9iHduRVYBa8Z+BCO6dqfSp+Muz/nfbMwzHcW8S77bYShJZKU2g0zZ2
HDF5jWF1pIxGVdopp2/tkOVvMqzl+193MM9UhE+/j1vPWhx57G2xO6Z1dIoCdjk/ghf3bCIywxBR
4ikZw9EQN86D34/sP9cqH0qQMx6hyD+4Z1jzoP8xqDA8qRyIKT7h3hlumjIMyKBM2kfDidq1Le10
j2lbueqwLNbw4oL06HS2d6O3PxnpGXSD9Y8jI8f+4kfEcKOqhorniaha492j1vugFDI7ub0JydEK
Ynn0HEzQLA+27/U+//0MXnYA7y64r9ztIKQudo8GFpg2Yd53wqisSPcJLAKCWAUFUXzJRPm1TuEE
Ur+t8X+dymk6lGPI+kqEAvmiHXq0X7U+brsRhh7yBKwaMnydS9N1TtQC4n/6JvxbecsMz6HoZBMC
Keaev5gntTYlrHGVPMxUT/uHmLoHvgBuSoEbcmG5qx2st54zU8FX/npvzUvuvLN4naLzsijQIBRa
UrBtI27cOCH60SjUfFtXOZp7RYEQ6TtR3O6aokr7Y2zW9q1shIu3HNek+Z3q8pSbL2fOfAj8MU/b
BJaNIE3+xGueUiGmUqmCqq7UecsIoUJPcrJ/hUxgM+gw/X271m14Sm7zn0Yi+41Hx6e/hssbQDm1
EObsYsI2jrRI1lDIN3N5NvtaNk1HylNkl1ldWX6tgM3a05jUXDagQfyInRD3K2AHOGUalITrg3Kx
eqgj8Q8KILjbgMmLd4kiSQ339FbcRQTHvenpFB8aUt98BPspTJiklHu9dWAZFMYtS++LIwF9FZkR
kKodjCDxTj4fFbSWVWeCHhydpMi+6V0dbAnAgQZhGv0JJuItCdnFpzLxMWHlqoz6laN40e8aBoxT
bozJcSCfcBUOg/VgVYV2P/EbmQKz7drQvqM7D2+N+MXMp+VZs6OB47FBGYvDSCKCbWrTS4+NpLZG
fqtbx0+G1Y0SOiLPz0krVGfFXdfrV24o83Ddj5h5bB2Ca3ejWkOWscdu9DZ10ufee6xIddolCPHN
Lad3SjE4gGlza3v/7FdTY5jjicCuteWqKafAqXNlSo8jthA2JhSDbj9Dp3PVeRtzmp/kJWSYaWLK
XN6ob3zW9JxTSvCcboC9LF4a5TQmQdGKlCdFpn5hbLJoZRDI9lXBKCZewYj+RX7frdC7y5XJOAG5
zqRkwD9r2WwWwCCv3THDmEsdDd8YkmLnjnn8jAg+x7MDzGtn104UQS/S3S8JqSGw0xXT/mnXnH3X
V+anv4YsFZ3LCzDbBRJp6dRD3MlOj22jhOAws3CuJy/21VQ4ln1YD/rsieJNb2oyEHsDsbeJV/AF
p/iBBPn2Bgb12fKZg88Nx5rvscsHkl0OXa9manZsicOL7KbfzPpdPysCWL6dgHjj6JghqKEONf56
V8zH6NnJAd+F+i3XKQg0PD4Xx2wKs0CtMRk6KqFV7e1QK0bM5J1/zaYQX/++KeoJYO/AT5fpsGk1
tX2UIPIY8I95bSrxFo91d28EdnDj8vDZR4GyA7FxFMyn0/n2h+ljhTe9KI9CUfXtnD+NJ2CILDgr
ZxP16591YU0Pik/1wuVCzCMHfeuitQq7Rk9nPh8VZA0Hw0gVa52nTfQ0hklRvJLZV3wfqY27L11v
t1+N2RvaV0EbdzjB5+bgl60mvilYl5snM0VDBjc+xikjIjvvY7B752tnhIm2jbXGUF+u//hPZh5b
0FwOgYDD69c47ymvaTBPNLTyCM3YwF3JyQZ5AHYQXwal1nBB7Y3sZSQ3sISBnbnDjYn/yUDxOqSi
yTmFDHmZPIGAYCJUIimPbZXFD12Y2Y/N1AzfNXUw9n/7pTSEtNPFoHkekMURpRR1bzZj3h8FNaF1
0sJxUnLq6bWhp/eKYof3ajt97XRx69W9fAbPyQlsNNzPeKDxblnckKq8V50A07cjsqHoLuscak62
6Zg3uvJiX6deDa10rh1gsqMvH6GtG9kRFMDuODmptpEtfOlc1NMOLSmhB3Xd7KWo3q/36cXDF+2o
SQ2Nax+gAsSE89ljN07ilLaF3YOuRnAH27TaFDjrvaoSwgK2NIXzWJS1hQtoILgLJ3Xa/nf9J3zy
2dw5+F500NRnlmLHBpu0EFa/dxAOgigc3NC3aPo0nWLiOpNVQQHETzvcQK43ezmoNpcdAoP5aA7S
JSCp5klsDVxwjwX85dDXeiV5MlpMgq83c3lQEY5KuRDgE4wOLuTitFaiEt9HqJvH0ANB+4qIBbrk
hDtm8VZPnoZ1dkTsZeQP2CIeRGMo3dYL8/zVhbBVtPuyg1b4fP03XQ66SwmDkG/QFpC93z/5jxt/
XY4eIjulP6adLXHxsCq4o2YiD2wyueEjT0k+gjgYNqBq5cFoQQau/4DLvucHQEfhYoskylmayigd
loqdlQ5HQuiM/4xRMbDAT83prxeU685XA86POUFenX/GH9+Z2kM9NqXTH/tZtJAa6Rv8GHejV7K8
c1uwwdmb7+bFZN5wz85jECxuSlApcNJgX14sqahs4fjbujyOTNpHSo1luWIwVFLFq9lSTAGVfI2c
1sBVCjoa90VtpmpTGBnXgWUI3Ze8SqIvVqSEx7w3A8J90SQiXiE6h5te0jTOOtNkoK6wtMNaq4aN
hr00fDmTW1gDy8Vx6vhFRUtVrGTWaqd2FgFAJJFuT9jbFKQPGUlS5Uvijh6UYPwIp5XTt92rIHaV
P8XNunzBE7LGDm+IIvPVxAi2e2A9uXtM4BPth1bzFP6YelziV1IxBuwgo36w78hNQTRRS7u2/V6r
0DxFdqhmG8zUWiaZUrTvbSDKN4QNXnmsrML4BwylGfEsyyuyVaEOafnanot9q7KibAog3aW7UhL0
9s4VVPnIMSH19nPdH7czuoVQa7dV35s+k7/CQnp3aDAHF9Bda10scp3J2/VqxyNGWFp/58lIn6OP
gvqrGY/JK8EqsYQhGHg4SveN1eMMXCdyV0BQe4XrD1sjxB3bRF0jO1AccO/wfdJloO/izozlRxLD
9N9IqfYp1mRoPA4kYkFna6wBi+baMZR7nFn7lxjDv+p7NHj9YwBpMVjXplXqfu9MYnooScZBi6TX
zvCol2GiIC0yopeA51ayEjYxnBt0WJV7QD5Krb2KMypyTUSck59bUVb/opNwjqzKPMxXXezO4obM
cX8EadoVN25mFxwAwBEstrDZ4LoBXrHcPXBJkTZXTfLBjUF9Q+YiQvQYpeuREdwY33Q8gMaVEqOP
uTdSR+rBCnOqeYKVnfqQWp7AeT5oOwlZguLGNmv5+kMcTgZiVlK1VfxAPaOcbu3DM664WJb8WspB
3Ft50S9pAIkbiX5UiVFxOvyWbUhUPQTluMADueu+BpEjn3l6FqD2dfaloYS/x91ZO7ak7/6wMmUa
//ba/jummZOe88dkI15sTkjQc8ye7BpjYUg5cWACrYzKYK09oY03zrpLLJJPZwcEdqU5jHQWVyc4
1JgvO3lzZHkzUBw/CDcKs/F+whfsHzMN1+DaBXZ20iJ7DmUVboPUtowbc+fisggvQIWZZLDxY+ay
tGvweDd2fdBQ4mxGe4eBd39PIGW0SY1Cu9HU/EVnwz3DnUAKIDe8IbjZn+/9OpgRN44Bw4tar57S
JMeyuhcjO0NahJW26suw/Hb9VLu4yOCnDGZDJ/MqBy5anPRpmTvwbvTqaGqh9YRirDhkaqzc60U2
fSiKwPk4KZNb83r+q2cfSiAs9Uau4Nwx8OVZDG3c53ruodg7EaiAAzgevvaPCe4RVoZ23P6EnI5G
0oqspl5ppjn+OyCYDdfj1CrRbE2v3jhzL/qd+hSXHBARVD708Hz3+OPMnVIyVIVwrFMjJuMweYhX
29RU1preKdg/Uoa93unzOC4+H3IChePf7MqLtMKpt53arEPzVPeWteE8GH7GqV5r24kKc7FR3SZ+
EmFUxvgeJMjSrrd+MeTIv+YiCo6cHH4XXlLm2JBgRSjCKbBYxB31b+hg9XAiDhLvXGDj7NH0CuWW
48onnewSeKBjxcibn9E/72Srkobbd65+wtjcW2WaG9VvKRfFn2kocvUtxr7h+fqHXlwZkZWokBY0
brHEDy3fJmMIuUfxAu3kRKP+hvUCPHmcp3fN6Bg/Kal7UF5Qs+HLaeo7k2JZeYP88sk4ew6+hxZg
2+wNuFhcYmgSanOGdqojUXzLZGe84AKo4FxUKPskk+ohtUV1D4uzrW4M8sWuxdWR8aV0BDQKAWe5
lXRtBvriaadkbMfGh64xveq1h4+rAKW8wUq5/E7uqXO23NwcjK55xv2xfsw+aoJpUDUyFQLxbhXI
aFcIzgy8/QM5fQfjNldlJvBiEV4ublFWLw+K+Zr8R/OLb8XGaSg6ToITW8UMdivFJqnUlthobtjr
nF0Va80y/6gwVX6BaKAPB6nL+MZgf9bjsyIB1gH/UAs474Qxg4iSS3pcdoGzqnBnRtGoK+p+dpyK
bgzvJz1OoQH0G/MH3sDLrEaR2ZlqVwjcQ1SvBtRrFwP6IhMHapF2hD+42f4MlGSK7tOg6G7xyS6X
MjoiUDsI9zxVLkUJcTgWcCLskzIFhHoInG7H9dhFuHSUTrQOS926AR9/2iKeQkxZYCNeR+ed61q4
QBZApycjz8pNChkTrwY1155Kr7Y36OP0/fW945PR5HkPwsSJTGltOZpmpwUqwcTOqdJS72RMg5Ft
MiUJVPIu2upGY5+MJrRuSo7Y38zg8GL92Ipqwbx19FNi296DNBL7BRPh6aj3U+Unao6/Q2slETLU
wLnx9Lv4Tq5WkGMIKWNXRmox/7Q/lu7Q41NcZ1NxigthNls1kSo4EcSd1neMKVc317v1YhwBvpmx
LMmZ4Y2q4Lw53Kg6rjZqxZfOZpZaEB3gLSYnUrzCQ4pd/N/2rEMuD/oAyg68ReGdnrdn17EjEMnW
Jwt557asWJkIEFuCiQ1noxWJ9p4oYfRVS3vj6fqXXnYsnkazp9tcpIQysLhTeL1i9ZY+1qc2bvUn
1Z6Mh0TJklWMS/ktd8iLE52vdOdq/fzSBHpe1N3CjJ3di8z6RPXNPViiTY41p/nKqvrcn1C8V74e
V7cQ6E/GEjPMmWMzWwAysOd9i6Quy3IhoUJnZHCtMHxRXmtcDF563LE3JGt0Nza9y43eYeZAX5+/
c/aenfv8j8k6hZFrK4rWnpTATJ+x9A7qn7aKhw6POTsH5cP5wIzfAsvKvjdZENcHDqsg9HzXjQoK
O387wgagLkgUrxQcf5cIK5EhLK3QHU81hksIA2eaghh/cm27td9e4nEOPMRZG8xBPr+GFtO4aLMu
rPHBOgkwhOygTzD0414Nqp0+5AC7uQQkX0tDOJtqspX6VZ24zpABUJjj6MPnKOOv1z9+bvHsCssv
wrpAg8IM9ZXi//lQlGghzZDElVMpW+GiodCaFBMVnkinySJQbBXCQotWIsyjdpfz8nZfr/+AyzlP
+YNdCx4h/kfg6+c/YMzcUVA7kycTg/U36RpdvqICk9r7qYp0cxvBeBt+WK1r3AQT5k3qj2/n0JtN
59BGUe2fi3mLic+G1Vq8F8RD51nVdEodhsA5JV0Dv8BXCNuq8lU2FCL5R3YYSm2EmIr4maCVxHvR
4trtvHVpWUj0509ztBs7+nKyMCS4K3JrN4lD5zcuLZPl3ITZB8ODwKHIbJA2KDwc/ShsG2fvFsrw
AJsLTRnIvBS2tpkC8N3UnyqnKg5KG7ad37JnTLeW72LK0FtMGS5I7BhcGi583oIp9xTi7chYA8gb
/QEEu9mHaUfyUG07w6kfrfHe0ojk25b9iH7s+oS57Bc2KRWxMa/4+RnvLU7ZhuKqRr/od5VrlLuM
YbA5DFA4/uxzR+x0tEDp1hvTJMn8VBvyEqFArI5rrw3kSjPKmwK2GS35cx7RIc4sSZmPB+ANezGP
8jRRglCJCc4kS2iPoLIa/ZCYmFvHw+IdRMfjaEqhxIUj6Jic8udLJW29ETOp0rlzUoVgKrNziAPt
rQRnozSHYLbps7ywV3k0tZk/TnYQrSrZONnf7Zf//xlz6QLE4Tet7fxnkPE7VUahuHeJhZmEnyn8
aB/jq6bHKQjvuxvNXU43vpoiKUILx6NzF4eil2K6F0jbvetMHaubZNSKg6kEZP4VYbKq0kiuHUWz
ccUhBPvGSfVZ2wS3U94EzDEgs51/atRVWSn71CWOGVT7kANdUYYKBv0QJrVQ9uiOhOeH0Zi/zNSu
W7yYxd449zQ0AwSKM1GSQsK8gf1xTpoERvYjD9I7pcmsoyn6fM2OZW0nRWtW9Tgq+yaMbl0HPvlm
tHToRClzcjRYiwuPxoZvJWrr3fEcj6t1CskX16quHNe2GcUn0QxkWRBS+WTUg6bfWNyffTGvXdhX
8N/YnRcdTrolokLApjuWabnBBSfdj3Fg3KPbeG/ysN+AoLvbGxvKxbpCMDTrEbhE8PaF2XzezTDd
hJzw/blXE2HgKRabjfuvoQbaa2GZWcpLu/cyP9L63n7N1WQU32RdUqCkDhM9Zm5qvRC3l6bP09Rj
7ZlaYrQcf5ROLt6RnQV1CZl40rqVp5azEe7sJ3n9Cy4/ACUFEwQOCPwpTvHzD5DhlGJyG9r3HTG8
KEhKrXHwuiOwVV05sZGVr21mqC0lm0BSCoKr3RJi1HQGRojXf8ly8syPSJA3KuXsiDaUn/NfUniS
2CdQ8PuRjCUiST1lQoGHWQvmQFh4DbuycoZmT3KHmv3Qo9Ijref6L7DmXfDP3Rg8DIsSaou8g1Ru
dIvRRDqWk3lZqXceKS1i3alRKfZTDHfNj7vKUdaBmJJTTAKwOIBqal9xumMT8UejEdbbUAzYBqwS
j3rXl5q8aRcrkbxwplWjVgQ0+Kg7JPEXePvnD6TW2JIcJRp6LUUY2ptUg1aKob8aGk9ZMEzWTspe
frNKrZMHJ+hUFWfDuut3wsqKfiPMkNDjVlfFQ8MFONyiHsYDs0097GhdY0qb2s+DXlcryleZiw1o
l88POiSFROx1dJ6HveNryXusLX3KbUmyVqzGIZWsNyyCiMxhSLWnVBXyUAv8LR40o9HrDQm4hrnG
27dzvsfDNL2qIbQuLDqQPe+vj8dyRevYILOL/X5ggFUuYXei0JyQzPbwTpAKqm0tva8eRGUoXxoy
otZWhiEsYSI3McPFowbK8Qy8z7dt8snYzhazAPu2IWus0vsfZ+fV3EbOrOFfNFWTwy2jEkVJlmVb
N1NOOzlj4q8/D3RuzCGLU/pqt9YXu7UgMECj0f2GBxe9zXWhJM1tkxfMMR8H+znBDeqT/QVGJB3i
XS/DE2nA3N8892JDSfTYe2hzy934aM49t8i3bcjHymZhk5/lQAwGTBfEC5NzOW9y+v/cDMlA86ip
y/AAKGzSkFKJgHqFtFqN1UTjb6RipRbupopHIa2/HCxEHTGqySaywvBenuJ04eSfLzi/CBgQTVa5
BvOTj9wvzeGgDw65W1u/xkBLv/KApRHdSEwncm9LxXf5MDg95wxI2MOmhZaaNXcDIBcaIhBJwaGw
DHGvM+yOhl90Z/eDtXArnQ1FCwfpCqnIT6GMfv7pardh5/MKsfWHGsDfY6tHwyMktgh7OKROrx+X
86Eo58rWptTJJ7/ST4eqcSdHC0FDzW8si+3oxVq8NrzaOxDHRmVhsLNoLeUBqHXy/FEhlM93kaoj
75DT3bgP8GHcQhEGBq8V/R1E+mlfdaW115R+WLedtVTWnt9YPDSpx2n0qUCxUr2VKfU/+7fDd7oF
1GTfp16EVKpoKm/bCR8xJfSMRbJSSvQgekVvV7UZDj+8fHSeri/0R8/1ZP9Qa6GRDATEAIR0ludU
QWJXSa/VPFUgha+bycANvA8Nf1NmvvE0FmiqrqpRK0MeWCg7r+G+Z8qOhaRMvmqi1FZetdYu60Om
dxp5f9r2WGSZhW6t3Niif77Khe29Cd7S+coAbPLmB57ROQs56vz1wcsVoAkUNOpGwFrmJdWhr9uy
qtP2oIaobW3SxvDSh6Aas/Hn9RU7O+EM5BFJkZ6i1UhgOf1moC5a6rNBc6BEIu7aBl/2Oom0Ox/s
0X8tcqLbT4/HHS6R6ARUCRSbjdc1Wq3ZYXNou6lYp6af/eRC1kcsIrOnrCzshZvq7OiBIgQtJXFJ
UGbOlVsUXKHJScXBnarxrols9GoHO5l+8vxrX6/P7exWlGNxK4LqI4QRwE/nBhjGi93GFQe1qvWD
Fg/KDrsP/x6Bdn3XtNbwnx4O48JOORtU6nKANrVgfOE09QGu+OfQSandHhdN9RA407RGLhJjJJCn
e60twdiB83HWXVIkCyYjZ/tTjkpySjmT5j91ttOpouas49kq1EOpTaAKFSsaf4A0DG+vr+jZ1yNW
kvpJ3gKEd2onp8OUNMpMQ7G0g/MhV6znZnZP5LOfdaSfP7szGYvWvlS5Z1a8yE/HMlXS6AhzycMQ
mfkdZwDlOeluaEUfwq52Xr59fnKycIilCY5vMMZOByzViGJY3OkH9NQ8lbq+htYCmrshclJBv7RP
5nr6LB7FYNJo+MQOlLR5fXZ08ypxRit5nPwAQei4pka8Gby4pecrBSKnqjK8lRdb9VtR2sl3UECI
W0JZt5FO82DRK5Qc1bUeDOLFAK5UrjPEMY/Ilqb9imKbo7x3lHtRR/OLMv3dDBlbcaydtHsnP/Wz
fJe2JR6bXdpmb8i/uy/1YJAKI6IIBwA71aj8BjBWmZbY6R903ZNLgS6vLAVKOiarPc9i/DocADUE
2gGhOLXxeCrVLqZfNm+2EW300EWosvfMIwW3ANJHEJhPsVFiIxybPHFoVKIpdFcjDavfJhFy2Gst
tpxhlWVJg9x/Qw177VZoWb4VfZaF+bamld4/ZGk3YJ47BhWKrSsr0ov2pUAje/hBwq9FG78Rg7IQ
7c7uftnPVmmLyXI0UWhWViESNH1SkliMSVh9MWO7Qi8VGb+bCt4gH6BSg/rGd2QJuOainnaf3dE0
jkhwWGJZyZvXskDduQhJlv6Ba7QAY6u36Jh2ErPAWxwoyfXRzifLXU9iBVCDNhKx7/T8VJojUUaF
figxfUeDOA23jokKu6fE0Y3lJsUtxve4PafJkvDavNchi7jg1Jgg/CIqSPOEzm7xUm/DST/YIojv
oRviO5aGWAvHyH6twqpH3a8U+kFUKgo0oytWdLabpQrB2d1NYcOUf5m8iSTs+nQBcoTEzTbuzAcf
6MCxadP42Y8szKiTYlzrwCG1hRU/u2soXUshVNp1ODfC1zgdsPMKbOtGER28LJn+VnX8o5f0pGQQ
/hoSt7mOp/iTAlvEZIAQNNHxdcFhDZ2S0zEj4aLf3/jxoS+U6D5oB/sXBrzvkectMQXPlpORKAui
sMWVxtLOHgSj4Ztwv9TkMOHZC0lb88tqY+T9aHN6g/Ydiw6xaKHIrz8JTYwJCwoeLXwbUobZHm7L
rsGJwk8O6Drkt1PQKoCb+mICgqoEC+nJ2WUqx+LAGFTE6It8KMr9kyl0IR4xYWwnh8FH+h99B+2n
ofT5LyOPumThMr00FuFW4mpw54aze/rVCkC2WWBqCWezJKTCDd/4rtrexpoSL0gHXfps2ES5ZEE6
+fL8s+ElTvfTz1KCTim3faseoh5VGQvh+WKL1LVYIq6dHwNAB0QcxiRX4LVxOjkUEgIHUE1ywOA6
frOi2H1DBK7xQQHHgtOP/vEqGEse7NcD3nnY4QtyBAEDUkXmJpOr/s8XHNU0TeHb8gW9LvyJn7u5
7dIGg2NwwmJXjqPzbuNTG62z2Jze88oZ3nSofQvf9uyZJ38FiZIpiyPAL+UH+edXtKlldWh5s+Ct
Ojyh4X6wwupPEiCUfVsj67DCpHwy0NAHn0iRa6mUffa9pXoExWRODZKbaLKcDj85g6cgizIeTZEW
3T3VMVNsK6DTlUW5T0VeoE47y3c3C4t/9tXp7VIvIMWmVggHffbVhcAEpMZW/ugkUeXaq7xSki+G
UYGiWld12RUdUMkQJIpwRu1FkwjU+8K3snRtK3irrUffjf8AoS/EqsMpyLNWvKOd/s7JrHR8cFDl
MaH0Oe2vhd8tg/JJiKGKwpVMciZL4dSXTterd0oK4F3VPkZwIzbFOLY0hEN48si3GzBxMXlYO43i
34eepnyJksLbowVSinUPFERdq2YRvgpfBAu7aC5giWsgpTz2MQ9BthHIiNPfNVnC8wul6zAvgmy7
GvI0DdepUGxpeIOtAuCX+ivZGcb3KzTWqp0obbPZDE3txlgTlOXwjNiw/IWR7sVHbcA3YCFinu10
CgkEZl6r5OngU2Y3QlS0ZqGKOHlUx6F016GhUyporfgxa2DIbYq4b8wdEgguPFXURJq9HeIP9dlL
1/7AAlKigqQgV+p0nVyrwD0trcWjndGCbEM9+mXFlYofvZdrryOG6ZvcdKZv17fN+dQBq0BehEhN
iQxy7umowmprnEBs8VjUTbsbKr+7tcd4QJyQ9qSDXXthZfFGGUv3ubSdJTm4C6MDHQC7AQyJ5OZD
PeifEFP41Pta1WsfA0+l5Ch6td3xBO6xb+D1HfzsilA8UbktgzXWoANq8RU10efrS3AWaGwDWgz1
T5CTFA7mcmUF7Xcg5554xIve37lKWK3YxuMft9H8daUr9Y9Pjydxe/B8bAfN7bmyRo1VcooeXXxs
/EINVsNYm9Hay5PyScvS4q/tj2Wyvz7kXIaJQwg4A5FvijES9X12o7hxQZ+szY+BbJSuxsIfA2VF
UqkYyO63PjxBLDdrjl2J4+MWYy673ZH61iUS8MDl3iw90LsHA5GLCLqIWYXqsBAo5KV2Er+ghdAs
hfNG8xKs7uwQjgVaDHrVR0e9GbPscWhGtDDzuvXfEn8Yq931FTnfeYBWWGUuFvYf5czTfc/wsTXg
2HXEmHxceThnhPzT+hbgDPGlEu4PitNQ1cPOvhurSFUXDvtH52Q2WyAq1OQ4dhTl5q/0Os5qECJ9
eCxgrxwTVNeNtQ3tKnoabL/yD+Fgju1bCKM+3zhtEpePYZeYeGoR3H80dTL6N4i6u28EtDpYowbn
BYA/eY7tUtTR8bwb0UxDBgj7vlU5xBCGsMvQh72b6MUTc8/JQoFha6tGLQzzMWefHygbxM+ZVysa
vjNR/ixwQvH2FbBPLM0HHFY2TZXk+dYvjDQLVqXRwAdISw1d9cZXvsRFpMfPqBuKX15n++ErCNVs
QjwNxakH7Pgm4kiV6K+p4vhvUtXXuLOnYcSxKXX89G/Qtk15n2hjaXzFK16Ma89Ia2NjhWbgbxrY
Q+j9CDyNdkkiHz4KTO9yN1J+GO7iHiz/fQXu4ge1hjJaW5h9NLcKHCfM7bC5q49soULbDbh/IaNb
eClcNyVonJe0V8tQ+fzu4rlqSH1i3q5cfKe7i8skr9GuiY6WEP3dWBfDqw42+cFHc43TZzbVXyWp
rJHqjBbh9xGmzqevNIm2AHDC85V71zBPf4GaqC2nmyyG4kv7Uitp+BqGmdjUjpr66ybNm3WkqOaj
GZX+jrKKupBGnZ8vTjHdfmjJ7CJeI6fjp7Uz0bjS/UffCqN6FxfehFG322ODprvJVA8rr8b59jvy
4dWhheObbrzGnZKFZfiAwJ2eMx5cxFh+B6FPm9dqU8seJ9xso2OU4yK2gnERqV/c2mge+r5rXPjC
WfbAG8D5nkNsucvzIv0OajxwXyYuf/tbGpdl/Kr5WWH/sFIaYfdx2ijWUjPn/A6Cw/xRvibrZMFm
13CDoBTvC7qrGpixu1GP/XodZlxNKwUnQAU1VLX4fT0CnrchbbpeEqEixdPgZszGjDIQV57X5ceu
AZ66VdQ+f43cJq+3RZfRhE5DC8ok0uFNFH+dQpyI13qu9IdeiytYBYoRJNaP67/pAzJ/8rlkmiiF
zBCKMFBWmx0ca8qRh+0z7aku6tR7LP2wFU+jFHF9QI+56TdIN3n2Ks1NL3wercFSDk5SYuol1KIL
V3odh+kraOqiX6uio/2mV4pItl095skbgIW+3CNM3nuvQ9mOwbag0fJYa6M6vIztlA270jcCdeHh
+oHgmE1Kilnh/As+GDPy2V1jVG3itrlpPEH8nG7VMZh+u22RG18c3Q/2hqi8+FtUVZxLL+wj787L
rCa9NUUrvhm4raWbEIj2g22mpvmtTsPqwekpV+yB2rYKPpZJl331LMR6XzKn05V1nTvZt9TXoyXi
+/m71OWlYnCgKA3xDp9nSqGN4L+Tpe1RbZxGB2dh4Adrq0URvHR940QrvPy88CaLrH7dlHptPicY
APOfDLYoPxtgPh7lnGiXRgz9ifnuRb2pzZEQPuLm4Wg3SmgEj1NUFXc+wKh1kqfZj8o3MGxiUfCO
7N1PSu/B95bFCHgfPBwuVAc6Py7oTnjD0WxBmK+AzJh/MruOrHWvBcUXVYT9wpQvrD/FXipkoDKk
IsA8XTZCj1wRfNdRzSLjl9p3dyPWADsJIFnFvMWx3XITv1prjl88NbxuD9RL0oW7bU7jZeL8ClAL
sj5I02b+oBsGvTIEL5Fjok/o47RVZYqNkg/6nTJ5abDulFwbbtWOwnphjV1+bwxujL50V2UGdp9E
ZO3boExGfLBs0ZkbpW+k7LuXxmgBgX/Bf27Er/R6ZDmPdlJtmnIGtVxkVgktpxeS1vhQh+HxHpum
hPWQ6t0vLo1s2hatPj36YvqN18yUbNSudrZKowzDGub1s4K45JJnwlmwBzKtoYNDqi1F4Oc8fzMy
UUdI5AKWprMLY/ePWQj9VYWW9ZikTektJJtnBXTG++iLQC1FYGBe0ZgiRx104Y5HYjiM77CZnsrG
NfdupAdfQozvV9PgcT6ctra+X192eQpPQh9y30Q+dEIgd9KdlT/tnwcedfqa2nVnH6emE2+dnzQR
nZJAc7Z+pClPRpP+FxVe+3Z91AsLjOAUMH1ILuQ/81IhXITBKxvLOeKHknUrJQqTXefY0w+ccOND
W0X/XR/v7OmCHDNpPFBXR/YV57Gocbq66WG2H6fJIvxV+vDairpF8DNfwlie5VWzoWYLOmELqLhF
bB3tPAMi7OLLVKxVqxCbEPPSne850T7xsnQ7GEN8jLFbXCpOnk+WO4wKBS9mghD6J6efFM0/jI99
Tz0OZuXi65aVZXNT+/WU0B2s6hs3xwVoi2xm9jsXPVpGCq/v6TYVlfnY0S76ZeBY/FwBHmzX8Eii
XZ6E41LL5HzfUSAGdkyIgmx+pgKldFo5kHnqx1LpxcZVh3aj2nX/ig/o0B505Nf2PhLhxWdxVEAO
KR9JBCyPO4746dpQlx/qmLT8CIFLXfuuU2LPYzrPBSDWG6oLwe31jfch0XV6vpgc9UMZ2ahezR/N
XhMNZll2zhEVVlvbJ+QSyLAkqa2tSjVInbtQqKJlAezhVmt7e9yJoPEUbuRIABjAQlRZxxGk732C
StiRp9PQPxhTq4A+HE31b6lH7rjHFFjctJh9++vAKapkVbmDU6D3qmNWXOCb7W0nXtDWvhUagEk9
SjqpPmm6Cb6OOeIcmY9axabRUex+tlrL3PsQMMLvuar0X6gC1vn7qDX6m2lMCpGB5o276qKyvw1F
N/p3NS3z71lf5c9R27T+Q8/buFihlu0H4yrvhfX3+qpe2OEQAYkgkqNADJm9XSx8htqi1pyjoEkW
bvzM8pVtDlBRygm1vr50os7jM8gH8K5wqagIIWR/umtEYOAY3KjWUWshqayNwiTlSzRXX9XoXO6d
ymmmvTZGLa6SttUVW6MjXN+WmCPchJGji/ceh9Eas4RJ2lzT8N20IFw1VMRAF+/wN8FH0mkykrXr
CzUXamWvS+lPXUL7ZT4ybxRmZZ0PqKqJIxJPDj8008ONPjXm0aFMar0GpqTup4Oi/5clbbJN6Fm5
T0iR5KjU56GhbaOxTvZ1SYVgraht0SUrNaU2/lORviSN7ubpF1Y8mJZ6yudhlH4ylWn6u8DHyGdO
lzxIotauQChgzTtOUKYKTMNzx7hriqJc1Z7ibfKhevc6Ndlxh3y6v8qysblQUYIjQI9jFkJBq7l5
0rfiOHJzPmueH77Dx3e2UjFnj0Vx/VY3XfdZLgYfSxrfIBhEQR4072ybKSJVps5ximMz9IW/gX7k
b5zSNW7KofE3g1s34pbwmN1kQQEg9fpWOb+SeTdQ4SVllhzQ+eCFiQG5a6X1MctT/UathiJaqy5m
ATG1x+95oCY/rw944QYAn8UlBQpGAgRn+R4cqMLGdrc7FpXRdBtsewftNmuzYBOVYb8OuzLgqZAl
X68Pe+Ese5wI+HgIZdE+m93PIqmmyQ3b/ohNg5F+5wfAQXAcwNqbPmjK5k8tBbYP+YQXyBfHH8VC
7Lo4vgsjjwnKroZ+urFB8uWUQQqsk3EIT0B/wCBrjTGy9qNXI980GvaorpSxcaN9oVjqUrvn0rJL
XAreMvQv+fN0fAOKdplqCQrIeqJh3S7iyN2Zbuc/Y6aGGbVN1W01DEq0UM24sL9kkknpgGDE0s/G
pbvldaiTMe+p6m/1PrKDVagW6i/dj4imve8tpRgXgh9CC+AIJHQBftOcX5TbiVGxe/vj4DrRcJcP
Rv4fMR656cSxk+a+BQv7J5F9wz30df93XzudsqmrofPXutLZ5r3R64myV3Jcf7djABmbophjZytE
s9pgL0w3/lpnXWRvr+/RD2jwadYgJSKo/lD+viBc0OuxXhQj9nmxFvXP2L3zm8smDWjgGz42TEES
P4UBNen1ZLoZ7tQ2Ce5m6jpR3zdhGBV0QLHMWRWDquCUDR+lWo0ejeB15Fald1OWWdGsqMmWxn2u
FXryvUTpsV8X6eD8p05C+zZZA+cvovjs7ZHELBKszbBlXbhZzzcFiHbAoBLYz6acN7eG1NFKw1HE
ka0a32Cd4n8NeH0esliPNpyKbiEdO+91cgly+FTEQAEpILByuvuFBpvQU+sOwbMqSadVmw+xRZsl
y/+E5OLKnihoJgA13cl8D9uov+cIIdJvBTkOI3puwUixoOF/0wutjZ41e7J/Xf/250siIXLkGpLl
QO1Ent9/HmQKwlXx0JjTUfdCzUBg1gwB8nmRVLprd0msAoO+PuJ5RGBEitH0gDmeJOWnI9ZD6U29
0k9HYaJr25upfhcMyqvvlsSnAqux3zmBaH99UPk/Pd3h1EnQG6aaSI2Tp/bpoD1dQqRle/XYoaW8
QrddvBuh9T2LR/3r9ZEuLei/I83umQJhPLcWQj3iAD5u8jwxV8lQh9/dVL3pB6d+vT7ceeKCXiqX
N4UDqhiAfE4nlrjmoKV1qR4xU2t2Ttf7zo7Sk5X+QtyPdDjRm4FOlmE20gg3wY0RAx1cGBeu8wvr
i3IUO52CAhSOOcaojTLPGUPfOjraWGOrrlQ62L9A3TbARhdO1YUVlok4kR04HuSWWWg3Q7cq8r7g
ddKl0x4YxWiuTCuFS1U39i1PnkzbXV/kSyNyf0L8ls2bs2Ql9GsTjtugHbVKyV9iJwn33mAO6PRl
bbCZUBRaSFYuLKesTJEgUUKQGLHTr1oHjdYA0dKPeTcN09bMrM59UlPTG1fg2Hxz4Zkq9+TsdEBR
ITPihUy3dY5IBqeqe13tacciIsBkiuHFe0qstb5Q+T5PRiSCkI4GaSd/u7OzoYTlBFAo0Y+9KNq1
1pg0f1Kr32XQ+rCQUNRb0KUxknqC2vGnPyEnhPcUFBUJ4pptmi4wjKGiMntM0iq5C7vIvzV80CaQ
gttNjlbHgvrShfoicyV1k/qGvP/njKaoorYI9FqHH5eb6yGMkYL0mvYhTzHA1vzYW3swzJ4FujwH
xa+8dVS34xbBMewark/9QsC1uNYp0gBo0RAfON1MvLGr3Ih77ciNnH6Zai35A/c5vTEJu/0q1zJz
2miK7ioL5/TSJqY47Ug2CyjV+Tlt+3KM1KrSjnR6cdbGQjBaKTIC2Ybv/Lo+x4tjYSYpi4qUaedP
ZupPZlLw749WUXXvVazUiDpYgKA7DRWU/2EsiZ3gqQsebS5yUShxEOoD8yqNbPjT+TC5US7VO/Nn
0fKYXzgzl76eJMzAfUXTw547xGux6U015MEjStzejTka4daM82bnNer0gwb/tKrqKfr6+SmCCgED
JLcw0JrTLVOUZtu29aQdYSKSdgSJepfpVZqtgRfQNf0fBpNNDFD61Evnd4do3BL1QEs/FgmaKPcq
jPKt4SpwECIltRaW80IopzBDTdYm2aFlMbsvi95t+z6JCeW2FXubBGaXyjvb09+rqlc2bRd1S95X
l74g6SZhj/RDfsLTxZxCZD0KJTWOjuJWm8gpjHxVOG680WI6uVptODu2tLYQgC6cCMlu5Nt9wFnm
gJLRqdu+nUziT1TqP7i2U+0npZTmhkvONJ+vf8ILqwohiMsY7R1X0hBPp4hya+dNo015NarT2z7v
/pYNAqToNToq+zMxljRPL6wpA6IxA+OPxHUu4ue4eTlElLSOtlGq7e+u6bz+hhKk1e7Z0z7Vbx3O
BQILyLwsSMpdGprcw4GYBKgfnYHTuUapFbe2GRtHxVHKJxBbWbJ3DKRv9gDVknceSH2+ntDO/x/y
HltyV3nMcioJrKcD20Ei8pAYfpwUO9nUaIG0Wy2a/MMUuNVRbdOi3lz/rJf2kFTzQcoPXjK1xNMR
gw+b5sbQj1SNlafIcHxnUxVdnOwSe8qShYW9cGUyBudEIjRAZ6izCQ5aCQ3KVLOnqeYx6IZeZm+c
TFA1wB/ljgQt2nVakq96nOvuFMMJosewVII7yinay/WZnwPkJC8SyJEsCMoq5CxVcQ0siRstTp+i
wOZbF50wTOSsh+ilqKfhnltF3DbxWB7a0e59ZLmHbmOXQ/0HrCQl6zhFMdtFRGShbXmeQVFipq4h
xe8A8M2ptloNAM6xRP3kw/9AEtsvSSsAaD2A+qEcjBb7lwQ81Soa4Ywu3HsX2s1sPh6ztO2wMcCw
5nQ7gFxLwqgxBZu+/KspI6j70LIeqjx09qGWZC95nXdboUfmym6D+q634m4h0JwfPlcn/2ZzSFk8
uOKnP4HKOHys3B2eSGjidj1E4N4GqiPPQrNjJMV03KGbCq2ThTvqPMDRyaE2C4QJGDob9HTcvBRp
F3tl/zT6Rvd3cj1xCw+oUb4C2ecKtszACT59U4EqpXhFUo6O2RnpxhyzOsAkyT1m0pGzTnR91Yi4
2FpG5r5kU+V/+s0hn5FItaBZxx0wd7ENp6hH/V11jrxei79d11mUR23/Ww9B8stnTxeFSEA95E8q
DznCy+lymlnAZZsn9aPVZtNtaw75bVuhlL71+sy/M1N0srqwVbehSLBNrPpA/2oZIkTb3dKi76Ex
Fr+jRCvEwg4/ewfBsgBvSuThOwOZ109/ll77lUAnq37MWr36O3jqAL+JVsaSOOrZbkKdj8YOkZXd
zEUy203Ci3JT89vxESaH2+/NPOTEmIInOmK/+d9gsu3d9RVfGnEWzvzYFmgQDONjCzujWaPylN74
gWgeIuAw+yjS99fHm98cnE+CBO7lXM3s4vldVdmNApEpyg5lbia3XMvGoTD8o4YyyVLrZh4SP4Zy
IUCr5I6U9mZ7Ka2yEXsfLGIjx6fFZWY46rh+WnwHOAv/0hX2T60o8nGdaIGxcGbm4UiODXeMzi71
bboZs2VtG2vQ+9ZND8NASypKKxvqX+auArvVyi2cUeNvLjL3x/XFnX/Mj1Fl+GOTIp4/d6NI8sr0
SiVM0eWZ1Hu9cL9pZhOCs5ke+qxMFg7rxTly90Mi4TVAReL0UOD9gM+gJTJkm3p4cAHNIn01ggj0
t6UW1OumDMw72MJGu7k+zfOBefHwciQloObCmTwduAr9NErMITvEfjjeBXHxtW2rqaGF7GOUngzR
EZ72cHN90PO1dajgkzND72LvzltxWaeWvpUH+SFwJTu5SA2v2aWROfSb3PIN2Ah9UyxcLpcmKpmH
lETIK8+eeF0V+HqsRvmBK1fbGWnj3agGMOAAKPgTghPpmr740qDnJxSvHmCVwPuhhQOYPF3dIOxG
2u1lfqjQStp20aSZaCK20yGu4bR9MrCSspIsozUGLpWS71xtoqkinHADy9sGWt4bsqfrx6s0U4fP
VvgZyONRB10VjAdvvFlkrQzNT7us8bahz23ij6b5Aje6W0nQ8VG4olgQqZ9/uo/xZEmJHhOp0Vys
Cz84RFVKx9uaUdqsciVON03O9kzUdNji0IY/hCOWIt78030MKh8fyHfQUZxX0DV6W26o6N42dcvq
PVJEtS2FHe3DNK4WcvL5jfgxFHqqLnAtigxz5JSG6lJD9RM8R1ZYmyLQ0R3TRbaQ6sxDuNwWwCdJ
csCtUJyfvTOsqkcWDplurKpwhgrMwt6aIZgPXcuzna3w3ii8HhPhIV+SJTmfHyNTFAOPS+mC18fp
KdCR0WqrVvD9hkxDDUCzd6ENSOF6UFkaRTsdBaZGpvt2523VWEPwz9aLLVIPSxpK89D1sYpISEnn
WcDF7mzvI39jlLlRe1tq1ZIC0pvroAjHnWuJdhsJBBA+PyuKUmh0YAiCfuisrsEvqGoTID9zceJd
NMGT0vt0ScXh0qwkT/pDMvLclU711bIWWeBu68m1bxJqcuGq1nNnOxXGuLXtCv7tJ+cFRhFtE5mZ
Sgz+PIaozuS3g9CS3dS5xUHYY3XATTheuN3ODjEwYdA6iIAQsOQHO90TQaLZmKKD1q0mvVqrNjfp
UOfx1h2rfGGoj1j+b31fQpIBW3KnQZ6VHYXTsRS7VBRMD5NdE1Tx1xTs4t7yWpx0MsjG7yYKQE/c
AtHWaFy8kERh+UdhN/bfIGta4JIUh82FE3EWN/lFZIbghllj6kazX1ROKXgIH/9FJO+y28xo8ruh
DPMNGrU0ve1JuxvpQi4Es0tL/u+g8pj+0+tM8HuoS4jRO+rt9U5otb/x0aZadzFM4ut76OJQ9ORA
H5BPALI5HcpCXWnCTTTZmWERkRlCx4ItLMb8pnPjvPwfRgPG8wFSg7k4xzK3ftJifJaCTWoiRINr
naOyJqtq7B2Oj9VSoebsSEqEO0mS7KXjTWbOgmYHJmoUWZ7sKqQZHlXeMmt1gkAUZ2Gxy2KnX9gs
lxaT3jkzozDEVTRbzMCK/c7UuQVGs9IpoPbD1oicfFMF5GbXv9vZTUSdS8qGMjce+shJn343PTT1
AHtgf2uiPux+RQrMzG6sJCzqW+w4HWONSaqPkBkJJMjErkIUciH6XJisbYIgYZ5SGGKOUVA1gWB4
3Cpb3e+tP35t4zE1ZEb5hDFMUSxEhgtf0kYcliKxVE9jdU+nqwZTz+2nkkkkxWAjehGBCRROGQIe
pE7u8Zyqp/Kztz0ZCw818LgcDiBvs8+JwrKg/N2kuxFrsTWydWJT9nq7m5BZf2LPthsR1OF6Ssol
C8X51+VN+v+nhGcp6A9jlvMK3wbKOhntfQb6ZNpL2AuCIkbziIR9N25g4zQe8kBZfR8nIWWd63tr
/mXli1jq8Ep/XZRk5pA36Xrg+BCY7tXMdWucG73qN7ArY9u12pJ+pdyn/0b8j7GoE1LDkM/vuYtw
FHlNkqGhjMJvp4fbustMjE79scLPIdLFxquSOH5x7aC/FehlOA+kDF6wvz7heZDnRwB9pp0AwERW
UWfLbYQKst1ejIi46hQ3vqcHz148ui9x2XjP06CIHaL0S/5C8y3NSFIAiUYS8nb8OdvSbgJbn65O
f9/X8ZS8aVigWpt+5Kn+zbQhk6x55vav1ye6NKbcd/9cLIIVmNAFHe7DSh3qv02ReKm689CPFVsl
1ibxMyd0hU/XRz3fT/Q7ge18yMrTh5hllapSWJ3epON9rjSTu82NqOs2gLcTbeVGTb8E8bgwSXhe
ZHsfSGjoPqeT7EoECbBnGu8Bidv7zhLB18Tk3kYVPsSxaoyjpRTpfP8AncS4h9IOFuWktKcjKnTV
KzfEzkCbiBQrSxN4rlSN0G7VQFXsm47r4FHotrfQOjtrRLCHTOoOiHzz7OGNNctOQHXUlh+N/b0I
NOWrW/stVpZZ5GibesqfdLdybrQO0NiT3/h2vEPVUvvqK5aT3sZmIJY4M+dRS2pOSdVycMkSTXC6
DF5niiLvwuG+itvgB+jt4C4p1L8twkhfOFTOkb5M/MJ1VS0ErPMgIlNG2rIcJokPmW3rKW6zplKq
/t4f8mGnR0awCRCGeSstoT3kYRg/9x21L9OfmiOi7Vm9MP7FiRO8aDlIKOe8iOh3nVZbDp+B6lYH
cMH2aor7HTabQVfb0xqri/StMqr0rz02xdv103Vh88FmQ+qGDB044Ie43D9nOqSg1/oDk0/DSdkC
kUsOtTfozqodO7HpLdHAVFDrT9YT2Hmg4zxJVAEKTvQ8/dYD/QC6SvguhEUYbUfTGe8dIBMbXU3K
euUaIt8TM5dAymednY9hUWuizyyvqDlEJNHU0BJQPe5dH1TB6A3qxqriCKlfO/SeMn/AjqAYcP9L
rKMiMz8NrPz+f1hw6VmDpxzrftZdQnd6cujO3yuh3/1EgPk9DNUQJ886U178MKpehBJ6u+uDypT/
9J5kvcko5TsEaNccnq2OkZg04Q5c+LW9VyA4lAi9hv6f68Nc2kyklSiR0kyFQzI7SWiHytYYviga
DvBEL2dMVq6qqOUakWMnWBtNoh1HSJDlJ1Nn+WEpKv4fZ2fSHCeyruFfRATzsAWqSlJJsmy5bdkb
wm23IRmTIYHk19+HczfH5QpX9Nl2K0yRZOY3vQPUXAo/6PcXD3Y1lu6VaNjFgZRHXGCzl6UfPrZj
097YudcOK89BTYRMfUcC/LpzKRFNZY/zet4xXh/HXuu/7K4K74y8tpdjEGj1LreHiNoLKOqNC/tK
JCTW78wJPiUor4sbMtsg4dC51WeboXHMAVrO9lx2w4OzWdYt1vOVWzEA0LV3Bmibkqf/+qJoM4Rb
jqfO2RpmmxpEOmnhTvY9JbY6zaL5gZq589Nfy4+uU8rv/3ojkcJGUDcoZGnLXdwPPkX8NlvBdsYz
RWdHckrVmrHAQytPVq2i4rGdhTLTYBHbv3UsYS+hIwqCDoFpALyXN6JyyrEMq3U7240sP1eDUIhm
Q/qfT+6mxTmcQhoMQwk91pwMEOClmNtbugi/6Tf850eQou2lNVysy9VXGCwv9WDwqaMQo2SzjTwj
zR1vHp9aW2xtshgaX1Z0euygTfItyM37drNKmdK99W0U0kpclt19SP7VxCoA0zNRd6myl8Ccb8Sv
K5cL7ExGijCMQTddLtjWhxG8bHs9Iy+o30I3c5PA7MtbWoJXErPdX4NckMPH9X2RZs/IUHiI/esz
/YUSA7UNl2zXUZGKM78p29PqqVsSBlfOQAhfgMQMVOzeLvv1DExVLsvS1tsZ6TAb+siAnNdWBuYz
Qr3dOxct1jrOMBGS91C2vBc5T/4tGfcr9w0wbfRG/2NcSpb4609wG4yLJq80z90SWFOsQRt7T9EE
/DcxS0++lPnkFknYhXUqZg7GjYv1Wo7IhcrFCryK33DZUwPfIepMtOY5dPLlVJSNekPSAVE+dPjW
g/A7aDVeqcfsLlxmJY4LZCsdg6AxocVW+kYtcO2DwGoiSQavQjF/cQMS89bOagrzXILLScYhch9G
qYvYknZzWH3MvFfbgL2OQ/S7zOnzG2H0SnwD9EVzkSb6fjNeJMzFEqBJmll4jWon+N6oLXhkwlM8
IAZkdQk5ctGlvt7xPH++Dq9tfZKF/9ej3vnzv26C0LCLvBpm6+xLZ8lE3LVbrZ4HYu143D3ekSa1
Mb/Mfv75sdf2HhI03P+Ec0SqL/be6pitsA1OVWFUTmrhv/EaahNbZGxbUqhQ5WFYmRI69VrfwP9c
y9QYoe0iLSCZibQX0cczmSQgP7edZxpQIlFmpcRIZQ899WMdVaqMyxn2y5dJNctu09EFCfaRthU3
Tmb9a5DzfgAZ6DG02fv/QBl+XX+3dXMI9XI7F+0AZacC6dxnKGdpUy6pXgb0b9FPOC2LG92rcmjS
rHPNeETc78ZGuHYcUTVinrkbEYDaujgAzPfRwvT4Jfiq9d+08uU3eA5GMo65uBN6dfCV8jsjDtVA
H3wTunuIJhoh1oJ+5Y17/8ppiGhAsDYOWp2o6/+6KgX/qQwXm2/U6OnOo7d2CG1q2NRwZvlsV2YH
x6stbkmYXdmVyFxzIZkAlBjYX+QG6BB3LVNyfdaRMZqJNWB6kFT0ZtC18bmGq6QdIU2E2SpRuLbo
+9147ytpGOUpqITduRS1q4sf4Bh0qJWmXi+06SKdg08qkmbtW9gE1r/PNnd01G6UTReRQunXJXY7
HN8ZqxGA4A+e9Viu55ATKeOFC+/JHqFLxaMuq+a9VGh1nv58/q+eQnCkHMMd3uJcihMbLY73yGvz
hfGPSGZXe8+WhQoZ6rpSPKxG16cIpsh3XuNSJK90x2Ov77JbBfK1Bd/ZW1RswPt/YzXVZtdb3rhv
etcCyd9qkeYSen2L6+eNV9737EWhRDOGdghjbvDBly0RB7QbfsaBeaZcst/3fj0ecO6z3v95Ya9t
4f9+ysXJAd5mgPCwTJxEMuNhk0OPkI5fW5+ntc7eWoTzjnWx2gh8+9Pdnx99eWiBD7E9+Reov4lk
l4hiUjjhreGmz9WQRU9hUPdvVb+Wn03dCGSjpB21sRqRxvvzYy8DNyKTAArpvFMUuDz7osfVMLEZ
MHAKzk7RbGWSg7aJYmSK9KlqJqlS7QtJm1T2r/0UYsqIXWV0i/5zuY3230ATETga9S2unRfhLLKW
MdKVFZx1WM5huk883dQaSpAadTUG1Y1r4veV3oVfYBwy86cPf9mbriNsvnu0MDCq0fVfTVP2SYNP
wNnfouW9hjl2CERo3cjXLjOF/R33zjBrzWf+jf6dh6qUbtuGOIJiIRXJUHvxNE3Ba+cCQ9zgjY6H
P3/ZK68JAH9nfu5jKwZlv15RvRz5dIUMzzrTVWKqSb0vVhPTY8Q0RDoYY/dqRUt7S4v/6mNBxgLH
Z7RC8/TXx1bKw+cOg6NzXtreveUoWLtidqP3qlB2ivpGgCJxsN66ii7vB9Z3B0ztQ13GO9zNvz4W
BUjfnEXEHpK+qmJ8wqIobXwXMN6fl/XKZuVBNPeR6QSifan+7yIAOuV5HZ6bgPZJW0Xq2Geefd9A
QPj8PzyKCdyuxwn/5jKejV3vimgpw7O3qeJpHDwbVa1eJouNwPi/f9ROY+BqBdkPtvnX5RthAgZl
X0Rnqbz+yTJRtQTK5H1e5uAWhPzKSaANtU9vd3TDbxkks91oM+BrnpWRz++GDWsOpjDZecny4mWU
a3T/51e7tjMASAJ53Q38wBb/+mqr1bVlGQzWuRTV9DZOW/U9szF//PNTrm17yF8QMmgfwUu4iBwY
XQISIaM7hwGmf4lu0LyPh2Dy7iVg8uzkeFl7mh0R3gJXXLnAfZjdtGL2wTsYnF9fL8jGObdV5Zyl
PWHkAkFDP7hgqe9Gz0AvGBChfWp8Uz8qmMdGknlNcetCvYya+9lj1kb8AFLscA5//QkoBwZllPv2
eVG9O8abG3RooXf1cWjWWSWhX0syhFJgJ2zXTIf+/crv4kb2LlSNlMjFyV+4DnrXzZ1zUIzwEFY5
3GG60h2EUQyvWhhhPMI0TP/80Gubar9Z95feBTIvVh3kjEEzqrDOjjM1qWDU97eYuv7Ln5/yW57H
yoIp3hvDAEIh/17sKrPtwgLnXfvc4gj40DJiOfjTCGLbmOwDE/IAYJohn/scUnk9oSyajiIKP/35
V1zZ2rAt0CsAIsc1cEnRt702tLcmss6r585ufoCfO7rJUMFzThpkvSo005k+5Whzzy1n5EbkvLK7
oCDT1WV0jXjWJfpCODN6baPpntWS50+iCa2PeTehU9epekr0tjb/OJhtpyGaljey/CtXFf2EvTXP
rUgIvfjKxJNu1FXvnoVwxu5OqE55yVjZ0Zszrp4sDj0K4fYtyZIrEQYYOd8cmVgeG1ykZFneR+Zi
T+55hWh6yLxt/IBGSwio3LnlUra/wH9n1fv+2ikA9BFQ/wbw8evJDbY6l4uU9tlwyrY7ToO9+Ok8
5BITZhMgK47tFBPeu8U1WvHawzS9bxcZ3dLOvHKa4FvxcVlqPvTlGzch4tMSlzG4l1EdxZNw6wNa
Ze52Yytd+Z6wtPiSFOhY+FxmfqFe7HB0hXOeRJT/7GhGDfHm9eMhH0O8pIp5vDEYuHJ0qMHpVEKk
QWDpkse6hRv3oN0653kxt2/1UjHEG7f3YpbhCYTw8riVUXOjFXftJTkvaHLSICIsXGwf154VrMPC
OdcjhF2afy5oIRCtlqfcA0XxLSD31ecxnmUHUXzzkr/uodKtyV7nwTmL0hVpkOFaLMyhTXqnqU8k
MOr+z9fRlfuAxgbycrvWKqXnxX1fEQlKtUncHvGy7bp4svJo/VIUOlQHWK3Wmt9lY8SoNpN1YazH
BQHyWxDNKxcz7Xps9yK6K0zoL3UkpyroZDHV/jns3VDKxGqsQv61NCogxRgEhsFeWc6zfZiisi0/
AsHQCu09JDlwTM7W6lb6+/ui0PfESJGzQzuYHOrXj4C8ZFDprvfPLa3x+pB3o3qosCBMcset3ldB
Nb0Pxyr6FDrt/xD+eTbgbJjFdEMAUV88W20QDdlc56Xe5jUhlqCzl6uuCtBQ6+T8uISTmBNab9hJ
j+DV//nzhvj9vmSzw6WGBcLUGiTwr8/f7KmzhJG5Z7jTnRtvbbOc5mbzyxgXrPpG4P/9xtwfhqMq
WCrKuMsx41TaREK39c5BK/QhLIv2WPVFcOcs4ysJSPYp8qBrtk7RnjY1l+2NG+zq48m2wj3xAJpw
sdaMvKSXq3GXahr1I3gyI+6RA/ywFJZOobEjy68YAqRLUEs8xVGss2+kW1dXG+zavgqkJpfI0ghz
iCDYAsIxdssfsQb6MNpLdy/W9dZBv/Ykj4cA1mNk+ZtW67B1Ze8XoXs2+uKuzv3sey5c8+jOa3Ej
zl87PZRZMA/pW+6NkF93EOEW3Uln8ACaRKN8QT6+DdAuLUSzvjSFypcihf8YvYHGNPPztmIk+O+3
MEkG9STTY+LFxZ0mnKqsvd73ztW2OOehHtcPZtErPJ2CW2K/v8fafVIHHpt5CTTLS9x3pSsHXcPI
O+M24PdJR0IvDrnvtJ///Eq/hwUUN+jo0BMnqv8W0zfDnaQr++BMvVwcrXB9P48ZkuhVhq10l223
GlnXdgv9KxpnNAC4Cy9ugVwSC3vF8zJ31ms8jrut5bS07Z0/t/LGhvk9rvNyCMjsTQCC0OXDjB5D
Scqc4Mx4z/+Ee+MynKPNV80PHa7u8M1enHqOh2zq3Pt/v6xcMHYI45BTcRl4wkktnlll/nkwmXXH
oWeEiew8LzGauqxiq6v+/h8eSDsdv61dHvLyVQent8MuD/0z6rpyugtrTDCQ0avzd/PQRMsBytOt
Xtm11QUWw/Yh7aaY3rfWf0Gf5n4OnVkbPhm/7F/6uZ3viqD333lS1XebyM0xqUPR/vsyFqAXtHbA
DUAbaDT/+ljuzQqyJDsoGFyZTGAaKViHqn4shUQsw5u0PiyZsb2uyrzFbb9yWixuVO5UNCVA2V08
2+5swxGFCM9tZqik2GrjIJqCqW1vZgk4+PbGNrpyWiA/cKlGaI7ui3zxrrbZ0ebmeTR1vXvgdeHj
rLrm64K1wQ1xp2uvRvdxJxyzsmjj//qoYKWIdXtNZ44h6cGca/MAXMZNttqa4QYFt2hBV59H55H0
bDewupRBLOc684OMBmQ7zf39uhjR8+Y38u/N1ONzU823QN3XlpJeMtrT6EsSPOxf308EM7xfzF+A
R7ZtOuJJ+WHBbvCv1dHGLXD+b2NG0jtiFLEfnvGOTb04GmXboIsY5dE5m3vvODXC+NiE5XYY214f
sdAdEtdwKm7ZQM+pVdOTYuTvWZ9pyjo3apvfgyY/ZZ/2cefuQfNiC/mCHNvp6eMNtSEweSiLz632
rBnp5am+9y3tfHLdPu+OQ1a13/58Kf0mj7GvAyf0Pz4hXL/BxTrYQ5ijNTFG53qzTWiybbvrO0bj
t9EUcx2vbjPfuxECJQZebyr2MBBlBBZh15Nqdw4/73Y4ux7OrXMMDmj/3v9VU9smOTDX5X/OFk6t
l3CYvJeyQhJjPnSWDbKn86rKSWiPTVNSVDn6EH6TmXU645r4fvAo9ONpwOYtXlRnjKfZWIY29YxI
/YV7kOccVAEGIIkcRV3l1J03pL41uA9Z5WTeYTdpcZJ1dbPPhTHR5YI1ordPhC7zzpK1YSSLl5WO
TkoS13VKyjLylZs0rl1bqFdkas4VSpeNVW4JGjYie1ZNA+azmB30H9BEXlvrqTWiJTLjIQ8i484t
McbWSUEHJt8SmF1avEejk1lcPE/zSqaWrYabYyqUyb74y7KmWT7ZS1lTkG1Z5OQf6eLYwz/eUgTh
XYb5iNTxyJVvzXHUz9l4QgOuGOBebnnUPEg8FVUclDgk3/umdPNknMPMevHCHnxqJYH4JIXIVx8N
DFhU8g0jMFZkq/CJVcLUtYotF1Wnez3YMK0iHQ7iNOZL3zzqUM7uuyJHuuyswdeKk+2OdZhEld0E
uEPotrlDPNSs71v4oetftB7XJmlRO8wOdqR9922sBl3dISOctQdHZZ6Op5zy7GgMYxYepsaxmoRx
T96ng5/b4/tFWfb2I6OB5DyhTm6tT1B360XEkYfYxrOBAj0ejQgG1C/K94vth2cMlTiGZSmKpwmN
Q+O44qo8vQ/yFuXBCkOjLoV+v3OfrAaiwRkY2pyv94BVtygZ6noN36Yu79Z/0E1cLX+Xu62mB4aX
zfh9yxgjy3SZFtR4DwscaTdBSz3iJFnO1td1HBZtXqDx7fSOshMsGUy+q+hgWP1lqyljhkM4nLqn
qNYyS/OCMm+K8Z/MjTKOjMINHzcfBbqD0a3TcmdD8eHPtlp0GGIxAfIL8ZRtUzA8CQPCWJ1IXzu1
lYq+tba7lflVbfESnPPnHAdE6udogpFeJCQHov8M76tvHqx1c40j7XHV14eoNmb3hGuYvUBJdspi
FYmFjtK0xJbul2KB0bsBgUuxGK/w3WrHTPoPbYS152EDaNPdowo+Ri+WFE7pJ5ayavGMwFo+/siz
rRLJapblaB0Kv1HjmCzbCMDHjXpcy30D+cAmjpaFJUZhzinEklhdwXwuVd5mtQev3KUUWwM/nnhV
RhR8MxooegAJre5pmHXZxZlVTVG8k4OaTxWWH+owSTnKp4i6loZ2M8jqEz0YlPLyJpvkcesZ5tmJ
Yxe+/Rww0tzSbB5d+1F5fu/d6zCgdErrDrDIydZZ03/NGoYCD23jh9vrUs/9WuBbNiorLpetyn8g
n4VNF/2iTETkr2VvbjivG6Y/nqDMtyCcjKAzunjbNjPjbgpVLu9Ksw/UPUSuEh0Kc7T1y+jpEW+k
Ps+z6LwOubfFTVcG7o+qs8cct/lymctYOJGxg0fnwMx+ZG5j6G8Otr3DJysvVvkwVFNRfchF3ps7
iSU3vmJr4bj02TE7j/toc6OXbDCV+VAg4bCdS8Mfbfu+QLk8k/HYMSxI7RzJ/OrYeD7YiL6Wjf+1
cHoj/y7UPHiggRhVHgpblepUSWn2R1vNdv7Axx3kd4k8xPDkr54BlM53K5OzgAFUsfyt8rbajhC5
wrKOLeXN812+0KkirIST9Z1+vpnn8YCAi/5gZAN/5IQiq+4GW/vBsaI7l7+TY6/mZ6vojfnelGOz
fmKDBH7iLGuvEn9wR3mafWvt7wp7Nos7PUmrfsANcJ3/1l0QlNt5mHJGTf5cW+U9mjlLdhaY2c9c
UtJgAGTng7C+zQEU5fsy7FvsNCe0dL61kgCShACPpjr2u3Cat4OTD+WKfIfEq/nTFnWuNyVZ78Kz
MPPCNb9C4pTeQ1toradjvTb5/GY7A5INS9gwMjgSZhp1iqSPz0lMpxl+dAE9Ak8HuZVll5TZssg7
Yl7ffxTu2o1voOJM3R18lY3911WzfdSxWMc2oKgBqyTf2Zbw9H0VAjd7DvyCXiY09iy7Y867tlFS
TLnf3TemEsY9zw78123Ri/iryDnV9yixB+udNGwBINzzOi1i1EvFI0DQbKISHcP6m+cb/nJWzD1w
FHWnSnuf6PhXiKTXcvHtlECAuhPyrij9ECSR4zpVvafVgt0vGclJAe+ZPtBTdruUDL2jFzlIT/oy
BpJGdRL1gAJfNH3s9tBiP4KwZuM1HR5vSyeCl1KSNT/1ZbM1h2oODWeKgRbnIm0gSBtJa4T+iI8Y
Gi4gNhED6e4KlPgJFj0424RvayOb0QjXv8txyULbuQIteo5asysOlaG74ovnd5F+cPx1cJfD6jSY
/gJTD6MvapwN8QHNPFsdfDjWg3M3DEGGXdM44UgaoyMjcUsyOaftc+AuxV/KBNr7iJ5fZpzmrRWi
OADtFYGMN+WL7Vs1LrL+OQ69yS/s6GxHLzof+u1TVxZuVSaSCnlLtNtk5IorKuzLs6NGzKq2KXL0
sR7RQcWJBYxq7ybEyTV7zVzLOW6N0U9AyRARPrWwCO3nXOiiO4M7gI6awtDAdCay9hWpQUv+4FZq
18PUNXWKCgEUSm1vwxDjtVf3L2Vv8Kn0UrfovrJQWMHIyPtZF5V4DYahmIncDlIvSs0j+Rj+pOdq
1dn3XoxM3Q1J2nDQBap7ic287otXhqF4lrINq1M9hkN7Um1Fwm2iWAErObf7IzRMrzkqmeEnkfWy
QHSVoNI+L0PmBTxtMMOT7kZ0g4Aozz9EqJQXh2EuviJ8nn8aHG0CYcyD2TqKRtXYPudoHK/1tpQH
QB8KJZwKp7noBDXFrY5KB716XCuUu+4sQ4HS7AVh9KGp2+V1dZxsfen70Ii+ZG1liRiGr//BpWFs
fDBQfFu+903jv1qdNeP96WXZi948PufqzKiKmmajflTQ1aqkdqX7Ok6d8zJY2+bGUWtH/Vmjmp7q
nbZzb6JKWMYyWKcybazJJ/PtXY/UzkbEHb8lbXUnbtvcu5P2uLoxHIbxVdL1FwQFlumfoXP7IUHL
edNp6GeIHHeuLF6zmQ2ZWIHRvIqulz+qMJyykx2pTn/dmsCpf+gNg7FEB5XPbi6kZWL2hmtxdigW
JpVfSTBV9B6ry275NNmjN4HSzXGY2JC6aROzMcrmkTxJ0rkeK5KZgWDek59nffCe8CbMh4VhpJtG
oXZVPAxraB4F23XDMzMvg58ZWC2KsYhy8JSDVZEnLJRJlxcMbiswALOrXuyBkeEj+kzL8uYajKli
2amlPfh5mEd3FbKRHUnUluenUvm546W4mPhsH89ZgwOY8uDBXbVPtmxxDT7OszLFyXJzwxekd5GP
P+7smR/qql7/KU0c6VKPX/KxcoxoOhDCXDv2w3nW77ZMWxFVk0uagKbhpiOR4oRE68Or+75KKz3P
xQPj5KZIyx7TRVS78kDedbDBoy+Ez8Y7lEQp48TwbN2yeDPNwUiXDvoWs+mwaU+Vgzv9M9pxTv65
CoagPSzSHJ1Tubhml+jC84YjGjNieRr1oJggyXbsvtElUfXBCCpCXO5wnX3py62z73e8n4BNsKzR
XY6xQ/fZcWf/1GdyAOrTOBoBwqZaqwIVN18sL1QWwZI6UxUi8y57PJ9sCc2T6hDfryo7m11Y5hxr
pwweuEF2kx9vCAc/Kases+FSR0gqLlEjWVF7YtZtrziUuHW9BAnEuKI/bdCqptgN86r53A2mM6Mk
7cgtDdSqdFqFXTbHOkLE/n7dqOYPNkrpdVpK1CsTp/JyjQ8gBqhvStYYyLYdIuImR4gUK7/rokmv
08eNrinACdDY0QKMd7SmRsVG6ee1OHvZGlj9S5gBeifb9N2idO/tdjWfO1ewV1ez7qLU8TV3Zjxm
sMAS110j73EF9OfHAm+QIlHZMOOdO1ftHO/Zz/IkYCtkzwOIgPz7YKF1noINBM+qVBFM76gGKfxW
Z4qgkEV5/rEKfEB7vFJgpBUYr28hiHgO32A4b9p1BEZPfVYznbGLxbm3cjUNDxI3Yz8pQo2apjDH
6NUPhPdXxU/96pHMmvGKGc6EETQ+37BILF0fOMZI8VW8TPitbgOzTAzFkAUCKb4GmNRVzr2z1e77
hoKLzshoRf29bo2+O/UWFiQxOh86TOXQjVMsViOP0izE8ys1Vr3iRi+7+Z2qLHBBVrECZajLzJ7O
VedqLgQYXXFJQ7JMteUMRYwHn+ndraLKHSph6b7R4ojEsRPh5KDJLts+QfJ6kIdyk4C2nLAI3HhF
vbKN27Dx9ck2GuIc7kjrcRxb049d/PB+RvOYf2kLG3dnjOr8n+YQ5X+zrluTLCX6UU40SHys3Ew/
ecYORTBrbw5IOqLSOMjIzesYZ3LvbZmV97NY52bGOl71OvGjuflaBTWEFCm4B1IQ4h3ljyzb7H4r
TdVDVAEubDu18IB40kJJJ1eQ7gdR7lqxgzTC3x5q3X2MH6C/xj2CFB/9geokFvbql4e1qgMDSFxQ
V8kCJxCK7KKwNTSMaTS4TAP1vl2aIUoy2haPxrzSlJkbZY2H3tU53s9kmUbsjFrhg+zqTCUdSuS7
gadqrURQnRTJ0g1RENfGWrxjj+Mv5fdq3U4zRcg7vyp2fHmGDOoRBr5CySUT06MVlJBlV1dtb/B2
KfyWrN9oD/TrgLwzqh4flV3i7LQEbvWd+qyD1GsMerhb98P3OPdDaSVWL8QcZ3ME8TfSo/USOluF
moEZzS+G61YqFVr7KmnBRz0uiMc8wZGoqVa5IRdu31H+tMfSNw/ZoGpU+SajO00Nl3QKPKock6Cq
TaLlmhV5XOfUxbGxRoxKt6jFU2BEBv+nIVrcbq0R1ZOEXVYPyVx10weXX2YdAHflxWEy9bqlhdDo
4FV0LYIYT6nmo2ztFT3CVRIeipGMPs19YX1vHBPBWNVZVpmWdBr5LXmJ2QdSht2LwqpPJK1vFN86
e2orWLiVacRUtEDbPVUv2LVRexw3qpMnsFW0PcOl9KjoVugNh1z1/sydUcEPCYPJ/7x0VNlTCEOK
wtefPjEYb73Y8TbH5nrenBWBOxNA5VKCBczWEWWxaJz4wOUYkuGEW0FRYDmlyljjPYWzV2xC0m7y
f2CmAqO0sbVI7Cro/5GL5tyY1qeqGMO9tPX+lqK0vq5VuKTRAEsrMbO2fFYz3RZukyz82Od6EMfB
8Ym4BRCfPsan1acJ0m3O28StWcOb8DDBbGge3HHMWgcidG818biMqxOXTu8GaWtvOuffXpoDWkoS
Ur6DvFwMUgnbVQsvmZrVIU7E42pZGYy1BvncsNU+SSgeWN6OnveXOOurGdpobs19HMjSzlH965om
tdrQfPbFOJlEZ9PGrkz3kZ2gDRz9cJ0OW9mCi+9NIIgrYj/DIC8Ohrl7TwI04bXmNBgna7+Dk2mT
DizvQStmIAI0P6vn5PaJMzl1mzaTNsh6pOyXJBD16r7zMyC8rIhlHyHj0+KyGtPLUk+04m9SBhua
Ta+MH0s3Vt5hrQf/tSUqN0mnCkmBbYbFT7OcuulA/0l/bWyc7NJGUbbFUwENLdnw9x1fQSrnzTvC
yzo+d6bTPwSzL15FiStf3BUWHplE6fa4heB6H3Bu5Ee2KrA6xgkqk4cc78mfW7BMZVKusvbI7h1G
jYjIz3cV3cQgqWq8VPGujvwsZm/hatfQkSiO4Nfq7ujSeNJHGohULZ1fm7Hsx43A3s1ZQcg0qinJ
PSi3B7KLoYQc0ChxMBmhRB/NectQHfeXmkqxKd/0Yojw0CNSSdEvp6Y62Mos3/vCcM17mxOzJPBY
W/W9Nkyg0F09uOrR6unp32cKlsFdJrayvo9IBmSakRa9Smcr6bsgqgSqorV72sCUyVPS6zGgSJe2
+6QR8LXitUWSAXA1RnOnfB19nepZFfzJFLj5PcnIaiZhY2xrbDoIWiRMSBkuWa0uCyzXaGQnofAg
5UyFy/+t1TLLY+0sunkyjK2d0pnkISdHaErzzixB/YlB+tUJc/myZO4ByCjZWYdRQkmO1QIT9WI8
Nb1qqb+iYfHeAq8M5mMw0hBK8Ioum5h+6DR9x+TRY4JgUHwmZR4GTdpizYZ78IZ3Z8gGMDtr7wf/
J2tS28eNoqZ6H2728skm05OJlD6PaqepGJ+Kknb6qc2V8TrR4rXjfmgGwchp7oIumTfDgnnVZf5P
15YEuBbhlCbuRUQN3CpE22MLLI9xWCiL1mSzR/teRlPfn1pwFp9yQJZNMuewr3sM3bZj5qnh01BF
FQxQdlqZ1hR8DVIhTHAORHp6hk43FsHBDZrgXWMENGy8YplMFMxrbjuue3kIImFUCdwX/QF78PDN
zI2wfAjzTVkvdt835Dd2V+QHeMTjEBNVeudpb9v2qS30tt0HILA+CEgaY7qMuNMcqoZDebS2OfMT
jrRaMPKm+L0HDpC99OaU9wclPesDMTfK8ZM027dxUV4fb7vKylmYynMPtFepfaLFcT7UtEtFLK3W
+LsK2r6NAeN6GVRnJelHCNwLKeEK20kQpu/v3RJCfJK7jfrJtzf+USpqZVyRD/zsZEB103blVsfm
4K4MH/pc7DJPTGaOUVnn5WGq5ig/lDjshEkdjPX3ztnkeJAIlBB/Nz0/d5Pn/O3ulU88btQPJ6qB
JmcyXHcPbUixneqwsLN0kbP6IprO/+YzAPyZWaL7lkcGAn5ZZgxWbGJPsB4ILmRV5djQDRsb9FMe
K6/Rh//j6LyW48axMPxErGIOtyQ7qJUlK/mGJXtk5gAQBEg+/X69N1NbNWuP1E0C5/yxn/Q85i2A
AL8za106Be322OlZ9plqtuCZ7zbaeJn94d0X0dgSUFJd42grHbz3bDtOFk/74jO+htGS8bP147Fk
ygY4pOyYGk8yNShi8PdqPSyc0PfXt/KNmJ1CZjHWsv5QwGXsRyq83VexRtdQg8C8yXit17xuSeA+
b+66vCJcGarcl2p/EjM33CEexmW/xfhdbQf2LL6umryFJOu1BfdDGepQ8rFrv8lCggtkpgrhmWwC
IxkOksoKlSYL0rE0WLuKXS1udz7nagjrbFf+fs2mRt/VM/tSnm2aRIAVzHWUR1LEedNpMnJC8hKP
gAluefTtef3rcKeHh3LryxttTNJSZgk7AhM3E2Fjigr4o/HH6rj4A5/gQNjsmI6irl6XMQRU59kd
PkdnXZmVTGjarCeTcUoVnfVPu6iFyIVrNW9w63adQWvvP4VmM8rLrpNBNrV1/LqOQkQnQWr574Qu
jIuxpFruSlammzqo5pDx3jFvTWCUmzVIKVa4JTVsOaqkxpxUXTU37S6i5BgXFGVnAdSRxWqnqgtg
i1EpbUrJRfiIwlNX7tJk2p6rW0zzrcy60C2mvOWiubAOC7IBIumpvJ+nXmRyQ2GSCTlVV9gtGeHZ
IoBNMFQ9wt225YKBVuzl20yukjgEEE/MY0xiTd6Wlnplnh51qj1NCZ6pWioNF2/Z/3lFjB+4dcf9
nl98r+6DwKrMpd40u77bB+V3TGySlUoNCp35PFL38YgYNVsSd/yathgIPa7XIk4b0S2fu9ysIqVj
QhTZAjixHUsZmXd7xdBpQ8t9FVVovfmlXXxTRjQTQD22gNXbzpJowF+pYu7NaF+kV44mc50quPWY
SXUGzTi87bIs/q2cwFvKFt0++phGvRTgf1zStUH0mJW2Y301q9UOhzZhBczQTe/NwUq8AYLPG9dr
pe8Qd1m/WFdFXuuCP7VTQiSRDnkQc6OxDB58tdeMetsUhGm4TITpjEkZUb23R8ucUywCmyh23AP8
Z6WBGrGCgfbDBGIyNzJgF7BltXmXYBGWk+llBiKafD08RZ652mtXJeKUBK6eFoZkQIRU9OtnpCdT
HrcgsXQOYKSLG6uUg/tgoRbtjmUI2st1XUd3pFkbFwynrz+dhchBBl937IELri264yo2fXR8uiwz
0qq4KSft8G5EYhPMndtaf3gTj98xqioaK8Z9qH5iEe87lJeq+WvLqKLaHr6UP9+7Jj7XbDTxcQkq
ILTVqWlI8quuOlkd7MJJTsOkHxTW0Sh1BwMKCPGh2ZMlk+wBq5CIM6bZpmZ/44w+IvQqzLlw1CKY
Q1znV7NG1X4CvGaQnfvKtHlE1Mz6WOP+5c3prmXh1wf9BWuTHA66M9LhkiirruOFF5UFFEhPnyHK
PDTTqVaze6DHRqjjOC2+yLYlntoUBCGxz6HfBR+cqTycMUAAT19nqJ7zwiWwuOAZSvCgy+12aqUC
ojSW2lILyKpOFTQfQH3ZrA2hfypOMmOHtcjcpmJ+TFiWyZEYEjLyRqDpD5e3lWZa6YbXL2RJmpRH
j3+K0mkvfTMnrzvVgWGGxg34UVOqimPLX5vvDQ6HqWZAp3Coys11zo0jt52pLii+vT4hQ9Zbu2XP
7ciqLhFhOR+qqpAtO7FkT0BOknSHJjRqYqxHY4GwzSY1u9W6pi87ZjLBidvojKyCds+XxfU/B1Gu
ZNEIL74nT5HB3XaMvIPAGMsTrKHTX+IoKNp7i96+8he2MmGdUZdw5Tu7r+d0mpztK6kXASnWk69w
G4i6UR88ETM90IHquoeGyQFwvoDez4Y41DB+Xu81h7qaIo77qNbxsTQFLJcVeC/UvVbuYV0JqcY2
F9Y2Sc7lyIBuYz+9vyrqtgcDANO/8xpWfZsWiXG3+25wmv7VcOe/F6Xbb6+k/fGRk2AV9wco3vGP
L725P/JjrRUuPELSH2eFhe+rXR0l7gt03MvJuNV8iDXT/Xkceq7EaadLPvWlH/5eR0+R+gzE1ZxH
YtK9s22mwX71Tcw3sm29Px/mOJQcyiS8bByDan+2677fzoh/II7S3ZFVcBoArpxUDDA6d9sE8pD6
jKzqeexX/tkCfe8s5aQ0BTculHr02UUoULAoJXp9mlbFF7qK2FUApk0wvjZzZfXZril1vdUNG81x
8qwoedp1qK2jCkc9Hcg878fbKrZ3mXr08pEVug+2hmv2apWNg2/Gu6rusLlePyRzOyR7EP4y5Muv
Dw5PWMksA5sXvO7BbJzggNZRioYwcRZjhsmdVoN2nba/w9Zzb2munbOM3eLdgDvhNdIrZJjXLXGU
ikVKnRdtKf8sGt7vADnW/t5RBFUHinO6JNfhNmAwVlX3oINw629Ka1ky4CCdCbt6ZqGWnGntI/fN
exHGRZaEUv7pzCKpXRfBZ30tnc+LydS/d0x21oNjfJbdGck/b0z83ZJr+x4ZPItTiRtopqCk1HFN
NSwrvUdR4tjllLQNp1qW3bujVj882lOngAqq9XcEMJpwV3XF8l/nOe1DaEvAvJYJZEl9IXbr0jVq
XrN48cKXRspySJUOkp99UVAVpZD1uRRB8oDaAtyqKMror/D80j9y+Sf+yxhtk3usGNbWvG/KlqBE
uw3TgDZd91wG7n6CNPdugbuA9fyxf3GRnh6BN+IhtepK//VdsshnpBEcN36jDjKeGn00w6jWo0d/
GOW5PQE/VUAcyAHGfzjYQUWAGnaxII9ZSiByoib4boYKFIC2e06XstyKP9DY03fcbI8Iy5Mhb+kL
AfGWCZ3o2sVOl840pVQpvujoIEsFNjrXxbZQO6n0aUYPJLNQ2b06uR1XVFotUW3nPDkJrbxhKzvm
SDYLte6aQJrYZ1egJGJ51oWZb+YaRy87U9L+Zj7oH1C22mxgoQzOkkfSYxlbPLSYU9nivO/q6h/Z
WuG1LXuMvq51qw7bWbz9HUuUnZkppvonqvhSgmCv1DP+0ihFLtdWkG/L8NAEa9QdtR6l9ym2ePgx
09qCNdsKYDpS1fZBzm3JdrBf8Z/Asa27tk9k8rmhAPIeGm/Qn9UulwGgsV+tMwlDXYMwR9L9NQ6o
V9I9sEyU98Li5Y+VC18osUacvGKPiqOwo1reC6szIXh7FfxU8Wj/hwS2nFMQdtt+2RiKsOt4tWle
t87GKtnHOv6x9oIXp1ib9jAM61ydAhPBvEpmsLt6HNrLbicO2SYlag6f78qCx1jngwracXrhEWT/
m/q1dY62smeT1WEj5MEw+4ocE9KoftRULRotjstdY3H8O2cH3xKIpgBjyz3YEn23yVU4/OdEglyc
+7k81U3sVWDDRlWM6EMwHytqqWhVhhlOhqxDAtLmReTQg9AlKxO83EN+qrBg+esimxS/Jdl8Vm1W
julqop7pdK7aycqcxpk+KK7mrze1v5AlIvYmTvVSFogbEg9w1CPUImG28bkLYquK5lSi7UcMZsK2
vpTSoWJ2nabgx1J6mB82SzPb+TuZjkhR7CSlkzL861mLGrPZl6vKrb1EPmNiRKr5NtBNnxZbMy2X
bt8393hdDMC+bJ6i0AC4p1y6fnFQG5dXmqxRDTYz7eIA64DyI1FNguTIX2rmRgscJRuWEMVLg7qI
PXoTMBlTN1fyEo7VHp4jPH4qV4Estxt6v/zqUPPLBEe9+rGG9AmGCi1eE9xXa9M9T9UqP9hnCvZt
yx5eysIJbrhqlJ0n+yJYRPfhitQvnXUj+73sU5zVY3Moajm8bNC4f5p1Sx78yZsMY4ys/ykmSvBm
GNgxKxcIfXDuXbvnaPMYvZC3PTb2pn9sq251uiKe89JeJP1tMzbqRoAzkrYC13UdTB2Z2n3n/rCz
9wgNPbf/NUZ92+RSOFBv7Vx2TtqGpR1lTqzWr67q1xuu+/02AqCH2/Srsss5nZ7L3eZ/wZwYLNSW
E+dd3G2EJpuKDz4qbORsFMubIIX92JKDin15cZvOvPtkugfZWBQjOVhm6+DBPD1eyAftfPKzrSXA
xCiaJ7c0rb7VC+tSPSCbTHHhkyTrhr3npZvvyPfNHcPjjKsHNYFLDuZxYKC+hlrVDZuJJeYIxKQt
ulTtCbO4u9bTWxA3/Q/nIQKQtuyqJzu2q8P1pt9zro64+ImRBB7juIBopY2hQy0iCvlekHoBGctc
HJ+CpAi6vO0HzgIuciIF3QoBES9N53OfrRt3xOpLs1CygBsWMUZpjhqN/l2yr9wvgNXdnGEe2usD
Eg9oY4v+uO6F2snhy+8BKDLjO713Q0uI6u6isewhtdxlmra8rtwKDg195QHqR3Wnmd8TiakKgj4F
bBoG+Hse40Mgq3rKu1D40Atew86w7mRWnwRbxPCgksU2N4Q8q1PoKkl/2OY9z2tstwdVlU332hUt
/qWGH5fRoedXpFAI/qMssV+dVV2oli+CbMoL/TH0bAV76wMvWqgU7uaSTSnn/qOXbCcfjmU7MBaS
hX5wgftCi6brFhMMq/9GOk2mXKJxUtV0w5J3kVL/rW1bFvzQcdcdQPmR5y7sPn/CaKzcHIo4qDKU
hJ6ddXYRfQfBSvjCCnGdr6XAXD+2SXWM+jC663wj//KpWj/2tE3TQbCD2mdviKgPjpBQQk5RciXu
o8aVCwrDZpz/IKlmYUcw7t6P0b7/mnmdxqwuLH27MYqvB2do7D+kkJu7jWyt6mQsO34xmEv81O26
RZ7DZWeYDXrVuhkvStNh0iVWMPN6TQiWQkUKkCWKkUFhJJKJ/aCI3vdgA7VRrvYocZ2KqXiaO7+s
bzYEHWEW+dr0JFRF3pJZbR24x9qabC6AxVmWXOyk4MKad4l92sIQik863fywEw0kaLUq5pEnFDV+
kBZ2ZGALZJIQylisa3E2rkTxRLAOC8QUM5C0Tdx4N+xAWNcW3vYg46yk+XSuQf+Oe9d4D6R8IhBx
3Kl2cnvewVbBYpcoLYPVnhjFh7X6qOo6tn7v7E/laQQT6zKe0FE7KeTLYG64IAOdo1EFzluRHkW5
QbKsMp8cqui4RECemTFBaM7GkajAw9bdubJRyZU80xPXyRj29neCqPWnCZTb8SMUc3By2EGi65/k
bm42XsdXqFSKAKVVxPxJUXJSI7SxX6htNAiUsTw1qW9BrazR3H82Bdqye0Juy+romWH9aFsl68zU
TegdfVYzWJphEMtpWeTKEZBErXMzW9zXp7YmH/fOB/qyjqxfkUpd2KzoxIwFiNmA4dlnPCuWlQuj
5a2nFioYhoJzII5bPl7LEv/pLgyXU1yrwmcCqdudA8fy5V248uVlvaj1s+pRcwILBdJLE3mV1Vuw
usMxKPamfNw7eP88XDx/OYbcEdE/N5qidyywxXpcoTCjS5PE8x+P9xr4o3cB5KaQQqvUBq8lE68v
Uavscugzhid570x2c9s4s39sLW3uk6lyCBPgSngY6R14QyI5h4e9w8KAKDCevfsF6YNhbfa854kq
4DKTgqTRSyGM/yuQInnsfbG1OVR/bw6ODoZXTH9ef1si/6Aasq1s6LG4sM5LIkBVwnV07UME48hK
4zfv21Kq/a1vxrA97/zGD1hAW0LbQgQxJ+qypzv8P0hdhMYRcdWJNIJrGzcal3pYhjkqT1OmvlE+
s+4esBdH3oy93KJuj7ho0ikhkpJCAaKRWZqJpij/LXubbKcIj9GWN3Qt/0UVixa4AtpWMBv+fjR4
r2larYoL4bVqOmhvrd+2OeRZu5KZL9tWsrbDqV7l42Wl7Ezpuv5aLVDfNOQeRuha/O76ObqDp16f
kaJs/+GBivAVgHID0CByJa2kavvxTtc+upfBaP+w1EHzvkwOKIzhJsxtRLdbOkHsvKCTWf6uGuUk
i0ETPXlhpYt0qIgju0L60+1SrvFlrsbk1whj/ECPS/czJwvL1Fz56tKINniqXa0fR+ksn/bkJQwd
iTaPgh8OnH8Kuo9GMNTvKljWVE3S/+l33lRkW+S6tWXQ3/Zit5m7sN3lfmKv96K3YRK5S/ogGlay
0vtw/+ss4O6TvorzVdB/qpjtZ2s65poOxsstQzsTsb8errjxoV5CcWzXYTrtTjT8TGvn3agiCG/m
xR7eZmd2bkt/tmBRfVaiYJiqPBlh+oLZvUdAuRxYo80z0tP/qgFVDRnlSTo0JBFZncNkQRITQpa+
2M9dlXzjtyPSo7nST5M42dGkHtHBhW/XF/rUujB61sqPbXa/Pg9eqU7xEN+VE/i3629+SvAu/HIg
ui+EvMkD1O8xSbrnoYtd2E3u2mxM/GOjt/m2JNthsBe6geOffjEoEYbtdkSimPJvV1CscL2bp3n8
VUhCMrN6Qohj3urJYr0i2XPJVDzpMUcpF77F1y6pQxDNXjawa94HVRihEZ+U/C8Mdzc8tk4X3e9z
J27MHM4lyK8UKOHjEe1IrR/wqfN0Axmg9o6HZT7uox6XQ9W0G+E1kxNlYdwGn8rdrecdw+e7jDGF
VGMpH0drKP8z6MUZrUht+A573/5YWCh+W9Lyfw1W7zxCZo9P9tz1F1FaZs7tqvWOJXfFnTPq/pCA
Q99C6jMlL5vb/6MUskRnM65VGvtTeFgQDkG/u8nDpoKr0EirAzBr99tp3W1Lu8RpLh108SlGIw1f
Rjb6ezhs8bfi1r+4sKX/kh7BUfTgQJMItPwLkDVzjjgilFjvSagc3kpHMcXHQtyClGFT78t9enUL
ZX8HOE8OjAFwt1oA1yW7+2VJH6no3rqHZZb+W8y7cm6NrmEzCHRlJH8tubefSIjlr7Jk5P6pk6vp
Yg1K9H7BduHM7SAP3WFG6p7UzhFuLXpHxdXfMSKPvNGo0p+c1u8+uJwjmLvCvdgWAZ9oILZizLAm
2qfVxN2tPaDMRjdkDbArTr/+8Xyrel5DfDld3VgP0dCuL3sj3TX1ZuEeNcag35YuvK/aSLFiuJDb
DcOapbGO+MUrWQH910p8D6Jhx69/ZFV4/P1lUQONCO3+BhBQLyHiT8QqW8gzt44df08DP/6EApzI
f2bsMrlxet8CikxccT1GCKnZ4hLbgDa8b+WIP2Ya+vpgRuHdI6acbhXyyFsX/UaqomF/XMkJqzLk
eY6VB2ZACBlXHHUde+QBpHB8SqZ2g9AHQHwryrl+buG8kZba1graXI7l72UrhgV/FQoitVvjf9Uy
l/kc4vVOQxUkLA0BVaep01QbfdLEiN8njJEPO44LBcqr9x/hgJvArSBD9Px4f6O5ZFxyR7hS13nY
ETVwQRs66297XyHD02V3K3FmHHH8Z0/ZtXthDwMj2hPLWn7GXhg7BVyz371KzCGCcfR8X4VGBn9u
RWn6v7KahuYxAnCXt33juC6rXlzIAxvLHoBzWe0vNJBBhyqlHZz+gMDENLmYu2lnjRpCh8yhfZJl
la370AYjv5Zp3QtGj3a7YctQKPiuHZq4fdYxNtwJ/oiYnj3TokFYiq1Tb1ZYIbTLoO7r/VhHooie
VFzE7n3ZI4s+BEEZ3+CG2f8jwbrus2rrl+pcsQWMT0PPuHBEELSu9rGSTh/vD6MVimg6zmwYTXma
I1C6Oo2FnjS2uwSv2qsQKHI1N57a468BziFkOYJ/x9XgTduGUyFAqzyfPImQo8Ypt9P4OW7QDQfE
sTHKBbUXAmewhXrCvutGhIt0w8HCsNGOduPOE7pu+CSRrajr1jL3TFg5DwPkUnx2+1kVfJLwN+Iv
B5sLfmp24Wh14xaUanz0866tE+qzWi1prNHvegztxUKxlR3P8TZTFsaebB+juDblr4UOeO8lXoiW
fEAJIxdwjNmzW0o8sQ28hU63DDcad10ED8KsffFRCSSssasxmV+6BeHkHVrMQ43Qr72r/EgVOb93
PdsQZ268fvJdVEjvQ7N+L5hq7V+b5HT8PUd2v7ITbA1wX1rOZW9/EV/lki6zM622z+GiHPkwQeK6
N9ilR/dESoZEHe9L+BiegXbCDLV2ff0QTtB46CBn2zv4sDXRqRuLQf0Lw6GdIWdQHb/iZCiGj9Fb
HKhn47qgIt4qmFF1PTn1w9rjdAUrpwXGzWrMR8VpX8MVYo3FjOvCsy3FsNsjOM3LmEijWxuxRrHj
8Yi9+mi5Xu19VqqOrHtIzo2vV87WvD0UsFrxL9wsmArsoRrJs93HpHnqkAtTck6yT3FudjsqUqLf
t/2m3zDlPc5JPRcQ/JHHTrFb/EerlE8rLs9WvGwroid7VsrNtTehRAZuHIPmkcINTuE9tpFRDOEU
APxQMiblo1Vp8I+0tERbJgTeqyYITvyGSXR27KhFnoz9eOlu8KsvMMaRhD5PQzOWJelNrM3Bp93F
i/PtN/QRH1qjMKocsA9PBTQnDqhrPlAhk+U0lkw+h4kf0XXyTlG0fvI2ajC9Gw70mNF6qSUA0eBO
nvd7si2ekWhuLdfKrjJ5Jl4Lw5bQBGQVDK2Ya4L1rtDAtSl2VmvMC77PaEHxd0VAMs8aJjQYwPCF
897YoyeeAlRCzWPhxHDhAmRC/luiIBguDJuRxKJUoddGE+Q35cVRiaNPEBTK+kZoUsh/UozBfDO4
oLQHlL1VwUNbbuK0RIvp74hTsBIgdjrUz0qsg761hqIocidCBJolxvf831hN/eZAyL0xTw0aJus4
AwPW9/y/RZBuUQwuhuUY1roa2MSBAEuxH6zSnUKeUpdondxuK+PmTtPx8B9jYO7yg0FRiQHO21o9
+xIkol7MkTvFhTWQdVRbtzTS6phjgLYGyOyWGHXujHBA1M6ks5qOhW5Y5K3v62SCaJ1V4+ci8q1N
AZGozXm1VjgHmCU28ddwxxyC4Nbx9D0PrKrO3AeheTNrT6kabgb+/ZUSRkuwSsxetwZpkL5Kkbcm
42Ufhn94AFVzLEfHCzjmsLKOxM8FTXjaBBnveVlMUxSci4Cw2tdRjP/nFNZqusC3+t6eeqUN7H+I
gYLFo4qapvk9OU3Ju+oUg43zObJdufrEMa67ZZ+IXtEb3Cjeol6eOj6SbXoPFSD9l41hxd1AZnnv
n8Y4mLvwzS08TMxpRXVCmDv1EtesUaXo4sswlcM/zVGSZFanm+QYlEor1NfTbu+nYvVac0cGOf7X
nTVKP0XbyOVdEz7zHBntsAV5bb9mpiO7hzdj9tz5z0i0uoNFMYBZCI/1SM3H45KMsu0zYFCruYuC
1vK/on2krpMeomU4DlNA3UI68SFWNp50fHc3IvST4q6PQgcgoqP1zr9YsdTdwePA5KRFy5jcbqD+
4w1yhQXSWrjDeC/cqW0vEVcsDI6B4RhTpAMm4WHajXMMB+DYc+etlCFiivFk+eFZLWXxAJOJ5Z61
s02e8yY1B+7fKvLG6mNoievy0KA2a6hSuMZ9RsFEvdSQ6rkNUQQ1Cl3Q6oBjHAINqOCyO5pZXWYv
AZ06GAqXprtBObhsCEJqozmbCUKtn4cYcnpIu3gdERpDA3bpZsk6+ZYkA84liLxV1RUJgYRiH33Z
+MY9kMgfevoxDpZhv8FWPQ1/MEXAcvBbeNbzNAF13jkxAuoqn6ySJa0361K84NZWNAoYoIoixSCM
qHl0KbG+7TBzt/BEexmUOEQLaz1Jxtb/gj0U6uKrgsQJS4cLNEkkkul1t6tEflYWUgKfc61Npgss
kLLAIWHFRonlwy9Yblo+pyqvYgPFyawjwmwt47Y9saFPIZqnoO/+dqSFVU8hyRb9P5SSovrnmWvt
Zjor8sdRtSNg2xjRalvg1hIBxk2Mg15uuWUfgMHWunzH19A1NwvS1PExRINQPXcOZqvj3vjRcGO2
RjED7cQ8dTdezSy1phFWQnyd8R7Y0MbI6771oLiUyNNTzDzazFOvj92krAbDuEo2faoC2ynHvNEQ
BGe8mxDxxbVY7dZe2nA4iF46P9vQde0z0vxg1uhSefcuPRquS+OCjjKf4wH+HJckLv6iTF+MlXYL
KupcoASL4jwspmj6Y69tsW/nrSyj5T0YCK0Y0solvSktiSYhyAUiB/Q+1mUbkNcbxCxZq7uGUS76
UuvjlNSx+OolCDuWSNtZP5BZ6AGDBfeP88tDVsPNZPn1KPPBR3L2MLlbDNW1OXZ5skkAQwHjT8YC
QHLa4sjtz8GqQcyhqGJhwStqBeV57NzmKhaDF/Ug0W3ivR13lc2pYGBazmPEjN8wAjat9bWDb6Bm
xVyTfPjLSEpDBiZZqDVdIr/p/mOuLxHrkjHLqhJAwhZ3m6ciQRQHCOsLvM/iZQ16bSYuiNPhqUR0
tb2X6L4IprC4rvMxtkL/L/eL4GzEWEaealGDYuuKFIA69URQiGOd1K54wGtp1YdYbZP/XxHZkZ4z
3+59c2yI6GqYSdAsr/yAZSi/Qazo9fWJt2oyx/KBgVLsdhhwt6Bz0XaXtUWIwBJDY1i2VqTHzYOe
aKMuhjm4jsvl9GZFekVoHyx105MVqaLqnyo4zlCJlmtnfuG5jrdT6ZJEgEBdrSWp4gyIztU4hpsR
gSArietM3vBn24fC2PnUaWaJRWpekJB7IPpFsL1p7hDYYOVu9FUTIKOl7s/1uNjoTijTIKJBza23
/fIV1XRXfiKcbvESE+9gRc3WrAyRmLd+EyAi5UkEmM/OKlm7UfEkT9b6Sq4EtN1x2mbQmC3QOItO
A1NPlVN86jrb0TKoik9tXLLl8lWb4NQHS4iCEvGS62Emm9cCUfy4lbjrTOF2wR2f+749LGvlTUdf
aZ38wYjKiZXbsVKUn5S1u/2aKKj9QgHmf02+s3KLTQiK6rtmCUAAD0hLiWMI3MWpbh13sHB98Zw3
Es2IAnjKqRXq9jtVSXf+YPycxYdr8GBT68tVZe4628L1ySAWyXxbcIx3NzzvwxznG1MVVlodcYFa
rFBaxb/sFn9FfBJWu5QoRotmpzuqGwgGj6dknY+inTf16nq9MgZBqakGH8ZhQrF5g8drcefzjNmv
UWQT7cv46ES82QPY/rzzCE+S5IVXdPdW9bSzM2+/W1Qp1ndAu9z6py3pVLwZOVjrHXWp7STffKzj
dtpkiAYKx+TalLndT2pFYidi9mhb+9v+l5Ay7E0Ma9p3eVOjBF04DFhVW14aKMXWz3MotCVSgi98
K4FyRJnN7c2FG4q7nZziWR7AGKNxQNQw69DL/WCFrj77jOLNG+UJI2pyJA7B+l+yl3L7Cw5gq7+w
daH7smBbjf5VS2vcH3sVs25TmFC/c+871NNmPhT2oIeTsOuZ93s2iY5iLqnSqCB31pEYiSxC6Imj
pbNV3Z06QH6yGFyM7OfR0nRKRVO3uR9jqR19S46pUC/tMMXBgxRWMbxIeNXmU4zIuY6V2ZPpwYaC
C1PP8htKdljt6+8AxL+4CZBMc49wizq5pue6zuzKpz3Rgffx33ZA//DF3phZiTzxhuvfALF9t+ot
9uRVNrlRpyW5QmA5R0/7/W1R2nv3EQRdkLzgY8O0z57cukPuTJzI56RoQucsgLX8QzRyAt0qngtx
IuHJQ90z2SQFxxUFFPn/ODqP7ViRJYp+EWtB4qflq+S9dCcs6RpIfAJJknx97+rZm/TrllQFEcfs
sAtF8wv4DtdcyQIrO0go9bzwULIq8B/J4qzBKfKiFNETxo3W03FIUsIyeN1mpb0T2lheZj5gUbSj
OBA3Z7woJVZg0wFyjs5X6ewbHJtw4p1LgkztOM9REPnqwsQZfoDENLXemhxrmKleOYyivfHaxdmt
mFf/r2oLHWQyviXlyw2HHjmjtCGh6Tt/jc840nP+McqWI9FJI+9DRd2GS9SrXxzyeszD0xRcy8qw
J9gtLuOyUuyinN7payQ1on19x1/NtWzFXtOTAzC5Emfq121waFenmRg+mpXmf0drLbljBmu9x5mm
nB32dPBdOgI8WfXdVKqoPRRq0WFPfCR1o29G9QJ4GNVfVrKxidotvja3LdlBtXa+WCDChU80iaVl
GwTE2ccdccscRLekvDGXt+lSyJaqqN9O9t+QSVndqYoH1rlY8DVuWvK/FAN5Z83gSSrP241tlBQI
iGXelheNPVoCJlp5mHEnTSFsw4hRxWHlH0yf5iKyw3GEazW+DqRGrs+3zo+j98ayvv+FlpD0bzpq
awpcmVhiKnctvuk7JRoXfElEfvZ97lJ/OCjZpt0XOQHL9sxw78rfpnfn/omwo8MgRy2RrzGRCzE/
ORZcMeaZV6w7IpZ185Q0+ppb8ZTH+D8kmpbkHNXGiTdppzIV3RZdTaB+yMlyHNapnPXRwnaR+wDS
RQiYYSB0cVvlMcJdGixL89IFQZ8+9NWK5Wgmzc9qEqY3b8fJNW0+TcGvt2f2CXn2HpsSnelSI4hX
+5DffZpuqyVPg2MeJ8PXeCUA0OtMLfmR2ffMd6InkI0XZD5cphC9yT0yT3Pn7zbuaf/9ypJAIsiT
9euZ+QVmQ/m+giQwTGwEZisG+4gUJ2G1jPIgAYne+aoBmE6v+FFT+4ZRjCm66fRYmDviB2a9/ovR
TTuT0jYR7YSMLb20tcODVwx5Fe9t2nkoz9nkcw+ECCs9lrl1fYrsSkz2nvdmhxPlTHQ6iFh21ThT
M06LgJ2grMKxITPskx0oEbbkfZYGytlSAp2G78WOa38iq93JbS4jqAcJ4w7xIpkbqJ8cl9FhmGwW
BHncFZUmy3AXFH6dvi19l5LkDfrEDTY8vgrF/iEA9GzQxpaQ/kui+E9OaJbuJL235G1tqddTr5QZ
j7W99EpOJQ1hN9Eh71TsUCoLc69dd52b1Ulwn3uCyeNcBYqjzpHqhO0fCd7oInxmsfI5L83h1Dh4
LVPXN+dlqKFMG36/I31gm8YITaX0D5DwXPFUN62cnkKL7P02AUzwPt0E5/OQQSepb+gPA22d3blL
sk1UhFkETyHuk3ujp6q5VHLsqIXmMkhGeSxsYDh1OPjg9UtiubYgXdtdj4piiIuyYbUPW4KLv7pU
9/wyCs+7mCR15AMtuJ5VcOgYZXYtRZD26Mw9rvCGRCLFvl2UF7j/2HUFcIKG6EVBsaMaYtZWqgTZ
sO6xfZFPE3L77GGOjIJhD8hpTh8QdRt54mmDDYXg54jkq+uZej/toASyIb89sv6UD5HEaP56wZt2
LOPyZolw0zcwF9GV8YFil/9kVq/yPFM4DXYl7ylVbmXeImjGXFkSz3VGPGnaxm2Zr18T/AvobxyB
6ggpEPTO+Gj5QavnfarIlZIGLBC69xCCiMo17pyMjytWFKI/raaU3JmjgVvGNidgDo6ilichp6kp
7q6sm2FfD6slvjSyhrUPFaKAK8/6OpdJBgmKgO1Oz1NHMInAZqST/BKZmd3vvjcpFQVS9uGk/7EJ
05DcYvVc41ZtVNbLy2A8OGAHjqZ77Q1bv3X/rqNKlb/R6VAI5yCCpdJcBdIdv9F1xXjY0dHN7FPd
F27zDNUlicw5Xv2gry80TabynlJOeehYvqu/COgoTHhVJO8mqqcQRISnXz0TadbXfjK/F0phvC/z
1TyjSyTx0e06+afICaFu1iXUfozs6o5Os1l5fPkHR6frR8CX4k82w2niTBBMsQ0rpX9TBctg/jHe
e4950EpcTF2k3i7UVJQoPSnxsIxoVIfayYrq7CA5HZraFj7tzGV8mr1rloOw8hz/8tBUO/AiBo4M
cSHSlIaScvkygBVs7wvewtXPTJfT9djK02JGdBKjb954zsaJv3GjLrLvw2yZMDasSl596JDmrllU
odf7saeTSEtxHeatN3gji08wXzcCXAoOLNMBIkJbKBJLYqFXTtaaqPxh5BUPDyPOx/iJF4/7U9cF
qW+KPv7FhHHRHUk4s5jP8MAEn9GOjXarK0HrvaD3lSH2SPx0v7Gr2GHUtX9n0QK6j8lGvZLW8Uk3
wDoVn2OTcEuj7gibnULdq+pSJq3vgThPG7Fvx7HUt5L4onoKuXnmf5C6nYKPvAm0eMgSxIwbhwuk
w40kaQAapo4aMXwgYQbhGShWfelHtaC3R22aEriB5XpMswJaLj+sU53LOssmkqh5F/k/xPPawd0O
JTS4M0GcuDwU/kpfK/Lc1LkfZT2jdjeWjWeDz5us70UVNuaO9BAgCPM/Eh6SdPEYkA9Vm6Se0vWS
Nk40fTm8LZOJcRFRE1WlLfh3cOTG0+TcgGzN5E7w5/AUZpXzCeS78lS5aK3IjN0kZYsImzbxsucP
t6QNtQiiEnh6Xd2k1TYM1orMFww2FFKyuVk7f/gIpgGRswT93qtGJ7hhjIrcm5wAnr5xqEAFhEOr
rtIfQRgq5+KmJPOR38NFEH1Lx3k4CUT88NtJFQw4riSE5jxVFU3TPu2qB5KmS8vE5cfV3gsHBgbm
GsNTJSHDBdgFckxFzj1KeU5Jj/9nthpSyWWzBP0+qdslOtSo1MGLgHxIcbCk1NrvCIdM3yzNi9kl
bOGUSEtjXxanLKeDFsaHsJSTj7wXyqzdtZgRPXItfJ73dZPnhnBDWZSPJjOpv3N5oxf3trbXAoIp
f0k6Ovc5eURaeB6Z531Uh/ZZlQSrb30HCtfNwiMSU6saxKWmv8SIzNCBVL7G1KSeEOlocIJpcv2j
ErSlSZujmD8OfpWdax551JE00fgH3j1y3CQ8yJLTNfMSbEBM9B6fhISyWKCjiFITIJPpgcRs5f82
MCVy2qIBF/8c4qx2oMg1q5GkMXy0QkEjDmoSJQNcwKkN0cR6pl6ukIzlYM2e27pcIchd1n2ejCaA
PLstB3eaoVc4Tsp83Xn/eJ7WJJIUxbmmveSSBGtwpDxW4Lyihq37cbF5gKwpmp9ksaIft0uiui/A
nZSHZayb5HrMcHJSPqQoGDTEKLf2pBn7Yr5wZbHmj56JMQUHH7ZxBK69K5zutMJmsU+AO2hQsVuP
9s0W5IrB0bRlYB+6rvL/Kd/v/tIDdcNjGib5PZjNat2XUjNVuS07CqsyKyGZ8JH7xzTB5PQZkl2d
DznD1jnOJZjoKXNqoBOr9Plvg6Rw1aybaKoOGcGVZ7LwJYUtmsO3cAM7GuMEtb0DP4f/TL2r/fY8
UclTyR+nOdTDEKIpgGXkjixDinPh/3w5lE68ypc+XP6vcTGOXTKXi687MAdYviytfHHRlSLMClP8
9utofo15wv12RJDYW6mmeLifOle98RONwVfeVKP+CQskIETtqWpPnpyH7lzUA86o6vo82+Mfw0TJ
05EygmcpwOOKdNW+hzBB7ryQjX4S5NjtyUGaBl/i1VV+y0er/eFYcR0d1kFmzxop0N/1AdP1HlQn
iUVFLlQjF4RFsoOLTp4659wFEZZhdN3221ZTmG/5cDMVSVZDtRfcXKh+qraGJIWwlY01peg2FKXY
ubjKJNNTwpS0zFQ9Ryf4wznQjaRkLKRC0PNFsnvOiXX9FidGNbtlRiP/5cigX85CgQl5dN08s1c0
FBdUyW/3dQyoQXkMmKsixbop3REHbpPStSv3upIOsTNYcOF9jsP4F73OCf9ocKafw+jJ8gUfmPhH
jN18jz8IHTZZDccMi4y3fK5c65xQOZM/SE/1JXXAdFHFCIqe8nocP+Xs4uUhGg1AFjqfHoBlGMAN
0ABOPW/rAXYdcBYK1IRnKWk8+DRbkQEzJQEOVCsOO+/VXmxnXH71Rl90OGaI3pYRqwKpAZmwd+8z
WDnluUtDUsWZn6/hRaV8/fHhveQhd+e2204L/soFxXCumah62Hxz55Ft7HnR7Kh2Tj0AAmvuBZHM
edvB/fLISiXxi2Ed6w8DH5h/DgTVK32gA3KbEUh1D2mVNdmxGBP33PS1Cm6RLOlUjtUV9cJqVbxW
SD6A/tgWxBbyanK0GIzI+2Ht0fp2uFN4p9pYPbhcQK633Pxq/xg+OHiyMye+I1Q8rkNgsDtcJmkw
bjeebL0IRWTqp13VxhWHiud0jE9MAhijs6lccmbYRxywMuvwzNOABO8qi3HZwS9aCVjiPPvp0U5q
vW9jbk5PmQnqY3R1xCNMm/gYLf0IpjWlECBvOu5yBf6h5Q9VnbBBcpZkdi1vr5wxjIdL0iO7eO9e
74ST2lMoLMgCUC9pfhkdeeVtNVLZPTK1NRMXVqPsj8Vhu8m0l/THyZQg7nzaBp8FYXCMUnbm9wiW
B6sf4xOHMCLeE85pEcM0fc81/Zkjk+ba7vIy5FGILE8NPK8iwVeM2Tm4yYEXuvsVoct+gz/B1P/B
gGypT7tZU9RQBvvM5e4pVdwkJyShkhuXfzJuXnHeet40seKRQTSEJ7h88rRtsDO9Qno5AaKuyBZr
CS/nefNej+l66kZP55+1u2awFAVQpPkgB9sO1CuI5+60iYBQjMLz/I3w5/QerK7GTVLERA5kb/GM
HMcBJZR4fN+IXg+cTKJlWlGQ5vW1kqlfJv0pF69eIAN1S7XzoYSle3x/UL2DESBz+IRcXCqYw2nm
QOV9YmW87OLGzlyNKWYtvWfujczVn0UphYOQJT3gHgAznv9Bcoo7B3vBatSdxRCDl5raLv1SOC/p
HkkOFVzWvdCnvpmohidZri+0z8Lkd2JBPXzyjLfFLaCJYQcizCa4KXo5S36VCCNN0lYf5DPkH1FF
XJbmLRpa/AdlHtjhl/a1BjT3b9R0/ugi9zXIAcHRwo0c27FqdkoagsTUgmx+G5D/RM4pDZgP0ZDP
OQvI8bBOZGPro6nSJTzYbqjtixRcBcVITZP+ooCZFgSERKaOydCEtGt7ZN1NuZKjRQsG+lohSeJo
nHpTLISwEoASOfn58kBgh20zNkv9FDmV7XdyElV/WAqhgaDUFe/OPEmNvlv6sr/0fNYpmMWrc2z6
68U83Sr3KVOlk+xLP9S3q1o9wt8r3+ybmjgpLelO6XPpU7/f5UJXpP6tJAuaZR4W6IYrLj3pwike
bxeK52xQqzPctrmiONfODGyvAwZ9cRQzi8wmtmEZ/momalabCsH/D6/Y/DEZad0f6YuVT45xAtgH
V7MI3XlYBsJMePDOBnYH3pTxlvBXHF1rKnxW2NypFkJYUbRLd9ZTxeMAlIB/fp7zj5GLcWZHmcKr
f6Gza39DGnC9h2Q05VvUo5iQKcodLK46JDeexiIgyTvRKzp4lLD7bWJn51c0OtNCtMJjhdMlGDeq
9tPPYmdaWldEA4mkiENtnImjUN5IdmWPU4BvSxdPgD88n6wV6GLzK0JZlQ916eaamjIMcWa+qRmm
x24YBEV3ykblsXAj5ljtzHQQuN7V4iOs3BMZlpHuwJJCj6Zj18jj0Pm9vlNMuvqkKpP/zCUPYZRV
d3nN7Wz8vbYrCCeJe6coizIOb0Bou2pbc/blBC18Rq0vSv2a5jKMDo1vjD6Y0qjfRcqgfV2Kp+e2
dMJ+62uHhh37gw9Nh+ysoT+8Bh81yf56X1XWrzZLUfIhDmpe/Bs2efOZ5n3c7uq29csdoIcZr6sX
ybFdO0kLsJe3TW7rtwnMBMnItq1+kS7M65seAO67J2Dn3IAs8p/w+et3sDorbp7Ix0uSzJpWOUEc
cm+rNTQos2X163vyaclfHNU8Pgeg3syFfF2n7tMobM967AmSAolI3yhbQ1Kfa6rUJK/K3t4HTU6t
XlZYcMU8l/4eU0HviRRaSmFK10g6XHrqr6iujEQv8KL0bzTPjTWHgH1+PpR9iPOQCSDch56rBNkW
8ER6qTKCLDvKiZU5VbMfnaEiTse2nicaB6ZIiWsbhpN7CpWNu5eddWhy9xysoAFHEl2QsT1KiuPI
XGTt2PxWW/HsqWI3OgAjW9+8rBTOXdFhVl255wNFROgAfIEzGNlmkl/4ry4fWdvPaXxfR2XmPGNN
4R4lSzhMFzdS/nheVF4PB0n629mUTpr+WlQGfqJm4oO4uwg6WNG45O6JSiTbb9piiLyqKgkx3Z0l
Dj8pmJcJb4+RwIRbgWrejTr2so7cuCXHFPk2xjdc47Ztdn0GThvSeD7pL0+krBubbCymt5nDX2i/
3jTs9OTE8rm+JoQ3U5s66qEaOBR1nGouEp5X1nF7nEo3Bg02K4I7q6rYZ8cR7WK7ErRjceR47nCr
56Rtf49QDh7MxNZ9mw1wYruWxQHltghgg2+msYzaWxR+YGKw7WZFasLl4W8stcddt67lUxXE9e+M
n/FlLFl26PXzi0S0nOdXmKDTgOBYr/i/sYW0D+gce6APCYH7fRsjhed91e5kvCb9KbJktnisVal3
GeI0viyj9d/DRDb33CgGpuMRaXsvXAGFK4gFeFJEzOXFMj7BfKFUPt6RmsQzzxcSnBTRtdftvMJp
4+/VcBLjwonBpDjKkZ2cLRNteNfDrKM57EBCBIXC46ac6GNsRQDQdRODwHnDu+UPXNo247lQzMt0
SFqXND9BwMglY9nIjxnCbrHnCRjeGXr21VaZGgPbSDyII1lUBk8ghgFT7aYIkbGPS4vyvE+Z++0d
mFj6bwG/UH2ZYsfLnyOcKHFeYiyWEw2C8qvmUE747iGvnTVafMalD07a3/HR8tcbp9fzj1Q4jpum
YMbbrn4jiwvw6aEh72Cqnz50qsdmdCtCeJGAGMffjn2niu3i34rQpSTE1oI6Qi/M2C+4ydO/Ulie
jLHKdfStS8SyLXnGWe3LEtbh1mmqttpxbHMyO2DuTbjXSDGvDd2l8CRNX43YxjKvn5CrTfyhYlTH
99otRPJkJr42u4pNcbr05eB8jY6oo2PMdOFfvBUdeYttlBRbLh5kdCZksD7Phl1yCzORymxriJxt
VKKWGd3OjsSle9Dt8Ybwc20/SB554pbsrVjO8Evcv10l0+AiwkS4n/RX9XM31Zm5jLKZYyoQnjfC
dyWX+8haUmevPX2EbDuTU1/2AzjY54UkYIfboMdzWiK3v3QAebml4evwWLUj/G9GewBL1BFKQhFf
JNSi8C6BtCs3c0LWk6thHFk4VSmhS5p2ZVodRjchD5bizGwDuNB7IOOc3NQycPzHwXBF8Dazgmwo
IEC9bDHAUBQbky5Phc052sXUPs1b68sQvMXgdfm2y73GbJo+a0hlh2DuiKeogmYP8wAExCHz/wYd
asGdS+jqA8Be6R4zPImYP7mYnkPD+2kXFZ1YOR7Sl9OfEBYaLl+KKAOLll/2vgHyTK5mlB6qyjp2
4U6WOMy3hULTE2Gjg894Utr/SRg8zyMHEVAAuUJT/Qbv449bZpyOWkEcwFhesim9oDJ4bPRr09/K
iSPRO2pwGVjVjoVqW3DYAUezHIevNvAKrPpuCEOaw7H6SasWJsSwBoPEjJoI+4PvXf84mc/yAAY6
+LM2tDPucqMt/lZSZcj/HduMGrVgS2ML7jZc8GBSg7xLYGAeaoeFtZ2B0UHdjFnW66AeH7ilglaD
Z5vH27AyFnDpyB3Hgcj5ABip4q4IG1Z3ZQySgzqRhMjQwzRhCU+C28N16qNxy23aViHeeOKNYT2C
vO+3gMSqChCLX4R6I3gj/fMsgXJguEP3mwMBOUcq2CZ4CmdIdBt3zqZHWp6aFzfvxgJOZGJeDQmT
3yDeoTOkcjaWrcEFB+b6Mynn0IbLyWMuXkhcwhreKjBNTyPJVWKCNciUjSIs5O9AQOqvolpBiFaI
VpxWCZqovJNrDCkj7h1QgE44d5/riNd+TRbFsKRM81yvVh/5xMDfgXHgPCniMhmzWqkufpq61ChD
R7Soqzr456cuiobj+/VB2sr5IVpPwCsc0vJBLz2mfAa5q0f4rYd3QhbwYOOSW2PIoGLcVv1VLvao
OFzrIeBCd6m/iPdeFO7L2Mxdu8eLJntd6Ubwl5jn5Q8aSfMWUvwLIXDh0mxE42su7CCawKACtNdA
fYtCaqnN+tVVqv5ZI1EAD8Wf4RheE9Biy6YpQ7SrogjxHFl14/lJ81wYcqub2pC15Uebo98WhOqJ
P1rENRyoHYrem5TOwS2invvf9pqzbaqif1RNL3IKnRKtgZTbxP0Sm8Ld5SLsWm89NrNX3Ubqkbdm
DY8wzOGjNbblcH1E4Pq9cSFqM0B264duIvJ/fDObYhvPUfIgvZkZgSVbU4QUjq032hPkQwFrduB1
Mkp1h4ymS7LlZnPjsRyUiN/k/vv3eRTrN8yAMqagSXA6xysEJh/Oxb/ragyifnWXlziuQuht5KyY
4Ph9M67lyJ625axH0GmHXpull+xyQeNBiXgBrQueN9lck5ZHzsy0KZ3agTJ7iRAityXf5zM4u0Rd
eFWG46aAY0E/tkiIthoqLl9GVIb8O8TXp7kSWEp1myW/a8qzMEsiir6HuI+Sd882aOY14+sz8ib/
kxDr9WCNHPliOpPu4/3axbA9RiB7614kWf0kc6/47vUVNBhVWGqt8uEhD/3Ipwv4TXYfeQ39YQYH
3ij8InhL2yxljo7zdOm2i7xuIU3bMiDVIuryfTf7I3pfKRU5Cm6DvREsxWin/nKtXtt0OM8eqZDd
RMbgr7M6+V8u/wwCEz8R5yxq1o+Z56DepmMdfy6LMxT4TVK+UQY2n3UTioTaV6AfEthI7rbzDai9
2eWttZFssS/p6GVot5EGFYR7zb7vl6TV0SBIINKjqsJLGY/dR2oRtC4Zv7zfJAjhhsCOY7tfqyK+
xCRY5aHuoCHg/0963+osfohC6+j9GDbFrWgWHsn+kpUFbI6wf5iZP35bydflQBkjdTbcTBLNHlYk
3uKMQ4EEjfHL+YGIFXTtF/wmHS7G34XhAFMVH8r74xWxR5gvWMLxJPWYPVWNDwZj9olc7hZQxd22
6yYDhGqQblBvjC8EHxbXBBcaZs53ivKUMn4v1T2/SyzrkZOPZ1wvfgK6P7k+tFxvYr0al/6mY5bo
dknqkzK/nrR+8TN8NLXB3fEYFwHzU26nOE03Be2n8W79wskAJ/Qgtj5KglHxIRmB81MDQi4ZHuuB
VOyGC0p8e9tVAZnAYM6TmzyUyQ/RdvLefjeof2YmdMBJkM5MHPac4Hj+Xj1IKMGm8fohub/SAAii
8bHqyLuhTvuE+AlztOJoQHnrz5r4/0D5mIsKCyAiQkvck8nkiVh1j4xAfmGeuPTqMuV+xqFFnj9Y
FsjwBB0VNxMzDdwwJjavHFUkywmrmapVNw/2VHIIoYSuWRWvAdXZ8iYsfPUth2hI9knh1TCVVVT8
9DyYvplFOdHVTV1asFwzZu6WdqKhOiBN/knTPlqzbVOoeOoujHB+ckYD7unXpiRq+fUP4aCD25kX
UfOXczyWhXYaRXs9ATVctxiobQ3bRJ/q9FfskRXbocfmIdUy3Jij6Nvi1m9IHG+vwxyE/nqhhGbJ
/9PgrIex3K4SuUHXhUfH38/MN3Z0wFDt9e1ya+GZp5DiBbfj+eV2jSExBKJ1Vs8hBQsV0eqJue0h
yVpQXM6RZ856HYa3yi355zg/YfsHuaCFbOLaSb7TDIgVUxn1gk1L3Lp6NHk1coGlyqqfGLU1Pel4
St6cITGWqGFEk8ZvOv1P2YB+WAMskj+MA4mXK9As9HuwfMlwTEfVvZJYHMKN1iYFU9HGDbdx8mGJ
3yYuGL4aUN3kCPx0tCdv8cFY5xzRsceUInW/D7vWbXZTPPn32D164lGA5MoNNuI66sZ4g5x+chxW
969DVF3wlhhr+DoUvY/GX6LH3CC2fvTS4DiXvtubc1clDQVwSGldvUXHkvW3xuqcxl1b0C9mprA5
9duNR9fPueWaDF8uAtLxn1lPEP/4UZz6VrarnwJiGUOc5KxU4c2YkL7kiJLMys0UhD2npKA4jeKB
2/aMgT28/xX+ZhERgvOrqiT9YYzd4rgVsLhIhTTLvnfrbADSLSrfPPBoKZq/IR73cArQbDn0oRH0
N1CD8vaFPntnn70yss+W9Coq1TInfMG7CFghn1VpgMCvpXhZEd4LXuPpXLyBck6Xj2Is5+7W9SYh
7gpOffO4Y/8BnkBVILvRxPg4Z9RQhdvHEc0k2sbV/95TOTwgIpQQjvqyGnZ94keMqiHmygaZPRsf
Ej1Ye1J1N9zweudVQ9fOzH9QwzhnFBI9Im9gM7JluhXDW27LNr4zFRdDd67mv/ij1mUXfNIi9eKn
GJQrv23SyCiukLHIDXEJSz/wEO8Yral3kgvl1IV7MFrnR6ZxGW9rI/DY+fjpbtMQ4h2/iYOjgcI1
Iu6YWYNuB6QHZmReL7N6oygF+CJPhkzf4wZ04b7TyOtfeuU7UvM3A9t7IM5Qyyf4YpgjQaTrd/KS
KtpMypqHYjQQjdp1XkmHgm+NT34d9ssNfq4S793Yr/POCYeIyyRY3nS4TeZ65T98gsU/D9QtpseR
g3f9e+dHfEyQUVA8QsLYfOj/GCxdokRxQxJj9cYYeKgmZs8ZTENSh6WEytEG9nxAawbnqL8ZB5+1
qyHkEzxxjGJI3nzgXPRdSWFkX4mICvcZlOEM7svP3AsQmiG+14RPxtsap/aI7NG2BPDJLZxplQDt
WT0EyR/YmyFGDpln4Zzl7ETlKwMjGXk4/PXgztumpMPymsRDG7zS//KhByLB0d4jA+lsR4AVlAWp
ILugzWEGvEpiENGRcd89kYqok1d8P25weUQq5a6PrHg0LPv2FAI7uDUm916ztIofRoeiwL7SrbyE
rYvshl2Rg1ORDcNSOvHR53jHXN8u6lomiTS22VPjYKNfJqo3dHlpilAzmC00HhKFk3NeiUMWNBhd
UIQP/pgP87e/jsbe4yCR0uSCt/R/VR6G7RffqTLck/Ek7cGmEvIK1zXxzV9chidzGaM0cLutjoe5
4Si9pRDKkBtTiNjEAe/mi0DfUndth3Hf9X023anUSQkDukExx5TRUqqpA8495QMo0kWKFTyRk7rz
/VS9km9qv9lh4+w75cf81vGImFkJUWGiyLX9R8WNzDvkSoF9tCxLUZyXLi+eCGCv+W4CdzBuNVRX
aCU4B3cIvQOeHH8lWW+VKK+Po5Ai11Y5jdiFZaCa58z2o3cI1oY9dVqIrYJLMavl3pcbP4RJEyaH
Km0RCsKkwIRo5wV8R9aodBfgJ/Gpk9J0u5n3sfMeouZGn9PkvOWUbehRdM4xiHlVBC2/4Q13IERy
V7PYzSg6fsdrfaBbJBhZ094pufmyrBSMp0riTA4KMy2x8XI7Cc5QM6ZBLufmRtrofqW5kHR3Xe0O
b1YN/RXftnruY4lQ7NwNENGDR0D5VXDUfNuHY2L5xr13gvFqM3nw5YDMpXN1LKcw/SqKJP6bkB5m
IFjT+U/VRA23HUbdi2sYsH0Zpqjh2Ca3dlqSOO3yzl5LnMPK2bsNWlJSXPQyBcOIoqV1yhAvaV1z
naQ4e30ITIhwBA3SVXJs4ShpX3zHZBbsy5VpYB9S8qaQTRV+7r6xMpfbiFBheaxdJTnt2ajfdVq7
HXu205OZ5JCpf8oZ1rp9SL7/VqU4+jtEddegJ/bCQFSl6U3EuaofZqtCzCPIKO47BBwodMCpWQHn
uBHr7bKWsHk9P+31qYnGXh2si95OLkeJestVV885VfS2WdD9EiYX1IEp2nKK0R0ObkzBaZfhgD2F
zJEAREEdjyO5VS35HFqntR/B/8dlSrVIWraCM293pOuXM5NQUNwJ0fWfbKbNeBReFAJBGDU89lwU
446GVk8hB2LawY9ac3BiboJsuJVrl0MzpoM8NxKREfKJlyJ28qXpNlNk4uWYYS019x4TwnoThtEc
7qcsFtezHnIuu5MIi+Ax03PQf4WSM9HcCrGjPmLkxu8ZR8Ogr9VYnTSyEyBscOS5TiCFMxnWJSHe
ujZmogoiFTFup0Ue9U+B9epzENXSgWrrj+vBQxzrH6N5Hf+mRF5xL6xNvOZm7HK70+KKvkZdWnez
g05/g1CLs+F0dBseZ2j83Lmha/FYi6SXB4+B43q4pCuDT0VenuL5Ip1vz3eptmHyBM2eIJ725XYG
NlGfcB7W51XkKl2OgiZSwIBNPV/w5zA+pry/Os4NaSaiIU2TMWrmkYMFC0OPxudQlQceJ84j4cXe
23YTLeuUa35V1OyT6D+OzmvJUWSLol9EROLhVcirVN6/EFXdPXiXkGTC19+l+zYxMT1dJUHmMXuv
7YVz0uZsExBWS5fOVLXqexmj6uIbNFpJzNg9PgTKDQZoSbB8AkrJkAo3WZpAcoPjBAhPNNO2QdYf
cBHoFjox25AV5MDKKjPIY2SvbWAq6yNHfniRqg5NEsDHWfYRcyJN8YFkgIqSShiQ0Tp9rPiBmj0q
PIjIkwJJhHS4e+KAEy8kgqTrkxxCCjzWml1LrWSwm9X9Dbns+40FBKGePgmqQ89hIyFCDNumbyki
uG/2iE7Jd2gYYKCLctxj10TNgz143U/X3mgh6wAieYjjxb0rrZHLf1odA0ep7MSl6e1F/TaiiPsn
gXdxT8Hc09MvftC+2n3jZ+eQHXd9FgzKDl7hStQUpnXEU8/mELmHHTg/nn17UorI0eT8dX4H98SN
cHguwA71LiCJJKUyUTYzcdvO+u3aZ0C9CYYkK4j1gZu/LGZOvW2DEiLcGr6Fandjp3oc8UR37umg
lpabfpLls1zELA6eInBzA/2CIQsrNfAZsyPw6BC+raz0wB45YGc4ZmnoH9KZoTV7kNFdn71cmr8E
WwT/BkqiOyiQOdoEh3TqwyjDeX1DR0614dsm/StVn01XaVvpIwcORCw0yxMYMRdU68adqPJP/48E
+RR64YJE/i5T5w8xzWQ7iwEvyQ4wOSdn0+et9WONmHodR1bRQ5UX/js+j058sVdto2fdck6iouQq
FAQnr72f2L5Ypy/XzMJiYXRTPWzzfIhShCC4ljeaDgBxfJP38lTA4Q1fked4oLDYhzLmXz3s3rCj
JMDA0sYpFVcK6LjyXXDpgn8BPtXHpwO1qj1rO8z0FpN/fYfKb8yufEX1F27OioyNsQ9n0h268apG
EJ4wbft5vkx2TojcJnebjBear7z9yZgLBZ9eP44OjUNbkcjFyBWZOj0RX4vi+6XCA6HlcfY05GxH
oATu8P2BiZnwsHyDOYgjzgCRzicpI9Me6xCp7t4DzCnPORWefxSun15rOsn10etX9B5juJqMfJDc
yU50wQixN4IdZXoeblnbj8gJ1vUgCr8XD8qFOd4AR2OvQaZOhZF5UFSpLb8t1scqdvyn1q3k+eaP
XXfdbUEAKMN9DABX/XMWZmnbGYEUQmFyw7eY/+wzjuCA/VsXZdn4Ws16nP9MVjO2E5ovGS7PXZTX
1k5qc3vQHSegdaCSes2ciiTojeZB+mEZZzlfN3GDu4N+mLqPti5UfIp7mrUr4eDBeSXJwr9DWMlU
MOIVnz4YYqr6ENeuZZJ8jCcYMIsct2BT6mk3MrTgNo1uDtikDrzA/CxpOsIj5vE105rE4arfLLjd
7oMPxovNM3nSjPu3/WLhf7/1bFcE7XK4Z5YYjPuOpgIBRl7TuKNlrMzPtLSKwaLs9Z9S9+ny6JNE
jm97mmNycjhvcbX52p+fmKTYNtK7m7SKKye/h3kZNkzgGKixxydDK3H8RbdPBHSO9SGf2SUmmsiQ
s2imgHgLPXGKVkXZdyj+u/Dh5salXSKP0dsExm6sx5YIsmXjuyPJKtPgzO5eaJzgEL8IfN9q38pe
iPxw7DPi3pBfQ2Vzs5cQBF7NAE8/AZgeEpdi5pytnJnDLNw3hW2dCU5CruKUsHh2bEGppvopsoek
JMoTA06Jqok8jrK0mwVqcCbkdgWeE+xdpm6/Ii6XlHVEPN4zDrrpMqHPbjOM2CufhoHPh+eDCkTn
ChwYA4um3TOAYbsOVPxGOnPIjUzCCbS4O/RGEjzj9nrLULd7zEqs2MmQjnQKiNslMQi3RODFBjCX
RJM1i7MNvf1P2Deqe5swfTsPbHuFkwxBZqP6BFB4RXJYXSR0xTVZSzxlhKI1pT6Tq1f+swECZfsM
1NnFDWWRgTxwB/PWloOFsnmKrUtJiFJwVwh3jc9F4Xc1gCzP/IudXhUfHGXzUxMXYXcmfweb7CZk
QfZUxra5kYmFZpIYzchHXUIsCS43Pc2FRnvGIMqmzLHVhHmWVee0S7u8+8R/uNYPfJtte8Y+Ry7b
UoA/O7FDxE/AY+4uf0tKHu4MFYwNC1N8TknkMMLectGwmrf6VBPL3ZJAREGd1j5hIxWS9h7rfbSx
FbaqCFCuQF9bdOcaeDT4HqZhx3AgcQJ2IMOsrUIGVe1WG1T4iigwPLIlDMxbPYX4T0agDUfpySpL
ULHfMifJvemepwzpThDrxnqJDK5KjjeWfY+MD7wnq2Mu8JjxCRGPnqeMeDy8q4fQKtGn9my8frqG
iOFNr6VCVhB65mAtTXFln+x4h5IT5KyF0TmqEOCb97HnK4JSOIBLF9urH7UPeGbFISDEBkRl18px
v+Ro+V9YV2avBKe2/bGtIuugm4nwETFE8lxFzBufDOvO8geHvIJrFwVr8VeWFgGocEB58FmQusPH
jFrjHFqDICPTYFifBytr7vSKIXdjZOXCNQ7x1CcRhuf+vCho2GzBYr/eh8oyQHYW0hr4Nxqojs3v
ubWIdGAqMbNNI0bFzx5mkHfmDMUHAHsO3fM/YIcKGRN7vWe+/5zfLwqLcFe5UAiQEky1+qjrtMNK
HbIzdMgkZgLJvqXdcR1K7zBx62DKmTQyW7nUgEdxWai7pmVX9SgkBihmF1iHSUAtup0eSjiDLEBW
yl+wvYRY6jFdd6nWoHJ9RjLhnQe99DGfiaxL+jyvPqYmKt19RMx8QZr66j8srY2CAIvS4GNUvEG3
V1Y5T+hnWHAw03VRQpR2/I3/CNYNDJFpuO8YiocbJDX9Nwy6nMlTeiMblpRyLMZmzDNWUJfk85W0
eBt/gZDwFGuBjNARZf/UUZWJI42C8+GPymY9XEb6WKDrXh+NQJiF/AwZNkbqVVwQHJEzZmQfxc85
sgC5W51SMhaenP+YiGraO568v5TU+oxGFPGx4CyGijJL8d9N90zgJCmK7nkIevUUgTLyE8vSKH8Q
psXd10LO142GPRBJpKr6rz0WiNcTKrtoD63FS19VNOZnG6Rl/Q/rkgtvDuerg4iPCGgAhJrJPAHd
rhHzQYGeMO8ezaz4m9ruUBwjpE4MBfEug8i329c59ZHOrF6RYf3NBqI/t6zL5ukCCyOCJI+TaLdC
38el0HrLywgDhEorzpf4i+i/ELiOAwgQqEmb35OpsPBKLy66o9wKnQJMpSkIXiyQkV7SqCj/G8MA
eVkA9AyiHLlFNv6EW7QmvnWKonCW2YuR63ynF5bFSUdia5qIqVlISMRj9uBw14yvfhul3WYcprY4
tLPlQYOITXbPSo1f3JGKLL3W7pxLPMEA3Mh0xS6gEa9yTs25/KXCVhl/scfcfSMVkYfHsAb0cVSj
NRw6D4P+gViCW2VosWg/Dc1QHY1E3J8sdbji58tseQEka34R9jQ1eRFUWvdLobx0m49dBKtYIX3f
Aj/0caIGcA7Q15PYcBQyWjLiB7yUKD67qdL/GBdxZIAJUfGWjtn6QRJN95h3AnRj6nmqea+WdGXN
5ONaf6GvB5VqhbSMCQoJZGOAQZwjiXlq2QdrF/RnXed+d0epZ/gPHcv/D7LeBKxqdMJDGkcRaK+g
QXqb4aQfTsQHYphb4IyljNL5wN6jqXBfwaxHbIgDLFUgaTIH1EaJRnDFgCGPTDf66TOL+jAMLi5l
8vLVrkZaJ0Py5nUMGlxITBq99wARS5AUo0eyFviCFXigtroR9V+Q9+gBib6EASBiicCGqA/voOMK
Yl8Jz/51lKSRHUGe57DoZKmcW5SBBwFWjAz0WNTRtDtzRWtox6qy8DkYdXMMiWjnyWF5gCLkeAhj
4/HWd+Gk3jmlm8578AbEwiC+h8PdzSKSG7JkYZBy4ao70itvLCuEufQmi7HgM7nlumWNoOQ21ov8
mDURTtQwaNF2TLAwHkSho95g56I1WmgDvpTsWCb36Ig51lElCTT8pFRtUtqZmEjlcXqGZkUWBT2p
hWNNOP1ZjjqQd4Jm+AZWnEJ9sEU73POa5utlqWbvu7QqunZSOcb1rioX8TOSQ9Qn6dqHb6OuWrpy
bPwEkXKS5gnW6WZhwU87sAPXGLzRHGfkJpSuNRAoIuJ7U4kpuo615oKGmGG/5XqI75lUVwV3Xl4z
J2+1vmudjiwokCnzXq5Q0a6VLooHY+soS4ZOEq1nlarNz1w81UND20ryox3G0dUwZsWl7U7ufyXg
jYMdLhVS/XikU0QoGZwhYBoOCyfNH7nMhN6wyA7snV4L5Jd5B2fOQQnD4zQM1idOfudPVA+kaWJS
Hg6k/9T/esfqftuJrDRESPBtXDrZsmyhzGb2o09cJXAhz7FQYcLWoxl2FqYUyWhPSNBTe2Stm7oT
Qa0d09u7mew2J+GlBgA19StKvk3Iw7tss3XxVdJ7AHu2traqfccgz02avnC9J7boldoZURE+FWaz
THfrCtoboarV9FeKBkL+sFnG2QsPTEvQIdNLuig3nd6DqqMUEyUpUri9YwSj9sxLsWsj9OhbwAeY
xEcMvv88Z47eKspawphBmP3ClEQt4hi9qGuvO2f4cNn47UJZK5+RocXiBGb79EGEB2ymABnjg+hz
BOtEM6PYgar10RD9FCe4LoBGFJz2PpuqeTr7TWTEtiJh+daP+vPj4jHsPo7o66aTHovoGZoBcwOP
qUXMj64IGC74zIlXgqSzIZCCLr+NUyITMYPm0TEa/BApj4Ph8kQ0ODpk+GMOyX4kRr679BDWL/Li
FCSXlvJqfJ1lT+4cIqdmbveJ0AfBj+/jqNwxecpZsme1144ffpfG64luTc1QRbsYlHqUruKI+Yp6
URH+J27AJL9+JnljeVhUSJuS4zU7YW/Lmn1PQGZ3z6orukDe9XnoAvw60BY6ONMrOTX1pYHKZh9S
+X8eu4kioKTdfFkmIrF28Zp68lB4ED2+Eeg7D9pQFG5tIjBU4kigXVRfC5yNBAFITjiJ0X1Yy00/
TV51wCI444H0Ldvh8vLs+jAM7vo0O27I9LfS41MDuo2J8eRj33r3BTkAPw10iuASw5WFIxaHmbL7
xyj3kFNv+dvaxeK6rmxGF8w8XZahXIga/FFUk3S8ghjgwS5mZvs24poXaAq622tguU8Ull63m1bT
XvqxFvPWtz1s691KQfJJW5RnB7YGM6PwyhnPsQswb0ux4ca7egrGt3ZRtAd9LjTAoaXwj13IzHnn
SCf4iz9YcTgqro9N37bORzk70WWMi/Iz6gi12BDJoojHk8Hw00lBRz10xCuQfItiZuOzIKPDsSf/
ccZDTjhe2I3RbpJj2+F37KqTi8hGHZeuM96B8QxJQZSQLG5Nhcj6QEJD97US2Wl9CrEQrW4BxKvp
Z9L5SFipeYzx9yKwsIaq+7EsFLpJDPGAGjbokBKSuWcx+shl435DsF2r00SAwHWErWI2TrpM/wG0
KIPt6rk4ZdcAM/eR3Akd7Jiedc151uvNtQB7CTUroW8x6z087Gjd/PFPaGf+b94PuLwja6pXnHWk
Pedzi00Cg2qdn/LWtp4wtkv8aBGSizvyGFJxoT5PUUEvzqD9Q0dmVnYik7fewpZErpEAPUqbYxzD
Irlod4FAA4oAIZvHQDuho2nyC5vb5SkteEiPODkX7uYgJ+BT+lyhSPpA6Oyp7JHHraEe/BcccaR0
NpnK3R3OIxwECFW13gLgI3kJqBqdSzEyP4eA7qq82IVTfVMLgyhazK2FwFoCoUSun/GstH+yRD0W
f6qqwp1oNdIhbAX8Plq+DfUjuuANfw7E3p4NayXtbYmXw90RC0XcXtB5NLQN7dwKAwJnIElR/I+3
eKpQ68OGmHZU+/E/hYx0Ot5EARM7ONqFjU/bzxxH1tlH5raMNB8C1jDpC/FwWCzhM8Z4NnlJEMJc
lnrs3X9UIWu5n7mg/nVk33z1E5nZpzgaAFlpFjQrwgaHrQlPYBufcVbIMykEWXruh9F+meKg4bVk
W2Hva6xU+kxWhPmPEGbxB2ZNW99emDra4bsJWIJOUb9upYDIjZbQGu8htWnrzZlxQaVLwZSBeWPl
0ihnBZItpmOVem1gy4hrmjHL/ttXxAMcFiSJfKYQrLxPHkB8F8mI5Do95nz5zq8MJmGflgI1H/Ot
3lj1MQxdUeFbdbz/aKIHtPuGr+icmoDg2K1lexP6SI8p3F/LLynAI949whHSUYoT8Cu8xBZS3vRo
LzyU5xSjK24OB/EoJ5IDfT71hdeHBLcS9ZEEKaNctXUMoFioKSBO2MS5ls81plwuIZHmVnDtwTFb
F+68fN1lMbD1HcSNIHi27YG9M06XudiLmZ/4HnU04iw9+vIUWFbgntbQr5nJeQEurRlIl0svY/nD
PhvC+p7nNCXRbGZKD/C4gj0TTk2wKwBjeXykLJPNWeSI8JgR+1H41mBvgBFXy9BlQdypT1H0zs+A
diZ+HTEmAsJnQXiO9agI1w3K8Jlz3iLRbNGMWsEStHdz75G7OawNMn3gNfFxZElFjL09uRcFMtgc
KDFptnsripguYmlptn5kPH+PxCCsP9yS1ccp15Tkr3GO6nyjpiwPrkRLIIKGJh0UqAvKJshfGMn6
NO8Vg4LgMA1QuxntNjcmReyDZgWVHrK72a6ZRc+KZJ4Q0xcEVl5zv4KoKvZM0tLftoNPil0ROdq+
mYjETBpbs5CiRSK2z4S9+bTW2XzmoQ6sY+/3oXdlpoaNDylltZXwSf62qveQMwal673p0batTYOt
W6MtDBg0rWgVqs0yC+zypVJG7xqCbmJyrLy+PXrdGkc78JwEtIDl6jGFz2QhnTNVRa+k1fb3DNRY
mMQ3kf4WgvpYEwaE0pp7p3e/wpLU9g1F9AIkNPURMJL4Re8HfJ/QnUik/jclBefM2FKfHZyFMcYm
ReaA4LYm1OjQxB5Z8zg+YZ86k68fUWRH9VvIMO+WI6ycC7/W4nJeIiLZVmkMctN1gfbGdb/UXzHO
9QXkQF/M1nMwtohfCgV1BdsvKo53CL4BbEGsPOjwNaKBYCdVORaXlGBnpLmWl1eXpdde+7UGrvJ+
+KFk+tP7zhDaP+3IRvWIPT2L9507uvdTRFeDBzzPrGSuoFycuYVWcJQUhvyddtBazyXwKoY2az+s
04vuRFehCVcgCM4KYFmwVz6DsTP7CrX85E41f97QprBn9DozjUxTsYXbkHsMcuwmy0/YqkMLJHAf
og2dsllcLCmCKDFEEPZ3QT1jIYkZzDFWLrys1USgcaLCtQBFlyd2JaP72y4GLVNZNKAmFYSvDXLf
8FI6aUaQOIgbxPBEiNMpI5GC+Hrrabp5DcuDiZrS25GBwysVjFBfQCl2wfzC9DkCNrTEnPjwTCyd
mAwlGwrY2ONu66Ys/ZM59Rw/9ZL7+K4ya8DnE/Bn44cyUMv4SiKeLJ8CVDs3zY6yU2oJ0nKwM7Pi
PLWAsGDzgerDbF8uRQDiCpfyPjSxQxMBtbhH7Fek6aELcpD9G9vwOd3Eg+uk/C3n4MojE86T90X7
a55E4LY2ZNoCdwJjs+AsWC9ZtPaWh1w+rJwXIrhXErt0Dcljh5ex4WHnsN0QrdV3BxUMQ/jmxQW9
JivKdY8vG+/DAARoQgzO/oadlGa3X4RO+Mahi0YcK3HAWyZDRSgi6K3vcQ6dvzl8OdRGHKCASWOG
SIgvhPjIGcfKvY+OkHxy0fvfpqiIrqZAIR6e3pO0ybQnjgfYCZfoI9og8rxcu3UfhiXwyVUD50wV
2Y0hp9tmSNc5wocuAUA4VVyI3YLY6RZ9EvjisEJsfWX9zHalRWldHQIGHYjDsv/nIkPxwyuipCPO
nnHiEh59QESzbKhvWBtOxJRO0njfaFPAl7BHw3S4REzrQa8Ofn2JG+nvXUYXhLsMdWC2FJQO5y2J
dOjNg9KwilMK+RenUg+pHc8EI2ku7TQBs5H9KyYxELvYzcMXGb/uX1WQxZfVafFLZwTnAmXi32yR
JDzYmMZPeJrw2ZNCXlq/nM4I/NORh3BH6Uj+Z23ZIUKzGhzhXdd5AOo8Vw3tsTBoZZHGQS6/z2nC
vxsmWOU2lGH5KnrvwSgT1w+yNM5dGKrKJIv0XZJilhCuY7xYwj0OgfFgf7AkZFIOB6LgiEDB+UL3
PgV7Nq5rAWFdUfzU9VJSnzYjVRfYv1W3+DEbukqwRcgCYdq31VPYO3NxVc5a/bHXzrN3TYPhQfGb
WTRDCV39+lstKAsPzer2JkGzSv52pugUzzYDwTFpQ7vsN1YVdAgh2kZ8yLnSH4M9hMO+ibQd72Rp
W+6ly+L0k2diHg6ATf3sY65d2vPQGhmbh+ESXJuFTmMboQIkK9r0GWFPQ+os3Lup8xpHmoi6Pp7W
+V3iZyM+N/bFXUfOSbOFXEI+KOMw12w728vf20Xgx3IruBkYkNg6xlsT35xiwoxjc8Vx0lHnti1a
nsVexEUsPonVPVZUaBlRpgQauLKhInwVWAHF84wxq7gQk9a33wzTJ0DRMsdAtfAkmrR+ph/OPuHx
MXLDoMWkS4Vp5iV+JizMiVmDBrjZjgQPIL3rAsByicw7a7pb21D1yUI3VLzM/iA5xEzox9sY4RnO
wpnhH5wznCoG8bEc0trjUFcCI91oKX7Gm/IEqwpjV9hQPOCzPWaHthuxw/Y1qQpA1IE19Sw3hqxk
olb2uHqGXjOybItAIf/VVmQjGu9Z8ZV39ejanTjkxJro9YoNOWdNO1j47+Wj0xeDvacf67v3pRUr
+V2u20/xvirSEWN5kGNaHgNMz89N7yk+WFBzUCiQHivsl6y44+UsV8SNe0NoTnMdojYI7spi4ny8
2JnXka+CfpvYkW3HOecBQuh9dWBZr9Qv2ynjf6bsTct3mTconAlCAZ6Q2CPRtttS9mt7JxjhozFr
mOvCDYvSCX7UEGKXnxms1we75Y+/5DUuKJhrLDCQ7/bKt86lYnp9WEWTF49DjYJzwxhg4D9qtM6h
2mUECKCEn+XdZJvafJVZ5xDDZi0ewQ2ibpO498YLiTTe+iIAz7nnfq6hRVn2ModYJCUSvILClBBR
EiqYPLTBQhHsDXCZDpqlwh+6Io1joAptpGeUluiruKRbsEAZHCH6K3CiZ8miVSWpcp2VrhnG9tYG
+QkaIRC63U4dyuJt7BC78CzKpe/lZgiI0L3KhYsLEdgEwenKUiJQz6Xjju0VwcEyvvuanpiJZ5Vl
W98yeAld5LnATIJu+pNCLc7uxzyd7lpbyVfE36I5uoOjcQJhERGMETpCbRaX+rBuHSZEnd0K9kPF
MN2VRgFGrnVqUKAM8w0R1kGO+mpLNLOYg6rot+L90jtIo0FNPAuF6GbKIYshUBUxSHS+GC88uEOM
1ruAzRscl3gdWcJRK9YJOi4iUWE341GKi5jQRe5Bija2Mrq/ms6heW8H6NIE7hoUhRUBLPGpmjwV
fdoMcz869MAoYZDmXPO6LNZ7a55F8w1zRBaPRCBwErD31ysicVnH4Yuiexu2wBf0TzdaFPKdT2Vy
RCWffqIY7k/gy9Dio5YTvPQ0WXdzM6BtnG6FGuGOzKFeWUMM4QXCLm4DgSTTTvRgbHNUqA2c3dDY
U/CY8/BiE6tBftxbipCHreHa+40kInuoo77K8UUyctxIOwrKrd32dXzmiR4efZB/t8AG3X+xL6nl
1g/oEECLjMvZ8H2LRPuMm+8G1AZoOYDRThfZ99mqjr5a7ebv6keLdeZvCJuXwh7MI/mvRtxZjvA/
qAy9pibD2ZTwN8E1oDhJ+nKM7A/TeGapDnwXVcZ6GlOhz7yRoNPvPndVSpBNWL4XLFgJW6t4+TDz
3YjqL6wx45yleNxOb2mZZRLPvSOxVsLGq+29T4VWX1lKp+k3L+/qQsdlzY+iYcgzsaXvvBn5p0YT
mozrSYYNXACnLH+mCoLn7aykLyp9x7nBTyo/dLZOVDPuU3U6oqxUReENL5p/rE+VzynMGco82nvt
1smc87iEyTBwt5B3U3YSnhkpjBAmcv/2qFVl8ENz5o0fDXbTM0+YRls/R/i1SN+gPSRW3QP7m0El
/sWd5XvHMCoJqs9B3fcfNfuUntwpvnXc/YuN/GyAObh30I5/+GTG3yNwIDAQ+NWo9+SNORPSi7Q3
DEjCZmJwFXnvMCMDgtvq2XLfUO573UEjR7JP1Q0JRDlFntFz4OPyUXqa62MNDT3flb7d4wZFMnfR
eZ/FxCrhvdi5Nn5AShcrPYne4Dwa17L65SWX3xrfO3jZQLifbJVIp1vAJMaHPHCIbma31n+2YWoT
ZDuP2fs6NOoR7hTz7A4PBKI34qXxfXTe3P5SlcX6X2W53C+9TzjmNlOyMGcsJ81zG6vovxweiSaY
3dEREtkIVFaZT22VIBg363toPOc0kpLmJpZL55dMzGl7FjtcRQfWrCkC4VaBTSla33vpIrlUeLBA
VEm7vlVMvd24rDNuueoo0UvDEJGw0VM0zYhtmn5umn0xmUBuCWxHip6CaCdXGPkxqb+mZ5mcx1mH
cEYWTDThVSJxpDazJZElytkrwsqtXeX7/tWpLIUSZHXLB64X9vNz7DjA5WXos87vTDCESWFxOu2J
VTHRITXhDRZu8NdPH2l1ww/VMsokah6BPXPM9PhT2QUctgiiEDZg4hFmXAkj01THbV5b5Dq85xRy
3kZjXwEji2naGZ+1ihEJbFDgr851xmD831rADk+k9qwqaRYmPCASCMdpwLxlLzb4dlR5Il7e2fdR
QQMFtCBEAmoHWFrYHcLeUFv/xnIoLl7TxdW5W7M+P1pB1l7bivhsrIDDPDsbU6wuCd4es57tjM3s
y+Cby85FAKLvncqhvCgh2/JmrI27qyZKQvxZfIcsKty7KQwey5GfPDaAujOsC0PCVNmHdxSU2btr
Y7k5DA3k/uYE6bsxXzOOAUStxo/rg2Ke9gwyMCJetKRN6ebG9r50OilzJfeHQE9UsxCcgfN3BIJN
WPM3Ue707B/t9g/ei+hKYC6yBhfvx0uoHVKIUVJ44iGyGIUNJ3sVK1tPiCzqvrX9yQV7Jhv70V9N
4R58bqMYgbjlVbLfq7mq9YA0nRgFBU0MWSEVfOtHYrkQC81CfFPboTdvwDNUFs0Ki32WiIOI/uKV
ijx+CFKgj6h05pDQYwS7m6YYGT/gctTwccS4YKIu7BGyfbsEYKU8uiV8eA0eGCpPcxf35HPvPS2i
M6iJ9HcOYWxuVW27/Sd15FySbM9Z8eNAzXiHa6LICcnaf6Gc9aH1jPuOUSP8l3Mjk31h0xHgHCer
i7jz+xjFAdCFATgedhXT/Ud/PS9HI0r4fT2JIO8otTn0sdlxGw+pYD8SDg5TmlwHfnqBG7x+o1VZ
fzBrut9wjvllnIhlD3M9jHb7EGHRLVsHK15Bust6XBUlQ4LLBENTTCn4SVC0vfLJx7E5Es2hbv5B
mvMHpsll8IimqhWIX6i4hqtfOMF6B77QWrZ4CENc5mSqAAO0byAu2dIl8W6HkAIlaqvmd+gDPZ56
iE0QD0K3rC8pgCsLQjM5Kc++4E+VmxStJiNiFPgcnz1y2ytE1wqz4SzD57WfiN1AvF+QY61wu/E2
kItccIW+ub2w/mKPt91jCLBMPJl8Srm90RiQooJbrdtKt2nK+5vm/Y23hICZsayXBC5O6bCgXaqj
Yw8VDOsqJa/rDw4XJKFT6nhHRU4Ka9PSM3dBXI7eqSSaE0gbNT94e4xIxK0UMcv87t2qy4ZGrKBr
JtEWm/zOnRvSdzw1OxMgtlz330Y6Mty6gz2tB9a51XKOmGuxkQfB3P5FXRzzQZS8391XE0AWPOA2
cPX+lha0vPuVNU9JWd1goCAviBdh2TWk8bNb8p5TuXoBTjJM/1CXCFZLZNWTWbspUbBsRGcN8UOW
UU6dg7gZB8i8KNHT/e06hw5TE63leNNN8+razmvLEi1nN7qMbeISt+4kKzGd80tNJZ/vAWuJ5y6D
xbkRt2+ZcWczFQdMP1XMiKPjRK2zSaMv0o24EyJqjoRPEl5Bi7QOR0g+yAdKSvuvcgmxOMSctMcZ
7Su/L6K0Rwg1QfoLjKzAUZMFAyVPKskGZOm0XNlqEGWR5r4FDHP2QXdFHLlv2lmQ4inPZotqAleC
bpysZSccd3Af82VeuW3w9yMRQlX9OuXOgj9xLYbrLLieY6fX8T73bCZTrGnbFf1v7ZF6ixJEPtNP
SKy9uIv+Rc3gDhdCBzThBaZQd7z3TYhaV/SvyDWI/0blQf8irUqnEAoXle9U5/sPJdvDFaAmNtJC
Dutvx/ue0V0pQMcM630bLyfrPzuGab5JYSnghyW7IDzixGEz3rozEL6B9g8hlhs75cHl1GlPI13Y
vJOgl1u1Z6VSODu+VxsLfK4jNk61ctfdwHwnHreyY/8SHNB6TJyPooBRaT87VUmXN0jfsg5T5y7y
4Dsjn4JTsGHgUcxQjZTWIt6U5+uaZstCn9ALZk5bURRp+M+sdZ8SC0WMB/KzAZJeCxgb5ZU2I68Y
k9X6GTnjstyXPaYrnmW4tp2aey5TohOurEgVA1HF6XYAm+D/sPpgKG3oq6fD0MKgPyGkRHdVVHAW
Eh//xuvNHpZzP1sD5ol2Hq+lRYH7qhg1H6VlnInZcDZRNU61gwRws7YZ/iFUDtNZW1wYW6wxHJ0E
sLXZOSAFF3r9GGUPzNqBAmncO3oXRt5q3uZyIkSFsiGHV5eRUPkZVaK+xhl0A3KZ8dNg40YgPrle
wrCU4zy1hujXQ2YCIm9A2bsdmZczYmhz9bRmI5EnTB6iM1Ec5DH2VZpd7MqK4vdBKHWsCQWpNkE0
I5ggGmxBYxaTG/U/zs5kOXImza6v0lbrhskBOBwOmVqLAGLiPGWSzA2MZJKY58EBPL1O9EqlNiuZ
tKnFX38VyQjA/RvuPZd+0PSbFPURiKdjbtjJpv4TNCSQvkzp9V1lC5KrGhxr31tG1x0hqzQyFBfz
wklV6QLkyAvowi0ErQa1lStPbbqCdZ084gcogGqtD9Qvk7lviUnalzTo/j4Bz+HeDDrou31Psonc
zROQgkORO1Rcc2b7+XmBk/bdJQu6O0yKkDcJCvzptwQTbap8ON9wXIhYObGSyrZzNxsIhVlOwc6b
LIlXh5vVJ8eRfQ6LXr/jir5rUZn4Lt/G0M6nohiGP0O+jB46J1KfL1nfQB64t/tpyNobHLWdnk+K
eL7hqhBOaaPu4Tp9s7sWT0JlABQh1OoqvhrjLOw7O5yMIfJ3iI49bcwHKKdiRoewduuMXBPoy3ss
yuYIX6wSvyUS8eIJqkfc3y2QsYhnhdsPchAIo7qEpmYx5juHhTSzxQ3+Aio2nMS7jkFb/qwqH02C
T7q2Zp2fUhHn1O64l4pkUHc4KQgGYgNwIbdspA2tYeMMbBmKYh4ubpaqIOQuKxgodpsDWWOIa+vc
ZbyszIJKZudE241k36Dd5fhnX16uLGzjvSx1TRvFUynj/OCkxF5CbZngDz8VlbCDC5bFGpanAOE+
4ovOa6txVxBquSYHGoxSdtG2NsEfzyqLNOpsaxt+tUS5FVGJTvkOI9rynFlxbna4YBn0LHTxOhxA
Gd/WDCSfqp5CmY3lYK5c7aLd9LDzPyVWktHNGKLaD8Ro5mcfKfV6bEHXyneLbj0ntAVNUB7OVp7A
+9uyElDlMA/b+yYN8tyQl7uErCscg2hDuir4s2XVNH1txeIu59UmuedZa1DVoCAMnCKANUUZs0lF
bbqOuypukboIP4PSJlPmxHeTj/LkWsOWY1lYxUgnIy48Tx6I67Y0GRcklTd3nIKxRO+ZeKwm8dgL
hJ1gRyd5lEzatHeCWQUjNKKJayZn57CLhOeOxC0rv7SLQI0jk8MZiT4JXGDVCgIdUStSDKTWjdUt
zno71YnX/mUiuDDCiW2h8LU3TmYfa8hICPhKvO545+FBb3rco8wvko/G1oGzl0u6JNcOFJaJvEt7
SePtbeHO+psilFuopQZRPlpBgVUhahGPLFS8Q2nf5VlwsVXRAf/uKyx8T6wkXfnWuqMF38ORs53d
NGLrvf2yQHrZoyQupm9JIyFj9q0p2Ix+5gb27ljpehUyxyaGbpvR5+k7xApKIHbK8h4fXrnO/R1G
z7nYcxiW9T3sKInMEPBdcpN5qDoeepsu+zNeBpBQe3uQS8xeGcVnio2eTY368qgpnIsqOC7fXK43
7B8To6yrQEBifltx7aGOr4ZWZCzfGhZGxrDfayMHP3ewp9IHi8P/I7i2j2CZNpW8SJwPbBbZs2T+
sWHrPH8OUts9pt20tQ6m6ZV91N1I4bwBC0yBFPkkb0QDYrGASCwdG/BsbkWdFToWySqswFO/uUEg
HiRErmWbZOuC4GVOzoPdewKkV6fM+tmQJuwfZ6nYk8LpxbT8XuQUz2gynTSJZtm0Kylyw1q8D5It
cGQAwJrQLXj6kdf2QPKOhoHUiCiCqyC+71U891cInl1NLm5H2q69WVlwwJMAXJXDYZ7dY5urTD+m
oPfpxTGNqoNC9uk+rsJrk1O8jdQmseckTlQIr8JaNovUtl7s2hT64BBMuXLkIjC/HdmpgDfxfdEO
x7VNJZXCkIPCO9pV5lG59CAoLZ8Y8YUWDafF5mQABlEKIdgPKHOg5AJrOADH6+riVEGAkA3uDM5E
UtVm3+a9JVIoF7uVxXn7XozjqF5Uh4qWHKZeEVdkfNIwwyY3qTvgM6exZY3MQCxoIz/Hd8I/ZGnx
WU9rUYdY8QazW5JYyPdCp32eXvPm+C6e6QLRPgaCmoP1i6etotHeSKC5TUQfQzRTbNZ3Ou8UXL1e
EuPAUmwB/gTLCN8BfXPL39Jzfb8tTEDcG7YWhfhWNap7Wo+idLpmR4Ktchfsx6hmETHjSBdI6qE5
+vLktsnkIj9cWSxcVYp568lInV2ckMLlbCdBhCgsjDXo80Ym/6GHzONPSTU3/0X7wPCPZCNHT4Sk
dBBUJPSWgYvPGOtpJBuD3koannppd0qBqXaRLTOvHoV60C50HXKo4z7urwXOENXeMc2G+reGeEEz
oDw1JuAyu/PhCJn8Dnp3Y/ShAb3WdXvcwE4Fc7EWvtAhHH3c0ythCAZNu863+VDUuV++M/gO5mu9
5dt4NHVPWEWVBJk50K76JCUBwkwPrbCJ5LMGCcSIsQX2V2OvK3FLF+zomXH/OCMOTlF39kPlAA0z
Wo/4gWGA7atJLeeS3gqNKB9PFVWo2CD0oVZgYJaX2RP62Y45vzcXRB11tA1gEkcKg7qm5o8sE4yU
Rswv6NbSmrg69NTObnBX0nUZ2HjryWfzJyJWWgJBRZ4GJ0HK8icHPEPGKlfypnFHUm0RW7x2pXCm
vYCiaDCLD3i6JBYSZkpejIoADwJz0XZJ5zOZUfH30LjkK7derIdvRCOe90FrY7dYdtHFhQpxC0m8
cuvMI5o6cnCmxYW50ORD5R+Y6wFFLrrBChuy1lj3ubM1s8zjMBqiFqefwX5CnvJnoU1zjWIkB7NX
bHRRNlU7BVHpLVg/EgeLm4ZRio28K7LrYeib4BoUw9zgcS5RtyVE2Tt7VlOUan6SkGHi5xmPlG81
OZrOZvE2zkMTEMBi6fTNGptsO1WAHAeearuOr3n9EU+Nsx6/UraOL6IUCytffGjo5+2GeriWyD+Y
TVEnMBSnYdvpQjfebsFEB2piVTz9FgxU8pYCLnwbdID3sLoUInuqG4UAhQYlvSJuxp/vEZDn2XkI
vFFc+0u5enuiItJfwyy1RhNMD3gL0Lz7nWsklx+qTpjK1R6QrQj9i5sc2sK2/iTaK79HfOY134Y9
/JqsbcVoRQhgFRr0X58gZDD+E8zLCqGNL4GcsxLdE0blyjlvRLl9lYlqGwBPIMdR+bVbRoRgYhzW
fLm55mAX3+OMMgw8aRBsjwRppfcNHKj1GFeV14VseC9pNo3wm71PvDOpM71fn9AepzKy2ybomIEi
fXwcHXZNh7Enp+p+G5nsP7OtIpaDzydtQkbDsCPRuBDe7jVZfkJaDekeA1f2Irsp6a5y5YLAIGoH
NLrSlrhbkxkHMOmi1dMs5NwcKrXampClQJKmNxm0vlJlw3NXLwXjaA6eQ47IuT7qrEnutWSZfZpd
5lsk75QB9tSZtMi9NXQKiJRMY7FzfUbO92ldGQVtfJKYHIZRM4JJcitUdoYVQTBW9c9MVZazb9kI
mCbjSxqDOsHkQwx0dweal8QdS/k4T23kQuTUYpEhiSJQ1rHuY4IxCrQBBfNmia4JcyGbZ7JFrYdG
L8AJ4dvk7g5xWoI6E8fT5WTG3HboFC/uR5xgaIv82PKeUBrBrZ9qkzx2lcj/SisXNzWDcUZv/wnr
sgIP+X6xbZcjEA8+4sRqHcGwjznDM4i89Y0HrgKd2DgItpYYvgNikMCaFRd44XgNc8BHdjZs3Cyq
qMyXbVP1+oQZQNvwm+w8k0ZwmSzhAkQSOEviuaytGiOh2m69RuOetDeI1LBGLHn6Tom3KnK82uRl
wvPhXRkvJfQKh0PxWltj+5mTH/83h7ZpX13CnF+sHullyF6xvur4k7IoxVLOgMYmcuOlsYfgd8LJ
+eQtRVui+OK4FWjxe/FSQdVtzwTyzAc2fXzKOvbJInRbz4Q+IvSBSmb1Dwv85/iTQZWLgANaWXkU
Xu46J9Hp7GsTYvurWScRujht+TEAcIs7zyqFPlHXrSwmA/56QqpFgmWVlyWgrRXGjyrkHqR7Jd5w
MwIUlOzDeVKYlDQeBE9ZMCUjhGm7MtPsw+FCcH+LuGpMznyDLtxmGw10VAuvYLXRBvRwi1XEcLoh
2drXI17GbDe5C/4qbtn6bu0zM2NTMDZ0IseuI3eDsnOzbX33e9LF9IbfEaxOYOmi2PsJRWM4jfal
J8yS9k/H+Af2ScZY7b225uFvvwkM+MFoyENCHpIrfV06tZo/ceAxkF0bS30mZuWlnBzZsV9BkXlk
EAC0VgHlO7BMjKGIEUXDQ7zFSDR3qo6TLxsBTwG7bhvck84I/t41QHg4S1HIOwdnanV9O3Xaqw8D
TZ0bun7n9c+yilmDq4FkdbdPJyI/SHa9vMD9+GISyCx7lqgXvCASCvKSKNgJVIMJQ69bk19x3HpE
L6EZJSaKJE2dd8Uy2LsZCAdbXmoc1YBu3LQixRfJEgZoawb148aWfdZTUJLuUvTUw2qMvfoaURmR
oUAomq/c2phFZ1T0z7qRxRvusuQzho1n9vXKzY2WI6AvHWcft3sm+/u4pTgMk3QGot6MffJOgYEl
CZSTYjHXxB2joIQV3s5nqhajs9mmyPNdorHIrSqrsJA4/xuJFo3eVVryCekP60aVkcu8kNatHypb
uX+BCMxwz2XvfpQpapLT4hn6YbdB6oNAZPD3WQrc6t7FSlJwe2eiuLMF5r07k/XehYwKEwFjlcZx
HpWe3s5A2BewhdUCRlFUQetG2WLjgWlNMcjIGboJXCbqwvHUzc0C7AzChn20A/SB/FYVWUYjeJIo
xWosdjg+9PRoenqdne6xr141g5ef6qmxx+u1Szt44T39/26j8/H2qTXl/oFzfD3TSkgEwrM7K+vO
SKwZ/knEdDt7TKfu/MpQNBX3VcsW4QerDd7t/eS3AEgPMwLrLLktEzQS3jGbt3IY97mPz5RawxvX
Cw/B2V5jfis0J0sQT+QkTJ77y2pmFKzZlPcB9VmGk2EmJHgAEq7c0Q6BZnNMuo50q48uLdX1NOIm
wG2ChqAiDgrJcVSscupuUeCtw2Eya4OSEC2MxZTetojcEnDA0x4XOzO7J5a7GCQ80LndrlgpQEE2
+E7/qgqEGkdMuW1zt2IUtXBRxuCfQ4hcdfpABljmMPLemNYgt1nRErMx5Y/K+KXIQtCJKsPCkpu5
NpyP2WnjnEbgRYBggiUZddEZ4chIAyn9+RI5oALODhxwZbh5YvmVbkEvMf8OVX9AT2RXexsp4pOX
4DmL/Aqi+JWrrfJXTlaAcxu3iqqVIQQ6U0b6vfzFOG76Dnh3KZK1NxMOuChuZ6xASrAGJMI25IG5
3AJ+01VH1Xqzf2ptZsqssyDanNjqOMlfgr5QQUIvlOrQtCm6bx+/b3oiS2elhfFkL+prL53G6S/3
vJPdwojg88rx712YOo18di6F+hMSiCR+Bjp1WSWuINIJPlt5og85BvL0YDbIX1x1iXZO0ktQW1K+
Tq/+mq7ZMUmQLO+6YcFjRheOgp3+XTBMSW36FUWtCKhGlboKc02xG9ZIk+wnj0aepUJFqHp+n2r8
qlwEEKWKDdAz1RAQSFgOWns6lKpdHyh+HI5ODSTqFtaj9z3A61hvZsfVw8tsC+LfGIZ3KId8yz9X
BcykR5NR8761GCjUyU0YCKGdqg1O9HSbd2viWdNrmnq6uWoMStqQkWorGBN1fXDvNssg9kwoBVcE
QZXNj2OzCzygW/NAnqZ1yuzTBev5jNx9Ls9zapiVMYMJ0DwlaDrlo4vy9H3CHube9uQXjwc7ps4A
qeDwzqwFX9dhJsP9Ao/oF9OFeP1SsrT7HrXJF5v3rgkvN/otO3Fqs1GxIESPasVt+tJWev2gvFjn
xy4gyjlsZwdvqQJ3hoPIaqWudkjP6/Y2oVPOr8lt8PO7tmHrEwXwDNlVY/2oGeigLHfxb+IKBMXv
uMBWmXxrsEwIsdouIDQA89pw0yB5GftHeAwb5Qd7f7SLnhHwUlY0VRU3TBBbD5my/b5/ocUwhJAm
dlKxerK2kUiKTsajem3xqywwLSYs7Pw32g1eRx2sw988oHM+4YuavBPTOTt75bazrQdG5SZ+kkne
DSeqGTIGzeK7WMhdm9uk8gZZPyyIstP9Zdljn4SHBW5Pxm7/QhvNHpslkyCNJJa4z+PKo0al2hkI
nAV8YfWojeSBobSh0HaINdJXbYL/Zq+8bKi+4BOAuVhSP3vr4Oece6u1GIso23GI9YjnX+VFU8ff
OYzLGfY1pHSZGPUVk7w+hD0TaXKICov70w9m505hOIyJZedZjS6Xl7qMW9Vr4EAaYtINNorNXwOl
Bn0QLM56sPvTNovpAq/q8FeJAJ0nu5q1aGEMaMikfa23q9jH2cScawEh2c1adPACDck8AyqPJCxG
lCnVmgZ9xFCOjFM2Ih4yTfTXQJx5Xl6XlmsRd2Sf/BIp+BdG8sa6tfA7YFoaeJlCVHgU9CjV5HwJ
4s1+I7Ief4gXQIJkobtnjdxmHv8TYBlM0a0Mejk14F882LiRPSTEMYtjbH+RF0+4ItF8o0emDtGv
hSryJurQ2L8h5mejl6nFkDaL5fAdIY1DbBCJKmflETywn5mG/x63y2JncKr1rucBvQVvyCCzLBo9
vUIYLT+2zRkudDUTW2HqT+4j1CDzZJx4fCe5sv5xBll8xqsfXzmOmeA5tqjxdwt3OI439EQfjpsi
t+rXrm/3hE4F1j6oyvwtmGpoeDai5/cMy9qzhSA+RdOM5iQyuBfvqpTYrF3QN4iu4Ln1X0NBkcJy
3SkecdW6vwPhOj9Flv1nZtM0+eGmqx5J9qQ6AQTTLggIRHLMyi6p7YjHjDNxQW9aRKyOq2uNHBMI
EmHH3Q7ZInhlA7m05sDrsDKusiPDCKck24s85kwjG4VtUaUVfiFH5py1W77inehSFGs7PQiaAho+
q8TcJ5ufXraDCsnU7L8pr5ps75jaz6hbagCeee341yNKQ4GpSrL+1k3L39oRcZPRWfhBeaXccsRj
BHVxIjIKtaoWCFMQKebxfOQgqL7N3MlPy3DWXtjglXU1tar78tnrBQj3qpr814AB/D6xgGDtp012
d6Nr62fum0SdyOMjyWFFLAsXo+Zz2k2cqTRwVub35368uK/MnJTPfTcQTelwV5Pr27Cp3dvsWX7k
MFkvBhnwaeta5x688gW0A6FpYFFWpKhMuNZDE+ROdcziBD/ampb6ui+34FcNEGMKJ5AOSBqbBq9I
5kBtQPqB0zdgDfhgoZTpzqbSztM8j+ljF9vcg6gGV6gJa7LcseeoYXSgH3d3KZyya/x926eYKcrD
1CXxeqcWGnHWqjbmWjkvy28jVpCZ9KMsO1lU90iy3VqGrFKrs4fCaQ6n3hsf2aV1L3myNrd5TUjW
DqEM0zJv8IfHEgAks5nEX37sIkcwwvpLHd1iLJvDKEgpP1gWOfQhYnNiLHW3bH9wUnXPup8TlCPi
YhMeZ7uuDtRM5Jrz3jdzKCxKqX3tZZsJTaYhXaGgEzsGe8VDXoj0EweUz2DINF4WYWfMnwJ6Wz/k
las+Jtfyv4J8nPOIJ4GkrJau7CkA/MOvYWPe2bM06K6Dizch3JLKYry2tcWvPlgRp1SW8W6S1q6d
Q0DV1O38IefwTHqmR4QHcabuAjhlb/2y+PiQFd8/FUPMo8FlhiqIswFM+9Rm9gOJiJxTsLnsj4Sd
NQ9Vw3JoWMfyzZuc8g2GS/0+ji5qSlus8oYFQ/4S1wos9Fi3XnWeq7w6lgvgv2hhmf2O9obGKCaq
xd2ZDeUTdUNOyes7DRBOB4l5egL4wEZ8wOk6n2VNB61jVN6Qnlb2Wj0vI6SmtqUUIN4GZZXNvP40
zzOVP9e1/0Wie2/COfH6t4qG89lVFtHLuD40HqCOvQAWoWVvYb/6U6bpfG80fj1Ka8ejYJsruV3U
V4y+oMuVvyyBvGuHi1QghEySwEQMfIZ8L1D+oN4cGP7uhim4kNjZrjDQaXz7t+b9ZYuu6gIKuaHf
3SV9Mo0h86G5ZRnO+n+PWgL0M+nGxatH/JfYbYUh3LzoBw1hbk4JieiGmM4rgSAmDxVH5Z32t+Qa
NUy7RKDw8+Q9H1L3J0PfpHYItwam6eWI86JKmw9ajvJaZOaSA2BsQMV0HIkmY2WtX0EA2+s9E9oe
EAgyrdt0WZzqbOcLUBP4HRUXoNMB+cy3tW1OdZ9f1JbgKEBAdb1I9hYU5vkaaiXLQ9kj62ReYXt3
c1dZ3xMK7KN3+dVBtyYGvxy5pl9qrWwk73j0MF7M3kXnWvTgCYO87Z6LpfI/g34w3KKcgVhWwYLs
V+FIAEvMP2/kJCFu0pdB7dHw00oW66wzIptMV4KyHadaSEGAJbcDiWAEBGnHJ3YYJSw91YY2O5xY
pwFaMpTudGVp1ewgKowDe1Da4L1NI0TemzM4xBKVIrmqOYgYFRMc82PNXHqhBeqF9YaCB4T7pV4l
2qacnDmnABu6E3SHVghFt/01ghiEPsbC/IZVsE3fK2Y6O2Gb+rUkJDcHtd/Ev9Hn4/GME8P+amRV
ydeDudwmn/CSnbnoi9m6pnNz2uq9L6s6vaaEkPc8AR1i8DZPP/EjN7/gVDJ1bmOZVFcJuA3m8ZZg
NJCxOhoO/ayb55i4HIrnIvFuJeYmWDyLMu9JMnJPs9qQfZTaTuLvZ0We/U44VYuch0F1ZNhsadpW
jJHo84f+3lXOjFHfs7pP3nXCMZSKm58Fsw+5sigr0KfKKf/QAXZqd6KPPNQiBQqFIW98DMgeYt6Y
N/UZ3Xo7M4TyiR+7lJxMOfzFeS0hzrMGYTsM0iwJfHTKQ4E2cMImTGIBa1YuoS5FWeu6Cw8n32J9
t4Dc/kogFRF3s3VZF6ZjkfwekI4uvK/1eKebarFYWPCO7pxiwqlSuv1IxkEQf/NcM7yBNVwzSM/F
Mwdi9ZxsdV9H3jisf2xsFo8sF0YvZJTeAfuGiHXHRvEiUyCw7tX3V3MmplaKcBsCcSFSxeAz7GQu
EtAky/ZmI2u+rRacnpGYQGnwmQkGbr43t2jySZo2YRekUB75BGjw18WG3iXYn1KrFJbXRGVgubc2
jyBpLVmlr4n+xpbEd+g0kdu77AfJxaIGG0mXFKFleofsWIoSbD/2Fph9X1iq3yPI5iPn9PF/lzJj
Wpsi5GHK0bXuabAuf1pb2d2rcjQdW7XM+UBobdk80kxhi6Km1VENYD+/jHWwwHZUsniESkknNmEQ
OPU4bIhsyeb5F4mG9TO99vy5pHmBhWggKMdiutCGNdPKapeSJy7CZKvsI7QuYr4GJ3FbCqS6+I08
vf89wN7LuRMvroXMYsZCeZWmEBly+gh3zvwfzhLtR/hMclzC5Wg+UrhYr1vLknWnXOa3e7LiMnXq
NCayY0Kpej/oiW4LJXiOzsuU2W9X4lQAxkkq/VU6WPUTGsIUXU4K5hrGfr28py0lVpjWLcpsaI32
mQOLHn5AcFJGFqoAc8I2kNwx3mGD5TLsgMuYcduEa1F5eYivUAW48LOEo5+FNpj0pDGfVcl254AL
atjbhAewEewQ1jDc7HsrYlk/p09MlhOqrLaxogXXo7gbF5rcKKhLNGWrZhl7HokXfcG7O5xABgpW
gRvSRuhWLFLZUzv5tM+nLQa+wCPhRrB43PfJGiFH9sRPjudUY2c/XB4Xj4+Xt2jPyhrqBj0nvEo0
gj2pXJavuoOFxZmeiSzwFZogkeNL01FVlVpCh9CSeAMESYS+skUdBBDEoDFHbZuO3DXMcWmEJbl7
8kkrSw6drZY/Q7ZcmC+9gzmY9apEqICqg+CucWo+mKxKwAUOlpOdhbT4Vw7SBk6MTYDerqsRWkay
KKDxCJGhAelhagOqyxr7Y2zBTIf48Z37DeIQahjPkB41o88ihXWUnNg6uIBlh7Qw29le8mw41JUq
X/W6pt6uhbOFzoIyoTyNQxsQIY1rLz6S1kX3wawQWGlPR/OTTzl+R2dEuXWuLH+AV0gFw6RRGhmf
EqYjmNsXwq8hDpW32zpLC39bMtcvyicAJcIiEQd3OYfynyk1KVuiptN21NWxoWMlzPeTWQC0kWkZ
WuZI7O3cR+gwbR/hrcwfsqJ3TUhP35LYTcIU7wW2EQK3NbVN5HpW+rbJCoV3krnJQznX7rgn30ke
Z1+QqrR4xXRLmbdkR4dOMttJbh/B2z/B0xmYWXyBeMo/bPJKL0lDVt2/QGrXj5WY2CKaDf/J0ZtQ
gaJR7unp2B5kELxhUDHWcbr8A4tp/Y2R3G7CUsT4MwjQs7e9JVVq4d7CyYHDJ7MYo9CewNqjpkuJ
vJwjbsmeAga219tcaFB9iDLUh1Sb7vHBuDaiyyS9RFOraT7FkycRPRJiVx80he43wWIij1wKAkim
he5eEn+sXodacXaD/LS+WJ13HZUdawcEWEuqzmOdN+894GuNGDFGBzSlDTM44uPp3MjveGl1c9mG
iTHorsiOagBdkv2pdsbJnClavISA8ITBFbPA6iKP2LiFT2Nhi2NZNjh8tQJZRRU3LNZHzqA5J4M2
9l3W+AqcM1PB/puwpNmOGHiahwJF5zdM4nHbuZ6b20jZZv/F6hz9x3RO/KHyOTfbTnCs/4zzysMS
9Mv4nsbxnEWa6dre6NFF3eyl7ptr1dtjYeeI5Wx3KEgRru3kXG8OIfRGKZ53oC0zU7xqTsvDgmDx
zslbDS+BpappAbuT3Tz9pa5iNMqL1+blI+qXVKE51c3sMGXgCI7sdJ04KITjzcFzgLesPozprPyd
Y6+mYL3TCz9mBhaLYZ4wsgKceZTICPqoad3ZfYf2X/N1FOyMmVsPmXDPCTT+iWVMs3aIiJgWszfn
92aQFdpWxX434xm8hGWMbnYcCQVc+ItWwdvQ2UlQSG42tK3nC4zDJda9AxIyFoG7PDgkouKN8Dil
uofY8R3WMbACFClruSqn5Lej8F/qcBqaBUdnl3vg/SFhAat8zkl9BoVvWn+6JqAukAeip3PvqIgt
rL/wqDqk3LtOOxhIi22j9oAaQCESLgd/ldI+sSfQ8mlpK1y5zDKX8TbVkz/UJx2QrKSu8d+zUmC/
ojM+kMVt4ersh+IyzNwDHFyApaSk0+0EY3txaQxo3vHoLdRggbU9lND4qyMSbhZzgDo5CCs5cqlz
C7FyyEkJtMLFrhuyJVAtkaiKcepC/DLg2HPixTewOET/hmmKBR2EgsMRg5snfc0JVpx2eY/OlOoh
q208scpzab0p4iJJJumdh1SeMM4e6QfLkY4WhkX7n77Oyh8lZf8b3W0/hDnoAIqmijiWcMxi75WV
NTk9U+PYNkc1qeZR1mCIiUSiSzecZ9X/XCTAkP6NzC9wk97DV480nTBzBD+k1WS1pNNa1h+tME6T
dF0t7HiQ6VPdYFEo9viqxAl1oOMxXWj72xYT5brb1j749EuzHuC5M3QnOGNUrBNHBmS+dBG4mWnM
3hck938S4vCy/VK7NSMl+jByxdh0eSd+Dzbr2pJiO2GAonwHA0zh1S4db3ayeZPkPy19KytMLgwF
PR9RzzbiIFwUFWlI2xL3e7hGJMA3Htkh2VwHbwzMkaNgba3UlWJBjzpyKNAyBmNlPQklGb1wMnQ/
qVMTPFptnjdd67x3nqnr0GAlAcXvbhPkg+6NRMOy8zzwSVIINz+TcII/pK3Zk4SYGVETZY4mpN2V
lt9djZdHJMqxwVhHYZYtg1jUIZOBrwKRQnvEfgHR3PQvRbPKehSVhENC3uxg7ELGSWJIVxCXbjiW
TstUsfpwHeY5bYuhm+OBlDP6WwTb0AVq4kGmtNfqNPT1eJXHQ6KibHbMHGovZs4AToV/G3oOh1Td
xJ8og4bXAIEnhSimiW/P7ty/YMBmHhO18mS3zggSfoFOu8tGEKURVjX5GgiGuodalf0jAjBGR/xt
xWlCM/8ISGn59Gq3vXXUimUkYzUT7wmkkcEexZzLrUhsFRLIHsdvJB2MxKGHUtkmhUH1ZUh2BgMz
pGWB2HlSwiDQc7yy/szzv3VZs8yuh9q6A91UQnjzRX9VFzUUZV/p7lhlxDSeA2W2azH2xZufDgTM
BBO4wAh+AWJC1MrokexRSX8XowN+RcFh49sDufWZZsWKos/faJ3Rkgw7b02ybMfMl/4miVnB7Pg4
uN0Hxp2/VOqYd2cbm4fY44tidFgzY6gt6PQEhblAcVcjPvLKq79p3bKnwr4MT7PKXWdQ6prnTZIs
h51uYSBDG4cpgAIVgb+fmPxDNKBZ7SKb8SBYgBnwMW3Za7DavopSVIHBoWXl3O649KFpgE72MN3Z
bGnAmJsU8AMxWjh5scORz+abLxq8lRzkbhmv+R5pt3M7zi6dFYO23cRRBLISIpC+MBL8dy+QF5vx
VkGXob+qkbc1crqnjVqaCH+AN50YOvZdOCnbewDLs3zgR+y5ifPiK6ig5tHUbctbiVf4ibXm+Aac
u39eIJG3O2Yq4HJsV/EXg3rkg/h3nGxo3qnm9x0U0vbUCT8FlNEHsAEPU8t+5ypDp08IlcIX4Oz/
8W//7X/+j6/lvyffzUNTrklT/1s9VQ9NVo/Df/zD+8e/sTC4/NPz3//4h+96QkhPBugjfWaZgVD8
918fT1md8C/b/57GKW7JoZR74kQ/+7RrzhPbA8qlZDn8P/8kqIBCCE/iY1C2/uefZDxuGI/kpb2l
MzmFhFtscFmEITltYnGy+//4aRL/mgewyXWE888/jecBB6H2kbMJCsc9Rir47qsTTFcu64Sff/3D
5H/5EG2P7YH2VYDgzhf+P/+wAuY9K3IyvVCU9ZiPyOzkoLLct3/9Y/7rd+WRr+oIiahA+toW//xj
WoRTEJ4CCVIMq9gt1A2VvhrU9eq0Sh3Hz//6x9mXX/t/ezZkEPg+2V2uhxPLcwDs/PPPW5kWToTn
qccahDlmAuBZQ3HnJBMDvt3iDZ05snZFrF3Z89wR3uAA+YyCKS4/LbZPzt5fvLRgf5bIeWbFsg0b
kJ86Afwxy5bTWeV5ByYB+w7X9fH/8ttffrt//u21DBTvIO4Fn7SE/+PJXkktRSe2qUdIjxVZBC50
n5WIx4rZXHq7Nar6A3bwknSZc2dwgZUQRFrz1konH/4XZ+fV2zbStuFfRIDkzLCcqlt2bEuOEzsn
RCp77/z138W8J5FkSNhvsWssvNgMOZzylLvsrz/M5Uyy1Fy+GMmrpYBnnc5kO+oqo+AfHDPfrrGj
kr5F1DYY3/oqsBGYgjuk08a5vz7q/IanM+AqR/KXsgysK+XZHsgipDXbvusO2KR7v3BgSj9zntL4
mAngVIA67NYfrg9pXM46YzqmKQ0BEYofp2+apbOXbKvrh5Fv494B3x0R/cR2m5545mFI1K/B3Fpb
bueUWqw7WEnxrpEaTavR7f0KubYGYa4bp4F7OROWgeOycIUFeuJ8JooJLPHQ1cNhtsBt7ATZLhbH
XW9GUi1pwWYIEspGLZDlzcQuGLmNlzcmRpw+AuesjpMr6F2wKtJVxvyI/xy0sd0gEzN6xiEjnyCn
LbrQ2pIIT9qbwOXveWqyPqN63yEjXwdjHeAhpPfpnv6lq8d7EcRQBWvUT1PUXziO5Or6A6qzNcoD
clCgpcAd57qGo589YJVXnh3Dkz74fWlM0d5qLYSeqFwEpL49rCXtQVZjN9xNgQP7llN7so1lVFmu
ddCd3kW6uSJDRmUQVQ5oGhlOjC8ElH59Dxkc8XXqWv2fCr1mfE9LjV79sh77FCHACBUgsvI2Qil1
xGrKG5aGrJoXvEaDpoT2UJAS4rikOc3K9DVjh7GH6jeDQWzyhC9xEW/QPsZZDrheNx4cBI16tKGa
oFlDJQ/6dZSANtnnXgjKAtRk/1l1qI+vMfGkI74M0jFqHltOXnko4r8t3ESLeusZz1w0KjMSxmmJ
zhD2ZibYtK02xbp25KmSN4OK0Fxi98lxVNKH3a6H6pnu23J4nDR01Z6BrkHMvbGcz3fZ/K0MqbtS
t3VX8c3mm+KfxYT/jJ4hnWkceiQrH9BCpk8x23Dgx4rUxDKTuG6sYhTHewoJrYciZl/SLArsjQrR
WPh8fenMp9c/5wxPY7JqKJUJl7udBzt9mibvpd9Cpzs2k/fU10OwcyGRL/uklgObPv7jyAwFz87L
b5w2Hw6slGlALnVdS55Ng9bLArmiojqishXs9AjnejurqbAVZvocoSjzRkWIX1bAhHfX3/nvZXv2
0hyuNrvZUPa8qU9fGrAXa2EYg2MBRMtdERZjhDsUEPJAMgPYAJ2ZiM9hZwA0wJ/s2APj/pq4UXrj
YLmcAyFNvoBpKKV0buzT50AhBzhsrrXH1malS88wF0aSjg8p+qRb1P3D75FuBUuElLUvN6bAObtg
+PDz57YN6jCOgnN9Nv96mAw1kNLkSFZo4zLUCeg+mwEZNIOqESqESKQ4CTcuuFRshgJXZtPLMKi2
WjQjJJ1gBewwAhKmdaa1gznXeweTQ2f4M1SYBEW/xxSF6U9j55Xmto/SPtg2vgmMZkCcDd/Oog1o
sAewWxdWgescMjqVYR4qYFX39EdxJUxq9gI9jFD/hAOISXILX3wWxJqAbsAWxPKMsmlXQWMKYNvA
EMnRt/QrxBJglcdt/ZnwKH+G7Dh98ziHvIPKy9LaDoNBbbSD6OBuSqlH9baGlEnruLFIlQMwifbP
CTppSj+C4tye2UNcAcWPnv9XBJH1TNMxfciivtW2I7I74OcQHgG2OjFhzb5CCAzXJ1Ty2pXdCQfD
5Nq0qDJhslG+BBql2Wfs4Jv0HoEybGWodjixv8hV52FoCFcgDB/qIR3ijV0NzhENBlRJ7cCrvkI0
GiIIg6jRvisrVd9QQEMUgOZPjZ+3nVnbNqS5DpIUwTPUMtBu2TSm3u+cFIjQl16O1Q70bQRa0yKP
hTVIoLWAyjQGaysyYmihePLVlQm1spbRr4o+CvZcyAe72dYfS1l+c3rftp4rE4LNsx3VwJpFHihc
h0c0x9c1cQliqkB20D4o+0z/RBvMjsrN1E+APissaZwlDBw21kC1r3mvLKPPH2wAAPcGFubW735M
HXS00v6LmY8DHWZFFWTlY+yF+UVa9Gs4pSbAG3hhu3iwTVSMAREH9ZKG2agt9WRy9gE85XGreif/
hnA/SJceVtZXS1cJKpeahQSmhQYEnjuTb1bj1upNPXpDNjVyt8iXFiOU3BIccJU7uDFEjgqQvhn7
nvYJqFA3uRvFkOh3lJi7H2WS+tSnUPSGxSiRcnqte2sSDy38eXsTmIBrUdJqOjvFKzkyZ+dI2d0b
dmrLl2Y0kLudpceNcCVT1xqfWAhJ+r2GKew9eoOZ93cagEi0ziFBF1ubZg28SaOP0/ssDhv1WUnf
7x6mUlf1ohsC8+eEwAebq6cKcd+bKYzgJdISJYTBAAL/7MFYbFMbuDNF5Emb/I0VBvUdEFWgDtS+
DIe4JrX110ErnACJZ6uYbVQ8lW8ipzaH9BHt1L7Q1opCtQCQGdcHGJxR8mziLoLtd5xq3tP1o+oy
tmFOSAFcbglXCGNO4P65L5FHmZBBzrUDPOIh2mA6EIwPlP4iuZLSHFeGBdBmkcMTuhX3XR6R4G/o
l5DSozABeftsZAN0XT4W0bFrS/+5CJH3XYDioCY4hGj0EOfoNy4Ecw6xT28mJSTXEk1VAFq2eZa2
YfHBOULN4hCHFIipyiA7uwwshyYk9naxAcwGs6cJ1zKxaUqMZ/myXuDig4mYcvFQOOW8Uxs/L/c0
b0Q0C1uzXVE1mZD4TYEyUDXChBCx+1G4vzCcRmoadPgQ5lg0gHym2xdWnPI3ItTLm04p3odUBjAY
dfSz90odHZ9IwIEH9iePSktxaAG/UmgXtPtDS24DICbdo6AFmgerGpJA8N9vfcXAEl1BviYgp7NQ
x6pTJGmHMDxSbSTmQjwgfqpdvJxkWgJOgAG2U2ji75CbtQ+Dq9VrDWj99vpqPqsDcO1yzlCsQS3Y
5dJ3zq7dIaqGxDVwO0tUijACmpq0dfe0eUfvlTqYZd9YUZdr2CJrFQRZ1B0s8zwzwLUaXjKO80db
14NDDnrhd+Oh+WKBLX2Cl2OI/x7fWrpNCsK+4WaEiHi6a7qiwetcZPmxxrYp22lw5waoE6jqVWWe
2wg7B47zOJb9FwiJ0bYDygtXlIQTrDcWuNen+3LdWbpjWY4hWXbzyjt9GChDk1sYRnHsqzz5VqOF
/IBmrEL4byruwWJMA2Rajrh+0NobkfXluQWA1iKwpVIh4IefBZmJTciRDGV+FG0dPXat0FdDr9rv
g+0gSZgo0mU4Zcfr7/vBoIYF4IC6AZYBhnu+vACzZbUVNkePpveqbnNnHRWB/jDqefCKyEe8p1El
b7zpxSQToZCdI8XDmeXY8mxzx/aIZWChe8c4sdoNXgzhZydy8p+oyGEkmxP8GPeQybynrHEpaF9/
4w8GN6Vps7Ql06zO63doAecwyrroBZx+Mq0AXZU7NB3U1ihwbLPdMK8XNsUhfaVn+OxdH3z+hifH
tTlX8zhWiGJs4AZnRwpdRVjIQ5G8SBX0wPJ1vizR2YM+JGjPIWsMVC0WTwLEyV4LI+Pl+vDGxXVh
UoxV5A+scpMtfra8KREjhsM1dPwrhLzUogSySe506vfgYmBHxUqC0tDtehuVVvYZlVToCQ7793X0
shQrkVTdSCwuFqDJMc8Sog5hsQzN81UfQ9TXEhzQojhMjiK1tR26CziHmaVUuyjuvIduwoXm+kRc
nHL0ehFQQTICfQsWw9mokyuQifOlPJae5jn3I6TcB69M87WZl26MkYnW/rw+4sU5bpqONU8v0HNO
c3delv9EJRDJgM1DRz6CREs/1yW2lDZY5C2isOLGIrucUqIewgKD89umUi1Ph/KBE3TwYf0XWErV
17w338EOW+jBCgDdrdfGMzcy+q/pOZGz5LY0deVwVblnM1rhq4NVKFTYsBb+PXmis9RxPyK09NQj
SpT2fZkRai6IGbobpc/LqWVk8OM2oRcNDkOcvu9kDvkQJ23wklOVweHER6vX6Cr/CcWVyrxxXQn9
g+Fgos0lVskuohxwOlzOYiZvC+0j8UFZHSBX9CWH1gQ7eY36uax/A/f1us+TcHSQS76RUnAk7Kdz
nbdDp6N24ILor5vGyDaWWWi/EI3AIq0Ow/S5x93R24gWF2sISFGYUnorh2BfOnEt8GHQbXz36haJ
YwyBZjnsBhRgOLMR0uqu71HYeSYDMNqfICvc5DFWTqmT2aGSNDxBssNnrtFEgXZfX+MiLcjkvxRp
mL7i/BhgExqGyOhM8GxxS0Gh/KfBgRCvciuqfOhHtejQE8nix7pqHW9FMK9j1BVk1W+nliOSBW1d
NJ9APWrvkZJd+2jEQ/0lqHLtzcna+meCDGG09od6erZU6uEX2IFefNBFq45ySKefPfW3lyCtsNmI
O4rK4AcHuvShaaJZSKMr+NQLM/QWvY7w/L5Jo/zYekbb3GVZPalVTk9iWaDQ4OwB6WMkRD8eoIJE
2D0FbD1M/o7uGwBHB0bpFySRwWC1fl38AQIIMxnyTFVvE0fvgxeQLoX2G3xZmT+PbRytiPvyYaPc
2a3do8DygMoQfF9Kus0f/pHmgSiw/+laQJDWskHbHwSa3r1qPezBrznqnzjycS/sMccUkDp7r41W
Y2C074JsIV9HkGLrBaW7GoglxVixKIBDEdnye2tlwj9A4tyM89zCkdCnr4kHlek+O2Row8bR87F6
kNRLwldVR7hheGSYA9wgXyS7YSCkWgSYbtlLJXO1q/IMwVNqjTkKLBBI5FaFadp+KkfqNchBof/5
xVZl7O1x04QHiR2pF6KyS47nFt9Sc0bwKpgzX1p79OIVuLR222FLJ15QQaolbfukijbYjAOJJ4wc
4WGYLkmxZnrTAEQjd94sylvWT5CPQAAaVNxfS/rmUJuxnozulWFl+awuARkgddo0v8sCL/yON7cG
99IPNcoH3QwOXnVFH/30uabwYWrLb2mSpRXWnUW26d0AfeMo9J1PTTXhPlt6OEy/UfjOixVFu9Ge
rYUQsbBZ/6g0ju4Yfu2AhP3i8G/qQwtt+RGMGt4JRZDSLmg53FpYow39MHTdjTeUPxv9GSURi7a9
HVrW0fEo9z8kaEU/9FXn6jtiKk4R6hAxQAjQUkE5AsiByvsEEWwYNu6MZXvNu+GvFpItg37Bo46A
0KyU5hG0Fy0Tm6HrAU966Fp3OzgQGiyMLgYyads1T1Qjgas+RUHVvFWYDfycUND8lRgsbjAoEdqc
defW3yCgDuEDVmVRfjeMGayVaUT1RobRgJZEjbz0nT54Wkeel4VvqsUg5pdXOY2kDNEiSmS2kfmz
lM3g7eKidbHXSwmQVz2+ESEILjqCs9hdAk4O+0d5CFxkTZexqHoE3msQMvuuKf3pJWoV1EHo1A3J
uLK0eFuC24ez0RTqy8B6VKBauC128agNNBZxWAMREnTxJirCsFjqhT+A2CeARmJuAMu30jvHk3ew
GSOEgWxIhswgcmYIE6WmR9UwCY1V41XyEbyeDQw4gioTbkiELYqTMinepGuE/aJVXp8DjbIxznuf
+PMxioI9uskIINRrI7y2/dR5lPCWqeFk1XZILUiA0jetLzAA4Td5sqo+tcwqJi3lbLR8Lwo4FRuz
ozCykJoRpZtBoeKCPDcNhFhmoMadigzz6FqoDiA0izeOtRwAMxcr6DkaIkP56K75A8xya+VN/jse
w/43uPfsVRhG3e5ghzcShAj4tZ1f6lO90ME/UYa3Vf296ISpHnUR4tdpYlWGa5woRLAfGx3aIOVJ
RAxX5VDk5hYTgVn8qhiqPzm0LJzCk1z7rVXS7+7b1lXlusRZMfjPYYqkdTi3N2jWkWqdhSlS9BK7
uVEc6ez66CGoqFjp0oFlqsb6iIcsqkR+3vY3LvDL0I9hbfJpchBk7c8DlalCKAnNSnGcaaDA6tBs
5ZBAlC2Z0kfLyl+ux32XwRg7XKL4JByy94tCBjzrMRNmLY4aSM5vcJBng05gIxgQUThsVVbvylJP
/msaSz/WUpS/bEpa5NVnGVZeoBwZgcp8QWUf1VzfLRHty9PuCcdNiJLaiMBwQ6dkodzayW982Msk
xzEMUxCKQeZwXHGW5ISpnlGs6Jxj2xdg5SxJbX4w3RDIjoKE38Yy3CHo0oplYUzeV4S4YQBcn/UP
HkFQAaAYR/3ItczztJaa9IAjR/bSDDFOk32Mom2PpxCIZrw0aXcivekjlPIG5xQHkyRW3eP1J7hc
Zqj26jgak+Q5OoHUaZRIiqsjq2XXLwSuYpbv6GejKUPuYVhnx9qsstfrA/5tKp/mloxoOXM+BQiG
Ht3ZiEXRoGLXwSlEZgRlyD5z7oISlM4qnuhIJwtV1NYfNKvCJ+rVmrb3BZcbytUVfVxQjZC54yjG
zCbkYF6rUqa/Z445rZzeg9ikXCR6tlFY9Q/2iEz2jUVzuU8ch5Y5WSCSZvyLOH1637JrLJWD6mVW
ESkI/1p3PSSGg4yR3mng6INuxXGBDvX1abtcKeR/pmtTMqaxp4uzcd1K15i4pngRsD+IlCEVp9um
xRh4MWHoQQDTYMUDtHLs3/q4LfuZcegPN57icrWQiZpqzklJEanHnL59SS8l6XMjf5kwuftRMi7m
ywFUNuDk2tIcJv3u+mtfDOjq4KRsjgjJBWacFyJKvYaAgEvUiwEr7lPZ6+OqD6Xa000q9yJyuhsJ
92ULlfqeq4SipPu3pjl/h3/yXzu3IOLFCo/MHFsUulZ/7X3RuMOGUNN8zGPhG79CVLc/S6tFlhb4
cP4EP1mqG+niZRFkfhTem0ScWwBBpLNHUQVc06jzXmTW9huB/9EjUP1iGXJu1TRUs3CDiJG26n3d
e09MFFJDoxLfgKkbxwK9RvfGx//ggZRFYYh9y7dwAPKePhDm9sj2cRt+Ru1XYTFUBu9t4gbIOqsx
C5aYpIWrEgwThXdzGve+D8V4FeMZ/FWZhf6j6dCeur48LnaFq2xlGBb1MZ2C0XlZEPSsW1ZGgABF
CQlugTaB8x3gcf9NBpN64Gp5GxUqSnmr63dxiAvzjSk5X54GkYFJfOL8b3hxdnq66JWrpAV1q5Vh
EexjL6ySZ7vAyHoHHxsRfLtQgXXjyD4/ghiUXYGku1AW5cnzgCTzszCNEsd5jtHZ/9U0ZM3bmt+a
W1MnYlhbA2IzGxway+rl+nSf1yS5Lam0U3c3TZNC+jnEA4QpYDXIxAcALO4PTKUwLs0nQ64j0+3d
tZoi7R3qsYbVuAW89cZZcIEwMUzFgYuML6ePySY925tg9WCNKeUf8qwcvg+mZq2xv02LpUDN/j2B
BbPFOEQ74BAbQc+MW/SOu2nhEIDfql1dnBM8CzVwmg9InYIrO8eUaaUna1AOyQG51HHvoJUFTd2M
duhTTffI9AACbl3Xx6CXQG7rOVP8pasmT+yuf5EPnoMDiRwUTCnTQon9dE9CaBBtT7H4gL1odleN
Y/ooq8EmDwSc9LOKHeO7LYf6BVS/9psCpb+Ge37jSr9cFhZ1LZ2NKBXFufMGlBujdholnTq0HW3V
pZXBfF2RJeivlQ4ZbRVIjGgQj8VHcAHJpb2FF77cENRkbUnhErSPLu2zCL1Npga9WH04NEKkMIGG
dDPZs8ejB6s4Eb12xxTdCgTmif03jDHQHDZswhJDV1xP54VSZAVFV+APfaibCUEWy8vw3esTpd1R
2YlunHMX5wzDMLeEyvSL5y1w+pVDkAoVfljGAY81aGEWJdxFkNbenxANuY0vpLO8vq7OD9b5vSQw
ErBiSHBz3Z8OWKdD3UcKMJecJheljSn7ZAUA4x+BenR3rOP4C91ztaaGi76dMyWBs77+BB+9Mqc6
YbENlox1dfoEMkdYtEIG+TCZpo9rlld146Pf+sbGy0LDuEvotCU3WvIXC5m3VoiIUuHnnVlNp2OG
YFrSOh71g/JbwPgKgsWO0kqLCr/T2eKBKhKE/dTzUIXNveDX9Tf+YM7nu4QjnVRMOPJsdOSMs9T2
CnHo8G9Ri1IE1ddC2vombtq02XF7RdssoEo1BKmNNNWo3ZjyiyUtZtAcvS6XgIM+29kqo9lQ6KNm
QgOn/9OsJH6D8g4SlbaoXA/zheuv+xeqfbKDqFkbOgeXyWvT4jhLBOogM6khue4hi1zwDmXZKQtX
81z2D3T0Gjxf6xgKdeoFiK7hJQEgM0eMRPsBgEUIKtYIYu9aVMTXaE2F8aaFgwrjo5MBgKlliXpN
igYkdDl7jeoHIsWFDrkqjxQ5NeQ2xPxNDFKQRZvGejFZYFlhu4QpOFzYxZTEw6LoLIhjDp61g5pT
xMaVzVPYDVFzK9abv+35XJCBGax0Ahopzo6wugsx7pg865CMAyWnLj9EQg5ygZGGXOFSTfKH6b19
3+KFu0ZXrd9KHNi/o4Q+vrk+piugRvVbDzV/77OHmhHKszKfI+a+yel2CKTZwa+Mp4ORUezeQgOr
3Ae4ezh7Q4nONGx9koIqY2eU7rpozFTb+pxi4TEyiky7sVwuDnkk9h00ouZupOmaal68/wTm4O3Q
Y8S84WCaWYBnXh54q3Acxm5pG4VaO3N1LIo9sbq+Sj8a1oW+Q9ZDzHOBkk8K326lmRsHRFx1dYe+
gAVKPQ+oWpdl0WkPNVCsTV02zY1G1QebkfsMNAc3mkODbD4f/3nfoVJmAJZQPwCAi/9YlYPXQKUh
9hexccsbb/kXL3D2qRHgY0CqISBI/zaT/hmNyy5zseXQDx5skXefVjvqRuRl6KeXSbCioT9F9wD3
8R1BBgdzRr+nYWFkUXVngC5+gGE/ds9hp1tvHZRF+OvaBDV28Ct9VVlNNK77gm7ESws0O1g2QRXa
q9yxy104Kexp87jI3JXsMV7ajVU3o96NsUEiIhAuhLHrn/SDU570ZW6MGbQfKbGdzqyBQ0xbdYM4
FJHrr2dFpKUlSoyxKiGKHSVmfDYmOrx/tCyQt+K1Dz4reNj/TfIcQs7r7Z+JlmD14rr2zIPhAhCh
aurGXrmsnamr7kYg0uIFdY5+i+280D9R7cg+uaTcuFqRrt77weSMCK41/Sz5qan0E7TE/imOM8e8
sSI+uH65ZObaFD1amkZnh7PhqwlXdAKAarT1L/DXceqK66Fdpuj6ZihUVuHLf/0sBnwEh4IceIsZ
K3Y6Myn6BkaaVObBtPTJf2pRrn8NTC0ZV4PdGQ3JlW68g7IP/Dth1/LL9dEvL1+KcJRa+UkFlJz7
dPSx6QTYQu6+diYJ1UiT/IQn36F2C3xKKzEjpxLoYptFfbzWcJq8PvzldANYlpTEqDsQbzlnVy9v
KTlcJ3Hwi7BZd8hZQkRNTQRG4tCg1yCbaX19xMuFSOBK4gK/jvV4kTgA2mwRaASR54U+5IbYljQB
MWOwlzIszefrg12eogwGLJsMhUmm3Hs2uyPC2nWRqUMzBlgdDXaj/aGXAgnAEvrwadTj4HPaNN3d
9WE/ekcuDf62YQFQuDsdlimNtJS1hnOKFv/QNIdyIMgWe4+jAibR1wf76B1nyAxQBgM50/MdY9Kq
QQmawQo0XpDeHjTtYHWe/gTq1S9maQVu8hq7muvDXmaArNm5JueasFooZJ+F6mYQAq7MPXgiCPfC
J5TQ2yCuIIqjQkzAsyytf9U0Yanna+E6m5S/Jjky3/8/j2HPqagQugAPeTrXiFihTqTZ8tAJzQAo
JOKNBRkCMA5iavdYMkDzjsbi5xiEzmNd5x5VmfDWbX1ZIqCjxOHKyc42pUR7to8sVWJu4lgGH6Fu
8aYc6YZvaTH57przFtRWVwXWM05DVkZQiN8UzGIUUjhQgmSWwynHw/V5+WBjg6Qy4OmAX5O0Vk6n
BYGCLEENXSI8H4d7vQqDDdwUc9ZVjh8axK5vnNuXSx4gjU7UDGDt731+Ol4QEe7GqvWep5KLeVFX
afFVT5CIyZA2rW6cIZeH5gyM48VgaBHHO/N//+cyc704gKRcxAdjQE/6qamQC96SOXYrdOgCzEuR
L7dXWVCW75Y1JW94FYEC+c/7jgSRLhmHN4BICqWnD9GIUWm5GvND3tbpD56nxbcOfZVlnKfOtPU8
37yPEQa7EY9efFjOaVb7DAclVyRzOh3W4FLq/J6GWTwgxL1xoVBSeLxTRlPUGyRmshuveTkei4eI
i1YkKTllx9Pxcrhu4xSaHj4TuEPdFXkevFGEx3wFCBVC3bEcphsM0Q+HhBRNKgqd6SJBy2DHgVtw
3EOtmqK9y10VbsvEdlFYU9nQY/WHRP+Nab0oMrN9Z2IssGrqK8SjZ+dIYCXY7Oapf0xQakP8aNKz
6m32QZk+DzXiLasKLni9N0s3+WRTCRjXo+vDMoNEkw53ZVPic9ch2q7d2FgXa50+P1RJ3cY7k811
fsy6wagKki/3kNpN+xpXffoGEAJFPr0Oa/nUYSP+veyDNjngnZitId2HN/KxDz4H9V5EI3WqbXDL
zm6zzkhL9KxH/9hFWr83/dB8x5Egh9qFNy4KaIkvb6y5i0iZd6YxOaPKISFTGjldc5hc4DzOdBwg
O03afS6S9C4pHIfdPKBbgVJ9IVdBmKIFSXYBZeX62XlxlknlAj5j8SmSP9s6e2G8RJt4AIVyDMoG
C7we5axtDaw82KoOfbPrg12+q8WxyXtSyqe4bs6z/89Z1okmRJWqjI+RpjV3BVfL50mV4hsZ7ZsL
nmoDBBXHZzqKtNyuD315hc/fFNreDLXlpjhPtEUOpBxRbcYGXvAFGLvcGmOO7lmvVe8IGOXgvMJw
2XhahZpYFv4ZQHTc2OwfbLwZ305LAXPUOZiYv8Y/E4BxhYaTdmcfRD3AH1oUomlewsHX1JOD99u0
gNFE9BJSb4ZpD7Dc20ktQ/jIKPsIGTgzMB+qWWL7xrL/2884yU0h9EFSV0DOSdfYg6cPpsGDwrM5
cg9NpI/+c+TbfbTAg2DaWClqxxuoYqO3LQJfRyHGqtFFhGNeIwRW+f4Oi2LMLSD0eRGOZQ5idFiG
oDJSlHlx7yuL5FP6I7yUCEjsprXd4Q/owu65gfE1HREtL/CctPSyWCelEMcbH35+9PNXo/vuGvPx
StR0tsGiKJ4Mu+nYYHRNqnXoC3uJxaZ/13DKUE4Ofah5hqTDoUvjPhnNcTvZVfxgo6R8Y7NdhK/M
Mg+COIElZ3T/2aO03Dq25Q0ekrFCpTuIov4X3zIqe13rvd8tUsdBwtLH0/rl+iR8MDB3GugDULlz
KnK28dDVbHOPE+jgqgo5MQ17vLcQGF+3he8yYJiH4VTgB9p0Y9ddni4EZPDf6SpTc4XBc7qs/ioF
QZj1j02jjBS+mlEuAVmXxkIhmHejsnwZmM5kL9OV1DnJ8eBunI7mFFWTdRBjjm2S+L8Dz67jLZLH
onnqkaZT6xHQxUyVtrTmIW1wwXsBJYHUsTBipO5qvdRubKuPDh2Oufk2m0t7+sW2QhVVlp0VHEMU
NF8LLvPHNtfp0BhiFjJswhJ52Hi4S1OE+gH5dsMCF6Jme/3rW+JyC/ztHtFxAFRBZ+90YnBDQAQB
X7xDr7VZcYf2LTarUCZNqPPgo6Z1GuYdqDO0AAEadrZ681UNMLDA0rzdDbmWea8eXm8YSclk/D30
Akau45b2k4m4xPNkBAG+K53elUtvHLKXEb6jWjp4gjePYJ2Q8mtl6n+a/CD5bbfEHbD1MvFQuWCg
N34sovDF0VHRXWpWjWcdpP2RwZ0Y+gX72bP2BpLpa9X6YbXB6wLtIK+MHGOr8kbbtokDCUh5pEvU
tXTPXdEgzsOfkRGUuwpMA1K+qCNGy7pj3UP+rWtnw4pF3dJ1xti4b90eC0XC2+y5HKNufGigbPeo
v2tBuUdFRhffhUpQZaqB9o7rAe0KiK2Bg1uPE5bTE3qL4lvhZsjnoEkWvl7/eH/1cc7Orzn4n7cv
VzRw89OPh4F5olDu9w6NzMZfvRVaX1BIqoJV4GgWLqzgi5Enh1qJM9PYoGab1k7a/jC5zv6qHCHA
HddNhWVvVzaPEjQzmodO3v4UUYYgRUG5bIufe13cOOz+tmfPHpxKBNo/nHpkjOetjjAbOmTYXO0Q
TFnarfwWA95l7nsj5h4UvYP7zuyS8slvat3ZanTJKmjsPSlNnWLetSjAEpNdVb1AcVwbWl2uWeTt
rk3qCGA6Co4/Jk9nRYhEL74bfRS/2BiPyTW4WB3TuQZk1zqfzPRJFb0FhjO2FAPXaYQ7YIcZAuu9
i1EIxnyJkKtk0hZF0I3luhHprebDZVw5c1AlPCPEQBTCOqcf0WpsmVtIdB7jAHuPJxxopvdIVl34
WEHn2tESqX9cXzeXI9p0mqDSYNYCavIcRBUMAo+e2E2PoV+bOqR2k/ghtbtq4dfjAfuf+MZZ/9GA
dKgRfgW24FCcOX1FbBMM2/Tq4ojevbPjxoGgPLZJ+KvwsFDb6rVX1DcqepfXmg0BCCIk3sBzoffs
wE98LXUnoy2OcFxqPIhT+71OxIRRSZpFS4EcXrmooOrfGPYyTSGeIEXkB/RISHqnb5rm2Dir0M6O
vYtv4SOObh2mMe5Q/oKmD/DdlM6Ek24Pf38xKa2z8KIHtd/+9wlnX5EszdRMhQja6WN0Nn4IFRHD
EYgKVO1aV2vOn+Ddkh76C8ReN6LXDz4wDGo61oDk6NZYZ2u4GfxeA2VQHXNI89s09765GO49AH6u
t+jnBMfrC/iDy5NXo2HCspEUNM/7JRkN8X4cRXn04MrhiTTi9IGvAGaZi6QS46bifg/WxBSGeQ+y
Gr1Z1eVYmRoDEps3MtOP3t2lyIQVBlI+l4oXtOjgR3fV0fe8fuubU/EgYkNMYBLyJ9T2aYxdf/u/
udDp6WmzrDn02cWgPs7fvo4i6VIOz45WKBFt8gJd/aAeNbi7qcCIHQ3NWQpxrH2G1mHWh4B4/fxJ
B8KWIfUt+ga/xtKBw6FnmoBvZODd7IK9RSBHxmS0pZDFqvYzvJf0dsLtq+UYQVDRaQU8lDzuNgFa
rbjMOvAhVlqEOdqzO9jyxjXxwR5m/VJQcyVYK/AXp6vYlZEmBqtJjmXVJp91vMs2SaqlDCj6fVFM
8R23y931yf0gD7PhNwJkIeVFO+U869Wpk6PN4nqHMKXs9J0EBImGRQ5M319UzVjItwx3CnxJ+zHT
H+2qcfe9BShrP04lHJwl6n7FPqcYf6u0+MGTIaJFIjYHjZajnzfsUxN7zsqb7KMEOn1koVUrlGXF
t7KvzK2l1dFXM8DUKnBb1oDvW8W+hL1vIpiIyidKP8b4n3c97SJzlggEIU/t+yx2HN0mtPEEso9+
aMTZohpR8ksRyRiwzsZJoYiBf91YEpebba4r6yCXbTDb9nmqHoTY+UVdbB+TDsdRaElg5JmE8TWM
UCtGvbQabgRZ80ucbjZGpKDOFlcELO7Z0dYjYeAkDSPG3jS9Y7oll8k0hdaiKrNufX3xUWs4Hw2G
A1DK+WbmQNXPsyJPxSUgpMDl/rCn9nuAb0SHunOUJNEP6jE4+G78KUAptMyb0ERXp0fLmW+L39wr
Z07ivgHC0mp9wV7H2BSwrgb3ELuOZKdyK8Eyt6K7TKc46pxVjh61/x0fAXSyFOqfahmhgVfthiDz
92hcV9GD7jTEW5CQBog/aS8/+43w5eOMto4Xxewnz0QYUYuNI91eI98PZjES8QPXMZKVIx1t3MNp
NT+ZflqrdgnOQYezhnuuSW45uuarRuLPFUWJAVwrTrcocUj0qlQqvA0qFWgnKr1CHlbDHOKr3Ynu
cQ7t411lRWoD+ypoViXqB9mq56RI6Jf7Ljo0mg5keNmjLqS/tqVo9EVMyIktW19NB0crXXudKLf7
EUjEoP6Ps/PYcRtp1/AVEWAOW+UOdttutWTPhnA7MKcq5qs/D302FiWI8A8MBgPPDErFSl94w8a1
CjwZ60591XpLG3A4yc3Wf4jjovSf7RCTPcJ5zfqcub7EtF1PtbOVJ3JYVYXmf4qLvjM32WhItKaN
Wv9FPGoZp5xjWDwVgYW2WZuM1TtKnuK7aKij7RtVk0+cZ0VZxXqAUUaSFEN0FAWdV6Nr0q9Ik1Sf
IzOoBmRRE/8L4sAWZLsySdZZS71ug4u6fAKIXMTrqOqdLza0txMeH+0xcRL/R5t4WrqiDJ/ji6MH
wdfSy7xf1Cg1fwtUvQpe84J+5zpLSAbwmoC0uYbnXqcfc5xjuo8xZkHvTu2QTw1aTB24MrwQzlwK
Y3cVNvoQ7AcKh+Um8qRaQ8/K5TuWJMJ9CrUwxocTK5UIB6XIw3AuRy//gzv6tffZgTmPSoia2U+u
PnRv1D3x7pCmh2spNFpvLdCtRWpVhCi9DtFQfbbHHMcAkHJBvYpjuyxJ06YLAGNM6axUpfH+Qyqh
+N6Uepd8ZFLhBiF8t9mOnR8++vDM9JXZqU33OrhYVG7wdR36rfCT6lfpgyIlEFW7EatKp0nfGtqI
OiRDDFTXZis154iupf/e4X+ivDZUuHFiVxOcLZ2y8cN9mKHyRmlmaAVassUwrssyw+sFhwQLu6CS
ttt3UdMXWUu6iNk2Rs5pOl4B8nlRVGOz0NB3RwSnDzUSMq+EaYR3M5YVsVpBKrD1Vvva5jAFv2ll
ZeovAcyg5tXg83+lllO072aIvSTW2Z7Ui4cwSLtntdVE8R+ud0XzGVD/SIWtEwgcocopnR+NDOLu
twwj0/4oQY6Ou8zM8mFVoun/WKiR16/QRS0NlgiMr5VI76XEoMF6wuZY7Z+atJ0sJwRClWsEmMma
Nj5M24+ABK3skf8w3daQU3t7DSaROmVKFDcRa4hiDlj7adEps5IQgR+1rB/SsUIPf6zrARskUDgI
HAe4CWAvZVbOF9BnAW43SiLdDR5A2EDUoupeBB6C2kOkKsrebmPL2+OZgYtojfIUDOBmiNpd7tUo
GelVOgDbD1wZPNijN4zH1iwxNmK+fvEWx3FPNpkKEGVapdufzLoOtK2Z1dmvWoF4/a9PJUAi2D2U
Ge2JRjLXTc0KLUZSVE1ftbKp/J0a6/0vBbsNbNzRupePSDrpC6nIdc1rgkwRMdDQIReCD3MZPiHc
00iTZfwijahYpRYs1hgzrA+VrLi80S8pP3YIJbqbQabyvSz8yX7NRAk8M6nL/evDPUGTYVMQJhMt
XGnSxZjvZIGe918wmrQgiWt4ICl1ba5Uq3Y+e7USLDTmr95tBkRVU5tQHfR/5xoWeaQ6Y9oYwxer
TMdVV4XWITOS7jTUhb9EzbgKVKexeJfBrmiMOa+hGpTFSpQ5hy9qoFuffQDZmEZzu6A1jjD3ozma
WrT3Uz9Zwq3cmCRJF/mPR5oHDnoWIRM/BG5LYeGLnebKz6QIjjWlqWijI7okF9KOq9DLmiiCkKpd
UnjcZ2Z9ANVEl8JKDfdLnmNpX5Rj9h6SUlcrf7CsL3othoXE6jrLo6jF5p1mNslkzbUERyqIqV3p
0OxhvmwBTKsfo77IfzahrX3UhOwfVVsae220WjzckLnH3ak1v96PyeYZPVgGkEnUqHmzJwCBe3mK
IprZeJw52as+GIW+MkqanVpTRO94CsQ7ocak8COyOz0E8g5Uq8A4YqFWPN9e00+g029TwAZ/CUn0
8ifYsavgfxgUr40l9GDjGbUH6rJCZ8pz4vo5bIRA67vIft2f+TSzvyNfhsUFk/YjKNQpyp9V6MOu
RC9S6OWrC7XNf/HznOuKpZLn0QiDfRm0RbDJcjLBDwb0+/P90edbexp9Ivyy9Oxr9tt80hYWUoAW
XylPwa3K8sL5nKR6+2DLFnL3/cHmexulG4pvKL1M3T/HnHNRnTFBhiBJnFe9qyfnA9MLVwAYe3dL
Q01/NwPMuxeGvOqrcSU5U/3C4PA6XByzjQVJuytC4VVHzL+hSqwydbAMlANyJyYsq7LgAEyy006F
2hOrE8+P3gbkjPFeBDo9UOEG+NT0MnFGLLdUFXPLPnbjnc9HerYM3+aBNXBmQ8vW7T+Q+7c400+m
IOvCQKDxp6oE/RmNcO1b2vS9/Xr/g15vWXTCYbTCreXLgmK8XD1kyXENc/P62KCR9HsCLT4L8oNj
UvfDWuml/YRZZXy6P+ifC+Fyx5I2gVuYYGA8tPOzmjWBW45uXhzRCBXlOhM+npWNEwW0GhvHeghR
3Nwg6pQFu2wQlvPoouZ0KKUijD08lbZcaXYzlHvS2f6Ap3TaH/RBqfsv93+neXWwQBS7vINEt7CX
rNmtHVkgY5JK6q/4wZbwC6ji1HsDO8WFN/f6CDGOx2clB6cIOs/PtbpAVJP+/mtbyXjY4WD90wJ6
hmdui0n5wvNwa1K8tdN8wGnSyr9ccWiHuIwhNfSq5ApaD0mQhw8OKhPD4f7HuzWpv8eZ3UqNq8Up
Ptf6K7lAhc2mByABD2Y5+JPXOYiyfx8ORoiKBth0887bdIgdOGXvjsZrVOg5j3oZPVlWlP5Q8Xhe
qtpef0JK8rAZp3t3GnL2wkZxXjthpJNp+En3rVNKvE1a6q1v/zol+g2uQ10c5XGHiV2uVFWpuojp
Jh+DvsI6S2vqkaiMrtvkfKO/3x/s6hGhSsmjBbZDY6sRiF4OZiMDrbnoFh2NImnwf8xy753EDx6P
25jDM3Cx6GhFcfkbi3uzWzgAV7fQNDhYIdqr9H+NedcX2IAxJtQjjmRNKO14usyMTY7kEYbMQerv
6zLJHzTfHheKiLcmjTQiBXFQcS74uMtJRy5evNIR8TGshU/xEF2FLT71wXFEH/BYJFNa3zWqjfmL
Vdn//JgBZaCMAhbPBE8C9PZydAdtGMSbqvSYxZRxjS7J13hfKd9NWZUPTSiXanJXJ3Iaj+CLTQvK
15p3IQF5+mEGvvAIIcFVHkPsRctdj+UDMJokH7yFh/PqlKBVNmGwHDYEfNR5gVa3haMT2aOcJYI6
o3KSmT+9sVzi2l9xMmjLT7C7KW+B9Ue77PIz4myFInCVDUc3ojzyH4qXhrMZK4xhN7Fomw92SiXt
oDe2528NWmrUWDu7qqp9bnnDY+pEFsZRdifHAyLztb2prXJwtyjVyS4k6x3E+FjZVSqOrovFS6Gq
QkNFQGnwTGpHtMmErpDV421MRl/v9SSNKNGUuY3eooi/h5EMljg+VwuJL8rEdSHmnuAS8y8riOSc
2g+b42grDriM3vmqode0r+xGLOTD10OxTyinwhlXrWv0A+Z+QWcR/hzho9THMEw8Hetq+QVFHKvZ
3b+CriOtP7QudQLpAPNyrdlKAryNAOLr4tiMqC7v/V6mB8SKPbzF/KgWv7FvwoQUpMto7UOjKV+B
/o/UzceeYofmy6wAvzuOYb5RpaN8HtSswmCpkj3wgTYwEesxg/FHHGAOtpZ2o/+2iNYO5IlDuVPq
SeoqVkJZvVSwGrMFZMvVVTORRD1CVrIUwuR55MoRFwkO7M1Rc2TbrjUoxrDAyuZTr4viPOj4fpto
Se5RfNcWbteroHlaPbRAOYlUyOlcXx4QzcuqwEfE6FiG1PLWGpLK1QqBNpx8RKRWcp+FmDQtDHp1
pU+nkbYmDCIOKK2Hy0GbiqDSKfX6qFVa0+/x/cxBp2A8b2wI17qPOZTsHVZm//yUMC5lC+r/RAMe
ucLluEJYeF8Zoj3qCHpjOo+o3SMqsA8uRJ1vLeUXxARtfSnnvjompsaQ3KkTEpcIbrZz2xAh/9ry
lWPeUNPEUwssx8prlTTb+Z2Tltv7J+WqZEQ31bHpqqBZCFsENu7lLEEdgW/Lh/BtALT+FFU0ybWw
i5+p9H2IRLG3zUh7weFdfqRQZx0apvyxEp1cWOSrzB98NRPmZ0wymFOv6/J3YBeSsd2T+E0Gctya
aaRj0RNKLMB9RLpwmh1D+TyUVemv8K/tKdgDEYFdYEtv4ZNc7Td+CXoP4NSoQOARO3vK66graRf0
8ZvBe51Av/PTfReN4V4rR/HVawdjS/i+dD1e9fpIC7muJjePqfTB3y4/gESMro16J31LUHJ+qVCu
jFelmhkPoitQ9fMVU4nQ6murcmXWmA8It3Q+uACownVTVtWWNaTtu7A7rg68OakLUJBBn4pi3vx9
iH1P69SgLN9KTMJrjOZdnAik0TgrKU1XrsKqcWqUI1Mn2JT5IKpDj8FCssWiVDm6fRX/rEzF/ZEp
NX1oIyQRX+tp2Oxll3YL1b8/CeZFKsj/Pb1j7CKA4yz/5Qes8CCXYxUOr2A/qxyzGmI1UD0RWDZ6
trJbtVHAtS79VAN51LmTp7pnpb/NVsm+sjZyeBoA+Z9woNH/tW8KWIDzNeG1uMp4BGeLC1QdYGDj
9Uj1OzjhIBXzRZe4sEzmp9kDiiloON5fuuuVY8SpiQlyHkefOSwlNz1M5pWmf00jP/Pwrw/9Zwx7
8CPNMIkD6dUbeFH8L2NCXphiQsrfs7urSdpMb52+f43IT784tjvAIyi7szYgS8OhN3/fH+/qJeSr
OlA0AN1QCYVudrniEzClZh37V3O0HgOZy2Id2enwppeOUlE0QymPHSw/VcIu//URZmiA8sSibDQb
zP7l0Ci+RC74yOGVcro8NK5ibXB4tn4UpSp3SWOZD2obuG9ZbtZv9yc9XcjzbU6iAVAfZACQutkb
bGea77qSkbVsTD6bXVkJ+vCatlEC3fjXmA1JaqpVgJvIbaY8/3KWQVl5eMQO42vSaPKr1rv1k+8o
dbPB5dtcql3c2LEMBm3BBusyJReXgxGQtwmybcMr4BqqqrUrhQYWtmnKlVSb8INIKm+JHXxzTHiS
E4/PAYk920Fd3SJ21dZMMLB+9MLF99ilNansikSYOo6Z6NZu7q/f9fPCZgV57dI7gKI5V+BzBYQT
zx2HV25NDHYNaL6eGPS1aDLnzac9f6is2Ppxf9Abm+Zi0NnrqkU2vqOx4NsS/b6WevGSy8Q4pcPw
fn+gqw868bsnhOFErJ3+8XIRrQpbBiSQ+6OF9aZYeWGHw7OfIBW5i4oy7da2T6XycH/QPwp2f58J
OiITb38Cl3PrcRtcjkqWO2qp45RvcQ9sB9tOKoBAc1Oih6iMscWsKJE+oBakH6pQk8rOHStNfch1
KLn7IDRk9ThqZ8cuxRnGt/PJRPt+R697fK6QeKtw+U4dtFbR33VCCNm9Paj7oTJQEBwVi9oXkSIa
tQ0IgvA1MP3+UPsBVoh2iEX4KijjIFzT0zE+Gai3dAdQr+LURimEWB6d7mvshYb/swv7YPyOL0/5
s0Az97nXW8Nbg0QK5b4qdTdZ+GhXkd/URoIATsuMcB4FyllcbZat4w+VXb4JS0nSXYhuMdba9dD7
e41sN1uVpaU0m9gY2/e+trOTklqdgwO2pdcHgXjlv2JGye5VFf19ei8mIl/zH6SWZSgd16/ftBwY
B267BdBsP8f4xs/GMdlkUnQLh/Eq6prGpM8B/43iGLHObL8GeEhVXVG0b12uoSgaIecEm7E1U9yM
0e82t46WtD+9uES2vMLc+0MAfbXfjWVrgoXXxkKssT7BRHjhKZ0f2Ol30Xma9I646ulTXO7ovuxq
2/C78s2p2+xDMDb+gfQaK20etOFfYwUGoyb4R9mNQA+V9svBBN018LiKfMN8wHj3/cb9YQZGF2wk
EocIRDvIZC/svvktyJB4F6NwCaoRObm5EaI0anoJTtW8QRcf18LLqxMpr7qTUDp/CC6n4im126Jb
6KtN9/nFRUE3nuoD7wshIgdgFodlMrLsojWVoxF7mdzrte28GI0rv2lOjPhLxqXPdZU7xRPyG8XS
ov6xorscno1NL5y0ElnHK9EP4Ud0oofWOarppF9s9W7afxvjAINBS9hO/SYNYDFu1llsucJ/I5JU
rMOAubG61s06+Z4hzentO3xY3P2AZuqrO8ToNSS61OR2NFtg3fXQmfmGDquOvGsvwCeOsnHFwcT6
WOnIHTzZ9Xs4GjiXb0FhN3gQJ1rXbPqS9srOaVTvzR0iNd6Pfi4oSgVavFXMNkz2ScFOmHzNqmbb
BVg07lFRVuoPfR963YtGC+YXaZxb/uriYTBfBzpV5WdLDibjtgJ9Ydy6KYWKD7ZPN+Hn/Udg/vJg
pzm1NkhSpiIBfajLTRypjVO5Y+Ad0c7B+dsxleAISCx7KvWotLd0hxCMvz/k1SaGmQITke1E2krd
dxYEVvpYYCdZFW99HlX2qkaB7aUe8rTZZoGNz7PmG736RQswJNv9DyNzVul90aoF73A5WUSpR03x
2/yNV6/jpJTqSq315sXJNZWCyECNP8VcdWG+f2LLv/cv8mDYKFg0l2iPT02Ly2EdkDmGy+v31hMQ
2jshNesM5t7xHivaMc6OxHoyWsfMfNfHivpEb04p1o1nyvARNV47wsscH6yVivrS90xpi38NrgC+
T/gPTjjZ9PRrL38gDuUqQK5CeWsSW5j4QOrldxoBotj6g4mCoTX4r9XguUtc5fl1/WdcCqmEdNjX
8IZdjhuKlnpdnwcnxfLLN5B0xiYTrfs5asNie3/pryol/z8WbUQeLdLyuUXJ0GluWWmK8ib6Uj7V
si6/I3qRbZVIR7hEq/A0zdDdsNZ46KkxCoWa/VBbjlzS45vfpdPv0OmLo6CGwcZVfSwxB8WB5+C/
YQfrGocRMOHXVMLELgBQi5UpAzNa50Ez6s9ZxFO5tBmn+ORiM8Ls4wMAWKBIgyH29Pv+os/2Ix6M
LcTBU8NFuO6zKS2xwnHXxMmLPZiIm2cN5lx2bf0mGc73CBx1C8fw+hNMP2FS6GWzAa2b/YTGqOCZ
eVlyMhOr3OA12H3MUldpVsLgqU5axe9Wup3Ijekh0b+wD6Y9NZ+/AxcCcjw9C57vy/lHGfZ7NTjl
UxWkKoyaTn0u0sbfhX0qPoFn9x5i2Lq7nntz3Vp1tG20CodpxDHW7Kp8ff/nXJ8APgNpPzE42SJE
jctfk2CX7Nbo+Z8CBJGfFK1w9ibI2l3oZ+Lt/lC3vjp7n+QJehF34Oymx2MziXwtSk/9iJ8DTiHZ
N+mYHYLQItnD+Ry/UdmF4lWnyVKOOr/xKX5TDUYRUjWmJuNVhaPq8O7oveTkjna6y4QXv6phM8ng
Z9bjKL3q7Cuat7DLpvnMFpo2GyJ1Dh1p+FSzoKXvs7RRpJWeHPCjZDeFiLAAGIca+WGThnirTwlG
W6cRtA9PpkfN7LUlUf4b6zsVAlAqhJYxMfku11fRjCkaKLJTHWreS5pVyYsz4FhZj8oScPDGR55a
HDhwTW+6MUeSZDpeDlGl5SeRtOW+MVQ/WCeNr6BMmEAsssORyM3tEcW6v69ufWdeUzTZkMOiuTLb
Vwk9MBJbKzsVvt/+l/m9BwINWQv4B+VD6Fb6U0kh6xuIE+1DWgKuuT/8rWnbFP9prapopM2rWXz9
QKlqOz0Bu8v6px5GD+krf/Qw9tQRNiFp7aaicWUv3KS35g3jgaAU8gyXyezxSlocvRojzE9aaBnP
piY8e+uIrtwXlS0/TMCPbyg+FyDBQvi0qpYf70/cvrG/SXf+4Egcgrfp3/91kZNlxlCus/yEnaui
rrsi74MNttu/fGxTU1ibQ/U/3FbkHFMzGb6gddVR7uKpeo7cysnTg/cgL5USo+p0/FSB9hy296d3
4+QwFuWQ6ZLmvpptK+l1To9ie3FSelG8jQQfYuV7dQHmLCge7o91ldRPajVcwVwTFETIaGcBUAiX
N3QiIz6Xio7nUdGJON5HXR1uawunqFURpd0ndMKVj31L1LInmLceHeHa8ZqdGacL+dZ1sDL9HhDA
tO5U+ghz4JOOvWsr6jA6D35gZIjodK2/jziF5coz4eaCVZNRv/WSMuJt6musPgSQ9wZdfcVbUri9
2ug6vYwpaIJi9qe3c7nRBjXy3VY3AmLWuP4xZIXzDOTR9/dN3A/9HuoxLcxclMJaN7Yexw858uYL
u+Hmb6AyDcyV0AGU5eVvMAZoTFhzR2chrXHTEcseFOwdvydJ+71TR+ctMjLMynM/HNdBlYT/esnw
CVBnYyEmSXkYo5fDF13ZFVYaB+dcDZwt130Vr+jpik1b1943rVGqZ50GwcLNelVmAYlGX2sKVqA4
wdKdPWEF8PNRxkI5BSLENgzamLpGvz3Zp9h/vGVm72xzt0LBPlTrZ1MU8aEeEpDjgdq9dGzMhbr2
rUUARzK1DfhFV2idnuRIgI0Lzkbfau0qzA1t0w/FqO6MHPa/kQ3Oc+An4lAMbrHhPlrSArwKYfge
U59kalkhgTPvdmoW7iOxPYbnxI6CY14n3knxcvM5dcz0zVYA1W2iqEp/9CP49ftXxNVty9AQEyh1
TZBJvt3lDhj1AZ6GxQ7Qelkc6tyUrERFYatCVt1qS3d/f7yrZw0MOa8axx8uwJQyXI5njJHWarYS
nYnmOhg1aU1aqKuorljqZkSp4VMYsBvuD3pjklhXoH44Zaqof0x38l9PSuKCOu07PT57jWO/qJjp
bUSl2a+DKuGTKEtSRrfm+EcNnqAF2LQz/fu/hhvIUmxJifIcK4H7bKjKuNapgOAKFrbe2g7UbIf1
mbdwuV49LHxZMIPTKZ4wS/Nau1J2kFZ7NznnmB3vYOcC921Gda+h5bFUIrw1Q7AQBL0uzQs61Jcz
NBvJlZqVyql14D/1FM5fUeC31u0YOwfZWgkJNjYF91fxximh8ulCM5+ghFflsjG0FQPdHeWkNApa
74EXJ2cD7ZRNgHf3hkqm0a7zvNCfnNh2Fu7pGy8pcS4Cdza6tRTK55IJedmpemzZ/ikowNOtdFgX
YlUjlxquS6n5/9mkGwBQrDRbecTG9boE40tJuB/ottZpt7//La4We6pWsqMJiP+kWbMFCIlJh7I2
wpONOeyDPaCstIokMJRNWgOCWAgJr87PNBr7imRn2tdzJxRfr/oalZjw1ARJ9Gt0fPRRnKrtsvXQ
2O/Y7dRL9plLI84eJoHmfCKxdzm5SuRt/TZT95WfPDZ53lSrsBy81/vf89Z4k+6WDtTEnaxJLze0
msVlIKQZnqKq/B4ozbBrayc5oiaiMhxWd/8+3NRntFD7oNUwF9OmQQ21NAnik1rL6IspvOwxcwKx
UzBUcaHZSzd+uD/i9YYhVUUvgQduavTMrUPw6+woCZbxyYbQv6q8VtNXMQI2K0wU1KXVu7oeJqkl
9AnQ1ILFzAt/+TVdML4a9d/45MbcdUqs1P4jymZ1uekFcu8b1/GNBy3EKWZ3f5bXy8jABL1E19NV
cQV4H/TEkrYVncK+Bgw3lF6qbBQzSrRtGzvyrdO0sVz4slfX0jRZIHiQ7DggwBguJ6sCIxld3HJP
dV0Xb37UwOa1Bs/76Ci9e/THdPjpGwIjTTMNEdW6P+HriJqKG91jNPwhrQAen5bir7cGEjgM7wQ7
CIIb/79MuMnnLAuNYK9kvvWOLyLeXZT69U+GE4psJQfZb/VcVgu/48b2IlOzQP7zsoNDnJ0fH9Bo
1kgnPtEkG9utiK0k2KpJN9AwVJyFDPEqXpvmTLw6RZDwGuY4BMFjKr1SSU68BxgUeHkv3w2+RLKy
B71am0akmwg21OV/eR749CySMjnd/+43Nhp5ORE74DwkKub1D6xARzcZqW8h49zon8uxDPdJQJ9q
PbRdsFPHNNX+NUqdaqu8QcABOFj80+VKa3RYesWwktNYNUJuoLlTTLfdsnhFMLE4uEJ6P4IBccw9
bHy40pH0wwVQ1a1Z8+CDb2HqyI/MXp20TzxEz5X0VPnkrdCbnfRDkavFsfYSnAPtpCt297/zlKBe
FLuYNHhdZDDBInJfzt6BBKuJBAh9esrMOJbbOG/14VChGPY/rCe2I7QISE4R1JqNA7jEKqTbZydh
yuaIHTBqsjh4PkM/Tg6jbgwLL+q0WLN50WkmCZoIMyg+zC4NzKFbqHxudsI4NO9XVu1mDxN4fo16
jfOxMxvlzDZewp3dHnUixML7QBlpOlh/XRaNarRuDzP0JBEWLFbSjOXHJPFxK02FFa+JzeMXOr1L
7anrfA8gI0eVDFflUaDXejlupfVWgABkdoIk0AffE9/EiawNdKwdO8UIXomWhblRiVyad7UxO7Qu
E5GLta+1zYPsK8TXFUQul/K+G5eWSTRJJkryRY45+1l2oWtB5vE5NAOy/bbsdWdFF8ptn1DjEv36
/la+Mdof8uakYYuk7/zKKEyQJU3Jzi1CpLE/B2nlOKum6pzkp+XrZrTwLN0ajvoGhTx4o3z12Q6j
BSkKVQBgtOsaX1zFII1c+6olfyvY/X27P7cbxxToEmcU2BQU73kTqpOJ1VtNW1ArtTMPaIaWmA9a
1BvWwrm5OSu0XyhYQAEhdrrcSXjtFjG3X3EayqT8pnmKs4oMCSqh0NqFV+bGuw6cHikryCbYuKuz
KwFfzAaBA5GfbHdsWsw2qvZpRML8kI4p9QmO0LHTc3RpR6NZ8B65cc/ylk4eSNYfZs30Ff46p7me
YT5kDPlJrTJbXZm24AAkvrOXYxC9NpiBLOzNGxcDF7oHe4AIH9js9IP+GrAfAOMaKUVJBwL7Fy+w
040k0zwEY5p8CP2yCrb0/4DO3t82t+YJM5+7iBIGV+Gs+KDVVR0NRlVyCw7VGsGKaFsaSbExBol2
iDIuZU1X47GeaDrxcGE3C517Nh7O8JKyUqqdTFrxT4VeSMBEJkiHVdqrWA2hyLHUn73asAzJ7UKs
MBHuwMFdflnFdCM3gMN+CsYg3oXpIF+SsM5oXvQS8Pr973kdDdKApQkGChUIPyaps42TGnUBrF7T
T7E2yFcnr7pPLuJUzi7LgHytu6S0qkOrafFOS2HkanblPIDO+FeuBJEZERqnFPzW1LGZ3T0Gbd6M
5884tWSnB280+7OlYJnG1Zo/uNLaq4Mbi6XJT2f/4k2dRiUcs2g/w3+b6yjmOKPSgjL1U+826TkO
23jfu9L51AwSMdOg76t3KFz9qlfr8ZyXIt700GM/uKpvQfWp7HqFrkn/6/6SXG853j6CNfpHU81r
DkEoEngiamMZJyVPo/dWRqm/saPO07cEdEF2EBjlNpv7Y17vOcakjYHsIWg+otPLPYcAvoYkkW2c
MMJ0vsfof36suqTf4My1ZP13dfHzzala0nYH6Ql8a7bh9DYepxfUPLVIINXrOgjydCM6ZcmA7+qC
YpzJfpYrkQgNEPLllAK3UfGGCKyTmqblMzAK87+gzcVKBpr8aVlhkq4aw1h6Am4tnj0Jz9DJxoZv
/qzZytAXCb/oVDdqgqGkhYIUcbVoEa2Wzte+8fCH/ve1o4EPDQ/IPOLrsxBN1BWtmkCgHhWV5rMS
OGa1T7terKuiRaHn/mDXq0dXiIkRJnA5cW9cftWiBp2QoXxwgh+nK2jZgfPb1kKq9o/7A129pWSG
gGEmqWc0zXhqLgcCtg9AabSsU2SogQ/qbKo54Lykfgm5y3a5G+r2pjNg1fSO66Tb+6Nfbx5G516c
dON44+aaalRGyzxsbOtURlq/l0qZHkRXVYciR0EvkACEVp49VLv7o15vnotR566caVJFaaorjKoO
7Ws4evlD0ZgmPBjd+h1Xw7i/P96tb8wepRoAZJY7Z/aNRa3FnWYXNo3FMd2mrh5uKZdGq8oO5Aet
Q7Mq9tHZll60xK+8NVPmSgEE96SJk3u5unGLgFnfjPYpUK1066SmGmHcjFvstvAa+SUcgm4Je3Z7
SE7IJCcL5mb2rLY9MmKYfNunKk3MA+q6/hb5UWgPQDht8MiJXb3f/7y3NhGNVADSRPFg2mdnRRmA
hCbovJzq0nbPrej1bAcuodHXcaDX1lbLigLAhcQWcYl3dXtohiVz0lBanH3fnhlV1mBaJ9gPIdJ0
vvgUJji4bYXQ5IMSsuYBnAj3cH/G01Vz8Z5ORnRTscGi6M7Bndbgr6AwGQY3j+swO7dVoB4stbd7
YIXFL5e2Yb1K08wiZe2cja0hTJ959r/u5z+sDwo9XL/Yy85xCE1bq3bfK+W5iQJ9NZiyPmuR1mz5
M2T82sx408RgPDmZCBdGvvrejEyPiooZseIEwbicuFH0FjTfrjrHAcYKhsRgueraYm90UfRgjmXw
GGGUtvBo3/jak5jmVDvjQQW5ejloVZYuJEcpziFibWdRBNWz5ce4PrY0vr000ra2EZZb0Q/VF7Or
ld39xb4OHUEITB1QqrUg6ACTXo5f5oHl5YkhzvbY6M2qdhTvlw0KenxRDQTZ9g7BEiKitqVIQpco
zw+KVif2QzL4/+qDCggDAD6VLroOhnZVjC/7xGQBEnmGoSabVTAaK3Mcou+x1lkLL+D1UhOjYucy
tX8niaPZrMe06Kpa+vKsp7W1wXCnWCW2JzZRqIiHuik/EvuUH+5/6j838eXBot37B5Y8lQHoA1x+
alzRPFoopjincVh664BQGll8p9G2ueHJ59SszBFzVOElqzGBeA3MR04FvTCC+Wr2Clz1xEbXcM1V
C4lnVFK02t1YcT4ZoaX4SLq33WNeS6EClGosbVVi1pmsVTMenFWL/n69dkFsOeuwSMbXVIr48/0Z
Xt3OLCBCPLTqYPHRJJxNECAq8FcnqM9milOu1zT9ru/pmo2jkFvVLf+9Cj4NOPEjJqYI5f9pmf+6
qgBoeQK3wPqMrKh5LiVtVp4AZRc4qvJIZbSu1m1TxVstRm5+HboG9lCpGny5P+0bm4kZg5ma2h4k
X7MXuG2lX/Rq2ZwBh4Uv/NJvSJwH+xZK/FZthH7wa30JHXf16k+C08BXuKUROoeadznzPogJlnuz
OaeV50frggsdtIwljFUzqOZj52Tu3tATP1hRevp6f75/aCezjUzRh4yLv7DVmIc4SL1KqqlteqYO
H751iZod3F40zrrKA6qaZSWHXRH0abKqs7B77jVP/BfWWvhbEWXbPjRSa2Ar4nvzE5Xd/iX2/XTX
WEVxsDVcto3yU1jsVEX3DjFsyn3UALBf3Z/C9a1L2QrpPtCb00U/JxnhNd2KLI3Ss5UM8bca6t1z
nZYhiqGIXG9xX0o3WkMLBSZ2uKpGQ3+4P/6NkwLfiO4RhQng+/YUof+1cb3al0WgFtm5dI3wU9Wp
4cdQ0aqHTK+9FVRrZ6Gy9CcWmy0ZED3yciqDNsyq6YP8NWCTJiinuFp+Bi4gnqXuJIeizdtVZGM/
u1KEWbx4XhAeK93B88BvB1VZ54hmfE4gC39MdUe+DqPom1WH5sWmHJ3qRE9i3MB48DapZdcbEKDK
Z7rDSbMqZNok6x6FhIMw9OwV+f107QyjjdiZwSsXZZX5nCTIGS8s658bZj5NGp18UVB2yD/OjmKv
eNgolHp29hxZ2CvTH/6Ps/NqjhtZsvAvQgS8eW3DphElUeYCoxeE5s4ItuD9r9+vtBG7bBDRCOqF
wbfsKlRlpTl5jjOeKrspi0NnteMPUGHeg9dnULXSkTSic9NBFPQw2Ulh3M1pjNKIGKrk73aplABK
WbO5YxzQtA5TReVDQoIQLoH0z3gEmFSDltNj+7nSIWHcqcz9pqlcrwRQM9UU8l7tDf9U7XV9U+Zj
RvCTNKhg6KkB+Sw0Sked2vH97HjlfJIcih9p2qTxoacr8yCMKPwWWeX80o7m+NNQaROe7BA101Mq
FvtOV5X8WMfi1+3TvOEAcQNkr2SVvN7r6uzApANgk6by7VxTgrkUw0cQMDCrhASrcdhm95UVij+I
XOTmELxQeSaIWR3pSc9o6iLS5VOiyB+m2lDuByPpn2Q69EE1iuU/Gfhi5mhV63GKcnFM5jL9690r
ly4fihB8CDNHq/PWTUKFwKdvfEgp+wMIA1rdo5v/RcV/+mggj3OCXCJ859S5BKtS63Og7ECYjsz6
+i5rZk4aWEPHOEDafR7ncOIbl/NDHOvf47lfHix4Fw6FQKP79mrfei0M4u8huAKYzajqtWGvtFQm
wMvRZ3PHh641oodwUpXzVKk/ReW2O07y7RtHTCzzS8jsWOjaSetR2nYxijG+B+XwvWOnyFvP7nQq
ndg4RUaevrSIn7+MXu/uLPQt7EfCvzEO0AbxKAiurleqpnisKelmv0IC/rFfhDg5iukd0zrXvquh
mt1VCFjzXMDaDsmPO5/aeNTvJ+XdTDC8seDzmGOSnSrKequYKp6WWpRjN/nhNOv/dqDr7i2jSf22
rq2dVevy4Fz7HGaASQOolIMYAeF1vepsSBQ7Z1LP94bJK49Gsiw484H+9jFbHDc+5FWOL0RfJEHX
yKqWv3uKyswiMPrTPsSlF39vmFQSxz5M609GRY3ylEAxoTxmYhQ/LIvuOLznWmEi/zp3EVxoofX9
9hmVN269BoqG1EK4JDI2vF6D6861SV4++ewpI7JzpSl0PEFNXSj+Nz9uG5Mu5toYo1f4aMaeGIMD
VXxtzIoGiK6NXvMFA+NH3VCGk9Y50YyqmQojehNrl6IGidBl+hIdmUSZPt/+AW9vJDBmyi+/V2vo
69ORS21iQEO6P0ZS3Fa3yw9CzOphrFT7V4KC17tDXey5zBtR/d1oZuphUy8x5Qpf6dzwbDsZDOcY
PdNX9u6UqIpObgyK9g8WSbxJe4HohWLM9S4zPw8azOx0v+IlvMAmnj+IXnQfraWrzgWfducevD1C
jH5QAAClSvOaJ+3aHhBoJV+IDvxozrOgXdoOzbGo117maSCrur24rSNE5U6CVJlHBqR6bYzwC67+
rDV8p2i0+L7qvQ4BQvKa5oAPDqtz2Q3jITLHtD6DGHc+i0Rx9sZ63jzgv2mkyWmBMdFgXcMtaKpU
FCoN22/0GkIrE3DsZYYK5GhFpTofILInI7Z2M+I3Dh6zzD8zZEMKw1STPN2vglKhWO5oWbXpF0vY
H2xtQCIgYQ7+lKaK5TvU25+cFu1Fl9H6+9vb/ubiQHrAyCwTewYJAMnAtWlutKJA42X5gPzSH8wv
p4/eHDovZqUX5zFhouwP7MmRVDpUsnKpX9tz58mdZe7om6lZ4EKdqUoPDBckH92hjC8NjBk7K3z7
TQEcSHw/c7oOfFyr0IQKXqWF3FUfQfTxuyTL/2QAwb5TtKY+5XExfG9EYe/FrRtWSakAxdFqJdNY
szdnYhlzmAQUf06c714chcdS0/qTCG2Y4urO+FeoXbunxPTmwuKCaZvQigbMT2Yqf9SrcwQiKmcy
XVd8Nx/Ez6qzeZOMuvo+DI7z/fZ3fHtkpSnQt8R8IB7WjAxuppoN8kqKH9qJ+lSNcXUxptgMGoMh
wNE0KTh0w3IgXgz3sEMbR5YSh5QGloVCUKvXqyyHqtemJI4Cg3bn/EXoqfKz9xRR/6uPS6GfmHkO
m8vt5W7YBG8MEAKMORp168h+rlMaCnoTB2Zalb/cYu4fp8mpX2ZtVhFXQ2j8vb4ejCqdKbwCvTe6
yKtPaU4espyVHgeIZYgYFlzqC1PV/UXTvECbAl282wvcODp0jOlgAMYC3Lbu0+ddY4glMjx/rhDF
I3AhqzwqPYO8qCHgd3a8/ZY5Rj1+86pT0F/zcQ024/iz4YR+C3HK2aopKB1UPVTv9WbM65293DBG
+5I0QWL1mY9eHZgqsyvCuQQNGKsXcJXGg/IVGcxpOkJX8M/tfdw4KIx4SUoLaL8ltOr6cNJM7JED
yuMg18usO6JtkQyPbVo4+qlZijRjxiNjpuYPjIKXITam7/1m9jz1ipyxWEfxG6wXLx1Egf0hgZ+l
OeY5LN7owTNetBMdbHg47iDHhQoD8Kr1J6y8pI2FJ+IAGo8uPiJ1oxR3yJYqlyWd6uqZKuRzxjzC
TgXn7cdktoOwRJ5WOaa5Cko00SQkXCIJ3EYHaQxQyDqWzcSDos3vPzjYwsXAoUBCwFe9/ph6qWVM
HNVJAJe3/mAVnXGHgkf/DJSs3Dmjb8+NNAWAQMWYHKq+NtV0KMIaVZMEKcrunzmu81+t1FjV9LZ9
1meM3j4ym9v4yt7Kv6ijZHVU3Tio0nGsD6UzzBAa6naq3LtpYe94l7dnhdXZiDgAI5N0Gasoo1E0
HLTB6ipvMOcjNPXUwVBZKeBPcsuPS+POTwWd62/vXiR5s8xbmQhmTH31/VCIiIHK2EmQpENyr+W9
F8DNUJ7VWNmV+NzYUNJkcgK4KqkJWGsnY3e6PcZ6EvQs67tXIaCUhw6DnWmZ7+kCbtriQMKHJFuU
a/RszXkQzbjEwSwM8wOTZMpz3kHNNc7tXs6xZQq5aIeAmIeIHtH1ufSAi1FQU+JgiSfBdYPoEqae
fmyjIw7Uid/tyWQhmulnySgAYGHlPlHdqnooItKgoW302R7L7yNjT7Iern1Lxr7/cvuAyANwlbci
avfanFz9q4BptsvYiqI0DopxQUaO7re4E/o4ej/c1q4/eVEFuLsdK8s9ZPyg823rG3f+yvrqzisJ
Y7UeelSBPSQDmas+HEKe/M8KGm1gf809ifUte7/bQ1wJSSmwSrGKMHRHs1/SwIPa7ynzUuVr5DoD
48az9bOZhPXuuSm2lxI70Fga6Byh1QLLTi8LXpAkGGYv/KpOevFc2lF17BDHeljsod/B5299TgAg
KAn/7spYq/vumb1RD51FlEYZ0ji0fTKoz/0c1+O5QNlsuff6WnUQBZyWFAo6aw9PtLXBdBUkegnY
HwIg18dpUJwOQmjcnFuZI4JvFXHG7NS+YEbgH3ZDub99gLYupy0FE6DDkH231f7muZIYcRsmQV41
w5d8lL1Ow0zSBztaIDX9A2MMiPFNqX2CG79e3OR6Qza5ahyUStj2n5puqB/0spqrj1NuvFuvnpiC
VjywY+oOErW0WhoAYEi4GHEMBDyJ4ZFGr0DbcEqsA3zRS3eYojr/4SISeNTjEX1jR4woqeta9mGi
rvdwe+kbz5fFSQbaDUoXp7RaelEU+TDkFRdHK23rkxF5U4vmZOjdjSEn+wBMP07uKQJVe3C4t6MD
7AOjhwYZAAOcbwbkw04kRt53WZAWyFSe6rCbv5t2CJtim8EKaOL3+avBUn9ooZT0i7EuytPUWd7H
Gdj2MzNv5U7gJ1e7cppMDEj8uQyOQDxdHwSjEo7U9kqDQlhiPqJDCvM0Et7R5faub9wmWAEY1TDJ
EklqV5EerCejB4NRHuhmNZFKqqAql6XNo4M7i+Xfvm6dl9sW5S9frYzmzf8iX0AmrAteesbzDphS
BHkkwqd5tpMJRoYF7u1QX/5Jak/50oZai5S96+xML28sFhQX3pLElnbdm7zBjotsWmhRG0MR1K3a
wSdvJzWzvUrxMsf2rm/e+Io0jeSwtCy30K26/oqDitp7P3jsbir68VzWHoe3RiO12/Ebb3sIkhFK
UsYTFQHtXOfrfWpYTV4vImiSUL9D4tRGmnnR/yWRiR47s0juIfnpjgwKmtZR9laOGYwUd6mmzN9v
f983IB9JSUYliDRQErJCfHG96FGb1F5NZ40ZcWJj7m2oXQbbSSgRu9bBymN6wAMK2ZC5ZVN0n+WL
+Q3e+b3kfn3O5M+AdQKyZsAhTKWuwg7RVZGitYXmh42SXYxeTf6C2zw+w8XYHqbQga5o7kv3v2rh
AXh7/x4QX5EN6xB9QjOtX+9BZQ+zPnmD7gsVIsuD3leudmSvwzuvHJrhaKCCeq8yRB8+1Hlafu16
utiHRBipe7r9U970WdgHoFbwXjIRxOu1HumbzFntszRT/TKJiEhMkQly8roUEuJV1BH3Tuntp0ix
dfGtMWBJf+wNbdZeyqxVmAYZl6VEXEZBV6eLmiY8KmnS/w07o01RMbeNaTwiCRyOR21aDNRJhB3X
J7qyBenH7aWsr69cCWmbzIY57LxY15s6lLM+1og6+mVqzZemWYCddFri5o+jmbo1/FRd4u69yOtn
6bdR7gYz21Ca8zGvjSbh0EdxKjSfW+fFX6y5mabzwPMsQPd4JdjINKHLdajhfdzjm1uHHti2+XR0
I+lycIpXR7hE3oXShq778HZo0b07KtOvmpKWgDlEJOfbu7t1b8keUf0GBE+9YZ1cwbk7UlgZDT9t
l/JzrJripIZVX9DDr0f+jc8m+/xFG2YzBiI4Lk+53tjvbDfLJdMOIekiM2GQXH6OV8kCUxxTTXHJ
8LNwXrxHVYNVnZm5J4Y/G+08WV4Lnb7hlB9qz9lT4do4X3xosj32G16qdSUC/BJqF8tk+r1ItWer
ndLmCMJZ+TZ7iW0cQ8eudi7npkUSPmDjZH1vCvVFrtcErIYJqsBqPBCfKcIxbRyawTgv6V8U72vv
/vZn3nCLtNVtVklaRCFkdYmaTKFRl4SmP4xjNF/aqEIrr3M7zTyEhqF86BYv107DZIZBPi57ve4t
60h+uBqISOraa2SQHTd1adJb9j0xDvGdm8Pn/aBNzgDMpxzCf+0aEcxT3HROibzLBA/D7dXLTPp1
8CGPF5E1WG08otRSvT5eRlimotVjze/7PJ++OY2Rfzb10jyaVZdHd+HUJz8U6I/7j4ikjV9bDymm
u9s/YcOhYFlOKfA2USyVW/TqhOexW1YoMvI0NE2HCGBtfnLa2vmoTqEWn+dGoRNmVOgj7yx90y5V
IYBgtG5Bclzb7WGKnJEvNnwUpMMvLuCdQzRYIHr0IUxOUTfVP6OxaZv3O20JrOAppHIDbGnlw+Bf
HyhhmIY/z1WqFAez77N7TVNAsCg07vXPma6E3Y4v27pXEsrOBB4o3zetclWge91AqOgvsGW+6Gle
nIHMtxctYcGj3u6NYWwdawmpRjyViOPNI5G2qLc3PXvbhKrzve8KL/5Y6I3eHTLEngd6mtY4PvQM
hh3Heih3fObWasFdqTKVkwDN1ZXmmytqNXSmnxoZmFMvn4fhZBfjNJwdXUGJcQ4T7U+cpQQ1y6Kt
rFqtIhynaXtIIAvDV+jBNYdBmyektdukT4+d1pqf3DLdHWiXZ2V9ezkqpA/IJsBCtEpWVA8kqOx6
+joTeM2xGQHC3mnt1ORHLZq7duembu4reG3yY7p9eKzrG1OPnaNPVmP6tRUtX/Vc6bmzSvqjHaO2
P+eOFe/VGrbcE2k4JXfSBc7Syj1FIcwemt3afqFZ4ZNe9aU4lVP5XDdNoFRpftG0IXOpVy/6QYRh
tbPgDReBhiKKuPhGSldrbDHdaRD5Tmn7iNdP9kUZQjtCbsAc/QY+subeVho1O5kimd/LqYJfduQU
ssZkDxiI9TSEjb6vZueO7Y9KaZwXBaEtIUrbu/d0Yf/id9jKO3PB/7VIU4UpCDLf9Vy+JVxOD/xc
vgv3GSpHWtxAvWkv95Ma1sHSvXfe47c94keIvzQNPpFVVpRWbVqaQnX80obnfBAaU33KRLkz9qwF
pqPJbO9orvxBzEzxmrIKnOGyTb46UZpL7b+rXMevR0NNzrVlZMNBq71fShr1+qGyR2PnEG2cYfCC
EjoDP7ENoO761szGonKKEsfvlTHq+2M+pfHfVZ+K+KQOUKrCdze3ysUzlxJqgsbRSToKCLpvv7Ib
rgK/x3gHtSQqleuS+uRODP0kpu13s24M92rbQbshCGw/doJe6Y61DU/BhCYAMNAPcMCtOXrjcc6s
Ms8cf8nTz0s32gfUvOLmYKXhl76ftT0N163VIdQmWVsB8rypoTQ6qoB5UTu+i8dND47WdE8Crqzk
aEbdXhdryyvg6CFLhS6VKyp/zKuAhfrg3EeUuv02U5bvsYBI/QDsLRkuUbpM9+BD23MVheNeYXtd
PJE3BhYGiXijYU6r/tquoU95b5uh5UdZY4YHhUqReSjcYfqDjwcMAH4A0g7JcX5th9lMbzSFaflZ
LiLzIUR/YkbUKfLCFyXJ04c5rbqdO/KmXPN7bTa88TQjyTmMlU27MmF4U1zLH6I6HE/WHImO/DVz
nLMdK251hBkysU9GneePnkjnvzJPaPphaOKu/lBlijfvxBAbEQzxOEkm15Z6xTowjjIIKo0usnw4
IbSvQmuGJyUs1P6+qrzFOffqkgokBnImFFxdpHto0K0DDQsyHWcmFMiHVm6qTRQta5vS9DWjlwjj
uc+dgxUWlQW3E/wpO0HpljlwthJ3CliJv6tPjsAN17I3/Lx0ze7eMOqpviAm53jPpqh1/f62M9ra
XMm8yQA0rzo+6dpcWtaWkxu95UPJGxWHoZzuh2ZR/y7gU/9ueb36qQ6V9MWpveXXbctbjgloC0NS
jLZDgLEKYTq3LESoNI6v9Cm1twXRGG5c+gNIdQJ4SLTvHHWDuI9aNaeIMj7lEmeVZERlXTA1ELOx
Rph9K6J0yJ60GQ6r49JHLTovTtsTjy+Umt+7UCxzgHAXVI957q63uC6Nma+dW77wkCNOMzuF6TYC
bvdFH0kq7wHelPZOCPH2FJG488rgnyirvWGgcKp+tqsCVES7JOOlTOrERijYtS6OnnbKzgLfekNA
m/AGmqyOt2aNmqxFZLVtVth+rlfNnaXTd+OvNuin2xu5tSjqK7zcqCFhaXUTjUnI8b7c9kVMlHiC
xi1Jvzce7EhVj1Txzs3YKDpx32XpDE9PS38dn7ij2/WDBc7MLhFsfIJcA1WrsCwt7zghZ3dnlYqm
P3p1bpUPrkMt8pDOovtPmHa9f3vhb68KaTGAdJQlIKgBybA6QXqLdlcUJUFhqdmnqO2S9JxVDFyf
3L4vj0jSQTB42+RbvyAzcfk5ofwEHbq6LckMUgyt1SjQQ0v7NsdWFx4JMOxvTcdwJhXF9DMRePmV
KqDx/s+M4+PZo+ejM3iwui9G3dp5btqKP4EAfDIViJBF5ihfOyAKl9ur3NpYyi60pvEJDP3KXXgV
P+RZmy/FlEVBqY3NYSzH6LOXhvOpX/KvFMmtb7fNvQ1XdFt2EXnDKOGp69I7SYYqhjlT/LyImaxe
tH6az4IPnpxNOEum6NDMwGMiZ9rzB/JzXaencEURbhJ3cpjhALheaNtHyJPYYRz0YTXbdxkkfc6l
Q6L7DzaUFIlCKe72rS7CYFS8KLGVBBoT6hfEcqfDojFzkLsLNY7EUqjP3t7TrU9IhES/hhYTScQq
FGuI+bx0MpKgY/pmvEvoWRYXb26s+B4IrtM8kKvVL7dtbn1HOXAEkgmOGcrS17spslArQnOOA70z
nA/jok5HoYTq0So778XurebcmmKPD2DD+9kS8waTkhwCWt9IZQGbraO+HiA550won5Xlgw49+ksL
VmbHo2/aImOgbyeJdNYNqhTRMIVCB+jTfKw/q5laHcNRtN6p7FEw3DkzW2eTO8EbyfEEfbr6goWj
RbnjxUmQ6Z34qWpZGV1Q76j3BC22FgWLA5gaGq2geFdetI2ZvjYy4fkoMg53WVk64dHoush4sOal
3SPp3LJGZqLSLiCphtDg+oxA29jPUae5vmdP1tdxSepfRTVby1EriDx2XObWFoIUhiCIlaH7pV8b
q/QFchz4r/3fhLNzxlzvXR7C2Hy+ffC3XgXZ8JEQEI7HOjiVow9u1uehT1HeEvde5CTPeFX3edEm
lw5b4hYD2Iy8SX6iJag2O+blF1p7MbhHJERZqj2tr4CqssphqRU/QzdCHBSjHc6VXpdPZTswYDl5
9Z3ZqcmFkeysPYuiLb7fXv/WxaciQwcZfBp+WX70V++FFsVZFaY48LivwueQmZDnzIzSD4W15Mhe
2jQtGmHsXMatQIS6m+xLMMYFC5P8Va+smoXGiHTI16WS2GTPZdmEh5aJW+OSt1Q/UegLReQe0mHR
9SfaOeJjaMGvEBTq0v57ewN+u9P1J6DqKAGOJKQEtNe/JaJaNVReGfoiz/FCDdt9z/BnFR6HXOse
1cGLLpGWdcxCz9ZFAaUojpMxa3BYU+RHOLTOTrVV7MHX3+Bk5HOjgtEBogc6Cb2a699FlyjXk2W0
/dJJCvWrMgH4ooPU9MPZyiPnL7vv0/yo9ojJUxBu44nhdib7D2lmzN8MPSnyI0rrzh7D38aFYYaK
uIguA/dmPRebOKUXGlYU+qVapfUB/eDeO85mRkEcIDHjGbUzpX+pcDJ1j3rdZPnD7e+18ToiAYsu
NEO5kgpz5RimZc7cFn6MYJ5aFOwTrz/ZCOkczZQoFkLjeQ+wtHFFKbpTF0H0mjr4GvLntFqn6tQp
/R5kj/jbLKoh0MsxvK/nWvWe07lLxRdGGiz7s5bqo3esl2jP0W/cUnwD1RKJIJVEh9dnoaC7NYTL
ovhJuoTxqS48lZC1Bl/5z5iByjuSq9ThgcpGU51v7/emacAVTInAlASH5bXpoW3HdmiZa5iNsh3v
c4MGMarrxtK82Eky/TsuZkqwkDbmXvtwy0vgmv/ftHwjXnkJ3oZUHzpi2XQahrPbR+mxgtrvDu4T
xbt3rMz5VTO38LE1i+aiFl2cnhe7eS93jbyHjAWB5vhdv1iXG/NQgH/ODMXXZzkXXM2m8dJWWhoh
Jptnl9u7vXW7sEOSC5+vJNe9XrKFZkbdRGMcDAxEql9UvdCVAywbc3gazCx6gjPJzf5lPHa8FFXR
6jvmty4XoRgdEeRDQOmtAgpnsaq8bOooCJsuvfMqkX5aiqKmIFY0X1OAW/bOMy/Xs3K+EnnJ3krA
DHMm1+tdaiafSviXApgtw/vR8MITVKHw49hFe7y9tdumQCdJymI07FaOQ7FyxJsWK0LmfMz+0+gy
cNe9yT5o3eDsTXRtGWMYkEYAWSWw2dV3nJeIhz2tQn9UdUSG7cyI57tRaaPl7FgwLN7dXtvWd2M4
TrLoUhnhOb/exjbTm6iEkNmPCqAaJ0BP+nQslWVKD4OnDD8oYkK/8gc2ZTQNdJIgfg3g0NtuikqZ
+lm1INN09OyUQXn1eY7hhovCudw5mxt+GPJEph0lwpzRtNWWmpDEqwozHr7TiviI6eWRecfyoV+q
+3YevG8ooDt3aHbDHeyWzPO+/6hC9AzC7Lf8IbMX13uMproWuk4bBZ02p/dtP3dPfSw0qvN1uAdp
23ADFNAgmJXRNuSYq2sBC4nToXep8OaUTfHRiRTnH1vvIvMlhNgXBkDXE/m5cGpnONVt9W5cPT4P
yiPK8wzSUjZf8zOEEQJ1TPTzbSttvOSNY8DvEtNCqqauf9RY8V6He+PCyNUydSXFRgnHrnc30oWp
5UkIeNNKjR+5Oy6fl3gxfxa4nn9uH9xNU/SzcXBoNFFKvDZlO1GPDHOTBj2cYOGRGJypHTo5Y3WY
1LzeqVtufUqKpESWPB+g+OX7+uoRM/UpnbqGgYx86Y3mS1lZQv1sp3Y1fm+WxPGOizcM4r+hprWX
xoo8cyez33ANFIgJlaR/4PCu7FdtGIZR7qZBFZlzdIjpf/4yZ2F+c4zWGu6EPcV7bdDNDaavB+II
SB2jGaslS2+voX8VmIU9T8zRUZDn5R7y5VOYTtoOU8OWNTB/dMwkwocTdG0t7KbGgLYxA2M8gRM8
TnW0OJ+QqRb638k4mjtlxG1ztFuZnGUAey2RHOpeWMKWlwZGJ7LlZa6XJnxKSs/6x+3i90oLynuI
u/k/Y/LHvDo8eS+qeFSdNChNUNSHEQ9YnLq2XO5rp4z3QvutpdGhJ+1Wqenxbl1bs9IEhXGFQcSi
ysLuy5TmqUsrgTG2F8irwj3m962bQVNOpWsNChB/d21OdHWpzM2cBIDyBnGwKkJ3vbC1EiqpyE4v
0eh6pXHQxdD+o+bt2P3BzUDFwGLFUhN0zRRYwVNSRpUDD0TbOD9bZ3YuEK5m51JpjRdSLmXPq2/u
L70hal1U2WAouF5wZ9p9Qr0rC0atUZeTlynCPuhxPIxHodbOHph20xz6MZS6AeEzw3Ntbqjioato
XQd2bIwMUzTakh1b1RHHzh2bnZamvNOrQA6xAJIyeny4VXuVrc5h1xZdnuaB149u/aTOyWI8jWOb
7ERxG+6MIwrZokRfAdZdLYqWVDQ0iIkGoZhQ6NUS00qnQzI2851VK8vyWEKhmJ1vvxibRulWUI2F
R4Py+vVOjkYM+5kcWemnsKAsMZmxd1D6aWxPXZkZ9p22NMXeUMrG58NlExTjumXyuTIaSTJ4vVaz
QLGauERAA5pHFMrqOqySkxUXcCbdXuXGfaT974AjQfEbtuqV29a6qE3nZMiCRZTFF3Ohm3GcksXu
j1aNG3r2lMzWLnE4ckembpn3cB2b9pFAI7aDdwvU6PUuL5MN80xY5QGVBVHfWVU3n+EMFcZzjvRe
fYwnHRKwQ1SFqntsFDG4/7m9AVs7riMrLxM9vvaacscDItklCEcGdVRbHxKtKL4TuIchslrdz9um
tq4LOGRZtyVNoP53vVbF7HBI/VIERRhp00nMcAudW4cQ5LadzSWBe6Cv9JtIepXQlY1N+tE5RRDF
rvV33zfuwW774lSmBdNlf2CLAjvoESo0tNiu1yTyzmbU1RPBYOQRFpwpYFYSSRRaHHsQts11QZRJ
24m28Bv2CtQIxr4vzDyoMyvTHrJsbC9IXer2RWviPf1i+e6tfRvvMGRzhMT0m9YHc9FihngqEWRD
aoPLgx/DVaP8UzYWJqiqafq3gR314Q92U2pNSg5LKN1XDrVxsqXsc5sZo6xFN7TL+39mqxlgBuwU
hDVvG9tycORw9Lvx4bz/q5dfTOaUayonH/Bu7lwaZmXmQwIupTiqix4xUAs6ZY9kfOsbGnLAnKQK
IOkaAOnRMoT8iSkqF1Wb5AAvGaIvIAueqsixdqLwTVs8ulLfHMzuekyKQo2th0soAg9scHG0Acye
S2tEyk4z4vdOJRO10WEHacTS0H51V+fFpd9aVdFYBKJV7P5DkhvDDz3Om/ro1mr/Zax79fz+7/fa
olz+qzgxMZ3EtXO7CAzAz2iRDjWqlWkMuyTsErH7SLq4x3eydWTAYwDmhBKYha7OZ1p3QzvmXRnY
ahwd29ibPoYKclMAbgr7YdbS4usfrJGEgviC6VFQnddrBE6zVJonyiB2YnEBZ8l0e1lB9D+b4gNP
xh7IZfPIvLK3cmejFYncjIoy6J2oCI/j0jSZjE+Ln7lWuTtz3lvvAdVVKlPor8qOyPXi5pYPF4HJ
ChxVNOLU2JNeHdvSrf8gfOLdpoqMfo2cYr+2U02910cUFYIGYCUw1fhzYyThY0mD6EM3ezuUHFur
AsUIdPI3PdY6V1o6RlO0YigDA1Fs/Zx3RfyzhqBqL1TaOotk8wQuXDfWtlrVaClgvoyUVblWJu4G
1CoPZSHpAScmMquT7bR7mdmeydUHgw0Zhi9cVpA6TfQiyjr8mi5tf68N05eibow/8F+EJL+ja+bF
jFWuRHzpQeJuFrBIwO5yclLHuLND0dRfrUbP9sYYN7+bHG+l3g8cYN1XjpWizqJ45OiHlvM5Vfqk
OWR1Ze08cVsBn4QfAqmlp/ymTc7IRBa2s1UEPQiO8InpL7W/5JUNOpAI/0NnQb99bMK4VJ+Lpdpr
Qm59wdfWV15adVoZrriERouhvkSIt7aIKmkl6r6ON6knj8GhnQhpa1/lhgIKgB/vzeh70dg5urRa
gc6MSMeLrmhjfVcMqvNHdsiQwOYBkl5TtdWdoNxMEB8IrVCq/3oMpFSfPcokezi5zT2UMEuga5SC
15xehHgSOttz8epEKJdYNI/mVN7leeF8jMsyLP7gnZPstDwBDNe6a/fVVEuoEHmWgTmFQ33Ix7A8
zREEe03d9fYxtiD6v/3qbMV+dN6IMcFvAZCRO/DqZW26YmRKN6sC5O3dszKN832uAOzM2iK+LE5T
+l4VKjtGNy/GK6OrcKyojQymdaUM4PdrHt1yaWHs1o1fMLUaFxLw9gWIP8TIOs/tHywXakEIaZmv
gvLjerllZFdRnLdlENJKnGAPD91DNbrZISWwOKm48f4I5cres7R5Meh2k6dA+/9Gy7jKxoqeZoTD
cSnpX2Bpc9zz0pp7svGbX/OVndXX9BaVzD21CVrG+mzXQ/Jfhns09zCbtE/PSZvXz1nUde8k+JLx
IBwbQPqZ1H9LopKYc1+pi8wfFqFMl3TqC/WuNqbK+JCoTFfvuNWtwAW+aurovIn41VUwSNbQ9hNS
E4FpMe6HQlnWZ89qb1U2bDz09faYsrc+Hq1pZnkBrKlgAq7PTGfC9O/FXRG4eUNBC2AwAWHdePae
HtKWt+ExYjupUlhvbr+tQeYwpSR9TlYmf3elHi33pc1NvKvcqoXx3TL6+9v3YdMkTXfmKeHGhe/h
em2LPhvq7HUiKNtKxJ88qzLEr6HUuvYx6gYXmVUrMZqdx34LkkKX8rfeH/UQkrJrqylMx46awH6X
Nktk/WyXWC/viKaE9q9mDuVygmgs1y/9wLH7lI+55qRHplIMK6cbNcb9wSknp7k0dRsnH5gn6b/f
3pWtEybJW2Qnjvx0XYRrOzuCqyTkhFXM6hWztwyHOc3nB4YH3qvjLi/Pb+ohsLj0otbQBzEpg9vP
c07yPQ4UZ3OjcF9ctwo/mGBPkQF0F4di/x/4Qbo2NDa5QlRpVl+AnLsrEkPJg74s5+akxnE1ftU7
Mw0PKnXyo5elP1x3EfZOkrN1l9CDgnGNzJgp9dV5iztKtjV8NMHAhKv3H6BjnZIcNXVqph1LWyfb
5c7KNh8o3TXwq5iaTkmrWQSt25fhSU/C+ZeW5OpTl4XFD6vV5svtQ7O1NPCQnBtmqAC2rpbm5Ayb
d3PCVVJEN73E3dLkF9Sgiz2tyq3TKTtBctSQ0veaVJoX21qygvS7y3IDolGtSfp7V5379q6N53Hv
qGxuJMPPOAjicoYNry+rqAZm/O28DIpumi4JeK4nd7FBryVd4jjHNJ6m8E+2koEP2YmmgLamkmoy
gEeqrhSBlrr4PUSO6FWYfV7+e/uTbS4NqJcMI6kNGSvPDvvTVOQdKff/kHZeO3IbYZu+IgLM4ZTs
MDOKI1nqlk4IyYE5F+PV71P6N0xziCakBQwbkA1XV2DVF95gKyKhOdPHUCaT1kzGQBdTbB/SElbL
zqcnM6d1tY3CN9oYlC0BCa7OSZEZVTaPBkGyA+jOUtMS1xJ76Q7O4s5ZMNAwQxErDB+KNKs/Uhus
f96f9VaQgIa0iVkVPDz8jm43FCgybwr1/KuaZGiOhULV6lOWiuh7k9bAcVSE9NIDpEv76/2Bt5Zb
Am+kChXExjX6Jp1THmdKDle3UtQjKYJu+vYgPKhpndV9wdx7WnZCk825onUMXwmBV0Ttbueq1rUx
OEIprqJ0xvSUecLxnhSl7tsfSrrEbYA6BLBsv8D25U9Ca/j7kBXAOtHPWd2xTV5bo1aRpSxG33yL
rLRw3nggC0CPuHn5bXLjzvAHA6TVTq9q64LwSMFgIEoizLraqdpzZ89KR50fpdDhWMVZN71xbS6+
T96CVcxeYXyDgEhHA6MLEiQuWr7a21WuO6g4bpZS7W9H7as1xY/mqFPrV/spehs7bfa9TYf4KVWd
9queldFbYMnFZ62fref7J+z1dv/SK1X/py8P8ej2h+DfXTkLoLIrgnfNKTcU540r0EHxmzYNWx9L
DBORQbTgPt4f9/XJZtxflTueG/OVtjZWElYyYDNxNZyhPuu5GaZHPlxLBDkeUHKr62wnCt5YdDkm
mQwyGEDM1tKJjiOEavVOcg1lq0pVtPlfHJKW5KloAJAew8mexFkZ7ZhkQCncIMZrhr6aUmYHD3TN
Dmxg++fAP0UyQpaGjdUZSKgHlIjLJVcnJWzVlbYSf5fQFP066+yjkyT5O8yKc/jFjjpfE3vkDxFt
Sw+kJpiE71yymz+HGxbMBB+AxMLcngR1Ia6CmZ5S/RAZHnLOkj/olI3HL7M7iNanJp8atj8Qi6Ix
UTl1FpRlpjTvFdtNekRjBqvee7hfRwjwbIjawAFSGHylGAfmX7QIH6PMOrl2Q1JWa8WJLlq6Bzba
HMiGpwnWkZBkzVdv9da2mrSJr43hNQ8JVYz06FRWUp/vH/udcdZCC9WsgmgCYn9tYkXksLGyZDzl
To6Exv2Btr4vSY1Eig7wKJfM7W66rarChZySa5eh3O5Tc1PVs7koznhqbCsv32e5uqut87pKwVEm
SuXDJkHCFvB20EZzCUEitFCjaqziN0tqTD89LY/eT1U55WcMh2JK9OMynMu5sbM/OcHMGO4QaDGe
zdUJ1hOr14wGKWsx9NjcG9jRDTGk6tMUgcHw8y42zPdRhZrXMaVubPraNIz4lLmhq/1b1qr4XW1t
ikTg9XnKZA+Uv1abIEwVuzsPTc10tMqvubq09GBgdxztgo/7/oZvnSwg+FQTKHfx0azWPgaA3GlL
ml3FKMLp3WKhRPtIh2Ly9ipC2yOhrgvyHcTFOhfl3g4z5NeZVWTa8wG7+UL8lwul3uvvvH6VYTrI
uBUJfYtcbzWlNEcpyFEy4Dh6jj5TXH1TBvH3vMzO3uW3NSWDGgJxLR/CK/ZJHip0Ansru/Izxhz1
fKlJ6NCh+H2CNlNCCoReCz4deMHcfiGqMag6UIb0KkSnPgxu7s7ngjD2IMbWfLJyS38D4qHfM/N6
HUHfDqvfDlvYQLZLh9sgiWNn/uRVY578aHUL8YraievkfebGQ+jro9r050ER0QdENEJ7507aijWQ
mIGeCcQBlQ65Cy8qpyntZKuv4/SKthdvahQh91CiEvYXyKi285feChXM3Lplz/h26yCRrNB+5Rsk
l16/tP0YV1ajp9cEZPcb4I/ENLqDHldgTWDuT/e/xM3RZDtNFkNk7H47TS+ebSsdp/Q6wB86NvPk
ffaSeqaYOCWf7w+1ta+0DzAnYVK8k6t9xdWxMa0aKfHJjkMQ0Dr2Gb5OgJzC9IksPegcA9hsnWV5
4kMUcgJVi0330/1fsTVh/CAowyNdRFy7Wt5W6/tlMMv46oZWBD5gSrT6uSqS0fGNoYI9en+4racN
exLkQlCHJ0VZra8OxVdgoIGsPyWnfwdL/Tr2qMOnibC/AINOd4bbnN2L4VanNmrMWcMTDp6obWTt
cWqA6D7XywLQg4Q32XvFtj4SWpPE/zS1JZ/q9vQUnXD1Vqtg5Pdmlb8tdBVPRcp32DueMRVWvjth
M1pHvIvtPf2pzZkS/cF7IylRzdU+8gzOE4we8OyWPX4a8CqCzaXU+cEtVfcP4n9QnpA5aQRTAV9t
ophHAKwtY8WNNgZupFlvYH6ofjGm8SF2Jue32+mAPCR7WqIfURdYXbxoTM2lnSnRdTHNcjrEBQIz
BwVVjJ2ofmsNpXA4+GpCCA7p7fY5o6AujtrHtRNN8iFt20IWYpQMEW+h672+M62tb4HrVLIBEbfi
FrgdziuGIuwbcoiJTtjsT4tp/VBmNLxcd0y/LpOxe4lvThDOBXQHnmRnXY80MioH2P5JZexoOOVD
7NWBklXiP8o0oTjc/9Q3B4PdJvt7PJjrslYdxlHlAMq/xrrRFkd7VqvZ1xMlF341lXsqzluLCZ8P
VKes81LNvl3MFpWzvkpM1N+tajyUkivj2FF2tKV68kIC/u/92e2Nt7pZNMgrc9qT3TjotnywFvGf
1YbZc9mgVa2hz7mzmNvDSaomdTupV3g7vX7SlEUxsLmIM8f+B4DcO2u2tSQoe3vGlMEa/uDiJAeQ
wD/KSOgl3I7X2DgPaTQcroNdanNQI3LxV5eJ0DsTdxs7yf1W6sGBhCcHMo7a1Wrv9MrrxpGawjXX
GvWoU5V7qIGpv7Fj1VN81+iqR+TfPH9pdOXH728jVG0Jy+fuRFLkdp7V6OUqBtfZdRbGt1yZ1NS3
sdF8Y2qT/k5Ean65P97WC0E1EqkLei0EkauwOMuKziqVCXqDYzf/8rNEeSiqDI1NuzIeiPKQ7Qtb
fTneH3brWyS70ECnYjwKpuR2mp1T0Ax3egCW/aQ/TiOloqC1leRDmdZKsXNWNweTTQgubYDx62sU
/dmki9Q4BzA3dFc4rHyQljP0x9YxcZr/g5nhuyp1LWmTriXxczUpRYpf6TWLoBp0wiueXSWnpdNZ
8Z887x5JDRkN6HjKnLerWExRsQytll0npW+WB8fNlh92HZcfk1q3fDFnzuLrQ6TvUWc3Dw2kZelo
B6txLTC2uAn+i65NLgWhH0Ze6QWe0kTPtPPRu5XaEL5dzHuqi1tXDofl/466CmZQnnVS0i6S0rRp
v5mV677ngC3nJTFw0C3IYp2dU7o5TyQ9eJsgWvJo3K6vVuRtbAs1v5YIoLsIs3jtP2Uskm/Dknn+
HGvjqRyR3/DvH6GN64dGD3U8HGek0bs8zy9Sm6EsqV02SXa1m+kTkl/1YXCzBmGYYdCKI2Tl+JJp
ldXjCpDne3Jq8su77Y/ILhOBsHQoQ6pFZgkvBp/1eUzSssvwY2vix4YsQDxVipPvtb431lY2QSAB
0wFCpXt10dktCQjDMEnFLo54aobHEdxS44/jIL6OHkiGMrPGb/eXduMqALGAmJC879jX1b3j9lMJ
xwLGE2HdVPlxLsL5nZJIqQGzEnX8+3UUhgNqI/WSDCA+t4s5VZmFL2HNkW0h7Xtaal1isFN7zKqN
LwPLKTiyFFuJH9YaAoO2dNNQNPk1rCZKvFqVts5JTLPvpIju+FET6+HONbe5fbLLIVmOGDKsjokS
KYbVJtBHkhH5yE9geNCDUhhpPkYjiojf3SZSB6QzMUnaiYq3hgZlzTcpKcmvPCncIVtcxJ/zq+FE
TTCJJvoMPr859vWSPRRxoh0QxEl+3j84W5/Fy0FXxxXwLID5AQIpclCu5OjEdXPIkmh4+INxTIC6
kqHyOmwE+ruMs2EAQvHw7/2QZY0+PNtx2u28iZvzkQQnsEPEGmv5D9drHTi4bg5WcDbUw9ipS/Sp
Agbq7RyUzYFgpwI3QdYD9s3qE4hzWzR9WVwTPDjPWWlN0RGZRGdPdXLzVMhSGBpCkJrXsKQ8t0Ks
heLyivRw9KXAUlw7yjpW7mtp5+hPPNWdhvE01dOd63rr65M6TP9nZPnvX9yY3GHDoPLqXkF1qB80
B2KzD/1RU/25LNyfnUiX4P4h2Zor74NBRQjwM0yt2xEVFZ0O7mj4FD3ii6GaxO8EdmTPajxHxyKv
koPdK+g03h916+6k5oXsMbVa6gmrnUwac6nHriyvYZZ6kZ+BOftpiagm43DTv++PtbWmL8daXZxe
NALAwCjpWoD6YizFTsqjNbj1Z63TzW9NOeLq+v83pDzIL7Yxm5qKMCrhACWG+Oopoqn9rqksRKQj
53kouubTHwxIUIExJ6GitS4kxnA29BrHkysFVPOc9ZYl3rkp1sc4+7hWcVic1N6ji2+eHDpT0KZp
5WBkdDtJq0wbQB1Ep8oS/1DGag5gH0JHdTPL/avMqjF5DJPQ2avybx6d/zusuc4WhdoW8eB0+XWg
ZKsFlluEno9vTZVB+JvM5A/uHOC7/3uW/ON2lqGXZ0AsyC7qZOkaMN5YWh4JlpWdHdyaFs/fL2wD
NIS1tlMs0mFeEjBHNYiRUyZm65HIMHoaxiL56/5h2do46TpOrYSO1CuBOZ7DOspitbiC2pj+zmKz
eyoNHV5z7kZn220eBpx8dqa39RGCIoc2Ih1k6GbcLqNdYB1mxTy0wGUyJ7AKr34sAWu/Gfs8Kk8C
IsJOlr+hySOjJKRfIaXrCMWs0tE5syuBhjvPEnT3H04+ndtheFSGygnmTi+CaK6Rsfe8eRJ+i7ay
OFlj2e/heDf3FUit9LhAjW0NcF880VqFgaiBEtH881Uz799EAFjcAGRgvYdI2txaahpS3lzn4ZK/
5sXFY6WKo0cznYzQNsTjUvS15U/2on+yi0UN6rxxL0jDmTs37Na7DE6OZw8GGdNcXXdmBkt7RmOL
SDhWg17MQ3foEi2eDvcP7tZaEsgQAVO+oVGzml2O6VATGdB+TUVH0mTCheg0ZUuj+V7RhDvQ1u3B
wGP8apCC0rtdyqEa+zL25vRqC8Q9kL5VnlRA518AFvfH+/Pa+jggvZKnkUjgCbdaP2HMdkkFjF0j
NE+R2eBvU9zMH7sxA6jnWUOzs2Nb54SIDQ9p0lrpv3I7uaao1MIpY2jiojUyP66m8SdQI6xWeyQB
xEGhP9uexbJoe0Hp1rLyOaDgRyoDCmD1Vbpd2PACU2dIgKmJYE5q7bhQEBsPbIGzEwH/0kRcZ6D0
TknXISRJFNXtPHkRw3LORH61EhxsatOM/6J2LE6V0xhnJS2VA5dAbwZUGsfPWNDYQ5DEtvuxa1AG
8Bb+14E7w1j0MYFavgIqsR/vb/0WukUj2qMhD7WUx3v1vsydW+V9yC+cF3d8O4a281Ao7fJvlrbJ
f1qmZR8UwOLPA6qqtR/3muiDmrxPP8XeuPNbtj5j0uf/IXqTrq8WS4yjqlUmQJu86gq83WI1SoJq
VLt4503dPAMvBlqdgSTVpy6rK1LZQu2+L5ga1Qcd5JX22Fcd0mj3l1j+39ZngAa6BMXz5IHpvT0D
amflAhs4qhCwKKpg0TtFgV0ATiToJ1SgZEXvXTOlyXsVPY3g/uAbnzbRNdhXqeYqHQtuBy8nRR2r
PHcv2FspfqLP83gajFRb/F5vx29OYet7ta2N+dLiRYoFeAKOLe4qLqOL1Hst3h4XBQRbdIjG3ML1
NzTjGX5MZORIhA6p9nXstNGCQ9KF+Zf7c5YDrBZcWnmhAIg1HQUSuSYvHiGvruKktdF6zTAN/IbN
k+WndunimNC106VqpGlqajilr5bx0pxEOln5Hn9t6zeQY0sqBJwv2NS3v6EFTFYq6uJcIhMj8iPc
meht6bh0MtKkEh/QhZ2Sv5d20rJA9pS0D3a38Cf3F2LjlmXrcVeBKYSe0RpUhUlQHGU4TV00QcHl
kIQUjqugq5PmewLzrj7VHurtxym1kj1e5NbNh3QccY/ENNDnWL0pRkvJqk308OJNul2dqcOlWaBa
w/yxNHmkB2UuMl8b2MHAFdPSP+K8pVnnBWPsVtqvGMo5aniUIt/0MufMI+KetVz9gyY20TVIe4mA
sJCtXO1Thjh2h0HNJSrs/ClDxrXyTZr2//XoTu2Aabe2gxGgx8mbFgnV27GyXFEitSjCizGwBQfL
XCw+iWbU3ihDGTWp33RjbAbo/HnJztBbxxGIuNwIqCgIIN8OvUTKJIFY3sVphtw+9CLEnDJHu9g3
SzVvP3StVf2XE2R8By6Vf5pyRUsf7h/GrWuBGM1EpkWq+K4bUblagWhpQu8SDRmeJqUyn4RaxcqX
MNNzWOlxfg7Lof0xh2O2R5/dugUJa6hfgialUru6BfWo7Ntc15AuHlOUaFAWasogBelXnKIlS84F
hfDyT+Zrculy6SPVtrZSWcws6QasknGMnNrkqR5wMkyzSkcClpTuiAMSB10sJSBuY4mHb/dXe+OJ
gwyEawo1DpiC67OGcGWpxdoAL6pQ9Plge0mO2J/uNkb6MJii3SN5b2U7DEVLSlrscrrlD3px6YZm
uojZGL2LEi3eRwOBI9O3urJ5F7WqqA64GBTi6FmR0QfRpC/tIVKUXj0MPa/I+f7cfwFdVg8AoAYy
TJrj8uJbPQDjwGluFCWkQN1pna82rvMY157TXZtcF09DU82fUzEvQTknzUPjTnr64ColCglFY4Vs
U1mpR8UN1Z0S+lawRZyFKpJKZghnaXUDmE4plKFGIBX1uuRr1C7Du4x9wqAu0e30MHRD8b5aELw5
GGXemYcFtbyPeTzkxjnJ5dbdX6iNz0KGfRic8VxShFpF4SFtInucaywJQhoVpKJWav675Mnil9TC
4HI5Jh3N+2NuBHlyOF4jAKCvpcySyWyzfg6dy1As8xDYSuiMx6jmJfbvD7Q1OfnpqXQu6c2sM37Q
tXpjOLVUfMfOxi9nTX3r9mqYnVFTW74UcaMan+8PufHR0ef2pBI1lynd4NU3EApK/GFM4KHUCyAa
YAwnLBdb/THO8jn7/U8c5N6vcjT6epie3I6m2HlSF63LaHbm/hcZ7TJ+jDy9xRgXlPEf1BEwGyaO
NeCkkfquji6VBSTljcW7xKqef2/KDJuXum5+1mGU7DRFNneO3JDNozT7ugUEk3vukjK85HEKxSbR
o2+zQcRKQNVqh7mcBvP0+xtH4x51BaLW1y5TU1uVFHG4vHInGy/6gFOQryZF+5ATvu1V9+VKrW8n
OLKcj198sTV6d4miyYh6bqcis3BVyLQyys59nQrz3GaD+TExzUYcaju0Ai1FreWdntbq3oy37mse
RIkgoHsI9nQFerEnrU8qit8XMTQIamltgYx7q8OAPU7tktq4XKHA5xctNbyHDP2aS2hGQ3wcARnu
Wc9ufTf0VNCNAiEFenoVneAbME7y0F1gr7axX9jd8FdW90V5KE2sb3dSos3REG4D+KrSlV5DKBRB
ujtao3uhWKUEqjnP7iEf+9RXvQTO/u+fLLRj6OxRWeVFXk0tbDgJXRh5mCbgn1tCnAE7VTTGp8WZ
PW1nsK0P5+Vgxu2NMGC5YosydC9u2f+Ma2e2/DCZmzNdTSmeuq+Rs7GUdH8owEtOHHhFGfO9ePSL
0pnbhArPBQKKeqjDOfyaztOXClPbnWrY1nmlx03ljS4D7fx1xyZLijRKp5asstX1cyFa9R1eYRFu
bEpbnkvMkY+55eW1j+9rEqE9nqmBHqf13/f3cyOGlw7VcGXxJqJUtpox4iu6jdyDd6EEGuoBPgix
F2RcnOHBjVBFeJ7jpGm+TLDE+sP9oTd2l6EJ0hEzRP5hnVeLLiz7LJ6ooCJ4fDRSW/syjiIOrBHT
B60ux+f7421sLl8IQrwAbqGNrCH5VVyjVxJ6yqWIUvKUxY2eszDWnptC9/Y+k42ogNBc5kbcwmzv
6jPxsgY9Wt0ML8pS2sIPvXBuTmoiy8f3J7WxiGAYgJ9KwjP8sNVAeuIIa0yRazbdrpsCXeuz3m8L
S+keLGp13Rd0TRd9J/uSh2J149N1AGNLDoJzyBqp4XhFGLViwWlqtI3yc1xG7lHTp8F5tMZuMQ7a
POjxuzqOkvyhmJr83/tz3go7uVlptQCBocq7rlsvWmO3zRQiHd862nDSOUieP7ZD5AVuFnrPmhXp
j1SRwGyrJd7mGSae36axzYdz7AGk/f1riooGgAcKE4C9XsFlgMropQPkOFFm43nWJudIhxnZbDub
3CC1Fu2v+wvwK/lYbwDVXslzl4jgtTRNHDk1DF2HDXCVxnnMQNReC/7r5mEetZhK0GSjqfLRcSMj
PPT6rIurNY5K/yNMe7d62yaV5fhKNRYaJidjX53cfihUHzlakGH9GCkh1Nhuhp4yIgIqLkW/JBcR
Cy1/NzaD8kXp6ux9Fs/UiWGOVlBZnTQU7c/709w6ZjSzMXTkhgRLt3rSo4zq5WgihV7ZdehksOob
b/pQaHP51zSUznOhOcXjlNvO2wHjtuP9wbduC0nblWBPCRFavT0NvhfSjAsHCk/rvoYJOli6U5ad
nwHz2RlrI4ICzwUV05F+AfbaXgkv6klvrDm8lK1B+qyrUdgG4aD3tR8V4zsHedaKlMrVOuzVR3X0
e4K/dOcUb02YAhdNgV/CUWvjw8gpVIRHRHgJtbo62p0bRT4343hUEQ7/g4wWoifcU+I1+k/rvlqZ
zpYWDzrpPJzSt/1kmh/12rPP7qwVOG4r5Wd028DTqXb6IS4s46udW82pa5UFfwFB7JzgQODt3KUb
byE0NyCbAEakV8Qq3elR3MBixw0vtV647sk2ulJ9qLIxUf0BWUfNVx2lCmYapDtLvzkw1zgVTfJI
bS0BKCbbrFRswy6DMiynpUFt38Zq5xDpSv5Rj+f42JVa8s/9A771daE/S5eEeAe2hDwPL2Idurn4
ZEcDh27wrEPWlCr9kMZr3xbgQw+ukrrVxyUkUj7o0Byah/ujb71brmQg8xxj+r5O9lq9o7+ZCu+y
hEOl+Hi+j7ZfW0A6cnuMxyCGELjnZ7P1mRG08k3T0eXVkr/pxYxxs4EjW/fhxalaq/b7xRABj7et
vulGS3v2bJF8t+zY6k6lYjuxX+n9/Pn+tLc+Mio4BvZXMA9eeR1UhiZr9rZ3SaxyeRgIEsSx6J1/
+jQeqsP9sTafSVCqlIEliJPX8na+SV1q2BJxfzaw7N9WsxVfxjqLHogwXedilQjevWvBj0qjxvLQ
OZVz9tTsk6FPTrHzaW2Vz3ka/99vWcUpRlOUoZCnLcuW/NEITe3LgoDJW8MetDdlVTSJ76ZW/6DH
XTMc5iLFl5gzEP6AJtjTeam1QzGBhllwjf7Q897tYWu3DiS49l9SqlQD1h8/fqi5PvVxeEE6M/tL
DSur8+1mJOoutJx+mlNWSr9D6tn4BCWD2UXZSppR2Ks3xhRLMTh6El2x9i6Wozm7hTSMGblgxBxe
Z8M9RfiAi1NLdKfufIEbl46tgh+h5CIlV9YyABVHvsjwTLo4CAJ1wRhpxnsVlvRBjZBxDRpD1lmp
bZfJzmu3sdIMDLyRLEsFnbq6Zu3IoURd5NLoqDegpZreiZNQgQloLOEvIyja6/0vYW/E1VXXpflE
FbCIrkgi1uVJi4jKEXYybe2oGVDD/VoT3pf7Y8pZrEI0Sllww1CsZYHXd3qrOZ3QQ5YXbXzxxWi0
0Dkv6tzmf7CayK8ZiLaieYE6/uojN/rSqZDsu7LY3hP4uPZn3yAKfFwMpdQP7uKFfwAEwiyPWgMl
H3KpdQ1gKIscf0RyDi9MwwME/3Z5UNXSOtaxbgeJ4rXfdSPqPpde6p0IXVBddsy42KOHyl17tcIv
fsZq5gqtwjzT+Bk4Y0DFaeeJSNi1IMbmepo83t/OrSNES00yi8FYkGrdLnM/qFPv4np2HRo3fZbo
T38Oi/zdUNbygaz2ICwbb5WUP6PxzDsFjUteHS/eKlTt0jkakDjojczoAoHirHIaW9Hmb+1oXnpI
MrP9Uy0WyOTaEsdvJrWP9zL0rRWmWSt1BsAHE6fd/giXRCDrUtBPtiJRLYTq1V8jmO6r2anG3qna
+mBeDraasRgsA8gsmhKxmXt/J9AB1DOKqf25na26ILHrQ0Dzqjlab/Fs1B6Fm84ZmU7apikGsllJ
OwhJqB+uUi16oJn9vNcD31wOqu+/pENc9OBvl8PITKNUYn7hrJrT8pQhr22eC0MkRUBXaleoZfPI
QW1RiVdQl1hrFeFzbgGq9RgObUX9lOvQ6k9T4TR9kIOxi99iKrKTcf2SZV5/U7qH/hVpJRj3NVs3
jOMoAgDGTal7gBr9pLXsT3U2z7qfi2SsHgZ1ULxH9KK7t2Xh2akvPCcjVuoxjnpU035ZAqXJwAEq
cCv+cXtz1Haq6Vu7ANQJdR/pBYki7O0u4HzVF/RbUtiNdp8GGTSKoCrC+kFp+9nciVs2B5PQKvJQ
CQJcDRbFhlN0cN+umkv48gHFAiFOSz4U4rw0cfnf/Utm6xMAUCPlZoE5cNHcTq0ZrNmJpyi9Fk0Z
o0jUEbl/Ktx5Mc/3B9pwGDUIC5kTFQsu8HUFB0KINelFgQ5GozgJBT9d+1Hao+mB7JBlVcCGAqU3
8Opn/Nmnx9BI6yNQ8ioYLat5qGJjOO38JJnNr48eYi5SkYgaLAy928l3ZhcZdmknV9NMteFxTue+
OPUIF7eBasdvGtLm8ONoZFFg20JzHsiDvQRrsqaKD/d/ytaH9/KXrGLVXNQ9tjlqenW/p0k7PEHC
bN5rYZyE4GzMbo+xt3XGbADRNL8AmVLvvp24fEvIV/L0qpdFM/tqGKeHpRyMf7Cp/wO1IFb2l0cH
4QLp1+1YRM/egnkVpO7SSlW/I9LHWbMHUeur9E1MbNwHdeewyd+/3lhJsaKCQ44L/+N2zEkTCO2i
EnGV7ublOy+cMnEGPza8tzxyklPSjNFMw6iYjQAKWLlLidz6rCReDY85WHNA+m9/gAEDy2rgXl51
S5jHRncV99Gjwt493D83mxuJw5lLWxH5wrUKkILjQ6jyBV+NShm+jvX8aShzj7cI8v71/lBb7QPY
CYTP0GZtgqDVRqrCIepBbfeqd330zZ3M3A3qNj8ZdlceMLGZmkMXa+bTRGfza93P9SP/jeftbK0M
ANZbS3mMXhChrsTa3q4szWc6mKDcr4vr9gb0xzhl0tqkdYHe20Vgg/u0A9fUlfF4fwG2DtXLkVd7
anlx2HdpG11BOdp6kE1lRnMPBID+Mcwj5awsxfyUGX0YByreyHu05a0rAgUBPGgkJIVc/nbiGuhV
6q8iBqGtiZPnTP27Ba3l50GEg6A1NTb6zoS3ltqlt4m4M23WV8y6hsgWyUCKzJVYjM84Yrufu3xp
nsIwmYZT5BZGcoz6XNnjMW+eNEoV0DK5Nvh+5al/EYl6CnXmmsDn4jmlKj6IuQC0htkoUpx65j0O
ehnHB671KD5H6Nz9HQ3JOJ3ibB72HI02F12KbOEEInVa5BK9+CVzPcYUSk2WYDbHKigK2wT7JLDL
cAatP9Br2jNX2Vx0OpqyWgO92ZRR+osRKTxCHlNzlPuyqPo0LW4YuEk9/acXNLb9hWrOQUXOL7h/
tjfnaaLxQe+YSsYa6TFREhWpiONruiTLlT5Sr34cvcZYPoWgztqD2WntngPY1t1FtwohGlpW0BtX
MzVnszUia0BSLfO6b23aocLnLi5LaxRuvxNVbS6rtP2B900D0FptZKUXZdLCE4XHHHe6X9TO8kz8
qEdBNRlcYqAWlsynS6HvuR1t1cRIWongIeWD/FhTHmsrqsKhrXhs6WtMfmlo2Xic1aU/Dnnbm2dL
q11YuSPSWE8VCL9AE1r1HmyPVR/M0FSef3+rJT6ceiQ/izbs7QEj9oJJunjcI02YPg9Z7L5FY8Gz
TgJO48+sX6qdh2Nrn2m48mhI9DQdytsBQyXXwyo1KL5YtasHs5bE4oHesFJA6SZz30GIbVzTPLvI
HFGhMOxXEnKNa9QkyHxARtx07lMPQCv0OyeaXT7fpZvf932mdw9OHiaanyjZvCd1tHV9kRTiai3t
SFnj1cH2xjKt9Mok+miU8JAZzqAEcwpiXYSZ9583YhpuLJr9xjKjOVgwXKh8oHbDzonfWHYeaSTM
qQcBYF5/0o4ZKcKg3nqBV5+4R0efzeiAwrvenPA+cf4AOCHV/yVVizyOWs3tLpux3hTqnIPSiMbq
rQ1P4zSktXgDmVE/CE2Zd6a3Ua1Ah4F+MM0jqSm6Gq+HQln29eBe4thT33djrzn+PIixOGfa4KsQ
Jz+q/awZAW2NIfygLULfyx+2f4KslPBASJTk7ZSN3kIBMgNPAURSGm25eX1ucjONHnRHjP1fwFpD
xc8Gz3uOFUiA57RJqvbhtz9nAKooJhJmUthce405w2AlzgIut8qn9qEF1fEkjBgFvBA2pz7oy06m
snGRyiBQWnFBQKR3dTvpttBio+gYr+NK/9m1Y4Y2lOWo1XTIldrKfHwVi/HNtOhLsnNzbQTVCGyx
35Q2ZYi1usPDmdRc1QqwlgZesX5iuHl3SEYIl/eXdOvLIR2WKpQSTLEOMUPDqQonBundcVMcc6Mt
/YFyiOWDeqXr//uD0Tql5ELyLcOM2/WsYm1BvEMBRNbVIsBGp3gDMLc7wTRMvvzJUJRZ0KGG1bEW
hnZQZW3LhqFmK4vOrpKNgdVVypfeNobfr5j8AgnIUAJM4zqCg5uG2u8Q0dkNYWklZu8e2npQ385p
mJ5+f1aynUcJiQ0DNHq7gDo9VILf3r1gOfQJp0QlOzj0oWKy2qj+fn+srcPPSwYeluSDjoIMo14E
Z2XnmZE7pMpF692wDobBrA1f0eNQDRSKB49L4+rTEzUuGpv3R966a8Cgky+pdFA56Lcju2GZq3UE
NsDykhHh26H+kDvqTywp5i/LIj6XQk8qPw+7TyL2xO9Hh1jugbmm+sXU13e7EsKzpZNGzqV17WO6
eACbSxvtaqqCqfhcpFWq/8GQVKIl4g/lm1d8SlUMajzEWXwV+lL/U/QNzJeZxoLvjr36CR8Aayds
2Nha3khCHImmkfJztwtcW9PYW3Cqr/Votm/Dbqg+lIZRHCpTMR9CxOFpzhrm4/1dfX2jwd6kBCPB
7Ay7hsI1ueW21aAC/nPL9FOomTimltNk/Lg/zKu54SrC1qH0L3FhoD1u52akalEqVlxfO7vNP3ul
5gp/mJwaHdrZEG/UynATvyusPZju3rirNdUhIk5ahIEWxHEFbwPHenbHsToXSjkeUydRe3+cw501
fZXKyMlSHEDVh3omzdXbyebTPHixadTXIXSag8gV64DWfnwoOzF/8Oq++t2rjvFImaRcGkRjyj23
42mQK2HKRvXVhhw/QIWoDdUXwq6VDwkYnj0v2q015QWUVrQU6VH7vR0uS0hRnP/F2Zn1xm2Ea/oX
EeC+3JK9qNWybCuyLemGkJyEO1ks7vz181BnZo6b3VBDAYLEQJBUV7GWb3mXIaufLIqmmwzfvA02
puVNJi25r4RpBya2Ct8/u4E4/wsdkUuWfbTGTSLdKQrTGqsnF1lfnMC8YxYmTezbA7U8JIcV7D+v
mnyfPcOoJQJao4GPljHJw6rehNuajAvdqZ40b1CdTUzZ44H7Rp02dTtVf308w7OTuAwG3ZJPSWUL
csXpsvaJKwd9KsVTPtnWuG2zyMx9wHTZp8v7pwOtQeOZsCbEQ3LxVBNd/cTwR3x3BN33uVXU8cqj
cX4UmNTS6Sdag5qnribFzZlSdB+QZBHC/T5kXblLZjsLQifSb9PR7a4gjM/3pssHc6juw5Mj/1nt
zVG3egn8Dy8cuNwHYvH0AEd0otmdp9bRqRrle52024+/3Fm+t4hq/jHoapugy1hSqMCOs5DVjK0o
mInAoUCVbd1Jlj+7Oo/eYg/MeF9Y4ZWL9dIWJYUmRoQmRSK5mrCBENyIEAROckbZgBPL3X4z9opj
b2jcjb8+nuilLUrvm87JuwTHmYyJm+NrkuKBiwFp/T0blcnZ1FVZRpuPx7m4oEv/CZVe0Nlr3puu
GI6CuShOKRPNF6/wWj/y5n+kGr5h6KFOQVdZEJFVUeZXru5lP57UdpdP+b8ju6t3qp57PQo7ie8o
+/WnWGwZ7LlQd1AqxE3e9d7jbIhR+KVb5uECPFYeP576pQPD7kVTgdojaOPlE/wR35nd4AmRGDg+
DtZR14V5r0u32ep5V/Bg6uVnw0lSc4MOMWk6MQ4osdPhhMelzT2DhFJltr5QxwJOuUuhjYsqe3RU
6d4NaXhNQ/zCJGn3kQEw9jtj93TUDJmU0uvc8gnou3NM1Crcw58rb+FY6jHAZXu+Zrh44ZjwWakj
M0dey/U9hPU1PRY8mp+mToZ9oBqd3Pddrzt+1lId+PgbLt9otYn+HOy9OvPHN6zFIJu28LC/EW22
HaGO1TeybfL2yrt/YbOScVO45GPQ41lbFXQFTBFqaViaGaLWgh6v44PWyeb3Ak7GKT5Vit5vwNHo
vsxk4z6kyLde64Zc/JZYcxF6IGSB+Obpt5RdrSUUNPmWZQiCkkb6PmpD94aABCXMFgz6x4t78UsS
XUHlYkxUME/H6zQFgnVvlE8i0+ut0nLL+Q0Np5t59srysznAcjxgxYFRBWTEYp8Oplt1G1phVHER
JV0wxdX8QMdQPUjaTPfZlEdXjuPFyZFgLWibRXZouRj/2DmaE43ZMDO5Kuvl3diZSuML9P1L7LdG
z9h9vJTLUq33KSRues+Uo6H8rmZnC92ReZNUJBx4n6YproJz6KjfNbfrvvGoz9vQaJx/Px700hSR
E6TXj3YHQcGyqf+YYmSrZWbHEycRescXT8BeN4bUeimd4poUyaWtybUG1JB+oXrWmtQqI63B9mP2
1ableFcYaaLcVigUTF+IkcfwRe0UU7kGKb+4qrCcFvTKO1zjdIJWJQevhAnzlApVfQQng4dtq47Z
m0YT9rEOsy/Q5OGsfbysF55M0IwIdiwsWQZfLavTmnMhjaZ4QlA/+eGlU+23nS7cjTskWh6EJc1D
P55cvbqJlSKLr8R5FyeN2AnKBChGcRGcTpr+RRVqCmpgeV7lPh4U+BDibeb6Siu1bRfPOPfmvSGu
pMyXNhMsMhaayhX9m2UH/LGZcE1tYxGjdMgOLg5dG+fbqVOjHxF+1P9hhgtNYaGXviMWToeClGaU
scCsDn5O/qxkWr2RypB9mykUHCyKBWOQ4b3+WbAsFxDbd9GaQPoLbOXpqK6ihgYQPOTH9DAJwgmt
ISKg6JemNuOOeoGy7Qyz/Y1jTXYlHbn0RYmgwcjrYOFgaJyOXM6Yd9NwzZ/qvnW+AMVvgyjFDMcX
QkwbHabpxrPENb21C08aF8vSXWbURX7mdFTZq8iFJBHzJc67gWU6PAw4qWzKycj7TdIIe/CzsuNF
i73QesCWy3n7+CBdeLyJovFsoMxF6r4uvc5Zr6lhzS8o9dlNb5MeG1zoge6nZbkXZVydl5tQmoxv
Xe3R09iUtYN8UR05rgy6fOq6g5xlVm0TmMzZzcfTunBSGA7QNZ0YDMfsVVxJ+UUfbctOn+iOsZOq
qo31Ozs0wxnKVpUjEvj5C+lkwNWXnOFQkSojyd1xyW4az1FGv1O85peQ5H+yb6qbckzKt6we5m8f
z/XCvc+RAaBBFw7ew5plikm5nmUOWk1G1LpYSnadm+3KWe9+1t7g/Z2lhXVl01w4LIyIJiHVF7Aw
a7QP0uNjazZmhi+8jL+qRuyYW7wH89eEosS/pdLjz1XZfXxljS+dlj+HXV36XV+Xiob9xpMXyddK
VM6xNNuMBkjV168ilEcAKl+ttuluSzWp6u1/WWbof/xFwrKujjTlpId6yxeeUYh6AlR1rItoem0h
Y+/N1hmuRLsXdzB1p3fm5yJte3o1IAOeKemQ5VjHtHR9qonoJNKesPXDBvrjmV14TMEyQWEHNoYK
xDr/1LouLL1Fnx/vg9uwFsWtIaGw+40SdXtsblsMQuPQvRXR54Gey7Xwv0OvE1CvdvHMa1DO1rDI
xBmn9pytp5jWL3yRxysremnX0iZG6QJUwpIdna4oQFtEYDIzfaqKrm+CdNbb/lav877ZScVB1EDR
65CWk2bN/+E2WkyuFwM5mhhrhGnZRR5lUeCsnKXpOFow3FwQz7/Nruk+HyIshWf6z+84onWBJERp
vNNiJX0C0CgPbj03hx6hiO85CuUPH2+bSzuUCiXlA6p30EtWx1GBbJRhp4oqoV2ke3eG3jNmnXmf
ODwk/2WoxXoEgit9rtWnc2Y2LoEDF85c973fZ5O5s2Oz63dx7lTjlXvm0nlAneT/j7YKs/BtGJGU
RG5Rx7e08TsBUumLFg5mkOT4DtTOWIQ+OsjOXqAWdCUEOgczcCRortE24KohUVnNlZaLokY9o+Nh
p+k+9mo0XRt9MZRFPw5OrxqO+h0VOOuvImlsNcAgvbnNMyW/ZqR36QOjvkV8ayGPDEnu9MDoNe38
tE6Lp2JoUODDaebI+y63tpVdhaBdHMui8AywANTXGqxsZ61wag1HdllHqZ8UXaoFImlAi9ZtfU1g
8MIHBnsNC5RKLVnnurBng3zO2s5NntyycQM7k94X3DXzu9xKt1nXm38jBmj+bNFnvoYpvHAHkQnS
NXUQfl8sl06X1NIrcjPRpE9DYtf3eHTIbBOqEcIlvxH0A3aMLvS1XOnSmLzRNFFdQP9nsn6tkyCS
3KrxU9h005fUMuNxL6C6ucGIB5ryJfFCvQ7KIXaGK5WhC5EJrT109MC7L+Hf8h3+yFdmtHcg1mFo
FYrMvVGxald81B/Gm7SV4j4FdnUNZ31pxCUVXZJgUvy1Kmxe6KJr1Ch7gmrpbKPU9L42KDfDgEeK
NC/L8fDpi4mvyNck7V60ilevNHrJKcqQKBWPAHx8Tx3FRgA1yrYTbHvjynJeOCPA+OlbUo8GPr8G
krnIoozOsm2h6g7qIeuQg7gts9IVv6YmNabPRnkcEHpQ4Pds6kFnWk1JAixC12AqlINHBo03nx0H
VWSIPMjdLELEQ59yGVhe6fz98aqe7dhlw/CIkZDhhIIMxem+iYZJRazY654ijUZ44Ggpghf4lKC3
lST2aARaObe7qQeC/PHAZyvMwEt5CAwXeDZizdOB09J1k2osBiT1W/mlqvrbqEPJ2J+qYvhs7Wsx
oF80felmoFeyLuyNySTDxoudp8xsJsQXzPEhiUAye/3kXInvzmfFUPR+uXBAp7FLT2dVy8Eaey11
njp6nMO2UhDcwBbVGo9FaWZXNunZCVymxUEgRgZgA/X7dDCRgk2ZUzN/dt043mJcOf9rDvb0K27U
6gf77Gr0er5ZmJxO9YzaMDosa6biLIy8kW1WPg+xVWxN2aDGNBdeccw9Mb8MxjAekPH0/sM0ydpB
ogEiAAmmn04zDFu7HD1ZPMOmtzdlqSqqDzA991E4KG644VvtP42IZ+0ChVk2z+mIgpOY0vXOnwsx
D/4IVfFL4XTRl3hKy52o3GuX99kjyRBEyRD4IcNRNl3tmsmwxaCMbvE8QnmgzpQoWxzXxx+ebnU7
GUf4SRbZmJImeOE1orbJXP4o1aI/T2Wdl4pqNP0wUI6ncy3KNNZdJvaX0KQ/l3PQXrM/WoOECWhQ
uKUJxKsIPwqNhNMhkOJQOrsxtFdtrKddJUX7TE3vRZ9mFZ6lET+LsVF2mZtB7LW05i7tmu9zYbeP
H9847wayf06VewZdtaWBsmAa6b+f/o6yaoGEqHP9Yum5rQjfUPKxP0ZG3KHW3nkVMI5qts1ki5iG
Ou28LI2MxnfCJh2+zrk5mzcRci/d77YFuLMpWs/96YS2fHMyAFzZgjoZEfBPKhALrLPX38vBxmhV
saxfndKqja+ZRX9voOh9Tcn3HfB6OjXcyYDAwAlarrq1blFrt4NIQi15GQd3TO+BNLQv6ZRYOGl5
IcDwyVGjbYbOtHWTGLVpbGt7VHNjWyZlPh8nVWjaNydR4tyfiU1iVPRS8Lt6kcxijy9mFt5rs6lV
B0S2CutgjOjTHEShF9r3LONfOnZvWFdUkVa3G688X4gDD9OJZ58Y8vRrzU2jho5TT6/oZlUPQOGS
zvc0zBla3Yt2dnnNdpEyDv/Hk0VciAlLc3TZsGzT1TEUyVAqOWSjFwvpRGuvNBNplw+KurZvNWXQ
zTsH5Iv2RRINbDwkgaatFVZa6S9VmWIn08h9UeNY0Tahh+SC75VT7wZ1AldqlyqxLB+KJlMz3Ovn
6KvVQVm4s9zWcEDUgKvex26tlb8aMwyjowyFOddf57EVdfulLaZibxq0UR7m1IM2mlVdYdGlThVR
+NKUY7+n4SJv1bQsGl/mo5Z8m7Vo+FLaUnd9B8WRN7uJE6idppwfzRLpq02j9JzG3MnrXTpNY3/T
FkoW7qu015tgzKPqDmXwOk13nfDG7nZ0Z0mlbTCm0L6v8Gj+nVH+6n0HWn69RZC5TF4nc0KMvsly
Jw1y9Asjf9RyxUx3dj6EyV/QF/Jnb2LJjiW9cCeorSJPv4haoA1CUcCk++63Vm0pR6MOnReHwCje
GrWXf63l3LVwxMPU3lsojkXbxpty8zC6iSY2rd4U0xaDwEFsXbZ067f56D0gkqoLXx3QUdzDyclC
f7Lg2gZj1BhykwljandQUbrkIBXqMVCzZ+Wh4RkLbyqo04UPYWSMH716EO621OzY3TQdANa7UlVF
XvohKuL9NtIyFdNDxxydY29WmhNEOmJsQQ0HAVbLNLo/EegI7aMz6V79SJpkdvdWZZUmbf45u9U7
iNB/iZjTeidLOd6rluw6P7fixENxdpbRoe710ePpk7W1NY1KK/ZK5znpFzXTM/te4OCcByay/PMN
cPjU81s3RkC6mEsYxgi7H5OOnlvQq+lQvkQIiXXByAP/5tqNMwW1XYlvXJzLqqVmNG7NCpGcowE5
Pr93qmH+O5rbuDuEbeWIzE9RXYG9jndn6Oi+gJ7kBrxW9rSPMLgp7udBVbTcNzKuVbFRCjjQX0xC
kvAROx6tO9R15GlfTFUq5SEsKjlWgdHVZfEYFYUS7ca+HuNXrbexdm1UJ0ccuGnzUEdZkoRDoI6Y
qOnPUIm7WPcHDZkVPSjASVt/qaAL7WNRgaI6OHUVARntVacPOHpd+6i6il5GO302DBEFQ4L6vD9A
eQpvh8EecTqRCXh32LB97qZoHtRu4v2SoZ7FG92eQiroOCQ9iSmO1B8xosUPM/2/yJc9QMBDwqWs
7bAL0P8J8RvDwhSq8wZ27dRv9V6qxiO55jS8aoYwQJz0apf+GERv3ZsKTI47q+NV8kE6IRHiupEq
b+tw8MYgsvRWbnoP8Xd/0KtCfUjrIv2no+Zv3atqmD5NVPBsf1TSYg6qNEUgHeFozVelY7/Zc2n8
quHza2zvWJMbe5pTKwiFMeT4UztN41e5iweTXkcz6uJOU2Emj1jlLjcLMYIpmhMtaFBH+O1q8VQE
TaYU3xqwia4f25U73pQ0VSa/b6JwBCaP7MxtjbdUs1PjNj7MRm5oG9m2k+J7Uzu1CMcpaaduCadI
9qNhcL/2iODWfmNidAsdyKrivWGmupltseJR7J2c1To79BBcGuAGGEBazygrFL/D3uRc513eQJWT
Xm9+hUbWdre51EPzTjR22he7VJ1N+zaRYfzLytOp2eSzAT3WkrqJgEYdWY/waNMBHd7J6V0fmcS+
ivzandmQOkrcXyMzC9un3AvdPKAdpKe4C6rL7CrRKxva97rY8f5jGCs6rqjvVa/3N+pQ6qRrMsSd
G4WdYkYMKQ+7r3MTw/jOYXg+Sdw2/uVhM+kmltO0g95Zqr9bLJN1MOszaC50+fNmb4m5/KZ6mWcF
lS1Ta2uMZid2E09XHwi7NsedQv8y8Z0MF01/yjD5ucnphoAHDU3nVwmMYzoOrdvnGze3zI42pjfh
YVqBph7mti3vZAasayvsZLQPpTawn7Wi0m0fmHQlH8ykTMQeuFJvb0O1BHbeCEfR7vqeAre2QeUp
0t6mosuxplDqGZ08a0xz/S5aCqY0/CPW0+PN6IKQPEb86tJBVMke9SpTcTa5iOfiSlL5Xrs6fcLR
v6RhQpvPw0H5rHMgI9eieZC+RnGrPKQQVtovHPiq2mhGXrgbK6LKti+t3vK+FgWEz22ttnW/ldHM
S5oZaf5iW31YH8K6F48mKM2eGlzr9f+GQ+xW5gZ+bpf8HJRYVXdwvQr1kHiy+bsubTtns7tFdZwB
n/U3PNClcQWDeB4S0aOgLEsDEc4dqd9pSNSno90gZGK9zggMyOUK1qJvmR7L46D0MvEpI1Zy+3HU
vMpoCcMcfLjQ1oL05SzM5NMxZVe6kw6l8HW5ajo/o9GV3HYKma5feVF3TelzyQVOPiBmFAvQWKM6
SeFwXeUB4RB23oS5b4r1RH9TRW3+WNda1H0NjZBb2iUQ0HziBXvcVW1rCL8oO/eTSi00iulm2lgm
ApZHLWTtMmq0PRrtsa29hkaesK5e/YSkEfIog31NffPsmzIURW16FWxcIGSr/AuCSRpHrdBfedfK
p2Zqo6ODP8lLK9A/3wvNya7Z26yyTSZHrxYlJSSjlhrMGpifoY2WkZTEb15uxpaPGNhwr/WFdtcq
ELsjgdOEUwmcNcZWE1cO6Nlu8hYtcgpNRNh4n6yhyKU10MOTSvrWtmKsg2yyk+dCxYnLHvP8Sr73
Dg35cy9xzqCOAVxHZ4jNu264R8NcFnOcqK9jiovaTgit7L6NSjPMR4sUZthaUpvVO4Q7cmtT6rn7
Agqj1wOaME4eTFhZj7mfFlhc/xXXBln6vpwIx+51UXbaTT5Ftvcw14ToiZ8qRHylLwwjFv8kkwgt
wvMeAsLoV6gYJD8EL1m0DbO5Ke49Ny+KQAedmG31TteekYQcNN826xp4pKBbRnoj0ua2KuI5fjSl
sOS3qNSrroQkPXbVBny1GgUKcmOKG0hjCNNDYYIb9ask1DFLRntY2Tp6ZqV90CIJ5+wQz51nbLvM
xqH0zVbLm3Rb9FY/VpuualFqPoap6JsHc+YJQ4oqKso3J5ZW88mqFTudhgu7jn8CJkKz8vRCQbQ3
TQY5TM9CwcIzmUvcjuIEg+vZeMMeUrnSz1pfKCjJmqTGC4gRmv8ZfKmV8agNcas+KxW5ws6esmg3
KZn+Tc2tPNqr7txvdDc3Uj+LjTryG7vKzO3Hd+j6jPMbkMDjgNPcWdpqqzt0iFQlyr1Sf47syAjw
Ls8ey6GKfb1STUKORSv24wHPSi7vIy5vBMXVpeayKrlkQuusOm30Z6iyepC0cM7zWCa7oQpDJLDt
eY9EnBaUSftTSZT0qHVmFLh1ru0+/iEXZs7K836gdkCJaa05W1hxwVuRG89hmyQHtSnILno5fQdb
pR67thtuPh7vHYFxcuaxoKO6w/W2oFdRjD7dXXJyOsTbbfN5Sr3mb6fN7XuPvMc+wphxVD/pUtfb
tC2qiXuswxRSXKnIbaf3ODKEAxA0xCqh1H78q1Z1U/oj/Ci4llAVqNTyqpz+KKxMeCjhnzwD94kD
HbGYrVvVnerPfTm8FNU4O7tZGqH66+Nx1w3O94HpVMKo4c7ltl9tgyabgLBxJT/HsRv+BEsii400
G3FTx63hbeMqnuZNFqbxc+ZV8hdd0nTriVDVPhm4LAsAtY9bGJA/yKRVLcf0kiq1htF67pre/ZZK
3QlCL7ZbgkDcBXzNrbJu//HcL6w5PkLU/BHxxuJqveaNUFRlRvD2WSTJv+lgVkfVrOYsKKBVbSjU
tT/xN9I/hw9a1htdC5jDJj6Qy0RPP3SvUZJQi87GVWxQb0w11qn2zPP4QGnb9F2oqddoMBeuN9CJ
y6KiCcD4ywH8o+/nEWPnvSit51I2s9yWk5yPuLY4s4+KdXgPDqvNAiO1+iGAiVMFqjSmK230dTyx
TBrtCUrXqLsSLa0m3Rl1q+YNk1bRZty3gDxuifCqYCTJ2qhZpvlFYpSbabSueSi9r+fqtAOLAlKH
aDdxxbpw3hkU2LA+dJ+TMcyGL2nJjniIc9MC9ZFZOl4V5ZjJeyjdRjDZnWtsezL4IUiR9b6v0OyK
D0U6KDe9HXbzvxjX613iq/Qbkl3TONr4ezSHFuuHso21hxkGhRto8Rx9V4dhvmaJdn5VwvShSYVu
MW1Va31V1rLqFKfKWUbBE454a5v6MUJEoCK8LLvXQA5dCcbO9w4jOlTDKRovaLbVqbQjM9RaqtPP
/QCvaDaV9mlUWny34qK4Rb9Vu2kMddoLnrZ9zkN65VJYx4JgTul6IvhDkMZ5eX/D/ti6uBm2Jrmx
/ez1cbfX3ardRLE3otE6zleeoQvvIYNxJJEOhVAF0f70mMRUU6dwFPazPcg88TvEfw6tp3UQX2vb
bDe92+VUsTrtC2b0pXfTcty2Oh0t4HWJqKJPX078HJ4pdAbQnELh4fTnZNgd9vmk2c/1pPffYzus
t7GY8p0TI4s9Qx7dO7n5Sb1FLof/WXBOKMLoQKpPBx0hxSeUSexnQkRnb1fq8JY6DuCPBorO51qu
/3cs9DIo3S/2SquHhxKx0cg0s5+1Sk9/DqjP+aU+pYemqsor3/b8+lnmhVrG8uKT9q9wAbUH/Erh
yz/ndo9JFS+w30e6DKasOiRWpATRjPKdbkXJlf17eWC0E0ETQ10zVldvbFATMnvLflYGfHrGpC9v
sHLASqr0Rh8u7rYf5GuILPCV+/b9XJ7eerBUGZQHnZgSHsLph7T6LgFZUucv5mg54hEcsaf5hhtp
NH07Nfcriz7PbiqMwdzVhVk7G/ZWpm2wLByKoxlrLRt+EFSRG7w+twbmKMaVq+XCgaObSIQPxwXA
M82U09+IDk+VVcVovMSifQnDPNtZfRoHRp7rmyzC2BDMpRmYzSz8OhrzoBkjb59Sutt8HAacXzIm
veAF1ImmAX9fbfo2UZsujnv3GY2p+FZr+xHz3F55nQZLuVZ9Og85IBCjOkiRBsIAbfnTOQMkF4VN
Bvac0YE4hpohD2FspYDrVeXnrLUZAoHy2qlePvbpZqBPBKZhgclaiB6uJpjOkZPPdp+8SN2geUH7
/bnD3aEhqTK7jZDd+PfHK3ppQDRwFleDpWixNvWhwjXEkammL31jTb8A6jZbT+rqHuLChF+z+vbx
cO8gvNUEubFAqvHMLNCD1fmGXuuIznGilzpxhf1XVWQolFGNadRjHquJrwhKo+gw/d2McXiUBmaN
/uS02l4Q8257u8lATA5Jl+Ofjov9k4DNemVJLnx4NIxB7dHnBeq+joAmb5yMJGzc51CaYlNZBF7p
2ObUUrLht1l0ri/jlAfm45W5sLXxWoNCthRSFlbX6XZTmryeseZmVGNODkWV6XezN1pPqpI26ZWE
8vyuY2+9yxISbYJvWY8FXC+PjTl9UZ0kDeqm6veFbHK/JHw/2rHaPUxaJ4Iogzzy2VlCY4AwAfMI
ByAYMqezFG0cIoAU5y/zXDmGDz6pDIamjFU/K8xrUqUXNhujAaCDQYaIDMf5dDSlTJ1uGprsBSNO
VQ/Kth5FIEyURL8pKfaMKOYUKFS3o6mGgVL1XfQvbOzxq6AHG/qWHqr/qp10neMk+nraxjle6Y9Z
27BPP7ks5FJgqJ3FyAUOj7p6AxIP8G4btvFbMvHoBBUGphui5Cncoqx7DTlx9vWXSAVxeVJYMlgO
/emqzFkhcUXyYiRZwuyut7N87xYFHXKWx8dvwvgh7eTOaHp55Yk9u2uWMhEFBOJTbTF+Ww7eHyFi
XI5UyujZv6a8D6+U6OZj34vxu8jr8RUKyDXnkMvjAd8iDqc6tVYRogxmYISd6a9hU5Q3eo67VT+W
+bZEV632I2Rlr1SnLg1IBuNhjfNO8Fjd3k6YD0kSjuYrEAz3de5H+1uZ0x1TMTjcGD0+Eh9vm/P6
CPRvXI5ADr1nbesgcNbUWHaWrvx2C9nZm2qoWzIePaYFHnpJeTRknPdvuTY5lnKIoRlXDyCfW0R4
jKmOdokx97W8KbRxaq58a+JxvubJTb/QfJFf5RF1tPO4BjBpKtux6H+DCogVe6N7TUwk1cAkdYJh
LF0rvHOp3ewjxc3nr6akl0BbsCG5U1Ir9u5FpBcbU7qlsxk1qxjuWwGG0y8dU21uZOkM5WFUopjO
CZxt9ZYMWbNu5iYxkxuJ/2e/G9S+UJ7asAP4SKHSyLcu1L/fBrFC7BM7E50PvZaUD1mOjnUcQPIs
p3RrC0PWtV/SOf5B/1aZnry4dZ4Ni8T4i2Ym5jOxeZr/ns0e/8TUQ2k2ALCQv8UtkGFf4Pz9SxFe
3Oy9qEYmfOjHKf5W65JSRSsM/tPAUklGMJGjCzocqsi2kgcnTbuHsIU/cqOUYfGXCZJpAtUMgmkz
pQ5tQCUbxRG3Kv1x9ppWe5mK2ZN+lWVF+rWnm3S0kQ5M/JmOYr4YZdjFj8YcVRVx2waUmz83jjJs
GttI7zxYre4tClFG5zuRIvFZyWWW+3oivPZA0y2u/2kKKkdBU2uSev6sVw8plGOTJn2S5XdYERk4
rLZe+MNyuqbcNVo1YSNpZyYKQUOsbJIKCsAe7wXlLiyK0QuSAWeZR7ueYnXYdmYtsnKL7aXjxNgI
RbG7G4GuP81Kqpq/s7hPh11SUOXdebVi/Gsm4VwVEJZcj4K5PQCGGq48wGfX4lLOWpDeNFRoEr1X
3/64nTQvwgRUqNNvroh2H2MSuUvMNtotWbUvaVJulBojbzUZsispwNnIDmQw4LP0USm58Ayc3ouV
jcpAMYGetwe1kDu9gz+0ATunfadVWf2QoHPQz6f6WXn7FpN3Ggcf3yNnpQMCDyjWKErhwApvdXVv
TcWYWEVRRv+202hH3w23dZ+UQZsJxAr5FVp5mh7nOpTbNO6KH7xO05WL7CzkAn1K7YBGFghN+6ys
T+dWK0lcsjfCe22f4PQSbUQ5lYaPRMm9Us7CpZnuiWtwyfWFTTWRSiYBNyH3+0V1uvK5W7ejkIiJ
TuhT7+p5qg9Cd8U+N8vxwbNqJPw/Xukl4vjzUqQJSlcQkgp9O9ga645Zl0fI5Dqj9xYJtBDBEPW5
rywEhCuGEetokiIQjTLsI5E/ILhfCwSoCp7EvLLeG5WixDdHPFatKir+AXRjfVJPE4UnotUlniR6
0fnz8lv+ODiodYZTog/hm1pV803azO1tk9QYcqL3HdToyV45qGd18PcBgSVR9eCwmMYqiMzdJM8T
r/JoeVrxd6f3+q+hC9m4V4f2MOHTFvmhoGZQSGEejFq86q1Qbj7+kGcp8fuPgH1MHMXOJbA5nbXs
NUFbNPfeirrT5Sa0Z3QeifB+xG0/3Q6Ta25jO81+D2MU/qPH8/A1t0q18K1Cveaou74//uenkLtR
CkNGdl03zctOHee2996E53b2wev7Uvp9h4en7w0I1WwMrZ5pP1bpd62bou8fr8T5lubzQ6r/f6Ov
Lg+0tkyrQ9bzrR7KZGM37hQFRoxa3JXPfn5WGQeYOjfkUoNYi7pPhj4OXtuw4Lme/WV6UtvZc2vt
eRqHo51485U2z6XxwK7Ac9ZtwLhnDiO9a0+eN7lv42AZj3oxuhtvmoYAiw/zpa1lcmV+l44stA0i
Yw4tiIllnf84Rv2C4R2LyHvLI2l900cZPZexOx5mM82v6ZZfmhuddEoNC78IYufpWJkkIpT4BL9h
N++M+6qz82NlJO7sK7ni4bCbW8aPT28TQnCN7Ga53yE3nQ5pauWAbV4Vvimh1kVBQ/cq2qkZT/mV
K/bCaWCg5aPRqYRzvBpIILg4mWIO3xpVVEFVhh4AG6Fsbfxtb3Q55Timh/IxTWWz/3iKF76grmou
NH3sphbjwNMp6u0wJ2YtvTfNGGIPQ6s5xXbHNOetOgK/uxI1rN9MTj2ykyTwEB4R9Vp3A+1Eb5Uc
t663HN3HZinITrnf6Hb8OxRKThTRFn5keOHTx5O8sHW45D1O+6IldEYGHjEGo8JssbyhjBCUqPob
UsXxoIzwHKys+yQxbXldaPQvlBhSOOPMiQ0dXZlr6qS8LfiIWwU+zqav4E9tFTdJ70xW4Vq7/dJn
XKSuFkGfpUK1Ooi0nVIvRKXkLarnONrAnqU4oNtpGZRxGl7ZrRduT8YiU+LoL33V1TOSW0PciLgP
30pTdDqNZBNwkjbO6pXb5dJuIe4g36d7j1HB6lR4vayN/0Paee3GjWVr+Ik2wBxuyYoKtiRbwb4h
bFlmzplPfz66b1QsoQidQQ8aDUy3d3HHFf4QT6b320x91F+VftzGSRxe0bf2bswS28FqnLzD5b3y
0aCzWThPNLQ7pElOD8SQe7kdY8HxKsgUXC2p+i22y8YhCOTy0BatdlsoYbRyCs8HRRKNYiYlfOJZ
Ns/poL3XSaEnGf5rGwbQYFO97OgQQUfbWYNf3mRKZePlCbR0c/ljz1eScecIiLrWPwLQ6bhUrKvB
D0zORNyolVOyEIQklIz+Xh7nfHtygSLDBATGZufoi+2JrZOR1nkbvA69ad+oYzo6UW8aD5oi7O3n
hwLcM9NtyQ1gNJ5+UuqHcYRzWshQfXozCiX6juMi2GYkKz59rYDnmYtRWC/R+V26VvtlHdSWpPFV
tprdpqIWx2GUOQpdcGMFdb67/GUfbBI0OGBpcodyly0l0TSvMNM2hLlTS7W+Cc2hebGFmhxTOwqB
X6IbU6d5t3IGl2kWk0gHBT3wuXVBQ2V+ud698LpuV5mW5eGrRMd5ryr4A6oa5kLhGKtfqDA3MAwH
5QmQx7C1Y8lYuWo+2jiEFnMp7B8vfbGaXliOJsaV4SvVue7IMxm5mpklD+bUfdIQkEub/1HJRgKd
swBwb/GludXpk1Gmr/WQqOVWSsM8vrOaTCiPVKiae79Al3NNW+r8ZaILSseQmpNC0rNsHaZFHANh
z/NXua+AgmGBfE9dSL0Zhyw4IKYxrNxuH4xHnYDEeXYlI3NffGRmG1MF/Cl/VStTdwDChsiH9nWz
6cde+xtRJl558c8XcH4FaUgho8dNsxTUBRgUZX47JK/SqEw7K/fNxy5UdbeWu+mTlicsH/Q6ggq6
EWA8CbpPV5AwIg96DHFfhUen4PsYV6T/nu2l4phDF/h++TiefdmcxxETzgJWPILLL0NI0i96NWxe
Zzmnnw0aR45MgMrjK9Tu/zEWmZlJGjFfbf/s49+dQtBjhSFNYfuqSrkOSgD5qi1vIgSPWoRrLYiz
e4YknNrsnBvxZWdomk6DrVx6yvBqD3V9o3oh3rFFr38duujY2dE2VLL4eHkuz94hAFLgysGngY+c
1alOVy4vZgV2P1JepVgifGlM3Ii2CrXC+8vjnK/ZTOezZIpliGeQSZyOY8dd3ZGnKa8NPQp4tYrh
XwXD7PCUSPZaFDj/YSd1E9YLEjbwA5IVSt6LMEmudTgvrZ38SXRscZMg0x+p90fuNCQmANAwcyGy
2Vs/VrI/lz/zrNpAg4zoehayRmJWOoPpq4Ohpm3VVX8pmRq/QgTNrsmsxocygm2UVH7/p0Af8Huk
ycMV7nzWk5KO/cpc/+v+vf9+7m1TRdJ6LqTDKFva4IWZGLx80ps3vG4RypuMyKswvW/9krrY2CJj
EkpoHNnqpD0KLQ0AxY2qfEh7vYqpGafKryaGSHFMJDmXVt7SMwTDDPAnDkeLlj7b3Ns53QlqiAxn
k+jKG6JE6kOneeovAdLqhYp3lbqJDJ1toHq0LQ1Fvy6jrDNdWxfyzGnM52BC656qKR6ewfC3w3Zl
+eZw73Tm0Abi2YU+wk7lsT/9cXJlJU0nT8qbVDX2bUjn6UXWRVI6Sm2pX3s4gr1jN6VtOj3l+tSh
O4FlV1cV/aHRAsizgVYG+sp6Lp+OecZIhIkEyGpAVsz//7s7yOyIE7vYkN+mMRne9FLO/+oJVVWN
VXtAlMxYm4X5LTqdBVQZqFHP8SIwrSXXf4BYlOIPZr5FeSXNFk5Zo7u+mTZOGdT+17wuMunGDEbJ
0ZIIC4ycp/rBy7QOKwE5/ZONtC13gdKk0eby+pzPBKXfOVknAaJZuyyIWkmOokQre3/iVv8lYsOj
3Z91/Y1nZsUhjaq3y8Mt72MqvfgKwMpnq80w2sVW9ey2hlWj+G8+j4AzSTENEVGK66qom2OvZt2V
1lvByuwvL69/g2LxRIUf3C6ZyelqQ5cL4JgxaD4BWcXzRtvT8rIhBObyXYu06X7Qa/lY+zB6L3/u
B7PLHY10BYVuKD/Loks/BaWut8J/Q4+o/1E0Vr4JolC91toh3uB7f7g83NnsIkiGrCi3NK8dbd7F
hxIpSWEYRdEbB6dOHRUBrddBbccacY60d6hrIcKra91anjmv2snuZtxZKXZmInBPLtWpZYxpWowh
4rcq4ejA3so3vl15Ot6ovHuf3bEMRmtTApzGctJ5PV3NojKVzsra+A1oRTg6JZxWAZCA6gf4e7FF
sqNas1T54Puo45N/wa9A6XwZHkGSjGiUd+mb7vvZofIs6xo2sHecQiCsl5fw46EA4PLQIF+zBCBN
kLqLWCrStyBRwm1qy2I3BIqSQUukQLCSkZxtT4AgOnKlc4YJd2TZcqMKGclCVNkb6MXADeNBPbQ0
o/bj2Im7NJ/Wii0fjvfPZgwpfE7D/PHvrl2pAdUUyWH+Fka6jxZEkZfNUVIG/dqvslwgWaqpK9DJ
s7M/fyKnYb5uaLEtGQxxQE9exGb6ZkTRcO9FZbHFYM9wqjYGcCPVSnNTanqMz2vRrwVNH6wlewXZ
I/YOAcQyaBjxuop8qJ5vQTvk0JkwhTrUZR+FdLpT4+7yxvlgbhkMrAX3OLH8meFQpoZpotb525TF
6jbHfnvLwzfsO9QX3R4W58pd8+F4JNO0XjSU9JacmFRR2qBIh/ytrSLjQEEi3kxTld7xcGWHmmd+
pR1wPpnoKoFam4Frc6t0Xuh3e6fEW9zvUzl+m8xeeij9Fg9ZqRjvZE0rtpen8jzkRPgLET3kP2bB
M/BSp2PJBfhOgqXkzbfKAp+dSUnQXLCMZ7tWonssr+GMRVIJcqpTvxrQV3d1N5UrLcTzCeZHENbz
eqBAQhR8+iOoSo5SNOYcTnOK9nqcR8hNZOofcyjiQ23nn0XrMBJ1SbDGFA1gxNqL8dAv7opGTNlb
PWq/6rZsDr7Kw1VM5iYkVdpdnuPz5STaoBNLWZJEmjbI6ddBEWpj1RPtG8b13pdQmpCsiezwqKnd
2+dHAklI2EFzHybfogga2qM8NqLq3rxeKW4mxQ62feeHO8y5q/3loRYFJmBdyJ6CjgXCIAOeXmor
jVONVIdIlb9+lmuwTWtlW8tWj8eyQODFr41jihXtJujD6FGyQP1dHn4JR/pv/Blcxo2n0gCZJ/3d
GemBbKJS18h/oT5o2raxSuWp0Zp2n/m9vqnHQrqRfO+H5CnWAQQ3IBxjmnaaWU9fpSZdu/4WV+/8
a6iW0AMi2ycuWXZoad0CmZYb5a8iOnODrAEUDCPz1IfYU6197WkIH6S1JztRXHUrQcK8Wd9FJP+N
jYQfXer5uljCao0BNxnFz9S/wUDDyW/z6UmJTLFSEFqmhf8NM38g8QhMxCX7Mm0oYmaZrP5twPwc
EWdRHZzfEI1RqirYSaOuOFmEoTeCMNNtVIsvKkKjx9BsjkneF9/AT1drnizLxji/iTPF4eKmnC09
1UVZzBrawRappv41lPxXnafeIQDhvuON/NGakVU5Mrr+0wavy/ChHENoImELEAuT7BUI2uKI//dD
eCHgR1CJpOR5uhuLMkN9UEm0v8Acw21tR8YxDFA+FZ0mtis7f64/nK43GR2tW3px/HWWZba9Hc6a
boHvCNVCRYNq4XXXN/5PlHfq41RP4QYDQ2+Tona/GYRHQRvUz+/Lv2IRfs8fjJYbibiqARk5k42S
fSvvdRA7vqNFtX3VWvZ9UfWI+pRyW36LKg2WcZ22axTgD3YhUmfMMEEG4QYSA6cTPXpRLmIN4RBn
UMMviEp4yW0LFQYpEjH+rZPB2mKq5v8acCGCz4AM0VEfRO+26K+WbthJxVVf02xbiS4/uI74PbMa
IkpoXPRLBL8d64FhJxXyriQr0q0/tMER9TLLaWNzcIPMG64GBE6QD0mMXacMmLyYtXY9TpmyVWlX
P11envP9aAFEJR7jvKIMu6QJNYrdGY2UR74T6xpAGVvzvrIo0M21fI3Ncnb/EN2ClqCzQa2YPHe5
97O8F6I2O5/eEFovoMtRHOqK1C9WLrqzPcdAaOqx5+Dlg51brL3Zl8NYddLgo66bTvHWxgtA2SQN
UmP3Gbez4YD+wy66VVALWbn+Phh79mqmi0PvlBBwOballGoyqLLvGNx5x6z20ltVK1M3CIrsJ4nZ
8FJbVrWG1P93g50cdt6UuR5INwepS0CDp/vdK42gLyaV/e7B8Bp3E4VW5TpICv8uTFVU2hLLbCTg
8+AxN6MoJftKxon+BaLWlLtl5BuZU2b52DhK3KckyoNMOBc5yJCE2l2eIjrnImzSaA5gYiPfzjIa
4S89anNxb1RFkF3pkegktAhCAJmqIY2kDvKAnlTheBCWw8HVVN/6jZhT9hKkAVKVxmRWarv1pspS
8w116glKVYUcxsvlPX725hLpwCSZQRBMjb00Gu50RHG0OlV8J4DuVB/7Mh8rF3Uq1b7Ry8oKj/C6
+mt054p0W9KwWXv057k/WRvoOmAYrbmLCI92Kb1sQEmDitTjgdmAjhsdQLoNNXd4B5Kb21n729B8
feX2P/toxoQMj+IHUR7AnUUsCaod0Z8O7SdH0/M/Oc5yXzM002ky9/aVMgwYp8NE2BnDZKycgA++
lgwBE2vaV1BHlh1FUrlYt2MUH52xCg9m45fxwVeUyX9oQrXWbnIi9nQlLzg7dfTz0X+cZUrpYUKQ
Od39sq+1UUtRMwItrGlOg15i48qVLqdO2vuFKwph31aAbbyVq+Yfru9kbcm+wGvOLERQL9CTT0dG
2Cm3U1WFDtNIXZNdDaS+deUWrSonzw26BKChtVZuDhZmiGHjmhZQo5vBCLP21sx6QoEd2T96HBXq
lF/bdhKBI1cKkPlUpG2xsexG2wcE1nAOixrXexICxOkcaMe++SeIE6PdaITy0tFUSawRhqK/6F3b
DcdKcURmyiE2YaKetlqaSuEXI6YgtEn0uio2OE6D4b182JYPCtAtgADsOv4GYHmJG46J9SVyNOW5
t9uNrjzaSeCk47fLgyyXeznIYtLjtm/QZQ6UZ/Ub0h7CGUYn/Gqv7KnlPl4OssiRmsBADUz4yjNp
pqPKri+uqvBorakUr3zLknxmmNDHC/HvW/yD+SB9G49rX7JMwRZfssSm5r6uF0rCmiCKENzIjSPG
jfHqf28elYfLC7O8dZYjKaenoYTubkoVI8lf4ysUw/StfhtcYRFzeZi1OVuE8wq8hByOoPLs3Wab
aCN964/ySulobYg5mHmXNoa91njCC5VnLmpX23hOsBW7y1/xTx/+/d2xnK35LL0fA1sktSj5jPJX
+aXc70IYEk772MEp+BMKJ3yxj/5GHJG109eqt0tdA9LAk3O6jBfSUJRx0/N9kb+vtEPtuWN6J9WN
Uwn9SlYctGu+6NbWV4+yKhyhl4CHjkK6nuodv3nToy9ifEdIroYMfXlaVm6QpSmfBNEgSgb2UGD+
Tvv7OvvRViv3x4cHgueCWjnBL+Wd04lXAiI/9ELYP7HzPb2Sf9o//Y2/yw+Xv+TDPfRumMVpyMco
tIOYYfK/8SF/HV/Ecdz/b0MsToIwikZNaa0+t1t/O2/T0flsNP1vp7z7isVJaFSo71MyD3FV3PhX
yrE8xmsnYZ7ws5PwbozFSagCrTArjTHkr5ntdDfgxzCBq34XldOqbvxH+v2/TdsiXqh9WxJNyu7P
/07X4km9yvZri7/sQP93wt5907w73p1uM5aDQiB9/ez9LG6Uff7TuOt5t6+6atc8BY/a5DQvwYph
zNqOWzyMTZwPVRAy5ji64tkoN6Jw7e/G4/82e4uXMSv8BDVKZq/fDof/Np16vDzEh48vlXviZcqT
HNPTycP1ZwJQGCvPZnWVi2+W9k3vJ0ftf/xvwyz2tpT7XhJNDFMEW1vfR/FVUbihtnJIz8pPJPxQ
o0gL4ZdS+Vki+xoTjnyVSNMPu7aCzJHDob33gGJ2UNoh0e/yLEeDD9Wu8CCGOsk2MaqEf8O40gg7
MGz49bmvBjxCrwAEyazRh8DDYveP/VCpUePJP6w4wZJOGrKvFREy4VqpOuSDw0okNc/i+9M9g1Uw
FQIrAr6JsvYCKIMqHD8ntoOfvp7amuNFYYLJtGeuhYXLl4PoH5UgaK5ge/+JQpxumnbwEA/XFO9H
VytWGbhWoUfSlUkRwJNdGmv1J13EAP+AMSLGBdVPjolSxumACdDa0K+S4qdaprrLucsk1xI4bJn6
hCNx1BRrWpnLA05NgSdrrmQj0KHaS6BtQ1ULnJga/qoVEV5PQRx+NfBZvEV82fo65VN+k0AuWCla
nq3fXMiQYS1QPEV5atmzS9VEGgQi0WhVKiBmSP/32Bco7uVdebZ6aPfPqABA51Ts6GidTqYoLGTh
Uzn7VYnSLlzkwvNv9uzwvAcOk668OOefBGuHKhRIBPYemfnpYFZB9dBCXf5XYWTtTYWV5H1W6msT
N6//ycZnsmbIm4z4EfSLJQlKeMgqabFhPIZB3u0KYei3nRnKh8hPn6iBGgeBuUbhCCF37tR2/Uom
vuzZAWIBnGWRlwJ7oAayZNXrUhKXIvCtxzLgWYCWO1jVL3OQALlnedCiwmtVYQgufIJx/B0h1kyx
HcP3Y/EWJ/xrK5O+vNTpNM8poWEBzaLLtQTMlYmNcUEfa49jZ4gvMF4RD+7owj5XVip3O8RucsBO
l3fV2YFhsNmIiu1LC4ga0OlCVyx+YBmp9VjIbeRSMPQcJC/MK7Tk1aMHHvhWy81y5fX6dyJOFx69
KfRAob7NQrpLBBHvvodavuZjO4UgNfoscW1me71tOv8+RU/FvK6aTJM3oPar2vVRp7YdSeOYfauQ
wCje8E5uR8/F0VhDK1UdcADHkCipjfoqVWq92JDXN13qjj7ltMOo1ZG25pt2vnd5rSiegwtHdoRi
5unEKQOyZzHcqMdC6SZjW0VaneDuWav6IbN91dqpqSYn+zDtpGxnIITn71E+t9YA4suMEsAHFay5
isvuQcZq8XZ0cxqmQQd/RGQomx560diqg0e5oR4DEHLlZqqo521zCY3tbV4Wund/eQOdXUuzAgoV
a0CMqHXwiJ3OgxQVmh5KSv40xWPY0z6IhmGnl94YOFlr+GsX09lwvJNgA2H+glaSEZo8Hc7yKxNP
EDN+SqYkoeZTZ7D1RQQF3omn9pOyG0C3Id/QIAJYzdsMIPF0tD6m16YHrXjEDmu8T1q1dYtEzfZF
7PeONVFbGpNo2FCws1bO5fnd9K9AaFMx4y9Ah4scjCqVjpZNUj2pQSW+VKlt32hdZH/Jx1Z3+Wjt
Wo1T5V72tOCLJgd/FblJV+Kys7uBF23mNs7kxtkBZJGf2Xoaa8IvicZ5bCh1F0m39dpZqLXv9exK
K/0fISJr28sbarmj0WOTZ44MhENUywCCns45Qupl3Fn98GTkpnXjJVQCf9eFYiduqEYVFXTAP+l+
1Jp+n49o6K5M/PnwwGGsWb8fev8sK3Y6fJ41qVJZrY7CeBzf1bSB7/u017p7ZNanv71iNsYG0HHd
fLGUoF/TkjpbdurfsCEAcUAZoCW5JER4nU/t0wjHp57sSHaDSLFwPbPa+Ert8MpxcoD2X7JaKb5F
ZW1cZd0Y/lZzb9BXrujlWzT/DngEMEFm2CVF+dNpELrc22NbSk9l3XijQ5RQVPteaZIK1T7fBwbV
psUKXOd8TPTUAFwx7NxxW14l7ZBiSYGvwJONj8um0Tr761Ta6KTEYgMkaU3ofLm9AbFhjIQIC1mH
hELeYqPFejMpdV1UT9GEuknQNf0tSiTTTti2rzhloRD7Azb4c3l7LyMrFcoEOGK0YNlnoAwWF7Yf
6yp+hKX+pLZ4Xc+anNGzro3q2sP+0TjU25E4nOkZnOTTBUzb3gorRIq4KDsRXk2eSEyXrV1pKwdm
eSPzQcBHuYyBsXBRLnnJNXYuaMq18pMfD7UTy16+7RGsdwLJiz97NcxDEdbDXgB5eIYOsVt4nnhB
yU8I++c36lSZ122vefRm2aJQJ6JNE+TT76RDj+nyqp1vTeiBs10eaB2Ow/IqlGvbRGBVkZ7weDN3
WVKZ0lVJ2GQ5JfHrd7XF7enTI6JTQC+YLQq3blmA7ONMiutO8p/MIK53nmE2O1vO7K2FFotjwv78
nA4SwCOQjnOfZGYEKFx+p/vFzxDeGbN2eopyJdnbdV1DD+7Kg59KxrbI25fLn3e2PcE2g3cgYeIp
p9S6GE6yuwlcRDY9ZXEQfhk6Vd1S4VoTW/pwFKJqeorA/7hYTj/K89HubzE1fLLlodmMZaJhjRSs
+WJCF+XPeR/P0jedsX9gGgkF8cdbHGq9y6YWSY/w0ROVQHiwGkWxMdS8jH8PRhnWkhPEsDh0B8Bc
aROxRmGQvUxVp6ezcj1I7z8gMurxYPSJhR1MkwS47kYZrjhuAjjM/k0bxBxjx0Y0wntR7cjrSlcE
Rl/ZDsDwVkROOhjG5KpT76VfazVvoT1nQ90Ye7rPLUWuCKaM7PZjFejYsGI0Ow4IBJtFeu0XHlYZ
Du1xqr77umZ/BG7UTKpBpd3C2uiIAw2cAwcOeWIBEanSjqa4mmhFpx9aTIkxExlzpZQNJwDJHZtU
JcEPOV0PmeTGjnDS+QLXRK36DcJHQxlv9bK24mv004L8JYyUPP+Gjl0QRkcs6DRY270hebg/jdkw
+oFTyAp2Q06A5E4pHEUpEkx0ZDXvHCMQjUEvsNfL8khVQ46ep0ipQM4GXkHW6kx9ERgtyQO1ikMq
6eP0tamRbNqT0VnxX+BmNhYLmo8i5VdPH1tKnhW6qbsKA6/wFe5Xlm1DXG1ISnFYNPmTAMd3Vz2P
h7cj8Taiv/nQxNKuRH2od/Vy6ownFZGn0lH1WEl3Q5hP0p3la0Fzo/iJHuK2oxZt7DuJGiBnhz+K
jNyLqcVt8qWRvQToy9DiNX2A6m2Kg++rTfeggYhJ0Vjmqt/ag53od3GFl8wPSaLIMrhylCIX4sKu
0mio2kOW+0dZEfkb6t7FrLCrDOHWS9QeTJePE83etjMhbUalHupvOB/W2X4kzA32BTX58RgYhHqb
YlC9aNNlgV9vTEv4mtt7fdJft75aaXvsZOzerUoVeyjN64rqCjNMw/oWW6K1XkZvtKvJjTqgLttB
JLnvhlUb6HtEZtIAFoVhdTtCMLgVulUrg5tMVtU5I392uOlksCmxa4f4ciCEAxzbHB3F6K24YrNj
9bVFeKPEPhAvxma8E4EQ0xXdKL/52netEv7olFrT970HpONx6hAMvC79ZOidNEEO65cf4QK4xfGj
TTOiyXq2mKPwVkvfoQ0B8zYNNTCsrWYW6IWioqqpO8MYzPQWQKg2E3CNDoEZx6/1Wsrg3ozQ2h2r
Re7KUROvrr7zE6z+OJB1J4eo7Gxp22rqkD7kQGWLt5LMN8YICAmWu9GSS11yQ9S7gNMpPVJkCtsP
c6By0sbcLWJTHzNXSuSqRk+/yLN0w9KpIY51ExYhXwotMJsRhWSv836W/CQMhAQWcJ6+SWoNsZC+
BDL1S+uGwYNCpPqIS6cZF8FtFHupf4SGGlqGmxdN1AxuN2b29CYJU85lJ8z8aNKdpKlLAwM7jDN7
fIcA3f/JgEyEzSFWImZio5TkQX9gc1jhNoMjZf++/FKcPb2IgvxnPkoORo10EabxGREmdIn4Lid1
ZjmqBE7RTapquDWSkKtGyorwk28hUHgKMHAWZz0SAo1F4gPIBnROJdIf8hhDrLKUpmx3quSb04sy
+q33pdSj6rN5jzaHhJBFiLfBaIBbP32rsggDB7uKqx9R0Nu223pFFbxBr8is67jquHOUODK7jIWf
mnofKPog/7g808tIDmg1auRIPqD1Su5hLV5LqAdFwcWTPBfYyz3bgRr8wRu+vle0EtvBT4/1T4Fo
5h4CPl5iftQaw8WxMaPnFnXZQ16gBL+hJt104HtLq1wJ3+Zo4v37zJdR4KLIB+GRIupSVVLRRoHD
XBs/y32OqxuAN/sBB93mrg/TdI9xovKDCDdWNoWZ5M+Xv/Ssu8HgFBEIGkgqgZkurYxCTacoQ4D4
jO69970wIkoXO+iLgQbyVyDUvUv8JLZdXD6V17wa/QEaFjyJ1nSVSRvk+870xLBSs/6H6z6dklkc
mumAyDNvt8WxqtMQJqdfSU9o43VquA9QukLfPrOITO64s4Yh2TUj5YVd50Ut5ZWswz/lyc/MFDxc
3SV1jmy5hEOPa5eZ5R/AOmWGv8EqjjtGLfpVpc6z7UmxFhN7JMRmFVqMpE8PiC3y0Ve9THkZEC40
9qlZxsqhL2wiISKkYC3ZOEvFZwcJIkcCYoqxlEAWIWpYshPDUZde0mjS1C+U3pVh41lqXezCoUzB
TvU+l8ReUUQTyY7JReTf+YXeq7tKN3HJvLyPzvYwEGGCZYlcgIeUn3T6+UMpKX6jmeFLXXvmVk7i
AbgcfAA9kuuNMgXdzpv00h1EnK30p5Y3MLnxLD5BYkAljH9e1NwmsxRhYaXBC4o/xJtNhArPfi6L
eTgUCvVHB9k8/WQtgDGJpfkbqw0ZaqlenjZ9PaXEvy/mZMZHmPPh0aht8RAGTXQ0WiW5uzy78+yd
HAfyf6ge3PzcRZQ9FrObCblqvGSoX+Qm9/BlMrr0qQlTr9o0Za5UTj3pUATV1NNWmhDnu5o8CBw6
tUwml/N4uqw9fdz5vh9edEDV0VUZ2SK7DcJsijZmhrb4yrx+sKv5Rl4XZBth+gOAPB0vo0OW9l1f
vYhZIO97CMMAokVpZdizjL4WXVEhQAMwxysk3QADboZNgKRl6Fp5GK8VKc53FpfxXD6gAEMZedl9
SOPUCuKuD15mfOpm1A3vWKtfKlN1fWpah8tLfD7TpBhwFikdA7uk63P65YOnIEdej/aLhb7DY170
8l1UGIiCS0h1Plwe6wy7xErSZcX7jJGYyGX67hlZYxttJV7SJvNJrhDzNevQRSvXphWaF0k63ucE
+OkN+luSwKoWpYSnoqSfd1OowvcbmiKzIwftYBSR5V1BLiLdxGMRJFcpeDWU3nEx0x+Dweq/Xf7x
ZxNF5ZFIAOkpCuC0pudVe4fMaHwsb81Mkp/pQJnBFfuh/GGRDQaIKMSG2Hx2NLQ2EEZFS5sGBvWH
09HUtJIQ8k2NZ03E+jOOu2DJDKFvS2wvVzb/vLdPDvks64HwGuT1WdJzWVwdEZnDM9fQZ+CpPKdh
/iYsp/qQouO+mfxacyIaokfe22jrT1q+ElaezyuFuFkpnqoy4F9jcY+2OlChOCytZ49EJDxMrZ3F
vP2YvVz7vmSLlaDn7HChNzPrOCPbPRc5l9DbFnFW+p4SQtN627haN6lu1Pr+FVNQg+POohVwzXI8
dg2oZhrUdN5pFC6NkOIQz227l5TfnWLcWVbnX1Wx0X7v8/SZVGjNLPxsNCgMlFygO0OkIlZdTGZR
900MN3F4BbZPw32qJIx6zdwO94pZhMV2RD55rQq4LCcBnjDm8HzmzMw5wiIvSLqm6tt4kl5t28vu
4FZk121klisH4oMvo1QFI5eLCiqWubih8YMNM83KpVfRet2T3unDFq+FZJOPqEo6iijfPncAqe5L
oLMpuqNQhrjOonjVYmg+FIUXv+KyLjmlHSTbrhtTp4vK6ZORBEPhEgPxf35+aGotJpAKFHNbJc1r
NhjVXiqmfk82clsQOd4i+dR9Msn4B3kHxDOTG2jjLRvqRK9RORrTiBxoP1t/WM3O1/zENXJjzQhr
ebbpvLLezORc1efSX2zHIZqBDCaiQbXZ5hjJp9MxRD7iJsDH+enyep3tDxYKfwS013g4mbJFqIJM
rjGqk96+jo2dvFgIyVi+GRYYUzbBofKNladsGRmxzXmYKWsCk+DxXHaYdYkuewU/5dU3C/MFxJBO
8WyQepy3W3PItgiBgHOlyWL7n7wvScIlOtsG/y0xoLKMO7W+kMbJytJXO+eVc4jcPGci/XWHDtvq
lb1yPqvcJ6hEEOOyM7H2PX2GKqPs8EXVR+4Twz74edz9NaEbPFuJpz+2fr52f50hjOG80GSc5S+A
oYAfWAxIbStIoBiJ3yjwWMNvA1zbdBRmFALGspLKyyC5TWNcKNsJn4/+WAwhThhZGebBcfR0JBOd
LmQzYnRkNemm6cIoa3At67OouSZEB6QsS6EkWuyQVC+VnRalI9NNInSYBdaoVUvTBJ2cYk2sazmT
cHTpJsz8XfrWFlf76UxKtZymo4Ey+ejJ40NO6fKQ2GO5RW0q/qHLY7+ycsujB22I+58gmt4hmg3L
Ir/UFsJTykr9idpS5AJoGRyBNtE+puO1ljUvX4BZUYqnewaXzTfKkp+ch5wBjRz4N1qUnfFWSHaE
7plPUUgkmxYjoHznTyX1YyXSeQ3dLgT5ODhhORNNXbuZvSxcyGKRGm1qgFwahjFa1TpcvxgqrEzM
WeXBwPISngkZ/kzwPfNS4eUMusQrktdWs5v+TSlxwt1kYxf3GIlTxBVbNail+K3zhdpgNox0/r0v
NSUVx5iw1d9nPPfpWlyyuFCowtCVnLEzQD3RjVvqGumeJjyvkJuHXIhho6idvRuTJjmid9G6MVpO
FLeCNVnMZd7z36jzviQSouu6NPdL/SryjERvHlAty3ZW1AeHJLPLq1yh6lHpfXdNANHtNG5tF9qi
+hWf1jU0+uJkzL8BlBWBJ3hBAtB/baR3gXVrTVXuaXb5UPRxEbmIsMmWm7ajtTer2vrSQK9fIz5+
MNmU82aZBgifACsWRQxRoItRt3L50I8Yx1SVmu0iazK/CV3Eu6IqpU0+Mx4vv1AfDgoUkpYb0D5i
wdMbQISggpq0rx5SvIKOAU2KvSSX4S2ab54Lu7NzRB7128uDLq6Bf5NLL5rSJbpkQEAX106pWwVl
l6Z+yOOscnW63i7OwtMGcumqkPwcEr1LJP6NNZdpudzmpveSpZxEoqK9oVQPQS6M7OiJJmt2kTb6
uTtlNSLOtdJV3na0ylbQiVKqyNEsoTRQ12S//NwzCUqFa4+KBZoFVKvOgKETvLaBRkj+0LeRCs3N
Sg6NLdE/8YZ4JaVYXH//DTWHAYw4+y/MG/zdBkbxp1F6KcORJgn9W2HL3bbNg7Uwe5Gm/RsF03Cu
WV7+WYzxdJRGDrl2yiJ7GPIxuG3z+nVKxfCtkfwAjSi92qoojWAuFpUHgIQ/P7eN5tmkVIyeLTcz
AMVFIBcJ34w6XwsfxGRH97zPwrXzqbtCuC/fXx7qg9nkGSbgoNnAPbjU66TnNCRCT/MH0SGQ6NdD
8xVzgvjX5VE+mM0ZA0IlAoEWgo7FmiVp7OFlJIqHWIach2Fb5UaeZ2xUOzC3XauVh27UdLqqdZ24
wf8x9l3LkSNpd6+yMfe5gjeKf/cCpizL0JN9g2Cz2XCJRBokEshn051eTKdGK2mmN2JHd80mq1AF
k/l95zsmnv9KafvrouffZquoUm9wKpr8X4kF4JANFBGv08Pg2urqVByDacdvHVogHoB/q3zu/EUj
+quJAG4gPJhoNdBN3NxpvF+uITgcvG+Epx8Qq0qOjamXujSWqB8g+bC6oJiWnlk16U94/pk9QlTI
p06b4dOF1eB3iq/xr6yw//a5/Hc4wF3/99Kg/vlf+Plz5NDt1s30y4//PLWfclTjz+m/bi/7v3/2
5xf988K/2OMkv76m0wf/9S//9EK8/7+OX3xMH3/6oWQw5F3v9ZdcH76UptPvB8Envf3l/+8v//b1
+7s8rfzrH799Itl+ur1b3Y7st3/9av/jH7/hIfnD7Xh7/3/98vwx4HVP//N/yL5dv/7tJV8favrH
b0Hw9wSAAWo24Nogdt5qRfN1+40X/h2bLKotECqwzsL147e/sVFODV7k/R0DqlshdnMWxXgOgwCY
Z99+5Yd4P9haAEVCqw7fs+C3//PV/3SR/t9F+xvTw3Vs2aT+8dsvd+4t9AX79O3ot5QdbCx/Xodi
GA9GHKh8js36XTcYf9L0OECwPyzmLx5SOAr+eUv5/WDYK2/fB/CQ9yta02vlTaCFzTms6Qb7OHTc
5QfF3LbJMCsWLPP44rmnJky7n9JKlmyHxjdz6Sqd7BDrTgZMzlAqZwlyivk9wdYT7vu67tTVw97I
dgyJoM0mtD0je6GGaDl6oprELopNfPJbKsZLj+X9LlTtVJ9hm9+uhUnlIo5NuNZiYwOPwmRzSFAu
eJMN1cYliD5CHqC0ZS88ywqIeG4vCsE2yIIq9PvtpKfpCgZJ7G5mv2f+QfNB9DllYhh2AbhbNAd/
+oL6Ge80AQFAAc8H/p72SSRAyLc+oFEViyCTM4RbWaeVf+3GOukwGzdhk0XSwhpe4A1yiMXneoPF
2kHcgNM5M+YjTkNOZlmcPbrMURdyMpj45dYJerGF5aA73M28DVlQUI2uPusszCz3Xsq6Kh9AtE0z
w1vd54lyU7ltLMbemWuIs+SqxkUELbKDCWkIu/wXs2rL9nacg9eOdEGGoDGkEXRD6brkHjyZqIDZ
FIdF+bSiyEW2hUGjl3nKigxhEArards79RUrOMER5yTetkaXiDdzYccKh2rdwLAjmsJzyuOHOmp4
4VbTCxzQe5y4CPLbxntrdPwUrd0DLPpPwXoTGHv9j5CkFsyKfkaEQFe0ve1g3+TsxZqEe4DRVdbW
Q4gBR1rnPQ6dda04tJE+pIjlyefF26AV6jPXn7bjAKMOErY5bJEuCFjfzbM1BbTAO4zmZdH35n4R
iJ2Cdzg8K8kGfuxguyys0EgHL0A+SwqB6wz/DFiPqC/XeF2JwLc1WyqAsHbwTt4SPgQMme2rV380
yjuscQ14iPKiV9FcCFsNW5epTSDCazLTolvgAQBDwvPs6g0oJA+rW597K8mOut7BrrD7SDQOFiud
9Z08RUG3852mKxa2bmOz7uzKLu4NAuZjdDdG8zX0mi9sYzlC6iQkH/Ojr50yZOsZ4bKQ6uvq2Z/Q
KwTVjgSdLTEZNTh38HX0O7CXKIxavbgtrAeylhPZ22dq8xFK4twDT0PW9hkSrwvtnTSrY4AabIKr
h5uQKAv6AY0IHo+CsuY1kDVkxam+zAl4IDEcDDJ4qhRpA1o9SX+4JB2zGrSquBUdZrfqSy0eSLnV
DE/ctXlETV5IajESdJHf16sTsoafon5sslCkR+PZO2bbK0xVV0j343y2znmpWA0rghDWuk4fgCUC
GlbFEeZW+UhxQ0LFi8dTWrTJtGSpVduEamTHTW/4oHdegq+STgBGSV8Kpxmvtm1+2lo/akPWzE3n
rRTRkVH9FvnLbvLBggoYKF1tqL43Mp3zZq1AsdAsyNexIgUoGCgvPYRt4UtbbpccJhJIZ+q77jRx
oPVr1F19Dse0lPMrtnYvgzfbD2165L51IKvPwu40GcEXaeIv4D6bYUzG49rXD+g8YSS0RKZEcW+B
gIwQ0UqZIHbG3iHBDxlU3ggind//nFef4Z3S79A25PNE8F2rU7+s4b5K56qsWJhD3fY1tqmb1R6J
s5SAYBXoMlw6gtlou2QySQvaQlykYu8CCB7/M7VH1Th82yK+zB/aJl9jmIGYYd7YzuZJMxya1d/X
VX90OjCU+nQqnbm6V70OMgshHW6w4b6rOpnJFol6c0invPfDlzpxEV0Dn+J8MkGSO2AQFSAFPlZj
fPXCPrlW0FWUE4dTUjfGT4Er012T+JuYLC+wmFxyWJHsukaWiRE3xh9samS05h58OUA1dO1Dj206
w5jkhEY23bY9rzNwFejWTOznStnLGMU/mFmBGjhNYZ3Gz+MG8mS/QrQgVo1PS10kxIGUFwBwzlmv
p7IW3gbaluXOUSLMAygc9mwmhyWBWgWudAriH9E7L2BDNjsd601V8zLwMUgLuuqexvU5GuSnCHGj
j0hlG9smLNNElAhKAKUugX+Ms7ZPg5MWnjJxFsHpDr2+hNeaqs8YepbrCh5PNDRLiU2CnXHTj6Xr
GOmeFmrT3DWKXBx/UEWq4RPm0w60Pg4O4jxjcgO1UZySpZRVFWZdOh9HQQ+C+yqXafzTNzAQgHFa
j32x9qANguF2gtMi9gkjmPMy5xgm0EK2QdXv9Lg0O4+19zWV71DLnsbBfYJ0Hbf1GG+l70QmtzZ+
BWLhf6luIGeGYhvsRnoC5nRijeZwfbZhTsN1kyjxPeXNk2fG4GsdqFOEkbjEkV7ve7HSLRy/Ntj8
voNB9j7BTzVLB7HuO+LsKo8uRVhx2L8xD/xTnsDIaNwzaCizCkE061LvjAh/ziMurjfzZNcFDb/O
qO+PbsT9Ej0GkCSXDU91hR1ToyvINaU+ThQuEnOWZ4a8+0zP0BMrA9eliD944eoXQeue7Eh/DgwO
CqnmHKYl/rnt8VANgdJ52DIQXi3Mr1sWYpuV+qJTBZ5+vUpW1AN7hXAkyDkHjoLYe9QLqX5B9gHL
QUdFSnITkowN1XqIJQeDMZV7B4Vrng7tscO9kbHaAUk37t7ZxPSeOyGmxDwtndF+q/lwT7BOVcCP
Ia1K5ckbQq/w2z64cxDQk3uLbrMZJKliwPYC0ekBs/L7cJSnJGaPGKL6pbvWkI14sSnDxgsebLqC
LDg4sBm0Dn1MIvseLtrLECi5rUY64Fo60DrXRBTuPOh7oXh3RFjMiSueIt3Iea/xRGSt6+i7CBAk
lvUoLlMzkB/GB9y3LOPZXdqHsAWFsYpR8qQJcV8AH2yYCdttwEeSjzZ6t2zgG5Cm4s3UeGPmDrjs
MIDzL76ctsouoP3Y3pSzU+37yS9BAtkHnr6AqPNhguWEOzy4A1ViLqKKbpCUOMAKIz3rAe4E/pqM
eT9hlxh6FyVzDM5iDxuJwB7dPgXzks0/RoeW0PIeaRvKzEfrG/X+xcr00k3tE5+DAnm/J9nAZ6sG
itmnIgPLk2b1GDlFa52dbcMr2r/7yUIR5AVvi6X4uigxUMhhGUxEki3U+ZiSdoTzVviCbztmiVi+
z8Z7duJJZm1sjoN0n1LciIPnyEOgoxn4uyGFlnV7GYYBt2Iq5xzy6HfegQinbeWdR3yYZd9JtJZZ
wFeqt4lceHPfJt2A7SUhcKubI8O+WkiG+n3TiNnL+5UOD7Xj9csJC7NxYZ8cDk0hbRgeeQui/Za4
FSPZCPg+3gUAo9lHDyj71cBHbBbZCvuuGWTl1D8pHTgoCQHU5J1UeJMgZkxdHOlX6V/AyL+gebdB
OXwJ0TSDegRN0K+msjXzcPqAG+TjcBsqdJChFiNuujs2N1Wdr+26AFIIK/UX0/rfBwV/QNlwYKBZ
t5BC3ICgbv/u6fYHtInLadZAknUeuCMBM5YTGO+ZbhI8pwliCzIIoZEn0a0Q1eZIWMJ1R1aP5+A8
p6rASKl/DP0AJgKwmXrrQf/YwFuUQT0Bc7vC9lNCi2QlI3LMQXQ9wshtyQYfDk3w/2E+LF5k6Dxp
OcIfqybzcv1DH/yvZvOPzeW/n1V0trAYgMQDRAQYZP25uYTRZRPTOdb5NEj6okKwP2aH7kD2xy5M
VhK/RaJPnPI/H/XXkcDtYgIU+Z3KBWgWo9g/H7YndvJrxzh51M20hXKR+8++cAMFxvsCzYH05rXL
xrDFkzQMC7qMZU0IonKimOa45zE6+s+f6Bda2+93F4Y2GOLffKgxevvzB5oB6MFnXzq5xt18HGLQ
XZdekVOHBvRKOCcnMcbVnBMDjcN/PvS/9fe/gw63EQlmw8CLbpfoD/eX25BEpz5H+Els6u9zncC3
eWEQ8ufIecJVl7GNkr+AxgFo/BE5RkkJaBoD3JvPLYbF8S/HNMiIjOMKUbma2sMQ71ilAaG+/ecv
BhHwr7cXHBduwn0oCDEoBn3vFwis74a2ikGiyqdGHNN+fGoQVY+eWc+FH4/VIwI4JQzOwsPS9Bc+
hHs+Yd0bklbtVsphJaKQjMRquHGICWvMGKfqsMTNz4jofVVr2ucDKONYVf3+3pO2KVyFKTCyy18n
HvdYYwO+DSJaxGmTWxVtFDr2cB0fRxoe4ja68s4UkSuLiIznSXq7iXKVRUTuR+GPN2uIvGJwuZnm
BJul70Mlg/rsDrl+GIeS5VYum6v2qzfpVHAmGR6BvH1aEP2TOWmgRanONDKvMlwOIXU8HHl+rbR5
99Ty7sz8FUYNkCuwI8HSVnRTV8YczR0sHfcgNIpsIelTbbxiqJEdXTmbvo22SKXfY4hxSecgPsKi
8rPzyMZOcKo0NSAhq2BJN9Pu0W0GsPKjDcTQWxUnh8FPimgxoO0730wlHpsJgTSiujN9vVuN/9CO
4HrPMBkII/U+uKjMfPmKs/I0zlpnMEq9ufBuu7U9DCR8Q3l0ggHUuRngUunhj0kNSyquX+cYnULn
gh7OBUgOZBs25LPH5gYwc8AONX+NwfiERTKF3Z3dmtYcKowScjwaBYGKHQxeiBj4VNpG5eClPTS+
9xb2TW708GLT8aCHgGYRRHYZX9QmBkW74VHWVf1+lB5sStN3BhFqbfEMd+Lsrd2rqdtbYboDwW8D
fcLHYFKk+vnjg9+aRwoUWAx+iWnxNxLFu0SlKB5xYWfkygOJfmpq9zAEgmKwrXI4QkK94SfjbbzK
0Eh07D1qyZLXHfr/CDVSHjvNI6q5ZwO9QgE4TCDSCHdRBO7LvSbo7c10mXz2VOvVbISAVLGtJP1k
ox9vpOPewRB3az12jAYNtbxhOJwzFBVp7wIbH5bUznBFxTWGNtGWN9KYbZItkeuYsR7DCGrv1rD1
c+2re6L96cygekF3352hFT6iG70QoXDLr0OyIU1wQKLVEb3hIbV4zvQadxuejl2GVLB4qyX1Szjr
tbtm6NdLP/K7ueu3VaUtYIJunjLHQB40wxJHw4mU+HbdBxIWAICm9gFGTveASH52dLa3pvUVIXXf
xmCKc0tWaITA6dxrPG1lO7bvUzo9RUM15MsaLYXCuXBiu8V6MOXrCr1ag0WDDeMdYVE+Vf0F57Vg
46hA0XPTPLJQJHsrdFhiXCIofFB0OR4CacQqy4C2p1hVOzpa7wVe1h3eUT+lUBjh13BVDufxNQFN
PBfAuO4k/FLzETVaFvKJwozWJH7mTvqoFvGz8sIDQ24SoI+xKYVr+wxiwVPagMWv9CtRBmx+mdeq
sfDN8bs8huEMgEW1ZJi3vgXSEQcimh3IJAaAQJh7Q3ri3VpiXvoEk+6SgqEK8pgleYVPH83hxYnm
c7jU76r3MoxPt9Jbdu4QbnmFMhYOE1kFoM+O6xlG2JcqDTfwm7mTY/sBKQ0SpkjpEQ3tVJgTsWx4
4uZshX3l2n4fmFs2o7NraXBdIieXiT2qtQ4zl9KNk45bkcB02364jfuqLe8OKUxl5RZDFNK8KunM
28nEyMHwUZsbORaKaVKORsKYiXs1PlwrSh2nW3eIviJiUopumzsb6q5x1nat3VcQz6oyAmviA37n
XVYhDiuPZMceadyGD9p0EngsTnqKtbH2kJxFZnaPCEB+dkiLoI8Uoi2h+pcAjRlu/rV/SeMGMXpq
WXLmed2Tm/biCgT3x0TcPeawEOim8PIw5CfRUQhEbl5CqCPbyextX1WlkdMV9kNJ7i6+83OxQCgO
zaQBM1YUKNiSOKexR5kOjyS0+GGdhfWcZHTp8figbQLIObsPjtOpKhva+Fm3BDagKsCwixrvCmEN
cns8fMsjAq5RTPrx9B3+CeLQdXw9kcqB6orWCIxl8eoVdQIVGdCMraBqH6XtEfmEQU4mhByNCbhH
tkJvs5ro1M6zKA0ld4lJrpPxgvwmQSvAZ1d5c7O/qHV3YLUbZEMMOVVkUFg2vXyZlP8moK7IJtlD
eBYrLwf5iBzgQX5Wi7lf5+kuWBl4O3E8jZ/eOv3wQYffulXk5rMgwGIHUQFfcttqek+deYSMk1Fk
CjdBAsnkBAhyBk0qW0fx7hjOD2yCIXQG9ileI/sg2IhK+W0uoHi/S9HyqbOs4/RbZVr+0JKW1IVT
y0vveAnPkNBmeQ6Dqsnfy4p4vAQMj0xYi60Y2YKxy8qq7tVWRP1wspILAFKDMpg+Exf3ngpFAMO6
Tugv+B4wf5ek1o+zyjB77qQ/kXwlE2+B2rdmX6O/uUgjQTPHzL61eSVGi+C0WcRFypLuhzRd9eya
gD6Oq2GH1Q3qpNSw5cnH0O1LgPH0TScSHkw86J8WZb071S3Aj3HzRBKFJO7FfbrGUbMJXP6EPS+5
8/DdDj4Z5wgo6+KeKUt2I1Q4hUFHVFR+nxwjgZKQS9iaaHK5eRltEzK+zICTlwTmj4n1qsJzWFt2
gAYhouPbpCF9PrbEvDahfHBTPeaNwcLXzia6F2KguUIO3xuZGh+oUlsFPxngzadJduFUijXYGhgA
DXZEORKdEYXpbOelQYmQOkcYQDdA5dm4rQCx71UgAXLqaFQPhAQ7ImyyZ9AMPvdVeB8hzQldmpdO
LzqGZ1rmTAnL8OTL3Y2oHOSh7K7QApRBNJ9UAE6SN4su7+tlQfCTOqoA90GItWVjYoMtLY69NY/V
MCTl6Pb+u8FMD/HcoXtp2xXYMot9deDGmn04kZ1TD/PV88IvDO7HogtJcOfPQC0SAMRZPML9K6sU
dqyBNrgxMVDZLCv8JiiXASD8aN3eKG7Ud45+OH0L1uHbJMIzuG6f0vJtjaLCc7u4IMzvNgQO0fjb
uJn3bsCCH3PYsLuqtpsOkWTAs0Nn2Ustq22dDvq2Y8422PjeTI+Lh4WTEchxLUZQRwxlRNaoCpeq
myFsNbPdg2xyX/WRyoilcDuNQ34d43WbVK26Z2AjQMLh7uI5LceW8j2GEU6GW3Q8amNPM6vWPHW1
LIkwU6Zk/4Edf9hpx5RrI5INQlY/prrGrAqi3kJ45qoGXjQJDNIHrNi10V91FD5EHlHoFeTBY92d
8W5K40Bf+yT9hGDEFjBRylaAIcUcTrCqtxKGv7UL8WlXSB9YK4GsLyO1OTlMUtjLp4eOAL0lzXQS
SXKte5K3VvU7WG5AQTQv2yVo53KpMUPDFAE7YCt3NQPHlGhrnxO3eha0n0Enp/gDZp6QEC1KPxyx
1zLKXAD+qBtgl5ZkCq4J3wwKrz67VZE+wvt2Y1RjIte1rim5CCzOdRq2Vw2pKiYpPkUFYCg8HZKr
pJV/ijVB9toMHRbwwelQgaUAv504u1nClJNAzZphIIieVVCmgcAvArxJMIH2OAssSwOx5orFO7Mk
Nqca5G3EbDQw2cfk5gfUL3RLgA9cJubfUxos554l/qMD85dMLMmVKzpswiFg3yKjTvMyQKOcNlvj
E3svGKrTOuyfoeh/mULkioVQygGkDC5xBZYFcwUcRPz1UEsArrWR35JoUuXgTGmLTS1Wl1Gv80/W
C16s8/LedXN86BKwoJUzv7G+QoNg+/YOQadRUTli3YVowDdCrjyvFMpUA9pvoZDGDQH2mGwGX9ts
mOvrbc2Gz158Hp2R/lBIXLr3vD4u3JiX/u/tfTXuoRXb9u1wj8oac99h2iB05MWy+B5e6DjdfFOn
Oo9q6JJbppK8My42B2VzNtFSOQs4TlXVTNsFau/vE0gDgA2rFBXcrRDBQr5v6NwhQAMbXZtTPJ6P
PgxsHsE0MS8RWBh4ggF86+scwfw944gZLpCmXJWWoYTXK8C5KMD+7RRuXWFCif3RM9XZNV2p53SL
mprvrN/eY3CYNaO6RFZcFtmVPXguOsBwGDjK1hl9vZExZhhSpT9hIM51BqLWa2DInJslRrBGgwV1
qchmdVvsciMnuV5rulEdiGreyGEjYL2S12bY1hNpdxEGNFhaPmYXvkPYIE+jFxxdPR4A5XxidhCU
QduWbR0HsP/FFm2ABmZgo4DwBkV31izyCuubo1a4A8a5e6QMNiaYMw6JZ7N0BEldhiz3OAZYcS3P
YvLkdQnSI0jz/UNAkT7mMZQLVUz3szBXGtUqu7VbAti/QETGovOBO6/tOtm9hDfxMjtek1XMLaTn
fQjqPYekCh8w6kYRBQel99iFU0vcSmgJWV/jKg8Qp3ghZojT+0iaBNkENNi3rX0iazrepzXMRwTk
c6UJkzGbVlZt8PjsQ2RL5S0CgTd+BxggqhqB6efiFAD23DP8IZa8a5o3Z0SJmM4Ms5mwQwx6NZQ6
RF1t9AmMdpg1hAITfVZFRy+a/Y2HKXSGkJb7GnLdiuC0i/in9FwQo7v0Pl6iumxFiPJn1HUeELTl
ITunbPW2NJn6kjomX9l0bWx6DKNx2LcB0oSaFE1Q59f2QHm7luB6deB2YaWIkDX6hUjAK3yePjTk
fnkIs0VfRUeBTMtrPwIPmOOXibsZ2ghUQ5gB76nyDy7DPMdFeAMeXvkiVo9nE4YlD0HSXXsMdk5z
PSRAbQ0sM4y+m4kOt3UvMQcHbunlOrXxURgJgLnhhzWC53KABK0NImlVriSju1p76w7OUI8YJ5As
mAB8owDZVDya6o3TkftWhntN5uENFP4a1RZS0Ffi4/uyqpANRofctBn89x8nIUFmqNWZUpU8zSFi
5bze1gWIEG3JETSLvcGOuMLqZVF62elER4cUjinZqFakGEKMcstg2Xlj+z2wbPkxmgBmBSxMD0tv
vzsSblUwMQTLrHsXIgD0E/P3wZdX63BWTnVE9vFgaAkCsiqGnj+B5vJVtX2TWayxJRv8j7DtWc6T
yc0XDKWhjYzLpAOFYEHsjOXtoVHCy7ylvsIYrMthCZGj1iAbWHSeY9iU5Te0wQvmR2QaXXCG4CYR
Dbtl1julMWBpwujoe82ah5XotwLLMZDeSzdXI4pqnl6AjH6D6EAigyJ5XrX7EwM+DbbquIeV07Vx
52AHCdcbnO+jLXpeUrZaCoyfIpYvUKNsjaHXte4w5oChxS4dGuxTLSaPviO+cwWYepowoUZ1f1ZB
cAU0LHLG+4sSfECkDM5/SMLvEA/jEHHQ7G1ka4RP84d+9pMcHB1auNo5smHe9rTRWSOX7tAYl/2g
lHlbhN/u56h70xAOonSI7+BdkZwoXx5hsrNkAnLhTCt+9uBNkU+2hbTT489COM9rGl/rYcngVuLj
g9yEziGRORTJT27YXjTHA00ceo8587dwQi2Uht2R+8uaGx/RSVK3RzjsLH4W9VTigYGBDPwJLiHv
f9QBnpw2JEXT+xx3D+bWg3DA9ml9oLpzuiAH49bZJCGaATMHORbkEnF5DP+fTkWA/8totd4hiuy5
EfTRxiAmiI48QYP+OgbNDmcxzJwQ/1jpdeHsDYFK+1Sgq43JDUKUyE1dQaDAPZIuhYBXUw7oDEMF
JH+Ggj+iAH6mK6AdosQ9vHcxmuLy2In65Dtmp7tZ7qBwGWFopa9V5R7hxHhKUvXAOsozqcKXAKSe
XBLwYDtneIVxH9BVeuls8xwHmBfxFrTycd0vFf0IkuW565xtlIIF1frDWyRp94IY2Cgzs7NpcGLu
AM8rwHjDmEXYtbN66u4WzcCiALSIKx50e6TkfYoFDHKIoTf+xK6tjnHc+S1Egaq6Hu3F0DlZ3Y/w
Y4zGnHgBcDOgSAs8nNP5EtUgHWgF8koNG5pg+ZjluFvJjMoDHiMbQ9MZPwKQHbnzOPPmRTSwBZHY
64KRwhKmqWhZV6LsEY8FVCy57+n8GOPOTRHVmZkYZqXJPO3gKHqJFlSUJJRVhvioTQ27zwz1Fwbo
aOY3jWyvGB1DFnsTJyYkua7BIAArQUaBEWU5TFH/lnYwYkNo0FgYLEHBipkenbqo9KNBlEiGwu3E
ug9Edt2BLTdvB9puuAcCwsAQBM2W+SoiuKZSBb/+en4wSfgmUpDnaNBneLqKiaWFjYYNXYDpjS1e
2KXAFeAFhtIZSiCEVKJ4DKT8Fi7ykzawwUaPZbEqLiQPbA0Yhvpe5RXIN58OBksxJA0L1GYSrj+g
vGZ+FboYW1aXNaR3qwPzdr8/1QKQlC817FqcJXmAy8uzWdCI+VS/D73TYzDlb52oOoBE12UOHFay
0UVBX+k4cyCaPjd2TsGGiz4S7UKtrXDYoeJVmWhzf1MdZVMM3lNIBSJV6HjoU/MCN++nUaFhTcVw
BxFPW7RO/xSsiLSKEFFL0SIXcI0Kc4w7AYWaU+2IMzfJmVf+0RmJXzS0pWDBzZ8TnFZhx0QfG+Zs
aYDBm50TFExi3pvAHkSvUEM1GLrOiJbK6KhYYUfnZQqwqzewU8k6D1kvZhWAxz1azKaNM5LA5q/m
6GTA6/PzAIPVBaCMk6rdQkDuAO3i3rPjgtxePp0cnz2uwsC6BxjArnbREPgQzeNUeWFZJcsLISzv
+uUjbS0oWapaLo4AYhaMA1Y1/1qnTZCtijkPKsB2l/VeSw7rUv2YJSgH8LQZvi+DS07xxGmunbR0
TXW8aYKAfLL1wa0QdCtSfRxlGoEiNPJ8UU56bEbqbxmHrbyR7UV1DnCxKgTg2GKxWWP9pKAVyGCX
R8De4+4GdmE5pqr8UuGWzYI2iooVEWCoOxMQ6lRD+Av4qeopqkZ1XalTXQ1xx5JLppe7KgJxwXV7
kMcXBdVTM8dLfUymsOz8txTTuw1cwIDEoLiHYLGIPHbpEIZQDI6I70iD7R09I+J3UIA7ECaALtm3
HJr/EC331D1AYmZzMQQftEvW3WyTaof6r0Dy6Btbqk9FxmgvwvDZCtA9wYdCnlVCf/RD3eaNtG7W
R+bd9uBd2Ca69ouzFq6nX+pIu5j61CBtwjIJN9FUlWEfvQOqNKVIp+PMlcocDBNKtkZA30kVFA6k
nDCCYp8YE/U5gqgee+yPGLB32ONhNDJFo7/5X9Sd13LcyJauX2VeAH0yASTMzbkoy6L3onSDkCgJ
3vt8+vOB6okRqznkqG8mToSiY3dvkVlAZa5c5jd9ZO5ACxWbpml/agX7110+b5M517MzbCu/n8+q
1jgpSvj4U0nXD3kFaNiqvPYm5Atzv9lyTs5zRukbI6h/IJ9rkU3BChKYKzPg+QxY393aGqkE3vVZ
m4aHxKoP4BSf4byNl02ZD+ta0/DMAydfp1Pk0PdYYHX2/HW02tvaAP0JpKBZD6Us1ygae7ukGNR5
Tu7CXYK+/qTP+rm75mjfaESob83R8vehBWkLFOPAENbIhm/IIOYbQ5pXCs20C6XqaYkKwCtpZ9za
Zft9pqKmA5jWbbnpa07cPplKhFscJ2a+Iztp5ns1xHmxZVEugWHIGgpdK4rPDNGJjesBzQyW3nUk
W+rWtDqpzeqy0HlClYu/GSQ3sHMZE4/Osa7rilkVYecwFO6uQkrmkk6P3tG0q+n+xSpHEIZMCD7u
apAUuC5l4aY35q2Zj3x5w6fBcL7lVc8E0S3rdVX6D2bdsp/8O4O+eRY+0IW4QkQnu5zBt2762a9h
7cdI//r2yQTgDCiUQTIb2SgmoCpGs8zUJIOJDDaTNsxVpmuESyt6GvlnFfi4e2H9hZzdRaFwaMli
V61cozvkGnAYxBlw1uO+Kf17CFMYRGmT/Tk8+mNxMTiUFg7FEm2LuccWpoV0tDAAPwXR8DSMmmKO
xueUe2Intf9AS+xulMbKrfp5Q+uNtq2/nYpij1TlQYTtlzwaBAOuwt4GIxuvA7qX2N68roPyEYzI
thuKw5wEF/0gnifLvG0miUJEYNJoaAHVzl24zqzhsgDW47t6M9rWtq+QEFNlepvlLXu6A9zIJ/4J
YPVSJFG7z4LhJh1Hc41WH/DKfMpYMuP0WSeh9pAvBBMG0bdZpenw1cK2nNAiN9YE06m2OFYT7adq
uLaiL7mFjwAdGvTCkaaEA8kn+8Sk+T5of4wzZS+VU2Tka7t5DpOOu8ung2jE0Unp2k8j2xtxccZt
IdGpRgWB9mlrtqeUlSc4QnyRWm9LrLkq3dNI6hi3erd9ndA97LqLFOpr60ZXE/0Bds2BwmWvqviL
q9tqZQLhOGSTe9IpCThyOkTSPuRuFO1hvdzpCbhRa5ZnSNsWu5oWODUkdp92nPzIgvBnpfKfdFKv
A2VfkZV/SuPsTFZhsXEN6zEUGZBOFyFkhMnJ3bUBVgQ3k/Ec5zXAs4qUzzbHhwSFD7IwDAMjuaPk
OPPzDDJaFXGOy9LZJaPj8WLo+65Toa9MO+4vZDfTZMuH4XMNWfaKkqW+Vcgz3tkeh3GVjnG6nm15
mlYNM/lOsgetKt/YiSFpLnjNpjDcPttmRufg4WmGD37YhLtU1z3Ajq5bF73IxwP24muinrU16ROb
sdZAVSXoNAa9TQ8cYRRutbHwr98UUIo2ZhoV+8GpxGap4WMvCtZB4D4H4VjflQVt0lUfOQFykGqk
7STdfjtotQWuz+MmlbXGOfbQNcPIllRuXKwBpUxrN6Qtk43VsLds8YV2KT5wpPAel+uVdi1CRCXk
nszuGX9k/8qzqidtM8ZBFvKyi9oCW7OuBRHmJTvRYe4T2eI2Dk21sWbnXAMwAP+ABgTwGhvxQKtq
qru4dhJg3Tknzx6RiwV+bFXGd7OKvU3hBIzoW9Bhk8LzEotIh4TE3wNN3otJD1sXhSWQrOq5oWS6
hCB27wbRTeCSyjX6mVam2sqyNrYaQT6eOKT9txRBlht+74GSbzD2DA9zZF45SfjozvYh86u7tlKn
YwXpVZVLmBT51wJxxJ4IreENMzlVGZBxtJ/zpmKw0c+7aUIkNKAxu7eS3viWoJG0RZar3lW15dGy
RKkJ9JqDmzDQZbp9qLchUMjyYVecjSmcV2Gg/jlH5/AN6lUIDBkqZs0c30lPog5SR0k5uO4T78kw
jAftVFdidsf1hERjkfcTI0dHrVU5SV6Uu3U1Y1c78dsVjNZmozDLHrR/Q2qw6YywX8WRdZdn6EQO
07AJjeJTWLTPdZqTsJUMBN3zXON3EiKqKCGKZnZ33Ze9uXUzF/JA1m8zLRlHOID3w8RpVhhhE0JK
4yypIFZY4YxCmpeXW2E3p2hxbiNd7GQXoJdhMuittK93bd0fZs/Kt3znp8mMSmhT0iJPAjTVh+TU
sK1P8L+cTWv4Yhe34bW2+uHCmJPPTdw9LMqTh671AjoSSbiOeoV/FBxiNy12OPeV66xFfbMvUk6J
sHcNeo1bzB2RKoX1ttIBKAMEX8+E7J/AdrPN+DXlKuDxNp7MmvVo53pVBIl7lnTGruoLLCfmMLhD
LKpfqC1PQGj6NVn3dZLJ3Zg6OBem9vRd9Manue35xL0CtSmxqpgD5moUVNGetwHf1POSp8kWPyKm
bHf2UEAiKFoCcmpqBvFgQuaJ7L7g/ZLcnCEi5gNINfz1nOrrOAqtWxP8PaL6reKmYWi9bsA24dI6
+0uIexib6Fxpdw3okMy79B7bfKGxNxSsqZ8yO6+5FWt6GCtvmPsNDU/sqyMTfFV9ihsCkrKxAQtD
5PfUvTdp7uSb2M/MfTsDOXILhfY5iCKsIXDdyCjv2yhoaP1WAuSagWLjHgCkiVggzxSe8d1rfxdX
eIdcBAAmi88yqwCzjbWcsdDAH4HOKvK96iyLlk6X6NN+YwEvh4qT5o0J7VKo9GJ2ShYp9EQihdzp
sK7qXsT3k0lzcjul8D5Ome77iK+pols8kH2L42IxE0/hHkUbkqD5q2u6c7ntSlk5W+lQMW3hlifs
g9npmZoiLHE1pEb+Y+jJaIy6ImjXHb/0PFbu3G5d0sWF3pJyFFuf5IISKkl+OPGUFI/FxPmG6ACW
aANLtu9/5NmiFgo9WJ0wDdXNp4ZWa9aV2SONUd572HfLP8MOlGNhzelM7xne5KqopWGdTDmiejga
iO92b5lMcJIq5sLty00wlHl+PkXe0JwyFAJWJMPZ/4z6J59rcgbNLwVY/q2WXTI/j+YweM8TYJNH
JA7RZ7U5A3wsRBtOdFiPxe0wytJGpS5PLyw5uDOKtVm5n+A1zBcC5SsbkU2aHHtnDK16C/wW4gXo
KyAaHmVSupZopoo7JYdubwZu3+yGPvKSE+7MifeuxRjs0saZ3evF7sU/Q6PH6z+T6+HK2wKmLNdB
lgtvNfreaDwlbVyJ1eRo6tYo7RxBoyGiAYcLKGVEozOeLgbOvrXBiaUgNKqAnAznkX04Z+DnmVrK
e9sN/HgLm0Lq/ZAVBi6EQ9vHF5XjGtHB78cWrBCcu/w7/Zho2kf0ZUAVJU5PYhuNfWXRiU2LIThN
Omgt6ykba4atsJXyu9ZwHFIq5sTTTZmn/XzKJDYvNlkN1fY0tPFdvBhdSGn0RRh2QKmlKZI2liEQ
kRRUTpMch2c6WMVIouVBsKVcIZcXIk3oWYvUFLfSmdVTFzbjvLXqHoACHq3+guUzsgLwXDLuvNBp
GIZGrQQ9UUtz0y9AzVPRt1HD6DZD45duJNLgK88eTDApJrWFeSWBjw+3TqYdbBPxXwl2CWpCAWNn
r3TP3SwEEwL0tVnzKk3K/qmah40B4s1jvgWz/iouyNjPU9N1+F2NO5+VotDmQRkYQlxqJ+P6IKCD
RPZlOYwnqW7BaoqhpbFqRMMEo6IMCBzABqM7O9W0YETqVA9FE0aKcVmmy4taVN5ZAp7nuzFXPTem
CssThgrjOfD4i8Rk+IjrkAHKZDCG7gbj4zZCEq+omCWqGVFho7QvJw+A/DYRXhXvu7DF0UqWJubI
YAmqape3Rcb4cxlXelPMVZjRcV5NmLIkG0zOClIgFSbxwD6U+TfAIfJbnHCdrKzhBXpJNmVsbKtT
9mOlBtHs4Kr71QUisChuipl6DUw8b+Y6J4wt7cfqp1W0utgXsUeQHMUELC0BOWvhyeqYnwwFZWAV
axcyRTRiZw/h3OuTAwhSavXEzDNQfEmHoHflxVAIeseYbpUT3afxBAp2MiFyjSszGE0AJU4+/gxZ
N70s6JTQZkP8Wm4buxyCQx4xpoIGad+3tDhqUFkpoAazmg0NCyFuLHq1dvTsTjVmOAUWkKu+kN7X
PM2q62nw22tlG3RzIjNhGkfvit7SFM4PbjJxjP027cyrKeHjrBlwZQeVjB5FdmJ3z6WJv9iqmfrM
vBiA9Z3YWQ4jRqPmAeVM5d0pyULKJKYVBM5FYvq0j5p0JEmzAGuRLhvtGkA6c1c7Nnm/lpgImxIM
FYSCF3g5xhznxZzLZO+1RcDMo1nQ43MwYQRTj/UlJGLCIyOVh65roZdYZutsW2Tg65N4Rgd37aPi
A67W64x7BTsn3CSWZZ0EVh6ddzR7r0sB1wiV+dxdS8AH9a5zc3lvzn4/8GFFDB/EyA5tMM53fVTK
ayj0NMqrmi7luhEoNnpZXIWHEnH0HihljR/5UNNe2zs9EvWwL8PhChBW+QSwlvBBM6lFVF7bZJWW
0FG30dhBg6SY3KCiUTFbP6B5WNHGamJ73cWpHDZJMBv+xgrBTaPxnpzT4imaXYUI23kTa69b+f5c
HnLpDE/O4IEXh6jPHdRMNJXLsuSyLT2+p6l0xi+NUyb52rFzr6T+UGpc2a1sL6LZEd+ANJHvV0ZJ
v8KOwiswNfyYTYSAVjKJEuCln/nRqgYm8jMHY4xgOBzudTCiXrzyknjR6Nb0MreElqnZxQU8rdUM
kTFZZb0/4GpQkIOcCi83IEFyGrD7aI2vmU6Gz8CGgO1643QNp9jzNuT22SOjwmzejrIF2SkMoKHM
d0OwKr1D/Eaz3A42VVt6P0VbdZeDDzeLtLe6RLyNS9OSc1fAXsi9z0M5VfdaOf1FjHPTt6ZmI6yh
ArCXcjODJhqHrXPXFg7gTsB+8OXs2fsa6Nh+Ak3H3y1Msodrjwor2qB0kzJxQR//1m+qEhBC62b3
QdSe213Wdluqb3L0tpvui26Onvy2bsCPuphT0V9NtPzipqa8mQwhvilUCc+zoc+/xY6sh1Wi4Ecb
qaSA6nRFvyfr81umJgDrhFFZG9BMolyllT0c2r5xfsbIR1/MsyAjQf3F3Alzyh6BoaIbmaoo5JvR
QHJyMQhrM8pJ3fVZTT8Ob/Lhkr7LsDVH7H43worGWyrc+w7PAIKVPQJa7tSc3M+oYv3oh+xrj1rY
1rGHXIMOuyXZD69NbqIbj3lhepa4DUDwKfbhS0c+1NfGadY1E1GQJSg7Wm4dXddR2Z9bZelv6CQm
LqxMo7vUGC8CLY9k9ByHfgBexG7LB7ROKCk1mJ41I74Uyu3gcadI3dwAj/C+89jhjW0FAIu6sDTO
VdWKB7TR4ucSpIlB8w+lzt3AOJjxnqs6HEE5nYfYo11OJmDEuyiknQtyULC1E2zRqrWJpw825M1M
G7GFknCZUEw0Ww3medpnNDQ4UC/shHjyFEwt2KcrW+by2nQ0+5JMj30vp7lwAIPmGLt5GaOGucXZ
5rRQIy2U0GyTKxlmCd18AWv41w8Osc/UFupFvQFGoc8GVP6/9HEnn4WG/LWhI1fdulPJ1KVNS4B3
jH2bQ2oIgkY85YSYDGsWyIJAQvdWYIGzaV3Q+21Sc/uUXM+AjRR/TSwHyi7iGSxAXQeYOJsF0R15
gxXKwtZNgIjWKgwmsu0IEyZ+O+0ByLhdTt+AAYn5rQFNs1EyUWeidgi7g43K2CqiF3Za1AY4tw6o
1vM0D1a763qVFescgsAPqorgooTru3Hjad4h6p5uEsQS1uQMzABdTZdxNQnkuHCYn3iXyM6n4Fyb
DOV83xzaFZbOTrGFAZl9GwsKdjRpouzRAlrm7maAlf3Wj33nJ6hk01lZoXQeR04ysUxm9Qg51rWr
tfYcc7hLsQVldmehV0R7R9Yb5DMH83v38rK6Tke4sVRW9sgJVvhlUoeEKzfrJvqtAfSnQsuey5Pk
2Wm8AjpgxhvpJP0s/qcXXAAMNzYCH6B1gcDwdSPiOUlWgKChHPDZYPaneQmDK0/Cwn9wPAS/IHbb
d2bJxHTqJ/UYORaZJWqluVglFHJPtpwKKIS2B2TJ6aKbqJ30JdAq82bUTthsRFcs8HR4mvGNAyaW
rr0Stb31jZD8qJmj6MbtcVA5tbpc7/qavkbGsOgx8l04BHHz0JRAkhuvTr9LXYdcx0Cmaeo6F1qW
pOsxWrEF/KzG5KcdSLE1FPZsVyBjQHtMDGyXYs44QDqgsFuVJaPAFbaf/a3M5+YUaGF8yXjzWaKx
0a9FiD3kNhzQt3gszXR2tjA0+ELRzOEiSZvOtAFKRkaz/XX9j3EPsBryI2crBs2+qex5utZ9FFVr
L2jY4QPtleHMDiXMcn/CwW3rvjDM/OWuuShao7V2+Ry0zQqSP53ll19A85sTUcKDBWuQlO107dQh
OZeFqBNo9F5xS41myX+xp4mTn6Y++xKquhRrzEYjo1sDyBLf0mWvAKmHTKiEmHedgxfKhYMccnrR
zd6EYYm01ZnqkSaGFzPwgtKg5pdAsOSGGrt5Sk+sJqv9LVodCjyG7imLzW4c0pMqmvj7v6JAKI3A
OfUg74dUR2kNO7+xU5iVLxEMToE7KxpQWEusg24EKtdHNprlCk9kFgMXCxKmLFnScVWqRw7dYMp+
7RV9aYsTwJuA5wEqMCwhRaGZlp5qlVJIIMxLDpXR35rtNTxbGvpr7yUjbAk+4iHvdFqd0Rmw8muA
aT4Saz1QxDVMVDPdhcjQ+Cd+5CzuL84ChBw5qHsdFASvWXMuDiLJ0kcjj+t2TbsXt/kWWA+7GoDm
D7/hQmXQJk20OIbOcdd9RyaFEXegxbqIKKrWOLfxTc6iyorzap5kctJnrL1qEGWPNoZRNp/YQw69
TPS1w+2UTT0NqaABfmKhM2avTdsP77oWkeK133XhaRXjw7mSTitgNKO/3R1q05wXXLUHXVdrGiX7
SMawvlcgAs3uQQ0V6FzyIiZFfe0AkYLez87BOiJ7/PUdNvTe213Whml/MhSpUKuav12uKVb9ZyaT
g7WnAcQwWFhte23GKuuJKl6HpEAkBOiVfoIFlEWBYniFBy9IaZjiNxQMgbt3pljARBjz/Nly6GsS
8+c5x8hgpsuqxk7ch0Vj13cTsJzglLKe7Wc3E6MX0FDpY2v5bPmYtkuxyd00OHB5jeYVAIsgo0iM
0MKgp5i1G9JrGPN+PxX+STtJ6wtpvveU1sE28Qy9G6S600UGASY29sHoh49hbE6rtMwuh9GG0WFR
89CDWPlzHt6GOBDVUMo6IErdT7PxP0PSIxoqxU2968T06YWf97cc09/kzyP9p6N//b/3Zc6fY4Wn
V8pQ/zPFqP2PctFaao9/1fJpnn8To/r70y0STf9rYlEKCub/+U9FpuWTvBKL+vQ1y+L2P74W3/9j
x9kp0FD6pUH1IjS1/Owv1ShDus5f0jFNR6IBhUeiA3l2fJGN4v/y/pJYytJaWvjEf0tGGdL6y5QA
tYWE6ilQP4EP+bdmFN3CvzhcqOHj9MAPYpH9J6JRR8Ya+BktdjWorS38SwtI0ZFqFLCrPoaY3z1g
bFtwl1kMLacidgWIqKnfc8VTTU6YCG/1bA7fYGq6PzxEZ+hCt1/bPOwus8kiz56F3pM7feSQ/Zr0
+vLx3EUaa1FnhapwLJPIXe2IJXV6qJPuumIifwpEwNMYc9X24bdv7+9d/jvF+bW+3d9LYQz0S3iS
b+s1v7Yb3JHevu4eZqxN1v3YhNtQRMkH8ofL11r9F018WcYXJvLLHmg0vsdj28hR147RdHn0OJRj
T2RHLCqPxuupLrkr2rbeCbpt46qDv4aH0Oxd6tq4SJvsDGikWjkyLA4SVe+t1pG6yz3eONQVksJ5
TnfAOFOkCM/SIamwpWaaVdGJ3kd9rTY+Lin799+YfE3b/fUsbBoTDwqsR1AHfP3K5sC2mplm06NL
F/G72xfWNUagtCVMBxfhuPKJjfJ0snOX/ByiCWxJ0NYMcfNOkaNWep+1oAuK/l7ZQ7Id0jD+9aX+
Uez6nwWm/9+k7JaX/d8Hpy3znubHq5C0/MDfOnbWX/h2o0PMwReLeiRH4VdAspy/GOGi7+ggGuxg
DQj//e+gJL2/BAGMbpy52FJYi/XH3zFJmoQkWyofeyTED1C4+8+g+epyeVvG7vUxRPIWw1HCIrsK
OiP/uuy532jusTKyPDLohnRIkO5GCpIt2LXug637Oq7wawnF/GEdi4RSHKvIR5SDJIoK/bk0q59g
s0wnblEOp1HeR0xzuzH/Myb9siDCFKAzbA9JZpQtXz/WpN06d2k+raaagb8/udWhi8fuNC2c5IOl
/vEGl6UWLwzUK9FPPTbGmucuocNfqlUPvOhLW0DACA0Edn7bT2+Ey2PZyuWJbGlTPS7OWKb1ohj+
2xdFRz6M5NTjEpn61XXhBiWiF6PR3Jlg7NdRVpY/gi4fwIn1JmQpJu3QOtviqcVFZ2dLnf2ZFOrL
51kk2AWKEeyeY+c1Slncsno+TwKMH6IvNlQgDbv2K4D0ZP3+w78O4i/bx7YUf5YYaPrqaJOGRZoz
7B/RocOV5AoaYX+PjoDaxG4GtuH9tV40Jf7rxvi1mM/JW3S8kd5wl73824sGpAm5eYS+zlAG/H7j
B/cOvojbpjTKCzUM5XUKFeE0EiiFjY2Es1YLycSPQTsDgcRZ08MKQGSaycDglsaAXQXdB1Ljb+w5
4P9sNq42Wp/Hws0zX7SWzEUXKiQcSwv2c2UiYfj+q3hrlSWFQh3cWRSpF/HY394EpMXejbwU08Pa
AXDpavs+dXEo++CNH4l8LDuJHUQ0Q1ifvOzYiCH282bM09AB0ay7HdUuwDlP4nY2J83BykHxrgDo
+Cg5mObd+0/41qlCFBpHbxedUQ9PntePaNoVkjHgQ1aiicpqlVC5gWMUNGsoJ4GoJyETonAw1bp3
vGhGVa+BaodiJTNbZyx/DAoM3fuf6Y23vjjdyMXEwXMJ/68/UugVoLJTRKo8+hY3aZVONI69/P79
Vd6IyOReSKsuZuomgeX1KgbyoIXtJ8R9uh0nY64ZmYm4sd0VOqF6h9lY8Pz+im89F/1zSTLtcuX4
RysGdSbqMg4V5NEmWfMeaWuTb2/+fBXftknyPRMpd/8oRxrNWLo69O2VDwQMbBjTmbk0vN2/WMVn
AU4G29c7Ohk6pyUx5bVaxS1QN1kyyPdqXX+gcfRG2POIRJZ6sToDoXn0HZl6QSpws+ARYe9lNGJs
S8Nog26x++cPRJ6M2R93M1XQcdBzCxAJRpcr6OjIL3hgqzdFANnn/de2vJaj0OoLi9SFDYcg5XHY
ElODvoQgGc1bhJtyMbrrGGq2heA0OiF30RxDB7S86yHyPwiYb7xKH58jzOOVSyVwHMo8RePKQMx1
ZS/t7Uq1+a7XsLrNpvhDB4MlnBGSBa4y9NHQvDr61tw8hSrOVb5QrXYZgmEb3yroooVQhdAuqNt+
/uC1vnGykEFGK8ol4+FWOCoqlV96XZcxzbNma6aPz5SwtRL555ewj3K2pxZ/KhvXgNe70YRRAe7f
tVeqGKwTpDMi6vS8uRx7nOr/fJ9QjduoL3EFI/38eqnQxoTOGQ2bVrsTHvzQMw+56Me9T3A5T0Ai
rU0jze4bHS7oa7TO3l/+rc2CphhKTJbHRnWOnrQsO7twaO8ifehw7Rl2duH4TXeRSXrH7y/1uqR7
STYW5xyP5oLtkMwfJRvFKDS67MOipjkCVi1ucedFK7fRP50gOfeA932w4PLZXx/BRa+a28WyqeXF
Io/9+53eF0RIbyjtFU7g1g6fX/MsjuuPZN3fWgXRLIDglvAYoVuvV5lSVBmDoLARIQSB6raduSuz
wP3AMOqf3xP1lANfZel+4hN7tIpqo0KHYUXzs6ydu0RE/nOPks/3LND6gwLmpWA4fm/ELvJuf2ku
uUd7Aphrw6NSwZAbuoywYq8CJRZbmkmnRBLGx1x6kfYbQbyiXoOICsiuEkZePYpuY9hD/AVlQMB/
SE2nBaOKdD6EIVXZpi6a5rGKaxltp7F223Uie6Q9LSvPP0OFDGPIslk37Eq/iS9mXMFSFLYxT0eE
wKi/+1GRWbQ9Ea5aoZNuw9VlVnAfzB0UprToabwXMfowuy6O1TdUQrqfFjfjlVJF8gkXNMdeVRUf
nQ9tOuMZrFb7HrISeX2X+Wgph3zqz5GB/sEWBVJ17rtGyHMygzgNUKZNN+xtJDRHv8V0KQ1tFaJy
pKZ4I7Lc9j7o5ryxrSQK6CRr9D9IFZcN8VtCmk2JS/MZms0A8PAi76svHtyPw/tH8o1dhdAcoUct
mtPIsL1eJK2gjLtSwXQcQMQlllmceBVCZQCu2o92Fb/qaFMhXMh9IZB94zwebaqkjhmHqxjl3kUp
N3VSZM2DWYWbfJjBNb7/XG/kuq7k/iOf5+RTQh5dE0VmYpaeUUUVbuU+j73CyQBcjX+NNuUIY7/O
ENNy/TwAUCdQ40o8c/6OB1C8D6c0uamV333wqo/aoUv4W96kKYXinlxao6/fNTg3uyvJc+H4mxB1
KgdN38CKFdYdfgGaF5TURa3YbStLJa63HttwumwHXAFgH+oOgVeAkRBTrYJiDIWP4AZdBgxK339z
/wzSfEobVh/oQBffsaMgXTJNaYuJtIX5n/mtreW0SStD/aTyNyEySOcyjJL+x/uLvrUNF3U+3o/L
rX7cKXYBhyKVzaisKpV1nie9DTUrlicajvAHLrNvPR/tRFrli4anaR7veJkkFFkF6loR1azwEBLz
3emmicsfs0ou3RHF6z9/ONxoaDnZVCHOcTTFcUwxV156Jgh7nIB0Nx8z/uNa9xN0sT9fi54TXhFk
FD741dd7rGBuSCYGVpa7qD/I0XDWuDBX53A4+n+zFFsZFU06dJy110t5XHl6KMlbdCfHEzcX7A40
k6vO/ijle2t3LHsR8V3Oj39scImqzJzMA8WUPQtwxlyuAAwlfIeSCjX94LHeCruYU9HlwuV9CY2v
HytymeMVAQFpxDoFK0Zb76ianW/vf09vrGJyu6L06dHhsY6rHRnmEuUMwlMERuEqbdLyRIs2/xcP
g6wQBiHKEQw4/KOQ46OO1xoj2wHBStSQItM6Bz8tTv78YUhNyExQ8ZRCHhUBBDLaYMLiSHXtcDNB
bNqEtW9+cHCXwHN0f2C/aGKe41GH0hh8/cUoEFaqQ6cTaKvFpWjnPwPZX8sYbr9BP+X9R3pjyxGF
rOXm9bg93KNzlOgeKKPFYlww1pMEOrzzRQQRLjL/vL1FP5UKXlBu2Aoa0evnmmwDgZQRNThXIMIF
kNbbeVE7fFDzvvH2sC8AYkLXCXvO466iavG4TzQFjZcJNCaNpj9M+WTf1R3Uq9AazQ86pi+R5ujr
oo3mOMvO4/nE0T0y+a0787ZoNlVFEEO5SM1PStod/DgnudGV1N8x4JB3ck5LeMNhP5yMfL79+9/j
W49tLeeLfclM4rg+xaoZUhwp3qqOK31SJ6i2uYlhPnZdhAojkIwPjsJb6xE5hGdyHCx5nHbknJEA
giZ4SzCoh8YznZ0/RtFDpwNIotBFbt5/vjf2KWMRYTmOoEEjnaMg3AwTHfGXZrHR9jtEfCUy6aGz
pd/29C9WooVGOAGLQmf69TaNE1sgtjORKovIXI9KqrWfDMVZ1g/jH/cvXFpuqK5xPb/E4ddLhX5p
yNDmTNfCvm6twn00wlpfON700ahmiUxHm5SLy8erWeHzrY6DPfAaNBUCVkLsOb3mVkBYxpg3md0w
qYlcqDiDaJyTETLvBwHmjQtgMVVaZuTILNLYfv2MTTeNKRMWSC2wFR+4i4IVxBn9wfZ4Yzuia8KV
RcuEwtQ7ipn0NVC7t4gtnovMInCQJ7cm+w1l9APk9J8HaJoYBEu6CItG+VG1XVuawswkZjphgt8O
znsoRCGlNMP932LVm3+wTd56hYxblnEicy+qx9evMNPaWEo6Bd+jnm4zLEf3I95UH5zot1ZxubwY
ZoKLwGj79SokW1llwsGHNx0hJQh1aUw+rA3eXMRcZKrJEQmWR8V9HiBqUAfUoajLzxdO1avLRki5
/fMjTOufFitP4/7jpkHgF65T7QFIo5rdI7Fgn061naB5hEDX+0u9+UAEQYsZKGPdBZbye/Ea2Z1D
bkZCr8EZUypP/jksTfVBz3g5JMfHlyyeBg8jORqtR7d0syDucGchvUHB9yRsAJJ5rVvuBkvrw1iX
Cppydd6IkU1YOh+2Sd5YneyN9IB7i/hx9IxhDEGxFwNHGJ2SR3SEw6+gIs2rwreCPy4hPNIeixYW
od79R9Eikj6MYcCRLmKCtG6htt6B2l78S4bwgxvznyGRpZjBA94EOcezvf7mxtqMkE/UtK2NAUb7
aCHD1te1+grg2u1Ww9IxB1K8zA137++ZN1ZePO44Z1yEvNOj89zUWjuG1yK+7algn1IE36Wl8h6o
QXEFikorBmu6OErNJqOc99f+5z26YKfIviTBksHz0VP7RZbMOdUFWkwIIi2F2UmXJvCUS/cjL+J/
Hg1fMGQEq0MOC/To6KwHgdeo0qal5Rq9e50WY3cIAAh98EBvrEI2DiqAri5n/jhs0WmtEgw/LGqm
0F+rGUkpPstHyIM3V2GUuSQFnPWXLsxvPSoPSCOBmXTchGh/gnABIj9d/pFVwxtfDlufKMLslLL9
eJKiUKyzZOVZCCxpsYV8CvF2Roi2bW19eH8fLBfi64iCo6tp01q33aUhcRRRoKUjp0+zfJXBbP2a
9QVdSASYv0I0nK+wKs52Q2TKP77IWJTJJJcZ0xqC8+sjFyA5nIXNRJMzDMIv0yJFg/VT+O39R3vj
uyLNAJfCxMaTJOWvV5EzniFw99kRlNG7Vs/2hsnQvPk3qxCSKZ+o+Y5XwTsuNZKOVRqcA7d8beAY
8kx/sMpbO4K+JaXZMl5lQPP6WVpeD5hn01oxO9Fo/MDktnxUTfFcGj8IvW+07YiGFIIuKQ0Ztn+U
qY2MzuaZRhkc7sV8MoZpuDXctEcdhcTyMHEDfI5HG3abNJoNWiL5d0pV31/VE2rlmRFlW6dR423S
FuZmVLP9x33iJVr7DvcfnXrfOw6bTjnbE/nyysKg4MQuXcEnQfLm/e/1n5kkq3AeaPgwM+Vlvn7j
IYyxGCFzzHnRq/iEKU9xmra6gfcvUHvjgow/+Irf2K7YndEpXRblWjj6imev88Oq5iuuQkdcjJml
d5HCauf9x3prFZKhpaFA1WYdT1VMo+t6NDKsVerm1gMf46kP+o9O3hvN6CUQK5+WKsgLRkWvXx7c
yWJW3TLFKCv7Ik885+DoAtWLBq1RREfD4lOeptis5EX5/9g7kx67kSuN/hfvWeA8LJvkG3Oehw2h
lFJkcI7gzF/f56nadiklS6heGzBgw1LVy+QjgxH3fveci0JPyy9we4YiPo3LXzheVv1mlfvJ40Ol
4RQXo/ZEiffDLbMo3yls3oRhyuHylgil2DWuBI7Qr+ZvXuo/+ShePtTuTstBwDb6+1/dxkwHLo+A
R85k+VUFZfjcXUpGLFYQzr/+Ln/2UZShyKMQFeRI9eGjrMar/+zDycaXb/BTuh20IBlDdBJ/U5hD
FZKNH/t0ioFsyihzfP9rnVyOCWkYqhtGovZynfPLTPMCBgFdeB2L+F2X9if3KY1TCq2seadj4Ydv
LLA5gfhGBSJEJkDNGgGBV1/Ub9a6j1eQa+Zw4NZ5oZ8ShdaH32rqHdkzMUjfb6ARJHugXbqfivu8
hFDx6y/r4y+Ejks/RRQo9/NV/ZCIdhfafl1R0vWmaweVW883cwcH/defYvzsYygF62yzDNrO3ofF
G9nxOhYjH+PDNXewVhQnshY8nnXGUILxcEVwOmM1hvJkbAM7eVh1AOjMb6G+/NtXl9oor3iq8g7P
1ccKilkuyEU9OrhOzYyJRT+U13zv75rA6v/21aUYxI1p8l1SFPI/fpFu3ReVIJbhVydvhptBsDfL
3/Xzf7y4hI7YUrhIcmmz2x92FFZZykrw6Ieyc+dXw1m6J2nXz7/+Cn/yIdySQGt9NmRI6D98yCKH
rB1OQz9VABOM2aIusqEU/90Ldro/uD2Y2qRKyod9/zy7LebOeeKCMYgoN0ySLWdOTfT9N7+Lfbrw
f91fUhI0SCJYnKxYfOnvfv85Zjfi/rGYWHRJPH9GHVC9jpVXMrPTeGByTK/92rfB/FC0SfDJmgz5
yRJNTl9syjErZmTYkO9A6VJ4ZrzlmgXPkXt9Kr3j2OjKu5+GvClAnLWe2omk0tAQNW2690QLUAjc
yByJjn7QgT1wfV7XeUWPfh6tz0uJDw1c9wIUEGKAEWvrYg1RzaPSURzTzW7D0JvHrK05yXOQcIie
pJv1L5ZK2OeB5xjSfTuNrYKma/r7UjE/3oEzKQDqVbkNNskVDtrLskizsPSXJd0D8tJd3BCemV7N
wVBclou3PI62cWJVOY1zlfHgMp5V1Lm5LSu1tqFxIhIfdLuUCWPzVfXU9EN254MKwy3gruKiUtK6
12Emf2qZuUQOU8oZK3EJlHA3s3UBC+rM/QUbguJ18ntIIGk228ZWBbMRXMg8Yd3LhNnkh7zISgDj
7OzSXeLnNkBvf2aGv7BNMGGa0YIYwDZd+3GbO9m4M8lcpWB5pxkEBeZucLUBVgWIcnMe45cHYptA
F8nDVtNUG7munD61ems8Wssk4fNlCRSqta6De9uZ3Q6UYrN+ziyX3F0XzAPmLtdQN05WFtf2qFoG
35K5embbAvoPUQ1+s0U5totZsvUkklA1gb31S3lhapb9CBuhOxG93OJR539zn/eju+9gIGFTnhn6
hSiXjyoeg4TlPyfajG6qgrm/a1BH47NopglPlA56FAS96b4leW0+jokAl5sO2NHC0WvmhT2yI7/U
KfMkF8Sr0ONUlmbdp8iyZgiHefLkyWVM9p7RZrfeOPjXp/HdQ74MwUFksKvAecBaJjsHn9SyXhem
Kx8p4XfwMVwPG4pm9fDBExTTtICEnGRk5aPWMMZvVPOuo7LxRZ+9QsRthew8Er4v0JJUSnvj3VY8
F3rCoGQ+SFhSPpEPGOwBI/bKGdc2li07Toa0payOVM/ShYmYU3mM0y9Tfks6eo9j1zC6vvLPfx7H
uawYmfTn8zrwVRfKPkBFxcAjtCXTPsGtcgVKCvDj/KWfS+9t6on3YEbREwUEMs+eZooNdZxMbnPt
krbx41JvlBUuxuwnNWOxrc2IYd4O2YZ2xXqufFHNV+Qo3E/QrZwynoLagYtRuH2/aXqXhIMta989
z00/n66cTlnWvVMa4Npcf0l5GGQJIrG288qKSzeYVKihhK1vyEl0L9mpRbVjfkKY5HGcMXnJrU6v
LoDGTmM0aqp4VraPByedsQxHtRTLU9kt8DYwHzW5/wrtc90agZgRrbhVMe1b4odMKNPLelHZCgVJ
eguwm57BaEiETpsxQD6P6nnQ5/E2NUCphQHX4oDGxBck+zpfHFtnMNcY5JLnhlVb2tDqbLbP5HXK
mc0XEx9T7GMn9dEBqJ4QxTom47mT6YhIcjHU541UDOuOfc6Xt5b2a1W5+h3rf/fa9hXdEt+Szp6Q
HxYwB0PQSzuCBthamnsa/c1MSEkWGh6MWgHWtHzJIX/NegfIlPwof+gw3fGYiSK9HkG09jiHzBVE
Gy3qkrq3v/ToDpTztQzQtdle+ckQdnrNqDFYYlHpDWaXueSapMyNBuHC8aCM2iSzgXOvfsM8ejAz
x9mnwrrqK+Zd475cgecHC/KDcBVLMMU9id90X3lduTBG27eDeaAuWqYn7A8+EkAR403KVBeTJ5ny
7Udpj4sP0KI3XhPDNl7VwFJwHAxntj65LvId/TAmcCd2rR8kFwvP7xRNtQL7aYwjRFlTmF5E7LNw
Nt3iFNfU07g3paU6sQVx63KxDZ/5bxmU3Y3wshyErV8M/s7sON2EsgyCYjMZ+XKpMMmtsTOyHY0a
Q5fzRs61famJpL2HzoPdiTSc5xzdbBjfiXCtMtKFNd0VWFZF88S4v8wOslf2Q1XFbavc46Bb1dcl
Ve0SJpmzHoF2TlDlgoSZjVOjCd236UP9GTjPw4oxNM6zQaKDBRgtozhaMBfmSNamf4CkrxtxrUv9
dVpZBeJcW/w3LSO+z+83l++tnZjATh1wgNuOYvfKKmMT7xXNuHxCSZ89lE6DGmSCN2FvUh4oauEM
fSrk1W3ODQyz1WUkPvFuV0HX3GMQN0VR0CRH4FUFXjHd52e303wJNo7rtm9iggi488ni1LGLq53g
RTWIg+j9KdtasuooztoZwGSuq4HCUQug2E9zAtx/KsQNlLRp3fAKA07X+4uzR3AT3Pk6lGK+SHfW
Qp3+kxMbKUvGxmbJu4HQA5o3KwZ00mwKNJ59uKpod3VDOyvmdtQgC8qh3Dt5FtysyTjbkV5IeTmU
s7oceph3kZ2tyUYnDB9Esunca250FPZ1zQv+s2FlEDRtqvjjJcKCCZfvXDTJ1ZoY07yG/ZB4X+3S
wWkwzK2vw+g4sXg75kzs1xnCQ7njtvb6Kx18MmuHwV16YbpZjqcE6bF7K+yOtU+46L63GWop97lD
OLxs7EEb5M5UJZkqRC5OfqGV5mLcBsHkmDutSDLzwJEHMkm2emW7NTIxOdsk7wDpa0E5fVJtPw1X
Sz5Yt+2aJMkC5BblGIT0eTQ2GC+4VTkRO/XLIEbr6683kT8c0pjr9CiJENrjv36YjbKKomM5Xxhm
WKZmk5mVExV2WmA1h/3y6486nY4+7FZPzZXToYX0P52H73ermmWQG7EAU0LkmXgvweR2FcIQzBvB
vFVuMhwB9JiHrl3WTdcN9ebXn//TX5XQAgW+UxDyY4ZgKvQMIQ/cdF9ANZS9Yz3IxJpBOyn5m7bH
D8cMrirdeI70p+FFNrTf/6pZUTfm4pNNhjazAJS2l51s+/lvlijY/jMCzEQ2lS2i0B8zLJqr14k3
8eYyu6bY5B67r2Gwe0JTuvzN0fcn3x15zlO9gBgT3YYP1ZBV90vUd2R4SwgeoQlqH+oscrLQz1zr
koVMbPO1zS6G3GuPk5P4n3/93f3sgn5r5hB5MCkAffh8tBRefUL6hoGfyN2yJC2mHNqov/6Un90h
zL5QtWB+iAjSh/N9O1QrJyk4BppqoBTOWrexPTYWywTZ+tcf9eMvRHGeZgYdCKJUPxwRVW8Phap9
oh0iyJHD9sOF2zn++//nUxhu4M1GdenbwN5fOiqGZ7CDoeIEQpBwtTn6czzNef+by/ZjXQQwqB6Q
iOc/zMF+nK4Wwid9kPIxWldOV5y/PYQLabXldRCMsepa/3LucCgF6LguXfD/m2YpwAoCYJmg6I0j
heZU0F4N6t80Q05ryvdrDp18l+ITW+xTHPTDmlMtsrMbNtChvbr6J4g02hbZsL0dErboPoNqUM0H
dFt//7IbxINOUSEqtfaH838SLEPDK/W00hl11AED4tWZWb9Zz352C9GCgMrAWkbb7MOnzMUw9ayc
UDdq5LddNT3pOgTxX/8qP5YYGFClMMMgNaNH/Drfr2S80AS8St4PhPiDMOsh7tZNB72vKzwYmsb8
5y/13zH4f3xr//3nOfj7pngHsPYdmuO0zP0LzWGc+Bs+5Cr6VAxcUrP9F5rD/IO0gkPegxlnh8bz
v0bhNf8P3ukgKRh9pq7GnAxL2j/5HMEfJNrp39mnsxjDQubfGYb/1tv495PG1KXJe5WKL78m7yLb
Ot2tf1lqGJBDAOa2+h3UO0te1WkMoLS+Wcyzxjyb0oOl37bp+VLTdwVr5F62FXuv7XpEY6qeggLs
0HkZHEHVNu0RYscmQZX5tYmrLnLu1XZqYonLKL/25su0iwYEgfYVTO/ZOOvd63G4CCYgspvZOpcB
q51NRwSdGIzrJdRgPyUPmXrRBRK3SO6aOepH/15z27iXAmLu0cH0I14148Wtr2b9Ilj3nbwqyV6w
9utFG/ruBQydFFF3E2B/sPdLel6mdwIXRyyRTB3Jr/1uTTW/W7n+73oy88kXTn3vx0ahbhLvzyr9
rhPOszOyPM6c+c6s1Xv1cPPCaIrhom+nJ414/YWHyCLO4XH87sf4fpE5/RgUMCkGBbz1yTR8jDKA
ofZbi844pivz0RgMH26+Ls4a68wR+fPkN5/cliOTjrTH9NXO1FtqS1a53DW5Fq+j8fDr5ei0pn13
l7Hn4ebiJU20iY3Ph1J0w0BBulj+dKdMpW+HVgT0nu3n3lp2Ve4emQnQDmQY/i/r9N9V6R+nt8Z/
XpTCAQz4F/HXRen0D/y5Jln6H6fEn82WkJkYj+HQfy5JZvAHSwH9TbqgvO1Zkv69IkHg4P/jjw3T
JLlindqb/1yR7D9s5k9gw52G0gC1MNTyN/gc/sc1iSI/Pxh7E1ZMPu2H+niOPk3TrfZxoYNy0zGq
B5cbdagm9CNin322lPYxc5EXQtEO5fRi4a9q+sjiFD6cbCTO3WjdzQyG5n5BaeSkuxYLlRD+gdHE
q3Xbr3fgyLa6qo5NdSb75LwZRgjzc2o8WekRq4gB+LR39yY2HkuBERyAPT82xpcW8Ue/nklzj9w3
cro3TaqzAY73AYxXGXuGklGD5WJ7sjZnRr/xWM0SN4lBorwnqg5rYwr9oRMRbfQGcwvm6kidsK3p
VV5awYYxQsD/OYOYTuTmQJXVrbPeCkSMYeumd6AxGc6fjnLUjjaBKA0orDNKMzSKBrRm38dy6EAK
G5zXFM6zTIy7RMm91g87ZZ4GEzFWITSScG6T8XX0KPemEx5TLcBI56Zfmgosf59fTPZFo2NEgUfA
hIxKdZwxBFSi1RqOHUjmqEMqjjre4I2RTdgFci/KOKRPcM0GIM+6CRq2/4qgPvarrwO7KDxBu0Y9
+MEXCtrh6oJ/BlN/S6n/Ekgj8pKhz3Zd0qOpGi4Kx31YZ9fdWwaKnZkG5DZwuCqnkR00SdaQvWfY
nnhHxpVDDbPw8sd8wgYrYFPW+d5fKFIaS4sRx/TkhS7wiIg8PWrVuWl/Kmbn2XULwhum9oLaKkeE
p3kXU4BheiqsDUYtpugN8y0ZIEiXuhjOmC7tLgfmw63aeaSJEiaIHwKXL9mhDeNUUZY6+r2c3Jj+
wqNRMwcpKDVlzhMMvF3TTZfVMDJba3v4XJz1OgBnuRP+Wd0Ygot/wOweO2XqnM3kOAQVMuvCGu3N
gr7Rnux4ZseWrfKsMU7uh+FdJiV3dKOONB82etMeLG5SmamvRg7A2K92dlCB8BRbAwJB2NqGwjp3
0lhTmLQS/8ItYSjyloWcGXtJAcu1UNoOW0qE7glWgZ7ujBE1zSIxwvl7b9A3fMtRrrUbo5ziWc2o
qrQYoWu8FjcDY8Mnk2g4r1Xk+8tOa/0NBperxMs3XjFuq9G4MW0r0v07G+CzrpDtpCqItY4ujHXQ
pxpworM3UylJxB0F2sOc8jQsWAQZXXPfgT3VHxPEm6Y9HxZ8e42dBNdG0NUHx7CiwjpZHLSz1jfC
IQ8APr3OrcCdejM47cHMeu5TfbNM+DusSlVhnS37WZ9uBwyAxtpc2a0ROYDILFtQD6ehFvr67dQ8
JVjQDHomOTJqympxIKpuq8+XeY99Qx+oTepnsJE33vRVW5+E/mxORli2ibyB7xG3TdaH+oCAUzuv
50Pv3BYdqsEKAi4I1hsjH0Jdr7ZmD8FqusPkc1i7m4aHX4yqj928Ps/nai+AcCTelTmid8UrM5go
MPGAYLN66wmMZ5M7RihQOCu2GxLruyR3D1arwrbQrpvixc3MrwkOshL3xDDez4l4ThyeBn9FImq8
1dhMPHSordXEqkc+Ob/hWozqpNhQzRIhuY5Isp9KzIdqQmHBY97qBpRHJCjre6Lha0ZrVzpR69yO
Ls7N/CbPE5aIy9ERwdlqGc8OnfYTb3Y00jcGPQbkgw+N67A1JKXkaMV55fThirizogsvkTrCRT36
9nStsLMm3C5VjyxHy4jfU0neg1Lfllgwqdrr+LiwLDvI54Awhv3IpSlu+vUp8D+dRKXTxBXO6i2F
5Q33XQBvbdxJ2ST88PAKIk1i1POq8aun1uPqa+frfKdnBw6WVBP9G9tq79GcxehrXlrb22Wpti+M
ZAybqnbxd0jW+DQN1nPfUNgc7OxSOaK/7J0VT4AU5VvnZNeaiV7NC+S1VwWvI0+tqPsbijWI7l39
pTsZrOpiflWTyCOsUcZ5WnQbSaI3sDDUE6yUzDcTmqkcZAR0wNjEL/xi4kzlxaVKquU1yPVIl8Yh
qboLsLNx6yh32/ZivIT3OkLhn/JjYQ5bufb6XtrGgJn95B9Pu1vorgYtw55rpyNRZnLbCqK8G51z
Czjmk6tEhyO+VA8WxhOa0JBVXa17H6fAfDJ0DOmKLmU4up2NBMekOVRjDrar9pigmI9TfLuAKu3N
2HXJrpuqgTK8gfyTwoH0P1etkZ5pnUoPHHRoyIEfTXA4Dsdy9IYHcJo9XZ2VziakXTrEzhgLoHWn
9PNTRuVe4MKlFi0eu4nDhsHLP/CmG6cMeCKzCzkbD4mWgNDRTzL01KtD33gMFq6dsm874aY7mAPX
aPymA7M6ca7bT3Wm03KT5txu5/6MOfuvtj77oUdy682QrXdMu0Snxu8ORtQlAfJrbixmwBF28Txl
xoPpJMdiHM4WNKxzsD71SsXJOn8WfeHH/AY2Duc5Whz3EIDnMnofX/kJouQNFUPxeEJ4KUWWA8CW
ujaO9AzSqMye9Hp6bhzzqWVwCVMyjsJ6PGSVvK5atQUI/6S8aZfhEY1dc1YxoRB/m9Zy39BS76u4
5N3foULj9RK2+spN5ciJorym7StRhlkOiF0Iorun1AsqkzM62v7Xyg/UWdnWHWzqvn5sE5AyFPBo
SjmdtTEGRo0igPML71XUtf3Odrv+ptcsjIl2Z1+VHgXwbSEyh8H4Phnua7vJNnYu0lf6FhkDfEAA
jKjN7KUJO4ZT3IZdQ2siMQjbhUW7Fd4UOy1OI3dozes6sdkQIai/qKfC2yk8nTe+wtgetnM2PKI2
Rvbr9nZ7kzgW2HdwILz8oV2LfdEh10Q2skP8VShSygyJsIT6GU1LQQsbd1YTHBkSYEfpDegNwqEr
qmMheY5AJyLS5qnurpBreS/2gncsgL96blNEwSDgdc5rzdiyF5f+Kt4Y9USsK7XhGSZBshmHHntg
JhMj3Q5BO+Jj4P16xAZbntuD7bFXLPoDa6Kzscd0QU2WWWDTaa75fsHZSCvWs95K0xtz4sXRG0t9
oSEqJn/wWQWgqcAXsL14xLiEl8me2u1SwLFvKO6eW3My3Wn4mF5sfvpLN+OFNOWJFQc5VGi/69wb
uvr+RdDNzQ0/SnIQ+Xzr4cKLq9xhlcrVY7EYwSEPEHc41UCQgh9g/TzA09iVhnfA5FnGQeUn17yM
CRNnVhfns5WwH9TPitbSLgejqd9qodePGY63c4fmN49ebobD4vN5NamCuOmo30ZWtkHdkj10npjO
RSsBn7RxGVgY7MsKrK6Hk8Dx5VGv8YBqTvGQluppgbu8w0/h8khq2NrVpiPA9eq1a3NMS1Ns0PMs
99paNJ8qysePtIKSTdPQle50dsqlgXU7YcZzS9HfffDqINtqU2PuAzcxIiknDf98xd5q8bVsGxTp
TZBTMFj9gVyDkshOrTG/tUv3M4aVo6r7p2kUW+HfrJJOenovm3Xa6MlYXBRZe5hyQaNmNbx94uCc
S5Psqk/ogtrTeC/8JA2l6gae0SA7t2f7nkzqFK26vNASXGpVQnvScBKyYkK8y4lDA6x4HTKed27K
+U5RHOHg/W1vuPcKLi6U/+5cpGzYS/E5FbAyaDg+G4P3mI+6E6m53465c53YU3d0R/s8L+hPs/df
SnFLk6unR8ebOMkBDyuh0aZI1ydHM59qB1Wlkaf5WZ8hMzFhxKdjcFv6acQyeLYE2BFLa7oh4P5E
sO26B5p87LuB04EsmTlDyx3I7mEZ7ZfmdG4xOaTAnD8apgRnvjCg4E4FVkl8E3VQc2AKgHzHmceN
4gZHBnvKOxZTNsXKWLfNSWhdgQjcKsY5UzGri0rY5oGkREDNCYFdzGRQ9042RyK4SpKDAiRF41nz
L2Zch2KrOY088JJ1RKiSYNry0HcXRTkMl4UQ+W4gtnRSoeOO9MqKZOcs6zhV3tDFTUm6p5QpHgE3
G/GcBnT94LzDmM/8yjxfVrAkXJNOfRnxy0xRiZ4mJmU7xZNqsreul1xtKztigum68558KskfO4Wj
N6l9q6lk2LbQqMWZ22FQXPeO1a7Pmr4WG6mNO3cx3nN0dWqQXoxdCh6+4b5wKM5DbZ0/ET4Yo0lL
g8O3OsJ/Kyr/oML6nwsq/1NzwT79tZ7CX/+znGLafzBHRxmfcE4AWc/lT/6s8BrGH4xpUamlT0QM
xDsx0/4JYIaxTOeW2QDGuGzGrJy/lFNOIFQ6hJRa6A+c/sj6O+WUb9O//6690Wlk8JPctcXPyCy7
8XH8vwHbaDHstPVys9d3qlwRbxKjGQSjY75V6tdVMjp3C+uyw/K99gdCAwwKmTJYvqSay5Gw5ob+
JBfL8k5vxvlZkQZC3z1qrz1PWxObUzY9qdyTNmKVfLq0ezfzmQnuFUJPzDJ2aBC++jzaGh7aANDJ
HA4Vp/RIah6CC5UvpFLLYgjucmceVHiCts2RjyR+3IwkKC2Q5X4aPOlC4wyA5cG+b4gm4IAiMPc1
JStfxUVa0dQ3St7fkd6V4nFZctlshCb4BJKP+T0qOehrgeZw8mjKssS5kwwD+nalE86bncJnE4s/
SEZ+K/WRN6DRP9qTSOcjNseaujcvJ5ySQDyCPkT6OqUXGtzknaeTlqRDR8lhJeuhmbnYVK2V17/p
+X9f0+WLdExKctT8Ga39NkjwfameYNJqLq574H3qXRW6Nz0lyUyS7S839vWfN8ZfKdV0Hf5SquXf
Tq/4BAI9gXMYXf846RKUdT+MpnGF5MCyYsRestqrBsnZfkxXIX4TLnDtU2j9L7cnMehvvF9St4xP
AgX6EGqvyRcyVTK8uQDHylhaRflcB171SQRBBw8DOUJ2DBp2yRuvQ9kdke0gI8l8lEJwOYv2rEmB
4cAfyaaXnGxTFmd8abJ7Z9vrG81ziqiv3rWQzK5pvTXkXtKejJvfL4l/Zi1GP4UweNBNmyQZkIiR
jbFCS1ILD4Wa56Ol8CkzdFZmeVhXaXsRGJnWX1u90Tz59iKYVBx7a4pX2/NhZqe2EZWIooN4WCeH
8+EkDP8+IW7L20JhYtis3mqpLZo0FdsDjbpwbnvVEpa1puXoCXdsY61l1m3r5M3wRa8y73nh3ioi
R/k5QabFHrN9J3AJDqtaEFELR/N3jlM6772fYVB12imLpwKGd5hTNB2DfiPxksxLbMqWwM4QkXLI
0cFnhnOFUA55hlrNGWlpQS2MYVpqh6kkrEoyz9XGmGPw7O0CvXKuETV3wRGtgzWFFsgXKiNZQR0i
HVN43KOL4YL4Mvxt5l8SAqjo5eE7kdD7ZGTpMkVDUS0Gxkr0WSE296TiJF/U5u2KiSMgjJl5E5ej
GS47q+qccxfqa4fLbqKg4CQpjcxyKIIzZZa+ST3XHjgIBvBSFuW1ddT4/JxHu7XWnFnHXJ6vU1ZW
h1xpw70qHZGGvA9tc7siDHpaRxPDVaKwbkcmYULMUBVTw6RoKkKKORBYhdxCAlDuNSKXp6j2fNem
CYOhGdxzEGVDTx4draw/72Ymn2DFjHnSRdKXDNeD1E29o1WzP2v6ElchuJJZo7JQ5Ahy1la0u5zo
dAsSA40ZZ1/JQNlg5HpOplsYj0U6yvcJlPk7kaIBI7FGdZSnkbLpsU1VdVCmNpD58bvWRT05r/se
WOK5HyChClellxGRpkszN+saaYZirMG3crwhjKPpUbeszpPlr/PDpPntESplv2nnfnqfPXN4ElxF
M/ZslbfEjW3RUCC2ipMyvGKj3sJP6DalOaprlyMKgKqSvPJmqhe29cbgj1ncM2J71VOB/uxyjZ9y
/M63+K7UumddAYRqKgPt3LIso7ZjyAIllCOHHtInMSI/ZN/ue7EuGtWSOa+nuwUkDlshC99SaBeL
GCJGpUjMUlhDmkjsu9hiBfMP6F3k15JVBqtkU09g5npHPVDVmY1NbZnq3siK+d0ZJsskkEe42pkN
jTKL4yknWngpvvNVFh42YAriwFS1rN34C+DAWC5ucsNQvpXvScsAnA6qFetXA+kIVC6JTyLTWNze
fHMoceUiOqEl0PpfM1PYV5wPpveMAD4cfckcdayrstR4wHDThuVU1mvkWlbxkK2DuuDoMn8dKlY+
ontV8txWo+RQWmdU1VODwBlvv8m8C+yuvV3ahb/Gk4QFyRwCpiFIwHtXxKzNNC7TSXnbsve0eusv
bfq5Tu32ycqKJQt7D6IWhkQTcffqk6Wmg4ClFAlTJfadRfdv2zC7eJvgpaNU6glq/9M4owIrF1uX
YFJ1+YDKkGymVtjJu7s6bh4yR2u6NFpLYGR2OfoI/PDgDp/ruS56Km0y5zjBPcvfmbrKP89Mt7nR
u1OZNpOzVPsAJenANFq62s3OakDFrGeJueJZyYYevd2qO9p4lIRUm7DUTEm9nEOdSYhy9DyKToF3
VpTLqoWrrdobc2kpKlusBRQKa1Ng0SbaG7nkZC9mqhDepoWX9FpAPvb32lLW75SELGfrptnyoCSR
89DwoZcCOFSMgdddV1OwK/I6blLyo2pXd1Z7STJm8GK344yLmnpZDGRkKeVTsANue8zYsVdxkhVN
Gk+JoPKCpVV/nLreeFeJ9L8wi8RV7cnWXxHj0J7nMTe5yVHpfc3pl640GUpJvK4Tthu1XEgK9n5X
CXq2gzNEhjWqb3Xf3GYNcMZmQ+Ix9dFYB2xECgsC66a0ZYeRFOIltjD4Mx2RFjnnaLw49SDTdckt
jsFJoCSWtb7P2lT7rPLAfgnWvr/i3+c9NUrpn2sSjlQ+Mlx+oWet/sKDis81LjtjorquGICN21SX
RMu48FD1VJI/5Z6m2YycpxSB7BHlOan+PCGI1lSO3Ajbtt4ytyJq7pgLBs1ioRYmNb2/SliE6ygt
cSeFdgZ15syBCoxrvhd3PTc86X9ixzeqMFn9EfYm+OKZcwhzcoRJvGSC7ykryumlJTuE+UcjeR4T
B1uzmOpkdaQVolVgnTKUk7wKi+sp7wZePUvQUPoosv7aWNlRxgQ0ys8V6nC6QWyWvspxqJ+LMU2+
+IXOUAz2cv/ZHwe+faNmkCXOEowloek17pcyczr2kvhcmcoN+trclMXs3q+qdD/16ZC+IPHRGfLu
eqbS9KKT/dbRQXqGZrpi0RYaPdBQ+AE7GjLX43NVJ+5zr1i7t0FWQKVEQFjIuTwrpqmlQC4EMmUe
Zb35WhmLR7re7szLmcfstWk967PjTf2Kv1ajgO25a4Zss7JkEaMz88bz1sdBy5t9ytR15wf588hR
gHi0KPJ9XWdZdk74P1kib8zqgjL9yPimlwxFuWEgeFyphzJEsMkSnwlWxpHKIUQkvxrnjoWZYOfB
7OrPsKm17dOSWgmjQJrQxts5q4MxSqepvnM0KzEvJ62b5V5pa88dWduUMzlzNGtiz9Ho2L2BhJo5
atoWiUzHPNSJFYCmgDaJSCV05QLHc1dAeFpkOJiQEVp+DJ3SRSHYWB6l02Ib473up3BJ63Rypu1Q
jxwawopqsHgTTpadYiKlNUdNkyTOecmx2kRRWpleTt4/HZPqWnOXiVkjjc2EGVmlczLxlWVR5FNU
sXfVrMhF7aVdL+uwFufwmP6XvfPqrRtL1/RfaZx7FpgDMGcuSO4kbeVgyzeEbEmMi2kx//p5KLum
JFW13Z67AQ7QQKNKJXEHcq1vvVGhVQ7DwJI86a1VKFuB/YLUhzax7KeyW98PXo80NTcFUcbuQXUH
lY5pLaFYqg+WscSeiLKiSrd1pLc1ApKJd2Gl7syBJk+H2QHf7Zv0Tnp0thQh9cdZf7/MzUJbYw+t
sqWzT41u+0xYBuIXA7PzloFEb/exRxUhPJYgpeqKKimkJD4m6Rbd9IKXOSZnlZ5ZSiAzh21UQbLd
hnQcAmj5LJEVQE7b9V4TyARVK+1+ykIduBqb8kxJqgR3WdMO45l0qD+vMD258LR+MnH8PURAaOpF
3yAyDwQawPGqrodIv9FljW5HtAB4AeHOw72nLDBzWo50m25ZwZCDJl4EWpRRVj8m0/wiwboEovOW
gmIHY1KxLwkz+yxJP4w2FkWrp41N3xYVjdT1+prRsh2WrlRuFSbsidJddbE3GOVw9dhWp8fHzHbQ
yo0cMtSg8vJxR72yQdeNO+qfk0WvmxCsztT2TWIWyOmrBbzasxJPP9HGJlEhzLBEbSh67EmM5rFl
jeocydHVXGMdFjFV/UXTFYCeXUTm6mZuGczDVChmfULYc5xuMq9GRqVxrvcTt0S5gHWrvVYtkS57
MmCEThm3yoA/a0V3OSE/oxDvNBtEbLJ3k+PvM7hj/6eakGG4iRLMPojJi+tRs/pveuYZTwun3xg8
qUk/F3UbX8UVnB+mlSFHW2nIdgqWYRqfdNKcssuoMlmwLT1xGp9bvJ9561W/EbbG9l1yaz+33BKJ
rylkpkDaLAN5TK7FkUJFfuGjT2ynw5BA60ym0d1bbIMQmAuch18Mqe34FY7EK7eqZOabEzFn9IMb
hRsonHmplVVL60LLwDVD1YvjW7W1xcPCvERqJzuEEk5rLeS2SZSERyiJl6+Lk7mQHVNSNH4FacPq
oU6pedCtzP3WRE58FRGBGIVZvbCn2og1OJ2Rz8GmRP9UxCOiAZD+D3TWzWsXGTjVG4zhbz1m+6p8
6ttH+RY+e/2VHxpJl7YgAy28SqAc0Ab4xp8ImuKuYkeQsFWSjxjvrUZSc/4gncBEcERqOprdNSno
r7ogb23B4m+hS1ojF34HQHtVW/+FUFj4i+hvAH7g2GKsSN4HETuy+r5IctveTpzDNwaMF2cM67RT
sytDwZdQ2BM6Hlv1LRxrZfMpGhv7ZImFfhgmujK1KA6XkuhxoaXXbz7Hf8BqXpML3700wzLIqFl9
IDaZOB+xvdSRo97BHO2WUYseiojRPFBoFimDmjPFrl7TgzcOCS8Hp1rU4lhPHsyvbaXJQcXicIN7
rN40Ri9vqYqXmEwraYamolX7WhuXS73rtONYx0l6mVULxnyaGM0B3QmhwKmNzCns2SSfyTilAjRL
1sbPKI+0o2Ka7eHnb/U1HuPDW7VJ+CL9gJx8nRDd9+iXRMgskpjSzkRV7Nup7LtxC/6VBFR2Ons7
7VOEncpycJVc2XHkTx+EVSuDL+fE7Vm0nBTqTM8u0sjSdm7kuU/gbVrQx/XmF6/0PYLG/ULjwurq
5q5Z/+8jopW4jc7+nSa7bFymS9YTcedaHtoMbgu87ePF0M7u3ZRQwr20g3mxeLV7IJazCvOKwRDZ
jo5YhLajU3uZx++rEOWG/9x+9SGSk1fHC6LLYI2fIrUM5e/7z9GuJrtwp8za1rXsbqqumULod87x
WiHgg/PhXp1zTq0NmAvK5qMlR+0XeSuuzvrwBvR7fRHGGhsANK2iQHQ/PFLYkD3TprB+C6anFGcl
/X/GSSzcepOZ+ec4M+nTBYELZJG1IXO0GbhqRUhKfMeqn9IWUGqnAFX6RjqjelQY+tQGeZIxINCS
8VBdj7IkdKhS5r1NF/zWLi39kpTtcYfuIw3q7MssYZ+pq8/uK2stEK3L/F7OLVpjZ9gVWA84II+3
CRDNGXhOToKWzqZma316S5EMmIUd60O5GyrnMbOIUgyLXC+2EWqPKrBXjyRoYoLAtil2aqseUz1f
XE7RBAl7pakxKmElPlQtMIMfz52K6MJyP/XojTD7Rp3By1h1bsVQe1tvUDeeBoDtUIwjFcxgaCHN
b6Mtii+uljf7tImolNY6G5UhRzDQvMnhWW6KcTMWBJT4dTKKZ0UpYDWpHg/Sgs937NrId+qMORsT
YHqvZjStw6WO+4Wely+e3eLCFMV8GtcIujqdUaqO2vSQWFO1VzhVPkYuyf0iLRnIaDHC0i1O+pwa
VizDzCtW0R6ErOh6zEXIUG8dy27IiJgp7GvNyjBrDojJZntIdsmslUfMMMmz1xX5Rneb4aAp9Y1B
1G8o2uFzqYOYuk40osuZia8ssPkI+MALunnbMIV2TfxFet6XboweGA8vl1kdmmDoLeO2GkmfdF1I
1nGqC7i52bvNwL1e4gL79Slkh31O8wAmcKlpUA9lvBmURZToq/jsoUVQrusJ2gQF/eSNPddDOJea
vbPaKt1NU3czi7ra5g5hBJqklQrIrMAT6vW3SZJ5YVxoc0/j7jD5hagUurD5Eie9SraNNqHZGWVK
B/eMlpDo9001ug/zQj5AUY0PReIpzzinOVVMMrlE1vBlSjCm2NXadZuTp2lndrQjQOmbMoPxQgYc
pmJsL6hCQK/C2QR2wAqwu9BThvC1yuIBvVVibbBNNpslQ9uRciMJOemnw6JcJU12VZBoc5lLupVb
GyVqvhgBT2O0Nfuoe8oL6xJgd9kx5Z6LOh63ZLa7zwz935Shw0A7Ik/VItfaZqnIA0ApvjEdu6te
wRNHSYQlVZf66TREyQvNjvKctUb10Pon+sO4dEgXtNzeahEKoRTiuguqpdUA9OP50GKh3ii198xW
jWfciruAe3K8qOccnUmWdrf4yj0G2Ma8BGej93rRNl5WDGHdAh6QhT4bR6tZdbkWcM2GXWP6IsrJ
+2qsVZ/ZkNifFVSeX+oSv9rsmekRQZVKQAx13yOpbF6yt+RyXenecj7hbt4VlmFfuE35DSTuUwyH
gBXds44SWdMeRX60VerKvG+NRd5gcT1ZyARGbixouJqc5diJEcezZ+/xegEAR7MNgqTp2T73MoQH
DKqpRxJ+0r/kPKNfiIyjFSwqdHFRxFO8J5J0xfcItTTmjITCEVY+XrJd1xpeRL/8VOONzkhVECOP
G4Lpvpj7F9VaxvPKbNuNtbTlsqmiYqZXHlzr0pNSCRxb/5zV87GNRueAZ79EZAfsA7RM/Zstho3I
jfx0JjLi3F2IAEtxqpRBM07laRW55tY10wdJzzRi0uQaEWhzbsZxsV84YifEtJUnGiRh6LijdzuW
lFiz7mrXEstESLgI/dfwhiDrU+R5vjYldWjF6QUqKPLenfRTZZJuEGrKAK0vhn65ykyJWCYeFN03
S63dZUtj7yqnI0HCkMiOUrcMuCcEFQ86WjolLmz6zoorRMLorRyRHITW4IbItPROzUv1pY6X8czT
IUEWLz2Fm6wPgHHW7ZQVRVjGnk6Yfvbi2c1NX3ijr3n95+V1ooISKLeJEM1ZDJx0oHORIw2Uz1nj
INgt2yG6oDL9SizdfWZWxAlo9g3bVHICK6BtxrafDljit6Ry1Cd2O3IAlRcO/vTNOBvnuCU0LHog
U3natgenFn04mY22zzHIU66+nESDelX2YC6pO9Z+ZY8IOdu2U64GWE0/t+coMKZ0AnpOEyzM0dcS
y3mYSCK5RWMX+3hGKNIP9acWdvNRa5r6LtWzAoSur3wPlDHMCVjdEdIy4F83s9PSBpAxzMTY27mH
AJwJfcM5OzmYSeNcmfBQIWrlYiuKcsZ22gvSXlrzohdZg/TK5P5m5xv2SjnkqGhs6w6O7gbBifNE
lPVZ26V3faZNgTZHl80woGvNi+xlNkV/Vpq2OMsih2PmBPLjdNGIaG1KredSpsWLE/fjeTM0uOhX
OVcpIPYGtL+XEydqiZpIEfDVDZCQj+Arcw5yiFCOZnHH8oWpRwcrjSfQ6yGuesR1PUaa0zYdSmVT
YqhDHTjMqrnJo0HRdt1AqJuAE58K42ZOnTaJ/TQqymi3NA0UnEJDok+9PCBtYWkeTvXaEN9QPanF
WTNko3Nqg8DpgeaWi3wShpPVYWo1dLqr3EDVvvTq1tzVk+jym7p0xFGLip71yStrNJdWh9TUMSp7
HzdSQQdDaF98wEvY2Ft9NNrxqi9nEnqUlIiRoHakcbqQgX2mmWP80rezlwZekow3esV8dc5tDgzk
tvVOAsodLWRh546Y+Dx0CA0otj6C83PibDhStoKTAC5afjK1Qrvr2zrfAe8W53XpsugSMxo6qfAe
1bwz9q1TGZsycx2JcnMBBOniOsk3AHU9X5wKWurkdhqg6Dc3/TIXgNIyplG0NZxpR8rRVAeKOkwG
oRPVgoJqlnHrL5UzCkJEuuzOQbyuXCKpJgqht+PLniCO7TCPYsMqo54uxEGcEVCsHYuxih6ctOWo
gsAur0PMD9W8SRJQGt9rURbGU41XLOrqCJ+AipQT64BKzAIi87q0xxsE+c2J3vct/XTq4GCu0PR9
a/bzVz4B5jSgnpoZNLOvsZFGJ3gvmM0WMTI9Tdo2Wsrhay319KRfFPT4bQSbruuR8amqVeMLs7ax
4T9ZviqGs5AfEBMGQgGn80zVS+IETirNG0dgoYo8ybmrvBdNW4WRl35K+dwCMmjgYLLzXLE+gTRC
xJoGA+swJIFq6QTv5PJ6aAbjWJVzBzXqLEFPdo7flWqe+brdlNcRqywUl764NYdYtHv7Ohroxmli
MEWlIJSntKLUCrrKyk5EAna1MR0kUscal7lvkbHf7bW815SzJOokeOLigcouaZs/jZC1vsp4+dTG
SnMKwtmHpabDY9Z68TnxYG9tqeAfcNIgtez6VqlsQoaKGLpz8FjfsQxdKEOWHphbnSCD3YHdXmbg
O62dkEMZjaX6WW2iuF+WmWwjXS8fx3GUX11Pzp8B6uyD6TTyKPN2fiqy7GHKB3lSaQucA0WYFZlY
bfLFTuH7zKXN41Clbecxi2CQoSXiM6J19H0aDXcwd9YdABmVIH18Jsup/qwNDAflxLQQ2nVfPSqE
5kWcowv1rnRZ1gJpJ7AkaWuvBL6dwL8YepE9QUVcqsTqnfP8irN60rMs6Hn5QFfgGqGiCYPPL7aY
bVZFbu7hdoGRHuphR1SkeqJOwN4bj9TYs5wRGbdJ0100xFxt+CQAgk3AitiPSlLLV9C7fkrxfvm1
MFFdGujajErx/Nwtxy8r+RYSmXVlRDG/UoLph6R0RJ9y06xWYbrb7SyThwYTo7iYq3pf6tBThcOW
CijY+lVG5JE7DEqAM14c3aZl+nQVBB2xBj3kKb5ZK8/F0E8XucwO7LusclHZvaRYWxCvOQh99r1t
dk7YKp0tgqnsqn1nyjjbFMXoaYEz580u1rpFHmqzlmd85i+lms7A/7O1N3A3k1SmbFrFrIhhKYJR
GslBQatzhXThauxwIeS5+wmLyRKYEleZYrSPMXEevpLxfFlDHd0SxHOVZ7l2NgmnvHP1pRGAPfn8
OU55KoEITZwGjSe2NtFDX1lRlt0g87CfydnivMj1Cg0le02ni2dzRpW9mxzQJXawgMxfoRG7AEdm
ThgYhkkGL1KrCJ8CQ2LaCdIMF1MxUkphNYycDN/DsapEsmeky09NTFjkS03jrW2Zh2Lqjq3WFDcz
PXtomsW8QQPNYY4UsPIOBSyiyckZ6LRKJJxrYSrGTTfl6SdU+DqsrqkSYjNhxzxFgc0i37Cae7Nm
nU+ZiTenmIyN1I34gR0nQTI86LsWicC2Sgc1NCvbeVR7OtwK2zm38yj7KnIhT0m1GzckbCWMrPIQ
F9mNCeL/ECVDY+3UgiRttDXZt45Z+VMyIeKEborvGWyVU4qVtSNs9/jYL7K9gLtAd26kbLi8sjw5
YGcwzI0sjVW5Xenf1DGGh8fg5W5FaztDgKC3OxA0qh2RwSFf8LTqFKVx9vwK7vyW/vG2Evzvf62/
862qwQTipHv1O/71T/9ZI/zuuTp/FM/y459695fl/379MejOCqy++4cNiXHdfNU/t/P1s+yL76/i
x3/5n/7wX8+vf+V2rp//+7++VT0MDn8tTqvyHV5LAsO/l0f6ZI09pn/7he/4roXfFBen47guhnYd
Zdmf8C4/IWlBJ3Ic6znxRas27IdAUrf/QE64FmZ997ivZQg/0F3d+mMtLvZAAVfJGBTsb6G7/KE3
UJRjOIgfedbQYZJyo/2tkc5SLCNzCnxunD36bZaJl0pk6WOGoPO4NEoRGlnfBHk2mbsSm9WeiAjm
q6SNt+oMk2oYo/kLqNNEF/q3l0SQibnmHjNLfcyhsOqSvtspbdCBLT1yl6z3Try276ZNgU8ViVoa
PYLA8ADIbqBCrIblaJAUBaUaZWcZmoIv1myYl25Tf7VTbw5ReRs30QxlEuT1aN5rpNwHSmwqD8ip
nNnvseOhD0PT5KQX2lIj8WSqQiDp1c69Hpt9IB3EOrPTpWowpwrn7My2lXWWixBFE+NxAy1dbWQE
BSrtHHVXAWZD2RkTE6KHVQHSOs7wXLg1pa3kkbTryDHOL5rhxNTz5WIiys+b7S/wiZ4vFIhw/80d
+Wus/PsXTcrJ2nPIBVz7A+bodkuRoelpOfn1Gw0GTeddzxN2D2I//U6JzgbxpNXabiiGjSG/kM6x
c5LrZsj9Uo05gd4Q2ec4W2ImfS+bDivHvbbBg4pt07XFj8BBVyMCkAwos1LOfv7y34s/f7x6GutI
YQLQ0T+mhuBc6RCeSDSDeRyH6NWqQMvT8hcJKO99+t+vQrw+wwUecBKUV9z2TRoERdJpItqiDR1G
qM0qld2U0VUvjoUjviwOM1fRpL+KxNVXiedf0D5XNT2yAYCieXsqCPj6iL65amy0MqttmGWjbMSm
NoV6HMXcESeZqtOjpWfGM08xynZPi6srU3BgXM3NybcaOOVopXN1LKhAvuzZ1FQcO4lyVFn6P2Wg
nXe4xY2wacd8N9mzhdHLJSX959/Na8DQxzfA8uYhAte1lSZ6/wZYWRZrxpkVJsUwhQg5u8DKGbyX
lTPRM7vatr1hQ6hGztZW+2KbzgYPoFpjANLc6UCvKyKsNSR+siv8fnot94uhoM0YLXcHrgVvIK8E
naic13GNC5JGzrRKGS9GxzN2xHdgaZ/LC8oqyrC3mIF//gbXuJ137w/SizgeGCaiSta+uvfvD6U3
XsV+bMJsMNu9DgjRpC66Dd180XQ7dB3CUH9+xfcEAbcEV9Tp2aHPClsV/MP7KxJEW0WD4Ip1297O
q3ZsZpEKcwUEDfvZzy/2Wiry8f2RtWQQGu6udN/68L25AemeV1uJHiEkSysoOqvb1mrqEJKZKqtI
xgXcBkGsLtU9mkcTF8jLz1/A64r+4QWwl2lrvTq3kf5xbeojpZ17M27CGLHUrqiEeVL0IjoUzhIF
EdrXMOEQsunLVQ7TNF5Aiw8rjeXUgexbgmOnwTmo6LhC4K+tZ3S3JF6TcUckH7HaWND0xISSyMvE
NwSDX+kmI3/Nxg0mG8m4p1q3Yroy3WzwO+wxl6LMORbZRJWOgxdfy0xxb4eEmJciqnPa0/BQ4yPQ
UVckMxhc51Z3WlqowcTaQWv7CHuCDXnqiuo+TZCwaasTFbrS2KAemb6nRf3WUPafTVwX9XN507XP
z93ZY/3/wdil69Bz/37uum3TMn16fPrXY/n0r9vq62NcvR3aXn/7B8luq3/Ara/NECpDlQqX/ucU
ptjaH0gboJGJ3KAIgGiQ/zuGYWFZxyMefWL9MKusvYR/kuzqH6vZhUB6Z82WgzX/jcyP97vba+8w
/DU0Px4aGoc+xtXAERIoG1teQMhAvxsG7hOSe38ViP63YBGVjgzQKUoWDQ4B9Ay9f87tgdRmHCxR
oDgEPZNiiWWkwO2MmX9sk4c8wRPrM980RN7PGcgs0HxOaFY3TfhdcNxtF7zzqs+CO8iNvYBZbBEk
ZzxVNhibTFR9OtLw21+g252LzeK601dTRN3JqLCc0yosuvtFmomz1UsaL0IccEBdJFPLBzRE7WU7
g5efSnuJHD9ihrsq0h58Ami37QLG67nFkK8IAAVczdYhKjq3P2C8GS4h3QoIhKGezge38eyN1+Se
su55nMSbiKBvUcY80xntsOQhLVGCeIaO7jxQR295GZ2xiRHCx9UFwuf0PuUrR6kt7f4ePZXJ82yW
RCOYSjkf+8KBWIBARU+T5cvJPKbO4qPjpIWlXiwwJUGxMrbtFEtLUOXJMLEdUlASDLwb4FizvBWL
i1Guwjl1nhh9xFo2WslVbSojHd5LEW2NsmyALiYzcgOzw1tL4nQuiB0lrfpcGXL9ax67Rr6iAuRO
v3mI/mFU/HA30krvYLXRqEekekRFcvD+NmEYBSCcWyWAuvH2WCd0QPCk3/78Kh+Z+O+XIf2LsgqX
s4yuv7/MXEZu5/WwLrMsx0OeOtdy0PSwAvQ4dY1aBima21MNjRo6ZiM7Trgxf/Ea1hv+r32HVk7e
KUS8xaxHgS/dmO9fAhV9kIaihvixEnlGYKuxR2xMqrCJ+L1PbT38+XtexQUfr8ciw1XtlQv7WCCD
dHciiBL3ar3iuuZi4cLtZE4UrKP9YpRdV8qP13IIwCL96vUjNtZv+c2m3tRJlEo3i4J6yLWnovcS
O2j0VH5W5sHW/RkXT8fxrbQWfBUZXJQN81nFKhXGFTqIrVFkxnFC6uiCRVXDBdjplO+iBcmZD7Sa
Bh1VGR3l3XGTYhEogUBbN2k+eYZTX7cUDRwRtzpnTH/t947F/9nvCNvjW/rJfkfVlkwf3+1x6298
3+PYrIAD1iZqEzx/1UX9ucU5BO1hfMSe6boqYx4P9A+cweBHnLPZEFGG21Ry8Ds/NjhysgAFVpEM
IYrcrlg0f2OH+3Cmp6qY4k2qVZDd0NCE7OX93Qh8sEzqjKxgITT6qdA7xD9m6iEY74ebUYFfnJFt
XDqlOp5SISV/8TS8fxgcLs+pjgMW5xOGNpR27y/f2zXS6AQ5NCkM6mVVLv3XlO6AGwC5+reecS7F
AdtjN6fKbFXfqetp781zJxTE2nIkb8Mos+J26jLqHYo+Chut+FUa698+VAJYeVf4Z10kw7Snvb+U
0ZZT264neNWSKekEaMr93BsEFYnAEduFS97agyu0LRYL71mOcjYOb27Af9grPjaD8XappeKeoyvu
VR744e3KtI9HdVUVEH2dVXsg0IQ4krLorZBACGISjV5RbySp9w9WTB6rPxh5fe/1PZ1Eq2vKj42y
v7dMK0ZTNDZS35RjW4vf2tLWL+VV7rUetWnpgyx5/0mls0sFgE0iRuks8qxWsgGKi4qDn38YH9bc
18tYXAh8hTYfQL0Pt1nTZ7XX4LNCoES0hm+7E+2fqyqLj6TV1QdngtAXZIdQT+JRFbDT43Qs0FJp
6JlE1CZXja4mlykG+5QEBprlyXAghyEkSl+97dBw9EEcuYQ9DDVpYTlu1XOMPx1Nc7GBcKvzBmve
zgkkHFFFtfnt5+/v/XbpkHxnuwZIJZ5sFhk2svefIr3kYuZRE/itckRlOTkrDQ+dP85i3EgcqJc/
v94H6enrBbE3IzRgWkWP/7ESNvaynqxGzDxaou5gdHJfN+xwiPpQj/IvbtTeVK6FkxC/WmU+jKp9
orpRuJI1pV2exQMJ8lIZfnHLsyS+2Vh/vCgOBET0sm5yOn//KTiWsjqxOPYlrZXe1JoqyKeYnxeZ
u6SXITQqGuRSP/8k1s36r8GBazKM0fLL88FzzjP/4SlbcJ2Qo4kOHrdJdUh0Nd+WTO6/B7K9XsVZ
fdacdUz9b8rNHjmLpAqawDnhYuJi6N5EtrR/8fn903thLzD5YumaA/J6//nNk2lHQ8lVMNHEB81C
t1d5TvGLIuZ/uAo7HaEEtBmhtFz3vLfLcOOVQplaRJN52jwK0xi/aE1rPv3ia/mg5OSL4dTGZTQU
2itm8xE6mTRbVtpgEUfTs+SrnP1zxLhIWp+xTlk8pmr8CRFyoe4JmlZ0ZJKLY21i+snhBse6GKkI
MCr9nFRygs96NXeqc4NAMLmXdjZjmyFGoyHbpovdIJtQhgQ4lfFypCSBWFdimJriVEfRahxjPeZ3
zb6Zcd5FgOi+MZODGAyg0j2+RmxeYdkmIHJOUqK6xUAUo2apVSx6Pbli4Heet8OSgOZl4Atp/BlP
XR62cUYmmqVB2rXdWLKDizYjaEzWY3xRD7Gxn+Z2Kj5BJBBW1FWOIo9FIvrlujeaRb2LqiTWdwM3
07KBx2y/eZOixNu25QwEbWVngmamwshD1D1EzJWzOlKm5eiC6L1Kr5WwHeQstk1tufFuhpv+pKJr
FmEPnd5tRVRbF7hscuLtWtftT0jIplAjL61KC7tCRvMZZOmqRtGnag6t1HRkaCLEu3VttBF+h21F
2yqzZ7u+Zs4ko+GecilG6PoSL2yFvMFXjUZhE9ekhVaJiAVKVwfN2KuaJIMhXorKOLjaSmrm0kKA
ndNp66syVr9UwGb5pkZGFGEut5RmC9ebiDCu10/QKkA0UYBa8RUHbLa8lJ37fEYvSE4hH2kMn9+5
xItVM4KhJVuGh4lEx+d2NDh9I0XJvU3Fq79rh5aboDDNa60jE+iCP9YmAUJ0W6AcGugE0vG9z5s0
j3CC6QTnnE1VlnQbbSpVdBvzVG4RF5XRQZcswic6lS2kdLZYxi6VQTbtVst10H0LszvorNYrn2G0
0Y4odYO/vS5a8eAag/gapbRV+UymKY2xzRSjhdU6ywpYuXV0SA4gn88YWD4rtZY1m25Ki9M0bquB
iik300OqdponXYk5oY9tZu5TDUdrGDcgDdDZhTxUS0JsRkUtLfKrZpnpmUCtnwSD6wgnGBrK2Jgv
BOmB9EDhWCrTyfhqEb+rbCx2CCwKTG3dNsHMVZzWWo5Z3MmIh6P+RAh/Gvpk3qoiRjU0OQ0m4RgB
ihFEuF/zIK2c+HF2CGre201hthsxK/pXO6uBI0aKk9mDxaTgRFVFdy5ocXEOJFtX204rE7HR8tw4
UsQ4D5dkHFk8P+qIu1bP9Qi6uWndKVCzQjNCZ/CcCAFPYqcbpSIIYd1mmpfam71zfamV7py2Y3Pa
lXO/OJf9IPUHW2nq+jKScxzdaZ20UlzCVXpCetIABVVTERUItIxJQHiJbgfpmNi0mEhleshGiZE7
H6YBJc3kaMNWEin5BW3UeGUkRaJjr6UmvUNL1BBSCHRkZVuTqhd7Uw84A6kzQX66S/LabPGNLrSR
6ElOwEgaaxIhNiohY++WPWdDxtTkRmmoQAgcShEId7KciRGJNZXkAzfBSFL1Mcmo0+JBUBll6542
tRz0ldxHH0O0UHNtKihfwGIqssumUZhYNNzeBWrRG/NJzYxI25nTjMhPXfT4E5VelCwxYzZPJLQ5
Zzrt2dXGqFX26X6iv0ArPeAHxFn1qa01eFMtJzoj/cmt6Poq9chHdyeNcCoahExFS0SumrVl4Q9W
ad+kBgCQ4rbUD9lqYZ7ltVOOPuYqpAt0z6GgSYsMZ6ia1t6JnhRVewbGyLSUJUZrHHS1jm5MsjBs
fxBG/OTFvXaumIvTHIRbkRVhuoUEuDa9ftnlhUfwv0GyRXM5RN1iH9AImdRYWaNnExk1Iz4Rtmwe
W8udT+l9wiNtVjkmWPRPxb02Ca9Cvl61u4VYl5WdTIxmm3prDxBadBHgSaWOx1m0i2XCSLuhYAfd
NXFdtubHuiXCBL/fiYtw1DjaHoKFshkRwAxIRK8KSpnybV22duPHYhyLYHH0YoT40Yj/ztyss/0W
XeMLz4f8PAOlPqI3Umg3WxAq++hQbZ7giaQ4xrwaoapDWcbgjxPxDxTvKBwaif710Mt4gsLhqXas
L56Za3jTyUKUMJM0W/lwSF0JqSvwnVKGtuJ6OIgDzIbym1mOMto2JskSpEPBcwcyFa26GVGq6JvO
MOLPGZtXeWIidScJVakaGDYUWBdxJCAVRD9XNzjmMKejlUVyxCaQ3ubd5N55Ux29iN7L5Orx19Uj
Zy4yEw2CGsrdgp38RZIJYR6s3BD3MxOeh79ZWj3qlPXwY6eR4eD5jl3EzVHbnvWAgUeFR7vx09yp
L+3ahqYllU6/K9CXubRkCfdh6Zr6ylKK8q7KJYkruZ7oVqCrWDMJoizVIbQie4YAoYHTvcLlUEx7
rZ/MfIeFi6Db9QM5N0qnGk8SSXIXtgAqsAIL8PKbGMySb8JWm5zdVcHNz6rfo8XOrIWu6XKN/u0Q
pkRox7pgzi1CjdqoVMt9ZsZKiR6U25e4/LUeOuj09bHy0vVbHWA3z81FwzVve/mENrRPWxNfQDsr
2naqVSe+pBC0nG5onskoBAOh7JyTin9H7eNMFx2VXSXM7OjXrI9JF2o4s3Woad2IWHNnaRC0bNLv
DpburoFFeWrbP9re/wd8+i9aOd9Mv3+zMZ5XbZf867Rqnx/fAlCvv/UDgAIyWlnSlcCDYgB6/BOA
0kgJ04itWnt4PNPRbX7yA4EyDULXPU4CRIFpa14/L+JPBMr5g2MP8zs+clvFAPNbCNT7A4GyQgAm
p9dXD+EbPAZzTMqkOsXXpCpl+yaOtV3iLupvHTf++uvrYfHNX3fsSFVl1ChXZWaRaCATfy6W7ZvP
+R8wln/3ytfj+Ju/LYmTITtKxNdRmV0AU7uhxHn3//jHP2JHXf1/ODuzJTmRrN0+EWbODLcBMeVI
pnKSbrCUlGKecaan/1eoz+lW0YpM67ypslLJCHDw7du37299fcORRXhX5um32tK0Iwy4Yfu5Oz89
0R93Tn4KbwgUxH03OhrxXLtUVEv/oKbzz5ref4Z8tbNzzcWoeyWPyAbUcCtHpXrNyWP9aEBy+rn7
Xx1NjPyCsiz8BAWX6RIJ1c4GsvE/7bb/c/+rvbxTE/yi1AnvltzCbsQwnqZeMOf+XRf+yydzbmxW
e+uOGtwyJ4l7R2+3QIOeCc9kxfKcWHzw3ZyqHP+pSPz77k8non++2r6apgX5g3MXAeu5zqGyHVqz
U70JSOztBKUAxL/8rgg7+6CEe2YWqKtyC1tbnXP0wrlLoVIuEXL6PAQB/f54nbv4avrCYyvLkgOq
OxFZ32jxzr2qNZ/fv/bvIfnbUK3mb4aaQNqdHO66Rt1qTbIdkWfCJtX6J2d5rNqFrjVo/7cAO0BL
WOAjDrn8AaWTHgb+Wbk/QhF+8KCrgsV/3ttqvjdsXzGTwmRRImgCmLJbgE8X92N6bUWZb+rfJ/Lo
CajKgG7bebE5iKQ/gn6nht3RVYEN9P/712lTwd8pQLDHg70rFPaB1S89dD+401Xx7z93ugoewoHq
PYEURV0eH3X9++w0nsWI6NNlW+7UEakHglSldfylQaFSe5qBiCJnA1W6uF02H5Tefp9D/u31reIM
ONgUzeNc3Akoq/3obkZGzin6vWoxQhRWtOPovIQQl6Odim8r41MBiMEbIW0B9NAqTU574C9TKw01
neLOByP0uy3gb3em/XMOFjPmvlKpk7umoNCrtfZxnMSLA38y09MaX1jhwVgFnVHXX1SFPj1KhSVg
6PRpcNqrTjS/2JOAGS5eXD2512blGqniy9RFj1Ct31po3LM6XYwd1s/xfOkgaLAlIp4p7tBl64/W
2H7P6JcfQxL3Up2+NUOxBTXho6e5PAHlOLg9AOu7iJflxuqnL+QFF0KEeyntSyWOMMoQdMRMaBJP
sKL5phvkfjHUu1TpviVlc11SVEUh0Bzcod3HSX5H374kS3Z2Zp6A6M2fRmXc5VO2balJcBDZ7LR8
ugDrf2Fr1b4bmksnH250tbzPsa6kDlx6CHiCmdbV9+f2uSi4iuHqSJHA7LMm0AYWuHjCWsKaZbyX
CBSvscY1buNFxzVAph+883OBah3YJ/amQP14hraGot7uUloF33+WM5den42k8Kxxy9DqwBj5IBZ2
a1pdf/3ctVfB26iKzLFqvQnYG9U0VIU3mFHfv3/tM2udWMXuQemKlL1gE6gCnDfODXRQsG1IcYe2
3P/tAOnfweiU0v653Okl+0Lkt10wj+6dNPKLVGQfnHKcG/dVRLbbDv+Oxm4CBV46ldjqXgIe8z83
OKcf/SMDw+zEUVI96oLBdTBsNTNlowJB2tMMp33yu1nFx8l03LrBjz3olTlY6NjeaFbZfu57F6sQ
J10LP+poaYPRZr2hYNYesKCOP5dTrI9TJgAQHTigLsin/CtNvxvLit7eH/hzb3U1UQs3nhMRyzZQ
XYo/NJ0HhtA/gtT+/eL0iv3zrdqOQg/sSNjJsa32aLtNvLKwPzVXaZX758VTXSkrw+2bIJvcH6jP
kd8l4oNc6NyNr+ZqrrUzwt+kD4rO2ZftWPud2hQfBONzF/+vOTp3TeZwcc0NdygMF2+kGOp/5n1y
fPzPUQnNicqI7hBlmhYGsKVDiQ7bj873Ti/uv1dy+sD/efViKDJzTMDNu9JAf7pUuyHPvjRZeqnm
dKUZyUXZ55SM0zK6/dzzrGZtR7FwEdlpsOrsF9+Tp5e0n33u2qtJ61Ihz0ajbwOtrYn2LlzKyjAO
71/8TD4GMOmfY9VrWHomtVIHQ2+Xr2Vh4l3FaT6QkBDycDOJXcZn5uVlo92grAHvQbUZoq2p3pMy
4O04wCRY7BkI12LpN7nALIk6re3TIUqdHE+dKw4ofma4uaAbxVnr/fs+93WuAkIPWwvaouiD2nHe
okng0DR82Nn598/nRFj/M8qH9Ei3bl/wMu0MNxPz1B6t20/CGLbWmLdXsojlliO+7vipZ3FWIWLp
R0rxSgNyDXWM2kJAVfv4f2s//P9L7X8149maEZbwiFlq4c2CG7E5cKCF5INv8zRf/zLT1r2vqq40
Sy7nPjCdOAFBbBaXxog7TCdV9VML+n8hmmRqduhusjaIFRxYcJExtrYF3/ZzY78KFWGjIwKcnC6w
+1nbRGb305qjjzY7KynAfwZ/FRacCQVukrRNgFjNOIq+wqF0TH5gj0om3tTLNp0G5cg5TXY9d5rr
danewJqz3U8+3Sp0VDZka91q22ApuntgwZeydH99buBWcaNSUoAfRd8HlW38qAUHRd3w8/1Ln5wh
//pVrSb3GE507zpJCx9skqh6ZwgbeumyX1U0nEHaCPwKvW9+ltrPFmxNf2zUZgO2VFxgZCM9K87L
vbvgNmaPrvxiF6WChYcT7ka3qNjdYAiihCHY6YKuyyrMOMDhtH9b1sLdA1h9aOBx+uqCUEQpHO1E
7kG2AAWd5jOYm4PaFwcOwTvfnUZ95yQ50l/RNHfOyWEIRW6+6S2Z3EDypFvACjuUNYvzQuN0xc4v
jHf6nGlfqnnqX8IMOrsKQNQfCyhwsyN+yLlLOWWxU3/OunoDgg2krG2J/Wi5LzbHzttRc5Cj05S9
Sabh+0RjudcUOBS+P/hnAqu9mhAdXYOgGaom6Isp82cOIjdKX3wQ6c4szOv2EbhXjjFkQx3QsVWg
+UM3ju/AG71l1BycEispeodR4KbsPBY6HD5ITM9EKXsV0Ic2RvEtrDoglMfHLiwxfnOL5jhpwwe/
cG7UViEcRHeenfzGgrANr5RCdTaV1qofvJJTxvWXIHvqQP1zPco0GBODMOqAUrz0YrcdPY6z4RrE
ynxUaWP44O2ce4hVxkdXcsFxkdoFXd3cyjb8Jsrq4f2v6twbWOV7U5IVDu5+TTACDf1KE0RxXwrA
G8g6hf/+T5y7+1Wsg/uZgeOb60DEKP3q+WeKLv/9S5+7+1Wsa+tZS8eIHKmFwHvZy5pGb2mJa5PN
8Qfv+NxPrEKe1LXMFjP21Voi3Kua/rqDbre1V8/O9KkKOQ2m//yMpCKRH3BYyumnSkOAMT+m7vgB
hO/M4Fur73+xrQY3KK6t5C0C1rS9rrvPVfYNa/35zxAxsMSxgjT3WhNLug+G/Nw9rz53wK/KDH3C
CvKhPxbu+Brp7udylt/uOX/UCbRpspq2E1ZgJy4yiDACBjRijvv+53juxk9//sfVwV4s4YyDTdDE
qvDdajK8WY0/6Lo9d/FVyqKPE1yFvLACzuvpTcv7m3CGJ/H+nZ9e2V8i2e8F/887nxqQf11tBVjh
1DdjyEFK5ELCl3Swebpr0Olhj4r//o+dmVIo+v8xTPR8tnY36GbgTA0gvhTLWsdplRtroDPr/Z84
N1irWau4bqbRK2kGY514o9U8KZr79qlLm6vZSgfzrNXtzEtu6FOLRMdhvqk2H4zNmRtft1Sj9I6z
FJJhMJ5wA6Civgyx+rllxFzP19gVDZCNNihxOVNVO6Zibry8PyraaWT/8gWdBId/fvsWYoQ4NR0L
9BboR3svsLDJJ4RvD4AA/a6+BtrlC3U/FW+a/j3Xn4WxXOrW0YYeefqv5iJZMgR3H8S93+dlf7uf
08f3xxdtxPQ/ZtBYAyekQWnCYOrkZIcL9QzXTYRXHFQg3LNx4c2GG2wGvSokPjbGfmooNp8OMRq6
Pt4fnHMv9fTnf9zLmILTtay8CkgOdhUgQSxsUvnJi6/iQmn0CRqTsgoAMV7bVXMxajQbvX/jZ47R
DEQx/7jzOMysEbBeETgAeH+YcSqPgCBfKc5Dp190aqCNOR/xZfoeh8ODodZPdSmce1Dq8NNPbhdF
BL4xy2CcD9B+NtUA00+vNai4eOLeVR1/r+sd+4B37dekE8MGCNk3Dhuu9QYDwfef4tzwr+LNpPfc
Cm7sgSLiX5oWY2yBh8EHFz9933/7zlaRZgFM2ghVLQK8Ga6rE8ZgZmO3cefiVYvGz83c3wiRPz8g
TpBw+hnzAOHsKyS179b49KmxWcNHFrtDW05/cYAycFu4aZCG9UfjvtKJ/HuXfVJb/fndJz1UwHiZ
8kByZnmMp0X9gvF0eq1h+EAfbQIhqOjq2nPhR/l9pEw3pd7n94vUW6+jW3w3ZvgxO2NqfY+Tarhy
9FLsooTSYc9OkF4I9QHWmbYLT2ZGrd43/lhhyV7Ar9yh6dt/bohWkS3Kl5Du6IHB79VNq8WYvnyy
WGasglSyLCCO2igLmEV7yy6fQOB+EJDPfPTGKuYgFWDnmvdZAPDrza3dF9X6ILSeu/Iq4IhxUm0h
qzSIWjPaGp0FiUz5SMF27uKrgGPaeLrZy5gEhYTpp0aN6s+y+Wiynrqs/jZbf//5HxNJLxWzXtSJ
y9s0HWPjietwtEDTxEx4V8CUY/HdiuoV+fYmSt5gCO0Lw2Vnfzwdm2TqAvPD9JH+UD94wn1uZxZ0
r7vxJsRiuVK/ME+9JX7IQmoD9TONDeTI2AtoX8Kh2XZUJ/ml3nlB9r4BO/Gvn1Uj+3NVJWMVi0aB
GaFq5HkwLeJ7Rit3J5SPJvOZF6Ov0h5Oo9VUz6osaIeKs/IJNpj2uQm2ht0keO1aSoYtDy4vV5XW
3dbyc3FTXwUgPRrp4V+KU9yk5OMo1hZtyuOnwoK+Cgs5ASaeTasITAt3k6D55Hqur2JCBURVHa0p
C/Qh13yXtrJjLXH3+txdr8JCFmJtyYaTq1fQa0P5Ql3u+XOXXsWFsmrAwrVGEWBaa3qRzOq9kmel
/7mrrwJDbFaONQ1aFiwuHMyuym6MUHM/efFVhlBXmqVYyBmDOY+eVQtJZzfJT+4K9dWsDJfR0bEG
KIMZ6vwOnKmj29XnXudvVNEf8Qx1Pf1vZLWBmrrddhgdMi431A6fGvN1L+lC1SkCwlwERmM8Fynm
3rRWfxCr1N8liL9kTtpqckKezDJplUkgNGVPIL5i2pvWE7HWbJyjyDGILo4d5C1iNLqwbdw/wxDb
ajMcr2jxZ4MtdqHcRXAodKnvWyQtY/dTzx64Qk5hGKumK42rWD3cNkseqP1uUHQegcMmJwtZnY+0
eq7YfVrEdh3yR9/T270EBPC6NA+VPA5idwrV2A5sagHNXh4XPgtlFEfWjwbgZGl9m6rK9tr+mv+p
ZQYJgr7pnRmLp5/CeVTx5jGMWza7VywGGKn9bKejbcU+0V/hZTkVopI0Pi0LlWwQBBh00T80dv/F
jLA95UGS+j4tjnjZb5T4LcSNpHB/dJJ+fX6HS6rUgpWQFjVIcMXRAVbMfZjqROcWJdziX8PYIZlu
9X1vkL9Mxxp6WTHc8Gxp+AYGeseAsJoNor4Ic8OXycm3Gu/xtrnoxQ7Ddf5zd1rjZlvdFEN+W6ny
sp1wPnHptKyfNfOYjdEV9H2Mf5NtpFnP3ENEfSXCY0JTX9pOQyJifk2M4hIG6LZooNqLeLtE6qbr
rzXryuYAKY6w1qaCKlGTRkLdnjgcSisPpyFUJywTmqMUO9kiiBW7vv+aluZGjPNlKTo/j2kfrP2s
RjqoItd9cTLrmiLARizCbz5ZVPi9SfpjssUjx72A1NKgS6ME8L35LeqsD6bD6aP/22RYRf0I+noh
arYRdj8+2L02cgIl+61e8SoRCkKTnQfzg986s5RrqzXAqVqrHegJCbI4uhrM6tGIrH8xms76jpy7
9GoNaLKmzkqYO4GFNOHoVIBtjMkeP3njqzWgRsVkRaetLic2L8U4XWd98UENVj3d4d9ewGoJaDi0
Ns1RT4KSbz/GaEZtxwsmWCzNLd//KePpsruRTw8/XpRCN2r/9H6UPffqV+sDaNcyn9IwDbDn/sWZ
lxKAfK4fCuBjvzAxcW8cifr6/d8695jrfuZ2Dg2rXqwkcAy3uRwR9d+VXahvSkyZN1Iq0zUI48SL
0kZ6RihdSD+t6h5rvXO8kol/TOxI/WB5OfPg61ZnHMzzvMUtNxBpVV+jh8hv+s7JXxIgPUTNOdrK
NO8+9+38Nhz6Y/I6eKjgr5OWgTmNr03uvBRz9Pr+oDp//3R+d/b+cem819EI08QSqFFmEp/tCN36
4HpprydHfOrcg+Ii7IQJVH1uC/abUvHHL6LnxM56Qq+qlSkGTSLjtBF/yvcf58wcXmu8wXVphclh
aZCN1deyrF8LoX373KVX4UGP205xDJkHTTY/qdbwjXrnBx/TubtexYZZAr6DZZwGvS2ewi59htv9
URns3LVXsaECxNmLSs0DvHmeQ9jvOe6d74/Ib5jEX+LOb2zUH68S+5QKdwkjCVo04BfTLGrwJoXx
0M2zvY1T7eRjXTqcLldKg6foON/ZQBshI5hFikwxUfdVFWPXnCqFr8zNAEmtSrb4lzQ+RQX10GIS
uMEzzNplPAS6cBVhfBw24QcPcG5Lve6nbbt5GNXajQM5lZvMhNRAJEk5K4cqvpnKO/KZmYYK/iXw
78jAyp9SrdF6Nm19m5rBKaNaEBKxqncIXLMHDFvTSeGJsj1/xqYaPvg2s4st2VrcGttT6jA4IWJi
Y5Po34rsXnaDr0O7gbV26IefQr4M8oN14cyrX5MprcIWtZnydCS+ybwH+PrBe7d/s4D+8ubXDb1I
ytuR6mgaABGPv8xJLVGViuXRsEbnMCS5tXVORmuZWoitOubRvlQQi3PM7Oh7CDkjzmFpSIbTgkQ3
e3TVtFkUT2gjqVdgVAfWvUMciNNiezO2CUXvykJ8a6fDHveFhTg1DjdTZWZXOmYEaDPM/lBibF0g
P+3VXV+P2SWo3M5r8ba7EG1NJtKl5bCL6TnkDRnKo4NttMiFj7X2bdy3JNGTjm20SUMGgNLcs7Ga
BL9QY0oZor7clCVu9zif6ldK7Opk8nO1E7LQHw2MK3ezVmZbPccNWZFj+uq4o/U2VEP9Ftdpd7vo
wC2SzM22LrYJO1q4zU0jVfmMS1WEWwfpbjPZJcVlzOKTdBJXIU38O6ue8qMOz9KvdP3OUc3v6JGB
p6uK4plW3h7SPp4u6LOzG6/U0ivERNE+a5rXxGmHTY2F17VjFG+GrkVP8RJ/das6f24Kw7w0tC7c
j9ij4+OLalQUKY0fpT4Ot6XI+z2mLPIwW9LycxpUvEVNMKvvkFfTW0GmOi6KV1TJU5609U2KN4mv
5GHzxJ4Irobr1NYrli/Gbdq3dyzXXo/X5WFujGjLtTFdEv28y2ap8hc4lR4r1MtpDXwhB614G2Zd
cpvUg84mvFeQnabfMMMqtjOou+1cuDizA7YBvI+/bia67ouS2szT2vhF45Cxd7SovOWydHq0yqPM
aajOookuwSGSDNWQzEd8TfF1lqmlfE97V4PkK2s/6pL+oKsNFmeLLndJga98F8UDqI1SPaYY6JU+
iBI09v2Mc0mZ2/g4FNNXMZqASRvDPaZ4iwL1oQcrn8HuDFXibkVrmYHiyPJ7jM2r6nU0BO0qWUMx
wI55Q383WZk9zw/5b98DocTU93V3hkSdW+AkWmIr7WO15Unwe57V9exapGpLgIiujnrbzNPlymUN
vWt7I3rrrbDaDmGufzciA+6pnoXV92yQ6c5VTOwdpRD7KtQcf3aV5mZK0hR3hVl7LMwOPmGnhP1r
muv2scRIcdvNuNqlsTATNiVD90tgJenrlcguHPR2r0kLVteY2V1K+K2cFQONBGii7QYrSr1EV/It
FVxr45g11KtBTv1hybv62JaVfA3N1ryoIW9ho5XXEzOiNy5GuzoOLT4AumRLpTcqdOEXs9E9V4uP
bTvGfjFZ46FJ7AWpjOvezXlcXpTuon/tRKJfq4t0wA9BRLiQTExST5g1M35jd1iBu9uI1WQvRqdr
tmlvF0/qUOKypRjtHqcAgxOzfLY3wG30N5yICstLdSF3NJh0l62kXEPhNFFv4tjNwgM2PdbMrnrK
LhfdxMcdLY96dKRWYrIlYH1Az6V31DSLp7E0032Bouax7wajQ73VVC7m5M6EUV6BtXPVJCholgoB
1YJCOtk00Fa+zC4TZ2rG5SecEhQrTl7Plt+bgNl2VVohQnBghdH86igsP5pRdXe6VUeSPvCp/5Eq
NjZ7JBHySboZRa2sHX/VrULwSKU60W2m6fLOWTprO2hasWxzN8eoxWhGhdOJUt9MOAx7Y7wgHQxl
fdNoxbCHbqNvzVqirgLMgqtOpJUXaaItnFnwNGWsAvXEaX6jjg5qH8hWV8XS9ZdNpypY4EHl3FSO
6LcLxHHfAq+1dctR3gkKhLjiWgIqFV1tcD5cLyn1kBp2S1cGkJ23tO+XV5gi3cacF+gJY+JBFvZC
GBGbpbyqMRSuIBTQVFbywU+bMVPsQ9pJvBWUaPRny608zGBg1YTgFEtf4yztuzM0ct9pkXYvYvT3
uD6Nho+2AC1d3Ws73YQjYkcDnOuTXYk0JZBxTF+3uRovHkwg8lccTb067nPwoW4M7jyFtnGjdpUG
qKHrcfjr5fMol/EqohX3AMt9qnFRdrIvQ+OGd3GP6c6pMxfUSZ07vtRcvBqLEFUWHmFi2hQpZza1
At+AFLzfqImlvuqz2X+fC5viRak2N73ThKTqUXFhTFN51OOJCoJa2sA+mEedCR3F7bB+w1O6m3DX
qkhvZs7ly1CLLuIWV8hMG4wttIbyUWna8hAbZnJTz2rxK40tZHrQZJ0uJG9JOv2Wp9K9uJjGtzCc
57vBcFyvr93he5Eazm6B5fBsQLY7jphHfZWFmvN1ycifdDwP0ZVbmygV39Qk/SEK+zZOCwMrSRVw
bGUsG2PGBdFUJU4befhl1FgACiMfNk5XLv7gmqkPnhQmIKYuPij7V/yp8RIBsO052pTv8pIzDCdW
Fh8BZ3FNm1x/2xVjB7JClRg76c5DrmsKEXECjxBjLNjqZHRNhiFbkdOYiUWQ6Unb9hRy1c1c8OeR
/lqDsFEkDt4I0r2RheKOLOYHllcY+JiVxd9zlWv08vhH0hPr54CPSFXhqufazm3y4xy3yR5KPc8R
9YCUYhVD12iovwrhlHsHC5mbFpP7nZvBRR+tHEhOL7NtZoQ6vbwi0/fJKEt+v834LktRP5Qnu51d
1ak52ZVUkgNkLS32GzmIY7hgbJ6AeNpJaY0gcl1rN+vOV2goPyqpgGSatRBjhozFi4x9qxdAw3Md
z9mynoqLMnNB2OBnUuw0DQMVoBAxurjK6LeVZrq7oYzeBhc3+QgIlIEPVQlZFCfwHI6ESNoHa3Zq
QhSWPbHqhp6orWzfwR7aE4Ko3Bmd2Lcl/qjpSZGZYIB7oauD7Xj1iFYUX2/3OOSNfkXH2r2R5M7G
SMwGvKsSbnRkyyeY+Nspn71Bnis3dqiNAj+fHk8Gx2D/UGlR73cxbg2KgGaRmLW5V/TQwA8LYr1d
MZMLmZYAf0lmipMvZVhaymWuuPikAwAvE0O5KurxMcJG3BP0+B6HRtW/Wm4a+Vi9/mrnwT5gbfBk
13q0MUjfKJhmdIW0i6k8grtRXql7CpA5g3XRmnYeFHOS7szW9VNYRbHpyK8dN+hBASlvEsVUD07V
hI+WHNurhUXTP6k63XL+QggZ/V6ZhkegXPEPJ8my42xOyxFzp2anA5vBxs6sAB85E1Oic5O9nnfu
HiIpeJihUOKNMunaVTkO1a4p7Wg76QP6YBcys6urXyBLkx66KGLrzrauqsKOLuvUyqg6lvpFSkaC
yURbOhuShunNLXLNhuk0x6chAxWwUQxoQCphYYMJ2Yi1hnDZOSnO7MnRzG+aTuuurGYi543UQQaL
MzkPVdtKCZ8m0X+AxFN31tBGOHnWeEAZ2kM6DE9DBwB3pNnfn5dI+BCbivs0q8gv6BLZpqPu3rZh
K9+EkY0XkZv8stxagAhKtMfFqrBPRtAO1DLS1ENsLTX9/Kl9nVcqjcyhoN5eyXi+Chs2El6Zx81p
pW7gGA3zhggZMjBK6YuxEQqsIbv8mpX9MnhWlmW+MJKMCIj3GDapzk4m3c3cRPblMlfJN7hR6R5p
swVsrchxk4vnw+QUv6jcs6uRXXyZEW0vJbqS3dRbwg/D8i03bQxDGSOfAYtvZoxySevJ82ptaOk1
VeddC8PFayzdRfaQgbNWMT+E3EowNGKDs9oR8paUy484XObZq5x08mYlcZNtZvYEz9jV2p3bgtDy
YmNKFo65e/wm6hfc4pyrtFTJCUldEORmP6pmWHb1XDU4r0UVX5QAELrBABg9eSnIKVpXuxzjqNik
TlFvo5Oit7Lnaask2ZshRutOxyF1KynL7mBpNf0GVHTx4GKPgfChoJ7Off+UeCYdkxB2KIYX9m5q
a5xpF6PAncTGDNWU5c4VLs3t/Vh/baxK/1YDOfRwmBM4xpFJ4kI3HVDUdb4ygF4vavA7Y4KDKeim
8lpOWIG3PRxJNZwhsdEJ76WWdG/koBuPbdXXV2aP/0BHA8DGxUNxGyGj2Dgx4U30Tc4WII638Mfq
TarMLVGqim4yqZ9Wd8DenDXYR0uvyyd8K/EWAd1+JbgFoOyJRdM5ebA1g3Kbyry9UeOoZ9/KiVkD
gWtrTFUMz8+IaUSU2Zd05g6ol9tHhDNxwrtT3OeuV9i9TkP5tehgT2+dKnKemt4GlzTNKspuU/TX
eJ0utzkph5fXtvFroZqwbLQYtiy717B7wPBR8xwxWT+jMFMPaleD4bHpT3EmO6YhIZ52iWm9VJA6
vUFAnTBc5ZcBCngHBkbfaVNoEFNhevkNWukHN2LVi/OouATrY13OlVD9unLTyzHXywOPh69cVJyO
hnponnjk7cK61L5XU/rcQgzftuwTNkJJ1dtx6bBVM42yP5hJ94vGglczM4dqM495vG0W9+cYxsm2
ACq1yTVW7K7DGa6vawZKduKG/e9C8ztCyqxtzN2cEaEc2c23gyS6zfUEdC6N5ns2UO79rCmJF6fx
tJXKmPgYr1keWgfLL/N+4exp0XZtaKO7MJzqujztRExNYnoOYe+oCMfa6krSXlRYheDiMptfcoeN
PFGIrd2sDKXn8PXd110Vb0NkDfT5DDYzwdK/lHoziA0bTeHpbYVOTSsUz6EVb9erqrEbQj4r4KnN
UzpNdGsQyDdDnPyKcNX2hh7ibTw6qo82Kd+prlbu01IO+2qwQBmm6IFLDTO+aJjqm0Frk46QXP+K
qzB5ybMkumShtB8rSHgYyWmnTXqDexEwgf0ShSEs+pY94yJPQFJnvqncHJ/VfDH2QD/nm5Cr7icx
LAdyg8ZXHZofw6WfvRqa1gaB0XjHySyDX8XKAc7b8nNugLsqgoO1onaXIJk59BnK4keRJ8qdlQ/K
tgbK9egsRXioSbovm5Ppo7OwhZggsG6caSHr0J1kZ6Qoo5DI4upR59E1nq3h3dCWrT+YqB4K0hNy
+zxOrmWl6veq1mPwTFfTMWqWFhGgOTzO2LXt1R7DmsEY2q3VjC+jYSGm60pKTK3tcDxpd4eeBWqj
QGO4DDlI2CSzjSHcyLmqbErnuhOyvOonE5dJvAtwmSui4TCrNBqUhdHxXZTlXm0pVFnRkLxoBcNU
2qYdUPMwIBrIbyG4Sgh+VvG1hs6+K9vivh2MW22Y3f00x7nv9AnuiYjwNrC8tMCKm6ByCmFtTGUy
LgT2yZ3fRAKa2GQr8a5vnCerAguHz+SLIyuQYWnvi355Y9/1ksfh16zLi19OESVeK20/sSfhy0lq
88ZqqtjLrembCCvz6CD+3mbNjHGpVjhezzr3wBl05PeUb3ZdgklKFeNLOVpDcjWbCuIjhakcWRhv
M9lfZzCBGyoVJnPKfQttW6NAhl+72rN7lbgXX1DewoowrKmQLCXoShuPRa23wIWRFW1lDMAil7n5
0GqtdlGVRCugZod5auS9ukzKLk++gzZdiHlVvc+MOWBTZB/Ybg+efYISybx6TuPo1iiw+DTabmRP
Zk3PfSfsn1lH5Ys5Vzv3GefNl1qqaPexkaCq1GXx1LaREYR9Kza23sC1hOa5jaOW3vZMtS4ol6g3
CTDUbSXskI4j96WTy40eG5ehwem9E+aVD4gx2mWVNV+GMWTNETjLY0GR4VqQmv5M4Uj7kQKuauhn
d9PjTZBV6SNjlvh41//Me7WhiOTK7VhYHENX/dPcO19IyAIIAmyWVe01cfOHvijTIy28tlco4wnc
ZmIvvYQsNRNmQj3eyuxVetx/m+uC+BKOabldxiU/th3zc2MLO72WCTxXBSUPVYZyCrCimL/Zk35K
MlrV69ME69UJU7HKxAXMvXJlamyyUrEv0hOm2dTNGV/a2dqRPoltFCeUuF0ZP6lujMGmc9Xnmr7t
e+sFbPsjZPXpSedzPSRq1V5ZkAEfKPAnO6WM+z0WIxqMzdDhdZowa+W+6pzipwScmGxae6z4DEWF
T3du7cayF7iQ6ZbHZgAs4WyBU8Vym4q8WdCIPdb6HZYkG1E6DqzJpN0rYFEuFHxNDyO7eB8LhGhH
2ar2RQzxs2hraCRtYe4Mp4Rg2RTxNicP8i1Fsf2yN2ZPbabi/yg7j+bIkTRN/5WxvqMNcAgHzHb2
EEAIRgS1SvICI5kktBbuwK+fh1W1093ZPVPbZnXJSjLJgHD375XPXRp4x4nMTFrf3Ah0OL9aBc3o
UuYMDWZyNNshavohPbDxqF2NB+885YVxSw1r/mjnXHXudHDyRU3dUTByCjDEtfQtJkXX5fXyK1LA
aiZITgMf7tiAZzfOEHLCv2bd8qKOzfOyW53TFDdnaWW0SpKfGnb13BOhVxnXsb28zVRKhlXLIYU0
8zlsdFXuDaeYOQGsH9439oTG7172UxDSIi030u/tCDaJFD7df1h998NIv8WIZnY1awR+kBwr2Kh1
q8vqRBgfqQSJ/bRWkrCWNth0Qp47hUVIDNO57/s8JC053wyDOA8NqcdE1lNNPVsfNltbRzEG817O
gXE2mA2m1xkMxeYMaun41nEDRvW1Wg5m1WfPngS1zrs6vW4ZKC7U0gjSkE0qeqnBIWI9wH/Wpke5
iqM3wOQKa0/k5N4C65RW95h2wr/x64FuK4qpjl0wJqEhmPO0wcQnjJlt2TejwvOmnekFF1naaAqT
iYGUBU+z6arhFllp/mFN48ZpzUeeCLZAI8vC2B3lxhLmQY1kY5FUw1nv4M3leTWTt8GOj13ZXHWV
l1P2p0/ZejusXiRNvc/SjAxbqdB4uAZNd67X74hiP3RipcjdCDZrV3+f+34gCr63szqI5oWVfqnu
5jU++r5RHGQatKAQEyhIsW47OziNbHDj6O8WFMFJvc7blWd+Q9Xddd7a596oxVFW0yOU6Q2JOicr
1rfDwN2vnRiPQOE6YVWu6jDP6iZBAEXbbTZFi5vVN0URNDul1/meenBw8Gz9kdSi3WXGW9/mb6sN
mu+QcRB6LnRIVyjcoovMdr7svXe3Wo/NMs+HNCUOPMt5VFKOaR2lsGX7NE35Q/kdYTzKx5L6ro4u
XBKq6hdZdJ/JUKKfZrOg3df69mKeKUu+NGRmXRp1cgexQvTneit6s7oQoq8iOqgNrh3dwn6VPmlj
+spn+2B7aF7bQDMA9XfABcU+95RPcwFNYfSgE2TdUZxtjlG9WgeN+jUsijgN5RAUl6k2jSuZ8utb
aqVrzDx16JdZeiqSNOs0uF9HM0U9xDWzYB10TFrHOjo0uFK+S6DRvTtR3jtlMWFRQRUFPUiSSttD
ViRoYkXlgTwSNkuVwvjc+QNpnmlMpsGQnovOPEhz/YGXihBTi2MSZ7zpoJMhCOcyBn1a9GXbItm1
9HvvjAcOksZGMMjTAfnh9cF8XMd0Av3qD76u93WbveRddmY+P1Hkx9M7pu1DbNmnTv6kMO65Mfuj
bVIqr685GpDUDRhChmd2yvMRLTCAPHONMtUaetTQPxO+/zEolovAKna9nf1Q8ShPjvbno0+B76dI
OvuyEs0dCK67Qaj+UICrb3q1HoexH9GlYn42LGWEQqqXTLC6dPZIwi4kqDveOEtzHJrkBcSz2WTB
W1A3AGBtmCKWJ3TYqs5mx0jdZ5Z1kfZiDJV9WcR9Es0ZlpZ5EtfCQGSf9Fb/vTblF92EQyNYn6vA
HDaOavcLcpaaNKtwgkELpdN2PGfCOa5rskuSe6JMKCm5sRRzrfZfWe4vY/tTDWW7QUzNaY/A40tN
q+rGKfVnQoTvPm1YIhbH+Cps40BpYHeBM+WCkae+QN+VQ7BM5buKm9I4ztZCqQGmmBz4ek0kbZTN
QienKl2qlnN72jCmP7ZGAMBMJwdR0lrqAAWb7F8HoX4OBoQU3KZ9m4r5kdIkbnRQNlAH0jo0Vutw
WDFoZ4SjBpad4+yzwLZudNPV0jOiVx0nCMb94gFU/9MojfZg4CXtvPQ7vb69NTXjr3BLgvUxZ6bU
Wm7t2XsBEPci0VpfQxnceYgGrZpIuCQt6YIElNjacVPtu/g9mzUTz9REpPMPwI/F82JldFyV1WUd
nFGNk/M7z9ti4J0lfJzc2MW9MyC25rL9nDj/mYJkMxlbHSfZGmXcYsL3mM6OTo+tMcqWUGLvVE5m
2JAZjCs9LTHmVKeZSzRTnyHN7FRM5kkqvhRP73zIS/P+ezsTnT5NZl9fa0/fYZDZpva4l870LINM
UhwyBj/J99ybHhtezCAEE/6RVJaMlFo+82LYmJULDO2TPdwP2NQWAtCM8sbvkzuzY+RuCdyFitSn
3CPg22/y7RLnB9qnYkJ86vTSzUS+D8T4pAYq3hcKLGA2S5YhyBF7Js4k5kANOvPelEjgJvbWFa5i
SnraAKz8BagLbMxLC/LwoNcmClYGw954zVxvPS9dWHuqe0MXD6Zrc33I/3WRRcTt68jzGQ7d+ED5
g7tNSevGY7q+dlbwXmbFqwiGd5jFdWv4og2tWtcRG4wXGnlzP63inJs/LaeXwKRufnDQUp8nVZTU
to8uvemB86g5rG/tIT1aZOJRzgGVkRt2d7d0rhu1tJxXGaW47HszhDO4eJxDFhlWV/7MdO+GbWk+
t7MxRkZuOiFNlFXorkjSOpsNSoq6vZtSBqeEWY1ZcumfmQLvYrKj9kVrI+yUmrKVenEOPi2TYSbn
NjQdi5aGaX5yG2O4MuMspqrOQoDq1uMu04W+L52ueErnHGDYSYd7XwLFpWmiLuH7vK2hfe9eTrO8
bZvppUudhfOHbxFzkDbrjW7G+JLRxrmvjMx8YCew72RCBUwg9W0MWUDOT+8Dh0/f0d2p/GGuc7eX
FcHrUHxqG5vKvusoQd7+dlSlyC6xI/w907llCzxbWY2GcFiaB3tpnK3r5neNPxGYQgzthqmkjlZr
Cm6Vt/on0dWsJORPbTIne8PAWu8rDsmhtyoCDCzIK3QHVJuXYoFwdpMDhe/UjWYjK7c935Ykz3M6
rItNMJHSlzaA30lJyoIxXM4cDU5eK7PQwK1waIyYBgdrivEetfqwKuqHLJ7eJc2NrdeTsM2KncDC
Dq9qJXFz04wQKQGG3YiWXbE1vaQ7WUVLpLoWYptN1UIufXsqKzGQ0C6CqzIJBEhgPGE1wTD3kNKj
dxZizUglIYtSFsutmCTcf2Fis7OtnGxGN2ejjEnKo8vsGjmCvk0741tzY37ZI/eLmgj7wbHrMnIN
6qWJn1kjXRnPnYYbUCPFs9B4yYUK4nuKlYHtZhbONuT1sMnnnvIlAl8wHsnKAFjSOJt5gGhDlINb
HiYxdQdrBjMAXfTcKPP99aRTLuK8uP1FEiueZOkHiYgctvhoGJzsoS6G5di4RhuVtIjeKPkNOThK
hkNM1Y9TGNmTmsjDXJchuBVKPYAumJse8txhPY+nA42NwZVe/eQsxrHaxbpERaBUv6cFYL316Xzu
OLiRjtXaWXypR51feDqz37rMWaM1DsSZ1ngk+ZTwoXtxvjcFN033FLF7lIAP1h6u1+aetZVzypw4
A4aNfdoLvepnPDgEAs2VxQER9YhAF76a8bvq4uKC4HtxMXbDeqHE5JwJkV4pqaL740PxWl3zxa0T
pp25Pnkz1c5FOTaXizeYd7IZy1enEPZR0z2CaCpunx1f2e+QZJQ8rnG1y+HvQkRd7BUgptTTrkt6
CfJJeUqSiKvap67btWll2EweYGqG7/Usaq33sGAp7RwS01wxDBf9VALnLbO/h3u2n/vKtG5mbsqF
GOvx1HO6eSg4yd8FXd7/TGZB2wmMuB1RukznbNGiwrcQtmQjghlLdUa0GlN6owHNvhwjrfbWCtwa
6rhRczjHNGblZRzUUZMXJSExnQGSP9ITRla6ukRUne/yCTHCxpoaeaTONr8i+X79aa/1yDvSk+E5
t9Nbb3bMF00dHIrFZGUssmafJLHzyVM/nefEqXaoFv27dR6HkMJINOIOqVALeLTrvhB3n172vV/v
inllxLcaQnYJpR8czFnNqFM6z6mB2NAYMUTLkPVnZev0ZqwT6yyHxIiqTDbbnEqN3Myh7ABD/X3H
50SRY0tUb5323ybHq4CNAa6zafoOGahWywCgFuLV83TLca9uls+4RBFawOiS4V8nb7Mh1YVp2vJB
dmU+ECzjqEiIQcPXsPBCQ4PxgQZ45swDEAADNn73lfPkWnk9XOWSm4kYzvHfXLjWW0jR+k1knvpq
ghn8Oo8B2ITv3oy9ZKGnq+RLe05xl42VjORkQ/vFsToGKa9e2TcwOZad7yqHY27Cdn8unQHfzaJO
pWf3F6XnIJjQhdc9rw2bT1C+p4lMhm/kpjwYolOh6npCWQMnPhSy2Cq07dtYLw2okoFboFE+/nY/
vYIXeypads6gcHhKzPi+DPL2ce2XBHMGqEazrYbK+3ASBbRk8K8nSpfHQLAO5wWlesIqrHPtjmYo
FHSQLBHvxKDdb6YRJFcuwUGbpNMUwtG2E8L9yuvJdkg36foXY+y7fpMzprAwUiD36VTljLMNsCXP
5xQRViZv6b+pLhOVjAXF75m+aVDk7aZBpPfD0KIOyAx0AgFfzcTGev+t2d4Nulp39szvZExJc9Fi
VaVwwBVbo+iY12Vjn2o/Tt/yAibSTMvnpKmNTc1yYITkgbnUS1p19yoTr3lWXJitdDVbBNZiMtVQ
/ywzippNZtTFvkuHN1X0NPQ4/WvmS73HNj3cFJ2i5Zle+YMgtPKqpEDxSRaULDnZUkHF2eBTuuW4
P7gLQ05v7cwmHrdyLhF5uKUKq7VFqJakkOIWJ1pqT16Fu3h7yoriHVSOz/zsS4qhFzuqc6tAiA9p
vAZK7wLfgDRWwXg5rIWH6x6CKIlJX7aUPW462JufbYy0TpX0Wk9ofjYZ5Xl8r5/u7ViDdplJcZlI
d6ZomqqKvbAdnsysdiNvCJ5cmsiJ2YMieqFXpL9utP/hjWZ/FiphZRhqk+1FlI8s/PM2pfhzGh9M
8p/unaUFL+gpL4onWW4o5S1OC0DZuRZQ52M9U8yq+6+q8ioyqMbqrFTeccbNieNUarxXSDMh1131
5NLMCstpQnKQDo4XuQCtsetmuFxFsURWLBgHY95/rySBTxBKde06/QvvgLxY20VHjG3VQVeD+VL4
8XxcUgrkEY1nmGES8zHvDUScRXvHmawNFyUqrl9qXCt30JGQPjVNJTo4d/UQarUVInlv4rzeOAzX
CRUqTo6as3fW1ylRNEPNns270ddbmTbNdvR7hra2Da7Q++e7UXKkNqC4w9grf6Z+6+/nAOQqTc3q
YJsz0ghvGk4ee1ED3abEaW5Ufm61I+4ysTgXutHx3jbiH3E8ir2mvuSs00m8xV3PH7txORdydi9S
HNp7x8zSi6KnlaVt5uSu0IADm1m5xlXWzRTAzPb8MVb50jDZOveBFh1Rw/OKtCbN2r2MV7j8fv7w
7Qn9MCP/TVJ+1+N4hW+d3UTm4eJCS3VUNx4ddD5tVA1T/1Y0seYWTgwTZRB8FJNVn8rB8W6I6EST
Xxg/pmQpz2MHNykcUW27GNTJkPN4NPHt7YH+lqs1N6Yoqeo6HNdx/WEnKWSB6sXZctaUjN9c7DtV
9TvV284FaZwiUmwQL5mqd4jdNnPfzOAnaehkSC0Mc7oDTQcLH2xnMxl9dx1rq9hmwqOACFZbRtyq
PhyrlDXREtewQD+pK+u2FDjPuzalujmtLmDDI+Uv6cZZh/rYrmQfpcqcH+Zy6bbGvGQP2YpeTCZi
+vABqkDe1v5IXZq7lUvMH5MMGoKDRLNxtfPEtw5Hl433QKjzR4qAkus5znsvzsq3lUi8R+UU446F
IT7305yeapSfZE3YAc3YOB4WqxjfLMQVr4Yz+B5vzhBH1Ww+TXyqPVfXuYuTpr+neaxLN20/Zduu
WTt6mIYo0Ua3XeqK+uOZlDExiuUej+RCfJxDRdRS1re91aKCKlrk8KLz8+sk8N0DSWgcwHtrOqJe
0HeUUTdRrpcxmkUXXA4wU8/My4yZqWNz9KJgiH63Wre7Fkb3EExiPOfWvFwzRj9Ku1r25Ki6JAcn
U3dOLPXYrgy3olu7cLb9tzlzxaknChspDOgy7GMBH4kgEqPhHfE5r27efPhxkoMHZICs5DSAXXit
+jLF+l2SSa8Oi2o9RgysNQs+gwZBfea7kLG9rxo3v3DaoMXVBm8Y05uT2F2YDUL3JMDzv8uyMQ6L
mxQH3/bklZHWr4ZakH+uxNMdPFpnzlW2II7yMTnKdsihl9saEta9tQsvu7HiBppLZv3tMqz6IZPk
07VQdrjtoM3TqlD7Ijde6fPJQ+RY7sFt4U+K79jIPYGJyan03TSCGbUjO2FxIG907q6QLj8uhtvs
e6ctL2oiM8O5XvFwr+6Li37llFWz/cP10aTk6ZzuAh0/eaV+z8jti4qqcraoIvABNjxSfWzHd03h
H0z3StG2QylY+2p4VXbV+X195/YeG6XfRyhYrJXy1zRJV+LpEbwnEBgbrzSuafjLgPPt95YFOWR3
/8p9bze6+6S7Ne1hvBJjM1x5GBPXyUu2sUSY6CdpcGmWy/tgWXVktTOI75D77F1TzW4LeFdWkjmn
rmz/I+gIYaM7CklVujredrHNYadpKyenYFq3o4v+cwgQ4mGy+jEPTRkyApC3Y8aSbj9/9u49lsBr
MRTpTYcM4iXPmvVLLE39IEzUGHKcrDvUHQUL0VQDuhtyYyRz/uwaA45PJH8rZ2RjidDbI9A0xCGe
jPZoBIyB29oV5e1YagRFALcd3F8su/dAYI1Fs9NuW5RYBwseFol2Rk52Q6lWIEorRALL9qEaZ79g
S4XnMtqbFHzuQgciOyxNzOOcWsOZSPA3H3VuOFWJvihLRdHdOsVw70mi7ifUd3sUX+xYqoy3AYLE
h85syoij/XJoY1oALQD3c5qZSYh2AthnZsrxIFU2v+XTxgbYhNWP5YVlWpyUxxi4TVoGYGKxGsG1
0hzHVZIH+wDJ3c8OppWhfEXuJOZiO8xZ/dR5TgMhAuaKRLeA6He9TnD3c+zoSc3jv3EHRutNyZxx
WSwDFRBYLjOUNx7vyZqo/ej1P0Ymi68BSP9qcvIsjxJv9r9k7SNXm9Dw+GlbHPssuNcsnWcTPw5H
q6y+V5UQpOAHoJRjvrwH6FOPjYGpsC2AE6kPY73L5/xxRkgFQDWr09jTLLeJg8bbiZ6YLYuKID4S
OmBKGvvLAf0q0HyO/CAp5Z00KyQmBi1xuUbdx6HF3Lei+wEYme5BU/lHE4Tkazr/JFmkeg9MPV4x
k8ePFTjXPujW5tishWZryxhSWp7VPvOWAxOSCC2aBI8BndzRxKD0tGb0X+GsGdmSLCI1Uy85evRv
HedeYQmQOdoOLdx57xdVclXHdfA2z6B8vTfEW1np/pAWHGyaudFUWMB4HFc1iwPGjZlzrMfRhn6z
c7qgqdRFsubAxX730rvOutUsixsvz/RZZtgVORx56cHlJEFtAmynbWUoj1J3/ByFoal+G5rmB/B1
dacHZCBNZsSnjhCkrbThfldq2e7HelJnPSGuJFoU50zFjGKPcwAnVnp30krvU7OL92adw89V1gvC
mikPC/ZF3+7jA7rZZl+r2LoYW4miy0nsfNMknnNvJ353XlDQ8Rr09O/ySoH1uAFvPQxXGnsg+4b2
Noog4Wfe9/wqdhCjMjRXT2NA7sBGKI9mNOkP6TaYbHUtujh5Tfj7MPdnpuScfbRpY8I8lmw6WpWf
bweCgrdtkLQRCZRJWLqgHAn5bORasfyC39+7CNwjUjThFZOsex8ozmA0yNUhQb4dWsYynWZrxcOe
qeKiphhvR4mr/pJuzPsQsJnu2YnasGFXh2xVdGoYw4wzZcjXZIsphyV6yEqgm2R5pj9QhuDFH6s5
TVv6rosL006WNCS93Tg4Xveaig4aE8HRFiGP4ABaJgqnCC0c4KYYPWSnfyp3paWRFxYF8ZxGucrS
fcdbeGXSBIoL1xx/QCGX26bAF7oyvF6Yi+8dy9bPURbE9WtRlC8zVdUHyn8yRM5YO+JmeTGMZsUg
47goxGk/bNH33hX4GDDSl7zOiyvdAjUJlTVeMvE6OJ3/u+P036pQe2gq/vs/39/z0bQLlqR0/K1e
/m9/2n82V2/V5/DrF/3D9wz/97e/Tj6b78Kyf/jDtgaVWm4pLFnuPoep/P3f/+Mr/3//8j8+f/tX
Hpb28z//gqC5Hr//tSRr6r8vQRPfLsX/7mf6p+q0+8/6M3kr/+k7fq9NMyzrr7bjmWYgXBQOrut5
/683zbDkX+na9unpo0veM+3vvLE/itMsj7I10yEn2zMD37O/wyj+KE6zxF851AciCDxhuT6l0X/5
7dry2W9+N9px2f5H6/o/upFdaXuO55rSE44jaW+zfjGS8igh/67iWy8zrB9AueXjhDGbfDhKib3Q
GX2NOk/G+7+7Qn/8Fv9RT9VNk9Xj8J9/+Ud/4e8/1bMt2wIZpEnO/v6t/s4GKv1kybo6wBDgQC+i
qryHu83+LVf+Hz8EdbInTde3bP+Xj9aJuEND798WieP8WGjkeACCYHX+3z8Kt+/vHPS//xRpAlYF
kGG+KX/5KBN1lv3k+LfVlJaCrtLEuXV8xERJoMyDWcs/8RJ/JyP8zT75x4+zTB4pYB9b/FMECri+
XCd5CxLUnUxt3yfKcs/D5Ks/+Vz/6hbJv/2gX3NcvDoQk6nAhMreilIUFwjjjOJP7On/6umjLNwO
QPhwxDm/3CIvIQciTb1bdD/BHV9EabVW63os6cLdLUFelqHjJWn0v9+y3yzq/3QRpSDs3HE9m569
f3z8sMBl6Ov8WwpP+0g5PQ7ObnScKE5de7c2QXE/9UG8rWUpn2lN93YuRX3vWeLBTNnxBMeDEPKU
i8k/wkDSc1TC8f1Zlv2/vDY+JWX0GlrS/tUwO/X91AW5vCUpZdixzUAC+KDhYcVp5kvYa3DT2o75
b/nJf3u8fNMUPFomdlv31yuzrClEkBa3dq/aUyv6FGbD/LN03n/xyvimzcvv0eCOffsXg3lv9HO6
TOYtZyMcUxk70vfV/8j7rH/EuLH8SYSs+0sq5venwiXOD2MRBjGyf13k2jShtKvNzihZ6GfvSb74
EeR+2Rx7FFf0Gfv4TTalBa7MLG1N393BK1JjB3QFV6tJpRYTHckwKwWpajNw5PDRm3FzcHIMklEP
jgj/wuoHRPIhLwo5Xnh3hKojEkC+G9+seY1IpEtHDfkWZMzfXtU+9k7lqQ0t7/1XOg8jIWmJz6DJ
MX+gmHfVBdYso7WfNR7HmtPnmD+MRNyHfuVYF2bg2eM2MSfOLGbG4Bx5wluxxHW1teHd1efEUPZt
q32ciHWTFW+uxRkzJG8ut8KGas6939n2Y6wcfBuLAY/Z251N7kfd2ozqVl9R2cXLuC/4HyRNq75P
NwPE1StoE2e4sqtNjGhdW/UhU6JfcX4iu4V7GY+fTlp3RlggjflIJqG/+hyJnE9Sah65aN3QXvVG
es91DC6ErqvgwlqrwAl52ZITYtSmumiWFCzTLkS+A0SIL2oMNhxoBgE2N7igQtsYZD3dE9NBvzXO
cgpPOF0tmwQtarLNunFtgEkze9hkLGZUNqQuoGMy9MZnrxHJRT2rwyHwSO8/xpOj/J0Gtn6tqQLG
SRfotYmczqDBuacXoUM0UQdIsmikSqgHu2IC77ALFLJ8qHMP9zCafP+R7SXZ86+bKYF4nnrxDTWd
fZ+aw6izC/oP5sE9dWaQvKGZRwaX52ltYa3SxQ+sOHW+yziKe+Dbejpn/sCUJxCglnQ1t4rzOlgx
OJ8MFJkGATU7eG0dfDkeOsUdMj7SA10vqd+QwbbwqEY2gO6sqn0HnJLA94vbXFnkkuZkEmiNBytI
bUX3vKStd1mL5MOd6YdGattK2tHrfvnA3UI5cDVIIF9diGfZTnTurmmOrlw6fryGTafsLuobK75q
ikmUl53CpLupXLIpI7/w1f2YFeO5sxv7y+QJXW6obFEnQbjQVZN/W3ZrBMh0KNTViod5SVe1qSZ4
iE29BsW4r0GVYScYRowd/pYSthr7PGzL2CM5w9ndaEbLybxjDgcu6cxeTaE1KxHjAWxmzIuJ9leC
i1P5pfxvbwpGBW+HIJT3ZuhcBI6OB3sblZ2Z59vYnvRHpi3nUdAO/qrGLrtHTILoa869xQuFMdlv
qlvKR0dW7m1hr9l7oCt/jqhZG/ooD5riotE8zYR9pvqKpvgm22e101xMVWPokM/avmeCjsbNCkr0
js83eeE3GJ7rWULDUikij7OoQFh8qwleg9Im72qZewbDljYYTKMobl8IllrTreDaYgpPAixH0jDN
y7IwYUYc2hrCWlf558JtyDexVc8PlgCv8wojfvFrH5cnivLktR0s50kTJgHyFeT1NU1E+BEwZxkK
YU9TZMhN2BPDgTt+A9WBH9Ig3f4lxjZxKSCGagSRMYS/VGvq7eIGnnGnqs5OoqbG+hIZUBuPjTPP
D2b5/Qxqc3rSQ06ww4J2mpqZrF35BLpbiOBeHfVkaS++BbYtoXuoTmJksqYCRyTudaQCak4vTUKd
cWkaPmxOg0O6RLBTJ9hTugSLUuFm1pfqJxLxU5ZlHS09AEgkeoXuIRVC3YxtUt6qZmFky1zDOqNN
dtFEzUgnthOz5YIMMUiCzVDWheIyzeVtwXNPuoffljWCRce9GVRlkDcwJuujRdaic5xzJsuZGj//
UrOSt6/V1DcrELjIYmPHNGyxAnVNHUCBeo1bZWcfofmAD1tC+ZK84FbTuplkr+x7t+p9DuDmIK5G
9H2AzYadfuulaFkG+XIRjGeOGswd5Gf+7raiRSoz1nW8/X4p9EYGfsvzEKwoEcks7Vk1hVoIll0z
/LWGFCfLzuQXrvrA2ZLFtO5XG/s+cH3XULjk0Fuq5nguMd7M5slAn4Euy0480AoEzU5r+jM5HB6+
lsn2jJ9zYQxP1DQFLlzgQnJdk5vZ60SN5w2pB/OnkbrWJwdxLLu6zrjzbZ+m6mKKk5QYiGYocYV1
vnPbQlfXkEzCMa0nyujNh27pctjzZUiyQ+frBCe4m5HVTqou2lAj7RdNpne1lNGoSzehxje3f7o6
t5bIkH2hD57ruHmoZV6IcFWxqQ922RZIVohkvyoHncjD6Je5BayJ/Tk0g84gubktSjucK6d7RgAp
YaHGoHqOodXG7zyRaTyBXy38CJJJsNg63w8WYz8gSFe1HuodGxwkakhvpKel9t50r4p6i/lUtqFT
UF8ZBomi87z3xpg8hoWaz50mqY8dfhwsVDQeUsitmTspcbPT5PEkmojWQOHK+MPWjrMZVQkHn8Y9
r47Vsw/tOHmAQOLVTfMNh5neDpG11WPo5G4a42i2F7VxM1UNyG5g0sJgIpoaBl2IcaOyRHWhynjo
t7KI8cAzqRYOEHmJzyY3EAFuvD4euktTaDXuBtz6M9wBNqPQwzCQH7JvX+zZLAG1j5qdINiSs5Lr
i4q05WfJweyCjMlqxqAK1mhyUkBEaS5JjKCBGPVoTrIBlZwR98FDZTtsP9crAjGA7ap3b1dEeK+Q
7OCGzuCo62JmQgB5wr/KHmTDYm9cLH44sxHioIHFo9RuBupIronOsJbQH2yYTUhgzg3ElVRcznh2
CFaeRnT3bEYgXx0wINpS6dQr1k6Fm0DmMCJRb8fWl57saTqIeKAWRlvC34slNjQGJjv/5n89DHVG
o1vjoKy8uvcMe/IP/aIkanc4ar4JR7OY8feaZvqIkagINo67BtW+D6xkDXGBr/WuHHtQX58Xw4la
Cpp0OPSZn33M/kJkYwQ4LVrEwAGO6G5OOlisoLMxQYoVQVaxmywqma+XvDg3uqiPc4K79UKvTj+F
QVBVSYjJ1a55HJL2c+BCF/wKKepcIBG3CTNDt/jMHBdo3J4W6zy1Xj5jCjLRDnIEnrCCkINebVaj
YyIjW8G7hklCn1vFa/lYrEEe/Bd7Z7IcOZIt2X/pPUJggMEALNtnzjOD5AbCmDAaADPM+Pp3PIfX
mdlSr6V2vaiqTUpmDKTT3XBNr+pRIHKrw7FM4i47zg5j9ky4/nkOhLJXWo1jf9EWcMJ2dA8Wb0M+
htXv1Nt/S3i6yb/bpmt+9f+Ulf6mRN21P+un3v782d98tv/8lf8fClCK++m/1p92Rf4Nf3H+VwHq
/Dt+15+k/4WLtUAJlL4QbKu4508/ux5NRnwJQ8E9L4p5cPBk4hr2p/rkfTlf/UnySYW+pM48vT/V
J/dLLJDAYzaOsRIxvLR/qE3/k/r0d5Eh5A6oYhF6YcCfRD/ib/UKf9GB4sZJB85Yb2PElKI7q35X
hDo+/uX1+H+qTX/8LZHvKikYb9Fo/n7dNwXXsWnhb4mIil2nxHZfK2G9zf/8twjvn9+N5PtBkaFo
I/Q8QfPJ3/+eimimf9a3N+XQSzJvPKCIv7YJMZRhiLrjQvJvR5klHz8sBeE2JX8z7mI5Uh8YK+58
/TjUz/Uy5Wqv3UA0N2PC5/bSlOcx30/tHB7qMvSnfc5UyXnaJxALbT2wVJ4Db7iQhUjy07rOw1GE
qyRCmPaU3LNxmckF7tqxYyRzhyR4zLPKNVdpzH6bCQ49BDsgDQVJUwf1ycWD1ZNLr8mRKkrQvst4
7aKTnHuBMcGnWaeKuB1snKEs7qA9WJ992zRfTaEfPAYh59ad28zu6+J5QFkiVZQvIwcvCTGm4Vvp
4b089CmHLrZuPXdHboxkd6fBXUf4mRMUABsHCFplMgbRrlhdFHf+hdvuuYIKiTlzRlI9zVRtvNZT
P0bbwCP9dmzLqGn3eRUnxXHQylb7OMnr8cphasBe44Vxva1rLJ/WY996zcwl5Sf7M/IZikxc/Ury
pr2yxSrNyRJXv09ygkg8Yid/hIWwMI2G3pJDo01r80ksJf7siJe8YEJsf43ax6JiUxyN6ehVH7k7
BN9xMPi/JL2j9TuAHTbrbTWPAnnB9aIT8BaO4ACzRX4Sq5imfU9SvDi1LHOKx1hxsvONVWw1UhIi
qH3FjBtci5npjnD/4H301iE603gzoaXeg+e0l6KavSODTDvtF9BS2JTSIQYv4848kK1KRvKzAU+L
rZ8WPY7OkuccYdEIcEwWcNM/Gc7+u2BNx9/hjf85njlI/3JQ/F/rgW32+eOvR/P5V/9+NHv+l5j/
RREXjNj9Tcj/42gWHNpI8lAtfCQrDOv/fTLzeyRyPb+Nw1IodRbo/jiZwy9IqATV+HexUpzr6t86
mX8Txf6PSBrijwwCxDn+UFohYeL9A9RKh8sgDZFXUJPGaTeRSPR0gWoTt6RcM5boJWF12GVRr8tn
P26yhxx3IbdadpObITHllgjXGj8z5QTypBR9S1DSKB28WgfIZ1dNXZhHL1xX4mPsuGOcniZINtW6
Ov2ycUudkzW2+NVeMnZn/TZ1csFNBHMAtty0TQMmwr5SJPu3asibq6CwE0ZfhkGssoUPzW03YyBl
VY1j1ttWBnwup9xENC5q6ntcVvZYa6odOIzdY5f7fnacHK/GioLoM8h62anzXCl046a3Mzk691by
ZEwmjlzPvWbmLd+QCWN9wtEs1BvFgdln2rcr6ZeexhXX1IS2Pdnt4+WMP7xtw2AF9JO8YE1ekBB1
wlICh9QaCOcrlnW1K0Nn8R+nQa+W9C6CwZvlM4unjQ0pYOy642LIF8rIt637wVTXHI06yLZJqv27
2mIyeXTZdnIcFFz62x+0EBU/jXHcIiDtWEqicG4t0ycsID1HtWNl/d6mtlkOKL902Pjz9ENQnQs0
BOvat8yEy6++WiSVFNXgn7XTtlJ3cqncU5e0mESUn+j80HXBcBPpeuXkUHLuWJ963p3puPueVpU5
LDjTWiwQFN3pZ4GLtX2oEpXxHEz7KYz2mH/aZ5PHyaV1lnB3XnWeeOTlD/U6ladpEcz4PXWQLGS7
mViLl/lPC7cZ6KFhKDWMCji9CPAVj1FUxKnkecfrl9ftL9sPPKC4ecIvpD2zmjX0LQxtrrxq/Hga
xi32pbTZLj03fwGsnrN8hHsA4pNbr+PjgNuFddLy8qZwYslZySrcz7Lxoqs+nTIBitOfl4sUS3S3
bylkca6GXJG5nRMV3XtJr/BrzQh9ZMdbQ7IFXtNInmbAz5tEOJlPXFVNfQG3Z/rsp/VXpr0Ji01f
7yo3HJ7ipRruw2IadrmOwCgCSWqvyclkt47W3aFnhMOtQnr5FmPz+RKZrM4NDsrQ0jbtL0907RWW
C9liT/BOxoc0a5e7QoUBbsBldm55sgzIIbUI8ZN60FJ1WqWvACPrk5c18JQI3vnZvgNwdZTj0IJX
pSH7yWti7rBZnxksv558mL2w/cTbrd4T3mF2G4UOHMyumlqQHe66BlQ3p3DK1qrx2wvS5hqBKy/h
lzGG4urKuxI3ZTGU/VeVBNnzDP7xNip5xS32tqTrL6AKdNq89APZw/lHBtoiWUsyMXhbNcJfT4x8
mUC5TKYfUTJb6Q/7ZMGCG2/mws/8LsUNgSlC15sJT0/lHUnMzJE4+q7pZ+izjKDrhye8DuNnRtyh
f4q7YuTuU+EGQXVIncJbMXbbFXm6jLt6aH6159mgaKFEJJiVdp0e8unanWuGg2DTNhFcin0dk4bJ
NzNRnRgkfDSYs9kHlI82m0ngCz0Ar3ANt0t/kgcoS3VcIVrw4m9WHtHPSeryZd74UxdM06tOsmjx
txIJQ3hs+Rnk0BdxRmFDaiU3djV6EK67sB6zlyYlawGn01NT9injtKtfY9p91DvQjKZ8jrwKD/NA
CMHeILbm9oaa2DXfx2Vm8eQ0ZCiGe0Q0UjmFLRqCI+WkySezg9wkNlCfgwl0ylltwpOOc3ns/dTb
NI2rPzJ+uJsgJpY78ervsqBqL/2xcp6ipZ63ROPPDjZdYBueOR4WL8Ae6PEH3WBrtJfAe6JHVgjp
bkGv2NvctxX6WzQ4x3hw61M4T92770PT09aL7cbxV1Y3U6VJIYxxtHE7ZPVZx9UrpSXhXdov9bTB
ggVnscE07PdpiEknlDj4cNENqsXDb73ylKga23ebUsjQootszDIHHwQLwy1OP2iSAx5jUKH6ZLOx
uY451Yn+mnV5Lm2QUe5HgHWPh9rfJaOupo3HZHb06g4DpVy8+CB9WxxzLxMvQakfV9Ac2Gr0cNkO
7i8lHfEctn7ow0wC/FNb61/EGfigaimUvqIXKDgmfvitF6WxH1nKgXw5gMEyP3BId81Nm6M779lm
8ANXYdi9YojJcPU0PHPfc7z66AgYm+s0g5IgiQfZSqY/yrwrPjEteM6bogQkvQbSU0eHpCichNRy
De0UdzulEKkXjihXOSAgyariYQ6X9phbjISoCKq+VeUKTgQtlApkLwrr5XBOEFHq56bRTZXj2iVr
zplq9NIfC7AJW2MZOuc0LlBKYr3c97CdKLeoBzcGbFYW8YVCblDlHsenfyA1DEfsnMFZ8RseK7+N
PoLhXHgwSXgeLp/OB92Z8DopSoXjeA2DbVfGZEZcpG8C6FHtnFxyMR/TTHSJaHZfHhIspS2q4lLC
14hcqKlJ1n+OyuWHf6ozHjcb7kbl+p38Y5bdJmU6hYdFQ1o5Jnm+XPmV8kDABUEIZwNm4RI62a9l
lely7Nba8qnP+gGbxG8D5H9G6bNP5F8LHf+7Sn/a/PNvw/SfszQuG6RzHhUeJezn6zd3/N9lDif6
ohT2gjhilFaBYBf839O0H35xI3QH/s+q/PcJ/E+dI/rCehqfjYjYJ7tK/Vs6RxCdNYa/TtMhMznC
CX4XnA4Rtp2/awM4pBKrS/yRk2PS8tm6nZQ3ozsHJULsDAxppvqtTdi6orUntSmOaYx1cZuev10s
+jwWnN6/9eLFfdfLlPp8JrVqIQCFY+en+q1JexAGuFDzBUqdW/Dv7GeRoQw+QEl28VViyM4n7yOY
YwM0LLM81hAiHERdXK28v+ULlMYp3FUiH+Ynv6sxMU96CEb6aKZg3EcrGddNG9Xmqs88xuBCIHkc
gHxBny07aJZ+nKUcBH2bb4UsNY8CfCzrFgdd9iMFXmWOTVG4GTpF5rR0UuZ84kZ5ZrGupJOdnUBD
JIQR1QAjTCzG/mapHULqW0ThwBTvsp9bcgVpZld1ConYFq8MYsbt9tUZqvHkkDeJjl0p/fTGDHp6
rqiCIwfkEFq5x/yHBJH1LMYIwEaKspueg+uko9bdlvnIceDV1NtsqkwE4Jzq82bK9LrSu6HxA+Ye
hvbT3MbQiKJKrzXPd1auR4GTk9Ei9OvxKP1OEZ6eUbr1IYpmYsiH3padxfJtMLENex14brpesmgY
E7hxfSvdyyrIIQcp5zzseMJ+K0sBgNLosCOfkWvcgAi9dQ3r92DGJct6UIdC2O4y9WSBVwt0cz0/
La0bpvfa8t8OMPPkeRFUMvcSSBa4XKOxNvrWxTfPvq1FATloIAM+jvfUqTWieM1zlSorCLpOI7Cj
a8+hEnRygKietPCN3nrKNeWhVHO47uOmwLyRd8TBduRVDYDFVXW3hg2+c3SHWYKzr6mJB5GiguhB
kKpd9lVViXEHOwwWbwcvLiA5pwOBKXupXxT71YcUK+d7W8Z9hB0+8l7gCs0kylnA3a9OBexHp01/
jYJtb5bMj6JNmPNMBFkrcSQMQauG3eopGQMyK+vXPhrpZXGzNv0Vkketj4sI5wgsYCoBphde2W0r
yGoNGKCuUuiPC7sk4r4xCMVGOXfKaWDpTrgzxRZNJq4v4e5mb3NBNmjf59q6e7wnlKFb2eRiE9RT
lxxcJK3v5RoQ0FpHh0hFmmlwEi0Ggm3qoXduqpoZAqsrRoUtQWX1IfAGdxujYBps43P8CBMDF+Vt
hLmMqw/gWDYSaT64Z7yJonqvSHF4TllI9emKFPTZ8Xe+jYSbf5VR0asNQTNIHm7IfMceZ8Icmvb9
RN1TFzm8idIafanRw7Aro7zxWRrM2XtlTYhzxKw4hl18AOneb4f405lDAvhlnfnm4FhOzA32eHsk
BUr4MByHipx9GYJOqbuauLhTrVe16pDHIuMRJ2eelgtzLudvN5BtWuV4KVmwYWnGdc4PjaelMgfF
OD8c14G8BOvnto8+swjJ8NLpVjqYQEDg8iDGxmcNHIqtOvU84L5275IWMMcDiTfCO5CfkxrUSjz2
EEZsVA3J5zRO44ybPOkRK1l4EfL7wbJ5jvhgrWbdZiiikJdi5cRrcBdlOSboXVBZ1z+l+MLLr12V
RfUpJuYJOrssquUxX0ehD7bIsvVKN21HtLwl6GqeyswPq50dC4DPhDJGQ5cdn0zO7fNNgCFmT7wA
ptPMdmqZLjV/PLAwJIAcezzQGZnvkxom3yW32KR9xTqvwNPjiI9vc1H3Gm/S+SXb5Mgk+TdC2bG6
gzcWM2P1cTlhWk4i2V7MnujDr2FOruh0PnQ11aGRkxOoLUaMlz+0w4fKbqZ1gYO06NEBD8Jtyj9A
hWyBsUWyDMHrF7Zk9NP4MzGBNFRN1XX0CSXKe8dc4ThP4whmnIN0kA8ygUh7v8xafGarU0a7eiaq
diQQzrTml8LL3oQWBEeWifXidvKmat1Q8jpkVHoEU3Ubtc4yHQf4a/I5jgYb7SUBDrDcckqflDeI
58oVXP97L2cUz5yaKF1b5oTg4H8RGCJBni6MWmFyXSUzCs+5HyTdSQKDPEjYfrOwroPW8FFsWnIp
0pQPrfSIbft2ncgncOoR1ZEmv+BHnMUbvPt8tMjiE9Dwhgx9XXrliCvG2hC/lwgSQ7KyamLJW8i6
KAZ90or3IA8BaAQBiWNebCdwSGLw6dlWeWXssVtSl1tMXyYVakpNKA2xZF03U6uT5jAQxCPTVle4
VeAIVI8Zi7JgF8jcHlzJTvI4VTw6gH3Z9DybSgNlpmzEcyCkkDtxtirdQJqDMYz9J/KPPpvQX5rb
ptoEpMa4kWExgo6de+mu1inB/GGEbUSsXpNWiCfT3pD/XV6cihzToeLVLG8XCFkBsSE0vX5DoFF0
ELIkr7jrIrNfUgQUHVKDr+Ho5QUbgQAJDMJXGXYq3LttXLKrqEsvwKWCV8ne1arHu6O0zM4RmHF8
KhSodp4CUvwaonPIPHeqidS9VCCRoGfPkptnGt5XxRgBWdExjSu8uuPzojvAGbImhjIWVn1kBtbi
xgSKaxhhlBk05lrzAwvnViT7lEywdx5yVLYvOYoe29qW/aYiKsQxF9n52+olXHs8J/EfENjPV6sW
mMleMFyp/eh1YXfFeDXbu1ivPM93HqeABCpm5vyzIiXVlaj31NskeLqUnl7mYuKuV4om+b42BMbw
6HXpc48NRFyltKvWt/3YGijb9IX9kgm3pO2YsbHeVlXJhbgaVDAiQpqeghzmGeqVAhOcctsH7bHT
tldQBXx6vGHsiuohkUvpnPC+5OEhGhsGwLVWqrkTOOLGAyrMHG5UV5tD0DvQcJNcQwikBrzc+hNa
LKUZCxQc3VS0IZd6GgCDRCr9FCQam11dgnU7oRI64UUfy/K99dalvxMQZdtHj+ucfXKoxLVH2BH2
F70AK9nN2gNnBYp8cS/LKcrB9GgPynyW24la0hw4IokY2EiXeVQs8Wdez/E5AQ0/E7Mkrr997rAd
eat9mJX3XuQWELUKhmj8aURP6Y9w9g54DtKVxwzJrmHlpRq+jY4PMit4LHB4DLICc+l2JHXRXSc2
K36lTuDiECzcMGONL2i5WUfwrvCRmv62tS4ZIFOl4JToCMHrKyLQ6JtzcIVPacWT8ZIUNoHAqC3y
6mQ7JW940EL3ZwCqEoRclX3FolY+MGQlPY9sfxCbJE0i9wKblK/gey1keEdE4Xe8cYi5M3iUhFoS
Bct1jhmitx1gys82yYiPR00vm61gmV8wY2mA1TznwEeMo70b4KKnmyQR4yfDy4IEmmUVd2O02o+Q
SMZzaFasMslg0ofyHFzbNSrB3qAEFQs7xJz1nePRYGmJST/vi9CSLR2dlAnL53U9QOAP33KMJoQ6
WQ3SwNRNDoBa3y1+YUIZ22M7AisAFift6zz7JfALBAiuwGCh341o3W/8Ewlf13eWnG7Gia9xMD5P
K8VKJDqxRCXjuoae+00EamLBMKDWUb8DzrzRTVlziA/+jxCUOFeidHIBM6rW5tuqSQ04pjDniZ/a
qgE4DH7ylOoxtdjn5FgRqncoXs+G0r4tDZPzFqwUnjHH1jClhszIz54V4k9yZrhHmjwc7L6AQ4HA
6YwgMqpGjbBvuXpkv++I/3Nz/1/i3IT1r+/upwGsh13+enf/7Xf8sQnzvkRxGJ6tCB5kENDRf97e
ycEIohvRWbf3+Ie/XN5l9AXXtRdEElGe/3Au9/vj8i6DL6GP/ElnCiz436wN/4ZJAV/6edf1l9u7
6/ms20PemLw1VRj9drv/i0+hoRNtwLvHrSVyPpL5iD3pCYx6fyLxGpx8r6pZIGj3EAEtcL3kdgwy
2EQ4WrEzZP4hbETAgNywzC71S+JBTMUwKfdDWKBpTZMLgK7xuRGs037gzL7BcN2fWgRWeMcF6n/Y
Xqq1TQArNxHhA4BsU/BjDI+aEdd2HjmxNhqu0iZZOSt9cxmNJOggPWRXHucoGJwOimoazfGl53NJ
nFMMRn4feMe1SAj58bElanQfOPFHsQBHbNv1Op/ma4e+VVCZvXPMlNOCGsGEOzqOfzNjc9q79H+c
1wMYpXnuhYeKVoxj5nbl46xSd94OeOyfmbjM3u15PBqCC68zVWYnPygke5Mux0xvFZ6JneJu89yi
YcOXaJxnxpdcb2dLc6r00vFr2dFaUOVgFTZ5HPin84jItxNyvwAJDKmiDWPneeBXnF/Otgf3G2T+
fnD7wN3X85pgSJZTcpU77GuMSgR8PPe8zU8VCjOqiIblHnBjJmV+zlaOR/q7nH3WLO0HIkx6cMSC
WTMvJBYnxRz4JFMQWVyU16FjuqYxbHGLNN47fKOs3JPcufbxA9MeU4G64nHPaN/zo4PUAM0htCnO
v0FghUJOwYWGwOx9hT8/XND7oC9qm4NATerv/uL/bKr1ps8RwSk9WX5VVRzAb3HOT+iiMDf4869E
+3BG2kPeABmA37Ex1bjNSoqzwOgy9ofZsJxpkkww5M0+Hfh4IsDM1cK7x3rnH1fuNkBW5NMCm+Wi
G4PvxtBm7Tjv3PQvyOt/a8r0rrTrkVkBLUA/WlqPtugZ/FSBitwPXix+dpkiL4wD+NIG/PSI7cjd
3NNKE1Vih9+73SszQluOquOAHHAvdb+LzlsPeqaW5BRzDF+nrU/6XjigsgP7DSnvRLDX/ZxjR4LA
yWxKXNOL8wPG1PqCMFt8q1ZgT4zT3oLdhIfduQMFw61XV9fwrO2elcIDD+d2i7Uign7W6Yd5gc1W
Yy1hUJ6cUy/L8Ta2PGUk9ilGRapyapUttDCUIfr0MQ6td4EtJd3TT+hCG6vmF4uIR6FLn+OVYx9o
jZtcKByCF15C2SbXfv8GzgjPj2JoMZb27UtR2/eQPfZmbjt1DkynyWYYFXxhVyGA8/wsZPHWThqb
4llWigs/2mkJ+kcHzQsAJ3PrAt25gD/MdZwhZdv0HotNQH/XoRm/syYkXLJAOd0kBd5mJi+Ois7F
HdNILPSCzzUbHlpYKhfncyPcnceD7iZhLn3UgTNdB53jnqDT1NclCMD3yJPMddiUuqZ4yunNIooC
Xwjf05aNHTUL/Zg9gq10d6Fo6wuSj3dNHR8Bvmebkg1+gum27W9WP8t3/kzOOxqmM4qaXV/81Fgd
g5ZS9O0lFCFTlhKshUfcZap35ejhbY7S5i4x7jUhNHV0PTlf+GsYPua43LC4wuRpOft5D2J6YZkS
3pie3udccc6msG3o1pumdsut4aQa7yYW+dFE9bHKz0sENRJF8W9YxF4U3fTdQx3e4tHheopTVA/p
mmyps4DWnl0H7UPmyIHpx+5RJ0pGV82ilP0UA2WwY179aaJzrhytYlwsztp6AkWaVaR7aoYpt1OP
utX5Q1yvwaESZXWJH2w9zMpvsCqzhsKQPN1jCC9O7li3z4FrcXfNuxyGBVdLH6qSfl3OxlSLUFwG
wWVNL81ai/dFQL81UXjFCkvCF8gtbvIuvsBySRNQoPJnipeYSikB6i/Y013OEXzsumDdfh6mXEpG
QEhFEizMGL7MNbEh1CBnj8DOzwD/7rahi4TXv8bpP4HFLKvkhHNVbf3lRyeKCZmv1Uc+dPMp99ev
4zhQ5eagpkyLGb6eXVWj34yUdU/09ekgHu8Lq2m8GVI0477dFyOVGj2bYTtO82WG6L0JuQEucctN
YPVuF/o8WSiinS0dXiyTl9tW1Hd6jZ4woFxxt+ILg3ESdvm9k7Tv0Mvyfdtny15R+PMWpA2KUa75
Jjl9tqEGUR2yrfQG3jywMUbkvY5MwGKIVDR7Vp7+LQEV/7hM/noTF2J+xWnbn6pqvYioUzgGWVHx
9nCHXea1w6UPnldUcFGG64WM4KZAtLd4S1pxTJbzVd5ARaFK6CotmlMWBlAMdPs20p4HY7F90p2N
LusFrECGs+aIuS+5oLiyOzaDTjjDAbZVRU1dcU3tW9Bfpj54R9zyp7Ht3Mse2Yzb5O3oFRPI7FEh
Wp1L4wEVQ6aP5HVXvK9svHYLJI5wUzT9o987wSlh+7qzvfM1g8ix400oTiE233vi6jnHQ498JCN5
qjhCQKyysnTBB6O4F406qmlKDDoo4hHwauq1cMUxmpEHwv3han40gw3BnNMtpPo9PSZnsxoGmia7
I9//w3ohlGf8w0OWfK94LdBX+vcqbfm1xYzmyIPmQDd98mZoa3lMIx58SQHuW2kwLyt+jOveBSjn
jueMfWNHet1WC3yBQYy2H46b3RrlJ81tb5ud8zVxw7tpTocDx/pXXAEAssVxyZ2rtS2uSVylmgdm
8Rb31a0KqjuzdOfelSNwPj5smf+oRL3t/K9zszzVRfCQlt9iLSlbrA5pHH9o/EWgwHAY7kIfyNvw
5g08XMduB+PwTg7+CWP/DksiCqxBb3QX7DKl3z9OyexemlrtUoGQkof2QhXpV+k6ZIhc9WjGrD9l
E+bqyPr3DdV79QhVYSSd0o+g1IFDsZE9NKqC+/S20G3CesAeJ11/lnN1R2qEUjHvyYmnt9aFWSmH
W+phoCqZ+543zDrluO9ZXO86f+32JLvsPiGrxZ42oAcEQC9GnZz9NXzfQIj0tsoAh5IxgTfLzyga
2y0d1h84aVFY8ujDKZHCu463S0SAhhJLNHnDZ43uODdEJjWi2YwljIzET4OLwiiPQh5K5Gr3HczS
uctVrHQMJPcmZPUjVU2diYM0Zmb5RBujz914GVDZcwPBmz9LmTb9njsswAG47inR5olty+AqGBCh
4qFnI1BjCMu4zhJGvNGL85Oo3Y0NQLkp+pp8Y38sAHAWz2ziOdvFfXbAGLalnkTu/dx2W//8ZYUG
KkoT8WeQS2oNEVEmJmfOlrfq3MdRFqN++w3mAEH5a0WWDaDKdzbXT5przK3jVj+ZzlqIEYH35lv/
AYokXxUBcYiYG+U8SS0eorHjreSNyZ3opkeTicchqY+Ww6BrCAuR2jgMAQBvyq38E9m/5nMZ0+Ip
rmDR5MVPfE1b6jkOydLXlKAw9diKBTbw2A9XZvoGvxeNCm0b32kkCT4r2jzymbqPdPWDqMK+kcLZ
NI52LwhDzvvzmhFAmefLnYW4dO0n3blISwZ746ZXDQIXHjAZPvUQc4h9lgt2rrwNv+FfZFfTTCVN
WUW2S1Me8GYJS35SUb/LqHhhpAeIIabZ3xDVrWjMtJS+lnD0EXnv3IXFEIt1Row0uxgbr70meObd
clMa9n1Tvg9J8ogznNCZza5DnvR9O8b7jIzik8oqc6VF1xLdLNmDEZLeiMZnQTIN8tNvWu+kMWRt
qH5zLghocvQKX3AcprQP4Kk6O6CdZ4ctmkEYkdQbxNV4lTclCeAQYcGjD5ONbWuf5gzIEzRt1HCC
f88OpBAaKQ3gllTzctCYFoP6zjDp2jg95BjvqRV14r1fsbbBTxN/RMC8cD17zbbjTD+uE9LOqIsO
ngt5qnRq6A2JG7wgiMUbI71PeDXxj4XPB4sNKFs1AcV9YYpznqmnUdrN3rOoxBehUopEg6imom5Y
yQ2jZlwwW4sXAkT0u0hyL1TW2e9eMpoDBNqrGscf5PlSxC+ETtr9CGx1i90pvPRXigGpmFn24Gzh
j+uRgja+qlcHsgWFSQYvzZxxJHmToNkupIB6UBPVtWiszinyBHVs/fIVqUdAaKHqjVe1Gu6KuF1o
NJnfs1VXoP5jdlSbmnTXDZTF5I6mQm9vq3A5LpyU+7511pty6OKdWFtzhN7lf8RT4x0G1U+XomAY
2EaSk7gyHusyS6jXKSm7GRUVeOeyZKQxc9nFsXMZj9yKvW59CUXpfp3Idm+DbpheV8btV6K6gva4
wW443QG4RrU+4SIctk2WV49s5rFwLqlxrxLDll1QQrO3YdLdVER4dvNAR5Vhb3l+H9lfo8/SzMSl
d2PBirOteZzjr1Wd0QnZ69cwbJpPkbGIoSvJ4UmegKp0qhqR1nyPEfKO04IVf0M4aNq0GPSOoTv7
18USJDT4Cnmf58G7iR2SlKNAM1xBL/d8zr4uXsvFJlD1NQbQ+ZhkrQUS7gQ3ZWaeC4uCbCcZXARk
jXm36vf+7DVKaJtcbNFdKip2Nl7HKL9YN7ryzp/IuYxfS9GWDwh984F1L6kB2tr9tPtVzz2jna/r
6wZEJ/YhM9+bUcR7DGVvY0A99CjT7LodSwoVMNhzHKXTVejy3C4mlll7XbK32jRr8eI2y3qLrQm4
ccas3zntdOQJsmbxjE3Vk7cTYj6u9MacxqBXe3blwSFueOS4Uxieznl/ShMzsZlIx7Fe7i8dwfcC
7Ke/HKUfXCRjqR78NF5ONQr8MXYwF25r2LVvnomXh0YU3iODWvAN7b+/nd0BjL4kBXlnEMw5iTL5
w0FcV6jnMJBbA50s0Q+gWTOqefL23vTiezrFO20uPPOYNf0Wx6rf198WnumXemWhR3W2PsVhZw5x
aGLGzqlwrmMTOA+Vh7MvLcvx1Zc8avGD1N95R1I+RigeO8KYXhMJ2EliGXh+gWvzwhdXsx9SnZfI
c2mfDcBQxdVzFSwcrAXNlMCVnyEZc11gAfaaaRG/kYzg3jJ55n2GFHaxJH7xYeUQMUolgmNntLPd
OqFuTssgdmUD1XDEUvyDBifeCPhKqUtIJ7Gy9BqWwd07WYOPLYl8esG1XyhCj2mPE8RPPQKVjiuO
ve1kuZWzdB5nhlrudaNN38iVwA3BOzu8p7PBfZm5c/NIi0RzX/I9HquGsXELWqmELCWncB/URtyB
T3Mvcl8bKOMRhTxczjNx482t/1Xlhb6dK7gBgHsl3piqkhm82ymZnoa5xqLn81fSzGfUrZuL6tVp
hbzQ1Ic+6q7jZipoar+w1IThM8tM8pxNPqMLW87wXuKA+Jmw8WMDUy48xCD5/xd1Z7LkNrJl2y/C
NcAdgANT9k30DUPSBCallOj7Hl9fC8r3qkRGVNByWHbNYqS8IEHA/fg5e6+97OuY7nFnReqogBlu
c9HSxS/LwFlxEBU/rARvkT5g9I2J49qxLhVri3ncagQ6xWEh58gUoVLs4V0fiGdQIe3rsY6PNvRm
bckR3v2B2uch9UrxmsecLdKsrI8C0+URfDcnBOixiiaZRdiPocB6heXIqdpIpnorPCjIATnYLZnF
qNlR5KPnIPTKjw9BSwCQTPLi1i+wf1htdxgiDkyRdmSe/1KR8WSWYkTcVyJTcQ4QVb3H1lPFzqT2
YtQIVLCtK07ujHoHt6pWozNtK/O2SHXEHwk7pCce+RZ7YTVfTMyv4WgSGI2psyUEA4rhMkK6YHdf
8G8uI2Xg4+7R2AHKDR1srHc+pevT6ChSri3S/qLJXcwTm5htPS9ltLTChC2mD5Eh6kFGWkwXoU04
xYn9WIzTSqSE/47Oi8kEIyy9btmjN0l+xTUbWmf2sK7tJ2uqgekPYbeF/0A3IsvZ68i67RyLYIKW
OQdtoHI62oFtw4MD4kvI+cbR/b96P/glGdXfmGG8s0ZibrCzoRQXYwdxPznRvYCTTGMRsT2CTdcZ
t9YQZlvS046ZTlRfGlhHR1p/kYdMTdeFRDoSgEwFry+T+ehpsic8AmOWyyjTf6FvJgo2D1OI/+ma
Gc6wNKJy3Kl+jlUt6HcIOpaBKTYUUfeEFCd0gqOYeBnIrk5moE8ge3ShW853iUMI0vuG7t46dWFy
OCil0XsipBDlcig88GQctH0sAFlHVK2/TglDphP0UwzqnrSEW5djfJj1+ERjeSSA+V6EdvvM2AiT
fym+55XJpIxnMjcMZjHWeJf7I+cTh5hbfeTJIMMqlL/q9lET44bQFZ8aBiiGTex3IvM1Hfhn8mjX
Dn5lARJjcP1vyiGovV1OJV4r5b5MICfbzgGk7MGzFcAzqWZVcZycDoZI4Lx6hfVUagaccIZCfaPd
SyG3bT4wD4OojPcfuQBiH2WvzXH4Zoc4OaJxMySKDT69i+C6BshR8SgcQBw9Ua3eEaJM4nhiR2uy
KL+WodUzdpvXdf+py9pyDu2WgLHFfhxzYtgdcO691WCcnaBHaNssgjUSVwZh7RxjFojDzD07/4mc
O9LXCmfVDTWBGsXTMK18Aq2w6IFrl6tcJ5mXQx4p5kw5FsT20uY2QT0G6drv1IF2DeKzSrEEVSDA
IGHvGr852G5OVpTuWVRM+WziY83ulqNDoq3KbmyQxqN8oPtI6Y/Iu0D9axLAAscFeVHGraEP1hxQ
SS1rrDmLplb2MmEYjHe5YIhHHlA3IKGlAfjQO8mmjhveNwshdMcIjz4EsqhyD4Lep+P+NEl9awPF
9+3vfe9w2Ks8NnT3p8qTrQRdvkjiX0VFloBvTs2tjn3msarHjqyRguW1REk2RI5/clNhrnKYCTvS
DjKeZ8JqOAt9T0TLqxPwhOfarZ2y6IEtWDhdt6rAwEy02drsEJSEH7jm16o6GQ7TdNe9RxGKCdvd
KFJvll0bbyb0OeiTpfnshTdu6KzyDopIT3KJXSCBMFZ9+VZAKwiN7xTooH6MslprtfMQky+/963h
mOMjWjC4J+2hM1fK0x9QA99GcGqhS+Q/SGG/5xSyR3P1Vg/VjT6+uaJ+ykqX/XLK1bqvKQtqGb/B
2dwGHFXQnjNwCVCiedUhbBs23UF71cRtqBXMNYZlpbdHwmeQfpHhwMRaEFhlpTdjnO210NllUACO
Ff9usLtd6o+bvNtq1Y1Jl4oSyDw4brb1IIR7nMi917IHkMl6oqZnA1JySVckdLcdXdGCSDOPqKCK
FsuAP9BLZ9k22Nf2GEFCAItBxbGgA7HwgooRxlNIPTrA7R8Z5YtJPtjWKwGrS0N8tcYfcf3KsIWj
HodBdoNa8mJNw7FqlpnC1uV8qcG/N4WxNOh2gEBZ2A2KCI2OGzKtOGNF4zT5Nmg1PrM8OcJaVIsi
dIcXhH4SYmcOGYdZzTIRzktHht8mG8STqdrxtqwrTiHCy5cTGKJBHdI4X5uivU844G3csIoPZsGk
geplpQWOccy9/qUokC5G2r4qEf3Tg+bHClwYRA65CoECqYjnZTXBAYbtSs6kziEUIMACo9IjblF7
baNfQnXfcLobbf8IQ+ob4SMhgXNVq25l2rzovenvnMYab2hmmcmjTJpfbED0PpAMLc2gvZmdfYso
ntfxZnTuvaghxKJ2i+UU0/Zg4WWe8cXzfWxvjPAfe/1VadldbMQLFDO8xYG072fu1J7pPw3c9hkd
17EhnUGVJRvHMBlEgPhfmgYPtOqtDZU107ruS1GMC9ey1QauKJErD1PFPiu2xICNu7of3I0jjX5t
DOolmNhoXIkRVb8vilMP116v05dYI7Gha1aimSGtunHoIxMIDPO1DFIQ26AY/UPY+/3OShxvQyM8
2mWTj20pqO07E7jFHsnwbahbtHKLVaAHTwVtXJosPk4sKIEpwWacZKyB/3Ye49Nv12VB9ktKR8nt
fRiomHJ1stsWdU2dNYPjbn0PQJvV7pJu9DmFeDMBO68eDVd9iUI/3Nd1Ga2gZ7j3mfK8Q4hWCHkQ
hagq1K1bpvs0zO+DYFPKlFmp4fwgFg9eucBuo09JubJE/wRgFyAMmscnvMiwaVVwNJ14LQNyBX2r
Xnd+xqmuyKJVnpt7UDX7rmzXBVFvS8LtT3SyX5oGDSQcq+mkURIuGCjg/XG7YVPiTEp7kqapNJy2
ufOpol9GO1Ps3WRBcZx7GiL3e9qbW0N0N73thFsI6G9jot3RW3gltnGnWcPOKJzHCb3oqtFbWljI
dUVnHabAeZTUeW3N8BYnCeI5JJlp2bymJVRHDBxLOTUQ780QJTAJC0jLGrG2zL4DSTX8jX7bgBzl
VDug4T+C0aNktNi8OoTU21YPkX9+V1P5qLBe04PgDdPH29A3Xx2Ojhr9+G0oKaN83KcbDvckepfW
Ph0EOiduz7Iqymev1yB4K2dKDnUTp1u3Dv5KHGZ7SNFwqx2Erz9PTrCHE8UwlOSmpT7yAEY5Qc8D
D7yHrNePbzQloeRmiOxAwme48LroQM/N2/R5N267ElYLkiUEsqbc5hNyPrvi34DltxE17sMcjNmU
TPqrnzoI9Xv7rtN1Sh0b6M58ZOkCD203unE4bjH5MM48gysf2XbxfhQiBLVS2tsy638VLT0LJOuk
D8TS2EwEHi4rKI5rn8SgOySx92HUN3s+WrCoiALdN1WRHvwS7lFQDC2ZqBjvZS3Vzjaabx5IsA0d
DNj7lQenvE43g2Y88z4+VGTkLGhsEWIqSYlHtsSwd6I15unx8MVOqCernnQT+AQlwdx69NNGv7xH
SlUdptyn0u9a8nryUWxCI9RWVowGMJzacFPZgHvm+KS9ZiPHc+cwxDwm8jOcky1w2bRLbXKblRwG
YE058gc9pBvbhuSdVr7+Mx7CNy2lwKuiaAu2DRyWRJtsV1q4apzii88MCcskuawO3aknZzCzNX2k
CCp9MuP/W+1WTphYCRjQV2mEuax2o+exrV5G5X1NWl3bmNXk3lAnFgv0DXywagKBQjzNkt76bc6J
OAS8dNR8rdpjFYle86lzwGcWFglBNLiBidJyHvUHdMvu3VQk97lNrnboNvnPhri43SAq/UaUvvtj
7GvtDZ3S8CXUs2lr5u1IIxTZtUrLb4aW2Zx9prvCDu7HQDxpnZi7tHwAJ5/y56GEvGYhMUsjSfEH
AnDlGu5PQs0gu5HppkRVLulLUwmFsYtmgfohpTjHMBaxjJiJg4xA9PaTH5oCJFzxarsUNxFR3RCR
vW5dQz3b+XDvXpqhCndQq+tXQbIXOtzwG1MV3KAQ3mAbDLfklD6PuYxIkQqLPYJ6a4nb77YFvbbz
VAh5okg3dKXWDObkOm2ydB80kC0q2Yf7PIg2uZcCFY6q29xLqvueqHbPqpM1WghWtHoi46sPqCTa
ogasXUDd1m+Qwn5vaCcEmBW0Olg1uCd4Knl7AnMayDFppSRr3nqukY1vc8IAdqII5T+E2H8lx/q/
BoNRkID/d53VJozOQDDzv/7/IGLl/EdIlLOOAkzyjzkK5Op/Zg4v8BcFINeZIQD/jwGD+eA/JlgW
xzWZvCkd3PB/66s0YSCwgj4AUtNiPI4+6t+wBmaczB/yKvRZJkgpfNIKyYZAtcWH/hMHXDpJ2Fii
Nk9wuMYD8DUG2JnMQ3wMg7vP6sq6D2Q23ceMAleokds77DMM3ehFL/HaTH/RS0xf/rhvH0BjDCAL
lx/KQokGOceVNilBF9QYUinpn/eaOmEvlHuUmA1IuCg/mhOO4s7lUQW2nW2QLThrevZzG5qUMI+t
6v7zT3KOlfl9d+giWYpfCByEgrhzdne8idDlzG2Nk5eBNGFKUq/icaqvkF9nh9zF92XEJ6QBjgQi
s2ld8B7GxCYIiJ3xpHn0fkxLYtBO9YmurLI5OjTOdrCboynciajnqf8FMyogR8tSzC/jGSlZJRvm
vS2+Wz9bwTH0GZt73i7rCCFs4KevvLQbjsRWDJu4KM2NgXD1NW0KWoJ1Grlohgl98SX5KZ/fP3HJ
THbgYjiwj3SBZcgEhnR+Ay28/WkHiPakZdmxaNnRwuouN8IbAhTpKWQ7g+QYeySvMs+XZUDsPUdT
s8VpMZS7wG/Xpk6ykcTXmnGcSPNNFKndkHfPjYXJW/O2NDmWtnb7+cd+/7PPnxr2Nw6/Gedx8akF
+TGybxrnhCy83Gk0fDmWl/WVm/PhVcjFMpnvKRyQF8yilMQ6KsfMOY1WaxFzgNJ5rNWw+fy7GB/8
BOBMpJQ28fSObV5cxoevF4hEBG/k9YSP8D1tOKnF0HXIdZKaZoBZ6hvpROFprAryY13RV7eU0XSG
7dikfGgqRgprnM4odqcJAdk6t00adZ9/zg/uBnjB2RBqmaCCf+tA/9B5xgnWIokf4hQRsLx2taZZ
iBFEx+dX+ehV4zk0ueG6aeFJvXijGSjqEPM17+Rwttp1eVgcmWWhySHbbRkZOOLIs6nXUVTUW/Rt
DGiaUjy7ZZx9tUQIejCzIKBWQYiQJvsZBrW764dsesD6xckg6BoUhba8cYkA2CAOmVZRYZMK16bA
guJGf0zHaTgI5gb/MH7+V5j87w/+PzrZeanCzgXQZkZrG7xuF2tIloZCEODunXQv6Q9k1hsUd+MP
tqF4i6wIYmSeMKCji7+Iyri6RWZZwgtIzCctmlEzuLjp+VI6f37D5/3j7GMp3n7LFjBtDNZQiPln
Kyg6K9OBM+a/YZj0aamj/0w0XR6x1+XHsZK0hKEI3NZEaK0+vzJ75PsrE0WvhEk5aZkXV27gEthh
gL4jddKbDOXxs9KiX1XmafsmQv32+dXeLeF8T9txDZttlA3dvnjLgL3GUna8ZW7CONzN1bRqe9JZ
SGeuV0WJKEOEpbyycSCzvvyKtuGgtwbfTgEh51vwxzvj51Qcbu46J8+wrTuwOsRjSOLZBJPnLwrx
xRr52ptsIUlbuPGuvLHvFhZlMPw38XQKhfvbmm/JH1ePmE9BiS1Yv/wOs5mdfAv0PFsmY9xfubnm
B3fXdhGnK9zbDJZmKfqflyrxiltYdd2T1hElO+u7bDJ2jP4Hh/pgR0FPW8VRO6Mvfzi4XR+RS++m
arBWrq/+7vS0RDFl5w8yFN9aKC07rTS/UlypzaQJOMUYzFZkf2mbBDVkbBLfjYS4JJOZY2VkW2KV
EyaPzkW+TfqorwuXIfo4CnNttJo6EsEVrkecMMfJ0DGtIRimHfZQJm61z1PAKz2The8jsLNlo1vN
Pq96fzPUuOFcZsFLkt2IHjOI+frXT6Sy2LxMSSUp1O/K74+fp1bWILtiUCf0vO5GdEm5TlOgcFBP
J2LMHI7NgGKvXPSDJ1IB1HJ40dlz8PWf/1A0Y/VCEv50kjK3bwYyAVeGgv6AZ3uAKz4StjmVxQrn
P5HdZd9eeSE+eOcxMTiUUBgFDPm7HPnjO6M5H2WTMEjXAsaKbSqah052O0mGDHKvtt1/fot/g7gu
VjdHzFUChAr+/qbf/3G9KowBkKNpOtnhlIEaRKAoQ6mv6OvnCxFY/SZWFYCTGRsTdyB+0VFcY+y/
r5YVKyuJq9TLytaVdVGtkO/Y4w/KtROGHBREjSKerTDKbVylw2LOHTuIKZE34POQggyNu2mDPNjV
ehncfX47Prr7mBIZsvE+Ygq5+PHDuDMxVRUKzLSRbE3q04Ub5fkdaoqnZtKN9eeX+2BRcHi6JXue
LsEGXOx40dibhHpJ51SF5B6RAu9tIjBXN/i37S2JjeKud+2fn1/zXZXC1zI5j7Gj6axGl8VUn/QV
ru/eOdV6QCRbmH0HIO9c2bneH8qwXrGXCDZOQ+exuty6VOemMVlhb7mGv5VmTrduYjnu+962n2Zy
2c6Q7nDw05JNDRPzNjCEdqBJ39ylZWuuO60vrpyEPnjK2EcttklzPrFyXDx/s8EeM7nKa+qLdk5S
M8buJuoY+Bt4anc013VGKhI5WVgSKxs6/aHujX5bzprgz3+Cjz4JjiDecMAiFHCXdXOeg6j3QfO+
qUzCL8Iuu0Px0d1zgPW+Ifbt1uGgsm1ume7OIm0Q2Tb67TILmu3nn+R9bYMmmcrLgiTIQ+HMi+Ef
b380SLDMiKNJzIsIhByb2HgpMSWGnFYD2pJz1degT/eDtwZFjbyyK/4OnDlffUxOpTBN5iyP+QB5
fn0Us6XPSLB782L89Eju5Botm49Eq8bNF4T9rte87q0ME4fG55RtS88tnx0jc94Ymw83RJXW3yzb
Le5jU/jP2BZQFc/h7ATqdqsuo6EZ1k69wpKh0T711AKjTLUrEzEtY+AR24gQN9RsQINgYcAqMWL7
yn7yfkkxcZFhNKMNMr8SF1/RIGluxC+RvpWkq67IYxBbMlBhfJdut60HMVy5p+/fb07XVKvQZBUn
8Xfn1QpdB7MEftK0gxNOvuRWaoF5ZZt6fyZTVGYCJA18X46X6uJlAq6UJZMr8zcmeExmS+sgUnTr
PYO6tZyzjstpANkgMu2eOAd/5vH/7EOh/0WmebgH+5hsMuzkJ2FJ78pne1/VcUxXYm4+cQR6V2rl
aaI1+IXjNxEyc8sY963yKpePeqEVV272+/fHJBFGzacCrqYu94tKYjIXmETfpjHLHvoqL360Y8Sw
P0WUFtRO+GiIpmVKipTn8zf3gzXEVPOZSfLizNvmRUHZo9qcu6PJG3N/8exbLBBSDbDfGxulKo6j
H1AcJdAtRfPZY1ChHK1a+jUOmM8/yfsHfD6xQS5WrCXkWM0P5B9rSNkD/+lMK3vTDKRapNKmzN5B
U2SIEoEsZldu+fuGDAsgbAPKM3PuOuoXm6YlUqwNIs3eEDcNb3C/IjztOmIyCdMdtlL3WM6IuW4G
rMiqRl2tBw/Ya8K9GpKJebHF6SbghJyBVjmExUBhE/XIi5PQv60d0aKksK2thaltFaWevnDHdjhK
7MOPRYmV5fO7974EYBHnzgFwd/GGXp7msZnonpHWAQP/PnmpsVJvdNNH7lFWjNYFsAAmns6VUKMP
qj46B4DZJLeRv+7FPUwR2oeBl0Rv7JXxg5cwEcu9Tt9G1jfH/lHpWbVOtWg8RgBU7qJMlVeemfeL
FPM8GoV4rX43gS8eXqaBeu9GafLG9kjG71jUaNvxun1+b98vBFzF4q2kIwO4+/L8PJIiPtmlivFH
MKMrg6E7xlGhtsK0qytb+oeXonDVXSn4NfWLwrEKbKiCbZK8JTlyiFphs5ORfI0YCl+50gellc35
HO28wfJL0S7P3zc31BDpjnH61vu+2hj0BzY4OmukXrIHUq7Z27Zuv2iqcPCsjA3uHGLrjLYP1pUN
JYaZeL/5/D6//zVtQdoDhzRDUlvZ8yr5xwoA9gYWbJTyibza3ab08cDsadcO6+/fFMgG5D0Ytmvx
9cXFLYada4yF0advHWr4m06RIFE4Q4byIEAra7YW5FxUN59/tXeLmyMVAwyXyZ3DDFpdXLTioUoY
d49vTIJ/tVYVbFoH73URTXIdV/BXP7/c+xeT60kLqCBHQNINLocZGDUcqJ359NamSbgebLdb01al
D+6XGZAs34AT0WjLQJLxREytT4vGTK+cCd/9nPiuWM15M6HOEaR+8XOKuTZ1PFO89UpEGBk7xD/E
VF15Od9tncxtmIPSPQZRDab6ovSkH1RmuiaLt06wNKPVsUCfjv0q98x2ram2XzMH9HYiHJ4/v8fn
PymVJqMn7i1hi3MzGVb6+dOKRqavWsetX33LvjHa6LGG0YXc0jiFWfr359e62Kz+uZijG/haFT8q
Es/zi40mzn7i2NvXdLLwTSgILEjnqnhLqCdyuNwdtzCw7VUJOWDtVoZ576eY9kA5W/scmdDGnKps
q0ceUOkMF5ARdPU2TptqmcJIZbaQGTdUdx5V75itOEhFWycbHeJga4tgtXq4snOY887wPxU7X8iR
lFVs8/RITP5erD4hL6A2eVN7GgstPaQagTg+D8utl2DWA3kk4FUj15VaSZPdp28ihax3XciQhIgQ
dSKvIUSWYhbrzEHW79izOTTN4pOukmzbln11x7PtHJLBchgC9zFcPhWsnbJUqwkh1SJSmPCYavyN
gGVAG+HJN0FE/ZJuefQXqCFoIyRCQT4B4HMwzcY7On5F8HtgGdD9ddw+JZhC26DT+Plvff7a/HNn
LIupJmO/uWl1sVQkTW+MOGrbU19HwTqyG+SePZf6/CoXhfd8GUo+nlwO1zqjHXmxdZPSk7qN6ekn
8EqC7z+6yLMycwXSrPsyjXGHwCu0NmU1GzZDhMQ8GeFWG8AFCA4jN/B/cNZhh1mNaHiufLr394As
HIaxPBe8wHTRzh93x9OqkVhCPpwLktc0BgNRQ+te2wLfvcLcAybRMDUYCFEEX9zqLApAUrSWfnJ6
v511m2pldnhxMHQn90yw+a4GpOO1lA3Szbwrv+lCc0igGVsSoHWIkRYufq9w4BS3VnzH4KG/cifm
5ev8PaGXNvcbLIP8WCrj8zsBo6rTQ0czTnFkWcDEDGepAdDknqCztWDY77zSCrat5v90al6Tz5+S
83Jkfkjoc/Akmhbz8HkadX71wsNIn9u+OCXOEB1aNTSL0KdrmQb4fD+/1PvfYh7i07ZjVdUNzkDn
l/JA1sN1z+SJk0W6MVsCTSlqiXYrhH+bUqNfubGzquDyznKepqST/KWbc3FBXDXDwL4vadp75tcx
NeVer2Rx7xoQhSxaCqtoRO3KpF/uNY3gU1Gl3mZq4/ghjqth8e+/Pg0GEi/nbBh2zPOvHwCMCLk5
8hT2xbiiJW6hgIKvCNPIXGUtaYafX++DX5YnnoY4ZhH+585v4B+1liCF2oeYLU8s8N6RKpFnKB+M
O1Pp6bU7fb5F/36KxDyU01lwJLXdxWtmecBJupZnGKEfyn66xCuYF49279tr4vbUXaAX+psOYWYj
gXPuSrcSv6EAdG2qF2iFzA5/SAypTrfWLFAlwWBc25A+/Iy8Y4B+UIGgRjm/H3aSBsXkmcapx/r1
ZMpsuO3h6qzHAlIARuNsk0Y5VoNuih4+/yXmO33xhrMK21hmyLplsnPxS2icnwA0ugZrnRCbPgaK
WjlTtf/XV6GboVMVGqRo0Ck+/36Wmsx4CjXz5DSBAdybbmodJPGVn/qD78LjO8s3mCzbjNzOr6KG
IIK+m1inWrBNmnn2UpndtabwB4+uSfUOn0vSCqMldn4RQyPo0+lH62Rgl9n7uubjFMqzI2xV/fHf
3zXHRHZjGyxMhESfX2qMUQrJiUs1WeCti4zhZSbT9sqO/8GzRwOX34Wnj/Hl5diCg1hgt9VgnkIK
ne3kK5hKOWZ/9JHxccyL4SbXmV3LytWv/F7G73Xl4unDweBQntNdROtx8dzjpSH+iXz2k9EObrDW
PW301lHaEDaf8NSjjs4ImdSMIjqGYRe9Vlivn2hjlQc7DZ2/qIvLW+I43Dcj8HFaAST0vmskATz6
0iruG+B4aKUztWlMnSl7VKLsW2ZkX/9Ix4A8EN3S4+8TNSchTyPZEksR23QJmN8WN+4Ea1iWXcQm
0BPXsYgKp/puWJJ+pBZazjHDPrV2CFRasAZxOB1br0DFB1OoWrhACv/yQg9veNmRDYWBF5uPbzWj
vAmCUCwJf+jCVWK1BYBFVdvlEYwbumekmfp3U3bqp2Y2BQly09DvMPtpDUnCUI1WfhDXz6PZhM/S
JImCqV7uPXiyvg3yOCeYTo6Zvq8aU/0F25tpTFjU/ZqCsQ+30eTTP46MmgTd2MujIyTJ3l14bthN
UOOM5iYuUWovSjrnWGwJboexxWO5aCvhbIIsNJADjZJaGWZcTc5yMsh6VeYyuSupxLYFTtuZb4G/
hRhPq3prID/gkWImHmz6smc7tQYv+z6l6IUaZmX+PusF988D8vSzI/oxWlDWsfjWmX2HSRVxR1K0
mFDhWEPhwpUZSdpagHMAOgd6uBMEeT133H5c1nHWnfC023+7baJBY4ny+/mcsmdVNVJcOln1k6AW
3Fmw/SASD6hR9UVte+2rAICcrTicNK9FSdrKtjGa9oszONaO3E8LO5Ks1M84SKYbOdRY0ItCoew3
wD8DumqymLI9HIO7EiRauWg1q0zQtnvT3uwmnCSM/seHKm22ahxMsRujGiiB2XoSNfZQjV+6UoMw
pKe+cQD2kKM9zq0GmULkD9jAQB19FTyPHJaNBipraljlUmlz8m+KNuZvwrbprhlhQoylDrzxzSmq
+AlpND7CKgrNm8bXAcR0Y6SIzLIH5140hbfUDTUTaVOJ08Xp7I3fZCiX6WXXnNimKf/785XsvOvx
ew9mp0ccwCgN991vXcEf+702dVpHTxNhHXvLKzgRBG9wQ/G3DTz8wGs9f91mZrj5/LIXKff/XJeZ
sEHrA64XFd75CppgphgCz/JOttNbt6BsyzeYhiJedFb1d1lhLvdyss59pnqrom/LVZeYHhxF0lwc
K8zWwimQJaA/3/FKOoc4l+GVnfHyzjBYZBVXjDFNyDq0+s8/YVt5QuZZ3JxIvQ7vYh/RMO4+tTQR
xy/d2DSeKEeudZ8/uqjFhkwPga4ivb7zi+rUZQ5WiI5qF4BwJJQ+k24m2NQkpm1Ul/38/He4rK7n
L0mPkIHl/CNYl+KjrsAtPGhld/Kmcls5nOyhI/sooYwKesK1ZrS4PN1zufngNg8maYLSZjz/eqWZ
2aPsrO7UT12/Ab/frBL0rfcBiYG7iJ1hWVtw5SVOqFWTRt4u4Iy39CoJZr2IyhVkTHupgsRd88HL
dcbccanlabQOwqgGd6PGFQHU45Xd8IMfBQXDXL38nrBdahjMpK7dwAr7UzzDEQnfdR6MQBi87Jmx
E2XrrTFpX1P7ffDLQI6Uih4sZy2k0ee3ivZLnzRYM04uIMPd6GjaDhYG7pKq7FdR06VXCv8Prjer
Cqk4Ofwa4C7Pr9cRE1bLoB5Ovm8/4c8tGYj6AMsK9+CbY3XlavOn/7O84EEggtKhCzWf4tEnnF8t
JSC8p001nOpKa8E2B/7SJibqyg/3wXfi+9BMonqnC/i72fTH4tbB5+rjoRxOWVNiqrbG9NBgS2A7
aI4c0a+9vB9eTvFbuQA5EbpdPN2Ua4QchGI4TbDElohOhrWFLHo/asVPGk/5lfLwg3tIkwxxDVUa
3b9LPWM+dDCvpmw89UTybBAt5xs4Ccbrv14h2B2Uy0KNrozvdv5LESTnAK63xpPeWN/hJDy4ovvl
j8MvNWAF+fxaFxJN8KUMOExbshwxYgbOc3Ea8QMHJDYCklOqgEeIGAJpR1bXuovgkIyqCHY9FddC
c7pw33XYNrxMDhh1M580r5CMON3Cx06N8PnnujxZ0HBzWa1oJSrKcLTC5/fADRPovKPRnjRMQJvC
iSRx0bqz04kgu/Kjvms/zNdSrJKos3RCYS/fQwZ0gLLJ4Tq1lODwTUftpQy86KYv7GJNlBK6BTmg
CXU7f6m7xngYzLrYeriB9g2V+Pbzb/7xx2FdoGXPUIiB6PlXT4wcyaIZdPQDtHI/CbZe1Br9XRpA
JB0nek91lwOdBqEHb4F8AqLiy1VrZPUubLP+in7qIsV2fkC4O5Yl5yd+Lh4uVqkCM7CviEuAp9lP
R73DcmENlLIumoSVLYh4hC5FQ3s220E27O6G0HO3pRNRy469jnevWis8Z1uXce7S0WJxX0+Js7YK
S7tr6yw5THDXNwkJukukgMOqDcihaZK8v6IWmj/o+QIo54WdlsL8fbBPnN/X1k27TkMWehIJUXR5
7koc/hyxCFAhSCNwvWXCHOFoRubp819UfvQwY9SY1yn2FvqB51fWO1mxQ+fdiaWjWHGum16QqVIe
D0p/Ji+OeJHKtDa9VZITJYZ4O6bu1zCCpdFORfGWQxpZa5SES9PXcXWGsDHc2CB9sWfw7UhNw50A
SVSzzHrVVoG5gawKM9CGUQYnL38l+mJm70nB+CnE5BVULZRYSfmvgmld2Ga/bKoxedCEIH0XJvmV
uu79smmizhJM9xmESUjM598/DhoEtH04nizi4TeTzHsOnqF15fd9f5dnJDQN0tm6QI11cZWxIk0y
De3pRGgMxsOqU4SDutm+bHrtypLxwRcS9EhJL6dWpYS/WJ1IXeXE3Oj6qUXZSbQXJK3ESb0re+lH
X8iiGp7l2yzP1rz5/bGX+oxoOYnHxgn1C+xWzFBAel2AbUa7/vwJfb+NophGj6tsfijGaBfveCxV
xfyjpPveGTsdE+oSLjxIFesA/dq8cvPev4cMug3UYWgyafC9W9rp7IJzquUptgHqav6oL9PRrm51
g/6e10T6jgip/C3RCXP7118TbR6qarSSjNkvb+iE+54zfCBPmMTVS+2bULh0/acWuu0KHnl/ZSX/
4PejKEF6PAeNzWeu89+vNjOnKfxRnvRUN1Z6Fapt6NRAcjS7ff38m/FE8H92vrqZlF1Y70yeCrpk
Fz+hYQ8+yZ6eOgWOf6xhFjpr0iH8myanWYVDxFQvQ4QFEyqe5jwbZqAjpLKb0llOvZ0dXKK5/47x
+JbLtiEgiyBCdFz0B5wEqNqQZwHnej36SrvWf60Ulo1dbRrVHHfK+XUJ0q2gN57O+SoVUMhFkw0E
yBLs0APQsbM+WpNko01soqYcQVm25kH1sXpCC8neJQp3UTNpPDVNiGYR7jTdXkpVROrarqhV/oS5
H6+sCAML80rZPRU9sOKl33PjF4K+VL2yp0B8sXNDDqiCRuNLYJZPvTXE0ElFA3agS7Xka2TG5ArB
L6It47OVJqu8HlHVFyGfzR9qbS9cXeJDTRqMu4XiONzqzSOh3CVBR+7YiZ3JFvZCMqL1k5m09tAP
4L2Wjiq813GMXZfzu94FyxL11kEvc8opyJQepbCeqoVVVaj0K+T+7jKgp2Ww5SRgh8rcLZgyhBYZ
qkZMy3UZ2/3w+F/cncmS3EiSbX+lpfcowTyIvNrA4UN4zDPJDYRkMgzzDJgBX/8OWNnVDCebLuzd
e8uUJGkOwAY11avnzu1q1OssabPmcER+CWLbQNsIBdEYZ+0LuwMJOBrDGvZTDKuMfGHfNxtX9iEu
TOBsAjMrP6EWIhez5j2dDaQ17WOFHvQJHA2mCq6bYnFccHKiD+qW/pn0rUQLj5DqUdeVuBw0Uey7
WQyPve4vnwxPk1jXJJXR8JLsjqSbLRd376P7zDYF6hTQkT02W8/VAoLpNg4EYFYJNPYW1UX6Z508
a3DCrA8QVgRon6gXnMRKBrnnhp6a5QUvm83guc2hynN/B4VM282ss5DClRF5enZmaf98ADhk71eJ
LX1NOjf590sbFlBdqEQLXlqF+HTWwUR11tluiZ+35bULlsTrWhFF53aypht7ibWpBoNCeDYc7cCF
dLMSwnynTbalY5+LhH/esBiP+JfGz/UCZ58cOLKOEy/1J+2l8RExx3WqQvxubnraDnfn9quftiuG
otxFC1SwHgUnQxkx7aKq87SXtIeSkQTGsjXIaOJRNlDaaS3YQdnqcQ2D+Hawh+pNNAIvL0eCXHEb
7Vyj2hobvN8915+DjzriOeqrp5UfKn0jYYKpvXSLO0e4GKd3cGPmIw0CXthacbtj6SeYqwnn2LkN
SU5m92ZYoEj9/sX8amKhAuUU5pZJ3eYkiDEqLU9xhROvUtNWUsZCojIe4zOj/OJDcwZz6UEKRFvE
aWMYWeould7gvphJQsePVayGzqa5d5tBHf74gVzXA6Fm0IBDA/VJqBQ77qzV8Ri8ZMVoX5gCR+km
QYH++1FOVFbrRoBIY9UQoJ+jurm2tP8YK8GRywHc0uODjReWcWMKKm/1w2YLnrdmQOHCxTBxuwgJ
nqNenAiiv3Z35kf8YhahpXEgYhPtUhc72Y2yFnSpJbrkNU6gNu/xXI6vuOXM5a5MbfwCuJlwTJpx
iZlYMDbPGCXi5MEq8J/NQKNf5Pe/Z92ETiY1qi96UOjbx0flNOxuc0i9cVLT5uh1i7mh4wqun7k0
Th0lWpxa26YYB/3YQ68Qfzw0RTrOcp9UIjef02Z5YfpKgf7xXzQDC8aUmtUG3XqAA2/5Me+tb6q2
te3vn3bNirx/WvgD+LbSeIh6mdbi9zMg00bdXdZ+9VZhk1EgDF7bHPr2JbELvIsF1okWJQTIHRvX
SU1IJRVSsTOx7c/Ll4ZmlIzoYJEzIth4/yOwnArSFJHXSwZzObIHsKq2RivC7x/1F0mb98OcZIgW
F+FJVjJMizfiFXU6jO/ZOi691jTuPK0sbnPld89lgSrWnCC1cWPBWiBPE1ytXFoBx7m9ndvMP3MF
O1GyrsuQhcjRSNEZJhAdYO+ff+xjAzCMrr1oplvv+GPFta1TfSmTpMGAYwm2gOWrKE1LAJ1iLEjo
LuqTZraK7uQMAJOQ4szl81cvi7T3us+h+dSpib//TV0bxIuY1NrvYsl9Tn8KPvDEuRqUiE0/Y+2U
V8a0H3z5DT1xcNvY0o2IE9nzlb06qwO3GwJf/vHGyP3texWIMzdg83r/s+pYmC4VJspAkyUh8LUl
prGdPLMqvuf3T5YFN8c1WOFigMjk5EDB82FyVdrQVKCV2ZPWLtqbmZrNDCATtwIU80aGr8TAeTta
eNhmcTXuMfUaBRA6K8No1u6Du4By772GWsSL+ga2lpEpPd0OsfLOZJt+9XNBD/BiaHYhW+2c7ONG
EntuhWnpK36n/s2yUJ7T5lzcsLvDVlgQyFie1j/0OL8dnZmAIZmn8mjrAMZz1+53das3e92lq9kZ
AREFSzqNoUKocGah/2pWkXOGA0I1TXcRhL7/fLNHqisxlf8CeBSL3KJ0yYea7Y1Nk/0XoeLpr0R1
9sdaFEPUGwOxu9MrVKC0Pq70DNp3nXplnK6B9+93h5+jRjZchFSUrUh3eT91YC3ZqNmAUmi9BAI/
lctHhDQWbC0NzFgdJGfm8U+CWPQyBoHc92yta/P13r+JVLPaJBiX+KXRoVTlZidWmhn8a5m623YE
pp/VZQzaeV72vQCtPRaxuEU7IOljdv295VVyo4wOittE22BfJcmxJCPx0OLiExZEMc8T7Pi9E0gd
VYTOvyz8bBt4o7YRoixefv/6ft7CKZdZPgovpO9UaE/21mZKah2oSv6KE3cMOzPxjwa87t8Psr6T
96tyFXsRb3oo0YlcTt6ZjcOj0qSevyYwzsJElE5E7nOMOsOfz4XaPx+MCIAojTAV2AgQ4r7/PmYG
c0sTcQ7JMsFycNTNSMN96Kora3ByrI+DRlx1VTfwfDULMwovVhNpxdEIE7awrVhK95beS2Prly7+
4iIT294K4r1DiexR6MvZzvpfzGBy/kjUAsS3yPRP1hbpW2xAqiV7JXTEwaeN0+JDqVRrwq+egNAi
OWlv0Vc0r87IcYxDcA5Kr+sVIhl7Hmn3sZtdo+rkSsJQf3KkB0OtcrLygb1EkQV1lvwFUltwL8sm
v9YUe1G4zCQutpXZJA90Wug09Oe4cofmaMVXWRDjd23UAyQc0ffpZ3KcMKjhBjJNBhLvBu8YcFyZ
qo3HP3H08wovACoG5WNn+0CrDQhZAMQHBaY36E0aqVjAGC6wPQ+3FVT8jzrcb+Q2xYClxu8n269e
J2EYZwDC0TUYfz8BeljKBUdj9upURrILnLKLGjJTX2ReJ1vGzv58A6Ko6QGKIvuySsvfj6fFJjUx
UN60ArluZLUNbuOrc6Vtd8HWnJU6cxn/RfBPWXMtAtJmwQ50qmCvFfzSxsgGeB49HljJ7AevyejN
T5OcknbrUfS/ps2fTuCyKDRkP3oK0Weqilg7E/euJoMnCzsgwQ3qhNI+VYbgZGHzLzrB0GrTK8mV
7qKydfup9vFnaSSWfbQTHYlBnDv6B3SAweJri7PvVRqgYdfHrrtYDEds9ZmlFihDEjfX/Z7UaLbN
5PKJm095hin00zaEyJEjAkUC9zPDWZFeP96aMHXAIyYbICNgv+OlpLjAAsry76j4/2uu2rol/89c
tagu0yr9+rn6j4dvzfilSL/+aGW5/t2/KWuu/w+ID1guA9H6F1Ltv1hrmmf+A3ED4TJ0CKAY/IF/
w9aM4B9MZ1JLqEMN1u0KUenrcUj++Z+G9w+Ev5yLNMGhH2Fd/wlqDSjKuwm7Zs3QhrB4AuprXBFP
EzGNVpj09hZy6wxkoC6zsdNhBg+uWnY4fGVPZo4xytbnQBf7Je4z7IO9AZ/HERe9y97QazOytFzU
x94pZv5goAP8NBS3LGzM08/LaNKxuxS19Re21k0Z5TZAoLBp7PGZDiQXgRtmEMAiB4H9eN2mHUZ+
aq7dqPA6/znFr6EA5Fl182YaLGD9sKnwfei9jA258mYMGIHx+/l1VeAAHXaTDHA5GL0Y1mNmzwKp
cuZpG1K5+g1sFvXk5WwRGwMdNKnWUmnARRdu4du49qZvwQgeght7pZ46HSPsA6a8VLsb27WnmzbB
Cw4npJ70j4ZL7pckCOK/siopRkqgA6jqyZSkSQWp2OsKF5oAs6J6vJbBFIzHDAszdJFNDyiu7MhN
4EuymFB2pcQIqhT9zAEjsPDbDYafljekzgeJMfdkIbrSR7jTBuX/ABDe2N3htS5kJIcl+2yoijSu
5/I3N51dqX5Lhaw2QN/EGt7qADdpwFLDmHxKhkq/1WJXb8J08UH5o6qhF1TO8Fj3fSq71750pp6k
cTUYyLtTvw0ObdPkT2agcnszpUF5BR+f5rE4VeV17E36Z+n52a2XO96XvBI2MGj6GPWNqkepQkNk
toEUdM5uCzsYXhocUfAJbHwdFLCi4BwlsWZ9WTyFW3uP2+mzIMEn8UXAEis03A7EKK4KNSJpbdHS
zVz35kQ92WyWHQQxx7vPvKAG+jktk7NfNNKGtAclCQzUXEL/r13PLfEAN3pwUoWH84bpxNeNMxF9
203nffOLZilu2MjNhwFDLf8qsyfTPTSjZea0Ji1+S+kjzktq7aoQuwLrtPKyRhsiLypUh+1mMimK
R3RP9QT5g2oEGXAxp+hK2yGlcbqFRK3jzaBFI4YXZL5yqwAP1/r2te2WGX6bQ7/w3TTfsfaKbbrc
5elcQ52t+/GhNxJvDPvYk18NRJ84JYNZtUPA+cl0VQ1B+zEzB+zqEuoJaoNzVcMmbna+s9HyabkY
7b43N6MrdS/qXGsyosGo4nSDJ0YbRH6X1zB1FyKjttJEsKFFkJz+jHeF/3F0tNjfGu5MEZ8SivY6
9F1ShL2jyJBi08rRVHoOvTpSfw0mSXSPRVPl8cXJSrOsYmZris+c5Sscbeq2wgcg0/GOrrJ0xlOx
m754VT7daUqB5p2n2cJ1oS/LN2LSKdgg9s7wp0Ud8yiH8tscdx0YQXfBAmFJcwC74BYBxqb43LOB
Ivwp6C3DJiIR/ddh0n0c5IvFv2owfAkApLYsG/AJ6gkHaOfGtpAlhHMVtEZEJrbceSg/s80iZq/d
9nUjLsqCp42MYTDxpCNiK6O6yfEgLTOtqSOTPBo2S1zpmk1JgQBAOHENPpp2QVMaFyGc6mtsBa47
fTIaHFWc3mUaBe6Ec1uKOemCH7x1aQqcMvHA1b+Sxxk/Vx3SvK0jE6Dqvl3Ydji7y2jsVeplz4Dt
qn5jVo7x6DAJmxtXJqhCdOGMryS9LBjxAy3Tm47gCi8JbodYgkxM3VDaCTaavi0F1nJ8AiNyhBBf
SAva1/qQO5JUqWnhVznlQUkBzMUq3q+1WuzsKTDrnT9a+bnayUm49r1QgzgMgRh9FtxMTos2Zqcn
IzB8XHkRWw0hXxd/Dn1gmo7jkl0nmU6kbGbxJ5njmGEslY8bD1ry3Q8n9t2/blv/Qc3xrk6rof/n
f76/6P39M1ZVJErclVV0kpm2UmWlS0FX6jKigaaoyqsraGn5/SjvQ6x1FNRLdNCtetb1nF///w9F
/KS3Wtm6Vrt169I4gp2bPjpN1j+3aWUTVPw7BPnFA72PPdehfDIRf7fgYwR2EndXVUzDVJE2WAOP
OO5OgI/6bW5IvnIwNL5x1YH/CqKkNNskBAulj5s+q7Gw/f4z/ijau06/dnVfvw3/Z/1rX2sY8ykI
w++u2//9X/+vsXZXeeG/P0j0efj8H98qClDzzefy2z//EzB3M7wLA/nj/woDLRdDcyoCaAdX/REF
iv+KAk2Au1QMVuoHFwcKb8yPv4m7lvEPLu2Eh3C8aDfEyPrfQSC83YDMPlkKXMiJEPlhf2BovmYa
/zsZQRDJv8HsJGdLpEmpca0j/DBF8cFDe4z/wQZVI6x061DW2NIyR7K2CZHi7tr06YcX84uZ+n7p
/T0iF1I67FC+AgF9P2JTJn7SLZ7Y5J5/aen1vuRc+v0QJzex/xoDJgYxNtnt76CiH54KZdqAaSXO
H02UXVCiL7AVfwPsf0jDWxV+40nBB33twmOzCS7OjL1uHSdv1IfnyTdbxUF8oPfPNxdGUwB1hLTY
fU362yIGqO82l+gJQ7j9ka3flFhDlPPbn45L+el79RbIB/f805t3Oo5zkmOfsakGa21r2WudgRWP
f+laW8cSW5U192aBW5j76fcjr1Pk3QN/r1XS0gabh895+rIHnyMD+CBFFbumj2HC0dEiqC6m6am2
LBmBenDOfOCfZi1DrnZa6/3pe1/u+3ecTo5fipEh+2b+0is1Hb2M0yQZtbtJ9545koMHOMLnYIK/
GJYwcaVrUbumV/lk6upqajFlyvCUXAT3FmmYX/IY1/dY5ReEnZEVHOmj1L7+/v3+tGBW+T4dshSp
TRIrpx+2NXytzWccAvB27q3NaAwFzg6EpWfORO6Vp9+RCUT2gooBTQqndTtXUDHqW9yaYooebW3s
FP0htV5d4kh4JlXy/mBkfUKjWEVtOtIGmt5Pp4wrJqq4rZlxi6OVeblRRFv2cmaQn9/bOgg8ipWV
vW4D7ycJ4T2dZBpeSGmHS/zgxRsk4tO/Drz/EXP7yych/80xz0XaOX1ppSqzbpyIIbukjnfapJpQ
Lc1nK9OT6PfT4FcjgVbjJCEyRQZ08jhIIjKTNc40wBuMfRvcBG1u/rlS6q/eGhl9jioy4Ws97/1b
8+qM6maD050wkyfP6R7bojnzzk7qJ//6/Cufzlw7HVdR6PsxNGmMja74MlNPYjSPLfOuAL97wNPq
caHxWVQyyCMU4BP5hSA/dMHcEQKP+oOJ87kJ590Ztiqe6zM/7BfPvgpTQPmxr4CmOfldlMr6Rcfo
cgObDreioYzlDrhS/PDHX5KIkHm5Cr0pkp9sI6WGjq6njLFZHHLMAqca3Hbt7lzTx8+nIDdH4gSO
d+Bp6B5PxsEh24C1PhDfKvmlCyB5iyF70oPCifTc0bamXn8LvNr96JSiDZN61Qeb7dgfU9pBr1rR
pgdqSc5Fi2PW6I3W2zBSwJIF+iBMmPS/fv9W1pf7/hhBD4rinfZqsrnsCu8nhesJuwD9wFuZHwv1
lxff4G91P1vPvx/mpEz9ffLBGnNIFlMYXvWg78cxgmUKcmXlG2eCMt3QGCXbUt34dZzhC9r1E5J/
2sE8KLxYvIQWGq8xN0e8fYTYz9jLulu9aM/svT+fLISG3trEAl+C3N7Jpyqb3tTnEYVmrYFLRHJ3
h/HP53w4jM7FUErtgA/mOSHzLzYURCeUCuHdcWr/tAlrZcWpYuSb1va2NcZuIRfLY4wv5e/f+Omq
cgmCWE50PNL4SI/EyYfNDCwkxpIP28xCuw0SC8tBafZnRjk9vU5HWX/FDyEfxlg0klYJa7duzQgn
Um9T1It7aU7cv4qyG898sdO3dzre+v9/GC/Rg5TuFJ7K6a5t43JpX4w/3Se+DwEShprXWpM8bdp0
a33shoAhguIKD4WQJrWwts+pzox1bv248BgG4R/t55BkUbafVtzMPMdFqsLE03GEvOotkGNF3KiP
k5dMN7re9Z/7vtd36dKGqlR3oJ3ScMFfuj9zXp9uAN9/B4pKqqIG6/L0cVUx08bizzlVtmQ/AYkO
/XhkX8JxCMDctM2C+sycOVEcrGQ3Hp1AhF0S9TR6vvcf0UdS6OgVloM2qua9TZb6viRFFsYu3uTI
B7JHEGhONOexHbXWBLRbM3cqT+5yQ4Doz25wbT5Y3r1huO3T0MZnFBG/mGPU1H32b65nDpKD9z/P
WWzuRrbk58Wy/6r5Vr6rg56jMI7PCsbOjbWurx/mc+tbtYO5Sb6ZW7KtuvWXSwesSuszj/Q+T/H3
G//hkU7euE7+K5ELkbsUgX+FJ9oxB0UgXft2DtIHfE9xya7Hz15XF9Efb0OUB9ebM7EasfvJyCQP
B0ezOqa5qyEL6dz8knb+c5vdz6uJYwWd+MqEXx/TO3mPHI76QFciYU2JBjstsd7k2ockW984jbvr
MvFcS3EI4uo4jcm+CJIzG9NJio1XTE1z5feYlGFp5/BPdkKhUWJYfBtygRB/eYN9g1HGo16TeB/L
5NbohifyflGfWiGuwmduvz/NopOxT2bsQAZXz/uJtLb1VU5YilNFV75/Zqc4aZP7+RFPXrLRyLqV
pBHQmcxbzxsPnpZ+HkixhC4FeLcU23yaMZIbL1AM2SFUbnK6/bluvZ82rPVh115u2oFWGfrJjMq9
ttfTtaI05Nldm0zHVNO2mpE9kuinplT+8QbJeOs+4BMeAQs7ZX37XjznlqLtK8Hagy1jj84ycplT
rrNTU/2/eck0bvF03/teT6miiYbBZy/4lq0MDkmTHhNnuu+D9FjZ7b2RBdeN2zUhttZXTRqbYTP7
Jn535/bo08honc1IiOHDIpdZdZXv96U89eQoB7qSlqSyx6ehN9mjFq33brW8tbuXyhpl81jYVt1i
6DthBPyH2wYX4ZXdT/KOezh84PfjV70C0TgQFOaLxD8AC+vJTf4wg7JetjmAaEwkoUE68OQZcZMs
a1OR+W5U8dFxxo1okjt/CB5cvf4wxPPmf/FIPwxnvn8kMuv4tuOKvMm0dAyXvD3i8vf4+zHWFfgu
qDh5pJPXpuiRJtlAfYuT1Qld2UWy8rZTzGpkTzjzQAZqztPxuBhbBC+kvsjm01zw/pliR/MT4FFU
M9yWGiSKdsodI9q/txFVPxqcQvO1qHe1PN4GQ1w/1lw9nXBwRzqdQE6h5AuLHsDrxvez5tYXGL+/
JgKiyk2aAR88NvOUZXU4zM7yaFK2vCmkoX0AMuNdWou+5J8wEcV80UXscls2YIxXKvH01kmjezN6
fzzkXdvd+d5cNt8qPzVvY33q8meaH4TBpjEuV1IFD16W+dve07xnFH7lvTQT6V+lZi/9wywD7aMR
YO6x72Fi3Xc6AHfDgNwSusukXnRJLxSqSX++xQO9vFCg4rd6a8ZvKcfqB4Gs6tqsDe8m8xyoldis
Huw8f3OcfrEv+lwFMmwmw5g3IllEG6naTTZDZ+v5di6AFOxnvOvTTUU03+7pA+d+1AX55yL3O4DY
hnmsyDXL7eQgoCODlEwf9CaAxdLH1VUbBBklUd0c44tpSK27fMho+h2SS+ngt9oa+bQDc9Rz++zc
V13Llw6TdUO/0o3Kvg9UaUVztjy6eT3cUDsZLuSS9NiAd/6uHxNcyLMqvjD6AKdiE1mTlKD1D3Qe
1PLLqkwoN8NYy9002kNUWql321EFvhvivBnppCktfJE8FRmztoyPIq7MZ7AzvSQhlTZOpKDtg83x
q+US+JEe5q1Z8uLK7VBrIwSkrlWhhfnCnSzno7Sp6y7VGLa+3u7Rl3l0pRX9W6cP1naeOpxTBaqH
ZsHZdm7vSoUTKfOyCFWh3nxQTmGd5HigYHAPEqYt940zH02c58KlsF1UFNCaaGbAQT3D4REhuEt7
tddQH7SFddOWZn5Hk5Z+z/cablWa6ri3t8sXR1+WUOejCWRrBe8ZMEiNh3N9tILqzZrUTCzr39Vr
VqmGsCSypIT9bpubqtXt17xfvnhW6n7MCqu6MnqJYqJaf2CaNxdT7TZYo3oL9k6CFrrGfGssuwNl
IROqvXm6bbARHfHJ04r8OVMCRFGDwyjt2ORrbQg934K596tQF7P2AbuO2xklSMW2hEXCbD0tFiQH
uczN0WvKCZ9VyBylN+MotR73lN/9y4Y/6sTNaN6mQT9zN6nnzYKnyLZSurHLjOkWprq56d3ZOMiS
m30hLwvVbpdCfyqsdupDVp3YOGJNek0TPT8q/QQ8C9sEB8oYjgpfLR0hFr4FzXVgGMuRwCm/LVhh
f0k14otnuYl9jLtPmBNfkpYzJBX5SgQfaEYMZVzeFsPyXDofmngrR0M+10yP6t708WTY+nKsdnRE
jwesu2jH0/Iqf5Qa5ZpQN1rzcdTf7MUsIp1CqAuyzy+Sj4tpfhYa0wzZAP7bWo8DqpkPTzmJrUvc
wornPrbTyGgzd0uGPMmPAxtbO6WU/rR2N2qu+bWHd7ZL2z64WIv/3laoEttk47pr7C265XBOZIFz
rPPNm9LLvnCOVSJ2cm62y9CzgHJ7m/iuKrdT4Qwi1M0FSqxRlxt/qMFPFQ14AMMMjXkIDZl127Sk
+TUofP6+xCA1SQ5o67e0hVwkWOFCIP3kjOZuzgpQD+mmWNLdhG/UlI2vCl6TnqUMl0WFUQx/jQhm
8NbWD73hbgfQs64a0W0AtEF24tSh1DFrn+KIYyCc6loOh6lxrddWGiqqqv4D+1gUuIU+HXXMqLnq
ohrUlzcX6YCdIqNoVq4tfnQ3mcu2IFyHvtYlV82OU8n4YuioVCbXvNWYF0eaIJdrPbfcFjdOCyAo
srpgh3N5/7XP2q++cO4XvSgOfuaKMhzisqXFYIgxRMmMbutW/qMl+NK9Yye32YiMJfTlsuygIbUP
Kh8WvrfVFCG9uTo2tEWxsWc7/7IsHhvpHP/l9waoMDG5L3oligNwtWubvqMh0TBZsj9k9bQBn4ED
sO/fucAUt15vHcS8tHdOPrUPLRjsMAgU22ulQe4VLeazoSfGwLhwWqMrsW1T9n1J71BoqLhLwiRo
USd4nA9LEb8OVY3LJXXtYltWrVTHmGvNHlTGPlYs73jRxje7bEZ9m+H1kzxVAwQwC+fhvaaV2pVw
i9jdL32JN3mVI5SZ/cXfpH1pXxe2eWTJiSsfRULUrbJymO9DkqlQDj5oA8P42o/qVZ+U2xwpJ9jb
cZLx1wC2WBsiIVr2dPjeFWgbua+XeSTd+lqXOQ57Uw9ZXOEya+AsPB/hhIdF12wHHOnMtETqNCcb
7GnVIcUUZ4BgFzsk/0af1iEij9esqGr7qBeINh56YVnfOqMlwGnkuCWC3eqde23pyTUJkn0f99vF
k8hLwri9gY6R9iT0mgA34CKpLwpaaLHDJetihpnbPnRzNx6LBLBDqFs0FxrSzz74IpkxvU7oag5t
pxVhUioM0OdAgcCfWKJO3JrdRYf7ubC6F8RaztHxdFh1ekWfi19VRXCphLNsWvITIZNZzzZDr+dh
NZPHIUvq0qS8HBIplid/GmsesGmH58Ka8FDz/dbHgqUCQIfzxHKIxehFBD5fhW5VX+mlm/oNyqEP
7FSfSUHT+l0OcChQvMz3wtTkAb1Le1NogLyiPtZVuunj2brRrKKsEQwpQEciyGURdch+QpX5NSok
I8b0T2n1tfJmnVYJK3vW8q4G6j1l6lAg8EPdVSIFV1gXw75rvbHfdPSx3WRL639qO8w6VODQeYRI
RonI7H16oqVBy1eEjq11gAbX4M/UJsvcD+j/0CkXmifpJVdXg6ldOE37qHyj/pR6zrAv7KXdNa5m
eLw9KbdDKuGx4D57l1ReGaZ68GplA/hFTzuoCvv2SCU0OnhNbm74U+LWUHgDbTx2as1C52hgqbGE
Zo2mRa/K597JqHW0stGjuQ2ya3ye6zBDqPNBmDUBCtBn9tCyPTTAL7PQdJaP9jzfIPbzs4MrrEPi
Nxs3nYNmX85WFekYAsBvjNV9bMd7b6ovDWdoH+rVjZpe5Z4GVzs/lIBWripfXgywAAwyi2K7LOXH
LhsvZFV0ybbN78vYf6qaqr8F9PVaaqkIRWXtFqeBXqKUQ32bXKRm51P5QSy8hsuin/J9w4GwYROL
b/rc9g72Mt0GZfLo53QelvNIQDjlkx42lVs+WAZUITScjQxrYl7IJrg/Zq1ZAFXX9KM9192lbyb9
h2JWD6Iw7q1YvWqztZceWrtDUbDHFMPWsSr8gZtKuJ9zuVjTFoIZUMFcN7I7C2EzG+5Ft9jTXTrg
FxVmCNxo1fer7otMqvZ1iP3uoSHSvW37CvlYvzRPsFcuZw3TkaiWzUOaBlNkDsMeDDAdyijC3sAu
7se4Ux9gIJaQ4FNys21hvyROpiKauj97Y/qtLBd1RaOQwC87dWK6PcdrWF9yb9CmuK8rU98lefqC
NV0ddTlaM6m0PIynQoSjLC5hmTi3osjMvWZRJSoEisZ+ZFkOnYkqXHMii33gsV2SNspQl9EcAZYH
Vc9nt0s27tR4b53nkhiARHFbQmF3Ycw3vrvjIrpxqVvDa9X2Q8bpX7RWfSUNq8KBNJh2rp/0ByRH
Faeujx255mUilCz6SGswdnLLTZ24d7PC/Dg322uvcAvKNnmLY4sC8Bjk3GVlU3BMm5R5p0vLmepk
o7p47ypkv4UxwHuvSe7qc9f2Ya30cp+j8BUbjyvI11Hgho50ydzYbSI/YWof4NMrvrgmQsgxFoIw
uX8IgvpThcByO+m0qVy1XSdDdox5YPYn+UU3GuN12xBSJcOgboOuEpHv0BmyywJXhe6oT3mU5rqg
GEZuMAxo3N02hrtrbUo+dsru6alV6KmWuHozrUS76FQTAMdqM5tD0kuGLQw98JNBRxKqTeutmZc6
5d8hQwHZfwFhRWooTl/zIJ7CTBI/zSn0zzBPpmZXdKN9oFkijyhaYKxeg7yo7ADMeq3dCJW/1ebY
3cOdr4qdJYPiNk05FA8Dm2aCvFoSdRoDKZfIlW0tIlYNQFEZBBBhPSsWl9NiNtWVqsx5qQnj4awe
cgwrH4J4lWNwoRTQlgx/ArUaD2V+COTYqY3ltVWLSx4n5HCNMYFHSSpWwYBXe85vm40gdx86MjXW
juoKstJ01oMLJy+hQYOIasdw7R9sI0mlHMMbu/RxVc7oMEw819iOxWzNrylAJHsjHMkPyLSgD6nV
0HE4+F5IP01AGArlYnkltFLZ3uIup/YlSuw3a/Saz60bo7TM8rwiFnL04nnuJ6/YSjXPz6Tyc2vf
NnPwTeCgOUQTbUJXU2Yld15fDI+BK8aPIzrgir6mOVFXTTbJI3/S0D5J4YtynyUdHsvlMs0IjqG6
fklToDvcMTD8LpvMsm6JPjz5koxmtY1FikVWnGqz/zJpoopv8bzpcc/C4zK9ysbeFTc1YAi8pCvR
sB3RZ8H5M1w1dWIc0EA+yKpeLrSqdXiW7ls35GqTOOgZw6bkVhVS5u6sY5kj2X2tq2kcL8k8A4/V
GivY57kT7Fdy2XBQSzpE5HKq0GwckW85qWOXyRjcwMeV15TbP0sju6zQrUZx1Zp9aGiAx0N2tfyr
7ET3nBoyuWrAQHG/Miq2wNFOSFkPtnrGXN2R076Jn7TgMU27I9xZbt3YMrATNC4YYV/uOOXonbup
E3Rj9jfY9I9dtrPiI9wh84p7uDhydE4RbYip1PeGfu/k3IGV0AsFecRCbJ8skYMXJ2SCsMA9JIoT
mnlcZ8S60kz9q3hGkL1Dm76dfFpVI170TZHSEJo620afL63u1fY+zXSZL52R7gDp1qjoO6u47zrT
jQ9ZuZHjZoHz4twMyf/l7jyWLEXWLf0qbT2nDEcz6DsAtggdGRmpaoJFKrRycNTT90dW3b4ZO6Jj
d95hH2V2TtVJNuC4+P+1vmU379rajtz1ngs2nydDtPtpzP8mOGoCDSM4V92s8SfpRZrThtZ8tfQq
jsA+UYzLZbdPc+sr1Q0tnMbFQs8u6+u2z67TTh9uBo5wDjQ0jafkTHBrRCyzUJuHKSgy/TDOq/6j
p0GggsxeYzckTlI+lmz8bYBI/kLvaZRXOjixB9MQ3cfJ6D60V5hE5LVLYDIrZcufjrs153CtDda1
YUJ3BlsKBSep9F1hiFuny5Oa2dzxtX0bT6nYl3oR32WOs0DRUXjTJWcaNWP+1b4aTho49TyQBLqG
OnNsvaogr1uE2HUw4EaaxpoAoKVsQ4AzoT7VO58n5JqlCFq6kRe2v3YlvCGn0uigZWiYiyTrsHg7
6btFr4CxWLJJh5vK1i5Tw/ibONz5m5ugiG8MrS2CZDK9NGRAcpJxa+epLjQqLHVDBUZSeq+vvSIb
5J7Ii3QHHjeLNnEyuqRy6W9h58dUb8wYbQ/sfh69YDJQnWs9Dst8VSgQh4Fbt1/mQr9wZTyxX7PU
PJFlwoi/1RZIzgT2Pnboydrd5Fo/ess8VG7/aeg4ch2rakhd6lPplre2FLeCeM+gZl3Gyi7qRzag
ycPgt3u7dCyc5RB2LwxBvWmddPPOW/pe7kst6bzA7Mg5eLScxgqoc3VhJrx4inq3R8g9PM5O3Tpf
FWG913nhuZQ7MvKLWZhDY7XxSgZVz3xX71OgEtoFAv2boujFvknl5dSMt6PEQhHX/qXS2pZ8NGtX
N6i9F+X1RWQP69gSLASxP0HONZmpYuDYxbVrmvBgsd4wpNbavmk7qegsjO2TiKd8Dhe21ZduXRkU
DwrEdVQOZqKKxnK+G+uCWdHLVg5dbvOzLNMyf1d7q/7ej2kBhaJfybfVS+1TU+TpNRY9vb4ran1h
hzfM8YXyOmngCjZUpwVuTILy5Wj3OlTpivJnHDd9zWYhZZSVyRoVYzHn+4JSRRP4a1E/poU/Xayp
k35qsKnX131qbGCcouyMHeC0Yrpb4jHJD5hu3OUSv92jNUIi2fnaBBfCmmfrp14s1bTrCw6Do0Ys
kqI6euHXxvAttpzpsWfN/17qstAOZUNEse13lPqsBRtFuw53JZr8i1pvh9tcG8S+4Fdex53m6Ttf
5MkxXkd3gOcKfsuBOmGYFzBZBYnM2PC8fd67c1dDKBJtZT+0g5vGM7slYH1TFzSq5dD5ZcpgXdTf
NItUZg5KOJ4oRukqQeoj9mmMaWmmOVtomjqskLvnA/YPzv92naX3bJ6sDxS+781+rY8F+V1Xi97b
dzPouEgo6DqsnlN+mQxl+ZiPjCnKD5gNw0ofPYtjWJXbO6NbKLUf5w2Yzv0X0lg77Qm7khZquhWX
gELnCVdLwLe/HP+sdcDA+yVbIkQPixs0nOelfGFYa5o2kwz7QUYZVa6F2dvxH+P5TGvntLW0XYjO
Hf5oqLgoK0+6iMbcDT5ocjCKIL9CgrkwdYj8U5E6nzibThEdpwGVEO7Vt2/wVBDz67o2onB60aSs
nCYnpKi+EwAUMiTvujzoJIDcVuQLnBE3nHYnt6uQAA+UAygK/3HyGJNBG9KUeGBgYw6YfRFC8+72
q+vt68oZL/DK/FmYCcFq2xW3BqXr0ilDIfv8xQ0pXp5momFYV3facuX3Vuik9pm25GmjZ7sI3c8t
NI5WmXFKh2ZLWSOb2/SA2QXVZc5aO380CU06h3N57UIkgYCFogRkEpP1/G7a0rAqY1NbWJSKE0j9
eV3I20LV3UMW52f65q9cjJhXQaOT6CAQMieitHzWgISW5IBZI2dCNh1ssPuGWDDTPPP8XggUeIDY
RdCVoPaHQnAKFiPfZUnQkTP6Pvt3RFQ78kNc7VqWhVpSFs/2nn3hiHNj/pUbZJLjFtEzIf0/vcEM
/lBCNKYMS/hxUUp6wKc5NmCBFmUDbSzXzjzQV74xVI84GhzykvjOtm//NzlLSi1WlgvDxC+SnKqs
3gfKOhf4/fpFtlg95ITGC1yEDdavnzBPhq6gADF0BSdyIARn3tgrj87fgtQ3taizyaOe34qijdpP
Jo+u9u6q8aGevlvpgzyHvvj14fzesWVccJmNB42+AEPISQdVd+KqaPO5C42SjlhefMQW+lSykE1O
eWnm+T3Knb2pl01QwiRzpXcka/7acFVIwemDUfOYtd5aQr/x792pPzNnvvoQPFSh9Mhd9IQnc0s6
QHNS7BeoOonq2NZU5selrS8IY8HvipjozCK0fXDPn8aWZ+iQKiiAI/Junz90MblmY7R8JV6fH/xk
CUvPu80lHly1HKdl2C+p/DoU5ee3l4aXtwmCD8nuljXGF2+fzAMZq39XuJIPv60OrBzRPKQhJsKH
ePB2/41LWfZG4XOAbZzObxhBC2PcShQV1d+CUzeiEiE5YJ9Zh16usiwIyD83/rFNTPrJ8K3paoGL
Zh41uzyiGxsNCmQlzL8Jo+UC05K98Zkv5oXGF+jJlnK1CXOIa2MieP72vMkxJVwIAlNgrAfLLA7E
LRXb4YeOuP6hF8WXvumPCe0LMJt7s6BWZw4PeU7L8u2n/OLuYeIA8sb1hcsB2ObJKjJqooezwDiy
M+7WfNdAxaYjGJiSA1p5rM85Y16M2+16EBzhoFGEYX/x/M6xiDJoG4PmwK68B7sfdBGSvk/nkuZf
bC64zDa7bupy+AGneLmaJFPKtpzyqHrjQLc7N0Sd9IB9/pFNaBZ6xhi9/SDPXdF4fmN+bXqYZVvc
oeV3WWIdKGEGEbtDSMM+r86ukttz+u37RyMITI4FCysXfBHjdI+2RSsNiccK3DbqUjjxrdnD6OJ0
SmGkSY7G6u+TVtunrfXPgPkjB+VjU/GvN+2Thx/N5jzsT/+mZ5bL/j9+/eXkR7MZFp/9l90v8+I7
9UMuDz962LH/6SHc/s7/17/4rwXycWmxQH5rFEUj/jToBPXvVkiAfL+96hfWyffZDymf/sf1j6b+
8eL/9i9JQ+h/IYoHmQTIDdsXu/b/9FDilfjLRLrLx4UqzuO4wJT6r4kSkAb/2Cg0gJHhtLKi/QvS
cP7yNz3XhoSnDslXaf+Jh3JbGf9rrPB5o8jTt/ROZtPt922T+m97DbkMdRWv3oUqffFEgmGzUMhU
w1dAy80fbWt+XYq5GkMTIlM+wV+0+d8u1QuRd1030++zaB2CRAx0Gz74b8///p9f/oY5ersfLrKp
LDHZMZec3A8Sjg666XxBMZyqnJFNOy3vzu1qXnlogqQ9nae25d2fHr5mZXprV00X/Jjhu2OX+rEx
zOndbJ1VUT/fpW2zIf9mMUDf7cBVOV0MnFqf0nhqLnLUEQ3M8bKgm1w0/ZkJ6vXLbJMFriYW8ZOn
NjiT37pUESinm48qlWRL6fVwfPvVbH/I70ON57UtJoxqGwMRJ7vnQy33V0WqsnW0q2k5oIs0R8RH
zlBG1P30i8VsuzOr98u7YoInmGkDKAqPlJDnFzR6X0rlmkeH7WFI+16n+iz/bCuyvSEuQuoopxEb
l8jpZssd6Jr2lbnlChdbxwiI62QhwNL0bGNVnHtTrz1EpgvO/L/gtL+gdr99RGUd2/oSCwAvunmT
da0Is7QlqFil+d4hP+3h7Xe2TU6nL83mITqYGpiFXnB9V6d3CPWsjzBy6r+BFGZfW7K+cY7MfQ3b
v63B3xWVV9zPzujQr46l7wTarOQH8sMpgC2WPdIor0v3S1sJWGNmMmckty1pfJ915JGE6TKtX/qq
Q3Lc9rTugBro2IfIWdDeydkwuDbyxHPHn9NP2NYB2XE05s7wswEsej42Br9CZdQhXFp6++D6k7yp
QA4fFzPOzjCaX74xdnScxZmPmJSIKnh+pdjx5FbvJTd90Hc0Q91QyWX8sTSNDRqIpMEzM+Brd8Zl
thPAdvg/HfVlt4i+TeSxztw+WqnyHzyP/MFSn4vHtwfHy7HBnZE3i991A0SckkDnvEcZpLqjs9Kc
6GvELmWdjWcOT69cZJvGWQFZNlgUTl6UKsgBy+PmaM4uNXqXZkM2VWL/9p288syIduDksh3S8KCf
TE2GmaFipZMzDiDpkUt5m4phgiNgd1f/jStxAey9ONdeALttnCOmNjfH3JP02cSg7ZumxnA+peYZ
pu1rD27Do/FPBjqz7vNx1y26AT8UC4eBbjmpijHM3FSdWdNfe3C4rjB5cfyGCbb9iN+mo8yG1dy7
xXGqUUFONqD3dBCsI7Wy7t9+cK/eDvsTjrNo6hHkPL/SVCVLFy/lUfOz5UArIIuQcJwLTn++Ud8m
8+1O8NhQ4ORz10/GgaOvjUXv4ti4/pPdlgvCGNXeTJXhPNQcOL+Ldm7/SD//7yUpnbGLwK/1IjUp
RedjTEt+LNYuDfMkrff6RJXAkUt9XJYBTR96s3MVLeTLPK7nizEbUhPj3EbytYVx8lm5rhoSS5IB
44jE243AlpBEZfTTej62KYqLEWEXqQigK1U7fNk0pF99jQ5vQJ20R/7HtvK2JXPhjoTZFS0LiZ6X
CCTkZ0LcoJZ7TEE66oW2zYH59PF+LMXq7Qg+9ZewkH6GNaPFUPCOBoh1S/9QqvucfPRsL8q66B8c
eGngiztOi1G5yoH2SWxUQ0ercUyfbGTtGKozC9FvxqChWItY/M6QIv+Z0fDoL+Nlk5DLWGsetZnW
0n40etzZWTEd9XXYOphOTMFnmXQwb/U0WAdqNAMaDohVlyYieVSDHmrNXV/F4w7pwEyMWNl7t43I
4y+OucS0/MRoXNRzEf/sLJvUMUSPy2do8S4dbbTlIz8qT35odV5Hca/0JKjszC32SSI29QYq6mt6
81DCDBfZDF3QWTn0QeeuO/ptV4wBZ1RfIml3e16LW5CukXQLU3mXj8sUFSukB3I4XGz1uUscRtjg
CUx3MTnNn0c9hcOIm6n6mXKIvyU/ry3D2Bzi9123xDrd6rjdE1hC7inUOPHdSkacXmXvjF/0RLSk
GljGfIPywMqD2q+X79rSShHEVZ/Tfk0rCJR6XnZX4EFxXy5EMNgIBevBQaJJFEfU+AMMrlqz0xK5
Zb08KMtRX6DdD18hua191JAJBdV1leNjvhCUkm7d3gCyOVvp48KGNIsGYxIpkubM9q5xq2b5cemr
4t1qNY15QyqgtnNSIZqD9OZShCt2p4Nsu0dHa8r46EHnOqAGbPV9Z0/OZhDo1YF+lTuGHV/cAx2t
hMLOUJuXg1cUHxebmJAyqcQNDPjkEweAuSD8JS8QQnak2gVS1dUj4nTNJLm2cz9Xi9eoyGVdh022
oB2koCC1am/k1OUZlkP/dYkTd0RTJ8osMnMne2KbZn/vh2wRoR8jZg2ttmmrq5zyZcvwkEi8xDSX
pEagLAXMXBqIooYqfVpnlM4XWITi7EOr9Tzt1XYWL5iGgUYCCK/8vT1RB4Lw5xOpVQym24SKiQXG
Fn1vqAtpgqy1Q05/k7gGKq2uWjgmwW5FygLVd458S2oHdkWAXtSIChdpQ4KYQbkO1u65K40gkcOy
7j0tbv9ORz/jc9LVcqBHY/a7FFonCLAS3f67NRaaHqGxlp8c0TXN0ZkbGZOPU3ofSwzrbVADVbb2
voXUfefA8Pq4KH1uYa4CuKdGoePat/WkGDBDl9WH1uX/FQy+IFw4d5U177o0rb4V85K9L7MVWhQZ
x6Z928K5KyPgedbPciGQNVj7mi79WiEPCczY7prI510kgVN5cRqOSOIg19p1/M3ps8QJcSigZtJR
wZeoJnFr0QEtScJxnRRFjoXP6VvumcO8bzOXuGW5GEsWyjjBStaldjl9nMeWBN0IsT/Sz7AchzxG
/mFCw1uS1HACKYRIbxyjH/5Zh/+o8vL/KbuKavn/nV0V/airJ1n8XnvZUBH/lF6E/ZegqrHRIzic
YUVnEZx+9MP/+p/eX9BbgLXjHSerkNoLpc9/Cy+2+xfbWf6aQdWGg90WWPVv5cW2/uKPo6uGr5n/
AI7636+8/Er/4cpcicWZLedpM5Dhqc15BoR6aiRK9o4JLx7abofOrjlz8t4Ouv+12P+61LY34yr0
rxDlcEu/79LwIcarpfo5BJlHCVCaxj5b+uKaubC+ZgfSHiZZlR9yTseHFjz8mU3iSY7gP9d3t8g0
Cq/gPE5J3mpKl7hK1gG+dZGk98JIvR0I+gxBgTkCjwb77uRI6SZ1s+At+JFgSXdDkl7Fe9cc3W9J
7sb3BENLgJAluhw0dHYH+VpI4JhxoXEeMNacMEdX5NNPuHVuTkZYyoaq83isEso9e6uxMaYglV39
c46btQwqI3eRabiDeJ9wHkzAkHbx18Rdxk/jaBsf9F6rb/xx0YYduuL0w2/j9P5loUqcGPj/fSrW
r9Lb9lZOWepLq8eSsw1NKkDKG9jOMp7q0XYBS7Z2hTw5d6xPOvmSTyzLhomKR2QsY03LTgJ4Yvd9
rSaDXRrKnb2WorDFF52033oxt6ixRoAAoV3nKBOxwNn5oayU+U3MbAYPiY3hBpY/eu80L8uvtkq7
EgCQJ+cjgO3m86yw1JN/Rlnc7ipZBBK/D5YdBx5pBPl/+JYTBv3YFy4RzBp3Md2KRaW349x3xmVv
tal9l8Y04va0Gav+Qu/seuSGyBxDctoSrYKUdpC7YvLRdUlppRK8Xza7tDzr4UkvdYxkHPxEc9Er
grdv4L66WCB70/s7Fp1XsENPsXKloxTrPpOz60Yi9jM3QgE2vKcAlST3Zp3PWDw6L8WST8XwaDSG
PaO/nvFiOdLtjaDv67XbFUNsYp3pbWio+poRT5XKjLz13M4Ay8FTtbeNymgpFKK1r6xwGWedhOl1
KszrEUG2e9XHMcoo9DflQ+b4oAndmcTnyFCM6cjySukeMzH7xjdu2LGvlpgaT0iLO8neFTGqzJs4
0fx4v2ZeC+8pH0W5LxkVFSTe2igvYtMsSxC+MIB3Q2v49V0u8pWVsoKkGtnYncyo5Mu5M5DANVgC
3MnHndHXDh6LsY+/qtXCB2GxK0hCXhKGUZLhHJwwk0/ei1v4hNuh6PemyC9yHCWWKqc9flNa6vri
6ecaIq9NSBzhODjSFQYeeNIRxau6IKRXuPU4aR3YxVnYW/vurhDGuKIfJ4yNtPlmP+p5y55CxT/f
/vi2w+LJhIgdGnAIdXdgB6fn/UFoSVZ6JQ4j1Ia7QTbWldGr7BLZhDg0ws/P1IB+JaWeXpDOLxUM
h9o3bKPnM7DTpaJphaXCqZ7QtFvOEMoZzUImG+9JdYi2Y2O1osGec6wUo35Rdq35tYF0v+yxzzgI
m+IS/4JmXuHDSNwzNaMTKME2F9EyxiPOAdjXDbLbnv8+o9J9zh0oiTotbu4JDLQPysytHVEPkBAo
2QnOpnN6rMcKN2QzGzSuB2vdN+g4D73S9DMr1vPT/vZ7WK8xlbNbYu0GYfz899RaTwqTqfQQQ1Vn
4KWjS45AHjHV2wPhlUnYZo9ABZcSLmS3U8ypaGHJ6h6lYVRb471dDlq/6+JR+1FZvfuDSg1U5Blr
tR7oMuUAtC4ocwPLgX/PYWXKF5y8y/S5s1dT7JUjOz2C2lAeKvboVaSayv4zNcGvRwNihr6lYfJg
2Ic8fzQeJQV3jLdfPK7tV8FpHMdaXO0zt07fZ6tmHc48opN2oq7Th6YHTpgfUjM+mZOPVXOLRiWa
oYejhkmkiwkFCpDMokmmwGtGTofM/VCxrb7DDVR8nCaJdHDqem3/9g95PibYurB5wdBDk0pQdP+1
m/t9F5Pi3hGkJXQkG2nTOzQNRoANYnl8+yritcts3R34m1QdGYnPny91cBbGIuVc3GBqX7qKsyXV
aZLusQB8U1Yb74deroj3LQ1xNda1cNbrXIcU7RQFAqgOgzX/PX1wiS96ePvXPZ84t2dg+Shc4NtB
v2czdTKPYIg0eivmx0ng1RdIf7UdZ9/0AJT6QwIKaedZGBvirkiv9GXs3//51QX9IfqFQFogWjx/
NJk0yJ5Vm8JrHUSy27Ku8X4QQYrjNqHYPDeoe4HJV5FodYyH7jr9UbXsn/uno0NQ3kbsJKXj+S/w
XJ1zZs4YGKmqrOHQxmIKhryb75vWKYM4LzHVYavYvX3jJ/Pjdt1N0Mne32aSBLJ3Uhg0u8Yx8OYh
qM/NJtvFhq5/KBNy84LRTEhiwW670/pG3NmVQ/QpIbLTvM/srCCo1S6xyyELTOfo7V/1fBX79aO2
hgLr6CaBgXTy/GEwRnSzNDW8AXE5Bq6VDBecotVHMNzr1Ygd5NPb19tG/n8tYr+uh5qIxt2vbTzp
X8+vZ86rsWrkIISiNv0IBa8NpbnA8Ca94X3VupDXm3TZx43vnHn+L79JpqD/c2XUhs+vvFITLL3C
VGGHyyVK7LigzIWL9O37O1ml/7lBTklMcsTK0HA4eaATiUel3ckxLNu0OiaYNG5MCbKlI6T+URHs
sC11XxWEvb1V9RrMOTf54A+JfoO82r/sq6a4yAkzeLJH2zvz7f1TfD55/IisqdhuRX2UnSdjUDXK
6Bff6QDHTvdJZ3rvMg2NdVDrBDmw+5aRW7ZDsPGD2b/d2qra+WQAkAF88NJiLkInz4urRgLGDBJO
iXpgmpLlzcRxQ7WzHByQ7g3FrD61tCZqk9x0o7QQ6WeUsH6+K3t2z23clgcG/npvJf6nPNGTa+R/
It6Rzpxuzt3MvU9L1tGAXa/6aad++tnSZkkVcUgR3etYMJOw6nUJOWBul29aGhMKO0yecTEpu5qj
tRrGmQK0EUeyxvO787yl/WJ1EyEQrcA/XSH07whq5uJXxeitFeHMYnQjHb/aHcZdYin6VhgXetP6
/QVbZmToIAQpAXpFa7+fGn+KKY11uQikFRtAh5dlpJyJ3bBm316Z8lBn0Ccvl2Ue9lhaRRmxe/Z+
ep1GCc2bne6jIxTMkY5zGy77vpjJLR46+QPznluFpl3Za9SWGrihvGczDe9gjcpR4ZawzeZzGWf9
D48kiDWc7Qozj93L/EcqOAFcMDYtLBfE+9lASmBfsmvLZAA0qH7ULarDe8IIS3nkw5/oUulxkexz
z6AcKxqx3NWqFD8UBcyvnkjTW87Go/nop072KXPdhRNA1ls3ShM1p+LGSLMgy6AMsBc1zCqsNFIg
g81RRyd7BrO/c1zCJoM2YQ4Lpnbll7EydN5t2ZrZZ0g84tadKCyEeo99Nxj0tMBGHSsJgsVIffT9
bp2FTdv60Sxqqp0x6NaLWpbuig1clfyhnOW+L6pYP1oxk2owAlW5mLsNDaChVCRPGnYNrQJbw0Bh
ALn56DWLesrHwbdCQLX6F4O96XeOEuRJKFGBQijc5HNaEBoSFfos5oulJEEpSLXafJRgl74Q8aG/
a8jAfKeVkw6cYjHzy6rJN5tbzYMPDX/yoS0463w7jCvmAjxri3vBfbnfkO2VfuBXLqZLg17RJfYS
Jz5wbuEELxtTkVuJj228ShBDd1iwes84gGFKEoxXU+7S0ZgawN5Vm96NQ0GRHyc7jhzsc/NF7qUt
hv6FYLpIKdJGLk2nkLQKRsxAYR13FoAWEhC6UDhN9+RUxdCHthu3U0hpwFiDucU7E47t3P20iHl+
8hoT0Zk9r8oLl4yOxK7SFTb1ZKQexeNUstgVfaK8y0U6Frq7otBgMxipRiYFKZMBZt3+K9yjdQ7c
tYNWwO23861a7EQcCvKqjEChnaQs0865Hg34Mwm5WE0O8eSBl3mPq6qnsc8WvNXDYiDpkGIzsTiH
DOwM3gwNDAE0ncZniA8NOei2NeUktsfmbcE3OAdSH5zqaDijPkRyyB3wLasek4NSewxsVcHvwIfq
3za8KC/iQK1jVOQzb3mN2XDdaQ0SjMSpkdljffX4A6vE+JxkGLMohtNn4VCVOx8nMhBBJA6KmhEa
i/yzZZZIoUi4VdoFbkX375Y86zga6UB8L0nceKeNHRZhpS2uc9AyzefFL3F9JdckrXbUYdyHxpFZ
GWpezUdVDqb/xdBM7+dA+M7nyq5XVHSl2p7rvH2Apt8/Lgu+V2xTLd5lYvZ8O8A4zFrTux70JDth
4zWYBSa1OLXN+0Rka7VnQbSHo0Eq5Q0NvdbbOSuPZkfzEitWO3ZUE9rRevBtkkYihM/9SqoO4TSB
Uajpfbuw0ATNiNBzZy250gNIqFSzk3WsrrNM2PTNPPJZAviVOsD7br0f56x8r9NSWICNmDGOuUHa
1HPKNGmOfk7sQKjosM47/MrakfYKofL97AiahUBO9pSDkqNYt5Ffs3f+TgRVUoYzMtPLjBHhR1Up
hXUjFosDlj9UvkKcOWra3hsctlw9ufNBAtTnnTYZ9Q99NfNP/AnWz16L1RQhAa+/eJWc/KBciyyL
sjjDKpKYWYuC1bOaSE+dBMY75IAMGrDMHkTmO+sVRHwjUigr6zvPaIc4JJOHmqGOmuUBVsryMa/n
EZ2o4c2fxrKZ28ulZ7AcrV4txQ6Ji03y4EAFgJzRBWbKLFaHwoxlNZgop2n9yRwqbv085ijfwXTA
JD9uVIM1NzGzQpR2LtQ0o0cXsoO+F+hNuao9qKyiTQI7gcdwp5hpp+s0dfr7Mo17J1pFQzZLn5fQ
aaScMbC3dVv9XUNYmZjGdapRoWwKnxlBSGs5ZF1SmTeiq31BEGqT21GSIajY0e0cscxh7ZlDb2zj
eA+8dQQoQ+4i84ZI+0u+HMeMKt8Z3xWNrfaiyJyPnbFoD2sj1uFiLavixph71sTUSHWKraZS6qCt
BcqGRrueVNwCZI5x2Ye9xIMC0CXoxgS3YdffVH7d/yDhrv0kuulejg5/zfQuCU6HPXFmi/fyAOUg
ccPHQWI6OZmnMoKy4fPMZDmFtlGIkk0JwTnhtMi2ASEri2+ZnSsnNPJ8vcvRT1TB7G5bhFi1dCIZ
UtPmKWDGDAplefx8JBV/y7Zse2Z2zaoj2ye5Kuz1hSAgSjalOrPnf+UkwlF8++mUe9GJmyen8W7G
ege9idwklBcEFZn5oV0q4lFUK4bvutu9tzJbNQGacdAqjad/a21rfszMmbIxvilzPvdIf2mlnm9M
qUcg6UPbaRnbLvr57nxI2brXkHhD32dWvhx1uX0BU2M+OZ5DCdbHWdtGJey8j+QcJ1nYyqLzQjFl
+cdKN1WGGlSM73ycn6T4JTqFUz7kzYiM69+7602R/iCnJq0in5RJIshTj35enBtY3bnkwsZX09Lv
0+Dk8DPSCfiSoQy+hwT+0Fea6LG4XMlNmsLMBnSidN5XgHFeG4IREtF7RSMfTlezJI8xw/2p12Ow
QkMCNZxyrf6lXBOc0oXfKcAcdVw3OImtZo76yYVvyy5kcz5PjLjjOrkiuwKX5Hwos1mlYRqb8ktK
K+m9KYrKDqt67CRF6qw+lF5isNMbBuKboONU2pXZ5Bai1UTZa4CWLwnKeSl+ZsCYnKDN2AsEE5sK
OyJtAWwHTBrnWqfr9bc3yvVpzAFQ7WRDElXg9r6uRXh9a5rKkwYj2CvrPI7sJRuIF1NTs7frCnZV
pTfxrkTD9Un5UuC0td3WDKuB4myI+aH8O9FUwlxiN+VOM+xRHDyoCj8dNmvWsVSjtR/YPjIVrWab
4guokE9leUH4ceksw52/UgIJKBCV1yxhXo9hoW37CAgxhhsOtO3WardFGDdaoQWTnzb+mcLmyyMy
Ehfkd8S8Uk7kmPx8aEoAVUrvyVSbpUeuNwDDKIapADMKFznixXPR9c/1UNvYpypBGRVEL51DTHHP
r1exzbEn8ljDntSrKx8e2CcgXhWJ4oBzz9zby6nM3uSLghwK9HcvarbwT/ysBHkeFqQn7bjTmUrI
mlAUcbUritv1zhhKPSryXL916sE4U457+Wg5h9NW3dI9sIOeCvPEYpR6TJmT9Ah/uV3TuD1oi7Qi
RykdKSpqjben7u3RPZ9l4G6g4UBpZoLHO/WEtvPqTQWRABRXuuSz1y4WThw1Y/mT7QdfEvYYUwd5
9/ZFTx2HW+GHORQFHTp98o7ESeWBBpEc89HpQ+CxJMH7s/Yp78GvLT70lFlyQpkIl4y0VMX0T8ks
9DXPCVMfTe7bv+SV28cg7ZMyQKuKiNqT4otWZ2gr4pQfguGQsvjg7PxpGo+jZS+hm5LYpi+AAt6+
qPnKGGM4kyfBpwNJ9rRRU1gAStwaUpYJIOl7zWiwQjFKlpspa+thj1G3yEONNkZ8qB2gH0Hsp8tT
OhixSbFmyOpobQ1Z7+ZhTfadsIEDxKVSN+AC4e4YruSAYk3eNOyLVmhfcMWwRTba8hFqYhEl0CpC
tRbLrmh888YHxSOienABVVRgtp3Q7tGM0ZXz0JTgXih3a42bLwKDChCmR+mEoopuYn/wtaanNadr
QNj0bI53DaEq55w3r5SpIP7qDh1J75dK8fnXT/PArYQsprCqKuOnLlJqw2afE7X39mt5pRCHFBsJ
A7Vg3BsvMkjoZAx5G5MXPQiT4qtncaRACLpTTQM6ixNmyI5eEtAhp3P3+PKzx2SJdcqlL+ARynyy
/1gTDEfOnNJBNVJx8G2AFImVe2Hre8ullvvTmQ3PK9cjOwgTDDBwQ8dh+PyZ6uSqrJasYBIk/nrL
it5ltOPn+G7g48/CigbNuTDkl6+RpiC6ZiRDFH1e+AZglfC/t8O20zOxoA8eEgXGM5LAt1/jy4+L
Wg7yaVwkm/7jNPdOqKbvpcUE7i59ds83n+9VwtkvIVP+s6qoeNjsyS8oVo47s9Ly+7cv/8paRV6M
y/3Z7MM4Ip48WT1OV31ElTHOg7dXyvTvybaZYSlAbn77Uq+8RJtCNV2VTW//on6re4TLMkNzpy4J
KalKIGg0iQtB1Of4Y6MK/fjnF8Q5tb08Wleodp7fG1+irslGDJA17Hzv0S05xhQSHjvXWa47Z8rP
XM/Y9rjPVycHpRFGFZq8WyfxZOFviFHvHZ0xIyvOV2HR1SbYpaqqow7w80H0ZLccikktj61ja31Q
ErH6USvyBUCHi48zdKCNtHu/dNRtSpVXi8CWwcH37Fk9AKGy80hvF4rtS+OD25uSnqjbt5/ZK8OR
eDCG/oZdwDd88szA6vViMakxAWNcLqWai//N3pksx61sV/RfPMcL9Al4iEI1ZLETKYmiJgg1FPq+
SSS+3gu6DlssMljWGzvizfQuUQAS2Zyz99q3ZZlSEmidldRKAOflLDVr21eZdVGY83IOj/B6iWNS
w7yNW4JaPyvvy5cWU1obKztilPSo8zqvJFtWV80vaMculQRQvK6OROP9u37jY2cmNVnm0desMPyX
F218QXZN5w8brCYR/N2cqluSLWcCy9+6Cgqs38k9BGGd2tKQOQyGWXAVF9rwh47N0gbZSHPGXHDq
Hf69/fQtghNc9izovE4+ab4rFJBxKTdUMr5SX+6OAA+pjHPsuEibod1YhibuKApTRYcStM3SxLyZ
qlLtcjz0QBKnAtX2+w/4NNNh/VGQPPj6OdytNkPz5RMGUgKBJp/HDbye6NazqwZxblZ/HoxGjRtX
BwTtNRH0uQaJ7xODgOxecxzPHVPXy5x8oR4TwrqZITDGOWVHVENsJekEE9kfCQ0KGnqsn/q8NB9a
FfcCiCMx5jQBbM3Y6PU8P3vd5Ku7Ik2MH+yjTXRzhGrHZ765N4Y8Sgca2rQV8Sz6J8+mh7lWCqtH
F6JF+HNjdYElzrrUQW2BXeSUKBFCnHkSr3cPqwBlzUWAokFB1Xr5Pjxo8sUcJ+PGrpbsIo7iIjTs
3Ad/uIANZDHYLtmkXyXQZn+8PxTeuFto6qyrFtt4fsHJDBPPTMqIoyfO2rl+l9BzvdVMVYLRcuOD
crrhO8fU+tv7FzVfX9UD6I8LBn0HC93pt1enZbzWy/j28Ch4G80ZzeGGjU3ahD0LbBT0OF6Jrm59
2jgRm8Nxm+n9YlyBJRwexWxmnJkbO6k2SofstqPc6NmIusZiDqh0y4zSZmPcoEVTH8bcs5+TwWH+
soyIAg0UV2e3tHapkclVue4+kak5s/j16rokf/vMQvt6TV+TJdF5oo7hWz8txWgFlOrao46ojZOz
7+y82LKz6jFPpOfsvK8u9fvoiYuOrBaksKuE9k85Rh5lZZbU3rIpzeEjhKV5H3XS2TRJco4L8GrA
soxztF772fRRsOa8vFLqlao0JCUvqvtpKI02uqio+2x0zWjCuTci8o2a/t4yq373/th5LQZhsHpr
Hg6+IFyrv//9D38TtQILyn+8bFbo9kNlECZuKWrjnefWh0Ut7l1RIQvUFhp8NFWsGwjm9Qcjae0A
N4m4yLO2v+nrdfp4/5e9WlBcfhl1dL7hVZHsrjuuP36Y7pdWza0vm2x2o+vEG90j+ETrjIMWzyB/
58WsyRYfnfQqVMZRrf/2Ef1xHScfzbJF+L6Za4SAu9TABLQZBIShraBp+2UQRf1Fn51VquXMHSLF
KpM0UK0a/5yi/AdEnuZlQaIEZZqgG5LuK8YK73ud1bOxTSqcY9cmJ/dqK3Ndf9C0drotvX5od06q
Q25li9QuYWRmdUQJUQdoZbSam1zYsjXHgHou4CENfTPdJ6pQyXbGStrtjGn0rv2sjSpKtFS8wcPD
SQ8gHhLm3suO02m+9BQO03x8wpmOFtQsOzROtihHwrtqtTyP7Zi6wGLJrDx24P7ry7jNqc3Lbuwn
zrm63pOciu01cP0iUxdAFbFlFMz1WthIa8TKSrNU3JeewvywxAyIX1YrnU9+O08/Ha8GcZaUZeYH
zF9E1Jhdp1iB0rmxdpxcaZ51CJWrsJwmTDNFZH6lq9SDrdXikr3lOFOjd6ayvQNcHdFEMEsA5kJo
8bMjYrUWoVu4x47b2j9w2sIdVEM7PpE1Z/+iDW0el9lEQqp1OWBYt/ZhiJeqqK5pBhnZ5ZLlVRm4
KLLQ9Vjx8EAT0EnYg+Jy3ZgKzDK/I3NH0CuqwMlf9RyPBJhGLZylJbi63XQPlYMLbN+A5W1CZxrQ
tsqhWj5DZtY/Qej0ssCfVwnCwmDwAjo8VFKRnrak7PWyuY3tWf7wTKIQthWg2q/DEqVm0LZN+Ukb
W9fBTkaI6BopZLWwCV34q3wteoQ0TpI5J5H9JgfSHfJ8P5pxddCRJXUHqgdeAZOvMfSQaPl2oM03
+0gd2gSZAnG1c83mczB/2bAbe6A9FSdtFmR4f2DrvI5lwOiCqnLyJPClWV8j1Sv9gAQJmp9lmct4
k5TV2jooa625aPHAxVtkbVKhHhpHGz5opduwNWNh7aGczd8bOr8WsOXI3+mj28ODBy2cXdWaO4kg
S+3uS8csd0eqCST3ImnHa2RI1SPEF/PjSM++3vbFHI2AEteqMfQoULklEagZMHN3I6nHftdpLX7v
lwkucYL4+EvJZs0NVGssqOlRnKLiSaXyCf9oHSf0aD8mwdxH8OsNSsDITzXzE9bZZtt1S/uDE8AI
wWwlVfelws2WJKP/g+rqmjsxtcOushdqz4Nj82CmfkA73kkBBTWhM8wrVli0NhWlRYTqHhrpADwZ
1ZikbP2fTu22X4qF0ncwJJaNvgXa4JEwBv9ZyQlLeYQbhw+6dxMwnOAYR8i0VUKr2XYbLbTQSVXh
4DnAyPoYCfexYPd5w/4/GoJOq01zQ52YJJO/nY/X4u/K0VozyUkBfDkfk1RaFqmk8GvH7RTmjO19
A2/63Hr0einE2I2Zl9IL0k+UaC8vM8CXRM0R0zAeJS3UjuHyFWOlESSR5l0ylvo7s/CmY2M3ag+o
v31CfMCYqQtvU+irVGwx28OskNGYiHL2dJWfmlrTPtW8hrMhrm8sUoI8UDAlHt2hV6fwnsLbRKdX
J/zAFtUuNivxqXI9mhcZLbcjTcBsCYQ7z/dMPNF9S6v5ArRT+kFWcT4eVzWUC1bS6B5piWTjmSX0
jQ0Mp1wcv/w6CBGnmDX2oAW86ExuzDKzvkNvRqpiV/1TXSdntqCvj0CUy9jwroQVjoA0IF++NhQV
daFFvdwktH6BJKDkZ9fpZc+URdzbcfbbfT0qjxSaMr5O0rk+TnR7z5wOXy/lgvoZpYl1KwNd6WSI
Ok1tsWjS+qQ4qe2lIvfMa+cnyyFmbxqbc4SFNy9HK4TGhMGIPb3neaIM6QmKoVMyWTcxsU7fZ3vJ
L3Ao4Hny0+jct/GqBMNDpvECZ4H9Gm6gkzZkOhXopWcKWO5M5BQ63eZjbdi0oiLAFMzww4GID3GQ
4G7ue1pT2wbd/bkaxlt3zRGX7dLKHaGm8PJN114MzmJerVZRNz1Z3SIwK2fPiMGdLya+yMf3p53X
Y5h7ZltGwYbIaw5MLy/nGUUucnaCJEw7/UVRCQ1VXekehEoezlzpjUsZhsnyDjzLEuZKJPpzxxn5
Skts+q8b+ltQslJ0LGQjdbb7JKUv4HsnU/9E3aGI93bmUKV19TS9Woj79AI+bPu+SeLxMdUy82GA
OE6YglqWcT85jfGJhIqIYIbUucESFX3QabqXQavPRUGYg6xhIy+N/n2pLDvduAgP9wWltk9V4yff
It2EBl9xTD5Ce/avST71kp1pTw7aqiEr77woU1PgwisRYWO0y352fOy45EFhfG+7rPqmhJGk21Kz
mu9Oz/6Wvqu0Oa/ZiGUGLcOCkmqlbm6kjgF+L6x4+kXtWQKk7hfSXQbpd/H1hJin/TCVCaqAylwK
I6R4VjZ377+FN4aXwchyOc+SGWednkdoOgyQlVqOQqTtlaVrXs0l96VNEj0WMo9zWNQ3rsdkQUmT
Ex7tp9/9oT+2/57lpwsCJXYuvjFgTLMjYMUpaVYbjSkNZ7Otn5sr3xhnFiYZqlf8dfwyJ9MULi5H
M/iGEOEuy83MSgaV3qpvkMv03+ohQWJP/h0uX0Pt4GN1iI7Rnovc/dL4ujogXoNnkBH3kGnk22/f
f/5v/jhWeINjL8/FO6lgaC3cqgpn/KY15vTRSsgVyIZJULty3eXi/Wu9qltw8oLiw86E/QTz2cmi
MYxAKzVLcC0/m4K0bdsr2Dv6EdEpruW2TvYRcuszN2i+9cY5Ylt0+9hgkNT38jMf6yxJNYc7nBIf
g1SroCcdq5yQsF1jm5PLzhyQ+U7IwnxMWg0zpQ+2LzAGJJFhkqaTuuJbZH3Deu5aQQd55EfjRVZB
CzBrH9FpDQ8OxTfs073dzrulbL1b/iY53lTkxu3kZHm7BxtR/0IpTHdw1KbBO7Nbe62i4URPHqeH
CQx3Oq/y5V1OfLJzRGlv47lj9xkWg7OD0FHCXDAqfxtHXYk7z9I28YR8LSks1AI5xHqcNm5/1bV+
d3j/Xb/eKa2/xxPGCnSDaXGyr+uMJvLRUiPVwrAO+QDo6xTQNIrPHOixKJ+e51d/F5se+j24n0/b
dx1IM7/ppQSXr9ID2PZ62Coksx+UqKQBTR8lJ32vDOIApZ8hNFhMW9TlZfwtm1ExBEVkJRcpwVIN
aR/k4OhsKsDMQ/5Cc8eH2W5Gcqw+UDKaH9NC07vNkso5Duw+IRzNMZMINRXtxWMe54sNfMKtf3Lk
NZ5zcxacwnWnusfQm10J5ZNVXSAqDlxtgCDi6TqS7UxG7aOxNIi3coGYbYOWyP1VRG2xwDVtYz4N
k5ScM3vF35XzF3UQpH00IVnX6WEB5bNeDph4EF4Wkam4Qdds1KGr4ZIlwM+S6GKWCfmhMB6pypn3
nuYQOYJKdi4vm9KzPxOeY33ISYSLP0RL3tu7iP7aeKVFc/mtUnijQ6IWqVD4/PpxK/rWrx+EyFqx
ZS1Nu3+ciP8PCvgP+E1/fHOvUI0X3bcXZMff//d/OAEuGEba9o7g1XrYm9Zu4T+cANv+F9113huL
Kq1gCFT/wwmw/H+BEMCfSAFuBaSuqrj/5gSYzr/YlNF65AP75z/7G07AyTKwQoPhJ3ss+/gomB7W
CfuPJZgaPb7H1jS3ZT420eVEpsgxyagHHGZvsvyvDplO4oDqYdDPjfqT1e73pdcdvIH5iUPcaTW5
apc0ze1Ix06SonGpMvVR2ohBRvAy53Yap7dJFxsMGx1UTF20Ql51icreoKDiqjCRpdzh9P6Zyo7l
AV87stChYf3P5Blb7pvXpDEA8AkOAwavl4/W0VDd1wRyhp6twLBbc/sMeD5+JNpDu6FAdO92nn3m
mifrq7Xep7mSmU0bnd6rpr8zDkLvbV+FdhOjgI+GzLrNFXXeAA5P8VB2cf3hj3F+988k9ScS860r
IqbDRwuYmX3jyYouFbtUSgEqdGSbryLu7OiKxdzprSU/61o/7v/6ekjCkGsIneGKJe/lU+2R/XuL
0aqws+JjsooPJ6wonRunF1S05Zml/I13CJoZmBqLODWG02Nm1/t9ms6mIgmrjeHUqFtDK67TctRY
zJwD+SwP79/eyVK9vkAEEyv+gwoMN3myP8UUFHuFylWYmu6nfsr8S2dR5Zln+NZFfrelgaphRj09
y5ocV22371TIkRE9U484lbTr2vP+bo/JzaCMZILjwcEKp8Hx8l21edNCOTVUGMtuGfZuV07preXW
ZkzSqi/8LfuwpDguWV/iH3j/QZ6+OaZVylgCBsAKY8bQ+fLaVF0I3kw6GicwNjZT3AyfwD3pu4hN
RBCn1YJolwd9ZiU/fbLrVSnEMDcDtOT1neyql5zgooSY6DCdKxzathu5aHw8Iz5Xq3t1IWay1YuN
CnQ9O52eYwbNJTpIYAQbfgfQJUn1AZt9+1eUv7WvyVhEUAPQepUrnfJ7kdXKAsgWIbqeoQiB8nHB
OHFiuH/5mXEdgTzCXSsAoFxOP7MJ809MCwZ58ujmP2nlmFuwDuWt7pbjsWIl2RBDjBnn/SFyWjhj
VBgWtnOqZyzLa9v+5RjxxqiI+yzHmmPuGwTQXs4Oad6jZjr0mnOQmb8lPHmvW+eGyavBuVIakH2u
jHCczqdCXntUvablvQpbzvtXMrdiNuU4gvDmTIQM23U6hbDPhjPn+9MVF34xzjPU/ewq1sSA9Wf9
sdizD6RCz2wXkuuo3K3dYc4k0ipSHPkJb9XSv9OlWOv1kKWAIKKIhL/+5Dxb1p3U2whYV9y1Rli4
sLoiCCC791/jq7uiI70eblbtLjrs06o1fABvHuPSC5Ujncu5yMfPNMX8O9k50f3fX4qeLHUDsaIK
TrvSGno6OS+JR5iFD7it8zl6gIrBQpkOrBRnxuerb5wbY1eoIxBmjwai+eXrGm0SI1NQDWEvdFIb
B8QESzJ3Zwq3bz0+TB88wzXLhUr1y6s0KR4vbfFEiNVP/Kj0uv5hZ32FiMzUtPDvnx9fD+VaNI6I
WU8G4DCLuSERTISTHlF8k3167bhmeolFSJ0Z628+PIJ3bJttEPvok9uKRb5kmFlFaMYZMXFki9Gr
Lfu/nSDXV8T3xPGdDTmil5cPz+wd0iFJJgtL8mQ/crzG7Bln1ZlXdLrHQvT/4ion9+KWVttbDsOO
kpx2jDMeloLJTAwTeMkcOtOn91/TqdIL5O56QcE8u54xAGW+vK1Os6OJqQvnpTvIT5RL0gcZ19Yx
T1W+MyBHBfyrufPyXr/sYASQRDZa4WKuJrnc2enxlJ8pLbyaMddfxBaM0t06dH4r6f+YurD+4jAu
GTkC6uROM4zuqiScfdfz+W9oVP3UZWd+fv8xrIv1H6fyf54CHPz1sLUSbNYv549rjuQp1WSDiXCm
8Ax421n2fqGV+0KM2ufYqu9jXIHXQzGLM/WaNz9JCoDsy6nbsFa8vDCEdCW0EuOr1U7WwWiKZZuO
IAHBH4ozB4Z1Cn59j/97qZMp2qsWGosL9zjClMD/Z9ybY5oHSUUFxrDKg9fry0ObauauJov3zEt9
8xtd8S+rmBbkwMnFa7+30HzyUlHvpnvpL9Ze9X7170w6/3uV05pjGys3kRMMLwKQ56MNJBPmKNHQ
ToMC9v0R8+YNrVM2MwIoutOCdrFIrWXTxIsz/WlfCVF/FfV47ozw5rh08a6uJ/Z1k/ZyeGhjGjtx
xmObHbe69K1FXE6RjB+RGdjfasOpLjnKO3sPWcaZR/n2lYEAoeJljvBOJqLEIzEAXPGadJ4TEJm0
tXGgEaPt8AQml3NrdyHenGUnO/JT//7Rrt4Uby1lAko5WQyJ0W40zGZc2krFw1IhmEHqFp+Z+d76
8v68ysmjVaKXmEQWeh6wgHbwfW1q8WRVprM/nrHcvDVW/rzUydKB+bgUXsKXV4mpvyA6Odr1w/jf
oSk/5v8ku+T/cDxfZ3Iak7TvOFmiT1yXlj/mMFHpfd0AHIb7VfkhCYKYx3w2Y4aY0iwAfHcuQuDN
J/jHBU+WDt3qdGdIAcu2blH8qByTBIaoSD/3crT+ja+NyhW9hJXgTujry3trvdimuc2yOHWd9UN0
k7ro5DycWeLfuiEKKTTyV4y2fdqZbHubuq/DN53b/rzhpBsdzcYvdzVvb/v+GH/zUpTOUcRRR0dj
+fKGOmCZCUZ2L2wrj7ZgqdU/BdSSwxglw4f3L/XW6POo2lCmZy/7alwUdrZ0nAdEOOAf2ehN29Ci
dPIz88XbV0ERgPDesNjEvrwhj0xsy+xiL3Sjhh6I5TVXqpbnMPHnrnIyK6kcqrjSeEOqy5jl40nb
plZdXvw7T4xkRSqJdHVOWW5tBDJjnpj76nYRtJdnEwhFlp4ZAm/dC17StQ3ORpnz8Msnlk+wVJeS
e+GQbAe+GZfM7da5wswbA416K6suejVULqegq950xjGTjRH6WeY3QTfTcd5GaKR3qx7VP/Odvr4a
XwWbfobA74LFyRy0OHY+5pFjhG3jVCjEOlTE9K9dq7jSazCSZ7Y0rx8hpkIK8LjXIH/wql4+QoNU
bKWjpQ61DnQrWynUi7F3zqn2xk2t0YZsR7GSrLXzl1fpvdEkTkI3w3poC9DXWJvxGnXxhMgP4Hf+
1+MC8wpE/RUm6DBDnDxDhJhsKYiyCetUd35S28KgqqpZnqvE/P7dLzeErsWuAiU97B9KWCd7z8Yw
DQCxnhMuk8rld1LRXZpFhtB0dZH7ChJO4PW2lT/aCsLoXp8sUh6n0uxQ+pkRZwnOAvzLPfVuM93V
XoEuzzdyHa5j5PnZhn8zqpI2lUjMbdRPS7GZkBZY+/e/1tev53d/W7BRYOF7dXaOuyyvhw7ElBj5
ZncosKd4M1o2yJI5r+r796+2Pv0/HxoibszDVJKYTpEGnQLceGMoWh0nCiuHslUgSy1/AvaChsHQ
FnyjyA8RGrx/zdM75JoIGNBPkHjFRU+LVyNR6XVR2X7o94vvHRuJoIMqEgDPkCjW8lwH5fSrWmmq
aFwx/lDIoXx0MpU7fjq3fi4jajmJoBABSeqpc4koeP+uXj9J5HJsV1ZcKBW53631P/Yr8Gy6DBlG
FGqFIBXRLRrxrODQYnWAC49gnOCB96/4+sagRq//Y41nq+SffMgUgSVlYnhg9SC7Q4P/7KKR/bnk
sLWhdjpIqHfQf0eLSyeQx3hyob7DbUMDqN5KkxCKb4Xuau1BgFcAWWIuvdzFaJIihNTR+AVwsgyT
0cxvi670buPJQuSqJQtcGTrXlRbGBMc/tFkefVvKktZ3pw3Ikx27/rLk8dGPjY9VXNsHg/QHD3Yk
iF9GpR/dGCU7c9ct5R0b3QJiFJWXz8nSDtsmXbIH09P7e8302wr+ddLFx0xfmuYonbxDeT0PyUGh
DO+BAhjqphKdAzjfTcuPzjDKPelG9oVeMP1tU5E5j1Psd3t65+pGM9vnBkIHuF00JkEXJcbPck1O
k0D3vxrK77GSieJOagbLqlZ3yUfAHeVOWNUYRvySoPOiJrQd9T2fK5gRo62Gh9kvakTSk6rMcM4q
IwqmVhPYX6SdpSFZvqDH4xz3z1ZfEP0T5j7RusfDIinX2cvBlaV3bAcNGnZhiWKTEDUMtmlYbkps
8FvhjIj/p74xYaW1uhVw+lHX1jTWO2XbuREMeQRxGlyGnm3tvvAQckX9tYKDk62kaf0JttD8ObOp
iOQ4LTa50+uAzjJ/hKidWM8IXkzYEdBFyiAZoW93NQvjFJvDIUvY735eWQvxRjOc9UlVcSxuwHxJ
Yk+lBpcO5nni7SK3JDPDSxNHPMJxlk5Qw275LGtbfJGJJFKl1gyfhEbPqL8VWdXy8voq/lUMRnXs
ecXjR80o6sEPOsfzappcyBpNGOAe4S3BlIyNfC4B0Rh3PWSkKrQ6070VyvCjS/5sT3FyyW0KBiC3
mx2tKzpjWHEL47q1RnPaouVvDpjA7G4LAHjFeNQx0rYSVNER1WY2XUJ1nJrblkkH9RsZJvrPaSzT
ZgdSRTzmVqJddiahe9vRi8tHc87ujUTVoarH/oupTIFGXJNEIMBYa6xtPDDdbuap9n8sxpDfKTRN
u2ks0OKYBihNqZnoCkXW2RtbLwb1oethbjCbNa4MKXq2JFdUaRzPm0qWCB/J0lBkWmaudPo4yNzW
qSdYuEZSI+W3VXNhN0tS7qrUL27iesn1IMc4gwK17ZuboediyF3q1Ana2kuLMHPNgbgL1l11nTVp
bpX3NccYai1zHOXzJ2ucDb4j2cCFy2DQuqhpW5Xcs0CO2c405eJshZ812b3rLCVftgTjCugptoup
vvVbRGk38dBr6bjhcZjYTp24H8Nl8Bon8BFzYhyquv4zQjMQOdg9tPhrpQOmO4i4ysXOzWJNu6wJ
F7nVXOVrocG8hCkE66Ce0O1cqe+pntIumQRy/9CvRe0Fmhgm/rAZqWgnSAUWWxehKmJ55ng+tbz1
EZiBNNjZfKtjKOHZ1rtKec2dN/El7ZK5WO7w33sk2UBJpMU0K45aVhu7P8uo6y0sOK6fhEBmwCCX
yQBt0mtlhJ4KmVG1tfRRNqGnayYRQH2+fNZibc0ztHxlbUWaxQYwrjm5TRuoroHXVc03O9fNW2eO
ZBqOequpsDZ6mwQNQUc+MZbUCj0p84sx79352PjK/xJ3rH5h15uLFy4qm1P2MzG0vgxHkh+KLlq+
yyzXrU1TedPTtJi5QKlq0F+BDRF/c3vIQWFJ+Aid1gSJA8C4NOP3Gnny6HZaCy+zlYTO0N3X0p2y
bFjy8ISghKWIoIJhRg4VdMtqKIHtqI5qWCbkSTENqgDGdT5tG7233E0TW6U5k2PqAftO3TkTF0Li
b7tmbadGyxgojcvMyHvvYDhTD3B/0Ea5HX0xy9C2Z3R3MWkR+8FKcYli/8rcYKkm9UtHIpFcTF6T
zzvoYu6Vn6esVpPT6ObW8mbjzmwbEkuMbiFRKB0S8Ws0YOexa7LsQ5KOzpPrDot+CZOMSCeQfn6G
jhrExoZIH6YQ+ETGcyPTadnaoG6eTMHeczP6CkBCVDXkOczCGB4Xf/BSJrwlbw4Dq8aHvElN1oZ6
Gf1Nt0CuhEov/GgzcGS7imjZ/NTyWgA5N6S0SV0beiuIW+RWe6NWVr8pRuH+YHwNkD1Ygo0tjgfu
oMGKh7wMvYEd4CYqsj0eTOtDUmeZs0ObWOobaIvzz7omNCbwXNUn4UpxHXa2XSVERMSzFJumFDDl
6A0RTKWbvaTJaGdsRXsGwleLv0iw0hwhm0eKaQ3bpOvBlHS29VUSUUifpCytL5ld5g5PtMdpZNBW
PvSO6KzAaOd1MJUSZroOtv/KcDLctmnTRc/QwuY8EI6s8cB0ttNuWjcZeozYnGmC0k3HW9TdgFlF
DVl1S9Gur7e2sjFyRBRlvU2VxFCqek3ln4Z0AfTTlRb8aWHJdtw5NraiJWKevoHTMX5CeZaOOz9P
5FdbLPlVDhnIDOy0YXwMVVw+ayPT4gboReJ/qF25rBBGrYoDA+BhEcBZlDUokznxglpPWNomreUF
+qUvrRADENl8NRkfcCqqrK32ql7SGqREITCE5opblEaMSjSbC1x4HT3tH5AtLOvYilqsIKaKLGJS
khf/MtFVYm9yWWB14utCaV7MGry1ZZU3E6ljJT2TQGxlIQA3VMETpNggp7jgs3tIY5+DhO+oQ6dq
fVd3dWls1nTH8YsZMckToJQbEPZ76ZjfopGwke1im31+U1cLbfqgTpJGbdMK+1iYxIXVflggu+fj
1urrJPsuTHCpP4dZcyMqjwIg+J410LP6T6nXW9XytUp1GenhRLgj7f5eLtIk+cwZusjYRnMnG07y
mtFRbcnNwumCfiy76gBM087w4hSEhPyqXaChBWbGeUp/pkVi5l+EQQaEHsyIMMkrYU8igjKaZRbM
MHCqXVO6Su2IXsRl6Ax5T7YZBsHmNiK76NJCFQOuHfDeEkS9XTwzXQ/xVrRdM65eXSAOc0kVKph8
bJ5Bl8rkGS4jXEdMn+2DXqJi2tnO4uwrGg3FLqG/mQYDfhywtZEwr0u6OqypBHE4gcW8B6i0YR90
3dnkYO1UGXdPNn9b2wI31fZWO0xyr5XDUJOOyp4UHyMI1W1UziDds8F2j7PMtS+TwSKJ01qgtSww
18qtLPPO8OFd4jKlnYQjsbbKbNwiF8sU6FpvnHbFksWXetwa1QWY03n51HVTgjbcA4z5WNRaVwRN
LdJvEyrAZWPkA4vf4k/kYee8CGsjR4qjG7ko72Euhqrd8AQhiSagMKId8QcA3Swz8ogBSSsDMLE5
+fdxq9obs4H6fQQDOh3Ry7gwhsYseVIY5J6yrKpx4jUVqmY7WbLbZO6Ztbo2HS5JDpBjgHvKsrca
HlJ2jFRpnkQxm+XGpFwR7zoCzuCwjmATdrrdeXeV6otfsOSUgKLcQ+ycxOKwc7ZMCRU1E/N9IZrq
O7Oi+REXosIjihUl3kPKBD+L3sKl37q4clMBZP616ivsfZmb408Fv1znBONR3Ywa1RxUBl59iwKu
+OXXLPsBdRo9C7p8mO5mOyeez6mN6Dkz3YGjSwPWJGjVkj/PHqvZtk7a7gq8DEbUUTNZmOuh6DnC
RUZ3WVVgkvEFWqLZFawKJI1QLgotI7PQWftWY29zTjwy0BcVsZMUTSYDMlp6xkylagZy9WOlfpJJ
oX4Jq84vB4xPt0sjlw+jOd6VHekthT7Cl6N1xtam77wY0EpU93cJ3/nHRs7pryh1zPEicccqxDHf
7twy6TrmIs+oNiyD/V5R9t/RS9F2WR7j4AaoUX4fi6l9zDT7Yeb8k5C/xqYocMaUnB3YjNZ+mtoq
XPkBod6lrRckrqnW8parh2zDOcJMqRsaSRbdl9LTFWtqa1x5kXaxYAINpZqNj7Yez1dL3jWbblDe
tZeQcmQq3//s03dE/l8bm15UOKtHXWofm7TSnko7rx5kM2q71Ozsj50ppw8TofMZPuX0a5WUFH+c
RUPKPWccWtfX1YXN4i2XJOg5+zQqkyBm9DzGXi8fSt+B1Yyu+cZ2SoyaLSipmkDjwHXKjwtpwMbY
lEhUhuUKR8DqCOKLDhL88JsJbfOGHQ+OWS+zH9MWIL9BTM2XhdVjCy3MB/eFatvBFnTtEsMCrZBv
ygnIHTE2da4eesFaiBTavpTgCi8SCtfBPOhXw1IcRWXvB6HIKAcTE1QRbvAqocKHO38McokmHMGC
+ahzsj6Ies73NVElTwtYEAp/Rfa5qvIZL1Csi9slWaZdN3vHGWzvJ6W5Fb8d6X2u3O5IxsWlRhPm
FxkK7YWc0i9+aSc3lq6Vm8bWSfpLCxnMhaM9QpJtr1TnVB89xx7uSYtS7m6yI+LyWmnqB7tQwxYc
6LW1TNbOysXTxCmTHBH9gu5S/diNVHNJSMy25qB5gQIrfOTsScipBKDxlLaZSHY2ZoVN0vtuYJed
dyCAOQ7JXEwvkOi5RwCwyy/P06xD3hbspHMzDYnWg0apf3UbV7sv/Dw6mPGgHQG+pAdk7Aj5keNn
G2OO7+rB6e/swkg/pqlLitE05tfJPGsXlCPmAx8fc9iknkcEGjvWHSMAmDx+oQxVbpsRDnbk9fkP
OOTLZU238apw6m8V+y4OFBbu5cYm22dS6VGWVfoN63r9EaGveVlp3Zq0QqEhUK7LM/ZgcdtNO+0y
Vk+yKm0NX7lDsWmXcZYPej6ZC8RXHxa/84/2hNB1Y2NXCJalYgBXuTS3gOHdsKEfe6lXlXbZuMbl
VMjownbr/DjmDpBxS7tbcDcHVW83R0dPdMYjBqdHN2nEjXDN+7hyxXOZ2awJbmzdCdI9B7t/xPKv
vnHqqLtN6RT117nwYUHgYHe3Tp71DybY+stiSSGz63KFQlh8N0ymWKyjDH2xa92hwmDLZQ/yKZ1S
4IELB995jFK1+S/2zmQ7bmS72u/iedRCF2gGHhhIZDJJse8kTrBINeh7IBDA0/tLln//EqtcWtdj
D24N7ioVlGgi4pyz97dtQlxS9iNAp1HdoX0Oqe/bhLe8Tj6b9lpm1E60x6J1HjsVWdbkBmHjmNtZ
1fVs1TnJo5zOycEaDoMxQvPl7DbfZU3r7qhBzTuVtgaRSrkthyhoaCZA4Z7LNXT6SmB0o+VwpxfJ
idUfKusCGACNhW5x7M8EkbUbufOu9YYGu95nToATo3RaT0Tb7BZXOg2aOaQrVCW4SVPcrT1Pq4g6
logGamA/gedfOv+ryRJb8um58rAGs1UdKqUhDnllyVkrGUuDBWRucAzlDvztaMlo8mSBwD+e8w5h
7xeL4RC7kNEflgPlUQgpugA32tmzeSwbnzwaEmLGMRSrPlH+MuVDjzAyhVsDGvaNSHLXj/pNeDIs
fXv9ghNxhVRcuBhhK5Haz61IzRZAuOnCBidYawpJQlkuW6f31qgw6+Db0IrxzZ2m6aZS9QItRhA0
tlOs2l8bAVN8x55W2/sJ4hEvJuq6NPILzxrj3G0d/IqCpQ0VZV7uFkACbEycK7vLme4JobgTRv29
ohwKduNa9UWMgWq8bxSxvGGADMML2XWnbOeUnvVCT2um4qgHzw6nZdIJitlJ0gdbmpL2E6G+8nbC
rnc5QXPIwoZZU4LBsliuAgyXgjU9hdtfun336E0r7eJmG5NnR5YakCRIhnTncAT7ASFeFlFbq+61
LVVfHzWMFpTdS2J5l4SZU96sHm6lqGkhkR5cp2SjsdijrXDm2D/v1qTvv3TK5zfUK83SQNEwCllp
uXtWClUH1oZVA93XXdfverP0LxVZH3dbr4JhT+pV6dLUGVa9I1HtFK7k5MI49moDBFDZw7IvdMmA
YoUNX+zNWbFE5jCO+x0aD+0dABK7w7kF1ao+tAT6na2JxPEMHCGWVVqU8UL3dUKBXK19tK6D2s44
ZU9TDGd8fXJ7O/meFuw80er2zR2+1zH7ZHGYK3YUsCYMlKDyv5F8AqEv9SaDVxDW0F2bKN+LhGVt
G70+RDqxyO2EsFdKrcdKgUg58gIWlHx+6mYxAi+g/OCI6x78cal06EwOhGPHWu1y7yeButzagWIs
UCN9ow5kFC4noxGaPcPv/GjsIOzty9qbrYfWh9fwg6SPcornqrbGI3Dj4LJZ026+P+Vbg2lt+aSo
RCBoyLhxuBl7n8KlozHSKiDLsFDznWErQBD51rltpPHG+5GdLOICvkj7rWBusxACBNEoNHHQGrsV
VchVXzbFKyl3xD/3ebZeW3plAZxdY87CZGuaPk6wlF3NGakQp2BXwRuZ1eaDmr3UO0zzqpwdSj4S
h6sOTS4ohSRbQzVQjp33jcmD3/Wk/k0u7AyHdJNu6rTzODH4KW+Hfmz6ywI9j+tEmVVVG8e3iuGv
by/kM68VRc8WABQnwrgjeDituxnmRTvM66M/VaKKG9Y62rSuRzIAVVRx086VwYG4rzTZAYG1kPiX
zs4SB+5SJZf9Kj1wHwBNUdkkbjAecO4RtRwinrcQZGGym3uOANvJNlvMQXvjYXtmA1dy86N6I/H3
Zi3NwbwEegL8LFATaUpbPcwGLXG7nA8ucmvK0IVINg6/ae0dtQqaDi0FJ4Xnla6g2s0Lp8O9bBGf
waDGJmQ86QKXstxrzRzgIli9Qp/Tv1TTzTh2OZh/gnzVvYQ7Vg7xTCAoTxKncuEe2jwZ+oeiAtrB
myOW5ZboWiP9MbRGLc5hM4/kP4Br9vYsLP1wvwTKQpDWFVnw1mZ252ZRg5tlriOTYG55kAyEmuPI
KZfIgsZ0O7j7ss77q5xWHxydAKS6CUsbBI5lhrqblxZSxNZ2hCPXsEZ+TKOj39xkYpiCDbmSK/xv
gMTDfg5co7RpVGMnfKLTZSwsZbXYRBc1AWE2ZPimvaBFXo3m6D7CG7L19YZHL7jLQTEVOxOfKkei
2cnWlJkw5sX5yEmKDB/iJ4R7Td+8wtmXOaPAh24WPoftQmyyvBIr56ghtikQxN2yVub4qSUVi0Bt
0QtqR7kQjExRuWqXg17DlCmkaT3qMfRATmNszVpvjQ2Cor3zJUmE6ABK2bg/TynZaf1U93qZDx6E
II7bgr2cq1h5JsoQC4/QjwiOwb7sjKKeahENa9AuB9Kg2+CmJq59vYAPkqcXLtV9HqYAusudzYQg
Z7CvhqJicwuW8kxUw9TdMZVKLEDgpVRXlWu1DOBB43X+eZkgpCWGcWz85rqbWq9/bUyGXPdrZZCE
zX53SlT/cxz8f8bEf2Ms/D8HGP/H9n14e82LX82J/JE/rYnS+INeBM40/6SStpi6/mRNRAAsIZuD
3vdPkQD/bU10zD8I2cVGB4zGPcWDoRD4L2ui7f+BdsB2wb5iu8Gd5fwr1sSPg1mcGdBM0MAwmTUt
CNm/Kiw2kh4KgqdIO93a/ExgJPgiZqf+jQzv3Wvx8+yey4BOww/xJxTA+yAXwRNhmhts6rhMGu+I
PKGL4ZkzALPW5Zk+/LfFWrozlkW2hLFZb5iRdGeaaLJXlzbOpbuptNhNTe6eKVkySgJiEVJ49L/R
yn6UXvLXRGnC38NGGsS08IOuLncMOVp88jGG/vGg6QCOYb0F6cU86e9pxp6R+wrXCNKN3wgN/qIG
f780Ct0AviYmuI+2kaYgS2H1SyvesrK6W6pxep7qxUBkNQ/7bfb6aGun5LVO4O6DM5uecfmPz85c
jJe1C0GhQpj301v8N6rGv3k1JMJoXrWTIgHXx6+vRpHBOzbmxozXweKgqoVR7iuvrr/+65fBjYdF
jvfv9M7/epl+NCeCOomLbWlxHItp6SMpl2H/v7gK34tH7LdhWu/51j9JHlq2rt6BlRPn1RYA4OqI
ozGSt3++yOn1+PCWn1zGhoFuFxnjR78YmY2wJZDvx2De7UvU2CuNdXQw1gi+BhvQFFUBQpV/vujp
/vxyUVYQ9l/MYwZWAgQrv94/yx6TZlKJFS/V8tKVbU51TKerCJr0xWqbBC1DWe/H2u6igEz7p3++
+l9ektPVWUFOAKaTW/qkx/jpvm6boBnK0Sp2VXUjGVXeuIws7v75IiyHH3+kg+OW/zxGHPMEMfyw
fqSdufA1jkXct8wRF+KSLws3Lc7Lza5gAqZp8QW6TQkpsxkuh8WmWWrVDmvMVu2qefweWHp66YyV
WLTeSBuO50iqXtLZlGdVIpeLjGnF+eznxb7MS2XRcqMwSDZN0Qro9rYxN4bWCeXyl6RXRPOIEiC9
X49yorZVeawQiWdhifLXDRUl1eNMARYPE4y+cZDVrWbuGBF86H4py3Y7IAj0aI9UxQ+vd8RDIckI
VvOidriIXepIFuWYyBB17oDuv6RIdiN7Xe297MDb2X31Hd5t932WtKSgxp3PBbVIvBhJG4NlTq5q
3Y5laDOWvDCWKji3kQmjpFD29o3J/Yx7hnNglizF48j3j1NTkCXPUJOiGTa8rkO/68wv9AYWRpzN
s/IANLb0Afl3tON9KgjUg9hH559Tv9qLBHsyU2LmJCkH1J2/kSoQVGSw437BY1vUwU5slXNl0Jkc
dqQQbK+puYrQGUam+KomqIuWHMmCwzK3d2ttqc+jXfkx1LcuJOH9VMS4+gzOBxS7tuIctXb90RoL
JupkCB49R5SHoZWiP7d5hJGb689ZO6jYtQfnIDudnnUs4rQCDPMIP8490jEwdxust+PszN0BFZu/
M0lmDLMp0LFyjTY0x2QgKsXeg6QMdox0ppuCGgDQLbENk9Gqs5b59s5aaGur5B5Jxh14yPXYG8a+
HDzEikhYthzh5SzNV0cVWZQYFAmIdJ2zQShizQGkfZo0PKRM9iouK3k2raU+LwqRxKJvxxdvns5s
NzEjjoLx0CVh3cyfMtsmUGHJnytz2NF0uZhz6438G0bWjrzJy/GucIst3tK8OwZtGtzggK+PLbKb
Y9NWF1lbXplNgcTBs9UZhpwXvziD5Pl1Qik6ivkJCgHhkut0nhjNZ9nZ6uin3LyK4UBs1lIxe2Dm
smTJGmErs0jVMU/50oOc43xYt5hsch2bVk+zumOmqxnJOdZ9i+byDHSwcRbMQYrMm5GBm4kwWadb
f5VJ6DQEy5WZfW34xVXO1G03GFQxhdcwXCxLIwmtoRivnMQk890MjqOPfmAG03Q3Cm0ds14lN8lQ
vmnfHQ/5OqtLK8tU3JSpPt8cBDMzs6Odarw4r+v1UpHxFRYpYDsaTupsxHe19stZ7+gvI3CPMz9v
PjeKvKVWy+tia24JH/Qfg7ZV0Plo6qq5346FUV33zRTcNDUJHjlNcaSIwxZbA3BQWJOrTVfGkt2N
m2ryffNvybzBKhbDsAMfPu6UoJlHqsZjazmfWqmri6TkpgXmiyLyLfSs9bUqmxVsg/+2+d2ZOZqK
qAysG35o5dZ0P+mF0OJ2G2LlI5AQjlN/TSXYQNu7SPtTXl/QfjbbrXsWuf4mTvDrdsE4XVXizFm8
7Qq0IPGdNoS15tQMtQt7vV45/9E6XO2It6oIQWVO4TQlYg845410JT5CN6O1nb0IO7tu2+EZYVR/
6XrVtBf1yLd6Wg9XebTA2aLR0sVhzUmf7MmJL82EICRXxI5eb82tOkLzkvtWWAhUyT7hc6putNH6
xHfZkqWhi/xTCKU1eodxmM5J/HwrivV89mb7nJSljfyj9RVBGko65xQHxCNuu/l5yKgJKeW/oLi4
mvGYxT24OsY5Mokdu3He3Npg4OYG5pHIukdi7D6vi6h+c6aTHxlF6EbhC+DM5ZM8cVY/Zj2TdQfS
ANZWHAixMeBFQtPsLZmfPgoJLihKbM3Yg2p/6K8If07cswXT8HwMXDXkcVfWgHNVa/XJXjPXv/Ob
vHFYN12ajVXdtm/LOAevScXRem+OBgBeNS0PVOHjj9Tp8dWYQhDsPlb9GkT9OK8vax5kbyLfDNQR
JTTZSDYpyePpLDtgu1P9ilNBzLEmtvVrs3ISJwC7BkhaIxrcbZ5f//AqUb7OTuemJ5rBxIWLjb4f
ZJ92ZCf2CA1Xua7feP2sa0IchhuD9DsWcqp8Cd9H5DdtO7dAp1PyvVRizEVo0uSqz/NRQZ9et6wb
Q9+HArwTc1JegZD174xu2oqDP1qqO+ol1a+ZWKbQ9mZ3e13AeJPG58l8u2WWk8yx0Q8kLLT4DX3G
KEvv0eJcBmIROKGN8E4xje0XP2m/JvThiGxQwhK7ZWhY2JhK1RDuC12A3Kzlo0Q8MYQCSdkNGS02
Gw2CHm6m8LUfphWKEFFmwOddS2tGj1g06ohcL7nseuDKbgjLVN2BY/DqXV4NdMEXy+sQqJx0fYR3
ZQAMSjqulyCPFHIqd6C3OhG+OJ3jxF6CmDYd2OzayGmOdl1D6N7SFOWz9oSV7egZBeVOTK2/7jyr
2GjSpUwM9z7a5PUCtREWGkb0yZnnpoR0lZU5rVQPyehH5OairEtms/rs9m7xDZgU+Ke6SFmyXC8h
1pHQoGxXJWkvowU5RLCTQubf0WCy3NeqanZWp0lh8yt0CyGZfAjVrb5mSDHQiDwN2ZSzEmdFktoZ
/1MvxCxa7kVe676na8XWceVuoi4/eRLdqQ5rwJ3mOeTThsDZxtBDcuTVaE8Neb2qnUit/Fig5dye
Al+JU0pTnzwz8M7tKGEGJJHD5s456kH8cQSqE5I3FwEQhffkq3iq9fw4NAZLdOsl+n5RJKUSjZyS
OtTLxYIgzLtw21sZM6y0RF4KKTgjDKSTZWlH2zqacYeCOY0sIzWANdroyZgMpasZrjUiWN6wcrhH
hjh9Zh4rbl1z05/5T6YzQaxF+XWmjnulialfrbWXN7z2A3M6QdDf2Wp5mljLtFDXq9039N3RG9GC
m5lBsEg53pe0t6QfAio5pZUvnmIqYhKLGdHX3goehjtd5IRP8rjKcfk65gjJd6RpTmyVdrZkcS3p
UvLOKnmXp97gMixpOVvlClQ75g2O3DsJHOJZkCuQRDIfCPTb2k198tOleBWjYuyP9pQtzQGat/Id
jeLJxKxD6GRnahVXZq/QFSEbNBk1tdY5QKKpvPbM2Yp0ih6Udl6jPyF/7GhRmUvSouuasi2s/WCc
UBGmyeUA+0/uu2VygIKno/+y2A0Sab6Xkaxor1TXLUJjYkzyoJSHEW9fGTnJnNMSK+3g82Z4RXVh
uhikzxmQQ3+cNzdDuuy3KNvL2dC00Sv/VTqDflyH1nL3pgneln2boJc9S4V8qtfCUHvV1l15WEWx
sYjNSL4Z1m0u88bVIzjWLWMthrW/0FsrrpbVSFDLVZZ7HvB25LHJA1vY9I2sOtdOEWzhplPayGWu
WYxW3sPljFZcgPZmGxYU4Y2zXuvFGscoW8vktvempIomQzkFpxW+mbBBHlIzHmECgspCMJBoeHgQ
12qU1F1HRbmbzN7wQ/LNnHtbqjSLVxIpbmRlOv6VshtjPpTSTa6U1A5DgKokEma0iF4G+s15lAgE
hq9xR9PjgUw056FabNTuCtUsTX5fl90p4Ga5DjgzvVlW3U1MBLLhm4E88hate1GHvGvquVXSvnbI
4x6QtJrpG/xO57gi5mXsUftlsSPtjIbKWogRBuhAyReOBl6osBmC9gkZmYcwWDq6IUw2L4eL3lgQ
qxhVtrxlbUcbN8MzTwRuZ43IBRpCYF0gO3dNu9k2NOVZpKGtmA2EiKr7q7kXk4hc5OAFWgTLOXq6
ZBheQpHyGYfQTkfBsw5fhM42K/IgG/bUAFX3uFroKmNlVlUeNsRLZ8e1O8n/7GJGPW2OU/LV6rXz
3bBc2v22LdQNXBHxPZCCeURpycBGKZ8uB4TebJpNZ8sXo06h9KHWTp9rFn2k3EavWkjcPnHkU2O7
HMWWen5jOJKrvbv6pA9ASQXAnXrBhmjdystHyAf839ticmqsYP9O4YKNVh0cnZaPFQXDsvP5wrKj
Lzt1zVQsvysn1LyRBZB7QC1kjCVavhmlvzKJ6QlTji7bkYS46tVOR71PyVXjbU99NiLCtRYS2vLs
cZITisfWBeQXs14Q6mtNtlkfs1Ewq4dohs273JjARFtHF4nY3mCLEVQvD1YuUmJZxq29A/t9eolO
dQyGmwcrWZa7yZ1tvSv8ur5Z0HFxvmAj9WAmwgoMF5eSaZfnVfUGKxwNYYsDYEYbPIxPCIb9a8RQ
Do/da/EC+Q2anDAPliyNNpVVt9ZQemMIG2zC3wdejfoFIiTLps7Wt05ZY8tv28rnSU3UMdqb2MGF
UMS8CQaJPZrAsc8e3LpyOOmjAwNniCQsLVCHMaKr5MVi+P1VSc/ibtCNhfLjXVSGhBWBWTU7VbKv
lYfwbNJV20dpkPj3bA144Us/fdda0wvb5y5jX647M1owPD4E0+qKV62Jsg6JgR/9Z4qifESmo7ft
cUyIxzjKfEzPvcVMviirLcguZfPRuCr6ZIW+OU733bu8Duvh5D77/uz4C0/nJL/zkYCE42ZAjiyQ
HY578oySz3ICmXhRY2q4rd51fB4HhpkR20nfZ71r/XwObQf7XQGYt2v/xcbWjC6wWNfgEhfPJkJf
4N8La0G4FgUuksLxXV2IdwKlIa4QVIf2SYC4vWsRm5MscXhXKPYnsaKXW2x6SFV4eZBvomd0Ob+h
QRIoa+LgJHnM3tWP1rsSMjiJIrN3faTzrpUs33WT/9xyMv/SCuboDlsHaItPHkvw3tH+qbGFSR6W
ZZpO8eggDLIgFtdhLnMUF17bVfu2d8wHxo3mpwKHQmR2TJRmBpIIDhvF51JBcTqiydfHoROdCKWF
vIU/Wi92XObC/lbkvt69/53/b/7yb9Bsfnp8fwFDPrw22yvSI0YuDenk6/Hbv//5R/6cwDjGHw7u
QGnQkoWgB+jn/01grOAP24LnTpGGl/VELfzvCYww/mBcAYqc1wAcAmDDEyn4v2YwoE/+AM+AtVcy
z0EnZfn/+yGMb3K+Ih7HptzETov19MMQRuXlSdlVofQzdFnHATrefd43Ov2NX/PUjP3/reLTdZBU
wRoLPABqkM0+ePmTpd2Y/lJvzUQAI9JvhidD58OTs23tM3nO5f6np/DbCcKf14Mz7iK64pTKvvdr
c7gkxQI9GSrnYFjG/ZCSWQ8Lq/qNFfnvfhWRCqcQI5rvTBF+vUo22kFtBOgk81VYt3LsUTMFDFyv
S59SEiOtUf/5of2PvIdfXaH8rnfCF68HLwwH2Y+Oe9q8o88KxS0EiTuFFfRCxBAFCdP4YPTZP9/E
313sw03sjXWjF8Pz6k1/1YfKau3HMrWJUep12v+rT4zIYyrSAJhg4GOg/DCMySbDaGYJ+pmQTnFb
dF4DVhDH+r/8k4g9ImYRc5WNW/n0k39aW816dScsDVTB3VrAO7KnA/v1RvyQ5UT/fKlf5xPvj8oC
Tmgi+vCJJfwIljDzyp5X9Oh0djvzKPkxcNDl8psP6++uQn4WiAfyAnjVP3zAFUKual05qw+dA8V9
9qvITGTxm+nkO5ril++XpyPf4+9OolDmwr/eN4tsWs8wSJAs08zvOAtpF0MkzfpsOtCZnSlit0mN
l52S/Ws6iGL9hEu5Nw+67wDyoFgZhgdSHzc0twBKmn2CeBFHJXKty7UxfQUDnI5AqMhAAIqvJ5R+
Tj4341niGa0gAMZMfyDPtZPdZG8oPCUl6auLiXjFvmTnaMhkPd4FJPL0xxzsvL9r5pbylVTF30V/
nH7rx3vBKwrBA6Y97vMPo1rWgRQcNapSxj6+H8rVRYDjtdVtO0zlnas8TKjTbO5Hbcg5lCIPfoMs
+ZtnbnvM7IF3nSa2H/8C06jITMSzGxKJRzt2GXRo2Iv4zfv7N18/7CEGE3yWTOk/Lm4pAzbF2bAM
ibJCYqcseWFTHO6MvnS//vOn8pd1lMXMACKBuNawQNx+WGgKF6SMlCdJbDk03zytEAY3mO6Jfx/s
/L6RiSV/owv4m3tIXc3eDEHOtO2P83bR6bzNfS5pmgU/0dH4PgFL/GaD+HgVzG9ILyzPOWUmonv5
8KrkdjPktpmcvk5hlruZI7TGgLQof/fPd/CvF4KUw35w2oqQczgf1rWhdPEYCcrhwnSzc3OTJ6/P
qO//9av8eVxAo8Crd3qOP62erQa5ynmfqidA1jbPXYEJVOW/efH+5rdYp7EymhXAa7yBv16lXkyk
jtZcI0d164u2PbV7VSVu/vm3nG79z18xBQGqEMlUEt8z//hwx4ogn/s09xrMe1t3m5v1qedrrd/M
+ptFVaQb+BX/fEWinD5ekxPbiX8AIIAruhzdfrl/jaYXuqCSp+IYhBvRNkeCTtwXbW+/M/Pm6CNO
e3aUShJyfvrailhpJgwl0uqpYLqZ4C+jsirslvZE2oFhAmzt3dTHlD30iBpzx178eFwKklaGuV7f
RjpeXkSTm0yCsh3KHxhjKmdH226wdn7rIJB3gVtoNMITE1IX80N1Lksn63Z2V6glJCLcR19XWOLa
wkuFRg60/xSttr3cy0A7L+nIA9rPa8bc7VTpklwW2MvZQF6lzRBuIE8WtX4yxBWm6e+ric0mEstp
1kwh3g7h2nkMYQPzNNum/iyNSCcm7p0uqbLP0EXcLTaDrigiNBTY56ser3Q8+lmtQ3QiQFVXa0np
tQ22WZ5vxIGhsSAq03uptOlixsbRalARa8TT7pZl+xmhonHpb4735nSr6B8DY8Z+g/rDSe2QyDyv
JcGNOSXNLeT883ZuBHgKaA8ZrffMZA+losaOh818a3Ik5Kspu0P2blpIyX552NiIkK3X7kKrSa0L
Ensohv64s2ZsFrij8EHtCLUDK0g9TjBoQG/9q81LUO2Er9y3Kauz5Um0dfLqtURsh5Pg00b+6K93
RDyLb6iTwCDMeMdRvxaOeOtcY3tATmPl0TT2fn3WuuZyj4pbpUfcT8glnSKrmXJjSxGPvd9oSeGc
m58nfMsvYu2MNuoCq/vSp02O73qcvDHdwSLwyr1jlV0W9Y03ojK26uVETANijZecbMMssvq5t89h
wqhiz6xTvUzMLrsXbMgTtjSsLNm+qCgMDvOG43Yv3ArVdj8qW+zFSKZXWI9bsoaiWAoLi1uPAiIw
hPcicGzPYcM8WaHzpSe7CzDE3VVGRqxiQ699+oaY21ovxhpbBn2nPleE/lTpFInAmE4RfeV2w303
i2eLTc74OlRJNZ3ar+N4NvdmVURWJxoTkfnqfU7hObu7VHXFfS3W3D42a8eNbYKqV8d6TXDWFzXy
ir00wPlGPcIWhC5j3nk/GOjVJffMdoqvQC60uFKtgVvOyls7P/eDfio+9fOcmpGDxYQcPTEy66Dz
OG89zkk3284kX3z3rTdwY4UcFAd3t86b3hCpkTN7u9JcauKkgQNCb2q1ZKhkJoFy4vCt6dY4Awlu
/cwQu1/r/tG0GMDtZNXVzUWgFcr9jryqFGFZ7vjhoBj2MRfv8voSkYQ1khiWl4wpiYtbcPNhQVhc
uRspZ4VGetEavOOBqjTOVibpuN0k44tzEGd1sUsp9MYIKEP7ssK1ONY4COcblpwM6xumTgTYTdbJ
CaZQkcjhy+jZ8zR9H/KZEsakVY38xMOEHqR+eZYNDabvp8IvzTQCRpJf0w8rkEN0hbNhLvTMIk2D
eNvKHuWDsobMnC42t041Xqqtek24rX7odWSPx11nBQ9BSocFZ8OscRAzcHwi8gAtzVLrVDJAtKtm
3y6VwvPkuENJ9rqDBtehQACIIGyTpEE5cEbFN+dtDP6FsRAIT6FwJqZADpjBiVv/tmzDWkW26ufx
Yipz5E8Np1TjsGrFYMFBO10wTM1XrMy9kTGJ22pqUV8VhnOmXWxxsaHG4kroli1b2kiA42JKZXfE
FEwQJlwJBlrWYgc3lZNuHaM9k799walFh91Y1Azipb/cGS4dVf7tpIdvLZN+hNfgMENauxL4s9t1
xq3APZ2cd81C251XLb0p3Kq+RswvMNSpJL/nv/FuPtXGtiuHfCwvCP5jbcbFjZ3It93FjxZ8huZx
Gw3d7E3Cgu+5U1Yd2mKpP7eMYJPIbN3q+9T33qmFbaFSqjZchBGLTkM4eusnb8InNX3XUUOgwi48
V0SdEt2bsGZM1AiUywe8nNO817nqjeNkmj2mTSnUpViSxjpMY54q6hA/OX0sdVDtPVaVpwkHRYe0
ebAetG6oHjuT7Dh8Cinh4WMN9S0+Re6+dmydHeNPiyFWJqz2pW4njDubbfZHosbbPrRGaiBiPWdW
aw/x6JPwOI3vrSnLliiHmHvBxyH7sDCajixNDzsWuvvZiKEMjTKiv45Sn/g6u4z0UOPHsieZPiKX
lDKqm4Xhm6FbJ/uet3wjj/w1ZXsEne9VvECikJ+3bHW7i6k2yEXLGTZ1GHu9vornYSZmFeFJlrw4
/LGZoUHvdUe0GaSG0tDfGE26s4N6IZvIUS560s3uZ+3ILLbr1G8iD2snxvikKo3LsRQeiglFtGGE
7QPoT9eXVnvuQwr3TsTAuYwZ/4v5gGUOO/yW5cl2XE8J3AzTWru48Fl48lhbzlrELRo4+SKZFTgn
P7csl2M9sCfvvaBf86fZcPok7ifkBPGCCjy56mo9NfSQy2YwPgXkv2r28EaP/q1EPjK8JRmDgx9L
wXiHPOASSmLK7gD8h4U5P9tGc4WOUnan5AvWFvOMzlX2OJRpgv1TuKSlbiNTduSQuG3x7gaiinJo
IiypS7ZO4bZOSLp6hz472aWDHM+LqmM38iYrIGgRBGuCfdBlHjxxdrIfgHTAt7R0Q6BQU1H1nzVA
u/B6CLXZhFjL2ToWdOa5u6JETcc05TSFsVlDUa9xVmtckBw7yuOWM0zepuocySLLfa45lNHlxjOb
IQKAJEP372og96eIFceWAasf+9YBwkKRn7rn7Q94WZ4PYSFLHz1EP7yTrBTJBYbJwQXw15cF2n9i
c3fsdMFlqlxGxz0toj5azDpxdubqFo+ZYQJfwFcrx3CqyhrJxzqf7m/Vi6e63vhGGK8zrylkJTYS
u9KN0Q/hXgdnmPpPNnm1tAuzVdnoenAzR0zg1ieMjuJ67Hsfn3gwuD9AeGZGKPutauOJLDAjRi6a
5FhSaBfoH8Aq5BcA8q560CfT6MFIOH+SDufj0lWpHIYYnlLxbIMX/JpLo2s+lR2Sw3AzGp9lzbb1
em4vDaNep0GJB3uiBQog82aMyP3wy0hWmVyiuRuDx4IckybEeZmLcNS58bmYPRFEHlsp50+NAHyP
7xFzFDGp9r0DmWM4piTbEPk8mDVg2sGjqPdqov9ChIRShoxukEO1YuZLl20mHyq3aN8cD3njoU8T
IjEGVlQDY/LGMMiXoJBjBFTav/UaOjp7N1WjdyUbiDraLHUVYwrHf9dUVn++5RADQqDM5oM7tV2K
QbpsXtXkNdyfSUNRZiMeRFRa/cAwUzu06YZhKDXyQbQ6HBF6+9vcD54VNnnlYLXCLIWdBLTB52Ep
9Ra61VbTNmzKAAEZ1vgyZIItcyqMjK2I8r/04gbez+3MnHHbWWpejYhxFwgMnDHoA7D64tST7ug8
dbOBEZnTWkX2aD34ezl2RvWf7J1Zb9xImkX/SqPeaZDBHZiZByZz0S7LkizphbBkifsewe3Xz6Hs
7rHkGnv8OEADjUJX2VIuzAx+y73nBtIaWKmiTJh/gzc1308MaKSQUtMcQrdENe+96xF1m+LUWFiQ
a5Ki59jiywFKh4Tb+bSOu8jZpYnU/P3cRNZCTvfYwhTLl/kSatS0sp26Ot/NKYdJmFQF6yGPlTYx
Yw6GlcsCpX51ZQ394KE1je1l58XYPY9gP4p7WWvVsF0mTsOPtNpxSu51laIHqh3n3tExVF1jNzCP
bIkVOPRUE9/CsgATtpiRfzEXqaHvs5zPxV7DwIPsU7NIpijRnw73v243f36L1iADwkrIMSSj5b1w
OWmTJoorAGFeZRg3mrNEpDNkApJBmek3hTWr618/4PuBERNCYL0mo36gjOjc300Hhjkjx2B2Ksox
vXhatK4MaTqok+tFGr+ZEfzNY1krvN4DQskDWu8m71HcNS3lNXyiXCKUVXwPVdKOe193/fDXL+vn
ph0coreOP0kKAmP1bobjV1Ha2yUym8hr7nzWcGezl3a/ee9+fhDoudbrlmjd+bjrn/8wWclav0R0
jSKoTFT2gqctuezKZjz605fCl0Xgclu/M5gg312hkliQlADSJljTGQ9GmoNz0qvfxQ8ZP1+c9fcz
UsHygNzEffcw4FRz3+471B2D5ODvGR1PlIgGZlBiiWxCQJXet5d9wyzhxkHdo38iIRwBLy27rAMx
z5Y45c7UOkezMmb3KIHthmrdLac/v7h8Jw0MUqBR1lzjd++76TeaRTPN++7KK7MxtKNeq3/H+/+7
i+sB9rKYozJDfz8FNAa8jhIoSuD0tCHUtQ0Qn7lpvPl3ss/38yUcM2ueFSs21m2oGd5+inJQ4y2A
nhYxn0QRiw0+D8CI4LZHiVj/6VeQAR12JZdZnceH9/0qKlkQt1K2dAEDpG67FNqK2vJuO1Hr4a8/
tj+N6ji/LJeRmW4hkWHg/fZlCatzU5ZRoInMWAUWiOkj7mbZRZrU8VnkpH4gla//Zlr300VbD02h
k7+kr8sb+917GXudEr3H8oAc3ii00rImF5hP8+tL+/fi/C/euh+u8k+L809f0kr+4zJ97rrnf3yp
vv7jLG3Vc1G/iVl8/R3fNuma7XxgXo+Jj5mwz9G18lW/5Syuf2SBiHd0YM1MVTmOKlYtyX/+Zbkf
jNW4Q1QYvnODqKt/7dEt5wPnIHcPh5uVw4+LP1mjI5F589WzV+U7m0uHB4Gfu557bz+jFkVgAvor
2SfU1AcXkwSPuWv78tRNmX9Y5gLAbJlj9Ioyoei8kvl0slSRt2MWsE8K/gTjTnKwM26Y0jAf7BHq
AfDCrVXBjBJpeWKVyzFKop1e659UXTyMXfFiNXCibfdEOdoxMyzoYWxXaSqyr4qKZfStWy+pWa5F
k9wKVd/5CSJWo/E36//JYojwfZY0G3RcjyW+hkPqLgMh2d4UDKb7uBj9c5n72jZC7rZFZ6ltcx2J
CZllH3nB56ZVPaS6ONQ2AvoMtHjYs+EIEjhYuJ/XQeyCulTkyxmt93LIivysm5j/MSDmGaTZizfB
02bpA7HPbu8YWT34dbkF9XoslYkSK4uO58HdGQkPX8r8Ubc7f8/AL94ORtV8e1ppL9BhtjZMEMbT
dRbf+NrF1JiXLAHz7eDVD+PsEAA5oTyU6dck8q7haeZnC114WDk+PZjUb0sopZc0qeAuYccwfwIo
K0BQMJP4Gk0xGIv8sStjIFstIsuxUedWbXwue0YE+fgwOPNt33Pl0pwRylwmj+PiHi0eiBE0iQ2Y
VKZofeSc9wvGkqST27IqLjV/+byMvE+o5AZ053YAt/2jks1lrrcQQmdeT+5jGgQDau4FI+uNZ5x2
kwIW420wjbQ7KEB30qLFKFaC2eBofFKQUGkLY3Tr3tWxcoxaEhgFHjGzTh8jFM0nnlY021gJbevP
Vo45v21ZYOJ4X2bro4N1PHMGtUkNzTxmSFMcpeQTXFkZUtVqMhEs2uZ0XEQzdJC8Dt2+s3DPONN2
ZskbVBNPQSMLeV56sckrmgvNV3Jr66q/jmbenao1+20nO/hBtpNumOjW4Gii46xDFRpP1n6KehQV
lrnXisEMnFKeQwmRgQ1zaVOMmk0rxIfdsYGfNcZ2RGVoZv6RwcUCPf6wNMMIp9uB4WgcG1Z+VWTd
JQWIzoxUXpbG+RyDWm3zhx9Or78RnKz3oP9ZJ/H998AGcH9CQyMMKsV39yiHYC0rxpS296DqoLYC
VJM5B1RbJh+o3+lO3iXbfX80k+oehRzD659w8Qqdt0YY8h4IlISL4+9pTkFzVHcIAhecC8wRN1Ii
68eVdffrV/qaxfTTS+VQJcTAQBZhvzvqKvrIGnhCvK/z/BHt0xpozIJ4ZiGzjJw1rxeipAOPilOv
Kk+1xd39+im8LQi+vXz2ghzpnLSrf/3dYWvaVtmCqSG1fjizRHkaJ85R2yJVxuNaR/lvtrivHvF3
r5hUGu4X+IQpBcS7KrEy9b4bIi4ubANYrZ2DYPq2yy+AGoGuHiUyo96/tvLWx1A3goR2zmTzSGd+
KOwYNs8UeBHgIVmdEEN669daSO5hmw23Xu3toIAfzKY9L312fF81WTD1LWTozg2kUs4jaFAfoeky
9Bjdo6ZOv2Rjf6TF/UnUIq9vLZSxybPTTl7YqwK0FJKAxjRO5xbaFE/cCpJBYuk00HImbBuT8Utr
+tdlzKkJz7Y7Ed1CgOZofXXb7i5jeBBY3ML2jTI+JpZFTpzfpfsibjAOzcutaDk+PXGbz951sui3
MyPTIO28c2wCM4PE5LiCFYpm+sBSyv5Wcv5RtXRdl/zvP9afeYLm0aVxIv/rP97821n6xBanfpG/
/Fv75/r8S/ncv/9Lb35z/1+vf0wYz1rBvPkXDKgI/j6q526+euat/fYsvv/N/+sffpcNXs/N83/+
9VSrSq6/DXDd2zqI4vN/p0AEz3iv3ggQ+evfqibzAxIH2oFVSYiugvrpn0WT/gGKw6o7JLuRzseG
kP+vsskQcB5oVCizUAXaaOj+VTY5H2js6ZVgjrHIJqD0j9SH5nut6/oQaJaETYut6x74/LffZIHv
gKoi44aa2FO6H2yIkcyqTCicK1zE3QkvtXCrAHRkTGKMoLUZIY71M4h0jMV4qqYnC/IvGJ0RkwRL
6w6EIOTnHLOVhxl+U2hZVYRj1fpsMRfcLNvOY8UUcIxNWihYEF6zQqFAMDst2ebMObEEs3cWJwDR
HBiNSuXVWT5aOP544IbZ+MivPCzYUJn2jrC2AtcuxvqkhqSDvVvBXD9yIQkml1mrwQNqZJbDvHVi
dtsQn9Gs966esErGhbvp/dLxjvtxnEDQdoznglF2NmLwZthNxuoqnAyefBBN1nwyxf1QwlZ1UF8b
WZq+sGXJrlSGBIml/0gGomqFsjeI/7Nk1xKHcW1VbM8ZdHfRTZSwrww6e/KNoAXU07Hp6IDP+Vaj
beZYYkuF1wwvyG7q8UvadgwWW4ib5nZCm1cF7QJ9OUyt3nhBHcIWfvAUAYX2kiFbT7TSqrfgg9jF
W0pN3kVZDRk2QJuxSTAiSVO7vnHbRx/pOkVA3osZ98ycMc5sVHMrW7Os95My9GZTWENsbe1lqM8r
hmceInYWnnhMB23ZxKNHyIyLC2HeCmzcYi+8OU935trI7/wpch+yVo1naSbU86ADvz2B+NbKi7St
s34zia5QXAZUc6x78Jcf1FAquTOXsUvDKsJMGNieNYsgAzU1h4Zi8bWnBI9e5gi7737iHb2bRSTt
j+mQlA81yIiU+mnIKg5evXWnm3HqUcoBSjfhbAt8aJsldWWOwb8HTkdIcsfM3RrKS3tyo2oLHCm7
B4fVU6xhlgG1nuBGDNxemg818ogv2aom2U+L2V5ahgFbHFeQzWTeZ+OD/6WJwQx5eV2GJeucU2+w
myLU+yFm9yZyLISRZ9Gm+y2Y7E2vxQVmFeWa0UVcRvOwMV1g7ZP0Aoez/YkJfHnDdFV9UoNZo7X3
8tVIQXw8KQrT5H3Nht76jKYAGYfo3AgkVjMnj7qhtPM2xlO58VUMm9ochkmwODaqu2ER5h0qehxR
LBc8/QzxlXmQRhq9jHGRnGACib9W7SyuoJuIL8ACEEyNVRU9SqzPL2nRdPdCDe1xn3bWTRQ51b1u
zn17MLMhBjWI5Xbe1XZL6dOxQjrWHbjWMRZxGyQaONTZCyXbNT6XfB9HTGF1eu/Wzqzt4Pez+ks7
gdzFI66gDuphUPgicASA19Yzh/q9z/hRT/OAmsdOq4aNwVIek72fNXs3LvCxmjBVwsw2isu0q8wh
HE2zTMKG8TBoK2+4M71U3owcLZ8S5acly6EOsUzkzerZeb3UmKj687gcxSVXt+KjY8ijMmEL1mW2
LEMxWd2jRp4GWz4gfEi7ejwRFB5wqzesie3neDYltK9utdYlzeRjQBlS40GatTyRom9Xv6HVs/D0
4sjlCWPt2eWQNNPN6CrFdktC/ne03oxOq6lLMHS1y0CeHLQCMjIwYvHmaVLOF56czBLyJMcCC0nI
09heWGKk6WUFCGuv4Zq86HX444Fb9HO7QwnQPdKeu06gYXe3Qg3nCFSZOC7PfMXs+7QHjRx0VkNk
w+gARr5KW782dvZsDA0Us0RTR2a7cDqWdWOY22xuRZttVFHn09bqqwGwGkmGu24QAPmi2HBuShbT
GJwHpHDtjbdgDA2R6CZH4MCT6QztiZ/swc17CZ3k3BmfG8wj8xMQOnFvtp3ebAVxFupAqVdf+nWD
RCuHt+FuaqmB4cuTQl0kDVoibN7srbkpkKUQVGSgQBwFxPYljnVRbRcWMFDVYB2i9UgBzW5j9pU3
KROuhzjKoltRONElH3W+LJEwypfRnZNzbrkpbqZpcI1TkQzfVY9/VED936qji+a5+iS752d59qX5
f1AiEVryqxrpNH1EVvLGpvH6E9+HS+6HlWr16k5YKyGmTP+sk1a/BUFMq2wPvwX6+5Vy83285H14
ddnTCulsPUxvnbd+t2lYH8xv4yC6FGJ5QAz9yXjJfI3l+qEDcRmoM8FiuLuqVZncv1tCeHNhKUMu
m6433XoVPPhA6woP7UTUphMSMaFTOogRx2aguetnDgZpfokhg2QQFufS2cEyhInpRHjugUEwGYAn
aXLQLlGvh8AfEiiZJJycVnGC6BfbOAxYUVJ1zVWfxDuOdfoEzUy7/QANP+FunjoRdt6cTfPgDVh7
I4SIz1ME3HLTqBjpJgcS9GpiU4/1UdGBm1hMEdsWBl8btx8acLhC84kfEubnwoRLWMo2MQ4WhuBr
LyrKZwctwpGnVS5bXU3flmyDDxPgmXnrV/hJmXIvJAE1UfaJ7211PabULxjcvfFe5oU4HsiOwFOe
qQYifeQOD3FqqZhp1wwhEaKrpZOKV3UVSprafyEZYbjB3W7bJ3U7WjsFEAEE5+KgOEOr0XfUTjPh
RFLvvU8u9m+WstUUEUTHqvgKhoT5BW17cwRpOdOP7Xmuv+SToGQp80I7rUbCagB6++Iz4IW02qdE
CtWbOTW8DppAbLmByswBeEbncaYpoe4zEY8nedtVDiFBibest7HmchmbgtSfclmZta7K9nglUOY0
PQz0zB6v2Dt7J/HiyvvWoK/cZANREBTDaQpcyJMeXMl0YUtnNrY4s/PYOCcPxDU39uyzorBI9Llg
ok+9NTLxOTEhod25sI0KJGXSrY8HXtwnaZVADVvJfQ5U61qAGElhoEWngJxA/PXTRcGvcFh699az
M/lfqtnM2CrnGXJW17FH0naqwrkYidpMQ+4m/fXk+cvXQZ+nj5HyLLUva9svT9K4kc1ejGW8dYjv
2FDgpwYga9wVVxGL/me80fXXRJOQmgc4VfsmoioLpTNnZNzUsdp2M1KxTZ+RfXIo8sI8RFUB1NZl
HAdWu1EVJlutE1ArYxSr82jPn/2UGgp3Qwp/XjfK6vPsxaJG6wiMYScSEd/0Etz7LiZ/67qUk1fv
GnsiA6CZtPneWGq1bPQ4x3yX611zboo6HbliNddbr4z6wi4jLDxx1Zb9lrGW9zDrPSxpPuf5uCVo
zhnOuP2tEOgUyQ6bayRYARKzluyHLi+SnbuM1XE1sjTeeRm/eOu2Pn0Lt6UMQIC/Kh9SqBc+jucl
sgJduaQTtXmfx4FeutH1ZOrli6FnAqi4a84tHnml3Unpg4UEd4UopkUDCrhJ2YI4LG3072qRl8wS
5ko5AdoRg88h4Oe6m40z6BXuPabggbreZ+qz0fNOU7soaqYXrFd6H5ZLgY7VFqV22bf6OqE0qMIl
8jhkR7Bde1QUNeECcjEWWNZS075kCbChqhVy5Ncx1IbPXDhn5BrBGnD4MO9cNCTWrtdnnblPAtuT
LkfRlo1LGXZAuxsWYEt97c+OaW9nq2/6Y7MzshdWkNFFhj/IYpaLYGDj+yysr8jiTL54keAIgh9k
Y9NNyHlwQ+gqLskPA8X71SBzle5k7TXqUibCOm9nDuuPnpOnoLG7mQmIy+FCi2oBuiarivSF3O0I
/+kTsrkQwfXdXUmqxbHTj0hc2roagd60+jmFI2IXDxwLPBnfY1CrGnk/UMnxpVWrwiOP6zFkukzh
r5xRf/KGWXO3I1FKLflyggC3LNGX26IY9LsyKzhhhwhw7CeoyKRF8G3Lm+xiHCWYnZIhE0iYEbx+
GAu3VKHMXGPZ9ShCMKjLwr/oSCjJ7A1pXk2/rdCOpR9NrY5rPC99SjJ9D/FgA08Ln89iR9iPJva9
ZwAUoWTHfNMe+pr3Cj4ICs9jwiWbW7oEMjHi1qaxhRvLiDfH5b+GYgxIGhkXd+BLhK2VDMd6F0mw
0U+ufuTGo7LIYin6sHdnmR81fl7fd36if4yKOdVPqnRCxEtry77ZizxxPWeDUx4yDq+zee7j5bJa
vLHb+/WQ7+MppksDwcyND9XuGpFBHXnlTBOM1UofSJzmTB8j7wTTppgumDtH+pHuTqk/bECaNhf2
Ajthl5DMqIcKOeilxoUsEHpzrs1olaIwSXvFLNaA0/Vasfy7ePsLYuGvireL8i3g9PWvf6vcbP8D
/TezWYvNOt7IlVb6bSu4jqW/12nC+cCsXIB5hFqq666H+/R7nWY4Hxxbt4CNGdwcVq/un9RpDo/2
wxYA+xIeOcImdTIgXQrG96zHVDKPQYVsA+PykInhhIXBTU6Fbob+NBuXQ7po8migXGrPtAoVF3SQ
ifUeBgPS0bSmMxHZT2bz0mgRzkFda6LzTNRDFLSlAo/T0k6tgS6Gj0GKEPgnr5fMvhCEgdYisCVh
wpyXeRuYLEM/oVQabvW5RQuakjuNfxxXhhVafjOqwNFb/aPEWnBXLQu7FC+BkwEVA7JKACCdDteq
G0bThgFF8CRb6kSsX/LpvsQt39GTdqZF3MpqwEvbtqNjQ99WbCViWrWDD2Af26TBRHsG9ZbYjKpZ
luOOAxipHkSbfOs3WPIDDvU03/V5mprXPpD4k0nmCSAGIpr4/1MGCR3Zpg+pgpPDwFGrSKYoiTCE
ljS32rFbRyIP8zExPw205fWmnnNAZ4bb/cYB+Wp3+58KnEuLyeYVEmrqBuNKBp9vFDoFdyygQI4V
jhGGjcOgwPHT3pXleHCiwvmYFdTBEedXiMHUPeeGLp2NU6Skh2DB8Q6QTqvfWJje7pxoOBCuYGFi
rmUwwUWu8PYpGQWFVzL6HtuE3Dw3NGcivHr0DlkCwwmprfebtcvfPB4mNsxstMJsuM13TQjhVEMh
FoqQcuqXnZJdeh+xfwpLWfdPhsi6/Q/f8r/Zqa3P/8e33DP4EmF+JyiB7zb2lbevD9VmDh/B8kIq
synMtXhE6DdmGwSkxW9e2jpn/umhOEYEql2LN/OdP53yH3ILcrNQm0ntA45fP6Vjw8j316/op4fh
+KGH45/CZdq9SiR+lHmlo6wz8IhuCJjI28ZMtXcJpfpvHgVU7tuXY6HEs1mN4aFDlsDrefdy8nGy
xnTBq4MiknnHlrJBm0IjHs35eDBl2t4QoqHb94WlGdq+ckX6EleZYKOe4TiIyMXpbGsKCms1ZAON
mSZAQaRs0vyMVnSfWSAeYbhw76xYFjdAlmasQVGABDquDrm9Mmnw6DDjiRGPHtS0YGsbSbfZLnKt
YnMOSZgoFctF7rtdT9DaIm0U1qNH+XafGNY6qUv8ZS53jo3qWTKZIzNtrRyKTzCCOCPk0OWEJRWi
8eml+sj6WGntQAbKSDcNo7lMzDJcsEB1J06kAPkjzVYayTr9wAFsb6IS98pKkE/sGWq5NjE3zx23
OGgVbd6uMqDcbYzKGcpzY+FspadQWVUGqs/d6ETVU8knsSxzBju6IbPd4AKsAww0jHN0Wg4MwbbA
NZfiPBr1xrlxymgY0M9SET12JK0W21b0DYNzr++rEx1c7h1Kcw2+EDhsdTeh7npawDx+hAJGVCMT
OSOVl0uFReC29JOs+0jdroZr3SfgCmgk+N0zJMINTqSiKqmuo2Z00pa5JFLaHfXorA6S5XhLONSU
5bdxOlvZFfV128Qbs0vS80UxxDrBDKjmR7uIKp4K3aJ/MSgnmsMW9SA7BYWgApYN87NwSS37cc6L
gtjVeB7ZMzY2hgst65uvZGfm2YCrLvbUwdZm3wwWx+gdfGdYH7UbQYU+HRWlLpeDIblH7aamdQEK
dWYpb/pE1dangWDg6ZYYhrja9rE3kZhZFgPRa5CLhouiXapYo8hti+jOGmBcHBOk3bENJ4gFWUpT
kMF3SOToGsTKuPYgvggW9JrcN8ZUtk8L3gF4NFwP4kYrz0/JaPQyXwt4bOaiiENYbJop64i55w7J
ZR8IoCRRSJMndmya2Zbm2hvDMinH8hhemruPkzlyd57PPDoo6pGTilcul53sqgiNmqaZ7lby7LNN
Vy1JtWu7RYnDa0E7Cz6Z4aIYEgdKMsUO9ZHMMzII4ijaprmiL8iYIMiNO3aRPPbYH6AlauzF31q6
RnvpME++8eYoPtUrch63kwmUMCh4wf5Wer1BiNVodQSFuY3FpHjqgXZGFVggpRnw/Ephkng1VTMm
s9RvWOZXSUKL4jSkOJyySZoQHnnGMB8S0dgnmYScA1i09R/S2o2bHe2wG4eklmTNrgU86Rw5GJ1W
LIBy9GOsy6YDSQ3QUQCboToT+eDHF4NUnX2dJExJDrWpdGbruV6d94PtNpxKDQi+Duz4tTXweukd
NG4xHnebkvUXw5JyOZutrim0sF98E0NotThcYp554fI4ivF/kpZLdT7hjAb4NnWp8A8Tdw/OIWuJ
O2sfq9Ue0R63pmgFjZCqiiLeFV7a9qHmLk1p7YG0RTjSfn0jeGVj/3DDsXDvg7llNuhxw3FYqL69
E3CQYJTMI1LAp0xRB9JDRtZ515ltvlWN6ze3U0n/eiQcolH3OgxCpvle7Z9WdTvI0zZHrLAH1AJR
zGDY4RMdDfPn5tfP8t0NGHGJRSlLnQFvBrH1e7gEK5g4STtgWMlYWRf+BM7EURHkscXQfnMDfqcq
QcHNYyEm5a7F7Z5S/N0ti5qy4Xhwk1DvhmoHWxvoESG9oSVq+3YGK3jVkHTBfxPxeeQxDKwnMkS7
PGl+I5J+V+WsT8TQGfUCX0LWClXj7ZUhXbs3sVmkIcYm1zlww4kfLU7FKUgjprSnXhdZzm8+Du/v
1yYrdcpKlKas6dc8hrePmUWVYWmWNYY4n2fSBjhji6nOt7++nD8/CqUiyCCLwooh0nuN4jCZadIM
JDDV42BtY6as+8Enq+OPH0V47PTpMNbK9NW68YOUHVm+rhdlOodVInUCuKE/j1rvPv36Ud5KgMit
AH/j0rAZePcF+6N3V8nsxTi1RZGFqi3cre231oa1p7Hza5/7BGCyEGfFdzLBvzvwv/hA/PD+/6TW
PU/jn9Yn6098a8IN6wPbEwPKEtQGz0Uj9c8mXPAHHv/V59aLCoVL9a+m3ECb4tmcfChmnffLE8Hn
h4MAcQqoHp2felX4oK353jUgy/lfkUlMA95Ww6aOOpcimCgTJOS4U971LWwihZUpdhVDljbTftYn
wmwYyur+EdHHs3feEI8OfQAaVnKmJEOf0JRF1x+BVGKS2jUOE/hJON21qyqgeA13aZiUtZ2g07DT
FhJ5zBDPO24k3ADcw5COCoKvBCsBPJpEyNO+c5PeIX3osoNL4YUdGGqxcwZ5dtQRXzD+DLpUV6Ds
pDYbQe0oZMIDHH2CepklUVdyR5mo7WrYKJSg5hm2Tu1h0VJqKvQOuK3wY8xnyG7jhzxLzWxjloL1
fuWUDb+vtDi3rTGHWQoH0G0O7HMTuAD5WC6bLBKYC80RymuIRJMJaJK5I1sl6NpMiAendrboQmmv
NeAv8wFienHnu7k4txJksFsojfFFt0j/C8kd9l0dS3LNIhyAm34m3RR6Zk8fMStlOHf062P5OTZa
iY2ZoOnybBaFXx6PQ14M8EVF5MJJYWV8ZBVEwX2CTuHIcGkWIhohNbH3chvXW7BNJ6Q/ZjaWg7ru
TeMTDjy1nNlZp059iqGJa4jOFXUvM4PjosUTfUGXoBdHIlOeDBpH5CckLE20Fv043QGj9tSu9T2E
RAG2teiW0ObB2o2+lhDJHSWrSNlpM3Pbpn372M1VbQQ0w+5T4lQRiP25i3uo2jI5LzqhDZuStmVL
5BrW77xx7ac+AlgOVCEd+73TwBoB/JALkKqeDZwfQHp3kjFDAbnh8DOs6/ByQ+7AnRjos8Ner1Kl
6W5QLCTZ3u6daTU3q/6AI037msDzJVN0TNMTI+qTK02m/YthWaR7x6wakp5b3qYg760JisxLPwHq
5g5nyrzd4fKczI22dFCFQdianwXZp0irLL1kYjTb9pUiQ0DAAMbkt0mTYmG0DNIBgr4YGU/LqZzu
oHabSI5bVT0JiaF245kSOubi2MvHFoA/zw3ZRLkTOMAxYVbDgvfX17tnVozRE2OU6sKF//2Y6qiJ
dj6iExDVCrVX0E98dVATuHQHzWS4WwInozTMsrb8HOmMyYGv+WYdqAlSH8lhzcVg2qu3t+3omnKA
UpKSIrJ9JlwtcZSJSLP6WMgOfTna9TrdsIQwSQuOxhllTcoG4q7AR/y0cmjcfVPWgqEaSic4y2AW
+09+287tFgPs+DJIdqwtZX18nHS5/rUFX7Hs4tQhyILZuHeX2bHzUTqS9Ynr0hwOjeGmRzW7zvoo
GbHft0Wtr2GUgi2NTF304vRc8bPoZwIA7K71dP5whBLbt95MCq9ZY/WOpqm4ATjKfscU+HBusrqI
71W2XhmCoFMr0DodiESuliEL2y62791xBtc8Gm10l5g0dYFlxO2Z72XljS54xG3kZvPtMo9w9Yey
Z5kLtFDlIEZRjoVE1zo5+tElPlhitdk5wrHlNu6ISNoiFupmhGfon8O2ydDNV9niLIFbagwU/YjI
D6acro9T21cmBAOoMWVY1bJZdinLZhXEGGR5hX6q1Yi86qHlNQ/pWa8JRoyshdDiGIQQRKHXmVg7
Z1cb7jXdrQkuRu4WjCNiOaL22JaGckpNuh5FdAr/jFHeOm7vXBR9NT72nuxOiORYyIzw7UoG+dxM
DagLi1WiPy8GYxJhRWzEEwfk9oT+LBzypCLrmK8bC1NzYRlFeKDJqN/xiChxXQBoFzDAk6Mux18a
LMKNEbCUgwwmMlt2lWg5ktlLwU+YCzjCkOf78ixi/1rj8Ce0O2jnjCWlxS2IEOIF+weZjSU9mxOV
dLFeywcDNzo2Wtn67lUfoUFBoOckTlhIbnd8nqf0Pk1ZqiEOqFbqPF+0a+JyJDnBkVkfR6Uw+i28
BLI4Y6uJML83C1J7bhkK/A6KSI/etCQSazIKrWXYVuPhgFxd3hJYGVUhYAVGry3/mGmLWeVANvGJ
j1M5H8CBKEm4s8RQ3AMdyGG3WQOLn5iRzfGSE+TBLNa1vk5+qrcoqozs3rMjMENH1tjb43gbgU8R
eMiSzvg6yrI6V8uS5oHARHtk93k5sKcX+Us2ieLcnhz7RhAhcF8o0T0lGifhhtG58xVWDLrFudb1
26nOGBebfVe/sF5MkM259UlhLMtDagh15gMXYrWHxRu9ZZt1ddiyBmNdSvrwFc268Zl5ExrG0q1z
Pxj56buoNQkkRiSyXMFPXV5yTQ7MGlYycJdacj8W2aKI5nb9C7ToKWF/SPaBtCDySgK9Xf03krDC
IxsvybhVYw61ZeFLg3ROjYOJOmhwrvOYkKtN3qFSCIrIwiZoEUSGpWHqRtLOMdicJUWbPPWTlnsB
VD22o3ZRzN7HmG6s2PQpbvjzXkqmOVrsjetKjibTZ1eOFMz8kgPFQdc1YcVVJ6OIywl/TGnjfBTO
qLzTGAJTfurE2sDYhpMzqq4ZXkuyZkni5jOQuxORhzkHyxj4cUmczYyGkvp+bokWZvBSlCFOUHzp
uWMSnc5urzghJN6Bmr5kxpMLz338asxz3J7WkHiQ3tZpSYZn4RMwOI95ZK4/SQh4MSfmY4xsl4GM
Ppc903yHaISwhdwUhcsk9eiIPAmVfHYWqVnbXuur7FqucVdkBmR6dojScQ0UcjjeCYO0YVWd+1LM
XPalH6IHhard3Opj5VsH4iA8FxcxflgLK39brGzCzrYH/bnNW548exwBzcXJaMbDgZZHjuhDS8s7
9VMAzi+k9uj5ORQFp9shh/C6s5RNbXcW6TmmlMTPYbFtiVFW0xhCLQBHTAipIiMlz0yUKEtcx8Sg
W/SYdad1fphIWnounV3KTWohSdmKhJb7MEXKMokqmGIi69QkVXEcQ13KL1E16eiCqKYZ5Pat1I8R
ZA4wRmY+uwcEly02NH3JWdeyxDE3JnoW47bXF5Hu45Y1bsAH2Z5usKGxGq2+qVkz0bbuvT8axt30
qnotVwGs/k0Lm2fOzCmRo5EtX/Wy4lU7K191tP/N3nk0t42uWfivTM0eXchhS4IEg7Ispw1KtmXk
nD7g188Dzb3dMq4o1nA9uy63DZIAvvS+5zzHftXU5inS3j33HIXzKPdRszZfNbgxEw9BQLM0V2IX
fW3Pcl0rH2U8Xq8qXoQgKHqByjmkSiGbU5G4KKjuCgMjvjtNFlGy+iwMLu1G0jbYgynQFaYRBNhM
TKRzFuSecWW/iozrWW/MnIAhgeQMZMiqIkfUkbSht29bq2OYK3aqFRuO90iYu1c5M+KpqtuYyN9/
VxpBoa7iRIifzWSqtI3ZUSaCQRImPsIAS5CePeJx9tgZIKeuXqXVPmLlclXOimsIIQ7/OeuwC53N
NJg0qzXW9atUO/MVYW7KWcFd4vz7Tdwnsm48XChtWSLHY1v6VLAadtStC5YMPkFRzwLxpjIH1J+v
wnHlVURez3pySSmtct29ysxbrY4zkJgd8nPiJuTwjgwIZOn5q0S9J921OOqv0vXxVcY+vUranVd5
Ozm8kw7cYZa9V68SeDBAyOEJ9KHRHbzK5PsOEDdh1MoguRLOXGVlhWZibAgEssM1JWok93JXhT7L
AcVuOu7oRpBuzxL9IQ5pWcqNM/xEz42If2rC4iUoo9Qh0j0nZ6dMS32s3SpAE7JBb1BO7lw8Jril
KixE52staNHB0BJoO3LSJqqFSr/l1OEYqWsZgUqoE041sqxILmtVZB70QJ5IQspJH0+o6T6ENVHO
90ZN/le7ViFdyRZIfoSBnwqB7GkOlSoz5HavZ+b/Lx/890zrPW1Q2VTdc1sgv0z/y0PZ9vL81qwy
/9N/lRFQWirkX9JbpYtugef9dxnB+MtUbHVu8MuaDmZ5Lh7+q7ev/fX6t/lf1qxrYgfxd29f4noM
U/4ZAUgoNJX/Gyr7tXn/pmRLGYG6pGrS9yRaCSnmbAF+U9hKEhTIXQ63kC0wMWlkgGpeUFviZZJD
h4LdHGPvMvson0o0SQSud9RnPTpHbX1Nq9aiV2CiIFipxjDJK2EZobXxezMBKlFhExMyEU2rzpG6
n1DXpGcD4mB61OWwKVcTId+NOyGPQc8m6fYnOR99c63bIYF3hHeaX1utM5Gv6wAR8RRM3UZKlTLc
+noo9nqpqYTBMTUS6lL5tThTMV2qHmQd+LBBNCwgADqOSzteoE/CKNlFxvSUDgPRC58VpSPtHQng
VRpLihc7MbIlPyuCL2/eo3c6xIuKJjAA8h9lDe83BSie8KKfGiosivyuOYbRZOorsYpimrn++ENe
odBvHzzcAV46ZPz03JS5Ov3ngx8Hwjo6WJJNF9MI0AgkGVag6ox7WVLGBNZLjA79yMxeJfdSL/f3
sZSHEVA+iUkUY85kYi0RHQmZME3rks1kQ/PhSieMxFklMXuclZQGGq1F0rXLbTbqrbVSEL2itxsa
aJu6UVlPChma3aqFvpSuJkkIIs6F0adu1w5EYbWB1rlWP+qPSVnov8aSVA4Xkg9W64dkstKHblDE
t7qywpskDFVyuYUZuWUA4/vA1lZ+JvOpSAg/H3t8QcrouzSCWffGsSp/OFOTvpR5XyJrpARYHTIt
ICRGGmmsbOp0kuNrQaVvcnVSBoo1Zsk82FS6XH1L4kGvNlNj1y/E3I/tWiRkhG7QaOCZwY+DtA4P
BfGkxUifaEe+eDPe+7ztdw7WEKLGEL/EnI5U5avK3s0nmWEOEYEAV7xknTqJXT9U4pHcR1n3MhiW
FTvhOJRcI1Yixw3k0k+OhJtFYj1MKQc6y67ZH5R6EahQpDjz+Eb1QzeCFAerEzbNmZK7Mlfu/3l3
bHArrBqzWOxVXQ5q4M93R6KZm6TNL4yRxWEGNt33okVbGtqKcIEPUkHCLtzxg78NtNlXAPdusIbL
7lCRfQN/K9i9vsz/vwb9tzJzsE8vQtfP6TN7hT/Wntd/8u/Fx/kLRIuGG/HVDPmPU9Jx/pr5EKCu
LRM156vE7F+LD7YByt4sLjP3iFVmfvr/EpbJf9kYhdH9zz0kytkWerRF0fqjIvZC0YEDBd0Nq+Iy
Chk9PwU3Dkd7otaiHbF4FqojScoeYCgOxxbqHpxFXZW+UA8s3awOKHwYkPz2U2Ar92KSioNmtfWV
FGv2HsknRYCMVqkPlb5Vr/1SsZ/Lrhn2oZxN8ca3M2obSq1P1IqjNtoPFraAN7f9nTn7lULzz5D4
56csWp5O1nB80jt9X6ZjYyBNtsuXht09Wg1D0sXGAPoFMjcyJdim4H+uZsgTYaW2EiYuNLTypQDR
/XnKzIr81wpx2CqOWx8ZCbks18g51G8DQZM3KO3s7zzr1AsBcBPDVors2aas0Liiz6pv49DiurZk
6QtiBv2K1GvrjFhs3gm89wsXjQbUtZyrgJruqYykqNjsqf2p6nlGXBoA5R+xVqRfEJBy4KwDB/oP
MnBrONN+Y5P07mcvJhpBQQvtVzHtKVNJd7DIlW+V0/hfe0LvpDOf8WeL9J8nOH/2mx2Qj3HPMFnP
eLk08RPheP4jqiX5kSpxeARnKNL/3TGf7N2o7N7e/TXzwv/mk0DiaaQb69o+4u79trTQfoAhLT+1
tWo3a5gg466MOwQ+Jm7c+1Q41i0RW35BzTSQn4Duyk8AMu0fAwzQnc1cioWv1R2UF+VMFpfkZuSw
Yiu/FOrmV75Ik+LMPfpza/LPPZoXhDffvJDDEHVU33pTZBDmxOqqyMePR9CpS899rjeX7uqhVv0R
rOA4WMQe5jslKc+8uacuPT+HN5dOkKjo2Alaj9PvLQTAB5kS+mXferF7cmghoeWv+NZN4mZj5WoF
k/TfE/k7M8qJL/3K5HnzpS2dLOoQErSXpNE2RKODl+fM+n3q0su5Cky1rkOG9VSUBsTwgCnp3Mu+
9WKSSFShTpY9tB41vS0GaNKxxjPD5tS3XswBWZ5FmaMZjedU2n2oxi9IFS68IYuh35R2O+VF2HqF
7fwo6LvTCzuzz54v8c6sKc+/5s1jzGHtAJeZX2t0YiuC0y2yddUUR1CVB78vu+mLUSk6VVZ8qKYe
lVjasYZeOc+aM5yL5zl14xcjM417hZoMb2I2Oibl07pfDRXiwsu+/GJw5o6d6kqSoFybreT2sGnr
yrvs0ovB2aR6hg+vbL1GyG4QBAlpxtXjJdfm0Pznc23MoVZSEbcelPHHrDTcmITLyy69GJ52jnGm
B7vpacJyizlRGHT3x5eeh+F/vo2WsxieNNR7rWkzJpVkGL/4WaLsCPd2Pqd9Px2swIgfAqwkZwgz
7783JOv8eYvqeCyScGJUAU1dE1zpIso88ztOXXoxYLGLDsGcIueh34PErXtKGLkf36JTl57//M2A
7RmgiG7rxguTWbhGvE954ZW1P68MaU9XI0rAHlKxz63cfyW97Ex4znxL33uuiyE6hrpv2W3ZeFYY
G1tNJz6nLfx8H1F9WVtWIv3vQevk1uXUzVkM1ljtIySyPnPwqy/INzjWzyj9y279YrziTTIz3eGp
0lv6ZPovQ34uF+XE954j594+VCLBIRyoTuNVaj3CQBZfsh7k4kVfe3bpvL14CYI4q1puCmm16xJw
QqqfY0Kd+t6L8RpSnQ+Vsmq82pDrVVTqDlBzTISXffHFAFW6UBvJI0WxMdnHBPFQCrP3sksvBqgo
NF7CdH5RDKtdm2ZxqAuaS5ddfL5bb4ZoSDA5jdGWgYRxzTY7dwy6i3ahyLv+vHQThMEAJaPxDCX7
jO7uByWWC+/2YoxWhCvkE1Y8DyAeMiWiwtXBveyGLIZl1RWF7uc8yESSNqX6zR7Ny9aiJYq6SA2U
0g1zlp1re2izm2Z8OPOd5+Hxzpy1TF2TMlsT6H0br9cszcWYwcaIfe56GAialUfNuWrMEOgYQQkE
GBP2rd8SCYDCrKXwtWpGOvGrnLyIrx3Q8W9hRlBZSg3aTdDr3RVWhmwpIcLkmR6Q9BAlDmpXYcZP
MuZN8Iygv4ykgj/k9PsJMZUbUCLd1lWSel1fhbsyjAYZDQ2JSbWqZ7i4xnFHZvboConYaAlKm72i
dW6SUBB3L1FqIP2Bq0gKZFxinBaIIDa+g/dWGk0wdrIttQ9qS3zsqoHkftEOB/Xfn6+r3Cdj7fQs
VqRqrH2y4xG3XPa6WoupB9dKhiCFkVA69oNfyA+yr1546cW8o9GQM4f5dfWjfaKmrlmklw2EWcX5
dmYwyWhqSxA5HioQ0rWj7kdoyRfe68WsA3cFXgRySwjnubNSGjp/jt89nhkNJwaD9ucXt9pcTIR2
N55W+MdCjw5IBS9bs63FvAMEgPCYPOcd6QaxbnQ7JlwnCTaXffHF1BNOuZ0DJ2fnMakbeufHqfEv
fE0W24GGVcmh7sfDxDtlSuRtB+Kyae0/8jg1wDRFqjZeF2AmESbV6nOL0wJj+e8aifVqo32zOkkA
semty40nnDF89qeU2FR9xJZCVAwhCkWLGG6y+xtCmppDFnOa0mSCPS56HMv0RDysyHX6mPk6VIaj
TL7ZRhq19LLVcVnvx/uU68DJeEtlxzXEFbCOywauuRi4rLnhWLQKD6RJd8VEbligXfisF+M2QpNk
5GgbPUWPaC2CC4mi4cIbshi2fiYnXZqwpuNwuEWn5mVNceEdWQxbsgZqEftF4+VqfZcWPT1Z1pbL
3pLFoM0aUcPH4msL5IhVcFCql8suvBiyNqAFrI5ogBVHYBVGCna2BDw/rne2C8sGddlj2Gk6Lt3E
11UA/bM6186al533rrxYRGfaLM1pvd1r6NM2rUkykjE22Ta0NHFb4pC57DxsLFZUU0YthUp3Hpvk
JsGGvLdjdKsf3/mFlfvvacdYLKqqlJddWgWMzWkyEZOLaUNtxae+F2UruWzhT9C5P4DisA6C6J1t
Z+jpajRM+bfuVOZli42xGMew7/Rs1LLXAXEdzrg3Pzr7G0+9AsuRrJW0l2VWsik170TW3pVKeOYA
vbBT/HP7FiMZWmXt6JDqvHaY0+8oAqY3hQjVNeJgf4vlT5MRfJfVpjTnzhGC/k0lSrL5osZ5JN2i
/jZGZn6oSgdnKbKNO0tCGz8M3ApCulCsaeD1Jz1QrwrJGI6ZVftnnvyJu7Lk9065NMR519eeUmaQ
mSbFdw0yp9yP36tTV1/cl3o0mySpu8ozJXaYPVlAg3xmYp7fiXfG3eujeLNQKkOnAmWyKwyAc9aa
aNpDiNL+GdKidNm3p035x35wtNH6WSikOPcDdnf6VXfxy7iYQ9MiTjsaYYy31t6MznfaAJc90P9Q
ZERhAgKTBStrEUWSPBPCxGzP1KNPPE99UQlRAonbYCUcFRvzWp7yR93uLjz0v3Le3jxQXJYpqBLG
J6mBMS2p3DMb89dF76G+mDzToFJjHTGJxxJwAJLbrrMQtuJlF1/MnZiN0COJst/XVVF8akWvEoUn
D2fmxAUP+O+5ZZlfXI1OFtOP6/aV0+kbO03I/+qkbyM5wdtG7aIDsF6x9uNEPnaZ2txGmoF1v3Dk
dafm45H+Urdv48jeKUJWjr02qLBczXg3xuDhL7sD8+vy5tFxTh7syhg7cGG15sm8grgAZOXM/Z0f
0jsjfRmB7deDb5rlpHrjZIlDXxvZHqd5eQsSNXJx/+JccZT2XCTxqU9bDPpMLZNmjGXVq52muxkc
1bxyRKRDHbMJBDW1uUU6WOL/lLn9z8NdzANjGAFYi+lf6FZhH0C5Oi6SZvXMBHZijtQXGyqfhqvZ
w6zep05aepXcyiR1yRjZ+nD4cdGj1xYzQijDZcjB6Hn1BPSlzZJfBNdfNtvM5Mm3r5UxmF0K9oty
Wjj+Bqvx1S+Si5q6IGz+vDSuGIdEWY5wUrq15Rd1vPB2LOYCgzxkeqM272qefWcHmNzYUWlfeD8W
26OWXMB8bDrNyxm5bZsPSIuBS1z2IJdjOIPu55iczpByHil5A2m2vcsuvdgFxFNek+4YItTJAQDN
yD3psY+Myxp11pKF46jCN1syNTzkzTcDhyq8VqN5ZggtqAR/j1BtMULrtPVLSY41T0udeG+ZHLZt
1PCbrlCVQ5LqOLLCNvoZsyt+rCoz8vLalo5OXkpbMQwSGkfLP7BU+uf26vMDeWc6XJrwNaLRSfJO
NQ8fowFTBVwcOQD7jx/ViRlDXQznIFNZOdS42c980nAVBn13b4FE/WzrUfr08WecmGGXUVxakBW9
kJx6n6ty6lVGlT7M+9sHXRuHjQ4MHvmJWj9+/GEn7tYyog5jVq45KEA9PKhPhHB4fpucufQ8pt95
EOpirJMUXtHINVWPEe548CX1lSrHEHGiYJNj0zjzBp76BYtRr6mTAeJPV71U03/LpL3SWrxsFnyV
GL1Zt+FSTmMFrtNz7L7Yy6KaNoNiJWdmFG0e3+/doMXyk2CjmEg4qrxCaKZxBXxQesqKNF3boYQe
Ca9L/dnxI+2OI190RZKmDfoUUt1qCnTtrkaaS4xxOo3XuDKw7PpdvgXiUt90YSbfsgbnW2qH2d5m
NxSHTrjNMEKuaU1X+HlauLydnofbyRy1qy7G/02gUbHVM1F8aYwxJDC2U7/IiSITxJuY1ZkffeJp
LUWJpZFJs22xBkDSRJ7qJEcfGubmopf5dYv45nnlNdwakDCVh9wEyyp57ys84efa+8qJgfn6528u
3w0O6bJ1WOzpBZuHBEXoJtar5DgSD+ul0G+JpwqVHJNlMGG1tCdfvZeCfNo0YEqPfhFIZKGytcyv
kIP6KzXUiEB3pjzfxoQAXabkgY/w59JNWm8EwEduPXyu/RWZtWgXm3E6s1a9PwGay3q3PkzNgN1w
8CoFdX6HXHuT5oBeix4P+GVPcTFvTEOqwp6NKq/iozZNisOaTNj6wqsvpos2ikvCDUOcYlUcPYQY
i4+KlJyrQp16RebX/s0rgja7wRAbqJ4VOWI7NWSJhQ1TuVn5DvpttPiaaPIvH9+o958FCuQ/P2xm
xTn94Ez7lJfqS49e/5iOlbiT0VieedzzVvKdKeq1Hvbm98jQunFXKdM+TiT92A6W/jlTRfypkfV0
Xw6Cw3mvEtmmEHP28Y86dQcX+wkrztS+Jep239QTJvCKnJYA72KpbWZN6mHMiukTMCD8sR9/3utm
/72fuJiF466RHVBO0x7rJhYYP68JXB7kaF8NvRO7tBP9jZKqwSHSaAF2PX6vsuv9NSgJ28vIdjla
SVtsIujF0HGIYCLm+GWoypDMiqjPNnKSZd+CIVcAFU/tDRzuatjKetNcCUIFPgPXMG9VghCGdZOl
9Z1T+8FtW6CHrf3U3rK5Sq7HNsixZNeYGILRHICXS4RljIHYhFH0ve0wv2tDZ1zHqe9sP74tp47V
S4VkQUaYrCNc2qc2o289OUnwu5YmQ4agDT2EURTs81rBbhB16ouuJdG1OUztYwiU7LM0mOVdSL0J
thgmlEEM4ybSA6zfPhaS320Hcevj73liPZEXZ6C4LDhemRytzfnwS/PzmnSe4Mxu78QOZpm+Gsp0
BgCXdfuuCsZrTdjaNR7a9nup55R+1cRwL/sRixmvHntZin3R7QcBLN2qfOGO1HvOPMpTt2gx4xlt
XDQd4Ph9oOCNXPnaBMnFqMf4sjliKcIc1ER1iq7p9oVCFC+kV12+acs6uQ/HSaxTgsg3YiLML8Mh
dG4bMe+33xm0S+pVObRaFeQdtlTJIkkOei0W3QLijigCx82y1PmZgMdJoM5k/pE0RBgclz0r9c9J
FyRC6hes1vtSdr6LyryWOji2H197QTT7+zA1OxLfLh9OllVCwLXYh03md2tHBmXbgin8qZddtg2y
oBNuJzu+K2Nn9JLMNK6nthyeYU0jsvj4S5x6XRbzocO2VLdBM3iM1K89U5RLW6899wvn2/SfDw6D
5eIX+nav4R1v9wOeaOgryTG2glp1SxvGywrkV7rD8lYf/T6uXXpduQu4BNFXnhcJfmQoGh//yhOb
Ofwxf34RdrxhSJxE7mVgkzb4D5SdXVez0x8tCcEQVbLLi7gEFlQyUxuhT6zpWGwxHKse9oDUzQay
CwK4gi5Nf0i2TTjATByDM83P9xd3cykm1RAdgu8bco844WAVwNtxcwmW/0DEzJknvXCa/ft1M5ca
0rZpS5UI+n4/+Oz1bb9RWzcFYYoXIq8MGiq9fdBGdB4xfHqxGeD45NuQRLVN0YQ8FHKeHmuBQuic
A+LEAMAp++dTSZNyMJqQbmFP0sRLbTrhZ3xUSrzqaigIelA8ECOQuUnK6MgBRpJHNWQGrAU/ks85
SN7f85jLYLm8SajG1OG4r9uvytBsE0D/ejm6tvVDbS1vaPMzLcv3tzpQnP/8sZgSGzGCLtolk+TJ
U9dt0zKRCag2g3UxhdHGIijkzCR96nVaTFuQgkMT8IGyU5Ox3VbEfx3SSWL17tr+zOv0/mppOovJ
CyYI9Te9lnegcJR14CsT2TL25wyPK3izzN98PHLfn59MZzE/TRaVl3YqMi8etbUlunUZnJt/T1x6
KWS10lqYUs+l+0gChrMXpDJc9KWXKla768YaqHLq6XZR76tGJBBBJu3M1U+8SEtKnYkRlWi4MfVs
RS2HVWLOFrKorvUbCvLjLkgJctxkVvnr4x9zat6wF/uVEHKqlsVV6tF9Nr0m6S2Cjof6s2myc4EQ
7HuO3KTraIjQg/A3630qtJhILqNxiVghWCdxQOl8/G1OvNmvFuw3R5RJr+3AMOvBA9q4slqcxMRM
k61z5nU7oTgy7flleXN9wBMZgY1N6smyJoFgmbfdml2ToiaI44jWpYhKT+5y/07iFJ9sy7buf4eV
MZzrHp0wcppL2Ww6IqKgYDp4REW6pBIqBOfAarZkdtfEGcGoCtJNXeW32jDuEUluaF1tnWRCaOG7
YKV+Uw5dQx8+tjJpL7B/c+yffnONbdRVYxNzcXKmAn/qRVzMMhqoldRUitTrIZa6iUFE3hhHRk5f
G+r3JE/jjW0GZ5vzp5aLOZ3h7bMhHIGcpqlOPQducQP8r5N/qoNW/JSmoOUEidlg7cP2+Ak5YvpF
9Izir8owFs1B6Zv6zDT+Wit9Z0+zlPGmth5msWz0sH6gq68MO4gPaZrHrt8b8Q+OPYFnJrGyR2/n
Tk7n5tbkDQ7dZ2JNgp2VdGXutmlDeCCRlRsQAUCtumgMyDKIq22uldoTFvHZAcdRNBEd8MLKKavP
rST8x3iUqQXKQnkxilZU7seD6sQaaC1ubM37DGAnpMwTNNltnJXWVuugF4IfmKYrCC/GQdb9bJ2a
w3Cm1XdiHC+xrJLUaGVrAtkeALahmwLbsupxph4BbFYPH/+sU5+x2H2WxNBIJAN3XgV4Yo2hv9rE
Ray7hCS1u48/4sQquBQNk/Okm3Urd55Z9ZEbGmq3J6kiubJEKN9IBEOdmYTn6eedl26pIE57Q84T
P+y8JDCe21EPvkWisp8u+xGLCT6Z2rjUarCJcqZFh6DNJ5KNrKLzME6ld3oztmce+qlfMT+oN5Or
yMBUhXRfPcdqtibpJ00Sbz7+DacuPf/5m0s7eVZPfhxkXiTDM+xZBf+VKX3Sp3PiES/1rczCuUgk
v/XSyfJ3U5oa15FRBPJKJithl2SWea61f2rxWcpdGyXwg6bDElz3TaGuNambNi25RcBd+nIz+jXE
07zY0aM42OUXQiEuK0nASPnz7gG9VHzHqjPUCkLek2bW7HKjmS57Nkupqw/Br6Jek/PYq5upSp9j
eXy+6LEvta45VF3TzPvcG4JGY8UU8qGL63MP5MRLNYcPvX2pgqosTAiGHI4NpVzXaUSoSxp++fir
zy/9O0PaXJwHihiQaAQv3YNRYl1PeiSvg0Y3HqtEU75//BHm60v63ocslmhLApXom5x7YyWjPzJp
hBWvi0gZt2VsJmDnlOCznyYJlDs9vymVMj4mIIpXHaDkzFWGdvgCOaJbRU/aIbYoSmrSbUG2GSmJ
YfFdtpN2ayVOppLTTGCjFkk2cWFy+xJP4XST+QO7aquLnuVydLaVKZOm1SjO9ILZgpZXFPNCbDSO
4UTJY68n9zHtJLcypP5XPMZiS25S/yUJNXGvBpJEGVWN3SaMQdnW/giksqgAEEshdKVOTR67xmIp
IZts11C5a6ov/uiDT+qH8NYWNVFyeU5OQdIa0a7Sq15ZUbacbvJJV3ghP/XTCBpZyVRa00TN1F8i
eIPdSiGz7NhB3COb2oDXyCEnkHYh5d8bjg752of385QWhX8Dokw85nIuraJeJ5u8k0d9EyLcJUpv
6OVHFUCta6NpfKJlHXp9RttjXdYDqEk7rDemCl9xU4R6fJuFQXxtQMHY+YCItZXUOGQhci62aUjC
vADt0ZC/URvEQ5Ogou0csjn3nMwt18mTaBeQ6zOu86AZX9IkVA9RlurF2oEyZKzkOCIDsh8zx7w3
KieDXNlm9F2mvLpLx1H/6XdKfMzkeUOZ4Xe4FgMInHVCYMqToQEi3TLjEeYSBqrJukpiu2umEsHs
wI+dcg2thnCXpnK+SlZqHrtYD9e56CQC24yhXCWqrZKrklntxjFA5nVDWOyoNyWuDTvzU6xUSb6F
EUUNPsMkZUQ0PCq8enl1BByplZ4zpKKnkVjOvObcnzQCAklNd42uAxoch0UxfOpaRR/gMerMAw0R
HqvJ1uVirYXN+GnuEj6oFAut49B0ynhv8UNe/LK3n7OgZdeaE+u552DY36Sw8vhUACOeFPapsjEQ
mcSr3uK42wmJiMkgNGplXVmJorg2Fa3v4IBTOEVWWj5JlWRc28qk7/LRLD9NglDlXjWctSL6Yl3a
vRyuqGabhNdnaGRh6La6N3BqfFZUv6mAKI8t3I96MN1iaitQyLVlQi2cctlYG5Gtr5qaYNVVz8Ag
p7XMjJ0tqmbNMV85tpNWwwtVy8AQ66its6sBs9S6KAVHhbqk/OVGArLa71LN8pBiBIGjpkhEuAun
EX5vQz5i2Wr+sI6DvN46khL0NJ+hjEcgxKN+O6ZyTlLmUG5L0xY3cZdG5FZVZFknnUN2rBgObaeN
oLlpYxPLVEnEigCOJGxQITPjNjJk69rRK21VOmaz0hypCQC0RrPRyOnTnTCc9NiFYiq3fqI08FPr
JPpJ+rRf3+QltupbAuT7H+Bup9yzoGq1m8FOfqY4diF4m2p0XYD5rMF2K5X8uWmd33IWk/aZs1QA
x+l9siEbOTJvRTHGO5L51JcK2s0tYTPxrUE2yXowzKxeFWNAvESvzqT1uIsqepPYyT/HbVLfUhOr
7vn69a8+sNvek+jbPw6Sk34yxhSih2lDuGoZ5ZuW1wBUI8C3fRGb6dxqqg5GJ+pqxfEF2q2uc+Up
IlSY10uEV/AMox1EYOUTPXz7tij7ZhNko3jodc48lCYT6x6dZb0OokCV3NRJQhe6rXNrdCFt2qYC
VgyR8ZAqALatqKvYxFnVNX7p1M2F6B+jWgnXgz7J91QzrU1EAWyll1LeraReMuF18QxMVLk7DAjV
rSOJ8EWuUmlr27X5QtiT9RPhCHutIMx+KIXFHAAvE5AyISTrPtQ4dCpZf1vlhb71zYDA+SgNWACs
ZM4ECqae4KyyPtTg6jc8dHF0hjK5l/Uh35h2XW5r4jNi9PS6IlZJVt9o1HwsY4Zyw5Ivrwa0JWaa
b+ok3tsx5y9s67m2IXxHnjNQe/+q1u3+l9OHtdsVKTM32Dx3CHzZrWLdylatFgfDhjTWkLnVMNeB
LHrSyMnyVonxfixiQl5W8Oi7dhUKXdsWRKeKdYmvxpPNNtWYCqbki1107SciM2lzOFYhk4Fph8Yq
ILDnKSxJeaSID9QzCvzwrk3xSK0QZMcbBtToQpWpgZ1N0Q2BkhW8ziiwnozBqn/3PTUNWr3oRSUS
WfetSS6zSnYAa3LtSI+Azzho+EZqPatdQ3D42EjJvkjyaT2ZknMNm1K7ApkdfW7tTLBy9VIF8G4o
nmCblwd7tI3SldWpYVqERSrWRaHCies65EfMlmlkrMCdhneGmpiF20XgbNfkB4g7PRzoU00GKFP8
m9nWChJiVwe1uamnwLqWa75xKFg/10Gq5yRMlazqsdFkd8WkYaLwFedOKFK/DyFFlSvZsGO2AZG2
kZyyvm4oJqx0/FZiVfcEvRLoKieeZMb2dyQsyEYso/452npyDaxAfI2CuDtIXRI8O76veY4TK5+q
aew3gxEMNl7CGEODVbXBzE9WX+Qa8PpIHu9LqItip7O5eGgJvXL1tNJdB3Yctfxe84RplS2hPkX+
RB+t9ky/JQU4kWAsF4rt5XlsH2uHAr1tNexTQIivW3ZwFBlSeaUQ5TDcFFVe2feOQ54YkDudd8MM
Eyfd2aZBWJSZ2IP0y0RF5wonEK0Xz+KvlW7UthuxIbsXgZM8abZfPgsEn8cg7NtHoLzjE1Oq2rLY
KSQ+lY4D75V5kekXJPUdVNTE0Kpd1rP69HLTrqAYx1dxq5FPIQUxVGYnMK8IZxs07Cu+eDQTUgrW
esPkntZ6dYiqdLgfVZFu1TgMfIJchf3SKYm26WQiEg5DPGTHvGBjtmKSqgJ41kVHxxsuKiB6sB33
bTQqCf17U75NYrn4IRGw/bVtKuuhbQgiV0jF2NcN1HAxZ4d1Pmb51RCN9OzQP9afdSBfNoU2h32W
pojxOzgmGhOTIyxyNYy8/x6rTrARVpik7DXjylyNFrlaa2BSBjsBvboL0rH1N0XfGV5dOiNW6Lo6
yoM/7qI6SW5nfl++DXRd8iZVqofVQE+7XIeFL7zOMpODWfefgTxr7twy7Sn0WcVVblixtora3Pgh
KwjysBfCTCRiMtDIwmgMhSwNUixlheNgpAz2tcSW/inT8VV1spo/VbqUddtaD6RySwQWW1bfIjar
G4EDVCG+ZrCCZRSuiP4IWAvtEs910wAaWwudJHEXonNsH6CZa/Gvji33lv0VlaYiLaTjYEqZQdK4
TF5ngbs7XcX65Kmk7zpew+gihlqL48xrJc1ZzwE52aZzFPacgP/Da8uphRfTe+EFjcO8XzlabxxQ
8eU/JaOmjkbyxI9IE1LowldkOytJfn8N+wmOb2gl/ZqNZxStNEmp1hncEzcz7LTZpOjWiEvwU04z
uOKqgdUN5DUN7rDfYPhFntkSAP4UTLrxKyAEgFfVbmfNZjXcmRD8n+KKhEC3JVWNcA3261Ohy/i8
KbEeiBynrNjq6CIFyj+iHqiEtr2ZX6nS/1B2XjuyK9uV/RVB77ygCTqg9UIm01ZmeftClNtkkAx6
//U98pqWrgQJauC8nHOqau9KmlhrrrnmMKxXfelJtuRdhyW9188NV9YLCDP3iX/LraIOmXWyIVpi
YAqHMc/dbWLC6w4sTyV7X03GbVmk+W5YvW3idflv0U7Nblrm+EL9yZPUZkNk58sv0X+z/4AL2xF7
q+5aa18nnfO5gJggxBr0hLnrMwFsuq21Bhw1qeZ8fLrML1BlABBYTKonHklAndv0SgSp6L/3/swe
WaqBUN4p6PRjQDO4mlRrqaFd5qFXySUpDKKaibKKFuqnKfL9xsbSx4pzv+2G/mQqt2l3LN6t37bt
gIz8n7tIg6jW/6ZX/U8CoTf3ZF27TroHpXqlaK8Vme2McMFRk5ktDXeJht4cjraZeh/DlHUWCczD
eGAe0W8t2GobUrjNk+uusx42TVfvtO663m/YYOmdIlVV0GQGdcLiziPdxpJk3K354rZbY9WKMx/I
pO9NDQhAaMUAqWjjjPGGLb3+ivwo4JAD9PUiE3RKv8Uln93BOay/cs2Kz349CS3QqopCIe2ERh40
bJkssPp1eDKrMn9J4znJN4XmtZuKE+Cj7mZ/wIa2TgfIdQqbpCfeYiX0ex684abs6A0AjOED6o15
4iEcTe9mmIn+JhMRrSi0eYsSJLcAlz/CGdd4uRs5B6ODHkyee3GPi8B/LlpnegKfbT1NTpzuXThy
U9R4Ak8o4Jol2xixzc3lOs0B4mN6Zup/rUBr1TiElKZ8xvn1aysU/bfGqaFNwJqEpF7Y/h/iHsFs
stzn3JgSwtw5ZrHiVE1G98GWjLmE0q/EYbHN5WFITV4+8CZSqCC+PceRtVbjp5Wt5r6opP7eMth5
I6y8P7STa6bbWubl89x2xoc5mvSs8srbtOPmVvCik6Aw2IO6vhkAExPqBr2g8I4QSmxYK92atUys
+ukFdJl/39vWAnhYvMQTy8qbxM3zb78Z7UPj9dYzWfLiknVLAUHSWriERVUAnFhgtkMKquOnaSHQ
PfR4H5/nItMZhdixwR5ApbcUu5M4NIlvFaGJgaMIqrVGkgUkefIqY37UHavdzCy0nUFFwiJJbQPY
Ut/Q628qwoKROEZ9loHKE0ffTv5YnvCJMWWhKHi3+zR7XTyVGeBgHPcjBtRihQtyyA/KADB3TaLY
HVD0scMov9BewCvaxPGmlottt4YlGjjCE9nJhIKxs1Bfl80w6PGz1oMEOpDeN1ygKYHDWRpfUGgR
HEK7XOlk0qKAqAFXmDW/xbpd3DcyN05VodrjnPNlwezbza3Gqs5p8Ax6d1N2roqgt4uPxjUcmBnc
5GbgJlpySXst59pnc3yy16Y8xJot7iwx54TP5+OEI49wz1ucPO1jT271vjXM+SYxLPeW0C75jFWY
lPUiq3jAajKOD1OmudtOuPK+ldSGm5Hu9p10tuLiOgR65tR+CBed9+VOWfWoZ8BWzXEpiPYndx4e
xlg+sXdRR0SstnBUpTUELfY3kqMYEEhWGbosDogOBiFjaEl972FF/GanJz4xjZbZpoVGeuNTPR/H
pVGUpnWxbzuXzN588b792I+f7KbuUQNqgJhDuliHXHqGEea1Mp7mQQy3vSHXF16pVx6F7N5IHnDf
OJ27FyAza7O5DhXu/FKLOwY2k3nR/KyklU/1uguoq/sNeA+x1+jmzGjg2PXZfy3TL0XK/XYx7GbL
m9yA36eEqQUqKc0/VtKNLxgNbQvEiOG9zAIXU9jBlYnIeh2/7KywtaBl4h6pjhDooHKb5XWGkZng
skKi0VLhv/prM/96jUGDP1K0heuSGJfe7M2fWR+7YOlT1scLx4OZ2DNitDiwafWBdfjPUkj72x/6
4kRuiyNJdGnKp8rMxTOszYKaaW4vbj34j6IeJ/4mk/S/7M6uNm3rySM4L3fLhh8lcOYJ1K62LOJf
W8+blZSyqd8CLjKKA5SjLo9qu7zigkmnemAZk1KBPLz5z5xqzr6GzUKvkIuoQQc/a3lbPGezdEGI
L718EcjtWcRrcLnRSMwCcZ5biCNxVrB331uyoafQhk4LmsqcOQX1GmDXBE6N9fCcIdsW07t3zlJd
yl1N69VFI0rBc+vPJhzsaw2St5YVemZJq2XHiyUpI2R2YybG+ts3wn7JO8jiG6/0ZeDnWfcoOsUb
Ll2NhS814vk5VVpy7pp+Pc8iZtMU7MNyGC1FpihDlIXNU2qPDR9RfYtgI2/MCYRMQJCOW2+c0Smc
iCAU60kVMwfcpOTMSWX3yoAFVgH98Rm18pPwgZ1NZ4SJVKXxkR2l8ssdcic0gIa0J16GC7HXvWMZ
mxj5YrfkJXjivEusvVdq/WPZ5FUVYNPw9pPjzyuW9Mq6y4VYt9hqxG1ZuupQ1B36VFWlugNTrDXe
KhMjTED0CXpW7i8QrgotZDkh3rtsyh+s1DIfxjrPb0pZdYTs6eqQq6VkyJPKG2hRzh5+RL11yrzA
PK7nh2UU+qkd9Pq2HXUD/G4NfcyuhPtZNMy+eQZgr6ICLLgOety0vdfQ3M9rAduBxVJeNx4+dDlQ
MyTSd4+rML1w0kS7aacSNaQp10cDot3zbKwcmrntgf1xZPqRgeaQNPfcyMNgJtWtrErkhXRQOpvl
jiG3ndV48kBaSnnhUGPD0aC+QYBjPJtFdjr7JNS3hfnp+L06NronjoQqDUd3YBlqBtRShOjo1lvp
8QOqmGDvYKWS3RDNbouQizarLTEJ1NHKmjbJuKpLqagcXMM1nyX5JQikxJjXG25F/9Bwb74p26fK
gK7RXbS80YBuVE2+zfHZ/hZx6zzInt5IB0h236Wme6Apk9zOBqnroW+vywFL6Hw1V48YNPJJuLje
2PGjbWsubW2UoIbWZNtonfEzNpO8yzRvOi5OgV5d98l4m/OMvrdIxuGa4O5x8WBtV2sAzQQ+euFN
xcLjrK+kPbUe/TvrxQddFVZAJpq+h3tDzhNQoahviJ9PtZFtPcuetsPSyB25Cf4rMGPx2FZe9+ib
ZRy4pm5C2WvqPckvDawt3hte3n56We49F41ekUld1M0GS4SIw0xP9YeubfRL5a9GmNZee+TE5lTr
CHlHryzEUG1EbU6fq21od62sFxkVrPhElZ/EG8Yj8JnSWfrvo4ulJVz1RHiUuCKOHERARVj+1JgP
0sn64YnQ+4H2I9ZX+HKL6x5iO1uWjVbbqRmkep8IqAreSMlYiSbbeTYgusAth/kwtKVJ1JGqDOso
pr79rFyh1Y/u7MpdOrTqW/310qupTJzNXACr5nFLYfelwqBJGZdRexwSve9CZo+VePY1yxoi0BGj
jKxC0G7pvdx3dj9EnhGLxypF/TLWtFkDHbzMTe755Xb0GGoEzpQbHvWHjZaw4g0L0OKrd6uCjRKb
o3amEjAeZ3CD4YLEFnVeM0eUZ8PGQws4KzfVb5YaPg7Nof82uAkMAv56e6nQreFWznuBGIlEINU3
m9ZumJaleiiGxrstvL7ZAUnPXxf6xI56ra2flyHv7nJZ9q+uid6jEQqxU0A0Xz3fftSo47dml9qH
2pAYTAzOkqOYm/Gzaaij3Sa7pKlvfpg9rxzUKi3MjDH9GOaK0U4zLVttHZe31mG6LWpURhhyaXwL
HWgFSNh5jFiG0TyI1kyeGdD4z0Zfl9uOLakdW2ZsgLn1Is5MDfAyOcTAykAwuLnPIcL8JL1o3mzP
aasARObK6U06cqQgZD6vE2t82ZxUvwjvnFVwdOwqsgYGBbId7FunvN4XLSIIKMUFpNimJ1/ktmTy
ce6MVtpR1fv1/dL2gA2BeTRHNzV1FBycJ7wEE2M+riC0j7TVw4X1wPTG73DH4FGaSyQeXwN/nU75
nSF174ExQXxS7DPRNSWG9wC5xj8ImxT4wsjT13I25/d1jbuos9YWec4YtmAcLQUZypqfWeLsAlSH
9KXS2uYIBHyMOIKw+dedOCoknh/+W7dBB1F3haP8s9Ok3Ua0abMhkT77SRIoO9Jwso2beGzbD0ly
SLlvd72Vs0vChDWHwFXbR2sc0lOjK58yL4b3UMxyPdcg7uYwXfz64iJIrwHHXI62yiWJauZqKpoJ
RmDXf7XWUBsRJjq9Vp8S1t6xbvt5X7a+c1MutXGTtZKdjdYbDx7Z2I/SlkSquClDBM7LNn+vQa8w
iMzj+jB0Dot/jBsmhhMUFPfM2ojnLF1Jgmw7iaBWWUcjwyBhi5TgftotwJV1qty7Ge+fj28rh4RJ
vn47kaiYlT+y01zmQbzWU1B57xOT0r2G+xaOl1zgARoNWSOLW0iS77JRA3aUmP4H+otzTsCLb/px
ZiYfz0xqsqmpMIN1+rJDGslfK99P+Xt7TbuZXCcjIla5Ow1+0RtxetwUa5FhfOEWNrbcixLLmkIG
Ebg3i5DyeX6Bn8QMMU1W7einOsWTmJbu3uPTu61rTUaNtiy7SQzpJ0139jxYaf7mzYP8NuyYVxNC
+QTDmREjIvdcnkVmNtw8xTpufOhJZ8css2gtpUlSbh8/LuPMbnBN2R0kKJC7fqlFJJaFBwzDw4YD
Se79XHP+cAuWB6js2KcGn+1B7odTgiwaTYAptXDKgX6JeFmeGt/sb7oU8BMHMzODUK5+u6MM/aDr
HK+JPWtK5ejqR1hmLh0bclbiVQvFnpYBa4mXs8p6Hs3eiKt9aqg8p0c1vEvbA8IEiTsYZ1quYrf2
yt/icDSORNUsH0sn/A/XnHueJEeBaOHOrw2QBMv8DuTEdyKNX+5WuoQI0TiVkSWt6dJOJtuYcKmL
Q8554UUqUf29l1CE6MYwRGli+w8Ze5KHSVicFcAQzoJ8lBPxme15mrv5yKROPTdAxIIqZ7WQGa+z
NYEKASMEZdqmqQF/EeQhQ7OKd3jDtN9cl525TMnO9Ar9JeHYZahvG+wakMzjB72BnA/3WE4fPurL
T05iBuGLNWy9zC2TvbcY80GhajdBqVGUDV5mbJHijbsxhYhM8VRuDI6nI/vF6X7ml7nzi7KmUBxz
CfUstk4Z/SNWtoIWSQHzO9ot7zIm8slhQQC70/DAQf5s1vqjzHP9Pulj40josXEodKM/x5Zt3tp2
1v4UZTVlNx3sOqwJTi/2MMycl3xQ/Tt8FfNrarNu29sJi7Rev7yWGSPc0wCczdiqpdOTALfTeObl
jnIiBAdzhith5nq8g47U0l0X2wbXg79tu7VxzP+OS0fCHLwqLH0NT07h29fs7sKfnpTy1aYrZ7/c
a+RtIvOo8WFNXQ8Mps35m4qRWEbH9k59PhiHVlRaFBP9fWQKNb1bblxsa4093F7PZnQCoW3jHrti
TBjcN6wEhuet4bcR47Bq49Rm/Ge2Yz8iY0L+AlBDRBaZVqGyjd52rHLDDOduHLaLNYpvYY3lHjr1
ADp6TKit68r6qDLbjErGrHfG5JRsabWteSkRava6a2o36TDOF7qCmuQugdqdtn5/i38SdIa3aM3L
QJQOd/niaftWas5uMJLpRk9G2ICTUVrhKqv8lr03OKUSAhS3le1hCmDsDJtYqaqqg1nvR+BEsmU0
pmqreuX1x/oyR9hBOcXahnGNhEGgYPWI9cLY2KtZA3OQGi1z41kh57zz7OPic4KEDEkUrYVxxMLf
/jH2hXqw0WMvjap10EGrfW/5WcbcoUiOFIDyyEgujbh6+TOLAEiThm0+LCLvuAEKtTzw8usO1KE+
8qSR/6xDXwcCn0UItHZl1wkI3YPGutFDblfyJymVODVsLnznw1X1tufVfuxLQm4rJMqtJxYvQNKL
f0iq+Ercto8afaTuVXAsY8qIqE+7GHVdWdeHd9jpLBYzgmO+38ox33JXowBmqttIoza39Mj0bVlW
LpRyZfLCLq7vhbPXM8uPs+mJ4OT5jvRa9o8LG99LOxT6nhguc2N6xHpoPES4Npje73J36jd+ropL
qznJTeZ6+cNMRCkqvCMy5obzeBrT3niUpILHYaqEHTYG+r3MPPkklZouhe5c/bfw94KZ18eDY85o
NmWyRumcK2/f6gi48GNqXpwEav8ajuceRqPU2khbF5meFj+Pg4r3P0zxue42ZY7stZly9BfDWEiy
IYCr3/OyS3XaNl2R4xlr41mVDim23eQkOrtepvvsMC18xloSX+gLzDFsUu011vppa8Wltkfsm/ZW
nFpWMK5NdsyQIzk4Kn9+mf0pfwWUqh2q2gC7Rn7FjdG69sUr2S4DJ9UXUeIksRYwY8dWWOYdtNna
kfkHL1WnezCHWMnN5GT+Tjc5jK/MttL6Ktuk3RR6xYAUcnHYr2aHIDYS5RSqop70TdtXX17WjCLI
GTfsbGuNn5wJf9Rtr7GhYYyT7J4gqWv+NqV8y0I2wLJyN9aLzfcYlukkj/wZ8x8X3X8DDaEcsTXw
2216z084cVf5avIWTraUyv23gSHn1tAcVJeKx5PUBxdcJn0df/hLT3DemRTNLGgFIPKS5ceAjVU3
qDhcQ5zUzWHGsnlymJJxpQ3bYsQvprPW2mnYw0u2owYan9qvcQ4+i2J1zqeQyAw3Tg7XC1bA/uaB
3TAlo4OmpyGRIG88tHew0ufGhkD3YFiyeo6bukg3bpvChWXTgx2ctMpakKNkGvxQaw06FUa7tAdz
QChgXpkjMY9uTPNqKdfiy9uJImhJnUULV2r6ARwQq1xmpuLnqVzkhE/HsQFS63M5HZMG9moAaFZp
HxX6zL41GWlzDo8/+HiE+15mTAeC1K9BMQ9K2hknXjL0IZ+TEDtGEO53s+ieHhGSmyMvmFWx7gwT
r/vapoPYyLU1b1fGQqgoeaovgVMnIuqFaE+znTufpt0xFCo1rzQDa4VmEeMous9h9T11qsJhkmJq
smzYX+40LEflsWUs/Kv3o0I9DD1eYVT7ooOW16LeAU9WRIQViW7sdM8BF2alQH0RteNxq2cJewrs
4eGzKad3Lpi3bYfWOqrrwlGD9/prWnqW2iwks0vsTiLeU+7OeqTE2Lyjnva/6Lzlu0wc+9HWrdYM
MnxVJ0Y6eOPyjrd2rdnrph0SCnRM4nZxKeQ8/2nE7O8rRBm0cUIvrtB2iv3OTNJd25k6sMO823SI
dBzKXuLvMm7sD5/YyyYcfU1ssrgePthby29TLF2P3MrppSty/d2E1h5U1jyfzdhebg1rdmAMTLBA
AVPRizSL8+hpnRZycjh/ij5ZoSRXDWdvpT+tFcBtnv85tJzMvBGUt7+ivypLrqer19pbBm4qptZ8
tKirblJ6R8he47eWw39uu7RnyoxE4PY5E+W4qqs9ppnmc8SGc9K6rD+BW/zDDCq+AQeMdsWYM3lj
SUekuFkyrwh7mQNE0DPX/qztO5HvtZL4ANMGN8LwtAXm5yh+CaM+oRH4x9b02AdV40Txknpgq8E8
J8mJ/Y/1Z/LShSmkwa4KkvpjB7nrRuFD/7EHTb0LRo2kc8u6HcMRL3xgMKE5tdwiW4poGY2a5t/z
APoPVV3Et80gunCgwNvOi1FuinZBviacu/DxfCR03wQzuE9+Vmd3tVaVn5NWoICuccX8J+6r+4L+
RIQTS2bW3/z1/180uqdK8c//uX7PN7b9FndR/1dS2r//2+63unyq3+4/f9E/fQ84tb//uZvP/vOf
/iUqe/w698Nvuzz8dkwP/0Fiu37l//Z//svvX3/K01L//tu/fldD2V9/WoKO+B9xpuY1uu7/wYuu
P//v33f9Bf7tX3HzIHl8/sv2s6v+y7f9jURn/kVgROVpdX32ayySMP+BQdXsvzDzMPUrBs71LVe/
Jjn8HUVn2H/RYdD5vmNZrsc38b/+jqLzwarqcO103fNsXffZMvjH73/3NzPx/0SiM9y/xp39u+vY
tfhhDrMgx/Aty9OJcf9n/zTmU2UMkNncqaLV7MdmvVhwh357zU2DsWDILVaGJ07pOzs15uZ7mWRb
nKZ7zXf00FSzbwa44KI0xi/qZvFm0lJ0cE/Dl1v77mmN0yVIijzi9S22zuLLfV1g2EP3JhgaDNim
7/BBlOK5bfsjeM7rwY5wUHhusx863zlVXfaYanSYFM71Jk5i5OC55ehztjruWui/ybnWzAZNrZ5u
vVEMHG+aFkADI45naPuHtnKTTb3E98sCBYbDmAkYY0R3q9J42jpGnLz6Mi5Dwy1vFpY9N2i9LGKu
jvmmKG+YRag6NBvO8rWzSC50GjB3evesxsy+nXqTuDpLV4HrqD+qcP0obqbuTney9Y+tyQ/TYzpq
wnXfdBVuOFNaXcSoLL7NiEc8ld6U3zs6u40qtdqw9LvxWbqqmoIhno2jHSf6Ghm2bT+IRGlhk9j3
LCFvltr5wIVp/MxZ4eK9yGZFg2/U+v0y00tsmk7ENx4ln8GfKtYzEw/r7Ls6Kf1Tkjmco7H3p0kN
O0pTC7Cp3bN7E/i1St4prk0cF7PZ3SWgt1+LJra8YJDrcgdTXV0sngqONEXnaCeudcDIMjV33Yqs
IFv3j9/jwYcPm2MhNHv23xZWvXbzUiKiBdg8U7lzEjeZcOeUHqDXbpRZaDFtCq0BXRAPoPLfzEx4
81fXIf5qXaPf1srqRNiPhYmJTE/0y9i696UDMV6tBswXpyjyPtAyps59glsLnT+/wbbYRhgFy55O
cFZHekfnFhh5sUkhJUR4idfbuK0vwrzOehurnC8gO/FyN2o5Yph7oQwzKWSg/u0qQ+zHCjMvGULL
lpHgh6IYqhxdD/uZck7GZrJZK5LyMysJat3eNSvDwhip3/Pj9XZpnfS4kBmf8CVWcl/rAuvwUF7i
SdyIXL/JcjeANhNk/fKGYnrG1BolnjyVg+kBOnUiUB3RoBDPrmKYReWc0nqlGUhy5Ns1Rf3iyGnO
0G9urdHdFQpWCGTzWXVPLqgpWzcLJgDmVRGbL3Miw9459NbDWD02drurxyVMzO/cWiMcPXye+pvO
mvDDkA+38Yg6KsitJZZl21rk4cXmCV8ZY6eY+I1yM1fFHHAacIqaLMOoMfJXby9lFu8LXYZr23BV
Nf9EsmB54FJtx2I+FfUMzMRld5/NDdzaixFOjnXA+ETgqbDXOzvlz6XGYgtPJW7UYNl+5LG5MbK7
JTEDT/+QDBsIXQ6t1d7RkITN4B8shQN1LQ9US7emh407d5FX1pMQRNLLP4K3ijsb6aGz5Pw8tZZz
LcsCdmd3ArU/dOM2ilP32S1iyUQOy7bmdx8xXNCbNFtG5DP5h0CwuyJjlrzSl1H7N28EyPxoDK6j
hqfxYIrhNDOYIeIDfbv7LBhnGtq8ooIYX0uZz8m5WGOLnJZu2C1ZGRf3Va7Hm1yjXQiov0Ic9TtX
X6QVeGZ96Wd84RmF4KEr2e7YZnWsbbKRSqZTKZ4LHP9t8pz42MldWhIKZyyP+QaWO8D14jHJ01+p
6V/lwkdlpF5+r9YpXEl0ruOR1GwHY0DmDtqDWOLuB335Qdf0+KFVsTSDxNQuWTpWVhQXPlPckYCj
M6PXfGOSA7qf6sp1AuaLhySpjRfIy5g/CIV/o/QYQ1O0sLXL1X8os6yTjLvWz7zt/LOw5DYhzI36
zFyjtu6MwKtgTxm2QIrUH9O4ZUNVem/4fQb6/mw+4O4YEL/0m1Zm8phatX/0EowN7JvUNzEmMQZO
fpTVHrMu9WQU013RjCi3NeXg2hc30Oiz27jsefenz+7Ck1Hp/WujCFjLP2Vl4aBNHt2rvoU15deT
zj5x4mPZUTjKfGf0klPFcuZTMjZ1xISPrs08e/nwrWbZhdjxGeBW+X1rGN+N1hY4t1FcEgMA8wDY
scp6joU5RzNeRR01uU/lXsg01NJSBP5SekFhXY1TgzmFiM9WwGLHd2ywvVz05XGmv/wZp8Lb2VX5
47fVccpbYuCSPFQMLGtFL1XqaZTF6rIoeds0jIazdnHDsUyjHG8FzRvGf5x14sWYX9b1vbOv3iQZ
pHzKLcGc15uNevqV/KqbouU06wWu+GHe29q7ZL0KP3sSOOb6ihSxy7R3p+32QzOxsjw/JRoLsmXb
lBvuDjzL9LG2uxv08r4tRsZsM4xRh8cAXpRwx7uEKFwLhJGsx5UFI2bjcHHxanVnc9XR9dvDVIrN
UhZniES0nelbLLQjmKJjzs1bpXSFfXYiHI862BhDK9E/4ja9MEk+iGUNFZta7vAqF+1oataThsDC
yEu7uH75u46PTeemW2OMc9yl8jq0E39Y14+szIaX+SkG9lwytH09ScJ4th+FZb+R5afcYj+q5OzQ
cvptyRuY4MSKiJKa4W5gekxkIXybQ3rnm3iBvLTwAnvRebxNeuCux5afnlPrNFlxxpX/boizSmo7
Mrt6g4YbDss1nEFMW3/+kMCSLC47Xm2bSBbTOPvxuGuURvy63hH/lJOuAXcHn5HOTZZ2r+lMq7G8
LlO6wyi5nVktImMEtykY+qNukgbCAtvD2Pj7cZ3v8e2WxEcxU479nyvBgXz+XVyQ6qW78XKwG0sP
5dUDXddsn5HZ7KYht0a4FOmhUgtHID7rdomYgWx058nW2s821XdWpm2w7V4SXTJW6ttLrA+BXoIB
alXo4vEqtQZPQRa6TKlj0SAWggjGLhWaWX72OgY7a6He8+7XK5zLXHZvoMu3uPD2IreRedfNmk5F
iLa8IYVz6rND4o4srqy4HQUy6I7tIy4vUoafD8gZKa8ocQPe7mbRfVo5I7kf3OG5miyNqJj3VQ3o
QUW1t0blnuaOjqpz/eXYqx8uJaAePhOcC/OgzjxahChlV9fc0UF7DvwxvzDOZl1gcu+dEd6fi6OS
4aF9xtJOuyXdiDH/Q4KRmyvRPTQUGGM/3mkpx+GMZJpOh3ZFOCOWYWNCeTBmFjSmIZis7nG22NgC
H8b6lAeNj6zCYYMKPu7XTrz5uNyexlIgqtidf2KMSKTXyNJbNWv2E5aYN6N68teZwCfrsarmjT2a
20Hr71OvObHAduPCJZs6k0oTuppouyNWo8BJmnsGrA+eHAkLkR+T7t2RCbbVfBwwGiwXfWcSEsFm
66YQ3Y2avCdhiXG76v3P9UW+VUJxDlTjDmMjrtr+uSlxGKw5yKoaMmrt+oHOae2ncdSyGHVtnt2R
xcTlVVxdOITXbUtpD7vOOxYsJXiN3DNqTJHVpcEI2uZWrz1A8IpdBPM7ab/KdJEspjspt5KwGOkO
L6Wl3hEmP5hCxUfbLSLPN3kF0BMnZvZqlSWRcPCrXIpEDDJRxnthXEvWvWyTE0PmdoDa/9nbYziM
xcWqkJV4kNxShkgNUWxNULEc5rdnZcUXkVxi+VFWFCLitiBgfiy1g92hxYwmJ7IIG5IOtFr/sJJi
m+OO6wkJmFBfc72KbKSRGpJB0OjttlLepsftymSo+Gwca5fNS+RJLoitPbkAmkuJPk9OL+3qfraG
DVNHbp6pDlVtsvCgxTtZcWpkuLIKmzWOyo13vWBjX8QPbvORKUJTwBa521U8YKRmNabRvGDKybJz
Lfb6l5BsY+OQ6d4IPBHrlrONMYLKfMhDr8hfmrHHJebu/a56STPGrVrx5ROUyVJm54q7RbhfRvKN
3jzv8LgzVsmOg/FqVeanna/cM9YT7n7CTleX09pl91BDaEQYY2xXNtZHGhvxu5c0HKAlqqsWTOay
WxnWBtJETm/a9rGd3fgFgTO7/jeC37q5tresAlI7OD3pnwPmWNWV2CYFdZWV2DjoS+dkifxLs623
ifdzkJB/ExD4yS3pjFGXyDtzsb4U3o7NLJv/y96ZNEmKZGv2r7TUnhRAQYFFtUgbNpubD+ZzbBCP
cA/mSRkU+PV9LCtfVma+LimpXS/erlLCo8JtAK7ee75zaVx5W5KJyzHQ3Ssyw4t2HfWamfkn9Moq
i/IbQnwr29J4w9MHd8bcYTfpbTSYn11rHFVasrQJvZ6be/TE1GfraNJyRMomHxTMvmUHMV3/HNqn
q5lvmvWOJ/+GaOBNzKP0Pgs45tl4L8/VCC/BRs5gz2J1m6q0UAFdoCIjGcBsgagVJ1xjy2hBHK67
fh6L3u62AT3xt56J+DdoJlIf1YLtxbG7G0liNOwbY/lmxPTs2DxkEOCy/PO4GME+8F3IMxw14Idd
pOW2J5x4IxhAamIpwzXh5KVlDQq5OD/HJgGN97JK3wJID3exqwwWZJAe5IKqW7nAww+0MGNLsZ7U
Qgtfb7rUZqxfU98C6le5MdTBPqvJwa5pysbuS2mWUoW+OyKgNZrZOJNFS3ckHzF5VQv90xQbGYX2
PN43LCEpVzO33JDMRXobMKnl0G30h15BzIwdK3NWeZEw+bXJO4V9QWIBJjNPe2KcjsXowrVG0nNe
XG+Q3vC/HQqL14H7KLRZDuoXOgWU4yL8kb3kcUT7sVi6LF9FQcXyBStmBA4w4dCZyyk2tMXNm+K0
30tSA86tR4Mc/i2T6WHpjMRfdfEc72flqVMwFAGNM54EnZBGRUlWs1XPbMlI0W90MvrMU+3dRj39
0FQGBp8gf7gHCBlXo0qq8xAvvPjBz5sHWkfFTMy4YxHKnW8ZrtwqGrzLk4toNl/Pk2twcgQ4WM2B
lR7KlmPa2jGi+YWwXyK20uFaUixloOxkoC0zsNhTvJg8wDwvQkcTBjAv1g+fx7J56EE6mgWe1WVG
u8+W3CQR6oJCNGdjFFXMSN7njTpEVVAVNxnp/mkTKGsZQzNbwHxWLfiUuiX40+oDegY5PWaDW1hf
HNwS7yut8BCOWOWcI41wOb2V6aJv+t5Z9iZsICMCElHhpHzClkstrUvrDCpiecRgnSILUfYauW47
76oe1ebO7X2VrrA60aAgpny9nzUVRKn0/WYlST+4a8iGTK/IeLK/0AwQ+BHJkXwWcsm6s+zGIoYc
NWiXkz5xv9eucOKw6oN+OEZT5VZbgl7RQbkiiULRTqO7K2PYedhdF9C8Hkzvrpmu+T1sXMZF4sr9
Igw7fLdtYT8woO++6uuwhTiou+4JjuwmBPnHxhzr94bgWLoC67aXgzZn0w6H4BpFKouZgbDbVP2u
spf2kiDMPY5ZFD9kURQlxLIXmZINjtVWppN9qOaiC902Sd9SVq6dRgjXB5SqauOY2oOi5DYwruQS
cX6gYfzVyyg4uGMePDaMgi9t6tdnFje6ZD0tlzNbpa2j6pqB+DuM42uvM/ehJVR4PW5njJIKt1M9
WMWVniVJOx/h8Zrrp68zGiGpG9xzbnIB0ZjyYs8oCVUxFgPfzT1nO3mm/4rLr/9pKp/vuo6wLqci
qR4rT4i7KlXGts1n+1Q6MecF6yY1E7pdhFTZnsn8EcnozJ1uUqbIMG/H9mPO7fIt4Nh8JKwSP0a9
oh7BbhHQwhrpsrkU47dlagdv3TDz9MZ9lQXrmXTJR3Ud9o0lZ+Ks66wfLD9kY1Q/shk1y2eX9iIM
ziprkvp2EZb6suLq7poVJqTSZD+NzGfoM+llrHd23/GI4X2WwLXprVmYNEcr7i8U7XEzXLK2JAIh
utiB6OsidWW+pX/TN758tSbEuvQ7wMEbMVq0fCBbQ9BZ5tz14NGvACpZ6PWRanym16phlrU57mEQ
YMdqhyLZuROEB1cW+vVdY7LlayUGGPFh6joQopTM/hS798ryIw5roj6I5VuiLlphDI58YYLp7MAm
p0dvFOmx5So8CrkIlkL19TV5WlM+G1b6ZeXM/cMJBOBoFyq+j2PfedSi4oDgMGq3K4akk5kAw9N6
7rbx4E7nYogdjq3NBYZ8vgW1j7i4hH9yR85XvN/9g+AOQ9mhqo2enkROZ4DF182+CFp75fS1cU30
dyuAvmuYrjGnUy4s+i7ov7aFyKKwFSXfbl0R5XcjOqn9LQKDs1nwOGVCyGVVrE1FFmd2H5VJJVzv
jCk4IQ77hLXadYUDJ96FXleA0sz7IXAoKiLKjiXamNEy3LDzlKk4WaGwQfrPlxPPqX/1vlu1Gs9O
raOjo2aXw08uPmXZG69ZLJJya9YaAqbg7iSszWjfR22fvskuO81AYd+npUzOpMfFT03hQK4am8yp
bez8rahnCGJHFO+W0ztHlruu/QkXhQJiIGgUkb/ajwnOigPhjy6jJsyracf3s0wOowzst8Krsk/R
u8ldni/ih7PIFs7YgxnziCY9k7Gx3mUNuyfAE+OQYJjxEavWI6dnTIckyYcna7GwKsCyjHezHS8P
2kOBuvHNXn7PlJMf7ZQylh/aDWzL2puTIz8bq/BuEioka4OOdvxQvUN7QvftnaiKcu+3rgk1fg2i
EDjbVYa5MkT1ME30hQb0sLPDkBInOEn1KXmbVWntdEJuOUCDFZb1XcwjcE0sU4YyiONVBF9+MCOx
7biZksVF1FVQrWXB9ZKciN7h4TmPLCej59zCtI3xiXZWFvoilhunIFsyxvR2lyGQL3qZNhCa+8Y2
ks/eg/536o7oSppvomHo93UknXW+uA6bcb0bqB+9ggZ7LA0UCHXfjfuOsRi1wnWQSJ7SdexVUUfP
0naI0eEuuKmtEkC06eVG1vNy73X1+5Sqr2yc1pAknFXgBIhnV8eBFjzRm6lmgWl8HPvyxSiMjYha
8eHNg73Bm2ZsJfD70A5ISavo0PhEt2ilP1uSL74aI+9uqDI6LUaptvSyNvPQU9L517x5Pqg72biP
IxFbOMqlYXToRd9tvzoxhFhr8vM7szbeW0Iu+3qaVlimy23QjCo0mArhjvA2JPgzV3O4COx9U3Wk
DvvxIYplu3IgwBgfld5m8MdXonuK69i9pWmTvVB+5rvaHaFVlMFS3CvaE3c5/zfzxRfoY7J6S6C1
3o5jUG8cq573NcnXAyNRlG00efdzpcb32S5KSmtFs0LExn3hAvrWu26ALaeli4qJw42Q84OVB/12
jLPTMIt43y+TYBMA5NHKVL0XToTHsJeSLmNjxR1AD+3h1IJh5lqqfcXjrVpLLw19/QMM26XhYW45
XjcHi1jYaqZfqJGLXAomzr1JhsuOx2lD4nbDFObbfCUY27yhYhr6Vwd8z2yDdsu+JGZojqvviTPy
9aAOC3sW74Vm5HEFgvF1U78vHHqOMKHqAQbCpLKdbhklQCj5MtsWsI43pcqbxyAyz0HQWQeGyU+d
NZOGmT6nyTu2TXvyF++GUTCrva+tPn2VgY/mqqzL4qGxvOkzpnFHnFzdgr+gEE9zQmNmXtCjQLTA
fZc0bVEUJ7+sMooPXoyGXnqQdv69H7x2FXGlJUwV10HgmCvCQzHznPi2VMmzQ/PexMlA396msh8O
ngl81uUPjAb3pe/tkyQrwtGfeDppyi9R7vNObTpjALHuN/Bob/24eA9zO4RCzdVDRrTno55G/+IG
NgxDxJ2OasksTmxLoayYbOdp4iQQFgUqDr04KyXrastidhpuTFd2Y1/0N9oTR5smXjia+rZjw+ZL
ABJwFxnd1rX79MKyCFpuvT+FQzPB8oyAv6STIdkZJxKYne2z1gSJQlyxB5N4Zk32py/MbzNAPpoc
KLw0sGkE6p0WsbWtB/E0cCtZTzGyj6Eq++9TNnsUozkelaG6CHBls1pufEteINq+2yLeFdwSfZqA
fKJH0Y8rO3jMK6Y1capXvbYPc2Sc4tw5EJo89EH9rZl1mFbjSRtlTyGuerIUdY4wiHZi0xS01Lmx
B/gt6I2bP4AO103Bq8my9tMS4oIZ/FSL9K6AhkQOOSGlARzktDTvZWIm29EuXmaaj2Nii+ehDADM
W0K3GiVF+WtbkAthSuzuZZqz7nVCVZS3TFtY+4mQC2/L1koW9+Sp9j2L0fXUGUMCJtukhPpp2HrI
NTY8l9PQNPWb13mv0DWPHGeLZ15OuerQm4SNf4C3XOW4arhXNOshi2+Ee9RJc8poIN3rwUxJq7h3
WfppFxoHTtbRl2nnEcarCicOhO/paE/flZrcOxDa/jON9UCaKxMIUqfh2klP2yAKDS5Bh8UANEkR
7DnBQ1lFPWWwPwUvMUcQnJ2GZ9yJGdimjl33AwI/fSv4LSU/dL2e/MZURkjdprqNTb5l3ZRGUa7t
au4pYaqig4qCAXJtTdc56sY7m+MJ1qnEPFuSfPJaeQyinMJcfni4renByfKLYjRmfpiNMF3FwA2s
sMBLYsHQkmbwl4mbsqMOSvta79hgY4dJL7N3MehZnyP2FNHc7DIWgvDzFgb4/jeN7m8Qxp/Qgt9R
jn+QBr//5/8+pz9U3dU/+7+iHX+iQe6ar+qxV19f/fmj+etP/n8IgbjojP81AxLWZc2L/iP+cf0L
/6A/HOcXV4BYeJ4IbBeiGI5Df3X93//miF9sOwCyg+0IfN++elJ/gz8My/pFSIlHIbAD13REAITy
G/1hWAAlV2YENsQkyyrY+P4f4B+/bqj8J/zhW0Jy9DJdiyY4v99/MzcrHGU4DyRai3igj2waXPK9
5S+XYUnNi+hjl2fV4Fo8hNvxB+FFWiGkcB/tihDTJlPmcqir6h21KgovJ1YUPQEZhPXI2b4OE7qz
LP0Zy/o+6qhHCbol3rmyoqgOF1/208rt4uFJu270UlhYOVYjMPS3RlXlTV2pGi/rVQowoI0kdu5M
58B1goVxSdScIcyWtznxnEcWUpOWixljpGXy3BK8ejUQzirSDQ1WPJMDzM6MCPqEtfY3yF2iV9yQ
1Y8pUNL4N7pn+ypZ+PMb6gpb+Hx+vmUG4lch7R8Ul0lQWjOUsgu3X1hQbBQjVzYrowjQ/kM9E9+D
RSw2cuGIFOqedknY4hK7LMXoEKsTA76jAopwfRVSMRRjjPjc2dNyLPoUlYhuPetrIXbKgIo3x1/B
+P+7PS9/lmhevxSu41KJuraHKMaxrzLEP7yGAja8aOeKbngFMawDN+LRj2xeGqnPgDs113+4YH67
c/yvimRRTT6s+/vf/iL8/+//4PUX+sM/KK5bHz1duATIobEz864so9U1KSIG5wH0ewvzC+Q9gfgN
AnNEdVMs0IuFfUQx+GpHdHMp1MBa/40w9s9KyX/8XhLJkc816OFk+ov90VYdYj2rdVdE74FGAROP
Rj5F/8bM/P/8Vyzbc6XgbXcBuv706hv4Fs5AGKRSw+1vlLLUphXD+G++mb/uh/zLNxNnqBmYjvQc
0xV/kbQLkS/ovwhFeJnP0ShFBzCuGtCnE89LGoJYyWya66TWTUrqF+XSplwN0sw+lFjan4np8nTh
XxDMWwllwqksyZr1GPkXUqVOQIlF1obRr0yI7OMQMp2kHvdmUGx0JM5DEA/3IKBltsmKuHkELKve
2Mgjj7NbKtpVESg37X61aquBCQNIdtUBOxcHkvE2zsdsWg6w27C6v375/ue59Te+R//6sfV/VPlV
pQhc/8FBHj7/fv35355a8he4Q1QskIbID9zrAsnfn1qO47lugGJA+gF/9PtTy+GhZYI8+ML3HJe0
9T+RReH/grzR8UGtgWyEYJX9f/DM4uTABfHPbzJPTBLejmk7ged75ED+qn9XsutnwxuyDU0i2gVd
k6wdSeKRBBkDJodVDW7Lo2tF7+eZo4W/s0v5jWnlmuPNOTGI4U/eS7kwPp6bVzHLY5fEJ6+e17my
9j2qoLpp91oDsZGtpEXJfVmRI3nJjS455VlzIKiPH5NaUSgl16SWim8gk/2tGXdbr1ge8DJhea+E
jezDOpt0Fq08tTfuNYRqTQPEN92UySNwApiMVTWur0EJkLukfCQMtyfDEXApdS/GzOGASKw+tG5m
3yfKAhRelkvfuzt6GNk5dSr/Ism9PehsyZgnkIiYRnZKTKoFh5OcpyKjvhvqxy7CLkemTjiG+WDn
cb+qWmYP0UB6Gb+EXnVpeehzTt5ZhLGuUjJ4JqV5F0dM2oIyv20G0WNlJDTDAbr43o3mliImO4ws
21wl5dCF1jVWUxpsi8/m95aCI7QEneilnG5Gm1jZYHVbFDvBtqD83k0+CMNADOmk8mCFQvEZ7c9G
e8BYHL2fp9lW+5IG6IPdUaYHIoaobqfQno1LF73XhJlXakoRP1Lrg096a7OfD/3ivXJD/RI2N9CK
STElB42aFp27Rq0B8bNzNbH/coxXHEq+RV6Dn6Mg0zM1DZ0Td3i00+uW2qojezDV6tkzAfddA7ra
93rzzZCi59FkPgf+neknt/Q71jLv3ujxX5SURxzNeq9I7Miew4/TOeo6d8SaUmVhP5uKTnTarhbk
Vy9j4Qe3HbtRGSk030qr199pKBIgNYpn6MaLASq5YCla7suMp2/tM7ksJTvMrCmbVqVh39gsK1mz
eY330XNX/RJ5N0VpsE8K9B7O0Li3ouyrQuWdzxz9mlIemWl3lAwwLK3KaVHi3dEEzLOchTLmS62y
F+VDvdvZMH5PKo3MLgWrnBRnG6fV0Z3NrCNkZGdsc0N3dEoSrCjzTAIyADZr+UoyisovjfYhVf0i
vhdVmYCqeaSTTHw1iL+ir/R6fklxcfjIhgksEQYTokD+jp00XBjA4e9Aa8RRKtk0hEcvvovqMTbL
ia5QXlnwt5zQGOlmp6Cd2h+57eXnEZWLg4KIJn8WcjRHvxKciw5TilDFM/16GXL7CgsMrokX9w/L
NDRv1cQ5n1x+8exB062S2uLLaWUZpAuklXbLsGL369o1hsuo/PYM0V9dzb7lA06m77SG9dl36vJI
7hf0ycrSjdH0AMxuQathqyRqJywcmo5z5bUYyVsmJJHdPQ8pqUGSmcnR89zqlYlPcI9vkB3JlVCY
xQ0aUGlcTPgHKnNfNAJAWmVucZ7qcXkwTRTL6a9EmuMt2bNlRNZdXrXeyD4CWAzQscGeNoQu8gtD
0fw5513fF9qrLp4T065GstISbQpajKKphgRNkpFmDtZBazcScdgEXSo/nIRgzipCXXluncxbK+w1
24G0NIrgseJqYiQZrN1KlTaXpxIfaezHr8prCrG1ZofRr99DLs+EzOYsT/Y20Qz6gv5UHjo5Meup
anagMBFLXsqBV7T4HjyGaRq/jqzlSkS8/7B+LNHzEc9NNsq0Tngkh4vpavBP++9Zi4Eur4iAb+cB
Ecev8hWaE/l3Z/BQWHhqubUmAwuijHMyG80io7MSJUI2d8CQYuBoeaksLtfOVTTbWBKKbsdZaEkx
795aDboF2qmERoVQFiqUrlyPvN6DiRiQScUkLxMExwmHtvUVCfQL2KM0X3MMJHtPxM5HYUfOwXM7
MmKS6wRPiRx9bunBDwqyYqekhd6j1sMujSjNiqk3tpVbMI9zJcT8TO8Gs4D/hp+0AKTs9Y79U/S7
Gxya+OqyEoFgUUZ0p2IakaVT4GDU0r+z7bjft9gnH+LC1tvEHYtdxH0uhOxzwiA3x20iabCghjY2
w2KxrM/V+AqaPNrmPFx3yiV7HsLkjulqLnv3y3JLpGpNZH4j3crrZIgXEeTxlieDbnGYY1db2V1k
hlMDDOUTZRujUdzQSOvOPXd5xq+WMzDJ7yuUZqXEaVMvpGgQpO4Y/y078tEAIEHKpNBJaXe2tZOs
ByO2N3W9dDcktBa2cWTD2oa6L1c4a5aH3MuMm7J0yFxqvnVlolumXpwFGKbjqB7YI9GhvNrg0rDe
3AQR7myk2VMs/PkIaWmfrtGLTe1okK15wpR8Dc8eEkLS3AKQWuxb0222HS20eyMe/G29jPrWbfUz
BqZ+z5HfDRsPHAzLYPlAYeSt+0wjxvGcfl2X3PSKZmxv8gGzGYpkb41mztvT7CNBX9IF9RPP3sY5
mV9kfXz7Yi4wQ/T+VhjRa+vH80+HyOeNFS1yb0zl+OwaEgFs120noTdW3b9HBk9uconJuiy20ViR
lNb+vvbMJ25lm9xpmo0wkUB5gIEi4Dmb2D6pQD4/p+9oRkXWumlo4QXE99jSg9igbKm2DWX7Wxm7
u2SUb/HIXpRajqDeeQ2pMbx1c004dhrWwSCnvd/YxdfYLfmlwsv+0k84QYcOKxfSNd4eo7orZ2mg
W7TEOZ+1uSVklb4SYA0uc9ZjOzcDVBpSB6GDah+/UGYeKRwuTpCzGpkiK3XFTk7VxvKIn06Zd1c6
wEQKayMX3zrXqb2qE7ktJPP2knTf1DqXxHDeZ9Po39w4ey+NybpxC5CylOqqGYib2mvf7bZOHw/g
lNG6Ef4SVrMutsig4RuT5jC28U+CAKggeAq31VU1caWMKnIubJarsHVme6fHItNJDXzntIQQWjfd
+GX7ZJpmc1UFUjnk7IeZq1CXjU9Mpv3yuU573RLmfRw8vfcd+R6k1Yb4661JnGM1sUzcW+Zt2bq7
Ific6vmCV5suuub+EHCnp7eCw1XpW2Z+t4hL3gcgwQ0T4PuOx2eejcjAWE3KA3XH/HnDqZaT+2B7
69TxvRMJZGC0eeBaDZ6NBRmP7c0/za7uN8itihWZ12ltFyQMHCNL1y4xS992d/4oNxWl8xFOZ41T
8mcb2/yhfmw4yCHosJv21hH2tnERhcn5eTCJGjq2BU1lXTfHxDvXcGGR3DJapyO4azV2iJylZK9O
awc7N7WJVROHezNRu+2QtvF46eLdUsldPbvs6Jk5Ycb5sjfMxb34qXdquoH9rE70UNvIgFe9MM1d
r+EEB4cRFBoa8CS/OnLrBfhqUgjYmSS46vvr1ktGSaDXnkZbhn5vY7XF02LQeenRcT3ONi33Wg5U
bEl8U3j0aYxsYYFW+rOHzgC/G+nFV5mxmouaiCGwMlSgpXlUyOU1BvgKyXsN58bMBh4IHD6E9AE1
Mx/RUuwx68bRRa/YqF+1MvpVTHTn4Cq/OPKrL3vtDeJQK4UdQ1VGyHc3ejYjqw7HImCclyR9mPl5
TeJw5gBuE3YB2sS11QojRCDg7OKih5qrkzvPrM29BA+7twKC2cILxi81DO0lqtzkzeFxtiWqv5yK
MmaOA4FA280wxQrYaX6KfCRfG3uMy7AJCHR7uWIVAo6ecBIRg5FkSm8dzTrCbkYy7dCioQE9F3hi
vGz80pU/7NhNOK2idrlvlzY318KuLARQvY+wp8mO2o9QIgrixg1n/rDXpv062Et+Q0onu68orNZW
1fe3TePiOqAttGrcOXsAR/JWtiiMN24BiEyhdE7TTBkfeMQu/J63R9sCyeucf0SCuleWRrUn9mHs
45YkpNt/YvTD9cy+wqGxXjCA4dhlGG7vrrHsOpVHf/kZMXMQvv2T9igjlwaocbBJzw/ljeqjvZ3F
58jm1oveK8zqaOcvzCYM/6kvxy9KbAQFVgJ07uh35WBzUVl/l+T3IN57S1I/jfW8K9vkepnO+VWI
mI07hbQe/GLxDzxfFZsDBg48Oh/vGPBS88NT2X1LlTj2YhMHCy1EFeu920zxW12k/VGXS7wZs9rf
FBNwR0o31XOAvEyaa2uWLhhPY1QgZoQ0iT9p+jaboUNjnssRANCTecOxhWmta3b+PQ+wEsvP0K8T
zzPXke497lo0DDD1EDoypsnGiuvlX9hZeRYrEbBGS5nqYxFTzKtwbP2ajTL6iBortlaVqJ3jAvNK
iIlL8agnWO5UJvGtcEtcOrri97SUm+Muq5OHdAwCRPEJ6pu8R78OymivaGOLPS2/4eDkk7z3gaiW
VTYkcKrYV0oHfVPzIowx+xAD4CBvsRHvs4ksX8vxGHu+l7fcYQiyZUIlUK+WKLd161f7iDPdFmJp
PKRFW92oLE33TsOIFpom678qPcowK9ts304gtG0RdNumHFJm7Vb/hfk2PummjO7FZJJt94fhBmdh
oo6jWxY7yW3icDX87PO5aQ+tlm9itHe+yZBNmKLz1q7Gz9AZis5qkOm3EdXSpZcYIoYS5oPDS9dp
JsKDwal4XD4WrMfo83JP3GIYpfwWSEldJx9fO24MWwNQixpkjLZRNHfLqhyrcZvKnp0BPbVi0aT+
DRkjOAjwYeq0pHgdZACl0DTWu0FckFxmDEyGZXDuQmU7goNXpLPnkicaJqtiOCZ+aX56EeMt3EtD
cLR5Ip/KxWWIH6nYuB3NqN5EKnLmjcpI0OCROcvZa77stvhyGpWRvnfFNucPCTl4ZAZbOR47hX8I
7l2COhVqXNOhn7eVrYwn9shlP69baELTiyFFIt99L+qSe7/RFw9VMdgn2+zSDWKb4TljJi9XgytJ
rCYZ1jWvZFBB8WV2O5y1GivkMsj3Et8gNzxdZQ8yoopAqWtv6A5dyW3t01OiRX/MI1ef6ql3CQgI
/a0xY+5mtTnn0En4hL4Bt3zl5mDft5qRreMELWP4Od8g1snes0Uwoq4aJ+WLkOiz9N0Z78P8AT7z
Dph0H5O9X9GbObFmbj2Xg/c/fU1S39c+pcWKuH/d2FyB2OiP6k+dzevf+C2OHfzCPM5nfGYLykqQ
g/9qbVrBL9eZGv1Ez4PcYLj2e2vTsLxfPM+/Nhwdmo8MBBhQ/NdAzpa/BCZxbJJt186o/581Ny3h
/Lm76UpamoFnMXUR0gJkENc//8MwRCMHhUspgQPUwnZCxR0AiD3JKUABlbQZOjKPuzXHDuHfGbPJ
ShHcgJ0/3OuGWxdKAhahrGukYbiaeRPMc1qyhWEVxCzX2I7CotqGpCqGm5ihd3DEVgi+Sjne9c/e
RKYbHFDFr+nAyXwPXdkj59Zx8WHqpaUfMiYsQCkNdvEIUaKjSYLhHoe784Eim6RZ1OVvqVe7W6lp
1bd5kr87I9js2o3K70Ggr+mXlGG3V2S3Rhykb9EElU+9/BMXsbVndphsJd2Fn2nH8hCnHYp7Vnr9
ulmph18F1lmxMR3kUjH091kSk4YzHyuHVIlWkE8OqsL0yEQOg+E8EX9u71RpROW6aGviP1Psn0rO
mLtFkpDB/oKKbsl6SMKh8zb4c8StpWG4QnSK8tNsu/cAt2xIbJqbiFbWfRdrnBOejuotqeoKyCgj
ouAM7YR4DN6LVDlKLBPah+GKrP07kKr0u1UB0qPLewLiTQ4YI+OnIOZUSdLYj/dCMpec59R/TkeT
v6cwCG9wof5UfvMO4pOH84AAko93OHaWRN4w07QVSeAeDGkVAMgNriTSKQbLSBNOs5QV6Ae3NbTY
OpGVu62joT2xb6TEYl0S0hJd95z3rXVH9OKMDwqlqZuv+tnHimdPafyyzAodIfJEjlbRWH6qEaCf
VCP1iyDvuDK6IjlLbdDMBsCifshwASb8bjDtlmzuum6cjhitr84mAo+rugmSwxDBHzBvNB4DOTIM
7izWPDoZMdRK1ruAc9a2TQbItNl0jxF2H1zF47wVub1BeoazUHe3km1CK+R2V04628VeYxHknb21
P4pzpZC4S8y3N0ErOaZX4mQmIK5ZgW8m6RTK/8K+Fm66eaoyr7yNsOp8MoiVPRtaBoy6fTruJtZr
byInaV9kVZgXdm41Ycv2rx9dV+IzXdiay+Zz4O2KAGCLizacseYr3rb7VPjdoStt8gnG0h6rOaf0
K8sbyP1mDyl/7X4N1LGxbkiU0IRnKmw3fAjsBCDoy5KlzMVrIqGduK6S7slxfYB3Q9u7LItbEljz
s50ye2MwQ+grq5N5XXDGGUrXOi1G0qA0tL5pgKdDX4r4AtgMHYxHzg3rRubsxWumO58kwwYXcLY2
jZEORWDuFhJ0mI2A24meiKtaFDeBs4y34AfDGRKAQEmD+ewTGRSWGLPTB1YXpac2Tbyt5XVvlrLi
DbpbMHgsvOfMikn2Cgkv418Ts3FQQLUFGZ2NiU/9GJsG5uagnZsDEoinKqIZjYVeedtoiKc3Vkkz
bU3nTTm3fNoJmyq++WT3gf75a72qcKY610j0EnNZTRbLsEz3zsfZS2QpgYxWNtFNDsEMk5XKDgQ0
27WM4uJVy0EcW205p3wiuWJ1uTjWUDOmpz7tMf+OxMu7b+eB9gJLC4GlZsrLrqohm8oMOZ8KuDcG
IZ8n+6jow1Wrnj748B0RWTJery23R7hde6S7EFcmdJ9i19oH0BAf4M7xtfschKw3kudoHAtznRUm
afokba2L1wUeUX7eNZVvWN9s3SzIFWpOOh2+mbjkU3uYuphtGVZMREFoi8XDnPVFzfo3bBxdTcvB
Vs0BEcKdseByi/iu7QlLWTurFOs8nV+aeATntkOO3fmNmZLSj7zvjgMpT0OlgcbPekIHrTPvzSL5
v+ydSXPkSHpE/4vuaAsE9msi94VkcicvMLKqiB0IILD/er2ckWRqmSQz3TW37p5ikUwgls/dn9/F
EsL5UBdPnYVTY4qWsC6QdbFd8193MNC25Rjxz/W+cCfUkfmXnT6JiEWNE1rDZGGKxdZsh109EJSW
+E/pNfGLEm4P3H5aelSmbyPL01Bap2iqd5gSMRS2O3i4hzlTu0RXdzd7JLjaUA3UZcfWljq5+9ma
N9XYk1JJWCsGGRoYJcwOv4BCxQmF1kfDAYJogljmVhY9WtnESiD34Czp5ozOY1GvDXt+6NBKpk7Y
z6xmZKugpkYrti2baaIkmu2R1HcIdmIhtcqRFrseZ74sk2szEiUc/Oq+sehxirOnvMSjUHBhN7J2
Dc5c7h1R2DgUnOS3Ie1lOab5aF7Nlt2VKQooNT9yX5D8WoZ0Zv7iEYDeU2XCiudZMKcWd+647i/L
Fo57uaVozdjgFyTJHnsOqI7gBwI6nehlIMKlMs+VHf9SLuuHS4BtNSSRHeJb7GEhjt/RlEFmTIQO
J3hSh7wBresyHl033g03YtXHyae6cEqAEkv8Cdsgs4+sgczMQSrT66dHDPNqbdbJPlbBfe21c9h3
mHy48NbrxorVpiY1tBn927sLnSta6ouZTgeC4v33Ulm8EcF9aSHpRGPQgqqvAVRFT47BNYTTyleX
uTEtegNI9wIPLFCckAVzC/htS1UBA3yxXAqPEERWjNeBTTBw4BiSm+Fhn2IumsykpsE79ni/40hf
RWydm5HyRdhme78HvumTZ38bQWmtOTKM+w7T/qWpZu9rtAPK6IKm2kXUb8M/CTCgWw3z0bHrzY/E
ztjFWbGBRcBL9MqAs8+g/B8N7e9MzqXcODQ7vCe9MD5Gb7mwbeDw730YH1Ed2H+4RR2pIJcHOiuq
DaseXmkHj6jn2p8RI/MNlxZKC0dRMO8iRIDJ3f8wSWcwnIqexgInKTTBFuqqIIcwD/Bv6hb1eUR1
enBlXzOU7LaZxS5EGPItoiEnDNri/uZuVoNjfHaLZtWzgBC01nkYF2qwidcPo/FhpunWF5hrE19v
kwnSZqatq7OU8q7MrDM3XBI2BBJ3zL5YKaTxo9VogyUZHxeRP/YOcMhRmTy/ijuMuyXZt56SIP/J
sLSFxoKMF1n0jcbpssvwce/zYWACzrmU9PSMvNN2sCfJpr1o2Mq4mzl1kf9j2mJaH75Z/jhRRrwC
Ftd+Vurkeipgitq8EbVzwnhAOG8zbwD0grPdVblFp4ktGn6mpFUXYtfFka5Pc+0t47OUnJfc0v6K
qGZapRScHPJBgG0bGnDE5mOi/fssu/EQogb/dJt4+gFLTrvNuwRPywy+sWFKsIM+UP/GAwrdwSTX
8mKKLhhDt43iL4eartXgF1jL07jEDlMZ8xnTfHet+Y2tgtRuoCFO4lVGEGEB5lhrqluWw2wM/HM/
NouxRxqnY8eI7ZxOUcdYd33tKSLLJfPlohlmcSzcBjs5XZQxFL2GGHNW1da10lbxiYuAv1Au/n2U
5e2lc27535FepNidlocO5JK1L6sG8Icq3OqiZ9l8imlETuaAe8g90bMbTcOhSZiXzhDb6DEzfDKv
zPVaufBse7SQ7EpfNVtO2d5x8rL3DBhfSiaW5IcebPNEvMtGHWg43RRIn2lHlQYavd6g1jwsCUFs
Z5q+p7E393k2TRUkiE4owvAAn8FS+Ea2Ux1xpdww3PG4tBiwdoKZ1l079/MJMjdZR+TvWdA/pOvK
00Sl6wUGkrNoOC1pMl3MDlPLuqz9x4g5x7jHnDGXa5sixxeM6rwwDk0FYOCa5LWwIqZqBuOys/IS
Y/RW9oDCVnpx3P628Im4ZKQZMqxnUyK/VbOdWTjQ6Oi91DW2xxNrNfkFlvGUooCUdt1Vm9ZcJujA
67DQDx20dxg5hL8Q+uxMbKWHh53wkNsEb9XU+JrYAEFuyPbtZDxCGGjV3saSl1MQU8m052V33YaJ
AmDq49KnSr7nEJ3svSJWZtC5RuXeumeO+DlNigSDV5Zpu84HbNYHZMxFPgz2ghOmXGigQPOZuZCt
SAtSkrXATla8sHEiwih3nG9bROVzQ+sajVAuK81TM6BV33GzZJv2GjcfIXT3jE0C4CkN+T7dDl9V
X1dkVaPeTq8JnF11tBLDqQ9La/nEklIEjWUeUmjIQ676E0VvgPDbkp/LMm0GQfS/rKy4i9dMurm1
wLj5M5ObOFidmX8XSRVAHpCM843OAQheuQ9J6Yuwxp265fOBI+9pP4wGN8EEDWKbZJSR3JTi4hkx
el3AreCxPPiOwaATNyrJcyCguWe8VAUW7nLYytx0Dyi3Hmqpt7YyXd+zbdCxVHF9LZP2PSt8hX7S
NBsQ0yxTEJA8bTaPfYrVOrTr4C7H4Ppe1/5XpLW/t2+K8mRRuGbQitLbtfkgIZg8RcJ9Kkq+z1aV
L0ufUDkUdWEeNcegjIMw68eH7lZdzSBuy3D7ZOYoWRn4Ei3NMLMVyrEuXkdXqe1M6chmCRoA0jX+
yNr6aPHkcyWIYE7SEGkoEoh596er3Q360es4BnfjnL1F/Wzbq6ancyVwslc+6o+uSWgmdLjbGc1X
UT/UXX5wqu4X7YD70p3P9Nk4+yHTH27GBzAFYcnI2MZmNbgjYXpGmhn926ssMV7JIjw2mra0wbzv
CQCvurI6Yiz6IwLl4i8O6jtp6Ce7WKjpEOVDbI+POakss5G3MIXRhosaLqBM6ZGUDx2ozZtd5yeQ
TEKanGncNJ8tCy0OruMJhvkmhatBI9ZwpejsfQ78T67ikGTz6OA2wEY9l+sQr6Er1O62CdIpWzY/
AHJWrhs9FD5bmWVtiq7fsvgO4Sjcz6JbTkkPyqphnh0B26BtJdstXDDiwv/uZn4fznzwpfWB4rqq
GCd+zImGBzemh3mJPgo/A9VdyRP8e2Ty8gDWm96mEsGQjtqNrMvXKZZig8yzIyj8ZaDqr40FvEDr
puN2EOPNclbvW3ZBFXf0+djDFA5y+epsHse0yvi+hzIcK/gkhMN4lykR6slmrmvNtyz5SvgmP0xh
1eTkq3rl+8XvNjW2dQdqxGJBDyXN0VMhzr4HQkqZtGAtiiQ0YXjoL9bj6GUvVe5cNYpE4zgtw3ia
+Dyf37LvHrwgPVD8sfeXPlz497myvR104yc8V/uODgLlVbs4k0+Cozu+tzvgXa8UDEYvRV9uijRa
exK84K0+Uwzwbf1jMgjgvgZRwHbvIXO3bVOsWxISE/iOmFj4TsjxNKC5YPU9+tBdE02XtxSh6xcb
044PxM6fJBhZ5jPFkVqGtTnYKfVS5rFTgFZT+2Bp4yUCARmqPv0DdsImnrJYO2F3pCmrDTSNRwvy
FTw1XnD2+YbCgVvBETwQXvywmNsHfzH8+8Ft7hmaHJjPvEOz+h1xMFzYotc+jN671LL7sxipLGcX
/6ACyToFSlZ7gfTaJqwY2VDREpTM45ocRvCA6oEQlFWYOYR2N9yjXqfJpPDTkjaunAm0bNSV1yK5
oc6kOoHQsHZtV8wrIk/3RSmeXIpXQBWtMldf/JTSLCg5yxgEj5TDMqQwcuJpCkOG2TDUCIA3WiHO
J5QYZR9NcmZkvjd23hl7pjko2IXcABh56haeW1uF7G1QBI3mtDS+jSmE4REzjmtkEYT3bkI1I8n9
YjCIiQxMXMPeqcpq1whvK0fs20SFvxc7eddGcKQPeMNwiRclxZVj59WdlVlhKwK631iuco0G6npH
rJOo5wD0KnW4OSBjv9jbkzBAGeORAZl6s2mMQARzyBErGlfWeRCElR39rjAWgYdZAceFEZPA+Irm
4bUlJxQ08ZuuLZ5YvdNs2TV3RiKZD6zXGCApY3CovOg4xwMoNvDa5I9RhAescsmAPRbKO7SNj0tm
WVMB9Cj5hdtBe+glt7WKM7rJkVTmW9dD5xULOCCvBqg+RFgOq4HwFVfwmjNE8+UnywYWxHM7chUn
le9uyZLTXmjkKtSigSwo/1Slsace6AeCQVj0xPWy1oUbKaLbX1DDY5+G59QbLjG9MJVuOEEX7mNy
o+75lM7riroeQ1AVmnrN76GpIISNn3mWXHB3bzsgxZDb31pFjBhfhRMpDivKZRRTUbRpjA9+TDmz
053mqrmMnDmQOm/QjNdpiTBkmulbVub3g4mBsdenqrHv6HHxLk7J2uFEDDHanKJUkNIbd3Y+5ta+
p37lrprltDJl4LHiF4CZO/PAQeJV1T5xaI7iff3B8OwwueUu6lMk1Ci2DlEEr56qlLChsHolb7HI
qZcveGXXHTUMXOaIsLr5dKGJ2Fv5Vfrki/LDz6EZpZPY6lEjJqYwoXICYp1TmVuT7sRd1pRfNF5T
hQHqpJ/63j+YSESsivaHfSu0bFQ8bgubmTbB9ZbLlmqPChEO40OVhMzyvns+gnUajN5udPFpzjas
KkOA1AONACQT0CZU8kETGcuKlyrqg/GdKh+bo2xqz8HSbZeiGIuGr5oSIl5PGtaG6e8hdhmFeCp1
UtJgb/hqmnuDSvCWqrOe6oZ8u/ilVNCskOC3IzVmjzrxZwL5fp3WJxqZ82RXRJn9gtcANQCMhuNt
7NE1n0uI3WU4NEmTcIWr1UfLWb3YpqywAPx5Mn7DChqHLaUfzg/pDe/xZnF6bIRPvUZCpzjvOacn
b6V9xRpBazQK+AJMRm/cuFUfKF90Zqp2NrAwMxFhp6Nv7Y5CZ+OxGR317iyON4ZtUWOPwa8wvwcE
3rhna+hNW1rG8YFlCesErBo/fZFTRPUhqUxLYeigKCWMp2qJ9nnT8DEGU1bxRCiamEHJJIunD1lQ
u1glJ4HJBch1z/S+8g1go3X5CUK0u45+u9ybUx4nhAk48/4zVfH/6YF/kR4C2P8ss4V9+/Xr6+/U
49uf+KfMZrg+EQJybXaAqYjZhIsC988IgeEGf5mudF0X9rEvBKG4/xDaCLeRkyOj4vHfHMd10b50
3XcJop/5Fygi8ivQlD1puv7/JUJgk0X4TwmC21eWlunT3cn/oJwJ/+8a25wKmyoQV64XD9Q/mm9r
bjw31s2Jl14wqZAuaFdaQJWy3bBaxMcCDOc06MkLgI02EaQjZsqku3HZpXqwrjRtTOFiKjqr0V9Y
L2yl26fYHNqtXUWcFrnFenszCXRBSDi0foYBAOBSsVfg7OaElZQwnjIzcC9dkp7yFrmvMdLlw7cb
DpF0y6FPCc01ZrEUIC6kln1sYRxZZ/HcsjwNLdi/LuqP/+lT/W+yWX/Pgt1+UyRBAsuUZMF8h9/Z
339TMlYJHTG0XCMDHQsjegDC/GLnNxeulffbf/xl//82/Yt0/9e36fOr/P57GOcff+CfL5Nl/QUE
x3d4Xv8t9fnv75KUfwkhCOqgcNoeHw+f3r+HSP2/JOFkTG+3/wMBT4dn/N/eJcP0/xKeK02M4rDH
JQ15/5e3ySQQ9/f3yfUtUhRcMD1pc7cwvf+SLeuY2yG3IjIvjAVvppRsSI6BLJtVIfWtwQvqrIPF
zHMN8VuaaqjhavfVfDemtNPQvEw44/dkZXO3y+hNud2JhSCnzHTJ/+Nw20np8mHvT+46iI007bY5
eZE0iHwKiXMcd4cly1zzUwZTXjyUjtGBI8lM9mY/ncUVV7cVHwKj4kQcRQs0LSY2NAvbTb70G1rX
3m1VVfN2MfrZ3/pxUVLIN5eUY4atzJAwVlVHNcKa8Tdmb1mUAECUOWoEpzKmc+caYQjlSJrSGFly
kndjf9PXdQ9KIkFE2LmLcFAjmvizXui1rKUbXNJuSPAcmsMpwXL1NLV+x5qRTu+NLnDaBBWdU73u
n1q9qG0a1R+MAHD299XvwiuA787meBr55aLaYjbuDa/58m7cE88hk8scuNinzdjunKnOLkL09wZR
IT6Nfr4NiVRoIi9u8mTC0TWM/UnrvFqngostEij1PsI/VbQrPMhSRJvMhh3sUi0YMS7eVxMSxJxY
bwT4hxNBseGY2KL6gVXKfapR1q7yW/8VZDpcg9kn+xDVxTpzcr1XHcFY7HIjhwFQP+CNVoXRi+5e
S4DOFdMLOt/gvg16zF+cvjWn7Vy30iSmNC9le43T1Ik+uEPk7akP8AYjhwPTmd3SMveEGn1+/nmh
M5nNvu1N2lIo566oXbRaGjKxAyks8/EJk4ckpJOXTXHnzPVD1QjOrb7bqwgYMn13Q91D6nBoXJQr
pnHOAsuoke6LVCAcIXM8MxoE+pOJYSV8ov4TYhJuuxZuVMmALWqBf8BKRs2Jbf6EXdkw9wAU+cFj
muJu3FIc0190drMzo0ZfF2AvQKoHv7GekgTvNQ6mfvgY2gjHnaW6NDouGYrtRQNJTI986rl3hq/z
DZxB2Af603ucuUokTOSt9lNDGHiq0f29bYyrHZwEnX5qH0EU3iMXXxlgg8VLVPdncZir5WSBX3Mb
YlOmZvOhchBM+rnaBxbDpjCozPKEWZ3JgWi9W4WgVTXrYkznbR8b7FJY/ir9S8ONSlcW3dZZCH1z
ZzJIuHX9eUuzGrlB37B0uRsc/GhW8sFNlN/RNyjx2Up3OdtD/GgBum56CkptTHcW7aoQOnyLHuzG
ejP4cvW79pemxvebE0YxICMfqbyLqu+Y+lX0jcJW49rDosbBOq+c5lR4Lla51CsMjFadM2a/hiLP
g1D03h01Tei/WC4diVm9H6vQxtmCg9uxP+fMwexQz96vtJYIBVqdWaWogiwXzWea+A3gYRU3qT5Q
+eC82ZDlyeFQMzLmvfgeZlKq6EcDcxdeTmv6zYJAXU+7eAXGl66F1JAVNu0eMU6K29POfZnGJWvQ
x5RW54xngn0+oSG3/R4KHC6rCNp7sxkGBJF1AMCSuQQJX1z9wo+CvdEMSbZpWwM4t+rtVRy4zpkh
t3nlDZ42zlzWF48r6k7FKWMB6l8+ZghV6a7DwBF6AxNRuE+/7ayApwwoLNSNfZMpe+5KKEYvELPu
DVSnVWopzWDRXAjbFFDtvPlEBYixlZHhnQiVWaeuTOyj3aTGL79PHVbPmHyOdtxGHAh/zM2W64dt
bb1GO1sv6P/kGJDWZCPnz6ar3jR+hG1aevMRs069bVDETyayCuEIfu7c6VArnd/jZKQXUC7+ahmr
BtLOaL+NOKZWFAgtR9qD281YDhNqTI0XlbzjkJ+JLVMKH/Waa7v4E9Dv+8iiG50Df8HcQc0ChFhW
kbD14fbT4uAenLLu8P26y2fWxTUXa2/5JFhNOSXMveycFVVxsMnoXP3Wro6UL9wDkf2ZmhIRwPMj
/+j6UX0uu2bB7YpER3ueZNzp9+/INuOO5dY/4DeMj/6gohdrKmJkXYXbskns8WDOerzHqk9+U43m
bIWVdL7ywQk+rLkKuMml4wNWjYxwPNh6P6LICpbyfsIptc9FY5wV1ZIrxfwco4DLL/E2ruc78dzz
NHSnNC28O2/UOC/wOaytJmAmZi/ODx6KR4cV85ApgSOZcpxkHtZ9NPC7qGtysfJLmX1ouvrBKHtY
p2yaZVOJJwmuDb76tZyaU0wDnOdpynKCeTzJ1FoA1itoEORHs7ZvtrBT41VF1ikUKRRXWceUSyTt
trXnR4lsvZpzd93i/QoTQVGyyWWT37/9GtgjX2rsVDij2+6S1IuZF/tiy9Z/A4UVNG1PZRfGaGHf
ttn3xwUJZEcMLl8TcEOUBtft1aUTlhjRVoUz/yJEO159ELttmjy3erbR7agwVFA7VT0+90w/YTAg
RlGOkCw7hl8/9VBfc6UIxkG37qxP3bbrOEuOGkUyT0CfZ8ygpiV5w22+puX9Pm3NIxlNdmqXZE+a
xpessIDkttlj4jVnXL94apdsI1qs0vAfXuXo7BPCUI42oKA50HTBup6yJpgPU64kmryu5p2sl5cM
IiLgfGqxsDo+YCPjZ5m2QW2JtTPjfOZ7+3AtDQhtGij46mbsQMvsJAT5k5x1yRaPSR4Fz0QBHfSq
dIa338SvflOhLln0oS9k4JiPMuvObL1WgDwtiEJplxwWMgdYQYoEk3Kr3eJLWsu9glK5cZNyWmNj
sTBlaWpayPiSJ87a5JfER3hoOpO5/sXMLUJkPWgkoB8E05JyzrdpYDIVwq17SqAtvPmjj2lWLLSC
t0tJlKLxEN92vEGKhGFpIQl14PqyvrzXSCo0D9AFdZQEyz4ochZbh/Jepskp7W4INcbVqFhdSCmM
i0n+KStdjNj+9EWA1S9v1GHmoOslM2UTZozByKrlqYVKIAfvbeC+R1ixY2C7SQcdPwjZdfeLlu4e
KpN137cOGGtSeIj7tB3m7ipRQ0Zpgc2/tguvxqZmLg90pdt3KmkmUOIWIs6U06IV54y7ez50WeKt
jOlJWeuooIlsTCk+iTtxkYlNq1uJuWS0h/4VzkZxHef82ipp3OcUxIR4YtDTOPLvBqlmIiZOe5md
/jE1po+GA/3V5xyOXJXfcw6czhgWqbiyYtIsE6D5bQHTJdbkwbvOVCEQuVfhTu2aiqKzxP1F1XtS
buiRoeFt9OJ7Ti3ICV51N2oxkrPBrVITNREpbC3KTv7ErvFVeGZyTLwh3iReCgTXIPWZjV8OhOc1
ZvFgM4qlO0x1A8dPsnGuxmmsnvlYh48y6fUZd+ivySYRR99Cvq+1cwt2t3fcg6wDSBqEcrd6MgUP
qofpDOspF+6NjX1+hLpNBc1qQf+lNGVJzr7DfhIOjsr2SNzWAxrD8jQ6S45aaVnrWfqXwpydnatn
Z+vLcgTAkSUv5ZRUb0Gv40c7M9V6UGmwhd1FPHYw2FeD7vfYc/OvJ/Ve3phpXik+ES79kEBYeY0i
Q23Mcop/BZkMzsS3xTuj6V0S1xz73KZ+T/HdhXEV+49U5zyJtCrfaZn4jUuATFqGQbIl3SX0sM1Q
mvZFXNrfda7rowNN7RF7SrupsB58q87zvmvL6e/bxLZfAgo2MIlFHqapOHKeqpG3K3br7qmn/v1E
doPeeXsI+h9nNuYtLpxhlwMy3hmdx3YmtbFzZeN9zujP9wVWJ0YdYqxRrRvYg3bxPDt8235RT09i
gOib9nInlG3C/wa3K31pfNjFVH1qnEabmnjVJieIeT8oQSmktEv6xWfxQUOl3Aq3aNfwBt9IGJpo
FANwZgh+9ZjcqnBiCgYKl2k7NBxyhPj/0miJwtrDTlUIr0bVIypGtTp+VGz4tzLqANcqfuIBF0Ff
XgPyK1xFeiKybUnQrBbLQw5yEbhmnx6N1MhfmJze+nRcZ8c7yjA910fMpzf0anRNZrh2dULn8HTz
+I5eQtCIM/yaDPZmSEGgCS/fZH2m3tNWmNeurZ9pgWpOkxVf4tIlHeSSPPa5a9Lx6t9KVy1no1pq
bwxoBlhGEl41v2fEMyUPpRm7J7WY8snUVnK22TXCHC1o7aYxJUbRjIQVHMkljOCzE+sx43S0jQ2B
XGJOxdqtiBVNRUvuIXaClPKMaH4ehgwhK4e7gE+GcfUW26S9n9ljfmMcyTecatOHmiDSI9d0bpeR
F+CwpdoE2Q74cGZRZO34wDGamh6AKjIEpY40v3J7gelKjwlLnaFYPOzlIQXIcDKcMT33aF2DhZGw
G02uPbHDGMAonbu8KeKLn9XMzrhfsTWaN3Q/1h/4acG+meEl+COaUyo7OBG5ch6r29EHKQyDtVS/
6KY4DFYDbzoPyO9EwsSSN7reYRzZTkkgiq3V6tdsImVPtsja5d2ouHurej+DUmQPgioeOpP9p4mr
d6Du8mVJ2h4ZyIbBbc7TN5+XczS6f1yU03fNpf+dx/kQ1UTkvaVItllpuzsDFxaJkcUtD7bKig0I
nLJdZ8EcT9wEmcgBIAZmZxGqXJEDL3BZTgAS8gzCjxX7KwECNB58fxc50cWW4lESJwszYaR3feK/
1OmwNkUdHFTgX6yZYheMInAX8/ym6QbXIHJoLOiHaLM06RdzEpicddHtXGJ4J3jbe4CfJKOa5SDi
4nMobzTZptP6fhAB/NBUMqZMvPuZE+yJxiI1h+YC7b34lUg6pBOn629VHO5eMiyAj4E7JS0MrF3l
sjPm4AQHWj0ZmLC+h9vG3N0G74bKn0CdnwtMWmdsQzkePw8ziZc/MzjSrxol5J7KdWM994P1m6vB
l6+Mu9qsflU6qb6YKbbnYqZQGAsIANk6Vi4Oq8pZGTezpIWr6UhCacNs2XhLRJvuSGu4X5npOu/T
aIsd5W/nYkimkEUGL6hcwB1SWkY9EfTmPffvT6tmitDb3btrT795REjl9lZ9r7RELYhGcU6rmqoQ
CxuzVWdbpyvsH+Dw47PLUGcVZIT2+2CgdHWOW6ZcEc6DNJ/2nWH9Gsqiwf9a6nQtyYuvK3MoX6Yh
x5c3JO1DplV34LbmrtlzjbXqIbQqBRyFdlW6LpiibIxgJoINNGLr4uTG1SEMMl04hRZ7xoAYmM1L
MzAfoUKK/m94BFdp28VR5ZLLr/hZJgptAlPE21rwPqwVLpcnRe9kFtH25eNGwsMs2ktlUKyc+1hu
ppqi89ZwJoBjlt7VAiUUZ+R0kgt28JgKQCbw53H23jgZcR63S32namjbHa1fZzrS6rCuihlOCm6t
T9TXilNh8oNuhVPN97DJD2517rJb4XAUeOeaHy701bwRifNaJFGDHfEfnvIFM2CPPOikVrnLdTV9
FUiVd7qpi70DJxcz7fLeL82ytebeO6fLjXhQS/uPQetvCIfEvhZkL3h7rGiN67y81Il219R1eEcK
IOVTWol6q6XATituVzprGaewB1uwbpTR7oCd21ypWeM9rhgbxIxro0Z63VqB71j65X6OFnJ7Jd0e
ZheYtD7LH0MvtDU52ZMGtLgqRudGdZXA25Jqug5AhNZNF/3IIQtO1WC5ewIB3R7fBUyDFtRlGbRY
Nwmx9jM2htFNHfZAXR5Hjk53gd9Jupg0rUGly6QD6qU5rm0mmqEYqW/g/XFCPVX9FV20hgKLdTdS
bcB4lBxZgViHhWEMIjIepCIQLCDgO3AeFPVUhjHT9hV1+Nwo8MZnCyO7TYxPdjxjI+k9Pvk0Ixxi
OZKHpNhwrsqDSvzsZMaT2rWkDZieehwbWR9uTX5+tp7tsdr4OXD+DOLQyha+ubMaPa3JNZgbINF6
Uzr6pY6n1zlmssh4UX7GRftd1O49/vJ2XS7O+Np1gb49W/ogzbQnaS3vJ/KkhFPtP0hI1JnVSb4Z
W5eOXMPrGPbMU9jiTz5K2JznCKIdIZLMe8iLjMlrPOxwyo+UTlHfMuDb2eZ28jUNUWQdua530Qkp
koj70Oik3uVumQ9n2VFMQCTXcbbUnvTLQxSTzaIXLhIVRlEU5JtziiPsyo0sGPV51migcCwKyStO
6gztOrrZMukyr94nemK4MosJcoJyS/99XHQNxJTR7RsZLvWcDjxleNaDXOJ1Y91Ze27DqCMLJi6B
fmJSco7pWBOTiQoj5iLpjzeUaalY6LQorEvE3eeVh026D7HhmF1IwNM3rm7uWDcCsBPQqFWRSACX
ak2dvHaD4J6dQZZb1maAlf1ija2U5AGagNti0JnJibiDNWwcs83rNX3xgfVkGWl5N8Zz0R6RtTj0
L4kLzql0RW9BMYrkfZfBDxhcV1AvPwgawCZ9K7pJmSo/MPQP9p5O571bxc9QabItzl9OaOUl6r2X
ArBFiPW+CeOxaB+r2Dk2tvkdAUpFmzYhEpQYIcXk/R6AIb7yDIwvTG2haAvoUJznivnN1LA18owB
R2kE01ZPi7Q3MoeUSO+DugSZJrYZUgRZ3U7kftOtjWLIXiciJ90VslTFo9BOVNsAOJbgl4fqMWVs
lG3iAUz5U9WO6iQYA4W5Zlip27h8y2mZHtEMVX8Z1XJXJIm5l4bZhDqhnLGQiwHAYcTNMwxvBFWf
y4ZSIbBKNp5Bw3lU5lyFMpnPE2VhK7dxqw+a1jhWdM4TZFtuBKyP1Gwbstw1vaoeyg4aRR5gJ1wR
QBheFx15B0v5zhYWY/sul2T+oUmdwkCZZjMeGGrMnTp6p5dkpoOA3hJrwOLLtd+hsSTKfoK2Nyjj
ZrHwkQtqbV78qcVA5UwjVlq6alg9FuXMXzgAS7kvU1o38awxI9gDZEziHU9+kL2mKblrPL71pA8p
bSqtdTMEttZpkhkcDNcxowakRwP1rJbM8rkYu2T315Ut+XZXQ5BtAiBHULfIHtZbWouwXtQ9Rq3n
HIl/YpIGMEg4lBjmJUVM666Zl6XZx0lJtIeBjDeOZ78ZcXVrXH2Sz2bbLfh7QPUv4NOWtympHxhI
H+OZcm+ZWB7ko7rd4wPoV6XIfJJ4JNQShRFrGbFXl36U2sRxwEnYTkUPeUUcwooZXjssdNQs5EvY
x/6FQE92h9RBcj3xPuK2vS/wFIXNMOGRGu14i5nd3Yt6Mu5bB1s8ete/sndmvXEj25b+Kxf9zgIj
yOAA9G2gkzlJKaXmwXohZFniPM/89f3RVdXXkurY1+etgcYpHLjgsilmBoM79l7rW8j4Ygd5Hhu7
UB60uurELxfJbolf7JAvBDASAGxgK0C8KmFGGzFjOg4rJzwdaYwCdAAec6eYRpy12QwfvXNRjlRj
cNqFRoaIsWwRDxtdhOu7w6QCHD5ItHXKkvGS2jSyjR3CjfKQaQoUIsm17bhPM5FIN4wDzjIhToYp
LLutGsPhDeX1uANfjJnGTxOP6hu/i0RfmjZtYwNKnrAJRU55QcY1FOjZ0cxVSX9qa0MnoAtvThGd
exo9D3PjqnLFDtV6I5XtF6tqXpuCznJat9ZZaeBpYTWBfM8pX+JSFuekqbZf8VhctANnrbgD3k9x
7pJONY6nThTimgwyeRUWxtFykV/X7QSeJDpWDJhQNLkHAdmh5lUUVxeu0wfnJjMBj/wPZCiJiy4V
/KRARNow7GkRk2m8nW9xWxyZcfA+5Bx9RdJovVqwk9dY6c4tTAX9rE4ReO9qEmdQ4ob5l0orKlrO
9jPIDbk2TWZLoRsH14J4+z0NgPAqteNi4/am3FkjhCwZ8kO78Own6SZfS/CDSDaf8xKaEzE9e4xf
xrCiEeC3wVVGrsUL+232AAhu4Gms/K2lTxem1oAfsVsn8zSaA5iDE3pHhi6GfVfW6sawXFOQzpqR
MjwIY4/xiaTgOZG39GJfByu4yzAmHTkgBmeKtIk9MbwzMoYZRXDmHi3Q15dByXcIno0yIWUGB/Q7
c06qkQlTTVLJOiVIeIUldMKIbWjHTijceKLMDqNWDZvQZH/mgXa0G6As1U3fJ9dRRv3qF4TFOYw1
V6FIIEiUeB+CVNUrQdTxSd7ZD3ls6IjlHULThoGINU1y/vPrXSrN5mtQtxxXu+BoLx9qLWp7w9kN
C2NmTOuIQq7MtMca1ce+9zsqt7i4DxPsRYmDwjUWw/MQC8xnGkX7egpjhzjrhhEndLrzgC4/6CPr
JbcVoxnULLekkEnPSPpzSxFXN5N9dWLgneYGaUJb8fcG2REWMh3jfNpY46A92SZhbiWb1imRQBnZ
V3OGwyoJw9ve5C12QCTe18epoUJCgdb41iGjx+8/1WQ0qE3t2rBQcOTGq74X5qkWG0SKDkMw7rQR
F+tQcupwSwpdwkGsU8vPZHTHuCOMIWZxBoYuMRRor2B9VF99W7cOEhlne/v/5Rl/IgVQG/0gi/mU
837z3H2L/uN/188fRRrLH/tTpKHUH0iaLILckX9LE13F3yINw/wDExmaCKip0hL28jt/iTQM+QdT
IcOmy4y+RhkuUqi/9U7WH+B44P65kHp16Rq/o9CwFqzBD4InBFMYhSVEZ8jUYiEZcKEfoQLBZAcp
dmsNH5EoiNwgL+E1Mt3BwSxrq9NRCQ6v9dKPlJokFUcY7URI7JSJkz7WoP/oVpa+1cCtb3DzZsZW
0j/fd4iidjIk1GGl4bRGeTr4qCDcoNqXJgi1Jp5o70jCib8pVB0nDkLsfHbUMmfLDyKbWkbzhl8/
RHFlA0yNtG9MvPVrMrvEdlBjzJtHfDEGPwYi2nJUdGAp7kOM3c0JmQXBM6Zg68u0ZIswDEqvHUqr
mFlvkpwkgTl5fCWY9AC2rFyUTbVHu1y9BS1ETF4//bDGk2deopYkdlcjXbwk4fFKGTTyvaQLiPww
/IKTBB13g2olNHdT034PZW2TYS14wOKTkvOpefDRhRmnSULWNbV7Hd9EQSjxAw8wadZ24yfteZiM
0a4wGnke0y3BJMZuA+vKJoNassvmJ7Mfpwc7appXP7QYgocp546QgRzhUJBT7qhlIkAh6DaMmwwz
OOyfPK/85CWpigQfXNYnXZrdIwyecAL4g59ZFRkSs+nf9rMzBWqtSjBG4cYkR7fq34Zw1DmTrhDp
0ThHDJ51dG5ehVto3aVE+p8t0/qG4c8mj/yuoHmT1TXRBudjppwkg5UYR8Ex0rq0CD2Wt1bgaQuk
BZDJxGWQuwJuo5MDO+07VPl6Z/rBUn1034ZBA96asYLO01gtab9V51r054EXnSHUJgnTtph2M9sd
rQdfOYG2aiyHNOdqxgpF1eW4z12nmOIUKnEPdt0Dzi4xV3MuH2ukH1s/bDN92xPrwJyvIkWn6wyZ
nrdmavbXlglB0DMzwzK/kBI7bRTDJt5nXd27D6SBOLdOlRRHq4zDbkvcWHJlW6PTX4tYyymhOW43
94PmWPf+TCozMXaGeVEVffk0Tkke7WYbwUE+RnjeqxHkBYVPpi6d0ooTryu1LFpbjInDu4bcmGnX
d06Lo8POhxcLAlLgJTQCp3WR2s5LU4UBep1StuHBhwE/eAgMibZslda4pynl6GNLg+28CkUTHGa4
Bpiv3aWNRoSNjIiIwgi+1vJgwB0v+nHflyUDQMdU7hZuUH0Fx0jeka1KPIkfVdOXvGMGuO5zB3h/
wzF42w+Zu1GJ04pTAYthlc8j/XRf9cZtFeGZ8HpHuHcoeCXEipbcw4h6QF8PGqMHj9qwGjczc9D5
Wae1O2xquBQgQ+wpKE8Jdq+afZNh2gNIaBCQmvMqvnAEKiPmp1oy3+ZhGQKggBCOE4/EQfMCC2/X
UiUY9rd6zFML914/BWs51OVtl8ZBC5Up4rRWw8wiqbGyGQFlIK62aE2wKvgYeLMNjXo4g6WwwueS
7MV9IYbwYlJABLY9Emh8UijRmhX5uBroN7FwGnzUXoegNHn8YzsyX2erNC5LOUq8yGiggSZV8Zvt
jDqFeFpA/mldOXU0jUM9Wod0XYvTaWSGNMF2QZ8CGWOf6V1ZrKciyO8dbZKP82whbm9np3iQtlRf
RtG1xAPjDIK4B5qwAn9GXA1LxUbGVnL6glpRBAEwh9EyUDxFgPInetkBiWjwp+cgqC5m6E4PjD01
ziouz9A2bM3spMBLi1G2Eq3vZb3PGDfDNkKbmK5xCvYYYku2rbIW1R005DT3yJvBe2+3seORChUa
0cFoisA+kZVbNOEKbRnq/kZjlEM2X2PIbLqRwu4fiZ1SmA8IsEQL5Gc6mLpomARFOKSWuWZSp+s9
xwCi3/FmB9LE97uCbjM8ZVWAslZWBgDfDr6T5gC3jYsylmqZsmp+eWkP0kjMflUxYOjBlwwAy2hr
iZLoH+voQ/XNGSaTWcHaqGq5zOc1ZL+AtPhonU1kdDBA1qDOGpKpzWDE9mUoSBQnsdIqDkq8FHHW
6/mIYwsaDn/vJgzwaBXbyWzyFZsOHnip0KvEqzRBzLNzMLdhfdHrzofFGwQBLgNg+LYxHDIqyapm
AJBYY3LJXB+MFUp2N6vIGhTai1oOcauaiq86w2YKnDDPxZMaiim5mWBoIrxyusldBzDPb8ipgdlp
4TpvV0PGpJ9jWtbWV7FTBB3dMBOwZKzcedqrsWneSLBqbgm5a8dNayBz5gcss9cwC9Ng66PlaJkA
pBiLC2OUTxgGwvl2KcFzpoZ2QoiXJhNSLkEt2hcSn3V5CExZJ1486r7DQxG6pNFEfhbyFaC5siiz
G9nSJOCHj1c8gTRkm8zp1WOfqRK36AQYub0AHSeWAKGAzlEZZwPodJFmkeENFRFM2ObYjA0ZthY8
IrQ5ZyH4zZMpYhs5GzL4khsh+TuJKMsjUAuxVY3yctZzUngZg4XJFlqbZV0R+yGMtUTH8RQADy5X
qZgxkhs1rtbjYLnJnsYaZ03uyL0PsOs4bClmr2A3+L3JnBEJw0lSJ8QBrQzEr/lFmwhUFM6gqwuo
zszv565ldhYv9dgLETzA3OmZD1/SSgtqj8ZFcFS9Nt2o0ve3GMvYNBFfhSayAPjKWFmE7OSTiBDk
LVuOWTwVdhc90v+C/V7miYMUNR5n6yTT0Jxd0Wdn7D0B7r3X4tGecJX3CUkY7BuuuUkra8DzGBAG
+WYW3NR9QXSXuynirA/XAJkrRbJGR8PkUINh1XdxOaTzluAu4tcgIGBl9SKeiAgsdmVWxmnAOfql
THur3HCWhioQshany57ZePDUtXP6FFsjzvk5tvhB6c4v3yneKJgQFLzYIpG1qVtY5AoHa6ZUm22p
DH36L2M3bkv89f4ZKafWfE3qTCBuoynUYyZbhUuL2SXz8SmXqAEuiVTJcbGP9hPaOR1LdJNIY9e1
EUslF7KsgSiYhBMPRtZiSMlp8xMfIuhdPUHcUQa7Q5Oq7eS4Xb8Pay01vB4fMOJEPZjo5sdG+uiz
tvVzQu5qtYPzSdh9TCNVAcZEeUA+rB2jHknpRTKmqrRF/tS4db8xYLzQ8NSYr1J1hediHOQD8qb4
AnpCdusUDgHMyhcMf1tQcZNHNig1eCt4AesF1TBeGOgcloOEf1WR9IixgEbFg+626C/NsOu69TQo
W9ukc2IlGKvKNrkQQvly1SW5uweVozG3dkmZySTj/S3+Tkx6jY4luWxojWqqcp6qwO+GdcaisW60
vskShLkAIhFbTR19M8p7q0X35INcZjV3ZvNW6Gq8K7seKLivL4ASmZHbyaMKk2lqWKIRKZmexS0w
M+jTDVJF/cqv5+4iclqTJlI89CtCa4oLBJAhklPKxwUMgRiaFqCJZiQ3WTQaEALUtKgM2CeKCMQG
vRpdbsgfmQOEADN5gpAqXPMwh9gBCQTrjfAbQ9dKbVUKcYzQ71Dxss2yBkchE5dHxJ3xoWh7gzGd
z9zES+YCccKQ6OMz5iGkMoZNPi5qF5MxFMZq0ugnmg32mWMV4TkOK3CrRVMrgXoxg5Kfk7x6SaHu
PjPtJSJhXJTMrUF0IayEjofGiE1aLRS6/W04Q3Ddz204XVoMudGXBKCCJSuPJyD0LXdjtzXDZh3z
0knW05BZNZpmVIxxBcAfXRGxd0owmoDqC5eAzh8N8/ZPPCBBW8ErNu10Cor8x8ydJVTmhwwNvAF8
wrg6jMXWQb7N4vv4gTKXmGKUShB7jG2OByahmngbFw7JinMBP3OLSWdcN3U797sfjs7/cGWOu++v
TADIki5EJwprwnf7z49XLmpKjCovIc6MKW+XBMzRTZz7+ZoUBq6eoVv2esrkS4PW8n6mqhh+ce+L
Z+XdvRuGbbuCQ78wcQJ9J/D9cO+8qyuUXezTJer2Y6Nl5tYnN/Tt5/cpljP1h8tgicBggRfH1HUs
S+8+4hkPZ2KSyIfkYC4B9lUNuvvOipBUjUPBUFkrOvwIaMAY+BUBu4qoLGP2QuAwt+iDUYf8/Cf6
fN+mvZz+HVw9jm3Jjy6NWCuQlUVkb00GWhCLEzwqkeDq969iKHxaLCpoiR+vkoiw6O2QA4RycCJw
NqI1bPr54edXWTKo3n+4ChCGEHROLBdb2IcPV40OJ0e8IjQmOLqzi0vpcHCpprt4CoLiF2v28ydn
M4MDdv09pom/6v1XaTg0CQgZYAKfuzwiE3B8woBLjKQ/v6vlqXt/V0TkSNOGBiro93732fywMtFI
dbzzeDZ8H8UlAD9F0epPiFR0gxZ8YmAFOPn5Jd9bd2xpg6XXwQeRNrd4vRbL3Y+Poytsl/drlnkO
LVEgjJZxCSi/P+hhZ93q85C98M4ZPV1jnf5iPX76DrlVQJyLcUnpUDc/7EEFZAbXQlvgBThR2alH
pdEtaiAPkbcTy6ef36hYlve7D9cEX6WbfKr4omz5cWESRYzvVtA6j3po75zQRl4MsAGnO9Vn1Fpc
377ymZKhf3X8fKdqhgJRmUSPP/9BPn3J/BxsfoJRAc5n+dFSN5EFIQ2NbAt4eEthQhxAuBY1BZWn
IxwlKja1frmy/mG/pytoG5JEN5tu4IcVHPlMghOHnFUcH+o+K2y0X4RruPSqkcT3wc4N0CATWVy7
QXb8+Q1/+p5BM+uOUhg4KXI+7TsiRuuhMyH00t72D5DhQ6L6NKd5C0KTc8zPL/bh0zXIXBDwWFF8
W0wYDffDopoaqyN/GmlZyhH10HX9YqR0rC8pYop17dAc/MUFP+wNywV5hbDh0fPlDj9esHTjNpRd
sWQ/27REY9Wv01/vqp9uy5K2zdt66QjjsPu03zlRGpYuxqYWNBrzglisZ7MBxFIMMt4zEP/V6+vD
gqFVzQWXy7FYbcf6uOVZGYitnoBtPByGfILwlzyMbEE0TSAOBbSCwn7iQf35l/dhpXBRA4mNqQtT
mVQIH3eERtk12VGw3A1t+ObThSEkpPuWSry1v30h0g0ZlvIPO7v54VWI+RyAW43sbuKxWKVpMJEa
DKwMKOdfwaj/stL6h3tawjw5Y3BBzMby/QY76EyWI04CcDLKGCQaN5VSnq7d5Vc/v6slTvTHLW75
/BzX4eWuaLgu9d37a6UY/4G4WaFXGtyRKOPcoeeJCO48rhTsNx9z3JVRNP5xzjhvrYSCDuU5aPv8
XY9zKj0vEZMOm5//WJ8/AdOUFv5QoWOtQwry/qfK294B9QhQUc6c7Xwd2GfmEN+GmTL57QVk8m3y
LjO5efyvHz6ACJHmmMO08kTV39ndcNdn3Z3Or3//jigheXcJASfr4x3FEUAm7FmEdgtUnaQUphsz
RmbntnX6b3x4DpMgWzdYqSyi9x9e1OGg78kVZoKNHZXQGwbVlB9etPzq53f1+ZE3LckUio3apT33
8VJ0WVL0RCLwqHXiPQ1nnu+x7+aTLGGPYcQRnCst719+ftUP5wHWLEU4Lwcyjlkg9sc3U59D6GTc
GSAzDd3C0zlwHgfVdRcuQqLjHIbDwxzVS0wLE53WIXvr59f/h9Vpsz4dCnTD5cXxYXVyYh6cCkE2
7/++lJe2nsqnIl1qg8zK+IF+92rcqq4soeOd4Lofyq0sS0v0jpWGFHC60wim8Vqrvftv7AWfb4tp
n01lZTI8xPH3Yd2IGBxnHwLCTubx+5PA7OzfehKgNCwOcopiR5cfP722LMbIUh2jDmuGjcJ3dI9W
oGdyxa9+96OzlgBJPj1u53MJM7QtjBpR8tEh6Vme7UyPTv+dZ5uFYFIYk7XNjm1/+OBSpTgLV4xK
HQJMDzRdv2WGmR/isP328/v5VDiAeneoA6m9OS1xGnr/ZKtQi8gFod0Rm4IoITX061/fzT9chORa
xwIobzqfL9La2RTB2vVXqZHnN6YKmzeeKHP727fiLGdpAqTZotTH6iQbcPEwBPUJhjOCK94v+aFq
u1+dLD8vaXv5vKRBBcRGYS6//8PpiPo2Ijev9fEEo/RYm9wbHDUiwYjBSRoq+J/f1D9ezlzKVptS
RH2MQSY/I/dtxkJcbpju0oEA2gqW4xGV+7j5/UuRp0olyZEWxu6HNWdU8ySYD2ioeOHcrVMcqged
gOuTApXVX8kQ/7Ig+bQkaAKQzwr9BBPG5xMfAh18mSjpV0hbIdzRCUKWzeL7+S19ugpVI4ZYl42B
9aC+J4//8GXhUq57tCruikwvc9vQdl2XIMB+94PjKnxodP+W1zHvrPdLoivjnpDTxEd5qHeIoNAf
48k3MvuaWtKsftF0+FSEczV0HEuK7bIuPlaNY2c0hOdUKL2jJLo3jAL5gm5U16TkMXKPreC3kqF5
AXM9d0nUpZQxqes+7BB6TPAhU3V39b2vrFkS45jrxPvf/qa4jsHtkIlhfKqZfI42RVyBXA/hu0wH
YjY5Djo+Nppg9btXAvhD/4n6jO6N0pdS4Ic1MbVzTSDKwBOVVV3ChE0C34lBvtW/uJD6VMqwJJbK
DJIQAhv+//2VSGkY4JLy7KbL3t270MIi35dfwZVVZ2VjoFAehhL/h8u8U6OmTHEPTDESjxpdKCrn
JLZWTEl01KmGrh10ElrOkDg0+kq0kHqEPXVHMh7UE8YOcreSMG2ONkKx+9CFSbCj/TjdWWZblIfK
75hG2VXMyXMg+e6KqTZ9v5bJgrEKE6sKyBM2XH/PEPOh8gcjPs18FXxpFNLdrVxOWXfjUPtHGutw
hZngEFqh9Ly5GyA3BsemzXxEq51uXBLK5szrBk3DmUseWcIrLPBjTJEGqGC+GPd17mGtrdjLB7kO
asL75mAqnCPoRvEU2xrljmN3tH9/+3un7cCRnA4aL9aPzw35Is0Ydzac44Aatkm0nOnTL9fx56fT
+f4uZcRIu/U7DOfH1eXzcQD24PVgOgXtJALw/GPudtSQg+YfxVTOv2idfdzi0FVy0EJXpVOgu/Jj
D72oUa0Tw6KhHEmat5EQql0KvPYXBKZ/uAobKV1OOmT0rD+2kQlrj2aF4mNVjwaleESZNWPavPn5
V/TxZce94Kpw6QCyEdCS+9Af8vGFdU2o+6sepO8Bz1JAKlUKlA8byi8PGv9wS5zQeEAp/SmEP5YL
RGh3EXgcQloGhMNFxmshYHr55ybwWzSpW/T1RfY/lz/zAouiRnjVfs8e/69/O49e6qIp3tqf/le7
1+L4nL02H/+jd39z87++/zYTmEVC+O5f0BITX3TVvdbT9WvTpX/+FH/9l//d3/wrrP12Kl//83+8
IIQHFnL9GkRFjgzx+wW+5yNJPu9/TW47fc6eo5fnT3/iL3Kbbf2BFk6y3tg8TYux2t9CRs12/viO
eCIzSNnvlYwQpeiC8RqxEBAgWVw6D38rGe0/OOuYy8SBGsrhjfY7UkZhLFv3f7VxFRFLjgAOxz6y
BKrq9jJ2+eElItuE1DHAtdtZUC6vrEFGz05kMuobeG2DBwTCyERNueK6ABLTMd7LkY7NjPAnMJRT
BWdJ70fDY1xYog/RMMWuOngD53ka2mctjZxsnSHznTejAZSps1JtD/ijI6iu66e73HXxPfpl1Ulv
avrkoWztIMc1Y5+GfphdT8ySgYq0toUNFYRp7A0qHXESzXj2vBSMMfnaCJOCzUy1gWgyUMZ9hmXU
WDMsMc5SXxaPVVoyBi19gjV4a/sX2K1zKFRJb6qdZnVuvKtUQxoRRnN3j3RkvLccLYWx4bYAdwhb
7DIvqwZOMVEzoQ40NefIiCmBOyDF+Io+YCxXUZWNdyJ29D0ZKinJPZCOAa/quAmw4IiHIKnkV5vl
167o30fPnbTA21XooQTaLoXArO1If8Op0On3ICvNB6rwLNoPc+J+taOqOpgDc+tNZOcaToISRcGS
Nx8OW7uw/K/km9vxKiqs5NFl5DWc5DEz2BXdcL6cxnDix9JuNNQPIU082AY6gbWVINduZeMsoEvh
Cu0JJiTEXT8CuboN5t5BYlbbz8UiRSKlKmofZWaEL77P+lwVVkmC+VAIhGCThE8Rzm77BDjFwMtE
B5S1Qx02E5OQxI/o+/CrWz26o0gkMSySolXjGupF9FSbaDgXTzOi0QjZ72uPNSzyKK8QHfSc6rZN
o6LHXvoGMY2BtiSUTCT2LLCnfGvSwpUrEMBk2/Z+WIek3vTmldUY2EfCNhxOcSwMIFK0bB5/NQN8
v88vT4+7cOQ4CdJqVQxC3j89cdFYOn9vtFUyhGTBl7jiwZbbFiK498O2cvnnI/njiPl9Y4dLwVhe
xjq04zhlYIB5f6kUoGtQCzsmFLa61AgqX6c2wCFH1dqmoUzCzxP1FGOhe4k3cvizdv6t3f+ifM1v
2vr1tT1/Lv8f2LmlTU3zr3fumwWF+R833bfnd/v99z/1FypQ/QFwc2ksuTZfNUeUvzdvafzB1434
XNEfXZqJbJt/qdCF/IPahUM1rQgoXQyH/+/ezR9yeA24DiNsvkL+91t7N5O2d5s3Qzd+hqU9yx7O
SYOj/Ps1kdNLLcqxu+8Z0W/kbDr1mYZ960Cq0HzR9ehF5pDdbYU0fVNnIcYy3yGXFUT9Ds2kvNJQ
+Z66RgHdaSJus2zETGRxuq9CFe0QQD5nXTYegorM9SG/jN0lYZwaY0MiptzzHrX2nc3kjaLtNaD3
swJ7RrhLMF6AgL6yq/YkibTrukiSjZ/M2VrL2jd8ZQ9pVF4Ewj5iCQKgX/f01jX/ZNBRoGBtSi6N
OJO3RH3qGi8GYzxoVhSLnUP8arpN2wamrQ4+Ays3+zj4gzh+CgS+2h6aOPvFFNHOatWtQ4Njhbr6
izJTkLuuaIoX6NaRvbHcsD8LWin27GmN8Mquk+WucXJKfIu0P7Q9KJmGut87SV2fgJDLr5LaUs9G
5If7WdXtPnP7+I4aD8XKOPjOMSNMolnzLYUbdlZ/n6XqLSao+zSbdfmlMDEjiQTt7paT1IWa7WTd
tfZjl7ujZ6Z5dBZV0bGYw1ME5uT/xUen6UCbqBO77q61GIpFUWyU6i/9WJyh27xy7P4md8ObkUhj
iXbYM3LUeHY23BLwESELTbQVy7RT2wE7/Le8cM990A9kTUWkl9axA950NkChg6y6IVf5tQwjYIKD
eyoLJFyDV2hlSZVs9UpL39qIe/oy5r2dezmTja02u/gBNRFHF3GE5r3xshknE/Ho2GW6YpPnkR2d
NCPsNXOPom5co+JR45cCGtBkI+dOM1Egl1DS8QY/SqpH2Er6Q9oTngC6AOrxtTk4Q3A/CARWfI2O
O2tbostUsm1ikfpeneWMugdSWXl3hL1RbrEU1FazqphRsnC0Bgfbhmm8kSGzth3sWgTveAxuOazW
rWbdMiPubpHXOrc9uEqEUc64nzKTJGvRoUyzgR95fS27G2fsoKcz2jk4Ki9IA6vBjM99au+QaRHY
Mk9FegR1qZ3ikS3v9bkwH9Mkx3dm+7jIeTWxasxZKDJYZiyT2AnInODLgsMPKP27hVwtzB4PANgC
gMp0ortEWfTnWlmhsHXw9dUYDqIlxjI3WHOI/uJdM00FnEaSBwaT+JdVpdO+Af9hYhoRkYAGMpA/
WPlEyxp2OJ8WptORXllZl4mGWIjj85De+KgrUULw2ob5kSWPWiIwi2ClPnFERYiIAyYvoestgDda
RdE8gakAze0G8qkjCY+s6EE/HfFRbPwoTU6cKFl1qCPOW/RQe+l26qQwYE0CPBKvuGerKz5naosR
ki8RWYCddAL2SArna7sMCKvftLoOCUGGGbZ3A7DCrren8jglQXziWqF2Olp68QjBJ9kVUeC+4bjV
MKWXxQtGFnuL+qfcTANf0BB08ZqfcDrQuu/WEFeLLefPcJfPwBARnBm70J7HfRwUAT9zGnZr/LQm
0sgKHXwfIhFGnHhWDl21JliiP1I3+WD6y/mmqYJ+FTSRDUJzVgfaM8ggZJ72m3ESMICgkTAJdRky
ZZO51zvCumeDKhdo1rxGUkvdY5di7aLNRC4wScCAjt55WTERvJ7TS9CbCQ/nADlH5nb2tcIRekGs
RLJOJlYvnLuw9gSr0mtMB2MhshLsJGFgW6dVPBhgsdi1Bp3GSUc8kgcUBvhNG2+MDtP17BfzRSvb
e59ziYdgFIE2fEWNyMHZES9xCT65lyregQPcseFF32SSvE6VFu5zrUZ9FKgWyhUbaJke4A+Cg4CM
OWiFvmnxC3llhLe3UTpQit7Nzy3T2Q1tLrf0lKlXCwUSpEjkKbw9cOR5Thza0lzB2UyAeObyp2ZS
TSdthOyAhSeW8z7q7LfB8FFlBzH63DITXirMcl9JAl5C07jukJNvTBW/ORKiYqBfAu4COYkU8BCa
bYkyk9/HbgMLvXC7dY7sfTcT9D4PKtmkjrp18w4GtTb71NV9c9W6vQUHTQgS6aP8jqcLa6qcmYI2
50VCmggpWVe4jfCoGkAkiGR/1hyiqvx6IpLDNb6O8fBA2t3TNFu3lk94UDKo9VRPPL7u4lI3xHga
Ob55gLIybXxJGBoepG+8ky8R8Ek4kEPpyVpeRnPZ7ZlOM+K1HZiIfrp1bOiXykE+T4kLlTGPgC2a
ppfl9hXDv3NSpl+KGn9SROxpkI/aFu13vUpkcUL+2tEn+9BzdHXn5wlw7ah+GYb2NZhQdxQOn1DS
a2s31Qk/xXI7Z+d6p5ARYqjxspqQgykkBdqfeOM66jysnbVAcenB/HlpXF5skJfgpz113XiqYyle
jz0rrky7awI/Ti0OkhFushX65IJEbdJO9bzej+ULiUHfzMqn+m+eSvw968kNQOXlSOlRNmDE1C77
oL0xWgpenLnDIVlOUaCpOjIS8kd7DCNMLwlp25wyKpiEK9fObxu+nZNsCvO1Hqa4fJI7MdvmKp6D
bWhDPKjQ0m/aOdA8qwzGzejk5dpC1efFOdrSIdfB5uuppa2QxuWnvVWrMztle6kkcZBFjgcd8xuA
AOd2LF3eEsS5ti6bacZ7JlD2Bc6Sb3Nqn2iutjN6a9oMNdA7IgzgS9byPkqcS76MryWwRJqm1t7V
6IXrhtz0VnQ+oB1bDVH+LYlQ29DXIW3xRnYmQJImJqfDHQHaUBE9BnF7gdSYex/qLwrY1QN8Lsg6
o6r2FaA1Hqq22eVEJTxgXGvOBzb7o9F34X1cgLOweu00wzf3FsH5WIdlJb2kCDgxTuUWSK7kFRr7
62LG2zjFQXIrzKrb8GCb67mrbxPdP8sbXu/AqcqtFbUOf7pGpqwYMXP/kPg4O3ltl55aerLtUImR
LzUbHm7N4rzmeE0PAeWEFEWyFR07S+kQtCylz94m/fxJzBPGtaw7jYV8bvs02jVZkZ80ibOth4YU
H2dKjFVicOyLffGahk2xdshLngx/IsrYfoML/wAvGpSx3pApUfh64lmc2m/znFwqOJZPkSPqlZ+6
mOWahZTpgsntm7LdlOjW1irotCMYsvy8091zJ4k6CJHVZS/keO4T0HaIJ8yKoy0uxRw3mzHq4y96
pBtbMVTYxtMkvYiTLj+2Qh88Ox/RoZsYdRyQXQ37cYx9Y3DfJoF/aZXb+oCouQ6aR20ilk93w+qa
Y/mN65YaRFE5f2n4zG6wp7BTTd1ok1aG9kWk43Rr28iAedHL9rILO9gp4M6WQM7BJ34k533ptW0E
DCWL3JemNYBA0/E56bokABgYveh0gW8gFj81Rlod8S7al3NFKorm16dB5iPJT1LNQ9MSeONkHrB+
Y4ubtPVYhncdkJbTvh/TAx6hkyEJT6Kc7bBLy/gmHJ3iZjbKL2ke94cxE7lnDIS3h5WYDrYPgiax
reEE+9xXPRbxztSqfB8RIhvmJG00VnFWtGCCHZ/cVZLlLVgX2zYuclzbbUdF0N+79bPe9TcqTJ4m
sGDr0jTY1yQ9CNiotnbeJP46ml3nRA/DHYA1yCh9woBJtMdUhBE8u3kIdzAzeOYFMYYYdEJo5qmv
iF7cVLqMyjf+PjHvSOuyx8feSYgkTiIdN/7KLNCK3WihmUfbeVp0UOAURqsD4BTY+nlQl0p9yzgK
qlNo0xVQK1UOy98+z7SuNjpcHTZE3DJY0j2sUYEC8dMTlYULK8alWI/PqIxszl7A0otdNs5k88x1
75ge2saQRLLRGs7zDGvYiv01opyOlSBKyC6m/8PdeSw3jqZd+lY6Zo8KeLOYDQxBiqK83yCklBLe
ffC4+nmQ1d2VUlVXTs/un6iIrIx0JEGY15zznKrrd1KDfTLnbs6q7c0cJOCTplmmVr5DjJaz0xDU
FTR7ODNA11qL1pbGSY5Fu9naONst3xICpoLO/oqHuNRoWq9e5Dq/xXnATc2BFVDaCARNbYkVNWgQ
yuv7tVjpNLxJ7QgRgT9JThHhwAzluSUN5KiRwOIkjpcA3ZXFuYXvZDotnQO51JWzrjPv4lLRAd/y
dZkfCt7lt5L061NWpVUcEM2a8zxaMFCMdxPPmnmnGUZW+pZd2A/9kEakeEU5MU11OT8tVWq/Kn0r
okehD2OwbKk6XbZ+T1c7JoeIQrjvlPtBhyiorU+zDlmlgx8+yMOAtYXB/WqJlphjy9cBA4GY4alI
/YO9yLbOtImUZqkU4Eqq/mlQMdwJ/IL4Zpl1Nh3TLlErbokNEqh77jvCmC7mca1ZbeQbLkrYAZrv
KFxyzHPDWPEcM5xHC8xakitaAAYBc2TfEctFmUiOUV/ir2xPcE2gI64rsnD6dY9I3+pM14bLvFjr
vaSscZg51gNf8RWkBR5YyV7r5YxccfM+qRN9V0bTq5jnI2zYzOXmBZxKf4JPQ0pwMrW+jZjOVzN0
KEVnP+aKHMgpXfdSGxB56CS41kZMX7lJBitdC+O2uorOCq19WqUSJ3r3pFnZjV2s561mXunDCq9f
AJpQu8m11/ShqCH+AlqOzuqxJ3+gKbD0WOX3VVOuM4mSISngzhXMCFw0yB4ebwNY0HiPC3g4G1PN
nwAjZ0sNPUrVMy9RF39YJsJkQa16rM+zPSTHEn8uRf2ILd7Nlx6zHZNbreQhD1Hn3NG7+ZVGUw4A
6X2Xi3JXO7HEMBTYNHtvqtKhFxtodzhUaO0UfSg8J16YNxqkWMXlC5lQ52uf08ym0S0cxtQbB6k9
Tlp+wH8vjuuYXBmNWMPCJNptmborXOyLO2QQMzH53aSF2DlWnPjpUL+I3nhN5HYmhIQ+y1qNlT4I
GKJmdjQ8+SlZlpHIRZUXseYXpvhgvOWcW2nOYLao0+y6iToe+jkZbYNI0iAptTenam8Y5O80GYo+
76tCVbfUwWZGv7YlIznA8QSBNmuDhy3zTW6WV0trmJvjTGVWY6lBu6qBtoJnzMroIiNTzhzN46rB
h4xLS4TWlJTnC+JnbPoLQZyQdc64Jh8TSVU9VqU05jMRcw6aGbe3sZ5KSfwdgdWw0+b6UVMJrBj4
x8VqrVhGi+SYaQKIUEagVDqHpTGi3bAAcTKcokKQNghkS9JLe2ePde3zBh1XV7r3PjahdBaUYgvn
ieJoBlXH+JpJ6dPQOEzuM+voZMPqTp10ohAFHJlkSDjF0yYQd8HXkmONidJfxyGili3jcBJTBfaO
1FHecmCoxYqBT6IByrD1zjaJ9MkGjpa0PpgZnDMskvP90log2RBouNKcoV4UZbNnNtQdkJFf1oIu
t1mL1I/0+EYb28euj2k3ZGI08d0tewVHu5vq/UnXHCD6GGzdLHcMpjjjswrOT7Xglk4YWhry0j1C
3odrUyuSoKj01h+U9KwY5gtSnCtvHNdXnXuSX8dLHwiI0UEUFbTFJMIdtAUEQpSb8pnakwpVwjwZ
J1MKrVrPTpW9EfTn5JJLPiQMOkiM9VHS1CPBE3SlNnuHyjIzhkMGQaMGCW0cxdF19OU0NtrOdpId
WutuqwVcR4XiOROuLC3RZZRXpjfZybksTc9ZOzxKTIEiG57cYigXDnB7ypGcBUESMg4EuSedsqxM
LuU6+Wap3Vk/Rvt6a/7Ufh8tcuxy/u4E9lnAPcOCzTsGR9OptKHdW0bhrDMY9FY6krKrD1xOQc7s
wHfSnKyf6hJUJYkSsS+PwmvU0kOI4gGLrt+NWcUtiLFRy77n1Oro3T0BJInkUAnQVh9aJeW83YCZ
r0iuaJ7sujxNjbTPp/pYIUG0DSx/Vn9rODkIu3h6zo3oFv82p4TKIGeZyZpfqrWAlJxRPmLZlClq
qiYNGJoo/liY0anQSkCaqwAJsULv1qOHuAFoofeqC2Ow9ZTMBDoKW0Mlb4XuKUouE4PfjLvhsp2p
0MHw+HbsMA+tbkWXB7zgLUaOIxDOihnEfMKqcWrkZb9W5nXdA9GkeGF5s7pg9aCI60yrGqrVaO0u
e2riIK/x1Zoxt5siAaFkkEUz+qSyYufr7BNMC6YPnYbcW1/jg5oq7yUyHHSFVbDCXYdDwEGkzLLK
kwNJy4kN2v01I1CQ90nEnK5O78kIZTeC9xoil7nUI/FtFGZgKwPYy+Jd7ue7pSdgqsIDd52qJJTD
EaBpms5Fvo5nqSU/8s8CDphtuCONn8h1QG9VB51at9/IVA9tJzpLSsJVbVuEWs3MOdOnoLENP7NT
B80BQxllEq9D32XckcrjWIgXLV+nY2Uvl7XBVa1bhR5i8cjCGdKSpS0UVMauFNWrU4k7O7eOjZoE
WO3nQEsJs4kY95L8ew+YafP/V6UrVSBahrpF2VldAhINnE5l3WZCObX6j6YDHLEOkJlxldOUjX5P
9OaKd7KLxqDsJ0YXo32h9mN+pVrZcGOu5Yjrf0gWU4R1FqvlfmV05BBF0VkXWjMr4x1QvgT4AoKW
bs/FjpNYWpdC/jYljJjmMsfVDhV6YoArZ1Rnia74DahMJ4Cjk4xXQ9sqYWWU/U4H1wAmai0Y7+ht
m3W+OSN0uyZrLxX4RGUsoBzzqHFIyTXE+6DadXKOi9gkLcDWp6t8ogbziZzN4ScXWmrbDMcdZzx3
VLNUXjCZvjGBiM2jnuaJuJ97WWTAskulgy6nbRs8AsjI3RCQ0pIPMRPvq+oT53k0tKK81eaI4lHr
WT7kZGMcRgMxyZ6wJwY3ul2pt0XWCXBSUxVShxpLaPS2DOZMbuHWZ9jnA6pHYBs0ZVN+NO06F69x
vlGZ67qpxC4DLT6HIIUpEkxubhc1PofCy5fxrsZBPIP+ifuE6YNeqC6zu1U+yY5kXsc1pE94zCyZ
XEIlC4anlWAnLpOFvjCw3/XEMCZusWjApiuQ8iQayY3FQN9UkssRTjb+4bIc4oApSXccVWRJFwW7
eXEhKlktgnzSSXzma4fJjHgTmCLpsMocjvFQWe6ytHF5YFSkVQekVvZ0tHoGjlY1dK5ChAgK9AoW
56plBMcq1cGeMxa6RV47I3t1iZ9bIGBLtgXLCUmXYGFNzGbAXgocoW2pUrmf4pQ4XpIhW0qXwarc
3rCM4QzWc0lFWg3bGMuGJJSlnIpeElV2dD8bnf3SjVR+3lIpmRbAJklmf5C49HhzveWb0Ho9Z1zz
XaEILHuIBCf1Egcw64d+hvcK0z0hPkRdQpmAErccpZKMV+D25CBWPh7f8gp/WrNXNfuUEP5AjCVX
45miLiMwuS4Ph2x1uEDj+qzVtVMaRzkBtiywzLV4FThLyKRY+71EQ3VUilr2s9x6bKftcpRgpo85
qqiibMYduy0BR33iLpvMIcAYLQTbU+2kjIDVoUbHywCaNjcyKVCtZT9qeuoBNli8oWyvZaljqYIA
L1C0Tvd10CpBZdlZULXVlise9yxVxI7va/Q2XP67gELzoHRr7LiJkUlnjTNxNgmruMZyo3qRkMVe
m4iVs+kbZrkla2jbcB7oFEgZaPFVR5lk3ALX6o4lDO9gssQ2mqnGs0hf072jQtaTpj1QCqZOkQAH
rww3dWyfq0N/NophA9IUZF4ZMf7CNKKs1OaHZNQ/4EtMFz2QHbCZ6XQqJOUB6e0SELsM08MsyDEy
9cGrMwf1gNZWXpKDE45yNjgNGZQm0yBY1YPnTKgz6nlqg4GMBI/BHNOaHpr9MNl7lW7Am8bC2aV5
Wd1Yytpfg+I/mgPxpXNPATPEcO2jdWkDSANFWGlTvGft1D10sMJ3sRond07Un0DlfrMJc9UrfTor
mDHuSDPQww6t7zf0D3WQpQmzdSO2SfUx+NYJ3QrgHGrAUcfloIFTx28Ojtms9PQKXDiU6QVkDnzP
x6GQo33KCc9ikEh1p40kF5wKj49NzWKqoBUay2n8oelBzcqRBlBe4hmegIz3tbzpXMaZg5vypV+w
UJOvy5ZkLpHbsAssTdqRLjSFugLEoCaMrOQeQwJVBIESYtKxyUELDz27lFxiyyqNLKHGpbBOkQ72
01lJEVkKaKhdF4AxoxtZZ9Mz8ok7h1224qwFU3UxRiat1KBeDt1auM6cUBQwxbGx6gpT2CS1sZBj
kgM/wBbQbxx5CoVa4KizVuJ/VlW5WRYzhxAyyrTDs2yHBpscX6G/3bV5jsDIhO3IHs0p3y2teki0
OaM6lRLWZtaN3A76bkZ7AUY1fmlNCZpy3mjpBs98VttyCYjEkXd1kjxEOVSnuVZ0P+tYoCSRBQeU
1q/c9hnsP9l1XuECLFw8VdUd5bl2VxWTGdAsxvejqV3PefotxcDlWmN1Xyr5vbmIal8X1QtQjPha
AzN8DvWZMPReXsHzq8ORlkUhNzlaT4mMqC9nquiWgMNQzqeTKyOtps8tmpvRdDJ/KgnOEpGTF64x
LdHjGtOzAlywzlRYXtfV3K3uGGf5a8VCGbhr7myhR+vInhplSz8beRiVlkfOCvMvuZl38LTIfe4h
0TPlALzcGvFrnCw3eO4YIsmSQeAQoKA6q99L2BWwvPTvOdohP5Ki+qobo9yL02RH4vm+1BXxEIuu
BHBE6FNuNcLLpq7jDlIBCa3gJYCkkr2U7CHNxDiYECpGLrNiBlFP2TqVoKY7XQkMa7ws4rm7VoRz
PjZt7m8jMxrU/JFBUnw0xJR7xdRrt2TOsFFAiu+p83hDssNZxYPUNyg99oa+JH6rijIwhxUCpCx/
L2K2+tJQ34tlPYGjOgxV8qGZBAn1TQsbtsuI/iBIwF3MaHLrdihDM7PNi7ZfrrpOYpES5xr8ldG8
g0DfH4ALGFf1QC46FZzkj46Uxq5jDEgHqom4ZC0KCAbL0NQsJ5KErQMWltrD7mw+sUjkZfAbHxOp
PBcS9780nvrzaMwrzkCyLyIT6MJc1a9IFRweneas7ftWWs+ZfjpXEjFrwBgcEusUSTl1LWxbs1ez
wwzFvnVzrIjXdszsGL7O9MCFB2mjU6ftMn5qmulKrqsHzob7pBszBt/WW8YY3Y8nhrMRQq1QE9Bp
EQW/Emco3TCfLy+omHx2i9tB4O4vlpachKmJ9j2P5UCJKvkgQazwq94p3/oleUhl5WO1TI1qfXmU
tZy8ElPRVOKRUDcndgfvFTIOC63oXhjaVhWN+5TjHSokRh4a3Qax3WJ+ppUY8Non4/sSMwIwV0Y0
M+/0pKbJyjRxhn6LGOOB+2dG4nDaDNdImuKQsm7ezZb0DHYsJhrISA8NV/XeSKqK/SCM8JBSwsJD
B5lISVVjv6pme15p+etYFvFBruz2XuohCkUQy0ADrvvMpKtfu6oJZwh9+HwBVGzULzjGpsbtDZt2
5vDBNtQ3mJ0mDywrhVcXSUdrzrBeWcd5qO86e7gvVT0PbABuJ3m0spORWEculvRMSSeNOgzJm50N
33RIZF6WkWDZzSzC1l4wRu5Ydzoij48Yv3xNB2HtKBNpMs75lLK3ceSg2HJONJBf6CUUH6is7ZJu
bxyjiFGrKtHGcsUow7zvog1SV1GVeT0j/zbN8t99IP+V2uv/Tsj7P00TpihoqP6zJswVKeL85B+H
6j19rf5x+e2DH+8+BL9ci+WTyHf7h36XiVkqSFJuGyhyNZvpovNvmZiloAWzVRliKY5lRJHowP+V
KGvwWzwH4O3jzQZXI/+hE5Os3/BIgObEAYjR/8ff+yGz/gNGgzb6PzqUNrH5HxJfW8WabW9YGpVy
HKWvvLk7fpL42tLAmN2wBbICFoeIBSgHzG5nEjrpKmUZjvkhjqsi/OnA/YVe8bN/4PdX5VZq4UKF
7KbKX4TFI94sMU1DRxoDMhRsMMesbz4K0VzWhf0rBs1nceSPF2Osx8uxnJO3nu7zRwRAsehyIwmq
I/bFmS6fTVZWuZbTlkHKAaDuBUVemslHgpX7F66pv/ikGNERf+oWLqg/AXAayFyFRJKPL03M7+3R
YhDdlqZHkTYwNhGIx/99Rv7Fgf2rz2rICg7bzTzF9/r5s8oNcFABcsrPJXaGCXadC2m5gd13V5MW
SgV/NrTzC0zy7Bef88/nEZI5QBD4RdE1Ygn//MI09dAZoq73zbIjbnHRGEPCu+4ybTcBoK3M7A3i
zvwL19ZfviquZh2UC2J1Y5Pg/nz2Kmw5mobsqamavLzt4W+Zyd0sGcHA5gnREr2FlJe/+KxfcEOc
UUjilY0XrG8KULyYn1+2ALrHKKbpCauAY24QOqGopOMNq0Ji0lTEe7Os0HDJq0VCubKcAWq3PIF9
7ReXEZ4bXunT5cs70S0MBDgA6dM2O8LPB6Cc5b4bbLn3nX0bdMF6uf1IfKpr3M672i0O9UP9qjyZ
IRpHt3VJFHTNUPWwCl7UF61rh63bH6yn1iVy1C12bwQd8MfKQDvGbrJjT/yS7Bj9uW3IAAI5ZXAn
jrMbuzyWz+rQ9MpAeRSdR/aU7wSmn3qmb/uEwlxwrvOj5Vle5T5Ou/HsPD3MZ89U+0HjPneHV6D3
wfo6HBiserbqGlSDLt3KLt8xrvIND3bpj/+YjrHIf6u83kt30HoC57kJJ34LefxRvaj3MEeO9f7v
LyOMEn8+rvingGCC5NBRcH8+rg2WzhHvBWnPBGcin/HpXe9anE47ZUenult3ZqhfS7fJ6FpxMARP
7YMdajtBg+YnTHdp0INiF7/0j9ZN/zbLrnTheNEdkEbx6HC4kksnkILtkJFT68tX5jliDHkX3VLU
j8H4oARJIFOT3bMC57/uFvi9R8vwsAbl1RpQUnvkxPss3i+ZEcuP/KA+ynsWJs7EoIhf4Yfs3gH2
9ouT3/ns9/v95LcsPB3c0LgItC/XHDhNYROl1PvbiRaF5B4e9WCirnLHy8qvfEWCtuPJLbQ7P1pC
kyVmsq9f0mB9Y36S2wEw//6NP8Rcnc4frObkxif6QPVd1VjT+MVbq/sRnol7qNT8n7Upf3DCjD6H
zWM7Bs2j/Cwe7TuGsQ7jy71xMs/Vy+KhO0eAGyy+ua+uAQ3KZDsnLkdmTvads+uRlEleRxgPVWm9
H9FItmHK+t84KT3rnWCiiR6DfiSHCArrcdsiW655Y1XnyQntJPlJM+/0LX38+3Pthz336zX88wH9
cq7ZhhDRuCBvWXeU3bvoxvLFjmjggDPKb0MU/KEczO/FLuViHPcWV1YbFrtsl3KJajeWNwbwlwPO
ilO+I290l4XQhC+q0A5ogXbdJUk+YfWLW8+fnmvYkhwep7ID8mDDHH2+QJZWwH3MuPHkyrg3c79l
XbZPYpIlpOTw9wdoMzR9vcnxmOT+hkPpB0rm82tFJFxR+quD3wzsQZiUDPu41xPPWjCRzpweM8sw
jwF8Gw6aeQnTU90JK3ssVlP5hdHix+f68mVtHxt+hm1b8Du2q+OnJ06aDkuBbHHwJ6Rtk8oADIVq
GrINbrJnFfAnNAam7v3ALaPNT3mjf2Qy8nk7v86GXrvKB+X27w+Psz1aP78lFP6qgpXMwFMsf61v
7ASil2kog0/MvJPvqsQfSp93Qo9pnA/fT+p3/TuZYjttvz4yTEo/nJsVEo9jnGngu+X4Wy5/74a9
JXt9E8wRUr+HgQDZCIHDMY5vYufStO+T8rZEHrKzTLfd1fhJ0EC6NWvRyZMftffmSb65Lu6Rj9ty
qH0zX7psLzQWaAxy0LsTQewV5XO+nsw5GNBPCGKTVdZ6bnZiMBuQfX5oOYQnduR7A4XGY6vt5/LV
6k+bkDLkj7rjqQiTkyp+8Y3+KIk+HT7MstjzsUiY6saX+VIyAZlkuqUksj9a8TORe5Ev1Tp5H+XM
zG9Kw2qEyNtP4FjX7o6gFdmXpEQmLxm7FT37TW8yVWgWRC5FJodMcl+1vNzZUmKx26jOnFbJfbZN
k9ciN8XoXO4Ki5T5vpETz+7ZDCfbbE+6d8BG+PPUINkcdYZvtXZL4hZu4+566s3AXxcpvWNI4xOp
VgR2VS5XuMiIiarxJDP+UlkJ488qGWl5qSB+ZqqWfD+nxARotpivpqV8sx7UVM33YuivFXXV9ra6
3jfWosARZmX99+flD5zdlwMLk5HuVDXALVjGF0s9ouxVIi6PrUla0kYXo+NGW7oOLkKShHF/XZH+
7ib9fJZrenO0NWa6fWW9dXp8lpFUA4uXsLRugN9Ys4V1NSfJwnIDugh8XUeNlW8+OiaD0CzZEblA
TE4LXnZej9AMzadF2scAdvJJti4SpfhYioZFvUIPPVdrG5RqwQZJzyIXdu6ZOlsZGSJdD2QZhL0p
ExAp7PuNoXM9D7bLh7zTZUTKQKGQjjCGmbVJ2bVxw9C4FSzu0vKb3Zk7VhXYQ8wO1cYaX2n6Ek71
WgQrKfAuGzsHFKVM6OSQY0IneLwoSIAwY8f5vYD5r5r0/2nt93Yv/Xev86dgEO+1+fjHw4d4//i5
097+zj/dtKpKLAg2VYCDGpGJGBX/ZciSVAM3LdpJaJyw1tStyf2XIcv6Dbe8bIFe06EkfIoF0X+j
pVFh+JENotJOKf+NIetHA/TH1UBnjR8XegZvwGKDSCv4+cHBKJOscR3Jw48ZbK6X/DTqHPOZUCOd
hdGqvTTLEqteIRDWchZR7zq5pu0ILS5fayXD8jqg1pQk4i3nrOhILSzk4tJsev0VG756pA/AA2Kn
k42KelVblLPVYj9FiEQvsyGfUhwCdflIiM1wLs2RPxN8gKNLVbS9UEj7HNoaeT8SpDBBSvyGwFF6
1UvEsvD7p0CXSeQyTBjQBTkABzChE5mBanr/05f6Fw2s+vlhz3GysbIR7ELTzN0DB93n4wTHvGjz
SvvODUW919DFEVvHXio0uDN7elyQLlwpZbKPjaqlADKHb8ZC8oNb4MiDLwEI/lbCESa7maWOD7KZ
EzchxpnJtZScasRlRZBxCcpuj3ZxA3QPaVDhTTv/f/gcuPn07f7nyDSJnz+HNnaxBVP+e8vu8qaM
IoYLRFCgeh3YdkkGerH6XTSzju431kL4UeaNU6J56ZcOLYjVUPr2MQl9sNHPIoPu0inl8zGb1ION
w+OYY7W6YiucHWKlTn/BQfhc3P34DhwklBsPBYqnoXx5JAqN1MPOib9XZVSC5bf1cztGqLH0o3pO
mHzt//2xUj53sdvrcUPmScF3yreKc/LzsVqnIl0AwH0MkMGl3LhPipUOp8n6fU/26ZF0JpldKaHq
cEQ49+dy9/dvQPvzSUc7A0DXpIs2AZR9+bLKrJtFP9cfQO2IbJMyo8TH0WXtex1V6ve1iFrZoww9
mCQHpkE7ystbqasJTi/USa+T0iZoMERpnxezemkg1Ya3AOf/ZYxgda/5YiW+LvdUQyumwuMIaLcK
IFBLD0Bnd1PCEomNyFh3bg5n8tnJGByM2WhjSsry+rVM+vYO7+YPK5Ld/IK08wMv+enOhJdnm50Y
iNF4UG+zxp9LWuyHdZwk/TdtFGPLislczhbJmp7E3BKcucppvau1VP6eyDPqSz2asTo1StRdFHZh
3iZmktBlDR0HDqXTAqqlAuuCn2V4ZDPXXySmvq672bCvTbszHuZkni74JYFMbjOpQ+A+VE0iTopR
p3fkJF5blm79ooX40wmN/5Xz2OJSVFkj/+gwfqrauUQwMAjjrUGBQSJfsQZFTjoCYNatbqd++sX5
tHU/nw8pnbHCjAgw5HZSf5mGtZkMYHRp3zZPw5MRxQa5isShVUVPkNGAAooaEb3zKK1HIFvkQoNW
v1FRPAgX/RLQHisezw0yBLnHNmX8TfR697SyxsGrs8rOmSTbLSsOy+4Hb8idFMy02l2n5PbcEWii
0ir38XSnzI1fIsltXbm2NHy8Va96QtJGuLeOwNubDt+5/pVLwxwRy2WCYurvD8R2o/hyHGCM4g7A
h4xJwP7SLZV6yjanXL+RkotENUZBs3C06NcECaju4nY8X37xkn9x6MFfyDzMbYp5+QfT4qevOklT
qzea+ZtcCPvg5P3qq4UV+0YeOb+6bX1uvLhtcb1wm+Qrhi7MhfPl0/GwJjlPdN9IgXoyRd3GbtN3
xbNSRR7qkRovCZF/+9w0GGnDFitewBXkp0U3p/kXb+XHnO/zgf5xsskG+wQen+aXt5I7WMAS1Xmr
9Vl+zhcivNzB0cUVgWDVBFmyQZOdzIt1nxHArVF9x9JTgr/uSc3M3GPl3V4i9a1BM8lAKDF2Vx+G
TRwUuYTpyMaZqL/92Daic5H8E+QapejYC4SKqatGkclLovn9xTf5AzL3+UMxUeaKdbYZA9M49fON
SUYZ1BaS+VrgT4tds5jNd7kTJA5xmV8i3YZoVQGZwiZk2krQcOV8IK0H5pEyt/WtmB6oFUqOEBjN
+l08rNZ5opgNHMgpyd6mNF6+L+bIHUGFuE0tsaq3BNR0F2gG9Kd11sYHUF3qpSQNI82Vss8jQkHy
pKchsRZ7JJC1tjkAch+z8BdRXe0JIlqe82IQWA6X4l5ueuNIsOF61Jt6OFcKi6G0MmYzbYCRAYqK
FT27Vkyt73yHeILqF0dQ/fMZqikA+GW2RAqcRflLMaWNfTch2Hgl4Az3pDZPmKKQ9bgDEgKGhEmJ
9YlcRWGRUzyXR5NF7sFKZiBba1acZbiNyH0cLfIKig6svuBB7kJdjk4xD8bvPW5jxEWsW3GcxQNq
3r6rr3/cQf6rRub/z23j9mX953bH/SjidCh/7nW2v/B7r2P+pssaUJTfV4MbLXH66Pr//b/U37bN
y3avhbGqGHz1/250DOU3YHpEJGxbMO6MG2vzn9Qg3WFFiRjAglGo/o4h+rJA/LuF4nan+eOiZWUJ
QIbFCD0T3RaOsi+nnIzbvGDBZbAyX+QAkL9f1gOaJ6L7RtHv1LULfzouf9UxfD7J//mKpmIzrQd6
DHrj820Cb2KNjgduzdCq97qSv6ZInDIpu+ui4RZDwbXdbHKDSXvEcf5N1sRNljZvS8k4n4fhTgzG
R2IY53lfeWbbPdXaUgSMHONA7+xfYH+pa78cHuoC6kudDpXdrQxn+PObHZY4MmXweK7g2eDhIpjJ
22vziyR1EhJaDaXamXqS7Xu7V++Enq/XFA4hXqApzNb1foGrgfeF+PKRRBRPH7kjazOASdpeCjIt
eTZS1v7Z5nDstFZ7sQfnWpB5rmGrdbUh2dKLLmNCY4I213bdBC1J9JYWjIDG7ytELj5eGzLxonSv
yk42BlG8vM1qjzFJtzAzccOwJEX4mrLBJTYRbifNNyqwQYZ6LLhWZ5NIq3N8PjWZ5csDSjFh1S/l
yswUQxXMyI5pjF+Zne0jUVSu2dpJ1/EWPOMQS7lzqkbbD9iv0J1aOq4mOXCkHuAfiWpRSaHtwy7S
PqJcykk31rPdEEtYTFXk8MYgBfgQNulpeovyrNgRX/1IDBuaFNt6Qq57a3QCGaFCghqQg7NcT7Mw
G+Q8tNp1Pefuhqxpih4I0AZtOTuop2YOkOzEwqdnlbDPpM1OrlvEcVhjnbG9j5dSvllHHNc4e2G2
S6N0csi3RuJRPTr6kIXRooV8hyzo4LBdxnILL3+sDGAL+gHR9fuEPe+qcKL03CCxUfErR0vCNM1q
Nyfni9SoNBwXHDrMXGXjYDgRShKoEfrRRrbnpsWa3LZqpQZ1hHavTYAkZDiCUzVCbjcikVtk/R41
ZJiRdHRwVvW1wnziKzUCrGVDjKxqxRav0K4M2M8BOVMscTqBvjAR9YVBuqA75nUbsGdFiZazpkiK
oTkVyzh7iHW/Z2YSv8ez8dotpGGNY1FmXmom/b4xy/qatMfML2NlZjG7YVBtpfZbi8nw9uTzxZjE
O+Ym3yr0K6+qLT3QC2mXWpfm52ui4NdvJO2YKPErusHiqTU7+TYnQ57hq6Xk+Hqizge/rp/EoEkB
hGHG2kSKThhRmupMRM2FQ3TIC6E+1j5TLCTUNraCrrTyg5Q2lS8tCmplkRJX3ZiXSaZod33KIFCp
jfKAdt/ymrbGFo+ajZxxx4C0xSxPahfst8MsdjqW9too+sACzoEQmzEe97/4vpXnm1pmYQSit9iJ
Hhl9jeQzmRy3QU/vC4UHfiQYRZApuBeMmgO7naKbQlfzC2NojFBF7H2BT219XlRreh7WSL8uSPPD
Jp6UqbuMSRTiPUUO7Vx3VYfoEF2iSz7ddNKdRcfAm9h+oVpR2A9QzVxNGt6K2bg0FVF5TSECuUe9
hz76lE7WPcSsd8xg+rlTTVbY1fZAEKW8QpjI+v56LCM82RILBGHroWxONis7q6WeUNQuoNhisDTM
7fs4S44XC918jqLugcTZlNl2RdZgugHWIJSwgJui+kGvhtdVLZsLJbf1vSXMx0xTs/s2NrtrbM/R
RY11+sRtiJyHsVOCPLaroFMM9RIlWu2JelGvbMIxXxapysKUc/W6aZvmvCE/kYKXSteqE8gLJnH2
aprn3phWiqdGzWuGvAUvRN1/j7AYuylRvZeG3shYgi3SHkGkPjGueVlKbFDl0N/0i6yESWfoZAqO
ljtI8uXWV0mq/jgb8oORDyg5CCmNT3nRJvtcF6rJUnNUbjr4ZGdGoSoHg/S7/0PemTTJiaxZ9Bfx
jHnYQsxDRs6Z0gaTMiVmHBwHHH59n3j2rO1196Kt172oXZUqFAHu33DvuZuaQ/KPpdvgTC+RHuie
xzkOOkviEOwakrqnMrOOzLZ5EqexQIafp8sGJ199cIKO93poJnh7A1sR02mXfV8aFoyCtCpw1i19
d+t6j8R7R/fdRvTd+CNQ0ip2QCVddvd5DgEWkoz5CkRE883K9i8AGwwhyna2ppUG5SXIrL0K0k0I
qeXbVou9YZguqFtncdCRCz6B3Ozgt2dlYucYrE2nKCIwVNdWgfvEwQfuSYtGwlebVGTelYq7I6Cs
rm5uXS+HTLvGMUuB4sbZaH+tRUFcKTGL6esABDVB/D9ZG7F080Pa6/ykkOQ9ZeVobXmsj7BnyXOt
hs4hsUsuO8Nk8QS6zt5lvjOJbUMLDkZwNbYq96JHIYl/5BurTyP9c9vhk2tyz2d/IMLdlNslW7ko
/dsTk/4oU3+OdlbLZIa3ZmdigsbaULKStl2wMpgmx5zN9FpHlzHN/2Ihi96FxAFjcM//UlMgznAX
ZoR2CO/Pdp5X3QNbShQK9d1zLKym3mDEwbTFlOG3QSBNTPIxzix3erF7fLH5EoznjO3ntivAIHbR
+Cdvsvph0I3Y+gE7hqGeTxJLwrZ0KvU42G60IyjtQ0pRxRrE18JtIPLDUrRmktV1h/kqJO3XNLPN
0k6oPZDntgTdROYTrD61rTT8FPbwodo4EIT4DQ39w6PBqj1zTUa081HT3/JhLR7QBavjVKUX8mgx
kreIijvtNbhKJy5KnP3Vppb1/NIFTbczFGCpTTitwwNy5mfVkJzAC5FegA86Hw61B+7EFg5I2LuH
ZfQOzVTJHK3AvORbRaj1QcxBeOlrxzqSmZb+HQP27dDNxNkYcnmA6iIPwi7/Ipp3joXni3Nv1dF7
MfCQcmQbeiZ2EXePPJllN+nnwpQ12pLMVCco9OFhIeiNeFkH3kfd4qJfyXTfrIOvr25POqHt/wWO
4VrIj7F+1I1+XLyBTOXaGoKNMrOrzDHw43WMNrAKp53RlAuQDdCqCKpdriTfe5il12/q0eg+10Kz
4VmFOAzunJ5zncpLhtXhI4Mxuxu6sE8qrr8zo2myUPqIhMawl+UJJkv3262L9DxX/vCHOX0KegAR
/9ZuxHyd0aXuHS+Xz0wRnnB95Zu2zV7mAXfOhJguWUFP7yOHJEKRNhmaco/9W4UzMuT42Y6Z6jdB
KUjsswznFs4hEaLKcS80kMMJH7nar17wWKRWlNSaZQBe/j8e9JUdvh7zEOTtoQqdYjeOJPxmqo4S
jI28gBbgqtGZF7wXEBqAjFkPhJt8VEh0L8RwPq9En78SnzokHC+40Scb6tgsToOLZ95rnPdumtRT
Nq0HQkWIAzTlN4YpyCISBxyMyLgycQukefkUGCxHi24an8ZwHLjY1jB84CYt36eRy3NwCCQjW7c/
K4CXoA6zSxuV/h/sUd2VIS9kFcBQH6FK2fuVC4rHbA71hvQW/zG32/lxdpjUobjX+WZlk5NDToEg
3RZld/YizMfYqT8DmVJA2nO9cUJ2ELZTS5jHGUWhUZec3eIxtZpXdyDJknBuEwlK6e2d0TvZkDte
qs6/9jVpjp4ttyow6ovjLJ/lkPux8qP6WFrjtBMSc2RkTjuvC8Bk4O2Gw0I8dMBNNuXl306O64ZO
77sa/V9Nql4XuG8r/di1rsKvznd+wZ3PX0VEVLyV2dcqbF47Cu0TGdCftasRw/DJNkXEctpEm5xE
Rk012fDwIfBHNtJP87EssHF5FsmYde2NhyJVOBqXpdkIsnuSoNfdbW3WFynacAcMGDHPgFnEzCy+
L/eRX7KOy0Veu9rsnjvbzuFecYO6493fL9JvyH1gQAe9QlIb4wV7365a0DB4Jnn2PRdYXKql3mRO
asTMqrpX363yS4X2eu/51S6zSAXN+uloDkNzrb26OWYdI/R1REngDI1LMRrajyaRtZhP4RqQzVPD
81CshYN5RxpruKuzxnuedfcNfgKNwaIGWqcgwV4/xdqLVDL7zmmqlflgQWaJ22Z1tkEW/AxIKT1o
Weib2xSncq4VIKVwPbdoU0DKGTK/4BTetLNL0zVIL4GPssmWwHqqBWek8N1N4BrupcPs95gXNVOh
u/GuLEEuEnA/hjujqsWHGgz4ScV6qbQOvyMlPta6/W3267xxepociC6NZp9uTr9xI1L7Bk79Yqts
RPkX2jyo2pMHhsrheFxwSxECiohmqRUuauVCeWkB2BzGPjpEo3FY2k44iBbHlsTYcu549Ggz11T9
zap7BHBkcxyDkGXYzICVObWBSGIwf/TDX6KU9XFqwpB44UL/mOcpumnGkV8ki68bMsBBBlIhodaq
gbpbGSr+SjT7wnOfh8YHEtw5T7KKfrfSfKnxiJ1cwdtQrLSSaglecOSrg+051qdu/QJvUvigG/9N
RSFiAq/42dT98mDeT7ogAhKSlylOuygYtw3EviYB4MmUmVJfXKLGOoYLvsLSDtpNZIvvYVyblyrD
MDy0nrl3s+pW8/KBzcHyLEiJP5KAnCIN55P1Y3TiM/3wl3dCQZdda4kbDbv9LAO9n/26XWM2eM+e
CNB/lMHwA7sOnTLGEFhrVb431WLFbnlvN7XHXy2ysrubGPQG6Ro70q75mkJe2K6TJTnKquHF4y+w
ZQp36piy7XiAtj5h7vtIUwKb+jIjYtgN9OJJkD5HS1VdZ8z/cR3hemIT/SaC+uBmih8drNalWOle
WR9AzOFcXCfDfXFEbrxTc48XslyxrLHx+wo0PbsfQtNA6bsBoTh8yGo8BZXUEJ/zJQHP5GwEPfrG
8ObuVPol0DzX6cy3oZi6fVqboBSYcRzVZBE1LYWHZ7TJ/6wwGL5WB2avLPt/zf3/T4PC/48IcsKA
/m1e9j9kE6+/yuKeKPvrv3Js7//RvwwK3j8sgqh89GNsxqD2/+c00Q/+4Tgkqd03HA5a8rt14V+y
Cdf6B4M25iEB6zSCR+7ehX9NEx3/Hz70fFQVTEtciz/x/yKb+G/LSYTNLp8ApS0+CIfsT/+/7QCc
JudmBQuybxv83HEArOXogrW5ALRyfqseJig3jsKQOTPgqqq7uwccz5aiK9r4uW+/CVy22ywAeMeI
uzsOZpP5F0zZAJpqTqvPBdDWB//OfAuMbD1AhjJ/lKjsfmczwRSWw30XLUyMpmyWBFBn/1vqmM1a
7r8MBe/qbbSUwJttG/ggC5z70PDfdlap3ZsYnLS1t+egOljF0L3x5dIY6CBNUYSaa7tNaXKQtqa+
mrAZpufFb9stxuv6a5Bhy+toOpRE67wPNXSfKF+zFzOCFBs3DPVA83p5uHPtInvKRWQfZtuZnkLW
Rm08enRuG6ZkXJHtqqdHK9T+7zSdy00JjBdcnU4vXYj1ekwZPtLzx0Rvy98+VQQavQxJNJPZX7q+
K04MNYMInXoD1BETUPTTupnLU5SWmGUNz0p8q2n/aDcs/iox1OqogDnJ/TJnUmwGe2yeCPKQseQg
h66ZZlfLkGx51OTDGK/s7uaU2leY2Lv+KyKF4qUiE8QFcdLnX4KA7s8eK/42qBe1wY8GZRP7O5dV
5rl45HWKQA4EmBe8GfM0fLo1gY4MdogMTlyjHMCbpCb4DLRgAFDx1b+TcsD4crGZBDbBjPlracJr
KHR7DAbSPiZER4dstHIOeQekk0RzVomqfFzCSuzTMSt2jWmCnuxmY9uOOXlyaSkhkGX2ePHGwL7a
yjE2gWnpqxWl3SvKQGM3r5i0q7SqHmcBEgYiQrvrxeSggZ71DwQIXKKLnppvXen6k8hu67yYo3ud
pmzaLaXTv1OEWGCvpuyNdDkQHsWa2XgTQzav4L93BYJ3SmrZ9d+RP3u31JVM9dZsSjojQ39IaGi2
qY2R4gUC18lgyk9TO4j9AlJ/E4622hVdMfxSYYQkVzJkk1sLPV/Skk51aB09HP3Q7J8QPDg3nP+a
CWCWeHWXfXMSGac6YDfarxaoxdZU5/aeCp13joGltLbe0QcNsSccBcPVmkiNNZufFXiJpyFYlr9N
4RR14lYU0t2at2syFMsIcM2FDoiF/7LiiRlPrTCXHwHL39hkksyUVEWVBZRGrVvHSZtd02acBOsC
OcX+Us6UXmB54Trw5O+eZUfsN0uZOA6kBXfKdWwZy6PnG+EfQgquORgpZUUglye9673U2HrQ225w
47bdylcGfKd8nEMKa1+33rnX1tbKYHDkOaLPzHru6FeTolm/feEeR51uO9GNF1yGza4FvwlyMo5o
2GIADNPHbFunNLK/ZF3aG8fM/hjWS98ZD2sQbsm3a++TwCddF+9CLa94r08sZl+NLH+piubZzvtD
OXpxBFEiLOe9PxZXB1QXdM2BKgmwRKN4mao24FyT2OjlL6Oc36lmelgNaXuHjwCqsfZ1+rZEUEOr
6XfuuK95Zf9c8kVdfcMHeSyjO5wTbfNgl99LDvABX7J+6JRxqYBcTwYS/sE6uHcxifzTOBBTaxc0
ATuSWEFr6e+mc78eXs2o3XIiJWD8eAhHfB9uF15UUadIcuQrG9XLPbqE0do2h6+QrSA8+pnazKKN
QIWdyFw523R1vmofEBF4OHUdnRyWlWiqA6viV7dKvZPUXndQeQn7JTfaTdlk1U5b3qaqlpvFCNAo
8/CPETnGwQdnwyzolSLT3ZqeEi+WN22B+WYfNk1dPExR4tgM4ur8NMHLdMuPWSi1961xK/xwTSAb
UfqYydr99O4ojeWefViVf1q7fy4b3P7UgLtU+Q8L+Tbbtcgw7jRvZNm95iErofy1BAfBwdd+p5BD
aSTtPu7s9KqCMXbV3Wkxzs9BQy6mTzltjlBo3RDsP8CnyWZEZv5chXnDYI+MGipYOF1mVRvXyZ9h
3RXdEz/uhpX54Z+MbBOxLsLD4VmteoOCJYeIO2xtP98KFrsEY634gYtrL72tBzTYQ25CKahz9m7r
g81JNZfiyWbPExsiyNAFcLL5xWeGOdruOubS/FaFdD5KFW6LqH0a8+ZWSevJgkIPP6o8SV9BaTGi
S8nAJ2lStMI9460qYzlv3mnijnHjpX4xBswhzEoBwPgDKskjkRq4u9sAQ5Nuk4HhMjYO7zaFA1DZ
rrvN04TefPzRze1DGnqJSrNfLK+TedEgR/Mo2JMbe15DlHd9xNbBxBKyBIrH1X/OxvFcs0lo1zAZ
SxRbTnuxMKOUOaPVvJmeKi4L30I6YQYLxnCAcplwjgATCJ5aoxhL3sYKANalattqfVDem62MNgE7
L5PiTg/3ZK/jMmMurCx5AUp/1eC+9m73h/crxxldOCCddHAGatmSBoKjN+eAv0Ctsi59H1b7ymT5
gnLLbB9bAQ5pDX144777XN/ZplHjonZs+Z+sJfaaCCs0z/rMQ2M0EY+1ye2H+H/NVHgoV5MFHZEh
iaagOBUmw+ZJ58CcxmWrnF8dpPTN4k5MT+DXJFG0BMiu0+qMkfIaZAtbGA4YMRRlu5vgD6DF5GgZ
kk6vv6ZgfE5F824p/7Y6DH10UOvwsqThWyiGpArrHUSb2PODU+jyBdXedojKHcJZPJOlZqR8Udis
SAmP2UWqeDCKx8a8v8o26sDlAXEoPkDrPTDuG40eekQFXcPFltHkM4ce0WBe05VxoNvmpmpx594N
PwNfPq4acna7gE2V/gl2xbFcrUNgqfewTyOev/LXKEGxKTvcqaH77q0c+2hQgbKFgx1LD9lc0Lnf
Uxu8iYVxQ+d102bo6t8BlLhIGWpTNGWfDEofV4Mo27HsKauy+mXM7GNn4Ffqi8eh6l7yMn+rh+Kc
Gi7mI4xkefuowUs8tPJlBNJU4znXTUSdouM6b1+XfuxjS7AVWZ1on8/5qfLQn/tNfypDHAEi9d74
xD/gCsdQIY+2NHfVDIloncxPlHgbWMmnpVJ/y7S7Rqo/SbfZRzL6ocviuTPQuXThltxdb59m6tkR
kF1AQDLs7PAihTXjMHdyY98ITlmwnC3W7EMzc0QpHvjFaNK9ME24UTA35UqUgslQTetN1hSbSDRe
ovFWEWUpN4GRwq7jQY3Jpil03m+Z4V1KclSBdUiwmhGEDip8xuxomtz2t0RNmSyAVfcZo7ANNB0/
7hbtbJV+yWRrJzZrGf6H/i4cuzNmWFYMvv2eeQFKnrF4Lid1j1CduwPgcD61sJNpYLFlz9NhMrGb
mUXv7lxwwgg5TYp/18/2iLBhE/XtxgfPOLKcmL1xaw1mvQ8ZtjJTsIbYIDgVmrBFBEaDpc+mxt6C
mf5UFvjMuj4ZdQvvnkps5iCJyXn4yTaWjTnzRn9xasIVUfMZVBXYsAsYtQ7lNiz731XaeUigOCAt
GEBRjyA1CM134q+e0nW9Wq43b0TQw35OIWgsffpHdx6gxuVJFLOMOxkY+9ood7DK+YI1R2G58TiS
8qX9bIaiOM33pA+eLTZU0HAaKrZDloXHtCjAUki5M7uQ6DshknHN/1pRmQNol++VMT52gf2O4OqQ
pdgz76RaBrGJuj+UiK/PfQ62uIyCm67DBNxVdVwM3EO2Z14Nj52+03Q/bU1Ja6I3SEy5cHzULbOw
mvQ80YAEygRiAJHKp1UV7yTAH0zOZ6KSUKP3CVMSzlrYS6nZ3zVUgPttzVpCmIdBV28B8tXE6TTg
bR5Ua1Hvfr1cXRvzqM+wOZg+fOiATeM92mN0YCn1NuuQe9zYE0H0vfgYoIZyNw2LG0/zCrdTnwvH
/MMIatpkeXEvyRDDqR/OQHUTQYZbnWBOBhB/m76fDs7gDb+6Md1CqtTbqWc9OMrlZ9t3czyX6y8+
6y9mMZ/uAG2syBmOCRe3o2OQpthOv8OmfnKW/CIH4pAMjsxN6XsAkbSHGtuSsDmzwC5OxmptUAcf
lWtdClyjbdlDwtbAt802cfvstfWXfN95CL8qZum5lFhUwDLC5+jiLrK2mXMPAYB27Dccrpm7GZzn
MJOsnRiE+ewrxnLM3a1PYGpsSp+DvnxlGTUmJUjl1XP+WmaETXO6lDrf+vbyapgQzftA7R1RvEtH
PtcQd0XBkTsq0k0GwsRcQ+3mSpMqW4r8Fb6F2W6G+m65JfpWHOaI9zqu8pE+EX81I7zhaLHH3Neh
mncCgsCx9Sb/qafa3kodyDpJhaWPJpGQwJyZwNlM+vdqWJ0/qPDsD4BzkBatOVgPrchYZciYM2TF
mKS1FVvaTG/l4Fb42kQPVlQPpnHK3Sj98mrf+TS9qWBsptuWEWeXFo80UpiLWt3TvA75BAy3RbSf
NKHnvPpTQxcHWYmlqbacPxUNBmdGYdUxxYL8O/vjvY0ANnRvy62jgGu9nbvO0juvl8ZNy6n+FqzK
z5MoDJC9wAArpP/HGRIdSyVlPASjD69RtxURM6munxmeOLs00FSLom/9z8IOSa6sfCOLG2sWTELM
cNdGQ8AMMey/GW33F2GWrcfy0E7ffNlPX/aaLiccad0no0N/M9drRJhOvegTBIepSvIgEAkbSWSO
RZu+lIp1ahEZqHXMLP+29aqWpAgk4TKOMTfhoTAbOOBZ1IdJ3wj9V1W5cWtSCHjoEk6acJCtiNpm
v7j9IjnupP/NvlqzfapIr5CgiB8yYyUzhHbFOwFi4rTyqYkVcOukt3zcASxh32dAdL8Ea/JEF82f
tY2Cl7Vd1dYeKqkQ8GQPynGOdV69hwUu4568mr0ehs5IWHCDsBW5uBIQpveyH0MaKzHtoUzfZwpG
dJhJuOGhFb7xorIywMPdV3Ni0VMucdZioUy7kdiQFHn1WxGF+Z95naafJWifo/SaaScbzHUs0BiI
jo1xNbHwJDKd1SmPLLHLorWII3p7wJZ5/qvmRO9pusBVxPcImcMUBtVjNQTlEUXKcI5GJufLnHtH
OXvYra1OH2ZAyaRHeuIDlN/8yx/Ux6B57sV8zmih9uAEPYBfmV/8Np2Sc7UbopzIpRXDWuyaoPSX
Cu0IEuGaAQl6pS+iuMuzK1x24B1EuBipDdQMOwhYjZTpo49AOGHe0J2mYeqvvYv5FzvPjY+tX0u/
9ffSUv0uyEJ28KxEe4cW7h7mOhP//gBayOe1NubgMGSTOgt/Frt1GNbfhmugPnat/FNMFnCAqKyf
erTwP0om/0c/o7DnH/t5YLd27cdpoU0ug/wt4vg4yKUgyUr5CO+TxUf+5y5DQMsVeA+6ImgldlK3
2SGnbNGcSXQltgFELijsP03hlT/oHMLvMeuW3ZLO6UV0LhQEoFkfFWDt13QO9EZUhDaA1Qq3eWgW
2w7JLui6akE+JWtSeLTVU9dkUALhrd/MgE0Vfeawk5KdLxSl9rGyzeYWACJNCnYANxco4FM1zNOF
pJn1ZwVEOvHz0XvKrXDZ2xUEfHeKxlsklvUn9wPqOy9s/U0l3HE756gVuUPr4tpNwF3AEor2exw6
Skhq1ksX9e2jFyHKawfHfustSrkcpu/ZImjk1QzQ3fO75nczfIspflrB5vke2XRrkQ6sX4fpTJNS
HKMAXRR9RoeInniaxsN1Ha54Ibs2rw95KsodorRh6+uoPJByhMQPgK9ggWZ1v4wJAgBXqYl4Jwg2
WcAfrYRKkb+lKRo9s/lYwnQ9A9d1tpZnYLm31a2bmxefzMY9lgFNjUNRgYgHffXYuC9rAOjQ9qA3
oUH1aIiJ59m4xC995us6xhGg2DPrSPXWadM9obIJiSNr85d1hJk42D4FZIihGKHYwNzAXywMtSbK
6EhELFvshd23YRr9k2wFa1mZVZ+VYte8a0sRXEfeS6ByfUY1rwh+EMUC+M7u6f9gr+e83YSLQBi3
s3NTsRnbzVoa6koAFLNT1S+kQXkVxlYk0616bdBvvBVkQLkx/rX61nsLzJC0uLeArGI4I1vm1iON
H427SyMaytB/bTpw6UjW8RaX7nQO6ty7gelD/GrxERPpWMMQRxENc4ghgf1cRf3ja3CHQSrqU2f3
3Ze1dtYRFQRC+sUWNzafXAoGoUETC/QWhd9zw6KJHbkaH9tKckSlNLFXKWAfj375g3WllZ+xzKUv
1bS2e9JYB7IfDefLKEx/L2SxHC2jB3tRsU2a7c7+PRam/QKfzTj5hQ/mloMPFlpowMaNfcay3a6v
C/0eRE1B+ELGicyoA0+9PVvhdXRHesqinwsCMVAR/gzrTPwCzVX/Ti2mmNsyreVhwlDHlq9QgN7S
OSpg5NfRa90Y607pYCgeWwSdTJSCDFSwDHqOu2kZ6dxqVmZHN2o4osxs6CjqCyJ36IGdl5CV5342
Fu8xL+3wleUDRUDvjOOlHQuA0sj5PXKlI1abTLFxvE9Z9I6aN9gqVCy7lbm4H0cQdzgwum46rV6L
AUC4OeI5fM0paS7Mac7zGpJ0M9aA6JZ23tuD4/5MwXX+cI1p3PNto5hYS89OOvK2GDD6S/OdWeNw
1K2V3tDZuu8GBcrNQzeHqo0/n7ioIjwOouSQZ3/vvA09Y+Nd1K/Fa1db/n7Oi16QywZ4rAb4Gdcl
9mniM/dWa7lHIns47gGmy5cetyeoZZ8ogBbQ/E2unXEtWl9/ZU5uM65axUuhO4HaUGf2w9ihoUAT
C415RrOUZE0l0BvW0k5QKbdR7NhV/tqTenM0zXp8sxdlHBfNiYQzPus/QaR9Z9Nyh5yD3M+Spdwi
7vEvBsGeVjkhL2of0yzrDkZmrttIrLQTVjfse5AQ2tUVBbQBEXFMzYfK74IzdhjY72VWyAtWEBsc
8GDyi1o2jOaBFsLstbshVcKIOcG+s7FjEi0s5+p4Wr4OyArfRGYyMYJ5ugJrYwqXBEZhbK2KIVY4
NoEVKzR2txlxHLO1fLJ3LYbvvbRnbnaX+qqVHoXtWuWbiZnwG01dep78SZxpMCXhr6p7mSPDOqGa
t8EMuo73xNRMnJzOWZKpcvVZRgMNjXLv/Vzekoc4NDwVDiPJHD/bC1aMjJrfKMZXFvj+hxQG+2b+
Tu+If9qDmnXS1MuIBJyJL4EhuWFcxYy8EkRdA1x/bsvPWi7tNo96ibiXzVPsugVb4skK+xiFeeVt
ZTHa6I6Ib3wfx96/0WJY7XWxPdvZQFNdq+3apXrXzJw6N5dci1todmMQEyxQaV50IX8Mwiu/GFex
offbPD8X3aDeAbaGT2Od3bUjXfu1ll37t7GHbkcpMr7NDWaduo7cH9MwFqB2KlG/IJRBkugAW+8z
iwGsVRJs1dpZfRvqcXxIXWEcB48U2bpwc+DcvXPpx4FcPxMXT4UW5c5N5slSuPCKsLTbfY3MJEfw
5yGOy2ByMxYbqlgVd0VPC0Y+XIS7pT9sSKAcya/hVDpX1DxvPB/fQ+tTGDBd2qdlpJ4NFanXdZgY
viB57J4ajpp8Y60Oj0Ld5O1TGLFtMBlYbkAR8AsLmDPM/ttvlgc9uWqIT1mVWMvWGA3enQHRAfpU
OTdgIhnWp8H4JEemXxa46FeVdyY5IJF9YhsIrVWFpOAGQyve8moMdhx2cu9GIUxx1IyE1qks++3N
IWBou+B6sCYouj5TI4Hc5ovfFVhX1ak/AbqCjUKT9+hHen1QZmDvLEINNsHij9d2Nmme3GBA8WPW
HrVaLyimZvmYosp/LM31NSqiV4kM47kJumbrGb7SMR8VCLvmpdplwlvfcNr6Pk0FHDgioUhlTtLZ
De8GyNA4koVYHYzBShH2hd2z5PJLhAzIxgmz9ieo6gGVrj2jWwP8aZYpKnH6mkvRuutbZuNNU4Hf
/QQVbn9imbuLdNld1KUg2ikdQNCj71ciT3cdI5WL7bI6i83eqSdko+yUxqmZzpabNje8Wkipxuyw
OqE+2ZLPCv56lDA6hv7IIFo/+m3oKrJQmAAmzPEAueaybC4pHdbq6xrIBfiX0m26c2MGHZgycMVb
rrHuy2j9CckE0suSFnVPa0V1Za/nxQrFxnSylvEfCq96qcN4auycpQhhVk0i9VIcHO6inb/Cd4wp
VsQ78XvWHz9gkGgLFnQAz5cd7e18lStso3JJZayaoT2hgTvXQSl5TPwPx5XB4W4I3S2VlT4Wc99R
+RZuuu8dw1BJ4JnNwziwdbCF8VAXvf+V+eavKgStGwnmXjL12FiYau81jPFouVit42y98sJ9oJ0d
AN9gpiMTQrNy8vmxGXkvzINWiq6wc1Cg9eF7RrL0BgFTkGiFGGYaj44pJOSO9jrX1oaxv/E8DdI5
Y0RoY9pf8F+EOce4JQhD6JYP+KkWQOA7ujzkrx2wK91UIKThixNEImf/RdvZsXMcZpWRs9KJrolA
/GkHzVuWyjcSccNj6S7mkSLjtDj6p4Fzjs9eK6wpZXiry+5hLlvk+pSFwvyZtu057FH22fWRfMvn
UrdP5Syva7k2fBVOfSBS4CkbZfBuOWud5O2UJllo6NiQ/rGk8rxnW2rzg7JTxsR5M+5Rz7Pfk2fi
GeZOGvqVZoO2voayNlNR14HffK2Mm08r9hdSoXw5zXFJKfi70KShslOOgsTQhdgPrgdxR1D4djtm
YctJG4RKFfPQfcwcffs19+7G9RA/VFGpJCOPnTSx9j5q6uZnxSvdJNWI8JANKObIjnAmXIILfqol
BLTQlGl5IViqZbgxN0cF+m8LLKn5yW6bnroe5K53PHY/yKDJC3EfTHrLvaqX7hDRt6E6c+y/Zaf5
S5giDYAIGeN+dgxOySGvn9BluA+0pAx7ZbS0e8tP1wfSc6q9DhqCD9bpg5SoNR7YwJM0rxjl05kf
bZ2n72bvWzsE3SwMlevSNFQmY5fYHnnFyEmed9bQcknBR+xA709iPpg4rWPZy4oviXgLd26sfRn+
M48+Ig3Sv69lEysDwANvWMm3kChHbDVrdV6cYbnQLSLcXpiKtrTKdWzk8/gZsTb8rgQJpgl8ffUf
7J3ZbuVIlmX/pd+ZoNHMOLzeUdLV1eyaXgiX5M55nvn1vegRVSVXqFyI10ajgAQqMyMp8pJmds7Z
e+1nc9LFTerLkVGR6NZyzqYDrWDkl1oX+jQj90XzWYT50QQCXBHy1JyzVQ/f4AzW5w26m++20TX0
+DhleAgy2+atKsHmjHhvHkhabghadRBZkaWjTz1mzPvcVJi8GyQYAe4HwL9oMIOIhaKjQulBFSPH
iNIUuB2nDhos0yBu6b3137q8j2cK68yW20Z5+Tl8LYO4jHa0/LMqkJirDFg2QPlmsVD7mcHepm4f
n7mYtY6OiwKcItg4NaakY6o0ihtGhoTTFzkJaQWqZhQ5BtmFKsjOfDNaCP9StETA6JiqaiLnPiE/
7B547oQzn8A+vhg40/egvGCaFSzEfVXl12IUQq+G1qJEmD1x5MCoTmlc4+lHAGzxKAqTA1poTrW3
yxagN93bAlGQQjuQeqTP2C0BXWbp3KWpS4NKh0F8UVOXHiJdRTvfEMyhqG6jqVVssKa5t/3E+Qn2
PrqaU411j8IDp1LHB7jucdfwPtopzDgyEZKgrS5jwtYfGLr1u8hA+2knkbVmx+b+mCcy9ef2okH1
1z2ACfBPQQVC0Rmmu1xDs7Z9PyBueICv7bntbra1f4FNozzxw+vQKp5lHj3oyqYr4YawibTZ32aC
cC9iNcWjmgvrKrUS0Gx50j83BC7t2yQ2zsu8QQALVd9el6WXXs1tGN1OoJive3d+sSK6dlvafdhh
5kSb2N7ElGIVj2KmXYadFzd4P/ybPE/sq0qBM3eIC3bWgXS81yHSCJenomfsrQRDBtYwozKNn4Lf
cG3iybrPqEKJ9lXyFIsQ5KYgkwRbyDlkKirso9cUIcoDrz8ru4zSpazFS2n4KO97vJkmMwPiwPr8
Atume8qoMNgFTv4S+uVt6puk85XUi3RXuUa1vEudKLj/jrSnsiG0WdWLjFJ4PxsEqXexFVrrzo1+
4H9oDoaTplsq8OlI/GF8SdfYvWNibt6EbtddT0x1joQX0/70QW6PHZOxVWgm3q00HPgVnRN73ynw
KZ8qqt+V12b29YilblrNc12vLSumsHTcKT8JiYPb6snVP3j9EXoA7rlvCA7B7UgwZzIZ3o569MSL
o/mk05lQhEnazg5IBJg/Umgx3GMcws7DOEi3IP3BfGfhRe61PvFfnX1t9ssMk8Ju3mOectZRImPA
OJXG9iA6i+ZfKogNp4klrrLcLa4AZ3UXw5QWx3gI5bDuPWb7MK/EKTU+E4YhoVmVIvDNzCh86Aw9
4UHCGs6oYzAAOabZN4KxxQPdOFpnGGrOA0pKIrVL/IIDqiD01eWaYadzHsm0vYwHo9+VS0K22+ru
1a9UuSGxhdxhK8nPSb7zT1MvZSJp4fJvPae96fScX8gpjjZV26L0y3IMpEnD9inR8RHywkEO9D0h
Y5V3LUO4bREctZuiTCbysTHwDaVb3TvDtkKSAEyyvQIEj/8dkYJZlua6RNK0LTpHwV2yAZSBMuOR
cTzxD/lMl6WbzLFbtdKJDqnq04Pdt8TJyShGwbCUzEG7OErUeFZXDVZTXaOMwTNfoHA6EMFeXwoH
/yaVbfJtnmV7OekhJhvRzJ4EVd4+KObq0W9C98GODPtNZfVynigUmu54XLujxg6KW/ZbXRbfBjj8
xLLnl+7UVGdm1jsXRFsYPONKHS3Vjrsu6qrD1BTGnpH8gofqiyt6/tyrkCN8QNpG5il9Zf/eic1x
nyRmGW44hRlY/lTzPc57a2Z+7/lvYRA6J0JCEVmREw800EniW7MPGFmiPxyOTDGGE68VGdErbj2c
WwGO33XBglGvIi+SbyCCuw0t/qPXA8rZ1CpwUD7QqymtZW5uJJM+63oOlwAKmLYMuoSGzJjrTgjE
AsrIt71R+y9JNi4LqhmNbwiV86uO8t1Fm23CboMPRHbpBCTVzX/AVTHW4TzdgeZB0SL6M64jDwn9
ta0fthYqEruonhs0K3sfmSeNT/g9NwDf1oiZ7a1gXHwcc6zbgP8K/aYjUgZpbsTzBT21+KJH7LW1
XVltZUWgUeqQexFw6GFCrtSYs+Zj2mb4K2A/GtpovgA5fCAkLQpRuuwmLgSFSd+1rA+MnjYzx4jl
KDrBhUZ0uFHnBUmCFgsMTCYMbPw72NXbkcgPxzp3XaJ+VsTWueYXsKDFS/8/7n7+DlfjXTeliSYR
p7/5gekXRYj3C3Ow9zoc5ToBG7SNZBP/Zen/V1ru/zehDwq01f8OfVh/z37URfGbVHv5J/5Sagv7
Pwt0VLjooR1iFhbIy1/cBxeAg8tY1AZkCbwKTOp/K7WF/A+wUglF5W+YPP9zfyu1xX8gz5AdZArh
gZM3QTX8C+7D79wd2BEI3TQFAQZW0wMatPzn7zTMRUKxLst002MgObFJRzpUEpVZTKLY7t0z+QT4
8DvM6b+uxIV4GlCW1AeEQiugPfh5uklzF09RWJHuyiQrSnaZY77YnsmB9s8X/F2e/dcFbWh0tsPH
A/Zn+c/f3drc+STJo1HD3QnptR0Rg8ftCDzGpcmHXKemo9VbCqlW7Rn3f772Z4/VRhXrKCA4PN4P
j9UfBFNzOyLcLjJTNEVwJPdKNC255UWCufzfXw1qEi+QsqTG0vP7nVJDtTmoGqS0hKI9EO+82LcH
t8TxXXZVf/Xnq332XF3X5NaYJ2uWt9+vFokpROFc0I2Ps72yZmPTJs4jMc361MdDs3bLGGCuxb/8
+brLC/I/i9iv31PxYyqtbRv7gvywiPW2JlWKFktvM8KfKzxuCX642JavGJYbcoURzf37KwKlYt1m
LGXZ+sNztXIXkT7UBUQOg71yW1ehVbH7gyYU8FaYmKSsYOi+gOPj3vh4o+ATTeFIS/Kv6L0+vDyO
1PCgEmvXt+SIoRmvOZzxyw8pEaJKvg0OUtKwMHzvxPEtXe1EG9qnYCbNO2M0g2FNC78i1E3b081k
WKm5yYUrf4h27r/pWDLHKaO656Q2JaZFB6MrziXmQazaostfBtQjcI4KS10ZlMQjCSuNyL6pNJHU
NflAS7ZhVI2O2q006JXR753N1OXTpRri/gbMUovY3I0RivJGAADEzetz2inLM8MqyPlN4tQXCLUc
ySFXzbj9x7rxLZoCTmetjahA1t9XoN8ObhBxat2N9dSiC2m1RrnjZF7CbB7eZNzvp1LZjIZlZpKj
NsZYQ+KO5tzK6YfsrU3r8TGujcjeRyJKbvSsGvu690ryo1SNHKwM7URtwmHmEFkBWtqkHL3IOwyx
8yFhjp1hH3Vej5adhGH6XkaVxDuDM8Rzj30FjjXcHokeqJRPAA/iYhf6RqqXCV7yHNhEcaxqsD3W
hqGu+DaUQuV7r2lsUjQpgxOIKTMAl8bqKfZnvDAXehotyCmNq05JkG1/EAnUot7ERf+G0Geiw+eT
cb21QAmd2TomPjVedHz3Mgyo6bsxSPJTWuAlem2ywacn8ovJzhqmXotH4CQNcwom+k52oZOApnPN
PAUTMHmueXifEKpKBCt7hQ9htC0DbKlZYhqHqYrpFa9DsIqZv0p6pDawHoPB2WHaD8OLnpk8sHcj
71BYXORjq6rLBKA2JAbECPEuJKBQbwgxn821KOg/sQ7mneltJir95MbUURSeZeYwqWMY9kuDCFQv
hWGkE4MuVmWi8z4XWakBn2U8jxzAC0I0eqyZ7RbRxp3oHzxZRNdP565DWtn5UKHq2rdx31dvVbHM
H0GoJWZAY4pDMEdht+Z3uaBPHAWvZmcU4la5o0/UbRrRb6ckNeAS6Azg4eNsEpKE1sqsq42la+U/
8YHVVKzQOfDpO21NRlhbOD8BJdFtjdsEovkk5oHv0XOp38yWc/M6QLh9ByZiMTYEsgHBEQUtIQC2
mh7D3hvuEDTreN2UZHivHdq/7ooMPuM2cIfhkYS06qZT7NJrMQPhob/WEybnpgm5sk5tP8mg8ffZ
LHSyNhHUAugzYkXLPvNo4pVNZ5ImPXLMBd5otASmFHZ4HrhjwecXTwISpJi/0fucXg36M98JNEqf
0McNrxX+GaJj+ZvaLUG96VWQh+ZL3bjeWzKB5Rgsn+xwgH0dfWsYhg7+nslnppXZxrWNfFQyXtDy
NXCgh6Irz9UtZho61Wbo8TwzdI93kWjJR0vJqsTH2yTJT/IGaXPin9RQxNMZ3b02UBkrCoTsuYpQ
xUja28CYMM6rPH4S3RKhZgKffJMVwrkVGhXMuGg8uo0XKirhJM/0E43rghSrLgkRJevYN7ALmeU9
sw0xrRlta/gBDTGWmwE6y30SFBHKeZEa1Qb1HyydMGdesAqQLNRQ+HwSEQxZgvl2LdoWazLdRLOd
fFmcDV6O6N4VIrozNOJzoqHDuVvXUa8fS5cM5pUXMssmOw7tLGQQz7lhYoVKZhGA8L4rlT0TBQaq
wkxElJEKWATUWE5otFstZwbDTAOy4uDHU5UdXQ9SDxkL4eJ1FcFE/nCGCGFpj940SZfgbOW2ThFP
lOFlRFw3vKNaGX68cVhrUCAFmTVdlXVXR6cSHXB9NmadRXKIGp0BO2/GzBnHPOlmI1+bvylIOkvA
b1m05C1m/0fZJr5/VzO6IlojFzhWkjiX/a2dGaQlZ/GMdiOq2ZBW2YDJH13JUE9rgyZYuo1Crdrt
kBpugyrcVGHwwysZxX8LSicIzhmauv6JwqAGscczIAoRGzzjYC7HNHwTqunr87qil0KMqKvQLlRV
6W1GOQ3VFdOwUh1Yc52ID7EoXTZqBoEnYxLiJ15RsDf2egzLsdpOuvPrN/DexN1MqswoypkrzI9N
R47xqoVwNbGhKB21N0nsd9Yl6iQmjKmFpP6lHsmYJKiN4FvkbnJyzpmRk/AIMUdWwYudWz2RILgl
sT40HV2E037oAfF2fYOYuoyG6LZwTYjuJWsfRvDe+hZ0UfMzXOjDwxBF8BDgHDFVN4w3ZorNiXCz
sccVzRxkj2xTkSG4wBBXVqY7XBg50OW1ZXOpXaI1ExcPQSjRAAx7VuSo8tPigWeb7eG1NPvWL4qa
sJ9Gv7YkJBBO4lQObwgyq7Uh25AQojrAqmHnUKmMoXZfmykvWIGipnoZQnZzQrih2zDFEEF2wsi9
xa8/5v4i1/V7JNCB73bENfrjo7TlyPjTNhYEfOcuv/gwp6eIy8vmcppT5vSJA90JnQQh4rTw6+7c
64pmPjLBEeJWjqFL320Rg7glHEQ8G4RCromz6K0tOgsINkhAhuK2pwnqLg4xD/FSNNK2IFqRGQQt
3z47FrloFuScbrOHqA5m+5Hlu8NWxxwhWonSR/82YMVEqeHqR0Sb3nfd2sZFgICSn7K1xYUk1/4R
QSERCZpeOCL+Wub2FlZNIXctVDtQ9faIWJpQdxK6ct+IkK6xNQGOM9owozEisDIp1nm6EXxAw2pO
p+WxGu7IKNOuIGAy5wiesTxCeqIWS1d9z/kHK1xoPFulbR2bVMSIWkhYHNnVlwGbxCv+puasOS+S
MLNIk+sgZCUqdIydrdsxWxtZ4NYPg9G1xq6JGmm/jO7k5XuHOPf0xEebaexJlsf9YthNxSrqJuMy
YUGDi2o8BicSJhOUCQPTKR1Ff6r0oeJLKu4ibKodud3oIQ90fVhoVobBtrkJMerTmAs5TKwDFfBl
gOGkMEIiRDNqIxhaPipWKx8Lfhtjy0pAeXI2cPJmOzSpH3JWawALLBhEWoth+UI4LOYVBNQTZ1Jv
Os5T79bb2mcz4qyTJUtXZSJxMmuTBQsx0vtAIN8tuZBli47zbbCjZfKNIA91i+PIABiaLPp6b9kj
HyUt0yh+yDxJ5CqOPkT/rx5piOk25RW7t7VTvBhQQLkdQocZe6MeS9aSOv47kpNpPsub1ok25Bhb
P3scfhc4a8enpsqzGwZ4nhxuogydxcYyvMxbN3lE9dQOEDoSHagDfXUmfQDJ/AvpmfKJLpz5vVYW
oWAy6KbnqKwQS7t9ED0jkcdtVXLYgc1kyvICBrP7E0Fheo0upeR8WdT1U2VNsVojkCkCEMKo/845
FYyXYY02HlScxrU4AUxK4BWP7RP62ZQFFn3BtGU9SNp9jyyPrB6vUganiMb6zuR6fgDcauVrY3Ki
N7eKIbuIvLL4CU09HBFJNQ7ciMr93iFNufVQ0WroUY2JTwqIFxorf76KspyuO+g782Q2CzoBkce0
jlB0YbyEgybqu1wgd+NgIho2KO5RfkxJ+r1rOu9KDZbGaSPBL1TGns08PJVN4jYbS1CkcOaqYrkS
UU2bO2c2vvU4Mjpbm/ICQZ9dNcHSRcyufJRljPj9Rj4WbTY8lFOVP6jUTy44kgF05CQaHP06rp8m
B6/bTkYiOUfpnt7ZKLKyVTV0KEE8SxmksqieaaImPfZFzhict54ozecOXhS0DxG5h8iILCony7cf
REw2SDMw0WiDhDmn45j0yL2AHPMVIFrrAKpJhzTcBYgh9ObyrvQR/66Qt+r8EIcjDW4biJiLidbr
yAcDXKn2fj5N1zjMUUcpxdaYWYrueCetlozyIEU9qzg73bVDRx3gcaK+ML0py3eisCnjcvr855bt
5gXfNeOYza9C+v93Bv8Pxv93PYV/cBz2XZT/+P4eB/vrH/irM0gmpC2JhPQITNA2KRMurZS/WoOG
0P8xaT1ID8CARcOW1sN/ZV8QmOHwX6cxSMMOdDR9kr9bg0sqBrkXNAVhXNOxcOS/aQ3+wqv/T8NF
0+Dhf8heQpP42yRpl/Qp3jXQ4hY6MCSHo1EPNaCAPmes5Lr9j7idS5uFMlNXWjRWsUlqFPLbJnMW
fVwexy8ajd10ygIMR/bd4/uki/h78+mvv0lIW1kLEN2xP+YzZFTiJr4jlv2pvM1SQ2OJIpd3Yys/
efZYRL55Q+o9asJ/vwqR+r2B+felPSF5Fkuj9GNPD+qAQa8jPuZlbOAByPX5kPlsdFZkXoGICV/+
fKefXc6iAQTbw8I8KT/QJWQ2SuDj8dFVaeyswrDOXuMqyp99FwlY72TO25+v93vL8q/be3+9D80u
GRt23XE9YTHcdRkynbJUmntUFeH2z1f6fRrx95XoyGrXVDSff01N3r1XYcRcDO3hEVNde4wJejyN
w6m//PNFPntR6E96LrATVzsfL2I0sdfZTXSEigkBoY/Fz7pCTjrFTXqK9QvIf2WD9Ext64u7ozP/
rk35990tLHvNVUlo+PAcGbSasN3CI3o2FwVHruROJkNw487avcnHrj+MqUfePC6fG3TBlbP6841/
+nQ9sbyiCu3/x5mT5+DFgyp5DJLC3JZUD/tgAKz454t88nIKRSeW/Fmu4tofeuuJdluMROExciP9
2jHn39MOjYldT8KjVdbtF61f8Tt/+ddDZWJAP5SGMxf9GG1ijW6iLR0c47EuDvVYGo9FZEVXhSn9
awi/4xN7WbOfbGgbZoeveufw2ThrE2Hmv+q1//pL+ByX/+OzBMn94eft855VE8JJ26Vi3RLDvkGc
jCXUK/ovnvEnHyS0cIcYYWmC0vlIge9qg9YF+uQeNNijHKP4tPZmezeQ/Hvy51/z18fwYaUnDlCb
lpCwf7xfOJ93X2RWsZI5scSGGIm7lkf5TGa2+0KxP3dnyG7teweKX7nG+598942Oo9kEie35z3/G
J58s3CHuVnFgYef78GhHHem8tMU5X49TUBOV6rmck3Kb0Wk/TlSY93BzIPymqvliPvrJ66yYjRIp
R+Azu+ryU7y/f5CSqA/lOb4UlzQArwUvEzqbGGrxzhd5cPrnG/3seSsa/Etyi8uBYNn331+v81TI
nmud08ol+yyrE7R7HXwuEuEqp3ukRzCe15RUDxGz6RPDz+VDHbfdFyvFZ8/7/V+xrCTv7po1Hlly
aZ2DeIG66E9h9bOZItIYNSUyuG4a7IVX7lsS3L544T5ZoxRpx9qmMGLxsD6Mcuw8CaNhFudUpfNZ
0hL5LvrAir64v08+IEojISgOHfbRj+HG7VDjgCnFueGbLSCmHkFVmJnrBgX3F8lLv8akHz4gJP6W
xGJp0Sz0lk3h3aN0ArBsuhfnMRGr9ba0p+bWYcq+U20kvRW7THCczAaTvAWiN1cNhUSM0opeqa7u
nKEA2a0qeTGmAyodOs3uV/kqn62gwLisJViCwbL5cWrn5ijKlB4JrK2n86FulqINNZkVoQqYgnC8
CQFh0xaY/dOy8zpQlmO1zPPKr9795Sv+/VEJcxnLIkbgECXEh3ffC1uDss0+ANVMLv00QkMc4Y2z
e5vAVJ0OaMuxbUc2aA5fjOm1m6rwxJEqPynZLP+uTP7XIPVPPkVh0o5lTKuY0/7Csr3/5eTYDQXy
iQOVbrrz0T8e4Rx4t1EGAIS2a3BTO0534gEp2swCrm/U6f7+i+Xgn7sbGDdp4c6xbaZ+HNt/e3vi
sCJ3Bsq0QTLHEcK7gzLH9y+g3hubGnjojReN0UmeON6ZjPKaYGOZX9nFUH2x43zyGv96EkDgeBj6
r8nku9c47kbZi47Mh6yJ33xM65tA02/Iyo3M+rqHAe81p0FbVyeyMqOfnqj7R7dkliZCOZ/C0rVX
BJzVFy7znK8+seUhfHhvLDaopVKyODZ+/MREZGWLvOKgoaEZa68LNTKvSZ1a3dgdq+w7uDXyNfFq
bdTY+1vwj9aGk3x38IsWuEYh+4lC7b9VHp/UIp8USFioJZIvNk3toDP4/XcLUG8hiTIPEgmXv1A9
y6sZsDmNJs4eTDzTm8kDkoT8aUEGMD51C+8UPs50HdZBKL84mfzz4Ln8NZrCkB+R4+cHgUVKjqkZ
a3lw04HoCce36SiOyBE7QtK2c9GWd5O/+G1VmV8AS5u/eHk+vbzWS/T2sgr+ykt+9+50rcZbMliH
oA/UbmLEwxSEjIbN4I0NSOthMcAEuLhE85SgvvpiR/m1bPzj9eDCyGwEQUIft1QsJJ2ZOuIQ5011
AqWA+IWgcHZQWMzrtPbEsxjd+oeXhQQeoUzzT0egvU4MHcPi+WyyzGv/dQVCp5mHgXZAcmz9eKhK
cyjQjO4PUVHM380ag541T0GxslGdNWvZQndAoJdnyG5gofz51fznBqsFh2UWEx6FYAv8/c1E0K4S
6cUH0UzAxfwSSjTa4pc/X0R8ehUluQCpXY738djETARn6hweZmcqLiabpL2auQ/ckR56R+uoXco7
sWfeH238hESOTKNpB5AjR2jbcn4qWgVVLHer4Isa7J8nG24fih+aJs3u731YUAE/pXbNH7YIrE5G
cO4XmfLQh+MnWbu5M64mgpBgy/hfrOS/S1SW4gDbLedXvEkmeT5LkM/7zSRppRvmmXHm2midN2Ph
1uAFhx7kY9gVZbRJYSPywgHe/arq+1XW/f7+U+suRx3O8GytH28ZmYCr5jE81I5Gz1EZJhO3qF0T
1XLfFMygmVyQnjuP4Lor+zCAPN9pwPbovWPw8EadXNUV0Q2INdpbhyG+J/L5mqFyfcwqNBB4+l9r
s7vrhlieTXhJtnkJtqauG2Nr8/9+cUr454HcMdmR2Q45J3ByW968d4sJQ6+UNdU5A7bP95HWtbuZ
GSjvAbWD8JPWHFz/+V3+56u8XNDllaEAQZT34ZfjdcmsWdlno+MF26Bzq12yWJH+fJFP7oqvkmBl
jZCWCufDRcwoLmdSKs8yA9cW8ygUFVUONXsSAnrhgMfz9s8X/OcJ2OHE50mbD3RZlD/UNXky1Bw6
6rN2qmA3NWO/TUNh75hMW1/cGiIgfpL3LyA9Ks6+tAv53bjBRcz4/ier8hSRfWpvrTlRLRHL2sIG
iXLqwYRjk69dJuDlyvaz+cEqWblWOJJra+sMss9P7ca3j9YgOPyiwpUn5pDM1kmDoBzm1ViFHX7H
Kb4UQxNlmzh37X0Kws4/zZqpeMNWlEHcN5vqdiKJZV6rroQi1RBJcD/UaQIjufVem6phKuSIsPwu
6KC3YMHsdtgqN9TDdvDd9LXG+YojwQ/BVyHtiS9Kfi6CGsO28XYWw4MEC1+mt56aDVTTTZq+toE1
n2eiGppN7sqaWTfIDJ8dlzxLtHdpcuVAskxWdim7Vz7++iez5fGQFE4PhawYElxkaZf+xEQ7wvKU
k/2jcOL4hjKVcPd8tK5lNKTID8oaD15gCfGStwIQ3ELoBohAYfE9LmzyPXvD9J8VRP8Rol6aYu8d
zPhAQm6CTxdNEVMGZdzRBFiwJ8RNEDYV5c14mGMFv5oRE4LtxoL6CqTM6wiX8GMeHiDTVVsS9Rl3
HkCHuDJ+1FRB31rM6v4qHBGdr2D9iX7rEJIp9sRaxPYuDesHq8OTtPFEO1S7GJ8MaDDlh2Qby9hj
ft3GTsScuo6AWXa+/ilDiKVmn9qPdZ60cNLZKF2cjzn/CDNgT63NaJrAJbSAwxBsy+FQGGqONh3d
XoaKZoqgDUAFMQmGXXaUUDnwOGzXjIsbzMCEP0h3OGmaTC5QhzA0NoSjZoxsQIFeZnWPq8VmbFlt
EgY1V3hIjXBfx/1w1sZo5UBQ4Qlbk5uMfCspa/6eymxgEfh2oCH+e5HAHu4Bf99iocz3oQHOX8ck
pq+xjfJWNTJibO9Bh7rnMzCK1WjqKcYDVDftVtbIF5jjZU+cqqwSHHLlv3QghvhJ4HzAAo6m5LSz
nPqeRRH2YQAy7Q5PRfgYNtVYb5NmlG92zj67giOnbupUWs7Gb4uo22TzNE48Q3NeOlW5Tng7J307
mMp4ckPJ5RHFVPEaS+1wwFSV6n0fUTiv6ravkpOgr73oLEJEgX8miekTGIx055XfwutDd5NMxBYg
B0AnlBLHgtdI7AkUga1SOjNJFmkdRN4GwwSuDYGkQ68aXp7uoOKowEgBCgaMhwX8iMD1EYXhVGO3
Wvs10RlsYDja1qXj2kR/ZFnXbaqphW+alAVguTzAG2xjpQQAoZyQgSizOX4omZo7D6TDuRrMed+b
xAsh2Ynje17kzgb/g+W85DAYrqNF34IfIFTnMvWGCgwhyQQLtEeSEjAR9Ogz4He3M0w8wCtjjpKi
TOZqXfAj99vINf0XAHNxuZWJ6SYbiImF3gxVZsC9L8r2yUcH2V46hA/d6NGy0nXlR327kjxIpujS
9e9zsIjDukqKSq3aAVjbJlURCw35ulWyqSvS4ja4XIGbRaVrZps26ruEU5YJ879vbCfbslV6ryWJ
R2qbzr7rbL3SIdE4mUoDcGlVDCRcpSK/MGYUcSvll+4LzhPouBNN8Vf82hbyu8q9k7EicpMgwtok
Picxsr0gjZzJemX3UB5h7SM16crm1rahRREgQ2tg1Qo3lvTKclZoOPs5B9pyOWBHkdV9i7oESRoY
qzym2w1QZtWJfLogS3n+Jt2GZSfoLVQjcQGj0+sG46cD4pgwEsWEfmXr0bhGOEJhZUOx1WtiP0B3
JlbTg3QxsBBWZVFc27KpGaGO3vBgin54Ip3DOvKkUJzZoRt/4wfobwLfMW+tKDWAAmR5P62zIDeL
bZGhUNy6uEXBN4E/9qBJwIjcoSZ0bj2qWWc1F0wR1o2MrXNb6hkiI0cvIgCIaFrJnjHqKtECNZhb
lwT3wOyrbKQaULehbbKnrIfBl28EyaKUivNYryfusDzReMNukfKWD/RbrJfeLMZXbLKdTUyAAUiW
0vVKxbV3b9hquCBJw2XGn+WGvYUNB4gJeR94lzlF3LDBYOgnO0J8zGsT6Vy6It6FX8YjqwBmVamo
wyAiiHnFgdy4KlyrZetr0+Ek8mT8gIde/KAV61+ljNEgKJujfQN+0ifKAzM/czXO2OcpkU6U1TBl
nD3HenTl+DLZJW2XkOTNbJrVz8HkdHjCqgv9dbAEdLeSmOluA2SGECpUtw7y9K5OCI/Renj0hsbW
2z7qnfTUpAcEANxL+g3fVdeeTlrY9WFyQ+OORGu9NSpwwPuUOB0Q4rMX4/cC6PYtET3AkbDy7Uvg
P2m67rISEm88mi3AcpJ1O7huGZEgqpvEOYcWGvaxMZYIfCaDVRs9ca1XLXL5ZKXGofgBCUVCai3Y
cdcTdtlu7dTa60/LMcnxb3OQECx4l9HAUOWHtvvuRLDX4IxGO9adjS2QlHUYyaJaK/AHl7UqAKkB
BGBJl0kpn5WRJRW8yHwu1lVOYg1iObt/wjUdnQ5Wk6NUkjLP12MvjJs8zUgmniwreXOZk03I1Uba
cnTDHGK6lah9hvZZd0PJPUMXbWVqrEv8h6+N3Y8DDAkkHsdhYuZ/GqTewipNG1jaNudSFrRUv+If
h7E22yU20BqAXp93ybXKHOOlkIAWaKXkitQ9o0Tv2nYeDFGhUpAJtIkrFhwvvpXwIS4yVnmmWZzX
2RQ6/I1E6hIuuZqr1DwzqUZm6k9nMB7wZ43J3oTb2536Q4miGnK1j8wSaqY6CtYfzoQTBcWVUqI3
0UoRugLfwfPDYTPyRiGNgjSO5Kxs0a0jzIV4Mi5wiFXY0TxHZzd39zYRmOGqr6KSHhrjqG1q6/qx
qUTsg7KCgLirncV+bYKtw1NIOD32uTFbjWNkvakOuBdG4toFu4XpcqV0jWTcd3C3JRiky1U9Zaa7
kjlPcO27nKMxmw1s5+68GHB74tg4ELlSP4ZGFJ5Pge3eznMw3U70Xu+kCJU+NYg2YxflhSe4h5zD
aOu2Y68x9PflgQibGpG7pOEP+mP6oeuhLTHTSn03NuF4h5xPIp7CawZRwfIdpIlm6V+GzG0GAsC6
1r+pNBmlLEsaUQmeBrKABjk38CEbl1SAHOOr2C0HazieYQV9LwYbhISs7q8xMofPGQioTevN6uha
IMJKQbLLnrM8a8owNC7tI6xuF5D3+nnnVx6U7IR/59lCSThuwtF0x23M8nvUXd/fzYAoqtPYRP94
UqHOuoZ45+xZZKKcYMtSzVtyVWkB+FYIF1EVyv/hh2Z2U6YL01rlFSbOwE2GDVpB9kngGQpMJ8mb
9lohgJ1XseGU3m7OWiPcqXQQYmuZSTJzxO28n6KpSnc9oonF3l70/HyTl7XiiKrLCnalpwJ7nSNZ
RMvQzXmymmZf3+Zpn34rCf5qdglbPjZxo2mfCG8ygKc0TpUdXCShQLjaCB9C93/ZO5PluJE0W79K
W+8hAxzzohcdgRg5U6RIagPjIGKeHA44gKe/H5RZ90o13LTa1zJTEoOBQDj+4ZzvjLP7gYM6f1XZ
qh7zAAqNkWcF/RuFbmhuw14n9V7hR8fV0Np8JuUcNGiTleM/N0bGOMDwlurB7EiB3DQjtfqOpOa5
2JlenDwhEbWuWBwv36dgKr45qrbPRLykctsKPd+HlQQYiftgOHhT4QPKbJeO8mce54PHwDQ+2mP/
MDZ5eLANiduZQFPRHGwUnrua0su+mrg4d7ihs/zYZm5wyfPWSUf6tJ7Kw22MUdjHfKzAhbPfaO7b
RY4PtZOslmmPqMkIdIB6Q+o/vsygNO8rbipSYkOVo8Sehoa0nq5W3pHjFX1eP1tmsSWjmpyvtCIf
KmTOvG6e0DpxbjvThwSYBD7Z6aerJeHN7Nq+H1G4jwjVIHeKj2lOCu7oyW73bYfafBvaKv4K66sp
t7gaimt20eUnsRymjkJ/cZ7BCmDqMDIrF6SXNrV7zkCH6siAO6yP0i8Ci8aqw9YCQDSUuJe61ela
Th1jxJDErQgOrXS2xuBCtk1hE1w6pjNwR42xW+zjOsZ2tJRxFbmEWPxgmOVjRsHCpIA/GdOzJ/PB
ARJjxp+k6IqTa8+katScRy/rNuI6VfOcnfgU9I7zvU52qRDTt1Dy1e5Bkd4ESYmPoNLKITNzSWns
vIJAtrRcWxuxCH1v95nFxJX50h4gIkRiOxy9q6UgR2RLRdhjEO9m4M/FkLylskdKh1dMeMjjEXhs
eifhx4UWVIkAphRac5hwtxiNFuSlCV1ORNOjP5dCGsNezpaxhnGlmLGxzPgv5MiBcdBdfw+kwLol
aEKxAhAFSOjOi0NU1Bwd+7ZXELfGqQFw0npphfo+GYxn9Eu4WtKOBfheYwz/LPzaeOgAeXBFBz9D
CIq9jp8EMHEtTa2g2IaA1CcIJyV4Fj+ngttVWpO8ZlRufXbxLqR76Q7U0WArZlTn1KprJehQfONz
cccr2bq53nnNtIRbhULxuwOxDihkhTyah43R3CQyAYKMtBzhdW7K9nrh5Ic0BsoK/sxkzC9K2p29
LdUUNHvd5MGDVCmsZVhLyePPAc5/hHP/HTD8+r/Lln/Uzb2+/e6nXf/6n35a54srQpOpFgIbnwUy
U7a/+Wl9vHprhrnHxhf3JXu2P0Vz4gtjMNRyzKdMVls2g7A/NXOG/SVk08XgNPADnodMs/8d0dzv
EzcUKg5jMGR7JLVjOuWn/T4Fc8rA7xDCAZPq8junaUg6zrx2N/XC/otQ8t9fCf/lusXlpndNhkm+
CNdh4y8jUtX6c1zNNluWNtv6hJICg10ESRCx3P1y6f/Jnuv32eifr8S0kqkoF4qv3O+vFGRpV02u
vSGYJI5E7ij2SvMU/f9f5J+8HXY3fGaBL9BDhn+/S3MD2QES2bhERBz5AiY3rC7UHq9wk/+VLiD4
h3fEZBmxB654rMiY9P9uEIuXKh0St9jZsaC1GhrVxVch4+9iBw4oaKPYzTld4Q14OBdHe7gInYBS
tcsWeyRPyVsDX0gAFVFbJ8w+AtAx5dbWcpJIxlWzfIXcb5JpMrM23ebk94nrJO2Lm0LbQh4UPcF7
Z8VMmtEpTrjnAE88hW48VxhHoENeG53mD0XSeZ9ZDUNy05u43/bI1N1P4uAMlE3kZ+d3YFV4YSsz
rA8HiFSyw2iOj8TQmoa5aMswOMc5SLXtIGypr02CTR4HBXNzZ5soa1YdMEMBKZX/7oe1TxC4iK18
M8HGDOn5/fkFoPbIlMnxcTnl8Vrdl2OO76lmYLlRvo2vInU7DcTa7H8wb67weprT/AaTZ3oCNFV9
VnCSrrqmwA9p2OlwTyYipk7mCTBADOaI7HL7zH0OaMbhW9WN8dYPnf8I+bd4jIFP0L86sQXjf7Do
/6qwyofngMhFYbJ1rtRzFejhZgkarnQdFO13xxf1vZAJY1OhdH7JsJ3nhnbIKt8wyVXP0i2Ltxp4
/hvfmuE1ZboAEmmBHAqLXLREyEPvf6Xm5xGzWHwyppFkAEcT6PpslOdC84M7/cJuyXIPVTDP/RYr
Z/ACZ8O+FnYf3kmZjDkX04bEIbqxeJpEwKPOLqabpcU4s10AquOGk6Lb1jwsv1mkcBsbixjctywM
1RMcOP2tK4yYwY83Z++uXfRfe2b85R72JnS4QjPVmyYPAn+xJNNlEE5eElnkuJMRBEb3h6l1/s4K
tMzpAtAqbsxRJncQP7ohGpyaDk26wQh0s86tcweOygaCkxmXpYDMA1W+bi3YnziEIs2j9U6Z4QCb
EatLHA0AaH2QnQkda7CQJXo3LTq5rStr/F5oP31L5JT494HMkueBaVEKvTulr+WRytRtNgZNaTGY
2uL/i2bZMWf0iKtXEtjdlFvtOqu3443OkEJZbQXgS7AmeC8aVTMr80DgUp+yFeD+Y1pOxoxRMN4y
R2fTKK8nRHNaqvuaVdxljH9DMJ5110DPAEjgJg+K+TtJt86I6xBRxmayXdh/bVzyLSt5xXJnEfH+
YaW9CWVdwkDa1IOhMQqDfn1kJLw8Fhz7YSRNL/0YaDrC1Trov1R2590JsCNw84C15OsvgwGvpqi8
M5lxi4s5dtN+owoLTVuJkZQ7rQUdErXQgnFqOfgU+97I3oPeq27nFsJ+RFXHfRP2iTFtM8J98IgR
CyW2treS9JZmGp8XgFNqo/n+vdMlz/fMqp6bMObTAvWvr3trmn8EY8adNGAa0ATnAB6MwiIOwGY2
9QBKBtsYfph8MKIunpxvkiPzOwZF8HTuYDMX5cCR1Sn04voV2heleO/ZlPNmMhMKmTR90hD+BN2K
8rjFyxG3s3SoXu35qqk6xdt0DH3Dv6sebSPnL1hmTsvNmTbhrUcI8blY3CpTOCHfDBu8R9GUxYwv
6zIkWBZrb3knFhfek2BZcZ/wBqCKkXRPse7RbUlW25ETJ52/7xmYxYx0m3za2+gJ221NqFtwGHuX
snHMBaZzLxu9C1Zm+sWqXUilFvwoiLiA5spt2yrBYcbk4dbFi+IcBbyGXZi1ZhA5oHKbjenK6qzK
0mxY4FiyjTAwsy/ppgKapM35TPZfNNod0a2BtHej5dd60wMNpILFMHUrRyrTTbzI7N3hbmV2KYaQ
IS+5LKy2YF/RzyV6oNUYwvSF8LUMEiBz6R+ZNbvOLsH4feuUjLWiJC8J8AxMslOIFSgb3oKDcafK
A885EqpH+p09NeSSZPZMdgzjsv49HmMCvVMTXX9kly2Hb28o6whOnLQeYnFYgLS+dJ5qhzE5cDSa
2TQzzB9DvE6oZ8sxGeb53tEOZqJeKYLwFdIp2EdjEd2pcOog3OIjSy9HmWKzg99+MQ9u+QA5NXwz
GE18J6aQABrH6JM+0lIlV24V9LD+zdY+hKwPYJEFGdU15nKmm5CVskd6fPNNN9l071gakCbGe7iC
Ta8IEqp/Gl6YZ7y3hbaeGKKwAVOa9dU2HtfVNv4kWWwHz+/eTM62XTkEdh0NIm7eal3qu0aadoQh
1LrlseBfQzAzNUBGsReG778Dmc7mDYTDUWy1pwYS/gId3MyYP7nPE8lDhpTomtkIjrUHJg0pPbkL
zkwi8/oonJjoEAsxghXRhyw8dn3Or42DCO9MxJKLSsj76W3Sq89JChVMW2Wl8qRWI1TH1QB0tKZU
bUabBAyfVoxcsYQREYAo92ay6qxBWoC3yoUpDWJ8dVwlo++/Zj9tWPEC9al1PEkUmwNBYWervDrx
7O0P2OfxcLGSXp64N4li+OnxWiaLB0j+0/tl//SBmTWBdVguc/Wy/HSK0a5yAkCQwEEWoxi70RVu
qstmdheeKT/9ZigDuheXm6/Y+6shbV6taelqUrMwVgOns0MWu+FqY/NGf5lOOAOJVxlyc9jw08zX
xa/sl3K1wfnCHvxDHKvyQhnrPsuQtnbIjAgYdZshbMGNDkLvMdE9s0mz9gegnLOjmK3JaWj3/ry6
vvIcTTN/UWD/VkuCDUDaDKqBn7MD4jQzLS6pUjyUdyPpX6m1SbQ53tWMq4o7q3PK8aLHX1zYJ/ba
zh02WWIWTLH20ohje0Y2blLOWw747m1kaAl1HxRhEEiLh/QC0CsqxjSbthpKFISx0QYQIFOOLe4b
uNU7pbPxNk8Es5kh6G0DMuTq+Jq0D80VeQweSlj88oFIyJHQMf5JAJS+VbdKsyLdBfhMj20NNXRH
wnLfb2Y3ZwAjB4cP3rGK6a02NB3/jBL3jO6UDDyiCFB7FJOeiz3JjSHJjrUS8xPbGXEneiTnpLUQ
A77pidUUtyzLKYz6buYBZi4iuGTf4QNJVF7uRTnjIOc69dtyjuapp7obJssrryts3q8Si4PYuDwc
S3artp9GeR6MHxL7OWVkSg+9cZStgCk6VW7xpF9/82FOAubDzDFwni5qPDtT038MywjJDpst+Pki
MSwQn5IsKSabkiGHDM2x3Rq9R7jcpDiIzQYyrC5LQ0aV9oHxGuxHursFpm1/xUg1DyE4x3aI9dIc
j+VYpUG6SY12BNs9oo3cWMgU3nxt9T6iBlk4uxgGZQ9Hwu1z+yZTpdgPoSGWE0bEgm8HPJGInbSq
z0ivJtBeYCIgl2Qx8QCcO2J0juyLVdxGPfYhtgt2wqKoobDwXq2UHoC0MzoRHs5mUntvfevbwElT
9LzjdkyK0LnqAoc1mhWX7bMV54m1Q1Scm99idqfta5axyLrFQNv5ty1cI55VbcKDmOLOK378Zy6h
5tPH//y3sGhv//Vg4uvw8fob6Ovn3/9jMmEHX5A/YgF2sPR55Cvzk/6YTAjry6qLRBWDFgehqMtY
4G+TCfFlnVkImAxM7cHF8Ud/jibCLw4HI6cXdlS+0TxN/63JxE+/3v9T6Kw8Icde/Q0Oyb6hh4H4
9z7eCTqiVZX33Mtl8B7Sbuz8YJvwkDTlZVBXif8jMbXM00jVC8/B7w7PUTEzogeLeZyxv5pbCexx
z/w+LNqoq6oA9HXpkFocHnoHIC6oRpvv8rU9dXMt9jHwO5KaUjcH4Foh7O2PRdURRMOiNK8jI6YA
yq+IuAeI0cNPENf4tT1+9GBkNZFXc2M2frHvPJIrDslE//OW4ENZj6xmxmi916xaCv9IxrmNOLkn
iWdTenbq7YykQ6NRTwuNWxbiRG8Ie0MxvTVzQZ+8H9y5TCRjyEkX9MsIG85r6hLVv4opJiKJYqWn
Kls/y7PRtS5T/ho/2xXYZHfYzzwErXYTs7Vg6Cr6CmUKaRAmbc2ETYYDyiLFL685MxdnQGbiN7h5
o5Y7BHJz0Coa4mTlliy40H9A5tNfmYQX7afdMNKM7AX8DF9fO6FqyUlu6669JGlI1nBdl0aKNVnh
ghEqR5DmNTnhUGi6oAXu4ExBcFI9Xc4n9PuaLVEmknC4MAkfKHYGree6UyyZcOP6bJ5iSzHZD6Qx
wo8ifWkzJSbzCFmW3S3gMGIwptAZvvKRucNj72fKvugMh8TVTV4PLA+qYADxWSws80Q3xRf5kADW
QAhASljBU4tfD+wBeIpVfyIPZV2LD1eREr1tofCUO05e0aIFTfHaq3Hm5KxMuoldavEXE1oKYirj
xg62PixRAqVBWg9n19PmU2COLOKcnFwKWEFWq+x9tlT+HXT4lPmUJi4TbrIHkWALaIiLWdMww75W
aCQ3VjfzLv2xXsInq6zwU7Pj8VtcjxTwrJgNQXBbnRBc1mzXRhOLTkl7sQGVWhI9krZiCG48pBuw
X0RgIGctKOo/2PWn+uB7NZO702i5MOgTXXT2s4n9vvHZShotaj92a+wBamRNdn4YCx2z3lSyIQ2z
XHSznZLWJgSW+NAbLPBdvJMMNyDB5kjxoyVrgC83jksmhyCGRm7nKmznQ8EukugC3OK3g+X2bDLX
0nTJAwJGkzCIV2Bzu1ZXs0cWisU+5ZZv7fSNO5fLqE10Rptszpka0fWpG0kKCxDcVPCHgKZkuGvG
GRVcONjtCxCDroe+KuIDYNjKoRGR6jvUH/OrHy/O98XU/re2k5Vk5E/sKhKgxjriZU305ZCmxEv0
rciCTc9kU0fp4E0O3xK6FkC5pUPPKZG/sRpS9hJ1yA2zs6/MgGgc7TUntvjApRVw8vugCuVz6YIq
JkMy1QRV+oBMt3VMOubGT9msdyDJiPw0Z+QOrenMzaVcCJbxtVsG36fUVBTWvWPH0w0b5UBtIf2s
aXNCVwwXCDmFu69Ivhn2HFczKX7sktTXxiKI4apOFLk1BXhqMA5JW7skUwkvd1igFE2V636L8dVf
nlQRGunPeImJgMhOxxNpOGJeICvJyQEBm+BsQSzYC4l4jXlkl5Hr1LrJQYRMFSzu0sI0xwgxkyVP
rFfDKtIj2rUdQZUIeY3EcNSpIC+jv5qHNDAu+N6m/lnD7iZAQofow7aG3xCmYAhTEm6sCGNZGc6E
mSTviJnT8fsUxsS1uzoekE2GjWU81cDBBXrJEgPp6G1wWM6awZLjt9YbE/mAAJc6NxJRoZ+ypZkf
Q517ySNMCveGOGTJmCPxnUeKaL+8TPrEsQ/CG6U8tKhETa96ZirGQRaOBjqIapsC9UjNr2ipUprY
CzFkBIvCL1JPOVAo43IcRDvc15lntac0hTyy8fjCpF+rdLRJel/KGsguEjtGbAh26KlTFAv7MoEm
tQOAYNr3CUFB/ha8v7oLIMAQOj3EAHPYdeXTIZxbmvYu19U1TSMw2doxxWtgImTcV/EAKFYwf73u
XQdNWOktoI2ScL0lUbrpAbWabeZbXmaArdbpnFUl82fFjt8meKZIS4gStrXwQO1ZyrNhY4Nxo6Cb
zIfOKCt9QJka38ZNhqYyD1FsnXgqmIAsPNX9oJ5tn716gccZkpx2xS6vvWJF1a23hmmeq6RyS2Zl
JlFeS8FcYZPqfjFPmdfzBG149orVR5XQChmNR3b7UHroW/J2nNP9Mqvx1Wiq9oMwh6DA6S86bw9E
r0URlYdU0gJxNqs7TxOUWQIaYwsQO+ZZs/ImnICMxwGUStXHJCPZBjv0rmvCAIFURaMKgtKF0IYo
gvTNjtI99F39PUDdM21gbqb4rWq0lHQyPrSclCg7EwxWmxXbWcQF0JcEuM28LB3TGW7XY9DUGo4S
Se4VFUTbkKrH5C0/JgYeHKcHA7xrfJtIyakx5HJEoKmWe3acKYnH7IQO44Cr7My9NaEkZF7KEn8N
mSC9DxEGsqEURUgJVR5AznxmDFoHUSsFOz67bUd5PdSxPCPGugdXBow9rHR5HYYjVr3AmOvXihy3
B03/Eeym0YMPxCY1q+2rzk243bKktuZHQu4ITGh7plvHuBfixvGciR1sl1v5DVmHC0pbNfMQoBZJ
7zhU7Be7GYrsiBc7++HygXNtq9wWz6MSzvDIuCUcDobHigG8S5iKczCCSjvUPrz9I8pT0tUKPC89
lUHnWjtFxHBr3E0uSoSPrLY8oaGf+fCGtBkuwE4y8ZaSvfi1sx1YfEZqme8xeNEKnvgw8OBpumrY
zQxK7sUIIYfILiigPANT+eBpy/yQzjCwUEgTPBaTaS/v5cSdjwunqvItud5C0c/U/msB3ADUtZVa
QHbwK16YyiVxaIYvxVaAgkbvoGKwLa+4EAQPIYpEsOyMV2nCMIbPrTUfJVJovfGbkPoiAb3XRgYR
adlGd8mc7OoROso2gTZDxK+1dG+VTHyCeMxUvRLiqM6eBN9ujCsgP/VmlOhz4eQceM14lTUQZzbc
lVRcTph49S5TClkMKT/hiYar+oRun172voo/EdWbz+CdnRbKgO0emMgPCMWzhUBlEnClOOF3NH+w
o8aPNbkdcReZhvDlhk381MncJnLWbKtpF45FKl7AnVXjQ+N57MKRBA21fxCZtMzIKGkd7L9Q7f9u
SFg7AvYSFgTiwMEdEIrVq/nLDjEcOzczeFMs4QWDkJChSrlrLLO/y3wyOrgxR/nvYTR4TcfHPY9N
RoRs+ZCb/f6aggaKhPfM3/gWOcOIIIPDUhgT+Lxp2RXl2P/F9vJ3X8IfrwefzQJ0zAt6f/96rjHl
PB8Q+jZzcufx6N1yjQmAzpdwlxhozSEDj5EY6nDHfuavMBS/bxp/vjpAFs92uYspqX/aT3+5wkuB
ZBnmHIV045m70FOEEYj645cW9J8saH/fna4vAv4K7/q63w5WC97vlzRX5DoSROdtDAKvt+3sMavt
bVPskEg3f2F6/Oev5WF6xOa0LoV/fy3Wgz3zR6iYA/VXpBjqP7GsNC8HdC5/yU//h/uTNwYjlby9
EHs1sJvfX4xYFRhxU+vR3nD6eLNfrwNCcznKrlPbChnrrqUAj7op787MDIM3AzLHLoX2vhnbhHNB
B87TNHXqtUWedCYwU/6Vs/ofP2F+R5ynnhfwEfCN+v13HBNimAvNxc+bAPn/mJXYD/N4/5+Byx8D
F2v15f/rgctlptLhtc64TX/UKvvl3/wxdBHeF5r8Vb+BVQwyyOpx+nPoYqLs8EOUEZYlEH64/Mmf
QxfX++I4zEGwnzvCJRmDg69vSPv8n/927S9MXPwgxMO0/oH778xcxPrN+2Xkgj5jNXp5HGoITxgj
/70cJGZrlbT4qH0/hk7ZEtNIX0+l8kriPJnabK3nJ/Yw44Ocpu+l2ZPphMq6INF1KRnvWanfR2R7
VhcQhqt2t6AtQU3cGIGxE2Oi6t2QdWN4i4ts7i+IxDbmSPbe9O2XS/5PDpg/LOi/vhE0t8B0gDUw
QRIQWP7ujQR9wALCwALuYVMLj0uCKesQLKmznDstSZryQZl9ZEKGFz5+gh9ZC/qe4ZKGtpa1Gcsk
6WdQQ1t3IVhvpNN6VJXMyPVwKnu7NEN5MTEEyzmNE3UPDjljpMJxnp0msleYAbH1hEEZECFzNHxv
6o7MqFmNapPt/CbXrBFXtwNgxkFTnuJWp2HsV5qCLXMtbiFDVd+cOcN4GfYwa0md6GS3SRpVvrcB
4oodcfRTSZDiTMqtNoHkgrnEAoMucdWILImXu7tak+1Oo8yjesvywEI17dHmbZ3CmMctPMn2NrUV
e8SwLRhS9/4YtPs+iakFCj7ky8lXwZ0HaDjZ1H1lDjh3hIc+r+l7hPuVZ/VHL0wMvR8CLUkr7ebg
zMQnbg9wthaEbH7ZfgQoZM4QA9yLnHycbcHAXJ5Kd5Qv2HOY92Z5YnORGPNjwWaS4lP9hsuxw379
glpZ3Y6psod9OQlSWyuAXtfB4g/WhgQAnQImXPAZWCVrqQ084okqcE6GhI07JSo5r2weRtDVH7FC
NgJeVtufXUHWJW+i1A/ICEeDPWgqfqA0yFk1FjLbKYjE11aqcnHTEAZ92WlP4wYuG74Bmt+4shMJ
lZx4Eyp9pL4PzHlsfe8zLMdS16Ny2k+d29+QTE6+paUXJAX4+QmxtLvMvQx6F9gXscbA4YNqqJK9
JR33W92I4D3T8eyR0DyG08kj96rZCofAnYifIb77VT2FfGwp9SKZtogzcI2pyKjNvIvwywQOCaaU
2Adk5qO8oFpbPnU7cRuHccCenzyhpt9zC5olgQLDwkBq1OmrbnGZo7Axw5fZUx5/5iwLEyhy8OId
qladRDp3na9CjXTFpodUlsRqYhonrbGVxHSYm8VM52ZvznFnbLNsLoEwlOgZNYO/g4HVnfDizGhy
FBmxfgKnI/VO0ozdhp3VN1ty8NRTnFvBPREyi35A0JI/52XDXCULJv3d6caSaEcYndOmrSVAWMaK
XnqaVxslK/i2/cR0Yb0PRqoQ5eCjO1YtmIxDsgTlZ+3O6qoi1fMB5+G26IcY/+FqjN4giUwuzFjq
typNvLNbOflyYBsfY/IOXpTPpum4pHP8MKuOTzk1uO00Tqn3sjXb8BQOc7/wxSbp7Sza3DOjHnW7
3PkEdL3NOACsg9F3wTNSlFEdUwwR9JRti2mRPszOsJtOZPj2xWiCdWShsrXcWCdEu8SQ1ovRsufT
LFsb3Qm2OU4ny/A/ezhO+WnkekcBEaXZfjB8Ze16dwiCyJSSKY/BoQ2g2RQx3WfT9diCQlrhnXTK
/k24Rf/k1gn6GZxn8TkZ6644kBlpdOy/HUVeQZkA0eVRJB4Uvk1BGrLGy+aLBBup8mccWkL781sR
i6bexZCR81A4yV1jW32xs3g95Et9w5K5dYk83QHYAFOeG9w0EUNn9VRwpiLXwm1Id7WOKyBmppRB
mMU0nRVxx7s+m8Jzwn/j2iQS7SmbtTHvoTCTN0d5xPy6HcrkPkW4PWLzyogFsnpEXhehOTMLSCFb
ovzvQhyGSDNid9vY9iAgquNK2CC1y6zbJLYcxgtVBpwdQkXV7Jnk50tUD6MDLb5AZrEPiTK9zuTS
qaMhHYYGGC78ACZpgVMmlKV+FTgTHgKbpPNtXRbeB+IIZ9rhDB3HS6TUcP29LF1IZkTBjPgoZnFo
ArVajYYiXM6GkZEJ2+ceY8lW1PNFokXAxCwwJ+IvCzLBJmyAW05k532Fp2X0aLCI5zjkrGqYmWBS
C5X4CvJVXeiunB9TDIXEr/V9fdf0uHr8tGBBGk/9pwwa8Ya5f5J4xW30kXx7EYHEfe8zVgwLFBWp
YfP1V+w5CNXixMa6pdPkJq98nhENOb8kW3J3QX2KE+uSvUD/OmdwkHf1QLIaM/o5QxaAKGXeZspX
jxk6PEwv/cJEoR99dz7GBsonfhQZUvtgHtX3LjWZQSLMQTYpSD6ZdrF2i/eUzQEz7TEYkEQ0MD4j
rJ7OQxbP/G1Sw8bgrIbZXrXhtnXrQR80N9BhSfDGtxGA7BZqwITWIqYH5jrVkY8bBMULtOplMwJt
Ky6FbMJbJB3qASp2SresdHw7S6w3m4LccpKgu1oGu//UxX/UuGu5+q/L4i3FsHwt/+t/PxEKvdb/
df+jHd7K7P3XKnn9CX8Wyf4XJo6oXQGOechdbZqYP4pky/kCXSFgARlYa3u6KqP/Bhq1vvDkEnA9
kEXT4ph0Nn8WyevOknHBKpxba0HgAv9WlWz+hAP8Ul5CqAX3RpfOAox0I9db6+hf2mTSJUhHkOWB
iSJ2MgQ8LuPEI31tvzMwQR6Zh373ers98JgYvjvMmSOKCHXTEhbxZPnjdEPthSSH0Ih6z0kUfiuc
7M3uGknaaDv2kTeSA8I2z4rIM8D1lUnT/eHb+cxDyvJY2/MTpy6bImMo3+ZCWNHcI+qnag2aJ3Rq
KjvNTt2ezKGdviVuqy47plT3DhyNS8+amQgHTcu/zo2cbBqZ3zTt4j3GaTp/m8bc3xJz8OFQzlMU
uiI9IUfzjy0ihCvtpfaWZeIUmfNU78K4rK/KumcfSvJeihf4JnOHjzxX/rVfVoDR8Xaf8tY0j3ZJ
JHISG09ZXakbEMY+gy7kqvhu/GvQzvVhSFnsVXNG5Jxq+08YxG8jxvbT+i8NzU80Obce0GN+dDKe
L0biJUmG4FfWmhefJsP97IzMP2YZS1ZUu29+wgVE61rcsElY7O3Pt5HWCMLalOv087cMZl3cmKLz
iShsP3TGvyowCrHVsqKsH/qowR1zrNEcRYxf3E8nNxE/I1XhVBfsngarQs7Up8WNi/XvJKx0ihhk
8vH47iefKkN+S/ImTIOlHRMqyzog+CkemcFzAarU3Htq1PsM68c1ATL+UQl+X4KU4x31dHGjyYxh
Ocsdd714gndCO3F0kZhdDAipmD17JctV1DnmcUzLaUfLRoVmdT5UgjgVHyxS/aMuEDxuPBeax+bn
h8eYB8s82+rDenHzNPCOy0SLwGoKvEHul28AMnhFW39UkuCA3hBb0bnNab2sNd7cI0zA4qaeucB2
V70tkDOwnvGifpt4n0Ewy0/XSYhpaPhAypmgv9zuP+wp9q45fOfrmQcqLjzBVaSiL5Srb0nZo7fo
dbnhr34zY/PWKmMwlWPXiJMfZDROA8+4r7JT/i6HPH5jZF1xYak4O/ijRgEfDFbwjSAKGRWxNG8o
P4JdC0mBJ7Zp7hIP6OWGdWCzZ1xkRAzT3OtubWvMlmWwhxziCh1iRakzyJcMsdHWc6bsFNq0T3gn
0Bb6amL93vvJx1JJ91j79RRHWIbio49O74NAaYfNMCpYao1BYfaJpRvZzYKAJ2nJo2wC9SNnnUf8
dEg6LvEA4D+kUZJvGPQ3mhs+WCXCczixrq8W5rO+U3h3nantp5Ym6z53/GYnE6wNG/Sq6WuC9+5i
WfAfB6VrEWkw6/s58fNr7vrhSaaGRfAp5TPbqW6Mms5Mrnu2Umd/0eaeEgd5ad+sSHbLI0xTaKyS
cxffhw11wxpefzsQecaqqXC3ntmJq2IOl+sEh9lGx/QzToHiT2amuZ05NtZB99gwxA7HY2qadJFx
nQSHzF7ync/C7Vp5g31j1rH+SiZzuu+Cwdwurp+cy7Yia5E8Ae+KosR+q3jZ/TyV7gk1wvvge/09
xS/K1Hmc3HNZuWBN6vDaI02WxTcCcMrOB6vms91pOlmamdjGLdF2/Ia13NsjX4mVWoo5TDgnQ6Tx
dqgrfR4N51sDouc2HSzrOqeefoQyKc+iNpy3vm8p1AphshrzTER2iIOLc0ULDC89CeyT1VqPGNyz
p7D03aeh9c4oIVgOK50++Fnd7DxDEZxLnDEsPjQpDNmBaOg6VWcU7fE3VxhQHQpFWUQM1e3gpcOR
rgisRFy5y0bblGfkNRUXysqNKw9G2r1Z4APDhTt2WwzsZEeyxmCXRebCvh0WghvaICs/2jb+IVWD
29yYjnZqkXhFhvvXgRXDccBJaG4DvvuKxw+DP3MieECk0nvCryxOlqqrLdaQ4ign2kLyeOQ113/Y
DEQdhIAt8pt0zup90AUdMkZMrd5kuee0MZPbJJnIx4wV8ZauM/0f9s5jSW41TbKvMjZ7lEGLbUCF
lim5gaVgQmuNp58TLJtpkrebtNqP1a5I3ohEAvg/4X78dboHmuLb1niqe8tt05AibQIjSVpYhnGw
JimkIQVLLOWG2acRvi29zM/URAD2ZRYY4iK8pEuwUPQ3pcCjgkRzu4ArwGMKVQZ2grzpi4l4mpjp
f1MULQpFbPYuBiDL1fpoHaoVj3fQDR+D2h+axIQ30/Hzoj/YZdNEQFqbDRsRZMMaTf2EerHUyh30
DsVt+rk5pHXJrwO5N/VlxVZ0RxOH118GzMlrXeaGkrT6GhFxuqYoGW0SNNFVWsG4acRBf24IH0XG
Yo4fTCVMaoDqoR2KeNOUVf7YVtbyhATL3M3oWO6PhHKE4EhfWqmzvO1IKdBWeqh38UofBe0Sxy0R
HougEd4aF/tgLpc1mtzBlWVEeOBg0AnTOiL+k7IjIqiQcUpb09sNCIwsk3erCIqbrYy8aQZj2y61
stWHwDpBL+zcqUYmW91PKs47ks4j/DpCGF5ZpM3HUButXdwt6Wc/SuUKc+xMvkLxEBBBZg8SazlE
IPn3UJqLg56j5G7nirsYWI/X9Et5zrP2locztshSDwwvJ0Tku9KEbHLMCcQ1kWVtu7aCXN6ZBWlM
Yg6ja8Wdamx1PhDF5ADhq0rFT2QXxq6FgvQk69MrQDB1J5IYxmZP7Qv6tRjPNgkfWNl5qZHFiggm
WOBma3F5ZcOgEish4YKXqzg4dWV9mUi28+UqOiAJrdkiEUxSByBjVk0nr38AxzQhP/cCHUQMS/lG
oNw9M0gY/SDKT1WkPaWzMZ2hGQ1O0w3ZKqjBC0R45UnAQmqu5Aee1ZnJIjdxa6rb0WhaO2cIcDKa
+twy6bLjXH6I0Jfp+fJOBTs7wRRHXmlp36xA4jbtTMVF5i3w0N6njDhpmT1lNyU2JK9pMEdBKmCx
DiRiRZkm2KLVtWgsI2PHm6ZwpVGRvLJXCWav0uEdRW75LU3Qp68CM25Oi0ZEh5AH6qktAI4gybKu
TENRyJVMdyxkN19YQrYN2ogbUp3gVMuxcNRQXLhqjS+duN7ZyWvOOR15m5/UbBW0uG5AyiApHQQI
CAzdZi+Bdu1VY69+KLFZAPYyZtKMlAkBU9c+6hxuhzyZalRqsyRsVLknGQx3lTzy1MgaIBS9dua5
EB9NNMMfM6hVAsBTJkFGG7mtpVfODNna7xnVeLFp4KcoJ/x4g4n5jDx6Z0inbURDTyohj/RW0bpD
tIyKPbCIcpFUa1sGk7mPoO2ARJA+kvg13xpaUDQC7wkzbvVHpcufk0Ye3UWSa7cDUbXR867y6VVl
4knm3AUiotpJhsojHzRQMMJ4mWoS3hUrhoDCS9GWQiN1hJpXXFhqy7osGGwskLBs9GQqtD8m0nE0
xLuhRvWCIqhfm1Jn+pCqYiZptfg5R6nuk7hFblarzGAkNFARcb9AGs2W80RRUKQgL0I9z9HLN99a
CwSDqs7JZaFe8RVrUlG/q1TDg3mstOhER17Y0gSAKmkL8Qab59TpET4iDH122c+mz8FAkNhsyIM7
WEL7YU2L+ppxun0E2NE26Aa5u0pxkTYFI2fJE7HI8x5HP30gL0iIV6Q/mLKjDP24s8yy2Rhqppx5
YquNtKjawaxQya9qqYtfROMOGyZiHmlL0AXEqGjTw9AJ9VtcEd1ZyWW0thhPnvuWIaqE6PuQZ+Oy
M818IVQM9yoO1pbxZT9I9VVTm+KSk8b1KikRM1sQz6jAlHYoXU4VBlUqQ5fzENbCtecRxcVSKsE7
KvpgTU3YPmmBiDxeb5d5I8St+ojvDMEQa1EvSLTahzGXMC8hgBGVe2Wa59GqxLUhiNnIadTVlyHC
pgjF5C6jApjSb9D8Ve8KtJdPDoplo8XDIDudHkZnnVhsvyu58yLJ7P2sRpU2Tni/cZaMLGGGUjqE
FjzxguHPOVaKKl/JQytitDKV5BCl2kESmgikQ7tsIxRhEe2OQaY2OfTORKt0FZB0Sh2Fld6rEEOq
/C1NqtDJ23bYmVMRu8iQGhtI2rgKMWCt5lB7mdoYwpEgPeZEg0DjQAnP/+WGuUjNWM68pDmn9z3G
NXcS6E7ypWpddLpvHbM0t26AzoQNmwQQDNmeBdBb2ufMM6Ve8KaBahxZfMP7bo4+h04lpCgfrsZS
+SYwQ+Bp4tM8Gwj7xnQb9vroDj3qNTOqhTs7BCjZoB2mhNAEUl3H91Rv0mMWzeqXZFXShRVLvLdk
Mt0RJVCUYQNxJ1z7a8qfi1HM32YpaUg2HMLDxPPK/Lwf3XkM9C0c6HBb1J3gpsSYOoyq9lMOYlyk
KUVpq5Z+JUTLsWr6dD0bg/QUaMA2dIPBfSIUiF7lbj+k8yfvznTFiN5c57BFS0SKrmjlXiZYTwDD
HtJpvuWdlnuoilM7ieeHAv6ECPGA0fv4OEEEgh2SqCSGRMsOkZ5xhsVQPAqILPEdKE9LP7zCJyzO
vWbgU9SlwJZ5FA5VlXCa959xpZVumkvvU45wcOotgEUmmiex0Xt7zJPMS5SleRQRVO3ZybebknrX
q5fkxohhY0TEjKnpmL7AO8KKNi0nJgiKM8XN+xyL78W9looFhU0gWE4rgA5EZbtNYAbBk0i/kQaA
yEzSbgGkrKngHlzKUylOr+VYDoxyx3OuodkpjHbeB4EubPXODLxFV5xMkSpnCSJ+/ALpXI++D1QW
Lxhh2Y89SJd0SJHoinWCISKVQVVVg1svarlNQ6rJTqzQQKcmAwu1ynwzTI6UpQA7RJgtSTIFrggV
w630sNosMiJwxHd7BVrIx1QiqrmHZQ6rBEyWY3HIwZaZpgchNMyduQzWN8uyWmcwtdBlTr6tRZlu
31I+RE6u7YhpQ9ZEoEflIdVy7QRMZPATamGbMdDX3Bn9ZpyVetUJCWakckFyHsCEmnpyknTrG/Go
t6VhKs5y4hDH1g7g1Neo9R9KqHuM6beyoQ0riZoi7jRrXxYBsF7OTSY5x8gK/IwxkKAkuwR3n431
LcfHjxyMJfVTkQk7wUoe27gaD2o1C9cqSExbkssvnZjYvkHoLCwbtLeRk8K1tNE3Hfu+ugteIVDN
d4BcJ0nPtWgxjLcCu5Pr9VBouyrlmDN7K2Qy3W7vnLE2g6AVj4J+GzgkU24IwBzCa2reldqwbFDG
jy+jWDh3p/NqoC0M9RFIYhLSWhN+EqjGqRQ0nMiwLldKkveQSTAbmvI42VAuOlr65YsbnFUfUB7O
ANEP8umpCrX8oqD/9gWr2JrYtxgAZI+iFPoE7yRuHqsOx/aT0Fl7tgfTVhb778zn0ExV82sG5V7A
Gas8EJvznCvCcqkS8bVsG15XY/siCfWl1KTvuYqAxLLexzn8SlRzPwBPCBVm0or1FWbSxqyou+VM
llcheg97UqMr5um3qKzHHRla3G0Vy0w9a+GS681LJZBxyq4lRdKrKNSKYrA38jJx0dIZThZGOJ4j
IuZSgl+w99bWmhMPIzxLRl/NIgdG7Eqs+wEQruAPVb6dWqizpbrNcfqvZEFf48b6LDAR3eUnLZP7
ZZcE9SsX89YV0Rr5/rEwo8mNssHrlYxjtd/EYaPbeSQwEUibbJ0h6Pcy1OknnMV2Rp/GWkC6oasN
mTMNHqGC0J1EsfLKu4TNqK4ptXmIQ5CZJ21TZpyRtfmllSP3w0iG3Fmnq1hZY46aTifEM4qf7lGZ
wt2ulffhm54oHCLiHX83+gybgkfjvqWG4+oFI/64YTCqNXX8heUvKK7c579y1ZfkhPasdZdFO6og
frupGe3ZzJ6TsL0OOGfjoNxpLOBtC1N5mSyPFayr1RwRahemTDNaNbrknFurOJ2f5CnaillwUjGg
BqEi+lkaDbaVWpsoTAP4sP0aqWv4oEAPQvrav8IgYn1DxzEUuWrrpRStK15lBFITF1i1BndvFDES
LiuQq8uSGW8NDkromQlkF0MgHFJI5eraVsMjQ0LJbzNB2kZhJiKBFlVfJRIe+l+cjvIpl5qGhrwU
O28AO8xIoTYcmTkxb2SiONHdA+zBpjcUqO/RCWbPbACbjWnWS3xtpry4GU0UfeD/lF6ZjKlrUrXR
HMhC3p84TLR+a/YGB3Ab4oWbwjhcXMvgT5k7sgWDCqgFKXcMr29JlqHZANBDyKhUSfuaNFHgWNji
WXWqtCVi341+U+i5stK6yiOaj+a7kxnl5bE57owWhBwEPST/m0RLcB1o7SBPfhFJ4cgkzYoLpGFm
GzoCsujMzVV2x8dRrkP5iDup3aWANkM3GXt8AowvlOjEapbBaqWl+LsJiItWfZejtsioD702l92u
aHATY6VJA6eZ4YdQ9JXRvE6nxrgwElxEwlu6nJlrE+JDxq2Xwf+ehwfEhiGTO0tujgPKdeT0wDkn
vypZSXsoNzU8GiZPzJvaU7HsrAyHjWORPta7TSrWug9fSTyiDNJmtJcj2FVVbLaaWcg3ybSYhI6a
EWjrPgWrsDFHlSUBMm7UBvwAN0UdQ2unhKXqtJhJo++0cHrvF6IyAm2IsBxho+zEJoFIkkbNI4aV
UN9VQvoeyPzhN7wj1rCP2lE3t0T8pi1AAXKWgnv2eSvuJ7CZr7KBeWQ/4xn65O7FRcH4wqgj1whQ
lm8MFMfjRYV+0TKY+eF8qFQmsWkzBhuYNUzaZ0QI5xpLJ/80UiVHxhmxnjCBEnefp8u8nqI54eYs
S/FDLlLmaMukISLps4gA4yRQlOFhqhiEi2I7W34Y85tay51uNP78QwPc6z8EwZhIu52sNQVs2Vg0
n1AN6E75Qz6sKIvR+Zh4PoukCM9By4DBQa+q078rtKZdNi9ndTQZKirv9cKl4uC6q5JJl281e5Ri
dU2zonDZ6ypylsmUXOTtCwST7B1/iXR3ecA/+AzoTW2rQKZHMQp9/JU9QaNdY0yM06HJCqPifaN+
zfnQ4zFHVVnv0w7upcPF5EMDaR6bozVVyfel6PLJ05K2yk6ZRobGaJb3ZABWqypBCCzHr3JmyKcq
EBXIyIIoSbjcIcS5LY7f1qtLRIcpIgpDXbxl6acnaBxLcGsIuMeAbIbXJMbKdyeGiXqJuVRgaCPP
zSd85oqRcss2hxokX9CMJ1GKqbVtmxcxRxFzb92zp4XXtpNY7QIVEZeU8VwAwcu9lMXK6MyQ6nZZ
eee4zDlxSI5s4bJdoY6xXtjkys2BOdNjD0THAT1IDncetsVyVDEcmT7Ied41McKaVdUFovQUo4WX
eGUVYr2R8dfPzpglja3xa3lcSo0zX8Lc5RrQJl5Ecn/eBm3ojsI4CMo6j0FXMk9OkZPKQZgZq3i4
Z36x4b+YIWJ9hmUS6bWQHXp5bXBH7UL2jGBZQCPzHDC3de5NiWdl3bqthd0C0241ZljBsCHwYmeG
ikM/Im3bJ9jJPNOdx4gc5jZf9dHYMTAv54rHSyXy+XnEIZj66piKOcSYKEnckflN1vvUbgUT3bKr
9zKaJ7qtRM+w0aST3DaMHsFWOhHID8UxWbuMqzJHpEA72aMm52vA4w3VIgB8ImEB0iJd/x4MWcv8
YSw5ie4W8NAWDSt7z9jXz3Ypy/VnpBFFcpJTGCi2LkfVlwau7kSiD6HaBh92tZD61x6auYVRHtm5
V9RVk7hLcvgxO8a/lU6pWsWnSlVD1e1HwRqIaKgZ6HVYB+xC7BgYJAHMGtUqowuOMcOJSBMaEf8Z
oQnBFj6m28pwCcVVi/fZxkhPWA/B7dm4yWsrFxj3EN/Ff6sSLJJ9JmY1X/AgErtoeFFgxYgdnj/b
CoIZK6aUbxTsIB5J2PqJkq71BXgre6nsE69jm2hT3fhLVHUPvPcVLlqXfG+1mnTYqSX80TJmF/uQ
jnk0y56kmoRGCp9GSel7IdhsVGlqHEEDD1EuOoiLeiouXM27eXt+EcrZdIxgvhgl4M84YwYQVHJn
C73ywUA1RJHUPXPUFnuViX40R6qX6MI3wO8aywHp0lGBfTY9LwsSvTGfqMCLx5bNCwQVVI0jwshW
cYZRD/aVrtzyBgNJTEi0GpIRk2rY8JE/UVjhwYN5hDSQsi0qyW/AT4oh0okQG8/0Ak0KLCpE8QKD
0FuqHn2XUZBWL4mWvagUD/z+FKCXaI7AKzwsoVqzbGMkUIZwfAReYwzYXGMaOheHt/mM8QETVA1F
5E6thU6Lzo5oRNltm3QGfI4X3y5iytimXIpjHDfxM6HzXA+5arM9uTv1gzZo+QH92mNeq1hR5+rJ
osUcA0B5I5goNeX6rqpk1vKjGRgm4hhZ0ytK3DvniYE7tPHWCu0FB5mrltJ0rox02C4ls9SOSYDf
AY2IwmBaaVK2M/rxgpPDqRLtrC7VmpZ3I4iQlGuVlOFWFM5U9+B1y9Ja5XlzCQIi383UQNZndVNJ
4MY82oSxALdlHN2ao4fHL1ox8d3ffX42fpNTL9KQWoVeeam6hOR7y/QLavq+JK3hFdNU3MQBWm1V
TRA58Or6zCsRwAjLDmNZ6pM+mq/QyS8wLDsd83sL5NOM8BfiAwYZFc4RRsswTM61Rc8WNZ0filVy
yTN9h6eK8kSeN6GUuQLtzaaMk2cVCu7Y1eGaPoaSnGiRbGslJi2K1JdPDHsRLcUlXUAHmV4242eh
imA8KOk3LC7RFbPB64Qh2O5aTXCtsWTuN4qtrzfQQKzBq+pF3sxIIiDacjqJwbWRRhRPdQquXh0W
v0qU/rtlBJ9SCv2xxYuN85rJZqZUTykT8M3YauYRWQVdBIni+6xIhfvElMymNtzAvJ48gJWyI2vU
PpYkL5+8mWJ30eGpWK3+JYsGXsfJepBb/TwXBoBakuY6s740rYKFrBmY1uaAGjy5iB57iR2apo6P
mibVdPp3l+k8QARCTH1SY6blnTq/mdOS7glFT2ywvt/ZZFCfKmVxMqWFqTt2XI9fqe4GLVuxAdXy
ajGTNyMXk/ssmYEdboyVgsqQ62mNNlmON2Zen5AcKCjgh9EhJZ1jzMuhq/tqtUyoA6rZeBRUY+LE
RwjBFpHSXQTKVaay4asKc5hZWzM0FkA4qt+SoY38uBFuQ/qVokhtCuvD7Fm26TJwe6TW1Cth0Twk
PWMxSYoJABNcqcE4TpRcJwnbOdfPssWvvZXNbDOXeNcx8V1yeXhPklupJ6eU3HQXF7pDG7Ejmemo
Kt3gzIlwlsNKWOfdTMeh5O+EODhzFbIpT6bnLi4GPIRa7gtGkrLPNt7locNDZ6yJslonZfmI+XM9
JL2XE7jwQbLdSxhH3WMm6g4DLqrV1PqATT3BxWQ30+mvTS2mblyEnqhxz0bB5FFgb+dM0Wxex9Ea
MPYphP5/ypMwZq9BhjkMJGBk2XQKI5aEwZAj1LNGtzUkhi9SB1AoVVW4WypUfHXaT40IDnSwPH1k
4dcibCRjQQYBHFvnvJ/Gk6zHJ13LHs3Q3ESJGgNfzTdojsmnVod1MA3vVlLRuuYRRmOkwlqW0Gsb
zSPJXduuSUkPqt4UysC0FnCWtsUHil/ynTJ44MRmM7oqohNSQDuTkyc8874SVggiugu+f8AtxcmI
x/UCsytOsrUSd8ekrPRdK7YpTKMEAZsE/NpJpMwJi3ir5mgO4KHZw51PZTRY+SmwHyOz85VCDS5N
NuZuOQve0qqI5tLvySAfIfjvrEGVVqlZJE4i6FCvCp6BDDhUZgKLgkj1Lk0p9QOduRsopfZNSVmC
DnCO7ID1zIplamYntGx2nYMNYvQoe40AGYwNx3i1+lDZDKNEmy91KDekOmf/iQawcGpZ3et9Jx1b
lRMM1/YS2KGGEH62pQ6jWuyMzQyIxEAOc4ez1FJZ7uScx86CtKusRMj6NMLFRoqCE62lcBqztHU0
dl1WyhcDccbzxWGzDNo109InrE4lpHOieUzw/AKQZM4nlqq8R9Wl3jc11GSVs4zzBSq5FCV0eUXg
T2bUbxjFDie1UVRbMQDS4ypcKW0xMqRMK9votXpfoEkHOV8DuU3HC/A/f2GqT1eRNo6Y9qqP3tjc
9sR6+GM77TqlOcaS9sQhtxMLzVjJcOpXcSaq6HEkfQ02jptgVPNLp4zKuR5yzebyD7aZBvs7Q6Xu
4zVtClPWofZTtPZR3YyrqXqXu/vYJIEmL5amrS4YjWKt2XTGuBe6Zo8W4yAuygYLwRNnEqv3yVHy
8rHKiIOZiBVkZkHFjbg0MD9Vk/B2MFTd3XpGnf19VJX4kFhFsmfQah1CJrvbCPBVgpS6hUCJpvJT
V6jo4howrsXByRItd/IipoY3WvMiUSdDsqfpRmJkORw/5nFk+rfPzTL/t0/w/2No/7d0p5n+zzLL
w1vTRm9Z9r82bfZWfLY/yyt//NN/6ysxEv3LgoduqKrOkURk9//TV+q4kNBeingPUVCK9xjv/6uv
VP+FMlolAhb75V0e/1/kF/VfmkG0MsllGJDw2Gn/kb7yVxcdsyyk5RIKSxOggqnjhfhVXDlKOSZz
4tqZVIkNyh6OW9G8UQ4rq2iqTf+nC/TfeIXuTqD/knL++9PwDwGYweWpY9/79dMwWYxTxgv+asRt
6uUXsGenkdu6VLpDqUSY81UjXv/Hn4kjHwsel1gD9PubOylH7S/3+ZReh9k4TbFVrqeOQRKLNdZ8
hh/L6S62/jMj648fVGWGDGdYlEHJ/n5ZB32w+lLKsqu8sHceOsArk/XcCeYuA1Twb53z/5xTqt3p
PL9cV2xGZHjxgffrKiu/eXVJiC/MhGP+ap20wTORweGtT1l7rnD3U7J8xjqpvcVLH95w6iT90exO
SrFGykFUBOEk9FOL9GbBzIfgGX2a4adZPk71c9SfxWHTDV+KujETt4f+H3lZ8qC2Jz0iEciuNTce
bDZiTe6b7evCeKwIKxREtvzQN5s2ctR9AngF8cHnXD6wc4kK9oanxXjVBf++fDT9QLsyfq/ki6he
TXCrLe/Fmpn+WEEWFfw0cnpkpox21/i9GbEYtnI1g43iG1ulYhyXr0rjZD0tbzSYuYaHNtvGr+pz
+s6AIhXOi/aRCWxxIN1WMfr2M0Fhtpp/N8XX2bxp5ltNvzEPRHVUF7l+R37ntOjjK/n7EHzrWLiA
Uwl7r+WERbCSYEZQ6pdguQSF00aeOFJWYWufKD+F+eW+opaUZyEmiHyr49W5j9otaSdWWxzx7bkg
d+GuVIDjGNohVZHkhhW9404NUM2/MvLX2dlwlpQbPN5/fhB+i7PlpuQuAR8B/VoyVIbFvzGeQNCj
Ahot/TrGeW3r2OtILZgDZxYpapogUD2zjZV9MdbxahbqByIY/5Zb/o/XDQ8DM24J2yWWWMP67WGc
ja6DEKSr146tNXM6uwNIYesVoFQc2rLz55/4v/s0LOO81ljN8BAqv75utLsxoVwaHV2Vhd6aMtLQ
wZgUQ0Jdigvhz5/2j5ebyWvZVO+UL557urJfPy0YjYGhxJQ9TLIigtdE/tUZj0YVbLox3+lW/Dg3
xd941dLdQvzLo8+nYkVVQJdzwBgWGv2f1fFzQFyRmhrpQzNrr0iFsSuaj7B5RdxcaY2V/Q6li/QJ
ReC4Nu5Di76KHuJ8uOhjAWgHKe0m79LSnXD86VNy/fNFMe7X+JfvZ9FB6qrMHQfAzLrTzX7+frGM
piuFM3UrqoPR+/y2DYUly1qT2aeBp6YhX8/pWvKmjYhjGz4qgPTKFb6zUpitFVwisEvqrVsndK5e
fmh2IIk32tbwF9bVDfMX2zqQewQ0kr8IEZp/J6FjYndLjYXvasW228P0Rb8vroRPYd9uyzXrA/3Y
voe3aCvvmm/ZFneSH7g1ZAm7EOgvVlLiBFft9c9X48eL+J9XwzAkUVI1hRDLX69GWImmNtepdTMf
qcCVD0Q/CcsPHgHYLKodfBm78pHWRT5nOy7EBEhUBDTi1Rbd76p5Qo0g1HZ9qw7jLvlevt/XIBV7
3dWfv+cP3NufvudvxvUG2Nu4IKi5JZtqj6NsNO1o03jlrlwLa8r5+gtlovKSHgl6uQwv0qnYz9ve
NaAUHlOZNaodHKKNtQ6RSVwVhOnssby4XFu9C2AYjS7r1PvEP90zHDKnxy5yMMkhYoYcTuQEJ9hA
mB4T8RUEt12wGc/SZbrOAlhnnKf8RQctWxw5NeIdfaUsJ5W4Qs1rQbWX5zl4E8vXrrsWta2QzPKC
QnNVeuq68pNLdSiZzdrlrTkkvuD95br96unmFcvdrhEiIEoaOQPqvaL7+W5PJdnKg2gwb/GTuJVO
0mY5Jfv2mB8h2ayFZ/WJneulr7lb2UXSwrOnWy34Yy2PSXyCAvkbtI+MREzyMadNM57BItEmFZKN
kpF/lzV+b7pG7C0arYhbVISsMDpjdOCbtC7VqmdmSHw7eqR9stNSp/jGuWOYrhBta8LFZC/7Vt+E
bb8xn5Nv+rN0GI65R6sl2Eglkgsg5PzO/FohYEY/rN6IuCJMm+ehLpkGOELpCYk/ItcgLhSJzd3l
u0oOf76Kd8fRP94Z8JIMxeBaYtP/7aCaoQvJOafZLTgEh/ip3yqb6DGwocHt68gWJ5e5dll6UWvr
cKLY2h30DablXbGL/dqxLuVmcmVP9UTEp89MirJDuf7zV5R+oBt+fkI0GCUyL3tKd7aQ2h0t8PNv
ulLLqV6Cer5kiO6RMkpb3Hdm4+k8j2Em8/7fpRWDTMvNw00Ybqt4kxkXfbgkxUa0tvq4a6tX1Xo0
uy2MWCM8kG4HbXgO1klsE6JlenevU7ntvuYTW15ET8qlgF4nrhh6qp+MOa238Fx9yboLezycX8zm
JE0uf44ekrQ2ZCX0hWbvAhIeWWwgXy2dWL4tpQNDex63ZXJUcpcBE44OklHicN2xhla4wBKPnaWc
snI7iI8GaskZi0N6qGo/QpzE27g9xQlG1+LYqbHdkwQnF4+6AvDI4cEc+u98+brzDdFNrma76t9b
CVneLe13iewBzR0EX5/fZ2pFvViDk3R6HAP13YYLEbLRLDzR/Ih8GZWBqNlQCQJszvEFcA3I+pvs
Aq2XmCzrzgxXSGHbEGQtgebGPp+uRnQe+kNrxt5gPsXGg8yePk+4WuNfyqnfiwvtzsnkHY6FFKqK
eSdV/HwDoJ9u9WWJxGuhotdEPbgJ9JmZQCCD/K+Nv5wc//g0DVOdfqdZEOUsEnT/66eJOdiwMk6b
a2ian21D6aYgZmBWz6oR5uD+L7f370+ghnXP0hhC39tDQxPvf/6T566LRb3VFDG84ZZlwCfVixMX
xYeisz5BesSgjl2MwcBmUPZhTTIqvnVG8s2aML9tg67zLxf7tzhxE0CHQi9Fo0ppBW9CuZN8fvpC
wshoECa8eJXM4LkZI82jcFzhZN4jCAKEGwY+AduPo5BfrFQ4xrVxAQac040gQJzV7D9sZPk6lDXw
9Km6CIf5PVGbd9OELFNervjZfZUk4EgdkZLVtWctkuAsObZ2LrH2l3P5/lL55aXDNpx5rkGmiw6t
yPqtz5ti9DkkhInXPkb6KaZsNwYJA/lUcef9+Rb4vZrVEBGw3FahWd2bZuO321sIM5Xla95fgVsJ
mBDcbjJaEu0ivPCsLxTYzinRUn/+UErlf/yEOs8V/+Pn5GN/HA0//Z4ntk5KU1XyNU23DNbyZBOp
n1am2Gl5JHNDTda9dcS8UuTDipBN1hq8FMQj9FUNNW9Vvmr1g9pdg+qpEM/TtCumG3uvuX2vEaNH
040lyNi9x/pO7fZUy2mxS5e1OROBeJiXNVFOZKUmiMElpSVbJLdfcsPp7kEtG6JnUrnk5UeHZ56W
xo1BDZGHUl2MmKf+XPQHvIu5+CqyX65V4Vgva3U+pMJXSc+xIKtvsZQHgmdw9KovenjtratRPtUG
ndDa4IuYJyH0ZOUjY3U0u+V0RIkz6mvOuMG4ZCK6j12TO1LxZcFVa9q9bp1Mgx86BwDmizGghWzL
m39hlSQ8k28qL0eWTHTYhu6AH13hF0+Frax+D3pfG94k1GjKJa4fMtpbvdsmkh+NlTPMm4RrhVtK
bBxDgMHTo+kw3cYMHEU7QJ7oP6KSVU3xRjQ59v9vLVNqNIkVydugNlr8k5diptlZN7FdapvKdPGB
0T/rxsPQP0T81Tglf1S5tSRXmk/QGMGcywqmnlUc0Djf39UtwbnJbtS2f77Bfu+WuKs5tQ2gUYqo
WT+wPz+/Ruq4AOWiBeo1AjtDw66TIVxh8i9KhQRApMV3u63xl6f2H9W0hoyLZxackEh5SLXw68sr
WsIRWzykyUX/hGGXo3Ah2kQkw9Msd2n91Qq4bckZ5TANL0oHSHAbFL4UHNT6idk8L5QW/43pZcYh
nw5yfoxlEHTaxaQV0C6z9C3Amw8/h3kCRWODNha616rRt3NybgHXKXcn6rytS2+wnAFl675AcvNI
VbecIdro1sUacG5FuOAcDZeJ4smBg3SvNbfLUKwqcVuIiB2/k1aoaqh63PIz0H20FvyJdRnSA95V
uLqnKHkB9b/SsmZVA+WTeubXF9JdV0bzZCjgL/4Pe+fR3LaWruu/cuvM0YUcBndCAmCWKFKSJU9Q
li0j54xffx6ou+41KR+x9vzsdm3vtl1ewMIKX3gD1Or7RHERAMzC3ddfFoL5p6PD4CKelZ4U0aTi
d5WzmDXd9DFT5FOobONwzqi6fbLRjrgOLfvfc5fgQOe3ekHSV0KYc1z4dEVHPHm9B3HaDnm5cFNS
0sE4FME+Ud/m/+NHtAvSZw+IZmcnIC8LG8pYPuAb4wrn8S6ftpFxCLID4jULKYb9AiRdVTcqd7My
vs/d/Fh5aU2mIOenfT5sUqmAI4nf93cr/DFGB4uaj4W70GoMz0HoyMNaeCuOUn0wBFvyd35nZ/qz
Nz51AE9NHzHl8YevPihFR6J0UCcUHu8L9EWIA0RU71O6skV1P9JnbfdWLpIwnQR0RcV2P1NSlx4C
SgI1O3Rg2m1myotysH3MISa70lfB3Nl8rEGye+2bBHwK9xwYgo+iNc5TNpIPAsMXuQaqg0xyjXwo
Kiu6j0n1ACbfHp+lfSsfSgRd4bqKdyoAyB+97UtHAKXF1MIEPMDZWfjlvebdeVEPTmwFAA5JZCs4
yO2wRlUJf2ttn1XHWnuWfG+NmD+QhvuycX5oMzW4fQP7tW/h3Ae0LE0wHcXwFkHdN94x3cFqHB2W
KXClfJWhNDuVrtH8lDBBw3wKO2oFRi+pkAfGDT80veLMRLBaUB/TYuuNmyG2i5a6XtseYVotUv2t
SH5pwJTpdNvCsNLiVRsSM6+j0Qa2odaE+S5m9E98zFX2/Vl+Ewo3mFYpTE/Rjk7CU4sT1S+cZTEO
S8D89A72gVbsVPQrA9QbF91DczdgVjO4Hbvc5qJJVmjtRJhmrXIRHH7qgEUfE7t4auIdZVU3SRaT
gywyCG/F34j2Htx9vwSEk7Hr60PYOoHh6mtc7R3Oh+AVTk3+3d9Zbn4X/xCOqBdDCulOgwM+fk0j
rr5vqaXCQaDucgq++9liEBbiujyHtJseRtzs1WW4KXagHRYiHKGHSrUxgbmR80mfA1wD0U6d2qRo
yGTQV3WinFg+ja1MPkX0OnF/LmCuQqUmQURERqEv3EoW7rGZzAalroXzpW3l1i7RKeyEpX4HBPKp
Fow9NP0bd8anWJj6IcZzioqfnqUa8lXoaZVVGgpI55yiACNMHwa6HWdd+E8jSl5dIYswZh89TGCv
7gilCb3SjEYR/CBRRaG1zzAnjuhRkeRPPxpxOvaRdePMRH36+sykVknREgnFeebpIVzeTIpuCDIG
KNJpli4Dd2nYCCxQiAonTgK3zGzq34Pi6NI6Q4BfWAWs0+k54YylCl9szHcptN84foqZzLtEqM2Q
Tpi2Lwfh1SjnruldqHFm7MbgvdWPU/8upS9GvROTt649ltExj56z7vdkuoBAcUUDIGRMi1IARgzx
0261JTGnRBV+YZQuayAK4CEuq3FpDYABXCPahtUmM2w8W2UcyEI4eMgdc/KiBIxc29akrOxqS6ya
dhQ01gQiD7VDMrmkXmhTulphd7wsnc6tHf/OfPC+57+9p/h38QKt0ga/bnOt2XSN3NLRne41/pa+
Sa/lTtrI38cHgZ+1I3CqEI936G5koRii5XDk15PkxtOpE9ZjtlGM/dA/ZCtTWRcpDjA/x/QwyDsR
X9LuIEb3Tb8RavDfdL/CYt1p56jci/lLamflng0ObyUstxIQZ4o4YHbCdaa4VrwahgUXNtLsIt52
OKSdxMfyFdu+9HWkzI2rAPVOiZONIxAIz8J4Dd++vnBJdD8vHsNURMRZqIB8zkbGxiSDxNv7FMy6
FOtBX0fRXlVdaXA99FNbl1/HQFkON7TgFmKxZGGr363SrlSnKx4z463N76jFm2B1CKzHhQpwA5Bn
4ASTqwH/I31DtwHd8VPyKrwUKDvf1UuCayoEyUI/N57TS3aUOvK9dx5fdKSYRhcivvagvnTP0u/g
lD2D5lQe/H2x5oG25SFwY/4C63sC+hQw8t67b13D4Rk32XPxQ3vuVrkbo7mGQ+KZ4/63Vi0A/VFV
RgcmlOy2WEAtLdbBPTobIOV+IMZirPUN6K5KetTvdbfYBt+zHOOLBQjMTfObSiAXJxrur9oh5tEO
ygE5haXgpKt4hbOF6+/1BZfJUnQrEBUL4Qe4RHAXBfCo79RaxLO39x5FHIWYu1/iL3njryJqPCgm
I9Z0yLf9HZCftf6r5rR2cld+k79FO7CT2gMig+ojtH92HNSvwkFvC8/zHlUbaqiSM2VrkZ5V96sw
HsZuMyrnoJhW2rC3AheWOL8Xqov5UkAl/yS+Zt/ig/7aoiLAJzmkT0B0+YExAj9AtuvCWs/dAZYo
uis66IxlmS97huvXVr3rhJ3ZHfIeS+b0pR63PTVMzve3bm2skClEyS8OnR7UFUjMB0Bk0lP/S3vv
DlA2QhOoxrLHZoEeZexQQRK6NZQZdMo9EHLxqtZWcnMXJwfRdA3V5g/n4FrVRfAeqAvMJwCaDSha
jbbYup62BQ5RRTtY2prkeshKSK6Zb8Hax5RY/bXe/lYB3ipnhRZxtw7LVa0ecm+pIBhCahI5TWPz
i62B6xX0ZbvpOeoWE8vFA7xj00QE8gyWCOT3rdz/cwlEh/YpyVSbZNR1ResqvlU15CoMOIintDXa
BeJo6sILMQFCvA7mWGxsm/gkVXtdbo/IYZhaKtsC/yCTAO9RUOIbN/anC5vH4drADE+W6a9dt/Iq
pRogrQfSSXpBHmR0RA3RlQKFenK6G/cUrb5PR42uyUQGqErRyvtUjYAbpHQxnt+nwU7X5ba9G/b9
s+xEruX0R7YGVi6TBI1q2w6PBRLbsiNRIn6Sj+ojKiDmkSo5bIkI6icVc4F8hEzYBVBdZ0s5XJmo
2fycnkZxsdR+wORWkIIA3Q32MbepZdas7aNsOGlznwCr6RwDDHpjtzA/c7siLWsW4jH6PW/0+/G1
7dZK9Oird2PnoH0qHsdjsZNfq7W/SfeNM239VbiyTvFKcJrdeFTteEVt9Rt/7p7j/Tn70e+LO9nt
OZcUcIGLMrozWJKeXUNUmxYIpoxAb+PD1ByH+ICWXRvZ6nGIllR81XI+Dj2F9pcjGA8SV460VA2+
zbI/Ck/z2XgQjzy+D/9x4T+JR/pr4ovyW+CMTHbUieGbea/ThOsIDIYFZ4x+VE66DeNjKS00d9oT
37rqgvvWll3UCmajtYXwlIHSWxb1kueNn3r2nbko35no+ahZT1v9JTihWRc+5o+kQsK2eEgQDnzv
MJkDwP3LOvbCUpWWAPD59fqt49CilRSTYCza37mTHcr78IWyyda8a7fWWj9F7wCnd/222ieP2k8U
+Q/xm4XGJCfWkaIwPwvDNnpSFNrKttqSQi8aaaeh1aotJ32fdA+1t8NbsLdswY3zbdKtR8CK3UPb
HEOMN1Q3rNxWh+FpFxISBxw6HA92IqwAv1sKSmDrKVyhHNGDJx0Rxlvq3ylY6zUHNyTvpQYFErrZ
NwiPM7JAWOjO2ByL9iDL67F15fEkq4cYFJu+rHnvbC+0B2S1BEj4cMutEILl1kOZ/0Zd9y97lk4F
ICRlZgOJ4lVjxWwVw8KGfTrhzFrc43CX7bpUGhYeOF6nbLTxH58Rs3acRItEpVfC5r0ML6NcH6O+
F+KTR0F52YSIsDZVuc3F+NdoCvqtIvGnCgDFHWIOGX0wYPUclpfDARRF9SAwY2g2GKlNY/qmyVl7
RHsAVm3zU5Q4MBHJ9APUoiyAD0aAHibGQ1ypOtcVPDRqTzWt+lFYNV0YLGESw3rw659fh07Xn4GZ
pxo0V9eBXquyfFVdL4dWjJooDU/FZOW0dlqWqa43NsnOcurldvP1cB9K0n+Wjefx4AvQk5xhEFiZ
X85LXFizVEASnkxUkXZJOe6HyDPduA5qLEqnn6VORjVGGMeM6P1Q+jMNl9JwtsTTqNp1FTkj7zPT
hlVvrVtCS1mvMPa4cSy+ftIPY/KLJ0VvUNJBUXCrMDfa1czUqYAPbaVMZ/k7/lAQyROoc4/CvbqC
274yt4BrH+iXBmd/m78j04V7JyZe3xMYWfCgQXWGrh4dUcJJCcAyThNHau9SCi6hK4RIcdqEJEh4
yJR+pJD7/9yqsKPW1imNdliRZN5SK3dEeThnR9hnjTScXMvEdcfBEHkRJBupgb9NEOHS+oRNJKgA
7g+ZTPH2QfBOPeF+5IRweT+ilnHHfyoYYr7lzviAVUmJ0RPIA6jBoBXQzKGJQrhELMd99K3h9ANj
ZSyRAAgiuyII1JZFf2OKP0Av11OMswNtHf7B3f7qDIiR76f8mojnqZhlpNPYVoxBWyLmQNqJuemC
Xfujy7g/i5joKhXvVcn7HVlxvqEpcrzxwa/udR0DMo173WRp64hFXsU0pMJ4MbVBdkZuVaKLk9yr
at+tvPCnJMM/y57GLl9HPUrMX487/72Xk8C4qkm9kAauaH2kNn+0GTKlSC29DrMzEituIwHqKrCC
WIRw0FJkyyhm6be8Jj5tel7VkgDniVQS9A+A6J+lZ0GVmlpCvu+M+mrnVMZuRKqEJI9oHtq++/X7
/WWweSNB0gaRYDLLlzt+8AcNRQqNeY3KlzDICLAV8z2X2qcRy/UbS+o6OOOvp4gAtIFwcL5Wrko3
SqmIFLf9/uxBdaUtXBNry7Rsvn6lj8vi6puhAWqAiZ1FRc1ru4xIVYYaW6vubB4oulF6XQxIOS16
Has8tj9B39KcHS3XZnLUEJUUHY14B0Br9tSGmxzZB8y2rPti2BWaE80ceVgOiZtojgxtqXHawe7L
OwUn1dqGoyjVq0GwLXVdx3YTupoHj9AxSBStHay8UcV7DRUtx9JoUdvSb9JJutZQX4kccVsPH9NH
6dkYYKs7qE8Xd8Re/H7yHAP+zxcQfaHIQBBEJLttoCjZU3KXwyIP10N6Fxlu/5HEQ3IyBbgGm6p0
S8XxjVW0a9K16K3iftUdUPG8McnXXT8+5YyXUwAfgwUDqXe5blRRSAPg8e0Z7Tvchbt7enwoWsv4
YzfVS6vl9wHl/K8/7Cdcoo7LjEafmWU0L9aP4P/PzWgEPdxaXTzTvYG5CaV+TI3AUTQNbFdXq7ao
iJSEumGNd6DvlHlxq738+bUN0ioFiLZmSfhFzNvpjycQ/ckPeg3+WIJGYYI86LJSkS2MYNE5KNPL
2Lv9bg2EXb5+88+7lCMYPKZMQAb4WlQuh62xUq7CrqjOo17VW4SnBLB4WqAtU8kXbtQX/zLLJjGA
wakgA60BZ3Y5mNBgNN9XOYP15rkUpTWE5oiWwO+gP+YCCuKChI/KZNFCwujoRiD4l9FBniqGTPhB
aIaFxuXoOfd9kIVjdUZA36JnMdkdFAml1UpbC8PDuO/xGqUJ6D/TmXv5p9NsWWAPFdiLski+ejW2
rIaF3yH2da7TelfWMnkN2kC4vM0WlvXNc4o3uTymGI2ymAqiHsj5dSHb6sUKiJ9Wn4FWNGsKWX2z
GYQJEQZZf8Z0LljKWYFvuBKbN5bTJywoEHDekk9MIRdUiiJfTnLA2xhCQQcsTUdAbpX4iDj7MmvP
bSPsUGJgF8u0pAcUMBYWFwI0l9J01HCDsQQQzCIR3WYSXQMZ3HNNn/3rz/AxzxczQ3nfVBVuexr7
OB5dXfZRgfV1pfviaSwbzGWH8XfQlbWr5wWMrpjuPsGAAXSdVqYVIzmXNCTRZQDxTabZBfXKbbCU
c1JEeJFAPMlagthDCuKtiG486qeNCVzVIjiXuKxNIvWrJ8X8s9cHeKZnqwC/jbEKdKiilJaejFo6
+gI3PtynC3TGZOv0PcBcYOYrX50DVo2+WuYb+Rl5QwVIObgVxH2SG3tQmyO7y/k3VSA01G1oBIDE
vTrce61S8hoRpnMJWA2veEt+VaThVAfTBtZnvtdV0Gr+ONEEVssCjd7Z9gtNwcPQ6vee6FvH3LNi
FzE3jyaMtu30uEfULlR2sURNQZ9eVDOltVtF+r2Fos2inVrJneSfJkBeIfDeLDiDGx6DailFYTkZ
7qwSUpeYWVBWK6hLgkig0qgCklJefrLSzI6Uhg8wTeqqMMT6oaU6iuRp9zAZTuLJ1glYwag1+dEo
m/GuCW+Ep39ZsqYKDBF+DNcTl9PVl6lDXJjbOonOE9Z6uPPSEu7EMreNRMKDEf962hQdZh+118Ap
MEHtKnlK01W03sVGPMSy5yiD2n1TZVjgFaWASrYqOLcYhHy9ueR5b19/XDI7EDWEYsiKXu39Us78
1jKz8Ay3O1wpfafcS00uOH7X4CqBYmvSejmAAuSDEixjPYUGo1ix/ZE5QOpPkRBKrDsAgV7qTvEU
biYr3KdGh4EoKk9hUtd7VfB3jSfJ668f/dPly1qEEoAJGrgMNN6vsnalzSrc1/tuhnZZK4XVsafJ
BrkeDDsUX1w1TUwZ//mYnJRz4GGANpKvxkTkEqiu2VUnOWp+Tkn9ngbJt8SLN6npcRvSABPEwP16
TOmD9XP5jQj8GWwG1Vnz0XJ5PseKUsk6+oW4ldoK4q3q2bCgig/PCNn5iAz50guMfQhJTblNdcA7
gDSxKvIsklV/2ZelE+IO5EPswRdVhJwRmrWtkLLVIwADb1r4E5gM+Q214TZ70weYpcquovIHCUju
7jvEDBJ1je3tmJ7k4a4D5lPEa29EMspGoyGLSTrJiJ7rBG2C4imV3vrSqenjtdpGxeE3+A3+Nwko
Eeorj9J6qj7p+dpEosTusxecGnsYN0g3d8v6qJlOO9ISA/lDv1R3kMGzEPRoh98CmlWUydPSzoZN
bBxUHXnWJ49Cnv5NTWCbxvc+D1yd8GTucreAqjxQkr0bUR1FkeWV45fOV6htELc1Zrwpf5UTZ7As
uNdBRK6Q8/76y32+DvAGZHMheSEBw7yOihMRH5ZWlzkqFQUIxUCV0wvvfPC1ed/FN5Ymh/Gnrcxw
7ASLa8Ga//NymYRamophqfanVnV7+QE/PW+6r5FbTsRyqdUOFGgQ8i8IP1rFweMj5t45aF6Cdlvj
Caq+S+r7gJCvVxz94j0RDljHlpOjxt+mdgX4rc13Hmbl/ZNkPo0QzdXom9/Jy6a1FpanuyH9MowK
Go/WBugKNK8Wfbzx2lMfHHIZx56X1gIrVfySa0zSFQoZfKG6DZcSSjQNmrLS8M3ytmNQ4RpskZ5p
yzGjwE5JZaibTRcIjtJnS5QuQdKpfUsNBeWwhgpz3NhjB06CppqVQ2yIckSpKE7C1tVpBGLetBCU
d0n7FQrol0hH62Ugq5oFrFHDhNWz8vyXMk9XHY8+Utiu+F0ZLlOPZnmgPwOPWYjhrOTKtRLT6e5e
te9wCHqK8tUieu5ALSVL2XyoilMU/1LpIs8+LcWwMQMcaPxHy38Iq9dcP4lAZ4KXWd9e35UWKS/M
IhBvaXRCqBhRlo2Vr9riFRwVeGb0rBRgFKxYxPI0G+NlcNIqolPyYnrOufyWHvR2a0nBhYZa+yT/
ls5DYNMKl1RQXninQFlQlwYPHDht8SA80B7s3pTdkC4p1Icr/IfUyuk5EZqFCp6Dwg0wNhmNpu18
W4p2bL718rMAf953aAqleKz1NpbvPqJxaJi2KyNClGxlkSR72xA8Y//dqqlNbmRjUyImXLn9TMsb
K5Ah++jjl4fxvqlAo0OUq4dv+FHRmHttc9Qs7tD4BY5tI6j6azJs+nqtuYJlSKe2kh+teIvfeCZv
fbQJzE0yfTe6HxMr04TFYhJ3zE3rNkBJc1mwTmiPWqu8dRTTNocdwHiOQn5k3R55hhiIVLwhORvk
bZyAINjjPxsVdzqIkax+i+fG8oCEySaTHlQeXih+ddJDl5y94RzRdaxRNRl2ZoWscETP8CkLDpl3
pyBR7a+CdKv6Ky/ax+02SrYlIjbII05rYJLZdC9lOxSWMtVNtdPYf4PRp3RPbeKmmza/R8J3UN0i
fKxiOIInqT22IAC8bziAo0ax0SzHMvcg2lNtLWdri14peKitTmcyd74+ttTPMQH8YK65GQ6HE8U1
Ig7/2iZHkLI7TXQCQ0CmSYQAYtaM7iiJ5yhCDWgq9f5ebUp1Uaf+PsP3zfaw1lgFIuWUspUpEMeD
xUYAOleib7owOqVZGnoKoCH16KWg/tA9mlH22GCm20xy7mAPBwxiRoSh6+o0aTCssA2mFNMVotvV
XFOJhZeGFnyzGkVCvCotgc12EFBMR0dNJ0RuBWW4fBV3YLS+npLPeSiREdTDOSFEbE/7gCH9kekL
hVZHUiAkZ9kT+6MedAiMZbasYlM2dQgoSB2sFtN/G9q6Xoii395Kwz99Ex5gJgrOJMg5Db8qv2qt
hBiTpiVnsjh17xdHygKjWzTq77Ce3esbxBqTiipxNeKJgUrTL9jjNJ8KFvrXczEnMRfRyPwkKt46
9IFmj9ir2Bb31MDCuy49T4n46msTd/dI6pUT8650+U6zONe/HvEjrPo0pK7geQv2ljzwKhPPUgxQ
JlmlBlrjpTd7di+b2PipYAh5TFUfBkUrb/QqSwHGYqLmqdV9NciPCpfhtjQRKa/19MmXkZpsMD0h
BMq6JRogC0t+NwYuLWjQw41Z+oB3XT4zdAOT6JToH3DadWAdTh4KlXifgIdjfXQSUlfdIM4CQ21n
S/0skZp000L2yZt0YLuRlfrHBqyFT9+xzZD6VH1LWo2i2K7kFqXuEhO+uPUlvIhq3dWy3FqZxkyG
SSNQGXVTrxCJ09djDvwKAZCf6O7U+1FKV/2ISNHXX0T9tAZUXE45JGCtwecwrkINnAMGL1en+CzD
rlj0Zv04itH66zHkT/GMcjnI1Vf3fJTp5NgDUVNjXhJORuqG6FoBqOFf2AvYmeHLrq7PuqWJHjp6
bb2U7X02JIUbGWLlJqTeElKcA7YLix79mrn9tBTBNKAkjYpwAdwXb7zATXUVlp9grhFXhp9QCIZr
2Xxd5VYo/3kXz1V1mXIWeibAyK92cRGaeqAFk3DSGxBOGLigvy12VAlMv98EBUmLTlzQ+nttmOu8
vl/Br8X0NPN788Yn/KjlXy1QWhg6qMm5l0G6ehkuNpbqjaRJqKqXyUprlG5VNsyiMKFRhUz9QpIL
VO+B56kYy8jSqNxbYUOQAGHC8TWCMC2l5RIZtxCNf30wPMUAEbLdlQ/33T+rqlnRZ1FSVcKptHDW
bvz+pEzlhvgAUaMBN4Ama1671rMHj2+IBO5OpKCwNEbgUp0w1EtFCM55OrzcWI7XsDXQouxmmZ3M
dyOrv8r9KmyYo9Ev/HPimdkd7gJrXWlXXoJC6pR5G92zKruITX85oKm6VPlTy1mTb4eqlRMJuyHf
K7RLVTET1n7dpMQK+u/MCka3xDFhOUCQ+Hjg/xVY+a8ZM/Q/66usqvf3n+9/qqrMf/4/pnXWv2hu
za0gkjJim7mW9R/TOutf1BFInJAXoaJG3/z/iaqo0r+oMJhc/jN8CmITO+U/pnWK+i8Tzi6/Rf2E
IrEk/xPTuqsow5Al+lOQPmaaFrovpnFVaze9WmwjQxMWo+SlW2/Qp3tLLIO1MGD+Ik9Ve6caffcQ
tnQAe09ByboplPUfk3X89wHwf+jPHvMwa+r/+1/zGP//WPj3MzAN0PjocVL9no/+PyKdQQ97Ja1K
fzm2qrTOJ7G8MzAt2BWjeusIurxF/j0UoCzg2x98Mf3qNMTLrNY60RLQFsD8Qye7p3de1nAgvn6l
D5bfxTtBCcOkh0KcSPTEV7x8J0RDexzPeKdCkEe3j81xgyBDCYG16fS73oAludC8MgI1lYUmUtFI
sQmb0mjHn5oG16IbfOHJFxOE7xW9KsqlOenWYzxKg7TGrVOTlqXeAixuvK7WaQJ3ACbzqIckgt8J
BOmp8KR7NQX152k8iTMkkgJ0uGz6X0amY+A09ODnuyjmigdEATBYHge4XEOXwNjx+qkHIOTHPgmc
rGEu1WIcEziVOBXqFlUXMrmvJ+zTh+FiAH1DRZB+s4i04eV8DYqceBRV/WXgDz91onDX64Rb+Pgr
YCJ7DMCNOXdkqWFrLPyrUcqy7bGpQQnV8GsJkRa1340USWZZTKQoOqVyJGEW7NPrEoeNUAkfVEHG
+rtC93kQs/a+j8xfAhK44o31cr0FCPVF9JZEFcVdIrfrtl4lxwiOFjzYhBKf7Un9MALHGup1kETC
49dTfVWAnWeBxY+sCZRQ9px1DWUYUlruiodEgZx34ZOUxiYwDnFK136e4BATqwV4BrVLvxlygF9T
JAbTT9nv0BkfSq19VM3GLBxJGrvXDNlkGD2BiKNuF6cUUJJKJbqNkgJajzfJwaqQY+5Msa4DJDKK
orzVSrqseP37ZSBi0r7CdQPhlauYop2yqImnjIUjpk9TlTSrEINBu23UQyFbv76eur98JngVtJw5
e2e6/1V8KIRVlmAQI+CAocD4Vyn2p8zBfSZ4yg0A3Ae65c8ThK9EREIDlKgPFJx29WJB5sWCjnMX
NYQQcdI0KSyY4qWlO1SEhXFdWEUGuDZFpxM+oOq/T1plHQd/RHYozQoJRHbii5ARRi2yHJlOWksG
G+hvlY8g75LtD/obbzvVR3UNgRt7iOLiDrPGAWrP4MPmEuVK/qHyWz8UZRhb4Lkeeq5+m2RbeutU
StK6keH9qwQilGxl/aGfRu1t0HC6WKiNUGxRDKW5grQzZ1Sj5xONiTAQ72qWR4AvZRn0N5LWq7zt
Yzmww+luoDHD8atdhUyxaZUyvod8oSD3yiURZQozH9V+6noYwzxleVK9+CnNdZpljb4ilQbFX+If
e19ZY/RrSGqMwBpVaR44YOkVjVU1vcRWmRwMvcMqRIv6GGpT14+/BtTigbaXZvzj62V21R7991tw
GMq6ScIDJPHqVm6SKu4SDeB4nuVIamtj1u0UwcttH531JTqReDPTQjZXjVY2dq0CjJQIrWn2pODy
OoLZBYZj+laUzfZJ0QvFRmO7BO/ZxFJw4+i6Prnndfrns84b9I/b2zMrCjrzmRrFSm9LEVUzrTYi
58aUXMbC85TIH1IlILmx96W8fTlMXY0dRqYk+n3SpW/oLNICkGZroSEqH/2KFvE4mt6DGirJHS1n
HEAERRhmcWitPX79LJfliP88Cm70HNWgydE6uHyUIhx03ytpTUmFB6i2qNuTUvU6DJ4qQwNH8RWk
eUy9ujHs55OOcI/WE5cXWnqSfDXRRomhUKsSu2AzBGOlhn2j5VSx1TGDCCJm0i2U6t8GJA2lrzgD
3qhDXb7nMM2iCWLtL+VxNsIec33d6CVkFNBNyN8Y6Y2L6fNKAknJDYhCHNAHRbs6XRtWTdAitsEn
xpW0kABd1xTI/vF6/cBrSkB0yEURbrl8q2SwZot23gorAyBTPdxxUHfGjZj2r+8CZHYW3qCLdh3/
9WZm0EvmXSwLnz9NiEsbjenK/nol/m0U+H6E7eDMZqDC5bukHpKinUrHDUnZiVL95Dl40yc39t5f
RzHRciRq1uD9Xc2Y5qc063tOI/T1QbmSuCfrvoFm+PXLzNvm8sKDuMVXIXxEPkS/Zi+K8hBqesqH
Qfm7d3MFgAEIEX0VR7G+YTuNz1aktkspzm4pSJAzfRoa3RwJpAFRGLDAq5VXkONjesEZNpb85WIz
5Y9NKSDUE4yZk08WerdxMy2nBjdJrApxPH2McDtZel6Y3wiE58m8mgUFxUyT5isZIGWby0+qIfcf
BipNKia7+OGXeJ+MigorTB2HW2SVz2NR2oXFqYIwpbl3vUj10K8GUU2RnAonC3pjRyUoi9rOWOYF
CLSlXNZVvWqzXj5oVRxCJULxfJ8qWJIi59sGz5EHGHZT4++NsoeKduWCsFsT3LQNYjhGmHxKi3EK
G7wOFNwCF2o30rsSpBjGQE14O4vril2D846o+SvV7Hr/xm7/yysSqckaGTZ3Bi2Gy+kcqiLoR+AX
eNfBY8x8BQ6D38CJUPT0xmb8fFwSNRCwkchD/6FgczmU1OAeBXQW3bO0EN/7fGwQ2PWBZMrWbyqk
zY1Q5/ObgUGcNc9JGWZS03xL/XHvWvRelalnuHGczEUkFANxSxPBpKyBMd+YxitAwHzn8VIz9JBa
IlBk8+rySTvDU+Ma/ckEYWJ0FowMFGBdbKci8cDZZKLbJ4rxnCamfGprq9qISkw/T9LizT89JUAe
fYCeoF4j/XP1QZXODDu1ZM0a3Vh8k/2+XoVDBVenrEpl1iL3pk2SiJojhal2Iyb/POXzcS5TJSRL
FRH3uZxymg4SvkJMeVPE+HlO5PB1WEFdF4ZbE3595s77URUJYFUZ5Af/uxyq9dIgroWIoDtqf0qZ
KtgeiuT/cAkBwdNVSeO7zu0CrvjLQbA7LyRcwlD2M6b4zsemB3ftQNh3ipbfGOojD/vzXONrSaBf
ZRYQtSbIL5djYRWey2kOtbaY0i5YCNB7VqOnUHnqxgF5cF2JNWU9iYM2bYwY3zo+JSaoWK8Mkmb7
0eyskKQl4uKICaGCW1SwjnHepsMf9AOyM5w2WmtnWqJhjZUJ4bcusaAbT9XU50cUJo0E7owsfPt6
OX7+TryWrlLiA4WnwQ64ei1cXfx0Eog267RZD4Jg2XmH2MzXo/xt9oDHA70VESWeT5fLYcaAok2b
VJgWZF35SgMBgIpn9gK0QtGXX4tuglcooo1yrjoB/ouk5Im04GtIL7GfeLgxqyrW4VZIgKB5kZOE
Eo5+VTmYCwzMZl2myJIQH6FgMNxPnliBFc/lBvzKoHg0C5JKLG4cl59Kj6wIytoGpRhO5hnQfPlO
Fg2pCSgtnhLo9EpWWv2oe4Cu2KkYW7VWuXgHTT4NRRo+IlRYQhctlPuv5/Xz12Ofsb8YXyHTuhY/
btPE6CBsFrTIusQN8bLh2Jj8G2/6l1EIAueIRpUY6PrIAtcWYaycQRYu0S0pqPZvOq8Tna/f5You
M0tRqEg+gMSBtoFgrXg1n/HUEbBjULMkhOi/lUZq/W5DI4Ea7JmPLW4H9tiKQevEoS7a2NYOh75H
DcDoNPMQ0cv4LjVjef7HDzVfhlwaYMfp+FxzbwMptaYo04BFIZTlLWYCdefPlOjxxhb5y3LiHONy
0gjpWabK1Q2Fc0aX+rOHlWHhCIWejwZBTM80aop1FWDq2wcdNIbKUDNsPuVWjwCUpIYMsdSXH79+
7U9fnECDbtIsc43fIWv7cmmLSoVhYFgny6bxwr3O5Y8Uft25X49yBb/iizMAlwTAfAMwImCBy2EK
EUdor8F8Z0hCDDGA0rpUVqpfQmF6TwLlIFpneglYbxQP5dCjN0ENWvguVrJw1sZYw2hL7jC98/Cd
CWgMbZPEoKc7mNpZ1cf+xgKd19/FDTA/LVgxeNHWzCe8CljCXK7NTCyzZR9WI4wy6GZGQV5Ua9iX
3ZiZOfG5GkulnkoyQcxCs/hqMQx1gB+UIcNa6T1a957WhdlywvTsvyk7s93GdSyKfpEAzcOrLTtx
5spYyYtQqUHzRJESpa/vpXq6cYIyGg00Gri3I9uSyMNz9l7bjUcBeIbQDTGcG5WHJhuzU/Y0RZAE
gdWwc221Y+bPGIkQz8nOUCeKiC+ejQjDIDeOvZdN9+jMZheL1SZFXhL/1RRIoyZ9nRTiRGkf/ZVI
f/gFMMiytxMMxYLAsnO0t6taWTJNa3wSdjEwykkWACmm2Y14FxplHnTmcgMqVQz9xmn4BETTh9Nr
waiTsNsyMF7rfDafwFLbLy4ZOA91OTMaJtruqVL2UoFfcfMf3dyF0DDSnDw8R8zWtV1lTruh4Pbz
DepD49FNBiO9y/W4/DI1h5gt1aVOL71Je1iMA+etzC3jT+2IVclpe6pCdJQkz3JudQlOiSSfwZLR
T2prhFf16MJ4ycKFpOq0bh2iQKMMukBGNcUUJKqLd44C4UXCmIQIT7u1qBPJQP2d2/30sBTSTRiH
pgugzt5DuOfkWn6foild9k2QNW+9N0y4nrqVK6rMij647Ytg3FvE7vzsSU9D9xeS8RkX9BgJ3/Vm
k7CtNqrcWLYhM9jBY+SCO9us8kNYz96bl03T2qvLmmeXgQYqu9Q3x4sorUoUi/b6Tk526jRncpBW
eV70EShYC4MKWbqZGsnsFOHyMjQNRl9i5rp75bTiSQQ9PDQ/hbDMEZVyo01UeVPqXD47bC2g8cKh
/N3Zk3wLcUtetcmQTdvUVEgYfLKhf5rabzCTzTWZZqnIsbar1ifGmtR4ggzb1vgNS7HXW5E3y7NR
GCsmdkwN+zB4NpS90fYRc6ZuCA6Glygttz4ZOwYRV1PwTn69/kZkdvTNI2pr2oWzhXeMsZT60Tgm
HWQeSCfdOlJUP2pvdZgUxbJcN2U9LGejMuUNXabme+YszpsP7q7ZprNAZJilTlbdWb5BeGcmczfb
a3fmwEiCND5+S7QRCkNRRzrW2vZVbEbJSG6JqmEa1/0QwhFxqCrMqlVEGhJaNMdVWaUCuF5SwA8K
JCLSIuwRdolk4Bub/hJZO7vtMzNunagkm3hQwW/y2vDYE1KDkLFtSiiAiIF8n/ibJLJuq2aCOOs3
g+WeY+Xxce7MBqRvrxfgQmamBXFfFhbn32k2mLqFCUw1tbiNgE3bOje1jsT66zXLrpWWhM3lmUuw
Med8KmO3GYZLo43cfg+rPNB7XSfyscsNsqvsukDpKToZbEkUHt/qpBLoAdbwTvgAQXLN+Naxr5Kl
yJ5GW2biWY3mbGw9p5uIzEY7PxDZU+I3dghIVYjjumLaNAwPVkiKRQ9k1H4kLmmAd095zlxpa422
w0u52FASgowzPbXbipILA4jC+DfOgmYaH8savtnW6CjP+Th18ypHC2X2Sum8ghGLM9oaa+Ng5V7w
SrSx+q670AGFS21mMtkoJG82CUD1Jlii8lGZQPkvIfNjFuhk2FyNUxdlxPAqpgt54Wq1QRvGtEIO
JppASyv92nrZPLPZjDMLkWuCwwmEci+6jlnnhR/6U3HRlwlvbGWPzVmrQ4I+SBNv7nNuT3uYMBvj
lmSHdC4BiIAswjYEyTwRLnF6/SCjM2kgAdzU6ICm/eBr6FtZ74y4LbusvZ4rLY2tnooIgNugaosE
p8Q8I1XHCvZZ0QEiCUOy7nXaL+muYSa/N/w+uPCbyLiyHdqI25mIzHfOQwFXpWF7V6VjF8Whz7q9
LcPa/plmrruCrgwjjLNmbD3WznWFLQihNVIvQ0CrR3BlaWrpmclnUyR7FQYZWYsZTokNTpW6OzfN
On+S0naz2GtqAaMicUpnyxIOrM+JZF9txkgjpZzrvGI2knHgi11ZNoyZIgFnL7F7vPm6U8OvnJNJ
u7XtCbD5UPvSPNc9ebe73vGa+2Dp59+koeYV1DvpfHflDB6fcCg2D1IvQHQMGkD5rvSJcKpasYwx
TjEggZz0mHpJspTKWJF8tdw1ocjeVYAo5sqL2PZgLZsDODaiDARpeRw3cS0XiHcKZaLvN8dQbjKV
L3+W1p8etL1mU9mpl0Yb7TO3suYlTo3wjHCy/mExC2+f9dZ1m/OLzsl4GQjoIH1t8p4iXApSMHrB
e03KNmEiGV5dqC+87hCg9a5zjU1dqscmD+60bB7DkWeGeSU239u8714rtzxwqtxNZfmbKLg99fPB
IzmSDfK29fybhDJdyaiKQ4vEJJ7l0GvVxtfRGVM82Fv1y8D27nbDJdoN0tqK/Gaax0vPr96LAASK
gCJpvbbqsUzrXej8tDjO1VZwcPkLA5D7Sma7vHb2bK3YEzghx7krIEcN/qqW5wSYSb7GJm0S543E
caTKHf1s4mZvlVERhphZmbpPmgCWITWfPmcCcUl/lX8X/UGAohW6yWDWd2kS6Njs+7M8GB7VWO/N
lBdD1e11MlUsu+jNwXJ8c3V1kAanVF/XD1KIF2qNx8Eo6TrKbHozm0CcmzOswXl5Q9K26wfypmzv
kvt/79j1k2cQlpCPSOGlfR926bfCDw5eSVzbtePVIlYcBAGa5oAqHQcp5PSn7NOLgLNRUkegTlP5
ZBFg52b2mmM5LWeEOh4GzWApzaeHerDOiJNFBOwGB2E6T8lQ/LAEDHtpe3E1dmd0SfcJE6dNWzV7
hjjftWHfWRmtuYyZjdmaKBclivoEF2Do0dU24oCv6W+MxT6TbfbgELKWEckYG2NaoDJDqGdUKR/j
zq+976CTXoz+uzNZW0wPPwHf/hqSqSa3tOEt11dpUZLLmFEQ1bdJpWHMGdaBYDDnLcy58XpuUKlN
+sLKmjhNZlLnCR5finiyzV8tD9Cur5ZfufM2MbOfvPl2Sr2Xivdpo/w8XnzzPMUBez9ZYTjS7/Jb
rDX2hAC5/eVSt8zw8wLoJF7foz5P4WV2UrzaBo4aWOB3VS7OW4+noiBv11zUOy/+bRvO1aGdIUAB
ZpdQuPS9EgQrkMv6s1QlbpncKEq5sWpBlaQhIRFrcz3JzrwSJo4aNubwJVuJLgdzAlcWuOCRByzn
2jkPIUaUI6PnILzqPRd7RivzTeUYN35RgibyKUDaXJ8nlDNn2VASCw3oYqnF78KuH6fQeiUKXW+H
4cc4+ng4hg5T32Fa08GZf7jQJQnTS67K2tPPfuMYb3aUWr9qu0pnhIsBXhWTGiTd1EOBWqCyUsC1
YWevCTyQseOZePgolsPc3+so66PDIDMbm545zwFcYtsiL0C0A1HlsFBgIdty+V4stQXUMpvzJh6T
Lhq2pEmWN0HYE80z9zS8KmfdWwY7BQNmUrcTOWprsiydAvPPNhKteSaL1GWO0Rnw7gYrv00iL3e3
pJzmGQN6B9BN3/rs094cNbdeUWTslWaL5l46A7HTYT1iT0BYA7TXanNKHzPBCc1D5KwxJqHVHvqE
w/Zu1FJw+b6d813AXI8/gCP2B2eG5ltvZ/re9Ul525dpxjxANgU6ac9dUwhso2ujuBew4zNip9+k
OyY8vU7bfwtGXq+4r8oQ03tYTixgEvzd1DmYrUY6Rhey0f3A87M0UEjnolTbMpOg/PJgSXCYJcQb
boeqSjjriL6vt5rt5T7EvLOwE0KRNqJht5Q5jqSmdIwuVjAc5CaclIdnyNUUIohkxc+O3gn/Sh2S
YkV2MDGROBqwmLCh6E03t2VFc7qz5j2QaipTQnStP3PiEi8/2QJSXtpXIwxkIwpU7EwOBCYjmChw
J7usZ1ZdpO6XfbCgDZut0bl3KvQfNz1LLNReqrRgx7gKTGoh4Pw55kTONHE+3p+i6cnKbXuVvrgj
bRKQVlX2bkWG1e38UopnQ1rjVTsPqeTOqJmxZKLWlIplwI8z2ENxHYQ1m7tfSEIcyjRYsm1bpAu7
uFU4rN+Rtt8Xxpq4+7S1PFV4U4Dp+07yHPRD8+4ZuW1DJGysH3aSRfxPZXaI0JS8LmeHaOZ6XGpK
MqdCKEQg4DqDbVRU7Ck0RzA5fQ29N1RppHg4SbGloemYV+TLEcJDEwk0Uko20X1JFNyl0VftS1B2
I5mxAV+bnEx+XyaTxtr9pbG1GVozrJB+GKtWbmFY5bVNQI1RJvYbCzc218QiO3wTqpHSLV3COmTK
Z5Kc1SddeijqMf+e6sYBp1vkAUTj2oeoqG1HvZtu2t6ZonB4qV3oir5d1M9TWeExKqp13ovuxtM4
o3kTNxUZyd+LCNEOGbNhvWKcugnIuFWt1ZFZX+ZooEkhV5CGYq9I8m9GiqUdteXMJDf3VXGb+BOJ
ZwjIfefcw5x7I5w6xLEomumdM0aOwsVZpNx3Y9leW0GfcaSvjey94//w3S+doGb/De0+7qMoVNuu
bkPqh8HAismvLe+spGp+LFHF+G9Uhv2j9THgonxQFlQLA4yGQdH906Bo/pZb9cKpgKyN8KyG2F1x
VgrpOQo4/ypOCjvjF504huHPV1awEa4JRttoWzxYEWKbYdcto+edpx0qxjsGmwjrg2lRP2m3mBgt
aid68NOpuePPjq94lznHl1CdH4CxZ5yyOUWWGwDa8o/VN8l93xbDqxS+le7moYDxVtAx4ADUuRlR
xJxBx+tiktm5EE1W7VMTNfVOtMSvb/ykZAwRITBHPjVjLyDh1jU0ILdFFrswsvIXK8Vqm0SoYMn4
0PyzuSsFIy6/vhVGVU289xXFpNGlXY+XPCAGqasXeluOrKcrcnmzcjfOzHhBkqTEoZP9yvsyUgIc
wpQDDceIrkEp1S/mrykw8yAePVO8tCS2yK0tCTnezmaQXSxlQjipNiZJvnjBA7BJDeKG49Ku/bM6
8C6LgZS0UYxw9YjpRZ3OCZWZDn1dACm5ApVhqZ+0YDDvNkzgK4BTVI2DaWCWq5QBWrlnDe22yND+
/tuEdzRTQ/kfNlNCVVtq9Uw1aww7C/sROPLFQyQW4Su4m+cmfUzJ4Hhqhy5j8yK3zd3RruCZIHSU
TTvSNDtiaZCotieWHnDYZOnowDO3Gq9q3ZGFNZUzMH5CXq0zrw3JI5JojmI9BBY0RD/DOzwtUXqX
BXM7bO1iNpgayRKv/jB6nEOGqCWEaXENCaPecNxdVXMQIbZpDK5NtzBS1Ip98No3fpNskIeaP+ae
U+seoIn5qnyx/Laxc74naeIOh0X3wbWc/CzYOFOafJszIrfPqlnIB4Mqgo7LkPOIJcLvqrhwg7Q/
4wA9VxuaaM0bySoDYiw9dhC8BlpPmzCvp/ckm9AYs2bNeezqPsrjIVX4Hz2pyOOtRmFiMl0UIGxf
LfOOxnQnSGDwMVy2SUMuocRieUGefSBiGSSWOOuDEufO4Ka30qIVtgvNhMImS0fH2LWYeQi/6dm5
4paY8DtPdDwM/oCye1NG6Fq3xbwokIXGsrSbTFjV91oq75dlsr2wMymbetnpOOEYAUlX9pIvZIf4
7VtRRrWzQyJYb2cYGf25qufy58qpuXZ0KW/aweeZKqmH/f3sVP1z0Q3BQzMSylN6PYsY7h6jPqG1
+aKxHKHewB609v8Z6Hxsg49FLtu+5cwYJh5HRomHt5vkKyaS6sTw2fo8iANDhkrXtEFsk29ynO7i
sh5LxBLUDpEmCrcIlPXYBensbOvSgOOW2ZyGefLpbm3J9jV/BclAnyOxTJCRDp0JwPBpquddTZP+
xbcKQn+CRAzUv3XA6ZiQ5cRgGcFFxWHA5bSYiCr7GeQZmFYwYG4Hsc0d/IOj0QRt1oi2V9piRrBx
MX/Bas8TTiwUfy7Vdt7hRw+gUHCNqACZrTAa5YiFtLzOZED81lhOwYOlFvINGQT7NR+xsc1LXHHr
egWnzyMD26RajHwzfVYqsv8sU8LZqsjclyHvifJIaCH/GQhHeq+5iDpn7qJ13JSo3be1qP3f6Pmt
gpimcM0ZZE2MXkYh8QkXtiTxKTKx/sS6UUlPm3TKX6Xd9K9shvKuZLMCteG5FfGekvp8bgvQyhG1
H+lMA/PDq8WZqe/s1AVFZFX0leKk8WS0rSq3+i7yEsFCKzxCSMyFFfh84qBhbNBAkiKWLxAjhi6M
frmBaO/TmWHprrOa5ZVZKABGQy6NtcdQT2lsB0OfoJkfc85OLC6bOaQZija0618gZExPttuOgEGJ
x1abfvStPg5oa49wtj1WV6GNEJiFMVTcjia3btyqYRI7N4tOYzRFuOT/ouVKyiMKQKrVK74dnNZu
pCCUcz0au0G5+Z+yqtXDTP72tUx19likDgKbcgrTy3ysYPV1gsYakUscvWXUMwdWTVC9W0OwgO/z
xhNTriPmyDp/+ovKxJLH+8A040gP0ZbI4WExMvzWMvG2Dd3jF8C/NNnpoy3eTpUOYQz8GT3cWYvK
WRg9ZrrADg3kQUGpDZbqbuxv7IV21kagIL+159B/HIdigEQKQliBLy7T52U0/VOxWO6nIRGCuVV1
D2YKkwZw+Y/rBmzNPOfHl9s60JwJ0nDi15cgOB9c5gyvwTSMtyLUGMyDXN9wQtRPnfad6UygvWY4
gTyFiZqBbow2rjmdD2PYdWdj1Zl/+nER18mSVP4ePWti7ge8pHeJGCdO3ZWNtz8yPI+2OW7D726R
j0WcZlTmG4XcGFpGZskXWwXQsRVRY3KbDlpfq6H2SDekre+zh6bkfg/MLw6eNjHYQ7kY3+vOWQjl
0Tl9LF4hpg1j1DxVKa1rNgkKuX+P2b5YeJnfo/5lWLfCCY8WXg4VjWFBbNnmbetdYuFJdv64IPc3
RH/KIfFJgcTDhsIR1ARkMBM8mP3xbkUiEmKA7biNVLHovTXzBukiVH+8rmyrQ9AzXaJLEE79mVCS
8i+k06d2ICGNS7uckIL8+8sfmQb/Pv3rt4a6hDJjneR9/EC24WSChvwKi0+76xmlHTX7QOCEZl5g
Z5V12RWE0zkNI0XmzM3OqOpHW2m6ufQwLnoSxOJ5GGjIuUly4sN9vjOoAdaPhasGTN3x9E83bdjU
NC22s5dbG7sR2d5rk3uyl/XuxM9wLNtc78s6YQztEB0MQrGPPwMyt8IWCez7SE8MheZBBH+ilkGf
V7cFur+xjb31EN4WviRz0Ingd5Tp62KBQEkH5vmbMZDm1ZA6M2DDsrkIJYE+HvHF+1bYydOJj7vO
PT/MRfm4+OmQR6z0XWxAHz+uRmVUsVOQKuNm9Xle9HAGgmjYazHYB5VnYs9uSn4DpeGFz4cH4pWr
i9xMXnBLR3HJQfOeQQLxV61jXodDSsrOUrvZru1CxDSrifbfn3h9iT59YPw6fGo0jNBWPn7gbqqs
SU7YtLqlDfZt/jeOueXO2v5PAtbyU/dzXbSProfCHhHFqvkmNPDofirToPlm6Xbre8l4U1BQ71rX
7cF2eOKA0s7b92ox76eA0Gpa2y1Q1lGcsXTW/6fenQeLATZLM+57dBTHz7BpzbUOmC1tPUvJ3wak
5N0STs3epyd+qIGenZCorT/k0RdHEY6wj+Ys3/7vdvEfQaVOTC8TM92OSInmFsRY8732x+BqIiLp
xHj+q0uhp+YFJeGLm3okhQihSKl8YpBkpil4c0KyJFx+qkPSpshr+vcD9FlwQPsJvKrpQ1Rj7TxS
ApQ0BM205wU1A+Y3uQYmWnlkyf37Kl98JdZCWMi8XhhK/xbO//n1jC7P6dVl3dYCGhHbWhNt2FgN
la/yn/99qc9vxApoBARBPhm4g2MjROtFU1eBf94uYlrOVWV2Bxok9aF3mMCrvPx/hb0kzlCj0ItB
04N/8Ph6RdImnaLxsVXJ7J1NKlXMnH2xA80Y3uYLBroTq/fnNQrQJorb9TyDYOZY1j9KawosDNu4
6SKXo6+dPBR22F8HwgrOyqGkj6xS+TBb4cKgoCmrExKVL35gGBIREhcGmRaSsqMlJ2k6l0MBGV15
4904U5HGjd0L0t5MhgcOle6/b+gXhSRuTK6FkQ/sN8FzHy/YFs2obNV02/jtcP/7/nA42+y259Mm
/jZtTrx6f0+DH1/zD9c6tgDPKUckws+67eX+cc+Fzs7O/jxcfjtxmc8v3cerHJXGjHtqU4xcRQ8v
uqWRH52qP/5urJ+/CJRKJFXooI/LVzJKMPWvXwTy2ZO+6rfz3XjuXVZ7kpG3pDLH+gzdwoGRcRov
d8Y+ev33Xfv8xq/KTYfnwzdxrx4z4jjoC3zDXb51aWttdDKGh8jOu72Qy6lYjc+/JpciapPUViw7
jn/0fHRYmikpZY4/w05fYJuZbEfR/6uoZ5lcA+C9kOhFfEXHLhC7r5n2zURBMsWrHvu0gZnkFkzG
Sqha//7tPqsVV5sJcB2uYsO+Pga1Lf6EeMUjf1PPvrrQ6C62YqQ53iNmqBhhmOlbVRvk2mE52BeN
nak4tzv/FGjz05bHjkfvxEYnttoM19/9P4s2cyBWPW4k7VtL7hhbTQe3aJ4jkZknNtev7uCKMsI6
i+eETeLjlTAlFa2fcxAvjHw6IIRdDp1eThFtv3i5yYLlVMfXCkM02UeXQTIS2mMwlFuO0iO4sCV1
a7zw9K82jrbJX1KzeG5lmVoQZUlAJbwtfKjx0D7oFJ2Vm/bRr6SGD7dFhT3ZG2uZSBVK217KE2ve
F28PLTtKc1zoOBuPf5ChYACDloUsksoD8h1M5ibK5Hzoi16deNjW5frjQgHtYM3IhUTOJP74Lisz
GqyZGQXz3rG+Svwm+JY5I6m8fM8nYZNTycxcD///s2X5Nm0dnnNi4v6ydv7zbFmLGxWoprjjQY5+
oUjtOAw13cVwiU7UHp/3S9xSqz3NZYlgHzl6jMtybMsAWsE2wxhbx0xpid5O3b6ge1DD6KFW7jKb
6HIgCAg82uJumvry/4PLr+dBNuwIVyF4eZI9j2GIRl4O1l+hcW8N9eXcEh1VAX848dx88SLZEH+5
lSy7/OfoCe/hnkV1nmGy9fSwQ1pHOOTk2CcemU8+6vXL8KxwFZQarO9rifCfu5dGY42aEklVPfci
Hgy//DHTkxKbGl3PgY54vpNLxTAlDJe9bdkQJpjcQgEjLqAIB30t0YNvOyRM+cYaUvMKMzqyRBF1
hBQLeVEpq4t7o+2BGzKs+Pfq+sW7xeGOvYKWHTXFsZPQQcuprYwsTXsIgn0j0PWhP7pkrvb/q84R
ea+YNs5mnFR4uT7+TthjR49WKuu4s1BiLyPyJ1zB3a3BSe1bMYIKs5dMfCvF4h/QyDPRM5pTvOq/
MSxHbzhS88AnJQO1OQTxj5+i8zW6lpDWrpalP2xmlKvXXju7SN+ToYuNMPsjdAaWPy3NM8Oe8m8s
Pu4vHRIjirbD4r96YjhbomNZWdyDWPBdWgg8+rNkdNjdUV7oEdMOQ9yiqvLdiJJ4Y9Z98axnqznx
8H2xXjmrgB9bK4YXqBgfv41sECwBHCApRTj5ExMFoulKNDQ1pzPGh6Xx6DH/PFHzfvHM4D01MfCF
6+a/wnj++8BXrUTZO7EhQ75AHKGs4mpQcGz7MDNPXArcFX/s6H5B1KN19DdYJzjuZTHkLbM6KwyC
Q1GxbDxrZDqQZbSKx6JC1GWOLbPrAfcfIIO6LB/zcol2Zur035psiFBwOPEcKeNKqCbnHc1BM8SN
tRSPi4/ng7FShXYyWnpBstcQ2P0ZlltIzmbSOt5FCojlh1221o/OX5z3ljZSvTPkbN+MqMkNmvGe
j803YbaHzWqo10TT1mSgZE/pjz5fGugRVeiXm8CxjTuZWTAiLRVVN3hJ/e9G2QSXbdl55QYjkb4p
+4Wm3Rj21g0q7FTG7mgT2R3IvvutYNi0G13brdhUcwCmNXGNDtavKvxHJT3rZUx1991Bld2vntRu
vl8A79qH3sjo8MFjNC7k1DH8YxErLiLYVgxCGK3eV2bquwBODYTUIpsETEi1GN5tW4Lu2JnTEvzG
BlOJ8z6d++uM02sfI3EhvAyMwMArFE4gYdEkJ9k2bS18UhY1aLCvkxrZXFQjSiLDA6MaqvOGPptn
p8SjmEiqwWKga7wNU88DcToPxP1EwzTfKH8unT0JLuZr3fHXMVWlxTMQ63SOGfmKH35bQ6kQTloW
u6AySNn0q4Y/GjV6sWNqOHGFFCk04moRIPDqpJHdVhnSJjGochkU8ETBpx/cbtTE9MpFni0iRbKH
bnxpwbSSHMwxOZnjrgvHJyDiyJgMehR9POmiO1ReEtRXtR7bi6Rm6rop6YH8YuSyLNt+MHMI4tLP
rkeV++0OoTw5YODS7LMB0RPiMm0iN0bsGf7OGFxxP/lqV0Fn2t3OrVTE86nLwUMSOMLuZhZkVhs9
GS1CAbcj02s2y/AXjRldXgh7Bunp4VGLPdXNRoxKW3u70JiW106nSm+lOU55nNPKYzTfUEKT/ZjT
3LA1SkhG+CH9xsmL0ltTzg5CRjdxGM1NYu63nY3tYteafvWzHnuO8n1bknq2QIAjh8+3Rnlm5Kms
d1Zp626/YC7sgdnClj5PMHERpUzPlqDGPuoXKH6T2zFkaUf/fKGtz/RrsDrI62GGNoqHj7DaOQNt
vYyGK+PeLOc3IaxkvPDsTqqtQbxRsFNZZwETbb0qwuttaSLt+8ZlZicqejV9lpbL2Txq4Z+PCCK6
m1ChLj9j9OyX1/YwB0/IfgMbO18eNIelG9HNpryxkG5FOD1A60/dczYmN9jkIp+uWsTqLyN71I/M
KFuxK9kX0TfVmLBjlJYEbhqpr2DvqRJeVa7tFFtCnv4Cxdc8gkvlVBIMltdeucPE2ihMxbNS+AzN
duHoKtTRIkne3XmWz0NQ2iF6kCn43VODMS0Zh3LalYtB+qwY1JjejiHt8g3jUbjDs0qiVySCCXqZ
sbjzkK88GdTt91k9waw1J2o2dJoYnoywWpAxeJJ8AFULZ1eafvprxrz+hOqgff53PfHZWucHdLdx
yiI4MuEMHU2K6sgoWHYJHSn4oLgPiCOTHNJKQj29ImiZyXsy+THV6Jzp4EnUk8yqX43M8S9mp4NK
n9qiP2uqnF/nxEf7XA+SWIe9EHYbXW1abx/3rTYLldDAo9BJDO7TzETCvJhHT2GisIufQ+26PydV
EXxcoXMyiUC3eMq8dmjdmNOaICI+i5qXCgUcoZBz1vz49+f7ojQJmK9FLtMMk3nxsRWO0docWCNC
Wav0iuaqnBGswQRIoyxejJ55FkQuD0VmmARguJ2hssDAeexhTWcQCSILZ/yBHUfcjeNAQHDmJ7mN
UNK3bz13bJAhZJo/CAelakgg8txoE/S90Z8ZUVYeZMc0bQNRAYJZr3rikv797T7/+D7Ge6QAiAI4
3B63YDxXZh6BdfkWY0S4rThk3NQGkYH/vsrn0gR73/oAOpQlJgamj7c4n3l6Rs1VDHD5dn+VQrvq
i/2/L/LFfO3jVY4fJEazU25xlXrzfr85vG53376duMSpL3JUY4kuUCJdL0HpsKni38judr/HTbN5
KPd5jOXqRCH5lxz4sc76+J2OGpl+mAJHkFwQhvtuiWXcbatr5wDMJnbiZt9fRzfWmXFfnuvzbG9s
5z0M7321s4gn9nbYoTbN9UwWt4jNE7Etnx8ccBTuesgCu8jKclTiWtKRtPsp3TockbugH9lpnOiU
1fCL3xudFC46HtGILtPRLS0G1IkZbCYiZCtx8KRnkjmo67uhIxD43/f28xEcuCJqR5oFa2ZccPRL
l17DYRKwDlrlFkUXUUIc/EVufpeuEtdFHbBcK2Ajj70h0uncK1LjxM3+wg27okxCDJ80kTkGHTUJ
iyiSeiIMh/GqTRhhKUsHTPow/vInU93MyQSwZaztSG1d8FA/m4EHIy4Kq7qoUgQkAHrt7EVQMEL9
j0Lj4Fmlus98euCcYFf9fCmYcpx67dY7ffSI4tG0fSQljJDD6OjlprfYKx0xXKjW2acto+UhdGq1
7YOmfBhGNSNhNa2fa9DJG5bNYj+Xo12f+hSfDyQMhkzGKqCxaEkdI35UBwAHCnRNB6Uck0vSBKJ+
G0DzYGrkDUw8bY4k29INGnRuVSjQ5neLnqgUsuCbSIly+Pfj9MVEgLMR5BaXIxlD9mNG4ViB1CsL
MJNJYY5ns1tG5/XQIrKegjFObVdfFE4XHKywN0nUyAkGKTL9BOwGR4xVGrdBkwAsxfS/Y4o0n3O2
KveRRRoIShX3mpymU3zqde06uo/0wnmlMRzQnjmmGVgGZt+pks12LB13BVDIA+ISbI7zUj26dnWq
x/HFCsL0mtkQWGCPWfbRuz0qbIY1KOmtTz/oBrFsd06wkP6/O2tI9+Dp0UkFQ/jpoFpNPSHdTUga
9exlUWxzfCLYw5LlM9gEmyJv0SFZzgO0a8ySibtd8Fs+/ftZ+PzLhqtIh76exWTWOpbcLUGlZ6Zy
BH2oSH3PrTbcDZWcn73Fcy4QRuYnrvdFE5mzMA2Iv/IAhA1Haxm5AQ1oQprIfWGF79ESFb9Y26xv
BGAmcZ9V7rXnk64CIGaMZeEVhyQMptgtQ0IhonC0kcTN5R3Y5ezQJORlEPzlX/z7N/nbA/n4uEEz
4vy/Tg+YEh5PkCPVoClz6M+ForXauyKclmxXi8j/6TtdY29GNBd3plUObw4T5Yi8UIVGMHBalygK
MQlkgURsYXwwE3SF7erCYjDS/0grkX5rqqx/Ewr3F9iGwbvIcMplJzaML+oNlM8sXdxVGi+s1x+r
mrkQkZ1mNDKHskUS2uCsoLDLUPSRc+Kv9srJUiSio2a/H9SUPsNTsAjOGdzxOpoFCQT//knXF+bo
F7X5RPC/Qe6QTLc+hv/peA62ORR6tmE2MCE/l3icsD5J95IpxSl1zie+owvgbO1vhWgA1qLY/ngt
28lnDB+QEoel8P/H2Xk1x62da/qvuPY9fJDD1Nm+ADqwmSlSpKQblChSyGEhA79+HtCeOWp0V/dw
XK7y3qaoBWClL7xhIw/2bNZhpo+GlUSPClIvrcslG2y5F1o3sZX6LtWM4KpWzPLCyqtuR7M/v02c
Br+LSBQ7SYqnC4WkLDmTXsyJzeKjzEIFqJ1yO3C8LeKUJgQI2qBE6Y1aL3/XsMWBvSc3V0WMupVV
SyFU1q7cOei7nFnhx3YhoQRRg40vCKfcYn20sq9Vk1Zk6Di2OJuHhhORq4LfwVfKLqy7EFYAMOx4
aoA5WsJ57eKu/+rIXS2vOyDMNvSxvL6WarvF48WxBDysbgTiagaVop1ZzfPDLL8TDTTuT/QkubkW
p7FVd9MURlHqaYmdXlPcCFamUp2r/R+bDSqiHIKGocxwoP1l4whSdzQBEs8Oiu4xySzIrjTc3oZw
MO+bWgzzUtIbymeSekYp50gKzJ1GcxShEQS0uXr2x7aMXhv0nptgqn2xJedtrmJ4fl4dSlDGAQeh
DuwU/rCBADzepQ5wFjf2NfFVL2z+PIWSL0YdVudqxceey0A1nHDPmsv9S/hZgEsdXcwi9aihxPoq
g3TzWEzUXazE0YDhqfGrXhlQbTKVWneVK09tIifD2shsa+eLrIT+FtSfh6SDY2Db0DjhFmEH7X8t
9MDUMglhx0xxOz1mFGbWlA+NXWLTj/z0uUUOgcbkjEXETn6xKMxR0ZA48WuvcBB+qMo2W6lRlGCb
ZZ6LOT4UP/eXOdIl9keZ4aPrvzi3Qr9l8kO98YYy1cc7aHnZ2qHlGu9CJSgxYmlbtCjDErqUVDT0
eip8Rm762tFekriiblNkU/gkwAMrbiS34b1mFwEodosfrnRL6mDbxZO4tKx4fJkQFyhchyjH8Cwn
k61bu2s0c9PQjfoBIk15QUiifkkhRD4rkvJLdUr5GYqb/KMy60taoelm6kTSrYFCx8+tiOyXqRFs
D4zIRLAtYquWN37UaA+1U8sGoHkZxHYjWP8UV2NnWsVKhqiBlEoEw1LZWTSwcB3u3KF0/Helh4+4
TVJn4HCiK9e6c+uVekqeOQhyyAhmU9jHFsdDUh1XQwcA23PkV5i6QhoZXn0fvDOWFz3GYXnUTS/G
OKA7oGBxkfPrkcS93Jg0g2H7Db9TlfNkqwPFGWFymumTFpjmuSRuXiqL6QVvqcqznChYp490+o8r
EH45pCidIimf09/VraKv9MrpN2ViqBdohQRQCHG7OL1+jxz0Dk51tBmR3tRltLj290rSD+1UVwRU
zgiHzQBlf23AS7+fYtmkXjtY5qqGOAnXQeouevpc2LGk7TbVMvWhkp1pAzZf3wUwo8jsZOFc51Ty
zuTrR46ZD4C7hag0XvTKUkdSM/xMaimvexbk97UlO8mKEmW8zhHr/REFVncLsN2G1UEDQiMwvSuk
UbpOO3PYTpkaYjZY0DE4/eW0w5AFEwgd3wYkzCjWLeerBdKtR/D9IC431Y0SDjHSWrCe8tWQyek7
9OlhoFhpx9EGGyP8NEe7iNS1reQKdt3tbJeFDM8QuhDkIwDTaYRQiVMW8VMYzVLfktyzGBqgsTea
0iFr4peVJK0UA0ULKMdkorQ9td5Y6aKNnAvo8ZbpQQUdI8+OHO0tmnqolVOSxHfVaPq/6iZvW4zS
zPEOdWVxSV+y/C7YNc2ZStORhUx/DRAiGQvqW8uuLGyRAF0VUXv6JLXo2WjNG5kqvm5Z4Lsx7Tb6
WmF8JgY4mA2LAjGYk7lvyT8uEZB+HYEmRu/Dq1Ipw/Ixri/hxGEPV1rnYtXDAJIB6B3ODUsyQI79
/T3DvUqThdPFs3O0mtb+IIk32hjKU+SH8Q9Jb4kgjQBZdqTS+scEo1VKv05l3ITqpLxVqvLbrFrZ
zUZtejKENb6HZt080C+YXk6v0QPLBbrRc2BEgWOO8kEU7j9p49eGEQlRQmEwbHrjY46CU9uPvbHR
FTFGN0rsFNaKLEs4XpxHACZ8dehpdBK3UR9DUnHyggzxduwKgr6/w4dAnNndH4DGvYPPIssjv5WR
3EedTF48ZN40JbOnQTCm0vBzoHb8ezQyyE9OpvovljEhiWsN5vgrKGPsFycZYaFarQlxUPuxdS+A
q4k8pZUK+EZKnwU7uStBLvctwoU79CCJ3Z05Q9OdprsDYI4sEAUzqwalUsLLQs4l6VaIDmGsoNLg
LKGVALjcOlox6WeW6WHiZVGoA67H1DMd4GX2Z0S3mtzqkwEqfJfpuy5WwmtZ6FgEClSYKpC1qymh
b9wqyGuFLU0FB97qusL44P/rSYCDsUHnOu0S9tlwgWppzhETttl3m/aoqxr1NlSlyyAKcDfshg1Y
np015v1KTBmdttQ5k2Z8HNyLqadsyYUHQhqowXLqfQ6qorbmZ1Dr/hY0AzdN2MXydxN5K9+tg0zx
QJGgN2bJ9KAC9Fh6WcGeBPDD/YwyWdVhPu363Lcu6iCUbxyd1qSP0uJ11RvtJsp9gYLNMGxTQWFo
9Knt0WST4c0n6Rr7hWoD2Ae7S1HBYq8bsbFzpAcKuUExvLBVbB+r5vn0pjw8qXhRujHg/GcI2occ
9h/3fBxDeqodg6CmdvwnNFeJkYrW2qSjLL58fijyWxaaqiEvZSyiU2RjkqqJIEW0Oi0/JTXRKWwg
XkMSLC5OD3VkKkm+KL3MRUzeTFsE3Y0ljYEAP+fljeGvknbMV3JaF1v0p9W1agT9ykCdQXPN3gdi
SSS48uF8Y43DxuyVWZ1LwnaFPqUFq1GLsSDLpOByIA7yur4QL6oGnRLSPc6DSpg+psMQfPEJptZN
QpO7TsoA0VQ9vlINzICHJMNeVGpzeaeZo9jlGHpci7Eoz4FJDgrIFN7nS24On0BrL1N0ZUT5kjJh
5iXWaL7LYZ5iGpvF0r1VptWzU4A08cBkdtI25VVg+1JMiy7IkxHh7NOSRhIy8i2xQSWpzSaZDOch
pC1droZely9KxYbNKXoLu9gCqOKz2pTar9MTN8/L/hbkJlMUipjzJiTb3z+QNIdEP5w+aLNddKu0
/nAn4nr8bo0OxZEpOnfuHFn+jIeeADxeYFPL6ADO2OCIDhNQWe183R0Hy/f03kQYxcji+kx6dqAt
jygr2encPSbChaO8yJn0SKe3nUi5B13O39hN3V4FbSQ9tyj1XEHNRZcygT2KY21urcZZNKaXQ5Qk
WqWCFprbyvb01z4oVXw0ariQWTUU35apaWa3veokSGNGs6aToO2/lUJVOzPKsddm15u0n0y6XNTE
9ycVS4kkyTqIicVY2ddIxAdfRxXXYshM4Q4iu7Hyk0y/LRACux/1jP503A2YEEodonZD9f30S89L
aLHEeA56YDAVaYgtle7bKep7hMegjCCL6/ZtT7V8KNVNXYn2QtSa81sOHIKU06Me+dR7oy6iNGgc
iY+CCPvPAXMCCBe72XAQ5z61duzlCFzQh0YQHUOS/U/dpAm4UwRSvLbWnqtsCL7FhgjXAKN0bIij
mGM3sl4iWIaPdTMm61Ev8k1KwMYaG5WvdugrZ7C/x16cUBhiE3cqq2xRLJKqTii5FtIyU8C3BKZk
XBjowZ858A8zRzC/0E4d4kvyRyj5+y9u6VOohp0D9oEk8Vud2fWXUFX6Z2Slgze8GtXvaqk26brI
MAFWswk6Laor3A+EaKFba0n6JRagk920H5WXSm8si5A4is5xJI98jo/LD7D/3EtZNvDDlnMot5ig
gF4aUlROemUmwtidXm1HjjVK18gfI+ut8g/zHvjjVoeXM5IOAoMYbZSKpi4a11Mag/o2HWV1eqhj
L0T4SJ6jw5eDxbY/lF04EwgOzpDRCqLrfExBLqIFOj2eHuaQYksK99FQpmBOlLgEdhtBVOaOjmbO
gDHHI7AyBVcJFWnnJ6AqfbeJu7qwvagLe2B/rRhQZSuscp2adSStpLbEUj3Oslk3CUOs0hWQO7KV
X+IB8/mdrgH3Q68f2LF2wCrF+gFFtAbGVDGBjqVH4Vyh/HLO3erIDFPmpPgLZwB61hJhXoSFajcR
xcxYCXLU1eR6rUl6JgDmTue28LFvj3wy9Q4sD6j3LjtMlYGgTphmICbKnmxgTlmySsnv8ox6b1oo
qO5N2rSy88K6UTUsC5Milzw/0J27SQTSqpU7ot/KaR4GsF9nwvZjTwf/j7McqI9G1XNxqyrl6ISQ
53J0Niu/dSegpu/qFJivhOqKfTMSl5m7GM2B2zLW9GLdpHn3xdRsHwUGtgY+6Jmc1a5tDYjfapDz
cxfOunIOlHBko9gqqCw0G2mhgPnY3yhFgGbWjF7yqFNUu1aFNztpZ7v3Ry4AIjxQy/NxCwx8Xjd/
7Hy9oMWXD23l5XKFdmPGbhgcv16puPHRDIiilYVU1m1c1OFtgQ4t4s3OFH5HhvZlUiTMoKlWnzub
57N3ceNi5KjC4p7XDsn1/jMhQVqBZ6Vb3BVW/1DqDRx3WSS/EUieNno/thegRdZSnL03pNNrfXDK
bU+RbH3mCJnjjP3noHWlE4ZY1K15mMUdgehmLtCGxeMiysWXoo2LrfDjeOt0qtg1aNe/6mUqu50d
h89xN46g4Pu3xFYf1B79GxjSCDwr+O9pKIluCht+20BCtm70QV23UxKcOVkPAxXazsjOwKAF8aUb
i3WNjqxjlDmzKEkgYRuOtxvESp2rVBuwHoJut5XS3j7T3DlcpYA+2Bgf34hq0iKA6PtgVhdusX8e
5eZmLAz9FpSOfi4SPozzaehhZfzBUFAJvveXRBNEnZ10NQpKvpO+lo2mfinAP32zy16/RTsRfQo0
1Zyfphki10pNRVW83EBKCoEXP302wyZ8rWHi3wqEmgDr1gMyhDgQWS+n18yR5yQNIZ0CckcrbzkH
RdrWUiOXguhF8S9S6GEbKcy0r31eaz8ArJ+ztDkSx+CEAdEXBBVWRXQ89z8M+q5pRKhMklxmaeLq
HTBrbhQM+1JFn77ZahWAzDHV7LXU4/EeixNr2lhGpxVrarDJuhYa/0dBmBOvqzAsLys/Tt5txSAY
OP1pDm+g+XIDzUmqKXP3L6L6udeCTykVZwXmAtXVILwNGgoXbUJt/vND4QJH9RaaE9na4qN0RtTG
kUZhpkMbaI0MIW4Gdty5ozmca6EdOSM4N6EK0dxkAsxFOKPW5jjoBR2IptVTUJaT+oW6gf06aWpw
KTnyiJouatKEUnEqfSuZwjOn1JHPCmyNqG0Op0weYn8BBE6UIh4oI6igVGId1J2zyvU8cR29C85E
iYcKVhZKqAyEagehIooA+2PZeQxcR5/H8pPc9krw1+95BYPQRb68adxk0KTMQz16cjZkxka/tjiG
posyNZGmlyTkJF3iTOxcTeFI6MTSI/PMzA6xIe/ySt0FGAciWx20Yu0EqvBXktP7P0oTKWq3A0jv
4DRAhnBmZR45OGkA0xYHkAtBeEkaiqQM58nAh4KVjsN3fZSLnZ31KE8iefwAXgRsuzIkj6fX6JGD
Ey8e4JtEqXTMll4OdkDRLp34loAw/HVJodHV4l4+k00dCXY+5A5mPBw0M/w+9qdsUNo+qRWHYdDa
dqsM5X9XDlGAlFAfmNyI3uuOPNPYOXopLkvZoLXixNEaXXUdcBJaHuD3ZLfpKmtrdkkgzp3sh+tX
l2d8lsLaoqKy3EBWONdQU+g7Qs7sDsVj0wFZWRrgjlQF7HUc9sD7wyw3ZcwiNGszBhYqq30lYNea
qm8Fbl6n1g/U8ZGN6EIgQKGcPJ+erMNjXQfDRguKTgSWcMs+o53q9KdKGY4RrgY/zDSEJoGyyWo0
EXF1m9QMt6cHPGwakpjyX1RMOMhog8xP9EdclsDt6RoJo9CsENoaISATke+48+pRS75zgGLbWfqV
vVZiXVwa6dBvqhqHw27Qgi+tXJtXtJw/j26jhwln36AmY9KsWu5/bbLDOGhVya1ohmCQUtvWr6QM
4+8+O/593l72GnZVlG8ivcgMUB2yeKQ4lRUb37exIuAqo4cd1Yr/ogFSRf0LD4f4sukk7uvTX/Dw
YKaNxolICE0hhenb/4C9qOtermQJRF2HW0dXp72ndL30BOFRRQJARoxdDnC78fwQYparKJW1Of0I
h0vb0EywHBSVQdlRodx/hBI1W8JrdBzroPxpSY5y5bTar34QzWcVI7AtMoGOcqmCCAOZuj+QFFKI
YDExUNX7nqIkMZ1SOhCnX+fwxOLUJx3RgVTRHV3SzqVGQkDUIs/REp+QQTToj0aIrn92FM5EVhhE
wvkoXpIpjbGX5aZWEs+qC2Uzwws3iEgGZ5LAw3ehNmDShuKzzP2FxRcTpMOzWjseq0meX1H8Eysb
84D16Xc5cvrSE6SNOUcHROb2IjponHbSFOFDru0T5yYqh/49oKgMfwnhl74djRfchGIXgi22vy3q
banSditES4mn82pCVDj2r9KAMhNabtaZ6/xweZIkKOCkSRpIAJf+WhzIiu+nKUxSXbz5SaqiRlZr
X2I7aX6c+Q6HGd1c4eB2pV1nsCsXm1FDJZHDIpFcnK2ajVJNSuLGilpftsZUrZuYjiKNFkPzTHlQ
V74Z1k9tXQXPSB+rn5aTQDaBvI4SFO/Opb+YkzinKtDT7uFiA7igy9OwM9UgOROCHqp08L7E5ByT
rB4oPotXDqR29BOBj1euVslXh/vejWz6KygWg0LR5ZjCAyrzSdO1bxqJ4wp9m+719Hc/nGHAzeRM
/AeKOWpz++cCnGSIjBHcsw4lsk04kgJSs2iRtRfnvuqRC2vW38Hql3Abo9YliwMzPM7ZrEk9G8hv
uzKKlAraFKWNcoWlCNj/PjSM32kxWZFLnUq/UcSMiTEskU+ujsOrCnKpi3FdBHRinbkMjjSuORo5
uIA0YjiuLWn9Yd8Eoa+lpEKGHjUeFkTFFj5s+DQphvQLKVM0JNMWZ4Ahbrp7PY9x+DEw03XnXsSn
1R7mYh97QZ0B2Gj9LKYFi4Y0lJok8+qhTcGk6dnORLz6s7fPjCCE00JZkfwQnNT+5Cu8iUw+msPC
kKXXMo2KK/rg08YODfmzpylDAbS3UeDVGW859+iD6iXdptxzei1cdbEWbMnIP105RjoXNS1UHMFr
og2i7r9Q7kvRMPZInwdRWl4MROieVdnW6vSeOYgbKKhTeqIAxcYFHLrYt1FqTQNawIWX2vnwVSSR
9hWB6+DZ0mp5B3bZdANTri4GxMxhM0zF52eNIvDsLMnWlXmI/ZeM/M4pcpMsighrLp06Oeu0xUql
QAr49JsepD3Mlz0Dguc+/rxz94cCHJaFUo2bnKoWuPJkbq4qmDldApdGhvysr968qveqabOaCxMo
f6DO0EnaH65GQMYpOzLhDFq4y+Wfr0x8XXfC7G06mJO5UpO426Jtp3majakNRC9yIhswg+Jguzar
Cczq1t2X059B+QgpDp+MLgEQABpOy9vJ7rl0bIGtB+UBjB/6FrFkTxaVrAOoUHvHM5IBE4gh04I7
HsAsvBG8+M+0og5H217T36IAlOE2BCfwc2q08YqedLsVqKSoHopAKkD8LOfKC0pjRFmAVvoE+seZ
Gi6HNANbHCjtFwAVZgMpRcjGI54QLVABBAwyj/IrBlqhMlZPoY/usacHvQ7KoOlRKLaqfswuCT4B
fuYcwB60b8qOciBhtdz0OL+s80ZPolXIt76tJcePERrp6qsWoarELRrkTtxwQtxhG4p4Qs8elCqU
7M6sbulL2bFbI+fegxtttdDzhSr9jK2ov3JCEHuw7SONRRoEGGK3vSX9KMwmfwksX8XTrhq/tVat
vQVxIf0o5cgAJ6AZYeG2amJBtVVa6RYDXAlJBb0vUXkmOhLX3awxtCq7BvVfYitklBN5QkEJ9Ews
7SY5jLaDjvbRNgvMcMKlpETRzi5KFAXwgJNXUq06PzIg5sj0p5r6raxzVBLNvBmvoeNlsau1ht/c
5QH0L09VAh3w86iUkDo7v1ef9TLOeLkI2fZANlFTUHWB+0JM7xPpAC7su1JUau0OxCxPYIFVqNCo
F3yt8j7LV63T4DgCnrey+LTVJFZ+NXc2DGVENap2LJRP+rFsnycsCp8y2Q5tLy5FQ0uVVRKsbNBj
qIGq0zBdTiURNsKdeUbboeViw2qAGv6qQ5a1c1llpoETa0q7DiMgjKqGvERhjzxZHVY8eJGvEoiT
b/FUD+xuqp6qGwyY02hK4SBL5RgYBQHMap9bJ5tI8IOOKJMCcwKCeeiLNzK1dnh05FY8J6h/ARcE
XCXhOabjnVwlsuI1Sg1MOyKACsFZad19jtUvGO5sQA4B5fFg7oiGGLPgN4daBfspdAO/t74iHxIX
nhY69m05Vd21xtdUvNaieIZNh94P64m5wu5WTD3Tk85eAyxGa3TbOLHXI4rBg9vWgrP49FFw7Igy
SBUhBUD3I93fP6JAAU20jXWkZ+XSvivydHisa9k5M8phqMRJaHPKEyHO8pDL0JAagprJYQw9pU/X
cT9tfN3B1ld+MgJjY+XGMxCc69ieEFCCfjVijOiKQL6rsu5MdeggPkQKCpdZiEs0BEkeF0eyopZ2
06swf3xt9F/h4NWrvJjqK2H645lU6PDTIq5GncdGUolLx1kU8Htd9Clh32xdWlrbUkv932VtnfMu
PTKKMmc0hLzwKWlm70+g7oyGVWPX4Slmk2x6PdCfoqgOzqTbRz4bMQgBJU0PIGPL1jKa5BjXlOjo
Vn6X4CxRTRuMuGZRdutM4nTkfUA20aUEboeK6FJWsNLojFtYS3uGzf2YRNa48UtAraeX/SHghhmh
HwoeYr6gKTjtf7YWdk0dRziRo5Fd4eqTg8/2JjmZ7HXr536JRsLQCoRO0GZ2pXjsX4Rm9oU3GH2M
10Qp2l2rtWl3ZqMceXsCZBqBJgkF8n+L/lsdilRH9hzJjio31xD57HWiIKRz+u2PjAL3G5gV6Bda
E8uX96chruKElo0T4HlB8YEA08Gx5fQoh6WAmXQJcIpLE603ig7737iy8GBKTaskZvX7ezXBqMbt
NI5v9p/m0UML1yPt1QdsMDXYG6XY0JE1bikEOg81LrMF1fXpHQpbnHN3pvHX0893GPbylclSKYg4
Bp0Mdf/x9Ng2pzal7qAIiIVeNMt+s1U566NIf5gGY/wK4g8BKAtKY0Z7bXd6/CN7ipKiPWtVEJAC
yNkfP1FFjYMlZWDAhdpFkWPdigXV4Mkpqh6fHorGOiV3KmYkSEvosNEmZtfHSunBr8LOEPGQNXVk
2GeVda5kdlgFmBn2FHLpLcwAsiXCErfX1MdXnWwiHutdiM/Kczw549c2MsILFZH/+7ZVkofADyKa
w6r5Ag4rjs+svQ+V4f0Al6fQwCkDd3CgqC4mN6TtJPsRWBgTbbDocvQn+VuYtM1rao+8M6QMq3F7
0ef2Fape2nNWJVV2JdMKRAUOeP3zKBnqo12b6T0yZ2rlYT8qEFvhsNXcbjKoS2tNaN1WfaYb62nq
5bek6QcNV86A+jzOG9lv2+8rdVUERSi5VA3NM+v3cP2otFLoqIBLnHVHF6/YxOZQKv6IqAsaWCuy
C93LRax+gwtpnxnqMG+a67k6LDCYJmAhF8eSIZcaNB0klkdNi9TLSlYn2y3jQr+1NVpiF9QfSgDd
vSHO6bkfGXkuvMNOoUhIs3cxslmJEVESLHgGtW+e8xhPEF0Z6o1mCe2HGibDRvfFp3sfoE9obJqw
6CllHwDysAmpWT0IvdpTTfMILQzjBWUu46b2o4kQJjlHHP4oJO8t15kHw3nPNNL5cJbt24S0Qkap
rfSSRBGPGaKfpqfAy9Q2IrBbbTcGWlDhZqZJYPYcKH52UqaPlpO3nKZNGt5HvU9CUZQS6lwpuc2T
1WT6Cj6EKryhQiF3p7RC/CrqvPoScqvJq8wIo+/4GjnomWLWcV9DVcaoMbflDtMoqSVtkOJ0XQZF
klwPfmJKLoaJAlpTW1aVK2wpU1bAgBVpRaaj/5assc4vYhyTsZcWNdq4okKGMJqS8VslVVa4KqfY
by+GgPDEzTml2s+ecoics9VpLYKhIbOYN8wfDaTKQHYEvSQcvKa6vqY01sIxwGJYh16wOn2gzlfX
/nwBHp1jOvg67L5l/zSAJGXLUddSwrbSm0SF7DZrbVVYewbNxYyZgvdgqbd+kaDsd3rsg9ubMglK
uKiNQmKlN7G4N2BqSWBDJkRP6ItcIs4rPH5B+/ft9F+/hv8VvBf3/36Z+l//zb//KkqgfEHYLP71
X3fle/7YVO/vzc3P8r/nX/2/f3T/F/91E/3CYbP43Sz/1N4v8ff/Z/zVz+bn3r+Qk6P09dC+V+OX
97pNm48BeNL5T/6//vAf7x9/y9NYvv/9F3YOeTP/bUFU5H/950e7t7//Ukxm87/+/Pv/88Pbnxm/
d1NMP7PXSLTvB7/0/rNu/v5Ll/9pIwIN5IUuikUszJnVv88/0eR/ck5SyGL98T+swb/+kZN4h3//
JSnyP/EuAFKFVCdtOtDHf/2jLrBW4Weq+U+wMxzixKFkJbAT/vo/j7c3Uf8zcf/I2+y+iPKm/vuv
/XuBv4ZOFWUdIG4sE+2AWSdD7cTDOundYUboBVJhXGetHT8Is8ZX6Y9P85+x/xxrTg//Zx/8eyyF
biMgl5kfsKRTJ53l0GZEP8h2Or+jV2x3Ckm3Fv6qC/yfNTsJyjND7i//jyHp7NP4I5+kvLaEyhkY
eMexKnpco/tm1WmjtCZyi84EZ0deDNgoiSIaBQhzLiWnUk4a4dOZwyPOQZkEkqtJp4YzaxOqOS4s
vZFD0D79MY9MnI14D1BV7lqL5bB/foUzVshorH5WRHHcQB8z30uBqkOzxnlye3qwYy/I8cVhSXt7
RuPuDzaLDShqYvduV+flLQ67xpte9OJCSF152YJEPVcD2D8yOSzRA6R/TgWQZcL+WRxbLEhEkRKE
SLo+vJLr8XUI/fKqbY3nOjaca9AOV6Go16ffcrlY5kEhKjIixz11+kWah1n7gM1sPLhDjDWmnKHR
Uqf4H312FOSgwJoA5aD+SSV9/1t2osykSU4HVyhYrEbAEG5Ebb2eHmS5OkA8IbQyCyjb3BwAAvcH
4W6zp7IqR7c0lOqrgwnkfaKaxa5W2s/pMcxThdQKfITZJ4HkePk+2CTGYdwbSFKggDx5aVb0hgu6
rP+m9WE7nZmjeaX9eYYwGkUh1B8++nackPsv1kdY2RKXQKCObf8idkb/JSy79qWCl3CTKdTT8NjF
q+T051yu/49RQWtzmfJRgejtjxo0JjRbm3oqdcjmISInRonbya+1sqyQdszlz7XAPj4q+TbFBo5J
xI6WtAbMt4QtZ5TBI1/Ya2wl/QvbGocz2/pwwduMQgsW+C59/uW2JhCjyk3Py9UoE7sUGYPV4KDq
++mPhwIbRcOZF8tdp+5/PD+dLCro9QQmCbVkYhzp1heRdQm6VPwO21zcnx7v8OyAtI2KGqSkGb++
bB+OVW1mBbVR19CmC96/c4mQBQXn9luZKXexXTWrplLO9PiO7DgEo0BokfjMBliLHUfzRM0q5IRd
uxmtddUaxaYgzbrwpan9evoFD6ZtPqPmlINmMvnzUlFOmEjwpBqdEjKp+qafgnibk8x98urkmKe9
9iFNhvomJbb9aUNBVIYUAnssoeSSUaTGIbxsGuXxky8zn1IQZlnl3NCsxv1hYgFL2EZPEPApkiRm
79jc0HQQPjkKMkkqIEaib5rcMKL3R0HeBvNBnUWOXom0gpsYejWe1avToxysAXYsmPwZnvNvcNX+
KKOhqJ1tZ0yMbkuXVTJN94AOhlk/9pym6MEa+BiK3I/Dl8rnMtWVSYzGPoYvWxmhNtGebGV9N5aR
pa5Pv9N8oO4duLTiCVgogCPDim7J4lKsOrstGhVsWluavsKZPjbWRaRnteSp1thPXqOOyeiZwkrx
a9aHBGMIiPvD5vRjHL4vOnXsLPB++CYcQLjYr1ocYA7sxkM3BJRoSkfeqlpWFmfe93AOZ1rdfHoQ
qDLOYh9LfpwFFfoB+M1B5QsdctipndqLQCvVp0+/EwOAfsGMiihnSc41wVYIOIX4qXdTeWdJen5R
JHZ45vg98uXQCP4gikAERtVksSjzwOy1dLTd2M6DdZFoNZ3QPjzz2QDSLRYK1Q+0WWZ03dzEgAq0
P44xS6F3Vh94McnjsE65v/BB6UPxZtmNX32nlR7rqNMK4tNVE5W+SdsGQ9VgG9RJmD+aVW1lG3UQ
guMTLDSMBXXAHlf1s0S+xnpseptx+UitxGNSvQPNwgNRpyeTuWNUy9VjoNWdtfG5jav1FIshRwIo
UJLqUh6wC9XdOtQE1b3a6awGm1mFTqGFi2yY6M4th3Qw2juhxk70gNyl3m362g5MbcV9JroHA8oj
4Ft+rK+nPG+VB8ua7c2VMm471yoTtAhFTJ1wO2pxFV5h3Fs+08yVt1rRgWQRvF15Rx9Lsr6H9KTT
G7lGuNWdNXHwMO9MX/bkEV2niyRylPx+cvCY2A31OCUPkq9HYqPUGJNfE29/IBGsdjBmgYzS2Xa0
VofcRYrA505NjMJaN2gmGV8gcfjhBjltVDQoyEn6Q4LPYIS3uS8eYmVSQItHE2eiUdb95CZ4kNB8
TuzS2NDxUPNvUEMCmY47BfivlIvDCUwYbhjpzzTEAHVd2rmGQWOg0RCnj4Y4VpPbormo9M7KiG6L
Ao96sw9+JDE2ul5UDciEZQOiknSppWlnO6iLrfQxxri5UqsiurfG0IQzq6bjRTHZab8DVa39nupu
kFepVuJT7oKboXncd2OFdUqUYYo3+G34ELQJln8ZVHrKTEUCOQN6naQ+hFIXRdxdZk+LNDPSCYtY
c+hdYAppc5uEgFwu81KlzCzoIT+Nul2Pu7rWc4O2rJ6h6b+uwCPpwWrEZaVpV/2AKturHVctbuuT
Jg/1bRXrWXXVoyqlrUsp7qq3KBunXQUsxve0Mq3RdTUzEjPE0mjvT8DqVA0mtt1Uj2WDvM/rWBnU
TCmnyXblrA0N/k59kZiORM+79gtZBbyQCZSQ1oFInd5aYfYgd29ImMjNNWbQaf3eirgqARglqNwG
G33UlFvw4nl4WZdBOKy7ylTEBQ9R/0pkOze2vmNF93Ymi99SbSIZ5hRRI10FvWNhs0yAnRX3Aqmq
Rifl07TuF9U4RFHdtpIcaefg0de9yn2m5tsAd4pmpWJqrbpSYswq7UXc9CuHrhH285hD2x7tKWnY
VR3gIQ8tPxE8DKkGzk1pnM65GZqwRJoEp/U3m03VbfFqyuVfWa2FOrrjIr9qpkAer9PBl9JNb5e4
oWkhzLH1yObpV2lodLdNrwXB1dDaTfrF0aJE2UbFEEqrUBJCXStaGAwrzGLiAiqGb4+ughxXuU5i
qLFroSWZvQ1jH0YmJyk32NCWfAZpdGgrmYVv3g1JrzyPKQi8rcVfqa91BBrhOVuI+q5tHWOHC8wi
gMg0mowQvU5nyPeg1MwsKpT63yd8bAiA8SfGQD0rdOXCaMGNfDcQfaXvQcbjXERSlWlXZZ0F+n1L
s818aVDelfhWjtHuTBtfxm1TB13gsu4rY+PkjfMijCa6kcv/zd6Z7FaOpFn6VQq9LgY4D5takLz3
anZJLrmGDeGSu4zGyWjGmU/f382MQmdGIwvIXS96k4iUe4Qm0uwfzvlOYomDSw7Yb9uZBkHohmZL
to9+Jw91wSr2sIBcab5rA9w/tWxAOvyCpuWnPycjMoRalU9qqZok61jEVRnBljAw1w535eTEcruI
hPJIIhnwRpNHQMN/wULOCfJuKGf4a7yNryqyhvPPrGkfBlI+7axeG+uu3mr9nYM/crPGiy1x8tyZ
U6MDEQ0Mpu3rp77WvZO5Il7NSSAtG457HFf9t61w7fKAEDAcjoM0AAakZ8XxoQ8qqONjt5r46DvI
TTLFhrJ4FVQ1tO5Kl86NRxa5uXOWRF4qzgv/QjkBdu0tcmX3NgroRwfkxMlb2HBxZiwjl/BL6420
BNym3XgdgVNEQoQR2s31FLfWTahtaXDkNk14tS+M/FOx2FOScYlvhJOMnSYP2Z3G7WjPs7PnZTFC
6usHz3JSJ0GSkQpbjftVydviHI1V2QOYsG4dr/QsjEzXsA/I7thYb11q2y7aVDRN5T6PozFlvka+
SK5srvINZl1L+7syFKJGCbdEH72Owc0BUEr0wbGm7dtQReI4iQCLKC9Lbx97WSAtKCPlR+/E4MxJ
tlqtXV9tLKAIIykdxbyjnBhK9NvOd7IIvHh5729g1CGuBPshMb543QqHUdqGWNvOCoecEPLfIg9b
17KQMiNWN9yy3ekpCvskNL+VZQpz8OWGtYAHiiy0LfGWi3UeTJvOW4nVQZE7IY4jd8C73MzyvXLw
4WStFZ7N0Y2xvvVWEZGy3CMoS5smIujKreakumpq1zIE9aB55OzyTXWM4EG5+azX2s8ZNVZfYClN
m42Js0TZMLXbR9zrYc4q3zsvyqFTcLaHRDsBBXGGOE96Z5gOrt24zYXd9ujLpDvTr+KrAv8AgBrx
jT0TtjIUc/gSj1BnLtkZWtNhKImsAU64FCDalNwemPrBNA+HniAW4xIsc1Rh1VxDe7XiLCRM4gdD
fwS9Lc4jjfuhsSv0VdNmZ21dLHse9Wp8KPcd/BjvQIBFrq4CmeooRBZfdTV6N7xRrUwHYFP7OaBH
vbpcfbzy3U4cy8yq1mXqqL1fqC86LsDFY6w1zN1Qp+BUNMZbElqszOxcBrmJoRZl7F66n4RcKJH2
nnKe5jghwkU1wOSMbaoScmGFHifsqoi4t3mI7rzB2eMjs4U1pkBqdMaQBDBaOiFydA+9jvBZuFtf
6HtR2Fp828qmJ6JaxO3opaaa5+Vad9XuHSzOd5lFdqfK27pu1nOM/VKt312SBoNMIdOv7vzK3+dT
7SMsu9htNlVk8myhc12MdVJfkxpvjU9dlbgtbxo8DknC9CT6KLXKASp7qoJitUmVsWTsXyq9q1Fg
pNtk8GkWSgXuV1dHIkfHp6swnSOmQHXWW57fv1O2uESq7MOg00ovwM99q50uJBficJpDEQYXUlhb
lfZNW5AnT3N4Dq5BJcnd0REY5NMJvmok9dOVaeJy5JMZh6mwiraHeJLEg8kpcRpCbUpZH00RTlu+
x2wqcgY/ps8purw5RX9IxFmo+RFg/psCHMzeMJwmf2webEtBAwxNsL8oVJZQDASZHLkwxn80UC+v
gqFmLQraYroRhYeCS2wmHDNIlxY3lBqMOSxjkcyvk3C9141dFo8bPH/naBcwzdLEbuvxCPdiFAf+
HkK0CNonYPvwF7P+MEzVuk1Dttmevi99m6V5wFfecwByNZ5RTdYdZqMIzsHQFXx5aArDDOIn19bg
yOq1gMtjcEAWZC1NHkVi6g0SX1LrVNNPw6W+ZJO2kDIC6B9rMIAFGhvwcMRcLC5KERAU4dNQ7U1z
6Bxnkqnb1GhHGtVKm2xGAXRtI7poBrWJNiRtdt09BZbrWek2k4VypOyL7kOCrezUa5oVtrwsq1fX
lYCC4gDXWBpjTrgIu77Y+OwsZ1KyBeJH8rmsNvfbqtH5bgv0k2Wp59/NeIYNia3nNawALpl8qiY2
/cKLSO6ZtvJT1VAg0h3VmZ3Tsy1fXbz1L6GswgtgMtRSdu3QLdELKEh2Vj3cbIi5uzww1nq+byBH
psjgqjidp6iHvEw79HOxxuh6J9+INE5E9CH8raC8Xznp+mcQzzrMMNIMPEpA1KNcI3s+tuDjrKMp
wxoeFMmeyEq6YJlSBJLumGHk59art2p/mLpKjGnCZXoDTFaIq7LqrGcdwm577mO3WNBZ1jN8Ct+7
B4ZlewgifetRVklpHUJ7Do9JOWGtsMkxSsdg07Bp6159+J1Q9/NEy0iJXTc0w26o98yfShCArdM1
3vk6KIqT60/VelmFNBoPzDxwCumu+2r6OQjy1hq4PSVuGJMnztr9XKFGoSQeDUFe1xLgIwMfe+f9
YEFfyaa4aicSka4kPam5FvXmFm8ulDzzsBXJ5vAF+o29HhUxFfVz7c8LkFmW4WcJ/9qSvvSt7KyG
d9Lq7QEVQzfOMuR45ZAH5LHuz0vE23Vomi6YjxNiviFfxiB4FUM1P/l0ggSc0YR6ubN3KuZJAvmd
qXGN4+NmOTNcdGp2YBo7XQgvK8DQzCYJaluR247lb6OtAfiEivefqx6mX5UeyxlGMZcOj6nlUWJa
ehpoeEQ9YCWuu+sgLMry2MLQGbOia8Pi0JiBAhiAqvdDSc/+MQPYFJy1jd2ekqiZLqqu8+qDblb7
rvPP1pDW6kmjiijUf4mpUMkpisv6tQ8aPA3j2DXHuvclFiV3T16DdbJ6VFzw4Gi8Qi/oPyZJH/fU
tOzI3gHIbQ7pWIveDuVK5Y14awqfy94Af1W4HUNyuqIR2J/XzvNR+PvuX8PkDp6gdEzrCR81pRjH
tB6TB4tpRnXdRRZehzCqLf/gzoN9Yh6rP50t8DnawopaJRongPxEWMDkY9ZEPa5Gn2BJo3uSPudh
haS07E2YaspN2MTOuj/tQE7fRZig41Foel/jLQhvu43/SKYloppULuH8g/BOe+DdsHVwMDz8fsr0
lFV+PPVYBzDcwIZjOtwTU2Yq0Zw0Gs+z/nruPttk3jn4WNKuKWnBCzrfMRquvE5NcGDLBEEc9WeL
oXdS009rKY28WQLljExB4sic2H5C/6DSmB7PBgDFLR2vd50ztMnBVdpKuOP1+rgDCqxPezfXmubZ
suSJqZ/HtzrFoJedfQkvomgJZkYRzJ3TwLIdfack+RcZrqwwuplbR7zyBqgil2Hfj2kUtO6TpULo
LttMrZsOa3gu3RpeKNlOkO2i3ap+UPFt1J8lVyhy0IB3Xy/ROZHZ7wCJEzLW2lD4kynK5sk3nwSq
ETmFlgK9fhU5dXNauaphNmIxRo6/JuIcodYmAq5nZZO+M8nmXS+cMuQB+lTZu703z5aO92+Is9bf
BvImau5Vkou69PP8i+dS4BdGYCO/9q3u9AntTm1dFY4cnXQaCaUjSc04zQVJLGN3gtfOxQm4evKO
NL22/d62Pj6AzqtqfTD2uH+sZ8lXPrWlc98UclGXtbWbN+yVSEWdWZrYgC2uN6u4tbaYpOTvJQGh
vF96Qqa/9FQk0x166o2YOb27DjocGtVP5gZV+25X4exkwjjDeEKewpQq1RWt+lNNFYe1ul/c0Hpt
fFuW39kpRj7ZDsR48p7iYmqGx8ZrAvwZ4cq+RdeL7G+B9y5fy1pbWwYvFmklZ7d/NFFNuyKjUN6g
ai1+B3puv6htp7d+TkqXTLt+ar6qleL7SN6Et6QOhgnnchsQdn0vS9GTg9nEY/kUjuyqGQLo6mUU
42NXb7GhhxgdwJQ8Gl7XU+tWFsE/SVACjAJ/zc/5fWidG92Zb7gRvkh9rHNI57+6xl3fqiQeDm0s
klMYLVfDueK0eucUt+sIRWRx/U8R+1t5/Z89rxLcBdT7pbGcLp8hVd1bYecNh8Alyi4Ne5+RYWUN
4xtTiYBOBsU1XzdStG//Gau1MIbuj/68E2dDUWWTQWKqibQ+z/lOY+YQsjfBI0+3JR7u+0Stfkqd
VT//z2Ph/2uQCi6GhQi4SQfJHnaxfx6kdskc8GSioJL8tDOSEUuY8AUZsra1/puzYfpC1i6skJAS
ELf2V4JPsGIt2PsFiSMRy7eCmjv3Sbr5NzfefBY2IviazloWBDV/Wb4MYeCP6hzJOvmRuaIH6m7Q
tfypQfonCdI/qkv+tvL4x00FnwZTGJN0FmNIu/6We/QPiq4BRZXvQrBPk8VqiqOpuXXSYvY7UsCG
eruTox/fdZa329k2m+BO9NgxCEHpxZcdetQ///6vEYle5EHfRD79V0rjHBS+Y1n8GqmWMU2NUZJZ
9mDzZlh/7iz+lD/9qaz5i97qL//3v/6lqOqfhFj/o0jr/0H51Xnd9K/VV4+/++mjkZ//ob7+g7rn
PzJFsfiPQqzzv/53HZYT/3GmxzlIL1hq8lqxhf67Dstx/sD5ysrHw/fKuP283P9Th+X9gQjrnASF
KpjNISvs/yPDCv5ArcxDxmoUXQxL9H9HhcV1/s/bk7PW60xVj1nlsXqiIPrnl961cOYywT2G8HJy
T6hN3CYuAloCT+hVbmZD9iF77AGwMca4cr1a3dW8lj5VVYYKBPIimcUM+vdt2ap8KaapysUegN8C
F0aaASXmlmR1otrvG/TtJF23SqtDDVD+h9tMmPga0a4b5qqlbHOvLouvLqhtc6Qa9p+GyGaYP5XR
dDt6igZutyHUXcBZDbxT5KvtTBkbz81OtMMC5ppef7DiT9rLaR6c7YVKRW9XzsZUjpwHJcJcS8e/
cB0FKXcO1lBmfWXhAHR3U7z7I2sJMCVT8zdttOmxghvVpLZUAphr0ALMLbtA3ibWhmuOirA3KXO4
3aIZsuqPllXwux3Org1DP9j6tDJx8mOXlXzVZuo2yNcJw/+YZg4pWuN8qXEs8I/hwsfJ56vwclkx
RKdKqua+VE4MooxCLmaYLwhn332LAFixOKOdSiXB3gV73D/JCnoZ35Lc/Dz0tEWc7Vjv3xcpQ5vR
flAcdwo3dVgM30zuOJDKD94qp/hk95M5yc4b3+l5G8apWPzuwwKLIYpdV+Y4Dkg6BkKX9GT8QhMj
i6EnvlqGTfXTJMY8qpB1cDrIEe+ladiOUHxF3k3nofw82fssfOa4snNzh0xTkqe6xDCEtCPdnlxN
JYFAN6yqx9XMY/i4txRUF3K25+FyI9qqJ66ClNqs9V1MGIK56ZZLZ1POoU1MIRjOzR3uvX6oTRYa
KzAUkeT7noJQ+tshgN1onaxAsqog0WMab2RIz3wsw7Bfc2JS7ThHuNfpq4GR3qtuIqv6iLfKHQ4l
X4fO8fgiVkZBqZ2Dduq5vBCVB7+rXX1WC532dnVoRk3Mb4sXabrZqjJxs0F60JD02mz9QfdmNRdW
u6jtGM0VfsW5n6UTMyCHpvikiHMJjoRn1mQxbdZQsblfrBfZ6nE9ljIKWLKHLJ9vZO850aOc6Lme
g8atmMv247a8tbJiXFk28yifCJde4DUSjni1kqfXXks5uvOdYIi/fDNjMi6Xmh1SfMS5OJU8r7VX
vI5Qg/0vvm5LnZJNxoDPeYCC40CXBGBQuap/CMgugXJqb2RSl3pb5QGzdzDlfSlGeelUMUMAoxBc
5S1M7OYuMG0Uf2ugZOy8LKvlXXm7UEluFUjuTiVOsK8o6FjU4H7t6oMdEGuR2TWEiwMkz0YdNag0
erQAnuvF6o02XD+vIYIh3mEI34pitlmyIe9u79xVcHIVwhldMq27lbGNXUzjfeLIwM5oBbryCFGh
Oo+ONmZA5FOTPlgOjT1eKub7rBK785+6nqrlBdgy3d66zTJUF4ttBnXnOpw8OMpVU7Kbw2ZzQRig
hCHOc1RcmXKe41NHGeNk1RBoHzsoAWC4wZzWygO2k5TUg8+8BC2f9L/71XSGA0l/DXKyJ+MfPq4u
0thrUrXzLhriK8DCs4Yyoqq32o3Ml96K4AuDq9Oz79jUi72cPzv7KT5glbNhJm8XDDwmxsBsrPyC
qHMtbf50DpkE8wyNNb8JX7NqKuKmOSK7Gr+5ND8zxUEf3ZXEHvzq/UCxotvq3nB+VyUT5SWSvx3m
kmxR+LmmjTupF4zK5mu0sSRfDL5vvrbVCr4q1+nIK9OKlRu9n8/LWjbqJWauTdo3WuxfhXJ5fJqg
5yVlz7gO6UTiCL35Hsgg7fftLVnsjtGQCu2Nuc9KbVutDJGIAt/REdreFMeX7mQvftpI1siXhi3N
dNy7Yv2x2H6pb5xWss2h0qtPS2AWi+2thI/FhQF03yt87xWMd+1ZF8JVKC9SI5kok+g+qRvmUTYC
NECbTH4qHrastNv5uYX8+Vsufm3nYTJtj3M0aPx0qy2WTJAD8FTCzLgMCzfQR6GsIrnwnaG4ndFp
/TJTs5AQ7oQMZo0zDmCoCkLo8oIYbZUqrxlvXBVCOWU70yL0GGJ1Ny2Ty7A92LwnRVqfzGbPJQeu
Q4ELkY+p7U3bF/TYTCi3B4Ogzj+NMpnOuchFzVlEylCUO6vndde6ICQZDYntPmk+Pd1+2wXlcZ82
97oQK9uMjqmCxAFUNzK1rXZ/6h05PMTNGr5UlmRP6Dsyvi6SbpZp4fT2u78vOwDebabl5FMowjx8
preyVRP7ADLT6XC8sXnabVPfhLaOq6NlKvM2erG4XZLF6Y7YSus7DfD3pR/b5aVrLPfVsldaJvzP
7f0U6gGXvyIbL2VqWESHuRCzPjAGbZ+dUVde6jm1xx0Tt9GQ14VVXpqqYsxw8jfLtvzMJ96BrPhI
04HOvbuJQ7+3gZPXYeWGmUaN/sstOmUfiZOdH+aoG576Kuj6lAKoFmlY4i9HqAKGkyIAh4TNfpG9
S6e53vp4h6re2E5hZ447RXfTqkCftTT3j6NbqI96ij0s3uEaczF7nsZMO2vcYixcsfX7VURkD5mW
zou/dOaz6c6/St/48h5jolWfxKiGFqaqXB8RdNsfLujO50YmMF67WGoP8YPs50NMPe+dEB6qO9V4
/GQHAi3z3q1h3hY6MO+xtJOPfQqaJ1eo4JrsIEZsSTPVub82GMcj3M0pWEowf71aPc0FuiLwCJNG
Yccxgf9CmH0FcKkTLi81BqsLxQbGYhDkDiSQnS+OrHJY5aOHGsrMXVUiMaX2yQrpnbnnhR/7DNbG
0G9UGtnj+t2STe9mDPGqObf8ar7X7uz7rMV78TsIkL5c8ViVb51YaJOtCHh/RtBdTSG4bbHMA3aw
Mp3w438SbKLkucH273Gw4f1mM9wtrC50XZOzvEJEcGa/GjNbMMA4rGjgGMpwGV1hN6LrX5cevg/U
1/rg6L7wL4omqe5VP7rLsdG8spl9vk5Tuwv6NdtDduQyaEIENS5DBzxCcmWitVXxySzaB5AWqWo9
nnH4jEoLoaNjwHi+zun9mltLdKo+OkjVH/2kixqQnnVx3zZJORySbgefEatwgJ9BpVJxVkjxajEe
+jJ2ubZYXQl05sGs+HJWYbXPFH4LjGY9Muyqx+02wSnjp+PmQQZwC48921ZqkPR63pmGDuelKyvu
jTjm3izdT9lMur30J2/R+dwMqOk1cvT3vlj9H5WqJqxRzNQbdNSqm/KVeJlDUnYKorBoajao45DE
HGXr9rsap+WuraYJyX8ot0cVNMOn1yAISAEnzK8RNGKTYqxv3WxLJLNGimbqVIQnqyZiDVJvHqGS
vTeDJT/JzQvenLhCFoMmKWZ7ygFLnS3sqj+wkC9hOUvtu9eKWvNBtG2NkqGF9MumBpIpe30dPoih
jN7cbZ4puuyw/GWXdMS5rub92WG387wPUDnAPQRVyaaZTLjULkz/C8v21BwooriEEhT/Tbo2IvYY
bk6M12Vcb+8EXDeMdOLOV9xtktF1EHTtIxtqCHXCtmeUXZFd36FcDis+ealL6rUSnUO8oUUHmy38
z34N1JSKQM2vox6w6G6V038uIwtqjJ01yxozumpHt2sDT2Tou4zpoGPEeNvKPAivysaJFkMKelHw
lsPHAU/4h0na+X3bF3GP6LfeH4JwaMlc35clTMtC8RudbHL7Mj8Yu4cN+IXKGwkundvNJHaGqL64
MRiSCOeZQvtqCOK5PhUoGxiVeLuZ8jhwxcMZG8u2EH0DCoxlqT5lv9q/S3drmDkna8gsdBfrzWhN
nCsDmW8bygVvuR0xWjdHJhvD9yrc5KfsmA2nW9EsP8LeTC+rU+kPgoAssGPczj/UhD6bRcNYfx9U
U+xZgs9ds+Sb65dq72iIrIpHJ5soVB/8LnHvNtjUb21N5mCGfd4JTu4Yz2+Rt539REo3It9xn2n2
0RQuWu/Q4qPeKz8SRc8AYXOCaCa2BHzFzIjoZ0tQ1IdVetXHMCTjq6jNLtPGckjGnKKgunGMoCPk
w91ji6XxnfammbMuXqZvgfGH16Sq2MzlXcKr8TrNkn2VZJMdp/CKDEN2v2WZsybhM4tm68NOEBNm
8SCD192NhUUD7PLYb2u8gwf0SwbqiokpmdwyuN0WLLr7sq4v6yz2j2gdmuJAR4/wqgz0cuTBaq+i
Dj1Hqpu5OmctFgacB7vnKlsGe35tdKLeMXYHxF1R+VWgRcspPsYOCw5EvNh5uMm4bg+s4cPn0fXM
cpdUUYgNu2+S+GpqRznk20IpulhrKQ7EGDq/6MN6kjA94VcIBqQVZa6ag/MB1s5HwpOoB4mf4wMd
EjxaT7dx7taywwccJaN68YOJah1jcMIe1vbE51DP5yzEoay/URS77t00FvyMC/DY3qGoR7V/9xe6
qTQRI4kjTTganhB3G9zc5djuMiP386467El37BUQm2su1fBQaNiYqZyIEMhjTaF4aN1dFbfJDvg5
1TWjuUeymobzX1pL+211x4paCkUR+7BMjA3KveW8fTh4xCO4LzJY5b04D83RmAX12P6d/fT/J2r/
y4lQNP/rkdrd7/5n848jtL/9/b/P0OL4D4QbGAaBnGJ0YGD23zO02P6DEanHS37+H7x2/Ml/z9Cw
MvJByOch7GC43wjM/7QyuuEfOBhR/QdMqAgCwBnybzgZ4dX90wzNchnj+cyS/zr4pQvcBLQncxE1
gXkYWj19K2GWXprE2Q9BbFkPNim2xC+ObLFSdJpJcnK5+k6ViKZHVbMk07bShwL874UsN3kATT99
tbw5eR1s9cfiTfNFXIOVSEVVsd4vZXCwx7bJFB1DTgm0HFvcBycSLMrv3IzDXYnsN/VLAPlY0KmY
3WlZb+OWBN296faD2B37d73Qj1c+4jl0knV04SlZP6C0kFdqXuynndUKaCVZxI/oE53LMBnj1xnz
wWXVNs3HHqzV21BPa5NrRI7HUHlhzqI6vrYcB8KQsOv4Fkb0mAVDV+exsbqrZY2iSz+S8lK3ZfQI
RHe788pFv2hXFWcgVsJqDms/zgikn4hUtVa/JS39g3ZLn8ZnKq23aBkSqntT9HeU5fqW5X5wqGQb
3I9xlMXEs15DTXPuxjZYL3Sx0LdxhL3CrxTPstZhkCKjXi408G+qctwL7zMDuOu2tdgRNU0rX4uo
1ivYqzAmBNYfbybpIsMJliUNtnD48pCC3CG6nX7V+2jfVEPCBSRFEKccjLQfE4fYJbSu+GUNa5Ip
h9274hoXqEKmUtAURhVcKsJ2zQvy83jISFtyPpFMtp8A17rLfRx6VtykKaR9Pd8ksu4f53MO9N5b
lBjeNPZ9mjSJywKzMYoRa+xOd2HboMhb6xGeFDB+62ug18hd4QicSKZ1furYnc+90WRT0iETfnW5
8C/bdR8/WomoWFmsO/EEDHU2r1PybSrt4QY5130XFtUtK6PpQB+w2Gk/6C9TxvZ8Fr/EqLsQD/8y
eMcPWnjbYWj7X0vv6ifQWCgL670uPsdC8jxiZODi2XZXudmy9s09Uis/P8O9V2z9DDi3aO0ug7in
X90Z5TEXRJVbp7XaGDA79ly86dEVz/MmMM53PJ5PEmfNk2NF3beij+tP4SXhqYCm860ahwn+s0ao
FelhvNxrCE4pOdbxkZ+AuXYRE/Upza+Vbf0Sfehe+a9R3Yrvq2qLL3jj5iWwhbq1EiYVhzKu1aX2
zqxrzzdapFExA9oIpKpfVbAI8pBWm1RQ79xk8Gz3L72dlJeEHSo23sYqDmLmyzpAYpR2umM6Bp8w
g3xJKV/nl1qUFiMvb4T6JW1Rn7//UPw6D5vyMODvOm61Z864lepY0d4OMHdc387izfZfABzB3oKZ
sj/3Y7/8rBGMM3A1Xsnl5Npbd1HE8/TmmrU7NFE/6+vdWvsH8uwEha02/XXiDE57M7ubeoRoyHJd
rvqbWYLgCU2vzOmuYnk9mja5SxyGkkPDw0vCIMmH+xxQJxZjuyKt2gIUBmE5rMdo2O0TrmPswQlq
ZQbbwQ1C0ilKN/QzzF7ODlSEPf6rhSgx3/sXB01ZBKbDFl9eh1O06rf6vprm+XFEEnBNu7jKOxah
wPr4J+fIn5w5ob650p1V5+Gg2uNKP5+J3UNx3Y97/KurjciK1uufGt0Nl20/xrfEPwNSN8hUJ9KF
AuQbvYl/dmj5Tn7gid8lwnxeINmry0hQaee28WEvjr0XXshGJfRBO/WY1zq3Tjtab6DWoOV5ARFF
h3ZmS2GVottO81pOv327cN8rZOQqZca5PHf1ZN6QLLSX9WgPYNR1l+/+Nr47ncbtzjzILIyGLDHk
o5NU30RZz0cT741GP2j136BAYZQoRdleNT2UsiwqXY7CNlD1t4ADIThYmByuRr+C/j+stb6AJJMM
WR/p4JnjZn5op2o5zGX0LRjAVLllJce8xOr3xBkt7h2KrxfH7dTv2TDVXwiUe4esCBOpZuBddSL+
9MnM+DEGbffpRQ7RdgUrAh7MOhopdruQiItAtaLLZdLL/bgipb5keBvfhNasr5g1718dTduvpfHG
A8dkkHNebTd90YVVZtiY3Gjf729LIZni1wzM0um8HMsqd+Y7H+LBJ00zCa8Tsjvbi3JR6rpaZk4n
v3Ku4Uyg3NyQRmTRuhWXoZrj3DJeTWia7X9naD1+h/MoDsii5jtoeeK+Hkr6Co7e6Nbp3V0jTfPq
BIlHMV122pUlSxhLEk/FvAhNpSAEFqaCF3OnlbbMVbvU38ctJMgjcMR1USda8GYOzh0yoPmdX9++
nyC2zdcxp+8Ae6+TJf10saHgiHRyGstk/yULrh9clFgoRVMElyZaz36VZB8Oo23E9zOX+M1siB2v
isKxT9h/JfgUS4SHuWNZn6IB7W5EyfOUFlFfNAdBbhDZR7UMUcNGiCbRu9TmtUKsk/Hq23nMwInI
dmYcJ0uagqdlQTWRRQIKNBOeGKIK+S3tB0PW6EWbvbpSe6BfC5bcMLDHnpFhSDQqy4r+J6O7/Qq9
mZ1OYTyS6Esn/LZ225ItnepimIKj84SnyT0MVeSh9XMYhgZeNaNpGPRVaW/zFYPCIE/i2l1Y4Q29
n1pzVSJNXv19S2XNZQC2cQjeDHK+AY1bTH+84AHs003L4oPLZYhvpOzmux6B3CsjyPXXDPFshlu9
EVswuzs4DhMepgSMUuqMHl2rq2qdbaFl36LhGy5av9JXc7WHT52mOUGQHPf3q6eCy62Ik3e89Nut
YXj4MxiQAqfjKhJUeag9j1PYjjpNhtLPhxo/naeqa7ZDD0QhI6+cgihEJL6s4VPT2/PICqTtb5ep
aqjf7GIej53j68t9kUcfOMvRpQttN5uNajDcJ5MqmQ9Vn/bW3CjnDEDmNGKsdetY/pDORZMPcdjf
YTjrucOK7n5tKpEHDOIehD/jiWG2vQDL1T6ad9FUp35EA5wK939Td147kiPZlv0iK1Ab+eqkaxk6
I16IiMhMai2M5NfP8uoCbnfh9vRcYB5mgHqpLJEZ7hR29tl77fYTgwmaUdHGpeFrbdFtMCGBgNLL
5VAImfIoyyYZ5LXTbNngxddyHjS8Nqa1dRpMVeVSodOyDPN+1noqtpCzp2Pbp+6xMqNknRtmvA7l
0MCHT5NA8Pmtl37A4ENm+hJDIwxqxXi3Au5OMXRZt79mxmWoVXQwyYE/Y1YOGljXRfU7dnnGQeVR
diH3pj3KdJSZr1x72YcL9/tqrBDGcWNh3sR+PfT7cXGGr8hp8j2WPDtIkaeRBLt1aEOS0wgMcNPT
61wVszrxieLAdVvb2AiEhsmf+G53fR6hWYZGO3JbVlYxbRbpRJEPRXPaatTYX2fkxlMoiBf6Ua23
v6eoYTMsax2/spLpyzLiiMNJOrI61zijvLHGVPcy2WrXGrNgi51BwuF5Nh5JJNjmJiVg1AR2XCYl
mG0LR1IEfbIdC/prwyjfGIObfGCSFT8FczdvgnZwNmarR/tQp8nI5rcrVxWXOFKk631G08T/LUuX
i13Hy4YDtSTIRaPt+1To04NF9i6AZ9xuelBNGPvDsNvODobVaKnzXTZR3Nyo5VnXWQuanurouLXD
0zI308VVdnbLAHrt02oqNibSyFrPrXnDI8XaY32PeXvE1jUeJnZ7maltx9ytWA7FlaWuuj26DUH1
suWwjNlx2evUuver2EvqL9rb5aWbh+lmV8J7dE3luKjLjjibVm+v0apJQgpyku+9F7dnK3bzK+1i
1lFXXvvueUhlh6yztZQMX12ctCXrqCeTiejeMZn14HVRWHaVVhe/I06u2zoSwOWQ+Mtk50aRPvnA
qXhwhNFcBUZ5zKHbrFiuiiTAg86SY1FDzVBjTPaNB4gTXUTWuBfDaZKYRqm+jshPMHQofA/GxvBw
ziHcho9aLagUzvgKhCu0XaiXxWHpvel1EWNHniPvMbtC1c0lxUBNnU1n9AZza7gfhdvYW0JyCPb4
2LwnJI4imAwT+yzWqnpNBCt+QDlpeAZhKQUH2RbZdhhzJiwVm7e5T5xqy90eRie8xDqH7wQ9kpy0
cuoVy0Zvn/NmPjZm7KjVMLSw43iSj7DIu/5mODmkrXSIz65OhxG7IjGvx6KRvhmmXv6TX6vN71RL
crYvuOi3bVHOeChRaKYViQ3O/ZrqnyPyx2T5E2W/DnVnvzW46VqeCrM64EacTk7IIb2vbO1UzVP4
MeCofkx0jfdNVS5z4MZ6eCYbZt4TxOoAIqNbZyxtPwtryB49Z65Hv6hr90iLt/WjmSgyHK1CoOOX
w0MjG2tnuou9ycppemVh8gQjJX5ICbNt9KSNkFzTRr4z10Vqo8hkwRgu5cYanVK7gWoexNPcKnmR
Sr5bHB1/DXevZ9IpYa9si5oAJjZi9i3sRl/JwttnEwrUTc9L53kx4+WloB/G6aZ8xXj/0raD9zQm
lkY3nWCvSsvzOp+IcbFc4KkwlZzyWA0zs2JvsR7nvsINYM3WGrh6t7LdnmHITL0hKExnfuPjLk7K
8moqqUWYHTVtQROfZeGXDuG0sc/i09wtRHEHyzLfKRfy3tD4wq1t4YJIHYPJhORJOUr7DdawfGCS
1uTei/lMSQGM+jqZevVcwFg5jAgT64yAKykJmwZSWqzSZxO2FVyDYgoSUx8DclDRhqNIuOmKnhOJ
INEZyIZlDsJE4rNEMK85DunjnOXhQ2eo7nmOI/bleV+cQ0oQ0pUysmTE3LBUe5wVmQ/RSddWil3O
mr0TVOLMyGMu3MrMVnW5wIBb8oHtU8T1cm6t9o42q2LF0pMt7m2ZMZ/fD0bWeV5MANCCs0lQaHLR
12Vd10cD5agjXD1Zp7Tte0Ku5cOohJevctBmKw8gNqfysAO2PYcmz75+3mMoUl+h0FlkxNN4rWbL
JgPh1FeUWICopW3nAU/mmS4JvZbPY4X/IqBSheEv58Xy6ahFYuuxlpAK2455XtA0QqBKx1SrNN5H
JsHhZGPkVfaGg5XkcYyscJ7bcfy0M914SHN62ugvdK0NkSj1I3UryS1pI7NGbtZe0f/D4mpYg9Pt
DKzhgckltl1qNh8GGOuL7GiHZOlSHuZetb+doabxpJLLDcQEPDp6ivYaIeM1VWPQnP+U9P5H6uZz
VfDXn4i1f8dp2/6q7pSz7u//0v+LPkH8dP9e1PRhtFU/k89/1jXvqNG/rIGa/APmg2MDYgDy69zR
s39ZAzXjD/RMYBAmJj8sspgG/5I1desPjKz8MwsokAmTCJfuX7LmHd5GMwGsTftOd5PUPfwPZE3j
X1VNCC8g3u6YHsxLUjPNv/MbDJmnC9CLfpeRHdiHkqttFXedL4vFPjb1qG6lsqO9zFS+621+TaLk
PHScA5+mMBWIPiq/8WA11tgvum/R5GLXSIguGWFitUrua9rGa+2H0WiyAGvC8wI+ejO01n8iX/0J
tPgvh+6fPwqhAmrCaV25o17+5mweRm8oErblaH9j8tME1IO9sKr2JodxHq6KyExCiXalzfbR5KdG
2QmdtUb+4AGWD2T7WdMvsxlXF7cwd1bUNrva6Or3OO15SkLa2bZmkuysFquLZVbtO5sX9e1OdrKt
UjQNb4qnB/LZyX9oivg7sfz+HUkb9hXXCPBEsE3/6t4c2upub5LtrpUpLcj9VHxqGIY4LOkVlMe5
2hNmbokakNlMVBfTruxkhzrSnYPjqGQ7UBtWB/90if/lCf5nP/T9w/zXDxtmC9cL8rINHtv+m+s6
11iZT8x6O3n/HUC0YQgNa3hBnjKIMgzCx/j1n3rZ/pvf1LYdINEk78Hu/R3P1RsD8RVR9zvE8+Y9
6WvBK3fROdRhH3Fu2VwOO6Egiv3jifZvzd//3e/rmHf4Ky5d1/p7eQZChR1hAet3TYWBMrOX6qBE
9YIlk6tDq7qPROQP//vPVwfs9y8fMfYeG6wmTSgc3PEB49j/16/dqXPWoEuudrKcDpWVgWfmBKsd
5iTufw5ssL6BWevvKqyqTV9q4RYzS/1MKDM+ad5EWUHRazOWGmUNWzV0zgsOXmp+koHo25ImXrvl
RGWabFGXxH3hcEcaO0omBAmtORR999058XQsYzAlBIOywGZO3zU0S+I+6LSO4wRjshqb/dTm8zZJ
4/I5tNxlbQJo+OCIUm3ZfMvPPEMQrDOk4sKKiI11RvTaI+U1K4v87ckoa/dZ61mrZ33tsqevpEs8
aqnrdQfz4hAXy/3vMS1PTN7unARRmiAP4+vdspOwjy4v40/uOl5mtXfPQGEz3WP7m8UO24n6EAbz
QoCVgFh4U8jmsdSL8lOPUUpWfICTBW7bifHjllNy9UaOte2Agc4bov75rn2vHC7kI1WYzQY9BCMv
iONVWCB4pAVMlBmB+wi9BJdUgfEaG0TvYFSUjbYJGSZ3HXXn6bqmpzkMEZ0xPf+wGuc+yFJyjjMq
qYuHxp3jN9jBw3NOURdOCLPalSmvdLrZuXPNuCXyMhjxA0lGOhmKapadr/EpoE/MPg4DDiVzX/7q
jLxmZGry7XzvcVkGvn9ZdMaBTtL+Sq8Kx6MCB2FKlX1K0HWxq9CfMh2wOCm5n02dWs+hKOyjV9gG
Z1QMbRIzzopnZHZKoQSodY/IgFVbz/CwpQNHxM6B0cs8SnavND/0PjE4rhI2komxpuZCrpdW3EZH
63dYCJZzMkXb+2H0VtpoiqU1zgeDdgJm8O7AfuWLaMoJRfSn5wgQ6FF+NU0evEsqs/UoIIkMDF6P
GirkJrJ7yJ6LxU8t3WAw1BP9Jk20qd2cnYA3tqDFsvLZNbzoCWksvunoUTu4DuO5HOqJGGMSGz41
MKiI2AY2srAqHC5xOISsjK2OiEc4P1gscy5hyrxamX234Tvqn50YVWAt+TKGlVdUU8J3yT24WF7F
twE0cB8NBDRFvLg+YTzqWNoMlrdtMKfY0yKeJAb3ryn1xE7IXL9FHc6fFlgPnp/7abrGi0S6fN6a
EEWcrSf09EYPgNwYepdcHdVaW1SEn+Eo4gDTdLhm7Jyus1WLj9IYxWbM6LJzcfbt2lpDiZ7m+Zfs
WIf1Q/aReKicVnmjK2VvdZXmG/JuCWuuXSNejcmd8dePaP44Up6LvG0Oadn0T1474zOJy2+6CTwA
BryQdm0uaTKt6XP/NeZRcx0GqTVIf7FxLievhRot23pnDhKHIX5CHIMuZaEA0EtsMRxIN3ld3lLQ
VXudWOndarhMTw5p3zW5U+4eEq+BmBnrDCPNfzSjlwAC495k9X/fhiEf3m2pbQH9GMBHL4LRBEUV
tMbEjuP+blrz1APbM5fxDqfW9BiHZcySzvVW3EA0u2tDHgxWGZ7SxPWSFfPdoR1CxzzpnNzvBhbH
x+z6NU6tdhttt3B2Y2dq/F974vGQQ8l00NSgN4hZIolwxyy5dxn1tH/oErrmNDeMruXQo+NFJCpK
+6U0oulmLuIEXcLadJaYr0prpoMly69+/IGO4PqDbh1h4gl6dZB5f0eZeO6wnm85GzhbNwWWAfwT
fzAv2yBq6isqm1otTWU/m/UUrq0Buc8ol4srK74BN483xqgXW5231jegkOKKfEOQ1wOLNBIFB2NV
DDllzTCWyvSZCxfIFYc/AoqUHaxnvblnGZY7uyBqxbYGQnxITAsWDbAWFwYWBalZMA9tv4Jdh8mf
H/FFq8PqpDFI7ixRkv3Qu5XhxvLIc81ZacNdd4/vYgP7LZZ0IBJWrVnEa75KjDyh5jyEXlcwmxQL
OCxD4ncRXvtotZpE8IJWE4/c9HRLM+DUB3z33QlXYLlFvrEu+D7mbWfokKWWt2IentnLmztzLg/k
JXgLLcVQY7sizBpAqdqbUZ1uUrtJ1ikN5T6OwJ6vQ7Trrq/UO+8SESCHAiUaeXf2ejmfRYm/xGwN
Inr1mbHxNYEQxa5I9mu3LeKLm5XRtoCwuIM+iZ3J0x/TDr03FH2+mRveW37O27PsJLuJgYyrP9WK
IwttBd0atUr/zrOc7ZWZdI8u1t1HDqwvbY+fnBRduI2WyH4gBI3zUHY9khE1tICxFJussd5jffJO
6UjyIsbvA8Ix1NZ27PS8ZzQfAF9ymDLjNWINre6aIL7sVE1wPXhsms3vBM01cJaQxaHOxGvV/TGa
p99DmAD3EucBCt/KkjnGxtBlSWKK4auAjORTwdtvZ1fPbnhoaWIZvlQdCiwFgn6q7mCRS/Cb3P3C
PRSBImnU3hSJc4idxj7yuFXHetCHdTPsGvt3WDjOrXKa8bngbRqkPcOx0qPwFLnsZaGj3dERCixS
Zz5oSjg/WN5UgUgd5pOYQEBU9+klJ+vqN5mLAsMvEcnGWjwDWJ2xS27vXXkYMTzXj4V3q13xo2qj
LX1Wny7mqmMDUjEZrXxLrzHKhyvdh7u38h7rkfSIGz1u8Uo3/VTG6gOrJNvIsFbBYkr8B+1zX8Gr
qttPiQf2bif6Wav2qQS48eBGue9Jwz5je+jWI+1kYYWLv3Gr5oyDjHKpgoVmo9+BV9nSYHbSvd0S
yZ23hFRljhlWZfu+F6t7uS/gmn1qedhvQuz2fui5GDWU84qD+p0P169k6rzmbPXJx9vHlv4Hzl9A
ZmQzpzxaVX+GYvLJrnHxu6K2afXTHjPHfjGKSVuHet5dHZud9axNb71DrDs04munY6BVrUOcyKl/
j5G+8WoiCUDHDwJ+Mo5WPxpQbx0OWTkFuI2x75xshR3zkLrJD00rH1prUpi28fESCCffOkfIy8p7
7xs6gEXs8hlENsbcKkjq+Wt2KpI8koWzxplT9W/uOJ9BzR4s7vTtUMbyhLvA2RmF07OTnG/sKbOT
l5kjqlLlfeDdeOq8rvkx5WGAX+y9FfVbSqnPLm4778Hw6i2MHmzRtv6q4w73TWGzp0ysl4pSuiAe
+2WzeLHiFoqZ+TINX0dXtEGFFXVPqjw+5qHjrCuXQFrY5MestiIfFhS9luFqIefNhX3nKLGQWqna
+znExoj+066ryPgyPKEdhelll5CeO6gI015zo+WcEg9HLqsxWpYCGCVQl3HnzNm1Yhw/jvNkPeDw
u4bsYra4iZ5gqw1kjaT1SIAo2w+JIHTcL5RaqhvLM4koi+d23GRVFgaRHssg1kLazlzGANstucQW
oEKirccVQ0YcaD2K+BRJXzExe5o4lIPZ7w2t3PBiPedTN/tCNw8sK9wtLleLTdBzFHIgUmmR3rLR
uoOpqltMOIMXC0GWMvls+GCCyOIubGbvaWDgWJfkN3aVnSYf4Oi5f9s2qKHglDDC9HDbzL8nLz62
8WvPzBDZ8TYn1dL5nUvMZXTGy4K90YePzLGw3pSq/lWWN10tZySTZGMTEztgJGUDF1PwO06Tc6qc
01RlzlYJDmCGGD0uTH24ZCDxvGmilt2qzVUv4K5tkRV13471aIOxHopZ2lFn0vamz5UtLrGDEVbM
OKYINHacVyAllt4TJ4r79scJiAclj0TgWLKqOqveS2z127ogDWPMBfLnUlXLPjXQJPNIf8rwdrCV
ZsnVTPor6oM/SW1j4LRa2532PSjzIKck/6FTCZN4gBQSk9u94wxTavnws/UG2t+2snzRXaJr4ZcN
3cdqCCHz5rUCTZ9p+Zso1Stsx2+RLFfgJfZNxhEOg1qVEyxL65s544nwnPrQLkdn7F6ozNkqh3lQ
jC+zFx71xThg0+AdKeNnkfbky4phazdVQIO6uw0J6GC9X9jumrGg6Y6CdLw3SmxIYmFEN5ThrSOT
RU+atmQGyqa4UnBPHi4eL13KGoPHHsFOXFCBwBBkeLvZy78rTQVqJIIZmk/Ka14Xs1r17iHNy/Ss
ouQa949GWgfD9Flb/CCmYUykFaJl7ZKnJ+iyG+djTc8thw2IfHXK5ifb2JH2yrOz9ZV+gM/H12Hv
+nuS1BsD23ppJPvX2Ik4+rq3MHkZs3s+dGTpNbSP9MscgDHuhTdu9fSZmwx+W/G2tLLa0xv1yRb1
4liHqoGk5NYfzqTpO9d8J4JiY2jLto51m7RqZ3B1/uyGrnsbIc1fwijc429wKTjERwd084liuice
fzC5ynix9jJE8l3D6s95i7szw0Y/9Cv8NAX9l0bGg8FDs1rGEE9XVv+mjJymvjk8Sw9rttlqG1vK
6SUn3LGw1wgoZQi0SXk25osBZdqAZW0YMfP3LMyT7YUS5onEgofR3vPnpmJ+0av6pOYo/ulaZR6k
sy5oU4JxNZdlEC5OccAbMwm/o4MliKcI02LvEiYiL09vJyQFQEkQYqX2oGksCEtLc68RwIggibuf
thI667i79W0p1RYTQRj0w0tH380uLAyGlVZkR4tp411pEdaIcXZrtls6ruecvJceCu+pmH400vLe
NRYDz43DSSEcdDQotgUPtQmKxoIBtIF3kWFs6nP8aJPmYnyxzL1NI9ZRlRAr0iG84lfkkEiduHxs
48Leg4M/GYyGD9z6bWAambcyNIJlsx33e4VL49ywTt2YMv5IjWJ5KjyV7uclWR6w1xCzIkJmfNrh
7JJTGRtCW1apiK22wvhOECBsp0cz65OtmBsRhLFHasSylQfRpS7Vvgib8kmDznMwxFytIyebeWWU
EZkEFe24fSJfht2ZaHUUtKxpb3IBkkeIqsNSZvLEcLX0ArDMOxqhke10Z9qrsNFPlMTWu0Eu9UMi
7lkwMWJF7zWHHQXmsPGzh5RMZhhIGeYEmwG5KbM9XCD6QLvmQweCt6rGuDnSXBidTBurSmLXw6/Z
7bxvowZKpuYRqFYD6MiiPLW0To0bEezQx3JYtWJWNy3S05fJglbq47zgKGBgpf+RYE/gDYrZ8Jaa
+MAZXeo3khPaM2StKQ6A3+YX0xDFLTGc4tMryyWg+8ZbseK2bkmm5Yeo4rBnF1KGl6w0hbnxQNnx
Ng5Vt8Pt81Rj1TrKzgNS10J82YXsFrVN1dghbCCezUFSzcxMQ2HshzB0AxyjX7LtZcD1OF5S03iT
Zis/C+b8lWtm1i9NK2roOuyQL2jUpMcGMZZ7Th1Yy9FAFe89jMO+0qziM0dY6pJFbeTYD6vazLBK
anwcH0YhDM+vTB385sKYUNTqCVvdD5vYl96TI4zNEsKXO7RUCulZU2Dgmd4SQlxnamLNjRgM4oqz
uaniNn8Lzf6Qo0uu+fhfI+qa1sXk4Gm06LMMx+FYaEu6y2umd87r9n6YmzDfF2PfbKSl0q2dj90O
0NID0QtaQ71Cf1jS7nWAin/hREs4EfvaADwzexyZ/zaj5FtZcIpsGy+W5zyaj1lJdmkkCbe/j+OB
PS/WlYsUHpOT0O4Xw+S7EWH0LjrvZ22Ws1/Hlv3Ft1j5mD8+mMBj3W9aPD6rSZfZBUOkucWHkF5k
wwkVpXO2Vzr8ZyOIYtNvxjk7x33f7cxkKG/tmItHIXLrjfdA86RKI/R5ZSBSg8CMou2ojCpmf4jV
GadVGv+cPa1zV2Rb1an2vOzK7E4vJz2ivyalqSerNbtDZMFFujOW/awBUgA22d0J0WonTbjho1Kh
POlZZm7I09gMyiEbMp6yuEdQ+zZ5l52LZcFSo5HKx9MrESV52+TNtutSjBbWMv1ciPKAl0LqxXij
ig+sY3I/0pZ7EEucvWZj1L/8qeiPQJFe6GcVexV7LSicuF51VoewoVfDxZ60IQ5g5FQBmoB9FBYQ
Nm2ex/dwypKjZc3LhnmJCE9Rvw9Lr1+cesTLkkMV8SE/2m9ulbeBpYS4hZMo1gS26ndHhvgr5wHC
jt56/UkX+dyu+aIrgwxkv3xjQkOPD40BVsAyuUeVufatmfBzeENSkq6v0X5AIZybJCqPMcRv9CbQ
nJ035+eRcNpa60yLtF9Uqm9Ka8MNFkz9xclV/Z7NkfsQCnfeZTj5TssEGnYVhv148ai0j1dLWyDN
UgOKEb+H6fTi0fC+ze2k61Z9qqltUVoFJ/oh9n4JwQjB4Svn5BnXF3BJ6puK3mqlnBn2qTvIx5hw
5nYQTn0Dg2Vt8aB+kQMlHiQq0z6iv5rkXPV2E5lVxMZ1adP1YsfyN0ipiSV2rUrCaVp1A62Vnev5
nlNejOxrarmTk65wH+pON/aqc4wvvdGivVC6vZ5x2m0mu9QvdslLePam+l3gaLyQFLTY7vTDZYa2
HURF3b9gtQpPXWVfU9nnL2Qv+1Oh0Q3hh5oGzIJ8qPuQx0ayD5uh3NoSZ+IKIQ98lAN12oLStklq
FRO3nmuEYEb9lyHFb77SGnoRydJYZE9Nq/DbQlhPRcfrdtsP1GxE5ci37Br5srUTas28jvDMmCr5
3c88FzAk9vV7jaGpuoEw620cAoXc4EWTDyGpIB2Zv6zfgRe6a8CT7iflYpi4J0aGbRiXZBDtApqf
xXYEPkXZv2AHrosg6sCPCqvX90M8V74waDqMLX3eUSo6v/Be5ziPiWnGLJlq/+jp/b+9z/4/Q+T8
f7T11u+smn+/9j796qo+/hcgzp//xT/W3ob3BzKko1H9xTdI2QxLy3+svQ35B+gpFtsmG2H6P/8p
zSMM9w9b6gbVIJpLNEjeKUx/7b2Fqf3h3NFVLL411mHG/6iYTDec+4byvzaYrk5djGFzGdlsMUkI
/cnM+Wegk5zdRmObRZiOTAR+/AOZtAGgtRI/dLB+FkeYU64Z/bqvhoNmNh9NMe5DZ9w1Ha2BNkTj
rY2D2yAOR2oAIcVxKKkYu+mpMQdgNXV2IsX/iEKHCcjqL6OWPM8gyK+i40Xb42P25E+3Mb/HwqCy
W+WbsOhvEPD3Y59+RJa3BENojHs4jdiVe7Ru1+QgYZrta6icAPYucbYQY0w5qqvJjqrpTSvAjn4i
VLh1RHdzMql8OBvEGJtlX3Kob4w6PpaW2iM9segful+svj/mcQJWjozdJWpD69bvZnIITDNUFcQR
0yy/OvgFSYLk+cFq+sCW6YcDMwESTbuRcflbLFSKV9Xwo23J+UM88HmfEoz0vu2Ew2a0T+LXSTTj
R6rZjc9w0NwdRmTnVQS5e+ZPOUJpzv0oqgWcXZD2I7Dtnr2QgoniZneCT5fCm15K2pib5QefdNDn
98eiLIH345gzp/gIMpgF49Bdy0Q9YI+9EhDzF0ijnV6dM0+mq6Iq3xcElnvf/YE4kvR7rTyzBoPU
0LZQTwQ0c4zK2kZAydgusnhgQF6jyG5Ht8WDtDxYYX422+IiPPPQtayA2Eg/tUP6CPQ29gUldxvq
r31lCfktpvAmpHOY2GkGc8O/7OYmwL5+bracTooAyxV4hAWv85GbYQUOnfiIU+26Ir/kKXttsx5u
ZWs+CZezK2IFdZXUJnDy8cqtMSyvwoqOVlY94eJuslXTfCVQIXx7MvXfaHLGapgdtaMaD0g1LeOv
0F8wg8Gr34BfNPfG3Z9HswYGtTiErgiHZ247209tvKVZhBXY6W5tG/5udPOMieit5H0ftLg8V5Od
XZOkMU6c1FgxSLnx5m7eAIDBKtd456SddzOEx8DuJUvc1ibKzgtMaj1pi/uJO9LFQ7mMj1aCynYH
87BLSPlzNfGPrOIzIjU74yi0JjIX9olsxY829140kZ+pJgZ70mitnyfGdAGdsc8XYDXzkL6rQc8I
gjfjWjPrVwCrLH2N6qIIAfnCCot1lCdfZjqcdSjmjKROuoZPuvPSc27h9AsT7o0+Ja9bDA3uaUvp
BomU6ijSpvC7zpm3VlwV2L5wh8uJ0m0Mqt9KJ6NfJmgbeS/soE+HIyLQi+NFMP5UsSsaNhwqjsny
Ofxn6fTtldmJEaAjyG0DsLzX3QAxkHi+hJhYxiTGVzkawAMTUKADy6QiMREmXHvnJRPMXM5YbGLX
cX5NjLxZ19wgcf9QhmLjIXvqDf1vTfodqdM4mF5gJi3c5B73KUmLlYWD5TSMM01CQyqjJ5j5rOko
eyXG4XS+7dWgyxfVbQwtivd6nO9pWh8/cof+0lkP9R84cZ/QmU6c50PfmgY2+WVkX+oef+TMAea7
GkjDwagmMViY6R4gzeLPJZwAT0G4KLwSEk51NZfpnC3RAfzlhH/THk5cBPVNeeLITHbscu/nIsfn
NFWveYEuW8QVWCbxK3FGb50AAeJcGl4jMswW+hSb5GNHxHHl2PPAozj1qxkvIvwmsev6TCOapNS2
q0zoP7Ppw3NlxxKBsqnUrhLjDXTVJa2ITeAyzHeD4rwUReo42C7oKJpEaq90dounnYYCjpTTGyuj
GbVfKfYtsLg8u2rDTb+y0igg6ROd0WGUuks7nbS8LLcDjawM7UyDKSTYjQlJYh7LJ1vm7xmArdnc
lequnKWwXHMLZsGIeWrJ8vmZyWyhZCDm2TD2r7NjdGfcVodSsRsbykM840JakZTHI8FuGSy7pTYk
GinJCws0XH2pv++8D5/FenYG3XkVNQDqMUeaYUqI13VO5EuT0VUVn0ZWagEoAxI2EA3z2XI+x6H+
SdS927Y6YxYW7R25111ciY3qtQBYGynGTq362DlQk+5LPbmIJHmF++OsY1Lrmcj2CRH8wgY1zgaf
7we7pjv3v2bpTkET5UcndMO94ZScAiPKz8vxnp0r16XG+6UZzknvvlD0slJDeHQy9VPTG3+JoM0x
WpFtic91pP1qu/xFl+GyBtZvb+JWL9dgK4oNDhYyuTHEi2QMsw3jB8UW5Fs68EoorqycYmzpuOwH
siQDII+RdDjRpkqWse9V7Wemid4vdW5+ZQJx7ESenT2Pt8+4wA6RId5OiQtjC9WX1WbvcpG7IVy7
lr11SjpjXXaOtjNKsfyYluXNdYZ8ZSo2f3bNaG8KY1qXvV3vcGyPPiQtugeAWX4lmJc31iKQemwZ
24GcQKGBAap8BujhS4vNYg+ML9t1GsyvhSk8SCxjfrXnuXqfvbJ40DJ77c2jDFr7SgnCbNvs5r2J
ygbtiTH7rSiz7hnXuPIX+VbWNrCssLE2cW/dg59U3FTIphuBp35t5yhmnQo/vA7WvawJ8ESaAkze
xJvOqw4TIwfDxS/mGfMU6i7LMGFDIZntzzS9VwhJdDRdaE9N1L8Zs8PLDO+6HLa4h8w3K6oSH0Hs
bEY00URGQ5BY70vfREAJ6o7XZZ7V/4u6M0uSG9m264SEMocDjuY3+i6bILPlDyyTZKIHHH0zozcO
TUwLZMlU5JV4dT/fD41FsjIiAIT78XP2Xrs9Wp4AX11jjomYm4V3bZGcIl8cO4ipZW6u4cXiTisq
yPlqU8MPcvW8JrbngrQZm3O4ogvz5MbVJWCYVshsjTODOO3G35E70eyyHrh04+nDlJoPOZi+VZcP
1EsgvUGoDHetJUmOWb6UEDE0LdaUmbmonG2SuGyajLs7YzuGEbJsvhF+cOdF3edQWl8mXNb+NLK5
1schFrvYth/pTq8tk9jkmbg4H4SUk9CB93sat362zSLz1kzpEQTDWmXGJnHqhY73XTbZvpQXYnyW
WddqYtSm0vBgq/uwiL9mUp9pUW2004EZGimY6ISXbr5xiUXJCbtGabS0pvcZlmTqLmxNzsloW4Y4
fs0tx2a5i6fQBWE1fwIScUu0VMnMcKjITZkfS9MRvJNBrS1A64eqG544wC8BS+xo7eTcdRydtRLv
oeucTcGGRrrUByEMNzHcsB3oa0QgzSHDzUJs+x1PNjUfhCQQ2Cun8ndD6Wyz3EZhEdzEXf1eN58M
Gi8aGRsOj422Ppdl9trr8LkozT1Wzx3WluNsZJc8NI6orW4rhW2COdKmhNOxGYcRAJKId2NTWbig
pg/Cz14UXstlgUid6rV068XCeVbw6AGOX9Bs7AfZ4Ziz9xGIfBXrPXy6b/0A+90ZTgy2Xufq4Itw
X1Yh1Xy9s3L/YqW0IIYv/SQvTXgR9qfQma80Fs9dptY2MiIvAhEW1Qszi28wfonIZDUrx/pc43pF
TtbddGn85lDspiNhXrXvUTTp4l1W8uA0xkanN2B0AwxO1Q8XHZ8L0vZqEs5HkfJgU07bl8lxN+3s
L7Plu9Kqrwy+dywiN5xrVm7q3Suo/TMjDHK+VgJpwFpmd8hhkctX8kbEExolic4PFz+FFc0tVp2j
P72OVGqBkz3HcXYD5GilGvMM//IptqNHXdjIKfBAoxJZfIPsXHF3X5riFbd8tulLhs9t1B2mzrpz
p689IHcPXtbMBBHklbGqR//YFf5T61C9VG13mphVYHyp951lXHvLfKz0i8vobnT8rzxJOHTa9BPU
KyJInCggECMDOhIN70xJfAYuKXp624afju2n0PlhHuVtkoj7wZm3eTPB7WmcgLkAzoHc/e7EzFfq
bnqKATRwpIhgCyzdDR7L3n8dKZYS9jNRGJesIFdqfEQfutcGjDDlL1RUu/9UYGOYRHPH5I5cju6c
shEiKwTNiUN/1Y0K+xqOUsd57fs7P6PVFNY3luF9xnO+SWvrxUaPZ7LssXHUZCFJ/djN76nzlijj
+2ydYUncC2fLNAOfXBpdp0kdmrm7KUkTu9Zl8m0s45tSqKfcRBGkwGGmMNIH3l0UGLdqIJ3Ja5HX
kU4R6w+QYtcx7LelfpGJ+z0iBCxPijOD//E2JDAkGoI7XUFzanrrxM7NcY3BEOajTQqLMh2DXWx2
RzN26VA734qqJPKnKY90xHAcZa5cG0Nzk2ljH0sIFFV0wGT8JfWM51o763SCo6VEi26jlvEasupb
lg/0vUJQktSkuKRKTm50e7HdQFqMAN4FxbA1cMiu06GnLRTpD0aPKy0DwoAK1ApLXJNrsprHdNOZ
OA0IyQav5j9LYGTeQ6CjV52nVFw9uSSmvNVV9dTPZA2MVjGcNDkF62BSTxzdp3WHmXfDGPa91fbn
0rDKPVa6Nxpo9JUQaOx7s3js+8kFxVUdQYJAODTqlz6oIBRB1aKCD9cNXK+1C0Ip59QKR2wUJ7S5
Llg+r4M25byHA9rFplAbs/PuQdsBZwtSTK5lcydFdzOHzm1qC9j0ienQ0qz4RjWz2gYBLH20DM0q
rcJXA9UM6Bo7P5CQwLwMMDYEynHeC2/KdnGPiWjQOV5nf4Q36yTFKWtQZhhTHDybZvgQVYtPMEb2
w0/r7lJW4pANzDjIOtpxc+AFGSRDCBkwZevA5ll2h86BEt6ow2sGfG0c5KeCGVzk+NsgbsDGqmHr
l9V3TOP3WT3vSAsxoT0EGR6bMNW7egiKGwShnCag/G1cj1nX2E8t4g4s904Zu59R3ERbLilipPE4
oULh60e1MpYjSkUmcqHTB5cYM02+sojeO6NzK5hCa0Jz/IGmqqvNo0RluVJVlX0JvDE/OkbccEb7
Ghp8t0Wym2yejdR9KQ3vQmt75yOMdVT+4bHXWlP+JQqEd4BFgdqlop+5GmX/JY+HpyApjobtcHYP
rRM5PcZ69umbCusimegdxkKeqU+zFUIVZ1PTR0+RUmjDvjiKFQ4f/UNngovYThmuPGuAasjWggWX
4wcyEe4mY9xpAVfAH3szs9GEa9dne5/DNdRAmjBj1A1rU9eTfxwsKr8tzN1sDTkAzR3fPlaP4JyE
wQ2zDZKPqtlZh5lRU9fJpy6I3jtSL8zRPPducWvzJHpN9BbyqJFp8RB7DTAWnW7hJqyzGlJlUaO3
wjvFfHNVB1NAG4ZtOclLe5UG4D1pRm0LghZkFx4ccziHNakBtT/ttEmELzpsEtNUcTZN6zahVCPE
71QP8XcwqNvY7k9kDh36PDrb1XvmBI9j4933Q7+ICXcACE9u3UGtzUjUApkX982XAPhgk2FVT4fb
KkNwM72GbodrcLpadshMKX0xCn0h5u2gKNqcEmmkH5+UJ64QVtcWZMemRidbGMPFLpN7Kyd4qenu
w/6ZAVmwLqH/JbS1Zw6hmx4CA0pFFJhJOATEfGoUeqZ533Gt111g601ALARl0nya+6U6HmBFOtOW
2XLCrJ7ZJgIeVA/ALRC/yndiB5gDmLeVYe8yz7nphfXmoexgzPGtHYhxqipa2fQ7SPramTDlaigp
WULNN6M1WI9exDGjK27jgW1epm61s0FWLMnCU8YgEHPRNqCL5nf+pUqqK3jLPcggHw1uipKQ098U
P/jVdJ4JZ181iJACGq8rxAYHLbqz1/sHBNggIvpwP2NHi/G3bJ3MXzG12CGWOEGQu9ZT/H2e8s/m
OESbTswffhx88qKY4Wv9krpQHyS8LnfeCbZ0abifZD3ZV5YLcadyInA6vH2FaX1L3RmjaV58RqDj
PA1FlYHJq5f1JVElB5FTHSKOfsawbWDqJxevhHZmDZ7NSitytQevhp9Ql3AGZBVt8yy1dwrvySVy
Y/JUiAmmbui1TbnRhBBeUzc8NiHS3xHjxh5o3t/Jt//RWOD/r+f/3w2Lb/p/hHh9+p//1RVwA//p
d/vxv/zs/Cv1F1kJHrHO9C4h29v08H92/vkbabrUOzxlDqkFS0v+b8ObIcVftPuxwWFwwoPou3hw
/nfnX5p/LYQvJSy8akQrWdZ/Ynlb5gv/bPxL3pID3QnKGIh9FzLYr74aybrpJE1Q04RKIwPXL6Ss
tcdEEQX5KNA/W8QkcV7M84T2Vu/3qGcx9A/09Gw7xJjqzNXWCvxk3lO1IOIAUuA3R3OUBsVj1SbZ
CRy6g30TmcEOjCjNQQS65HsQMJG5GzTkGLNVHUk6u65RbBhKUkIwzYoY9udu/Q3enk8wFWXep6CZ
E3ij4KRr1kHcFpsYVTvuNKhhaxCDL03nlGxxsftuM4r99mOi8x894//tnl7zj0/vsX3Lpl8e3eXf
/+3V9P6yfdfHmv3j8VSLI/Pno+v85ZiKSZa7eC+V65g8nn8/ujbzLJ/MQQgXtqWUvbjD/n5yLfUX
Jjkf4btwfjDt7P/kwf3NhSZM7EOODcuG96dwZSx+sX8MrEpF2lCL+XEF8Xs4o6Z6c8Aur0mDsw6z
TKj6lRn9nH3+P51vi7Dpl6+LK6Tkq8x3RgHRk+RULF+nf7ysZOGtUT4ABgvaBgbV4FEP5Yan3Y0P
IqDb9Gyb6CsR0mjOWxiV7+Yh4ECR2oSjnMlxQ4xpBTLjvNzXHqDHxsWx1wtEUkc7GOqt5tp+M0Np
BpskDWtUm3XkQ8LK3Em8esTiWgft15U+CTKZS6DriS62btWDmIK4S6gtcOSYeZvUz2HYTd+gy1j0
CBsQPmEq4GUEbtO/9BxjyN0mlBqDBKLe+j7BfvCZZAJ0sf2gZ+dEeAZRbAr6psVEwbdfFJalcG94
uMl4ayNGUgThtmttG9/iMxRJzHgAwGtPpaHMJRvNh8eS4KmaOFKbcx27ZwDyTp1tWjerkTZiz2PA
gH0s/9SwkwJkCXsfu0DXEQxumncyDMHCCscWr3ku7oxqBP+MWma40XFDeVY7vQOIe3BfAAOQ0wZ+
3S7vg8HFEZVliPDA7liTteU01GXgMQJBdekkY7I3MW29gul2nkcBsKyQNeG0dCH1q6e9+k6g1Hzv
8LvAIFCpF2yCeOaDlgOsJ4oZSvJ3CqZ82NqV4kMTy0ZfwwObiHDRyKV5EKnBn4Ml8zedgaR8FQOa
dlfzFHK+CKT1mQasS+ubzD29DpwQJz5TUZrY0KIYewBX6u5jRCqAg3LCu/knefWK0ytaO9VE4KlF
1ZQStuXOJ7hW5W1KJW6fPKSFD2SEmPEuCZuh2E5NAE4HYo+3GuNKcQY2Mpwzo9WSi1eR9IblhAEl
1cKwIG0BCodSU+YkaOC+eVY9om32/SqhnWWHs9CnSXQ5BkubkNc1M6Gkuc9FqV9Fn/DbBQSVrHu7
otHTxpmkTuvduCzveOmpSnZ1EBB/YLhwS6BRmVZ6z2y4BcM75SOB2mijomTfthbPl6ly0VzHqjZC
GB8Ts2jkr1iM0Moh4Ugecy2j7KJ47HkKHbKwmbCWoukswZnnxx96sxn3h9GX7BgRfLpkYUm5brqp
U89prHWmQ4+8BhPKK4fd2C/C7qhSPN9f7NAIpw1ifNKQtYu/7bmuIq7aHMGdo4ie9Wsf9w5ZqtVA
GO00dHxqoq/4y1Br71roRV9CGkvVvE5qtFGFOhhs+KaUaoO5pR233RT6iLvBdsDKxS4k9qU7mulj
Dwl/2gjk7uAaOyjET26L25Suja3zh3Y58mEMilk32sbjgUz8BZmOcrd5iO3KgDU5JQn14mR57lcy
nBLOM3VWw9FqSudb2xjxR4YuBYZ7qdVrVHjziiGL2e4wGJ/SFBGPEc7ek5XYKV1I4E8PIdkytyV1
6001ZQcCCcE+E6HMQrkGp5dsZD+RXmC6+7hxj6Qm2Ksi5PhEo4fAglA9YgrrDyrkXrVEHliAitdt
37n3Pozl+0oJUOs5FPeVM8fjmblbQFMCYR8Ry+ziVzIdHgor/6jKYGhx645qLwh1PnZk+iL6pje6
AqR0G7EaZ2tCNofPhclKyCS0/CbzAH0NNcyVaFIQPzHT+VA99wnutqKAX9XN5pP2yu85N/rGrVpy
KAgLN8YBNBB4qaNbdO9Fm99ZKDe2Eo/bRgTGZ3A8UDsad9qA5Env/QkiiuGB2ZtgcBvj4xC3dGQF
w4Ao5qgdD+4NbdyW56HfdzVR91Nsbn2SWFdOV97CMWZlhTyGapI5IRji6AnDPafDeV4oyeChSswj
aRLrFzPEaJOmT4U9nT1pOWthhqdu9vYOIO5T6zCLdlL7uMRUk69xgbRM881mM7C6+YylNCN4Zc73
jOx5Qqz2TIABCxizenavgTk2X9fQzk9Ss4RC9NyxTKlncIsPVuZ4nDvC6sNtuoNyJxo45czsoP+i
ZygudaGYx1R2u0J4Uq7MdPDWvl/TmeqsfccoaPa9jVV2G0YA36DWHg0y/4pYWnSK8umVg3TLGCNa
FN7DAorBXcH5+SKT8MHyEzhLOYfBZTIwj3ULcdvLK3tDXnaEsADrA3oqy7tWwodQY7XVjQ08LiSc
7pYMyqvQDHWinKcn8LvnvnevgqD3FSimCxPaQ+8VkL3T8FYiHtl0IyGM1Jt7/KbJ1krldDTV9MLS
OazJ09jVbVGNVwU6eQ1TLj4a2n9P0LgM5A+BbqU+dgQZ0ayFME7m4UpcM5HkrDNbNWRXsyalcRO2
tL7rtml7jrRT8Ta0M8uQoV0SVPTYZ9sYiQtk+oowCI3cb2m2qcMANPBxEgGDpm4M0U+b9BHile2E
L/7EWGaK54ZEeOJ4NZDDLj3h5dYPReuab+Bqwi++oWk8Om5N5wGe1oVVYrqrG11sykx5L65XmPiI
SKWOgoa8IvKe0dvkSdpuJ83VGmscK65KD4iuyUuvE0sn266S3kOjO9yZUTIgugxm29g26LW3AXsD
ZMMUdE2HR28jxr55HaPWPKAPgsPvyGrLCAMnHZUiW0JK8igOEgYnpv+GKgbLQGjgkKmIhUr3NOpK
512lCOYu0OpQNXqEqRPsQGHAuNfr9V47PQ6TtqPbMxvRXWWG44dPWOTGLxfyXTkZ8bPyliGYDHCy
VvDGQ8wpuEpo5AA/RARoOf2Gnjjaf4LJIfpxG71nkWTtbR6HAyZ7CchtV4hUAOZvx2FjiIIPLYfA
wIXfGLf5HHHOIerF5ewNaL7p6+gO0m6zDyTUVV/06WEGKnvy0tRF7kQ4Zt20LfGaERNzB5gfWyAm
TiYHTGZA+1dUE766uhpiJROu2dowAUmrG1PSB8qi3q1WZdoAQ6vT6nNVTfMBVhB6cw8901HEmLa0
CYKNqUrYf0UChoe6ScyXSps4gzsCnOc1AcZRBXe9wy9TJvZygOq3ad61chf2Bk3WnHSdJ3dY1MwM
ruO8ag8B8ICjyMXIKMdgeaFzRMM9HOwbKPfuKSQX/LM3us8xG8+maXoERgINddppmje2J9Zt4exp
4Jp7FZL3jVbfMB/qJpBbttNiXcHHW8/VOOx9+mbYDW0wI6yVh7aSyRFsHtIwinRWvpg0Hba+s1sZ
9R5jlk9hk/XHtsbTa8Wpc+2pq6+oxEmACSvn3Cr1MYoxO2rQsIhCvD7oVhlEEeAFbulDWwjNmyTt
xMlpuvmWfneWbww/icU2DPL8a+U1OHHpoBdHj9TU23n0d11ZB3sXTj4DgLmD41Bbbep+In2NIQo+
jmBvGnO7of1mvJMiEL2IGnRFhK4koxtq+cHB7U0fABRxzL4B5nqunfLcuDmBakhSv7N9YvT32nbY
u8NYn6aIA4RHV2FtDRgFcoQcV5YeYrjZb9Q+EnqixoWWd5hN+qa9Qb+dHh/R0q2F5Ctt4vEUZKkB
WndGOGtZBsL8xJgO2HKTM0zedpfLwXr1OdSU3+0yIFFNtsjbzr0zt3dp4w9PWsDRod/sOIyjbYMG
L+3t9rPXV94NdgCT0iXrP3F6RAs4G+6AXLfnQOaNjG6arGOZnuyZwRXO3/FhECaDDg8I4gdeMh7p
JJ/kl9A11brBj5iuBbm268quEdx0RmaSFDQIf68htHYr8mdwSVa0MSurn971IDEw+2nUR+vakSN4
AMOzTmnoxfXBaVWGUovID/fMIOGaEUCrGCUhbNjXfY0uy7TyB8sGwRpleXMiLmw8kZwLCqv0EmjC
yVddtSbh44RJXVTpG8aal6quxohwjGSdYOXXVkaCT1usUpEuVspwMCEhNMjnLfCVqOsrBoMynhJm
LAGgyW1PZRPeRdx+Gs0aU9iUcCRfKRkxarGrPEbX5oIu5Mk8WK56a/py+hQ7bZbuiKdANU/Z1aJE
IYGFsYJxbFmpL6AYojWhDE+BE8VnVnXz7EEwuiUg11zVrJp736vkru9UcGOzit+poXC34K0N9vww
flRDRTY5U8BtOcmIjKek2TSJZX/1OujF6FybC5ST/mrA+NuTqv0InaM6islKLwpc7mMNsmA3Qy/c
tnAo94ZdlIdAyjrcsQbpDaxLJGD50vfRnhxu0layRWM6KLfo8CjqZ57mDhkkMV7EKfejA15ZUGLE
yOHqTZQFTXdWHB63EQ5y2kGmqdFoB2o/okI6iqK32otg6rdbOhsnr1gUiHxlYDGRS4e8pQAlsrSd
eNGYYhDrOqILqyvVk9N4NqM2ztjMO1twpq1kE1/gtAN20lWQ8YHT1gxxAjjODh2CvAG37D5BuZ0/
QFi49aoFSneXi/qOw2ID7Z53u/Wz3l6LPiOELK2MFOim0fnnIKEsNJy2FGfPKxI2HM/mbukYs3M9
fyIPF/VcQRW/xz2Y3jtuibcHiWPKPwWLjv5S+aGF3MmMTiRwlaT1uOO8lRVTqQHt/7eqnKdt3tl6
N0WxXe+G3MD3VVSORYS5wh7AkUmV58Ed0BtqjpF0mwuXoOEcu7JDFoUu+crbUtjvztSpz9NArz9D
9wfmsIM02SOMn7ag5SViLQ4TS1iR14fbpBTpAm0Mn60wrV5VhtwLC4z1ybS6aquwFxwlodCnQguE
R6iV8oduaEyGX8VoT6BCS/9DsRQ9COF+z8ORXbcPqXcj2fQW5JDaV4hzA/mMDwLqukyAMtYCV5LV
ssFRBmScNeFPcRZtU32OcBscmzruyeiKMAulGeC4CqfB2iCnEtoKdIMdrxzhUDIJfWpRF9l1Z20M
1TXPbG75sRlq67abx/ZQG1VJRBvPjGT0V2Sf/SRMb8h+jh8IA0xv7QnZYg+Sm6vvnV1uyylI6hTe
+cQsK3DgtnLWqSkUyCFIvmVN1uz6rIutrygDUubABnjxcHLfY8KBT1ppvScdvgRQ5xOE4Pp1YhI8
kzLJifNwuJKq4+arLHLzkfxPU32e3UH2oLra4rnFu838iXXsMqDcAhVAJ5sDH8UUUA2SAXdz1i7Q
3jROyaaMFr1rm8bXRHL8IYFEOl9QqEBfoD+TA1eZdQOyfUra7ODiyTd3yObc90F7Q3VBGzITSDBB
ez9GTVS8ZcVUvQFsmB/x3xDiPQI4rfkaUZdy9SKjvhnsYkJ7l0JCOqfpRKwDomsy9zTFD3uomA81
FecHxVnDgwr+uwQsYsQ3shFht0FPX9+NoMlf6USRLdwCpj+7sRU8gzV6YP8msVwMpPENgFiitS78
Cit9OjVvqe3D142ImOMksfSycHjx+1zo4iv7Qh9BgzDcq2eZvWaC6dSQDLqEbhVpOdEaY2V5mKNq
rtdtrKE5e/S/I1MMDzHUC2jaMHTXbaBC/9IB38Gga6LHIo49fGuZ17CUAbXgkLTwaoxnIrqs7Ei2
U/HcOzJHrPcD4GW0Lm2AdMI9ugVsAdnCbwmE3IzgsaMN2PmYnkQEuxPksxl/GW2y5tY140Ysln5B
48nLo8X/WytTs/6lYbWuCmW8839T9Sv4tBzSMv3aRkZwLhodoPoxkpTJJ8c2fghJ4by+EVaiZ37n
glkNpibb2k1uP3pmM6/ZmvhnfCktnl4f9d8qtPKEafSPP09+NJnU0iiRcW4dPS88hWGBgtmHwZkd
EaUJvGbpULNdI4HMO4G4nibDfMgaiStrTR9Ql3d5mNBXlGYyg26KZmfOz5nfD2TfakySDT5Tbcw7
l9gEAwlRHjb3zuxz+X+YhQpbca004XEYML2AX80kl5i/6WmXj5YsGnxPuPCzR9CV3P+61V4LNQMO
89ZIsok3OA7gXG4aQGjVe1649FvygHbq330bmlVcJNkm9H26HKfChdztWGE1c4Ny6+fWkBzEYIhx
7aguGa9jUGFhUhY/QOL0R4Hzo5FjEXSbn7Haq2aHepV74OiQD+cQWEsHtQRotW0U+Lr9pOaK/taw
ZK0curTmI7WMT/iV+0SbVeuivDPAqCF0b1MzP1d1lTevGVp61mcdzOWjkF02Xlkvw2TfCN9Obwy7
5qGMOKljyQOnkKBaJmwyvTVZe8hJ6NLumcq/aZ8Kh9T2R7MRs0ag5pbLjgbvfN8J24XP4Wl+Wt7M
vNF6QG56C9CVdwXHr3OO9PyMioFnCzipGpviNqkblpSe9zCevTFawlkcix4d867AXg+GxnwCyZeP
OGY2b1/KDo3GoGGTxB3KgRrJx8VwkGzVNZlu8ehJjqlecsgVttzCnfMHO+gB2f8PIcHbjnT0VyVf
SxdSwET8iqZ1qe+wZJrl0Suhrf/D/HP/0zjzTyDgr3YaVwrPl8t0Tgpfkmho/zZVS3By+CK2eGql
Vd0VoxWbqxYr17gCZlkjsTWJPPk3AfPyX150AWFK6SiTSlAK57fZBNV0CYwJA7uDcvyVVl0vMMCZ
8nvN+W6DP0Kd7KmpoFH3i5Q26wp0HxNdllU7pNU1G3JkD34vSJiRTO+LUeS7yarUl2rwCK9VEaJ9
NKCa3X5qraLg5IIamTzH/rNbmQDKzMo8AfA16w1KGwBzf76my9v/PxYlrinfTAxUADo9IS0GP7+O
XmZDapP9Y1kJQmw7JpZzQiMqJohqvK8He7ixXMQvSRlWD39+5X+9sKZlwQMlz1FYy9zp11eu+Kr1
cTHNqz6RVJZp5hxpEUffI1jjMPoYNyX/5l7+Trnkw1K1epAdl+mbKezfMsrrIm66PqePVOdZcDvb
PYJwZfinMZmVRjnpe5c8rdw7Q/X6VADNXdGsJ1BUdF5j7AxwTeYKfL3s/s0bW17315vgmfSOGfAx
GvQguf56KYqqlmnFjr7KAjnee3k+3hOfS71YA+VM/s0dX+7o7y9mY2+TFlntfJt+u+Ow45yyhEuy
6v2c01WUaca8/hjaxz/f398/FGM+hmquSUNUSJ/L/uuHmvoZjZnlIjoWDa11QbMo2xLw3Hdrehns
DX9+ud8fZF5O8hxJi3EoTX9/mTH+Y4ZYEH5JCgKLmP6x8cRjzKABGNOy/KHuIpgJfSZdKDYGusgz
Rdbmz2/AtP/lLfBMMcHFGMr81Pn59/94C/Eg4zFlCLSiwK+65wjbqrFNbLt1GDca4R01B0JJowk1
o4GoSV+DmcRUmjwVQdqdWwu6gwQG+auWCeJtE0YlWtLCBXPRyiXhERt+DGKktXCw2yP51RhdWT/W
gE1iDhmznMm5XmRlpbE4WPG6AtOaRCnFQYcahZLqWtb+nzMY1bdstAwNliIU1mx5J9u8qGn/2zWh
xsbYfMEdZcfngkpW3jJ1cAiLzpxpgsrXivY+G0Zuog8ij3DMtGRDZUzDKLACZcqkqhf8YK8QXPmm
W7zAo4iXrXcI+LXsgbBs0zIAAOxa7jUkNJxVULlgTOrBconoYcUz94NQy06cEEm+lj18Bi4kJIvW
armVrGvhW6hHjWwUuMkpJxEt2dit210SL/U/hBWxVXKNY2qAgJHCqWudIHgu/AATch1F0dNct/PV
NaaWzVTavAUFbcnaSlrv2SWuNRs6NH2KkNbDYHSI8D5031VmU0ZDRAHqPibwwI9T2bPdN53y6U5o
KyGve/bifFdaALkuEH0xnsu5Kia8/ZRUGOAiqqgUQ1Kzo1EDmoNQDgpnJjfzIWhCA7poPrJB51Md
M7z7UY+oKkV1RmKwMe5i7H0EqsKiF4fWHER+Ht0hd1ZtXNG/7vxJV9v+x0/oYpsX6RjGJEg4hwrN
YRjH/oFB3o+LsDjbXWbehHUbREZfZop8Ah/zPmru29HXr4hDWgY1gP9oNQ/+Lla++4yCmqcmgTdx
QrVS3ZI/U+Rb9FxIprHQvwWEDzRJwVgB2PN0azo2J0g4zZNx+lmljUPS41hPeoJaqh6fB63ND7NM
5RX2qYn5A0+82gR5MWcnzk0gBP/8Zf1NcSBNiOycsMH9e65yHFP+ulr4TppqyywkWmD8feuQAeKV
z8g6BbvUQHJXRbeJ13EL/vy6vy++puPabLMolLADKzRMv76uHDggBt7AcDvzWd9Dg97ypuR4e//n
11kW138u8sgI6GiZpq+QPCFB+m01pLGK6i7B42hbhvsU+Wb+PREWuOko8RVhvwgzSSad8UifA6w9
L1h/g48/v4V/ucQos5wFS26j0fLkj834H6vh7E/SKHKsKmLwQJtOlPH0mtyrKU0UEJaavhHexzX4
86v+XlXwiZHCePxqca2RiP16gRm6Rb6kbwr31UvOOGCcmVVrmW1nRf3ah3Fv/pt1/1/2OT4nYglf
2Eh00CL8ppkhy5SUZfiVqzmKfdSiwaCBkFvf/almKfnzp/v98ZFCscfg0EWaQ2z27zVTgULFb0dE
3aHPUQR1tE6Na9niWX7/8wv9326e4kqSOoXYxHStXy9j1IWFXdvuTHhOmb4rFcS4WqKMPyDkeIEa
e+O3n+qNP78u3/zfnlwpJMI5V3m2RW1qW7/dQDa9wmkCc6D2abM7IZrmNNkC32s6ZYXeSpuRe+ym
4wfJeeY3ZbTolGXiNW9NZMUQcb2p+ibLpJZbhCnqnDJCnDY68LOrm/cWjhI3v/gj7c0VWuHkyWfw
/JbHUrQ4DYlLXiW099hq+4lOZgy/ggBEEhOy2Fv0ObE/ovv1FbkuwHneLNU3yGsTo0ourM7MmCqn
fB/aAD7ebMrxiBCj8O6hy7BdTcSExC8l1pu2XUd2BYN85UCusPbuj/M1UJko3AC1ImNR9LkbHFua
Yt13X7YsQ03gzQuIdLZR9zkAMg6oa1i1IzsB81N3Rlwyll76B36t+fPiR3fJsDhX3OSc9b173Kv8
hDDTcXEr2jL4hHzVZIJLOpLITx0Rjd628VqNVKjLc868ssn5mQTuSDZOf4YhbM1oSDwbZcoM2RjT
XN/fVH2de7t4tlnIiiEx7hq0AJ+J6F3eXFjP5B+H87cELx0tttgXd43KWz4ImhyazhNFgp94I5iD
zCaUpEDEYxb9B9gtqGwOOBo2/skT8OhcvveXRiW0rBUmlI2udWcfCBmbaHFiJ3jGg0nkypR3PoLc
0Hohv3x4Uh6VxcYzHKVPP8gqiM8hKE4RuMgtLBBcp8myMrVI7w5Mqj1nHZcBW+CU2K2NZnPo63OT
zijR9KDOP/cERXsQjAkzyvTysymU2HHRvOpoWG6V71ETkNZJPfbz3zMK8sKziJVLxhg0Vfvi0rN8
wZC5OBWcUR/aafaxoWWN8WowoHmw0dTQPcI8Nn9BA5NyMjNK8re0UdE2p8zdK2Knd8PkD+0u88cg
X4uZOPWbBA5Rtqvztqm2KD7y/CYemqlfAymyzY1CzWOQLKB4mH9qXeZ64i0XhGPr/8XdmXTJiZ1b
+6/U8pxa9M3AdxBEm30vKSeszFSKHg5wDhz49d+D5LIl+brKGt6vBrVcVhOREcB5m72fffDrkJF1
NXN0Mv8WGcQI7pGaFdz65RZ97iyx8Ps2OidhRx++3vm/pAP9LyI9/qMcen2hf+aADP/zNfIjfW+3
L/Llh//A68qQ91a99/Pd+6Aq+Ue0xfo7/9tf/O3969/yMIv3v//tjXgauf5t6c+KZf9PQz0uX1Sf
y1wNP0hF1z/zTSrqO7/TqHKE4TvF1kLz+odU1PN/B2ti0+84fmRx+lC+/KFytkwSP4jsIPSDPxrZ
ayO0jiiyv/9tVUB7NjQ4rmJaIcj/vwY4WU+2fxUZdI8ReJWVk+LavJDl/dThLUVXNSzdESmWAfyo
DgSg38FP2zaKIneRk4Li3/nbopOc+ERvFy+TOQVfui6b/6LZ/LH1+vpWLI8jkUADhhlYOX48rxrA
EDh+oXfbbTocKbwWTKm5OgYspVOsrZALyjBN3jryAH+p4gjpjXyHQoMWl66a8+yno9LvUlxpMAAI
OUVlJK3VharfC/YrfYov9M/Pxx9Px68v5kUeXxzjdJet6U8vJqgpPKMMxbYyXNR0mXrBqlR+uxX/
oyL3f3+R8KvEnmss/OlFspFnJKGqYmvXuYX7rhi36DSd+z//UX5S/fKzBNS/fFXR+rNEjCx//M5A
P9phbSooK9F1Ku7xiBECdZu5KNyeOt/COQ07X60PLXVYPI/lIY+lxd2WxMANgX2i0d8qx9ouoROH
bP74WFicj7Gl2bMsr6zLzuRynRju9s/fuMvd9cN1zxsPTUwEEMxNy//KHfp+1ND6Ed289NUWtxXO
TlQ5zbxHntV9SEJOJta9+PI4RswXQtGWS4Av0UPmJiXKm5FMpa2CYru10DLo7TzDeIlFHUHac0YS
+dbk1Y9umyW3TGcgNWBFXBkuq9A4n2bnlqc2f1mPrAuB5IJKDOZCcoJED/yHMg7eChKUdbI7sNlh
6mAHmJ1S1GHR0FO9Ob2rvDiqc+OJ9IennsTB9AiagOWjJVWAJwv8O+WPGFACzr4n/5Hc9N9fW7wH
i+0qeVtwqC3rp2qZdD9SokdWTXUDrs4wsXr1efRXaSo/dgHrpeVwmzDiQhK9OkR+uoJlrvFFSUtu
J2I/thHG481iJpqpCWZjQl6b+M8vibUo/f5JyOth9qA29wIe2N7PXYe/ipFV1sst9hNI/Qqd0uQj
p4P8biLeRqFqzaiF//xF/5cfkk07K3XbwwGAo+XH+ycChIgBJsGXWqqbgfwT9iwstSYnumlmwvT+
/NV+bHO+fqQh0xYaD48nPoPwH18tBQeKISwkO2JEN9U36NFAvH5WBAr8RZPz05iWl6KSo4FjisYz
bm2Vf3wpaQk7BwwXbSevbJ6JrrLZ/2C+Rkjd5uEDyrQL5L1AEhaUTkxTYBzu17EVjkEGkg/+PHrX
+UDm1beP4JdKlP9Yf3xffvzP/zVDC2uV766GtRL6R4Wzxqf9/W/3L3kjf3vKmzfqnt9ems+/yez9
t0P/3rx8zsl8+b6A+fpXfStgDN/6nSaVe4K1CTckC5Q/Kpj1l7BI2RQOvu+YMNo4hP5IJnPwYjGZ
jjC0UKo4/Mo/ChjLpu5hYYCDC34vR5P1K2aXn4LJaG+5vJg2YBIjyYvL4acbKImMPjSWAevqSM+5
mUAlox+ORhI9RDSgpoHaZj8avi4/RJmNLytrs/BmlNXwyGOF+t+u0TS0drIPA+Zrh8IyokskHcek
KZC9ekFpboXMxGsDuRN2zpw9EcVYY+bkgEEaZv9FitdPcU7ffiDbZzdmhaGHBe6nEzVHKhNwgJRb
RDJEd8xhfeOKqcXsDfTbmwFVJsMQPAyRhNs9tytkbHBvFbfWIQtYAEfEqMV0qZdt6T1q5qJ70tvt
mCyeR+bPuMSXYT7Kph+O311NN98elN8v9n58fH593+7a9DO0Io+Sb+XHGz7smasbc0nIh1PXe0kM
8C6d6qdpacYYcSRMbuIEvt3M//EgstZv91/P7G8v6nFdMiSjkiLy68cXRZwYOW1oF1uW2/ZjWcxP
AiT6xlIrJTdwr2EOi522B2dbhdG0F3Akzv/8x7Z+fIJ/ewsAe2ktbcZ13ur4+r6QCDpiXgOEYFuB
S2/HqjZHw2c1HzGIANKC9nnJ6gRtlvYXBI+FsStnhpXRLI2d78/ZeZZb8O5F+SbqyYCMzuDyz9/h
V+fVTx+SH3J7+oQKOpH/tRT6fogXNEatGnDekfOUj5eKoW0P3mOU1mblLKP4xUx87Q95vJj6zK79
i8r57PjBpjDquASTM9sHIwWTyn+imdwSILx1ok8sw2luPwgdbDo2a3l03yv3l47Hrx+uT/KSxT6N
TZT1cxXbQXttSE0ttoMBHweRe73amkEulQgrUHCKv2hBfjq21hdki8n6iQKAZujfjq3QG11s0hYr
CEja+ymszvOme5usJT22I4SXCnvxpa2cVyWJxhZtjWOlssCKDL5/kMn4V2mF/3518X64rMixw0/u
mT/NmlUU9mTo8X6iHhiLkfV2XGcTHLaQ7IvZUMO3uviXjsf/awcfBdt3d8S/HXyXDPa+P9y+/vZv
h5v7O7aLgOU5a2RqEc6Rf55tHFM2vt8QgjndaMDD+J9nm+39bvIPyZvYLL9CRv91uJm/E8JIY8Gw
HMw1xdavHG7h1xHtv25dblocyB7ZfhyvoHR4wv34cAktQ6aqHPbuoE3v2GKfAGPJEk5+dCbeGaAK
jr8Gyl1EhhiDTQvtPZqm7jyK0FEePL8T452jhR1c1oUMihMoPDl+AYfdIg6fkhE1TiDUaahIvzvZ
hXKafYrAUZ/cMBXZxlpQi+6FR/z1U1ACJIWJskzWEZFXa0GLwJIMUJ9hG5TlGYj5fdhZXvk5JOYe
tr6jg8zfmk1dD5+xpOTXtUOJu83aaso/6wGBUExKTB+ditmdiAnPIWsCsLaIQzILlwzibNFrwi8Z
w9uBoI3kwURvj3+/VcQMz8aDnKK3NpouRyjaW6cvbxPXuIBO4CSxY1R4rULPhVyFaN+ycUtKSfJk
yPT2yTT7ZxUJKFMaewM6bh9gz2IGj+wPP7idjM6WLhqanYCVx0fK6LU+qESFSDCFQxhykwYYWTLf
CZ9cRP6s/RxDA28QQqbnU1R2Z0FIaMGTywN/OfhDNsS4uMbpaSn7BUEzP0HfkA/dOtetESQXijHQ
sEetpU9skxGDN5ZAW0nqNurwrrce2DqDOclo6xHsqpWEB7AwYj/cudadQyRdBAxSo8aOrTbTr0xj
c71vk0Sb5JUSw3WzGF2CtS+Nhld7sJIrYruX4LbHJZRi7OlBsNQcTJ/sTs0vJQfW7ZT72NeqDPU0
5JihBEgEnKbz70hrelwaaZ+waznv1WBly6HIAEEWG6H9LEMwyoL/DeCjR/oXK3JI8SzH1KXAXgod
Vkbjx5yjilxp9LSHMqv66rnIdTcfyBygFSpkL9zdLKcuucuQPl5raZnwYKwxLYN3RE6V9c4w19f3
5Sy76QSKNOqvKl2b7AJHUTk2ag+rlLU8OMw8mN8glVhK5zgEbUF7HmB8NE8CwLr9Bq086JC7zuZU
7Jhj1NkHQX5t8CkwZzO/gUeaqPfcgCjko4zOGIWP/dg244EWHmgP29qO/LWtXTnppYIrHvR7s+em
3M2NHRVsx4ehfY1QEaYnb9RdcC+0BPnppERjEntb4GcBc7iw1WV63cnhBt1XXl1JAAAVrjvTrCxC
4vvQ2lH8eiQW5PiAiJ3BsZCGRjyCeWGK4rdTe05MSQiJbOwP9oSOjAScOu4G5zLDxYnsnqyPe0lM
1DMMlBSFtYWPJfDGZxhuA560oHytp1njxmXGhlSb9DNrWaaYdxbtwf83RwM96qGISKuMUR9Ta8+l
alEVGeh9k0kv5/YYEkUZQPB8YNTWUj/A2ICwodTTrFR/zjOuwGuAgbqBoLlNoulLUbjpFcv/B7yX
4V27Yj7NKuBzR6oExkhFTLHHifuhJ7DnuhbaeQgrG11vjmr6YPIkPJtCGkzIbMUE92+ccfJp/9H0
+uU2EvNwVsGuu+hJzI5nZvLbNAqNg8SVjBcocsYPbu2KcTd2DiGl/DRy3IdVlZyIDmOdQPt57g2Q
cyLCi/a+kt0OcaF8Hb3yLSkja8WT3lpL0mxJJy3j0SZcNBwRlQdZCB7RzVHeCYdwCGvd9EthQvW3
B+NkVzkpaeNwY0nyogpFiiFAMSB33eKRtlf6/kb3OB5s29UPAYkZrFekOteQ0HYVGAooNJhgfEKu
Zm3oV280piPcxv5ODjo/GmYeQpSzTGJ5bL233TIBaWtY524O5mtGq/YxnbFZGe0Exc/0MX9qlZyo
0e9Lgk73MFEJAQ99YC8e2RrInIsr0uDbi8Lo+7vcEPlpzP35U93Dmt/4jmE8dPRHzAj7fY73/WMa
Buq2kzCaVNo6Gwt7LJ/IdLBLNzs3m8KG7WpGBN3ByfaL6iVdIPxRs/M1cw9Yl+lS81tCeyH2ZMi3
Wit7XwvypFy8aTtmbdER0/EE0jGwL3VmuIDKbP/cZaZwIi1KnEmiVke7H7aLT3goZ5i3a3E+HV2s
VdvOAzaofBhNmhyDy5Qx3YE8L/uoBRxPci/6nTU43ckXRbId7Bp0/SJfA77CnZfb9l03jfu6rrKL
Mi2aI1gf55z89vBTZbLIhZkXBXsCDvI6htrWxpEVmTeiqYqHybddRL+5BnZFRN1B5l5zauF731hf
UfVpEpon0FFqjY6dmic4lLdkTnBEGqZ9Z6CYguaVdXvfFAiQ7bq6HQPzfuy94IjA2H/uoanHcKic
fW4CKp9RppwhJHc+RHPgbQtwO7gi9JtRKZ41OcGE/H0So0VM/B7cMCiuuBqSwrk3S9/c2KGee/5t
qjsc0cEODkIPDRXuUN+sGXwJwmkY2MalXM1GHbInZ5P2rbzKrPVYd0mJxAlK5m2/b4i8u+1Sv7uw
S118mVjrDRfKRCPskZ1hOCrH/BG0KucG3c+TQL6oDhPGPweAqB9yDqUfVZj2eEvynoEpIr9hSHxj
l6XQlgn4jDwC9RAXjXh7KwafREgGiWJOGhaZY65feJ+Z96ZtoY/Xp4ktKUiUEi77VQj9vH53mS4k
L7avZvC/YerJZwkI/NQtHQDtron2umplXNbyuepwIgZE99D4e/kNgkKoA0S6PJReU4UgIRfHBJLr
+MjFR0w9DctUaABh3WJ741toSmItCugRu773hL8RJPLsPXAZx3IhZHRyCOqZAjEDRSshvYwDbiUZ
Oj04PTWeDAzSFziz6qd1N1OiUgratwnQHMvUNiMRDKDANln3p5jJHxuGC6zHjeDMwRwf915ZXBpB
WryIrnYeDSUmYyelp/Ygs4iBmZYyigWRe9z60fxhANh6RD6O5GtavHc8sW7s27lBrmTwMiWCsg4j
2m04VtEZiafyLlAtjw3+Qi6bQgXqhDkQN7EbBlCNW9vFmuHfiwFTmlcUuHW82QjfbA1GIpJT8Nh5
9cckmeV9Q6GDnykrgtvBHp19tz60TNKnpo1QbEUrOXnyXLRDjzUw7e37CVp3xymEPuSwOI1D/OSS
PWsd3Vs1kx5BOQzeF9oV3JzipisI/t7guU3ElmzU1VDRqGLr9379rIEOXObo8I8LI+5LMotUHHhd
fsBEUh0RPSLvRTShHsLc1xd5ir2MgBoQyhZa0xPScLjTXufvp2V5NSL0r3JkLesRqvxRBnNOBNOI
vIAwH+1tFrvFG93kmKiPckCYsOmqyLn1l9D8qJwVqThYAnKrSkf/A1sJ920B5PDIUUmGs9RLxQeI
FD0j23CbQHE/QTqwHrI5tC89aIlPdZtAme7nVG9TEFmPo212x0DX69kOsHbXzIZ9OafVcJn52kRd
UCdnJX9FRCCcMC+WevEfGkt25+7s5GDwBygtgEoobAQjsEeyHNJLDPSa4EPHkPejNdkH6ZEFuykX
rckzRhk1PEPjywHE24Dg33XdhHe80w+9QYZKAbagdOJeQEZ5DbtOepd9N/Tz9ZyYOv3QrZCQ6wKW
NU597YfLKg93JvVg1W0uLg2jTeCts/Uatgj0h4YnGi0NuUVVWxbQ4+qOA1712vAuLZyuBKbWDraX
mrhE3NzpFDT7gGg/gj/tEDYubX+182Eo4ROvqlhjoTr2Vn0KHawxI41CXAzdB34uwUwLw2ZP4893
zwG4oYATp9rB6GNMxnw+Ke8V/p2+JJA4uh06tzivSzJo6jpC5z4Bc/OZKQIWdYl3tdYUGstIwbgW
5+gSpw0JSegIshwqIQz4E57BT2NZ3SoIgltyAMhmnUnnsSnZBXf1VpeVcTA84v6QYhZfuEEdYMIh
OxI52Z/kpLNHq4vKM/g/ySEPOv+ShykgXsOzlj1JGvnL4JNHiQzVeTGFG8iryWz1mx78YDm6BHBl
9E56sk7jTH+4tSq/L64o6/1ntkLmcjaNVo0UASd4d83qqag+1Pms31PL5ejLtRlWx9ryx+6EM5F3
1ojAPnbYVJ4BOtTNznGTKNm7da7Mk0mMebadI9c7TQhdi3PEMPS0S22JfmeSE1bEFRIMk0rPb7sj
G0+Bzi8g1JJmLOMSxhccqpMqqDLObO1Nw/WMjEi/uKmLfxoYcfKW+1iQN7prJ2h/DkfPBqlZHV6o
Zg6ylwCAoXGZZCFhDkYw8tGFaSoZNWEA2UUeiPCzJYpaOMSWqbO4FXkSbF0toNJ4jkqD2yohEDUu
pkGkt5ZXBVhIx15422FMsiWul3zydgY/1Pvoe017FdIL+nFYGiDAWQMOybEsKnJ7FsPg2zaCzL0g
QgDCJ6s4Rl5y6Sr8VU4EM7ZWszoahXoiuKg6S1w32jmzWiW0aHNE1uZ70nncI4b+/s1cZPasoOqy
d638D4YkxkEsVnNICH5YHXQcmIyyq03HnL/ZkAdcvc5jgmS9cZzq6JqVjQ+liXbY7j9WvbdqScyg
PstQ6p6lE2Byr4RCAcA92BYNfyyF+fo62jVs0Yqy4K2GCAPB1K6iXY13CBEYqVFHw+vl57la2jNz
8pJXwJfRKh4WxBBgcHNJEBANGrXQ7Oa4wY8MK9alKyyIazgY5jLvfQYjRM6nYJ5taCC3ME2S89lK
x0NgRPbNbDbLDqmVBdpEPgXtPO+Dyrd2JkyNc+Cn3HlkRl+Ec2lf4hsN8DKLPvwY5XBkFpRkr05r
wDM1gZ1qO+DRUYb2Z0PInkQq3yTEg4EwIUjhtE/moCAImdOGsBJVYTeCzx4zIKeh54bfezWZhSCC
Qj7h5NaZe1pt7STnkzu7W/rt8hRkziCxFbrRhSTfZJt4iXffIqJ9lGlanhqMRe4WMRkYnqSbN62y
rdMMNmhbKZ2cZ1OLwA2s+VFaBernVIqdGHN5aVbkzB2T1VwFCanEHEvinIquzaFq5BkZph6AWNsj
dBzvlQig+maRdwB1Q6TMJqjaSF5/nbv90nDx/8/d22q5+c8RSNv3un3rX2T+9tvdu1CvFf+j/fJ1
/waBNP0hG2n9m74NJx1whqsVgQUa/gtmgEgYvlHmmE0SlYQ6yAMm7bFKY2z5j72b9zs6llU+y8aO
ZczXseUfyiHLIWuJYxJFaMjj2fHsXxlOWo75k3aI5w6LPV59/YfVtcVb/371ASFmJIaE+5aH/pRs
I9rKGqNAPov2CyI1DBHDLKpmQ5gGhRYyN8htZm/bnwR1N2IFf0rTTV3R3G6AOoJXS3o/O40ygjxT
R5DwEY+TOnxg1RzcuGnevfhKpfdZaRgmDJocV+mUaCr9oq9Yu/RYupzN6AiTg5NbOoalzBShsDLC
05eWDKptupJAXVAOOJEjNTKIm7X9ARt+DxG3rarHIUjbdNc6nIaxn6S4hJ1Rw2qdjaXPTmoaaShV
VtsLBIvFf8uyRH/iQ5fhOaHBPI9001afkz4o5X4kGeGSQSbwIFn68F6iJejPWqdYxKaf/WVF8xJK
Tyk2mMQ9913ySJh78+a53qKOoxeSYTrnLXWDSRTpw9AiVWThkkOtmAajeVbuMvtbPVj2wZSEzG70
LBrc3ZKxMHmC071RajFTkkegI5pg6j4w5egF8rlibWwGhALoRUgJ3RG2N80xNuB5PrT1YiLGlVrQ
1k3R9JFQRGDfLkmosCiWvHpm3gWvlv6a1wmw73+ZzRJfP2RVEorSLNREztjoZBKicwBzReJLYIQc
3HWZj/rUwUVilpSYpGdg50gblk4qJDDRdVu9YfTn2fuc+Aw+F8bR96ZuALGZvmE+iKL0nmF4V2ID
fSd8wo88jAdkws5Ty0r0rQQJCuk40Ob50lfFu9On49Po6JlI2Z6t5yYkiOA2a133c6DGDu1wnmLX
0pHLU5NzDaWJEg50o2Vs1xRmpULO3tGy/NtMJhSn6GhdIznVTJyY9pCXzTO2HCrTggGaBtG2bjsz
3I308Xt4HdDlx9oznjupZ6L5qKgAngjov0cfT8qMTUwWZ72TRoDJR4aN8jIEzwkGBJRgQwqFShig
oVvuN2MwESq4KtIGwg0Hgi2JYiVgybzoCM1lIKy72kuueoYnyW40Xf4dgvPNn5oe7AaRFV45nagN
YYbj7Ihm73m2XX7OyO2tfNeWXJLnC7y0ETREniynpI9awobszlC8Yw4oKA1NG8RdRyV/JkKDCrgY
mX3HsjRI0PChppiXRjN79kengX16Tx+We5D5lLuiSkJG6ACmKxOIW+WTAggvKHmuQPXUT6rz7enK
zFBqn3OeF97Hps2j6ryZdLngZlaI5V+XtBDFXRU0I4dxxHPozqxt4o9YhCUdU0A9TVeCCPURxGNj
d5TFKoj4wCKDEm9U4eTs0M9O5r0LC2VVmhNltWmKpL8GcgDncWMFqsg3mLK8T5XBgGKn6s4atg1h
La+1Wwv4ZoQO+58IhcpIbCum6okYHn+Kce5roOMUM9Bp6jkkX4HpClmLnhnXE4HuJ6sZ5Ls7lnV4
OZGWQ3JJDb42XkNljWui3UM0cjxsJAjAzFEvc+Yu90mR01vy9C2YflWRyC+trnaTHZV0PdyZDfE2
cdWG7m0wtWG5z6JkvPU1FRbfe8ajCUTnVPDjeNNFnvjT9CWFaLO3k5F7Oq+KtVty+ErXzrtVxK8Z
9j2nVFHfY77O7ximsKAuG1ae02yGDWqCMR2tbMNcPNkzRvFuy2Ee3pY8VB9JghdveVCYaj95enpF
fEz058Yxe560UF7a5DVFx1UQHOXbwxZRSD9tlM+qaAOzPDB2wLqq4TYiFQvOdaOZwOC+lUksZxJQ
YkOZU7dPk9VtAiV0vubbH1yMzm5KEHVHv57Z2M62hp8BWWhSm9V0pKr2WqJWIWR1I7po/kKYXV0e
ChXSGeVpQnvKpLqu9uRAheIACqk6K0XRUfxGibvmAcvyETd+0++0b/PQjZiS3lQlmBF4UDiW6W5p
nuI0y/OPshsdjOQzSr3Gt8Qn1y98bzfNDUzwlvVNd9eZmbjwGEVWMUWiT9/X2o0bL/MCArPiRn6i
RyMByBqzHqc2sqlPlNHBvSF9RpigFaz50hJpeQUNPvlC5bpatQGIP7SpHKZDZ3HJHQGXoGYn5igF
84iF+iFJgfRtc60Y4facOSgBA0sHsQu7gcGDM7YHp1ORJGZsfauo1iuywQr8hPsADtG0MSZsODA+
bYR2GZMS4FeJU1VY0sIZYJtnfgI31hU7PJ1Cx95IxlfOdOKNkZNJWJdGgb5hYB0NcepgJmR3pYJH
TSqMwAyAH29D6DJwO65b59gaQ8QRrXmasUlT7NmzYgaAnhmteVELUwZoKqMmgjSWD34sbTAhx3LS
gjgjQWbotl7WdHAGZvgbAfAEB80qnaSTQoQPdlvyHSpk9neY/mSyqXBgvlaczg2QPCB1cQ0A4GaA
K5vgGLCcRzScpHWVUzVcc12Yz0XnIcUJBUD3zcAn8kpV45FsBa/yU9VM9avF+i7jVMZQssEXzpQH
9aDxkA1u9nEpu+gz69WpWcuA0o9rJ+VNeN3MUDGIgLfWdhYyv+l5P6uBwrsw+46vUVmETWwC06ex
iMJp4donJH0z2JHd7BD1Gt59yH0zsWBlBQdWT6DaHgAM1RdB1TAi6AlTei/TwW/3Qk6Fu0+lIU5L
ulrXWtdKaT4nK/o4RkV7rTSkUJrRgVSQAu4TgNmKbI2CwzrfwV5TN0mQdPJAuwsRSEsKrE2RpLSF
KwrMjMuUJ1OPIwXkddYqh37QqrsttDcTgpxw+O1YjUISJokNK5nWgGTYl5o4wX3KBvBiQlssjkOp
KNImnw/6sKQsVq6W3Jg/jb1TjwdvHJcvTo/VdMPkKaTv7Kakvhg05gvkoWAXae/FZ0+DACmZkTyk
c8qMFYN+9Ar/oSQ73K7md0haiSKlW3TEHBtRzbiOPPs+UcO4kTOGqQ3/Z34c9bC8IKoNye1Fp71m
iDkG1ygJEQ1lrSmeFHnT8L3sIbiqRiWIidM8UMg4mTwF7qfHuaY7ae+6vEvOTI8d067rR9L3KGk/
T6TzImgh5Pd+6KvuORp18TnFrFluzRGTEyNKJwcvQMTWps775lFlzfzeilncFBN5z3G4mNFDHzDc
6aZJvVDCYh8Jral/40zub1vh6z4eWysYqX5E8USMjfWFJcByH7XdcpwMqCJx3hn282ga9Z0yLHzD
Vlu582bOaGBc0D9UZUMavXbVmH6Yg8p7CVQKX08zcHsVSw+BWZUzPavjU10lWQJ1kgoz/EQcvbzU
gbLcmJAyMGEFUWY1bXy1EMxl2pWiFhakawQzk4M5LUiRZLAy4X9BjfDqd93Us8AQgbORvRIPKeTR
Y51pXUKr00SiIDqFaWj3a6TgskT3c0OEcxwMC1RKHvvpBu/wRFpZahqQgCtWHw0Pb9a8rCIol5xh
BGzHgoVp5nq12OW4DmD9vCp3mIIQELIA96Z9Pwv5Luyhf2aPPzSxPzFVJUqIpKqNa0vjQ6Lr6c1v
ffOh4IkBNUvK1SBJof84F2wKCbhmKryPpL8clyVxKBVoq9OY9a9BqIzUhEJ4niTQqxRZDksmwSR3
FN7CJNOegBPGudWXZNwZpYyOsugdymWiUdAqBFTTcV+suxqvdQUe6dkNMReRrPOQQFUlCcRwxRl/
JHmCRkwWs02VZeDmbsgQs1jyOrtUdrN7qSuc3cT1Lb636YyKNDMXePQHfBrg9XDHEYMHDtCELidr
YW/KsKnFBgJD+671uEa7TFS7Wzvs3XXji8MKcpdTvEiukpr1p+YAEjjJn7Ux0QWOmRh8ng714G3C
hEyqWJi86I6gGecj37O4scrc+4So00ljtsbTlWFE1cdE2mp1DkT4mKUbZk9ZnXZkoSxGtpzTX7Zk
YaGIBNtIMO/7YhYJs5UQ2QCEv06CV6PLOCZtpBBA2hXzv6VBxb6xUxaynI+maLchnCuQZ4kHRLqu
rBAKX1f52d7VE0ETRPjQXLIPBCVhSFLUjqFZE+TaetJkCwpYhWWH4lmzH7xqTezJU81Xw44qw2Jg
1eIwzBrInGWRScbam1W750tNz5HOhFKHLgFbm8peVH9lsBHqDkD868tAF6MNsTq02rjT6+C8ZnRY
bqWaA72pRg3PWjXoxuIAmOSwK/2EeZ6o/Ny/r5w14MwxUtrSYFpyFGwOsKhYJ74Um6mFRn6olzKB
Wdy2FqmLTu03J5QHYROnDUlMu2KcnWljLh5mBLEkMNwJokQW7zmarEoKmuHB8Mu2PAOFyADRqUTJ
I6O02A6hhOEpO6aeR+xZ7YTbJp2MO11T2B4GUnBbjAmqjC7VjA0tBgTLj1ZOUfS56KEmwpJae2JM
0XABBL1GBRfSH+Yz9mddfqxcOT52VamMg/AFm/s2Gmz7DApplD4CcpfmTuTl1G38uaooXzOvgIYM
IHHYcr9k0QYJbNgRlti7ZRylHEObocuj9tBVXFp72Ok5FroxLCg9GUuvBuwss7YDA3uyHyyrAwTv
JUwIetDFFiKMSiEysuDBnzHJy+h5iB0Rx6oLiuxkB1kaHFMO5vYqQX5fHBekVaSL1kmeHzn/CUZr
qPWyHenYM55Ds0JVMTBVXMUl669KDf57H1o5X7PtGYO8SUOTTQIOjc7+nMB6EnvhI7O6SlN3aWLT
SKvuSmdYzDZWVS+Imr2pzo6CODRrxxss233Zp71DGH1Nsy+B+YGVZqmK6Zn28EthkuxzCNbjfQu1
hgBjbD7UPpK9WHit6NSrKyMgj3erl06suX4gDk6RN7uAjLsZuqGxzHa+d6exaZBFcPXfDmygcsyR
6En3IiwCC3yombQH3JFEPG6jhmJwk9tdT2Kfw4r6NOk2mK5nMZvjVUW0dn1u8YyobqNW9PkDqh0S
j2QOyejTyAizaTY5epXgjiCcJLuInMpz4Y+Xg96PM4/4WYx9cTZxVVcxKEwPwDxY/eRBMSm1Qupp
hbV1UeAd9h0NLkzMnunJjguK+Edd8PPH9QzG9KKUHSl2dYdZjDRkNw1jOnhRbDuWoNnRLlxh7exK
Qu+KKmBoW9ij1oDSt4nYx+Gb+ch6oe7OWGAu6ELssMU/xEdc70Pk+yhVnGGWnKio2w5yTp15t5Ch
iK3TqekxQ3cpmEiJsbFiNPEsSkmgaqwdUT0hwC1wO9lukHhmY7/TvjjlZa2GEwe84krz+t6/6xw3
K+5UQFQpz/ZF1BBanc4ieDFXhC3AX7FZ88HfjFuHj/LgYLO+MEKt8Jrm0kdU76cQ9kbb6e8Kv8IM
SKQvKpdBQMObVU/p2w+LUTOkZuKwBVk3sGVvghu2enW9IStdPYfS6g/E+43hweaO8ne6R064bXjH
cC4bj5Iwa7nWJ3De97llJiH85EIDtrarjm9mCcWDb7arHm6ypLlhBNnMu4KhYL7ry6BBCdlaYbsD
wFLdMBxYU1Sxzp4Yv7UTEWaFj3d4KOpPodbQWYwpklf5gqZ/b9Dm/j/2zqs3cmvb819lMM/DA+bw
MA/DVLmU4wshqSXmnPnp50fZ1+6W7W6cC1xgLjCGj2GfaqmKrM2911r/9Bg3pnWPie1cEeLJqnWC
vjSepVhNX2dpJoeyTkxMGQLC6Tgi8Lvfk20TNzZp4ELPbskckeM8p58lkAuun9pkWHvKOYnLkJHw
ysQIjGpFotjiKEn01RnXKNtvPPwC/lBGU897sjKk+aGJ6Q9wLQ+n+77PB7I6YUvSOYbmRCmaDmOP
jB+TxR5k3xIL8uPnYerGc1b1cZ9t4rLBndEpRbpnxVmV6bqLyonkb0y1dcZrm6CXpmarEKo7J9cD
aFXd7bCXMrEscfpcJZIttXKMbkRAS4a0gha2FfwQ6xN+xgLA04IkHd96c8EPws6MvlHeBUFVA9eo
60I4RI0oULhjPMA8AtKCWNxKJRi5ZyoT0rsaU3ayN0ymRZVfEusYgMthuzoTIxvJlSr4KlwN08G0
doh9qD1CzwlgZfo2M5SA6Mi61Ks9veCweGpKAxfZSs9kfKMWCKCaDYzXRXoZstkarrNQzM2tSo62
ypeth8Z1kYpgle2A6zt2zVlPV3kYYwNZNsMBkRYmr/HLoca1uojtIiXRpH+LrAj6kFg1dHaNYoiD
BHUFlyos/4wcE3d7JIshTewepkj9Cv42B88d7NL+FndwQtrsWCRwAHuXElCbPrxsu2S2jQIh1SMF
ddTeasQMJKTRy2b0DcLFCI+AzXvSb0qmP70bpZY6sag6K8b4ZLU/uAhZGuU1B1JAdm/eJBX5Y1Ld
eeqS1ftECee7JpKmZDOYSkkAmdkbZ7FZh7yJITO7FFToJwwqdLeWBYSFZYiJNYHNOl47Appkt4sm
+AiAydk7DnH1O56w0j1Yk4jr9ViL4Li1SnkY475YsblOSUUe3RoGaUnFIuzUNC4Kt8G58WiAn0n7
rLKm0sYdM2idUVLxqp6UAvsAEy84XGNCoG1bog9nFxOq+QZRcJzbY1tDU1GgyTQ2dO6IGhamIlVR
XeBMSl5Uimh/lloZ2Q8TJUZEYv1oSVX0DctCzWKelAo3QKMW3AO4tTIEzS5YQHd5sHfFVEaXg8xv
gskodCdGRUT4jvUo8M+yw2Qg1ibtspBLmeCOroNF0YQKfp1pNGbfSrOY7tvFGgU3zswKUoEQTQj/
AYJx5zeC+AMC58IlGJEAdttoE0MAGf6zC4IRtoiqzeGtVjrESbWMEoS6uJMkL5nH5rEslIoLzgb5
Ohm7aViphNIbbVrox0aWksCLoQ8ujlBtlk6v73DTXhlHi2YQKd/JUJhXHiokOAI6TOIzzBArxQ66
NquZbhw+Rj3BaV6MZ/goGoBrKDfvg9HrnVuLQ3o1G2IXeuZiJBdzio2xE8UipJY1ouVitbVqvZkx
+7VKm1K6tHrRe0eheM1QhHs0dM1401kzQSRsbUHKjWm1SyEOiTTBMjZg7yVUByfgKk9iH/iVuHqd
hBCoTZATH3INSp09VOpysowYe9pmWigzhSqgHl2GhN4RVKeHAJMFIj7JXYI7QgzR91WIrRGbKbHK
P/BD6t4HJYwJqqlEd4a5rh+FQOMQx6yDfmYIa4EnULDotgJB6O4x+w+IgUCD3thQOsbbABCGlFs8
MEYAKQwVXZl8yhGmjDGeJkvAs5S3Tt7ppjC5pJUwj6iATKyjQvLFOUIqqJwdC3QHQdSsnczK4g98
m4mzxVID4EarNKYsqpJQLScjxAo3IeuInYXwuoTAblSonsCsRPIa9sBo30CVpFDuGCOVKSHjcKoN
ULhF0hDGLzWe8WGYDaJd4s/e+VZu4khssTmpdiWE1PugYqTNMKcBGNLxCcZtGrv6gaWp6zfBqIhI
4ANr8fNFia6URsRKGtYAmbwZ86Zv2OTIDEVwPqyY5gw05QwzVIL5qqp+s6Z6upN4nlR7IC/7XPW5
XDuGXgpXUPPwtUqA4vvVWBj8q8/k4LZRJfh4RahIs6M0Ai19bQGEnCkMzatqKnvVnZg0ruP5loym
kAmwsV30nJzpHvL0o1VPoeBgC6Nv4TyAt6MRlFpHlOuagY4+44DeDUlPDrrYyzf0b8Y+CCmUvRZH
z8kVgzWlu5lA6Gx5SKTFSfRi0R1o402CcVbZfRA4AdsOX9bhm6EueXqtd21nubK4joIZxgAGmWYJ
UbJaLOGgG4VyJpxglUWpXfKo55l4NdKFdRsIDE18bPl8x9pMEEyPfbDcq0BPFaGwWE4x9SmqDxVz
6d5BmUit0ZJsO9kIbKPrIW/LF9RCNRI7sW7va0z5V8fgrHz7/zB9N+++/e//iZbnZzj96eXtpfwf
N//n+ke5ED/zGyIvgaDroqIQ1KZIGBSuwYS/I/K8otFP6QY62U8R+R+IvIyQaHWVAMFXJGRBq/zu
d0SelyRkRCqwtKIjYLX+TUAeuP1PsRARWipacUvRvsDw9K8mMEc9HIxB9QLrDKDHoP00hjFC8stA
8wjieOjJNDt0xZFYkafv7tHfCD8VLuBv3/eL4lOMmBHKbTkcYN0v/T6TbsSxPBfhnRSZW7GWnQv6
ypcgq1xIZ25rTFuj3IPc9+o1WRkZfwCGiqMv7yKVRJ8VHpZ3TqlfjJRJo2puDTpyM33qwVqL8ADc
bc/T688/O4Tlf/jw60V9J4o0QP/zJIyGQxrvJvE90WBtPEuKp85QuIonbfLr6q2QPozpTEKITr6T
u4yXIsWaNZ2t+RIdkmPQBj/Fr/xXDrBXMuOTj5J8PHXCvs5vjPQuZTbR5L5MUHbALukUbehN+/K5
/khx/gByjHbltt0Wp+IZjiBDRR+6st9s5m3gaW7ltl7vTS7mZ7Z2XGymhx5nsUsutpO4qVdcCPYr
XEK7hTtkR8fkKM9Op3pl8IBU2zFkgs5vQVenaJvUu0B60qszFIdi2ucicpK7FEPcUfTG7MECxExJ
yTHJl5w1aEVOO1yIbKUhzTghsvtnZnblPoXpFsMvs+trQWHcutWhF3D4lb6GhCEIzh1JTynKUv6E
cpXOF3WGIRe7/zZrbnnDAQikQTYGhMNcJ2n2an0c87Pa3dfFPp23iraVqq0ebbFxmobLur/AHlsC
4R12yvBNL2lxAXIGeMn+OsKgQdPma/LIMc92Siqrrah61Svxs3etghnVdbSctFOm+YSBqF5mudo1
CmRUBkiCmR3cC+pJ/xz6u2pzgXiBv6V9GbmMmOx6qu34aUSJISM0fVHfxDc6ApjtBanYOhyHNhEg
sLj8NhaMdA2yFqCGqGpHfyuDC/MVo7WnYoMew27xpZy24038OMmdX1vSw4gPqBie22Azt7ct7GXo
eEy/ajdYnfb52oVT3LtSCXUURCp+QQQjhU6zyWCQ79PImwwM+O1E51zAfmurGAcKbOV+WWW5npz4
uTtru3i+72dQtvSs6/vOum8Hv/aJtvDaneJl++zO2sp7zbd8zRc9CxDfEdVN+lrE558/Yl8E0n9u
Syt76LsnbNJhxHV4XB+Em+wy2Nd7aRtdKGftpOyL83Qu9sVJusx/JcdeBbF/twl+8QFIpkZR6Uz7
Q3Hs7+tzczndlM/RTbjBs/ncnPOn+abwmpN5Lv+T76h+0Z4DYmbLGJn9QbogwH2v3y+7ehNdpCf9
aF5o++wsHvWt/GCeldtf3FGsEP/+Kj/da7+7p0M20rFLWn9QLsiE7vh6WV+kwT5YZ2xFd/o+u6W1
iijl7ue9tKu3urf46ZZHYN/4/Z7/z29cZdfui6P1pvjDsbnsLiofg9jLOHY06PXtNgpOHTMviUwB
F6pS6EKVUUdfTp1Q9kidEYhRx7UWIUTn1GC0shtRh1I9nSxwz1fUm+NVTNIcsikoRNj7JA4osUfW
mUGap3M8l/6V0W6m1O/nndY52mN1JMEcj5Xp2A1XYuOINYAl4tWt1O7DszUegvYIVRo4aKWRfcyF
C8rS3qdAVR+rSVUPndzWP5hORTCtN/mVeBJTiPe2+QL8frYOt+1GwWmxABrHXMpJT922LcFK7P6R
GPP5chbswM8FG9JKz1vueIOLhQ7Ttrykdky3YqSQuCvCzFaSuUa37YEU5E2N5179brH7ltWH9Zi2
b2t0gHIvFx+huGuMLbbr05t8Gg/CU4pJMI5BqsvUXd9X4bbHmu1dfE1Oyi7+AA1RM7d5C1+XJ8x/
h8SdBDt/nS7Fq/u4ZtM6TOkzrsth7jaKI+hb/qXPoLyRvLIVQdoxbe08FkT7gfHu8hafZy/ehtv6
XqmvLHU9RxRCzG1r2x7mA0yt8UG/Fq/Fq2wX3SqPvQcm60c8ktmp3PZOw0PUud8aR3Z1P3XDC+uS
uy+NbI+gWQ7in4G1QooWey9M2h3+Cj6BN1tY/B7+R87iy1eALKNjehgmeem5rB3RqY6DP/kQUD+i
y0PoMnVxGAnbDDh4+8QhJfGx9qyL/p5anG9YchPFVr3xxKG3Mzzozba55xKrnWVHTPBY/C4nN73s
w3whncPnNt101lWosCfftzwH4S0zL5ZmCYHMmYtX8d061NfVU/PEIqj5O2VyumkWFzMME+UD5ClH
87Bn15zwQ0S948V32UHHC95E31FsulutCZ3oQlpJuHfQMPhRfoFONzva0rU435iZr1yJl+bIUXqt
mb5yLe6Eq+YlOWtX9aN0NV+YR+yk/dxTjiDDDjott7MTd7FvyWfbltfCo+Frx/VmCg7Jf/vnbmfx
pxOfjACXXFc/PRlOZT9Jju73t7rfbSJv3tb+0+S8TZ7pz8f0W9JydHUv8WV2Dm76x6FxJi4ptPVL
wGIIl/w21Zb2y54zy11pC7b6kioI0uBvozZ2Yf+0oye9MtIrXBFMCUDwgFqCbAn6UIXH0wFow2pE
n69ZdxNnMBMSQg9YXrblF/5w4GlT6VDt8pHkVKM4mHClqBQdBkJOldm6395UJx0YZUb/axMltimP
PInLJj/mkVdFTFaOkOXP4RUmV+Wz4XdHGCMTgSu5O36MNUOeHaGbonxivtgqPgbTsQI3zJdND65J
+qx64VbdKz7ts6PvpAfpQdmqXrcj7MDcZO1O8vvzsuvP9Vnf5/fCYbkcr4Y3+lrmoS0RWQzuMShb
HfV9+lcBEP0tQTF0JesMqGwBsk+0qU03JLJDBAaCwkdQ6tFMD/SvYw8N40pTtk17WLpLhoKL6NTg
jJ1GS8+Y/jKYzxOT/c0keSNRNg/FTXoID92xTfdldS9LTxWheOmzLjwYj+GSPrWisa3JaYzJaxGh
CEJt+CBbsACiu8uusqm7bYvs1ShKrwud0gTqXXfKcZucSKKjQEVEr5veDOkQomlmMxN7HG6HS+sB
uDh3yrp+LuX2aFi+XskYCMg5F8MXn9r1e/5uPhnX8qV4OV/kyHCwM+ug1r11L+FTdz1chY/1iI14
txGJx1tJeRMCf6QupUwKYr3NOieIn8OMnCrJZgjcVzaknzK+U5tdlO6ywo0poZrrQiD99MZ8776p
Ova0dtww3z725+5CfdJvKHL6+VEV9B2hr3Y7yTuJdCPM6G267Pklji+IEA2HnSVvs9BXr5mOBIcB
piWS9BvzXhxe0/bbjA3eY37fPapXIituAO0uETFne5S21qtMcA6m6ysRl1uIvoZknOF+6f2g8BmQ
4CVtT1SfFaPtYTqiobZDPTxZ7TfFcrTUVSu3Gr28dWpSfu5WtlRZq3b3oLrGSRvdhVAitm02Wc1B
UKZb17nkFwFBo5eAL5VyAZRJZ9QcqJ5hRutHdZte1DeBz6QuutfILGvcrHZyBiWzg/5zAHTDRzfx
0AyB/U8UoqGnDgcx9fHwHlVvQqOfs8JiR3zidOPSgqPqWlfBW/iN+HgNX9f7qric8yediCCSQrMZ
EfxuUH0NvYXhUmWO4UZU4IvZChsE0/B3hiBRu9Gk68W6QoNntPCH1u80+RhmO72Uj90VXFuQ8ah5
UZRDFhxz9ZXINmBFXdu15p7eTiIziCTDKie4Z9ymHZ6mdl65yeQEJHZLB6ioU/YqRYTfyBzPaJUK
0q3S+3wiHGr6FoPYkWtJAdP5wsV8z954ZUCz4KkXDkp/1vpzeqV68XX6ol1Uj0r5nD0iGC0f4pvy
QrkLUIdK3X0CPLVr3elaer5kT/I6p7qL3ZJU0ZpOKwJsnnjMtszIGMZiYqADrLSuiuH62IGLwcQd
3Vl66JPiEEoSRr+DI+4QSEJa8tLLpkVMu51fw/JKvtEQvQxMTWlPxuK2v4n4bZ1tPkgn8ba+lDnM
FpiAHl0HkiKay+lqfCMcxchsFl0dexjKLKSeOb3PgkzfSk87Jr2jPhi3pt9eZpqTbEp487QJnZ3e
dM8k4saiL8gbqzoY6m1THWLVsSBq517vpu2WGBi3flUJxrojRs489DfFVfZOUu10YoWHJrlnNv9S
vsYfyXF6YhRbIMK9Q+38EJwJJoRQO2ng9VuifgnyesD/GBQLfIvCRkbcZZD4TbIb3hg2TgjXfM2k
WoKh/a8YxB3RXzocYqT6tsBmBMayheN6JTzqjnoXmczU7fQdsx+rdyTxnLQnaJ12sMcljiL3Xp5c
jSrHH8llxAfDE2pXFMcNo0swjCepfulhJ459foLD5NFOW9IjomVvKj8+y+//AhXL+YXwk4/y08b2
D1vb34xs//jP/zdcbrG6+a4H+YuFzl2IX9zL91Oxzx/4XafyaYcjY5qI57CIpy3Nym9TMdn6l2bg
bkg6DGEauDj9MRTDeId2jJwUXG6xtzFkZkd/yFT+pZoyozJLk3Cmxdbr3zKIUz5VKH92hHB8AH8Y
sWl8DlNBSvOlDx2zGZc2dty6NpZih5uviWxs7qMRa+tJQATb3NT6SLKqUGY4uVSVJp8wdbYEzoYy
ehJGgwlsro8MqRpJj0muICpKIyFRwpWW+Ca24CyRMD5t83DRAUnLtnSjZBkfYXJo8240k9lAVy6L
pg1qF9wCIA2TJzMCJmxMjPKXWSfKj7pCXeojUFq9OhJEImpROwWLx0V0WXAoyhxCfFrJV4htqioH
PnWjbmDmVrJEZQ/4cANjLMoOIZYVTj3ouQrFaJz5qGMV57qzctxvGiKgm43YoNZwhnEY1sBuuWSk
gGw33DAxrKkwhlzEYQNN8OPYC9T9ISxOWg9ZEsBiERV+MElXH+HL1ecUWa/CS8EMAhqHnE5d21Mk
yUuGC7dYlk3ti6o8wYsFXCASCF0r2grcVuCwtpW4teYcN5UAz4m3BEKO4DYVOIE9Elsu+eSZKs9K
Itd3VQ/vKjLDsoHKFdSGV4ZI3hgTVqR7iCr3gwjayjoksWTImyaDLfPUy0H6BkKN73WGtUb7EI/j
aD0B0yOImzKs6pJQkWUceNll81lSR2/qcu2hgNnyYpAoh9wG1qXsZLBtZ8Yj4zQ5QgXLCVNLVHoj
TgeuQbwFKeQ5CZ+NIa3ZbWWTSnZNSGjomHJdIpxcrPZiJHmAGHJWPaEhBLPA5FLn5WiYnay69ZhP
6VZRJnUC1JbAdQoQWwZNbQsBy4AdherUIPaMTW1Npmd1Sb2f5mmp0Y4LFNKwoJTA1gGAyDuqZ0rx
GdK1iEOrbkFlnsrR8qRCIaE6mdvoXcpJuGK/XdBYKhCaIMUEg04m2ShwRFohihG7HUfz3Mjwe+3R
QujgTlLSRadCSdJXhCzS5UpvwBVuEuJvZovgGElVQScACXu4jXNDvh47AzTJVdK8kSuPBBrRpGbo
A4XqKcrSOnia09DKPsK8hk/NpE1f+l2IKoeiAh1RiiNKr1GdlSu8exIgJL/hNkF73IuT2hLNVswQ
YaVhvsiURdG9cJkb7YTBkCpy4vbDY0Nq1mnRIUNcx9nSmteWMSCrkQOtxecgTYs3gXjvxm9UmJzH
0CCCZmMZFeVmAadD2y1zO28I9O5egy4ybiMkvJ2zwO66IrtoWImOxER6pYma7dAZsGy8uWfWJ1fw
CvHzt1Bw4aFyxoxJT/0cLvlWzbCq2ACOLrfj2MKYnCuZlJuV3m8F9TKf0ErVLT2+rN90qxRA/FQF
iJ8KgUaOovtRTA3aNkxwGPGqONK0ddk4VEzoC6pValAWSV1fl6NS4sD1qUZIzKJ60oiUpnVY5QoR
kekPuEBQ3uWfeob0U9tgrjKH8VPxgJmMgdFYpYVua2npXfgpjECFg0gCUVG2bz6lE8vMmvUz04CV
kgkxMyEAd6QWEjLWj6pUUCwdNcwgBt038D1QYbiCDF8TdE4URV+l40uwijWgFusFKeqrhgOpL3oO
s+McTz5VHlPUss8pq/gDVgE6kOBTE6JZhaI6WkA6thNoJha9waeGpIDf1F6pYoRBCM73YI0LPIMZ
0N9E0QMmjxYFvsaqJwnl5K5YZCt/ag0VBretBvH4apkJahzIXNMb2pHxUSEr5xVynXStFxEdPYKv
zLOgLLWXuESgHHRalGZIGMoAhnAWW2+aOBaaWxpLOu5hnyOxmUMktyz5VXqjfMpwslpbtjg5BRYc
moq7MU3JWv40g657BG0vz52R8xiA6yLo6aENYzIEzXq0QZEMpjkzxE5fRmAQAn/TadmjZsFnIGKg
Oyx9ihdMW4oEUhM1Ytoi632vrHcAQUdTkoNnSZB7/6vqov9uBoOy+FODwd+cdQ9x17Wfvrrn9yFu
fyiW1p//rVgSdOxvUeBi7KpgIIgSC7Tut2ppfYlKSZKAAk3MLjmo/qiXJONf+MGKa66KqaLENUEe
f6+XeAmjZV7UpBUAxHX531H1yquj4J/VkoaaGEWxidxW5ejT+IvXv5swJ4hcpNgMRTfBKeCkl2p6
jamKOKM/D+XLBMeJTWSW0V6DBBR6EtQ+miNkes/Yq7R+3o3TOwwaBk7BCE+lj2JmM1J6H89zUdom
9dCZKBSYaqDbMDo4FZs95yYjBR2otHKLqE4dQ1QbXHlgk35XtP4NUvkXd08uztC4w2hEqAMt4wtS
aullaKEsXNyqqIPHuoTEQlHEtLESm28kWMN9R9kFz9sqGBboqnJD0otFh9cExatamS/liK2V8+8/
N//tnogVBP5nwTvSsx9E7fL6x3/H0P9lrG7ReMeTDCCJ4p/dgiD+i0MV9Hz9CwtNmbjOPx8AXKiV
tSOgjiec77OK//0B0PGnlhUdR07y+lC1A0D9RxzI72uCHusfLYVlfYWt/3wCyIAglYzfbyAXJryI
7f3HJ6DCXEIzkg8Dvay+KcZMOCKRU+dTD2cP6xfDapYXnJfms1KwNo5RO62c4tiKzmBh+QdxzFBi
lEwPLsN8Cu4TeB3P0ZhWd2VcRKIn4x4L/KfVCidCKKLlwq26eymxOFLgjJHciklcFNaUeigH7VQb
+ouqE9jbWyvqDIpgA6UOnh/lpZLhl76FMy1W3izUypNESTG/FcHcMPHskyDaNO1gRZsQL6bppJtg
3RaPneiOiQRZDJPJVY0ihJJ+pwhyyryDEt9X5xQscsBKZ/IGA1YZqGdZgY0bYzUzzi0jod/pszRg
HwIJRfInvZCS61aFFel0IerkoBdU/SiGYX7CyiVtfFg/2FWnw4ykej3QX4UE6riPYDuBDISE4KKk
f9uMrRHHl4OEIpuhAr6HnLTdpOSLjwKaMq/pyX9EfmDoZEzXy2C5CzuMac91qgXHOa6KwFFro7/N
cCGNHYRyJuaFlMO43ctlPrTfiG5g0igJenWntZN2josJQ0kfljYeJQvOkf2VQfjBNyuEWr6W/MWH
2sE+GHKDCVTS0CPUHenVTq2mI7q6QSKJzczDb2qAspoiXWtX7y/4kCthSGIgX5LrwuwnaW7MlDCW
DfnXw+w2dRmgTY7xCnIE2VrglwXaIm7mJKmP3ZID4RH0jJyiFlMhc7Q5CD96UgVB2NKOVdDM9KoO
OSLDZOvEX7U2qq76G5zqNtqMhJzhZ9IlsYp+MFoBIZEkP4q/1rpLMgCOoYQUb5tJDqt/ScKR+WHF
jthm0OEdOUvUF8K9DhjKFtWGJxIzwyLo0xuiL7gwvKDS2hkVzFtYnpAgLE0QH6Cyt5hQZgPj80Fr
meuhQjbudOScqYNFNvPvoDOileQV5t/0Guh9ZazPCxVmAB6PgCjMvE6vdER/dfyOvDgxiEeMGaPF
eax4MObLVwLqx0MYRVYK00WIcH3NUct4Myk2RDHJ3St0aMCJMsqNd3mI43ZHKFPyGlpJdIlBQQ5N
1SDgCuhHAT6TI0Ggban0mQnZ0MOrTSo1RrwY6eFuSEl/IsarSBJ4wXGEWwKuksAyaSFcyIXG8WRN
yQiPQ+nGXbLIJIKHDcTUXIwiXCJg7DGcjWeiQZQOIVrXt3yrdadnzwwX0ieMKVGATnEqd7YSqs0r
oU25ipeAiQWqWIKvzAamL1uzlIfcgwTOJNSMZUtwFynho3Yo0G+URA2wglyq7rVZUP17VLKJ5C9W
0GysaUCLwjUY2sYc6fmJ/16pcRAVgMUmtGp3XR3UgjMOcfCeMa6p/VlJwua4LKKa2YW05qBapJBd
Lb0QnVS0ZYWb4Mb7PkVqehdlVrROxAnJYxqd55jitEC+bTXrmyWRUdoP0Ixf+j6qn1kxk+iJKZTd
bcGOQpcaBtXeaHNVtpUp1O+gqdY4W5Ym7FhVK+A85BIUcnUItPcRW0NQ7nDQj6XUUy2rWQZ1M24j
3CtwGAG/MxYDKkppDEPPhkrHUFhRNjAxTLUNflqWsNVLxbD+f81LsNZKlVu5bf98wHtv/cu3svm+
yF1/4Pca19DwpyH6YT2rCR/U/nSuwXkJ72xLMkSN8pITfn3pPyIj/qWbnPEM6yTGhZ/hv7+f8AIT
Rgle2+rTTWn8b3lqr0PH7453CmUoenwq8gIw1cHZ6svxLsAojVKolR55t35vpLc8vUilP3igt9lk
7Ur8CrOXorjPjKNpDJS4rO4JO0jcMKZa3kQyfmTTr7KvvpTdfCpKDQ4Wy1Qp4kk1/bHoyMopwLBX
sLxeNCsHUi0sCkimzLGVNe6dYeR3X9fflMKrffmPt8EURda7td4JXf5LFEywqMkAYVH3EMm0aFr0
QsvP6FT1APpWWjH0U9QGAnSBw4ejiz0we8jGd9OSQyi6UtBC5prCOjv3yxw3dh4S1MhEX8MFehRb
4QrArMPGbwoar0iR4zKKECUgjUmVH6uJM4fzLVoeGFtoz0JvMHxkHwFHwPBvTHCBtBbJy2UNwXBS
IqD21yvRvRb3Ugm/DVWLNkxkcUWprCamt63Xb5P+GkW2tsjdddBijuSUGIz51SQN2gbxebihuEqg
twl9hle3DOqFihTyRFkp+r4ukfJv4lqrAYH7InkItVxRbFmNoHkVSYFlSIbi5qkm1p1zoq0jH7tU
LIRKSc7waaggObvUjJyuhTYBj+gWibrIC0OQ20jCVgfTFByGfTVSdQ132Hl5M4PVy8UK2trap2Gl
kVaZMzBHL90i8kQyOV/gQdxXni7P3F4Y4pDvFiHDd3pAR9Z5YUMWM8NCYYUIMfTSbVHMtLt+qZvZ
wQ5cv5+EGmgeUbrUbUOxSs6SIKPm+MVq+utiwo/XElWNCtzCSOnH1bswuBzonjDkiwzxSs9qPHvI
flYFJ2CIxNkY9XvsEtFNjtUwC781UP9Ysv91KUsKOTKiyv/YbYz19e9a1lYOKcgkvN3KxsAtLou7
NsM5BFr/rkuF4rZbPbhwyRTrCbzYtFr/51f/l7aShkQ1Jb4YTZTZvVYw4/sPgJpUaPolhUrJOXXb
p3VL9HsLRtjnEGmGvkA8EBZ+IMWWswQxFJCR0gDPetTcGQOcaKCi+/lnWveLP5sYjZBtGhiZT0Q+
ztoefdlPDArceBYTCSw+yE44/fQXlqY3d/+Jd2FWZNGtGZL+FVoJJ0ZoSR9Lrowi+EAAQOZlwfKr
wFzpR47uejEKyVyMp2jzFEv8+jZ1gmsHynvJrcrUvLQGU7vum059l9TQ7RdThY9rPbInq26lhi2d
QRrtfn6h66Hw4+388RNwan3/DQdzUqoxiIg7RP24X/Av2ye1+lxHdU8hVtUIcJNw/jYTPhQ5uVjO
lz9//y9L/C934MsKQ/4tooBMJXecoCSrReUiHBucJF4wmakNZwyRziX1XPzm2PePj9aXY+nzfeVV
MPHJeJc+e+XvHi2whaQKMXRxWdShH6h5AMVO6y9phrK9gcXL68+vU1rBuK83mvQgYBCQOjKLv4B1
cSnkJO+h7ZCtBq9v9hO3FSuZWlMHR0YOv9Oy1LoaKmE4o3eZ3sHOjBstC6fuF3vaX58g8tjQksi0
N2Az1pcnSFaVNS0IRVEzZsYrUfbNRSSJ+S+e0zUd6Mv18oTS9xkSOAuOfT8urNEsJaWki3QTVUxu
0UotuyKdjFstWh17Sla4DaYXnH5+m/96bSqV1JqpsyY0E7b547v2gjWnwFjEMiLIs5MIiy882Idf
XNs6Kvzx2rD5Zpay5qqs//xCyS3LEJPnPBBd1Wgx7sqnelPiUnQkyjh7+vkF/XWdqiIhjiTBc/zI
ovXlNi5mRHGFAsNdVnlmYY3lvTCRbZRWAnz4Kkx+kdL1d5dmUKXJzErXELMvRw6tnVYUgym6ZVzW
ONMIGeXkmLj4cke/eCvpy97Dtsymtx6uyE6oqOUvE9mIYUclpqHudXWL0LVuqalsddDiVyom9XpW
6yRjF5BT/FvMehgY7qjjtprksCRzwGpeB2Tzr9lQr3CPUYnQRMN6uhxxIYL2WXUiFiAxBlY2Dg1y
9Ys1IH/Zu/n0BmnnFvsHJb9K1s6PS01a+qXHTAI2mN6Lz+OCOhRwV2vvGqxIwU7mwkTMhwWQsomn
Cc+PNDTVvWTQWJPQoIq4zmNdOrl6vFgvmI6kzKfSwESCPykqsSiZCExatoCoi6EF2EdJGD3sfr66
vnzb6zVomq4we1foF5jd/3gNfdipSMfJLYizYHKVbi7dtEsmX8Q88Re7zt+8lU45oYvkT1kGvcqP
b5WmZPggBlQ8aVbMI7Ei5n7BtQdpT9pf//yqvmw961WxuVHjS0TpmgAIP75VURPN0uic1moXSZtF
Upf/S915LLmNtOn6ViZmjz/gEgksZkOCxfKqKkkls0HIwnsk3NXPg+o+8xdRPORRR5zFLLo36lYS
QOaXn3nNIwJvAGfQGGgZFuvBB1En6vH0qqvQ87IqYW6R7DQRwvdWu7lgINYOOsm92YTdnacqDx2O
OfJPr/L2zEjpmC7P5WDr9CYewOkbMAtxjV3WFdmt0yvnZ8koNNyB/oiuGYPXF6kY5ttC2d4HCOfp
mQB7ZH2PPWMQWoXl2usAi/ojxKhEEHvC4rZprJvKtK8jWd8DmviVK1uhOCGfuWJ+nH7uVRxc3i5H
DSdT3SUPdtepMDSwPmyHSezmuQPkSoGyk5Ux+yJXJfQaVNZPr3e4XXEuBVTDxUUpCVSHV24d7qGB
OYA95I5EgK3UL5E1cu6QJ0vvaV9lH08vdbhx/s9SS2NgKUsZdR0uNRsVWArgI36OOjlUBXrjeoiK
zulVDhOtv1ch2WTnmDTm14fCQcmxsi2EvaNRZsmFmRjii9WGxc2YY6q76U1PvXPKYr5BEqk9FyuX
t/XqwuTrYZmJiw/jPfonL+OP11lmqVw9hAtt7fIibp+Y4jNRjumuPaOCq4atAiRzBYGqj7YS/XiK
m9HAViY3DfwPggib39RqC+eymxtDMmfGaCd2krnc503u7uKwhZrRt15cXBuDmYmbMURSc+8KgHkM
3JFEBG6UuMMfH0VQVzZ+lh7tFmZuq4wut2sHPi9w4HRUza1XWtl7O4+Kqwi4VLZB393deZqp7W2G
7VsJ2Tk680nX5cPyWoGfSRsZJF4vOLXDnYPMDk48shY7C02xftvaqIjsGIzDjlr00WjtOAao6Lyr
p2BjYkAOZNzqi4917IhzjpWHuxg/XIeGmJTMqQzEk8lxD39LE1HhaI1l7/hTsXXr4rcFp/3PNhK7
mFGwR+yhLKazw5j5cBUptK4tKiDcepoEMypXjvhRtUCKfBfSvn2Rcyk/xIhkgAPtpGti7wUmbz/o
RfTbGavsizQ8yCJSjRCAtBy5aXChsr2JPBTrLqwElRj6YiVyCXY0Z5/aNJ3zyzBFr3TTJN5Q7Oe2
m36dPpkrHN/LQzm0/1yizJJNrl+dFwZlhUOwCSY2v2iB0/lm4sC7ULnzYx7nEfY0If8pLSN+LhL6
at+VCcAzA+e1XTvjUmXHhXi0XS09E5qW1/nvc8svQ3R/ed/68uO4u5eo/KpK8jS+9ZSCmMG9nsFZ
h7oJALgpfnRDQzyffg2HG2gJUNzUS/ijdylJ3VcRVzPDIIuEKf1xyi2/H5gLCnPKzhzaN0+0lGCO
borlkubIrHIDL7K7aZ7w+qQ9Z92m4yB3NMKQcpGZfDj9QKvuyfJErEVDmHi3CJov/OjXbw/nNFef
K9bSi+p+5lftOk316M8Y8odn0T90ceEAmQ8WX1eeeR0t/lReneqIvSTVRZ2G9pmq9+3TUxSRG0mg
Fvy4N8y+rikso5U8vWZPF60Bb6N2BufKbab+THA6s5RYvWhpN0yAM5aKo7LZTfSK4NVmWANi1XYm
Khzme8t7pt+LUjvmbBbveh0GTaZ9Hmo6jj8Xev/Q6830XMpQe5pRyH7s29BAnauwziQIb0/tsiqZ
GJtWhwbvrB6wmYopwpxX+phayfepniCnO9oJc+jWvAyzAP0/xI82Fh5YO4eBzi2BvHyInLj52RsN
hJzeE/0TSjbmn39kikUsPJeuu/3mpseWOEmLtJP+4MIbqupFzaxRiD7Ggb47s8UPuxovr941X7Ik
OqT6G1BNG6YzQC2USmbGodf00hWqp7X9zsGCyM/yyNuHrhDP9Deyixxlsyty/vhbiGZ7fWa/HSam
f/8SmqVY40jaatayH1+FKr1g6sZUV9KpnrK7dgYh26IVdp+PbntpFTrqv6VZfZSDrj5UrSrOkGWP
7EGw3bxtk+YDAWyJbq+WT2OUGenJOj4j4/Em13TrebQxLklU94H/Wl2IVEWf/8nbB9JBf9I2OQCr
8IxAO768WSt9hAmHd0iHQMKfcvNdZEO/YBa5cxvsM1HrC7JtG1v9XTMMFyiV/1lR8ve7f/U7Vhms
Uzh4Xo05obvM5m3qmXTxqL+vqsjVvnMrTTezbeCYjVDkPkEo+sPp93Ak1Lg0s8D7UvF5prWuYlMj
TZBnQS7HNeqLyLXUAy5ikH1BpPz8J0tRGfCllyp2degnewpVPLDL9Kke/A7TrcWo5TeX9njmaB1/
qH+vtMouZy0sCnr80i8yb9oG9Np2hREbjGr0+o/vRBztl1SSruBid7Hau8oh4SJkSN/qp8afBTev
OXSwDsHLnVnqJZc5yCioq9AZYUIpmGqY6/tXr8qhcbNZ+r1A1psGhLguE0QNQsYaN5MTNZcylRbT
lbl/FPj43uvhmH4prNK5Q5I3+gcvGXGTpepaesFrTKDmwCboS8IXB8i7yJpOQIocMWStR3F5eucc
FrB/nRF2DZhavOTZrqtc3cuwF0C5mKhcMGC0I6f46umNunG8ormgGVdcn15v+WhvXjTVgUUSR6NN
rmJDOCmyWfT9eBZDbhW2OdvShAB7epVjYY/mF2ePJh5VyOrkj1YrZdMvUVfQQc9acMTIyef7CBPn
bUqOtaVHk+xPL3os1L9edPUqwYcjvYQHhz/P8OhrZK7vrYgmIYpCmJ0Uabj1uti6y22ruLcAo5+5
aY6+WUE7lgYIzdd1Wif6UC81gipfEu58ZhfZFQCc9MxDHjv/IAOoeLBJBzq4Sh41xMfxLePNJpnu
7hFiE3s9VBsMIMU/eR7JJIC+79JiXkUaxJOLkYH3Qo3EDw5NYfTEc+tvQMn/48Dl7/3/apXV81R2
I7umZZWkp9LRh6a+s1nlrk0s1NSHTl2d3iRHdybNP9OjpHDlyzzm1YWMaLBeCkkW1Eh6DFRQWNxZ
g4n8cDV1l12aD3fYRzPwPr3ssc1hM1SipQpwk9L8MA/oYAEY8Vxx7Jw52iNnJi8Qy4vPxK1zqyyb
59XDBXmv4eTDxd9mSJwbTRJCAIj0M6/w2DkjiQTOTccPVsgqhLQjDZhC45xhBdhcTzIEWZeiD/cF
SwSIlqUV13QcmSVskPY0jH1mAlE6/TqP3RfMPug3wsBbMs1VgEkbmmIpFaOPHBzRCy1p+5ptA0Cz
RcWjCOJpN5p9eTHbfFNVfa6FnL+B9dAnGiGOcSbcHTmUHjh1+oHsZL7w8sZevXcMnSA5YPfoj0Oo
blSk5ougRhy+cA37+fSTH9m/oIJBEtlclIa7TmocPWj0UStZygyLL30GVW+msdK2ZfW14Sa/yMpA
vzi95pFtxZqCqlhQ0bzR22rHScOfiDXDuJ5h+iUG8v7muenZ0VVMTsdCqxTmelvJ3pmhM2Wuj456
4btm+duqrezMOVzNW1/iDaNWjxEnNxPWYavNG7cjNixl6PoN3ivP3Rw3AdqjuAmgke3AWg873fiw
+JV805AzRlAvn/MS/0AR6lTokp7j6Xd79Hu++j2rjZy1lpocOG5+jLE5+pC6i1Ahof/LLJX5jplB
+gh22Tqz6tF3DR7M1bmrqI5Wb4GSxHKgFLs+MmoQzZBpvAEC+v30ox0rhT0hQKnTVzF516usuDXn
WOWawSHF3Gg/Z1Z8Xwc2+shRPt9WwEEXF4F5XxdI4FC+74sC7jmi06iWV+Z01ZpZKjZaXZ9rKR0J
YPwuB585bjbdEauWUhRHEvA5olI4kLY7s+qDX7NWyV3aebWPzD60dGk13mZw0QaAThSfefurCeff
mxAjEwngHnKMt8pUOshW1mjQ2iedBkGiHNR7zC7T7qmW3fs404zPo7KJZVDcEjNgBipQCm2UM32Y
B9v+1TbBFykzbM5BPF8hH5lc4IGevIsd7J1gEgb9ma7Gsf0CYI8RCyEETb/Vl5xEprm5LVwf2Iu1
RUw4ukLG3DkTRo+dBf5ykho+D/ii1Sp1VNQW0niczazHySgetHHjwai8MKxw3HdWCm4P3fKwObPu
2/Btsw+WdiZNRvcvQvWr8I0jaJJIj6LGxXZoC0k63DUyyi6Srgr902di+bKH6TdLWczIiG9UGOvp
8JBUmvKAvPlQ5vKHFnUrhICGfhzBLblWvkstPblVHX6jXzFbGaczO+/td7R1k14IACa+Ft6yhxeV
x3jVBJnPiRTxsGtLmTzB6/vzThOrLPgExuCEqnU3vlIiBvSPPWrUKDrwxYzm2tz/QmZlPIMVOPY6
YdV43IcvE9bV87iA7bxWsRKgzepKJpb5UVezdYGGMMMrbVT1b1TGd4MmrIfTH/JIcOMhmV1BIGPO
z7V/+CrNLrXzXNDno7wwUHceq3ZHNI33cMfk52AI6710KuTEXNle9DEBsGEIdcOZRuk4B7ykpcGj
qILh8cwPM49sMUppHaIP6REQkcMf1rViAJfW0/aYWoEUDxLR7x3wkB9o2tv3o6jCHPyBkf1AbR+d
n6ZzwRDOLntwO44aSle5o6Y/boORN8BjopFPjWu8YJRfnTBM2ZhReBP2wcIt77MEwrfCAvinYePg
PtYz+up1Hp5Dkhw713ALX6CBHl3P1d0Ke3iseluQqM45OoimKC4oN34ao+GeiSAvLbWDcy10wAVQ
CS1yM5NTdPjSG6R/PY9Gn48jYnaNsSHSw6D8n6Y8V7cxzpbIY0eD+TXr2vxCJULtywLr4yyvkydz
zqsfbm1HP8Gw6A+OhnPGJmtRij+9M94c/uU3sjGABTFUAI6w+o1D4UbCLjRfqQy4c+R9nPvoXOvk
zd26WmS1+1Aa1qIKtJpfY0HwoESj/QiaIPjWps6Mbg1i1/q+wlr6t+L5P0/m3O5PP+WbkLD8AMoS
0jvcJBhpHD4lEvgo9xNm/cSFyIYUZJphIjQulleiv+ls8STa5sz1uKRLb77+ovnB7UH7fyH/vc7/
h9quoF/HmA3hXQbVM8xDwp7TUH3V+7gItc+nn3E14SWBWB5yYa2SvRimLVYLCmgHutSgxUtdBRje
h8JPWm9EBCGxm99jn9ffi9IDFdHnOHbV4Omc/Fzl/tLEefPUr37E6lPnDdiBbIo0X4OT1myzIbFu
DW8KHxIce2C+N2V1g0CHtwmcCUHYqZsvNay1Ll3ZDQ9idvGtzOLgfYxW9pXWYsDuYSr+lM+e4OKI
g5ui6cVG9L21L1XW7fEQMrHIWPhYmVJ+Mw/4nKZwpBAh/Xj6/R49KaQCC6jEpMhd9tircMUULKQz
ykkpitG+TmT0xNg+uzy9yJvotHzDV4usisaRcxqFokRDH7TrJuLCYOani3tVqer96aWO7U/40g7/
LBi+dSCc4EihGZ5oKBZlUbAr0L93N27t6vsgb/VPIxSw36dXfHsKDTYnlFIuFVJ/KCwHbxBZ+RrT
sNrz20KLLqPUaN9j0oME2Jwj6zoxxp6r+oNd68mn0wu/jT8sDODAJcQRAuRqUzYg37tW5p4f0BL4
NXjchj44IPt9OXa6j3tJ8SEqrOyzqXD8GUthPp9e/+1XZX2wvIzHbUR91ltn1ovUzZIEHyGUFz7l
VEX48IJS2XMAz4Irji7GzQav2IQmb6zechp0IWYfjef3noc+cBWhZYJwQvegTW1wJuF5k5zTAaBi
/p+1lj326kxo7TSBleOLFkHQ3hhuhnRHKxcxvkXlflZJxscV+Zk7i3k4f+86yrge3QcPMjv4udVZ
HIwcV0O3D3eRhel0COLB2IYjgvG7RFa6vtV0UqhSVuJdEhpQVhuBlfNWj4dMZ4ubixW9q0HsSUXt
iH2hKuiOiaVnn/iC0SdaSw8QU2HxIfAS27uojRqxiVILHycvKFEGo6k7xTssEezPkVJwi0dMxZjH
l23zUOuBZW8KzRgeEbXX3ymrSeNNgk+a2qZUvuXGw9k59evW7dFRHFPAxyq3QKFU2B3gEN301k+o
C+PvAgj9rTenrbdLZZN8wnAS0nPBpJRW+Tjb761qKp+bUSLKFFZT/SxSqd8FvUQ0p8alwNvUluDf
RTAzFpoKmWWo2o3Jj7kbTRjETqdBukwqB//jprTHa5xc+m7TBc0UbY1yqEYaynGHPRdCHVs5uzl1
pFOp8FYDbWH4+PTV3/FZD0PfqWf9CoSC+oRNl0p2HfYllu9UiCQ8aoOJu6ibpO6H1JqatN/VQ438
HW0IF9E44WqXeh16jN4L1QDTqwgH0vxotJOB657k+fDQdMHS1cNW5BUG4aFFxz529fKDEYXYvO+V
7LKcEdvQoElpRcg32UE+ZDsDoxikOgOZOr5wlNFgPRjR+NdqXX7rxij9itSIjTQvfmnZFib5OMNI
cQWpu0qHDp+5kdp5NuK03RoyHn/14NYeK4a6vyCzo7mnO4t3GKYYIdao0AHm5xYe9HDhIK2QXraO
jf0CPFIYpOPIcMWHWo7hRaNccr96avv3RlvQczAyJRu/agWVn5nWsF4zq+nmnYTpNV+TgOMNzmQY
+/TKnRBr8iIr1ACzGYBAunnUfk8ETTTpeoO2lB02D3SoGhqAiOS0m4H8Q7tIsNpmq1u9c++KeUaq
Ri1k2KgUCOhWjGHKzGlhkkXa9JPWu0z8yZLhU20lxbgxokA+9EDXFp+WsUCje7J0DJREnn6ecKPM
Nn1jZu/IUd3Hbqqr9wz2MRac67KidWcikzRVNUqorTk2w7Irh/62DsrWwT5WM/j7Gcj3m1YvkX3k
yy02cGLUv5gcto+64fTDDlazlWH65DRXcaPrSJFi+Nj4JFnjd2Z9/TfLa/mLmKjB1NPydLYgtPXz
exGE+ntmmeZXQUsJefk+LVFMVnPzochaMe7oKPc2mMHAcXxTxehAqgpT4g0th/hXZwXTddLTtiW/
iKOHwDZH/HeMPL9OtYoA3nK/IhcoorHx9Qi34A3ZXcKEEj8Cv0bfJLx1W3t80hpNfp37VDyIFvVO
NDkjaIAZvFw/D1wTTUlKnTsMNhEXzQopfwzKC5Gb5EWhnYtoyrwBDZbg8YONk7vNmQnCWbciu0QG
ymqVPyEE9KvuUsy+ekwjY3yZEw1HZH3C2C2jMLQ20hzL+CrCSvNLbVbFFyMIredWiyaEGOqmTzey
Fd5XFyI80sFmgK2wV4XZiNosslibLsYRektLDE+gshMkJo0FyT6xhg/OmJqXrYg0yJCeNaPmeK3S
LP4+TmCIcNnMks+R0GN0ZKu0IQAL0XzP+xBLUzDtxrZzne4z4ieOcekIOcklMCicvVQafdRDx/lo
JiptL2w3GVt/GuIcv2HNtRAJG22R7qY4Mh9HhArGPYci4FfHlq5+xE2dLXZ1AKw3GOu08iYOJ627
CmwIPoxv6e5sDFgEuB9hFIoJ5hRIbYs1TOvsJmx/sdqKVJlt9W7Ur5emHeIsdF61Pb9L/1rZ6awu
J7vMDRS0NVSD0VqLdOTocbH3JQIUmT+qqjQ2TmzCRih0gYKwW3XyK5664bMtQvA+cxshWln1Cr7W
NOoaPU7s5PSrMrLx4amA5orLNJfD3k2cxN3CrUjVpZE51rOp9SrYV6WDS1Ure2SbdLDA3gaIcsC/
hzCUF0rHp+fGdEZtH0Wt/ttsFnaePeqpus1EPuColJBWblVrD8HHtNPa4kHOZZpeZo6k0xl3NlJJ
OBJyrlz8vyaIZTPCHJinWp9SGx/uLXZKmn6ZGClatijyqfwnllfD4FeIfRXIBbbVjaG8YR9ixfkR
+a75M7Zd4PqJoBhZxFYQf3KsBl5sMsBhuE87eEC71C6K5HugcetsDBNSMiADXDdR38vod1rGhO76
XClvK7GS+oabkofYq0Z/w8/SpMEpwozir8C8xvs5T4b0ia09oEUYVga/NNZ+NLat1JWlgvKbTps9
3cLXnTFlcHALbxkHe7N1jVgal0CJJSUGRNIb7IsBbIrYgb1jIp82TZfuxORMn+K8M541KwiqbRin
xAmNPOSbG3vhrR2njbkp0pyrHa0t+0PoBNrnurV76n5rJPPGbsjqEQtJkm6bNGn0ySokHgdl2hYf
cxAwJgZMvfFbq/vu12DN0xdYxwMHr7aTGxk0kpShmGSPj7AtOV2aXt3MDd1YRHXLKdxnMs6uhGj5
ZlhD2g90Y7KvOHGa940oEBKdkOXoPuLwE991xWxhu1fO9X3LfxVgAl9Vzg4NlvR7ZBlRtI2TIhfb
aepnSL1u0v8yjYHLOtQD5zap9OqrKhulYWxspN2Oug4aL7aOArcVr+2u4njGN9uuUsQTjawwgY6o
UTZbu4+In0g7CpT5i9R+tKNifB8U7tTsZYUx/X0/24PrO0OFvkIjlCeZxrCvUVQNkVNv1IDmK8l3
ESFGK4wAt7R++pZ2xaLpl+RaizGppt9pshwX0RaY1xC2M0S462S8DswG2zAr/2X10YixYG1rd5kV
JakPpAbZSCz1NjFbiNuGRlS/j7oyvcHcDM9d3RuSLyXnsdv2SssYLzaVmrdZZ2Nu2RocQtFF7bdm
QoFw29MGEDt83NzrAvvZbtPg0kiKBQTtWzG6e93Cvirs+b2bPDfNfVI2evs9H2Wo7+I8M+MtboQB
vf8RrpNfOdIVmG+2mFh1s5yvrWQokaqateEG66joHlx/gYN2J+2nLMZIzRFziUqKzVPnaUJ6bNcm
V8lgVhn0ur7k+i4xf++APmro1aNDUmBgjq/SDeKcerBPNNioOzmEhtoQ+cfUp8SRuzov627rRHH9
085H9dvVazKiInTyOw8gvtiETQ/uGuVRR4e/5Gr5to89hPsbc14U00fbQ68uoNu3MWoRYsRdaikC
pA6Bc+MxscYnBAUhJHUBotaohk5muTtdmL2t6SlFac0sGg3QPNfDqDpFU3REzBMB+1je2Hrh3BoG
cuanVzlS95IFWIy70HNg6rVUM6+qJHzpBG5hfeBnnoFzDjaO3hbboOg2HpBK5bnycJ+nExKqJfn2
mY7CW2Sx4Blfrb6qlVKNBA4J1sCfPDO5bzO3xYGi6OoPjtXemnVubIusrq4QxJTvqzzLf6ZyNreO
2aFJZnjRjWjrc5PGIyWq7TECoH4z6FitO79y9IamH/GisTGJ3aIpq56IRaTrxVSfeffWUtsfloqU
3fCByOMgT8OmXb38StFudcPAT1Wg7G0a1+mvVFMASRjB2fe4Q3vhBp9E51bwouad0w3vNT2HAdZa
eMhu8B7vv2LUHX3Iwjy99nSVu1jlzMg3t51oPpvo0Vp+ILoEpfC6t7/FMw3m7TgjMHPBON68d6cQ
L0woFc2wC6XePAF/Mh8XwPC3Nuy1eWvMWVle5EXb2Jsyr8d3RZe0/2CrQz5ZaBDgA2zmWofvASHc
ZmDEi/+P05g7dF/rnYbAxpkDdfTLMkKnuwPgkd7n4SpejDFnE9N8sJOx9JuSWSXJ65M3UXqdPlRv
WwB811crrTplJbbj4JZpPfDpxstIBuWlOyFqh+kjANqwgikUpdGH04u+7ZktHSxm1/SQoHG+6Aa+
OslCDUGEx6/nTzMWTpMpUz/W75EbNQI06k+vdSxqMJFDDIax2cIZOnyVVSzQiF/UIpLGczkaZXo5
gml/Dhqkcbe2WYq7unCG3C9MruTTax/pJcP5Jr1cSJ9YvK3RwqiKzYgP64G/ED72hqPsK9uYjW1V
2eLO8XCzyYwASyFpRjbC+7N13yon+lNYIiQhOq0mwhKGvQyuDt/A4ATUDri/+pY5yOc6Q/hfWnH/
FwT+/4OS+f82fcIXdsP/Xb5o25Tfuvjba/mil//jb4lC7182wznAmgh1cm05nIW/JDpx+bNhsUGN
sZhsMeQkpP6tXmQ7/wJbzZ9K8LFsm2Wc9Ld8kW3+i3EfnNflxgU7zB+tBAlPCRQeXtycPHRa4XTB
gpLmoqG4OhxK2LVSzI225LE9dnlIcrlFcw7jtOoz/rUMjA3u7WVkSOw83IHZYFp9GdghlDxDPTlm
qz/Xjq7pm9ium6d67OKnqHLKu9kqcHoqugIhuimcKuwgaivfJy4oqW08S/1T1HILbKaFLr8xUAHH
qsnMtBskvvIPESyE/CYVDp1Kj0OJ2VOP94MoUBPGQnxMyp1l9u6A9I2hfckDw3g/ZHHy3FM+q/00
SKiLUd557+PSkTqSvkJHDrdIbmrQ7trWblP3navoZ25PR4nDaPjydrhRPPrakFpQfFk+0qtoOAVp
IbLSwKeZKropvHtahO/t4mMo2HT/sy8f/rqt/6NQ+QPij137X/952L9/u9DqM8xRmiLqyEJ1qDCx
L+/rzN1gBo97Bhxx09u443jdNecYhIdXDBsLnKtBc9kDdwIPaj2/pYWtetggARY4iNT0pcf9nWTl
TgUyuLD7vNqYopPnQu+SkPw7YflrVaZ3NqpcFgCGNe+q1h07wLg3oL1DjVt6fbxLoaiiHpibD3Wa
o+LYSpS0B/S7/Kjuyj2aLxBoODFnBvSL/cHhT4Ebg8QHX5gTjaLR6o5t80IwthxR7XNQefZ7FYk7
AYBqpHQfyQrjUqcanlrbu6cJPIy+3Wb5XR0nAtetPvPyC71T+i11GbN9SGyUy+UQPNl1qh41VXrT
ddUYsHcRGcSC3tYmbcJiTE3w2Rqnw9rN1VCMVkOG10VTimcGtv2wya0E9xCjluL7Em70Cz03jH5j
NbYz7VAomJ6qsIflO5otmlz1IDCiDJNoV5aipQbsM52uHxJdX2G8/yE/gq/HK1sE3eALkmhxbx+e
Ce7TcMbbF9uyyqWMcZ36eQq06TtT/OnM8XuZ0B3sFNZaBpEkB0jFoFp4uFbeVa2DqClukA6+CHB5
MRtwW9XdWloVPySdjrCidLRtCwbjXqNhuaOl0jyKBJPOBhUucrNBU7cCD+TrSW+SXWklWK6lGPae
2dSrSPHyVlzuDAiipLXmmmDgynRMpxLzgqnQEH5PvBQG8gwot6Rz8JTZ1XAu3V0p3L18CFRCmPYB
THMAl6ySB3co0Na3+3DbJnrwTsAu/BWYuCx8naompDeVgKhAVxSV+3yCbU+XHEGNXSxa9c1qrPRj
l1kAD3stmK7qOU5RaS5SkIeDyPuPsTShKNJnTfIz1drqXlteFFk6VGIdJBjBZ5Wl60hNTLPNJx2q
5D29fiZHJfqo+Znv8SayAVGCCkZVCBMPcZrVzqHmx+kZSXgep4ixRmI+4BnNtw5u8ePUuHjiyMQ9
QzVc5ZQvX4SD4RLYJAntGyyvCCXyumA/NzpNaYwQ0X5L9sKrRblNSlV9sem7z5uiyWggtmU74qIa
SRTcjF5O709fKEdeM8jlxXvFACsh1lxlmy4W+UWJXbxFl93prPkijFVwphhawcH+euJFx2Rhu1gg
O1fxMxcZ0CZRgYSfaeNnTkpzMx1UtI0QV8AGK7Ttrz26NFeBWdnJJoUXRyzMox9VWcX3ZeZSNyo3
wBVladr9g1dAEkevaGHDuqs7dSpVajE9RfQwizpfKF27ItsJ/3wVxPCQuDQRyFiutMMQVYWNVtYe
5kRhYnQPshzyDb4Q1qfTz3JYKr28Z444ojQLGJ30c3XWsQ9xDKpuvGitKL/QHCwQ687IL4Pamu9H
Jw0vLVuZ2xkw9dXplVeZyXJeSUEB3CySS8CmV+fVjMceZBEbyU5aGplxGXFi2W/aY2JjA4wGfHmn
Ow6GhtPAJHFAhOnx9C94meevboFF44AeJzg6m99x+IrbsNaV7S43zoC7WqwVOGgmNgI2biPe5YxV
rqqmC/etsnqGH8K+BnpVXaWGQ6c8k921kQ3TnQingOu2nc9Ru49Efk7Ycisyp5PGGlyqjDImT3cX
j6DGeJc6jnoMW5KJbebN/S2KhVVzcfqFHNsMXIZLYCOBe3PXjGhZo9VPG504m4MgbOcbe9DK7wUm
K1vDsFpQ9dK6m1p3+nx65SNRFTQCOQcAAQNMzWozeKHSczyTwq2lahKyxmJDVkPve+gaL9bSTrCr
2jr48MersgHB1IAcIqrK1eaH8tH02ajQjNLq3+6Qdl+nIQj6XVfqrdoII1bxduznfH96WXv5e1f7
boGXOBxuCj5qwcN9B76/r92yxrEwq9hLTVK2ly2cG2PvMP2+DosS0/XQ0SsNqa3euK5UYvXXVq6Y
VneQRzZDbs94s/a6/jvGTym8zFG9AseR5mbOTCbEahLdl/l7nFuzCQ6MhvdGhD1ejTKz62xHZTYD
A89c94Mb2mDaWujbzMdshd9Ua+YTrf58bottazlNedOmQF9RIo9zJHrIPQEjuswW3dFSW1Mz5X0y
KHvam02LVSrSpw7NbqkKZidexrBWjqmHlefAJO7Mnb/Cib6EL0piqFMcY6jx3nKGXtVR6GBnSugz
J9gzu5sgHAamdAYmcwpFwwsVFmqb5Knuxzgf3wbpON3aMsZo2Evsyymtyyt3UuiLRpZ3X3e6+a63
BqrMM5/7yNemGUODCXsCNDVXgXwyRdgWPYL0Jk3ynwnRbIvYfv/19CpHwqmL3gRRjNch2dSHbwIf
jHHiw5N3RRX1Rg4pxMcQiWGz2+nMWBlr3dLktRykelzcTsG7bE//giOZAYB/ar6FHb7Qjg5/QTek
CpcOB6epBMKFYU7tNvHM8AxE/dgnp55awH5wJxbRj8NlqOJyneI5xA25AIQa5hrIIju/mITCN37K
cXYtgZrvBRIIF249xg9mO3tXFTrpWLxPTfEclcTqREdQ1zMYFwPyzM4x2N5G0kVCh84HzRoCy5rr
jU56GneIB27yQnI7AKzZFRXgPHjZ4f08ecbVFC6oJN05c6uumHzLiYDuhdXJ0iYywfKvYlpkW4DX
gAmDXGgEXMFQvCudgTk48/nLci5xxgp7+Zu2DxgJsDfXXaeXt87ggSutnOIcQeztpuDnAOfn/loS
87XoDpzbKY4LbDFrze39vBzabVScZX2tGEB/PTX91hetNCxwFlXw13Egas1qkMPAEDUyu52VDq2P
gjHayEzvi73WGtixTMPTQNH/ZTZ0Rs5NgjtSWOWT38Z6iZwzYnw7Gym4nLKHEf92TKLvJqrw+6KO
bWBmtnvmxC5R/vAWYJbwUn2akMY4t4e/eUjjvOw6WgTDUH63uQNwiW07h5x6Gs/lEm/vV3DUL2JO
1C4WaruHa4U5+qPGxPuZA6oTIDxZvE0y62M96c7HuMxJKpjJfz8dEI7uRXeJBeBWmR+9ya9yWm8N
4IyNWUf6tR4IaEhmqiNRU5jl5xC9aazoQAJu4Qa66RaRkwKzWBd9snSMQVEIpzrTF3+bUy09GSTk
UCWzOCKrmxeBgxH/N7KLsWyxOR0qLqxW2unWXgYumyEegzM51QuXa/WZgQhD9GKGCa1mLbhkRQ4N
Ao9Xbxaa9aSGEdkwRC0neZ23Q9nt+2pc7KotO8Z2wtSs1F9EAIZLDEREAYKowB0mytwOW3tTjBlM
TjuGCjNH42dUoat2i9BIl7zz6sKLL3D+wKJiEk5knLlqj0Q0RNhoy9AwgV+51lDG9cSQqeIxZA88
s0+S5LIEUYU7et/sy8bO7syA2UYoTPucEsCKZPpyuklHUaNeuum8xFXId5ISYNIk8da1VPQUz634
Fbc58JMuybtkq2t9rD12XtbeQtEW4pduDf/N3pks141kW/ZX0nJSk0IY+mbwBgXchp1IsREpagIj
KQl96+5wAN9Vf1A/VgsRr/IlKZpoMXxmNcuwjCDuvfD2nL3XXu+qMSzTOPOcYf/BsN4m5ts3Sm2f
si3FTWRxbybT4lX0+SeL4pHbFneI1rzdxpbFg7Ma09e+HgoBCW8pvwxazEnpRRzQ0j43P3BJvFMV
2OC4yKJxoFDVf+u7LJberP0MuRPspfURc39JLnpnW58KlD3rkWNQ2u5bv3LPazHm9bEKdVacdZU9
t39768czwSuilr2hB80302oxUhERvZNRznaHmAHSghfLPrqevLNgguDhV6dFsrWl3/zuKFsWGXYs
JzqICLIBLkoSuF0GDXnq/kfIjXcfxm5KAQIKOlS21ytm2/iRdEPP4GI6dcSJl+GTbAk0tWfr/vfj
6Z0tkqInvxpeIjbu6M2OXQVV4Vmwc8m5T4fTvFXTvjLr4oOK9HtbpI+CggALEDQW97TXXyioi2lx
1bb0RT6YvX7V96sk1fI0o/f05Dd2bp8GJAzt4N/WuxWBLGY7I/tua6XGeJL1U6jQgKFBDH42BckN
KHgLlfDHiKOaOpQ23RKY9e3f/3EofzjcDuEAY797/ampNHrh4kwcZxCqQ18lI2kxe/eDxe2dbYGi
IeVDMl/h9Hpvjq7YxqiCICiIjRb5pGBFPRa2sL44XR5ccK79iPj/52r5ZgnxqaHxGmiObd75118L
VawhOBxvo6tj8Ten9dG282HnrEIds5F0nqJJ5wva6WR/O1Ke5lYOwLki+CIutGPvelBYp4oaZOxV
YXPiizA7DCGiuYgr82mHPcuNZCsuSinGD07g741X12O+kyNIN998M5DstZutPiBRtuMGxTV1LE6M
BRDE33/xW1IbE55V33lLpMgleixs0jyF5f5sXL08DqxRfvCU92b5Rtn1OBAwyd/uamtWFSg4OYOJ
Lo124+z3GKUjB96MBWAk+f1Xeu9h8IRxNFr0/mCXvH7p8+rhZKgXIo9yKN9Yy8dTKPzZ0SVV8INr
wHvviHkOe5FVhT3izTsSJOTqdmB8rR76dyJqxWktG/eDAto7p0r0UTjLNxP21rV5/YWqfAkQI7Gk
TEUgEy4B46FbJZ1lcTMLkp6m4qO999fvRdOGOROCSYE24G2f6N/u+x5tqZ7grQyNNl7gyp37K08a
H9mgf31RnrfhUICm/3mTfbPoWFZrUfFgO5uUWR9MjIF53KxWsLeCPPuoGMQnfr0S8Kw/4SMgIzf4
5+tvpEprJNmEZ3GvM3dDaAxxNoj1gwXunVMoVT2EN9RcGez2WwQXOv+lIGA2S9JJoOOtfaJMrCY7
W/1Bn6gSkp0g2O0GTnx5aYiwjxHYY9nx1mjXeyNWk3JRJ2VgyAM662Fnjeql0m10Oxdd+8lFRnPP
RQvp5t+dMbxmpErcHN2t/fHm4FdPwG+aiAEmZL5dITv6LoHUES3b1H78/bN+HcwUEzYQDCoMLs5v
l2TXSymZWBRQhBkggG1pBi6G3yStM87bTjhmt0Wo0Wb+/rHvdDpeP/fNd4yg6M9dx5A2EDnvvdF5
KvsejCM5STvZlGA8tPllImsQOfUi/atoqp6aKsKnuRhkFk2yQRyBTPvp95/rryrkm5GJzhCqGXcX
5BFvFZ6Nv9B2Btib+GY+9NdiWQ3ji9mvNenNGVb9WxCYdp3YWWb9DAUzM8Fl6pNoPuIXxoo/tVEy
Ite9bP2+9g5AKweuC9Bab2kC+u4JL77mdq1d835beDEOpY6YkmnKfIPzMnbbqC+7JSG6xCKrjQaB
gw0gJXwvDKucg7Ug4uNs2hTQKHZXe4gDrA0d+U3k2+3kDPshoQJm/iC527+haM6dd9VaXVPDKpGc
ZGP7MnVWIc6l8pAr0m5yKyS8DrJjPuXiJYNmeF/UAbVQdt2ttytB2ZC8A9LkgWjsOt9HI+amJEMD
TJqiaffnlBbx/9tRiK6mItPhZbYH5nSIGIWMwCHyLoK0wl/clJSmYoN85vsAuTbzTw2rjv00su6H
EW/5uaeBMew5s9H1KszZnPa67dYq7pVlPUvDap8jipct57XcdA8Vv8m6M+fcQPRgGO4djeKMs8w0
krIb6gDZczTbpOtxdKah39rOY0Cy03ch+tre4X9yz7J0IvK7xiJ8bHvcurNl9kFM9XCskkwADIxT
IdeXwVH9g0+hwl35hXXaQkVAydxdTzZn13gkai9KLKyazcFry5y2VUnYDtqD0QWmbKUhZRiaQvE4
5z2BWWHuTolR5LlzxKZc35BaPX8V6Di+Atm8dgZVno6FP1r7MG3GH4OwrZdqGroH4hvXz2QJdlWy
QMD7HmriHxKDMlf3GTlyPyaBS/Q6AY95jpYBD59F6Cai8p0wHI8mepbJO2vC/xbXgbDuqYw461np
5aGzr4OSSJUmD6p+57XNcsS+XOuDzhed7+xJesRHTL39OWDuXpujvyDosELjQRZL+FISY0ozNszy
WxJeFwt/ihhXrHTa9ZN+7fU3YVEvx7xvmF/qoWw+eWQ6EvtjzzOU89FymjPlBopxFmaYKBjmGXld
np/eLrq2MbhNmXWhfR/Cdjmb8nJaivq5Kht9WbuBfK7GpStPA22Vp0PNiXBtZ+JOKRiK264scyse
xqLwYmq12JcqwDnnmBnGYI/Lj7jKnjiZ/OBbs4mHwVmzch8hU+sTbKrgY5ZIYch3ZWHmOz306RO2
P4PNsXHRoqwLXIrEnKImzpseZycqWR9f2erdknCSYdSI/B6TWKhEtnPncKyPc5jN31vHQFEyCAvz
QG+qMeksgjZj7J39fd3gft/VJJcMwJxM75nEPQJYAXnjCSVaKCTWtnEI2p1pEmHq0HAe97NfLM15
YW5GuiGyYIsbk1dtk3DBfjOKriAbcnHO+bw2aii7nn5WVtDeWYq7Z6xsTyOXlEKfwRqCLYMrhmDn
UjfFjy7aSO+BaaRffazRF+0SomYmQy36Znbt9NXtwpr3tlIMjyl96SCm8EYidcHVz0vMSDVXRt1s
FS/qlHdQJdevaitWqNHHMJS7UAaSReIq3+VylffmoEn5JYVTXK2WBzw6XT37MZjy9HPBkq2SXBTq
hhLBeg0oAMEPEAhuSGDFnOWIemHI4tRZ3OlsCN2i55WPuAFyq42uWtHVL1JY+Rb3smIS7EuXENfC
0NfrWHjPw1SLK1N3I75Jstme9aBq2CyRBptdmlgmqZL2+FTGovqpRs98WEocL5zIRHaN3KsomdKe
8CGqao+fuAfRHXfdulkS6NncaOA8PS6OacZBisPsbO5XOe7cwVWfaiVTPKfuNOjz1FDNvDPLor7L
HD2ERype7p1lS5nF/lCVN2Y45M9c36iy44cIn2zq/A/FouSta0/zegLL2iYwJmB2g6Cf5IOZt+mf
C1DDkl4O6HB9VUDvMFfGh2OkP3HeLA8yyJzq1nfW+isrdxRemC7X5rju++4Ft1OVnwTKIA5u0gvO
Kqbvl7Ae1uYwmGxWcUgW0u1o0rDbc3ml5TIsKjPODfIBgr1ac6uMQ+Jvs1hMijhw3+qWJe7reboo
UqkvHJnmn4whNZ8ENjvyjXVNNFg1Z21S9pSkTyMPgn7iuC1ORjfKo2+VWTWYm2o9nuds2vWZB7IC
QjApzZsFxL6U9ci+JT1HWCf24qesHE5aXdHZTvEuBREasmjoXIIGqWCWaI1YS3elveD+6nBIcdQ2
sJDEUWOj7l+KIHriAQQQS78imikPJe7ZAFfjFx2uo31MhX0cSwy0wNnzM1yRBYeVkYZnlZaNYAUo
epu2umFYu44huJxkIXRR4Ue4pYTnZi+ruzRih3/JvrRQbVt7+lvdiUhJZQb80uoXd3UdTZXNaToa
CtHW8DTHOdynoGJ0UoSj38ZB7+K+dGGWPxO50dzXPmlGF1HWrfuqKWoSlocm/7quk4uTz3eBRo2N
a17bzUqdes00Jk0pHVqXLA6Zfwr5xv5WOGQtx4bPxhEv1hJ8ni2LNu1spvw9g0wcG0NQYF6M/QyK
ojeN7ipb3IjY4NmT5tFeRp2dKGuKvg5ZmCGsKIQ4U4tPakU5jPMnlmZzS+cu1vSybq1m19gS+gJO
JsFw8Vr3atbd4tHv7NHzgZ81usQmctyPyVCAgZ/iL2riLCKY94AnqyjjIJ8na5+JsFYXKW/uuzcG
+pGqJgm9S5kGRNSv5RRj66zd2BmG5okzIZLcBtgDA5wo6im2PO08LXPdoCbkzGckSBsBh/jBdiot
DTAtRHZvPGo/Ku1LX6joyiilvOnTPL/01yG7ynMrWM5awey1FyS/HAes+QaVPhaSeSqpwMMkIPG3
XMTyjcMfN5Deq+wSp7wecdniI58Ak8yLmXBWEdfZUtuPFeHWLFrrUpENrvzgEjIulxZXaXreOaFz
/RD9LIVvPCmb9ifB7DkhmASdFyijMislm5lYRbvQ5nRwnMU68cpRy31uG8hgRruwD/ht6uGmAgCu
k763vfWa+ZH3ySxJk0g65iGhJ5kRPuqFCKqzvizb+rwm73qKw0IteA2bfETRUpv1uBN5TQBL5Znu
J9U2HZaAYFBeYlhU02IbHcL4yVMEKrPdNVWzh/gTObtBDa082gZhCsfAbov+bIYHwDnBLMfsYJCa
Wh6jaXSRRyn8fJGh5i/1aJS3XWFH836k61BDPzJcLw6ydvxidk6FjW3F8M6ZpWrKeJBRVu1nr6yW
nZqi6gHtFLDRNOrMe68JsjuvA1F6Blw+P+vmYEsDqvrmgCFm4ZjNUPk8BhVHLCcNy5PIcnR5Fk6K
FDUqaNwjZwQHMdoO1e40IXEynkjGUXvhiwBjtUvi0CmjfT4B9BEQx03otI4XzwhIjTCtBh+/aIKL
uiNCI+ZcpTi+5Aah8wCHoxsLh2946JYp/Q5+AePuOtdZnYy1Z7cntvLQPbddmP+cgjLls3FY+VS3
i3npkRG4PRy5wy7Xof3C7jnfM5m8OXGQlF93jvaomPTN5x4HZ3ra2+n4aPZRe4WWu0r3jQmJqNNT
hbrBbrZjdW9Nc5IZ0t9nPbZQbvJ1foldlpRFrzeX5mJclZHtV5NU+n0PU+OEvNdS7FzNoSA2F89e
D7VYgJuNflPZO8J8QBD7garKxK3wD+6gnJVq36ftnIzU5nwvrlTdkmWt8/Uegf1waXHdmfecUCj2
m5HbmfsKyRjNCE0i7z4063TaZdZEKEBqDU1DcJ/jLiees/BX/me2jpWTqc1E63HEijkqDkkmJ2NI
6MgI+4O+2Ds1FizpG9IGnwrysze1owXtVTs2Y0bj0c6PvVGJH0HVpknRutlHfqBfy7tcsYG6IPNC
uURV8XWNxXNSTrWOZPsZcEzmUyR2WpTiZ2uQD2Gbjf3B3fkdYRks8E21hZRpU9K+KVM5A1oDguCz
xPUrSBcS0yCxu2skYxB739O8wflPAODBtprhC8be/mpYInevPJv7k8EEj/U8GAo6xjwfqzWgAf37
2/17xQ4fvTnFVRQjgJRf/yKIKM3OF9AZl4xPSc57vRKrUfbJOoXGZ9mjjVBtt3zwzrd3+qaiwM0e
pRXANBpF0Zu6WpCxKzGSearTqXOD9KkwJggv2tHgWw8i8Cl7EyuwJkM3Vx9UwH59NtW1TUm6RYcD
q35TEbWzKK3ClmfjP1xogunwREyNeBR2+8RpNCXLgAu6gMz7QdX3nS44T8bTt7luEHz9EslXkyww
2ZrRt3g9In35XeUuZY0lR0EYWinTPvROIb11zyhYq7PcnMRZ3c/pDx+H7QfF+19ffLCJg4DxU920
aR++fvFzYUROpz2MGYZWZ1yCmjO4B8N+pSCax+0CycmOyg/e+6/zD6kskh1atwhZoW28fqiBGbZe
V6SeTlY6Z1hfuC6snIY6r8gv+D/q4+9H9zvzj9+btHf61WgrqLu8eaBZqHnokU4KA3toJ8t6n7mk
c6wzZ052Nuxxu2B22S9p21K1xNXKxoL0M7+JzKE9rIh6z6xZIWZyiyhPtO1yNv79h3znR2EzZGAQ
70dH4K0IUJdT2Of2nHEU6f0YJM54QIiTl87BHKzvv3/WO61i9NruNu9IE0RV/Kb1oA2zbrDM48aa
uu7Cg4uIP2aO5Jo4uoCK4uSYCRMZudmDAoqTHZ3cjKqYwKo23H/wWba3/XoV4MVQv4+oKZLT8Jb0
iSbP87NNiwLpwZMXrQGRiqPaal/qGtPGLpVhcAgrH4FSy/bjQtOxOWZhzAi/G4YZdR+8iHcqsCH0
RtoJZNoggn5rTS2c0Ojlgt9hKvH3DvXqIm7nuNGvVXjd5B3l7ibvj0ATIOQN67KrlTMcBpVOJ7BQ
pseJyuBe9SLd/f6X+nWEbJ+LthQSKuwwb7XZow0SZpGMkLJuYKKswsRMt+CkgsB1Uq/DR0LFX5dI
pLD0IrCbIIul6/p61khjMgcGJE31VocPCy0sQCYSrpCMtgtCtnDWBtuARscLbf3BW9j++JtRgUYI
RwFDwqe9uP0Y/9bZYeXpRBsRWgXort7JqQ72mjvfB4PvnZ+UocdcwFFDFtwvujyfPENr0yjmXCBh
ajnmZ5AK1kG0qzgNa3/5yL7z6zGHfY4mGTMFZTNHgddfq6JogcyJjVYNY3blNWa4a8s2SFyJRO33
w+WdRwX04TCJbg448y3Kfmps7M2bbSevFWZuKcr9jKomXod0/miB3baJN28LJyrJ7Sx8NP/+XID/
7W1lAU61KTc5Osx5c+6rtn/I3abu6Te24ad8ysinTw0tLpoIyo1e7Z/2VHQ7JJlm0kvqySroujN3
RJI5KAN0QJCmB1+52D+rKtBnNYLZDz7zuz8P7ESkwihUacG+fhNTNCMahUWdUMkqf7SzoQ9iUd51
Ya7r6e/fxK8rCg1r3vUW4coU5nz75lk47Ko6bHMOcAARrkYgTOFOglD5XuZjC8HQn+rH1rfK8ayc
3Yz+kl0A4hpgxsj9uI5Dk4QNyrGdQzPDvu7zKIs+OA/9qZx49QrRU4SswluHB1njW4eiI02R1uaa
J2SKQePJijmzEo3tgygr6tjzLgMHUx+B6ef6CPUuWr6gNxJoi0Gj7ebAM+cEtcSIDoQ1/jBs8aqU
XAbq1iFzOY3pCUFgLwfadbNeCJNu2tEmIBMjE0w3lbb6rPGc8ZNqClHtJRHse5GZ+XxqqNSkJWEg
174U9CzsDybKn7vdm6+OqWjri/MLgC95s9akacPltUs5C3LYPGpjMOYd8S/VNyoRTrdbQ9WUe6qJ
MAqqxa37A1srlTDkhMsnDEGoyAeAKxOSdj+4FSoonW817YdbpyiXF/hvlBLLyN3IMZJXH3MKU1CV
Or68OYG32pdzkQv6jEV++/uB98siSjWTiw5xDFgoyAt6c8gdyHasOAXnUBy58EWjFyT9uOgPRJS/
Hq/QFXBrA8uy+chZ4F4Pb36psLBSiYRUpf1F2ahoPooWDAoAZnc8FmtorF+WMW0pfBdtc4IST8Co
Aeq1m3p6nVTsvMjYZTOM/nPqHimZnOFcrh9Inn79NTDLIa2lg7kR8N+qenwK39ZMgy8JrHI+ZvAA
SREbPgrne+8pcCZgFbN5MZPeDCYqJF7JZKWklAfkwyAENBNIT0X/waj9ZclF3W+Th7KFBmxs7Dfr
l7G5rEUDAlH3fb7zCt+KU+om+6WRbXcss9k/n7beUSJmV5yNXlF5h9+Prl/OB3wCfk8M3aikzF+E
P6S7Ts6w8gkgaBgH4ZpdHOBQu5DBnE0U9OS8dw0rOtq0DT///tG/7Ns8OkIvxe0NFS3d+dcjjpSE
UZmFQadVD2uicat8ouOY3rDoWNdzWjUfXNreeanb3ZigXYSNFA3e/NgpsxzdLaUX2Vfm6Vy73xcc
+h+80T/Z2a/Xoc3yzY1o83RuB/PX3yrlfi7rZSqTwm+8h4qidXXII1Jmk5FTQ74vRZVVtCtzHDqF
qdppvy5Xcukx4WoqTcM5ZbXpqiuEejFcCxCWu9A3DpTbqZOpbesHJ/BncHC5Yh3oBNV2Yev1BqGb
fVkHgQwOti4CUpvWzhFkU4fBt7m3ImOvqmpy4cFwTGPyGDpNBlM0XJG8oFNX3dIbY1yjnKT73xrG
7UbTTH+EtTNMJ9ht/OzQ6NmJ9rRp0ybWyInrXWUgF9hJt4HNSRm6cXdRlWXugY1+5hrGTvVgp5iy
dyN11muXTlN313E7Xs5nG2ZdQndEDvuZVHbuKWKurbjtZQNQjsDyryuSLWvj1HlwV/McWlfhq84+
AnWMOFGsTndlGGkgd9MiaGMJJst1hhgLC8Rcp3elMU5Povd7hAQmPL3Hnnb0qRf0siBCLl/Hv06h
/5+b8k9rKyj8i0+xe5JP//jRykIul0/Nj//4Z/J//rf88Y/v/+N06orxxyt8yvYf/oVPMcCdkPqE
wpfVlEpFtJ1k/+KnGOEflNVwBW9BGNyeCTr/F0DFMv9Ah4bZgJLb5hze3Ab/D6Dyh4PClsMxBqyI
EpAT/h2AChcS5uV/zVvoLOinWIMoaKAM5ob2ZpvFODGnNSoP1aRoCOaUdkuRqLXz1Z2QgUnveul9
Y3z0zbItvqmCeu6NyBTNn1M2IKuROx1lsgy/U+SrOPiiZfO677qBM6I+zWnYfl1TlOxJhO7GuCja
ebwd5Bj0Jyis2s8TrornTEz1M4qr/CEE4FQnExtUdKoK+pGxV2qOdWk9ZnQVcff+BG9AkYOPTO9e
uFbQ71wM08UFkRsaQGVrqbtJreUQN4OlvN2qG1h/TMDq2nTy8bTPQufHmpnTss9HKmtwsAKrukKH
Wzp3nWVY1VfbGgt1iTfQOoGK1HzzcnqyaSxl1IxJLvXyM28tyF31qmDbhir/5g5G68aumWFlZYHp
Y/TWfN60qiiVxaQnedOFXkuPy7cf4uCbRUH3ZWk6pAuSQFybDj2C5HvAs0V/UfROCTG0xiCd78ks
bMKDb8/YE9060w+qoMF0TofG7femdNx7YgX9mtZjVoHU6ztunTrzen26NpTKmfiuIT9RFRjkc2OJ
MvjqOAXt+Z7OQ59AU+Rg7nUql/HgT1gg8P0tau84rbce/GzcgMc9XYS4tLysSRbufO1ugsP3PQ0y
VRyUU/cXjZdq5EjCyi4jTNd03mqnjugFOfIO6nPTJA7SvIrLktmtl4ZbLneBO6fNLp1n030BSJu5
VG2mDgRkbWXZeR7low/k2V6rnaIBgRoK1404lsR/VTHOmi2FSaL0izEV8IdNmSuMQKga9l1lAiRF
WwzXFEc0PpjWbS1/X1qqfSRG1Maws/ahHwfC7sNYmFV037ac/2LUPOmpziIMmJkRkGioNG2LBCer
T7cGomN1tC0GReLlgpaCHxjhd12DaGH3qMeAYn+ult3oqqCI8dKngATdqs0ObrBGn3Fzrk/9rAWE
V9CsVqy7XMi4Kwo/AHfvzt9Cw55vrBEgtehngNyhv7HTp8pOs4NWkC1juu8VEMlsSp9KK1rH2Fd5
dF8M0hmSEB+El7gZf2PoJ/G1NJr2egq4JG408upHOdj1sOvwhj9nc+Eivgm1jvU0zic1Iko3HkVU
Mn0Qbh5FAbzkhF+n/6nLkft9QRH6i5GXzT3/ZvC5R0SV76HNytsqLxyuxSX9+BLTvZ3YZWsT5QGk
C/CK62Zq15fR9FgSKbYA0KaTzM9aQ0TReW//tAa7u4G4T+dkFC5lGLNaB39TAMoHKjQlce5CeuWh
BgDG+yCs4tKYR9oeCin4C70E86oWGVlZy+DaVTLVq3+pZ8jFh5FIdPNUQMlxE2WMMgGTmj4161wa
+7FU4xIPFLrO6VnUoCZnbo/xMhZIXFZk4ik6QOrqftAuj6YW8tmZA1HEaFTcy9WVE/D1cB3wMFW5
p+OpNZsvqPR6VFCwmsLTLBvlBbI18xn4Ot33WQXBwGbcNdc8FMw4+gUDaV9nBVe2ORecFUK8GZkl
h3PRB/5ztwwlvJuB/y6WCJPv6UHnl1jG+9shqvIBsXoAXmky5U2Qus753ME4jg27sg5dUEgSP5tc
fS0a9AsoA2mInSExGsShEcJ7JGAnKE/TwUi3Fl/aXCto9DPfuFm62BnCIWVtMIdPGJi44rQmyWOD
E1TdLosadcvdYNY7mx3xljrJGMa5J5tzvnc37gojX0kwb4sIlHhkGWUSIgNAERY01aMaw/Z+MJrR
ShoxaXMXoWbU+ykD576nt1lc9Pi9qsQn81ommd8R7+d0ABhhGdvZs+HUbR4Dy0TChFx/fCHlsVwu
AhUYSJZo9/+Ym9ybYx/e4mVjDqyla7FwdFJKf3Yy2Pax6vjUsU2jcsVZmecvNIEpBYJ1hbyf9wv2
al8NdHnXTPk20p4+CPZOm4ZHW6SjjBcUNh1Yfrv6afe+enRKUiviFGgwisIMcjz8Mc+5w2sVQPPc
Es4p8072JyRdw5TU6LVsbtKO90VWqXPDSIHbaqa5850sAT3uMVTnX7Osdu6QI+g5AYgq7utiocke
iFThNdxUCmU1pM+NHtAB2cJpHjVWx+BIVBLFPoSfDKuZ0+L9yGvCFrwGiBnkEgDny4wqRCOVt0cV
VcCrwohb73lDK71L2A+IAUfqF7nb/0bjhG6dMp8oR8i3rWj0WbcYxBuURmF/xi5fQH53DXos7uCl
Vy265i4RQ07cy8i3bWhBmPpEtpUTAQ5kMcdxamYa2nHbgyLo2Qdnb6Q1Jlk/RaLDcCkI4nb0ee/L
Dh71Gs4ez135PMCn8jWWc20GCKdx/+7Wqfa/BmIcz2qVej8tPBs0e6yapjgaGf5lx4UXvw8tqYcD
ve1m2lW+XGcCcWtpHSnIu+KT6tw8jduod75Y5WD8oGZa3mnfQZKzkoSWx9KeG9CeuCyY+C71ncSS
8CTOrToLEA1i6MrJJBTGXdNMTAPknfg/uabUzk73+cIyR/jEN4N++hQjWvKeUiCzfQwmus52mE3s
Z1rrgU4QbGzaKYrQ19jNrJ9tUJY3liyCH2PfznLXiLT6mXe6GuOyC5Bi9PU6n/eWGn8GvaNe0KLB
zda9XwLmj2xA44gagIat5bjys8tJ7HIh1otM2NULtG30hpMjvD3yQGYbCqYxOkSZXlSC5b+8lJ2S
ml9zU8FMaVi/uIHh6L2y4aHu7RlJZhxaef8khJ5RTToyetGeqi7kUDv37HpBec7IT1HzNKv8xCVG
9keos1FzHqnQVUeo8/O1DqP1O6AhcTf1UVPsiCTzrxxczxmo7RFSQzaKoUwCT7g/+gieV4waa76y
3F7MO9APZsig3qLKfGDU2KIxAy+x8kvzVipCG85UbvXRsSNEEt2kiT7ZW+rxqh7HBdkgY4iUQkQI
lyWS7099saKuUk0gODFinEKcPYUWu0GuhyHJ10ASP2CH5wDFAD71SDRAmLTlsW1WhJUtI4Zj6BT0
n8eKo8OOBa/1E/5Znwtlq0eDNXJgvcz0uc2ZIuCU1SLCwqIedolVsF0CRY/sh0YvTA0VKeOinG1g
sIh7u6cx4kudja3Vn86V6TwFchxvsnZO7d0kaclzfBHh7eDR+I7zzhaAKVwj95lX47KSKdLDKw8M
zzvnXesv1uhGP6OlBcYfFTi69s68VOqIroM6e5sG0zevVH0dr9Io2ARSaZ8FqK0fs2XBgj+YfXs3
sM7cepJoVDiLbgg0u56XfQ2l6qQ2zH1A+DxSMt/wT02Enz8cODd3qkopm1eONB5m2MgPhO9E576Y
EDXL2jL6mL2cwiKIf23Gsl71WYYXla+isubcmklfxE0QGj/K3uds0A91CxEKqA3uibzO80PmFuMx
9ysQi3Mr8uwQacujUNkF6gZcN4Cl1vDXixDpFVkBaypMYmonivWRWpGD1T4l1INohvFAYoj0Dx5x
uV7cl3ZFO0XZWYwDdApizyYaHWFhwQ1/U6MboLfpwf9Vq/lbt+n/bnxR+qu/uyffsmTk//hfP8fi
BenJXzfo0+//8c8//7O/bslO+AfNHih2ITdiZDQ2Pe7/hIz6f7hgZ7kk0+TYHO7/SRg1bPsPKoj0
ObEK05DCdvSvG7IBfpR4Z4qL3J8pIm9/7m8wRuGAve7y0rSkaEbL60+xx1Zs5/v+ez/PLVifvYn2
E4XKxgZ2rwfGQy3QkrIiqkcWRuD6k9GK4CJ3zLUaEmeYgzxOM0/0l46FVvjCb9TQUBEa5w65q7tw
PnLqfEVXVarwmmYFfRH8HojxbirXHaeLtjRrAOwmS+DJ2vjlsUJNmp3ZuqfSFlstp/8d81hPt/5q
2hSnFhIZREJ+7ap2yFMW8VSDDdCI7Bs7s4iFTo3suqV0zCoajYv/zRTI0qNkc45lx6qc8RVuHbZl
vnIiZ96SW1pUp3s9NpX8ogOI81yH3IgwyHBZ66uma+rxWLVDWN6atuFVNzY55s2zILHt2sta37z2
0KKGZ343sHLjZwnanW3NzXTAcTB0XD3GKbxTSwCSEaxN2MELmCD2PTeZZEmRYaRXRNYy7ZrT0i+m
6NPUydHeOdMaBAu3WsrVm7Fo62DFM0tHdmmFA4rchK/XLY+exFdxhvxI9j+cMI8Q78mpE8VTnXcV
5O+Vk1SH9cOKuLN7SyvsE47XVnWNUK4cv+VeUIjLwjdC1B5+r43Thqt5+BPNvwQwpHBz/liqwMJo
MnNycMHb/1/OzmzJbaPL1i900IEhMUWcK5LgVFWsedINQlWSMI8JJIanPx9kd/wqWkfV7vCNHZZN
Akwkdu691rfUANxumb8sr/ncAZbCS6RlRDJuOmcGuEgQleH+GDG727z3ZkPbhpVBx3LdFIzOx1XH
qyu6xkhkQXGcQFw6XKDCrhAjs26gFh2QaYb98udbVO15j63spAh5ml80wjlAf40jgpHwQJVkyC9i
NGT4guh/bJ6abqiqG4wyAWVXs5tl8kBPiHTnwcqeojrrDtHgI6zO3BcxOfU3o4INsNaUetG9qN6E
kYh/LtxbOKwVarAx2lCYDDOdFhxlKwAsWH3HccxvUjLsrWcLmUpPxkyWDxcAbJZ8Bgt56sIo0RCN
97VA4+v2qkSoKKGEPuRjVYLMBR+yTdU834ZaV2/5UZlOaTGmoRXvMpax5cc5FVPG1xmR0tJaSlLn
FQU3JhEfWrYPacIfAHJDm2z1m0HzwyhcRx5drA0278TJYKV0YZNy3Ens8h2Xa9jhVhsz2zxlKekX
17lZZ+YzEVD9a5ZP6ChQH/frqpsKAgf9XG15uMJX/ighDXVv1atOmPQhmoi/ruBEtc4RlS/+B11v
VXenob5AFB13sZmnKx3BlrrvMt7VL/jYpXqbCt8fvnlC+t6BKCnN3mt1PiRXDZBb80er63jjDK1P
wqMzNGkaxPrU96uZnlDeXbeyrrr9rMnijrNHCkhiakKDVdfQEJonieSyl60e6Iqmy1q4irqvn7Tq
VVMkZG3SDGPRKu7ZNU51yONiuA4SvdnnfpJyrXkjze3M27skuLlbn3owIO6mcda+21V+EHmVjUOs
z5cQDi29zCY9Jcghk5l1Ec7kT+2R04OhQ2LMAU6n/WYG5lAVL6roB8mh288uNKtVN9VUaPkG8qiz
HBFEvujt7fKFMnX+HlbCuTAcoCKKruC3yvRUEDGwvCtij/aiPd2FKO2tQ8JFG/TbQm07mMiei0xz
glCflbkeG7ZOvojmrWgbVAeG/sZuroiUIhibb0ZEiHwd/RElalJoyXsUDtpziQLhuuP/yQlCJkE+
WRMHNy/f1UhOdk3YT5elmRcPUVoMt7SmLPMYuvIH8CCOlCHqz22jzfVrPfvVY0rpONGpMswfyjRQ
F7SkQK+0CZNOOyfuEBQYDzCGzMQv2qWKftDcc1/cHLPWmsDvbs0Y2wlaXJT5kUm1uw4Tz34SzjDO
uxkJLDalfCRfoDKpxlXhxhtlhs117Gtu4Awh0fGG3tLmKKU1fu9b9di1Dowpd1Dliyj15oGH32xX
htDCNigKLTv0qL2+ebnyT4kUhJbaZbSxSnO6ylsZfhmYJRhomTkXqD5v0YibQ3rtNql7y20eD07h
Z19k3Rvxyqi8fqs8Lop2hE5cV1RGChodJ/t12RhGva9Np32GVuZFG2YiDvHI9IDviHfiJI1P+aXU
XXUVIefcITkWD04s29dWH/otBxXCw0Y3uauFRchyPup75WrHyYspia36Qc/G5jQIXE3Xk9QyRE6Y
2Ky6GNR6aO3pomMkzD93+8TslgZU2Db7fir1ozXo9mNrJG+iqUv0c9FlRuAebdnB7p6Muhasel1c
obu+ziYvf6jneSZ7RrXrvp3jDTZYImGS8BKXJa3Mvmtv+7yvLvx5qQKs2ixekxCvECZe7W6QU7Zh
8lld69hxNiaS5Vc/gUXTFC4xebqt/chnWkVrHzAstjatErejXjXZgeQ/jGzoU3FHjgoNPfaiSxrT
P6IEjI6bHMqmCV9Dw7xxh0zei6bRgjRpxXOjLa6bpD65eXeFk6oHHFdDxNCqQv8RZqpYtW18IVp0
WkYj4ifaWeaqI95uLAtx8CNFpYDbo0ESsyp05OLsPXq1bkaSlQnyGcKH0a/sLS+9byb5TmrtuASu
1UW/87O0uqgH0onKNm02SuZ2jSa9zch5rinI+6TD0SXGC+obb8+G6l8Wc6rtiiKyn6iANOdLU7Uq
+jY6k0HIFbLxuwziFeYubEvEfmlluQrTsHvOc6jdm9ZJ/GZje5UsNnB8e4hybtQu8mWbQm1fRBQk
dwaJSu4rwSzqLfYKp95ITOZ7opkR+neOvtFq40dNw3vasssV3zNe9yfSyZ7zSktfyaBgf64Y5iYM
TNZ9CIzzwqpVsg8739goPcHpOtI2fh37FLOuS3stRxKytp2k3rp+19E/GLPLop68Fx4NbQpSbJ27
yrJ6LDhxHtHX6/qnkYhS7ZDXy7aNtt111kBM+m7rEi/0jlkW7T2Y8Kq7FiJsIG/Uzbs9lmZA34sU
b6T0X8j+Kextq5n+NpWuDNKJKUJY19dmmnpRwCCLSIm4YvTf5Ni4GJAUl/TG+RIR2VTVMF/S6m8Y
idZleTmFNNz8cip3lamqmsgl19iSd6mCkO6nuaJUJrpL0IJVHHhpyo6ziVcCLOEl9op2XSccUFdt
lA3f/DQr78ssKV+9zM5eJk2Jl5HwoLvRp00K93ZutiSqec9eK7u9Ulm5HfvqGyRXfU+gYI6WT/eu
aqyWV7SI5Nb15vxbMZjWrs+ETsbs4GCeBP1iVhYSJoXj03bSnuGpTO7UIIBDxpqxDYeieESUMh8X
9sxz7NaPeULi29wQh0vfkLQru8Ewk7vfK5bAToFpgivgLxQMF3BMpu4oDiSv0EQUiP8I6HRk492Y
zLYOdOOiqxY8CJUcAw86zeFVVsnvSW5jA2fVk8kiRHPX8hNaR4kDdCP7vngWVqFtKhqxO1Xl8dtA
6biPJ4/HDPtw9rj0nHeCNtmpwoj7ZYDn/SDTQowrjh5EOmmj5iJ5qqlH6WfH12Jo+1VOYmS1Yohs
Z+uyY6qQcVorKcYwrIBHMH+Uid0f0DlrEpymjnzRRZFHag65ZEBaOl75GW38gJ4NXFlm0kyw25JK
QTPFobUKIOJl4TFmaqI21I4erqx6HY5ev5NdaD4WKYGcrMi621Qe7aIVHQ3xopmt/cN2pvzNRHh1
lTDp27izaL9MZmluZjphFaQ7ndTWTpb1VzB0xVE5AwpLWNl6EOGM2DQ489Rtkbsx3Slnjqjh5E1u
DuKkkMTvDMY90M8LGucoQ06dbrCsUfsQUkUYGH29MBnwzOJeX+Xwao8ELuJgy/WWRWi1buluxo4U
wqsmNft1XxdMx/DFZutWg7cDcoEcR7KM8k3oxvMlHjtXv6pY1vmmnMyWq5kMAhj1BUcsWKzDyccB
/MCsim1Km+KwvsC55O7jxrPuGk2f9k2VifSo2gSVWmcL+TjUiKVWuMpxYkuBrb93DWx6khTl8bmX
0xUeKfyPhpZhwiZLL95PRBoH1Cz2jRUqbddEwnm3zUG3VnlW9Tce++5BTFl6CRggenNl4UkoSpHp
BhlO6mAQ9oQVdnLYpLKkMtcJc6JsSahqZyQbNrM5SyZq62PuedVSj6ovd9qHaJQ8hRWF4ipGXfdD
eF0R0GlJDxq72nPU28mbIoYvQM+uXlrkste9wGtNNxf7mOVg6GnBZDDU66Nrjy1drEOz8p+ZpS8l
64B1buIscK1VXUg7x7UDzO7MDzvm7KfEytyTX4nhq0ENGUyNI4AjVEm1LlObHIc8DWkH6o46tGEj
LhHXlg+l55eveNSpn2vRFfTRaV3e1bWvbxu6uheT3ulfaBvKoEzDpb3V0rnifRN+E3W3iKrD4d6z
2uFWn3PICzSIp24zgkvlsbSToO90sSOYmJdU3PiPmao4/Wtq2IvO7Z+ZYLdbVkT9xdZ7/TCJMHvH
458izfO8YyerYVdrk1ihWrKPjeMh28Z49xwzsjy0nZruyRZIvztYA9aTb/UXxAUCdNO78N2OHLJa
bYlzsRgzPGaDycsm6RmacDq6jU0/Z5GN8mvl1/5tEurhFqW2DBzDO9iOTkKkA1il9O0MJzC3YE2L
u7n3RBF+6bqmuDLrlgP20CeXcZHw8tYIMTnZrGTcSPs8LLHNysRKYbQij/xi02q7cDSJzs6KjKCx
qns5U6msMJ5WW3QvibNl+568FVCKZDcwIjkaUQ+vuU/sljK2zZ/ELAdrHc28lN0yrzYubKOM7bsw
bv3IlM9l42LVdqppoGrvo0ysCTid+S8Gx7+NGCzVvFzr2YWKEnOYpltCJR0l/OAo/fcdpRIZkPig
fNgfIzJWEpFf+lEOj6gPSD4UI3KKAOGD92SUM7SHkjS+wwLd8C+mGSXx21yhBtmnDYX94BeZdWAM
3IxbnYOd3FEff8vpF2MFlcONKtFirlTj/dCJUnyVSa7LixFJQXpdGTb9I4SY89IURQjhTuFb1zja
9FBouL/oEhOtCRkpetbasj5m1LE3NDrCHR1KmpODGen2wbKbjCBVxBP7YWxtsYJMndC5RAwCUZcR
a+ClUGSPGqmA6LAaf7gs+1JPg5mOG7bR2bK2fojeN6ka+5sT6c0uzKp0CFJT8SL0O9iiA/M4FFG5
/t2ZMT/klW6i1Xb5N9IgmmbLmRRPfktejTjUzqB4LDxzuqSRQxyyFjXFQ8XbkkjqhasAEM0QK6XX
zePYioTM2t5V+3m0mah0YMKf+s6wj31aoDPjLLlpoTi+I+dC+YsTd13M1ngfp4m4pCS1IDAU7hq/
J7EXaZLeGvlc7szBAr3CWPuq18R47zKmOnGZHL2IC34ldrWVmzqaAMDIAhoNwdfmhYaqYlcpJ9zw
Tk2jFaYD3I/2NF01XVO5KzTaeriu0iTZ2lWb3jlVCOZElrkfxBPk3zWHrPzG0Zb86DGsbP3KcEPa
gBkB5riz9dFyj1jpZ/2uzX1Fk63ppvyC1gZXmCVmzMWOvd2Dn7A0676tZRXdaGHdc1JjWcFyYDoY
C+e7KOa+fKNvntrbzG6bDvOB14KDaQnmrp4Sj71jjx4uJnbagyAdvnR275HFqxC4aDuzIOsWRhIn
dVJDU5eYYsnxWxxCN80gXqiBo0vnD354EZtqmnFhJnxq3NkuNpzaQy6AAe4LgsaQNGm9Y2cKKmk5
7aUKC/eGs4JIHzMGv4u4D1LCQVQkS27J1w29q5CTbHhrh1ZYbXPOCQhYBnbJ7dxlfGoCpOdbyem4
QdGcgj/A+rIkx5ZFqtYGcxEYUFAfIoh/thkaQYjqdF4pvCjWbVykdU7mq9L6gM/utg6KDFzkvepA
wsddsh0K3jN3zeCqeQtauQh3Oo+SfaWk180XbYZweg8o04r3dIQK9yKvhNHvLCBozJLhnxrhnebZ
fLjUdM3beFxotKMtOKlD5MuiuyFxuJhWFlibiTQoV9e2WawjJu6kqWk36Gv9YjdTwBBCMUmzWty9
TnhJQg2yopaDk/7o6IbDnlumPU4iwP7wAlzOhTf+PPK5czfTlf0/0p28Rh/dcDXNUpBynrnRIYxR
4sJPUODFpsad1uHkZMDUMuE9DQAQfcg2+nhJFyv9UumeklipJ7WRFOtbbQRyoeW5e+f3lQuxgSeG
wi+mA+u6d2E1TqvIIjIVrqRc96Z5ilJ5a1buEz3Kgc5mVN/RQQZ/Ij0Lp9FS/k31Dsu02wbGPMs9
emljo1deR0RpUW5ZZy/eLIYNaiNCyRFU7T0SaV9Lu+sPtIGdJzQMcBo5JY+Y31O6IHRUtpjUDWzs
5TfcIY+jV5A823ovLELcCURprkBshCvlQE2xfVUFVGEklUNaYKiV4SnBmo+ui5YW86TnxbGwUmnt
Yo8iNnbotHbbiRkLexzFu3iU2t5VLWdhQUlWdvjtsmEnEacGnYfVobaB0YeFPq0Mv+sDmuLGDdGZ
IaK2TMybAksSVTMsqoMNBgaPqKlntFYyi1O88AP0a8lXacXe1uaebbJMGhMJx7Gy9KsZt+c+zt0L
Tcloj7i/QKIcT1ukPXe4Lr8mDvlQSJft5jbyQmOn9Cg7OIOQh3iqzYcuc+ofk+egJOGQ1qI6KvIb
WMW8zIhdhUZV9VdG3zevQje6tS7N/EDNr6cr9ETRlwHnzD62ybgseM4uoqQZf3gl/rXSljzsTpKp
XVgbzhuztUuFdf0px8T+rGrNAV9Vu+9WmLpvyAlpXHJ3GeBTiCgZJ/eQexBfjYY6GUZOchMzojVd
szIoLEXDSSl/7WnwV1klYqvX8bMDtT/ddUaDHqJtBggfZHfeab1T76WTfEd05RySZrq2aCsyqnMf
cX3UGyLQ6sBu8Oww7yQreQx/CDWkByMuvLfK9tJ1QXe8MYtvUw3lhPDMegON67l3rHQFNRBJ7kAJ
r2H7vVBuW9+4xfiVOl9bl6Dd0BQj4cFsHt0k3kRQsUFTduO6/S1F2VvBg8xAFQICAqSbnPkNzJ6E
0II5Rh5ZZW0Z5MLogjqpm/usS4aSvOExv5ur6dboGedrY68HBPvWhwL4ykbk5QiaQyd7Mk8IbgXv
ApsKMygK9naDV8nYZbGsv6pMv5s7646ghceJQG+nNBh3dNULKRzVRVo4+8TQyV7IWFepNbyWBlAB
UA/HkKSIAI4daVxxLXahUXYXCuXVVVF649GwafoMFLsHqIwchmoeRiOxjZ0/l9EpGbpt1HjG98bv
qO9Q+i+NYI+hd+P0B9dq35OW+VVDq+voNi7atbHaV+it1ybYYwyjFGCp8HeKqdomwvWwUU6EUEI6
L+yr6rWvh6PIVXggV1utrZ6s9aBvhMt4IJX7zifEKje1jR3XMNLGwmKUDEhkWHemsq4JJYKvAYXU
5uzYivLIcY7MaIPnZdjloZNckOHtnCxG2Jt6Tsa9b0FVR3LyDPGe92wbGo86PE2GfVOxYb5UHt24
oGwpWnvV2OUjeKuXqGVlwszHiINkZFFkPCNlFGt+rOUYl5Lvl+QTPbFEeknAifbZyI33yoGZmhVQ
p6Rwih31QRGopLQvRdlriIQAexoIr9bA4av1HFePdcZPOiITI0ubbh4JPtI8Oir16Lk00fOc5RSD
I7zXxLUY5WVps05ip3hVDBCDVltcUUQrrGtCrTtOk6l9ayHr2HWJ1iKiiepxXuNm/cbplPrDRKQ+
ggWJ2Qxr1jFb+xFWA74Nr7xkxN88GW1trFEO4isNISHxJir3LjiQaGW52higw3DY7vudSkhB8eKu
ExsmhFhAyyG57AunP9IivB6RcjLHz+XtlKb2Bb9h+V3MKZK8rOTUgs3oEYicvBxwNDzEFQUINj0O
Boj3h/elQ/xD6yivK9lXj+ZEWETP4YoeCqMjwDMxYC/dIqx7wgggrtqaFXtwhf1lpJF80Px6oVkN
uWyDDmnqlfKrZuswN9wUxvgWmxoKD9SEIYYqRcrOpkfohBCrFE61G6B9H8e07Z5DOqkX1eRI0D1x
fctgu1xnWuJSrdNUW+vJ4K+sONG+0sqgntayHacf48q0uvwRtNO0tWbkRl2TfIPbF21oT91Cubrt
UHCxEYWjA/EkW6Qmc7Qhk5FGdgaMTqRxtwDr0KPQYjY3eu29J2lHagPjiDCQidNE1E4tlI9G5Km1
NuuaBPIpoiHs2PHaZogWCJEsZjEDbxOzV/pBQm5V0tMkGi0FMNBBFjS19bCdZpMtiNRkta1hr21j
Pdf3KEJGJhxa+UMnKIHWuz5dJNLQrtmqnd2EuSegdtU2TklGLH0JbYNW1b79RVxw85dy/deQyI/W
SNshV1v4lnDcxTdmAAn9OKtvCujTVjnBEDLVntPaNpsWr8c0fZbQ+NFWs1iYdRQBhmHoaPiR6Z95
pcLBxucechBprVI0R9xM5ngx2SQyfGKt+WhVAt6JAsJyDWFbho5e/9wsFXooD+uiTIiCyAc3qJQL
vJHxSviqKkrJjc9NRe1j+/GDETm2+sRraix37D8OgZ+fv3BLTQubHH4DZ7kRv/hjh8ZDoej4SZCU
GpylkI6sWNkJogURu1a59QA/1i+mrafqSu9z40afa7oOizZwwzBdiy8jv9b9K6Prpf2/0Ms8VBwR
i/+7aGzeKxTrSRR3P/Ue//mnq+SdHlL1o/vjn9p9rxZrhzz/Qx/+z8TT/q3mWRwhH/4h+OkOue2/
t9Pdd8ns9b9VJ8uf/J/+y78VMg9TjcfkverLbvm/0YAofxXP/KSc/P+9KbuebfEr1AEpv/b/+O/+
tqYQ4Isb1oJIrdtYTQyfR+lva4rh/Bf+NNPR4U0sRrXlKfpbeWOY/4UpGzWMTjiOAcWc5fq3NQXX
Ch5sFwvU32qd/77+vx/bPyX7nttSiEFacBcmgBuGV+RAfFx0IyoURbT0daRrzkQXvQOcS29T36ET
NQMU8i3v4Zbcgj/vHmdwCWKz+FzPIVeDfom9uNw/fi7JkFWj6uQ6ZhpiVFfKhmSIKZGN9dJJiu8i
NwMZQnDwrezlk48+UxktH23iRXVM5CrALc5ThuHpNfnQtNcqsdoLzqyNClK/nLdIutNHzTEl4aYG
YabHiRTcQz5aLR5cxxlAxFmtGX1ikDxDvfy8E0Jf0NEmqW08+2cb6WCgrBcMDJIyosOMC8LMNzIX
erwaAOr3q5TeqOTlN+f0gKpWcmACo9es4aNkWNzchMwsdn/88X++T79ZGahuF6M+sZXsS2dirNJn
qD/O/okmhkEWMtZ0WIuqLR6nsUOMOIRz3VxEZlP9O9PqXzdEGHikLKIy2JDPfJT2RNuT2di1ziLg
xNBXb2PlO5vQHJPjglh/Zrbm3miwB594s0efXPbZe21ZHQRxgyngii1s+GfwhUIX0iG49pRGbfyU
OGP3xoaN+rFDuvXnG/zxxfb3dSJ4I8DOgavz0zH2y35vxYiFZi08oU3XHxniNHuj6I1PPuR3l4Pr
jUxlqDG6de5nVpUdVVFonaJwCS0GG/A4RroedE3XPf77ywELtbjcyIBFXPjxic6VaSOLyq57A0tb
I53m2gVrfPjzh/zucjx/CW7DOO/gtf34IT1TS1PmyXVp+BN5sljGDjoA0LsUzdC/coL/9fP4VDkW
f8sefP5corgKjTDJrkU794HCaNCui6jvP8sM+d0qgF4Ce8gWLLdzXzxtvsntsoSblc0PaVFHlzJh
sP7n23aWhvPzYhZKDWwS8EHsNWdFVMq5kEzC5BprDdPZRMtpQ3MmVOVWeEX8UFpFdz+YhA1sEMOb
7L3Y0z1sbqbh7pTS5b+L+Prr+wiEqMDOFqLK+VXPuVPZRe6dZFe2B9OS7T6O0s/A/8tF/aeg+utD
AAYhKqVWFbQOPi4W+i5s3Y1xMk2F+rnH3NFX5XOcZ2+j337CN/jNzwj3lzxB16F4hCHw8bOY8KIt
s8fTAKj74PbhtNGt6DMz/VnK8s8rQqPLOgE47xj2z4jqX7aMtISwpOfmaYGDEQWFor5oMfazuuiM
CB21IgPeAG4lefZkPNovtjNjxBKpdTmGjXfoXG96Uk0aPptphCqp1UHJQlJO7+zeLz/ZepZn8ez2
s4mzonndElFjnt1+0Zt1Y9KrdMxWu0YCVr85GCY5CnGK4sCr73WkP3d/XujLS+lPn3m2CXXIF/Gs
iVNKstZCjWHqlKjYD6yBLAB0SvhLcae49LLtfLp0wHx+ciz63TpYgBqubkCO/wcXCqKTn7CrnNwQ
soHSWnmFByr5ZLH9rmZY6icDybbOiej8qCAro6FVpJ8oKiwrIAvABPU4IqQyJiOFDFl3jJFxCHlq
PVulx3nV8UiqS3Ut2hRWDssIdY2WfbbL/OaB+4vQ5UAypGw9ewhA7lOsNOLEGoYq21bx4rDJ36o4
NYM5a5OnxiLlyZCSPgkv8fEFM6URxIlK+Dvfv1FCK3dtFXkreF/zJfqB4ZO3+8+68nyBwPUgDZKn
aAFJfnxOFcw6IKD6CXuvQUuJKKh1nil1lEqKfWWPyX0P6/vVKcfqom2H5NmScJ1X2PomNGnU8gFu
XfMw1mV2LAutfvjz+v3d8vE9yyLpZalDrLOv59S91DkunLTWLsGjYGFJM6//JATsNz/TouinIBAO
PJ/zl2g0GREzL3UqagaHm6YT8WOhp4C75rADrpCOxSdv7d+9fmDBYX+nruMw7y2v9V/2rXpWAzZ7
eRr1vrswOozYEl7sl9YZzJsBQYuPQBNvLuqXSq30dNJ2GOnVfYjgxfpkkf7mDvNgmjw8zJk575/V
d0xVK9r+7SlH4BbMSf9DN8f8k9Lh7Cj/c592PQpI07cI1vTPjxgdSQmMTuQJF6ON725J42tluwtD
GuSIGdyDKMNs0wJ+X5k4krA7otvFOjn5ncaEtSP5s231T36F5ek7W/p8KQpcmzBH3Tp/HbbQAFp6
jqcF7EpwgIFetv+OGPQtREDtzPMOuO72z8v5DGr1141gu0OTSN4cx4mzd0CGA1zaFdaMgcB1TFpQ
ZFPBdJ+hDR4qg/tQIwSazEtcBc/asm9a/a09dUFnVF+ipQb58xf63a/PkW95+hm5ceb9uBBny2sU
GVcnoHHtgYVebvwJufW//RC4iXTGKOupCGBFffwQjZSQoa2aUzGa8WOiJ/LBiCvnX18JFC4Dzgz7
BALhc55EZUwkkNnDqehF+24NTnacQSx/ciX/LLf5EOBnPLv+Ar46K7dLza80ur4IuAbzHuNwdwhn
Zg+MqG2UQ3++a2chvcta4ZQCuoOOh8D46p6tlQnyxSDiFqXscqQVnohu49FOniw5jnMAvwf3NPSI
Rz0s+oM2iuQCqnb9avccfRtHb2gpuwpTed6NmAyHjklMIC1ZD5tPvuiyRfz6IC3YJseF1EbLhM36
H1uIbYcTWUKndpEbIBzQZns1VSK9thGalmtP2gkoBt8vmEkMBIesnG4CVy8r+zNO7PlyXr4JJwc8
WIBL0UGfrTSCOHIvbqaTk7mEhdiwx2Y9+Qzx+JsP8ei+2oZgO6OJtdRcv2zek+dFKGH601Byo3Pb
SK9BBqWnT27q8uue3VQgZJyCKWfolJ+j5ehBGb7yG/RT5ILu6Ja6Rxr41jaR6Jb0yXF37RDftqB/
bkp70L53fuMfzc7RXz/5Itafv4h/9oIAyhA5ZtWdEiHlFa+RkmHl0N/o+nDVYIkLmmiKH8GAAOMt
/WMuyzKYvBGGiRORbEQaazZ98qgvN/gPt+YchTtOc5K2YXuaB01HtWcY38Jc5rfDQPc3zFx0mjS1
YbnHw8qom3+7m7HGaE0ZBIaapmHSrPj48yPP9FCFyRMCsGHtNR0VtbSLTzaa313issUsIbto9s6B
aOEsRDXPzSma6nkTO6Lc8fZmwpIaW6+o4pdmjOrdWI/FjlG2/smH/+N1vVwiDEx2bCBA1O1nP3mu
lSmc7eYkJdq71TiY5mVBdNU9mJzi4CWufam1qL9Wpm+M3brxGBIQaGFF321V4hBx4gEyvMVw6bMs
s99+MxBxPN8clF3KlY8330rLzjZyyXkm8i9mVVDWJ0o4iHxT7YXNDh86B5GDXwp97RCMsFENKQBe
mN5VmdlfEtLcfP3k+Tg/1i03i5oGyxoVFDSvsz0Hz4uHtbs7oTrSNCzXyO3Jw3LhAXtJgrxiTrp9
hW8L8BbdooS0yq40NqJRwz253nFG3FLiM1kVHt4GfAL9Lk0mHHko2wx1FEWTff/kG/9mv/bYr9kp
2SMpf842MN4mesWU96TcMpqZ7ghmv4uf39hAIvFdBLqdRrMjksDrW89FDTsMCAlMSrvPhjy/20uX
kxuyPvC8bN0ff88278fIUfXJ0BpC0upeH4BlYi787F36u90UTLIHXdClEnGcj5+Te1aZmslyyVZZ
rRDMtG9ZVY+osZpRw6xSWai2nH5umHCjjtvkbWGf0LUgPNat7F83VVkzPmhT6hWmbMuB9ePX8bo2
MmfPv5KkP19GpchvFREJX3CxDvd//rF/c4MZEuJDpaXKIep893bjkKiFXLsC3TIeRFE4wZg12idA
9OXrnm3I9CAtRnRsiTTUllfIL29Elwo97E2MEG0v9mE49puSZvJtltVEH/kUBfs/X9Q/d0dQqz5j
IIoxk8L17PPKOVQFxcaVJGD2RW/rTqwZXZfQfTws/CtLj1pxQXOyGdiFhulbqRbQ5p+/A/vN+VVT
mS1pujxLgsPNefY8p6l47Pv6yoKDTNr6gKwqAM7SvYzt7L/YVjc8UuExn4gzSrB3gewHhREaS3kz
0tCyVqD7YvsqLULUyoXvEiAxh7HfHwo/mn9Cn2btWcfTPB8hEOlHrbekBj2g46YSF9XjFZiLSJEs
0Y0nY66ze1K0m3fGBLj2MJsTDiUZvJOYh5262IhRi1VgF6721pd9doseAmFazBsSPou+6MXH6d12
ZCQCuD4SE2aSu/txsifrEBXZKK86R43DlriV4n3qLBJsOlqk6QZrS38nhdGGa5/wNMQCPTHmWx1Q
F/Yf08y+EVWP5GxQhnbXzKoq18qUJQdbSpkDrqzhtS4tnGgJAAoCYbIMZJSrLOuLYUUAZ5RmM/iK
MChes6FWzZoPh7pUgZfsUT7Ae0NVZfWAX5hiGas4jV1/hfi+EIirDV/qOzTmRh3gg0SMv+naxEve
u0wnA0RGvD02cSt4j3DwnMqtlXkauQJ+6xW7QlWZv0qVijN7xX8F1goCk47KGThJ7+0hhJj2VYi0
bSbUbUzGbdhr/ngDfcnbWaHkj/uixbItrRDCSprow6azBtzKas5K6DLQuZoVgCYCF716QM6DPWk+
we0hNpRSroEaXhkmamMnH/kB4efYaIp4NB+7FBvMJkXi/WAqu+3xr6O0QJuFDWcTIppDyj47NjZ+
gHApgjd+nc3sR+2tVli8LnF3mrcOSXjGScjRZfMLFTmdhS2NPJjx/7R7gx/3NUtl5CFhiiXH1bgg
WyRF1FjycupjuXKB+XzH3YjYc9bGLxXZd/Ox1IH27PBgt0iLMjmfmmQqi7UB0iRfZxHaLDDFldzg
HgSk1gGdNNZOYtg3ZLZld9HcsIL06f+xdx7NcWNplP0vvUcFvNkCSKRh0ltx84ISJXj34PHr50Cq
7imxqktTy4no6OhFd1BMZiaA95l7zyWtDhJV42Kp82ZQHLX0sIexIuWqxjWPPdDo3Im8S8vI5ojS
U4uZ/RqjDlKJAWswzqie/GFCxrgjtqKUO4RqpnHWiwH/VVNn8ZvZJ70axUbl3Nf2Mj8Yi26XEUqU
ZIzYg+F8n7GcPKgIIjkN1Twlly/txptRTOMtfDwsNQPHfblLAeC82znYz0iOnr4r13S8AP3b7I2i
5i6dxu5Qx0ZiHIXFrwlaTxBWALzk0caZs8U+yeQhbSvt7BimctHaMYxBp0Ol55duM9hEUVf9Qz94
KTIl0SHSIypyQsk29E89YDw0NXPiFaSiTSbPEKJvsbOaI6ln3x95/wgS8v+maPj/DSXyXYPw32UN
N2/FRzkDVd4POQPH3W9sbTa5ikUqBAXGv9UMmqHBCmE8SQ8HqU616RR+FzPAHeH83zYx9MsQ7TnA
ftcy6L9xsNHtuUg7qf35gX/CEPl5xEVvghCJHgVxkmdyTH4cQI96K1CXOsvZSwFmapmz5SO6C49F
jCdjQ3ZHYyw7MzXK3d+fjlvR+38rgu2FaY/ZMNGHUxszW/y5IvC83M6WcpL41IcsGO0Ms7OiV4dO
J5fn71/q5wrn95fadkBsViA7f2yUR4icy0AvfiZ9nAdMP9rRzNzhF2/I/Llo/v4y38som4Wuumm8
fn5HaQx8FC7KcHYxEvmqdJOoU63i0Vns8USW5xRZeaHpu16SoNfrGQ9vROxJQZSaN72lc6Lhaets
myTMVu6VVRd9QGghs059dfTr1hiQO2r1nL03mF+g2Dst0R3L8qiBangmrXV6H9NE+cTRA510bT2A
AXDkrkapwAHx5mS5y0pdR6U4tZ/6WHMu4mT+bHWZypCggp3H8wC9qCCahTzLcn71gID8KgbkL74L
qkDYsBBMwVd8nKTrAN10bVJ7DGRVDRsihVM8zL8CS/9ceH3/Khigbtpn/guu9sNXAZvKjLvJ7c7W
mrC9C43hKmknnra2+FUehPNX74i1AysltsRbN/7z194NYCutRnRnsaTQN0hDjssQ5keULUExfImz
iEQ7TG1d0PBkXywZDWO/7xbVd/shdOWNPrwRM4cwvP5KrOKOpLR96V0zw4PpfIWwIgD0ESQTQNjy
ybXKcGihPa+IK42zJm/G9KT2QdPdCQTxifpqps8Zy5k6KCrE6sRUOBhQSbLLDAn1EOPECMhk3YNK
4+p77sR1hpQ7x0TjiXO2AiDMbhf7q+ifljW7mNI7GEpQLk/U00GjXZW4NCY7MrBk6xhyJ/vNMYpr
t9EP1XAnMxn+/Z37vVv/8JQwmNTq5Dsw6zKtDxNOxGTInjqtO9cJVAz+Z8RaTo0wZX9Nc1Krl1xL
z3a8vpVtrexxz0giXUfkhnl+lVaNGlkC9l+ZCPuilmDzSqHC1luMfWnXZAEzjLjNSAi4ERk2cQM2
/qykxa5PDCPQOuwj7qS9F43Vgzq0xgsPheOljYYZcBfoDQnx697AvHDM53Ti66mWvV41yfHvP4SN
MfXxUYkEgXgHtkHoRD4m1OSZDgN4sPuztZlVHIGZC43WclqblcVAZYzfYL3y3HYKyIpjabzEXaUf
KwMuDegMoG/CbrHOwO6mDhSBwvja11TcCxVYtUDwhDnMouM3A9xEaJv/6lv8IF37cTsyEAd6hUWd
o2u7Xf/Q/SlDYgHg0/pzuUxmkPVxS13t2fu+WcwdRVq1L9wlv5jcGa+UNjw7ZKLu//5D/IvjxuA6
QpfCDIax/IcLacLqj6MmH85gY7aKUckulHy19q4lfrVn+MuX4jylc0fopH48ByozadtuHYZzhkM1
ANkoQ4jPBSSbMfnF/fFhW/Tjk2UCx3KSqDGV9ezPnyx+GGbnrNDPRaP2VyXrH0A1pXGLmXG64MMw
YM6APnUmmZ8TTW12zSBN8HStdb0MtR3FBPRdrUtS/qLf/7Ca2P4wh7rGslSV2oLRwocBYezU69S5
WnvGZo84JrEn3yLhnkTcrgFUOBkDrAuqZq83XkSLYp1AS3GwqmmKKqBke4LA1wMxcRMt7Khexdai
/6I9/3Pl44BxYaeLW2RT1HwoQEwRJzYhqc25nvv6jtSUepfkc3GyV1ntnSXJj1m32mdQ0dUvXvlP
J4a5LR84AakRmAtY2/3+h9uhjVVtcJKqgpXduTtnIf48Buj8T6sek6KOIpL/aDbjnQ8zvGYku7ad
cUSVSFYi/E189k6lRH9/X/3ppEXH7vFsZtBB4/6n0DmMt/ZKuMJ6US7a3mikPMAuxJGtARZWpt/l
PP/rL/61ieX+e3vBiZPWTcrg+et3JfdGKdz+xY8Gw3SgCqL7ZN7FiI07jkv5h1za2JoFvhWPOQPr
ZIYN/2kwNPM3RlKs49CrUiBhSPhPh2H8xleKp4/NFfIsg53/P+kwWET+fH4Zpos6Y1u50WyY6A/4
w/94vWfFMqs9IYu4PmmKT0zmrBsd1i5w70SP5UlyImD7LaoaEwc00UR1iD9alU+gdGXn4ynV5UvL
DEYGlcfOKAlAfOvyInWK7JMxeWNySmZ8K6Ezy9QOUV9vTCm6fORbLS7Lk8THG6OWzjRzD+xEfHIo
2G66eiXRRM9zrQkVDKijv0Ldfu8RqrySEKk5SC46Ge+zQlvv01ZvlzCV6KODvMqbMbTdxukJzJjS
W6M1ekDqBYopQvesea9akiQmfomV+CuFZx5mfSMvdOD71ilbVoew4FiV1r6trEZ7ZMqFga4FYrz4
xeIx3IIjE8dHWfeeCEdTxnE0AyrOSZFsPfW6gtEo92h6Ad7kosLktsa620EykoR0w9iQJWMOwkEM
j/KuXwEfTziiITGJdpkIAcjsDMZ638tu14BoRGNROU6S7fCINzypnUoz55CHB+KzYRnyeL13sjru
HrDtadZ6TGuQQe5nXU3nebgg5KtXh9vRIXkZKv0Ij927GibV7qY7Hdo7I/OyS+qhPBJED5Qad/TA
0mK9W21QpgPUX7UF7pp3Fa65cYTE5wWYpGLNJ7vWc6K8LrsB7kOdO1iGWqO5aKyshKA7FPkra4Ea
zzhIS2g205Jwzq50OoOvemw+76FWo901MwdCqjXrWnVXt62RX6JRgsJGwYRG3SgyuVl/XOBY4KZw
f7pym79o8VpboZGyAjtiE6x7OxD51DjQhlovPSyWPhy7CgJDOPTCW/2sqtMxlJmlTzszlrMT2UsM
YWiNR9U46Uui1gzZp5QBO3lND15VMkKdtby/iUei7EPN4JrDDeeYuLULp9v3WNZuYCTPJMpMtCAw
xMlx4BvKrlMrrxrityGz+TlI7RfysCYV+gkFK9etLUZqRJXp1HHsasEC0h40yIZuB9OcTMxF389W
b+EkyFKoP+zELXBSlpz1Vx0fKb7ftOpcvzbGob3wZp2eYXFLneRYkBWNvNU8ifFaa6b0MKN1xWAI
3VwAGkUeqT0qsHDKvZ6kPP9TrvUmygulHo5xgeP7SA8+Foj0OzzqlzDCuynz01SY9ouqxTVSCYj8
qN/QJLrJC+Aip79e4FUW+z7rC/O1JyIDboBVWIoSgSZSnDTo57wW1yuIIOPS4uYf6fbQB5Gw2Fv1
Fy2r1hkCYmLfqOh3PQIdVrEbxg3TyDxPXml5215R0FObaqPm3rZrOxSHYm5glcA6V0h9cLZ+qzYg
q6T5AGGtnVOtDiwrV2/12Cq0nYrf2QrdOMcM6ag51HJnFe79gFHu4CGeRUmLr3bdLYWV3MZAOfe8
ajn7HU02w3oz2Rg/bUnygj2YY8J5PaT4/9raxMbt2lWYTUM97FECNJ8tMgC8XSpAcIBogFAVKJni
ndyBaXhYcY3c2lg27qBNJPaOpylj31HrEhmYdc4GMXas3NyVVt2XvgPl6DGrx+WtUw0137mwzFbm
+p02R60puBckkCBMQF4pgacv7ud5hboW1moLdKZXMPq2mnCPrCmw+U+Glp+EUMGctppC8TkulgG0
ZJlb+owugbBYewLuOALCaYV4n6gnZEUNF45qlN+ANBcXiK7MRxZCbXJU11Ik9XPutdM9Qc48R8Cq
jV8pexzrlBqdBi4zE81DCsriqtHUdt7ZowpE25jwJoezlqHzmF0OA31QAee4SKvcfcKDDpvraMvb
VZYlCXpJb0tfGrJLI04y+EgY8/KbKgczscPxyA0V6+NYYW72tE+20sMX18xhuZUkTio7XOKC6IS4
0Qf3Gj5YOrZ+UYgY3QGIb6COdofdOMCTMpOb5OQGX4FEiUxISlGanHQuzO1n4B3kEwpo8JAPdYUe
hdI+qX0gKPE8BsT7lQWWZ0kcyqLY9m2aeWlvRKZd5ECQVAtza8Ek51kqhdKfSNhkfGfrvQ4J23Nh
jbDv1t51VSrVznKSrjo1MBnBXuoGp19R0cruzN5hPJYggHyvOnWVe11CgfKZWvco4Jc8FX2EfIb8
k1KpxAVwLfZRU4nWIazy3LjEHg1jx+8aWG47BW6H4bcp2X+Pk2cOKBMRgvtdUbQ33AK8V89WmS56
AKqOZSp42yxD6+dV59oAEI6dxWdWNOQAXWJvIPwSGEKFua+18m9Vkjou+Ii6AfHKCjD34YmN2x+5
SBYxnkdxDXvDLp6cvFvI3BqSIX5QEktprtS0N9vPNP0Zn64OB6oOc2ExMMKfkwH6ClnEp2u0NqMQ
oW5jxA/aKleZeayV8sQoohuDRtW7uzGejCTSHce9qpNeY5GlFstNzieX+2WtwEBXRK+JwBq9JN/l
cK/e+LnlyRl7727JFOILdRjlDxP406upK1yVMKC2fbG2tYpfzbNjnNZJdzFIy8n7pnQZrtqcYNgr
T53Se28x+xtylYmKqeC7P3u9MF+RexBpgkv6ErkqwlDki81tYSfywRibNd6QGPkQlSZnIzRDT/bb
9VXDIdfTkb86wTUEbSidDD/xkGX7HTJ16hiyrOfA8tjJ+KyZzGRHdNF6FpD2+wCyXXzgOEV4vNpj
HhHBEJd7BCn9CanyBPU5z+WdYs1A6dm3ZmeDyS+tFjj8J1p/eTUSTMgmZ22yOzdruvep66y7PBdk
l9GwajFaoUy0vg2dPQkgb4l9QX8FwpJ97h5O8uQcyVCEQQPsXUOSOzOHiVT2Ko+WmjYnRcaQB/Ru
at77NbGQliWzfKE8G0B8eonxhafrzDlsWgkpqXPeL77qQuECsUeyqLfSQwVcJAUEME8QTMSltCVI
CARrGNHyMx2kTrXpNuoXu03Al4zpJD1fwt4DXbEAnYVCDMZrVdkjXcxlnG12NJeCp6rqngWRLe1u
7yXugtxejvYnFURtTaRObVcgu+F5sjmUGU96hSWQX6JcanarmmsVBvKmKneOBg3EL8wOAIFuZi8Z
GUj82jJZeOKtdk4IEdVL53MXlQOcSQ1P/eCsyrsER60CNChTmPS0yWSjpIsg2KFiw7sp8NzH7fWn
XQfwkFUZIAQwW5A8RO/AjGDOznHRQn2Bg5x4POCMVmOLNc1llDerfT2DpdFDS7QgZdFeGmSZ1KVy
SSat1PYKpWC6t72VwrxBGtqFcTKoh7kSa4dHvnR3dSGFG8F7ne4mYXbxfrGoFDeYnckn5vf6aoBm
ygbrK9KyXr1nBMbarmjn6gmd7FoQxYVpHFpDmdFEMLEAYsQyRnMeZGd6aWjXOTPbuhihTvV9c6v0
mlfy9ib5DI67Kox96rlxh6FckTyOUwdhJylUE3DIy3bSm4LVYiWo/pacWx7zwJCueLrd1rtlu+9e
x7LiGkmTYb4TNiRkqqlGm0mwII/NV6khtVDRa7wFPmMCDJOiLykVWpNUELPsvCGKWb88uXGRNhdV
rmjJrkwgkPt2aXekXtVN/JYy/ufyINSZusQVxV6fp9wOc6LGsrApZfx7mvr/+u9/aZuZ8L834Lf4
pOUfu+/vP/+j/bZI0tuCANDgbu5jbpV/t9+W+htrYGRUzD4R6PIT/2m/dfs3DbMm6QEqUjUGePyj
fy/4zN9ggmyKEcQjSNiIxfwHduUPwyYD5sD2yg5CYXTP/CU/N9+OyQ2ksZ4IO9mY0L3K7JSq+u0f
PoybHwP5P6IN/vQiFro2xkzYcm2dreaHFxmIjQEzZchwKhTrZEnNOrTtIn4xCP8wazL4LJkRbl5J
pghMkrc5wx/mZpnbKbWmckRDulEvZjt9SOizo3RUiqhWFe3w92/qw4Dwx8u5W7w0anE8GB9erjNT
NlP9AhSa1i9MQdAFq4unhTpiCjKUeScrH1x288avfGB//crMZAhOpir6mIsKOVIF9aMCzKFVOiN/
q/ZGN5EINWRFiD6GXYNpLsfM6n4lnP0wu/7+nh1elg2ziVbro25qXDQOXkhzodcaUAKnETJxg0su
cfv4F5asP78UG2Bew96u8e36+fnbTGMxQKR1CYRoFzQ9atxErdfJwGKlGf79N6l9J1H8YY/E+2L8
ZKOEYQdApu5HUkVZw3vsUhICi2Y2p6BlGnGisY/vUy2xq50iKvnqkgRFY9AaZBkv7gRl1hrK14JV
3n60ErrUrMgsyPejeMKKlNShpCb+5qIc9Oeqcl7mliwys5nViFgeVDDu7FP+bpgq8lnBADZd90I4
RfxsIqV55YGePgg2pUZg5eugBUL0vRqS3WEK5jSJbu0Sc57qyI0luBts52dqplTgOxEsUiaB2NeE
LgQYnVryifWL9kWscjB3o5eCF9MynW3KCEfz21ynnhLYGLKykNUEp0JS2eLCyehs7FpdPglIt6/T
WPTPYN/EN6eOxyIYiqZ6n4am1Y5T1lla2PdF+ZgmxVqEaLzJLSMo65Ezz31AAWY+JnJLRquEPZtB
7+irTW6cqXzKXG35ooNMSMPSmjIqBKPMiK6YlMUvMxIufcw7RbUjt4ZMPssdEwK24Df3voFrPqhg
efeh1dvO6Js2uiPCvVVAZM46qKGggYScNtnKxUCXI0PCapcvjV3FX1VHaS9HyELDXpVt8qJaGdwX
GlvwmtKyH1ZkVkM4ZE7xvtW7BIbZnno5ZUp7pTOg2/WOSowTfW8VrGuSXMveU09lo5uDbyrsJXwp
t0USheeYswZdFZsQsX6KxmUgJ3SpGZMFo1zCwTKUQ1sW9pVmMMlBxZd57/Ry3S0BUGmzV2EoFj61
TntJSB1o+BgU5BAkzZo9QQS3wRWTCOExtKmo/jqSTt+aBj0uReVsXZBdJEUEFE9Cna2a+RoUA/Ds
ETr2Tk1jfT1QiBOQJ1onVGq62kPP0OB9KUmYguy99rDxQJslRMjZ87fRlfVTMWUMA0o5PiuqXKGo
ka6gUxIzOgpmrbFfXKvVt0lPPQ5B5oz6s9Pg1qK2KcoI5bJ9HEmW2sd4FD8znjLupNoQoVKv47e+
77Iwpmo2QzJSmZwMWlf9YvGkb8Pkn+90XJQ8srHVb3Lrj2KPhoBYozcXyjKo51kHSW9x95P3WMU6
ysiZuVLudxYfx2D7Q3WPtnEyLroCKLZ3ZXmwhq9J0wsX49IVDz0JUroSzV2x//5A+l8d9a/v6qb/
XkddopOa0p8KqU0O9aOQMqzf+O7QX9v4wamAVL7b/+wxsBrYfK8ssuAYbBuOf+ctecQOkzy/bcf1
beu6FXK/V1KK5qCv2qw+Nv/Igoyh/ZNSCnLIz4cW/AQUXHjVETCzNtmcRD8fWqXIsmzVV+jys+tk
gQDDtZ47Bj2RyEX9xFU9oShWrYkG15TRNlg9Jgx6b1JvsMPK1Ymk1GXxYPepG825Ik+tpq5hFTfa
ufM0HmYbUS5eO/b55tj2p3gu6iM8rCW0vSxAv3qBBfTCskv9q+4tn4j4C5i93vUrVEIByryuRxh/
ExhJdW6ezF4lTdidGTW05qng1Ym9QJQ7XRtytsKlqVrYYjQVcdEPvpI3XjQt44UqcyLsNIhluvc8
1HkUA3QgIF07LhpgA8JifYagym5W7ObUAFlGUpvWO9QXCFeBQy65FA9t+7bAkEUaYR0GHQlmDDzu
guPkHq0wSOX6qjcVM1rV8mG2i33cVGEyr4dGtAcmvbCjlgMsVRJhNjL6yFTAJ8fxuiJVU4oOy4tO
fmpqX5pK/iiUXdeVPqxe71or0udExd9mMI8swHhD1Yvt5lXYTJvKnrCbzNC/ql2XfCLYrQrV3lqY
5WuoROAoBwNxgcc0RmE6Cy+YPfazU1weFnDJPmks+R2P4QuzhurExPIi91xlpwxdQlqIiVF/UL/w
8ElA6b2zfjolqnLblA9WBtS/jMZ8uGQSCOxtmt6kNQ17yzDjO1eTV23enZr+GYe0WDyWRSTS4yqw
QBJM9XHqNY6vqaIoGbcV0l2lV+dmYtyOmFXfF4N9s1bLVwk8JDS66uiN83iw6vlzPC2HHEgtkpH8
NA3JGsi1fE9TREmmdb2SbM8hxthHbdMgSxUBVG/6xjK/DDKzOpKdHBmk//lMtIyoNofsMAOQV0i2
IqgWvmo+qiRvNDBfrzM1ZqBE1YC7az3rlWPu2eSDrzXEHdLkqKuwgmcGXlb4IAcOhKtuSjlJi/aL
GLQvVW2Gw7IcjXw4ZQ6FDTsCygtNA5DYNwiP4uwGOPBXwqlvNbl+0yfIFE4ML6DWwGpKUND67Ksr
QFJo1wtJMumja/aPaJOv4ka9JxE08hBHEM28aKGut1Qws7FzyD6o1/ZEBfi5o3tnZB/bb6zbPpvj
iFfIYHYyZ9o1pvYQY/mDVyNTcEGCKoXlA7cPiPJ4j/s+0B1iuFT7PmVQcNNu2HADEwkmvEEjVkv/
kifk7yQKkE6M21s92NhhphSnNrfeoD7vZLly7Wj+uhw9xoJjerPGF1acBk7XhbjJ/EU7CITmZNe+
24t1Inl53wynYYxWJgpMUmLgf9Scdb3xTuFZluWxknvQgnCnZVhTIyyzRCzPNTMhyuCL7v2pGMPZ
UM9V8Wx09/XshLLUtnGQr6f87dzyQd6+TeaemW3gNM/Mqd+TomhYMo2Oyg/ZgFrbwIxVg4O1dprX
qZ80YrpkVStspcSKMt/OSVhnHg6UiPHaYqBBdNVFWUBcroyFDGNJrS9WNjKQiUyeOtmWiZi65LiI
WU1eSXYHIh24i5NXtywUzera0Zqy/cSyvNQOSQrC9+QRg8R0v3PKxjmIRYdkOPS4yS8QJuSMnAGO
Ax1UTZ3IjzFB92b3sfFZNqV7rXpJKkNNUcZb6I6mEoBXb45zVkPgNdZytII+mxPmeMTIg9htTeO5
yIuZ3eqiNnLftYb9JVZjNQ0khjgDCMw48nTO1pbJni3jloRI1tf2jnlSy342NjL4xdjAyl0/KAUM
ac4bK+z0AeFT28Tkx1c9jZ9vMr+8WYFm7ERHNZXAIfpUkvQsloIb3rUCVUvgV9rmWF0KCXOLuxwT
eP5SrFbx1q3aVZUV1+jn8fV0FfnxwogD+hBCXkx7uWesByjPdPpPNenHxO+JJ7jrwDSn4d0zzebQ
M0m+1vqRW4d6iUVH4HrzodLlSSkT79Su0cJol73bRW9Nl2YKtjaNA+JpSCrmIYqcfSQNLM5HPvj6
ZjKYwXvePjf43hUNP5soIaMWWHxJ9ZoqQrDjqHKUEq7lnIV50z+kaUri7Sg+dUa6Y8rtnKeR/2Po
vq5mcXDcEs6rnRzK1DlMLNdaxgXhnKW9ZN4cDVnqt4aJBlKZ+t0EjvykJLge5LQ3htF6JU3B8Amu
B/9s2X20chcd7Xh4shNyPMaRjNP01K1NOJFp7AOc3Y7P5M5OxaXbxBHM1XuhWqrfINV7wNtangnJ
QWLPcNKO51uSd8qjSTJDKRkLpuTJB7YlRn+cxJ5vc88er/GbpfsqiuKbm2caHYmWHpJxgQVMBPLB
iJci6Mh4loU1E/ew7JqZe2+dCnyKSXkzlUukjeU3SSarGfd7xothLtUrN/lkUPlGcZ1elF1z0xO8
bhgYjwyiT9NsT2AFebbjDoLmU6LM56ZZ7+yCUA7qCxbXErWaao9B3+T7olkPjiq/saK5cYyyuCYn
pgxnE+SBJt2dNivn0RquHNlDmcwhAjDHrtMHz4Q8PF0LnLU+2THefiq1KGEM6q1nSWzMUI3EKukq
R6k7vtdW/2RmGa4+h4d/PzPiVEq9jxBzRJs+atcs7WPvzKc1GdcroZQHm8CAs20skUXcM/tr4pW9
kmyHubwprTzfj2b2sCZv1djv4DlH4zodHUHcwqIOPmFC0IPJRFrplQw0aCT6wiUevKNG3rpbm8vO
4RNoSOwiuYbn8d52eC7Panno3DqG6m97aAaTb46x7gpT+VzI+uDWXEhAa6e5wDKyBHisy0CSJn7c
dBP7PF2eGr2NFpwpqL4OsVN+ioW8bOrk0AJrjVWHdV71NSPnloSfXcHikzIGhUSdPxtWf7At7kVR
XedFx23IOjFyCU4iPWHeG8RULt0cTYn3mWTE0ExvOnFOUq6ttoUOQvayy8PYe+jm5rzOKvXN42gK
UucQXk7PrdEdMIkXT0Ojcgpee2yS92VfH1uhHHRd8WeFTTk5MgyontX2bSyVL0S8c/Qjox/VryRr
X+hgScxOoKzow0J46HOVx5LAkR1LDn1f5W751LDbRO9d3HNPuqyeOeWYLlzWlrqPC/ubnRk7taek
YbrG05e8bI5Kuv5E3qVJh+KmIzzFt5pnpSWXyYKfD3O02lu1KaihqzCWPAqxK1DxCb9TrsrM4C2/
2siT84suvS1T8ldGIOLs9JKgTtf4ZmrqZ8tNr4YMvrnVm3suNceHJKgGDPwuxp4jQ63fZhOdSe9e
ebmmHNu0kSij5SEnKHYNYqZZ9Mw8wXYkzkUlWoaXKWVDXMvXpvBouFv2Vh55U4OzxxaQBkgYTfCz
wYbwOwhMF4/ZJA6oSIjSfllL+7ZAbkyLbn7y2s8YFsJBTw5jDdaDTf6t0yAvZj/PkwHUokqWOFmY
4JMzWzjAv8EsWktgZlw/JLnbtX0FbWPPUpC+21JbaqJSPtbkozi+apvrl8atPajfzjKejXnMwqGd
18glZC7UNmp2V01MGRvzQaI78rXGuqnLZf606t36LU35nRvtWDOSy4xraCeHGw8f47q0VNbeyVlb
5mbs6zIsVlLLg6VNw2yJz0bhRGNjRxKngdX2O8ss+kDBa3i7LsQueGUyEtO9PpQ6FZayXLT9RKKN
kIRbYpEQqfasIOKWjjgYJfE4vQwLlzFM6Xhnd07OWeqxs8yulMp9Hsr5S9NlV0l16w3W500vzeHy
0qKjSVgsYaDeZUQ1sPCV9oOlVcoBIxzLTrM4gnM/kPR+oWXrJcAv9oIjBGckrEE6VLvRUu81W78u
yW+fRRWum4tupnFl1d/KQ+MCMe/o74KYpMkJ5GJDLmBimiBT+i9jWdsHugco2n0DfiM+dCRgsiyf
AiJnme1Ydu3HY74cNHd+NNSBZq50CUbp8wePQ5YMp73UxZG51SOF4GlgKxmJDkoMo3bIDwU1wXPr
DkR7Jpa+BdV9sVLlNPH8ElX52aucZDcA3l6XdNdbtxwrDxb/SGIH2ZEPidJDmqavWIyZRzGcmnl4
zg3GhulwtTZaFjDV/zbJ9GvMgHOIsyciwc8DWRFstNIXLIKX5jJyb3uHha/FFgeyYag4XoUTpZKe
wKS8rTH5yBGWIq5CJuh2viMI75lhrPeULUN/Rkl4MEsHsU4xRFiprteUEzl1WvL5MnrC2Jie7cZ4
rWDSh1gLr4peecMWvpNV+Zi08xJkpUd4ufY+9B7K69aBUnXNuCoQjjy0slUDVWnDqTFvXCeR961Z
RWS0TQj/qE4bh11560bT6rQ+KrRvMePU80C6E48Ilvq9znMVuY2x8wayD2f9DVD8AJjNeBcJChJE
cVYg5/Kg5HMVSSsPDRQTdsUe3nBpPgxn3GLDO6pE880ktTSIPZcO31ruiZL4HMv6gfae0R3uUWIL
hRf1A8v6AjlWlzuRWcd3jGNxNOh3UxbvRoKwGKju6sFAryEPJPLc26J5aSjcC2RwA7NScoiC1r3A
dBtJGN6iPlddecuovL0TzMDSccSiCr9hXEl/+jysxT6dnodBOJeS6AW/R6H3ivxI7giinWs2H+0d
24iBTuFmcLzkC1M+KN96WiRfY2NYL0nIZZ+r1pV25IpS6l0PxP65pSBh9zsZx2RklLmkrv7QaXpz
oxJueM5zrj3wrGZQqOnwXFbFEFimqx4Lx16YsdM8g9C5bEtKXLMhWhA8Uk1okZnQUXMBpyRIh7Yz
dft1HTrOCjWaPBBNZsJcEwWOdsxLzQtaq50PrZMWezmKV0VPqkd0kgoNXax/Luaife4c0I0J0snI
i510X23SCvTbhMHkQ31DC6vdCkOZsK/b1kG0I3pJUsSMKElc49FIYKwEhAHj6lLiRb+zAKZbvH5N
m6MwaHoQHGWnpsJ5vBIaRsh7rPOYJy6Aqj63Fg4NO6/PHC05IaMZQ/ZpG3OQgz1cJk2iXTOyn06k
HKRlpE758r5RDwO5tPORJ1B9jLtkOY51rJxW3Le2xPFeo15lYJDq0aJ6w05NnBkx1VoeQYLOL13j
4DPGbM0BwJ95Z8/z9E1QT4Xg+Jw9thJxgAg/s8cvl/fc8mh61XLZLf+HvTPbjRvZuvSrFPq6WQgy
OF52kjmnJkuyhhtCsiTO88yn74+yzynLVWWj/h8NdDcO6qog2xSZzIgde6/1LQzE+MbzwCb+I+YU
VHBnxQkEQrjGrTZvAX+OrlUH9lbhfXgKusbcOsaUQLVLDz3xb2tGWGJH75YcAnaq8ZXZaXnf9r3h
IMc15c1gthPRsrl+knKEY1/4ur8jhDvawSzSvIyjehPXGUtmLxOM/SXnX9KabPbDbBVGsb/pePhE
QjS5K4JFtKF2giaS1dPKXvqLCO7hT1/ThPETFxsIxMXWeh61LL4RWcLzMqUWbx1RKptSE/5NP4TF
sYhLecoQysDcF0e4+ZjjCfvK11IhFs0dRNFeWXopHgMj7B5CLKGsqW07X1lRxYHEHrL0OcDQZBE6
U8ABobrdWVVL6HM8yV2ljxxiCcEiTUikPYRi0H/hMhVK9hXZ0YT9NMnBUIr4BNSyvm+TgQlgJ42j
EkUBFn7fwXZeaJp/kFx1NdttpW/SojYo14tK3nF+KghoZZPxhbVHgbpu/XlvOOaVavAOILX9RHLl
k+YT7lr7hyFB+hyqiPVMxPwtBUdjZyTdtKgGp6ajA1AgHrTdNCOrtowSlhG/Z/cncDyMZ5cMmy2D
ld7jIN/fmMqgebUtSZ+wONfnntlaBmeP3N/AbyP4hOM0ADtpSS82Lf9TMeThVvBUmCz1HgHg3Tbx
2yAl16BbpCIDKiCF62xqu1Q91MVLno41PNltcdf3jnqpiFGnDsiPqRzOSoX0GQ3Egpc4DmFb82yd
Kbr1qdCzTWbnV9PY9NtWzvjwUQf3wbYeOutstIiR84gy766DvHxEVLF8U0llQq4WN7ortYkoHght
0bHC94RrLGFJTW2Ec8wYnw2/naAL0Xw9C4zcIQs3zcwTFbK6zgldYt+QWp6gQ2yrA4b9CtIqEWlm
7YwJw5S8fEk1Rl+rGUgSn+hIxG6HWW0QlNqaxlmKYqTrH8Iym5ZYhZSo5dlnGq1oAMq9iGgAd67y
+lZpKuSVFv/uwQ8Iv4wUKz3Nlt7v0NXtW4zJJGGK7gxBi72Waq/dSH1eSo/Z7veDrqb0FC1/OrQ0
KthekxI8J2qcTQdA6aSVPsHMc686GzCVVKWGOqs0Vdp2T1NmHWUcA3PyYXqMsdsa0f4z+uoIMTOn
4dg0CSevirVj9hslJA+1Gk6IstCMtxmn+06K8YtFZhtSX+oQDsyJMXO+tkMXKGe153hVvRpRE25m
u2GENvfghtPICM/GLByPqC5pl2ha2FduiZgcSWRxadhGSfGTBfVVSqzAY8AZjAFRV4EPBo/Gty0O
jnKJwI5JcLlgPvyZEestWag0FtvgCnVw6+aKZjKEL1xUcXxg3YyfapHTFyrpIZa8brXtXPvDA2qx
4pRKOm2plR401lqONtGjVJVwN6T1g5nFl8CRbnrIDywj7sCjpCzlHK5g2bVKCouCbg2RU5Vo7mmB
8UcmctF8+AtmapM7E8e8S4VNSpXpKlBNDEo2I0W/6w9+dqqsB63Qr+kkqVuyo/WVk8pLAqnRtw3F
Yh7A3lAoO0Tan5uK4Kxg1tsr+kyXUT4irGZSJm7krFonsoOe0WMe1bSm30sgX3Xq8D9eKQrN9MZQ
ojV0l6pYtRQnPd8kWyEPxqJfF07DJtR87dGfinDFZmC6+Fat26gm3a9R3KQTNxP9+RUa3YuxoXIw
nOxLqmvnQseOSYXNhBZOr24QPVIaovhi8K6UrMoYetMLkfTNOqx8VGjSG6zhOkV0uJ1FXn7qO2Gv
NX08VYl2l8/yS9OaT7DqG5/MQb9YR3Mvt6l1V6RMILrRp+fUEvQXJOXkqcbT7Jg8xMi6HQiHmEZ8
ozio2Wt7ly7iDFZBpZmCiLhsB6+gNwYx/LKny9c35W4syzW3ujFYEZBxrDMIEpybP4+Txb6ekcvo
V/HBGfJsSVLKaLjqn6wq92mb1jdD1134DlmcHKBPILK2keC8EKWaWEdT+ho2fU0v0vrUiyreJdRp
J/oNOzTc0VmiUuQB7dpIxLmXUuVcgEr/VZoUpHNR5Jc0iD+NVP0rs+esTEgImmrjMKHh96rIctYt
tq0mGnbMdPT7riB/Pik/ox3dcC6qSOvLXgdsKts0JBuXnSkWF1GcK7d4d/M9wXsEA5FN9EDn4Njl
9KpVe/hsk0U7W+O4E31zhcrjpey6yJ39gRKtyN6aIKa9Jd7GXL2zKyRrhWwC3vi4X0UB6kAc9MmG
jsrtQLTrSgSkh4kyOdB+ns+UyK822YA+T08BfoAL77yqkadiGh/NNCUHHFwS+0qDQrm4oRuvrJpM
HMhRarf1qOsuumCGRwwz9saUuQWmXgsAtIFFozOlh0bVmxGLC+kLT6gVTw47Qa+htVZTg17OeD8R
qeXlvXNKulk7UxAUI5C3h6uxU+HeoIHnPDqhHiyg5RghRIWuTbjDmfhSumFllV75ZWSvx0C7sbQK
Jk4ca48dQpOdwDtzLjEARUiZp/jCjBUALQRioCdNandsX+y6MfazQm76NPfJAxv5eCyK8Bk4fvSg
z4F97jc+lmxeF6CtHE+qZTwCpCooqwOnIr9KfAwE6PTVDgaNROG7juwGvjMZBhspNbTuxcnv8i26
XMStztNY0bCj7aHQkmIw5sjprDUgAI3Dq8a6XKXJfcgcpmA8BFkl2c10cVjRYEtqhViHYWecaSbf
04Wo1ejJixaHm5w4VZUyb2UN/iaVyW1VIx9I1RLaKY1qNZHrQVH4kDRqas5xvryNFGVcdSG6Bdtp
3+Kmup8TJzw5VuxNgaUucO9VS4WxksEcb7VIXbXEFOeV2Ddo0vBg8alwwo3UuX/EgFave1TMKz+3
b+dBfumt6Aja+wAGY0eKE4Hw1FVJQ0ul2YVDtiJpsTpFJIOeDwJld+IEDHM0lmpH+LPHSGNCWYPx
S0QOi1rMTdK7KspT1c17rbFTqtbO2KnOiXTVbKeXaXJIfAWdcAnh1SyTm8nP7hQ5vjHF4nbnC5PM
ZJb2pUII78FkeV2Xjp7Makr9QVxHcUQYqSJdpMp7vZr30+gf/VzFBGNuY4ZYK6Z+x0gfDmyMDT1g
NRbLXHPTgp6BDcRRxGK6ESewzSLhHKFTBMAmjLtmbnlzhsEmENxQD4xDbhTEsT1OY7dSqgef6bbX
W75+lnAnm8IsFbfMyL+2Deo2+bmIH5rhrWoYduCLASE1x1QpkfHaBuZj3Y6r2oIdnUmVAVZOw1eX
zm1hyOxglHxhteBc9jPhq9FTIeoHMTJWyPxyTYq0OwTnVU/iF6GI02pOQ30TYyP2HE6YDpkrmuwI
m6M8o2wgx7fgsgCLrgC4Z6uM5xCTbYfaaUWLyq2EOLaBnu3KltVhRtHlJoXgAIEvUc/F2lA3g4lT
PZ53TpbEGBsKQfIjCmmO/aBqM9WD7cmkKxoPWO30bZjp9q2V0F8eMPV4SmI1F/Ckv3RMO/pG2S4j
TtxxiWtqfogEBgl3U86PRlxcxfFpSMY12SrCI6aZA0xa3FQ8hdOcqCzgqgnSgN9vitnySP72EpL6
Jh40753RizdTfIn7enhumR9uFqqpklyCobJWuL+cczwKmFUCN7HkBfmR6PfL7HOiYdDQyQ2Lzf5a
odbYzaJgwemeat6veJU6w2dJQzauyAueWvNKaMFuRvrNH9vSU2WoEepMyNna8ZnREfwkzMhFoJFg
WIhvyQArViir3sx5kzfcMfamIvEIcL3X6ngzpDaTRS24mjOGjeOoHqpg/uRTgpDjwtyZEUmQvQUm
hpQIu5cp5mFr4IzasdVcVCzyyPO30jY8DHurwhkDpOD+MRiyo8RW5VqzicE8yXZxLvdOyV6dEMnw
hQ0lcHsCFDe50myLiO56Q5a452gwNTidUBxk+QVfrcTrivkTZyHXNBnK+cWsexiTCq9IgSxo1nBD
B5h2V1fufARrAEYp/HdZqJzlJWf7RVYWNMOZmdZ3OjHFfFSOC4eViRA0hnKdqCzIBNB6wVSdcorC
7C5FcKj6DFKkTU/N7KLPmZpiOiG4OMJG8slOSpRK5GkiRIQwJva62dJ8jI7O4i5Vg/vEYoJfquUb
9E+XI0awbdlCXHXB2w7mRNPfCKaV1kdnWag+d5gwzrQO3TlyrKMgpoNIQLQMfbh28mF6NEVW30Vz
228HheafRVMI/Z61ayflYdSTdR5WtOiMAYyUMriLP6GxkoOevRBhft7mvetMIbvjeBPqgWeL4bpQ
i3WttW/0OplnCuJ4Gn+6hfQdPXZ9fjlxWB1qGtRlv056heOQXR3ttj1qZXeZzw+BmN3SztAOqCs1
ta5o223B6m07P1ovyhiNd9GX9XbEeM7JdGJ1buyNTId92rImSQRhWR+B4LRXWd/zP3Z7jlNpXRRI
3Cz9gvHAvoSdOhbyi1Kx7gd1e5b34lSzxjsV+P/mqtca6kwkHXnQXcgcl678TOrliiQoMG7XuVUc
2kkcwnApBfSBZFWJizQUnp2zI9rKvVJlzJXV/thYA+qfaatKQO7QTeICFZ/teHbfNXtV01yl3wk7
o4jk3YvsbTuFXyZU/y1Cf1EUDFsqSlGBidi6aejlY39Mt51ubPSSLd1JPmlNdRdOldsmwTqM7RUC
1spjgwzfZMAqG8jCHc1kzxkfLxpU9xlJU9AG+9qczho14pulgQ9LAuiC/SFRaa1kV5Sbw2bJtx7j
lPC++MnARRToyk2bNWvRB+vSZ7Q7c26QnC1qlbGBdgQ3Qbb23HqzIuniZi1tdmNDfGuGy0MQ7tdH
u3xGCTDqK7uBS+M3hyxGWYV+1E+zJyPV73pruqDnlnojvX0zP/Z1tSP8YDUbVXilNLmPc0ZM49oS
QCKiuJxeNZ+jkz/pb2OYu+nMgzLKT8JJrmfj4OQt4aTadZT35wNDExb2mhNV2axHLHXrOEmQRRRb
Ro0hp3OFc7TNmz2xP67zKjmX0OhvG8pTFsiQhivtFD3QD8aUr+0u5Ryqzl8aCifYiddOOl/bzbAj
kY45eeacxbNdnSrRxedIkuaLoh+PozZT6vgvv1A8f4RRvQvVEOIvfVKY+qggfxCqlU4/+0nOq+EX
FqyPxDerLXGdyUtu1eldNQ40UsG8WqexL3sqwBC23npIGfWuf/GbLGSVPwSZqPkW5d1ijrDxxqt/
Im5HEYV21qqolTWjeXJSn09apSeIBT7Lk09VpigvtO3tm7QrmmsUo8OGwSWiXwXz0uv7L/Mf3eX/
0EzegL/XXa6b4amN8g/Ky/e/8k15qf0OpQ7tpAkizdb0xSXyTXmJhcVRmUoSfbGA5pdQs38pLzWD
LD40mRDvAZyCg8YW8i/lpWb9LmmkamBBVIDK2EL+ifIS38sPbxE2GjKfJL+DiqKTNIaPwksZ9FIr
R77pyG22VVneACvtJzfvc2Xa1gZQAVB51toBlbvquji/KJs8OiLlRRKDgPBx1OzpixLWjNErR4s9
y04qbY+M6KLv0G5PRdTAdWgVd4jDO9uMvLKPnm3yoTZGrB9IjolW0rfX6C29uDVuuJaxLfJ4r03w
vEyfRkXuHGOtu+/q6rKju4xaLww9fdRGSFnZjex8gJRjrX/OFLNas0VMqYd2LBNrX5n6DhCk3YY3
ANr8lzpiSuRGepsW1yxgKXnjqgnQAbynfV2QFbs20pkDscKG7maDAAKeW5k7RnV7qRgZTk6NpoW2
tcFQNgx3jCr4rBUy725UpVkmJlXNDFDL8P+9FNIuisOSXJnD33No3fSjrxpMw1Q1RETdDupZEcLx
aU1f4S5TM+nvOl1iQDeR6m0Jpe/TVVkG9MG1etQQsJcdMQSUBmdhQywv7ePCWtWlHLDTSigC61Lx
g5tZdaruXI55t9UYztG5FnZwxjB0/Kz5vYNP3MzOBlpXXPuqM4BkWgUq/WBCbTYIpdmhjAxOvDTr
gbVtNZUxmgcQoHtFdNS1GsffiuMtkWQrsKrwdcKdHk36Bltn4g2VpR8dI1yXyRL3HB/bOrmpoGng
wK6vHaUtMRXNNO7BiDExjO7IwAnPtDCMt3Xk4KWIM05mXjvpgknuFNb0L2oOSLehYHxdr9oljQ++
kYNsl1kPtFb3n69j/68RNLUlyuTvV6jrxa342+41fc2f/udv/6v58opKs8h/e8pffrupo6Z9yn97
efqNLnf4AYPz/s9+XcUUkDbI/nWIkoJzFdTlfy9jCrgbbHiWiUnNYBEDhfPHOmb9buoIHxzmntiD
NM1k8fnXOqaL30GWIYWzgcov/Jx/YMVTP27KcAlsQ9MdU6WUQ5JOpszHRWwesxHZTHgQSdgjirUK
QXIlrGryqOscRdctDsOyeA4SfSx9zqGy7p+lCkIWE7wVhr8K9nm35f2xNS95aHCB8EkQDoh0/qva
/TtDHWksU2JTD61SRoOAiyvOA25PpG8tXVRWqJwV5NxtuCF6rsfoC7LDaXZjM0sl9TDE+jkacHNG
/+ADavmFk2N5Pb4rHEyTR8VKj1dLZxdZCoiPTyvAJeMAee5WRRtrRH6XGenRh6S1wnRLbnyvdCsG
YXpIsWjpmj67rZHa1WWcp6PDGVgq1pUaBLb41e/10Z1HU5SXC1PlgvAS1OLOD2ZHTVYyV0yoQrmR
FhNe7I5Gs5Ig8G/WFQZIjsu1iduYjUgkefV5HKTe7xPVAVoAYCT2Tcj/2J9muN9Ojg0YRWYT33Dc
s+6Il0rHHjUf7A4drYTBRJuyehLfclD+D1RC/50Q4+XX+XfW8f8d+cQ2X+6/X4Vuwtfftk/Z80fU
1vJ3vi0xRBPD2aIfpUvYGIw++dEf0cSkvvC15sXlZ7r8w6TC36KqYlnCRrqwtUze9W8rDD8CkSeW
GBfKJRPD5z9aYt7Rpn98p3mtLWYQcOUciwASA2fMx29NCS1oQqd/pY3RgPJgiu3HHODWlcxICVpV
Ruzn5YWuQs65sXqn8d2xqZwbWFTDy1ym9MsDYcegJW2mHkApEIdPwkaaVsbOPm0KeYdgQROoDwWy
pjCaPxXmgtESpT6Eh6pWLIXJE+Fou2HqotuuFdVjrQ52v6UjPLQbA/NGdRYhlABOmaWQIBlQ2+0q
F1BrEjICvLGq7Ecnssnb7KNgqND/lBImEyMJ5On9jD1BjwaEibSTmbBq/cDQICHFgD4AW4zLTszy
NXV9tECLOG+syzmv2w3/JASMspK0V+oKYZVdCP9LM6csfYOWLLqMWCdcOcjVwvdi2TkrZ7KBhjsj
6T0rc6pQhjRmi70PKnsHgihpGC4q2mCVLuKFGBtpwqy7FKQpthAW9FVVAT2hSYS83Z11J0QPYNTQ
SjLaPwya2kqJ9xKdylpBw4jhsXWyuyRG8eoNmV7dDZQncEjpPtDjGEeaKiXrgrqeSy3NPSmJE1hZ
dm2dk6eE9VJDsEJ7YPDFuJusGG3mNIQGZBq7TsYdAaYhOijo426vz9qLodKZ2dAKQ7kaRPU0opgu
mNf2VhEjkC0HpaHMTGgDoLW2ArdKumixTSgztrh4EurnBsIToIkyIRaTlMCk3an1Mh5r0skC/VOh
RMBMOLYbsuhpuyWlkw1rTcv0c2Hjd8kIIEi9VARjD3nEme11U4CRd/UxgYKEHWWMVv+8avr/lE5u
//T0d/7U1d0H093y57+uaJALfocQwMHcUS244hbb7NcF7f0nApKn0FCzA3f8rmSiKhLyvYwRS56X
1Jccnn/VTPyQEz+WPPZs8ivYK81/sqa9x57+saTh94eSAKQcc58NCYQewsclzdTsFJx94V/CTNA9
DLM9KsvniVPMrrS1nUxQK7eYqGnVD5lXWuIU2cOD3gbWSjdmj7k30KuhDu8MVDUziiHGFenGtlCI
KFCV0B9P/3nTonZaqJOLn/bvt88t2voP1fnyx7+9Z7+DoWRzFBq7E9BTwdv0beOUv2us8ZR4qk11
zP7F7vitx6Cqv6t8qiaMStJShDT4W99eM/13GJU2pSGvLSUZ6Ur/5CWjIPxQbqJilypsMP41HKag
L40fOmZEAfZp6DyFZQGAPiyFzqS8MDF5qRJZe11pyqlwUqrNHoum6oLIQjU5ORXi8mkqyn0WStrh
mJJ74fZRoz21asshPEeZgS0OEle9r6o64vAuEZFd+FllwOlWZofxxiiWJiWHgnk4+XNlKyh+eo67
NByT/uj3WkpDwuxaDz1s4bidU5JRRGBRLHBkOk1/GDCYuIaBo+KGYUF7VfiIqj0kNK+xrfvOMWLh
LpmSyS7eWEgIHwAyNGIFOtaixQ5Ii4kt8CXjKZ3mSZzPFeatne30kIXMgEQNYGqyK4AaqP2bXQur
Wjtx1GMciKNG7jo/HEuPAzqbaNz1NkNiJI3bwgnxmFlOrW9Lq++7tT1bbcGsOK+bXdwwKmWHSUs8
hGoX4bEJevNE1YJZyOh94zVHmX00jNxEdIKOhnwA0tGBU4rZuLWbTNdWc6OWh8KsEPHY8G6LHdrJ
EblRF1aPsxllTyKmO+HadmVuA19xuhUdk+yTMw8zkd70b5XVFOrJrYzV+FUPsqBAgl9GZyW99yvL
KhlCCer4lOGoEdancQ6UahPkk//aIVhV3JQ05FsoX8xQI/hdjesMouaN0VK6Q2FRRZgTHPR0iqkm
6ib3Hb9am63ePuuxTjuIjBHrGi0J0iARab7i+cGYm65T0DBaz1aG1r2fyFRcEUsMA0Fv6G3Ra66f
W7RjKPz4XPAeOkrygMogeywt4nvYxVvGESSqSLdXkHRSWYUUHmieMFLkudMz+lKHPU6YYfJkbuid
FyW5cqEZ9azQQ4pCsVJ5s45DEkSLjTiMwn1SkgCBcIQsrlWsNDw9NVQUbVVRlNHhgaVJCGuSZxHF
RhdezrMTP8ses8A+wE/9iuGI4xnAzPbZ9Kf8vpZm16zpNuEpGkToJ+sRPP+xbObiOaP+kOs2j4or
Edmx5SqTEb12Zokkwq6DlNlZNhJPk+nj7E0gC8Al1UH2onAunNx+soCJRWm2qOjkYN0yo05GeHw9
Hl0/QR94hHuo3qWGlZ4XugRwAFBrzN06oDmO0LRLrkvEFUgEQrMgMKDzj2ZvNM9yoDhCIKT79yIO
BtOzW3NaaPklvrehreWbENAZGM2FVrdKZj1CAQARl0mQGXfhdhBR/RI5PWoCuGs94McpZbrYJ21r
MRJsaD2pZhe8kSKjIETqtbiFiYYpgnevqU6+b8w4ZqTDmGqIEuSmDRsiH0ng9BNqFUzw26Lu62uk
Ph3Fctho9sbvddqWKEzbZK0nM+bPxIkY0OVgdms9gS1St6VNIkatD+u6KvCcI/1XDqo+5G9+ELGk
KEmuvfiWjJPrKLSGN8tCFx8iSFsyq5SC9c7BgknTxlbv7US37o1u6DHRJar9uY44v64HYaWPKLiK
S7OoofzNgxq/RRA+ow0OUeeJdSoHeZjlISFNlu6coXcMXmVDYfrJLzWei8krmbqKNLJDVol5XpO4
wJBf4WPZw49N9syry8XQCnLtcVYMBnSUFNPngHH8fT2lovfmfqEWQmaPCbwC+G4FFvQ+t205wWxT
Z0QjlWelWX9qCXqYHhBlJ9UBuaq1Z9VA9mkUVm+66M4lUNS5sO4sEC/pubQ6YW2U1LffqFm5ubxr
qTGIfZVnKimnaOGSyHlWtcHON4G5CNIdgm4v1NJB21M7cb4h3xivPb+fXPE6hqxpORejTCl0HEYI
RS9tEGnStYyZ1nUAHKdFNzdOGNeNxB53Td0T19qMlnmD5dsvXPSkwUVEAhFNhtGvP+UK5fhqriuD
yVylFJk7p6l+VcZLhnQfwY1xw5YtZwVNKMcSYAuOM9hVqcT9QcvwgnN4uomZgTku/EzUelOjBucI
KIb3z704daYNObNus+qFzcDKUZ8aQcbTiqFBGgG6ZVdjoZk3BMJM3bo0WdRWbYl/e1VMdWh6jlL4
fKNlpMKxU5vYutdspWKVtHCfnmG9H8J9wPs57JFgEGmBdiyWmJNB1nkNxvvPWNY05CExx7jjgA3l
zsLcCUSlF6m9SWhkM2siQuGLOURBoa7gDQblqYfdpn4e8RxrLtLrCLtDGsr5qqz9WCwIOr3yUuS5
d3M8jQORHBDtcdw6BgokSxl8ZpYCHG+QVCzLUgbhY5yFYIbRL2lXQTtMb6OdZEBXQ/h/PiekKnsM
4lTbYWvHU5Oriprco26P5U2qKnPCWyEM6eWoOKc1ie7ytSpHA22UQZfdHOMrc17OlPZAT8jju3bK
7vAKQx2A1tzdNLi5RoRc9hidatZcNnsQqoz/Whv9QqHO45vPgH9c6fGAE4607RGLCAWWs0c+y5lW
Rb97B4UpfW5CZguwrLHJTvklTiur3IHRrq+RkZXKSSnVZcnz7fy+AvaHEHbqA8uRHqPbbniLtXl6
AAVovGQB2KXtUOnmKTAcKVZZzgGdi9bMif9zsvtabzPs+lnBfXzNpw8F9/uf/1px6+rv9LlZMi04
XnzkCxjla8UtJT/h3LbU46rGK8vh7VvBbfxOOoakTKd/xHGLLvW/C27a69bXPrkQzPrII/lHyVM/
dJ85M6JeEEiuCUiEcUfO+sdjHcEs0ZTl6jOGVl/V7sH1gnRb0aPPlbt5Gurqk+O3g7IPm8LkawT+
NaeupcnuqkoWlC+djRBOHPq8kePDdw/x8uvZ8nue3dJa/uPE+fVXo+u/BDcCC3s/kHxPmtOIrygR
eb2MoYlsRSq+znqWpXRg0CuW1lcaEL3P4LX4i6t9PHnQM7RodptS2oxQ6Sv+iHvr57HGhYfCLArU
wNNpSX0ux6S8+vk9/dVVSPzgKM/uR6TYD487DKeE/SWH7DBVdGMwre7T3Op/kUr9sTn+9V4QF5N8
bDFssZcJzPdPzhYF5imtQhepZjGGz0GckzzV7XLTCI5JqDjYkMpXcJ7TL27v40f27cKSxgNDWQ6L
C2rx+wtXldM3g46WbBoC5gPqNOxrggeBY9XV19Xmbz8vWrzfvR3fLoWegYAN6Azw5D5eas5HwgvQ
uGF3iHO3a2eAajOoDGV+Awqjfu0l/O3V/nRjBIXwrXaWlJIl4eGHc6lDcAeyTSDhyRTctXol1rbe
vE4msJqfvyDLr/3HS89tcf7mEjpffHrHUi6/yHfTIOzQFIJViMlFhYajxVG2zvVBX0OvHVxDDPnR
qf3p4ucX/dNbuXSe0A0zuDNB2DssN99f1Ndp045pFK0S1F+ceoaye1O7GDvmf+E6JheyMKZYqvhB
P0DbU3XMmOvMeljcG77EaxuV8fPPr7J0/398hkwY8Y7xHwkv7xPA756hEceTxlEfnFyMxSekUYsp
ute3UZDclLV+Rq6ll8YoHxm00Q3Ay6zuErPfo6k8mwD0rtS6OJfmfPnz3+uvnjLNFVpompAIOX54
hyjz8iLkuEXyl5HvVfwU0Hv8X71Af/GmOpo0kGhw55JX9eNnicA8s3udZ0ysH9JhQVYdlJGGog0v
7oRV9uc39VfPmsGlaUJ3ZCP5MVYEXSV6+xjXkRIHymbQ7Ue1t4+NbWCpLYJfrNF/fTFT0BnC0cAd
frw3anL6VBUXG/Qs38GQaK9ISNRNNP9SW+Por371Kv3564iACw2NZItkS9Z+uCIIxLgegERCThmq
8zi07xvVPjgFdv8EXaGYtwQJR9COxkbzZp8U+EwkO8jB5gpbNPiwgN92ymNQH0X9i0f/5/eJZCua
cSZkbUsnmO3j0zCXfZPfmeCCYJHfDgOpdzKb9j//gP/8PnEVnadgQUxD8vPD+4TfLgTZb4WrqhHm
dBxLjKVeH6f+QDcHAP4vbuqHgfOyAHI9puJ8vKwGPPiPd4VChehDsEurUtRNduh7E/mxYU71iRjm
8miWbfscE74QA/Uh9HZdSZv45TDWyd/1h+Ls53f/V89Yom6g0hKSrMTljfxuKWk7HLZZzd1njJab
3dDP3UjYMoHHv7jvX13oh+2M+BSAtqQi0G2M011BlbDmiPKrxeEH8cPXp8vm/N6zRTel//DOEJRT
FVXM0w0UAbAuShltc7gO3+pcipGoY2l+Hsa4i3atFuFt1du4hrPXJSL4xQ3/1XtFurikd8ycApXk
xydbMGifopbVEMk0PSRWxk0WWCDnCPzY/fxDZPjLP/ZhV132Az4+gty5Jv/z8WKiwY8VY1WF0j80
1S5VgSus9NqBV5cNeSC8LrKdG7xqGSqKorGw048TU8dZp039ovqqfRtlCC3sFRbLnrgXGtQz07pC
wRD9TI1f5V/qMOisc6cGdESvAqEIULByCEo3gUTlPxCz16kHWiyghsacDG0XJtaYXAGGhnvZ1ekk
PoVjxBYEX7DBVx20s59vRV0aNFkDe0gUT50MRLx+IebzsBwD2HuYv4Do0LlgtKp1ED360QQjNNSj
3GY2SjJ8l3H0EijIoLy8UQLzKAuHDANbzVogGEMLsKdxltlumxH9hHdjkjjsosKH8IzPNdvWjl1X
B77xxiOlkcxOSZ3WGtmNFvA4dP4GZkZd9kNKakFqhcuJn8QQ/DQhrcvBP6vxuAfpVYhSsHaOoqB3
Gj/EJUnQsI3TMOnpgIQZfoDd5IA0Ct0QIN5kezYYkG6PvqV90umnXpZZGl1Z73lPcAaL3otrDlBu
Fen4Bcl0na8TJ6mCrcC+YbndEiDVY2J9wcpZAn94T5hqGMnioBl85zJZIqii9zQqco6wPRKLQEqV
BjLQ3uOyJLDEfk+yivBSR57+nnBFnEb00CvIko+0iGw1JOR8ItOzpyKs7wW5zs0qDlJCs1ASzhZS
8jilz9fTr+ABh3iI/CFgGIFRXNEvA07i1qF6R8Sn77j4rhxjqHQLRX5+B8rH73B54ryCpyrJEJ9j
wmdaVryj6J13LH24EOoxANndBn4D4HqslPouIPXDJ2rinW2vFsOSlAmCAV4WkFjcW7aJ5j5euPjh
OyJfUSf7Il64+UTcj8Zm/srTH/QAuH79lbRvvWP3468M/vkrkT9+x/MTL7Cw+rOF2x90/5u981hy
XMnS9BOhDFpsCZAMlSJSRIoNLMW90IA7NPD08yFudnUQZBMT3daLMZtFbSpv5qHD1fFzfrFI+JfP
av7Pwv6TYdcPzbPcP5kR0v+lgRLSh+HZEqAwutg7in+8AnDm6sun8dlD4NlOgEqKXe9dnWr50Rtz
24nuTBObbfe+7O1GSW5TLq3klrdNad8UqLzl/hB3eXEcU1d97yhq+pNKZxu/qUYKvlAhcgz4qO26
b2M0NGlj8FyAOlCVyIhyC0gUvyKUDHbWNIByBTQd/2VRIsYQLW5GDwE5XlvwZOjaBKmeou8BEG6m
suP1BmxOAElhkPUCxS9Pb9XuEEuqRTu7LOmiQ5pe/knNpJmfVimyxZ3U2pANN2LzJTDzyG5s9H/o
rTbu/JAq6BOAkgUgGYBcsOpAzF7zjldd5e2FA7HHTysqvDvpaCyIhprRg43NV7iDcGKKIBSIBFKY
w8eeZ2YCbTyMS5D59pi48AaSdv6heZDM8olCM5X/PkdwE1xe0JcizTD9UMQ3RI0G71tGH6r5YoYp
9ORWD7NfMnc1dsEMvupoRyaQ26qGN3YHCEI4e81xivpQU6RMd3VeGN/7sM21g8T5BPSuN0o6LLaa
/opBhfTHYorVG533Bzpj6cLykE5mQ+UxdQqjTZ1KeSAfACYfU1yxdw4bGvqZ6CjiumlTQLrD6uRt
o1Xm19zr0r+RPg5x22k69FciKYFAxGhhfc08bIwgoeoCv1lIIxG0FaNBimcAMoJKYkinQmmroj1W
cWZ9iDok2vzcNjIIVrNITcApaUUvZ4ri/L7MWzl9bGkn6ZrvFig8HKG4l0LwT4BCPTRZrdb7rs8X
/aFhTN4ps6PB+mSfzdnTYHuRm92Q/pPO7mXS1YJZrB2ja9u/nDS06m9FLKxW7rS+1uDtWZgPQfUn
q+/ej32k39L6qb4PUao1sLOtEhi1RYfyLq4ss+TEwc5mT+MGXWu/xvNcGf0aBVEbXywTFVXz6OmT
msl/ssT/BSTb/2uIWY8++JVeew1S9vdJ8W/5C39warb2L8OhqsazxLYWGwnykj/tdv7IVfUlDwMQ
+4zs+Hf1T9P/ZemAJQGEgLtkVsgF/wOnRjURw0i855/fQLyiX9NuP03BKPwtsv+UHx1qUTovJ4qc
L5Nbrlu35ChBXAJus9+Y0t4rGqqRKMk5wYuv8v68lvf8UPrPDOyfWKTQOpADE1yet4qlVfDdRsyx
AkmD6E3e4eoWhiZth2b6rnO6ojkDpD4ekX0hZ3pfA1M7IlRPt3TkmDVJ+PGMl8ehm2MU70pwZsWM
LUykdEe45YdiUdARGZ4/k06PvQTbtJtnGOZGLgbchtCvRRJufsPeNTZqXssTcDUyE0lqzsalLsST
+/QrOmUEXzsk/KzAFWyBPVOfbKo9vVy5Q5XG3OUdz8G5K/4Ysf6XRanTN8PzNyUyYKFlidn2GgNr
j3PfeiEHgKYtXfy+QAxtQUxsTN3pq/s5DLMG8IOCs7NAkU4HiEmb4KrBrCeJemzva+wkd5arhBrP
3zl/00INFb6mReGvFumOb5OYv0j06x1fyxT7I9n9He66+lEUBXxm0LrG3/HgJo+jt2gk1YVi4DFF
fup7dUZjSu9aA95ngV+c4/JmRrDNuFfaqbzJTK///2i09g9GyOCs+a/PrV39Y07yl2i05b//c2zp
7r84dWz6Djp1d+DpLOk/x5ZD04KWq465l8Nq8JY/+nfTYmliOB5rkTW+nHb/PrYUeh0OLGyWEPVo
oLG0GV4B4V+dW7bGCchPsA2WpW6Bsj1dkBXyTrKK0KODDC16eotSde46lKqqu1RR+27j+XgejnYA
oDzGrGN546zezKFIRyevec6pWS3D79EIheW7LSfZ/lbsFr+xjQ232tYMzwRK5dCL0ShvUyw9HZ6a
lBkNc7jJUlHLD61j2J9kYqfHF/N94UQ+jQIxA5iXy6m/dD2W/spqVDBrPCSHSiSbdKWHYiR6n5ZM
u78e5fTs+BOFNz71KZd2hLZ82xf1E1TJREiHqCE5Tj1EHxVsF8sx5yPOEsiLp2x0Ps5HBWB16TxA
efvTOHsZj1cgZcoR9k9Xe+YBBOJ4AP601Q24FIWaG4x9ivUL0Px0VBqcLR6fIVJBZqx/UROJJpcA
CfPab7eQZJh/Vt8C4lx9u1rmatwC3NqNmKQ6fuyNFaCW2sJlr/ImbAA1OcSfrsc8XevLfFmYZ9G+
U7lWNG19pXilIUXBQ31XyVK/Q+LJQio4S9+oPBg3hnchFEeMSRAkxbheVsPTRaFWWEsSKu8FT+Ry
PogE0asmLfINl6PzVUhfwzNN9i6cQFiSp/NlYUbjKgDwgVo06W2XpPaNbaXtg1nhzTzUlfOqE+P5
K9pgGfEO46zEoGJVbgJBL9QSrDpoGAAKpDcPvFXntyIBhHd9vi6sRBtTMcem0wfRYF3Y0rCYLptO
lzuvRW9irjC78Zws9K9HuTRVL6OsTqSwcNErrSyiAGdAO8lSE0ouujJ9hxIqNz7e8o/9Zz71z8ej
20tWiosZzOUl33pxZPSzA/ZLY0jWXL2LYycCvzPJJ1gA2cNImeR77XZfXz++lyFXF0oxG21FixH0
I5ZG+5DX0lu7RmmRh2b0Pwu1QMBfjg7TbENtMYcE1ppA4u/RqW2dBn/N0fjr+qAuLQ1bo19Jg5Qq
iLvaXxT1YsCEcb0T2J68zypBxdwtjVe1Dv/MFkcgu8ump+esxhNaId1Kb5F7aAre92Nlw9qs7P/G
Mue6J/GgeL1sqtOv5iWF2vc9ZwVCNbn9iKxu3NzGRlc0G4vv4kej28EZYdDRWtf7pxZgmd1zUkAF
nMVNoYVCQbvaTjbiXDqRyNi5fClJw0RyTwdUe05SJ9KGLlt70JSphWR3VArDvwvRxJ+ojIh2I+Kl
Pcxa4MClSEslfJXFp2jv14ltSLSYYAxj1PuNzOqnLhGwff26Az6u6svdCOFqNVcwP+NosDgs4lBx
EFTHisbMEcq5HmXVJ1oWHhRO/IbAz9jPV9XpF4wVF+t5C/V4aQDbWwpdvjWjBiugQeN7Uhk7YVvH
EBX8IxruA2jcvuyQzUFgcOOXLLfH6YFlk+2S5LA4QZYvYJ2XW3qkC8XblqcKIN3sTs31/iClwO6h
r99EtjLeUQFHdiUD9GawZP1xAsTKpwGa7qFQj9nZ9R90vrY8ptfFHIkM0tHXfcGyokjXoJu5yyLP
/lC5k9wbWZMe1S5Pf7boQB+uxzs/sImn01QCPkSrcI2cmXpBQ0Fyeg6xRvU5gio/AAY8FiagfO9b
lQ5yI3U436WnEVfn9UTNtOg07lc0Qly/BuPoz0ZXbkzsxShM65JHAlZYz6sJjdiMFGybCgVEoeVY
ha9AQ9uIsuz009XDWIDq0GE0SMXN1d06TITHh1fS73QHaPUwbunCtEOEnKIa4d5S1HHyfRBh+th0
LWb1r5+850MV/AcEyLUBJGhnqH6ViTtMUdb36VBhdBUvItKdUt93rmX6KuYYG0fEpRXzMugqPyrr
ecQmiCueJNsegh6uxb0eqpHvukXzRgea2gbVPNJHuz7YSztjyTVR6edfpmCz2qnwKWVeY5iegY79
2ird2O11r0+PQ+mhcByXSvvlesTzU9db3r3cJSilYwG7/PmLZKYzoqG0mgg7obBBcBe0CcJxUKeU
ctxKOi8sVyRAIJDzLFa581cfNTPnORtsoKjT0OV7FTvLwwgZ+9WpNFwyDWgSuS2MtPUnLCekukxE
d3eKIzByyXAqylLnEcVta4c06cbRcmFzQMilbsik8cxSV9ekCQMhj2OUifJebe5iVynQ+0BBsioQ
VEaGvP80Ik4IlxOS5fD6xULEpQyLbiUX9WpjOtno4ijNhTkrrfcRek7xW+iWvK1qG90PEYfWxq64
sFZQCeLhSiwm8QyKiSw0meFA4qvRnRaGh6SHlqJ/pOKOfX1ZXtiAC9HrOcF+9kw+XZauQHjTRIYS
Mfmqv7c72d0WRmvdJRxUWJ04bbzDKmkLK3RhNik5UAfg2uadudYSqGOpz7QF2fadjcYhgDM3GJKq
ubOgRL0dF9xg6XqIGyb/Uef7vyyVki08F4zAttE50rikVpMJTr4UUrLHoxR6rq6WxoEksH8VWuRP
FOoqz8vVgH15+lmHSLeb0ebMJmPEkcyOeqUIUGeep9cuFYYDhJRewIJv8xbZoZfHCqVvrR5b9kWC
ID211y774DVaA14wzjbK22fHyhKKhJHnLGgidsRpqAwODQp9rYC2AuQSspEyf+8VyFUbS/Js9S9x
yLpZGlQE2O2ncRKYb+6gQvaytAzHGTEhiJd3xa0c8Vi5vvovhXLYZ6rBg5lrbxWqHcKyqoqCUDJq
UKKbFJqr07e4Uqeb65EufTySIraaBnZKWzsey8KNk1EXmBJCAtrXChloPMRyYzWc7StQWVwwXMZ8
PNWxVlPkYuVIvzqmiKK6D+48Uhi1G9xpxr7fRRJs4+zeFEjAXR/bha8IGnap6xGTNtbqbAYeI/S0
QXptsHqyFwjM+2p008cQDclv10Nd+IwIYzE+7h5q0muQYVlN6LBOKRKvdv/kOqWxL+HZv35VnARZ
fsSLq9rRCwlqJRM7U3bhoc2Qt82MfsEFePfXh3NpvihTMiCKCoxm9RTT2lEWlaaQUybW6PPerNHj
yzqseDGdKiC5IZwMrgBI3zger4d+hn+epJusFWsRTAH7hUzPumA0yzzNBxhIIBM9RimRSMU3O/PD
qu5+kfiBEqLJjD2I5UGeLLR3Zo2oedKTvWDIJQ6xMWQfrv+mS7PLvNJC0xYtl/VPiqF1YrbDQsqc
+LvTKcpexna/kbdcCuJYFGvpllFUXVcQbDnMSSOsCrHOWsdafEih5jaqJ+yNc2xJs9YfGFYGBSyE
3Njxy7Z5sYxgOpYqOFuB4lU5+mm8oEQH5aBZ/Q3KZltW8ZeG5YKWBORvYlO+TlK6sUFavEeQ0mmt
8D7rJ3krOGSD18+QuyiukIVxg651DJ3cqY0p4sAEclHjDxAX+9EyktdPEZ+NxxYHJhO1/nIZ8uBQ
IznGpsGJ3+aDZ+IiZMWvLVjRf4L7TkUMcDg57DJ/L+bHnXulVZYNkCVG8QZPLT0QSE9vHMnn5Ykl
DEZiwNxpeRHxNExhz7irQaOFih0mDxVuQwcY63eGMZd+Uw3v+w77WDCYrHUnvKcMfmd7QmxcP2dp
Hj9CA3hA94ASCfXh0x8xI3IJpAonhdnudW2fhaIwbtMIZ4e3UEThXo4DHq+3NcD8rWfthW3AM4Fe
IPo89KfXXXGlii21g663m6AJZig2YyMEfAx3qQW2iM3AVsALO4G7SKfeTuJFb3J1HXW6MwII5xQx
Y+DaQ2PUB5wDt3bC+aUHUtVZylquQeKwfpBoOe/l2mFa7Rj+Xe461e1Uzs4t9P54Ywmdf0FCwUZi
UxORXOV08jgrgRlafMEqw0IMhCy2WHTcY+2z1xhYGw8FYn7X9/mS+JyeXRSydJNsz+T4glx2GjLO
pDVGKNDgJ1wogYmswpPshvmn7Jw8AGSg/6RcMt6L2KhIKPTm+/Xw58sVlDl5woJIIVmyVvdigUJ8
1A/UWtS8jgLQfr/z2vlulRREpIdVQ4fX0vWI54tmichrlibbUhpdfWP8j9NE17DNwE+E16zsOlzo
+nJjJs/ve40mtcENx/pcdDpPPysscjRiK0QX6lQB0u2WSfJVzlNhBrUIzfcy62eoN24MHMLJc/TV
rw/ywpq16O/yiEaIlqrp6u1TzwLjXqfHOQzF4oMVZbCXvVCLP2FNZaQbwS4cfLDaSN8deg981vUO
MTAvNIcWEfPJbt5T+co+aSFu2r1Z54isNbH1MTMKHutjiLzsQQ/DEP+eppGfUZEDeXl96Be+PD0J
SDcu2fdSaF99+bxp61kOHPYyZrv2XfsTFW4lKFXghfkU4rPoPmkyil99lfER6K5TUgMwAAj0NK5a
4NMlcbwBvIeHg99GoTEfvV5D3/T6AC/NLe8yJEJA0nPSr16cRYngOsgHeFRNF37up9Rw9oiRhPdt
YmJ7+fpgAE6pG1D94bW7/JgXV2eLYm2ME3EFLN5W74RWdW8HPB2D3q6GT9dDLROzOolsQizUVNIa
Fu5pqDF12jm18OLCxWX6mLba9BnLlf6YlXl+w8tY/L4e78J3pIIP6oU+2dL8Xg0tN5Wk6CYg0Xbl
uIES86rGeJNGO3/n9VMGCYxu7TI0luXqlEvsQkRNCzbUm9DM2Jkjqu70OpHI1+jllsH1gV04U9Fr
YmCccqj0rOk74IztPOqUcqcViIaHVdykOwXlaTJ+t9F/t1Pdq0fJXbPxxrkUlzokIWFPLQnq6QR2
SNbmOjoEO5ylKSSNXWK+BXiKL2+ZxJ+Hyqwe3D5WNpK7C9MIboEUAI40ff51uRVvObNoFTwPWKZT
EC7qCiKTle84jb1xtFxYoYDuwBNoFJPptBinA5xxAHV6oIc7DAJnP+9m/TjZvXuDemcawClRNhQv
Lw0NnObSZlGtRRrpNJ4cnEiO6ITSaDXtW12ZseCDYvdhdpM/spSvKJZBBaf/CVoLOBdJyGko05Z6
G01hidtPkr+FroE9hWnFh+srczkDV1ucKiAELx17O1Kp1T5QCzQ3bIvTBN6F3MtQde9jJR42SnIX
P5tNgYJQlKvt1QHZxDTm7EksgkfW6PgA3jA8N1O6bsEE/lZuHJGXVgUFrOUdQ1LBrjv9dKo623WX
cB4rbfuxx3awqFBLssmndgBtX8eBXuqNS0WOthu8CROS3moNirJJbUOwuXGgjO7KBO+fJoucW3Uc
xT36St3G6C5MGScyXE9PdYi5bu1mji6GEVAaCjVC0EyNVb0PEPMIt7KIC7NGiKVuRqkY/97lh7y4
aUb4IHGLTAi62b1T4DXpLUYilZvskgRx6OsL8cKc8RFpYdIeh9u9DhaO2li2kYu6pBdbZUBbVf4q
a9OC0aHwGqb3YMavPx25sT1yXQhkVJ1Wy2Su3GIE61xSKE4wyVAQHNDpdjWdpezNEMYdXizDxk1w
6ZuSkPB2IUmnULj6prYAw1XbDFN0bdLfcoC2OS6I8FX8JBN84Otf9WI4Ut6l8E6VS18VJeM2VUSx
GOI5DcZ7tKT3kEHQCDX1rbbChauG45e3/JKb8Nxc5vfFYgFVjDRhg7dBO85Yz02W8n7GLwakeSP3
yuhNd45Mwi/Xh3cxKOAkHtUI4lMYOQ1aF96gJa5R7pqBUSXgNz4Xk/05tsv6oNoY0g5NbG7EvPA8
W+QcOTHhTNLnW59l7kwdwcDvg5eShll6eechHPplCuP0Fzyv4rtVYEpkKWp9qw9jsZG3nOfSS3MK
ZgIZNbjf9ebHDdAZjXzRjnFG7bHTywnF6jr6oYSyezODB983oWzeKKLZuPmWhXl6USxVUnYKXYEF
6L5aSZPu4axCkRKBWAvDwxDurTtV3dP1CT0f3oI4c/FR4MZbmAqnExq3BXK4Nfd50Sao7sqktN57
3ZzhzUIP5GAhnoTIT6T2u5Be/Bai4fwMIvqCNwLGRy1/fbv3TtklCT3GHel8/D2a4x6yVdVU5cHE
8/l721nRj+vjPd+fCAGykLileOuTUZyO15Z030xsA3eQUI1b/vcjQz34qMP2PlyPdOnLAg/DpILO
O/ngav56BS4STog864WI88BROGxoGlTxgFRfnmg0scIZDyNkmLIbatPaX9fjXxgpyTb31T+YzLUY
M28H3Ztzbkm0/xDGGifVM0hLm9baoyqHQ9L1cOe7FJ8OnhEMFN21s+ypSZUMvd2G60TP5W8ukCAb
FkZdFmr7ti2rY1RM8ptAsPiI5bC5sYzPNwvRKaW7JN8OvPXl3HpxGLadbWddQ3TgXum9Jmx1Z6Wl
/uotuURBFBYBI3WBq59GYY26gLcHMsRB8e7SyXzbo215e/1DXhyKqy+7HnwrBYXTIA3PeQUoGR9y
mMV7sOpo5yWq2m8BuC7sPYrbOssTdSaXwv1pHI+8ERI4DoiRalqBJ4Hae1qBDZPnjHeu2yqvTkkB
ry3CvUzQogG0Sq+bSJ8quUyRoiCymPdo2FnUvfZFNJrvr3/CS2sR/Kf6T8GSSsjp0Io0UXlvIZzt
OENzq6b4u1NMKAJ9GvJb0SDcBLPaerTqFLanE4uNrXB+SS6ZIu8V6vl4HKxnEOXqHkwIyXc4RgpC
lVQU35tu7rgogGdy9Nu+iGaExKOp3hj4pcgan3bpKCMRtJ7TSkGe26L0stPmSv3GRCT2rtTZiH4X
R/hUI3eZfQDcZW0ddhcOG570QByYYIrR67p/i9ymhMRM+UuTja/wC297d46/ag6iltcndzVGaizc
VZD/QUHCzKKbcTq5k9boiTJGSwOv6mZs1rL0O+N0nbflFOXu50YxovSWrvq0VQVf7cwl8tKtAxNH
kRhIyPLnLw6ZsI/LwjOnJFCHxgo0N2+OWtWnr7s3/onCCBkeLwF4RadRYPkM0KF1eGc1cgij5dTH
rpXj0bVKM4hLBPTsBgStBUxuf/3LrouYZ6FXl2NJCqAmhpEEKT2Z1su7oI9mZV+pqeJLu1Hf0kQt
7zJDeR+O4XiQNHsfw67d2r6rxfT8M4AeAtUBkEzevjqZ6ioBJO5g1u1GUXdnSXvaYxLYH6qk/+9M
6ctQqym1Z8OZ8BdJgs7zcOdGviDQYTFuTOnqqF0GxGmKYQOPgkU6Y3U7WSWv/sS1cVN0YEikB2Fi
goTig5UbOdwWLpGcS7mUjbWRvF5YsQ5X7XIWAsSj93e6lozJlLWFKloATiJ6044KfW5W8EaUS8Nb
qiacNzwlz5hiwiqM0Bx0Urd2cMyfFHzj8thi+oDeZNWU872YGsfeWKxnQ6ObzzagKwvWn9tytVbr
vkWhMyxN35JtdKOiDubb4G83hna2FCmfo/DNDUhms1QATj9gPJs54sgCO4PM7Hf5MLtBicSyb3Vz
HVzffRdCAQ5bpGFAA3FDruZKQHuq0dLVUCzACBNfnhkvwNYKMk/WG6M6m7BF0J4bn3IGYAgy79NR
dXkC2L/SNT9Kpqj3JyOv3qUSpQdtiukH6XO0cS9dGhtsHU5OMONI9K3ObC/F7iJL0S3QVAy93uuW
6OVT0rY6miBN5DTtRkttlQDALGBFwMtEUomSITnO6QDTzJaIJQ5MW6NW9zG2I0clnAtfV5zoA9cv
XltDl2KlNRoPg2ENG8O99H3JunkkL7gdcz1cXfE8Ut5Y91ma7lGZW/zT7Jo6tKoYpAOV+nh96ZzH
W8S6WDdLsweo32qVZhBH8Q01sGBV0ICJEDnx8xESuRZ7j32PA8H1cOdb7yTc+mUjojELUxRZfD3P
zJsMaUoEHeJ2Y5FeigJmh8c3CTdV7dWaGXqw/JWNn/mkj+FHRGfwW+l083UtK1YKhxZnI+fX0ttZ
Jy6YKOWxzf/tT5zF3zy1KgOaB2Kj8HU+lqXSSzK/IP2W+tdqPc55h766B1ffiQrAhFF7VIAkbTAg
LkZZSjOknNQr1uwaDHKGWLgKduTDIthdue0BAe+t2T/fy5zx4JaAQUPSBLZ7OhYq5OFkSDcNUDaq
dhjOQjhFbeZmxPtl47NdDIX7I9KBoCroApyGqmfGGmFUE+BIJWmagvJu9NLZjajIb6y2s6wS+VOq
8qRcqkPV7ixUtdBrkyQLZNNGv+asKz5ZViQPMrXGoHEr5S6iTLqxkS6ND9sHuuQ8E0jXlwl9kVDS
LpVm39E4wTm7/jKHmnVbuZZyS5YVboQ6Xxu0+0lEFr4D1bS17pg6o8ovOjcLxDBXR6/J/0YIf6vj
f/4RQaAA2aBdw9WCwO/peBpDy1oTninGzM70GRfrOWhFOT4MlJjeoL2avymRT9pqSV0aGvEYHl2p
Ra/hNGpoTxX0pjAJcDeebwYTtBnCF+6r1yK9RGA2wNvgXpENnEapHBW94DZOA7Wbw+5YDaLRD3OK
utSNLPS2vb1+xq6qR5xLhAMPQjoA/xwV1tNw1jglmVRIxRW3S94XWYffh4NXQGEK/V6LU8SZkiE0
bsy4DX9cD33pe7LneL/CXIcQvdrg49wIBfcGXgG2PQZ2p2cPWatu1YsuRqF0zXGIzCCM/9UA047S
WWglgaP3/cEQFXK5Utuq3p7fjLwjwJ4s0pn0jNZIlx5LVoywzDTA2cQ8opc+P5YWXlIR71XcpYbR
27hPzrc0oCXa28/larK55c9fbOlWAYOpyT4NIgqDB2SK5tsw6SiiVhBztrjkF/bbSbDVTMWtaSq9
M6SB65BitK1GX8pRKveG90h7wEzRfegdVOP21xfIhY/KgWwjQrFINQBzOx2jV6qT40UI6DRtG6H6
D7wAz0YwMdg6214TI1lSJcXGAXZprNTCqb0tdQYy5dOgVeiEMQoUSVCMaroYq4oumX1nbgat3mWj
M3p+68Y98pydBNh7fcQXZhV3YkpX3K4Lpml1f6MgNTRN1xVBSf7lU08KP9lDa9zMRtX/uh7qwr6g
e/QMoYUdp67fNaomIuB1bRHEsDf2camqQTl488ZpthFlzV9uO6dsTRQLAwD8eIBovYVVuff7+lDO
vhpzRWeRFy+NWkqzq6828m6joZhWgZUp8jGnAB6oTT0c40mzv1wPdXZc0sFeIBfYPFE24AY6XR1l
XWKikhcySJFk+xSCxgpvk3mCKR0g6ah6AXf54GLwNlCC+54OHbXw67+AtunZeDnGgEeSHC8/hXbG
6Y+gV51Bz8zkfrJwWa13Cs54ev4eZ6UmwvirMBuA7lgDzTl6TW7dpDjcYHBnZygneRP+PF6iaoX2
ccZcMP6RZOAvzNshd4XyFDulI9ov4ZSlZXrjYI2q/C6LVEH1TUnUUEG/PevLLN2rQ6SGhh9PZS/V
oO1p8abH1ktr41M/CtwufDuOh+W/Rzbc+CaduGj/1lpVDF9mfbaNt3Xh1MVvmZlt5+vdhOVfqlQJ
ouqp1qbFXSfS5E51UjulIZb201dMolua4rxe1cw5cPmGnT9pWT94O7pqLvd+PukZnoZx7j5RYNHN
ewhCjfrba6Bdfc74i0aKomhcaaWfuL0e7ZsSKFYeCC8svPtYWry3aZ+Ww0dtUmw4m3iyhmFQ0BjP
/HRqvfrzaBp1+g45PsW4yT0vpDzHWCrrm8ynzpgD+iR01G9EMsD83tPAQDCYMpoIpXpTx40yHNsi
TZmcnB/g4JtMW8rxC096BUYoIsSTIw6N6QMFR638nQt8oZJjizrNF9nwaO+DvK6E8haMbBW+bRNv
BuDcaU1Ciadv+Kk2aJKvWhep0JOBQpfzR2ELcKxeZLrTfmxU2fqdY+XpY7NI0hSBYiid98UKJ6f5
LlBJRV+UEk/ZfWyqlGLrri8xxcBKQwk97SbGkWn8YCdjm/GEieYOjaA8VRUz3eV63c1fbJR8os+J
5fZSOaBdMCB7iBZZFz8iXCqgyzgxZZbHYXAq1CHbPBqm1OfWdkjwk8keqy81fmgqFatSeO3TPCFX
PMKOsGbl0W2MKP9lcn/rkV8oihs1wTzUqY6rS69a3cfKhurwl44sWZRRjG5krPpx1DtpvEx3jZzf
1MmqboMIfemI8Gxk71MaTgU49U7Y7nycIqssv7V6gSc2MuLSGLhP884ZvnOK9bq6azs8ht7LztWp
ySqNNzXYcGMeY2E2ELVGh+OWO+vhX01d6hZLOUSncTEonTT1q2tOcwOLHU+nuvejVJHTN4EnpHY3
6MKcP5tl3UUfDfwgyk+wF7GstLxQGXzqK7OD51IblkFfJZP6pnCjEGY+Rfj5KVdAjEDn7WyC15h+
P1SYctVP5HWJfqhc5NktjJ+6JlYD2ERapNzIKaffiRKyOU3fSrNgox4KdbJdY+cgSwospEyVslbv
jVovBK6eodXmw7GMFQylfDVGaNPdzXpGD+C+U+CPej6+zt3824oVOldBGDcgf3ZaNamVeQAWVLrV
rsH+ZcLbVJ3L4RuoSvTMd/Daw/JB1yMFZCqSP0CRMal3o+yHJetRJFgYYU32YZGXa/AkGqbQS3dz
CywGdeFBWN2vIp3SGHF0PfLqzl/QFk1z52g8d9q3WaVaeX1b43gjumONqmjU+LjB5o4dCMMOrYfS
SO2iQ8Yoicv4tuW0TsFFax5sPGPxk/V1U1FE5ifd4Ar9djYKjq/PYW5NXfehzLA89zhDPGfQPtch
8pAOGTpWIOnSh1ScNzAIx/HeBSjU6HsRzeawGzxUivdNMwGSxBJoSOv3RYrU1Y1ESQQvV61oK4Q9
8dQavN9uodPrOLTpZP/dcqQ495qaNep3J9Gb6lPhoAkA0g+AEmBDOKzVb93gTN7pPdmCjzBm39+r
tnDCTxOv8+5Jbas6P+Z5ZOv3JCFgZdUxVn6i+YnWUdJN4rYO5/yIy56GmsMgIw1R1SF6Y4d6/M6D
bXDQcy97Ry9N0OcpHK+xPrmJhZIcNad6xOFOxFX8zhb9AGVYGNJUvupGM4lfjCkxvrZ2iuSqBQHJ
O/KzaDxocdZNfjsu2rZArNX8vpnK0ArsgaQdXWdPl1+NDp8kdacUhRQPipV5+Qc9S3L5oHEDh++l
mYzTA+ed+DqbVBWfotKT4S9nTnC3S9HOdx5b/LS8r+B/ZHVoKiVxglgT/XQkd8VQqx9LgKJ7qRTh
XxUkz/o9UNWkOIxRMno/WbIVay7UgLg8Ishalr+90ExtuIY132FfzX1t/JWYPbniDgl6nVXNGlHH
R+zNrfJLkadZ+rGc0Hi9i8HaYm9ljmGePYWR26rljTk0duMcVKuORu1m5LEXjv48uGn9d+9Og/pX
n5myHHZxq5kdktatYuo/9XocMSqP0b21EcSf1b7JEUquoggpccy+LPgZVbwgUevYkCMmwlMpy7+c
rlBVtI1dlOYh40d66/2QZqqKJycxi4RLqWKhI8XOtYIlZFZNhgUaReuKtuQgRa356CJ/CiEd99LF
3thCTwFwTLe4DI+c58Admu5bARYUwh1CuB1HI56Afgb6AlylViHSbI1VApRIzRLTfRojmqVP4aAU
vyNkcV1KlnmfUfMW2pOmUK/zDdYivmAyqotfiM66HwB1dWXgFWo8PmLZMd5E7K/wIYuNuPQ5feRX
3Ix7XJ2NPvvWAOT5kE9V+ttOrLa4EdVoPIphsB/hokbt87XwLXLh+sJCbOw7lMHj7iOZAn5xVmx5
xVHOyGscUcUJ272Kzd7oI+9dWzdzowImAeJbPFWaw2RNs3Jb15OqBVQsY2wuBfIHPuA7tAksmefp
IbWt8AGl0qnYIbU9/0gU7u9b0erS3Iu4GW7StG2LfS217GC7yAYfTLWMjrx8EKUQUyZUgGyhjAOB
kDjumwDFg5rGBQKdXG/fDPCXuS9D7hjfynomJZlyNIl6kKytP9UDHnJN0i9i4r0LMo2cxMMpOhmH
PkgmpRnvIgRMpl2als4Nll7tiLbM4GqBqnAN7bQllN9VaIPukNIO8W3XKlsJjFEfNYB1UfyB407/
0hhV2e/0yWs+m6kTfbaiMfw7hrT+qGGeNvJFFEU9xEkFAEd1MALcQUv3hp3nNiSrqA8J+0GEiDU/
VtVcNkfdbFJxO1bwcg6d0erj5wySuwxM6SjJYuc28CirWJp24xXmPpww5/FT/s67ZR4oh09Z1ftt
GGIBR45SOYE5k4uARZwKLpHUKXoEpDv9hzdYxT163vMYgGZOGAPq7MYR12kJoX1O0u8VU5P4yZAr
ByNpkK8qkU84ULsUJdi7AitqXlTFITUxlPapAZODR5mL7x/Om9FTnaVpeINfxaDvHDIVYBep61W+
p+XiXZbbbnxwdHRAd17T2e3BqBoVOpI3Z8hfz01FqakHzbtTFktrtn6hWnskT8WHwWkK6yPe06nm
D7aS4oI5OqL5Pxyd13bbuBaGnwhrsYDtlpTkXuO45IbLdhwWsBcQ4NPPp7k+J5NIIoG9/0qi9mjM
XRAVA+5rOhWLjGz+yD30/J7D/bg73mVf1C1AoN+YnD8kJNNltLo7ofMJv+ESLRxm817J5tS1mvJM
BFz9l9tTeCdizsx0DM1aHMpi5D/r0y2ujprpt7kiuT4oUId30U3S1JG8iBvOcEb3pFM/avfN9kN1
6vzeNgP3SV1WFY1wc5JMp2UvHD6LO3cZ0xKdpN0GgXWdmyl49QI7x9ddjvaftGpdPO9R0ZG3jtr+
xuic4VJvG0Oe3ofEO4Q9yeoZIT4JCYzk/j/a0fP+zPST31ZN38p0cfyCbr6YitesyynRS7fdlb8n
z7F/RK/okxPUvLjP5KWSlhAgbSDmeho1SJma6a2457WkGxMNPDdfmFeOeCTPO3rZV0E8uNN71U3v
BmuS9aRN0heuelUciqKM/Ut+qkCf9rXcZh7VLnnWWEzqI13g5JUXsMTlZbWJMTwp5Dkq1ViXolO+
5ADEu8jbMi17477LTZxFUDg46xMI6HxMfI3WNDdlTg29dsi6CYqivRDM08NbWftbOlBwWBHBvnJ2
wQlHlDJu2CLbywmP6yNInNccIJG0ezVGC3Hgo2Bn4f0Kzy2PqJRMfdnJeBpumFXY2hQ/S30JyMB/
x6nXYKaiUe5keXdR+Qax3v547l78pcth+0sWTPm5Faq57QIUgKgpxPC416t66XLRmIPDA/W++p0z
XzjK714mRbj8qW7d3T9FJmwYCpw8EYeAgcK/CF3jqiu/aeeXvGL43jP2/XbJSLz1nyd8dfaI62g4
lHkdchcIbq0MLS1BVnkj44phsGNB1Y0fPvqWtPh0x8CUnNDlO9NJRFNkftddEqurRSrG4UU70XFv
NPdQOledvxypeSduPRSi/KgLfO0ppj+nfalXu80H3Y65f8FR3N9FMNbYev097NPoHFMsdzqBUyQV
yT9n8sw/ZxHJv1kGbLa6zkebrc4aQM3GNAdniOqaKpVuS/lOwHqO3uWcHWncliKubcPdUpR+q9I5
2f1vXH/sQEviKkZkMf2O84ii2c4K/9rHln4BZxpXGRz3NBIDAiZ8wq2ihqwOcvQXZTm6r7rPNa8L
9ZN/wm7Y7sNd5p/JYsXT6nvrUyKSTV0MTDyINJcAJ3HUwngdq7oeqSZq5+pIw0Scp+Va2bttbIxz
auRmviLSSVUaCLt81/7Yt+TLdH54yI0XXTQODhmAm2L/nB1J0S7MUmcu6ZD1v7ZNrhE+Htt/Dhwe
+zFa4/rOqz3nH17+7V4LPfAojXP4qYumfikDgjOwMTbz9RoWjEgB9IpOLWoJfUldcWQP41a1/8zo
iK9uNrXH+Wbtr6pfSISZ+70pH+pqlHCnre5+3GaeSMO3iVJHK2QDUmCa9Ua0ZphYEOz4rwhl/sf6
Q/G0coU/hk25fJRLEFNJwbf2HY3LdGPa0WXW7/jNU7Q+xs0aJZgDm6Y8W3XlDIhIqnRjYFHL9f+C
E4JPjVrYqmx5XhPioHp0vdZ0p8GpAvB5l3ijk56tXtOa/uXoAs2H+0EDbkAOdjULQgUCXncPq2UE
UMUOfzBY2adURiZiK4V4j+GfhE2Om2+wbShj+usd4leeNo/F/uiNC4KRRS7LRVTzXZN/2S5h1q/e
SpPHHPGQUbwrH/IxLl/BQZuXzVvBgVj81jn1h2R00pwQhjBtw9g8q6YIfjTN4nfbXM3FNXuHL49J
zBBzmgzFz9S9nukcJ3eLK3eMmuVkTJK8cKf31UEHVXdTh45erqa+Cf/02hd3phZ7cHLjsnwrGFjX
66iYkucyyamN4evFV0BjYpBnthzHY+yaSF2OruzqjPYG+TcefYMMp8ubG7lP+6vcVmqmp2AOuyz3
rNhSyy9DCUvibCety/0dWtWaW06LoD0lnvKOFO8uWzaiMGCcHQqWu5wPz7djE/sO7Oe/BMovfqkJ
c29aLaBLlAIxAxw8ZZ1/TVW3N1j8zkc46FV4mnQ1RBnOmeUxWqwmxxeFGF/AvoUZobvOAwlsvoFw
2sMupX08HI8FY3uQiUY6V4He+JgJxgdSKNstormYT/sNp5n/dgY5v0kk9H/gKOxN0aw10sCySd5i
aoz/ggQ2j9M6tNQ+7f5Vz8ecMsg31l8DZ0RMBjp/VGhbkl/53dzE/L2r5YmiE3w75o6vvdSV+cg3
y5kBDuIF83NDkgjLvoc0gtMzGh81W+qWkulbu6h0RPBH2zm4i8J6+mwqJd/8SNAFPMtm+VJzFSm6
bsA/M4poQmLhAipl02md48+82BiS6TQpbvdgNFNq+RLvaLSmBNopzHpLpChDiuOu7sHmUdNj5RpF
mFr2jg8RlNVHXIU0cuTegA0E9UZ/IYc6V6nVk2EFwkrK8r9X/XiRt2K7y2N3p/wbcnZJx9KLimwu
+3g9MjXZLqPGsn5Hmp8/emu46ZQSiWbPEF0ytcG49jRCklKY6iGM+qzwMenT4mGnTyLY5Eu4J5Kz
W+w0fnZL/BYUvmuvEnVu0Vvq/ntBVn2HM6K3pyqsEtqQSL54Z2dvl9TjBsbwX43uc6M7roD83PfB
ERtGT6ZzorfVH1jlUA7L11Jrro6ttzh9wkmZ5npxav+mIYuVK6zz+5WKdFe8V3FPZBw7Q85CGkty
pGamltt275Y5HWQz6pRXPPwSYmuKI13mzaVfsxFnTaHUQ+ezT4ADwaJfNGNe30474QgXVEu7lO+q
6KdoZXeNZp4pptGMGO4SmxeQ5Wg8ID3Ot8zEIi4PcUAaPv8KyREl8crfVZBP31uzJOFpWXrvFISa
ib5b6r3KvGmaP5xxSx5D5HWo3jtiSFJFi+l0jrvvbyA2+yCFPK1+keKzDNmwdF5zqmbN7EU7w+in
i1+0v9ZERFvWboO/Z4t0za2MCwqc436pnuPajlFKDX0Vnfx4dU/8xsPO5Ia9ufVm8YGECos7Rndv
PgRNMN82OOI2Kg+T+SUS21ReEwHP5VgyVtOrQgnTZVI6Rl84xRBFhymIcaYHBYeMBCy7zt1mf5iX
ZkyOuynVje3sRGXLFFg/TYSdH6ot5FbrogJSs1mn7rKKIIqOuwpKSh+H/XNMjDMe+A3V7WoWzz0k
28zD3ai8fVuEGr6StpFFRk19/w3JYO/qaFvKAztzd78YK5pHh/iFpXhOBkDgg+n9ZaIaaa2mD9e3
LWNHtcr1XuZeQUd8F4/2S+3CmdNOLbwFIl74FRxGdTbD2Vf+ha6SCFtzNSXfYVBN3XGc5n372PLV
/RVDJF5a7ZS8OLte3/t2S77btW/KU+x23Ss56vJt7UU9ZZsv2g+n4tZNHTbu37uoE4rzwqQ/uVPI
U5qE69Ycxbwm8dGs+VBdTmDdc+p1FCDdFk3CzELx0/ArlDPwoms80gB8AOzmUA2UIaVk3vbmGMd1
r4A5/PaXMoQlkKS+dyI1U2k+FlkzhnqR20XHtuEfc+j1yF9t4jGaDw6tZXcMzyO7rG3smNGOs1RH
HPktchw4oU9hdRgX381+hhSsM45PcS3i+OjFyF2ybRvtlu1UWYJMReviZMLSPs2lMkxD1sNw//Ns
5BA6zO9QeZdBsg1/xnw9F35H6+hnYMysNZa6G5AeEfbD9Sw90RAU6pOwjwmA42iahpIGqX0PHqkT
V7faERu+jWVjFSr2MGS/MhOZ8uW0DNvJ85gxkN8UdJi1QzsBjGPoe66n1XP4v+v+3vVr5jZb7057
2kF9ZRZ2VfjUNmgIUmPpEj6Uqo3uScTzo3QZwvUvmiKzpoAhznBAztoNh3YS9MdNlMY/aksYTgpQ
opwLjW52OwSGrNUsaKlK49HxqBjN8/mZlteW3d72nXs+vpvPysiVYxp+nj9eMU2ntGjoF2+XycPQ
msVQXjbWj3NXuN6BUh/9tCSkORK7vRAA34WbB13lliuTgDN7rjitCZDRa1vWxX7Y60K7Wd/TMnSn
pGJVC7gG2zTGPGSOwy4I1RTNvjU31RS7l9MwLDod0HC80FXHP8tQi0UbH87sc7l7xQtV4ZcoUtPP
ikU0DIqLtfDj/UCK8ACVmddLkcZkg+dZuObmU9Kt4lyUbKlXYKr+Qx9t4b/ST+TKuVUsNpt5gCIK
QJrdOam9UDuFjZ5+2QLRitR1adsiD0M2ESRMFbXZ0A7Ivu1YGxMjwfB3hLUPSGHV/UasWpBBBm8j
0/4W30ESTb9zxMUOAgCgkLSatnNLu7tABFTbuKOdy2fklm7F3dS4svkSZbUDSspEveSoEoZjG4nE
ZoL94DExNZMT9YlTmTrOvIMz20Zd5b6HVGIx0DIpdTBYRSMm1ylb4fhafsm9ZwEwMpiyoB7kr2Ry
2atdnI/PUD4uEMborgxC66rSRcVwUjZahse1YuQ90GGhrlpVMmPoQujxoLdSf3m5dRrmvW24rVXb
uFfekouXaZf+E7JfGq2CJU/OlaPdNB1b2L67vQ8AwMoiWH7/TzKkiU6GH2+dzIPo8uVV5P3YHJNp
rH8CX3GdDtrsX5sV04Nvu/Jn7IntYDnw84fBdiFHUN57r7qRpOtq0KfLyOu973zlyOOj8ozBi+4r
lXPd9CeipU3QuqNJ2VrjssGGTHwLaWp1cOSekw8waPMzq+o+ZH4R2HckC+JPBzPBRZaUZqYoxxX1
HfGl8EnFMupfg41LexH5Oy0IgxdNP5NDTgvTevgjyJB0MpbR+N7zthqkdzLzb2FaJutyWZ27pj6f
NKYs86eO63PJtsXVN5AjOG5R+0YUEFWzG96ZYJch1EzbPBnXMu/yV3YPnhEhaYea+y6ONIfVhDHx
eYy7eryZ88gzEEytDg5F1ABTkncde5cr9XvTbUCqSnBY3M7+4xs6H1aMmiobgFNf3a0ELFUr21Ya
UGf6VmyhDS65BKmWbls61oDy2v5JndMFTknn2VuOPb9j/WC8T8NY9P9y0dJr1JlyZBXWfv9cm2Te
Mvjyaj4lsiPoxTOV+zQxgjhZiFLrcWb8p3qHHwXyCfPGihveOCTP0+UanKq8pSBRcdZhSdJVROsn
3ryfmB5lmbbuSu06D4l912stXgq3niqo4Gn67FQOWquJ8FfpavTwGJKM+j1x8zyANLuPBAf33uOI
MiU/90QqmjjODLGpO3d6y0H+nIvat+tj67hze5OHy76nI69XeMIWCP9Xi3N8tYEjP7bzzCzvx1VS
oe6hTCFDzVt+dQpsFqvmxEIrJqWgiQZVPno4YNfjtOjpWOQzFL+R9KkSEusxVEyNEz4p+FPS/veC
WaH3vP7LURDTx27mKM5sbXhi496J/i2+Y5+lXfV8M8QhV47F8eJmkQ7MJzh4JLMZJfJFSA5ueVVJ
NOTna84MUE29z/jXF+B2RM94eQasu7/XRrsfVlGgl2pPCdp0Zf8TRhvAM5HdZL3WUMBvaxPpCCFB
C4cfFNF41VLcyfA+6ZGRVkZNkI0qDv7BewSwHagIzmRxi8+qkzNrFgnvzjfYCbB4x6GmMwV96N3a
qXV+N0JC/ItiD6psq2D5wZFzyPioBP89kB/XP6vNt18GIfIHH4jCFpaNpjtGtk7CTI56ppiLEP5r
AB9nS3seoV9MSx1SMj8XTtbHu/Cpfl/8DyfoqlcksuWfFWz2g4RPt7yAp25fx7oKfqa9L03K0OOA
+cPNfQ39KO9MEo/bdAx04n6jHh/21MtrjP/n0nR15ahme+v2Ygpo6uzOHaWoQXiQSW7+x/toRtDD
EZ640o1lxEN5Mx5DJcrhOE+VvJlJmIBuMp38yf0WJMDt4/xQTlu4naJqR1tYrYEj2Bh6MRd3RVC3
fGaYAZEZnld76tfVb7KW3+66c3sHLhkT5o8atuVp6HaGWpHPeZBZ4Gr/GHTUR2eD0/jOzZ439HES
RhR8CM/ACFEs7C2nmgX2OaLNc8iSQAh7VU2l90IpDGkA1M0zG0Q9uS394oLOFOc5IC3yfHhoOn9o
ONy37peYoMe4pWtSiXd3iJ6cOdTFaRNL+ycamI6yqgOsThtRBNxnXjO8LKMJ/qKeB5/p1NpH6bTg
hpHvkvRC98631ttpeZWVoDY1B23SRRA9IOimUTLmHt4P5RKPHEoiWLHVaRIhTgVdLs1F3oxRfeNx
fIA8l+PiHmUyVS+1KixwT7CJ6tijS8K+VXrAysMS7plnqT5OXUU3ou+wOaQtGRYFf3zaD2Hn7UvK
FQnHsXLT/Mzk98oDjI97HW5trvC+JeF1qGJhAPQ386vkq3wd9h1js6mTqs+E4uzLdOmVpB13/Tic
gISKx7k8Z3I0W+i+Cqdc33C18Pp1a44AxbYDpaeljGeZFWJAiiHz2Luaa96/T3QCHJAy6iC6PJ/D
VjFm8XJ23jSkbgXEQKAJ9nayEmeW2CocF2qCWte/aBbym7gNovxI0TCyIKlscqJOWNS358LRMI2N
Y6hm1qQRZRSqxsNlbMPgZwjG8o1+yZ6q7ypar3qXkegQo4GSz7tq1lsrnb66ZToLb7fBibqLQHe6
ygJKYe2RyQG0xnW1Ox2oi6Hpj85THp4yCPoPbVc+yOhXxVPL0vVm2AnwwYieUIM9HvLfKi4Gi4ty
j5ABcXXUR6je6WYYGFNOLZi6yprBTiuWWX+6d9et/xaNCKobgx37Esf1+h1qTF2OV67jPdA9nNeC
GdJyKI3hv0S31V8Lt/rTgL6+yiFEOpEPpPhkviqY3paR0fxQ6UE+LMg9UIjBwZKdpK2BctBS4Yog
k5ygzW36jOqeQ3AtQcu5SZZoympVUZpbbxGP/hIPnUy7cpavCdKjz7JxzaszRvGatl5nPjvyqd1D
XWrxxDyxvy71yD8+itvfUq7TqzK9k6Sc1W6NUQjdCcoxOTG02GKo8JOH3c7uts9LWhH6AtRAnDww
1xBNcequRn4G7iJ/Y0Van6RgQU3nWM/fnlN0zCMsQXS2QmtetXxARrp89W8qRlJqSAlf7dGsEJlN
wKdPCq4eEFnw6rfDBXdh+RXJLVhItra7T7bTWIUHiRKmOuR8gW6GJjjiXc15DrLK8ytEzOSEwZ8P
CLbS85mMP4YfWKYTDVO3XQzcCSOnhlfibZq/yuipx3ewNw9dw+R5tLoYoLWgd9tDUmtpTqaG1h5N
2I6ZjZTkk1FRXR/3nAsGbjw2fwblqE8WArzbVSv2F8+1zprGYtxeZGHrZ89qGkI8d4OF4/roqS41
Hsx0Ey/9g17y8b6Vnv976tj0n4CdfJmNKK/+WHSuH0Vv219zqBix0YPXaMKq3H8tA9vjureVfy+g
ucvLvivGz1L3ZwUiO4hKN6LblovV6ZRI9ZpwXwi71tBJkIkvYYiopS7R/Kbb2C0/GrfHn5AVtGDe
8Hk/fYaEAgTS3W1axkaivUrUGmZeOQdPVbQH7E8tKdTpunruk/E389TSTTYAV8r6ExUdi4dd9F9D
DU2blvP5yZ1nWfWX+6C69x4SmIc4aUyVCcAAJ4UvKBMas4HeyPNU5V2JpSDKJulN3L0bf+g0lnIt
qY0oAcQbR9jmUrY5YqG5MMtTMefIKuqz1D6VcqNZtvNW8c4+3jz4AfA233YtHoZpKR4x7hCSm7ud
vPLcBdyXqnQSv/k+AoIgVb/Ghwgg7RUgcfhwCoI5jpHTgMXqqXLv0Ul2YYa7BLCKHS2Eia7diAbi
cUGwwbjVPdmV/paDGH1+5HKBPj7w2ONlKVDpvYvSH8zBL61zuQkod87twnzGQ5C/BEwufE+hWL9c
WqTdlKTOig4YN7As52IrX928CvJrole3h24kGebE489hhhyP+7EPEHLDuuqxYFr3JzCmdgi5Hmw/
3QrJeZJGS7Gow9LIcU9FaPMHulP1s/bi5UvLRU6XLukcdABDvzOt9TlUpAw+we42jrxoKi57Hyc9
+GvVXzjbiJrHSDHc8FFn5AyRV9IZjnD3pwo3JC0iN2Q2OW34b5BlQ//qpLvP85HAZgbPQfEB08NV
lJuW+EI40o8x3lwcD6VfdNxKIgaSAZe4bybsBUhiwvx+jxoK/XbAN/QH5U5RepL3xcAYJKvrPehA
rYf/a4MDg+LjNAqr7lXSc2G2Y7t5PD6Tf60CeCaybZyeRu0lVM/OYurvrd+jPyUacESYpe+8zfvI
IhQ0pOtIU6KwKTx6lrNidXJG8VD7bzyF9S1y/G+Tz82Y+d3AhBdVzOTRHnskP3aNc1l7Axoms0Ns
ckjXY3msY8b0VAu2z7SGokNglGzeFUKcMj6SaIftO+yE/9khgOOE8rl66047l+U88koA9iePszf4
jwOoc3fIN3/7GCmYRfDjye3L6+gCShE+hTd6Ru+VdklfvW4WigwcagvucD5vPOEIKqmIRsw3kQE1
SDb4SMFchJPrXPPDTegzlBEvKjEF4rWz6LAPqKq60KOuOGTz7mPCHvu++XN/3zmV8S/rZnBOnTCL
vOBAHVUWLT218CglgAEpBQJDaPS16uA83TN7iI4uTnHg+/rSJEELx9BW4ZxNwgPgpaEFswOR+VDa
2le8T/wI+YR2aQlCyA4d36mtchpwUyDxO1xsIAadUWFEM9CEJhcoAoSCu6JcjnqIGv9EAw0wdr36
03tfe9sP9qsyJHkLlvlQL3b8hY9WNLeIe6ubmtOizaLtvEnBK/OPQCJTFWnEvPVO3qi4weMNdR3t
W/0pS7n9wOvxt05qVskBrKqJHybZAgJTcLizA5BzC9PaxcH0hvFuCG7KoK9+IzRYFoYsPazIZCqB
TsRgQVLZNKC6uiyA0eZbjMLznUZcvmYxENd+SUHiUJUP8KvGe0FVsX8xbGk08CaS+fy6FAo7yHEi
aiu6EtD3n6R5b++m8M16AQ8f9we6ZiN0FasgBZKdGkC7iHbxkRB9RjxXHCb35aqSEgVYGTNQ9/2v
GeoeMZVTOV8CSQRlvJUK8iOCECqBNetoe5AzuiDY7fMLIFdLKKHXxXrM4knMIVN1hLoMdi95Wfox
ftpXf3MgKHc+Jt7r8QJ17Xa363kHcts5GQ6QIetzgVB6hRNy1QiOGavXisrcc4cutezg0MZhsFSt
BR+eA46cyVUs+jFiEBeZ2LIsaFFEqaAVBI8NnC1xjWrYo/xyBE+uiD9iqM16x4MmhHbrwhN5X0Nx
rIlMi0+g9Yq7yfeg4yTScVKaJtopsm7SHkSVL4pfDIybPpbYQq8JjXFBVZxOCBbimcd3Mw5ZBmPd
2jxVluMd7hCQ54r0bxZoRCYReq69dj8D5SmMwx1xmaSqamUOra/l33LvOANFRR1NKvwWXDap0f2m
K4f189SMzW/EiP5wZJM3r7oo2/JKMGzDZ1SD/xQVHklaxh14IpewW1yYQte92xhoPsdax7+IBU4Q
HFGTlB+bZMdDuvvecj/Flfen7L0oONS1ca72oOiHhynpp6fNdoGDXiNGtd6fx/k299WUSWdFCcYU
LrBcd+H81pUNuy3V8lReNAg38wNouHziOIA3wmWGDNfvGiEQvIn1kWNq15lfK3SNQy2W0zb+fw/I
JdFp7/TLHUcj3DDaofwd90VzaWVgzQGRA5Qg0p7xw+KQmw8jIrfxmpoW519huti/cAS4XgY04HKV
OGFtDxwuIj66m8/KScD48rctvHljiFbFK1m6+smWk+aGGcLisxyr/Z+bw5ac1JSor4RLejqGvFiw
D2Mdj0TN1BFaUMuYmfHEQ3DLUvDe4Fxg2GPdVt/g8t1nP0TVlrpEwL/C3ILLbPNi7/p+Sz7xXqHg
gSUORpD/vUam7Iv4b1O3+1fFPsWncht0bGsbaZnVVR0sZwov0JlTRc2figxXKoLcnSABCToH01md
fRyzThCIdv3eIjhxHH78Aqruet6st6RO5KGtJxJLlCiL6mI6xkOC1Jq7hU6luJB7kUHCjvf0nTn2
EDmhcxsUHaUClbs1/QUzo3obe05lhjjkRqs3cPQjcmy/kZjWj7h3F7SFldeKIyrw/HHhfCozRnvq
zpEfrr889OG/B/ial4Ayyk/J7Xjb9o3/XDe+7J7GeluJ1EkqbS+9WJtfcznPxJ3uk0/cz9As+YXt
/fp5HfwZtGmzGFWss4MwMrsQjrp7sYqPbEYiPFayZ0U08xhOB2/hrTkWS2U4H5Nt6q46abwV0/Em
4wQ8NeB8CPyF/7nEwvM9VPsgMlLNerIaatfWX3GPWOICk5rO7zR7DSKuKNfPBq3cj2Qd4Kd2nY0i
pwJ8PZclEjKL6gVJw+I0X9tk8pec6f4v4U9naNWaTXIQMAMesd/4H3hAUHe0WII+xspwkU+Lm1yM
zaZgVnEFtZcGTecz+8lAr3HtzUjmAwxBm7uPbjY3WB9T5XlNg6oEYOSQ51hjmCOj6BE8mmkzwAlw
U09I7g4VhZYxhMHK9YSgxn/17Fh9mRg1b9Y0EVMuLsdpzEYnzh+7WqIt6jfFkAvVWqpT77fhL9F6
iHdWbHuPs3CXPRvjfMVyGYcomIbI6V+8Kpr+IDXbxclEdroosQbvh7gY82seKdkc1dQymTbC757c
eImfaVbsP2J/DMRJIyT4Wd3KfOkSugmQpZb38y7U82w3vqeN5+FzgFw37JvbeDVhutJHl5z3JePf
5bzIPRkujahzBDGAp39nVZ073Iv6T7tY/3fL0vt3HU1bQcfyzKWe3wqbFuiyAZMCkjrSGR38W9PA
zriqzcFwW71DyEfxcIHWfvQydqSi5zaEh2NkRpyfrj4pacdiWqL7pQ6E4QBv3AAUsK7fp0FVL0mu
kkcIRLCXLc93cYa6TJ/GocDkYirJEmA57z4ZJVhAPPSWKRWu/I5YrPKvsAS0OM3JWMuDRRWRoPha
7LXcw5boC+d879TO2FRHqUsA2gZth3902zh6OG+gAUfNul/N/VxMWb5SqnMgwcm7nfUufxeKsy0l
SLOinohl5RRPA0MO0c3Tv41UmNtqbBfvoCcH5ryK8RekRBgZnQXLWDSp3q14J6uOX95YAtHjandf
fBOR1zKiwPT4/Rjc0k31HhYc1SVPi8r3IGVtLxklctflNXE88Xur/P13XunVRRp+RpzpRlg/ZT37
Y7ZvIDLZTv9Efs4xtFBvoEePLb+qQEjLgp1aP3LvMI5N93FSID2O3JZ5v5DEbh9gjDbD+Q9R780W
0nc3astPSEZlcdm4c/IkupKUiySBu7/x9QavATE+H/LF2hmzBRPAlVfLRKTzQsHy0k2CDXWBgD+y
wnY1hsS675886yIQQD02Y6fJeZygSfR6HE1ph8PkGFdm8Y41OjPOun5qfxPbcVsntz4lZaJ408ok
ZP5CirojpCuK+uACDlZ/TQFEc1x34eqs7fHhM65ZhfgiGb3qmvSxpL3bdBU/BpVqxoOv9wbDVo/a
7gHzD/T2imOBL2P027+u6tz5ZMs9NwdrAK9ORcm4fHD5FqfDztHOxFHDV/HFNoNwwYe8/LkaIyaM
keILgeRTM5pYXuGfpjO0rFc4QJ77xZJoM1ICcEcdwvKOelZCR/ZzeDcGMNCZv9sBkXE81OQjytxF
g8t5xsru1c+LW4cMzWCqaPI2BNqHBifR3z4f7O++cesHiT7dOUsHQZHBZSPW0374F+ealRCEF9QQ
HJE5rA6gbpaocf4wB25LxuLSMZjqKX5wh/84O9PluLEkS79KWf5HNfalravNBkCsZDC4SaL4ByYp
Kez7jqefD8yaaRHkBEaZMkuRisVxN7/3uh8/Rymlnaea07Mv9OIJ+pBOvKKsTPmz1yRlDtMkADXh
7vAPhIiDiUypmJ0pM1Ak0PxKG5BwR97AAQ7EijKGSLwLkDyInVwVGbBOFLXHtq5IMJetTqI3Fmvr
MAp+0+96xvthYl8f9ioxjkNUBWTClY5oElxj7TXQCPbOHBzKDWcGNpFErPPOnmpCGzszLCvgF1aQ
+49pa5F2AmAvg5zKYvNOT3NgsWxC/rlMwBTbHb38Bax6d56vf4ByxITKMEHI61sqJr0fcUEs2emU
gXuHOpgJgBEEVb5aAQxrtl8EowFSKyGIkUbw3G5mesEfCWE3eGHlIngM1KzhPixa5Vfqx/WEcFuW
/PClsgIP4cUElyyLgDzo9Kx4lHKwAHhakBiqBuOxHdYolbus4vHZGvWp43SvgArpCdpq4HE4TIKY
VpN7NaSqwSEfpX/XzMq4Y2eqlW3u+WS8mbrVRmz8ioN/VSiFM3vncStHhHw20dAQ0NbMCYhkYKbn
GY06usFQDifOM1mt731y2+MmgKGghOKtFE51x166j/NcOZhESqBihV6ei30+FNK5pizwz8oTp7Me
mklj90As2r2aT2Z4ZRZhJhGe9xvjemr0pPjMDUH4LFiERUkCFSLofD3ivNv0hfQ1ySYiahLn+uiH
5UedYHMRA6HoSZRM7YoSzPgXA+FSi4SLlWk4BoUgGShbnxA88J9w/AS2tENhw6JwaasUVPLYeTui
GXu52nlJsEQxN2SfUDdQjSWrcPG9LXVOpFGzSmA/pINV+RmhWM9u47LdGXE/3ApCMksYeD7D1bRu
ErfS7rL5Zbn3bB7ZVorxTahj9aViCxWsVQNoJbUpvOJilABkbvciGEGF2s7iTIbCsidN9a+qIQEU
fNm4tKzzfrUuiyI5RyrNdXFR561KBacr0sd2nHQRpLwNuY+WTHNFrdcmaXoNjjBz3GUZd2259wFe
j1zuQWtYtp+r+EYSjG4MssQhgmquPN2HD4eSoAyFgAQr9IITohzwhK3KhTRLfYKdVKv5QCkSYoFx
neu5u9IXMgP9C0sxclWcEJFBZmFA/KpK8+u/8F1kInFOkpiZHXscOTaV5OFIUjQTNzF3rRCAF7FF
nxp1kAQh90yqZTdxBu6Gsx2h/1Jvni4/0ZKc4q8HspgWsJrK8lKIpejVrCfPneGHNfO7GhoKEDlK
pgw7HLThu8cRY4Uc4qPJaJAU0DW4YWfmj0UXgHnK45pcPCWB8q0O1IRjrwQetxGHAwg6a1dk1G/n
ir4i+/DesKqDNtbneUhu21r0/agLFIsUBcWAmdjP5KbjaSSHdgVGQgG/XTZuaZblvaUl/vZyJ7+f
ZG8tL5ps5tQ/gr4h2QgDHwVfBKLD4lOqVnJ3ICZFYv2yvSVdBQtd16Cj0URYuCGsnZ/nl1lWj1ou
hSruBmUk8eiDb2XLLfIVzp33UwcrKAQybajK4Ke3VjAdKlbJXFZ6qTlqM/zNTKUjifn+wQBzvTJv
PupEGLdnSjCSgtA/vTWHoKpnpQIztWrYxxpCxQ4RyC8U2Ej73+8+3LUqomMK5e/SXfbIJKikNgmd
QwTRO1E/NqZTGHWXrcyLj3rQRIFdpPidqoQlARR1Y1U1hGxFXimXBw5JFH5Rqxw6oEkpga6II69w
nq1ZXPAkSVzty7TF3RWB0P/wRiJsVhPNIcwqiG9hhVzjgfrQoAoMhBbOXNCLna83QNHGAU1syN8D
YA/q6Qi5RUupf6/dgLRoV8gEP5r7aB3BpyVBHgrx7NtpErZ6z+EFg1NplACsGwug01D+jZGzYNZF
CALkEt7krRU9rzR/NLGieD5xvM4KDn0G04Iz+L4hbNqEM83Kop63ybdbB/hqGUcNtdu87Oae/mVR
w3jiR9k8Kz05lgaA03Ed7YCgW+WWChfoAyg4pKwmkNrI2lxeEB+aVgwWg06HqtrCdG61Cadvqp8J
/UjP8zW0IbruRLx7b9bZrMgsNN3n3zYKGRVTh2mjQQu5mKoegPWhQbqKiH8nPlEmFJOFiL3wzByS
vnPeAaTZU4Loraz+uTGLfoYElnw3Cgq4tiUlVSeHeWCW+Jnaa82vMqXfEecVqdsjkdZufSq0V3r3
gxk7HwoRhFEkNsR33rq3GlB+CZk1AKquBsHmthWU3xRJ5+ShshNgCIV5pAmXM3byzEnRwP3a0ERQ
pCsZ3q4eCacrabQtE88kyKSoO1UBw7oycT9w3AYtm83jvCmSfjtxK2rfDUpNaV9cDMeyaQ0H5J4G
LF9tV3iaPpioSAIqyIlAZgqX6WKLLxNRnnotZc5QBOgKFRizQauowA3JKt0V4JWfYslak574oIHW
TAyPeJCGhvNSJIHKaeiQO7o2ZAW6YgUuiRoXb+eLlCtcXhQfzBVr5qFFYgPNGwSs3vZlRPU54SQa
6MEM5FoNgKa+1NZo4N5bgbYLuiRIqCz2waWumtiZSHiUqLIIMAmc4z4G2BdE3cp57AMrM2Uef3Ch
EFEt7gUthStppllsswZg0ULKNGA7we8SH5sIgnBegBmbDQGdhXnwfnGbgxh0AzcN1CpBj6TnCpad
3M0roQlW/MYHzcHfSVDZi7hIFKveGiLNpPqZhoDE1MOPGqZy5YBcXGHqfe+cZj5K2D0hEjFMVVs4
RZmKjX7IiHHKohYf8WHhuAlrQCHFQPn/hlLrYvz6u1MOal6IlFGJoOCMtr1tF+nt1jAIgJDBF2rS
Z6huAgVMJk/Y/g1DSEICime4mHtvDSFSj9ZIwilZUQquRoFZbItxGNzLVj7oQRRcOHGJbGXoXS6a
0+bUseZRyV7WGbVDfQ5UQ8ZQg7GMyduA/X+6bO+DaYE9fRaWZDNB5+Btq3Jd9rp4luMRgKDZYDik
bY333fy2FSh5iIZpCn5INBfnEULusdAUHA7Ispl3kFDAE0FxwO6ylflZ326NrB/8ODsjlNucfN62
xdMD2KZmLk0FNTuA2pCyUDTTP3BwLa8pOO0ctQrnepqo81e0RN57duQhOJDPGRZ2sKUaelxTyCEO
VMS0fd3t40ibg1tgpp4TgXzhtSBzfb/lyFAkK/Plg/Ez4aWGVhd/K2tLbmx0J6NAhmDQ7oJGuIk0
NbXrouhXTq3z3F72LGpJZFRZZ/AeL/bIvBioqzcBZFmJme2oMfQakumtLm5UEEHdykr7aBwh/iMe
N/eotIxCtAqSVGBGuR+aQ7gjnkeVZBjro+MbsnzL7VG40zW93Cocch8vT6GPunM+v6L2YSJPpSyW
gxESPfZ1DSQ+IKNbCf6lTQ6/4cpd8YNFzn7MIZnjucb/F1sL/EuFAlk6KGE9NuwaIMGzMsAqCha2
JI2l1/vLrfpo+OYrLRS0eEpzyXs/QW2SU65HqU0aaOAUVZ9coU7aFAwWrFUrh4APW8eVez4EzKfy
xcUbqihwmlAmQKniAepHnpe8RZ1bQ7KPU02s7ydKcazfNzqrlWBu7tF3HPGTDG64mCh8GZFNI1VE
TdWI08whmkEqfGXRfdCfnN/QoWO/4VS8vBinfUzZKzw31Cg1VPs44TSUyRPFWEY5ULI99vLa7eqd
mAcTBQkRXZ6PxhLn8MUKHFIr8HUyBLbF2ks3YdeIp36A0ssKm2zvmWRwpLCsSbuSkgY6S5bI9keD
vFwKad3K/P1glVgwkZiQJ9MFxjLWEfTAJpFoygG+VP4GNVvwdb68dvH4uM2/mJmH4ZezUaQ3SSd6
yNB40zTodtXObFfoNaqakypWc2Y2CwexJ81lJvDXFglkQNCYm8jjROKKg/9gUtPk+YIwc76L6uLo
nsPu5hkqTfYBc7OPWPVLDfzo3JJ73Xc1N97LS/ajLiYezYbCYGtEuN+2XdUntBXgSbQNTSkhQqOk
xxjTfqVVH01kAzVvrgWgqeCnfWsF2K6aDC3ndU504UsW6MFGA2dD6WU/rlApf9SBBigxosqkZd/d
fbpQDMsSFS8711X/iRpZ7WlqLbXeJjm8VrYeg7/d/o0+5Lo1U6SLZDUWYwZjMkABiVNHhXi461Ug
BEnXBCsN+3CkKCzB11ExwWH0bR9S2+QVMnKpyAP7obmFqkhtXS5ZVEFfbs5Hg8VuyJZOKmDePN4a
qjj7mhS2YkhoxK0AOt018s64K6gafvg7ppBr4H7FrrEMgqf1UDeWwLwohqY4m14TkB4xgfWCLuqj
T3/DGDqiXIBEYkjGYhJCaRNAT80JviP1sG3bBsFLEONu1yTp35gRnAvpO3jY575824VgmlS9Tgme
KIqW3kFnYd7oZmeuuMf5WxanpZko2ZgDNGxK5sJKlnT6GE7Mu6wGR2m3YEcP+OP+c0BIY1u0VPz8
fg8S7AOyiLYkB9/FeUIhvOanOgk0OLUyJ5ookasiBMLQfwpWBut92wjxqUwK9lqCGMu29Ry8kxqM
9VxRDcjHK+9yszrCSqfvxSrsVhr2gTVzVo1SmO8yF9dFw/pWEVAZJ7Gu9YJ+9FNLeIwsqjKIIk63
0PR5K+fc92sZFmsJiSCOLhyml5oboagD4BdyCtvJrn8t5rKIVJH7+8vD9aEV1A1ZxkQxsPR2FgpC
pw8TDE0g3GBhVTu/ugHSucZy/kHfzccvEi1cSuZg8FsrRNGpkDLB2Wfd2N1KkjeDJaj8Pappr3+R
Sy/5+dvNYgrKZK4IZHB3XTRL0ZMq9AOuIrCMcUlI5T/DzPhNbWrihNxDEHHCoc850eW+KAsQTmRT
xx0vV2DSreGPIbqrZg4gDIrURMZsZTW/H605pqwZhDXgE3znC8uuoAqns8D3JWV7bUyRdxLbHuan
y7333rtTYsFhGeFUvDuBkrfDZaYgfYB+xLBjNPkmjdOXaQaZVXq0poL1rkGIlHANN8geSTIaeIvL
OGy/ldCKFCNK5Rh+TXOh2MRNsBYf/8jKvGh1lW1JQRPibXsS7jdzyS2ooSoBoxJWSnCthlq6svu+
uyvSGJL2KGBxRiJlvTAD/hSQuYGZiorf0o4zE9adfuxj5dS1BSjBqLZA6VGSj4+BVLP8/XQc28ms
JsbGzM6sLrcvEYr4Vp0jeJSGma6l9C8ZoOOVG9wHvamSZRDJzxMXAoj6tjcj4vqDHmBEbnvviooY
UDOC762Ies6HyjcbFw59linhfMaZCSrqt1aqMKurptafW6qRi/mWHe5T0djmkmwTUeQYRXkZahgr
M/9d7GS2SokTcWMVaqKl3wCrCC/woD8P7dEKzOu028i55yR65E7T0+VFtvSJBKdFWYcRnpsL17d3
qqVQxIx6OQHrYmZ+gVfFc9o+7a4EmN03vuoFm8v2lot6aW9xiq/yHPUwbUYFBl5vw3xk3rO9sH8N
jbeyED40hRQQ8ihkoTmNvh07Ut0+xMMjvJUUV2HLEuZYL3xNDhXsa0CR5XR8bdcvxubXf7mZ+aNk
mNDjUY6KkNd1kFFAO3VKstJ7H1iZY+LU2M1xvXciPZruecZU0nsUQPZUTaTeDgaX3z0T0hauIxrS
GCoYfH2Z32pbKQDqDwUkGBRt15N3J582GdvLM+F9W4gXUHZBJoYwGseZtz1GicMUaTrVkF5YFNzM
62AD5vF3XftrVOIXK4tx4cYD8cDQwYQAiNmGnOurGEtfL7fk/UQjxAL/qwl3DEtIX5zJhkRoZH+C
ry2vO/1PaYA0IqEKeCavMNbEoKR5L/rVI3GCwRhhDzIx6HDIi12xh4hBHTsyZOlkjkfLFymGZ6+u
r+F4T2+RWw0cjnPFFQyzsjOEkXyAijf5TefLnZUdGRVCkWikKC9vyWnZZnUaGE9WSMlBCZejM+hE
4y9367sJMhtRudy9njzfdWsKtwxcxf7XeCxTa6OUinbMMnW0dpfNvAZPf+lRMDf8R19yitfJdi7z
QOKkyZURCchfyr3kgvuTruFca2+01td2AVdLaqIGjRJGKp/6GMkRyopb/2D5UGOJ6H+vrIvXK9f/
PA+5Xl3m1EPj6V7wOsvAlip2HdFC6c59ch+3O3vjbPbuSpPnSfL/NEFuZXHg8aSmjKC2vju5z48H
DDgPlw28xvsuGVjM0rqsC8plpbutvd0+He7vtwfbuXYw5OyvTu6V46zkkS93Gi1aHLWbukrkZjbo
3j19P/v22d58vXFEe6XnXjWQLzVs4bXSqKpVAEx3p+35+bB93G4Zn2/O/ug8rFj6K7F1ydS8Pn7Z
UjhfSYJEk64O5+1572LK3l6dtlvX3Z4cfj+5/N91HXvPT+7pij4+8J7TiV+Prstre/fIa5sjP/Lu
7eFwdve8euLDB97qOAe+jSnGV/L181u2OZ8/PG7PhwPfZvN19mZ+eXvYOs+8hUewnflf+JlfNrbt
7J09dnkv33i7O/P1V67LVz3zL4eNvdnwjU/uyT4cHm3mGp/ZbOYp5zjz2zZ8nu+bv8y55ocTLeGJ
7mfzu71z/Lw5zm/dHA909I3j8jOt3u9yGu/wdNvNnnm1PZwYiNdn2/HJe+cb37rnrcebh/3+Ye4m
Omr+tHs6pfZs9sHhny/PeuCnK+tq3il+GTLA4ZREQdJ0urvaXs2dtT29/uHv8/OWfj/TD6fn0/b5
dC5tBuX0/Mwksq93PPThfnfY7Xab3e7avuHpj87Vnq76en392tRr27nZM9EYVbrcde6uHJux3xzv
nKsrWnbcrzj5v3AQl2bg3NxfmhN3htHlTPYrBorBOp/nfj7Yrz7J3pb2mWH7Po8wDTnNr/DG0/Z+
ez+PBXOL8eGnez5wsG+YBlt+mv3Z4bC74e/9A210j87d63Q+01PzQmKgbpzt9vA6SfbH45FhdK/o
QZbbeTs3NLD39CR9QD9uXXrqiu+iV55OzG93f3b5zOWRXR3YxRaP8E0uGPQEJmkjT2fvTi4zja6w
acJfc8tZmU/a24PFYifAqZlv+x8+JKpOZw+wfT77GxYEC40xeJ1W9/yHfTptXk++zfgff+4hXLV/
uvv9/mdv3z2sOFnukSvze3F6nyBFHPvZyz4xvKeHvTMPCj+4Z9e5OhxYvPtnJjhrFweA09htNiWr
bbvdM8Qndz87Bfdpu9tun93D+cz0oDHne9+2v9C0LaPKvNkcWThPLOKj/erJD7vD+XD/cvDtl/v5
S78/np9D+3Gyv/v2AVfP9nK+59eXF7oI97R3bh7wx/x9t3/YPOx/MtFwAvYjTmWwbd/esbq+XN/c
fLk57jefDsf9nw93zmbn3OEdnM3mwbW/Xc8zinn/wKqyN8fjNf79uGf4XZwb64/VcNj+5G98LRZx
NfsTbvp05ew3N8zM1zd+fuCf53X84F7dPT257oPz5+V5qc3bzYUV+npa/HWF5gJUJTgcfPrJfqJ3
urlLv+62rLp5+W0YER72al5Bd/henv7yE0ivodRLj7DY6tPGVKJ0nhPnA+vT+bk/hDYjPK9EXMKZ
VrPw+ZX1zP9sdiRWN6+et4/u4+H+5D7lPPLOfrr6Pi9wpvd5Z+8eb7v54fEj98wi52GDG9gU9ubm
W2QfmXhscLLt3uFCny370+ZmdjyuvXc3tNI+zu5qxQWob3qamBAQF25D89HMNNFkX0z9KjOzviiG
3p6oEbuuhhiqylppVtJPH1oh0Ap0R8bGErujeEYYZ8RXwTJCOqDrne62iSCt3Iw/skI8jfg4QSKV
u+Rbv5KmbQfWJIAAK4PCkJrY8Sodq+L+8tR4673+6jFuQzD4cIAnULg4koVmJsOcDEMYVaqQvSCP
cKOXce+G0BushGnmB/6fOfiXKQDtGiUz5DHEJRKJElZoUEx0iESpspSXFJL9+JjVIMhu+xK5zG0c
Tql8D/Fu+GMKkfxYQWkvS2ZeZwegV2JREjrbHN3f9qiqorhkjIxbEFWPLfXlMLYqu8mL9yhl7LW8
em7D/rmVUG1UvYdMa58G8I4jgcayiQ/IIa2lxj4YYmpjCHzIczae2pW3D1RKoxyMUI1Aw6MLh5hR
uiYs2T5cHuI1K4tmp13bgyOFq6DMG8NWpFzZxCgQrdyIPrZizTlmglRc0t62pYLUxMsSpms7+cFW
tgZhW8iwi/6NtsxZUW7W6vuSLwtdrQSyXYYwj6JnOHHqG6ET9JVF8cFMJaBCsP4VLWGYix4DWesX
XQqnThxKoMFTrklU/ko+sTa/uRYLeLzktiiOShd1ny438CPTpjwrHnPZhVZxMSUg1smkPmWwFFKx
p0HS+m8oYQkHiH602xQeYchydf2WerC1SpD3A0iBJNF1yOIIakIQ9XYAhR4AkVBFMLaZanmK4izf
B1a9hul53z4TnBkoJdB0NHDp1QKx7HSxSEcbUoZ7btbfOtV89Cb92MHZB0t/szfUauVItIjUsu5n
NBZcUSTV50z+4lxInXlPkiUb4R2BqurJKpCC2ReSEuoOogJF4Epm2EIX13uG8HJ5ON/eNWafZ0rg
LoAwg+9R9GWUHZR0YFkxpk2dwjNl8KJNXgTlBnVLilqbai3P9FFTVWaNJBFyJyW4uAwgZiOHrQUD
ojeXr0rwHX9JfN/bUvsXQW1hFPssN8P95Ua+30Nm0BnVd2BMuCEvYyEB0tbQ4sCoDYWl4MRiLriI
6jRbf+rbFS/zkSkd0PEcLAbWtywigpp3Qq8bWkG4onsZ3y3G4sazwizdStEk6Sste7cmqK2hOJA0
kGKSdlrC+4UB5hxTo9JWG2BuEyoYTYsYqdzf7L+5UhITM+CD2bmEnysJrAsmglIOrBuFK6nxS2RI
jZuWSbdi6V17XmsyNcwgw4d7m1//5SQaTGMgwkgZOv5Ytgdo41KHguzMvdyed5MeK4rO7CM4Rm3E
MtRqeVyaJlhUoXpOzXrDZSTK3EQPtD/hNDBh8y0idWVevG8YWSyInxgidlN+fNsweOS7yCjhqLHi
WtuUQQeHh6dPu8sNW64ujg2sKtCaKhkt1thidVGBL6HyCVC79TzxHlIzCMk4QaByjL+2LOVekI2V
U+A7k6Tb570O5XJQXMqyzCNB4nlQauq5w7qS3AHFGs2x8ka4leDSPFtmMzMUj83mckPlRQCb1Ux8
k/PGX4sazMnb/hz0OoAUAe1PeQfS00bwbCPdwIvnIhLnaBuwSfZVZR/RGLLHL5dtL/Fz72wvjqSc
3lq9nG0X7vPnzEWCzf7zePttxcr8Lb+eRpctXGx3SlhJajRbOZWb77Hz+KLtvn1+WBPkfnsX19+1
ZbHgkqFvOzHGSrMN7dbpN/lOOcnuWsJuced/b2f2m78sbK53hRVE2OlcTrWMV7j5Mtk/Pt0E9m3t
fuNUZgd2tOJNXgG/l/pwsR7SOqsNiMZru9zAtemQJXJQJHRMV3e/7b7W7idYCVd8izSPyyWb84L5
paWUeyWjFL7apCrIgTPK/gwp+nlyjE/wrB9WpsmauYVjUeABk5PZ3Oh8n7biDqHNTb0NbsKDZye7
duV4u0wcvZsviwtsrELOAG/BPI6Bk/JHtSESJ0RerPTjB37l1wVuLc6ZphHVZjZPf1N7ar19iDBC
gcS5lsVwkK0hy9amp7VwJ5EpyBpMo381KzkjyuQaWwRfnU+hG7qEwUYcimj/XO3P5Va0WOVLzFLv
pwgHlRhWHuRj/Tm/KY/Kd++WtF812sW38TE7hmflVntcmTZr3bvwLn4zhHo+jyME3i7kSsyabs+G
6Hi24RSbbOO7pmM6+orffnfFXbZ34W9GOYuTep6uII224V5yH1OHoJtnF3RvvpXtNc+zPJAtDS4c
jyqglBkAqrOlDOWZzqNAN6/aYxcbq2O54rGXZ1trCDL2X0z1zndmkv0js48/nYfPl4duXtAX/Muy
fg6+uSgRZivTFsFLBzZ8J3PWVt+akYVXGZIM7sYMI+qdtyuhwPtMse/RW5sNK7v48mBOIj1Rq7kt
wl51eocyePuHcTKOa5e6D9c38C+qQ2ZuBF1eOOU6NtNMnGdBuUFdE9eluBYbnupYV6mDaPNdfYuG
ya7aqdfWmof+aFr8anvRl7AJjonWY7tx+43+OdkG2347uvG2Psj7NaTCR+sacIfC7RUkDnict7tP
hDRJRBCutiv0fkQJlhHISdXxpc0qN5ruLk/F5dqacwuUZcngLanmpDzkrTG9CWUvSNTJEZRG2cKO
iY6GVIWo6o7TynYw+4VfZz2mqB8C1sklxzS4P741lZiyPsgdWqkebERXuZVlANyVZGV7W/bebIWg
jcoFBG4UQANvrajSiNRTDdllAyvMGZpx41h1CVrzo5yeoyJNP1E6Lt3+di8CzlZBaBF4AKu4aFoO
IVZVF6hzIzFebGDix02pTXqHQFGyNheX2w0N5A4ngdV6vSEsA3roL1aTZQijY2RdZjlwnNWfoP6F
QbPSciV+TKSugeI/NVAqIIhcCzbM2OltEo3eZ63JmtyuoPfsDmWqy3dgh0tUJauwMO1CRCnzcr+8
O2eDfRO520qEmsBdMX0Wo4FsWtYYBlreshFrhStXgRU51SzO7g617lGKo2vdEG3RtO++VfDS/vBr
yzddCZTWtI0KRV9jNVr6xfmReBKNu/2M116CmgQoOkNRKgYHUa0YaQlFtpEfS7/WSggBVV905nEs
ZE5EYTesOMv3i01h0ChGsOb1BmzrbW/A3S/0I2XATtWYzyVQ3U8N1JNn+NbXypA+sCSDDdOJYxBV
4Ob/1pJfzyLHljxBpjxzyQUUtbv5GMEVD2jo5fIgv1/XkPLI1uyTgXii6rewZYhDmkNk6hhQHm6a
avgTp+Wv3FHfz3owrMQvSFUQQNTExbIep67385KJbSKcoW/83BMe1Fik+MJqoBs8oBUBW95vN2zm
CaHEnXg+CLXFQTmHYRDoj9dCuIjSQynU4T6smtG9bOXdeZwJCTsHAC5zHiu2mUX/AWtSoqntHE8I
PHvoTARFUl+xE39Mj2E75Rsj8ZKNLEbqCbxo8qKlo7TyEB+MoUX13BzzIiBMZGXxDH0nZ8EYddD5
oeAO4yW6Evkorlh5PytVUTFAK86FyBSaLAYxHpXYaIABO2FfZKdErSW3Q6P3kLbDGnjqfYNm2Cyl
M3NVGgC5xY4tj2KdTHKDGNAU+scoF6aDhwCfc3ns3vsSE3g1VaokVyjsX2ZdoVehxHg0a8cQwswV
RSgOExgc9ySmhI2Zaj2SAEPdHTyh/jf2/j9+DP/pv+S3f22c9X//F7//yOHznOsDFr/+9yn8UeV1
/rP5r/lj//dtbz/03+fiJXtoqpeX5vStWL7zzQf5/n/bd7813978ssmasBnv2pdqvH+p26R5NcKT
zu/8/33xHy+v3/I4Fi//+uNH3mbN/G1+mGd//Pulw5//+oNZ8R+/fvu/X7r5lvKp//XTD75lYd18
W37m5Vvd/OsPQ/3na50PLBhzfJpg8R//6F/mV3Txn0w8GAqJSs7RXZnBzPKqCbBo/pMAOrgKwLQz
rPKPf9R5O78gW/9UiC6S56U0+K+X/s+TvRmh/xmxf2RtepuHSNL+6w+oaBZujHAyYXpqtwmpEbeU
lqUMbeGLNTpQ3kbK+uhaUMyXkRI1ZDt7KgACxGC0Hp6VKDh6eecfhS74GsPEuzU7zRHlUd5wsshP
uT6kCYlhXdsKGfF3u/Xb2HByT4T4ozUr67bVWs/f1K8U933j98ktdfd1R9BS1UqRbynZjisblW/U
/jROLtWfmlYNV9PQ1sKXwkLY7AvSq+lTB2X9qVGN70YrtXdJloqwNqIVMhPMpz2i9tA6+q1uHUrd
cjnyUL8lCr55F6ijoEt2PohZcepzH+1Cu88ry04as2+uLTM0pz3y0U6bU/evmEV7LEyts0HvSUfq
9RGgKNknGyG8NaYBfXav7pDURCdGoOmIbVwFXvs8VvD8tUjHULAxhNUR6bHrGlGyxJ58yXATiLhd
dJv0Hdo9MeTs2SZAswmBTSSCY7GstyinUltuiQiYOoKVSemm87T8cw2/cTbKbl1LuSP5kY+AjDpy
vZ2U9FrSw8ahRGnYVKnl1rD+6mewD6YtptLPVkDMNq37B79Mbyr4DfybIu1HqrREo/pcwVyqqU10
qvnK1taReZEOnhljdxQD1C9jOQxsNQnSF1iTqOUtyxgF1EoOLFjsgyaQ3VSHE9gJau2zUFU4nt5H
rgQJ2X5yBsph4I/tzW3eQoH/eYST/aG1lOaqCvrPJT43tnXU/rZSIUbbVlSLK41uuxWj4tCWE5IN
xW0OY+FmlErZTTjMu36lb6Wu/gbFagRvdi3utFmNWiYCDolEW+2gWG8iCLSh6sLtnzOjbTUIEfNe
twumTHfsGy249U0/EG0B1cP+UATJ+IkDuqS7Y1jc1Jqx95romPv9BLmR7yMnmk9J4W3QB0uoWkG/
ClUs9B+jyEQO20sOVROjdxuoeV/cJWkwBcciQPjTZXftq62W9AZcTJFiQsoviDYszlyBo0SDAmtC
VlSujXCH3t6hRaXt2eJC4oRB3Tld1YKxmJBSZVlHDoI/08OQaGllC0MvAr5oHyVvMs5R2/kxgHg5
/3Mo9HBbUzYH1j9Tzwr6va2HHrVU6Ff95LduU5jIgahDaaOW/Rx26c9MCXcIhh/9ormepshNY+s7
R9BhGxdGY3uVdW1IofcZ+R6kN9uo2JIKQB1Fg22+Zh2FBUqpeu41u7wbhPRFZjFtmdPjcGzjiDPt
NB9pqY3eBnGWPajTRFmKgaTCaRoKhA4CXE98RDB4uIWwDyklAREEqM8RV5kgLs6hUvZV0YWDvz7C
xJ3eZ5VhPPideK3LhQx3USGMx7ZCZtPvo6scOfbSzhExoty/1VG+RBNGU7Z9rhrOCFN1sp1gV4Cy
F6y0ExpikOyGaKq+iaWAQgrZt5rIUY3K+0aFs/LYym18J7ZJ7aOUVBUnP89D2a7FMbuV27KdqXIg
v9s1VCx873zJj7dG1Q9wYRi5oTk68q6qr5pbZEv8n1M06vi5kRRXivDw1Mf6nTD6gcI5Lvlp9Wr0
lFht6yENHaArHrRSBuciJT12QFHgBjrVal+VerYRuCKdvTgebpiy1nUM/OBoCF29Q6FX2aWhz6Vc
MnvByaHijjeonFWHKcktcR9XJspFnf+JtDGC5Ubsw5+qDkm0axDoGWy1KpV+i9wAysIlx2ZbTimM
9ooKfcK+/9YkBdTq0BFv6UomVpigrdchOD8NOWU5RdVWqHOgUG33+kz/qyXSdMxbI72JDLV4gq+4
l2ZdJ1hCgsqFm7Da67n5qJh1G7iD9ijongnHce2njoXYzSdflc9JoUXwBJh7PUIK1Q4Gc2dYyhMe
tTrWodFdW1rvgEuP670/FicjJTuNiheARQ0lNBF+Bzgefc8krxg1MHPq8PHWmoz2htZeB5NRXaFU
c9asoIRjPUrSGoVeOQwRXORQui/CEOlOIQX0UIfZ1y6Ogk9TC8OLXcryV8p47pDEQd8g4GabVsUn
5rVpd5R5U3UJ66uk3kFyN0LqF5Qnz9JeojH+UzZ6DRkeAZL3KPDEmySCnsG2/GzANaQ5UrUyvFya
05dKtgeVcM+mZB7DLEEX3VeHUykW6WOGflxlq2a6UQSxvC4kKiyciYuIPSGEQdKjlSdUDyrqslM3
r6XW1QrUqJoqY5MN0/rYE+2w5bAcN2TiuKjH6GsUVQWXuwD11FywNulu4k3qJoW40vbq/jqXlZM4
FPdeI03IgdSwveqsL8/7UmZoI7hhhEqlnenW1hOyXTJpllPKAgTuYRjD9RRK7fMkddljE5rCIWzk
7IyYUy44kaC0KM1WYUWomDT+5OhV9gjcLGIggwk/aWUQ6N4JEoo/kYh6uuP5ZR0dAzaub2NDBMVJ
GyUgzhYa44MchdTRAgRAPFWW2x+dwVLdqqWlwW6ul+LnqTXDI6oy2WbUIs4WnaSUx6YJbxDBZCtB
PJYwRZ04c6Hu9RD60Ubpg+sBHk3L1qChx+9raJ/DFt58jZH5IyRG+Mfc1paX3upjq6gbD6mcUxOn
enOF1OyAEsJQXEMG3301/jd7560luRJs13+hj7eggXShSle1Vg5W9/QMREJr4Ou5i+9xkTRo0Kdz
rbk9PVVAZsSJE2cT56+fl16/ap2Ekwu4Ix8ZP+RF9afKVbiDrGb5cSpBNelVO7yA9IH7ZWviTLwt
e0LsyxkyNJaVgPEyT3Yyd/Kj3hvixRiXBdQYy+Xch0UV5VyOVTMt2blNjacs1sEO8pjgw0j6Ujyk
hPonoHgpUEmAm4ufRBvIfmEym+seiI1u8DOzjxsfKGNaB5ko+XdI3exkgP/fgAS42KgEA/6awdfU
tEpekmF1yJyfHuNcJYVcN4Y72pfJ9xjwDWIo2Na1qd/Mhl1qP1/6uosEDIRv1u3VSzMuLMWblKHx
NaUt7fzMzskQASwiID0RY5h6sy5iew8PmDx3dcyUOVo6uwdTZCrzP4hvlcSuoLyBQ3SDlUdpr/Sq
HtmUJIunDNUE+cyq7dsEwM5zDUnweJ6c17p2j33eMKysp/cuTbuo0ZBgVs5RwoMJxYwDvBYQT3nS
Ask6kVfkDVBLdoBGvqq6eSf8Pk781QYhEGAWeeg1cKu1Tn5AbcWnuNSnSIldJYU1NcplR/ijogag
gcAiLSVggzTOIBBMi0XGe9tt28F26+wIFEhXfDdu98Ooz5FF7C+5McXfIjNtYGKGfs3UzrnE6zSD
YFgTAmeUqtGvKpfnD9y5LjS2or+oZcvMxe6D3Gnyx3QprZ4XYU2OpmGeLKnpO75lynSjNC+rYaU7
MSrP3aJmSTA5WX/MlHoJ87x71RPAddSt6Z8tXfeqLGkwl75/Az3AduGUu8bPCLRlP7q19o8vttkn
RW7vxKw80mQsjGcrwLBU3fH70DjEVCuG+GrJUJsiWNzZMYGsPr9ycrvjcUhj/Yh/h9lxObuvKTcz
LAu1AVoF23X+AQGbvRoMXr7mbZ58DAnDLgb7CbO2MZSDQMb9Tg0WvwZ17VJP77Xmz1ZXYBqw0v6z
DOqW8L5fL5XRhOyRoDfutsVai/NosDbu5W0CEUXMefGxLVP5WxjOtB6nLTeLXYUfRxxcpcEeECta
GzTQDQZvq0f5otkEuMJZL/lzrl4CMYd61ZMeUCx2cnFxiFiX1DJH0DKyyox9lydVOAljmf21Iibx
anZJixK4clx5qc0ScTy7/RDw5ybj2c4bDg3QGdXfioNRo9iGKKSzIau3QKPEoK87XBWNP5St8CuF
6xnE25wHurvYP/lUTg8FIAEzAoHDXxkmvGLYtBKZdduzmHqr+eqAKhae2XYHDoKZVBHRNuP3BqlK
249ZsspzD54Z8lGuwEJXBs/pLNk+FtDmfqWTIp8WraDuXGPTehnAClBJjg64+6YtuHfXZb2UrWn2
L1wjJfnxatLFoVIXz3ytTg2JDnRCuMCMWTpvXLN1CWPWnH/bVBVjNM/NTczNzjHS8lXt1v4DkwDA
QKVP3XdLnzjYc2BCoKPUvrs1Ti1PMXTGnxKMp+NNYjA/2U+shjCdIQxHsgSaFBFpIv2y6x66GnLV
CjDkOyvoh+CVOo9kP2geldswhH3CiRJMo5UI0Dxy6T2geTqFplAmK8RlK1N0qiZTIpW7i0VYla9+
pwKxQkczic2BIZFDa9xiA2gnRAInauccwA2Rn9DzlFma0UCbyHL11LdmCCoEUIPaDOYbBHYbJ2ux
9jJk2omREKHVegSywdUGDzsbz1l6x4xOQ2J7aZfdX1SwDv+6GAZEVItce6WA6Tqsf9O9Skrkvpqm
6gr2qv5ZVgdHN+gD9d1W5nuwPthdcVZJUHqAdmMVuyyPK4o4o44qTTWmKM6tOr9YtGbikA+5xr3f
N7b6IUSR4pfRGuUCmM/eT/UUXztVyYD0gZh6rZiAZNGaDNNjwabfT0dild9sRvyvh5AYSW21PUek
asXTslDHFl1j3ApSo5po0do64b9OQ/5QmuRXdTHa+cmaoZgkmgWItoE/MwWAYAc3HLDl5pc7YrWl
JHWoIVuAp4tHDC/tkDFpqxmmLklcoRUPZhyN7Tq+L03TPYktHm2oOXO2N0iX2z5qEavxsaKVI9hR
cYs6SPUewHNu6ReHqKcnU07HIlHlTmsoajy7XfQHiDZTwjuwjqR8WRQFAOwLuVwqESewjY1BDbS+
yt7zbVjKI+Q/RR56jFjUvCljLllsSXImWIyuZ+4Wo8woqTUXhlaXpc9usYIvXVrdpsUzs7X2WmDA
80GZVGfZI5U0wyXd6MoegFeLPFDYt+2OI+3Vn6Tq5jqSqRpHlLncZP3cDJ/CjCHSDqNin5bc1cOc
p5VKvcgVyGsFOW2Lq9hchOuT3dFNja4K6tck/gL2rXnVnRzBdC77hw7UFYxdQsAKxa4+HGNMzlQg
7kEopB51mpF+FcliUjPcefQGXTlXqRHn90BEAKmeWw9ApF1o5YHUS/08NZpKlVPWIbi6/qiKdbtl
Jt8DlMDrgME1EOBLIaIb9A9VvKZXEhbNYa+znbg+4ykx/6VQc42TbLFm7gUIKPCNrZOiTJF2TZNV
iS6o7MSuHlxEewFamqX1IQFRs1TiRzHmUpWcq638muayOXct793NaRSr3M+ZIkCmqBW8kdgNVWOO
A2Sr57ypn1WXr1ZYvwSgqO9z4fBOau3LUjcoNkr3UFn8KLV4nImeKF2Nf3icr7eRcu+5odL2FMe6
xE25t1yAxRS7b4Pk2qusYzuVP9Ss30rePoq+eep07S/oIXzZquPLvAzrfvnWUwUwpzMcknh7Enkh
vKEvvtuyWgMC+YBh8DZOVv0Ac/KRyJlP7LrPmarc5sK0znUSp2hoBsVMWt/Kpb8h1ZxY4GZIp23f
pD5/1mmhBq6TWVHZMBNeFnAqaWn9YdFB/y20gqZgEKQNdMn3osuwruRZEQ2ajEA4KZi8McLIvEH0
QFxU/f7ADKsn6aE9rWfJvjTyfdlkL2oJ5qzeKDp52v/ObPJ42qQ/4fd663oaIqvfvNVuSCtU4xwA
i+y7g9LQ5uzVXK2tjKepmK1XUTVbG1YNZknIoHZnJq9yI6WNYJUz9/M1XslTFcY6eGJbblYr9ulm
P6HiXGqtIojdDt0coaOwOLc0Wgogz0G8yX3Tqj14WFCSsZ5HTJxOSl9dDUr4GMwrvORJ8eRmQ35O
z7OtlBeQ4yqFQX1Tp4KyxB4+i8W4QwyzMZJtJgBYLfwmS3Oj3upxxbIgYVVzWI6uHarD8CpW56HT
RH1rjORc00ipnE/e4oilfW0H659e2MaZg809zhNdLipNe1Jgz101e7lSaule7ZCxDs7Ks4Z74nr8
F9ab5WXx9s1KwKcG4jmcC3moMyU793XyMC31bl706zSs5pNR2DPdx9oxlh3FkeDgBmKZUu3NirsJ
tJwaOKNreLQ9zUnv2+xg5uuHSNmIaPgFuf3BStlHVj+Ih9iUmYBmZ7cUxbXTrOVgp/lTbfVOQA8Z
8/C12blWrN4Ijft3HtOibuX0w8DE9HSTPnDN+DTrYmuCMi9iTy+W4eCY1Y3smOetJKaOgLL1JgCP
//Sme7CT+G00ti8wh8cSx/rOkOsNMaG9RxM9aRTv6tZk+3XKs10Jct5oNGufMz0+p5qJDa60DF/t
t5HnbNpu1qI3+9lpdtmd0so1xOPE6e0Xetk/89c0obvxetz76b3Tad9tQfHLVI/ViqaBxqqU6t7u
tQ5xWb9U+jzeXCQ0b2zkS2eXT1Yef45u2gSCG5xqA11Ajf8WqDBSwMUCzxrEWTbwuWZcQ6N47N2u
Otagn6hGirQTBX10H84OrJs+NayPZFWXCAHkNqTulxG3p1qzvmpnmkOHbYx7XTT6hWC/xK2Mz14p
Oz/Jtqvr9DywWn9ObDl8iXSSoWlmh7Ywj+rQuqB15CBuZeLMtJE52cQhOd+psu8BVFp7hH2U0cqy
k+qPUelt8dsJbd5tqRTnjOCnZ2JOCe9oUv2ReGbjxd7y7TxVie53jfou6LLC1CogeDIpC5JVAVY8
Axjcz0XRvy8W3z6qmBM6WedEoz6sT32cbkejiUteT9ZwiAK1vKlW4x8iE5Hx+5xCsur9NIfi601L
+5zHWhl15pL4bpmenHmWh6Rqtci5M2WHJnuK8+xYy/rFLbdHwzFeEsp84kZa5zR15brP13FfUJCy
xrajmrtUxtL5Kq9VkGbZ5FkQtCI7ZzeI3uFFk0PrIzORM5fp2qmlSNm7ZQPEPD3x4tqeFLyzxta+
d3A1DrLPyn05JBudSw4gr3HKUMu2vVEOFwdntF/K7Dbm6uvakuVGiDAponZ8kmnT/lU2qoBkJC9+
oHcK3M48kxVEYG26HCoxHmZnOfZlGT8nzbieodhpHcBl45DYNJCgY/uPxqrUfbvlV91w9nlayotR
zOQx6pM8E2Zqf2Zt8QdQm+XFrNd5cDleN21OX5j9qEHaNjKa7zlz+dLtkrR/6Zyy8tNOP3ZImg2p
vQjjZfUOhBKu8Vj/JEry0/RVMMc09KW1DIEo5n+Sl6SWzNSICa/LKDM5aTeaRrpJA3mDjpSfKnUY
3PbYJ1GRgIGaZ8f0aIp/81n5ctbhoei0ncU5wm5b8UuDwwWvqDu9LfeDm34soP4sbX1NypYGOhlf
bbOxP5MtMSKePX55t08qX0zywp7Ez+bO1u9sbQRvOF9xVr2PfKDs4PA7t62+W9bmYEr7sEggpPH2
V1ehq5btXLoB6ESnCnQyJw9MwEq/H1l1UlHJzSgDwhi1y5oFVl3VScA4LT6OHFNvhjp+5IM1hG7r
vjlx/kl38s/YyNBfsi1q9eFKXbj6k2Eh6IyGT3xYHFQpgg0/89m12XqbYr66rtu+TZMDaMxb56F1
ZNTW5mUy3OFOBzb17yIncNSLVfZ0osQd4H7WbULRN93JJ7D8+oAkbqz4CxGvmHtqcZfbnNucDnyb
Lt0C5FHrTBa7Gy6DskOAccIkFfVH4db2RfAt/1rg2b81xfpQt37uBUCq1eWtLvL+BulWUZgwsjkR
MMwTVyquytiT9hTrcP66pQybmY/Aj2XcvS1tgoSR51G9JvNxSqoGPrLrbK+uoa65NxezNtAUK3Y2
+vDHRMnFR6LZbUJUSPiMAZLHrmfW9ZA/TVu7WOGodWMe0UnN6VOJYRc38MB8ZrVw3XQcHf8kmv09
RC7/q9sDWczDDPv01QJApnIiONXebY3+KLttLrwRK40lL/zrnPSWtkSoHQsE2qhE2kq8VA4wJOxx
5SmUVdAkmeXHmfu1liUhrgtKq21ykRapJxp99escUigOqgh7qxvBVUd0n0gvuSqudSnjSvmT8aw9
aOwFkenWBx2h6ZGYY5TmgWttU4/MhONIS5RfjptrtRlh4cCA7F12OVCkF6wOqV/FcW4iIAgZ5tOg
/1r6nAa8Omaw1G390dLZMPeZby3BL8SmJdBpNwEQzygb6m+esKFh71FPLGYknaUgL/1LbXVT8vNA
66zbNJtGPVNTGEkk87iA/9hMW081wI6ynHi5CXmHCrlFI6poEjXmFH80m5Q/uVKZk8egedEYgdR2
ONqF75rxf1pA/r9t4b852Ab+774Ff/v7J82+/3efw/1/+E/Tgub+B8YD3QTVwGabimvhf5oWNP0/
CHq3TXL8cBcSooc54r9MC5b2Hyobf6TSQdkhCMrFz/BftgXT/Q+CjDglccCwd41t6r/9P9gWWG26
u0D/l3WTlDH2xlwsc5gb+cv4sf+nPWhNJC2pLRjidbX7XFf5rV82sScF9TWvlP7QrqKFQ6cSypjF
td+BJG2lgUC6du8d6DwOSUMeClrjoHN/kDoeszYLk6X0Z2h5KPoi8UyVA3BqanbgBvOy1VZ1tUxx
csqcBEt6RV1Zq53V1wcmhr45GUSF9cuJ6e6e8S/nkghzC/q1qC9dUl8UQKe8QhdhlV92qf6p53jP
LuS/XhEXpzeOauM8pQjFI8pE8ZaKv/VymsTbsKl7Kz5y2lV5dtbcV9ka1z5XV69F+VBR7+J1J9Bv
CaH6I5ofiZI4JdA0Cc6NtS0ss/IBAT1QacVc5qtZ+1ZM1WGVS+iOEcipU48e7JgrUbTPW3HRs44S
nhGIpfzJpfq62dsBIj3U3sZbuDcV8TKXSDC6dcu7zw3QSlOwqEHxQoHuJekxWWpYeD684p1j/5gp
QvxbUjY7PsYZRqvILotx1Ydjq24IAWgFvfVXSZSXgYaKtfM40BRKhuSbpUEIFH5SPMccUwUeJq1d
6MF0Gvb4YU630MJ94HbqJTWb/aYmJjl6pnWpQVltcvmTd8uupFCj1rOQHeezo863lPYlMdzIldOv
7KJFMiSTBijY0l8LBnl0zrq+y5Lmca20vZgU31BujJkaWGrlcMDglT8m/LVYZHxpsAr90OlvuWDL
yVr9Zn4ohmPOwjzaWrSOqPtFCs0rHevzhM7uS5iu0OqfkiLzHe0hrqwwdQxUru4hsafnzmX+0lrr
rjfwgDT3JH5lLT8XDl061/WRs/dkAAnHROt6lctizrAJf1HNiObrqbf4dDk3P5gNQdq2at/ctH+a
+tfUBifQ6+my5m9qX+6SqfB7p/S76R0zq3YYgMznFjaZXELTXPXXPl7QPGxgqrpfriyBbwcxUNAO
1Skz29yf+vpmrxfDHv/lznLtUUWrzgrcod7FVMiW/Czvk8dx5qopT7QihDmc1vS5a+eAuiUYre91
LF67ROyTnIWisQxQ7h4YwTRe7Z57uhHX0EK7Zwku/U21LTK14n3Qx2eqroNeTMhzbqAYHSjvkkE9
RnunweNQHApT2c/GfFlr9Y8orM901XgOPsS27xWQl8PmibI7mPXbUHenqQpgWB0TkGM4Jk6TzgB2
QbgoVfNhtae9K+PHGIdEmlh8LcOa+easaTzfIyh76zpu0/Dt6N0f0dXH9H98G0NUpeyDZESoLndi
hJ22R3fNP1Mlfhcur4diGf96of4lXm3y2H4VIXqJJ+IsRK876UoRjl0S5En5ILY0VBf3cRmVlpqY
qfAm1Sqivnh28uRTWBJ7TCudm7Le7cKbe0hrPPNrsq4BtRVKaVrc0AbqQJu615UXqVs4Fci/V+fa
q6pPmtTMsj6kfJBInS0kTU6Q52z4o8WMFodyC7AoMfJKfyDxXlNn9fT57vMZN6D3+Bv8DNasr8bm
ditGa3niJJ0DzVnPzP/RilLXvgswm+fo9DdO+1ynyjljj/rAwW7u2vWVqSc4Vn16aBPng1aspVsz
n6Wje86WZaE54K9yC4jP1I7PyJDwN1b9ke27W84o5eAWrFnbCXIPA2+EL02xI5pL4+hQqoWzzL6k
3p9qV4QQcm/uVCvYfc5ksq8vVqm+d8WKAy0/5Y511WgLY/ME73cLmin7O6TK0zbHdBLC/tsh7/iL
zN2gX/N0L1bdRCRx82MH8zqgW3lgIqB8GoOYGB6nrvRXS0eUWgGtTl3eRnZrU0/xGplKfI7nrbuS
rb945ZSw62kWZ8diwAfIfMbvvlbDdaBsvGRlrNMSjqGbGbanGsp00F2GQWpjvDI8LQ95rNrwkIX9
rHTWGDgdEzhLURkGxvEHhLQ+srG0v3UDbi1rTZtHHow8xLuRnZ0yW04Jsc1B0pv13i762q/c5r6e
r7DawckatKsdcxnm0m+17eJ0Imq3ji9N4bUb011iIEVo+PTUefS0nKWy0jKLkynxtCXMK0OcIEBY
UzCh2tYUHs6kZkieNUXZG61SR6v+xLqWcY7NIcGA34y0lndB0sl4ZyZhV9fOMIfISIfpJyX9wdsK
c9UOq4OpgqLE4rTVqysJvlswb1N762mLwtV+UaylOSy5w+m4jh38xH/G/dZL9C+zUulMXZ2JnlEe
CQJZdoUb8Ek3Xmm2OJsWKQ+DU5mhDRItQNr4HFiDj9LcZY9IpOQJFIRhGOdkacaDuTrPxEtWF9PJ
5Z9BxQ3QKHN+jOXmgj+3XL/NlyZAL1yZpAkXu1ih7ea2tiM+fKoBW/8pc+wNJtOeaGPvF0JA/2CZ
yhRaFRqo2RDtaDWkCZTt/acZo+rF3GW3qtK/Da1Ydlaj40lK0z3D3RdGgDdLdWeg2FZ7HlXqA+dN
d4TYbclq+F2+sE1Trz963owcEQtsbGuOEbTcdS/tzdxjpcT40V7WZaeC7c62f8mQaXd1HVHL7t63
qvqd7ORR3r2acLs5B/Tioq35q5H1hz5ZL2mpPW6KExmYVgZrfNG7kp1+7pN4+7M48qtuKdWUZtfx
sWdZsSN6YGdjSGA8GJvnZSG2ob6XStYx660dMFM/zZgvaHOA6QHlJz1upQtbvht3AAa5ptpLbcmj
WMpbIlCvaFB6a19VyhWRfceELVQmmXkxpVpvaqEieT9Mrbny2VM/PCtmLo5NUTmfNT7O0zYxb/EF
6kmYqpN2KxRl9PtyzjevdNTel2UnVH9TzZj4AM3dyURfoq6almBIawXNczarLBzaTS2DbRZFaG49
HCSjn6x94jiVr2R1lvsW8u2xbQznRKVs/0iFupFRTI2eRLxCCrV4x9pC+mhrDvciqKgi6qdSCRQS
H3Z2UohIL82FxnywQqPXNb/HTedXot1OU2oqTxqrLLtx3qz9mErtPHV1/gXcoH3C81aHqbJRI/XZ
Fj9j3alnFMnY8Vw1N0y/Ioj2RrgGgT+Npe7zYkGIMpGQzNlgSqROGQs8SkWAiNqsL/m2apdOWOOx
NxGeSy2t/XqYh0ehKt/WfId4wngZru7gtPj3aqqZslUhXhGcz/SoQtwfZ/Vg8E9n8qM6j3ifnQDQ
l3Vg9b/ZL6Jtw1qZOn+LdXLijdQIbDprn7Dk8ggWjKvDaY014vwwjL3RGPulsJPjJLIPve8XM9IG
1XrXiAXxt0lLg94Z8wdhLzKhAOgNjK5EgHp548av9jSKg6lUG18qhj6m0RQpa4U8XfbKqZLz6m25
MN6ZP8QfJdLb0cA0WvlluVEoNqvzzdZMigFYS+6HUz/uZqccL0ul5B8ose6BNJsl4fIsBfVl0Uy/
eEnN/TIpJhr/8GXZ8EFW3VACByvCRa/dp4xoY2upgdQjWXS2G7WdHowqKkmCa5GJernjk1QIy1Eu
EHeubre8mRJ64zpf9aU2eZSmZWFos/VBO1UbbgL8MqOMvwxzjgrNVpm9VWd2js4i5Rpc3eKgjuic
c/lqFOw4sZTD6hjHU/3C5Yr3jfFWNQ3BggkxtJL8UxmR5WxFixbCVcJWrbdwzns8kUXiE8DrEwyT
4TVS7x7Z+FLo9aXR0oPov3kGa8SPuQmFnbzVcvGaMr71raJT/jFQqes0PeauFDiNWFceFMbwZWK+
w0HUw3HS+fCdDtXP/UEhxiVpIajC72Dsv5rNi663mMGXzXzZCgQgosyEZ8+0fyYj6ogVki5o8LFs
xSaepJSDVyWb6w+FfYQdFoyZk0TYeetbi0/au0eeeG4isVwBjQmXRjkmjhnpjXhata8a7cZoBt+a
ul2ssis7LKGDe1Ck7JyaStgQmYTd3rNzqkqBHXxUFiRC6bvYT6o1C1sxRYPiHrEUBmqXX1rtvdHa
9ldo0+/YM7AmgaUKGLV1UYEV1dcslZlJPWSMqxi0uXQEszypbOkEy4RwqDpyDEaKUu4NpTxVQ3Jk
Ze+aKP14rNTxoUlnzctYBdgVGLAJ1kh3zR0R2yOo9Lmdbl5MNFlYTCWeD1jfVcRt4VzkZMkdwK5s
b2WG8Y7fiEF1atuFp8nejsxSta7FwJSs7Iv2lhrZFGpakQVlnLinftR5KTSmN5GO2BfVamHuYQ+m
RyUrqtdFUURoulr6QNpA7g+p4bwbxbjubLXrdkOMlcJbtkW8t26yPRA4N73m9lo8O8D69qo1DdHY
xQMD40JY77o1FBemyPmFNWPxXBVKiie+MLHrIm/S3MztQVOz8n1mteUlYXHge3GK4Wei3jgO26gc
VTvVepwAGqO2yRlvo6zyo5K6xZedyKXwJzySO7PqJtwXohRXMdvDx2Dp8bPEnfOkjRkX09THFL16
nJUvo7EaX5ttpjJg7w/pe4HjERiiWfZjzpBL1yvnxepaPXJxk1xZRlRPG4mJ1CE8qLZTas+x3ioB
pFnlUpnJeig7p73Gkq1AH5MPR39e3J0ECG027sJtO22mSQ/nWl31zhgu5qFZUYhVBrxCWOjdwum6
wEjX/n0U1qBHTNL0N3SE5dAlucl+kKxDxcoPG2sOhwWDLlPRodOfFk2htKuodAO9WiUfzcRF7fbC
10EAvxW5aYZYk5MH3Ovpv9Gc2A7oE1NKL663kUfLSePdZrWTr8e6Fm2jQ5/oKM16kiLhjhASB94y
sWtWV2HVMvbL5+qc8tRmYjloS47tGH8TXkr8d2gT5mC/lAzSuXfZ4pioFmIrxvRqPqtlSjMjY7yr
tDUalnSfkjPFsLNpv6KcbM/o4gApKPNZ8iz/rji3rlORH7IYlkFFux6OluYlseKGUsiPOtaLne6w
XS3MMDc4wx2ZPbK6Ijyy+ynD5GdVE8ENkfOjK8trY4EDxd2XvLgmJkPVinHGVd1IHaHP/p2Gcipm
esz034ZkYjL0nkaVSUJ8AIwdzqTAIKdPk9fp29FV4zgYCuO4VK30MtYRPOLZ8OEWEUkDHQPrzDOa
MqA1vTeTj64jMRJjh9vb8SiCdXq0t9ccjjf2MF/eDS+mhJWevqjZgFRg1Eyy5XZQnXpvdR12iFlj
4DRozUVv/g76bYPsMFvkShZ5SavdOL4mbctPF5XdlBldw4FLYoPRECdsNgYzPt4hJgW9mvzNNQyo
pfO3WbLitSqVS7/MXei0PWVWGZt7Te+punWaLLYEbrRXBz7KX9aPdM8YYwWL6hDJZPmGx/vAIceZ
P2ykOzS/61SFavMRK6x3smsd5GALfexdeDbae6fG+gAHgrR2QNn49TVI47aivA1JH4JCojsVzWns
tvGkSvCpbZrifrRF2BHRGLCyPAWyRDm0Yr67LolM92wUUZLnn62t3RLZ/FFSQU4kNE0vUeTKOOnu
La9qc8ct5MKyxXHf1eUYpSmSSrs2RljWZbtveYUwldf9Y7LdIeA4GBRWRRutf5H1csaXRJUpsTYk
bSAal4mNmPyhqrKdpsrLJPdidJ5HGM2eLreL1qlYLkqGmeKSMLnxx3KQ+xbToo+BxAp7o0F8EesP
RuTziGf2ypmN3a/qTyYDbE/rahFWQs895F9WvNKziioU2omZf7ObzUNot/X7Vi//tHmwIoYmOh9H
kYeJq1/lYBLuLwKUjW+83erZTOwzW1oVMpqmYWOxxWWZjeWGI8PZzTU71ul6qlmgGbNR51ay/qk2
SwKFIy42z4HHQofo8AUb8+aEJjYRf1YGvD0NWYTLhPtcTVkGH4rFOivoT8/AYSY/aefUH/rh2slt
Z2fJY3k3oeIWYMvI0sN2E1dDT/47d+e1JLmxZdlfmR9wGpRDvAYQOiMjVVVl5gssJRxay6+fBZJj
Q3Ksu439Nv1y7d5bRWaGgPs5Z++9Du9XkaOEKBfpD8f6Lh9Svi14QDCI7r2it88I1xTwhTq2S7lz
Q76ljZru9CyXTznDxtg1xS7Kl8UnBeXsy7J2dkY5J/ukcMh9xaV7L1T6UY/RnbFYJ36Tn9yJF4Ec
kjvum5cVTLlmFgJvEu7GMIqPMrZ8cAGxP1WFtpWivKtDj2GjZOTspvHeCLPetws2q+HlOHtUQHUx
za9cVjq1frwdmAvd9ClcBMTXJBgxuN5B9q6ulAYXvWvP9vpcDCOCqTsm96knYF+E0Zc+KHgs9vJh
S0Isth65xIkWHvsUb73ZcEg2E0vps6a8t7GfU3uUPYsj2HS0a9PFOOGtkTcIRdG1FEZ8aHUv3sUj
WzKIw5R+bZk+F9ddZq8KZGX/NPt0P85uFxhOVd1x8eyLWvMO+uLKaydJlZE8olBMrrqdP7qy5rwy
P4dq+f1W4hMJ5zrgK4pWRmkT4NX9IZ0J/xaLXzZztyOavckTghx9/dO0X2OLgXQ0aeZV9RifysAx
7geVbTPtTTCUe3RLuTY8bn3SmwViUqNbjyxRTvdutwxPRYj0vbhTf00KE1dvmR6bcNEuUvXsxE5c
7BgokNReP2uGY0zbOXjZQj9uzDGLMDZVflXPileKzT/RpjTwQv6wN1R6VhWqrIblXE6nRJQEr9gi
6zrszRkEY1OcI3aJ11PxQCS2iVdLzBmFCiPavj6mXnjUdHEhK7MZUC8qd/INfM9sjCIeZhzqRiRb
iUbMyoTTwhD2l+ba7UUhyG6snAhSW/f6Jm2BkHDmpolOmsdya9+g+zfzQ8PqICJjyBbPKbnDjaxL
eQbQ0uMv6a1DYXmKCQJlV9m17YXrUiLH4ZxkxP2tRI1CmNbb2NUUVtkl2dlG39L5KSFPAAoRJtgW
s2u7/MOIHCx4xQ1zO/OY9ulzM0faeejt5pSm4zHPo+qQaPlKmFuGdJMTwES6WDZj3+pfrpZ1+9Ho
b7L1bRc5T4nZ1qchzrqtPs/bwTB5L5t3Tw8T9J1wInMox5vR5UtOuuE0jUmzy11rCMzGiE653n70
mdM+JaH9pQoZDJF1gq8YjKoQu6FX3EiYqvGdkMfdFJ0Gfy7N2/falW9phas69QbzqXLHJ74Gdz3p
xwA/1hfVj3FTed3JHG15nqQ4R0OS+1rEPNibR8zmJpmHYQq3GkHPQEdzVb0Yj1FlFpiBaSjL3Lyk
yXRH13C1o+gXu6gZQVg5Acco2deJccoj9KiGBOYGe9pNZmknz2xHXxhEebBk5gjMtLa1cH0To0Se
J9RUJV5l86L6k5MfnPSpSC9dhTN6dgLXcHbh7Njc/ViEnbrjXMz9whGABZqSXCfdMIPEnVs1F0tT
18HSSTsx5FRNuu2aRaxRlKvp2GuWbZp2XvYlXJYW88UvNWI95ZSnfhm3B1Pr7qYueZRdHh0lUjJh
3xM2VMJxxnzbp6hHtfYZ2jEnfRzLfR13pEP4C1enx5OU2kRJFmnxnJlzkDmvWqN9U2ofHOEWCEb9
Tszuo1cnN7RV1y7sPwsrNm/clrXF+LOqLdr0eJ1FdG5mOrrKWX51kdQ2blVycd/mIrv3IqhcE8fW
4p2EOR+KzmKfFUE1e/JOo9d6AW9/7OtjsWnr+X5wtWvFnTdqP2qHB7NQfpKP+zxt3UCSq8ub9pGP
lbAaslI4UCS1oXc3r/Jj5XEy47aI8ia9WuVy7gn1OnyaUcSArFi4NZxQfRoquugFXTBIDabCWXmM
pPfL4drcdKiQToMBM7qz10m9Ln71Mra3k6GutuvNeGt4+HFNYZVlJfZmNKE5rw78IzOWZ68u78uB
1zJN3rHokaaifb2Iit9V7HPpvZj8K3u+0yPuXtH1n4Pifq61oJG7zL71vHwX2WrnOcalDmvfrtUu
o2us+jVy+5IZ+uTn9rta8nPv7F06R7y0cya2Xcm7MDcXuxAXa+pPCMW+q4lDPzjXOA7PJUxxruMk
oQwkfKdp+rZh/vZolzz8Vmm42IpqRnL2wteAHKyH4vtUt5N8rJyZKI4ZsTy5JDCzCTFGIBAByzvT
MJ+swk1p18KcyEv/Oral9PsMYW625BiwevQezoXDDNtqA6PuBN5scYxKUmu17n55ZJF8fY3rFsaS
BVmpuMUHsOFJ3fh2muu+Yc0oxInrF2tHVPVFBsUmCbwBm04MfFbXZtwuWNZohMR92jcnkUX3DWa2
wrWuSmTpqVH5XqRat7G87sxKaXXySDPtJjf6lVbqOjfpUY+ajI3Jk7NltudsIqZMftLCSc2xnWLA
c34kZf0N5gWknEMTmiz8ADF6jw7HYRCXHROwIrP2wiRhLYzuQIolKIflITeMjUvbcj+0Fr6aTqGt
eYLXVME7uDU8cVOpFnNMt0b1MPwRxYyXfTd/dGF91eRDUYaHPh98mROspaq+xR6/M1pjb83Fg9tU
G6PzaO4+205h/nAxXaUcM5xjxxgPT9EPe81zdzGzuDqqUb7tnZeYlBzNpqi0YJQ3iT74TnnuiipQ
1pOdtleTsz1S9W1siGDqaMfMkaz9IqwXj/Dvtm9T/OV9avwUnR35JkFUHVsYy8n8pefVaZ6xi+0n
Fc1+2vy0snkXyvRWWdEuao7JEGTTjXTU3oo+PHryfibxTmkgZtBrDUDc7JvUMVfvxKvytjKNn+1u
2pndh7J2mlk9Z0nzFs7iThtX94FJgl35i2I8lObbprvJUsPX4rdCZX5F75lwJtfdLrHbbZdw7zGh
yeyXPAdmoAaIV4nnUxCeHMmnD7Y2qGUcPlU15tZQZ6yXggHxbb7Ox8Wl7yaoa2sPSeZEj03U1ndF
zrQQ8/NwbBvhkQvyDCJ5TfyueaG1L3q+0aCHTMwR7ahvUe9x49fMGVAmY809p25orf4CXuqs5ktV
9e0pNItx3w2kecq8sH5iZaSTm1rO/cRg2Og1VrqdVHW1kkJ/kQ6PsqzmjqluFn23lhMdNfJWu8TS
yl+93g0zxauCWpC41cOUhTbBjPSHiQg/bBKLFWKTg+k7Mdq7lLLgaaK496MCOIPeovLJ59oLD05e
PiaN+OF0BCsYsb6EM1GjUkMSW1PbpdHft5qFWbX5iYxe7suZuFc4FuEmp10oYuHbrh1tmFmHJ4N9
bEEaZh9GYt+h5P00ButoKPW9BnY71kZtuiZjXEhH39sPABZOQCT6fTXJq+cw49VC8woRgomT50Xb
amUths+c9nFATodZsRnk9DGDRCN0QthAtcaDMqpDhbphGSW+f7O7n8dpVU7zu2bsDotn3kaZda2l
84o37cEcxSkxCepjTkzk2DArGEFX9os4RATDCC841IfR46Ql2Jy7Z4tblmN34Sa3lDxUmdgxNx03
nqUe68m8yzUVuIJpNftZfTbU3zg98o2eQjXAnMumsXeZfjd6T9SLIt+nW8VYwujXXNNPdKTf7LXC
ZjJyuEfEVh29CliLmvnzRJGaDUSwhbq1zP7eJV/LZvhwb07pa++lyaaKqq8+VO+mVlJm2/EJMFqx
58M/hJHsNqOaDoXQ96ZV75wlOnk2chAkDGTu6JyE3k8KxFsTtzeVQnw3aXA81HxraS6hG5LscZ7f
JCwxjUpciZS5EbOC9TjW88AOVRCO84z/jEkJHjdtk4YpljMuLDWcdGtahUbYkYUXaLBA9pWkdQm7
17kC1xZijGSX/KOmbAEMw0WvDB+wfPtaZryyAu5odf21K5JdxMwiVNW3YeH/iwzvKS5xVLQ1Q19n
27C4LrD6eu8WLhbxuZh3XT6Z2yUxPF9ZFtd2Zt1OVIxdbt4NeXu0E1zZNJVvusoBe9jiVe9ni3Gj
Tu51JuuXuCck8WhTu/2dmvRr6E23hhZdBbEUu+2eDdFei4GAvjM/ON47Ybo4026RESufvaxb2NYk
9zwvIDPhd/RAqTYcsiT+ksik+pow4uojcOAbAyWHfslQr62WUUtuHMEb+JOePcz9o+sc59g4uEV+
P+WPRiqCrrNXc4CMkM8k/ug1jTmHWK296VzPDi5vdsmDEpHoMUV8drAGbms9vCYwetD/mF4tIBv8
kg6XyTJFrta1064iO5A4XuPXqX1WolL+hAnaJ/v8KZYcco18lH28FQtR8LIfzI3G1K5riRBDMiQ+
xPx84DoDpdI9Z9V8yhzrM2q6U6GsB3T2YKztC7OOE23rvDFn9E76zE1pN6UfDTnxgXoOnKLcz5Xc
916LJzIBVJ2Q090XusGgXQwVXzmUScoxMr3lcENq6tNKCFhb5o+6yt9DJz/P3vDVZ/UnEIy9BiAn
sPEY+EbffHRuci+kxUyqbx5cculqsI8xmAHbiG6IhSFPZf7UJyh935rohq3lfAGk/MH2l1uJ18Lv
UoIbemmcJ626qnHRiDgS8R9w73ol5ygUr3OpGEWWE/TSipwrxe5Rq5u3rFfPYxuaezrI8zTqP+eh
/i4QeDckDwVjcEHyhLAOgyge5+9hWfpNWnJKRiB0Cau8MUZmqWVs9dtY1XdcwyfDne/W9Y/UFvvV
suFk2OxjzOkWO155iemycflE5WzcJEV+ZXTn+CrFb0rY80bk+JlUKkpf6fM3+DEeeSrWbnT7INNQ
bLO2CvCQ3zRt5QQFk7NNSyCAQ65cOO/F0a0HYmQ4ZvgWT6c4ykt/sBjeYlTRd5XtXWFeajdhqpTP
25P/aPGZsgv2fek6HFLqqRfOXoeV4jtDorZm6qpzrGbeuQqhLDJMIvyOfoaHDkewjkq/aypG3jym
3AxiX+H12Tf2YPmwBb9l4j3OVs98OjEY3eV7lnu8dnYfuBZROVSYueE9VkkcOEPzWjTTjUWroLDF
zuHGqrBq2PIngLkA3VQy6AChxC4VUNCFemOPxQ/Jis9zMXkGCbpMvmM+/raJjbMZ642Ag0ZvXb0Y
cXJDsDZDkIhWYeq9a42XEk+kREzFcu4LkPO4i9jyMzwvHs4JQhfkXIz8JpxqvA3x0XKNOz6ps/Dw
pqEq3SWZFVQaXyQDWSLDBpGFFPzq2rcXj1gebwqxqG1n28fEqE7R0hzqenhws6w6ahVPldTDJ9nZ
+CV6zDGzjr3RG0+2OT3LpLYJexpOgKj7uFTElb38rE/DLaswn2qDt9A0dg6pfYuh2GbMbYAsgtom
Ml/C8h43eoBmt+yEGWqIk0hauXqoGU8zlduwqOKeyPaxi6ZfkZ2BQFTmvhuTx1akHwMOxND5MqkY
WnTfUZpIIPJkdHsx7qv0OEvSZzFCbJpd1iciKXfwKvwo+QE3Zuf1DzEjgXGbWsEMfjPW0DnIoC0M
RcwZ7+HM2KjLY+PEzh3t5I7pjXKwiLna9ofyfP0qV9E9L5g639fKVk9xrcKHRlvxBFarnYy5i7+c
tFgOeW+Kr9TJ0m2mhuJxwQ/5bSqXy8XodjqZkO98jIF3Q3+bA0PqFurr3P1KcWzd4q7N94WrzZgM
+uQ8i849zktt7lwWBd/MVD83uUzVe1iohtuc1tUMG5uGacLVHmrNQUDX24zIpM9AX95YSnFpZPLm
1MhJRgef1mw6tB7hGFv8gdXNoJbmkiUqJaqZa0e9HX62BW+jFjIIBWZS/HSqlBS/YfTmSc/cCE0z
/WyiBrgoFoZI7BYda3pvB6rQr2Wrfs3ugKnN/tnGeE31uKjX1unOgTsViIKjDQZC9VQntrjvPWaf
5ltJTeFXsQPJSbsQqL+rU7mJwIELZhAHRklij8icb2trMQ/EXe7q2HnA0BY/jHYV4FLGR2UU06nB
QB1MWasI9/e3pa0/E8o6gy9Les2PB/oOxJkOAbpDok/SfTpHmwmZKtTiZ1e7jCHJqxF4VwRkatlE
9h2JLBa00AtR0zn6lxiRF8lTJb0IZrN+NZP3xfMYI//kuQWjSWdpRcsr1fK86wUDvwiyKtlkXDXu
TKTPCc+dRqsr7dImPTFWFIrOKXWiLcOS2wjGljTQcecIA6ER/2q8sFt7lppTJQrgLW2tiYqJJRZG
I+5Klz6Bg88gWmocyzwnSWINO1bIbM1MC59T/I47s6SmFpgfx4xA7lL+UsV+qOJzGc/3yTpPGvlK
bJUJu2duPfraiX3RzfCY9d5NOJBEizqvCBY3no4G+46IKzQvTe68cXZgAG7S91AT7k/Gg2pnLh5F
f0Vy3xu13VCsYgCOtrQiUjCwuTzwHHerp2vBQhrer13uVRAMzibLRr+R6hKROBgm/dfSNee2w65b
yH0MGgG3lPfpGRySzFjEi6NPuj8rGV0Se00oi+UsynE/ZPM+FfZCP5y6wGamgSKLHVvFMsE698JP
RRK877C+Cm+41L26cbqvuNVw61jUR5acF7+fsjfuWx4eItlzOT0XgDXLAtcrIZwtenm6Gb2yIvNB
VZbrH07y0VRkQJj3XUaH4r/nf0hMpBtJhZ2twJZKIwwSZlnCUTK629is1C32ug2ns4cc4TAe7ctt
5EVPcxeVW/CfzhfcIjgeDN2CSK/YTDZdmlj7icyt/N7KRkzY0D2BEbQ5vwVa7e+Zg3+Vvvj/DQep
y/8UCHl5m8uu+/prsOL3f+KPZIUlf4OWLJmLSpdr1NIAMv6Bg+RP8I4ZJitP+E9Sg2Qe/kxWCFIX
IFDZ4wT41cIhIfmzP6MV65+BX7YtTSOSwZ9q8t9kK/7Og1x/MOoQwhGrcjR4leY/oOb4mBiopxM+
RpPpfyJ186a3sW3J1PwIOzc//CVz8ieR8q8Eyr9TUdcf59r8ENMkKMduHpsEyl8XW1hTPMqwr9aM
eohITaCbLo9Y63/+U/5BtP3zx5AW0R0g3KZt/ePHqEwsUNYYRum1Z28dYAOnNNQmHzRFfMoYMx/C
lr0eGwkD4XaK9e9ysow/gkZ/w6P+7aX+v2+ta9tQZhE1aZK9f2ZWmqnW+qkaeRKpeN4T0Cf3CyPS
JEy+y7KUn21P9g4USnsChF1sFl0NECegdmyLJq3ubCc1XmXc6hgAU7PdGlZSPQ5xqRAGJusZNoB8
6ECU+UvZkdNsBeeVVmb6WReabvtOi51JeaFL0KqxjtEwTFhDRZn4sFVC0l8aecq8y7RPtwmpWezY
4ZcY7XZXRkb/ikA1vi7NfGd5VXhLSk1HZlflDl/7+OQIA8gg9WeQD6RlfZ3jSf3xGf6rk+J/Jl5W
twhK/cdBrZv4ff5bTOv3v//HaWLI31aYOVRhy3I9h//6f04TOLGeruHx1cCAuOzt/Atc1vxNt22X
GBc7Q6G+8jD8eZbo3m/EvTyX+BYtz/qn//2jxFmfbZ1nzWRvgGVzfK3P/l+W1rSzCVqnwTgEQIna
l74dPzvTPQBGUfPoNPb0r6D37A3QCE5IzkJewrql/h9PuWwLmdo4YTcRTMMAiVcELX0c/pv/CuZs
yL8fXMByySp4nH7EWi0SC//c6s5MkdzsOtWiIzEifZtVDJa0RwQeFKTVdDQAmlEOZH+dC5eB3MKo
jWxrQ+ubN1CiMkw7qmPXoh/qYIH6GPVpHxKAH8jf2iq8B+dQ3TLBN8AHIQAHaBcpFhBXil3mTmZH
OWdn5o2Hw6Y+qswbMxrkqvdwzuZ6+THpTTHtZDk60d52iHGlqElkOg+wjGW0KxJoG9A+07ALMoat
q9/Zza3b0OkhuZS2HRvbDodWSokcTR89isAZY3jlvOUJHtOLu0TOXcRA+oKYGH9kUwa6pZB6TnLM
aKt5AsviLZYNlgQvz5qGS3FWZokWXoB6pCjdsYNgxhLQjneQqRxkmXwz6jMJIJk7jcm0i9R5oCth
k6FfJsqvw/ql/oiiQc9eCsyznF+jyJP6PJEnQo7WbNMoYUfOuX52CbjSK+KjdVttY6X6Qq0bGXYr
waAkxFaYtukuKNQ96XI8SJsuZtaeBHVfleNzrfALXmSE5RlbLJti7U1RSkmtldTaoIE8m9KWxJdh
ToTxnTg0PW9LPnyEjMhixFI0G3vi6KaiDgHXwZ0r69FjBanWNrhEklyoyrl2XQ2l8D4Wee0w4pdS
6wFRjIwOaNQt+L6dXyrpLHdOR8OaBnGXmE5+Xe1z2gOTyDr/tQJ+FrbNwVGI4JCJsX3D/wgBlefN
ned7XoBBM18lbQ//MM2tFqqKrFSJx6TWFMs+NgYuwfoBWE+b3+WxsK5hJ0W7a9eRRzBZS/Orjma+
RPXQzvmuagyADHyOdhGY4Bppe+NGUf7GGUC9pWNQecCQN7uMBJ0w2uGGbj6WpGqXbYdMOOwXDb38
Z8+GloaQW8N0ZNjMQ9czqlyZc/5ghDhQBe91idkwgRlTO1Dzgr70qD7tgnaKKE3k8rB4EkjT2BLY
0LBGR1h9XPPqpEPLpwlBFtcIOXDzc2SfaHUa21yWsFAy17zJhqnOzvE8KBPUpTYLx9esRU2PDNdZ
/hnW9fpX4bMQbuepMG5tFLqE9k2h7mNZhfsVYA9OccrPFWmvOHLs6ovL1krZqNvPhCptJ2L3jKE3
7y0E4myT4tuGelmh2le0bExHwKFp0XJqatjm/bZtsEvpkIA8LL07QCfCznelnKTNKA9w25qYcKKg
Y6as79sVQYs6XxUk9dRcHYy5JTtO9ZSCv2DfJ2FzQxFb66uVxqTJuk2xPtGXjg3wyoPLgiOm0l0B
q7aKR0+j8+5Sb6V9eaRXe670VI+MCArRDHFV1kavP1Jk8PXdiiyzkp9lGU72weymagL2bBWyTl6m
gkiY8CuPfR8X2y3A8mjTIsCqtIkUQY/Gwe9ixxpCT8LQ9ga9V1NHNm9l9b4Z0b0L0r6LrxaZY1AC
JhX7hqeiW/B8mYnbBOE31rNB7aRdCbIlblGf02WCNgcEUA7bIe/lEBhcA3Aa9bifHvlWjk5A/6as
H6MwJlQXvcuABW0gInBEvxiOW+Xpvqk8K1leZs+w9IeQyKEbFMKd5pK6Z5gN40UXBWMn6iFUBbON
UHLAqTE/YpENyfSyW9x+/ETDhz/sMl1EP2nfF91QA606zyvT/U8UehyIP/59//Q/tCry7HVHwn9c
F92uqPz/dXn7+Posi78H2fU//tk/ayTzN81cb2s2NbE4w1v3o//RcRnabwTIYaeu6zM96Xr/t0ay
DDj7bJ4gqYAwStyc+//PIsnSyMYblsNCZsdklPCv2i36D6qgvyTZ6fM8D5O77gAGNQi1/2PZhgbr
yFAd/nLhlHCOtVnpN8lsfIEiR6V+TiJW2CbcNYt0X/W2elZKHG17tN8WIeY9Y7lPSbx6M6D76Gzs
LjbOXKUHE+vHLBugQng6ImEg4ut7N9Tv9bkNTFkTNnPgvFSc9rEcP5Ev+k3T4DhjzBdLKN9Te1tm
3yakauYtbYiRzosfu84pr1jNNEIAbDV6TDG5kqBLuASWnIgZ8RprTh/KuoFrzxHJbLG0E3x5IF30
qSObURo74qnLRc2xR8qxwFBtkfMB+ddiwvyRlVjs8uXSpekFoky0XyACxhizEpvmBLzvpi8LczvT
zHAegHKVhMAvTjTvtSI95vhC8y489k32g2SQt28tw49j64NTffbD1eMc5RGogLL+QqJ1NjlLMIYQ
YU3vqpuu7m9yp/xUsf5Zu+IA+HBB88p/OYO2JXymP9X1Av0uciv0YusR9ZEZTy+gQzWUZNP4q6nh
pkXLE4z8L1OJ4UZkBfZe52XJnZPMp2hnJsYnh66fwMJjr6m4LzC/aF7V3g2yt46V1W3jGLymaKX1
KFxCag0WjT5b9mK9SeziMLshyDfwsXWocF619YWM3wa7qnqiAmc8y2x4izoOAr6pA4mo+skNDGd/
TFa+QPakmod1lsaYiPRVF9fTYwzbGP5T+0RJD+R72HDA76aSEzZp+DVzvVvwZcCtASpSMXGaV5pz
cwu8qrs61mIFw9wN+zgf9G2oMyJtMUchYkUH1bAYRyXgitnB7rs18dLKydkQpRGHnEYxbyYANBub
i31rMNoDX4vop9W9yQhREV2TjG9Xy1k1OndSRNspGtyzYLkhWbsCydm2trqxML7EY8YTkFtBXuKX
LZHXYlUeR31pD2nVHKCs3DrAA3tXMM8yhv1cM4hdZ75jgrXSnhw/ie3Wb3I0JzBcG07199Ip3MDq
hmrTLAWHet7gUDCG0H4x3PbFUaJk19tsBWFG5IzAPGE6VTr3SduC/KOWDXULp2J/nlcpbWiCRqvJ
bTjJEy0Tri/wnu/JGAO8LEFtRxIHi1ACRh120KkWj3piDsQvRD8ZmE06tDuDj0CI/E5SR6vwhUEB
/KXq5OK0X35heQk8pbZYnY46+O+gFY66lWq5bwnPHkJ31VSbA/MoiEb9cpwJLGoeeAQKsS/RWABZ
+EC2Tlv5+KtfI0fzNR5bXQpg2vELYgQnVLTaCWJkXLZsWFumXEHaGbWfWNN8sDl3DlI6452ZS4zS
qNdB3tbZ3hz0x4yEUA/IbCKxWky2tiVI9E0NflkXe9ymCWTBOXRuVQU0PGRcnpJUzIHa+vh3AgvA
2MSjEA43MXLbyvcD/5Tn+kPPVGczJaiBOPAh06ZjCISG58ubvCDFbFpajFSGsf+ooTv0lkipX4kG
YINjMQWfT5nreLeM6gOlA7t033bYy76GJj71St0pfo1DCh/aN6Y3r1PFNkZ1pUPTrq5pBJYuzqEa
8QWz8wkUpCwbnpmogL6Dc0F406teE+8H+rs6093uUFc1BaVhrwNZM/WtdvzlQj2j1cg3/bK60hb8
qmH9bE6KIC60CJYGPAzpzMeaioNNz7bh/43x6Bp71yaZMWetJE8nblyWJbdsKAH26Syv2GxOnems
ZCH03yi+bVaonSPzcctOnRc9dgLZTTdRJoh1WtOHB+QntcpdRG7HtZaLUAomQ0bioylJsHbtXdyP
eJ4ptf2qH560cNiM9eJX9mtU4QAhOCsvjr13FvE8gbQgI7Icasz3SmvfsE7vu3p4mrAQuPP0S5Te
sNXq6WXuh0sSQwObsZnHBB8Wwt4XeHL9bWYV4iQwjy/M1pkfFEXQ1bhoZVEUH+WgC0wnzPabfHyL
l0j5rrfcO21LH5kTmZRXYm2f+sCikbAujKB0jA8o7OaGzOEYzcnF1NLpNe4HL2hKe99w17FzgYuv
JZXFFNZ3x7lG7nBqC/See59M0Vvt9edB6w6x3Rm+XupHZ6wRitis8pxkmCTxDBKpsLgObbu+Wlyn
5fSeya5fcQ4vK6SRnMNLAQ4VTH1v71z6oU4bSFC1TgDM+hYH/x3okzM+ke8IO7mv2SBKC886xQlf
a6/28BElyMhONXxU8QxOEb+xLzT1I3I6fV/b9sfcdiDV5UwOSpvq+8jiVu31mfJA79zomHa1FZis
zPiRdTFeuUIXW+LSMkikE2+x9BLOsVT1EyhQd2nDtL8jdDhsljivb+0wbR7YxSVuozyWx3Jotfto
dNU3Cd3sBuW2uKszVELcGFG7B0XtPBf6RMSFQL11o7ftskPrV78q9hEdYUovPoE1891rw/Am4zqh
rEiF384TX1psGnoDTovkdP8rcqPyramFdao5Y/GG2MSOsdZuPW3JHiKIYkFUaCzS0lD7Dq2RZA8p
seGrKwSj3YEtC0TWfHBupKLpv3YefLiKrqlsvz239IBYkxG33DB9s61kCmqjlScrz9trlzfGeTHn
N4Ey9kkYjP4vyesnr8cgz3nB6Ts1JxKJBIaLZLynmYOfqeXhx7rIZcEmZOnHel6TzV2tRetYpLho
o6rOZtqgrpGlv/ISIObwcP++faG7k3lcX7TWnvwiy3ayf5M4/gUhmJiURUNqtFTX3FBrToGtsNsq
zq0oILzV3I+TJ05tBeJk6g251xcQ15vEtsZbD+Ih7IuQcOq6eUxEFgDrJPZQnkTslpxPqtz2WWw/
z9lUkQDVPNQwYm8WHvj3URrsaxRGue8ioGjY8UT6s3RgI+jZsjphXTfZ9NBssQ32VHfdmMqXFFme
f7FpAG2H1Q8FsMTao2j8iCuHDlRut4U9xNCAo7p9GxAC9z1BgWzWfDHbAbtRzs7c+B6/xrHohu5H
nE23Ge+0dMfXJM/OYE+4t7PxaDRjcu37XAZOB9i8jyqOqP9N3Xk1x41kbfqvfDH3mEDCI2JnL1iG
tkhRhmrpBkGNKHiTSPhfv0+y2Dusooa1utyJjuawSRaQ/uQ5r3Gf+xf7mtI8h8AHS6Q1b+rEhyO9
2FdODddhbFEDUdnan7r63q/r/ropFhqfZNdCoauXocF8IQtq1x6riGKdX3yZI6rV0dKv8KCAb7Yk
5aaHb2hXVbyt6/C6joEVyMaq7wxEn+oSiUfP+dJB/fPRh5L30wgaYPDuw+R6tFiAC0YZK5S0zlRV
mbcOHC0gjA1khemDBI9vtjuYKMShQLhkyiJOUUJcKduovyD1sYproRH0l7CqyGH426Zo0vPIoEwd
K4fEfTxt49G8KnHvWZauXg/SB9A2rYU0HyKvuS0XnxOgZVdEEN1yxws0N1FLIs9yP8V9ieZydM6N
fxO4yYPttfKGpBcq24koGPAKaVe3/Ivj+zrzmmndd+6FFfySHpwA38rjy4na/Gbkdx+NCi2YqeL8
SEdU6qYZTnv37xhlkas+/Awn/6YejS2qrGoTTmq86PBIgja5BdWFVE0ZIv1KHiZH9RMBYUQkwJaA
yOe698GaFkqX3HTKWt5FwXjldz7pRxmlT/jphERH8KqBM54F3YNIpHFjB/muctNl048kYLJ456ov
tmINhOmwM6mazA4aogsM9qUmP2sV+acQTbsVvI5Zcvnw62pdoeFQiJmT0+xmMTwVPcQiCBDf81am
55g0XYsCrRlMY1ZjwJTqu7DatC0lNNiFCQiA6soZCMs51YzYA3FbdpvGUxw+7cRZwUcYGprTerC9
Koh7BY9HZEctAS4CFa8ZdtvYddKvZCvtm3aW5C7/PKfw/1tNNny3JHuO12BVPFY/Xxdl9Z/sMwSG
EP90hL6Jkz+GlERN5O8UAcCUf/o2fAN8T/C55fSnqvdSlQ3sf+KU6SOaTc3VowDLj15yBG74T587
PcZ/FF/+NEegMwD/yRC4lvA9MhT6cxwKHOK4jlJ73UxOORt3csJ0CimIYMq5NoOr8eFWKtR4gpu5
TGsDdIMag+hyZDHJhygYyub2VYblw/6hr2uY4rDsod/Fd1xf8BrUDNnA9c9f1XRIl2QqdHyxkxYq
NtmmsM2ku2q7dDT0Rtd4OzuvFdUKXNj8vjiPZzlkX9m9g8+VwnaLtDQk80sjCEleoHtvB/cwR9Pl
8v33fNNlge1Q98KkyaEShE764WsOE5oNk2sXOzzDYOiJEPmFHfuHPX6tkWqZudRi7HM+wgjDGFl4
+FFh8BXUX//8NXzhM3KmnkPHI2fPsiZ/WhQ7DBfS6kdrDyQvLbsE2mGXXo1y8YiLDlfDKm7Ca/C1
6MfFHSWLH++/x1H9m2zVc2rJIkcML5J3OeqPCJMGkANjeFUC60/ElUeJGGhS15ehed2k8WJhy5SP
Ct7vbFjogyV5A1LPi1ZTVJnzzZ+/Dn7brggtz6I8GLLcXs+iCTgwriS2f9WUll/d9zFJ7LMaHRWN
qpxCVTnbeBnhf3P/JUs3rV0cftADE3la5/co/EHSev+VDrNwLsbEglHyrMDGFFqnCw/fCGpZOk6R
7V/2Hp5M87qOZRufZzDFEG7FRsFvpjOzwIDD4vbsltkvt2tRGNrvvP8VImCxBR0sdTYf+M9UMAMq
jMAwjpYXwOuFiojAGnZGKzr6Th1Mpe2Na6rQldgEGWkDNs6UTp7eommjGfpY4zSUPGfPb7oITNso
s1+mM7nmqprrLJshU+MDA2nFiMknbvByn+fruPMN7zGZpkBBfXepAJ0NiPXkFPfsQbcxNOr8MRoc
/k2ZIe6C9fv9fTwjNeRDUKINPYuyFs6NRy1FZSIs23SMtlEYonty5pfFMNeXtqty3rJUokJebonl
oH9WDAV8ul52svC3TtqGlQGuq+1o8PuvdTQNbJ/ajU+212ML4/6vz4HXE7PBGGgmih22ZZd1+Rau
lGyuMB6L4X0kMdCQhNUL0i4xgnMZ9FV8amXoEvWrvZ4XCEPfNF3LwoyYHeyoWwj1RoIMjLEESJxu
NwVLYZ2VUNp/OtaIqVhiZ6r7gAQS/9nPp+4B25fGJIAsMveyK0UPO0qVmBnBMCjmDID0tHwDU48C
2Ps9dQhmYSPhJHTIzjksYIclc5S29gNk41QEETtuDCSKhMotbJZwWVE7IpriU8U1dTqxSN9MGnRS
TEAFnDtglDyUZA+HBy2MyfDHpN/2yBsHt4O5pN6XKMsN985J1MgVU/R1/IlcuCNR3q+iYidbF42Q
zkJ0wjoxWZ7ttl8PFsvU1MV/cAAeGrT+0eugDDjmo10oJNzM8C6AaCDQk06z8nIpIUScx1OCBkez
tO0FtmsCQ8isvy+zVnmrBNHqb2OZQ0IOjczbWcqEJul4hUBXFv9N6MFjY0+rAQNhDGvitDP+7Gxi
ANH/AeNB4YPIBRfiw74Us3SAF6p2myM+MdznI8J5EbmsyYZxPHXWA6l3HDFg5Kf1rxEtMRiKeeA+
vT+NnlfUUR+y+pnxlFPAnYij13A6xzQk63ybTlZ6BTAAljF6dsEKwysZk3uMRx90hSnwTCkogMfX
rgMceB1O0YTAqzQi5xeSBWqsT+1Qx0uRDkI0zyTqMymG4Nl92EFJyP2XalKzTSx36K8aNY4+crQy
69G5TNBdMdxuts8LmVT9Ko+SXq47dK+Qoode6X92HEqkWr1qbj4VNYokdxPWZvkdM7tUJ7zon9/l
qBfZsJzQJ9z0cbs9ete+nYvZ7xD0bZRffun83k82c9GS00LTqMlhvWMBGRGtIu2xRFB8bG8W8YXV
9OhO+QB1cCWNbJTpk3Icsfd0k62Pdsq0iVHmXDmOXKjDk2hVlx2Ws4/g9NLpaiqb4ePomzLcyJQS
/VnsDt5VmkKfRtetmYyM9K4fqxZhiVh+gqmpb9ONwxMAc/NXpLiXDujT/60B/iZC1fPlqCdAL/n8
j3+xKPUO/ypAjYlf2iZw1XYSiOPdm6oY4SZTC3E/2AyevEwXFw1M0yj3ldj/enb/9sEUBoEzIheL
0PThg7ugjkvMG/ttV5U56iWukucuKmfJFmCd7K+c1ERUplCi6+7eb/JRsKtXMpVNpirSl2AcjzGU
QN27yFrYFbEedqdPlON8DDTa8mkpqy785gPeIAMyNblYlxzFqMRGODWdWC6/ab4ujtN42+c0CI4C
KORUYsfQ5r8FRAe1lf0k+pXhiqwmHSPi8b4JkQrK7Ryhxfeb/7snu9zb9Elk0vdHR6YA5zMGAfaN
WH6QWJVo0uMnxppepYosCEWuQCB/2ARhe+o8Al13PNm44AE1czkBKSIfHQB1jhk0OHy1RZKsxNHR
Az3N/YcMAahriCmmkQnEgi2L1DpomOJcDRhjrTgsI7RpTZPO+fO+8F0mn+UAuUNw/XASZorSV5Xg
kNUoVBdvclS7n4qgDG+kZRgNhY3Ju0LnJOlPjP5x3ATkzgRPSNQCbNBnCzp87oKSDYUVTkJ0YEe8
N6cq+Nw2lvo8NlT9VjkM0WLVxlYN0aH3EC15v9nH11KWAGhlm7iABWARTx6t+hTdNBSzGrXN5w4X
ZYowEjhI7lPoANeRrxBRMik1wz1Cp1sCobvDYym/rsduGa9s9qG7oWvC8SzKJWx/auSDt33/Fd/O
Ut09gLqdIAj4cvSGfRuAxYlg0+cp3Kt1nnvB/NcyCbwqw0iov7D/s9N1EFAofP/Bv+sbrupgQUE/
EFd6R3MCip3f45wGbcge5ec+7qDcZSymaOWJ0kO726kmyECdjdJDVnjXuBFWN8gDWfcmVkM9Ag6i
RiHKrfPk0eqHKDhxeP0mqgt1SMebEe9yPz06vJoECqEzRlBj0wXWlZ0gBOLOSG/idViSM05dK/uW
MvAf7Vlkl0UcVMPKFuUiT3TV24001HcRX3hkgNjCj17EAmjVNE3ZUgfz8K1yMV5GDb+AC3iJtZJI
1/PoAqE8k5kCUBZbUYJVnhnbH0+MmD4qDs8wIkpH6Huoni3H2wossRkjMoS/e68G3CZzCMa4cxQA
qsYQhPXaV9HwA0QhqU/DHKJvVU4ctEXBvtrlE/al58z56stYCr8/teXpPjh6N2DGps09iVOHm9Lh
Sk/QNpPokcst0Yhnb5IhKG4MahO30jTja0KL8kvfZdUXowYnsHYN5APPYjBn56Iey6c2lfADT3TX
m82HC1MobNcmEndIxx290mQOdUMyVW6DUdlUNfAV/hKFCo0L8LukWEGIOed94aU/grGYdtHiUcX1
PEzDQQzWGYqYKH9E24HNGce5SatQO1U2bzpYrUjQlqW57XvcdU6995vTg4PS859H2nPJIB4dXNa8
qIzzoNg6o9fYlCIwUUy/oMVcJhRf1ex/7CbwdT87O67yR+ocQfIBGaGp/YZrL1olVmkbiJGc6M23
b0UcjsKwa+r8nn2cOnOaqjFsyqhbZda1T3ldFT33bMOSQXqHNlngXfWovSGQbMzEhQ9FvfgDeul9
BDQSOYYl67aT41T1p/dfzNL71MHMI6HKSWuyv0NOAXJ9OPMqNEoH3zEjJNOqtrEhIjoWmU87HvIR
jLk/uM4FnssJVanBR3zosTKtkezBDCscXc/G5T9lZkNGA1+L/Ja/m5BEEFgs3YCBHJ0rNGEcMKmR
gXPVBYbDmfkTGL3kUcj1oSR54tB6cyKAjifHwIEJGchjNR22Z17ClOStGW6WgI/f1mlv1te4VEft
Jg/GFhRQFNnRtOp9jIuv3+9M+AGHvenQhwDmHXYZwdTj9D58emRhK8pmkkFhl4Ar7sAzL3QWZs0T
XzLuWGg4TUY4DlTK7cHxh0v8zBeJWfKSVXeeRP302/icM8rQ48p+Jc4wMk9Ej7yoterTop4CqtNT
bGYXZgPBtj83ATgbgFVz9u6HCQfB7JftN0bxOUZB2P2WSc5jABz24H1SiAoiqzPhbg+UGKfgDJ3V
UrtCURdr4mp5sJFFmuo1sHKHoVGINEfhpsxqSpFo83R8LAIpbWZgY+6HM78ylnCcQbYVvSxC6PZZ
zp/P6OuQ3GK/1I+O3CXlO3ClEVpOiALryUTpvAdVn4aFnjpJWZGfapJA58QmnFJJFuKiolR6HgNE
YbKQwa/QPCgHFHqndaPMYf4Oph7GrajjWVD+8UgusYkPCBHOG1DrEoRQNBhGNq3ANVsYuLOTOwgJ
JxaspRUuxba+XCZGjr6am0f03Brwgv4ZKsXKu23R09P/jeudcPGVK0O1XOZOt6Bo7NPZU3GHg7A3
2vdGaMeWeZ7hZ0G2rfFAqqJDbzhu4+rxQdXeuwYoywr7YAok32sYws9vm0omEtKtC4VQf5tNPci7
M497t2UAcPXS5QEnTe7Rq2BJBGzUrHLRhbmJ2lrQZKZRMaLINClyjG6KE5uBZCs8gRyhjEzE/ZWo
e5uJl5AVpetBXpv0uYlOOx2bUOjrufG38LpXQ9JlywMpA8UKz70m+xWiz8k4NS9rHycvBj3H4o4u
iSqpF/DLd/W8DHSQn84lrfcsGdYPVgxR/mMA2WB5GBog+7ehF8W/PEoD6ksRLGPzmA6VOd00YipB
+3GVxNUVUQx41tC/xzBhLPsc7Fa3mpKQY2rlRZX/6EhXGsAt8btDBB3Bet69RVM4fxRFZbpfPIvE
6xYgxzCu+yrBJcdDBZlXhmmp3xw7x7l+9OuoQnapzXJCjvvGGo08hN5uCuRTMzQcoE6IyQ9YFR2i
N0xhJNFJHJ0FQQxtPqTiH9qX1jjrjGk+QvUNr0ynCtFKtjA2ts9Af7ZwRtEcKurruRMeoLYh8kcN
SMwGD8RTanbQEeJwWKYbOcAPj87I/C0SqgS10eE8hrjBrpAIkr3uKqg4WT6PQCLrB9GKASmWrmYH
QnceRYoJO5ClRhW5NvQr4+AXE/RONeQUVB2aYSz7Ky5LtBFBurRmaUGWdIePZtHE7PGgzPPloQm6
ir4el4J5YJmYuc1rRzJ5yNQ4bi2aDwFWiUxBnMU8/iNSmzEyrAB3cs+4RXW0Tj8uTaSPkLTyfOci
i+KOyea7OeTbczca9Jd8mCq6E3emPPu1X2V2N+g/QtdXp6itJcyG9NNij8IIz0g2Nvkjrug4q5+5
STqzVthi9KCnTtTqba1umatZm9nZX8KIWnkBPcYZvg9sfXa7ptZdhAhzTWn0EQ/0kpRhzok3nhVN
EFhPJhgQV4vpx3pdTG7D3hlTSOgQBs47D2Wkphz0aTfGwCNRLySHeA/Pu00fGqvX5tSSpHFwFiZk
GFFZsJEw/cQOOIQfxWwvWk88t5cMrDHhbn0TSe5AeCLux2lxG8oxZ/y2ydZeTgMH/r7BaZL7eBm6
qRjDXT/DZ8Eq0mn6f/sdGIKvbR6nvli7aHR5O1XM1YTunsTjoNqIsembDVAU1/hZt0IaiNq2VQ6W
0e+D9r7DVSi7AFngJUjdGn09IYi5GNc5RJEBJlWRoV85xJTNblvSrtSyoijvsk1bGMZonKEih22y
E7eIka0wmCZR+7Ik7Aih4b9rGvRfBbxFVFY8fUkXv/YAGyRtW+dra271Ohq7fpmvZSg7vonqWNd8
+tjXR2UwBGK+7nAgzR/tkGAJT+6ql6hy5JCM4HBEiFV+BHKl+FNKLxNjSpZe1zUQJMvp0NLtagwH
o4qUMcaCLewZUsm+rG/sfkjTGyZsJS/bqUVySYiCzI1imqA75YdoHxorZ0QlB7UQL9V7XKM6i2PO
5iwykBYNHVWQRd0fbAQX7jScJw3cBUWastWi6xIp7R/LovR5/RIrOSLS2/XLWZ4XWUSAWRmjXkfJ
PNt8PmtfV4hejl8czXSg8HJIWBGUqW7VCkeHS/vAC1UPfV4NlS35M7/z9CaOGIBeE+Yi9FmcyVQf
qtWIhg8aG4jkMlxFF2W6q5AN00tqf+rVtpVG/Yr6bpRaf9fqPCPR+6bvTW0IGrsagduY9Do2we6+
SFRU4/Mnd5ZeUWE96fkQu7MuPFWYbNOX0HEJYrpyxL9sjQkL44SHWcaSdb0kUfHH2YyQ3fqSGZHE
DH0081puE/A5SHq0IDlZlRLfJXZbZx+XUh+faHAbjyHO24o1GNhXWcT36Nl1smWDwCSq5g98Sgac
IWbnUvTCUknpmELsj77cL/W8Ia7RSy+tHM+YNoOVP5fy9k/wMYZygD9BU0E7pExBcqNDGUPtM5FG
AYbLzdBDEqgjkHA92X3JEXRoioe27fVmhfuUYWbfEzTr+U4ufst2Cd4JeHjJPXyZx1bc9qUVtOyN
Q6enuV0LfSyraiKvs63tquRXZizOGHQzD3UriKgLOrJhSjuYhgz2Ij4gEF622eNSSbtFTBuyJl1R
pwMgQzjNI5QvcFlLZxL7gRUSw3NPVYmvn5+ALYy+p4anZPHwEhaINE+7H42ag/7LbNg2ixFxYFRb
p6zgSrpyyk5vw2nip/qlG0fHhCim6qPHS/CvB3SZJRz7ANcA+1106IMyHC+xR2q1Nb8vcbGhkWUS
EhF/GlvpDR/bQMYMJmJB6MgxV/QHRm3Z0xy372sWEWgCYyK0OguVsjwq6mwYNYw+kOpgnKyVa1a6
eIkJoX61l4/wS4Ld+rJtuppXc23V8ZtzokqWiCETVJfPRJ1CTFnXdibbYVfv53Olaj10GEXrVfQC
CGmS0uO17NImDsCW4flxoCH4yJzUB+US1H6r7FcLRVdaayL8ePH1DNHNzIq2U5grZaDKrxHvUym0
EDPNzXJj2IYf3xL31+mDPxht9VeYIN755Ic8b9WLynS68xAYefWXgzMgdX2Z5QEkFhND92ZALrAp
aHFZuArsuUPkuc4o9eRfs8SUEDSmMl3AuCSSNCfEOqXC/kOdL8v8VaLyXlbrvkVCZjiDEm8Rhg2S
kUHgtsu5duCY5dZwuxZUn4Z+w4QOkuLLhNAPX8qlLaWHNF1e9BOGxxHuaGeyH8ppIyeKTCF8GbtA
dDovmFAf+FyX1EXSFTAo0Msf0EqWibVEKDh3KvfFTTcEddZ8RDVamsU2BAHpdncOspEBmoBDHQk2
uzR27wVK21V3kYdKP9+MvWDKNthg6e+cQmAGE+WQaYwNapx9eddgEWwGF5PsAoUHAFaslU09HmEi
RBphCaYRWtuLg1E1tcEI3H1TZXV2MSm8romfZQUyIcVHfhFUf4DSVka7a6dKb3wj01vveBlKMx+j
fdT8smU3qRUCiyG2MQp2Ys/TezzlHDy7N2iRIfWuVKPdVspISejOHdeh8lNWzg0SLpjhxmj9ucoN
v2ZWHjCyIxrLXgf7CAW2edeJYvTwJ0PEslwJA96RuQr8dOyCr8GCDdHKS6NWQaeLReruLLfX4SoE
UX1ts/eHHBhsvRytbJ5pgr3/lQrXR/RdVbkYXYFmbaEvZVxAFFvG/m6KFYb+LEgxoB5a7MiHj1k1
oY/8IYomB21TL8Lf+YyJQjC5PF9PYNQ+nwsFf3PdN7Y+6+2ZtAhuNra+6VoO4jEosbGt9ekaR7io
nrYkfvELv33ZLgBhVJwIfdPoXZ/AL2qRxq2pYibtjSqV1aUfuSdGILy9HLVM/A3QtmPDbP1Bb+0z
+lN8yYJSH8B+ELNS2a98dvYERC5qhNGMCUu39ur8OSaNSt0tL3gJJMW5ZtkQleixYOx9zgw1QEF/
CEHv06dW1WiwCDTkphq2ee9kbX7heU0yB+cYNjfTpsa9Ut7bnS2hgac93cauwazByTm3OFdFA5z/
72O8wuWGPXJ2ved+2V9jDKViAWHX87D2blWAngwVIgjvt+YSMsvQRQ0X/squAXFdIGSpd1F85HMu
SPvAuYNxSd4LB2f2yApTWn6h3G95KNWGxDMvhyuI9pQBwRLWALVZodYfAMiPgoU53Owjn7SL9J5n
z6YOFawg1ptqtw/XkWHT18Gaao2+UMwQoqnX2zrVIKZJn3QBGFsOiEAJHWjB41naelOkGMNdYycT
zdb3GbrHuJy7dPA0rpkhQfjJdGSHM0/lhxhi9LDgo0/hMMv8YkkTI4J5lhkD/OOQ+VM6SJFJTFhj
UhSiBUob5METF2/zs6wjOX1PRiRUpnUSM4znTjmkzaU1xNH80ER5Oa6g99vArJvOXj4TWi1QE1Qd
ulN6NZNolnAi8nrJHyaZGeY3CNaiQjM9sVKD5HIIXvgsFr0CFo/0VF9/BO+/eNkZjO40uCDvbaQc
ZMs8o/uNLsqjiIrJujRwKMh+ZJ2F7qGz1P55ZUOpra66YkGqcOkGY/hUUpGL7oY41etSVXFGp0+S
AO8XQu8ZHhKewvtmjXJV6XFnKfLGvZhrdqxurcrGrOw1x6QTpTt9NUMiEQ5hVZEjo+e0LZNHmdem
3iiKGzeRavnxcuN6ibIJA3TUs08S7O8riMDpA9fpE26VcdgQwEN8z41q7dd9GFirpKl8JqXaX9Rj
2luv9/N/2sdQ1n5VTTOS5Bcj2SOmRwr4Mn/cX7nzaNGh5kuc+7IkfHfQYbU0Sx2FI/MqzW+kDZof
cphxnUKNWo/7drGDZoSrgARDA6kNLNDApo14YjSv8UJ8CUd0aJ1mUu8W+DK0GG2TIsvuEMlOesiY
hlmXV/6weLm3xutPbxnkdPU9yOCCwONDp5lY/DnGevoyE5lcJRuZC0kI2oswBxyJCxafDnIhYs3k
aS/iX+xLBVsXWg0i3ORySqd0xa1sLD6zpDyQ60AdW3OEhARSBOP2uRxvGcBmvI3zOlhgcZr2YpI+
8eRibkBfTuoJ0YRePRFL9NmPJJAye0izULMzVDt32Y8uMwQskM4H24Nxlu+1Tr+CJ6XvU+k8atzT
Ui3V/L3BkZj3naq68Z4yICRpdh6pcuD3nNnUm6AZT3r/rpvBFMzy5+SRTy2/boFOgXAEX240ujsw
wjPZSFsiBmIjmbp8M6ig9W47O9InwSSsiqF62cNYcQHpiUQNQNTNFL5Xvp5zF+A5slmtUSCTRimS
AfP251Bv2gjOr4p9ON+atr5toMKvt69QYEz24BpoVASYw6vSWdZ/H9I66US317meA7lAy/LBG63e
a89n1wS6SNI0aKybyoXOQ+fgyMZ4azY8A21hJ8wklV6jFA+jslfL1eTbQ5+tPXdCSvoKYbRn8CBJ
4AL1TBQ3mTz1IhCEPbOQ621wE9rnAEqzImOCuhGXaANTm/k6qtCr8Vah6ObuEuWywfy6NJAptwAt
G+/WTxuLbgsKYqzPsSNgj72cqWbVPCdP0aXkqIswWcOvxoEXgKQcYC7dafHc09cjdRGaTcituwna
q8HObJis8hqvhhnGIkegPjVbgSgip6aNu2O08g2rpDPMtBXQ+hQWXn21mUI7MiB6ItW+jNcv0EaK
sTrSIAGRszm0L7k88rBEDl0H07NbvVwW4yFSXCnK3isXYCXVGGAuncphYgKjZ+3N5760IaJuAFlG
bCetckedHYqRzmgvUqsZGRfRIfUFOaWtgxiX1yHTX6qg5p1I5knXwdYgTyAyw82sdN4hNjwd4Jdp
xbinta2/MfCu4AqQ+qh0dHI17zM1aT749g39XjfYspHve1rSIjaJvbDFu3USaxzw0gqDcbK+PlcU
/kie6XNd8s//0n/zbzKPXBST7tnm/T/fnT/Vt4/lk3r3l/6roMHBJ6v//fwh8VO9fuweD77ZVB08
xvv+qZ0/Pin0M/42m9e/+f/6w/95ev6Uz3Pz9K9//Lvuq05/Wozu8GsWATper0ov+vNf/k4381//
+PDY9I//c/s0/s95n1ZPgJn2n3r581//eP7TPQMBzC/KSyIUFqQwHyQMxaC9RgE6Q/9EYQjVMiAm
Lv+Hn/ytCsdPANyjdoQsHH8V+K8YCAacBs/xQZOhQYE2HGpQf6LldFguCvwQwC6VaJMvKCeC8jgs
F2HnZBoT0NUbhW9IhrxKZ/xi4VsXrzrnw76a95pfcFiBf34M0FJNL0C4CkzlUQW+jMg4Iucb3Bhd
U3yxCVm5kqCfiUZh9TU2hPO17gzrkuK/+RVRVO8EFOFtK0OQkKC3SCtbiD/owvwr8BjMVBZshdhj
ZS7duUC/YF1O44ny/u8egpMPcvsQREI0Jg4fkph+V9QiTnYgMyOKqLLV4pbZieryIXpR92To+QJA
JVAC/VW/xeumLHMchXOa7EwteoIMUEmdETCBgQjV+v1B+12DNCbAhChDGdM8mhs5GEKyQ32y45rY
/zusAwPIW2sXJyrTv3sM8hhgFHUROHzGzr9qUZcE7hz2tGhix0M2vDSR0Mm7Uwjsw/r3c8cBMmb8
NX0HFIDu2FePSQdVG2IwUQhFfHOn0DxACpELPk6AT6OaCu4yXrCx+z7YjnNCYhOh001beuGfz0Vf
wGIBYwFEwPaPysMDJV10v4IENye/x8AMhmO/+MX398dOYyP+U1Tftxb8Ng1lJ4Erc4SdCOeqjCbb
SnYyN3+OACrPQLzeuw1ey7OFK/P7T/vNEPq2yzxhqwL+7x/NlJ4+b1OwNTvspfrznus0EhyTPH//
Kb+Z+lypEHxxmPqs5KOei9p08CigQPNGjfV8CpEGk+X8NJrReGKRvWkPhgJBCHcE6CXCm87RflHm
rSioQJa7rsqhxPNgxKNCJU7sGG8GyWEiuIEbOFTIscY52hW17GYeIHa7sxbo7R6p3Z8ekSfU6jK4
B3Ax/Okw8TzwPXqABHPv+HmzIElKXjAFKpPiA5cB/caZ8RT+4W3nWVqFkDGH9QB69Wjqwa0dkeV1
yt2EJvXlAvEE4Y7cPoGyEG/WM0Qw6DSgLFjSJA2P5hyqbcJp/ajcUezGPmtyTBjhcvqZVnW4TbrY
uqMofG8HUv1qQLnfRRa2KTUpxO37s/Jtc9FUZDVTdPT17nU0V1K3mGuRVMnOSZx5k/TGT9g80x+P
HA0E/giyn9MLTN3h5lUoq+5lygKDsk4CtGrBrPneKZzcb5py8JSjpsDvixSMqWTXWTl+FRae5EgB
nAIuvp31nqkXF3EHaBXq5odtmQ0T0Al4s50/uhJx7kFtPTj9l2FtzLh02sPu/QF6s21whHG8sL4C
QeCkZTFfb/xmHYxB7ZvlDvlAD5PJBD9aS47dQ+4Bu//Tw8zRQrSQ4IRAfwrE+uHDjLxdFrJv9c5D
y4B6UOSewf4rTiDD3w4UT3HpO00p4h8NQXp1ltn5PA0gb+pdIGL8wqGCn6HbdAr6/bbjeApKoz7B
qxbFOpp0KMVnjSHceifBeTYI+Bl9eS0XPCdXMwqZ8eX746S374MjC4oUfBtIadT+LXB/h43yIQ2o
Ycmbna9sEWwiuRQPReL1EcT5JbilOBv8xBbO202kBdWJcXs7KQlAiLNN2wWJw9F8+PC49Z3annxJ
7aUT1ZpLJembomqzb0lS2N/x687E6v32vuleoh3Q3GxhWFfw2KPuxWaDtHRcql08uQp5miL+APQg
W7mRcE/Ml989Cj4T8a/rsZEcxxy2H6duRTGM2EeMT65rmXCO7fEcdGX+p6vNpQvZpuhDlgFY9cOO
HOd+XkRVDDsARc6lo3wM9HoVX8ZGFP31fge+GTMiDm4lNIplDTj9qAPrMKfO5Lb9rg1KtS4YqKtx
ksCWAqO7cIB3nYjcftOLfsBtDXqcKyC46lX5atXFdUelJFQ95GMapFBpweizGldgOf2L95v2Zi3o
poEShpWNRC3XlsNHMf3aycz7fkcUhMMHORFEmobyZkKH6bYiS52eobaD4nUZuycG8M3eoh9NQAiQ
EFwm4dzho5eFInSnRL8b88rcSjiC3ys7WU4Qzg9BksSnR085GjtPpjLuQ6vf2aX5rQepvrGcNLwo
jTr6nGVo+S9RNv5p/Pj8TOJr6F9YngRHB49N1nLBp5yWBTn8gdT4S2ZJuzGiOT4RE/x2pgRoM3O1
B4/pHl0FPWuJBxu21i5sUM0msWOfKbe0V1hTnwo/fvso9miYiJCcPfNouKqxnoY58PrdMg71pYB8
8pcZmctViivyiTE74vQ9D1pApoA7fKDJms/Y01cLgIr3gGCxNewCAy2Os8YLstvF8PIr5KLjnYmi
WXUxNb6bnuUpXnR4gZXWky/b6k62ubhvExfD8vcXym9mK1Q+rlEoOoJTPL4ON8ghmRyGw24eazDd
EXBfZ0ijE0fT754CdUBTLQDHvxnPBdhZR+WDTQ2w/pkBCWqbE35u3m/Lb/Yz7vMkR0jrcBgdk3yA
enbYhrrjzho5bikK2udmm0lwJIX8q1cq++P9TNBrXO4R8Q4F95DDlQ54MFFGZy67MUMbK2OgVj7q
8iv0TZv1nzZNI7uJJLQepsmXw0fNCmLggrPtLjNbtq0S9IQ4ayDnJ2tDjvBTQUhiK/v+Q99uokAT
Yf+zDD0L+oke1VfTNfbLSFoiDndOP4XzDtMx0uUAsYv2kopM1FA77arhQxFC7doVJFz8Ey/wdpPj
dqf5Lw5xDSw1PeCvXqBPLJOsd2ogmtsGV6PfiLu5NNQ5LPgBA0SgJM46UxG+4e83/O10JZTi6gp5
kH3c947CQzdxI7JUdbQDdBZsKlSpQClGyYkz6u1T9OlAJgNVVnJrx7uBaUUztbMg2gHQW7azYyUb
ADmnklCkCemlg7gQpyHXsk3Yhzirecd3H7cxnIKBtu5AqU7O/eQDr9ooRLmD+zjESWurk6QWUNxF
LDdx2FrOVdlWdW2eZU04ldsMVzb0QwWSbigzLSbwBastghrntKjps1vV2yREbGc0jUsCmtZGeAv4
GxiLeMrWLsyoB8h9Bmma2XYKdCejxlq3g1EzkAje45MoG6nWPfYS09oxMagG1lFn7vcW8VS0xKNy
+T+knddy3Ei0Zb8IEfDmtSydwJIoUZReELLwQMKbr5+VujdiWGBFYdjTb93qUFYm0p6zz9pfs0KP
01PaxawxPRaNfY81eZxALh9TUT7BNPaAU4resA41tOPkBwF/ai6NHvXBKcKx2ntME6v5a6GA6DcR
efbooShdgY9l4XXtxy4LBZw91GFUc1d2pt4YLVB6Mrhd80Le3HF2wMfd8MF1AzJBMPPyZGPjm4e5
dGa7ABi1TDyo6pg9kxipjX1ChCr+bE9WzJnCrfnHiDBQ96O0EfFjBHcA//Ridr83hJW+KjoBrCMk
eOxgG3sowbtCbOy+QnoGYUjVReLcjm4Q4gRF+gRYbTJoiF4BaTnu42z22OKqbFU/DHPSEELkePve
YphTVrtg7FxwXY4YMHnLYrLucdLrzqZHXNDe9ib0UhRDVNAcAl0Zn5Se8vydQPH3Urc5xp54Webl
vjE5qrZGZ5j5LkQX90NEapdvKtUCPNUSyb1VWnw2dxr87WYjxhxcJyX8zc9g0DEExbkTzyESgvGD
Sgl0tBfC9P70LSJyVPGSjx+3vBqOQQShfjfbijA/KDiKDYd0ptqaX9FwT9xHBCqcR2p77HaLfrhz
fnIemljvpvhhJxukiZW7x8baiLclnLGfNmqHnzgTYkyLvCLrDqgR8QxL0fuO6Sai5Pf7SDgu+jM7
3qDfKLHllscsULNmP/Zg6NGm2hQPz+C9LQpZEULeBjqR60ODQA+XDy91kPoTrEvnPV7v1XinW3pj
QxM0LAUHogzawgZJfzuQra8MddemKv5rzTwAMWxSQDP3NqprAK0ZksPvE6pLkoPDYMSHOMWPdk8V
khjuGgremmYzGdZY3LvWgBS3Uiyme9IDtLivQVykHyxbabXfQ9DMhUAdk0TiA0pFa9iWCExw3m6q
QL9tKW1Cq5ggC/lh9zlIWeF4Wb8rdbXMjn0Tg010wsz+SBYhwpUQDa2GQWBQhdat7QHSPziZKOvj
3AWtuI1ROOOSlbhxtp9r5Mdb0Q4R3utcMuyd3VP/vyFWEQf7oVPFyQ4LpE4OnHjnsUF9Cnl3dAvx
HYVMRMiOtENdPKPNsoPfs9YW4cvEKwkzpzELR7ErUMlF3a2YUxvyMgRyo/khsspqP6Ws9ulBEbxy
johCiXuTGZSiviQaA1Hvirlqfnf62DAtEHiBISRJDY7cju7Ql083Rjr8DQPl5wjyngxy1gII7sRd
DQb1T6RZ39raeQxRh+9sYT1hQst8Q8y7bWoLnDBavb9NNxbUtusUYhCHxwnPwDs9xKgvNuruiFbR
p9D5a9GYTKU4jLci0R9b7AQcNKRp8mXiigLMwSupHhPH3I6gvQVEmdVuBvIbhMJHcz4cpCZ+kyCD
PCQl5RU68MoNGMnqYxIoLXJS6SwYV4+xMNttNzjKjQsQ2peiDmzgrb9jWAOAi+0PSR2iFcBU7lOO
8PI207GqJ9G/74cxvJk14+cUUXeROjDhrLbBlqQQB1DS5rFF7IBMiJTTZIzFJiPu9GIb7Y3jJuLg
trHxGZnng9cn836cqgCcQIL4TqciFePP02xGya5rC+2IHPZetbCd5j8XeM3O9dFFaf1I7Qfmt2AB
9qZdiA+mln83ckvDNXD6WDlquFV6CS+Ig+qeQEf4AicJH4Nxemk0dFfU7uCFwav6zo6y4lhXyQEu
3B8Mjw4ZJtc3ZospPO6B1HRpkH1yUL43GoU1FlpmNE6xTNwN5RPlWBVAfvxKy9OQJ95802apmX00
7RoAr1LFmnLHPul1d3YW9vFNHeaGtbUxwSsfywn75F+Q99DQTXXhWDtVIZM9bhM1LoY/Uz2V/d80
nvT+k5eWYesnyIOIvhMpMY6iViL9T66reHpyjlnz/Hkq5qCfNyrY0P6u0lS3/kVhl1qf0LEU8U5l
RWO4J7oMeNXUgQbFvCr7hDlI7BwzcI7TEdxxnt9oicaTrSdsZB3aJgvLv3mVB50GIEll49/lE5Gy
Ds38aDwEoWP+0mYn9n4EbNLh3m7UqtsD2A3TTVm4GswIlJYtdpiGYxNtZEVZYisiS8d1NXB6e6O7
o/3SZwrAHU4vJ8BbCVfDnaKHqV82o1fvCVS5JqW6vfecY9rLgas05W/PK9D2uK0yj/eAQBDGUP6S
D2CvBteS4OfcvIm03lM3rTULb+tFucNn09WI1xLi2r9UpdTzZsitStt03Eiz/YBP73eOdGpfcR6r
8GlWuuguqlUHqi8K45hiBjfLD9WQqaexaw1sxavOpKddqZifzTaKflX5QAmO2nOqPFSaB+/acDmo
dxAdOtVvUSijJCziAoAjDC51N7mjiXNwE4rfLWax2o664FlQnzKRFxuVyLRPcM6x+URVGmsFhXxV
2h6CLPKmYx3MXvRQj5E64NBda8b4kLQw3Pfgs3N7l+s1VfHuGNoDCEzDaLZFbwMsn6E/tRILDSBs
RwBMAw/WQT90NnZuWR+regT9jY6t+CQ8Qj6czGo6PUa4Y467soII/Kkr3LA+1RUu7YCF0TPuEmOY
sPBB0Vv6HvXxKVUYg8ej36rs6oaqFi04AmQapBNw1Csfc8pvs01eqeI7twJcwjPyrJtCHxqQqpQ4
xpBqTO07t3w1v6tYkjzodSNpf3eomx9M+OV4mMRRps9HDgsr2bZdSqURhtpxh4Z8DiiUHiu9tbdl
H+HSnvZcQbd9X6o64tO0y9gROU022M5wTwcQX0cHUFaDvcucPoPR0lStrd6TGhswwFWI9B1qdq6/
U6/j2sr/Hj+FZtM+N7UYEVFTActdIqphg2xdkSrB1hzLETZ5bDFrqIbNlU/UbYBqcSasjp+qMOgz
d9NoKH23HC2iuR+LTPy25EXztu8LB8/mOEpItIwh3NId2qN4OFalZkwfNGpBywO1PygVA7K33VHP
+4RlUSRtvs2THO+Smkro9NZrleg5BlsPQJ0a5KdiVmMXgRkaeqSYgfc7jjU9QSWmAxWd24BUM5a7
4Q/CJhWEfO70BRCeVMd9NGyBCVx/Nb15rRFwo3YW8AevDbSgi4QS8fqYArM+8ovIDv2kFCV7i1Y8
cpAF+xznYWliOxgrrb6J3/xrFV8rLn8kHZepUy71aV1OHV66HGO3tQW+PYlHZ1dJr6HrHXwTX5BN
uTC2CDub5EHevIdnTQMkHPkwbMxNrajph8k1idbkcJW3+P/EK9XIb16INEjQBGgJxni8whdhMCfU
iMWVeuSPueG8hIgavqW4N6+ETS62QqbWVgnb08HFa1eFnilGAyi+NutVc6NYOHY9AsZQo5Wo3qWG
ZPgXfAPvQFIj58/53jZ7/PpaxOBURt7qGdZHxpTUx+tf6dKE4FntoiQBHgDG67wV0TaRMpVN7KNZ
CW88ZAjcNJPig5PZawGSSxOC6WCRQiVQQR7ivKmsnrisDwM1KWr9Cb4K20SRIrs3u2+kd1/+Q7+Y
d3h1sbaIv543loBppjB2iv0C44JHNRyqX3Mz1hSc6WuB+osfiniW6lC7TDBtEdgqsiIrjTYjOAkn
gkO2Rt33DEA/6j9f79PFhgi+kulg2yBUf96nzASKZbRm7AdB0fLUUBz72VAHr/0PU1xqBSR/SnNc
KU17HUjKOBUA5yeJn5dp99WZbBwcyllkxXtDOtD/yIPBXCJcRypuEbCakXDrM44AvhNZ3S6MNFxd
HDd6eu+okViFxgJ2ATwcj7bz3jSAajhNq9R363F8yKpefcjtNFsR/LxdR1BiiRaZMjbE11mEHLEC
E6Pq9c6HrszUbYBQZsslqMKNJtPf/XnOm1okM2CR9a6YJoeMdgdBVy3cR5JTxcr2fWGyyfQdYkJC
qYRtFwvIhYBemQX1uCJRnNuqwxgt4Mm7Eup+O2zIC8iBMgeYbUD7zz9O72WwJbI69EWPBcZU5jpP
flN6PmSVlzy/dyYYwB5NIpU8qiV5+LwxpwcpDqo29BXErPUjJbRN/oEUr3m43o780WchRHa41+0s
OkUVRe5FSh75rd67m75Q9lrzB1+mbuOAhjg0QB/ev4sbyELInFPlIjeH855B8HRjeQH33cnEkk9P
h/wOlLAe3wzWFP263r0LMwOkqcssd23DkM5VZ9vDpA8JZUVqhBW8o/mO1qag09NR/L3ezNupQbgY
SZkBRQYG2RLpSPATYxluq36DifW3GQDCwepK3vq48Pbb/7+2ZFD4Veg8cTPK3cEH+H2szx/RlJq7
slGHfUaN/sqnejt6MqxssSWBzaRqZtFUR7QvCMcx9tvcCJ4JDGgH8qvOe5MtME5llo40Fd/pTTIi
t4Vh1nGe+H0aN85eswev+1SjZuu3Xjq7xsoyvtgpPhXSXgspynKzUAMtdKzO4BYxDEQExrHZtlD0
VrYkeRc5X1cIvThiOZmk4ktdrCtdxvutjoM26OORxyAykkqiJ/qbWnXLh84dkocEgoYPNHOU6MYc
ysS7JwqARERt0HYkP2jx9awGuowJLN/HOoyqmoJKTlnAkpRftRD2+u56a/Jve9Nh+Fcy68EFbekO
a4amgEJSJ77ZGc2BVxBJThs7T9NMkzs76dr7sGj0m9oj43u95QsfFIi9TOlww5X/nC+IGG4AlZlR
4ifgwHZepcX7btCnlVl6qRXwZGjZkC/ZbzQ4FgR6Na/axI/RPH61VbA4O/4j9p3XeyM39uU4Asmy
5TBK9tOiNwGhjsAaGUfFGOYnuzXFU+KE1IsGvLoE8V9vpcELexdYJnZJJPUIjc3FSZM70zCH+KL4
okFwi1Vdf8hggNy1jqc9Xe+b/O1v+sYmbMtT1Hvz6imKOakSitv8NGw6kFluiHb0g+h19blMnB4m
EWY/15u82Dv5wbhVAcpcXngHovFULcaJTz2aeaB6vbijNlSheshpjteburQCyGZygbfZdWHSns/D
Om7RbYzsY5juZE92hN8qlLX8bmgLqrY1C8/AOhDeHaXU/f560xd76dAwHSUc4ixudCNhcdPygsQf
Nbv5jhVRQsVAM7eC5ELQrmXHL05RF69ti+lpscOddzSKcsrvaMN3OxcvZ2GIXTSn6b7oteLeVmfz
2/XeXZw2r9qTe+2rEw/veAJbxL38fJhMsvHZn7BTKA4ak+SOxFX+oKVZvqLouDSilCOjJMQig6fm
YkSNIosGT5GRzSCg4iuJXBhrUVd8CyJD1Vf2zgUPkicSh8Tr1hZTh7AT2a1ET3ytboRJWV/VbUj+
BaekS8ajtAQmp0ggeALM5Wwaxyi+UjaydrPQjAvrk3Qy9yRNKiiXcR4viGZviB1O4mEg4llkTvG7
SiWcsnUMIrZ9GfbZtrBJGpLCKoePNYXZpw5C/w11Z8ntWKvzPrIL63/9Wf4fScP/Oz4GtxAkShL6
vNijXBesbZCoiT8BW6MoMIH3WmgpAWJ0DF16HArnJ4e9WInSXJwEoMIRtfEwd5diJaQJQdB1JMI7
i1wPNpzPcxKo+yqzlZW949LpwnuMW5aU16MQPJ/icFTqwKU42zdGkkN9UFCoOPXq4fpCurRDEdwi
bfvvarLUC7RlQ1FxNyV+iXDGVyO7ecqivnnQzSH/NDutdw9hsL3RqiB8r8xSTnD4mXw7ULDUb533
z6xTVTSFlviYill7WG3VPtR74w7NSbVyHbh080JQolNRKEuO3oioXaWLuYan/jzWfzCXsvdtU81/
msrQvxH7m45R5E7fSrfM/5DzbFY0ghfXEGYalKvzrkKtKzezV5tVpoYVfxKkfs2b4IgpUkspC6i+
aKuPon5KRdx+dXJptFoN2u8xt75NRW8ehNsZT7UKewuqxDCv7KCXPjxVKMC3Yb1y95XT79WPSmH+
ETrmiqSWBsHTWtPmQyAgkevD1BOqy4rvZBWaT4qm2ysDcrFpFFucvdDlIZSfNz0YKbbmKnI4uG7Q
5KPEwVW8TMiT7epcHYqdYlgkfsEVO4DgcuqjV5aWbGB56YDDpqPkMhCNLkOt1L9HPAaaxNfnVHus
kFZ8ob4o+aCNSrhrMIQ/elFvTCv3jktnJBp+ald4YMs1fd5tOGQj0TeR+GANMTCxSrOUyatIeeyJ
lN8aGBGuLO5LmxU0cjZLRpvbx+JUDqdohAo6J35taFW4BSxXertsVLB9deIsW7vtXBpWoM482qQI
npvHeQf7OVBzN/M4sqLapZ2h+omPCbodL4qjwzAM3t+Il9bz9R3s4rBSLUmolLyA/Y+Y+moiUy0D
eJEiSb/rR/KpuJSAEcNQtT3KAsnuYHRa8+V6k5fGVcq2ZRSYK+tyXMc2ARxHBajfjUbx6EQhdm6i
DoF7oCVLP/6Hxiwq02TKg2zlYtrEoTu3U9HyuLfq7NnqUAceyjHOftZOSgL9emNvVavsyjSm2oSz
MANfjibuUE0F1x6hF2akWyVJB3LxQ7gnIztvqZrf9pmpfYxVcCZOokc7zFpJ/4SNg13zCB/p+s+5
tHEjyuOEQDVFsGExo2SYqoNEnJJ77dJvQd62PjhigpPcd1zfSMcK10PsQzYGedcHyyUJsPIL3lZO
yQFhr6IQl5OKPfx8UleUD1WWwk8AcmFS4N8AwZx7C3p4Fc+P8PSVGIjLcGq11nxQYkfbqBHolq01
DGvvwEv7Jgpp8kA8yQjUypXwaqb3YRJVRlinfmJGmM1IMvPWhHYDn8edoDNH3i9zzLMPAk/wtXkh
83nLLVNWBaOV0A1E2st8X91NGOWmmV/kqFNxDlXMF5BI3YvSWglWyFOD32nfRe4GVmgrthkMCQvx
L5XUK5vapV2G1xRRDKpBmKiLOZEMeZamc5f6Wofz4CaW5M2tGTekoOeJiP+hTcPgLxAcTAivz8ZL
LTsk6HSeOeyoy8RCS78Khf1Manw0ZxPC+4/2ndKan7IOacKmhku47fBDWQuZX9pvqCiWKU+LHWfp
h2SOXjmZg8LJYZXZA3SEYWtCJvrU66D9399HajiZYlzM6Ori2aHYcxQj5SDdgLj9EICa2RLUsm/R
/Sr3TR49J0Wvrozr5e793zYXN93GcpEFiiL1cVSO74cp/ISWoLgPsHG4vd67S2cFUUty1hivocmX
v+TVCiqR+FUqagM/KCtnhCqTTvOxKrrO2zp6EXYQuwCF/Yc2KUb0COAg6F5uIAGsDc2aROoP2FOl
oGln+LmscKqnUsPbl72zduxf2ie4UMrLFeB8axmjHZW4q1JDT/0xRrcW5MKMt3oRVDe6ngI2duII
EginJDbZ9Vry7dIagd5AtI/QA3lL+eevRjjqUW/1OvNHCes7YGw+VCyKOuzuoxIHzW7K1+IcFx/K
r1tcbNCF52QaMLnUL3T0syZXr10jqmCPoLy+cxo842en+Jbro3fU234+xlGnr2xJl55qLukfbvfU
6rA3n3eamC1iWMG00vPCOsaeKjYuWLOVcOPFzyoL0/6pEog6nreSAb+bq7xJ/ahw0oNFbB+eC3Yy
4FijB1B70aFvJ1dslAnt7fU5fHGFvmp68VXtCPYX+iaSGWSHlY1nZ9EXSPhorVRHioivt3ZxOCV1
QC4aBASLLxrGTV/Dbc38SZkDB8QshpGI+YZxLbpxqVsI5aRSHpUCHpXnI6pDi7a0WD7MXKGVGEVb
Y4v4V8sJKNQqmvjr/brYHLdxckIYplEZc96c0HERS0KXmWqTcYC7nFVfEcE2fxU76LL/MCd528nU
tMzUGItrYzYmkVLMCltdl4ldg14fkPEYrczJi11y2d2Y9aRPlkXyVAY0ZejFmd+S01C3ZoQ29mgU
Ufs0NI7b/IcXFFdBKuGpYQLssbiEKA1Zcq+rM78rjfSpNdvpW2140QtYFtPd4q5e/YcoEw826e1H
4Q9v1cVlA6xTAdliznzLURzu+Lk49ri6k8VDmr4to8k8Qclf8+G8MKoeda48ZgjAuxwc5xOltTCY
MAouW+ZsBMPGdQxpg44+beMqjb7yvrh0w8U5999jHIg25bXnrbFjB3Deif7UWUHdRm83d7GZZbi2
F9PRhh59aIHlPSQoz8TGqtVqp1Cp+pJpTbEym2S/FpdMj7QNMwnPMp13yPkvsZsAWFhhZX7Sm6O4
7eoARSH25WhF63g2PrdF3Xy/viYvnFfwhmR4nqouptViTdYFBQv9PHCnI876E28CalbqGIKw2huP
lHwFBwTwTr+yE1zY4QhbynpV1iaeWYshbyLhld2o8oGLeVJ2deS0aCSB3KX76927FHtih9PZ27iw
EuVb3K0oQnSUsqhzf6wnM91rtUcCztbL7Atu6DyXkfQnN0lfbRNQ93uuDTnUWVCIGdSVD0HWVDeA
q5XT9V916TvLrJnFKuaOuSy5mmsvAJSX5D7iJyiqVR9nG0UrqyOFNOotxaji2/UGL10SMGaTwT+T
h/SbYkw9GNo+hwLmcwPC3xFHuO2MVQKVDuogqyrUbUoCuKMEBlWsyoh9VpW0WOn2pbnGVik9f/8d
AotzjfwS8iCsOnzCqvPnuJp/uHBmbxSzd54Eev0D020NsSBn0nJJGYbM1kv/bN1cHHFwfk1lIOvs
u7kxfepC1Z7vBeH7eusRU9gBKPqakpKaUPp04bQZPc+Yn68P/qWvzXWQUDZ1hST1F3uoGCgssUZW
dTolobOzx8Iy9xbPwz/gKPv23ps7a80CbrHAiJOQFMAMjfsYCTBAOOc7CeUtlZuKyX3shqzY2UYe
7hAsrJUsLnr2P61wxFKGB4aDpMB5KxDmNV1RZ/fRLbvkZHehtsn70LzHoXXcB0PWvFwfybe9IvfE
05Org01OZvkI90ysOvhT7THp4vJQ6VS8RLVpve+UpVdg1mT1KfIpcpfL1Wml0DCnadAf69Cpd6Uj
Sz7CSbm3MLO8tfRqPlzv1dtR5PbF3RkwO9sUtIrzUcwTFRFT3RiPfR2aJ5WQSkSd3Vg/h4GhhNTG
5NXKrrhYiLKHppTSoUyQG8JSiTg1Xgtjp7cf0Xbnzs5yRPWHt7eSIsZuLf0YYr9R3KD7NZWb6301
5MR7tR5l0w67nuQXMW+YouedHbBVGPLK8x5BPnWTLwAz/UqdIn2pHQiQByfVu+9lrGjxNkvHcNxx
XjaUS3pB90e0eYNRXoaaYWPYmeLtZMTQ2hCvUYovke02+lHBq23exbHpFNuhGlvxzYB6gHcudVMW
Pjk14nwUIGW962KrbJ88pH5/gf04X6u+A8MbT4QbN2rS2z8kAqxb+dTLfVh2H9Uk2k8sWv/Z8Z13
X1O0qSMqbz6S05IIUi18TLzBotqJwpSfRj89F27/D/z4qy775ptZ2+J9eScZygPJhyRX/gzEOIsT
sY4M6mu00nskuBkfh7bW6g2VBWEKpyVNVx5Ocu6efW6EPgbJYqIlUvm6zBkHg9EWTd14j16oA9gW
GLKYSfjdHmEdF0p1LAr9Y+jipnd9mr3ZKAjO8G6CtaThFIbw4HyYe6MeMmuqlUedCU0hUGhjwYuR
8ntbAVXAuaKhHDX5osuRrGH1W2mcnIa47F4Gpcw20WTpz9dbWVyG+V60gvoVpQ3nmL2MeloVF5We
2qMTznTp0ck19YE7eXqgbm7Nef7NTkTGnYZ0kpLguCiFPx+23BuIcHVz8GhmXryp7PHbmIbONlDc
fdv1a7H2tx3j9gdiicwrlyCE5eethRGOIKEQ4akeeoBBNPkgMmH4+Hxl7/5S3AB5vzOEXPSZ/udN
5eMIAb/QoxPcb2sbVXV+wIpq7a7xdtbJ3A8ETl3q/ZE/nrei9HFfwgXmJKyDbOvUU3Rbwrc+vnc+
kLDEYBc3GXqCZPS8lSpySicdopRhS41wJ0pPfHfnubZhBBTRWkX9m6OCxy0nLT0CpK2DejlvzcI+
gcI0TnfVCueNlZO48yrlFyYO90rSl8c+mdYKDS7MC7lPesx6XroIy8+b7NiR0HK26SkOc3EbWNCj
UHkoGaurDfqVm/GFb4YQlkMJjRCJyWU9SOSMIeadIj9RoR9+8ObW+JyYVIFf/2aXWkEWJCNk5Oje
jGKvY8OdZG5+ShMv30xN6+17b1r7VpdagRKrIiZgWYF/Ox+4KEy0gjByftI7NzgILoY/wshKVl6M
b1tBeiwrZ0CkcRdb+qPa5N8sYwjykx2MhOF0L9ykbb0GxXl7cNAKYC8YJ6Q61OWKnR111sumKE5l
RqUYmoV6700p6uupb29NhSrYKuu1+7bK7bWU19spb+A/S6uIRPliS/5rMGgiwdAiP5Wa0w+fdLCe
SBxFpI+nGv/14vOki+6nLQKKy999biHT4JiUkjmKqZazsRE4gyPkKU+gzAYXEqIHRD6NnPcvMekN
baAIgZQgn/7nMyWLpwBAWlieKLqlHNqw8q2Vt+LoZbbz/i7x6uL84uSSGZXFajaSvHQiLBBOhZi7
A1XA9qlM2nIlcrIM4nBK0qN/gmyOfOq7FnM/bhKjI+dVnnpStjfYaaSHyFGCY1ZW8V4fBBWluWHu
UbHiJxlo+EK7g0kgktvu9aX+9gw1dAL/JMB46XG5XlwKWNsEqhFunHhei+NQFfYmH6Jij8gk2GkY
MOyut3dhORJA4BM6lHiCjVm0V1aTVVlhIk5BGSfb2KsmrMmKtYvrpV5JaJrOvERQsUyLFXpmsn11
4oThTkhpjJdsC7RxuAhBxsmh8d9c79WFNaizKXPigI1B4rY4Snm6zPVUO+LEUjG2Usmyj6nwPHhZ
RxBwVsP9ULXhj+uNXhhK7gcIRkj+m9zS5Z+/yt2wbwc4vFjVaQx0bxvoVmZtdW6wa7rwC4NJDEej
Bgy5KI+hRee0xDVHa1KrU4kM9m9sF+UnbP6KZxgv7l4X8Vo+4e2BSp2HTITB60SJuZRruHo9sGO7
4lQUk3FnTFV/0EfT3oLIf7k+gotoi1yFPCkNIOZsX7JG53wE67oyuzikZ92A2SKSswqPbhYJ/k9A
QnXMRHL1iz1R2ezh4HlbJ6Jc+QUXJo7Mu0llIsRQzqfzX9B0eoWReNKc2ONKY89+Xet7Qxu6/M7D
FbK6tduRcmYSH2shl3/J0/O3zr+KO3l4yCvgUjUeRXGCS0pnSU+9uHc4oCycRDfEt0V4Nxv4SNx6
ApnVQ4Scvf4rnHF2jirkheapcGDgcI7igWn/Ra9cVvfKaFAl34561dxTHa4Wt9c/1XIS6v+mAt9I
J3Ajn2jnA9UNeOn2mDuceod6flCad0AXT4UZfi0Zonfev2VjJO6QBcjXINqU88Z0fF011LzFKSob
bQNEpScMpr73+UIrpLbZpDhw/sX8zltpMqG3eCXUJ7ud7a1lKd6RqfYFO55yi/y+XTlzlpNdNkdM
kXe8zAxS5HvenDAbgMzu1JxioThHqhKov/d6ba8Mar/FEyI7NtPg7uvaDrf6VEXv3PhpHg0ulySu
R5zjy3K4rMXqkYtXezKUed4YmRYecIho3/3lWMfMD+56lEcSvTjvpN0oooZA0p2ge7kfqkFN8psx
r4a1G/I/Eejr1YNHqxQ4oRKV4WlyXMuGMgU4VTeAIqlUyBpGMrrHxptVoAvhTCm/OyffTEuptI9R
rXf9vBOtjSJsE2OAh7WI2mFVOrU6gkp8YuPPSW+o8xEwA37Kbj9U1gbxMEUjqQ01YtOROMYqKcjt
nym0389xQGxik9dR0m8qN/ReJvIEjxB9lC+G3WCDdH3xLU8aOkvYgHevrJ6RQYrzzhppYRpYII2n
0lO+670ZHaMysVdW+MLdm1wWrSCAQEshQ8Es80UrVai7eSwmIrM4D+3r0YKcUY01LJNZKVxC4ONI
VEwZW0AlePGExSkzWP3HxArd5kBKM8HRpyaYuBld6H+7Si+N4Z1PI518JjOZZYs8mCjK4ruLyh0I
+s3i1GNI8knPNcdX8k5fu9TLefpqesmwG+cMZzsvPXRsy2tZXRsRl0I78xsl67/oyazcBpnh3pY4
rDpTL3Ztpio3EYy8w/VPvTiQ/qdh5rW82KuQ6Bf77MhJb9RtmPuO3pd7qGbKEa8e4JtYjcJjUpJv
+IjlK5mW5af/1yo4AO5FaAThKC6uMgq+qVmrWLlvYA77lYBCvFWJsD7XczkcMRyqtm6MR05pzdh+
B+HOxuZgS52DuNXmNtq7dWkeSwHR7vpgXEzHWUTkeN3LV+QyHReUSkwiU839woWrg5E0QVycZeOt
S6HcVtGAoQUG6KyeQOzO1Bsqg4ppAxYx2HLTrdFER8nN9d+0OAj/Z6iI4/FmkFig5U+akkkMelTl
PrVXzrAZe/ZDRqeTZL5Yxf2x7qdCWxmIxdnxv41S7UvkC03+UsSntWUU2Ji8+8oktINVV/qtRx3p
LVzb6jBaFNJ5Lgaz+FIG4Qag3bQ2QS5NSwLARD5QSEBfXtyTspg3SUEplm+bEJh3Q0fxyqY3DHYI
IC/z0Zsi6wOTa1uBPQTsjhrchki4IdNWb2slre4S/Ln+RiOVxJuxdsvfQRsKSF76kP2+/oHkXD1f
uqw6KfuRJTg6VTjn2xi0/NpMArgJnVCHbgtCSPtiZLW5loeRf8+yHVI/PPgRG3NLWQxJmozEI2TB
SVshZZ34V4vMsOjKO1yXYfi9u1fg86icl9NORvTOe1XNOM0VwoZwkZl2uMPZtZqPeN5Ww/vOGqYa
4ya3f3YBFBXLa6khitwsYkrF3BSggYHN4A7i8Jovy9v9lRQr+UZmNBxGynXOu6PoRkNv0dxRFVbG
1ES7wt0ROY+7TREb0XOuFDlYuYYKzk2lemm/8nZ7u6Bon+Ca1PugGVkWNbok26mXjlOf14lz8sB5
zftC58R/EUotEOh2k/GrUZyYfGvbNs2ecP20lg99u6hknvkfdIFos/U2NItMP1aGFL+zKdtnqd1i
hUfZc8qK0SbKgCuXxVJl+rfrc+ntFiYvvSyNf8uZ6Xs++ADbw5L8PVqnetTxPBPRHO7Hxs2noyVd
CXdRb4r3YxJoFPyDiRCJz75M7RR4JAl95IvXZjb/RiM7b53e6o9mZlQPqNXil8rrvZXPfKGnhFao
WiG7TaRzKYhXlNAWXYcSuBsKNd/g7WtwpcsKWITG6JEQmTPVXbkCX9gX2KVl8ErjSKVm63x0cVCa
5xL2mA/DcSykn0aGQSoRSaCEqT6shFcv9ZCLsEQMsHDNfwnUV0GICokcpqU5iit7MOBn4sm+md1R
+eI27eAjQW+VlQ3iQv8oy8H4xyRsxRqVv+hViyX1hbbwgszX9FaVpp1qhd0vNQniGQhy/e7j1kFl
BECFyC4P5WXZ22wmnTXpRuEb2VzuVMDDfp/XMNsImx1NpPtf3r02UKoTE8eeQ6YhF2tjGt0Uc/cM
PGRiZzfE941N7unTn8JumnGL29uqRdWFXYCUFqwaWfJMdmu5FWaRlmBfXfjQhnRlJ8bgMYBmvcnt
Kbux+s679zK8E1dm6YVTkoQQGzAyPfb8pTaCwGBETmoufDYg/QvOssHPqoqmlTfFxVZ4b+KKBV7m
jdWAhkIBW1618LFELfeR0fRbVxnWrokX1gBjR/if8ZM16osZiZVZUZnVWFKviEjsYMYU4W6G2Er0
w4zBqX5o9El7Z/SAMSPeTwwVswHicgTnzpcB3pF13DVe4UdtbH1yotl8MiDx/pmjwHrKys62dtdn
5tuxBNuFFpaYs2S/LNldSSHN2VSj9DvbVvadgJka9K2yUlzwdixphQsUIUCcVHkMnHerCE0zQRtB
K7kDrk/PQKPmZQCSskY/PevG4T/0ikAgaWSZGF9GRRIyC60LOte3lUFaskMoNMpp5Rh4u8T+ZXE5
fXhXIXFavJ9bRaH0pE4rH3VTclcEc7YPwr7nnM11GBRNPL4EoRto794pZbPoCRlRcFHLVLwIABgQ
lhM+VPH+kai7dke9GJRc2/ZS5f3TA2mOnJU8jqmWXCyCGEPLQA+jyq/t/lcn8u44he+HvxMeYObJ
lYafzpvZUcFLnbz/w9l57UhuNE37igjQm1OyzczsDnuNVnp3TwiZXXrvefXfU/Mf/CLZGKIFnQgQ
NNVVLJMZGRkxjI2f9HWBNa5s1P+bWxPM9P1dcWcXEloDlmGMwK7YisfNAcBiBsvTV1U01obKCl8U
W/2lZlXhTxLupo8Oxw0MsZ1KDEVdIIb1pp9LHSVqbMj9qAy/T7Vt4RTbfjaNwfa67LBgvY993+77
txgMhH1rgoLzKhb0xTj5SimZNHEHcuUFctKlZ55v52Mx5JGDvUUNj2ssnPGoN21/GLgs0RQThC7B
dRGh8b/eb7tA76ZI65kTjhsiuM4fnbL8HtJk7NXGeCsquT4447uvyaMmsEcKbgAMJGbrEXtDQ4Oo
dqTXqLHQgp30s6Si9RwVNu/bojwaMbyNRqGZDAa8U9vcYIrcIsxWKdJrnKnyEwlahy5b3C1PPPhm
5QbcDwcj7iIiWGUEfG+JIED+lp4cT71cZjUZJ/4mi3maSknq3DBQrX8aOZqMg7OxewcYjXdbJE1M
jlh6vZp0Jmm0FgpJqWEuXX3qpc96Px914d+bE7EBTmAcLA692MT/2iXT2IQULq3YH6cFzWt7Vk52
bksvEv7FjwYJTEjowXHehUvs9snJ4BwUGAcmfl1O1Qvtrdl5Vkb1oK9MbOtVus4oEAhFPkfgAw6+
nhC3fTAYGBT4PfDKbyUqCpibxQk8mC4Pg+KvsYhTOcPHOlTCD70WQDKz0kZ1juxe7i0scayg04lM
aFvNiyQ5CNMJoRlgx6A8U4Aq2xPax8bwmjhm/x82C5oFxLPco8CKm1k77WD0GMmTzReoj6iyXMan
riy67uD1uTcrXgTRVU4kRulmvbpjM+cziDJdppmVLC79T/Y/sa0unhIg5/6fBhM8I0GJB6NdDxZ0
gYLMEYOhjEBlSHGS8IyEbvNlyfP5YfO2t1nxqNK9Lm7rTewwIj/fmaNEyw48VATIjAZ+EVIYyd8o
qcY31cyTh88D68hDBCERbELZhkR5hcI3yFXuQ64XslWjVUiXLi+xrHjw2WNq8M6wIuU5R3R2c5MM
SRFERgOq2GTdULtypeSSi8sAfubWUMWhW9cCgXh/0N3zw6DsflFyheSBJsz645kL+WNc56Eflrrk
x7IkXyQsIRAqb/KnpWq/q22kHcR/+weIMALhZS4YMORdV0cCoz+JEarw9WSKz11T6d9Lpx6/cKcn
JynAqOhgkvvjQEmRUEyY8CHYsXXIreySWslI+SCdQCVOTmm1f0tyOP/WSDNl2vdXdD87KhU0DNiU
9VBrsTbHoS5lHfoPEEA+SVLpqWojV6exmiXKXBjR46Bg5PWRVfT+M1KSErR6GqHIgLZ6z4mjZ6aZ
d5nvLEbwki44VbjZrHdfKApqbpdMId4dfawc3OJ35oq0AA31hE20f2xt1syCvu7FohUmtZafnRbF
v7Ki6H+39aJG1YBerK/vr+3mQ9JsRBqEPZCQk4CMtD2LC231raSW0yv3UOApohHERqL/FHXWkWWj
OG3/eqDEUKIaTckH/QRI75srVG6rGjK/Ob8Whm1+beLSBIVc4oNY5d4oFC8wY+cXA1Ftjl+3YDhQ
dPP0KustGAN39jnRtexgS+riVtxMRhw1QQYV1cSt/ZcRjFNTRsb8KoShUk9Tklo9F06DJ1Bcs4tP
ztBak2fV1vwr7NSqdOERmR9DEirNHzH4+a6EpfWllLt6OrdFrkEG0bIAb4G4zVh+XA0kN6S1eHDb
HF2F51HGq+JFLxOpe20H9q4nGgeyC21M+nhVZ62MLnJGAffWN2M9nFQ9cn6OBRkpxaMCsp4761YY
fkxMq41e08pui7NTzc3ohXIjs1I6Cc+TTP/m/Fw4df4thWe3uEFTadPl/T232eNiIwAKCydeUCHc
XjefaFGVCrV/W36t+6Kl7Fg5ZyXPMO1wkvrc5LX6KMMf6ju+5Vx2bDyukM0zoOSppEv5qLxqY617
ilYZZ9El7/aLlhzti/22gGdKiMB7SnF1GyaA5g/mHCzKq5x2HcQz2ueWNjx618QCbTafjfoIFTq2
IISHzQLqFjYnaTNpr3hgS1j1NFNwGa1WOYdKKsGt6H91iWKWl3lAi+39b3fneLGQIiixaJXY9Y9p
0jjk8ZRNr7VR5CdI5OFnWc2sgx2yuXzZIUCBNO8CdglK/JZlwUGQzQkF7VcsG34zY9wYJlt26yL6
GaJP7s7BUTawn5aucvIoq4lOPMqerPi/sgGp6EezKSTlNcF/5qlNim+zXh1pq90d5E0ZGmBBBFzr
QZyy7bvErNXXsEMLhu6w6MJ9cUSA3N/o4Mnw0yEKInVNJ9p6lC6rOk2i3vxKN11QXoZqaQ0XlQ4w
ZWzNDmXp7nwqHRITTfPChmE3Kcvq6mAOBv11ihzle48FzjMNNfELVf7wtW41/TLR53fwSt6ZI8IK
DEtHExSqre+DZCjtjOOL/koiKf2j203wbRljlMIw4K4PaE372wp1EE6bLmzfqe4o6/U0xlmJGyiK
r7hNYJIpGelJryJkyvCSOQUUsg5O2N3xIPu/ifKCJWxuqzQ3xzAAxHhNgnQ8TQFcZGtqMSMqh97F
o2j6/P6J3n9AEau+mUdD06NYt55fTHeZlEMrfSVKtQYvmLWqe7Yku2ieFae16g8tgk+ovmR5ahxE
kft7zICoxTNAeIcWypb208kEX+OiGK8x3lZeMMnBXyhq0HVLw+11asL5i44snjcpw5EbxZ1FFvIE
9EaSNSM3qK0nnVAFDmcb0XlqkOOpSoIOZ6I5cOH42G5RTObDHxWkQVDTAO/F67DZRPQX1RWKiiBE
Vli4aJGm13SJI0+LsxSG1TAPv97/qvu7hvEwzyR5RImBIH09wdlZIj2LO+mV1dfdrisQmLbrI8h+
TzNn55APC8FeziKPwnoY/DX01EpN6dWQDL/Q0+XUDtWfoyH/MjothNnYfY0juz1Z8nwbFePJTqbp
YBOJ/bl+DPkJkLo4pMyWe2/9ExAggTRNZOP3utlH8CgDc/yaloTpeBA5doexGAK1+RWTyCj42SsK
9kOWjCvP6f0V358j8i6KF2RDJJxUnte/Y9HVOkrjNPSdOnDcuekrhdp2W/1pVig5VgkSeHo01UfA
xH76pNAiLRLdQaATm+tisJyJ4mIe+6U5m0+ozLTzWa/ySnbbSDVnbxhk809NnQ3DrRat+1Yotf7z
/Znv95pomuAgi+INj/XmxbGsRrbiEUpXhFvBa5sqydko6vFgR++PLPiLgMsNAVOQZK3XN5msIM0Q
nvALSZXdMRlfqLfYrjNIL9Tej7L4O3PiSgR9JB7QySU2B5bLqquTsMt9PNmL76lW6GfbScan91fu
LRtZb14mBWmWDg0F8dMtVh1hSqkvqlT6UN0XU3VrVi91mwYw8dr3SvyzLHR5OTnFWOFjJeGuOb6E
SCuPJ7vA9sis5MHyzFwvta8YRUqRa8wjcLDiIGThJa1cl6dZcULtmSsHpvX7v/7eGgHR8vyCtQu8
ff1F8qS3yqJ3cj9RehjsQSZ5VolX3Puj7N96WEEYJ4DVAm9CD12P4kx4nc9OUPiWpOqeNNvmaQwy
06sQ1Li8P9RuQsDpdNrRBUzMSW63CdD6YDGrwgpKv1Oc2BuHSPJsLMcOKpC7i4JROCxsKpIgimab
CZVB0hdKNlac2Dy+1A0yBFEzm5IbBNi2u8iqDJfeVKODvXZnckIZmYBJdNaz39brqGljZqKJXfsd
dHCvlXr0G3VlOj+8hCRYJMSOaImD5r4eJcunOJ2x0/VHmoq8ru1C8s4qPr0/ym5PwBUW1yzlMx5U
HLjXo+ATasR1PDIXzOSeltlMXjNimxOgzFGlbj8UUvtvwSaKjwiobZZtWjAVH5yl8pexNa9tr1un
ITQRwJOih18QIiBEjBD6AVgTtLH1rIBiUg2fuNrvlUn9g2+ToqfdquU5qeeJ/uOxDxBQX9RHA1wx
LHx9laqsoN9tZih3CZ3AVVP7iaohzdbNCYagwfI9SKP84uSZ9KDuFf32DEiln1iaZIsIYj3PuKsF
FFHUvmxn1ZON3sc1StPu3KfWg7Wyt6FYTEGYpMwKoLceajKUXs8ahaFipXqSE0yf2ljvzyng0IcE
U7DP72/M/SFDnZtoCOiOFA8j8fV4ulUljhRotQ+n1zyXuVFcckV6kJn5/2YFRMgRoJMQDGU9ilH3
Oi0jTu1jZiWfQlvJ3Ww0F5pP5+ogcL07IXBIaks6xIltMc5SUnPsFrv2F0MJ/oSeNH5qu3k5uOP3
VyLL9q9RNp+JOhEuvIj4+wgOGV5sWnTcaIna4LAMGfQfyRj/7s0h+fYfPhb+puKu4pNtM7uaxl0F
idDGX0I7fBmFd6dmDvnjK8h2B2cTrSlC7nnzsfQukKLGbPwekziOcoIxdxTPD9+IhCSCDyxMLBCw
24wSYOtaNzYbvQ2S1NPVpfftOpxeLIxuP72/bHduREWQWWCW0tSFtuN6QgMyw0igLbUfDk74NWsW
+XlWog/hHA8HT9bdkQAVRO8xhNUtlhuD2xlFZ9X4QMn9yW5xS1KixPbmGOj//Und2efUiqAXCjMH
wXleT4owptOGPGn8bgolL6/U4qKG2pf/MAhQpIATKFluQ9hcNnuzjYrGV0Rq3+XL6HazcnSYdoHy
204g9hUtFqCQm/u8GXBsrfqBDcdJfa4rHGPrGWkggrX6OcwL8z9sPRrZEDQhjDUQAFkvnRUDazn9
zKziYEqIA+deuhRS3N36wSj7gz1x70NBt4PCJeSoQezWo2mIFgb5vDQIiWrVlebKwm0MXOTf/1L3
dt6/RtkSqgIHkTPcuhq/jWNElYy58OoEl/MyCn++P9K9+VBCIIghMEONYzMf1Oy6BWSy8RspHp6T
cdG9sJ2C838YhRSRj8T22/GEQ7UosbRxGr/CJOXUKPPfSo4/8X8YRMiuUw4hYt9G6nFTj1I4pq0f
qJF+CsduvKL/8niQTvDMy8cWgFa3I8ziYWM7vV22PiwD+4eiDYbzrE9Zc9S4fvfDIKX4pjIjEM71
RpO6sDOXIG/xHGtoKHTSSTbdpijqh0UOOK8Q6LhJhZQXjYXrgTrH6OiCilm2fJ5PpAaW28dUGx/+
OLAfEL1D4UoGq93ss6w3aMLVMSnJ9EQ7B1U7e60Ff+E/jMINyi0g1CK2XN9sgFBsNCZWKKhReEkS
Syet6h+/4QhGIGFw47AHdmSMcEjMalENqPaYGn9S41j+m/Yx7XO4dOnzxCX05/uzEvHUKksHV2I+
FPpAJIHVN1vBLobSmmwYzItVyf1TnPdj+iXP+yS/BeNc1q/FFATmJbZGu3miRtyFD4foQIdAwRox
kjD9VNdbZMxZ8kkfKj9tWjDaKAyVn1WGXoBHS5X0P1Qb+qMbcP+KkPUwonDeY89sAwrdSWQ5n3WO
maF3vVcUkp5foBgsV83AVtu11Dw/woP3YwoHBcF0BrohUtqcBLlHcjCBW+aHszxGaJ1ltflHtmhD
+E3SG0n7s0qT8ADEEH9z/W3XY4rf9K/KT9iOwwTo2/ldL6sflWDB4htA8cecPtz1TVYsip6kqwh/
0di7+Yq2vbS6hFuQT5uTdJoaqMdZHVYHD+S9RWSr4goKWIZazGZC8aB0g9zWvT9r6e+53vbukiQf
+0V97pPyKLi9t3r0ChKb0atsYQy1Xr2yVJYUTLf3tSZuX9CK+ws68Hy1l+DI7GA3kri92NEQ96lr
8cSsR5I0oL+qmzrfLivplOA7RReP1rrxMjePXmLcW7zIUIzpvyVi33ynfK7L2JTCwQ8K/COQKOpP
SVcdHbA7EyIKhDUNA0pQjjcXcltPgxKrxYCGdlyrbtjF/0xpkBen1MjCR0N2ZgRED2OBs0ylc7Mn
9K4y6tFWB/hBZoneaUWDp1cOjlJ5tVqAdT14X77R0FXuKZEHgw2vvxVxk9G0uT76qj3yDPTw8woP
32WzeSrQeqBuPLc1IoQob/xek/L1B4HIfmkJRIWvE+8QYNeOcDnjA80nln0zy2LkfOA7t0rQX8fF
OFLu3WWuQMRsTLrbONsUXjfBNryjJarHXIMam88eakgl2YmdXGyp1n01a6y/Mi2IHy1/UjHjbuZN
Apqib35zFuxwqinlNpbf2zQUXCkBhcYVITYlOkmDNB9p+O8iIQgNBkZ+7B3KZRRB159zGvshDbvS
piN4kL0uUkxXVg9vx/1Hw0+E+IQaK6RRwtT1KJKGU4ajJYufRfRjnxq7Y3daXWsX57HHguJgj4rj
tbr3UQWjcEU1Dh6+6HBdD1cpibD6nTVfDVT9FJVwnszZbi6qMcmX1KhVr+1jCsqAwE9trR4pgOz2
DfY1b06MVAO5ZbZ6XmYEiSPvrcXHLgSxMHtsGKLVUEv6QJ2rMdxIxBenBZ2+5PLg6WRoWCOQU8Ce
SaO09cx1JRojOSgV/C7tqrogDBEpF6eKIvXMSR2mE8+uYXtGNGXLuZJa/UHZdkGZQoiB1YesLDzG
NwljbRJFlcqg+8mitZ6ROvYnBZnF12hsla9Gph9VWXafGt4ZpBxyBf6hFLq5abs+d+JlMQ0ai6Tm
SZWC1Hw2SiOjTskbeU6LOJM/jbUFN0LvVDVxdTJl7fz+qu8OkfgRoKs4E7LbCI3Xqy5Bk8jnLDUA
GJBw50rKXpbCUA9qC7tDBG8eI0KwRzBWBMA2RzVvq8UebGw2xkgpX8bZSk8VuP+pN/TiMftL8RUF
ZY22RbBcVOk3B4hKCUmLYge+4XT6fOlwI8+9cHGixdN7nMXcR9cPDThQav4hDAZCXq+fpdVWPg2d
5U9OFbpmiGlfHcfV9f1RdsGTsEkh2YP0SVZGP+96lAr1vn5ObcsfwOlult2of1swWZ6rMS1fnbyQ
D7pb99+LTUG2DPGShWQ51+Nlg6QtXW87fjSjT+0GaAh4VHSzzyYGHo/eeLxOgO6iXC8a4Leu1g36
XVWftYFPAzo6TIh8NyfUbKqz3OpG58qtPcCVlOxcPStSZGbYqOrLwfremS/FJ0qeVA2JT7fNAUll
2NRT2DQl7qFPpdL3pzgv7fNg9fPn9z/lW8P16oZHuwwwHoIHOCVV+c0raWqZaFEY01sTKHXnRhRI
q2vCh9duqVz3zdmMuXBPUaLjvt0QKXQXuWka/VoN8yw9cSNm+sk0QvSWkTDCSDTRomT+hjBK0Vyk
JB4DVy06M/3QIGY1QNx0jF9NWxulWxqDMo/0XufD4Jp1hZ1hlDpa/3szxzqjYK3ZnJI+67vTnCUl
Uv/orJW6m4YNvYi0RhXBb6muB+OTnJZ26DZcKJI7IoR1nQGoAw+Bel27pno33ZQc9v7nwDGD4Dnp
4ct9VEapbl6VsG6aU+tUiFBMRaxrz4VqlIlnF3qH5CYduPkfNIXNy6XRm2Dy5mSZ8t96xIX0axPK
YXhO1K5dTrJBXuTamTn9iShKkXiyxoE4x3mO1UyV0O16tvNwst3RXrT6c9qqg/FsNqYhPaFGFAwe
52wML6yrrJ+XFOH3z31B6a51FUTFnYscW23zR9SnGEC6GdmYhu5GXXf6rZHG+nvP9xq+JUNj5z8m
te8RJo0bcOCwCtPgt6m2ImPw8mCKghdbi4v+UzCp8vzF0cp2hpQSK+HzMjZK5VYIGFVXGE4G8S+R
p/kZ5qxdPpp8UfsRWB7EbQqTxDLr8wz5tIUTk6c3wk3tx1jXy++Rhl2vVtn5RZKr4iASFHt4vcfJ
XilwoXhFbQY3qfV4xaQsSPoP1a1E4PmDwos9nAKMMv8AfI5eRiq1r3Cvhp/tpEwHifO9oQWiyFMl
OKjbhCzNwnxqBr2+FXSkDU9VkeG0RFP+gpP1rFnldaZxv3sZlWlxrgvA9wGrdx9BUfwiJdQQXRA6
D5v3J9B0tE8l8f6YmXqSA6X8rZGxmTsXvRRrrt4WjgHmnQz/e/9e2V9hQPcsN94RArjbNsOh6xA3
iJknN6lOxslT9AY3LWzSQs+2u/jgvty/R1Q/MCfDkJVqImXo9fety1SXe17W25h2XAToKWe/Mjp9
f+eEQnZqMsWozg/P701jkjkCr0KhXw+pRWotkV+kNyldSvWitnWQnQt6fYePi5wt9tP7w+3jIlIx
IW0susWE1sx6uLgESLJlVA9yzBrP2TArlyB/tJmdYAUuAlQeEfbyL1uR3mIaw4U2xsBPNb27VhA4
v5T9Mjwh/B6eU3ga/cPhCgPywYQUiKhWiN37L1hJ1RM9wQM98OmHU69OglvziAHT44tHnyRMEl7U
N02t9Sg5MFlhmnFyczjqN22JTM+SQuvhUVBoJlEQRAhKLlufw8GKiZpKrbpFeCafW9NR3EoN24N9
t98IaG7QtwvAyV4g39zMxWjzKuuz8Qa62H+ucn04J5F6VDq/M4qYBGAIpD+IV+K//+u7ZKG6AB2Y
401Xi/kF68TAzUFnHl4xRLRF0kx288buWo8SpCD5ppFNtzeSZ51L8c+pqpYjkSGxJOvbH+ABjg1x
I3sMBer1MAXEMfqChumWNMWHKJAsL+3CxO0sWmveP6VbATWBelM0IC0nf4EjvIV0KtOYuBaT+eYY
EmTZjmTGvg7quNifqjZs5DORh1F/mlKzU9yRLpXxzzCXQM7qcSlCNzF6RPONwBo/GmMoGf8seLLn
BzvoznKI9iKiPbps+ZGbq0SyslAh3plvhD4Cg8zkp0np+pttEce8vx53thGy1JRTBI1LlCDWKx9q
8tAv9Lrd6L+wGjcIMdg4S+bYtJf3B7o3J0Ic8jmEdriQN2mPFqTI2hvJchvSfnihdTD3ZgDFk71Y
ysHy3ZmTI3QzgagRo4Eys55T0KRSqHdpfpNnWXnqwiXywjRLD1Zu/2zzZHNfYZoK9EmutR7FimVt
kcIpv/X10D+piV79TveicZYAAl0HI6RT1vfzQf3k3tQgXQu3TUR9drmqMBMNJ6dj0Ip29Souck8F
FD06JHc+FtQLICzkRXg4t6FB2Ax9IiVFcYsr8AOHysUV8hHOK7KWftLnpfrR0y6fu7SJjdegGV8m
WR9/YACSvWTl1H6gXN6cwxJem6nnRxoQuzUAnRS+fIIkQvvdVhgbV75Zna1euQ15ASpg2K0rS5b6
/P5+3Y8iMHO4oNB5ACm3B4MyHC1lYWHfohmW7hKnyhmzIPtgq+6vIzhyIu4THUiCerrZRQlJbpmq
Xe9naj6brqMTCv5ECKFvP4aLUcuvRU8O+0QNeqYJb7Hs6ppJ9mK/1GERql7QJ0l3bvBqmtzJHAfw
kmXOj+TPdttBaA8RaLPLQRmhe663uqlQFeybpvdVSa3dJNYg1iF940pqqh5svf2yi8YCMDXY/oDD
W3QE2gAZFz3VPqWTxhusqLxqSeqcHv244sgKdxcGEZIv6wkN+VDa1lIPaCbMxSlPyGmwXlEfDZ1E
t++bEqyovXOZrUeR9bRVYM/L/iKZygteL/lJ7mfpYAuJv7J6O99Gof8DYFCh/LLB42q62GDGN4xC
1uD2ifFXry1PZY1nuRmE5sGc9lsB1IqNQEFCVOW2uJwxJmSbmaYAbjsBdk0pDSBGWyPb3mfaH+9/
pbtjieK4RosUjtibs1EGLU2biEL6UpFgTNlEuldKvBuOCcL7/lD7bce0hBs72l7wVrfB+6yAYSBV
oPhjh6WQgp7wKV6QFn5/lN2TwaeC7EvLMDodXOKbx3ZJs7FTFxZPjszyNPbFDCDTS187jWadRiur
i2LGR21fd6cGVCuLrGufXk4mCr9ghYq/zHN70QpAwAgntIfPrUAzeQ6h7ZFGb/ECpe/CNip1xY80
M/f6tqg/aH145Il8dy6iLwVfS1LWbZeB2U3zVEPg9PuhM7wgSepnSWqPeqrujiJMYwTeBp9lE6qk
RoSQ5Wyz7xoL69eEe7nupCPux93NQMeWaHYhPd2yD/M5LcwBOMLP9WXx1Dy+mXLwW1biU1NWr0MR
PApzi833/8fb4vaRnBhYq/OFkqr7UYS4ZPdOWJ2Moj+if+/KFGIkkiyK3EBHFCrW916LyHCvz5Li
a6MWuYNqP8Vh8WRFiHJo9fKtXsofQR98xir4QTUH4leKiULTnNsClZ/dyFljdEnM/sAsM7giJj5D
KnaKpwxQ6dF4VgwF1xw2DakEiPd6kmnHtlgWNknUO6rXixNcOjiR0bZylLPc249cuDC/eUaISDb3
oAzC3FKfVX06YBq3cXLpxaRv+vr+5XTvtjXB3gTvDbxv2/EdT3qPs1qt+k1g2edUc34G8CFOdpge
VdXfLoP1kwUFCCSbQi4cEqoU67Wje6Otgr5c/EJLsRrBEvEJbWLVy0qruI44Id/6JZpe+0EZLpXS
BRcAzuqp6MIR3NM60hvaLy+scOJIpDGQHqUta/1r8kKbDX3RF38ywtkrMgdJ6qXQHr4gSTohXQmS
DgXbrS4zxZ4mRIxT9QuW9RR2ww9jqo8ECfZT4VpkPyKAQ8VgpxVJjTcFttVmP5Qq6aKEQ/2htzv9
YKfsIg5kRCBfUN8WLeY8zusFC4KoVyInsvy4Nj/OtvE6QAh0I0SuqDcfbZbdlAzKK4g30xMJCQgO
xnowZ0J0c0haw0d4Sj+NuY5jeq4dCVPeG4VGSsEppJzDN1qPAtN3SJxpMHyjMWrXVAfnoqf9UUf0
3VFAQOlUhX8ApWM9im03sG9oDPBpbI9pE5a0j70dBl/fP8h3RhFqFOKRRAiACtl6FOzBZH2hLdQP
NUyJ8FxVzkMnTaf3R9ldF8J1BvIGcB0E7V0IPc1O105SYqMj1XZf64wyUayl3d8oofQHR+feUOgs
0ZLJ5xGczPWEbCy6loYf4uf9ULjlog5XS6eqGDtJ82jZmVnBYKJtjnsWkHVz1YJBZqg65ZQWpTQ6
lUnau7OMinebL0c8sDufCTs30QdKQZ1ttxkqLssul1qqmKGMtUUfKP2rYnfzo6++mBDtQgDSJDqU
Ztdr10Rge7EWMyFH/x4rffSs9Q5CA/b0KFIopBqgImGuRqyJpMF6oKJDuQVfv/CmSUp/tiv17xLp
toMAGp4hf2b1dJAJgHqTu4Hd7Vuu5IJYSjV72x+bZi5PlWqHn2pLLSavpzimw2tWS+vGY1pnp2jG
e+d37IIm+7MVYnD1EgLbj39ksZwW57mokSAzCR8rj6qi6ldNOgR/KONYLW6kdVQ8S0UasKFNBlN7
rgzJblzk9OlNcTuzncwzqkZOce2SMm1PuTPPmVvaciidVOzVJ/xIiIgvQZe1pquoyaifS3katQtm
nF19cZR2zK9hNJbTSz/YZn11rCC/xEh7YapErWJSv8x5uYz/g91GRdWsJ/slTCO9fkKq1ImeRyct
f2WcwZ8EsJpyWcbEDj86RaTHFyHD3nfupC9yfBorCCxfpom4/XOQ6lF0nUelAaOR4rn5qI62gSkA
CCyF5aJNZ5rMy/hHmfdseAJUR6bJH58E3FiK/KsZwfj0pkrH87VEUrf4yFM+NZdaT5YvctZa31Nl
zEp+bVZFp2mR9B9YYgXB2Z6LRf1qDprRwTq2M9Wj10tSXfQgaiSAraAy1bMJZaH6p8379DPUEEVB
+IPQ61J0Rhxd8qaIuluioDn2MjfVOF6nNlPaS5rQCP4UkB0i+YBI2fB5jJXhuzT3HeQY3kIj85xI
CvSfwI+h7JnLlM2/aju2VC/BsKPziimvWi8zk8D6shBiOZd60KvBK/JhGa6GUhjJU2daEw34eTmP
0itPIg2MeqOHn0qWKP7LscYgPcugZtEFe27tf5GBD4xHN19WnZ0xza3Pcjpn9HcPQfQlHCUn8yqz
rSSEluS6Pg1WMspsjH5QT+MURaWr0a2tC3uoVHnJx2COSRRnJ/nU0ZY8P+lNkS4uH0Oi7t5ate3l
tPTPHtX9JPqFNU5ne07Y5H8HYVt8MUMLiMwg1mq9KhyTL/2sTfJv2dJrr7M8ZUbgstMUB20wU068
uTCk8pToUbk8d52cd4j7O2r02Vj0LDl1kS7FN0XPpOSakFuGV2ghZnRepNJWz3PU9dAwxGf4o66U
Vr0AEKiGJyfJWF2mMqnkK6SQXvWUFPNAlwq3M12puiazG8XZ8gNBPXMQxhicJ1evAz07xSjL/BgU
jO5PLSSIyqVNf1JPtlYrxqmqbck4N10rmz8Vpc5lL9IaNYWQ4aifak2OzU+KXLZl6tKC1f4v5dwq
nmmkoQpdLFO6S9nq8t/vv4z7i53rRZCK4IuSCG3xyb4OY8BVhdL5WHyRKOx/k9Cn/PLgILzigOgK
AJNFiWnLgaGg28dDuhS3QaZ227TokVuqNHrvj7J7eU0QJaEdT28y5NAtYKGM8jhmUtncQiCsS+dU
8ZMRS+rvTYfw7ftD7VZNBCsYPcBaEioYW+dK/DmMSG3b5mZUnfkUDWPuaYOind4fZRe6ilFEPQsK
Oy/ItmpWdHR+5XLf3GryoBco7A0thmQ5cM0vyIP/8/5o+znBUgLDZOWIx4n41m9iLTmBnI1Jf3PK
cUaBzCxdGRO984OjUGykeEpjJumoIIKuR0G7IKDEMXS31Bls45SPo/zBmJypPQj7908v7dwg72w8
uCHAwOtx1Fab5opmNUQo6ces0mjIXViWyTdqI/p5glJ0Cc2+CA8+mUgG1y8+9ToF+hPVDiKzLYk9
i6Mp6EayjdoagmfL+itRxvqahC1dvGlBRT/qcBVrejQjHl1XYfpBYYxEFfmibUQTygg/LZVp+kWl
TFc9RQIN9aSv7w+ynx2RJsn2W9phQHVcLyoWbFoudMd8zQ6kiynp2oeEsuLJqGz9kqXqhyxGfsZp
R+3heI0Yl3QXVUuCHmK39cBaX/Naap3j47dpuiG0sQ+tLJUH8fTuvKHpBqhAFoIdppBJXY9CXlXX
oyk5ftMHyWcntZKLolfSH11E2R2hg+Xb+8u5r6cIpBPtV1pthdzJlpJLB6XVh1xbWLzlxegqEtaY
bl2FdJYHiaL2bmprdnRu07zP/1GcWWiqplIAhy4dy/ZjkaXldMlqOsVfUyszetfCTvGoire/VvmR
wOi8jIJbtW3KVCr+cBQ4443bVyZqaZJTQijsRv30sEUoSAMZLaU8+mhQiNokg2HI140mub/lxjyc
UKJLv6GTqX2oSqk/qE3emZUFvULQFKkY0tu//tZSVM/OGOn9rcFyzvK4FIB0jDDE2LWUm9q8HHxq
cd+sLgamJopzwk6F5EMXv+dfDIi5yjpZna3x1vEVaWBTIwkTqSUz0IC0MUDz2p7/7bkwGkt1S22Q
6282LqYtdMYqsRDJVuLwKZMXKiajEsVHWMzuuuTnwdLmzmQbqruCtz1KXQcRf7hZkhJ72pgQt1JG
+xirDn3MRk0/5iQdVRjuvDgAkjTJ0GMOsPZmxvivNYk0ZD1mCq83LtMeER2UUj8FrMnB2u8/tXjX
2FGib3Gfkc+Z3Mhpvkz/x9yZLMeNZOn6Vcpyj2zMQ1tXLYAYGBwUFEWKkjYwimJiHh2T4+nvB1Z1
XUUwmtG8q2uWC6VpcDrc/fjxc/5hr/e0hANDqea9qwgvWfVyNs9Z/J0Y7Z80F2fBF78pF8oimTVq
Z/MeRqS8SJIe1GqIvR/kn5/v76m3a7ZQIymzLq9lZKiOorFXTXNVyHDac3Mrn1FnjKwdNXN9VRau
UWzQf2lkkGdjG59JtE4MTLOdKjKh61XB9nAv504E0gRo6p7yQ72ipK74saaMq171qr3WNPnFuOTz
78/2TXDGC2VJuiiWLzedcxScnRmB7GqI5L7MpXeXDHN0VSqWh0BfMlzjgYru+vsDnlhIipOLfyUJ
MOytoztHM3vBy7BkQD7+TeSkiJigz/0Qhmfxhm8PApcbdUoWklq/d9yntMtQM2ankHuhuvGVnmbo
DhbJOT+BU1+Q2xOCMPqlb0ttlWlEGq8zuTfDWH51rESsIs3Kt2qfhqseteozUNETs1rEIiFE0EQE
MXW0YsJrYV4npbrPgKF+Ia4VfuQkzdf3l+nkKIuk0yJrzvti+f3fgggFIlmGslH3eV8guWck9cbr
9HNy7SdGWcDzVClpFxImjzaDUeR5XKI7vbfGztxloydvKOOc03Q4NQpBmFoelUPeYkdfbCyFoDPd
anv8mbt1lncTLNKpWL3/xV6twg7vImZAYRe1V2I+fcPDTzY6SaTgMq7uB9qFxiqsDTByFTUXFAOr
Sf2pTC7w9Q6E72fZxo23ockpooiCUa14F7JV9SzQQ2/6Kp1Jzk/6WObOulSd3grwzxzdfauXah6o
NkjCyyxs22cnTOzusmqSwX3gGVqr6IglNCkNK47TjYwHZTgTo06cXrquS9tmqV1Tij2cY4cSWz6U
jbY3i8T5xLMGef2sThbwoaY9vv9Bl+919D0XYiOnlychBb2jzTG1BfEjVbV9XqlwtDUL8KkPj864
pUbcinWbp7p9Jld9u1W4DjlVFMIWk7bjBqnbIVU2TSXGKkqmb3U3AcI0m+LMVll+8sOZUciGMs1n
XKi5x57tma4NZYYgw96zq+Fnbgk828GZ3ZUzJS2Jh++j2S2KpVI1z+Dc364fJCfworyx0Zzg5j9c
vz40QAvF7FEEM+rrvJXa1z4D+TJK6pfvL9+JT8lQtIApT0B1OgYwctd0iqgYKjTy8cZgq1wmeu+c
gWi9vTRJBihKwB4lgKD5dTghp0Ogup9qY0/Nt12V1mhtiql0bya9jb5kiZ3/8jor3Hx0ashvo6AG
VBWW5xt7dWSV87YqdWNPA8YLcA9MvrpebH04l15AUKwS+u900I8txGSdmrLCW2mP62FyjXUtR90d
7Ru7cc5BfN9uCyouwEwJkuTT/PrwKxaT49UK/c+9p8Y/29nrdmpfy80Yi3OtvBNREuU5cNG0ppAm
JGAeDhXbhgjNxrD2oMAzBdNfyHzpOksRedppJoaIq8Qca5hGuA5pl3Y8z2LV2E21V73Gbdd6MtXy
MUkmD1nSwVyaW5OppheRMyS3jcwiuZKt0vzCFDlKPjtARKILHTmNYm2XahJDR3JxRNb6IvF84CpN
CNUpF/JclrN8sMMTzgGHc4ceHHuAOtPhLBFjL8PRrYx9K5K/qq4xAsfsd3UI2UdPxJMc4p3MWky/
lDPZ69tTB2GHfhxNfFRreDseDmznYh4peOt7w6vs69lUlKfcarUzB+AVgnc0P5rsXALorzDOcaVu
QH2lnd3W2kN/cgNK/9an3LX7VZR23WfNEWKvItm7lVZfBZMc61s8BpIV9uPnjNTe7lwSV0ARC/WZ
TqS2xIff8hTeb32C5IC7d/CY8ClUKkE7NRWF+zlbf/TULyy/5TByAS7KWodDdXYVFSFttL2puMna
wMmChghdkfdHOTEh0MTgVqiwLeiS5cX724RkpHZubBcWz4+4C+a8VP2qSFQaTbZ35jJ/ew2hj6jD
5IX+s0g2HW1ShNwyr6+FtdciR1nJqO8ebC0bgqh1KXpobgz7b9JkupqMvD7D9Xq7Txmb+jiBm91K
RfZwml7RkvIhdbuvlSpd4VEabd1RyjNLdvJjYl4ALI1qOMLUh6O4kKewoBis/VgD6Us7J9z3dtps
mspLz0TrtyeeCTkLBnzxZQA0djhU0yoTnqOqtZegMdEJ5Y6485JCPMZs21VmGMWvvE37byGlwMiP
Its7p1Z6arKLgy0+l3Qc3twXZmLGQ10rfFKMu79MSjzcoKsYPbKZzpX0Tpx/rlyE+UCZAMJ+Y0xS
tSayFKFu7xHvGZyLtumzyK9DTGZ8zUlTJ6i8ePxaiaQtSF6nfNiqnkiaG7vV3HnVgMUqt++fm1Pf
n4SZW4zHOx2Eow1lZtJB7bO192YkJCX2nJ9El/e1aNZmZVu+CLWfwos2WpV/WNQXmDwcSRAjGhUo
QPmHSz/jbzIudjR7Umc3GBI1BIwetduk7fozszy1xovGCnconx8CwOFQgp4JVdTY2Q/lpPvAmey9
0tnokWSheff+B32L0GJaiNSwochAKPQcjdWNmJY30eiwn7pBWfXzML6keYMiY6EU8+dRE1L6ztzn
ezlmybSCURtmm67q+juRFva0NTI9PlckORE32NskXhQQqB4eQ6iGMupEU8XuflRb81MFivtmAkh2
//7cT4zCGwexRrRPF6emoxW1k6iGPtJ7e2fsJ+Ampah+DJYtPx7rFwoDfCde2SzWEeLIrmKnn5XC
5UYpMhBHUt6NljZutNg2z8xoieWHFzYlJV6mYPsWke7joqCTmrPTD6q7z91ueBisOLwCWUfn1slV
XzXD/uuHvyCiNSCBYY7Q6DSPIm+pVI1OOcvd206Y+3WXw+J1u3OO4SeOA41Pzvsiqcm9fPQB+0EY
kedm3j4ryn4dun0faJVTIL6rtmdSnhNb4pWYBh5okRE7BgTDuOzBaeXe3s61YTWYtJpCvIjOXMmn
RqFUDD0RuUvi6lEUi1SlVSA+svEyuwmsJPECQzX7D79yeY9xjEhjuBrJxA+jyKTFJflHFt3OdW9t
y2rsfdUIz/FaTswFHBW7gP22uMgdpWY22sFIaiD/VI9GHvSJk+0yIuSZctir0czBzuacvgr60jEm
OTt2EHXTUXMKPGdvzcLt55UkaM0PWibK3Lct2uO7BerSrMywtJ6HQpvt29Eq1ClIK72sPyNYrk93
mEoCuyDDavOA3Bx36kVRQkl9iyj3PVHRV/EbPF69FdZOHr/O+lK5yENqVTeuO1ZAOVSnpKOSWFbx
0KJZctsRWhIMae1O9b1+RHELIQWZ/6xwtGxvKgf1BF+Lovyu7LNe3o8leviZr9upaQbMwBBXdRuC
BjIiJUFMAb9Lz890K30eM/w375LU6qqLVq90a20iYjReTchXOb6qUSP+PrZqMiNPpUn7SjETzdkn
Xl41uwTThBACyoiIVKlLj9biLGbp43wx1L6CGmnWriKQguZPrcN35+U1KPzH8/Sf0Ut1+89VEf/4
L/7/ucJuK4ni7uh//7GvX8ovXfvy0t081f+1/NV//9HDv/iPm+S5BZbxV3f8pw7+Ev/+v8ZfPXVP
B/+zLnGKlZ/7l1bevQgslV8H4Cdd/uT/9jf/9vL6r9zL+uXvfzxXfdkt/1oE1OmPf/3W7tff/wCD
9Ft8XP79f/3mp6eCv3fz9OspehLPT+2bv/TyJLq//2Gpf9L9hTUOapd3OIjAP/42viy/Yxp/Lkp7
5HQLy5AWKjGwrABX/P0PRdP+5M9ywKgjqaQ8SzFdVP3r7+nWn0DwFhzrkmEjmmj88d/TP1io/7tw
fysRnKiSshOMenh9oFGKmtXyI3Dv0i4+fvu4QLUR5IqzYIjzaYfUBF62UVeufvso/xr191GWiPDb
UeaWoIZOGCfAIvnHnA/j0lLD1Sb8qoLBaq5ienVDPzyi9bmuvLz2WzQSPhZuGZAzzYgLAtNaqt2H
A07InIUpAmRBBz4Oll8dAsEbzxUDjj/eApNGsQVKMW4fCJwd3YVpFhWjTFH2a9RYrKQq9K2Jl9Tt
+x/v6DVHwg9FEaYZ1RUEwGhgHc4lVTI319pSBFkxEUJaRHGKaJOZyXXiivspTZ/pLLdnMpijtIJB
8abW2bmUYinnHJMt5BxF3SgUEZh2s5RV7G7j4GW5thRdXlO2rc/skKMLn/Gg2wLSp0VGbQXm++Ek
HSnVEKBkFyiG8w1zC2fFcFVgRtk5K5q3i8YVCKgKHgTyJ1TPD0cKZVvpaToBDUQ77JKOJsV5FIfO
zOfUKPRpX9OyRebqqKYwZGOKI1zfBXETN9llKptQYTM24hxU+83RIoklm0egbfFm4e12OJ0Uz3QA
Ql4X5DnKz0i+ZltvqKzADRNjwxtc/0t0XXHx/pY8sVpL2w2S/T+B1EerpTqhPVew6oJON8u1bZYT
+jwmetpN/UHoGK8+lwMGh8pC6Zos4mj3kyDY/dgYRpCOUbqtKtfYhWNYfGy7s/mIUOx1cHCvriNH
J5kerBp5+pwF0qmziywCOarn18Uj1fRzPIGjk7UMhQQOry4wMwt+4CgWWrNa1tNU0+/p5RUgY4v1
8pzLvNarXZPF+ZmlOjUcQhVgqlkwYDNH270Ro+k2vZaj/mJbYq26ZZn4ZEL51YCuF7KXJiKlZ77m
0eZnigjv00bSqFrwkjsW8jRKOxUuLlOBAzxoV5vel6yxxIcnhr3Q8gJZgGsUCI+WLEY6SliAPwNn
GsUuUgtzR6aQruOw0dZgsduPnejXSS2BicrdoqV5vG6mu4T7QknBvmjJpnfqfJ17kfL/MKuljwNf
HEiVdqwCWBp5ImvNTYMpq3I/LJV8VbW6xPCkEIHaQVR//ySfWCpusIXqQ9tjSTgOw4dj4rDDYc4C
RMTTgKCZrXOtPqcj+XYUloj0gv+WPOAV+P9b7dOTVT5Y0s6Cpk7sVTeIdpX1otq8P5ejqMQKsddI
NRb1T8oax0IjnU0lyp1lHrhtHPk6v1yLaEZpxDDOMWJPDYXYNc073sLs9aPP1ulUVufRyYNpxuQp
7s3pi9C80fd0eU7W+9RQfDmwUJwm3oTLt/3t21Gd6fN6BlQe2tF93YfT1UC7za/l+EGX+tfvR8GW
1saiPkQt/HCkUNW6pI/gYJdW5GT+AJUvmJA+evr4MhHVoZeT4y7TOhwmNipn7EReBHaqiJsZeQPt
kw5iMfqkll59pnp7YueRPHHNc9HzLD7GKI5pSXPJQfMRAoPqc7qGG7WK3N37UzoxCnUKG3UzAi2Q
v6WG+dsaFYo6WpIjGoxt3a5TMX835Vm72ZOD8Kgnf2anU90/HATJbBq8QKkDpQcZm5StuY+6ZjxT
vz+x3RYZr3+PcrQ6Oop1CI9Q3U3CMb5w69zwZxQr1rk+Ol/e/2pvh1p4WCgbqJTiwNQfFXmsUZnQ
VjaywBq5en2uwmy1vIQfc+r7Z1boxFh4s5jsbGpkGjpBhx/Py7JMHymNBK6Vwr1wnPIae9sEtUDP
/Njbg2OEYPZyN9G5Imk5Rv2OIYJHsmKoiri6tlp6kAADPihP+zrKAq8B/gksk6LP4YTK1Blzt3Qy
ZPbraLjR+6r6lkeZ210NbmTUQaYruXsmwL7NJXh+wBogncDPiUhxOCb9x0Ifq4iiCCg7P6QWt1Iy
y1rl2H8FptFqZ/KIV5r8b+9GJgnXAlA6zFB0WoDvHQ5YLSXPuGryIOq9UASOUXvR1vbQcvI7SPxf
ldH2sq1NPGxpGneYSkpYKN91UYtvnYZSKDICPUoqdamH0MG8uN9T/C0Unxb1lG+B/All05uKfTWD
9vrx0e2NFixp8vLoXWTJjn74NgUDpBlcR+Nc1KWP6KGoeQ7M4U8lD3PrzK57u8E5S0uzHwsIMq9j
PRLR5vXU1uR5Ywp2YoMNrv7Qmk3XBi1w0XPV+hM7YcF/wPRGUnxhih4ujB4madIX3H8mxCN/MmM7
xfQtz6IAkI0c/KGu2s/vf87lnzzaCygWAW9ZeotL7+JwSDVCvVDJEHwVnrpJevtFzmoRZGq8Spo6
801zPBOeTs2R0+uA36cDhIjW4YC9agqhNFyHyTgpi0v6ozclN02ehLDareTMXj+xfnxMakTIh8Ao
ObYwM/LBcJTWRJyYV0riK52o7xXZZLvUTIxzpdW3n5L6/aIxvTTYed0fzsytrXaUdOoC5JWmNXIl
ylUxROllDkNr/eFVA0SMIA/CA+hdLNW032/GMi4j2w1FGcxonq1Qz3IedFeo6woNlTWPx3SdSxmd
ucPerhzgGmQUiR6LkuIxSRqyWj9jt8JZsIW4EXMRri111HZekmo+KDhz89FJwtBZkvblSQxh+uik
K7oSNbFLitaP07h1hypJMcdp++s8HtVLHLKnW7SVztkav90xi78UbX46kPzi2NVYmNKsnJ5R23HO
t3PDRdZkTRHkXX5uc7pvNgzxa4G6k+LoiCodXTZG6jmgA+siSPWyH/xZmsVt47W4WhnlXH7NEb/5
kolmjv1E9iBDPvp5KTSwX9GPfa0PHQUbSDKGmdRZGTht291UeWEBTKFm6XvwYj8pVp7eY9eAYu77
w77Jt+iqAVBc1BERryXyHG7dbGikLKuU284rvN1Ej+gauVr3zLk/NQoxlP4uCFOQIUdRZsYpU6pN
wvu8sOoVXMIWdqfbn9mhb/YKJS8OwvIF0RzkLj2cS9chgqtZ5I5aK+P1kpD5muxYrng8p115ciiq
KbwVARi/EcaCedpC9+vRritG+0K3u2llqrJYq6kybT+8QiRYdMwXxQqXjtThrMAIuU6iTwWkZcXx
C5Vog9d9Xn2wmkwRj6+nUx5i+9MmPE5DRl1golTOPIwEeBNfDeP8h+0qvVy9P583V9zrOHSNF6lZ
mtRLXPvtGREpUyusyEIEq9GT2hduOODtW3ttkE2aspsqRRcbuPjnJAFP7EGeslRS6LaCdDlWXsqM
1AL6KIsABHpz2YZK+mRlhn4OInh6GCQEePSBMD6WFonaOW0dG+4nD5Ae1eM6GapAoRx2Zlscg1he
1wtoA4cJJAXUh6NLB6/3Ct1c1sts/ciVazuO7tEjrvzCyneValzUCcWbckQxvHH7rQND/sx5OzXV
336CY8kRL5+E09saD8JesYfA7e3ysTdn6+79DXNumKO4bItkkoLDFQzGNN0UnvtgFNU5f8vTgyzh
A9z0kv0f7kp9GGZlDJdcS0ZZu0EFoQ4UVFPVM8t2avdTfABpQ+MXsZajyZQtnOe+0YvAShvbH81J
uxOmPlKVIuMz/cppwmsa3OceGSentwA6ESTE7uqYryd7q/LUimHNGWX2IJ7T+TGPeuNM+noqLCKe
wcOIIj2ym/rhV7QHNLOihvwuxAXYrytpbqTTUWYxRyM8hz95OycOM2AitHDJgsBpHw6mJ705jBZz
Uuqx8+cqpkttJG318RPNOK+wE/I7OD9HV6Rl1FpvVgQsY3az1BeDGW2tqf2gkxDnmZf7wugmJsLv
Pn5JQbKAbWhGAztB9n46C7kaQN/5rnbWKmzZzAevDIBvXPhLlRJ47xtd8VxOg2LzlAzisQg3aaU0
27qVxT62teoiKwtxpj71imQ5GHChXIDShATHkxpc+OFSpVZtSV3pgS2kepbu6zy3qqeclzHkdTBh
3efYqtXH0um8ap3VTq5/dVIJ2p6cQam/vB9O3uxRwPbk6bQyKZUAUz1aTuRV0riuBuRNnEbBKFAt
tirFjM+x4ZzLKNkmR18aYicoQ7rB4JfocB8nzWFTlmEXJg7CYKVCpJSlMgCPkSZSDqVR44K9ytyx
6W0fsDMuEwEv33net0PsdluTqyMNcsqw9002ZclTKkVb4tIRVcIXcwVqmZfWnUVP0brEE3MSPrIi
+MjL1jG+mSkkjasJ2EflN61hT4EOtjh6ULifXrsjydhR/5xJ94y13pkD/vDmVEHe8gvQ5iyNN+n9
+CmpKPfdwewxuzToerRQvhZq7l2IIjbBfERploQ/TS/v7WLNLeWOta/OTuLGvl5JI019ABy18TPU
UXWVWI+RZHyWcaY42J5FCtpLYHXbggqc1zqiuKqyiE3Qd5qdIlaTR4ZxI5I0VCp/xrC3XzeGVJzr
YsjCKF97XovLPZLWVonYi5vOffprQhUbs2XLzcMgRRltejbcqMCGYHEHs/y0xGNQ8yMxTsmqVOci
fTQmIzYbf0pkaN85Q+V5uzZsS+u26kfP2TTSNsSuY4H1oJOVp63t2pQqUzdLI16NoHGbrSl72/uU
zfAQgxEFs/o6zJpG7lGDzZUHJSp0cRUOXTvcu7IyrJWWaOrlEMWl5SvTPJcvDSTtl7TqFf16RjNU
4KShSvOSAJerN7aZpe1Ob8ux30VRBdlbjF5pf0vtWLMCwqDtBk4URr9MkipQ+nOEWYGfNmYZXRnj
FCXRimJgnDwqZhxicEdQxtrDNFv5XEqDbr5vaGGc/uC0ZeEqbKwy/BKGYOIvMTVwnY3I9En/Xkxa
ki7Q8dZ+mtBlyktKIEkRp77sdARUgfa4hZ/F7aTega3pQ99UWmHvy0xvxnUxN6pz2Yyl91ere/pL
W2Ex4kOCL6ILo1djRG6a2onXY+aE5kYDC7z3DGp/fi3GZLo3erxjglyYeNbpcrDalyYJ1e+GEQvH
z21+Nn/W646LoEnKZtOCar1WpQ0ykXKeOj+2yoDzjNMmfUpuOzpdoBUkL74G/+Wb3uoL4lZUlukL
K+ybFbwirDanOMKUIIfYwd6eM8dYxepkPGtDUZS+5c1KGXi0x2K/9KbUZR9W6V50qfas6iKDMTBI
dKfHTJnuvbB0250FeEmsY+g5UxCbojIDkF6WDS6rbqxNWav6S5QaXYpmoe4M23mxRfSFNk/jJsR2
4ruTFoZ5g4gzA8vZtuMACIjt+mWkyGrdZpV2X48AqVeVWXnjpVNbvLnaOKuzSzeUqtyYYxk9o8aY
Kmu90I0yKDW7++HAIO8eEpLhPmgjZeTFm9lkQRSAmy+irFR5g9O43gXNGE8xtde58yy/HRon+1RX
aig2pZVZ0s8LN8ZyRMEX5yaGLmIEUdi54jJt+ggv5SQ17ucMhODjnNgli5GmqOYUSUlnPe0084HA
Hz/W3hTeEbv1bF0K204flLIuCTduo84XIzHzr1Y1u+/WULTTFUWD9Ls3iKS4woABnn4oGntakYOH
CkixrHhR9VB7iAca1YgTmN3oW5E+4C7msWODcQor+8dQgXr+PFWFJh6LWqp3agvvVZs1ikcoHZnz
FXEInZrZ6vOdUtRedWEh0T4H1IKaL3U3ZHlQFYr71yBDr9rJbuoRw0p7HYJ3rKnflVi1om0t01zZ
ggmKXoxRwwand4U37gqvsfpVV6Y1hGkyRnejJQ0uoVE5etqlOarWox2rKHApval/S1Ue7C75PhZK
HPbJTS7hXLhXGPgU83Xdx2W5ElaVKWt3RDwvsMN4HBYf8Nge8QIQxm0RKrG2yhpRDL6azaa7Ltxx
7H+GtPObG1FUTucbPX6ea2KJM/ohFGTs8JR0/pzPlNR+tKpQf7gIM2cPgJ0y7SoXim3itRsT8pvI
wkfO67UOgaQ+U7ItsWTQN4Ur8KnA62i2tRWYQGkFiLEU0bdcm7Kf9dDoj3ZeueHG1JQCGISRa8SG
hDugXU/9ODTUY7AivAuVXBT3eWa03mMEdTPaOjnH1Z8qniKIWxn6nYGthBnoaWimV1roGY3Pq6ho
A1Udw3TlNFaLWYuLfvCqbKu03EflUOePEB4MfZt5uTtfOxGAsYe4q6vQH+uaWxKlmLxYZbQJXTZi
2nYIcrVj7HdDqqjbVrLLvyt5j+dH2g39pYmq/rgzZxZv7bmJKtYAcrLQ97xKZhdlAUf/r5Zuv+TN
NBRPSMM4Lw02Fu3zlAH35J8FSrBOlCrD3mNWEILL6sK2vhI2cqP1+zBXvc9EKyEuqsJYpGw4o0aQ
yC4NKcpNnTr5epS34aPe2E3yRXF7VWOzu7ZcJerkttulzz/cZSiZxF+KOoS+rFVazZYGhWoWa3dw
yuLeVWeIEL6I3Z5dMqdJdYNa/phdirr18osoMj0gdbNrytBPeM+0j6XSpV0WeN1ceIOfIRQ9/OgQ
+xdPFnS1CIZ+XYhnY3InjlASxtanpojcF6QQBy57FbLjZQJsI/HLVJNgX20k3tZhRVjehnaXZSAG
bBDgeCBXE6RxMqOGbVwrJSyOCWizeQ+TAs5tW1BLfLT7TEAl4Uv3Wzk0Y75vzbnRNrQX4wH9HWnE
gWv0+eOIPJG8k4NRQhQwi7T5Sbe1iwIvk/DerERv1J2KZv0YVGgNT1SVHOPSEokU3xB2pCana2nR
+pgVz1epOo/uRemkFM8nzSubIBUD2i0ECXW4aOWgGyvNTbR6LxZ5/mDEz27UAmF2HEw/VoHm/iiK
TBm3Wgx/AacqRrg29WR0Nrwrc+0m0xLEAqduKlB1HtRU3wBDSUu/iGZ9uo0E3N+v6P0pn5q2r5xr
FOvs7rn21GH8ZEayotriZKYmvsQ6+BG/EKPebTrFqbVbp0xTd6t2pvekdKoqvjrhOJag42pPz/2p
VzCH4HqiIqooaWUqQRbaUgVtPMau+lRHSMt9a6oo4SqVhXx4zds/BL/9H0G1B0Dcd0G6/x/Cb5eS
3n/8N7z1Dfo2qAR43Lvk+el39O3yd/4JvlVc/U8a8gutBqArmPWlS/pP9C2E/T/p6UD1XTBEIG7+
Db4Fe8tfeKXG8DRDVZOX+r+wt9afqMhjzIGgBqgPCCQfQd4e0XBwEaKLhfTt0uPk7Yer1OHLD6pN
r5ITZ5uxouriu+rQrUGct5dKV0xV4BVIYDZxjmYzLfS1otjxKmdn+UaRVj+zVtTff/t2J0C6R2Uz
KDHoLiJYhVCugRWE6S7Pw9/Kj3NETpUNrrOWk6vdxwKoXWsLbxVr9XhL3T/ZDnbiXYNMz4MGvOZj
Sbb2uUza+f79nwSKzMHjkG8D+xrpdKruUJVoqBy9im16viJuOn1NNoU1uEvL1pqGalfKSLuiQfEr
bnMOettOvG1sqW0nrrkrNx6cdT+E6vVslRrUVOybSTONb3qoWNumnYrNzANHgp/Y9HHXoT9YFN5N
50TTRnBc/XZW7xqrew51XL7ALPXXvC7cm7At4k9Y9amXiPB3XM9GgSB4m7S3op+UO3wsyk964VhX
sC47HwK+xCQQO9K/jMm0twUX6lVuZeUNrC4IdH1+VQGA2ZJ6V0GiFDg+G+Zz0YV5MFTZD34Q40Kx
Yvlr6OYymIQyB7VAcTJyojsTJa/Ji8yveWc3m8QopiduqngzxZ9yCEAAkY1nR8m+26mKuWr9MA4d
rzRa+YFeJjdZFeff3LRug7zW4s9koLHvTHxgT2jWdatGBjSDRq5H0QLMaax5ZYzhtMliSzyUYwl4
wivFTmQVmXeuGTtP4kyCtrg0/FKnB6tlBh5flfnMRZSsrXqyUdhNn4vGnWqfzBzJgF4ZIZjBH0K0
KYznRSTyhQdq5I8F7xwfHw1ekokl+sCJ7dZ8ykd6I5ds3WsFGafwovW0IBvna9uuLsSgqIEyfK0t
9ZvtsHx11Hh+ES8ZoV38xDn00hDxXxQ1f+CYsQiEoFjvpZ16EWGP+dqj5k4S9oXs3XLFJfnsueRB
mPg1PqJ+u1pO0ncHq7tB8LPb9hY1+UGakEes8UpNvfhBT9wswOASq/c571bDrAV4NP9MvXCDFqW6
i3WeZEmnND48wvze8RKbhKm5jvO4vlBq+SstIntdj4PpT6PSbhF5VIPWjl+0tL6AgvwtE7OGRm3Y
XdR1NvoiS7uLMLO+RFPV+2beXDiKavk4x9D2g9Bn4IWX+4rrNjuVW2qdTfUd5i46CaOhBkbVqrc1
/dZp07uht4kow97yNJYXcu69B94VLGmjuNdzrSqJ34gwuURHTttXoCVuE6PDkMgFIHuFwqx9W+bl
cF12Y7vs5BYF3NoBCxL0eg1mkao3mEKU7eKrimiySnR3XJVlHeW+3sunRFWzz0pjbxVr2YNzZirO
jYgqQ1uPEKTCK9sb6nhfDTbl36SwFTvxBSCO2Q9RSsUNh5Kn68d1M2mf4fBM80VboRi8cSg+ii0y
Azm5nosfYbhB9z37Vs7VzkqLezWpLeCHEfwdTAoC2eUhqdgoghlYLn80ri8NHMLusBntcAmuyo3e
6ErhY1VaB2alP+VQ1p8IeNlta8Vo4YaFo+4GsGeLC5W0fhRmqLyosP8+eySW98oQlTdGWHS9H4ZO
80upwjmo9KzZKACDcT0BKtGqdXzTaWPrN9OkXzijCNcpXoO7MEzilZN389YY86IPrClOLlyP8rQs
OFjjpIoHmdje1vWGC10T44U+Js5fGXBv3LG1UXyvyqH5gvBvlwTtUNhXoNPoTM+1Nn7y0iHegjv2
Mj8162GVWEjplWpVbqfGGAJLstFavR1V37Wn7K5khxHT2K63xWR1X5GiV3J/HuKk3PSWku5oT4fZ
19mj3HKfGlrhbidqV93sQzZv65fZbabQL2WqhZ8S00w3nickQ3epvYb6QKsezpZ1U5eqF1BA6Oyv
TqVq9yEwLV2G5p5CWnnrWuhC+21EOcEkTfsm9XmdNJU5Bm3Z9s9jrvUB0GtjlxrluBpTHHNMrRu2
Fa6qBjdWOq7+D3XntRw3knXrJ8IEvLlFOVI0IkXK3iCk7mkACZdwiQSe/nzJqvlHZM8vnbk7J6Ij
2CKrYNLs3GattYUOloOYR2cX26V/7cmoPFUt1T1Wu+6OfUJ+DC2VrSUinJ3nOuuaDE9yREzainLi
eHvQOJJB/s3TWUJD3jXesBNtdguyof4YxyorYcTNrocfDjNjjYKncoDXkeL66gfk6vQDS0Y/RIis
3radLGTat6gAHcZROs/k851nWsfqhySug+uFTsu7Hq//1kZ/AWJONT8V8bBcBXbSPOVrUz+5ofXA
fl+uC8b/bvZndAu2zB7u8iDKD8CbnEOOzQUVVNeIM88Nk9jm34NuLk/UhFngams+hKFSe6/3/DYV
dRTfJgJN7AWFXbIdSj4PW+99XaH9z7tGJ870VFq9v5ucNT/mnRJVOvd0GMb0xQMYy8GXd1Hhh58l
dkin4dyJO1qOUYzIa/r+tVEwPveGmLfv5zL7wP/1J0TXwNm0VXK7dLJ69NrJSiM0Q+ZdsgzhY0sy
b07ryQJipvs2PuS93N63YY+soqLHsBNaXo3Ko1d/sNr84May+hh0DRIhwDIxA0pPz80a3WpfeUcW
oX29lnHH1lcNDdCcjP2ilk6hsTzPz+sgqodcDNtjq+h6nGyefWrCerttHGl9GmVT7yzXPqE6PbGD
s+Cds2zLIfer/mu99fF+zTrvqzt1Cwh/kVx1mdVjHIr2eRxE/zXv7fCuaGz5sMa1uhfWkBxDKMkn
zHLCmLLvcqo6R8SrscHQj5S783n2dHXmO9pLeFitUnwZAL59IKpGx95ejJbRkN1sJOaeEJuqxS6c
bRtNlNryrotu9tbDLOaFyDwae3LKvvyajDq+zZb+2Sa98r30Z9YhYjHwEef4e7Wa8jNxTPFASc6u
95k/9kdtl/XVuhT5x9Bp1cZH3fDRG/rZ9JBem8+0ZnaKHRr7wbugsKy9QpNot6mo4+wPp3hAahok
DgdqMZgIsZ32pFfHPyed53vy8Yc+Gqqjb4nsYSD3clxkMNKW2WsfE5S27wxQ60/6U1v2/mUPulvN
YinasEpJfLbkWYvtSnBc3QiUkMgSrjb6MEAHkZLWeySz6ne6TOTXFwORozN4K5Ik+7rVS7yvpyS7
lyhMe3hwNjstg5Z5vdKbzd+xsrpDZms7TIXy7fzdtnizD4i4dp8BOsT7ETj2cz2PflmmjKxO9omI
vekp6+vpz1IR1O7CcMHMxJN+2PQ8lh8LuYYjnkgR+VeUm9hrXt4U+4ZG7iRWp0yfxibDqwtbotaX
Y7l3AUynauyTv9oiT26TLh7/bEc7oYO9l/vOcyVsxtYhf6moFgxOt0c5Q5FX6acM8NVYC31s8nx9
GMaJjtixs3xJ6AC2s1WePRRN2CTpbJz7wJvkV1pLjHdZ4lAG83tfP7z8Ek+DBSkCulvQe0zCyLGW
RX4FtUtb8W4O4nJniYAX6PwV+5b0eAuFluEfRdBUf4Ve5V/ruuVrfghVw3Tjpq+YdvSDbYXya1yt
8su4WKzPJBKbs3emkD+FSn5dN2U/KDz/k9Q9Ny/rGF7f3NPgdRScQ0+NapaboVPbePBtDFO+os73
hBxo/kATifE8/Dksm/d+0J9Dlf8q9H7uGv57S2Z9FXf/r9H5/4MxNwDpn8K1vwXdd9/noZy+t+Wr
oPvlS5eo2/8HGA90dCC9UtKEnPzvqNsh6kaijC4PBjAHooCg90J6daN/wIyiHRwxdgLLMeRPl7jb
8f9hQm54CWxy/k77on/lBC5x7ZmM/H9DeQVcgNGAgxIHIK4IrP+GZwgppaq5/FZSXUzrCL9k1tr+
DXjsdSn1chOTPqD6bpg1BlH3UyztN02U2zr/tsRVcdWuU5KOpWW9s+Xyu6Z9b0Ll8+vQUhH4GCVE
0NKv75QHcEOSNfnqrDX6+c6SqA8TuLXfdUT9+21cquEA1QAZo735Fp0xL4EqKQJ9WezesQ9UfeZn
HdSkk39aS/8hCfG6KmzGjdsANIEsHJiMxFuwCbI+eA3el63A3xRB5n3OY5Gl2ew6ezo9oOkfrf1O
oS95DbT6dyzU1zjH890Nvst0X2WNvG0uW7EK58G3v5BiyfZ4sYggWjaSjz6F0zSk28F+pnvvzRQE
1W+QPP/pvY1wGgpqbBv2zOtZ7EqwXYOzfendfBIfdeMvmUGvbsGxm13Lvpq8FqXaUGdRfewCd4oO
qEtST/716P991ZL6IsyDQwWWFaDW66cI11LWm3S/ICXoHyD+PvfIpeyqqvkd6ObvNzLcUUM6g5hI
9f/NNC+WVaxR4X2xJmKhbA76gwJdRFk9z69//UpAvnjofyMsmFSwFTQxgnAURSiovUU1tKFFVN0X
tEj0oC6sfllM+yzTbJa4kw3u+UItgUog+Fmqp9m7KMnXKbXDhmrxSB84LxWhckn2k8vV+7bLxI+M
niZlOg+h971ZJhLMuYOC5m5r+zbb04Sk6g7K6/GRqHK6ceoOZRyAdMvr8MbrUf5MQfYlEN+3pphS
vHznD7QkfX0QCipv6uPluZSdq3xKLWAvTdr2gMNPeAqoR2Ses93R1wWx6W0jlG+CKi6PACXk97jx
qYGO6Bu3j3FiFZ+9sNoAWNARpKOJcU6PPl8IhZfneOq97MO5P/oIkCKbijvJWge39xQqqjA7MDKT
PEhEradds2xVAoGq6f4kiymCQw04Q11nvjs8r4raRBrKgXCwrhorAluXjwjiycLe0Vei07t+CGSY
BltXUhehBXW6zNmqDyrQq3qOKLR5N1sbkjJrqlJ9o/188SfI4iCmp0LpVnZq6P3Zd2cAePZjDsPs
w6YCa7pXc5jhLemBDiU7J9QWA3uyLVH070gceoX9BGWz8Ow9bAnPeuwQ1Q1Fiq/fjgl5hGjoieKz
oKR1tUD4qK6TOkq9bJoc67BKOaCb4UskZq17awusYfgqJbhu79HdfBk3VzC+mvGDsAdnHompaisL
n8A7dJM+JUM/rLvJm6upvGmoovc2wvhCuVue0n9SBrFKPSvvfJXi2G9T/NzUeQ8sYGdtdubYR2R/
mfyd5cBQh2LjQAX1/H3o5lH/OVMK/zMt/WgGilpTU/CzayVDdCrT2Q2C6blGZLbSqWc3w1/b4FEC
FOCc+2RHFDTIjKpH3s7rQ+CWIrR3lSe9QZxCsQZLkyKggqj+x7EYRNfvA3xAL0i7Xnpy73vcqqQm
ncueNNGoq9089XZzXyR2Zd8olYX2aQRl9teydsuGPPkQ3yVFmMvrjnzAZ29QAAcnP6wRm+rc/C/4
KrN/P641sPGhz2T03s2V9X6KYVicNFav+LTGhdvvnJhI8ERjmGZ7yBBbeeRsCPL3WuZI4jp9K77q
bhLRSQ2wDpd08jeHwXAX3X0uXEfOp2KDQ3w7UfENr8olGVS6BPRPAvCSO1RC26L/Elau3afNNrbl
ASkZB7I+FSr3ZC06kj/yotITYZqntz2lQoeP+oCKdAr5fs6/UD1Vw3FK2sz6uC6T8p6dTWXZ+3KC
eH2MVzoafBFrFXjPoC7s4s+kmfrwD2TTPBWDDFgdhxY+c+N2n3t626BOo9nuyZ2w+7AK02wSyXSn
qBXW3k7Z05LFZCsGJT5WWzlAwi+HIlqeV68DapB2XU6PNstGLODWgv7KXBYgDFpHhEScsm4PcWjN
4CIWVT+OAZ0RUqe0sToqcPuVngoEOYdSjCFR2yzd2wXyKV35nKF+dGg28DAPNKVOSbPlyX6qJfJg
fpAFBWd16fxFexxHHAElFTFYaeUTfcmIyqrhK41ps6jirsGyjDuC2ao8Qb/ihC0bTZ9hV4fZY+7V
+tOoKS7sdBuwXSj0ZjZDFHIMjTlw77T1lXrO8ij42Flb3+79vPHzfdJtw3JUaC6ER9fKApqGID/d
7jJK2nd5F5Vfx3XxLMy8IKLyi8DbJZ1F88tqzMiOlG2uyHS1QfOeXDym3VnL4BMA4fwbWJdBpgFt
JL7aruj+mKlV4vksnUijwhX/LKhlk/Udy/FbaNn2HWgVutHDpEU3b54nG9SOHa9fO6Zv2PeBiOCA
eSO9ASKnS74FCfo/+5aeTzems1O4A9swfh6XsfhK78XmB4VIuXB+tP2PqeksvQvLpbuWuu3KUxG6
y32rna25pv+RPR9j3cRqL7yt/BFETfCo+rX+6Fiz9100lg53ikZdVKUnyt5OVY/fCg2wZLat5Q8s
lBAHckIJ8ey00NJARHRa2klFJmJZ7W1OwaZEf+lcx1u6cZuZPAzA1b0k9csKrJPWIgSf7Q8bpB7N
TYahTGXYB/auDDaU+eIlc6wjL50VbLOkmk40ZSamldFEd0GBrCfbb3ZXf98KQnai2mq5t7dxudlw
SNcH2ni6f81lNd2OllqeamZg2YccrG3aVrNb37F1svtObG6/h6NDnrVNNi0wtH3U7OnOWFBH4pRM
0k7EAN9a0tU7X2midr1V+R+riFpUqJPCW9JotbCFdKUA1jesQXdfjxlC1ZSv5Y9hCUaj36+Ylwlk
6HewCb2DAipuxtGjv5ZK3T5qx8Nmg8LY55tcshOfRoCqiEdVHaqmm2+LKoCc2JRjK469lVVf2DKt
c1qy1i3QCh8bMET1tCBu4MrggwfO+0LT+K8C1/81Kn0Vu/7/VjM23N5f1Iy/t2g2/VwvNp+/RK6B
+w98KPq4cqzhiIOF/Z96sWOU7i6haox0k2nB6nuEsfyfCZgvoarv/AMNORQiAjxb/hD8V5GqAdz+
23WFAofkj48gCbEv/b0D1wRlP0WRsdzo2hMt+RP6mDh7P7Dl9ADcq5HE/vSxiYM5pJ9ar8HRpTUJ
a9k+iJxWzNO+FjngwKOCIEdGeHKVEOAmNyAN/rWfW3lkn9Ap98T3eqpQ8zxtQF5l9z5R/pC7V54t
nWS8XgawK82dl2dV3O7iLbJq9zF0t7h8slfH5zbYxVVuT1k7++MxG2ZimHuxEKaaAyFy+FeuCvC5
u8tjkUhPenH0hTN49R5RX3JVT/FquRgb3c99V++ddhT2Sq/HZPSdlmpqFovoILZ4c/zUoj/CkP2O
LmhC5J+GGcYl8ACOID+AhUWBgOn8eZgbBM9k68f5Zyc02DKARaMK7QMpxzhqd1Xb5zm4jnnJerT+
gw0VprJwa6B5lZRz+UmV4dK5+BRlzJBMjZO1zX6e3KztSFTrRazXyppy097Z2wK6LnCmxIbUE2ce
gw0Qc2QG/BC7gaJi3YDk2+U5BRCdQkTogY+KYql5rhyaEs8FDNEtktMIHpKmY0nfZK561+hMEnZQ
T7ejR28BOxRB2HBU9OcAVqr76DOOPF1r2eaC4dDZ3BoQJ6G0Sc/WfByJu3xyr6yxyqIny6uikQYH
fTbZzs1GSWSOThVgYz84xiidyeYub6WQ+OqeMy/HDVlRHdFacM6iaNdnseL6PSB1pW5jEn8MApUp
vNdbX2CB+Qj64Lx2L2naVuMA9tq3TrUuHdLlpK/N86PMiLuWFsIN+h8/bfrf5hl8ppzcAmQ4uq2A
dUcL8PWUD9VEuwaxDJ82DwxBdE1onm3LO1ssKgyAXaBoXRzcfKvW5bqjmzWLnFiVWO/KaXAvqqtf
P87rGJXHQUwEsUujMQy3nkTX68cpg2JyE62zj6R0ESvcaWHnukA+eaHV1UGGBC2gL5aikcWj5dYy
VLe6pB3b7wgdL0TAV1sBniMOLAoGROUoBpkH/cnibPFSCqSjo49RR5m/uVcDtkacBqDAof+YMCEZ
DcVm1mNN8b7a+m6gOqoclla5xv6yHpHtNz8UhdqFnPYsg8l5Hwm1etb7BsHg+EfnTXNe3eku86q7
uKmc8PHXo/maxMFoosABn4LtDEaayP8NjwFdbGxTINeP2u1FEaSh2jyG0Z8J0NYT7lfvqXeJhfgr
epC/vrXzwq15NYI0ToKCD2wFKRroFG9sdjM4/lyAyPwYUqVds2dgjNApjhPdcZhDeiaYm0elMnvA
74ZGuDvbGhUI03YLxta7l+6m2RFFmZudqpRTbEuKWg794XcaRPUw7YfCiUTyviNmcIMTffmMOcG7
7rhmOPQrPbFcZ4uwwmTFVfI1ayoBFACwsGAX+4Bn2iYFWWPRgdXjBGCTjVJkQEpWtwMFfNWPY81j
AoCIuHLiyRm7s6oBB//QjLHZlVZZGpuU4Vky+Qgc0rtjNyhdTeOujOJiiHayn83epovEyt/i81VU
H5pL25MoeS/tj8awaFk0/BJxqty8nm7NO4syYd8D7Om5ud/B1in+yMp6XtabkfIr2a8ONkb/AyPa
MsLtSP4lx+8aC1fusxou296RxDYcgEPSCK9KJ5BgkspOvgDvehT062ZK8ARzlT1KpD9D63t3NpA0
beqZPN1PtZZflTPVXBr3jvH+bFPKEc4tXUq6qqLmhB6uHtLNYjdgYDccbCobsjZPHftUSlhrgsj2
yfBImCBI9uY5KWUs1lMLtIdvdVRrC6SlVndonONaL/bopIgc1HDFWjubYcxznHv9j1BMFtN0uVRu
dDLD98HZouop7/SHprHH5dDn1YgKMCB3PbnPc9ebyS2D0BH150ktcQxyNwKIk72jMmnW2TKhXzrf
gMcZsTFtZpINx1/vjTcpZHYd6DKCY3jy6BjRZuC1bXElRdcMMtfDatmJlv9s6WDb15/U6jQVHtv/
+HT/wbyftUj+vQ2hiSEsg5K25yBs6SCB/8aQ+ZrEW+cP0UPRdZysJF6o/dopbCoJUSgocP27q8ad
3AB5lsDOJtgj0hEBIeNsfkhq/3wwY6mzjTxqjtbTeRoVoh7mcy9zGmSc78GO5o+4MrvcItv5LXRn
GLU74dsgttE3yDKuMAMdzYob309mmsVNCzk5sskqMZdCsowUE0iLYbKenDHPuJQj5ll9IhSjrHpQ
YpOCRJzlDx6A4vODWsVsXizSrvlylttRfV+QO0nc62YZAi4vt802r8dm0naqtUev3/1lLbQqQIf2
GAx5ktQf2/NALIgq6PUzRX4410B3Cei892xmRSOghpxAOJPl0IHf34R6ZB0/oklrXr/1+34kYzzA
cIGFNTbm1CpoLAwPxiEPWuqr1RbQ2XZU64uwuQrQ9vYLIGIoxeWANmy7pvMCED+eunAzVOdv837p
mTCwTWEJkqrS5ZY91H5YkmHoSC0Q4U3xZqxGUS9ORv9rNkj4DWqOeZTSa4MxuavqyhjfyxxUWzWa
S0qfPO2Hi8kiexWyN9qKoFvCoaJpp3c/06wBFbSkcXP8YK9yNg4OayBL4O43K29xzZykhiJ43Q6T
mXKkjHhlEY+L6NPRVpsNIWasLGY+xtbw5l3Qsd/PSwgkBF2PyFE4yWwdsmn112bfoX80FAfZ+T2D
6DsSRMoV6rdeY11V2Zrzy4lCNLfRg+3Y2TtQVF6kr7DtK48FzCMa8ztbuRjRdIADFoDaX0s1R/fS
BltUPENwasbhkxsC1LJSWW4ToyGjOVjW65JVN4vrUvZmvdexb/6mvJWs+FTKybm9eCYcAn7E4T2J
PriyBBn7Q05GJyzfi76oeMa5DCRf/c1+fuF4vtrPppbIrvYo0LOJ3npI3B3PRdfdg4os6Q/7DWfK
8tIBkEffgqGhux/sjClcerE7HxyXEwYclrG6azE7QYP1Rf2TA8elMUUffbI4SWOTwGPpdClFSStZ
9gPEJRYNB5kTnnp7rZtsB+4Qd2EPVMlqAW75NLSer7UcbUZXgWcl0sGtMCfaxVen4U7IMAWZX92V
iWcc/e0cXQRcgs8VaoxDn4R0qZ3+UPiDBdBMwrbOT/liVbm1k1aWkBsZJ+nhPcNSqvlaA6bMrOhp
NIeIg/Hk1r1oa9CcYFIRpe+PomxlFh3QC1vkdFNTD6W8f/niCijCinfZxIptdn2vqKft42nz+YEk
8QRNbXOipf2cScu8Tu5J1dDe2wsapdOO7ubm0D//rXCrnI847eYbXsCLk+DGmXEEAgApw/tNVjjW
VDsqKgnPrUj6gqf0qsI4P91YlF1zMxhLXMB+XAveC9Se+TFueWYhwgk61jgE2M6my9+HIUk0VqdM
1OToOyvITaxxOcBEMEJheEAPP6BnfAUfNOI461eL43W1SXJn+0AFnV2eRJOtfP1yDmfuYpybvtUI
WN0XU7Dhsly8IVfSlmLYjXafkbfzioxAIp1Iy4qvo0OE3R7ckewWuOQKaY8IouFgnCFAJDAoDD/F
yebfEIZNCe7nfYDDSVqC+1AijRyEIl4fokMd5DRDSrb7vO6M+yEj5fY/7Hqu9GPMy7OM23kw/lZU
2Cby/vVGfFOnfBE8dlmuETX0wP3bGa6UBRnMj/W920KCmvZzjxZ9QZmKgKIj4SdK/QjLwTaBaUv9
nadpwHOwitul3D79+mGo+78ZDI8sC6h16MOma4T95pBfXaQe8iIQTBvIt+aunlikS78vsQa2tZub
0RPLATGqjr2SLBMjVVDiNN7rOVdxWa0TyedIPBS4EzBHCr7Hdk2yamPfQWMiTMmjZWFdzBbL8vvc
QZuFI1S15khDQ8VcseQAhucLGEeu02+KmHDZ3rypacbEKYhcNwG8EXJ5Pe1+Ad4bVy5/3+Zd0csD
7kjcdkdcEZb9YYSrwCx0szAnzVaDZaZt04sJTyD/g1ZfR06w5tqN+yoQqbTneb6dssBqj1kYCL7L
dqH+uHmqgOJYDMX2aURTn1yNnEUAshDlRALjBf602RAD93iMfDxU+xAmzUuQQJtMYwwyYaZbdlPZ
+JDjikStBzVLM1LxPJiLhLOkpU1ajYXT//Ddqdk+NX5TmU3I4UHQ2MaRHt0dAE6LjBZRrwkvjZg6
y7lH34yPUNIFlp5eoiPYGjyjsDHx7zGPbjBSJwir9daNEjI2N7EFzG491ap+icF07q0z9QSdlfSM
1ghsFkdwy4rL28FIzGEvxVpsj57bquoJeLY1XQPLZ4fppiKkPJZOe17asO224zzkTQeQ8Jw7qyZi
oHK3zta44HQxDfKGDFa9fZK+bV4/0JbDNeJmCMvunaLLgd/twee2+pGSRFwsmkxzXmzzTb41Djto
FEnA6FEL4izxbcBjXRpShuCNsJYB11q92uzCoVfoHF6NTp2H0bWggE8OYdKujc8QgZss9lCT4Ke3
SUZ37Hck4Yz5vjxw1Dsxl5oG8BfTfiSY557gtEczcC4JcD9t2roe3Ku26MDk7oKigpJNOt2jDfT7
APWdXNHridqwe3T7wl+Dm6XyTeBdRjrnudbz4M1tonDX0AfWOTB/guTSOrplvZpYDHjH2l1PWDN2
oMhhmeePpVpkDsdbdGFxXZA6w7GT2zxzAxalZkhtyxd8mxPfBNdrQoj0Q0n2sg3Dws6p3n4aQrmy
pi5eTOyptq9u1ihreTCn41B1ry6DCQjf34ZDTDp1Q/U8H2IM/LBZxgW8fB2YyIicjMcf/XLXAF3o
3lNRniAzo0nA7MNGkjyXjpuJZT3prg83kH1hJD+s1LvCcL8Q8bKF2sw4dBySLLHLPzpaN/Ddsi3M
rE++xqS2GWLNuNSbMFevHCvO7SvUJDZans6rI2VxVGCD7CdZcCjgQwfuYPKyoUud77ajaQtNLIKc
Uue0w2Iay33ZjHbZRipKJZU7S+671Tb7JT9PmA59s8gi3WA4E1kmoroakP12mzUdz2ttVpt/jQj+
2MQ3LqcPHYf36BS8eCMXL6FW4AfKnTOR3jiq2sYgISLjlkG/GwvhZU+5BJFuv+vdtlnDgyXDZen2
lzcG8i3hQ+tZE57fd11rTBKJlQoWbRfOc/sDohBmZDlnejj7Edd+wBGLorlOOaO3LL6pJV6LPkUF
YkBWWtpNUb2TruX3EkaVnavkfsKPYk1OkD2YLxGHPUHw0nrGDKHCZ8Y+CViLlO3ANJPesmBqbZ/s
aXMq4AchjhrPpRSa3t31JfPtbmvApuTgMj6Bg0Fxhu8tzQ755brMZo4vSbJqmI3tsSpy/ST9eEce
4jJ6G802uTRFd3u+3uQYP+htCPKdQi2Ax3GQB8QOLi9+ZpOB6bAPVrTMcISLqO1dlPacmiQECaSM
wj9e4ADMGsisCw/oKcqZMmgi+Blre6jmOY/mdwFIZF47pD0Jz53FltmRtKWVZkO7nXmZPiuMYfLa
2lmP8DN08t2vKBje+S4wmjCdwrXPVSrGMWJUHV2oUAk6+LxsswU1IQtYQbkMW7BkqRZD6dQPko9F
E+1gz3tZxVCcm7uyQ61A3XrhSAr1utSxeUHyOzZZmcEldLMPlz0ZbUbZpUoDOM38VqqkNEtf2JxE
x6gcIjLw9Kovi/kaWjlpoxhdEDZYRV83TEHO22JCQiS+p2ukiBJZ3YT44X37kCVU86PH3pEZT6QJ
mPnbxR335WhOAiu0K9XsOuWKOqbPbxRP1wX+OzN0eZ7mfKa59lhtn3Rm+dL7cJmvuXYVA+7Mwicu
Jg1gGYNNpdo3eX2UO/zpuDQFtIi7pXYTUuhof/TGTJ7DQagyZoEuLVQS70OX9L0VHMs+27Z/5ovN
1s3KjuMR4vrLCTYYL2jIC7Nslt7YmJHkHWsa8/wyyOc8bizA9i+3TTNvg7gCrGF2horCaZx2AXji
ZTmFADG4igQBzRjkpiT0oyYf0P9Ykw3KOlSkl21yecEpVi+rxm5WVjsFFGMWRoTD+x8XE4PSLRvA
S4TFwF2Oy6xezJ0RMPMZ/YvFbmaU5dGUc2f8EMjuxgHpZWx2kVuixkz+OdxmnAeFxCSHoOro8V6g
aFGaE6+uPXMfyugmaJ/PB+TQdmYWEI95cVfhbrLQyyEzP+iwYPO3S8agr6RJ7MDezwjPcvLb/KsL
cRzY5qIxpz8CBsZQB+FifKLqbAG3sOCMH14cibXwcFyRtplfVl0U0R047Wev2GIADPGEcQhmWILu
7uLNCzcHZHCqtM+xAbbFPGujtbmL6CezRWm5LTn2o7BW7NTGD8y3Q6pS26dSZ2MWwNybXFu/o2G6
qcNc3vuyiC6DcdnZAWQnrjyC3uClYh21rKzL61+McAL8QXoQnNmEYp/Dc25wY5ygzKNd4dr5fO2q
mvE7Lmfnr52DjYN7DVzRdDd6QrKvvg2GpqJJFXnebPmnrhHSdfc1mDN8Wnfso/Cbzy/xZc85tB5K
gTceKqo3GUiQCflPC6mZ2aQ/Ag4PMlEQaEz+gnUR87VsNlPj5uTrv41e7JEu22hQyQ9orgs3YVUP
JCtg2bdTcrcgL2HyV6DUueIQ1OZH4kOBy1IeKdPfPVUl4bdl6xdezIu12agDqnr1/dqQPPsG6IsA
e4+iSt27aYikk/xYz6XJ0wGHMnm6cdNm5Z7TRjgQI/+4JIrycxpQDtJsyrksTW5y8rOQF/p14PQ2
mkDoDEUtZPgImojm3qKTi3oY2nbqvPul5Jjp2BCRFvAxKobmB2USs3JGdwGyt9uEEp64Oa+7Xz/F
32JJCtxgud2Q/Bez8razZmQXqGNYo3sXew3L5bJ1KhgFHHjnuFZoZTwQFCheikmuhyj5vjh7Rr9+
mNc1owDUMdkWoOkhuoF4H28LXyKjmS/6NuquCPSCvdEKLwsL8xIPbEv5shXbxRQMfn3jv82F0W2m
IxwNQWIPac63WfEpppyW+PNdcD5wAd74Y3XjLhhDVoHfZ8PHiy+gyjkp/H/mZ7/914/x0lni34kF
bk5zEJOiJ8fm07jGflO3KsLMHrctnj51s19C3uT4gMPxL4cZBqRmVEL6rhEGL4hQ8KNrydHm/zqA
vbIc+37viWayHhM3NpV0r3NplHyalmhYntSAiuAIhHqoyMAloKfIAskBIbtT0AhqAakmngr8J+Fo
zEiZ0lpUdsHT1AXutH2wNbniD4sWgQ5v+2hbbQeUoSt78jxoNJmoxfVGDjraE+UmxffyD8ezTTKk
O5eiLvkyEQtTUKUkYGHBg7JRhA0gffrRwg/pahvAKvi1bio+X0rRjkaki/Msl2JOdj3qh0uPut7a
4idSuwbzkA50pgYtm/sit+1jK4rZjW7zOR7GP7BTCwGGMwXk924B8M7S2ls1Ky58F1Q+qddDQ7Td
6lMTmNDyWJE4MoeetDZX/Gbzv5GcA09C6sjDGSKTBMvibx0lJChhCoZB9RSFm9/ZxyZTLwdyS+WI
qPuM28h81D7gyeqEzqDksEXhBDfeimQWcmNdD3vyN5mlt6XnmJ4qVJxh/ttoXP0dhbGV0g3KtRw+
BpNrduCmOvOjppc358YkKVh8oDIadxRTJ3vUyx8QHyK5njTk4sL6Y7UnGw8hcfTshSeE6lUPCvEc
ONE6fhIasbdM+NGdFYvQv4ZICvLlNx0YX6fnMGhugOotOxm2CsWSt7sIYKAFarJ3n5x16Mnhlkpv
qDulHBsm6IfAF/TeNSHmtMjTwMHlu8+/3siv7Yl5AvYx+Q4Wtm02s/n7zxX8gTPYHFBPeddWUfB5
AacaELAkTmP8B5IoakVOaTAGDSqgmd0oahCDO/y3zwGBLDCVN9QbIcG8sSdV7/pN2Pfy6Vy4JCdj
0pXsfJNAuTgdF3fWY9dj1ydokeySXz/Ga7vOcEAfRjEebVuexkfZ8fVwiGqehiL0RiZktDqkaAzC
1gO+SEdAN/4rnESDtRW+jqLfyZD/bSa4MTAE9NpZCozCG8u+rR2yY9UmnwqrDPFFMRYRRkpliclJ
X4yPZ/y77torlFo/ZZkT1N1vRuCFivVTzpiHCNAsYFfRyNoFZvJ2DGgU0Y1Vk8inrpi1qVScN1gh
Wmbvqp6Q2Po/nJ3XchzHlq6fqCLKm9u28CRoIG7dVAASVd77fPrzZWdyjgBMgDOzb7QlgujqqqzM
tdbvLEZJjeybNMOgqjbZd6WoHZhiFZBxnfxkqcF9cZmIks8OHq3n5W7rXb6T+sWY2Ycp9DHKNtA9
VBNej1ofLQkDElRQjCk/jYjiG+NoovYHrwzd1C38W8ZtEs9bYpf5jceAEySgD7bG6A8l/p9Z/4VQ
WLmKYZ1O+XYDfamcoZka2Dyapzw1bbZoPY4d8T9kUzYYJsiTSm3/+czqe5HTSz4Gi7EuH+7QIZD9
fi4sStbgbNlZ4vg7UsJ8L0IcTTvwvabj5oxRMIc+ARuz38YAYnBXjPxZUZcVF+s2HjyoW6yH4XCd
KBuN2PrD8GAEP9QUGIAOBD/YHEdjnvAdTwgrIRzd9W0loMuOVLlmdorDGHXIbnGLdibeNKzXfN6F
mEhuxMbnvtF+5740nLQikw/7BNmr4BKE50nkpFGEgqWvZPUIxBek254NP+PPBKpk7h4OHfK8agEp
uZRsEi4XViIpYdoNmxX3glu0GSk/YiseGdN9WZHqv8BYTTbhNWcukAeECnmDY2dL+NUSrAWvqVIL
vsM8AleXBzOf3bW64qCXiBX8ZvmpPUJZ/mGrFTXUvpw1MIYvOU/LlhPePFo4yfEXKAjkWW2thsHH
uWtq9z02Ltyr9ORUyEIhvdeVW5TzjzWwGcXd4kAP854GMw/i7phNDfWIiZGMKE7DjGPFP6A5F2qN
NW7cI3TOTb7s8P2KcQrD82yE6QTGy9TfdzIgXUyhLq+GgDHJ/jQKNBOjuYvTag6Nu0okfYYKORm2
zsRIwcjD9J8K2MiGCYxqLxoeXUwc1uBG44p5TWRzclWFdYm/ERKCjL3jCQa3mLsbLEgTQgrK2pRd
aL+CV08n+MCJuPUbonnaB8CrNdq+8saIRnQHhMJxlJ7NkrhB0E3b7UR2gAEPe/wambZ8n8xglB10
lbSVBz98dqQjGmUagsLDljkFH6SBK0090s8bvr8sj9AryTfDxfqG36JPZWMy5CAigirNLVGo9scb
97vdM6TZQ5rDaUq3Er3lUXVlZy1u3aRf1PkBnY/SzuEbrY+ean9d1V27RiFnGc0FCPv4Gt4dHmEg
jw2ZJAoT1wnlNf7rLO2yoEHZYcyPatCQmjih3GNUywjHqB2ISKc6SqEY/GbHvny3f9XitEU+GrwA
KyaZe0/X+/pzc7+ibY/G/guWN1GYnK0qYvhKI2u3q3Fc3HVJh3urSzHGRiKfdgES9SDAgOQ2KuJR
iO9IJfspuVpawdM+Vh2mDu3JShYK16tBjTb0LJldDYEJWqOym78km9fDKO5yM82Xsw3OXlinJA3A
gPY2PCyrPGdsXa1zKB1ILebp49vtvpYFckwDbfmQ90K2V5nl9uawtvxuWRK/nL5ENRqc/pkRWE+d
l/XDRLXiwPCXQ5yQ4SlQQQb8x/CjQe7THzLet/AbXgLuZeziSdTYuszaWghR/EDTrkuQH8wt7rDh
y4JJAhOow+UvJvM7z/sb1Dqruxwjo4f9jNzT5P26pXX1q+yYYtLXFNd60FuhxOdmj7UhTyPkZUXm
/uwCw2d2bgnMbr4x017T/jBk8B+Xm7VdtqI8mkbRy+SFhVMo3reIk9YW55EYGX/2uAKRebj+eCjV
EUpw+mIK1g0YRobJDty6n4p6t26bfMrtGMvZWc5oU8rFeqiGv8twfFvI0gDCnAKIJNdWpu28KV7y
AbeEeJuiR7I35rn9Ad2O6aFQYys9k0rzWbbqq43b8e+A5revHjRl0E5gY0+W0e/KRwmYAHRXIaC2
xM70JE0DXRCL5KiPAp494eM1+N98Lg7tFkmIZC+jc37zvT0E2hn4j/tougafq+e7eu49rA4896D0
5Bzz48+9BJn++523JQedWFAfDbzk4L7Za0qsdFaSXMQjQ1KrZ4Q14kdBuLgqV9mgUru5aSpoBugT
6cZb73NXAplkuz5PN9Ihm85FtXPdpGtnbTt7AJb+Af8vXH4bFPjGno33VMaa8VjoNTBaYpt+vT9F
K/LvDCbX4xqHE12iRs5c7OLCP6kBkJoeGPMxucjnAULlvk62Nf+L/k/iI7oVidslEqihshFLmoPj
tEYH90ZNHD++t68HTfJy6YM8E0slhjzMsN880wF1U7jWlff5F7SRgfSncE8dCQmqSVO2dFF+wL8C
cOtsqjlxoeZNH1/MuwXGwAsDF7pE+b93DApZJowNRHhMbSYJ3ZiTK4srxxsk+DNAaVsf/ydkiTdh
avIuwL+kGwoCj1frXdsfYbghevDKxzXowDhqFIR8PA7DXUwE8uhJbq8gOANNIrUnOCLAzaXmSgZH
DsHHaJDz7iVk1BntPCsTXLamy1YAT1jzh9Yq+TL2vCVT9mABYo/iwGy/oXBwm6Xwsn8+vpmXiJdX
b42c2uIkwTkp64W3r2vkAqt5c44mVNGlo7aJ/E8TLnZhCu4s/La9mmEai/pQF35XJFdZbQ9ju/cx
audLJcPS8W3G3paEvJm+pWzQRDOu+gJNMCC0Gco0jqFkrw60rjvHXSO7OHX+CjlhF1SpV0zXAarW
wjnjA0fx+312IHIYR1Us6DEefAdJ6+8Z6lz+QTM8/IdZv+9BHA4GosqPGNgRtniWsJu3kfzqm3N9
LIuUyICbqZthhopmLN3xRT8Osc1yIiWmTT64AS9qh/bFtRpUtj78wrI/zYo0zoStosbTRO9yhW4K
cQcFRxPSO7WcKXelQ9YeEAqq/W050+eFFXS6tgjd2rhOcCtqLKrglWp4H8xWlv4ubvzdaYNWipBx
mJCeDY/n7cHve2kioBWOj7PCXEUDLfqlTDEpRkmk8J3AKmHpDlnh/Xbzff/x8qUgYMKTrTK9+uv9
jForI4t0bh81lujatcn5UkyhnL1nF/2JSyQOtwgLKx76bzZ/+90FMI6Hy+RJXUpELsKbC4C+lOew
bebPiX/htKEn7+WM1EkwbtqDkgp8hbgcQW/WMXLgAaJDZ40cjahraO10b2YoMptm0emxMd7zkrCv
y/kNKarxNR68Hh+CEeErru+aSadXVuWWUoDQJxNBTldbgCEApkLmOOVk92Lwa7Q7elR2jWxXwlKo
jMPHL/W77ZoxPBQzBiZSQ2e9LT1AfAp7aNvps96iNLlMK8kc2tXupdhS9jDfrx128O0CrC2VRDY/
vpS3BakLV531AD4UYMDwDhWIrVXy7cr1G+CrxCQVTrkUMIYOA26RvyN6vZvNQounAgg8V0pYIkZ4
r1fiYng+IQZT8i11CXB39paJdMZBj8z0ipKxgU71vLgBXk/gsDH2aqhoIYaRg8iMoscSETXF717O
S4zLvzdZwAFugawHwQbeH1nDWhLu0FTptyRK5E6yOYVD3VfAw6D8VQWa4rO0xsQ9qVZTFkjics5w
rEFbws904UnxomOjt/OFR3eNI458emqjrBIHHliQD3bengVZoPaXDskwsUM4X0kekypAO2pn3kLF
xtKAZIY+lqtS0D25H1Qeu3SYNyiIlc+xAMXZjIO7LqpHc4OjH2ACOchsVUzZAxKPYTRNWUUXNys4
vO0jWc9aLq73NqQ1Q2Ktqxrefby83tYCvPQovlDLWVQEkfeWvziNSO8jcIKvurOsehgQpyYz5/hE
a7oREeK1vN7jb96wC6j0/5+o51Bo8kxdUCdp6fOOTmgYIbK3qsaaaNna0L1Ocdzzk5uIgRUEaLDi
KQjPSLl7C0KCmNIBv38328ATdnBw596+Ky7jv9FkjFF8glo1Le3nj2/OW3YnlM4wjDAdog/m/76b
n27QBoKgnZ1frCvF61o19oQPAZuaibVsSYarwK49yHfxGgbh13Wc27Y9NyWIER56VT8ZXwk/Mppk
D/uIBb6rCJRzUIQpRQ4hn2WJWWRWGjUcTw9vYeaVPYSZ9FgxG+J8VWCSV0Lr+/rx13y9BjjuKKWh
VZAJhQkFBhVvitNpseYhqZbyHomSkgukPi8X2pEMWgp8W8CNgybRfvzJbw2f+WhZxBPVR6dN3/B2
s+nmLGG2GBt3aTVInkIZxJXlH8O8a/txN3ZwH16YOcm3YFXEz4moCflvik7hxiSrfLPaPGeu/vG1
vT4D5F0JuBceDGEsRhzvrVYI5yOqvgAn50FRWz015BmniG1fVezkddCR6pe/8n35lnr/E87z27eF
i4lMehPbIvmSAcU7zrUvZZu43dwVc+EKZoTqnjD6mc0v2DZ07nSYrDEwn8vCl5QSy+lr67mbQGAw
NeoA5KiUkyDy8ytvLlPH/g3W8gY746DEror6nk2LzhVxjlxk/xpUmbEJP7AT7t1ShSEpIo7Xj21x
zRnt4oQHkYLiNkD1Xf2wuUOs53XOI9hFI2kMRvSwBm61LMcaVjNZERrPXMpGMloYHYXhn5CkSPrB
Jkhu7MDHMVZcHz/x1/M+voLF9RMVi8UbN/NdTwldYQb8iIL7X+o/hXK3BhQcqM1hTjceZmSf3KPG
pQvH98LjVn98EZ7DjfrXxsjHszeSawwPgCb+XRcOpWReIHRt9zkhPHA85m7A1fQe88AyfkrWFRf2
3Whs6BUfiYeSFFmt4s585vDlruDQch9G9u62OLeiM5t/yJBIiueU+Dc3d3b+YM10B+EE1QvR92bI
Io5Eeubli2UnbGnoIijQXKYM/HbNAusqaO0IEM1ADvC11KJJ1lliEDUCEfiZzOgZkOsWQ9PcWRIN
v3JakKQu+DvNHp4SYdgg1j50YWenC5UDynPBmg5DujtdMvqXjS4BJc4wf3HmoJ+PCFScAbsN9EZS
g4phl4TxzbkzWszSk3SaqnPhNLI6T3C64G0ksyZNzWPgwYlqD7iuDeN403cpA5YjbNrUfPr46Vnv
1hCwK/uGyciWOh4O4+vXANvB1F2QGd5riUmrvj4UInpr5uC+GYcIXhfsSg5ej6IM8F+NtTWXv1Pa
2yKfZK1vikKiIMIdJYVAHQH6a1do2prv5mon5nLouhCHqt98F1npvVqJqBepDGiLLOzYmGC8/i4O
2npIAGZ/B6mw9eq/MCHglD4BqtIZabGpflNFbcizEM0qtEa1beOEL5vuj6/pdTWM3IPGxAdexmwQ
zy3/bZcyb7SrAYDIXSCMsacOHGIyVg7GCveYgI7/Cy0nwDja8RxknIHUdL/zAyy7Dl6kV91pJZ9m
UXWKI4XZQAZhq/OZa9vXH3/Z1y2Z/LK8MKwnC0PAgG7kzVoq5k7W6Ut7l6V5wEZT9VLo9+vzy2Bw
fFxOByl5i60ZJfnV//LzQQCIHb6oW1ycF99s6XW5peMWWumthmgWNgTJa3yFHleWR5173dnIh3/X
lL67ATxm+lsQKhBlk+359QL0ofD7+B4MNwxOLruHeyE66sMvMUbJbuaIqDqYNH02BH98fAPkF/z3
CxBacKKkZJhNGS/Gty9AsS4ulJhku83ZXMS3MJyG8IS5fwzRlovujeHk25CWfrPI7dduIJ4Ng4J9
NKLxhJLFmnvzvbHpmh1RNf0tCGfaTQ+BS1rnU1T1ObE7SsVKtlPj/DFaPfAcFKRATimAR+RQMYvt
HMwNOvgEeXAImMuIPZAdtOtTb1dy/KNlsgiL5A6PKLBiDQEImzDdCHJtma7krgSekTNKKfLHt/Vt
ZcUckIXNTJFRCy3m254j9uKWKEN8z8Zodi4nlp0V+GhzzBXdcaqL2ct/YdAeoaXdywSYP5uS58jh
8puH/HZLwWUSwh1urFwVmrK3HMAF6+XEGbf8NrgQr7OE2QPEe1nZqX7u4y///uPYuWDFQMhgBkpJ
93pN55nnIR4U3g3eJQEDptyWQ1e3JDFtN7rd72EM711pJjstJO+8yaFnYujz5iOHIV67iBrxRs97
80vjtCZVK56mYZHEFym2n8vbFGdvz8LM3h/c9sGeRtGWJ8ha2Lnfui0C5flOM8Y1sOslgBTwWyPM
rTBXjmH66kayiZcI2L8BYf6MVaTMOfD5rbJ22xBEg9DHm5QRtcsgew5Oebl2S7+SAqU0NiTrV+Ou
F/ilVB29R0QbrXiQkYaN/VWa9Py4bpCbepGExZwBEfT4Ji6ZY2eqhquLrkFPNlcSTq5mm0ousDJZ
1v2qVvo5E+a+jDsaewSdqESvMyV+mmtDEgVEUMsLBciUY5gejJ4P0U1Bk9QexK+5neRXklYS66O6
D0PuS5GEZjPHnpAvXBOHguKkj0s5zlYdRSm5ly9bUvnDKewx3cSWszf6zT8PpCon0XXeCYhviiBr
msvC986hlgjn5CVQ/T6rm6WbFb0d54rrpMnLWrDRrE4tnrR4k7G67O7sC+9W8fMhOINpKcsbXDDN
LT/HsBQ2a68mJLoTDO1I3sygmyVlSuvRiEKQRiDZhej/77GKLqnd2s3cxzJkJTW7BZa5S1UDlt7+
Q3UZ5viRYhPyPLpLDr7tJWU27hJuNzhylfIt4adnl+VaWzY30JhsScxAmNvXp5bXKvJvKhtQ5zab
gmH6lmMkASUBjYcn8Aq8dJOgvzVFjBlXQ4Umjd4/IdKud13I2h2Mw+dxMomEHRG9+HjCEo3BsZZk
8GOeJhzeUQ2iPDESsBMkSfPOtzzI5ST1EKeHNSWo6vJzxArdO/dJLZn+NVzeCDmvBTL7QyhlSekb
o/MpKXz4SQcthNDKWVuJF7UUIJ6YQr1UpYvfKGkEiNkeerNbinTfiakQ3xfs38ST0xnW8rNiaIen
RpqL1Hta+T3iqRgoif+CRWy5TxPn9ESKhV+19skwWmN7ClyxkqUIi0Ca0njCldK9AurewPQKB/Sh
PAxKi6dVGrAc5bgNBPmi+Akz2WkGaAZYrPTKvkXn1uYNipoA7Zc4RUqQyW7IXnAmds7v58cgLEYD
/Y9SObDzSpJzr3YBXcBFm+9mf1Sha+WPallP/sorW1xe3NlE55AcxBzaAy63oymXoRKMEnQQi6vW
sI0Zm0ElqVetegE5hYWpRni5beeeyegNfq04tF3swY3D1UtqSDSA7+fFkvRHs6u8CRp9mSYphBUG
Mg9B4cBi2P0a39VrymGrv6laYuGG6e2TWaInBNlfHYFBjGK0q1e9wILZ+GP2enIcIzXb0/orwrpq
uf1dWB7jZWxpXgQm+jZp7mKfl5KFXnBU8dlqImxfBHxaPFGSLSKe9KTSZVjMMBHPm8R8WkeqC/RL
mn2ZJN34ta1sol0Jvp0rZBRKaKJUQn64ShLQtBB1sJ2Z1sg7RMhCkqIQ5c5ECYaSUskkbLOBFaD5
MFU3SaOACBEJPy/9OboX7QY0LqjrvEOPwQAb/HZZpgFyBxSvqSUxvs5KvfTeyxpfYEqjNsqsjkM2
UTLJPF5GMqRMwgZrghgydxcZLkrhTr1si/p9F8VJ72xb+B0jMZ7uLs7JxPB2ULcsk1WgzAPUo/m1
ti+73sBdYJMPgEK4ZWqnBJfj8siSkYwODll5CuRjKqFLNXLWwk4lU3brXg4oiEdiweIQfDnc1OhI
6x2dS/+ktwfF7p9yrDi3swtlleeKk7Bk6pLtMLMua1KQyjLZt23GM406I8jhx9Q0wCQtGr2EQC1E
t9xvtYnDyXKp0mFcyvZLOj6yCn9RbS4KyP9abBe8d9nEICfPdSF/3lFNv5ZG1aqiTEqTmZd+QKa5
yoEB6RepyL7kw4ZvJALhyzHnBiM1zRIKea7puUnRjHINDUqmTxiaXBrEtDMjv3coMxAMFcrHaFT7
SmuV0CJPk4TKjWMXOR7e0RZkBNoM6nSY6z+IAJXQKdNZoOyD/jdL+QHgDyo/XdVuaLpl46D9AAoI
qqyjgg2VpxtPNXskclYp6g4UGEvHWVn3hINt5l3nX+RO7diGf/aA6ekfCQK/ejcxYjB+ljnRvorx
VZazPNW1MKzFAoEDUWtJFjehnJS0UiS0+SQZirM9s2I12h6hkjJA/eFdMKiLk6gunJPhY77R7F2F
WAwuPmEMatpFnieINdwy3IO8xkl98BkATsNxMk1EAcdR4RRq2UaKD6krAX3c46rEDnCddfaEBQdm
cqKO9knXwHJDtlY5hjiVfSOfL0+IC9cbsi4c9UJnXifFMmS08Ji0Rq7uObgfdYdYetXGEtScjMiA
XAn6TnoWK1HXuCRpyqJK6+xBZKV4IloSuWVCMZErBtUS751X2x6FFkZ/cp918nFiwYgBI+CvIxrA
sTlkCqPtlW9dbNPNNbvcQnwGTfcSa6L1vwjxZVXp6t9Ifchv5ESXs1Fs0CVvQOvz226m6wiVktrk
KOCqBnSCvPnqPIrsCCGdgRkPBGS1O6niqVflIQpduVtozlCitI5ISNAfK/WdXp4ikz82doukeqqC
VA15BlXZYvjjY7E3pxZB2TsLVTh3kk2emdF1XvG9EL8aoVQnqNU8JZbsxqFlyTuYS2ehboemyMFU
hci0gnsXjnXXZKfMjH33pVIPu/ExeXqCiO5JRmUKnPfo+KYkWzpzkgzS7niuvQYIShIPcWqUknxa
ACn6VKpqI78M6TUvkglNVWLmwD21ITuTaz7utQ5yG7xyxr8gBu5P99PgSv6WxjZzZVxAAqt8abuh
9Lrms7lkpHbg+g2UgOtAgZUN1KTLbq3fMfyqRD/hsJuJ0idX6cInNZJlLKx9AkE2JYo1ny/DZk7J
ot6PM5vRst9MxHQoJZWxhENAIls6n8Mv2AVbUpYj+9RFvKmr12I15Fq0OJJZOfoma8YJJzT0J2yq
K5bmw6Bk3PCP6jE80oSsDf7lWZkM+X8+7iffzihwSEQ4BVxBugC8+rczCuH5a5MldXlDTHlQ3OOA
pOp5IcHFTUnINKr4v/pggGFaeMYzjMxB895R+ol5HruwEelNXqZd+ILvsBngrtXCBF92bmcA7h1r
jgq2+Y8/GCnJ67kMgkHLh5xnmRhnwph427KbSHq5HyRXj14qCHLkRKxd9GJRZHVIuEZYkx0qi4x6
cy+WaI2TI2a7afPJVhoq36HKo2cJest4sSYWMqKMywBcS8K0+Q4zNaw3dlWA6U96MPG+NcZ9moqm
v++TAFfqfRWkqZtDzTHpaU/1Uk4BPrgwvekmlomEtV1Ntbzx8imFFrJp6dTizu0MhyHCrsrmQJH7
0ovmxDdlW3fGHm29sOZzC518yJjBD15731B6FNWZQeNgP+N8if3OcfMqJ3gqROzB4wlcYxqKYzwL
nEBuOzumljsLPLXjB1TYW0XRjEK3LXfYtGdNfib7tY7vLUkuwW/Di4ylPyDMbaPtYeuHEMv9Mcpk
p4oSQiTYZ8w4cW7X5gC8vh5I5swM3KTVXuMNQ7gaf2wb1PlmPzg9lqE70j4b45u7mKaHZK+J+q08
FXC/7eBMHkXJ/rJs4SjgcolxK0mLm4cBtOhik1OpCXiMrV3wF1TzND8nlL0ycK2owf8PfTeSmk05
enGI1OjHgrdJDpnM2ICcD/M6BCTJj85G97jnbcTt4Zp0v23qv6EXFvjgmaQ4ieyRbiTPOpQCTWAO
+NBObfE8petivlBx2eH11PaWRRDJGpMkvm9x7QHp0LaSqlDPwnTigRAlPm3F3Ry2UjqgFBvaa1Of
PwaPlKNJ9QqzaCSHaizI96YswvWNMIfWWDxy8uCk9/PfaqtL8hp8Jg38Bf6Nv6H46Q+L08xIuPLQ
yJ9+84rBNH39jjF3ZPDIdoINNSRUOIuv51SwAmrft1rvem7SzJl3OFgkTf7Nwk4Bw0aA+/gqwBPa
A40qm7qM+hZqsB0HV0uJR+dhtdaMGQxRAdahRRpwtyxjyzxospJvZTlhBR25VbLc20E1DKR0uf6N
yT0gFgDvHGIGbzC5YHZU7MtoHMzD1PNn6bmyC6P5lBdYSd8YLYqP8wQXPDukTTY/x0Ox5SfHyxYs
D22r/4KJRNYcO5QS5b4XobfhCYRj/bXfYuN2Iv01ag8dRv7jPhtXjCgO1lis1m0U1e2DEWzSbx1r
t2A3VSlhjnQgYlenYXtgItBEN4k3Mw128zq4g5dYR8cFxjXBZuwEX8t6su7J8ZkXbMgc+0/Lj7Kb
cvXIhWUykT8QgT4deqjTT2u1Eskx9s9+mnZPhmUXD6VrrNZOjC6KX5LimVTMSF1SHDPvGJGAXR5W
zxVZtM+dvhrMO+j7xt/EQDhntH0V4X+pOLYti5WYw/CK72pB+4afy3xYNN98eNu7IXInRCqRuBtF
7CY7gke272bpihNIstvsZ6scPs1Z136Onba/TzBZOxXb6H0ZQ8M5x5HZHJu8lSo+GtZbMN76bFKt
HizmhZK9Htzjtp1ctYh5v5mt5xHdGKbf42HsHzfQ1LsE6c11OfSjDG4c3APhQxZn9CKO/pq7sGZE
vl6bzjjdNth5fWrswTqKpc+PRe7aSHZmgkfwJtv+bsOl+NpN7vK5cs3xBrJo+rAEZlVgr5V3x7Lq
xS32edFXFCfljZXE3ucQVxRXBpJsO1xiwlsT04vvpTf13yMkXWfk1cae3jy+8vqp5TRh0LNnRGG4
DOpC98qd/fprOy51s5feOxjuz8ZzYmcNiXgtXTaNCtkGvn1Y2t45L0Fj39tOYhwWMYufRR83L4mf
Qf/fYuNA1nDPICS2XizUQ1dBsxVXTuZtn4RtjPd+MrTkzM/zdboQeOHEYsNHJgvJo+0b9zMWuuFK
YkJV8ylWfDTol27b1t12OVkDwSksi/gfHEaeIr+ZXiyOtzP+BCTvwCXF0c9jP8wK85vLBnw01iL8
5CVBcEV0Q4M0Z+ALMIr0voUUkLDzFkxVD03Y1M8TySeEcnZ5c8fSpDSNWrJ9PbvGyQ9BDnSYwrpL
4LA/r5lr3HR2j9UfJfa1x3by2DQZfqF4yD9BYxe7Rsz5c1oXWblf7BrXHI9E+7iNLXhTyKBwB5kd
mf5T1i9sqJWzs/lHTl4RdxBnWtvZbbbR/diMYDp5GJReF1M7sWekonhEnjc+kkbogJ4O9XnC2n0X
Mvr8ShQizghx1VhFsTeyOaUrY2a7zqcyqYb/WMFYP6T0HkciGObgEM8BKaRkQSRHmNFPC/FFmAER
7IKW7Rqr9b/mwXkic3LFlLpYT8ZEqoOIbNwb/aA1rq2xI1OU+VB1xRcjPwU2T/tARZFGJ+C0mAzS
zuZITg1mCvgUtmyvNd4XOwAS8xnEe90vkUekvNsa/zGSkRiots+ISeWqyr99UXtXeWq4t43Yuj/x
KDRuSGieebnc9T5xneVmyoYchN6XOdB52P1n4ey4tTbP/45Eq3us4s4k8SItSJfZFv+JGF9iQuLY
6G+C0SO4YoJ68tNIq5R03qkdoRDbmOcfU2/I7rvVmeDNx0N7aAsvqElOxGI2/AGXI9zbQ0/Abs0d
vplmgstMMsevCcIZvpArbRwnO0+zE52z+SVh+jzv6rCK+UIEAJu95X2B8Wc8WuiffjbOxvYTZc4d
Uuo823HjzZuFDIBj6EzVNzRCTHZWET7HBAR9L4Cgh10jKQU77kL71Ypy75SvFnbhWdyX56QJsz9d
iINEV2/piztAK3FjUsrdfqEj8QUB1mtcx7ya+KueELd1N5md1Qd0PExe3CI+5Fmb/R22abeHpxU+
EnYZHebBTa7KUKw0kcOIoZad3FZibm+7bHvgwv/KB7/6qxNWDeCGQq4pHPbuzhmP2HJk/C1woZvC
HaMHzMrcI/Ev/cnploRIpCVrD7lneHduu/q7oDX/hL7v3q7FGpCoyiZUMQAgH4B3F7+YtvwhXDvF
lNpriLwpxuiqdef+m4/MAbFWUWQPRmLYew7h5kvdr/OVHxni2mQ3Oy/bFl+5fHZ+CGbX+JKG84yw
jVlbeVrzIqvPRRKm+U/lqsNkSjqJiCyEjFoIS9KSM9Fdxi8Xq7iWxDM6rAzra6pIO0oyfNp0i6LI
q6rT1sxmzaQaFskn+aIdbAo2FHoINWoLxyJlWIUfH+Lg44jyrYz2a5ksInsKcEmljs0JJ+BHPGWL
RHElG6HggiEJKOlTvTPbCcO0HY0rmNCajQmZVl5UrfOv5l7U0Ako+3Gju45qr3b/0vM+xuXIYPdD
haL7sE3zLO5hQyT9VR8zUkcAk7QboV3O4tcPeTWNhNQkkTfmx4kAi/RoDL1DmpZRS/VeXG/hTxN5
ZHyDl7pVYV5WUOIZGO8vpw7It350ly7Of4xe0oyE4cLYz74gZI0ti2FgUdrmLUDj6vln6OxJRxoc
cmqE/gvO7tsx9uvUv1ungOmc2GKM+k/xknNw7eD3Shu0YQXl0ahaHpVY800Wlc5BTSmii9iqE6Ld
IlgWWTX+RGxfTJDyMCLy/v6lc7PbEE2kwzjqZkajS1o9abvnuIgBdpn1FMJ/XnCEjg+GK8yCOAar
qD9ru/hKAMc2PI4EPEpN5iMISyE9SMptDNLZGv6BViKpHea2yHZh9SrZ/uO3hNHsgyqNM9OQoxs9
0sbNB9RhhztdNzxqlZq2YIhit/T9Y+xw+PUP1FJMaBcaLUaClhrWO5MtqnwvQmMg7BURUctnKjDL
EKgUr9VMSg7ekchc5vPaGAZ2muRMss4lpQdBPbiMHoOn6r9pCEAbrjWLLf04UnORIKQyT1V9hLZB
khLx9ZcYoctqOdahC5LjUnO5GLMEyvtK4xbqagon5NnWSjWkJ1YaTZgtidZgFBnXpdx8wtW6ToPZ
m41r8CUng2AfcGuaM9331tuf4rnpm39GMlb7/Ja+GAu63QzqaLY3IiEbYt7bGEC2uFfhwcJLrsIU
amxKBhhhqfJJCxugWOwNTVeOy2N0AzypLbYMrDB6e4YFgNtHgRXkWbtFNV0oXRi7dGHEqGE3NSPy
zZAboq0DR7tKgYETm+5gPIYZKtGfmJckDTBZTIpWwOrx5UjrwtaU6HcaXtOsI7PdNURZDMRuLAJu
99lqehLLf033OtcmifXYB8Zso7y7TCxnlX8w27bA+sZoCkaGu9qhJsKnTxlf6cGlo2b/hKpL3OMX
b1Q9pl+jQABShnZV3AhgkDmN5AONKVhK7y4v3JaZk550BY60JNIWmnQWclTlr6m15udqwcCA2icu
+o1qEOUpl+La+LyxkmvgJ7BVAr5woKQwlZM0ibi/bEokOQmG9A1OYuRoV5LT3rnfURtKaeoIZ8NM
91lO54DLnLeGE9rQi9Gexj612Z/fzTM9yupGqdnuSqRb69OK9Gh40faNTZRBuddo/gCJOuMqFiSr
A+72Fww8JXUjP3dO7xvfc7YF85uJer1ld47SvDpNBMfMf9K1Zc+1VNgvYLSRVXwx03JCbr86PbPh
oe9y9ykVSV7eZT7GJqeefsx/VHvJ6IMmA+JcZrljUmGba3iYRaY7MMP/mt6ql05DW5MCKWZlh1fN
mbyjdjmyUWjdp7YqnS9YMglNLMm6nSRGjLYe8j4AfeXD+1c80Z631vtzCdCk/dWklNIvhTfKRr9X
dCn90l7cLNQUaIhNySTAaleCD2Pr2uOXamvi6rm1UUERQb9N62buNhczgWyv9iOtdlC8DuT78nIw
rp3FeatCWBhxULst/eDFRbONFogG6hb1RdFWckAcbjFrgfZx/aHQOGsgazHlKLv4ooiLElXNrNWJ
XUDuYeOqV1ee9nZ4ccZ1GKjwH5fYlEiF4tCoPVof81sASNBGxeb8HDy4AtXexDF1fdSepTiCSW6F
gh7sLZBmOiXib3s9JJBhvW9qK0OULx31NAKrsM5BDVCkAhNIe1Fc8Woc5A9Ol/F6TJoMTCL7YrLL
3EteorVu8k1tZwRs0yedtNBX6KQaiPwXTiGDH2lNpJYJYzN5/BBHKb+8kuHj9iOPH23Q1RCY3jCA
n+1qJYpDbcQ+EDVvO9agknwFx1uaO2czvuvpIYKFyuNS62VUUE+eLRIwd0iFEk8+Ca7s/esGxILg
uIB1WlHPN0XuB0eNtHRrDsH/evZLuRMwGpQ1j0LttjaSVtg1AHTTcc41GTu95qorqecvKfcWSyxx
xj2Tg2xR4L56btrHWz9s/wKvNtKHqNl1fSK3G3+J5fGcKRZ/0ASXIfQF9cI1eWLHq9EREqFIGxxH
FL8XS+f+csa5opin/irO6sGZjiQENGV5w/gz7PqzNWCdDwYa+euKKNavWPxnBEKFiXUQ/FII5EWV
SrfBGfUylOgJG1uyI3aFU+LeeaVxGKFY447bSwwBHqusSrHmddJ2X9ZlO/41lBYxx1+d3q3c7OCZ
8xYsJ8vapMrIRH3KnVG4bTNHUn/wi7dFAS8R25Ly8dG/HDlGOciDFhoRDLKEBpSLk1HcbFdKWUxJ
LH8rgkd5AzFFlhVAe0FgYqhv3CtTCXLV4QUy42Ob6jDBpbrVusC5EXWA6Tk6z6a9gkOAXu2mwTyA
SxMXGpY7mkJ6nFaAneVhNmgpD0DdhAM94AdFa3pInHQNioP2BELtZ/NnUYhftf09J9iijKB6Xt5k
vYz/H3XnsSQ5kmXZX2nJPbIBKOhIZy1gzJk5Db6BuEd4glMF//o5akB0ZVTNVE8tR6SkJCPCiZkB
UH363r3nrg90GQ+dCM9Rok3Ecja4fqvmmzTQ7xwqQGjDvGdka/EutkpHrNc/KTRXdG/Qvi6310Ui
FUVVxa2d+chbioPjyoTPSrdatepu7NJpBQCvWPdknbrDwlcioO0DzNpUTRJtyky+repb9YSmYayG
OcmE/9be16vRWGL24SNstRSGBmZXSay3Q+AFt0t88fH3lj+CWd1G89vsc5OmMGxTQ15zHTJv1OfN
U6ZJrM1YZFY79aYFqVF6c5mFpXN0ecqyppHivqLoI7WtTFGyw5FgC+b7oqpYyFbJ0rynRT/B41Gl
gR5GDJk6RHp8RKVD+gbwro7qCEPYBGJU2y0ZQiI6zijhCvKPLmX0JmcD7ghJ73rQROLK/U/THClN
XBdjzT1qKFp4YautYd0RBx+zj32rIZPnFWywVFsWakA6w8Fj9pXOVma2r1lmXzjDa2lLE6blAq4q
wKqdJTfSds+0tamGvwhIVLZBF7aQY06eHzJjOCVYgi5Q2JJyjKpMPTarcMnLdfWQbZ8rdBH1pDDQ
Vo/hFHbq6dVHlhM78KXr9Pp+amEAFbt1b6OVrub7M83I8eAKfSkrpHIixXq93TPbyQPQzeUAIjGa
Xm/LfrI6bjdhH0wlBdjcjkkzpABp7Eugosw/1hNpVAHwYKdO447PbN3kt2eaoLL1vXMmJmRz9fTN
hgt6jT0uZCM6rjTgbcHWVs4sb15xg7dYq2IdfG8KEZe7mp9FoK9adbe5njWDtMORuG5tqzsVtqba
crYlG/WLWtt7ncAeZIMrDDZPwZnb+9W6yhDdqk8IfcRoXNeX6ntTpGm1gBp4GycGK9+hJ56GF7B+
0Ost56OK4zNa/8pcpSjuhfVurpzdn1dzVetFrVQXX7cm+k0BomNKqEVCjAa726ssBYIX2apnuni9
5gTz4qMWDHRCe8o6iJhs0can5aSTMLN62dfrIDpPXfRVT9N6kYqhWBW90Vpybxu5z9mJX+Wv6OXt
T7QP1CXadEEcCNUGbUg79sANeVZk43JeH4pG4nRJjz8pJKtqAIC/ul3LFYYbr5LTFmALFRRaQY3f
91O5tb7krp5oAWwiv1W6Fof4qhSE4aIvWmUjEH7Urb7uA87a0KBHeeFZLosSyUjRqM9enyeFiVYf
phJJrFRYtGtqqVVwHz7vyKzUSWxLVxsMV/VRCHdRTO2lBaaMg5v2BpSCoZ/UxZhZovlhFR1sfsrG
O9kY0tuhd7GZ0PMiVpxPjxBS3WRAtviZ6rimXsulhtmqxcEfASbtFTcAMVYXjpFE5rEKe1cKMzA1
tfivgoi1aRMJjw7mzqY76BI1ynbDteEwesHQr3dyoXHbQlO+WH/HyVTah7XY3bZuQiOpMq3Vb9PE
sBMpw1Yx4wpZaehqcMM4l9bIqn3b4OlrFSUvitRirfQjq1byu3RdKXDqDDW9UcqbULsxVoQlKUec
fzY1xrYvMGq7dMvWe3377LRYTGptu7RbtidurTUnZAi8jw3TvCkQUBkoueRaPoXEgzRvSJs58rss
ZOryru0uPakvbbKV/72hhvQ6G0oKvExqi8TTHPfZPYh6MoV3jT75BlWPOs5UaatEUmupzUxBST02
p5JYvHpWcRw60QPITdVu6o6jKmMNJNVqZ1r7c7ZIVU2chQa3+aqLYyOfFToigkf4aeNrb+5pp+3U
+r4eBbx1ld8+arT7ajuPm0xddde5CMjdKYzN6ezRTnSsnbNGKxomtby93+D4mwpvkyVuCxA0JVWX
rP2v9QCkTQgHzvDdDJsecS/Gyts2kUKayv36k0bt/IXnhFDq8tCtQji0LeojkiLDMFcy30MqWR4g
lXR8Hj+9oat4hbOYqvW3A75y4vIlP7UlqwaOx5RT4no7bC1McgZn4iMgEeE5LC46q63lUkdp55rH
yZz0Y0z6M5dt04ytN/LKqwBi2vHhEbygrsnq3qJOtJFpC03KLVyhxeUrzwXLd4XvYSjmh7wBHuMF
q0oSbosSbG4Wk213XFloG4NJrmEtScMxxTignVva4caoC2qVIw6rdoAGp0VKarite+5YKV3bllDR
WLoqe35qKS81WoQ/jvVv66dUHOpUWdkO6lHdjkrCGVXZUK0QtG2x2mIsNn19uVZule0p4FaMF5uC
yoSmwp9gUgpPspHiaapPSBbUKyJgRUnaDduLuwmCepjRY9perfQT/L8Pm0STybJ6Q5EzT3p7Ah/k
GfOeHp1Cd+SGK3guVyWpow7/fHxrsAbISe46emNcarEg3p6PPMQYdo6roHttC2wKwfUhclNa/xxK
G0uVGa3uKLC/QiSpR7AoGe/sN2lt07CUsVHLi7Fj80rRL114u/bSqlthK0yGFRG/rJXUxpRSWHD1
M3Wv5xvkWtZskn+NSEuXiViXgkXYrVaEcCFxw7wa7c6ldNzOkpuOea0PjMsRv++RsEWHuDGsLnth
uVOFOVgH9YF7OnAWws9mBiM0Q0m39EJUHi6uxm0dj3MMIXxhh12MrsTKqd68uJaliug6g8BaBUis
1OK+SZ+3h8KNCuR8Pj1dnr5NZAveRtV+crXctGU8uzyZmZAZddUq2lwu6RmbptmfZNQfCq/DZ8bc
6VKKbi3nTemtzJRcwnit+ryVWD+uzcNyFfptrvURxbyl76qxlPPwSYshznCi9ErDmG4Wg5UGnpVT
5P1yrpGaT/Y9FiUiZ1SvdAnrPH6fWp0a6uhmpZk+dxnqGucUm85ge9hqjKjXT50LtSGw6SL3/S51
url5j8y6GqY9rrklu+eobeR7p6YL13+WwNcsbw9rMyY70F4W4R7qkObQaRnc2tmrbpRxluTTN7dD
gygqPvk5J/HHOR56cV3OZZV/KrmN/rQ1xrqfcqf3hyPBigtzzbSYHdrxSKduqrHpv+h101b3OLHC
4hQOvD5UVAIVccVzR9KHfcB4b53o+cX949Rybx0LM5z1U13p43JrQoPfZ1VqouKuTJe6IGL5RW5i
+dUcdLhy+70+Tui/hIzHm5aQ+4pODec7465cynLEVFSnzhGovQ/131zG6tZL8kVvj5b0u64Keg/2
Z3K08lEDIJtUWn/WAA/l8w49KCryIGEEOGmBXYZjJmB86qVwmdZqZAPt+qUdZ6ROXioHgJwIy6xp
VyXABNMgIUsdzXDM+uDsdR4DgQHa0u27EGmrSYJHnA2uf0NCRNI5gRgMfVr2AzOr8SGvnKJ9rewS
VYs/xPZ4i3Oxr46kNpolFNZcv0pAIBDjicPioY48t75u6HhaZz+XlXZrV+RfffdYlOvvte44KT1Q
DU/xt2JB75QdgPIO1hBIpM01nWHc6W9OPjJzoofxGesD46vAXvvYq6KWW0TJuG027rij1+gsSTD2
rqi+2QvllbJVTXTbNi7f2jh0jSjS7lDGmM4jIhk+maC1/LkSILAyZlHQhBhCJXNhW1cRo5dyDphr
Krf9uixriFhYVzfB8VYoryX+qnxPsAsMnz067RwO1hKpipQN7YTREYGtudIbV/TLquCdgBpk51XC
uv6QdJ1fsvop3fz6UwxjcXlPYBuZ6myzjLQQo8cTxnMQzvtVGLttOGvLcx2RhiQ+XNZmcjW4WV3U
2/qur2hlozkHtwGLzlwW+2M4NK3uPUzWUmreIesMhhdJ4qoj0mKg9HuXgCgrpKuXQvS/z2yqOJqM
htVNovevPnS1F5ZvSZc54Y+R6HJMefqgF09d3llwAKQK8F3f7bz1nS5/tSq6k3lM6DDbud6ZDINk
/sllJ5sPFd3F3juipI0msSeDUG3U2RqIkFyqkog3aaLhIDQ5Ke/sPq290zx1SDND3YQ2+9AYfZTj
LWUaDXCvtzlOSND8xigpKXB8PjiiDJcvPYWHibQDIeWww41Ev+Agugw3wquZm6mhnSqZJ1E1PLuS
H+82V0h9DH+4jeleOYOGf2+OK5/k0ySJADbvmnoginQqdLs+9G3TNgGiKVPDPgWK+76e/Abx0zxG
KSWA7WVHAi/ao92NcX7yuxl5Eh5010csHZsvma41+r3E1bMf7GZiZJTnXzMMk59Ias2uKtPrv7P5
dPXeXXQGsL4d4heZY35p7sbdLU1EoDrtUI/vQ0IP7opzXfUc08W8L9JB3HjpMBz60edB7OgvWz9q
yP3lXgJlbk/xkE/fWwtJWeAt5pjsRtnXb01UwwSZ0QDtcRK7Ly0G2Vvyz6w7oAuCwe8ImPFo2kVz
79hT+oZEuXlgdcu5yqkVE5xUiI9x3WpXbsg6j0txHq7M3Bjx/3LI1r9B8WFVy+uq+0wtH91ILn7e
BmHVC3cfofW8Nul+/0DtP90Qwhaj+mh9pAiMIPjwslqab4wgMvtscswrwSCNqbGLGWg3QdsmdMgN
Z3BOkUulFySMtZxr216SDGOFF6WIwUz5tpQFCqTIdAQpKczv0FHkQCNmE/OPmerNGToT0+LSzc1s
n3JAYm7XVNdukYh9aojxLg0j44unV+43SDfJ9yTO+huUj+JhnAzuMt8Jj35t6uiXcuvGHGXm7Tr6
9lNg6mF7Axqh+srexs4wYJT5qhlWeYwjnjuOeh971N5fQs5DJDGM6WOp+8WxMzv/ZNv6dBRELH8z
CzP+FCa2s7P9LDmO2hI+xynaHXc0cyaxvTntQHA096UlWFITLR72KOyK5iQKN/kxVZrxIj0ZT4ds
0NvvaF8nd4+ykQagFWtDHdRZxMoSkl61a1q8d+AdiX/Mtay+97qplQe9N4tiP/ilQGiqJ8MJa/L4
mvqcxfZlJPWdaYUDwpDJuk0JZDzb7PG3S9SjG4xn+8Uom/zYpyGJ5sQyXxNzE6GJ7MYxvEa72UcH
1qXqxevn6I6QN+kdaiq4pzFKxh9m3UWc3gaPibxIa9nueSPiRSji96M+QT5kEp16+q4mCfHMr8Uo
GYXLsRm64nuuES35IfUG0i74jqOn5gN/JuyZr6Wml+GVrg1O/9GfETPZZ2+cXFxsHL8X3/lge1yh
KSPXfoC/dSItF0EvfCUGqBhrtD42e/o1VWiIwzLTCsbb1xXTAx6crDubI7aFa+Q5tXFNHy0z3uaZ
0Ol05/mjZ3+K0PanfeAaPG2sLSYt424/ER1RPOi6WUDoQTFKPnOxz2bN8ReB7QxKb/qQkP6Mkqjj
REM9eAOshf09b+dxX5Rh754nPdWZRFdAO+/GOWK0Ww54J0/mnCyPFbgLN9AzWz4mqY+vmsxqM/Zb
BIpI0oJUZ8B+NWPhqggOZ1a0B6fWYdLoo0a/5jbIxWPa5/byPxKTf9UJA9qBDCFoL7iIVIh7+Adu
IOCL2bBRcl2Ji01uOyB27HAbCe8/v0//K3qvHlfwgvzbf/Hn71VNXyiKu3/4499O79X9a/Eu/0t9
139/1a/f87cPVcH//uWXnJPvbSWRL/zjV/3yc/nt26vbv3avv/zhUKpg+6f+vZ2f34nA7i6vgfeh
vvL/9R//4/3yUz7M9fsfv30n7qFTPy1KqvK37Z+uf/zxG0DIv6i31c/f/lF9En/8dkaG8f179U/f
8f4quz9+04zfuV0cAOIWEAsIbwLYBGrByz+5v3NCFArDZqv0IUVTKau2i//4Tdi/M0cEOQ4LkA6L
C8VAVvgV/vjN1H93XfT68JBBJkCqsH/7+dZ/uYR/v6T/UfbFY5WUnfzjN8v5By8HrDzHoMgVjm1A
wAR3/KvO3Fv8SKPYf22Z3C235LKZxX1tpXO2K8q+adCAlAQMBlFXWNgRCIFmpsVR2JcEfy5eaufJ
KU/UjGHHoars58dx6to6vMtMBk3+Tm9F3wSWXrR/FtO8ZIRVlhGq5HQUms/YrRKVFV6j2p2QFBei
dHsrcGBeN58jM6tyYYFWseOp3TdmMuHQS8HNTpKzUjEQrPPB0qKKLTlGB9GVZ9+aTOh5Pb29/gWv
QZ8/gqHt7S+QJnOTXPVJVI+Om4RFoEiH/mtSgFy7sUAS0u4u+8k5MEesCJR2oyxnd450/SYy4S4G
cJb05jDNVvtnGKMjO+EMH9oXW7R+/ez3o9491BwZv2pNpZHANiK+pDYadFZ4z4le02LsG9zPSmkK
qTtFHxPRJeasxzGPv2/NPezYRu5tQr2PnpbPlLa9Vw5oiUyvenCHSm9IkatTF1f3nGlXHfOSnGYh
mpedNzS9g5G9s+tTYpPKLpkK+tSqDbq1OOqdIQCeo8X7ybOzL9LL5rOgg8A0uGunP2snlP13C/Vs
eV+HdINvjURGHzTwNhVsKxF+N3Qh05OYknr8WNs6fpaA1teM1SXR0U6+FnosrBtRoIh+b2oOe198
Cun2wa05Nt/qCHQd+iGVXx3iwaXSKubGehrGvEa/77XTW8H+GB26Msw66kNLf9Yqm73EMgbLDAhJ
MsNDwrw1Y5tiUwlaDj3TLmmMNgwWBFff7DIpXxYim8W+naLhA6MIKztS1EE0yHAKPbpmOBG0bjly
PsxossWef8qLgPmn+edgeh3TP30YXhLBeB5qJV4qGBR6+0DHy8swCNg+c+aD7Jni6PgtaO28OSVe
nl2YiRYZfoOFU/HovaOBLNi/IWd6boNMT0x5kLLJl3NXelp7WHQe6QBfrWEfGJj72X3aG3V2RPA/
f6x7vT7HkD3Tm8KupyVIEy+JHhjLmtGeMXwiKUwd41vu9Y0TLIRf/akPtSdOurR4bPRGE845t+gl
7Gc6Y89FPRre9QhR1D4hqeF665GldHVW0h6TPEmJmI2r/Bk0lrsEUAB9E6duq1VHqu5lCSbHDZeA
KpwYR90Hd0w/o2vbExEnHkBvu3a1Ux46GCh8l/TQfU8N9JXRXD1w0SrfWnamHTbiWrbEC+3htg1c
QtMPJxLAegqagz4OWhvkGNgIlJ+sJrkecZjTCWiX8SNSsBizFQF6T3FckZaFtLdpdg2fzBBYvVOk
5Js6ZUTHZRrh0Ba5dpcj9UcC6TUqSjFLaE/4s0nV1ZvYPnbTVC8kQFWu8YGlN3qxIKVOgGz71juY
YThaHzLCYMdT0jPMvidEsmc2HHLmpI4PqVfMwtDlMdUwyH9p5RLbGNTTmUcOFpe3J5jKeOWzHsfH
qXKsp7Tr9AkFvalpLz56rSveOKrrsvRejbGp6mvkNwSlDiHZo/uU4ZmLr6AkUD5KzEkcB0LAXM70
JdV4WtPHh0cip7K9gjo2yGPidkZ+xJSdu8TfkKpg7pfCM2vK3apkhg9P6hESh6yO0uBETxe5K/2g
QST2Snis/YSynlXdnBwAbtD0RhFYadT86RILixU9terPBdV6fPAMCr4TLRfbuBN5ajVBEcUQSfre
9L+QwFJ9sBgi5fcpXIHpDk/IgofEHQZ356a6xtQ1Q/p8MCLUWVBJ0Aange/0My6RAW3VGcqxSyCv
rB3zU1+77is99oyGmOba3ZEOFfm84cQo5cUOJ18ELX2E5Ao+v2FfM7/EMmBHNgfJcqr0F4KtEJ7b
ZeqkuIo7EtgSzzXfhljY3KEZVpCDQU9NPJD+OypPTi2Jq0QvBv4HpLHJErUsyOR7sjR3rZ904r30
qriCoBDnmKhxSc1+PQXEMzCGCfQ4a+bHOLWIXN9BM0kwPtCGCfGPddS0Ew4CTLbAK0DzaMONB5st
vkWQS3cJ5YDTuXcIzbT2zYsilAY7P2zbnKUhb0c8Crg748+xQ2DFrpdIWr872PY+Sg+9YRXM4M7D
aedrRcjyQonauA9M0Gfrqho5i9GWbDp9P6bWEF+lcymjPbsgttt0QBP9SJPSZfbPMcZEztICf46C
HJxjuadKSYcZyl1mPheO13f47LDFHybmqsY+Qpqw3KcSBeS1hdt4DmbX6qMTDpiREG8hzCf4AS7Z
5Vkhmgg9u7YYJ9uISeTNiYe274TAondaosjLvmTVoHLt0ihNBnqvfiU8M4h7cAk1vHXc4O9JpM3V
raS56rqHCmRVTlI9RsjuFRtIifGQ4UtX7o0hISAJvAGduE9pnk7C3Bdg1WMrQKOY1dc5h1A9p586
j+F0oMUYz+dyAktxsGPye24t2UvvRgIxcU6WWSRcuCVudWumPzT104FgK12GOxYIzzoIRzdD3A26
gc+FyBG9BxfrCmOyyRPrSxyjaDGmmR1DDfauuXUj1iZzJir1jN1dc741nT3LM83Fun8gr3fEHy40
fBGfa1PU9l0H5B7HUt9qzq2ypGSPjPSqcu/TUXfzwGmx7DzWTqnNH4iF1IevnI+AFGK3apYOhMA0
J9ezGTUum1tStO2zHbpMrsHDGNW3prDa5DaXo1YeLBi34VeaJFVzKGLP/WDAQD3zwbnLfnGt8q12
e6YduwVt2/BtJO8XL20cAmMj+9ixbhIqg+wD3ZV4eM04Lr41ZRfWV3k15MMdw0aZXYd6OiYHtGPY
w7KiHuzdoCLzrjKoqEDtImEVN6HmjeUVjfSl+0L4IO/U0vHkf56wOb20RV9+deB1mh+dwkhzcAUz
Jgn6uHVyhWllHnbjVA4NSwpt4L05jC1cBG9MNDyO7NLPo1/ZhRaMAOraK8+K2QqGLjZ4UUy4n2Od
RX9lx/1bh6T/6+HmlzPTQ/1evnTt+3t3fq3/fzgGKXjwf/48a/zTMei6/FGV7zIBcrmeqi5HJ/U9
60GI3IHfdQPatekhhbS4mX6eg3z7d1PH6epB2+M4ZAmsrtsxyP7d8ZCMkqTIzsE51/77OQhp3e94
z0HicQbyTQ6+zr9zECJp5ZeDtOOYBOPRbXaRyoKzNW0FQ/wLQLcgs6FETeGcYbRiEPZ3Gn5EbU8d
12lB5USxMnDCH2CzspBw9kmPNc5oRrqcLhu5PCDt0JwbMxyGIkiQ/8z7bPJgj5fWPPDkSkcsO42o
VxgiFlFfpCpZ4Vu8SIk6xZTRWxrSl2aTl7aEsTMVVjACpWsgRoixZpZzIHZM077RtNTrN8porz3w
VJsmhpN4KgMPIyHCbGRA8Uu+AGHfzaD38DY7HhvvTr3/BUxY3+cf1PvQCcbL1IicN1l6L5EXpp/C
Ad3AWz26EAvPA/iG4nbl6BAkgy889TPdQfxulE+9nxKFfgCPafI1tlAeDlrNLT1CYot0zDQiVSNF
LTPUaNSsCyR/xgXDbWPycFEGqnAkveF8SLhg4szFbQuTVWcDJwfBOYVabJl45dKxeuJl8jcMwVLr
NrMQt+zXqHlg/3r7ZaT76922FQbilxDH/9ee81q2yxxCyVvy11zbwvjQpxm2lTAb+3dRIHo8d0lp
iHInash4164jBD4vZos6dUGqRwcrox/3tEpOY+JaqgeB8q4+h2NuZCdYdaHxuW/t6HNjcbJ6xJNj
dVddPDJyrtMJQQg6cp3uBfE8CG74w20DFyW9ddxoHq/RlyFpJ2GR2RLGljR996tRt84wv0p5GltR
TRhh+ei+NloywgW+5CGWtmVkD3aalz4JflzJW+p2vJNjX6PYL0Q2hi9UBs2nOKri4jofhNEeqqzW
siMllIrKSqrELr8IA6PkTtCTt+9tvZn79zyBm3FbRrqT/RB6K8Vd3FtW+srnHC9PMna6y4WVSj7N
qc0FZ+ZJKqqd2xS5/NpyeHTCXVrO3GhZZrELYXPV6+qhSOvFfDBzWCNXpRn68NnZC/1ThJQ0hNUd
LtygUCa4Y4DS8YnXYSzFvmI+ET9GdJYJbi/ZLfZASxSgcXL9h1kCQ7nNIj8cAsZwzl1C1y//rA94
XLjeeOGvekxnZTBreO/ULFDlRDQ2GsN41ni3nP34fQNXu3uuPTuWJP22g7HX9Mz/XKBT70+lNfhH
o6ZgOWObrExEGnFcXzH5G4w7+G+FddqGVhemTHLh06V22Vk/Zj2q76cWS915fdGlXLh9e0egOXDj
if/Op2bRP3m9GVPh59n8aDm1Vj9xJOcq6A5UuP0UErWyG5xu4oMb9KV/Ny53ZGT2Y3m7UL40X6uL
FmVGDhni5kxoCpQINJwbJ51H7ZvM4uQHAHzOVjnnvvS5BN9A27y3E82AQs3U2L6NtAFhFr/KtK/n
ZqiTQ4tXvUH9K5bwUAv6NcJIsmnfdeac8aqwYZw8JhFYbzLGBSC4Us2NrleAzfpO6WMjxu4tVNZv
27TSMTr9puJQeiiiVOrfBlAx5p2hDkvUjziQzpYoeO9hpnNlALtoCbpoKxQnPyIy5uQhXdK/APWX
H9vIT+edrTvytgwtM7t1E7xzgYvwv7j1aBD015gcmTYWeKmmG0lejv9BAQrjg2sOesdcVpDmFybS
ClDW1tmhs21uvG3GiEbBGo995nvVMZk004HfwYJ81MKFhmqZ1NxFPa39kAd/yE5h6BvAjnpt6R+Z
9v1YapO8wqSp0gXTrW4Ou3YwG3nl27R8mrxvsKSbhnJs5DyQZ8NftOZ5Jtg0fu0XERsnOU9RyO80
jVfcV4pVAqMEs0ye8q6uOedwL4N2IYPAYrCqyBUpHPEbC09Af+OYdVzysxXpg1inyKDlbhez4qEZ
c6PFn6aU2foRumY53Q9umEYRc2i3pI2+UMpHjynHgeHOXqlzWUc5+ZQzRBluy7SQZbFrQoKE9laa
4YWNcJE4nJVzrs9A7l2rxkX2dEBnPnFSS2baeAETelYBDqv8fwRik/Ud6azZnKSMDA3cPCvDwYql
/Ijs39ICq6tLdbbly5t5VIz3y/M1tzN3h4HJIX9hdNc5t6tLklTxZWZ2ZiTRLp6n3McM1CiVorC7
BVuTKRGfYy/o78HvZvpTj9mA3VbQlbgDo87PYwXppjILwhBH5bCvL76pyGugjux7HQvKkw9lr/9K
69gtHpYSctlZH72iejDWvM2adLzwKrYGz6VL6KpcrfXhHwhvZetbnVjNUnNjrv9N9hQ+05ldnS01
Ezji8A0rXQPRkvWdMaPnxX+klqv8svHlCHAXMtnVYxLhCHBOkyOVTWEbIU9McCKoN9Jtuh6OzjAW
/b+XFuJBV6MsAojs0CqGymyqLvJfiiMCrYmBc8LmBnXLFB4dK7WKO5pR0g6a2Zm8YwX5sTvKIu0S
DH4CcMNYTl18JHeo7E6QC/xuv7QWn/5fisytof3XBrbxK66fV0YnQ9BAtwww6SZ//vWVQZigiGFn
ucl6MYXFDp3Q4D/CWqyR1g9dyAIVje5NVFevsell+E2wjgw3YVeP9htNCJpezCCpFU5UEBQ5//rl
mf/88ih+dJi/BJjQubTVv//lgxvp0ozIqXy6oxANkC/p5a03mi6EK7R/7RFrGWtVZ7qLDBivjfd0
KCYXDq/TARdq8UXfRVbkm3dF0tTTdWZ0YXwtS0ZBUZD0IY1Vqw1HWt9lXfBD81CyZLkjcWd3iylG
6xh1Ye5+mKHihOtRh0PK/3l2QIHIi/87n5sWOR87gwPGBr6Hd+ofZwflEoV5mrlwiyVRRSfMtHX2
MY+sKX22XL1dbioIVkB76sLPEPRkrBdxnKPDDeiYWZ8SvW0RnyjdOKQQANP4aSrs+ZkYuhwNWeZQ
TgysO5BgFpcB3KFOOa8GLY2pM55qet545rv+rSbF0v/CabnA9dYzKSbpOk9uWFKWF3w3NnYw90dd
We2xsWnsCb84zD4j8NTKnpE4frEH1qJOaepYE7tgWuxd2dn3RlV9zhfBkuVoQWgbR7KKj1WRPLK8
7rDumIH0ci+AnAe6VnvqawrGbL4BVlcHHcHCuyLyn3TEG2fRo2AvfLPHZ2QNOwCJ2Q0LRiufU92Q
04GwvucQl+BpqHqLe3MAgUSPYleaI/0FLxuehs66XorhGqXhN6ceP8kK4EWIKevgRcazYQ1njb4O
JHL6hBoCo0A6br7Trc4K8I/Kd6Y/vXEaIztx9qO5RI95SMzxd92t7PQ+dui77NbqFVCJ170UdXOP
DQAkhWNflVN+Zrj7iIvxKhLa2Srjh0j3iLYXWnOq6/mtb7NbZ6IllPjeezr5rxAH2ycAchPSZfxc
Ih0t5hl+E0SC/hgNxFj9ujowhu4jQN0JlCS0KJE9xgxV4Cg85nH1Q8wejoPGpaGWiw80GnaNwVkM
CfstsWg33tg8ElYkb4iLvSFIVe6INPkei+Y0NeRrEyl5RIroBKZswAlFNHQtN8CJ+xhN8zdHc16m
JZG3NaOVUxUt3o5zifiU9fIdps3N4ljeYUZAdjBz+5Pnyz91mcvDEvc/oqj9aApkfb2AITZN45+A
vp4cd+aC5N4T5HjWIv8Aeit8qRPOBtr8BaaJG9R1P9CWXm7AIZv7tGHKTnibmeQniey+3I2NodF0
l/dG6J301L2Vtv5DOOZwRzmK7iRNrV3ejeeoX4CCp+e4rqIglSEBi52Y9oVteydJDzW1MGPn9VOT
iRc7C7/Q+PKpcbOwwiFouAdQL8NxKmym81Oa7tYsM0ypyVsWMmbj1m5pevZSLPJE+MlCkcdcMdyF
4KBDNAba5N+Agp3dB/JRQvZOqOV3lsJM3pM3ZE/7BETClcB6MB80skJ+1B08HdLk7C7B82mXY3us
Rdd9c9MiPRNsHZFIEnZOGPzrxVf84+ILEBLDNI0rV7fIa79ER/5l8a1LZ2DAl8VXjQFe/Xk0HN8l
/wltwoFJD9mHTqTTV8LVQo0Q0LAszVN80cIhoBLDs1dR8NykQBxgQFZJ63JUpWi1rmxp9CGpu6An
A8tuKHQjEA5gl218Ynd9bBv0rckLrgNQhSS1tc7A16MH6CIADW01HsUo8hC1xITCqi1zTbt2Mxll
9ysDgpioFKqo6XTmSzR5g/0/7JoMwX5Zuj1YP4ylBZ50LojvE/Dy6760SFcjvTULT3NXx8sn5pIi
PNHU1D7rFzdW47GzYhknZPzKrJM0grtMjBYcCIQcB0CW1EH9mBQhq0LsFFByhSP3rFbduYRKAGWI
Dy8qdqS1s0TSFXfKHUFWS37dXJCgdihG+6oPJ/GOoy6Sb8PSW3C8sUI/rfXtmvGzgvmT0eD3rZyT
yZrt+TlcOmZ5/GckD3atV19XJxdWI15e1odU9Cij+O9K8xENIvWiMNvoDJewHOpy/gYXWDG9mZJJ
FEyqKCsjtpck661jM+Ceul19VAilKLjnsWc/WtKoy74aBWb6s4EMnSyq8ULQ78MBj2lDIQUAggFD
QTg0+/An5kveeFvoofTuV006I1bOtTOpLg4625Fzy/prusTipIGTbUx3acpRFVT+ZT+PK5dTNnJU
IkM7aqvqYeXU+1VJiewJBSpYHQebFz68nJr82G+yQ1Mu6mP434Sd2bKbyLZFv4gI+oRXIQk1W9p9
5xeibJfpe5Lu6+9A+N5T9rnhejgRdeyqvRGCzJVrzTlmN4/yb5pqXJfEiN1+BnrHf7aat5iUL8fS
G3VfRXAH5GhiEFmc1988V1WiK9vInMYxgxO29DfWo9b6uJIEv0jtKQbaUw5CqU69STFjNV7Uwbrm
9x36FX8QNXeUgHk+3gCzMt1pRh/RL0njqdtnt1Ojm9WAvWqnGCJinxMURRtEPy2v2UA8n+PZZjf2
91nY1dVjrxdJvSW1zjV31TAJaj0aJ8vDrFcu7WALLQa1AEESs/4j11DlvGZqZIstAYTSPtpBzH0R
txzC2nL4OhH35DzEoygz8V5ZMJgAKJbxuIkUZEx+UOFk2PLtS/vOYNRqZhvcMU67M5wFWMBEf1G5
lzgJWuwEQZnu6A8th1dZVu3neqfgmfInmGPn3ENsuXQq6L59EoOIN5cuvPVhyjaRp6xjaAFQaGGe
1PrEzyrKlstdoT0/SbUz2gDbd3Mgh2/dAGu+BbClG/NTDTME1F2Gom9XkJCSMaClMYIgQYbdkXZI
S+sEqWFb79gBeKtXs7So8uqTOLDqYCBBiR7WpyUoRuFcOcxW39Qsj5v7roYq6CdosfvnAkJT+2kq
zhIXmmeJQecv4LOcZ4ykDa+/Irj2XiHL7nuRDJaHeTWN30IGecSeV+oAskoJ7OAwBNBeEEIMQj2S
pi6Lk+iJgNuGQ95Yu8qhpPWLDFyZ93OF7BlT7Ug1QwRKcknU5QcADUJ/GQk845m6nZYYly4u5LZG
m++rN0qSgEHJH63PMJ1APnw4DKwWETJFTqeyTmLzLdeslpN7oD3gBYCTJhx0nC+r/zpcHQ4WHgTC
UEHYvdoY6sJHbcA33GwN6PLDV6Ha4+TxlFjmD006XDbnSyvYOMWECt8GIN21jktOJqdTnpPbYku7
ObO4r5ZgzoHDxF9vnhnjBvXiKNRG1oaa7kBptlrkuWG/iKJHqCqUBXOkHNAwx9NFYA0m7HCqjOBK
ltUoHoeRXsw5ss3GwL3LbhmBLnTL8ctsmaKUG6YuZfO+DEVZiRBXNJRl1JpA/QebFcd2C2W+Gvxc
45JUOqEla1cnvTUNYyk150KXoPw2IUIuLwiXqJ1RPUmAFhp0q5+y70FHI7ypTHdMpZdqfR0dbF4H
6zRECvqcDTPu1mw3WttOsedmHStr2MBX8FEESPVOpA3E7LGX9ejTX7Jb37bjqThXhshLjJQdIm2v
FlFteUmM5aCp9Z4qR5gQn9Y1J5PtsgQS7pN4awOZ0Vigwrqvm2pHLO9U+jjCEN3CHaiOZQaf8XuM
wF0bNy3NqPEgHdGpGwcXYnYKmzmvDw2ROSrEW4BrftpDcvXNZJybbYne1fS0mZPCFhnFZBw6l7Hl
OYYfoKDGqQjUvTN1U4t9w+RdOE9WsLQHGcravqYniTzqZp2wS8R1ktG+SdSKBgujRdVXFXdkukku
M4tIwJCzeO9b9sbdpJbNZ24wot0SNqF0B6ruOFpaKH1PQx3Qh4dIFE5tmMC/RRgUg3vhgLa8tKh5
ql1fq8xGqFYWdIId31IBblucyX99dIgpK3fBVOT6159OumWNx9dJyGn5HseKxXRXMRjjbQaBxjzc
ZmjWxWPWSjMormPR0e5m+D6XD3SuavGEWm75LrAwtXs31Zb0OXQ0lOf/a7DWOdM6P4RKzErmGV1W
T8/JbWWNNA1OVCRkrlvepLUovjY1T4KxRx3BLdRDjXVnLVPWEsK6LfdrE3VYU0VYyNVrME9d/xjC
pAeDXVup+QQUqDb92mmafwMnq+qviVoOudIGJamhMrQkrhyH4a9lV9uNUyelEh5Ds3CwtNS5VvYa
+7+aIW4zl6Puk91pVJ254Q4Cpfet3zIkYkAlLZybNaOiemiNrNXvBx2V7Wuf6MHw2hRS6vdKmDTJ
j2puligWK2++pgLZ1tVxK+eZMNhF0DfWxmdKue7w+2DvX9IZDPdRZ9FloONKfkUaqFrwzNy36a7I
bzv9viQWzjy4vVl9iW2A0bsmAgi7DZPlWiL4dc2OmQN2Ov7HvzhbijAPNUMj68NGC3Zt1TkUT+tl
EQRi90+pDlphWzGSBiOIQjnegiUi92oYVKN7VIKSwm714ZkqGpKngOWTPJA54moQMjKLFAEkzR/J
jE1sh1xpip/ZaJlJrJeTpvYUvNpdyI3L0hzlf+AC7yVsPe642t5F87uZZMQNCBRjbnzso+NhDk24
DJxoVKt8Y24+pk9CGWmAqouhX+zwtlTJDyBVcOdXv4wA8D/smpkPvG/VTtE+VDClxY80Mrg161e2
Nr4ai6XkIuzGRmaVjp17chOFr6nvlWB4yesxeK2rmmvLrYk+WUGrWb+Pakyju3aCsqxtipi15C3F
Gzhfsh6h2Re1yyk6G3NOSm8K479hUIjiQetC29xbqvJBIxvSq2oxGtrXBOSOr+Cd+BWCmKrubCG8
4yhiLHlDDmjfZjfNA8cVK6po8rWxqSpw7euAcrCLE65m3XsXCX2zg3khozPwJ+07Drg+J5Ny6I2D
XTDz2TgW+tBiY4iaJcZgGTjSb2mJJsSoYj4xqXKnQ25Ego4mTjk+mgNPMIBDDyf3MKed2r/lis2Z
qefFmPbDwgyjzy5CnCIJnDFrL2LpxM/Q+51pv3qlaxPtZcZ8KkrsDx1BUrxpEcEHeyNxgRaAfY6n
IwHyy6AHqrghbP09Kx37qBVJtQM7qT9njlnTB5jNzSgq3QsDU+yTEtRJ15mULsE1HWgSNZhWcfMp
kQeMINoNlaJsDaci6KgyrF2B0PKcx1N1x+47Y2UI+WpSk9FhxVisyyx8ZxSR4wM5cU7M8bENjxQL
4Q6Gc3C1YvH3zEl5nztNt+u18SntB/NrmSjTXVa3zvMcjvLQAFU/1ThjzwBM1IsSO4TMZirSWehT
OzoQ8xW+SbSvWyFJ8JkGT1WnieawUpbSg14hLpoVNyj2ygPDZbkb+WGnrIj7bedKlYb9LGHAhln0
pU3y+STihspGQ0NbTGZz0aI5sjcMrcwPvY/Vr+x5g5erArlvnRj7AqfYpRpq89DWnXGejNH0E20w
001PwfcmzWk6WnX9krI7ch7mFL3lzJCcWY6nc8kGDfemDa4NU3J/KgBjwUU0d6OCFbEZk1Df4JL6
MnQy9lp1ch6DWkk+4JP3R5OIWUg9VS3J2+PQJQ3QJLVWTvdto6QLdpnCtVXGE+izcQfzLdqxy5He
2dDD3TeIew5qowV7kkkzjFY6UiLMheY3FmFL2zT0OU6KnkiYw1X7qICCPbrQA3wVb82Wbee9Jgnr
3okIeHKNAkivVt+VSvyQE5lyzvpi3BGDw4lExOb8PPUzKVgTOCbo2XYXbZiIyF1Dl3YJQHjFg6t6
nMHivYFr++s8pJmnDFr2KsvxbzXIwL8nJqZDp/hLi6U6bQcRdM4zsv5IB/BnvaeiDw+orwzgBgWr
Dfe5NbfViJqxaYeHOdFoxnEooGVc6Fs3TMAQR2Ql+bizO+S6eZ8022nMa5ad2QHgTZ/5BQsxfTxw
Ke4e1KZxlPwVMzBY2BEJr3vZIRIaYtY3AkLoMxoUlD1iqoPGlOmLpQASt7TcPbjktzD3x86UYMsJ
RI0iSyHMS1dM5UuZmskrPFjGj33d3UG3T94TqL4V2ji9OJtE5dFJkH/lXUEOs1E6fsFBEZqS4tS0
XVGbF4KVtygNEO4VoB7pzWWgQiZoxCOhF+awjUYpnxI5hviUEaG3me7uQuGA7C4qt/hbk0P4fSAn
LUm14HueiPHBqowES6M2fpB/Vygetnd3V2rWUL1LNdXfwbs4O3dwpb3h+UpeBLCWu9IY9DOy7qcA
ud4uQCqFS5oRjYzEvSL0ojzoFEY55zRF9RSSu7wck7+1Dxm9+1hXyqODi+hq4Gv3O6HMHyhlLA+x
DIDEXsyv+PyyM+irgLfbbg5oDs1doynZHYpuxA5K5UJsQLoKuzaXrVclFvnoRZbxl6Lr6h/4iML7
Dt7YVtPq5pSH9psZ18YD1tcz6qliY5pFuwtRJHoOaWce4eDApYzpWYZx8GmyXy6s05CeqtY+Ywxs
HwLEHwzZp/AhmtQHs07BkWSyOSZDxVmn7TR0BcVyi8LeawtYMh6msdbvnTLeVlP/PKVZ9Ejm5d9O
j6Eto5N0tAJrOhjT6B4CUrQwgZostKCaxi+pKPbtLNu7IY5NTy9H7S+71mYdTvjQe+RuoxfDG/9i
GDOrvVU28aYbcv2ttmbtGtZq/1q4CdRxduonQmwzJLDwJ65Rb6cbyvT2W5MVhY/WJ2aIWmv0SUXq
V5o7XAjViDzHAtRtxf30PqYWycqjtDMPmovzokd2uA+CIPSwNWtUWWHyBQLm/D5XRbg3zG4A0l7j
2tmUrht/FGZRvinQ+DdOhyAAUEB5NNtBxXBVDc/Sdi5ObExHgzCoBw5P3b01QG7sZjXY8nAb99aI
k3rso4pko3hCvt6I/o6cS/cNWl67cZsWbW3SRHs1sYxvEp87mQJl+V220jkLzOB05vSx2TeiKLxK
lfGVYwlcDwU1O7VJ52UKEjsjjvpuMw9Z54Wk9OWNmt8lNV0qmNmucqcgzMOfQA80YwjoEyud+2jG
OYGNVX+VDHFQTEXupQij8N3sGnc/qtwRYPzqJ3R7dN1uNPu8DdOXNOnT3oNKLnZprQ7qhjdZQVSa
iW9Dpl+ZehWfxaQaHJ4HrdkiiXRR1IbC9HKJYptZIXl/IiXkBm6x9pcVhtR1BFruMrTYM0R/pWE+
7chWJaUoM3BRC2UZjUTyHmpd91FPdfmYZcKdyNapca9VE3DudAydZ/pRzq6s5KEIStMPqGbeVXAE
FpKCXTblwhucEaa/VrkeRJMaWhkLO9tk9cju2B6QIkxbO+/KO1yPUGoNbN1IevI9m84SiJDtXfyM
2ApRFCO2pY7uNPOA1CHxuU9XhXbfi5ZWjKiCRG+vShUjt5plv1cUlZyEpM5HH+rxp9VK6UthtkcO
+y4KzMg4ge6zt2lUfY4sMb5K6tgWT2SHZrmz2pOWj1+sUdgXaorrNLAuTOGg7DnQA6PS6EPWgtKZ
8tMjOr49dMyY/+Ik41K3JdeA4szDr1+isFCnvduq6Z5kECTI4Dy3Bhz9z5o00CsjNBUdmp1dULAr
V57LhsqnG+Wms+crzg2tY4+D9L1JyqH9gbir8NEqz6jhCA7AhNGPH5OhfbPCRH23c+XN1tMvspTG
QdLFwuA/NNWrBKWEHLnvSdSzrQJSmiwO1K7Oo0nA2ktKnjkjiLTZ46oMN6HAKTBH5XCfm8BD69GJ
vwVVaPluoNG/iC0EGMnkZHtHK4IjG2Nxhfk6HvJmaRQbOftTJJGfZxBB0bidLSNtr5llRmcnC5Mn
t+u1vQ3kR9+kY+M+927bTIek7+MLyGjzgZ+VkqnVGp4d258K0h6vQIlAMWFbJ6UbGqj+aiHnjeWC
Gif4TzviQNb8icb7LpFm/KTFOFcrk8P7VNefMU2MLQCS3utoZXpV7aoPuj2pj21JV0epm/y+ofVy
ovNPDABVkG8Av3hlsZkvCROYTduHn1rv0NJorXhrOuUXm37upqXPhZywyniiJ8aeHCPbOsj3tFik
RxCHueHgFdGrRa6270hgw0dKfM4xTipqz8SZn5OyzL9pdqN84hDlAxS5ew60IH4xOGwDTqBG8hKN
E0JBbORBonX6CKop9qXVF1/csU4vg1X3d3NMHxpaTLHHqUAiYoY5GQ5oB+WBFoy6o1VlY1ZxwsbH
3slyFgcXuprUfpyUX0nkyS75mPGsQJBIUGPm7dVCR+wv8Fr24eHUm8zcMHHxnIr4frCm6stYIG7M
Qjv/KPTIotimbkhBLj+QYs+AzOBdEc7kjS60/cbt9bM9RTCa544drMsu+FWCN0Ro7UlVjGJLlS6+
1opDbEsWWNc+StANKnH7F1Hc2MfMSA94HRoFsbXqMm/EzzJbXDCof1I7qzxmhpip4mmydefaUnWR
OqI4R3uJJ2lkTKaDoQf7dAne0J222VRxhm0V/s8ZC3jDNNNkKJdo9pnsIXc7tcU3lYbtk12YeFsc
XQZbRirT1h3KkInATGyIljvZCTOHtg2a2do7s+h3oVKlqPQw+mMQ+GhiEe1dGtTnkEUM93lVEKqm
d3yHRu++5joWEDuG/K7w+nUnLSW/gA4z7Z55VKuHWTrJS6oLfDIoWTykN5VD+lxkgryX030PPeNO
jRB+O0Fayc85NWcCk2s2UZFku5woh21lqN3JjMo6ekplbu3nsK8J0GjfJhxqvh0L4Jtd9L2qw+41
Q1v+ly17d9sCiPMSbDMeRKAY116u7BSO3TFoZ2IueiHl1hQVw36CzabdbCsDzhJnSnfYA4sXK63c
8RUQIKfhFo9BgOPDpn2S9zy1T5ARGQfIPmr0+0YBUMp6rRTWRh0NA31fWNSsqOOA12FrxWkc+I2b
usV1MDGAMYtstPxhgC+m7qu+d/J9CQtv2MqoDnsYrYKkowHar3tIgXa4nHkyLd4SWWO0nuSQlL3A
0uT4rM4OP38exkA5x4ZOKxvNYOLs0fAuT3wbTZr6otAse9X0NkErrDRK8VqPSOs3Y2zWNhFiqlO9
5cOk3LUkEsSb2k2d/qlxywWmMAfh+Er3hDtAcEpZ+yoWuSO41yj0Y6OL7HuljlzjhLNPaY4iSbLv
Ojdp17R9pW3LxorVc2iM3DS3qJeRKo+K7uuIPYtrB+zOPsVOykwmrWokaBst7WgdqUVGj6lLtACk
jVHYpT9ERLA9d7jynXullVyNe2sXrfNV6AY2J4woGZV72QKTHjYjXlUUGWVvsKDXRWHsQ/DszY7t
u/sEfdsE5xWEkt+6MJnT9jSfHQ0/UmcW2fjRlNTrP8Zb/2i+tVdGbHn/2yEZsZYIPBmo7e56tlXz
YOcL0x1F2WScXKfu7XujL+n4umlIHy+rdUnrIhc3zUCX2MrZHhCcPWN1EM2do1XjDgwZdAyCkxmO
vFp1Fc/HxAmMZNuKOB5fGw5B9qm7fUXrt95hGQ+6TcXMK1/0i7Sastv0OncTunNxok5/9eNYJtdl
8DmeYwobVEhjK/k39R6P5asST239dx7ROKooocf2bqQYVA4GqQrRIh+Y2e6TiJ9WxirPQ4ku2vrQ
JrlY4jM63cH+zyP9xSXwD8nR0kCFa22rgE8MS3NpLP/aQG20CiAQXcOfY2Q1ZBe7EBXY9L4L2SP0
UPIGFRNE3HB3MHXU4cKe3n6LgVnNhzSJc0Fb0TKqU0AIG51qamaV2ZVL3xGRLtCd8h5nfKAeGlah
yIeywDjpXz7E78N3bGeubiG5IZLPpF36m9VA6yH0K0NRnFx7MjhSGGl2Qo2dvLSqNmSvAoPv1hzK
IdrNbhHHB3S7oXblMCbZx6okLp7GgE1wX2m0fp9wNQz3a+P2z9e5RIz9R97Fvca05RhLYD3SL13/
/V7bZHJgnoyKk6kVCEUoQpbmsAYIPt7FuhHnnhFlxXTfNTVvZYw8Pf2Xjrmu/3IJOONVXRcuId7Y
MrSlKfnr141ECU1C1437NMaweIBq6NgM0DiSXgoTp/GhVkPDLoCoLouwqypLX3YGzuYrvC1g0ZjZ
81imTLq8FviEeFJwfX60E/q/jQmeNzgsWsbOV8KCTnA/j03yqjENTzYV0QDDNSznyTn++b7estv+
c2OXTyVUg3vKJB0LBgq6Xz+V2sRNB2CFmJHbbH5OLAcGRQPHZMtBIKk/h0hhiMxhboyeekxtgkF6
pQV/kZiRhOOmTzOFCSDdLtc+5FOs4Qa2R6ZIK7kyuunmhWjRVtAVZN8VPRbxuylukLgyyqTdG1Vq
4T71Q6rVBzybc0MXnGy496pty/aeaW8/+JapMPb582fX1N+/UdSjmJwNl3ERik3zt2+0m51Sox00
7tf2eZqqrjjNw6QOB9PCzrqhucCjHdxmHRpvt4ElBpq7s5lKYTr/IhH69RHnm7CBLxgqDxbaTCL3
lqv9h0JIyBYCUcWW40xSLd8MwygMzMvmsnXeVvUoQ49xTCFF0bGI7aD0/nw//msg5GqW7rgaiAhM
UMJcXEn/uIA8XJQxgOOO5aiMnzFWvoHJroZsj3i9ZPa1UGFsjBC7a3Fe/Z896/9Rzlq/fnY+uasx
YIMNu3iveMd/+9XksCXphLfqyAgG7ZXW2sRy1VPwDb1TP24wFgI4SjMM8akinFcmPeFTYHAq49gM
Fo3ueALcpqI95WOYGjSv7Eu935bLH3QYy80HPJ5C4uuny7EBjmBvUQMTh9MgjUvujDEyQo/0RSM+
taA7LZJg405qxI31Q3kJoz4anhKF0Y9dCoOAexQIzTZS7e45pCJi96b/hUnTmgwQRKZ87IPa/atL
WzU+6hDp92ND85bIXHJ9NuRyjhnH3xJNAvk+QbdLRJO/kNHDWYnVZ242zYSRdTvCd76Qb+YUJ8TC
gccTjErGnO0Y4N08BsQGhmCa2EnTnoBiVx5FUzVf/vzVaMav697y3ejkP9o8EdjehPH7DsGiFZI1
lhHuGve8rSojyZbptkSVMRk5/lJBgKrlEZDSkzxii66+csMRQVDjZaM3mbVxX2WhxQ2OtFllJD7W
3c5GQYj6VMsD66C7laVtXWRYJeOE+d4k6ME8JUQlJz5zQ2xFRT2q5TumMvdKCY4YZlCZtF4tTeOJ
pHGqIoZptOadExoY9I3Nd5tC+smy16lV7fykF66s7gy9f2XkGH5aLEg1xKgxm99Zpnle8HyI4a6z
o+ls9jmPoEsTX/N6NYL32WiZ6A/EEIyk2dLzeO4GBw+5zbAe+oel8nEiMLuhb0VcYNI1dr51TaeD
U8QhI9hg3dALpI5MwDzYpvUmoGLiGKdEwz40ArziqBpbG5yQHObgilIcyZCW1JNyjAikRcrI+Lbw
pMxVfR+WPD1BGs/dDq6Sop2bmhbyfqjVutyCHAL5AWSwA5Zdlsk2U7LE8iKQxs1GQm1NniNdXbRW
Qx/huJgUuodZ3U/4nEYn+uboeXItpmDKHho3m/WdSRY6zAFkrUc7DrJHzY3ItqqNxkQIQF1D1wUh
2ffUBtS/LQAEDweFP5236o30qTE6wC63opSrJabNVRP8V0hBRXPMDeK6LqvIrKjtub6zDZhr65A8
tLMCcRnRfvVX08U0x9CL5qlKUucPQycUfZdJqpdj1yTKASuE3d23Im89sC32sC/bJcvSVIpyOtp9
NjwozKJ7bP/2jCE6d/phH3QEYRwC4ijdSznGy9xsJN8Rstv02hVKyNqiS+z3f36f9N9X2QW+wwgH
yI6AfPBfqyxwarMd8wBGSdKjO/sZLRJ3OsIsNyGs4Aw0oIkf0avf/CGML5kackr2V89jNdNi2atj
rc93lVl2D4k6duETwpU2PJfdFBkvoQPxnANdmcudDOxJ7nvwutWnOWq1eC3zZO4/4F8YJUvYoIR3
+G1EthsEOeUsbZTh/p8/8+81Jh8ZI50j0CC4y9b2W43JXs+yhvDz5BI6Ca+vYxm8zHruDq/r+PrP
v24x9v6jWFx2UoBF+GZVWD0qte1vOylT3DbFsGX5jMlDm0hIgF0JKhxNaTaOGvXIioO6+px1Jq4b
erR5d1mLtjiJVIVIq0krh3/Z3f/7ogTGYKot06KANN3fC60kx5cKJyz2VythNkUUNBz4+TLXxAnH
KviqoSR34TcC4QZEaXM31z+wMbfznY4XlSPCv9ypX1XJ3CmSs12hGThuXWzH4rdvplOmONHgT/pN
6kbdNw5+RfN9DdySuZuFPpozBseGFegq+a+9SA6BORvFXV7QPPJbEh2Go2tKLrwBDVDe/8v1/VeF
JnTLdmwTqtgCG9B+O2JpsAmGZAxTX81ds33pRDG3mEnLgoaZCK2K5ce19faFjdeKNaQMnSMeayxE
01nQQ+aM8ucL0n+7IBdElmFSJ2nApVQhnGWz/EeNhKVx1iyq3NP6LaY3mGiuogy88Chj1jUIHI9P
zIgI7K0aKRF2BxnomwpmW0wjbRG2zTpS9CuSJ5qbYFytc4WuwYLY0TTMYbIwdKsN7gul/IHFLqVR
lpoa58I/fxSOT7+8JsvG7hC44qiazR5li99d5i2/oh+LmF7yTc85a1pS3MHdS5I7OaZoKd3MyWk6
r+eR1TTacDSc3xjRL3ZAgyY3XjqjKMsLgc+qfKs5yGKTXaPG7AS80WMhnBznOWXLOF1lLhajoJIZ
NKmYiC762/lmqLNEW9nHbAg187oud9CXeaBWmYeS2zjUVgMmMfBM2jYxrxnYR6PPwv7vKmJO9IQp
25CfZW/K/gQ9tE7Q6JRYavs+4wFVnQl5c9ku3FMwJ0tOnZ3nvIQWrjs8dNC3yTdULBrjR7pr9Kqy
Kl+uViLoMR80TAv1t8aMVHlROf4iyA0M+JeNU7GaAQYHZ7Th0ejaL6kjiKYGQR2jMaawQjHUEP3+
JcWpwPY28x76qzp8VU2vCuqqGJasKaWQLAkypiI54w/jwutV/n1bHiLhIIMMXdxNOwfjOiJCp1Sq
F8u1O2Wb8xAgoKMdpRxxO0fGzwCgiGYnyUQDgJXdusxMATOBbdoCW15Ej/wWpUcq5q8P6Kq7Nzm7
seSgFkT5K0NjKT5vmvbkZoosU32hbDs3naAVFaZ+1cEwdbtVMLl+WYYFcwVQb2OzgVGtttWxlcLK
PHSq+ngYTSFFvVnNr6mdsAdiKwUcs8FkyZZN3OjI501jLCh+MiA1wVUFzwR8WEJL6SGmiwTn6tZZ
/OlRpd3H6Rk/G1J7Ri9uNC5hqEr8t1EFuOCLedKw5jkGrMZtJuasGIksJvRj9IomwdzI32spD5Qc
Wkwvi2h6Xd9ygutmBE8Bd941iNfAvqwyvLzvTLIE741ocItn+KaLXLGhb3xSwRKUu8rm3fNhAaTo
rmNL8jyxdjIQgBlq0yreIINc/t+kI2Xz19JnahL0mWvtVN2+fDb7RdU8trRizwXSPNNrsqF1jmEI
cgoMGOMUJlazFXXFvisz+sKbNGpd9OKtkrZwN8Pl5L46fWdrrvnFCs249DJ1dpl/Okgb9Ef4J3y4
aPX6Qrta/q2srPkC5OK6BLRfLVklejhF6mnsDQ3UZhOZ+dnMxAJ6VuUk0ssa20OPePkvJqBcTk8x
q4PgIqfPAHFXSybYEZntoZfbulLvybXRBXhKZHiHMewcZbPwfLPL+vivTQLbzZe8SOgASvhdz6U5
P/HCdJlvtx2AOrOMK3cHCXVqHwe7grvNlJJJdal1WdtulIj0ra9lmDeJr5RNz4xM1+WiuDbimQVt
SqvF/Y+92WyeXTUfnlIDZs0looLcrK/nanZIW6m9paoSi69BVBORMeSVpj9FQyEYr4Ymo3e/wm6q
bCYUrca5Tnk/vckglWQTNmLqdzY5lbAD9TqeD/ImxMWfVzpbzk8yPobWspcOQaOXZ8JxJ/ko8ctv
mnJUGev0jj3vcmNKkr2gytT367vQulaxzJ9SSgnDZjAqhYtICM0segpWg2WRdcfq05Z4HbarlJtN
nKtHZwcL0G04FV5/SrzTBjP4z6gCepRaCHFW9vIQJbBGKvhflp57hUFM8APYD+zKHItGzN1paFcf
tuUk2gttWA6K688rRcMbgfM6cD4bAtKjc6Xgt35E7abN/groWEvdojf5PsjWYv9dHpVuXBKiWXoM
B8fsMUnwVBIjkuFodGeGu580dGARuJ2cA/La9bBDKx6Glxpn69aO4wSihuamJNHfmA6VbTAbbDOE
KkwaTVvZrg5qjViJ+Q3LllseCAvVtZMak/7H6a7RuztwKXwfZdak4RYMAcQr5qT9O0uE4wI3ur2z
N1/B+s+raDqCl6HvnU4f81e+mzrY4woe411YDa5yWhfajOzHHyNNsmqrlKYzEEaBguLcNszLtynu
jsRD7prp55KZkLPp0Z2xIakTw9IBN5sEHnczLzlrXgIS3gWokAwqgvusJ4HlzcFnxkpXArbroIoM
/MS51BfmRFjqNo38PujPVtUu0QfTzUbei5IbukbtJNDHy3v6hssGiacZBbw6J65g2UI8dEpuhY/t
DLjPJ25+fjZUcH3PTgG341LflntwD/yI9SXuykFxLkRddvZhqmb2TTdjZTz1VW2MyML0soE+tfTO
g3dmQGzRq+UWZdLMh5BqjkEEcWwQXyzSO+RDdyMlYL0ys4tN7jLZ2WtmTe7ESy6ERTim8lxVYBz8
pFLGutqsy5vDHJ1XvXbazvZXJfZ6c3D1LGYnoXJxq8FsmNK4e+kDjMCbRMnQcv+5BLuVr/9pvi4V
mLscB2gs4w5kmvtb26srEUtoSZmdpqX4AFcQsECYORg4ZD9aw/puoIgjJruvRvmDMoReYD1CVkco
QgL5LUqqL71xctr2zr6Z//58hQLs6z+OUhykeHx0U6Pto9quxTnu13qXcJ+UbAyjOa0AipHhuzyi
VjCkz1pf4UjUrOaxhLAcY7EQ0jjCmzNQMHM2OzgywX+wlgMI7/GKpWAeSL229TwEDefOyXaBfkQ7
5QbbGEf8JX6nqNm0D2e90w9l07TahoGqUfj4xRb9LBh6H3DHFG0ZC6vOqaR57PIuL/6jHhFNtF3A
x8GwCVtZ1nu1LdLJK6TNrpGNCbPBdKja1ySvAh5mMN+Ju0WG1HOWcWTxlITUzAjeTVpAMVr+cZf1
6ULWn2JiNiGSlE6Fj09g8pc27aO32DHYM5fuTbs3V4bMWtBOjCgw6t3Wj59RKKuYGmIGFcHKUCg0
RzG3UnPjActEOLdbQBZ17a+xU8gy+dnjDeRQo1CgChMs8L6MS55UsgT4OQ41H39+83JltF/IADYh
A3rYo+T0L1bN37u0rqWCvltOCgQbgMD67bRo2LlKHrDxP5Sd13LcSpa1X2Xi3KMH3kRM90WhPD0p
Q+kGIUPBm4RPPP3/AdBMH5YmyPmjO44TTVUByMy991rfGq7W2V206OvHaggwwzE4V+7sENrkMSN9
2dqVgF+667dvR2++3f7+wHhgtzjDWqZpURgyYXl9OwqAxS1sEnFFDFL+k8NZMj7FjN+TLYMD8QxS
A+M3zE1bHOzF488RYbKviWsO+5txAYAMqmKi8Q4ykZxU/KxoQ6HkpLvV3qiBAGbHYYmbPkFcZIRD
r0lJr8aqUk2EYGAQTm3MgnfCvSiyjwrfe6ilqsvboO/9ME/U56myBpqQ1RJBFgwteY5M8YqRRCxG
WNtaYDl70hWkWM1G16hZY3+FVzVVV3hXrjHSedYNoHR7jb5UyrErHCF+9YbF/Itz7SkOQkiYVipJ
VyF3d4iG7bqSkXFLAQAunJ00CgJWCNTiNNBirDKeHyQc9G/cicjdPMhjb2cYXQFbJptEuVtz39cD
vkpCfXdi6WSOM/BGeaaWFb2sbP7ZqELW+xoMUfElQdJHe3Zh0WAUnu0usAUg1VjTnHOi1SSrXQkd
uM2GHJhoOs7e2M9Ob9behlZc3PmGVCkZadD08jt7bl3Buqnt6HPHMfkZq/JQ7tctpHaVSPFDp1LF
lR22noJIcUhUHr526qLH9XUGTcVjOhl2lhxGRaGtVfWyGSGVJvNptpE0ZAE1dmPZ3dm1hFn59h26
9Jb+fYfOHRWDRg8+ZpYIiNmXHZU4NRWd6Nb0AEXS1m9JOY+GUzt0GRSZgQKUjipEym/r2UPwJXxi
6z23VlvvvJzXNf7yclzDWHh2mAjoo7x+YDg3ovkoEVet6xTJoVG154Bq3MDRqHtfBSMF5tLossBx
WFJ07vg1FOX3grOUfSvqZXJN9va3X6DxuqHCFmjrmu1amsnfLNp2F1tg7dEQ4CBn/y4wJ5Vp32fT
ron6QdbQwQQKreKGSMoyvEqmLHHPRICOw02vemB0XYG/n7ZPNlm7rrQ+VNAtCPnwRJAqewctJ2W4
aBViiJjIoylaamhoq2jXHdRsX1OZj74eTYhKB2zJ5VUcFxSJdG/ryNiACnGMH1UmjeoldMkPOK31
2dsfgf36Gs3NSgYsHr1BsqRVUokultUOyX+ej7lxRm+IIlySLKD4axnr1ahyfOjig3vsDKeLfC5b
y8UL9OpbtTyNqyF8LRYNusjaTMUzxScTDYm7V9VC2axFxbjgXXJ0ZB4IGro2zLjQeINrj0P0xj1h
UluEpup45UWdJj/jZkJt/TuusSJiun8ilCn+EGAYMjarQRt2HPte4vQFzloUKYSfZkGYX6cqPhx6
NAEzlodhqVpjVJmkGCzlAD4wioKGTxe1Fz7en1ED5wndeaFmd0qpTU903r0vwu60dtugwjtLYI23
mlcU5S8No3y4aaiIf2Dpm8JdLiZWpWjh2Nl46eWpSjFqwoIP6msr7aBfuxK/97EcLE9+pR01Pb99
Cdn+LjcmwPUwIecWt6XPDKDXz1lriKqZ6gqeBgt782WNIlq7SOtgPa2beTVO66n44TheFe61Dn/5
XVI2HKFDydTggEq2yE8WfJlfStqHFnAWL5h26CtKSdJDgNhpo1YVoI9Kz5rPGRHtFhwu20j2ZoyD
5Zp478LZJZWDl0LJrWaOcTJBuazPb6kk1rBLBt7Hhtm+GdxxUDCo7zpPDa8D9m4Eb6jPdF/t7KY8
9mNZuBsinNgd10KNbYreVKFA1f9ODyGXZ8Z601HllGqA5ChTaNjZ1Pa72poS81bNTNU+jUUydy/X
w8+6v8S90GIYMli8Pqxkgq6IDDrJwK7u0JNJhuBp6yHrcyO93qzzowFbROTnQZz/5PZC72stnDY6
wiMCWEshgTqITGZpis78sdnUZMLu1uYVIr/pG3cTJlZTTAJoo2vXxKDoOE++O/jZupcYvz6NnWB2
yoXNwD+vPLrVQ9/UgfiVGENm3dr9aJ+cQKEgzKomeiC8qitgj8+wI6zaVk7tYYQTcXJpBICYXst8
ZYGwBSAS1WbwlX5EW0sKARSfpNa2GrxYxjGhCJCeenqzZ3Zjn5Sp1pODG1kRQ1WNjst1INFUP7x9
484809cHKs1iV7Bt5lAWfWBvvq//1s+OiDqfRGW6ZxU6CM3ahRgwLXXteiAKlp7Q0OYFXl0rWPzK
o2d+LduizL93hfV9dYyHiHfpJgV8sn5HOustS7a8TpiABT62GQJ4Rtmn13HcpE9Jl0+Bz4hWIznZ
LucTLWiAu4jFQtu5OV0RX/MqUABNHuv+6rJtnGbuDiz8QvwK6klIgkMICXCsr5qVeeF11odadGai
qeFkU8Tk/f+efgmlMKiBGGRp7KjuBaZkjpwNQKEqZybveElXWyiDQzneiGBIbmu7RS0pq6Rj2IT9
hp307Yv15+hQm8uxOcGDHZPt/GKR0etK2mrVZFeCA9h4ko4nnpvQjUoOUQrOsiTMAHZrrmGieqDL
CVgT1Up/XCeNv2uH5bALqV2NDk3ujBh/Vn9yZmrBVSkqXdu2Ws24dS2Xw2zSuhtdEhC0aWtCmY/c
0KZOn8YaPimermWHbAEHrEb8t9+xcbGsOh4DfI+PXfW4UZi2XJSfTRwVsegU/cpamJtJ2QFUD7UK
YLXp9qG9dRQEqz4LxHzsRSdenoHOZl8nbLbpTodH4fpqguweZA7qyROIzSS7tePGqh6qUauf1sE1
/D1uXidVMYNuEq8Z5KYZxuq70XEePa/Pdt4DB7sh5DyEzkqFMwJXtdRva8t95azaQ1hMdxOxHWJf
00TSn9rMDuyr3FB7+c5obHnr/z5ounw0HDRZ0JlvwjC2jIuTHbrYtlXSyLkShqLkB/gvxmGSjUu/
m16noR21uE+1u5U8kw+B5tw2TtSH24RyRduv0xWMe5WzNaGUMK4yyPpoUP5L1752FI81YTTQxvs4
qyPzi6KbnJJkPwo++8KdtC2MeP5L0Zd2uSVqkm4no/w+vJb4kM+qprY4zsJ8UPgwLXAF/tv3xv8y
UDV548iVTJqZjC8vn4ZQU5hrFdkh7doCfwv2RZTJ+AfuiiRuqJc4NDVnd+l5igXg6PW2fp9bRK89
UufRYn/7FV08n/Nh24Wky1KK3t1ESndxSZygiwDzROIga9LsdyjIwZ2AAJkehCTAgcTWCelM1sYs
VmBEmU+vdROnyuxglmrphbDd8myf5a4kJYsLDNxkOTjQmzLgdCSxshvdVnPYVVu4EDJR1UNRaSL2
yXAx1GNljraYtckONiWVI/ShgdK3r3HOFe+UOhfIveXtgs5DEUnsi+0woH29d2D7GcYBRO2hSPu8
Oa9bba4nEBRIKhhp2RYKTsx1xmWvgdLL/tKDt4RLIboSYDR7aLxFBqx3O00NaF6XgP6PzSi4qypH
0uLw8tJLTwVZNSHuosKmek8xyB5C0TpJsUHQQklcpdjWfpZhQdD425d1TkV6vUciz7ExY3os/8gk
L9GCRqj2uqEEzXllynqCIdcphP5MwZREzeyLGapgC72rkWelkmblQyiocOD0XaTseAzHzG9zTp/4
hkzerTHmmoHOaD5xR1jomUp2sTZrovo23q+HZg1zJ/O2uBWHTnSSk0nNk1rkk1bup5I5w8HCSJRh
T04pxleekZyb/OHSM1+Pnm9/EIvS699LDhecCFLSegzDo07hyl8cFsyYTaCd6uTY2oyoH80wMLrr
moDDHIGWTNIrKhIPD7FojPZrQDzyABNEVtmthN6SfRhrXSbfRN3l7i5pQMYgUVkcBlEtcB2GXPxD
l3eZeOcCLurBf79ul6EDGSqL2Ibd06HkfH2jQqACzUitg3sO6/OHkjwb48lMVdp3tipZ+ZXlaLUC
cNaxhU3MnKfhLuJ0uFsj6KcMVPVD0ys1M4ze88i4XAqbvAYvtCcQyiSNth9RAypJmtYf1itbB8ik
3llo/tTkwYY3yMeifYyUBMHoxb6IgHP0sMIM545j0PVAcLV5X03CQX2sDBJ/sN5nhFgQj1IwuenR
MqKEr0MmRoQGKfqTk+uVflyB3jDmK/xSeeJ98Sxl6D+ZOuORjzRdzXHfQ6W5Q4pexFi+hqk5whJJ
tSthCWAr8BZoa6wssF7r6+4af4EHem0oELvgLRbz/HiFi5mDCAxfEIvqXXWAXp5bZIPqDjQDTAXG
UInq07YS/Y8yK2xxtl2lL1jCZ2Ewgz/BWd2YC3LbDfduaYXFx6Cs4o4fLnOC1iO1kD/bSh11WBCB
JGzUIlU68qH2KIQSuzXLCAQrroQjLPhgqzi5GQ3KmXVY0eQBVZeXeMk3kkMkd+JyUEqXgYptVWLi
GG7V8Xk041L4aqER6mdPE/klEehg3mdGlAR+94Kmw1ExrbjYpaFgDtTzulRQJwmGT09X0rM7VlLZ
U8GwjAwIbr2r2HEmzMvrGFyJxtw5lCSqUNCsxgAIsi1OOQKq7U9AtYbwVmf/AWmm2Qr50HC8EYyo
4AiuAjC4s2cRb9UO7ktg+m4IwcMnkdiOdn2jCfM6thgWQ2GOZQ2lWsmOfWISEdZ6Fafy3Clagq40
tXBOFi55SOo41fapg3nmxJBMYVVeBk+wQIo5niPOHgguy1uih2yD4xc8tBIeQywfpKiL5FhNbUHp
LZuIGjPh0TinTesRFLXIMXRG9yBhcN/RN6a7/FEORNxuf09krG4CRV4PI47noAEtW+pjkX2NJ6uL
n5hE5samyIEn3o0OKLa3V7sLZTxtGZThFoLsuZqHlHO57CP/zdBJe/B52VTcc0ac4YOFyeODwiEA
3UVlDvFxTNtM+dK6BeLLQBskGfGcTuOdPUg27KQCNE3+rKJ1WC8xsDFuD7k5izxvqi2z5jS/x4Yz
B8H1bn9aT+IkKJF841aBtQ2Swn4wB8XaN65e5oeSX/cRCgq6wdpFIPT09lu+aF6is6Jj6VrINigE
PTwOF50o4L140XKMNGtrHxuAbhyKJqjjx45RoMb4veMQTA5sD+eL4rW56u0sPlUOIuX4HYHSZa9/
3m9103FtQ7PJwbAvpFZ2YHVVCLFnD7YZOxR21l5vtgafxF5vDO1WyTMoqLBaDHmM8R8UjzI0u05/
52UsqZWvdg/glLRpOeDoKGCQob3ePboKNSUKJms/5IXySw0corME47c7fQhLy0el22Ha7FDA3M1+
+pqw2Ai5Jb5ujwHRVbtoSAJye9rTOuh2FnGRM1YsSlTGKDqCZjJuO2QL3U0ATKq5raXVoSZxdBQT
iCciS956shLVd+DzRfXOnX4xhgShyNrJrIjpDnMV9vWLyx7WwoRToXfnlaGE5r6xH4iEVctNJGbm
T78Qd1ZflaflJBkJqpJHSUztF0xLsbpNW9A9/v/Fd3Nxzmf3ZjxqsgVquG9cap2LU3VXYdfrxwSH
H+6a+LESTAwJRNHC5mPVq5bYr8wpnW2h/21GSrOGwW3SVLW4q1tbju+I4i+8QLwmwjJ113JtlXOr
yeTx9T3RK27foZxJDqBJwBNVnD2DDQ+1MpDamNYPYBsL8K4oI15sUNO67o8V7Kh9CWRff2aGYYS/
vCZt85vVHxcupFfp0BJF+sWgwC+NlG5aB7fqvwV4tNDxFQ0mNQhRbWxVTIHfef7nkunVrc6HjZ2N
H4AljOXv4kYgUK8xFFUtD17Rcaq0HaX6smqgxKJya/uqas6lk8b684oSTPDdNvtVl8TJzb1LwHvJ
s4xAdR/kiMxlg6OWje6dV3q5OFgccbBjwQxgtkGL4OKmqMHDqLAay0NeTnm+a1G4gcV1wc9/UZD6
R35MGYJ5Heydc8CK2Wc7hQjM5iGAjRtuqt7Urhq4ZqQXuxCdD00GKcZJM70EbEjMxx2xH2i7ALOw
1uqp9X4z53VVMT90tsu4Q0N/q/PsXdbv1mRUND16/ewu0oxeK/P8jLUCwmNMXC0T7clrz6tAGLcC
vfPfapg8cZ1TkYnyI3HBeK49FyP6VY4/yjq5y3WbXJmRC20ZbX0cAFWmD1yHKn3KMkz0RRjE4Tsn
7IvKgCmOxdY/D4VVG/raHyy5jkCHPLZlD5aghHGsdrX7SCZe1VxhaNVHIlO6tNwwUMxPWpSPL8po
UhrXLU4QDihqRjYBupptijRw2gR51SbHHAJ9t+eAlZUcag2lVN652/94iF2HkCdnDhFwWVq8P0ZP
iaZihi6LE0QSTEWqgnmfps4kMVIv7DHwIcjVCxN+B6b3hYcWAz83j9GE6OvnPDf51Cxe14wK3H1G
hjJQ/CWDRh7JFWgU+kjCiyf1kFIqNFiDpGP4w1LzrOodAbRLmv7bD8dczvz9KaYNQZVqkEVlso3/
cXApUh3NBkiTk4AAmN5Ycds7MDeG2j43NYXhx6D3INe9/Uv/vAVcjXRgnkeGePAELycgoZFEpgVc
CBATfZlvHFqCiqYRkrUz8NsI4qtdKqe8o1u0k9GkuvumhVcCvHiwTn2Uly1MLNIcI3Io4LV02LeY
jyA2KA0jM2+UoNDeg3JfLiKkfyHoYlRrq7jp/uguOnau4zEhyt7WJTEY66KX2J7odq4TqeAq1SLf
iqzFlJdPaXQfpzbul7c/OKx1l9cLDy4jH8ZG9NWpVS8aWanDsd4YNfVkJbD+rjSKa28bybZtaPBQ
HzzWaMLt56YoMD1tNIHknSpktuZztkZvsfIXEwhvJdEjy05SxT3mCihcixF6tkOT6zexbwDQRW7N
PGxG3JVFIdBTFW7kAfqfvzbRZuc5EB/WOwahttjPnjBvpyrwSc+rFpuWKNbbmlJp+AjZyFZPDLcL
1lFPGjNpu63uUQfa+hN+R1JZEwTA5Q9YmsM9H0Kn3wM0rIPd+jpDAlRx2rst1n2NrhCkPyMfwycy
aqzGN4xK/TyaNmI38v+q8ipnQNp9lCOFyW59CzjWMZzTOCqSX7AZmTRsatvMrTNHHXcAi6+mAexN
WsP3tTkq2bdsgFHmJ13URDdKQ/to5fKFFgkPj5WNThSZpW0G91iKtEMVQypDPpTnTrlX036alcXZ
qPhWRg9U3QRkRZSH1mbq89v3q7OQ6XdVh9dkl/TBVB88hpEacGV0uvfcVnpNZNcMMKxJox8/hiFx
woia6xLZ5VqWaqPiWc/rQEXxBB40xGCWe037MhkPJVZ2ifkKDhNvNrZivm91Q2N85G5QilCxdoOd
p/YzzzzMNEO3edxXYGFLzrf1vAIOVvokIAtICsqyJLhdyBGjVa1Y7puGddlfmZ/FQE/4jAudn7N+
73raWrkBRqfDDdBVi8uXtRY3ynopDdK+zeNqD6dA43ZB7hrUz15JQMkevbKw1Z0RhG15SrNAq45A
zfjUVtii5sZADYaxC5VD6k6RvsMUmie/2rBSE+5N3v125UoIQVuq8ScCorIKmpApHtUoy+KdY4KV
vUH5XAQkU+iJd5i83HQOMXET6RWHgqI7M+bpmictd1T5AftXMX4Zqim1SOCelUS5IJi2UJPAeAqy
ZlROszHxBPzKewD+Z9njZr3Q4Uge0B6Ei+IcjYD7bwbdYU67rmu27hsDg6fxyUjr1HF3XLAuuom8
xuhOaUsfCSZGJUXyy0bLYD3TV9CHUzr1dnGDwbRDVewQa8IXFQnPPdOQ3rkLozhgJlvAt91qTuW1
O70gVfzIHTDWxwBzpjgQ2qMk8YZgZ3kA8cKAvkZfVx/Br4X908qMoOzkA7eVZqAXV0Yp0FQrI27i
qC7P4kpNQEc+nzgjnFb948Rrylvs96KCVreCOiPUzyzeJrfQZ1otPAqG6SZt8s5+vTS1Xu1r84Zt
oROhH+uhbr5YJ+E8VJh2TSSGWeJ9dzsTf4CLF+FYGq3jr85hw6ZjRdvOEuqpwMv2nBBKnu1Uo+i7
PVTtQTsQvxffA4wEXVWG3F4fC7r543YUI5GHc2hZjhyT5+aROXeQPiqNlgpwmph2D4IpW39nzD3K
LVpxOEFOr3k/TPJGnYNRt030BUpOBaad3DTgcuXQ9hg9RW4lW6zVpiTR19MCX0kzElVmUb9tbHor
b9TbKIpp0FSBcNPHjCOT8ENu5+JUEQoAbnPUR/tcyWCsfMz8dPbqMBb+aDeYVMkHs2+zOqne06ea
l+IcD9sVrQDCMHVmnq59UebU+mB0Thpo50EheOo0tWlVHmh/YwkVTPs/jy79MTAyYIVoZcm8Bm6H
1u6mroYOck05If/i9p0DGmhwddc5ngF1ExlF2u0bqYRnOP3utKss18XeDA7r6zqAh3zB0HzVPNdU
T+J7Q9lDzJQFl9k9TPSxftcfxTKV86j8cRSqbWze2ZRkH+aCsiRGR1YlwS4tqtMd3JAGXhzI469K
FsngJ20oZ3qWw9A2d02al8o7G/sfhSuf3nwsphU3W6j5ja+LRM6TaCQUzl5p7bKsUsab4ntuDCzY
kV3yMFvGyCB5hBHLf+kRT34kkzrWvjsQepJfKzDm7cPGH6+Jidny+GCS4pRGffP6NeU5fgwFA9Vh
NW4UdkZ9EwtksyeI/yL++lviYUtsC3jgTOexNUtl2qu8+HDrhG367e2XZF8efzBbg56waB+Zs0V0
6d7/TYJQCyQtUZNQLg4Ja8fa7VHL1gnvA6Wy048lkKwUBNJACb3rOTFbuO/gxwdxluw6BODGEQt0
z+GnZIIZbNajDFCf+ejZCwhB6zkJQ+NUFxsBVGn8uCIVRvi9lNHrOhaOigHnbjn6r0zmRX6FinEJ
TnGWM9MK8zHl7HBYf9G6UYOAZd2smXqQc7lEqaxBGnZI0/rcLvygAaYEUkddtp5PBijQxHUbpb0h
WWG56zkQWMs3rGt+33R2em9BoDWu4fd0yWOpJy6++wRxJ4DQRlQ3E8jOeLO2EZRA40VYY88+ve67
kZLDzpFdOAdvWBGMpKu6K5PguiK9h/A0Q/LXzIugfL99WS/P1kBlGBbRIKVnZjJAnv/8b1d1QLiC
1FCWwOmxRN6m+jglp8Gr5xAoof30QnDTyGXTAWJeRR/2SIubK/X2i/hzAUOAwNleVTncq7A+Lhaw
pNKKsq2xOCtwY+vbInKK8BoucJnumdmp3Cu55fZfLRMi7kOf0HmH2IZ1RPkpCoH1ZyYM0QSz69R6
UCCUjA+rk211uGQZrd5ZP5jERJWPUNeOhUr7BNeaAiyzLK0vQUtBr+qWAnsR0Qvtwp61dhdnJhqN
vK8i/Qy/Amhm6ShOCkXJ9ZJ9Y5bymb6TyrwTRj+8sLq77zUQ5KfWUtRiq4wUpTfswLSALZmQSbpe
/7c/PU2/KEwWUeK8UFAnkR5yCd2pXFIv7HbyrmzhUUiacdbl11D56/SkjXZMCGbnPTbIO7Wtjkrn
g2iJW/YLxhfldZ+bBRhYCh77nXOAdtml4mUx8Yeug16SctO9uKiptOgMG05wZSgOZ8SGmV/p40El
A1kie8eskSVd+12H4Bo+FCwhZG4mlfHB6EbWFzN0OpYKJ0id9oYrk5t7qAusya6wWo5Bb3+Gf4o7
eamqRoU7RxtpwF1ePwd9PPZ0NlJxTeJ7l3wCEtuTna71BaqdcGBvvK4WGecqcFlTgRazFqJnNC32
Er64Fl54O9mEf3uDFuXAKhvUfgt4aDQeFENL5AGiv1NDQonS7JYA4rr2e7BrwbGL4mHYGl4ophmS
GQhOTTySGDMZTPllo53XqVcksAafLF5ddd0YBNnsscRFAOiGspcvgypStnUK2pcCgUC3nXSXIA41
qINrA0Co2EaLWQbTUDtgLg7htiIUi9uTTCdbHqbRU0HDIpdkQKeawwBGfSDMR1ecKGVVz5tsbysU
ZL7hEc6OdTCL/T7hIdyYYaSoNzooBz3f6KpoumtrgKLqkznB0oqRF4FaDFv23aPQH88C/Tq6RNxu
VEgInC5uOnJ7BohFenwezBChXKVZuALy+VPZC0So7oMVm/oDIRFIBBEKdeOO6sYen9Uc0jHpTI5H
JOdsGm+3WBjrcqOjijcPmBnggUxpV04P608G7GbnN+EgSH3tlhlhaFnzfJG1lqAWvx7hWXyamLfi
50pLtm9pxrq3VWQlt2Fv6V9WW7WBybTbp54GVzUrrNo5mWpv3KhdFmo3uodAroHuYwjlScTKSCoU
WjtwiaGCDXWN9jGyUtXA1YzW4e2H4o85Ex+gZ9A34HFQXQRtFw/F8lCXag2G0psTABQRz8vEGu+w
khiSLtTmqQLmEh+9/Lxvr2NHNUZh+M5e9ceIx7NRNMzi67kbRDTdxetJAKtLs7SyqzAaubhZpLO7
r7Gudlh46RxMrsWE+1S0z4FcVhzkSBbTupf1mpWTxxU1Ybz+GERua4ffRt3F0Zi2Gg5TrEktCedr
ha/qc9iFyQIOqbuq1eBqtfTkUcSIWl9CEN7+yP/Qec6VE3shixDSRXrOr5ehSO3xahMORRCYFinb
kmfqIerRSR1ilYSG5xBXn3Z08s6gvl0CNt7+/RczJqapDgMFzG5ceQsL0eVHzPWFeSLNEYmhyZHD
iQJOLRYpqXSxlulJk+Qd6UooZjIMbYIxWhNZ3l01KVH6AH2Rqw52jHW6Ww5277y8+Qr/vbbk5dEC
ZkqIrJKDwqV0KwhqQgrA25/7xVu1qmpWmZFKjl751ALjPAERTIYtCVXAjHJLTW7XnMrI0gi1CSYz
P+fgesZrg9aAtpMynjDBqUUCUVhn8HaWy/O6Xuu338AfPgrPmWEnmquBAyES61INN8rRHRQ6C1dG
aGXZttGVELuLPke+55mqDfu6yhzjthpmNyh2DNmi1TYHUk7cMmt+rtqXMEt7LNFWFpzztKyt+98a
0AXFo9CL4lizGFERlGTThyBvCcSMFbetD7TeGFGkVEH5lVIa1lWDs9pE9jTFyV1eC2UebM22tYlU
cw7Ezeh8f/sjmG/hV5cQMSRnFK4kW67jXM7k9DymJeBC00hYWMV3taiyYqfpM65qsx6Gu17JzQd6
jlrzzor2x+2Dh8NEFsUnPysvLm+fznIdMdWOQl54aQ6/EBtl7R2iZJUWncGN3fhNOnI0j8PYLLZR
xl8bgmen2Fodcv/5Kgm3+dd/8e8/0DeDf4zai3/914cy5///NX/P/3zN6+/41038o2aI9Kt986sO
L+Xtt/ylufyiVz+Z3/771W2/td9e/cuuaONWPnQvtXx8abqsXV4Fib7zV/5f//A/Xpaf8kFWL//8
60fZkW7NTwvjsvjr9x+dfv7zL6qNv90t88///YfzG/jnX/w1/h5Tma4/7H++4+Vb087f/A+efFTG
UDwZXyyAouFl/hNN+wdxgAzoGGnRrFRNangCyNron3+xD/7Ds010rDTubUBOc3ekKWnI8We6y5/R
OOHgzJiYAsj667/f+/16z64X7X9PN7448HJ6nP/Hzc1+OadfX2xPCEI8TRKRuLH7WntoxvZro1kl
bW2kEH/7VH7/5r9HWNvaxfCIdZhy3ELqQGggocpLtf63uq0R9SwUIzMTG7TL5j+I/cAOsUmynLZ3
W5B9hLd6gAFmdvat2pNbUtnjgKIsKL5V+HRvS3UIN6KL8pObW+mxN8mC5pGUWIb0FwYD5rGqxs9x
CYq36RrlPob7sMVMp9/TBTa/4Ht0nwjpvo00BY/HaIF1sPoXWfclOd6h8SNWNI2M1vA58GgEgrQ3
+GAwTYcEA+GRQPuPA9wPeru/a/L2nsz79iUwOAXDWne+u1bEngdMaBM3SrMhH/qcgT/zg1LgpJ4c
9M51V5u7oOiKn9LN7Y2NRMjP+7oytqzo4qkWDr3niqSxaNfJgBWQjmj4QnLsRBLKGMb7SGd+mxpW
q5IPQ5yDUrdPueIpKajpPFQy9cmL8Khr7rHMiVu3t7jWTGSPqKvITN7ju5HOcHZGVxmepU5nbxOR
HN4DhkUVeFezBt4j7e5+ZCO1DNeI1qefARj8hmpWG3eh2pknykfQbvDBJAerplW+eIG0H1h8CVsA
TPOoYbBy/SqIe3NLadm3jC2l9RXglO2dAN9Y3saLdD5zbUCWfLYiw3mWZeGRCtwmcNiKQR3PnVIT
L6HVhCZOQd98bEpGn8wyIMifzakR6VYTaiI3ZlRPZKZ4rQvoRFPjz3rZJATYNKlUN2HWc7uFApnf
ucRla284PUBJr7OOAwEtAnrw8MERnhW1JchVyQnQ2IPPjs5OVymTr8gEu3fKGfGTZZfkd/IeUH9A
dfE2picbdQ7psX+5o1vK7YTWmt/WUsvjlKAVuQlMZpDA7Bwax4DHdZhCUo1oJmFP+9wkPYWap8XE
leBIVV6IA6pzclkz/Sfxrsp08JzG+9waDnbUVPdASjII9RS/91Aw0lOvvfM0xMScwGwJOnBFMYOt
TJnvXOjo5Q9iIbI7Uw1EvU0wwYm9Mzhw5Ouh1OavbsXPKbW1aNNTsJY7pXAEhuWUIJOtXpui3/c1
eYPhQ9OiPWu/sijJqnmh4WjSE+B08sXM5vCrIidpCNNYOu0Mmx1x4zYgCX3OWprYFVCco7OwZF0e
nbbNv9mJkT6T3lNn28zQxnYvtbmrTtSUKnYu2cBgt5jlEzRix2OwrXHGPBhW4v7gnojNU9UEKh8u
xnlWEQeMOgvGKL/XkRKZu1ZP9WyfmEUd79LOZTXh9sm/pJOKJzohYm+LwsW8mzihMLxgtOn6c4yh
fvCgVOGrgZbzkPex7WziGOsgIVa1mmykabSfcId0H5mS6s4JFUILKL8GnrdpHGUmiA9WfCzsgThG
WCrNCzLyCrZ6HHfMUbxOHtu8RzkPi8MSO0PFGnavYtT66RhNPfpR2act2Z4FEdMksCr3IQP/ZxUn
UPhsJJ7xc9Ss7ocGY/+xDqIcmuJADprvKD2gR4oGTKpo5ENzz56vKiOi2MqEcJTshLSJqqmGibwD
zr5ip1k5YJiyC+tHDYUi7F9MQUQ2eFX4i8F4GO+SXDFh+teiGgnNIqBkV6NgiXYqvpPuTjXlxPOS
gxbZ9EVAfoxrxB0OgCiuy50+iEj1o6B39LNHmjZCLkPjpuijGMeI14JNR26W6M9Es+hIFXSvP4Sj
KckEEsX8IOk0pa6lgIBGA4BZyW4q1JZxB7W48kE36vBHmwaDvmH2G4E+G73+Ko1zApRARAzPbiz0
7Kilde9uRmaBqY90BQzlgHTK/czkWsJf5KR/bXUl60DEiyXpQ836TwUOBkLQVE22N5ln5eHXkuS1
9sWttSL/JfpiGr+XuE3zbaoLwYAk07ShfvSS0XRJnMAdaPm6VWRSbqIeRdFOZpU6PHkKDM1bWcRU
0xtiq4BDFnmjMxqygqjoK58mFF2QjWhKxTh0tUzm1MgRvFbuKiURQKrdVw4nZmLojhFe/Y4SUpq8
pRH4aO9sSIgKjF+Jklb5saWflRJx2iIfo0foWNLZl0wISDdKZIHCOgd7PJEVgO2DFUl1RPNxAGXX
oL1GOeN+cqRMwN9VYSKQwZmDsUVDq0/HQlpzBExjzBRHQ+CtSNpAZ/ETaR6fw1ir7CPjQdO5J3gz
I1tkwBKu+Wy03XOuRTg4VMi0xiFgNDazdGOIQ1JQpft2mXQIO/NiEOZj2vB0HIu07pwTjC5PKzc5
eUvJT2PQhPdZNnar7ooa4mm2rcpaJD8mGtHth6qze/1GYjbLbywLs8p2zE1Zz4kDpRNdY2jzrEPQ
V3nwkfyqqd/Skuyjg55YZc6rb+rp/7F3HjuSW+m2fpVGz1mg2XTDQzJsZkZ6VxMiTSW937Svc0Z3
cJ+iX+x+rJLUVaVu9dWZHUCAIEgoExkMBvdv1vrWJlOK8XJE2W5tYidP4guev+P4heChIg2GLCrM
6zFTjfMJrbt5Ni7NOAT4LwlNc2ZrKm+IHlTkkUxp662GojvD3HHTfpN0yPQCuZBXfNXPhv5qamPU
f7RzE8YvAuhefyHY9UXnlZXa+iFDDpKSAaS6Msa+6DaqTeDH3DASANCSDpu6FSg3/VhEiziqy/w+
MV70iB2CkgTu/WRBJFhd0XOhB+1cuynP1IXocXIC0SQw9xJBBZHRbzqgCk3OB0l8GtFpYroDrVA+
jxnLbo9a4GvwSI27dWxO1AzTh1mp+YaeTk897k5QJKW68E122GG3U0nSShFv9b7Ra78eVvsv6uXN
MIzNQVgWPKROEBrDEuYcMmHuD0MF/SJLY83ryWwPHNlA+CZ4xZtNSSROJEzlgkW1s2vRY3tW4o4B
M+STnbbXElZkkKVmc6Np3bgdOvudzKJhH0tp+WzZVT+LwnoLAyzapnJ6X3pF7iydVBqC0uMcG37/
SCJyeUW8FHEtNtIJBB3pEync4TNUQoaAvNfYCga8AXzI5KWRTLroHHL6TJGp4EskSsdutlZq7iEJ
w7C1LTkHXdHr3NA1Cwuv7bEOhsLNt6q9KG9uaL1ym3RXk9DIU5MQ6VJcvRctEjR/0hWdBpL1wSYm
jvFqrvIs4MlXH6GMmFh+pfIWCXGO8U4GjZIVQbEYymVo6bFfo9Q+pvbc3g7WOnRO7J54tUiFQuZ0
8Udfij6gmqs4J0uRBpGbmCc5tYrPeOYha9lljRNycSRS6k0dKkNgY5M8NGvgTxqXRDKE04xi2Gku
pExbRIEmxU+hWkE6RypRlC5hixblk6zC+jh3aCIMVbSGZyG1PydL9XaSbrTRqrgOjCg2fT5OQv7m
qCFGpT62qrzLENb4aOe617xnNupZrEsNasKQB3hp3pB71pP8kpknMeS5T9JvD41hCZS6TJgstFW/
w2k6PyB+WZptjG/YpKD1ht6aDsgXIqp1lUVU4Cx8hQOpONZL74b2lTFxiNtuZ16QhVnsam18sKe2
eJ4Hk/s/641jPqFCRaBRvTeuPvhGJ6ujvuT5oYzzWxLNZh9VAvUe7jdSlYqx3DBOd23A6UIZ2aFb
927SSJzCdVx90Spi1DawhdoPpCwJOm2d3VxvVm4AGl9FJJRhzZuEkQRurcg+gD2bZXzJUvllKUiX
LssOUfhAMcoS/SnNTEyVFqpGkh7Ngynhz3rSIBNIl3P/kRKKFH1bNv+pvv//r6m/rL8QP9J++SIv
Xur/BZ09ffl3PezvO/sk+tJ+39d//f3f+nrN/OSCtWX2uJo5gBbROH/r69VPbKUohl08bSt86+u0
6JfGXjc+MT9iCsCgH8wr2off+nrGAdaqFmS1YbN6AqD6Z9p64Ag/jKxsY11iqavCnRONFl/9SdGS
tBRSEeydkOJmOIPLTIxfC3cfa1nTmu8MHtLUJ0NGtff4CoeGFU0j1SNZ8SGge83QFj/OhjljUe4O
+TG0WKS+xw5d6tXoGMpJTeMl24VpjVNnNWA95rWDIgNlbvlmTjJ+7abUuXCZCTteb3IK+VbXGCyB
2ip6HXWtZnGqa8vR0WUFk8piVVxSO57NKqCOLVYFdeLJX7Q2+BVXzVKQeK2oW1wu7dDtzaSTREG3
FilRpPKwsElLbFSctllBiAQYs48Z6ZN9bg1IEvUsS+u9A9Yz3dSOa0ebyUqVcQnSPF7DVzGKtF6D
Bkn9Qlya25Tb3oUViJmmrxy7Ig6wdMk7mm1pbCQ61PAzAD6EcjlsYONkEc2mMRToU4unhoXUyVuG
1jA8DOThe9+vp042r3rdOSyxOcOx2/bDMHT+CL/yBo70mPlqQ2mHhGeMr7IenxV9u1KfM/Ejvnai
7CThqk/CMJCq2tdMFDo80mmt39TtXGxlFAnsWWqY+HLOn2ZNMQhYRMZ/kvjVVCz8VvEGu5ZTjzVW
fOt2NYa3KXNVGmrEsAXq2s8MEwiDGmH9J4FWkbyG9qZtD2GjNLARXT2mVcEyW3paFYoTCZbYjBJW
MVog0v5ZW7Uu/uAslx2hiJtsltMuqXSD5kC3bpJa1G8Q4Dpa72akwM+08mmWWrynNXbLoJhs6Kh5
Yb5jSgPRCCoWKW8CFycnSDLSel8DUbJxtFi/Rbw9rP1hBb1vz4KOa2WRdJAFGFGi6i4foGkGbGPs
/nPEqD87L6JqdM5LITHHcStasxHulsjqjJcxxYOueczuuuUE0xa7YCshYvltYvHBUv1o+fq9yBBo
sji/I4I7PRNN6wZsEM+HarpAR/9BHHfpuXUP6jAk2IMJ7CEaCD0vlTChmzf7QG2Q0U1Of55z2q65
EOVrarZ31KlEMeGFCfpaXQ8Bmza3rRsmPfoKGoIIqQ2Duc/Gxdm25rSL9Br2VpwPe+JRFr+OlQeZ
qw8rkHxXCdltyc/NvBxb7E5tcEzWbqCNSbbFpmLs6Up2emc/hKqxqcpk36GghVTKMIZ4jBRkaztt
aJXfu6l8WmbrtbFyspLowibmMILO+cuSi3clXzy851cIkPTbslVtX2Dd9JKKtS0bl01Y63pgzG7q
IyShxx/t94jsSI+Ucg079RgFJLgEmVk3O6fXLpcGNg/7ms6vpi7yFjkmr7A2+rMpdHdYo87druGm
GU39sayiR1lFR9eNPuOPvh1TUs1GwsFdU4ZBIwonoEQ41XYaPddxcY3J5rCkRHWnRPn4TDWO6P1r
X9YKGsdwn4b5Y4wmygPZA7XLVUe/09XwPtMK66ar63uzHp+VQl6S/Oaj5zrDA5nvzaq/mMIK9mYF
3NTpZfVhpZqyrQAG+npi8rBAjjofx9q6Scel93IK3g3p1ZbXRs0IhbIfwOsKfaPDckBjWzJFGFTa
6toaFh9iv+6zTUm2jlUB8Nb7ep/m8rORtMM2Na13J21BYC5qfird9ioqhzHQBkOBuWO552RCcUVs
iqDZ7JyTWlqtX/fmTdtpjzlBq2lFferGIruWrtzTikvPqMxDRwAfTqPn2BKvpduQ7pq6apCL6VGi
veM50SKjXlRzYxkIm0uYGE1G121aarqPhgH4pWkEfUu0LsRPEmoT4wKDc3sWNXp67G0gcyiTSR7P
hjMGPLeE0VzVCgifrE7ioLeXN7B8N4Vm4swdcgIN7fEpz6MCHakBa3CcmmBUEUUSY6DvARXudW2Y
Tk5LdHVkJ/htVDVIjOZcTusEqKg2Xaakz8lo7FoRvRZjL+6GUVyipg4q2Vdsx7lNU7xn+yJOnCDG
eLQ3x/a+m/r3wqousiw5K+sZV8bcPxSV8dw5iuPzsFFO04oD5pbDcq/U13liTkwtpnupQuxQBXTX
cbmo1gf9mO/sPtR9rZvprxkoxXyjPIKFd4kQQCW0am/FWIUruH7CqHaVCSlyVrg7G+Vq6If3SkUp
GjUnQyOCkrHOYSgFc7CoONkL71k6lJcpzkSPpvd9LpF2qSX15Xy0RExEZh0FU4VQJpndHUP3fLuU
ynWu4gO2XUa+CnJj9MfHeujkazyMaEMBukARiHx6shT9Rm5jCWrewCVdFTh7fBRUb+SQzDzx3fxM
tAl5uCNmXPbO20yNbpbeNQK7s4JicN/JS7uUMhfXVWoerdG+WDQnXajZQ6co9xztGUPZUAfs/Faq
JgnNqlSzO1lxM6KgQxkgvHRQ+QTc0RBbJF4k9lW2qlRvExNDwZHC5AyKmVy0BxEXM+JbW2rM0DSd
e2rbVbKZ3myjXbrEy6WugadYtKJePCOyjb4OCL5L1nNsdHLHviPzOSOeBaT7QceAqJh+KXszsa51
BzgElE+FE6f60LXershj45GhL5seXZul+iEzXM1PUPanAfAr0VE5ga7QzxKa/eWzUCEN25uwLcnU
201q5ub6ziiV0Ux3obEajncdqV/KLo66cu+2WLbu+fD0ajjNkaIe1Tl2r1hYT9ddl6ivjcr3KIAW
6er00YMZT7etbWaVubeVGI9ZgQYWy3mzROZjNpIe6Bvw1BjwlnBC1Otc53uoQBilW5AHkVZR1/Dt
tk1lYy0Ey0ILVkUdFU/hjFs1cKrqHj7jmCuXCVFenXbonUx9xiQ9DjIgz9NBuVwiHSkXiY2qF6KZ
ztMU2q8PSreJxQ1ya7KbE8I7vSxToibd1XlmRtBHIhJFdVyGWYwOR8v7gOi3dr4odJU5AgPznCTq
IC9q2+HyGktpGl4Y1zYEJ4IQYeRkzOn9zsntVSy9cNCc4rBtuyumwy0P2Zbq+pqOfbZp3ppiR4hJ
mvuR63TJM6EInyUHQXKPy7OybyctldGBdVVdvSaCG3VDCXXVKn3KebLood1uw1ZGF3GnEGpSuO0w
kn+cLGNcsHsiMnDluzJLX3gU5JHEBtOaISDkUZ2TqzFzJvkkEW0Wh3BgpgvAgrLMnyYuuhBJkjEt
yqflzoFfbzHRUMb0cnGMfHY28CodeytHl4VIMoQxRq8CTwlAvHR6LAu9u0FgGNmwaC0NoX1TM+fA
mtMIor2nuPKSfE7G3ZrZW3vSTWV3NHLF2mNSbOxdHKqpytdbaEFMyVzgYAT6ECAXBHkwhMhSxpiK
JuCbXhRBjemGCQ3GGzdieFR2siGq1ay0eL5s56i0t6FaZPlBAzQuHuJR9iFLHPi+QV0snQtmFsMj
F21wMi8ylhWIiOKlmRcp/Vax2ie4Uomno1b2OifLj4UEVdabs9y1U7086qFRPxN4jL6dAytfc/nI
7dV3Y5aG7FiUqAvqqegDgzHJwU0706c7UM4n164OjEXFeTaQxrOIaTwond3cIPrFS4+3mmTQbgwg
p/LcxA14vkyOvkdlFR9Vh8cW71LZuHHnBDZrJ4b7YZftrQa0NTOFjOjjvkDrl5Ohk1jVXZejRetA
0fhOVWMqA8HyIlO7P6axkj6kk62eK4zePxjqUSXa1Phf8lC1PiD7TRkTWV3Bd7Ay/DV03Y81iI9N
1WJQrCKn0bZa5fSUPIm+je0i3Tau6bw5SUZKiTVhOk3D9toyKLFyrXjlRHmtMVZC6MsxBFSNc9Vo
VvZKt8pGtVWk11RZuieMJyYukFPy0CbqtDXj+VWpzPHARG/emy1jRT9Bf+Yj00o3yAusayXKrEOE
enQ7NySF9nr5xIGT+2Ke6icxD9HGzRiBAECOH2qG2YGTyzO3xy1r5KxS0PjTmNi9pW0x0gK7Kgdj
eHSBADCyTOwgpnnymari7GGx2jnM8Tozrq7HsblC/VKcRwk3/DIatp85nOIZqy4fgw3+T2bGesAK
QtxPSX8fjiI+pKpQQL5ZW2SZJZdxsKCkq9pRi9yZEPEkeSM9mBbWLqqLomS5qPUauRVpl9+C0aVr
HMXkjWKoH3knFKez2w+7qhhmesh05fRpy2kEtnAgiNXmjQ/TztDnKeCdyOzb8vyvGczfv3oWfwv0
+90M5mZ8Kd9/FFesJsdvQxhD/bSqFqA5oKvD7mwwzvk2hEEkAdUBvbClYeJGWMmf+WUGo2if1BXZ
A+GGMcbKe2Z085u44hO/G5UPKGo0eygW9D8zhYHg9MMUhnyhFYyLCdhUVwUV2kR+/TvJQzVAKpSu
fSuzmEI/IfWGzOPQPTT12D7ouhSbzrU4vSynuiY+xLkYNXNCXyRNVKkhJRWnTBD1BtgGOUzPOum4
t6Th6Hcm+YOIi7v5gCQrfSBZ5E7RouWeuiP2p7iLrsO8X84EhrtNPCsT7pkhmrdWw/+XaQaHGnon
FiOZnxtJDJZccj6x8UwMZuckN6hBrZvhpqE8fsochhOcdZzAQVICRTQLbeqDiLQZy8/pCi71tnLO
0sZsLS8Mu+Jo9aOLB5tduQ1QtKZ9LVh25T6Jb2glxNgpAQVOsgdJuO4vTKOaPVOK+rog5zg+SLXv
HzjWEnKqEPZdF2Nm7/hRuguEfujcq1C7Ekx3fCm0kbUGu0ZrShQYWCV8Qa9hVeyVaRTIWjtCai8p
tpKTsGL1LOXAK/AUXY32k2uA+k9YR6XK5EFG/2iMz2asjNfRSEB657y22XxulN0mJFapQp07yHu7
UH2wr7ASJuLG1fZWjcN3JYTk0rTjE0kUxaGvBwyYgt2yncVea3Q2CnbrVQcIfs7BeeRSXTqxuJ3c
pt4IrGMxTIbNHMbRa5qaeRDXzpup07LGpj29qIV8t6wu82smFc+T2T0njXsYdeVIeCEL4yjMb0YN
b7OJx+ydhIRbq2w/xKLdQwi4DU11Pw/aBpn2tgudjJkE/0WJBRg+MQQyvYS/egmrdpvWTr2fi1Df
tIq4seriDpJPc57q44tpzHPEamnfDAy9a0IkxjZbdsjwDf3MYLFHHFxy1yHyGPFomZFFaa3qm3Bs
1Q/IZJjRFASsdpr58IdiFrg50giGKjtTKYJkAPpvyPRhFOF8BPLkZ0zV8+GJob/VvytJf9tGdhCV
z2joe9OXQ0fURgHDriKaQN80dUxktSLaOGAcby90RC0bBBO1OvCmcO6P6Dv03puMphjOtSbtXhTV
Lq86EI8bx+ijAzFCPPzbWiPYhvEY0oC0DJK4K+CGoQnR6XDNGGMi5p7TnJj8n+1e2Wnjohjo9qQr
Puq62LRGcWOMc1BE+m2K76fJZ0E4fH3dR7Tz5sSG2ySo56w3JsPPRfJMg7OFldEjkowLlr3usct5
P33dn5ddHO+Z950bfVZ4jlxmxPTOOfhcznQ2a+sKbht3ZncCCKIesac6JBhGFSMw3fSqQVGZQiz8
SyzE12S1vaNcvGy0rNO9qQnPS3Xi4C/yc0UuNPglaaEdCIuNrZS4w4ue47GKbtf2+FASwXQH7ze6
Bi8d+nXGpURORh62TeCL58r+PU+iR0DL7G0/JDvbO2x3DeBkS3nAltgd2N/u47p5rEuhQx+0eDyh
B8gKO+gtp9+NE9dDTUdz06VkCwxWOwZh5yxeB/fBX6RKk0JKjIUJV+zFFBLJVOK0ZK1ov2o0fts+
Hhmp1Iv+TDLaDRHf+xAfC5CudB+X0ysin+sqHoWHSpuuJUjjSt52w+z6cwEFZVZXDUkRprteRL7T
pW8hl46Nnk1RGZpv8ZAdZsRGMKkforp7E3OfvWZlt2eLt0ppoK80vR8ikwrElPlc/0t85KdSM28U
Bfo5ZG+DlVu/B972pLZ8HdcwmIRdPTppNkbjBNgtrOga8n1ZhuYppTe54u20/lQtyakwjX7DBCuE
+9WPm8oxjpGco40Vjns70uw90L8H1VqYbej6s5voI5+4HYd3slyiY8cKfov43mUun1Qe6Z/Rfc7g
K23ETqqxERjWM2y+whuhLpT7mtlNuOFhKx5jzs8rTPLGfT32PNWd6FVLdL67DN3orBhmNGmDC9Me
drD7TH/N1nkbhybg0ePEno6Z6FCT8ucZU6ycIXpR+5ccKM2Z0PDPVJMFv3jSTfOt1JVSBHa4Sg60
hE0GBEa1YdFJl5LAGT1VSZs5F3pVafd9ZmNMFamCv0k1Tzl79lMxlC0GqDY0rqaWnCpAM4zGs9nd
RsrcHsaWkS0B8YTlgcXgoeF2+all47sFSFXglh3JazI7NUiVKPGmwWWBbZJFjlF73k2OoBLH4CmK
4kR4w57l7g61RTUNSE1YOewNNF+A5HkEWlifD0M17o3c+lDYu57ByVADnLbsKDqGv9ukEcrekWO6
rSAHbNkj+507LGdt0WhXnTL5kcU0D1ijDwb6QU7jyA+U1DdLZ0ID6F6GJU22aBnse6hQ4XaymWhJ
VUKiibpxn4ou3ITEUzxEala9KAYi6sixaZXCobgwmix9UIiuxSdTKju2jdFxTKv4iK5MOSl5O18r
iVM/J7MVKV5MKcLpOTvhIROFzoEtrRu8buV5kajlg2Sn+Rpr1nKbTEYYqKy3AY6F6tYpmAwTd5Tj
SFbDQ6fNy9vXBdxfdfDfUfj++yr4v9r+9YcimN/9rQRWLJdKl4AfSlU29KDiUd1+q4EVW/2koiB1
0A/jiMEPwy/9UgRr+ifKY8MEaqhq+BNWo9svNTC/xJiD84ZKWNi2abh/pgTWKcG/k87zY6F+tjmY
gJytoDvrJ3eIglt/ZgYMX5R4SiB347oeW6L9yFc9PhTaWBysMSnuegfPtjY3/bIzAQX6qC+zu6Sr
BzKzipwIZnXTMJdkZI4Q9bJO0rqHT+Ca1FNhgvoltW/00SlvB6fD3aTzQPD+uvXkvMrVtfXT//c3
323fJiVS9x824esf+eUONI1PfKdV1ta419bFNU3OL3eg6XxSVx8mi20MbpAV6I9+uQOtTypQJ7bU
3LrgfUzBjfHrHUgTthLZaNBW25Sp/ZkbkH37j3cgOnRYlQazW7Johfs7u3Ck6y07GsYhS52wjMbC
Zsuto6fEGFNiOvHW0fL6kn0LqfdFP42P0ICnMzNatYZdRmzyXqRa9BBnThl7XdKVC+DlPGO6P2nF
tiiK9T91q0EGgoRpi6q3ML2Yuem2BPWA9M4c088QOpsasrndGzvH7hJKb3qJKQhHszhjAa2/iKkv
B2rEuaDCWuy4R/PbVnbQhSGMNwN/z+C7ZDjrjAP7+tKdHZX0vzqqxCatpnZX9soIaSPpohRN/CKb
QFo2+4VFIV7Sz51WvDrDgJBorJZY2/ZMxupD1CEbYgE15w0C/HLJrkWYLK4nI/SSG8dBP8fIDRwP
Uk9ryUiQje23EQHmA1PsEet+K5mlafHkXotoCj+AJEb3Ibkv961R8XZcJzIeOTXjGx3MhOY1si82
vaEXHHKImNd0rrC8TEF7zEyiBhb5jiwYKCEWCgm2jeiAmEOlj5UQ1mcCVOqevjiG5IzFm0Up6TNJ
H9SodFZR/AKgHsbQhbuMOoaFKLwZ9cl+hMSR0ymlWX5XQBApArVL+rsSamIbYHhyTk1MahLaLMd9
SliSXLMzQDLtRgPqIAZGaHuhb22hrBKPAVe6PxLySGuqu6WiEZfeYMhcSMJtLgSbosVPjBYtXEdI
KYJ2YbS3jtY1sddAnX0JU0fvzhGBKlYQ5RF/YTS64oOx+RAHxK85RtDwXoEY22JB89WRGM5eBUkd
UbFQhrbYw8prQwuJ0ODDZNSO8xDFFk2B5rUlaHDiR+vkixpVyVMOmyLdYSwoan/hXJeEdMaSiaFk
lgpfqKxQBndDTQcI1r/BllEiw4DSgBg6bLU+DNDltutWdjHtsxjFFcqsCNbES6n1yqr+rKYPUqbZ
JtVEJhNq7ixlcR1hXVe2wDvdFdMqYVYaugZQR2mfJlTMPOUFw8CDhaf3Vg49U1VKZ/C6946ITHAc
LorIs1lfhlsNS5nzWKJvmQI7gcTvY42tp33TKuFtjy0D869SGvjqSQldJ95NXt8o1lKgqB+V0oGl
azGp38emHp2GsJFYiwm8kB7xs3a8K7XUSM9H1J4XWqXbtLWqSjpeF0kqKyI8NTjrdbTIq5BYHyuo
TV1Kj6TsVYslrMmePYsJKkJjQG1Eozbp0uzKOdX6IwErRrVnY2VJLytK5oi4UKPIR046nHdVzqav
Hk2z8ZnZ9CXTbD1T+Yg6g2XwbA7Xcxj2t2xhs3iDa9MGgNLm3V1XT6aNR0G67+T5CiMgtV2BOlVm
ly4ptjBnCj4LLmZqvAg7HT6PwJcTL5qi8WTrA4u9KYynu3pxE7TQDWHtRN4jUvRQ/Q5KEE9VzX/r
Tf3cIv8Be4+S/5lcihjVqGnOL7meh09YlqIvjSaqjxxqhOGRVIAXTwcwmmwg9I3qDuGAgcPSRX+L
7qcFBIxD5t2Ek8PVozW+pHLuacgjshVPUJA0HajBoiHhhKTwipAaNQ2bOgcFRceBz7zZ6K8b12Lk
4KbognzyuJvSL5IYgBEIBt1hxl3Xd6C383DDUOIsk5B+g2Gws8WbSHszd90CFmEDHd9GmB/b3cFd
3LzfNFVdnEy9qttXSDoYgecoppd3KZxZJ9o2M+ZGZPYRWSAj3hipvrLh4eYnPAKZcixt+3k0Rn6v
I7Ah+rM6KclmNseLzLJQ50IiV/dTb6JFJEMT30c/hTURzt3wmakU2brEcjOZy5FqvQLOY7CipibB
uhWtdbOZHIKmfbfUDfwtaTOjmGix+3ttlTaP2ICqL4CclvdyVlS4Qcb6zElbaw5m5Njc+VOHuIHh
A7aCfkgQ/bqzjaI2Q3kFxYB93oc5mqQ+9QV3YkBiYYwsAJtOkofzBoDnMbdLx3ebjEoqTtmy4gJZ
W5lhHu5AnmOh6DtL3Or8hcNendB8eVKt+tekX+WpGaak12SUbAhDEesIPRMyJsnJxLLuAb0N1xTb
xjnoQ6gJb1is7GGQtklm25IghGLzZ1+QMRflzJqK/lZXDB3FeyqinuYlLJ6skPd3IAHV3WcI9+Od
ssqzGWPg4/IkOzL6OGuI7/BnqI8D5eE656AM8EFJx841kiVSiou5volKWslNaGqx8KLBMjnjqqJm
be8umftXCYkJ86vjcR29/0EJ+Y//rv6GcfQf/+dvjPP/dtX+4/+Wb0n9Q0lJO/JrSWl/giRE8c4I
HsMkGFOKzW8VpcWvUMZRGpKTo0MaQkD5a0uDflIYGqpMY/WCq+sv/TrWpxGi+gOTsaoy15G8Lv6U
a1L7ca6PnZPeCM+9ozPbh9jgrjXnd3P9gaTotml6z5yFLf0Rrg6oxLTaJS1mQp9cRjxpdt6HB7tw
TFxf5KUfh1gZ8qDI7OIeBloDe4cBji+jefnMNk1Bou1Ud9Qj0yEME4Wlba4H3130f2HB/IlZw48N
FJZi24JRxb9Zb/z4Y2eimvPWfh4g2OteOGjaVZyAxvdl1qXXZJvjBnSG8ppvmEYcVhtGl7ljNR/o
XNH05IaAE69PD2MrwN5FjaOdIaRHu4QXaXweirrkx+dn2BT4E0D9Jda5xgVEKpLkyltLWfhFTYb6
hgxrto29MbymYkguSGewcQkNAo0UVPfzuWJOOPRIsNWFmYNvLxmgG4cE0w8zCzEWJpV5zi7b9Psa
24j/x9foJ6u3ijCQDRC5zSahtCxJf9LNSt1FVrBeIpulpeqe4p4AlKylytZtOXua1v5CAf9rpvH3
Fc7x7x8K/1V8aZO3l/Jvty9F9fJDd8mf+6W5pC/7BAeUBENVXxtIB/rEL80lQupPa7uJitr6OsL4
57NAQU2twndn3oC9GkaTzR/79WGgiU8mIA+a0tWDzEPB+jP95fqV+ScawGSqwU+nGnyXeJWVj/Dj
V6qVLtglc7BvEYvqQTRraLLGWW6yvFQPIbKLw3fX6F98h3+iMTCq4anIk8/mq0Q7i2b8xxfkJHSb
YqmGOwIVmb5BDc6RmWrs8Ba3wz4wCv3cbLJoqzbC2FeuiHbw8AY0jhBujmk4SG/qExN4gDOIgwHr
8wtt1TPPqYjyWNPETSvm/DNWjW5PLZo/hm4z5RuDwLTDnA7pyySySMW4kU7H0ixZ6KfC6RCcLvqm
npri+Y/f77oh/f76rm/XBBsOb3glRX2lzn33pNVQ6+FpGuRdLGTr68qU7EI8zP/hyfjjt369qDYQ
QsKHhWmrqliHEd8/z12JJd2QVnFX2ok8JXBsDnYT093Z5AB5gpD4s36M/pMlfv0+/PTm1icNDABo
d1CVf3bfG1SU6LEndm14Jbd60ttBLt02EPCVPA45UgpXcbgl4/PSnt4wdE53f3x5fyJVf3vnjAeZ
xWB+ZErCl+j7d66qEbp6vSjujKbUTyimE8beNImtWZwqm7fMsYBAUCEcJVaXazXu+gO6PMa+WZZt
MnQ4G4nmg0zkNnvmgGk9pdaVXQKT5qgPH6It6u1MoXzBjFnf//EPvz6Lv783iKohowY8IxRJFLpf
05W+uzeipYff7CbKbao+Wjq2auUIT/0/3Bo/f8HXFyFxgBcwebHffcEHVHJKEmXKrRUXOyv5IgtS
maW7m9KHr+/mr3MAjQeP339/ENx+md/iL3n+pfv+EPj6h76dAqb1CSON43CP6hbP7H9OGAW/onI6
rB8+og1ggL/Vg4rxCVsOKfOqrgHYYDbJJ/vbGaDy54TNZyqoFu311vmfQzT0r/oOCiv4Frpg4Lne
Qt/dh+Xck9Pk6qHX50LZzpVDnmXIPkuykfwP5cmPj0Mo3quUBAQP01T+gXL800sJ/MxCd0LEtMTU
g0utvdrObe+76/8vDpnfvwq1InUQxyv4cCrGH1+lqZoZcEKuMNExiCJqO4GTP3J2f/pVTIBRgKNW
dhNv6cdX6VXeQ5i3EaaVadkXIX1/J7tk+8ev8jUr7p9PifWSsYAAC8WCmtkVfcOPLyNU3RyXvIx9
x57fsUU0xI1OJQO1FGMsSIZosY91EaEnyDGHh0EP+RgnSQBFzFObwVuqK71WoczGt3/8k/146Kw/
GORWkPZU5WvK3c8pNJINfuGoPLcANYDslcVthe+cmSmZ69xJM3vw5D8l33y9QX68Gi79Cnw01E+8
5Fff2Hf36hATWx+mIXG8ZeocpkqpkNvonT9PdrczSUwiNrUZQTGk42FwB9VvNQu4pTXtLKOMD7HF
2pdkXmfzx9fip8S/rxeD/BWkVzoZwXxff/qU2KTD8OhwqkOGnuegcuetaDVdCewUrj9m4YF1qJtp
yk1ZhFfgDBhe4ar8f+ydyXbcxrZt/+X1cQbqogsgK2ayEimJUgeDpCQgUAeKQPH1d8L2vUekfazh
1z49N0xlIgFExN57rbk+kwCyRMB1pouPCPJA45ygQ99Lv7NooxsprVTg/wV/+nVcHe3s2+b6QZlq
hnTJLDXMNQGQhaiwKuosYVb/+EUKOCJiBOQmm2yy765qcr1h6medmbm3EplqCUDPKUHcf//jbevL
u3vKRo6xVKfNbDm/Vas/3dO1wODlCIsoLkdfd2XjzjGmVzqWjUUXr8h/lY/5dt/9/V7xYELtJZyD
O/buzIBwWbbe7PBGZRgFJorXUEcTAMNmav8/fkAO8BZAThtD5XvQcVcuhd5KqlHPXesQZBLBNbn5
y7zJt/X8b1fkot7jhfDQnP0mCfx5BTfGdshynV9wtYP6RgAbufVAj+0K4aOUaD19zxzA2o8jDXai
TrzbJCd+bXWnLCQvnsgBBUCVGJQh69qQfIXqjrzlmc6w5hyxwXxl1io4y2njnijclfaa2Z8dOoA7
SJwqVKmEvU2pffIDAtH+/uFgq33/cLgU/CznKFy2s+3b5U9XRTOP6K6iobToVXt+T55pQQ4aZgRC
DHw3RlmC6wUUxN9/8J83ERo4m0mW1i6llvVuVzQ7C02E9DJsg1Z2DOS0whPKm188+3+xiLLt0sSl
lKM19L7+QodH/KhJnp2CKsJ+tcyHdVMl1AoIsD8t2T5hQfvFh/7Vb7oN1Jl6OnRS3oeZteCXFNsj
PZLMRqQ058WFUNvioVSmPHbIVj6PFq4b36vFL8q/v/hRf+tPcM0Gr4OzfbOfXvWCd2SdQMtEy7iM
kVYjXUTSPv5iNf6LF5zWGnPZbZPY+kVvP8Uf7HIzNrMYE+qEtMycj57Ul7hFJfOLx/M9FczciufN
pkwhzTNCd+7tZ5m0431jYMBVdMbXViCAHOcYmkV+wJsKAaLpH7D39EQgtOJu6erHrCopVF3fPNSQ
WQ+tJO1gNssARHed/8Of+/cvR5WBDIK+42+xvD/93IQcSmbVfLl1dLL7iZTH66QHNPH3b8pvMuCf
F/D3H/PurhKg6LtI3eywzoJlZyyjEWWqdSJtXdaXQk+yUw+p+6KDyH2UBEWEzeggnRyz8V7A946H
LnmdGacDLiLDoAvIBNSW6gtbhr/z/Cm9V0E+haaXVztrKsSeUMVqZ4zB919cx3av3l7H1mA0t7Wa
Vx9z/Nt7ycJMf1Gudjj4/s4PhPw2MwYEnWWQ4wah4mVIasF5h3HXRqnJnWhCJKSHIw3QkLTe8ks7
aDRFbV5eI0Telu4KlII46kidfighIcASaRxDRmMw2HNUwBzGG0wXMaV5z4gnNpFBhc6YQkGQK/3M
v7/A96hRHlYOTzDxttPab0rxtxco16SavH7Bpwa9hGF7M33hssrdLMi54dTRwNzwmdMHerejwJk+
CAc9aVC7iIi1qOod+xcr0V/84igk6I0BUzE5PVlvv1BvyjQobGyJid/Mn0rH+qFJh9kKJrCda5fL
Lz7uPeR/+wE8e1MG6T4Tf3blt59XDWRO17zM4TTN0awMRKnuyFyr0CLMK92h4EAZrn3iRp0PP7gp
GINZwfyL19Lczk1vHzReCRZ9zq+svvr793IBn7pVFD5646rdTXqRPg6jO0Qct8fLiH4tno3VuTbL
vjlr6wD0IJAdxNDGp0dFgDdWd+O5NSuWj7YqrqAlDGGp2cGjKtAwDo79nVbJ7/zMN/jMnwGI7xdV
ylBSrOyt9+7ywgN4eLN0g1W0SEEdtNDtFnePeOCVNhNwOWKifnGX/vKT6HFuvSzID8F22vlp1Rqk
bDslJy0k0vpHQdPukLfdimNS137xSe93X67J3UrFDYHPg/E+N+U31BhOIfAz0nCOX08zWer7poIE
Pm+w9L9/+/70rKMkowPM47edpPVgu+yfLstY6cUHUNYiwPfmwc5wOwelfWjanU/w+S8+7M9Xxgh3
685R1xvwb9+9WEErtwQSFqvEXRPCp1RDzEaTSFQSTndf+MRvgrfKf7ETvOsIsiDzgvGKUQ+D8ODc
++4hQbGNolOri2iu+9jXx0dVzdegG6AGBedcTFeIc8m9mi6c637xUv3pqeF12prK1KV0GWAVv/15
y8WB2ziRbGxlyiI8qU0isIEFJ28oYn9/J//04/JRGGwcpixcMM6dtx+VJ+0gPcI9ozKtzVh1Afqc
ufV2xE5oG+EJ31Urh/3ff+j7zAF+W0jVGw9li2ugofxu7VJmV2HNhFkuKMoOEkdhnBt1eiWnKT00
qLjWOog8IqtvSRq2LwRKD7foM4ITTouPv/gu2xW+WcC272K6XD39IuYG755lXyi5ztzDaMb/G5te
D7gvkAylsc60UZl47aHFkXPbunvQkBmh0DPj9fH6F19je4rffA14dAHLEexkWvvckbc3Qp9sWwcc
30akSrt3LCXttWu2zb6j3Npg/t8K3BSHrJsEJpbZuHWTtj+grljwl2vO61xZh9++0X+boP/P3E6+
f9MEbarn8h1GePuLPzqgBqJcGiMkqFFRsY2wLvw+BrN11JeAhaFSbwOMnzugDMFAo7HTbHgi/svi
7v5fA/RfnBfojnLzN4UlEOl/0gC13zxGHusxkxMGyhySKUDo0r59jEgcmvptUg7pYemQfVh9iMCi
yn6xbGwv6L+f1j8+ZluhOFnSud0m/D9vAKbIEUOu9uYgyvuL5vc4V6fBiBV56rvMW7yHn+7A3e//
8s87NlXym09k5UeF6tkUeayMrMnvl+OkGNYJfjvqvaDJ9YGO3MJrC1KtwrAMekBjO/d0OaLwmaoW
Irfft5m8giG6ua3sAR9AFiEfHO6ZmVf+lW3MdrC3bWL2/ENBOCLSziGoC+weatDAsEUkxEyDEws/
SAdBaZ4RRhvPHuggC7xd2QGenVptVN1hEEZuw/pYR9vAAUOcFuImr3WEN507BXHo1UCao8iG4BGZ
hqhi3wlUpHQLykhcBkzR1mjyA6x5X7q6wi0eS6Fjlo0wLmhYuB3Un3BLPVTinRGZgfCROeD/RwkZ
ZkVtJU/OMg3rJ4+MJzKT5p4N7Th0gv8vIrBMTw+6LV0L369avQC3b2Gh1Q7VhKmIFqunzT4GmSR3
0wTRjVfMm3lrLnGA6KSXnEiLc+1Yp41QmzvCEzy2IVNUYJuRXgoYCL6GUIHpXNaNdlwU0vRhrvml
1t37GJqzqwooexCWBRcOYVY0XXWuHKP8bFelxMaMeg7iabsaTRuTpGGkX5FrVf0Jd+gC69DrKrP5
seRD92hUQ22eNPhOIpQAY2EnShjLYQ3TEe5f7qTaY1mN6RKmdVrj1/FckX8jGQYAi6uj0z/wm2sG
+EQg8vs2aYPsdSooML7XzWo3IuQxMwj7ISyiOg+MArV45fxpcXSubeW/FDSQi30r0DntmdUteCg5
NXLAi9yymYOLsCfPCTvi1JLzbM+qIpVK05or18PvV4SVrtoa7W0qNdyecz2OD23a6e512Y61/LDk
AKPiQisL/QZMzGSdGyQ5RdQ7hHewRZP5WiPZ11prV/k9MuBwMSdlQ5BydNHsRQ/j8OwOqXRv5xRq
AF38qmZgquWEMZahcJxhOGGu0ztMrWWFkmLGUtR2OzsVCrFzmZstzn/EmwRhpt3cr18CZZkoYLrC
HvUPVdG7Bb4eok+uZcVtu7MaaQY3XTqgV9RIZq4eNAGJ9gY9h2U82h1pjgXqxVo7aclaHRdAaaHj
tkGUkViS7mqFZakJoUaV9PqUX4lrSClgG1drs5JKnDWpvFb0aUe6fZ2+lQ7eBCv2QPOlXU5k7lnu
VU580XKzrDYw2tFrXSOe+lGN2APTdQV9tEqClQ0UQb3wji2c1O4LcQE99lKlJ8BryPWo1UNXQHOF
9apJcKhhhlL5a+Pk1XDWVFH4H/OUQyqrzwr4hskEkOSWN96lgB6jbLQruX6YFK7QFb/cOKeNerAr
hLbtA810IDw3rFlNl0R019NyvAflVs/jmebt0vkvSMQHZz3VJuyMRzrktrY8yGa221AJC8Wt23St
O6Et9lJgwu6qg3Jsgk72Oy93aSf0SEzp90649t1IodW1KrjTdKdvaSwJZYZosYsA2gxsxC2kQE/n
sNKsNt0DGKZV7/WDp98GXq7lVyudLA2NweDDfPadRDvC7ADu0dGfX/h1gJ6dXBYO46NWUOAe6lIQ
dTT6+MauiqHtzjWJ8kVc2NwO5Ej45fBY2ubiQzldB85PK6wSGG6NBewcSXvXwzdnspPaXf4lJfWU
0zWeQJWW9wFi9Cm5Rv2dZIC3J5TC4y9O+W+3S3YV32Lmv3XQAqwJtLff7mMug/7B8sleBc6ekkpK
cjEIe3cVn/9+//rLz6FJyNBUh+SF5u3tfkl8FBgeADBNAdM8bMtWPWB7+EPW+B8L27fb8h+bJOaj
3wR2nEPe1SxeLnwJDSELNeAm7gmw1VnqcIs6p7vYma1+JZvY/r1/HwO2n485h2nA7bewh6AAentZ
CbKEeUVkiqxuHsNV1GMVrk4DxN0z+jitUji6cKWfC+DXv7hz2y/27qM5E7CKbE5azsvv7lyjL9DK
C56xARLxLoeWju67YToAd+YXpfWfbx4XSQiiydyDDfp9AboViZVy+CiD7t7tQtTxBRfjH3DP/3jv
/vxbbhdiblYvToJkSrz9LcdlKXsPeSIevxWnrZxbLgawzJNtDzUkEzgYSNqzo7LKav/fo/4faliX
m/mfj/pfRfXy/DJ9f6N22P7k97O+ZWHb87nz2J+YwNMq+t+z/hYmgtSFVWM7tqN74W79H9XC+Rd1
AQd6tGG/6+H+fdg3sfRR4hE0onOIpVVj/ZPDPovVm7eAjg/CCdYugxEIWjQO9m8fGunXPmvlpIOC
dJ3xuDRjMtQPaVurPrme1zWHaNWhALrOk97dS/JSz25gdI9zTQxunzC6xUxmYIjNcVwlYmpOwax3
Z9GOTlwP7TxGQjcAY/qfyeM5e2hOD30rpoP0nTDwEl5335c5TPNuPddZqo4EK4cU6s6rXdtN7LX9
owfzkXHd/EnnLBl1iZ5p935OmDN7tURz39pL/WqRWHZa6DDCgYaqaWdrfcr5+keaP+qhtf103E0W
aAuz0dyDmdi8DEljRnWK58ZNoVASf5TFjQ38xhheGBGcLbe655bqoRpRgZR+wdF2xDLs22CD+NC7
MQd+s9T3XofxyILBCn5jPHtLmnvMT4taHgikTsQPa9aXGjhhBuWhB3hxsMkWODX62g9XnQ5+UoyG
8yzVRKlF+gRndvuhltDjp6WYDoOTgrTncL+rq7rcZ6V+JGbCqOBfjt4eJFy972hkx5OlVKjRidnP
q3qtcCfft+bS3solHZnp5sGNa09u7BfruNM3/1vRJx/J0VmgXbc5GuXGcTmCZWy3WX8HDbM9DZo1
nwx0YrfkGEC37hVHQc1xtyaxjAwL2la+cY5lnRqPyk/qJmxVPbx2eDb2E76Ep7VS9nlxM+srrCes
3nlXHTN+v5OPe4wbKGDBu8K0srAd6jYe7MQNmdSYse45l3HgTALSaqWHlHT7wsiAzenw3Y9toLcs
3Hlrd/BM9SFyWrU+4j3tIn9o+qsl95z7ys+0o9d2Ip7ZnEn2bQE9LcAbdJrCBw5R/IauOfcRxZH3
2vhz8+QzTDkWPvkCazubJ3u28kcOTfMelaYMyX7PQyAEzVWWmt2Zs7JxsgJSvCVXfeML34c3YVMB
Te0QVLvZKDSQBoZ9mRpdO7t5wJZWYfDGcb84xiEBCfW8TJM6LI6G1wZXGETDdXKPlvR1YNU5yBWy
UO2oDJL0YnXDejIhjPBc+8W5YXQRhBnBEQkY/NACTgDhQHsx4AR6Na4jLCuT9ikoDYBJoKXB9jfB
c0Mq+UcqUfuBB2flSfGKGDD3fG8bjbOfe0iVGRO6V8j02hWYTPUBPAg59p2AU0YoulM74A50Bs86
ZVw4rSq74Feboz6prD1GX2PH7KrbO6mu7WawYkOo6z1QjMLKvB9ykvIQBLV99vLlnt09DU0SDe5r
gKhq1m67MQNyWDVHZu3VzdyR5TZU3YUJxnGYZP3grWZ74DG48RwXT1X93JgdKB7ZHSd3yOOuJmQB
yNrXBSf8NSfCD7ayX1YndRAa2N0hk0tJSotVPBgaQLHQEgbwSePJm233E+2VfG/V+ng0O/uovIoz
B/nzZt0YN3NZWhG2z1er09TLpMrbIgkem6Y5tMRzxD61LUlDt9m6fqyCnoiF4h7yxjMn9adFeR+T
qov7Wqv2/lA7oUf3uXf7nUst6YASJxUqPTe680QUyqtnQgCr5ZTs5jJ9SUx56+tr9hUaKfk8K+Kw
FbTa98RtPwSZd9M3lTyXs/a5EcZ+7TGR1sRb9q44V7M4uZn2hJrfuzMpB3ZCyM8q9SNX2GEL/TNq
2uwu8+SV1XrYW2v9inyXlprUuDCuOahe9cDI2z3amy1/xGK5wHsq+9Z+cGG6Hcp8YWn0jFU8zljK
frS2LPdYBx8sGwbG5C5A1fj9sgmuG+f1G9qwzLLqeTMBONSdHpgQWihA9pgp7daRIWP1zbaKdm9J
0UWsGdf+AoiXQqe8Iu3RvEIsdxOkmUcSIKI51QbrsSudC72HNRzW8jUP5u9i1UDRmNj57Ow6yGnf
4OfDukkF6jnZazpQn8j0EWfE0aUdEWb2DJs4uaYM7eJsYk8ZOu97kmD2w0F5n03TY1UG55k3I/SU
SeKJxvs0bmF1yuuPM5zKCBTj/WRaOzj6d6XhBj+KlIaCUwzuHosmJqROuyFC0d3nbkGiLP8A0UNY
bV1ooZ4A3Iwv0dgNNj4T28FNTEyJHuNsPucznt8uWz/qlUcFjU2e3bau2LSG/iGT3Rgt1vp17A21
w4xafvfLvvwQUJbtrY6/jUyMaSEJSsPBMCv56nf40UQ32/hFi+7b2itQI1zpgVRXeSBZ2IfNo6Ys
P0+eHIL70XN5wFeG2URVkCGxR8aY3DR0zTIMJ8IxIllO5cs4KPFAi1+JuNPrckRJNKrpOC4NbDvP
vR+zhESiEXVjOhAeMAYSS/Wq11dM9JIIKLDakcUekYsK33kQME/gs8ZFQFqV68Dv5maDUvHlwYQT
fdBgg2PRlsXeXfDxGcM8P0u9ckWcD5a+07HVsUb3ErOau7TmfNXD7CIHQ/RqfqxctsEr0aSF3Jl0
8ug4uTNw7rsZGl+oSLipWuQ7E3iDPQ0ckj8SARe3CMXYPGOw25GpEJtBE7OzRF5bfNElXNKMnmW0
FPbnmTzhEz/MnQ630JOENjQ6tT1JQZCbd4QA3SR2EQdlDvlZsANE7YwoD9fkWS+Xl1YtF5wONCZn
/b7NlybKWvfOMMQUNTo7K8CXKVqV5BqlAGBYVD98fTEirxEgS4x6jrmFOoBlcoHjcYFGI8vyOXfh
fY2JC8OqKUMOQ/CBO/x+tfkIOoV30yUemeq53DuT9rI0c459vu8OpDg94Z5j5cT9HJGJAzvQmipG
9u5HIZfrrIShEkhrm/3jhqVTF4SQI9sdrDL6eAXhT1OxrHHiLOpU+MI6whtRXqQ7yUJtn+Kr1NLs
bPhTcSyDrjioDfGp9/UXC+HUSpPGRSCQNELsWlSOl8b2kxu7I7PSd2AwTvgmzkoFw4MCYuZlUu5l
7WuXRQ0/ZFXspeSr6DySJMKoE8cw92veG6D9ctja4doxNGqyYG90zaH3Vh4jP8YG/LkA+70vJxpL
IJ6ziC7dmSi6J8eu+h3q+vyxqnjhO/gCPALN1omiazs5UryMMhFXSyUXJP4esCC8lupZ5l08eKbL
4WYgf6mCLr7s3MysYccpYUJ8dCDGR6CbKn6AphndY5FyP3ZgcbSKGKa5IK+uThdN3huS03QVUrux
29h2u3bnZpgtUuEWY+5UKBYwVVExLAJ+qYVQzN9PM23tvZmOT+kilnGnZZrVxVXma9W1z2AStRqC
nvTkiUW/13OD0JHKdvtuj+lLlHdauljG197S55NErdCXcQd+wP8461ph47GviuzGaHW8YSywi/e9
rdNpxu+bMW+8CujxDgdZ9NO3Zkg9PHHVupbLTTX5ffPkcnO/zQYAUVDpoiNNhrcINWrAapNdaciZ
gtjiVxke6bi6Z+LSM/nSDv7IMFpzYE6tYt2szA3ZmB9bjrVXrTuiIdFYyTY8WCaOSQ5YeNV7+6rE
zh3iYU6Mc9+pBGje0k/JVxdlw1no5L2lIRxc1d1MxAP2567IssdetFjZiZzc9fZUj+cFETVBdqI0
wqWz/O5oZprTnDALVlzraAs2fOLcM/QS3HffI8pbRdUy0qpxpQuU2FjbvOd0DJXtBm69oiYxtU6d
GAlUj0HhOC9BTreDfc/w27hdXXKHLGhVWViuS1+P4QhEYEswXFfzDutOmp2Uynm+prn12bWyuv+K
fdh14sb1hRblMwlGx2UUrfk0pb3mXZGw4LIS1XSsYhT4dtGTGJN37TGdu1n7AKptBfc5S7//UAuX
pCbD61mqLW8R9BFKsLEH3i6d6TxzzbGMpGiGEhe4Wwxha6ZCQ6eHc/pAxHpds/mTF3ztGZWwrmbi
VctdaoihjE0NlUlYsmZ03yw1TOw7cPrQvJSzcymsZGXHS4L0Ey0L43nwWXhxlCfdR3yHSxWzKVTT
EdrAB31A6xaviyfm68lZ+6OAsWV88y2gMQd9XgBkR4NhUKyEwL+X86ry5kYjcXU+8HK501UzJGD/
CE/MkR90vvqk9YPexnk+kyqky6llm60WCmMrFxwGhraHj6/1U7iQqrkbVfLUVD5xCHpRnQRxB9Do
2W3oEFfUsUpEnZoL2Ek5QPZ8mbGUboWdaY4nf7X0O0/qxZ2pYzAtp4D72oHthgegm/JLMIFEDGbb
/pJk2UcqJp5PY9QJnctqtJEmr100Avd9mpSb39KdxfitDxq95BqwZIy1AdJ7xljmOShdlOdEa1th
33pDcJScwj9T6w1a3NEa769a9K96DNGcTvJcu2Fq9nIfJPNgRq6ETBEVAJODK1IKa8K6XFU8unP6
PBSme00yJ/jBxAii0bdvVlONu5IbUKfjtZl79Jqz/L5P7Sjz8za/qrxxBts8GeVtl+Y/Fth9MRKr
ItgvLWb6yXKNnZTAFZSC5hL6lj8+a7b9R7f2vyNpRtJMUP9zn+qhbNT3+v1Mmj/5vU9FSC2OKLpR
WOcQM9AX/d8+lWH9CyX/ZrmxaEZhyqZj/EefCsMOEk86jejVNjGPRwvrj5m07dClMmwDZyNGNB/S
/D/pUjHifju8RRWGRRyZOkIaVEfoLeij/TwuZnzoKReUO5Qcvfpk0T19YRUmOlMSt0xkR6rZE0l1
aoNt1wH889Ig/iaCZ2GR8yXq6bVH5Stg8pBemS2jaeys2jNvdHvZ0GuOnb72RM0guweicdMamVqO
epmkZowxWZoHH3EacYyGwOJiMxcNiVjJrnqaYuFoWge7DXo0rFkhPqY+TLVdazcM+KZKojeSdps8
myQxEM/ZWSU9ktXmPK9WElzjFQO1FTNkdvMogRczhH1pgWkoZuJGAeEkxe3I8l2GvWP1xjFzkxoy
Z23x1evcdGOyFiSHaH8tr2Dud2fODxUDbDkFX2HtMeBLnFzUkWrKYD3NxZzWaGv15VtnEJIQdklv
PBNGLWjvDdNFlrO6eEZD/OGgRgIt+6XGTTMAGcrxpRqcTNplTIEAasxEyEVQFb6a1oF1OXf18ASk
Bos4MwyVHmXQeiqWaz4/mastP1j13AMKH3V9DmmOqadktOxq1/tB91SBTP/C1Nb5xDhg+lrIQJKM
JmDTUyBOpAB1Vqbt26bJ6oiUkRuL+R/rXh+C1w/J9z22HMOGFtN9NDT+J8jm54YxpKUxxqoNsQ84
SkrCQrzkqZrvOrs8k20SJYDxyBo78i1q6UbgS07sh2IX2HCfzb0o52c/q+9149IoGZKH85lYGfdo
NutwA78PqhBEUYe0Y7PydrpVvaya+dFPhBk51Ri1hrzdgirZfa5Jfzu41Xo7j+OjngRXmWZ8Kvvv
eTvdyfRTiRPRliTrpvqTGAHzKZC3q387glQvNYDiIjkZgECjaQtfzPonWZSA5PMbOS2HzuZoCCnU
5VwVWkF9kNVCfdTsJu+qoUtHLxU6o2vuq44pC+SSA+Tuy+qj7zStIs696jIwUgV0/aAP/ilPAMpQ
qJmPgeNaD265kj2r9ydm3iUxEfMcZ14JjAQN7yMRTyWwQGNH+9h7KBzRqgjvRYc3wHfsnQLg9IRT
g0G+HH+YRXft+vkdLrL2TFJKHtHunB77xY8Ydu/HZKSpxhkMzBUeXVD4Sp6G4NKZIvbt8c7t9b2w
1hhPx+fAeNaZ1oLlLQjFsanXsIwa+s5Ils9lAbKA/g0TF8JB7rYUuRUqJDXFuhPm8OBWPQz0KqR/
CP6Homr96trqnsHig+VNe3QBEfN0HhaLymGOp/ymRAXpB0BYvPS2J7GXxTK2g3lfDHIvfPfsZ/p+
ntjCtfycCmZYtbaXuXOBPxoHtFlIXD46VjHubL6L3XZHyDoPo/YxK1/NMTlbXh6ly5Pp5iuisVeP
NGZdnAXWEV7ZKJiPwkhfM9fja2U7b0FPSNyt+oJXga51Qu/hYQqMRzbv5gDn80XTgmeeurMi49Bs
MiBk0qxirbgHTUUrvpOPHoGRkT7NANEqK/J8QM0z0H+XhrB0Jyt04MAPw4WEqRB8exAVc76vONuc
BreNCVA92NoA6wxpreLKXM4lWW1EGHkiOKbf0R2SV2CPpnkvOmeKTc6wEfX2nQCElUzlZa7kcXum
/XJKDomDeYWntNqDCy3OcznOH2Y+BhvSF09rjNDP1fWSuzfWWnw2XefQKGuMPDzJfTGenNV/qODp
KgIkUXqja7jVhaDyWPdgmSLytqpQgQjVS/ESMNnvjXUM22KTcVuyrGtKDtCitCiuCtW5+xV0hd4/
Wcr4Snfm6BHi+UCg6cFegtiurPvWE4S6XhyhX9LCP7SqfJwb78arOxta9eIRA9vK7oFJ+gdTm062
P+yMnnClHoxY+mFy1aUj5rEenhUt8hB/f/dQeuu10n6g0f64WB3Qw6tg6vaq8z4O7Ra4wJA9iWpz
OMxTgSGgneZzul68hsVYY12GmHa75vKy5vqF/LKjTSBrM/UA/e+zFvSQq12cat0F5U1pHiuru0yZ
jwWENPGoJ3rDVpjqvNwM4U0RUOCRKBcuUxCgXlSduc9l68cWeXJhXcJ4W3M8U2byo5+dU+4XR0EO
7plM5O65ctwi1pVPr13esk0XIfHFBC0p9RGLKz1qfBcOU91005ADau0nDNfY+4b2wkj74MDtZp9d
h1sxOJc+ee1K/WJMdPLrZj8oogG2HLh83nVkNIjMPKzF+CKFc9EX2iOY1E1r3dsTGBL0FKbzspoQ
oepbb74FQ0k9dqcTozrpZ9tXNDv62GhxMDUVLCWXRviztQ4WeRhEXERj0dPYnbH+IhJZ9OmZIvDS
LdqLnbc/Kto04wLx0rLXmFyDcAEQKAfGJ5Tfe484GcIjx9R9nOzS/OxPBl0T76LVZUS0w22FrZjZ
vVV9HDvni79CHpHuq6QzhazjZe3G/QT/5IX+g7hybDvE5sZ0DedFvxCbUwYYIbvmKdMYTRMfc7cQ
ehYv611gnKqROZye83I1BJAQJsoOtljz0apWVkHxLNzumXEXd7knjsS8Nof5iHgoNIxmBSsIXspL
L2mgxWM6BcfU03eaCiLkQE+d5nGTiktKg/9eI75CWxjBDb0WzUj6btaOPpYunXynDXuE4xF76Xys
ac8cmChwvCmPi/XUJ6l/7tb55E7O9ex1Pxx2uMJYi3iWZjjQ5EN4dmy2bbVA5uffGh2iripkYfq4
zuY5bRAEMKK8H5I7P/XosRUnGQT7KilJzH1BndKHjNNQKbQwG7FRpdlBWuIqD9LHfCQFz6QRWq35
fgR0FY1ZRmpfPe06MAMMKoiNaFjHlmPX9TfjYISCUNylGU4FtoRwtZy9FYzfUgwMkeOIa+DV1I3p
Xd46HpmkBUO3xXh0U8RqLkLr0yQkJTQ0cb93LqmVnCzv3AvnwPIRQRjTrnOuz9XjoQgOuGD1u7Rj
27dGkHK7FZVZQs4P+Mk4dRvizAFSDvNztZXL9OLt5QEI4F4WQNiLr1bu04Wsv7Qpfctg+QDaJ7KW
rxbVuWBc5q7qHpTdLrcZCRRfHPCNaN2YLoobJr4RQ5tyYDtw60j3j65jfBvd9GiyyBfYQEpYwn2V
xrTO2e2cCHJS5PXW3hH1nriAHfonvLbznYZ02FOExdKkGPAeIn/75DbE2ogva/s5y/sFqraoboVG
kzIzmQnY+3ShR7VlfJQLbTitIXVj9PxI2YPJbXOv/AxHFN229ChMecpNPV7gQfrLWfjeUyedh4lg
t89Oy56c5UdOJsfOMQigMggv0ADsLbs0eR3tHnh7rfZt+k2ZNl0CTrocJvWyj7YNdrY2AtoSzWuz
I6gy1F2XRxTy26KvH6mNdqtFBrvf3U8cxe9Fjh1WbX35tSUTuyVaFl3fNdilT0p+12CyLM2t0s9V
O+yCpKa/S2Mlt/dl++LPM+2+i6ee52a3BD6aU4dHzDhULuXH98ShNVrdIjO9cobm3Otl+oQ6N71f
Jmv9Pg4tHdxhh4bM4u6hpUybdGellBHF/7B3Zs1tK9mW/i/9jg7MwysJkCApapZs6wVhWTbmOZEA
8tf3R9eN20cqlxy3n/vlxDkRVQJJAJk7917rWxNn9UbSKx+rrxa4SEtrbhGbMjkyxXPOlO3g6ADf
TGZi/GW6AbodAnpkhiGsBzSsFEVhU/bxDPGqXrRt1jfZnoiv7xfjOEJLwqWbZd0GRP6NLhJJTX90
JjYtlFcISzLBpkz+numJbjuRhL5R3via0wpYTOtN0P2/a0hUAlRNjKK9W9PkaHs/bX99IVjOWqm8
S31Ty1PhZ+cVrwm9SecONdtWV6dcM3/WHsVJq4ULs49NQpXTME0ddZP3lxcD2XBs2nSI9Z5+fBFd
ShnTzTajq5i2mru5Lx7zhd/fqQ/Z8jpXS4wz91xkyNS6YD9WDLeGn6neRPisQzf5kWTzjbBm6Cgk
SVf2tqC5lbbNKfWqnUtbmwzlnSHvRy+u63s+KzpUDcVC5jyjH2Kz8O7MoAYyaWxbszkXQLYRs8V2
Wu6U/GUxspbm+oiQERmifuWzDl7b9bR3SB2f5uHWQDhBYldPz6OIqsyywtHQ7hh/fQfMSf4F7Aln
MGB8WTInYsmiARloZBUn2oOlHIgRTMAW52VZZR0jPCBupwP17aYgr5SGJG+ikrnM6YqvlXdf+RL8
vb41QKt42oUT6lTDd6vpNr3n3zYphNvySMbibUKYbITU19KJ40mbY1MNoZ82Z6uDS5tN0Dvddcf/
8JdKjQ3+RDZhhLeMXjKUp0n6vGJ5mfMot6puM/bFOWWIbC0gGHuC1WRGgFBuegbK8vklQx79aDZD
rKj8ag7AKXIvWL1xQdBQNJjuhNeYcsYCScYLXHO0WAcjCGdEMsxR5LEyOetxcLkyB14tAfGdoM4x
DpxRgr6pHuq1SPrI1XgvfY6iW3sxQlUP1a4bdHvnlYRStl0yHI1ZiZMJ1RcrS6v9xAU8RLmhXSFH
/tGPyR4dq8OtX/Ywc7II2vAakrN+KqzE3ti2BuSyI+hJ+WSnaX4feUPV7MkEMdwZo/tinRylH+wp
CMvRP0/28KVZ17hGj7v6yIYV5Fo2LzK9g/F7ncq9R9RG2BHZEM2FJIFza80BytBaHYrUkvfoTdwN
+ZxLjoHWi6uuDmnw7lf/SqAHwFM7kd7IAJwYkUPe3WH1mBgnRZd8goAoLfKlFdmm3Ltpp3Dj0q8j
npYXaShWBWrSXZ6zIEhGnOb+JacEcQpDsET8Skw7MWNUCwjkkSeRJxngSKg3BbISPzSTTkdEwkyN
akqhK6KgJNMFUuVq30xtzTGpMkXNb9AwN6ebq5LrxkZxx2JhLGexurzImqXTmUx9ZC815ejXJDGW
NE6dJdH3bov/dCv6vrvBTdVpIUNx44osXvYXwYubb2aU8kgPjNW7xUhBxX/hQ5JiMAnzpcCF6h5G
YREGL0fLzuBPtZx5LKsw7qiFON6uSnKiLAOVfS3qnL/np62KSrcLhn95CP9/L/J/XfSN/7kVufne
pNX3t59j9k40x//nX73IAJ69hx+Vbh9dNQZQdCn/5Y/xQZCbF08KujkPRMaFefhfvUjTBYJ/cfM6
pFtYJqD6/+5Fmvr/xkvDvUYR6VxEeP+TVuR7fSz0fbCT/HlAX4h94Vd+sK2QCMPKrAWEShStvRsX
0nrSjAwziBbVHryW/S9h5X/UdL6X53k2rk/A6Rf7K855uhQfrtdYBL3IpknjNfGXrW2MySNqn/rA
Y1qcV3oPV2ZV/Rce/z9e9CIU/b/K2H9dlOnJRdvsX7g2H5qt5ujPk2ztNBb4j6/GqsxCo3Gtjca/
/uX7XeyrHy6Fnhk/zgWaxk3/ID9kYrSqDhE1k6q6uApQHYWZHqBQAEmGtg3eZi6oSX7/W4aX5Okf
Tx7HhZV9+p+uoA+XJxrBoKsMk+7iDL34Ud+3lR1E5nPlMM4rxTShD0fDJFql3ZrZqF2c6vSyfJHZ
yDf8/rWxGC19fn3jw0/NBwAlAyKHH92jF/bbtPQPH2w5S2yMrtHHyXS5yeViPk2jlr+UMq/DbIV4
zcEvs0+d2QMZ7yfae40jtuliujk2o9F4YKVf9r4xzV/n1arS8PMP+OF5//35LrZOQEMUJP8GvQHP
KZja6X3co+qgFGgkcrHFjf1KLpFIG+328+t9MKVDdnJNpK0I3T1eWB1f5fs7og3CF1KwfWv07Thj
GbTqN3wz14+A+tv3WdsX9yQnhyVxXZhYTEGvfPLWq6UtSxF9/ml+e8//8XjSprz4di8LjmEZBgOQ
95+GswninSkpY0nOltp0QxoQveOZ47EHektNMmTFleyClsZt9+bmjdgj71PRSGIUxObEz+4tlegv
NkI1uk7LkA7bxsrt51TgghhWnLL41z08X4swfGRTnJ6vWtaXq7rpCfbN/BmAflqZhMW0yWWcqr98
/hU/MCiRifMVGezgivv9Hn58A1EmkBDf5HXsdLNv0L7sR2hnaA2eqgGvTut1yzPZuQW0BqaONNM6
1BXUhFc4tcZ9mTjiQDNlfJWGo90qsVQPlTPpL0uwuuSVFdVDAVX6m986AHTHqXizjEoQwSzM75PS
6GssjZj1bW9K69keYdRvCGUYz3MtZQQPoXr4/OteXuiPN5RQQJJMXIzn0Jze31DkcEnpa1kVqwm0
hTuBfEdHqW0/v8rHt4bf1CASA1odfGPgwh9M+75TMu7kc8VeOaRfNU4xXSLGgxyU85NIpGXz+eU+
LiK/L4cR57KQMaAzP1iwvYVMArSjFT2fNj2X5NvxwRaEjov8y3LwYTu6PCxsDJcdlkfm4jZ9//PV
i9mk1jhW8SzT9FxhQXoqXL16UFo/HieQWA+kVOX3n3+9j4v05aLGhRV4SV004GO8vyj0hUCvRFPH
whbpqyCWGBIKMyKyEhCYWhhVXet5DZbuW0m12lLza3+7oX/6hZmKUpc4eM3ZKd5/BA34VyH1sotJ
8dDC3MGgtB2nJl9RRtXJX5zcf3h6uJPA9Ij0IeLkMnH956xTWkWGXCgd4k7zqgebXDFo97O3b6k2
NlklxI/Pf98PVL3fSwC2XybILHU8tuaHl6J19IIkQmS3et8r8hCQVAk8uC1KKZtcc8TQWqluqZ2b
kPzbJA2T1s+vVnOghy5JlisOrWMG5ybJx9fJHabX2uzAHCD9tFCB04VObNF9+/xD//GOwB2wYfnw
pn3cuVHvEaGXXXIOiSzbXByPu8SrmhNRHf3j55f600MPtOdSOuK/Ci7ujn/ej8bPe5KnzY5yaEjO
hjka52lcZmRKPS5gq2xOmSXd+POL/uH7WdyOCxky0F2YyO8vqma7L81Ga+IF3+jOs5rkvM6jGzcY
6v4CM/nD+wWviXkeF8OFZX+8/RnKMbV2bcwImFZH7RbFVW0pP5J2P97RFV0PpiVEunUmaN2Egqd/
eeD/9F25ekCRblGJfQTfTLryZs0TTVyTCbAhvlS7MtYuuJnQmFx//rNevsuH9R8piY2ewbG8y67+
/melQHcvi2XN0DcZj0tjjUf6RuzNyKytZ+QvXkFauhqPWv/XW/qH3xlBBP1buuOUuvaH56gnDls5
s9vFea/LPTLp/B5FOlg/uGfJuSAyltwTYm5Q8gwZ7x5Ajf+X9RsNhQPtD3zmv91qNfqJlL7TETWo
u3Fquu4BcaUeETV0V6eaQX/DrP5W0/3h9v5WbVBh4DGCq/r+N8eThNd1ZPFMCzu4xhhPReeZfZ0h
e0iK3ec3+PIjfrjBBsYpLE0X5guntPcX6zghwXrxW4Jl0uAaQ8iTRHr/lyr1DxfB98OzSr1K9/s3
0ugfVTva2MFRdcaKQFBSsaHhEOCNTWkkff5l/vDLmTr7DlIa6KJwwt9/mWpUUuu0uYsXt7efS5I/
kBB2OtGaJT278POL/eHVMNlLOVN5UFz/ndrZzqVcFjHEVOjmvs6C3AwD4ov3yvXrU4Yh9BYLCcq2
WXNBwP93A+D2X7fnn8ewP/2eF8spnjba66wA77+nVlACENc6xFXpIk3DtKEV7HqfX+QPy7iFfpqH
H8fbv+/haEB6b9G9mumXw2OoKBpUuoxkcM75bix7mKR5kP6tePnDZs67HhAwwQETaMIHlyke5iVb
q6SONdHYz025are+WvpHnyiuuHDrv73hv72kH14AJE8XrBe7B8y/Dy9ACqCtBrfQ0j61ajemLwzo
qMi17Bcvg/fEwhBomykI5ifVXSIem5mBb5a36C5Sp+jxcRgV6fQmp4ChWb291uFvDtc5e3XsnNq/
dMRsIbPBcyT8PoAulPUybgkifqRw6b58ftP+8AbYOsUQ8Rwgt2AqvH8yLFcfBT3MluGUhtqrI6I6
9PpE+yIKQ978j691WRjZGEzuFWfP99fCntxBiygpbl2NyEzawbjbtXFPdtPf2h5/+FooptmBLkBj
KvcP29Cq96JZzbWKf3c8Rt1bgGf45D0lTLU+/1a/AZbvHwibox1tBlZ898KBfv+16jzVZn1JeLmW
lBO1cK2ZfoHb7Q0G7S+NMJUT2oPTqhtRrWw+0+q7b4RnVQ+XBB6oCTxnt6sv1ZXwuvrJVgt+E25J
vs0AxL1+/mnNy5L24dOyBlFpA3Zi0ftIMSIjfHTWjIZITfrPCRBB971CcXTVjUvGXC3P01faucOj
cHoyDkojQegxmOouxQNwUyiCfzOc8ndDCxuq9jiLtNUkw8wV4xFBmX9HruSy1/N5CofErU+zi2Tn
86/wgft1Kac5YLLDU9BwtP63csYA2EHB6iP7waayqbDdddviN8uw0jnYs/xca0gFw1Jk81ZPjde1
KtThLx+CH+3dL3kRZZpYC/RL0oLpcOs/LKqoJ9YuT4029sTgV9ti6NPsZm7swdhiJYryQptuPFan
jRLzM4neKKaw+QFzWbIcuVb7vFzSqba048TDRBgWL0MhwhRnQeyvQ4FEIHMJpa9uSO0N0eEz6Emd
vTY7rzNJZUkmL/nA4TAyq8jS782aPbne5fHCUprWwT4PMGb1pIlukDQ2W6s8YR7aqhITSDCFedDF
ss8iO2tuOmO4St1iP3YraTv1VgYvJtAZ5jlxUxYMSyWGJdSNjAJClc3fBtIEZaBuVpoYBRJsULyF
521KvDhmuh4gVjz7+MG6Ga2XQ5A7c8U0GA4iJ46sIAIBYVeRVgc51j+nRIt0pHL2WBwaJ4scT36z
xLj1gck5NC8y1JwpoXui0CLN13MINVqs5v60OHWszyNxw2g5iQZuiAMT1na0nZcJ4QUS0ODRxkVS
NrdWqm1KjkuqQhbVZuN1Low0bhRmFie7t4cANWDVfGsKBA9TwfqbvFpef7euNpqE4OLwCzuMdswB
S5G85bApFQhFqO+HDMNc56kdSsQ0NU/SH74tKw0WJmpTAnh1mMu9hkB9RRBkaOiz0iSa1HoaEGiF
OI02s3COXdPt8/5+7phPO1+l+waXQ8IfdW78Jt8N65vdagzWaE3jIzaPbqf/9BkumdZxGldG6mYo
snRfDSiAfOcAJzRym/GUB0u6WS3/uTNw4QIV2at5gPFISGbSMoLsjftqErFX5X0kW+aDvbvjKUYD
D0hHR6um93iXdEtt05JU7nGVN9XkPqU8zpVXILJhcgX/nAHtAd/JbnSNH0BIdo4mfTSlybVHQJwa
3aeuHN/MbFg2hdcjtkztPTbBjeUW0VKP3zTd3AQLkKhh1V+cur22VsnpNyF1ubsehxNhUZyIg22A
20wrtANtn21mOVdqtPboAHFZuadUuGdrCTZNC2XTNYpjP1QMcyl8ZfDk4a0jCe3Bx9Wy0armHLQj
8Zflwlge2JKH+8myhm922f5gFnGWXXaCqxeKChGAa9an3MvPTosJOq3niAjTfMMy+VSo/kGf6zsj
GH8oAxc6NddWJD8HXq5uQMAheLd/5EZ5sh1kZrJ4LvSvDZigktckL5b9msvnYGxiLRhfLbaNTY5M
qO6zX6M/HhJ0eZbWvmXSvTLJ3awHfoQlRwE2IB2SuJUzH6XUdIUNME7d5NCWw7BldjCcyPvcVZY4
Qx17ChoP8JzzWDnS2siLL/ayggQ9f8PcF1V1cTTfEz3tb6AxIe6dMcwzYMSC1tj+Qacnq0/Z/cWc
2PXlqWIdmfwc5U3RzyF5mt03cldEvUfMYiE5W2g7UjV3U78bku5cZc43Ew2FVxXRJdJxbbr73C57
fKOFH2ITxq1vRaPbETNJxiNEVmoP5hSbAD8nxk4X6R7Bi/3aXtdD9yr1uXr2xz7iRL/r9eC718gr
e5ju+7G9o5sJOh5irLSJ9hYpKkrp7RtyFctGXDWrqrcp0iSA4ulNU3LuJ5L2rdaMx0CBQcr4wF0a
KyeeGMLyRJVoxkey2AnjzLvsTi/fjLbY+p38ijo1HqflbhVi19Xe14JlNQmcTbK2P1pFAdCmKgkN
D0AZhnvni6M847Ayz+32fnvqhqG6wYTT7IJeoBKsxx5BMZTFCNnM+Ig2F0OcA4vgBu8Rn3kdPZyY
g6J9u+9n0b46WVUwj0W3jectIGV2tVOSTgvvmASl92TYgrH0xNdDJxREWr/EyHbGaMFnIraJ1lYP
ZPVob36XWFQpRSV/eqO6V2XzSyfSMxxBnIEOQ6K1lgHyahflU5dM6ru+DNrBKSAuixI9ZmVqKmpX
2T06angLEt4Q5OJ6TG8ZWCxkf/uJV7RCx1dl7oFpuzz3vqamfWUo/5CwzN6kWV/FpraiJ5ybRHvs
2zX/upo9MusWtxsZpIv2yzFHYKWBYDHUS4yCCEOr4DHvreSmwYdL6WI3LXT4ATBaJxAs4SByVKSp
wg4RpqFNTTwpzqTwssC7UyK/46Ys9Z2UwPiXbn4Z28V5XRUX3winXr8Ny2+Beq9hS+U4vZ8SK0OT
PbgY2jBy3dNAqQT9efmNMrr+YUCjPDBusa6quurQxBNuDxZUnN0GmgCBxGXHPZqz77WdPIweL3xd
1SiIbBXYO9P2CWooNGO5GWeMScWCR3MDwXpCnR2MgRVWedWSIqSP22XNS+zKpg1iRm9vtb4Zr3IO
c19yt8R9NKBo9EXSHjSr0XdABPzzGpCjyoIo/G8uhKuDGi9rj+ayn87yK/wtpJm1RsCV5bwVg3R2
CUbHGLYdvRnHf7CX9rsnRB03HAoehCyHR6fwrHhU9CMns10sLNe1vK4nHRFzShRANBou29nQm690
r8a7zEIYvyJxPjLVMQ9p7xZPhmZokaKpeQWjO8Io/KgSWWD1nsWR0d3QbF1tRjVFHvPGNdQctYHv
RvmYQFlty6XnR3KDPNsNU7HuEqN3N6VfYN1KMyabKOrlNEVCXzpMjh7euC1iM5Fs/WDESceGYgjN
f136HLsHUukdcmyF9Dpxtl2TYRRGsB+WqkqvJtXroedl8pyhFRIgkyqJXhAhqFJoHqBF6/4JcrG2
bXJ72hjS8V/kXFC3N/4Ukg42jVuecXSjFIF4NaSlPftrdhYqUV+GZe32y5IbP/M+a34lqZM+abrb
vqoe4JiHglVQRO+NYEp3SWcXN4tKuivI+EiKyot3e0vzC9eN2/PfYNZCB5Li3s/n7poUE/0VbSoK
0SxdjjM18v1oVynlkGZGkuTbw0rq69GWrrcJBocT0dyhuuqFNH+65LjAXyDQZdQXxKaN+WUkgzaN
cYMzlx4WQc41qqL1BFKXHIc1RQ5Tti0R027XA2CYtemLXdLxSxvXkZGzOk29o5MiYZOZ6w+fNFXM
ogsH23LW+yryOjKPN3XBztOnq3Wz4p6qN05tL3cNfpMvU24aMaEP6G8wwXS3udUgqZ36Bf5Gseb7
SjezqMhl/Uxsr39a9BLjysCzFtpSLSG8xaFEhA9ccyubUuyzJkfBS5F9ySeXRwflzaPmZA5OBMdB
PJ3qZndLQBu28zWTBnniNcK6VBclu/movGbjzL3MdxyNAyT2Qb3TJ0UVnXbWo9OhStxwn8sDN8/s
d0Bs5D4t6/rNpW/1AP7Peh2bX2jMmTYru/rJmMqKvNw74VsVLJAhrmnnbrRYfBcv8bYZwk2iM3Tv
oTfq4CQEYdIIa5qSTyFZzDOrT767cgxuRFc0xxn7zJFUAC2BwaBPX3H0LGc4jO7WkdnJGdIqrpdC
3zaGVUIuYKNeA2/eGv3Q73ltp52nmVOkFE4T+vNTuFRS2xnYoA/9Ki47CMfJlxlBSbntmdQ85OMU
lF/R6FEse6aIDVToEQ9+V296sf50tG46a0tlH9Zq7b45nEr2DLeLO7Nzhv3oe91DZTpzVHta9rba
jXru5qJCudbshWlWYBHs53HIqD6JTQ8VnhiYKeaysnrB9hlRkRd804RO6zcbcN15Io3vWFuTu1Vp
CdBmISbh4KwWyKGOcV5BMoAl4AkN+SOAH4NQ4FGDhEC1ALrHHdrjJMhcQtOtO6GZLpKbkFXpnbKL
fGsNkxvVWsvORrYLMTqakz+aMxknSWotj0Or+TiGfBn5DnoCz+yuNVsaAWjRlKFnkwv/QXktQcPM
t4jxrdzOf8y8pb7DHdv1287Usnw/C4NGBWixn5k+pDu7skY9bNY+v3MNJwurOuuNTZe1aNTXoDs4
DiUKv351ZetavDJ5fsVaGBwWKA80tQlY3OMUIRkvk0N1JVc1vmVJj/UOeW2qwsqGprNdsBTVYerl
OMuog7Z1WjW/Km0yrjs3c55k0DgIvgyZXpHfTmo4NueKxbSVUzgCpHSjtnGnO5l2Zqz8tj2YdUp+
dJubJ2S4uItQ8Vx3q3V5tCd1Iko+32ugmTCPdy7Ke9cYwOpY30daQrBJq2a7aiOKc/h/ZTi7FWeX
3qnvdQrZyHYwW2ztrlcnFqyfGSasSFGtnMYm7eO2ICpeLikPvEcWcqvJgxBBsLH9Xl6l1JycOa3q
hpIrjRgJrlswREXY2dZrIefhC6BNziZqMr7mo6/FeJafjc5QW79EPc9AQcfqq3vWIV9ge6wtrEws
GUXsqjaLYHkAk2gcDa8GHhbDaKyrhBLBnGdE9ZIuIoUnqBTpsO9rDPG3sAOyBxQV9b5Ih+ysRAF+
QDqywSUjrZuyzKx7q5zVtdattC5wLjMT8oJ73Mvjw4A0QxAwskjCy3XUNPrqH3j22y8Z2JxQzEPy
vBT9eKfNbTFs8xZEaH35iUavXOmVFFPoYVaIvWFG5lx+Zfe7iBpN0FK2USo6QCsHV2aBNBGMtMnP
6egeDH7koz4qnHomIkKgkzsTPGVsNK3cJnMPj1Mb9AHxrvzlanX7IlXDOSQbvkzJMnzzhuCVtgL6
So810GD9nfGxcaQxXhLdaW8t1oWoSWt175XiWZuTZFeYWn6XTQppYFek6z7FLLSpzQYqyeQS9jUg
SJngD22GQNRn3R2DyHZFHyWEkp+Qujq7DC/mjlA5MiSK4YBHIz/Tj9qvbLDlJgHnsIMFmn4ZsK8c
1poWgFU/VivETjmK7si5EuW6nTRXgQVxlXdAhH1iv055eantFjcKTP5BsQkvrMu/5Y3rHjnh2qEx
uElc+KrFlZn5kVaM2m4ZZtoKbh2wGCwjUJTmUmgO6LunYYOf/DnQJQcVy5mOmHY7+J0Gsb1ASYqS
UG7gNTsvIbjU1tynYq2Jdeq0vgDbeclZWVoU4SMkkKiZNPdcVCLDBdHKvaw1ba9yq2MDqD1MEUt9
sxRO96NrGhd41fIwtYmDvFjBD5ry+gt5nXI/g8ONzHZ+7IPFZN7fOc9VnpfnIU3naCzn8pxqQRDq
yH/tZj1WeqcfTCC418Mk5D6DrhEbfepvRO3nYa9141FxyPsx55a+E24xbtMeU0cw+cuTjeeL0Aut
23qdnR3R+0xRA8Ms57AaLlZFMJeYecIN0KcBzemhLtS2cHJ2RaOiBSG0vLkOZtFF5eBMcDx6+8Zv
Le9g4Pozxlw8i6S3Y1Z0ecRgzwSpMMrInpz0dV6Jc3WR4yOJscpnejXT90Fz27sgd/OvptRxUzrN
fqp96yTmZAwRDQ7YngJ51KTRBHFObkvc2ksXrWCeuHcVtq46k80vgmhzaCEdlDm1zyYmjrke6+aQ
XQdu1m9xXfJOA66GEzL1x2H97ZBL5A5DsB5yyyqANBoycAefTDD7e4vflBaR4aPWkxRKo9hqeelE
TjEgB/ZNis9lxTRUARSZiVewxqC7X8oqjbuctXCuyyHqEEptA4+1x+UMExYwhc9uiW2i1H3OzEFe
or0X0F00tGY7bcBUgz1kotM2FyXewKrPbz1Xuifa9cNudS3Fc+oeB2/1cWJYcwsgwTFuGirAWKOq
O/jlBDZJWMlu7NP0vuLMtOECc0jMzbBBwTXgkl38uNJGBrN6R69j7HWMswpfTP6qr7p7XfW2vMNT
dC0bCnypqTfsu3hl6vLs4z7fmLNp/sJ8Caehb9Y75TnVzqRb+tXKV+1UtS1WnHXBzY7zZHpKpNlc
9S1q8sxproWUL4yHQUGN+pemLOWNNrVViLFB25gdsSijns5xZeCltk1R3nWyZd9mHgrVzvhuVx1+
9yGxp6MhzZyDeZ/sMU5kvO1LGUHeC55nw8RoUOQ/SrIUr/qR0dW2LZS39XLm4LYU695RWf0mqa12
AoHbwcC8fjtjEw9NkzXX0ylWNrQL8Cf3dW+/2BI/x1xXWpQAmnrSxjE5+aPr78rEXXG3Gi46kmTC
ipWuN6gHX/20W8NJ5XBmh8x7Lfuu3XJuMuIgs+3HyeHIi0mlC3GsBLRbagwwuVt5bB+FevEm7pbR
CbVJYT8/tUFwZZQTTWlvbvfzuIjrylfNU92Ihg2lTULZWeVxRhZFQ2cFkFSZ7qMrE2w783gI7Mzd
txgev4spFbCVluu26hfiuHi4HahVd25aOz/0qn82IcFcycbr4AItw1b5C2bTOoHr5Y1eWIIxnHeL
O05XQ0LQ1VqKeTvVnB+3WFBoXXZLXp6sBEBQmma/lM6wfaq1NDIqV98q7BtHPWHERi+sW3bCwsmi
14sK8YbErdHIqPMZaVwio7F0j3TZiqmMTcdWvxYq0ist8YxoVskZfDZeZrek06Zo3tTAiUPIR+2b
laTt1uq1keqANy/IfAebHbPy2wKlGOJOVscv4FTmvWN3x6nM+muRzrSNq+UlKIefWV54O29goDA7
w7rTVaDjhJjr4yJb7JBV58qfDD6MBhtDK5+KYM2+VH4xvDn9r2LwOGs6rR6bCdMCWm81Nl5Vf0vb
njgKy52Og5zhPwPrvFUmlNrN7DYiIop1hORj+LQ74cns9dqwt8vlLA81hGiLxE3u05nFK0mxG+ai
KR7YXcGvd00SFim4taQrF0h/nt3uKpzXVVgSxFXSPh4pGGEpvyT1vNBbExD3oO1EYsozflZjPVpe
8DpAuTjC6U/2ZdUzNkD0eQPDLqg3RAxeETSWwnasii3atTbYDXlf6pzQh2zeZZwwjA1lNF6dxuna
BQPfUMrI7Vv0Fo692tXWgNye8oH6DlenudJvq1BjjGFLvN7AEeSRlnGzaxlaHryyvM0I3YzalBI8
Uwx07LVkqlOqfqe3qjwgHyVxpPe7Z1W3K+7fpF9wlARFaZFHmK47VwAo3zjGZKw0qzMjmvL8np4V
w+GSFlO3Ug56XtlRRi9QpVxlbDFJVTsuM18nPgYY/MbT9ZJU+tbMlB1Vtbc1EOWCiinP3pR/xx2O
3cLORczsKd8ZgRb1yu03RqLTnuiD6TRbQRJXs307zBh322Gg/MzM7kmXGBV7fcHEnUy5FrVzsnxh
To4fyeEk3epu/wsLNMBHtse7Asg3PfeClGhaoHvDTa0zIFPza+N6JcsClTZE+9osfnYAKfaAxV8C
sqGiOWjwZuEhgGlaVgdIfNhLnS/N6DcHrx67MO+nJ4D5tJNtS8ZBPY6h09tQ4QJffJPu5Pr7NZkF
dA+b9XdsbGePC9p5oG1aEk869Xurq6Yz7uby2CX5ustMO3uh1w/4dR4yOsuj7JhyJHDXg5Epm5/n
15rscZObmgxdKr7jxFN6ojJo47bzgni08QQNeFOOda10alhhPdFSoMXst+ZpyNzx7MjFw+uSMrvH
LrMbWp86fKKlvXNHXlmOUyR/V4u4U0nu3i4rdmeV0dGBVz5dajHnNC7ywlovrel7yTQPLAL8IX+z
8BtChbByMkFh6r/lCHzyDfXLcNuYCxvGwJBJUDccYduNZzZrhnd+4p16WAFMreCFxJMJH6nRCMfY
AOtVx94Zk68ku7aHwpP6wW9T4xnwmLsrVQnNHbjvxNIqFUdkRI8vQ4LYvMg7sQMaA6rRI/cLH8Js
Q4Xyii+6bw0PxmD31+kEX5b8gVml24WVDJuT0gZgsmnJrCQtYOOk7crfHlyJt3X10+XsIojAJVct
P0gMJcurz6p9uV4GUkmr5htyF4Y7OHvmqUqa7rEw0pJqolk5CzJJiPrMlafSnXUADoWYytBTAfOT
/0Pdme1GjmTZ9lcu6p0B0micgK5+cKePkstdc4ReCCmk4Ewa5+HrezEyuzIyKquqs3Av0BdVSGSk
FC4XnTQ7ds7ea8+pYbwPcVZfJ+GQv4EmLLFG22Ny6aeIjrw+q9gGdFhQBLgkBVw3bovwK606lxDo
MRbPMu6rb02X4g2ejL64EonLxjwmjktEAvmYl2IAOr+uOHFf6x1C8VPtFJpYG4Nl76tKd96nGDPF
zLr4LZxK/NfUYfbeMCX7KtkVEH47D/fx2krr4krZIF190k2rB7zTEmBs3n7VC6XoFgZh4rKGIZcZ
WKogTeo9zrmet9sB878OO6S/KelXT5mXVt+klPoLHzKuVBF79WYQGujBKFEKp5cLetSz26xbNaaG
IhSdubttONLRv0/FPohMca8yXNhTpENt6fIYZHIoSnmKmhzZwoDxnHpJ0iQnVXJxiHjh+AgmBe18
VeZYNuT392UGvbVuVKInWwrM6kszjWBy47Tnnwpv4N1AVCtNR8c7mygNT1Ada9ojXhTsiU0eH8tA
ZPpuyCfvmNTzDOHF7tLqFBYOFC1kn3FznzA53oeBHoY7B+Pmt7jvo+a+T1RqbGWO8zdPmO/7fWlm
98wqQ+JP4K7gWmMAa/o607B4PeeFiTnWk3Q2BE990CWg+ZqGaSsbQoR+Pp8Mk/zoIL9yhia7r9yk
3akuH61N63RckGZquKQGylMguhawty13KUBqtBNUFnmDiidldAXxIqS7sQ6cObunpRF+pg3PCdrT
lNx2xqC/lA0gMPrnydbLk+xJHxOAl0T2jMxDy3YXFFP7tRm69saYxuloW0kXX3kof25oyPLyaYNm
c17EK27rcZ9yogccDvgyX2PVQpPtdeqLXVCZeEkSnhxsGtug6pO9G9goegpw2W+GFibXuEebZtVj
D+k3tU3jaZ1EHJDI7e0FYBlkCCUzxqm8d3Lm+uTxpgDh2rjjbgwDC8lK4/KvtRnEpAaa5hMdAVLJ
6ljVLBZZM76WnlU9JAN86qQPBMg519ReNYFCnzi/6oGuJpZjE8AliT2p6awwuwyPtW7Wz5VHwyI1
CveJM4N945iEFjDq905lbVMfVFmDHdsqNAaKDesVChrq8UAsArpMhd0WFhrC4cYSa30EYrpqWUhv
eA7afD3SnE0XyzFydtOYwsYXKmB40JmuGe46Z9A/q4zo4nXWIgang8WdVfeJfHLp0BerAP7VTQJv
hqFErWd8mGmirnq82Myq6ya4Q2zHvkszGB8+Rge/6jFde5mXXby2gDJDhLHEBTry0M983jRA82nc
IGabMKWDCnsyq5ybgFHoF5yb9rttRsl1BHaANuQ0sDzoLQL4VpNOTuyLNzJWn3DMM2PQeXiycpEs
EswjO9/KLO8hijRuecfjDtRUxYdQdEyOto3sEN72iWXOq0K4KHF7z8j39KiGR82Nk/2S5Xk2GRjc
hzE6jmzgxmVbCE6RY2f3EziGh5Sw9eYYW43zzmFnyP2yb3k24hY3CgXBrOFX0EoqsxZl9Y46Oky2
JWbWcj3TR/ycTbOgziqVaA5wyKI7tqIKXHqdBsnil032NaGgKFF4PvL1wIjjJcq4tVOmVzfoUKAj
WmW6LVXGqptO4WemU1xOxxBTcR4ad6LoiMIZxEyw0CgWDVOHFvmb0sNSbMqgZ7m3FZTAVYVhlQmo
4qBz4y6OH3iV6XbRNZJV2hQkKBnpwHrPD+FFvWl4zkyPtvDgifq+NaeBUVSQtNtkWZkLNoCtN4/j
NeTVJSm+VOAdi5HJkdGOG4p6dqDU5st0nPUduUXTiYydmmuABeTSOEFpvaRZncUcISN4YiN99aVD
xYc05lm7K4uIw1Cd5zAyJpHY2Tlqx35XkaVx0DVFHkCp6UcQYnwWbHLKBmgDW6N26gUpMfJP+IMk
VrPCx8E5s2zWyHg2WeesoGQR0SvNhM3Y6BCnEfaQzxTd1dzf52pMgxOZsf2mjax+T9YswzKYovU6
L2cu0kTAVHvl9IDSfaco6LQWoIQ1IK3QdpeQqsQXvWXKdb+kagrBzHVhIlBsk+nDSIZxDQqcbnZX
iZmykhSOi8oXQxZOl7arHgBs8ixiuvbOvep7n+tg74MKRFRq5nXlQ5QhsMlqrGPJPIGJvYvCVBjK
epDc3bu0AeFDXVZarxkbClWyMVd7FQ4QBBBNXTMKZctqbfwmhUQITvGQ7L0xMfddMloolCxulZ4J
7Vq5TD4QdrFf6NE0PEq9takbazYpyzWRupNffU+hBbaLsoebt008ZpSRckW0HpyMDZPqUFxxjO/O
pPe2q0HBxV5FTYOjKxmNCz2qc2fAkHEL3VjZKCbWmjbihlGjduy6oTnSmuC3sUC/Nmta42T+ZBUl
YO70rPE9y/9tx+Gop0U9NvoVpO40uJkDAwMN8E9FjNRoxNoJ5QHQK81TTNqTarZ+Ef//P3Bc7z7K
m9f8o/mP5bW/lmqq4zBq//M/fvenhzLn/z9/y+/+RvOf378cfpT+a/v6uz9sgMe20233UU93H02X
/fLqv37n//SL/+fj+6s8TOrjr3/5WnLIWV4tjMviR2+1id76b3Ls5Y38+teWX/GvfyGJqn39u+//
mxfbwOiFkV+iazQwafzgxUa4qgtkR6Yuf4E//rcX2/1kkkYNsZHTPlaHxSTdlF0b/fUvi00bRST/
s5GYEjP4p8zY5ncx829qUQ1dPMZZwtN+FjkHRSDH1hJ7i6H8seQp9mPTI/Yz1ioCJty4PoqlEK4L
7vI1kl9WHIkrcFrFZm60jzFpHk+abj1H0krYIzzVQvVoR9ZZp4FYSjPXiW7xnPUw2LiJaZLbmnHr
0tVUGJQz78sIRuplELV95xKUJKGWo+AHrGF2Bk20UjFYGxproD8PE/+aYbt1hEAe3i1uT0XwLJPL
VaExFEwTvXUJm4ul41vGqI5WL8KnyhXBtDcLa9Hq2VGAZkRU9Rba3XRn19YUXzRRQBrUIJnVjDgc
TyEtmZJiTY+LzMEua1JmLNItHtLcSG4thYMLQcpwNOHT7AMTxJUOsZ/cJbs4RcaYvVBITgt7Co7G
gCEbMPqwZmUCDlM0wLGMGB1A0DUFxFbYxhW04CWKoTyR7gCWLM/onRhip/BDIsa1olPlgByjt8ro
bWWaCGysahT7gUUQERNHAs16qiWbQuWOwTrFfLqfLNB1DCFj+0sWayUs7FBeU5RXV3mVN7etY91X
FW6IIAi7NXFy884DAk+j3uvoBVonPOrjV9qpNKPENN3AZ+qPaC2mDapM+aBcpzjPVkVzZSCzdWcy
/fZzt6+eMThbxwosOzONoXUOU6nBAFTKKQ55KkcWgd5A7RiKR4Tq9MDmDtFqmc63s+lBurLTrNlI
Jq/QI/SkIbBPAWUyekYkVYOgz9fGaN4xfy/ZPMk1RzVTXVVJu6f7R4emYk6hErelXknlVRTq8tmB
quqzHT9rod5fTUYqF0Ns+Bz0HULSufUUitHKXKN0pb9KpQDRqY72cjHpj2nkrqPcfk5KwNzeEMk9
FvGFyV4Sj7nieIZyH9EoKZJWrjmgz6zBZHRbucHgMzVN0THMpXyHKC3YlMNJHRjYwRSLXWPn1RJO
oQIrfAoSetlml0LenDv0lqt0qkGpxtWgiz3tBirBMMm7C2L64C6eLdoRswWicR0GGU28OarMczeN
ZKaFsOTLQ0sTG6A6sKPYZyowQFHOjRMzifnJsTTHpS2b92rf0dG5Rk2qP8Serc27uHCHjd0qOjtE
aEvjrqbKd9hocLC2W4ZRBlOJphcaf7MKj3aaoi6C3VMeBzWO2yJEEOSbhtRuRejQmSR4eKeb3x+7
odJPk2a1zyFA2VMMFgGhLgFJ1doyGH84LtEJJlEc+V6hUtsYg0xOWjdEkImG4irrOaz6pZbjM8b+
6LB3yioiSIYRFKmZUbtp2kh71A2zOGXAVtl1W/1OWqVgUSKFFKyi7BbUqzcc0KxYB6jqxjdn8oLb
0FgSRSbVioeWkecAuKAVhh8ZnDs2gaWNJUfLoD5XOA9CGoGAVeGTKYHaF1/y1w5b6cF2UXqsGrjR
lyhppyMJynNPK3DQsWQ3jUO33rTK8yyAEZUozbdaMaNmt6IQvPbQlQc2fJsOdjJoOYPQjAMP5dE4
sA6HxkvrJiUdCm8ojtM0MJMB1guhlSl1t8K/Ky/cXNO1YOAWkDsEGp32eb3giOrE8yt2l2KVxX20
b/qYHKbSFJeWvJFTYFd0bbMC+ugq6HoB7j/Vkba6KVNa5brDzmty5xAwqJWrhkS3GyswnGu9rwCx
ZrkB+8WbJBk8VrnxxoiiTFRdjkygaYFbAdE+GFq/EJ/wfF4hmWiuc1fj+EdBO/E8Am6ExTrdlY14
dJDe3ttePn5RsNfe3H6g5cS1F/s+GJe8MDbkP1W4/HG18buC5B9VLf8bSxLcWf+kJKm74iP+XQnD
9/+KqjasT1jFJNYf83tFgrdm+Gjav/4FQMMnYqFcXME4AHHW8JVfSxLrE2YSi/+MEM5xqGgwS/xa
kvB3cPKBdYF2snBd3D+Hql6cO79VJKjYAEZgtjEXWjb4lJ9NnrPS9EgaQ36YY7JtzPCR4MwFSkcS
i+1NTwPSzJWXXKf9Qel5ekA9BktmVjeTl/wLssNPzrNf3gmllrBNiNlgXHinP5gUu4bkrCCI84NK
hwPrLvIVIeMv5IIb/8rx8ke/NNcQ7eyC5v4751TVJKYe5V1+aIHzRbLYiFFcj4Ft7gFkGKTkAtVM
wyG70Zbj2RyXpGDUWbKdBYWGQcLI5oe75Q/8hD9ZGZdfHXyIx+dKjUmN+pPlCYdbOXm6nqFVH7xN
iEsC13K8qZU8RPbg+HkJ0qbV7cd//mO5v37+7H/3Y39y3Gh2SgcH8fhhgByzLizke+B7QD+67u0/
/0l/8Nn++JOcn1yFjHAiInyM7BBFw5sWxrsgwb/Xzc57Fv/L30r/yUlkumx6rm5/v5h8vPpPv1dQ
e7Xe0Nw4aFlAX8tJHX+QQeZXVBWqtp4otna5Z3yrg4NVapuQ4QfWExKN3M9iaqJdPuKqcLeBqxg6
Sd8zyvCAajxr44nA1CK9iUr6abIQvgornxqhhNeqlXeo/YwLscbNqtHkm5VE54q8sVWZGJ8DPnw+
QTRnCDGjqH9MZ1ltidV6TOgXrfu+Gzc5nV346O6w8uLgCwtEf2tTyFsewMmEw7Y/CveGMgbCmhmU
T3UrObF2ffFFNNoNDZ/yOJnRg87QYGsl/bOGtUHCyd7UQtwbDCnpzobRidDmE9MS+maocYJowjlA
2W+MmFg6betSKewTA8mdGnN7XYc8iE3UPdpZtOx8uDbQXRn3nqmuZFikZ+RHm9pExcQBAbQ8tFJZ
I6jKkOUjG/mgCH0HlAaaqMl2LdJznq953WkRSFkH3GC3LQemgFE4+LU5btyY0dqQfzaKBtgJfb5Q
35XNV1sMGvDNGDVQnZaHrqRDH+oNNuOGgVMpwCvGn/sJIG8qPtIEqVdtEQXlUq0xGZnWyFlIFLSp
s2XX7VUR0yIZzMfQGHfcKG8aYbtA/0reWPaC+I7TTUXN02JEaWZK7g4dcU4VuKoZrV9bXfgZJbS+
6xuel7pNgRs3GeWqK+/rejklxdUNrW7Ed7qlb/q0DZce2kUg719Nkm8o7SfH4L7wYEht9Dh3n1o6
axumyC+ixMHDiJ56uZh2HJJYc1Bb+t/xv0Sz0QcvhTiOLpmGrOZPmpjfJCiI5zQZHi2CvDmjcWic
civzE8S6BSkXLm4usIvjfjbNzWhz2knwYjC8hCLPUKv6OiYL63PVpdNtBpZci6jlHBCFLYptX4va
I40fBJNVfBUZRbhyAt2f3eEu0MTtGHWKKYNzzhv31uVksJKZRte7pZNs5Ju5je/mxFhPUP98uvh7
LxNPdqg/JCTusDqvzR6uedVtxuTZRecGHkp4xSEc38NIXGeCXtGY7TK0BKRzZqTVtMWbDs7Y6uuD
G+C/wpQyZS8qTNexaFc9+s3QuA9Z0MtBbgq6fxY+JRcW0Oh8Ho1lBcDiUAXEs5Nck3Wbpkc8g0vG
Us8jy6urrztcBl5YXmDHIqzULfuY410gklpoJ3eROnU7U6Y3XVZcq9TdIMsMu13o3oVxejBr2qWz
r7ecVccXCk+QqKsq7a676pyqflvi25qrF8udXgE5q+4d2Pa6G+Y1nS4neW81fZMZl9B4nHGNQXMf
FbetuBR6w7/Cx9HU3o78IXxPCk6R0bdxRhkab1X7DnOFKROzLu2qFf3WVccxvwMW4QceKgs6WoqB
LpkvUGER990UtbUhtskfazAAdCGiqN4iatho3ueoe8lG3yEnC2vBEfjQOn7m8nrNeDdKkumqHObD
jSpR/mVyYyyeQpKi8LsgFTvM071W+aUAXr1IAwkg9Sp5jHUP86PCHoEBNuQW7vNt2fTrDvqzWX1d
kN8T44uu2WkIzt0FZZtHZ0GWHHXtxh48v627zXIt87Lw4wFnXYtkouWpzMlJIA0edKPvVcUqJREx
F3dWRSJ9eK+cctO7rm8rteOQx6wk2uJJ2i76yQZJbEG6gjHjINzMXoLoEeNhlB8n7OUGk5C0xm4p
pitXvMb1FSoLH1M6RnT9uo2MfaXX0FSR8BbyRFjQl5pGQGEjlNCvJ/yXlk6ogF3TT4zXGieJQt90
qIybWttHiw9r6VMiqrDvOOTSSMb6i5FTzN1WDgjbrNd5uEc2vKwppwLZlS3PiXhBxbgmz4tXOQGf
vktihHD161CcQyI25vCrVbpbD/qtROeUlIwqRs+Hi+3DkFo7wQ2zzJ3I9cU1axHy0XgBTRHedmVl
hFjS41gFiUWMVZ3tjUQ/DDT7t6URvxR1CNUuIHF1ItJjq7KmQKrifmaeaK/zFnWGGU1b6Omc+bFq
McsCYGwY2zEvn/I6JN6sPQ1YsI5xNtyPMvSuAqPF8pKl+VH1tCf6B2CB30zRX2qDqAJ7B6PY9WON
wDBdW40taoMB+EavZR+MYcNVUqsb9qwrmWTvZV8b+zjpbrEuXxNWcm002CFaPdz98wIGyN/viiUW
UwFxRnrmwlaDjPCzPTlmHNbGFpa1ttJAxU7VXRLsXc8o7vscnUwazVdpt4R60mNE9yQcchdILtGv
PBsovyHJWZrGamCYNhZnd9IAx1SHPmu2RtOwVxKJ6CWvE+fijA0iat6DuZKMc1h9YJ4+kd5oPlSa
/UwGYLTxeG4N9U4a0racEuoCAp+Sh7FFo1MV2ngTZHk9Q/c9yeTgTVr8zUBjf7G7OX9dzCIVvOsz
YTSbuC3J6it5K41XoODTQPwC7J8V3bPwOQQ7ug4500fejaaZ697QrwfpIJY0qo2avee5gKRNkpa7
ov+z6ocnZktrJO0H/IPBG/ZmPEtZf29g7brCdVtd3Jwf06Kvu5AGCQ/SjnCV9GgSo5lRCSOm6S2a
kvI5nsrtgE6gbVB/m04K65R57TSRIWUFghvaxTrAapJHY07MKJFVLktriHNNH3pwsHP5JjA7GUnW
XQJHPQ5mJDHR1BMCJJodaywvhFLRKGWFF9NZMJNCwIeAsh6iemNFo7suOi+4wnVbrch209BOe+nM
oIbcFbfPcL1l8wtkKYsBMMZeuoSaxWRgYCuBtVd0+oQjwXguRUmAZK0fa6m0E5HR3K9ueOMEqqSL
5L07dYi2ycJvVVQqgUbNESyZKEvyIi4Rq03ukcJLopcuCUSvoTzkRDmsWUJYm7xKHMqy3+elWZ+b
rIe+TagGeDqCRdUN6+D1OFuP02wcC10eTEGk45TnL6ajP4Hr+RwyUF83M9E5xGYQmNLyWKdCVDug
C52PR9NADI6HOx9o9TBvqF8CZGYh/mKDT2BkDMgnOWu3mTd0X3Ey9vcEoz7LHN1nSZN6peTnEFYU
eKTwkrbG9WhlJsbw/pWoOIN7TSVXY8kkzumD8xy2a5QIm2kmWFmk1k7vUDdFNckfxIlQiRAj7AMk
8dsGoj5oZ703e8KPs6p4KQMXP8g8lkTX5Vgtjw2/srNyWE/Sjavp2aqXix46ElYL39urPBT9Kab5
NSe8r2ljs6MJJx8+MmGe7K6I7mdlaNwKlUCSxx2jW6+JfkzSnVFFX1MkA97GScIHZmrqtdDbV2tU
56igW6Qpj85XGu6TSmtXFbE4/FadPFgk3Q2sD+upMyfSF9vypja68dkZjSNuMeeSGgDfMaXM5Ogx
7urAVWvZFZmfZUEUyUpNB/Ka42MRXDOpZ1LFUUGTJ0OzPiO2SmPCcCw0LJLeqOiHivyZF9EmxNfo
pOtl3bTR6D9vMkk6T3XCGFiQq8KEHaQ/Bv6hmXEp8xjxYB+w5dDaPKJ7Pi0jgpL9EpjFxjOvcp59
z/pG5DDOaYNBnnwzO+AJ+MS86rk33sqG/z6iocvxlxY7AUC+wH+FgkGmxICmxjMRNdjOVn2p7pEI
rtMsOnjxpZqZbYbmVTNXF1HnJ9pfg3qu+it7Ie9TRUjx6g4XhvNbYOBbDy/dqolfEatyZyF36752
Q+GQhQr3p8L6ygNbdM116BIovQQGheItnosjDHCUYBG4DXbGApGMYuSIDaiKCEoe0TXoCbFMZQyj
vQGKq6OYdJW+QSLGBJUzUva5Gz7y5spEebWJa4DrVUtsEGpqvbsK3W6dFvamIqavy+q9VZfebqmp
KKN9xk6YDA6EKlK+5iSta3l+1cbZXsqn3AAfEMstLl8Sw+VKq6DQLR5vmyhJf5532fTgsER0yTlR
8oq2/yrrH7IofjPdj268TopkQsUgM9JdYuUDY7mpx5MWUIZh8NzYHhp4x9AukWj8GU/maWzYUEOM
V2WQfyinNlkwhwEbnHlTF8aVrKP1933z/3Yn8BR/rSEFfGt/nk7+/9ovBIH1Q4HxdzPMQ/1a/dgu
/P7tv/QLpQsZmk4h/SDwzbpn0gz6pV9oup/QMNAhAu73Sy/xb/1C0/mELhocMV+F4Qkx6m/9QuF9
0oEE2RDkpIQw5ph/iiet/9Q0EvQrLYENW7q8RbBlS530Q5vOaTsrC4hS8qtIizHU10D+wgJF0hpr
/SEKuLODMmg8zHAUMLQR2FP31hwm0SMue8w5Oo3s6NYxiL190GHic7rl7Afeh8si1mFTklqhN1iH
bvJW95It4fAo14CTjAhDqjjCHVRYuXO0oVZEuJab2qxeuiqX011AZ6BbWzBCsmNSMER7khMwAOpv
N2zx29u54e6iLDK+wGUJgMWmDOXwDKDnXAX0WoJTF3aStBUPC4wf1hnWbNVl5IYTtZNcXA768QrV
dJGsvDbTyAhVdTc9RjnftArGebZXrBzQ8ak0OPbj5wi+JbZtQvNHMl7uen1CGUu3J1UVSj5HprcV
0Bf5SOANvYCpIp/HZlQXI0HB/SiH4WiF33s0irJ0nYiCjbXrcIL7Q+eEzs6bJuMBPyEGzj7C1+yL
NO1uNIzlGLi6tAMNMk5ESdVxNFEjTI9ZamGUr9MieXVJcz4bScKooOjQKmNcqEmUcAmyepfBgPGj
kQmdp1kRYoFuz7IIR9bJN6PM6JcQeYcEqdrCFIE1xbYsLkaMdnKFZUoqKONy1jYDv+ijrIxsZmsq
vVOf5aI5pMmCPlYuBIlviLI7xkJKd5stfSSm31OXBeOmcnPcTUHfxN26r5zvfQePI0bI6XtrtbJG
GgpKhaov7HIQFOTa4kGB9hptsqbW8cKElBiIcovwsQ5HbaZgMsx8E5piZiIY9CRLaXgk7yKnRaBV
MR1bZJWZ+x6kji42ZqKKxG9KFvzrahLFHVOnmdUUXsLH6E7TUz6hMtlUHWHI+8TziA2r85GQAJli
b8VkmaMDRyP7JdTpSjC+1nOkia5dHz3NGZ2dHXIs8EXXezZV8sjJtUgJRQSjUg/b2GYC6xfOGBoH
UCs46Bmm4cPujBkQhF71RJkOhDLfTYBeobUoqmcaQyTpmSEGsFVHEd2toCw0lFN5BCeDspoQlaCq
vnR1jrHeQGfFBFKmNVEIVl4R2eW0LnQaGWKFJG5YOKdJ6CTmUF/V9OSZZb4KphnYooyw/ebGXRL6
WGdHRVpREzzb7eQENFNMYpAiC9N+gMZTW2d9O9wQ++sFK2UAZkcGKoOTNELXuo3rgCqcBhPWWOUm
U4BJNXRNlAl5x9kXG8yLZ4Rd5AfmOFCN9MuAmIKtude1bAlSCWomljjbUrXtRUuyGi2vUp0GBD79
Ki0DOA+50qxqndilfPQSfHEbk75RuG5qr6rpOJgA1LEvuynRJhOzeFxPZCzW1tAweJbtpUC4/JZi
Gn9XsnKmta73w6niVmi5ujho2NkhVkElmAUtODsQqzDFLr1uHDV9sWPEWatQixelWWTbl0yPCAca
7MDhEDsTW0t/SaE3TJGBd+tEocU4EFySqLVdY7BbWTiV420GDk1uEwoA3H5S5R5+6na+ibvBQ1UK
smcB3acYa1EIjoWP/4AYsUnadc7RIBwRk7KWf5VZRZVTGZ2i/At6PCAeQLLQL1WTc+FDj8jmntXj
JpMgg9eZKYjKiLU434aRLd5wD0OBqgZpfnZKiMMrkirwJuOsMb8juO9k4GjaqmfRmVYW1srSN7H1
l+hgGVGTWuQCSBIxUtXMbe9Am/TjOjTjod7h86IuZyJEg7WUxrzvgsTxVhMOpn4NHc411tbcZfi2
QaB+tkRYBiuYQo3JQcE0orU0y4Y891Zyz5lDqh0EgcXrKp77jaADX7BTxYLwQQNJ88qMo0c1xebB
IeclmkVyY8ZOf83HFW6mVr9NrXA4RyjtwhSYisrC9I6O6VWWVNUldYu7TDbxecodn+z2q7KO7gMA
E6yu4qqd1AX/7rxCmS7XtttfzAlHq14xwgcZgDCB+dma9b/c55GpOKnahj+oClAFs31Z6wfElmR0
NvDvVmbzxB5H5Z8Fd07hJo/pNDypcIw3Om/C1qN1WnfkfOnjzsjFE0y1QxBHnAEiCvowsM9GgAPI
g2w2Dw9Oq9HIR4jMIiKglNkc73MjPc1VEmxR9e3iOXkr7fSxcXLyyLr2CBtRfiiq+YnF5NSi4z+O
zO1nv9PzhDNHzGwwwtLS9k1ITlr0QGrqmwFanfg6Mh4wMSU6Hvep4H5n7t1V+6g2b9IBDW5t0jPS
JY4LxSpH2xBzgziLqXe3JqfaYGVMhNnL3gJbJUb31itsHPFzSkfcACYxWvqr4xDWN6HLJiS9rLZh
TDrqUHKSynP6yYiZmumcxfltRhQcxptWw8pipe9dbZ1SLU+u5jAfbxFYLknncMN4octAzwSZePeQ
Yw3zjXzS9nJKHoc6Lk587DSJgQ5cB2lDq5S1aMdYg/zMyi3OqS5vo8KLdz0h6dYO39lOFNhINJk+
VnmW+YHDzhtTsvtp0l0BL3qoRU6ytUxPgRfI+6bHTrNCOnJrdOSWDZZ5O9YVx2Z3KF4sUfOz0a5e
aLZHm9nGb1+0bNW5qG9ajLQZyS8xbV6rKNr7flDFN8uZymtoOMYu7WnLTZ1uo3Yey7NeQw4jiudQ
aYVfkndEPLCW5syXRIPhY6w+mtI4NyLBbVmwBO+x0JT3tmIClY6conOUvByfu/iSAHUgbU1k/U1Z
RY6vImz8ymtVuAKdcklplfgmmfT1GD3rqtVuDUbbmCkE8USxekYIwYBoCL9mWfuimwTyrWwG3fdo
h8oHW7NM5Pap+e4YwWOi5/Njlmv433RJ/YIFBaVNvxqwnGyMfNiZPUmn2GDSfchukVFKwJyT752W
riE2rioK2Q2QVO3eSTJ2vT6zfWtyceUnwTUQuvQwthPv36FmjctrmKrWTTYXObyp8dQYpGnEkeUl
O5xGJsYh70AYPGmT7F1Exs+HCbmwn4FgXg0iY3TmZBdy6cS7ZWZ3wTCDYAJi2mn9raYN04Ow0uQl
bMFHdYfISgzEf1Y109y1C0WYXCmb4pCUOtBqBjONMLBMEKD+FuhESF/ANPfpSRgd/aM1xsrR+oZn
aObcLtJYmv4QVITb50QcNHd1C2bxCJ25xUpn2ciivgVWTD97NQ89AAiHUmFWxN8homXMkw1O77Cx
pgAlvmL5aFWMJToCQ0xP3cbtcmPNWoePOa3iPD8iPu2Yq2UiNyxCwFxcK7dJZLbVvRmP2vjFynNE
UJsBHpwyj/Y093Gyi/KoNORDDSZMqItr57zsdchxuyguAIvJbLr0qSfS5DWAg1zlfhP0wTfdi6CW
rQAv8JYaZQ8vMkwYXUUN3U16ZQa9jl7a464zlX2X0C9b5XqdkoKm3IEt3AYmhJ0e0p35yChBfTZN
waG+EJGhP6s4klrxyyD/Tx13/2dn2bP6KO7b+uOjPb2qn0+9/wsFMJJz4D8WwNByLF5/PNAu3/6r
/sWUnxx7SQZAfeuY8rfzrGN+sjitctbFaIUfYmmp/7f+hS+hmTF0zI2IZr/LUn7VvxjuJwMq8q8B
7t8lzoiQfxVZoF+mY/Dbn/8xxPlXLa6J0uT3B9iWFhtqXy+86MUwbM0idfbl0E7/QmPye0T0b6/+
k5TDcKygHlstvATeVK4HNsttnZDd9sPV/QPByD96dVRGPx6+cYVxbu0N95zWbIIOynrImFLt/71X
/1mlDM/Dhr4kzypAAAAU4lR1tfNLR+hPX/alr/BD3wC5TaMcfbTOVuM9mpb7SIvB+Tcv+nK5fnht
TNvU2lLIcx5Fu9Esr4bU8P+9a7JIiX546ZkjcYrGU56xij9YAfT0NB+bf/HixqJ/+U2F9dvd8lMz
Zfgvzs5kOXKW69ZXRARqEGiame5dkstlu5qJ4q1OvRCSQM3V/ytrcMLmczrjMK2KIDFi02zWXo+M
cCsxJEyBM6i/Fqg9ux3o1P2IKRjXUgTsAu4LAWxnRh8u/HjqwTmkOkMzODWXjiqaV3/ZUOdYQFEy
lSIzh3q7il1vxv/lNmqW3qfN4n7MFnwQtsxpDvNuGBHywu1r2y9xtCakj5CyTCfa1ai9gQ1lAyyh
U8//R4pF/FVAKeCnbI1+wSMJypfgj1vTVvBO3oDsXNb5eO7Al9zY/KmH8YbbyhBZsSs1Gi2zwk8n
XBTxbktgXSDAjnXruhW8sP1o8nCq/DSe/Wtvzj8Xg3AccCt2+1WCO9mL9qFtyXBYMjz/+4uOz73f
vh9gkRW+OIlFKAiHaHidUUO485kcH/TKTO7Ye/9tELFAGcPNUDxUK9yC/BKOhsHYP3886v/s1d9Z
Ho4q0NchCgPBjgHLmT8g7/fk1yqG+qFlV0ZWUHN5BMTgmYzenyjGIy2KEYc96v6ji7Vqly9QNJsD
rONQmfRxZ04sF5EV0hzl2M1CJpVmXnUFxJu49ru+vXFqnFl7sjYrLVFkr2Dpnn3JjuYK0YZiT7fG
rS059/NNVlMvUqZiihep/udSeHdubVsxjfom1A32ok9LWNo8h3W5L1Eqdub7nxhyZsX00XCGEVBD
0w7WpLjYbll8qCIo7N0+KbOiWgUzKDtt26e81iCQt7rYR6YIntyGxgpspOqjXi+ZTDsIcSGcCedP
DOXK3z5u/djHd0KDWYEdzIvZYEbK09mgDhIviKj90B27ZQOkIh//xKnht2I7QNV3ka2LSKOZXWRh
AcVe4PpprcgO5iJDMUwYpTqKiyuUgvX7EYkDt+WaWbEq18BXgbf4qeL+J8iU7lVen1FrnxiU0IpU
OJbE/kYrmfoVLocQL+j1Kxyqldt6bfMzUK3awEYTrjWBl90IAk0Lv/j4a56YMKEVqVlYdgplbDwt
Q4hBsjqOXnzTQAVSau/545/wj4H5zqS0y/wicjSDHkaRtlyg4D72xluVT1/6CdjyAN4p0WGBL9hL
Kee92dTfDemYK7Ww7XkNRh+eJT1w0HkPXxCYMEa3XllA+Acfvl1RLPXnfBx/QlGKjFovH7UsbwTK
U/ZeH043g2r9+BZeHC8f/yGnPvJxDF8dDSk3+aBI1qWAbaxAbPvTAXnU7AzH61Trx39/1TqKswxK
6Tc/xRvCLxR2objA/+zWcWtVMDNMsnOi4pST+WsQLQ/b1v12a9paDZoOZqfrJkH5okgn+7RPMx47
3hrt2od27cKiWtB4zvhddDd77Zn96bjHvTcjrZUg08iuTGg05byhCYN47yKnHjyHIG+5mGapYETZ
M1iGeuH/F53m/11pAmuBCKZYQ6TU8xSUxPVeZU19G28TQ9nfwg5On+KYUXg9gcBuMExBsJFKTHwo
s5pP3DRut6LAWiagPGd10QxxGnkxJHVSqW86G4zbUSSwdvTWz3CIDrBrwQ8VaXb5o/eLM1/6xPoW
WDEL94wW9tStSFFmUSYsgI8XKYh/lwltzmwr3qnfsCK3Lnotui0Qqakb/r1eGWThEQRfRVmOTxNE
AJ+5GKBIa0GSvSgAlrmqS/gzzrLzAKDuvYd2nRSqWXh0scBp+ZfbdLCCntEAAvWeshQCXwjQQyi1
onNcp+Nf9k78BFbU12WE6uWgwhkgrq8FzHH2fVUObuevwDoEdHiXCzI+4hBQD/5lKOEBVJj4zAHp
VM+tyA/rvg7KiXrpzJHmYlUTXZYSr6ZOY24zTjdvhnMDRZnxVI3Hohoaf0VmOnNbxm3AZ2BAqPOz
0k/1sb4EviEGfr+QVLv13Qpx+F743Hh4JcvrZrpB1c1zEyvttrn9Oxq82twq6EfgoYrGYez0GLU+
ivUH9tWt41aIUxZWc1MhN4FqAHhS9DD3V9cfN+2dmC6+FdrGACQrARZIq3Bu7gYx5z/hcVN8iTLQ
WioNvyX458bTY9gAxiBkyb/Ijf+K8659ghXAtPeiRXwt1AoroI97dKpDVlTD93RZAtSxpD71+wL2
z774XCLb7/idrMCm+RrjebppUXQcXWFL/7lF+lyd4amuW3HtqRraqRDOMnDhgq3XCIvWkDbnKMqn
WrcCG6+GBSGCN2lJePTp6AIr83B02/6OOrLXWyt8fUe4E4ZNCuLFF2AJrwogg5w+6D+q76vIIFHP
eAaJeoqDMGT6eJFnt24tWwFdhyrKt8hrUnCXf24l8Ele7TZN/hl6vOp0u7XtOPF1SwmhPzuA23bD
tOaOI2LFM/xOR/A4KQYbtjh4rcJ96ggyvHIbleP8edX1EZYhTQC5S5otfXYglQQwaoWgx611Kzy5
jrzVK8st9Xq4Pi5NHcI+QZx7iTh+uXe23aMjy+u+w3uYokyLijQL6R88yE4XcyO7RwVb1OtAA3sx
lts5BN1xPN77LStaZ5jghwvnIl01CH7Sz9sLWGaPN27jZEVrLCRpGtbWaYcqgx3JpidYbpxZtE/0
3K5z1TllvBuRoNBVz4EGCotLDbsMt6XA5jAWRtf1Bvx8SrJmvGpRVgb2Hz0zLCc+MLVCdhtnL6p6
naUcDhp4CUcxHgSRcwO10jTTdhf0pTge4/A+7fQdqHXypmyb8Ya94q+JcOXcad+bDsXa+9PerX0r
lqH/y+Cy6lfppAkMQVDcu4JP7HbaolYoEw+I4BDeJSlAMShImYp1bya2nJlGp16hqBXLMABAQbwk
SLqoErAm6Ej3gPPUV+1Is8u2GKEIMvGKAz2UJ3KIwz+T9HDqcxs4K9SHLPPrLPSqFDyenYBHNKqO
zkC0T8WHFdk1vEVR5jrVKapx4Uge/lmy8atbr62wBu0J6jmQbFLo6lAVCGcjrdvQaUgAUn67+sHY
cQk9wBZSeFJlO9bl3X72zwTe+2MCCffbtn18Oh/l41ni0/A3AWt0LxXqmF1GxYutqIb1kYGauVtS
PhswFuc8iZZWOEUYCN1ve44FH06osqrw9l20ww5GW+z7tLLZsXkrgEXuA6yBd2ScfAq4Quk9QDNX
bsNihW+/NTWErWGZUr4e67sDeHKgxpQ4Nm+FL99M06xHGV259HIHt6UveoHRgFvfrfD0hqqGMJEu
aV+zlylq4Ep4rOd3a9wK0L4AhjUj+ZJuADWiAH4GdhJyhoNb61aMFj0mx+Z5XgrCZvh74TXoVI0R
L06t2wxw2IGtoRrpBm318MfzVRqv59at45T73xMJ3DbeznQ/7OB23JspLdaxhJnhDFNc0PqeBzjr
Prn13orUuIm0CLmaUh4BSUsUSnmLtg2/urVuheqwHLXojI9pgZsiaCO9+IRbpTizhB1beW94rEgt
cjMSTtUIGnAX/hfBIO5QzVV/teaZvoITFVh5H/8Zx8F474esuI3mkmXTIAfQjlAgUvcD/4+3sn+B
/j9/nMB9glmVDvMz2/Cx1fd+zQrjGJ4auVpHkfiKXZaw5SSl20XDE1YQB6hB2Qq6qJTqFSJoIZa9
gm3fmWE61XEriisgGaoclTVJLdW99L54qnK62HnCimCo9qE1UKFItgoUlHFerjYwLdy6bevAYMQW
w7a9Q7cDlAWu9dEQGDUdbosyt2I4hFcx64OAJMDi7eEqvEcO9PDxtDwx3tyKXZTZLigJ8ElScXDm
N/Iw081tE+RW4JY6y2GFjV5HgERJD9ycvHIcECtqifD5rIcNTevuC5VQYJhWX7iNyHGkXl11aYVn
a1lQkhSQD8PNAvCOCbXajhPFCkzUBQPzVTOSlBJloVVNwHRF8aVb163QBLEFlbajJonX+/OulOoq
C6vI8XNakWlMXAIiEJJEEvhSU0B76/zMc8OpSWiFpp9XGfgA+JxKyAs4bN1UbffdaUhsfVekRy/q
BHo9drCRnl5G2riNhy3uMp6OmYH3QkJpe2+24bJHgZRbp62gNAKMmS1D5PhT+NkMcG7gk+MZzNZ2
eRSVfGZEt5dcfVrgFAV2zV+3bltRmfvBtMp4IngahLC8ZhCRbyRwW6giKyxZDBtD06FxGAIIiM+X
h9DXz24dt4NyWUmD2nWSQFP3qFtY/eSGT44f0wrKiAV5DeU7ZqCCLw2j1+UaOE5BKySjbBhqH/WC
CSwaQdVacdnQYKxeuo2KFZV1GygFghNmilyuI9jnI6nt1nFbogV7XnBVQgofGd5dDJCqQNbjdE+H
w9nb5RtbmD+yGL0G9S3BAQJW3WeOiidWKWZF5VzP4KxkBvZolQQMG9twKOAp4DTYtjyrNSPW7ZHH
yaa2vzNKVaHQ0r3jcFuBqfJwjiVoHXA01WTn6eDZIzB/+rjnx0beOWoyKzDjKQfU2NuGtN7kS1kB
9wZY+WMcMnLx8Q+cGncrOsdhgofE0uIHehSLlT4qRYoIByy31q3wRGEpjiZhBNFdUaCSsoPnGrI8
jo1bAcrK2UPJCu/TSuhg36EIHBZjs9uuaQuzanFUwAVw3ymZbi6KeBA3oaDnXlhOXIxsbRYgzsG8
oWYUVd2L/sFgtraHV62+RlknjCMkp/TM5Dwxf2yVVi/5gmSngnAwqA2OREjlXkwgVDzB6hQx9vFX
PvUjVuyiRnVbwU/p03EU9UO4cX4HssbPDt7MZ46kx/XlnTCw5VptXxO8GzEoecDHgt9ZEInDlodV
AgCI96gGWNmpGEaQS0dRp/XxX3UiMo51Mq+PqqWAix8ZyHFPDJ7wlgdOAxl+ubVthXXJKzWLTHWp
DycFMOKi+nKqw8DtMhZaMc0rRoJty3DtyJcYViHbjapWt3c2oBneDkuP7BLu2vlRyl8Un/owo48b
eKpOTxmeLa/yozwjwKAbZDuqp9DM32fN2jPT9NQHtbbcHOLyNvCrEZq/+kFV+YNB9ZnbZLG1VED/
VLQDXSNlFPjkHnXuFEBJp8lii6imwZ9DVbVjSnP9K4PNoNc0jk1bkQtyea6M34zpqIH8Cn2FOj3i
6TN5khPrgq2hgnNgzAoiTNoJgyLescUFpKSggAgz4eXIbXSsMJUwK1iHYyYbLhX9kSBy54360a1t
K0w9j/jAWKs1pR6/BQfzu470b7emrRgl2FHYDGBwAqOfaDdq7z4aA3pwa9yKUaZAkPNgcI5n9hV+
p139iBofxylj7boT9KsGPoUz5Cf6od6yH3zye8dvaUXoomCVUi0kTgYFaobnj5+ZcE3G2EKoqdxQ
Nw5ThqQoMVHWCbTQMobTmdOQ20IoHBaqcRq6Kd0icU/Fep9Vw5Nb01aQdrnxly4gMuUSa0u4BrsA
qU63RdFWQSmTkUipeEhRPv09B8VtL5HIc7vk+FZsBiHDES3aOkis1EOJZGlVnAvNEycoWwUl8TVr
r8IOSufoT995+V5n0Xc9weNIcteEqW9FKYsXFmUrwa9wPH1UU3TJ4Trktk37VpR2XjSjKCWr0qgz
03UMz1AYI3RnTkzHJeqdE9PR5Or16aVq4PgAkjne4HgUXJVEgNxXMDc9g+dbgdrCz6maTVGlfsFR
/ojH7v2/RKHThLelTS2MnYtOTiVe6GOgI2HqLKibhsSztU09A7lC+LRMl628Asb410bU7LYGeFag
oj6nGTYjytTvis8lq/6yVTq+NNvyJr/28CrGTZmOmeYAok7d97AIyJmd+sRs+ScjfpWWjduyJTTE
qEQVeaTt/HvqYP3g9jWPv/mqbT6WNQlKWaZS9XDv1vC/gTlX6DbP/xXkvWp9DHqUEYERkDaCfhUs
fAGfSLqtjba2SUcTR/m5ytN6hXp9zsvrUIF05zYsVoDS0Qu5GY8lsbBL34slB4haxi9ujVvxCfEe
cHsMPaflIkGpgtVjtUS1W9dtNVOzTcVohMmSGIyJ/QB/vIulXh3zKbaaibdALBDY3CZLFf/whb5V
XvvgNCy2lonk49bISsZJWEZXKhieeOM5nkNt2ZIx0Wr6sRQJqWAmD6dKODYNXeU45NZOCvR1C+9R
yZEei78iB3foTfTsNihWfPbAeagMiKKkbuF5DJ43AdTWdcSDt8EP0UAcyoVkieyAhwcq5YqsjeM7
7D8j6Fex34cd1FtATCYhX8SPpVqjv8vRV9Ft4foHr3jVvOyp189FFSbAkonLQYdgTNTxX7dRtyO0
GCsyT0uQ4FH2ma/93dYbpxM6ADRvxxyueXhmmyM/yQfgvOQe6Ey3Azq1NUnANFcEKrA5AW2suzBH
LawuWqfTIrU1SfCOyqgU+ZyEs7gj4XEjCpyyedRWJIGy24Um9+aErTROhy2gMKnNJ+4m+4MVytsh
XxUAwdDGTUm51bCIR2oSPmej02JOYytAUaRFm00FUxKQsTsC7/7EK3WahvAwfdtxVWdAXAG/mxCg
Yhcg4sBqB0fIZY7/jwGpquD9TANvSuZ2ut40edTZueP/+wcWGlu7J4MOpl+QS056ASNqbwNnDhql
J7d+W7FZAL60DHEzJXkHtkQbf4sLEC2c2rbFSOVopgXliGMSVSHcq6LmEnXcbkctOO69/ZqwzdRb
nfMxmYLwudb1Azet26IirLNtPQ9D38ItNmFVCJREOWX5Q1PF+uA2LNHbnleljiAZFMfmi98tRbIV
NAm3zRMkxbeNb5B/zgb45kQFxbJnouF7tY1f3HpuRacnTF0hoSiTBVzAvdAF2wP87RhCworPkI0b
4r+SSRaDPKibgweUslvH/bejUoliGphXSoglgEfS//m43bq1bAWnjtuWTRNaHiM4Abf5AggQDxwb
t4ITLlShmqqlS8A3b+9beBVWew2L8vbCqfO22EjHutAwCe0SP1ozdah8uBReod57c1PuUFtvtImR
roEKumQaizujx6QT9ExF74lV0dYb4blihLsh65JxwOV8B58ZT+zgTCHd5rotOvKXHAbGTLUJKDWb
3AfD0v31KA8e3YbeilNv0xmqYGaZsMbIF9JnETDUre92BuBWoAYtQCqFl7dJ3I5PNVO/dai+unXc
itIN3vv92lc6UeuPbqS/wpC7LbvcCtJtZBlp4EeZTPPRXRUM+5W67UTcilI8lelwmEudGDrAij+k
+yof3M7O1MbIVRHPZ7/LpiTTrINXYbk94yLw5DTctuwIDuE5jM8xzUuBAv88WL9EG3PSIcDA/e2q
GE0ClJQs7JJ+VfFFOzbLNfLy54ppTgRoZO2iqskN6IEbuE5bcwuzXBDq49lxZbTFRysl09wAA5/Q
LWP7rao/kzz+/fGQH0Pwf9OJwFG8HRYyV+uAtBnaBvH6NpuC4Nfx+iV3wSwdD9G2CKkPNgGHzHlI
vCECLy8zs9zSUo7snBPNqdG3wjRrUZoKQ8ohETlh/Q62ouxiJWFwZoxONW/F6hpARz3nc59sUZ6C
8tIdlrZyE8TBcvjtB5C6AIK32sakKtUnfyEpOE9OwkbQGN82LVrW6mprcfYy1VNswMRig9uaa0uR
WCM3vC7W2OMqwve4OD61Efn58ZQ8Mdy2FgnW3kbBMVUlJoSNdrUFN8uo3J5zUJ33dkw2wJUKEuQq
qVWwfBaZDyZM1Z9jVR1beSeabD0SZ9sEsw/SJ1NHYwlDeCN+yLJYwEmbOLAIgwb+qI0axyOHbR+1
jYvKStWqREei3y3LNoIKAGXscPj4U5yw00F5+9vhGiojaJiNQ9LXXPP/Nk9R80lMWfcNb9dCP7eR
MgKO11XOuysY4MFPBsYmtH+ZKQe8LuQyaAEQImN/iyx31e2QnNPrbuphHR3MXrDtp7hCbaOoDXmC
6XDeJIA1PS1wh59v5mzl7V1JJnBuTAdOZl7mQAUqEnDptlfaHlba53LtF79PCt5fQdT9bVjO3e5P
1PRRZi0bIhMmKEivkk7pLbpdYknFd0ZKXH9gDDwcjcTW8VnKFbDdXnequRyyETZysxyDM2feE6s7
sxaXSnRw6BebSgrYl8cXQx4DajBtZaVwMQD11HEUrYWGSun1Yx2oBIRwUCc7DjY3nPI+noMnlgNb
UqWI32pR+ypZaa8fvYari0Ln45kROtW6dSzwIw/GfvWECKoK9dS1oBGURNdu50fb8SoCir6Bs9iY
BGsmdxS9jlAFvncbGOtqPQvUs03aU4nCc+YuyMRtw4nb8dTWSG2GrJs/rRh0kEBAZTfNDgXZbnaA
1CZe4xQCTG23KORKgG/zc3YD4smZIT8x5W2NlM6m1sC5WiXZ1rA9RYLnBuB1GLy1S3ZmRv57U3xn
mbelUn7TAF64UZUQABb+q7vxr2mBoMNiifrZLV++w700uyMkk4dloeturFt9DW4lSINKF5/bwIAl
3fR4Q1wqPoLY44vbAsXpgD/jv84MxKmZbcV+xKe2piD3JSYoP2+BKsBshZbabe5ZEd+Cl13NHGHD
l+ZPkQOPptxcc6ituAoC027F2gxJyOILHdV3sB347dRrW3DFCdyDGYgFiS+FusfciK/1CMyXW+vH
Q8GrZ4Vo8yQSaVhsx2r+RPlDxojb9d/WW9VLJDOpY5XEynviuohSwqvV7e5vu1ahtHGBaDVHuihY
cDhfRbeHl8ST25gcJ+erMcl0gXrhGhmjuJP1XhRgMmuBef5x68eRfScOA+vcX7AF4Kg8HxKqwW0h
LTOfqpV2tyNjzW0LLMkLjhHaSSJPbR+qLu4Db+yxD+VF/XdojmDEbFmuPv5LjuPx3l9iBeuY18B7
oIIqqbPhEq+LP2H44LaUB1ao5rIQZoTPdLLV40HEEojd+Yy64MRaayuv8hxGS5KBBbsBf7WXugXd
EegloG82N89yasuvAIXy+AC6UhJ65BaX9qth2NyuR74Vr0HRdn1MMebgz7CXGgmZz0vUT25f1NZf
hUwWRd1g5sOsl+xlicy3kY65TFt/1Qx1ucwEC1lpiLxsZnge81z8dJqLtgILadKwLLJW4rrOf4f5
XO2Wvi3dzlu28GqWwNnTGvevaCDLAW4g5U4Z5ngfspVXqOohyq+1TCgp7zaUtqPuE9d1t3GxYnSj
bQOsFR4E5FZ8A5rsJ4ivbgu8LbvKcJKL68U0SQRu6e0o4z2e1we3eW6rrvI+W2YU8MlEBOEBPt9f
6655cRoSW3S1FRKvRgJNR5CLASyV/wIK2PFFzVZdqXlSYFn1WBMp3E+XKP8xbr7jrcKWXQUwwydz
iaVLTmN97YfkQWRydnvKsFVX4zBncRvQLjEaAPQV+qtDWQrHz2ltqXnl9T2rj0lSMv3kRX7XKX5m
PT+xC9maq5ZVplmWtU/iogiuZp2D8CV6fus2Wfy3Z4GSzHCvW/AA49XYI8qc3AC57LY5e1Zsrqqe
gyqfu4T0oJSFDBX2wOW49dvaQEMpxCgi7BPUdL+aYrwpV/jkOLVtK67GYoDvTozUYgUuMYx49kPu
eES35VZFaTagnLCM65G/gO8HROA3t05bG2cNBaTxOoNpEoEurfaAqMaO42HdabN+zru+LJtECLTZ
T1kDgMuZg9CJ08o/rOqrs6iY/NrPuwhzJI9xUuGVXv4OulK7eQKjzW1orOCMF46U48AbCNGm5oKI
Kl3YrNz2TtskCnn0eI7jsEk6ZMxImN3obP7q1m8rNodi68CaxN7GRX0brOFlxtXvj5s+NexWaA5T
jmJHMCaSHndkILw6wCAHHd+EfHPsvBWgIHbpRc0ZDizz6F+guDX8BAqqk0+LH9uqK7mCG4o8MYjh
Ql+G7VBAOdKULisuGhdv10RvJR6O53mfdDm7qqNDVzjV3aJlK0j1QOojmbxIIAOiu6Ybv0x16bLa
om0rSgG8ZAYVM31CFLDpQvF09IjL9oa2j9PoVZSWk6lCb8CKiMzTNzgTfSqHweW0gqat4Bxrn3O2
Nn0iGv0CjvsjG8qfH0/yYxP/c39D09ZNNDAimOQgj09Ek9nFcY9MNzszIse58F7bVmwGfT3Xbd/2
ifIouKRBETxyj1ZXIprig2DZDId6SvYqV+eeMf5d4N77SStmAVNty5ELmQBZun5bxxm1vUWbVRc6
5uVdW4I/Iow3gL0KIu9uaOP6Md4ojq+S91+rQSyPUTfpPRIsOq29rL0CX3V9om04HfKSPwbAcYH8
3G/7MY7r+wn17IDf9fowjL24KvsBeJN5FpcA0v6QY0uu6LrQ3GWLwaeyVgvBdB4S2vVJQKd2h0Ih
vRu6wWlD96GQfjt9477MB1A18QI04sZHN77tqsHJ0QaNW6uFiaFxpnB2T6I8h+EnmFErq+uD0xS2
hWBN1eV+xusuAdD6gq8g1GcxdxLFo+fWiiGlAbSiXJrEa6FfIUw8xEH5x63j1orBK29GkSNrk9xT
3yIWX69+72SBjH5bS4ahGfPWaW0TFkWfmzj+5WWeS0UsmraWDKGGthYCQcOr/FdO2p/+LC7cRsRa
MVbUe8aZxmhXHpsua36xIPVw6da2tTSUfPLgs8BzWE358sansrn3TDyeCc4Ta93/2E1xYsAfkW1S
+V5ztc5rc71BLNCDTLSveUgOJOzYbjbMybnPj21VGJFdXRi80iSD8U1xoTUK5VjrYS1yGi5bFKYL
3va07zqsNv5VwFEjA2KpkywUnbf2+HXl0ZS1uAqasnwm4TweVLE5cbvQuBWya9Z3/oBlIAkpCNOm
osWuZE7VPWjcitltwwMJ9Ys6UcjC77Lab+DPzT+7jbkVtFEYDFPTIishifpWLqG/i6fOKSuBnlth
C9djEkBPLZOiMhmu9fdb2C9nJsvxu72z7dqisBFiDd8v8g7KwWwND3TU5R7VBODrDpF/Ayb7eCfz
zvE4ZOvESiCn1hB1MpDll1+K9iaMqMuBHGNkbbE1nrsh35zaZJ27ehd00QyyTvv48dc9zr93BskW
iYFL0AH/7UPut8aXRRwfWCWuaNx897ZzqoB/iZr3fsPaaLuSlcG0hfgDJkGXizkqf3esKx9Ig8JL
YgrvaZvz6C73xBTuakPr+wAuDxr030A9gMOOnvTeXK57IM+XX2b0mnO64ZNds2Ie1gmeppDgJaW3
jWpnemzUTZ7192UHz5F9G7SSXg6hX173uKdcFXwI7kNO/G8doOu3XNXrNZmb4pPkPDpAFaf2H3+W
Y3C9N2TWchH7edkaRdpk4ys7NMBVlzX4xW6NW8vFRLcorEJs8TqI40sG1vN+jSFUdWvdWi9g8xmR
SY4SRmqmQB3T3B0y+LY5tm4tGGrwo0B3PdIOHqq8py3Xu2V0vHdE1k4P1G8wQVmPqy+d+S4CPQIG
q07mYYADW1t9lxV6BcO7TYJt3suG/s184kQAQdvWEgGyD5ICLbICgHdjqnRhtYNt25kb03FavDMX
bXUaNf1AItnh7SUHf3Mr/GXfrYG4W5rW6VXNhwUNfvrVNbXp4L0XyqhO2kmIwzC1t2Ytz02ZU/23
YhxeXKANLqZF5Z6YbwSsQ/e18gIEs+Jup09bqVaWAU73smoTFbHxuZnLh4BM3YtTQNmytBqWTS2F
U3GCB1oP0rf4JZ+gf3Fr3IrWGeKApetm9PxYOcHlfSPIg1vTVqgWS2gGkbXkE7Lg0a6iVbbjYvz5
ceMnNndbDta0yD50Az4qEGYXWTPcibG7loG4KFGl5UeF2+HHlnyt/RAzmmHs6zz7FufxfdxNTlpV
THoraMEU9mewp45tmz8hLa7zmD19PDondnVb5WUMHksZNHBIKSkklYug724oJDNXXa3jr3ko6i8f
/9DxIv7O2mAbZ3WwLQYDO26SOGcAtzQRoBwAhXdX00bnm25VCyTzixx2IqM13vhH4ySDBgrCjmqK
CTVHGL3O87+VTf2j7p2cAdG0tfkunYY9Yo3McMjby7pF+WY3hP99PGDHuHpvwKy9N159JeWGtjey
fq6CKdj1s3RCD6DjVjArb1tKoMvqBA9ld1nOKshXo+nSredWOCNLKQ2eanBq0C3d13r6Dy9+jpkB
WwMmYIw2tIOokrLwIe2LzLQLyv7MBnZqzK2dV3tVUcs8r/HGt/6avWHab3Pt2nMriiHY9Yk3YSGq
Jv/STOTnVBonR2c/tsVbrCjUHC34njEVIUyb5LcxZ25ZZ1u9ZYyc+0atdZIvNLjMsojtYeBZXjlN
Fps6SGLfC3iFzMM6DuQLXOpvpWe2M4vOie9pC7j6xVvXNpzrJFy34lrGorlBVvfcA+WJncVWcPlb
N/uj19VJMy1duM/7ml5GXlC9SAX7Kc2j9X7RQXPx8UCdOJwEVsg2sSwUzphVUtCwvGARPHy9iOUX
ay0d85y2rivgPN8M13USKJgoLs0jChjcVjNbxdWzTo9iMSWS6f3TMtQ/Vy2vPx6YUx/ZCtqmamdf
zUOdjAsvLswo9R5lIvmZYT/VuhW1c1dKcHMwP+dFR7syjG8bCrG9U9dtIRfYpzH4Fbhf+aG8w32+
QGQxJ4cb1MpaR2WKdKHfgyiUsBLP0DGtdlRji3frubWpAiInjVpwU8crN7sXfhPvqCTndFYnTiW2
iEt5tcKRm9WwCvZ2xLCvUzYe6NA+V3E1O/4F1v66FmGDhHVYJxtKr4YSpux1+d1tcKxQRcWGP6k+
RhxV3TOMcbu9aei52pATE9JWcjEGiXicT7gBqarfQQu87LJscsyb2kqurB154Ru/TrJVt3tFh6ex
4W7HfNtCa5VFJSq4UiR6LeQeiZt4P7HJ8WZra7kgAu6itcJa34Y0+DLHeBED7+ccHPefR9E7xzFb
zRWzriuQrWghAujNp2Ve6SOfQvgvmry7nCaidxD0xvuyK+Fjz3Ky97uqfIo6Xt63G3FSOPmxLfzy
mpAso4a4vPXCA/Csz6sfuk1aW/ZlQun7o8D4RZv5NqrLduZua79nnZJnDwnnFkaESbWom2aunupm
Pld0e+JaYUu+hkWMk/GHCubz7dDeqZ7z5zzoioPsOhiT0qqAF1QUjGzHu8L/uWidud3k/+FEX2Ui
REAWf6yWFk7pIdTVI4yeAdL867SC2IowFQawJYsDrCCRz6+Q7wivJmm029Jn+3C1Km4AqVnqhBD/
2gxZtzOx6zHXloRFEzQhoaY4Q9cmeKp9GR780Zgzx8UTp6B/RV+vRj3KB8ZYVOAqrJb4OirW/CGG
AP3v2GDP2DsNvi0OE+G4UC0N/oKhGXedbpDh6xa3sbflYYBsh0M44HLUs+JPm4lkhvGiY8f/j7Mz
WZLbZrbwC11GkCAmbsmqntRszbLlDUO2JXAA5wEgn/6e+lcS3KWKwEYLhwONAjEkEl+e4xzKm8Eb
eDXNDZ6S8bxph/u64V7i4CT5jxxXLw8+VWv7MqlgOBNO7iJBPYMsFxEz2zGQqkUIN8mLeTdR78bu
8AsPXQdBsW7aGIWlZNgEVRsoRdTfxhWog99kcS67Pd2ridZIoBBUamYzX5M+rYlQvvOF/JrwZHyP
5pYO7UvF6cewMhqpk8RLwRkf1QmdBYKgaqxwg1FD1GSUBF3K1HjrUfnKWg2d0LnWch3XS2BOUDv/
WB7L8RA0LclYQwKvVIN0IbF4Iaze9aJfQlqO6QKvoTC6ZYXxevely4gpAsgXL4ENcvyT7tKZNdN5
bGz3viqH7Qabe1mZ/40qpEuLlWGhgeFPSPWHx3CWR2OytYtWxNKYQEaIP1c1Rjf+1uuBo3TpMbYb
mFnHgN0TFYq3eynbR1lRv7ujdPmxCaq0WrfIy2x6uO/rb3yyZ58VJl18bDuaoOSG1RBhYut5oxG7
D8bis1/jzvKNJ8PgpoJbdbGIPuNEyZONrE+1PpGJs3ZRSmDG1mJvKAhps1As3SmI1z/9eu6s3a7d
dSKLo36xlP/TDruBalfiZWyGnjtLNxyXpWn5giwbCskfNC2WJ6o7ryybdFmtCXg07eDn/jLMhUm3
Jfm7jGe/7+miWmCopCEirF9WuSSPFh4Hpz0srd9247JatZ6EmBgwY8Lsh5GY+gzrKr/nUIDWv+70
YgqPSYa4NUJ8ST2VfGrfzWUye3b9ssv9FDjtsKwa5hAPZ2bu/5XEvunlLXuESwdf2cRcWGs1PQ/r
uMY0H8mx4Kk1wUv4EcGaDd7S80PXR/xGzP2/Z77X/pSzXKvDHmHAQVjtWuuUV6pIGxHKh21e1kc2
QeR8UfZ7PCRzm1Ed0LQNxZyixnx+aGEP9DwJwu/gJUXui6mWWcTC8l3MV3ra13B9n0BBCrIURfQA
GX9+1y9hfVesuBdlbIYU+YnshzmroojvTDLoc5dsRZhW40IfxGpQtL1ARftMj/1zGXTt3VTbnt5F
th9shufzYkxXa6AKqPRAPjUVgT2sXYJ2O4HwDHJSHND0g6HCOQwvtVMVxP7u26WG67EpDyFTWTL9
WPEh6uCdNPLiT7pG7Uf47uCZKUIy/Isk8/4OBcLkUUgEOmEohneQfO38jg/XSbE8eL+3DY5aiDe8
EHKcuqm7EaJd5uBrX9XZygx0XngQTXiE2qr5jqNoD15zWpxZsKlHr93SBdxIPE+2qTBHiTxQ8TGG
f/TDcosfunKy/gdmE7QW+FKIu4VIssPG/bkx7eBTpEaki7K1IwQtRlw1X1qo4aafQ0q8SlXQsntf
kAc0U3bke+dmjx/afoeVGGan121EuiAbLMZlDxNUJNi2ucskBCDPRs792euDuiSbmrZ6iIcBmBzp
uyxe2dsZRfdelzTpSpuxQIgaOXCEfoF64ElXZsi3+EX00iXZIqKROm17CATs811cb88AePwga+mS
bOEGZp2BTX7Z1Q5nzyBUn5NN0U+/H/P/pR9eWaguugZwm+GBGNnBiirxJkZc/B1pvPhkweKlx16E
X5p23rNlCPv7GJvhXWfCuMzGaOePdWdshf8T/9eNCXbl3HFxNx4V8UZR4PvSBgGMwoncCeRL8UJ4
GpfLGzMZ4VHmNyNc+k3GreG4AdQvsiyee1a+kzaMPNt2EvVJrA25+Ba8GHU0iIda3CD7jvktFFci
rUMqJsQdqUapy2xT1NRRYD/W620QRMyvUUU52JUpISpo7cQhFN0VDqeW+oUsrkZaVRqzaIENpE/6
KCs6gYPOmlvXoWuT2ZVHE7B0SvQ04pGB7vPHqrbsfgftcwYsPMt0Qr7teYd9Ut7aFi4BrdbvOjnN
KcqFiykbmF7f2snEN86nK0cgdwIbQ1upjvVyfUrkX3MJBVE1dAGymHa+cYxcWS0usrbhmSxISlZB
JqPdsxBlsqA9VIeqGcm2Jiv7wY9fky6/pmxU2IMlyMny43nDT0srHd/4FVeOWodf+/02dqUNF1MT
Q88nuE9iLXODbJOpEVw1q1c+SLqAGlvxqJ+swLfh6cPPycj2s2iCz7/v+evaVkS6Mmr1wY0FNVm/
RHNkMoSIUPcotw36RrCyAdSt54cpGXWdHoLuKawUpzxoIDD4+z9/beCc1U7gTtCuQ4WthJFvtWru
sXHdiOyvNX1ZFz9dT7p4lwvnuIdrur4XO/wH4a/nZWOMUbv80Z8a1+OIcHLEN+lmC/2zZfls+5v5
7v+9AL1yKLpaZqXZ9r0IEIn0e6jhmzgW/ONsUbCV1vLojtR0rP9Hi2YussIg43uq4roYsuYIl4do
OOg9W4rgi9oarJNJFydSxORpB+8FNH+RKbzsxr+ngoR+SQmXhzNkIFOw7vUL39ZPsu4gO2s1vXEk
X/uMTiTfqpiViGbwzF9llUWlGmPkVjrxWttOTkLsCTU1bkQvqyH72RKyQdhP3VhZVxp3OTgZTUMz
UlRqsrb9d8c7ToGqI7/z3UXfEKbYVUKA7oUGQ5Ryqd4uYfjea0m6cNtqKEiuHjHQXrePBXY1JJ+V
13utdOk2RpLpqK2uXgoxqCxZokyMxvjNFFfpTEDK3qo1qV42NX+bSb2lsYq3s9+oOAue6aCGEm1b
oTCyr59pQf6ep2a7cVRfmyrOUR2yyAiI1lQvUHy8k0uvoQHjO+Tk151KHDDHGvZDQTwsFmlCd5kG
h1/C0LWCjAFuHWXMS+xTa6b3/jNdA8+mnaU5APBedBWVL9A+g9DhMtbPyKp6yWMQ6cJtcjZjIDRy
JGXSxe8Wy5a/dSMavwPbxdsAcbEZSx/wMeMflWzf9cn4wWsaumxb03Sk49Siad0NWRL38jTH0m/M
XbZNopYf6Woe5EndDplt7wc7L36L0yXb4oGRGoqhQb6h0jyLgqJK6TDsfvuhS7KVImwsAjD0XC/R
M8OO+6let8UvknAhNmi9xgXbbIlEZ3Muh1Mye2koYR46i7M5YhzF5VS+UDnej7152Kn522+mOOcm
bcdYbcSU0LHexYnyZUeFubR+QbMrRda349GGETreHLjA0AgXqamiXlJhRLoQGz0mJDQ1PudamvDZ
0DrMJOGFX8zpUmz1hOr7equDfGqr4h5GsPtpBXvjNeyuFJkSUixwrSnyRg3vgm59s43cc5a7DFt5
oFoRej5YQ02HOEijSiUYJr9J7gqR2fUgHMXF5UvAyQOLevUw2KR88BsV5/SUg0JUWA3Vi9gPfa7D
Smas22+peF45Pl1+LYlbBOgGrc/m7Z58W4offr12VidcdqtyihB6xso+cL7mY3Wr3vfatcsl14ZN
tBGPAhydzUzfM6hkpw1J1GnsG/nGbPyHarouH4tyewnWdcvWbfR8V3WxtgVRUQnKpXyxPT8gE3ls
Z2W7+uQ1aC7VtvMusvvM1QvDoM3l3qTNqvx2HZdVCyJ85ZFKKKGE1ZDFwfFk41B5dtxJXfNOaaMC
ql7kVJ0GumbUz6ecSBdXS1YjkGWK0HTB67Tujq9xOfo9fbq4WjhCTjRo0HYz8eekGn/0HdQk/L6l
s2xXw8sG2uDqhYyqSrvQ1g8GEbxfmOQSabVpA9vQCa0vZkujhJ+7Yt09u+6s3abhWpG1Uy9tPYdp
WQc8WxfYlPoNjHO4wnQanpYWA3NM7ReYin1OltJL+RCTxYl8VZ+0wP80QjyULTzQovtcUqH9NuL/
gGhRN5k23DBbSIwnxuDJgBvzGhMXQ+sRIJEhlDhWLR4fivAgqZGr59OP6wvJVDdymIqoFxHsLBtM
jCCynNiNtX/JCb2ScHFRNNiVNNDvSIK8DqIixZPhlI5S29MB+SLPkXfSURAxSEwTkSBfYNMFMlxB
I9545gNcIk0GfcIXrdVLv7EuO+Lq4xyNf/t9V+dyStYI79eaJHmJQGavtwcZJX6LNHQXaayGusfz
ey4g+YdiumR9WIShfmkpF0VrK7mZptyTPLCDztopEqex2P2yOy6JJpaKjnjoxCu7nM9FZd9Morsx
Kq+n1YVLoLWkgVDZYIIcVEF3R+fePNZFvDxufGF/4hZf3/l8WOHSaHtlhDxwE8th/7U+1XCOe0A5
oFe+RLgYmlSJbIMBcXCxt+F5GaFzt3VBfGOI/her/3fBCpc8Ww+hKr1iNSHBW5/CMOyfmr3mmWm2
b9ZM2CFCYnPIa1apKdZ3gk5vdRcWpz252Kcn6kNpOL+3e7tleDkFctEfH/uY6WwcWXi/6vIPvWr1
kVXjQ7RMb+caSi8hA4jJxFY+R1FbA76SX/w+hLM1GLsrvKMcRV7iBxE7wn2Zj5/82naOcE4IkTIK
ZL5XZDyVRfkOrMst1e5LI699BWdrOGrdVXbdcdmh7bO0UMjqNj8LYwJRqV8TV303wlAEovJ5MYjn
hcoLwOu1eIVrTbl0QRm0vE5yPcVmTrUNgyEb6Nz6VWEJF3ZLElNPJYmSHCqsS2bW5C+8yHvtx8Jl
3eJonaJVbDKnKlT8tGyVqbKoC8SNIPsy6175qC7vFk0Uj4UG22bTqCkroJ/yYNhan6NFHX6bgwu9
kdKSalp4kk88zPXYAYWVrV8cL1zobWfVsW8aRRnQdOFtihohKKjYZFDUK38gXK/KOhkgSVHYJD8W
PkJ2Tnd3XdBJr1ywcNE3QYpVU8jt5Wq1H6Yg/HOnzLPjznI1x4Y98hiwosh+artzOJR+R4lLcsEJ
pS3UNiXQolGnwO47hL086wQgE//rRnAckOyMhx6rldI7BvgThQ7RrdffK2/2wsW4QEp0zVbXmC7b
Wp9stcq7mRxz1hZ2eCJ92Zzww/Q3pNFDkuqJF49GDMF5FIm+rzV+5AYv4Rvr4nU7EqhIJL/+1IJH
YuVDXORiCOenQTbdU2KQbEurI1TnVmo64i6jpi+TmYo2A0YebykzoKFOJOLVEx4Dq1MTi3FNUXm+
P7XqWO4u77tVGpZVcx810ID3OlhchsxCQClWq0zykAZvknm9j5j+4Ne0cxNH6BAIKjCbxoN87qYF
tivb5FfXDmmkX4e4bDFoh56TPF7ph2Ywjy2+q1+/LzvqT4/CG4/JRPsFS7eQ74qWfNsS4rcruPgY
r8kczxGansn+VBfyR1ALz6adXcEuJYPkUCzzmHVNxsQCYTsoKPkNCfl1SMpqnPtNS5kn3DSnYgVS
a8fmxnK5En647BiNi9b2yLjmVoISCpv2QMW8uDEJLx/tlWPQRcGQBIrWchpl3i1xdy7IEj8fneWf
YAQm/GIzlwBrKVwl+GXkK0X/UWT4No7cy8KGCNcks6hbqLhOLeK+sqdZ2E8s3Sz3ussKFwCb7QEY
Z25krnrymaEmPFvD4avXjHH5L54AmQZyJ3KQUfxc6uMe5W3zya9xZ4Um8H6MQ1CkeXQU630BcTuU
vNKPv2/8soO8MmNc+otuxFrgChL3Tb7dm7YOUyqK46TNgS9QR8mNe+1lG3zt7zgLFiqUKKulq8RV
YUUqwcBqr4RKfjScOA+bhzDZQK+WcJ74/c+6sspcyssGyXjszSDycQj/Srr6LY8irwygcLEuCRUl
UgaTyDs8OKaMr28P1nihBsLBuv6PJxJsKSxn8onZj8OsvsFT2C+OcmkvLsqFq5pg3c598XXlZfUZ
LsBevpZEuLgXJzQ5bIOOy73YThCd+2Nkwg8MFS7tddQbGYoCjTfjIdPnhIJU+/00ka/PSleGzMS0
JCVMhfOxjumbuKb1U1XX230My89Ux2N110RrcNeFarix3q5MTFebTFeJxN1zFfk+NOxlCOYo04Hw
I9OES3jFF3Xpkm8iP4QAjjxexE1t4HfmuoDX0YwrsK2aI/Gl9Umtej7P2y1ZzWvj4py5dV9OExcD
z8HCPGvb3HdT8e/vP/K1pp1QnFXl1kAHl+exrJLTUSfv+ovjtV/jTuK7WefxoCtnyCZgE8WtsPwI
hErdeCe58uImXB6LQaqELE2P6ZLQsE+7ks1/lAmLXxI7f+2jcT/3zbGcMYfXdLTb8gaBrZ/cmnB5
rVWGs4XeGstRQaROSxc3d5RoeiMOunIguMRWUyyllWYUedUxJPTHKq1a9UPYOBd4wjwRvX3y+kIu
vrVuPVH7IVge7UWMSC6kb4+wj29dKa4coC7ApUk5waJW8DyZSijA7Lw+QaMaN5ZiCu37A09FnpcA
V6wMRbIHYTJkOY/o/IHx2WaW6eHGAX1llbjGlZWKwrauKc9ZmcjzBN1EG3retF2xMsAF0b4dC8u3
bnpSQ/yvWm/VYlzrtrO4dVihMhjlz3k47+uZkT1+nJkZTn5zx13dWFsrqgYuQ27XrKctPTE4A3s1
7vJcWxDzsWkpRsWYJkXaMHiMW3F4tn458n6616mpG6YtwmwRUQ9r38ZG98hu/+PXdeeyW20ViuTr
BLteAN/knuR49fOr3REu0LUmh1ZNiR115k2YDsd6N7Wl53btEl3TuKBovT9YruYgPBW6QIEBHKT9
potLdLHR9nvFLcbcVD/Exk02KJTh+I25E0H3BepXNG8xF3VXz1m4gCjmBWV+pT3Cxbo0Mr/YHDXG
fds/hEgOpgulnvFh7CzTvdumPmo6lldhUDwu0/DvAd3jG0fJlT3A5brUwfDyBBY/T5Z9fiw22d9B
/uNWVeaV1l2uS5CmWggq15Egif4KafRsx/nGtfHKdf0/UNe8oI5VHiSnTUPedzbsHoepmB6UbWq/
bd1FuxCLmDGEFw3e5YYAgnAihf0897tluWwXRUlVxNqA5nEE2R/F+jtWx7ekxq+Nu3PtjadDtqEZ
0XhllhQ6oE+8O/zuWa7HZECQTAtYeZnrIVwLDJL5cFT1zHu5aBf4qyKCKjbLSwnRolZnIFI9O+6E
yStjmDK8Zzksd75Pdf21IczvZuLCXUWponjS6HXcyLeHre+36JYX/bVP6Ryjy1GU3VBWJI91z07W
jEM69oEfRyBceEsXpRE1HUgOv7avURWc5pD+8NpzXXaL2I6xsYLnyprAnQMuV13aK3qc/Fp3TtFt
IwcI4J7mS9T9kTCNWQ7Ize9i4uJbw4oC2A3X2xzPATZtaqXSCrUNfivfBbiYXAYohmw0hwL2kMJ+
9+/Dtn/6DctlFv0UuRyjUNOcGJr3rfhBpvCHHNlnv6adM3SqeplUG4/yYYIjaQoJUf2lo3LzSxy7
gmITkXxC7EJwyoUn3jVhpsvSj2sTrqBYv5gqLFQX56zQ/1I8i2jtOcud5amgFRpR2Evn4UHfQe33
TRIlntGcy26RzdSFGk2ULxSiEWLTSKgrWfjldF18qxuTKtnpFOWN1hndIYxZ+8kNCJfd6kEcNHE0
omnKvieq/NBCxcJrFrrgVkfwGAeAnuQcov0QrQi+D6tndtKVEJPTtFWx2Uke1Ut4bnt5tyWlb+PO
ygzaRNVjo+K87LrP8dFCLLRe/vAbFGdpDjH0cLYFhZT9bHVqJ/5uQKrYb7tyma29t9BdkJrkoufd
33ETlh9VVH7367kT2x6jFnvdrySfgt0+xKZ53y/W87nIRbaKIqSh2qIo38dgv4vnMThJ41cjgleK
X3daGu/xWEPwPl+G7tMmRljxLH6Wa8hc/9r2Hk79pkK0PauepbQP3zTJ8tFnxLnLaZVD1SLHskT5
ppopU3CaTI8I3Idf65dMz0/njzqKtl4GXGp10/+wymB19n5ixNyVB4PIU8uPmoR5VbfsXgTtksUS
1ZB+PXfWp5pVpcpoCPP26E6LJs8Brf/2a9pZniW0aQbS6RA77ZGXTH7ZWuNVxMFdZspMZBwtK468
sfDEzVBFSD8vqy0+/b7nr1+yuMtNtQuFv7kJwzyGFCpksOLFoiS8iIO/VDl2N7ItV3RxuQtPAZTd
dHco/JW2YkVG40F/0GELY8mj15mE+nFqaQd1MrydRATuDvCitAG26CNQ+z9sKMuz1891SStYJZTx
mhR7PtSjHbN5gkxuGnWRhMpwITs/CTDuAleDjbmYw+TIu72zEIwwPGt9I2PuslbdUCzDPGNKtLv5
kQASyWhT3jhoLsv4vy+R3EWtui1JdmGjIxcJSHtaE/21XBU572HLntapr5nfanSRqxDjoSoiDiSy
2P5VVGzKIsj833oauBwvr/0OZ7EPxzZWsq6OHDYI2xk1JvX3apT8nwAU3yMXpsRnD8fp3G9HdOIM
KtNURAEsu4469gpkuOshqchUztA5DPOD/iuwW6ZTWPld/7lLZ6nILj0eUsIcymEsa2HVHlfNdKPj
/ysbem3wnDPbBJEYUHt95PscKuiNQQDDQh/+eSn3/lTUsrpnA2r3jG27rKBHlOqk7rIm6uGjVSVN
yueixys8mctUTkF8htIsnjvLDVZJtNz3+3oI4/ZUdFN7+v2yvnzV1zrsxOhgP5Nm3rEiggiOtUX9
0OMfv4nqAlzJfixllfRHvtH9r1FXGmQj80pYcJe46iiXRkXdkcOC6dv27mjqf7wGxBXtWlCZMMlj
xhbRtSN0/Tlyl+kKc0S/AXeRKx0eGuW/5ZFTKNS9kWYYMjqttyyOr3xOV7ZrLbZuGIrhyDldSAqb
s+68k/7Ws/a11i///acIpllG0o8jWg8JK1JejmG6scbvuHZ1u8K2GZKRtkcu4WZ9LwP+dVzlLV3r
az0nv/bcbG1PZt3Y3Mbzep4TEBZHuPtdRrnLXg3VwC/aGWi9U2UKRmS7w7OnOfnNSGeJhsHUFqHV
9gLpobJ412kplWfg6GJXmoC2nw9pctPgMbbTkDmFz41fz13uKkCRwV5qvufjotineo72d3yeA7/t
xQWveiZpSwK5513Z67PeUY+a0MWvZo676FVQa9p30bjlE43+JtFUn/oq8tMi5a70lmpqsJGjRVFG
u9XZbHRxD65L3TiFLlehV/Z0l71CuBSTrlxsHvFG3NlCx/qUVKF41g2rvzFBpicrFJCFZFl8f5ET
xxcyNgPU4tbcljg/xgm13uHulY3hLnSFREk10lmtOaCI9bGIo+iOoVD4RmB7ZWtwuauYGs0LqIzm
ZIpgM1kJcR/hjdqzdWfxmiHawYnwOW86+qCXj2DvvcArGID/uqXNcUKWo6dzPjfFv2H1o4KtiN/K
cqkr2lqxFbiZ5R077uBgN6WLCX947WYudBVsB0pZyDIDlX4jGjukgK+qG/2+JLhfmfgudrV3U81Q
ojfnyTBNd2zYlzPIkvghhrn3U7cV5JtQ262q9Svz5j/E1RbhUlzih8SHjFLWJtt7O8/1X37DdPmr
Px21OlkGeyzxhIKf9XgE376l8Dbzo6IQpP/a+s57hSKvdsrhEv7dFGHOUC/t13HnpI27Jpp7Qccc
pThfWGD/qpLAM/5wTSCXZku2qMOU7+a5z2vCh9Nl2/Fbqq4NZM+CuAiCbcqTHoVwLAzTxFZ+chXc
Ba66ulwni6qqHHtZ/UYcQEl0MPiZmnMXqYrnJrBqMVCjq48aitwrCiHs8t7ri7pEFai8/kjgm54P
zXIXhK1OYf7j56nBXYpKII/A542Pua1F8DDXSXu/69lzjboQVRxEquCkGvOuIx8BaWettd9+PyrX
MjMuNmVRQ4VPOY55TGb+UFjxMJoNR0efFXH/LojYeUrEV65M+aQXVb+hHeCn3ba33iiunPIuWLWX
FikfY8dcRnofUNKi6f08SvJPV5b2Gd55KkqNjs23aixrz6ngLG6YU8PpTyZD3kXz/Nz303DuOjp9
+v2QXtlRXQWtFePWSNxe8hAU92kLlj8G7Xmto845HJq1jma9DPncfbHInqT93Jkbx86VfrvAlegZ
GZOO9jksWE9TtKDc5VZS6VrTbrbb2h16Fg2GxMiPdxH+8RpqVzprGoTca23QLgoi4DDfpDSgfpWw
3CWthngOEsbtkGObG+8EpFDPcUSLzK/r7Nezq2F98b/gPF9FEaWDatMJBayejV++w0/HbgM9vlUH
UZ+brOlCkc5753l4xc6ZC1ZhQXwS9/lUht0zH6ftmfR+Rbyorfq13y0Z51JWrM3nKno8tuVza/30
+LiLWEFOu60LcXR5zeVfKNNR6WiqD37f0lmVDW8L0CB7n1NJPm2Bfa4ZYnCvtl2+qgfVGlZ488sD
ymudtkOtniEkUPlthS5jldiVhppwnUu7jlml6z2z4e55LLp4VSn7vehI0uU0Kb4FVXGk6zL7rX2X
riI1KatSxhpzZY7ORxzMpyaq3vmNurM6+2KhKAq7jPoUPuCK8mUq4/vfN31p4pXo3oWrqphWdcR2
nQPw5n/2MmAnduARYoZn7o1y7yvbrUtYQd9nj4uix05Og08ws4CabRL43deIs0QDkJG15YfOqd3k
KRCTAiLa+UkKcpeyClu+RipSXS67bc9EOz4dsM69sZSujbyzTNlSctsF/ZBDJ2J+v1BiTqKQ4xtd
oDzA6+O6sNXFuRKFolWfkwPL6ZiXOuNjX54rGx5eyCJ3oatBbYeRS401xfscDtoP68FvZFyuzBvX
3LHswwM35KbNLWmrHN6txbm2sb0xNtda579u7nWz2KGw85C3UDpuhiJJA2a++I27s15lFUNDKOjb
vAzb41EZJp+HwRYnmIDfenG5cit3nRwNFEbCjRVtHgVD+DEwRldp3Jj5TVVL8MZBzc97SfiNXeLa
YDnHbDgpAsxL9vksZn1epudjJH7K69zlsAINO2Fk7XGE971I23p7iqLC867iclhLFW5jYuI2X/oS
Sg3B1qRqDPxu5a6OloSJT9RBsiVn0Y9dAtzbKu6Zh3VRrGbahpmYasibvUCmKCHN47xu7EbPL5P8
lV3fRbEWIuK5CkadLyBV5BMlrKwzAIgGVgiCqe+aDX5aFtxFsybwZNs+dBp6suG9WLaPw+bng8Zd
NMvMkjRxb7q8aZtvSEz9OQSQ6vFawi6a1RuwxkOP87xMSj1mmtf7p2ZW85jWEJj0C4xdUa121U0R
RQh37Gy2TOoDdnHFLQWjK2s2dNYsDnVUlOxE51FMkyzia3se5MRvjM+V/ceFtGgVsKRdZhyNyTi+
Mabo4Fbbwx4Kr+b1lkVEDPd7q6MbyMaVw9JV2mJzH5pj3Dq8TEY9zAkMAc2GwsNIV99//8GvDZdz
HFPFIo0qN5w2QZNKAo8JwpSfbgNz2a1+LmaY+KJx01P63Ebr/cjrW3our48Nc+GtzsyJXcIBywCq
K+ekHP9t6VI9NYToGx/79bFhLsLVJgJWMnPU5pqYbC7gEkBt+8ln3Jmrs7UkZq+Cdtb5xtX3Mhg+
z8HoFZswl9+a62GeRsig5nu3v+XV3/PhVzTAXHtHCBVxpezQ5tPBviRB/z5ubpmqvL6wWOIs2xX+
P4faTZuPzCwfOBDOP0aUlaq0adiU9tXYwTdU+nHKzMW5tnYrJjxXYu6wKrrndqxOSUFLr/2NuTTX
JruDI+GO/a2ev1dkfoigEu0VvzGX4dq4rYdjHzQy1mV3smX8ljdLd/aalC6XZTuNqjn4xuVaEHlK
+CDODdQobpy+V5aTi2OtFdxOSLLqnNn6JcadJU2m5UYG9Vrbl2n1U65lLWlUgpDReW/5Yz/zMlWJ
8rsPMZfGqrojFH0xNLmh8o0NzVO7rF43f+byV+u+1oinojrvxhJ6aWNv02hevG4SeML+dVACktC1
EabO4RfUZkCJgkxFh9cVlLlcFdJxdlmPqMqnrvjS4J546OVG01f2AherCpaiGmaUJ+YwKA+Rja6G
4pEO0/Jkwj56p4Igghu3br76Tfro11FKoIHYFfta5b1ckwf4RqoM+czixnq9ckq5KljlrDRnzVHl
61L0f5l9me4UifanBb6Tfvu9i0axot5VZZcq76oC5TlzfWR6jOjJa3hcOGoptISyrULrbH/celue
7cjne7/GnWW7z8YOc8sV6kW2twNbH4r58HMSYi4cFXG7FFTHKq+BU2Za8TgN4KHst8e7cFSDytlu
E7vKTbL+2ZSwEBXlR79BcZatWPUqCLBCsN3sczFPL23c/enXtHPKFvT/OTuTZalxLYp+kSPU2tbU
mXk7m66AoqiJgoLClvtO7r7+7XwjUJFkhCYMGOg61R4drbN33s+xqdH0Gj/ZuvvE6uCrX9Ps52UE
U2m9TPmQvzJ2gj6POHDvDP2gKKiy/Nx4z7eh110QZFE9nddmel5o/8nvu50AmAUrQQ4NTWvKPrIj
7JMygN+aV+MuETXgrF7C0uSvAqTsLhtoZ0guGD+sSP4HiQoW2xmmgkyS9q0R2yttY79IwOWh8hYV
EfnGgiw2ffRm3rvoTW6136Hn4lDMrnkz90X+ynZ8eRMXYr0MKhZeeVfp8lB7EK1072QOHopeq88N
RGgJ/fL7Ab1xNLk4VGGwfhqOTzfWBEWiAjG8kdBxbiH3z+ZHixftM1XBvev4r99lpWs1CJp2iald
g6waAiNPW9CZc5eH8/e4nsMHJNvah70fgtMhZOG3JbuAFA3giWciE2T7YbvvQRzMZ9yCtFf1oXQB
KbotNN8mix9E+y9Tkb+NoFz3+6G5EQK6ulSF7mQDXWKcJeF3yOt3Z8Mku3MI3hgHl48SfEIo0gb5
qzaGEFMT9v3DQefqpa7xGlRzZZMGZf0veKv1SzBLF5sKtVXtPE9B1m6YxXEJP9Cq9yvqlS43VQi1
YPYiIUi3/gKJzrf9mN+J3W6MgotNaTXzEhyiyuyyf2zW8vVR7n5xjgtJFctqghb1EK+E3qOkX/dP
s5Z+k8cVpSLrDmm5FmeuIPsLj8LvjRr9cEbpAlKMbZMJIXOV2XZ6rnfdJIxS4nfCuBaBVkBoWear
zqqqea4n8XlHbazXgnIJqamI+LzkPMjATH6j/do/Mjr7KYVIF5CC9WAzjMemspk03wsKBHxEEtAv
OHMBKVFjbjM94gjoIcsQ18vfEbF+b8HyP3yU6gczrq3K9nL/DKOZd0u/+oVnLh0l5tnojUidmQPa
rwdfvuyjzO9svf+fEv/NfksXj6oH/FeOgySD2E77aqfR/LDMsX2dl5bYF4NLxOOAkvkE7r36Mcpl
8BZbXPu8w/eyTiqjBbRu8za08IiexSk3sU1Urpcx6Zdq/iZQZPMh6nj1tQwPkSesqMJ3tmyjPGmb
EImcXHH73QAQ/IsTAbgpGKoaqOPKLnUe16c5JvZLEffHA55FUHG8Ns2boqCBTbZyXmH7ikg46QM1
26TAnHnVheKAazZjpzCPWwgq1WRNRFHgdX4doxTkRfl5i4MCoqvxIh/YelRZ3gT1YwC10edwXXt8
0qr8qDnp0mG9KGAMwTkMp6vJJEc54S3fz/ZOunTYLifUXoxKZxIuLt0adoll2EV+v8p//SYiXfSr
j9qistcP71FQ/33Ebe8Zpqf/mqjJX+esm59+/2dunAuuvNa09aMcRKgzOpBHHdfvV8T0d37Crbad
24EJa+jfLGOcaYLXqKDeL1IMfq4x0oW96iYODzATOgstz4yWH6GE6BepuqyXXpCgqdUUZzWNdcKD
9wGl9wr7buQdXKvEuIs6gsWjMl2hvn7me/7YTJae2unws0+WLvcVNstkmwEe63M4tUko9lcl3HX9
xtTlvtYDdG4VhHGGrMwzPUp66hZa+p0PrsIWWwBCR9URZ7Nc9vPV++o0VN3gd3dyFbbyzsxBATX4
bJj0N9PRr7DB/OP3q+jG9cPlvuQxQ6GKzDorFtGcTc6WS8Th3l3G8O5RbXA8H5Dmv/PHbiwrlwOr
kZfZIJeus60vGbJw7VvZRH65YBcEQ3W5GAuDXWef1XQa1HbJ18iPGZSu1tYixRS3csKHa1I/9KR/
nU/aT24Pxro/pyJQm8Jg84zRXdpYQOcgLi8ybOLz7wf4Rp+7JJhsthCyAQiLpinUp4AOZaIO1vst
KpcEm/oIvo+RVJno8VgJh5ElOUT50e/TrwfMDyn4vKTmaq6tsrC1MHkh34zQfhula6Foi22s9ga9
Ajnjp3h46qLB77ricmB9Dvu44KAqg9PTKxTwQi1Ejn5pDhcAi4KxtWK9fnWI8m2iq1MUB341ANIl
wOKKHu1QHirr4GpT9MGWCJgaeM4T50DFtMu5boXKtk69bhs7ngtSGs8p7iTczM4niArkUbaZ9rEt
+XIq48Jz6bvo1xSXRV2ZPMzMZlLe6Od484z7XeRrK0zYhbIIM77mY9LS9ZGN6m+vteMyXz0tKKTf
yzCrpj9n0b6pusVvE3clthoIaZOoNGFWG6x2xcJnItq3fl99jT1+WPENdiYa7z3cEecgC5a/eXW8
92v5uj3+0PKmadMSeu3rICQZDcrgaRuRb/Nrnf/cet3AvGzcmzBDMk9CdmDdTlVM7wS6/59qv7hm
uWCXbeoNBh5g3yCLjOW+t5actjLMn2ESg/Bdqm8qiIpkjzeZEtmEX7CWm6d9wt5T6IGbJK/Iegn5
LPHOGLAoyXGgvdl6VlA8Utf6tJcD9dtYXU5MswmXJcYjzOkqReEiT+Cd4mcbD6+Ln7t57VslC7qH
GXIHX0PSfLaY2V4j6GJiLXy/QdQpme0tWc+GjOsDl8e9bN+NQ9jFxKqi7Caa5zIbFvFeVn2ZAPvx
S6q4XNimKJxvQiYz06gTYrWvavMzjZcuFxZY+FHLQMhM4SIKTZcFqY8q9jxwXDJMqRxRzgT5CWjT
/bvEEF8T3M84V7pA2FFXUAlfgPkZ0QdQnxk6FL7fRSZuVFdJFwmrGR+7esFsuWJIyXJ1dYhCeAAl
FGfFqc1j/jbXbPxANNxHT3pWo0ngQKUe231eT3Qeds9py35eETyKebiqWmYbTa5nyOT30O9iYmFu
O1nWaJeE4QrdoI4kbXknbXRrMTirWE/DQgKl2dWG7nVw9BlKq7xUGoSLhxmD9MK4W5FNBc+avsuo
zj2bvibyfzhAYrPbsO1jnpEFhF4Ax2c+l/cgwF93iXC5MHSyIbblLOuNPfOwfqTH4nUzFf/BwnrZ
T0A6WYaX1IuRRVps8k7Tv84IiP9gYcLgRUGhp8Oub+GTun/nkxzOR8Vqr4uvcPGwgZm2nkXAMgTS
zwedXnx3COHiYV25lgQqWSybG/RJSN71tfKcKs6ipAgE1LbsNOOxtkkUmJQeuVdCV7gkGJGm73tK
d2zJQ3lWhY0SCIe0Xk91wmXBAt4z1CMVJOs39m0fBzyMmDsffmOyuCQYs5HYI3scmSnUnvbNdZLP
S5ksSvhFYcLFwWS9HYXt2ZF14dAkSuvPfanu3aN/ndUUrjjXOI6tyePhwPNZv3xoRV6+q9eh+Cw3
kz+JoRz9bgXCZcMOJB+x1PYNrwHqPQosQbjOXjuvcNkwzRoAkatcs3ip96cg77pTZCO/QhDhwmFE
4RWDdmhd8eg8x9PwUBsi/GamC4fN0X5UkGxFr9gGWfmuiJK2pXeuNLfmprNgj9pW44FLZGaw2Zwa
2tZPk4nzx6Wo2J298sYO7zojonjfqrhF6XPeAWaBbNhp7Ni92/Wt73dO1IAENet3smbRHsF2m/ZN
BlkV82bRovcKCISLhOmiGuDCMa0ZL4bhaRUHis/47scVChcJg7pMB41s9A4Hj5DUjH3mkfWKj4Ur
mTXUXQmvr3pDqU0JVQMVJSN8mxKfa4NwkbCS2WGEQdCWEdktDxxeO4+kQeGyX+vX8f4h5miIonFf
xUsWxu15NOObtZ3ubMc35qPrUrgMXOm+sUvWBvvbuC7iE8vt5DfZXbEspOumWfRkzOo5ONv2K4xh
vF7VReSsVCZkuNTHNmU4GWH32XaXdan8XpChC/hzdy+DmDe2B2Mmgi4/iTx+F5SFn5GucE0Kh0g0
cUm6KSvUx4o0Fle1yrO/XSgsUAtB2QXatqL7bPLpD5S3nr2moEuE1VVfDXVRTgA7ApNAz3Pgc+23
eFwkrGg40l8yn3ArBh5RMHIKwiH2OzBcJGzf2iYfl+uHF8tx6jv9Es6cXfx6xVmYW9VBGAS2Phns
zF5VJPqyq/K9X9PXBfvDmj8G6KVuKBLMNPRdkpLPb43yPP9d+MsOFsdo3IyZbci/egk/kHr97PfZ
zsJE5nis1hlN66l+rfdHMk9eV1zhAl5W6qJXMKHOCmrzc90beoJpw73H6hv7oMt41bBsHnoY5GYT
XsEglkvDh2sK328jdCkvJOm6WuZBn+1q+8Ba+qroqw9eHe7iXILAyLnu8j4L9/B4qBvyLTgiv2oW
uOk4k/Doh6pE7WI259s/8Pd9l8OS0W/VuzxXpJVqj9102QpqYrTbZV83r6S3cHmuUhYVRP23NrPw
OExVqJZnQhs/UU/hEl09eA8rAC1lCG3NCTWTZ7HBEtBvOPnPPc5rYyhDoj5rIY186UVnL1E8UK+8
unCZLr3WkCXf2JDtu3qWMuNLeCdEuc6I/+amhYt0tYtgJd4w2kzpKpgvw9IB7ZmI7b5GsCt+R5ci
forW+ug9V5QT6kaVgqcnndFPIiQXHVl1qqbxi9cguJQXkw1UgsOozqIx+Dq0UZPEg278zgyX8tKo
dqVHoJosH7uPFLbTRlG/YM6lvMKcHIOZuyYLIsufLPS+a30ov8jfhbzkbhTT89xkkwSUPAcobY4J
spx+Xe6cpNgf476zZZPJhvTnbhlRMwrtf8/WncN02fqigWJ3mx159KXp9kxbyAX+/sv//+r6i6nv
ck7gj2KF0tk2Q+/Yp1D3RZsM7bifrWia15D2Mg9yoMfbcY3sq7mc9ktDO/os26DMtiiaYQhm6uZ8
3QxVsopaTydoMQ6pLu1CL3IE9cWGZkdvQ+v6VAuEA12ZL69gOevH+wuXoSIWjk2Dwerle/RtEfRx
sLtfrsGVyypYVO4U9m3ZNOik62HjKa3wezoQLkLViGMbaIk8Us00LLiGN7rydJ0XLkNleLxw7GV7
unTNUw0j3O/F2hXffj9prhPvF3PGhajUUa2LpeWRBmb51kzqvDLlx2IIl56yQg/IUldHWhAO3Sk6
QdQK5Ul+npPC5adIt4GS3psjhUT9cNpQGvk4RcJPu024AFW46iBWet7TyG4s1aIpE8huWC8oQ7gA
FRK9cdw3UqabbY9nyktzqs2x+53dLkNVKo2H5byK0kAuHyIkXpJC6cBvC3OZqQjuRH0h8xB6JFwm
K6K9pMylnziccKmpucFL5xDaPQX0PTysU1E9rNrPXFW41NQooYQ2RZSnq4w+5615EFPvV7UsXGiq
JBbbrax42kFLdVcfW935nXcuMIVUfRyGbcxSrrA+o2LkJ6R+/S4zLi+18AlBAFz90qC0qbbw/yWR
J7kvXOmssg11iys1S1Heup8nFYlzyT3TaC4xFceR6ophYukx0PG0dcgCaCjX3jlMb+yLLjUVtyi2
pove0k4U9V8Ni9fpqThIQfyyAS45tS0MpgYwn0ormpsEAo4vdXwPobz17c7VN1/hnnHUAXatzvTJ
2k9PA1k+ep0XrnCWWnZsxDFn6cAL8dAGINIXhRuwX+tOMB2vvIKS27yl5byzU8XmZx1MfkiscMGp
1hzhYfOIpeGp3nmfhPnoh2cLF5xqLI/koRVL8008Qb0J5o3NPTWxG6PpglNqH6K4GsIwra36sM76
AQVm92TEbrV9fVv6IbezNH1U5e0apbTgb1Hf+l7ukd8J51oT9rytx7JVWzoGeZ2fxpJdBeflDk1+
r7ni6mSFdKd0jARWEEQi515+Km39ya9p/nO3dFsVb7HRYQq88TUqNNak7Mo//dp2FmeAak3I9tQ8
jQpUnsYmaUjlOw2dfHERdQEu6gf227AfE7pCp/Qqc+v34c7ahD1jHe5tv6VkXbakK6boPCJ69BtN
F3cidZuHRuOQQzoGnhBzF8LOMjR+V10Xd4IUJ5A12M+lkuESlOPZ6K3ZNvvk1TMu8FT2jPO2Q5TY
BeOURH38AHXmP/zadlZoXkMuPZgsS+22pHRen/bj8BtQF3caDhnual9YCkXR7SEQVr0Z4pV4JjJd
4knNGyBYij7vdwAeneblhzjigWefO0t0OBRUvMN2S+s54g8xwulL1Wy13+blamDRyTQQRRr2dC6o
SPDOviYtQS2X35g6yxSaiiXcYM2WNuFaAvVg41OLxwG/nJFrVTiLaK7XouMpIcVruy4v+xL5fTl3
cSY1ko7tYbCmciHqRRX78hTSTXil7Lkrd9UsMIaB4dyalgc8wOaqqD9GYpRnn17nLtJElegBI5Uc
Z3R8DjW5wHPMq9SDu0jTtEZGmKnZ07IPhyRAXucEzxk/X3XuUk24EYXDtOPD1TiwZxXvzUVDKsJr
IXGXaOKDVGUu0OlEVuaZGjumujnuCSles2b/TS9wF2qKlrXgNW6H2ATy+YGSiH+rVdi857sd7/yA
6074qz/hHKhkHusAmuI0HaM2fpPHZjzX4RhetiYOcIZwPyCXu6CTGuBWPqwRTaOu+Cyi4a3W3Cuo
5i7lVAdLMA2toEDhKvKGx7xN8jkMvRJf3AWdFiZwZTTX1tfoHVFBk9iR/OO1qFzCaTSyh8LVuqWw
RK0+NnWxvlkjDqHx3zcf/3psXcYp2i2JwG+vaRP0+/uewtUmgZtpf6krFpwP3oxvzZij/qEpisYr
QOMu7rTPvNurUWCPk8sfwPK/RMp4HSvcxZ2GsFhl32Ljb9f4ZLvpn7w/PLdmF3Yq4dQ9wMloQZag
Lk5LvyCdH/t5fWAC/hwQy6gmkNYflpRVoX2GCdZyQYQ5eMV+3BXDokL0FrouSzqPEIK4vg3B+c5z
bbmcE68jZAWAwKS17HgSU/yTb55TxQmJJdP9FgwUH07X4Lxd4ZIxavz0l7hLOJUkAqBFcps2ObRp
1mBJLFm3d79fWb+++QHL/nlExw1WGDXsklNc48snEwU6sfsQ33mEu7Enu4jTNtWoO+nrNV2gc/Zh
ZlCAS+py7EGaF9CXm0tP+SHIVvz8O4I52DWKE9fUHOzzLOdEL0g1+/XR9VD74XY8AWCr2jZc0sVM
MoFSSQW0dfjLr/HrwPzQeN/JGiDuumBXzluY0qpXm928knrcxZ0WrKWmWgebqmirL3Ac6ZCRjL75
fbhz3ja2w9v+Ytd0zMX0OPVbDF0L2Lf4te7ExjAJWMOID2s65Hl4IsfSJCSWo2frzoLtNIzS8Ta2
pIcZbFJN0GNvVHdP1vw6L34RibjUk52s6mqo1qfI14oHgh05y0UXP+2hrvxOEJd+Aq5crEueT+ka
8Nfg87+vNPTzNsSz8s8zsqV5GQ4Vpjvry/kiLdkTKUO/l0/u4k9zo2Y9az2ngdi716xvl6dqltGd
IPDGduYqYilVEBxSx5ruY98lG1PvSyPf/35KXn//r4bVWanFhrsrpDxt2tVUPu4B8uQmCB4IqPdP
QzHub2c64Gn093/s1g9xTtprdBDquVzSVZDnsvl7yf0qc7irehWLioWSsDXt1r077fPBkoPbzvO7
nXUL1Ure0BUDwEm9XMg+m7OQ3E+lnrtQFK0WFgwKuzxhe5m2toAaPpyD/L7dhaJWy2k0LRVah2b6
gzmm8TTEk9d1nLtYlKpUtQXELOkQ049QmXwdHcRv0rtQFNaTbasSfd6xpr2UrX7bkmB/8JqILhUl
WgNpK8Ln1KCI/pSTsT0N7Z22b2yULhbVSFuB2lA2hbfhdmr6sX7c5qk6m7X0y8lxl42Cwkxh8tnM
aclj8jAh0f1oaum5Sl29qzZvyTYc8ZxCvfXI9LF9okvb3UGKb/WOc8AeC8eVNiJbioxoVT1B569+
V5GhfJ5yFt77Izf2GReTimzXwoWXzikr56eWik97VPiFlq7uld0bUV8dPtKOjjyZx2BMKrLfafwa
n/5iM3aJKAP1ZgI/aOyPRqK+flzUZd0sbFtBM7+nM2tPrM/JadCoP/RaCC4mhYosBjnqZUnHfmQn
G5L6QvLDTyqAu6QUW+VOIRUypqWZsk3Gb3nZ3kmn3ZhHLidlRN0zMiNtHLZMPAfrAPTdsv48QEjo
Tjhy609c//+HIJbEABnqCG8CccG2fzuiystqseqSsVX3YrYbx68rDRVDDqtjMy7NaijtV1sW5GIn
3p1Ls9PnPJz4k9xJ7ReVuwiVItBJjcd+SRsef8r71SRjjlJZv5nkLOwCoGlANjnh7VT+i3L0F9T1
fPdr2jl+u1Ig0zZfTxkgN13C26X+Z5h66ue2wl2+qQpNQXsVrSmrWf0m1wWcOZfOqyCGu4BTW/ZG
Wj1Nabwl69Gab2OtyVevjnH5pggmH0tj1YgMUvepYebd2MWH33i6fBOHnD/AgL1LrdmnZMrl81Cx
O0m7G/scd+61xXytBx1kl+aazidepIy0Jln6iiaVXN+YSB8PsvZ7B+Yu7KTbENlf6LulANnMidNC
JmFcG784xYWdFFENdJ53m1qed38jQUKeFgrVar8RdiJmvquloy1GYYJT9xu9V/qRLltx/n3r1/7+
xXnj0k4bEXYJFLXpLHbeJd0a81MEa5ocz6s4bJqIBZ6zyVnCQk4xBAHJlC5XLcAO7k8J03t7+v3v
uLFTu+hTGDbBUnXHmJJw1+9NC5n/um/pwxxDpePO31C/7isXgQq6oLVHnK+p2mp62iPULO2sDV6t
zJbnShX5Q4fkcBKvlEGCEbdYv55zASmYs5O5Cif6IjfdXw74Wl+CzY8a4S4gNS4LG7ZjoS9BXvBE
HxLIsWexB3cBqbUWeP2TaLwu6jaBAl8nY78TwcWjwpGHPadoWoXQSojntklm0F2/n003okeXjmr3
Y1m6iC2pOlac9hxiyulQRdud97Qbk9WFo3ZjwjwSII/rpbA6GaauyPI24mmzxfxOIHnrJ7CfQ5cq
YD3ZGuTLt9B8x3POycwQzfh99/xfXOYXu4ZLSRXNCN/tfBpTsCOFQscDNN6vbwkFHEEvKOTrn3Re
jc/rXjanOe+bB7I0+sK7pvn3959w6+c5ma6oqhu7YpRS2XTJEMdfQj188Wra5agqtm1zu09LGtAN
JlF/lJGfsjJ3MapyOGBsKGZEMU31FlocfPGDBXGf/3m0VwlislV4wJAyeIdc6BeR+7nc8f/IT7WF
RtnTiLVAzPcwQrnwFFf/+HW1E1+3i4bv8n4MVwf0L9P2jgWz5xJ28am6Xls7xwV9aVSDgG678Ebd
ucDemHvUOZE15Vvd7jm2ngbkQdSvJ7G2n/x6xF22ajoKodF2bg0opKlFjULoh31wVysqsLjh1Ude
pfvRfWvLobyEBG86fl/urEgUfJScdqZKbdt+5o1MDSd+jCB36SluSdDrSJGXwu7vlQg+Rra6E4je
CIBcdMp04dq2c0Becj7Yp+BAWCL6Pn7dWCLPUGE6Pnh1jwtR4Y2u7Y5IkxeoZia60q8hb/3Rr2kn
lp6Q5y9h7EVftGr/LSdztvCWvbPV35jrLkRVBtsuwzUmL6iB+ZdE0V/7qO+pKNxq+/r/P9yuA92H
eZujS/K2fz00TJ5hihte/DrFWaRY+5iHDB8+NP1bEw8w/1STn3wQd/mpEabA5aAleVHr+Cbn9snu
firU3BWCgjycauIKTcebOcVcfslDcq+C6laHO0u0G8XSi0ngszneoVX3NcAdzGuiMBedqngfQ0+c
k5cwrj60df9n3LV3wqVffzZzuSmzMihAjfhsftDnxajHcZJelyvmQlMjDLUiM1x7pPjSjftL3IZ3
Uke3PtpZlKRp2VJT9Afrqks8n7bGPPjMbEjk/bxsuC6DAWH1dSep/iTVkey9Xw0ZtKt/bprtUAwd
DbpjLPM3bV0lhtdel2TmklL5bgsJB7AmncjSJ3GzHeejmO65rNzqbefYPCAUstqqZPCOzD8UwQ7N
t2P3u7kyl4wqCrZyMhr2oqz+XC7qc1xtXsc9c8koGw/rxpfrqhn063Y1p7AlflPbxaKarlDTsmKa
aIvL4pwbKIbp6Ow1B10uqlZ5tecoOk5H05snqPfzsy35vYv2jdF0sagaVQYkaCgWvLKfl3q8bL31
E01iLv4Ux4cpu+qoQBvyOOGN+KdfN6/AkLn8U2lYqIO8oUBSg2Re7OOxNp5NOyuzLTdt4iUoUwZD
JFEm2/TZbySdczJiXaP0hoZRR4MNtjs1NvaKS5jLPcGFsYEtvD1eFrnwpAzHDZWSUB/x+3Ann7QF
rNKSqjJdbPmKlvXXIRz8iC1ECT/vg7M4qsjosk2xgEBrEaC0PIE82Ow3mi76BJ+LZa3IVKdLVRxP
Yc6bc7h45ouYyz5teTUpOVVdClvKPeGlfBsxlAN7dbuLPtWBbupma48XmJGEyc4WkjAjvII25tJO
x9AtrIya46Xh/Vk0+iPnxb2kxY1NxbX7G+KGjGC72zTg1Wd9oO59aqTfJZm56k5kiuOu6yx7sfO2
1Sc5lhH09svFzxIbJuc/T0i9GOxWdKxTHci/AwhulKT0C/GZK/G01QEZaR61eErWEH3sp+2BG3Wv
Vvcalfw3VcRcjad1IhOUzFSX7n3ffVkrQf4YO2ve54vij35T0lmtMURCRXzwNj3W/e+6bF4xQ7xI
M+YiTyMbiKaoYU5V15hXoo/IcyUHe2e6/1/q/Red4+JO0SzLbVvrNoW0d3OOtmZ44J3YH/J6pycm
xXLKh47ohJp5/niE8fG4Yg5/WYN1/guPDvlfDAe8PsOOXT9WSxF+2UYkUEI6Fu0jRCrnEyx0qL4w
Isdzbqbw4Zhk6xcCuDgVL2wwK/T7C562zrDsq5Jxq5jfLuPSVDs3uxQrxFNjeyRl0z9W870azP8/
bfyq068z9YdrZ3kIOFbQrktNgD34ZEA/nSHNaKOnEpxMf5phDyNPpBwg/wbfrycAtkF/CgK9nRaV
i8tUCeQc5VwGZ1bHtExQ0zF94DUlqc4X81jkCzlX0DV5jFCm/pcd4ug1KuBRpW6UGs+a7hgYeg1r
Wi7on6vVxYNkcnw1MrwvN2baniFX2KV6GO69jtzY+1zPwwhWJrbtpw7RgyDvhmXeEjaryOt9k7kq
V3oyVTlMGKyw+TauKiXWz5+GuUyXmZdlVjlahnvM63D9q/LEppkrcqVgXIILAsqTdJifUXD6OQ6k
H6rOXJqrq2AnqWVQpcM2vleFhrGWvrNj3BhIF+WqooDVqCIs0r5cq2SOx/IR9j1+lfjMZbkatkVt
X/d1egQDf7VF3QYFFU/bFebiXOCUpNKFMmlYRq9DQsCa1H5BrAtzabLxpoYaVwoK8x8djB8PKvwm
t8ty9QsMYANjTIqufxsFSGlGzeZniosN/eetqClNJ2BkZNIcl5Jkb/D41uelXwbChbjAvdMoaNbg
RZTB39WMlA8KZTw3aFfgKp+bYM+POXjhu/nE8i4VtR/axlx0y9SFqPIOd/l5nMpXW2ueh4aHb71i
BRfemoK9Dot4KQAYT69J2yxJOfV+D7UQNf15OK3epIhEn6ctK7az7VuIuOeH333H5bR4m4scBmZ4
S6VGX1AEuZ+apvVLFriYVsthSRcgHZs2dbBdOqbjBOVg77363AW1jrmPjw2r6AVpq/lZxsdxbkbm
94ANQdKfO33v4rW2BY1f4mUqsrmd12fSKD9+jbl0VlPskJqGz9jLKLbl1JWSJ7ZYAr9Unotjtd1I
qxUKkS8TVdVposd5Gwo/sI+5WlN7Hk00Cvf4Jei6OClF9Lfs5/nkN6bO7XsaIRYEH+D4xQS8eK0D
/ncQzoPnbHQD+pnWQ0wg1RAW5Xvd8fVSy+Nerdd1Xvwi/HNprLioR2hP6/AFVZXiIRK8eAGfNZy7
ni9+w+pCWUNPg2orSPgyb5ae6cD2D2ob1Z+/7/obOmjwdvl5xvPjGDgp6uhljCYW/S1oFL1fa0WS
2rL8XU9Km4RVNz8unYzYeaL7+70Qy7sZLrPfZphB1A9CQtlT1zV/kOW0/hExTd4IxKkPMPwiH2mj
qsclPNTJQh36GbUH8MY+YEz7+++/EcO46BfEswHN6FC+iFX/NQTde4rA1K9pZy+gAYbzGme8BDXd
X4542E55qO5F0bdmjnNat7GCitywyReolTSoyRzC48TCkf5BzdL6HdqutNX8P87erDlPnOsa/kVU
AQIJThmuKZ6TOHGfUG4nkYSQhMQofv27fB991d89VD2H3Ylj+0Jo7732GtIcsVf7kgNI4OGtWIrQ
skH8L8zs84T8u7P/D5jcxggeNAh9uklsw1+U4/u1x8XGa7eUE6nj0cNliGbp/808Mv2n21Uu1iRb
ncpvOdHjAzzpyP1kKUxB/vvjpv/h1/nHPYHF57Law+W3rSzKBvKVcBYkUg0cZOTJoEP5+O/f5180
0H/zuf2T+RUnh5r7DbuhdFiS9avNit7XozdJUwxe1xYO5FUguf3KNaJxGqRFptDSJXbBAZk8kgo0
3Pka6eHehrl5/ibznX9TKpTP4JRNtsrcSvA+6hiUkGPD6g/x85/97HMRD+KxnyN+hrPX9m2Af811
MV5M/8rx/QLE4PvRZ7y1wqqzhpjGD1VB1uRcBhPOjkTm+0BsdGcHOm9Vzkhf2UFOP3iKOM7/8eH8
+4fwT3aaQcDwIF133Mxi4KKYmL1lkvwPoPQ/POF/stOIXz1gC0VvPS6NM0wI+lOuM9tq5ceXSYb+
f2yn/sXd+HdP+PMH+P+AAiJMvTPliKoAb+L4OurNIewDRIxqQ2RSC/KU+QGbAvcBYUTeqlT8TlKV
VYkOQyWxBDlPIhT/g5LwHy7I/x+1beIO1rcsueF5sj8jK7qTh1vy3//9ef175m36T27bsgQ4ci1J
dsuHsnxl8bzfSE/1XdYz206c29M2FuHGsmL7v+Fz/6S7+XgNdFUuu/VA/24ZPq4GmX7d/62j/2eM
YiJcEMess5srM3+TCKmovEzK/1vv+k+mW7CUxCEn5GaO3ZjKW1RFvhXp9//+MOAh9h+qSvqPSwx4
6zhIIJY3G1PBs1r08Cf19TbOLCZVCQv75eXYVjr9koBRS1P1R79DVp/2WwQzG1mkeeerQ+FOGivE
wZmePnEst9ah9lOyrAK53LTA2uiwU0hUHTEyZK+zhbVkVs071nh/+OJKvldAsZfjoacq5x9Q7isg
IztHcEFSjYfuzUMqt6H1oUzPHC7eUTvFFhfWvi7yoqFqLVoBV4mfc+f8GWvku1SFHlF4BoHC62jy
uM60yBtYE8ILLhGoMeUMCdbFRUV+N8A37zmRcZc18SHFVi2dEicY9v7hMjp+dZ8WL8My95WLy/lH
x/buwfKBvulyXx6dMPFJMLhyb0en+z9hCt5Ww06H7tHDvuGnLoo4OgtIkodHtkw4HtWEsqRxyGUf
VYok7rGUyjeTjvsK7iB4xkGtReOXXGPUIu5OJlIgCdiNlaLD11Ed2V2J3wGGxWLe62FKuoZGqq9V
v+hn5nfEA6besdOIx/kUw+JkfSiHbrd1l5v8ER7l3WPUMXkZFp1E1QIv6lodcKS9HGpPx6/gGiMj
XOjyZ9TDxa1gnKYN0en3jMv4o8vSPzQoext76V/zsuC2ghwmljX4S6oBPTlv9DhNjc/m5dQXfAIF
QUYdsEwGzyy/TuPrOA0pMigGgZRNL8p0uWziSOPHMtrBMBfr5rZL77udfHd2dKyNrMHXLyHfP2HQ
zKh6ZVRfnKTJFQ/A4qc0PZjj13HjMCYZN4APcyURZ9e/drzY4Hw1qTKINumc7ec6MkNh7pICX1oR
adf68Dx+kprHWT1A0XPquNXIcl22bImaedosv85qkOLR7Is/SZz3uyEgNXAh44RYODayxkySVDl6
YtOYQfvxmaliiE/55Fh8MmVK6KnP99J3zagPjKQVMFw7PhoWLcV97jonXheVlOZvjwq/fnTojeLa
CKOcwg/ihugM6Co9TC0NFhk3mpllOKVh2vwJ+k1O3td5lcdT1BnEkkhQ0sef6RrUhmAqS9LNVSnw
8rVS47qauzSNB3K3Yy0iP+TBE3mXyAl/VeMjyZ8RohJHVcCzyE9C5oaeyOTL4rKZzhe1iTvwm6ox
RohLvU6hLO47w0r+xsD79CewuGELU1h8QXNoG0GAv+3Z3D0jggBuUiAy0+0k3JjJ3/CYmrBJwnyw
8seR4Byei2Vd6c3asUfI2Kglpt2RL1iyzsg3XZ9UsfC291G3gbnM3cqqqdw2+mMghIxvLiBt8bnI
dI6iGRd4O7MlGcnlMBnb//SpiFaI/Tbp4Ce+R/xKNGwHmkT0vbjOVIzzb1L6ntwXca/mN+XLvbhA
zyGj71xnI3oYO7G9ACGgJ1ldsG3sXvFVZnkaXX7ErNpIVJgHyeJpOcNkkS5tpqfYfBtYti/3LMGx
huOtjljrUhrGH7B3WnIMO4PAMUZKQ3ke1VK6+4PwWVzKvtfuZ3wUqb4P2TjxpF69ixdeISOK0CuD
3N788l3/qZWwUEyc+wQ+HJdh14F/GcH4Sy5UlGgewVHeh+O6l3rdeK3y3Mpmjvfs83Jdkmj9YQ5q
59O4uJHcpbiMQt5aabv+piTkQj/WjFIY0FBT0hRBTFuX8QpcTrBGBlwV+rrjd+qfPXQ1tu3Kbsqv
0Mvmw5vpwsRuAsmMJ+lFPpyHDX8fHtiH7Vr43RXuuUuRkDRUfaJSe2HJGjbd5GaNhwv0bnI3p6Ms
4OgdBjyYh4hm2EUh4HTR9Iw6BE58Uko5Xze7bOY3QzAmvaQWyrxKwqSBV5On3jfjpIbk1+HXaDnr
BN5pfeU9W0NFRR41fEpkpOtYW7e825Tt8ZMZjDJIzoZOl8PmKIkdB0hCAWJMA2riUR2JRX0qcy27
vyEk3aIX5pJkuRm40OznTA+suEtUshYfvU2T5PsMRx1z6imZu58k8Vt6r1nm5pesxyH9s6bRyq4C
y0MXV2OUJtnfWZzO/kKOLIq/TGbdTZWDze5+s3Vdg6jIikzKHyyVU3KyEpTgezXHdL/bHEF/Xg0r
L9T7Mi9d+VAkwyTedrwIq6gytk3d9yLILjr13ZbSU8rCzu8kyPFR7UhIctHoNCNwfou26Kz84vIv
PFUpeSoRNDVSKHPWpJ+aTqYlvOFj1JL4A0FssWzwjbRSzefLMYW6y7CI2KrUpD5mLXYgubqTKVKn
ZX3AfWL9dWg3qffe5P38Ph8yYpgQQh++F7ZQ4huxICn8XgZJgm18EdElP1FJgGa08zwmxR0MzLR/
TvsonsRFw46t2GpIGWd3WYTbCb/MlofhqCQSM+lPmZOsa8E8LrWsioGO+V7RQ8ucwvMXolc0I+kY
rXdp4WRXmbLLGIpt102jr6iffZ602ErTYmoEMbnNzmxZ5+VtkjCNyc8bDPlhwBkyELX+6pfczaGm
y4pVrQ4dRE5VEQxfaUVNEhUrJC5yP3dDYSd17mDmwJNG0rKIzA3g8EKe0xXedVtN9pK6916bZRwr
ohIhb1Z8GijVmUwGfVRDsTEFXc46HrQp1tkwUZfYtcXn3kSI8oFZGvgXV3gcBnVhkUnWP3k8Unbe
UhmNZ4GRuGjyg/qtnpju0S/tchK5PCWWdXzASmClpqX9eoTzQDeVvkWdMFO7L0X2pz+YSX4zvRJ1
GfcE+yCAgPUwS/OURnseAwVK+uyMVFFefCl5Gu+XKcqLPVzyIyG3AobOAeV60+rU+WiNvxui+NHS
Mury/szTXUV3YYrW5KPQaXzJsiTrzwWiXfsW5tJTvtblipC4eyniJL23e4AvTg2gKAWZxW3dE9fc
QLSs19WB3E/CNVq8afm2wKB2XGCwt0LCfi7RRfm/sJ4Eb2oDOlFkZ7ioeqCtwuwlawtSgHhTQSVe
mvMUgQXOKtnLpSphwPhcgAJkXIWmasvMOag5TV+Sg+48OhEWu/2mqZX9c5RMcFBDTkeKbg2vbgKL
CEZMKf7mEXH+Ukh2S4rMXkUKMyXcsKV928YSXhhuOpRsehbS4ponky/wZ5OJpioCziT/VqGDtuBY
RSRuaKwp+Tl7VK5HcMx0+tKNR6yu61zgAFJsxwGrz30+6zOisB1+kkJlx3LB89vV80FzxG1OWv7C
ygPFsO+OC0e63x/GJrFM1baadXwisJxe7tgoQv9IILnJH8MOaPFrIGCBXkCT01JU6yByGLAOJIQT
EgEm+7tMkig/DXyOi7dsYcv2NV/AM/7ace27jx4/60wrxdgh/upmhsRu8FUPQR8PXfYWssBhmGP8
ZjE1lYgHCW7/lAW8v35a96QGaChDZeOM8WsBdPXU7xZ8G3gVjfKcqpVNuCt21T92dOERGsohRsgi
luqy1CAstGtRILs3p7FbkzqW2kdfF+vkuLWAxbt8vAxDP5xLVqBUz6wrSlH70kQEzdmRs18d7MaI
q+k6bvEDXbdcXtP9yG2Vwsn1fOis/8p6zZFLrBjGuJPtbSaLaouXWN9nhTejqFRfaPeQdmqwSbVQ
ZM+iPkc+nfDgIt4f9zDMFIut+zGECv8/ArVnyMXyPKFA4PoDj7Pze8UnaRoS/D7+yrsQPdMjw/Cu
4fL2xaBLnw/caKk/ABllEf+GUwv7TQZXxe06FeihK8ikQvyAvOICq8CuzEt+R5FFl6FlWG2xtPiH
h4uCjn7/JthYbvu9Q1FwT5vtAmuGZRjiZzQKMoZMUIWZnyIdU/aylOhWTsbTpXj25Si287Sw7i4r
Zkhiy5yf0XJxBeVDrEp9BgOYJI8H2kDdjinOlW099LOTu665zUeHhvoTYhLJGt3LpXfrn2nrZ/b3
BqX/60bT4jdmU1xmpzJo+NyuabcvzQiny18BCUG1xCLrNE+wOulqX3Q8MzUuH7KGtt+gH3HnbAGY
6a4cecIOSsdoIUuL2L9VPIhR8G1usA+cHW+i7CgITO4Xny5PeTlt6ROyVKM36bYCZA2OwaCoSTBS
Fa8YjGFnsagREXZ12BCNyuo+8jSCQxLQvSxvRGZmGFXN5XwvdhK/T4Q6MSL3PerTrknXMUpYpXsQ
0X+6JIu2JiK7WRRSurduvXf71iMvZO7QyS5YtsRD2k4778a/CjkWW6vwRuQvBdHbcisd2/KhxsJh
bno3hqXKpsIOlY7oZ3KagSlriml3HNZ3S/IkOYfiMxCmZnvko1dcspp6jK6RCu0hkMqxVaVP9yyv
3AgbnzNVIhf3YfeEXDaEYC7I+oajh6hmroH4Twew9/wrwmWUv9NwZUxLON4tqKQd8AbmlUV5BERw
o8NnaGYGH6C22Ja8MYSTtPEq3t/kVkRnBmzp0Swhippox38DXSa/HRTD42nuXX+Ps0K/ZIUqsQKZ
Q1TP60iumoT1W79T+3VhudoreHeVmNaApc1VkiHMpYqhbrPlN5plO4B2M/4m/UQ2oLsgPDi/H9XO
S/pcrBix0JLAci3BVHiWuGlBhDoyyNM29TQRjxt+7w5yk1b7L3i7pqS2SHIB1loeVwVnh5rOx4zu
e1sveTy7Su4eOdOh0DVIvP7cjytvkvyYLhPJuzPj3XbrJS6oIlltPWqb3ycJ8JpEjD0aNtCyiqzz
8Ls/4pZNPqngP6fqIiVbjcg9e17XbHyb1gmXFly0mr5jSQsrJIoWwbCKFNsPP5cKY1nGL+OMifsY
prgVPe6MJWVHrWYEgxcWSZqBAO9AFvYrEeuMIwfeNS6Kro0An6T4DKLuNKvYY2Ky8zVE+weyIT+7
Ro6BTTP8PNKqvU72qcPnz9NkqrWa3RcEwqeYArLlj3M0+T4OuD4yGa1vg5222mWePlE/9t970ndX
ZP11t75wBveJmyoSOVrrPuFtkATmIQnVvAVpGW2TKF10gYp2aYLr0dIh62H+awl9UY0d2Ls9WArf
IFoCRk4JPxXIzL2oEU0gaF/7kdV5pDsY1GFsDmC+nMFdol9SRCOMVQ7o78ztShHvSsgs2r3LCg33
pBwRas6jAcZwmz05ZSWmf7aPv0Hdiy9TFoWXDKLGs+VsVWDcH/jQuMwb3ru4HYgbP8y6FV8WSqev
fB9TnPxUAs+nW14JHIaTyzlsn/sxu+Q91y28mnHQvTaXQfpw1KGct5OOnBJV7Drxmw9aPvYl4T/t
pmiVrpHWLRGJfR1Mt4eT0v1EbzK26iT1TJcmyQbzNed8fB6zIX/vklH+QZxYhGQjisasLIrvh40i
cg+YUTyu3nTXLRVlVO1wVWggukYPENRizxJ7iPcZ96C70AMoV9ML3p37vEPgXjYOsagP2YVLVyZc
tDaOoq1iseqTZrQ2B7Y1rcEDOeoX0yiUr7Y7upC8TXpHXa7kEOIvScaO+TXNZ5jsl/kayXbAHDO1
mNazrJqOUjyQg/F7klC1IDuUDcCQdPiI46DfKLbd9zSCsRmeHUZEjJUr8ATUyaidWeG/wsQLfpZ+
QYrHn072aqxj9FAPvE93CkLjjCRrpo7piSdoMeejX25hSRE4ZZLC8QcsZEb1cKD95a2aM/6IVBNT
NgdHhCx+evQXdYFS/07pzq5gmdlTSiP/p5tjfwDy3LobmKWfucfoVfMap6Pn9QA4tq9TUJ4fCdvw
Gm3rZ44WS3II3Acfbfkp3XPmK8/KEiaoExs1ZIQ9cdeBofq1WhP36Yk9SnSQOn8WqZvofeTn4lfM
pBE1RbKSqxJk6L7FY8ZwirEAiFvQMdCmMDxV2w5FmP9Cjzf9QOpY99s6T/IqKSKe1nTL0BqLxazg
Iu+YMuuwluuCl2WKf0q7LQ+4FJJ378T222Mz9LQV0K5VcaxwJqPtmO83DGu3TXDxQYc5/xstG/th
Ys0wk3GzRl8CzLf/iA79W5WOWegbjj7pYT0mcdTZTsovCZ9SXObzlL6oGd1bFeP8i+pYB/4lRQci
atebdDp1+3SYE5+y1V5pYvXNJZ8QCMM3Kyv8E2ZG36kBagxODDUBEZ/9QEh0NjQ8X0BzTcFxz+tl
QwTew5zHCr6YbIQe6mnaGW62IsP993QcSxf93NHV3XK/z62CtxptjngH4ArrHVW2oBfMX2EJCBP3
ONuLHCkrHS+fD6z7LkA8MJvhUow7AEPFYO/cHMeuZiZEFwaCJi5o62j6Q/CxfDzS3X6zCUytmoPN
na8zhNn4ZnbddCwoB/vkvg40Oz7mGT5ge1xMWRsFbV4IUrD/iqxmZ+uLWX5ZHEH7l7tMTZewSflK
D0nWJsY8+7zBOPJ3f6hBXUDwOpba74D2TlRDNQg6/qDfBpBxH6H9MQ8jg2ik7XIrfAvMgq61wQzC
bxyg/HLBV5S3FAQXcyYsoX2TUW/xnGLpeL0XsR9bSsFwrUXMBGYOMA7mZvYZeS63gAeKf1u4iglz
PMYazNnKolggvoPsKFkWxpDmy8b77V3m0+QrF4YsrajLinOc+RkASghowrNpAwd2lWpjwGa5aAQC
gY9Wkp3bmzwGvKkKK+T0is+N0zYnc3+VJchhm5mT+Jrio3uPlg3I+4DG5L4k4MWfunicwpUpZbOr
KTP20y92VU+MSiSAL+oweCFQ2ai7AjwQqvUMANnliPaV1tmiiy+d2AN0DUgmAapN1zV5RO8VZkwJ
6yzqYt1jiRGuX7emc+Sz/qadLcsLn7n6kclYjM/lnIjomYUkDTUadLufo2mERbgKLHlaVtO/q/nA
IJ3LADgTdiUKq5UkSz4GwdCBwFt54m0yj6AAx96T5T6Ls3zGTLvGeyOdZI9jH61/+3mRMIhStmwx
4QFYgbJkHJBxJIb3fO1Jw46lT3HUwyoaQ9EZeAxm9lSUmzh7qP1YpWQefRwrY/dAJAp6DsSF62du
Yv9BRh+/rJ5rzEK+03djvGj3xASJr4Agn8SwkccEWYg3GJPhk7XBQtrn044BbDRakLOZdhAmjVz4
21gOoa/ihKxXTec+q1O58/ORwkD95ww//DZ2k/8mRrvdjVmfYUrfduOafM95fI5YMv5w45SWDbpe
b8Gctst4dmFVKMkLBrNqVGnRWgCVZaVtgnyKNRPjfZoU/VxN6Cx1lRE9vwgDMwPcLps+22Q4fgmy
lEc9CJiZPozp6ue2LKE2veUOVz9Q3gLdRS7N9OmHE6FZi1MHM41qzmUmmp0edm3BAyz7i6JxQWug
o0SfYDWkt8bEVJb1xqEjp9NGsfIINNiKSiA2VRJvuFFJZsqHvIj2OsoK+bETpVbMGDJeT33sLUMo
4Y6eJw78RFNT9lVUIooDkwM84CourJ6vhxmDa4wNoqiGARF6jXbFnMBBfFRXthD6CNw6b/qB8Iei
y3BOUsle6ZwCryow5lawdej0K4/mKa/UXg5o9fryX4lTWa+aHNvGz18FPIRqKxfuqi0h85kYc8SV
nsjQ7nmu37pFzKd0WzD0i0ljzbKW/mXxNvyVx0sOYbfGAqHePFrudpESNwHUc0X8JGBu/m04DgV/
qW5UL5FCANODK5BmgmF9g4mFxWoitHmHObB2IMiOZ4uUX1LjxWOmmkZ4lVbYpIUXy11YGmD6qAPp
Avyvmsd4nK8xH9g7L4Uyfw4ybn2F8RJoQTxafEgGMa1fOk/6tDYmM2CDdiI6nhzlnTp7G60OHfJc
3oEpPj91C4zBWmpkUTQSvKm52Vmpjtp3jr/s0BWsdYDE/xsWa/73mLCAzI4+6S/5kPRn1HlUJu70
TQMXg8QGU+PnZmEVj3LDmYIRWxjyL8JtYroFyeiIfRpwhsuCKOC9HfowvDuA3S23nfy5ZXR9gyNp
+BUw2NwAwOPUkbB/gzMRpGoDpCLFSXUue1ww2lzxasmtCSRzQ2085DKYbgZGYMtDoulbYrOZnqm2
w3j9JGiHGsuB7cFkoAV8wQLLlH+F/UiwjPPovnFheP17HH348IdI+WmL1+Rbz7Ed49IlVxAX6Jdl
SzrkW475dN6PTqJDxzLm90w9TgEv9gQMDjIy7IWpw9zbISg0p1NxXaEl+FZs22Pa5Vmj80ytFzQI
turTINBTuPlXafdpvUfYp0lbQ/nxRWU0vRaO+Lt50/lZxAWybwHLiRyYL/KTGiTK7leLBw2AFDau
V80mFDh0c3Kq9J55wA6AS5FPCJr+GeTu9JdwWKpUa4TlzCz79c8K9YnEVb+qynLZvYbB7QzHa2K2
4ZFfcfFsbr7Po13+0VmJJjiHu3kOK/8MWxbG5XY/zsbZi50L9XWPBHackCx931HaUIynQwLA3DPs
gV1hbp0uk5cQEVh0iChu1zG1bRJjV9bjjsFFR9AZkkKwlqQxvx3jYk4bwbdP4lmcJmmB+ZUKRUZj
yVMZVogTYOGRVxtbpWsWIGsvSpWYxODyiM27j7v7UVq0vKva5/e1V67pfJ6jqkSDrsYiPU6dhHsd
dla8q+1appeNmfWV7csy1DOC2SvoHdj9ptl4IaEzGXY7kj5iAsO6G0uz2gy5BwjQcfI2DXI9zZrz
ZxAHimambGv2Md9+LNEUmhQb5xfHouFRI62jBsxpL4J10SvedjAWY/jFV0DDkvPS+bjdJgAIqIX8
PJBF4Q2SHcaSAhFotdYS76U+DFq4ALUB3cR7kjiI//LCYnSTy4PX4KEVHfreOsFq65JOwABiz+X9
QkxaARLdMXLOMALcfeYrBCzB8rfMSBO0e1lBCmlSAiFPvrP8om23X7IEy1hjQrjDsBFOO96IpzWP
5KWnQ34dBluc5kgfZ5heDHfzkJctQtw/DAhhNb4UkqDRd7JarEIeV7AyNLbcyyfV5/HrJm3aYDEZ
PwLUHR5GqZMPHHbSHJmwNSFr1zW7jbHl4CmvLBFx1Zmjazu19u+EAzMkOuaXSSaiYfyYcItH0TsY
Tx0ATfmeBKrPSAQtTmux689zkf1iEL4toj2Q18KbHhnNz4LJ+QREGmvRbt8b4tlyZnNgUSW79W/Y
yAGa6Zfj6mz2Cw33b8c3+gKRKPJ5oWp/2HvsrDbg9N9iHjMg+SptZLSX16L00cO0uXc62rFVTmC7
wrvyFAYd/Tw8QaFBPc++AVmYzgCt1C1GRP0JvDeHQh7632k22wtwSPo8+PnbxAb5OsQUQWwLegDo
Y6YO1mNKfYFxZ/GSDJI1hwcecYpoqSslfJlW1gZdBTBums4kH9BLTfg817w5Sq9BXxGBstZAM+pr
EFlMVW75utUC5AmBYg/ifOMUWE1un/nTHsm3tIdD1rvYDNnhgsliQ7OWI72sXsQhNDlv84JCqGiE
fcyTC33M7/QypSQ6BQphD1CpeeZHjhdA5+uP9Sh3c0HbFvavgFJ7i2VV8Fn5XUxr9pGrYMVjLHbm
WpsUwf+RgRyzqvZN5WMjJuHS+6OEm+97IV1sb/i4oZbOUzAJsOb2o3hMYYtO7g6vVZPxVac/AkkO
d0tVogdXkXkT7qWEoMmj7K0JqmQ8uGT7Xi5euN9FtFEXKjPKxIOwij9AtwEzx62C+fEi6iXrOTDd
kJR/LfOAHjpjBX/A+lMlrV9N9y8tXN+mbJ6/iW2Rutqmwkdtt7o+1AB1GVrLbAZ7GRUR+amgMY42
Fe/BqQw7ry7K6PAgeedeMVCO6JEGXDe6lsMRXmNYU/vnUhabOMG0KYnrcnDjPUCVFHQG1anxzxp1
s/k29nkwLwnM7X1dShT+HUkXm+8riZe1v7PT6HRdJnCPxNyJNVZWoSwb82jm+cAnzQ+gtZUKAKzr
YUs8Vg0kA2PmVpYkC3dQG3b85xzZUDyi24rla9jyY6yOBfH2r9I4HKY0xeopaUnY0jcsXovkCUwU
9f84O7PlSJVki34RZkzB8JpkkoOUKZWkKqn0gtXIDEEEEMDX35X9dO8x69tm/Xasq1olpSDC3ffa
2/O/BdF2f6cQ1pj4NADacj8LO6Kb7ZkwnHs1OV7CpGmznil9xvygo8J6iw1PCdmufl0MNmBCGdYZ
W5uFYHezNZUdC8XGkrnxKGaChZOoiKbldSwQZ/alBnqydmEPawrO2Y9Li+xrZ/b01zESgO+Antf7
4nFpCrbV6CADfeDeH9WBtbzW9FELqzN/YkZKkUsonFpYFO1O5JQuycC1zkyZ66lE/NOLzN+9ykIR
J57Ci6xzKwsdtftKQptdGhfiqEaMJ1j/Gq+idU7gPmo9a2Xptt+Huo2am17UEh/DoorkcGZ7UU5Z
xD7Z7dOfpzZPjO3h1cy7CaVp37YkvH4tGG15Xxbi/+WwX3Q4BRlZDWz/JhPU2cSNpRXx9Kflny/3
ts8nNO9EBjAgd5aVL4/aYR9F+0BPSre761yCwH6LVQihU28Oyg38p+gZWTxgK817lS7lzAxssvOg
uQ7oYc0vBKxue9ccWOJv5Yw2wmRQNqa0TzYmRL+lVghB5dC2an72/ei2ZeQcNifoOnqnYrRG0jk3
x2LacGz5ZebNmfOEBo4ta727fdj5HMq9p8eorF8QC1bT3yLbDVt7T/jFsP0MnDxYfjThVNQo3GvQ
/FyYCExDWnpeXqQyKpdBJtoV23DNNwRs4o4DPK0L44H2uN2d2y9yY9UdAvw8Dgl6aE5nRFSijSWx
gsDfkQro/mXeX4cH3r4mmvfRuKorYHTTXR1Ba9an3KVhxFLbSdCfrB7nBJ9028ifvMyVf7VHtxx2
g/GMnzrVWPD21yxlTWZHR8RfjPHfvLDLHzP1zzKicxUi0gm7MuM2P0o/35qXLNBc15vNFiUOk6A6
I2614rWOyil7MnYzj1dLAqdeqkqyvCvTqt2DTYsDi84Ftck8RL+LuKrj3eJVA69oTllByTiM1reW
M7s/8PM306FsO6fBvR15Byewt+mW+Qx0foh8C+QnxJf7e/CWLWK0gIDKWNtE/qNApKbnQNrwjlmg
AK6cPm5eIlnGLLBaAjsI9nNjuwozu998FEA201NMe7EmCKPhcC16lmumq8f7e5AxIvDOm5ZNusnA
JnjxzfSj8Q6xYy96R/+wPa19b7Z+N2Nh2JKqYv76bEG9iBSJmSUklbeKlYJkGR4Gd5iWJMuarDgR
WVagShYru2F4efAS9u7yMuSW8d9tE9jLD5vNzc5+nWjIGY7O67fFdWZFcUwk4ffZifvjaCDWvDwI
z7E3MvYToKWJWzcss4lcm1eJQUbFi16GTLBjljgkMffYtu/7GGRObEVIgjsPgPuW1YIpkWyshgD0
qnnWfjQET5pql6KlGKflAEjWXuq6DLdzgMP6rPst+CXixS4OABv2hxuE82vOb5ZYPTOs5JG2ATBo
aKsXBSMQ/g6Yzf/MMt6W01J3pttj2mQyGNqUgucQ9d2/ACXMX/zSXxnyt13EYiFhzzdTW1X9UNVF
T7XhtdMPX8becrOXWH6i5S2/2yxs6ySWWeHv+sn3UfVyrAoW8Gpi4myOkmquipaLg60hjBn5z4lK
GKmJX1a+KzerucomCg5d3s5HEYVLRdS5YQxh31/k3o1RQ1apPgszbnOikdO5K2aZh4xC3fqbq+f+
T4NQ+Jt033573XwxfK4W5PuXirU/2YNStUV+7mrNcZqhkKsD3OQm93GnWwoT4xXdTaykcSVdyRAl
xXFUWS8BfAfJQlutfiLJ3THj+7he75aln5joL4VEsqtzW2UoMXnlJaacIODE6sU966oir+ZCFXb2
xAAXu9EO3LXWf9mjlDuHApSFYsuOp7jed2JtnaMlleV+2H3WD994q0JzR/AZcJmB/ZVPMWNsteMX
14Z/dCzrn6XTDw7P0DYVKRmTMniAIeOqLtmYcAviegiTzXLcU6eGSuPsY7Aw6l5+mQN3YLipQBXK
59zt/fyFQVXwwgi2zn8Hmp7Cnqr5oyc68AsGx6VLnIDzAVPQpDn7ramxXnLOri9+tuRhEoaziA7B
UtRQp+Fg+eWDaaTXvNe+7Dgu88ISJ0MDFp7iiJFRGgaMR1IIr3La57YBUWnXSPhnkQ8wPmFT2evr
wJ8uase6E59zKfS7aNUHwu8Je/DyfHDf2oXh7nJs3Hbz9jW2sed8JMT+4EMl8VxtrWmTgh2pjGeN
GwOu7Ag9D/unYq2L7LMRTSUeGQjNWZQEMov8HUOkbTh4QxCKa5RTGj+xh0md2770fERoNXAuTVWs
L2O0mjept4Fdt8LVxS4eWlSHHonz2K5Tfg5bTvrTvE7asAsQgA+Bg3PoQa6a/b7go3b92nMrwbR3
/sqPl0sGlR9im3r/YGLp823MZlZ7s5X8FEFJumcwZd1rvJjwzY6D+N0deJITVpfZ1t91kQX/Lbrs
jzt66jOy57BPFxSseVdkcskPzcboOLEoy4JfLmefVeymmIyLl8gEYjvMbaGHbz6+cittSNbIfneU
GeH7JsX8ReVu82BR6rxoGQ0wKLXi99VkYkVjmKZwZ1t+pRkch6vmqZ+abiie/aFr7KfZgUN9bLLR
epQtRAs3Z7feJGuUXeDsqq5vw1igqUB+4vlpi6Y5iNAqcKE34yZQy53ce+vg5s69Mwb5c9eqIjF0
CTtJMz3vjAjik+rgO+fOGj7YXqPjXZO7xZN0CH55FpyKxX6rxv47nUkOADD4VF09Q5zuWreNYr8W
C3UauKW6KhI78hcOsc6NCSXxFpczKiq278Hq9OBaQk93Wt59brS28y/tXKn+NWKfZHVWRTPca39e
ld22eoyX1tkTL0swlqDXLoDfsaD6b8ddmK0b7Auzylc6krg/DMqdb77biWsus+EcUy8AWsSW671A
tCz+nmZL629b44JXhiZom7dSZnZ3KPMFYsdBg2EiaDKd32x2Uz7Vjt0JFIZa12lusjY6dXIW5SMQ
X8WAeB7G7C+SQjV+H+JG9m8ZK4rFjkJq5DewtfqaMZD1UxD4MWL0OE/8oR774ajg5AsuIjSmU9yP
szk3kL0v1QS8mUpXZs0eaXjNn50tQ+ouLGDMW4sYRrxJ69Cb77zetc3LZk089rLOxxGTBDefuCJw
80N0pQuoWPFW4dMWOth12TYOV484+Pbk11uxIbCMsJzMyLej7q02bWB8zoPhqNhV2C3mhEJ1vGlW
Ll9URCBM1/f5lzjU/WWcXZa7xlYADWSt0FMKrUUcBMs1rzn6V9JPFlsjB5V53gcVxRokoeX33tnf
xPa3krxFb2ZrymuzuMOnxnGSs1acbV4J7bpZr+MYB/AVXB1jghAL+SdX26keJtQhc2gHS58NIXt8
m0MfPovsnsR6R39uayPLnyoO5DFcRht70ugt9gmCX6g0NltIuN1GkZx09ynPhVlmxhwnK7ajzz7N
+U8UCxEm/mycLpnKsTuDIaiXobf8gnpz9dd4L3qurgQMzBTP87RBIfAmjrRqof0XdKJN2rF36wP/
+OAjNwyB9+ANlozPuh1Us6/rll1uWU0P/ounevrMt3U8wHnhRvCDrFcH6bT09n7TunPq5lpSEFrL
kxjmKK3yql6TeZoIpBodDqt9P9jjcdh0/5sKqz7MojaPwnfaFNPetF8o7x6nnLlmj+fg08R9xQMp
a2J4NtnvfT22z06VyfbYlGv9hDTSngpnaZ8Gq/QOnGUumuOyzqmiFtpV8RafhKzWZz7lcTpQEjYS
miSwx4QOF7rUk3k65egFXySXjeIXyKbhV3thRY0fy2kPUkGW6JJPwKq+iiG6+zpUjAU3w32htY8m
0qurL7b8u5D+4n6tlDM6/tFgInI/lKpKAvUr0zy62havbhFE7xnkW55gMcrmXWQhEofxluudaiv3
zwIdte3seDbXQvTm1Hg1EEy7IdB26j42IBn8gXDwKOezV94vr6+DPkVcxTuAvN20ydwRu37ON/iJ
1nFzebIzEXuUBC55SXbuP/IbowxYVAZYVTsDsbq2f8tYvMvrJX1rTAXmnKelWMcrX+QDbItYDWzw
22vQgLMkdaRqJ8mKyT5tAtrokDe11ScKXm4jE4i7Itp0fs6Ntewk7dcJfFy/9rXyMmZKwby+hFHH
oGEjGK7f1Sq01hvALFw4RZ/1NZg95HCj5vtdv/VHhyCX8YjQtS6HjivR/mPb030DAaRTnTCYgDE0
ntds+5E+d31iLgysxsEyCHmwNqc1hB073BUbvp7+uNidb+0H1NHiBXGJtT2TFdNY7BD3BgrLyo6t
+JJVRaaAfRq6oxjiSDyE44RCunJBnzgGAbPGTmY0mKafn+nn/R+x1AGOI38uFvYW+/m3ALjtYofW
8CzIkvIP/qZ650a5OWV7pweRf7fL2mIsaFvRITQL1TIPbXQaeCao2yiwi0TQPiKLOayr2uPpmtZd
Gwa9et46U2QM8xZnYPKt8wyiA7b2lUplnvj/ljmWjKbv3kjJDK2LkXR8Bx07w1ff75c9B0r+xm4E
Slti3UrK73KLAzaEIUkVOzhtDgLGiZziNiLAjWw2ii5U+fnA79j5YdOYHIrJFyLlqoRVyMGG0Lxq
KumdMjXkiVkhbK8zBWuQcJsu+pGg9aFKHSCQ9dmZBu0gmrDaJb2fw+x0QZa0o51ooBgSvCROcci3
KgiezYI9eScDuQRPcSvC7QmQrzBnuIh7Kr/NW3WteFXbyxwK7Z/WXJb0fvZi/GPcZ07xx8VyQFqd
VTLqKBBczc6us+h73Ed+8MxGWe3zUluFi9Oob/J9UNhsTJuWrA6SkUOhS5QcsZnsBti34cs6cvdy
9OcNEFZCVqDdJZoLBDFiysZiiJPVA7Z9jKdBCSBahtnWV/7u7J8Xn2J9sr3osVV9n10d5TXZwXRL
/s2buuIH7jDG3X4hTLhXahWMb2Pfj6ZvqLF+99CaENGHMSXYJjjrAJftDTqVNh30bsYy5TJXhQHY
19DxDIu0/upi2pFpq8PSPnZROP/JCxmnRbBpeRo9+oUdS0DXNIT6zFFnpuk29OPUptu8Ruql26ba
Anopc5YgZIVUxWGOu/qXhYivb12RR/rg+/F6DELLrDvTN4W1q+4uA+rlNk/XrCwxj9hWlwRLEP2G
M/NfhkyWj0UfooBGhUtnG5kS2GTbxjVVlBJLgkvGlm/otnz0Vh7aTOFJG652eTN72WnqZZvdPGuz
72bPsfMAym1osatPPF73vTe6fOq6LlxZiBuINyFZtUmPbkfVoyswTV6NRpz4k9chPq+tK8JXdce4
EOjQkC8+E+02dSuxIUdZy3blQXKopGuznbQW2XOzgVa+tjTszz6XLgwBtrp9JvSyPbpVWYdphMz9
SbFFopvbcYqWOzjn7d2u5XbuM9ygv1yyRKYXtujpPrVhOfKnqI7a5rb1ci7PIQa/r6aOxautu3Bk
/EQPfZzbsnp28zhEVazqucTSFpdZnuR1Hq5PliU77H4hSHRCqFvrvPuDL2fm+2Zs/sSmlNVPCXsW
nUQAVhwwcC75q11r6lcEVrF85NViGHIxp9J7kFvt/Xb5wZ7d1iXEOLcYrKUbJCheJW+Szhu23K17
pj8zywuK2NympCtufyPmd2hJAya5Mwv2pKiTWrmfM4D7PiyMF906CMA3MHUeMu3WnGqMUBv5qqd+
7N+WSFfzI0V4Np9B1SpDYIfAPFFX8hZ7bBA5YJJAusOQ3q/HKIss68DNiEtxdSL7GsnR/cX2zX64
hMwoAPdlV/xZC2NfS5BzffSFnQ/PFjj0sLM6krH3Y6sXGgqT63O1bfrDtDOl/wyNnX1Bu9U9wI5V
3nAr5n8Xz6XXaVmWS5z2hBiPs2MLzhD2c/axsR6k3rPrbEby6tmEFYP7NLs4r7L6iknDY6bZYs68
zd4wW4dFg6IjednQE7VZ6+rFmpyKctgf1ms/dtSjLlsEc8g1gQNLzMPQPFeu0eprTgHoU9lUZZX0
UYbXtIlFwODIntgJqsbMIEqYAsSEZB9+0DkQ47WeQG4ObltIeYkyDEY7dr7I85RlUcsQUnQserAd
CdBrze2T4eOaE24K3RMXuK5v7EtcRRoN2BTYSAeJ1fxLLc6kq4Cr1sn5lQeV+EPxDLGxzq1OqwE4
M4Vjs9ZLjG1un0nP+92FYccdgMTAg8Hc41AsjYv/aZrku4XFdN1HpA9JUFoWceCoznsGJOQ+yIz/
aRY7hnk+C3ywp2IedWnEPcMKzT1/xPkcek5OVRROWeov2XwD9iCFifCXrkp8XTHvQD8LEM/zqP8a
zdiqDu5k1qd8nKruoFmn9BrYhfejxgL1c5l81OclRqu42eD61Y8ycxhFOisgYUx5/dcGRjn4amq2
PyV5LKke/Sl6imYH6Xm0mulR5aC5F3Y72N+0ppM5FMIeoERGGVbnIkeG7Jkb5GO9z3SFTFtWZPcc
MedF7Stm/Ng56LXor8Bk1leXbdxzGnf+UKR9iMiR1CAxeQpvLn7LIgv64zoAU++KaOGwLpXb2t9q
Jwico2I1jZusDYUmlut53lQAGMITdlsmK7vodV7iIZEjXRnWAeFka0JNYIZHQIyVDztWEPd0HNUs
wMJ58ClT8NGl+Ja9ipIRJXZJ1TiKsxWug/vZotkkY5M58wvmvnB8MybKi/PWu8b/Qr7MtuzqwWrs
A/e99xCu/yIQdbY+QQdEzWObWbzkzPeySt+EHqqFdYTodSlebqjBRZV+tLckL1GfeiIY9nCKLjH/
KrSl5K/m/TrZ+7UIbfMdfvM+UaYYsqDSZR9hfCdG4LEhJcj71m38S5xkhFGCBjX1+i4LmvTyKgPt
IXt1g3EOdkvW0XrU28pLx+S+Flf89K5JaAAG8JkYbnN+Wcaam7IO0EfbzPblklTC1+rKpDWKAJJb
oXJQgxBAA6dXp7YHOXGgvWycce6THdjwgQmOlE09exGlHSCcEPGb3dlq3C2zPy2PNGTrD9HH6IU7
UOop7QtG4fFOZRAPN6cJRcCGeZTk/uQHjtm72kLTaTftvMZEQl2DJQLhpYdcPCjaPvxKvxq9r5xg
R+bJw8Vr+vWLWjyI3aU6QYDWT5MK/WQIhf9zQB/5zIGcL9Pg+4fVD6kcJcI7agzEdKAy64At1OCF
DOpnp3WKhL2n9U5ECsXSjEF7EG0tSV2rsgmlOW6uayGjtzn346MvRwGeUruJ43JIl9CkHzlHIrE9
wuIAawVNR4hf++Kzu+gv6peTVOqupOqsc1FIgua5m6PieZNWSOR036VBAwKpddUI+u2s8fco1+7z
ulnrlWaxhuK6W1J2LKzV31UWoiYXUhQ/PC1xDLLDOd2Wcd3nbSC/LYMNIurPyzsiqvoauNihdo3o
nM948Mwp9gySbReU0xuxTxobZamWhInbwrPRG3Nz2TD40XuYT7irwzj16mh9YH15881vpPmsCbRQ
ScFb4SHD8E9t2F0ft1BBqTht+23kjdsLduSw+LOewi8YmZxfVsl6AQw5/tvmlu21tsMq37Vymd7b
FTQQnrs/Cgqxx4jS5qQHeLrdCgb+Idmc8jKYVQGIUlqlPscBM2k8hKwlLIo32+rzz64wTpPYevL3
tcMmvib2nFdp6/u1FZGupXILRrvzhqe6rDlsVnYRffeXCjy7DLb8lZt2uMAObvu5W4LfrmVTXNJd
RQlZPdwPg/YuhtnrVTuu++H5zfLchUBsNmT5o3KF64A4jhm6Jgjvl1zhYcIyUx2mQFU48938OeZb
vOlw03+x52DK8bBKq3WlNqqYB6Usi8kfAkmwzc4rrOWDalTdRrohJgXdtMcSXX0bYWq/5rMT7MlY
WtMgz1s8iMBY9k5FQqlDY7lBu8ctpG8lEQnBDWSVBHx6MSY3L64Z3c/K2KJHkEJZ3uOuVHa6Wv2W
OPXivLU1I2PDc7KkNkOG+TtD9sA5uWjWMsV/PH7QAX7gzQAL8nCmDDsW9UDzi7CI9nXXB2zh9ioc
6TZSU34tLBnOSVYNw16vVbclcybpErqilWnnASEep02ZI4mVDComUpzuOlocfwZRbhWpRRnIG+mu
810a8Pvt5NizhgjBIH+ThCqd/K6I0t6GZrlk1og7DiX+haQGKO/VkzbPcljO22XsOy+N9YQiUlqK
CSptUFIP48QRPY0HZ4rIxmjHtj4pc0dt7g7tVLVNQHMU+/WUcK5N+5kR1UlqM/8sV5DkRYxI6Qxt
PYeHOqYbG3Bfkxs9s/rM6geQJK8yPxE9CTZxaRmwFiBI3zP/qiFxBtPCIYb1itcpKxSueFU5NOod
gEzLjMOaVVY/kyWxnQY5A5xVi3Xh+wIVmtc7h2vjcqORlocszJpzAHF2IVyDVegF1qmlAMjR9sJ9
4K4KsamSPStskYrB4LJ4Eb9gRozGpjQOX2c64N8N19HPgojxQ+t67ZPa4uFd1SEvz2rWhElEd+zs
8J6TUUmr269Nbr1WIpZ/1tZtD9CYDKlnS/WJGzKnCbfonnMtYuVjlsoGJtJW97vFOv91y0IEEzEG
A2XJBhuXCWjDunDUoYhmeIDMtZDEgw/NHrJTS5bzbXDqGmKxEkfNDC3lPsqedbiuX+Pe7xjpVdVX
OvbobWoxH6Aulm2bzprPDw2R6WuJePQiSd/hTQfs/2M8zhBL+0AemLl+baLegBiiXiYhTM2uzR1G
DXCHDC87lVfJXM3WxUab2CtjGwb1ynXYkOqyaZI9vWofuWBZR9tD5z8zuYaPdhfPKhm19AxAGUgp
ez+H0A7n2VHtiTi85otX+mFC+kuV4LUEXY4ldMpi5ZLg6sjZflAUI7DHqIslDcSpGl3iCzYGZk9c
zut7uQr1Yg24fLGk9HXSUQSf/NirliPpYrGTMlve8nNNikDBk62cK037XUBksPcouPe+YW8eVSon
XYyMxYP2wzbRdq81N/9+miu3/4ImGj2KuByrb7kcPaIUvCpRTe+dlOfL8DuF9tZy7uC1SMqyl6ct
wNhIbA6mVyNI1q63flpeaCX46IrWdrc92JjSJ9FBzgBuOBGdfGGPPoOtRr8161S10Hguc8hx2EhT
IucozI+B3c3bDht3034lAnmuEl3m6s5CxFX+qzFZyZPcDYoRdkhYSvY6r7jr7WRdZemljte1Az61
eGl9wjvoyn/NZTW0f8c2RE1liFo35/X+1S9DtNrWaYWVafeQtAvNc0SbdE+k6Sz1GMSB437iEg1D
Xr2wE/Il7uzCL+g56nW+NL4x4ZE1i3HL7jk+kaTgmg2SYnTCe3q/CdUJm3f3wgQ7flHsSX4bjVzc
gwpXIAeK3KW9WmM7mQcMd9WXjj1W79scrE3CXlxTpl7QmixtCAg59dKXD2VXM/dyOmIjUH8hjhde
zaSoh+hbOSpIfx/E6FfJQtfs4vWU7N8rglgCiHQCDeGj1vXHSkc9sBnB6B9AtiRXzZPruw9CxVl4
ZNAnssMAInjNa6f8sWACefWs1X8faSgQJsEM6EZFUfqXCTP7ulMkCBA9szoqemVqa4bXKusTRPgm
nVoOIxnFD/RuwyGqaJ3TCBx+ORBtBUWNrD++9IzNUnfc7NuKGfyKgCNQ4FGXxyOmlTing8vI3Mc+
wTVQ5xl1SWH+SnSJY9A7okzaSUznKnPEtDOGKCVMveXvKciFzSA1Mj+Y/lWvOHnNU8xkqN4PwtBr
EGtB9+b24pQ5Xt3t6Ajlt4n8p+McFsFDm2HZb1j79XeSDPqOuWMMx7SF7NHy9W7xGIXusdlGfXMA
KpfDEkAnVDFDiEOR0aIhrVR4B2NQ2y5uvTQCNxQXKAD+LqdRb+/JkwslUiT64C6iKweMIJzl6I2d
2E8D7Cw5IBSvvNreuNtkyxEVDws89MhM9mex4VHY4WBdjmoIbYSJbT0vNVNfxkl5dskUgi7povOP
gcWIuJnrMTbnKV7DVNG+pUJV3RNdKlknkATNpa9YZoGIYm5NWw+XIMuKW9dXGczC6H0NW8upL1XT
Yp+dGAPfonGIj14VkxljiTfH7tezn/kCBSSr40tNZUJax2pOYbXo4LkbslhfGQdQyGAlr0K33w/r
QnxPbBUhCxY2mPZBZs+YMbbrqnkxxynqU62dljQmtGHSLtoL1kCf/q4D4i0I8riWDNwRScbA+SQZ
mNo4K4v2TwYOinq7qM/cH5skvoeGJN3QhN/pA5wDk8Jtj1lbPw2FWoEUnMzOE8caJ+eQe5XNllmv
qB8NtNaxdwnssgehPxZMxPa54jKllpzkfpKOOPlmUhKCtxmjfR/WFoEXTXCAkH9vBIa/wBneW1c6
N4dwHeIhNnPs4k28TaWtf7FhVj2rIO7OvBv9q79t3mtRkL7EtWkH647FE2G5G9iug7+7rvg+G5RP
ZtmREjCK7S9s4+uDpxdD1COtzo6XyeFUXT13TrDJkcq0EoRwA5iawwROL7q087AwPSF9jtIvWtRb
7C5tSjnEqEHWRv/siX95JBqArI/RrK/CIa0y0ZIbbQ7H+ajrTZ714sevm9UFTwQLiFcaeuuRsbP/
4ECGY/vgF91d7BFuc/BkVx9xpYcE4i5189ABKjvJwmilfPSbRv4YlHJOPmwBLWe+zMeKyJcj3iZu
/lVhDmTp47TbytGcCmZJD1GXmX3EofdLkHj8FgXdwkikwyHuMVLes/ZuTIp25kY2Kw63qopPLutZ
cJhkhN/MRdV/12KAgh4wZOwEbOZRqIi3L7NDuR782J7zU9TXw1uo3PqrjdkVCKizUteS2KI0ft69
gjuQu1kz/uw1zsuts/ULqXPiMXL+JTobd2CoxUhwh/bl0teyb/JWRd4IxCMIJsg2sNyimsktISkf
Ts/PxoelQqHspBdfGuItvrJDlggKF4XjKZeB87hMofnQg/173bzywwmc4iUci/opCIphn7v0fnY9
NSeU3uCKHqVTluAEpJ9GmTzJyictLSNKBeVquJ9bjL6ByfLPrLDd8TDSVxMAWAGqQyrdR+u8lEh5
321nFe9GT1ZqLX51ZbyA8dSZmkPogbLlfTQTfEXizG8u3vBXYAFmrzypTww1HJB5MZlbYan1x2Qt
+cO0jdUB472Dl6BnqDGcSL9knJi0JQGU/rlxifRZ05jA8wrTeknc8c+q6l35WHFZFbg7jBg0mydA
lpudqYfWMEG0QpHd7KLumR80rNGYXoDWSr9KiJdom/eItofjkNc5ZnZoF6Qv8XZBWLTPdFGbIBcj
K0aMSHTPm74he9YNJ4FLV/DE/YpbdNcHDczaFbmSZX/pRmRDTvXL5tY02qCHXiyQnf7P/x9B+W/S
Rv+57njMDVBDyPZQN3NvMYjagD/4v/vS9wjS/xWqCqDv1HlZOBcwvN/aUeGOmtU5/Hdf/B8p2Nbw
rwRL5V78KfiklWr0+B8Cqv9N6Ow/Nx57Vl5j2cBjijCzwM2QxmnbeP/De8GqbPyC/91PcE8E/V8f
D9hAUJKG6JI5W3sJHPqxC535P2Qj/7tf6z/CqskkaEOzSvfCg/l90MulU/Z/COX9d1/a+7/fNw2y
EzZN51yw+2FvOupm/C/3mzj/CKi2HEiLulbiwnjpi74LMdo28r98Yv6RWZ9bGUNaVbuXXE9PzBne
qTH+Q37wv/tI/hHiumZAPiBm/CqNhfE4f7Vq4OX/6jGx4//7cQfGhntwQf77Nvvpj+v/cHZmu5Er
2RX9FeO+s00yOBrufkiSOaek1Cy9EJqK88zg9PVeWd0ermygDQH1UpCUSiUZwRPn7L32q80288PX
/rZCmeCh2RC2pB0FgEZU2i5Rfkjx/1+JxwKLoY78ch+jD/dFogtwKk77s4upfgM2IwV3cEZh66dM
x7CTrRHy/IzBrn5bl0VTAxlIzJq2BuirZ5HO/+TTvrzA/wGZVr+tyVar1FhN7XpvoSNQ6PYRh0oJ
3q8TWKg/TKxQv61OA+KqieKGX6Jlv0RdXONr9X92J35bnVMmnbTTynqfu85r1lY36JV+/eylv6/N
RvRZQY9qTz1zrXJ8roaf5aao35bm1EhYciKZ9ypcb2e6MefsR5xu7XvkMQC1BNdvNO8j0uF8Q7vk
VLjR+KMbXPueemzXmtowo5hY9o64ZvLf7FAPyh9dSu178HHcoZPtHDnurXE4dFq0Uav0/JNLqbnf
ViZXcml4Sg77kjqPIJyXzu5/+Il/W5mOAGbXa92wDwkVDBCNmIHdzPoPP/FvyzMZNJzbCFH22pyG
V+1E2wACe/Kjp6bmfluXGSCCxhToLruL57mW1lcYmj98598WZkrHCWsU9FMzxjjkKhXnssLI/sm2
dfn7//e2pbnf1marFDWF/NJDSERuMSLiQdym/fCSfluejtvFGQTOgrQOG+F5dGyN6u1HN+L3BGQl
6pxsiNpm32BoCkSe2atGA071s1f/9ug0oskEpwyEmw0c4IESPaRTOv7oEcTn+udnPpmEi25mst6H
mnaxVtkcJDKwQD97699WqKPZJi9ZVfuoXBygD8MVw8LqR1Wt5nxboyU8n1SjV7HH2JBhOg/XGobN
H774tyUq8y4p5MDDLVHze0glnOBL+c+CUM3fKSv/x53ufFuj2JFUMacmHwx+z3tdSTeVIR+ROyDo
qEms0zSluohv7V1tL/upYvjTlcvRdNxiWcNGiB4x52W71GRkaYedyznzMqfgkOn1bvdpTirBi+gb
L/D01lsc7Ry2qFHgDTxAi8Qn2c7o6ySKOXPWzX0zQyofhw97oo+DE29F38W5GUs3u85VlHiosKYr
nAXJ3gaMtIpjZZdL4y5p3euUwB85Dk/THNMkXDI0Yhyzl5JfW9ulMt47ZZmte0uNgn5x3XXWupeW
fH3OsEoEeSS106LEw05Dh2RaYgUHfD5Mkx2tF87Y3QMs+63I27FaYVFSPsHZ2gQMmMMeZdTeGQB8
oKwTmxqq4hFXZUW3LwWKGifXbhOG17AdAzXqhpd01nHr9ZY/E7MZoE0/aE77vKAr2Rkyv1bKoVsz
KlHojVTT2+RSGVjqoaDD06hhbW81BbgM/kB6c05yodZyggJSMA2ICZVuwqRQCrISoO5jNjFWRRwe
k0giPqwOWp3vaBqUd5MThhtTQUZkIcm+AsOFTWtGrjZAtzP0m8EUN4NjjmsO4AUGSHvCmYS52SsZ
BQaM3qRnpW7+lCZG4ie9stFMdbrJgDXBE7uqXZCgRZU+LHnheFRn5bxmEL+FvXFfX5LqpxI7IPWm
7+ZONvuwgm8MHCUeAkfAPe00b3szBcuexc4RwuAYpNp8VPAN4uMyPS0KQ8/h6mdCtPjbmEHgB7am
TQgqc2sJDdV8aa9xbHeP9HSTVT0wkkacJjVMOAwa7tGeJRjyoEl5kDrUtTUy2fWwimKusvT24IjO
npASGA3IYEQFvYAuXjdzfwzd/qrijrzQVgPHhTu3cVpKLcAwo+kVw7ylyXcco/Jh7OeNljmyDCqG
XZbhWvlth67oOJvqKQWtGHTgb73YdvHgaLAgB8CpB+w6vdc36oOmgzMh1wp1Z54y8zCdIkPChnTE
RihuOVhXjWgDAX7D8PyiQnH4VGv5y0VL4Bc2BmObJuBO4vHxG8bMq8hCicenAOhWql+LsZz7niif
GzeyO7jcXQssR5uODNxnAMUl65j5tg7ueKXN02kmvwq4x9wsGP6YVTLt7Qexj6bcfDakxNbXOuod
nAXraI4VA2dgrMXTCL6ED8EYPcbP7nwHjeVk0ljSH8JKQu6vdpmw1GMCo5SuW6eupe7eNErKtGtM
jzCq0B1qO0ugQnKnYd1dlDH4tbSgMduVNLKUSzCj+ksigC8Y8AEAcGN7F68Kpo7pnIG2WRdjsu8z
cWDG8W5Hg3MFsxUcUd+yvOelXp6XJM/x+SeJuYFlr3vVSP7w0MT7QhXWL3D9M8wEmK2kJrgooi3T
TpZ1MyTiaOqoLHxdTuoaAPHJTFzd8YFpo9EDLxWgAQsVv5zrS3n1GseENCCVJCsbdcWXFpZKCoCk
eUwSNdtqXcmMFgPjcVjCxzyxLoanBeGdQe9trRfVHsUQCwSarCsvjcTKmNCUaVDfGpxtSWhskc2/
4fjTHl2FkxwabAI2USk0vgKBi4zkJM35/6Bem5AbgmmcFVRDdSgvOzOqSQd7x0OM/Sdwutb2nawF
/mJHLdcixi02J2p57Ob8Gu5XeCKH4FphH69LurBCKKiN9QgTJ860IyELvgYT+0Wz6m2ZtVtuMOU6
woOyDu0Yim/IMGaqhVe1BVomswELhXONNR02y2ddGtU660R2NyBJX1GwR88aaoW7VDWs57aUykmt
XNF5o+xRM+RuJT8UpDstmJiyuQ9b+eUUUjmo9MoP3cylZD4l95ECY23mivpNby+3VBbLGiFNvfgK
ktcVBobhYzBaDtWDRcaVgqNCLbC0zEb+qs39TEIkyfV0uPXAXVDixG5bgiBvb/oRZ1nWk44mjD5C
FddOXBmjslxY1+4rfd1oq/ZN8pSroq/2g2IMs9eDJz6m4+DannD7l7ZTyqOAjL0fijGy91nnzMzJ
rP5NQtTwSrdfEJEZ5j3+WvRsPY46BvuFD68DixTQXewMMFU0zQEfAado6yKt2SxZFR2HfNwNptbu
MbbGmIUb4yazVZK3s7zbKaV67Mh0CYTZSdubi+iGxi+BO4shR/RiqYjXFiEWQ+Va9kEBg9282kRt
eNnURhuztuFTue39EOfak8olRZteYB+Cr1AZtVk/ACNapO8wPRa+k+r2cz5cWOaNqjpXTbFsAQzP
W8NEqTiRZ7Bp0NsKGMfZW5TFKG0AF5aMpsUvOBHObdUylu7z5FOozEC9Apros5xL9VCTUf08tH0R
NBhW/ZwNGXBCFdvpisIm9+JE9vgYEkAOaa4N14pEsyHDAtyS3TuCWZ5+j+VI20WA0PBN2vGD3dQo
qNOCWXlpFmAujUkLXB1XlSh6ZnrQ667TflhuDHXh9MG8kQ0tWla4UpmWqoBPqrVRExbgOSXaJ480
k3xFOElxLNS85QlWCe2I2chFGV2X3SGKJ0hMRA7J84if775ibHFEnF8+4AOSQW+K6DGjOKZekPXY
r8m7mbfovKZqn2nk26iaiE1ylDomozIu2Y3SvFqNNWdpZTHwJhixgvjDDZKwARNvzcIfK+M0woBF
+IDiPhvzB6MLRyj84ZnRlqLhy2nzjc4zlTIPDIuQ/AYUYUgNk+YhpC7z0MCWN3OUcg0LW/l7oOG/
fkz/Fn1VN3+vPbu//Tv//6gQFOEY6L/992/3VcG/f7/8zH99z59/4m+br+rqrfjqvn/Tn36G1/3H
7/Xf+rc//ScoGcLPZ/nVzrdfncz736/PO7x85//3i//y9ftV7uf6669/fFSy7C+vFiVV+cc/vrT7
/OsfOoeOf/2fL/+Pr13e/1//uKTQDQnnvL+/1n/+wNdb1//1D8W0/2KYugtDRIOtp+qCY8D49ftL
lvsXy9As23ZMCNGmuHSQAaf3MT/GlyzHBViEX8s0NPXS2O8q+ftruv4Xx3V06h1OAzqMaf2P/3xz
f7o6/321/qWUxU2VlH3HHyN+x4799xHCMnSTKk8Iw3JNNFva9xRjByOWPgobORX9pygIQQXi9En1
Vg6nMkr08V4hIEvd2zn+C6ZElbX42J+M+d2ce+Md+G9ov/Zan4J0cRWl94RlAVCEHxoJ6VGeQj7s
K6W87Ss3TtZoe7GdIh/BObdCLDnFq2qZS+26yZ3e9ZaJYfzKhBPbHFWVdKPaKwSGg3vkPOZpTMem
3IY4xysRgFRcJsNb+qbpAkgJc/aYV02T7YyGR9TagIvzayzq/jVFuoObo0cajw4HLgGKQT90k6tJ
FdN9C3+MNgEMQ5687DJGF2ToTfjW5BE5e/WhjLqJZauF5BLN72qC1nlBeBapQMZiMJeruM9STixZ
AxridxIRYp0l5VmmOfUhyygX7ShDzIg1fTcP7gGMSH6NpiKy/NhGGCaMMyPnxCcqsAGYNEbBkPfD
1ZJxIMCgZTE7j89hgavDSdsrU06ELsRzeycRzAaMGZ2dSiK9xzwS7qbZf5UXKQTT1uvIMtsd+up9
7VS/NGU+C3RdHnQ0Zd1OyUMuGSfje13WhKlUZ4qod3KEDK910dkS9908cJhqyRAsyiBVs3clcl7L
Cc4x92WFBGn5EFDsr1Uh60BHPwQjfZngLw/pCibNcJe58nlmEdyiWrWoNJF/5mUUPmT6nL0ioXK3
CW6wQOmsCRsmmSwa3PdLhtgop/sEwar6SVoKQIhBTTDBjRBw7nggzDtwWKHYd8PQCxLXcgcVWoVx
yOtEYY76FcNiw13Xidn3m5SIiGOtMxAL3DyiOkQgYN8pUw8JBROgwpbra0aToLMWAw9ieXKANVs3
GHBc51JTaaXp/KrVqAeXFtmyc/Wb2AArgkFh7FUt2XetWZe+sdhDQ2FfiDiA6SJvIxVny8GpVK29
oPe0u7E2dQo928HrtExbiY3hjNbUPSM6bLdINWxPQ2s7U6KHwJWTnrJJ5/bAZO1ASrNMKEjUNts4
a5sTSU71LzD3/YV1DMvJcgnxHctovqKoxy8WUCHmSvfYQc3mTJFmoZcNpe5F0ZggyBE3POuoqSxR
eD1GEZxNhRWjEg6B6q2A6NfDJW5BOHtdy+eayVmDhWoLTaLGyjEpB3TF6hYsMSVTiDfOUJQ5uMTM
rWIeVd0RChUVKIE4qep3JYETjCcIEX134ybc5uZQSw/XI/FMRhRhBANjv5qb7iFuK/NVGWH7OsUQ
QxAclXE9yxoGQWXNGxt5XOAqmovsFrA8rr0e1GdEWRqi4NILzHPAZp4hHSgrWFnNThvJbGrTBq5H
3IYrl4CFc0K1su8M0lugeBsY/K47Qg0PqJvKXY2E7pCZxGMAFR7XIJzb56qYlcOFUcOjt3dODkec
tyhKSrpR3PYRSvQDciUXgezlW5aYBLPRyDkEj84GeU7Mebe1kwOFKjzhqnU2Drpz5vkc6DgmLqsu
qd1jRnLVVVUCAarIjNqqRpIexnhUDo4hjIfExOTcRWSp4kDPSSZKd108NXcq6wSrML8y6+fmzphJ
bcGKc3lX7mPUsmOtqFUTy+dy8HvRvz3/voJVV6vbaqJoczgEoc+xQGxDv9qaRfyWVUpywHKp7FHG
jruIbJt7h5yQFXtveN1zpvZAKFOetXWyK4e+X3eGxd/XjON6pMTf4IZb4Fu7Ykd+Joy0adavG3sY
Ayfn7klQ5yOqt16ccE7ffv9+qtT4abStfJN1fAcBWu7V78+wiqrpXp1gxzqtEU+niByTJ5Wl9xl1
pnMCSCg+p7RXz11up2/g9Eq/axeAxZIGA76Y5X0qLupZO5KcSAZUPSZiq5dMU6ZdHynuvd1Nw127
lMpjUl9MRZmbgNBGwtzkpXMcIcF7he6Mvwjtik5U95DjNWI1Ef66tfMkMHYoNNjCFHbw5TO2dJ2l
vlT5sBeTVUOhyEywF6Tm6prOwRCBSb83VA2KSU2mBHV8ld13iSn2E8laWBstTmnqXd9kt7NVbqdS
wBYikgMb6Uan7i9tudYlvQoh3mskLJ6aRgaynougyKZVjw/jehQNN7qj3TjR8jQkLtDFDHdrbRnZ
eim0bkMTWPGNgZwenjkzWWvY/NwIwoQhTYTTlSM8lFgOdvYkCqLEBZ7rxMahE1W3UeOSDhJHaLII
bFy/kRltW7JAV1CDMenNXf9mN/DKJ4lJG5TCo7DJty/s6h6a96skwAeXeeVrpXIHp6y54llCdDdm
z62moZhOJbGdHHpHXy6xGwyLk28hn1sPU2VOvh7j6gOuWgf2QNnaJoMCOSKOsato08bq4p3mNjMb
t+H8mtRuvcz2VkWlQPDtyCMrWW67PpQH4CebLhT+MFrCrxHZXOuZYp9qE3+EM2KlxGLrHOYc2FGW
9VDwLXdV1/FDWGLEVsYQd2zT7Zs+fWr6ZVNbOuFC+WBtOJIsdO3Rlhr0lWwLiENe6e2vHhPkipOu
6rsdlIA2IZyF/OftIpUmkKZdBCrQRB/kvge1wllHtFeMedD9GWnHMcprfDNjMfkV2UFBmcdsg3BV
9oOK+0pt5Y71mm4U4GgB8YU7RD7s1RVRqtFcvqVzMvFQ7MV5NCyxiQDk4ENv3JvC7JtbrbMIDrNz
1S8Bn92B6SMvtZzFNivI/6SBlUwYZ7rE71TNXnyCCWlNWpp7Bo+6oxp0CIp2R32XXUS+3HxxcrV0
BWyjHAQEezWQE21W1DPROe1TOxtAO9ohkTsHfpZPQepgBCZgaWvNer+33fAzGZz5KtS18aSWCBMr
sIm+U9fFOVGbyluaJtpB5daCsGhD9L+u1fuhIcWmJT0TGSaxOxi6m3Wrpu19AQEQWJBSVb60muW1
dEuCYCTm9wmCnrcsEQdsstP2OBKGNWMX5ZAApt+ZmGgPgvTM7ch+9TlhUuaWTBVawu3AbRplxAgS
HMW+qO0Gy5hj8rJGfEIxIHIop2wyseUKCLH9jBUkTojhxLlU40FKlJGmOimLx4SgCZ8cUNg3RVWf
iE/Ek59l+bqadQUHg9relSOtTgwb4c5y5gj5oT2/DjpBpWmuJ5iFWzu65XQw+rY5LEE5jfEXp2YT
D7pMNw05BNYqxlQXICODcVbU5kqlUvdR1803NQylcx12lxJ6WndWplyN1Rh+8MLZzcVnHPQN+/+g
9svDgGUOAVpPH0pJd8voYtScDd/K5vkr0gvr06nxdSNu8xAjZH6CWWabpCjDzDAcN5OWEvw3Wnbi
gxuDFsqUgSI2/AXfLgms3CazIsme+2zs8NAn1dnISkjkZfXYJG0W1Bj4kQMR8edSMvo2Eu2dVQEr
EhBONj1Q8CAFuRQ4dvmLJ/rtooNwRNTJjkarYnDlLRY+tK56OrOIRl1u25anSejGxdmYoepS1bCr
NZP9lLv9fUppj4a2+7Rd+aESkeYtpiL8MqtJeh01HmYRjdie7bJs1wPeEAuTiy+j9I1gEJ5+JJiu
NNlct6wxWlNoTmcTtAa69Nij1OiwLFroLjMVT1aogmrq7VNRljrt6aTYlLg5vAl8+aNqoANcwaF3
DtAmabjB46dU1sEZsS5lXI3ridw3n5Y/6GalrNeJqr85ac7fB9D0jQ4Hm6Kb72dskCsoj+42NJL6
THt9xLYC8rEAMs5lIi6qzZl/S1wxXgKoCxeRtTUaoiUTgTtx6MactHfjqjQJDcq7B+gYOi6ojJ5c
L2npZ5ay7prQonOa47a3l/pWATrpOZFzuahfInFswMeWvImqcQr6rPkaScbD6gMkqEX+uurEUMJS
seV5UMqeJLTE0hlUErpsNk7KzSbDR2xvOIkpsKw1/ndsavXS7IB7g4UA+udNufsxwBvAtSmRlRtc
pw62/27gUQd1RbnPYP8g8oePYowqtASQzzRwT4qhLRsFltQeUEzk4ypz2UWYOXTkNq1rstPof3fL
BnFaTOAYA5qAQzo4FJNOKfVk6vfJot6GsVCexp4M0CGcznMp37Slzh/KscWbb9S3HebaezA4+oZG
pXjhXNWtCa34bGB/7TEdshfaKEkm5XpRq6vCLjejQ6VVRsTO1XVa7jKrmHdaJVpy1uL3bEqOKp/r
U6hBKaJc5zrCYQZXjazcQjbbhgRI9SYObBNFdAAnJ9uYvU7OqZvXxnE0+vJ2vJjr6Ng3aKAvbSQ9
oxXuLv02y4Ex03lyD0MYUZ4pr3YZy5PtDnCUC2X4ClOnfRSJVvhOkbhrQxnNLfsXsW8ZCbfCNMqr
PFHxr1lmeBo1hUdY6Kj+iGcVZRU1T8iHaaljdDMSa+gvc2deJ1VMYI5VVR15xf14MntsyqUmzJMp
Lm6hQvZXKZuzF5NkxoiiaK4SfSb+rQbZsdI4xZP8sXwSErH4Kbyf84RHeoPDMV1RrFjgfrA0zzBX
3o2LmV5r9dnPNQujuVvEpTcp/Xs8YE0R5G54xJrqGysx5bFiYUNA0V7MBXCb6aTg683G4P6nj0nr
43kekcNiaybOhD37qVTsdjM2oX2fd7Z6jobeOKYuTgdCjOjZu8gxUWlEF4vKeWgWBZycJcCuIMRN
Ymvr0Hv168GxCcZsht04OB1cjWZk27BgNljzFN7w1yVB01VXxoIJdyXFaN6Bl35pCR2BxZnFciVr
w70Bm0E0CWaLd2xMBvROhw+90HB/mWBWfCmZ0IejhXh8jPKt2ZMcW1pp6DuSMxTVhns2RD7cwcaK
OLOnKUzvSsy3cQXrkLNwtq0uJio7SuWRI2ofVHZk74ZY63wJNOYetGl1K8hT71YG++ypgemDba1v
D6IysysZOsPnPEGTEkWjb+lpR3cwwlHBY5ELpspQnnthTdvKlSQEkHp4jXW7eVEBYextsHqvCbHS
5KgX4xqzHqhvw+0A75tkq0tb2xZYrPxGz5sjSXukyTW1nZPAbYIN0Wl86ENNQzmcN7I1l6Nhll9I
gDCvkSp+JOYWTiMm7a0AMU+VACYidlhKuKo6rJXEhpmKAWs+jD6qSXRBmIbvQ0OEc94Wp5ZjVQcO
67plknm2rdn6FeJSWsE4lHDUa/OsAE7f2ImEo4+Wvn4tSzMH7Ulup50TJ2rP5IYQT9udIeCLG8kh
Cr19SK+cZoJH/zLHdN5Iy1csFsGqN8xwxXALm20dMjHnRifCTo0tcOBxA65kJjvgdoy7aTtgmQPm
rQEhMYtx45Ik7rltozyD+TQ8FXYpNK+wuFvGnDxCQoL4YOJmX1PmrLua3iGf79hznjF1bi4xkeKU
NUNMZq0+bCqRxoHEvXJFqHwIrSHrCCqZC79kYvxazbypbojAVvZqQ+YyioXbhXI5KGMNSFTPsSPG
QuRL3c425eX0r0ZSXSt4JDE0qTsXzNiW9xXvyNgePXoI+ckYACxgX0l+5cwB30q7xt+X9fnWropu
MzTF/NLVlxQuLI75ig3N+ACUKby6Wpw3x6yyIEWPAfWqd7ZWV1brmXbMc65Ksh2Z0MYrhg/ap4vA
4bF3anwOCEXcW6121OtmSdUPZjthYA4O/DAYyF+SNpEfZWgiqhRiCKFx5dqVdF4ANJo0Rqb6kdZS
+C7LtLoC9NF7ZW9XRyyEjReN5fiRuPJJREZ2RW8f7X/fUbBAg63Is5iMW31SxxW+7OnFSQgKGQfD
eSdpLj7UijpsMY1nhcdg0LrtCLG/G7qQzbWCjDwWlwM0EVD7atLATjXIOwB5h9dVzGkYV3ZJkKIB
w/aUwRombUAm74KZQnt5nEBKHvQivQGQRmDnICD9WR1BSLhI7SthEW9zGBc3IRvYEoyyCytQdAgY
uCA7sUJIwsMk1YYDTK4G65OjcQaLGve6nPC100XLTvgzo7dcbwgYyxWswO24tN6A4fWpIKvHD8nx
/oBmtNwbkRUeXEsqPolR+lpHurivkqT2yD9geSuK8iXrCnSimtyQmDHAurGnfRUW9MUAd2xCrWHP
y5YTk5toM9BHPOIyDs8Kl41ic3bRBRQajUuoX7PM6xNQxktmYFxcxZkmgsJspmuWB8jHOSLYgwKn
rqJ3obvvAGHvDJqmR6Usn3otvCNUkDpnUAnBMskeIF0rAI70WRAr4+nCfbVkGuQ58QmtKKIDTcP8
HsacTnWj+2pmP1hjnaCSoBmokqWjab1YjQbjT0h5KMNm3TcpUFcK8aJMenR9FU3pGn/QvEEQwtZd
jxSOTK4HrI13reJw23TZaYgjne0uR/qTlsQB4NbfN/ig/LyfH6NSPlcN4JDYlEFXDuuKU+YK09dA
bCSdwTAstixwPMOaQgBHj5MIa115ICzA3k5ajsRbHynDhBP5pNfgVkuJvrIsq9+Sszxv5nbOfdXN
9hVMmRPHH9xM2mS8D3aa+nHEEz2R+llUzbhtXNiDSGCJXBKwsdvF+LLUur2zsg48UAZ8YBQckJY5
Tz3RataWETdkS4ifHg4yPeDM5NKSl9kJ6RE91aLPx1Vjwq110vRZYoiGXWSoN2naEwjbKBqjxkUa
gSMRIlk2rVs3Ge6LJCcDpGO8jegFpk4P/wlBZL5urDA+Dz1dAWx4it+J7rREVOoX4uZWyjbauZ1V
nUp6RGu7HTkfAcHH/8Jn76ioACxN2Yvffxm3w/1UznhlKYGTIQPW2IZUc01DhhsnJt2NB9QSqu0l
5rQPkez7nV3WV2Na7fQqfYI0dRpq5bMeUjJNEx3EwGwnVwiVzuoMgxk72uyBMrO3C0QhX40cqjrT
eXesruUUUj7Tumm8QUUvhSM0xusbOV4dXurxQl9XE31duE6BYujiDBydG2AEeFoKFZuxOnvpohAf
oAzKKnNFBeR8dK5jFjeezpqQZFKaMe3Zxx6IdqdXz+OsmrAlbI63jeNlRvIEfwFcKhhcCAG5s26M
pVubF82D1iyqz9DhZKTV/WRir7Rbeq2lsI6IydqVaJkElLBdgkagblqKKQlSpwYTgpCLFFwcSeEE
v67NxL2tdC/Spf2mg2/3IgVtUG+ohxDkipfOzugXsdMdDGd86GY3oWlVqeuiVp8xo0VsLST64N2+
r4jdDBpInic9TrrM44y5cUUt9rUpb22rZuox5QPYwwYmLTKqOiD4J1mbiKdcfXhFw3RnhrQ60ird
sNNLn+RvGH9R7ezklKn3lIXpJnE/QLcK+nJQkjLVvac+fIqS6ZoDBPQMUcV3iSw/Z+Y0V5lmo7hB
y3MyFO3TDm0aSLWvJih+2r7euA1ZMiNj371wpg1PzJw9jVsCLcm4IeQ+ZA5SQlutP4e+2MUVop4m
NPwqU2+X0Kj25ISi4UGcy5w79cmhfLMgOa3agvOMlgyMrEKjQwCEW5q8egF9yymPS5ruOf1E+xF2
z0ZXSIfT6vsog3qfJBoiRUXbZmOabws3Z0JEIXqApWxuBGXaUYVCTK61M267itzJ2Vrca1yan6IY
8rtM1clEUprZMyFenYWDb90pL4a3mMgODuXtOVr0eVOW8iWZeIyg4hr9JL5nSwdrW+B8E7mcNzpJ
PgC0gKLUU635ssIwtagdaXyOscPjlvLXKKlPVjyRYcUuH5cXWJPHLpLrRUwTRlO5zzN5DWORrA0z
zNZanr4AtD7zee8mYQRmebk9Mx5zM2mLdFPxgyZ3ZNf6qG2joJFleAN/pMVOXhzaBloIkJlbJmi3
YmqRUMW7GpZ/oetAjZswgFbOO2xQw2CA9EsZ32Anf1Qilno97bKLy31p5GeGc9QPFe29K9Qd/kmm
uGTWkKpxqlVnp+jOnWZB4RyMYj910d4UWWAbYrW4mX4zEdCyYm5GQj2dR99S1T0JumAy88Z6jNvy
2fyNoSrrF2y2NyY6GkPr7gBXIVdZNLiN6KA5BQbMb2sSwtKrmDRLpeiJvSSVJq8f1FiSEwSnsLTE
ldDqLtDmWcdkHc5XESSLqscF3DqJEYCnCJm4MsMC0uaP0fS+ELqwV1onQ3uDbrHvw2fzUlmYChWU
leOkldWIOj3qgnyeXopYHZGPhied44g5qIA9mpC9gXWUu8Ak6sq9jhgMgD6z95EDqRpuJVm5RBTb
TzS6IJJFaQKnuB+vHVs9wLyjscsRMiAEMFnTQqifjXbubybbSPdKmiQnVyG/K5c2VL3CasHpWRv6
J8ku7hRr3esX6AkDw/rRaJCwGQ0FO2bk3OcmL/O3xDI5hVNXGyF7fi1mBQMtQZYgjTylzj4tazAQ
80VoblsVmC5c2YH6i1ltoXbM6WgpxYNhB4IrYyFGDEpX8PSmNDFCzbe7FskJHWICKvxksO8SB7Ha
YE9DYHTyw8gyOgoMn+hFrPD077iCHtVgRbOcBN1mvOiFpWnu9bG4heg9MKpQOFzNj0ZYIkki90eq
6o0llyzQ7Tr3irB5zGN5Mw76AyPODPwsc33FMiC6aVG7I5Fo9hvT+WijBoezAuVmQE13L6vB3jtG
etsv1s4JXbGWxFSS9QE3QaJ11OulDop2qPbtsPhWDt57KbWXoUecMzZ16pk03SH9ZGeTKwqDgnDm
BPnwENmbmYHnyqHxir2V4Og8hMrqhFcgkG/tkmZEZwMR7Qlr4+mzRQuFwRd4QiVNkNDaqxym3CNU
lS4deUGrNu0fIyRrrtoT0wYZdLLMYIBjw30sbmIJmxPbLiOeXP0g1R6iCbpNCHbM3ewstikd9GBw
FlLN8vzQ9oMfydHaVXb6olQMGTJytu2+vyKWF0JF3GhYaZtbJ9Q4Spu3ZI+1/8HemXWnjp3d+q/k
8pwLMtQ3l2ctNfQG9/YNwy0goR6Q4NefZ1H5vnLIjhlpKkmN7HLZ3jYYJK2lt53vnFfLzkXqZ9E5
4xqodwA54j7aZ3hlzCdA5hzqftQSAnrLq+F2v7aio46Omw81DTU2lJzqBUkojLMZBC3eve7DyZaX
cKAhXTBqQHqHbr7s64sOQDbbUFOOZkGCUSdpmBWwg665O/apWVPZoTObGgnCJAzgF40GE7Z7yCXs
Hmm0oxEfriwChdQzVtx1TKVsPIrRmmO4QY+0QCw2e1DEFjjBvYMmYzuvTJAgmqu49ZiytpelxZdi
NVjvjRe0kPp2kU22yzwLD0a+mcB7vCEA9TdSt0hUXEBPDB71XHQzlyR2yL22CfVMEzaXstsAjFmW
uvlxhNQcHq6KrrxwjhC9Dcxi56YAxY9wCZRVszEn9FpRk9TtfYoch9fT9XEFUSrT7Gi70mGCLKuX
RHYDA0lAfbx+SUCKUX/fNseHFSW4bt5QIirFmiJjG/Nga0+25J9KBdk5rGb490V9VaOt9HlMITcI
aaGX1OFB/WpI3NqAGNeLfL80REcLpJDZsoIEA6aynj4G1UFA6Bzc1VNVwuyLjLDlltcGzS6iafZ9
Ciu8vS52iKAuoL1EYLlKgh3Yo3yYw/m6i3za2BTlbX/nyNKs9loMPL2mhwwhTdobocdxPEzbbsHJ
LYCK0io1rWYbQLBFtgCl715fd0AY2856hE3vqA39g35EcAfqMp3hKcbbPeQhl0v2cQvPtNB7AJpb
HR16oSPfOwMl4U0tV3/tKnsGRQNKWXsYozaIVMbbtGmvPdMC45GUVb9ZLBaQKwKXf86StoTlswek
tc63R5QGNHyp1JDNHgDguAaua99my/RxWbuRk8A2v9IX0mDyIlqm5sxrs3dzsUOKtSZLSQ61Nach
ztBEz4PDDGu4O96jQu15n/u6Blcuqr0zgtb5roV+FwMD39Zy8baydnqcbdzYT+oY3ilJEx44+FoP
FqgioYIK51rrrI40V9ZUE10joimxGTR7HoRd9jjQEawM6soHzuNuu/vqaPfhTClGkDKQvBH2jtoM
fsbM74xRBnlb4KqLlNu5SUm7jmsUFqGVgJ23NcvXvOdNYQvMyJGqYVsS45EddRi4YwUdo2Gvwt4S
O+oYJcPggAFBqbj63QLWJ9HrDGeysTQroCoJ/jpNFgM4tayHE9MImtoP5TZ9Lwg6gm0HawTT/H23
hOgSKiuksyAEeMhL/904eMlgV+ymhVunMbSat6tu3Y32VL7mVeWh+wCrT4Q27HO+RSZ8vWrwMkAT
qfgf4WhPSNBy6CuT4sX1SGj94xGWT/rf3aoZMLIFNziYNJKqigZDdRjSjDP7ro8T9A9gXi29PcSb
5cYhSnAfd6uETBks7XypLxzh2EhpOXAgURZeLNcgFXwwz/U1iiPlrQttg0D3z5mD1fP76FMDl042
1dui3TD/s/aXoQ8FBT2XRu83e7Bbdd2QSyR0YFeQ1QmTs4duxkT+sq7gJUlQdbM9b4Q6wuYdfpyE
oj3iZ3nbHq8846AhYu2j0m33DNEu0qfUIf9s1ri2wkhuUGjuZOahqUx79ebYZdnETxe0a/2KaNAF
JR3YWdLdF5aZEcyAfRrSyN7BgVly7cUKRhkG/T3/+ALsy3jd+Bu7mAMxTh4MqvV6lG/0DhTAoUia
CI0ebWgnWfkKczr1QLHnRKEYoVIqexvrIV3razqHRXkHYs0eAWbcyZ5J4xIquuFRmSyxbWC/tbwS
Cc9jPkaKA7o8jZpLCVl60KrgRm96xz4xR3KfpOUKLNOqHRrNohtiwAisvQWCanXJPgjhogODXu8Y
txFN3pbaUDc07j5zu+u8d5K+vJGIVfih1y3ycY2kTmFV7RChbeu6h/zq0NtlBvoCPWfmZx1DKg6E
Q9vDKr9elfmbwUjKhJs4l2m26c2LNJsbrlcO6rpn3dDuiA138wG7D9yjdTJ2EKmLi6NlzcudvtsH
8Bz0gqMD2S8omtVxO/Kc5TOMmnd0FHfBYY0qcKX1oFMiRTbW6+supUFnHahN4Yf7gPp7H3kFdqAA
I46saJwYeSHhfG8HWIjItgHreNwkYdZLDhBbblKLWfOFjmd20snS1W72Pj07bYNyqEGF37DaEVNH
xsBA/1YuNB9u8zXzPV7KtW9hyJ65mgUhPqRbRNMrQNqgwQObxv+dUW7d6dLJ3IbEsNnKIqk16XrG
dqCvoNgDQF7fHZP03vQYG2l31TsJ0PYaaB3ohaK9WWF2j+Cpuu7DQdOSAtEaEmBbdeCvl5nGZGWN
Jne5a28JQaEIUYS41S5tI/DOD0c/8ynPblrmXzWWRt/S626dXGUXbd1qQGwOHaQq46Vt24LGuHtn
po412bT2JgKgsI473wgT8D0HBtZCkmXBe1Pf8pIjdfCdgywvuNktWu9VbkWG3nvdaShOUSfyBka3
1qbejiGqFtC7WEA5edvWHpAzEzHqJrEdxF/NhJmh7QFNx2Oqw9e9fYZhuZ3sUj2NN0lzCDdMz41o
MjZTs4Mwdq/l7zn7MSh363RU1cBRRZYvP5zVGgRQFbbbjhnccnwwuNP86qYFfB8VMLn1YVobuz03
0P39qp+ZADWYO9YJxvO1LExtzVZHjEpzmQ5ArSGqaDQ0IHpoqQ/9nd7f0WozDttNkDWMfNQgHZpE
v0GVZOpm5TgzwLMyMbCPymwJcNaq7TTYwJwM574POUxS94DlQJpkg0AK6ryiS7psdajxYeWs1t6i
39RW2d9ReON8AXSt/cN9pm8LuXFXlPO5SinMcsB1YRfbdck1QqCMDqYH+lY+gwN2hyZhe4DDVLdn
RbZPR5scFcYDnXDEuptRL23zCJBnnxZcF6z0k0wBhUoz1faAGrynDTwDVFB6b6Z+uIGw0ZBbyu9h
Wu/HbQulTG9vw2t6OJIe2p71oYrPA6RUPhDag+NEd/bbMCVUEK1+PA4YFcsmi3yXk4GcQN1/gpf/
GXD6fyHr57D2yfqthif7c3sOWv8znPtV+ZHfbOuPj+3kpTx/pnq/r6//p/f/d8LbaaN+h28nvVyj
xPLS/GHQ0Ed5/wp0P/3pL0h3XbP/6GoKQO64uuk5Lmj2X4Du6hFiRVvTqCoTxZsMZf8Pzl3X/mih
8u1ojGrzFOQbfsW585h6LR0QvGd6p1f8W3Duag75V5S75zgGPKIcn6PZluW66p2+Utj4JiOR6crS
+1XJ3Cc98ZrKcC9jVq2k7VqsKZsJjahomlfmymJO636ztLyRt2v219nebBF6gNURJ6e9Jm5SDlZI
WHVL8yDT1rgB05WmEqnp1ZQO+OGu0trDG2RiurRLnT4cwmA5PZBmQrD0J06Hv2ln/r9ds61fNuuX
/A+EHh8vuz8Un3+4QT6JpVu//R6GLCyG0v/6kIUs3ormD/9n9PGxQSX0//5pKzZf96J6gV+2ou/8
0Td80/N923R0E76Z/9mKPOLpjDnYtuNYJJzsgf/difofPahpfJCRnkWwwd+A5TgNXOjGHw18h6Vp
Pm0X3XXdv2XgwlEkOH+2EV3DAr+jhj48R7Pcs2n8o5Ukm843wRggZmnvR8myv2Z01bjKssG2Dpif
yvIb0IcCllxQJ/1uy2zsyDlC15mblLiH+TGoNkwOipa9i/c49jVgfM6w9oBwhug3exbTZEHV3OwT
mE/j3qIPlIr6ABMVGWRuuhesnMhNhnU+YF8vnEG7ChkntDeBs42zboS6xbqIFvv++nCbwS/dTFYj
9765zd67F/uze8njnjU9gMqj/mkNssUvE0RYvh+PpFhqqP+7K3RGI2R4xbKGZ5VB4l7YPB8+3Ifi
uXpm0td+0D6UctqrXgbua/FcPO8+aABC8wjSF8L8m0xSwdkdPg5rNKeEZyJfiWRWv0W7K6EsQ9mz
ipPjpAHimkSHYrBNY33Zt3dPG4T3Usiq2xXK4LP2cIF5wcT6fXdK3hl3hLvB6ICaNOLWfSzrObhW
zRvZvbvSmFmOmB4/e3PvcTfObo/36ZMZMpeZPm3XEumGHD2dSmpoOkPFcd0uKFOTjMiajIo//HJT
zX65xF+HgS4eJnfBVyP5bzrMSxvEU1f7Cx3Z72CDXLIK53wO/31W4QdGwTcdz7VBxXlg7c54Rjxo
ATInA8TcGfBDbgDGiQzZe3sBWaRz9MLv74RL73ZmpP/BdzPUfXVm8XzbMvEvjmmCWz6zeLV1LJYW
NdsYdH18kG1oySRIAm56yeyn3MsjH7ZcB8uIHntgXzBPunPhANwz+5RtYC5dZCsrRu0u1EJmCY47
CX4a4AukAPYjo89jlDm3ltzfei/dO8gc4w54M9MjfAWV3NNEOixvmBaoACcf49oT5ut6mMHKjkQa
v73LPpZzGumMFi5hP77rTU1XbEfrO5At/Iuv6ce+TxH+lx+sUnSuMMlxE0iZIaUUbpii9LggxQvp
Sm1hj71djrefqyzo3fUmwJzow8NlOVzOlk/Hl7ILduDepm1AtmpJ4OJj5I/H9b2zkajqjl2kah71
++Z9H8PI+dCOlkF2DXM/E4LXaYWin6BlfWtG4G2XlTwCRrcpTjK0FB2fEhLoANXV9SeF8OVn+Za/
lW/wmbbAEygSUWCevmtTBK4QvkOZHjCUWd5BFIsMBlDMoidrO+gsOM1F/myMQAh4gpY/QPLdzTZe
lMGa4ZoRTJybC1Q0l5f5zL7/XObf4zJfsiYqFfvqHv/Z1uQvMi3XIMTWiJVtiEYw2n/+9tW+073V
YWPFpbH8aA1rdugqZHDd5tj3a9OgsHiR7+vSW545h3/GW+o/NJkOpFacK9I/9pmLSG0jpaKfW3ET
HiTwHHn7cAxXU7kT37uii2905hz+7jdSc+1/4YUcXyUlcDfQBTi7imujWKHaU1nxngYMcC7a67kL
hwuNEUgLOiZFEMOhEt840mS4LkJKrhRIStmirg9eaOs9VB7yQwaaaFUOVz0L2a/1BogPYFRKQlje
eopuB0hvBislEgh5sEhvO8PaRBrQzQvXzfjRpvh6OmcLlDepwwBiwpCAKQGRt0Lr5JGsiSmtmkOQ
m71cwuyypiso9kIDof3YgQKqZjgOBrVQJ3O7Sf6yyYQLOkZecro/vE2/Ht/Zui6zjeYnGcdHU7sc
9MDtDRYbBqRlclNfeY8AwvvGY0luwFDf635CA3Kyvvp+b11acvvM7//Ol9w+82//6iVXO+48zPuy
4vaZYS5W4G2Bt1hx9QIfHKJa5UtDJ2eSX3D0l7aWfcYO91tsrUvnCvHFVyf0d5+rrl7o/KK6uk9t
0dTUf2dWqwG5kRzb1IofHzV5dUWpWjw93d3cXKhKnBbnu/c5MyeAJh16Z7wPLKrX28FKVkIbLuJl
fzt4pbk0sAjbHUmAPGhEJ+JebMqFKAWx3bic5uLlZRiEvTgcOvxSJzItxQP6SCIXU5gqBc2+C0H9
Ga8HFU/88NcLc25f6g4hkgL7UjD+fo39Q2N0N0czdoYiL+TpjA8P6iMiKTKfl0Om1jSpWRKo1OLO
HVywM2pnf3Px9DM7s/wNj+XShjn52y/Vg793w/zQb3+5/orf5esdYK+WlCIzNsyeKRXhDJvnAU6m
iC1flBt4vC7d9Jeu8dlN3yYwsWk1670NujcGhv2rzW21luDKzVWwWgPhB/hBHCaSPghr37xN9xQP
ZQWeCfmJYNdcOKBLd8xpIb5c6H/7HXNxxc56BP/oip12wHd3xVmk3AAv3iO8Z8UwIRaQQ8hULvoW
DeFPBtpSFB+D3j+8S87M5W++Sy5ehDO7+s+4CD8qIPoqSzGo+VNPMs9Mo5mk+rFlrCkOgudCPJdR
G0+e4YsMHqMkEB/LUDRBE3hXT3LehKbo39xMTemJQ9AfHeRjP+jfJaL/vYk0vR/Fq18OyjqzkZsd
oMbiyEEhky3qAEcjnbktumh168TIxe9Rw+KnZliMUMsV20dnUkfanH7lG88sZa9/4NaHAUjc96L3
qm8+IZMkGf2VVT8VyEvdLUhO5otwfg92buaEhyH1kv6gJ3sS8O/ACVLZ9b0APJZwJZ/hVsQz9NGj
brSKPhheDI+yCcrwox6BILZuZ5SmeiGx80cxWQTWbCs+ejIewOAaAt8JHCHDp61A2pt97b17wQc8
hiKUtRg2AeN7r7jq12XcRGteFcBYvJZvM3sisvHMC9zQDgc+HsqVJccBPZwIwbEIbbCXAH4GFs9o
Il8y3DPOH5ipC53Avnanqlymx9rgIfncDnfRw152Q87nLZVvTjB+aoOHqSceKG/Jh9l1JmOIVse5
KAZtgKKqiB94aIzYpD0chp7g6eZwo2pvWlQMcjGc3sznTMuKbWQLJxw1ofp4bGUqRu/dFRi1aCfr
oAm3wWgn3++Z+I3omuPcE/mOMK3I+Ks6yMdIikWPo52YbAZwYwU4iKCVj5NRMqiDKqQ6dLUaj/Kx
erEyqKPVoB3uH6tPxJiYBmjlYZiMQWAB7ZJ0fsRuCBVp1M0YM5HJGMDUlXpbdYQLueDzPhWA0nn7
9+mTHS+uPPHS/9yJ+3ttvmZeVmhCVOONqLjGZdgE2mP4lA62ISjasBg8MdIZtMFx2EbuhMvck50Y
LEV8EAfRz2W/5fwu3Ak/jOh+vTtVL+6r4ywh/3B0dXeCDgo3nCknMIkGRbwWVxNkCKN83IbBzI2Z
yhs+NYMQfY8AnqAolMGFqO+SpbDOnPi/xFJcuj5njr6G7wx43un6qE21mLhXbTjpiUZU8lkPjoEv
Mjl8OYxlaMbcA7nQouVsPBzezC9cnstGSx3rFx//02j9NFr/nUbrLHb8LW/KS/bhLKz8Le2noTAV
f5H50dZybGhWDc8579v1rO3iuIIBBd9UB3Wgxco/NiGzC9Eu3IXH6Mj37L6Luojek1SPHYYVXnJ7
ep7qSKnHDvIYFS/5QI/0yBseA9gOA/iVw5VEMjhkzifohfu+e73v7/s96QQENIHP9zURtT2n42Ps
YNaO8ntGaaQjxrsg3If2cB++LAM/8ELlSZ04GbRh74b5xvE+YJ6c38I+GdCnIWcnYtgQ1WBNp4lY
ibsXU76U/F6l+AQN8QesJzOgnuI6jWfXiMsRGO3FdSHHxk6kY39avZnxUY7xtLkYz8YPTw5FgZXo
I7ss7gvhC0Z78Nq46ffRvU2sQD3DFUSAjL6J+U68q2vzqQ7o5hP3zeMQ+52Civf3941MhjIJ02gZ
bWJQxgHcM9EuglyRy7IKmrsqQBo7QsM1VkEB4PdgE3/vt1nPC2t9FsqvvW6VL5lOicGPBzuu3k56
fKqVN3HlaiVH+0B1ONUyWsM2LAfAqONy0AWH0Iw0Wo8GRZSSKHwd2v1NtAxXUcJPELux0KsgZcHN
wI2AF59+V8VA9ClmJNE6hHOAx3l2BK92CN9EnPJo108n5LwlvApXgBKZnouOhKBpVI0Pj71a8L91
hdxp2EbNAFqbgEh/ERrCiLrQlkui6ZIYjJPhQ+eokIrmNBw+gYgO7MAl4obHS2YjxrOvnFiPNApB
mwGAzGAh+UsKx8ghszJFtJVGv5QyB08TrvqiutUGx6k5L8bVwBhvY7kKlwG00RIyUQ5HH0LRIwTh
eVjFeZSFUTvYTrdTLYKwa8grTebBTngSwnP+qhh5bGEVem4DTW4IJAkM5fp+z8+bsAg6XhEOcmJp
KADYx9twy6UYUXciADVimC5DuERDlxMiaFc3D4WBvjuGrCrq+5LZs9vD1S4S68FyIFciiVeXts9F
U3GWlf00Fb9bU6FryhSclz6+uIXzZHexs9Cd8zAVyANgKJrQifcY/C5azLs/OYYF95KBjVCP2I+L
WNkH2E3CA3cg0uISQVKZB0mUxT35tidhZdOGA7gJi0cmEqJdcAyzAGIVPnZyIzfxMMgn2wlA/MeO
/WyJBXXY4/BwBewg4K5YhnlkEj2TX3D3wk0TMQAaWFeamBqPq2uk24f+YBujfTg0IjMGfTVYTYsB
TX3pne4crN0lGIp7wX2e50L1PmHYuYXpyqQkoO7onSSTn7RSucddaL9B6RCUuEVmCx43gyNWycJC
moGyk+rDkbpwJPw0QcbVa6QVMoEaJ9GK67bk30ssJaTPAVPKfF+GRbwcrsNN1MRVrL8q25tiWXPs
axIU8epG/V0GOkU9dz1f43yB1AXVhL/D9uqv6hX0fhLBhRuvAtYmzOQi6HHBYZSN1bN+eWbzoZ6B
gjA2Wn1dDjfRegg8N+Y77wjNkWzijONesy5wL8gNX1OOjHnEsIw4Js4xxwsgo80RKKu/CFacRxbz
OclidT6qcrEcJsGxX6jjidR3jpMzKXiWeufT55XyE+rvMLbTfZ8JXPLcXugSQMAKLddylg4yYoYx
wwfEDxvhz+0hJK7XybX1WAww3/jW7bS51Ydt0EVeTMHmFOR0ZPYqmAGoFDB0HqOvwvrAC4qX24V4
DOy3E27i4mSji2A7PYZYd6m8i8F6LftqPzIxj2ds8Usw6UvGuoKFSK6ZjqKhkAYMfM0YUI5W4SoM
kvmK4AROCNy7cl0VDgH9hvDQ38RLXNohQmaEx7YRlQQVUFgc6z5SrnoVqzoF8uA4AcaJrw+BLsde
VH5CTk8VYTVZEDQchD2jtztcBjcFqJ+YyU6Zx941FAYBbn6BX1tIgpID91ZYc+VsriQtGcgtJbNG
Eze2pR9Xg2bcjN34ZoI2Gq6KSkiLDzU48FqmwaMe2Zx0wwVqwpJtr+6vRbgG/JRGplwChBr1R/6g
FffqDD0uDIfM4Qf9XZ9+Li6XgXHu+0NQh7ugoLQFaejc5wj82A8Frm8vhEvV4Cjv+vD4UOEZ9ymF
D5oBtNJjRoQe4Qt6a4LD25Kdybz12Bvv+wPyangoVaItDEn4lYkRpZxgcoweo33Ym7C0RJ7L2IzX
s96wizeh/IQGVH5+buT8nXa6vLmbviTi7q4V70R9CxZM7vrJnTMNRira08VRXKsSSyNu1bswMi7g
r5DM5AuXck9GcHjv9yGxxFCpbcbgSd+fLVlhjytVEU8f2FpqSe3A4+l1RL0pbvvFqGBhlC1UV2vB
0lTsg4Ng1l6wO4IxwCvKe21kDlf9ISupwvGCy99KtZnolrOFFjKRBMtsB/jTMK7wYhBnSjcuBm6M
du7YHDqPPUpDecxpyakR2PLAhRnLVV+V90ToxyF0OlfLq88iZBYvXrD3cz7AtXEKylCb/NZnCd3A
CVe8zJ/0Cf4qutg+wV++cz1nJR2rhENp3zX0SU7Vuio0TjmJumFVhKpuCjoop/yke1S5h7qhiynO
J1r2jdCOoL+/tSM9sKQ+ZpJG7qbLkcvP24EWmmux7FtS3buOnKgw1R6X0asudndYsSC/OkWqWDVl
x4hYozxKh7u4wt4Rvc4Pd7u4vtkEu0kT6wJrx/OwhLE+KmLsNJY5wQIX+Cpl64h8qW2mCiXIB2mG
Dzv3VTc3bhhJGO+e9Kk9ScfLgT3dPxQx1Az8lR+qEimV1ZlPbqBsobLDuuDYlJXFM6Rxyn0Lxxgu
Vb12j5+WY0vUZEwWMSzbpr+MPG4ytUqqwEhsPdLDTq7u24hnUc7d8zftbC+dQTfCMsebG2YreS1o
LLGyFO62IRFsfgfrIjE2demH9qGOYW0j7lxj35CP5lUXYRJ7mJeEm/iA0z6ym15qKQmra7Yn68QK
ruLmdUNSUwbGnDyO+1+lQEmsD6iGsgspl6rolu/7SK10TalVuU5lmlV1Xf2LMiMuvwLIU1OMJTtl
IxIzxOurAzXOHq+YxxvuGw/zyEeYYLQrNrByyjsuxopdrVMf3xFWa1hYP25Jt8rPKVjIyB2rIq17
MmNLYnceChAd4yvpRqQi8R0lVgY/+boN4bQhV/DJOaC64F5Tt6uPwfZJU5dckQ3XfCPNWfaAmRss
ZEY6w1qxEzJMm0p4STxBjKoGxpbXV+nObqAJiQXndnJPruh0Zfo9XtJ9ake9ATxuWAM+os1wH8MR
N8inGmDJ/H4/tCcslyq6i9VLb44jDxc3Ds0BttIUwsABn6etCHWJ/MWhdqJ8QDeOw/KlPfUCk0/l
XNM7xo2vccyj7G7fZ84Wx6w2nHoF2Oh4RRVUEJREebDuq2QQygf5SubdMEwtmKPBD/GhViPBaBvR
2Ijc8E1t5DVBQRuvSAEJOrgE2fg42V2VcX8d5VJuPnYUqj1Wd0cjpGL9/GDNVt7G8ExWQr6zj7lA
6mpb16tY7WqVIVcP6mrjFUl22Ou3yg2h73ba98oONn31b3uQxMa18pwqG1zFpFFkgzxbsu0uBIQX
c2zrrPj7M8f+mWP/qvaiX0onzsr1ruNuj5uWahzMa5Ey7g1B3osyk8bkkgirczF5UUfzpTnwM3n5
mbz8TF5+Ji8/k5e/NhqpKqDfpS5nnR29l2VLX5lvoAbUpAexS0x8YQjw0nucAYT+rve4nISdtQp+
JmE/k7CfSRhx188k7N+fhF2Mos8aVf9QFO1esMfnIxqaVqUQg9EpaaV16nuUA9U4R3j2SjVWFXKM
/qOgWEF3FzFReoglualL3fgYWKFBH8Om1oQANIl2jwKlqhWA0/OCtw9Vl03lR+EL7f3hOKS8zbxk
aMctZYMdRZwO0CNMq8DfVEFG1Tx+qbOOVH58Cfd18UzPcF+/3zO92P46ddK/ZEb/pe0v3f/h5ndM
pY6qQdxyDiFv672hG/ut2vxU66jXqZrb/f37/UG+UlSFr1Tc84syoJo+AibY8tVUpXVV76MONTgG
r9dHcVXx1EZSVL/tiSugBENUwa+a2JttH4wZ1LSTbm7dlmFJQbsCOeLSrmooLYnZbPaGfICYUdXc
iBmlqOPwONQGYFKHx7gKYDAGYVdQHV1FuiwG6KlRWFeQkI7kehUJ/hp2ruETzH/zz8+blbihDcCx
9oL3dTD/pAdgcg4pjb0MnMe9AoD0otH9iML3eCcW8v09kWA/6PxR/b+vg3taG9QFbXXCQDhBhaD4
wRXhEXX283uuxeka8crbiC88Q4EK5u/fgz1+XEX/sjJnuf0GpvXUS3doVtCYcMWIlo98hoE3KMSj
K6JbBnEe9mIprjtxe5pljwEvi3AswL+MQdDcMSMTLsUiWNPyUG07hNpkBC8gRb41jQnOJaHmev8O
1OZwumqfYF+S8PNwAW56aqH+RVD95UzOguoO6l27M+gHOM/l4+IDmHXcDmHMfXHm2tyYd7MGalSB
OhzM84w+ar6A1wdqNHfi3TAcaMHXCfMZyJ/X4s2hyReg29NLZLNgwgsNM2nMnXDfiv3T9ytgqkrf
d8d9Fqj7OwhsywX3xmGqr+nTfqgWaCbfdHpGwVKsJ8iE3WURNd2wF6Q36c1qYgjVuVvTEVI1bYUP
/v6YTgN23x3TWVi/rZG5SkvVW6FDZUk6UbRCzGg79sBxqX4egBjR9E9YEyidxVYPC5BA+kMbDcEu
MTFFZ5MuYHNqykBOL9G2U5gYekQtLczNhJ4RUVMe20+MqF7YCnABXbim6vEvdjnJV3Da9jh+1S3w
OF7VpKVvMFGQnwMtW9UdUP2hHOBSGy6vFXxpTyducU/vBzza9kqh0Zq7Dd9Ve1s1mRe0n1U7XcGZ
VPtbgezVfl9D8RpClYBepxWY8+VtDSm1FVSmyCk8H/oJ8OuGDmYTQO5Kle7FuTqGfQX5gasfd0/j
l1X0aJw29P320amdRhFaHfFm0J1gSX6Qgl+zrhReYR+aQ40QIadR/FnG7ej9fRF+ft6NP7L4egb3
P9zz3H/YKOStBLaqFTefftCAUFPVcVUJV35ffW2pfNO3plGw66ufVRdI1cppL1Jcr0/9ZFq2/+D2
Ms5GJHZWjpytyZbPBOqptAuY1+2ry9vemX3EYuierQWMo5gSDO9wiMW4KSX8vvJOE3dZcHd3U9Dk
OJ0hNnH+/g7z4clGfn8f/DhC/NWmnAY0v+wjrcvXe3PHgVbXmyvLIeoCaRajlKNQYHHNIh3HxsOF
N73kLU8TgV/e9ae3/Fd5y4v74axr80/ZD5eMsXFW7P/33S2XzO4JGfhl4/40u/9ZZvcsQvoP8+qX
AqUTUcSX3fWvCJQuBZ3GWaD0nxJ0Xgr7jbMA6T837Hd/xN/iua6hGMVsBhPOrKNdVEtIRwj1vPnz
HuTOVdH1B1f5DUK0fUDewQdIinAjPmBlJpIDexDs7oDRy/WQ8KKfDcH2CMA+pHdvnUTrBSwZnFWx
Ex0nBZWYRADU20/SE64il2rKYHXnE3kj67ual3GRi2ReV2K+IdNjWPNCKHvx9M7ys9/Z6Tk/bGR7
GvywmsMo7zkFoJc12XqrAizUqPLbHRAZ68ENHlVorrCwXUAwLutb0g8SkLSfjpwTVrSSu4nCgSaR
GhNB1cgRW5RGXIBW4PbU8ECQXAGyiiBjJ+VXkKMdHXIFuATKI03WdCm7eMkEAdI5rRPbOjp/4feB
3MWTO4sWflcnZ/4Q+f1l5c7uu4OWLnPD2sPX4VLsGM3vqWvcP5JHg73TqILE8cyi4rKXp+rkLJ7N
S8ZldEk+ciGdUG7rL5LVL0dydosg49I4G5sjuYoGw5vv1/DiaZ75zN/wNG11Rb87z7NCgW0Wa2dX
U6qpQoUlTadHijTRGuv1qoovr4OpIV6exvGS+dH1cDClZAM7DY9cvQJ25GmFpIamygqH8NmMm4EV
ZTNj7PSdkdfPbpZbUfS/v3rqiL474jPveFz4buF1HDHcttGIgt73L2/9MM3/svJnXmybFlZhuFiP
2ocMSiBEm96/qmEyfYwYKt9zEJh2XyE0FRJ9E+j9SB8p2LjK4FfRKrhuMml+1kzlU7Fox6bUMQ4L
YUo0ScJaAE4T+zZcXH9/4Beui3+e/3aO1lshWBhn8ydGx+aXEuwfe41fL4x/VoIvq261NSveYLRl
ivgIKhS2LAn/uqSE2hO3amfAky1fqatGAxEzyZbzCzt6RX5YfPD/xwyum7taPJXEtLXgKBloUxVC
xIDksBbX+EIGnG6o431qQgOW93lhdU11Fb7ZPb7B41/ivV557CUoj2FhVE2VeqQvHisKwKpa/DxR
v9kHlYKz4uC34fhJLV4vrkXw/WJduu/8MzP+n3/f+cqSfLlyf+t9d2n7nhnc3T99+54Z3d/n9j0z
17/V9r3gHf0zG/w3ecdLBvhUyfqy0f5jDLDx46tCIwpZFRPmxzMLnKc9vbGd1opfV4wnNXEBcQ/F
xgdsnbwhRLnD3gXMUqgm1QWyBV1TBuMvDduvb35mnTfHrVH0zI752kxW04SJoiOzsIdwcmL2uspC
s58Dtldwfp9hqg6yKXCeNzaDUK+j+mZZIz0jVgmOHOA1M13KwsOpYfb3weIJSHo0nWqchxF8JpzF
PvZGGu1fiJaZyikCU95o/PMw6GI1apRQsF9HWj+BP2TJFAlNGlVoTUKjn5L/ZBHKiUCseZDpD4MA
Gn3jwAheVBxd8cD3xhbezQsX58zqH6o1LJQLViZwmaQ+MEyjLP6owPUcCCvVj6jyiMmzdpqmUbM1
TBvzG1c8/k8XS01hd8yWm5HyEYVQswHPPn9Z8WsVNalJHDWPqF7tuRI89svHaqaeA38wSeEtI2CA
+BXMv6SZQcswNGgOeoJpQ9kx3qW67FBuqZ+B+zORxFg4kp103tWARctfMTuVCz/+Bb2vD3UcVAcf
zfeX7K/4p1+305l/ypZ6titStpNGllSJ16UYVPL6FnVmFRo2Ig8i9Qu1R7IwHzw/PxyCB1PCXFcS
9Ly8vMNggw9PxPv8c7hm15cS5SK2yKW1vbjxz/zSf9PG/yFtlOf9uopnThXZsXxfZqziKZxXlQr1
oRZNhW9JdDu4ZYaIWaL/z9637UaOY1v+ysF5HhZE8SIROHMepIhwOHxLX9LO9IvgvFgSdacuJPX1
s5RVPZ3l7i5PAwX0DKYfutCJcIQkitzcXHvttdBA/iPpL/F+H758GZCY3b4+PkJ64Pv3GNpPFc7D
2fmW4aGf9vL0+vqKXsL7Y/pKUI7dXu4pTLb1nN6jRa9Ei06PPrz2DA1uW71Wn+6LvU/eiXnvPt2b
Hf3/rad7P2i92ev/HbTeDVpv0pJ/WdB6N1N4c8b8UzOFv5toKxpQGNrAX+kHOPFTepVlsoQnMvZC
7FJwf8OShltfAqm7NTm9yEOQ1Kd3YvTflZyNf7rkm8ctQzJJHeKSRUS/uSCGKkVsYMAyfeEF2k8X
upw1mppdVTXNoV2hkcoppEZ5laiAf7IWQvtDA98/EvQfmiX80hfwp2+9ORNRNSbKwnbzj7e/v/+C
/nrH/E0q1+iqEtmIwAklkgV9uKDkFGl/zhJ/BXxwQmPvEf57h48vGynhdJ1Dn/+dHfgHyv83Cd1P
t/AmoWtMxL3kuAUcrLcQfZfvt0a5Tc6uTjZZmK1vMAdP6BbZ1f1rDS7EO4OwZUV/dAdvsqbGzWNV
DLiDq+10/O32ahNEvDlA02/aVG0+nnRy+84l/26i9tNDv007/vxx/6Fk/kdP/SafGPt5soTgqelh
QCYHXtiQAvsC1DGAVjCcrVgvmzAClHyWxO6u0ce3pYZNctuCTVDuQJDwR7ySLfsVgP2BcoCk9Pr4
xyP192PdTyP1Zmt38UJI2OI2H7Fbf9kyTGRlSDsBaWwp7afd2ZJCj6hPPmwii185hIU22caza7Od
Q7bG7uPxYcsEtlu3Gx6TohH98fH1/vWP7/Tdifxmm/7zJ/K7r/TNTvoveqXvhcnNtexnhOVfHybf
W61v4jq8lZmteszBJrn6cHn843nzzo+/5Tb/cz/+w2jiD1b5D37ET7ugdkwEmcWWhNUyYgFTyJRA
mCStrvTTlFxuXfBlWl93oFTNkByDvgbkvvrkGuIMG+Pp21Zx+Lz/4yd+b02/Zf7+69Y0fSeJeCsi
/2ckEe/sRj8G76c39ifsRu9OkjcxtllLGfVmmyRBCimxHEReZEvYAcZ0k77d9gSSPLsdzvxnAiQ6
DwCkOmTX4CKegct4j9789J3M5N17ehtN/2+4pzfx9c9cTP+fWV+GIZbBP/a+vPemfPnZ6fLH3/9q
dcnDX1jEOSrgIgpieB9gO/nVdZXBjpUx+K1GQSgZfFQRt3/zumTRL4xSCu4DbCh/s8H8zeuS4fco
jYRSPI5YgB/+Z6wuKb7wu/QyCmHJKyOJc0EokMZz+TbRmoVxeiJhWjICZ3bQrIdEDItEJbIvanUg
ReagqMOM0mkwsHFNa80F+VzLsR5TY5cKaGrFc7gdBiR0ycT6EVKH7VAD5Fvmad1zE1qTFgXr+9Tk
pGAXMC6fRFoPRg1JWQl4E5ekEE+t9WbcFbOkZMdoFeQnr+oxELumJ6W8YLbQT5XJiNwNtqgt9JCD
vmYmqQeWIyLMgXTNTk0DHUq4ek1D+1U2LRQvgalOoqKPIS0meMjSJuLzfRlNDobmbeejcJ/lqt2I
BkUhytc17qaKpWpQIAjPbILuVB3N453LBljgNLoQbDcYE7omUVPlxCuDK3mcpyG80aurWTkTfIgJ
zeBCGwicoIQPGXcwYmv19DjUzdyey9YN4ZmfohVQj85omNZqMTEC2RyvWZw0xOvnPHf+odZyvEG5
L+FzRtPQbvY+LS2+jkQ+dhm7nnLIduVOXIb1dOYDYH2OfZ/L4naobVSmY1vnSTsPHUQ0aJD4SUED
U3dXJGzsx7UYTTLEo7nEGZXtRbcp2ityuajyMojCZjM/9RfC91+qtb6Ma3ZWrUhx1+ix6PhhbD1P
jeHkMuzNDl7W5b2ccB/zkobRCFdoD5gS2jQdtDVbRVI+t09LE382zGIXh/uUvYxdM+6xclI/AA23
BB4HposeXCcPAwuqm95F7U7J+Xwq1dkY+QFm5sKkk3KoA3twz6n9EknV7ksHFamGg8I/2uNC5/Ow
5acYPwh9HD115yJgieri8Eyo6WloqgbM9LyAQevSleGC974i91aOjjAgHy5GCe0S4j96a9p0wUQ+
KbgtxV3BedqZ6qaqJb01rR8B2y82PMwRTMuHfEVrRFYdp1mCsrz4cLequUENYmiLw1xNn+IAtHCS
rc9aDRBlIfw4WlulrJbiPOCZ2ndrqM6WgbzoYcESIhAr1cCih+BBZO4WSBQKA3HeJqKwF+2KxgY6
mXs+POdmOq5Rlh3WukxnDel2DKvtUfQNonndd4zxhy5XJN/3QV6ZHbWLThRmURI3/bEU5q7kq0mi
KGsPi3HXZVTJRGHqJHrtrhcWgKA9gRylIc9liu4opL9bhu4Y9SV629apPZOKf6Q1etKyEi6DYq2u
2JQJLEl2EeTOpT2ZHkYf5YdhWKDs4lehk4UeRVCBYSJvXa3My6q0vHMrE8UhjLOGnJNIXU7dcrGU
w9VMmNXw0i3ar75R0EJrNVS7WE7gblhmWHwmrA4tk/JJ2Hy5BcxRf4hA7z6SunhQyzJAo1VlWzjj
HWxaY8PVjuqeP/ms78qDIkWBJgfr037JdgJmvIsE9aj9XkIGLhw0MtO5a9hRWzl9r3zAUHFYMDm0
Z+eRh5Og9NkVLwoVnkLTE3/WRzCmr09u6q+4S/1SYNnFo97TkvR23/KMopWJ9QcSdaQ/r2tStZjN
2l6O4RxXidRtlu9il0OoC4yngNs8pWWZmWsBk5ujikMJy0KYl+S3vsPQugUKP4V7qCLEWDqjXWea
PgZDB91DCsf7QGSn3PBPPmpr8qVhQ1gkMk7gln2uaWCTMg6aIKFZy76OakIVxrbxtSNGXcG6+brs
ECerUtUAnzsCN9ziZMr+umxHfpFjaOa+5jf1ovFHMUHrE4J2EqAjDI6T2qW5nDVcTehrqzu1kzWe
ji3Dd2Ob7NUU0XOtyJ4takkUq5pkDfr44F32lC3+ClsAOXdTs34M27BKgkwN53ph1x0VDBQ9MEQY
bJSb6qXLSHuTtzbfUdGUO8PbY9XqD4ws177KDepmVTwdlojQA5kpxFTnLk6nCg6YfSnyBEL3OukF
lPwre0E392G+sD3WCz6SLniiA0xauBoLckvzQVzQiNdJhi/Ove7uownqSGuAf4zHSghIthCoRcUF
9IrH4IzxXlxX2GHP0QgEEwVZxPbYDxrmlpa8OgEIzS/oNRixm+QdKCulj+4zVnwWmf0UiS669Opx
aodjFw8Htww9DD/HyxXxyOv1fEZw/NToLEgiNZ+35lKs506hMlYPN9XgJ1ifj0PKBLSRu+ExN8F0
kWcuTikSgn0R9hdurFw6l1+dz+dEF7m4cirkd6hg5t/Y8r2GDQ5a/zCCZByrDyUWv6/qWzXZRFB3
NmXVJfibxS7oh5ty5WNSNzJ4FuNw51V7WRfsTsYv/SSWyzzQOzeao1mzm2EYr4JuHo/EIxDLbqjR
X1R0X1QOPahInGxBr5qJnryub6sQljwQeKuR5mcnmk+pY+3BmW5XBPaKlPNl7umctpR89F5cy57c
DBNWW96a8wbuhn012fw8yhCTQ1HclCWvD0hlLmPy2tPbuUPX3whzO+meFrWSREvdJwyxWPUV9PzK
6ow3JQzo7FB97REHu/4hZF9iWJ4uBfTW9LcZIo256266vDkEzqaBucogcOo4TKTa/KHkgHRiFHvn
KdEkT8cRRJaiPMrp2pD7hpinYT4vQ32csY+rEfpa6/dYwn+0r1MZkd3shkOt7bFp52u5XvP4eR0R
44syjRCgFhmlUXwdRvwKS/YDktC0bkxSmvg4rENiZ7hWtT4ZSkiEjv1ZXi6nMXTHiQ5nMvpaG3ET
l+xD0UDpb4AiVjhiGvVIPj4LctkwvqZ0CFAW1VBhXNRVMy97hQysRmNRQ3e12of8mwmwf4Zh+WHe
bL/L/OS6Hu1FK1w0MpYKMu5jMlyquncwt7LLArhZdbfr2KW84Ce0jh6KEMmJUzd9nKVj1Rxn+WEY
Cy2wHGiFWnh41XYzrF2twlwJwv5WqwqJChJrdJAKA1FwHUO+GTaXxyBrzld2JjyaARd2VtTQTuox
W2r/te/y5WTnutpFmTujsbixIFIlcqDZhJfddyeZr+PtOpDwXHDbnjoiymPuG1R154MdxvGq0xPW
fjt9Gj1n57rvojKR0YquLJmV5ja05V1jbqJCd8elocNuHtYbuDVeULNchNPesBiqclEXLEnVRAiR
XXUnWNM/OqaWo8zxBiq0C6pUD82u46+Rrz4o5c5zfCWx2K9sAyYfnOtTL8R8BPJepoWnh6YyF0YF
MrG9v4yD4n5gNXrIeJ9g/WFrOesmzaaU236P/6Wiaj/x1hYna0fMbp7lJTi2S5jowPE0DouXIpTn
UaSfurxA7mjZfebBJkAGxmAS6iOQC0X9EOLKrSnRMyWDMx3Gj7ycd8pPRbKG13y6HcJtxrN618/s
UMLafh7GXUOgOdj5S1oGHu8XA5NUnT4vIgKKwpI2fXwsy84f1hzyn3rA5OWpspispTvWMtgVdTAl
bobUdwNp2aw59CT4xErY4ji6y3x/3/DuWjtvExKxj2NgnrZvSVM/Bq66LzV5VqK6ipbpjtDgdSLL
R6sGjX1+LhKVgWw2VDyZkCndrLa97312GGoQjd1wFdT0RFhzikqa+iLI4VQZ3lM+fnRBu2Pdl7HG
8opgx0x0cxHUEjNAPtPRfVaz/Ryb6Cqfg71cW5aUDklImJ+1Zf/Rddk1n8Vx7nJ50LNqkt60Yp9P
AftoIwHZQEmgfRoLKIauA2JuAIXIJYBka1HV52HJ91EB5xsyF0OS99LvmlzgRa5xItb8gBMDWp2d
O+NKPU9LaS6K0A1HE5WXg/X72pf7eYL6LKtv8+ykWvY5ztxFhXkyOVQ5skImsghwoxB8r4066C4+
5W2TkKaHN6JyRzHjnKWLz2ssITqLfPjY9sELXAB3LgQltfDIYLobvTl1ZnJXjK/FxE9d1O3IoF6i
kTyoLHrI6+VMgqndNrVIF+m+iOoiI6FKeG+KBEe2XVuoG6kXt2tUs8sYZBIUKCurECdiK30h3dAm
XPRHxUJEIIjPrsdiqsIhYeJTYIMz1UOpN2wOke2jU9HBJSfyd2VUntORX69Fe5mZNsmQpSDC7Iex
e64rue+xq9sAVJlo3EXLksaivuwzcSrWmy7ok4h/Cjj6SafXvCP7eW1vSw9FzX5Ous6cohzNtRgj
3t4EDXwA2qnb4SiVZBYZVR7crqE8CrEcOXa2Ko8TUkERvtHPXW2uiCSP43QTte5+EMXViKIWzV9s
lIc759Uhl/KqKlAMm+xjt7AhLWrsHGtFqofex9gbXJzjnNjfLGOBZt2SvErm9qQvV+Qy+XU25v5C
UicgW1p4HySLH+qvVa74fJlFAileUHUF1LvN6MMkZ7F+iuYqQhBEDaxP57XLvtZFSeokj2e33hG3
BFPa01xmZ4KNFVhEDbWvWmDDTaJZ6lPZkxiJIy3lS9Gb5lkFYwP963pqXouet8WuY1l52TRM+Xvu
64glQe79cFVYpc/Z1HuzI7lvQX1QYhgR9okmOLdU9AbnvJwkXlC0fGvJTJcixTIvQY5z9i4scF5N
oyznJKmybIStX714lVCf5xYbVlM81zFS+sPITXBiwi/oG58BPSSqDiuXxHok4LoP8wR5UIb2g6DL
3CGSJmjTSrSi2IcFvZbSdU9s9exqDovgmQ0KDeVzE+BAUocrrRNHvDf7waGhF1p7Gj5/fCpx+6KT
STnXXYW/IA4Foga+6S2RbX/RYnSRWi1hAM1NJuTHfFwjxG0x59eiXGIQnxlF/meFN594M0v4TZg6
Q/M7m0d5qJYyv1xj6ya45uryGjdmH3Iy95c2JAyKvji/3zdRhFlTLm31oF1fPcAnWXxcVWZfiaC2
362BUXAgK9oKUq80aAC3j9uxwroAe6uohW4PA6+RvYUdX5G28zxbd8MQDUWaL6KZdxEiRpTyBWfJ
ZJiMvMvqXjzEel0QWvyiwa3qhSWXelRNnU4uEvIwytZC+zVYm2rP1tbFOyFLYZNIMnbDeV9j+c9z
dBMPtVuStu/mC6SVcZiuNJphzeewU6Y8BrSAIG7FlOQl1fd0EoojH1BiRbrfrcCN4yV/KauGPFJT
+/ysjqoyuLdWlFvY48Fn61Yq0jHUxu8sWb92pagxAaumFAmnQUtSbz01v4LK/xRWelV+Nd0IQ7j/
2r72tcP0LvNi+u//+t2/bvrv7f1kvn+frl76t3/5uy+O//3j4/x7t3uZXn73j307lZO/nb8bf/d9
nOtfL/LbX/6ffvgf33/8yoPvv//P//zaze20/Vpedu3PeKgCFP2P4dOz+aV5+9e/gqeU81+UwDGW
478QF9m6Un8FT7dPJI15EGM7AXT5v6FTyn6RgrNIxcAyYfy9tRL+Bp3io1AwGSqJz3gcwinsx7ji
kT/8WpTCaP1DleofMq4/1a4CdDUFAugSbo5Sjl/+fZ0wD2IahDZvbqzop4e4medjZpj+QheDg2XO
FpjeyahQxyAK6nO7WkjzdI5BZVlrzE07eXMsw6vSF53bD1OV3zVKkTsW+PJGNyp88o6UD1SM2XPe
WQY41gL+Gqpr2gV+Obi8TYWv+EdgIPMFchlyR8KB7UqXuY9IavWaxI5Vl4WJhq9ZAIXsapluS1dV
UEY3fImQvS9dgTCyxqcm7N146CYCUQprh0shw/A3MuO/p/d/CkzLfzy9U9+befx5gm9//+sEZ/wX
AWN6tlGABBNUAJ3/rToQ/hJKFUKXiAq+TVnUDf5SHRC/AE9TAoGXoRAQSXzpL9UB/J4MeYBvRXFE
A7QHvJnSfzTF35TCURsIcF0eMHAXNxfOt70mneILHbNyTZtlNcDZkYvTJNBVN6dLXM/3RizLLakM
vVQ9z77YokHK1nFqvjgtM5JEZgyPUcP7j5o6O6QTiaeXTsj+05hFSIyGmUbTftBTb9JoAbh3AM6z
8sNPw/3byv2P9q+SulvB/q8LdXsKVFgUizFeIg6xWfx+oZo+sl1gCE0F9U2KM4sEmqFhmbDyYddF
+X5sdJrr+fM/f1n4XUtUaQLG4fP8+8sq14uW1QrnBaB4lmc7PBrSl+ZmdeupX5Yra+SY/PE1t1Lo
20f9+ZpvuELOWcL6abtm4M5p1guknJlOhiF8/uMLbQWwv7kSRpMjDghMUfmGmhUYJNCk1ygbUSZw
dOvCZtmVC5hKiW4X8jB5xS+awkceKPCgZ4CBOLqtM7IhV+bygpBOHGMRWKAYVSjKpC8YgCtbztU5
7UL6EoiGQPydrTNElmrVfejZGML+ki5V/Q7F6scye/s0FElEzIIYi1D8IKL9VNWmc8vDttNrCpgr
r3dOR6gNBIWFoAqqcW7PRdFSlEp8Dz3ytSbANpth/aTWPirPkDjUF6td6FWWtSv09ekMMG/Kh+V7
wT1WTOWlhmtZRLJ+V88cBRFa98QmACvxiOH2tLwKYehZ9RkIgHON4Yj7DjlOto2S3cZL5XY1+wyD
yFtWQkzux9CO2yiX23gPlc+HpP7xGizBXoOtM4PDAY9Rm2A9q4sdQGj+3WvwyZEwBao7CRZ3S9o5
gEy7eO7Ijq6re+Wuz21a4CJ0X1hu12SdFHutcIQgiW3oFCdTSLBTLGHGB0C7S+Z2TliuL8fCAOxf
G9fCg2A0rt6xQW9nQ85GWMnma0j3EeUF3is0YiA3H9Jc33sFbkeu3V7TNgRI0+oMAOXqxL4NwhB4
1NC4p1ZEXZlWSNynA3DCu9rM6x0AfPEAvKXwVwWNhvFDAO1VuDxkdXPX1Kj7FA7o6kGso12/ibVp
wPl3ugTsGynnrl3V4JCGLLSEQ8ky+rsu7lb0QkivMK/HKcvPZF0xkdRcmwo1EN5ESTyJiKTzbChE
hfKxPp9F08KjNi9BgqyCcD2MpfMhymMTnCgKacFGG5cOZkVxBHDYEmEfwsybUxiUTYNe8xEzpM5M
CHMTQN3o0ljFeI+Df+4gUJWHr6i/KuB4gKS/Iw8VoMjokA3JVC3zCxexfexpZzlAXLzoOh+aOBl1
F5SJE4EAZZIytXMogJiLBm/NpaxpavgzFb3NzqphwxJiI9FAOHfDp3GLzyi3uCGVW9SWW/y2P0J5
u0X1bgwR4OMt1mdb1B+3+B8xMd3/j8aLoZoGg2RcEbXvAUfsXR6UsDZSBSkSHjgCx78xUEXCZKUe
St2s/J3w90bEBaFeRoD9KOrZEpXzv7EytMj6bIGjcrqG0U3Lmm+x9suuiSfUa2ZINM0Gm1IYvvYz
7JQU8PjVyEsujEqzfLnzqz8OdfsOnwib++9jC+4pDkJsojyW2E/fRMq/Dkw5Rnji8MfDx1VWbHAO
xkT8GJ96IgUizDZsfhvAH+H637nXf2550T/Ovc6+dyb/PTdj+8Jv1Az5C8y8eQgWRiRBfIhBffg1
+eLBL1typWJMo4jLLY36S/LFGTI2AaoEDhKCx/HGs/wt+eL0l0DAsRylcbp1noEA+U8kX7iVtxMH
x5hQiBhJWChDVGTw+U+bUjNoFUGiyuzXGMDkWe11ABuoqJePpRj5dCjmLBjTIV+YPEhu3MdwqeMX
3LE7z+JOo715lQWa3dBnSzDt1nA+gZ+i64uxYuqTyOYSJi9To2D9XapKnLV5ZdEXvS7LjQPsBUgx
D/sWkW2Mn6daMsjCKeC2h1UN2VUbq3FKjEXpPClQxISuHYqPsLAOrLucJsqyJKZzmOYRNuwbu2T6
WC6BuozMlF3mzALW4kIPr13f2p0mRfCyAkbJE1PG1edOtTV41b62AJHqIrguy8p9noYl+qjaxpZn
RYaonyy6AGQqfV6WyHN4NCa23oKKy5vxRVYD/Va0DcVevZbNUzjhXSeBx7WTbFoblAjoMqB0V4wN
ILbJVJ8QrVfAL5WU5yREjaSk9U3IN1rGbBUCdsEbeLiMLbk2tbCgG3dafyt0RXyCcORPRvZAJlH6
jGCMZD1oMBhWirwznGydckMW2OQxBfPyCaXWMuEkDtVe14xBnK2dUamQLeuvur4EONOTOXzmY0t1
0gF+vUXgy1EpHYPuk57WMd9INzXKIuEU35iKoWZU5zHQ4KEZnQF1vwnCPSHcPLFOqC8ATCpwFFiF
TWJsLH1ZCAWAkRdNjG24sNNpKUwsj1ng7ZYvaBAXaNhOSDQGPsQJsvX1gxxDKlAR8LY/xprrMcmj
quUHYtvwuLjOhjsZ2BquKnSNP8YqaFtgSCEjwOzFBMXPiXr0I0VAuM5mp1De4pxEw2kYe48LgQ2A
Il/bDU3ad2rEGSOb+/A4DTUqn1x1sEHHUWXZFwrwLiaKiYFCaxPex3aK7lo3FectLgyejivipAxb
5lPJMMfyvPRjGo3j8tFVZoVTTqQ93jnoGfIEAFjDbCeI+Eude+yHGcSDL4Z4zszeS0CEKdgIYw2a
goiavWh6hrLLSuKraO1khbJKFPsk7DNKkaYSVNWraFzXox58BgC4NEKgdGtknvqWtXFSNFUB1JxT
99xOTn3uSUiGlE9xjfEZ+SiTTPkF/7+26C30Rn0xKxIRHJVmlRQ4al6trAU4BWQrOE7NUld7qzus
WyadDRMli6hA6dr5V9REys/gf6Bog4rHBNcubYQ/L6QqYfAWIESg2j6YV5pvSKnuCK9QPq9ovluQ
kSInYQT8gbnMxFPUdABgQWJCjX9SfMBgcm4ex7asX+vFkudmnKCJaE2ffZ/6XqIk2oz2Wizhqnd1
LwVL57FraFoZFLeSSpkaSX1Ji6e4UiEK5WyQNI0cCiuQnCzmOa1Kmq+AYnWd78aV47RWUxTZU0/b
bk2qbfKkrdBjdGr5NIQJnwoOP8VqcTgicIt1KhRZP8SoBaEGIoqm2QXxBJID1ugMqktM2gyFhTEK
zuWIcu7ZVBqknX0d8+jQrV1oD56AUbCTepXs6FVVgmHmJ8RDlnNT781qUJwqed/06dpbYg7FqqPl
kA0gsxyCpYLroDADKmqxKx/FbJFGosagSUqDfDYXouarO3TzND0o52WZ6nqp5HHup7DdMz+P9JAR
HdlD68HgQNQJmP6KW3EoF8umhBCLHPmzA24P0pOr57siqnKYRPVksUfTzSiD5vVKpztuYE6ZEOKF
/GCoa80ZiDAoWrcB5dUBRUDAvVEz1t8ImGapjsDE0o2EC3Gf3yrNgE1Hw6wp6BZRU+Gs1h9bqVQi
skCgzItyWMWCEO8OaUySC50lUiCrhRr25dq1V9qGHF1D2bnAe4/L9iLu/AcVgl2BQ/FQUhyCmvm6
yuGCiTXc9MsNH4KvY1/eBqJaEqbpqTLzGUPFe5dlIGnJZjould2xuL2QPfomdKMTptabsR/ifZn3
F6MRn3jAv/mxvXfg8aHoeVho+ELzD8s0XDWVr5PSH9lYnI+TPu9ztffLxjxBsMrrG1f6fTMUn8wS
k90kBjjsGvswt6hgJBp1SCZr0A3au6VBOV+BV1Rn8VVbMFD4BrEPBkSX+WvclGCOLd3OKlytDvIz
bWzS2Cw+KaafhGfFYapRCda63oUoZJIV9duK8d2K0+3I/Klc++rER0ZOQBYf8oqDjMfHXd/Z7mir
Y9g1WKbenFc5aHZFGx8NCAh1vNwBpz9fpDop2iPw6Dzl7su6FWlaG/lzfP8pM/nTqEHWyFp+X1fl
aYmKi7hilxUOS0kQr9AaDzyIaC7AqR0/2+f8tqjdV0F0u2+WYlRADekC6pYZH1sUQ9sGq9RMe8JR
zl841ieKdH1wqlt6YSmQlwan517wm7mwmDUIN0HVnufZKKHDHA+fDIHmp66+d1Lth6A+zjo8Bj5+
7McIBq9rYVLfxNXjGkD6RfY3Y1iCSMVYssbNFQIRS0D8LPeF090eTD5Qg1r6GHUTem3olsbU09ey
C+8MzkbpPHUKZaxgFxF46XXDw/K/2PuSJUl1LMpfaes9ZZIAAYteNPjsMU85bLDIjEhmIcQk8fV9
yPe6XgSVHm4Vq160WVmWlWUlyIWGe+8ZLsu/4iyNUIZO95Zgt8NIFOKiGgdAhkTcaRzP3iDwuW+8
+tg05TMr0y867nxU8il90DO7z63KkNs+RDwpRanD15ftSPpVHqRR79b6dkjxTIkNtEYxZMywHRmq
I7366TvwIa491A5GSk3Y6a+AOSAsz/krXrfK/eIqzZRAC+vBDVaVGyNAq+hlTp21ncbN1kessWLS
epksdyVALZvKKT6AkCnvWwe1F460ctDWwSpunHxEKzX7Lgd82ZZBD4SWcQOy1+B869UwXUwFmnc2
Y+SXzUzZNLfMGTegu66QlqtQ+PiGuXBuKiG3Sl2pZEj23LGvxFTM/L69KgX8tEX2Y8rSy6nqwinG
naGTKwv8xs7wG6/LgZvghtUSDVQr+54BM47ScVwBmVynjtevUzlJULFQXDCFD6V607GVU8dQNYMY
0vUkZFZxaVRyLAp+w2h1J7w4bL1i7bbDNiHBDcMl4wbwC6LgcvZgYwYNFlvQbBOzSmfqWfk9LdjG
Uu0jIoyvmUAIkf4U0r9wSkC4V1avsJzr+96gUWaMz+8Oz4gA0WAxAMG5zHZ2Mo03ffJUgmrpUfRt
VehwGLxYdXeBKg8A9Ti+BLHmSLp8Y5UVaH8mDnv2OlIYDyGJXjcpCvBtqmWIC0Zu24lNoVD9jibt
GpUzshrmV7WZ+B6j6OXIhNAtQO8E9Gq+SgoebIaxuHYHXNAB35QtmgbWbPoJtlcWSVAvV5Q5fWgU
IhEydS+iRce/UQIwnnrEx8LZBby6Gt32KLQSq6LEcdJmX6sxnTm8CGrrEcSnwm2eEVcPu6B+1syS
qAcQE4Du0gE39Tp8oH0yEe8FMO41HeMGbXuDrvPXqUVAItKtT+ByUfTK7BSvCmC+RYCepCD/5RtV
B3qN4gpJV2nNR7jGx70FEkuOu6CVfXblDCNocAOYWiJsUIb4qdy8eqYOUMM1CuWxXHPQuVQYy6rS
Uey6YDg7QmToC9mX4JTygfAo0BxXYgdvQfAI4vYo/YrWoaVb+4D0pX/F3BbDnvHYy1Y8i8cci9Ln
t3lSVb9KlwZTWA3Eufcsf4bE/WYEMBK49AvtalWtkjzvNWpUI/evwP3pbrxgSNN1Ww7OvWQJRUsG
GThodKgreI/nRssXbDACAyZVKrKpBm+qQGHtDeBfHz9vJUEiBN6KC+J2HFnbRrTrzHVpyaFbV1QF
7go0SD3ucAEBFTY66cHucvJ5mAIx0oFIDvJzCvYOYksA2PxQF5n1ZZxq6wqxiWmOqEHCXwAc3Bfa
cVw2EgLLCuBzPv34/6WGzuxf/tf/pAGQg9O1hptadX3yXL5Fen7/k7+qDRb/F0Ue7wecc8/xfys3
/i43WDb9F/Oo7fiBazP41gCz/BvrgXyEOi4KWe6MwHjAOv9dbrBRpLBJAHIqAM+/EKL/otzwvtiA
N0BuAkYBY+DJBZySRZVqrEU5OST3oqQtvKs0n7LboY2bDaDy7FCJDERJCbIY8rMiuyQ9T+/fzNXN
XxjFW5DmtzH4P9AFBuBQ1MZIwAHXYBh0gdKMMskQRVEeYaTWo9V2Vtj1CB7BEdH7QVXg/teGgkrU
tdkVCucerDzBUEZxZPBxlVnWdNRAlp4qw7/FmWxl2GgbpdYkH6atJeEiuME9uhaat9uPh07nuXk/
dB8FHyj5OfXQAYPOEps3hZoGt6jnMpR4OTe62iGJpCAzZMhDQmOY99WADFduAm1R/KZ4Ytm+tjUt
jgZim3P+cO/BLkwjRz2LcRRBoefxfmODb8diFUFbNgxVeO26FijFoqdwAaxLDkP6unBqXOwJyxHp
ZsGIxJ/IOjozG1isy9lgAQls7gTojWq789+/nQ1j2ipJ7RGNFfQ4rYOh99vQMX1BNpqm+Y8cFfQN
UIAcFvtFNdUb0Q5DvFNB1ZGtllWWHmq3HsyGWW5sohIs8nJdjkkTbJ2szdojI4Coz0FAqOi9HzW3
UQv0gdRhu2H2FstvmPKC0y5Hpx4XxMIwHSaRRJUOdFjY5YCApKmDPD2Q2Bmsm8oB7oK2IX2tYa3Y
1zy+K1g5wtrUQQlgbdOZ5W7lTdY9nZncPwwTO4WDFwvUbS5bvp9cP8h4RuKpj7CTwFISrd/fE1XD
6aUnSJ4JazoaKfDb2S6fLJZeyUmn+VYnUsLeiUyNXreToki3RON3QCbskZ0xhLH/Yztwj6EYAmEZ
QQHVmwuubxcAljkzqmbo5F67ibqGOgvwbp4i8A57M/Jp5UoD/90hcLK1h8AewQVu2c1cDfN2KIMN
fZiMuX8A16z/0aZjs3GkBjO/ccsfeZNbNcL9Qt3VbgfKLAf6iPYTDUpdK2WNMVmjZpI4a1DPquFa
jW7sbhXDRf8IH4Xx0YtBXgpJj2LQiveVn5xbR+9x0fmkpp4XYOuh4M88RhYfyJtKJkzvldGQ5CBC
A5AAsb4iJEbvF1IlKObFTckiaJ7z9WgY+ZL6g32hYOCNfhM1F3HUsJx5Z4bl2ctd6eFktREi2g7g
zQBXzfuP0oCy3/sOAg5H1aUHiHVs9qCg6HwVjHUjfuQMDLTQizPRH8uq24usr/N1PqKOazr/JhCQ
9oR00OPek6VGbmtt2lypp57044NBPTkQLtjGcYbsBvwvmkZdJb11q5S+CDoBjYkAqc5j4jqjDiLR
jHXioPyq29pE5Wu/9slDPYgXIWIR2V75WCYTvzJKZUgDjMnXVoxqFPDiKoqbcW2Ihyqj091Lzwbi
WppfQ8ObEDXU75ooU6xYVcsjQp82Rk3EITsAV8i0PVUdla8wEouQjWg65C5YLulLoSwQw4YG48VS
9fx1SzRq50AG3Uuk8O0G2BAUfl7fH4zWdxMMq7cJ5Jm7SWp5T3ly304SLi5YEbtSQ0Li6LJpQj8W
cFpLGrmVGkoIqylplCd2ehlXGV0xFXPExsGhtZWz8gIe7ExNkp0rmDjopm6h7ENVJ9Qd9WhUuslQ
rcqEuV8aDnCw8Kz7KW8CwH2d2JcgNm5pR9BNJvPUqjGoUnjdON7Jmj0GcVNcM+k1Ic0UReLRoI16
pbZWJi5MYnlfVaWt72pwUJWvSA4+LUGNmRzckY/uIeBF/6r7pnmpuipyNSj9YHpu21KXNwAMQV6C
XOtept33jAUoTPXi1dasgbKv0Ym/0kWL2pchfLq1qMp/EEUlXNYmZLQRQMj8V9u13ksDROUG1Sz+
RenYf5VqAoZMOOgBvEutKyfn2Va2l4g7GDiP+5l3v0vreuZEiyNx22AvUa9G8QXfYe04zAaH0QP0
mevUCyueZLdj143IWlS8t+uqqrcom6qrYcjh+gZapxNOAYjIw1jv7dZHu3YjxZYNPH2yTbxNxGQf
8yQe10EwOoekSC0fWHjpbCF7EPtuSMrdZCTqtpY71I+yGX4OEB6hQb0r1DP4E+oHG21QkvvRmTY+
atP3bhfkq46V7kzcr00RTXWdPgciMdt+BkyzLoPar5XdFwsSGygpqgzpL4p2UK8xi9TgSufjjR/0
KO1QavuoEJcSaEjh9Dl2UiHaTaG5p/Zpq7NtnztO2FfZ18Ry7Xu/A9sUAs3mBw7WYjc6rPmejnV5
0wxIyHyCKgM1OXJGnqF6XGU8KnDAPjR5gk5KxkMmkfoOVD8TGJKhxQr2CGIq8g+V4CznGls2KGi8
B3u2uDBFM10mCmLDHgX+CBnKZelCJhakTrATIJYc7cGDQZkmcD8e+x+STP0jZVixYQKxymHMuNoM
0M5FVeWUhzIeb6px+Nb1DjhwxFf7wPipG4E/6q7BLxi/1VOR3QYDGLLBWNBbf3TSu6QdrD0bRrEy
3IitqrwA4stUPejGJdAleIWzQ1Bzg/+VPeVE5DtIMVxwTAfL2yeZnTyUnqd/DBbPv3amjFkkQBoK
K0/WV2ag044WHf7QqSpDBXD/hdYFYB4vz8W3rjDDzljgrmCSDDiCWhVhV8bcCW2hysdi0rd2mVfX
2uLmRwDtQwTl1o/KcV+DphmLUNpWerQVKe8rBfpfz/Lhl84agtjXzusLy0mCbQwIbdf6E9+xycbn
s4vRh4WhHkUU4557rNrpRWVZ/9WxuvquQqYZOqXtHzJLacAZ8yRozOPPKh+nvVcB/SkI0pUVtMbV
WudQkiVwYppvD8dsE5oma+pAcEOZlWnIvDMQTtqmE0+s8O3rwgUoCLREX9h1y3eUpMWBxfKZdvFw
C9QjP7it1NtWFt6Gu1ZxpTQnazkqtG8SKCnGQsYX5ajY3gC/f9Lx0N00ZVtctx3eNuL/nawH4GcF
apGhGrRZezF0LklLwSR2yvFLVojuqlDVADuIpFbuJi5bDsfJImuuIUlA/RfApQorN0leSSY7oG0E
5z74vVe8RSIx8i5YW4ih8N/BRk/la8D4cFn5AlLjiqubPh+qKB18P4JWOA+TxjxJ0YmVW3dxWLea
f3Vs/EuIelFgKpq4DXtUr+uoJTnQsAKcdSRWw20C1eqli9LBHR2Z2ud1XEBpWpUc6qhgyPaoqhMo
xifnAsJLflE3uPUAfUJcgVezbZlV/Vq5mbejtbZ+Km94zYKa7eOM+QdE/AbF0wF/eDFONFDwQa4O
RJbvoF+qQ9VIyL7aTkFM57MHqSkaponeebFaO7jw0wqaGKfrh+usZxuTwSfTkv1ji0ru1kWF5UHW
Ltt0Wvb7qajZdy+oNq3vwfY07Sb66kpUizzDxE3sJGqLIFR/072crgCU9VcQXRpwVbJ2z+WsU25k
QSIBjdjRziZzDY5xs0Ot3lkJThk4Ydw+ZtWQPA5afhmmIIAUJ7FkiIJ2DVGGQ/owLaEk9rPimEFX
DsJSprcqh4oLZKlhV+nBKqK4rCGNY+x1rpXcAyaB6nA+W/wB9D+/0f6DS23gdGoo+XbUDMoq36nv
sbPB7mpUB7MDVSTAyjmKwrEN+MKanLWpXeupc6EBzurC+6btytslDcCCtR3HQWRimKgBNUEi1NDB
fyBxrZ6ahNhfrVHjlPfsfHylSExvuJh8+L5WfbJ2dFdDKuhPzwwFpcrPWujl4632uuA+LrT63g9l
cj8w5vxChad4TQKZ3kIdXGx4Z/Gd38alH8YgY4WF9AcW0SnTe847GWYyfUH5J93DWE1hhCQPsyyQ
K8i6i8tu/mbMSQBnDwJ3VZHJbJdzz5s19MBiDGnu66xukVk4iC6049vbHEz5yB40hWoSwoNbxlTd
YWMV2QsoZuzIWCuQuQvLhXwym6BshTB43Y2xeRoHad2mEgH+ypoASYcyMO7XaQTWV5mquB9st/nS
1BmUYm3lv6TMRenLBwiJylfa9qEWxNy4tWyRagOVPRi79K+trMBv70Sqkwgbq1wFAXb9ptcmvaiG
or7rrYLQFcr5L33tCrCkKqPYxs0a7xtLxgwMAVrjT4R//qNDY4+EmR3k0GVmeKXtqhz0M6vS+pCO
ee4/ubUQG1r2KDmjNuBit48OuLs4tBXsCDZIx4MGAavBXyhdN8HtkEkD54Kp4zLdgbsxK4kbJoG8
89LcYHUUyUWQmWTc5A3nEP2B6+1uWMZx4CTMhxNS2wWPNO2rFwZ1zG5AsvcraWaiRz9W3aXup+Sm
mqCc9IceVUKVTwbd50jQo1Ds8ToPeyEuU+glRJTS4EWQzgcMZQ8IeRKv+YabN72QHiU7kuUBfOB1
5gzbnjixWZG2w73BQLzfxlYmcYvZMr3IA9pAsJr3TlR0iG9WuHnqb2DWQTVEPRGDRea3/Qa40iQj
wcoaNroQbGDtW7xhmyQYypdutP3HsmmtKw0QGX0z64YPeGZtPce4tsoIISa0MrnvJQ+ww42fyeQD
GjKwLNmquIRBSek3/uOYFaPY9m3pfROFKtpIW3bXbWlgAgVifD6piGSp9xzknVpV5QMiQv6dZ9YA
kqGHinRE6rYABpCCiIKWkwJkBw0h0YaPqoY1QT7HJL7N0doOhBUBUbCP9SEzll6U9WBdDbWbliBE
WvgTuPM4HopY+I+0sbW7nQrUj49W30srKvoiyL8LoJoX2MrCAi/H6rstwoN+2ubGraG4w2v6qEuV
Ko9jOgE6acbRB5ykYvKUgSkKUXtFINssEwvrlQnPR5tS0rg1AGbXUiiJSw6qHeKW7GiTyntyPdQ3
VpbGF137snehg2t8BMdirACwxdDlIionpXfrSJpdmXEs1zwAtWBVliQPQmALIHKyRlxavfa/gelp
achxfHstuOB39aQPCU+h3SUxO0iWW88spVUbds6ECctL6KmiUXLosNIx3Q5Joe+BZuFqqDiFUQgM
Gb7IHqpfv+ZNta61Uce+T+xnjcP7qi7l8CtALRKaa23VO1BxOhx5qQKKmVdgBIW9YqPcFhwdZyDQ
nKARm/weZCUMHfQo7QxSgNxrCWslUxf2GB/XZeYy7LvykefaHpIKD1UPF7XL327qb4tekOS1Q0wh
oG4kvE7grLIOMvhy4OgM5Daocu2H5WQFaBzZ5/x5yCebRGAFoT0FH1jQRV7ZJd11HU+Ws6a+m1Sh
TSe3W48u9FvhlHX9t57pkkdWMUJhahLpYXUAKoGuDWB7yC3WsWggTXkYy9KxtjhaAoNMrQc8QlLA
M5BhdU08xwsF6CNV2ebn2JdzbeNtHXSmXXoOio5o9gMZAl8w3huRQYCFHBpmA3ny0yFBBRA8butX
A/niLYYCebwN1X2S9gj4caEXYcHBUYhmd57Lkpv8mpazYt7OHH318Rf6jyItBucHPpQ6KJxBs7Mc
HGnAEpINor4WxLrHJKZI/BSB6QhWYFMNF2Pio5uto0m27qbcrbde2QwwO3Ua5GYfj2WuB7+bJ9BB
mecHjofhoGy8qDUmkrE0H8A5oMbIVTOAmhv0ep1wu9tMRe6eWZzuH15n+/jJzAZ+YJPFZ3FE0I5Z
RqowNs5zZ2n51HHYONUdD54//mF/fFMQMMIp9FdISzGSN7ugSmorr6GZR90EyHdmAnJoKhhhdMHg
7H+/6r9itD7UFf6z1L+9U8qd1NP9P6iSgznXm+me9Xp/q+uuniuo63a1SP7Hcf7j/n/fvQOZ5n/3
F8iE9fSv2cOLO+DuuziR8AX+FsxB/YaCLEXSxtzf6MC/MSbG/jUTWp2AozzIAEDhH/1NacVfUZdy
L8BH5XAw8+l/Q2l9vzxAmQSZFlKcJSJAwDJErj2QY+K2UTFBal5G7JxP7qmHL8CXAWiDaNhIkLSh
MNy3T2BP7oeArd/M9c1fu/MtPvX+bPtn7PNr3yzpweuMVxQtOQaIWBorjMGs//jJ7xGbf548v/HN
k30C9Uyf9uQI56h1Cee0QeMym+qt0ZfMBeNgeP34Rad+wuK4ETZtGCADgsrnJVUXntOc+QWnph7r
5u0vqHsGLAtqtGPPQPFkDj4qHKL86fC5cS/OrQxcTwhZ5gnSKy4fPXnmtFpomP6Z+QXWaeVoUUyk
pEeKYpxjJ4cgAZm4skCuhrlVMVz3gFZcYGhgr+wgqrzxVBPNGoLAlRc6cK8TivJZ6R/9prvMU4Gy
3IHzWcsNYuzHv/192f7fQ1zGE7V0/QGXKQGmmX818PeR4OFMxa/AqQ7UHbYfv+XEyliCArQcUJKB
bx5cTb7bKkeX9DO75sTK+G0F/GZtJwKF97LFjvfIkylgkKKRTF9+POgT++a3oeHbZ+tad5xg0FVv
r6W9Bg83yulPL70miu3i+sxP+H1p/XNb//MJ5t/29j0d+o/V5USOrv3KdXtswPixWvAryjEG/bHa
lpZ/sGtvRevyUBN3k9D+sSrE2hRBlPhwYDNklVjjSsXxthez19d0jURtpbJilboJcAFrDZLLZR6P
K99HnT8e1U6TIBpYuUZyvGF+CWU9+l4lAXJs0EnUkzaIkkH91+4xlpcC3D+UX+dM98oQcd0DG/Ob
aVOzEjmGvhp1gZG4yFsPdc02ZVOs4aC09gq1xcGzymD0Aj45XHdGJD3fYcK14uqlZnCFAAnSgU4y
9l6Q9sAyJ48mDwRO5w6BK9I+dfvxtzy1ThZnoECyn/pTTo5G3DfqOyRktLbOnE5sPt/+9AEX516e
gzXQl9hDHHlbBZcCp4OLVDV60dTmO232pmvR1/0GEWcEl4SNhPWKbfzVmKVH1MVDFzUev7QebJXs
/K4/FIE4GNxlSJRBZIMZ0sdz8J6B8c86W5yiok2aHgpichwGuR7Z1wJlIWW+0wxt0NTXCWYuBYQL
H7/Lnc/OP83J4kzFtkTBxupQdPfjLyanqNmB1o/0j6AmEVh7U77S3MPWcq87kL3CDsWSBHx4G05/
MfzQhg7OFj35kpRIK9IalF8seEXdowT65tuoOJVy58UgzQcOOFyIMhmIXzlYrw08U75BPBOmvXVB
WyAa8hfFQ9QwRhRktRy0uKIAtRbQDNNT1IGxkMCVgT7V9SUM0WCy9OCDIoocq+rG6OP5OHUALm6C
2PL7sa8w96z3ZgOkKDvHx2AnHm0v1Ds1LSddWRSfNXFhfgomvWBwDYIPCH4nXcP2I6IK976AwcZ3
3+w8QJGGOvCmAzaXBqC9ftEw8DQUClFCL/LsVqA42VO+FgwuS5/6/csuFCgH2Q0sDswRThG7xMFt
Zv38+MknLrDfePSb0zPI8j6WguFqSS/cwAY1GAazL1WzoxU9Ex+cODzsReQnxyQHiQWXTGfhxn4a
xmfbev149Kc+3vzKN6MvJGqFrcG6ANO9AXrjnrlwT83K4ryTpRS5pHguxzECL5MQFlFob7n3u3Tn
qPuPB39qXhbnHi9BqKEtXjLGNzW/ypufPL/++NGn5mVxVoGvySckeOQItqiwd527OvPcE+fS7/rK
mwlv4IjqkUGTowRzoMrVVsCWjZtyJQi0Brm/97JvCpwuph6zfN/SGIIV5wGQ7sqTSZRZMHpz0KYZ
qu1RFbthgKVn6x4yp1q5TG2S2N4MU7O1KvB7Cgqgku+z/gZC3dvBu4IvIIoCz60j1pbZw5hYdnIP
K5iAgPn+xUnyMzHdqclbHDbW4KHYjIry0VPWxm5gQ2h97sm/lYRvZo9L06JKWs1Jyl1ugLqVZ86H
E+t12QNdplBSQ2c7HSHwCWFWC2ELrOD4LSB6CPPIua//50uJzW9/M3ywMEBVigsclekW9nvKObMR
To1+cUAA7s6x4xAAFBkLJ7gi5V8m82t2uiwqemaGTnzU2Ynm7dgdp+7cLI+nY5n87OkxbkR0Zkuc
mJT5hW8mReZKjhC7I2tL1wPoZ/LMgE+cDr+jpTfPheshCEwxm468lRtO0QNPpNdWcuZMPjUdiwMC
qljV2hmmo+oyaBY2NtQWH8/HqXEvIpekAHQGGvl0rOP7trUAwSEKB1/946efWiqLvUmIA1WXUQj2
YV7rFQ+a3KQORFm4s9n48vE7TvyC2e/97RfNjF31np7foXad8zg3Tco6fuYHnJh4OmdLbz4r+Lmq
Nz12ai1WDfbouRz/1HMXezOdhqrzKzy3fy5BZzsXHp167GJrys4HtQqOXMeR7FLYEUyrj+f41HMX
21EHKgHHHsPtUEYe6X3Lz9x8pz7e/MI382sxKd1+fnCSXA/kliIHs8+UqE+NeXFfl73JxgE2TEch
99YAVcTd5+ZisRdZ0OZwo8SQA+Q1EwwHz+zEU+Nd7sRqCpJOzuNNt95d3a8/N9zFFgTDvVVNg8eC
YA4XR7C2P/Vcsth2RYMgUbV4bpXcavt7M75+7rmLHQcILouhhMTJ7z3D9z/N//aDO+0whiX1hxxt
VgO8XWpwEYa1HpCgo69XTrJKi09OxGLPlUk6xVCoTEeH37PpvjuXwM7j+tN4F3suzUYjQE2YJX+3
vOhu+xbCEnhxE+XvNZxfPzfdiw2YdGmcwUF8OqYkBTh7APX6c0fn79amb7a2HNpmmFpJjlO6hhIE
2P7nRrzYf1WaQepdwK+0KHc17Kb+NvX4r9fHYv/1sF3qQZecjgZJAzDi5HNR5FICYk/A8W0Acsex
gqp6E38uaaDLTtJjV8E6sgn0sRpXrgAV7syK+HPhBIjT+33ipwKe6DXmYQqeR/XL6cstdNORHber
QD04SbOBMuszn5LOfoZvt2RBFY0H5U3Ik1FK6h+o+PHxg/98rdBgsSerZoT0S2JPEmiZGSFbZnAN
uJuPn/7nkxqw52LYVRxAe4xYTzO0PS6dKP3+uQcvNmMOoFEKD1M/KKjxdnH/yQEvrsJO8EbAnx7B
qeeHE7vOPjvgxV40kMxQBDI4++SNXe37/ozo4dQML/aisvsq91J8P5EeSzDmUpOfWd2nVsbiOlTo
qGMH8+kROPArQGLbsxuRnDtNf8eF/3loA4R+vzTgYQPAew7AaP69NelNCr/XtN+YQYRoP7QO3Mca
rWsacGgSS8D1O4Nd911Jt8bZ2BZ6TBgCq+7kzG9dgPT/twYKIdj70WR9hq7pCqNpBy+K4TPgwElZ
00OPLhIBdkaXw/Teu0Obi0+d+ei09P6FaPuCN8AI6xiX6Q2YkNfqzKF/4rP5iw2tB+WmEJtNR6/f
5mBh1fF1mndnRn3q4Yv93LWArvp5tXU2jZqy2PjkPkPrpo839cL28Z+vsNjVJawTVauYPjKFWsqA
lkVNshG8h8L4e9xmKysQYcKsAzM9PKQZaH5QrtpojuDA3E3CDoCxTQ3uUA2WDfoWwQmFHDrYYn88
vBNbzbfff7KJw+e5GrGFU4KeSvleQ7v+uScvDgc9eU2JYAWnjolovRfemdPs1OdaHA4OBExtX+C5
GUVbhCZ0YIVHUnNmPn6XR/60hRcnBHqIGMHnM22EPU2Wl5vCRES7UQEJvcemrc7tX+jXQAZ4DA0/
hPfgoP/RiM8kOARTL+XoHAdnY+QXODiv27ZYQaq9lYxDKg6DmNLey/bJte4+nuN5/f9hsN7ivFEE
Rs/tWJkjWhCBWXrbjuDcgfrjUPtzX3FutPb2jgbc0zct3HOP6AsDvtkv033ujPcWZ0XpujLNiDBH
AmwPicnnUmuITN4PeIJGIDESVbsROIkFOYHhavvxbJ/YK97ioMhApaY6x2yb+gjTQTGc+Yqnnrs4
IWzqTkr1FAeQx4Eszl4RnyukUW+xvdEXDSLbpoY7PUBPFfZfPjcTi70N4pHV8tI1x6ldsZtErT/3
2MXWtoD5GthTmyMkJe7Vpx+72NJBXnQD5AL6ODxM2fBDlu3Pj8d74iiajbTfbg7pyqRTHYDWQe1y
65v2s3Vsl59KHADWvX94n6OLUjpqc7Sgv6hC9bkgky/23WAQGtcCj9UZePth88nRLrYdnFsSfD48
1r5w73L9udOHL3bcSECIVjCBQyB443poa2WJcyDd7167fzg7l6Jfxe2/dx24lBEdvgW4ml2ohOp4
w6e9NRkopZJbMmuxlBu6YIMa6FdS/7WFlrKr5bqI7y1Lbur6GPi3WLiwrEbToYdCfeENkmmQ+9vc
hKYWYTY1ezCE1yL/OSprD8fknR+j0cddNx64v5PBPoZ+O0SlcV2C8x8odKNp0LKBr6sOvE+0warg
dBOkc5ejR0W+frx6Txw7SwfnDloi5Q+jOTpehGYPsVp9/Nzf6u4/zezidPCCLGtMQvQxAa+Ge/fo
eBMVFA4d49fYuiXZS1m+WtV9M35xh+/oEfnJxbI4PVJNYADYINP2rbUQO8dcfPx7Ts3T4vgospEI
B75nx+J5QKeuT94ms33528MDXrlFErvzY3+59aEfzoRHJ0ICd3Fs4MajBu5xiMHzL7MRUTndcf4T
7aDPBEgnZmNJO7SrKeG+jWHX8ZONdhvOmVLwfP78YdHMnu1vp4M7UnCmJg1oW4QDQRNJkCec/M4V
34bqXDB+avCL8yQoO3Sv0ygCUhgbwQhanlnyJy6CZf/mxiPtoJz5W1ZbPrcLhWmTk5wDl06NenGJ
F8aHpWKBUdcgcNT7Ue4/Xtj2/IA/zflio6J5CDhlXY/gLr6giX3LzCGB1CQ2DyR9hGHDdnLGFYFS
pqzzmwzuhRa9ooG1yaCLydtm56Zq58KiUwC4tBP0dZX9itTeLYVtlmUhS5FhLV57uVPZA5l7Ds2t
QAEATYlalTDM/vhnQHFx4ncsdj789Aef2cjqq5avpmRc99JZwRAjGpsX9IEFKRsSk8QGPAwhHfHX
lduEEM+hwdUe5q6h23t7jWi/hXJZwhGhFCvf6TcWL3cFLnbF1/B4AJknAUvNWdmgbkkmLri40C5a
l9Y4sItyHdBH7bzY7P9wdh7LkSPLtv0imEGLKWRqJrWYwFiC0Frj69/KfpM6eYtFMw66T9exMhAM
RHh4eGzfK0Vz82LUwr0q4ZEtFzdV9kPsn4xB9rq5soEB0lWg+zSpeuUI+Uv9WSeHOBZQtOh+X53j
+Bk6lqk2R2lc3RnPc1PbliJrYr0dc14SkiSmGXarSbi8PSp14bbze07r2Ci+5qVMV1LPVTwsJ7l1
hAXfVqPDLlHAPPJx1c5GJTthBtI7g9KLSyn9KKv4GC6A6vB3yETtpJtPJq51+EosiwV8zPKMKRBC
04lTCLyp7sy64LWyRKfMh0h7cJy+KX127pTBUZruezFXuSyFP6rHKwC1qtEutywYfKXO+KWfymVK
/GXK/7cU/ngwl8pmbkzk2nX9UJkH81d1wJvMTJxk9WtpE2XbsPpieX0yK5Wr1UU7JvBQjZNkmO/G
AUe1ONCbL28mP4mX19qOURKGis4MapwCbuDtu0GasXzkyqHOH/JqC7gyVG77HDdF42cX3cM52eXd
vYBxAuyfJjbodG8djBjxQD9yaNrgT3cPqmkTS5QejNgx69oOzbs2qp7i1s9zyIlwkAoZDBaKary0
izoL0KABNpsGTy4bxGmTq8q7OH1KjNsyCnoDh6CvdIefxMD/7FH++G69aszhIohMCDHDwJ9b8Nt/
R49PHnyt8gjzlrZlgXEsLHorzu348O/nfvL1/0s7/3jhNdalpLkUVszukLa7Od0I8xda3UuG8Jc5
fC1jRh7eaEvBVokfKlLBXw3N7WUP7C1O/ZGIvejNbjIT99+/yCcJxbWcOVSyaqGzFIZdeNa6hzY7
qhA2+vGLX+azx1+dR0wpqdexYg8K6UJvhcSrl7fOShwdGui/f4FPVsq1tLkbRjEbLhkLnhYqpD0L
THS3Y+rq2Re/wydzSL3MgT++NY7OAiQoNmiOasrg55P37zf/7LmX//+P59K2lSvQK0grNH+O/aL/
Ysf87LlXCQWeGQNIJyqeeradRUwIvjgEfvYtryJeWdetVLaw8CioukZbIp8unE49D9TRvviYn839
q62+FYZRNS/XrVPzlDdvKq7h2WQr4oVhR0vechEcf5VYfDZMV4k/RtSDABGbo3IP53YwA4Rm34s6
1zrWYWmqkn7rZW8uTpRggvLFF/hkrl9LT6UsV5b4ciuY9N1RmpZtBd8DIBCjg58hbk7/npj/7WF/
CUHXQlS9Svoxl4luhnIoBfpUlINlNM4qnteKVtG8CmrrR7+cBbT0Jv6e9JeLHf6akz01Kx3HmMgu
uHxKuGk2wOCSoE0szCLXh7p5xHs6WC82LeXvrDgKF9OvpPWb1jF10//3+39W5b1Wuc76XCpmy8oC
PJsvHa52o5NiYW0Vo1fGP9IiI82hGZhLhqa+rcObXL81zB8tnlsNW11aoDpe8UPKmv1KXU2wLHdM
/Z7eyy6+lTL88rA/+SoCf7KVKFfhZYZn0Vo9F454iU+9OwZK+r0i7LUS0YylVBgum1TU/hhmrHXb
4Yt1+snauVYfhj19cXFzmSDmz7I6C9Prv78c/qp/3/2uqUIrHeXDanHAbbkswRjBjtq7bHorpJu2
pE62RG8RNwJ5/Xar2e2guYa6y+snKYIjiRMKLn0NxQ5jFQNVTpxo+Zjw8hDTlxySFl0DyNRepami
PRvrlSCNgKCC0Z2M0ZF7zRsNeoIjCRbCxUBq+R0KhxwAbHoQizupPmrFvi6P4ooXz75ffvftplZ9
SXjVweSuZyhIiZ/3D52I+lwUliMU+TujxZ/CbKXnTM0430E7eF2mmyhLXQ0+RHtosacdn8scVnoY
401Td16xfhg4kNN022MJrOMQpHJAwcQZA/tGMVz6qO1Y6Y5xj81C/2AsD0l9lqeHZroD++QO0Vks
79fy0IRAwE9ZuYmKQ93cLM19qu51rFwTsPdr5OJfjTGcbU03mRxRPX7M1H2t/OowV9ClXYJ3RoKb
kdn9yvvJE9ULQbJ7xkr+Ldaf42l0OuGWV1eHX//+8p9996tVMEbK1FQiiRqNJWl/SoRvroHLz/tj
k1UL3SqqmedOMs0ox/WrUPzfIvpLjLzWhDY0g8RRPPNgMfS5FrWFwYKvfBsVgh1rj7nkKtlL+vwa
glI6CMYrbh4hMLPV3Frms5781ubirm7zW03YaGO2iY17KW19jdNpBYZY+Z4wSvqvn++P3x/41VQn
EioMrH/xF9qL0RdL9VJx+tvvf7VVN2uipCmdMfsVc0CCYdwE4/yozDvsmGfi+/emxdUmnUDfGNqu
J39vuD93OZ9867nXulJTL0sV9AoHjuyQGm4+uv9+7md152tNaZbr5f8X2Ix0p7Z4v1vGezz6MltK
KWTuIN3N0U/F+NksuxqWzNoN7lRhFrv4bbuB5mA3QDwMhcvJMbSl9Ue7nChp5OZs941IV5Orlieh
Oymw4iWvlzH6C3MvkT9kK92UxW/BrLeYlZxqjAnBb2ez4ITm6kOxt9f6scNZMvT64WhEN5py0jTf
0rTvfSnpKtO3dGGRipAzfdPcZdIBc95vPviSjv4xg4FYS5kaMYMlHD5+DskXScInAec/LNYfj1Ww
pRSKSw1CxPgj1l9CKlf/ngOfPfkq5CwmoLpBCLks+SlE0mk22i9Er59kCv9V5P945XIADjZ1C4oP
OCQlJ+VYfxjn8Ytx/u9L/WVFS/L/DnSMlbAYaypHQQEPnNjYqxPNVLkoU5Xq/Uj5bXKBGZZz52jg
AwqgCxPeiXbSpKceaxVMEd/A1Py2BPF7sVu6CjEr0vWCJodlX+j9L+U5VtRf3/tCV1ElmsJMhdm8
olzH6MuVv0rlPvny17LZyJSTWml57kA6i1f772+9rnhV9E/waV5SbOr3Mk6POEx+T5QsXYtmK6XQ
G6HidQsdT3V/+PLu4zKOf5lJ4tWSHcV0qOOBF+4BaRoGUBr90SwUPK0OmTHa0fhRLhwsejfFBUmN
bylkOqlK5+h8V5o/Yxxtwgn2gCbfXJBca/5SL+P9RBslFoAuu0xY0NEnBbMp2WJfbTpEb+PLKp/W
6hw1QQ4MQwrWkdN6fzN1L0okbr/3Ia6SlFTORaWpGTD1Tal3zfS9UHTtf9vhKLsmK8MlZDfRGIjd
F+vnk+PitUg3HkHBQBXjHl8FuIyPbVZRH4nxL1PNmPTye6tJvIob0QR6h2Y8wpJcuqPR+53x8L3x
vgoAVbdqIiRa1tOMh5drfPOW61q1K1RhtFYmz5XEw/AyfdXv8Pfxhv37vwF0VpQhWo0RdXv7oNPb
W1bckT5iTld1998ZEPFavqtUuJ6BQqI22BfHoaME+xWB9+97i3it1tWaBSmszLvrymtTAt3FYBk2
y/de+yoeKFqpmt3l4avmDYvfiV8897OXvlqPcq1GfZOQg2rpq2595FyntKC8vvfSlyD/x26bhJUG
HYxJgmM2mCv1q5f++yaB6fv/PtcASpUaFaqH3lfnDWCY773u1SqccVwW9YHXNcL3SDqo0bfuasRr
nvUqtK2FFz8xL6cQ5w3NN9/3ag8215lKkJgR9DB17mwt/0JM+snwXot0F4PGTgVW3T4MwvP4+K3B
/b9aWw3bK52HjofW+8rw47M3vYSRPybYhOfhCiX3vzel7PPvN72AOP+y94rXYtoQ1KJZS/O8n7Qa
e1Y4ArjF/ZikwanUbpcXnVOG+16XfBiKsIEFOym4/cS43zTPmH5LdqdXQcUJI70VEKthfNiUT0X9
kqvRZiojNwGXk0TTT8RyXoNJBKxJ7HsHR+vxx8oVeddheaAlj2ZyTuk4abfaeFJkSig3lYwpYo3t
cPucj822UChPp68oRJxSXJVtFmPrnOm4fYu0xmCrZ9jAfrbwDrZj1e3iGHeJeamPXX+a8Po2+6AP
7+aZgso+jjZdLgdyh0m6hI22rWmRS+HSrcPkDKBnnwhwCScIYN1qdws+vsW6tappa1lloEZSAHfR
LyfrwUp0Dap2pG8qJf/WcUC8kOf//MxVtCYGPrZcFWUuqOr6K4DvJ8HvWj3VALpPZ4PTQNIfOvlF
N/CWFL8nShCv5VPQopO6VFidtfZrkO+X4uHf0/Ozl74KftgX45Ker3RXLBhUS546vLRMqn8//JOp
r1+FwK5op0WTI7YZ+hhTN1G/KLt/9tJXaUiL3Wk9Sox0PAZk4nZR+Jcs6t8vLV3mwf9NlsVrKnyb
5C1efmyOzYwBowKKu7SItE9tDGwSd/Z2mO0OwmRRyO5gfgj6S43uNevCQMUOWf3S5+ST0btWLKVm
hNelTqAXzReheiq+mbNcS5YSyC5WhNphL9dPnXmjDN/72ubla/0RPqWhm3HeJnwqfvS4/Pj31/hk
EP6Lqn88tBKBGMd4ye4JPP7yxfz55Atfq/DVrgafNcbL3lgtF5YETrYoZAQd7d8XUf+yZfxlDplX
M1/rQ6WZGlozlFD3S2yQRG12c7L9pHvIl5fvjc3VMgBGsVxopss+3zbH791RAP3+36+I5b2uZhcN
KEYPjw3/RN9Lla/F80InarpKHX6fqvDAlLua5op/j8Mn4eBaNN8MuKmLdCDv+3Y7zKA60VIU6Vct
Cp/MwGvlPPo+eZYG3htOjRPfi3Shfe+1r/Yh2ViXOJqJjqnxhg33rQlPFtOr4otR+ey9r5ZjETbd
hFH6sm/gii6nLxlJl8PTX6a2cfl5f6xIYanmTAi5Sw1NWLOo1LgUcjK6aApQiRBJ3BayJVbD/x6k
T9St4C7+98dFQ7XqY8etsBIHa225fQUchcxDnIMp7wK1GB2sJL26bSjKcisznLPQ/ffP/mwErxax
oleQZRNiT3bHlc0XkeG/O8+/jd/Vqm1TRGZ4nTOfzGgfD16PXf5gajclFfUwT6CetJtS1bya3Gkp
Kg9bZSrV21pFdVKWwWKa9Jy88gQHm+jMfCrEm7XaZZjtzuNTag7biK6UEAVhKI0/pvE96+6zbiOu
26EBNmGYsGJ+CcZX1pLSZ4N0FS/SQoEJrbXrXpGo9eBVH9tVXXgTFmhAVPaocNRsuwB7pGrYSU4n
3SbyF3PjkyB73Q+Qxhotz5i374v4OETg09dtJz/n1n4yv3evCsT+f2ffopl6zzxAEvK03mX+t+bV
dU9A26ZdDrdi3ucZ39LwRsxm//1kGdbc35fntWBYndDc5FVJdgv6ox8cufqhT4dIfDG7nxPqwkLZ
RONNVltOabyPMUDodIeGBE/Q1hngD4zjJo4OZg12IXyejGdT303SCzPWFgshMKXK7QR6GbFbAzUi
dQdD2UIniIdzCWRp0JxBwQ67GgIBgV+lb/B33XSYofXxzuKfXL/D+XxXW/Vean9CnMTNP4N/BXd8
xmtF/V1p3VY2HoTWPFXQ8yL1RIndMzUzmMU6kBNcIKrkQg2+W2fZzepdH54nqaT0qLshOGxRCJ1W
2IQGRyu9pv/btAelPFZW40awzbhydmiVd9v0rqAwUeDmPuNeNkbTXVyLPhiEsv6NczwX2vzJCibL
wJU99+Twvox2YS7vwynxZ+W8rgeEzU7ZQODCMFs4VtVuVCFMT4rTjx+LcAASA91po6aR36owbQA/
V1XlNeFvcXqfsNJWDTSfUvpRM0T6ODjRMHmCeLKKjTilXttUGzjmNFRBeqpFvD0XcTuvXQCECEXe
76mYzwtRtyk/GnGX9d1GMd+mi/I2AbwR+xp3aan8XNR7a/qdiNsueZKr1BGLmkJj7C641Jtj0KXa
Uwf4DQ1/2xZ3GtA4oPKVxVU27v34IbhTprva8DFVtVsCX9BSORC1s5UOMAVOYD1sGOalDeddiiw/
j0RXM1pHIRoJYYtncs97/8zSI37sgWwqTk33gzTXrpmsrmrcUzWjYmR3sxmE8FkGXPIt7ulkeQ+n
AuTEb6MBpgrMWaObc1JOKw6IZqc5aDEBZr/nc4D+2J1aPVhjyTaGwmMjRQ3SiW5jeaqXqveafO6s
h2h+GNPDmJ9h8s38sb/8tyZc7CSdpsFZ8rHOTvy75N/jgxUM3tr43JwCZ3Sy2E2pmxdTT+086OTW
ljlnj+NpRIcSc3+nn4p238hQdRpUNQTi8sOUX7vsp9K9mWYwhq9L+CoNHxe2kSEFGdZ3iVE4eS4c
c/hk+TFc30J5k2rohCEkjOc5v6nzk5xvSacdgQGVrJDeZdSYbjgdi+LYJt4k3lnQlHQ6WRrhFKKl
SOPaE5cb6jh+JDSbBjBcV7yMacn+QqcU2UX7VqTbcmiPYb5gVAjnSi79vkFcQdNLLFgbs5w3hXqD
INjphZM2HqHIQLP3poKW6uLd1B7KpXKNLneXdniYsS6TqUngkgfNefF66aaIeOFu166CU2TPa7XV
+tkfoz0wP1ePGjvRdm0JAJNJClfChnPmrKu1r7maF14N2vxSuBVqhhqb0Z5SKAqAujMZbck6O6bc
uY0ZKHDowN3CSxmOVnLW1BtDPBcmkmwXLTrXYdIQY5vwbrS3kjwfIlW+m3MEKIpqC9lTSkl1ReRU
cq3LEd0s77M+2Vit4OIc4eGNWgpcDSPAhUdfwLyds7Nuars0r+xQSQNFuQvNws6zFl4n/iDcjQDk
RWQOVKLQOIoOwOgeIHbYdad6wCj0NqOpFel5Hbl9ND/m1FGGqnVT6R5LXoDok91aj0OH/IllZ0aq
a8WzY5injBGwivdEQ3PTGE5aFxuu9x0Bk4+BPmZFO+iI/KsWxAeSvC7ZzPlWo+XcGF1aDdBYZW6r
PFn6fSg/DUl7knGdjGh1tFB0yErto6r36u4tGim5lN1LK84/JMR8hiUcZ9BGdrnmF9tMpwJ9ELbD
JhVzJ1JgZHNYGjPaD8T6tUL9ns+NLaKPGHLNrc2LbVPmq93DAoENYIc/L4PbrgkUJs1Pl22X9/s6
9+PI70F7snDL+X4d6UhNvQu1r3uZIKw3T7pM7/6tUD5TPRVqIG5lwN+YLZACwlsZ314Az01ocXK7
uMXCZkBNnyk3EjNGHu6jiut4OfL1MYhbuHw36USN6ilN7lXWSVz23NLvQtnacy/mlDDM9Oxtruod
cdqi3UxQYopzItJryavFu1GSg5RNb1QeFeNu7dBZ5m4OiHxpnquQNk8LaM24naJjVVYerHUqarFn
yPNDoryV7U4SqNTGtVtA4NToLEOghfmsML119S9NBtVGvldvK+22jn5Kawc4/YB/ziZtNn3+Q+p3
Ka9URTt0Ult97EkG96Mm22H6MC2BMA7uEj4hHpIqkDCQmuvaFw1kV8nPmf46a7rVOjfq7i0I9aZf
zDfCuBugt/b9HXUeds98mX6uKnwfCIayIAT5yix61cv3jmNULMEaWIzdSHRNa7wU0q2c0lB9LAGp
L0ZF3tVuomqxi8rPl1M1pMB1CVyx20lnKauCEiPYplv90EhtKYq8RDvTB7jNoxPwCC/vNpPwW8e+
EL2OWLH6JWqerUOFkEORhjlfRG9fCWG9Liz7EmrWqnPCrn8Y2N+72yLzl+hGVdw5O8R0WBpJICoB
+zCyMSeD95Tkrii9i+Jmlvea+rgON5L6JOVnJR+4GbttBLRb9C4Pqh3KN/CofInrJywwUnbCKX7u
I7ctN9wi4edwl4yPAttea2Ki3tdYH68tdVt+Bl0fILJuoggZdSrs2/49AudZtao9je1WHkI3RVNW
id5okYuNG6Majmbe2S0kQtUkJVibGzCKORP6lBdcQZCwFFnm4izsRP2WyHwy6v1AdKrq2kmiyImt
LhAmDZbjRJaFo2oJVpyu+KG+t4TIz8ZjOnWBVQqY40GpS3xayM4xdau4ozLLjW8Sf4jLMZP3RfUb
l0hBOufxrh/uw2Kwtea1X0Mv6s5JQwyej3XytCa44a6tCymlp2KtJq9d8ZzKfjbhNDf4A601ZkYE
i9jZh9Q3sGmpJpEA/tGmG3qUnKRMmESG23F8WYkA87NlwaPbrP0J3IvbJFqQD/vKKk5SPZ2yCIkW
nkCzkBwa7MR6pPZCwtaizwaHot80LQdz1d3VTePUYegmax7EY/2zn5vNPHgGv3RotQ6Y0kMxTZji
3pIXEgpMH6GNnr8D1oQZlbhLL7hd1fmS/IDwxy4jCIbmYdR+yNK2CC/jqpy7ULZH1lDXZ/ueIdA5
XCRCoKcjVtJBKdZ+mf1c2doKEpeVdF4xKT8wiRWS60aJ/SnTXHn5IZBk6xgBD+1pid4r8mgRcwoj
3qyMctl0TqytN4MmeqWqXhaAFQ+bqLOOPT1OivbLaGEhwvSMBBrCQnCNi2grreU0zJu0rja59DaX
tavnPTmAIx2lXrFDTfbaPvGlRPfGbtO2jTvn9BEKFxuMXTYcM324T/UPXT2H+l1WnMk9+64L2mry
1mxvRShLpMap0g3+MI4+QDxYB+I7jSjFMZc0V01hberaUa0yt2tIC8HNFfVid2sRVDkbW5MHXUMn
mCaxNCpHJjz3KqM2yHRUqcGo/ZosbP4W7hxGo35WjJMyP9bLy4X9O4rTGxwIfryyj6TMoSWF4DYh
3fq51IEYaV5KFRbA6jwatiSTyQ9MRjJyyJVn2DBOJ9+WU+eaWs3C6B2BXGrQZ/TZE2eBOZCM57hQ
/HUoDyOUpCWecXZqbluMKuNWOqsaW8402F2T7WWl5BhgeFG6Txo3pAxh5ZbTjabTFPiD6SrF4Mq2
VhKbFpxeYjiGuG1aEsWMBxQMStu5WuavBtRZ5KHLcNPUpV9n3TGBG1mY8QYFuSNgfGHyUANpRlrj
Ea2v3O+ZG6XODiNe3wrDvArrwSqRjqnaa05AbXHWkUiKVvmjp8dPDw3bqoptN221GeQUzUOzRXKP
B42s5Z5SzHfZOgUli9OsRvxXBnskiZ+z+GxK83Ht8d1QNLA+5S/dqG7kZN9W750Serops3lNrr50
G6NDoB+fOpDNhUnuJkDlHDxM9DjW0uIGlpRzS/gxhokb9k8DSFixKX2cy/eKteP3yKXnWIuDeIEn
7inK7IU4Do1KAEf5dzrikmOVXmbMbhy5EII6/TBMvV8tfm/cGAovTkNfOaFRH4ZTA59Xn+5keQl6
yj+VaNqY8PlzIt+2dXFoerSQLepVkzNj7cp6zL3YY8/pMNKforiCUumHZI5gUT0zqrxkNehUnbaj
2XwY2ILbU09oM4buWNf3GLfYunw7VMmPQo3PC5GGBsiyCZI1AVh1KAoskedDKQEdlXACl4jaSTeX
2wJPmV6pTpa512gRw1vHnvSSdq0KYbK5Ceu7rj1OkU50fEmsH3jy1YDkcixGAIwlHH6SHvU+URw7
YGWQTsDJahTCkSM1sy+JlZu1ynHCXsAAis3aCur1saRRMmLj1aZ7HBS92sSlPKweJm1+ELHuHvLM
4b6Hnsagk0AG8QNXoI7zcrCEyRsnwwcTgUbAGabQa+LB1tMHKcpdQ4YHuHCU4Aw5paszsQTnsPSG
9cnoSAkK1Sl0fWOlEhu6JQQl+seCUJn12O6389mCF4Y5U+82Wvi0tplTaPFpVS1XFrdilp2t5sNs
VFuld7NTZvi3IdsFJ6pZdXqJCoPZndTlYVVuyincr73syTXrUdtb4e3KeTyO+yC0OABHjSv3qgNi
JihjA/LEeKgr9UPFkB6D/qY694pvlKdI2mEHbVvSq5w8jfHtaIF97Q/ELYTsbXJsAPkNzYAI2tdx
1dfF5UGIUycEnpqBmuWGi/yhtrnhDfTFulXSeBMu1rbPoqNaTL4Wyb8yMlR9jA+T8bSMDRdVZAxW
QfVlheCp+FaRQI007TIjeOhCoFgA2lFhdePCWZzaApZt+ELLtqJgvlNEds1ZgvtdXw+FfaifFE4a
ncE98vQwGCtoGk78xqoAdj6OOr23Fxv7arZzvfVkq7I1s3Yyop2sSjeJEB8nbosn0VXpAhPIdIqI
9iTZFaBzFov+NpsfVh7vG6CpUvKjL5NHLmRuKIjg2yDtypgdLh+Mk6m2D10fBijtOC2czaq6AeaY
zneXM6lTkAwnveKk0zEvuVs25KM+LY6pgm4n9Cz1PtJbmJpsA+s7joiOUSqw4ARvNd9SyokTq4iS
EVLcPOZ2fFztnMvh8q3K6Vi/FHHiu759T6nU6KpKZpa7TfQB+IKSFgBK1lqHR/0ChA1NpMyFr279
DI343hyZwUugDeZGHziqNMohzhS31mHZXLpoWi8utKCwvJY3M6aPytBtoTM2Wn2i2OhIfHpcxIPI
3MSlYev56FhCAgqWzziqnO1ZExABepP27PkSeLZK1G0wKtL651AHbqt9rARO4Hh+GkanQhg3EUlr
Dn5gkDLEx6kjJ/nHXMPNBMhrqLeXiojEPjap/X0qb8zmxH0bDTC4mpW/k+bd6sJ9IkIKbNh3pOXc
xIVn5B/CGmgF9MVwm8O6nGMLVG4biMzaVCH/nLWNRvbA2VhSVi9eVmKeqGwbw+RcW7lpEW2KfDyX
1lsJ9LSiEKVpij2M5OqReFp5tZ7O1g4KQ2K8FOtONJ5H1DmR8LtazlQ0FvNeczNvSn61snmwKAhl
xmnpLD8jpyqnjAbvN1l7L8LdRJG93Ux9GXSq39GGLGTHjExu7F7ScltRv1AHTxOPYdLbPYrYKf5R
4qGcxrpds5jaRPXX9WMmYVk5Xc74cCvdIZMmr6E2nOKnpNHpRGkNxfZ0U0zCc4un5ZCVp5Q43cCD
J2fYxg3NLNZqSylKtPq2HGc3SxRwuC/TOrsFJ21k34doNA9GrGwKUji43LY1vxX9sBfDmzpJaMK/
qWCGC83g9ta72qkYZiXHlFsLkfeNRJ3RH7e9mt0IWkNm/FGYowNW2Bsbsr+qc7NxdMcoAekTUql8
DNdwY5kBwOutDtAnMfJ90cLqBQ69kltV2n4w6aYRKeL2l3OkdmziZWd1Di0BTmsgS9cLR8hRlXSF
syBRtzL1UM8EcYifOpS/qpqpMkn0PUxOQVYwNyrFOjSosFYu/Li6kWh5oUmZzKmtfndD+WREF1f6
9CZaDE/UiBpgPrUmdIt64q8Obpw2TixPh8lkohTZIVpOs5zfpc18bueSJnuCWCr4qpQEYxVSB6Ct
v5w2GaGqNd6gc9sN0heV6SKLpCFCwtOIG/pzT0uWJEi3jWo9aRi6UJ14pEHXweb92KzWY1ZOW7WT
jr06HgHXBh0qWpGitixsixzHfWqPl7+eqgLZeOkZc2rncLXZDuWljTljko5F47Fffsx3Zq/s+75/
lSdUKDKn0CGc/EgOqeZWGq3Awn08UF1rkaJJFEe0WD6LrUn2265s8NgxGGOymZb2pwg/sZBXtxHp
1ivUXSEJXg90N5iKtzVU9xpKg0WDWpJ5cgKfV+7p+xcjd6le5w49dLOc5FByy/FQ4c8xvypwQ7Pw
QYteotbaDXW2x9buNV6J3NYUtOviaCkLRH82R0g30kczPjegOdTY8FYBfk4fenFWe4U83XRtPtuG
Ht9xKEEY4I4lB3XrJe7N3RSX7/OEalevjkujbaWsxUxCFGCYGj23UVxBcRCaCERZigR+Yn4t3qQK
jtEcBGk6KC1jvNxHy8EUbuaUT7bpYqjcYvSYGl6lk+ZbPYQCE5sKudJdVWvhuKyi07S3GvZtg5AC
1TQ0Zw1Pd02yftRqULc1FBWB6lvHOcNqe3/i3B9bj2J7Z6TVrdA0npXJu7JbKF03foejT6QghJrv
LdLVrrF2bS1zNmOGmaOFV1Bt68nb1N0XFC5CS96JvUFRs6nsvtXImdbKFdRTmm0jU8WXCB5u1MLu
lG/V9RQjwzenyYUiDYg4b3KU1HdaRAfLWL6bl6bGbPBjCwQ4/3v5M5wYX+GaCkS933M/cPnzpU00
rFZvJRmcJNOu6VDrk/Jy7sEoiQcXg0SKmGMnqV6k2FsRpxalOfQkDN0a3xryYAta7AiS9jGHFcZC
uNAAG3b0nnYW/UwnowuP18z2U0ERpiWVnpX2vquMAE6tPXHhHM6iHw3Un6wbOPGuiN5lEBunX4Z7
KC7vtUXrQVs6Q/EWcts6f2jtgxH+XAe2ScHwe60OGpVKMDYfY/3LqB8aY1dYI3tu57XTcY5Lvxtg
SQ83uin4Bn+9Xn9zOvZGrd4N3RB0lupmRUj7hGWTAOz7AYTUsWnTIFreymUba/tCLuyiPFj6UyN2
Xj1JdrSKrkDVIBU9U6RNU5KdRIcEG793zP2aEq/E9ZpskYeDJLcX2igkBF9SHMCLf0lG+ameNBi3
xfT/ODuv5cixLMv+Sls9D6ovNNDWVQ8OuHan1i8wBgW01vj6WYjK6Y7wCpJjfKisjGQQDoe44py9
115T+rpKrZ1UbGLTX/bNdtSnZ8GysxoaGFN4H/2t12+8sty00s/Q5lUQUqVq25UnE8/KizBysdvg
dYiz57BOecMSVzJ6ptpXEsydfLDuQhXCpG3G11YkO3KMjl5CejZFyhEWzMqPZdbWu67fM21secDX
TSW2lcw4EHfvBqNUXhebSb7xSS0xOP+Sqz+GLSVGz3RHi1DMpkMkF17avkGMNXO0ngHSyikgTVO2
yTordU2hucN0SUaQ7NiU+wZS5zM1PABsuSQu5tDX8cEypk0Qkr8ukZ6cWezqtEMQZpcyGq6mqdce
e4Iu1VZl3G00outrOhZycvTV23i8z6MXO3qJ+mefKUAGaxIfGvU57ym1N+e+ftYblx17NiKrFZ9K
JAUTSUqW8fQS1ff2eB+37wNOq2w807oNNXwUgsJaUUFVA31pxDgUjnPnupJ93JcX9BIJHecIF75y
aVGVscVWanZDfxlXR78405KjHBxD+SjGl0GZUd7XPIZuV8SrViK1O3/KGJomETmJhyc57seHAE9n
bZ51+nkyz4A3ZRBfjQYbUtJ8SVJ1uBivef5S6atCRdlYM+MOy8Gzl0PoMBJZwFuCa4P1rk4RPgvA
e/puqRbOhCoFNuDO1NiAYZNVd2pyNm8vR/sils6rluoRmcSeejWp1UFnSvM1uoAbiOR03da1jmOY
1f90ofdbL32HT4rS4tCKF1nyN6rKC9Ufo2hZS3dDeFsNjiLvKBVkAKPifkbU1HtFXxeq7ab5uGP7
n1jz/d63pnomhWd1c65rUEto9NJH86le7vt4lxGL/BhNyhpj0T7Jn5TBPqjtlVYPYJgzAYjGfm7z
9lwnZNC1u2dd3DWBvGKnRRx2SNghSVfNMmt+MOZfTr690ST1OJNxkvbSCu7TFk17eyuFdymtouba
KtyosHZasLNYmm8081Xqr/XHLNpKVb2sR21dizM5PcfFT1vDqddWh9LUX/oerJ5avRlT2UkYj3uv
5Lk9U5PuMozPzDpYwkZfJ4r3aASXASOC0GH7sEakYcDGzwoXmbmutmxnUkNzWuu6lZKtpLL/EXxQ
QSjTDSLJpWipSkrXhf+a+umLXebLqbMPQvX3hjIdlIKuc12rTmki64W9mrAOt0NrSUB9GpYrg74j
ISghVYDrmC2plkWrviE9p7HaZRUgWQpUV+luiQQEEVzTbt6L5kWp+hWSqYVC6SOhkKGnwm1k6Xoo
XnFelTW1jIKfZNFt2+fXVnstC2n5uZDgA1XHKR5MC/y6ans0gkntShmt+y+wYx8d90SUFA1pzvzH
ca16VdrHwvyeKP6UCCaIBs71keNG9DDbjfiuVvJEfZSRXqYUFuKvsYIjzS36Qvv1gbdP6CfaIj8l
T71JJSYl1dhG4VMndUvZkJljacYq2nqIS8dPlFVqv1necJ0E9aKg/uqTAe/jds9+GPFXic4f3ZMT
QRIGfz2J5u9YEhVPLembt/pEGNTFvWHFObdEpGcjrSx63996Nk95PNZk2F2YppiFZLeNluFXWp8P
VKGn5J1QrazYU7A2M9lkerpWrTO27Qsvmb7Q/XykzdFmIdPL81WY+fU//ib/n1D4jdSFUg/AlHJd
6bRTs/YL1tj0xTt5a0ZiMUjED6rqlh3jPtT1pabce2PCMvQ8s+mtdIzDVEZkLz8TVXfepF+YND48
tRMxYtLFkwh8xMYpVW+SYrGpb8AO+EVxiNtXetDbst1kzS1CH804FtDTDQAWUmlCcIgXCXsIdkIE
Ah689EbRv+fcFaekH25HTjHBhlCbutScCUn93iM0vwq/3IjSStu6FohcG1qzo/LWfg/JLrST8aLP
q9ysJg6sraVmQXzP9873ZLQw+1jWJNuA1qg4QmUb6n7vuCevvllpcdmHFac7Kq6P8FCnDPK9Q5+8
/oThKdnUYkLMmr1IVuHwvZH+FOUTkCSQ+d047uWX6T5//fxk1Q+khP8G8gkVydRHk+FYQ5iFzKPT
ZxAt5ZNhCmlcJ+dhqrIE9C5tae5ZwwSp6C/2yaHQHmlBSNJBi3Yhq4kiIhFL0ciktfDVkWM1vWYd
RNl+OJu786Gw1538ILznrrwihH5tSDeB36GF2smTAXmYlymVrz7/WrNK8Q9S05/f9pfH3FSiQFao
+O+T/noEU9JXHTEMdf+oFuVzWPAVA2/43iP6U+76y2eNsZ4aScmjZEbnU7UyrbvPv8MHs9MpjUfN
tDaTtZDR3j/k0bxX+Py4H4z2p8hDQ2sLMJtcm07KGYgJYJQ8CksW4d9fsWF/SsT/dP1PRoMuEqoo
dd6BSAmcKbvM8oPQbvLuqUlsqoweDeRtpx7q/GAmT1l9zrSeZ/elJKFxixdUMSldJ05evqTdky1d
e+Z9qDySrG6MFGwJ0yAEvZ67lhKEHZ/STp6s8vJNpU9KCLahFEznt2F8p4cuMuaFRcsmstcy3CWz
DJzGPCrt2uwvBHVE8SOMLnX5xZ4eqT47XXAuDxeTMcewXaSVfSZV+yE6C3NkB3lJk/GpoL5jlNWF
n6lIIlHw+FeQDK1qIl43vx404RbpXeftSqTZ9s5vvzB8fyQH/0nI+uUxM/CDNVELjmjGcrAZRPhE
qwas5jhQ6DfQPdqO7suEbeRuwU5Yo/hu+8G3yHPilAJZD3Yu9Xi89kN59L1N/5WK+qOH/GSwVHJf
CyT0A/v23bopvpjTPxrUTlmLYyjlVlei1M+6e51kUVSglMccgFuaj+m3phzXVqvBl115NBZCTIRL
05HwTbeot0G8ZbffN2s9GSkacrHpapi6cvTz6UGE9bmtZagNjEsrC1yggmuZ4vIQGlt/2qS+6gRp
eBipJ8fqISWWJVS/MnV/cK1OIVqNlvTZFMusCXbAB/rvAWjEKUGrq+lmVwGHDc/oxoVfwVI+8Kac
4rPmnIE4TXliPJ223CueiY1RfXMuPM3tDOu+rUqwc/twAr+wTKMvFqofnfR86X95yWQpxWxdcNzA
Tx27o9KBmKT/XmyiUE5GRUFSRypaeOXyC93R7+02TrFKtaRkdTJgEzEfvBvjx+dzxEeP2snyKDb8
WuqQ6cxYkjpy62/uuJST193o69zr5yswPUxnX0E+PpjQTglKaWvZtualrOXscl3ZSNHRIJkCmYTV
uN+6HqcsJS1iQOkTddjnT62bvX3voCeboggQswgtHrbqoTSXVHG+d9j5Mv3yDKdVaNoiZ52IipE2
l/34+WE/usonBQxF9yupVxS2cGq7MREAp37hmLW6VpOv2LsffcTJ2xcrYDUtlLgg5WlKvHXGZURG
vR1/AS36YKl7Ci1qRRSoktwwfo79YfC7hZ30e4ty5qhc4OP53jL9lF0UJVpvDDHQXCVFYb6xG3/1
+Q344J08ZRAppda1Yy1jp7/zb6RvPtinL6SW07AVtAh02dtS1MfO/vnZfjCSngKIDM+HujnvVsJ4
EyNyYn2VB9ny84N/cClOMUSKTZpwitFxrtb23XZUv3c1TjFExRjpVMa5xHW9Gme9+BdbhA+evFMK
EfSCUgEdNpIGhyi4gVkfo5m7LMdo6WnTFx/ywdvzE1r/y3uvGLHlNxEfQll01nXQX9BQfan19yaa
UzaQqhMV4tfgHIyyDheGJrs5csPv3dCTmdHXLTluLW6o7gGCA/rwxar5owdF+X0stECJp+PIOSu6
279I0frz0/0Z8vSH/Y04mR+1ptft2O6HvcAONoIDjNCkDf4hAswqDa+T36F4xFJU49UYS1caBO6t
rYHmUigLg3ZWkqPmOjcUCwEwNo8yWEeFStMzXffTrZaNc6d/H1iKg1hyBoOqRXBrp9rSGo11PlGV
Vdey0bkUzBwNeoaX/ZjdEVIskCo8TWyyCHI4GLD6hinZa6JBqnldI+0ODfrngGRT85kW/VJml+VT
6jNouQRJtp6SYas01bIB7WdlrjQZh8Qft3bEj9s3nWZqczvJ/irAlNSlFzUof0+7shSUCamCFfUW
dh3qgi9WIbo5X88/XeeT4QmXsCyzNu2BdjfYbO+84VZHbyQhoMyt63zk+nhPfSStFVvdjnazauJq
N9YGPYyd2Yz05ftNah4zD2g5+lQNaPlg0yovFp31Olcl4nxXmfiIlHw900cGdRkjA/DFDqng2tfw
6vDTcTov49dIecb6gMPhJqNxmGmbid7z0K4GDR3L5EM2dPsydUN03mH/kmP5gl7kaHW9SBALm8OA
BWijydEqprsxIUpKaNTrrwRGG/1ebR+7xF6nVr/WA4okKLTHH7nyIyKkZOi3EboM+bxJVpKN7oae
bSk7VbEdlHfK9E5vtLdxnZ0XUrMfY5pKHZ1K/Mm1mjsVkjIPjUmsgn/t78YapXR3MSKZ91OuRHRm
0pPDm4ZGCgBaCHFfaq/qoEQDpm2SQHOGUbrKGzSfz7I8Llo2m0WQr+IpvhuI/k7Cu3walnm1V41V
LujVg3Js5co1+WGf3k2kIPd6fylhHi81flkJOxSyknBVBOPtqCx4DQrjDATWYig2RtEsqvqS7Awn
C9ulqr0k5UEfdTcyMkft5fusLnEooknnrLpQ/WFAcCdlahPaANf7rl2JiVBrPClpUF8NZTGrv1S9
vhq7xrVwUrSK5KLbWA/hBbppM82WCWxyU5KdPuy2HSp830wcEiWngsSJYNpKGKy0M7L13AQ5uq3H
ZGRYjswp6Hx0iZKl85FizQ3GpaJ5ruZVW9mrV11vADm1dzIuT9sb8FSly8BsNi29tiYMlglihbga
1qXx3nTeKgztTVbS8QrUl8xHOo1By6dBa6ViaYSKmyXXY6XOdBjHkKD6VslZoryG5sWIlYEiqUM5
BGmqTXRe6lhmu20C3Rlny+HkISZ6SOzi0prAMdFB0RcSfgRJOtpRcyxo/JbDMtUeRpJ3p/BgQr5r
N2yELqiXnVtTf5DtKzl4G3yMmjKShAJlu547g3Yj+n5nx2sqSvRFvbWO3oKPXgz+ii6daRuOjQYd
WZBdk95w7GWBXCxDhFku+2S6aS0MQSWyUaEtMu6Ylt1Xw73gSUQaNdAk8DrPSb0cqVS6qH3JqUbw
IyS+TLa5UPt7kMd1GDjxgMUkRZk6pate3QlkDkYTIGeja1mg9k0wATznsYqjcFtG6iIwVSISIfyl
mBqrQzgOKwBQUAeXUXwdpxbCgbdOtRaE08j1TsrwpVMnGjpueGc4KqggVVzpGK4x7kAOVyBn1fpT
naergG6GFd2k41UtEJj7tsPNQGO1VzAL2xl6e5vnmGJkE99LaQWUSMWLoWyS3rr0dfu6M/fIt1Jk
z0W464GZF8PKqIxjywBt1g9SgicwxiYa1q4o4DRHLK2AbdE2QT2bBPEyaR4GnfezRaZD2EinvgFr
dBSBAWvU3EJ/LlG3NsNdM2RrEZr0Xi9jC2KmtUEcJDex0wbERs6+xy7e5dO5zBQmh/d1iyo+erYN
bVMUBnLDamObgupct8hxcSYIPyXBS4fh59xIL/OYx3jQFxa6fmFvRvvomSS11Saw6NzpmltLRr2J
xt7N4+BNRMnOD65T+uu8S/OE2OsIoMx7rc8YIrPl1Pj3Ht2uBllwaqdHw3+yfKTwPHAN+rmeaJjF
iGio4BUV1l2E0iMjPSePpwujFLcpmvgxxVk8ZIzLkf2USoyIwRBX62QwXKMZnEqn9qxX+WPVGdtO
HBClBoBiwDvgGgY+amQrNdw33Q+5OobJURGPVj+sopxZeaApWc+03H6vaEz7r2NTbutCXcfRFVrD
5ehlR3YAjsZ9Iwimiq/1AhwzNsDGRl/b0Dzy0o1s2sdKOXbVj5KOvN87Ddx6owFh6BfL0drq1bAo
zdvGeqK25EZh55bGnZ6+q8Z1Fz0SGeZqWEl8Fh1t9sPExzARuqPU5mUVXRQ1SSn+dVTdpeGKN2rd
exxNT8KjH48XPXFgobSLexMtHSMwGlywqg4dF4x4qJriqMYObO3qTDh9inggraNlG115ebPvMnwa
aHEMZN4l2k2DlQmbKcO2H73xSsQZOlwELH5w40/XnIYrEB0Jq/uhdt6hEpeSdtuH64aaMFaqIey3
ibQzPWrC9jGmhVQgYp9JKelovrQ5M073luPNC8dklbbDoTGxutm8v+WDZ8vbIaDLWqPslHhYEyHw
y3gLnSbdnGYrhQNL4Z6F2pXefgXP+1nfP12b8KVO8W4BuYkehph+b49nTS27IWNzXWEKL9+1Plpn
LK0ahC5hlZH/hJMd/wDBv0vfkJw+wPsWvk9KehV7TG7edZWmbqr7rPMUN+f1jHLqjta2aTs81Xjd
w8apAmlTtTmqcBuv5rWdoAzN8pXRIKpCGPz5yhY7wB+WXHytU3Rk3gRtXAQdld4OvWKC4R1uTXkZ
KO2mlko3ZDDGabzp1XVZTAdLfqysVzSwCyUxXDPvFsGE9xIjVoHKY4h0zNjnhIssJmwR/YSBVFqW
WrtHVhgOl1GRLAto80Z80WaYViNlX89awoIFKq2+RsMQbxZOkt3E8mUD82BqetfK1aXwRpe96muK
CdWOp1XoA6SiaTBekpW+yjFyhtsen1jYXOiomNSR+CFx20FlNDGTRN4xCV6Q0upFt+uNq4h5Kuqz
pc9e0mrNYxSjSKOa77GywsBGnyGPSUjssU7XOyBB8iItQ9zkqwq3fU93ukIUxHAwVU9TuQf3w0oI
u7KZ3wsJ6jWlxJlA20oHvfSvGgauESfAUK/s8mjrZ1XlNuGlkk8bEW1H7nuNm8vzURVL+UZVfAdx
GuuCnVesvWSr9LVjGIE7MZzpJnpOzBaWhjhbLpaadZ4xKIuyXShNziiO5BMjkfqstVd9ehXgP6MK
m8+l6vCyQCgHLMOu7FUYswC11pKBT00VhzA5m6QnpgwUmb2rsnIquqsxok/qr4R3nJg8q/LamizX
V9bSsOivzPpYDtPCm3stYu9Pl0p2Y8oXelwtyTleaDTJw/bYmg81vsxkOzCsGSyXdZknedbFgxKI
ue9T+GTBmYhx/NfXXn8nxGXg/+iqfRjde3irQ56FlOdP1c8K/4dd4aXiwNFNXoVz2DVrDQZcC9c+
LS2iFTzfughw4QwmumUy0JYtRsQqFTdDcpnTVzcJHUBou7RSZWsr8soyvCvyuJexvScDw4qrVVEg
v1eUQ5MH24zdj4dEPE8MlFPcHnukXVDe5fVT6l3X4a2c2jtMQrAA1RtvaB8kUewTXuncfJmM4bIj
9pPQBRLe3IzMs5r6U5vfaA0jhMDIEOQ7D/WnGnIBcEuHkn+NwMupsYl2gklgvMxTj5SyYdF5ZyPB
nQVKt/LZk686JV9UGDFsE3SBdqvDpk1D3LIiPmjFbZes2+Ehikc3b3eQyuaMUJatqLA0BkZZPWa8
impxSeDwgpcMDzw+ZlIbeNmf5eiqZXkhuPv2Lf4uIkea/rny9ipdYeWCcgnL/aWCkLiZjrp2CLth
bVm2C/yjEfuR+SPVniKcDoN9p1lvMml+Rpgv/S6/MjX/NsOsHUIYAX/SQIB3Ww9pfMAMFLP/9MF6
r/mPcgLPYQzWqfziNePSGlgGoAp3Km2jBeuxL3Gy72WamInB3re+j6McQ3SMbq7F1A6BoatvLane
i5y8mDJo2DMb3mZieZ239UMAG9uwWzxYwVqzARnQJTLwIHYNOs+0Wfq4DmqtvDFaewtO/6zH1W+O
qFoTNzUgp8kY72Tb6UnXieateM9SCPd/a1zomP8D72x20cBN8axVM9j05hjGfdzKgAXSKVhhaCrZ
A/TzYo5EPVsaVgFy38wfXAvThFnvQnFQ8ruBApqajBhFJif2WJHj5ZAN66qYiAiZ76c9rrNuU3fb
eRJSkvI91JJN5KkOlnPHqjBEaNcjJYSUapOEJWtKfBfDB7SKbdgigzY2w7CrI+vc1FKMteFRVeHj
JogKy2YZ+OsI3opVp1eerK0bnDB+1Z55mroDmbbWvNk2ZV1NmrU1W7GvE55FRiML/nKvP0pYfryM
wam+8hH3V9VTV3krM0XbfENUTzF6hzEzr5O438gWqkP4N19MZR9MZCcEI1xLXAj80vsRUyGe6KD6
om7/s7Hwh5n/lFDcy53Ra0o57K22uWUgO/Og8wwGa1AVKATRUCNrfytF8Gm9gWpg/WE4GMv2kySf
x4O1FfV0F1jvke2f2d7759/2T/XWedqeq4K/VP+qyS7RzhvQwhJtEbMAmuXJfZF/URn9GUbwp+88
f+4vx9diq+vKhHZeIVS3mcRt7+8yhYSi/j2Urv1Wpim/lXtUxs2uZz5sx+gsMc/KL1N3f/Za/nQG
c43vlzOAS54bPH98Q2ooE+56ZUzxgpRLVGQ7r7dxXBAumZ8PxCeEuJxr5qlUYYbJDk2xR+Y6QFSw
FPGNOv98wU9KlgEmsDCmKb4PpLXc307hF7VFZtYPHtyToqVpZHg3mKv2GO8XJdG6VOLwJG6QRVyz
ccYYku1Z/JDgkTgZHf8sfCkT+PSyK6b6Omc2mQLNLTGoMQ8sNWzSA56FJGPre9kVj6qvrXSjXWmT
tguKbhlIjxrq8Fy1zu38oS86Z/TDZZrelZPp9DFOuGJb1wdvvMua0gVqZOOGlZvzKoqcFKBIRZG5
9C5Ua2cxkjKeOYVxwPVXlvexaCmtwbUhQ2jATMbIXueYgeLJMYtHMCGJh5Nt13QIhoSLAqRNTRaO
WOSl5j5gkBxwGw15OlcRHE+qFzNhoGwLVhTPccBCMUakCzwjaXCFBtaxMYatpKHmnykdSys52GKJ
gVWbsCqWZ0G+rUfP0SkPKtQgBjXdRPC3YrYEeYORXt5qRbyA44Y/NR9voyZ3qzbYmrYFYOvRVFmy
h9u43BWU10hYCv3naXjPcn9fYPIpA7TTOBihsyjqWu8PNpTqnDgD2mOHaQrPqjBkJmbNzozayxHv
Sur6A+7vHiujv/ZWvi4DmTK51dheh8dIU45Z/q7m5SaxRjdpZ2f/rghuwmp6jHsWPgaeQUNest10
ipDZBotend108VGJj4hEYTp50coef6ipvBxFdGU2b3bwoimBW/Qw41KTokfEPiteVIpwhmwjFVeN
WbiTWrz3dbZppIn92qOp7RGRY3VtDqmqLmGZsInXHGBKi85ILyaM5D1eo6obVn3uUTxKDpjdfgaL
+0HyaCEqCJKcqNyHmOJwO1sr4SeaU0QJydyn8lkwHRtWjtXo3+rS/RhVezt7MwMctXrqDmq5HPEU
tL19pgXqrvHVH6FK9QHRhi3epE7Fd0yaVq1Dqy3IV7+P8GwBFWuLlQ1bI0u1i8gUX/RA/tTImfd8
J3NKGUcdj4zXs+LoqBheD37gShbykQBn3PSVuuGDsdyaP/2XkQ5Ia6YAEOr3TXybki6s1wcbS+vn
E8WfWiLzVziZKOwpY4PCKmqfi03kk5M3jF/tHf88blknU4Tpy6FGVbffD/Wx7a6ZAb448J86W/Mp
n4z8hq3mfWZSJW9BQ3TeBBAMdhwZx5n4anr7U6Nh/oiT0Vw3s6SOJ50bi4ujiBuiAw1KZbsIXEkY
3QZiPWYW40zo2JrlfH4nPrrNJ+N8NpGDMs5fqwqeVXNeFeLnw/7/+dE/umgnLSorDoJ0arnPvi4I
IN8PSoP5FPZc//r5B/xU8vxhQj4F5kZeg4pWV5kBjXEeqbdhFZ7FhfZD9inQk8gbMrI28ovZDWxt
k7PUe7AqtiNzAB5mOwhLblsADfPHTVywmxX5D9tItw1eSxp3q6qTl1GU7DNW0l+c8Qd32T65JsIY
feEVA21G3IVGQEvByA99ch0Hj33x4A8NhDX/cQLHpQH8sGN4PqYEzqxZSD2KrgJbZ40RycoF7aTn
THqJYL9/fm7zs/yHi2mfdLpqL5KBylnUEdEcMomM1AY/P/JHFZ1T/nDJHlhuNZ6EJosuUn1cl6m/
tJt+qxjjOseSJsnFos4TF149hB9IHFl+Z2MOkilo+9nGinonMp7kCBVlru7oNC28AD1q5OTmDz9i
5I6vyxlSQklTlllmEAUqcAf3cKD8GpSWAOfmxZvaapZq8Bh7z7FeLPHGbYoxvsvHYRMjNU7CC5VG
fka6ams/eZ7m1PY6C8E+TMMPbdCuCIumQqB+cVU+eD1O0cljbAd+CYl/Lyc5BZDEGeAEk/FGF/cv
7fp/vgz/5b/lF/+6e/U//5s/v+TFWIV+0Jz88Z/H8KXK6/y9+e/51/7nr/3+S/88e+4wveenf+e3
X+HIf32y+9w8//YHPGVhM162b9V4hRc9aX4ennOc/+b/7w//4+3nUW7G4u0ff3vJ26yZjwY7M/vb
Xz/avv7jb8osE/zPX4//1w/PnlN+7yZ4DpPnjJHkX0f7n195e64bHB9C/7uhGpaMDFgxVW1Wnfdv
809s8++qphuKYan8Jc2YZ9gsr5qAjxR/1wxVtoUwLVPVVZ3xss7b+UccTRZC2IYpFN3UDWaI/3dq
v92e/71d/5G16UUeZs3sP+FAv7yDpmXYiqHS/Z3PTzWV0/lGFG1hT4PUbOKIpG6yaNqjpMcWQI92
YPdTFKpE6rjuq61jgWPWF5rWYZvRQvhSC78ZLVhAGNyqL4at37nT82mpKhhoS9ZkU9GMUx63Ppdl
syTgtCiOenslDCbZNdpgpmyMaXAoWAAdpcALMR/zJF9kiujLL1YNv89VXHhdKMLUdMznilAtbR6+
flmaUOBtza7Nh7UvpaoBa8Wnr6MbSTyCMxF8/V+emr9uzW+34vc90Px5uqpYwiIETxaKfGpNisFJ
slYPzLU2eHW77Ez1IQZOGLhJKIunPkx7cgRtzAdZ3+UO7dlOgf07VMnmixP5vRz+80Q0U9eI/lUt
Q+Ei/P7Fi1i29FER2K79JifA1hyUC02M/qvXePKZDYE7dVTkHxiaxDQ8CanIrhN18qVl2ygyFAq7
g2lhRCUBlZ+f2nzJ/3fG4MwMRbVVNq6ybgvZPNWi+KWmK7kVd2vNsqlPaUFAo66KKrDEn3/Q6fPH
B+mKzsNn64ZtgJT5/RLINrZarSjbtZzwgUu/FJq8onuo3E9lr78rMaCaNmpa380lDVO7R6m7+uL5
+324nr+sKhuCMiq1YdUWPwU5vzx/SmmHHu3LDhGMNVqLSFKipZkOmHj6slL9g+hpln/+tX9f6//r
I21DVoTQbJugq5NFQ68HldIGol2HdVI8RmADQjKXhzh3rFzT9/wP6KMVqNXw9PkH//t3ZSQzuKOK
ZTNEnr7vI4KUYhqheKhNKigsUnlpnVgyCp60xIPn44c4Sr+4yf/+bbm5iqrrQlMYiU8DybLcnLRe
FdW6tPpgU9sV9fYIS+NrZlfFq2JggijjmES7z7/rvHH6/SHWTRQBCt+S/7fNeUj+5b7SQJLllvIo
3AMNYhI0xurdTHmi1mPkh7g16sKEv9X6VrayzUYxvlh2KQztv52CpRnCmKcORePhMgz7dEVA995j
xMs7VvqI4DOveZA7nwZmlwsijvWboi9X5gRLTQ1tdTNEpb+zAi8KsY9hpqkqH96CoWauEg3qpVaV
9dZvZJvW+pDcxEFMbPSoFOu6j1+gUfhLFf7AJpiyfqkY4DA9L6RhWSWIA+Mghy4z0toKxlTfkRFX
UH1tpnITjBJ6oE6Q4rFIg1B6nmzgNl3Z8zJO5btSwn7qSRjOBtXcktQy7gCNgwGJ/XCTDrEHqwQe
XN5k6UMAVmqrDOp7OeVkpKpTtAhi3qgmiqzrWBjTysDAc54MfHHhBxe+qp+3vI/b0PLtXVh3YP8E
te4nObYfmiHV3No3lENcZJWTwXiDQlZT/THUbp+XLTpYr6VjZUKCdaxeUC83YwUUs2pH190QmSXC
ING5Spv3DxjPqqVgGHUTnZDVwWQGWElTl4XXGfjRkjI/viiHfDudpq+vGzrV3Z7ilBmsckrj8ejY
Gd2SRaf1sk1AnTXZq9Ei+CSjIhsnlArluJin6og3K3K9KAsLWhEZsl1t2Va1Zl9YUjWCsekjCx4M
59FYumOYRA2vBvYOFKW8sniMOWKBsalXYiqLDVbiY2JKwDIAwPnZdJGnAwNgkZOqfD/WPcNyYscp
5GJtHC7qtAM6UOQB/+xp2oeXmt7w70oGIYLQZnbuuzCAL7lCs8dEr7RWF6GbUPPOBF4kJlREfOjI
9S6tLFLdf83IJHZgZNWrXmjvjS9zWNnIte7Kk2QOMtlD8eiPqiEv1NbU2J/JqW55wPkEg1jiI1xZ
QPwWMvUmm7P2YS9DtFUy/lmJCLghjOMQXiPPEEiR1OL0oBcJToxKbzk7kfwqS89IC/ILiI6jRlfJ
CCOqdwBMsx2Mqk57VI1Uj+HOqhANwi7PN7nFtHHQxqqEYVlJ/5e5M1uS1Ei77RPRBg64w23MkXPl
XLrBagQcnHlynv5f0d3ntJTWks5fV8esb1RSZ2UQ4HzD3muH0V1Qj/zoGUFjfWg7t+uu+9Qs/VXl
goc6uaaLLInoffO5HYvIO+NHbeetz/PGhaJcwMydVTdV5TIXrJhygNC0gChRsHX2HHq6fPQMwI1d
HDuhujGOBNcME2UQ915K+NFTGhNI8SkPxmA42K4w1bfc8X6shIqQ/BmvwXdvypf4dqGRQb0WihE2
meKOkyuB9DszlLTzfW+4UpMP/boN+uzn0HOdEH9altVhHRA/5o7dGj6Weq3qE5BUAHWGMbvauKBN
3o2ovQH4YHXdBQb7vVxKVud27fDDt+HlLMqk23+ByIbw06s7hTXOdZdniEax2CxYxZND54bsodsh
8nZsCbV6KMo83EHZSNP7pcZLjhfPW/OT0iPnWB8mTb5VEzvrMS3HlgjwmNVRQ0AeYrW2kAzV8SRz
owxxnc1bGeYV2fANZL1TYqbgwXcrFHeFP7YAJ9EA/LYSOVZBGmuxCxTFzOur8UdeWToPUW4GM+Dj
TZhZTvNwcFm/ETpCz2cMZcxYhCq5JmzZDyG2JAk84j6AgKJM2R7r6DLv8xYc8NW68oYyfXFbDaoC
nZoP1Y2hVThgaYTvH7sOimLAZJ7nyKtpKUELD6FnfjLwYW4dx8W96IP5Zo3dPqLbXbPvU+RK76Vu
EvDYXLSEIXvuIIaYPC5PDgrmVMsmvU/SEnZFr/M4gZ5xUTHMeSk3tsxrHLQqQf9W97N/aLMg/Gpn
zGK9aNlIxquxe29MgvtljtPrsqJNNugVVCO6O1f78XFpVjAcwkmdUxMsY4LGLcEgwvjzZfSF1BuU
dp94h/YnNv8oTSakFpOFhwtIMgvP5oK8JMhOn2JZOVclbdA2VrI+TOU8n/uitV/zzPqHoIrzax1V
0Lu99c0F3AkEfOxGLGuVAtjNAuW4gjV7mkwBU9DSM6E4IccdAskwgmpa54Pjaaq+nqIISH3feuDc
nKk6c+4VkExn2SycUW7wY6RZASIo1ZfCF29uL6e7oFlbloDICEIgKeelhdW/Ok3R7voOO96X0kk4
nvphvu6NV2dIn2M2F2Xqx8ldHjjRU+UA3gWYzHEewPSKpiRAuZwrOV77KfjurCzKBxt3YKKN1vF7
Z+o+u8IrmrJXtzxZANBTfTPPtT/cLlEff7N9OP5oKLn2UZKihTUD3OHG6b1D0lYFRH8tI75xcOB+
XNqzqb0eSaAzMU7PoxBiQu00n+YRfjnvB+/GEs2bxC660SxyMZEu03Af6zLfuPXKG2vS4QPXUO9S
SHr7sS95Seu8eor9wOxXd5RXVjbuVz+cYxC7GZ+eFLbZ2cWq9B78aqh/zI2we9iaBBIKvwsACuWV
EdsyRutY6MI85dlcHua8gQaUtsNZBBc9oGC8NLlDCf+tZrJcEIW155iKfsgi8M9923sc1z1Yp24p
+/sCHErJfeE57HUITBBTTUZyPmbNS1H6zikdYp4NjYSnE/Ga75M+yF5dZHmnsFq6fdjq9Bj21AjB
yswv67/PazPvVp7Oe3fQC+xx8SmUjIzqpJqPi1nCPYcvajGTrOgcmVfvpYZVmFvPOaugKndyNu43
CsH+ZqHg2Y0uJ942ASjNCmHy772ou8oA9V55AsFBItoVFiU7oyhVEZyPga972zZT8RrYkFFWFWf1
nRJFcT8zZYbk3aXTQFXRz4fKZnGxt0HZCuSiOfEECUqzyicczxoyZti67KcKCd3QO3unNBnRGMV9
kBTeW+CF3t5pl2dRNi9lOT8Pkaw2ZqrZh+pVh9iXk/5utQJu5NL6V6GbvNK6/9QTggEv/a7mtN6o
TNyOoypOHQfjPo/sLWzHLyGJwfQ82jB2SF/yGTnwhIsbwOn6ItvxHnmT2bmtywPZNXe6Yo8EuYjF
U7ecpjBGwCjH56DJMxTrSORrJBG1RXDoYYk6iHksf47FYDdUZfDZByijTgZ5Xl007B3BCQHgM5vJ
4QzP1eXPKwlXtlvv8l7OBx237jabVv0amOjnMEb5uSvLz04YOldDhXVOotTNVccNOGVvpVt9iVtU
+KgWkCpkIKtlbObXpS6/cgTfcqo/GL91WRiNaF/j0dnmsUX/AbX6sPrlj8xOb3k56UNYkdLNG/52
1UjXC0GcTyYvglHqikMWBpDKMT2kQ3rsuo5hp1T5ac2Xb02CTkoyYgD7BiMttoNGt6Cxkbc0ITYZ
dn6/KijsWXyUFEBI2Pr0bqE9OdUutg+FEM+MDet99Ntz7d1NDnupqqE8DRxiK5IRUlbU6uJHnAPu
pKSMNswwao7nYH0v2MTA4uvV7cLM4hSGwacFscI1hye70jK8BKZO7jNn4ou2AeRCTdJMVFjQ/vEU
oalLY/wQLfpL2ZcDC1KJoT2AH2pA5O6sZ9jqDepLG3eIprVzXoqGVecsECIhShIFtrfKeUJej0gp
Al4vZmwFsU5eswkEJY8EW9s6lA9qXhAju4dLAvZpajha8wrjH4G8zQHIG9yetHHOvvSvLEXJyZNN
cXZCL2DvK196656mlJc+2prsZJEHCqbBLiqhkcF+4dXxeU2aOzUDPK57SzW7uoa8klyQrgFSfSIF
IbMnf1X3qemfJusndwKQ0lXTsoUcKURv9HpJyBhJ9uhk+Oo12n6f/LmDn+X6j4q3wCOSa1SuQCEO
TFKKgxMt6XPWVtVTpdd1D27If58a3X0DplQT9urKYBOm0/oWsrU/9gYdtAmqrxbVcMurI0y/mEq+
Gt4s94u7ApAVRm5dYKbXplzSW93LaOuusK/HOi12JLm1aNOTFp9Jl77bUKH1VHCdmw6utrZOjXaW
xXc2Z+6p8CZnn4ruXeA3vauMByJ7IHUjBD4fAMvHZ2D0m5pcRGLw1fPNLAJzx/inugdTS6SN498V
LSG6YhyiaOdmrjwvswY7XI5RvdUdNb/r5S63lvcpGetdUMbjfRxpVIhu8bOjgZVVt58zgIAbtlIl
6EIR640Sbot4rAUy26a+3NOa9xT9yHu3Q4qAb+PbFEFwMuQeVIl+FM9Z3t8Gs4FE2cBeG8YKUlwX
0bN4MfERJNveLW4cXNe57p/SGewtk/6JkBJHWnOVFXX6NcjbYDeMcWS2zM0WFLFV1e+TtVNnnTIC
ZUG8YtOLbA0/pCdpJZ7x1F4qymZTrnl+0V1r5FhLHQfHcqL/moig+61sDbjokvdJsotbT4GadbgI
zGydfrgKmUm2B7wY4tYth+QK4iZrEJMDGJzCGXGdDHI0gtlYP0+u0RXxTf7UshGJKOOWjMiiKurn
8CiaJXxwGj/dKT8rTlSPXbbN6noOUDFE1X0yLs1D4eIe2tosBIkBTm3a00QFOGYSlLZjQO1ysJN8
ncuCGlM3aX/ldrJ9t1PQ4lWaUqDa1Gr+sWRIEW4Tv1Es3EwtsFBAJT0mJIWRiNc1M39bZA9d2E4A
leNC3djMTb9E3tR9icdlvFoMBD9QbAyZENeRDAx2JIGifZP0TnGmrOMSFIWBZu3GPwerAXfauAfd
XednmkD6NWs9EPlluDpnDAIezpUl1ZpP4hLU4UzRjzAo8iux5OZzlHbfm171X/hY0ZmSCqVxhBtp
63XydLlVucmj3j05GRkI3Iju/eB54YNxBnWTM7B/j0qNlOfy6rmneEFpsubBLWETgt+UHBfFDP1T
h/mmAOvOZHRTVGs0HowtifEitIwXZmeA2WSYgQlQKZPyNU/1cqjFoj/DXV/2vJeXQ5uucE8Z9ogH
LaL1VvaspupmSlF6IvzfjLYM32vdezcmQWc16WZ8dJZo/l7YsflCB3kfMNP61PYo8yo5iN00lR1X
2GsmbsHguahr/eSJYL2KRj98KXJln90lqvYzLg9MIhfUdilQ01Bj73tXGDiui3ulM5rtsTIr4R49
jEM/CsMZcGw5FPtQ9AlLsrpbj4hULmKVOCR8xI12WeeiV3RW6k6ZZDQo9PsIgNVaITjnzLpoQrDV
iIkkp7ULv81T9JgDgGNM44lN6VjUFGv80JRorla/ZuoZgOkfOpkz+5zICEtz9bTMAFjo1tuvTYLw
OGxzLa+9eCKJx5HRleEM2RCQ8CUfwAT7hrwHUvXg2XaJNcelDWnW44ZgyMqu8h5Wd0yoBaDNFCtE
AFpIuM9tGOIDXAFSxqNyIA36ffJdZX1/nxAmd6WU+3XoPAXHVi7ZwTegi2Lt2kORkhI1aWmW61gi
0PP8TnAhLOi5KHptAIwOYzhtS/L0vDgs4X0JACvZEL+FXkH4xfwwc+DeLYt/dIPxZnIIh1rKh47i
Z07H4DQMw2+2Xsetv1TimqktO24nkERQhHxbyNz7bT2TSra6eDu3kQ7HF5zuBB25ydc+shzHs/ae
p4zcNpMvW88jC2ZbR+jvj22ON4IyxKr+rkvdiMhwl4HXyaumi7tI9sNAK9onbKHKwsGm0UloesXK
nbCrV6blD9AykOiKmv3slU1bA+0HSmMMo98vsmPtomc8BwslxH1Wuz15Jn6hDMnVzYhI39fRz3TI
JnjT45IQEoOq10taAJJor1CX0gdW6noMiduY8+JtroJ8lzvhycRzjsCnvw4a/2sBQ3VAAdbii9qN
vrnJmFfZRVwtC8no+XLIQ/XqIEQmoeO9Xyd5jTgt2BYjypddlSN5X2qC9YYpkABKDOjm9J1lB1an
3KobPRBY47tDtktiWuJIX2Ck9ocd4lsfniS3/muVlcdpzm66umDd7VTJIenrmuAZENrz8pi0xJwo
4PqJ6J5803co38WXwuiWRkU+mJovjRX0U7/GZy8D9+Y36KTzCqUr9H8JphkTUs7rnzq9vMtIua+b
6KgXXe7Adumj2+rHtnWeh3DkxCpu58jcCOCaTMXi9Q1m+VkVaUJEaH5l+uq7lV3NpCUbb+ooPtAg
sWLTANDqAXOfJVyUFEreaK2pr8kPnPdu5xtkcR0hU7xZNm6aCMoK++5EKUyvljTINGI2R3SA7HHs
NfO33MMCq5n1uvvcWwBLR1ECiqmTVzpk9hcMOdlJDHoSlwsqUIgpso6yxnvrdfyUNuj+RZKK17Qn
aIKh8O20hsPjWDsaOgSuxdxczAWhLL40pmGFv2Ykl+xCHRTjtgx9YlmmrCK+lOGJfmOwXdufXuG2
8YtNdPINli/xUxSrfXY39/QaSPS8YIIiWmHwceuYK06mXE/yojLpd+00+XpQkAwg9FW5Gr6UPki+
XUiMm3Ntm4BpxWbqatQdTqe5AAjtMgdHG13RpjWgBLCTdEVzLqblpevnxypzHrxofGWEv607TZJl
2RU7b76ER1I0AG+OnhFOSqRISh3cUTfvFD/RIXXnV0pEWNsdU8apVo/KcS52F7e7LZ3+JpvS8IEA
iJKMinUAjRaHrYMOj9cc7KHRfOpSinACP7x4P4rZfWN8yxMn4jnYekkm9SnF73KjIRqdWx/ACYOa
VD+mChHm1GXit5RL2WzqImYVKks1PIYTvBVOqCC+Em6P3VAUAKncTF+yLzTVJuQYLk7X5+0pMPJt
EBYF8VgkmYB8aoIXN09+MHCe7hK1KBwofkjAw+SKltDLdCRFj4aePkmlzHHd+T1yEVAiYxkelQ8i
OvWh8jdLF/IdlemB8Yy+W0s1PaqqGx/13IaHPhQ856L7Zo2G/lw62eeE856NouNgWh6LboB3TmrA
xi2IQnVNnN6XzXDVlp1ltNsy0tdDX0hiJ2pzlwPx3syhDnkQJnMax774zFp5PaqR4JVsnaud15f1
rpzqz5yPy5VDj0REkdtuHJummqd9SG9EMgm5nWKWCyMbsvsqRc7d5Z53FWcXD0PZGQS5k82v1hiV
4WT88JyEfMubLIUVhH5TvlSMvl/bEdptEyFR7jAabLzSUHRE4BxbXA3HgQ/ECrGstlpckl1zsRZg
yvqIGzSbr3zecDvil4JDpkbmFo1iIeQYgkQ2qUiHaq/zBRa432BLyid5EyaT+bzk6/jUtsuXdqmH
vZMm4afxkpNSVDZ9Xmbsstxij2W1lDf+Wi2PGFQ1nIsGkWGHwuJIkL3/fV6WEvD0xQLF5P12nfi3
bs5kd17i6ap08+owksX2s5drdt0Qt/OFaOwV2c+03Dj9+G1iAPopMc5tgVDZCVwqsHgoKAbreMwe
Aw7pg8siZFcOrOkjQ69UyAG0u60xe208amRvt3j6NfXadWZoqv29HpAtlbxL70S6qleU7tzybdHs
lM1GpmLoWE3EFJ5Pnb8vFbMPS9nD6CL29l5Z/DAZGtg8RJUc9POzXRf31MhOfsodnBOQT+Pvc1K3
byJunGsnxKFVl+DU8I76TCQYmjaNAsLgUBZeq86XXx2ZLp9UMbvbNHHyF7YK4SGbar6Pi80kygib
HHIh0SuN3WOcRC1H4BD87EQb7aMM+4ruw2DnC2c+Ux5FO0Op8hquEwkrITkkUQONMovrgGy3CXtM
Iy8LBtSgrZygu1fd9J5N/nqc4qXGSB/M26jJzC1wu4ncjw50d9k+iUlmx3GQehsqLffS13bjUOD9
VvlG3/Ntz4+RbP3nudfYRXFwTC8TSxySxGuYkHcdSRX7tssZgLGF2jT1RINuqoRsrSUgIjb2Rf1N
FiPtctcgLm8nwpp2MsfYvh1plC8RaTQbtY8EHy9Zt+y0P/XfXJZG7tbpCPCZm3ZhTgNS9eviO+Ub
otf8jldUxVw+I+qsFeIilY7FYzPVQbqLTeOZXaVBzW/GsNHncWJkyiov3YcWuH9StDWrtym5L5kP
7xNSEzeh1zvnuJDY6lSU558n0cQ+pPl0djYzuxNDaldQHEjylJ8aQqB4oBR0AErV25zPbc5zm8pr
mTrjsVhrVfEkReOxsl76wmvK2eVzhczeZ++K3al9ZaNhH70eQJzrxLyrDLwMXc/F2ZWjcxv6gT5o
OZJh2eZjdPCFr7aL6RVvU/vVCkuHrAbNsx6vN02DxtufAX2EZbce/Ki3YAcsHqUZEw8NWn3J9KnP
RUkdFa0h7UbCtrRqRu+p56JvC+Ooe2bJZLHqaTiw9sxPeJyIDgozltZu4ux5gtVu7MwbQvD8m8td
nm9tzYAsm5uAU1IVuLHXlUTAMn0QdYzbdJJ7r9VgyikHt5iwfUrEdDwxrZG7hYJoS1fNVHQiejF3
ymirEdS+N1013so8cK/K1eARE7GzFbRPu9gpilMe08OtVUEPlyoGXFMSfUIFBTtDTfkNm4MMc1ms
dmUy2bc+c+sjmdf9ZYQa1e9qwntqw/EbdRUUhFzW7zrsCeQqo+E+wiB1R3sZ/tQZIcsVDMVdhFn2
hOaCm1CO0ZfRqy1H9viqZ6X2VZTJi8O2WI5l4l8Sh6LnMsLwpCLz2TfKO0CTMcfcyu8ssqrdTJtH
zJxstrGtId1bgyTMyZ6DsLqsmdro2EX1+D72Kf0kS2GU9JTF68ALh+2efs78hbQap2RqZkrf/PQ0
yJa6pInt87A899ql6AiXuaY18aoD2g9/W0S12FLudCOp2Kt+KRmT4KnwyCuqpGxPZJzYBzsipCHZ
b5haPgQu7qBhQL33spDlx0quUrKdiqo6Yz9vfluGnnCSAfFNvleDezthMdCUrwbcyWXUdgOyHkXE
MkOdp3Z6N8HYw0jsFVXimCYQYlv60G60JK6O4uwimH1tsFWw1F/nYd3TkF2Si4IVN3ebCpc8ZJr8
n1qnUXqKxyhMjzMaVV6ydTKRHSqo/YepRu/t+9n1EKXL93ImDblN28I/R9xHNc7c1WyadMR8sBDW
5bqpfakz+Mv+GHpXXnIJEOfIDc65w5eyaR3tvg8I4gitbktSKAt4HapOxX0VKGymvkmw48dFfW1l
cYkrbtbHWM4rKGPF9Sd+KgOiQqMpgBCUigO2Zwvv5zMPi9+P2WnhFn2XXZJ9K4K52Qs24xsW/18y
lX2zChLWxqaZflAhqOvel7y6RTo6nIk46HPtLJimyLOmEAjbo7CzuE6LIn6pAk2wiSLy+HPlNdFD
RgbpfN1kTXA11WtwnZQOHVFm1FffQEHxTRqeFuIeaeencbidOWHA6mYYrkXbiZObsmodypQlhd9m
Dl9PLd9U27uwJJYZX0fZJ09eq4ZnOBfOg1ss5bETKXJ4W5kBufSgAF9k6bBbuXbZpiBLGtzeZRS0
9No/ebUzMVyN8Amtiv++5hA8pyWKAMZ4ZXzdRV627crZ67YBpdZbrhMMPatV5p58eozN1mbFVha2
IwHVu0iTbYjB3muqdZeoaFeJkqknk8tjlDM5OQb4Dcj9ZavrE9vp+MQJiL54JQ6Hqiq9bPvoa9Sp
K/keWymmE3W6A5UiEnxt0krgtOk0QpHw5Epck8ui8xiM+h4GOWibKiJPOo3AaCXAXZmRNE+4W6lw
QSN5K/GYJvq0xumY3jEBc6575XUTA9fQfxrnND8KY9CLJ/kl2cCM5hmJN2NSFWBIYgy57GoYpCln
TdqAMzE6Xu/RB/Cg5wNyerR8K1MK1baHJndDaF4Iwl+mXPkTjU1occKqNsdvjC306LNEZDNepdXV
kLBlJIsbMlLfl/HTNLFZy1rBkLrzOKJ20cpLreGwASLS1z579palSCrqM0gj2R38rIq8x2kU41en
6nKy7KTCfdShnaIIHBSwjdnP7+uceqgvSO9x2BqgXHImFuVdUgkwC+1AZEo7Ndler5f4O8GyYFn6
9dEx/XKS2FwHCBQpV3+y1YzwxhXHVlsAIjRO86H0Jcm1td/C87A8ZaV2hoKxAbZuVY75XT8hFXDb
PDn2hCuiPnfJO1HDWzFjNzXxAi7FAg4/9E6WnihV4NrHJnUBZWWr3GlMWJqNE+kiQ8nUhIwk8b56
oNhWQUyHw2CN2x5MzRzmdy0dDZ0o7xKGHpMiYakLiXFE3mJJ5/QfpTFkufFZXlUiS9LOQ9ocaFlb
VXv2k3Hx+K6z/93kcmD2O2TslSBlNEufHUbuTj+LnnTkJafFTsxvfJRYzToc2qH7phaXbqAxT6G0
+UtDsftJ+6zkXM8fH0UQsavPComN2TOtkxNeUs4EnJQOqwqnHuVyZVK2SHv6ACZ8JJ0OJCRt5BSg
wQAJFQSneAkRJ5VZh2yljKYcgEWrkvlx9nL+JIxaFZzHCoPjC2FJtnj7158YkhmDk9cXbvWSxi4A
uAAldQ3Ag3KT+WFboh0SbsGPBiCKBNUp84tqsVjibs82S/7wgqThzEiSCf3Sahibn5uLHsrLW11f
2ZDncbMUMUoo13IqYxgL2uU3nm2//epgjyFxXDnN50gUDkGFjsmWF9jVZJM7rIcWYAkVoZjN1HPS
YWSTyfW/9CRlrNUF+0tFsFNLixpjcsuezYIXatgAGxZakpdFQeP4SBpZS+VZJdGw9f8pRHIXSVg8
xMsM4dpFmgd1NkJBZpRzySaMFzueQQ747b3hnSTuE0dl7NJGLZrPoyN5abUDlwFpkssMOjILt+0q
LpNx/BVAViQWHXZDN/MQht9qCnJmHt4Sn1LfuSSgx9gTC4+I4LkBndM0A9kpa3/Jr3J9cZeMnfuY
wVbFAutn85kmgYzyRrWEqpfD/Ew3eTuwVWERNBZ63nedFEjkMDGQE1i5700u4sd+HvK7XPPuSyhb
nuu8Ls5BSIU7RWt25/U4F52M8jpq8vJHswRkH7S5N0ybuaYcN6nnnvOJUBbUAMGXeQyLrzWV7cto
clr0XqhL61mxHmEvtgZfZy30AzSa8j6ABEDJZ/U1wVDznZyMZV0/LG/pTExwEnmE9QU8HhuWn9Wp
HZ3HrC4eVkey7leebs/0OyuT23RoXoXnvQ+G4XAeLO3NNDARXmzg3w8JObCd9ZgM6e4d30FyVJOJ
nmd/CnaOmopnO8/ylWW32NN0BihSVHPKqSp/GzFCgAijchkaj7huTs7+RgwRGiYh86sc0vStWWjc
8zp+LDLlsjtAfRYtQ/eZCe2XchzNdVuUxU3Jk/2ZELhPEZXdjecG732Sruk+oMYD8yDKXVC4Fzse
0jgoCWq3rhRp7niZXsfNtSw1KffIsw/hVIobLQyOdjcGQOLUzr+Nh/8rx8pzbfjfRyvKH8wr/2+m
luOP+mIK6T/+qP8PXS2ehyj4z10t5+p7/uX3lpZ//vf/srRgXAm8EFVb5Au06aGPTPxflhYZ/YN/
Rq/JWJ7Kwr38m39bWvzwH6HrxQjaw8sx+c//078tLfIfSqJajCMlVOBhSRT/G0vLHz0CDsYJFSjP
/6jmjqHtMddf1H4IM2Z+oFvsWybk8guIBeWJj6wgrZzCzkul9lnXdt0jNbmbPqfLWv/83WX+LzaQ
Pyrh/8+vL+KLavx3qvDYrAXKj0TuufH79RPtf+xCEWNGvXEDl9KPl8KQHP76L/vv10p8pDpwBks9
p5XcL70f+YBs/JSgWyujv5H1/1Fh/58Pc/mQv/swCmlMo2Mr96PXBLeeNwfmiYrPlTc2Gqrl6KgV
VIaxbfP4ax/o4uX53V/YULtM6vIXQpZUy1WdjckIj3LM8r8xZfzRGPKfT/TBEBIhXnMHdpf7uejV
fCWRZiDrLHqR3YRFpsWtNzLB3bZ9W1lUrWXgtQe3yqbu78w5f3QJ/ecXuEj6f/8JFQqhsLegSoCf
oQsX0VH5eIMLv515P8FzYoRrlXNTzyl7vFHUNfsRJ42E+QUKxOUJ+OBbAI5qpjKcuQQRy2q/q3+q
cM7/5vP92R35wXlS86RClhnCvbW9eme0VG+Sifbk126PD46mkpGP7P0u3Bd+nv9wcS8SM5izofml
H/8Rj0bhGDZtRpBTOajpFStpgGh+Vb928nw04tND6gapQrgfapbae3dxJtIhG9Q7v/jrX57i391a
gnCIyJbMTZeajnBrpaRma9FPxLtfuz4fjgOB7ofE44ag+JqFwUOf99nwaobB+flrP//D099HlA4U
E9ERf4fZ2zQgX2vJC3jFf/3zLz/nP86d//vsfTRJkikblKOwjMoBICBv6tA17GlCCENp8S3Ev/jX
+H/8HvygTqK5cdRxGEYxMOGqSWBcgest+yYfEKb99af5k0ct+vAct/XUJj4qmGMjivW56Gx2D3Eg
fv7rn/5n1+rDgzwD/fFmyoOjcJZ8X/ad8m/SwLJxYAdU/FLwlIdr8o+XKovSpogUi+euDOyZRta9
j1MPDMxff4g/uUQfbeR1kluXiyOPo2qRELp6CT5L/FB/8zL5sx//4V0/TqpWCO/lcSr5BhhSmX0w
OiyEfu23//A8j+ikbGl1dAz6qeA7sNGCmd+1+d/h1//s9//wPBc4SbB6cfVjOvLqTLeAtavTap0f
fu0TfHiglSBV2HMWeYxJvn9VUd8/LKi6/47ecfk9/8vzrC6f63cHHrHFLE7HVB3pcNrkURnTjq9+
iy/ianCyWH2yae3LX+Gye0J9eKoVLGN83qEimhWtwWlYmYMzzzCz+2vP80c/4ZLbFslVp45FnzZk
kuGgQWo5Bt3fvZsvt+V/u1wfHmmbwn8y2MOObWKbbqfZGykkamhXrtIhMcV+SYWt3sm+9X+DbQnM
9q/vAu9Pah714SlHq5Woep0vK8qobK4yp09ohVd4Bvk+GmYdDGjcUcRucybW5lAsK7FGEk9n/YTo
X46/doHlpSb83e1iE+moqHCSIyOQEUvkrI6RKv+OzuBdLuN/ubzyw2kQTgNqIdy+R99dOyJnmb4N
+zChJz6xwFP2Pu1N/bNxEJgy4ouq8G7xfVHdCoX+5z0qRBj+2sEhPxwcWOvCpp5zAthVQs6tXGPG
Hwv6rr/+Pv/k2JAfjg0UgdKzGCCPndPMRxyjYKNSP0q//9qP/3BoQGKXEXuWgLTNJfoc8iq9613n
V1hCVL/yw5mB+rfSjqNiVpR0MtvRi5iejsQq9n9zl/3JUyY/nBPoUmwoli46DnZOxDkKus79ujQe
T1wm2ATCPhuRaYgVQ9a3Blmv+MWv5UM94LPW5Sbq5FFGiP1x3InebBh9Or/4upAfzo81WIt2lJ3a
jy1OEWknxIGy/qVYF76YD4eExHVUAeFaj3DkhuMKaXMjOzbmv3RThR+efUgNMCd4NRy1yM1WDB4e
WsQbv1YIhB8efbqemh1tvR4FfePGzby36n84O7PmOnH1638iqjQw3rIHPMeOnc5wQyXuDgIJEAIx
ffr/2l3vRayTtN/Sbdc5MtHWo3Gt9asAdPL7dKeaYU3oQCGo9qJKtunebh3BXmAQ0Cv7te+Us2js
pLnZ9iIo2+yazStcsojRKPxad6qZazieJ4nWpxKyqYUnIzwAQKL7te5Uc9qxHe5T/KzBhKcZ2Djn
PJbJewycP0x0EX+7YDQEboylHPdioLU6jxksCnMUvkcYvvTAb9aLyKnXrgRsEp6ypYAd6h8cO+V8
hl5Gd8W0JLHfShA5JcvnZEZYbrkUHIX7MZsA5aTwZ/sdxyOnZJHdwsNlj5cCgRLxdZpFCBnZOs/p
xkVH06lVZbo3tqhGFd7WClAUvSq/T3dDWrBQl1JSPhVD35QAk0CGfkgQwiuOXgMzdIo2grxZBjuu
eXRXrzdyqqY7uD+UX1GFTsnifjSYKXJLzsbChvLMkU6gPkQmxTOi3+c7VStpPQ/VzFZsCS3ye3X0
dcu27uzXuFO0URMA3JuW82lQAqZ+6C/gxIf0yK91p2i5Rgpl2aQzej74ahj2d122ejGY8Vzv1KzU
uwlgCf5/n45AXZYDseH76W61ItYArmwKS82CS2N2aX307xinWiWZdalGtL42mYD9WyLqIobR16vb
/wf1HEZpD4USWg/ZPwOynGHVrDxvtlzis1xbldYVGs922xYqyaBblQhO9ft0p1bXiSel2uR8iqZy
yVeKPCYKl6XfEsWdWm2FZl3PCSwiM2SSi6j/sQ2kSX6f7tTpuJsJcRyLPbVShACcIbsaz8iejTt1
SsrI8E0E0ykZwMbGc+r30e6jZ+NOmQ5jtiLDxNoT8DLIWG9qlVsD14Bfv7C3K3fCmwABCBk+HS5w
eIlH/lgmlXoHFPiHfcHldezXg+RqQwYJVmaLnSJB76LlhUgvmIJ09BwzTqmyYc1g0a3mYgtb5FUE
XEeFXtj06tU7zNkM0xqeETx1Y2UtR3WTwQ8GXGqznfxadzbD1kBzj3whW0wZRwIjexpD/uTXtFup
49aAjQcTVS2CB0yPXzeWeN4V/hsZ+svtQFbX0Ep2yVQ0i0iPVkQvvYSQze/DnTrt5BiYLLW2CGrk
saomuUvY8B7W5Q/DkTl1iufbRcNUE5w6tf6NzIHPLGpv/b7bqdK0XqoA6/UG+ShiLfKdjbC2bCOv
/KZe5tQp3CVWyNDAFYccsy8hlN91PtY79dtpMKdQ7aAYUWVvixb+wmO/Jj9EDciOX984RVqmEB9B
dmqLCFr6QwvXENRl7728/uE3dQHBWQfLrg7aqUDQZHafjhWFH6fUn70+3WUDs4lNBpm1GI4C5kvw
WL5Aae73k1KnRvewhx1fSFuYaOY5TdevQBo8+n23s5aGSwhDCEfbQTO+hHaDyHr0ocVT9i9E4Jfy
7xfk9Uy8mmCsQphQ0JR3NcCXflMidSoU1kid7AELTjHJPsBs8zU123txdH8aKU6JQjA4YzZHnyjR
PfVVf4Y7y/OzneoMQRXnKy7wT/0+I9CD3YaR3wr67x3qL72tt2iKe42zHXKd7lJkc3am9Htm/fcS
+pema8gGhUX0y0m3n/bZHprkL6/B5+KBocYzepf4EUMhf5g1A5ww9punXDiwHWb4OJZ4KrYRntp9
m1jRWMhd/T7cqUgOA0yHyKepGKECzlknkWyXffFr26lIhHONQKOCkBXV2N0iheJ7mHHPhc3FA2Ng
DxBnYkkWyJPLoxH4H+Qwzn5rsgsHTsc5mcII0RVD/Gygf8Mttl+fOBUpKjGEMMhOBeLvQPjkyJOm
Q/zi17hTkwveu7atK0f4IvTVovC2P/Bm8hwpznpprCUyUGg8VdEjt/q1RsCdZ684yyWkZBsZ0gxB
vy1/jND2ame/tqkr6gLDJeF8pbg2RvjJHbBqzQ0yKWKvXoEq7u12X4zhrLCfxUCJIKrcCfwrsfDa
YFFXwbVmNlxkhspfOYJ8DiQs4/7IsAOqvaYWCPfefrxe2rDEWw1SSkOYHpf5Mx4fPvkMRQgG3zY9
c2Suxhz9Ym0VHZFqWCMmhCVe+wiahW9bNwLqfCjj8eHr+mh7crMC5uM1FhHL+7btpk1ImAg+Fqnk
9wqCQ1gTEubZ406F2spAG2nnqSBaPYWBQoCN8NqkIBny7XebKIApFmb/giH2GHRLmFJo2Pz0+zmd
At3wogBxORTWs4q/VuN6UyfRs1fTrrBqNVMpUxaYYqNqQYRbgrSatvGTYSD94m2v9NHSQcGN1vGE
BFLdjmw0ZE/4DZXUWTythjsHmBpT9NDaICvUGthtZ7J99OsZpzyXgGNWhDetYPP294gd3DqmP/ya
dspzwsIjdNyPhYyrj6vW16Rt/cahK6SC21HGjQpNsSPI7zQvFXBqqnv1+26nOOs9LEezyrFAWttB
httDm7637bz80//3yYW6kqklwH3wrBNTiHaObG6SuLlH1gR4kA2z28Hv+50ijWS3ImQoAqy35t9g
ZPuMMDSvxZ+6cqkVikcVw1SP+p/Hq3k0NKdz6PdUh8z0t3UEc1NUG87w4SH93M5BlyMQ7i+vTvmf
pOp10NIQMRYRq8PltHO7AaGdAgHtt0i7yeOhqKrUpgpDcg2e6pa91IPfWZy6Ae7Inx1wYEbTCJB6
mkj9oeSx1zMUCAVvuxyUrLId5g156WULMClyS55otdReSl/q6qMYIteiucZILAnAcogqLnjoqU6j
rh4KOdHBBFOYQZarRj7bnJyHpfK7HQY74m2/gNJjLdKa0C8buZ03Birp6ldDiVOe2YKcYAShmyIp
qw5pUht4srB1+Q1zZw3NMErIyqQpaD8/cjoAGj35fberXjI1XifiJRgKJPV9rql5UnLwOsSBwvm2
t8s1bGWFLMEiRs/kGUTo+bC17zGjQrTym0nXVSNNvIGTuc8GvNuI4WCYfLJB9smrv10pEiE4Z3UR
GQqkqMBmtuCi4mRJEHt2jFOeSOC95DRuqJtsaw+pjeOPCiHvnr/opcN+ualAlm6MZAk+FHuGaC9E
MDxgJfV7PUeK/9vGbdClfbT2GC5IEgSYtUs3OSI0CRHpXnc4NHZqFFpgpAOsHfq+Ekty6HB5VoCB
NPi9I1BXbrRJa1M4PXWRBgiABnRQtz9tliyeh0ZXcERbhhj8LNCFEZf4vgoh1eihyO8U4AqOkgQW
fwLsQWFVzA4khoid4/TrN8+4gqNJQYE38g5shjCpYPTdmfwutxUIYq+6ipxd71qb2Cwr+qYXTQ8k
eftpVdRvzYucLS9ALAtiPiz6vUMK+zaS8byoXlz5fblTsjOf+abVohFGFiEhvC/hp05SOOD9mndq
lmOejNiGnzXrymE8JzaFgz8q+3jw/ANO3eIxTsL+PKPn+bhcG5N+EoPyu5uH9+/tpJDIlkFjbHSR
hNNzXY1Pi5ye/TrGWVarEh57paqhSLrsW9cvNBeIOvDsFGdZHXBlnga21QU3TfotwaPClZXt7Ddk
XKHRRIJ1Q2Z/X6BS4UeG9AXRBUFy8uoYV2lktgBv9AqtR/NmEe6jb2T3norpXwX1b9ZWV2aEoEXI
61LWFzMiQMocr8UNJpukXuUB6aSVvEIa8fJs21Fd85EHSNIQYoheYHFLhscwi0bznCVtfCXxLtlf
IbMcaYWJqnEZX60IEljyPWwG82kZWGAPZEOi/PdeiADEcWws2ZFGuGs/JRp5rACL45bsEOOVer22
Q5A2BUtWEV6X/SXJlxLcJnxBpGaDCDzejMmRJyvaXJAdsZ+rIRMj3HZsR+YpY+t+BKyFd99WRE+U
j1MYB82PkSKtqEiRLTcXZsW/96inPTo1BNl2hy5hFCkcSHWzVxWF+/wuTjv4wsiws2eG3MUc+Wjm
WtcjckZJnyFZdmkVrNSzCasIjC6g5U+AIs3hoVL6womZgfFCGnnNk7ztkQ57Ow7VOJ4VnRJyu6O3
l0PE5Xy970H7YLqZhMeQzDMiTktT7s+KNn3itwtx1V5w3luEVvG+iCOBFBlAuhmIAn6lFTrzJQ/L
DRtJpQuwi/8pQ/lcJrXndztz5SXAYUVMNUa+Re5Fpm7KiPpdDobOLBnNUKZQ3CAVMPiueRkgNzdT
9D0O6eUDf1dVzjRpSMVjiUe7omKIQl3l8DNuzIvfdODMkw3srXOXIBAKUeL6AW6w+gosh9ZzKnMm
ShEjuqVj8VggSSO8C7F/hfLfTl+9vt3VeJm2mucZwWaFTCtkTabDjsv8DkEjfs2nb1enoUNWS79n
PSJybQBgSHMn9srPaYYYmreNE5QwUHm6LzZQUtojImSbYh1I7XnKcWVeFACuPeAYkXHVRuuJjZ3d
8wQMxuHo1ztOoSIkAhHbYuoLPFT9RNbZTRSMfo4Oyp1K1XYx84AQiALxDNCRTWOCyDxwrthPv293
ynWOhp0jn0cXash2ILX6geONPWXMT4tBuVOxi+4UJYj0h/cGGf42QbhQXdeeGwRX7wWEQNnsFZZw
vNEYxDjTGAnXCyn8Osep2YXAKg0sUQ9XrVI3MZ8jMJQGgxBEr/ZdtdfYdBWETD2m4c4mN6Lj5BvO
tJvfVTBzijZZ22FvR+xXcZW1XpcI9CsSMiV+g/5CcP31iIyoKJvVl9WpqdvqMCLZMLdT2/pNOK7k
ixq62hXn5CLYOv6PgNr8nx2xV37KT8qcio2QhIrkc6mLKAah6lpmHT2QEolP77wd/sFXBzny296B
t7VEhFPaFbtCOviLliCTXfAmTB+XsQ9eYDh7CIJMNQi2HGR2qDIcRs8CaJPe89d3Chum4Bhhwth/
LhuYzYegbRBA0YpOK79jtCsQiwnfcWa5zEzlRMvbFqn3SbEN20Q8q8NZj8EsMrDXsq7gnNZIAkaY
f5g3Mpw9N1guhTVG9pvpGP7AZpENKnb7Ger9V6/SdlViamqRGI5QxwJplQgcr/jPfYo8P9wViQHP
SMcRseoF9rZnxeQNY6PfFYCrEWuDgFQLEkSKKZxH8EFDPDUs+0e/TnHuFyahTEUXZF8hZCo9WcGq
C6vMc6l0dWJLAup0h1+0qM0a/Gibhb+aAMuN37c7FT02YdeHHW0L7LUeknm/VUP1TpbLpYnfbGov
sUG/TqXVindGhLR3CExm4oYqA3Rc3S9+i9i/fOpf7jIXEBPTWfK24Mj6rPImTQcQrSxycf06xinT
EKnBPO5IWySXmNIhS69kSDe/dcCVjBmNuGwQmbsiC8VyN5o2PCDTdn7670+/TPe/6XhXN5YtcpsX
ivVd7eGALT8Zq+yEzLm+P8U41XV+eyxXQ5ZucZnGvOoLgthB5H6C/HYpLZL1fmsxcdbiNqjHARm5
GJsRe7YT+VjR0m/YE6dkkWQxpcTg23G7Fh1rg6v83dLO7+d1ZWQdBmMgoQpEqKspP85boJ87Efm5
mRCC9rauVA2GEWGjuszB6ZNGsnox1VHq2elO1WrcLiB+ulN4DMetRD+kT0FY1Z4dw95+ut2mbrNb
raAQQITTAebD4euusv49QPMfphziFC0CacpSIzG92E3yA3dH920iPv93Uf2paWfTHCLQHyO8VTCt
9kC5DKOd/1k4UAI+zRNXUFbj+NaJ8tLtyMLHheOYXrdxZL2GO/jcb/u9Zwj03A0+vqwErp0oQ76i
XP1WKOJKyjIEZG/RiPs3ukzgvXVAUCCvv+ua2evyBVzSt5+fzkupsbNVBRXxdkwrQh57+Pk++nX9
ZRr9ZSXZ4ho3XMsQHCtarf1NQyh5YExH9p2v57+fj8HrevsH4pAj+Du2GDqINW8/DEipRhi4nAeQ
qwDTZOcoAwbnOERq7e+CDaeCO500Q/uV4eB8tmBegekYbFGe7aVFusKGQPAPbRet7NAOAwLR90qU
+4++3GqLbHOsuQcbNesrQu/DWyDbpputFvOZl3ZBE8jAEAhdr8P9RVD4W57kJafipatTjZhWmyA4
HejgBcGJUH4+NFoE+xH/67G+gGL62WsjSVxBHHSNA7sYkk9VSZuHOZPZHatZ5bfAEjdyrA8k6MFk
lgVbyT8xG54yWj36DRdnjsFZcwMLeZFIFIbOVrHwmvXje0EalxH9v0s3yZxZxtqgrfZxlcWgkdVx
bcZdLSAuQvVwXHBCqK7jLFbC63aNuCI5OoDxHs6RLAIdxKdQAoO6a1V98uonVyQnttLijMhlAS6B
OAbl/nlqAHH578b/UFKuSI4S8O4BXZVFjLDjZ6iqww+pqNbva0ODd242//QnnEmHlFlSMT3I07hy
GR/FNJihBu0Dl+3X9QJH2zuH6j/85Onl7/8y/UCeUNk5VtUJpFFwcUCJolCHBepUt3vKwAf3fHYi
roiuErg7KY1Cp3UsgNAt/oyJyHMBS519Q4DAEVwEdLKgeI6b+HKeOH1ngv7TL8He9lDCoeUEEic7
ympIwFRVY3QG9Anv/nE1K+KlLiCpU9cR2o7rOgkQ04EgQXjdqy/ZAL7Lfw/Y328fQAt++28Yt2yo
6800AO9FoHDEfQoaIoLevVp3hXRzjatIbqko6jANz3re2mOa1V7nOOIq6UisqVKJAhFtrm9ICTZG
H/v1uauh2zjipQHsKpHjG57KbDi3NfM6H4Kv9bbDN6Su1WMmy6Os2W0SBbdD7HeLh1zat01DVkgS
jJXyqIFnumnGEdCsiD/7/ZTOZqGMEgF8a4DBTqvxpDXA51umwrNf606VkkyaMiLIQk/qUd9C9fp5
qDa/cFjiauiqOKmCmdm6UBtTZ5tN3RUZlJ8UlbgyumBb8Z7SmrqoGyDntEjvgsSMJ79+ccpzbchg
R95nRwC9gNpjbPmkjZR+l4rEldKJPgNQAyj5YzcPD1IBXGd6v0XcldJtYl0rEC0EIkQtEtptRw67
it6Zef8wa7lKuhnq/B0OPxTROPc5VGPAmyNR2KvPXSndjpCecQYfHK6ldjt0lUZyemm6zE+QRmKn
TLN2g+dCRhmMVv0OOLkqzW2/ytrPBwnc8dtpwMZd2SUDz47tsuPN9gkqgHd65l+b5m+2ga6WLox3
inCqShR0C/h8S8AKhMEIQBj6gqSkvqijbAeYdACJ9BTjdg1sU5DSZsRx6ng7DzYjw2nXtGLf2yRi
c1GmvE68buCJq8Jbg4Eid2O6HJfMVIFsRFJ7EqMcu6PfuHAW4q4G3AMMlOS4GhFjgtoa24FCGVP+
6vcHnGI3k7T7XGp7sr3QpzYNl6POQq+bZuSVvh0V2LJFXPPWnugl92uJwDFrw8RLX01cFZ5O5nAs
JzQ+W2Q3K1AfAEJifho/JEu+/fRQWLjhbWdPrKH6wCVtctxI/PDqdFeE18s0JYSX02lmos3TIICB
aw2J37oWObVeQWtKwoBPpx7KGtAdTfWgEj795fftTqWDVaQ5jQfAAjO8eoQSRAKADzw7xlmSa7MA
4tOr6YSMSvbYtav8EZM98dsGuQK8HVyLYbLzeALXVB2QXI1EmLD0Sz0hkVOqKpv4DrbyeKqT1Zyj
ckK+eCD93tiJm/bFF8Z3JafxxBegt5CU8QJ79frOHPuHpc3V4FmANUvk240ngKdAsyHSAOPsuVdx
JXiRtHHAB/T63iKuZZm2n8QA9Oc1Gl0JXrDrdiiBbz1VcM8A5y7EAfOx3+M9cbVfO2wQZT1jY5Vo
9mNs+TPQq372auJKvwD2aPteh/ZUE0PyVbPyVJaQ0f13v1xq/TeLZuhUqaJyYLLn6TkuVTQ/CmBV
2jP4VcqcQ6OxCv73n/nTwHHqtZx5GdIG/4iIpSC/sKg6ALnrpwQjbt6XFmUyTTFar6quPqaQgR2y
fvvb79OdcpUNpgPoGc1Jr3o7gEjXHMe29Fv4QmdVzXRIpjaKzGmWdj6DWcRyBBjvfiufqwTbWh7H
u1nMaRK7OoOt9GmnTeT3k7ppX7tow73HXc9Jp4DvtGptQBgzfrJ/4grBumRLpiQt9SloA3Nodt3l
XG9+yU3ElYGVYagMbWJ9qqdBHPaoVYcUMflHrxHz75X2L5dTlm64cjbgNjdNt7/sRK9/NaR7L7f+
D6XkqsBKvizUQqx8igyFH+Wy4dAISvGbJ7lTqCGluK7esuwcBrg6n4NXAO9e/LqFvd0pScS5lOBn
JGfkfJUqn3eoEyexjl/8mnfqlKqe9zsxoM/rtoMAF3w5cRdTwPb8apU7tarH1GIXr7NzBghokzEA
iz13Yq74C0Fcw7QBIHtuQyx/Fz1E5ydIJK7yCzCIuhTJkJ33S/SRXCjA6gL8Wq9Od5VfDVFi2i/0
P6RwXXVGP5LYL02QuLIv7GywTWrb8BhD/tB0wR0Q7E9+X+1sfCPECAkDAPaRxRbIx1Ar+K7F0tpP
fu1fSveXCaDTANkq2yfnsKcrItTDMby5WPXeyxO8nC1+s2gzp0jrQII9v5TxudXBeDWV89w+jAmp
qhN8qkl5XbX7Iu6nvfz/OFz/uz393R91yjfZWNnNzaBwbF2Xbj1QVSumTxKoRqLOogTMMB/6Fria
vOPDhbXXbKZLrnulY9GecbBuZJurXc7btSi3oPzO+QLZXUcgaZU5INL7suTY5OjhTsY01ffzWC4U
bLkgTAYJrJ2qAMYjPAMXODdTorER6mP8dHmUDX31XRvRWpqHMqnba75LxD0fNxzowZDfhnkxB7nx
Zn1GhNwCLF8kgfhBzPdWr2MH0B5gemGebYiGl1dUA4AocuDbsTrn8BUoiw8ck777pFmLg0yTNOnP
Vrf4z8YO4XyMIffluUUPycM8LwzcxM2uoC5JAhLe9x6XtonNV6DQKdDRaVyJr10dyuy1BWi2nWHk
3HvT5kj7arYvF5Held7bbc07hEaNh2WpRyqPCYyT5WnHkw0DHLNcxwModkOTHeZ42aL2yOY9Irc0
Bbj4XEd2b+ELG/rtCpSA7pDEeo7vG2Lr9EhqvvCDSOIBu7C0TY9piwBcICSreOig32x6AVJthvN+
csANyVr1+LKhM0mesjiBb2SuizJMsG3EXBK39ga/Vi/q3KTY2eUZBRD4aNuOfRumNj4uoKInr7be
N37Wpo/kw25YGv8FeGgC8uBUcn63lyK11VHt8KiE52wBPHks9jix6h4ODUAkc13XGh9XkQsY9UyQ
aozdWEv6XV5tMV+XH0Pa1n116GdcBl8ncCBlL3RNVsCtVReCJFalwSUGUlnVAdFN1A7RFhJ0Ejvb
04bfEsRrFuEijV3HQHEDQRvL7BxLAUxivC4XKF60BeN82VnO4y2xozwtBnPUQ9xXtnlZV1Z1IEFU
Xc+u52jnIfCKImRIiRWbOuJcI9Kv6cS7/jZbdxz8RETsChiknnCZn2dplDDsoKaJc34ABY43T1Sm
Jj4jYEWut8CfUtxqkwnZajuemae5gneLbGM8QckZI2SNKPuDqQCeGTMnoX5OopamR1GOUfMDZ58U
gFtIpvr5ODZRPz6AolzFL5BnDe252RLYhLKe9NHNHgVM3lGxyP3vulO9hWPGBH34MKBoxakDqJIB
8wpA4mcwMlPCML3JKo7ypA0z/UCmSdIfgAuX6ZaXFfCoxbLMc3RDTB2CoL3EW3RA5j2BG71aOM0Q
7RzF6rWclkpWuRxk+iPi8aA/w12+iwNel7B2wefRb/dQ9Y0p/s99EL72jZmBD2d6217kTig9aIFK
em1CDPOrSrL9YcpIdSZsSJsPqbFJfCJprcXHQYp1f1xg8GABXqKRG5AeL0nE8fW4TF33U+LlRtw2
ANhvRd83qiwGllFza4csYYcm5CH7msYszP6miywfYCEPbvCMtL/C2tLmzRJVQKCHZXBc6z1dbsCQ
mPcrhAfxLyqrw+yoFZyOT8kmVPdAq7Km10tf2+0UDKJZr7LNkLhI4lWSzyQuZflRDFmlD3qbAmQi
NgAzwkTTxuN8M+9jZO5Hsk/kGjxSrT4B3FH2H2yUJeJMhATqcVobAF7zJUqNOEM/Tc39kM3xq0Im
QHcocWW4fBArMZhKRL8upzjqJ1MdCV6rZnAzEXB8LiurYa8BzbJ6EemYhdet1hrYyjIw8Q8hskYD
wAlgbpODXlwSgI5Cvl4DIjpOx2lhJDhOY8eA+Vb7or/yKcMXHCNSUcQZrviKOqhGkzdrMHan7hLJ
kyPQbpcPwwJj2inSZvnGyLbEwKtVHXI5gYKI77Fdqv4pUcLJoVGCtYe4XaL+8zbwKELAUdsi8izn
ct/r62WCS/ZlA5/OlLkYpmTFfL/rpe/zZsIyvYDELefxVdJpqj7OYs9uweEwWBUkImuyjwpNXX5N
PVlzirIYz52nbmFtlMMA2kWFymgmAaavQEzOKzql++2yjhWuLlawrLIrUm7YKMLOJsT1CNRakO8G
eM/nOJKGHUUYg9Y9kplmx2QDdv0vQ3beXM3TvmSFbfugPA4LK7c7DmLOI6FjUz/j+ohtMq+VmrIz
ouOr6SaTOMY8bLgXS8+hrLHoTSWAqxB7h2K9A6W4kYd+N3Q6hNokAcwLZixr4I4xjOjHicgWjowu
nKbHesUr1VWPd+PmoUfcXT3k8xaCooNw8XxYTEavKc/G6UM0DkH3ndVrqu5icJ8x0DrRKvE3V+mO
4dAit2089VVaz2f8y8AYjloZjp9iOYvyZqzqhl/DSRure2sYKF8nzEkqPgLOxMt/duQlI9h8FE10
NfZ1VUHgDBsWBkqKMKUb0UybvtJNyyEcZhASk9OogT7M52nr2HMXZOnN3KrsL+B8ceGLmPSofAmp
UMFPSO2fL6LXK0SpMHBlN5M8Q/65/uzHgSxHGmABPMxNJ39qmGv+amHDiK5iTM80n7NBbld06T5L
EzZHxCHXH3GqQUbSTgIACZXZ2+SQrQxDvwWQlz/Mep0PesRm7VEyPBueqylgx6Wpjwypnk9x0s3L
vdrZFh7ruhmj5zYb0uAs+kAfwCRmOWgSBMOgXRSQrdE+fjMNw7EsBeLeHiacBe+bCb7PR6DYaXCE
zKm8XfAf7sFtro419k64W2CSr8cmNNsXaUw1HVpY27Y7RALy78KYNQ+b+F60klzP4xiAqI1dE78e
oMC6ypI0fN5pizAYkaHqXwhFLeYZC8DN3VR0YAzrPsmaujti1hmHhz2w6WlOs+5gSXmnm6D9hMze
+UNiMcUfI9XyYz30rzsRQ761Zf0NbJXmLlw2pJ0vI55ErmRsthA7jmnttyMxEZ8+D7SCfRQbrf0C
LJ+QOIisPolxkPdLEL4wsGLYsV407V7TmWO+D+Ddu9XNCMl6A9FwdZvxaZ1/Ql8z1XmGV9b9SAI2
R7dpMu3r30nXLudqniBdzgUC+j+kwxSLw7AGQj8JhcnwG++BjDZjoLk4tHKzSFQpq1D1uTSJrm52
RidzhOZossUyxu390mIz+LObkkc+gSt/7BpategqAUu9yoKhfGRal+sZwsiu+wjN2tQ8IzwhvhOk
LueiHbZte0iQ3qCPZsXD/HWIqBwA2C1bWM7XYRBfbGcq8q0WfP7QcDY8amOAR18QwT7OeITY1/i1
B/yaPk8AMgZfOJ7Cgs9hjJkUsU3TFMFFG6o4Ani6NjM7VBoE2htR7+YwDDbBfXdsbXlI9mg+p5Nt
mgKHk13fL9DEPGZYbBOTz0sLqVUVPbCs7Q5bAmKiKSHLw/xt86CxJeTHAnhqsyenNc7q662tD+XS
fW2BL8uTtV6uF+jomr77DDXedth4Hx6YCCVA7cMCXILpM4XlC4autCkJQtrsdqxUqLGzHzW4g3NG
7+puCrajMIJcRQv0t1uJR9Gwi6cThe/3oJQZ8ppHCI4wcfcJu95vsYw+WAowA51QouF2UWK3bMX+
M/5S1dn9zLNDP1BUBqWkEFLN3WFvGrweBSR8pu0yXOMlSJqcNooXMtTZwcLi+jgSld4ETdKZA6n6
B5wzprlgKoniGb8ZaYcHLQYB+zpFFOxZZ43q73mrlwBrBRIWbrO44semH6b1HNE6nD/QjhgEOuPh
PnsJ024R51kBvfQ4MMG/pCOwQccxLHG3lNbBFD9snS6TMzHNwj7gQZN3H8cp3j9EoVK00KoH0Dkf
L9cXXYgZF44LaCDTYqYaZ5O9q7LbElOmXg9pGFaPG5RVwWGNUb0fx30ZYLhXnLLlgJjMUh6SjNb6
gxxxh4nOq9Rw4ht82+oMCyQ9pSXvuqMhJdMHWgtF70OrL6TgeLxsrlNId0V1yNI5YsfWDoRaNALP
eNdOyalJFaK5wHCHNfZFw0HJ/6rGuL8zncW2/iCqJjjQBtGDGLrpOufJEmOSYBbZGldVvGhsKkG5
x1mwmvCSi5wAs4CxxMNguq7xMeTJ9ijMA4vi4Sg3YbtCrlhPvkbELPOZJVJRMHAMwvVoWPP0uCVK
vGZzVOUjp/vZpnb90nWlYDjyROX/cXZuzY0bS7b+KxN+xx4AhUIVTsyeBxAkRerWV9ndL4i2W8b9
fsevPx+195xpUbJ42mFHONpqsQigkJW5cuVaaXc3wNYj4rWk9MlRJPVE7z9c7vVyMt5d21Vcd1pn
5lbjnDSTvpHqBu3qCPkw5aMRHTK3lP2nIQ+t8UPZDtaG3lxjf13ycBo3csYsvc7iz948DP5YG49L
xhRXRafHb+c0vor7GmEXh7l+kj2xWdfeq31FQd5A+80+9q1pX9mZPe3navC2U6HEdSY879echGoz
L+nvEULW9xaQ1rsYy6cIm4L+o5zGY1VxMhz1FC3frTq1HppS6vjKTmLGC9a0W73bxrDbd+aE/jDy
9/IW5dDB1+6CispgrnvSluYhAnJq341GDcG8n9VmMKBchIZ80Lrs/KXSt7Qh0RioVSFavzOja0Lc
eFhabX8mukfbzE7dzC+KuYd7g9mJLSdjE004QAQZrw73Z5iIGWFylQwq2rIxMAxzo+W4uvq71lH/
3rEd5+iaGRtO5O0mMd33uWyLz9aaz/fardP3kVl3EKmGPMsafzYTb+r8iPpt2S2YLy5X7mhHD641
18c+XbQXpGXjbop1WOdd2abyuEDIdT5PhlYfo3wSGA3YfamMq7BQ45T7Ie+KRvhhic3vSR8u/Wcp
XXfxx6SYNeRka5yWIDkpXBzyZV4RAtKttdR4RTdNxy6bE1GlQeSOlnEcLQd9AQalJ/PYxlbo3XXG
3PW7EeUK82F1c9vdeIsz9teDU8voK7VY0WCaYRv2VZ3UiXOTzmOOfXFUjoRWq271gxjy2rxvxCDq
LcIjS4nIRufGh8oYvfyLwZuJCZtcEpkEk56qwV8AzsOt1w8q2bQ5Wffkh8IQIvcXuQzJH7OWorkZ
52pcf8dmbSLBj3stOb1zXmRZ+ykjcOkWXajQ3rc6T9L3swWata1KRxS7XhH4Amr0SB2aE6F026jC
FveMiaXyGka4sALLm6V3sBgEnP9MOEWL+6HrdW1uFi8a42PXdMJ0fSRyNPnfmtr58h6wR9ngOpCQ
1+uuyzsiUVwqcqi64NX/mAG/TF8ymXkHp6LpK7piUl+sTmTG1wLKAMDPXEk8RGmrxBt2B5m/Hw5j
hgNMO8zBWESt/tVFpaJ/0FNs6t+6rvHsNJCqMUhWwlIa40d3WtM58g3bVoIsJ2yLjReK3L7rVj0v
fzph6uXf24T5zK1OMeL8sOTx7CGhIav2Ha7lMpu35Yhe8d5LDLt65/J+EoNN0Z4SBOyRFPB3XDKo
f5UKM56uRBZnZhE4azu3lZ+7rhthbFBRUVO+pM1mIUklsSbv6af3aU+KOO29LMrah7wzqnFXpUbv
HbrOGyRPbPWmNmjsfB6/Zp5kus6NM6/72k9ZM+7qyCyMjZcN1nXSRKG7aaB29DdLmjoRj0QljLd2
9I02bT02VFiNi0DSw7A6nmbkvwlvqshu9lM46w+NsJe+83u5rvX9kue53+J26zPmGA0CxzydVrtl
0qQvmoplukrN2d3a7uoYfuwNyu/6iSTa74d+6t4ra1LxnyOOPXq7ZqYZB+6EplflRx3WKVerW8jf
F/wfk9QXleGFR1zGHdfZdPmaGlRYi2ns55VtvFe2tNSx53hJv3lrEgdLifrJfWV37TYxmnWAKmCE
xoGKTfQbE3ic0Kh5WzaohonPYuyhVY5THNUHLz6dUdyy3kK0uKqSDQdhXTxIOlPmLo3jsg9qQybT
dpyZzwHLMBgbXVVsJXc6nUxwoGTJ7hhvGA55mLilP8hwOFYm+N2tZ0e9fSDpzr/qNK6muzKbumPf
qDKPA70s80ZKogcIYxR+Rc2FiiQqCKlJ2ma3fW96TEggrzMdcqXjTb0u2O0w1GReJaoV+W3Tiy6/
bcOhux7qukq/2e2ss22ls/YTWIrYFoYgFeP7uPqwrMppN/nsTA8SjZ3HFl9B049RlUnYyWQ7fj6p
YicwUx82DQVrtdH060ccH/VM04Lg2ZGTtvMmHwBCNmhHefOGQa4l8q2YHdwsmZ1vavhfMM+RzbFv
K6/sQQ17Y/WKo5pGGf82T2Oz3qwOJ95n1Gsq+6ZwkyHpNr0Y6+S60rDDUAac58B0U2JcODr3Ns6c
wVipOUUOIcSBuiSzUO+tWIDJhB3Fvu/i6Hhc09CYYc02+RpkdNJJFcKe2bg/whLHmYOdgSP6IZIT
+rHqwdY4z6hecJycTYgUa0+MuzW0V/Uf6bnZ7c2EmgHJ74QT6p0zIDK10bqtp/uClujvzkp5+7WM
ZB//GlcRI3NZX9c5bMDC+VTYHiUOJsRUAhlOKQBBOEISAMf61zgB+gBo7nZZNyyWT6CYw8RfAaRl
kCk3jvPrZVKgJz5TZtbXtqtLsanAV8b7pY7W6b1ZN4b6bQqbcrgfxsRLjjr2qGu2xRBmyWGM4tmK
Cbq2/DObSGy/Zks0FeN29Wq0srOqWT/TPiigwI3gTMXsz5zz7dWcdhOvt9082CIWOzo91jUSC5wm
WiJ07peTO6jPvA9TvvXiPqZy0VY530x6KLMvUwEk41PIDs6tZdhu+VinnpcFWRW29ifDXovxbjF1
Ot6FFT5v7zW4qv2EJg13dSdE+acsO09dzVaUmxvHQS77htMs4sSOZmlPQeiqWdcbnLIg/25WCwrM
xxFtI/PootNkXktkc/IjGdNcY9xnzuWtV4Oy+m4tJtTO67h9NKVI4jt7DUtYRaGZlVfIzhv2O6Ye
lVtt8HBaJ7o35VLvcF+c2h08tbrY0BORw+/lVHQG9oZrrw9GDg7ym5kXDVWES/oYWK1XpxQwJLXF
3QD6l22Yjui7wUdJxbKvYSNKUnfZG+WVgRds/HtZZ97MVblhv5+iRE9BK+s62+ZC6Caw8ZPpM79p
iyXekU3llAUO4mlQJ/OTuRdeZ1WQxok3H8Me5vuGKY/IkwE6CmaHKnpY0I2mkVlFR3ecxboBE6ud
K+JkRa+94RzzQVGtzGfcc02DpiiHfOfMg9U8qkRmuUGeZDm9wK0WCZI/66zImcbK6G/13WYsOBOd
jZG33t61a3uZD5mlhX4YWnxYbk57bq658MRJnU1qzaK6lyrJ518NrsbjaKDiq4bdSYuaJH/U6+jc
Daf65Do0qmzmoIHtijzUEkbR/VJYHYlZO6CfMNJYAmxSGzolcup9syu88o9kIWTDzFtUYT62/Wg0
uwH9WJJDXnMAALxmqvbYedWg72WcjhHHok7X71lML+Frmk5VtnMipzQohptalDgpu23y3iG14Wiw
PeXIXU1obx7j2pGT9nsk2Je7STmD/mQBrCWYt4De9797iLFmD7UxVMa7KqJd83700qZDb2DRub1R
Y4MqMUNvdZsf4oKuFZvEqcWuVSR57hYXxKG5Zn4vktNmpQNUFWistSpRgSndXl9PNX2gGzIJ7d5k
g+N0H8s8zdqjisRUHYwBW/WvwjSp0d1ydhnJqQpj8HNlT8ZNZaIt9d4YuiH5zVhxFdx4ZAHldhkK
3d4lXc+YSiFNNX5acwiJG212tGgSkZcIxLSR0f+h3a4OPwkAoo1d4k6QjuvRWDHfbgOBKmF+mOpI
LD65RrpuLDX3w9VSlZ64asHIp32euav5YMW9lMcko4+3qc2C9v2WaWCzpcArgekB77tZGrumte1h
I9wiNXzeuVu37k54VCkRt9iZFsToZpcYFt0at6RBs/g5BmnaX5q5lkEbK+lc9fPgrVe1MxtmiSCb
PQ2en4kIpzMqMCu9kVbbdQ+yQxP9UUXOUNyYINtql8t48D5OE42VII/A+JgthE72LinL3L0Oo7zM
Pk6aG3O92DrrjuaAIQ5oBfxy/MiXVb5LB1VExzltvewzSS1QErChuyQNsIIuwJsdFNYSczPwMtfG
BuUOd6kDunhKe7sMMt9JgFh9QX/Q7KyN5yFfWWwLGjndcFDF1HJje5XW7bu55abR8WQnYEluK2/5
KLjtjEZ5Ms7Wz/Q+QLdG3uSdt67qRlJ1Gde2EQIj+q6J9px9asJpe2+mrlvvs1Q18mbNK+amLXup
+i9TMnjgd9mA8Meux2Z6iX1rAoilQ2lDmTKbTo9I3LVF97UYHW2/qxBN6OzdSajVon6bJdbsul29
Md14xTRlwVK0Jz+4vnPvZBs65cFhDne6asp6EEE0LnV5Y3eozPhzmJnWwVlrKW6MzrKMHb3FPgly
HXkk13XT1cBjokjEt1nh/n4drlE6fwBVdnrg8jhs1++ilCL6vc4qMz+YghHFg5lMS3PLtH/bf8qR
ko4/V6V05hvLMbrlz6WRaX2TjEOhtusgNQCIR4/ap1E30BNJ0LVzw6Z3bgez6KZNv2D4eWj5Cmkw
rLadbeC0u/S6HedEix31zoORfJePOPp+Nqcs6m7bfrXKo8KujowA2DtkRsHrFxzdO+Wkv4OcGMBP
Uht1B0RICrbpSvZ5saWZlIE2EEJPxcx0ykQ8ox3FZjEMq+U10U3LmEMtT/fOq6nVIx/k1rvv1Jgb
yAQkKvk+nE7G72oAbGMGXEaHpvJIQkwiXf5RtK3dDxsnAr5v/SF3EGKYBP5OCjzUDIQtDVgxImrC
OztW/bQjfiJhOOZlMj726VzPN9WqCvkrWYDrzH7apMNxAZCcf9WqqMd7jutIXHXkKX6BRk3j4+ET
zUEpAOg5bOk7viMr9tSxixkQuKO1UTCnjmvBSv3eZJTmEr9JR/bfhsFotM88kD2BadYZqEXbxB9g
N1hRMI54KX9IISRyIGKNgeSiN+rQe1C16UEQL03aUMBcYdtUvZ8wpuf4lab9Lza0rNvhkWo5AhOj
KjX7b5Rka2L4bg8BIvUl4bVf/SivGNLw0Zavp2g3M9WJp085O278hcFokGl/mPCeafYFtUaSbqYG
2e/pSDU8SytoRQwD4+8x3c6d29zFKYuq7PKt6f2WOp/c8e8x08/VeGQuxrmjQN+K5IOm5knk35w/
OdfiqZA69MJEqR2nlEm96o3mbUewvOQr/xdqTxwHz7k/VN12D52LvNvgJWjiKumvi8moEBDsoLaA
iY0pmvrKa+x3cwdKtMEL1zA3QLPUHG/zj9zX+UHnwj3RDNCWGK3aVViB5kHCRMgtzLtmQ7pE246W
m74wpv8XTCTr9A1+YDq1Tbd0jhDujmn6Rn3slyocgjpKXIfRayoxYPDYyEkK56W8MGL8F/zHc2mf
FHIVwdyWO1djaNGj2bJtgLUuXNBfffoZdavGDq9TsSehXRS/Z631MOk6vMC1/qvPPqNtkSU3RR2F
ckevi3y9XQ7JkIu/+eFn9KzesvqyGly5A+7awnoEY7XAN97eUH/1zc+4leFMI0N6ibuLTKPjSB1D
6m4O37/36WfESjurBdQa7guVGsK2vYdF41p9fPvD/2KHnuv6uC3dmnpO2S6x8uzvXZkU08Z0FxtT
Hm0XtV8PUJmvmBCS9d/ytjPPNX5iHU0KwRO5w0tU/uo0bXeXWqAzb1/Q00Z/hYhnnq70h3dOpYtw
xyVydoX2YnAur1wmcFz+eVys3n1wSHz5P6Vjle4+qdNP6Zp8sthp8irskiGmVIjiLdaG3+dRxLXt
94qM6F/f7j//mP9P9Fi9+9f36P77v/jzH1W9tEkU92d//O9PVcG//3X6nf/3d57/xn/vH6u7b8Vj
d/6Xnv0On/vvdYNv/bdnf9iSFvfL++GxXT48dkPeP30+3/D0N/9/f/gfj0+f8mmpH//5yx8Au/3p
05DVKn/5948O3//5y0nU7j9//Ph//+z0/f/5y6f48T/8b/G34lt3/kuP37r+n78Yyv6HsrXtcF65
eEI5J/mk6fHpR9r8h/BsOueCeTxbP2kQlliGxqyq/mEL9Cm05zmn3znJE3bV8PQj8x+eJUxSVLrw
ClKP+uV/vt6z5/O/z+s/yqF4V9EO7f75y/NXW0rTxqhGOLR4HRvnq/PBUqqkbhGWBFSOkSeUYpJ+
2br1hQP9+Vv4P6vAEtTCk9LWZ+HVLioPdrlNC7yDfRWaXnHSlUNhZTRBhsu2CJo6uqAR8eqVOZYy
HW6koHX5/H1Zq3hdF4cSo3Dsaru0aPwbtHuCHx73v+/nj/fv7MA/XRpdJKaphdTCVc45Kdf1YEBq
1VT71dDu0bHs+Qu632hzm9Xy0Ml4RqzbjEEKne+zLkVgmLNz4Uqf9Nv+NyT86ztIh76lq10t9fm4
N/xQbxg8pH+71XDeGVWXmHThq2GTh6N80Emv3y+T7XzAuE4d0qZptmow5+2CpAW8ikZNF27Ky1tv
S2VxLwRiPOzSM6L16BnSUKUqQZmyFujKcHzDay8pd54+5dlVM0foIhlr8h/tuvLsARuJWSJUGOUE
u5FuwFTlR2pNTV1utBcu6MX+5fV0lbB4HWmTUFM+30uk/1SWZhnv0XBvrmlJzr/2wkYDTcMNNufZ
+G5FLeXm23vr5QXaGqRHoMhiKdt+mnj+IeKHTer2Y+VF+yVx1H3epuK9ovX2NVlFfiHvebGU8rRr
WchoEmqUPn9iEW5EjdVbzT7hcUIG6UEF9ZJe99gDX7iqF5vjaSlHucQuj716nlTUXubMiMXujb5L
P8Whc90hTnBhWON5CswbwSI8K8tFP4A/nU8Wp6V9KiPrep+EEEnafs6ukL4f7wEC2tt8kOpnA5zy
PPiNLKUtgL7zIfSEEO+5y9zsKz29s0VCvyHtgsEYt8Vs/CHn8uekY54u0HMlSxK0tRDng1IhVeha
uproBqt8UyxpSE0by59/VqziCb6+AyZ0PqACrmEXrlA1QjWwV1Z7wNnUCou/swo3EAxTewzGnu0I
YEwlFeSe/dTSXV7S6ffZUpdmvp4+5Vm4YAXiBPwUDgRlnovuMG87NuxKrsUBnCZtKjc20DoDBtZD
YS3ujQ7T7KqxafHaCCXt0NyKttVk/pxR6b+eHKRBi+tU7NPzt9qm/S7tkCeHL3xNp9ETu7WUl3RF
ztLEfy8j2BqIHnI0nF9u0mSu7iwuFzvhOtB4pPlQZ7Z2MX1k8uBT3DAWlAjhC9Tuo6Q5hDR+5oiG
V9RSdVdWaPhe1F54TV5598GuMWlTVMiWeZ6VOxKxa2mRByxi+GSEtrHDkehSsvHaItpWBGp2LfnN
KTb8EDaF7BLXbFmkrhGxNQxIXDhVRBc27SsR0yOp0I7LMceg3dmm7TqdVSnY7x4ZDhPDkzr5lBHV
jnOn0gsl7wk7ON+5UMuZhbJMW8Ctf35BCw9jHFoIhGPVkz2VuthqU5ZBbcPBHuYMOX54g9vWXOoL
F/nypUFowJLodSiP8Wa8W54vHbpRmDp1hXD+1I1f0kGWx7KLjH09dDWdn0ReI+dePXbsYKiPWX7M
HRFu3FBecsh9EdC1iS2AsokPLvnW+Twb3tWi6ivsB+yo+dM0jXRbL2O+DRkjASoeLxkVvjjwuctK
Wi6XT1wif39+3V2okefOjXKfOgUM6raEjuLDBMvuUvisV1mBgOAW9Hn5/PaR/2Lvsq5HPmNCTzm9
umc1cS/dCRYfzLSJ73TrKt7aHJ7lhdPxlVWA/QAeFRvfEecakYbX5ZOtoPvEyyJhLJMANun45e1L
eXrPnm1bCgvm/ugguE9Vztk9nGzDyJdsLvdtmP8R1ck9wo7Q/uHAbzzksYJsLN/FwvhYmuuWQln6
sKX38RDtbJFB1S/rm2pmsHiuobW9/dVevLunb6Y06psUXq54IV/WeKkeJrPcF/BYN8MoKZuzRSHd
OFTbt5d68e6eLXV2Ewb0AcB5EQFP7Xk4rFbbBiv8ch/mBX1IK2Iv2bxPTsLQztsrv/qQ9alMRO7F
ZpDo+RaOxtWeaBSVe93Oclu6TDw3bvxzA8McM6fr8+h+ESU06dxZgMjQbwlT47Rhu8Hai4LnKtbw
4ecvxVaKIg49U0ueK1SahmxQbTMQN7ZoVK+DrSCAT9aFG/bao6I4tYm0prBehBhXtJEK65Rdwdm5
C7WT/RaHk4TdPVW39Gzd4xT1I2zikyL6z1+gSzrgcENPedbZYTJmCZBgORf7uHSSByc3ywDyqry6
sMopepy/kVqfHhMvvWXqs5NxdmEvzzC49/lg9J8brZeDt+TDFVw043qpm3Gj+2WiTxzH+95Q+Z3q
NJSeghogissTBx9l1iXI5eTWQapX5sxK1/usBue3Ah7q+8wg86WwH+nRd8TlrGmY9Jh61Imi+igM
+lmlSWsEQZvhvVDOuM2wwmFCaDSvcWSJr0NaZEhQGclW9BDuY10mMNZJQ2A2hHvEBrK7mjEgWOCk
Mm/fnFcOGAIhpwxYCMYI5wKfK8RdNIRguNpF416XTAvecWvigMaks2kjJ/729nqv7DZ2M/AEhYrk
eD29vj9kKfY8zY3tpsXeGCF5SAE7tmWWaE+/dvB7lIUCG6LzFmrIJW0F7+UucEi1icuw2EGlzoBE
L9f5OFUjvFz6ooGECbOB0UpHPWvTjy47fhvBZA+ijgmgqq6tn1KleIoYz5Y/ixhMlZXQFZDkNhpn
3hRVQwfThV/z9u195XE69gkZ4BLBnc41MLIZBjozkKziOfJqJuu8SvEeA7+2h50UbX9h+7y8qZwk
LiFQETugLZ4d3Ksxk1HDSNhXwjOZ+qh+mwiZX7ROoeUOLi9DFTv3RqyqTTGPP9eHOd1Ti9EvMlFJ
Tmrq8zptEpE5Vi7GhziJQPt3wiCvneq9sVbzNfvLvFNMBb19g59i0vNgwprAPCCQZMEk9M838BBV
cI1C6KiVVTRR4CTY0wWWbY8xamfMr/hOn0Q3S86Qhr9GRn5kMiCRzF408tCYzWzT7i1+p471Gn+i
hyE+AneIYW/XykmYMuqMmyUu4UoNlozs3ZJ0UfNhiZL409sX8qT6cX4hPDoya6YxqT7OHp0lsEZO
orBCbrRN4w9gYtOjk9Dsvp7zRjxSxs3e/dIxFBPY0QBR3JW6hkK9hGa1LaLZ+3WG0AC1YuZcgATv
fmk7a1QBuKHxbUpzlcLVWZj57en0St8ceidmvGbpP5iZAZG6HgbKLviYFrT8aeytna3T7oHRgOGA
pWX1dYhUMm1qzfwlw7OdvqdOC+wGv74vItKQmY1qir9m8Dwe3741pxTh/M5QkTsO+ZvlqHP1pEKu
WbmaCR45ngyvO1Iyf45c8SDANS9sp5cJt+UJYSL4Bg7leufdjXJE9MFoMNAyQGnCCHIEnF3I5eUn
vbS1b3f6knPKS+RW2xaoF1UVEIYU56kL9mLMZrdJuTelMxwYJA2Pi1nNAS96dPRshOtDJkG3c1Ej
WwJPIYXWMF06dl5e9+lLnLB84Dc8HU9x5YdjoJi7KrO7EB8X71Ri5N7YHIdm1QdrjrAFL1RkXZuo
nH9/+8m+dvGkOa6mAqBWJGw8XxcOYBytaIRih6CyXVpX5h1Rxggc3oFgnvr+Lolx8wx71UGB7cod
zIp1//aXeBkzbRug7oQrkW8RxZ5/B8+I28KM0SswoGN8yoVKDug691s1NYxyRDHcB2D79DqNIX44
WfZzOm+nqPl8/bMIFvaLqaBrF/smGb5Ffak/SGftLpzzr9/pH67yrAKoOpLiJrSL/SDm6n0D9/H9
7Mhsm4yTAetG1teRa6qdkYl8MzqMCSee7f50fgl8LIEqThAl8f/syO8Z33ZHG4OW0RPxu250TMhW
hbiUX74IF6dV9FMG65FEne2pOMqmoW7JYlXomEGPh/O7Nlz0hZP2JbLFY7MdE4cuDh36aqeo9cMr
I0avax3dkCyn9HELZ4o/IvfQB/jDGrdQX8pNM8zjOxRH5S0EupUEfs4eT0od23U23LuyltlVtAxZ
4DC9/tPZzfMvd5ZiD25cpZ7Vsad0tTIDWC7vjVANF6Lly8DMKlKRa0gFOHOuvxPHMKkgzhb7EhGb
z0I05c3aZMk2deILUMHLPIqVXEcqKeHTUkY+v9lh3UbQPvNiv6yJheUqRC8a6vG2TtqvvSovVXqX
ljsLhwauJMykVCxn5uFGYCsUuG0UHiji04MXGsaFG/nqemCwHG7g3CTizy+v66OpScai2JtjGH0u
RGXtjS5Gwb5RPdB6dYkD8vp6GoELh2NEnasbTWEBfWVhvbAcjJt8itQ2W5yaichu2dunsb+3Q+wr
6wkQdRYjPQQIOAuxZdkxCbTQI4uTct1grBFvtay+rdbaXSsEF3dvL/dKUmijYevZuEhQYcpzhTUj
qmzsDA2U7SXUaTfN/uxrise+31VReW+YSYQAGFl4kt2kRnNMQh2oogpaK9sZVQSXz9BBNqQ7plqC
vKp3sHz3RRsGcc7sztvf9bRznyc3NgAbG+dUCb/soFgdsywMkGb7zC7Lq7lwxw3KCbt4+rpGDmwX
zNuClMm+C6H41WVpIXL4km2CjD3fcSpiMrr3XCwxGD3bC2Wciu4k25hdehu5pXuM1GqCkrk/J9f9
dNrRwKSV6IIxSNogzxceo4r5EVju+2UaZGDUCIN3VXzJHvbJqezstjpcmKAqYJUXLSMm8NepCuNs
3yOns8npz+1UGXf3c8+oxdSuydEO1fot7xMReJgz3Znj7B1k3mIZ7Yz6LslbeeHEeCVaUp8QwU7Q
KjyLswOj89oyLNY026tKopnC2HjgmIkFhVz/dMsWpscpnMD3oOakAfH8Jjf5qIGpufqsdxI0rlLK
+KgvDn3m/fr29j1FpvP7/NQcJoMF5Ts/0vFdNB3dYSTUNCfHXIFBTp/pS1Z3r9w60iRiP5AYL8m5
8mtnLg4iSVUKqZSdo1Er+cjURfK5bMZLddgrS3mkJ87pKUlNSfn81o0qGW2+Qrr3Iss50sWZdwgU
LEdmfS6ZpL26FA0imjcmzahztfPBqIoZvma6j4tx5ZSJmdZeBApQQ3pJ2vopop89J09ZJrUNaQst
b/H8sorOqoZh9BI6Cdb0yWsYYvLGDL/XemyDFjWyq9Zszau1ZOrGbVzndjXc8iDogl4LjVRInDgO
TA3dfBcqYqDHmCWsqGgMyrlNAnMscFbPaIIICNfXbpa7G0jA43222mEgw9nbdEubXyCcvLL3PEXB
ZFGrwfI8Jw0Npps1jIEn+5mOTeCOyAItEh2Ut3f4y9IIZFlbLmILDrfuhW9NAW0tZ0Rvz/gY06iy
drej1MN+dlLc1l0j3DVEvQsn2MutwaHA6QwCSJ4Mmeb54xJL3KMfEye4DcpslyiP2dcKmEIxpfL2
5b1SGJxQZpsu04mkoM/Ln9lIYzNWIt4PbWXspwE3Ekv09nHAgHk7oTKwaZCEuId33wfT5NkbN2p/
Tjf+dCgg3QD3i1REQDg7z6VHSrsGGCbZtyAtO3mS1pazrC48yaee9vOXgGVIU2mpcTIw5vn8rkKd
h/ThefE+JzyTAkSGtW1TMwyMNZzpOIfiKl+6/gY5thKVwJYZLK/8GoU1oyHTyNgvm/haLGtzoQJ9
yZzi+nnMQA+EHN7Qs0PRAk0WLmI2PAMjPBjJNKP+EnVXslhtfynL+a60x35bpGMR5Paqrtb6pFDR
Jus27C46cL22+YCC0XyDkcerdZb9SgTnnKZy4z2yF/JLuCzmbiSqBPGcyQsk1ZdpCE+di6frQL4G
TPr8iciOk1n0+FmZbG+gX+y50gEsfokQUXGZxvf7iKlRAJBLwOFr+57aBaU0hSwpLeXTXfihfrOH
PsG1pcFvLPWMLQJ6KSM1lgPuMk5X/VrfOItxG8oQ7Y56sfc6Fu3Ht1+9V+4zNY02tYZdRQQ7z8Gm
YTg5z2Zk4U21FXQdrkS1DJuW3CF4e6lXgpjNQQML0aZ19QIlZbI8dpenU822u6MRu/pYjCVzhAiD
bDuJuMrQVz9NqKFS442GOGor0wTZfH6HlVvWS5pxlC42Vu4tszoBbZe/keox+EguyRLEESr+58uI
stHl2jjpnpzoDp0vfa/7FEmetEbyyQwt0nfGZQ5uJ5ZgSMipkU5CKWrmuNWFLA5WbdUPb9/u156s
ch06G3CwYH6dfSXms3NXz2uK6fZyl2mnuUHiD9K9Vzk/ZcP0FDltjghCpyYroXR8fvEOsnG1mxfp
XjRuuvpuUWhfOUMXX6gXThnjWei0nzpEmmIBgbezKyL9MlarxitMi8XahI4b+U7SPaa2eU+4uqST
/9p2pT8IRwpGq00Uen5VfWubMdI22Z7CMdytnUOWnDSlz+xYs4tVlAfjkDsXjofXHhokC2Bz53SB
EJqfBYQ09zxE/zySzLJKdsiNRTvXI58Vo7jUjn8irJzfTqoA0zuRSGDPnZ1E6BugcWmGbBDD+hj3
J6WQ/o688yaU9naM1VUqm0OHt1waWr4Y1QezQRkG4UyEwoMyAnGf2jsnnD+rerx6e+++dhjZngOm
xYnj8dDPYrJSmbGQ46X7HMRzk0H63LhYxfnKSqbALTK5+7+knceWnEi0rl/osBbeTIEks4xMlWxr
wlKrW3gIvHn681F3oqS4ya2+E026pUggYsc2vxnTRrxfDLW64xGjUx8uw9mSehMoUHTUOvi//JwX
pJZl0q/Y7IUaUbMhazhLKQxJbAhM5WEqmp9oMWQfx9KKLhxAhDaA3HqZ2U33s26VQVQikRaj53mw
R173iiklDXmFwgKaY8x2vUdKBteyOhJrUsZD0B8lxy2FXHthKa+6pBqwgNgxv1VqPFzQsfsPeRLL
0yuQ2TWgyjZ13WBZVSwPfBpnFJTuSo3MK3nx+fYO2H1IigUTMr1Ghb7ZnKtMAbpQM6swKfFimpxf
ZXtWfHrDhptz5L3ZHmQX7RuEnyv9bRyi/xPSVmr5y1DY1LYlJQBWtcAsJz3b0dKc2hIW+Qi/+yDz
2D3tFgPvtQcGCHJT51laH9UjWjhgHSCPJuijBUUXJ37fOc5Bir3+U68Ou73ixtZelL5N5qfEWXoE
Ml8Ou32OnTlxox6T0NtfbX8VnXWAVtBg2Hy1OnPggKK+ckZJrb4fTUjfJgI9/+G+cWzaC+vIClbI
9jROSAXlJh8HwcfFj0I59aViejMOnLsMRgPxkcpYYydcHzMxIcRQMo4807jSQSqJGfPjMgwycTRb
3LnXWInnYC7hyOr2RBlDo6O1w16fTTx8BynTPTmr7DutylDYzER1sO12vhKkGY16a4W8mdtMHw0W
ucpkngyNKgfRLSRSMmtO3r4XWIWTT8uVasLYZF5Uwn0hkwqdix5d77wwzFM0cIO8ecet+D1mIGSv
DHQ2wRBZGnvM13dXmnP9YCYI61K0FAet/52DCkoOhDKJwAss6XovcP8syLL06bmHMh3oXTH7Y1Ri
QGGJ6HT7gdYfvDmoa0v8BbrAatb68f4oCaQGZjZqEcm5MOg1Ccf+t9faCMZh+lFuBNpGra0fxNq9
/cC9DhJqRcex4a+XbGKtRJqfJp3VFcj8ttJyihMzPuiUvMxHtk+2lvkUMIDoyZWvlxkGyP9SB3Mk
nYl7LtOGAt8nFK3HS6OI+AMmxtVyShAfbALgeZ3hLWTc432jo3jiNqhjPliITyJli6ZJ4nMJZt+a
WK1Rv3b+MUKEN6WpM74qDNpkV7a6RHdTVCB6IAeAENxaWIN+3xtCNdwEV65PkTz2qxzKOKALOJsp
SbmlzJGnU3j9skC8BhkqeKAUIt0p74lltfIUqo2jn3AbGL4jIpFCK2oKBG5qY0BvKwH9MXqlMpjn
vALD7IVNpf6FlrGZuugjFneoS6EhxRb7BfDFmFaR5gqee1V8aOo5UJGIRtlhQiferRh3fURoLs1B
f6r5D9E5+LXhCTNdzAjhQbdzDIT2W7swvyNcJz93ZgVUxO665ltcK+3fy8IU10N8TzM9OxbtTzOb
zvzNsncRoNJPWKgaPUIFRtp5jjqYf2lZqj031CsI9w3IM3klmvoxvH8rm9wZhZ6nBrjZpS/QQfTb
pVceeWf9ct+INPqCdkCNsCkKrIUZN6d+jtHKwT3xHUKYSNUbc3FxEECQvShRJ8dthEKzERnS5ZvW
TrBo7RCFvYP4s94C2+1GXw4cAX/YkIaut5ssj/LYGuxqRPNnxwWsTOxeRzGSaBZczRv0bJDiP4+F
/eXtRxjekAy8SeMgb++ncigWOiITlqNm2gVSpNnPUjnTwy3m8Yy2ivx3bmJjcHvRvUsE2ojGo1p0
l7YZc96rQ5igzHMux0m95y0Pd1oxVecKR3fmN/JBzNiJiHQiDYAT3CHsy/W//xGmkD1DoNBsqflE
jHofvum+EMk/C0SdgwfbS75ZiiEC7U8m6ttZuq0uDRpClJem3RSfw5xgLyMO6dfgNbxEry1XYdZ8
0to09scwMh8aVbSnaAFEGQ3yEW9jJz5f/ZpNsJSryJAQhOfXLCENMpQ2h1mq8PkGlYNIRnGXp/Lv
2592911r4EPWQeJKC7p+113HYbcabgPov85JN2LhIwJnBAv+EweHZq89if4NiRWcFB3A4Ca7H+20
n1Sgv2drAaCFogtwk0ivTknSYEVgZ+hQFgDaLJpzHl7zg8uES7qr0rIMVIGlRofh9gn610HKsrO7
r37W+lX+2G7EVMwrupJMecnyC0B7OYjwlvK6GrsguaU/ffuV75Qf9GhJAHU8mSlAtq/BcGjsKzk7
DVKEPzSdoA9a/kDzUT6ljlWculavz3KTSRdV9EeH6yVP3sQuYMnMRFcSImPkTe4ECGYqUwsPFZIz
VMKm6lQ5toe+5GNn9v8uODnoc4InRPM1HFN8e7RH0i2P3eFLnfhrUqrvlhre5WbxwZIHb8r7z2rv
zAchYCdtYELFPB1sKVyNbRo5QCmK6nUoMZroajVp6SBfj5fA7S+xs4pjKLwHuFJg4baeUxlYermU
ItryM55Nfa9W58zOlINn2WH3rBxdYMg2FSce95szJucajOhECYNmFecdEdg4mVmXXYplCu9WPOCj
I6XiuSrz8IQpo3FCREo+F23y+/bjvt7o9NFAkrLlVnL4NheTezVqZMb8gTWns6+ngHmmJYtWnVjD
E2pTH9jxHqy3rbNH5CtnK6xpcGEW9JgZbXWpJU09UzBWP+tas446O6+DGe3fFepmrhAaNvf1SVal
PAUOZDlB2qh3mdZrkotCv5O6XaWlnj7PzSmr5jmgY4nERptZLhYygg+fJGjSh8N94kgLqmBtX/sV
zhq3X/+LMMz1yWMGQo9aRcWUxEFdt+MfgSadEGFCoM4JWqvF6yFCDXEkmUHJyq9iS/FIlJ8Z9ev0
6RFethkTGAKdd11nbPpszgAlw/ZBWOWnuTnCR+58Krq5OnMjYCz0B9f//sdPs0Q9Yy4iAyLo4sdx
0azZbST5KQud6YttRPnBl3oVAsleaEsoMhmUulIlrpeLuhr91XpJznpUjl4oyba3oN/3ztZRxJzS
iJFtiINrpvw1iaU7+A6vbtl1cUgg9HkZl8Hmv158mQqtH+I2OcOHXuWKIzR+y69Khn+W6MVvQx8+
3v7wuwu+dFxJaujxbXoKibTY9ShwdRoHEaKWV3afTHS4fAfZzJNeG6bb24gv3l70VWwDUAz4hUjP
S16PxPVTlojllvHAUyJQx6055o5X4gt28C5f7Zt1Fe4x4okG5GW7b5xsshwp4tHqSBF3kSFn3iLl
MS5mc38aQwTv/sNT0VqATkGjELr+9VPVQ4QCmUUmmhaIL2AWNgTh0B7h/l6l9+tT/bHKJo6UCO7h
UlTzwQzrfY0/7Jlmg/0uNMvZtcbe8gZVGB+jdjzqTe+8TqLzShoybSL01rB0MvV2UJOZOWlV9mdp
yawAA43kZMozGlPGIa3s9dVExreSlDiM6zh0exaQqJfUNKzjcyhU9QLtSHsW0aTdi4id2tqJuOvm
Pj/P+Ls8IMxa+WGixW7qpNLn2x/2hVl6FRz5JQADSX5AiqNgsunKR4DCGsmGEYV5IBZDupN6qtT+
S2EIaJ/I7tKmvXPqKUgjhPHol/hzNaceDipo4oUpMql2cwKfhDQWVgChubJDcNSaE/suSxCDm2T5
aWzTj13hfNBAP7lJjcMG/YQHGiLmqe26t3mW0+fdPNFmryKLVEtxGcXkefOvVa3wfQIA6O72e9vb
MUw811kGA2YC2uZA9AIbOTWLz3jL6O5oIICbmfIX0DCDr+rGEanpdcG0PpRlA4ZlPKCQOV2vN1mF
hLi8FZ3jof4H6VfVT2dd+5hB1/WL0Hg2tDk7AVWJHwnAHa2lMA9m00KUW3s7mWH9LStqigEsIW57
WkrN7ipY0tHZEVp6krQxQvalXbxQHSmIc1MPbLx/Trdf+E5sWHu28LVXzAzAlOsXQNGCkHfHV0VY
9amMUvUzjnnFJ4UZ5Wcl1vH862nnubnAKfL2yi9w480RYWmKcBI4evpbI2bCxaLMSRKfR6t6iBTc
aLIQqcVszJmjWbRGuiyB5Td9n6yeABk+5ZZ1p5n1Lyrcf/AW97IR1e+8GH4jKs9IKYfdLQ0/6VNf
IqhWPir770Bup2jV1D8tbOxO2Ax2pwgl09tPsnM3rUQgbiYeBUWP9cL8I9vo+wpfHId3OJVqFzhW
ZwVYOBgHTcHdVSgg+E4MdWEAXq9CF5TCMgqxyKOU8NnRqicNs31wI+1c7lBJLXrEJuhWytrrVfoM
G5dsRD2GaTyS8UUs+zjaKHeFyaN1S4m0OT2Vg62w+2jAxRGtAqKvbZWIMjnBzcXSonOrO79q1OlO
RpQUBzv9pYv1ar9ZXET0v9c6dfMCKzRcU5uRJyz5VHzQa1NxUayxXG5h477EkM2noM9OoI6kL5Ko
O69ucvkEZCz5BCZm9FDs1unk6caHYel0vzMQnyZoI8RrZvZ92FjLQypKzHmynj+l/FAPa/c12WQJ
tJ5h+27TzDRNkrCTZL5N74yuia0WoSn+/R82My05VmBLOdteIAq0YWPXLCKbbXfW0sI4mU0p/Lev
QroM4nvFgPDZr7eZZnXZyDiCL75A+S1nq/H6NT24vcrrFg2J4jqzZ/gLz/EVX6noM0dHXZWQiqXd
V6eN83tQN9N7hFLRMaFg9xULrXbbGnHDFVPnDXR0sGFN+8s4zYNbZehPZWVZHxQMe4kKICaZFYAo
ghrcPL8aCbOIoPAGXCj9TyAtCJhDOvHkYqnvZaNN3bbgggHbrLuzmUNz6k0cwkV79IbWhTaHAvo9
4Do0bpg/bVEUy4ICXJ91UjCjtvYhSqbHOpLsyyIXemCkWvGhFGPhxU74m85m8TvUI1KNZZiehFEp
T7c/187+tomfBvX8Sz25yVORjR6b1q6kQGAS46NQhGlpCKz/raus0y9SbmAjcHy37di2UgB2L0jn
YH4z4ZGaNndxnh3pKLyOo6yC8fAaRjlL206sLs8YwypLGFCnqn6D8+gFee3BU1E3vaiFgqxkiYfY
7UcjDrz6nCzLDcTFSrsZmvb1uWqTWWuMifZ93qPGkyiPAsewX8tIt/gk69l4Rp68cVzhVI3m9UWb
PxuhhSlWw6RTcXEJ4SYWlvwM2md+AqwicRPLH0wcEj5Fg579wNHG1k8OAL/krC1q8TmONfWXzfBA
8XSRrH5skzb/6HE3nfxat2fJHbKu0O+mZsKP2WEclUOYyNTez7UFtUmUJUMYVQlukZjYhJFraQCX
/BaDqclPjCoKfdToJDzLcLpIL6mZR++GuUseG8SZ/5pGCXOWyRE/k6ifczdLIVG5Kji9p6EX+hdl
nAps9dTy71RENeYVkWyMzFyMge3sJBQHUvJ3pnfO+wSFGNNvS5mlQvqdE7vcxIQSUxMB0sCEcbsM
WfwrtWtOQJW1yU9pdPBwhcOdfIvUqv9qoop/pwE8/6pUi1jcRmMPnNNYLc+D2mE7JcDU/Zp0pf9g
JngHwwg2m8sMhfapAAqODYKiSo9KoyfhSYtH/RL3KFm7qiTnP2LJHr+VQm+fch0PkDqU2yeboQI+
wwUK+wUWnY3dy3jkLIKuSzmG6CvXxgPRxUI9vA6f6jQNTwU9o9ZvkPx8qJjpOZdOSpn9ZehJSX5j
t0L+W1gZPiX6iPM1HRxsk7wCGXYMD5c5+qGUy1D7vaL079MhzuZzYwhJ9/4n71IkW2qVsVGCsaNr
Cd15kjAqez/IpfEFKb+ycFEMDD9OtdM9R3DAIre0M9CaSiHZdIbw2/pi56b0NCZF8fX2sXjVR0P5
ciXKMhmhGfQKrhw1joVEexoGUSsqvGvLwusrRT1brfnl7Suh/EPmxLiVJsImmyalqHHKK2iNotLw
INr4dwf1+z0+vMlBzrn3TAjhqTjbM2mnlXV90Ks0iuJhilmJmiCoo6J5WERoeG0vfb/9TC8p3/UV
QUVCmxV2hf1Cd79eKrOFbUtsSvyaWsR/tKX4LFmMLokH2oXLAzdFvV1dtgUMuGiAl5XhSHDwI3YC
Gz+CHwCvhOJQ3QS2UWgTUSd0giIylyCfzMI1JmcKKr38os79A8TMxjVDe/SMsP1ZpjbtlN6pHhqp
+zdyfqTS+IB71l+JbT6YsWb+7sUSXdpUEwc3+853oYMEHooSlj6Ss/kuU20tulyx1zrsv89NbP+T
IyN/AhAbvjlT57OYK6IGJDr57KZUtqMQjI2Wh0FomBVuYgazpd6yfIFWOczzXMOQktH22/cdnfZV
A2lVaaJ0vt4MWFBj99GvPWkrkr8PnYKLsZqOF/5f8z+8SlgVNI44uHQuNofJUjrdwXDNCZwslnF3
ynCCtJIaEb5uOXiq3T2ucGDZ32D6ocdeP5ZjZP2IdoATDM3I3B+DOOuEHml7ahfVOeWqMdyNXLgn
ycD1qrZFeVeTPRxs8vXdbQ8a2iMUd4iGcrI379ZET2JWLN0JllTJA8VRC3+IJztIFoaXiIk2n+uJ
siQ3yqOvurvyCvpeK79V+vb68Q25iFMpp1/eQSY9lWWDJWpc4046oEeZJWP0ZcZD/aRmhnrwkV/n
fGCeLJJugyEOHLjNynaEfEMTQffDADg9zQjHMNhwjjSM9k6lsrIGYD6zm8zNmx1rzKKTcsL+WgoT
PO3NcDVmeAQIZR1MX3efh6oDMAVUAQ7J9ZvUSXzqPFOdQAc4854RVcXOTY5gSOtbebVT6BCB4iJP
Aft7vYrB8NwhyWCVEg2codHaQFOm/J0s0uZdScv1INbsRV913ReANGgKaJujOKBwgl8N708q4/qD
MyOyEYlOnKpqKIgyg+oPnVZggajFH8pmPBry7m1Poim1AXuFEccmqI5CCUHRsHw75fKv1gzTB80q
kgAKTvE0O3oDk7HRfckyP9++dg4W3oYFZHTJqWoWRtBMDlQ9yr+pKfZhPeLzCAlUsV9rcf53VoQH
uM2d8gGoyKqdCJSDInzTUurMaWmAqfCBGZ4hVNBUvq3l+UXu6sabu7j6hH7Rr9sP+3KHbnfVi+LD
OkgymbZc7yr8ANIQDRknmIz879k0i9Nk8UPcItfC3htKXQ2sNCrvGzRO3UhqiwAdfMLzXLTgs6SZ
gYn1zZCa+mNrdCb+ZYrjFeyOAGsq81LrzugNQ10EjFHVu5yGGhAztCjBoJX8Va3/1ZRF9Hz7oXZ3
7spgBitGN2ursNR2ejU3HS+SYU5augVyTneaNGd3vWwM/hLiPqviRvcgYVLpFZQ1d7fXf+lkbF4q
HV2+BnNSZnRblEiMmTXFFTdLh4b7O1lO8nfJZPfvGksvvEUrq3f8kOLR7izHbTsnxAWkHj/ihyj8
Uslk38ys/K7oJ/tCOlk+DDJwsA6/pIcWPSrXxqjorEQ6gFtEit3VE+FdkivRCfK8/MWwByycRWv5
DjpxJxn/Sl9WwR1MrO6Zi6o8oFKHtpSiMUCeksXL+lOvMSrR0RBisq7j1na2i6XEkDmZvytKlB29
n9eRDPG8VQpqHYFB5Ljec3Kf1zgcsYuMrhjeCXtwTjIm5Qfxa+ccr0hu5lBoAq/cyetV4sJIQtWu
yR6RGD9hJYg2nFAwyW1a+kBzhulI0RVBRbMmuP39X6Ad2+9P9YHeIaF6rcuvl64S7HoHhisUUGlx
J2KtHh5gwWIaZpuTjKVmJuYfk9ppvq03OB4vRpZ9zSfrBN9kmr1k7PW/yqTpP3UCmXYPqRf50Zbj
qkRoF8NkxCCUZ0lW+k/Im44f48Ua30yiWGHwzCOQMGf7wvi8foJszmzE2NeXVyraRYryzrNUfPOa
uK78RdV73zTwnKQa1gPJ6Y9QZDt3N7UHQAgoFGsvbxMKIyXHhBNn9wDBDcmfVTyQOtHmF0MJD6L9
C6Di1beCJUL2riAxvg2A+Sxn/bKYdjBbfftZ66vhoZbq9CuIxMzvtbpzXAqv5m84jup3iB8jFtS9
81Nq6CDQRk7mDzO8xF8hmKTG16fpXUojtXBjjJX+UiUFUbcZdcBveYYZp9tU6AZ6cxiq37MwxQjz
9sbbSURouvDi+GJoCuja9VdLWttCPoyvpiRDFCS20XqRHMkHq+x0WJnc2Ou9DBGL7HFzsqakSIp2
aUhSm3FMAqVN7MYFTTohwUq2ic9qnCQXdSzDH2WRRZ9ax1juxzBP8ksi5QnzG+CK1HLVjItkNznJ
p9uvYWfKtFIFUDsArQ1ee0sBqhxLwmArd4KxM/0aK1Ts7lY5teKEJ+pFVNnDUOXvsXnC7lB/Lkb5
72xY3om5uI8a8dTX42kUiWfIuC3S0Bed5mXWdJGU6qQawpMc6MgRR6DXuE16p3FxFD3SYdpJBmhY
rrgH2G70EjcxMsnNPgNVbwcUeoA3ewA2hejxG9aNR8XpOt9awY6339vOvcmaTEsQcdOIXtvv2iP5
HZezHXTOzzwvlgekVIu7UgAFtgeUfxs5M924brKTFgHivr34zlgWYa+VIsp4gJi7hQVjbR9aAmRP
kDICdq20flDC9iylzWc5shmpK2WAieSn0lGeY1P6rcNnUJP2SNp1971bTIuojEBibYEuCsK+UVZ3
Nn5VzntljNdu/cLlWSbRycFcz7XCf28/+N6hBYJNIfSS+20369jnOcw6vrRQRoROCtvyqpiTe3uV
F9+ybZwjMCBZD6ORvs4mpFaJjGZEz12H+dgPeILr6UVJSDAruZuyEovdnKkMxoHmZzucIMklln42
lag+L8s6nE3K8cK4On7ERFJ/QIJMC3JBd3Yy4/w9qtdvH0qi7QFAZsX92Gu/4zqWtYsmla3Q7KAe
1Ax/2VQNoPW1bhypzdnBdPtdJEnTQWjb/RbIacOqRJmG5OR6UdrdC0TQxQ5owqQ0K2sTt+/aOMgP
9s4ZPUnLAO1g0TnaXK7m0ohGC0c7yBW7CmBcmHRARyeolyr9YhhJ+5gsifNQlIP9qcnr/GD59Ri/
2gm0EJ2V/AyAYn0Jf4yuQfbXTi6xfINZq8DuHWGFAdcXZgNOfA9n4vftrbf7UlcUl01xjOfM5qVK
IgFJNdDTsGNdcefQwv4U4r7//7XKNuk3gB/ia89TSVrTPvZtCQHZkbqDd7f7LOggKPT5QFxv6Uf0
YmbaJi27UulRXe8Vy49spCD+w7MATUE1hdwVMNX1F8qNTCv0HoNO0uKIYGt+KtFUOwi4e7uQKhPC
FrwmBrKbRVQbl6tWIdJNcal+yO0leb84JFrSbKcXLbdQHphweIVupZ4c5uUHz7iXnpNaMhBlasXE
dXO+wRzEYqhz3mShlhcjxc24SgmAUMbGS0r1eOq03vAmGSvt2293L8SvpEUkfTh9zAiu326mqrXJ
lJiAiyfhxwbVaL82s+9K03yye/s5tvA+vb3i3on7c8XNgdcxha2hd5FjNsJnVvAL1+PlAtMFI+VF
Otiir3W1Vtb6inBCK9MA5bP5sHXTJ33Wc6Hko1R+L5pqql2B6u+pbmGCx1yyjxgj08afpa+x2Tn3
I5Jv/qTZmdfb/T+1YsUH33rn1ACIg/LD4V/NKTbfunEku6desYMIKaVLWerD/f9DXrrzXa9W2Tz3
MsRNFK1xZp5QoEqiUA9Q2TIZl7XtxyyaE1TljsqH3ScjsClr18ZgBnS9l4xKGiVnjTpatYxkicvs
Yfp7hJzYG/EClWGwTFecqeCWSxBaWlbpeg/sRIktlJ3qUb+TZCalAAXMs93xXJ3ppN91LZsqFz8m
eXET2ZAyjzJkMu4N7LBtF9cfEWHQU4a/+4HOs+tI1WD74Oys1i2wr/7YYhXeuVFdKcLVGgdqcr/M
NY0f2vKrUZlTRJ7W8yfW7PU6RLSc4plcInrWnLz9cfvU7NUZ1J+QZEFXw8zeupmYKDsrFRhHmkfq
8GT0Tuwxfa39KVbiUxsp9tcm7eZgbsPGb/VZu6+0Uv/JaHH4oBhhfh9nkuQtPSiK2z9sJ3KCM12B
nvwqQFmbAILwpI7bFqoX8WI2OJivrvNdSPFAf8krsoK5mCYpwWBo32y5Gb7cXv21MAVa8MBHkPoA
QmrgZ3a95wrq1IU5RRhQRQ2N56TR+C4OjUF4iQPPrJwUxfEzu42elXrVY8iWbsQyO8w/qvQTYjfB
F3hxbYyo4cMwBD6l9ZTHQVol+RoBiCluZuf6wc/eifcwaKkZV+ofyLn1JP2RdVgTBs3puPaXHHV8
x7jwlzSa3dnJY1QLBmQYLNpcgdyG5gGFY+eIvuANX5pxjGk3YcFJ83QwF9sKlBkVL9exhda6hi6K
gyD/OvwwkgXVuBKjcEfYgqjk3Gq0qh2sIGyd3JelLH6O0yb18O+2zhMFh1s4YfZ8ezPsLLoOOEDx
UCKSLW9uFvaJEJmCCYUeqm3tLrYzf6wc5Vtoqs1jJZbyV2NN5kE4f4HLXGeQTCAAJULFgfQNsO76
W5alNgkgG4BTe3IlP5QzDO5Cu9Msd0GAvH/fikF8lpsxiTzRGtXnJGy1jlQ67DUyJ2tFFDowQCDB
ltpDF7f2TFs2jlpfROZon2b6YK3XxwA5vVYzChlASag8hwI6l5u3yYRde16l6qPdzHWN+EyfRm7c
N3Lrt/2k/ew5Bx1oqhJyhNyE1T9OmY0/LfrQ3xOr6iAZoy5ZuY2eNoPfLe1y18CiqYO05aj4pTza
uadniCi4iiQt3Ce5/EyXQZZddN47+94uw6y4hEZVO15CT+kR99u89yNTKuC8S8bi0sAyxIpSWQbP
qKMq90EoCsCqxWRmPtVk/jRlVp+c5jn5lhlSK05yGE65Z8Ek+T6Hg/402Qn+4kx2p/wBFbHJ9lE3
HK2hVYKc6r3wTWcxEUgdiukdvz59HJqi0b1sLjNgsr2sgRTs0/Jgw+1kF3Ru4T+SOOGYBRjl+tvj
wpHQ+YutAHHk6J4ud/s8G/RA7EjRkM1EVbBWRPi+ccD1TJPpvEdZQwSVydAYw3gT2XDx9qpNRXWA
zgX5OD2EbdUW93YY2S0e07kT5hctq/szZqX16fZRe53EsQocU/TWwM5RQl8/uMj1OMFgywywZcsv
Damtj8iGj1PIRKVYHemDHi23CVut5rQdEcUMoFuZXiuL5uQMQKVla3UXSIa310/0yKm4mWBibcA8
/PrxklxqpEWazWDSRHOeOmbeuZDGg9Dx+hZglbV0oqxHU2lLHG1aU0OyvzUDM1QzXwvb6WnQIg2Y
o8R6uNs+WiA8vCWZjph16+/fxCykPGh+EKWRE9lCJ/JIOEU+CzMAai55c94id6bn9V2SWcNblb1p
5jgUNcD6mVsCQd28ytRYLCMbjcBYnOaO8BLeDZYqJwcXzs4Trdo42CCAllh5/NfL0LgpojLBRTqP
peghS1L1MgDbCqraqg7u0J2loLDiTkyluKogbwK+3seoFZQxnOpEqtBIW2oPewnHF9Vy1IDbXWpV
MHvpyDMAuH6quI2TthkdPSiNpArIEZgTjup4VgiKB5tx5/LE2YuhJ/cnncet1iTTSxyWF10PMDSG
1JqFiPvFkfFeXpLsm9Io8plG6XLw1XYacbxGToEOfXn1ytygBWSF9ByjYQ2dUtoT9YiG2SS4RHNL
vx/yrEHncNCfx0j9lTpa8inTgGpi+JEE0+I4CGYZyv2CGIVv5noXRHaWBwtaH0xmsggJzPDL7ai3
845eWpOUbgCF6eBcfw6K45CSY2HKU+g2wY7YEHg6yL9LU4Tx5fZiOzHPQdMXxUc+BhDl9cf8kSMy
GHVslJH0AINr7YGE0DhLszQgaIfBxSwV45vpFcgKAacCPYv0Innb9XpjLkaOMKjncAEa2yhQfAu7
SA6eamdHv7DCyNT57MDfr1ex0iGtRZ6wijnrz6aTz6coXzrk3Annt1/g61yXQLCy4hnbIa+xhQLj
sZOXWmrRmp0b5UPotBGKA8lR/fOaf89XWumnSECt4n/bDkpdWJOBJKcaoKso3UuOHT63WSSYByIp
krmJLlUnuxbTHTZZ079F1cxBOenTXYM2wwcLQuuDYzKRNpK6WlBtyXOvJonF9iKJ3d6Kl9ZbFMn8
aOTxHLz1BdEQoae8ythSUW+rkE6rq84UtorUCaONXIS/bLuJ/ssitPQhdvF2ODfXH1ypl6JHJFcN
MJ4egCRW7Q8zqsvPtx/l9WFBd02jnU8GzrRkS5vTiyhLYf7T0F+UkC5uH3tL11G7gZVBBTg58u/b
qTuvF1SvH0sayVjTybQCVUjd/Zw3VZDNcfHvWGXJffwYQ6pU+sFjrGyhstJTHidTHKArNP5VYGdE
ams5z6mJJIgNvDggDbAvrSjUu9vv5fVx42cy/lt7+OsYa/MztWSpAUlaFj5QWe3VPYmgGOXeBYCh
HXzoHUoHa8GgoJUObwbVwetXgi+NA2YOj+gkUjIPjl/jK1WleAyQpyAsBeMK5JnvZFG1PlI/sz9k
uuSZZV0exJjXB58fgm792mOnyn61GRzqZhg1VjD1yBqOIdrh2uwc9TF3IJMsw3Myk4GQBLzm+nmj
csnbEOAAo5+I2gVW2CUK496t7ZrK2hAor8zq6OVYTT0IEOd3I03ug++796jkqLQRIdtCg1/PxR+X
RJXGlLzALoI4snRcAuPK0+Ref3MkJdGnqF4RJJQW8ia5koWtVKvrT5B0o+WH8zhfUnzqT7f36vqv
XCelrAJbGvWeVV1ju3/kvplgKakrd9ACdGkr00VZrH/H2KIVoiowysasuFfJAQ5Sn71D8iJjjXoK
Nc22+452aBfmtc5LXIT10LVGeGrDHD9rpTxaai9OAcUi9aZ5CRxqs2fQzNckMfO9xn4q/SFlrKgo
SYr1b8elbuhvL2ReSjTmdCCWyb43X05BybiVptEKTHWu7tQ+yd18iO2D1GH3qYjvq3c8AXibOgzK
jBu4NNFVKi3bY54laMEk5SUpxi/aVOcfb2+UF+jGq52yTkPJwUgft2V3xpBQDmPbDOauKpH57h3P
MpLJj5H096JIE24LQ+aC/qd5GUkPAsgn6JKPTfxhyfPGj+kYuhKEDooSrDzyXh+9WYZMMrSF4iLl
PbzrsRt5jHsq2blr0VwOTfFom8Po98uK/Ryj+c6ioPEAicmV6yi1fhFNiAkvxgJaO06uWdkuEuy2
WU24/qTGWZ219KGaEDf4H6E0XZQ0DVqKBURKIS3tPVJQPVya0f52+2XtfZuVg7/63YPG3Y6OtbrX
xLzQiZOaXA3yPAsDWhZgYeBvMD/WlAP8794pJiKu/pFMs7QtnlkodZwbCd351lFrt+kK7avRGcqH
Okw1r0aA+4zQmeE5wLgOjvFOLGQYgKSZQwUIaGITC6eocvTWSohSg1E/9hOa0kretpfb73MnWIDX
44azGBYCatz0uwHpTpkJqzoY8g6Xu9wQl0SrHidjag9O1etqgy7mHytt7u6i0JB4ziNOVRQZnqaW
Iw4AYMSlBaSQJWF12shS819eItQNUsI1Z9sK3EvQSbq6TQnCRjmdS0dITHPSIzj1Cwp8c4K5R1Zd
UQShqDo2uULCECkGUc3dCRb0VAEx9kKnp3DL5zBQIy26W7RBvtj0kYH7J9O9Cm4VapzIL8WEfDKl
XucrcqffyamGwE4x5H4nJf+IblTfAYhQIEkY1UXpFHHfZcNfSw4JzVFAQQ1h0X+YEIx4lLrwf5k7
k+a4kTRN/5WyPA/U2JexrjoACERwJ0XtFxhTorA7AMeOXz8PVFnViiBb0ZpTm6WliRZkOOBwuH/L
u9hBr4HcS/JYwIha0/2v18pLzzV0uTAnZhrxkNtqBsfHcz8KL+uryomMJF30SDMapQkSxXD/LBt6
hH5Wq7bvQv1C8yKbljt8FUzpx1bbXbmT2XRhi+D+wV5qEFvoG7Wfil6dz9XyXlvRtG/oIm99Uuu0
IZm2adKYDUXMQg7IFKmKCKZ60i97xTqHpHx1KHajDVKFQJ17cvyliswSSysdAuGiDVtPf4ThmR+6
GhjLmal/bTfYFHL/NdT2+c+RUVUOhZPadqTYlnPjOWkTdXFdXJvw8aLZi5svgozhXeYSfg5COn5C
NW6/9tpDnihr2KOgdFHC/jgTsL2SLkK+3XrtBIwaZIyT66JSz+SOTIGZ2v5kpVGD2ezqOV80b71L
FWCQqkbyYsIyTPN7Y5gPo57eTBvEfCiy+6VRLmxNfKitPlgM9bZzlGBa5TldkB9H6OkLSgANB54z
nc38JE+nzOGsXUmB11WUmC7qMC1XnpWMuz7rKcTjmBNVetccErwZ/GatIUClCC7p6TqCisur3TIb
005B5nxXVEt+UMrSvPWGfL22JxvcvElnI7dX7eP/0ZEbmGpipWjSi+WAwvC0Ayxk0qaX7pnd7RVc
3UZ9JsLcKivc10k8tKztkjgFY226bF+Xpqt99HjGMFdNcUHPoQ8UY9T3il6t96knwDh6GTl8VVkY
zhOa/n8sUoptNI84rnAwOVkM2ITOS557dpRu4JlOVugR6Ym5t2Kz8vNyRfjUVTIIqGjaqaX9LEcx
wlEvC58AFT1FqQ6RhPF6Zpq2h/vi4VMTABgH3wW8+PG74ynAhkoO+ahL42tCJ/FoF0n72I+Iujaq
+mxnTnOoYAdHxoqq4a8n5bUXl2SDDiW6XshwnAyuT2OR23lsR2Q8S6hl8C8Ils7Z2L4SFlHfB0+9
TTvyYSfBwqDFU0cNl15hjZOpFQ/TtVjK9yYcj13ee78PlYJVhzYjYE6aoXhAHc/oRvMYMunY0ZDG
zi6ejSxsdRSFfz11r/SjGAYVG5PaGmDfH8v/p02v6lJDUyb6JKIoBh+NojKgcvxx1VsvXPj3l2lB
mUNK69JIavR33RtXscJ0mD/8+kJezi7WapujGx1Ph93u5Hal3ml2Uk56NC/lZ3IuPbAUeNMJJupg
3kR/Zr2+PFYYDoT3D6/Gl8owrTXikGYLPTJXRRl8IF6DP5ZVeqXbtfnb/YyjsX5UBX6aYtIo2TlV
QT0rVudrURbf46Y+V1R8df4wSKHqS5hJk+Z4uZR1XFjSBuW5LFBb3cFTd8bS1DtH9qRWznIuwX9t
AgHsgC4B7wk48SSoxTl02dDGWjQ7Te/X6NvdEf6JXWdp8+7XS+O1oUAmoc5JlQ6i5/b5T/Mn1Arx
CYSzgD4IdTdkYG7U3sUhyomLM0O9Nov2dlv0nmBYns4iUrTwztH9J+sxzTujbppLGbfNLgFneBU3
oj2zDLdVfbxt4jJAbg9aHE4n2qDHt8Z2vRRpVnNrq0pla6I6tcswpyQz7KtdrLZVqEBmDOfSO/cG
vNw0GVqn1A2Bl3bRKa5jHvRM75JSi/DjlvsaLzJfQJs8M6Gvj8LWgloYan2n1YsVT/pWczMN01HN
DPqBQgkyCedsmF5bIbTySOGQKSIo3R7rTyukGWQDpIDHtqmjwxBbVhwGmyVozVaeuaHXVgheClTx
SHhAV52s+8pE+quWrRapeVf6eTLboUwHPUzaYfR7uMdnUrpX4g+wxlDjIchDIKc4eXxvrZfT/Bex
GmVT5gaVVIprxUVcyFQTyy9QqN9VrKLUN5ClBtMQ6we1VdcL8BhtIIVzDgj/cqq5HMrDKM4Q+gPX
Ob4codbayMXil9a5kJrUNosmDrAIxMS7X7/2L2f6eKTtSn56qHFHIguXQY1I3OzdUrsDCMwCv6tU
rXZQxJ5+PdzLlWoBq0ILEXEZ4rJTj60OAYaqEtzYJg2y99p42pWaaM+QVF+ZPs3i5KFsSJ5HiHp8
U24ngL3U3oo4XScuMqtMIgGg9oL881yn9JUbAsiKjhNR2ba7nJyoHbDUXq+tNVot1JrRNx4CkDn5
mazplafEKLTLXDrAW1x0ckOxag2Ora+R1aUtpfnyJi7iW23sbBbHcg469fKeqL2BH4GHAamfo+54
tGaImTJj1qNBN9oIJZUS1Z5Oef/rpfDjWR9vyxQl4db/ANtaL2TKPdFWSalKNRqGLjaCSZ3jL6vQ
LSNsJ+SV/FHp4iKcynglnsU2+yoH9NxEiazT4ZJfQRprQFJIXEGgLVd/UCvtUXNwfwx1NosQJGry
kOeLmC5isTYfcHmw0UVrvGx5UD35Hbhp8x4/qFzz42ZYP+ZrLCe/lwOE1HRUdJoT+VSWd6k72W1Y
aXmrgWNSWEqFBIA9O/V7tZy0AX+4rYw3b12W8NdT9MqDIFNGTw00CKqhp2UKFadrYdijGs1d1e/l
nKlkp2n6+dejvAJh3RA16NttyjD4lZxUQ1JiedhyqMTHs0K3N5vSWyFWiT4h2hP5tdUsSr5NnJeF
ccfL60P/cJYgz3Vrn9Sx+Taz1eZdvxYxJEyAVWcW/8vjGzgH4Q8CTkRcLzTKJ7XI9FkUS2TMtrja
uKmhMaXVrewVUBHQQaBxd+IOc4xz+rQv55+RafJTdyNst0/r51gq0kv06O9KPCcOOoDT0HDFeOb+
XhmFnA0fURBHEClOrQEI8Uxlynm5+yGfEH5dEas3Z/uM/c0rs0ivfRMZpLCngQM8fqlriTslr/Ua
Ib0tbw1sowdQihtzUNVFINxO2SnVMoRGM55TSXiFvrrhcTZ9QIBALORtBn46ZNpSGmO76DTYzYH0
OJ2r8qMkL5CXpaKvrd8pZXvdzWoirpRCwiBOjQmvjURdasXPDcW1d/1q9k9Nk47XZOtpvDfjpX3v
UXFNA9koMMEaOHEIV7We4ntyHWa/rYV+28eQLMOx1fJzJbPXnho9bYI1ALWIn5zMZ9HGfWJIXEja
tR3Cql3qyDPgoP363Tw3ykkgpFmt47Zqv0ZJ3WdXNvCwILMr98wKfHle8nx4QhZoAxBNp+HW5BaT
guQXK7AQrV/LzPDNQqxBwgZ0JhV+7YY49y3kVYFnADs9XgqlmHIcTXKGSkw1LHNo7rk7q+HvTxuo
GdgO1MuBcp9MWwI41MkWd4lIQyjYWdUUKkZ8Lrh/eSpvkH+ypR/wBus0ZZKqrGZ9MAH3L0b6YbXG
fg/YrdzXqPYEFSz4M3f1CmWf+hodbbYiGkYvQDrTapdyoKEXVUCnr8peH+tAy9aPiRGjz80y8eem
EcGsWOJTzKt1RzgHaLlrlD+lWLsLjE9GvIgAMiujikRbVoOJmfT2YMpWpV2efzN7NX3PmyzO7D4v
p2p7UdhICSloe58eMXbXOIPamnMkTW2KcvgOV4NeGu9ia9ZxAB3sM3HmK6CHrRVE1kcUwwM6BcIC
Dii7dJuqpW28+yrPkkt1rj8OhuiiWVff27ORR4iKwIdBm/BArF+hWtuc01177TqodG/R7tbp5Sw/
Xu/tEue2OvcTgEfRfAL2U8Jzol12XzeJ/K4oVENoMk+V2BnttDwIzZEOhlTOkzCn6pzaxMv3nKRq
02YjoACLfBrYzWVmjUDXNm1vmnCGdIZrC2G4sFpK/cyW8vI9B25CLWEjKFNoOq1cOHmK30/JUOM4
JV+w1xnCDvjHmUD/temlbEzIQjeH5uLp2YmFkWePdjlFVJbfobwTB+VIe3NZUXmZy+u1ty5nZzID
RR8vrD7/kzz/HJDqldyRHI1sZstnmNNT9KG+WM5YLukUTQWaR5ZWm9jX6cldaRqtT1GtPmSZZ0Sz
GKqgn5buMs4xXaizpA+qbDTPbBKvTDzCrUgw0WtHXuAUBVs01BxGxRqjKrONtw0smnAa6uQM7emV
lQT7nWiR45ye4I85+elE11oXeH3HKMjTtCjmJ91jv4Lk91XF6M7c0Y/e5nGisAEKqFfSmwJXcCqS
siJNUcpG62lAzjj32E0aAHhxcfOY3HUO59pUVt9SYKXt27HEf1sr8TUPrFGBD9/Fk9mHHuysK/pM
8ZPVyazC+7fsy4vGjo3q4Hg91bS8bw3ArFm3szoHAX6jbbInkIGjt08yiwFS7BlWvzMarUA4w3Vy
vwZsL3zK/kLzwZw2bWB2dXwwevrc6Avp+i1s+vU6czrnrWrOuBurbS+6MHYWNfGR/01FgI77sNN0
1AADLba82c9rdUSDY9S76yVvyiBHIwY9nqoQT50lcGvvVEX7nFHKu8lqPNoOS7XYX0v8e/Sdi7NO
DUYYDlwQ5zh9+F0qzTksXWsYrw2v6uhNGCmChCn4M7AVdHF/ffC+AA4T5kE8BtGwCeWy320HwU8L
Q22EYiJeBk0FBNZO5yj8nMZju0eDyLuFMozbQJ+6D2VslV9cpUguzHpybkz6rz4C0vSjMpS2G3OU
V7Jy9MXPC9X7INkWDwBT82s6h/lvRiTbFXsA5Da4P8SJU4S6bBoFcvnQRpMpnCBdV4cwclrPBHIv
GncMs2kn0M7lVkkrnOOJmSbECVhjbaRNqo4xZN6jpKfqaeYj+ygQgCJ1xXBvyvo0dJONqzTa9XBV
au0XvaoG3P50ULPBMoGe95PUnEu/bwwMvfoWp7pDQwcNmnze2XfZgAUpkk3p+MFJ6+lbOdb4Sgm7
ushHle0PBzL7d1NI7g7EADNI3WBr4J0EXCUAsnQkyI/q1E5vnaXNro0y9R703pYXmkIh3uqx68PR
QtZvYb4ub3On3roBC5iT3MwbPVi72nhYPfOcvPrphrhdGgcEhTQCdahAJxMvlpzaQ4Pf94zdNNRB
I42KOjlnQnGaXjEKvQxGATdP4el03TutirUMHYcoXWR5Cxutu4ETNgZDJqybJhb2DVK2xS5Fm/fc
K7eFzD9vj9vQWNCgY8niJU8+CTHiSkfMD7OWqLSqD5VdszwMdRK+LNThccb+6TbuoBqbXfy5KWwE
not5OnMOnx4HFuc83XOX4wbKzIuoHvteS58cY4zG1aiDTNrdZStTZT/MBJe/3mFeHWrrYHEYGACK
tsf90waDpKqS9S7abWvhPnfFYlwsdfbRrppzOP8XONLtpmza0VCmYRUADTweCbnxumqcaozaGCtX
NcXexykK49FeJF5eBfovM9J/YTyV8l2hinVnGr+NlecayC+3yNEjy4CZenwNdrLN9ugN0eoCLDCy
qg/Wtj+3Bb4yp1sWixEOSSBSSSejQAXy4ITGA/RaUYAT7OIATvFwVVGXOHOYvzYUnCOLed0gLT9g
GD89vrQDzufU9gC8olRDDeHCy7pe2st5Oiewd/pGblMH7ZT3giq6gYb88dStljFPaUIjPnVUAbiH
/svgWsVBGjjRGqvRvcXdtI/cGYWzXy/RFwZk29DoOlGCRnzqpYg+5EpDTo0coiRbBszHDM23mgH5
Ag+Jbi1dRe1z9rePWNJT01DXvT2AJBs02VwtqdccYj11Ql43KzKMqsArz1zftbHIzyRlrz0LkvAN
hQg9i38dz9BIWyNOEeKO1Amogo3K/V4mzbgDC2udmZLtrfx5jwJKsWGICQvYIqg2nrxLpBrLgK14
G3l9g+27uaI+OsXzmb3hBzztZBiLs1UFW7+FjKdhaVskRTxmdRNpsm2tsFi65U9DZRX4yeK4lzNG
PZA+sOK8Leeuk/5i2qBjc8OaPB/z4ab2C6OzsqgRth6WqWlIdNZNZ5eBn8VxRsONdR/XKrFfri3G
c5OJtvY7y+o4v3F0uKR5pNxMsak+QxdWYOuUafLFoIfDKV+2A6V7FW9df/GmDpBRLrMuKG3hfhur
Qn22zKF/35hGkoT52I1iN2CFgUziaLm3Lp7HCJNb6fw5U1Ir9rvGzD/AssTgTrfHMY282HI6CPPa
8GCNGn6uiVFs8kDo+6tptb6rihhME8kYVT+jCvA2Xt9PupFFudnqjq+gtZcElAhdcLd2092bMbyY
3wy1WAU017YYYWM4gs0/XnCl25eW7KwmsqqUbXXBKrrLTXFmlO1AP1kEdEk2Z3nCra1gcjwKgi0L
4OSqiUC1yrDy9DhEOLgAlUN3u3GUOAT7eO78/9FTOh51g5BsNSeT7As3uONRu7qEIId+ysayMEe/
QYp0CYWZKWa4pIp53+hacVc2VTcFK2vURGVRql8tJ9V27rpAzMjsJf6CPtA67RY7W27boaitvVn3
XRqZOpK6sYztgpYWyc1uRph/ubA9mb1dYKpiiJxCY95lbR/rvsBAYhd7KQp/BgWGOVByY8axaBOT
CqkNIzDgVH0CLTix+yHCYyQrkK/QVOTujRazUmzIZvzDxTJp+6kxYtvvWoeS0sIba24s9UXF2otx
zOGdwmtv+eaEQnLARqz1Z57mi8AZrwgYWpDTfnSjXrhpirZXK6XpCqo1PM5cyem2VsOw3mdrU1TQ
KurC11VpCC7CHd37tiooHYsOY5y1RB3rQl3H+tkY1gx8HMRif6h4VwMzU/M2yFtcsXnF1pIUce36
Xd40yMsiS9V/BAbn3Q4cv5lPJuxN4SSWuro/c1Zsq/Fo3dBxBlxAyo4rHJTCk9WapoPRF4PMoh4z
Zug5ozmsoWko7X28eAomQG6K21TjetD2S3hjMhznxkMSlkkBImTnHyYP95gfV/UfX+f/mzzX9/8c
v/vHf/Lz17pZQHem/cmP/7hrnsVjL5+f+5un5j+3P/33rx7/4T9usq+y7urv/elvHf0R3//X+OFT
/3T0w06ATlwehme5vH0m/eh/DMCVbr/5P/3wb88/vuXd0jz//Y+v9YAyFN+WZLX446+PLr79/Y/t
kPuPn7/+r89unyr+bD889c/VU/l0+ifPT13/9z8U132D+LG3mYu6W3Fliz6n5x8fefobCA80i1z+
j9rF9pFAOTf9+x+a84aND6wmdRKqVfRg/vgb5NAfHxlvKJKhggQY2aTHhJb8vy7u6Cn911P7G2Wi
e7xv+u7vf/C+Hq8mwC3ExWAmuDY0PlAxOd6FiqkqRmMVxd5ssTMUjdb6IFKLEH+xe7Sd8DyGShoU
efLdzTXxTnWkEvWj8jDHzoFeqQx1fOYjc95cMAZ9uYgtUnS9cCbHdzsAchjgTaI1kPRJcN+pNeNP
fYUws5gN9q7L9KXOgWUmiIiuwhqu3Qw/e4RtrQCG4EPhjp9EVeXYCE5PGnQ3PynG5LuDefyuXRZ4
PVP73dLWcpdAwPN7XO9Xpyn2Y4OgIjFVRPiK41s3LPMOSxAiCCAhgopMH29aFmlzwFA2ifpJfZdo
dHWNzDE4xF33Y+/RQwnLxMQcppQ5toeOVnxd+qa/XjjHIz62b/RxXh4a7FhWHxvy8oADYxe6RWXa
wRRDAUUt/dZptNuZubxxQSmipN5cjq2D4YxLETWPZWArgLZ9Y2q6q8FSMsdHlbzGmUJaX1pkRSAG
9OpNrsnbJtfeq7GWEzYU9n6FIvndQ6Cac8PzbuskTYKBtmASern+GfZ0B2MP66WiQgovM4VywEa6
8Ytk+pRU2Y3Z0boxK9N6Ty3oPa0X/dBOanIj0qG66ISrP9VSlAiILZBastlKv5RTXxPOgD+kWjR2
l9YMHHCyl2+W0yLsZ5b2BUjB5VPdKt2fet0+qesiUFJq0F32HaO1VF+X87gvcJaZmU1vWv2pmpwA
793sYsIW5w7NHMNvUR+5dHAXhwkg2ne9Dmi2sTvFzzwRdI1eflrNuLrAC3qAdFXLK7eb7G8JjjG+
kHbxDXnhDFfhdhz0h9QWhnLTT23eH3p0if2pL+bqOp6witlZVlpcrqOVWzhlxQgOzbJkS7fUOBhm
aK2HsVbi5mPslkV+gP4n3qZJWeJ4SWkeVVhnDWrL6a9X1L6vBzG8Bbcw7yziqkAIBxeiNXUDYM8f
8Xe99dDSWBRjCaoG1fV+qqmfNx86iMyhIZdHpTXNx6I0iiunTkXja21RqSEWzUiVqynatx8bEr32
06iU9Y3VGu6hl2O/s8TQfZwVpGozLXO+ujOmWmFBs/bR7or4ssp4gEliLx9VELLUMqr+MZ96cQ0E
On6n1pW3zxVHdIGcLfdKlwDNhtwdI8dq9bdFLcu7ucuqT8bCK1sOtXrtqGtu7LJhyes7naoS66Ei
GkQmTPlYgyG+H4ROUW7R2553Px+nlGeo5PtRUetDY3UPUs7f1Xgkmp8gkzq9R93MHcpwpQ6GMKcx
XGYuchJpWt2VcfypUGe6To56UKa7tnaGcLbM4sKWdnZoZfU8zAgUAqATSGmqUZWbHmJfyNUYQimI
XBBsBwI8v9PKxRe4kHaO1HeIskeI6ihv4yy51fPuW6wa/XOfyiYaMk9L8TI1i1gZr0xILcp7OMdu
ij9TAua9u23wdrIguU/dmi+7zjGtzKNdGOteHXZTM3zgyL5aY9v4asii+AYT0f5k1cK+j7vUvGxb
DahIf7+uColbgjGRhzS+r7hreWhbs6IeJ/XSNwzbecgz62vfL50PlsAO9LjZYxiMd8fmlxRjlvMB
NLdxK5S3dtuB5YltB9wZ++PN0G46aSLP6XkX6efc6+M7o13HmzirkpsBM792pxsCDrNU7Ntq6Pp2
1ylGZNXr9Txl133sXLmDrJG4EX9Cc7sAIJD6Y0e1cWiGAMOvDGy9fJwBKIadpz5Y67zhL51wanAy
May2CLp8niN01IrLuv3czlTeDWvEY6Hsr8TSuveyjLPdgErinZdX2NxDjvpQOVDmmlIVna/ieesj
aK4qft9LK0KEqfBrdcbGKnacCpJlXWe7mP7sKtevpWU+zE1nF75qTONFUzV6KBBd/z461k4pBxtE
yrg8bHsmxEL7ZjWd8WCt2hXPywhoiNQXmchm32rbwY/ntH5nF23kUCy/c0tFHDCgmb/pFhyJqevs
ew9Xk8u5zx4701sCRy71O8OOy6Aepj5oIMKGi4T00OCcdKhA/uxYvw0NV8AivujVx1Iq9duxm20/
m9tPquKWVxhuOzsnSb6xT0VzWytBCxnvz3oGTeOgSacHBX7cj73mfbCSGn0ikUZEB0W4juXHpMkm
mgpWEhp2v6Aqucj7RJ9ZjzMEiFLHuUvG1xZmLF/6FZiTmySub8SlGtnrtK+cUoT13O9jbSp34GKm
u16rAqkX781yTPatIJAlLZ4j10RXsuOsfIcD4fsY+CaPuUNjr3Aex2n9tI5T8Th2eRvG5jRel6NV
HcyxS4Ma4vbmhyJCYpAlsEyE9mS+1zJR3yYzilo4w+xoKLpXXt54vpnNywUeZ8tVCkb2AFdFYmHG
OaZih+TX04LBoufku2zJ/I7qbcAlqvgFKw+uOki2lEWAwYrvkNW6LWii7OqhG6PCzGP8dugQ6NTt
g2pmY5IrO1VfxO+GeY3ywfy0rmQG6A+1LUitocs4gDrdys1LY0xN+iuoDLqury9ag4e2gy76B6VM
ij0MMCxDsPl1+6eua8Td4tV3QtMjnRCjKMUHtm6SHVvPgn7std2cKWLXyzTfpM0OvRjNj1oPKmrq
0sPseTe60z7UgiazNi43Rm3KAMIZJ6B9UxfsNhkZoiTbV5FiV7KLRAoc3DJXBC460jkl3CT7yLH6
NI7JLteRWPE8xK2xSrt35ylAVkwSa4HaVPtb9Hsadsb0yobQLtJsN9dkbaP8OjRJepOM3vyoTOk9
oejbjPIARTHNhohbq6HeFSZBFKedHZbzOPiseXYuNy6+tnWqPTb9lnRucVqaD74+xdZ7a2rS0Irb
JaTw7D1OesVcTt6z5Q0Chi695XE2v87dinPB7MgHRaLe6Ltx39w1RX5N1q6CPhrMcdJT3NmXLN8N
JYH3rqFCZwF0r9NsvZEywY2vd+e6uDU78GE3xdBVMcU7a86dC8Xrp8lPM8zWL8wFV/uPhTdl3teF
og9emb+fEL2rK/47zXGO8qL/NhM6+q39c72lG93pV/0vTJcgjf8qX7ro5NNz+XOy9OMP/pktGdab
H6JPW71nM8jZitf/TJYM8w05CnkUhRaKDnRC/50rGcYb+EUA/Sw4qPpWx/l3rqR7bwjwyZ8MBtk0
h93fyZUAghzlStCowDxRXNi+ikt5oaxkplWXOU4v2dYItsIVcNwnGVfywZ319VNcD7ERAazpnhf4
rR+IhpYy2lSenAcnTWUbGEDGMT4vqtkIsTfJojZVugI0R2Xdaj1gSbXwqndjnqnwYjtrq9qUufig
FnLvIKgkwn4E8xhaZowt2mj0NHDjWmnrCONBNL2hkwxT2Bv1rF4nuTGtG/rdzMO5yNDthKlbEtfU
3UXp5PrNKsCtHhAhzJVwMqs8DUYAcvGOE6p95uXpet+q5kZc9aappH6lS9PbK31f62GrVWb9qBux
nlxMddqUu6XzMISBEVVfIBMptIOm97hnGMbAqQTla1jxhNUApvekZYDuElWJcZ6E3XMwlHooLmZC
Tzesprz9c8brHsvKmdIlXgqlNgdN4go1HK3Svizssc8uvAUGbZCZaqz6LjrcOCFWLjYIWkW/2Ida
PD60so3TIJmzaY/RZg2mSUBLDmaQwxk4VLU0CeKFdtOCT/3Avk1k0Sze8kUlep9QZ5xxCcpW9GZ1
t7KujX6eROSpk1HfxMbwlKdOPx2w+Upjf64s6foK3AT8O/PMa4JOFV4e5NIocp8eV5k99EIvv1Gb
Wd9WRrnmftbk8SFJWt0CrJi51wjTYvlt1jViYMPcU1U2lti9GmWPA0NfYUvnN3HmybBFpXv1FSp/
OnseZDcsmsdqDfWJdRfojuS+NFUuYG0lt4rO4kBEscrMe15rt24COlH6GuAdVH8bRxxQd/1SKAjn
620elk697CEmgQIoHbe4qTzOvsAQmvLVQ81S7tJuUOXB8yrTxO3Ycj81o9lcTihBAdFcJrjPuZML
cT8kTX7b5erEyhyyPg4MJQcmSPqqfF8Ws74e+llbqDiky+wXyE42e1P2OSo/WddCAs+HOlVd3Am0
/quws7i6sXVvusrMPqFCKWK5CLKDdnBDdzTa+LL1irWjBw9RZt9AP7L3lByHOaQokFDq01Zi1ypZ
58vRoob3ltpmDfDEW4TCm9OnyyXWWGV60PXaIeiGQy3yg4bmRB7IyU3AiyAITNOZeP9t1RqiOkxC
X9Yan2e9EddG4Sbdtw55tZB6k3XIWl08WVNbJ/ChFlcP7abV8CPKtfZdzUq4JeDMrlsKXKmfOjSZ
iqHBKI/ac+CNXvVbLZttz6KChIcbmyf1c/W0j4IVMkTCEaWV2uu6HQ0uIidvWYHdxNo/OTF/1eCO
qkv/Luyd1gD/Z+fZLyuF/xsPte28+e+LgJdPzdNRzRD8AEfcjwogusJv6CtQ0v7XWcaHbziVeBb0
4Tmu+OCvsp9pvbHgutDopCu/tVc5//4q++nqGw49NPNVCsf4Vdrm7xxlx3080F5QlTnC6KyQB2ON
ctJ6GHSzl6vdDfegKepA6RL3FuFnFIfALZ9RETnu4zHU5h8I6BWQB0cm7fHj+mJOm3UdkjF/kFn+
MBvLR7hPb3+a7L+W3VER8/hYPh3iFKhuzUMGPX3IH6jhfRxy7wLCxud1ONclOp00WrOgBv8pkQ1a
61QlanGhOUy9hMqfo0+rvKdJtmuU32t301EHVwTgcgtmIJWBfj2eL/YLd9YoEd5PxUVpHbz61qjP
zNfpI/nnEAQy5FCIOp9Ca8vakwbhRH4vri1ku87pT57AILZbcFhXULYMDbgFQxzfQquaidpbSXuf
OfqNI7zLgcqyNVRXVrvcmYZ4j/riF7VW/ZrW8a+XwstbQyAN6XJaurhF0TU8HrqcUTkmMYjvVCwk
Cw8ZZGU8g8siDNxu4L86MNsN4jWz6fCAlwS/eWo6k9tGruL26dw5uH8HpRAaR2+RHXo9nw819Yiw
NJfiEwUmwFa0BMjucioAOt7zAZVPiry4z914RpiM7bib8zH219GjiZylXy0Uf+/zIbUupKc6WLtP
+mdVzTPiArALYYsD54Wsx/jaUaS8yKZJv1URw8ctuVoC6U5wszvqeQllhd4nBKj1CwvW0U6U2nQ7
1j0+517W7JdpLpMgNZLvcztX1JObfLokak130hrNgwfEPpLToAbzZBRhosj36yxJg7uqSwCaZeAD
UP5Zp8tiNYGlocO0R/wTI3C3+dzMnkUNXq8oiXh8gz5jSs7bEhaJzIidUcD3VcSh/WLq449GWkHY
9JZ2j6tMCuipRQXGGOs7d1bat06h1ri4du4Xm1yOmksTp9eg1dr39CtaFKIr+9KxE7nDGgV5eDGV
Uaan5p8ZPlqXLiXS0EaGYG+VrvOti/spmKkbhAm9hN2cSEzLXBwGAWSoF4THxoWSGFMk3eVrlRG8
dWL8DCDOxNV96HdeqdsBsN12L7OB9DVJ36p68ylJ6X8a1HSivBF5AJVvvkq6RAkpQhdWqCN0CpS7
ZKZis7lRuy3/t8c2oInRBX1C0t1XqXdTl+Z622ajiHqrzWk5Si6ThP2QlqUFADQv9rOzOP6UyOFQ
49++0xoalqnok8HXCq5BBTZy05rF/+PsvHbrRrYw/UQEmMMtw47KlmXZN4SSmTNZxeLTz7fPXExb
PmjhTF80Gg1bFMli1VrrT/Ul0LeNA7/27y8DJS4FQSfa2vnJmPUxGrQS8NYqhkse+0Asgj8fjaYM
zgb2WYS2S/1qdCUi1pp8swJ6OKYKebFzRd1HeLL68dAGWrnD3Nu3P8rFuQ7GVoUbnURY61X3cMk+
YMks9gf9iGknuT8uH1OzPbd+nR5Xf5QnhYXlFSTEAvJ1sD10VjCcl6aVv7PFfxWNMUb0PJhWUGpG
Vt6vu6U1pp9tVuk3GBBXkZ+5+cFoocf53WrdEj9o8E4961YNABHgvdYu70DsS4+UB0wqrbh1+Gsk
PDwFaybIVmDX62Z8HCFyNb8hyZlw7GUJTMz4Lk9X97zyuR03Y6xPlY7tYMbE/th2uDzKcjNDd7ad
HUwEweSkqR/WZW2KiOxw634USJ31xd8iQwM4c1ORRsgW+6TenHkHB0UL62ry8DVzlsjIzBf0DW3S
WjMDIrufDgszPP6/ZsY85GZPjmf2AVt8xGYeKMvxL8YiFV7ZWzG8+Gr2k9bR7zt3a2NyM+Zjni3d
jbaK4VjZuUj8TOF3AufhaBFXdO2uHPJSDrxwt834wy6Mqm7emKW6BYNjHFSISDVIovJteQ4GD+aJ
sZT4Vo3s1mMdyq6HW9B3TVS6zWWGr4rTMNluvKTqlGpxW7407nfQrxttxiU/TYvuylV+dlVZJBNU
dtvh7ZvhlFROUdk++tIhGsxNsrWswmWQRSKs6n3M0m8zA02NzbKzf8HhHmNvEt8l9kkhMR/G0c67
egdhprzdijzFnW7kG5ggyjuVpyX4l+fHUSzq0HS0FrUa5mvAsS2q6d+Qh2I2GWomhE5tplMc++VN
NUYRy3RmOj3Ar/dtInh7a/biYnKta6Wt5dGaObBsawEMqrUgkTVxyHpKpozf4rZf4+qYh2ux9okv
meZG48y+Zcya/oJr0XTe/HVKejZVctRnXKatFOQrx02HfT8/du4AVF9DQDGbrNvpF3aQ31fdnSED
dOSFVR9asviuhUA2nA/D+8aw9CooNe1kFXoX6UVQhWvnOAdRd2YkW3oTt+h9MM6i2DnCAJtd2zdT
6EtEyuUWydlnT6zq6nXFjuiwtk13bwxSfGx6jj7OWmwz0t1FPIp+KM/sfsPRSm3nzOpyz4ua9Cjr
HBsksCz2s2E8MP8ek36r8f5S2jdHGuLQZvidVYIENilrjXEho1l8kLB63pY10dqu2C2WKm/oTbVQ
ajzIhUjDn4Vqx4RkyuZIN94fYFtlP4119hK3q2SYmkt5J13NT4o+ZZ6iViPcnGy5UVI00drbxEUP
Zq5FNKBD2Gq99yh7N4uw4ZgOE/oOliR7W+T4Et2H1szPhiIIPISEhb3n5SxgKLy+WS6PDaGxe9AX
q/oWdKVfh06tLkhbqp+2YdVv5ppEirAqrwEx5dsEgvFYbQFObuVAwBxT5EHvtp1lKsHpaAM35/Kj
7SwZypaKaCybLlqxNSKNVhCx0BO5gK+QiOYy/+gDpgMF4R6hk7bAXwRZxY0GNZhDs7hbPdCBYsre
TSG12JrS6RZpQffKYMApQzIEi1gj0/TGKy1GNa1T7xtLTEeVmxi4GrI8r77Oo1uoGTBFfFtWu7GS
cUIZFzcAh/e4MSqenSyzfSVUYQIajwOd7FLsG7zb7lQgYCu19Lu7jnripqMsSLwWg5pp9odwCEZv
X09duSOJ/S3DmjG018E8lZr9Q46dcd112StwjhUDPzHGVmWNfBMovFnCoIXkNqdW9822md4MRc15
3fbdEDmpO9+33oLOYXb0G4NgirOvZ3kC5VH5IXPjgPNv6XGWw4fxpOVeBgbiaXdd6uJlhXbtfq0X
ht+4htxgF0QUsF9NMQqNC7sdZZtlpU3idaJ4Bs4sjw3Dml035vxox/ylqzk76/hAgjdoWlKkOIMY
pVIhcK+MwZrHBPDjd2mn40vuGB/Yb39I6ZDlXfrzSeQVqIOjL+6Vk8mX0l0kq8FDTOub9WEdh/rj
oummhgBggFT8Zpf5Syct7QUQC0m9jcOCVunmo3JTP1qcVvFXSzXf9BX2Zm2KlWUdWNlBMMULvRmV
RhHkeiQLnKsLX2nRNJhdMukY6/kjGSVAIupuqfWXrMPCDOfI8dWwtg/babVjD6V0Dm2NuF4984rz
WrdF4jbA49IVr8Sncc+6ZAeZc61BmLFwPGpC3rg1rheW4qBVsCLaWOs7fx8I9xZ7zRtS3w4zDiqj
/TRmz1ihYxPhQ0BjowwlwuVbhvFunC79b63ZPkYNG+ZsmbIQHIzYDTOXZ6oMRkk0NKSduvh/dhJx
WKULgJELhdEdRWQHYJmOR4AiNoIsfAWETw1cXXfsPDc6X1K4Xppd2wH9GgfUPljF4TDU6jpVlMOZ
t4yZ3AviU2OYOVnclKnaLQEzToAEI3Iq/Rcp1vVBlQt5QoU7nKzKWvZa3wSnYXZ1TsqMp2b6JjwS
0kbr1dn29payM9dwF4k+fbPKeYF+1hacf2ykXSqdPYLd/DthWxA5LGr1CmrXsbrQPPUyH0IIZcFV
rnkEj9QwDtpNe8pqZScLs/OnwqjRBraYogwcrRKfsbbMTwueaRSEyuVXW9dT1hjYRQ+2/6B8ewpN
S1uv63rNos5muCam9Eoum03Stv3iGlRaRWOsJHBv1APFmKFE82uAFw/OwtbbfTwvXpUgTHMOSmtn
Mky96molj/oqV72M4FAaD6NN/Wp0C8asZn4s1+6eBWfH+hT4txAMqrt6omR11+77muOGaE2jCbNV
G4/taP3o/dlOZnM1Er1ufyvqosTFUJFwBvYfGMnGGI4TXg1dY6vbeiBJx7MxfNH7AhayTNXR6NYc
jmw+mE+yK9Qu6CzwvqBgCU9al55zsLqVz2yZdpUlxliKMb1zayGvReZk1+xz6kCAn0YOTjnubORh
IUVgtzOQi7N862Jh00/n60kOddiXHYWWGsyAqSuT49CGOPQwTZbz1rRVmTTQX2hK+uWxUbp9e/Gj
BXXt/ceOtZL4huBAIlEH7goTgWM36egO6Y5Oc6A7+2niKxwMez4Zuv/empmbDG3jRF1m5vtpyHNI
v1a2o0RwknZ1tDCFUB3ZdoFD2GZSWWSowLoenG7u+uuymMe4GhXJTQPmMCQ+vlaK2CxII+qQddmH
0/jbdTCx3ucuD4554eQ3ar343ou2Cb2RUtGyhYZ/QotquDKzCGcbM043HwJTihvBt7Uohts0FVDI
NgjLsVhs/bAMQfZmbesMGjD3+2G7SNj6tDzUyhCvRWtt16DwWWKiPTkMdavu0Nuop7ItzBPMBRUj
1WNWm6nhWks1umJlD+deieC5dofyu6Zd2JYe8/k41zREK2ALSXUpS1FQPji5Ygq7uispbxDTHiyj
P4xU4IRLhUhz9JAuq9tTq+UnTN+ap1IfKOMwg3kWnp3t2DLbPR67hCdd/EastuihnGkqJPxnCBkc
p3ghbN/otlzYR8oJeXKqiFJqugNp2DWBL4Z8aafWTRYrm26h8c8hlnglWwIGRQuxGBE8pD4KCqc7
p7JyD7VVOtfCG8oHBCr20U2HbG9j4bKnEi1vbMdebwaSajEgXX82pgdVIijAZmHe7QN37BNSbWUi
YK9EjfSpAnHNCecLciKLZYoLlzJUB526Hmfjt1v2zREarty72ubHsjCa3cgeGdOI3xdGJo859Jew
ruV4RpJc4S1kdPDjBHE25ThHdLn5DQSX8R54wzqRwOdARF7ayATniuupbg9jz8vDNX62wV0FqQgu
UNDGeKsKty74SaL2h9bpE5MgildQrDSsyLWem0FEtWH/cJUGO0ahlgQZm86Qz3MaywDl/NyFg6By
EnMeJOYkbN7JYMSpaDvY0padmBtluWsL51jCSopsc2FX8C0+/YLnAs3aiLGqNC8BT3qc5+4b04xH
rTCpwxzOhWzc5HUZkD7nT05wEo3jfrcLKfZOZjn7ItjMyB7wykwXt4/Kagr2awBKk24aHcCiOd/X
ublQUbaMfst4TzWrimDq2VdNWb+q1BmPolKkCmzpejsP2brXK/mxQPi4wRd0iEtcXtkUu/WYNa0V
5iO7ew6Icu6gzh0A42SSKUqkSXn93kce/G3Obf8kFs9+hiXhxWthOj/NYPGPqkqbBx4cSMi2gtCv
ELfcqvllAwqwQVk3fCTuVVeb1U7X9DkxZ8cJawvr7aVzISB29J5539kIAs0mJvVh3i0+nRrhHyk9
ZzEnAh5FlIkFX3ds+vlCaJDXmZBCG+fRaE0XEQLbfaTdyAioX9x4wu4XvidlbV7RyKdyyQ6B0c7x
krnlqctktfOLMraHNsSfDBeCoTUPfBhRQUCkvVTOrVVVDUTyzY36uX+qgjFN7Ba9Q59ubhjkRbkD
hOEODMxDCJSUiadN9hEO5bONU3YsG2ykBm/SQxjhYoek3o3WSpfXPY5fHE3k2I+jluhlM+0w7ZfM
ti6UDl2ChHqdue5FPsNW6dqch0o7fMRyBhfXVGv3llGJcIFUn+D22kZGfalMc7vCBFQ2sZdurECp
OzfFNLNjI6pg9NdS6ZuZdvS65TdqkilU41LFY+1NyWRsOhBZ48aVsKuHrqRmgnHZ7nOphqOGOHw/
dbI9EMeRHdyBcF1hB2PSBGKGDsGsaVjt+trOpXG1Yor6gnnRT4EyOkLFBAnSbmFkyEZH04HWZMhx
sS+Hmt48zdSBCRXteQEcyDJuroIp7x+7DPYfMqrfnUGzBFNxiVwBb26WY3kb2GV74PcMiIuEKNoy
Hk2E7MYbEy1TiAv8dEc6d3WW9vKKXMxje2M6UptFdUvfoiKSobObQm0VFZCm7ONQVd2uRQB5qPB3
PWfzRZMxI43JUx53PQ3lyTMb7/kSNvAy4y+XjOuK9/p0oQchYzz0JR8myQqEi87eoF2lWUp03+oQ
7cCuHNq9+O4bpRm1QyniaZzNQzap5ujxlG4Be/kO/HLcQ/s37vvZxzZom3QKyrTYS7fsEs3AWTXD
UWAnZn8Cf7e4m8Hu9xe7igO+mUhWCv/nYJvzvmXmdTeoYk2CYkDbb7J213nJb4EVxb5LV2OfGZdz
il4OAtpoJJ3mB3S3rh1S5zyLcewOpnBU2NCrRE2r8vsMOP94Mbu5xvsBlbglcSxbTTf2C1Hv/HnN
9mZu5rhVFdUxrStmDqVfxbBZbZihhXvIbADYrln6hDXJrjg36F0UQ4bW78d3CRXvm+aNbeyyULEB
YUwNd48BMe2hjLTR2mG0PeZyn2s9XIOgiKaJ42PBhkJOi33orNq8qkSNEMpDMK/1GYLeMWvbc4M9
2i5bjGfIbQwTyhQ30QGGTyHReXUV7ABkDsynzaANXX1sr0zdXE9ejsNrihtR0ntdf2UioA2D2m73
3TSgRLHd7nqrdSgQnltFhB8bd3nmdweZcahvWvuxZVVzZKNddl3LMI48G3Uq7Yp57ZxSRGRzvedF
pgeRXXpD55IEtjnas1Vjbdl4GlWo5a4nKafuVEya+Tjk7M2bllU728/1nWymVwbj+sVNQAszD766
akhjDjezdODQcTQtWmXsF7sqo144bSJaBiJDMT5R7Jaxon/CbRmymoZe7ZhhEvIg1RhOhi3hD/cy
rCifQsPGQrEhEjOibcQ7HTFkWNMF/2g2c73qLe3R9Rj9TZDUoE5InfPhYoSoe024+mDACL/f7JpZ
AXZpXiJ1iKltuY13JptaFEw+x7TpqQ85CeuXKczl24oXQkj4cnYgBLaOB3vQfqR0CFfmyNixqGoq
Bnr50Fp1e0da4/JQVnd6e65KW3v1mxWSpz1xSruTe5BGWtwxo8zDzuDd2pamrnOjqnaawANvChbv
uDbe8ujAcGXv0ZczHmawDaxsxmysFcQ0QD7Eq+WCK5C0YflFH6N6GyKBmes+dZfiLDtPi0WD5qC0
3fG5qJR9HplqfluG1m/of304JXW1XHeOqcHdq6xI0zrzCYRFhIVHERi23ZCBHLRO3FrNhW7anbIA
rd9c13erNv0YxWXALwmMq/JO8ILleOUFzElaX47vVR+IW7j6w63Z0b16DUFvBJE/YRg3n0WKnq+r
W7dnG1s7BvBF6cXeIK2kNal07CXrvtt2a/6G5nOhzMiAyMlUW4AWvD6ZnU6/adfgRRmbux9KaTCH
qqkK9XGKnVX5Z0NuEELY7/alWYqdpI+PGKvqmGapaocdGR1bab7lbm3VjDcs4kpE3oik2OqMtIsg
62+hBmU/UZNpN4tDkTWvmxXp6biFfDfpnUWLuKuzxvzmpMYSQP9jPMbMALo5kXORb6/OeS5ceeO4
xrRDCLT9gK+z3c563+Q0hb5/Zcn+xyDaLPaNsX+0R4ZExvKW9oYLFMFZYzlF/eKXukleRy5vyQSl
q04rcUjzTYudqTB++UGj/6Yt/OlUqbwBWtN/BetWPpWYICAXYLB6cjO/CEHV84eB0dteQ+dhG0UW
Dgg92EL8nRFM1g0L78maOl/GhlyaR33p+9CG1bSfFkihlKZbs68HdLtxOXoj8dIwWD4k06Rkborx
0dSs5TpoL/mnRjDvzZ5jI/W2BvOQ4dLAqbkh7kGg9qPb2Ipo8BmfqQnQaxk955Z+9J2ddLlNrcKI
2nV+AFjMDzVHCDNg6g1hoqMQHXM014Iho5zSjfONUZFsECO3vl3eL4XzqsuiPtODumE5pOJ21JHb
GUPPRHBi1EhyUhr2g3y9xI0mOWrK/WIZAn1bbWhX8B+d2J/7NZ5YXneYGG58Tg7FrnUpUjJY/Utj
dIyvNPVqXJD1WrPNn17mvnluqoNINGK9RcSvJb2VmyfDwuxPrzUDv3Mm2xMD1DFqcs4LQwX6762R
RpQHZv1gVnX5bXTz/BYCAZ8ClYiIDchkP2ffSkyvSOpfmrFu7MiOdg6gYjExWtcpLMo050QrlteZ
TNojc2h5V8O/V6EvreDELlYTWz7mPzB970/WtsxnyZkaDeXWxWWO5rZTy906GfPBdCHu+OBfCd3b
yABLoz+Dt6+irjetcy/6ad/7JfxuS6/pGSpvTwJvCYffVGsc1FJ9Xwy/NAHSGOKOxBMcsfTA6tyf
jT2yLD/sEOzFWzf6H5oS887t0su5Tp9mXv5F1iW+pkXH/VrgaH3V/0qt+UKhK99Xq9pOIIbPJO4+
+WX3XlocRZ4unvqS6Sd6Jt+C1DbU3UKP4HTfMZj+1sH/m/cs9HqvEU8fyXWe1khnuPA0aIb9Xg6m
KuI5M/0r1FkWtQfTrg6TOCoGwhanGlcNVW8NwNfgnXzow3K5Lnyz3+v9psF/wzVsWEur3psNfH/N
8/M9Qe7GAUYx4Tz0S8JgrJBZc7hVq9rPvKu9m2biZ15a5RX2WsNNhfoVV2BIYUXj4pEIeHjDTATG
Iwy/rE184Em0LB0OJF6g/ZiQr0H6ztcDxhXjrgBW3gmjBVvMdbSP6ZwnvpbnZ+bL7YmxTnt0WIpi
jyfdclwWn3D1wquiThoaIpGKdQl2cj9UYj2UDJ4T7IOrB9q5jH3YFoRKuPLgGNTgkLSDpLRJlGpm
MoG6RkCqFGwhC5pavH59UDtEyZD9rTT2pUnPkNl1JEg1ibzKskh6SN1YSGvbgaf8KkpxMcD062Sx
c8Z01gDvssFatNACCOllZiNPK00dJP9S6Vktbnq8ihcI9/o743A0aYKK4JsYWz9ZlmyNsMyad3mF
JmmZCZRe9Xy8RnkCNqWkGWs+tEVv8pyzh4Aist3ZpHJkno60550u3YzlVlZJdSnvpqAZ4wL/0L21
IFrQe9Ap+Gsv5LvQoDfb6iFJD7LCR/E+tnhGq1dpmBMKA5JPCpF948i0n1KlGu7IrX7wxI23YGhm
tr0BHkNlFYw4cFUEOtVCToW32vWqOwtQKmlWApYrUl0e1BI4ZKM065M2OfOAdLWumf7UZjyJqQ+b
XkzhMDNs9irUNRjAhF5L3x24WR4PVCtnlHFVWBcacy7fA6eklSKQe/ao78u+0CMd6OdFU91wiYbX
kDfPeoXPQrX+kimfebiV3XwMJldANJSwSVfqlxuVGQYCbZLL4CePO9OX80FLN5Rt7SIOTSazE0YZ
duS2nvmsagO1W5nb1DiBJ2+XAdmt5SqY9pml/9JIXJ4jB2upHc7scP5cacWrZS5Hj67n0aPpihBi
+2e1OHAQCGz7EYys4NJRKlauPUcEVaUxrQc5IrksT43em+CR7npAWyejWSPIboabkxDGMe/5bdY9
Zmr+jqQt/cfYDgzR9dQ+lUgwv9W4MDxmDSGHabnMQOVAl4WcX1PSrcLJbVF+9nqPJH4R57xHwVga
c1MyYKvuvQxJBYuVWssDy+6oEEdnjr1e1Y8Qn8t3QET/NU/tktJhFb/7nuBb2n90J6tRfStVGhwM
fKpf16pi1j/SBTGjk7SezZygTage2y2XD2ytc0OpOtiEc3WGWYWV0G8XM21CqQuJMnPDnpdfCARX
nwgewosY9TMzBRblyFtbvIbiUvl7x+lxk1gsPfGZmOChhSLvzDRxi0XuAe0t+DKSs3BjlURzrFrv
RPNovTce3GNUZumNxAH1bG1NiSt0OgNWdRc6jua86Utz8VH0dCaJzit8Wj3xcqJcwr7B1oFuIZRK
Q/gCvXTnNeSU6PiVCgnB2HFD0Zg5Pe7KKG/WGBl1BEN9y1k4D1Uty3fmecuyc/qtuAN6TCPFp7KH
nAYJ2A+ymEBUAjIxE1Rhh7XTDRaOK9P6TT+Sjmb9MLo6OPC0p/t2EGYTYvd1V+gWMGbv3gqqpXus
erEe69Za7NOFz3QzoY5QO+uJqVvDsavqMTHGg6k556xAX1JJxUeSN72KXUufkq2eG+apHmFh4eQb
Gz5dAEjNkDcnayGi3vaYtq+IH89uZ7o/c0HIPR6hMJPrS9FHmYLBI3939JjbGosXnGYDzemi/Bfc
k1YqsUUNUT+ylfRBzygRNUy7pB9Fxmde8geImfG7Omzo1px43Cj6p5W5C3gIlAICp1DQuL5UT30/
TwcUI8wqXL1I901uMdofDe2mKha4WV6Oc8c8OQBdEzzdzuFhpJaa984417+FYafP6WRu+EMX7lNQ
pQy7EBIyruxBKGrvQVolJBtK1i99Iv4km1ErODocPROsj2BlDDH+pLShxlQFIcr5d087/zDVFyEY
f1pfeH/9dHir/zRHEoNZ5Biw5N9BVDGGYLCAyUma60kX3Cutiv8neh6sQAsjDcKhPQwMvL+Mpwg0
mYMt1ZuHRj9qCdj2//rjXVPX4drC2sE25HMIj+OstoZaWXsQuLMU91BFwv/1ApjDYs6JPsW92J1/
IrMWTdmYfmo4D9BjcCKLUG194c31iWTKE/rjCp+5rP60dGrWuAI7Us5BLdOfLpvcv9/GXxdBJ4PP
ERa+DiaYqGf+fOk5xZ7lrfN473EPrkgELD3jKyrmJ7EMPTeLFidVk1QkTB8/h5GtQ5MWuin7e92R
ZE0lqHRhImA31nxxN584n1zI1y90ZsismMSQVfPn3ZSLDpoMxvCgmjjQmS99Qfj86ud//kSQpgxW
zs8ftqOiKgYZ/ffX8deTsnBSN2zyPli6ODpcfKn+4XCltf3c5/5QfpO6ehlBKyvjDXO/Q+H4X9zK
ny8eCjYIqYuBPk4PBtzvz3aucP4r/C+hYw7tvpBArLv5f4tquVyChUUIlo30ANmI9Yn8ixdFaqhZ
BDdbEK7v44YBfLJ8xcH984n9fZHLK/vHE9uaurNTi4vYioFrDJZjFZHzFRX7q6tcnuY/rkI7UONA
JYMb04s2eZOakQkbZvkiSeTP5cW9YA5i8rjQCPC4zM/O07AVNoXAtPjWFQX+X6scbkqF+vZ/WWM+
Fj2GabueZeM3gljm85ufKmPqdX3Y7kAcMqJPFSZhxdjudLCyk2aSQ/bv17us2f9Hkb5cD0EehAyS
LrApcd1Pz66Qg5EV3mzcNcTKNLtAVdmNj9fndW/62ffFc9tXUclHQ3pf8vQ/ZTX+32vjmMlBwLmJ
6OBy5v3jvaHDU9PFcfGu9Q6VBrai00vKl7S+q7e7Jp+o8b9L2FVVNtNuM6ihAhvtx7Iqkn9/CJfj
4M+HwNgCiye44iQl/HVcGDIjuazLm/su/2FYx00+BxMN9Z05PROqCwEq/+Kpf6LeX279jyt+Pj5A
0suclLfmPjDHNJrs8moM3HBQ+XslJ1C5nnYMLOekddO56Zf7f79f47LV/n3D8OJ99nzzr2ACZRUz
2GDW3JfDeErX4XnZILwwghZFUcRC4Au1CEicqndPCDYeEed/UQJ8spP9v0+A2uLifujhHWd/PqKr
0UJQbdT3zOVuVm2+FnXJ/NTcfvvd9uyiBHOD/GVdx2uylWIHVUroYpqEo+hLqbmHsbzgt0a0Nn5k
mOMZrPz/Y1FcTBM5H/noEfv8uToXgWhbwaq5rxvr3t1WxpFBEM42YEMLn89Fqzi68xvUpS82mv+6
OOhCDc5+bHY5k/+88tRPBlL4urmvYDJOiuq3ZY9Gm9E433vn2RK//OlKW79w+vyPhd7nRfHPy162
2X98jngxLxhssChSe41wohnE6yp/qezeyQPMZZ5TBNr1dMsUG/r1V/XUf8x4/+3qnx633hWoHGXT
3CNdB6wp1Z3jNSBLDaRCt3kVLlz1GfOvUObwiBjBvTG9+KiF+82pvYjDjrgG76qHz+j0ztHWmYKs
Rg93aHiT+ajBadXvHE3BkV7apJdcY9yaOyqGhiaUVi3II0owf6fE8ptwNhU6bUYSNTxkHE1w1t8H
mpuULcKLS8pGvtqJvaEqLqazXzGO92UPn3mKmy7fqbmNLYsFk+VVJM31sKS44MK8/F6n2aPb6ndp
1VPA89fg4DHaJ3Sxb0/+YCStO/ww3DQOiK1GV4nbr2zcihEZ5BP0Ejsb9nyUOo0Bi62Mh87cj675
IQb7BdojtG85J2ODO6HqzgWQLbNd+AhZ9jgU0xKVk/nDmLKz539UTLFqO3hybYyjjUUgx+Rzl2CS
USYNsAhxpTr7Edeaq7Yckg4kMhLenPTTV2ae//HP/evFB+y8WFwRhPP5O2Mf2Ji5u/W97vp3zEmK
cA7Wnhm/dsJsfZ8r6IJYYiBP21vldjbW9Hte4LvA3G1KzZd20e5he321Q16KxT9/K1BgTP2x/IXP
+9eRYHVMXQq76++r4d3hJOA92UxnNeP7UOLI6MaaepnFo7Xgqfdlku7fhzLTffRYOIdhI8N//fkl
6iBNwlUVJbnQ2vMGULKzNHNMitnewHBX/ffom+vrFsyQoryxv53r7ZXpYX7acIPFT8VyT4sM5ttx
UPA38aM/2blv4wZaLe//fpRc9qI/nxPhdATd8w+mvX8FjChPLkYp5glsgw8IhzHda5PG/OK0+PuB
OHgLkSnIkYVe7LNZbo79wzLn63TfO2MyNcuLBz+aMN17S1T4u09XIPJflOCfyz3qES6JJz3CMRaB
/ul80tTo1bgAT/fVJs0jNCztrA+a/PHvj+9TLPflGORV27TAmLvhRPTZoNeH6QX263T3Y3AsxHvR
/fA3JGcBHvTBnc0Uu1yuM/0XqHjYDTe0Ja9j6YTO1l6N622K5yc8PqKLXtoK8LD9vTKJqbWRrQ8F
Ro2aD0FaZl2teoHpTHUXlF+oRv9+/WjscMQl14LPhBbyz5ValFmPKEv194T4nFNV3VXFUKB90r4K
5fkvhyJpENhD8MiQLNLd/3klScrjaAJH3rekowBwD/k7U/36MGve+9quzW0R2Os1kj91huwCgalY
7S+WxN+rkF8BWS8fpBfQM336FVyvaGS6TP19MTwp6Ty0DQp9oBEILEH9Zuv1F6v+77KU61F+0AU4
9Jz+5yWoZ53uVDzcrA3cN1tuNTP5i4meN+cHp1vN7001tsD5BlyqmfHnv6/N/3q7hFdd/NUNLDs+
vVtNX8AWyTbhI8NmeREcRlnXPlzi1Zmp6Ecbo4slcPf/ftW/vztu+j9yzcsXQV/w53ue9DyFOXJ5
yHkdEWIYa976vxdYf1zjs6Nr4aW9tom5v7fNPcZG4azsqHeeYEjAzV1jLLxaoziqpf1iAf2Xr4WW
myB2ZKmIrT9nmvSWgX4j9XmiRvB/SDuz3biNdQs/EQEWWZxuu9mzprYkW9INYUsW56k48+nPx2Dj
xGkLFrL3XYLEZpNVLFb9/1rfeuhdQSeqf5xp0P35EX5wsLI4PVJ3xQeOQ/nyEFnHCDeMwlHnRli3
TVA8amWPDCPbh1Fzj4LQB639ALjs0Eq1LYeZA4jajBCSVl5efRlS8clMWr5XFx+Jf/yeZab9srPM
hiqf6IQrNrS3FnXLkZmDkmOlNYpolYc/3/2yTf39YqS1LKdaFLAX03akSjvHjYXYNY7JRUI507WH
2c33LYbef30pPn6s2stoUn29qKFAt0rCiU4XH7/k3rYoxaYCRESYGO9hMDmfPMXf3wy+SJ40ODTp
JCBdzh7TG7Uc+XxzNqviDJDq3jSjT1acDw6GFvUHw0SpblLDvjySI7iQKCTn5uzm78oggyp49Yz3
0eUEWGEsGH1ZnGfElIn37xIRlw/hP698MUdMRGyh6y6feDLuawEJH+TvZxnkv7+A6HGJ6SDjdgE7
XH5EigqFIRoO687p+xrbsQlpDu/qaY6z+ZMv4+/TkI0bJDnhLFHIv42WlvSoseDMnDvLmdmjIF6I
TLzC0xCVflWn8ycv/cU7RpcHcIhresxDw/h92qehgNJT9tO5F2DGtCKvdnOnG5s0m6qNp4cdDovG
/FddCUpHdM6pIXoWtV1jASL888UOMiNDDdg5Zzdoum0gPM470ZSeemsgN5PneyR/Lv1skl58F5er
UqpxYXJgiNXN316EmspJNura2UDIcNCVSLdtiymqKwUujyYUt5oTD984T+IWZqd8hPsCT1r1afo0
OymCZSOak7XXDdk5rrCM5Vlj3M1hzJd2LKNj6YpPBudiMvCLQboALOezY6OXvdzlVXpmgJIsNd6d
7+nkd1hz1F06ffJd++wqy5nml2VW1tacemOhnQfPvderqry3I7SMQxhpV7pemts/r34X6xF1Q24H
6T3fGFAnUl6sfqmumYtAqz530yoFnPrvmjhLXfKff/9y/V9up24yLFG6V5/rlxZjQPQ//vyL70Q1
zqWTa/x8OW0cov0+y/QTy/3/8iH67fcvw/XL7zfAI+uI/+uzN9+5Xz1x5lBNiyinWGCuewTcJcb5
lfw2a1/+t4FZlopfLtxiPimrTtZnbDhi9Kt/F576+8BcLNVVlQ/0Ii0GhoUNReFn1dHPJtbFqjLN
06zpMyNTzDdSfiFR6396PtZFW83xutYp0V2e2Sah0r2ptE9e94vPzH9GnsBXTkSmIBLhnwPQhO2I
fUKrz657DyV6lDvRvP75Hn5b7v96Of7/En8dl34ZYz3tezBgoTrjy9wki5yic9fS/aYZwCLLz1p3
n9zQX9uGX67m4mxqp5lXkTKxh1C7OWC8//MNfXaJi8ULCbpnTsvbjuO+kGtDXEHL//MlPp5Xfz+z
iwVLJCqERcElcJojBva0/2pe/f33L9f/5SkFIrSKFGPheSCLJt9093/++Z89oeW///LXCw0vVDoz
5JwDY4JpSXz7LJLhsyd0sWQNaZ7ZcebWZ/VgjKxOnwzA8sd/WxFdkmg9gw0mOv9/3kHFYRPERqPO
Y97s8LxESbLuy6cmmD4p3314H79c6GIFdBuQAYat1NlzbjW7oJXyyR7kw7GAP0FNaski+Wvt/2Us
EBtNiWgSddbz1Hd6ehP1be5c/xcD/stFLuYT4qfRBv+hznYcbnE43Ke9g2G6+KTw/+FS4kmiDwTF
Btu6KGsgiuolsR+sVjs3QlazvjOnw2zd/flmPhz7BdDC2QL1x2VN0+obzS1sppYUxyQ4me9z69tP
f77GR8OOmIHdL3l/tDUvhj036hYqQQ+W1rnGYYV34L94w3+9wMWXD2F3C4+NC3gNGIyXGEzvn+/g
o6dEEZWMT4rP3MLlHVgq5AnO1Tn/3gybctxh8q7KT3btH01eKWj9Gah7KCtdXCTIiFXoQ8ofdnel
ZU+jumn/gxgEdvtxXsXyIC7fdGlY+FxREtHDulirXC9zQ6KPqNaN1oPh1Vea7t5Y1oKWCo9ZHM0E
r1BS//PD+2j4f73oxfISVV2/RLtVZ8t5XRnejz//7R8OzS+3dPHUpjA3hxy20nlyfTs8gB9AyNZ2
n2AgP7yKZNuw5P7ReLz4RhWhm7AzDevztIniWzd6lZxZjE++JB8+qAWSt5D+lpPUP9dhzpIt5gnB
BEiP1da0PzmHfDi/fvnrjX/+9bMLRwCLKoMfdghPz3ysOn3759H4cILZiLuYxZzkL0+ec06nz5Aj
JzYyj8ZZ7VwRLHnjKyvdGeneMv+rR/b/17vcMzaVsrMp5XoZ25J8vp9qsf7zHV1WuP/aNXKGd0wO
0ssaefHOOC2+sBYt5lk5exz4ePvRFZGiHuNTxSn6Q7T+n6/44Tj9csGL9yWOSIPIFRdsjVWf3MIi
ycv9ny/x4XQmuUb3oK5T+byYaZalaMwXXELDbTcaOCTfastZOYc/X+bD2fDLZS5mHK+9NTs5lwkK
WK3NLlS72thNZuLDe1mFXPjP11ve9cvljdKOTjY144SI4Z8zvCaL04JEW52b4i4N3vJgkzpXQFWy
z2QSH72pv1zoslLt2AD7Q5cLue8Qukz5SZHqoxlg6ZQloJ+Ce7tMyNWtPMcezIrpmlvXxpxMwOgn
M+DjO/j7EhePaoS0rEIr50UFLGZHu/6zxeyjKfb3PdDf/OdYSIgEbm/Tpghx6hkkVcgYH5VUWKHk
J8P+4eMS9IAWZCYxFBf3QpU86unSl+dyxqH0ytk3B8T256n14e38fY1LlWTfpDCaMBOcsfJJ+Q0g
Sy03AQ6VTy5DqtVHk/jvK122lxx9JJcuN8uzLvISK4Xn3mRJTnxLjSq3wWp4GKi03aSgMk5Jj6Yc
sB2uL2ek/1irxK+g7KHH4U8AzHQPCgQKYL5mUfxnWhbvpdmGK1lJbYWHXS7BUgWzWBT2nmDoZyAw
CAKr+WeqaSSpWKHtJ1NNtGMXOSAgCSMhB6g3vH2RZ93doMIlYhd9hhoAlFE+XQw3kWBREc4qtDgJ
KVyjGJEfM9URXNPw6su02mFEeHXJccBNLsp1WMcvJX6tAc/QJhnrFmhbA/muweoXz4P903Ny7tNI
gZHgwNvlKShLQoYN+F1JdJ7H6VjMYKWbVl+7MEs0rEXgRCAhOOsmDCU8m2FJfkwIS96DKIlh1ymJ
an0aQbPEsl3FBlQgI7W9lSfqwncsSC0Uqz2oUMCqUmMM9raVVHdGmb2aeSg3+HucZwef+s6ENLcr
6qi7DTXw3nTPiCUH1e33ejv4jZsbGxsA0zFXVb+OYjvZaHZrfWnMvjnpFb7uoqNTDjCrOqQFlkIj
ruVeiKB8Jiyk2VlDV28cg0OfV+KLcSPTOZI56flzlmkbEkUjH6W44weqf2lkaK/JARPvVhZN66ij
nD3pg4TraBsI+aaxA6UXLnmgir7BvDhHVBVglnPNdBP3XezPdShWo5yGetVpI26rGsiZ5xXtY9na
0k9zaOMIUuLxKhsi48oI8/daUApCLeIe+q4nP2cCPanmBHxqAecCa5qxUhOLAFmd40vce2DEgCRs
dDcgSaOIzT3AcKRkVqWu49R1j/mg2r0FXhwTu54xoLaAnFf/YHY424xYnedwtnG6GdDO+i50DjUZ
ceRyTNkmUdObMZyGIFz1xfRQE7HrqwjVUBVF/U0QVMHOSkgzcr3Z2o/d9IZRRMNd7zIoblH7NgyX
zI8yEIuV0RU7R4hk4zZFe2jsttoMVXAr4qs+Pcb1SuvhzONdIYUpFcYOr0RIHtog9wgoYftBu8FH
k5n4LAeZrs20e1eD9lJPFk1b5QS7gESlm0bmyJ6aKmJ5nJwnwFITKSJZDjMgJjUoHdW8azLlrHSz
EXjqQ5AtcaTdFUNJ6FRVttvWSsZVYeBS6rp4PA3QrrZ2BRyzjerwunHkT83TMbW45H4LorzWfbYk
qqTOyygSRHoIQ9YcAIdtphEHELRiPIiYCMshMuNrlUb9oQlE8CUI5/jQVGW1KoGi3noTNntvhoqL
pxkQa5HH3zUD9IaU4JhSzMybPIsF3nvTvYHUTooavjkOstarDTEXGy4Ov7R2icaS9rbGIrh2UwOX
Wh7QISwr0ujHkbI/oWoD+JtDERAHS+S1QsRAqIrej35UusXXMLedlcm/bk3ZWf4IsXLbJyTKz2Qy
oc/S8OQmhETH2mBsq3LBN1VF5dcdCRCxB64hNhYv8xJKBrgTiGWOMicVU3hl86/wHuYFgN+Wm2hW
1WuoYdMHAghWVToa8oKuntat5fyMKAgQOdE2O9zZEQGLYbY2W7dYtUk6YvKxhxUy5pA5E5Z+1Oo2
7rp2AfLk7COtufeHsO7uyckyt+1iy++quTxGLvvnnuiqtV3O9aqpZ6SNaR2s+D+COzGD9dKj6jnp
YnOdcg7yyWaQ67ghf0ozAevBsWkBSgq2XlGEmd8LiKcoa28D14sADWiD25ygKXRmhfyRByNxQDgk
13HtvCgc4gR2pm9D0fyssPAhrkzeekv7ZlYd3NXRfC2CPNg2Dg9A1hUuZ7d+tSxUFw55W2vRdaCa
zSXkgxQ/P0egf09fOMXZDW6qaLUHlRK1pdV2tk5EJPw6JysiJeiJ95hnUuUKq7ZbmDsbwsxqIGJ0
1UsZIjoFgFb0E8BOECfNI/8jb2IWA7KUsSpBsOjZY+w0OAStOvvaN/WrNs0Qg4LvyCWL+67T8tOQ
6vWRAILwFNIdqvHOw5vrYt58Z2GxYD7VXmXoeoQ4YlnGWjyAxwvN4+BpmBdp3PsAm+1jETo/pYtE
f8bqf9U4HjTCgag92oE6YsCGdDIdXVSoepOs2SrZGYOUmz6hQqjzvmyhqdhfkk4MO06czTVAxPam
ImX4qHLW4KW1d0XPMPXTMcItU1rvLEaV39uhw7Kn5fxTW69wJCTbqvemHfincRtRG2OKDx0yEDyh
WESxb0tzsdok89HoCTiZm8a4j1NNvNhmEKo1psdkF2t4QgfdS77KoOETb7CRftUquEcr2H89GwbF
M9WH8JyMC5XbILuoJ3Nq45Xudy8p2lVdCTBB3ixvsM+mYM8yx14ZOKYhA8v0in7Vk9NYz1bXfZ0w
o6wUwR7kyJUpzCt2hFbP/sG2J28Fhkudsk4L76wYLImHlX/dNiYytjHF6EaINUG4sKfxHcZCmvsg
SxiDKbTUsagkGlTXAjVgheGtwaChufRI/EqLkd5eaG3bDJ9hsQC+iow1gIZzsMpQ164dpwOSFBXZ
KmuL+Tg6ctwaykwODSbcmz6VSK5DCZA6kD/zJeuzwX181Nu23Qwic58CaHQgNzmqZQuSzCHpYusC
ZfEh+BtPDXxFHH44DPDXzdbDPLmwEUiXwSsXiv5LPkLWCFu9uBYSuNqgZe8VnNRVlNCaanSbzJxW
i2/nEjRPbvXpHoXofFuVHS9LYzbhlbQHQFqlrZ2mRf8Eny70+fAF902byV1oNXJHrO+4yYBYYD3s
qq9FjfKky2t3zU8VWw37w64tsEqvS61VsNl77xZeBdN4qr1XVznlylWa8GE3endgtN2N1Ae8hWPL
S5uxkYLZHmFnr74ahdZ+t7EZY8RMpxwM65xTDdBn1nwj7aCcyEE/i7oOHoIuBEfU1eMuLUTgh14x
bewQcbFXzCzOgetB7NTybje3U/iggzr6IiO+hESJwjJxx96vwj7Y0FKvHuRiw04xU21aoidZl4mb
zEYz2dpJ7+5iV0/8pO4x9Hto1JLOvbeLBiAdid7raHCHcuXM9U8T9v5uAktwZmYzF4T9U5eogOuC
rW2jloQ9vsJkevdp+QNIMwl7GYdorEFyGydz7lfTrG71ttcgSXjc6yrKyvyUxKJ9qL3pu93oDZug
7g02YHg9jaa67pWh+6ku3kZrGbQRjYxdGdhkB9ddtwBwwP1MxJsRKgj1jS9upiUNzu6ivYnQpK60
JWeOxPN5WykLlR9e+K2cxHgfjFO11iJeRiDoj0MtiKVN1btrJPRyEK4fseHdQqbwDexM+fa10qMH
vM1Y6Ee0CiS+T7uhbkhjBVmz0seh22WhF+/HZCL6E13DtlbhuJHmnJ2mOMg2jmSe2k0Iu8plP3ya
LMFZIsnaYxxn9RerzpM9bq3c18xiJjuhab/z4Ked0adYWIdpom9JTiyqgbrhEYzZqQYKB9KAnDmA
EvNuwJa8KyieQVd1YVSzExF0bSMFK6cQj30OchTDTOp7VeFea8oNt9bMDsqs7PYOlh4HA70ewpcm
4RCyTdU0nCs4N4o9a18/O5m6GkfrBdtdhTfdJY7bPrYVWPcryIW6dm3pqnzBUL9MRxp9q5yMNGAW
Fmm6dtvTcG0svu51qcSpyRPXvm1gp13jP6SvbEtnlcPxOFiE8KwNqEdrQEhsQmYbCkEh7Y3nVuU+
nWN7ZQntOWta/LeqLg9uhfg8rQUHGjeP0I128CvcdCihaUTssoPMjdU6a830gGpi2vSEUd2Jqk/Q
yQfKuY/Ij1oJJUkaJGo+jNCwsti7d3bsLGB8igu1qvNmTXKA0z6Tw4puANWie6zYAR7MXiNnC/zM
IcnwH2hsrX2rA9SM6Jhd/6hb6ykiU8lrUqoUEiIxiosc3jubH91OPQztlXlIKucbwWC8LK4KQSsq
7PSsZ6T1Bs9Z0BZrmUoDgrSR4DRaVkLs46vKTiLOTxQSOeBF13Uz8RdD7SseckB2hKmDpGR772r8
VJGxmQFrxIJpJdM1nCgLfktizdeuqO7SOnvugIbvBxvr9aozMVVrmad2A3rVe2ck4zsCPLIRpiRA
TwcMuOC3sT8zMXHNR1/ZB6ChgVb8RiTS+OoQw0r2S2LtLFEWILXa6AZiK27QcLaIgPScPmBdEOVT
m2NMNwrXBIo2OntjJqNXC0ACsufoD0bcOYQtKt71YsGw9rZihWS346tmgtLlBt4tEh4Ai1bzHDrO
Ty1De2VwFDmOQ6F98wxX26lJK797UwDVBUEq42JW66gFdaPlUUt+SKChYCZoVrEurC2t1vbAMZAB
odtd6aRR+DW7gCt7gEWim665cikNrirO+MYqKdnsATglnGIYluAxuI93ejO6K9pexkYEtb62wmQm
VBkmKnnVvLsm0b6UeIhn1s2fXghuqCrJDhBFKFcFWzgf9uTbOAKbAgMDZdqbTV+fJNxS3Ry3OQcM
iNzkL/q6xZy0K1+b8/G+NShv1HHb75WFKBLoa3ilGgvYRm65cELj7jbNrW6H27V7ITbBPdljot1A
loTkPFjNNif04yliuTmBJEn9ZEzBSDO3jDu2usBOyghSpld294YafvYD2SBR23v8lmy+MqL7LtsG
LtQaDkSMi5GKZ7a0PesMW6B5nuE3mmZ3o9rK2USYEX0jJJtMtBUHQUUUlh9HUcptut6TLG2wFGqa
ix/WHL5CCB8eQ6MoD62lEQ2i51NJMGViZNWNVYsKPGXU2u9Rao1Q/Qi+C8Yk22Q6yvGqCrCRCLJi
NvnUlDdNa7wpEesPnuKsxy6PY1kEcC4NyJgkxAuITjraL4XttHszK6mbOFJQYVZwJUoT0XCRoLcF
SPDV06dvTjwvZ80JMmhTsc/TMm3ndDJYE78HW7Ng24ozDX5aWpZrRWTJ1qYzunJU20BFmc8UNPqT
HmKeCcgAu4UB3MBGJDckzvVoH8sg3Lt1ob5EhuvccyvmynaYmaS5aWMzvIAu1PxRAmbQ2UWtULQB
B2r7bkMzXH7r4ireTG1mviSia6/MBTK1qslhon1JdnfLMnrqJQakrG1gjOnBNwOcKiu0VsBLBFXV
Qjb1i0wZ+8ZjrkEc+TGrtCdvvYff4JqsnbM3bBPPCTaDqn6MvVKPFJtgXoVTuEWuCNVRMrATgWxf
Cid6nJNh9KkAAXMz3RIOBXZqypAm4aXdz8FwsnUl0mofdUqy9jBmOtTZQzlZzRerL7QT+CHnBF89
unFkNm/z1E03M1R0SrgVt0HEc2Rpz+CYy9vUGdmqtmSXcm6mhBEGvJlEHofhT88ioaJDHramd0zJ
DFTTPrSNYEO6W0iUYOzw6VziJUiOvo0LyIBOwbeuABXE77MjMnSMehPq3ndk4PVW6wreSc1qvldD
/YAaPWLT1QxbQ5b5DdvC/ttYQNgzVRCtODzCHmRKbQluIe8ltTkVzJWdPs9gJwje7dloTFa+4ThD
cIlOVBxQiSzZt2XpHUPHeK+rCathNc/rqrYAXkr3vap0kgq9LD1O2mRdY6QqfNkOuMPC0FRf6pw0
dP5zC2JVSWDYeI63bh92hHIFzbbKm2BlJvkPJEHknsJkjEYIU0BNhHm0CyZ+N4vXBeSxws1Tbt0g
IAq5IQPmZxpY5bpsLHGb04PfgNanMid70+9a7z6FA3nlzNDCqR6oo9GNA/hft7tzstSFSAPKBi17
vzK1SPuakfdw7k0RnVVjFtde6jpPJB1QpXJQ7PNwq9sQzdsWOpS1l04z+WC6zQ3Af3NjGxqnLiNp
fS3sDAB6ZZM/t60dnKCWqn0UiXofiCa6A+ra+OTLw9FlWNZdMhgns2doQjtkHddra1MOEPhIc513
ZeIZJwPgCbxPUZGZTTSE54ly91eekAqb7VzM37WocyjBVqN9aAdkfhhxEZWxX9uKBiZLU2nDHkky
AD43YjhIuKdmJe3DMMo9qZIPNVmjq6hsOoK3W05kepQcELnXNx4xCUeDYu2JkHcKE7YS8h3ZVPVs
u+1TUGXRSYAN3KUNBLQxTt7CZqTpPlAClsT8FRSpOms7xk0ALcoefSwwlKtqDgTSSfVbAil4vy34
JlPo6Zu8NNs9L6e5JfBIbrTCqI6aGot7I0icp3F2fzgFaZW8uJoP6LPdlg7ot1Er3IO06pK1pC4e
EEk0vgH7npO7165FqsXPvUF+fZw02dqKNejp3VivtXkmNrHKPKD/WvU4xy3ZK1QnCJWw2yC4ZzAE
x76s8tZFA4/FARm/UTY+SNHY1vM0W/0RfU4H23Q0FjWqPjzygZNLidc4YM/Qb6OKwoThBP1+6p0F
90pAMdB5tN8S3lNecQKwqL6/4UmPPOCIdf4ahfCWii7L36m+Yo5zFWHvUzfa12ZT9dsil7Ff1ma5
jiD+I52R8FWl1X9JIBj5eh8QWeSlzhb6AcgXyRS/BcccHdEgEzsQkufqBtNIfk/bW9edTWluNmCg
lo14StQi9h/rn0adDntCvwAskQtrHYy0yNF3AhvZ6ENVbE1hRteGKgfwvg4cdY8sBlUb8ps9ySc0
xTqbturFSqOGaLKaCgDoqvYga+yv2jBujCDo3szcEyGl3YmjSNJW7dH1oNIVCwG21Vv1ZCBE8XuV
c3aysrVRPC0M0KG5N0rJN6ItrHeX1f/KyYdnfKzVkWAvcjooPFHPfI5zNHZjSNYXBYR2PSrERVmt
AbHVBAsxe+DnxAGTZ+Rw+BAyJve9KBVNAzD3IGCdbZAU0X6ohLEuEe0dSGvKj42N7px3z4qwhHZ2
CWyx806VJ6pn0msVqduEaG8nGT92XsQpxRyeo2rJCZCjbq75FMh7l5oBxPUui30Si2b4+HkugcXn
ZrDSk+DLyLHixnJnEG8Up+vmMcZf3m2TVrWPKBG6td7EHiC1hniUOjL1I9Bj9zDCjv4WKL3xeX8R
ZttNcAgndhWGF30NaPyvCzckGUlY7i4wNG3PISc4wC4XvpWEw6NbEhU2o61ea2GT7ZJuoJzn9eXC
ybb82q1+5HrxIy1zQd441e4NodVaTWArWUWbLOjuMhd8bedCySfUKeHkFBmbGtobtd70RydYH/sq
z6g5SNorWl+bPyB25++sU9285N9svOSFIloZXBVFB68d4v2Ao5b023inUMbfzJo94WOS8Q6nXLx2
IW6tilRR7soF+SC2Zr/NKdTwAubOUZPla5CFS4nyq/qWJye73or75Qbwgft8OGz7JGEnEg4CXk+O
+WHWwc0maMPqWvKDginzhVmLnS2Aabe0lyDPgfgPbcH+YiygyhqJtyN6FU1cr62mJH0UguacVEps
k8y1vpBh92Mylk4IxLFS4ogmp4gQJAr0GQEUpZdfy2ES+5loGSJ045+Q3Yt17pyc/i5HcWVBxKXi
aeQ22/c8C56Ql5GXntP0WTuTFr1XcugeEtttXgQkSlLCW1OsPDkTBZ8oz9wEdVveslvqrlwjfnHN
5mtY6SRJZNCBW9FTC3M08iHGkphdt4jXnqxYa0oP95YEVHnbVfpwkiXIRurEpNHHGvxzjep0EVOh
6IoypBTcqm2ynFChsNEzMYH/mj2JGWFkDORrES6WCcr8VI2ynVXKJ45lWAeieh3MM9uJ2NY44MJr
1Qf4c3KActtXRk+cShdvwfVh6G5ywpwm5Ai5SS2HxCK+ehJgbjPSc6njyDmRDfPMem/sHNoia5Pg
kluyHRI/wHW6JkoP7nCTIQTR8aosB2AJZMvkLdeUsVSI+DatspwQ69zhHEW4bbkpG/ZygbDJqxvC
nyO57htS++ZiQyvkqWZZWtOEsfiVBlhMV2enAld+a2iSw2Jcjfqb0JrmVLU6XEgSulZ5jmNm+eow
b2PzTcrZpeuhC/MLOO+CffJc1eupGF5Mlio/I6ZgDRrtu6sRn6AMu542csooHIZzkN8aoSuu6eSU
1xbrCX0i60fJ2fiUhPYEn9qCNG95uNUbERGWI+jY5kHKUT171klg3kMO8o4UoX+0UTdQDSbb0yWs
OGAs0Y/6Wdu397WnU7kNUgXjEAhunAEQsJwwIh4r7G6LXH0nO8PYyNrDVpjw4WZXl61SWNg9tG9H
TbRlum+SxO/V4Dr5tdapvDrlRppf6/SWHEz37QgcvE9IzGI4tGQm1y3U8xtzzIzbiqr+mpeMnaPe
tY+DaNijJ9q4IWx6CZsxvvI60bc2hn7TWVZynB0vPdr6svlWDAF9Vg7TRlhv6zCNfOW17Vb1jtrT
wiFfry4iRBpjdtBKz2D5K/SVR6HdDxLrSRTZV1zS7tEJmmgzx4GxJ/fP2nujwW4uaEd3S/Ny+tKb
GKVbZzAP9oI4H5omvypHBTW4cWcfg9EE3BiS4yiltplxbW2aprdBHnjuyQn5E67lvZTNkoyRCjoD
uhFuEPQSIqU5NP8VvGiTctM5EipSvh7YCuywnobXimAGujWOsaLNDsm/Ce5YUSS5eYE42iJL930r
4/1CDueoM9PYTzyOC+QVbdIR7j2YgGo9TJS0JEExfFgRIAAxUHQknXzfW8QnxTYIg5Gi7rYNKZH3
CekSQG04eaZVzga6Hel1hOma2NbmNKLDOulWbHwfcsKVVB+I3aAgGsJyLveu7LOzYKe2C5PunBKL
u0vsmoAcmYnrNlnM2NLsfdDM8wlbtDzatlUdpAYAonQD4g1VrF6iOK42IcFea8medD17ucH3hQ8B
aTkp8Vl6f2/2tGecgcgMQlHQsAVts7GKeRExCezawirpD8+tgmVMthzp2TOp3qG96XsZ7YZsoPE8
f5vrXu2JMio3Ti+7LzjKJ5pHcMKSusv2JiDvq8pQ1WkSFRBZs6/PlZWAJa6nju3eTI+2DpPbRg33
ki3oXhtNKmStJgkbXXrWUv9ueaq5niTEicJp7UMzGdN91XeUnthhrB12NQVERNhb+a2KbHejecNb
nNrDUzgUdrSa7IklKGVRqIbwLe8ne5u6ccA5ekhpdev8gX6BoBaDPHO0CL+3llnsiLskl61NafWG
dUIst9PfFAapFJExE4FWBDXettA7knznHfWJTKYwTSp8vPn91FUp8Sl8l+cmnXaUWZXPbr++U2k1
XBciT/eO63bLPlHDCUDj0GjoTTlTmi09VHbKUwmDf5iilZ1Yj1nVeTs6PupY2c2SM1nrnIN72BR2
CzU48A6NUwZrLR7Gm2oMS6IClqwC0ysJM/PetUy8Kk4ndK1fLcQYB9vVsm+DKdNzP03DWldhtzH5
Ct8WlIs3aU/D17DC4ph4qXUENhnvkjx9TKSTcSQV+qmxjJEH0JLkVqRy5dDAofuE188esBrSzJoO
hhWE39Jweiva+hnSSLQWrOXo+xrKZ33FXkBKDoEauU5LyAlqF0e/DQOsyJ6TNtvSmo0ViVmGH7MK
XRdZA+xsmmib2+MjiGzU+16UgYaPxM1gBzn8fqF9Je3ugEH1ZipFvKU7cEPWrrude+ulN9rItyY+
ta5gioO7jK48RnXHiU3ceFBMz+Af0rUcKdLhz/G2QZe5b9RzBDBjp6R9lHroRFx1mBrC1MzJelHs
7vYgGhCZeAFc+m40VwWxiNvIswSvgvniJvT7KkvVQKyXU1qtP81yiK+8IuiOHG8gFdAij1dQNgbk
adQJYrz0ayELpkuVmGcSJNNrUQEPniO4KXMU1RsRVyTIUnq/xRiXbr2CcyJ+q2hl2eSuZr3MsZfY
LsCu4dtA3XTLJIt8il/EtYnG2s+BR1Pe1uR7oDt/vQj8ec4c68BL4N442hvnFoeuS/XsjR24j6Hr
rlOW7X2icTuhSS2oauRX5AXRwmqZ9zPQ8rU952d3mNtvNj/N9xI6ZEI3gpNGJqyfttEz6h4A8hI1
dh87vgij4SEoHee2jnhDrZQyU4Lz91C1zrxt7BnRVP+1DOgtJgMJckJ18arHfepTBwvWrurzjReJ
9mB0WXvX6UG7a9K4ePD6yPw/ks5jyVFkC8NPRETiEtgKIa8qqayqN0RZvEs8T38/zd1OdPSoJcg8
57drGrgMHzMMJaxkhpZ+2Izyn22Idje4s3mLyJ171Wo38jlqaViFPnGJyckB9hAP+S3LVeDGIIZz
0zerVA7uvV4te1KQOU/DMJC7AixFV8s9S1vPzqZs2s+mtMsTCJUF8++ELzNI2Uo2I5m5UQkwm4Rw
nVBjZzroxHfWuuw8JMp8LV3Y3HLdXXZTnDobM2Y5VTCRlWb5FSGFBgF8TOy/XTW+x1r0QkshtT53
2c6UgwwqN3QRqMnxTeGtgMx2yk3TQiiyIMFckBT6aKej+hJdM7zpgt0nZd+lT2DuA1YVtAUTNEHW
yuSRdTGiWaR3/D4bo11MoN3ac3o9iDw0CYXr/nhj1b7ovfmL8yHFtt8528kwU1/XmxCPIdcltJB+
TZnMVp2EzaB5ht4vg4kHTy7B7nAXO92sofY15L5mOA4+BaUkShcq7VcDJRE3xFHGJhmcV7eVxpNp
1caO1QvNjswaDviam8W1w1OYNgt7QZHSMhU+JyQWH6EPi9fORmxRzm5+0uUBrZSKWGnTdxqFHL/m
y0FaxvpjuejMYCvEk5n9w0EMsHMNu0dGAV/xsgrA5yQzzhkagPEtLTY6IiM4xXNTfg96+hAuMwno
lyQ/kYwpjCOAzaoCMMiiH/oruCrJFM3J479T/C6Fsq+oHDe2VDtLvtCJRZ+hvs7s51o/2jao5GMU
H9xkR4R8Au0jCNf23J3dMOGdKN2hN4opuWT/sVZFcrPoijM1vt7dku9k8eM5V/auVSJYHdqTrbb6
wi4kjh0gaNkHidrp2lkD06JezLlW4tXMXpbyMU62rQPOZ+/nqoVY+y3GXQ4c1Wq+geK7rE4z+FKC
e/Ny5597mMZ86GBIQOa42lT319O/Euu/rbamLED1p6n46YmGMsIHsH69UDTnUcHloWGJ1SaqXiLr
pjUnvU73NuS1tK5O421kr52q8K65qYKab55Y+DUVxUfRb6b2ZwbAsDMkjixWYnybwajaKBgH1AZs
RiajFxh3Pu709GDNRzdOd42Vr21rJ/JrWb+UvDmKTfvsdqD9hAMPXb6uzROMn+927roafu6/moz/
FmxNZUrg20JnT2C7j5V6F5yXUZ0dMmM76kd6xPZFTkwyWzQHQy++05g2WhSqestS6fnD+BxGRJL0
AKzTDwfQqtAPTg8qZ9UHNXLv0NiRkQcvyrdK7iVQBAW7qyQcKZk4xOiPeGK4R9Z86izeNPpFo13b
+oiqS67vu/jnXkdBaIg/2nyBZ82gh+7sFXcq7AOQZXSuHmWKLeJL59vSX+bpjWiTFVxHa51Dd1vD
aWH715DmdNsUNU1hB53+k8OqFtyq1Bwki0b54bkKHxKLyj0UXNnZ5R6XVN5ZrWg2FfsulR0owopK
U5C4g/Ua002zB+f9NDIje3Bd3quFzSo7j7THu9R3crR3akIgZV1cW/MLky73nEJvRF50KchTaDTH
eKD0Nt/lTrka6W6M62Q36DSBkTiJcBdy6e5wm84mBXUWJ573OjQcvB4kWw6kGq6s4ZV6gjWxlX7D
NEj/eQK1PJIWg8B1N0cJ8UTPE7RbcZaUcU2pFdjtLdXecdor2F7XPGfEaHrZ7Lfdoz29Cu+pCbcp
ssyl/gOp3GrqTSxPhveKrH/J/0ZKayCwKvpwSOPbiSFFo7a9tyEZNn0V80fSvCb0wA5iF0bTXo7C
z0gGbSqCxDzaOYDvGRbgEvYzIhxLDPSNo/cpn1v9rTXXldB2zLb7yrhX8FA3lPxalKfk0CwVnwmg
YVUP5aqQX5Pk50tPC79Wn+zrCExnDn2MASzX2gWN0doY3yZMT573Q58nt+/FkT9IAv0I0ew9oU6n
zHYxtj3xqCnH7Qwtv79rIy16M+OzN+tMJByIPAMsTGstL4Ok1d4GRGm0k67c8JrZlynOdpn5z0Dx
PpdEkKNwiOp/1YBlcHgZ1eP9JpwAEVFnrXMNWUC98rCepzkTaaEjV3mhu1qwJVJ8U85ni+ZZk8iI
KXy3Kf5J4/AQEqzuhKsu+SHaOurMQEuPDYWDrk10znDRKWoeFLQ41BEjK+d+sx6r5ajo3ptpT43t
dWS+ldWHEHwjEwsP8oBK0jexgfTkB3uRUQvA8UBAuUWiWeT+64y7OHV6yOZuXWjhVzvUa1Bmqu3O
ct5rxXs/fttiNxdbnaEp8w6l91nZF/LR/IQ48cysOKIPih2xtLcl3XIj/X6ZTijalWs1ybYgjPmo
+ZPzvXDmjs23yl4c+xQjerHrj6j/QFkWYMZj8IFF0x+WFH37btTO7rQjcK9zeR8uPW1+xU2rPhpQ
m9piv3U+tfY54k3pkk1RbI30rR2+nbLezghvUR4wITxbpF03qA5LracGPeXILleq+LSii9PWPvws
TA0hh89t/U5JUEEDLIADKfLo8xbaSmhkDIev2r7ci1Y9bWfLp3z6gwap2h9Utzv6Ctidi5UwfoqZ
VllvOzentOHy5BTviMN3EC+a6XYpXnoXtezyKO0Lt9uGedon8jH8a4BL/izE2xJsT9uW0Vs6XMV8
KxCK6N1RY8aKHK+jDtDKEGsknEiSEPYUMVNAR153yOl62/Lrdz69Z1VQmjI+NmZ+GUmN4YePN8wv
vhyvw4iOsAckLB50DwgyJWnqLRmpDLa/nem3RYOS0t5uT6TAL9G9ZS7gYfDn9FeDgXCpgutQXI+x
tUZXOtvaFnSRaqN3FGaBDJcH2sq2hWCtoq4SXjvQM6L7UD7lsv+YdXPTRvvCvUEYsErnm8J+j8Nf
+dB5FLUXu/bT3Tfdo6z5D0d25dVQbDu4OZyT+zHeS7pT6kqs4uV01/UM86vJqZoVnBn3A8L6Kbin
QspDw/jiFOR+UFBZPbmU9tQZP/IHh5hHQSmJyGWWryUt75wtdNz53vIR2c9tf0q9X7pV8uEQTSea
TleyO9/fNLhpXqI9DUat8ZDUT6EBIW87AaWN/G2/VR7MTHngJGP75YGGwaJw9ShfRYTgJ59pdq7R
HpAGucigJy/AfjCMx1nfq5ZVVuysydkMXBume9A1CIl2Y6UPEpJkXK5IVVGrP8zqaR4/HZ0n5iNP
/mmxjRgOmT0dY7V27ps1EoBAoQoSw8foHJfqIrWfCoqwjsm/oJv3E9xHK6ddle+L5kWYiDA/hXOU
1lM4vlJ6VkX7xd6o+FgQQL9sidDzreLBA5mtxsc8vVjob5PuX550PARH232lrGXiFksiXCyvtvES
pZd+OInoMN8lU90tlQeSMvvFZV4JEoKneEJXmXzyjIfJuNbA6oPN+3hb9EevD1jk0I58cx/BehNY
TdFk+DtJKrnKk0uHup1TsCJygja3Hnu+1V3jTA8Sgx601EImsZEN/hlUUiGXs7hXGJ4L6vuiat87
T6kYT4PxL+rDbW54YNX0HKoHFhpfOoq1p1wNUBiT2BK2RLdrHTCmMzADXpfMBFLQ1s5WEj/QbLRy
uIDd8okkM7Sor+Z8P+3Sw0RRRt5+J2ipi5ISh3Jf6L/x4Kwa4z3lADBESoRi6oM+FwzwE7xiNP72
c7zWkplorvkxbQvCUYFwda45/vmgZ1l1yKMbzOi29y44LZgKos1y79Jk6JicwKnRUstnQ+abZGyf
+ojOkMXioInWKvyYbNT842tYn/PQ9rUG+h60arH/hrZYL/HzWH+GMdmtiDxTjoQKBFNp60TAAtgX
Vr9TV9OfbHFpRcUq1FBO872PtJV7BnJFyaHXG69NzgNd5dRZRN+WCWuV/jZDCR+Blh9FDZeiWjv9
YSDvB56bY5emD/Dmkr+yRN4S0hbugB+l6nkYbla9ld0jvRgoMTi0w40qf0zYduUl8J9/lRvInlSP
MHxFJsMu3uxjp98M+k+DJTz0qDS9Jxj3hdrXIKAC187KuCt8tZuWTvuKtiN0J3dUP/pTIR33Ox25
m0YL2jxxl8Uvs7FQGKgCsL9T2zVpMHGCj+G6k+abkTWfi5CrXLS+Zf40xV9sO0ebdpyINNIiv40q
YTlH+AYFCOO8DBSOXmqNSzd+S7zX2NCDnn60YvmaUIeEL+X85zWUFuK/0T96WqN7Pmq8s5Z9ifNl
ZkPM5b+I/me1ThexG5zh1MuXsdlI6FxmYErBVzrEMNuOUD+U3/bNp21em4ohzYSoOTbVJtcfe2c7
yL3t4P+nIMd2AzQUfsd8KMtk29PgOyLvM8S1U8feOirIcRn/FKbtT0DHnbY3oElrQNxUf3Xw92v6
FvHnSrBHkRrpp4gfWTPv+gA/uW9jgDb922RSltN3KzO/Tu4PDYVfC706VmH5hfVQmS8IV1dJNYH5
/HK+W+GD0o66sy/SbZ/RMMxngzy3lyfP/uvphAf9z9WmiN9HJyRqnpMIY9JB4/GBKaDq6AT5bNq/
ZVSjFn2BJ0kQvKE0I7s2zf/EdBbNi41etTwRRgJ/wZMsHmSN5Gun7oVJ7rFu2Xvs01D8mVKuI4qN
FFhV8iJ7OCV6ZermEsrXbLT9YX7omhDSn5HsXUf1NZP16QCws/DxALTh2Ul47crnYnjTmmdXPY3z
diAwpnSR4hPmpg52zh+oL6r9MNheLO/YJmJfAZVkM9MPBsQif6PL+3FKyMg5YhVctctT7hwLeUvp
h1nmznckZdE0/8XjQVB5tpA3tGDLMwFWC9bpmJlOpH8DKtS630XUm1Ozm1SsuNzcZfnjUa+TQ4El
+pYSVhPZT5M+oHxaNylVsFG965O3oZoxOCiY6+9k/PQwK8doDzTzVhpfjRq2sTmvTbGnKAZlF8/x
4vbXXqOknJh+WSHbyOOgU6SNaMNmoTpMNjgxLCqLs/HLQtQ3i4zQ6f6Ez+sA1BCusPi9UTXkL5zS
aKuzQ+iB62vuA0ZCf8nKU17NkOW4H4F6KIFK5sAY2kNLmjnfh6NYeDIsVZa6mAS49rr2F1pNUIQE
4zaWn0Xiz1UIk4wp0Czx4UXYicBhS6/3Bw5Y5BUHp5t3HblK4t6zRqsgMvmubbeZIRBKL996aDzC
WPglUlhr8LZm2wWJfm8QGtZNae2amZfdmce9W0W3fqpusDk7bxkCV4pTVdHaXC8+SNhKzvkFLDMw
h+kAvv9hMxxKbzhQknOlb3U9jvMmqeNmZTgVWdcycEOx71ztVGTRMTa1TQn1v4LJ+FWa3PTF9BTN
AhYfomo0/MVu9y1vTeIRTVSYH+hfmCNouOImViucIT4Bxs+xaa51Jc6l2fybMlcGRkXgrpd7B53L
Fs23L3pz1WhmsHia59tjhuHvby6uXfssrYHxeClXhnff5PIbtNBlTLKNPuEacObDQvILmrhL7sEP
md62VDoUJZVZensuC2i9Eoa+V7spDC9GMpCjSgh9v7QPPcWQpTasM9i8UNC/BrBMyfrR5WS+85kX
dIXniXDeMrLfjbpbDVyYXWbg/UOdY0RHM8ppR0pfdZLCJ2N5bZc28PgzAnlkP0e+N6WBxcHR0P66
zAsyHfq5Ig9xxbLVbP3UVsXObHlP0VQSt+Ur10GqlX00mrvLqvGs9Mmv7PG1pU4TNpPC99kb31D3
76SanuiJeh+H/mBl4dpc6C/QqRUn85SV577TgiRuyHRCYA2LOldoea1H0f/0ob31DI1CE+cYCzuw
IZYLdkVJfAOqdvLEuHslby9hUMc4Z3LPcMV1Ur+YYgjkf91ttBhY7RqNmR/Hate0HV113bYXE31l
1FjC7NGIvXeMai0xBJrZ/f3hs3MjI2z+9ai/HHXn0OrLmvDqB1kxrQ3G+DwAIHVOvYk08DgB6jPZ
0zoHgAeW+hWz95SQQuzbQ8w/Sua/quL3dougtrmikNc2BtIzk/GR3ncb2CCcA0qIUNYg/Bi7dJ+N
+dpT+V6IEr9num2m8gM2OV+HS4xCuNY2SkHD3JWHRjmf4CUARcaJcoRwA11sBT1JhHEaCbA7ahJD
bgPJTmrI5Ji5I0Vk0TYcpnltETrVAkTkU32sIs5yd3m1kL4OHcNwo3mKhkuor+Heju6BBAqhjoiL
9tlMDRPmvtCLWUbUfb/eIxvqWelo7ZbmMx2aa2rqHqmIy1cpVoRCRe8ND+88kyqv99fSdGgusIp6
o+nps9m9ZQMbXotXXpd4Bfk6OTKa+tnuso90loGFbAVx5G4qIroMGan6mnkOiygyyBLpWbGeIJRC
PT8pmLC640hm7OHxSLk/mr5+nNFOtjEvhV76LloHZKyYudGCL5zyYULBIW9C3TBgsNzYKj6UYbdK
w3pdVnDa2ByookQYWfuq4iIi7R3JNbh8HcTK3RmAqzRYBOkwUXLnrIzM3DpusTbs8oH58oDvly2L
gbjT/IgsbNfA064ktiG8l3T7+EkJFmbRSQw3gMggrXw7x5vVNQcvHVbVfV+LKU4v9HZnMe6qvviz
Wzx3hbnc9BGqbZjPA1vhAiRbO8ieXRqa0Bu7Ha0tJSemxEZU9hmonoHfz4hRnXkuatsGZKU6tiyD
VGv6ujZuOBn2JuK6uVVrA4WeN+ZvdZ8e+ikVPqrZxyUO6XG0iqfKRqyIeoKtEBNbapW3FmMauxoc
i4kyNtXFGU3suXH5oDniKe4SqFlGMpu3L97i0ArGFNZ34VcEFMWqtA7DySdOfGOGzqqXLioCGllz
iZuMqvARWbgDHJ/VJnhJi7+zo2UUr/wIZ47Kix9HQ86+hEFN5Ha+jIUvNRtMIy3WEq9yrQTXLhbR
2F0j1/Kj6b6rN75Zlifh4jvWOVmqtkSpZKy8WP6YmEz8ObP82IL4Fy76aa5SQRNoLjHxt+1vxQRe
83m1BdZe1sdJqiBcRGAC7dW6edaB/RvMG6toaOl6VcaxtJYXMzV3aLy3tdE+U3FyhRE+13w5wyS3
vRZMXgUemo67mDb7qJNbjFNrLGUBpNxVdIyqcJAuJkGCSa+kRn7UI0pRF9ZPFwubBn4MGcMae2u3
ZShnhot77ckzWd3Gct8xsdOESwutPfWHXN0r7DE/G87Wm74sbq+h5p8mB75Rh0WkGgrmfFwP/Fed
2IWkYxS2ogXxu/U9E7yN4v6TZ48DFjexhQa5c7pbbtsbM08fR8C5boohhEu8XtExUc0Wez/0TufL
KXu0rGqv9zjjqmFryPQJNzhYKMwspP1eSGOvW95fIxNqwjNsOHH5XFG3cqfXTQEAJ/tPEtFOfU0t
TmhdKkJp8NPzIduCpmKUhibnke3cZg0MvmsdAhy1jxEZoR+Sh5j30wQjxN9XGnBK3ntWh6elx6g2
digq4+jFK6dzl/d4CBH/23VXrnocDIizqi3oMoxGgmGQuuskhV3gbrCwKKK+vnMpGsECqPOnsaJ9
ev4w0oxekAEtj+2QiI+V2/CTvGeC7sShjFtYgLAmn8FG1K3gVoO4m2gSRLQWspzSDLy7yzZnpz3T
br8l+v/o9HO/g137cSdzYyfpaQJgxIES1JF8F9Gw6UNlPYxjBXLokm1Reaw01ABDJ4fS0f2BjhCn
cdfRfWUsZtZ43KmCbUKq9kHYtq9sd4XSbG/WyV9lur+eu5wVvSc1hZiWha3BKg+jIgiDANHJiA92
lO/uQhjG3vXsojy7Y0BAShIcRjcUkMm0rEw7orEY/L3SuLSBwjrwyeh+H2o4bxJWVUvN6I469o8s
ZpqjkTOVhGgUTRSgadhMhocHhL5ZWPvNkEO7tjjMy0lVeysmqZGIhWaymbst0BUyFBYTSLwbtk5e
orHs0Z6npUUcIgE0T9qMYZ9KZPehqiUdK2nG2WyKK/K/lzovFAXY7p0lGoyr7la1u6HfuNsWSYy5
c8jd77R1v4QSHl9XAwWhkyz+tpiwWIZ94sQ1w3fpGdmRwKh8O2LjWo94yAIpEQqZdL3sQqcsmlVT
ZZ8pxciPlUQBhoSIDp7tELvdXhk6dIE1ayw89q0frOY4qfh7ydp+i9MwwUVeSooyVUataRw+urqO
2zNaYp5rMzZQ3oHjGcRXCPetrpVxw+HvXgxrLjI4MIhAfIcmiz5Ny3oJ2pANYXoYDPtQe0RkWApn
NR31OC8pxt3hdSnODQkh23ax8LvVDX3jMuuCJnNQNbXI9CY6ubkazAXtUOmsMKq158L4pdYRlW1K
N7bpOsYnbcMItgbE8VFNxECdRuGhTdjri6yfcKZ6BswTluonRGnxPlUmciUjpOWAerD0Bcc+ei+X
NlxyJz2gY90zSXYxsOtcU3I5XEJNovEy1onzLQub7JK5L65qcsNXPkN90m0rtO7zrY3UaX6G9N9E
EVW7zuyQ+dB6Cpe3CY9NxkzxTTXpsqHJr1iLnDwPjEmf/aSNEbKoFlBnIH0AJ+U6zW1U8ExULafn
HF+dpav+sqVjxU2qkiXUMqSHCNshecTvcPE9Vrmqd2MvnpVLt7EldYAWWz8Xdh5uLXeAHieL5J2Y
G+7bzsVvbJO5cvGS2sF713mbRY36DerZe+nLEPLDrjK0kPg5j6pVwyYyausoPNm/dq0BBewVy54d
EmePnOZrmmnLX9nm+U0gkNw2yzTsSthSGg5kwvuRhjA6RP8xmY+m9iNbxPue1r+YkQHN4tHKqGc4
c/uE5QKHwX8PfklMBYdbljaYmBvB/7gevzOBWfKeAb0zZ/M5cRtja48oSBhg6kw7oFYRoNMtiLUd
FRxVOqgwgGD+hpkWwWe0lPYGzVxyQhdjrA0DjqLGncpQVnbTnmpaZB+y7+EAK5ueX6YTrsTqVVSC
GXXQOKkzXC5ilaeW2lopJnhkjK2FJMTuttWd56lHz/nyEkW1NjawYYW4FX9iRqkJ/+pkndf2BJoR
MVYnsevrtC6D2HIAlcR5P/O/4IAyoMArUfQPRk/A8orMHMhoGWGzA13YtkPySylXgsB5BBsqMw/f
QgMBFhPbBd9RUySbV3wa3WxdenGoTc6LmXu3JQBijhHYuuChadrPj5p6gKTDE9Qn42Oiq3u2FD1k
qcN44Xj1rq6ybzNcXopswtJyHhJ5cWPS8TFoktLhTTNSP6Q1u0hVHOZG/ZwyTI2rLuYwLe6eaDu0
y2s2mS7XUlmjr6e+dk9n8j1qQrdftakH06TJeGOHYK1Z6GETaeV86Zyi3rfV4CLUBWdYT4b2MXjs
sT1D8C2b9QrbpTHsx1fSBOJhw0dX+6RdGg4A0FfGwr5aF6lT00+dRz+mF/1jSFnO+lRWtxx0yJpf
o5xoQEbzmKyNkHwD7OaRjwGVI64Iwz8lmvxJ9G74281Sj2DFw2TvhO5jyE34PI6WOloausJCo9yZ
5HuPE+V+auSLHkx24rch+WzMtZaLHzVX7bAnSxJqP7LAQxh9UtsX8ejp9FAxdAStysk1wPpa70y8
RT4lNwCsczRDkaSNUPhxAVrTyUDsCHrll0sUb/hZo72WNLBCYsBUXmY4/BZNt48j8Q7InlgXTrm6
Feq2wUGyHomPOzcWQmKDIQ2xMwztQCGVJiexyjqNyVk2y01b4LutUTN5Jux/88TT0hlJMBCvhCyW
zYUSqxAsX9NXpQLnqs3233hPKyE2rvUHKph3nafBQBppsxnjAjekiBvxOeoF4zeyqy7RR5rtcsY7
TBQM6jj9KF0T5FnFocSYi+KHF19kG/SxvEJ9ga8IrhvRdcJtRLM2qmhK43v+2auqYFKONOdzcVi0
c9FHTLZ2top00AbTDfGE9F1e+nUyk1wk8FiEHm5ctHaN38YqQrwgrxHWEcrYajQTverCFQBXWtFL
GoZqPSz1uR67X0HlzvAkGc2QIYTpRY1mvm8VPj2Fb8kCRo8fvKSdKNLTvPA10ozxr+BCJw7MNL5K
1/kBz/KCeizYsxj7M98Lof+8aDgMzpftSkQGRUO+tdAMDYktHUPc68V72djGFadDfyMgCBfuXSg/
usa/rqtSM0jyUee07kgli0g820MbdHtol4zvM1UPzV39mBqgVQ5LTuB0WbHJI+5ivFrYlq3WuzS5
gZKx1Y95NrV3R1KNxjJpQG+khtumzm/ukhPZ49afrLA94qQoq3n9mU8GRRe1Dz1ARJObxtmZ4AIm
EZGjdbCt+bFe5F/YJ/cp156+Efn+1DMqqKlxHj2pTecwDnH2UgrS+I5ohi4g7c7iQqtlywOC8wq8
CoR/mmS1NRZ9dPexwuEcTmF9IL+FZqjZKy7YKu1T0buku4zeGEOEYnJ+KxDDBiQAACLQhK6djRgB
pDsm4h40BE+Mb8JPBfkFp0rK1LsmkQdpbWkTb50E7ddgSiQ5LdHkfTQduk2CK+TGtpPHCIi76XU/
Mm5hx04B4hJW1HmOk2f8Zrn9pOzxqbF6kMJ6uJijdipV1ryFoZ2ifWhAB/rB5O5Le3iQdvgpjFZA
HluvYxdDhDnFG+2L8dmKo/7VnjyST8QEamtiWaes/jrX1RMmq5fcxUllYaPkLuc0XS1N894RqfxQ
pMyAltRIOUoI2smsavwQhlsI3Mp4KrcLvsHiUdT5WxPdLWOzA61VjpruIH9PkfhHTeE3/QJP4HJn
uAAVq2Lo/vKy+BVWWoJNoRSSNmx0Q0IVr0wa9YNfmxrZDIIHNdzqSdgH0nUsdP0mQ/fYWZQBMpv6
TaOVW5n0/4yhoN2tzdzz3EX3skkPHYOVEuumYnDEmW3JJ8aLTLXWNHa9WaHiTwav0tdTWpg6dKul
UyqYtn+a6RRBnjHj5Ava63xxvhOAuU1ZJR91XWIjmVmE6lxbVimpLX4/O+gu8XjCYhCCEZRzXHzX
hSg+CVC767kzQMrAUjBnTuSgxpdWzcltzBCRZu/UT7qR6iz5HGoL6WvpC+gGCyj3GMqEVkYQAPHQ
7O52nGwTxhrwaupO+r5Ky5H3P9QRHKo5JGInQiv+xh4i96quSZzodOSDUzWVgS6HeJthTyfrcbGW
ix6N/XfOy50Fmqu9j7P8KjJIX1Llyg2FWWRJOYP9O5h5X/mlMT6OQzu82bqHAFq2SKXumcRFRgkN
62L7ApP7IjBOrvNQc1ZlanSbJofRZ/yO8TqINzOmrHWHhsQKZsv9HVyuCZYeh1QMFmlEoA5rnL1g
C87duXhsZ6C4xvFa/pDNFkXEMwRLmJ7jrL0uCqsf05zBaJY11rWIS+iJYhbwpUxPq6wk/7XGlwEb
xW8SD0iRkrZzgFOa11mO7lWjoHUzxENxDGVvBIw2DbAn7XCuTY3gyrFib9OEnvrN7qltKFAYGQdH
u/QETf2olD+oLTzEGufCGq2qG7Qu0MHUO8DEoVt+SWux1lohOhYT0Z940yo/t3jgSM4adxKR0nnw
ZLNP3MTd50qBlVspvtaxw+uJsh3iYyof1cgJUwwAbkCX5h1ExnakyCoB3tMQe97PDyKghhtBN9LP
nN5+qEqj+chE2x4a5WXXdkrDs2EO6btwbA9vr9b7Y5bMG484axGEvRVjQlHzwbLF94JOTSMWbiUq
utGK1NP2A/7znRUZfWCDkfmpY9Y7gBIkC4bgLHf5QGFsGoexTORnL8j4ne1kxB3Q0Zmlpa/Z/8Vd
iATxL+Dhow60D6ZEA2nz9HCjD/rv0nc3OePCF6mY/7kAOEdzws4NF18d6K/LnheBqk7k03RCyy07
H1MKtHNbvCx2QhqMBKm0NIRkmky/aksxIjF1rVqvs/6czuZ1ZI72Y3OYn7BvGf4EXbXCWaavoPNB
WotD4s33QCGt9qcskRtLF26/WoTRBW3PoRtPzGZdiH2ojWp9406evhYCgrVv55rABJAsG2VLYXcB
Lz7hH2HtHBUtMH+jgeO5nXq2oy7Rlk3CAP6Tkc50mQkaJyWmYf4nyOfUT/olF9Yv6WXtSsUdPBVD
rsfYkEky2IYy3EwOcZlT3WjPtZPZ60xOGGVCs6R2fjSk+yn7On5j1PBuo8EFnorEVjtMkuO7Kqx0
W2GmwfKHuxhAqKneFwezWIlQYt0SWLrpB13+JfLJqrJdKO3x2uRESW6KCJKw9iIuCmNWh8bUUqIC
hIb7knGbjLX8Zo0N0REVvglgxjl5p8B4ZgPBFemjUa1XsE1qTSuAcRSzPh8dY6kCBm72bUCTQ6mV
H0TvZevRaF/yVnsX7ANB2s76iegq9Yr+uX2AkDbxIUZAWHoWHj0MfNgEm+gb/MZmfsGe4tah+m7m
ZNgYfRauelCGj6paBAjWCMiyKPvE81Vv0sb8zRtl4x7oi11cWItxtI2o6n4mR5MJDlW3JTEu0v2s
NpKjQrx1SBwUT8UgR/RMKRk3HY5SJ5//R9p57UauZNv2Vy76+RKIYATdw3lJLylls+TqhShL7z2/
/g52AxeqLEHCPt1obDSwG4okGWbFWnOONa7reCLZxI4TTtfjoOVD41uDvsDM5K8r10zjnemb8bjG
jYKgI3bqPt3FUQdAJkV5BgbVkuqq0tgdJwBJhznw5UlTN0V536Q7GkHTzRbfwZEuFpQ2Y7sAQGBI
Ohl6IFGBwm/TuTQ2s+MMDikmkZBmmUq1clwbXlMiLAS3k/vcRuTjE1MFySZX85OaFWUkaFKKpKkf
oPycECSVfpkcWim/JSHn01RO1B+aapopf8Zl/TInURfAeS0QEGRjSMP4sgPmRG7mzpV1T+rd1Ddh
TGLKF5HajD0imbGjIgfma97Smrzes2kuI3iPTpu232WYRnsLFeXGRHW2oWyQrdtOe9tsTtKfs+fX
x6SMfYByfjrY60ZRDawdW97OunTxd9fWrmxjd5tyf7vMyrCl/kdZqrFzAoRQWje0EvbuK2F1G89u
6WdnkLIbkOtNUWgexzmdH2HyFoe5GOSdVIa99ty4vcOune9KcwZn1MjxQB2ANJSt/e9pT9BBupKQ
YVZijx0WCUfD/h7FERyuvI3IxIl0n7qFXFcD+XVs5Ci2XFfSzdgSKDrtn5ro5hjnmfUDqAA0N4uE
fgb8ceYnU++bx8rYh40Trm2ihk09Uk61R5ldz+WEfEElPXrCkAONSlTEdk95JJ9khJ89QOji2MGj
iqnJcWIY6knURnZheWVz1VrLjOJc2JO1o7lOI7JdNObyjrWw1KBIbGYhSVFwaHQa7DMPkFD31Qn4
1M2cD0tWN91KEYXPozOJy0x09ZesY4agu8gQWNoJlx+DSmmqhYF+MywBowJDdkGeQJ+lLJbk9VcZ
RtXPYYIYREa+O2AtSa6qICtv8n78IWw7uCGYyJhXaJq9uqqwSc35wbPL4W4uc/sKFzAEPQqRG7u1
wM6oIMc/iEWud9ndy5qqR4HbnNsPFTovIvUVtYHcALfBnlNBB0bUNw8okiEpQyletXM+rSYwD7ug
YbFJEvdLVZ3IMgmWCcx2Nk0kM1pcNvNLEnT6sQmJ14YQa0betzb0R9fbpZbODoIU1grP24udhkuT
ljqC02ELEhd0P93QEax8HMeEA4pohZIQVJioUONeQ1H8HSIkW6XF4B9Eho/UylDh9TA/qAVwsZHR
MBF5JxjSRy/aUR9T+24A2gogqbhddq+Vg+tylXPqbmnVQ82uLyBXdfXXCcwVCFP/xrdxtvtTHm9q
uFPoV8Lf7EHAceX4MvXIi+vaV4dwSB8Jltq1K4xTqojbVtmgq+fAFuONVwXiOOfRT00PTX6kGwQ3
hZuI3TgOzG8vHO64NeodTXWbl6pMSVRrhUyulBS8wuhXNruUiaO2eyo5RzYmDS4vQEsZF4GvG3zL
IbUgocHpOU52CcUPKUk4B+ZyvHFsWaMrvnOHJZ2kDPQqRM8zxSca+IY2cVulpb13C27Cg5L9UxDn
/o3bdPWxiPJ+y80IXd+QRSfqG7jGa/TBETDjcDVji1rNdfTdy6Liqi/q9ApxBj8dohIJgAChdNG1
8pgmJXkWt7WIPAKghig7dXoCSKYO3ZzLe+pBKLybHDFaj1UB3c7yHQIZE4TMLaysfqzUV2sQ+Q1z
DvpCGP4Cp0E6NVLFreMrBBJRYc6/o6hVm0aRQK01yZahxVpjlYZJKjknQAc07buZ2o7Ysfd9RXPt
oKqptjoF+XUzr9Z8Xfqodw10msA0r2aBzkZBJVih4EQQ1haYLhAprUZwWtx+24e0I740ZXYaO32X
dkG5FZC591A/xTdnkZQXi7OQ1UPQqK0aia4lru3e+C7Tod5FjR4r4K9lvY1j2V9CIhnoERh/w27t
r7NMoOU1aZBDcw6xo4vUdBXOkHMCkxJhKZLXKG2QBGuIuU4XfgN4k+0CNBagz5LxWOQF14vWQ9Vk
cAHYhLokmhfIKTzbzPbR3DjbYErrdoc2jQr17I1rZRtcHU1EXG49Us8c2ysPi+x0dKccspevvXDZ
+ZO7kKz/dzogPJKwkvd9Oif1lcItJ+6StIVxTg0VdT+1t+Zgtm39SzZteB/Zrnvnh0iJazol39It
fqFV+bXPcZTEPe7hqSjQrSPaxX6ErSZclOVdXBFbcq8pL/18DG+liyUwJ6EM1wQyl1mmv0RInZVc
Np4+qtsUyiFHAiHQTxVd7w8hEJM91lg8/nYgQJB4ZGxK2Kh2MHOVIkDfGyZ+oEaSu0U9a2+0Cr6l
yCovZlvWR9CHwQb6tsTDUUXrgV15nYyefdXn9Ht2xvw5SBu1CzyMvslUDHiFQnfbykl9qYsZY9xA
iCWNNt2Z07AoMfmsmS5e48BFFuwazOeeJaVk85NLLaXV2cRVA515ZwAtOZl967G2xWJLQInP+oBh
NDQ9Lg7CHkuTPU596KdZq1roHlZDEw+S6ujdPIE3OfBpTmPENtqJzMFboZMvCr98v23maHrB59Gs
vQbbc5R7/cq3F7a5nIj/ahedhSJptRnSBBNIO8SXnhpBIufdaXDy5KDAx6+dwaA6DFHqYDq9exw0
HoGVLiqKc1XRMIfiwBwpetfCnq6yiAvB0I/xF7/MfrIdwzzP7aVOVMQP3eSPJyvrCvaoGDen66AY
t0PzZYLKdtTjlBDto//xCOF7subRY17FsPtn9B2+M4a7UJDb17Yv0H3MqtijTyDcd71fgZN9a4E1
84pktJ/ppnBVjlWyoTsvUV9Zw50Nhxr3Vx8hGCD/KB4D2BQrZ0LvK8Br47yZg40abemuYkoOm6Ca
I1LMhmrXC2BSroXilbWzY57wecoHlcWIQRR/J46+kkDwuFpn/SYdfOKDETcQCSP/MGMxQACMqm4s
SeQZPuWPuKfOK2hIN1OPoztGHX5NDZsiAkmzg2mM9aVHE74NGgx01TnEx0taVrYcskY78mkIcIfe
TI6jAdI97Btrx0sKd5Pl/TLsEGF4FXhXqar7K8UKgjNezkcgCAYJXS+tCQJ8COKBj2+VxHY/XaV9
BXU/KoK95Da2m6Ye8+AYLDQQ8BPUmOMKgnfQbLVqin3sxtZpUHZ6mqIA0IJTxgu/Qq2sBuNlMFD4
6YhXHJNLflibr33jWLcTyNldpyQGZF9ziim94wbgm79AiPYbkug2SD47kKdgDJsn6SaoNDH4kEpv
uABgE6c4bCCLEG1XX9baiL9ol4jZbJVN2qTrtnWO5MyAxfPLN+LkvmgDuJ6c5t/cCANr0nNfhCkO
qXRAMpDoxgS5O0G+dpH+5b2t9pQGCJNrEJNQf0YKgvF4D1laXhq21X7zK4u6FBXL+q6XcEKwzTRr
mZY/yTKoX30n2dypym1tM+Yi7QJymI0ESQdeAqpZ2l75FTdm2YXZNztN1LYbxvYl77hiACch4h7c
Hxh9UXaHvtoRUKB6ca2alH0zdvdh5URXRUfyVCJfG1W/WFzUELIHyeTVpcrPLR4BQztVxl0Vutlt
6trVvUlWi8TqkhiWGsePPaPMHCcbpXwS0acBvj62EFb5zlVcCKnEdTS5GJxNKMz5xrMILHAPkvSh
uoLMia5hQ0zABgGrM0n5xeMvpOb5wTVaB3dY9VUZIv/SVzQcEAi2vqXmMMxosXVzKNgwNnrmHDP0
mBwnHMqoY6W/bmLg9X5FM+00JZ+pUHxcc4GGKjtgyIFYxVZYyF/EQURsVrqcyXVNI4oaf5IroQo0
rjk++C5KXPBr4Z3Ebw6zH5TbRadid985Q3aYe7va+9XcAuJwpm81XSN2uOXZKWAFcgxgaqVc0D7R
cQKqls5sygGLy4Qw4SCpN30ZW4TkYhDz9VjRMTbKaE4PCxZIsOAcHqRp3Jiu7ndcwczDULfh97yU
xoXyKQjPxfi9t6TNdM6i3zksPtSPY7OT8VDuBploHMSRAm0VqJ2cke5SLubuSKOAnaZhBxpVFGph
IRu9TyeyjXFk7kdQ3atJ4dPuA4vqT+y321k1DmpTOmoUbW+/1OVApm7ZZifcfRe9MvxLdyQJvorG
+mtiaPernmpKioVdFhcggeuNbVp8ChgCQfCadegQ0dDlW+oQ/sGJcd/4NFHZ5qKI4UQ4xiEJg3gb
BZ3BthrkWzUhUq5M93erDdhQCxWMZA8UnzCBZyKh6rRzRcoQ7gb/k0QDJc/GeAhEoa/yKXIfzCoL
t6DZE2pbaGV1Z8kLP6GQN9ime6/ansY7rv1KiGEe6RNgXNngBolWwE2tFajlDZbhX5TpFjEVvZLX
kXDAMDUFXT2SpIMLmXjxRWqh5U7BqdkeaGYyAbDX0xcnN8AzFpyheY8HJ/RmeWUkZflsdcBnbKxn
247pdKuIhS5jYADr2kacksZxcO1QlzoOzHqOp3ZAAoE3IE9o5dUX4ARD6zsFInWH/fwH0j/Sc/MY
7PvBbjcVN929xzXwku4U8so1p2bHyVvu05ltL65zD+dnNkCO0tEuShrvlZocTfumWKxodoms1Kah
Be0im3VUkzZhAq4Bmdlbei8FkBygnVODib8rs4GMhCXgmliR+agE/jODeuFYFCgwDaCWwLL1PSGd
8wVCAD4J6EFQ6KAi4m0JF3v6FO5De8iI22n7HNvGD473SEMaY0sa4lnvYt8JjmheUQXOpErZh5HZ
ykLvTJE9k/4KthV5xfXUmwaRpxFdkcgLt5PhEDhlpfg9h95jjfPl0U4NlpRbdw5OBtN5wGVc77w0
IrbC9IalXjlrHykTQAvUfbRjdzf1HOTHMButQ2CiMgkgKtQwPhwKsTeUId1nGcCT5nbSI99hdszF
XG7CeAbwFeIbzEXwAJHkME8OVhW7omCXjxmx2JSSCsPJaBp5uk8yPNYEBTgGGkPAzwISHDpiWBci
Fxfke6FTpFF5JRz2obW3NONRw+TcGgJxUEtmCCYYPp6kcPaNSqv7rEwBAaWNOELjnteRJE3g2VFx
8ChkHBDdQjiQBDK7zAQZMEb5U5NTL2erDS8UaEUHuf9E9FwCu1yNbutsBlrXbFVeRc86n2gQQuoQ
9SaZ/EvXsNQzSidr1yzxBKSLct+a5KDJiOmrGUP5Ia57b5eNKGqjqIe7MSAjHnVWPCWRkz8YFs5b
rs4T0i1y4ElafvGm0dyxS0CFo/5yaBPh3EeiqXYRbOYn5J0APVKXehQKBUqehcTASplmTDtQ80CZ
dzQaJmVKr+xm4y61IXv21AzfNUHInMsKqUfjkXp2W46FgTZHxGlDeK2GuARrHdaPRjbCyaJWeAM+
mlfcltk9XHfgHBqyZDOXzYYkYwkfXJCFT+r06Kfl/KUg9DpaYXQ3Qa3YxHn3i01lWI0eHQXx+097
n4YngEWIby1EPyubEJEGGiSbwa6Rm6CRRpv2FyXMwKOfkb2pK3KTvEzkx6OSaIpbsQe4/RK6HAur
vAshHyMF89O+FBvHSn7DAi2YroAKsItW6JSQ8oLnkPdjMHzDYvK1gXNxMczh9NSSMt9Ql+13KNBI
UuStRywQ2tfU1Yp94/dcUfBLg1agjU5jmKhFk6LEJw2LzSN3sQYu462ShNJiVtrFWjV2BX6YI6ge
M/dHAgzyWLkRFcSeSFaIObwuTPLFa8oJ2UPpJtne7T298SfSRJ6b0FegopMG6LX0FtXfsB7Y24iV
kf70hTuC7SSn2eQR4vDCd46jWSKQSI5zdd8I2Cew/cWrVXbW98hciFoOLiGb6+Q6BoV6Lf3BWdtd
Mu3y2bd3rvDq53hoyCs4XJPtKRFkacLxiPZc/mAHwHoapw69aRL6cnAruIbnyGFqBg2mHWrRae5l
R6SkGTFVQeBBj5cfbMPEWgBJ8GsIbx/CSL+i1pdszVE1P/ywC38aBWDKOPGjnayifhVUC/8y6dFG
o4GDca1Ia/Vl9xSJmmIR4RqKXCynTk/mauX5NCqKyy58pDDsE5CnycNAq5F7D0w9mvuphVw1+LvC
quzftkZ6wz/ipwGOwsFCInFRdeQt14kx2Gji0xRhbARC/1gleUXqpMou2K3mR1OVxqVJDX+fVh1b
DMGK7AiaEMdwS4wdHHi++Aav5rkRwX0H3R1UOXmm1Hssh8fCIb8nSebcVqPjXgUozxFqzFxTdW/i
LUMqmDCPrmPbWRzkbY7geC7EhZl19FQgXbtXZhJ9MRdbmHBkeCRllvzKFJVonPo9FO8lvSa7ceu1
Y3rFBaO4m8dM7ww6oe0AtNCnwE6eIkNVxbo5xAVtXmDGeWRqXRLsNEnZWAFM5UPmbhWKR30RZtf4
VwGTdD7lkbI18XnEpn3lAvxZECntU9QvmA0X1mk9ZChLEHtSCEDPN6poXptOXWzZSKJtS9cIhqDp
BbNAbCajK3d5rWr09oU///CLVPPxF11HHlWXQRPEaF0NSO1iKRXFrr635llRmR2Ljadbb+8qvpRd
QyQQUI+onhVPZJjFN3odWQc7Lh5ExaZIxvc/8jnM2nCaV3L0aH2UjK/u4JbXeJ3CH50M+2s5k5qj
KINKr7I9oglYpyCeuuyOtPD03BdsBZRgaZSeOo9VNdar2hlfJbWgn37qCypLHpcdOq/pq6wVLxN3
75XK5mgPt89dsG0Y6WCmMqlaZgvr7MoKB3oaVAlhD46UjtWhoRoubVfIRpVXAcL6VWQTYnnwVzuA
xTnu2cFcOsW0MIA9Uprr1rnrk7B6LDRMnlUYhMGVNyb6EkFfubGniQKoUNN1FWcuZ3fr3sicdBkN
/tJ90HlgW3vHQxZEBZ6qIE04Jq8+ViSf76hrREBi8+/oeoKt5np+Z4eVPIw9ELmYOiLaIjO7JMuK
Azczi32vQMz5XR3cjpX9A0x9fimLHnuvGlxo+/68mriv3dB5iq0ZZTnbBdd0ORb+g20jmgyckuRK
Dt0xoaB5yquaAhKXnbvRwWgQSZIOaoBE1Male1P3DUeop5cQDQNIPIqE5CGfbhI4mZJkolfIcn+i
h2R0iFzkVdzZzIUAnR86liPQW/aqofWiTRhhSbHasnmwJkiYbCigYALaMaFnNPDkSBKw3RRxmrrl
92AJnvOq6n+5UBp/ZHYX7FKPJihzCpIlNPx+Tw4zP4l+CmgTo1tqXBBo4xiZjqPERNYa/qCPzOSq
dXBd+xKPmzQhDGg6EEdm3V41DqYBy9PTE/2xTJKMvr5EkoNB3JavLlCJOHa4DiuztWC4tSEI79Cj
TCWKGzBeEe4s1By0vRs29Pfq0F+UZNRSFMUGfmrp4zRz05JWC7k/An8C5dN6qaBvotSXJdr8na16
76LK5nJvSIQ03WzUB1YfAXVDvr2NnWgTmJl7laKO3RDZsSW13UuJsvDQIJ15qNyZXq0dzRQjF3OY
nRLa+ZruLGSfjB34T1av0xC8T8J99KV4cFJr2MTFpI+zY72YvQVqPuWMbXMqFsgv3YcOj90xaTn5
ipaZUlmotVOjQ3GnaRrQo0PYT57GIVshyqLoynIhh0oEZiiQthShrmmFFW6GRGHIAcbNBQd3djM1
Ezt/U1xJD/eA6iouaL5JVb3P8wOILYESvIsPuWVV34heiXmQpoKHSdKOHVGL9gLkFlMYXJCBgImL
bPZd61pADwyrgxUb0TUzTF3QxW0+cJ3pbs1QYL3vipwto8Q067TlK62SMBP3RuesJNdU9Ism7pMa
OQhpPW7pjpJsnciOxqTGopTgpTHQoz8olhk7otQbe8bI0usa51XkN891XTf3oqH7Y1C5yT6YRrkB
vWZtkOt+Qw1AjRAE57HgBNrabQCRvWyAMWDaXqPxcQ5pDFdAdR57/2R+7UanOjaU8/EdUQ9qJKrm
oCLhPyAW3gxy+EZTNbHHee/u3Ex3v+hlZF9KL6aU5IkfIPuyXQ2F9cEbvG+h4yJxq6lPUE37idpX
binlcFslz04qCeKbWw6oQnRHg63eJvUnir2lidck1nByq5a/cyZMgpq+XhtNX/C949GrqxjNgrVf
quzQGSq4M602e9BcHhGSt2O/I3KKLplUP6qWokWZFdwi3JBzye/FdjAF+tJGipXjGPlmxNe70lMO
rpBgbj3O+DTRBxbbLuAgbH3KT7TwC3HMReN+NEITXxD5GJI5U0sjLZiIHlK7y5hWGBs+BffxUExb
N81/m/RY3IB8Sr+3UzncW05nfKsG8kSZqVpMifqhIsy8odoGkkr441div1cUZzY5V2wyNEUdN3VH
3mjokS/EcfGTh2NxkxtakZ9LD0VMacotw+ZyTLUGJ1zV9yEb0CEsYWai/qNeQZHVzHG1I8ah4wpl
DROHXGLFN9YccaHI8NTqiGuUM3odzn1/8i+QB9AEqnMmNMakLcUMiaajGwjCKdRNjVPPl57XAzoO
3eS59RFQuiYliCbhkLDEwDskEbZuC8Mg9VbXUPTrBq3O8EpDSjLLSerAGhEw/nGVjGNxoGZjrJME
R2QvFS3T05zzU2CsEAPNiOYcM6U32kgD+lbRF7zBsF5PdE6g8HiFF+U2ThJ2Fjufdo2VkFINWWkp
kA88XV24dpNJUNKhrhYVHTEB+nusNAIdsmM0R6u1K2oRyG+oHmjuHd1UBlu3d34HXtcHFE7Hcbn9
G/CtsFLhrbE2xTBRVqx8FMywcoHRxfbUXdro1wOCQqtraxpgBex3a/pmhNy6G/mMGOm5OtJlskML
QKufBnA4agbP6qnAWrAZjSX1F3lN8jp0LexQ24CEDtgQJVtgXTZlQIIFDcfPcDKs33ErqRZrCMBG
Wv5ySdHukeaUexrFTcvPy35jPtCbXlHkD00WOggJGIML0VSwF7NTw/fOQmhA4ksFUnNV1DZm8lQP
m8oWwL8w5V6RUiKPPxDPrRrOYBxxTnKoaQkF7BT0WeRiZ+k8E2xwYtdHqlvzk03/hBP/XxoctKGx
zbrI2OounDD5oU9CoCh+Gh3CTBJ01c/EVhE3h8TkzlrxbtRCRtA9xWpbuRz+ubKuHBtFX4O15YJb
ao/vIG4uEhrVbgDNu1uTUh4YEeXADImtS1MmEe1Dx52qMCmXVE2H4brvDfOJ0jamSW2SpLQd+1L7
hJkcFtidpAq2ZTbV17DFrW09ZxXoCJoHOHWE463GIDcqeEEWf8SviS7LYkGCkKpGlRZFa113AG1s
C2VnALvIlT3E+D6lnIAJHitmPXyJB799NYF3gVol03RfKTRnBZ2I1nPpw2JWzL86gvBCS8onlwL5
zvFvPQwOxHpL5xIxI3utDJQ1FvfRI8lCgMSYxtCBLhXUvNNfA2KGlyqnUDb3qTgOYW7doUhfMsCB
9SDKEv/a6Hl479EHIo+sycxb1Hqph+PIQgnuWFJe2QNeSsPvXuduEVCaQGpFhM+c+2S3bdvoVXMo
rtKexAUJdr1nwpOc04MGT4OEDcB4vIdyh3BCAGpbYK2GQSwSC48SLHEziRfhXVsNIEcIIPUTN2K5
7zGNY5Oml8plJSVrJaY9nS/j8WByfKGNNcYbhyS3OIwVumS6kSVOeV+M+Ht9RFbsRuTLTLN2V26a
goUoXT5bhuEm8izw+FaePaMxf3Jamw2nz2h/HNF12PaS+hcEXwRQXIIb0LJ2spmzCc4YPYtXXoVl
dgrZy40ReFnLD13HlWE9zEhSkelF9TMdZMy9W6bDKQktmzOFadeYFFcpo83rportbUjvpUvTROHO
yS0RsKiOKitZLa2dCgZcXuznVrk/Clbz2gLouwp8RFQftwh/t3O7cl2NE1U7/Odf/6f88e0hItz9
n3/J/4sYjg7LERBjkGnAC+3nf/rnLWUqz7QUJSDor/LPP9/pQHPxnop7/NFfgrlcF3L6+vEQf/dS
ZwjLI2ZXpm1pcdavnZybQ8G6L+7lfJzcJ5xzdoJ5GUPkx+Msb6IAwljkFz//51+uiTdTael4Jq9K
CZpg//koUVjP1pR5+X0Z35K+0CXNx9iYu+i1wnj48Vh/d23/cyz3z7FqzE7R0jvxfhpf8+C3B0TW
oxAuycCn2XXTXCEW+3jE996iqxwpTU/xD7XMkzfzQHccXxUKq3t0vDjR2uKG2BjdxcejLL/77B1q
4Ti2YiV76JjVn6N0ktKvFRn5vVaXFoc7BBsuxofUPFTDz4+Hksvf+missycK6NjJhGesYgDFgBmg
m+/x1yJp/IVoeN0ZJJ4pdww/Pe80JiRcm08e9u+lxWx0HU95wpTshssrf/NKaYyVecgJWVqXDlFl
fvj4Ad/5Yn/8+bP56FFOrtWUFPeiPEYVGZa9EcAuv/t4FOu9t/jmIc5mouu50nUHRqmyyyDczPqi
09/+uyHOFnDbZ/SZiBjCNHfy62Lrijcfj/DOq+I4YnprLRX1vbMR0pFUHvqI/P57Wnzt8UXmHrHY
J4NI8+9XhZfMJD8okQZDaf3ze8eBNekGt9t98s1Z/eLOFDl3bnrJdb8zLnV3g5Ij9J4+frJ3NqW3
Y1rizzFRj6gM1lN+74CXRzeblB5iJb1Oi5PvXX081jtT4Y+xzvby2PfMWdEG5t4lCztgJNXgWuT0
8vEo7z4RJRqN4Ex7wjqbcPnskIq1WLam97SA44aN0YMksJCnzN8/Hsp894lYn7bF3PA4Pf58ewij
nUG0PBEBNa1a7qH/7ezfFl1O1l8q/cVS/rbvHkPrgr501GopOmisZrdecU0oEfmkPG5TSHrjBf0q
P/5pf+0djikcsSjMlbSW//75y8a0ag0j9MwHq29eavMRyfzv/26E5Re82Z3a/z+CKu5z7+6//Otn
b5Z8rocdnd9fS/RHycYguvz499v8vj+297M3tPz7N7+/9m2y2oIRHKoSBa3JVql1lXy2pt8dBX2b
aS8bOPeKP0fpJbYkmrKpB1IvKKFA5Zg+EKRe0QFt+GGYKA2D5t4c06+SkuJoVadFVxrE6d52ufn3
dKdccQ/cf/zsf88OG2cn7heXo9QzvbOtPyn8UQpR0kjUe7btx/jyv/vzZw+tQT4mA/WiUw1iNdt1
//RcdHiZy4GohEngZp7tI1USlYh/LNK886Eb9/H4ycx45+3w912UPJ4jWNRnb4c+lDTxNqT/QMI9
X9nu/+Lnm7btcKDA9tfucgy8mXiIVmXpiMZ5oF1KDfj4k132vV+vpdb4Ak1BoHm2chKtYnonjD54
zctpV4///Nua1hKTWNrW7Hxnh5QsC6uMjTQ42YD+TBbOP174SFNc00XFpNi81NnfV6FGpmY4xkME
DRAkfWVc/+PJ+XYAfXbiYZaXU06bZiB0KB33efFJILy83z/3FZvEOewMKR3bFvJs9qC0wyDSFsHJ
6/CuY3JZTdb/YoIiSbIFsQI7vLtMgTczqBRlTEsGBDdN8NO7NjHMf/yK/t60oKwom7lJQG+K80uX
ZbStMVFYO7ED0V4W+Z6ipZD5zyfqH6OcrQNpTHVbKxWdIshOYMTyT57inYXwx98/OwK5meGDoNX0
qa0v2uiCrPDHb+mzv3/2FfjlBM+Rjk7TkwPKsPpkj37nI3BceC6eOO0RqJ9topFFnydUCOmpyDeo
0tMr7nC0WPv4GZbJeDZZOQAopNnapFZ4HnI2VZ0iB2AQ0dG6nSRnfkSMVUOFjz95W+8sC1YExBTH
ERK99tm2lEU0nkB51pwy94abKDoJ7d1+/DDL1nD2MH8MsbzRN8uiov88u3rVnBL0rTvaGGaY7KeK
rmyzuPOS7tQ0FoxUYFCkoTPy2f98eO4HgjSFtLV7HgxSKQ4x5Jg1JTm8HPUMf9qmtf1NaTrtbVzS
DlzMUYwmiIajDVH38ePh35mO3tvhz54+D8UstCHr064aXxLj5eO/vsy283er+Q8XfE+QkTlbTBbs
pgl9bn0a5VM9nyqYzjSmhMfhud3WCC4+Hu29yaJprgVnxiQv8++r+Zsv6SKYQmjh1jQ6R65Ktbay
fqky++SDvTP5Pe1anPFLGGSfT/60zXGqFVZ9wncX5Hrt9/czbSyAe5OH/viB3vs4loXkwWWpeeo8
S4b+oKrcYaxP2Jgeaju4HCz1ybn23juzbE3Rl0ScLc/fWZ1H4+zGNV0NYWE8gIA07xLZApKMDfHJ
EffeZHBMk8dBEiKFPgvAAkonIlZFe0KJWlCGfkEHfxhsKEstasXUkbcjGNuP36B87xU6hNHEff/e
EM8DgyDvUKMyaIbigES9vQspC6a/AUXuAsbvu/55iLu7AWNE78HFiw6Zp3dV6zx8/Evee9Fvfog8
CyDaaqhDUuPtqQVeZ/f3UwE+pXr+eJD39rK3g5y9YtCYDVbQuj117WY2bpPp0nKon+M8FycafTef
re93365a1pvHXUXq5aHfrDggC1ZSTjyUQHtTt/ex739y1Hw2wtn+5OR+LzX96E6I7AIS58BlRv+T
Zfbvd3++TTH7Eeq45Jw4bP58DM/xxKCtqTk1xh2CmAIpTyTvvOpVqvyg/QM8sxUNNz/ZSN79WG9G
XdbLm5fnO02W59PcnNIRhXN/kesnH9L1DDCWYlyXriq0IR/PD7lMgL+e1FIOgYGybHV+wffROoN+
DdsTbfc2Ql5kw2vo35X+Hh5fFl70Edo14xeK6U+e9d3P+Gbc5d+/edYgAhVbBhHjhvqWWumzT7/p
j5/t3QVmk7kRjsuUdM9Weli0zWCUfnNS3F/s6wwkqbn7eIi/k7uO7RGJ0O3IEZoOpWfnGbgKbBPs
KPRm6SleeqAZ7u3mzuyO0nPWsvldON9lcGv0j2F5k4WfDP/eS3SFRDWqOQ2s82AogP4x0zq+PUH7
FNjHqk/e4Gd//2ytufE04Obh7yP1RLaiu08uge8dAG9//9kyQ2CSpAlez1M3kRvHGVFsKh2ATHRk
u84W8WSYTuHJmKnnffzhPnuys6WmQ1iDqcuTFbS5memSlxUXH4+wvJvzhcWH4d5D3h3U+dnskxMu
tgzq8In2bZ795DaEOPTY+PnxKH8/hyMENzhHW0TfznleiJqkRysO3ZzkzqBHLPaazccD/L2IlgE8
S4r/HNJnG/oMOAO5eM8AIxKKvQn8jLj3fzHGktRCWEe4ppeHfLMX0NF6TMwwaE4DNOpkmy5d2D45
Nf7+GjwG92iCTrI+3vm55AWj30OIa06Fu8FnIQJOw22SfBI7vfs13oxytl4yFMN1R5/TU6ZfYnXr
ZduPX9TfBwRP4Sn2mv+8qbOP0Y2K8Lm0OCCqF+qARC80ZUQ0nR6z5jD9P9LOdMdxXNnWTyRA8/DX
djqdYynTNf8RamrN86ynP5/q3HPbpgULmb0b6A3sxFaYZDBIRqxYq3y2lbXr0tLyzzczy1aYPFuM
oRRc0gn0Qn0cgc1LGpyalLK7lcVZMeIINyGl04Z6TKz6GBQfUGBzoCxWXq/P3GWk4bmIAyiktGSb
zNO5i3lRVIJsYL9DsCM1UOZuOwrkEUz7UOeuRLXl4fxrS4gt8mAHsBKl3FCaW0ulVLWP7JVdOf/c
8+ByPhwhuESRPEx0G3F6oooRIbLWWhSSDHWjInpXVWtP0oVbwpk9U1ihIexUn6bj5hj4rx7RMpTu
5cLf1MqusZHRrmCQfCiH+0FZ2VBL2/Zk2Uzh+hp55cB/uE5qymMXo+q+053bpl2ZzTUr6rlzdEZb
gfDECre9IfrmR49B9cpZdN0FV9zCFK4KINTD1oEs5xhAjTqTISJMuRJIl+LP6XTNfz8JpINZ0pQz
4hY2TVZwpqsrQ1j7/jzEk+9X7dBMXl0yhOHL4NEc4l6fosXvz9AGVTbJDYjLned6LkOr1hzRHdkG
+fNU/36HAVW3SIRRmJDFgoUU0VbflxrZo+gL9MjF53d8XiNScmBavB6EJa4GOWq7XqmP8Oshpaiu
BLHF6Tn5/Pz3k+nXKXva08DnZRX68TupTffXf//iRgDHSy2d0/LiQQ7IWBs7xauOFvRh2fS5IvdE
tuGmpV34uqXFADZn6B0SAOrFO7G15VKiR49rRQ9oyvT3ignLTKWiutS0wNST6XDd4MKTbk4YMiww
Yio3MiFkxg0MVpGpI7iVIISr99to7GB4v9Ws+9hCw3QmdJc29LBet7s4pZQ3yL3OT5G/pd+TNbNA
cUKRSjavj6FBhkVAR1g+/WYbd9ftLEWXuTRIEtagliV6tg8L7Ah/E0nLmJe+7t0ganwXD/qKmSUX
VC11BpQALLiomUm20QIp15qjCWsIrNX9bRJOzjuc49SIeu7nBc3CjYRY+7EkKdgClAXfX5ff8m5f
VCtXj4UHHJepkwGJW9YqaQ2JLGxlbuB9hHkA0Pd+RPBUko+y9Uj6B3nNMZGhlPR2YbpywC3PpwOU
a87oXdQIIR8BUEdt+miAO5zq9olGxW/XPWPJBBwKqmwbus7VUQjasDMosVan7ZG03saFgXdltZY8
/PT7899PPDxA7lyvdb5vacE2QaFLKp+tFiHO2+vjWPJw0G48ErgA2xfJ3KS0bDDheXvUVQSxaW9L
0QxL2n5/3czicAweIXPR0+EBdz4ceayhXZVgOuEdsfFNNDy3Kqrl5Oiu21m4kRKHqMsgAKPC/Ck4
HnKkmu/DXHbM9WJr0iU+KXd9eWeFz2q1K9fupAtOAFUE70MS1SrXeCH6oQNIk2zajEfT/91sq+zH
9cEsTJoCVEY1TA4O0kjCYCqA5Z0RWAOBe9f1+ym9ayY6o1em7G/aTbj2YoaUi0oTMu1xQmCAPc1K
pG5iztDY0PxPEX24mfEqxS+69az6eyMPZg7NTRFZW0QfdzR0bnXAtrAgoq0J9vYdo9b1OVvOjcUS
S8C5Ludm2YTjsU1vQczDBQc6OPp+3cjiyp0YEf0x1jull6ORAJVuPuXTOx7finbyfWFOoWKKYsPP
xiOI9R4yuBT5wpWdu+gdJyYE76BRoTFot2EIiD7CGvoIHXlIz/B/m6h5Ik/iUDRI44SUzHgM6gMK
p2H9cv37a6MQ4qjeDIrfmAkThUYinb/d0+Q8OtbNf7My/4qTUdDSrFlRGI/H0HgwA2lrdPRvOff6
Wu1l2a3YrVwZDFDtwmhytfNGOchHWIt2irVV3w4cA56g//t9YRxgGhTa7HArZdoP2iFKVp4KC6fB
2ffnC+bJPKHclAI6qMajP914Co1UNFLsry/FogkD/IhJ6gNQujBFmu2nSdBCTYV2jFbc9AjxKjfX
TSyuwokJYZZosRjSOvXHY1o9I7c8la//7fvCLAUVkndBzxCQe0Qwj313/ftLUwSOVTPBmmocycL3
5YFaYdeo09EwERv+NRYdLaUr+I75G2LQN3AmQAyckgCpzld6pK0uG8JCPgJqhTT66GcwoUQHy7oP
u2FlyZfWw5j7D3Su7IxIiFRKXQRp3jcyz5KHWpa2dTeuRKmldwgPRAvYE0VIS1OFk7iC7CX3eaMc
fR3GO3Z5FivyxmggGLBgF44QZFTrn21o3E/RGqBu6c7BuGhSgOfGuABPwOfcwEwaKUennnHgdnSP
oGyi7x06zbyVgS5NJU3t3AwNLgQXmNYU8s2JjKt6bHV514JVhCX1uvPNCy86xqkFwTHqqekgi8ZC
D8Pnc7Qf/vHTd/g3NX3LoDAm4+eCP/RjltKarytHOd0hwgv1XeSvPBCX5snmQUoJjiIVT+Jz97Y8
Tx8g95mOOdQgKUysUK1fn6dFC/gy5W5DNyzR46RIKoIpzadjA8tm0ESb39e/vxQEqD4ZJA64BjGK
8xHA8aQ1NB2PqDlGNzDuepF0I3XvmKZTI/MgT+J9SEO2rjTFeJzQ5NE2qvqOSHz6fWEZmmScotJh
EJp/S4s41PTXJ2nJWU+/LzhrMqoITiDQcnR4HilQDCIj0hhohmor4XJptSkRkKvnUWGT5zqfKE1F
E7aPu/EYRxBZqzU7++1DITkHblBRKGtdZFK4Yw0WrAU9aSi0b3P5SUM6JhmMG6ApK8/jpec5PUC6
rtGpA+pF3B1pGmjQc5X9cfDqbCc7g7LJc5pX9cyGJVpNwy3qbfUWzT00E/TCeWnrofyommhSDeTD
IZeSh24lsi0s5dlvEpZyNGSwMA2/qczCbZP+7qTXUn225ZU31dJJcWZHOFzDQUpLWan6o0ar3xC/
yBHklOFmKNzSfumkm775pENgf91PL7tHLEvllU0S1qaofFFTNhRyr1WMqlKM8hcqrolawcS7oxOw
GG4tP9lMEY212UdkMCqtWLG+cNarlAHJQNLnxo8QQonkJL0j2VZ7VJwfEbIvoO7osc7yB89YKdIs
LiKdHZRmuVdwvTjfJjW0TXQ7ZN1xUv9JYF6YMTEFxM5IyF2f0IX9CCBSnpGwHFY8+c8NRUk9wVrX
olJV7VFgDqaVwLUQfQHYcjzZIAYv0yKWVkp2DpX0sUVFkSvz7aRU20pbK2cvmTHwBm4PpF8urg5w
taR5qZfDMUx3aUgr/KuiHa/P1JoJYV+heRzTPYSJwYHAB/Hce2stg7BmQthSWgSh3jBhAjXxMXyg
1U5Zc+Gl9aYgj1OR8NWoMZyvN+TDOZRh9XCEjUaGxmx7fZJWPv83aJycg4FqZYWs8fn+s60/N/HK
s0rYFrpMb7Si4rC0XmpAF4RtYaia2aiQHb+YXg0n9NOYfaqdT56ev20Ysx064CiTzEfUJU5MVpug
k6oweslthMoI0yvfFxb64vuCL02F1QRDxvdVpJjsvQPvVPa2jf2/JixStsqME9OMeaVOVmLgOI+R
FgtfAoj24LeCkHPlKF8ahAn6jOStIXNzE7w1NQs50DlkXkr7gZ51RH3itfzzmon5xXAyiM6XeH1w
jL507VbNt7Fx478RP/93nk5HIWyI0crkRgsYhVnvmxR+1d2bdoT4fVuoTeehBsGWmYQvesIDACnL
N6KILwwINyqEG8zK8RnAGH4xi3+6qtrK6jv89WSSxGYeuyxo6Eyw0ZZbebxNtHt9XJknZWFv03LK
ltPY4JcYGFRJgkIqpeDFAmkqoy4wxIfSfIqyu9b7lEKS1Wh3qvO9Df605m/J+QNDVdDu46reX1+w
ZZ/793cIe9PRutrLFC94mRANVPeo6JjdO0xQ1yG7rtAYrImnO3RX/YjESfgCzTyMqp13rNZ635ZG
cWpC2P7o0cx6r0H4krNi/l3bHGBpuD5RSwt2amL+CSeb06OHqZKQgHgJra9KCj3NwYJz27i9bmX+
oSfP6L/ufWpFWA5OA3RZU5+58m7q/oDewPXvL06URjey7czgeDGnEhrTGPmxFrxAF1hGSIvB1XRz
3cTiEE5MCGsBqXODaI6KZzebMkMn7G2Pz/+dInIydMPNFTRdOBVrSYnJ85vBi29SFtzW8cruX1zo
k+8Lv58W+jbv4It7aZ1nf1awfualPq6lZBcX4sSK4E5ZC1trRf3vxUCPIHpAeQYO5esLsTYQwZdg
mjJBPlksxFfb2NpwH0X3Wb9iZD4wLhz2ZBzCsdhDWTU1iPy8wB8DLh+x1EJCe+5Hq9+01ospu0n+
en1Yi/51YlE4JY0hUAI6GYOXYdx7FmIVu//2feGI7GjWr81h/j4id5prvhGXKPqv2J0vofBghxbf
nymS/iTTSpxamR5DOCA1uPcqSoBzQN+UX82f/2lyDPU8Cqpxo9nE2uClae6hPe78N28+ir3U3nnZ
UBi9aHEPgs5BlDCRXRkprM0Upz9Gx/pNzuFA9jx881RhbC5gA3mBrVYMhlrSjP5YtbKbDZ+99Fvq
GysGLjf5uQEhlOShYhdTiAF7vO3NboeuqtystaMvG6FFyNI1MO+muCRIX09m48juqCM0OTXbSXrV
11oTLr1qHsm/RoSgG2taZUR5QNtFTTUZqpuVmVr5viV4bZSZUjt5nuzW8FpmOwserrc6LgMwSaRQ
eCf1agkXU8OE4j9kQdxYP4bhr0S3Vzx3cRkARECU45hYEmaIVC9QNpqr3CCEvdH2AvMWxNUsxokA
xjvGgi4WRR7weRf0TGXfFzAdshi6WSPcM26NNUqexeU4sSDEWGAfQExLW3YruTgGUX40EAtfWRGx
+YtAyJKQBafbzDRMFALPYwngvz6GLp0ZM2c5gaj8DvPlY1nWnxDc2VjKpG/9qv6TTyXKp0F46Mz8
4CE3S8JvY5bFzfVJvTwt6dxHTxmtAjKbgE3Ofw140E5uh051DW1bfpYUt1bccnrHyhngwWhSkckG
ixFHRogNDWBDcSMtSA/2YKSgS6w3cgz9nViDQqmuckwCQhN8PXZ6v5NrWXHDCBrOjx1YhetzteQe
pwaEuUKisutIsymuFT2Gw8N79urp59Xzpah0w4+rcVLo9kKlbpd/+W+/XvC7cuqMLocgz5WsQ1fc
5fLK9xc9CUAMKVOV952Y9G8L5CXSVlfcQqcL6LZ2PqBlr779pYC/nlgRJskrUximMm1uhIt2UPru
/rk+S2Lu+a8XMQDwUBo0cBf8SIFkRIg5hLIbpl+okGZmfBvAEKg+q2H+WE0NZVJv1yXDNp8+dGu1
hiUPox6rz/Rtc8/OHG1PXlt5MxVVAEmwC7vqLvSz3cojYr6Wnl9bbTAEMMPRSGORshU8GPb0vEiU
aXJjqKWh05XtamtIcYs0yKDsO1XO7gzgtyvN7EueQbieKzXQeJDrPh9VFilt3SrcB/rMgTQ0T6Yn
o1bpVWsMqEAts13p6V2yZxNqKB6ANbvgfIDLIIBuseZURVgQQYNDnd2htByttWgurdapHcEX0cFM
jRxGUMblobBaHap8/HzdHZcWjKZIjlHWDfyu4BBlDKuVo4yT642Q/QbRE+pciB93w1OiGg+ynLz9
GciUnRic5/bEAxMUcQJbxmBWfzW6e8Blu2L82OlvZJz4u83ANxiMyuAMlMVopEqUCOk0go642LZU
c6a1Xoel1XEsk+sbMEoKE/PfT0aiTWPBRXTkKUajrFHcBsrbE7xcbCByhDIS+O5FWSUswhDhndmv
+wKpS7cwoWGOf173gIUL1qkR8VSjk6KyogAjCN0OGxvSyyK1Wkq3a32ky4Z4fRAadPuC8yEyBy9O
52eB0xxq6bfXPEDIen0sC0vCyUw6bMacQpwh3K/iOA1DC/kxl9403/mTvOMZBaIFphfaiAEai0dQ
rjRTJUnq5Eb5U1V/7cpbCEe36fh6fRgLM8V1CV4l2rMXKoRdiYbfKEmTGyJV33wwvxbGSglk0QLs
mnCFUonk4nTuuzUEuWONBr2rDcVNmPZPzeDdlFX89e0DAe/BIQeY1eRQODdTKJVujzZnHZTN8kQJ
e4KluVipICwsOhyXGtAIGK7g+JnHerIPc+TaNVQ8CGH5szw+J3/eMYaZvUnHp+gHEKbKlJzYD+yI
bV4Ee6nq3LRwPiEzsnJyLq0I9GKyadMVBNpWOMPG3pJsdOBxrU69HaVuHxcN/Y/xSkFn6fpBmRaN
OJVGjEvot1XZcWVmPvHXcUCZqNK41ZLwTq+bfYxKEpy/wSHzlTtExh6zKv9VqU6NSKl/vD6rC+cO
PwMPZEZ5OYpH9mAGo2Y40eQm4NtQSHiWjPRzG5lfNA+5DWuN6FBs7puPAxMH4bzW6UCAyOTcSbpB
l1EiaibX6CN1PxVK9LutnO6ApB2s3PRN3ozOhCQ5TN9f0eAyd7mn9xW05EhiXB/5wuWBF8RMHUFY
l6l8nf8Sv7Irmd6PyfUDlIFGNKY9Z+unMVKZK5tcBFf876ChJAKvhCFeg+emRiMNyjoxJlc18/Yp
8OMvsTT4KNciC3ebmHn+nEiaeS9XaCxDHW/vWsl6x5OXjc+T2lSMv2DA899gorVgITUwuSjc3UCL
/tLQjPSOGT0xIRzEWR9lWa1pk0tKYGMOT7ojwQCOZoK/1kmzFGrm5wfwf4UGOzHbESAi7CH9NbmO
tkWSLpFXfGPp+1yOWC02Bi1cgm/EPS2a1jSObo8M57Mlr9yT5+NPuJ2zAbj1/yWMQ17zfC0QYqOv
VQ1HF/3Og6F9D9EeKZVj6vvbwX9Vupe3rwvRbJ6nv5FN2HPqZEFg6lWj+6BaX/Zbyf/y9u/T7EYn
2Jy2VhTBvdtSJ0UeN6PbHPxZcvB5Up/DN9JPzHuIyKFywhBB5gTq+ZzxiEODoxsN19kU3seo+nR9
DAsrzufZm/NRzz1MnCPdb00JDlY3S79nxh26FpvrBhbW/MzA/PeT0zHTaqlKMgwQCm4rcE4kGXaO
/VE1upvBL7c0Pe+uW1wcEnBYAKUAnODOPLcYxHY/ymFiuFWATOZtunLcLxyUZNAM01QYF2gdYcaa
vquyumosN0eigX3ysspgvDSAUwvClMVdgWiuUVtuNv2OW3RpNGtlUdbGIBz2beirNYOw3Na7UZQb
udrVK3tj2YJD96+t8Y81j/Fk2TVPM3KLm7iLHgmp2Tx+VNdIihYOMhbiXxPzTzgxIWUlfWRk3kjz
IwAtzdFQj79nn97uTadWhPeikdjqVE0MJJQPVnK72sMxu4sQE+G1AQeIksRcXRW+75h5NjRdYrlG
8MPM7+3htgh/6N8qpDLfMRD66UhUQCZ7Acabpb9SO8std0q+1dIfRCWuf39xOU6+L6x4UbaKSby1
XM/uULC5qcEbefrvYlw5bZcn7N9xCMve1EjNdh3j6BGM0A9esNPjvfcTJrj3jGdGLZr2zGchBF7V
MaSRhI/pSsbPhC4F+0OMRN17vIsD6v+MCLGKvlg1023PdOXG/hKk6sHy2h/XxzHPx6WD/WtCOHSj
EYUjrZdMl2fYt7KL935Gw8XgDYfrdpaiFqchzRYQ5QJ9EezQcAHEc+xsF5q5sUTlfMV/F8bhzOug
05rIjVJ8oJSTEyrD2JmuguBZetf+tt7YJTAftZQm9Rl+ORN1ibcfVa+7Bnl1w20hcv8VhisOtTQA
2l2hpgf9R2uWcHCYpexkdWdwEhbdFq6UbVA9at3Ht66CgwVOPmIJxL/iGMyeJ54+RKpbD1sYbZ3u
7vr3LwdB+lkmfawBv4R/QdgVk2n4ObLZlFEQaFbgTM9VVMZg97tu5nKTY8aEpshSICLlJD+P7XZo
1HmlSKo7IvpXSnvTekmVxyaGG+nTdUuXYevckhC2ggaJo7zCkkQDV3mP6i+abi95skaGdXkPOrcz
T+zJaVWYkZTmiaO6Cj1ouvahhVe/aNxByxAKe6Q1+e3D0nT+wRfwZnG32E6l+0lsqa5l+XhBsDH8
p85SNur0et3Q5banreZfQ2KKJR+LxJZnQyiE3gzt9wqsyHULS75AOZ8IPOfYL7ZlH5gZHZal4RZp
CesC2stq1P8smhjuyPinOvVfr9tbGJGCZ9MHR1uievFAlkrf61plGFyrt34nJqHGilZaLhZNcOqb
lEhJ4IsPY0XL9TpK9MGNjNdgrwcra7KwSek/o+mUhw+XVE3wtaaoC6i++Lz1JW4fq+ApWWtoXhzA
iQXh1oJ6XTqknja4XhxvYOYb1y53SwZA8s9xnv8inp1vFzmwrVBTs9GFcmNbNOam87W3hzIqNv+a
EC7BqW+bQ15iQuPm2Ey7nvxg0m+vO9NC4ofUA9TfJvlBmRUX1sLPRw2xULypq+80uts0FERvTf/W
l7ZsR2O8ac2duVbkWJg96mvo0cAXwKNRFY4av6vSuGoaUt1qv7Xrdoc43PVxLbgYFkikU/amcUg8
B9D0rJVWy8HY+D9tpBGHctfFt9dtLOSPIFkheUvr3pz/FAG7SaJ5SdtRqymKp9EY97FXb+TM3MjJ
nd8++fl90qV3xRop/MKJoPKkn/lrgIWTqzt3PRK9djCgw+nWsbMNpu5XX+o3cqZ/h8l3JUO2NIsQ
QevcyKkQkQ0/N4WqWarIbU7S1Tlk3Z9eeZaCz9cncckVTk0IOzWKC+DnbUm+tZF2cT8iKBWv+MKi
CWpcZCksmCZFXyilVCljFHddI4JwoMubZ1XuV2wsHJ9cLGkapm7D/Ubs8AmyXpsGtJ1dqXf2qZN8
SEt7a6bd96T0dp6SQJdWv7Gxm/sg7kfxYO7I4VIrbl00lXnmZ6yOBmu/QYby9/WlWVh9nInEkcbt
nKeEEONy00bgtvBGNw+fUILeDDl6tuHbjxp0Jfg411razcRASl+6Hdc+Kb1kknZRNW3TtYfSwvKf
WRDi6FhPUtQpWGBF7G9IWl6fpfn/fv5+ASwApIb0l8Y72RQcuACBrlbIHLiBUd6jkatvIiXfZM34
XEZ0BPqluYkVtLKdtUTP0rho0CEXCpiftmQhiJZDgKBnm7VcofptHXjb/u3YJIbGg0KlzAq/iZhK
0jxz1NsxaF2J5k6jfhylW9RctTX1nKUzCDuIsMFNRCpexLDlsgQoQsKOVvR3bb6Xa/NJlg5Vc2/a
00FBOSLOslvfnujh+X599RaCqTanHDhomceLjDL1qknytbh1s/CTNMVwCd2PLci25O3gKObyxJDw
kh5pj+adnbTuZGrRNs43UVKulU6WPAJ9Jv6D0MMldIbyUGhFyDy6afIFRUvrjUyMc8DhKk1nKG84
6shiyiFR28EvYkp8ZWrvG2Kp0pp3mo92fLJyQ1y4U2vz0T1z6s+ibsKe9X3Z6NM069y+fp38/iYu
fvhIDZuevw+Lb9ddYCnM8QgBi8vrd8YRnB9yup6a0BvjfWpgHcyhybcp6sWSLK9cFxaOCEoX/9oR
PGCqO6VvdVjlw39MH7meX9r3ps+fyl8rAWnJC0jUQY6E4AqXdyFsN3mUJloxNG7c7ZqNXt68fbro
eDOplFjc38RWqz4OEXmr69Ztx8QdaBlBovXVssd3jAJUB24GOw14M+18VUyACmqPhL07xcHuj6+s
wZeXwvYsNMrRia7OBRJLz5ENhrWsdeXMzaN/9O4LF3ilfSxoWYi+W9n++qwtxRlcmTo56U1ULYXh
2JJWZUlCnPGQ4MuCb1XxK50oHK+lC/5+SDyOTg3N3nHyjnf6mYCwng2lz1od7fRseJwm76CZxadS
a9F6bj7ocb5PIwsy7+R35Js7Fnll9RbK6PAPIBs1Z8PmTlLhcKrlwp4amcMpU8sno2me+jCjiitv
K8MEjI5ObZp+keX4se4yZwNs9BDa2sd3zPncpkw1ks4McWMXveJUecuGU1t9kyYHu3uxrK+5t0bE
+/dDF3PuzLgEoFukSoUI0pmJMUgeEcTord3gZw/5OHws+o4moarfyKO5SyN9F2Zf7Mb/ObTNJjdS
i1RHtq1k+xdN8Ds1H55bm5KmEt8WWvLBSpWbWl5ruF2KdOB+zLnxgMe3eEltM5+Se8iEJOYhLx9j
GiVtCMuuz/pC+EGbek4cQAZCCk5YebK4jgFoc3R1+SlTbpWVdPHS59FjJPXGxYoSrRDdchTCW71Q
BzfM603xBRXcd/x+ACYmhygQTUh6zjfQ1AewdGT8/jwOtyX5MCCT12doIfToM9MLIKw5xSJiClM5
9gu57AdXSrStZSPqVb404y/N+BjIP73xwS6P1w0uztmJQeGK6he5E9seb/xSepRqdWOnX99jgKQu
EY51F6MbNU7Ytn15cA39pnJ2wzscl1coqOZZwFlBYed8TUq9MsbBMTvXt5zNs61+CpSVqunChQML
DtB1FZA8j51zC77a2LlVyp2rVdFXaXL2zdSEGwdgZJzXwQZiw8P1KVs4EE4Nij38uh7GTVgpnWtB
K5oM+w4hqyI8ys3bn/BndoTYNOSxVVcJdmLbeZJH+74K2o+BU+3/23CEy02l9GqW9RMr1JNwU5/N
6mPWfRvWmPGWPBl5dxBRFvhFAu75MqlmGShtzQ0U4fXJePTqj9eHsRAh6aFBzpI6C7UcEcyWTzBk
lkE7uPrYQZ0NhAXoR71y4VwaBDA2Hr0696gLBktTH//fdsxmwfr4Nc9XqhNLBkjpkY/mfoOYghCC
naCooNCuercNuF7Wwe31SVr7vBCCK1tro3yqe7ccdpO1jddumEt78fTnC3tRDsHZTT3fh8G8R0ou
u1WU+wLyvbWS84ohUXOgr3JTQTejd7V6VyWbxH6B6DUxyICuvDKXDdF74/C4vSwRZDYiwnaQ964J
b76jh1sfOsHYepWnZDO0K+615MMWEgc82iHvuXg79bnE/x4OrP70rYiPtvxY6CtBZV4B4cLD++L/
mxAnjq6FenDsrnenOryN2efNa41MXf6QFI+mGW4QcrnuckvR8tSgEMWqTFfqeMKg2f1Ik4c+fMzL
b8naIbA8c2TVoLtYEIiQRksHKyv3ruRwKNO+pAdontFycn0wi/uHw+b/zAj7hxq3l4AFxu3y3VTr
t460lo1cXB/6PMhHQTh0wUGfArwfKp8AUFZy/xB3XfnkNH2yhYM8e7AGSyHLJncHq0bvPohHY+Vs
W5pHLv+kJkFnL9BHjTH5/YGuytw7KvK9NuxWaYDXTAg3gjqHShuAruwq+bcx9neKc3RolXj7Qv1F
MwJoRKFOzEuZQ5mZaa1SRLC+1bv2reRecz6Fkj5tx/Ms0cgieLXt9aNXTK1C7vvgG+Wmbj5n7eOY
/BqNaJObP3Q721gIB18f1exe4ual1uvAKg6m5wIPXur60NraoLit8g1dxJtC6feF+uBkO69Stk23
pvK1tFSzdhCCC/z7Ik+Za8FoJuoku43v9FtOv+R5MPXuw1RI0sqCqfM142JspFg4vkGIXvCcQ9JA
VWig7GN3476uP4TyC+WFPansrVHtGmXaJgR6ra83FclsSd5b8r0pHab+Jku9ja78LPrHJvslt3Qr
xXdl2d1cn3tlaWfSdMN8aNz+L1KdduEgGKzRGjXptx4sj7mnfNBac8szfZtVj3p4S28tN+GNJ/0w
9Lu4fCFYbPWBa4j20nV3XIB2RbKWIlfn9MPFvJk0oJKklFUuDvz9JGtQo6gX2wndQGQN9PTRCe1N
Ix9kqX9J859SFr2Y7U1p5JvUehzKpzD/OQUpUGIId6fq1tOc+7YtNlLl39jRh76NXuxa2fp1v3JJ
X15epm+GXSzwstcxwn8ZbINuGX127GAzTs9y8zqV5V7hMV3YpO68G2f4JzX2evaYavcFhP5DwOMf
3VuluqkSc2tYwzbKvQ1VgRczerm+vgu+PrdYzHUAfJB39vk8ehXCnF5Kr0VX1+PrmKs+aqBaeWNm
4xqCYmEbk1+hzWi+CoPdF5Ys8jvJqGqWrJDq4jGu03E/RB3ajmNXb+2pqD/acVu8VpIj3V0f5KJl
AKDks+nBuah1GWpsKAjPym5vQ95jyjtlfK7HZ6TO9z2UbVO1sqvnSTtzTvLyZBsBV9EXQNSaJ/3E
OTMljvQiShs3tB/U8eGf66O5uFrwdVRBZr+nAsXWOv/6OEl6L6Nu6ga54WyzNg424IFbdC288JDp
sb/SYXLhIoI98eTqS6nunb5xe2gZhiRQN5kMAoJs4Mq0XVw6Z0NzZYrsFygFkcZtBobGTT+0rlJ2
5rY2ffuBaqK2saXwk9oF4y3zvYaLWpzMmVqKFppZP1ZwytxJ2lQz9cZVhsdaVzZS9DDln+o3P3Dm
oZ2YmT30xCO4wTSdOmBGy4ydrCMROHy77hULq0TRkN01p4FwjjmOn1ioTS0pFGWqXGsKPrdTmbxm
xaRsNcdTvl63tDBlM+UvSORZmgOg+7klOzXBVoYZljzzBxQwH6TUufP65KZL2jUatoVRwe0H3oI7
IXKRYpYjCyfF8kujpP/vJW9fkuROtj5eH86KCTGvQf+qFaU5JhTpvvb9Tak892v9xYs2oEU1TDbu
nG86n7KUemoQll7h1qHVk5tJOy4xSfKcepO1sokWVoeQMCvf4dKXzJ2qX45OkxcVxeObyb4zpkPd
HYbk5/VJW9iqgBPolp6h6FycBR9IvYKEoBlVrtOlRrrJG2U4tFKpbhRSNw95EyQHs53CFUT0RRw3
5soxPeaMzmY2BatKLCeSrKo5uIh0W8DqauWubO6L3tup0oP/5r6H2RwVMABTNAqSkz9fNQO/0Jve
y91h0h70+luCGOv1abysOvw9dGfaSkrxJJqFKos3pm2o+axW0t3T91J4D4X1wVIIQB90ClbN1zj8
4JV3qb0SLRZOKDrEuXTSg8wmFtNGU5v0o6TmlWs2cXwXSda0Rb5mjazmEm8EUQgxiYL83MrJNe18
BksLOdTenHLXb5uPiaJ+6VRl22n+zkviHXiheBe0xU4pjXHrBGu6bJebDl5vXv1kYOkqIV6dG1c8
qO4GuU9dP+p2sexDkiJvVmX4LmfyzIoYPnQNhllfnlLXyeRPPYlEb7JvrnvJ/EPPrxPnJgQ/DAwT
vrBeSV0z/WfMX1tK/RDm3OrtU+t/LwLXejPEiRb1k5n767UnZ0lQaKrECyh1A23rKBY0w2vg3cVZ
I37gFvQsy2JAnJyirO0GC/k/1UOyEibWPj6/uU5+ftTYmR2PfDxWH0Zl13mv19fjMsQyPSc/Xti0
iewNcR2yHpJ9X34czUMaHfTicN3IovciTDTrM/NvRbgx+KYj+UatpW5k3fvV4xg8mMZbkUzztoTr
wDLkGRJuz+M8mac6c7LYjILUlWGH23TRitsuLAOfpyAOVgqwlAg5r6JcNzUpTt1B2VWqtZmCtbzU
HD6EjXFmYf4FJwNI1a4DMpmmbqKa+yEhtKTBARmlW8X0HscxXVn3pQGBmgabDX6eG74QzYKwNfOa
+p3b5Pam1+JtvCb4e1kMZ0nIg88PbRVmVfEKLHu53UfDwIhi72Fwwq/+lD56RguHrvwgNdIWLZ9b
XUHLR5FulGnYDmX+FJrNyqtw4aA9+xnCxGpWVjt5LKcuItPxNgyHD8Bub+ocaVjJeaFn4U9YTStH
0iXT69+x0yvLJQkulgsuBohDbanuUtfoLHdwkkNQh4/W4OwreB/HKb0xuuBpCMaN4hQ7rZ628RBR
hI8+BLBbylV8U9LwvXnzLkTDhYZUyhJz86NwhrStU5uTKieuMlYgU9xiynYJalPXrSwEeKwgtECL
8MzNLDhWY+VSP1pWAqbrcbQfPPVDEL0GmbktqnjT9K9V/PkdBnliQX01N3KLeTz6l6Qp7aLUrbIP
VldvgnFfUqgMg6dKtzZ1IZMaid8e0CDPRhFBRXXnst1IkvKpixrCgVYe2uRmVHwa5VfyLQtB89SG
2Dvh57zmGpNxBeQj7QAL4fdwWtMOXLACRNIEOksTxZyBOg879kQa20ytzPWzL0P5JU4/xeqn6wu0
EGrOTAgbMJx0K1Z6I3Nb+fBHdW6vf31tAPPfT+Jmw2by5IoBBOqjCVJaN35IUbu9bmThlDwbgnC6
5J0aKVqJkUb50sjprZbGkJSNW3+NJ3TNkLB7yqqqBs64zDXaTaDtfHCY8V2qrbnvvKrCYXM2HuFA
1kNTm+IMM+bUbuP4t5WkmwJdSi/YG2N8YyU/rZJkaKZv7b68zcxkY6a3/0PalTW3jTPbX8Qq7ssr
SUmWt9imZCd5QU2W4QYS4L78+nuY+e5EglhCKfM2Na6wBaC70ejlnHIgwcw+eZ0SUES/6qNazL6t
PFYzDTP2Ba+1YOgd3/PyuykfNq5e+SOwTsu9Xmz1tD3M2rSdvY1Vlb6n/wTyil/mH7SZwlIvkaML
K0cL40kNszTZudYPtX/Py9jPs7dJ/TYiU9MyHS0hRy95UjXZ7buiozBnpGqWHgS0hghaBB4rndCi
BLGH8mjrbNNYmWTP1yUANwftGLgVxH4oZk0lt62cv+jaGAwuhixlnbwrlrCkP/+VoJ9bQoyB+Yk5
KX9h2qEnu3T8sJTNdTuQLULwFl3bO55bU/6iud90/bEuw+vfX1H/syUs8k+MuW9rlas5vj+oT3RA
0/F+mrdxK7HmRbsF7T+TIhy2alvdaOo4CsewH5Cp82OyQyzk23yrKMPG675dX9XqrqHXACChhu6i
BfF8VZNu4NUWc4438GPm+K2sBU72feFN1U5qi6lbBuW1Ppv0G8vfrv/+1VNZIDIXTBg8PwXvZ9Bu
Hqtax34BaJZ1b6n+TisUG2TN/DI5gvMzB8SLoJmCHDiE1Ol2VfdA3Oc5k7ypVs/fBmgG7ByRkFhZ
VLImB+COzV9y20f1p5nvSg2MpR8KC2bZ2PCqUZ7IEjRaK1IDlPPYOzK5W17MYdfn+76REaHKxAgq
Xc68cFMdS1LIzuWWP5Zhm8lQpteEYL+WFwOKp9Dncz1eoBXVxvT4i1vWYe+1Qdm2uzqToaQvxyya
J5pWgXO7lH0Bk3cups84cc08rV5wRH7efXKTV9O7rycnMGX50jWNW4rLaJhEJecC7tKxiZETi1Yv
k2vEvm7k+xJNB1nv7RMa3/4OQdVGQ+YX7H/4L0G78f8TnlYlloUhYh4OxQZA8wbgtOdPbirB0lnz
CBiLxONrYTlEtv58Cyc7q3ozzqsXtz2quG8tY3vdJayd0akAQa3nJNOVmWQVgJOU0O0ftOyLqW6t
6ieXkU7LJAmaXRHCVKJi26woH0IMx8dsS7r9PB7+YEUWnAE0fAE4EpS7Iv0EGtCkeokNFKnbQb1L
KQntuESxGPX5OZHIW1U9B3NXyHAj9hbjAcVOqMp6rCsxvpfqd01lyOd90+Lv15d14euAoAeQIMQb
KFICXEDcvhaDHlbF6cusuY8O/JyKJDqh0UC6XUKVh8yQYWJrv14mZwYMmXhPICWL4VZU2wXto243
zRzre9Ez4Kpqta0FrDHMO2Y7xa7qY3uj0DIOwOxa7snkUDBF1+zDLUj/MGRDFgIV3LsH3H+6NYt4
DnuEqyB+BAyY4dFsq88T+LPVHn/1+sAeSyc0G/qRx0O78RJbAbKWCxLUVDFCFXRTUQ+Gyk0zNy3w
ueth05tDde9WeGY7RNH9bpy03WT3tj+3SfmIgqSy0dO0e26zwvlCkaTfZMz6NLWtHiRQdJ5vG40C
8KP1axqx8VEb8reaOfuPZDMn9t4FQQh9U/YKHV5tRd+nvU43RuLMGz6DSBieiPsOpmuCTreKIFU5
6NzgHcM8we/1MrVG46MDTNC6eVP5+DPr684nRVMFGZ9UkC4iMQSC1MYHIJ+xy6ZiCvp5OBqK0oZK
ZaDX3Wv4tunnDiuLwcHc1lZQobyy07P4kJezvU2V2QX4LFiHeUeGQNXin05Lx7CaSrpRWFv6vDAU
9CglxG9TAs60Hpx3+og/WJ2ShU0yAcPDqMHWxqvaH2009zPV+8lSu/SrYjK3gG0kfuOayX7IEFPV
MQH3d26AmoB0nY/Rj2nHB1pvVXNK/ERP9QDMC2mg9n2yU6rU8t1ypncc2PC+YWGFmY3IP7cpDUv8
5M9AVU3uuwJNqHXnddvUMJRPmDLBC5m4M8Ya0izxldQed43X1ht1tPsHr0k4TMw2wFs7m3fZVDcb
FLfQXM5olr40lfF9Gi31C1oFW1CkZEOQDCX3R2Q6ZM+AC3+2oMXD/WOoBhaCFsFz1zwDco70Wo/3
alM/WmPl64n3yvsvjWU/ogXbz5jyym3jwcmeubOjc7FrSfs2VTtVnUMdlUlEFH5hZ9AA8lSg3ztr
hqDC261MBqgSOnOnPByArZ7bqu+OGLn8MWiqP5hjMMPNlPe8jzedS5EIf4rz53iw4Oiob5JDjIYb
Un3SE8s3m12qA4LCtN60sZFswYXnW3Zg6b11MTiJrLCwA5aZm7HTD+XLWOPqeGNWiH7l5uY2OEGK
EEXQcrTrbsI+d6CN5S33gRMRNooktL8Iic6liBUTXs6DXShYS14FGDHuq3diSu5yyXb9mt88eRMZ
rTXYzgwR1d+a6+fsUelC3ZXc5zIhwtvRdXJm0WksXygBothWSz/ROrDV/7hbwsUwF2WTeENXvijo
8MgCk/mKFFJBdiLCuVde0QEpGnNlWa2am9xUygD3HQetpGtsXLvpfWQARvRSqQWSrgo6GFq4ZIb5
sA0G6/6q8uK7lrifvdHJ/OtXsfDLMEm0IKuj/IrOcxUwP0KEYdptAYBGEAda7SZTHkonKIfbTOtC
hHCMKot7VSVgV4zf69afmQ9/W8qG94Tg8kKIeIrANYQ/rceoc+BoMtCR/ry+UTIBy99PND7VkqZ3
FqZLc/yqfKPl33/weTTno/8P061I+px/Pmm56TYMfJ1K6dOu8TMimzFaXcCJBGEBuokqalNCQsoD
fW/kmz9ZwMIgjtYYdJoLp1xMOjqlk2aI+Azms7QICok3EO6of04YaA3/E+CINuTS3jURLEWu80yB
O2v0IWo3oTL6zJV4N7FK9EsWokQHVQkUilA2OT8NNmazN7dTF9E60kB+2O+N7OjxXa8/to6xafVd
nFahZW2GovIz5/36Vi53zUmoukhfqI1/YYwj2y6+NXlslKzW0yrS6QQkpMofaBcsBKhJ4vN4CGbZ
2a1srYkGxQUCHF2oF10E9pS1+IPHI60AExS5M5MnpQbUbpXgwpbB2y7nJK7uVJhw01auQeICsLaR
WSZwcfd9t1Wa15j+yJOjkxvoITWC2/fzVKKgORTkxV2SEh6Rkn5uWjigRN+2zXQPKBpAdU2Yuxyi
6yJXjA0ZCQDAAKV0QfQUFChtvMobVY1Hpe5PP5jk68LF+EtBTr8u2JrRK3rZOfh6/4mO75Ozx4yo
J4ORFDEYLqQILgktiaVZG5AyTXcDMKzM9KOJ07Dz/q7tbeJ5vjLuSHPfmLKaoGzzBE9l1SNa4EYI
5l3QadvqD8hyzw5nuRNPXLnSNFUxV/h+NYOo24+72+9UgHQDrBr3KryViMJCkqJve42Aq8j9klaP
OibsZBQEa1vkLvgESNujN1ukIKDIeYPglPKIPipzaI0Si5F9XlBf1cmMFOV9HqmT3/ef++5GNK5f
uoU7wvbQQof+KBEipRvQMKEoBosm89lrXkhtS85gzaWBWRIIHoBFQ65BWEE5NUZvgaQ8Shl7GNNs
22ZgBrC4HzfuRueyPvQ1iwSUJPA6UPCFuS8/50Sl3MJA2jEZ66h33xRGAgDnYTokcm7rFF62DY1W
y6AQ2hyXjvJzMTRVeMybsorSv2M8yr8bsnNZuXqQDsRFsPRQAv1EsPm5BfhJO9Mqohlg0mrFvGdD
vsm6bjt4aDLhbZArN+Kg/FrUqUzB3HO0tnjELaqoKn4SDIAkMZEow4o6n61K2LZCc0iJV2oV8Ylg
1HmbY4rmur9fUbczCYt+nJx/MbiAFaiwBvDi+km67UClW+8a5jv2x3VJy28Vrs8F3AeADhgXQU5Q
uMzQweGMA4mryBojt32qiN/JCJ3ErsJ/TuS3DLHKPyp9NWQmLswaHHtNAj6iI/U6H8iyJvlU9C9I
sVq67JZePSS01KILBP0SeJGcbyHyjnY+OzriAjck7s5ow+sbJ/m+OKGYtjocGgpGEXWfTCNsxp/X
v7/iAiyUav//94uw50mP2W07NsFS126IttXdMM8fsVn/TYp+vktx0rMhTg1IKYDwtDf1kLQBkTXt
y/ZKcAO5rlS0c7GWvm8/VwZ7JPzG0vM/OnayXctPOLGYbFSqf7aLJyhsIycoucJkxyHYfKrYjckM
bNTc3Kf9RqnuY8WfZdYo2yjB7gkhrVqpkOIAtp0GumweWfZ94V7pWAcCsHgJhfD0BPhA3D2OuMne
ryvVqvc6OQshJK8bPtt9gVUgYYQWCl15S9VtloEbcHddkLbqvU4kCUbOrGU0tYARglwVbGrZbpiR
53O1NtSNFJkRl/DNnOs7ouZ7V+l8UKl8UOCYVwp7HHrkjvvE+XL9N11XFIBrCorINEKyElvMik1S
Bm3zmH9ppY3ai11euO1/F66JZcq5KlIwg8GiwIahhQh+qE94jLbDJh38hIN8F+HeW47D3qTJXPtu
6o5+52EENHbjSXIM61qFmTmMRGLA6aLNP7G9aqjw3kMiHcA/yN1d39K19zN84W8BgkJ5nGszYnge
ZUb95uTtJjWVHbiG/Qok36ae3Smmt+1H637AKpFr3s5avasr9fX671g/2t8/Q9C2Wc3BDGLhHmPd
owNE4YIb/tjOeEDLJmjXLehfSbagRGViDLZVQ9Jsvs/JA+YRy+SOxQ+trK973YB+CxLiWs8hddf1
2NleD3PMB6c+jOL6rq1f/79PT6SjyEkO9rwSL/SKof9EO9rsuSqeU/XJ5I+1uhvib1Myba4LXQ08
T2QKN47WImNtxFDJkZQHywNGUpIHShfvm5xtwGtxGHTZbIhsKxcrObmBYt1tOXJKCDi8R6N5Llzk
A/7otv59WstPOBHhtJWt14sIxdA2Wt29Wna8n1izrQdne30DxUmX/12ov2UtxnAia0aX2jhWFiKD
5LnVfxTm0XHeB1L7IHr2Pf69R5fa9JVaO0ApSaJfiZ2JfdtOE/cUTEI8arQdWLFU71iSTd5JVrh6
XgsfLsaRMX+lCwsENBKag0HHGZlOE6SveJQEEr+1+IMLJ30iYbHyky10iaVnRYzbyar3XndnssDi
h1zZVskm1h6m5rbxgH9O7ESc4CWNvvY62xlw7dr+xH0k+q6rxKqbP/m+4P44BapUamPDqnz30cou
EclmiSmIIh1yddKwWYkWIo9Wv6TxTxCYOuwxDvQ/esH9XoohuD3qpD1Q1rAUS0/8EQzQieSqkCiX
IcTVFdXMxu4mWCrddnFkqZ9GGRGB5DjE0YMcvG1J1mHDWD35b302So57fQkYnrBBUwdKR8GFcr3I
xslDiGHUd6BF9jt3F883MiL/T2d/CxGcpjUyD2z1S1hd303ZCwq1f6Kzv78veMxeK5quZPj+ZG2t
dF/IBkBWXRUa7P5/kwQn0gw5Q1iATdKa11y5dxK0CO8c9AxfX4bsLARP4ngoT7j5sk3xJrPQrIww
TiJiNeTAKMPSW7sMvgoaS1C6G4YKVQJ33CjD33m5s8DQoTtfGV4K11ezvmm/RQma1avGlA4Wcg5x
djeZH23/uWMoFMhY6dY37bcYQbdKR0sGB5OvURN/tlmg2A95vr2+EtmmCeqld2WWlzbCjKF9xPwu
7QYg+tyTBsjc3h95lN+rETRtAlKMrf5K1Hg+OlOHIlCGPzkXzMktzPVoTBSHTIuBKyNeVHDwVR7G
xqNbPrHqSUrevOa4MIyMITbArgIUWXC+o1Mw3mUjnC+IJsedKjv31YDzVICgyo43o4eK4CLsakBQ
fuvYjoJPN+3fWufVar47PQ1ZL+m3XdPpU5mCTlfofhtTt+eRbW3L0if5Vnc2Rf1xu76dShFUGoWl
JNc6rExXPqpplxUh6bepFs4yqmDZcgTFXoZy6oY2SBR4JCra4b6q6i3VEtPPwRdxfVFrsfrpogTN
dpzOKliLRQH+BVE6ye/ncaOP4QCQHdmcjmxdgiPVxrgZ5x7r0vRwSp/t4W4en/LxD/LqpysSIrGy
UxtjotDwBiPvmH2bkLcNrm/a+kI8D+hbgC1BsfU8ttQqdQTGH26EzkZPFedvmjvsUkSWjovOwP8k
S0x1so7Eo7ZES/U+vlMNYG74k2QQbN0n/LscMduplNOsg6SUR26x09pn1/yDOACUXP+/XZ7gEro4
pfOULVkZmvhq9Rf4lyUHIluB4ADmsR27LIEEJzJmX/ty/QhkXxcMv8NUD5otEE8WDPhNm/JPruTT
/RHsvSviPLbjRZ3UO6V7t/OXmn9LE0kjxNqNfCpFsHQrsbsM8Fk8itlLkb+r6Zsiw7+SbZRg4CnG
Mst6gumN0zY2AlkhfjXjeLoEwbQtleQ9IFqwUXkeVlkaxvl7gt7Rkj8oxYs5FluAG/iu880c73v9
KfF+Gsa2sGRPZNkyBfNnDRqhnRgm2aGJo423ah1dV7jr/gWdnOf+BZM8nREvDxhdex1NsDRvx+ST
lr1fl3J9GegXO5dCEJ7NrIAUAy89486QUSXKvi+YvWan6MHleCPpaF3s9wCPvP77VxXaABYIRoFB
zCL2ZQB1wHYpr/HMK/pXNQP00Vh/I1yXOODVZZyIEZbBUk2fbAO3VlO/1OkHAYLL9XXIBAjOK530
rEqwU9HAcVe1P232+b8JWH7ASSpkdtuh7UesoBhDbfYxXnn9+6vqujTaeoB9cTDke/79XsvQfzUh
htCKIKt9au8wb4/29P8mRfBfuuIivd4sFyEGO0dtM1hfGEJ+6siKl7LlCF7M68u0Twi2KwbJdRMf
zPLQm6Y/DX9ifwgfgKQOtwS88PNtm4Y2d+YMbn9WHD8zob/o2Lq+Z6sm8q8I9GeciwAqAU3JDJ+v
ekjt+DP5qGX1gVXtPREheJHC6QlFpyICyO9z4bc/ry9A9nXB+AimEMZxwhO/jd/QnZdLHK3s84Lp
1UptVnqJI1CcXWncSVNdq6p0sjmC5ZHW0OvUgc6W9s7dsi+vhqwYJTthwfZi3heVvVTCLRpM2TMK
yEx2G61vEjAZwaOBhkIxOahOLbqWLCwCxfB8CHJpjWJ1DTAAF1xugKtyhGu9QgBa0LxCnqjI/Cod
fXt4SO3nIcFsT+r5RtqHGntz2m+zdZ+TR95gysJ7BOjfn1jLye8QDNIY2oo2PcfvIC9Tu7Wbz2gx
uV2fAVCDbi/AkOt4gZ8bZJmRtrT6oUBvkXbnAbfSbCQWs7aZpxIEi2FkLkav64toNv6O2bNZ7Q1V
1iFzIQPzZGgyxWAjQKi1CyAuixJ96KeGHXOupHcJi+0HZHucPZ9sT3K3/ILuOcvj/5JlAd4FUOeX
3Zdj7qgqZYAZBFQveGvLUAWUagG83uKuax47avhMyYNm4hg5yt/o9Cml/E5Ly0cz5z5x9KBJczTE
30gLCgBp0wCwL3p3FtKkixHfGiPLk8L76hg3jm/Y7UbJDgy9xFr2s3Ulgc6FFxFkCV6E9rW7gINV
RxcszV7uU4MFmI/0UwDMX1fPtYM9XdXy95NIYVLtvKpQTj7aMdlMCXCOMEWKARSJmOUGFc8UO2eh
8gOYmAugQrj0wupYVR3V8qc68qDQPqUAE8RsXFiyG4Hpfp2UB3RxDPpiHy/6vyuHZKluTPyY2+zd
atOHPk8kSnrhIfHhUxGCzWFY0TYVFH+OpGXfcsW96wiR5GlWRCx0Roa9oOxpIKI9PxkQFlSWAvyI
Y5urAf9wy0ayhhUlOxOw/P3k6FFw0DUlY/yoZ8TPh3t4je04AE1DdudeFjddDF+fLEWIr2IUHdLc
yXEg8ydLSx41r/UzMM/Ruglnts9ibZuBQsigya7zMj+vby3VueghBYoaiIkX/HwR/BNAx07PkoEd
jbncYwYx71QJQ8OKfi899guoLVpWAZR6vpdOwTVrqhN+HEey6zNMA5Fh9ntFQdtCYxGfNblE4op6
YAwWjbZIsqC5RARFchU3TjICiaWCSUb92yiLvtcE2Coo1MCDCsplcczX6cGOlFkWO3btVwwxb3rP
2l/3PSsKiJF/oD8DzgrtsOKmtXnfMkJMdrTw3FVf/VBL369LWO5vwe1AAjD48BwBbJYpXL7UMvsc
6OHsCOLTwKwG306/l1bzgOHUQBvsQHM34yR5e62v6rdMwTXkY2tQTGvhqhzToDXfWvWQamVgjbvr
a1uVYywYVYBNRSi1/P3EfIued27fdlBqdFsN41xv4gzdeAN3ehDeSatIKxcFeHExFGGgdRm4zYI7
SpqO0mqi+XEeKpRb6GZAE1Sl3oias/huDzEnbFUFhyMKoeerUrq8VDziZcfE2k8hYxKVW1Pq088L
h6PHydwBTyU7cgpsr9oy+b1jS9N7l3v1q88b3GHL/MAFCWU9FbqCAYPk2A7JVkkARaSDR0nrJQ58
iZLPtRuAGbaDNmIDzDDgRTvfq9oYMf6OKeojRs7CzABE0lcnubesB9XblvTbdXW73Dk4Awv9sRhv
QgO7iDXR2EU3g+aQHacpDjq0eaeS1Vy6UPBLAAYeiRcXDexid3zvsK4bZoWjz8XcWsM7o4+ZCTiL
+aszfLl5LWeiBNMZh5S3NXf4sbB9MINUshGSlb3S0AoJnku0eS+I3ecHExs0NzCszo9ZQQbgcwPs
qqlLyX5d2j+0BvB0cM0uAgQREgFqlU2t2nZH0KmqfGvXdyAVcGuJlJWlYDJiiXpBSoyoZvGwJ16m
QTejlg5zciRk0J/rsQTOoJtySab6UgpIFJf+awQ7KmjehawF2Fn7uSYVBsbr1go9NFs1ZnjrmZ+L
EByLqybKoAEf4mAlb8UYySbQZSsQHAtR8qlqY3ye/9Jamt88VoX3IyZUFlLlBZf4IhwsgYo9tpV7
0Dq+AS1XY25u3qAzAYJRgMW268Ex4x6asQRyBTJut9ZshRUIUWBtWJqJ14Z7GFkTolvHp34+Dz5S
0pKjvnS/SzyBxwbQsYAKIA5ApPmgAhnNLY7l9DCVSe4bExLe+u1Key5G0KhpHNikGU5x1HdVMoZA
0Jes41Kn0CaHUSFkWPHiRKrk3PaMSVfnevDyIwaOffeuV2UdCCsbBQFLKhImjkhPPHKLkNzolPxo
0U8YFMu0r2kXXdeqSy+FCwNAMSDFWQZDxPu8bDRW5G6f4yxajNwGzAzaZMO9/GY/dS5HsL9MI3Ty
Ysghlufzv9LM868vZOUwzhYiHIYL2j3eTBDARzyURzPQ0luLst6C5LQ4QdD4IB4WTiOPK2PSens4
GHyDt3LozprExC/OGxIADw91WW4MW5w+KlyPjS4dxoPZhW0cxs5mqCVR6cU2nYsQbQ9Pray0M4jQ
UJn75OWSR/GFOgmfF2wua4kTuwM+T7T77m+SYfqA37Ob5zYWKXCxCEVVJJvEeUBq5UBDmSAlvVdU
6g+Y6L+uTGvLWN6hKG3CU11MAo7q3DSpMfeH6bW39z05kumjSyT6dDkCjKsCLgqzrMuY6cVMVgnx
xHYHHaAH1WYarIeirwIzb1/mrt3Y5hAoCtmak/k3w3iYqshu3Mvi7S/5QO3F89ECiZPg8MtqjjO3
KvQIaMXAAtVCQN/QaQpQwwsG854nT/30mLZxAPQeYuHCSe/s9q2T+enLzV62AbttYVoV82mLVZyE
MLRK8ALMej1yWBy0Uw+4IRo6mPErx7vrx3qp/JCk4cWpewjKPLFHtMIchJpUkx5ZH2BjU28EJAe8
8vnnF/EnC5kHzRwox+eNYdyglT9pK4n1rqsM9AWAZUC4v+hJs8Bl47qVhRUAFmgYmM8wOk7Sjelh
HmKDXmFub8vB8bl0BuPSN2FxJ5KFkgCZh9ygwEWLGvW+np+G+MFNX//gePBQxvJADYT83fn+YcCz
6sA3rEdp4/fguZzD699fUTQdlEYebjsAH+Mhe/59AKWQmCNmR1Vj01Z39KGp7hxZ5nFln5ZHsobD
QefoBcq6SRQjSY3SjJR62KdK/5ga41NVzdvra1l+69nbEpjey2w3sJSQXzLEuD+vE7XV1NpEl9iX
ztxbxt8tRnCI96nRt7RCR5IqG15eMR50DAGgUYWZYrJJPJ12LoG4b1gRS5Og1l/H6ua7A8di6nAF
eGiihCFo2Fw79ViRxI6a5HXoZ599rdHTya3D9Z1bWQf8LZC44PE8F8wB51pgGbPjMKpYUe9tdSUw
JKuQfV5YRa57FbK2+HyjvlpIv+SzpPawJsBYIPYWBJNLnPm68tJaJcSK7Jr5P5xcVgpYUeAl5feL
OxXvSvGcc4/0ddlRO8rHY50SYERooedI7r6VRYANESoMLEKgCIiU3F4xo1DFRjsCApzvsYDGP24+
ZeAS4+2NWq+KqtjyA0588aSXoOQcKicytW2XhCaVeOKVBSAJgthDBRkccBYEX1Lq6mAkyOVFBYZx
UFfc3Eg/AeMG7CqGheBEIASncb4Au/MqOoKQPTJI2JRBRW/NuZ9//yIQJLioKPIJkao9tD8pk/in
S19reEv3yWLHOihshP0vvaFxWlsj0VCkPpgNnr2xeXb6r44pCdUu1fVc0PL3k4M2azfpbR2CsnjD
7pURVCDXNWltJaABAvuZDSaeiyzeqDtJH1cUXSdeGQD01DaPce9rjXrrC2nB04AMPDEAqHEBE9Ri
YBvkyDw+zGZQkofElLz0LjV2+T5KbjoI6kB/KmwU5aNeNV0bH5AZzPu7TAZEtvZ9RFXI4iARAsMW
FNYdsEnMSOMDsPHerHa8z0EcKTkLiQxRaUvg8oDlEjJAZ+EO6tZzZHp7KQGt6XjPg+kRVo2w+Fyd
vCLzlNLT3KgN0XzdyrR18f7n1/b55xdlO9FWQ0/LBEkRNwLk/qCPgVGogQHkUcMJiAEKz9ufe5CH
aMQAd/RiicJy2jjlVa+nXhSX7tZuva3Ejy///mI9J98X1mODsqQpAd4cTTOAjUPSPam333fnSxDv
64kWhpZDBEhylNbn+v66fS//XlyCB/tewM8MsMMLT1Yyj008O7kS6eCjYYCcztmdG98N5NkjMkDo
Ne06laWfH/+Y5rQeJ8hymzekhb1S1i6wIgAtLCBRBPnvAsgrLsYBWj9XLBK578Cfx5gvv9kCUSpe
Xmvo5QTZtFgTVGOzdyynJVFzz0xvMxs30qz+CmpPBSwrPLGQGl0VTU0aEFln+S7unHvWb60irPXQ
1ts7YshgMFc0+GxBgoXYykipnWNB1FJ/JHl3lybF3UTpz+tatnYwJpoONGzfgnknGEoHaus6LbCs
jL4C8cOW5G5XP+/Bb6EGhGKTWEEH01+KZgFOoqT5UmLgv7y57oe3BrqLgPakasCUFhVrSLWmst2S
RHWPTqltpd8c1Zp4z6roWUW28zL1lZrd1NmNZ0UGcOa1AMC/1/d/7ZjxUloSzkCgvchz9gyNBzG3
zYjG5XNu0kfd6HZx5d1a9V+eZCdiRANPajZ0eB4C2ydUv6uyqcTLWOT880KS07ISYPjggRuVgIGs
0jyYnSyILVxUMtDC1f0CYgC8FVidMJ52boYtEKoylmUWhhLnb2ruPTWYDGqz7OYwGgsCjR6619Ai
d1G17HnbOdWQ25HWt0HDtgOVEYquLsRDhmupzCydVOcLAVZGygHpBMWa57DiFfBLN+BluK5da+YH
gMd/hQh3lKkW1Bx6CDFtz2/c1+JGdP9/nvonAoRXJc9ACRjHENBNQBQHTu0fBAqIEH6vQIje1IZh
emPZJqCXhd6T493+nlkwz3Q4J5SnkbUVFEoF6raZEMeIDDbvQcW8mbnk5b1y0mcShJPWzb4jiO2M
iCgfUwPu8bvbfQicK4irMd6AIp+Yc0FUwXW1Te0oJuNeAcY0W7C8+9t1yUJ6AlMUaGQE74agS3qT
AnMPXCURTx7NT6ZsMnNFVdG6iSsIxIaIB8UG9MJuyNjrpR0N2bv7STE+brYEZFVcJLXRygVnKAQg
CdNYOXTQI6SLja/p9O3655czFII1B/SCyA2iX8i7CD9iwyvozBUlsr/aVh9o4JfnYF9lnqyufjk1
iy4xXcN1DQcIvEnxqcE0h86z1SmRms4bddiU5YNaPafjLtXywAHRABLiroxne0WF0X6JHkyABIJ5
UqQNmvVaVap89qIh/qhsa2Nyfkfjmx+C6Bg7ESIcUWyocxYvQkrrE9vSm3tjgU+MjUNL5ELkfaG/
k6EqyQyE38jJuyezq5/yRN2AF/EJILKSJ/OKNiAPDlISMDkvr+ZF109ixaxWPIvPlEReFRqdr/yc
nF0qa8Nc7E1QOXRYoGEIjTxgNxTzhflQ53PaES+aMZXveN9s+43QvfGeabK2+5XTX2wGkFGg0TBc
sR6j2qBuwA2G10E/7Wo81rQaw3KNvrtuQ5ceALDL9oJuCuhOhPCCJzaaMalNMrWHxG78twH8E7d/
3wTnGZ6xaA+/SI0BYN2aWV+0h9L4Uews/v32z4Mnfqn82R6KpcJV2LHYGcfSbQ7e+OImgcb+4/eF
m5DwmRl1g+/HbuAc+futv9524N2x7/j9eKAtKn2isoM3j/NIvPg4qfva2ja3NuqAhBvERtBUtNMi
/yn8eK8g6Jty0vrQ3zl2sfFqGZLUpfL8egPgKWBqSN2K/QKKPhHk1IvqgD5+L9mo5Oa05Pn3hQC6
VWObmKBnAjBQ/lT4aVlJBFwaGXYesA3ICSKFros1QDfX4tktW35gHv+r7cDc3S8TCebX6+d86Zpw
ayxeEN2YqNOI7+QEswpq2dPm0AxfctMIJnQaE3QlFJWsqnV5Ir/uJ9sB7J2HPjPBCXp1nQwWb2HO
/a7y/EoG9Sj7vuAu0qZXUqPF98F7Pjp++uP6Rsk+LxjEaLmdQ4emPSgoNFtfJ0s2y70iAG2RJrop
LNQDQFN7bnH20PCKuGp7KICIXu+1QVYwWROACAHjQ78sQkwgsRJsRfPU0ENWfG43Zf/l5g1yYG2o
92JSAjVrYf9n253sgvPs0LlhAxoJyW2wYg9nnxf2P40VhFkMnw+p9bXal91//PnL9Xri8GjRGEQZ
8H0dcDN/cTfZXt+etd9veQiZbPi9hen4/PvTpOnzrOTZgSYbc9ppZDPqkiTnZdIWnXHgVYN9qZin
FZMrnVe48axmGRrjDm7KgrZOgjYDgLProNOo9AfZ+O6KRqE7Fc3c8FILU7tw5GbPaD27SXZQBxUk
P/u6P1zftEsBoNpbytN4Dy3c6YJNDA3BDKxiYYw2fyW+2d78Ejv//CL+5MynNM+QTcLn52zcWuPk
M7C3pqotOXrZKoRtgsU3DNmL8lD5LAtnGaTxovnngd/5KgTLmAHUiNcSPk/NybfMd2UzdZ/RUXxz
uIRULcr4eJAh5EfB9Xyz0GAIoIyUjoeagSeMguJKchWtbNNSSMSgKNKOl81MjNqO1eljd7ADs3ul
enSzLmFcAnVWFSEBMgjCKTTKbLh9oQ4HLX1khRckcXn7OS8vFrSFgEX3sk8JJZN6mhpvOqTpfbxL
vJtTj8uL5ffnhYAyycY4iXt8Xrc/uuJgb67vz7J+QY3Q5AXvZIMaHQctnG/Np0qxbKYegMqv3DNV
K3zk01y0OrW1FMBUPGtUinW0QaJRFxx/eLYI8Z9J/4+069qRFNm2X4SEDeAVSFeOLrq6q7pfUFsg
AhOBh6+/i5qjcyojUaKc+zKaUWnYGX6btddCcFcIY34R2ulTrh2vD0U+Ee9fh3tnmUjWAuMsXRtE
m4aZcjG/OMXkhGDk55Gm5M2BCLVXvJzFwr9u8HI4GIoDNpeliA/ePWnuOsee0Q2SDVH6Vjm7RGxk
ay/Hc/556e1Igc+ntMbnjQnq8e2bbqKteZ9uVZi2RiFNG1PTWkssmOlNnzseBLH/f7O02P9w3SLg
SNwmw/dLF7X26b7JN6IKeQvDswQ+GGcPUGf06MmlXS1GCN+PQx9p4kVzA0fFIX++eQwfTcjplsRI
FVYjhxppOpRx/C022pUlWOQw0NTjLsdQdgKpa3SCGUUfderBKR/crbru2vcBlkBlZEEjADp6vgSd
UmtVm6WQtgP2asFf3T49gIG8dxIaOA2adK51EDY5BoNC5NK6mKHjuPh1ff7lLAeWGLUjBOt4+E2g
vKQ92mZ9k1nAaEQWPykxek2hrHjCW8eUl+uGVmYKvYoL2x282UWI6XymgD7OcaKhb5gRL04CbcP1
2Pr88vcPZ4HZzuROHJ8f8ldl+G7eSr3wPk8ffv5yVD5+f8r6chjwfVX9ptURja7PzsqNBAwFEr9I
sy8NzJK3rBCrcSZWdhHoYb4L3uztQfGUzt5DXGHD71g51GempGevMAoDFYsC2t5ir/W/IYZXdcmG
ja3hSNu2svqKQK61i7Q0iKHymu9cAaHOjRBG9s/f1+R/kybfHZAfyWq043fRWA9eVikeuIG82Wp8
mv3VxKnNtoa1dljg6C0LhdaJi/7BifBm7pKaRjyx4++aM042WOaZCQnpeLofqZjucm3It0geLgDb
GOhChgHk3z88d9J0KpwC5MFtGtU1M0OtnkiM16S0Qc8xQLDGdv8Obdrt45yIB46ph0Ko0k6NNzpk
2Ct1B4HAmM4lFFqaYl9bdrLxTrxjAz/6OviB8FdVZMzhEgI4L73Xbi6KnKYFi0TLxcFGR2rmkVYj
d7wcjN2kgwm2dUxQJ4qxOwoHTb+5piV7KMh8A2BT/dPnM7S2FK48lgjZPZq7DFDQQvy5fspWtv7Z
z5Ruaw29R7FA30vUTOlTZ5Z/FCh96L19um5m5S6CeBRubTBhQfjNkcxQ2o7upOOW0J9tbXez0BYm
24ZQzdKIC4SMKzuWc9ZaZKz1Omr3Svzi8uj2X4/SLNqa0JxwWQFOda0QZiPqKO99Kw+sLdnOtdlB
vREeBR5NxD3SVVcMva2KnjWRmd3TY1f8i8n/+HnpeotpY1VGg89P1otVvIqNnMDKr184XZa6ANAQ
F32XU5EpbaaoTVQbgUN3ib2Rptz4vlwJEo1SZmmM7w8sMGNv2PAnVk7Ax59vSwe1bDNeDSCMicym
OeUdRBjd1p9m++aAQYO3qNqIO5GTJu9Ftg+vJRX11FaqVUeldZyh8jzXUWbVvkt/Xt+r71ke6eJB
JYiYoBQh6FOUi6alERORaG0Z4dcYvtM6hq+VhPlulev7VMlcn4P0aZfj5rpP3bIOSD5CTRp98vQ3
oPT1ZzsdvxnxVPydp4yGENEYXiqRZgetT5xQUHvcNxQvipqMhe6NtWFvXe4rK4JqxtJXv8S5KFOf
OxaDUphq4pR51HfDycwn/SjybA7q2Hi7PldrhtB4ifIvUDwGgG/nhsyiKmw3a/Ko4WX/aeIuJNhd
jT3PGt9qUlh5/rHqAFOagJ1e0jsYzphnBVfKiI3Hjp0S/tBnzxPfiOJWjsqC7EC6bOm4gK7o+YCQ
zYdsZ2GXEc8eNGfPtlqH1ybs4/elm0RAD5I4Fb5PxbPuPgr65LCN47g1BOlhNwQ06Y0MJlQo04ek
Dq4v+aW/gpYUhA0gbIDLYskYGOgj62lLjDHKTE83v6GyqOq7JP05/75u53IYS+sLkOvorzKW7OL5
SrRzVtgWiGOiih6zHas3bpOVzwO4hT53IOgMFHGkhWh0kTmN2czR2P1Nj/WtLQNQvlhcFjykAEpj
L0n7aOytnqmJ20cNFBCM1/JmcOY/BsAWBJwp8jMX/kAP0kJi5UM0NL91+3fu3zz7WGNMDVpUgb+W
P19PM+pyyoRkSRL77ABW+w0DlwcBOP7F5QUqDDUDQ9qlg80g4m6LMbKY5SV15Kif4+LWPl5Mkgny
OkCFgCPHu6qe76EcTVrUFpkVtRD2xP3XbmRDL+8kqPqBcgbpMZCloCB0/v25y1M0/xQksh4a9avD
8x1zq52lvV5fjAv8yDIOBHA4DZiyxcOR7MRm3KYis6M6jbRf4HFWzH39t59+gwvomFQbnvfK0YC1
hWgIEfVlzX0oUyQxJ1jrUjCWRlX5L5YFg0HdGoU0PLJyAmJOXKdSx7KNco14j664lcEX04Xvo+qB
Kg6QI7I32EN5pE7Tto0AbPb1HZSYNjbvcjmcewhLEQ2bytHR5g6I7Pl6gGXIztCb3EYkHQCdDNss
bKp754vylbN5d33xV1bjzJa0x8pCSd0uhi2lQjIr8xVxKxB0mS6wTAD+4C4hoSwaYI6KSaZmbiNL
feoa4+iw3httDTQmW7pAa2NB8ho8OYBJLz2N0rzVeYEQpkZm60dLDol9uH2qEB7h4nLRSIVE+fnn
EwSsSkLZkiHwOntHmpv9dIB2PnxfWopKSwHiimkXlfO9Qv3c3gBer20ruLdo20EkcJlY5NyA+FTP
+oiaf6rpW5P+5vXPXP1ejH8tbUty6IJ6cVl2wOuB24FDAi6e5Yb+4E9bvTLMYD/sInd0vdLcqfTY
PE9gk2zVV5L7bn4q8zv+UwifT/4QB7T4jF5dxG9o2by+bhedyPJPkfZFVblupytGF002h8z3U698
n7LvVHli+aL4YLXRnIZ69nLd7MoThAMMqgrASOFWysSkoGQ36oKluIbemu9AIwAzcN3A2nqCOxD1
DWyapeB0PsMjVw3FBNldZNvtTmTH2q1P/Vz7unks3GxfOd+u21sdkLXg0kH8sPSgnNtTHZHljeY2
UWxZYa3EwcinL/3N9BvLaiG8QDYCtAnLLXhuZhhpKXSO8AtMAgo/KFvo3uX/l29X9HHCM4OHiWSH
5BqYM+gJlCSuI7V+aFISDNOnznkgPGxFu799xgCSc8lSS1sghudDKbkZd4muI7BPhbGbzUr30mkQ
ELa0t6hOl8WWRgVawqUpGakWOJySKSu2KpKNQxcNYIx6K9nY7LT0tYoHI9BFskUKvjKHCyhMR6EL
dX84DecDIwBJ2AVovCJFADOZgRX8ztGP6QzKuJsjJswdtsN7pwieQ8mRTqmdmv28JEyTXd62fu9Y
3vVFWnk1nPdyM8qQiDzkvrNGi7Minew2iqsYD1OQ1ludTsuOktcG+DPsA2zoSwlyl+Z0rJRyiNqk
2IP3zrPp+KT29NhPbsjs6pEYQnhqom5sv7WRAb8H7Ng7Y6E8shx9MEmvO13E7PH4TSG3clTgpCKE
eueo1NEOKoNAtWGszbka+4j9VdK9uoVmXblvEIlD5BwxFND4qnQR6GoyQZtj7qMxNjy7e4PcsZ9M
2u3Lv4RQyHwCZ770JJ1v5Xps497gSE1mX7Wf849b9xZQxWjFxSuAPrcLiPnSuelwlDqjvmf38Onu
kYfbeNUvZ+nchOSVdFXjxA3ue5BDDv5cOUfogj9CR2kDeaAvt/v5Jl4A0kjFYKURNMtoyk6M5mTk
TRblcVNB/GvswQgfm749d0+2W51M7S0RTdDoyc6pSfIgYjb9SDJa/nQgs7B3GRm8EbQjh7gzfoBF
BnwgVWkGXekkezc3t7BWl48jOEWxmgseGhUq2f1I9HwwpznJoowWh8SsfUc7lPN06p3xROC0A+N4
falXKh6wiDt+YZ9b0ojSRup6kbsg7KQRy1XNNzXmVfqDF7TcDajKh52dJ4OnK64RUIcAZ5QYv2ph
jvBAWL8b2qzbcA8uT/9CgbdwB5rI/l7cawoVdOK9mkZlc6p8zk7Xx7vyeQf7GnQewHTCkZOGW5pz
pqlpziMx/MjR7frz+ucvtzUurg+fl5wbkN/ztOH4PMv8mLo+JUNAtm6Yy0cTBSqUwNGkQpYWVOmG
wb7pY6fpq8+qGVQlD8DwFlj02OobZ/Ryrs7tSI+YOTJeKB3s2PXngUMM4vf1yVr5/nI2ARgFxzPC
E2kcLily5M1Y9rn9Rcg9Qq3rn1+ZJlxeCKYdAHcvO3U7ag9qj5I7cmXON6JOe/pJSesDXq2bPUx0
EiAJgb5/7FhoPp3fxYlgzpQVXRw1yqey2yfzntCbTwUospBSBrwJEAI0uZ6b0CvDHTniuM/JuOM/
qy2YzspKnH1euo3N0hSV7uLzinh1fvJ2I3eyEsrgklm472xAbJfDd/7z50agrIlOyojSL1OOUq66
E+y+iu+c4TFtDS/X1F1b/3TJVgn+0uMDwQDcl3d2WHJBmZDO+jALm7HIAgX1zMdXkOu2Xjo4tcda
47k0muD6plsJIJdkPNLx0BtcCSB1nfMCcuw0gnymNzX3M2d+6h771ArM8bVz9qbyCE24wNDvcpDM
l9qb64JO2ApQ3M4mXy/erv+gy6Vd+lyglI6MDxo05boNK8BEM8c9g4z5vkmOyVba6vLGO/++dEkI
cLC6KutY1Ipn1pRe0wmPbXIvb41C2kCcWS4DLwWLkszacfFD2xQ32BiHKYWJYzGRxJoaFk2OX1en
UT/YW3DX1UGApHEJQhGGyIc4MZA/KuqJRf1v6uxdbSMRszqCD5+XDnGD8NfNQSIWIUvVAzMNFsgt
hqoLHntw7S6QDNAzYkvBU5HWYbBInhDFZFE23Q0u91prX/QP+KdtHsuCBaz07e7ZnN/GeIvfcuUo
gw9oaZaGH4eM0zL8D5mZ0tJHq3Y4i3T3wWL7bC58G8GbGqLXZyMCWTW1eNVLggLVNcmUqfcoT5oC
C8WDJA465sXxkcUe72+uQRu41/9nSHIXOt0SpclhyNSeHf7YnG4/+2TxFBY6ceS15D091L3Q2/z9
7HdsP2xsuNVpIgaWA41uSEksf/+wIvXQoiXcqlmkGD502ZUn4weUGsst5cm1fY1sFMouGoouqLCd
myGZKXhu4vGYxsB2A733QFhxfaJWR/I/ExdV9Eor9J4QGiXlDqtd6c9O5vfxLt8Mqi+dEqz4B0vS
Q07jKR5S4tLI1byW7vN+P0GUtrvZczu3Il0FNW+EU/YOjUBiPAxetVVKXx0FEjdIcQDyiY648yVh
qjMoKklZFM++gZz46JXFyao2HLjVhQdID4lfgPbRYHRuBdziFRAPFlYFWuMk+WqPJzD+XV/5tTsZ
dIULqT9AVTB1bgPxTmdMFi8jSKpp2b7fQg6vzdTH70tjKGu0iM5aU0az+8UCAXCGMkKCfg3mKt71
kbyn5aRQF1yqSF0jUw4STnm6eFHEme0kVUTztPHswfyWpw70c3Rf5ejg6KojAXKPGemh5K3XCtNr
DLpr7FsbDPFGoDEVqt64cpDllRO8WW4yh1CU2vV4V9t7Z8sXXtkWcITBwII0NfpsZaIXxsZOCKso
Ij3nTzyOfzG3PRVjdvsZWvrZbOTWFgyH7NXrRQNUOW1gJv31w9rC06zsu7OvL3//cHdmc12jS7Uu
olT/xOxoqyVi6/PStjZGgKdqJPIjd351dyT/cn2vrS0BWALgBsCjBD239OsH6LslU9vQyOrgarwo
1sutXbzLJvpoQRrAjDY2vRGLBXNXmLvh9foAVo7l2eelY8l6I8taAXypK47NuGv7R2LRoK7IxqFc
yeegLwipTNQ5gMaW89t1OzsWayiNSPtAx/RUKjwYIHSeQTWriNBy/2/sQQ5lwaEY6FCWnuSmh57H
aGQ0EkXqgdj4zmav+vhJIbuYn/RhK3u0ts1w0qGKBgUb1D2kyJdOrLDGOQVclu5jD5CX66u0ts2A
g1gUrAA9ungAEk3ti7HP8fIXPCid+6Z8nvXP122s7QQ8YEvua3EuZEBt03CzTkGdEnG79TlUmuP+
BSBxnzEluG7pcjQL5yewCktf+oIpPT/yvVm7CGPwnOmsPujll07XICLy97qRyxU5NyJtgInULWSb
4ckAFe7nxotZbWWet4YhBXzxGCuNOcJC3g/ICYWu65OKb+Q7toxIDgZpmpKUCXw+oz6m/DRX9+oW
xfmqCYCEQNTwzvMqeWLalMyg5MFy2Mp+njVvAN2Iq98cfWM5PhjRz9d8TFyOuheMDPQ1S3/X8UZ+
e30QiIuWI4gkmjRPMzUtoY6YJ0Vnfl0IEKYAENFu+XsrCZxlHP+1IzcAIE7pIMUAt7V9o51nsqAU
h7HdO/vB9ptXyFHrWx0AK/Cec5PS+lh6P2fgYaBRVjYenVI0/Zz64kFBVhUYiUrb5yDnZu3N18G5
VWnBjHGY22GE1X7hWgz4dLRzz7wd8oEkHhqdQYAJNckL6bKpbu2krRRM55B4Y/ykpb9uvwYgXeoi
uFwg1HIJVzHrqkszJUdolnpa/ClONy6ztXsGlSc8MkCsABkqrc4cD0iwU1FECr+LXSVwyu5wfQjL
TXXuzpq4I+EkaaAjwu0sWRjtSZ8h4J5HXRvkZu479IG3dzPNfDe7fTBLmQt5YoTiKG5JcXJRoJOE
8CGJEq3aGem9PZONwaxM15kFaTBuMk95q8BC9VQbO27vr8+V9IihYoQmTtQa8bygMeQCcue6ZTPT
Op7DsS4yf+DWzi6LB5fTX12xpckiXTkXtpahfvBc3ao0jNhF3kXhc+gYzaGvx4jcqtTxHzMEo1kS
62jIOzej8KQ2MkbmEJprOmDtrZ+PTumJevhx89whkkXNCajdd7Hfc0Oo6WnzFE9KaOgPM39l9ZPR
/mjo1oGRU2fLgBy0KIN5DBR5CCqk598QLRPd0CqhWumINkdvBirOne9Lq/LMovZpr5VBXY/WQ6rE
zRF1uW7n9MpWRlzySP/5GQhqUF0HJOyCplEZp8rMi0IJ505D8X6XVLs+iz0l/oyCnsfFxs5c2S2I
oYBNX+AdDvhszmeXWURRNR2jzvI76tzp8Zduizhzw4Ss1eyKTLGAWFFCrj4p7E0nh8a8LUvwn0n7
7yhkqGneFZ1l1oMS5vl+QHfXVm5zawjSqwPKC5zZGrPUswo6z53ntrmnb4mvry09hCAhMoX6BHJp
0pEy1apQCsWJw9b4lTq5r7mfhvakKfcuuIWd5EaEyvukgckUmSi8Q/CwJVe0pKluJK4eh8P8LUO6
S9Rb8n/v0MgPb8SFCckXnZSedzqFCWirAAxVGF/ZUN4N1EpDJefFsZmA4mNtVdceVAk+6W7CvLGb
fhijFSgcjNCxEVUZSLpmp7vRv/zPb0NbDvrnge6U0yC1QbmZxHEc5vN9ZT/MYwFus60AbOXiB5YF
nW9IwaL66MjHqwZzRjOpTjgl4Xx6ie+NeiMNAuw5jqg8yR9syK9jn1aZ2aBVM9RHRwunfGJ+2auT
zwc3ARWnnnvFyH8BWuXue8cY3ioiql0zGvYJKVUegDDjW5pR3QeKNkULpWUHWqOpaPSpiG8JlwZ9
YfXgOm6MO50W/ChUvTslZa/4QH3Wqdfqdn9AI1iFkBlHHBJXauc5akc8M0/Sk5Wh71UYyNRORY+y
HjoFj23OBQCFGXqsrey73RNtN3Z9GYDciQQoRno5MYag6RwlMJeOjcQXmlfFajQQ4jlTX4EnfEw9
Prt+oeb1E6OJ4k1JBThkXeKE9lACNDKTeEzXGo9rBveKbqwfBqoVD/pgD0d1zNQDdUkFeR+38KvO
VR7RcPYmShvi2ZUzFm8N1OxUSP7kVZAn2tR6zVQrBzHzdtcb1Nq1LOWfoAxsHI3Msl+LJDUOLvi2
gqnL2ruhjrO7siL5o9Yp7Z3iIPWuFhm4CWy1CdPU1nyt54k/dRY9ZIr9FQwoxl082NDu0u3yzpwb
emSuVR+6QuU7NxXNE9q0tKAxMrKvClAcTJkb+1ls5b4QJeazIG1QKniJY+RPdjUxyv1gleq+tZUx
mJ1iDsYxGR6qNjXvMoNwP+k0dhz1mO9G1umnOSWqB71W91Tkox5Mrpn6Ex/HYKw7y0vh8T3wqe6w
QN3wEDvQ3RjNgRzUWe1eHEXhHrKKcVjbNN4PaCQLG/CweWB9yLycc+FhJbXAVBWUWK34yYjbfNfE
rPZqMLv6WqqqX647DpKDuhxwdLIscsdLxwYciPOnLSeuaDKAhsIxs/w0dgIWTweQlj70MRiwcqZt
Pd0rrwQM4pAjG4KXVM5IalqbAFjWkpBmjpcr84upqI9QsPh7fVyrZoCPQc7dJDid0jOh8okCDhiT
UDcFWuM1/a3TjfZQ6RY//gtL6KZBKVSH1IolPXuDKlhTTToJG9p6dmzs3cneD2Jr3lYvSfgf6NvA
83eBAQNKK+tb6ICFaJL17ZQl/qAVgdaPX2mnv14f0tobu0D/gAEAuOiCmzNzLA6PMolDFwyKHq7s
ezNnj4oOZdLSqQ5sYoGWb6HcVm9oVPkxhQvhgxwq8TzrWJ+3cah/d7hX7q4Paevr0irVhjtXSoWv
kyr3dUoDq9sog66cpKWBEd1zC1bjAvMFGGXuztYYh1qR34Go5AB+j6B0LYStcI6VjGzsu7URgQgK
zU/gGXZRwTw/uY490LkvOyzSXPzpIBld0+xfDAm5JVAXoD56qSE0KUTvemOIwxICP62pPtgVALTa
b2G1u1RxNx7plSPrgDIIZSz4diiKSK7WGJcxLSrNDUHVFihz+8Qs1BbnLWrKLTOSu0Xp0OdTP7vh
bIeZDp6JAQQmWynstc3wcSySS9MWxuB0E4xoRVgNp4J7xvjAh0DfalxZO6ofDMmNAbyj89g7MASe
+sF+HqqIFIlXpQaAQn8bawMDtTF38q06k1apswbIaaN3vxgKPbRkuo/xZl4/rKtmAHcFbAGFB1Aj
nG/tJsnhLkHWKJxmv6KfCiNQlI1gaO06hZjhIiYAgNMFnVo6dNx0Zh0jQRckmgk9Xt05FfV1Lbo+
lmWlZccTHYQ2NH+BdUb0eD6W2BJ9ye3EDRX9oR3+ZnDnjOyujnduBp9T3THob/z/LC5D/5Db0GNB
uziFRbcRe46sts2fR+t757beUB1THcUbbdywuboNP4xSOrtkgM9cT7ApzMJnJbjLiq8E/EMdL/ZN
LvwBnKbXR7m6gIsy96ICAuiltEdQHUAjfJrGIRy9WWNBYqXeEH+j2a9/YQelWnCpALiIitT5bE59
m7BCcd1Qb0gwzpYn+HfwaO3jdgOIsnafL68HdiPAnrrc4qYpPVMMFdJ8vFY93dll3RZNmpwAf4/m
XDxNwNsj0rrYi6i650bdjySsTSMshXkoHPIihhHLZEUNnXZA4eRe2aTCE1l6cKnx+/pkrhxsgMIX
NjWClgwQlZ5PpsKGxNKygoTaZDde0ScV2CToEDhC2WquXLmBYQqdgotoKvxaaUcy1qhdhdxbSJTX
eTwmULusGDlm+s9Onzf24tqwDGgdLhgomJPvK1QwG145KQndrgkbFeAew0jMfW+myeH6BP7TIiXd
J1hBINfgmSGnLN8nhtsxNbMGdIE5cfU8KXbn62OseVlS+7XzZPW9z8dI6XM/FfVOkGynENBbeErN
/xRqX71mwB5Aj6CttWPpNoYHFEJN/VoznwVLhnt4e+NeLTgL8rzp/CQf+OzBaWt9y6ysAL/qz8S0
4TGusu5rnmt8x6a0PA2i46cszYnXuDU5EDNxH1IRIyto9eDDsNw49TKlFE8gkjU+6XHa+WVSTD7J
bIa83WwdYr1Nw7iCRMk0tMlO52kNJ63qd0kx934CsrCoqGNygkIO8WrV7ANepYlHrKr0Z7ObHxM6
/CwL/AIH3R53A1BxfoO3KkLRJz4OAILfGcjy+VD6mL0hqd0DF6rx2PaN82AX7ttsxMNhrPDYJBZ1
7p2yTg9oka8WLubxPslZC680GfRXmhxnc08HT600cW8hPYPKkdOVu8xQegSnjn3HmUYBVEHIT1Wo
l4MyQw0n25yeCwiBv2hJpd83iaXuFAVNmVRnqpd2o3HiPKHAnsUYEauN+S4tBZaBN/mdGDBXNnPd
F1a3SP9MoFPMy5jvIcwLtGLPtRP+DeJarEv8jmddkBsooLHGSDxEcyAqcBrh2YlBPNqKye/NVg9y
G468Hc+dj8gGonUVbQNtFv3fbrSVQxlnxFeNzLkrUm499sIy70SdD09kZKmfCMN+EHWd+7FJlSPr
B+0r6P/AVKkbI7jnekf7UuZ1vHFJrrwzLsgP0FgCpB4EQqTXdLAcbhYNscIYDW9l/kXp/vQjD2LG
PD785IDubpw3qfXmPT7+aFB6TI3UMhUFpKxhX4d18W00fpbxU5YeLQPouspr1Nnvp42+u7Xr5KNN
6eqCP5U4Hejxw2I+Jn1QW551Iyfu+7CAfIXEx9LocdHomdEObFFWbMMraYMeEXLMN26qtUGg7woC
HEClLat1ftWzRDfmkYx22Bu/tdjY2XPhTaTbWp+VVxMEDeBWQ3UFCBV5Q4x6h+cOvUEhKy1lH/e8
OoJKNQUZXvVz7Drz3o0N4zU30cwwEVf3rUGtg7ym5R6NoBxS9nbzTIvWud1RXngjlloMAOsXAiTW
wPR8jDG/luNVau8LXNObTcirU2yjfxK5U5S1ZUwp8OR5ObJl7ML+i27lBGpVhO4MVmX/4oFDtzOA
JSAlWUSlzxdT6XKFJsDlhIn420Nxvg3cLbK1tYX8aEJyDTjPW2N0YQKEG07uZeMW7HvZcBcPJwqx
iCeAMMT5Oh/DQOMuz0huhWpefSMDQJ9xBQxjnKlfrbqBV06T4PrlYa7dViBCXbTnkRhAV825yQTZ
ZJbOsxMmDhVBOszDHq1qr2qXA86Y2b+bqSqCWC/snSMG8FEJaNm1JbAJfaZXoOwzkyfSWYWHOgf1
56zK9snUqI94jAmqXvq46yfm7ouCqSfFoWjUFDXS9JRUyGG6UCnMCu1UcZN6SFeS+4Q05OBmaOYd
8Sp9zeaU74iidHszOapFa81egjQvugIr/DdiIeRF2fjc0rE4IZs6Iis5mju8Kuq+V+05MFNHwTPQ
4zFuRuhs1sbW5bsxfTJeg4y6MeWx5oT2YAV0iF8H4BkAp0g8oJMP9QRhnzK7EbTzz80IpoxF/Q0K
RTK9T2VUBHgGE0ahaj/x6isR5CWhrr1xpNb2O1rs/2tHiivcRBVjOVtOOCBenwA+MeetrpaVEAnK
v/8zIW0/3c2drEQWNGz4Vx0y5hbuBvNzCn/s+j5fvYf+Z+e9ffVDwGm3U1KaNYaSiK8d0eCdfKn6
T9dtvPvQ8vH9MBg5dBCmNuVwPp2Qg8TdykC3ThSwVDXgNcl+MwhVYbTCo8I8MiN7pFT1rKoNgIre
8EDWB4t3AWgFKPjJ/rfSlBMiwcYJeyX3Fa75BW0CIIl3G+NdczwsNM8ukERgVGRUojWmJcuVwQlV
FgdxKe7yyvJ6zTyiFfhbbZm/Wzodq3k42XO2kRtZGyK8AngHSP8iqy3tm1YtjZ7n+bKevqL6JvZm
dH106xaWRhjQCywESOcXo15XcwFhFSck5ZM6FJhDdMpuMDitHTD4HmgthxOy6KSd21DjVu3h3Nph
HXtpv2+TjVmSm47fb4qPBqQTbCkur512QhZRPFHlW+F06CE4WvaDyp6ceNchBze4x6Hrvc567Pjj
yFqv22o/lRFmF79CWixRKEo2zhimWjypI/Vo6viKuWPVD9I5fpn+0eJDn/69vn4bcyv3mbFRr7Ua
r0BoF1U45ORrk2+Jdq0PbGFgWiSWgc8yztcP2F+z18FBEdKRhQJ85WibYr5Z8dCq4zcry38g7v7c
1vEvqju/r4/vfYvLt81SOoLsxZJbl095aqtxY2kV/OPOEKrf2jnU3Oa4OTmd2R2J4JlPnKT8kmdT
HDYpgtZubssdUVukEOOkBHuK8qsBKaQPQEofZEmcHrVeRyPBPA5BPtnFjrv6j2mqCQrJrrvrXEK9
VKjq155YALRQJd+zyRm9mscWsseFPQXXx/jeAHY5xoV3E1ri5gVtCbSxgFpKbTvUGS7K7i8BmehD
PxD9aOtc21e0YH4HdmBfzBV897Z29rzQKwTbk4v9rBTPNlJWhyLt+udBxAQVzNlWvqkM3Y206ZTG
nxbeN5QQ4mMC9wgXCVHvRjQMHDSkG3zILyk+EA3iDlG6+eAWoPqmaNz7FMddteOKMB6EhUpqTibx
1d2Su3h/MOTho+EZ1LhgiEDZTjo4SdtarMsbpElLJCSE+7OetLcZAh5FW0V2y1CgjJ9Vpw3hbj1r
Sg1YmvHkanPi6fmMPIjxVqjsBNKB3hOmeEidv2mfjZ5ibJ2EtcMGqjPotUI/A+2P0kVGSNtRy0I2
XJn2qvlpcp6vb4T3Rgd5JoAeQy0JgRLKSdJJU7nGWz3FTJQF8kD+AKyoeUKSgJmfTSMQ39Rqzw2v
zXxg4+ettuq10X00vvz9g/OAC3SqudG6Ia1m8dMVbb4X1LlRW+GfWxLJYkQYiGAueOtH2jZzDScu
zGaAI61uR4zj9VlcfdI+WJDGkbVmOVkaIj61y4KCNYFS5J5dbkCl12Zr4ZzExgVF0wVUxkpTBbRA
uh06XLzoRXUHod8NE+sX7/9syMEeHzS9LjvLDitQC+UdQUaYzH8c3oIhnPWhqdHdOCp3ZV/u5jT7
dn0a13zWDwOUpTzM1nQLiosyHM3ES4w3mzxXSE+WyUaOZcuOfr7tZgG0pJZjkMLx+9Sz26dKBPqW
4O//kXZdO47ryvaLBEik4quC7Q7T3XKHCS/CRElUTlT4+rvUBwdj07omeg42MPuhAZWZisWqVWtt
vTlXEALyH3gHosH03IrVJUquNKX9OLxVC1BEqNw3LjVKXyYIsL0v/hpah3tyilhtmHwYC/tx0T26
MrkH15dF9n3BByWt2fG0x/e/DHO1gogkeZyt76MLbqUeQy7jgtQqshdLM7PKBlt9NLiF0z/0SvYP
kTvaFFYxP5BPXCAoNH1KaJzhhJYQ3S6O8Ze+lIS1m6PQgCcHLSnK5WKKQamTODE5tQAFIa5Z8cJV
OJExWm0aQfXmnRMdVIhCogS4og4BkwYjvDwstN85pv/xxQZt6ypdACj2JU8HWMVIAe2hxzqudrT7
HsW2ZLm3zsUak6/YozU9Ity9aqNCsbFKnMdYPTjkB94iActu9XY5ZLHEnW355RNT797u5GQkM1Uy
1PBQS44/aaDj7ga3p8//MGGoQYLLar1pLkJVR63sssqcR0udn1BQfpp7S3JJb646CDCQzbRXPTZh
1Z3OnGPN4PZjoiK52bqLVK1CZkHwiBlbrLyN8eCsCwhduv+AoQaBCSqPIN4ClFQEeSbLMGZFhFwY
klUT/92mB9Lsry/D5q4Cty3a0sC1f4HAiWpt1MwigolGZV6WO7g3xlz1taJSvbYdwIZBMpnY1eb+
AisJKpooxl1IBnGjj0sKwvjHbOYuN+4qfjfZkufWViLsNEYSrpFCtytgKRGgGYnuDovlasOTsxzK
/EFjpuskku28GQGsDBUWTifeQOLrZ8TDqkGPAp7nEWkQ7wPxuzoiPzFAJ9Jmrebaedfdlc7S7TXS
2DeIhNuXjy/m6W8QbjSkajs75YP9aPQcgK0lQZTt4KombpORMDcaidPbWkewXmFraki2XHSBchD/
QlEESQ+96YKSNW4aRX4bzxLPtz23qN4Cd4nuVmQZz2/qHtothEewM8XlA8ha0HHaVne9Q3OX0+Rp
qKzvVTV96yPD07tCMqlbZ3wlV/mvceGMqz1kKionBYhwsT+xlt04rJAEVlstIijtg0AZuEFgIkWA
Z9boSpm1lvloqE9OWflLdDtOIVkeswp11yIgwxhExPE0M973moyYdSuuw4Md7JhIXQFiKkyvY/cd
EquwDhj1ji7FH8tpd4sR+UXeyFKSWym6U1vCbGYmSIMq7gBOAW4oFKLVfR/rL6RcXvqeJWBIqFDR
HXbWpO6XHlHZ9QOytZaQbkb7y/tYxTgA0JeoJ0wxH5PprnulveTelH1eGJwaQVuUJfg8KGTcnYF/
rv/8y/NGUBYBMTWqbqiUibURVCqQ0Z9GvDLqX2U/elNxMJTf121cjgE28NxDax+uhIsUYDsbSM8B
OP+Yucy4ATfv9c9f7rXzzwsJQHMmVZw5+DxU6b6WpH+Im+peAcSvMeub66Y2R4LnK9abvIMkz70G
owsBlexsPi5AcYEaw81+XTdweXdiLBA9QXQMtAwemOcGFNBSGaU+AC4DysYEznb5NuHRz+s7astc
7eZgTmwJ89ZUS8p4DAg4KeMVpO8bMsKSywvzfDRCfJl0bT8lJkbDujCx/BLktR1yVqgLm8Nvaa5+
azxI0qOHBSkU9CQJPmfJrT6xJmY+cqaBe9PZL+PL9dWB6Arm/zxHg85+MHngevgPW+r5+sQKcoG9
PsdPZqU2FqS5aHkoSD34PW7rzpuMwbiJqb0EBRnbl9Hiic8A4b6pOzTpcbRuPk1KY9yoTV48lWWd
7GI70z+zlE3PVdnPe3iwEcRuinFENJMduBblh5qaIBpd0D/RqB2IJVL0crgRcmlBpmpNkKHw89yV
HdYwSsAtOiXRfdM3fF9ZOT/kJcl92wR/Pu0SOyg7i+0oz0Z3UbPkNsszqCNb05DdMot/bVvzjwXr
d52Wq0+92Wa7gmROAJT516VR+32bMw524Ky+VwZ92YGYS78b0PjO3ajhyE3xan7MJzN+NIou8xZg
K70GklU7I2E/JhCiuVaVaF5c08HXm0h5cOZyvM+cNAuQwucA6GSgSR1BRbmkY+WboNZ9pkzP3SZX
K6+ahsglaZIETsTobkZ69BgNSeElPLPeIsWsdhHri4PODWVfAb16VzfM9IDMJTeNpX+pUcwBesrW
3bla4hC5Ze4pMRBVWgcMqN1qxZ3SqD/iEfJ3ZaegQjcsv8FLdn0PbZ1w8DquUG4QbsLtnu8gqwcH
lT5q8VPEDbC+Zndo8kTrj/5qz92+1Ljk/tjy7wBA4IYCZgD5KiGp2FudZoyaET9ZSbIrlHIXdfFd
bsmAp5tm0H6OHlAAJy86QeMeDE7qYsZP+qQN4IhK7rH4j+PwccAMkhMgikLPK0aEYuf57HHI1VGr
QiNcZVc/daMv3F6LJKHTlh8BeROsQFANZ11YobYnhTo4nfJIZpQ2KXPbXJICEfYA0Il4feHZDfJ1
VPcumifLtitJS7r82WGvlD4nxRcnfzZTP5L1cgtDWQ2hTxiuCnZUqB4I0YMBWTUU7fviGWUCoJcU
17KC69t5ywJIw9faKC5ERO7CgujAJAy6XT4/VrmCkrMskJR9X7gQoXelo/syKp/1JdDHQzlKEEKy
7wuXIGTnRnS44veT6ZBNO1nCTjgX6wKAYh97iSIEB8xL2EuNhidwU1T5M7O/N8gXGAwqZ6nuf3gR
Tq2I3HxdOZVtodX5s+K41U/z8//2deHMZXpnV4VZ5s+D7S9T8NGG6P/M0dpKDGA+ONjEmIc3I9YX
V8XzgnQH8+cPtjFcfF9YYqpFfZYbSf5s6UHLwc/ioaJ2fYo2l/lkCMIyT4sC9mqQ3D8Tfeckfmrv
NRn2S4hyxVGIHSaM5xMudIwisy3+a2Y6PerNPHtGV0cBUBLL4fqQhNjtP/bwMl4DKfWy7jvphqIs
UPR8NoAjBQuUH0/7yvjdGZlb0i/tIrsXLw8iQBYqxfMMFbbLBE5GooJFoLt+bpXvaTe6ei95J8oM
rH8/yUAOQ5JTUjfYZm1oNjfNuLs+YbLvr3vk5PsoDcbVPOGoR8thKW+k2juXe+x8ggRPW8WsWQYH
ExQXfk197jzkg//hIcCHrzzXBgXehQjOtoyMkaIB3DiChxGqMFUhOSYbUwS5arxvUOUEX42YfLSS
uCriIjaPpH2oD6ZM+PzyWnVOPy9WzJa6bvUyQ+xctfWDrSu/HYvdIhDzwTC1tzmTzNbliVzb49Ys
MDJ00FsSDn0OUg0EO9F8zP3kB0J5XnqzI7GxMWOQyFyFJtdOA2S1zzdVkSJ92hlcPWb10zQFVKaZ
Ivu+EB42bWqRXMH3E3qs+ydCJSu+zsHJewmuA40uKF9AGxvgdeQXzn+/wVaGnNzkx7IKqRq3N1Pa
PnSO8RsZuT/N1N4Oep/cSlOnF0uDlxtoIpB+wlZDRV1YmkTjyrwkZDgCCOJWumug9V+13mL+6/qB
2bQDgR7UsQAJuBheS4dJsVUoZqdQyu64XzR+rddueN3KxcnHKJA3ISthO/ICIq9oNA1WU7AKIibl
HizCeEnTenfdxMU+gIlVwBxpZrTjXWrMEG1ItKnpjpliLx76FubEmSV7YdMGUNgAUAD3C1rB873A
uJ2b9qhDDSraF/3h7cMjgOwxRSoXoMCV0fP863ZX10yZi/kINW++i5vgf/q8SAyjcM67fMHnR/te
2w/so2Gohvzh318vksKwMqJmy/H5XtnFgaF/fHnx+RXFhZw6HgPC1Od5DYE7k8xHfq9VBy7D4G1s
0LPPCxFiTsyIRxY+P2eBbX/S2adU+fjmQckNEHs0rKHLUKyFmEoKpd+qUY9pF7nF7ezIJNI2xrC2
4qETFQQzlzCsvppIPc6JCvHjyI0V6k5F4/FRBtLdOARr5hCx7ipIclGjNByIYOA8q8fC9OvJt2XK
jFvDOP3+av8kCpm46tRgv1CPnfpYpE9ltVtSSWTorJfOmVNHQAho97oOYLO9EKitGLOhdk2Xo0nK
5JOhLQwN1UgzRUDaJfC1SPZ19l63hy+4W8ZfDVkYgomVocHNQHJyTJW09HQ90/Sgiq0E8vN25jpd
x25YEucelIjKh6RL0l94tTqTm+nqqOzI6Cz+YI3mLUAKfIcKVLkH1drk0bnKv0FZPX9My7GeIC+G
nnVrcjq3U5TYg6x99ZxR0vW3hVH7jtX4PZ0bwzPV0S58q5zRRNqpc8DmWAnxVqa7IdeSvWFUuV+r
I5KwFGz0uyRO4x9kSsYwQhev0vHJNaBn4zIVaaKg7iwof4H7RdWm/LA4SKu7lCAPCbFjxe3bpa+9
VtGtz5ndlvs+Ye2hzVjvtUnehXU1L79infK7KoGAeFagFcxOtcSzlU7dLdxpXajOmZ8Lm8Vem1ed
axca37FC79weeo8/1dGydkVl6seJ1svoarERefNcIY3sLNrPzLYn5tX53ITw/SoaR8x2RstF3Dkv
I5vYrrHiH70e2TKMxOZmhFQH2j8pbkix+ZOQOm6Am15AHR6kIxKjblNIuBE2TQAjgYZd1GAuUHmJ
USa61iwLmB33mH6eHVJZc9PGJU/QqgK/oCKBBljM+ZGKobZZ08xYjoZuelq7y5QHg4TlJOMe23IN
p3bW33FydNFUWS0ZWOqOGgTPfy0fLFTB16Aaj+sR1WR0mgG3dv75tGLgKVZayM2ilpz70Av58A15
9n0hVG0mu4fr6axjVgRA/7hTLus1Fym61iGAjtgGvR5S/CvT6vkQpj4hSWay6DgB//m9y6IoLGzr
e04U+rngSeZltCJQ1AUpLjiUlGW36ua5DiN3EXpjOVE99Nj9bg3lmcz2y/XhX25EBLj4gUjqwrnj
4Xz+29ol1/uap/qR6gl6R3d6GkTmz+s2LnfIuQ3RuY8DWj2RPz5qqe88JDJsyObnV1EgJPRs3RRF
7W1aU9S8LXo0gSvsvAqyOv/w+0FwhCfNyjkkXuKKXrVlH8NNxQiSbXIcmCTOuTyqmKATA8IR4lDa
jbXJ0I+L8Tu3qduyGDgFCK7K0p6bhqA1RdDuh94h0SdwHcKCedTox8x+Hqc9jV7n+YtNmORMbW0q
7HRA4NeQ4YI33uQ5GUfkeo4VeGuT9pZB34i1r9dX5eLZjJc+RJyx6gDl4mIXTlWTJdnQthM9LhP1
F6twq+mh0W+04ZVlv6+b2tphoKwE1Qfkg0D2LcShXaWOvTqM2pE2L5PyxPfXPy+CyeEggCnGdwGW
QXSCd8D5IczJlGpaxLXjkE+uM//JmnEP+lovyW4d+xfpbllzP6qxp3RWUNd3U/8KrVC3MdtgKY9a
+TD2D2Xzky77JpEE+Fsr+feX4SY5/2VLN9ggMMTIU/bULKCXQ7e45Jm4Nbmrojgq7Agt0Td0biI3
J1awsSVHVTuo890iyZ+95zPOwz4E+cBzrT54xZUIQ1DVQSUI37DnqepZle2itOhNzQt67MFR4JE5
9xvlk2XvEhL7fNzltb3T0t9RCpLl6ltVHkh7UGRPj8tBQ4AeApwIAFbaNLG+ZZmLbXZIPIQqaz0X
0ZXk3XF50M+/v9o/uZRrjaesY/j+3PwZqRXopA/m/AbVSokh2UDE1WsiqtcjDFGEYZx4GegRrp+O
zaGsgRK2B2RQxPVLVmrxGILVoa5XT6yZn/u6BmFE/62dZN2bW6ZWvWd4RygWwH2dz9qAREOUomkl
HDmICvp437UrX6MDzi8Sv14f1uXJIqjZ/rUlxB1VlBkWy2Er6b9QnOYxvqtlULytxUHkt/LcrEIS
YgYmc8ZRj8BeGDYWB59q76qStdkahINXJ3AlaCeAxMP5hJUJK3JohRthok+uCi9fR2OAw3N9qjaH
AaEdICQQMUOg89yKAsLeJQNwM3RQ9VddMJL8yzDWawQlYIB9xAwsyIC6yOgXDGMAYSJX/Yx1L4My
Sc6KyKADP49uxRM7wv6yCAcvCBxVmNqRV6zqXYUW0OZ5gAR4HnA+eLMKVojiC7XfPjyFmDdgTBF/
IkQSF8rRWGJo3FTDBn0Riutou+vf39gIZ98X/E0S95PZTPi+MnjU8fXMSz9ft7BxNs8srL/gxKNZ
KfAWQP2o4djuNPtrCg2hn0ymH7ex094ZCnBbqFATEB0Ax1tGtYdRDdHXliePMlnnrVnCixKbAKfS
QrR6PgYlNptkoFwNHdp4DQ9YZKNnLbg+URcVMBRATo0IGcVorJVejTCGdEEjYfQjnyvPMp+0ZsfS
Q9dIlkUyJPHotK3FNbWasCxp82iV5nd7bG7tNpEMar2kzy/xs0GJjT1odITe1oxBLfyORvu0O6rp
JwJksV3JUl2bpgD9BFc5CPEvsPILUbSY9pkamtmfufi8kMIfJ75P42NZ55Kc1NamRhj+rh+29qmu
fz/Z1FDEBMdQUqohOs/8Uv0erWEJbhzt+/U9sW1nbSUC+SeyAcLGswq7rFWzV8M83mtWClq8INGB
Ufp13czmZnjvWPqPGWHrzfpMBgIIbTjEiVcoaeeCVsUFakgynC07qzKCiUsHAflFeYbozIybVAst
+xATv15c5+XjIzm1sP6Ck4UxoI+tIZenhT34dZ3y0EXQwZCMYsvZnNoQFr8EAL4sFtjIdBf9uYWM
3HFzlvC0R4EE2c6LV0s8I6MKIJ4WLvp3Pb9HFONwyf7dHAIQsmtqBm/vdyXYk2kq4rFyeFJqYZ2j
feFgI7N3fR1kBoQdRUo1M4q+08LR+DzselmX/6U2OpwlGIb+OwCRfELPzbYhQ4N17sq7BvXjfkA6
jlrjF6vhB9OGLO1SApzYfy4Gy2dK4iMcCtQ08WozCzId4oJZ6XgJm/yEIkXbpX4OmOE/TAKeSAZS
NJhjsf48j0vaGrWjhTwJ7NiHrNX/9H3Rh8fl2s8I0vAw1fYsvWlkHnVzEYGRAaIfqfeLGheqEnnM
I4Lfb77a/cvr9V+/5dtWRkBEuWvCVnw/mouTz20Zk/VSvVkmB0xN+2FMgnHk/nVLWzcrOv8cZ21X
scBwfO4UCFrnaNyp8NYzu7GcItBK42bWbXApK4M7T9DkBUrzus3N0Z3YFEJGo7C7dM5gEwUyV3Fu
lhIce+Bia39ft7PpLE7skPOxscgs5rxZ1HAu3xT1wTC+xfE/vOSs0/kTXgtc60AeF8EGXuSfhnH+
NGgoitWouUSpZKlEwpc11D6zte7JU8+UDVY081kNwULvl8Zjld1bTZCajm/PdbBUtYtqgl+2X6rp
rVYRFz1fn8+tdQPRHOIHPE2R0RFuXLCgLDRpKObTQE73EWSmqu1ytr9uZWtHGiCoRIYDYAVT9L96
1RmoSmGUY/IpY49t/0nhL13ywqYqUDtJqPdOXiQGYafWBGfMGhpN0whrEBK9NRYnSMHlO+mNhxgm
0NT6BojqQ5XWvt22nmqjB2DK/b4BHxTV/KFYvsat7fVNI3GPYlPU+1qf/C7Ric913Cd0XWsL0iGO
85tGN5mFzMfgqvkhyRxXRdN5JJP+3Vzhv3MvYnoTm6Rp1OBkEn3260R/M0fFr9MO7BsyDgeZKeFw
9gDEmnmGg9PPu3J8AhN01RyoTD118zI8nUfhfI7lvDTUxvMkUrJPTJt2Ebr366K6R1s1urYhchtD
FDCdj0aZ7/q8fOom83ZuIKrOih2LURuEMhVLMp/GucvY1HpNEUsijq03NPhCURQCyhl0HvY6VycH
e0xrp2POuuXz26o6WKay0/Sbob2fW5BfFhF4QxF7lo07oQR6/bRt3WOnpteXw4lpOxtSE9tfDdsu
QOeBElz//OZhBrb+PVMJ1Izg6qElUSh4DsBl5X8cBOlFMbgpeNmm/hudvieJDBuyYQ8YX1xJiKRX
lhphJrOMAy3uMDwUIxD+7NQ/9bSf0fSgvcQykOHqGQTPgccUyKictXveJOtPOZm5JM9Ux0wKzJw5
/2ntxWVm65Z2erQjFfSnvPAB1dxNoCi5PqUbtxrsYni4DTbaJc16TNqoSNSQx3sTxF+JRzPJqm1s
ijMTwtlEMokbg46hKSNIUJvPQNZ9fNudWRCOZary1soKrJNlzq6jQpu74v+jCeG2zEtlHMkME1H2
3HW36YdRshoUgACexK7GAUJP3fn6kziO84LleFMz4vMlACbG//hKv1N5Iwhc2QfWnXCyw3puJEPm
0CUEMfW3bMx9oAN/l1KE3taGssFphk2F/10kPFmboFUns5ZQcW4dc98oqbtAg/H6WDbcPagD/xoR
VgM8xxSPAIzFtmoXshNgmXQn7T5LJVtXNhhhzvJyLJmT6RiMHiSd5xSQlJSY2EimrEQQqAMCIb3W
As+XBWpJegVSliWMtZt5ukXIxd9G48NgCoLH53shZS1iixRHSdubicXVJZy1fdvugVSpZUDDrXgS
bBOQ4LXWFkc0p5wPhKm0w3U0zyEj5BCpsZtmwyPabRDTWQGvgDfXyL7ohj9o1b2zmO7xtvB6Kluy
DW+Dn4HaLfJSkKkSy/WqwxVbb+gcokEMpGLoNPM+vPfODAh7L9F0DsixNYc6MMh5UOs/ulx1i/Zj
zUpryOYAO7gyCKNscAFOQTdXzVGdmMOl91CayCTeYCtKeBckQmptpYUVyT9RXOtBt6HMCGW4l1vs
0FAoUFl3GVV2UB51Z+3BjHK3NZ5U6+f1GdzcKqDswSJhgdb69PlWKeuSdNmS0dDMO+qlRLttwXzg
GmAMc+c2e1UNO4g18yY3EFF14HFdpofFGd8yPZHM8oYjgbiBDtAC6uO44oXTN0TgBs8MlYaduevt
n1aNztxiRyUV1o0zjqLGylWMJjdgaYSwiANEuTSZRkOW3xd967dz6nbTn7JyPBS1rk/u5ojAiYyX
qm4i4SQ8QUhegNV1oHpoj49LBJLCx1wDUA285x+3A8ApYBko+m+kLFqiJ3k+wQ7rAt247SqXDi76
SiTHbes8n9gR8bndTHKLo5crHO0HK23cIQuvD0RmQLh5UQsAfIXCgJrdQns1l3UTiIQN7ycZ0n7W
CmDGdhdXPx1BTNxUqh5WJFf3nTG0bq0NKYR+7OKexkhZRegO3jdm9Z10o+biFVt7HUq9YB7hMszb
erSEOBMeBXRZhOKKRnb4/OgVRkSrRBmNsOrvG3JoyntNxmywbQLX/1pTheiv4CCHvo9RFK6N0Ozq
77ke39sOSMMdI/iHdQOs979mBCcyZnGy9CrMpHoXaPboT/+QWsVc/bWwHrWTiKlI7T41zcoIc/Yy
BRN5vj6AjdeFg6QceGBQd7x8p6Ua2N3KWtNDKOYZ0Z2eIl7asezOVj0p2mFzTU5sCR5o7ibcWrgv
w3IgLtix7RqQW1n2avMknRgR9tYwtDPr3o303m/140BxADXRdGKYSIassd/5apgMtUeeJnA4WGta
KffEmm+ur8iW7zw1IQzAGiHToDQpTmpS2Xdo8+08U4HQaldCV7DWy2n3cXsWqg8m0NbIT6nC7QM4
TWcOagl7ve7bXeFSfYC6D8QNP96GgAnTwAe21lVBQik4OQsKiqDTrfVQaQ41Oxyuj2Nr4XG14SbA
M0y7gG9m1IRYsBbDhUIH5Xsh4ynf2rynnxfOYVkN5pyuy8L1wMi8vr23dQmKa+P5jbj17wiEzWXH
RTTyAiOIyz2g+1WJYsWhVAL7R125kym5O2UDEvaZYhRFXLewRmsbyfiHUdOAu9pfX5T1I6Knt4AZ
sxwLUgkA7JyfF5CE6X0JkoUwzZ65krkFupRjA1xwb7X9BKVNyZi2zs6KDFj5M6AcLCL0Kma3jlpj
L6NXBd0AbyZX/HRkcqrEdSkux/XXkDB5Eehu8obA0Iy2wNuOTY9D4ihuluRvBRIr0DpCZ//1qdzc
3zpI1XBw1v+Ec1o53VhnUIIIp+nJTqAcJYnZtr8PJnA0waCHRwRVVOB7hhT3oodGsq9z1xmD679/
a7+B3wwegKx7XCwAoY7f2FA/JSGFQEK5Q3UkyyUvzK3lPzUhnNE8Gccc3UgkTLhnQOOV3FaJl8l4
DbcmChL20DtBRwBgretAT27kAcItrUkICbMeAqCpRhfP6RsZZmtrh9l4cYE5EXEbXinnVtS0pnTq
UhLaGg3Sxbxxcsens4LnagLSK0umG7Y5KmA70TGpIdMoUjWNUQyKEw31OQOUJ5+57Km3uTQUjIA6
gABACQq+jbSts8waSN2sOY7erGKCLG/VFlDFnXXFc6B19Q/XAbINSGQ6hq1ftHSNi1KB278jKKvf
W/WDITuOm9t5xaKZztqia6zzebILWnRClX2hgqUOCq1NAgHQ3ytP3/Uzszlr8Jp4RKnABYp5mdYa
iFKCrDu0asMFA4pPI3WnZ2DbkRRntgwh+4psvY5UKMKj89F03HRmO8XqD1zLvczIXslIOpdogD7R
TOu96+Pa2tyn5oQj1BuGyYphNWd8TezXvNhF+a7kr9T5ct3Q1irhGQpiXgBFERUKIYeGR0BGHQU1
7eGLNX6Lll2bShRNt6furwlyPnUNQSvKwmHCam9SJ6iXG7270dL99YFsxQanAxHcgVZ2NnRTMWPA
Oy/TLr4DS9No7dPIpX/AYfgPxrCpQZ6EQj0ywedDqmsIRoFRlYRF0883KvR0npnaWXggQGsGJOUo
2zTNaIIB24IERxRNluQHbM4p+DoQOaA2C+6X8x/Q2HYWJXZBQi0ePjVt9mPqIpSKkEB0eSTbjJt7
5MTY+mNOTnLcADk7Kzk8Xxu0v0p2qGSx43p6xGhh7ePGzY98NJoazy0URr5UzupbuXFM0wezkjwZ
tkfw9/vCCPIMJOGFykiIDJvbkV9teZj/AWqFsP2vDWFPFDNbOofDRhctE6jIls/Y+cRNK/75+uaT
DUYIrfgQD0wzcZ6AB9ojY+zqCrQVFMkOky2JEJg2ycSmWocV+PcU4kbWISrtf3Gq1FlTHPjnAhJf
8JnWHO0q2Fh+/AkiK+2nSUaqsTlbJzaE2bKitlYUx1hBO9+Saddrh4H/+YcFAXEKsGnrfyLbZu6U
caZVmCqS35bR1wpSMeoYSW66zXGcGBG8aN2TXOtphHFAu6t1XDYFUJKQXDubi35iRHCibGjSghow
QpSnlbzj49kBumJJoFG3JrUuZGTR6MvZNEI1sIMWZ/t9VGVBx+UAKPjTgTEDvmzNXa9/P3FVi0qA
MFCQw53ultp0SwiRXF/rLQMoMaMKBPQpKFSEYxFp89QqmYFHAFMDe8q8ZJE8ci9dO0rLaNIC0Quo
YKDrez6EZpoW8DYiEUnrOb4HHd4r+vIBA8urowO+6OvDWZ3SueNFyhOVekj7IlsDMpVzY3E0ZmY2
FHrY9P6SfW0XOBJPjb+BteW6oa15w0mGDQA5kaxbt/fJwnQtGC3SttfD6BPAFlEpcfDbnwc+FEpK
9JK3eOoJdPkY3mZqdgfC+bR7/oefv1YAkaDB6ou1kLbkkQHxej3sZi/n+55I0tuXpxvzguoiajxr
D6suhGEJdL5t5iRG2FgoiB2gAYO2yQ8P4V1LHO8Lg15SzUIHzKkbdCaHWjFpL3XqjN+UKZGxwb4/
u4QdhegYZLZrMw0CE+GAOKVm230/a6EyOUChti5Yp75Pk4W45K0xdNeein2b3nYTZM1RdK5/5YPk
AG3sBQ0YzbVehI4eW3yogXymjqFXqoa7SFf3VUr21ydy44Cefl+syS1grxxUArzzrM27uOuCqUxc
0ipBJNN53RoJcnVgu18pJJFdOD80Rr20SlXi7tK7OXgYmim4PpKN7xMQbeP6hWaoiUD2/PuaXrIq
HVHhU+yvPBxk2MHNz+PQY0ujzn+BlwXNRqHpQNKENmDG45v+8YgL1eO/378oOsV5aZmtTYEa/DNX
9wALus4kWeytMeBCAd0lXsnImglL0Bplio6jkYYZzmT6rdNlL9jLk49SIyrhAJ7Dr+D4n6+B2k+0
72vGQ0hdFcDEpNCw9j+6zDCBfPzK6Q5JDvG1EidRzmsd1Bk5e40S5nW9JAC6PBEwgBkCSRbqtKro
Ha0BjPwQS+YhzasdLimvqfxO2eW2JAMns7P+/eQSqQGh17IJdqAa7baKT0HEFBmHQtrhtrko6McA
PgG5vovG714jBfj+CEc/S+m3vfqTD5ZLzeTn9YWRmVk338l4CLKVs8E0Hpa9vqNtdpPX1Q+b5t+v
m9maNvB/oHiO/gmIwQtbTCvx9l/qYQgZCy2aAndVgAl89rv248hyPAURHK2s/siViNUf9B72Zm/R
PjTMfWk8cedgxr1rZy9j/H1mH05drMbAsm8gc77q5ZzPXmf0GZKDSh82yyGxQvA1005ylWwtEM48
MBAOwD8XwAM0IpJ8aLIhTJju1upxLdLbdXB9ebaNgFfDcsChoookc92QVhk43PoQiSUdArOaa9gS
D7BlwkRghNAbT1RksM6nSk0Unig69nNev/QolZXqoy4rXm3tMhuoIjyADLpSsp3bYO2g5eBAHuGN
s1ur1h+cytjVvPVrw5ZEe5dRKyJICKigiIF8wUWuNIVmNVIz+RTay+Baxc2YBuD59en4wlpZMntr
6k5tCe/HqHX6EZDPKdTHV9t+aytQWqQv13fA9tStmwyJ30t2rTbJyBQ1mLp4+qalu4nd1otnyxLm
Mivr30+8jaHFpcZ6WNGVaa9BUn3t9LHIg9pJgDSr2zoPAbE82GfgykMt+IKpYIwHJ2lpN4XI+rsL
8lL5LLmVNxflxIKwKMZUOxlz2ils6c+puo0YIPsyXMEG9koHQodCBwVROQgNhfkqI2g95nM5hRH7
XClvBbldMjPQnbXHnblxVXoKuW3JfTvIJHy2Ta+YBrzFwawglprs2E4Yt8gIwFP9hVv0lpXac1Y3
j4tNA7qY3tzQO/Tdq64JePtitl+vb8j/5weA7xAEkuiIE9PCNZrL+UiwV+z2WJI/GtQ722LXKDfq
8NlmwVAfeu1epx/OB2HG0eL3X6tCPFrO/dwVJqxCsNhtEBI1/pz+iA2J+9g6CKdmhJiuYflgsNkc
w8b+YpZfawg7AlT0YfJv0KCcWhEv97kyEnW1AhpUN6lTN/l2fZG2vCD028BPA5YHwOzXv5+c57ZY
QEo7j9gkLas9der8eMn3imMHqRp/Vaz483V766ESjzWQNu83yDvf+Lk9Cg81J9ECBjYwyZHmBoJS
7jDdaCPxoVLg5lVw3d6WG0GPGjziSl4Kaq5ze05BGUhb4imsv7DoVZexOa330cVwTj4v7II8jYjN
K3xerZ/KIfGtGNSexEUxCYRxEN/jvqp8uPy6tlDhqbUy5Fy+t2ibpEjcxlWoV6/OSFydBWlMvTp9
++jMrYkQA/0JoOZAiU/YeuA4LAdwJJVh5UIwzXOktPCXWw8fRxUMRVzEFBcEI+B2LSe2zGWY7Bwt
MP84MyphQb6/PoxLL79aeW/6hT62KkYUaLdMlpTDClQyXJc2iSurh19usTML4lO+yjg0y1YLmr1b
yQQN7/oINr8PogQkQlCghHLN+RZOOtoNNdqjET8eC4/G4fXPby4DbljoHIJ6Cbj0888vhbGMCR3x
eWt2i1RzM/5VUXzN8Su8jq7b2loMCtG9FaIOgIWYwJvGHFQzSVaiP+TZwjuiDIDAuW7i0sFAAgkF
FMCpUZBGK/b5cFpuWFnCxypU08zXhttu+WKgcwD9SkFa7v6Ps+9achxXovwiRNCbV5IyZVVUdXX1
1Aujpw1JkCBBb75+D6rvzkgQV1zNQ9+4ERXDFIBEIs3JkwQDeK/LW9q+E3ly/oBa3cjHvCnDSus9
DFnxSjN9NZiregpn+7hgay7F0h6CjgNpOGEFwARxvsDWoi7GCylFSJX0XRspHCTqT7m7sq4lrRO5
L4EdBdGMPHbCoIXDutTG9Qdzxh14GVbOaXEZiCTgf6MGejG3kvQTc9hAitDRHMBg7F9qAYbRMRrW
OoYWkonIIwJ+jqEmeHmwa+cbpo8aTEBCSzxxudfyO1LdFfPkKRa4uMnesu4wG27uVPyI0tPGQ15s
bteQU/myn2mkXVfMkG9l/HttqI8MI248gB62cV28GIW7AnRf2lnUlIFzRz1eVeVWNo1G1GmmGAyu
uV/YNZysaV+tsfQtqcepEGlT5y7rmnSEkEIJSOVFx+t7tvB56IQK4JoKe4GM9vmZNZOOUectq0PT
S1GjWrNDi5/HxzWRzlIuCgmJi4lsUTFxoBhjr+nfyxXXd/H7ovcKww8BLvpk3z31qkgEStYa34/4
V7ZT6Nv13Vk4YSRE8fzraLoy0E10vjtRpNpxxygP3S7ZWkq9yTAwa82wLa1BDAJC6CIeaRmxmg+8
qZAm4yGNv7d96rXjiiOzJkD8/WSTlL4xe3hPPNSs98r47aqv13fp0kMX9ah/FyDtEm36BHNzBh5O
LPJ6czdGgWs+KPzbdTELDwCAgsAnodkOmVcZPVQOrC9Bl1WGTKnRmlYblQdK5RCFxfeod76RuF25
G4un7wAVqaCLECP/pBcOnSBl3jpqGZoY1YVkNYo8VWw/ELdeGyy4dEKotSJlBWJxdFhJlmsqMXyr
GLUqFGTyX4ph5QlY+jz4RoBTFEzUF71BbpTlzLFwS2Ku8vtxYuOx7JLbe1JRAj2RItTkRM2KZOrB
igw1KxVynw3GE+/WkCELCwGiHkUQeLFAeMvEkIYVqUkfa22ofIzN/VjcnApB1eDk89IxzBUMDOZI
t2FnBcnLrOyuK/Dir0cNBKQZAgEpl7stQ0dCp8Ln4w+j+0sna53iC/qKNxyuGJoFgbGTjSHlDqmS
Ke9CBbBkBdX6vAzsNeTW0iIEobmAoIm2aqngbacK6auBdSEIwv1sE6VrvC0L1gSVW2TxkVkQWWnp
EMoyZUlnRm04WQ8jv0/Hhwn49LUpUEt7BcQN8rhiCiLqBufK6rZNFVOCvZpAehwXvxrtlwZA9+0H
fiLEkTzIHlCW0uqxV435rfK7YuXxW1gDOg8QcgO4K+61OKqTCzei66juFLUJSbSjml/PKwHL2vfF
30++r3LFYaWJ7/P2noD9XPdnvmJiF2w6gnrMsQI2DkTH8jFoCfz30cnasMEJ1+oUGNq3pjiOxTHu
3m8+DBcDNTBrG/7aAiNrU6vdWPA6/Ka6YT6t7NXltQDMAPP8gJIBIuAiBdc1rtlqqWKEADM3+6hd
cTUXPg/3DE8QWgN1gTSRjmLWTJ4Uow4LHns1OCesza27g0y24ILDYC5EWRdNmwrBNFBzArQk/nXf
Jz9v/7poxwF4BfVllJfPf37eV62q0t4Mp6e8eY74igOysDsCoYSOU4S6iKEkRTX03B4qgItDN9e2
ejF/BY/SSm3p0ipZgL1BReEJIskrp+9oYTapUajAC9ZeYvq1G0T13uxWPLXLGydah1HzBTIRABO5
rXFKk1Zh3aCGThtvcmtDbWVbWLcTu0AKHlBBXQXzJCP+K6ManYhUGuArg1fad2Ta8ClUjJWM59KW
gXoBRhwjZuDZStavjC17whBXLSzVYq+YiATnOH9GjhWd3c7tLerIrGJQDkDwMOhoIzvXMMeJk5xE
DQltr6jfk+jrdQVeOBi0ergYTSiq5ljM+efRb+pUasWdMO3bty6LIEQHnyl5uy5mQZHPxGiSmNw0
JmZXTsi00lNnrx9XzmRBgIX6CHKAKFVctkV0VovZgSouolH/0L5o2crvF7t8nqUVbPWAwIgsGmIZ
sY0nL0akU80qSs0MWf4jbrf8m1I+jtpWmbfp+PvmrcJ5Cz4MdK6Do1UShT7CJs0qkABXGyW+p8P+
9s+DPgI2F82RyNhLbs5s6sncK8QKC82jqJ+sZUuXDuL0+5JCOalCJ0VN7VB9raPMc+K1puSF2we3
BskroMeAh9Gl/QHLjlvYZayGBeipBtB5ZAn1Ks58skYnurAUwLbg04I5HHlymQiLZoQ1E6+UEIzx
/Us0rZSZ1j4v7VSvVTQlGeg9MRA5AqG/f/NBn/166cpxPa0VNuLzqRnQxE9v58NElxB8WbToCdiN
KTygkytR0c6caUznkHXHznoxso+R3m6c8HSLHjpcOthb6agnwjGpo6wBNqaO16CVyp7ujXHlGMRH
pKsNLxP+Bx5wAKBkTy0xlGy2cgrOSi32sjEcG92z+y/XD2NRCIhO8P4BJoKiyPlmcd3pCK0jJeTs
gKkUEaYEmmuAw2UZLrCGALMJsN65jI42SBGaAARa2n2cgSFjPgza2niahdsn8hRwqVAKwcWQFoJx
WBGNMlAbKcXvUnuMkruIAGv1dn27Fq7GmRTxK050S5lszGuoElDjmb9K5SWLtte/v2DOMUdDxQwZ
zK8SSf7z7yc5BSw8B1GwSY8G/UqaO5fd6dPstWblFWudR0urAScxEiAC3nhRRh/izLWzDnRNGPa9
sQf3ferWlHihUo5GWtEFBColwR0rOaJRj/JuxWol1JTp73rQNh0zE6Ae+D5HETsxq70zGhurtDYa
+tJqvGYrIeGC9qF9Acg+AMbhT8pYgQoDShQiqIlq8mZOT3pyl/d3109taR9RTUC6Hy1i4uzOT61N
I07ATDqD9sp+1Pv2OXL7lVhqSb0Bfxb5JHiSFwBrNVKtuM6FiOpvjYGA3y28AZyT/wGmZGEhKCYi
OQLPW7Y6LU7B5NUA46+Us8cL2/CUaQysVE99zsev13du6XBQmhdhCvIC4AQ53zknLRBlVBZesjL1
zR4JlPQ1SpPguhSx/5IlBbz2XynSi+OUKTFrDAQIGTGfWNl5bdFB2neStjtLWTERl0v6dL2B98QM
IaRphbKcmIi2ruM6HZM5pB1HpVz1VYNtNPLt+pIWpWiAkgpnH8P65GuVWChi5eBvUiMSg2JlfpmH
AsyxZbzyCi2wbmI9/0q6qAEr6cTRpwdJquYx9hrZ7y77baZfGlA9KB06+ZL/jzTFpb6jwUMH/Bkm
XRWjU853scuIYuTgqgP9I8hyNuD4BLXqvFZ/XtpF0bUgTC1iDDnIjzRrRNfbiFuVYojdNCHQf3Hp
j+tHdWkdsJQTIZJ1MLuq4TWbQL/WKfdzPTyaerOi4IvrEI8rEjpioIGkDWAo6GarMafQdndsPpDp
0K0NL1pYBWoBCvpuBHXJxVTFOUN/VUOb8nhwasNDILJippe+j8ACWSkgvWFIpV0CRSWQxm5SHs2o
8Bw1827vTEJRGYOkkOhE/hGDfc81SqtNyhAFFxi+FEzFNnm76ZQx+xgIDAgA053os5ZrJahMxs1k
TvGL7SVjBPqjteEl0o34IwCzM8XoKPQ8yNjhri8jJamb+IVGrVcqs2c7sc/t0svM3fWlyG/2H1Gw
XTCayBwhL3K+VW4ZjRNg9/ELRkTuXTruxiR64GDbQQ7cI1QJGjaA4tP4nrXsKcqVlcyPpM0X4iVz
jf7NLh1RgX2xJuev2dS+mkm7G/o1rg/Zsn3KQbAJ5Dc4ZlGHkCJOFX1d9WR25NBb6IWLudtjpni2
j1v3Tau60KrtoGumO2tU/ZiYt2H1/wgHukYFZ/QCPUNGZ8dMbR4dRjvf0vw7b7NNPn2n80oec0lt
EE0D64ABSgL0cH6WKfonOoXN0aEqJi9r3jDv2uvso1GsPEjS/f2zHmT3Ef1qyMpq0qHxKeeNhZmH
hyjf6NlTxldM3ML3QSoi5nQYYmKn7N/jRqSAbLnRoWNHzPZix9t1Ht+HiRDZJuH7SPtEZtcpopQc
WivVoBG97hdEj2Gwi/ip0zPA3RrmeEnSNnvQXapBMYzOHg0Sa5TmiwtFUclGt6GYGSJdvmHGMLZC
y6CVTWA/mWvDiT45eE+cIXFQKLCLIgx6ahaShEY96KOuR4epTfhGS63ZL00XfCcAcng0V/Nv01AU
gVZUzg4AfwyG7SO646lielMZJT9bJUu2YxZz324qzG1Vu3yHsa5/OXXsBJkagVk4ywC3KgkSqrz7
naIynfbmL8AqjKe50bqgpylGIpnTWtF1wW5gZSaq+mICsOFIKmhUapFSxYkOxM7Bpapv4txGOFje
lqj63wYiznTFaJKLiAatStpst9AU3Ym8Mqd+tSJAJuiWJcgu1xDzfMhJQg5RNARFBuICQyv9Urdf
GFwgpy0euoZ4tVYE2azuDLt76U3nYRrcfWwVd5bZ+SSpd844PCFpt8lYuldZ6l+/MIubjeyvYGQR
6D3pOVXNqqKx6kBN+ZPlBGB+8aq1RJTkt//ZBzS+uxhaKlo/pAPNa3OYuKKSw9QdI+WtyPNAUwCZ
d80tZpFfX4+D+y1fC+TuEPYA1YKSj+R/WJkxoJctj19SjlOtfhAHFels16W7iWi+1d5dF7d0y1G7
QsIQDhtCY8nc0K6oGoBUyWGcniloS39e//yiCqGoIbgzdQT28hPeOGnZ9NpADsNoqg8kshQ/gd/p
Uw4oGp1RgmWtC26bsqaPke20O2O28yBuo28odcfB3OnRhmFe3SvoU6MfY26rPmdGD8oQ0m71qrcf
jLqKX6//6iWdAqjrM3v6ScJ7boOrobO0IcemtM5bbGE+i4Yu+GiNf33hRRTQsf8rxZaefVB1ZBlP
TXJQVCiWTz+64YHSl+tLWRSCGrGOrBoGysrn2zpmZY1FASPRmG5AJszybtMhQg0Lo+Ccql4jTF26
Ksh7waij1ioomM+3bs7jAVjnkhyIRT0+J97g/s6z5xag4E5ZuSrLspAj0B3UfVBqOpel66ghNyXW
RhJQPXWxp7IuKNF1wdH+BYJm7/pWLt1MFGH/ESf+fhJQ50apcTPH0mZqerG6c6fWs92v6DFPa82r
ixXDtigOBS0RK6AcIeeL9EF1acMbcsAE9yqBBfUA3t8ZSFopa2TmCxuJxxgFO1RokeKVcy1m1yd1
pcI365IBs0fTjz7SdwNJN3WTgkJtXgnlF2zOqThZ8eshZWXijHj5Zw9D6Dv27fpBrX1f0sHcbpg9
Wfj+XMJP8tgaeYU84lW8B6K4ifcAPPMiEj3XBLsV7NxFhwU0xk/NDuLSm3dmD+dkAzOdZF464Okb
rI3C3FeNVh8K6z0TbYPw+r6Ow/BYcQ5S73Tlri9oDH4WplWIGp+tyPltaxo1JS3hUc3Rtietl1f3
BJS3WZLsx5iBBnWtJ3pRb04ESvugTrTPkH+KDg7pn8zMvS+QzwLFZ9BPUzATdeVGyDDjP/sONCby
6mCRRiPz+b6DTzQqsnnAvvcm5pcX3ZM+F1ul+bDy19KrfH0aMGO63/PZ2IFKCM1ffA0tsbjHmM2M
/AYGgMPonP+EibSJYxARxoCxyiDP3bjr+dZqD677nhcr75BYj+QLQM0wuBcRsOoAOHYurOYg/EYP
Je6lUgRGbm4c9TEefwrimgh2gDl+ZK2EacbimcJyIxB1US+W4Q5q7yhTV9bRIbGO5Zh53FKDFJNW
Z/S72m1oj9+caUcwvB3/7abvXK9vCo9Pqd+opU+Kxs9Y7JUJYrz5KbOVwI0Hr1aNZ+pYu3LcIy2J
SaS635gakOh7Mmg+NR7s6iFVJrwViUfaQ5kjoRftHPOZTsSLh+c0/W5GezO7s7TvBNUB826u7pJx
CK7bjU+ogLzfUC+YXE0FrljunWiSAcFGn0YH9Hc2/YZNB8yD8+xkRkX+hzUVXqfuNat/IeZzATLO
MkuQgZg2mjt6fECPH4B3LUYEXv9V2tKJiJ8EShZMnUTgea4FkZFPlspU92DFT6PWBmP37sLjz1TM
u6n0zTQTb1K3fH4o+YeOepY9dZ5R/UWU2TfNeWPQv+Om8o2U+/MY9q0TGIXlN9N2an9H9NEtjSCq
1nIan+jxi61EmRtT5pENvHDLWzShdZSa7iHDrykox/xHkMHHv4thDsBQT4avhdEi4Htv+VPJ7E2m
b/qWeVqy05UtM+i2VhRfNQuQsj2oJN/l9fNsf+H9rjcO6ARp3K+DsZ/Hj77N76ziJ6vGYE6dPU9W
/GOZb1zYHAT6mPooaNlRU5FsjuPMRZs0kXEwW9Xrk2fS3LPsYQJsHvpO+de2+mWkd0W8zapxxeFY
eMcM2HNQDIvG5otsKrh4hrqPwc5rRS8df+LhdcVa8HKBzodfDigk8jKythtN1icdr8wD5nY/uWOy
My2kt+a1gujiKnSxAJHHuxhhYjeo8fCqNg+ORoM2emzV6r/s04kE8QtOHLMx7ua+aTrwbYFxGP3F
VH+/vlNLS3BEMRQxBxpdZNgUyESKcWxN84DJQZ5nN/l/WAAqxohegREGwFay83qBXHSDpO4BnUzt
nv34D7/+5OvS9tR14+pdi6/z6kuhPTtN7F8XsPAmCgieGGGrivsiuQFuN+l9XFTWgffGkzF2Bzo6
b2Cl+0K1KJjseD+aDVuRuaS8yHsAAIQyIfqOpC2zB21Qewrl7WmDF7Gx69eyH+NN0Rv6yulciBJN
uyBjwHOPZ/+CloNayICkVZeHin5fF1+tfjvfiP5D6+e5CO1cgzWrJH3PqzxMiqm/6zRMjaq7JD+U
mrPW23bxmkAUcpciuYDixkVT2Ix+eBonEKUMcVANLVpnqO25VplgrIX+swNl93XtuIhAhUB0BRvI
zwBiLzvL6lCZeuTyDMw874l1rybfa1ygdC1ZtbQuAR7/rD5hdKn4+4kRiFmssa5zs9Ca3HrbJmzL
nebB4cMPxGx7s7V/X1/WklboGhiAgZJYIEqrZn2II9fKwDRmYdB9kn1pYuPAtTX46aIclB4RmGEA
BDhMz9eVawyh9jxnIYaBgN4R3uaPqn2/vpaLC4wjAhvbPzIk9aMxBgHQSMnQXqv+NIz4fdat+8zt
0a/a/tDi8hnQv7U627JMoMfQQITCh5y3m1H0mMrRyPCOYnxL8moNPGj1D1RBjP7BadYmgi1v4z/i
5JmzJJ96DNHQs3DoMdEWgaHSV378X5QCAEh467BN2E5JCUEMHwPHUudhrmV+MdqhObnhPKzlPJeu
FJjhwEOH5whYDMknGZwpUnXKeZg1dnI04tl8p1Wy67svaJZf49BdFGaryFPBnQOSQLK0k1nEOXID
ZTjVdVAaqEuV6Z07MG8iaxCZJVFi2I4gV0FkLdc+cgOYvI41POwaWKPh61SWXjP/QJxwu76L2YAC
9q6CDUs6JmaWXabrBA3FeaxuSabEPpnNrUPVn5ZGX+GyPiqt0QbXpV54EbhlIELHO4luB3AvCRU9
sVAJoY1iU0httUeVPLor0f/a58XmnnyeZ2lXpFXMw8obaGCv/fqlC3T666U9s2jZEK3Er3c+ygpB
Wz/61kq9dW0FwmScrICadd5ZYgVzuiHN6tyotc/Lt4YaNasxKgLjgPfkGePTrh+v+M/PIh4cLxq5
gYxCyI5uAWmDlAENasBd87Al865k9+Ow5ewbLY/FuDe1XTWtCVy4LXjwEJ0IeDoIHMV6T7arq0e9
6GhdoD+4ah6KNiaPdlajXbHUSBBPmHx4fYGL8sTcJTwUKFbLVmes5zKq0EgTFu6WvqL2+atwNtdF
fDZOS5uIdwi+CZo9MVlF3kRzUlMLHFhFyCzMbwQJJSX+gDvlu5GP6YQvdUI2tBwAZXbfWkY2tZke
8mzCoM2pyYbqRTNRMuSpSj2Y6e5LOc/jQ+ckWYyhnzF/xRECWz85uX4HOaNncZBs8Z4pj1w304AD
AbbhBTA4Fv6Tu6gwBs8C79dDnNDIH+she2kqC9/ihBY+JzUG2ShxRRs0BSQ47dK3YiPIkTS15nlT
IH3Se5jqlSMGj919oijzIwI6cjdyHY2ypUYPGFNZqFt90JG8BnLDAw4uoiBtYR+D06kHpVI/nDL6
i6dkaraUte1znGbKZiA2sLi20/RgQLGNwgMFy29VB3WnThQNDauxpW4Q9X+xeJMdc27QUFHRkh1Q
K0XuaE7qOwOcOOj6rpUNoOTRdzfTtN7rYur6JEs1PzcK8x7AriGwGrX2VE7YMxsnPRjKbHiuGbOx
PUO9omILV1THHYGZFIQFoHA9V2lq9yO4yZoc72b3+Is16krmeUGFAbACNw6K92g7cyVnymydgoEU
mIWxUXrp/KFmT+lw32MDr+vxgrEUfC6onSNPaF+03dJh7uqoTQt0m40AjD3y2gGEYwW5sbBZ8AEQ
keCpRNClS15bourRoADRFTJgjF+B/L6+hqXPg50CHSPgaEZUKr375WTOjVqRPLTjtwF9LzrXV277
ogTEBAD1obPtIr+BCUpKSpKiCNPKN7uv1lopdeX7cvmasxRt6T2+b7gbd4P843/YoH9/vsy9FbtZ
ZCoTPm8/6Ijb1ybdifdCMoVoqkA/L1oHkACSTWEz5TEI53gezlbnN7y70/UDXHRYvDtllUhzaatO
hUkXzxlyk2VumYMr98GBOdFer+/V0sUTYDSkCQTEVpe+b2RstBzACUJ0t5VZ43W09JgarBEqLNw7
4KsV4KsRcaLHTbrffdLqKP0wXIk5DnS1OBi1uY9GbaWXalkMADqgyQZXp3w08BMrYhopCxO9C1Fo
8IZB23NzbZr0gkeBrIoI1KEENv6dW8PYnRumK3EdTmTwNLfbWAPdGOoTqMwt0JtE/eBFNzItiUyE
OCK4+sjZqphZei6TGgV0Ti3rMHkhrMBomxvZwj4FIMcOrBkOCbhhSROYDepHuyyrUOfI13nmWs1k
4dqYYtCGGP+NSyOPfk5LV8+yVuOhqQXseBy/1mOwBuFc0GaQjoiGGDQwg/JMWkNlgEKT5hHIQfLp
teebKaWHoSOON9/IrPBnt1D8Fb0k+F85IrIBS6/oiNWMjPsd/q3kgBfuPUbUAICFrCZoIOVy/dTg
iAqFQsXAZDMF47S2VYsC0BIIchM4xsjXneuTQmDhzTGpQxSDqiDHv+uGZen7eM8RL8J84V2Xbnyu
lq49sBobZGv7rk22unp3XcLSYZ9KkJ5Z8DaotRP3iEri3IttLUjUeEP6v8s1BtOlpaBVGhM2RDv5
BXI3SeepnkajCuPvVbJ310ZKL34e7jvqMYBlwC05PwnQPsfKZFkVWhy+TpWv2TdyHnzqKhCe/wiQ
jpoOGe8SHQIMtlOVXbQynmjh96PminSRDRuFgohkDY2uYoZVER42af1bb+Dca8XtLg8CAADLRTUE
9kNSJkx1mwFVGniod0A0A+224hYuqNLZ9yVValSlS1qw/oB6t7nLyPCGHM7WitI9snzb61q7sFtn
oqTdwsQ15IgSiJpACDJ46tv1zy+8gGefF+JPYs+ymzVQ1+FSgPwKdi9CdWptzN7iCsClD+4o4ODw
yp6LIGnNkjZ2QcJolSi1A9ZD3In719exeCKibxzdeg7iDum5Y3ZHSisqcSJGtZmbBsTxxrZr2Sbi
bKXDf3E9AuANzUI1UU46qaOdANHrgOwpe5z3XbYS2iyeyMnnpdtnKVWidZaFzzfZna1sGnUzgKn8
+natrUHaLtVi/QjOLB4WbOvk2xtbr4UFQYrsny2SR6ogGhiqnNo8tAofvctkDbyxdNpImaCdDC6O
AKmdq5QWtTxLSqhUVfTp8wjmF5JG6UubxcqdoQ9rLCpiyyUPHv4H2qJRAAH0Ttbgspn6UUekid6h
Qn2aWzvxtax3PTZ1tq/isQqiLHU+cj3V1rBqC9qgIy+E0jt68uFlSQfVsKygbKyKcDKYn7f7Ot/H
AMld14YlITDI6NvUAYICRu18O3MGjjeQogvez1+Mf0QD+D3er4tY2EIAHv4VIa3DydQcf4QInn63
9PQud3dO5Pqju2FavO2Sm0uZAu4OHg7w4enoZ5ORvgmbnUIjCNx7AiLD2fANNJcRBlbl/sCTH4Te
fqGgjniS8fALCK60vsmYiG6hMgEmZQ+NC4E9/Qd/G8V9QV+Ceh9apqQ3jUTOYOlJBSqzaBuTX4N9
+5t59n3pTaPcyNpiLGGmMx3cjr+yObiuAgs2B2osGs/hG6FLRmjhyVPTtVQrO4WIkQh+jV1ac1uW
tFgkNNEygrQtvIvz7yOdpgK2NNMwc/2ovyNkU+n760tYEyGdQR1HheLG4BEdhmrjdEOodtUhrezd
7WLgCmNKKEqSSD5J5i3lVqrYKG2IINuFdW53zPgPV/5UhHTlk87VRjcZUI3sZ75zyqYB0I5Gm6zR
lZVzX9q0U1HS1aiinJpjNWUhzu3FHpJna7yb++P1LVt4EQCtAqL/s+R0wa5U9Y471z3SKk2xofp+
tjyl9qO/rwtZ0uBTIdK58BHhcOxqGXjN3J8zaSYvUoeVs1+SAfoEjKQVmUD44OdajN5RFQOIaB6i
IRL9eOy/tF2edC3K5G9ZVOFVtdG1mGhv8by1ki837ZFoA4KPh/Q2GKgQ6spmKh1rJO0dlR3nFrkO
UMWWt2VLPwVg4gkiOZGAQk+htEExy+spZuyYeU30rSxXUkLS/uPz4I1GYIWeLfy/C0M+KwW3nVGp
jpil7WPgrIK589d3SHoK/0iw4ab+z5RLWlQYo9qqpVod0VaTKF7pPlDVU9hjQTFX47ZK3B9ZGCcg
GCNxMHI7vN6nAy+VtsYglUc+PVRz7V1fzNJ2ARMC1ktQrCOLJqtrggkCyWxWx2TKAtR6vGRtJIzY
jhPn63MJoBGxMTQLGZqLd69rSTGj37A6Bo377LpB1/mWp94I0fsjBY3C8LAQlF449Uyx0yYeXH40
mBJEs+vDXfgPO3UiQbK4o5ODPHKEhLwr/CFVgmFtioVkA/+sAe2GnwBH4EzFWZ08sC6zzax0FX6s
sntWgul+33T37Y3hnJCCNqPPWA7OFYbnnUuJp8biM675sWn5Fs0MBfyRm3cKQpC+RI+p4O+XLoid
0GR0Y6c66ulbUb40t7lqYgEoUwCdgAQB+PjkxnASlbOapyk7TtHLSP3idgOF74PaVLSZISKVcVIc
48VsN4/yY5tUQWTqXktW3JCFg0ZPDlI/GC8lTkK6dKqJ6etTa+XHzthy8mTV924W5Gvz1xekCEps
gPLQLQcTIvlrkaXmuTP0xZF4iAt+Ze6PNeOxKAFoFLAeYQYxHNtzVbI6XlYKH3ES+j13vifpFwwN
9tpuZbsWDK6gVRKjDRwANmSC7AzkdqOJIt6RmNkjHcyADEZQte52VDDV1auabzfr75k8aePypIr6
mkJen0wby2g3yo1RoVBhHWz20ADM9gQARbrpvULnMRvt4hhVWycChN/xKuM2R+RTho4OFFC2gNsA
oMnzw9EBlDQc8P8etY9h8G/nPUIOHNB8gUcC2OITrX1iq+JSRb0wUstjN31o2i90Cl8/A8np/PPr
AVqHMUTHFYiizn89ok27yx2tONqveuu59UOah/9BArIcn2kIPOdCuU9WkKM2PDZGBUcKo8qcNPVd
E91DdC2qWbojAm/0PzFycbjKAOOoTYgp2cYoXgh9Rf/GWkPOwiuOMAPdhWg5whhPSzprZFC5w9qs
OFbuL/barQ2OW/w8OD0RiMOi4A0836o6720QMytQVxf+zpBvUHRZOW+Ze+HPgWM8MC6G4BqS2/kV
rSJOQ9Xi6CjEU7u96URBzH9RSjeMTF6Cto6BKx4f1zKPS5qGNBQA/mg0QQejdNudPCnqZjbZkc+/
dPdNrb5q0+/rqrbgAuE1EVE/IEkqSEXP989I0i5mA3xqi7m+WuofdpztZrP46aDfw41vHz8PsgDc
S7AXAC4NN14S14KVpWkiduzBzqFz5O8qdaO7/vVFLe0b9EG0RWDeEKoN51JKmvT5VEFK1T869q4f
A21tnOvS3UH5EHNpUeWDXkgixjgn1K7wgnXsAXTUm7RiXjM8N8Mao/bCASHPBGIhtJfApTCkHRs0
owBCe0qOLRu/9YUawNEEoIh4VttvxsF+v751S+IArxQTjZAFhXk73zq3anWgpIr86LJQgb7RN67p
3oR/SvTluqiFq4vBKWgjg20QSE7x9xMrl40M7ndvwtWw3y2v125/KjHfCqwHny2rKJedfz6a5qhu
cSzH/Eva+ej8vf7rF3QMAwvx5CMDiIKTfHEKIyGRUpXlsdWCPApMO5jUzXURcl+RMDzg1ADITfTc
onIp3f+4nHH4Nfx6av0d2z4b6c5pmZ/121bZ5dPesr+6zd9l8Rxpa0HLgn6fiRZ/Pzmc2rKb2dYj
fhzJ8NRaQ2CP+mPJojuMrV+5rf+PZaKDUWT14Z1LNkgpk7xCgyM/6mrrx/TZ0Z6M/onyv1jnbizn
u+V+0VMeRFbrd2v3eMGBA5YMaBC06YoGBElLgCSL1dpy+JEbP9v6wdUfMaBqY0+7qNrHw7y21AWd
h1PymekHgOKii7qu3JHH44BIbX4BPaPPnRGUddyPM6TgzV9WvEeNqcEEKC3hHq9eXH1Tun+tqNXC
HUdhDq+KoBkEOFRyYFJe2ZmhDfWxn8lBjXA1wN0ZREm61WL9i860bdfo30Aaipmc4F7QlU0PqG2M
mIZN6L9rAZ9UU5Z6tV5+v/7TLn4ZonyBHxengYyx3MgQM6dPZlyr12E8oAArehbremMkOyVe6y24
OAkIwMPngqNStJwpkvXRRz50dd3xV50xf8fjbOWol5aCME2AMkCABTt3foGsiUxa4rT4vuqVGmAT
RR00P5rqe1L+fX3TllYCXiiEy8JXwKLOJeUZbfWxMOpXC82bG5Zsb/48wLamaJpB3eOCPn1M9Srn
ddK8pmYekLHyAXVYybtdXEIEtQayeoKBH5AiOdNjFtqkzrXVv5r676x4TcedUoNb4BiZllcY7zev
x0UpBbMwQaV1SZ6idWSodausXwuUpZV79eX2zyO9ADQecmLgmJIMCqpqUW/kSf1a67/jjV78vv3z
wPqA0B4gNjRfS3ZZECc6maXVr5iR+6Ndc5wWVAk1jn+/LpT6xOrzjlmdner1a8W++5a+kv+8eDKR
dTn9uuSrG7SNezAh1a8fdDqSj6H7evveIMsGm2YApnRBu0WaIe8RclavefFXiy7zTjVW7sKlogpe
Abz6SD8jFy0j30qTg7EgxeEm7tM4wv23Hgfjp24/TPOeNDfHZ/D28PKDGAexOJJJ0rtIDLy9Tknr
1yFBWpK1Piu2pv0WrY2yvDx1yAGKECzUBpJLsisDonG37OOuflXTTZluhpXbvfZ58fcTpRoVJW+K
HJ/vmseUv+Xp/vqxX1pa/HwLI4oxrdzFvZCV1nBpEkf4voK+9bGMD1XFfFVlvuIAIqA7X66Lu9Ri
YEDgpCCJD6EXvU6527R2PI/D61DZnjr8iu2v1nAbjgmvHzAtoMDD9DgEShiAcr5lwxxncI/p+DoA
XG+WdaC9X1/Ewpno4AlQsWX4PpCw5wLiqMmBNOkGKDIa654Scvv3wUtn/Qm/gGWRFoCtqyZHyf4P
aV/aG6fOv/2JkACzmLfAbMlknUnS5A1q0hSMwRgwNvDp/xfnPNLdTKKOcp6+qlQVD8bLb7kW/6DW
fSQhjfBtAXvQKhEmLLsdHa1Pdl9zzavJDQv/EPEXvzyweg1NgHOGUl98auw9bHTUFgAxOg0O4TM0
IYRi3qG/J2RMVV+viuBMnPDFl/gwxkl9RKtQYbVhDMbclJnHlpzrDnxxaC1+WOihLJC4T6mq1wwD
/EQxgizSmlzjYllX4t2edpa34vY5fekv5gxZI+zqFi70UkL8uLJsaH9CE5y4BzrbW25DcQFyHfnm
78sX7ZllBX3o3QCBAarm4mUFGDf2yMdx2m6YM5MF5MB0+OgWg7iCf6rYjgw8GlgBuPdwd2xustKI
xM1CsuncKWh2Bni0uLIs9EmcLIBYZhkF7Wb062rfKvXqRmABUauC7ohn5d1KFX75NjsFeyiqzKpj
LyPggYjSpSz2DHkLPLiMQc6d7FouQhZH0VimJSg/KzMIaxN1wXhfjMN4b01R8NNDKtzGQxVaa+VI
J7bt/Ldsi/UQlixmDIrSbWvxBJ2RLtE51FLnaHR2LCtfSws6hlIFXRx5vAJ+tWjf+egM+7GbiktB
FYq0ncteCgHPp7iYJhcrVeFErHJvPXfwlk3awn/pauWjjRayH12rAh7DvvjgUPNYmb5J53DmT3UU
NunAHL32q4iAriTGRDvZvGUVt2PQjfhKZhYuO8Uf4Nqe7/vJsldksF7nyaNdrNXsFnGY0/q3NY3Q
8wo0W3lcBtdych7AReEPnZTW1pGdm1B/CKskr2bIxxRQsCOrIQZs/mngKvph0PHrV7Qu7Y0jh5+8
1U9OJMbYaSb3kkaY9FhEIGV2So7PpWzCLg4bf4YHZl0/TLJBYuVaUbabCJTkarcEPoAZMHpoJ+oq
FYLQO29wDToowDzludLgfE1zexmSZnpjtn6XXd6vW9m/iBmVvbggVu5A0AbKdHGl6aOR1ePY0yd3
nqcihmuefadCjsVVQsOJW1Oe2rOgMq51PkZxEI1NlwyWJX4FdMHx5Fme6D4T9wxVpq0XdUfY+7z4
zniXi7JwU9OPK9bb78oxXZw1wXgT9bNRaU8Hv7nqrWbYmE78rowXZutWOXBV7rV/DJhuhySTMN9N
HUVMFuea9jSh48QOxp1+iEAJ3ChWMKKoY+55x16cNrybSiV7yOWKH8aRb2PRWnHLCy8RUJ+LjZ+b
JPNYGDNZ0HUvg24XWUNAVoxJAeHMsqhTG/Z+l2ouWBtL0j54QU5AfGOZXgVByTZNOeex9pVMHfiv
/pZ8lDvO6weQn/LYbrgHKlz+BKlI8hgIt9lNU/+rDVSvwb/LxYWsJisZlP8y5GQOUyskPd3WbHZ+
RTKwYreb3PLJVpxB7gZ0vdoMJp4lbxDPMJZWOfJbdLUeIXZuq40F8/PhAhpcg3eT2ZBvnvtujltf
NemYEZ6MOgrSsGK/g7IVadiXg1o11K9iXw1NtaajnrGAIE7kGntfTsQWsTd5bbvrp9qLw8F3kqA0
bSLydkr7qvH2oVPxrQ13rgSlMJXaQKy4BZzXlTe+spq0m6Cq88Rknp8UDfHNuu8734MAD/1FAAap
94Z3V7zp6ithcPpgQXQPbl3vp9K6q8JGWptZS1EnvWfrWGfsmI3Vs0NLHDeta49+WkdD0190lJV7
X3cwABwE105sOY2I67IsIBUU5u2VJDZ83HjEzYOw69zslG/lW+PL/DAV4WSlnTNIxFjQ3OFWTjZ0
zvJdq2rBVqUVDtkGi/OGd/ZGZeAQDi7/EdpwEsYd26WBCUzSh7JJSNHloKbwrLxuawgidGPGU6O1
bleTby6nHCo5mtlbiAFfsAILsNKBo7fQV6FvLm7LNSSe7besWw/VWsMfZ2VnBssfKsw3Y+m5GZTR
QcAUyqbXHXNrlvLG755oR6Yj+qavQ+nYl7XSt9Do5Fsh6ulH6zcFjhbWFwkMIJx+NZtqTCporu9z
HyDWyrfHn4Pqsg3RtH4At+phFuUzTMvkjrqtv3ergOxpi9WBLWwl2tdZDAqwikvLZikKvBkMdMW0
niFOv7d4ZolLEmg9xlU9v0rfLq2NU9V1dohUDT1ao6a4rXQ+/fSU56bcQMdqwFkfV4UXpOipeukQ
tC1E4JU/20kVNBH4RV4UE1q96ZaYpLI0jlYBj61d53Op3iM1Z4CV+gV0CYO+pBvPqomTqtYYvh7F
nMUKynAxcwODC3u8a2cmIazU4ytMz81U0RTAXhZLd64v87nb96ZQsdIVbBCc6jWiqFcVsrhR4eym
oJySle8X9ME2EN33jfbi3pPWM66N35PHmJ2ophlS6k6diGeNSC8Wgy3lhuQZczYhbj+ezqDF8s00
iRprtoB+HofaoZMgavaxfsEA2IcUtTqisjEFqmZbhlYyVzAXdYSIWY5fZpMaC6syZNNYxF2xwqUJ
G2h5RUZexxXEgKWfAWiFD6M0fg/u5+EABxj71u1ykcAVFXs0myHvtAJwqlrLyXZXPuMZVmvWH4Jx
FGmXyfYuA7AgQYFxiv1q1jEpxnIPc4p8U42Qt6TK/J4wgwmuWZlQNPKgFk6GzVKYxM4kZkU8AxE+
5mbmua0ctrad8hYwnmwlrFI94/Azz2AwTynO5eaioUV/T8EkxtkQem2ShYZfu9U0/2BF1ZAra3DM
C6Qz3HjuOpLAtqJJCuVkz11Xvzl94K8D5sMpY6Hw2p2ZEjOX9gU4zNUmCodfHlH3IKo/utJrgYux
6IHKkqzpUARdwkZgAQhaK6jLBNnWIV2fZrJokty3WeJlkbufCqh6Qtu33+EUXoIl2qw468IjLrD2
2hA+XPgcZubcxfYY3CYskxrZ1sZwb9hkLjeXUZQhCitG6iI+VXMsqGivYO7qPRNdPimXFo9GgRzo
j7S9rHKXxW5ZwgqvR7QkwxYbZrR5eEvnNpJg4YwkzksifvXKDlP8VtzifQ/5uDlqlzrr5CeBWzRj
zDUUqLa1NfSJFWiubrTnFG+QuSMx7o2nDhK0yqvZ3p9lhJZsG81843iz7hIo0+5tFt7zwHAsZKeK
A797zqm6lWXbbK0IisYuLyD7eEn9Me3UuMaRu+n6Qe94YHmpY43BrpqESuD/0sadrV29Zg0lq86Z
F+wWrmsy1X3iClj0Dn59nc8kX2Ve0a1Gy9H4Hz1U9H52fVgnOqqcVUatxFbapCwgKZOyjMeIzmga
jL/J5LwaadZwrxaw7EFfgUcbr6Rpm/m/cghNgaIG2X4fvolx2DGI25U1KnOsiKMSMiVuIFWC7G6+
kpodpCne4ThZrUcJyqZ2+yfCW5ZUbvA8Tz674Mq/McQtUjACfteNoNdlbg+/YAlm7xnNhuNMswxn
nwD42DLlg8hVs6oze9rmMjDRavIqu7zKh7IFxDrKL21M+7qicH+loWmi1O0GX8WksRB6ldwPV8aO
VjbF3eaLoUHsZkkfjTlR/pATLr7Ybklx8Gw1TgkEm8jPEbjb55A1P8F9+mnyIIPyYNEjaiufC2qO
GfRn7ttOIegrcNDs7V5pmVY8qOykLM3YJRQ30q+RznQz0lL/ROzQpajb+HHtMXRlStW1qyK32pWf
VdMKFPryEjbC3Y1bG/u2h4D7ug2kj28QcJ7Al6GOYsmm7IErCYRj5vZVuFdD2Lhx7ul5TvPQcteW
a//OCqVvKlc8dEFQr3DuIl+wIZnkCMggA3oE/JS26vwn6yFOB0PsoKMr2L4VG+izINYAjOEF1P7m
EjlDiKPCglbiXnh16x6tWnrNtpDUE+sAgW1SQVV9zauWp5wVR7QIfzUcIV7jlwnxhwln4IBkIpp/
R5FWOMN9nDohfj1Ilv6q5pQ/AaBG97N0y9VYwm5mwr4+qGBG+N606oW5vjpannXTdhqoryhUyH8g
dyx68LlWkHps1lIUzhFddqg/Q1KUldC9FpBJuHSnWhRQXtaQFEVkitaEGtoW8SJEP3Njw4VssIJn
jQ/0nFWRn1/5CkXlEIC8rc3GxttJ7Vyj96rdi06TJqk9KH8AVUyGVUE7VHjyCd0Y+OR4123AKEzg
qje39BHLikldOxEzcQv/xwsoRzRtnI/18OBlvN+h6mLQdvZdrFsBfw0FyXlzAWMAwFFkxYunMchp
DPF3zAOASusK/x9mTw5pVpFr/wz8mduw/UH86430ViqIHfVdAUpeP7OE5+XRdqCnCWWPQ22rhwbN
jgtI6M2pn0Ocb4pon2RFXd80di2SEZ3QJxGI21kWiMpsMEuCwcZ2Lppi5+Dm2DBH0k3uKhd7mdC0
l524sCNtd/ewEHNj6mWtuMpN0dbXsAa/V4H9Ys+4MfZZrjx6l9l2V2H1DZCyb6u32h+ONqkeXJyn
WK+efipsXz7QqndkbLnT/CS9YbzGcbundR6kwNNBtlhG9EWz+cmjr6IQuA2lZUMj3rdeSlHacYWA
tYyh24+CQtH7IkyzEC7AQY6f7zVN+KrngcaDR+6yovRX0yQfm3JgiSixMWrav/d6wTzz5skzI7L/
GblgMbZNHIKnvWmDSiQ9gbXYMEb2EVHwAzRc2ZPtFuFP4hfFxew7Le7SHnL91Zg111HZBbDg9FV9
UcHwalUBcrAf3Kqw186cZ/cNFZFI504JuZ294b4XATd7xkvhHKoASV0RQZ5jMNm7o6d3roZL3ZZN
2gf1zymcD04B/aNVE5LZXiNaeyUQGonrFvhSlBZQ+IrbeeHHBxSoIBoKSGdTMmJ7NarBF5+b2d1F
qglhUua1O7+xX5EFvHrRUCaNmOrYr+1Xtwd/ysVZFM8Mk4FeVo2+8lhgztpMPc5A1SQTdeAPM1T6
d+tBQ7TywzyZunCuUG8o8r0SeriQxBpIzI3cZ3NuJZEuG6ihjNy/53nwNEq4FTlsuh2rIEyR2SPT
M6zEwRIdOzt7sqBbEod+5W1mVslkmkm1nQ0t1k2ZDfhlrL0LjNBI4aUDT6es7F7A1FApmxFsIz2F
5oqao33N8jyxDSwO+Vzpo2Xm6iePpPgBi0WhtygGdTcl0Nexi5tHJyb0DnNW0ocWbJJtaDpWJm5h
8/2EQ+JB8pxhhwedAoLPDqBEV7jkWQL+t5vd0Qxp1lhhuxZNHUBQq137UthPyIdNWgO1da3Lalj1
ddPD4Ig4P6tGDdNW59DHQCIFxGO+nBQ2ZHEjZbdJD3rBRo70B2Y+ixGZIGejCFmn2T42lWe2nCH5
D/W2cJx1xFR0YXehScAtZ8O1UrzzoM86zKvBZ+4F62mXoG/dpZ5Rj6iPkm1guc9RgZRqbKKHQuPF
CPchXuPvs9I+mEwhAuf5W9jLZwRn4WouSLQzHXTqIrT9x5Cbg8wLpVZdZ1dJZ5uuSiwbYsMtyVja
UaQ2aspew0FniW9VdUK8altX7tZtg21jTXWXIGxu4TI0r9p+3EZBtSXdD0q2KuhjZ/Lf3THv1n0r
nUtSFEBpou767qPw8bMIFRJxYedDGlRRFU+VuEHe+ej2OV9xrWvEnn25NlHYx3zoq71nUEedWvt5
spi8hABNWKcmkz8dazYbnKts2xVzcJ15nrnjmYzScvD8FIpbx1rNb2Xe+Buw7QS85Fy32letqhIQ
ryIL+iw+PepofJStsnMcxRkqbhXTKce2SLhyol1bWXVa+hp6ZBkuljdmhP+MC9k027ks31CNDy8r
wHyuWB606WhGDUVA6l3OVLo3yqk91Gpqy461l0EmmFo/ItfcejNMMzpoDK2aUrG9cfMSibMNYZpB
/KaF9d75jRdHtDyEvMpjiaA5hXvsa5aJKK4yIJ+ymYW73K+D4GIELejRm1HvguyCpElh4POr847S
xM8dBSGMEmLruS8RB0QWiIhZHcaDo+WW9KV8YCLHUEX4pCNXp7qizr0xRL6zoYXkaYaDE+fhPP+Q
uA42iiC7XY/IAe+6wEXiGARSvvWEu7Hp2/vOUe56DnToJqosjELyJI6CB+MFblm07qaoGve6YuF6
1PIV2hagKHpDOaHG1mVPLRxTY8q7epV3VnRdiNZOeQ6vrBL+jSFsGOoRJcLoBRWAMslV3T/NwKLd
4CfJCakQSIKxNSPhQrJAV4HbMjvmIgvXJptMYg+lt0Yj/HHqO/YeoeR5O+nsacBVtNUAriZgyzk6
6UaLrOYseHJQs6twGCeBCpSDCeJvQ+cqvEIJDUvpwUEmNdKa7jnp+Xu4IBlYZnAKRjl5Ucg7L62Z
tr+yYfnstneLH9+nY5dNiLJRIUsh6qFXQDO1xyxCTuvo6N7VRZZorwljlzTYjaI2ceUxLxlx6qzL
rhlR15Qu/go5w3fq1eETgHflEBuXLYmFxT0sIzKOOF+RCBNpyi3rLUDYAGEGXkGiJnUBfcdx49n1
dAtLQnrlGWalU+2LzXJK3KvORHNa2oLGMMHQKCzMgELmxITIK7gXJK1D+Jnu61etBfD7nKWJAabi
KTZNSs/JcjORQ6if5nClybYx3+9bQccICAS4xQDr4J10Y3hIEVXUnKDxljol7LXOoMa+6PZAUBAS
sYB04c8postHtYoUvSAH6JL1fuKc46Z+8fylUww4CMgNEdqHH7siNbeziPcRPSj/FefnWRXiLz7B
n88/xW8GfWhQYsPzK6lRHdp6Ygfzk+9P0odBTlo7TpdPtBAYxGF73CHWmebRV3ME4ATE44AOBG94
+fc/+tEuCjwwGgtCoJ0v3nO6+3tr6vPTfWcBnwPPAqId6Lofn06niFhQqCQHoMmsHa3PNLsXfMfH
ttfHx5/MDXI3z+0LPN6W+yjc6Xlnpk3Iz0EPzr3FyT5AVRL9DUuRg5jf5vHIXv//JukE2eDKXubo
CZODhJT1lSBnvvCXk4QuJPjZ6HgG/sk3CHQtAoaj7yDsNeXxJGPvvYm+R2pGjx4ih+ifAz+H/DA8
bXRm0oEKEkoOhxoaINHUxOKbmuX/jgBXcHg1QtkXxlUflxIre1GzMvIPHsqQzFvVzXcpfMsr/DHA
0mP9YydAr3MuZY8BBgK3JJpm9jm891frCMD/EBwDkE4/WUdZrSaoMLne4RE1sziAbuH3FxL0ICBi
gH7zZwafiShnRA7BweAeRLgeGuvMCMscnGy4BYaBnw/UJqSVT+Zo4B76pZ4KD9pcQzAMFtdm091H
4vs74sMwSxP/j09h1SXPI4phJNoFaV6dQRl8sSPQL7f9RV4b8KhTDYG2Qa2jKJoQ0bF/xcfUrzce
WsMdKjB//yCfLwhInQHwCDg3BbXkFMqnAihM1jJCYuHNbA9h4AO6EZCVH/Q5mvkXrwQqHLhXIBUH
3id0VF6gOe1yah8c532ElLIZkQqi24wC7pl3+mIkwMoAhw4XEDbQ3h+/jWFw/cbimw5qcpELtKbT
l8AUuC/cMFQgC5p9G0MIYxXoeQEijGUHyZOPA6KrNgHkprxD0a/gMaLO6bv/w+w5WdSApLqA0IJI
veBnPg7QkRApSoMwxIlQoYNhaJXUrKIAH3f91QxhvDGua+nUKdo6OUCfjtkhtQqhduG0l7ND+Q7d
RnbvAEYA75WObVBhCq8Rsk57Uk+2tYGI1HDjoCF7TcaXqdkzrYItd3y1ruzcrEQHUhOzZQjvDr/s
b+w5zFejb1uvfcWd+7JE6Pn3dfnFNwT7dlE6WTzsPhlZROFU2MHckQPFWRpVx8kFxmPeoIb393E+
g9kXmi+GQncPMQDWzcepHTnEcQfmkYP2WUzM7QDLa5S0ph7FKbS683E/DBu33iEHRJH5zGH1maoE
aBoWaYCLabEj8U6WKlmKTgJuSwfnpg/92BU5JvhNeg8Rg/OOhKIM6mxnVIU+n/FYqgDhgG+DgT/p
I2VD0NBwlNmhyPNNZlnru79P6RfPB8ccPAioHEL45/SiDSfbVEEm2bFtzLVw6gvifE92CRftovL9
vxGWxfPH4dvAXrB3fYwwoKGqVlbwbQQkng8I2QIlCxbw4Mfncz8oatiysmNZIkpIzjISv5yhAEQk
rDjA4k45dtEgB7saOL66CxRMvXHVf/kEfwxwciD12ejJqcUAEtXIo+2eOWA//34kLBBiBKzW/sLm
1dYqIw1KYwcQEbl8Gc/x/L98Pr4ApAWX1PGUVsCd3FKNyaxDHV4KZ2POqfJ9vvSAO/1n2yHeB3fh
5Pu6lqJA3/n8SOediI5lsBbfVNrFEv04xEl8IMbWt4F/4UffSkHGqvNvb+LoH8YsWHmIaT9tspxa
LfcF5UfP3tUXzTnLxy++AJwloasMlTYbmMmTC0ebojL1bJVH8VYAx6y/v4DAuQe+EQcEzr5TTWje
1m7dThE/EphJunHz9N0TaKH0/+/xJ1m1q7tAhRqPr8UlHa668MzPX9bHx+v4w/NPNc08tBC59vB8
Z9EUBDLBjVGaR9M8YbQ6k0B+sVZROQHMG9BJ0LtPwd5jGQRFFdXiGAYPzaDjcdw452hOny9bUHf+
GGNZDX+cp20NS1eB8OxoraRhsV45S9ly9e2P8mGQk4uWBgJCCBkGaQhsdsvLWXx/Syw3gwtqMeh3
CDVP3qL1s7EvhTjaIV930rrIqmHzH97hjyFOzlXTZ4HIskocH/vpaiy/fa3BdCYAPRVbG5fP6bHE
K92NObq7h5q/KsCu3DOxzhebGlw2oLAjfG4w7k8+c9UA/TM2WXAY7RSC0+73P/CHx598YG6Bewtg
f3DQbFxX7NDw6cy++/IFyKJqu+g6Ir7/+IWrxVBczwYT1AHbGMaNb86MsPzGk50N0BDuNYCVUU48
pQmXWe+AzkbDg+nWgLcFfJ3p9d/X0BebDXpFyLFR9vtnV398iQZYHhf+yfTgR2HildeNdSnzLqnO
OZZ/MVlIHkHWdX3QBkHT/DgOlNIrRuhAD3kpL7OL+myU9MUp+GGAkyuucIuigxoiPfDfQBUV0dpn
CXyew3OpwGmQDGYFxMVDCEhBFgTJzymfXzte1ssxtI4qRDzmAmDgXljDYwiSwjDs5mhKAfZCR6I4
c/T+wxf4YzUslBHkkEgOUDtC1npa/RWKESfPRnKcRuBKgD3iXpwD/PAQzRPZMIGGbpc1j0z55j2r
3eHdNEF0KaTJftdRUF+IzH4EKqNZ1y6wfBaZISvua8DRiIXUQrU99DqmqqD3hWrzJBrc4ob2PWx4
WKQAgr7QJAGfxLR5DbGCBwsi7paQ/SpiXbQBAkJunIEAWgfI4a4HUKWNXT4Cml5HvNoDZFrcm8g/
giN6TsbtZAn/Oy+w5cJHwRJGlv1xaeVupOsi1OTI/Msfm0bs+Y+/75GTtfvvAB7xwPMMvwg/qr5X
0PocyNGGsxOA9Z0+Z3xyboSTy6KvFTg9BV7BG56tTfYfXgACmku5DvErgtiTCKQQKKM1vYPHe9aG
lcX2TIZCvvgEYOeBgumBEgmN1ZOSKTEMdTTakmMuan8VZpxf56EjHxzV5Le2D9kny5+931GTlQBe
AO0IUKl/hW402lnahP06JIN/IV0e3PudoNvBp85bYMxVNlX11nYNRXHGKtO2tOQOovXOpvQtazur
GoLZ2i5WM/y81loBUaVBMwCwrhiTCWKvQGzOTR9LPti/2harccjAn5inkVwCljR+785fFgqOB0yC
g3IilsrpnVOCMVoEo3ck7u/oZ04e/74OT66D5fH4gLbjgRsFgdnT60CqjEY1zcgRNcXYA+ZgHC+A
Bf/7IKcWtf+OghcAgYz66JSdvEQ9h2rkUe4dwylMm2qT9T+ijUb1xnsBEA/gb9Kk/H3BuAdpPf0K
nLsgfNEolFv6zHQ6S1x/cuIt8nDQzYTfGW6pk7gflpVZNU2Nd3SH5qprq5XxiltHzsB3+Zd2MV+T
DDAn6DOQxlm5zTnT8i9W9YfhT3YlYEXDUDIMr3uAKHkMto4lL3NvPld3OX1PlJ4X4iS8EFCIXHSH
Pp5gcz9Efobde41a4Y0FbZNA4jA3kq9J1ZYrU/KblrIfo7Vyen5reyz9+zd3l/3550RHMID9Rx4E
JUNUKk8PCG4IcnTU1m7cYVZXzRABKA13X9iOy2Pd2tUVoaA/FSX3lnKeu8PaUUBpgonDUdH27e1A
qzzJdfR7VqWflvDAAloQGrpBp80W8PZzsdc/h/rpL/bQbF0WB6GAwH+cMrvTfAwYKW56ZfkrNjrt
PevGKdUlvBk16ofXk3RE2ncijMsiQHeCwC0LgFdb6l9MDPzMFJ6uFXi8Yassc4fUCP5yJ7uGlDZM
+eqK3ZncFTtpuLoKHeYn1QA08syCc/2jL8dDbwcjoggLI8CP7x/Z/VB3eVPeFUUKMlgX3BGA1cn3
2pHYdnirP0Y52QGlK6e5GTCKA6rMDLmqc/zF0yPtdICTz9jpauwFwwBdBo5D+ODo+06v/r66Px0j
yyBIMBaFDhyaaPZ8nCvcfEUH8ld+x8x0yVlz7VlkE8JbK5bDcDMSd+34WZqx7DZ0QDUQ9OHvP+Cr
l0QzEXpCiN5wkp28pFKUAWRk53dVMaQ5I5s+vJHTmSDlqwXx5yBLiPFH1gzbP07g4Z3fuXAR71kJ
Hh/aftadpY//4W2ADlisdrDzTsm5g28iwGOj4g741teCNb+CAKQnWHn+fZglXv+wwZePRuFliLqt
AwrtyaQ5YjQNE6S4K6GIGA+FhmYkAHTMOcjKoAlFfrfOuXPwqzE9H3V3SGEgXIpOxsTnaWAGXBZ3
UfAa+duSHWt24XVR3EZ9bMJz1itfrQtomsPUz4GpBVivHz9Z34CGlpu2gFnDzumOZfeIsOTvs7h8
9dNZhCgCWqdw2QLb/CTt4vDGRfGP5nfgO1HnIMrv9ZqWAyJEAozpiiC+g/zu4ysIp5inCIDV2xa8
WWe5qL9XJfhnAFR2XWCXAEoB5uLjAJUQg+X2XnRbm5W9Ds+dDV/MD/Sq0GyEHh+y+FPzGIfKcHJy
P7qt9PVe+//hx0OUBIAOFwY1aGF//PGjTYRjN2F0axWoDjyZ+swe+WLPU6gOwekIFwBC+5P1WgZW
SabC5He9H2flGwkSNwLI+XtQheUTfBjl5GTJo5EJk2scX5XYgCvxM+z492pN/28IaFWg/IpWvH1y
z2g7QwoHaCSslacNMKGXHbiPf98JX8/V/4Y4mas6hyrsPGKI3L0gVkrBlRQbda6b9cWWRnUDiAIU
VLBqT+3/IqJlq6Eec1tBSH4ikMHctYe/v8gXSxbdDpy+SAawI4KTLefQTM0dFGpulUq8bgvg4d+f
/8VERcuVjzAUGLZPEKTaZpRPysaOa95t2ILZ0YXUbgKZwr+P83mqsKogiehA6QYTRZfD+I8La6yo
n4MoF93Ob4rfVI+D/vbuwwA+DO9x9eKbkJPdB+ql6Pyc0luR79muDb69ZpcS0IKvARgUBZmTBeVY
PXp+lUtvkVBOV/4534ZP0wPZFrSz/uk5w6vpNCQffYtmFWvd26G59N5dc+mcs0L9tJAwAtQ7IDIE
faZFCeHjB+isMetg+undQp8p9Xrgr+fvIYTgcWTjE0Nnw8FyWhRPP44AHhwtutLxbpGm63pX0zNL
9XMWgC+MbQaBfRTEkAic3A6+znUvMjnfFtWQgomMUH+D7DW22IUAPY/TazYdjP2c+6su22btmSXw
ObJcxods6OLTB3jPaRSuoRjQgdQ33zr+vdfBuCvzoaJ1OYNQgZrYDeyskRHl3w3Kse7QHkH7BcVU
hLUnob9xLFRZodl3G4BYal1ydeaA+WLl4amA+2BRf4FiHarS8upBTrc2ZN2GK6+/sIrvhg14BVyK
yOkdBJCfWp7wdY1I5tnjbeX+cggDg/H974fLKZBiWXoYAU5IeBVYx5+Kn7o50OB5a0Ys7i5mygCh
kiCBMerGmm8hvfHsl8HKH+Ex3ufbv4/95fwtaoR0UXtFZPFx1aPF3tgNk+MtGaJHPYkffAoOpDtX
9vxi+xL3/0g7r93IlSyLfhEBevNKMo1SLlMqqcwLUZaeQe++fharezASlVBCNWjgAo3bnaEIhj1n
73W4dEHr5/XOUfC6mXxCQQhafzp21NXdDCIS+yzNLqmml195dYFkHJnaKAOYCgibl86+2KVjJ5ea
PpGmo61h8mnZi+TfcjJ5hpxj43x4f+TOdulFY6ujzQxxrBRlyHJucA3kPoLkSzvGm0jH0h8y+cvR
Q95m3R/oc6xnyWByO492hlnJzHZd9bVUBrdWIy+fQjdvtvKlSrpnh5HLB0BpJuWb0F2PYzYltDcd
o65JXLM3P43IUVJTeIHR7ZpMvrAznR1JoiMKggLQVmv4VypXxlB2znS0cKulUX4za82/NAH7CUah
hV1+ffUvZ10JzVKbjkNT/pHr4GDl9u79+fDmKrJ8rBdNrKY4t48kzGp1Oqbtd6VQ3Ly4H4vMjYwL
s+LsaL1oZ3UVkePUpgY27RRwNJwSZ+SlunznWiDAtpROAcnGjfr1MorYDBMcWrTQat4Y6rk7Wt0l
av0SJlytVbIUi0yCfRWk42rjkacKjEiuDse6wZzN9ZOIaTVi3C0Sp6GCeBRVmFNFdu0knXbMovRS
iRjSwm82P2t5LvAURMrCFXItPuxLddIw6M9HaW7jbROkE8iG3ArxeSg1PquU4jc2KxsUwN2cFpUv
JVnmC8NpvRRTBSzRrvfGshnd1gzmTdlDRbBDXEpzAQ4AO1EeLWWsqn2PmMzNqE//GHYaHpouq/dx
rtqbcGj0O30alJM2dprfgtu5FaPd7zMlfNbKZvic69r4KzVyZ2+EsfScTvovyQL+jVIjeaAue75p
xkr3Le4WnmIM7Ah28aPsFHwymjyXud+JrohdGGvBfnbKfCthO7+q4tHch3rdu21nzn5rDvm1E0/T
ppIN8WQ10GWotKpvuqiW7smHyr6mgksZ+gknSlSWt90snN1MkHjbZJ11CHrsbhBWSjAK0Fzg1Mlg
/ORhMyeVHbkk22J0pJLiRalpP9h13p0GuY7vHR2Hpq6Hf4Qt45sz6uw+o8qAB9fa9ALKpbphKkhb
4s29zTXQOSUOfn+EG+NXuOI2Xd1+TzTM2bpB/eTanhSfk1y4IsqDGys05bucgq4PTa7fhAQcS7yD
UzHiHw7yTeykpgt2PLwyw3bCqJfeEvdWtqFpEWxL7F+Gkc9+nNQxpeUtIEemU4I7cqpNNyTSxuma
9EuBJ9cPuzTzRqOQiZeROnZ1c7SUmzaOHxbwNMiSMTglifNDo1b8Psh0KbuTMVZRSU3vIrAm0Vdn
qjncgeV+UebYHkCG6GHn1fX8daoTo/EKxc7vJVsafM121B+UN2p0f2DtfovtUP6qtm2zgfUpJZ40
WdaTOqnFj8DKlU+4o8WNnDMbK9X5XctF+3nW4HQwNI9MjGkT5O3vXBqlx1lwSRtncE+ipwLfVQsy
arFY16avG7HtMhdVsSf6+acvEvMpnxiWCESXn9tTCFrG7L0e19Y+aTPlRA1du3QdDKnPjtQ0P+Iy
7j1Zioj21erwPWhAbpNKk/yAiFLoJVYESGbMrFutGh4taYyu67ifi/tS78Id7miAVWMDnSl0BleY
4ezz106HuGz1jdJywEfLTJkMgF7jMB2x9Pf7KY1/ptqUfCtCu7uPtLl0C0bkKSGrYV4FOO23OPrM
xyngA7hgMcKTBfjjTlKK8FNWld9Uq8w/N6X6NQ1MnscD6OKesps4diEEYwH+MkujseVLjfcMsPNZ
m1rVQ1am+FiMWx9xsNii1rJ9kcpfsYwZBlymBsVW3JUezzH+UZOvDrPWedZx17NI8sKXQ63ZWKPc
fAtZnqXnWHl4q1dtR0dtavDZ+FSnH1byo+cCANDB7bXfYWbM+G3T1FeGvONLl/wPDRzqZmMlOyVP
Gs8enN6fKe3pG62TbFtYE16Bt9HjBa1stb6urjTh6FgLI+up0YGk9DHYriycQtAEmu5NTDx3mANs
fuEoe2UgkEMLcqV1N0g4dE3M2djkcSbEcOEpfld9bnpd+oFTsHdnHWNgbpW9p8aZdG1G8bCbMzv3
cvye0Ld62YuNJPfUpkMzWsV682hlsMzUILZ3FKoSXt1Z45+ee+l1zfv5Ryfi7ArUhoGvWMCxU1OQ
oRNmqj27j+wJIxr8TO6VZ2AojfAm0TY3cLjSH4bEtceNecl7WlLPC7auP2hJZezKQbI2SWE1P6V2
wuI42qXiSz2Qh3AabMqZR1Q7EQngXrA68Dfq9JOat/Gujsky9hQtvO6RX5zGoCvZyyXMv5jjvETp
5LsuTYwtJL7mAWvqdEqypvO71mYAi9n0OzsVx15qzYNEHbt920nzBiBI+gVwQ75PpknB6wiFqs1k
4KuxEAc1STvmjZz0bqTY2XWb6zpYpqkmxxp+h8pUeEngnEJJCXwsYL+QjkE7GorG1bPsM+mF3BWh
hO4dzLjfA+/YyhJoGskp5rt0aHGM2pBj0qridIDBcNtUMBZ4kveumo1Ih1r4eLUeFBuAX9Q1AFGQ
HCj9Pbupju+/T9puG7dpdzur2MJlYdcbDanfpsrayaPCo/AjY9L3YSgr26AInc1Ixt+rQqX7xhGc
baYoiTfzyDPckkqMnrGUbMqUOd0L3byqITh7o6kj7pAofhiNinNrVkoKTb2JNo2j/8kcc36s7bB+
KJMy3zUazXJ/MajxAr7MCdPxuWgzy68GgDs2xMo7+CLwpLpEvkqdoN2VUlNuIqsbD04bD5ss781t
jS0YOoFsXNWpPHpSnZpXOpKRxy7vBk9qFEgbclj5Vtm1XpNa6saKetOfcxL80oQWxMMYm3ByNaEf
tmDy4M7oN9lkS3ucHdLeCCwQBBG0AEdQNCsf2DQmKa0P4PSUDXC29KFJnHCnYR5/qEVWXuX13D1V
9aj5ymTrpxrixIbTLINg3rff025B9dlT5ToK2vvEaAeIQ073pyuin3WpFscEh6+rOmGxMYDWumnp
FFeZGmg+WMDqulw4C9rkYCNnMrO04/ZRH/X4Z2J2id/XmPTVmN04UGFFJnP3Sxha46IySlxVYbqN
qVCuWbqBR8xa3S6Uvp2FI92dWnveI2cAXxPYoZ/8vWPm1exqc6ZftYXU3/GONPUDachpcKMEHovW
mI9pEpaHEQQB3AeZuWvOEcUIhNggCDcPZaj12yo3LNfu1fwWQ2/omU0JPk8YObIirlqRRf5dG4Gy
BWHxNS3k2Q30WYcKsmAF8aVtB1vvIFVmtjsVZgOkvisx1BnOphzBmhSV+dOe+5+1NVpf+57aAIER
s/V1qryrewGww0RaN8VlsG/rUr9OpiiEXhjFOzhQ4jmdpcBTja7dpVmheXkDPKcK48SX0QNtDVnU
uwIByU3PLZKB74U7dgA2atE7G7QFpy6MHMNVLBXiUFUbuzgQqKGECblqWg6dpO1rP1lAlMSU9Icy
NtivYxgGOODx7et9DKuxaSxwOC3rrmnifYG78jhDV9iLpmvu8hmxhFS35l3VczMYkzC8F00q39WF
iHxEU9I2UaRhJwZS1xPqFsvN2YR8ImrlNknboPW7zuoeJzX8nRnCyzTjvloYR0oXDZ9NO+4nT8xS
/U2zpuaoVF36Sy/b9Iszm+HGSPBYD3L0M1VSWEDSwF8bzBp8Dkfzmp57rUoNlL0wemcLnE7eoBKE
DNI3lm/M9rhpu3j0ghyEfl/q4TaRzNadq0HfOwpIw0xSmHREDfCUi6+TcBQ2Die/t/U58bUiQiSm
z3i6zdJ2R0J4m1AX0maEopl4XM5l46AX09xv64HyCUU/UoA7Cj+Hsx65YdvW0CTKyNjoJLmPkZ70
NwbyneyQOBQ051KLjokUe+cneq0djNpp7pzQ+kU56sEtBfNdByu2BZ3K5XQI7X3gDJw8OSdhnAlz
MyV9e4V+p8P4p0RbKxTFV00FlUQirf1ktVJ2aBoxH00pjE03beZGXNfhbMgkh4PKS5pm5tqNNOO+
GdkTInUevY6gHKcKco1sSiE+ZkZ6bBD0UX+wgK0UlNk2Ipx/U4y9/QTkKyi9hCf6gfMlTdw2kAeQ
pEoQ/876ojvqkpU/ZnDsrnMgDr4uQD+4bWSWXsUlb8dVQdo69cSmYMS45WewO7OqDPtMVNFeOEPj
66n1jdBNe0hNnSTqEOTPY2UmN30EYiLNl0Dl1MdPUdJNW/zMcFtnW3O1qpI/2WoZH9VQAhVkxBEv
oqrb5f0kbWACVZ/6rCL8M8OJcUou6YUDECgk53GIWkh3Iiw/S03d8OY085u4MovHrgw+K5KknPDU
VvdGVo+PllmFV3KdMD+AOlxVRvKH/1PiR4PWoalkQRrR1O8c/EhXPLiqY1VWzl6qFRtZjD4EmygN
+2M2CcmVBivZaGqbgczikZFH4fCkBVCKzdqQ7x1W86dWNsUmioLcL5Ih8mM5710xVv21DEluO5n9
9BDrefugp9CBNOIabjF0zbZOA89O7CvIcM9poEt+l6CLCdUB0lZe9HfqyGupYQ/0ZL1otjA/9O3i
iPO0Rh52kdErPniU30Fag3wx++ogqEB6J1SoEhnAtdGUQUPNQ4+CyW5voPK237MCzz3UD+0WJhNs
BIuKPelQUd9GjOkhgnQKkCIq/XSWd5EiubZTwESa1fkwkGjetEFSHUBZhVvNCGo3nMP2gZSU6mFs
A2vX1vm1RnHrLczVEJLgYN8oeJD9MnGcbW/GnOm1aD7pSvEriVv7XtYgwPFC484ygHSNJS27msLY
/q7WSo6QIuh8ta3bezMv9GulcNqD1cm/TUuwK3e1ckhGbXQbHP8ugeBsOxuolyMyfJ5TtLpr1IIi
dB2QpSCyzY00jsoODiDopsxO/uhqR85JC6F6mWlyiEWXb1OQXB55aO4kAwgP9m0wCDWnQWw0gCVk
ChpoDmpc3JE1AEQD0DBYYRejte0T44G04kTZFc4643pciJPBUEauEYfl17ZKpo08BAGEnj73Zjmb
D446pd8RmZlbu1bGm7kGw5ik2ZOuSYylkT4PTiNtRRf87Jomf6y1pDy2WYAwd1TVo1Ct3uUuGm56
1Sx23MIBDCmK6hMhGeCACc1V+D5XXQyxTzUr6dCFMXRpYifyHaUbAq9rAfZmSnEXKYNyFQDL3oTO
JN3rLWEJM9HFNZkPcdvryXDKY5iiQG8eUUSiSi7l3HkMHB1miSw9SU4MlCPNROxWiRMdifuA9InG
W6E5glBX8Mcp0u7aMozxoPZVcaVzTnkxRDc3ktK582R1Lp4LFYCgYHAkmu9k68qEpuGnSZK7VZGU
XhHLtjs0degFsVFea5Ui7/pCtr2qtPttHgWpV2nGM0Eyew+rqfiT9pCM5wmAUK9F2SY1wp53WF3d
w0GBbas6s+GKUpkfTLRxV2anJB7XXXkHledPnaXOvldByo2hyaUsbrTrSp2tbS4pN1E55J4dlvKx
0vplCK3pqnUkx4+19Huep/Eu4+UF6CTriChA7AVBujCdweIhQaqNA1qa8UmM5rgNZpnn5JjkX1JJ
qj8HY2we4BFDqUvk2p1MvGYSlygXqGfo21VFgKvPFcAiwXzXS9boRsIQD1WMbo5na3BNnFHd5OUo
7fGEg2oaoDG47NTRVg5rQGNZ1kIuy51NQdDdDbvqtw0fB+T4rMKBLAH1QaxxrbGWNnNZliduy7Mr
oYRzK5kZFToGpY3rUbm1uzG7ifI6fn4/IvsmjrmE9zAXk8JeSoqt48r1OMCWAwV57JQrU72ZxUcj
sfw+tTGWCgkKlwJtpYQsmrAxkWrNx7a7G5OrSL2Q2zr397/4/Tf10FD/2krM7zv3GYbvDxo20DHw
H/Kd1JvCsPHGMzNaNmfcGMxHgALECg9UFZiS8kLi/FwfXjayilY3Rm4MZk8jaUTszL3kAr7086tP
4CBWbMaWn7cIOopTFX79+BRylsQitllqYKxFMZNVTTC8ycLlzbdjo33/8K9TkongN8VzFuzF0rsX
+aqgHlqp7k35KNXqN5XYEDGwj2a1LeevkpDkHpOVVl43gVtmSMumNI6BnN+TeiSfM2l/3u/GmTA6
baCFIa/HA2StCCZz5WioVI2j4twrzbEuCFN8er8Jc50tWLqhLbWTjEWWuOaDdLrQ0asL49hxRjaq
9WhkPVH67JtVqJeKYC5T8lVmYmkLERQNQjyhuddDNhFqrOayMDggx32a94c56E6QUT7BYvspTx0B
yY9q8VmINGnqYAoWeIi5alIuJYiqemUcBe7B7BCFv94fvjfJFn4fWQZrHHkaMpnVLMjUlPsM2K+j
Wvya210eTy7RWzB5XOAUQkDRhVX/xne0dAghBUovmsWqvWrQKB0nK8AQHIveUjaVGhikSOqDEZg7
kr9AksGkTcWnUZM2QwHY8P3untkVkLDxZGdQ0R2txSKEdFuJ+jnmEWkQ77dDYn7QsLfsna9aWGWa
e870aEhU8xiilsuZktY/TPjFRMzxYi4ltlYbm+CyTNnglhmBR4Usy6CTwwFtHHbSRwdr0e5oDBeS
YyoUW8vSe7EJTQr3/sEix9YUjhdNrkQQ9/3PcU75slSRwlu6kFKc9fRLZrWW26pWjzNJs5D3WXEs
6sG1ysNcgpQEWie1+Rc50HeNU+yiLvP08ff7f8OZnDZGFIoAEXaVyamvVlguUWsCuCc6B96hlpm4
NgUxVNhwmtJ4fXrJJXG2OVpRKGe6gE1W8yNpiCotlMwjBd82mvgydo2bEUVtus+6uCB5fLO4UXVh
mEIYZVG2983oWpR4sxQ4eMdxlJ9VI9zWJtVTDFIF7PVTApO+AI2d/VRm+8KHPduyw4avLVeIN5rg
QdfKOlCU4dhhOBk6izIk1IMorgLtRulPoKi9ABr0+x/yze5Mb3FQLGoiiuG88RJEPUWSesUejlhB
qU0x5XdmXlJKovKF3ZruxIza5Kp6CYxzrllIZ9hbyYkv0+j1KtGbppOc2hmPBgsRFmoE0TaRVB4X
is9/FeWFj/pmC1tUjahy2LRRHb458DKKqBBO1JivOBhzgjKXBHXLDHx1yv1t4C98bkFWrReEllHZ
ggJGJPl52dhORBEJQnbth7fipRkyHYvRTNVhB70eN5YAWW+1GY+zbvnjbNwraX31/ow4O1QoOxbF
OPe0tbU5miSiy3U/HtNSdKfJJobHpTB8fL+VcxMAsAXZJRXVPVKp1x3JnaA2DEmMR6YkSai9AZKz
yg5lR8FdYz/2X99v7s2Fh3F72dzy57zYlcHo9lMcVONRicikj79t9RN1lbZz8vP9dpbxX08DizoS
NLZoHteXnU4unSg0ivFIfOHBCMpr/LrUGNKfrUZx1aUee2/d5QiqL2wdb28ISwd1DPsIQKhPuV5Q
Aog09t1kOsYCfUAg8RwHHG9AgRp+Vc6T4IIQaj/0Syahc9MeGwDnHV6AtyJISXKMtokV9IjzEzxw
Ajt/SunX+2N67rz761NXkFky5ddyWFOOySBR2P4YyvcGO7DaxJ6U3XeBCSweEPB8Mou9Jt9G6h9p
uPq4EYqtmF2Zf1L4lj4uC+bF3NEHUWdaLKvHqqDACpG3ML7o7347bV41sTrf7LZagoezerTzxh3z
naSe3h/DMwfoqwZWt5Ja17LOiOiDkhC017ZRdzVQUyhJvnbqj/ebOrN/LHpfk9NzcUwrqy1KnvFS
J+Rkjpb50wy+XxIlXvj5v3bGF18De+psT0XGz4NaTtwZsO37f/+ZKW3J3DH0Zf/jLre6a8e9ThYh
VggT1OiGq6lTnirEGod0UIyPn0rABHgOI+Tlyfd3Ub/oS53mc9WJAQmx8qelCEZxibygLH/saj96
1cKqM5NoilkR8oxhwKFK0Vddu5mleBuJZz36RZkTciLV3kbApF94KJ/Z3181rL5eNImRauFodPOx
TsJHRMubSPscDMdWbajrt++yC4LEc/sf7WGOYOahN1/7/Eqp0JC8NfOxVMMfZir/KNVyQ7qCAHMU
unFS7Ciz8nMOqhutR9LwoSmD0o0tcKm2vlwvsBusRrnGLkvlmbg8Sc0XaWzhBDy0WD/fb2Q18d80
shrRsWZ7D5WkPDnthuID6gcfLm9+X3v9xSKJKLdt0AlTS3yjf0hr80IPVivrPy0sFdOxMy/Gg9WZ
H+d5n+ehLU45eeuvVI1Lf7w/ROcbWAw4UIwXY8PrLlga9Y7yfhanrjdvjKk82K24qYLi8f1mVnP7
v/34v2ZWBwL6Gk2lyqo4oYx1+343m2T/xs6dwjtd+RpHF+4uZz88VlwVnS0H+5omVECcFrJCr4a4
9Xjgcv79S4detLAat0AYctU0sjgp8Bec2fEU874JS2+0uJ4lbpx/eX8Az34nmBq8j3WuymsWdBMa
lPIxS3Ga1WRvqfOfaaiA2wXS1fvtrE69/3yoF+2s1mVMkY7SYIc9WaqgApramxulmSivhzjU7cn1
PkArzi/YLs93DruiQXxoIUW/noRQVao+NJkdA3K0atcFh7C7cG5camJ1m40roZRUWhMnhwoY5iH8
lJT/tFaX5wxBDEjIaw+FMZq9RsJBnBKDDP1vp7qLy80/fJ0XTazuJGU+A1wto/IkxEy2+RS3YOzN
X1H6S0n8jzdF/OpvuALg67o3RQBdA/FMceoix1NFdhvkguIxClGEWf+s5MYlzfe5L8QrTdfRmOFB
WZ8IWiHJmT5ZxUmFThFHFDnkWt6klyIGl5pZnwls2QpJ6OIkqb8SgUS5+mmo3/5h7F50ZbU55LOY
MDrZtKGQ0VVL38hO1Ap1sWxuzPnh/cZW77S/K/bluK22VimccxFmdMjh2+j1szFRL0IVm+CDAYH/
NkSuiYCgiQFxfUtVczAzcihOamFcS1p4QwGRf1ilSKvwzfAf+w3QGE3wlIQxcyB1BBKk+1l67pzt
++N17mx42cZqvGplkAJqDxWnfPRLsv7KPxzZL39/mYAvbqjGZOqUz+L3pRiywEypuL6nIOOFffrc
Vyff8TcIZagY+l630uPjqkxzzE/KqO4kynpS7FXLf6JU/4fRMnRKPrMvy2QyX7fTUFqUQGKanwLp
ITaugkthyrP9MAEF80b9u2++/n0tHxonpg7TSZ53bVZCLgAYle1+vd+Lc9cPjEpETvCXYaFbHTDg
jcKRYqjiJM2FF5X7bv6mVYc+6pEahr7eXLp4/o34vHhE/F0rTGOyN1iYFpT1624Jzcrq2szEaUyM
+doC5+QlUq358qhIu8Su9L3Z90/Q6lAPqsa0CTUz2fRDh6yVWp2uUoGAoZhyTQBEEl6sOuIQYJz3
3x+Wc3shcSSg1wZAPtIlr/9Kq4cZNbUOW27xnKolGssvavcPZ/vLNlb7rdmVsqTIUnGS1ZNU3VNC
x5XKC0v67Od90Y/VaAORK0LqFYpT45QHSx0eqOS1lGk7VEnpg22qXD1JL9CWLo3dahvJFbXPBnIk
p/pLbt3Vud9X/9IC+VLeSEvSYu2Yhp0zW0rlcOUTiJP7q6j/UUz9P+xWS+r3fxtZdWPM7dmapkCc
+qL0dDwMlVG7TfLpHyYatztSizDn3oTaLKpmUtDW5ANRAnGYse1YnsKT5v1Wzt1duXzh6cIiu8Bv
X0/npKy0bpgs7ng9Fdapyyx2uYPupPoUZb/eb2oZlvX6ftnUsq292OQTsraK2XHXG8fnob/TLvz8
ucnF1g7oCmYiEp/VorEKI7NSMM2nNsxuQhvizhBeSZH9MV/x310K/YjNUGHKZ/993QsrqOLSxOVy
knUSe0KWjpJt/3h/pM59lAVJszxgebest94STQMFwVJxYvfK262DdifaaSUi4M37DZ0ZM8z5fHdk
Ycqy677uTC3CIpA0Kz2l7c8s2VTKNrUufJblhrP66kT5uQAteJWFWfe6CUckkmEZUnoyyz8DImvT
8RyJ8p7FFbXafbQH1XRhDzhzPL5qcfVsSVMegymTgHlGzVzttgpJ9s6mt4ghPz58S6ZQJ6+M9na9
20RxjxGHYuSnFjn9mGxrasvn9oX73dnukKyDX0EBOBbQ6wHU8jya0eBnJzX8YuTlLjX3SdP6ihj+
YTLwdkHNsMDwyPq8bqirq4Ia00wGXfpMLTxXsb+01YVb/rkJR9gE96gFXvSNfzSkNm84R3ybYqno
6gNXk4ff73+Uc+O1PPgxQi9VV9bRGVNUsW3XekbYxPDstEUrMfpyyjVpurBMzTM7mkMM2sZuDSSN
1ObrEaP0dT/XXZ2dHD1ujpXZfavyoBCeoSU5POlcOiLfuAdLu5VOCdVMpMzYCi5ARAtLaU+tivyL
pcjphtLnjVuVicn7dC6+5MEU74dZTf9kWlRtnVl1blMTFXpP0VlK2kv1xiiNxqfQbruHsTCewMXi
0RuGcZdKeuIzkfpTnSXDbT9IlECUB/WXyFo8XKUioRRvNOenXHb6SLlmu/O1DtPgjO7+T6sntaeV
0/C7plTvU5gbyc9QCGcvglg5GCKHakOtzR0Z3qekL9A4IzDdx5I54xiK9G1rUqCnl6KZ1y9eCCXQ
U4gBcfG704qYsgUQW0NYXltVNy8VzTqzZ7IIyQ8R4cb+s05ZZmpeNBQvTk/T9CnpvTZ0C0Tv/zC1
WOsGDzkedOup1SR6msVRy3qvdrLk3o2L43T3fhtn5xQdIE4GqEhXV/ulmDOLCDNt5IBv7+SivrDK
3y6PhZiis8wNKrCxRF7PWRMdcKE3rHIqR/+mZix6z+zzECk3uWpdGK63XSFFjZIIetSSgV/jdwxB
tZseg+Mp2AXdlXQp7LYGcHAU8/sLwW1hzvIQWnVFCGWmGH3HUHWxcJsIr2mFT4GSzf12HtpDKMbr
sZa/TYF9k6XzjlqEX+Qk/fCrcvkroJ8RhwOAtpbJyGlRy1SQYtuUndMYJ3uEDo1riGZvGx/UM/y3
x//Xlvr64xnAzDUDPfGpm+utUFrfnK/Sud2WNe5s+za5dCSc/YJElxABkah6E2QcutrSeYwwwn2w
pSLaDUrzD8/3RceA5gzFBKzrdR4MYYHT2kQzT4tBDw9Sgy7koyuKFiC78aaksga+pteD1kdSAZ1F
S07z1jEP9aXCF+cWFLlGhW0BnC3J49c/H6ICxd80Jqc86u6zzNkoCYV0Yyv5VNvWhcvn2bbgEMnL
8bxAU163NYADS50qSE6BMQ/Xc88DuLaa0e9hcAAkr8rT+0O3/N7ryxv5foIYvKbQzyBzfN0e+vnA
cWDDnnR1l9obqScUt32/iXNTjEpESziGRw41Vl43YXY4hoQlaGIMrW1okU/r1GC48KJefuVNR7hn
GgSCFQRtqzkgMkVPqUibnjKUXXL+bFQ/7HmrkHsKsZy936OzbVEQDyKYzM5krNpq2tpsjTZKiWnn
/SeTuKZn8Noml6YFwU6eHIv6qHryL5/qRaurrcHh4qEEFGk7tdG4X24Qnql1ikdVX3Ghf2cnBdxm
FOiggd5EuWEnpGmThOnJEF+LsaEk64N6iXx2pg2mG9ogxLWM4nriDaOtTXXkxKeYd9zc+06h+vql
zMCZqfeqkeXfv3iQhvZADjKhkfy7bld+QuDj/ZlwthdAl/ksqIPfvBXlSchZ2VXJqRwqv23lz+WU
3aphd+HBc64fqI5g9psE0NFAv+4HpJSuARNHPyg8/STFj+/34uzPoxygGOmCuDVX7ylb7Vsu1fx8
IKWeifHZuTChzh3kvD750giaSJGs7yTjlDezKo/xSTPt6Qbo8yMFQ/Jtzf3Tqyqu79YoftSwGG7N
fug3hWiLgy0y86bsE4w8/9BdZPfU2EWbwf3l9WgW0kR1czzTp1GV/H7sb6MheHq/ibexN3YHHkBL
ETbqVawDxNNQK9WEZ+qUac9UuwF6oO+i5gbrlK9Eql9qF77guXnIAxzZAupu8uKrLkWliePTypNT
EtQPuVHfOVW8b4fwy/vdOnM6LSWIuOeQ6TiTjQrGqWtLLYa0XO9h5n+LRABKfzzFnf71/abO9shZ
3lxsYKiDVz2ym7gwRGzHJwvzvowS4m5ovPebODvtXzSx/PsXu0O13MPR2cUgTxThTxLoUzPJLs39
S60sHX3RSj3WIQACi40u3avanTHs/3+9WL7Zi9/P2x6/pc3vz1Sa18DhGZRL+HgTfHWEr6hSVGSB
r5toDK0PePey/RSbHDf7hYPtzHGq4Lgk2Mrmxttu9fOQVdhfdZs4W7tXzWvVfnTiz/J4bWkfv4mw
yS2yem4JbwOuBEmTdmzT6NTP0rZ3nI2mfdDXs9zfaYKIGy87YiDrWA5VKlpKlcTRKfokHPeDRYvf
/PrqW2fOFJthzK9DuqJGSXMpWriWeb1pYHVXq8tmyoxm+fMVhNu5A5pA8SR8rSIb782I+up5N/6e
+vY21MensrwUFz13UCB9suAd/5VZr6vEsudDI+kqCLupem/0x7L9UUjds5oN2DlBJSSasStaZaMp
ydYMlcdU+Yf1+vIvWGvpRkMOKr3gL2hM/SiL4KmPnav319OZvQ09I/kl5gjVq/TVZwyBQwxDrYYn
2bkZpdu8Pk3OhTV1vonF4UOsj+16tbdhhq5A9Zjg6o1tkx9m7SBdqn52/lupSx0RlDewRBdM4oud
x4yNtKPQb3iScqf4ile5wnur9HvJbqUbyMDhTjeIEQkrkLzBISwVVTrG0ymUrlINIsQ/DCqrj+zv
8gJYPwKHUuBmGY3o1CrHLP9iVL/DS46OtThwWR7AhglxL7B1TvXV8hC53HMzLuIT++0vkpY/o1D3
0vZ3W3Vbxcyvu6J+0lK1c6OWOkjv9+/MOUJwmDsLjkeVY3HVdmtTOUNL7ehk97E3fp7j6MJxeHbK
vGhgdQuU6mnWJwrrnMr5Rklv4pK05Mdoyv8Zv/8h7bqW3caV7Rexijm8klTaSZLt7fTC8thjMADM
Cfj6u7DPudcSxBJr+85UeR5cwxZSo9G9ei2ICntQ3UD3r+odB3THG3pXI9AUzWbqQcbYfPqLWUJr
lgGBMNQI1EDTL4ay77QxOxOwVUSFNeshKMXWUDmLa3FhRTldfW5bkMSClXw0QxsYlqExV5Z7IYKE
SCU0VZAoRMlcfc8GtV8FXssyJLkbEBlmHFF/Lsb2UYi02PPa4MdAJ2ZsgfZmxbR0P8pTGpc8uIHx
9MObXS1ONSBfCSYbwbrWDA/u3D9QX3wyp/GVcHtlQyzuuQtTyp5LZuBdQY2BEMzrk3Ac0voF7UNT
5Ov52vZeXDPU82SrCChtVacrnMrS8hJRvzfsyo9FvxKGLU0apAskPStCmJv+pyQrSB0MIjtDRo1W
84uPXis6RE3nbu/v8DVD5rXXBXkkSBd9GGrpazLYj6Av68v5QIM1uMbShIH7FXyjLhjikQ64NpTM
eZ+XlZaeE7przT1fSdgsfh7JE8RIkIlGIuD685xQoNah6AZ4wsv0mjR/cQGiuPomtIf+6kDZWSgb
1UbO6/Q8OAYE1wSpX2fiTE9uK9Zk4BcvQrQgQckcRxV5AGUoNa/BQjab6Zl3Wh8lJbCBM0hKX7yk
n+vQysFqlKU7SA3FSFGNsZOjY6IudPdfaxqClVTB0olCYgpBBar9EsByPa1FmY+OAQavszv7jwbN
QnB6xSnd/cUmRB8v2htlBkcN01JWl6kYy/SsV/1PP692XAT/Fg1KXmD0u29qcUA+gKM2eIhBUCL/
/iLKqHAnOpMPPRWjCEBR3fD6ODhN+TA107Di+JZ8rszyyi5ioK/UjjWuDWPDM6xj6g7zsaOAyTjN
yelccIlCseq5JWB0tSArsdLjsLiBwCVtymAN8tmmPPMXYwy0zG10cPsCGFWe6jSIpfJDTzlozuq4
RyGQeiONvC4IosTs4wm1gYRb74fq+uhWAQ8zcmbAJqitX+CT8WtRU4Ynd42yOji0vjVrb+4l73Vh
QxX5q5PWS0wfNuYBhGVj6Lg1umEP1pSvRDNL7gUQEammB991Q35g+sNkFCAhOOvFHiQUYMK6vy0X
B4JmcynWhSkLFO+Y5zpvuZsz6DGNu675iqJhaPSfzf4vbkgLTthDhQY+RhWXIWah8THh7GyBpC9B
8RXwaXS8ruz8pdHgmQAfZuBpfMOt4FgEhI+gnTm3fCtMaD4fesBm2f/Tilyzi20Opd4W3TVQsJla
sFY5bUznH3mKFte1Tr/F4SBbAViui5lTXz8juLTAwq3Tcw7axDZCy1JS/eD9vDKeJdeEnIV8ySFH
dZO4SIBBaN2mo+fBGIYwaNlLZfXfB6dYAYgs2YEN742JAg8nJfTPMzBxguobmAqQyIWVRZoQrEs7
wbrX+5t60RFdWlJuTQAWxjYwZno2rGZbQgQj1/2nCXRBBXUOWebGLtG3QvgfBbh3a5q92pWxcrCW
Dq5MMOJooWDoqxUw0qFJX6OCgva3/w5yjlMFHd6VYcoLWY1wUXJAEyhAUUDGKZekUTtzybOSnYPG
+WQ3AlxoWTw1GF5RRbhsAE23u9Cb5icLQJxiDh5YlR/mbk2ydXFhEd2jKIomAXDOXB8IHwwMDNK3
7FyZTR93WhOLwU/jDnDf+yNeNASltTfoHGIUxVsVIKzKoEOJkzcX+acSfGXbsR54hTUkf5FeRylZ
8knoMjRQb9FCtKR3e0yu0e2Cl57+Rdx4+Xlli7LEg9rBjBtkBLcreBnD4cv9uZKn6WZzQGRV9uCh
rqzm7tt8cMfSJOxMavELXBjgiAXr44MlnM3U9Zv7xhYXxkdLCTILYBNRsQVGANJZEIGW2O1HtJaE
eneknrOy+sayFQRriGzAiqXWj7ohC2jDuvLc2zoNg0ocncTf+WC1tcm4tbNiA0bVcKhjMPyZQnuu
UuOYVCnU8qZ+5V6WW1qdXah3v4HqEKdayvLNoJ+chp6hg4aidQYQmT6SJOBbwy/92PPADVeShoZD
GbyC1GjNYy+tLcpopgfoPkrFagKCJclESqMpzz7t9wE3vjUVOEc4HgubufF+DynV/mKBUZDx3tCk
APtIV3R55+kT1LFRzDhz7UkCfoLsq23+uL+Jlq478C8ZgD26wAyo7qx2wdE4zphTy9+ZxQZspGaw
s8a/yFpC8wSMRUhawoz8FRcj8Uigga7UZmcUEHdNz0CWaLwI+k79xLcckYMUF9JDMhz2zGszGYhL
Cjzj2ZkZ3wI3BSvwv3oHRm3v6+BCw9HgK4dj6b65tKcskG2NeWr6PtwVBbXwb9Nc23NLBmRBAL3g
ENgDAOJ6QNWI0984hYwSDhl5dE73F3/x88BvQGwSEQhuzuvPM+aPUpm3QNQOYhmQnteNWDmzKybU
lDhy7aIgPhC+ZdqzA58b+gJe/jXeu8XsqtRywiDAeoH36/VI4Gt4q7fAWTkZ875xECXutUxjIB6F
/u9cJMUOjFjGoQFBJiA4mb0tB07XsERLrhJpc5RukUqGp1R+BBmbgfbuiFhLExFAN18LMe9LOv/F
lCKeAw+E1BFC3uB6rJ5IwQzAZAdckkQc+YBpLSuxtGiXFuTfXxxXTroypTksIPqVCgXv1Lt5O6ce
wPhYJwBkbV35vpN0fupVGj0L/5nGw7zy7lm6J1DQln3KqNE7qqemVjXmXY3YerSf/LwPXc+JRiBd
cDOl2lOQg4/WWAkLl9zopUnFwREE+lkVAOzbg9vHr2bIIBxMVPGscX//yKpEJP+Zu4vBKZtM2D2g
dqzH4zTz9mVb7Evb3Qws3w6Z8zC5VQnWXvLgdzwMtP4LRDzi0tc+DUm+knhY3CMIgBFG40q8YeL0
iDeSasLDwp6714BOD0Cir4x1yQRaKVAeQtiJf5SN7jSaW9UMEE60fqWf/IQlj743zp/vz6iMGtSo
AkwAMmgD+PyGBWisgJnhvijOszvHKXm1c2RfnyvnqXdGyBV8uG9tKYpAuIZclCTouSHnIbog3cyA
aLPcEhTlY7BnNDikBX0mhfUY0HHteb5Ul0Uy449F5bBBrAX18xzoNp53z2PN0qjU2wc+CnQlsOFx
bshWG8Gy1Y4k9D0bkj39FN8f9OJCXvwE6Tgv/InJuBCZYMW5a0OIG6Rs5ZG7/H3EwRChRWVNjYSd
UbJKGw3uMfLBpD+FtkZ5uuTZ0afyfwaUwMLpi17LW6xaxngC+G55GHT607LXWB2W3Ai6DgEAgkqX
VFa/nigKrmor1YDTI+jxCx0xfDAYj6yC/rAzZ2VRFscEIA4Y7XCEbzIDfgk5DLQRFmekjp49bn8C
B3nsWeWv+2u/uOEvzChBewHBCuZ2mDrHTcKUmBGRyn1E2xRFGbK15/naoJSIxtBLKPjYGFTtGnHa
p2GdNmHmvrtRRW6G/506R1eWaYCHZbTCftbGR59s9fZYeStkMvcHAhqH652AVpz/mvDavTntul/m
WkZt0e9dDELZ03XL2t6Tnohaw9OcGt8YYI4tc9BXlhw9Mn3szLU2/uXtjf4FQAvwQFbzM25Kaz8P
5uLcBliYXVGBjj3s/gI0jioawNyA2ILOW42PUGeZNL8BLj3QvhYnv/pyf0MvDgLdF8gRgnUMJMvX
K5N0zhBAL604j7WJvG0yHogOtrgBzTdtufJuWrOlrNFc9j5zeQfHZkXmvLencHI2jVgpkywe0YsR
Kfdsk/qAnjKMyEuCPGzSOe5b+2kU/gE6DY8jh4zGX0whEuvAfgDCgjLx9RQyv6+53qLRKx0fqGxm
4VEL5TA6/829AAZkbDik228QVcSqetdsGD3788HI9mskqItnFJ0lsnERdOGevJYurjWvcNFikuL5
1AY/dO2DVf8c889/MVMe3mD414RKtbI0SV13A80wgh6qAM4hlzrGe7Tc37eyeH8GEiqAPghZ474e
SEUsOhK5Hj0j/7JK31Sa8/O+icWdHKBhDXVu3DimspO1JAuywsvpuYBijBMREbpSsGVlYy34NGR+
QX0A7naUadX8G/D7EBhErHs2huaA0ZrQJurbsJmcD93sP3ul9pnnYq3avfDeuLIqx36xDyoAz1yP
APMOzNILmuEe4Dwi2xk+gvjstzlrP7R62FbpWtvCwvazUdaUZLTIdVnqqpW1M43URweV7z+2dRF2
5NEF1O3+ui0akc8ogHdRslWJnwiwzg7z8bBurJ0QL1rwkmW7+yYWdh9e7RIDj92H95qyx+t+oGXd
uriIaATiXv7+zX31eeWU+mVZF2aCz0NchZOHxnu/k7FBiw1cKIDNgG0qzqwfU05LG/hpKKu2PCpX
AoGl2bn8vBI/DXWndbOLzxO2ofkrWDdWVnjhZNrAsuM5DrQQUsnK4UczPETEcoBb8E7H05WAXyfd
8wyvAyh43V/pRVPA8stUlouXrLLSGZvrxvSAP/GgstSUJO7M3/pMwtlsViwtOQIAaXAuENoCYKjE
gUmRQxgzHTJAONAoT9293oPfiQeoTNbaxsyzXT51n++Pbumo4GRjaKg93VafBLVG5NCBUDNzepoD
83Hq2teJr12eSxsC1Ltw1TAEynNlEg2zqn07ywHabs5EvFjvPy5ojka7MjKokmlUCW9GkZk16H3n
s9lu/W/ZWtFi6Tl69X3z2lkyf2q8RgPuX3MOheNsa/tlNqGbCUpQ9jAGn0j7VUAr3bLj+6uzEORI
8l1TQjyRhlZTqawMavSqWdCqGUERO/2k1iPTDlO5r8lK0Law91DBQsZHZiIl0c/1CD02WqVOyASa
kbM2PEK0J6zFd7M9NfyLXjUr67Ww62ANIBd4aERTan3GYjTjo2aNZxakz1rugvPdec36cXN/+hZ2
HfY0YMd4m0pCCGXZ5sYRDkQIRzjpMeTp5+Av+pSuDCjbOgh6kzfjgNb0KhyqrS1W1n9hnq6+Lwd4
cUl3aJtGMhjf99k/RItnfeOtSTIsLPyVCfkTLkzkEJYmnpjkED7pUxbXtIereXF1uvFLyC/qK0Na
2NJX9pS4A+p86eS484iHDlQKTWT+pOCdJ7ZFf2r9FWNyfpQ0GXB8aJNFzIG+JzU1kQXDREH5N57z
9qOzM8ZP9/fX0txdfl45NMOg24mUkz1zCKkVu7yPg+Glc6Iu3TXvp34EhBj1WUSIsqlYfYZCpYh1
flONZ2t6MXoWN+IzMdcKHwt3HTh1gQbzgPK5BdOZDLRZdmsO58SNxwpUQLYTDn4Scn9N9XxpZfAI
AXgUV+tthVbzi9zUazKc07QMM/unWLnXVr6vrnwN/U6039Lh3J86yMFV8f2VXzqYFz/fUlZ+sqD/
TXr8fAswkfxRzA9dsxKiLawFWneAjTNBCW1gkq4PZtfNeu9BlfkMngrcLRSC5+IFcmL3B7LAUQZ1
EqCfgUlFLQ1w+GszvKDMMJjZn317ROPrHCbN1zL5JzE/T/S1aMPPKVTjQ++U/qv5Uepu0R/jkP39
H6EsFnR0UABDSz5wlQ7YYdWGqCGoHZ8NOj+ZTpgAivft//V5Fbo2lkXGUxOfR19rWDWb3v/9FwYA
q0F6CB3suNmu55B0WZf708BPjICqcNah7EH8NVCD/MiFL/vPJP0xou7oftRzPZgafkoTGKj06kNZ
OK+QaPs1p9C20/VvWiDysPTn3f3RKXv9P4Yl1aN0Dbf13LaFUpyR5CDb7r66KLlCyG3NTyt7/caE
3CAXl5DdubgROiZOmRfbP1oDXXf7znnfo+S/RtC8DBcKnLeKGuiwy61OwIglYgdvnrV5Wh7En+8r
0UbCNb12gKE5TTWa7XbE2E7o71uTaFpejT9WlPPa9T4fyhFWrGajW2H21Vobx6KFN6EMSZKAJPv1
YlQuR+UgNfmp6PUxpn76nZrdi9E6m7/YV3/sqBgtP007WzScn5xZ/zwDSEogWho6abcCGFgeD7Rh
8HrzbsvsSdlByX3wYKd6LkfIzZ7QV3d/KIsOzP9jQgYKF/s3IK0HEA9MEGhZd0UVOmskOoubSzZa
giQjQA5IuXA06NtWXe5iUcCHW04mVJndGOSuk9n+xVhkzyt0pcBnBYd2PZai9zPONRtKeYBkQ2R9
5fNLq3H5eeVaoxDHCdiIz6eDF5v/jmhGXns1Lc2VhDxJjhdgu9VQCU0JVsbzSj+lTZzVETlAadhd
0/9ZWnKpAydZXnBBq491b9REXnUQRfQFVKj1vg5z33m9v60WBwJcKB7oksNcbb/zaZJkxCD6yfem
TZC3+zypwiwwNn6+vW9paTQQAJA0LFBCQR7yetHtQgodaRz6ha0/7gxwT8UEKPCVnP2SFYkdRjAj
MzdqFUIHA6qrZTo8ZLeFrLVYcShL0yWfrkAeQe/tBuzmMijhJsIRJ26NoUmaiHreZqj2br8Smi3t
YSTPQCuH57J/w8xl4rVqg0NhPkG/NRyLHyXUnEu2EhStGFHdYzt4nQUVaBip0D3TfBltiC+tySIt
GgHbFAoaACIBcn297tAEKUeEKjNWpI2Y9hu2wqb/+P7NJZP0srMK+B81xDRBbJcHPjSk/DwJHjpR
m7uEDL/vG5G/VA2PLo0oOzhpvGRoXQjqMOiB0OZbSeqwtr5hZYLqb0yhIxY5QQBJboROJntkgfAm
fspnIIpNvX0MINQ9VuIZhHevrZHE94e2eGyQm5EUnQC+qa6mpq3dFo3NT7pTh74BAZq1/Nniyflj
Qe1SKQDY6gC35KfA2+VaLADsgP77WgCmwnLfIjAbGmKygQCxtoqFTcAuW/c2Jq5MOXp8/OfJhboA
7b6QlvaPydBYkZjqAQp1zP+qDWA/ZqiZhGye/d0QDGEFqubcY8NKgKs8499+FgBXUnwWL6EbspYR
XEqFNmT8VLP2H2Zkz049pJHm9VnUQ/swDNAGvWtK9s/7l/XSrLJjOakn9D6n/NQ6UwQJ+k3DP9y3
8Nb3oR4KwH8tHDqMDtv1+nh7QTYEKdNmjCyZoKxWQ16b+2yLYNt91LnRPaJ1OHiZAecJpwxiyHOp
sU3OiubQgHtrR0yk/rTBzldeZEtuR4KEwQEq9YLUjltHAGyN1lScoOkx/To0sZ5u7g990QKypq4D
fJTM/VyPPEvp6GcZtprB07Dw2zDRXqtuDcK5dG6QjQFPPR7p4I5SrDS+oPYYwEfT2YhL0T9AVK7r
zzl9Z4vy2xa9NKTsFYKCUD/mMJRwqPTqVQwh7OPMZnDLB/aX+1O3dBxk0w1yApChQpbjeuqmjAj4
awunVNOezQlcGIG2A1Lw3BjQp6RT/kXXs+/3bS5NpFwn2aohWxGVNwdpxjTxWyFONDlWNtDqeogO
ObDq3jej9vu8zeOFHfVS1QOemy1H1FaAXq7KjG3XdGEA1ku9+OzRR6uC0BIOfP4wUv1Q92v9L0tT
e2leieIZb5IEiuniVBpxB/yA+FJ1D4YTMzPUvZX4YenWwKWLycTdDvC/sjezYm4ydzDxUGxNIFfs
PsTLMVuZ0MUBgS4WHZRQdb7pCPPzzKsCgnXD22vcWZomnqyGJFFi9VCRKqi3ye2p+NixlMf3l3LR
MgIXhHoB/lCDfIuWBHSjmMq227dmH7XQJxTmp8ywwYl4MryV0HUhvECkDwp/oC4Ryaiha+tnUzAk
EPh2tDMe94xv6/YR8+rq4f1xLTguBMaIxEAFZSMdppw+u3fnjqHb8pRrXiTaX9q069PP920sbA0f
jKnA7OlgYwdL5fUJ73SDFxxAulMlPiVi60yHv/g+6BRkqI+XpIpoqCvCjHFujFOHxnAeNv7KHC3+
/ovvK79fbwUpB4saJ9SAowLqKujf/YsRAL8rQTIuUBlyO1w86HXkPxjlln7S0yIElfB7yQakIwLX
BKi+ICaOF57q8Gq/mxizPOPkP/PcCjVtDVUiPaZy9WOryk/j7pfEhtcjQOqGdok9miebFl48BOyQ
5M5Gm4ZHa3b2LdChUTsFImyK4uv9uVvw5aDgAem2VPJEMVvx5eCkBKCxx1ERVThNkftZCzZjuRLa
LBtBLRnsyFC2VHsnrCIxcm9O9RMVOcEbLHgYEj2J0kC8uhZbCRAXjaEFCL3iOJY3ryR7CkwNlXn9
NHTuB7QVfiREN0KN5Ufur8VsC34NYrt/bMm/v9h5WpdT15wLvPnH75R+N9ozaBTM7HUIPjMgAe4v
1ZKzAaIbvUfoDYMmg3JHWF7pewCxidPYkAihWoh+uXBM30lF8rbZgQQDghJt9pJY+HpMZpHYXiKg
MVhafRQE3XvxJv81ADpHKSwBf6Zs9pbYTqmjLeyUacggPubQlLs/UUseB8Lk/2dA8TiWK7zA6y1x
sputOz30/97//NI64GEHTyOr/OB+vp6guZ28nieQzsy/cf3Bt07JWp1ncQCyxwd7GJ1mavI78KYU
LDcD0lXsF5jVHbqGJ7u9IAHmAr+pbF/Bf1Wfb5gJzdM2945ORuOSPJDga8ZJZAGYOeen+9N1OxjY
ArwL4B4Qcd1456rktWNk3D1WxkP2mCXvLhRcf145gtlUuIYo8fnyya+iYC1mensVXLtm2bcoGfkA
xcULRblcgpq71Bh751jxTdoacSuOAyEh0H+Gc6hNPXb7X0YJ1I/2aNRebMyf7k/f7W67tq+ML+C8
osSbnKMWvDaOH7XZw8DeKYCFHQAjIGWRdT2gZdWkzxhMZSMKDNLIPjTDsUGLUeGd7w/kDZWiziRY
R+X9hurbTTdxJVDazBECH5Gbb7btyNwpmonlfASKKv+CWbYiVrEPJZotXquAGkdwcWdpqFEjiQSt
xwerD7rH2fTalylHPjwUSZ59GbTB3/X2PDzaWUpOfTmwA24ZtnNIW+xqSxIucygbR3MGuQKEIh2P
nZLPDzNixz1BoiHsoLt8AG0g/TE2GTmj8jRDM9g3vqC7TvtCuKNvPZ7WpzGl0/PQChomLk2jgogi
LMEAC/4O7sVTMRjlDhfPGCK7VL/kVT7upsq2Xuc8+NhX/e9s0sxQS3WaR1RkvdgiD5YeWs7Jtwr9
QY8t94cDuPEyaKqPjft71kfjX2pyLb6/EktbSt7EeHEjl3hz53tlblc6c7DazZGmWy/bt+8E87xt
qAsT6tPN6pK2TGuYCLZDsWXp9v4IlvwX8hGSeAfkqzcBRVVhJueBuEddn7aZthfNvzXrQxsqlPo7
0XD/HcofW8oBnJvepoAuu0c++jui/wsUwMq7bMFDotcSuFTk2RAEquUiAzI4VoOb/2iM23qzWrC/
DYgQFcPLSxMIH3Tz+r7ySI10ITHQwj9/HPAEahypJr6317I4S8OA0gIiWHSDwYcoE9XlGWmgGuUf
M/37+Fj6X++v+dIwMA4I3SBSviV+Q3pfq1MSuEfD6vzz7Avjc44Gvk9ARU4vzqivUTm8Ac6u/RW4
N+Ty46gAdqECHZJhIKOgbQk19qY5TzU/GH5qik2bFSJC5lRHv3f5zdfrYjOJonvx+jIL87JMw6Rv
9VjPkC7o/C74WMFF+Rvfpc2Wt3aJyfc9yJyYxQ/035pn3vsiqrRqePfNIT06xGEAdZBVFiW0J9To
Rw3yo0fQXOqy07CzwvbdxRXAX+HUkU+QpExqZJ8i1rZTY8qPnv4mbYtemznM1xrJbneWtIJcDOKh
hXClbNPKzAcvP6IbygjSaIJ2z/3NdesSYUEyjIOSCbRk6gWYEsJnWy+Lo8X00PHQN6kP4TT/vm9l
aRzoh8JDCEReeFOqkWPFHRTvKnoEPX515mvkBLevSBsH5M/npfmL10hu9BPgevh84nwT0LvpnzZT
cm56YN12xhr+eWksHvIR6OVAxupm5VFN8bg+Y3eZJX2GXDOtppUm61sLkuRfqsRIAQ2kjq6HYyGI
zyFt3R1rE+wzu6ra318N6Y+uzze+L7XtdIQ+wQ2QKbP1NAusvDsaZpc/j7qfftK1MX0oHLd9spNx
Olia7oVzOtF3P1CkZVmul40VqLJdjyy1a7OjfdMd+1+ACuev98e1OG8XX1f8sM6LrtDztjs2OVQY
+sP4F/kQlELAP4DwAYRw+PP694NDumnAutAd51CbeJhba/Ho0hDgsrAqyBZippSDYhHDLg0bS8/b
Fy150q3VFZCvWGXxwQSC/j3J7yjle66HYAxmCtYIYh572NqQcnKipDUGPdIp84I9EUP2Ce+8KnKD
0o5qDa+MKOhHMKn2ELcw4Rsc7UeVBODv0pM2wsl+xY4xQGgI5vmwBEffVkMd9VyMph+nVepvm4Bq
YWlyGqPikEezZX4kU++8+Imj7fO0TNGlMFXidQ5c7oZGZZJ9R0qIQgyT1231KhePk9lMrwwqV+Hk
ZhOgJZ3maUC26zwu23qtQfT2wgW+DyRUSNfqyAOo9ZIy5w0Z+8A+gmGdxz1ClBcTZaAdDkr5lM4o
AL7/WCCBZ2BHAcAArjdl1QV0vkWDXOvRpLGrQ3GjWOO7WdhX4FYFngyvD0jKqBu3QMhPiGjsY51a
Z4P3H4S21ummth8gYMBPlEl2MN4AuKaGW6Nw+6TpHeuI+BcVGN2ef1asdHZTXg6RfEk+OsWU7dO0
Mb8VdpHGTjIlMer678Ttv/0QVKGRGMWwAHxR7v+k453VJpZ1tJ2tqB+42PJs+25XA2lpPOYQZ+Ah
oV7/IjMCm3audcRTp0pjVO/uf3+hBISSIBAo4NjHPXMTgzV04m1teOMxTZJu21pJ82rRPpU0UXXx
wSpS85Oo3Z9SDnU7stnYpfXYv+QuY1pYBeicXfk98s5R3IbMxyANgHoo9pHiNgDy1aau0aZjbhdD
XKNHf1P6IyqWbTX7eMrhJBo9KuO5UbKTbnpaOPWdE5IEweHK3Ny+gRzApuCBwfAon+3K8qaF7dEa
tCBHXsEJpWEbDHFFNl0Q2/rm/rAXjg1MwdVDxQpVYDVd1LU2sJiAHx4t90DdszGtDMVYuIrRUinF
RuHzwTikTGvOevQ7l61xbPWCPeg5EnfOMI5AtoNNf3SpBf6vjmVtCAkyfd+Nk/uQcx8FwYqA4lrj
zpMjgn7b5oaF+jhvN5WTkk/E9bJt3fR8rctM/px7u0B6zotAyykIM9H+PR9Fe9CCLbGeLP/9U46F
BR+EJDtFfKWsbs67FDotMMHLF4tnoTb+c39NF7z7pQG1dFUgRwIuAxhwPgYJUsl7T0TBO+U/5Fa5
MqKEcKYzaOD0gxGQNOZtiD6l+4NYWoiLWVLpuFyO02UW5Xz09e8sO7nprqw+3DchJ1pd6zcCPA/9
3XI412udJr0IjEnvjy3lkx0WNWMTdCb08lfjBuSn22UkbOtARLNXmSLEBbkWDN0OEhQAsmgKTh7J
x6RsBUtMaZr11nCcJ3OIAkKORuu9JIBlvHs2rwypABRQqAinSMzhqBmxUcecbmc3uj+bt04LF7cH
dBQe8RKHoUS+js1me4Iq6hFh41gAhxcBf93bZwB37htauIavLSlRcD2JvhJW1h8D87MhNk762M2v
Zrl10p1fdHHj7jJwx7M1zotbV3ltVlksjbsD6xyYhRaIOLDUdR44G4bD/dEtWEGxDu9I1LZBBKmW
UHQjzezRQKY2Ac5Q5F8Yie8buPUOkqD2jwHFwzHSzqKl3XDkhdZERa2NUTaW7FVjxbSFzPW4vW/v
9pTJ5DOav9ASitYFteLh+5pRFEWPAb0mrwaLfL4rIruMrHLXTu+uGCCZAOYuVLjQxn9DoZnNLeJM
DwouVf+UNzsQWt8fy8LcIVkBBgLEgIhe1DC2ngpWeXZtHqfuKc+3AXTTuy3/576RhR0AI/AJmDLZ
AKZ6VjxUQe+UmkcIdiEQH9Yir7Xvm9duL2vrqetc+T7iH5n9xXZ+3P/9C47g6vcrbrUfjbxktmYc
J5rpp6ntu2cDcOYyHPTRasIpNbOX0tCblZzCgi9FysKU+EHwmd4AwbXKIKJEZHfk+r7JH5kZe2v1
rhUT6sXaEb3qwERkHAsQppIIb0VjTeFjzYSy+LxjfQnFRcRj82PxfcwPbbGyhxcsAE0BuTZJcyN7
/q6X36elVllNKY6F3tlxSYtDabY0dJ329f4+WDQEJirU2FCyvZHzKEyqBXnBxdFv64MwzceRMGRR
ufv+cBkwOSSOkZtGwgen5npEg4PHdNJ2GFE2b3zx2gGAYGbls53W4Rxs7o/qNp5FoAz9JKTbkRq9
eXqlSdpNFViwT26eh8T67STnuf/qDoesSiJvFWJzO4lX5tRqyzhkomINzA3iu0sPVTWGwNncH9Ka
DWXPCV7O1DG1CkDDZ1qCKOhjan25b+LW51wPQ/E5M/SRyjRNqhMa9yefh938bqd5bUDZA7lrNL1p
oJLHx3zX9dtEfyedEgJeOH6kTFADAWr6ZjsLE5q4NquykzdPOqh70z0h1hSS2tsmNn1/sHFtTYlx
7D6Zu7FtslPmThvPz19SZzXXt7CVJX0b2ifemHXUZyb62bOMZF564iyu/NPYnZ08GlBF6s6cvN7f
AGqx3UYyFHwQkmZAqoNA5fz6kI5N4/fm7BYnjzcHv380yXYiT1mVRWW216ty27Vf4YKm/Kn2PhrB
WslH2YDSPFRSkJvF3Y2KhhqdVv5UAmxtslPinQYrA7jmnSmuGwvKig3FnCYCxIgnagFJEPXvzMrf
fF8JP0VdJXbJ8X09H2MhNOQRd/fXSIluVAumAg+a/aqnvaWzEzEfUP4BmVcaZroVQ1zgfXfQjSXF
43RoDJqtDKuRamJTme7GdlAYN9eSD8sDQnOQBxVtdAgpew4aAo0zAoYGvNi2Gc/EQeNWSNcePotW
QHoCzNAbkF4ZjD6wvtCIR0+5m4Vm9aOdP1T6r2ENkLa4g5GQxx2HHCQQUNcHiHvl1BcsoCfxVcuj
ce0SWPw8ImdIV/hI1Njy7y8SH3ZCuk54NeaKfMzLFxyn990yb2su4c/oYUHgcaP4rtuT0QZJX57S
YDf5G95t9HZlA6N3Bb/y4kn/XyPw1EA9Ss0BedVdjKLk3TjwsShPIPk2H32tSpCZSOzQzfR5W82G
pFZGum7op1c/mF7yLEz4rv0GVH1MHfeQTdXToP9AORc48OHfeh6mMEBKsnMfCpZtt4KKl9kqv3c9
/sfsHJjJfuLeFJt6QSMgSlhcd2yOwemXRBSeNUzYVIaek/+wc1cLPaFlm4m0LASKxgiRbwBHBZjM
I7SfWBEF5XhGvwqeirjMzV+EcxYBje+GPjl2pH/M8upnL1p9y7hGQ2F5ZEPqj6YOsZwhtceobwMr
Dibzi1/xn7bJ7H1QeOmLRlO66aqRfukQmD9bnTHs87bfFaf8hJfUvg/Ik2BPxG5jv9Ahq/s4FuQD
pDD8nTcB0YvkHY2REtM2gpCvjW6IsK9nP2Q/QWUYetODRXeeeeB2EAXWNk9RLQbzM7d/DkVZAyDi
2KHeTfNmtngZOWUZJsmGELDnaFqsebkjO15QH3HjqtEi1/yZB1E+RnjEWmUoZisPsxmdvE1XGfvS
AN8kOGat37XWtkeUcvw40Sz7f0i7sh23cSX6RQK0L6+SbLd7szpJJ+m8CN1JhtqonRSlr79HPXMn
Ni1YcA/mzkWADFQmWSSLVafO+a60yitIM+KAOrm5MYGsDiiZsp1n0F9Z18XgN4v1Td+CyHk0J7LT
VaEFKAS2AXq4lW08VT85E244kcrbNGmG8v7YFKGwm8ZvTWsIa9dOfLVU0wc6dMMG4J8y9LRWD2Le
NV/6os0OzO2c3SRMEeZ4wt2nHDQqWp9/J83QhY5SvKGXAeCrrKi2PY+TQOcZ204xL74jvNU2UBeF
jksHt2V186Pg4IotxzILEdiM98YgnA2NqzfUPrSAjc5LWZAO0whgnNV4+iYzShE4PQMFf2F9xuLh
Xu0IuR1KqwwaZL9uUHN9Gq2uDIoaPOYNcEIBt8bqc5w7ZCdy7xlbN9+ayNcGcaZrPmGlGbrD0N1O
QxpHah+7W2QuzbvSHMiLMVjOpi8nETalpgH2b3lTqFKWvjKbOJuRz07OcvPOaUrbV4vC9UFslG0Y
GavbrCudfUfjAnPQQeWicQ2/aygJ2DCa93FGXT8WrfBBFlH7ac2wfENe+wBbEB8nLd+kWVNafts2
/C9S2zToSKZtvMmjr/3k6Jt8iKuN1qkDOIm3aC7Z8gGST+iaiUNdF8lBwWJu0rxNQldRiJ+nLiBf
U5WFOshwtqi8Yc9qEGIpHLsMuhgYJ7Pixk0RT27QmyOIO9EH+L1IUHn3tMlDzNR3O90p2jutE+3G
RgdyAeVEpoctWHaCqmpzYKUA6S3tqdjwRPQBCNJhPS3YPtH1LlCVVKCVPCabnlTGXnhtGSi81oLR
oOBpJwbSkzyDnhzhz6Woa6RsDDTKWL/HsjB2VDVeTfSA+K2wv+WIg3ei0pwgddK/HJN0Yc8HFgwW
RqSw8YB6ohKYCkk3UA4yHxMHG9osyRCCdqoImsnLNujq1XzI7ri7sVLcEErPzUNRFca+9TJg7JjA
ptQE3eg8RhO0NwuPxkV6W1YltoszUL9FLW4zUjAKopZY+mXegPiJjMS3afo6KBaEfXKnuiUYsZ9D
AXTrqm15A+wq31M2vSCALIMMSq6hyqckVESbY1FbEgLsWG2gFuzccL2wt02mr2VHFm8QJF9mChEo
eMk1vnIs0nbKRBl19S+j7wPKy008vRGco6BHvxxwSQ+vv2+rI1vSnev0BKepM5SgK7jXEXiPUMAa
sxUjSxc7slX/Dki6EhPFjHHkwEhnfXOKz53zcnkQa9+fw6OjK1fttVTlKb5PwZaM/e+twWTXDEhR
nJ3QLtYHrAie887k1yy8PIDlVUBUZYJHAIk9KbCeH32QTtTKaEgCHKfoAKnWyLYWTaCQB3dCegLQ
+9M5ombt1o7HsdDx40Sf0A/d6tfKEyEim2uF/zchPT9Er45KzmEimdUefXJlqeJvX0V8i8w+ehTO
0ka0mhKGDVlGtZ37A9iBTK/HE2QNvr642NDPxRMN+ZyzbHHf4NJwoJca4Uze1GIPpvvg8nK/E2ec
xYhHJqRAumMEklgsLSPdyO2wayED6Ham6aN7jYXJwJMdApVnhCdZ0E/18JDbgt5YIy5xPWsTRDaZ
609a8sPJS8+frJoHTZeoARStEAOmWh2MjUg3bJzsjTMwdF658Rg6gwmlNhc9MrHmrNXK1iZNSn4I
MzFTWC8jXDT+0B1Yt5JXX/RfNC6DVn6mCpPrVA46CEXuuDTKrNce959d7VX9SvKWvz3sjxG5RsUb
depww9Jo0nINijJaoBJEtZdXf3mqoB4CjiikceSO57JlvS7Q9BzFgE0e1H7tybl4fSD//P/vS9sw
i+M+qzs8QGrswXIn3G0cDuxW+8ihe2RGOrNUIx4qRjAMRt/i7N7y/ro8TTI645/F+HccrpQLKPNq
aEDgQqM8ru5SGoe5OW0mI/tEGy20RLGBnOZtHqtOoE9ik9j9xjOrzeUfsex1f36D9LB2DNazuI6R
UWkOdgK5rPh5sK5MtP09UDRXg80P5BtoYjk9mmOiTC1S0mVkxenW1AvfsNZUNBbHcWRCuiHR+Kfj
aG7LSE1TX6AnKnZuccat3PNrVqQ7xskSDl4BDATkZEGL8isYBXZEbC+vyeL+ORqL5N86WiZiHYCO
yJpCpDtW5VPnuTg7nI++Lzm2N6FcFEOIJirFt9xDsGzeetWXPFnZPytm5LR66UICenAwjByBnah0
fyKZb+pvwlipSq3MlyX5MDrBlGYwMR4AnLAa6X0zKT8vL8nKwlvSfZbGtml1NcbSanOvN5JcbRrS
zF3pvF42g64ytBlA0U+uslCYofrQlZFWPUygQS/0L1r6dHkoy8vyx8Y8m0expJ0PvRFPTRlx3faz
/kFB7zUpxo0JRORlS8vr8sfSPNojS2lvk3pMMJp4eslU5Vs/AaT530zMgz0yQRyvhbIzTFTjNPhK
W3/qqzVygXk7nG+XP8OQtmOpjV5h2rDRUOeZtJEBgiphvgDFyVMz8CBmbwwrfQHzJy+ZlHaoAkb0
ZjBwmiFYvKNAplnIGKi1G3oKfY5t0geVFu8vT+Wy7820ayqoMM5E7kc2AVZNcKva8Ybp25Tvit//
zYK0iSCtlHajhtOzoxvxK2m3/Zry2pJvA5MA5vIZ6nPWmhWXglS5jpMg13ZxVfiognvlhhRr/JTL
dsDHDj27uc4r3QO1N6CTpnQxkq73GaMBVOX8aryv0+u6P99vTuhc/2tI8r3GVHpm1TauAvW+ddBM
jDbTy4uytEmPLUiuJkYbCdgKFjzrFvwFhf2BI+3o+3LBI27VQS91fL93fqr6N6O5a9ck15Z2y7EJ
6fzXU43WGXVwzswoVtChNd59h4uTKS9I8gcN+/WBKdNmIBb6Wmf1ktNDZwLunjssxgnKv1nMRmJn
hSFmKcDFOwDCwTOtwVkPvsd7JaUeRbFYa/3K2vHkNeE5iA3eymotNlucPANMi2gUmaG50rtmGDTQ
E1t4mevOXdaFFrCSr2RnvOr6R1z5yJB07xhpBn53HYYA90WgucqItzgQtB/N9Y8ZDCXdNnpiIa1W
2TTSjCqMDYIcbFSWbygdBMpwo1zJK/L3zgQGD9ROACig0ebUCXTLzbUKMJIIRc6aPDvFipMt+sDR
9yUny6ltpHE5B+apPykz1E9427w5oF3usjfPP1S+a8Dk++9ApLPMZINRpBYGUqWjX5FPkBwD+diK
GOGaEekc01PXU9CRRKN2bJ857x6L0Qo0be3luXRVI68Bigc07YE7VFqUWK9UrTFoGRVjts2T/VD9
Uie6bRxoS3pIYVvlZszXeAUXL4Mjo9JKJXbWtvpcD7O9KEGZfyQh+qZDy+jCD6wUwD7oJQE1x1lH
Set5POazh/fao9UhV7pL2comXRwLkLpodwXT0FlHgjDRaF2rGo1KSOXG3n3b9H5KD6775fJQ5s1+
5nRHdiR/8OwMIWc10ghp8m95vTJRy19HUx26+Rbw8CoZY+YShq832r0wxy+KO668ORYdeibY/ceE
tOhD6kxaA8VcVIr15LMFKKS9shRrFqR9qfIRkg41LOToqbcizu7deCWfuWwCowDzMQSEZKglWkJT
s1I4jbj3pmZfBw5Q77ePLPQfE/NSHQXoxUCrWNEGGg0ayruvNV/Jmi3teACFTAitgCbjrDt7pgOw
XcjhRmOv7u1u8MfJQ9Hw62j9VQ3PSfNosWwlYlraI8cmpRsTFXylB7Ma0qekued9HtpTHQpXu23F
Wi/i0gIhmgWKEPsRzdtScEYq9CA7zoTgDOXbsXk10IOsrOXml3YLBBBU0Aij4QDdSKdL5BrdCP1H
TKEbV09qbe/BwLcWZSzaAChppk9bYDGxCWN5ETdFBIapaWcZ2+u9DARo6J2HfLkGDqvTIfSU63ht
JjSyvC8WO+grm33p18+pKwiXo4caAdnp5zlkuDmIyGnUQftC+PkabGPt+9Jhooi6yAqC09AqtsDw
roI35e9rcxOihYTC3KINtLP08EIUqXWJPfQPCTANjvtW8TXyAnlPyBakPWFkYnC1WvQP+XCj1o+2
99ze59bu8irLFJ+YfxePLYR2WASoBcowd6F4o2cMaf/QDNpBr8l2jMkXDSD3In+l5LObZFEB6lRE
1beK8tUyXvgEZDej+coJcJa5nX/ITOyMHwMUD8hSTh2iSAGUEI7LHuLGe6Kq99qXMUONGygYlmc7
EIbthWne0IzsnEZ9M5I8gViszVZSOfLh9/4z8FI38OJwQH0ozTrIERpUNvEzNMIBlPd2vDOTsB+H
Z1EDUWPmqrlxLZr4xuSutTi8Z9WOr3BsBhOgCRBVgE0ZhPPSq4sYcQHNI9Y+TOCB2MWc0VunKx/a
yR0DJ413iq18rUnlPtRjdws+th+twX+bpP2lCfYMaWpIoXjxZ9WFkFmsU/Ux1vp22wIet4nH4VNR
a3pYaEMZgOklRMvBPkE7aCKAMHKmW8ObHnGdBU4XhwVDC1Esyh2z+/kP4DEZvbtmqkAfXju/XcO+
twCXD1kKAj2XpGjmtHapQ3c8Rw2vg7oyxCb2no6rQmWfqe7MdLjFG9HYGir8fBsiGEFkhbbgWRZM
ls4Ap+JkgEW1fei+UnJrkJWkkXRZvINn4ZA23MHVoZ8lBQys7DrWJE4aQQPPd+zbtia+c+UY/jYy
t/yjvwUt7DI3pMkT1pktT6Pe2H+24pvLO3xxCEdflw4qVevyLtPwddBlPIFv7lGrlEdw3a3hPKW3
4j+jgEQCuALBPSk3GZTp2FVi0NJIS3YiuyPFPiszgCTAIRS2a3Saa8akjZI03GBOp6K/znwBEZUK
WKkOPFpO1MC0fsfdGgPd8iT+GZw0iXXlDZViY3A5h2wCwB+gkQ5SspLXkZz5nylELR/0h2BZk72N
dk5G0CiURoXd5s911rSotzDt+bJDLFkBmhFZNlCPo5lzHutR+Ahckp6YqBpBN+MzE4HnfP9v35du
3smIe1qmaRZRXX3S6Utf6F8vW1hajeMRSLtSrQyBKxkjIHSvZje1ukurlRh4/sTRSfy+FGACBIUP
sp6QN5SuAYenjaAcC972X/ryLs5zn5o68JgAEHSdf3k8yyvyx9j890cr4loK+l5TeLNqD+FYucH4
87KBpe1yPBppyVHNcQaS6mkUK5+FFZJM+J4HJfIaML0k9VNl5RG0NCCoToAZCU/rc1VIPUZKGl2b
SRTfji8ApV4ezdrXJQfT1b5K84InkaGY/mPdrPUyLa398a+X3Kuf6DhoHn59ytAqwzZ69SNXXzk5
rOEflvz42NC8bEfrPpkldevZ0GFQfrpbpXj9bxMlvUIypXTSzMT3S8NvAE3dXP780s8H5wA4V0Dd
fN6/5FSlNRpukURT54QGGJrLzgG8d026Zmk5gJpFd+4s1QzK5tNZGkagRQlIRaPM3XneraZ+MrRh
p+hGILJfl0e0sE/Q6o+AGJ4LILbcWVIh5E5iYyQRdIYBDRy2Y6/fqqJ71uryBryke5q3V9a/55MG
sR6aPEBlgDSUfBxrcak2jeeRSCGh8uZ2YAm8uTyqhf1iISmP5JZlzEGGdFnmkB5XUvTORppFnqmx
18B6fbUFVM0gAIEwCdwAqrQjDUMZFKQ9SAQdaHLriZXD+NzREBeh+wZxng1Hk8EvukhdxTYVFtWa
DSCtaALX5V+ITleOrflnnh76sIOiJHI3KEWcqcyaFPyP4HLkUZW7xiPY8XmI7H6DALhydshHrolZ
v0ODzg3CAdDkMb/EpLDCmlSutoJw6JYBOgyQdwJYav8zde77+tASAcIsdORo22tXC/1/KlwNBBc6
6KYkfygYLlBgw3lUOtNNW5WHJKErR8NCr/tsw4b2LNA+IKmWjh5XH510TAWPipL7RPHxugu0+qbC
C6Io+4CVeEkQ1xep45tUWXtLnh8ZAElBJMScm51RfZVG6LkmAHlgKIigFvUg0iTMZ0y7XaICm93a
Cat8D4qrjWFsxlIVPgG6CghfZWPi9eLU9e86NfGfq2HT8JUTZsmVkQS2kDUAuwh6uk4PM6UbgUi0
mj4iqqEE1MqsuyRxQfgZt97KLCx5M9hR8C4Cef45Y1XmGkUHBtkuytAKBRpyNm0LLeTj9+u9CScX
MjgzvRDIkk5HlLisSJVM7yJqiz2kUD5pSrESFy9NGrjwgK1ECysOZ1Uy4fBWRSaqRxfmRnMyn3c5
yN1WXPb8lAQx0ZERaRxu4rRoYS76yCvuuf7AVlZDyivgmJ95j7AOYKjDhj9beOCNAT/SGQB8Lnrj
f4si8af0tTKdXaM+aQXEa68EcpyZlMILCs7pEYUHFhm1Bs0N7Qs12AeOkuNRSdscjV1xlRYYlTo9
aNZteb2Y3Mms2dLK1zEzYzvD90n5mxo/a/0jvx9N99iNyHSCbvHUs3ps0s5Ucx5xdwiyIg/L62ln
MYIjC9IioEoAGa4241Fe3EyfNDe8fvfN0uIgD0C4rcrpqqJQrcaGFkOUtU9eEFcrNcb518kXFNIr
M6M8QghIbZ/Oj9a1UK1vDIau8fSGohOkbxke+PyeFvFzYmSvuWasjGjxUkQkBC68WdzgjPk5Jaad
dADoRHa+8wTaVR6hDObnxETDFdmk/UvetDfmWg/e0vYHPT9iWaRy8I9xOtLBdhINSSuGfPEheRXj
0/XrdPz52fxRqJ+MlpYxb8L2B9le/wpu1svfXzoiEXrNrQBgEzgj3+gBqnGNCXtdb7+mDJ2ClvDr
cSUbtrg0x1akeMVFblIbNUxS7I7Fa6GY5p7GxPrSNK3yWE0adGRtEfvplLykXpccdGOkK79haZ1Q
8gDtEd7lYLWTThyztOupR9o3yk3uF1tLWUNCL8/kvwY86cgBDKWCbLLJosoOMz3U3d2HfO1oDJ50
1SgOQVunwK4y+3Sjd0pY/77sDSuT5EnrhFximkDxjQEg9Ga9xcZHPq/rKGfjzQOszhx5HDlzm6W9
MlkCp/KNpiOwcNdKW0uhyxwcoTNkbm+RtasdK081FCawGZMXdF9tqJvvbH1vtCugoMV5AkE0uFxn
1jo5SrUHiEE2DKenGj+mt2r9gdMTufD/f17WrTD06Z/TU3XpLaTkd53uHewc9O/1+EgsMOWgzeID
K2/M2BnQkCMVK3mvV5Roey1xeHo3aUcR860FFQuhNTpYZwgVaoIgJ563z9Haq1MVt4Xt1VHuqMHA
n7J2z5pmr6LZcSqvZ7UDxcM7EQueYxiOdD139TQoPO6ayKvMzVBzVIHEfVmvJXwW3ADvbhDHIrwE
v4z8XFCbRGdjPzYgK9k72Rd3TYp97fvSdmzcFv0ADN/n9GBpoNcVN5dXfelgxnPOxmsOyQsQ7Uqr
0iVEDILXTaRlnwqol4KUMBTqo1oAsqU8NEkRDs3LWNLwsl19vhWl+ADVkVmCD5qM81vv1Bvi3B2N
wmshiczBbqmjzgpJuSbONon41sZ36FjW4u/c/hHXGZiHbgY3C7Tss8ufJ9BDasihF50TDOZfohB7
OrR+3TyYPLr8I+exX/iN8oHeuRXvbdZ3Ud1taiUElrm/Eu81R9rH0yAf6Elh0HpWII9Y8Q1MK0aT
+Z36/N+GITmRA572pDUwDKt8QkaSGr3Py5VweCHcwzgscBKhCAsAmxSsKuOYcdZkXaTSZHgcqaoc
MpYawEtCi4mDcyUUXHkeadF+xIGPLUuOpNcetH37tIscmgWNeWPWQBn3m6TQ/cyMnH6b19GUfL88
pUv7cib9A4krnpX4w6n3JkXTlpoFoyYY8tEEXf+6/P2FawwlSeiUGsBNWwDQnX5/4Aj6dKbXUVZ0
Qdr86AzbF8qWp//RjjQO8EW7A9GMOjLNrWr71L5HC42WrmTHlvYR8pTQy4PIBeJzKWqpDSumTTPU
UcuCvt4X0yZeE8Ve8j8k4MBH8q7vLDcxK4BUtV2My6WAsKulfXKrQ85D0X5Nqn265uxLq39sTIr4
40wt1MmFMXP00bGer2loLN2Ux9+XVt8c05xAP7WOtPrJoy9jc0O6X52eoEK5kh9Z8jOQ+gE2gUzP
/FA79TOvBbVf7KldZCSvTgpEO/iQoHhgtD8v+/PSjCHqnjMZ4Gs482e9hpDuILouinvFByrjStz8
fIyi8gkHg2ooIBDvWJWj2CKnqjlV6NSP+Hddu0ur/dU/H2l2XFfzY9825WxrDscbSrsao+I+sX84
5rcPfP695oV2ZrDRS8FK2uNlWWeeiEj6DVQcQM19xAACVdDQz/0RMu+rwPXrapMuIm4WgQIB9G4t
ENLmY1a6K9FSCKobF+IToKORjmFXK9A03NnIgDNP26Zm+7mJu28GMH+CO4CgcL9j7X08gsWJp3dq
6f4akbl2Bd7m1XST5V4AeoPblLa/atOOIDd0/TP6+PeZUnibQDdPAQUWj0wky9W69teYMhdcHIlx
tLvM4uz4n3TImb1jC1GPPHIU5133t89XVnF2A3mKUSOZH5hg+zzLl2ZNRQfWKjyypwk8GVbz2WX0
pgEo2EmA2h07EV72y4XTAThU9L9p0FYDC6g0Z50OOQwPTAdR3DL0jbPpbXAbsGy0+V50w1+XjS3N
33vxxAGgDLgZyYGIXic5s1Gqcfx2vPeqlZNu4Q7COPBhoBeQ0JBvVCO26szsXBZN9abMtoMSmmsp
zaXp0nV1xiaC4Rgb7fQwNYy6d6lW8GgctYOT0CeWQRRsKj6Jaq1KsmjKhsA0VPt0ZIWlGyjrFLez
J8qjzMy+N1Ma9lnxxRXuTc+MlQBrcV1wb4Nj1AE4Rz5aCeoOkH6eOOhBCn9T4/8ur/vSC8SYEbyg
TAdZKfJ2p9PmmTgAYjYMUV6Zmq+y4UGozYNmkBu8rqY9HiRbruWPVmbsxoJ+4FiAkBTosyyQZ+Hu
ODWeV8XgGAYTkak/2danNXTykteh0IdSPd6gAAZKJzu0MdSWDuMQdQp6h5JX1TzE2UqNc2mBEHID
TIpTfJYuOh0Cb7tyRBaNR6S3wzcF9arLC7Tka8ffl54P9YTssQcxGSQIs/0ECHzZ569Dzr94AINc
NrU4FJDE4x0KlQSQe5wOpapZAUnnbIDW8SvPb/Rkd/n7i8uBStNcEgYGV76k0lgTKnCa2KGgn2nv
jBTEER9wqLmY9Y8J+Z5Rkrb1xhwmSg/91Qn13eDyGJaWA5wtUDeeacfhU9IcjYqmiN4e0b6/denj
qD8O7EZd2fRLEwVyABRBAfdCM8K8UEfxFMltJkTPxojpT3rz1KW7dg1duLTWOOU1SG7Mu//9WDgy
obVjU6VWN0ZK+qwETHy+PE1LdWQ8n3Ae//3ClgsQwujApFQ0ajQ5Df0+gGI4LEwQf5G0MXy1n8oN
ClvjbT+BEmXgZR3Ssm2eWuFpK/tnYaDmTCOCcjZUkkBvdDqXZW2MEC7Vp0gDG5wNDhnabi6PdSH2
OrEgHWKCdYNrC1ho2m3XBkT5HGv3oA8D+prm98Mat8+CwgV6II5GJLlgogDwCgzxFHHSBf34TaXG
1oH4Tx77VrKNoeJbjZ9IP25ZSYLG2KRJFxA7hnDbjnCxK4uoUtcgRQvbAq+YmQ4IaAg0Hkiz7Lhl
ZaZqjRtRr+6pU9309vcmLsG7W3y9PNtL64koHVpOuHt105Yswa9Ui5oxUuQtDyy6MdM1zd+F3Yeh
ANKN2gs6muTbPfEMiKEA0B4RxQ0a/aFQHtW2ut4t0S2JNw344yH3LkNGB6NDsNShgCmy18Kv+Per
Z+nk85JPgk/MyZwi5QAOkqDbVdAJvd4Agi1IXs0h9xm4qxVcWGnl9VE3BtlWG//j52d/OzqenGw0
0qbG50ky+uqBW2td6wtuhA6pP79fcqOitlMHvIR9lE6uP75M2VoFfMGL5v4hwMLRTeSgS/F0BKqJ
FNUAwTcoiYCRCWKOd71YKaktmtDQemHP9P14uZ6aGIVRDWOOR19bp7sS5+o0bKoP1IwAx0F8iJ4K
G71X0itkTMHqZ6VERI0VQCZsjR1raR2OPy+FTwSKqOhSU4ZII2FVBh/ZZgCHQK90RmmdCVcW3GHo
uc8RYPY1yDHrcCXeWFoClLrQ9oGGO6BmpSVwkmoCEtQSUQk6VOJ3NJiubIiakyt4ceK1AXH4dyzK
6SqDvRGMmcOE9ISl+WA9WiNaW1gBGw9n9MzMRxGAdNL3XWIybvci0kXAFD9LVrx0PmqkdzO0YFDx
BQk2dNKc2f7RVsaT0M5EgRWOycOE5HdttIGRPrjVXQatkVysFNQXbqITc9KKIF88iS6OB2zs4E19
7bhf29fHyVBmQXediWUHuFXy2YK3XLUmmOiL7UR3yfPlo3UhnsDnsdugYeLhXSTd7z0vQX5bNiJC
E3+x86ZU2eWJ2/3Wp9oMIEWnQMh6pOSOTJW9mfImufpFgzQb3jOwDjXWs2xhju70WMy5miH9DdZg
YV2PAz81IC0RZX1vxYqOZNDTqN8lYn95/s4dGp93UepE9h6Xk1zUAT0sos8czxhnQG3T/KZbKx49
/75Tjz41IL2TGKfWELtIzJjtVvANqHiFvvvIGGxE6DMA+CwnOaQJ6OtbF+ij5pEoByu8/PmlEYDa
Bu+kuWcbRLune1IxrX6gvOIRNdN7wSG2h3A9Rd5MXJ33QU5hdmVQnTk4ZqSt0rZAoFttxyKqVhuH
pjsV/4pxLSGzsOSQH0eLHR6WOGocKVzwxi4tIR7cR/3BhgKHrq4ll9YMSLc5epzV0iwMGBggz+7G
fmKsOJXc0IlzHt1waAgG/QSURM8CBk76pGUeTGRVshmtp9r6UnR/WcN3Ot6oIHMkYPgf+zyo0XjL
xjYc43ZTXI+rQ8QCvJiGbO2MR5IuAySgSmV0a/cAFjHfdZvAtlawFQuuN7fXA778fr7JQYvusE4w
1jvoWTV8IOw2ZaV/sopyxcMXFgxprfduflxsZ+xhKogwzbponAPE6QONNkGBZsjLm2jRBFLtqKzN
9BAygNaM3S6Jvcw9UBtc0RSE6upK5W7JAhJzOMbQwQhktLR7jNQbVEVLvVnibO77WiMMWPu+dJA5
oKu3PJ55B3MM+iLsvl0/Qcc/X3KmVHX4MPb4/FAHgqJ71V3DmSwOAJrhaGAAMBun/ek51pB+qAvo
NR5aSgMKGm8g6D4whiML0l3VtiOIKXVYSMqn6Sue2Zc/fx4c4Y6d24bnGBIZXmmKGr3uSjdO8Pk2
exhNJfeb1OMgI7V/pi67aT1lD/3iD4zp2Kg0a2gigK5Um3sH0WSAmahBudb6s7TJjy1Is9bnejt6
FixMxZZkQdrt0+vDVtRgkDRGo5oOoLy8N0SS5V2HEv5hNCCzrqIz4OpEA9Zl5gJCmAc6BZnZyjMq
REcsdg4gVBdfevL58sqfx6mnn5dulNoaJgt05s6hhCQngEWJta2bfe5ev9bofoUSHhpTMU9yZT4l
hlEMJo0PagWNqkerfL08jIUdePJ9yYGrqQRQHdm9w2QEXrM1rn8f4kUDdD9SPUjsnOFjzXLCTTS1
8cERnzKfZk+Xf/6Co558XjoBM4IsRsnxeQiXMua7U2hcH42eWJAmqOBWYU4MFtD8xDbF9T1BmB+E
Dcg1zLwWcgWFI1OWlU4f455T/T1YDlb8Z8FNUU5FlDj31EI8WbqC3FRRwSTYKjj/ytYviRVSUAp2
vQGxhGklWFy0BQzBfJuiFimD0jQ7LaAOPCDc9d469mIZn7n+oqzBYZY8Fpf2/63ICQ09U5yho7AC
6ufQ5h7K0R9YctxH2HQ42/ESkc5Xgcao1GBDfAhtygIXpP6XnXZ5BH++L52uY51YauLyGMKgiU/u
jOkDFwT0hfCA0gDjh3tJL1CALcEfjDaoQ6m8uslrGl7+/Uub7ujzMtez2ZldPOQ4ujVxV1hvxHrT
lZVoemmKUNVAXhIdCYBESFPUFX3dGbyOD0VSbbVJfQB90JfLo5gPaOkViMolxL3Qw4GpsuefcJTX
0Aun0cvE8w5Njra/ySEBtbWNVXkQpyFbYCvpyrIvbQ9cQ8gpAiyEf6VVERazCNcwJk0xAwiU+K6R
Q9U0apKVsHNxZH8MybWhiYqCcQFDSvpJH56SqguNvvaVwTso8doBvzwqz3pXbESLqDQq3Vaq0dTg
zEa/sTf8ppjuRufX5aVa9AZgBf+xITscAJjEIs68YeKXmG3INK6ckksGEKSjgq3O55b8nm5iCIt0
yGMi3smQEvJrAGgvD2FhTUDNgXhnzsOeNzyx2ABrcFHZB8N9zpqbBqL0SfI9U1LfWpNlWxgMTEFe
DCUWPNrlLoGK5S5pS24f2IOrf7bYy+WRLCw4yrOYKuDebDDTyluzcRWStZlzwBERpvQnLatbd4g8
Xq8syrufSjvUns8vvGMBjYVFaYc6vVG49WAfBK9Gv5yyuzwpb5lth0ku3sQwqHvM67MOuaXBLjfX
DxNt4UgSug6wuTI2nZTFCB6uxDlwUd4m5k3y6FVbQr3rDzp77rQAXBVN1mcJaLRBmC2rYIZpO7Jh
bMXtFufw+Pvzah6dctYgkMKJsVqtXm5ysbO6/aBG6nhbNbVPaO1zdhOvSV8uXBAng5o3w5HRqbOr
LG4xKOVge1+BUxu+Xl6chd10YkAqjyHhJhRuwIBgY6DmwMUi+5VAQgH4Sfz5y2VrCxvKNgHyR3IK
Ycc5csxu40SzsaGU9GArP5p0LaG6NBywz5ioRIA49IyTrSwhpYiObAUC5bZfx88WGXzLElutKLd5
3mwvD2dpdY6tSS6RZ7Hb49WqHIiuMb8gIKgg+V3rsZVpW7KDkBOYVYh0IPqXQk9aJrFaxJZyqNtp
z+ruPgVVRV6sle+XJg/wVTT44hJHG56UC23AojaRFsPR08KP0Xl+QJ5lAHMWNPcuT9yCHwBOjhwa
IhI8+OXzSLGHvOhMBfqnZoN0XpB7K0frwoxBiRykV6B0ABhbpv5jXuGklUm9AylCSF6V40Ybd9eP
4diEtPhO2ehWWpdIGT0l9m7IVnxrYYpAeTVzeKAQdc6kpE6NYrLKdQ99Ne3bqt5Quka/OwcU0q2A
eiAqaYjdgIaXV2FCbCt4gheTZyqBZz7X9lNlbw0PHZ4/4u6xW+28WhrTscH5749Os7SahGcaMNh/
7yDZgztgxa8Wlh10kjiaUCk0oDk7//2RAYJMQq32JYhWQHKkQITRV4zPVy87oP3vKWrQAoE+79QE
H7KhHAwDRCG3kwNgyc3lzy/sQUioI5BGxAEYrwy5wLOSTqTXSCTa0ghY70ILVtzU/Jdi1HNP7PTl
sr2lJZnLBHP/4Cy6Jh0tjSY6AUxSEg3unQgyff+Bz8/knjPwEBtR+jyqzqkwWZtEjvNb9Jnvrfz8
pQXHd//9vn66Gl061u4Y10lkUzoG9liHacw3o8a7lSfHmiEpgqpKMNA0FANB5bEvAloE3RpNtcwf
Odc95twt4PG4I2fA2+lg9Ml2U6cDTVAlyLZz6nuaNzdMGCF19fuidAof9bYQ3YaNX6I6kmggr6Yj
aEAur5ksGC3/DvnVkxHCjInHJDIdpTt0Rg7lv9rQnzwvZiGyzPkGVY36zhQIwt3e+l6Q/5F2Zb2N
48z2FxHQvrxK8hInaTvpNf0i9BaJpBZKotZff4/64puxacFCMpjBvGSgMskiWaw6dY4j76deNoGo
R+O3Vnmb279o6aA6m5i/ELuzbV3xZIJmISYGl9cWvY6BzD6R/pgkJ2Omy0MvQT+tvPwW+gjmdk3U
5MHluSBXVSKaLFwHG8PHyoM/5zvwS4GrVx8H0IUEluianduXItQ9cEW23BcQIKZuOLVtF1Q1pGi1
RlQRTVoa4cVsRYzR7B6Vq3rrW2/uAkO/AwrVIGEC7w/kdRXHSXqL5hMaqE4xGz9nufWxIv3KdXTl
/5cm1Hcdw1vcbh2cS3b64BdfiAOV3V+3V/nq6FNMKGcFjaua9aWWgMkCVHXN7zZtIxf0O/QbtdwV
H18cDvSW8UjFPXF19blop4w12SSnUkc/Z3EwxlcZv75jPGc2lNtOAPVnm9AKO8mBRPkIGdT+Z1mL
oOnuB3MNxTVHG+pd7uLRM0PHFzSCJGNgSunns8Prn+wMVKkTPSY2j3xfrCQnr+ZuPqbOTCnj0rvE
4eC6Tk+VayLg/ZECdBmvkeku3UtzHQiwDyCugEu9PAvdcdKSvpniY1MYoZ3tSyj+3V6eNQvzjJ4d
KiQe7FgAvHLs2lM3bpj35b99f3b3s+/LmrM0c/B97U/OIntN3mTt5ysPt1FzclnU+HwRoyQTWmLl
Ob3kUOcLoJwpTsM0Lff0+Ng790027iQknjl7yqw1aqSrbQ93Ak8KEvbAJaOOpbhTETORG14cH+34
kfh3PUh5vVYPKn6MrTUKo0Vb8Cj0LiGVD/Dw5ZpQc9BQ47AIBpU++il6wcSTkGPgl/rGcFfQQ4sz
OBPJzlBgByipS2OiyjQftyU5gpRvAymajbDir2lJfvdJtbvta4um8KCGbKcPMgs1yUu7qi2opaH2
0dDQTB6MZtwYyUOGxuf/Zmj+IWdO3dsUdbQJhozsQNEsn8m70pbh4K5cv0tnDLROoZeC1NiMXri0
IyzZW36HwsFE0juRs0eo3+2bMVlZogVwPrDNZ3YUh+hbvFJjUDCjqOZ/SjkUkimEaFrD35j59Eio
EZZusy0bcys1bSfN/Nvt+VxySKwbKPYRYwDeoIwzsUlWoJqFJxjvgkJArExAR5R8zpD+LVZeLn+T
u+odcW5MGWzpDLI0Ric+JoXTbjPLgiRJ5v4WzGsPZtzRXSWkE5oV1UJi6mhNLEDgt4dUNY4veFRg
dLIMesCoNu5olL9p6n4len7vxQ6Csql5iB0jD/wxMx5sHSCKGpnarcyIHXQaeBJKNJGFBKEiOM+l
H+UIIQMuiuTZ4Ty+E03t3+dj4YR+Dr49RDp+WPAm3tcaONQ74Nw/pAX06cHL6t/7CTQj+FDfTwDQ
RSDTYbt+sLyQD7y/qwqr/DA6XbOJC2mEXu7EjzXPXoeWblsKWa7A7vM61JjTfSCyEWHNRzcAr0kc
jEUj74wWhTC0D1jjEOTZPZv8Lkz90QzLGJXpBBolm9JK8j3v6LeRyDRyNR0/2Jl+Ilqug5yO5BiD
C3c7TZYfdE2f7qwpR3u2OfSvNvX66I0uNIdN6CJyUA0BtvRvk8TZljS7wijqJkPY5Fe/wHwgN1U7
PrlEf5yqOqRFu3L9X108ij3lWHO0IYZMLE1OLk03FvTbaf+eQHBuBkckC+y+KkBiCEYckRKkPJ2v
o6+FMr+3AYqexDPItG5P3tLBCV0gcLMAvnRdTKharWCMeAgCusCanrZhZ3y/beHqJJunC+k0JCVA
0HOFazFj+HQr4RMeOfXdd1Az5u3Kxl5ckTMTyg1KPIBMGn0ixywLS8h085WcxNr3lVjMGlG8pTa+
D+rl+/J0e34WPz6LF6H5an4IKe4kmUVG04/JUaNpG0yZ+0i8emWC9KtlVnx2PobP9sgUNwbqoAwv
2iHvg8pNiy2qfvHBay1UqZIelV2vzwIUqEVY5mzcFppR77jGWGjrgv7ShNQjE+prG3vifAxI5a81
My36ydx2ioc/JkJNxBjoUfFcsKefyAh6a+N7nxvbSotX7u8lKzoSDMgxodfgiq7VHKkHJioEQJ5O
IIp6Z4OVynRXopE1I6Yy2wlNrXldgUVLQpCs/mzo8EMb0rvbnrNmRnV72k1Cq+asuPd55Kdy+pCv
4ReWTfiQNHABQL9iU+7w1AFlBMoJnehYCE3RvT50LBBvb8KBg0KaApo+M8Ex4p7LKbNMwG9cC+AS
ZzfYXwp95RBa8n/dQWoJPY46mCIV/xc9ATNNixO1G/0Ppq/vE2oe6JhGWm+F71gVgDRx6EF45yq1
jzMdNEKxg/2svzjp79jdp28mU54nC711GooVcxlJGU2KOrlMjRq7me9iGlnGJhGbd4wCuWgdbWlo
rVMbG6pKtwZwFZFjI1h6Nyb1sHO6Id4VTbX20p0fahdRGeJP0HfivMElgSSSslsyb+gNWaJTX2/H
j9zP7aAtk29TQT8i5fKnnvBKGTx9jZ9u0SoSv8A4z8Bd9XFSoF91srnUj6JNN4m2Y8UQ2NUXFm+q
6X4C1+7t+ZyX5GqQrodiBkgV4B3Kktke1L670teOcfmaFGBWoHHQoy3UdO8r0C3eNjZfGVfGwEwB
vL01bynlSom1cXRaVuhHXvTxvWviTTTSLtvWOlitLMJAmezaGyuHGKjF3FUJnEXr8+sS83pd1Qcr
bt3zhOnHTpehZnyr6+c4JStDvK5Gw2vwZkDYh4TPNZVRwkTq00bXj57xlE5G0PYHyBwGUPxhbpTE
GwQBPv95e17/er0yscBCoYUJcSa6fdSkjIzxQsmyyj5aJa82g1uCy9wk6YZWUtvnWmNGba5/5lNe
d4FbT82uk7IIp0k2f7zaGyBbXuoffJHWgS9cKCNpjtwZdVq/dGYjPxZ1PQVmNfLHvkIHGW4p49mo
pmKrJ4gMtDGHo1YDfYJo/MswVvl+cAcj1LS2g/qPlocuSE+yqMxouXFqLd2SiQ+bpkL/ZAD2kARK
mbZ5jCfifGxrFxRdulgDQi1cF8A4WEjCgqYCtVqlgJrKQXgUXWpH6eaPrW5udZ59cKZ0e3sdFk7z
i2WY/34WzSTS1NLGkvaRgbq20bdpGTrgHMOL6badpeHgjMU/oBKZ+Xou7WSt5ZdDrXtH29uX+n2J
oOkdQwFc818T8zF1NhSBB0CelTBB9MBE+Xw4pOMd+X17HAvzBYwYsj5gSJwLwsoJyybBeU877+jx
j5a+Z1VYcnjgmrD5wrFzYUaJR2SVTq2WwUxm5xFeuLr5J+2jAeKsYgzy6gVUYLfHdV0w8sFQfzYw
JWrIDELKppTeMc78cJJe6DLg7mK6kX4ZxPm9MW5N5BUM/eeQb1rn7fEXOs/xj4d3J6AWinsMlZsI
g2TesaL2/VA59zFtPvXeGkZy6ajDlgIN3VykvO4uSevR4i5BJw6vytAfwNnWBCTFdUXKwEl/GPxQ
WHaADsrbs7vk/edmjUvXzDk6oXlfe0e3/NTVOwi6+2v9hWsmFMekaGik7VShbyYpf5kj/9kNdDPk
a8WOJf8/H4nimG3elK6eYALN4WuZ7as5waHtenPz9glDjwAKUMASgABBuXZdihYOMRruEWQYgTCe
O/op89b4vZbGYqI6rqEVWL/ODWi4Ldx0AF7J6sxNMfqhORmhyH80dGU01qIlEI+A0xExK3inLtff
Ls22YFqCrocml9uBeW4opqn7bOY+utIcWn9zLUq2sa6NgRxov9V4kR5qbld3Y5OnSYABgISCEPPQ
06K6KxIhwtZ02UbYKT+wOisODkUxsyeWEU4gmn6xnXIInUpoAfByfdQOjbNllWdDL0DriwQklqx+
lt3k/GFZWd0PduZtUUri20ZYyMe4YMxr2th74KnThaMPCkVWusMHfWL0bvQZrsCmpR/kCFQumhXK
QDQOeWR1u8bUs+TXLrYrJg2+cEXpzjTW2KBtQUofHU/kT9eis3Ilc7tmQvHplDSdm2szlMR/NPXn
TD6X3koFZP6EEu2gCRzkPKiqogisPposRoH/qGh8pEP1nRHGAs+lK6mVpcyEBVp6kHWh2Iy2diUB
DEaDZiocHwkob9IhJAL9lH0IibYUPAlsT+ry0GT2XUnZLtbR8Tj6dw6Rm9aNv2aZtbu9gRcHjLzb
3+TAtXZQX5haZ5YZ0pepDoIDln1tmjWQ89K6zZxkUFZBWf1KdJTIukqswgCi2p6ZqES1rVprgJa5
vhK8LDxw/vIG/W/7KpGFNdVkIgQHRdV/Bv251TzUjhm0zUFMT32+vT1zi2cF6Axx8IE+EQn7y7Oi
5EPvIIR1jh2DKky+z8sf2GRBrz/ftrO0QojG5hYU7KqrJBEgNjVjjeUcJ7sMU/27n6+9C5cszKD6
GX+ERmK1QpZDGJmNbeId07CGSqq/+hJccgDIlEOWAvp9s77N5VTlcYtKYpkiapilSCPG95r3jtU4
NzGv1llQafpcEGs20ehPHGqXWhizh+Tb25cCwnDwYZA7XWds7IyN1sQ0wIHtZxKf2Obtn0cv51wX
xb9XsXdvUFyzXQP3BU2kw9H6vobUn+8v9XhDVuuvSisoO9Tjrauly1CPjSHj3oWi634jxLsrGy8w
U7yYaiFXVmXNnrIhZZdrEAlFSY9k7QeztnZF0u4TA6Wb2D+UUq5UEK9RTAiOz8enhCN17Ccmqcf4
GEtRg4xE15/i1P0DafNi14y1v6V1VgexnpSR5tavHSlewNOe7Cd3tI+lmQ6fb6+oYSydEufPQ/Ws
tzT9/zENfmfS+0owZ2t4NNtlffwVacZpq6FKxEhtPg4mqbbTaMZ3su3EZoptZ1ukTb3x7KqJJr2r
glZwPJks+5eJQtguG6vkUExuG0nI5gbEiPMNeg+sTUpzHQ3yfoe0Uk1gSzj+i92XLmSt/DxKmxJV
NARcu8zV6EaMbR3UMqujygALb1bpkFjMUJkr/K67z+hA73zpD2VQewDuujEEJoDUqMOOjva2EGVx
kInpby06jduhGjK0tdtFQAY0+zVog9/xEm6csAZy0ClzAxRmps/e6CKy6Xq+G2pq75mux6GjoSTX
N1J7tlwkXidk5EERFbhCGz9ocQIdBXv6nOP/+tB0frGZ3GnaNbn14jrZz4Zb+EpVNPskYw+Wlu9w
3Li7dpi0QzNV4tD3QxaaVV8EgzChBzMl3QMdGQGNSDaGGVhgAq9NxmeI2qWByJI6rAWLI8ed8Adk
VzdFCmQSJEjLz3aR1lGrl1rUOmW2Q/+BFRJoe4bAp8sP6H1zdhB9czatB+p4EEgOEa0BR3Y68cnn
Xq8HE67IDR7ZuRH2snVCgKBQFW0EEs0JTR5dLmhU0WEKBmDeg8yc/lSjO+Fo1rVNXxoVcO61DAqO
+BL4ivZDV5TaxhrGLBrNNNsYudXdNz3V0ZHVdviR8fe2dozPMev0g1+7vQ82AH36UgFQyzcFMYGW
hiyOL3kRQLTd30LE5jXvuiEAY2b+mrTkh9HXxeOUIb6VfkGf25GAKb7t+xAQDjcsLamFYL7h3zx/
m+qHPv44FJ5/IqAR3BWGDhqSbCqBg5NmlCQVMMBQlJFR2U72Ay9o/pin2hR2rfCDsREyMopcfE4N
tzpNXgZnhCsVd6ARpoHWDxreuBRRrA60r0tqA0XYztW3GtWAkqz5i5XJV7eu8w9e25ohcuPGq1Ul
3tbKk2SHZuf+IUcHXkRMg28HqxRRJosxADlfc8wqgFWJkYhtUTXdgRYZh9ra1BQbp2lJ5OK8vG/s
3jmgboOBDjmNMi3709dxu+v6lD4RRmkI7eXkcyM0ownMkQDIlCSddueWfNzloq4CM9HTg86Ivzc0
aYfulKZQo9G9XdnoQ1TqfbepRG0Bd9PE4VT06R01G7HrpteuNcIUftug0hOZ4HdYyS8uHdYoeNiz
9hx0ydUGVK3v3N4py/hYOpDkzkVbBU2RbvE/v5axfHDqNVW5pbNxRv/MVDvIKqivrSFpzToBc/qx
Gvy9WQHrWg7NvqxjnArGGsJ1KcjBcTODgLBhr2ioy9H0SrSIx8c0iVBfFmsIucXvI8tt22AOAXOe
cvW0NTMKRoGdyi1or9b6UwPhipUVWoijZrIHvK6QmUMhRImj3IJ7td9Q58iznQbSM7Yh/dsTPBcm
lDgKoCJO7BEm2nLrFUZgQAWxeDOODfkrFw8gXJfoS8T1eBmsZbhEdDOF1rIPeqpDzVbCgIWlwALP
AKy5wQGufPn5zsCTaeQ2pJy90ImcN4MI8etRwQSCDe05AG8rSSKi6ZPIvYmdaN4EvYvE9vjpdtiw
NADkkgGCRAEPY1DmJ9dJ6qQjZJybJKxTdM5v/9v3FT8adCEb18H33a/M2g5kxYcWDhJ0E9noMwGt
P5B3SopLJDUy5hSKIsL2D9T/gnZDNg2hdFEhkL/eMZQzW8pU4bKzC39q6GnYjtZHTVt5fC0OBZkn
SOvi9XJVox084nnOWLJTl7lPwDzhvxYttwjQo0KsrMqaLcVtaWE6okf8cjLR9hMOCfs2dRpQ0dLJ
QoMXdgAS8a+3Z2/hQHERMiPDOj/Lrwq3RBsTU46MndIC5FTxw0jLA41fbhtZ8ub5yQG+cBxbcIrL
7Ri75qh1g89Olv/BzoNsDTc4z4vyqAHJJOCkuLqAulHTKYZPTYZIn4Ep3g0GBFhS+6XH/Sb2315R
vzCkbHyvo56XCWx8U//ted8K6HjH9Sd7jS1+wQ8uzCjbB1TAekELDefL9L0Eak00bpCDpMxOnhrj
x+21WXCAC1vK9iEeiO+5brBTK05mvOvEifa7d5gA3P4v/HZGd14uv5Wm0jIElp/Tb9LasHHjaCtu
vOgBqKSjy1kDH72KHLXH3ClSqFicOp6N4ObIWfoJMo/pc9VQyOGaQlvJRC649KyPiav4rxqu2hnh
Tm5cG1PDTrW1mYLe2rxjys4+rzwatRZqEVpcs1NvxGgdYR+Yp90ZpraS7Fyetn9HofhznHaN7BPJ
Ts0UePF3Qbep2MbxStJkzYriznREYOvHFTtN5GCLO2J9Khu4QPjfpkxxZN3C+ksfK0JBBC0qIBSt
h8bf3jayVHzDuiNIRsMWDk1Vp65sAKfVLBw1o9AzPBagJGJQFKPAwjU+tiWqmaYXcfBf5FYesjbX
IgsHX5QnvFwZ77IH/vtLFBeBEDRJyhS/xI0jc9wQbWWoa99XfEOmKSCSLg4hA/s1AuHe7ZlcPONA
uIqbFeXMK5KYvufEYD2Wa2iecv5otM8xP5n0DqJQ75moM0tKrAMKJR0ZgA63D/mDfpzpzRRQYMCb
dXn+N5LZ/c8Sj3VOHDRQYxP5NSiCYsviIbfWQoP58XB1xSGkRVCGyBbVtksjY0fAsNFhtfMML/0h
TMnPqY03c89Ek3RBm/9u3tyLPI8Llyq4iNDDiZv10qQwUjtBqpmfsi4w7afCejsGdIYY2DO0BBTg
6lsGeuJpMXGfn6xd1R4nvkItt3TqACaDbmrIx1xDTEWTVv6QGBCotn9YZdhvfWPrxJ9ue/F1KwEm
CZgYvPo8FA2BNLicpIz3sVGNsDL3tNcfBxY57D5L0AcYEaAbejkFIwmluab2urQ7EeigtxZtydc1
AdAl6zbvJ9gFAv9TX68E8EufB18p6Ffn5lTwhF8OK84KCCLWfXYCNHVgW0p/3p63he/PUCZs/fkA
g97n5ffHxJaTZ1J6ittn66WqVjASa59XdgvAukXPfHw+FZDho1E6tNHtASyETecDUEPOMi+k3mfg
MnBi69DU2sehR6nQrtdO+UU7pofgHNgydC8ph4sBLv6msHJ60po6arw/ElnLd+BdAXb918Z8VJ8d
YDnr3GLK8FqTQx1YHcQwqUA18u1vctQSAM8DkzdEN1UVM1E7tEeMTk9VhYCJfNLK/e0lWdjweJfP
AaA9G1Kp2hI3tZIsNsETak8Aw71yWW0tcl+j2ePthrDzQDkHCCeOGGW+mC2rsoX+4ilPjqn5StpX
ObihNa7VapYGdG5HiZuN2gUYYcKATP1nkR1K+qvuIleuNbkvbZYZNImHGR6AV491ra2T3JqQC+iN
MYr9FFyua6m3xZEYAEeitxBc8Wp9cdKzWnP4mJ5AnZEEjib2His+my7ZE7HGibq0YyAK8I8t5UQ2
xoryGq8lXFuGH/hVEqOATuLIsONpc9sRlqJBcATP/LfIYDpXZU2SsUTaaQdGE0R9PlKlILv44zXk
YBRlZKfpq9FomwHHdxC7/qaLtT/cildeIovjPfsNyglRQNIalMUYb6d3TlgX3gZk0E8+M9eyw4t+
cmZIcfupmZgXlxqOPM95QKithWbjkZUpXTSCZMRcKAYmQSWELZosl5O00hPEOqHusiZftPb5+e9n
R53rjEOSxA4c0Yt05NXeca2BawugDhBrgNBD8T30WNC4ScAX0RG/Rz8ZfdAH9DDd9rrFzXRmRBlD
C6Egve/b9KRVJ9P8kTrmzjDyUDc+3raz6FgoBcy17rnso9gp0zG3m9mO796NcofiQ+CjfHfbyPwR
Ja5FVg3xnw7gNAB/ihGXepDLrTjuHvMV4KdEW4kClwaBdzGoxYENABeZ8orpoWPaZMzDghebMov8
cgP913cM4cyEsuhpkU+ZzGDCrzZJErnR7c8vjwBB/xzm4VZTth0DLalIRqTKhQMCWGhgjHKTlytP
9IXnhQ/43j9GlKum1DKoBTpIA+I1ZjcnjR4IeSBiz7MfbfVTdivx2dqY5p9ztg0lr5qEJTBXap/i
lIJhY2evEcoveta/Q1KTjkU55FwDcAaavHfc3ZGVZVmZMTXayMlUQKAbyzLYKLWTYT/SYV9p7cbL
2sfGyp/r3tqioBze9oZ5Ia72y9moFH8WFZpSmoHDLPmemG3A4pNvnFjR74amCtBqcdvcykL91VE/
Wyi/H1tHyzGJyUh2JZlScKAYMWLqdiU6XDOknAN9Gw+4P2HIKX/H6ZMDiYFiTW1+6eA8c3K13cpN
DL2u9RQ5u2RD6b4Sj34VVGs4pEW/QzA1Y3is604QllDquAMKBgRSDzFnkXxH8+SsvfKPBeXG14mJ
+jhgqie3FEH/gn679xzKZwaUI8cZa+55BE4m+bHYd2vU34trPZNfQmUB94oqhlq7BVKODkHAaVkB
HZ6q8WsRr/Qrzz/xap+c2Zh/w5njJlmey8GDaIDul2HR/ZnsT0271Sa8zV9vb5E1S8pqmG6T9HaZ
IO/Yb+RUBwKt74behQxAhiadtretLXvXv3OnLI3PpGMmDeaOuHsH4jR05XyZf+2teVMuAvRH2JlO
PFTT9AcW//TYlxKc7B3/dXsYf1nmru2A939uR0X+RDnHqMfGcZr3+5Cg4152XflYm8A21YMrQgPd
/xvQAlhgzQGypYcQWtg5mvndaCEEIkn5zdB6E/Ah4CGNitlPeZF3dyBH+TMkeJZBlw19Qb50d8C2
uhu9s0XoETbOy6EHjFd9EngUSqWTU3M0TnvmpvHBxuChdyvorGbaOnls70sQo65EI0urh0IYyLoA
EMAjWAkVCkGYnY9IqUE5Byl3Xq+8BZZW7/z7yimagVQwNm18v/E/Arykpa+a9svhK3trbRTK3kJ7
kAexloKf+uY4PthyZRBLV9z5IJQNlbSc5SiAYhDyoQfBb8X+ZOCvTdp7vBkFWTvs1uZM2VFkFJ1r
SJgb2hCk0mX8bI+71VthzYqyryB/Meqx5PxkW03AmpfU8oKp3Ln8y+2NtbY2SmTluG1a0waj8cRr
DWL0fo1j81qnB9zxZ8uj8sQV2gxOKjN+4q6/l9099+9JfEfizyX9zbQh7IpnWf8y/btW35o6OXRr
FJwrU6nywukunWTG8ANiEY5DlKT7ZEK34N3tiVyyAig0uKjwfNAhznx5gVRtC7HxaUD5I/dPfVre
l9QIKjKFjFs/3mEKShtzzhbspSqcJKmSynY7n56mHB0caKaRD9SZ2p3VFv3JA1X/yhm/eP+e2VOG
ltkU7bAZ7NltH8Qg0h6CtH2zOhDcBOAeqPahL/IaDcVLaTENjZEnL50gOjuSPrCKtcL/krcbSCci
4QceD0iEXy7SkCFJDZwPPVnVTwa51aL7eXtpFqfqzICybUG/UTqsNnCnJO5+5mXlvvPRTpPNbTPL
40ASFrS4cw1bWRGaZTVojhBwMTQUAQS5Rii99v3572fRUE0nqxxj3Lb8C2Qs3TV+qMXP4xoHfeUs
96kWp5rUlRR8/yiK8q+W3OGB+o7pOfu+EiwMqLZzSVDd51OYdE8Yx3/7vjL9xtAIx0tRoPb6yM83
a0mnxaMErPgz1xm6JtV88WR3bgmmLhQIp9+GPYZDAaS987WYtJV5WvRWpDqQTrGw77T5h5wts9+Y
icCuxMNAd4IcgG2gxUO776Pb07U0HqDIQVsAqD2AiModI9qhj3neA5zmejPUJgc31GRHbWOsvEP0
pQGZ4G3TgIBDpVBVGzeZEEYy4KSq026XxsUn0qCtvyMsB4Qf+OgSAk487aIi3fXZFLX+GFS5+8jj
YQcqz537DspNJKlmhnEf0DycC5cTnCSAZxUeSsljv3+R/f72vC5to/OvK25uFlXddTGuHPnNHCNz
jT1gaTLPP694uTUSUSd8BHgp3RZNNBaQnHi5PYIlz0Ad3AY2FUgvMCtdzs/kjXnfV3h1+dwKxCf3
vs3DoV6riywFiLMKhI18Fbru1VOfl9ogpYv9FCc8aO0PEmwjfN+Xz8L3gTRfw9wuLsuZOeUOqJ16
GMHqyE46/YwUnC6fb0/aPCnqUwgAPDByOABBX9XB/dRxOI295DRp5tFs+zFKY9SSGrM/CGlFPoBZ
Sdy+tN2avy29XMEciIMJmxhZ3tlhzo6LnmiE+TooPXG7bvN+iMzS2A6GuzcM+bHu/c3tca6ZU06n
ycgHTxQwl6JJTvTDljskAvgVKubjEQwK7zilQPGFnjPQzQOFOi/r2eh4J0AKPVFwXBvspTI5ulE5
YJsksNs1scWlnQW0ruViLmFNpVWhpO5t2TXpiTtRV+1ATIdugduTt2JCjbo14VuOdGcm6uJFL780
ya/B/33bxDwhqh/OIIZZ9wSNqephK7md236CMvBY3fPmW7omKLc0BDx7kcSeCdFQO71ckIGmeeLZ
lJ+KChkSa7i39GfhrbWaLo3i7HmiCr7By5An9+aHVvyzSL4Na6+Pxe97uMfRYuqi00pBLqSZa5De
KIFVsncWoP53txdhaZOAzPOfzys3TN74dWWgV+SEZlJmb/mfmm9ifUfTlZP6ehjAroFkF70eM1Gd
2rafjn6WdxPwRAjUAwuJ427l7r6+CsARAdAtBARB54nQ9nK1kYcY3NST2QkEAUFPv4GhsNYOQ7b2
zrj2Kl0zQOYHQ8BgXV055chQ/nQBhBHipRufa/Ng2CsJiSUTloXW9hkIhZTuPJdnJ4kFXGGv1R09
FUSieRlipytZ9qXFODcw/4AzA701FmZZwECZywBYb7laFF+wgFcY2HvQT2AD0KOsBtO9Tk5pnp/u
R/G57j/ddtqFCQIaEoUowP0Reqq8WUh5935FCNY6a5CeK8B/mQV+sVaAvr734VBgZXPw1gOFlVoJ
c5LKmbidZgD5PuXxBl1gTxl9GnD7583Bkm9+FFxaU659Uji1XXuwxvf2B7pGG7OwICZ0PmbcPTrQ
kIa8XPLB8POhSqg4EeYFw7Mn+5X9t2ZA+florUQvl4QBj0WADg3t5vaaL+zviwEooV5BBlebBL5f
iG+DfejzUA4HZn98uxXIR0HWB51Z6OxXdgZlg6z8klUn5DPFvjPv6mTPxf62kaWpQiyPwxD/wQ2l
rIWo9Vj3qStO9q/K/2IZn29/fmF34Of/+3llJdqeauWgO+Iksi4smzBvIy+ewncYcXB1QwMFLUNq
fOC6ZKLCYuLktoc69YMWbfx0XEn8Lo4ErHWGNheKEVZdOm3pUkrS0ihPbj0Oe06z7sWirP1s9ZUf
3R7P0pqAuNCAcrqGlj0VgJiLyrYZ5eJU8vuTQd5cbQRq5+zrykByZ8ocm+Pr0j7UVASmJoK6fzO4
HkYAq4MuM3pTQHN+OVtch/ZiLrAkZTKgy+1uHE8lWmfXVEMXZgq4CcwRTl/016jifjYZY9cF2c/J
0p5EceJvX4iLzysBCcHFS5oMn4+xP8Rp7ZhacCkAM5CwAKeCgdBz/vvZ1QfKNtetBrMEYgZtwBXA
3zaKtJE/6XIlslq0ZAMyizTMbEq5Am2N5bbJpvIEnws4ONL1joY92KRuO+68qpdRtD6f6f+YmZfr
bEAxstNdbMIMF1+qekAXlx8Y9jHW7gk5mUSG/fjrtsXFgUGdSEMnLbISKriuaopCJpOFpR/yALox
Y3kk+co5vOhkZzaUyYM8nFbmsw1a/wYVfCS9P7cHsXCdzE9s4KagH4mOUMUPPOIUPIMQ2ckQD9P0
TIp2R9tyr/XNyvosjeTckLL13Zx5BAVJ0IiGlKOJflgLfBeWA9JEQOoDFw5ou6lsmM7NBIhwZupn
40Vzt9K8s9ZgZguTZWPLI3RH9fyaeAY05wNKVh0k2/yPFgNFu/NTulUw9Zvbi7IwVxd2lLkCEYSf
tw3sWE4flNlLtUa4ev3aQUQ9a8+BaGnWZFGuxiKhIxBmUPTxjQo7xQtFYgRNo4fATwZm/Xbg7qU5
5URGSSLmhQDrNOdfa/vRjzdNuius6PasLVDXze8EJMJnkAbYdBQPkGVjaZWRQgJGB61/HQJBs9Wh
aiHF58H95qI7gBefYjG83bNhFsEkLh0E4yp0kgNQhZyRSE5glMhfBvYfPz87y9nBNhlt7lc+B+M8
b0JqzCQZKyf0vNrK0XkxAOUMaGyN+34Nhl90h2WRU+4I/aql4DzZxOHtJVrcozbaadC9h0Slit5H
FMNZhirYMcu1Z5346R34eJs7vXhH5QW+cGbJuJw10y1BXjFrj3g1WBnDTKxEMotbFAeNDTIiMCup
byITJMGt3aNLo/6lDTsqVnx5aaLwZERWC+KQ16TLY1+XqcUB2h+S7kXKcsNN/x6evxJYLo3i3Ixy
Dsi8t+TUzb0BxHjpqPVxbN+zOwD+0nBLIngFle3lQsSu/X+kfdeS3Diw7Bcxgt68kmw3tmdGbvTC
kKUDCRoANF9/kop7Vt0YXDI0ZzdW+6AIVsMVClVZmX3Ha5afU3o7dcfxsL6jVJ7MDBB8IzhGskMO
9npuFZRaTnauvYVt2Iy7IogLekOz/GRYG7exclX+GpO7Z2ydNkFNPSCA53IHbefPUPUIxWD/Wh+T
alWQp4NqtIFg2ZO9M1iLDEo8mBHs5lehb5x29dcxX1AnBhRMbv/y08YC3wmQ3pMb9+Je+/cOnYVa
/e/3pcvLHFmNdxfg6jZ7DrzuAF6/CFRGG15RtRSXVqS3I5Qb/dbWMQqHfthr2WfX2zCg2ljgZod6
LpLZaG6R7qxcz4XoKY6GZ4IDpoMoRlI9M308FYG2y1DH37CnWhZQjznI5CCthkjp+pwMddBYXoJz
gnAtfOB4Sq5vKtV4IOyFLwP+BHltaTx6pRM7R1f2eWQ3rrj3obCAJvogzn+u21EtDJziEogvl4pc
JHL4TGxutrDjV0Xo8uxoas2972wRuSvnC1LdULpechSykJUG3rRubDFfzV0p/DDn7saEqQ24Dtja
UGCHBtv1gtBAVOg1HoHW6LKdD4n4You8XxVOIkGxNOcsjwgZfTADjOdN/gjf1WlxMSQht5/4kMUg
JtoYi9oSYj30ZCI4loECaW/4vc8mxHsQxvGqUIQlWJxGd+N63zJjXk/ZbJMy9T2YSQfgkQCoaAGb
p31/8MdP67ts2a1yyALFVhR+Ft75N6X9Bkx75jizJYANmXV0hr1t3IHAw+V48UdJt3HbK9pNEUxc
2JNuMZpABAEsVel5QqBco/ptdXuQAdVhvieguYxzAJToOzIMV0blI+u2WZEB5nq2SNSQWNsSqlcd
VQ96jAt/uosMr+RyDPA2WgaFkGUQ3Odiiuv2NvO3NMK3jCx75iJ8FfrkFgRkB+e5/SC8DrpOJ2/a
evyrzirSiEB+oyMc3a3STFmBOQ6lh8cldV+ZeJ7s4/p2Uw4i8NCjhxwDlHOkjc0Dy6QB1KfO3Mof
+TidFoSYgLrQuhlFXxtSGBCgXnRJ8DxzpcnSJrP1wZ8IO43WQ6o7uUnbZG9p5Xl2xmiaFpSfHVHB
QwjlRDwZYpf8Oxfm9W+Q/J5r5k5BnTY7a8He128nkW44I9VNdDlI6SxltpMHnbU0aw23BX3V7Hrv
zW4M/Z/Q1jdsqTYGwM54bGB/I0SUnoR8bLxmSDyE6ew4lyfvtL5gqn2BvkooZoLP7i1OZrltfeS2
0nNtVE/D6N5r5vDUoxFl3YxyFHgJgP5UR5ZLZnFtZ4TlBpBMaBSe+n1ZaN5vs3PyrZemyqmCZHnR
DHcXoLS08lD9GsEZh1i6sxGyUeNQN6eAZGEKfuTMGWKHvnBnK85S3RmXRqXdoDGzYiYzsrO/0GnW
GTBFr22WRJm+tRdUi4VM1zJAuAmgFq89UV8lNYg7gBYYfHqfaSiZBTSP8oD/+PfVurATSJVq9ErP
3BLo34NScJyORpxtMd4pr6MAbHFIpRtQvni7UtqYmP2cnUfdvW3m5iWp/Meaa6Eu0jOI0T6AWxUA
NPdcljzWina3PkLlTCLzjeAFhwpIoOuZ1H0xJXqZLGuWPaD2eIZ89SHxrfdcUGBZ9hZoEwossjsE
6dMIYN0AJepmQpnr98h+ec1WYlIxGOxqcL0BSLKQYkiDoUUqbLMj6FgxoVTqaKe5Hw5aOZ7W50yx
z2HGhdQ4wj3QPUuHKwUrZmWZmLN89FDMHkGT40ap9pTyn+uGlOMBwcPCUQGpeRlhIJpsyCkDc4HZ
FadUWAdmOJHZuxtVFoVPQtANDAB4Fxd9YmnaKsMGlR2oBM+af0yzw1ZpXjmKv5+XxV3MbCyYOeH5
1Whgop1Y6Hs/hGlsXA9bVqTroQZoLs1L8FX0To/IJAg1JMCmeisGUmUmwbgCgmnoMQEqIdNkaR04
VkdkXc8F/xxoZN+KJCJ2ExfOHAowsxvli2G2oZ0/re8FxVV7ZVeKW1IaDI7DsEgOmhQzmoGT9mNC
T/UMitts6/pQ7QgLgwPhHHb6mxfmJMZZa8WgPaLc85VUddTnw8d/Hw9Qc+hew59oUpcOEWfuYLo2
tBEN9qXj3U5HI0zwHWDVWCMbLUOK8+qh1W95MSMP58nntfU6CsBpm4KJBVG+D03MZDdzdC/O7ygh
L07UBZIMBGroXbz2pnZqIxdPkcqopn5XzsaRA0wTtM5ufe7+5KGlN9OVHemmrV3GG5pagLJN2n2i
OVHbVftR7w95+wxezYNlkMhOeCTQPIey07H3m2ikW9jixS+s/QrJb7ACQu0gCMbtyKzQZjSqSlTM
x9ty/hwkQ1jqIFaan9eHvoxsxaaMHSt6owLkCoGN5/bIFDykfhGNnN3zzjw4dDi7bCNRqDgKHqIM
8KzCOb7lQBrqomV1g9Z07LC4bPq433oAb1iQh8TbwhIWCxDM5PdARoYu+/WOOQOsATA1KEjg5XO9
K6fSagZkedKzUYOfOZ4gB2bEQfmhHQ7DO4BeKAb8tbUM9uKN2AwBtD8tPT0n0y61bj3yYo8bmW6F
J4QJpFNBqoRgQq4NjSZKD1ng4Bk63BrFnpT3IEOxH733FKGuDEkuV9hdmgAugidBIUKd83DSz0Xw
lJO7Whc3lccjKMxERfJpfbmU++FifNJyadxI7WQpr1rB09xAo+f7+ve35k9aImibU1BK4ftdvvPM
Y+dGECsRv4J/Z7BdAOz4b4G0oZgm3cit1mkQZKwwfa6XHv0p+dSM9sdc2CwcJmafCpDvhf8+NDyt
IOqMqxlrJ5kc9NpvvBGBc+DU6YM/BWmcwVcuBPxtVIg52AdDSX+vG1VEHh7usQBUX6DqfROldb1t
9pAwg1EItzbdd5Q0vyfpxh2mNILEFUoIeCvgj+tz1RuQKwM9fQoSq+8s0MJi/Ahy243pU+08MMAu
TTZIuuG6vDbi1CNz+wnPqqTow9Fpwq13m2rr4bZfiB9dhOdy8FT7Xq8B2JidaeiNt3lwa7eo8Hz+
93gW2R2AHCHFA5CK/KbxKDDmtKjxptFfi+4ma/+9ewJJiL8GZOZSODl7mPUKaQ/3Z+7t0iqySnAX
hSaJRide313KNYHTRoEfIwIHy/Wa8JL0AWcpXvLajbbz/Y23jGpfoccf9wrqbm+LbgxEVbxufe2x
dcF2NDUA94ME9I4PyVYPiCoKu7AkV9xAVWixlAI5sPQfzf2TqFgECeuQOP+OOvXQmglucVTcQMol
hyWTnrhiwhXkp5ArhP6Lf4um9XojHlcFIhdW5Fu7ckjAqyVf5Pnk1bTEA+XO0bSdl7T0j4h5o6D8
ub4TVEvlooi1JL98PNWk09marO0mF9eRxw5VxsLUjCx7Y+5Ui4SWIGQsLVRj3pAWujMtATAD7sLk
c2joD5WBOM7rQ9/YrQ9GZQjVC9Rj/igFyzGJ0MhQjBSGEqe5SWiahJmtHUAMG6d0fkdBDuHCkmLB
poC6suQ808AVYLNADxw1ICWBAf07P+pS3v1rYBntRdQToJ3aETo6dQdHj1IoUIh3uAFYAE2aDZQ7
tNWkTNTcpIlGUxttfAXEPPQ63NhcivUAPAEowkW4D32J0ghSZ2bMFwt+PptIyHBEqelFXip+df23
9aVXPaEB5lxeZNjOqFxLB7Sai5InLuqXiUju/I7+cloeZdDcQefWMU3ns+iKm6Cxd4yKrTTB8m3p
/XBpW/ZCLhlzO6WwPaPMY413FfCFg37LtGFXO69tl0fWsOEpFB4cJpG6Xvp2lszv9eYgyL0EKUHK
t82h1zMdRr2I1mdU4RlAr4+9gXQ/5lQ+TH09BGOQdGg78hzIF6ahPTgxCbbqtEozaBJZpKgR7ci5
a9Qix1wvZ6TXLPfG4Ebk+8kxs4ON+F41X6iaINO/KFFDPv56vgAMcam2CCtY3rFPIXGzEeUoPDfu
OmCv/yS83jyHqlY0PXYlCjFlFTntIRFHcL8J1w8pyIAqx9tYHUXQ4yMZibwA3pHo6pSOrlW1vd7X
VolnMo2mokQlHXw65tHL0mPn7da3gvJwoUdlaa9FORC0MNezR1nStUXQlmedpqEG5cyMBGEmDLil
ITSh+hNwSD/+qpytZ9mfzl35aKEkvSRZAtRy5WONZKiX9SY4TYBx824BtiJh1nX2LSPjCMJKvYpd
q/FRBqM0SpDXhKQWL0PhDNON71YgE3TruyTvii5kmVc8g8ShR+emG+xa6v/KvKm54YM97hrErxsB
o2pjLxDzhUEPXlaOGGrT547fNyVuvfIDtSdgqGxcE3QLQKXK26Ax7T9DctDglrSZwNxWnls3GEOq
56e+ze88vGDpY9+IIzKxd91QxyP0waCvttcccuohOrq+R1QHDOgtJOMXukD0yV1vEbduUwGKpQot
2OwwZNoxe0fhEcIrfy2Y1xa8seEz92CB0LDXb/mW4KZqwRABIZz08Q9eRdfft7rWIjhu1ZlX801H
PvjobU/NH++YJjwfbKDZQQQgc501hllWlp9UZ0cstCUx2cLXqBwRNJT+MyDduXlrW1lTwgDQL3tO
+G6YIAeG0/Ib9aKbodOrcKq0LF4flqoyjewCmi8XnVkUByV/NAL73PpFQCD1QSOrCKLUBYdY+cvJ
65B5N0WyC8Sj65K91/7MATFaN69aukvr0ubjRNSOk3hodGvuki7YVVa69/stkMfi5WRfBGUhSHDh
uQlG3uVXXARkwFv60BZIK+RQ+hAkMEdIbp+SrAXpATFPA/IC5VJxt/2b2RSf68m89cfinvL01/po
VWGV7y/Y7KUhFa7x+ncwS8t4VdbYqC1Ii+yga3Zaypod+O14mKUW3TjaitkFm/oi3wHIFu43yftr
dWWxPqA1yst1BMxglHvPhvjwz4OCe0fGA6wS+L/cHxzodTVOIy7QvgDQCfjAkLmQT+eITCGLvG5L
4auubEkDmsvRqZLEL89GtbeDsDSj9e8rziCGAcqAJbcLfVgpFrU4GvycES2KhfWcG84uae4Y+d2S
e159hS70hjVDEX5empNjgYR3AGcnMOebTwaItduTAYLejNw7Og/L8T6fIFXyrfGRa5xeWPo8jWNc
Q4V++CaS37W714Lf6+NXzu/f8ctJOotbs0CLMTmPYj8/GeK0/vmN6f3jiy7PoQX1wU4rCfgRtCiY
n5gPdcgnQZ/T5BPRv64bU3CdIGK8GIy0Wbza6IUb5LAG9vVp/tKlt830Vdd+Nf5tn7BQS24J7cOE
mREtHgk7oSwU1vZGvK86g5e/YpnyizG3BsIXXO3krPUvvAlJGs5bPAAKt4KBLikhdyl1e8u0X5iY
PBeK6j1WrXT4zpm1vaOTYxmYj0ANHtcnVT2av6akA8Iht+noFUzp5LYq+miCvsgW54kiQkayAfBM
1M1Q6JaTm4CuNXntwFs3PpRV3a/B4MfTHYn69HV9MKrdjjgcH7TR6IcWtut5K0cPF5qPq48U+wZC
nbv1z6uW5fLzUtiT2Yx1poVxtMUxJ7Hug8UWYIfDuhXVigCmhOtbX7q95MopNkXALGaW5yaLdXIa
umP771SyyP5cmJD2Fwn6uaEUJmhuxyS9p0ss/w7JbFhBYwSQ6+jE0uWuO711J3swPDwYwty7S8k7
ro4Fy4WbF48hpH6uF1vzC4721wnBdsPD8QHcHBsPSeVC4M0AzCVekW8aL23eF06rD3g2pBUEi/SI
iDvb3fAmqnANMSLaIfHsRgVSbuPVDVNMdYpZahr/jhv5ierAfDtz1ECpDXk00HdqUGlPQcvZ1i+d
W0dmkGywK6g2NmgJoFUEujYX5+d6Klt7oM0wVAQSd1zfQ6zV2UEwrjqWFRRZmSvql/UtrrSHqBsA
UDxPQBFybU/YQW13DanOOWZ0QmbmILIvKFStWzFUtxMADv+ZWX7GhRtd2kOsYASlA5g4byroGvtp
9UDKbFfb3m0Gekk9K+Ma6aHMm2+sxjyJGhIEtvjmsOKVmeSB582usdx7t/U/bPy2xRVJESw6htAl
jgY4kBrK2d4lRWbqU0LOyPr+cFvGELmi45ZDEvImLcE1Ikq7DFt9goSpUdy5fXsAx7nY2H3Khbj4
FdJdZujJbELDGQ5zgh78p1mn4Qw4a29/fNdwsb2XBlysunRYM1zPjdU65GxNxb0GpXGdGAcrw6Vd
1A2EvrMHd7SfO296LKv6ozttBSrqgf5nX0b6kWwCZ0wK+8H4Yo3PqRXqHQQjN3acymOgsIZbzlvO
kuy6c1q1LbPLGqNsI4s91Oij1vP9+lxuGZGcd29DHloneX0WzveaHTXxYzY3XKvqwl4IKVEnBpzm
TZ217afAS1O3Opso8+vt3aQFke6OR43ctJ27MR4VRBIQ1r/WpGsVtFCj3dZedfayryjtoE0ri5Ak
D4WFLvcii9IOlNHVjW3fo6l3Y8VULuLStnXtIprWbvTKhO2CO2Flv4ggi8CWGbo4fH3xEbW5jUtF
lcC7Gq105DzkAPSs86tzYkBduwcDof5ijPWO8yd/aU1vd4YN9R+ebUyzats4rhkslEY62qKlnIro
aOqRmSFng2YS37qZyDeDb0GEVRsHCX/sGWRuFqaQ6+kcGq9vphQet527l9kJbqvauGG6i2rW6J3y
ZBPDoXKjlwaXUV+4+B5M3HQA2fuZd/u8DcF+OVtx7x/yhbU6FOYTcY/sHThUHAxITAPnCqC6zEY7
ge7BmHxgBD1SRSb5puUv5RbL1TJT8v2whANLSRW9/nKR23JnPoAjAUByLSoP1NytOxHl54FnWK5A
w3zTZhQQO+1NFy1TFAzIVXPf9sd1A6rttqBO/6S/UFCQdgJxWcDmHHhN4TwLetL656TYiFpUY/jj
acGAZyAJs/j8i7VnlI2Fb0EYxaxvK/HZyzeyTCrfgGBoua/+yFkue+/i+8mYmzQTGEINAmXqO3HD
tSckgdDJMZ+tTuyquXpen7U/7Snysl/alHxhQcC03eaABEMAYE/qMgLD0CGlOqhDy10JztIUmXRe
kRjdW3vaZvvEzWOknZFsxnvKr88tmaMcf+czelex7A70KqfaaWKMJspY9rOwy11u8lsGamitamOf
sxPtg1sr8U6t7e70ao7Xx6TcCRY8jovXO3p+pGUCAn0GQenSLilOnO48eqj+nbwXrBjI4OJpBK8D
VNL1SiFKLhw/b9C5zGNkkTR347Qor6gLA3J51kRXWSoAPz67jh861mkCY6fDyN7Vnoi36/snpv3o
QNym+1uzp9yEf4cmZxgtiHWhQQLoaq5BOwECit6HdDw3/TmhLCJbNI3KI3VhTdp+VTK4JgQhodvG
xAvLpliU5dazSpnGuZxM6c51R4AugwoF08Qtj3XvhqJzwtLtwjy3Ty74Att6/gKIxUfbbPdF5T8R
B11UjhVlI/jSB/fT+v7cGvPy9xfHXJSoSflL/dbLwdTPULuaN+585Qm4mNXl7y8s0DER6DTBoTb6
IZyS48yerS3g+tY+kU6Zy7Tc9DhWrqAiSuwPE0j4UnKaSrEv6Q8j2IibtiZNiib6kjmNl+BAaPzW
grpK0W4k+1TlRpxpvOzBdfOnsn49aWkBHtQ5wLKkJrpguy9J8QEJCz15GI2nWjz4zrM292FbfhTN
54q0IaE7u08i22IhEQdKvhj0Oxv3dbtRvjaWmXzjoi9+mORs8smr0nbCDyvdB0GL2Ec7QNqd9elk
9lPcWADs0zM3v8/NT73+Jtp9lvwu+lMtXtf37f/nHP3vDL0RWgarQW3kBF6PzEbUau7DCAhhmBv1
3kHsMzM97MFDlNpdrI3sMEMV0cbPBVHv0Uj0GwQxP9d/kHJiIITmAAAIBIH8+hET5O+aCU3S/cRD
i53QRnEcICvYOxsXv/I8XRhazsLFeZoHDjHGEc1Gtjnd1Kh993V3yzc51VVHCnhMdMeDYA0AIOnY
joWWZBnB/T85ToSuwd4dosaBOCNkTIc8PZBkq/lbubcuTUqneJ6ytJs7eHvSiyjn+8D/OiLXzYKn
MtejUUcPSpnFY/9lzPfohIpMbdy5w0NPEdIHW5z1yqcKROEccNECy/UGqWEEGrRVl36rev48NQeo
dIfVcOTNoyPyUDTfbPZlLDcQairHcmlTmgHXzIghFsfiBPmxCbM5O67vUuWqXgxK8lw17RNjLjEo
Z2h2aGWL6uY1cLVw7lls2C88PazbUz2JEEKCjdtCwfIN+yrreTF6E3ZR1+QH0Y7xkDgoAg337tIS
U5obw1PP33/m5EjFMkXBbRM7CDxqDXDzYmM4qrPngQkb5xuIJHCfXJ+9ugRFuqfD6ZjAEDvi4KDD
Oa/363OmPgcXVqQQAXvZ5hzYiXMjUGGZnm33tq7KA9h1xu6lFs928ZiYd4VlhF7zoQE/b9I/j2xf
Vaf1H6LcLBe/Y5ntC08Dng9TSxh+h5jvqk9BEYk+1K1d59+53taYt2ZWcjc9100IJMNWln3TyJNw
fsJ/5vmXcmqgKvmpdc5sOrjFV789CK8Jl6ZiaPeuj1cZ6EKRDSuMhDqA/dLEz6yeNQrip7NVP+ns
oz71UcGOReGEoEmOggRChJ4duu5TsXUuVeAZJA6WJi6AVqDjLJn252bOQdKH5ioytDtmG/4zE9PX
wmmqELQBv1y3JTs9M5K947ICYOzidz6Z3QvP6+9D0W8lat4uvYkCO+YCcB4wVMqsJVDDGvqqXhyR
M4VW/uzP/iEVbUjZk1F8ssetAG5xbNdhxbU9afmL0pvTnmLmW/OpTj5kgwZlov22YsRbBwE7AdpN
gePCWsnooCwRLG9GIEELHoHaMfH/2UFcf19yEJrOiglc2Xiw+FE6PIMRc4uV4O3KGNgoaF30oNQB
DJz0LveG0av6pVWys7tdm+rnDFK1Gt7HeVfuSVfGXGy9yxWSTtc2pVHhfuyCxltSPrrzAJjbTpTm
jtTdztenvcZEbFfFY1/138YiOeo0j3GJxQ3L74RlxutndGv40jlxfWHWw/JGsycvhNRTlC/qnR0k
yclu8I9683ndntIvXUy35AMNTdSaMHGB6T1uZLAaQAjm9+SRb+tmtoYl7X9fZINe8OVF0R1rK4gJ
/9Qw3C1JG6U6yqzwAusGlzj9+sBdL6kUaTh1y6Azh5syT+uXpK1/VuN4yhIa1hOopu3Gjngtdiib
Hd9hFyUQ3UKPOQJLafv6mjUQaHMgs5fxe4P06DZrXiGHt6tIeatr9Skv59gT7+iSDZB8MS1k/aBo
IWPqqAfUrVGjq90MymM+01MLxCYDUqpxnI2ZVe6YC1PLUl/cmjQzaGJnOCwWmXbC0J6NmceiqDag
Zm89JhYQvUyeo6O/+E0VsRpZbrc6zJQ1C/v81gSQptp1Wxivtw7z2oy0T+qJm40WwIyZsG+lZv8u
qLcxEuVWvBjJEkNeTpiVJtUww6OB4PM+s7I7s+Ek1CZHAF6JtlTSfZ7LaUcnCAGvb0bV4GAYrW3w
2phJ6dSl4JQVQw/FG6crI+hPhEm7cR+oLOC6QVIO0GjoWEvuamh4YQgbcG+vPrGHpvg/fl7yTkGn
FUgb4fNa9XXKvyVbkC7lz18oXoHCwTNQLo2zQcPPn9FQAPqBhzztcDe/pzIDpMd/JqQhoKuRWNwA
vN/249yJKhFlW7Ok2mCXJt4sM2U5dzjiaZbcBuCS8xoRJqi2VhOPDLv8hWv0UUu7aH13qU4oxGuX
EjwIPkEsKe3rdE67OpuR6cuRL53ZzrL4p2CAaGXRbOyDt6ZQxUDAht4ZAArx77WpGsqRoCuHwBq2
IFCv+dcWMWKfeE+U+m68PixFlLyUTPAAsiywF5syZkPLqzkoFlkgsLxH8/wT4JdwnopQo4d++Kwb
DY4RsnBuviu0rRyBcqBg6XQRogeLEM31QD3OZtNOGmgEuQO6h4Fij/ShsQ6InTsjdMGitGXxrTvH
aAHVgDQb4KCmXDkcB6DlGxPplnbQPoKKHNrWJVJwG0kd5bgWZn4foSk6DCQ/kQxz0kKoBBR7E/SI
udPtiGHfEB7cmdMWnd/b44ARXdiSTpzranPgdLgLS6+AIoN2W1ZmLKZg33RJnFfVTmftU1eJjSZf
5RBx9y47Bgq38raZS7dxwS+C9lhux109ols5HcIgZzdlCym69U2qWjVIf7kOQOCoi8jZuDkZG4fW
YGsym5/BBAwvTrqnbcQyb70j6p9IDP2h3tTfdCaZXWK0WY+UnzPNI9KNLcqu7Va8rzJiLk0Vi4AK
9qB0O3omnwabIWCi/gv6bEKn2mK6UM3VpQUpYBkGp0y8hSFnBhlTTYHdQPSXJ9bu35cEaluAbrtg
vX6jJpaaCZphOGq6c3LTaqfaDcdhw+MqXdOljWUPXoQSoIRL9Y4hqp1oEY4BhE0+Vd0Uu8UhgZTp
YD4l7GEa+9CwP6wPbpmj63AaEcTF4KRVApmoQWYLz5LC6nZNZYeZ/pqh3biZSxSYBWgvtvaFetX+
Tqe0ahoz0k44sNjkzgdedYdWkLgAMd/GSVJko66HJl1jmdcD5T/BUFUd2vSDXtRRQI+G+TvLvnek
jFtyO9if0D4a2tZNBSJ4m4vI4icve1mfY5UDuZhjGcVEoW4G0WwUkjy9y0J9cJ7Nmt+UHdnz1jyt
29pYz0C6Z/I29QMgK1B/CR6M6Q6Fl0AvwwTZaHd+9baan7f2bWBe79u8F6lNHTz/5uCxzH/pZod2
MmzY5geHnnVSg3mmXjo7fhjD0/pAN01LN08OUR3THJZZbWOdfgZSPm9+DcFZ+LjRk1drvofeS+gO
5P/mDmSwjIFGsTLTMOSA7Srx1BinkW+MbTl0K4dS7rVs8/89lIiKPpW2eUq77FhkRjhyEnNP2zgp
ak/934kMJOczB6OV2D5mUhi/wRYfTuLL+lqpLu7LAyA5GT/TnCLo4EE1yw0zDXxcDPTIImcgIclu
e81/4DY7D/wdKN3FBeC5iYQgxifDNceOFlpFEJ1YfnYojSycjerQCxENNY3mZl+aNyTNY1btC+vW
HzZqjsplBD+ECf4R1GFkXPtsGL0zVnBAgf4wJrGblBGdXlztwwRY8PoMq00thVdn6aCVgZp1WjRC
NHgpDKArNCNGY5oeMjd2tqpLSv8C3tT/Z0j2ZbaX62OxYDYS0AgZnxoqwgV+WqV3pv3bo8/rw1LU
srCAF+Ykd9Y6VVE69SLdGLyQGqjGikJt+6Pb3OjWz967r4rj0G4865Xu+sKm5NNSCrYHiqwZqI+9
Q+vfma0T9uzeCTbiSuWxu7AjObDJyvQM0rjAFzjIAH5qx5/rk7e1VIv9i5jCLvA2bk2Moxu7HW/M
0Gq9nSeCeAKpUGfSOOuANli3qbzcL8a0/P2FzXQK/LqGaPbZcY8ZJL9JVFnxuonNPSG5q7q1uZ5X
mDdnnh9rP4/T2nnqrfwG1JVxhbdko+sHgBOOxjht2FY6MhB2AduwQKLkN1WNJmkdjJ9wZHUfefVd
CsQW5Imyl6QQez/5Tv9dmAz7H4VVMHCjOI+2yev5HCpUVoErg9h8auxpFXwbqiJGnu7X+pwuW+HN
hXNRNZG2PKggbeHX8FSkaKIh+Nb8u579Mo6/ZRlpHI1BxeymuDSZVn0eB4h4u+n3fx8D3vbLNbZw
LsgsU30G9s9g8hDJ5u6OIo2v9xurr9rclxakWeKTxrNy8uH7wIwRoFBiW80BZc31cahcOVpjdfTf
+Gj3kfGRM2+8gtUaXDn4RMyO76bhVUv7cLatqOw3wkXVwl8ak25mirdhYfYwhlb/fZc/av6WnKLS
Ah6baPdFfuANKJ21TdAR30VwUQRhxYHy68L1CduyIC1LkxNWtaOTnz8E88fC+7T+ddVtAAwAiGtR
PA9ApHB9AhMPfK8pMLHnPqTacRoiFFTHrT4HlasGBaaJdz+y/G+yrbMtXGhxgxsrr341FY5gnkeg
kgxLVBTrNLSKDbiGco/5KGTgPYuWNTkbFbTpkHsD7E3YWEn7tTHsqPC/UMM+TO7r+gQqlwdJ2EXC
ccn5S1c4BSDaGWskG1rjCwPe5+f655Xrg1ZuJHmhTwNRjOv1aRNLI6TE593B2WlsjGfbA3F7HrXD
hiXVIoGZAZGkuVAMy8Fki6q1yXXcO6Zwon4Ax6B2X9PbphuWUtdDlpXv2NiQvULLuG5Dg0Om7uCT
L1qQeSKDUsciJHq0PnOmckBIAv0RrVgkhK6nLqAkSSpalOdi4jpaGAhqo+mMbKTloII2DnPc5GCz
Q4HvswFQ+1dRg/sgc5J2R+YB6YFUzBH0wY3D0BfDTgPBW4he3wb8JtPwmLvNEM4p+myTwPhp04mi
Ga9pYhA/o1NJC0YUJC09Jhr3X0WTzBs7XLXrUH1zF/2KBcAsBSJNwbjjgnr4rGUQSNGhuob9sVWG
UV0Il0akSISORGtnggmEZ2jLIvSRsBusd7joSyOSi568LgcbBYxoYe3vx62+VeVEIZ4HVA4x/ZvE
tFUH4PDPuhKkHW5/o7cOZEtmrdhAqKhOqe2DyGoRJfOQDbzeavbU2SmAhej61IsbnWhhJeod2pTC
ubE3To1yUUCXhRYo1MbA4nRtyvP7dHAypzjrdjMdR5dQ8O8mXqh7TX5cP0F/0hty3ATgH9jNwTrt
gi/52pZFPLckmo0OTIYmIGfGCahGz3p07BpKEpk/+KFv1SPwdwnf9XOCBN7Y+18w1a/6xOpIFzaN
e3AfnTxN2Ng7Yg51p7GQhQu6B9xGXWzpGgh3WDd8ITkkY/Oum27QSd2FKap3P5JJFwmIpTr7sSXs
VRdTdhuMoorxsLZ3PsnRLWlz/95HISCaM987V7jvI3eiX8BWMT53ej0fHIt/QQLg26RP5bORotOy
AMzodvLdcsfQ/APyJQTXU/ldn9r0wOZiocQBwqueZiRYzPFFZF0BDWNu3o2ek4RMz50QKkUPIP92
jwP1nJANlITou8lDJsirHkxfM9CsRKjhz/us/FSNH/z5iQI9CK6TAwjPpn3ZcQi+1HOYJcUQD0Av
Qdy0FyBNmiKaOlFCoQzmGf6hCaoqbnt0WlrUQl+0jaQTtQiNepP5Nz5gYFGLOsi+aGj7HgeAGixA
dWjLfst4wymZeSnw5JjBsmF2VTTbn6nYcGWqy/rSyOLGL95UlBOzJ2lWAFKtR1BI/mSSYDdXkJMZ
0j1WfOP8KADKi9IbdGtN4B/RZyTZIwxjZYQV58JkIqzzZDgHmUZP1A2SW4pNHRnZNO48zQxuDa5n
L32LWkbU6ONwj25Yd2+1BbkZ8UQ7sJRYG69zlb8CjAg5FVAS4FUkHe+G+CUa+l1yNqbP6LFKPq4f
adWdePF5GYhJDKRq5wyfn/KbdrwB6NNz9qLZWfmPOt8YispT+YBcO2jYRJwvh5b9SHUQ76B/m7jJ
OfXSexck0Jxs4TpUvhdVMyBIAGPFTpUuEF7Q1OABQxPvgoKu0X1qxxl19hr/H9K+rDdSGG33FyGx
L7dArUmRTtJJuvsG9YrBbMbYYP/689CfNJMipSr1HM1Ic9Gacmy8vMuz3LgO/7Z01tfh+5FWO8eH
EzF6JQIj+cVDJSYzFoZ9yOEU6qkyAb41pbyOIz7tnUBvpmjMiO28+WROHNXvx7pJjclOp+nW63Nx
oWFwgSsaCpqIqM5PELFNnk/5VH8agp+u+y0Sv71bzkKXDimkAP4zxCoUaB1Lsb5SNTTmv4/8uYge
7H6b06cCOm/Xd+itkVafs3By3U0DRiL9qa4fpNgGM+gpCb8l8nNr1VZfs4auJbEZVs1zVRw1h3Fe
iLU3gtDLmxPLtoQFYI2sXlCuSwiLthxCJqjp5bNMAgAPy+CApsmNkZaL4ePm/O9Iy8Xy7ho1fHMo
8w4jgYdgJtDSGJKq1M7Rzqtymzu4vMsO5q9Fj6fDVGgFXf9sl1YTEAcf2E1UhD+EJb4DNp2KWPVp
jnRSm11amqAI0pfro1ya5N+7EaKhi1PzaqfXbd5X7oASRen69UIRnT5Hg4ka7RDW8TC6/kPRCLmz
EBrf+37r3Zjkhb0JGDDCbui4oGS1/prQhOohxd1Ag8oDmsKW/r3Oq0PeentW+W+ta2yuT/eCchOE
tVCPg0gUdCHCtf1U7kDkNZLFDIwPbOPofOeTNyOwthXPAEcw8mbDyRcWDXHA/kzulJTmsR9+hs4z
coYYewV04/LBCm9JCn58RRALwogGaeKSKa4r/7DTM0hR5CprrTdJ+43PvqjSAXTnt+busY+eri/D
x2XHcrtLFIq9tWgsn2/tmfnUMFxTZX35NDU/WPO1hu51Y9HUtL5fH+rjBjsbylvljBCsHjpfaZXR
JgcGYhtVGwqMZxi8iOITUyk0864P+PG9x6kBlxrVF2huoOF1PjerNmwCZwmdNc62kim58QZf/HmE
ulBoRefkQ+Wlr5WjlFfrbCjqtLP+OPnz9b//Qp8SEwgXHSU0gZDKrz5ODas31CsNlYn5wR3htWMf
DPU2hBkdt9z91Li/6+lReeONZ+LixP477N8q+rvrrtfoy/a00hmQRn70RP4HRBMEqQGKAUYMcCqY
9p1/GFl6Nekr4KfpOCQuuyvLhca3M4bXGwv4Nw46v7nPR1o9RL6vBClpBfJICwKvgw7s1pvMH04x
hC8NnD+hH9D5X4YwqA5N3bsH6vp9KiDy963N9fAjCBgIuB7+PHMO+HYEEQycDEdtG5O/Ilf0MqBl
oEBQUn8DYHHwUuTFLyoCTySl9vKfOjIVhJBnvg1rJr44ZfC5Ep2d9NxvdxpMEwyDPvimqKLyYehs
+085FZLvfSQEd7bUzUtY4zXrhQ+/vykP78umn59Y0wyolBjjIwmNVxLQ6BEeGs0mqjtzV6sZhZOi
pSSbCn/Yoefm0RieBs4maKA4lMgylAfJKcSgfWIgyRTAj9V2UcQSYMidIynQ5cKAnUPhOtue5+Ku
IXN/qCwPmSOT+uj6U3FwOzx2lR7JzsCGgeg7qOQc8gBbWTM7LUY7/2QhrgelARwd21V4PkbOE9sp
iygWnhl+mdrGeCDVoFjsTZ78MYVTfTT1NhzEnzwavrvAvk6lsdeVkwZQWnkilT/ccVM+EmN0d+3M
xKHyu3lDOoBPQA8wkcsxlcjeHZMAkkYPueyHTKAd89WzS+NXByLBtpwr+exGhnGnI6YT5YzBN+Yv
1IhybB68QQ076qsKX9jSKrGUR74NwgofOwQBkJwqf2moXW65Rk0t9N1y2/SMb+yIBFtdel0SBfl0
BOMCjnxOk+8nEvVIY+EpAMABkF+dPSeWRasDyCw+fmWSyTDbP0QXtiDkK51qLyQpwtwxMVr065MX
s7QSasz0yRyD5kV3Q/hE7a46EWhIxR3YHndtUFgPMq+hgZEPDTrxMF/qraJ/Y40QO4UdlNTQgd8F
de6dLKcAfwBAdIjBo7qgbA6vSlhmg1kejLHl1cGx9lrnu6kc4481IlaMKggE+CCAHoaGio3szHZX
ChOLPTWwrQinaiNCE04Gqhu3gWHJ1Pa4OPh5Zx0NRwy7oIBobJkjHzeUxRLGc5nYVWXvfJchcmpC
78a9/zFegtEV1HgQsAPC+EHOkgoATy3pk4eFSdk1/Bg5/ZN25n8uTC3DoFqEhkuA6391i8Fjvgok
9chDYFmJjyPJ/RemULmcbrzRHwPd80ts9Qy4udEHw0CrB1C4tnb0hZW7CJr0efTz+nUZXHihUdCH
sgYYoO4iHX9+L6NcWMy0ncuH2SH+d+YFVQP7J48fc8cXONMovAk3DzeBOeo9HkYfc7WjtPfZcAws
GsVzQw0Yl39D1TTx4GpymocKginia++asOYNxo0oQbaf9Kg/kcacfoQcJ8D2yy0fJzuB8YqdQIDN
fWiRR+/gijxvqgkk3Eo0PGVD3Z3GfHSe0BNiO8PW+VbmMByZbT19KoVhpD2v31TEh33podZjuFWQ
SiGhCwvZ6V3V9OKHGOt22/jRT9XCrbBgaGMHuoySLsqdk2Iosw1RuLU9wZ9MpadNGIUM6EDqy2fm
0HrPh4bsuKnIloezt3UHqBQ4yhQ7iR2AsMYYSNLU2OEzNF7QOjeRqOaOjANejn/G0nJjs5LTLuew
OCIUBrGs5uVDY4k+aTlhj1OrbhXrLzznZ/t09QYyygwFS0DyIKK3CoISNQAl1zfOpRG8xRIXFk7w
mliXaBWLer8LBcJha44Nz4T1w42Q5EJUDPgz6Kcw5EYasEaERjrqeGWW5YM2cEuFGspNbTwYRowK
awpp48S+pX5+aUTopAEQAzwtWDurs9Ao5Eol73G66zC4Q3AZ3GvP1BurZVFGej+ksVlz8qxH+9+t
IbCG9nKpAEiPZtH6Yim72vCkRR7wAnWQrAPfrIVa2/VvtvzIOjICaRj3Nv50KPM752fdzgsgyZUm
D/aUOhK6oxtdpSA+VuJ/2BzvB1o2z7toMi8rQ+Nlw0DyIXfLuG1u5BWXwmRUUPGd0I6CGME6c22J
peAda5AH5uiMKPJSi0lCA336o8vpMSce6un2CYSHe06m3z2bX/59KZdqJwDFiwDSmonAm5BLgErK
h9oJTl1O4OeR268qYMeorXcFyR+vj3dxwu8fuFVLhM6saVszwAbpg+7eL8f5nqGAt5k8YW9061XH
ApmvjBFqRg/O6Ed3QhPjiB5oftNhasnaVvsIpVTsInd5OtCFPv+8MOeqXMhy5lmgO1XGxG+iHYdg
xItnN07M4AiT+iOv97LyVMpFwO6HpuabqZ9gTTuz6iskF6wTrNDzTQ1T0UT7ffHSWUGTRhK7f4Dx
8TbPzWg/5KHeInD5A14NO7Go5odiLPoBGB6r3lKPyae21v4jAeMlsXit7icCsrANSl7ql8GcotmC
JoKO6PxVYUc+5koGjxCoLf7kQ9h9LkxE+P/+oSCpZyKvhizWUtY4X5xaSWqGuXYy22JqV02O/dJA
OOkpsHVziBiouD7K83Az8vttUeGME1ZGW1tbxZ/rf8mFGxodOkAyUMv9K/F3/odYoXKmQign6+v6
WDbd8VYB99IAoBwsvBGo2KJSej6AzVpKC1UEWXtveQ/tLS7jrZ9f7bJmMuaSO1A8GeWxrvdokV1f
n+X/v9rFi5HQf/78JQR7d0l10q0t0LGDDKXXVv6CKje/Zcx8qeAUQRp3YZYvqhBraC440q6lmtLP
+qCmOdi7RgA5mxJuXSD0TgHbBJCPf1yKVWrHSuAw0b7rj0YOCjofiif4PcbgJjlbKoPusTIscyPR
N/keDj4owYJF7heIYNyCwl9c+Hd/9GphoM5Y1RQ8liwInuhhGP4NyIjCE0zLsWcAU4DfDXrJ5+se
tujt5q6wMkFhslTxe2Rhb//0aZchPNAQgYZAAcX5gL1QTmepSDVBFhJbxNFokFeT5BOiTiluDLVa
rGUoEB8BV1ucoxZP4fPZgIZrTLiDJPLEImrimrjiR2kgO/7nGeFWAbvPg2Y4ovRVfCBt9C0REMtM
gH3TwCddyDdi3Qobly/77kj8nQxiD4gz/NWlXsMgSobM0WvVlOWzs6mhzSXIxjfvR3GLt3RxIFh/
IOtYOHZr1Jo1jPlk6nHKLEu0hx4OuBsyQCiMh+SrhSOR/vvqoWf2n+FWq8e6AHw6H8MxVsVIg9JZ
FxvX+3V9lFUq9X+rhygO1S006T5QmGzRBgJyklMmp8U72t+FKnPdKa6q7xxQtsgdAACi2+uDrm6x
v4MufD1sDceBmvwq0g8gTTC3w4xB5yGe7U/+wOLSudFTvrTJg8UmHaEjkHkfHABsc3Q4EDqZWwax
fs35P3Kz/s7i/QCrU+QrJlzs8SkzX+E0Hrtb17rlH7d84/Xefj/EMsd31z3cSlRdawxR7E1IHBm/
Ep2jmvLj+ue4tLGBvYICK1oCcG9a5e2tOYZ5JzCKlrER7Wa4amz9/2m1loQdEEmg5JzVNy+CQPCJ
UJkRHm1RkI4V4k/X/319Kmvk9N+PglsNtQHcCZDeXJ0afwwHRi0QJFuOg7ktwdSRqG4RIDPuqAel
qFd1S0fp0kZ7P+RqZqUBOKNTdDJTJ6fbTO3++pRu/fzq60yIWpkdYuF48TjqBzhdX//9j4cRHkMQ
EluqUAFgZMvueLfH2OSMudGICbd0mbRmNrjfXM1uxC0frxkLgAtkcaCIAGO6Fl0NoZUj6qpTWTUY
PQRYzDlRgzkAMBPY05GMnfFGXbd4cvyG3blwD7uF2v8/fsj6LIWh6+BGxf98YISaRlF4o2GMWeFz
3DcRpFq2FBmZhjO7nn7gbKC87Lqob1R1gcIfgV5vRAFVmNCzSWB336W6j+bP7dh4+9KCssvs2NNr
7sDUEdQDngjbMBLE7tUzCd12y3IK9x+HOE3shnV3QGXe21qlre9VqSXKTraxgS+tSHVj/SjbiB9q
S/tpa0PSWrrzq8TdnEKlo09BQDWSsRqCfWeoFtr3zIqNwouO7dC+5PjZVE6mFXcFsd3EtQYRC5rP
8VxxvkM5s9z6fYusRZDxLkC8ti2DhmYjHtRnJcSQBVMk04Cpzx1tp6y0TH7XOkOswoPV5/WWzAUD
wLEy9n0/G+kM4ptRQ8tU2Iy/BpMhD20xj+kQmrDUNWl4sENY3xKU3mJSdtMR6cxvXPDhI4HfC068
1KcgbNgB9970pawWwJOQEK1SyuqPsujnVLmQG4plBdEcHPE/qvZqgIJMI51sp97y1h5T5nH+3JXm
vJ1HWWV1N4Cm1hfU26K0p6GCumC3utoBxtNvjlGkij52Bqv8rFztbVxhzMlc+z9tn/kH7bNmo1DS
Oza5BUHouQ0Y7tnZgS9O7Z9IrUzEv7aiMUWREWtb1wfDUNUT73qRToEFJClcCqDSzfPfoV+TzTQ8
WAzYtBL6UEibVGn3aMRDG3c2p+6TagPrtw19CwHdPNS/oTCKhDTXzI0594ODjoS6L2xIjNYtGtyQ
+BiSyIjcpDXmji1ou+Iu8sWvsnGcx6gK+gMPtIOmkVFllu7qg4beW9qMUbMDqA7Ue0W5A8UBGOFM
gFk9RhSGb7M99/Dfll7ublWY9yVq6s0ivmvo1AIizoyZD2BhLEI1o2aof0p0X1ETYRaNyURHF02+
3t0K3dlVTPoSsl82Qedo8lnSB5ruFFQl9g7zRcxFVL7gfmS7iqJGisC0yNhozmlVDeWJBV67YYY0
U7tpm0fLy/UvD0bucQgEwWNvfFX8bUxK29a7sA6t3TwQ8hI6PdR4uvsypIls8uZUajGgnFen8J/s
XlvCnW9DVdDnAp2WnY4KcuitZjoKS5AsmuBngap8R2IU8fBlPDKb8QAdmrtSwSILNp3sretG/dI6
iWo03ys/YtCUa0ZrUxYKWycP5kczAJyxaPOvg5p/5tzpfxhDmCeV1Wt4+1Q6zIywgDo99Zw40jC+
ZwzHvnXgnIIWzXREXUQ56SBaBZVIoXdID8LdwERuxfAfrABUBtG0kvZbKGcrxRvd1ICtWmgVDFGJ
JkVkeBpVgtzZTia1TwANFsfCN371ke3uKt7+LmwsKmB10QZ/Qv7Ha41+OxuFjCcDwEMbtOEEtZ8/
ZT2PcT/Z/r6rzWBf932USg+3sm0bPr4yqCZGa9mfQ5vRZPLn734u2C9rKGzYQQRlGlmtezJINNwZ
vmo32nHZfd5NctPzKboHGsWPAQrh8eQBUK1sg6ZhaQVJ4/ZATwNpWdygJF56L0EqWSTKkXMAEHb+
nvVhZ1tgRYusx3VDli7pP6qs/40xFvc8FzB5RBr2KhkcIHRVgIwhMlK92IWf1vJbU3+5/ipfnMWC
CVhw0Xh7VsGlpoFyPY+KjMeo6yZub9x4kT8++2YEGdvQBCwAnft12jROOYe9gCmzxkYf8ECj7dju
/oc5vBtiFVkIJPxWJSyZjfwo1X785xksUAMgcPCfheSxWqJe4rGpBl9k0dgd+5GffP4EqO+/zsEy
F5l7DATM5Iccdm4NyNaO85z14xEgKpT2rv/+xwgfv//XkgCVFhc6Eue71ZoUFQJQ6syFLJv0/wg0
bok+5q7c1G59AwlycbAA9WdcAQF6jsu/vwv1QuIapVk0c4Yze2jUKQJ5UZllbI5ebPL/YeUWCx3k
d5BOBFP9fLAemPsIqYvKiu+9sw/DGwt3IdIH5QHh5OLehWMSrn7f1k5b08GYMzTpPzm2gNJW2CdQ
i3kCYR+6z0P04lL6bMjiODrTy/XP9vH0oBNhLYbV6MoDtLMKymc5FK5whMiEZb/WvfkZjLbfDs9v
TPLjLXA2zBqq6/qDBiFvEtnUBH9MBbEtVMuvz2Q5hOdhMYaABxoaOYtt73pPUIvJEW5SIiv0t9EJ
t2iSQXCGp9DWSf+HkXDnoPaEJhykvc43RMFDblhhLzLqqLuAySKRHkvIgNJGPfMbr8AaqItLGgUh
P/ABPDIjvAWrSzqP8p45wcyzvpu6LUaaErNhw+NkFcFdNNnzRvhm4tIHUBOqeAjb4lj5Xg8IyECf
Fdy5N8Quo7jvfb3phO/GuZTj4fqKXDiPZ3/j8m3enUdXd1bdSsmzoTY3lECgu57ao4aEkmu1b6rp
N9fHu/StIa2JjiDkoRbN3/PxADcIJZAjPCuY3cV2YextJjfgqp7G+qYU1XJzrTcWRK/QbFm8tKHU
fD7YILzWZF3PM8v+raffpfElcF6k+mRBEbtFSHk0qXHwBrRO2K/ZuVGvvbSy7wdfDta7lR2QikVE
MJ7xlqPxbU/fWTC9zNSMEt36e0feohf/LSd9nC4uImh/wnR73Vue6WI46XCe1WbLFwyBtWdOCTd0
Ww1gzIjqrq+d6gFJIsC/g1ckESKo2BsskeDt8W586Uv3E6rhyKFMZLwfynojq5taEj1mwwTCFu+N
Byrr3zO5hTi+tKPej7OqfcCWHS0WE+CBlp0sUaVGbSRVTZKx/UcDiL/nGdPBdQ/NNjA2Vuc5LOo+
zPNhzAQxih/QEOIxpRX5df2EXFw3dEcBo/dRul6jWn3J9ewra8zGiCFRU/ugnzclJzckxS4OAxyC
i/I7EL3r5wPXMA/zqcBk/HYvAvU8REEywfL5f7jcAw90cTcANhNs/vNjYABTEkRKjBmLSI82a3cH
vPC2tZmCy1hww5vrQo1nCYYhfmsvptXrkDWqaNRo8OyzoPHS2TNOMBT/VMxWk+QhUAigzW3NNvxl
d7dC2UuhAISZQSRHNIBocL2c1Mq9UdkRz9zo2TT2AELiiLVpjlxDtSkx3oapwI1zo8C87O31iUdw
A0ozBFjw2KxuU0FZHaB/zbMGNRpg+SSA9VC+bw1wUGov2nUBIDhzfktq6VJMsGA9EPUGJrQLV9+U
RpWeDIZhJS4WQv1nVNx+XD8Fa37U38MWLog0xKTAna/LdXwYHVLbDhZUS72JplZvcgv43Xw0nLhF
kTUtACBMCqevP8u2XsongU4NOVhg4PUeqiUoE/QtYuZGmP/Ip1j+OMitAbSIFgysVNcRC+hL86hK
yrMW4keAMaDGcjTso/Terq/ChYUG+heFZJgMOCbafueHh3uAWZUS40jzbW5+W0N743Re2rdnI9jn
IygIeVdT3QDIP2+XbDjoRCxRNIr482CBXTm9olUS+7ZOrs/swut4Nu7qaW4agMAaH+Py/pW5RRJy
KPfsOX2q8td/HwliPYtoOu6fjxFH3qKwubzDHv0OrygyZ7L9zdEy0U/XB7r0sd4NtCZ6Czt3oekr
EErZ93l5f8va8NbPr/ZCZHJSuTnmMQNq6EYSeLtb7cWLu+H9FFa7ASCupnGMJWbpM4XQM+hycM/p
thlftd2m2CkJtaqtCm4s3YXHCA8RjlOEh/WjWrHt5YYAmpdDPbxRG9G542bR1LkHDau/sfEuDQWJ
Km95ImCOt04BIO9eRx0KzFkU0fuAuHuS3w/ejdjv1iCrdWybyW6h/sCzHCXoonnjwfcSZOLr++3S
EXo/k9UR8gMemTJE6E7CQ7Gg3/y9a794zmc3Sv//Rlq25rtQlkFreexrTEeTtAwSFIK4lxT8VI03
gpJLe/z9lFYPi3Q0eCimxnuWqzuz8J4C6vy4PpcL4SJEP//7/Zd/fzeXufYaiFlg1Xyk6kX7o3Ss
xAaQ/Zam0MWpBAHKc0BUYMDl670bxx5ZQFiNo0Qr5aEq6pnpbOhuc302l/YAuqWg+4O9s6Bizkdp
KAI2v1zSqbqJnuQAAuhAzQ6IXydMw1FP927p1DdO66UlfD/oaneTqSJz3uIIWfU9kIPEASDs3mhf
/nlqAXpkiKaAl4MV8iq2GQgNC3gSi6xEg+zR1mzem3UXHkKo3KUyVONjFYlb1LpLOVSAsNuHsTWq
noAknC+oNHGSlIXtoY1Hn38fUJEfymkDV8EEPO0d82XqkVNOqlOez+mgD9cnfeHigL0H0B3QwMdj
td41nYhApqnGIeNOG08Fqvvzq31L6+LCpsEg+C9eRRcE79Uc4fFjsoY1Q0as6FgWQGH3w71AA0LW
x17eDDGWPbgKUiFM85eYBe4cYFfnS+qW09jQohqyoakevTo3Y7saYGpNv3t8oYNRWsaFdF8aOcSD
T5K5YdX2+rJeOIxLiQy8PUCN3A+0UFmTfFBNxIDpq75F7Gs5iVsiBRdC8fdDrCl7yJ8haccDllFr
j7L/qVI+jN+ebXRien98cm95oNrLKfuwrEAjA9sEEBUqTOfLSgUYdWAtMQAmC+sYoFNSxH0+Tnf1
MIoDwKU8odrVm4LD71XApuKUmyZN+xbqF0bF699Chkt/WRITPU8BV/N5LvezOzYxk5H1NEYgFUF8
XZJ4kB5shIKupbcUFS/td/hILRsRsmWwkz+fhFNDTaJwXZaVbf/dF/OLFPwZPcZbhjUXrizcIPh9
JBMR4PGrPShmzx706LPMqlyUQk6N+CzGR7/8+u/7DCVMBOuAsCITXT0uMgL5OSjwTfLH0TuF9Y30
9tIsUEhZglggiD8cXNWKCfuJYbWMzcTupPzOAxDCNtcnceGbAJUKeDJqHagPrDN2aNX0pgLwOGtq
78gNnmgBhzw63xjmwoFZlL4WLDhoCt7604NERVtWFyYQWPPvnrhf8zH6NYrwvmmMHP26vI8t/FNy
fXIfR12wjUAaIVcPkF6uHswyGCM198rMPGjSp1roMGW2EfuFC9ckWiQqhwyKpW6VuD9eQMuw6HKh
8GmBL7Qi9NaznpjR1mbWW6n7Iq3d9Vn9Xazzy+D891fTQnqMKKTH70OKuY4h4d4nCgbyqZjrDA65
G9q4OzGNP+2y+4K87Psw6G1voBJq6TYxap6n2gJwQYWZFkYcERtSj+6nKnf2VTg/9jLCWbH5qdZM
pqYjXqCq/3kugFEp+l0Xyo1ls2fa9uh/S7D+i3mTo9g9gsHnCP8Vfe0jClolAJjjazv4ezp5CYFw
oEObI5Vyh/f/RpvJXmHtkaGDTrr4KqD+jvv+QyWo9cPKpxMWvCf0QdNQHKeO26d2tuQeKBXrCYbb
pYxBKeweItf8CVjO8KwKGvmxL3a5f9LfJiL6OjXQ4T9Fud+mfh/+HPoBjYlRqBun4eMG+ftnIt6B
Xii6casPaLiiCwDc8U8qBMf2S5Fe3yCWf2mAxa4LgSYeY3QSz2/agFFFVMe9Uxv6TcLKcONV6gsX
OnGsaQNjM8AvWJGyHMC71tlCX+DoDQ5Ue1l7QPnuhz/mCH2G/NEIwsPsVvu2HQ74qbSDyZNJuwQy
SAg+1QhdXCgEtiEVqZpRQhjC4sEcR3qEiACc0mr3t63Cu6KzAYm0h0+iL+6bOnpk3VDczd1wEqRD
W6ZkG78DW7Qqd5WjxJ/CYYBF5RUHXKGEL3wAgfg2n3ZzH7611VgBFz5nZG6nmFp8Y1j1nb2ET6XD
nHgiMKwXkeYHVsJ9s5lcO5ZhPW3mqHTSktLUDow/YV8lM0i5YdmCrNvBENpgcSAhxgZtvzKmqhy3
ORoyQCKR+usc+veyHd9KL0qnNjy4PXvwLH7yqip1HPI0juQw5+bBHaO7HMYlZcWPEIh/g07Ngbj+
HqxhSKMDecV1Sqd6CyP1UzPzfdWxz0E+HLRX3GtSbzsUf/X4teusdOLeRgbGCY5euJOnaONNPayw
1b5TwWfLz59qIgE0hBJFSrV/Xwwmyvxs+u625lvnTCkaEpnf2Bs2RaC11llLJ3JoDAlOUzhvbIJd
ENobUno/YAJ5NItRJG1UFcCdRUU8q5psO6soAfooM+1UKOlP1VM54xSP7g+j9YKtCze+FNVXyLNN
7TenCIYjK6udL2Bzioqc34Pz66iUitrdeUVzcIMGFEgIGycgZ6NWGubfq5IMx3qILKDBTECOgykF
kM6NQTYniSj6b/MICU0/9/6NoIrrArVGDxBdBxcH4v/l2XiXrZU5MQEOteaT7/cJnzMOA8Ghfw4L
cuOcf3xczwdaRW1gGXnB6GhEIBpQut/opZJ/Lz68HwJA8fO5CG+SBrLa+VTCf6X63LMtG/+5vnE+
xOq26ltQ5/tluWiz0TAUNr6Zt2Kd8OMN7lsmmiwmcuiF37daKTD7+hysQ+/kD0ELKqYednYonluw
TSziJBGYqE4kaKpNPW0joBq3dq8BAjSNnzZXm94RaU5Js0FoG2spgfOM/OWmP0iDPhl++0XMQwqu
9XTQc13jyijIfTVS8NznkQE5BJI+1exl7qA16BtVMuTGV5P1j5NhQstkemq08wgsJMQ93ftymuhp
tmUDy0315EftRgp3Z+NGE737Jaf1t6ghb3XReDGotVZiDYMHvYj5e1vJb5413ttmf1KulZayPwV1
fygmnVASOXEIkTY1lt/QxMG77Hn3JdrBW1UUHYQI7PsRcvWUu59N5eFyZokrncQchq1LJGpPQM8T
ad3lrr0vK/1s1Q6gpFV0j1rp8/X35WNKiY8F6AhMMcGa+lAQJ3WITksp/ZM3SqQhAevjXqgnYZdP
nWnEue/H1we88JxBuReNDwj4oj+wzn6atrMmTqV3co3om9V1b0TeOKl/WzbnMRXm9N8h/hZL398J
iE5HPgvvZEbczLCIBbShJ/tNGR0Ac5CSQCDhOallbnO0dFX6IAf7YJaVuRmaP44Z7lrYCBiwhZh/
M5aOeAVOneDACQGSmDXmAFo6sLaOkpuuYTqFpY5+pZXF7yms924EiB/D3oUMjCa4hz44pHJWJRuq
aNdIqq1TpBdAJyFhflTtPD5PNIJDN1RFcBERNZ5arrp/Tr4XayS0/sAPRmyz7haZA+upBzmHE0XA
/wktSbqFlc10I/XyP+bDeAl8KPSgEHaB6hPaaPMEIp9OBBKp98wZ2EvQjM1BjMxJJKpwO/DbyQug
CcZi1uT/qMEHOAKnB0vRwnSOsLQZFuPv8BXaIN79UI50G6Ls6cZeQEDUnBkQpmDHl8+qrecNLbwf
3WAXz0J1PU3snhef5sqUT6iEeBuvLqByhVaV+Wr3jvmT59AbduWIxx6X0yfL0yAKQW33a2564zbq
guglzG28CspoUY5k032geX7v8l7esZCUJ8MoGZCldNwrCwLzUuQj9I6s8k7wGVqiNg0+cZmrz3nu
Ty+y7bHNEGn/tmwOLRZcF0kJLY48ZsQ3Ghi0+EVS5XKAgvfs7KD9f6s2vVzO52cHnxteVci0EYh/
IKHTyp2Qh4fy5PDxy2CTDfNkEjInbXF1Nx7b6il/Anr4Rph7YZvDunVJjU0I0H1IXUMeGGFpl9Op
AxZPlH+68oWMh5oADQDye+d9v34JfczH0QIEtAH5RYSC2ppqD0EVFhm1I0+TfkSVEKqad637Zhm/
rg/z/0g7rx23sSZaPxEB5nBLpc6iut0e2zeEI3POfPrz0eecGYkiRNj/YGZuGlBxp9q1q1attTQq
DQsKWVDwkHNfN4RCbPaG2z7rmbFxPTWxkyH5ZPTRdxGWxok25uMI2cSKh10YHBkGDhNpZfIBc7QD
zz2zNUkyEansmubYJveod6hrkcS1HweuMrGCwKTBXT8HshZGW+SemQ7PYXEa0uOft/wAy9PQV1Ql
ceKEm+V9ujaI6kIkUEmsjrxWpAq21Hj/iDpKbbcXaWm6CIpo6QV4A6ZiFhJB8J4Yvaf0z1L/Zsp7
TlRvPHZrOIM1KzM/zpaX8m5yFIYS2Mj6HmLlcz3VfrT328NZiFPBFv83nNnECQUc/JmIITH7xRsM
Bm5R/Od/MzFtjbP7tZdhBYlkTETWxuufK3UjdCsJs+uwhOWfMgBTo+k1PUQdqa5UJ9N0VfhuxI/9
r0W9qUBDBSsX7MLCwLihTTgMdJevWEZzqW/GOpPa50gzWvoixPEQoXF4DEJF3sFfR4/r7dlbNkjZ
h2zBFHtNQz+bvTjLSrXJ9fYZ8m94ZKI7lWGloKvc3lrJmS3MIgBX4DQydQlNMqdPOTMlaqM6JAQL
z22ly/djE4yHNM+LH4lv9W9KLYYbo+/oH7k9wAXPAMRkSnYCo+QGmQ1QcfuoKYS4fdbUstiVgyju
W2MQVtZtYZ9r4MPB7kygHRLpl2PTlLKB3DxvnyXYPp2iHyLSYZ60GxplDT72G40zuxQpO1Otm8pL
IF5nL5qIThsa1qP22R9pGGoTNbMlOAWPjV5U8IyOyvdoqGlNMjTvpRxH4WvoR8EdqgUdkNgk/VyP
ZvDgEpLsctcfN2kNTlaIm/DVai0yGpnkkodDh0yhU8zWE01uNl6dxLsY6Sa7j33Ixfoa2fQiK/Z9
G5vbrhy9J6KZZpNbtWgTFXR3fl99r3O1BZEtcGaarNgNfXboxZ4He5ujmqCk8GUThNiD3u9KH5rk
zowCQqzes8Ekb/JQ8/Zqr1HAig3rPlCmisLoy1u5ELT7JkWdTQ/V+B9IL35Kfa39tPqRPqC8rne1
KjUPstS5u8CvadZJi+gopg2gtIaC2U86T4Xn2Kzl2FakEII2vay6Ux26Xbqy5Ze2BVsClQgdnPpV
Oi5PPHkU6eh+VmvRfe6yrPoSwYv3JNXZsJKqXAiVqEpM1zt7nTT4bJ+PpZsrfht1z5XQpPtR18xj
5LbusRBQNYbiUtm5dRY/GXLs/uRh4P/FSCf2fvovAchQcrw8AFEVCXQHlN2zKQ3fywYiEj1EFtGL
15o8F7zIRYplNs5Gin0Fksb+2XdtuFVMb2u2pyE8tun+tuNY8Iw6TZYUUC28FerXlyPy4w5ygZAe
v9oHveIdR+2LJ0WbMVlTjrgyBPaep5TB3FHB4NV7aYieD0svuiI8qtYTcllu/SkFKmN8/sPhYEVX
4F6BPw0trPnzSXIhZIh0LTi27ac+6kBNSrZrGgDcgpWtsDQeYDi0X+sqPQXzODOMcpU6jBscQ015
YLkOapvZTZw9xLp5d3tQV86dQZkaJZiJzQLE5myNmlYbadPTw+OQPBr7fFy596+OLz9vgTUlGqNH
6io7MMi57CbAr4+lQBesEX0YyHvq1bgCV/ldNrzw6JMdi37eCYNJo8n0HWc3Y2+J5Il6FH0sJdkq
+V5NSVS/BdGz27xCZBDWbznMgRR+7LB/hdBw5Yq8OlK/zdO6M/UzXOPbzTqLklqsg2PRGVOG/I3u
2C8NhZXQzR9G+BNuL9rirPJq+//mZgEbwNo89jU42CJZgwQx2kjaJ/+Pu51mY5pNqaj2XaINbXBM
u8o2lAerWjlPC6Ng1ykGVXNL4fk2O7WeD75D7RhFEagbK5FoA/yYZPe3p2phf2MEYQRAosY1+F2I
DB9qVBOat/izq39cw1QsLDz4NZU6EVwGNJbMjg/7Tiy42cNjLpIMEKh2Pqae2n6FXE7fhrFBSAAH
6vb2mBYnDlEekcatiSdmtjJdYnpjJ+EeoOfZyGaxGax734//3AkZIrDaqV+GF/Ucn6drhZD33sj6
K77dqKe0/xhWEx/tygpdPap5tWNlAvDy31VWSk18OQ40IzrWvxGNZi/u6xzxdygV3038Oj339Dur
Ya4dbk/jnJIMFC+WwU2bMunF6RMunYZQFGBf4Qo6KoW/kwT1QJV8j67Pl16u7tss/1lq2nOkj1u1
SJ/k5tdt89eryGsbgS3AlnAKg4C8tA5ZaWyi7JcdxVPVb+La9v4YbAN86czCvNadyiKNtToWKBtr
r3VRpF/7SG7XNsriQH4n/HDx5O1nA6G32lV8ycuOfb9Pf/TNT9083Z6q60NMz+V0O/HqgTZiDhpp
GysuxjLNj2poVZuwU8utmHdrHVEL+wEzk7a7PsFGrp4gSi+HUSmV+VGM4xdXlCHp9HeZ9VEJ39NQ
fTJHaetLOm0EVBrrZOVQX40RoAp4Ff7h/bMAKel0cyxCaTxWVWvdV6FQ7a0UiaLbMzmtxcU9ObMy
fcXZPSlM4hiJOQlJuodgAGEBgWIymLsiuc/igzrWNpfnbZNXwQwmScSAlCHvTbfpbHsUo1ehhZ6K
R6Pt3aeUN9Ex6d1wK4Nj3VpKGa5slit7PCCJBSY9F5mT/Vsn+2yIeWWBphv9+qTydoqhhPap237N
spXI5mq9MGOIU185x9ckY3Y5k3wDjJeeVZ2GmBAQLobgDynNVai3LizMXsS9nGco12GBdp2Qtvzo
T3fc9PtsOVplaMK8ypQIUFtkIvJIp+AjBdA++9MgZfp55gZJAIB+VwyTchFDvCGG9UkO79Rgk6GN
2q548Ks1mPo/QHcBMJmQxPMHRhvWg6uRm3D0g9WCagEhd3vvLhqwaPomhiDros9u2tz1RDFWI9eJ
n8BCyGvRw5XnnL7/7OenrXy2VXHIydBq/DzoS6mp7FD44Wn3/9sQZhFK1QTUKtzQddxGocUwsuEs
/nMLvFmJ8ydw8NUqWErlCYrXWE42fIVoOfHXmK+WpuncwBRBnE2TnsHPI1u15bhlJu7LipIrrwD1
KafysTJbS6Z0GaV0OlTAqM6Tx6ki9DAsZZajSs8SeIhCijfdsIJxWNpVXPlkuQjh8VSzZR940qte
kQtOYMBPBylC9hinwhrjwtJQEIVDMERjJFesEW2Ccm/XF97JbPqTanmPRqcc4Bhd8SJLZqbkJ2EU
xjjzl4sTWHmZdAHM+byNHavtXkIRzvhVqZUrrz4hQ0i4aeQfp4zC9BlneyCXc0OgI8Z1FNSdzbSD
Myl4IQsPsOKPSbYwBeKczCBSirQvzrZbXMaq20aWd0ohrH2LRU9911zL/ItTc25ldi0qozQkXev7
p61afVeq739+Jq3f3heQGXmR2a+rXTFQlCy9Uzj05s5qDX07wk+zu21laVHQOeUWtGivuFITAesx
RDVJ0pMl/9Lbb1n9ORe/9Om3P7YCuQegcY4k+ed59BcPWhPWZuyfTIM8rbupa9lWtWxbh+OKu796
ivAkOLc0HdyzTUY+PepFMfRPFb1IRpmcWth9bXpuvqVasA9l4y3J5R9/MTqZ5yPYSt4h8xdkF4S6
PLjstkGmNhzGNsx04vAcwI9629B1R8U0ujNLs32dE79Wcml4p5pXwFaxYCAPFT3fVaqgvQWC3NnV
APQOjpNxEyLL+JjlIzRocaGg0hbAz3b7exY2D8PlGcsDiFfQvCJIi3CagD31TpmlbYr0VRhTW1E/
K9av23YWHBREdhD88krnxTwPEiS6gaVeq70TyDxvowSJdJCtBjRdDo7wtqnpVF1E19MMn5mazXCN
8LPV5oN3GofWEYYhRdIxBs5cu3ZcIrmSWPY4dnAErVHSLm5cREB5Q+Merzo7kjAf5E4VBCjRE88e
g/wXTDMnwrIjTOIfkff6YrrlH1O6TqPlvYf2OC+zq14OeLBpr1Nz7wS285DwHINTY+sayZ87GcwY
ANMRaaSzYxbA5JmSqIXue6e4H1CcHCrpJQJ6sWuKYdhESWCuBJVLi0iNGrAbxUqoamYXmlX0ImEf
Ts0wgIomiggOl16kl7Z5FpB2KHaplIe2BBzt7vbuWdqoXDkTLogqOZHBpfehHSSV/VjyTgqPM5+u
ZmjXxh1MiCsTumwHOezfZujOv7TjmlFH2IzHkbW91r6Uzbe6XRnK0tkmMP/XxPT3M0c6IVJ0NfL8
U1FScvK+V8azpT1F1ofbMzb54/l5Ozcz2xo1ZRShzwVCHF+oKKxFXynfrLjNxdkC9Ph7RTRlngaL
TbEDlmviNc16NxrPJZyBSbNW/FkcyZkV+XLCChDIzSCxJkpG9TMay/g+NdU1l7s2ltnWpt9szNvB
ZSyeBf+aAht3xiMZwpeV9V8eDgLIeHfKafM3v9q2XqGN0/r31qkTtYNES/HttV8aC3oTQOhlncfl
PO4sIiMc6Zh3HZPY0JaqNNn53XA0elRjb1taGgyJC7JC01iu0q26kYP7MlIegZ7/lqg6QFN5xecs
DobCo0iJZGq0nC2M34AyF+rMdZJysLaVOvzolAFmR4j+VhJASyeT58DE+8N7jfFcbrTILdRUzn3X
qaoYjRi51A6AyaE27PKNHq8ycy0NjEgCbIQJGOMK9lP2cYucEs677Pd1Uti6jqjCWvlvzci0gGfe
ZlSFWhmK6Yaw4M98icrnqF252ZdMoEs1NS2ShoRF49KE0mcQc0oBPtPd6V/daK/9vL3J1gxMN/zZ
GAbeVtS/Pe/URKm8SVzA1Wqv97bWpObufzM1u2eAbkSamzEWEWdpkPXTfoprZZfF4XAuSarTc30l
QZt0qSZnBQGJz21NC0h1qv4isTHFO/+amN0xeatoyZjrguNSBQkbMkxr7JFLZ+XcwmzRda+UZK9n
EGO07zsJebx8l7rpRulX3OVSyHFuaLb4IwlZWS5Y/ARRp4jW3xcrfoCnVTXtIObfv3BoFMwJAeF0
QTh1NnOpYvYgQBhXYmcFZBL9Wk5gyWNOuBruf3waJdHLzSy7QjkWQ4WB7IeUf1+T7F7aXHh963dz
Nqdyti5do7Uq1zC5gFzYuqP8EtfvGRrst4/JNOnz4IJGFBDQpJJ5pswG0bDidRCkxNRpnrS2G4v6
oRCU2s5qQbrrO384xEHblfClmslKPXtxApXJZxKHThJSlxOoRWJcS3osOCptEKOU2Vq4suUW55CX
OwUwGbzLPNiMQm66rowEJzf05IQ0t/sAJ7dyB29xvOI7l44R2gUAkFE8nsigLgej1wGtzvkoOFqv
bTvxk0rrfhB95vyurNjirJnkbEBNWNf49qrORrMI2XaKvzPQTv1DjSueSySaz35/dm6qdvTLxKsF
x/KeDGrixfvtHbf2/bN9reQaMYAxHZuObnA4/s3Ptw381rK/2tNnI5g5mtKtrLqaLATmRkpsKbDD
j8J32me+S7//awUUh+zyl5LbEw21crcmD7u47cBlKoQClHt/l+DOrjlaOAeFFgecdrOjYg1CUlpD
HS2YIN1JmRD3MPWkzMomCBH19Pf5pjM08lZADxMto2PW/bg9ldNazGbywsosYO/SqhcHVTCczFc+
Jlayz3rPCSyqHF7S/YRqYWVvL9oj7lBIMEyP7tkhKkTDrUsE6xwXJU+rye60NrJTclWbvlTu5Vr9
i8PEA5hq6AQCII8824waeLfU90vTMcLu62AlW3Eo/rk9h0srBYQBiBiBNcXBmZcr8OO1OWaGY7jP
sv+mDMe2WClCLU3b1PpAUE0PPU1Rl76ncju6y9PQcnQhg4k7ll4Ev+qBMyT/aAD5STiF97cH9bu+
ON8Z5yanU362xStZKVyE1Syna7oDHd0HT8t2fmK+dCNiSL63F0Lz4If1x6atjuLYIysWv+oDPW9y
fK/55f2Qr70ur+mk4JKiMAPPJzrd1zCsqkfAwPJ4X6Co9ZYLwalLol3YJg+1O27Bsf8A6OHZRYqs
nq+snJSFexRYGXEzGBmC5/lNA4oociVDtRyliWs6zN2afvQ4B8mOuEHVBd2H3A+/hbG11up/Xc+f
Rs0vy9SlTFAsszODCBSgIFewHClt1KeRJOZdXyXicwD89akttPCQ9ZH/1JR9/pr0pbirQSjfS0n9
c2VLLE4BKDv2If0w3IGXW6JH7KoOSup8eqBo8AJV0MlAh/xEL5R0FxgRnOFFDCui1MlPXhPSaosO
L1ysqASkRal+QK8m23pZmG7cvC8O6KV5ve2XQvEMuVX06fbXrn3s7Mg0Uq4oXeBaDnQR/sZH28jO
iLPf66FzN3mt+4euErWt5WdrC7bkD2D7+XeaZidHKjrSBk3gOshVb00ftOOwhbbx9vAWohH53Mj0
EWfHs/c7V497jEChb9Blbe6zdjMaK5TD06deOQF214QPIGqYJ0AiQ2uEzvcsp1TUvdWW+z5Yy4su
z9a/JuZ80F3uNSkBsOl0Y/QxSYWPQNhPXbcaBy/ZQQ+IBAjKSXD4ziYs7UxB12vfclrv1atCu+jV
vdf8vL0qS/PFJaCA4CTivkL4hHKjxugZWE4aUgWgD6W3Xm9bWFr3cwuzzaWPlSi7ERayEVqgu0L/
lnxXlJVbeuns6AoAYWCNtErPmxgMK021MrZMR6RBrMzAbdAT2/wYZYTO/WxjBLvbg1qctv8LYaPZ
l6fK5WZ2JZhMskCynEJ56NK9Ja9UqhfXnnwUIEPwtXA3X/5+aKmuG3ai5cRoE+z0uM2JqErQhka4
9ii9hvDirfUzWzMnmZACy0ups5xeNX9qPp2jlf6sWsNzliDk7msnoKJfdVe2u0y8q2B7GFrZ6SGS
vT2li/sE8DWBPuB1klaXQ24RZR2qYWAn0nhS2iqt2t8z3kd0iKTj15Fuh5WAYc3gLNBC+EQdLW1k
Y76PSow8+tcAwZW726P6HUvNHZIOZJSahs7enHMRpB5dtGEQWU7VGN291BQfx1yWYNnp4+c2irOd
WEXDtix07V13Y+U+TsZka4xxvml7NXACv023Y2AiUTsmzQGSjXJfQUm10VKr21i1pu67yHe3KLvI
KNbC5E2Rw18ZxFIwRwxDDp4XOe0E85mqhaEuR8N1IiU8KPqdpt1pIh1JaInE7fb2hC2tyrmt6aSf
XRNSFxQNUDKgOZmRv5pS7N41g+f/MP2s3uRtsdbkuXSSDTLZExUmYdIcDC1krRQGcuI6fbeXvuTR
ykFe/HnSPaQTwDVo8yBME/I4RY2abHn0qDtS5NyeraXaMszAADNowOAfa+YozAo2nzxRXUdAFOdN
z+roaTDMEKEXQ90opf+1HWHyEQbNcEwjNb8NgggpSiJK7clIQmPFDS+OFkAvFNDUB3gwXS5e7aF0
VUy1AcXfitoGfffbw11y87wooF2GMg0Ns1mINJpZWGuFT3ZTyL4UbvcxzdNdnfV2ZciRXSb5LziN
/sYmBWzagyhrQXV8OSajldM6r9mQnfDkl9tG/Scvko3Q8vj8Woj+SplgyfGjsD110JIcMuaP6JxS
ime4HDVldEb5e0g2wpTXQrHFZTozMvP4YqYLQaWZriPWkZ35ib1WGFgyAB8HR4rU04ToupyzNOxq
pYFSwRl2knJvZiuTtPbz09/PfEQjNTkxF4fK75VfZmAcKdttb++0pXU4H8H09zMTRdeFbuJhYpCO
Fuyl3UFtVs7u2ihmF55hRf6YS0xS9SK2b6W/8vNrI5g5ba9RgtAwPBybKD54lftlRFfQEM2VjOma
mZm/9t200mBXcJ0gPbjK1kVPbU02fNEEHoUyEPz0V2lnqwK77LWG5Qwwugp3rUmhbiUWWFyLMxOz
UaR1XdZVhQmfV5YCFGfFMS7dalOTF20HUMtQx7rcTkmkh33ftjgR8eB6lBj25filWGMMWrRCoxxa
sYB7iKQurShhYqWGWHAZNBv/mCBl95asCT4tPu6BaP5rZOYPG3xhC/jQdco0ffHVHE4B5Rmawjdi
89ouTN4QzZj8bMZ+6zXVJs6l19tHcykaOfuA+SXTT9nauuQDkpTMklc89qn21KXKW+z1W3ru/qJ4
L9NiToAAHQDjnrkCxBH7aOqicuDva4aDAF+csLI9FrefQg8shkgxWtPfz7wNmg2VmXk8/Uvf2Mda
S2Pxml7a0tVJrw1ZKK4XsEqzHTjKAYgNXoBODCvKF8+v4g8TiedeNGrpwWugVSElGW7bIopOt9dr
2hDzCJiZ406bGjhJ3l4OTqEZK/FN/Fzahp8o7Z3UUNnmfekUUbZDbFveCMZop1W44pkWTwMELLQ/
Tu0l8y6cCpIxxWhG4APR0N7FgkKYQFx96HVBhMuqKve3x7loD+3WSZSOhti5qr0EVRKhJLm+ADro
4JdvvcTehzJ/v21laffTqEKp5bd40HU4IoVx3MmmA7RuJxH6dNmxy97DgqqCtBK8rtiaZzpacvyh
ECrkvptvsffeydDrbnJ0fLvi8+1RLR2As1HNd6fsiZ3edlhq5a1kbtYUctZ+fhbwRF2pCzVpAyc0
v3bFJ2XzN18/9SpwQxEhzvyuEMWkQl2djFBke5HdrvHRLn/+f78/c7ktLEoj7MYm+dRPbprYQbhW
YVu6YiFo/n8jIN10eUY9yfS6LjdNR89eFP2guTvRvb89SYsXx7mNmR8oe0PhHTnlaETvPoukrRzU
Dzyb3qtMeDWt7lFSk1cpavVtVsufRNqGb3/Akh86tz/bBGWlUNvl5nTaOkfP8T0ZD1Zp2G37khc+
eqqnbvhx2+Lva33u+uixBEEPKwpVzFkc7OINgjqNTUcQi6A95CV8Z142Bq9N6ao/LJ6dRylsyUDn
8C8+18YwHqrSDSnKRA1CNv6nduiiO/oMiqNOsnzX5iFNXD68637s/5PBpncQMr0kU9P1K21WC96M
llDU4SdWIm6M2Z5OzEbVB1fl2diRUEtedhn/M9ZAfgs7m+r01PgB8pNX7GxPiEOoSK0vGQ7CcN4n
M/5yewEWtjWpfwqeKPSAlJ0DFsZSR0t2oCSZe/mbFgRfBw0Z4UpM7m7bWRgGBEv/rfP097P7u6yy
qurH0HQ0SHbReFqTIFx0xLRrT6rddBXMwWNtYZWFh84Rv1/sKYAeOlexx+ygJtk2gA3rL0ZzZm22
9DyhwZG0kelAThxG99Fa99XibEGVKE1c5KzLLKDyM6WQ2jg1ncJS7t2yem8V8/vtISzsXurQ/5mY
/n62IBV6b2VhBKajQqItxt9JbG1U97HuP9y2s7DBIBRmA5MChuFvXh2mZpT5WsFQqEiHm1jXhEMZ
pv0uhxVtxX8u7gG6FRC2YwNcMS2ECtdAGeI+Idp7zptkTzLkAV7/13GI79teP9we2eIimRCfTEAY
FYHayxn0BEGJfXiDyPTel+Gqbuxi1hliNeiedSADV+RqmlCKWlCXhLzNEP0cqAlvMiOxkFcWO+Eg
1Zb8MFJmGUExswHpP2OrhK2u2/TqDrZf5YLtKbG4EvEsrieQ44kNZmKinh3kWMgqvdUpW4+yunfr
fq/n21J4/YuphWOE1j1c7JW+nWB4YYX8gOUYZmO/1Pka1f/C0nGDT0gc0lb04s7ChUSt20IsCabE
LyHAonF7+/OXLnJYRWCtw69qpIVnWyPPUrmSRourQeqPGvJ/ipps9ThEU1r44KOYaxsJxNVG+1qk
ylM2Nis1vqWqOvgw2MYoW8kGtB+Xe1OGaKnIMx0MiG7CkPGsxOGmqt8i+G0Gpd0XWr3xU2MjGqfb
I1/wKhd2ZxHEKPdeDhMhdo3hm5UNn3LJRC/CG+16ooP+C2PUDSQ6o7gf589cGix6aK0ButRqrd/7
IUJziBK7WxihP1p9qK+4l98Ph1msAmQQqchJmJjzOPmfM5fpFTLkoUaCK6OJ+4Om+d4xlhvp1UgU
6VcwWjWt//Lw0sduvrUGNJhRnZdLWyTEeab8zty3lVTe501gPpsBbNthYHj3hY/0XC5UnZ3D1rbx
CrG36zIyNn5Vdk++NkqnXi09u03qamNYrvWpSHn/kqCOuacDaXd7UhecKEAeoAlcpQrd6rNBdryr
hDpQTafp+IT2UR07u1dPovor91euoAVXgiAhsqEcc4Piz/T3s/m0lNFL9JpbNGi3TVUwUbvI+HB7
OMs2aIRnSCCu5icxIyZxC5Prx2yMjYeAXQIHe2Wu7MTFSSMCxFmDJrkidixFt+mKguhGGcuJSv4O
Bs4X+lL3kLPBJmkIK9HUooOZ2g5pYiDdctXYDMmbWsleM1VzhS9toLzpQf7YR8lpGGWk2BOf+8+F
BkrYBaH6GlvpSuy75EDP7c8CoCh1IzHQOu6+unloI++x1oyVFPaSK6GnktAagJQBF8Dl7kB2dCwl
TpXjVqn8IFhy+Ybmi4m8UmTeK36vrszp4k6BnXGSfUZgYQ4mQPonkwu5oAypPIfVS6iewuTr7c24
OGtnJmYxFzVxNysMTLTipF7yXVwTbF00gMaXQucrCibzaD6Q21ZFeBJYEeIl4HNDbw1GsGZhtvBx
3qqoespApvq9rO/WoovFnwcORY4ITlZrHl34fd9bqZ8xQ+CaBYQYft1egaWgit0E4QfMEqQT56nK
QRDKrDN7IHDpQfceml9Gyqt6F5h2Oey6by6k8NkmNrbC59uGp4hifnfIKNnQ5Imnu4Jsy+Yo11nB
03rSX3E/ytqHiTityDJ7yD5147dm7fhMC3FlECJO+sXZ0Vc4bV+wMugYidPSMNlTpnmSheQhS8ze
Vkqka+rI1XYCgLfbw1xaP5CZ/1qd/n7u0svUTyq4R5w+kT4kQ/OpySm437axOJWaBjMIwTVdkLPY
JnXVEFZownx1bDaR29lBEtrC+DmpT4362lQhmiJ/cVPJcKkg5DqRBc5Tip0RtEbha9wi6aMaHfTy
HjWA26Nacj9nJuaZxKKuOjq4RdPxwvCb1UhvpWiNtu8aK0WvpauKiJB6OwdMpnv1coW0JFDzCNi9
0wX5dwUl+bSFLxIKsZ9SCM7RzVXxcHtkizvRpAWfFxk80fNrPifxw/ZvyZEabk/Dfz1sLdcMdoof
JhuxrsWdR7C6HRAuXZnTpbFSkSbdjJId22W2U9y4cAe5V/2TO96X8qb3t7V2KKN7I155FC1te26o
iUuIMOPqvR6MlOQDoKynMvzSSL+Gv8g30ITPHE5V9uvWuLGFYbTNS/8km3CrPqraynth6fuh2Ibb
ia4bi3zQ5aZITa0q4yHwTyrS2/EWfaPbW2DhLjcoTBKpgFsizTdbCHg3FK8lP+O0bX/wWtHuJW2X
9rT7/3nQAGobPvKJYYIKw3TKzvzPlACQirbTHTf37EwK78V+vAdhG69VvxdmjO4UQkr6FAEuz2cs
0ApVzMRac5pQt/PatoY1xocFh0Ap1+AROfF6Iu58OZQSbDYUWLLmqFoHiC760Anlhzr+Y7IoSDjw
2JTVZAApV1u3V6OmHmE3ccLucYLrJ39+I0zBG7woqJzCCy1fDiMopISGhEBzWmUbDYesfru9tRa8
y8Xvz7Zu6EW5rI38vtjtsi9JFe2qMtyZJvzdVmOb1Z+fdAP27qnZZrrF5/iaWtaj0QR86KhUqe/S
NQ2Oa0lzloP6Jg1W4DSv3yuovyZ57nWqI42J+NK7o/XZTOPKrtWiffAyXJjR6eWTmfJsUpJUpBAv
oeFOxvxgNiYRRamkh8LS+6dJ7217e66XtiTZNbqy6P+aGGIu1xKgZSGORq06Xme+EQbeoWeZbQ3B
XZNYXXDcQACm5mlcEg3us2OcxGKYo6amOkrU2hhBEqzYlDwTpeBgyOHKsJa8k0Y34NQQOHHszbzT
GFsDktKJ6qD6IZfpVsk821TfR/kvtiovCwgdwatO+P/Z9JlppXp+oTmy9eYbiS2Lz6P4HqlPmfDY
rAWcS2tFgo69atLBckUOgKJdphdWrDma17UbYSLA0IJG3+qF8Rdd6OQo/zM1O+KmK+pylkS4kP5N
zV8tfS3iW9wOxiT+TWX+OmYhAduaXcmh62KT5mNzCLYx+pP3oSGFu7bVjKepHehwe7MvGoXakUc9
dH1X5J96EjdmT3rPARy8dWNvF/FMUM2nOn31w++3bS05MZ2Rcb2TDaF3+HJnaCSs06gyNSeV01+q
j4qdkd63pfRRNeuvQ5d+cAsoeG7bXNog5A6gaoXakQz2bDcKMl0TVsJuzPxuUySOJN8pxhqf/dI1
SVePynbn2QW+53JgqZukXldoqlOlLzk8eHq+cuEvjoJkFT1awE+uuBYa+sOU3jNUJ5e3YrYvZDuw
9rcnauG9Mck9/2ti5vVCKSiNEQyF00B2PySCLQTGtq1+tcZLm4Ie9Q5W/+m2yWtpSq6B6URNZdGJ
XH76prM4Jg+aqkGORHVAS9XHsW/9h8CP9IMqFepWywE16DqNNmM4ipux1avH0myqlzIb5I0fhT9z
I++dCM0HHUE+wP4kAlzj4FYN2UhfCUkmmma9puezdGA4iuScLe6GqxKcqrVKaXTTN/c7gRemcmeR
QaR8vIY3XdxUZM9+1/quo221DVMQ3fhrrwjRSqO6Bzv6GkBzcTREq1MJjsfkPMCTxUwWjKJRnVH8
Z5DxOoZlt8U3uaRzQvoLtkgEBKaA1ZpOyTw+lmPyymI3qo44Hk3jvl8r7C/NGOANXkE0Gk6c55fb
qULXwRNkgiQhD97LqHuJxbUOqaVL9NzELFz1/R4xiMpVnaiUR9tqhb2v4ywJYXdeu8ZIu1TfoItF
gXNPpmcANNHlgBRFiF2PDL3jVZ6+yYZ4qwj1ox+mu65RvqC39BwkxU5Og4/NmP45agryGJE7AQpX
sJazkeZjIiAEIhqOoAXuxqwVcwd0Bj+qSt1ei4di5XJYcnGklOFcpcUJZz1bvFxT6zrOR+yJkt14
yqEbZLp3+sNtn7O0RzhUyDxQTZFI7l5OaZClilTpleHoheMioXH6i5+n93kqnii8BWZXXF8ohh9D
Pemow6HYpt797Z9f6iIhOPjv92ezJI2VEakhvx8nWqzZahkmTjEO+tEMJXSbgY8ocCSITbZB/PZT
5Yohz9zEtTvDFzaFmMSHWE78vRGB4Ijo096qYtd+0ktIgIemp1yWudFDNmTWnVeQm1Ss3PycoRm/
Mo7pM2dpO4OyJCrkPPquyQ88I8k8jFJ+sRK02RW7jE85tKW96T1AMb29PWtLh3bSQOAxAyDvGg4r
hyKcpQPoj+xOtT4Oj0F8kpW720YW9i9FOp7jJM+4z+YZJ1g4JSmXKcEk8VuM+K7csjxrUMY1I7ND
KXpR08YhjyLZTyCLPgwtpR5rZSQLRwTEO5uXqJCi8TwNmOipKVc5ZV1LbN8Hq9pqse+tpEpWbMzz
gK4HSUA5UkHtU/fNq4cnMxrfby/INBfzPcb388DixXatMSR7lWwFfmE6VbdL0q14n3xCxrirNq67
EmMu7a8zS/PBAI00fSmuTMcqhJPv6m+ult95kB6E8hqSbM3U7EYwFFfwoySHFCBB9jTWtqOZ2wHF
y2D4dnv6FlaIO/rf6VNmzx0plXs69jmi6Kki9yislVgWR8KTbarAIhI3z5cOaVvQp895aULtoYBY
VDR2Ta09956wEjwvboQzS9OXnEWZPT3fYj+dzKr+mqaS3VrfTbXfwo9mK9WPcC3FvThxZ+ZmLtp0
/SxIVbB+sS7bsTFFpSsHdMELoB7639RNAz4bkCa6yWANeIEsuhv0vdyhp7vioNcGMYvMvXAIS1Rl
8Wbdq1F/U9WVa3hlCHNMNm6nNf4PaVfWI6fORH8REhjM8gr0Nlu6JzOT5QUlubmsBpvd/PrvEOl+
t9uNGs1cKQ+RRqLadrmqXHXqFCZmwCR7ryP9rqeW7xRr+eSlprjzjVLxIUzUbo0prsghNSNeCPzV
sqavmVs/YELYZ91tP1uu+M0jbWfSdGOBI7Eia7Nzlxc6J+bBuHjNv1YMcdm6ZHSAPPSeMuHsYi/+
xgd9xZ6uiZnP80wl4jwxLfTNAiTidaB5JL8sw0PlkqxcpUUxGMz1BwFgXrEaG97Iiat1zjGNv1Tp
dx7/XaQrqcdFuzDPQ0LN3wAwTLk+WYJ59kkPiGOiPVKw+tsUnW/ZCylebtu3JXABUpv/ClJuUc67
drA4cDWRrEOBCSCuGwVNj2ljqU/kl5id2s7xm6o8YMTobdmL20jRCoE+DMzTUF9ddmLkHU+BSiyj
x4kdMH0nW+OGXbzAZyIUhSC5gbkjLUQ0NfiTd4lYYX9c/v6MIgDYEYqtOCKzAO13HDvQhMj5xrP+
CzHXyK2XTwio3T9YBeCfzEulpk3CDbMg9jHWv8VxgvFRfJ5ZWYKSzU6bTa6bCFDbE6u0Qz+12xE0
DLfPaVEXEdVhfXMYoY6YKEiKGJZmzrETvqCh/bVA1bxaiR5mU3oVp5wJUXYy4nrpaBaEDBh9jnbZ
nv9sNav8UrXO8Kx5evejnOJhk8mmBeA/Wp3ctaiMcCfzuA4McVMzZAVAWASj2J2jMdp3SZXvnN7A
jO4uMEj9gn7mnUzkLx5nf5ljcwCRyikr+juX9eDm7u9Y5/79kT0Hb90M7pgbbS8PfRjiqeuryEZG
lxVHvNXcT3rWyOcm8axdTPha0mDpKeICSzKPEYFRVLEYGmh+9VHH0Gi3uEvNe1eEKBRb1n4qVrz2
0jnDnM1kjABoXfUsg227LPAj7CMGvWp+anM0eFmdn5X989RP+kaSahsbHcZOfqBRDg9etJPhxYuW
bLVAHHtuqmO+JZxD+b21fgE2bAM+bnt7SVf8w5JVOJekBI3ZFAlbSM0GYnxnRmB1CW8rxxK3E5YC
MCt8A1r11beJHhXTVHSGfXQKzrjPwGcWGnKeipo2/MeUiDe4+9wnQm82Q6IXdxzTMB4G2vBTN/T9
oc0SuRepyQOpSXsjCnslAbB0m85+oPoWsJMMM8g6nLI0s7u2wju8bHxuf8D6nktRbEaSG7kG+hMU
gBlqjaG5lhZcXAX8O4w7Wh2Bj7y8hEVj6VFiws9nkfu9saK7yK6+Rqsjl5buHow7sOwe5seAWlwR
A7SirdkIjjxME2ANB9mRfKrt6JdRDl/Nmq/1Pi6q55k8RT2d1qOtNqLLJJ70MGLVUyQ+AANxsBgk
HzEs45p5E+WBliDfbQNDg7nyYSO2g73JK5/U9+baE2rxlM5kze7rLOjrweQnaQlTyXPXt6sftiEC
shapL/lADJfAVUPG9nr+q5W76H9PkTDT+KGKEn8s673INN/s1xobFpcDVBz2DtmaKzp7NrWDZHQA
qtocf3GJCuXkfAZm4ANPD8j4R4zq1DEuKRtFDTGGhTHHVrpHLnlj2mvx5aKugWnsDxQODKLz388O
Jy1zTMMEcfnRiMbfcVE9kMJagacuXp8zEfOGnokQbYnWUDGL6H3MoXTzjaY91GPA10q6CzqAjBDC
vJnKAbgwJVS2Uxp3Vo3XYJG8kvKtdT635Vv6+bZtX9gwpM1QnAbcDUUuNSGg2XWXgSwXKSGsxgzI
+00m6LYdVJwQUaL9WLE1MRDnk9vXMMyjX8qwsldc34J7v/i+YluEUQ0cIBD72PNqWzrsvm+G57Fk
YW+Cd8WdfoC+4xsY3VbELh0NIC2gBsM8XGp5SsNmn8hxQFXMPtpZ6ktcy2aLarGwXm8fzoKq4frP
TRY2IperpoDUAG95wzMb+QD9gJyO5YPX79GQ3dZM2r058RX83pKjn+2NY8CUostZLamKJNc7za1m
D0eeLfIFsPz4wS6mUDh28hzpcXLXYoyyP3kdyKeZcWQs30Z2BqZHq9B/dLmOId0WXctbLtgolHdx
nZFHxoarDfqk7gQnAI0ciX2vRd9GDQNNUPz7wGaj2WpGBs/cKYr3TTITk25a8NwbaFWcu5t2k168
TqXzhlO4oyg53pa3qLr/l4fe30s7woVbTRmHz4pzBPah282z7oLMCSQIhNI+qKfDbYFLV32eOwNo
MigIqAr6Ysifp60zIkx0QrPxy+f/9nll/8Y2d0pdx+dp93W8052PfB6EzRhlA9wJ6v6X2+WWVV/r
Gj7PnHuvevpI2yUSr/9+f76LZ2Z9QCQrmwjfLw7E2Ip0e3t3lk4bZAjAesx1XzDyXX5eCjqPBNfp
sSlY6+N9FaZT8w09p5ty6DcgBf1tuDkFsdFa0Lpkqs4FKx7RGzCobiQS8A8MORryLugpDyzya3DX
5vMu6RcwKwCRApFHriKJvBwsG7gWiiDsLdNP3koEsfJ5NYIYBCsHIvD5TM+B17J9/f1AVQwqmtPv
MHww7coR2Q1pe9kN5tFyajdoACrdUQz6WpGydB6wr3NT+swvqGah2iTGo5Br5pGwXTFtB7EnzV5m
K+mNRSnoCADqG+DYK3Uz3G4wir4iR04jfzSdg8tI7I8aRnPn7pp5ngMRJZeCcgL66+EJzTn0utTt
DFjrEdwC5NhIM0bPwYDxQc4X0VXfasDB/cL2Yr9GOuP9NwpFWbBdo6fMuB7+lFsxAKajCVA7vxdA
aLoczQhm9kP22hB0afXV9FA/6QpvjRFpSROBs5t7Ax2gP1QviT7AHAwxsXnUu+4lYd59PrEVT7zk
8ZAmtUByObPiqVDQMh1FkbiJeSybPSZq+ZEWdsm32xu4dGwzyhRVcw8QLfVVDxohIAK8CvCmOK5S
3xjYL+aB4Y+Udvk3wbS0fQEu1zCqMDDntuTF1cGVQ1/g966qtqDkoybXcQeMZuy/c7ce31xuFyEn
w7RyERZF/YFYoRQNtm3FKxWTLYmjCesY5dVj6rJ9biR3UZWt5M8XVeJfMWplBbX7seZJDTFsJ8og
5yvByfIyoAdo8/GARFOumJE5TTXa+P5UPwp510U/XOP1A4eC+b14QqOfATjhy1vsamXaVHgLHPuq
fqPWsPfS6C/Ruf9NzB/0zZmfnVB9jIbaNuHHTRFWJPG2Eh4f+aTEXnmpLW7avyv6k+k+E5XYejcl
pWseOSAWNEH2L/Ude0XB5p1XjR+Acv9s259q2JmQBkWFVJcxQNWpLYiP5IC2Z05lbWTT5YHORqTE
zFXQ1dLSkD7Fix2d8hjPY14e1oRxFTMy3TrqbKNZ+yR+zPKVp9uiCIB1IAEOHXCoSxG8k6k1Mh3I
5an4OkTiySzYhmIQ3PvVDpj3/4uZPdnZ/tlGzBJamdZRaky85KmVhpQx7dswGd2aqPm1qZ4V2quR
XINJRWuC8hodDZ2ZZhLTI8bHWn6fWv22ydImEA4tOj+Ns+qBTVJuq1JUodtEdsC5NgYN5qLiYktA
nfM237cYyboZY4N2/oA5ybumG6uAVHpz52JAn5/Z7eBPTpfe2ZU4ZeiURyq9zjEHikb7GI1MWx1E
rqGsOp/l6CSRtgHzXtu/7NQdYkAKWv0ZsUjhe8PQBUNC4t8aI8CeVvp3qunaVzwWyUZLZPPQyBFx
MKq6YEuw0K2NioaBQZq6+ZlGseFnaZKGVtm3h5pW6VbvozWs3FKYAZuEpDBQuKipKTpSiXRsrBbg
aU/3QtMECZZWo7US5BC59wELeC5K0ZMkTizhDQk9xh6YPh5rPDnXOJCXrjISo4CRgdgALa6KBSwy
b8oKB0a26tuHOc/LqyjGrDj6qexda1vSNfbGJa+BK4xyng7ynStSkc5q46bTLPMIgNMPx5FbQH5O
H7heZyKUbfPSOOr7wkQgYRihNOizNxr7uhwPt8UsxRIzV7oLFh5McryyR1U+amXnmODxZW+twe+m
etrZzAIqO+FhC4Y7v8jX8NmL2wdtR+bS8mYOwEvTMWkxyfsUEaDNnjG3hXYre7fwfQ/VsD8s8Agy
1aIYJvDSvLO5eZQ2WuPc1K+jdEWrFy4Q4kiQ9WIcCGySapGqMeq0aoSLwpz6XzFp9c+dyfiGcc3a
WINhrzw+FleEiiPABAjXrwbuDW3Tj12PJhvHzDYRoaHoVwLXxQWdSZh/wZk5H7Ri8oYCErokei6p
t++05L7upsDpyrWgaHE1mK0BMhe8ctCLfCnL06pumoOlo9P7wtE2ETW2t9V6tl+Kw4An+L8ENazD
8Du8mgkCVZlFP2Ib2M9x4F/cEVbuA4LQAwwULuKvqyZJzOIa6iKKzOPQ8t9aZCS+O5mJz0i9Jmne
lKslnUlSDoij8XAiEhqnfW2zjfU2jzZwgi4LweU8yZU86eL+QXVh22bgr0pdjsnVaKKYEBxZTftm
ZfnGZSUgxu5KKu3Po1ld1DzuBqgIjJe/4siwyFS3qT2QYzvqhS91BrSpxSha9ZrumLaUhmXV6b7X
TOYzmmm7F6qP0jcRorW+XWejH9mOMP2RxfVfDBg5IB2ifktoO34t3NEGqW7jPpi8bg62q1UvIKHM
AyOO+GecW37PJthWC5zOgTRFsm/7CPQpkWRsSyKrvI9yFNt8h4MTx0kse8/qtv4EBqbi3oujJJT5
fmq7Q41GPDcO3SJE2/kuxnC6EaP3tGCMo7C03fssFtYjXDhSkozXoQ5emucEMyiDStPre8Pt6Yk2
bvw3ohZ3Q72s2dbZMG1r6abbsq8a9NPpQ8AHxCqdLdIAfSHO37JyUt+rMuIT3mmhZTXjxozcYmsW
nfWKvDq/8yJSh22vTytntnR5Z/4llO1gvQFuury8Gq9k3zcZrha5I/XvuOQrgfmaACXYKwZmtjmH
AH0IoztbrpiGxc8jkYesBwDOV026vW1xFpPKBL5R/N2Z/aeuWusDXohH5kGCmN4NSiwXmenLLZoE
M0aPGwTharQH+zLXnX1Vvsr6pOlrULalroc/nDywlzgQ8LtfCqt6iYkXBcNjibQbBEIvoEHZgotr
h4r43uj6TxkmMls2iwMgVl5uW78/4YF6f4GFsW2MzcQLVx38N7ZNDuAUohRT5HXQ1NZ9m7g7AjOY
YcD21OTUN3KODilX+0ZGavuJF+8Qr48+i9HxvfJrZtW7+jUA/ANSDoI8uJfLrSBJ1yUT7MHRzu9q
QF8iKnwe//TMNowwOIoYeZjwx1T/eVvukrFEgz9YgxDRzG/wS7FaxaghDEmOzL0n0yFu75p+xR4v
Ke25iNl7n3ln3ht8osNIQO3z2j4W6YrzX/u8snETXLwwPZjhpPtqOl/fn2NB5eLf/Zlj0LMfTwU3
ejTkkSN5o2Mb2rEZ3j6AtZ+vxBOm1RVSthDAxr2tCx/x5YpNWoqOLBSqwLyHGZuuivoyqtyzNCCU
UTfsbH9ImbVrpYFxIrqm+cJtP0CePcP4QPKJANlAW/DllgnmTHU5EYI0Ig2TSeK66EGfb27v29Kq
UGqfhyZgnCv4PS6lsNgyU468+jE1wBVoPLvuIyu/5/nLfxOjHE8kxTSaEmJ6A+hK8mw6TyPeFUac
rBiAJbuLVu15pgf6ZZF+vVwP+G9LJ0k5OWYYtCoFwD6dgeFJ4E+rJliCiO5uL2xJ71AcR/iPNhY0
finy8rhihsehdyMJhjTzLZi7/yThT0vo2dVhteZ0UurkSPvPY/sKcO9Hvo/yFnhKPPAXKHrmUisV
tDRxc8o2HGn61GTZSjJvib0AwTwBGsIC7coVuxLoIJu2E41xlKlNX6LRizdOVemvxVgPYcXt/M2g
jh3q3OIvvSbjQwnCvAAjtqKQMSRH6iStX0uhe48g20tfb2/Aksqg7wwoCrxDHDzoLlWmnnozHrLJ
OCZmvks95oY66R5JVI9+xtl9W68WXZaUBs4SDgq9HJjRqigNUkK5BOwPSoNGjm3bfSA8mzlc0TgK
V3RFrOMyNEVrdQIfWAKO7fxM8jVbuLRlILLE77fnlkCVmJ45XmulTkSO2njMqu9G7AYcYNvJuuuG
DxAdA+PyryxyeTySOQ239RirSQKMzNgXLF/Zr+X46UyEkpGth3KUgBSTY+1ODDmwqnrUBImwd5SA
mEjqW9qW5b7KJEf5Fw2khll9gNoXDBpIcAK8jRY/Ff2k5STOYwetuNzYyDDmH7DzCIcwrg5lclQi
FJWrMbETXbAjPYrmQU9OVXXf1PuUuR8wJjCDeIBgdiayLrPinBmrnAvMLIhNeizMAKPgub5yVPNd
VMM7iqwOEpZI8111i/aiyXIxNPTI+JPTvk7gD00/YNHhPtAxOuPXMbnocgmiBTa/aUCQwazP5KHP
VuKsxRXAzCCSQCBxxdAoY87IGDF6bJOfYqABBhWGxrSyhiWvjjgUECeU8xFAKF7dElMmwAOA3mN0
iD6LOCyzTXjbai6KQFMw3jYz39EfONLZSTdRnSB0iOjRjjYOE8h9pz7LfvX8x205s2JenfiZHEWj
HF7HCZqc6THJXhO+SZoNRtrn2RCkI/cN3gJ8s1YTXzyiM5HK7gFtblYVzOrRG7Zos7Knbdxvb69q
efdcHfQy8DhXYQocbgpGwx5aoKOMkApASRJzPw3ZN81am22z5G3gaP6RpYIvgFzPJEoO9JjrBmbh
pZuhfLm9mqUNg28HmQwyOMBgKWdEDEQQlTlhwzCS16qeZzg7BnWvCJmtsKoJc/cPqvcgpULC+vJi
NqMjCuaCDMEYSvtTWzogoAW7APWJNnXcp0P3K+55uZ8iffKZtOMgHbK7nD4OpgXS96GwosAWjD7F
ngYyVNJHVoCUZy38ShoZwitmfmpQ3d6AThTVo1SiYQbUFa0fGciCIQyxf0ndSQ5T0iMalzJPt3K0
7a9cB4lyzDwZUEtWm94U5Jn3We/HhNeD71TRk4eokHc8iOOd1u4KR+9+J5JnJzKlfxFax29JaZQb
2o9lUHGz8t1CFvcIpHJ/mKphS8ap9z043L0eZcXP2/u6pB7oXZ7p44AcRArhcluRLXLaiuf2MWvv
XO8OWbXb319SDnTzkbn27aEFU/l+1hvDWFqwRRHSIHWjATlsHzKzCW6LWVzGmZj572f2qDAqs00p
dFAXQWeFPV+5sWvLmP9+9v2J1HlcEnyfwin0T5Scug8wzXooxMD3g3nHusqESg3DWGuOQkydZ9+1
NPsq8Kz1x9Zc8Q7zRbm8SAaQG2gYQiCOHku1icDQxnYoCvCkFGbsHLwOSJsEuFQ5gfagaN3xPh2H
Lqz5QDfvPyPk2xDLIzHmotp0uYdEB9Bo4o51tK0tF5+jNUTxklU9/z65/L5TDWNuOeAaSeQD/mkg
YiNbLw3/2yoUhU6syTLbeRXMDsrnbg3LuqRoePKD3R54NpCYKIsYgcME1hCLmFof2bq2fE3EB64k
sAfgX8KbDAgsRZdZ1nmDICPq9lNM/YKMBfrkZKibyYqmLR4IOEKBhQK4EOmMywPROF7dFFCvowf+
0GezoOm2H6LsxxTH8Yuopw/QSuEZByAjpsZDx1RXhxEEY8tkjUsavdBHc/j2gZM/+7yivyZt9d4d
8XnD8I17slYmXzJhSC8BxY1LCVCK4uCsSXoVtSp6BGLcqvfZWo/S8vfRCYZ5ui44MBXFJXbJUb6C
JZZ3lQZYX/z7A9sD7uR/vq+YYIwOKXWtxfcpWtMfvWqlALp4Mc4+ryhTq7dkqGdH0n9xpU/1XbFG
dbMkATR8ME6Iy+ATlTgGHr+JpglXj7sHbuxMnu86zlfuxNIpnAtRTjmLJI2pCSF2eS+CfFzJtC6u
YaZanseSgxVW+TwqVVHi2pweTfcTqR4aEkhr8/5znl94oAlGfR2yLm+13nAwdw4uxXP5gECp+sgK
ZuZ/TKFHkUl9qkag7AFGk9tHvQxl+ppWT9P4gWBh5jmAlZ27ydXSPWYuUGlYiHkwQ6rfWq1bb4ah
rva392nJ+sGPz/haEFZeASuQcmJo3vHArhWD/l+zkkfwte30uHsAPDT8gCxAvZDLRTEG6enLMzFH
idmAAIMdtd6tA7DgsrvUiOrdVPSANBEzMU+3BV7rGYIIMJKB6QqN3ij8XAos6OgamLRBwYOGIkuy
cexsgxTQbSHXd+VSiGJRpoKh1ayAkKzeMRbE7kpQt/b9eZFnQZ2bcmZG8/f1v/v6c958vv3zF/rx
598PiAM0WccuKVkXahcCG5jBYWCGWaVbwSA0P6odFAya9oEN5g5eWPcxrMcLjL78qU1ruKhrHYRk
aJlrA+983asO9jCtywbbOuo1P5goYPgyZdu6ZJ8j0b7bLgDMjTEoKPQQzI20FPM5pDnGyUyteWyb
Q+ru1+KuJY0DUAAmB1p+TYGF+QWJxZLKOo7mEGB0R5jFxtab1mrP1wmHGZL+fzFqf1jKdDBuThxB
pFa0zk7QiB3NwSjfxqQkxzglOXB/RZsepopLjAkYk9fbWrOklKC3RY8BjDhuqnKVG6YlICkDcCVC
Jrocg7KR4X+ToISYvdYnyHnjoZG8yHRfkMN/+7xiGqL2nwVkU+aPPCjKNQ7sWZPUF8z5Fil2oeIA
VeuTDcgaSYJCbI0Gj/a99QMjx9/tKaANiJNBeECh1yrUgcsqT8oebyXq/XQPifH99lYtVEbwfWTp
UFcEV+41FIEhUfeHjjciL137BtpVkDaAO9S3YxYwKdFRNvkpMCgZ0l29se3sxH/K3l9jwq/4g1AH
tdTM8HJpB5mkUtQJ0lHTr9LCe+P59iqXNBrpVOQiwVCDHm8FLxJ7ImVRV9LjqB+17IvxfjAZ6qNz
ywWAmIh71IAkHxonaxBPHAdUjkBAs6LPc8ikaBvIiIDYpu4cNqtEi5WgmMTrYBxuigxSYf6c9tp3
9Af5hYUZa/1aBXPBzIFFGw3vsNbIx6ixiVaXtCA5hsHEIgp5tCtdvh0i7f16ja1ChXQOsRDtKkZG
l9xCiy0mV5hgL0VhdHh/PQNcPcjRw1wjaQfnc6lSIjFM3lUaOzHx9kuKl9satbBJM3IZPhXzYcH4
qUS5LaCxZl7K8mSi56UPS/O716+IWFDaCxGK764Yy2I6QATdavAA9Qpb6IIJwxN8hr5Cc/FgVQ7A
bUsQursdO7lpf8A4j8AyjmBZROUg0KeVMGdNlmLvizHFPFW9Zyct2aQEywm0Hw6mppofiHcuFqVY
fgMsv5rRtuzUVb9wpfwG3bimeExlfGejfycugIvsJZ8xeX7Te2t84AtHBioEXJo5mYneLtWMjRKN
CHHDTg79xH2nWzmypXDu4vuK1o1Wxire1uykiy2NXon7QAUot/bz8MU2OXBrQ9NHK1559y6uCl0q
f1AgiAoURcR7FTBG9FWckuGObxyx8vlF5Zhh3wQYTOQd5qt2FgN7Rmp2JCvZKdMee3tCjfUl68Dx
gPmNY/xuDBN6RZCXASYWpTUQ0F/KqitD8LgAURgbAx2gTpp0K3ZtwTDAiyLFiPATVU61D6CuAdVO
RxcXCexXRvtYI4umWd/ebX1sZErmMsQ8K8pSllHodT9guFpxSvogM4I8Dac1l7a0jnMRs1KcnQpP
aS0zMNaeQF8aZsMrBlbUKHXcXsfC4+BiHcrR50IvmWBYR1SE1PUBJKbNFsH1bSlLCna+lPlXnC1F
uGzMI2kVmBLdBVX+VzN6KI38SrOd7a4czOINPZelWABdeoJrKWS5k0DDjr7RAO/FgBlf9vx30slt
63Y/SCzC2JNHrUCjzX9bq2IhHJAneVZmFyfZpEGODF7dPvB6F4u9la0Y9cXDsyzXcefhFKiHXW5r
kaLLlAw4vNEC+th8qp1gMLbUXhGzZH1ApP2PGDV2YyisGKgQQBET4nuZ8Fuygg5aVHWKIBiEKX+Q
HpcLSYmWsEQQ7Nn4vQUxk3R/krX+8MXNOpMx//1MB03mtXkLaPepTMLUCTKU7kDXtuYgFlbi6BiZ
g2cbirpXnb9mIypwmhfFqQci2sFY43J68ZJ3p8cQQp8JUSwDeHp0HQ2+BTAcT3n610juqrVGkAVA
zKUMxTCUSHIDioVwhLc723nQPR9xVmNsE2DPvXvX+das8TQv3VwsCyBizJEHT4RKuVYXZlnngkPP
UHEFDUUV3bXxvZzyYKofbOdbq+81PdSTze0LO98SJba/EKuERlmhZU4UQ2wDAOcEDUfJdQyI9Idu
0xK05q2F9wuaiKcEItf5hQ8PoviOnHq5gaRPfiJFCBuBfoFsCuy1aa0LT5YLKYqStC5Pm0ja+Qkl
HSIPjnVohh+1x8MURFTN9PP2Ji7qPcrHOsj6QPCh1vV6x65FlWn5qSR/G/qrUT0N1UrksCZCOady
qIyCVhBR1dsu/ZWxjb42zG9RFc5WoZwM0IYNKxxcLDw59kb53crePEz24P1ftPxSZHdltBJ5ra1J
OaRRuj1aTLPipFfOhvMfTXMo9WHFIy0Kwaww4ADnap/KWaEZfS8jd4R1pfdltOuRbiydjyzkTIay
EFY0Td52E6xrEaBTrK1CDKB6v4rhqYrXBdhJsBDF25VGnroAe+SnMXkuSrDtfB7ej8lBjh7JCXTy
oTZw1ToALjWCoWRdfvI0UFAciNhX/adoXEMXzZuhWhxgJpEMQZp0bp2+dEVaHvfA0vT5ifaB6PdM
f/7ATp19X3F1ucfn1sf5++OXPvmmVb/d9t0YNuzUmQglykoJG+iQyRyv1TDrnlgafmA4wKUIJZCy
G8y2qNiQn6ZmE3uGb+aHNl2zxQt3Y+YSRoUGGfLrcrFpS4MBtSJOpQsSMKmH3L0XZK2IsSQFlTh3
phxBe4zq2Zjd2XFEG3Ey2jth7C1xkMnKBVxwKgjQ/lRjTKAW1RbeXos4Zik0NVS3D01rn7cF+D3/
SuTutm4tyvFQXEej0Qz3Ug4+0QYxViWamCyv9lvp+W7aYWaH9Bvt621JS5uGUXconoBBzcWIyMtb
glI7y6JOr0+izEOe/UjRONSWZMU4LgU6GOT1rxjF5ouxJG7SDliQwcMkywDHrEC10wexucllt2eJ
6w/C9KX48t/Wp5hMWWvDJLWpPhWIcAb7iVnEL9cS8YubCKo78KvBK19Ni3IEje1qwnHV/XjXp8Nu
Gl+j+v3xKN7ZKNfO80fBRqNYZqttuWvZbX2q3nQdWZdTBDTo7c1aMJngUkRed04bILxQ1A5QItMb
Haj3kMuDR4sQvZor8cWaCMXeIFoyu9SDCIOBCj4e/yLA+N1excJpoBDsAR0BFwbYvKJrU0o65vJE
nGRW7OuGPREptpa7li76k45WHMyFHEW1ioIA1YgX1akocnmHVpm/6t4BbVzFzIfcSY0D8EskAFrO
2Ug6RH4eOe5jazm/zV6nJxHrdM+ToX+dYrCwZlqJoYfCyjaD7fzWeNaBQRwDLmqd9/fWxIpDbcW/
sw5JvcnSXmwhrKAxszJoRvct7XvYVMf6POmZudOE4+25p0UvU6WTRzdOijfLKNPAbjziD1SiRU+S
NDA7sPA4Iop8o9ZTJFg6Lyi9qdondllvRVIOIPhyrb1kYkJ7LB0DBAbxntjcDFFkqDCuIk1eqixv
DhMjepAMhvXmWUW7AUuJ8wK8Y4NHjd596UXZBZFtd5s4qT381dM/JWBMv3cNDmJ714i/eHpso7VW
DrlvoVEU7SHzf+PMKjZVukmqO8xLy+/QEUjBkuV1n+rKKu/yQoAfBLOZ/NHJkOQaibbrdNpszFrr
AlkSUBQWArQ5neVubuvYgoHGDfRclKxQOgAZ5KXZNEQ7Vlwk1cmpvvX5p2YafYFX01qovCZGsc4j
Bxl3zuJq9s6M+Un+mKBdp9reXsyfPJqqyXjGIFYCUnEesH25GpnEsQYtqU7Mmpx9ZOUYSAgkQ1CK
MvOpOWq7iaZaSEQJEHAvUt8lI/PH1DbuWrtuT1nL0r3ZdukDA5dp0CX6dD/abb6ZMErluWVmFozc
tIJU6sA7ml0dkrgtgsptxtexpd6uTIfJJ0LgJAX/wdv0d9+V2W4YvW6j6WB+jIUbB7VHRahTjNzj
EtVgVIlcv2CkDAw8mXyDDCcraqVflrXrN6xPVtLS8y5c7RLCGBgV0LE7KhK/6qTrov+3PLHhe9Yd
MApw04kHK6m26AJaCcMXun0h4kyYciSux3TiYZbsyZLfG+0+AiFhrr2V46zwr5X3SafVtrH+7nVn
Cxa3LF5RiSXFOxevmOmRVOAqjSB+AMbM3ONVVuThNKw4g0UpoCTABE+U+67ANENRRaIY3PI0FWhC
Cwy+yzufOit3dckfzNOoUeLDyNyrhlLQwcZk7Gh5atgGtJWe2Fbvn0qM0zoToWzXNFWu1bl2eUqc
17z/5jkrvn9po1xoHNqtLRM9IIrvT3LeoNDXVCeafrLGnRlM467OVsislvQbhVegtQD2wStWsWle
UsSYroJFcPdTP91HmHiaVW9F/DL2a0Op5/1QrxIegBjfDbeIbk5Fu62OmKWVezCfc466isNRf4mH
u0b+qto9o99X7Nv8y6/EgfcCtRAkcK/IF8WU5iDYgDYXUdv79sAJ6gklrff4bdwvRvQxJBRMZFNZ
JtvRdJvQcN1hx4bRBu2UVuw9zTV8EOinW3dgyZ1tdsU2p24RAHtdBFrCkb4aHJs/C9HKV8Oe4k2W
ec5TQ0X5rDfiBZxgOeb4tD+pLLoXVqTOS2nbWYiweDyMBlKlKW1KzPKo3CrsYm/4VadZG5S6iHbS
jhqg0/vKr/lUvjAyNGtv5Wv9mt/iiPhm9nEwWSvn0Q6N60hTJqd8CqjYsfQp7fzS/LJyDlfHcClF
uSXjkDgDqU1IcQPK9pEX3v7+9UW//L5ySxoMOapiB113zXTojxk7jMOKKVnZJ1cBWHQVyEqaASsY
9Dt3QpHF7weMafr67nXMIQUay/S5VVx9yIo2B//qGMenFvPEQZrOd2O74suuw3Ayz6WGJ8Ntn9sg
cFRneXrZt6nFk047Jgj/POcvoY/b24tY2CoU3NF0i8+Dp0FtR9GtSM+JYUZguzLB33LvZZ+dYc+6
tTfLtSnBSs7kKFG4YWpuXzIrOhbadzxgAs07Ea8KbS9FLPGdVCsbd20kL8XNOni2ccSNR+LFEKeb
X1l2jJKdZN8wQjwz5UoIcK3NaL3Eg2/mC1vg64mEAM9eHulHau/RY+WUT223cmGutWAWAcc4d4tf
uxU7TsxqMP9H3Zdtx41rWf7KXfmOLJDg2KvqPpCMCIUGyxpsWX7hkm0ZAAeQmDh9fe/wzbply26r
s9/6KZczFESQAIFz9tlnbxXA9rpMebRzojn8fhW8MsJLWteWdY3tv40gH6HDM7928P7qISEdRkcV
WL4/N9UHzkii1IKGd57sfRvfwkj+jAyv+QP/POsZmnkjTD1iCGCWL47GsYnptrUueDsk6qzu3YGY
8UtQ690Mg1Nt/Svvzi/vCm7BIEKBn/1T38g2Lmu/WtxVT6ZzmNwWmaIFpZ9/Pzc/vzkn7jr4qhA6
gyTBy6aRmGk4OIiEvjViuWj0fGtT0+EM3D7PNTDsbbvLxGuBzM8P8tR2/T+5+YvXJ+Gq2XKFnFk3
zwqHJCQcKbxBxvko8tdQx5/vD2NBb/abSs2pVvjjq8pTG1Dd1ONNCHJ+st5o8sBAlITQ37HJL4O/
L28LjyaQctFqzH6h8Dzm0SbxwIebxgCtDeSbxr2mA/rz23QaAkx3SAIDGP6pn2jr4DqetuPNrLcJ
LbMN2TvVZH97V8AoJ09aMIeQ374MzhojB4mmzeHGHBt+iUf1+2X3y5v47vIvjx4r+LhIgsvHT5e5
+vT7q/987ODHf4v10QF5Av5/nHQhA+Kph6kStw72oOnQF3AjMcVQk0vU8V95VL9aznD0xgYNPUzE
zC+WcwSYRpJZYLShQVXzrDW8cBTIXFMSHN6/v7VfDwaxa3AjU+xCL3CtSCpmO9ONN0ofu+5dDACd
55BR0Kaw2asOladQ5mXMjL3h36OdpvG7g44gAMlIgtFmCKGJeis4qVz2mOkbntzp/pFTW0z90+9v
8VevLDR4Thj+afJeFjgDMUNtbkZeECm4r05H4/uijkjpljO5HPrktTT75432JIn4bxjnZV611mG6
BWuN1BARO1kvF4QrqBf//qZeGeTlGei4cZ4sGERYehHx5jiT4ErX22uN298Ual5OGUJGRAwQPUay
82I1ji3vedCl6gbaiFDJ66U4jCtcMgaZQG52qdf5TdAO2U57+thMbV9GdXJDRdNVM5uyIlCKHCEe
I6peZXeoDrYV87ypCPyPLibu36Xd8BqP5xdGqMicv/vNp/f5u2UWhL2Ngx7JOXgQB+XJQ+7ERa2D
hxzJlmFTqcxa5NFyBrWVy6aGMN/2Gnr/qw3p+59weu+++wlrXrdWNnhsdHsk5JzV/JVI7rUBXux4
8QTcVJzu0b+P00K3r1z+V+vre6zmxb6ABrLejQB4bwatqni7Gvtbj3F+v4h/eQ/f4VGnz797SKbJ
0IpBMUjTl2tSitdaJV67iRdrVw7jYLvTTURZ2WzV2pfhX34P//F5+V/8eXj7rzfB/vM/8e/PaAkx
kgv34p///PisjFT/efrOv//mx2/880p+NoMdvrqXf/XDl3DhvwauntzTD//YKSfdeuOfzXr7bH3n
vg2An3j6y//bD//x/O0q9+v4/F9/fB68cqercTmoP/766Pjlv/5AS9h303i6/l8fvnnq8b3zwXx5
+vkLz0/W/dcfLP8T5SqIUcHaCqJaqDX+8Y/5+dsn0Z+nCC1KkRWAagLNsj/+oQbjBL7E/kR4A/cj
FCZhdwjA4I9/2MGfPgrzP3EIslMFDCkfwkn2x3/f+A9z8z9z9Q/l+7ewnHYW344xyHcHEBY0Re5z
Gh+lKIg4vWwSnRaZOxt6V+ZiCs7isPeXzTaE0GPVJk/PnEHbUDlz2hwj24ptT9K+6mKyftNGdBd8
S+ejDdj7uQ/1cZbZchNq9+gHWbGRzG/UJNd3BAL790Bvc+hB+GU+jKxZ9m6j2+UCxFIWdnRvgV/q
Kxv3iT1ncwBFrW6x+BUhSXqzz0fWs/NUtuAwZS1kiaMCZSnZlQk19srTxDtfAhhEDA8dn7p97mLQ
a57qzEY2g8MQSLRFzkUG200qVr5blzq0YHY0OOuyakCBbCnWNLJdKSkYH2yO0otZT4m+GFORQaJl
ReGjbyCpzuo4VAU1fV9XA+fxm87M8zEbVBgVMm/hXeE2dSVx3R51HCb9TrUycIAX3Lwlb+BrIMKS
LkaH2IaXJLqF3vqIwKmh2XDD61UerVsifj5vEmF1sYnOzVmlU8mPho35PbO+hnhqi+cUqZI1Ql/E
bT8VJCD9o+6XJb3s9KjeaL1kVcvtNl0vdoaZ0+rAuqV90FxFebP4N10+4rqzQy8Oi1UeP+EQMriH
k93HPYXacH+ebMSDKOeaEJI1O8m9X7qygwBIk+4tqeukMorKBx9okVwkPuhpXDUUDgTn0icBqRoZ
aFsJIuIHyZJlq0Yo90GVnmfQpyWb5uyiS+phLIc4n0zJWmu3HeLKNi2Wbj0lSaEJl6K1HQe/fp5a
lM5btLOBbz8w8tjOudlQ+KMZ9EpkDTXZ2UIldA+J71jvnB+hnSugjFpu8xoYyNnFPYHtEJo8C/CR
u7ZcyPbZhY1Zq2XZgrhUdUQflzmWfNenraR3oelWjuJaVL932cSf0CGzbuDe5nCOjyUEFIuhEe2d
53MMkl+2dhFQznSgJWq+figFbbIQCiiDv8iSZcYkeZ9ex9HYwWMLRjnXlqfoJYtIDMJ9ADEoXYE7
Ko/1nEVfoYbUJ/ChrrOLeoW6XAERn3oqI2ibNDtFovSSkDGMT2I7+Vl3smNG3WrebvstJRQGAhGH
RukS5Vctns9WdFunjq1hUu/DrYlM0aGSfm9iIzR0ZVr/Cc2jrqmwBNIvIrU+h3P9Qj+Ab76+YyMA
uXJk66BKOvbtvVeozBUDzCdJEemhby9DNdHhyq+QAT7Ew0AEGghqpS64aa0rNBn0s4dqYr2bor4R
pdMUhS7Wc6fOYgTiV9HE7bHJsu4igGxIsCejjxpYckTTVi3tOtFLnlEH9Vyj9OmpJPDY24Qx4S4C
Atah+wIMD4gT56SvbDYegjbs3xMTQ1xpSyfQ2bc27++pg3pG4rPoTUKVbUv0B8i9VArQWSMTkDET
IYwuIWPp0xsoeyzdfknZ+D413D77XOVsH29k+SBN397CMw1C72ZhwRkkylKUDYdpQTyIC6V7nabL
dWwadTbFVASwFIEL5C70SY3WX6hhQMN/qxfb7ll4GS5JC4oocOfeJdl+hS1XQacUGrffDqW/dTD/
H0/dH07q6/FZ3Tnz/Oyunsb/H87nUyn1P/77GPzpfL542p5aYd2LM/r0pX+d0Vn6J/Ig1CxgXwKY
5ttJ/K8zOkr+PBlJBVATzf779P7rjI7jPwFVoVEPuVuCg/OkzfvXGR3RP9ETAsFCQL4gegCO+Dtn
9Ckw/p98AwA1jFdRkIK7FMxdUMM7ff5dTKjQJuydm7b9wI1IimzB+RaMMQNtMCLhhYuhARXJGb1J
3z2kv2KF72ODH2PFv8Y9/XiYdkEvnb7IGaSYdT1DfGpvk3oqIGZZ7020jWfh3P09pZt/DXViKqLl
8ZtS0As4od9Es3lH1/00zul5x/z73MHQPdwgFKVC8grf78f096/RAqAJJ4wRVLlTSPTdA501HFka
t6yIZaZs36YBrybaJZXOndyPMyQfudRB2SfD3e+f6OmJvZhJECTR5weCTwgc9WX0PUNosRkIZhJy
9IWwCf3qk37dSch17mxn/55iw7cbPYGAIQOjCKypl2quOL0SUbd+28MDu1/A8wA7HFv8Nt0g7Jny
fdR37jVE48cMBkjWiXgI8iyC01MZ9WV5k5gIUY1J5z3qdgmM0JyAW3DzmtXRy7WJUVJIs4EeAHEZ
Gr0kH4nIAo9O5mUPIxmFIAA9gQ/NOEJCfo42evz9tP1qMJZD+RwDId9/uV6cCEZWQ39wT+tRHtCJ
9Y6HW7pnMnz8/UC/eHYo0qODEo7bKaQIX6wPhMVKybRf9iRPr9sxNgct8uXs/2EQaLViR0HdFRvK
j6sfaw1iBAgy9zWLPkOTbUEMX2evUA5+9cjQZYOnhf0K+jwvBmGi7hKOTql9kCXTYdy2W4ly0WXH
5WsNPSd4+bt3Kjy9Slh04IOD5BRhs/rxdpJwnTMSd90F3SEuf2ULfHFx8FlOGRvUOU/d+SfE88eL
zydpvOBkLCvSzUbFJmltblnSBO5mAE1cni0uHFP0xdToYYfv7zS+HzpSL7e/n7IXJ8DpZyA3YwA+
UR3BMnyxPRJiWbYtAYyb4PGwfcjA58gKIUM7QDayzcazFHKLH5dpFMnfW/rfRkY5D32BeBAo7L7Y
KuNtZZ3ZUIavZdYdVqni/dpka2mwuO7//k1i28D5C52wMHhZR4jEpJjKaQtKHEnfEW7NZ+xw/ghd
w+2wIS+9bXXm/xYZAwWtU0M3Xml0cKKagLPnxwmum5DKdDLdfoBguNpBO9A9THk7HlXiFoOO0RBS
jHoa2PPfvNkQmAJ8v5D2Yz5/0hyqQzqoFrH0nufc3ZEk1UcvlHq03awPQGcH1Aq76OH3g77YXqCX
AyEQaM2i2g2VNMQSP95sNMNvWeVBv9drkN3MLpu7is3wKH/lrXnx8v9rHMQ/6NDAm48g6MdxhKzz
2VrS76nn9VXcThGcHNL4RvD1NU7dyzcDdRoIC5wsi/AssUJfxCiR6JKl5T44Cle6j/KVKjSCgRdH
9slENsTO8k0WCDWa/MWWzHwEMz0WQsTCCVCm6Lqp8wne1LKaO4JAvWmn0RW5gV1llcK9pK06lc2+
wAYLBfo54BC46CxBsIbqPXmXAinOi6Xh+YfIxYDcJ2GRRvghHUSBTC41VQ8BTWw1g04fwQ7zYIQN
K0yms2V5DjZmgwrETfl+VMyl5UhUf9bMKuWlRXJ37jdj46su3Eh2w8MeFb9IsuzQk2R+SHkKqAVa
8uJWtXnyobUxeawhtPQmaFz8OV3j9AudwLtDD5lnVWpd+ijbmLuio0znZcu32BT4K5y3s5UUzBXh
BqRkkbdn6eKDrXIwhsxLykOHL1mSvxEAn9CeuLbzNbK1iO1T36CX0K5841W7yOGM8UayHQuctFUE
5AZ2B3JsgoK0Obitk/Xhbsk0fG/igOP5I3xfojOFNxSl9Jysn5hYww8C+W9erCroYVXXt3ItIx7q
8wZ7+7qrAxe7MvF+GPdg/zoYL85cfQBiAKJaTWh3gwItbBkR8rELHmsY33VNvNVntYOvA6wQ5s2V
5gTYozYzdf6sBduIFwh0BlNNc2rv67bD+ypR6avyVSxItg189cq4TZrlrMYHtLC5yw8dg48KAhSw
jFNOUCXTiSPtfu6y8QsklLfrWG403LPVMHck7dhdjZLAiAnlrvnt2sGdGUBcO7hLLzcI6ZxkLeNi
Xg20vKPMB182mQxg5SrVPS5ryD5CyHZ2RSZApio55iOFeY4StuQOmFOl4cvXl/UC6cyrNu4lSmrp
NOuCZ2wa9olw7BaIi5H7aFvU1xy9XaCB1plSpZha91incgiP6cDH5q1p6HKhoy4nB5RsEeyF8dI/
IuoL2GEIJAyA+gGH2FnHIz2X6yx6VUSJxS+E9pHZrcwL+EGQrU4PcMrJYDjiISzF3Cbi3dBCdaoy
gybofpZxuMDsXfvPDM5UFPpT66TKhU3hxYgie7ofA98GpfKe3uDnNElhqIVQbV17BuzH6gDGR8mW
08LoceQln8cRDRJpgvWJnixVQl9y/ZjzEABjyFMYZkY1cNVLNHy78UCkbuIdWQg90HBNbdUHsR12
MP2FvxLruKuPKfA6V4TQfOM3xA91VK3ouD/Hk1ibHfSklot6MflQ1vBx0GUm4u5dUOexKImyVJ3X
wYolt3mo95Tb0DiyS2Figj0FHvProdYSeu5ihggaoKTcgCvnrIaj8ax4jfAeUmo92G8pnyCSN3JQ
2Knjn4yZ5rjqdRdHewnydljqjs3i0C+JU/d5NPgM8rKty3bRNtVgV7ssmCtgKz0tRJfOH2a1puCr
MeEfAr2Z+N0cj+l7KTnl+5a16xeSuziEWj6MoI4WCJktxmwZbLHB3+p80dATKxs7JI91v9TuyGln
eDmgyfKhwwbXVhOx8xdIbysQmOIuIfCiZAsMLtMenlOp9pClmceguxYdjJrgSrVtD3CHIpcwUDDr
LlYhENoxV3woEPrzaD/TfgCnL9HdwUBBQ+ziaVihC5qQiANJFv7rPC0kKAMp2zdwnuvHfWy77XnU
Cn8WhT5+PwZ9AEB5UFgHo2XEVWnqxNOUi+F2AhaLL3c1eoa6oZXhRZso6OcPfSrBio4SiCS7cViW
w5hAg+jIa3Qx7ZZWAqUF2wMbVQIlO18AXxr7c9ut+qzPlqDeEWS7MOsC8N+VLdQtj27+tt5sDypt
tLnhyNEIF1ZhU0dg8aJzyVed6OtwFwowpRLA15+ndoEQygrhqErTZiKl3trOwrwrcgxnlYufPU1I
esnjGMsfpZ0cjQIawi4n9Z9x2mFCBP7/qqQoMzOxpOxmn8gdl9MC4yOcBslZoKH/DLpkE2CBQHz6
ngZYXVU0+uAu6Zrw4zrpxz4lwd3IYRuUuH7ZdRB/EGXsHalknKsrAmbcpz5iX5ApzCWkoOk1aKC8
AEN9PLCta0UxIL7YJVzfsgF7TzV0VHjYRmbj4zfwo1RdTeoibbIZT7S1OYoHiKoKtS76okM9djzk
vfVbsfTTec2a4NIjGMOuMOx8nD8pEl6j2pDvVN9/UURNRTYMvMBUf4m93e7msP0KjuseJ9gZk9kd
eiCGfbvSD6vhlaDtBzR0nUVjeBvzYSipthaN/nAaYSl8WcQWv4uyri1gbwdfKKIvtTDrxdoycjZA
ka2AWHZQpjGBR83sziNHBW4hPcCeYii7qTeXaHEx75lzoora/m2cLnyXNahutNYM5ThJ9F3EQ1ia
tG/gDaTsebNifrziQE639RiYXlyLPp0u53VEU4MV2PVK2xgFu7YYL7zKgMgyHYxfEtv7ZddkZrg3
dNLnfbqeaP3I7SCF2a0He0LyZ0j+fLYoC224d6yxQnMd3m2ydrdRzxDFopHkXgYnU8ptBBDV4EYO
fprpIchVcx1pvr2PbPAxR3POJQOOfb3gzQHxeQvkBz7yOUVZPOuudVZzgmhq7mU5Oxd90UkP4AJt
rDW9N7kVAIWhc5m/m6f1qY7ZEeqjtyj+bEU7wT6BxLYQIrxzGR3K1i7hrRrbeCkkoOdjMrH0NpUz
++onm1Sc8XVHrUDsIWm1LTiSUKkZfAkG38mixVDzqUYg25Q2RO95mbULdeU2GbqLW6bqUuE/wLDr
OfzILKOXQ0gaqOvnYX+mUwuL+2G2bzOwAqt0dfoNSTb2qanJNr+Hpu/MdtAQM3xXw6utKUeq1+ct
tMv5umzPQ5z63TATd1Uj/68muHE9TJzKLx0Q92c7Za7SQ4uowovh/QJu0c2SAQw5vSJYbg1N5nPw
CEZVaMPCx5FO/pjPEf2acflxyRWDTjtTd6tbzxAbdbsAtaOvpEXhb8hrXa5t8EFk2jwABgepwbvz
QFM+F+3MPbYnaH++mVt1bHSelemKPlDtZrkVmUc9agZT5gwUnq/TMtBCrzV4JUsT7lqXbruTqlkF
bz+g8X4O13vUT8aqVYzvWMTmg9SuQeFErM8NeHRvs3EjBUpgIQYO1G0i4QJOt+uMbF1TtGg/OIdI
P4p3HB1Pz1asCmfoQFBJG0nnn+a666aSmWHecfhBwlmxd/s1mfLdDGu5SoYMImSo3kehDHfN3He7
tTaxrLJ0a4/ooGCiXOJlPK+3Hq9sMC577RlgQp/kVevr2MAghoafUHxIUDhd3tc+ae9QW4dfIx/z
9VzTOSrymvLdMtfqkbU+uHcgyFxmDdpM13aBPr1X7B7ytvKWNuEExb82q2EM7oKpPYW213KzqNsM
Douqz+b2MsJZVqRm9OejDcXBsGiuks1DUX1l2FJih1dubYL4jJD6oiW+32XolS9xzyDbbyhNSfS1
I1hxbZnbtC8Do1ZkHr1X55Rbe40I0IAv3tuyHuMEE9cn5AKRNbHl6uEf0kT99D4a7cLQvSy1RqtZ
Jw71qJdHicaMIlshhbXrO5zm+20L+TVQVuiATgyWN1BamQyamoYVuwYCvPMZs7QXeSBIiQgQ3lZs
TfduAmhaGNXBvXneQtGVcULqDX4cs0BCMfPwpokRjZ810sef+2CY5AXqsBk7sgTH6FUNzXzHi0lP
8yXrs2SrUOgcEK4Eiu0Ay2q7y/SA4CNrcdTJgQT3kSDq0GeIapF9oT+rbCO5QY4zoFu/36SGLXLR
x+E6YmPTg8A9+CZp3LXHro/AtU8UPc659kedwDewzDMj7hOnB3+jaTReZ5Y8jyPKouuqgx2zOS2t
j8meoXsRP4O7dzkCnGc95L4/6C5Mb09kC/TiWXo9R82jBxGyMkt7LYnXZSJFgMMZMRloxNlJIEcm
SDVNNqJXpZ4bXzUNDuSCe0Rbxcrz5XFrfeQqapk6LPPa7hccsl25GqOKKRtR09bIXpUkpAK7Gxtt
ArhD8CA9KhFcqa15QMdadC54XWoFn94EQc95J8b0KqWaX04wWr5LiMjUIdo2X/ZdL84gZcf2U4tC
HVzuR1m6Tkr7duzW8VL6qIU1roEzUW+yZAdVZB3tDYVtWp0n+DyyyZt4Qe8yQdfIRBDSbQ0/tbpJ
zt8inRrRxWJsAXBGn5EF01LQuWuuIS/6YEY7HFi6Bp910K/vY9YKpCQhUqOYSFf0/bheMOxPaQUU
aNzjCbxHDYDqivEgSwuFygNKinnbR8V8soVET2OUI3scY3VESJgemEHbaDHEAyrCjbgEVedzuPH8
6ML8KlJrH6JoPfG2UIOczlJJHtQ6uncgSk5vsjqjb0Vv1c4OLUMtdvmULLq/HoO4v4bWyPIFK+s9
cDaDPTMQAxxaU3E5zXly3mt2yKiYblG1OKazJLJcB45ni6IzPQZoVi+lGh4Fn0/nJl0OQZfBcUME
wXZTpwCXipBtFJatWY5cG0YgETbFUqk+fEDwIO9d5xUpTAIsvRDEwaipMXU3H3K78PusT3J/erH5
m47XLVYswvqPOBkFBnVjlWEvRSTVI8BIJ3T4BPx6oao+ZibRH+ZRU1E2CxT/SQex4GIOXViCgVPf
8TqaLm2W1CXN0z5NdmMgl0vBYr9Lppa8C9RKUfendSbLqe9NNXv6IcK/77ohMUs5d9PTaoN3wJei
PW/BmlxrMEPRczVVUpkAojeII/dZ2l3KqdYIzacaseWQLrqgyLYLVF3oPXF6fpaTlGe8Hx9s7GdS
ZqQmDWpdEw7SNmX4EmKO5zE32NiZaFd7ZfplXN5RY7ovIh7rPVBg9chTEz04njOwXhyTO6iPZp/S
Za13yiQGl9kcDVwxmniF+Q7VmGHV0+uaYU9GxXh4ThouizHg5CpJSQbqxcTJje5OOcMU+vURaqE9
onAEEW/qPq+nA1A11e/6eY3fSUEs0glEdx9pxqOq6dfuObS6BfsxW9/P8UTvWDCmhQdcNO+G2IFu
kAyyQ7E6BIefkqBL8KKp7BoibUoUo2MXtWC+3guxmRy/NUxV4TOPj5qNwJ6Z+LrMN5Ei+MTjCIva
uhWS4GDs5LteYPbLXlIYBTMXLvso3lhYtdOEttbVJ+69R3cHL9DZm5xbmyYPkUAfdym8Tibs2Jk3
O4v+YswnX5Sqpg3EoHQxju+xQLq5yru+vwqTlpJiDJ1qSzN4+eQZIspSjmY4ObMkC2pCYUARPAVB
U6HFY52qOdjoZ2mxqVf5Mibg6szAUIpO+v6+yWmHIHSkoa8WyNZsVTKvBDazMeHBLtWZvZ2XpjNl
aF2Pfu5xCvsSShzBVwJWDbzirAt4EdsU9AS91AJd5m1Hm0ItU2MR3yH+qrSOhgPwhHbEUdAkdAcZ
1vFrjfotUDQIbcFQB2DT1YAi6WWzrokvmybFrp5N6/Q2Z1sboKPcBtBEB4OniHMvJqg5GKQSiOUW
d5kvfDFnCpXhrQTSi2wwbJCciHqK7qcO7BqQU/XGSjM12PfWyG8fgNZMrrIz5Ls7zLiqhjpepn3a
ihjPdYr5tcYBvh2GhWKCe7IIRO7ghRUNHJ0FCh+gggBbSjs0K0dr7cvIrlgmeLUYdpVo5eo49x56
xlsDDAbRYxBfDnNvcoBQqb/hOKoIUJgFCV6ErXaBmE8KZs7adim50N2aNrvUONjtGjGY+66DI0aR
LNDtKEDOyD9NAYDbwkcQBAVqIKEtyBj0z6t8SMZr2lAcmsPYYEdKWH6iqEtAFRU6CiOBEGvqP0Ir
UmMDReflVC6Tj7+ykccfdB5xUErGvCE7yDRNaZHA3z0uGaMr2FNmDIrIMn2dbunWl23g+SdcMfkK
ahdCzXqy/DEOXfbVsmVLCtqrZc/Qqx+VTZJH62HNocFcmBWNdIVCzTGEhnmox92QzEBsOQXyVtq6
zeU+9yn7sMqWs3JMCIQMEq0MYsSVoKcRDWfAG1rq18vY6cCdEDCgGvW48WkHWGu65uu6ZCXJ8qWv
ZE4I+F6gZAKtjnuQwwyiIrz2imikahayMUflNY8B93XRjYAJMjsmQdKBkT4JBc5KQxv0w+rRFwGE
q9K3adwwUxIgW92ucQMqUiddZJiYn5pd0P6RrB/TVMbvcM/5nczWFiFWyDgczGVuzLnyE24rw2/E
wZmObXSh575djl3rog9UC2T1aGUOn9CInpGqS5Mpq+xGyV2wZFlbDCTnWzl5kbprEw9QaAiwy9/Z
QA+qsvBi4J/XEHHLmxryFfOVnlqk+ACj4a4m1baKE4RtEoDySx5fZr4JWNlQNMesRUA6hSA/gJHs
QQyjvPJxT9/EkWii4zY6MkZfEaYSm5VUNrGF2lm9pIF+y9uEd/Iit4HrcWiC2zkPOzrZWnbFBPJ1
785ki+ealFucwrDkbBjiTmGHGrthBS9tEMPbDKcx7A2AuiOdhonVVoZUAVvpUNNJdmu+tfSY+Qx0
DMUQ3EOXClr71Wgog+3DYPv+gUJ3DtSsAAn6gbd6SkufL11doWJogzIBqjfCOgyCTVXbao+QG7t1
CcYmWogL06Bh9txOyH/hzKv4CQjf0qa+6FvErzs0kfPlwzTqYDuGaJ5sgDsi16zEkgKfDsnciB1A
3AnNBKYeTV5F0ZQcBJvZ8OCiZkYAIpFbY/03kIYRjA7i0cSz2C5Qd/fdTo/BODzhIPHsImyH4csU
cN0AVpFI1NaZoOYCQDg2e2Y58vtlRFh7aBObqZ00LeMPAA9M/ab1WY9od1jzZacY1aSKkfiAmN+i
jA+cYOL6uY3sSA6pyVS8G5ee5Y9NB9rYWasDiNitcQRdxRZ3hB5k1fiHpgE+UoJzF42In3wtK0Ig
xnBB1nVj51NfR7kt0lO6hTLHSfom43XmAF7F0T2Lx+70sLvl2YELdjtGBpo8YMV6cll39fIQrsZF
F/PkqTzUwaLyy6gBcoNdTaTnBLIQ6Q7CI+lUQmE4Sd76duC3QH0l9mOxWEL2dKzDAYdlxnOsKT8r
6H8MkCCBw/Y8f6gVofwyiqfIv40AKrTgM9ZkLRmJ4rYYVbI+sdhmssBSogkwMxAEdmifSL82M2o6
fQFwI6d7RBIn8y4/JTAjwzqh5/+bvfNYjhvZ0vCrTMweN+ASZlu+WMUiKYqSqA1CoiSYhEu4BPLp
5yv1nQiJ6mjG3PXs2qibIJDmnN+dsUtU+KCCUCruf0mNrZ0AMtweigE01KsjawuandfrMknn6tAO
tT/skrlipp0O1fyDujv3uWSSMX7I9ezNn/M6bZNt2jr2jDnC1M1WMtyLkGUl6efXNjLi8pubJuVC
pbN48RYQ0+o5YbNpWVkTRNga+jx7jAz10yZyFrPQSeiuW2eearPvCH+8fGU1Xv8YJ9nir/wldB6N
L5uQuXaN9WjSxWn2TR1M83oQWNv2rqnCYa3CGXGk09gp/iOhivwY6EFuktqN1al3jPFXvW08Zmy2
/mOJ5FuuHbsav8Up6qKTgTjLV0uhrPvWmzQXcFUFjz7d8BfhZk1xu2Qm/eHZ9WSthExb612CW/Wd
VV+nDi5DH8fPi+cl830NB/S4xK4KbtooUOaEMa9ND9NCE3kercyXu3Kwm3iPlxMTNXMdGMG47coi
EndK5uXjnIaE7vfeYg/UlV32Ib5iQnTTg6BFT8ZvgGS04KbLTLSfOxCSXeKMTn1JMtzy64mVxoTw
0vjVLquNIBuH1X1nmJ55oRCr6JX7qKv3CJAjZg/bS6DPY1twxSMVEs+5l1sEiab0sltcnbSfEb0s
exL74Au1y3iqGm7XFXbWlKSfjgj/3Zz62WOqYq7muCYxeLGGCnhcWX7DdUB5uq1VKp8YpIoNZ3ZN
R5Uy2hawb52VwDkO4LNEdPatTed+WaeZneRrgTYrbzY+mRX1iTNVuhfaYjgRG6x2YKM7CD2Hufph
p7GdbaKBkCaWpam9XecSPL7poX6doyT5qNyJsa1aIi8lhNKKP15Nh9aUPGrQpqERZ68uqPqLYUIR
Ki17AllqVJHtwjxXzWM9OqXedglzRgAJSG1aN7FG1qzcOv2EQaiWMJpw1KuYpTqdmrqiz2Y4zeCv
pCtkSV8+XmXrvSg+x7NpnU2n6vhzVY0ULzbBadl26CBKqM8yryrZdEmuL6kTEE/EbsjsE0mygGzC
N8F3Ml8IQGn4+2KT2N043MphvArEjafsrZ2F1c2wwJhuPNubv/qVKU7QeMQqoWS1T1Xht2x5Patn
O2hCOugJ4Jq6UGdPjs3mvMQZtPVGcp3s+STQNgmLNtgSHFSHm9jqzSEfygAmP2nEss6Uia3tWFVh
eu74RSivPb8vSFyfGHIJn9BmN2oWXrU3TUKCTrE4wbCfp5RkX4BlYH9tt7TQPXeiXo1Wk352dQX/
C+kBzg7cA5ACwYlcehpL89RkpbJv4sKP9I2f0IEeTRRSHqbN0HbbVFhjtO2jrC1usj69qjEL8FE/
aID7ZhuR8cEmcNNss8Fu4Zx83Turqc7tgy51/d3uXWSGGTpLQ52UFQzAbNs54eotmoMWKSVyR9zO
OaGBpkRZRr7YFEVLcxD5daaOElTZuwbmtr/GFlOBJ7W/yG1ZxuQ7csjZnxKVNOjSZW3Smwqi++sS
p7PcNrFoQLT64VqAAcNU27wlAuUWn6Pd7pCWGopR7t53bqDraFVpSreNtag62JPxkcXYGjjMuf1b
T9+XTCSVK3sqlPPcU7q970auI89OrPgQMH9BkmWVlRY3lhHNZihkNbzrqHAgzJLK+m6WoCbOj0c6
lrVyP1CUSLEpudarzVyQQe837iI3vOtrR2okh8Pi5P64HpgwtmwjiR7+MM6Tv2zKfHaqIzB9A1oY
OXnWHyTr7WMI976sCmzd7RYNzjTjFC2HYEXyM1L9PAxdCP6gdnW+yQNhup3RgSi/6CFIhgeBLv2c
kHjUnkePwKy18ZDToF938/kEgiQ+13J2hs0gPZUcVevDIShtx9POZdBd8CiKLr4bXTHpben6/btI
FssImlO2AhysxYUA0dh68NaBfi8de9H7zB6EuOksP0oOFuLA+DAqzSNS3izZiuoJC/JIB03qrWN0
eydVXvDQKa38ZSqrZd7EUluUeYlN/lOejFW7xQfpgLkuImrWJiUftSiZ0rQPx6RXn1slUWWsqxpI
Ylv4IDqfEAT0n+dsCsc17xG6vgibQG3NqMJbmRT+S6rS4r3h6zFaUS6u5Z9FwJ7dOn0YXpYyNc0q
DpYGSJdSGq0MQ4bGfT4BBR4bSYs/bkYBBLT1Fq0brj87/KoiXxYQpSVp5vNMvBRlWtF8SS0fGWx9
HSW0Xsp2LPYTN6m6cUsLXNwoVJE3Js18+zPuy945Yy4ZBfHGUeIxc6JdVP8hNC4o8RmxzzzDSiZV
+iHMKiqRVazTmVzkIpp6ZleFFQ2Y4+aVPmVmqeLVNJfVuBvDQPXHdm7c6WaW9HnbcDSZPgTcaST0
9NJ3vye4QtuNzjzJoN6pdApcO+Bxa7K0ixev1DCjDHoWaIjnoAtOmmLtmxS67DbEnNOIlKoT4cNo
ciMew15rxlgFHXmg8ALy+4RAwoOPoBG7kdefhgfL+wbDCQjTaaXVAY3K2O5Bs7pxHVCiB8TaCH3T
zZ07vtPuND/D/WXllrSFpFn106TA8O3M/9FLaVkXtlT51M+T/ZSJQH8OGTR7P9B8UdZOY/sVLVNR
rrQXdnqthageJo96YBP4SkMQhKbNNmELPrFKErizVe4684+gK5IU54cdYuNIhau39QwhflvQsPMH
mzLhjhoc/zNlGIBDI6Bdz2CdFE6IbYg6YzNXn9zF4i8t2Es00V3kQUbhR8rgIjo12mtZukW+dXjh
wXkJrSLaNYjCulvUkVlHV+t17gobLOCoN+cTo1LjuE/Xqhp7zj8ljdoh5yvGvcVYynLbAvt/UrPn
9pse69KwjjRipHVgEZpETR1yDC8Zd8TBTlNJQysCLro8U3N8Rk4dOJtU1qVzoGhOPoE09FQF0nLM
NkBP+I0BFxaEqQ4aeuMusbeerPp8F6Dq+tJXjlqY6bpQOFtWbXcusdlCLYcyHl1z6rNGDtswGign
rKBrYEmXqUrPi+tWaMl8wn1OpsSujfiIYYUpGHu1sf3JfxeT4RavKz+uT3z9IiYxKeXelokevuWy
r7t141DTEthSM2aszOO2QjnaoLKoc/DBdT5Rha9NqSqemmoODMvwnU6F71D3kvOH40uN/NfHzEyF
2Fs1bOa6dMf2LhiYX7Um1M2N+N/LEsdLoadi5WupwrXVRRD6jApVZ53FFulyUZm9RGFPvJ0hEepj
2C9U+V3ZJwMsNbTmuugK9zbNlPVC5qd6QhSB54rIvPKH46OV2Q0qAqnTs+CT9WJZLllWx+4dClyA
aB4r3+eDDOUKSUCfr1zBDO95ogLc1HWjP4/gEe46onJ6N7S6FKsmjFQKsu657VrAt5Yrj4bnfkrr
4DJAXn5gGaOK0YVuaATTWaUrBTdLzmPVweL5GCSxe7lDzNE+aFrsoKnvvXhgylVXRteSpkQzuFKB
PX1K6P6blRWjjrgSpv1dNo3DjDpMssDcgflfeeAvL7ZwxUPoSe9ZiRK+prASip8YkPVOmpnhLGla
fwHSDI9Sj/NCOHIkvuiA+EqGzKNHEc3gn8mcHcmsJETznT2HZXZXt8oCOxzZXBtCO8SL5SO32XSR
yWk50yp4EdXSWPdd7A3OSmLEdJn1kAQ/oqoIGLTjVf2uRB+FBMpMDWXY4ua3wZyD1PccDTENpOUk
N2M+SvU56L0OND1hHAu0qFz0qmh6qPNKJr1eOYR4wR4byw7vGKnBNZ72PCPjFxPyFqoGEcEZ5iQ0
G0f2BAG3su7Yq/6EtTvNWnEbSeHbSFNCyjtExRQZ2NXyHy5beFpxAnqYD6tkaHeouiLr2DUuAT9M
sgCeqVIfPMkvF/tQ0H5P67YC2roVMyTQhGQvxhcdumcidGO9W+LMvW8qx/4RO3KIOVCXgi+V9s2t
8H3DSWBm80NUUj5ZaJinVQGs/43rbEROYeFgWA2+1mY7CMNYdLSORfd+xG+A5LMXqfet88tCnc0V
gv6R54Wdv6hI5ZIoykx268FvZrkuqzj/Cj9KPOWox2Y+NikVMINpJ6RXWTwvt1eMZthUoy5uFaon
RtUVdpM/uWOQUR30mTD7sM1S9wV5wTRucWQu5iP/xyXY1TbO+U3ShMCeMCMTzktdo8tpGqYcNfk4
VLs6N5HYWGU54Bkfqn7xD/wegIGTaKPmWMVEzG2rPgHTr0RKq7Fy804RzIrAGYVa7ycF0Q9dxoYA
4IOAg7ZhWo6wAe/RKSTBxzZIKvGMt0RFZ6su4WJtJakkZ1QYK9fFy7eunKWSRzdFxPg+gke8nbOh
azZz35TMzes5CA+9KiMqqKlz8YGmJFRFXogmQYL0NBdRl0PHOgqBe/3AAHoUbZJZ5GzWSLHcacnV
x6xzE8RPegGfboF8QdIYI55S731WZWjMYYpTu/sw2Zgi7yhw8EcVXGTVS2F80dxUncNzWSUpbPnt
UmK4z9ekQcxtQmPWRGYj0imF35Rl624jWvaIMM+mSA+o9JqaGd8Rrnd4hKVJNlNCusmtMw5oBqmU
Iqw0bWAzNkLHkZ1G2JStcEQHm9Upd6QUE8feDp6u8NdMSV1yQRFh1Q0iCzRY/Uvmq2K4aT3TY31m
4q3Uq7Sb6xdKkanbdbMontVc4DIYWwOPMLM+3lcTUpHNAAUFYm/N3Rfb1Gl57/BNwq1GrFOdYivL
K5RwWoP+B/6cPiyN7vSnHAPzeEs8bDMeEPuV+bbWJkFmiuzXdveLtAWBmqn3o2cRVyShimTepI1b
XknJiVgXvlkPx2NzHXacVZYq37XsxGLtIqnVm9l4Qpxt7uyPrN652+OL9r+XQZUnJ6cnx2+bLn29
3BYl/d4xKYIOHYQogogdhaRmXWiiN1aLT5P5pSKFxd8YD2vMOkP+nNncITakv1W1XB/5xJDjCybP
pKCpTYaPCNk6BKqFhA4nGzlPD4lbRaCyFl+Xq6Ooxq9ixOmKdMm0pBtWhP1ecY56uqlhvUlZxXEW
9gfjtsKiAJ7yOnxAlVKBShjfe0mAfYutXZAsBbxT84JBMtJ8OzIqUjNm2alVNOPFDkyL5RqN184P
p/BTlntIFIoKMcBOyW72waGDlnCruOvbbZJl47DJ2j4oT22RW9EBNqGfkXQpW32tvNYtd120iOE4
8N3duyqVU3FHWoVvvkJuqu6D5czUJnQ2S3eIwszWdxTwKtr5fU6yiz0NU4Q1fYr6tccAXw5xsli8
u9EeAm+NLd22N4MXhMNNleCk/NizBlBVh1O6WJ8cs/RQG4T96g5WCzXjsE7ESP0VwB5LH3uNpGDY
GH+MrYvxoiijOm4CedvQSoK2qIpxGq2LhZ62ywOwadzWqj72vQFUX7cq7b9YBZzevWyTpv/QNcg4
z7FbLFgA43ZuSxgEP4++5Z2B0VkVGei1Q/FUgSm72mfwZ6rrmgwbZneMH8eUUfc1Vg3fQkWDcnkw
oJ1p2z0PDdMQKuqMKvLWeEvLol4ZKhJxtiadV58sd8iGcsP5kfQb103a8T2r1Z4YnmKXMcGZMp7d
6uLjNCj301Ii37EY9ZRex4s1xbSJc6sjMkribL9ZyhDtxdK2HYACrHv0rcmjJv8YOqVtHceApunB
EHmB2EQlMnPujHZGjZ6jN+NzMzC65ba18yjaEJMTKnNVdiNop+BMYWxLWZhhOTVpkEp58pu0r927
KS4nQ4i8byXdpjYQGvvWr6zyAiTWNST7KJF/DEJEL6e8yfrlTvcN+rq6ipv4ek+558rYxCT0fR8f
86D2MOmDaHISx0XhrfOoDQ90q9B8OSUXuo0OaSEOBLR9K5sW5qUcWlR+k6SNXcUAtacYpzj14MS/
OI023ZAVHqjj0hC9kYDIT/bDnKXEuSaa0rJ9jIklCIZjgRNB1AdYC7fqvkR23rB/ZInGcDlFrYOK
34ipGx8m2x5dgB/BMJXhwwQw4sHnVLJol5eqb2jVdhxEgT3c+IzDZi/oeQDTmi301unGc0zul7up
dDMHkQIj2cvtVC0Bss22TWJqzkwJ2Pu+j1LFWefC3nF1pl1goZnNiKfbNLPJYA2zYUrjfKttrw/e
JUmSFd0KQjLy+iNyLjHfl55rc7BPPFv86AV5og8dLIjZpKFKATHLumJjEUG6Hxqv+KDkCGmb26n9
oD1T/chxsJAKXGjxnUto8qkfVfQxNHXyOUZSO65axL+M0ovi/Ww7pjtUriU/O50SH2sCDD5lfZ1N
mFeqnuDsLou5XKdBzOUW14+D4yRvFKF3cNF/xfL8v6v9vwmG+8Xf9Yer/fGaB/Nfp6b7TvrXXzE2
P7Nqrv/VX7Z23F7/ojEipg32jqwqbOj/jp4hivJfgS0wdzOzCVv51fb0v9Ez0b/QpHoB7TL2OE/8
Ej1DKg0ENobpEKAVLxQ5Xv/ruf+3nfyvHKC/j55xXtmw8V7bIRY42BDcha6wX3lEhXSC1FhWel9Y
Pf0wa2U9CdboVYhzSUYS8ud0GpC3IV3PcWogNmmH8lBZy3AO+pKC1S/9aJXITt+2matQBg+o66lM
sr3l2m8Gw72arnEdosNwSheLKQ5nzKY/Q7Z+8Y132CvDeOjS+xyD1YOXghnMrhx3ZUeGczBWoAm+
996v4xgtKm3rXqVIKH/5xv9+i7+a8l8Z3ngGEAyuXHKwYz7fz3CyX54BaWE2+GFZMng48O8SE7pf
qslRR584EqAe0lE2vhqyN5yDP53Hv7hs+bF8IGhtfvPrX1xX0q+W+Syfe5XiN71nm+fB3aDD+pms
HveyuE2+91FCnA38x/uceJUMfLhxYCxaE2FTDROZ76q5jh7cAVnuSsu03rph57xh5fxzObmx7TAA
h0glXHvxK6tqlXhIT9q6vB/ipT5r2kTum77vECRMeCxsFTpH4m7ExSMorHzD8vgqYO26NlzmuoQu
QY7sKDIjfn9Bvd0VNBp9fZ/l3aWAAXjvS1lcRttxbq1C5TdBUKJ/MmiD1pnvdMdeeTFSpry4kQsB
If+8Sl65FsmHAmkhefiaHUGQzOutVbkVW0ok/V2q0/Z5ibEqct/YzTEfx/bZr3vxxrJ0rhbk3xYI
9lkS8djLV6MyR8rvv/9AeTqW0BB37NQrkJldhaKo79e5QywowuxgI/LckK/0k9qO1GZ2CGAosvmv
++C39LFfN4hzXYqvnoSP4fvMDQpxhl5jOX5dqomao9TCgHSX2Vl6HqI+3rWjstdIADNv1Qk7vyUt
N9mSBCTPQ40EjNCjOEApFnLlWhO8QzF9ivL0DTPpH+vT49Ak+Js9i9cYIOz350Kql7ZsX/sOt1m+
d+bp2jp42RapQ/DsNG28Qm/qIHA1+eGfV8Ofu5cfHQgvYudGhJtEr3YvLuo0avzBR4/chk/thM2o
Ga6epQ54A5WYci5+P4X3HqbSNfQ69lNL0B4i5Q7XMrPbzVJrfZgz6KgoDYf5jd3zymZ/Xa7XGYme
4xHmwCiZV59M2X1M2Ijr39meHp7GASi/VuP4eXCy7pyJfEBqJRG71Sz4zUI869c3XtD1bHi1Zq7v
xsPny2NwKf7+beyglAzPyjlQm9iiL0GHlUc9+fQuqQ9EtuX7UDn5bdrR664U5fEHuI3CQ74V66e4
6ew39u/frOHfnueV4X+MVEUlnvl3CAU+pVl+48TFjzd+51cu7etLZ0Tp9c3bsI5/LIrImYouSiP3
LuyW3F5HZhh3CSlaxxobz3lkrvG5kKEFONS0zzO8yyE1kzqGUy2PWYbJYo32bvjW1Hm/deIxfmPR
/rldwIOvxzlhAIQ7OK8O1FRjRfNxa92nZLWdfekPKNPzin5xYQuXtARxtCBN9aMbBvJ6b5xnfx6g
MaESTE1wSeiL/0rN++WaDUBhDT5odd9pMqFWZRYMT1EZ2ReisUBcBo/y45+/h3v9hX5bgz5Zfow7
C693F0qeV+dDJl23rKDPHkSOzHSkZfFW1NLeDmMaCqfrMcrNjpd1dIZbepGOjloM9x1pnluchO2z
qWMmb3ShvYMrGlb+zMQeciua2yEOwweZDfNJJ+0mSXPz4ef9K5vRfv/Pv0X0elX5wg+ZVM1x41zH
nL0O1Q/dJGzFuIx3aZ+357hzyafzVQdC4OM4KrmGUkeekerh2ZorI1/AiZ86x3BLQTK2K5AbcQzI
XGaaqAVl1yRzBtER3Oslrm7R+X0qZBdHiJuk+Wxj70CmQs2YepF6j8JBf5exs9xb7MsXAOTmGAe5
eQe5ZH+Ly0TtKjtQM85zMX+ujOt+lGM4HSWi11MN03Swo44njJR3YJiVdXCkTHZKT8Gm0rreVVMY
3yUODCaMerAZ4Fe3U2AhB83yuNo3WtW7KF7yL2E0XxPWlnLw8fhKuAjI7VNd2Po+CpmibEz7weKU
O+Pw7baTGMfHq2osNuLO9U0BAm1ilMM1wJQw4UOf+tU2qIw4RcPgjHvZ2VmwCbP8gv5Z/oBRqZ9C
hjIc06F15W06T80TiCaqf7jP8zAW5iXKXOcZx1l4jHyhdqifuhWoiZu/sYpf7xsf7WzoUH4B4zhO
/DpcRsSYhQuns++YYeRcrJkctVnUzgVLV7XFQ/7W5Ka/ue3tkHR1QkPCAEb3dbq6KUIGRA5Nfu+T
qtcBEnn6BYjIudjx3KNSslLxBQFpzzAf5a5RHnjoK0W7nFOrqdNbWUOqbcZpGZ7st0vSPzsGD3Sf
hGwIdbTgweuLV1gF6o1xiO7AvppjMDfmEmm3f3acKd/XEdr6aIwxmBp/OJVFYd00TiPf+CQ/a/Pf
DhawMM4Trv5refrHlsyKQfsGy9j9DCe9D8TYPjkk8h21ZbG2aqQTaMkHAiM4IhDuo/wmTWICAqXZ
ae7hQB3SrwvQypVMyw+L7z8mQTODB2Q9/M/oi5PFpj3VTa9fEu3wxX2FTjL2gx1Gt/dqRpJIemHo
r2kwxkNSqJO2HXSr18RIApvSuvpQI/BDr+YY98m2zfCksJGfMEuSvT2o8V1m4uY5yXIeFbPetZhF
7LMxmK8P4HjLXZzW+uWfT7I/axLaYnrcUFBB2wgvfi8JqimQnY/q755oteAsalseMhCeTxl4L0Yn
OV2yJnN2Zmkr1OB9/cb193c/Xgg6PZJ/AoDs60b75QJK49J4kEb5fW9l1o2tHLnBGilOrNLugFUJ
qSBCG7VjO7600nPv//m3/5m28/uiYYIoNx/lEAl3rKDff/4yJfHUaKB+dP+siikr6i0qvGtbJ4x+
QZ/RPv9c1PNiOwxrz+ofThdlhlOl5Hhu/CB8aHFv75skwt6A+IUTp0VnfiF0kY26wPWXKz/JcIKg
+FBHCz3PZUB/s08JeycPsxknzLgUJGiawK8fEwuS04w9nFM0lpGziQRybezkMw9lVddDpgF2wvoz
41atgT3luuom54JQ1Z7JhKiHJ3JGOZWulwPTMMUpU2n1CUOzehpik9wEll5O2c8ONujs8KFx+/a5
Qi311pzOv/u4kcs7IueIgUCvm8VJ4MfTnZD3FljGiEPLDu9bx0uPrsidg5OY5WttA6BVzAoiLz31
31hcry/pa+lHG2BzOHFs2q9Ljb7wTDwFhXdHAzI8dbpT+8WHhAFtJe9y+89L6WfK3O9L6TpdlREr
yK0o6F4f0ZYYZrcGUbxbxMSHzdt++jDGXnaKqn5+qTh7GJkY5RLzfSoPnMXT1g/76czyeopyFEVo
m7mzSI2tN1nAbOaVk3blccG1ujdVVR4QSk31Gy3JFeb6vRyjFru6R9C7UpP9cXQbHO9auL1zp8YW
OVYxMnyuY0GfSXbgkeo4mMFwSWo5hdhR34e+/y2+rpRxdLwfg8aDDfFlb4ijqVcB4Pj7idLm6Y1X
+0fNyEO6XLmAZ+Tr87S/71ITGQd4hYfsFZq8tSbm4FKHst75Tjnu07KNj0scJwTplM4FWkO/B4jd
VA2REGLKv0O2Tv1/8uKoAgEdSNLkFb46ufiZTM5UDvEKRohT3zvDE2o06s68CR8LutsTZj18Hi6D
4kOcgZ9hjTjXrSnC6Fh4j9YweueiGditOtIvfpb9R6/tJ/zp+S6Fkf3qcBOz7TFksXTAsbRzUch1
70WRfIx1O5/Gvp/XVdGWh7CvmhODlt+1XUuXbILoyK013DHD8fafv+MfoB6fkf4XcM0HRmEa0e+f
MQ2Qr8lYO3dxq8XJr/P2eUpaTsmSpAmCqd3u0Ut5mf/8U/+mOuHHRr6DSiLAhfMa1ItHXBedBamT
1nH61R1lAPYK+U+L3m8t1+iHwtTi1MVt+OC5pjn+dTb+B0+BoTaIeRifxLDrYfXLTYd6cYZZLpw7
xnG12K6YC7cerSDbEpqDA2VsvtrKJF+8esZAdf3n9Tj0+//zQwBoOyDuV1Ac9ferRRuOHVYr5OOw
nUF2ahq6JsdE/ovMfecSJro5t3N5Mbok90sISsrej954hp8A0O/nJM/A8CNi9ngQxvf8/iJC7bQD
/ax9NwPXeNs5sLl9rhs3xRiALKbKwUZKKdFrLCa7+JlyHudaNd+xP/7U54n2OUlRc6973Q1P0hv7
ozX57kOoWnESV9CPGJfm2DlB/1TVujmiBvb1Siz4lnYhnncXWCjnCo1CqtWfOG0IYfjW7cdr/fNw
pQ4FJA0IoQw4wl7hLUggFalt+t9nBP4nAKiwzfcEp4QPS4hnooNUImBdfSnGsHxHL0R0C7zEabTo
vxuMNdgL3OXc1e4jmZI+fJulVk18jZoRAs6r9/X3rtfepRnEp86buOxno4/I9ML73OpRieIoWyPp
u6pGr53DPBPIrYyOls1E6geHdq6mPdSbz1aYl3cLR8ZmyJikRD8VmJVzbTJmKUC0MZSIE32fvEzu
tFXEpp+moVA3Y0/aeUzozlbauv6kqpRrPsrqLSaT5ojVQT4I9BIsfIe1JYPq2+DEzrufZZXFpzoG
jDe+iRG1vl/idvxhEOZvW6YNr6rJTW8z7p19TNjbrp+t5kM4WdbXtrpmyWRXsMDj78H53Gt73DY4
o0MU3/siw02blNG8B+liqYBlRQ+TrptjBK/woOA/r0LnXWdkcuOn4UeCuh+WLvP3xD0xiI9g7vyl
CYro/BNumMxA3eW00Y2HiuWmC/t8L2i0ZrQPJOsO4Q0uvHnbGVft3WSaT0a75ZGQpPChGCeNKJDg
kzrM5CUvaImqGg2IrEp9Uh4i3Dn3rY9Rrb9DNMcXvbgEAFhLkh27hGB1REZfKjnGNyBZ1m4cJBR4
4WR3UYy1qsJRQaLLmC8HlNn3TglzHrTmnEsLrxbOpuYorjcL/vrpXVUM3ECwUR8gzkkPwio3r7ss
vHZG1z/k22V9poAVj3jLbxLmLWw7Ys4IMdN5eurmmDFB17sqaGd3/bMZ6gZDoVmzg7NCiSPaueZe
prm994RkyymMEQ80Wljl4ivklmcuGqprK6VGxWv4+dE8xYtMqOS+FsiAb8Gww33dI6cdp5jR8Xw5
dVi0g1arPyEWbT57yXRbTk544psOayFQ2nHBBWAvAgktDrcNw2ZR6frL8B6JD4OmFQoaJmJGNx3+
tDU2B1Q3ruprssQqZgleb6NUBahPWmUo7VG3vQeUa2+dRY5H40fWDebFchsipbnkbt6sF1qkr7pR
5OHFtJgI+XHkz3VOvIRjdguu/A1yj2Hvhk0YroZ4srYoCuNbPCvvpiky5zpW86HTDMXJrRnbGSsZ
VjydSD3yM+c5niKMETYy781YtYhfhnEsMH3Z2VPohSCyS25lGyfAn+62ePJ7lc8/Qm0dsW0mR1vG
0SkLcO37CEyYpF19QMHucpQmX6q0lO+GOQy/6DH7lPS4vqPar/ZpXYb3pSqDddvV+vDzVGSqwPDE
NbQDXeDBcoK4NNrxNZvxi+FwvihiceH0p88op90AL1IzvXR4HY6c/c2xGGz2pJVNnUcin/dFC90/
Ufay0K5tx18dLmMYWIQ2+sIjgszsi+w4/axC4twLCzCMKYz2DF5AE58AOy3EUp2TRPn7APDoSZVV
vY2XdNmRfsXs79Hu7wudLbuFQJM7qxrS4xTW7WVCh32yCJzFslhbS7OKkDOmq5A5B1vHq4pd2kXq
Y1TY+GhJMwPqZu7nCtvrvA2H5V3ixgqTTdA+Mweeg3CY6dbXLet6a3RwjUwQ3DJ9V6jnTHn8zj/x
5Z9vj2jq4N6M3Q3J39ULyXYNxi3BYEQsNKR6gJrdWs5UvhDBLj55goS4Kp2b29nKo7uANMFHd1TL
Ta9dgXKt944Iz/XR8f+HujNpbhvpsvZ/6T0qMCaARW8IzpQoUbO0QViyhCExz8Cv/x7QVf3Zstt+
a9kRVRUu2xIpEMi8ee85z8HLYvsQVKYIqluOlH+BtkguUj8u0MTB9hdx0tzbDlLULEHE7E1YfL91
TsdBb+4LQHLRwowSfQuvg5FlnNmcAAZrz5ajPwicCBxd8js9Ui8RycGcyogkWBQKBjrySPCi5/LC
QAa+T0d81bIcJaALgiuiYOTVxlErHkz8bzAGJiSwhH7oyxox2YUY3Ke0MYv3ovFpUdmFnpKw3anP
uYhuMnBJG6VP134cdgcHdNVWyARySjIRdW8AwDE13driT+g9vcNynjiINwl0uB31Hqd45VgrXUud
yzRMr4Xo4wOKY+vkzM83HnM+ufNcsI4DrfCoCO2NznLb46cGv0wLdnJXFKXTe+Ta0yWSpPzboCae
iyN0ZOYGuSnycT6qTdIZjEWMQOm9kAwNUldw8oCIUS8YHCTLVrr1hqgIxcP4FLC3KeGT4xQXQrHi
dR8E/UHF24AJKVfRHobDxmnK8S2j7lvSzw5I/JsqCDeT09T3SjyPnltc58vC176a6lA/Eo+hBIy1
VGAvvqZ7iM0ZaNTxuNddbEQhzBM0VfgERh8+Bt6vVTphEapcUx61oTVwVUlQvHQQNmWnAj5L+/dc
DMOl5hrOXtKpWRklnc3ENqNbXapin4/w1UeC/NYQ2P2bBMPqQbeb/CrJRgYjJoIoniqeeuR76j2d
7eRqqKaA4fSodS8Y7Ou784DpXO6VYDlOJV6B98mH4lKTse4RVIF+VhEC14RJRqXkjKf1vJ2FHqML
NcfSvrKZP4MeRAHduP34kIwEbE1FVq8yS6+O5AxGG441+c5WM9PDE+3w31y0uwabi1jqRk2jnAf8
0W99uaCZ6F525x2yjKddTTtvVxj4yrEk6y7S0TbmKZ+AVG6MfNK9yCj6q7ibn2Wdoi0oc+MGebN9
gubMjNPKV3Ti8ePKhCvVYt5HBs4R0OAxc9zb0ejFoS2wY1MGafeqInaZ7BH705QHTJlHGAmjLnZO
AB7nqnhWD/SBEC9qMij8+DJ0TgPg437hJiq0M8oKDhHV7KYpcywIXsM5rkKSMPE7PfaZt3MdmU1d
8YzZlD8a/Am/SySc9iau+d3JV9n2QJs9BXXAHeg6eYG9aTL39L3DfRRr4s3Vh+ZYubLlctUASxMc
VAfCffQW4WhdvppmycsltCxn7Vp/16B3vAsKR7lCnifWpTFBuHS0Kdvl/sjqq6PkLZadofN+tE5g
PTAlo4XVWA5Ke4xxcHjQKoebPouukMoj1es6Xm6BNb67ZSxff1VbpXtqaCBd5AwjnCVkJeYF6oA/
4NzlAS6lf81qX3lSqXrzhVoa9ckgJOc9r3QatHUYJjscnJzHdbtvF2FXN5EnAj3aZaQuQf6eLire
zjMrD4SBTliMAQ0nvywnp0J7WKgvERxSw8vSsD8MNHIx1Js3U1Jcj7FFqB3UvtEYnB3rKObHtufN
a8h7ySrlKYMflvu0nHUKjRVoSUz7pl8TN+MHgeKJVAO4BmBvmfow6Ay7uLHIPd7R8sZ/VyN5TRRh
PYd20V9okmyVEJv1GrmuOEx5uDdjCzS8HkVPaFa/oN+gcgt9FALk6hierpdQ5Ga4n8SPsIFDjt4w
Gjsbc5xRvQ1OkQ0LMxB4yZtMqV6LOsYjDOfVP2YWsb7LZjDMr9x7vrsbeH/xZR5KcAEiH4etnRrB
E4pf6xiEYfGRuYXo1yhGw8cydc34EQPCvAMwL0IqPBjVkwMQWrkgyKcDHYc0sbywh1R5CaPOXhZa
jZR+GMZNUieO5+NoXQR2cIXQdD+CWdnrTj8ce6HFaz1OysvYV99LnMFw0HAknABTs3mzD8gvrIgG
7JBocFOoYixmK9Fa+sXopJq76AsXk1JHLe8log7rvcwyk4B6wEZgRNrhqkO72V77GG1Ld0EPoZQb
E/bmAySQjO/nDMxKbZRU+HWnaNPbjC+TksNFN0o4YvDc0VgknAAmjLkWZmx6st/qh0SUtYMLRPhX
BWiWq3P79jzZKhU/XdEQzmfQmnUAq0kVnfp4/j097Xh09DTn0Tn/tVjVonGZlwBT8etzBjJCDSHS
ufYo5ll+jBVrc/6rtU+9lcyt4IAZo7N0YdytzQozYiiM5hrLGJwUNdWObJpoNgRNqTSNyucorvo3
1vOekQVHObZhXtGfT82gpCgKnNx9VPMGmi6GHCblmZEUz60cE2xqQyQ+2qjHvHGuJZNsPhBkQRsf
DJFbByFaeL/lgNwtS6P8oZkPvEHa05dlNMOEJXJY68xR45zuRjbD6XZw+NHbuffXgK8LsY4K4Fx9
WrjNihpF2ksGkifTT+orGBbNPUp7cy3cgMcw9LEwzUtqXtR8QyUozqukyVXr55b/hOc1J/9UOvsp
nbS1KovoWILCIxYM202w0JRw7qDxk4MgMxeAI8t17U7DdkzDj7ZzjEVbDuOO7eC6R6HtdWAHd2no
+ltWB/s+wCnghVHLJsWPuKDcDbYKs6D9zDgCSURtpUADuK3zVL/kmcWx7brAGWKz0W7ypm3u+di5
flSbclWh8101csKwAfz8RFr5RDQIFt59ESrrnlSwy7Spk2OZKfwiSL6cOyFab3EYr1XwMKr0l+7E
KcLRZPDVVZzpcnRKDXMrVJ5XvNxcHHguPuPn+eLg0eMWy+ruml6wcRgUI1lDnkWkO1/RpLfqe23Q
aB3aUmxTdnROJ7BA6EFZN8i3t+ePdopVwDoz3CxZZSZne1hM6atN4X1LIEK+ivr0UUlCjqtdEKRe
H2swnrVY3KWq1Hac//RFNak0PySMWMIdw2McqgDHqBBuAd+x2bIOcn8EfqSvB8mpAZpixHGbOziW
NPUCSTvbHiOQUueN4tuOOvMEvRK90q6cOxYwXoYdnXKs7n1+HyrRK64A6youpyZkB8SP7ZBq4vWd
3l70tQ9JC+XJqQU0+OaavnNThyVEdDFfMLN0lXdYoAjuk54h1yKgPXzixFccg9FvVjDOwhEcWWS8
WZGubp0BZJHizpqPIi2HV6LVJH0tlTJxbP1kXQLG9fwA/z1pAOBxFDtZ9Q7MxKmKyQlWlejl3KAJ
EoWHxR+L2dlc2uPDt3miLbC1+V1i3GuG9YgjLI0waljyRaklxCHoI+O3yVsSONnXBDfS9fl2LwPX
P+XUFjDi5qdbJtL16IYYp2ZI7qC0M1EWuR8sda0UENIUGgIioFtS9gqrkRHRhCuFEnGDG65y+W05
0nR3MTts59S4urEXfQNaE15gc8+YTnc3kEIrb/Bzdd3Am6ADklWnCO5WsrCUHh44AgvGFBPH7hQQ
Ha73qgpyi68oKXZUSZuvCUFQLHTsKi+DX3cedW14dV7dTDRoW92ybqMqco5dTcm3PncJz0ckOh1Y
cyM70a59o7Duq7mcPB/v2I9oFjJj5lCK2vDkgDgsoGbH/gW+DXIm0G/dT+eFuFL5oTM/PMCLUiG+
DQz/WjRUe1MZOihATXEcdOhswyD5rancl3nZvVqV8FcE16nXKuTBNQEr8tnCUb0DjLCqhGUdaY4p
N3AwOLzMnT4sTv1bo2UxKbAEwl32FraMxAR0pDEB95KqHW7OnW3Xt5qDSHsONUO67kvL3DUiq6+y
89hwbm2dG5LIB/LHxAyHvaiDnIPYqHhV4eNny+cWUd3l9Y2s4+yYoEY8dW4XbFCmdMcWjR0MhXlh
LWwCFnWblJp54wuDsD2GYBwWE1yMD0Y3Km2RTluoWHbWlqFSNnY+i1HSU0EPqZpeq2WSb9NmDJlB
GO6bPY30bNCWdpndvo6p2u6sMT9qBm5Eu21SwIoqtjVFc9YK4P+THVvcdFZJVd45Y1EvECOFR/IG
UINin4NOgPPKq03Jwt9A7FxhcLfGJc0v4IXSTdqvmhlDAm3HmJ+mHeL+DSiBdZDnafx5nwc7zx4F
/pq70S5V7jVhJ3wO8wAodyMCBGO6P2zAJ8sP+mPBMr6hg2TTwFDHm/P9hIJYW+euSeMg77K9AeN+
k9GH3bVZ4Wyd0ip2JaHfO7fsV0XmqxcaOJU7vCBfxqgNLyhqKMysWF6ozbSVZqe/1oXZ3Cezgg1j
iblToauvCesILzVOCAstGcY7qbvDHcmP8uiS/7XBkuJsrLgx92mHhxwY39HmYH3h5or+lXsqeu5Q
nBzOd/0fhhA/j2WZRRG+RNyQYSGJ/9QVh3/s5GPeMHK0m+SOBvpXXLn5vu5BbnSale2rXHU2fVql
N1HYPXZdxyhUV7AZRW7mv38Tt0AWUDeJ6P0/KALmmdin6QSaWhVPwCzGsz+Padqhaqnl5XSlcs9i
8hJP8izQMs0QEmKXy/jQtlmYLdWi9P8UZv+zvHqOMFOJ3yJVDx3r5xwiP7EAXNuledUFEa66CX7j
81kPQadKXWmRLC/VUH3oM1hHDDEK49oo8vBdqkmOVi6N1r//qH6eX+BccOg9kcjyiwF+VLl91/qK
cwWn1aIQLZhdqPOxUbXpDEqTBfz3L/iLC2CDhxZI3A24ybr9SSJLyd3FOL6UK9h/5SqhrygxUqru
V00f1auxyM0bJR+6DbuUexlG2jB7iWxqzLKp9iIS7sPv39D5ZvzxfuANMTmcR7z4RfRP+hg9MqkL
mkm5mkz6ZLYfum8Y56a1Wvn9uqnrj6Tr3E2AjX5nY4+mHApOY+MUH67Z57MGS4VhL4pyCZ8sXg11
5R/UDLgOYmzn3uSB37Z9G/1hxvYLLQJxjZpqawZiKPsnfZrauXrSEL921WStXE110WyVMqR3JCHx
lb3/giSouQ6y2B9JKEm7FSGmygUMvMQDdBNeZi4m0QXCScJggNldV2pTbfvAlofznuGkiXP6/YXW
5gv544XmLaNmV10G/SRJfxoL5qbMwpDS/8qW8GxtoHfrDtLXJsLWgF2T01DTU2FDUrSeh6Gq1zLo
nwmX42Q8H3boK2FwHMfw4g/va77jfnpf7BqajRuGd/dpaI1RpRCch82rHmTMQ57b/iY2o/a+tiWA
dRgBp3SIl3FFtHLuC3dvM+opoX00CpbmSeyhX2tHA6390jdE/dbi38DxnGR/kp/87Ewg1lNnwm2p
6Kjsz3qE2ZbQB0qkX8nzlOfcB4tGWTxHlPoL3hkpGTqHOKOCZRzFctnrE93Weab3+yv286LhcKHm
Z4Vb0LA/i8ypu9h0VIae56EuTOfpq2uBAqadmx79WUL3+9f7hcoIaQ/aKOTd2IWcT+KQXi+xKeE8
vCJwgfjqOntjJJNtAKKa11XvWIc+catdXxUdgxgKg9+/+i9MBw64kfnu0FUXsd+n3SwimofMYR61
gZSBI3wlutqjcI4t/N6133R7pgzywknNyBsGdM3SKsuTFYJ+AHKmvA15cUdwUXBCkfSnK/OLT0JD
nsKHMPsiCA/k1v5OclCB2rTUvhZXUYLf4CytPit0GRoXz7Xh13/Q6fzik2DNsRF2zPsFEo8fX2+k
+DURqVtXLnvn1jI45QHZzG/TJGeUkxJNVFStuUrQce4tE9rlHz6Kn2VCtE411P7zKmKwlf74+kpF
GpwogABKhUA9xJvBlrSN7K0EJ7zQYmupjbP5gjHvA+be7FIfnbsaO6gXy15sg6rr/uDV+tXNwRti
YA+3dM5v/PQJkLGhFkYhxBV9O3FfxXmAsNCIg3WBqIhmhrA/TJOZAnHMOWc2BaSDbDZaGEISGXQB
2qsJo9eeXIq3YZolD7+/Yr/4wLhKXGrsKCwanze3guxtBYO3c2USCsXbIetrV7cpJ+Z5UCs1Obyd
C+bzekV4OOOJ37+BX2hz2FzxUcFF5BGir/7jR9YMuelGYWtdOV083tQBsEo9ll4ONegAwbs5pEE6
rTVj8LfRMCQbKWjd/uG++cUe76C1YAUxddN1ftJJtW2RC8LCo2vXaveYccjt0YZm02F3v06IK3py
ht6B3kHrh4GkOaz16CSFbA9GHgbxMqlkuar1+ksbaNlyaLPoa4zm6EootFRKf+oXkbRpE/7+0v1i
X0JSOetLeFzQ0Xy6tRILb/pAlvl1Pa9xdK0AbeFuPJgARjiZzKO/1vpnm/5XNuS7POWfz3nZPyRr
/2f525v3/Pglfa8/f6v53bzlxVgRzNTgtf373c3W4B/+Z5U1UTOe2vdqvHmv26T5x6Y7/83/9A//
9hTfjcX7f//XW448dv5uQZRnP9qNWVx/E73d9l+i5qcv+OZPNp2/OPAgDoVmamMX4Tz0P6nbFm4w
LMYOVY+tGmxd/9iT1b80voTsTI5KZJLOFR6zkyb87//Snb94Uvl2NsoihlSEef7zc19/K1x+a0+e
fdPfFzhYoE3qBZKGHVbt+Vb68REcpd2aaaUXS62vByQRHSkdnsUUxqy8qNWwfS2qnLglMBXZ0HtV
K8hQUAq1JJzBr1QYykMQpV5GZB/xQQ1hcGiKQh9d6NhGXkYwAc1yF8rqAs9sMXhWG86yk1gjNBMt
niyXep0hLI+MfHirgng0PMWnneVVsiVqMGm6YZ+roLgWTudoJ7TGwY0DQKFfTolOuj3xOt2cy9M6
OtEMiaApMwtUFYAqEhEBVomFZgPzakQ0ELVTVOql4nP+2mZ0ES+qKDUziFtAtBm9sgakOjCAHcWR
HXp+XFfw9LMctZST0bST9D05GTbHCTD0kfAf5VJ3A2HxA1ZmfKKcjp6DQbEA6ldj320VfKRgqPi2
4eD6D1TrauZZE78kH8K0vK5MzfFm8gdxPQJ7NbAc+AE8Xaim1iqZNRn7MOsVa+9oqNTXiahEvRrJ
r1uWI4YAsht8E3xZOFZ0FRE2WGD6mM/C6Mp1FOEdfFtmW2nuwfhwtxkqt2kj29AIT1nIiGOhBkaz
Lcyo8a9RDRjtqjfSZm8E4Da2sZEXh6EsM/OVoFaN4DIfNlEWOIyhbDeeQQyi8FKu8jLi5HXra1py
gQiCwXw1TOAto67qJ2xGcOZCSF5vocQMpRKyYD5Zgd5vgTWWYkG6ydEyxi+mAI6KZJ7wEaNBbmKZ
ez+pkkfKbGAKiZVPXhzApAjUVrVWbaz3CwiWSeOZzEFW2jhc4YoXNdgoqMhLp67wyMfQTCgBM4jO
so7cTZwP1R+qz7Np87vzAY8PrTdE7vxCR+5yPtF+V2RBt3K5TaZ2WQQRWCIlEhtd9YHzuUJNiZMi
GJoNIOdjKg2T3tdQq5ieSPXeMlUrcEvl9qmwc7yoThFe+pmW3cNzlkudiM3ld2vS38/+957hswT9
p/dqG3NbY5bFf+68mM3IODGR7TJQSwUWSWz48tqPasfh044loVquYCYaDWQXbgsdWOY0qcMBYo50
EQTUAL6rJCPxqTYnBsp92H+IRgQf7mCB7ldcOCOuNG/1UM6RsTCiKs+O4/wQ6viiaZp8IKi7NJiU
HZF7DOssTNnM+5pJUKA77jskz/hUoD1+SWGAl+y15M1wqqLA9epQ8x9SS1Hex8DPTyW5c0diWyBa
+6WBV0Kt+Rb0PMNgnnQj/2pT2RHcpxD9/oeq6TPR4fyRCwpdFJ0YnY3PvoJYG2w0fXD5YhlZN0xm
uqe2FPeSqOotItNmZ6mB9IAOcTaFGLlWZGN/SdS2vraVXtuJjk4xWE8FqUA3HpxQgZJcNnI9Knr3
h4/8Uztrfqto+lHFsLrjhjDmXtx3d6dLECqRCgi3JpiZjySZxKs+BqOEZl/fwJUp1zj3oRfzOOV/
ukyfKpRvr40VYs4VFkieP8nPXZd0GMgu3G2DNasdKmerxfDyG8xEd47CONRI9WbNgD9dk6bZrNo8
7zwsUMSoThNUZ/cdY59CIpierij6dTilpvyDJl3/dG7mXTpzQvV8XKD3Znw+rjpxNqS5IHMxcWK2
FOCMyzao/duibdk/oDUBXnSGkWbc2AILEn678jsDcrUtn9yg7rcdutwnHUA08xRdOVa+gh7G6VIS
fp1xC+kPh0KmayctnONSzk/0vyrHror37Lap3t+byy/F/4lSilrmfy+lLt5fv+DJ/7GW4iu+1VKG
+AsnyD8FlGGdqyRrNq8JnCG6/v8LKMgvLMhzD4IvcBlv/U8BBd9FtWxzfi6oy4jX1P5VAWXxIt8X
UGfP47lywkBHkLb76QxTNZ0DpZA83kFETbWKO4aqiQt+w0tpqV+qCuMfO24kYaE5HRd7rOJlO0rl
hSOgcIAxBPnXFlpTD3g+Se4j8CGvkjM2kWio1a9935YmUVZExJEWkGYvYFqJu0qgHi1UqcgL13Cx
wgRViiowrWk6LWp10hL2POxPfM+5qxcIjamE6vr9R4K/7T4jNfguxuN+52fdjByYFPs2R+BK5Ehn
FheA1fu7dGyio9K1MNRRLQcXbaU1AgwMep+lgfZ0qaFdxYxqjdVTYwDLQ5ZVudlSAGI4hvVkQ8EX
tbhvO11FYKBk2bCZCkRQB60b/JVrDiMKlZZ02YWDXZO6YezlcxAVX5O+kvFc4zADNvVqVSpEcIGj
UiHKMVhlddWDXn2hK25c2vhNH9E+HGmeW/jIzFjLPOnLce0YrQ03vyVSifyBZqmgsmNEmejsdPBf
LPJtrLETXj2ozM4T5tBrlEnhi5XMQZAZi/NsXNUahXisOejHCJ3E8DTaps2S3y2/ZDiAci+wmRh7
IYD7WwRc8bGuLfXKUJVY4Ycb6xpooMuZlrHfWC2Rw6n+BhWndROB7XtxHIKuNngSzGHhh1PcMMsj
vYqWCaRYcoOCa9rzgqhEHFA0jWXR08CFV/6MJ5y4zgwuPdPeoXcJA3cEgsPcTsstx0/9Lck7Cb6U
sEvQnpr8SHVHfI0g5pb7qaoR0clMEe96VeT3meEbDQVnV8Ly0gcCWwu3TV8J7ymUNfY1OHh1k9SX
BYnu6bqKSIlZkvIjQy/Ap36K6kmrF40fGdYSHiuRsrJETIbdU8Gg39mNQttL1ndmMaW3pCjFyVJB
9KMthFGU+wqg+tMw9pgdAiS81fbfr5H/2Xn0/95KSofrf19JD4ih533zy6fFlC/6tpg66l9M0zn7
0YbCucig55+FVbh/zcYVE64Onlj2b9a0v0+mJnQsagpseGy5f//R3ydTw/0LFg0CdE3XLAfN7L9a
WH/sXrIt08vlTAwr5QxzUedl97vShblDgsAX8X9XUkfKKiTdG63PajJnthCBYavvLs4vqmOD3ugP
K/n8ktizNGbCdJIxj36GcYxEkRSFMMMtwkrUcHZEGRL5ibLxaa1sjaJGYCcSUzkOzdRupVH1uzn7
aRXnUBT6MSsOfdUlX2GeKlcJZAgAovJWhGDkkPUr5Qq3jLZrEh3efyfa5jLm4fkoh3mxlpXmLwG3
mu9ga+qUc1yK2aNNzTtJLnnhDXXYBXDWy4pEc4NEgZFckbzwo2ub9DikoFbE2uGSlvAUmK7/piEJ
2MfYCIpFVJuy5Bsq/lWWatqiJg8gXHSs3GkebFWtdtZtkhztPKRnhI9Ifyyi2HwnNzzY1H0IJRzV
2U4f3GFXDnaVeCJklDXVtjilIbJVF07Yqkrt+hH5Xr2zItV5ckT/wQC54jDRJcWWyQV6B8KL1GzZ
tmp4Z9lZsifTgCTrpi/fiHQS7HaJvzCIXiMnxuZYD3IZ5DDJlk3zGlU6TNIENz03fLisjBgr16yt
rUW8bu0YQCqkdifpVsBTIBMH4rGBTE74pONw6gct3b4oiass4zYQCwdjg9f2wUutSOsYTZeaSftX
vJPFrHplrN2MfvFS2PETKnWw3uwJ8ILrhQh1YsLaSFvomR17A9GeE7Esi8xi+DPZ1WvvIlZpCVJw
7RLvfp48kwlqkzPjKBsHUK5VGNXKmghtxo9APlJzayOdfzCbdidda5XpMOSDaStSg6vYr0wVWLqg
sMAkvQ8FuoQsC772fUM0kRt5c0Cvl5YvGkV9OMoNYknlAvZt4CkjbO4wn8gkct5zzlDwUukOkjjQ
AM9uC9fTOEDh13WhTaYpKmkD+HCbjltoPE+urT5AzEeIVCrchiCmnS2pCysR+hpRfWm/m9NQkBVo
ertV0XGuejECd61Qa3hyivW3globq6sP0jIlJC3qTkoj2AN6jFl63e5cNwLlriPPaJuIPOeqXaaj
Rumko2FYmOlI4K6V0pxHXrGaEOouhClviMpN11rdccHKPn7DNIqRsy8aTy1j5QCDpV0rlm8HYPQj
49Bb7U0kkHWoo+GsaKR161gBHLKQadiRmGVd9pV5K7Ac4LuwBnJjhx36AmyCeb32LVHuLD9qjg6Y
5OupTv0HUKjpY2PdWCGsTbtqYozHwr3tkqldMJ+yx2XqRNU1yo94Vci+3BmmRPalpA6gCaWr7ido
n+jHU5RxGTluqZasG1G0e1ph2oeNznSHAcVrVbvd5k4dXDHpH5Z5Exae1kSUEY3kdKyWxZ4QjgmM
v2t8Uew4WyrFcEAafqG3gD5lnd70gUZgju2OO4IwxCUSmWBt+cUWP2Lg2UN1aeUJClv8OfdZ1Sqc
1Mv6C4T5RZxYHsF05RwvgFy+ndXvx0odmy3pgFvFp+3kBkdJYCRPCbFVBAy7xMHiAUg/ADjkCyMo
J+7+cxsKpoXa38fjoEKlXbLkjLiTsBj0bv5I/s0SmHp8RTHyHCCvnxEGKECiW63lQgadvowLuj7Z
sA9Hh8Q+dIbJxWT7p6GPj8k47GtKOyMIH3BpWIuS3hRxD4OHaOIFLgJ4+tDJyUIpHvDbUasmewRP
7wpGsBiIDTBdMoSmLWHKmyhhcXZRmJSu+ixEGRziNopvjMgzO7plCI8pXjQq9oZeH6Ic7WJ2pR0U
EgaXAL5XiSTrcmqNZapOs5AYEw6h0qTzpJfNRNihEi0JEpkL4TDdKKa27B2EquqUMEqgyZZStHqN
ihVoGsKtqpLWWkdbrVUnVoNob1TTU4HqcUmaZrspU3Si9Wg9qVH7KDK5Ge2kILDCSfnAElY/6OaK
KaMDGLoJZEn9LMv6mSgprLKsLcTrBcfYoXFmjGhLDWKIt0Sw3BjpOG5bsyqvJjs40M9bhQhSIZo7
zl0R1Y8pEN4L26pOg/qk5POC6LebumGeSjrZnAm08fOOI68DATAljFxhm3EFVgnSYKTUsQ9awXLk
RdaFaOOjiSlnn5Y8Qq580ZMeaaBVkgpEzp/0i+aF0z7EDEf7MJLReBkUDaNPbu0EYkVPrbsnV/Mz
JnbWi5OGoMV9ddG0mfpUiENl1srVILAkLbQQ7by26d1sL5qPGkjOA08HC2EkxuNg6/myIqlpI+N6
ZwOn3+C8wvnp+uxtJQRs83oaY2i+hY+my7i3XUn0SWENS7Koag5Dhv0Ihvsw1WTwgMV+DHvlIAbS
g0xEy2AYGfaXbbeXbdGv6wJ/I3Rg6x7shHltNGZ6PVXaxkGvj17Sr1f05da4Pkkilc1TqfpSX7Dn
mZsQjlEnxCqkzTl/eJcBR8E5OGv0dOK7TY+QetBRst5GUB/n2MUGyTxo6ohkxzDC42KpMfwyDqeL
Orc3TlE8Jq7eX2RxcmP0UcyByzgIol43gNhfYQ2/tG6/LLuRdPGwQHkTymlNRw3YAvJyZtyjYsQE
giTjuvHDTWyTL5Nb2gfN8J2R0yMJC0getuhMXsvhhICLofFT8lyldipLaOQZOdGQ5cr7Qou3WgAV
hKOVfZkXtn4rKh0hGsMExqFJu8yrDuUbqy1mNs1Thky/oW2ZXfj9EIHLIaiu9kW2nQa1eCiximzA
fq9EMS6IqGk4S9nb2WWCc2dcFV3rekg110ZPnkTuRCvRRuayEJN7RZzlElH2OkOptxcQqFwVw4mr
yGmba+lGVxQxa5zXUygWCjFQBLSjrxWlRm+3A1hcBz5srgw5CnIfjtyASRv1sbBagvRmNzCWDzka
2noQ7Ey6UxxNM7oD+wqzfCwuFbfjEgYEuKIzJmqTMPAlivoC4JbLEj6QpDT5DZ17xWuYWXgAmE8c
4ZDAFlnOLp4sTfpquBrJJEL5vqJP7zuBpD9O/WC7PjmjSBKN2iFYHhfD6E8cRGv1tlKGC6wtNik0
2lEPcFiAWncvCnB/C/oLj7kGOzRDDb1gqJ5se2MkbpF65BJK9gtr73FmFDmRu3X8IdjZPcVC346z
ALSjo8CWlfbpS8fpYkekhYWRO7xJQh3ZZGseAot4mYViNxCgw0DdFaFf0cV33GWW1NpjEJSIf/Pq
gWdmi+l+SWSwvtSqPn6PVatZR2Fkby3COpZizuCl6frakmp4M4XlqWYM75myt1c1FRYyuzm5mcUX
E66j3FKQMr/y23oxgVwzpdiQKPCRK612UlIkyUOXXULE201ZtuhNsnb9oj6XPbAiGmVcq2lSrbXB
6dZ9NuyUMH0XU0vbMnS3+tS+pI3uHEj1qFYD54W14Q7hlx4u8Lpl+rLOkpwRmF6Ibit0EhYXhTq9
1OjL8F4P/iZiEnOIGnW8UCYKtqbntkKjoN27pXgzfL3eQMFTF5MW2VSQWURyjDpwiyhBc4sWjWYB
wYEjMcbVs1WmQ0/8Q6K94EqzF1ZEKriD8Pw60pxhG4tpQwG2a7Ty1rbHi4ic3ZVJ1NltGpndigmm
RTuKbJqK+KILRbqYsALCpRHe56u6wNJXJkTYWVCssgUNlfcGEH+xGGHv7y2R78dO+6gd402b8nZZ
FsGhToiQ9MsXsgj965yQsJWV1/YmxWC6TQg87Nk1QtO4xuVEuLjqEH+Vmlsrzx/S+WwiMgFotc4I
n26bbp2Y+mtYp1tC36ZLisSNTU0Nba71AtSxYJLFAamdtqotMIFlQrKqbqu0waKj6BkEZanxThYs
RXtTb5n3VTvVUcxrpbUWYXLdIRO/VKAMrhq6FKeYDA9PD7n/rZGZo3HXcrkvLVfl3+LFUb+4Ef0N
G9WwX2jXCeFfRHiOD1Ncv1ZO/P+4O5PluJE2y75KP0DiN0yOYRtAzEEGg6OoDUwiJccMx+zA09eJ
v8zKujZtVrXsXGXKJCUZBNy/4d5zkTM4j+RqIH33Lf2UsIRkKWRzeakuiz0fuWvrkuWZEB8tsafY
+rxY5Fs5VDFPazCuAEumFQmITM9Chs4h96nt2RW15NiQ1TvO1q6d279JiNjbqh+qNVPsAtVWFh2V
Gve5HNc5djsCSPh/OFuJv+JhHpP5h5MERlSmxvRK3+hyv5IEQyM7/s0IT3tNGmk9i6mevwkHLnGi
BPOjfY8M5zDwyt+kz9qXlAxHta2ZAmLeywhU47r/kS5ju88T2/nKgMqfe89m3NbZOp6UcVPlYB/X
rAA0WoY7jEB4edRfTxmkprg9l4LnbMiqek/Z/e6LKYQLNSHbtlYwKYw+RUIIV0OQxwZqDaEh4SgM
ZHYrRjsRezmj+funSiAJfg5vtaK5NekVzXAfjPZ0gWN/HKc8j3jzxkdcFWrnzp7CxanjJOcEreFN
Hvys/xogE25qa4xtoshR6OB0bPO39T6eHRzGVZuxnzFFs70om+y4FHO/T5fSP9vjb6f+JOD+gl2B
3kF1DAwowwTZEw9M0x7sct1BxSMrYWYvJNdPrNEkHQmErtcQLs7J9ZB7z477Ecz5C/TM6uiOuEnM
gJ3RXC2/q5SXEdtY/V0k3YtoNVsjhxsb/T9onS0RRgR5GAWIgvxGdwD6/2DYS9RgxzdKchDVcRGe
/WuGA7oVqUUETHBw0gmeWLkSh9X9IRFtp3EX+INNd7l2dG64urbg65aztI3hUgwoz4kijtYJdwVh
0vMeTZDYGJnfXdwKyHFv1rrHYRTsxFhF5aKuEHh3JR/ji/KYnlS2dxgDt46atTrWXnU2BSXMvAp9
IqFGRJ1hJh967UkPXVVvRn5bWVs0iijDh8F50gsqcGuScDgG9qtUzeFDPtJmFo3T7odkuWX0JL9J
Ete7luy+aCCZ65U9F1XBfG8QPDku2W62G5IuST/YWHOVvIShqs0oYTC5ZVQ2XXRrq9cK19XlrhXr
IkcSOFMQNfdsJ623LYjJ29FKNvuZwfsxKN35ACaL0WdQEHJS4dLduQF3v0wgPoTLeCmNViQxfEve
XMufpw26wBfVrcFZWl7HunCgRMFVZacpcS7Ids7onz4cMT0NimTOclysh8qaupfWV5eJNNMNQZH4
4sB0bCqN+2Rr+HN4FlN7mkY5k/Dh6GOfrDjWF1Zq6ErynamhtMjZyt6ThX4bKaixHz1z+nZzKpqt
KgOy5p2f0uFObUs+cEoA+lYrtT+8sqTYbL0CX0MZmgiya1w1ch8i9agDhfC1GE9k35BcOmcWDTsh
drDAmh1jaJyQriFh1+owlm5p7421Ct6XdvlINWVaWXrkglKHxcLh1QZp8lPD+NhWyn5tluE82EW9
HzvGMkuHrgQ/9YO98k6alndCw2zEtc5Rt3YGL9IExRfbU/bWc6QFXWtzqdblwyi/J8/hKpIT/r8x
qI9mzphb+cxIrMJ+M0flguCBeIO0QW8YmC5H0wof5p5rIIWWFBkkxvB7ISpvhpxhPTHQFG9ufQFj
+aNP5bRbUpSnVjoCk7RaZ8+C82Jz2dh5yGrFrWzOkZCdt0muYlb91qVJ0hR6pq0pKaNyvzgZfYj/
G2cBcRzZg5rJg0vqG6vEP6CQsCPKV1/l6XsXCgCJrWFFAj/PhjgT+2Zq+VSaInwPJo/LnhjW+wys
IkLYBi2kU+O7sYycJFrcyb62NuQVOlsSDHcyD85O5cF2tFjKEhQdL25xrkrMsiG+uZ0l5Ys1oeNt
9ENWpukWrOEzVWq6UZYwz8oL3tueKaXOaIoduBw5zDXp4p5VwZPvez/aHgMSmm3ufUxCPep3b4cS
OFa2e+gxQEQ2KA4/APi7FgefqFAEH7geWOi0O8QLzz5psHxDzL+IJycMhWuCdzylm3Uo0KSWF5JF
0l8JyAR8mkrnu6zM5CeuoyWeCTjhhLLkrnd6KrKhoq7wBD719dnqpfErIXfkYV2wwPIvp3Y2/ThN
DEApnvijGm6dYaxOYuBPEIhQR63jpLuk+IbwD76wIAztHrNMaKmXz2LbjeX7mE8HxjH1HzcFyUNo
VAsPvkS0U7u7ejDq16yTU6TzwL+XntkWjzH3h+0Mj2B6/ajNHGtf+foV+4NHV9RNH3yLWDYd9wcT
Xr46XOdx5YsyMojQ2idAPXc2LMo/9TI/14wgokJzdfmTsbt/InHLuGCDLDE7DOv0OivGVGZHM1CM
/hQ3o0aVMjHYVBmfUbrUV4efN/Op5RlYJmPBtJ/2jhXuEYZ+M4dJt1a5+LEjhmkb0thE4G4ZAs/F
9LPlPMSW2byKzj16ff2c++rG8kwd1sVvb3bBTzlc3A9CXJ+MhEnNlI1GnM5Osu+0Ocfj7FbPY5XZ
zxmAOHoZcBdz8tko+UACHHgBx3gek9Q++yRh3/x1OA2+CGG1Lsd5radoTowoXAgszKXekHtnMPGC
C5Na06mbhq3gtX4DZuf/hgPSM6IqmfI5jFphalw8c+6uhMB1THKRvBjq97gmUd2Me8Cc/m5NuDjt
8DSXcIFUlf1kesyyTN9D44sN/VX72NSojUhgnEm8v7Br8WNhKX2rbfRHmUxa8Ds+GT5UQMDWmaJs
uzzUB9gxWDKYBGdhx+JtXuYn4ijPU89qESpHRR8xD8cQfcxxnk9klp5EKqaN2xhwkQjQQ9K2UhNx
2ON4ZdRUJJc0cIrYF3kkSJiOJ6v9abR1u62EPlLQGpHLbuDEdzg9JvTOomdW3dnJvRFC3Mo3KOlT
mudyAEar59qgPm/nN4PcpnPYrCfywFDkBpV8pEzsGS4Xb+nMEDEVaFbCUPuvPR7FjVHg6i+Gbtev
wSGbwp+w5OQT4uM9gJDHNiSC0CDQfSnsX6k/PNnL8jekxk2yMYBza568MmPmtmgUdQyf/9aJdes7
6zww0AxJm4jEAKmakNuN0/91Rz+ME4Bo4E+Yyji9+Ty49rXFrPuKcJGzHMYissZy7GJTYxgkbjlm
kVt/V4F3C8TwKqhVMIUuMR8E3SiOtWnj+0YRN8bwgLfM3A92TaXg0S/gTwm2TdtdOl+5e1EMnGuz
wcFwtxW2iX2QZGP6RFNfi5pPm7s02zVk5Q7+5+A36lJju4nyZo4SrXelz8Dco/B88QJDPcnUcLZt
QtdCFuJ4LbsMlyjp2gGl54b8JkZdNmbvanwBb/EIsnarm3vQnFeNLF7KwwjpYq+S/lRDUeAaZ1xX
cCCZ4833rin5MyQYm3JX+2g2w+bugJbOk9F2pNqN4bqD1kKrRM4xYbQgOnq9tdE/nnDK9hGrDA8B
U0PKNZ4b1xkf+tA40pgyWhEwzZz8j4OKYcNS/cY1WR4rJfeqIQG49NtDMA3R7LyD5Tb/Mkwr6BWC
YkvHl/0JRuMzofohlNtyj13qmVGfWGPUTxQKsMTn0rghpFR7J2+PRHgtG7VOJIUp/6jza+77B2ds
LgH6glgwWB+IecbX79M1WFm9V2ku44Esgw5zxpXDm8jHwkwx/k7JRTDxO1j1nVMWLmRtNt2POrfl
aWRyg2RMO2+Ktp1Q6vzsoQwHQE/4YdCyfBiG9kI/8eWVDjw+tmh8rC8TRAVqM6tO40KCbkPUPDyn
1jDBMiHLrluAggZdF6Vp2scz9QzZb1RSYw6Na1i87aImvW1Du92iLhwOVphxuM26ex91WTIMm932
xVzG8ZU97QXwy9UeMv8PPeVzC6vgYRyIW3sU7QBTwgct9SuzxbGhYtL3FebSyEstveQZ75y3pcDs
GQKhQEXkVzubFX8xgYLsB9qqNJ4n2T7B2PnCHl6C5agqJvzTgfVAs5la90Ul3ZmZ5MqpOe7h2XKO
Nhh+ifOGHWlHpnUJsJe5FSGkui3pRrqarc9UIHi0E/1bpQtvul5/2MDD9gP2TiayHAEjg9tsYgCW
ts/YivqdqqqnEB+wUzAgnRH/BUNAvq9yDmHxluWKQDbjmaPQiHrcN1Ev5SsCqy0+LLKVCmuatnZA
FHCQDDR3TvFOI0CXOgGcR2loDjacIbu60edFSWdp2jTJCsHIn4pcIOM0ppepuHtzR7klVXsHZv4A
/D6MyD+/LkMb0+9iXC+LOVrzhFWHhDtPtXaS5ZdFbNKO40+QO6xnNiamelz6wtgbRkUg9SB28Hmg
wOnwgD2QUSFsEzJyJzFC3p2CY0EEduwl62NmTt2+0S6/ng7JJkvCcFPeXVTVbO4q0T4mQf9hEjm7
sRYhgPEFr2PD0nFxPcT/eUYj1HuY54hI3PRhJ04ocKPOcsN302nlNuUeiwpn2jWgGiEaTY19G1jz
brhp7G3PTG9jrYQcLqNv0fRXxKOHj4oQjWJkmJ1OebzSCCloR26PDmhGgbRJzfVgzc4QB8qqN1OX
0CbazKXWdGV8YKCfYV+CwhmIfKyHkHS+hZfdryLmillcuNYDLf2mSxrvgKIH5F03gsCWi3Uhr+Vv
1dvMKTSFSVmzCPHCXYIAxo3DYE2PhPWUVD5j2+8msHb7htrQxcU/2zgHC/cQdto61jB2NuycsDwu
1PIytsCbPxHuasRBm9tvbF3PsrB3nrYiuA1P3JSHHsALD0mlL80oF1Q4md/AUAp7Xv/FIByYGwjA
R72t7gxEW4z2i4C1Pal1fhKmzlRcuUG/LZoul3jPLbHPQuTA7aSCfBssVoLi1g1uRp5dU9u36RVs
tFbatZ+SWS0/O49+vVeJeQ6M6p0xrYqpTA2yO/3s7GQpabDenMbTmj4XLi5E7SW/SK1/tKhJIHHy
k41QHm1mUYOZnScSbSVrWcyLIHP2s03ypr8whqnEgQLzsrb3PcB4oqNn+VNhSOprhqKzvqqkfF56
rZ5bZKMR9NGNPUDWLBg6lAKVwbrJzfwTi+HWLKenctXXcClQT46DJtt8ll+j82v0WnbJWXEPDg1z
Vppfwn3UVFGT8HftsoJpYyqAJPlUdeF6CC0CSdN2egi8jBr1hIUG3FH/IHJE6YApq8Uf4oyx1nPW
2N+B1c4P0HWL+N9fcrF8h2sZTy4oSNAQm7XpOJHGGS1dmXKUk4MMfW8y0i8Q8x/SO9TLtMeP0INu
J7bZsj/JLExjFc7HdWmQp/mQyHYlHwM7h5r2zmLsB88nMkyDgYhrHMOiafe1wzEmnYKVbBl+Vsb8
3LVqa7TuY6kJ4nBdhtfIdTpVnLIBvNfaPOdzEpzcZAw37uqchOLzmJfEOXcOm42mvaqV/eK/56sV
xrZNGoont8WKPY15ta1NYcQ+0S5xCDt4m4QZE7QsGN+Xeg5jbw5d/jup32czu4eMGmlkQ83MxPCA
SekQeOXXLJybsZDxOnBDPaCOPUoDBmWhPSsqS7XzHKIPiD7bdH6l4sDI3knAomezp+Kh7Z2T33b0
GGSD/BW1z8pyAra6CX1CIJ3GANOl4BQSLbppF3qAxill7NcZczujXL/rIu3ivpPdzkGv8LrOaYW6
pmtCMsNIboQgNAfHDFfCh2trRBULcLW9tGwDGMR9MVGK0sujzl/4UY5BXn3mFtIVPa7QotLGeyRu
OjT2mdXyeFXGu1tm/m1J/Poh75ku7nKPPhsYLs9yYw8wrob0IkfPeAonu/8sc19cu0aH3wmG9GCz
6rm4MHkA1bkGbC+WdgR4roqGr6tNK3AsSbIVfuqce7g5oAF14r72k2j2SB191sB+sfUXhYJHlCv7
ksXbL6YovolnnqH/kzG7abHB7JvcAYhPGOq8H8mpfxydUu9NHkY8cATSlap2fkj7vsI1Z/Xo4yzZ
VH4nvrTOLtqxpi/mt0UEO3ZXsimqTHVoyRsg4xLKkJcrgsAa56dpLebTOhGENFigd5qMGMy0lPRP
xp0RQ8pfVhTrflkGIprbRTw7qCC/K5zHW6tuwMEvCUbsut8HXsXgn073kpTeRyiGd8QDNhtVyKPZ
3O5ad3J/K0yFvvlAUMnD4vIs8ATlP3OxUFv4T0JXL7WhP6aKUbEWqb/Xyjc3oavuu1YSQEsM3jn/
FBuiT82/NUlv1zon5RXbUULwzlQ8Lmaw9cswZFSqEd7sknKk3DbfehXIOQYanBFmleUR+i2S6I2p
j5a8nViYpCwgWitHcAIj2Sgrfc6t5UyAliR9qA+fiIK9yxnjwDHSbdbM95eNtKwcGde3a7dlxCAA
qYyN5oDrIc5ZW/7MbHrbSU8zTR2SdrvInVuwMHwgb7eKsiE/jJmcGNUZJIRPrndkch9sUT1YNASB
b72mTTlt8PPwRXNKsxiwsz5nMRdkf9K2H65Lb1nDYVbkRVg15gKZ/2exLeK+TN3PSegJgYhijSDc
r6nyI5+w0kNwn7vgoZInzzfqmD0bzbEZlKd5YCfmd768VEM6g6NpjeNULMFH25GeXouWjbW/GGQQ
+9WNAI0Vww3RlI+dhrrFYqC+T47hGPXU0XL1lihb6Hw2sD7rZeONdv0lCwXTzGinsz/3607BD92X
teOeLTVl26BfzI91Fd9cVj99Jzy2GRHCjCK4/NHceiBPZHDGdVJzzS31A5M+j1VnmV2QVYuHcWr1
S4MNih9vaDB2cK03A0t4EjOqnS4g05rvfFn6A3iLyqFL8Abu6u4s15HTpoat+aAcvwJDk4zf+ZAW
L8Ibxx/abkUau2pcVqhCkqm9Taj3FEuV+K8Yc+cDLK/swOwqj305PNcIlm+YIKwzwYfuUVuwggYO
63Ptz90lzFx0R0Ikxc7pK/1QmLXxDU0g32Jxk79JJjYPma1m1numdriUB1IiljnRz3UKjXsGHTtt
y14n19St7R0B0GwoiqDcmEPP5YZyhParvFoZP/lBPdiU1IirJ/99suS9NvQzKOdMayovUbdOtYhZ
vDsC0G+tFyLd06MYqoFtFV3PRhO1fQXpmR3GclmRiE2zQ3KH/FUqiwGGVSOcK2Z1FLlbfiDFa9E1
dyFfs/jujayLhGrVA56S7mwZTvrG/mD24wBbFOVZekWjBZsPKRB+JwFJ51jLYf7tg8F4BZimH5pm
mSPZPKBf4+cNNzFKVqd8WsNs+uyGpfwzNKGfbLrAYfHmoOFh4gBh4AcWpnqNPNxHkQUv5SOtx7+p
WMbHpFzNLdNcvc07dHNkeebPmCunjVNWaEX0lN+mUtBcDkWVH7Dtqp4heZHc7JljqDd5rc28ti68
W328Bqa/KVaGXwu2zKMzDo6KMqjyyCt0wFcfyk9j8BfwGT7qMIYlm87rsqOZdusuGxyQVboed7Zw
x3MwdwYlYprG6ZTwPZc9encDXLbKkundaLPqxt9UnOn1vN/Cm1nGCIO8sE3ZVdYbYoGc8WMFmywN
vKfU7z/cfCgjgmFcPCpwldYmCA/paAXPJmOzbm+YdnFNMQQ8VPmy/hyqkc1vsVafIkj+ajiFN4Hd
CRJSbVyFRBVpJUZ+dIquelRN4zESAyk1meQSWFBfLxWNBhd6JbdZ3iTo5Yr0yQlKgRBJpYc1sX2m
CmN1S4iz2c8SxDKqfDYJa+M/WmWfnUsxhNu5xVOZ906kuRmicYTe0VsBj5SeGACxOePcKvCQ9q79
A2OZvLaZmn9KoZkQLm07bbp+CH9PiU5eKml3b7OcSoiIbQi0UIi/RVlON+0sybUXGpYS66/ywHbh
DneVKjywB7hXSEFQ3gh/SDM8nqr8hpSbvRts6bYpEv4zNqbi0Uj79zw0w8goSh9Wv26ie5ezxcEY
yDixGn1xrLZi/L0yLRWlui5OU0QQWfk1U3m72eCoDy3Dfl1JJDE3ORp6DPfUWQC0PTRXNLoqeACD
5h4a25lj6UzD3xr3ww50JodJw7yOE5AvwU+lOlTkuF3HSWOry6o+TuySYamFhK9Efnulo02zg8Fo
CsyqPfrP0uLw6u9uqxwGRritF2CiWcN0cUqbWp0mb+C4dnsk0Tw5w/cQTK1DoiwHmnL/bUxprCOr
vjEOwSSc1rC4i+ZakyZ59E/KF2o36E6SwrKOF3dKcjSwo5jY3A3kCszK/JGocNmyQmMP19+cTjLU
p681eIJimelbG7xYiyOvgjD218UT/aVP5zKNBtLFUeTV1W0pXRSc8NXPOVuH7aDQ5bkQqDmTSmPX
SOjwFq68pzpznDhMqOsmE0ewhxXzAMpVDYBHhTxXgjE9i2UjRhYn43ps5o/M1t5GzaF53/ShfcrM
+tvJveC2LH71pRWa8Mgv7yety3SlJ2QvF7PN+tVd571AQ7xjVUfVVrL8oTgKMh5MKh1eIYtU9hSf
PgkwWOBEPXwvpn8DDRr+YCLAxqmrP/DH7hsHWdSii/xv3trVfiTSgVEZmNBN44XtjdFHse84cXeE
2al3q5y8x1U5BlNZR72EMkF2yHLYfMvZKa+ok/PllzY0s8qeoaPnJcK8W4WzP5Vj98StWGJ9yRBs
RsVS6W/loEmw/Nz8zfA3fWb3w2R4JTZVDo3xkY0csmWypGhLygmhKZZrtrDeY0HOQzyGxviHCF7Y
WH0G1C5SbWkezL5na9bAfZ9MFjk87cQjxy06XTRUvrmeoMwOvy3Ak8/SCLzd6GgS0iQBOew0aTRs
gPMx4SDjtlywEFtVorcz0jSPHdvAczlpl0vD6Oh78huJFrHhmO0z1EnvLu/M+ebQ0MVr1jpUiY63
nIF80lm18yqbWAKsZfZPpP2Gqd/4AjDXxWU695DCDVZjfbeMb4Y9eG/4ogsoEIoNrEgHxgZaletm
qeHdlgxbXUj5X6NLPektQ0V72I/72l4Lzvs2fOuq0fs2EkrbpL1zdlJrW/IXxnLU/ZmiDfm+0QOh
9wwmQJT+6bNZCGMrK2YvRDLYdMkLz2cViB9ok+SFDqN5tsqVkDqZ36tIYiWBhurwJlk735ruDuT0
kd9JogqezaH9GfRIafESE1smjXLLKx1GDZlELEuG7JKTqfSCLZnlZWfed/W98pBhoXGnQcrFzinn
HDK0dyIIktYw8/KLUIb3OSmVx1MxZH8QcGkXxZccjov2l5e8swyUwoOFYQsMcPqUk7N7RgtgXMoy
KZmJO31+yLKheYRAt/5qqzR7E4OyrpyDNSRsz7N+W4SGfsGt6H8j51iO6+R7+5Fd0RfvWfejGOiR
irFOXrxhXdNz0qWffVOKHcsB+8GHKE2dMQzjU8VV/lEVYnjWgMVRfMKLZFlP8GSK2EGp1Dq6Rm5y
0Fm/tTNWr709j3PsDzXnoOaTi1QQOCDNS4hUYThO59l30UTjcOIRDbzX1e285yopQJM7ft3oraUY
LBmZxUsneERgt4XlFetdz468Y1sSMKp+9QoOr3hkaklLYt+FXqCs2DVgju3JM00GebZ8ZJIIR4zk
gXhrwq7oAdLDAv3feKxJcounxTV3DbZxUHDFOO7cThY/DDcpLglK4VvVjv6Tzkpkb6FB50hsS2W9
euHazxsQQSiNVYINn455iz1OvpjJGGwHu3NP0+T1bwnCmzO+l3HjtuXwg/FxgYhrRMjiIMWM6xag
N4gY98XJCmuDe62O9NhxwLU+sOG5egns4WoLIzmPcwbHPEjWs++b1YdaBbYd8BB4dxgN9rntx7Ok
paQRLVCr1erXmLdjEw1LcF/W2/mhMwVWWp3lu6ZGhFUw6XktYZNHowD2nHipirWRiKs1GNC70Qaf
l4y/ekkXezeuiK7T3k8iQA70fStaVfI9SNt4lRTJZ2UZBm5Jx35zQ+XikzCqJxm0yWVUYfOytKL6
biZMTpvKnLIHV1jsdHtEQls3wMvOrsn1N+kqzZ8OSqRr1SVIZKxg2ZN+JW45qTnMTzLzZ97P08WF
inRrl9G8BlIQOtkZ1dUJh/qp7XT+4eRy2PWg1i4hJOTrTOFwYk/PnNnuSkyHdGMR92i/lYGZbWn+
g21dCP8azr6O88WWry2V04dSzKwXx0sukyTYJm+94LvMRP7pIi3+M5NMt5FobSJvheVtJ261C0us
RZtSVt6js/T+T68refbJc8cDs2RhTsxMQwWW++lbBoXHYDbLJNiYEeIuAmg5ewbnyAw4+TTDvLxJ
h7Qd1eXZj9Urqrhu/PW3bJ0G9YI7nHNj9g99fddTuatcGCZP5gaWO49ixhdukCH6VaFKfRVBOV4m
ZXWnpXHUKauBG2dOnjwZGnHN6ltujF1Do4ivFbE+y/BnTnV+nt0x/5qnEpx40SH3cYUII6qRjKOd
2G0geE5OMz1yqvyuOkfwOyDWMo5lRqhkNf+yyjD77rLimepOH/BnDpuKJcQX2vP+XIx5cUwy3Kwo
+Hj/uE0Ds70Hu6S/graZ9mm4cnf1QUOOtBhOAaOiiFOVVTQv5UOPuyWqB9SLhaed44wZ5SelevoH
nln3Rniik+6NKhQn/K3+QlgQu4W79ShEt1fJV0lUCoWTZYQHx9duDM+d3bwPsjMJZyy1ZUdiiI2n
hsQFcjD80cM/4/kN7Y44GkvRkQNBUOSWRsN/sdqcrR2OMunM1q+evIh3ZXnDQQNbwSacpa8gu2jt
dS8YTBYMXtomRVOm5MQHOrr6yW9871u7LW7Wmkd2D5ZvpitIThzyNltyO7lmCBv/GkHL2AOeUslS
ccZE1LYZD7Sl12GJKgjw35mo3QMM1GBnI3Nm7QJBwsqligTvDeUzqqpTy1tJdQPO4djdGycmJctJ
dO30BeQ0eZMprl+GsSzmtB+03527+juRIkCzdccnYC4WcH7N8MO+j3073V3/carUIm0S0LArZbnN
hbdcGhdRI5sq+7fptebnVInlMDV6vq6jnX8oOesfGFvxicBJl95F26M6zssCTmHI9NYLKwengBvG
fov4GA/NQkIo7H8k7s1WcE+Cs6mV89uhiLrU2ByOOQMlufknL9qwA28jD2MSdodKOcPffEVog4CZ
o7JqoNNUykBVYs3j1jYtNFljsm7HVtcRMxNjX6eyP/bosWPV2w2Tq/VPxyb/0SPiZYzmamaFM+IT
Jr3AclilulX5OrL7LLcFGwjsgDVb4XsmC8teVj0oNimLLqYYywMmdffSwb696qKYT6VcwMLAx6eZ
lixcAl9nHyuBZuGG55AtFfXRjZLiIRiy8beXmuJFDAsa075QWCNc2aG6SotYO0gWc6cdL1WLqj5A
L0ZwEq9IP8jspdLGD6+kgBy60j4BKE1PTdb1b3pNNdaMyr1JPEGnGlhZ7JuD3uX5kt7+cYaJrtv1
swNmZMA/rRHuFJS1HdGvEJ0VYt7ceuOGYgM/3P0M2JXRa3VipZkw2uFLgg6PS6vAFuGoal02suZx
80kl/Mn5UG/pTOBmqMXBvF/ZavNPhnJGN+bs7XMKGyLHUpQcPd3sP0OfeqR0l+lBo6d7yjFGvxre
UmyhC8/7jM5jP2IK+l/AIP7/NDr7/0/41q77U3+l/4eB+K/61//Njbj/sf90OhvC+hchfD77ODLX
fHiI/2V1NgSkCHaOgU89h/0XJPF/eZ3Fv3xfMHT0PJpiIF0uiBNu4n9TuP5F4xJgIXYsApRBiPyP
vM6Mrv+b9Rg+oO+znjBxVd9peABQ/7vbuaVqLtp6ZhEtk6k4jsZqD8SMBSqPQvYVLknCndlHdinY
cQMpnz9h47rjfh6KJg4S0rCihnM4g67SNjjuGpMtHchNrE285e4OKFCxwyI88LSLdT40g926914n
QApQEAnMYSK9X+AJIO4OYHSuHQrObOcELop/SbeNiNxW7Ckca4W+zWTUODZz1/8Ng756nxBHNQys
1SAO2PRcHU1d1aA+qkZWje7SG4oGdsR90idpol9GjYBz7idCSPnwu88hG9IhsnKEOW2jnZsnCwgq
JILl34WxtM+czMVnaBFfAaAsbdmBDP7I1G3KjUcCGvRhZq/dsSwnZ4+FlWnHddD4X2Njpz+GcQ2e
BQM/HJoUJfbFTZhNRtlaI/VqeuGSI4YDEN+IAVU5nI3q27ITr3o35YDGsS9XirGEAQ6CHGtyXqe6
Qp8kEQoNCJAFms3kjjqNBk9jQBghF3PUCtvLnrgqZLEpwgKt5lI5Iz/FlIaUwop5+EPRp8g0yW9m
PDfW3f0UTWV7cm2uMfs/2DuTXbmRLNv+S82ZIGmkGTmoN/C+uX0raUJcNZd9a2yM/PparkwUJEVA
QrzZAx4ykYMIpehOJ83snLP32rYPOR7ratbuGHHBiuyzAtUjyu+Lnylc6hsIHeTYOZnWwwkwiek5
3FAenlInYmPBmdJOq74kcWofoRq9rZpR83O6jGw2bVllCZlg9COS0Ljd1ZDHVnR0S5JZZtsK3ip3
8r7KpMKILpXEcJtZ8WthT5wG8qAqUao0Hic505NvuRJlSCGxbiaNdryBkXVNZ9n7FldtVd7iQPSc
XZKSRg0NFInGc48g09v0prooGUuxMIAbuLcrCOj5tZPIrGLArjyx0wV1x4NSDR5225I26Rp+7KD4
VYy6ZSKbcoPGKE6euhrsxrhKnXkyqxZxqrtGUdF86Cq7JHehi81nt06QFmJ7TGmWIXr5QMSCs8FN
3+NwKmn11ElaWzsBy7W8d/oGitQQMvE5eqi737ue2eqJFm2SvIEP7Mk1cCKhzqW2mS5zuOujjVA+
an7URjLaVWVJUkVHyhLZ3PR88Sn3RTYAYk/6cDUqUHLoxtoCGmwWx9metkT6wcbn8g0VFha/SqoG
kzm1RL3qhJhKfitmVfSvqvt+6SBQiqJteJpynvdNSh+q3zS1hx21IUFUbFKG/VhBx9B7t/K4Qbuc
9bA7Q8yf+kqOSfWmHN1CzfZE94gr24NUIkAA0lArAhhvQ+i11wPIFJRgyLacjUUwCEMScp9OE9yZ
ZoVfP945mELSA7SQcm8yvwFuUtjjPWPr6EODa5D0ACDUN6WtIwR4odM/0btOyk3oivwpjkOanqNr
1Gtc2uFDAxaBEHaruya1W6yLWA418pgCMJPywovlpSwnuW6ToR54aVv5iRUyfQ17bd4ifw6CI3mY
cbFmpW5LRgNpN6+JFqhuJ0hTyVZOLu8m5JbpbmaSQdcXabq3LpEpkJnUuZ67Xiw/jHhEp0vmupsP
FzdxpQ4MtfJ5lczI4jjgDga1JxYanvox6IttR2DR/P/3cTCdx6///V/gyH9gclwonf+hb14woP/9
X1dvtf5x//7+x/+9gTu2+pcEyYH2GF7lvzfpf0M02YL/BaMegqvteI5E+P+/27fr/ovEcKz9gJkd
F/gvm/5/tm9H/Csk9hxMMIWa7yj/n0E06Xz/tH9bLocLoowRQ/68b+dJTMT9YBXHFtfgWoqEDmNQ
I76tvGTZp4vH+iY9Y13EosO1QJ1TbOjStuNx6U0JDdPQ2EPMPmfvvvZo+5Vl1xI+GMLj9VjOgUhF
pX9/GXXBzEm8Y2Jshv5j3PUfmrlwiNpLa/wvZOgw1MpbdM20EItqTSJKQcxIp17tpptOdp7RtgiL
8Qb3rTwQduiQP4hJp1iFuJO6FborJi9OuDgvTW3pXcHBuKIdYDJiK6t4Zw8zYeGxM7nvNqEs+aZs
p+owLUQVJXXYXxeADh4WSG+YEsNsunZthfABemWFudKC9cCK7D3y0mPMZLtEBJKxh2sQVpW+cpid
H4c2VnuRRihvgsyzD7I0IVwPE7zOwWRCQpekJVdTFll3OILRwgqdvjBvbT9h8pnORdjqM95rdc68
ZXjF7oJSZaTWY1ZDhyReWeTSHNukHsnItBBDcjPcdkUbNblmfl9/Frl0I1gWXY/+3A6LNQFaF8PC
7G3rfJxvoY+WD4qUyH3o282uWLSLecPOJAMGTdJJajr3oQojpAUqbtBJpGVGMxfzhiAHCWGXWZgz
TEi3GpL+1tJJAEGK1saubw3dbhzH5jEgpiPAliLyT+2wlJhXoM8kUSo/VQDNd2HSZ0+6h0lHMBPz
j6L4VFBnkh8XNjuB3eUqLQcgxBDPSYci0RYsR3iRZiZjs/HHPH0Y8KrlCCodRgYYT9N4RQvU2Q02
MSV6wh2zG7wnSLHXbkKc7dz0OQ2VObwrU4Lh4hAIT4zpbyWnAHdWLNv+CXoD3NdiQkwPV/UgI+O9
QEWP72h4mrdsQbQV1s5wR4MV8Wks7FOfI0eB0HnsabKeARks1y3ThBfgodkXCmSQAXUDDkfAb7mq
i8j6qhbTQvailbWSdVkXHGdBpsa2FZ7mHt1t1qbB5yLJavifHdmBTVKm+7inQcaBbxmhljTRmuBL
j9sPmUEObQByEJuyV2BNxvNj0e4quyHaLQz+j5T01jsszPCrf8n/GTiNLOjUdA6t0gz9a88xPXxN
9JWAg44MiKjse6w+MLBsOh3FvpbQFCG6gGAui4wefDp9mtMl/oDXCKG+ndu32J2tx7DkHNr7Ir2L
EXfSj23yV2iX7dOSK6UvgWEoA6rYFRtTh9UDB/7+flFV8GhB/3kLeJL7dWzbF5VbmzOAKMITZNsW
elsZE6DilOBZbXnL8ucPZxIW+0OJquq04IRdLzpInhEiy02OaeoG7I8Z+I6TbqEMFZhnnHBOCBlx
qmkDkk5du7OermdA4nSyRHs7Nom8n4OiDlYp3Js3p1QMgYLaq28nuko8YjqnZ6lNeeTq3k2PcffN
GWuJUQaAygUh+gAWwNr6MEU21FrLhfOwVNuAU/DBGXNrHcROd9dGCsdJ05jXDiULrcZx4v4GXYG7
h9NumKfYsT2UqEhJyabEP/xIfdXuppIBM6E6HOAbzRDS+PPGSgEJ4goY8/PiZtO32WRR+RiBpD0K
TqJPwVAGz/TgnlultmHWg9W+asclvl5sVP9YVoy1Xiqu0pseC01k7FWRwFReIQwwd30/zzfzGDAo
lOg7sDdEkGweW4aFCAQ4gX7DlESCPdJoic7KzZZtribnQfW6+OZCpOGt8s40VN0bd+g9mhtzuxvj
TN9mjqVxlGgQKY1S+3pMEQNN7XiHBK65pshwD8YBZJPR01ilcsS+2IEqXC14MmnWoEhEBdGaziHB
den1OiDta50wrK0Ze7bOJ5zqZb7u2yo5FinBdWnHfrtqqrb5RrH3cTFKPaHRAEkR2NV4zJwg2i5F
REAO51z7iZia7jgqhzZ2bNXbJOJUiG3NuursYr4j4QpLiVyQ1c4y1lcD5dqTXUQp7Nt4eOOU3+wq
dqwbgsPjrdtqXvJpjMnIBlv2QMOsBeHD2Wv0BPOX+iYVRfrYqMphfJd1t8IdyF9JsUavVD0t71WD
3TcLZlZeIoabbeuiYnPRNV23frtKhYs5A6Ex8ko7c96QIoTHirD5vduM3kecvOGzO0mNmJsHbXvp
ATwl9L7ukjahy0aYx7ktBmvPymvvuj63bxqZxxez0KX0KG2mk+SNMcWpQ38/5kV/GBo6iR5+Xyp7
05HKFKSvMA3D7YhD+5FgTP+LNyTOyPuWuk+lx+ASgx/tY9Rn1ZVYRu/aRuf/DTGrolRXIZVfiyiN
7ABrY0/R+JF6GSvn5LqfFAPcdddO+B97t/Q+8EeQ8YakORWrIffn29o23iHPCaNmLFToAzocbxeV
C3wcaNT14sCIhL2xzZY4P0ymSe6YrRTfVTctLks1Iv6TCYnmLFLteuJEFKBgLvMHEp7D8+QDDBBU
+XRGl+7OSRz7hM7FPQqrKx4n1JbX0qu9Exkeau2DaWlWnsiIjw77GaIFDMd9A+ibGQWgngcbr+Zn
PXbzg5gUT+qcDcgZ2tFy7mMv8X2GOUHyklWte0LF2L3Z9ED2CjUXki2P3inpmB0x7BWyaWAJEMOI
m4zck5VY7U3WKv88ZIHZxGUEPdoUgvuiZXenshldifLr6JZxfXLKdNd/rkVK9i0ALUSoZfGt8uwS
H0FmvcYaY6wZvegGPWi3WfwwfQBIkb9LEN7Y5Q0YyrXbWcNpcI85Tmd0rwXVa3xeVhiIsarPhJLi
k8IdvEQEtyEWeEEto74krcNu09lh+dZpVkBlzTANoro8dtXgEOlqW6e+z+W9IZh6IqgKJ7IXB81V
60XykJCPhyp2XgTu6UDaZ2dow2PB6W3Hy9jcWDIZ94oJ+3bMRXC0OjchQ2xGpeXYyEkC8ALnppyz
jwn7G82EshQvWEfifVYUCEbjOb5G7RAxBycS0SKY/No4oUbyNmrYPTFwNOKP6OC7sqh5cGTD++sj
VgZBVpEEkmTz04Aw4zTTdbsSmDAeoAPk24bNeBPxk5/R/hDoomdzz9ZWHWd2nPuEJATgXpCOSWwr
F70C+uCctL/k877yuonhU8B8w5+yFyY3OT6Mmod6aix9mly0y1tTGHbuygc/GTUeTg5nBhCSdOwl
ItefEkDjtM/y+IQsHcGeW41sI7oOjl7qWE9zM6hPieeoJxQy/SNGsuIgZNV/8Yg63flegc9uzixe
8UK8LX5b7ICCofUPpu3SRCAsgElsrFYk/ppA6/LR64EH25ED4krFKO96hWm9D+nEKfpXR6Pz6doE
s9+u3UWMB0JB9NZLTb7NS68n7BAI39didsb7HO3xx7ksw03tesG1rcvWQ6aGJbBmN7y1rN6BEhN5
d6nsbE6lWTrWGPgapNvKDaLH3E1Yc5aKZgVHRLGPZ49iv10Ufv3RSvFXu8yUkQvmullVY5fu0tix
t2mDdohNY4iOSZZMN8k41HfNOAaXssLGi9Di6IgzRVPEQ2jH/0Yz9YN0b0YVu7vW5ji2ZsiOvNAB
Zbepp4HHprKqQ1wpJKC4W5B+VQJyT5zHWz2n6QcLPt1ODLO8i5w52hi3GDGZopReYxnJGcOwLaxL
IeaXEbjN2QpZIlbQzqZTNcxI4jPmg4hm6zNDV4r3wmW1x6k6r5u5zF8IpGx3SU6SdyV79pOeM6q1
TcgfvC/DiYwSAlIQwpUuQ5Bc3dudB6uoSRvrwQni6hSB/D0XReB/6o1dY2pOs20Yyuy64LfZacdL
j0PpooSLgvo25RE91hUGcBqRaX0Ylc+bjkdhO9GI4tqOZb76OZGQPOWM7tW4ZFt3wLIaFNreB1aP
lLdbQuhBniTwXk5rC4rCZ5/ERlJS3P4J28ihTqbxbux9dUMuZ5WugshbwIP4ctcNOYt9apX5ySYi
6LMoqZx5Hmrr4PNyPcFXmr6aAJkl2H91DyieHNPMC7+pIcWFPQzyxdSCE3BusOoEKGEC2+QPzJWJ
zhtifm/bK65kh/IS3GSBD4Atf1dGTvxcAFH5NsIcumcfCPdiWvQ16B392fMt78Rb4b8Xxs0po9Vy
36IH/FIYW71MfuZATlOXeBOEDOolRBGCcnICbknu47J2Yffg7824xQCbqhvyW8D/xdbinS2tq1u8
bFQ3E5SJDNtVBVkpxPPK6Yyh7kSqqJt28svop9VHX8RwGnPpb0ftyjXybeuaJh+oDISsL0oXDKyn
2HVWjocBYCDikBJs4AW0l45QB7zTR02tetcGyIqQfxj33IYkW/fKsvZt4wcoEbJ6eaanHObblCD4
g1c3ydfA5wFf8aOlK1Fl4eslIhWonlX3u6LuS9y4ejoOYRQ+RzXyCU1bbwb2kE0hMQszIGNyIin7
ekAulK10hNuCeGmIcNVX/ixdaQCaqIbR558jRWQC48naxtbgXypG/y6jdb22AizwJIOnnAADU/Yv
AkvJ53iwso40yEQXa382Z+CSOYtMk4lV0wkN4qaNp4eiHHAvdLbVbMNKXfRt6Lo2ok/cG2iyzrWb
U1vXtqXeZ2+Q13EO3w8Ua3DuWysnvXgpN1RD011ReOrtMvjdwFDcxU3QnV2ZeVubaDXWTYmo3bDK
AhXU9aluvPG2Ty/UY1e2b5iw1K7kQObTeGe1zyuQsUvtf+Lagrx3aKrrKmVyHNZxe03cvboerJpz
nLGdnaafcVGv9Lh6utBDxTnEkCcskilq23kGyNTtTZlJdC2DfpSZZV+FUWJee6/O2rWVGrARbled
XFUe+FhQujn6F1ZW7MjjgFZz9ClsVz7i+W8KhuanORcIutDsxbvOZbQQhVqT5l3mj2SCeZvWD1Fd
+M64W0gzeRGksLw3TOb3faySG4xVzVqqllc08MtPE1Gnzar1WTws3ZRn6ZQZkyGOU+UMPJG+fUaG
x+XZCheU6fZYLus8JgPd2Auj8aGZ4aj0TozmmI+y94w97LCiihdKf2SkaWwdjG2eptlaHoOq9Q5R
P+hdNVYt8iV8ftKfhl3X4Rqloaqa4xgu85ahKkH37F/r2HHTmwH61sS/nuPPQdZ9VD6Qlq2HKvxj
YgNbTFvL/uAWjKqtqkeAgah62NDRqT4MEPkx5HMOap35mllTQHWsYcImS1UDk7Ama21VCm2iJDyW
IZFjLZ9ppT9rO6+3ljBOsuvlYN07Q24hM9fN6ygc/S2zKu9rkl8+dDvqjoQ8O9rZFYSemaH72raR
zTQkUgAWQQ1fVuHJODrZL3U5VzizL9+bLPXmXEpG44Y1/TDP0roGbzsxeaAZdNGL1+vZreUnciMj
BummXU0JBJGSCdm+RqW5IzGmvulbWeyzbMBgTXvsZiSXzGzEZEPVjKiLaUy0UJLSchLuGu1Jc6c9
6aFELwPNii2d00jgWg2eOCkfe5HHHxPCmU+m7ccNb0T1UIwq/AoKGs+UmzTJlXQBCl/YFulnleYC
d+hYwMyUrcuxIBrVrShrd5+XFJhspe3WbkCz2TD+Iq8qPgfudHAtSIwrei4m3pl5jHCKJra4YkJO
mo9dce7P8hh7k7kscztOqMGxH8jK3bpGtF+HpOzRj8bTBAbOmzDq02TIwPnpeAOULsY9rzpm5FST
4aGkIPyQ2ZZ5SFsgECtSs/mpIySvR2Jq4BjmmVlHsg5QMGacHbdqwAewokPCTovF7IPivji0s4Zi
g+AtQReK9PgCAk4HmkmVkeVpMaXz3qR58TrZQC7rzHOCbRrnTPnAZuhvUpk4WFGutteTKYI7MejU
2eTYKc9hkwv3A63B+Y7Bf7Tr5syd+BY5QBaSfIGOdiYRN5lziVBJ29SGa7Oo40wENcAX1lfOL200
3s1IwW/6bnSeBAXtTlejfIbIB95TWersO3l5ajhA7qY44eDasKfcNG1S7TGYoB/ul9Qfd9USoMLx
anTNLu1mdHuhMxfrukefV7WRz6Y1ieypMBVQLdJJsnE7AO3YU3i6V26MmHqTYmfelks+3ecMaNaD
nPRXuGk0srJgcaHENs57ELAKosaWTxM8NJQjcAtGP2SjH6MkOHihdK4kHSiMLP04PE1Ck4szdslN
OYXFG/EuKbcmDxPEqOVy3zgeSn3snvzSdVutA3eoEHtrBCztaPr7nikMzIslXTa2h2gK5nRn9lmY
2aAaBr2c/GCBZ9LTu9SWzwNRxiNWVx8FUk1oQh3v4CV1rEFqeUwa3e86g3t2VVSW9a6xHN7a/WC/
24DPdoVr91/LnP5zhC8RrfPAm87HoTNjN8HNBbRynNAxQp0GT7yeY3/5FJikuSt7Cd+vHKyvE/3d
Ld4RbBi9aAyL/lQ8JMssPy6p1RJgHCUfRV0mh1rkZMWJJLoW/EYfW1qXYA5CID2pFfVQmqcZRFSD
52FuSSQfPCd2eLRLcVoYjL3AgxN7fgNoowlyTzsFfrYKBSVnRhebczhuP7DBZr5shY0P7AseN5vE
/Jmij3ZM0hTlXSTd/AujZQKK0M0tnxbsULwjE4NrjBDezhtGIqem3DxLjwZKDAjtNvZBZcUeXZlc
pO8NoeKL7J8GNMrroQ4pq+RejM4ptihwyuwTHpb0KylJnH/jKLjOyLiiL2BTi2Anx5U1RKrbZBS4
2GBU9qpnhLorxNIX/O4ACYsHJfdfWvgi9HgAXz5rl0ywMFX+hAC0LfclqiCQT0q3xzluuRVOZ+TH
buQec+QtCA6e4gxhE8j7K45pyZcgpZkJu0qLDZHt09GEHUNwJ0iOVHBuvqeDOcz8tm21XTL+BnTR
GIORinRYQBgqixUdaUCGJGQEZyvG6scijYyz8dziQ5b46Sc018ujAuz3OMwRHawocK5Q9FtHt6+b
HVpQcSLDCp2wHZqegz7ENU43Egp3YhDMLVINTzZypq3HRPpMbDANIvI3MPfny3xyg65/gR+WU832
/TZqXHpQoXLhn5bxHRhd6w52UnUI0zz8mjlFcyPSadlynIMnEzNbJ5tJgLYfB9gyFXFMYyFfnCAP
AXx7fXjwtQQDV43FS5O61XOCgeDWNAs7YtU34Y7ZLOSUYbCct0AxFfJEGO1GA4V39ilTejfTxPdU
+O2LijhFVPvSvU3G7FGyK2x85enHEpDFDSXBhAh4AN9BgM6NP+FEH2E5bhOordcV1clbgQ5iOyy0
s1YuDogdA50Su0pb33Mitg9TksdXMkipYLWqndUStctDY8cO3XMQZ+WBMTnwYb8peIqk69/Ewscx
v5BSO22CUFdvnBdK1s7JYuErnDF4Kuxq8Q+BbOifdoiELSerncPFUmwz5vBTUK19qF9mpaYr5osM
KyztoW73fD17H3Q1IcLpJq8mrJIiPNsnDgvusWF95aSHkYPFydhs4jLSIwbcpNOrLhPOGxjO4QWE
RbcRRolzMlT1l2Ws8YsRlJat+qFsOZ2nF9WAD5vaWykRaHqqSYbIrQ8Yla/oePVUuRqN2+L6HIOS
KLaGjW1M/hj2XazWHlIFvmddzfQStRW9+Uba3Joe5+FWotoMkRTLjlNMx9qrrCy+qQW14jqgFWoQ
HntTfxw7XRPS5zf5U+0hCkY2EIZfoO8h6e2NzJNzN0LFOeQ+ECgqGRawtRe7Q7kKw5rWt5GXyVk0
i+B1zERDaLYGiXFgjhrt4WqE8XkGH+F/CPuERblZgvBRZHY/H/SlCYDIB3ASFtOsDTWMFbBBiEc8
EhtIgfMXa1tlQfmNvIgke2DmUd9CGimmL540hX+QNqo+aEeZ+WYbQJSbAQVBg2Czm1APpQFIxwWF
x4We76gvxka3uksMrfZNn2IgXbe1O21z8oWLDdQr9WBZg70vA061W3zNMAAaT6HY7IIYwjPsYcIJ
bHBa66YMvAO3l9GlzSCtCnUTH01iRdmuxSULeyFNvkz9jDKmmkYXNGLbnbp2LsFndfTQJXrZNcf0
+rVSQbacmW40D11TZF8XmMR7OJjdXbBE3GLyAzgjdJCwOqrDlReJ/jjJvt3Rk2A7C5jmAVSYzXAj
Gq/44NlkzsC5QGSyGXqLuU8RxXgWdFA2BRRlDv87pMlA/gDUUEHmEqGNEJSRDDPpqWmNO3ki2Rqo
4cBRiJS37IG6vt0kdkfqV5dHaoe2Vq2E8MQbjQr0k4WZt6LlI6DN8c8KSPXr0s8d1YOkEd4aa8Rc
k4fv1ZBRNMcmvYaDCAH/4rfdl3T5XmPaE6wImGDfB7ssP/aJo2CoZgP/tPAw0Q55qBFou617bdcB
9TMZxGg+a+T0NPvwtnCOLd3zONXigVGxerzMv+7QylZrQWYcMmVsQq8BSNwbI9HEWAxX72m/Zaep
btw9OLLhBBTPPfgAnJi/OeZ5ph17NRPvdHJzxdRWVfYOHEu0MzFWCcQOOXUNnMHbMK7mTaiXi0fN
9CrYtv4cPsI3wEiWtjRkqtFhKs/pXnTQbjTCbA8Lzy2YKwHlu5peKHchOqdjmx1lf/FatX7/HEh8
fxC42h4mpXZ2Id0CuUaHaue71g2nU25dACqkqgw7Jl3T1ixipksq5HO0EHuwye2+vClgsD1j8KDd
wwdikABWY7y67KIQVZzIhXrfIBWLJ+/axUSBQwmODFwVxl1Jj9lyo8zgf0EyqW+Bz3BcdGIdnJwW
QRBBA0Nho3AwVXM7BMbzt65TwbBUcTFa/45z+UfRaMTU8t9fM9F+TJf9P/8PZdCq36b9bHVfV+nP
+tf/TfohMxb9i01ApfQFLbJLiuW/5TOug8aV0zjCUzJokbGg0PlP0o8f/ovcCs5EYAcCl/8PCTz/
kc/4CmVNKPhXrvsfYew/yaD9WTyjbFu5IrhcH1Wk8JB0/yyiWVzUEV2aoe2DL3NWi/7QxFLvcXf6
V6QFhmgay+ocihCar1MgEulo10JqQwRHAwAGD+Oa4UQ4Svb8g/7obzKBflblfv9gAflafDAivEIy
M3/+YGAFrGwqPCK3TNOeK/ZgeAx64oOCWF77Fh7831/wr3dCcDeQMSmfQGr1PcHzh9AjDxxhqg28
c9VEw9ruAnYBYfUvv7/KJXnxhxxQW5C3w5fzA0KEXSTR/LA/RistrYYXEnQg9wIj9gaP/QUPn+LB
tDBEZcJtX6MCSC8yl+Hx95f+nqH087WlCz3N94XrXb4pYX4/Xhs4SjvWlNJbgbAOZX1dnDQD2JXn
+SO+WSqRPZXUtKNxjtURXz/c72Rw96Vny5tCaXnbiyr4+IdPdbnqr58q9AnIdAIUZJ4rfv5UIP0A
bEdxtIkYpu58fhrIILXuQUTgkUJvm0AynfC1DPrczApDCkLpg5Sj/ZpXOQ+gE95bQ0kwXkf91P3h
qXAuP8hfPp4UhHTxpjhg4H7+eMGiggWvMBMPUjl2fR4KsARe92bqATPqnDuvQDk4E8m0tvcObeF1
2PmYgIysz41maP372/VLsifPj/QdlJSI3kI8cL/mZEmSbOZE02bxOWphiQHYuO1HZLHSoc9VBqbY
mdL2/xQo+uvbeLmscliJ0B+5kgfi57vgqrbI0qRNwbu5NPGL8WLFMMU901vwQh3pgWtESwl1LVi8
zg+mPV3paLNENWWNG+r93Pj5lk5sc7KgTT/bk1n+8Ev9zZ3h8cZN4PqsFuISVfnj02209lu3gO4a
QQK9Rzdstp0NIdOLI3OoUrzCCsr2H36OXxcNQVQ4L7LPSsU7xSL680WxIgmGAkybagWVORCQWxe/
qG9//6P/zVVImXdDot2IK1ffHQw/LE2g/DrKSRiOJkfDz5Qhk5CpRfnw+8v85Q46rs/YEY8GlouQ
H/znL1OlLB15hlgxl3NxjX7f4zAM0odeQU8kwkC+cmaV8u73V/2e2fvTG8Zlv0fa2Z6DztT7RcfZ
e1Xot1gRNzVOx+hgJb717jmG9LMawNOunIAGr2dBObqZrG7uthGDQI1PfnInppjkAWFChwmGjKPr
H3OrTcDQIVxYB3gY/LX2XfzmnTdzaldwOFdotoEjZz7GbmyUt9mUOfetL7S/bXplBxCzIn0VLwJm
eTb4c7FqSju6RsRem/3AErHXdubWN9xGlBDjmPACVqLZtUQIo2g3Lj2wOMSoS2iZ078kjZE3toWN
aTdSF594TrJ4ZVQ46XXuJaIlMyaviSSiP/uog5RTWuDgwaUYGZrxWLijrO6Z0cWHRtZFABh49i+I
+LH41OPFJctTzMWLCV34wrjRrXGz9Gwea+gdDHEdUtrafdcSLoryjiCdMHqc0Hm+FF6m1impRnrz
+5/z7x4iVifhsGbiq/me4PzDs4pSf8HBAf8aTZq1qdMi2vuYeKhwid+ieBlvkiKotr+/6F/2kMsj
RJ/CJVU2AF/9yx4ykTo9iLjxN9goSIZzy3DbUvtuXOKY/ukywyposwjyDfmPe9E8/7jMaA2oUIqQ
S/FCnB0c/LsoSfJ1Q013wsc07yTM/z+sv39zU8HfC8xSLP2SCLefL1rEMIDNkssN4qb+OidxnZAd
Amici7xfcVyRfWf/83uKb8vjXMjB0AnFL+tp7YnEQo/AF4XSsAv5wRm4I1IFYqkOv//5/rK7OCzc
ZFdyJa7Iuejnr8dhDp7KWPPMLHGKy75uDwzY5NYG8A3Ar9N/uN73H+mXJYdCOJDs6B7HbP+X56Vg
+lUPeaI2pew575RB+B4OPRgz9OLdDp/5MO3tunOI/e3oajGUMM0eSIRQ66UJ6r0Evl1v3Kyz79rY
aZKNV+n5qCtibv/wOv3Nkx2wJIacFyV36Lv4/YfXKYI9M1l9rbD/V3RQMVWvW+QFa9lo839xKY6m
Aep8yT4jfnmyEUHrELm52jgJ8nPMG+kxsyyS3VmM//AD/M3zHCj/8rYCo2fJ/+VwPyeuxjZEh0GD
JriC+00uEEcfMlR0ik4bx86ZlsX4h6v+zb1EHu7hSbA9yWjkss3+cC9ronfo+yyMvlSOqTS5OINd
DdU7Nu7+nz7RFBMXHzh2QtoLwS+ewsQsqpj1CCMIF98m84AttcvQ7Ul8sDdO3hd/yFK/fPSfH2iB
B0N5Qjo+u6j9ywMdJSIn+K2Um1q2/k5bc38VsrH+4Qn563vK3ywk6KPLyi7d4Ocb2Ka91eDa9zep
nOnGO+mwR+RPO0uG9VrmbfCH6/FX/vV7sSpIlj5+L5eD789XpCMZUpKBNu4lY8NNBjq5X1eMrEKI
0AYKMlDFBAXfnDQnbVoAlMPUQ8yItDOPMDKaDNtAEHZbjRSP4EMpaVtgAag25KlBMpwQf+NpMpwe
xraHcrz0yxMHePKCIkwXX9KonvdJKqZ3zeSbVB+8UrtWgbBZFSJh6l5P7Ku07Pw43qq8TW/MUnaf
DHFZ9sZS5M0h9govOaWaIVNmcCF4xOBA+7e74VtSY6+GTw/HbMVwefoc1Zy61mFUq57qOmvP1Gsw
obvGEBqIquBZD0P7nPNrv+eJjm4i14Q4UpDbEItBVAcq2xZP2Dpv1WX+ojE9r3y6rZ/92uujU6gK
/3ITo/kOopmqmK2Ah9mRKMqkZy6T7sazOoO828LqD5eN+QeS7VSdBZjzHCxobL65faso/WNZvsmm
b8utGRr3iZJhfC3yeY7XdPgcAssLgQw4nGfzGVUhE0TdBB4ZTfIiXhmnqn9NMOPBrmLoRdpdTfLg
Lr9MmBFizgv4ZIMGjsGGQNbLh7r4Ybqi/LLM2nqgP5llwMYiPsjEOQfDYDcT9hUVMf+Ek6APzyJK
3qU7TnyvPI1RR6TELcLWjpq1207NbQc59YUTGwplK0p9BBDjUv0Pe2eyHLd2bdtfcbiP81AXjdt4
mUAWrCmSEsUOgqIo1DWwUXz9HZDOsZQglRly88WLuOE49rW5E8Au1l5rrjGpMWewYVATS9D9+kRC
xAT5hAJ3oCuC94IDrrQS5NrApWq5bF0A3PW7fWfa7UNaZCYXoM7M6QaqxvwMgD0s1YQc+gdHyytn
Ww1mfy4rABXpgdPRgZcODcYUVBuAu3S8+ed8QYqDBJ3wC8aJ+tBqDPCXmb8t/0U6E6NpHWP/dNXZ
RdtBmamt+xikIXKyIsEFsrexC5ZgDn+FrOok27jQfLLqvTnSQ4+YM9LyvFoLTQ5uhTmp9wxEIXWg
DvuxH/LpA/OaXmI/LMVrVdROt00KDDAorXLIUdL1q2uzjihAHt8s581wsXmR4pEV2yaRQD/ZYrOM
BkNJFUVR3SqUjW2Vm7Qf2rl6CRK29wg5aCqUewhBPoWCOtX3x0d/mxYhkHMsnK5J0jlccJXDPSZX
lQryV6G6ZS7NFbNsouUxVSeX7m3c9FoIa51eBi5SlxzQQ+1cO3phXat8cNc2uv6CXOzfjYjkP4PX
4ubHw/8r71j+EW5n//Pvt0cVy9nkNkuEQhRmLI6qlo4umqEV061sLhW6riQ3MD2cVRU66e2J53/n
7CDkmh/eUSygCoux4CfTHk092xW+lp93NM9RaqzaDZqBgdT40DyHiGowPqYVXqkjyePega7GhgZZ
mX64trqRjQpnqc3xH/Y2SNAN8qLzrVcmBFIXd2uQYj3SOexX5LpoL+Sud/qVZpYQ52yQcrjN5R/p
J+lPTMa3CR9F57xhUPYs1SbzeDgdZDrypkT0ppviT3lWRmz4gRw0OxuPoA1pewE3DHyuFbXWHgNi
+rRpumieEIhlj01Lwfn4WyARtlwe5I5plbQMgAekg5fXcgrqg6Th8kMEQdFYh6JlALPhNgil1S8p
Xg9jpG5rq6OoE8RcReizyGwciih0B8zhr2IkfQqRJ8e/IVG4G2ZpmLCoJkOXvaomvgRRndSQRdWe
vQ7p1HCG8s/psMyaa54llduPSSfLO9VMALLmSiUcCE5KvVNjkIgw8ou0oCqocIz6Kpvkugf4+Cmk
Dg6LZxwVYL6JqsH3brvoKlVVutGEqmB9mdkJaAUyaOZLQQWOg0Vp2mGfhWlp0gpQ9w+FXmmAGqVS
QvCr98Fewbj6USu1tF1rfQDJv64ye+S/DB7wpQoKPUUb0Mn2GV7FKedaNMsqoWQNSloAY4gs9dqA
R/wA/hlxmTLRUNWx72qwSUz8ePR4lCc3Gsz6vrHIIHidijpp19sIelxu1pdZUZv5DRI2B5Uc5WJl
XYRy+rHCpHodDrptbmmwJ8+F2KXJ3UqykSwUEcRDUJtjZqy1rmpvhqI1vsaFjdkL52KavWZilPFO
mSxZe5jo9VN31VigBQ+oJcoehVyrO+PgbvZTj/MNVnGmuKgsEPZ4CeAs6o6AdvR93LdVvR3DNsGj
3RC1Qg3T7jZSqGuV29W27OMgZoOioiO0KnFSaMJrSlkODEaqevdyMBhkEuEjYZuFkTsgLDA3LT8f
Ai2NYhgIbGpNbl5C3+9vOaiDF4tJBPI0iYwvBL34CDp4YaqrQpfKR5p/OSjzUG4+c5fsyFnFNbTg
sIgqf29DzKA3CUgXKbosIUsAmQ6JfNJIOnTSsIVdY85b/zCm23bEltvr88y6L6D8UJir02EDqJk+
jsLSOvyVGh/3ZCpmnbyZcqYpNXbYjasQGO91PEZYXSVGnI2QtIAtr3K1xZa4HhtQgLGDuAyIH5CK
idWnQJoJiqcqoQy5oge3PatJMlG07HtEOHiqlq/96IDnKvWy69dZDuZzjbF1mq6wu0nrbQW4DsZf
7aD3haCsAhebhwTl3OzyQQ/p9dN0Eu7RSDNe6bf4kLVTLzqX+Yh/zND48kNIcS7YUB2Rvph9jIdq
7mSN5dZTYyS7Qk/CR1CsuFxkjg0H1ncG2bWUVHvE3sP83LWQMFAtILpZqwklBndExQJbZIgieb7A
4tszjrS4Mbvy4YnuaI3UDC0ajxOd/RUOBEy6WehdbMGkzUFOYGM/LQ1U/htAUS7t3hVPUTbyQwc4
qFlHzK+zAUbnq2E10m2AGprUfRqJL4oZ1vK6t1IZR2xHugcDgVEMAaZ0m7UagOOIbM1dm4GjdXtT
pJ8TQCSPQnW6e0OJk2+9MMVlHZRoiJDWopvO9GZ6UJ0yAJlpWdIKqx0QirNdKB3dtK4EK5YcLgWA
+IvUSxGxE0qXA15+3LFbyujmAELW90fLoCN1SJ3VXH7yVD1IEuBsqRKxQlPlGuow4qMqqooMzlOk
PeHYlVh4tFfjmS16mlQ6fNvVPSZImNt1bQ6OQ7Uj+6WBFUErQdImw7mVWqBTJy6ZN/5Q9Y9Dlps6
dIncfgA/bZw1VYXLLn0QQ8zRTrejAsBVowkZifi6oh6curA9YHuiP7QqqjWjZuw4aOpw3Re9mu8D
9PnRnvaYSvISkUVXELZpSkaLgthDs1Nb8XBcRdyNXNC/LeEJf6SbRTbhfOjR5CE3br5qksTWZgex
dC3YMAOPLEAn1i0vFg0gMkVqU0Mif+xbiZ4z2nWkeutMpDjB0OnhRxnTUSyipjqHcTmU47aIZKAR
Pa22gEVtALvXlt5C7rMd9HBb4IzBN22sEnPXF530iS9dV1QGNHj2FbRJbOcCyt84nSgRlApbcR47
rgtILgPUSdBGyBKk6MBDz0k680H4OcdX0BXpV0Rr8iwhsJJPrRxUt5VMqcFVujy/AKoH2QL6om6s
GkBq/rrVdajDQ2WkujtlUz0hHCmGLwEGwWjHCaEffaWavtToRMQOUC8Haitmfwk+ZncBgg2xnYEj
HLIbjMEsz6fS0Fs1vCsccwjUYGUoj1nd4kUa5hpG11i8CN+FR0XbGoInMBZDRvngR6Lwj0rv/2+C
qL6XK//PP6XuNwCLy2c+sHhtDiAWc4XzB8TC0v6inkHOSTap2FDgJZHwowpvqX8BjzCp0M8qPdOY
UxB/V+Gtvyi0UzngX8gsq+B2/lOFl+S/5iouIbNJvgX2BGzUf//z4/6O75vFv/813p+Dyl+uQDqt
FqA1SPNR3iFbtKyvQe4fI7NpZTcSHxzzQ5HQJCO3FcLbNNUoXGFLpjgXxyPLRdwP7IowV7XJYdvO
/ICLJByHRpjDTSe3UuVYW6ZOtx45F0/E09a7w1A5khXLJF2+rFjiz4xGtA9ld24AV6H8av6ONoOh
8TrO1+hzkXxKYIPr6yY9w0oFUm6EoDZxJZnL7756wHFTsnCnuwIc7dP11q5bchPKSg7WNoBX6DFQ
lbC/5fwsaLrHj5n/8zJpZV8o0Gdp6fN6QeV4JWqKpFhPAG9fx8/JV+3ZKbY0L0mSB7QKf4Q4c8eX
8WWGN/VuTCgYEuurbgRG1cHJ626iv2PoPR0HMSxFxC6BhPpj/f723vdmHvBNqNFzDaZIOefeDy8f
SBAqWRHMA9IQdGskkxdi9XeOVPxDgtHS2piCYT1O5ok74HvfiJyeA+LXMk2yiIfDpjmd0kXAsPQ8
DBt56ujwRid3dXzCaYuL/vcZZ6kqD6aR06NUfDiMaNRxoEl2ckMLJaNbWeTNt2Fz2TtY1IgXnTCU
vhKzfs5y2F9XioEB6tyvtbHnSgueX2sKbPpeua8Aiww3tfOJLv51Ll9bNCJjr1MTzA5YGvv7of88
avhKUe0Tn7GdHpIvIj+xft59HGox3BNJzM+r6PBx6jG0hgx4N7zstWJeFymyzTTehMFFP8rrIgJE
EbdbyPdrSwwzR2Jl9Dcx7C3ax+cOQXvbldeZvAmr83R6NqJvUrgXFS4CFi0hXFCCi7Ru8KXeJxW2
Ya4VXzkQWIEVJPWAm92t2W0iupSs7kRGZHHx/v6ZbNOS2QuZhMgyDp8roB8azx1zclNcdMhl4aBA
O5Cb2D5RcCdYLZV+Yt4rc5LlYANk4pN84cL/vTBgLt6lBvImzFXYwoGuXjrRM84O/lVo6BfhEGTY
tSg+zjjdrqD3jH4poK0IM9zj03Oe5IufQAadbLMBKYfn1g4fm1RZadW5OVAeyHVUvBca7rUI5l76
sZX/rD4wv2I4DtRY5FmSwzFyOJYuWZ0MHZuwi2SsC/5Dpiy/ocQc8r1lsTn+ZPNfWz6Z43D0wUSB
U7osfIwloBjVYCC11S5ol8NAMtZH7KW40Ixp/RHkCRF049mxfWLJv7OxcH6icuP45pA15jzXLyWX
YRgqRJHwP4aY1Fqvt/F2FJhiHn++d0bhYMf4w4JLMaeLDkfRO1nNdZ7RDVukjl2OzZ6vo4c8Pooy
/5nFazQo/SJJmzMx8veT7peHSSKtyLWO7IAjYLqPScOFLwQdozjsMkhw0vg6lxJsX/BjIG/en9ik
3zkbDGBcc1aKw5r95vApJ6dPW90UJCeyiU8lP1etM7gyZL3Zymc8C4zIZQafGPWdzWAu9bAN6DKj
LiMTB4o6YW4wuUU+JNtQxfahcbCvi55NHxs2E/DkiYzXuyOyq5KShPEhy/NW8etrViAbAsCY3LiA
GgR8l00c70sSWpmyLqWEdANX9hMf953FbwDinDWaTCTHnH/UL4PiNonkTAxwKpVrAwuGVWCOhiuc
4huOCyem67tjod+a1z2L0Zz//7+M5es9jhEJY/nwV/qRjGoxtPT/xROWXpJyYgm+NxojIfEkxmW3
WbxO8gtpANR/dJPuQYz4l+lI+PH/pgVxguh9fI28txJ5h0R6+CPOG+nho1FYGNSRyyu4mL5fqwNI
BQNvrBMz5O0jqRRXFWy0LB2ll7PYqTtaGwNS+bxA8KyekT4JkXwZqeShLoxOnExv9k7HZBzd0W2D
rk5Op8MnomnTL1mVshvL0UNdx/4WoBnXby7EY+PQoi9wPlTwx0gNceLLLVPR8xSh2mrLKlXyeeNe
7J7hOJad1qtzgBG9cMF+aOKMco3eY4ZYQB6RKzcbVa8L51YJPQw33MXXooyjExP2zYrkdzgy2jCD
jnAi08VXxZPUzJu+Rn81tV9VVodXyvp29JNtokIIj6SpO/HW3310wlGUD0AHDUNffOK4sqdsEMAs
NAAVK3t2Oq2c2zjOcVLsjMsQlpaqYrEFsJ3LNrRNDBC9tqLN4viEXlaH5m+g8+a5/NE3iSJ7cbaA
ZFWomkTczJKp86KMgmGgSmcYGEkfK9u4BisLYYGOom09wWSKxZ5ejp3hhFeSLsITIeebI4DrJldE
FQmvrLMbL44AOQa4MSnx5I4kwNYJLqTsxeuKnoaqr/FDVMOzrAy/HX8FM6D58NxzLFQTAEwQDyOD
XeqG1cCE9hHZoyuD9euyb4LrQRA8FuUrKwaAg7HS8KHKPaz6oPY500dsDfTkSm6eUvGx6/aqBHL/
KkIxToL/Nro2ztJ+F9DvBPnKyredWCXGq6qTjVnr9h4ZHGkbkDului+Cj/H4WYTfMvu2Ty6H5oSw
kvrJO882byOmpiL2470eLu9JMpV4KHmjcb3T5TOJuyd+aqN9k/WAAZrPUGHXwrz2x/siPfdt7qz3
dnLelxuq5UACrur+ozI7wVe3OjqAqH00u21rPdrlLudSW2wpXI/Opqq2xp4UUi3cckbvcoytqefA
0eu9ut0XzcboN368T7WLSL3Nu1sp+Kqml0I918rnIr/U+83nIdlpsmeZ4KduNQC6oas9Dp+pTkHF
E+Fdml7hYG10F+D0TGNFyT98HKJHMXuzfQvCuwnXtBhvSAhcUGLYt7zxw9z2iQtEv8vldjUaNy2w
B2SU1UNBH2LBvLrvX2JIY9GH3KcfewuIxI9d9YEMbi7fhNMVwXga8hx4zgOKcy1nwyXb0M7L4NZG
eZlvaAyg6fnB8u+qbm1bF5bYErxItKMTiAJlqqxzm5ysvBOfm8pDHZGEKwennsIVL8oFtiVmd03R
AQeCEb8bY5VJZ7FzFY8vpnITYuoXtfjUfMnCL0PujWTJMcCbdnq9wTMVXyEsmmnrtLVn2bys9olN
gparGEbY51W7Uwx39gsEdGP/8XbJ3QmmOVo9Z26wWFxzbc6mLKcJ1Q0LDaKkEp8TEMZeIGU03aUw
BNjVT5yI7y1Rk+gXSThyMZKih9M4wQetBnnFucs/rDMh6MlN5ezUZvg9J3QQArMVzKViW5U5lxR5
cSJV1OqrUYIC1QscUbm1rE0VQg1NgKvpBXiJLT+V9f3YfRj0r5r+2lTxSlA6LQEZyXt8/EA25giY
y9UkXMxvpHLXRp7hbHtla6F8oVBo2o9xp27yzhPiMbzVsGf7IIF7XpX+CsDdLVcWndw7QeB5exGc
WZfYJoT4Up63l63htgn8ytVUrZ2tcVlfVXd0v9XpGnNMkJpQB4pbEgoFnFRlG1yJ9KLsdpmGAHAF
hXCF0iF9Ee29Hd3ljrYav01Ufr2cylfnSoXLoi+5w49AjvsoXcsGxjovbbEz/PPGWNMKbo9XUbMH
4OoEj3V9hRsf1uj0CwzijnwAUBc4W5g3d5Mr+kt6+idAODlOywgOz5rms7Ee21t/+lSkD5lO0Z9V
JpQnG452m/VnLS3ZoqLPQHrWafIvr7WGZJiZU/68EdlZ0e0s7Rb35eN7/5tIixujzFFDglKn4PP9
aPglVG2LFs53BWmsN+PKNSLxYtS0gkP2P598MFB/PhpoYM2Zuf7cOBazi7qILhq9p0mz1+iGJofX
I+lfAc2h7ceOT4z29j5HwpdMFDV+ZIgyGvTDRVNTydC0YJzLfvjO0ouc4/1n1Rt6hy/1jplnJtaw
wQNljZzszqmxfDz+vO+sWoJkIllk0rzf70mRX95ubJVFiKUnt2N4SAinotjNaZY4sWrf+YYqYIZZ
tkyu2l4ecSo4RU1vAq42lgE6t7bWHeQYUqjUIGhuUU+81rcxyjwWWRzdAO/MfnH4VmMqI1kngKPX
aBF3sXSGQ/Z5yjVk1QI78nODE9YOyxN77vIhaYLWSWWTjycdr/BPh6Pa1HYq/HeFq+X95xJ3hLVs
X6rTl6qJpBMPuLwRMBTDqATEGvEwUu/DoWK67QMos+SbFQdkzOSViY0zHsZzWkiG2z8TUe1aWjRu
js+WZRQ+p+ttHo2kvUbot+xEAqujqUPpN66m5A1hfucqLVkHW7WgJmJYnQtb/PGjzkUT2N8yp4qh
Lk8yMeHCmOV26dLALrnU6i/xdkFvmLCpzWwwG/5vlmLHZWVnxx/27fc0HG49NqkWQk7uXocvGbei
oJASp3CdtCLzCUejK4hlatR8VMudD38+mkOPl07+iAB3+ZyqZphwG2n4hU7WeTJt5CCsZ8K0lXnf
9aTHh3vzJfmDrA4oAeSNKSItHg7tBlYhOZoq2R7qdaVWLETfKBCLtOG6LrtvSVZEJz7l90TNr0e3
jcKehArdW3OezDQWKyTCxU8BnJu5hX0zRRsnwTrYv7DrB6vSrpF54E5HBId/RZ1vbAdxYrmXswv+
jZBupv4pSTaTtAtrhNpPoXiIlXIjFZtIpl5bXnTFJf9Ku43XOw9VxHwEd8J/1ylvOuWBv2Hhn5Fs
DGm2BNsAiOR/KgF+UvyLqXg4/nLfzByeE7mURiBEnozC3OHMoVFfx5SASu1Y1ndIBiUE83jClQOF
XcMstRO765vdgIwKk2YuajgOeYJFfmDoSyRy9Oq7HNDIZehSDSn/Slmpemmafps0SI2NHN2IXL85
/qDvjkznBFEYrUYkrw4fdFIiU2mLClR4nLyGg9J7FhjYNf7q0taRiWoQ09qyp07OiYHfvmEemfQc
+WsOa11dnJudikhHq+KImqG8HZEzk8W2uPyMcHOAoJzY2d+UBtjA5vdKZwiZEDKgi9WSGn1aGu0E
UDxtZgCGC6vA3GUNdB+ErVeotze5I/IrylaBi30VLgDBqfTg90T14eqx5sYUbohchefSyOHL1krL
GDKUeGy+qNbwHJAl7HAeFEF0qKJC0SNP7h+yHS5h90Kilkm9M9rrYbPN0z0TfoIm4svJeSt5Y/Kc
FReSgy95IFZSGOBPtsnvQupE0BJk88ap9ly0uRdmyaaj8FEip2jjjV89l4AXYDGgyG1WLEKY3msw
mQjI91P6sY9gmApiVJiqJYNd+PzpsCU2/ONqDZ/EmL8++wglQzL7h29DgKGG3msIksJXkYLQGwoe
yO4YuHENwCswTYx5FN3TnOJcSKO2qimTnVh4yzhjvukQPVHSn9WhiIcPf4PsG4jqJkJzlNnSaopk
yIDSqhQfrQFLHExIvCmQNseX3NuZz/FL7zZ9t98LpYsll9ppFbegQumxm1zkMQWp6ChAHU6aAmvC
44O9OSVo6WAkKg4yAQeFjcMHpCgLbLrGX4Y4w8S0rbNRXnLbAZfu1qNYC+yBTzzfm3dKYMEl0mCd
zQ2/S6kpMB+rtRqtpWOlDnbN6F+S+9uUo0HdfEyfg5Zu9e+U5uNP+mYn+z4sKgTE3xS6nMWn7KFU
+j1GgjDpIOLE0WhsQiezLu0CrBWKMcLHwN5i+RO7QzPUpzaYeQM5WNvz8KqBAFznPvCmjhsM04jW
2GxdejysbYKhDjodyiwjyQV4gaAR1NeM7oAzDjVA+9iIQzSMaPLzo9bHoDg/1Yn19jPMBinktYl8
dPlN99BEYURITl+5QqrOa6ODG44lTs+B2jUp0om++NTHJ+4ib6a2RvGVNJijQpsgip6/0S93EQH0
jNsXWgruTO1ZKn1JIQDafSdd9WN1f/x7v32+OYlMDXSeZbhPLZZRVBSisaK5b5dls61kLvLWQE7V
kbzY6tw8cJwzTvA/FJRzP2Bu0SY1Sw9MsiSLwN2JUMX1eYEHqwrZvlFQlI6yvE19fL1SRX5MYpp2
jz/p28Nrbv6a0yXU0KhZ2Nrha6XvRzEqeJCuMgisj+CGr3oy9LNJmL/PVUTNrQkjOYG/jWITCHJu
9+FaoPc//kPeLjE6OGd5BxE11IllyNmBSaRBC52nnKiYhxlsIw6O2jr9hD6K2lXFhBrM0B2M6fb4
yG8n1uHIi7ce91NntfY8suVamBJ72Bw7a7MxLC+IT7zuU085/5ZfJnFJ6spit8rcppKeRnsCtNdp
6KfwjGqvpvZCVzF1o4MuPDHu2x2EZ2TXZGFSkUIqdjhuFuWGU3Yh+QMaZdbd2HSAjvPgxIn33psk
AiEaslGxAWg+HCWYDCDIoZpjLgsrKZJNd9T6VVMDsraN8FSV8p2p69CPg2SLgNpgnaqHw8VjY2BT
keZuPNAIZybf8CZajygxLnsOhsJHtcnxH6aWtadogXGIYe6PTx11zhUc7szzTwABw9XMMZBEHf6E
oKbOUQdt7hbiqQznTFxuhRT84vzCB+MMzlZE5wW+L6tWV571UZJWPjnENJygv7ZKf1FzB1unmlp4
SiZeJyKwjT0DG0Mpj1dNeKoP/e3Gxu+lg4Z5NidKl1FipxmxpiCnc0PEtKXA1CnQy41ZJ25qjhst
lPuVEdWKe/w1vZkXOoUp7q2I+EjWYWh5+JZwscqoXscJTZI4smBW9CT1WM3r1icN8ut/MxhtoIZK
/oMAbF4Kvyyxwrf1VjRYycIBncmHNJL0ifK5K0u4CM3Tnz4ZuipnJgCRIpsJG4eDoXeAyhOSKh2C
+ktdAbelLWXbZbRDK5V5Ig54+xrn1UugRVJnzgkunsxvuhDHDVIavlEBITS3hq+jBR4xL8dm4Nvx
J3sT3AEMscg/Em1x3OrLxTVKA2IYuPBuRdpxY8UmFGQH90cskbDzEXTAUFI+PuRMmjpcTYsxF2eR
BKnTEngQgKau7JUwk21Rmi0GZp0M5VnxuGNRAKuUTaKYA32YNehF1TlLiE/Xefppwk7RNUEKn9NS
m65wsj6R83mzevh9lBm5UZJqNukHPPzawwiNlMRJ5Dq0KICq09Jrtf1SFf7WLDqwbUl4g9lVeWKT
eWdUNhdSIgzL1i8v5lgWwSRqrIS6lkGJIsKqBbMXskxlU2oQzp3XVrJPfYn5zPu5r4EVoaGZtNos
SZ6n9VKTIael0zqVHbm+6TtQJs/bZop3VSzwPrK0BycJlN0ojbHbOcrXJukeR306D2mMXUv9VO5V
zDAbI/JPvIn5/Fj+KmhjM2gGQBUKzcP330GU7H0pBDZcmpeak121FZTprgnifTnNeNvPYRRc0Put
n/jwyry0DkZWyfCR8CM5TYz2JtsX5oHekadmNUTtLh7MYIUgeldXaboZi1rdyugoGwMNIiYGkTcO
oReN57S65kaNRXQ/fTyxUg7Pne8EIRBLpD1ZpDPRaH5Tv2xyQyz1lgzZ2gWJg3cfzWG6jROnVXtO
Q0YwKIrt1DqPVOth6iXkwI6Pf7hQ/x6eiy2QN5nweKm5ivxOFgLTbFc0VELpob7H6AX5MbSJxglX
jZCGEyMeLoJ/RuT6ZVDoAf+zWHrl0Jkjac8YLbiKn2zuDNeRtp4KO3ONcNR2lcCny7eMH1vu/29X
+DeZMYvP+vuGBZj5Lc7ZrwXh2fO//m/+9V8//pO75/xrH2GqvW9S/rH5taHh7z/6o6VBUs2/SMMY
3A9tpJ2GqrGqfvQ0SLr61ywQpADDpY7o7T8tDZKh/YWOyabqhYSEfNZc0fubLIjJ6l+02fL1EdwY
yMBl809aGg4n8d+2nFynF6eMwAdOKGOSbaxUrEBQQOzGGaRBw4vfYHsiJD7csn4Ooh4u0IR7m7BT
BkExDxoY43l5VzbfYm5WsrgCWozh3JdfPs/Nj93o9y0aP4da7Ip5CTa9j6YUEfS1PeAY3J2P0VUe
1sQ7V84pRsnhQvw5yuIUUnqlLrJBMz2IucNFVAOUpjcL3Xcq6fdY8uKcoVm9mzhRfmLzPdx7/zOi
vNjj9FSZEZOD6alcWrwux16XAU8edYdb6c8/v9hR6kkCotQD8VEjGK6NMvU32Yg0yBbmra1O+HFE
7XShT/boKZjzfcvhXp8I6H4zA5fphaTsyWKBXveCNHhw9JYO7WCA7WrTkAYh67JQhlNH5+GB/vMp
55jyl4NCs3u1nEWlXq2OjwkcsK1s98Kz9ck/8ZkW0dvPIeahfxnC9KtKVyNZ99BDpsbKGNEexBV+
PDRN9mdAqYMNwWR1HRJobpRhaF9yJINrE5Q2FG0sC8QU3tFtna0iVWRwdUz9IdXbU/cCQmV+yM9D
/OcPnP/zX35gp5YmTNBJ9UgrEC8AB+8SoBq98RDiG/nN7DLj3ofEVqJLKpPL2pTjG9Cik1eE8JJW
YiToWOeI0b9JkRSEnpqCWFphqFW9hFORhJemCV+fB88HTFecEp16nQT0eWDeCJ+jLi388OqMzIqJ
Uw658aDvr8xRwGwkI20hijahybt46A22B86e2HJyeKv0xo6Y2hvyJLebvkVOuB4jnoRWktAYaO80
EDoqIiK9D960cYNubHvUSWXwlFo59j95Wyv7zgaxv6r7DHeXWs/xXNOTId9PGiEL3qdFcxYqWfSs
QnzuUDBlzWvGSgdWXsb4F9lZvodp71iYipklwjmhvHaNVH1Rgpj2RzWZpuvB8psn3A2cx1LBKWwj
S1V+A6UeXhY9Y7ST+A1I6lWYNRWOVnYsXVGjCGwXl5F4r0IJLzxBoShiFUgxgi0lMT7gqFHXK7XS
+jvcJEG+WHQF4P5uaQXSPUQBqxj7lk0VRplYVy3FBKpfGa0RgFHOROpMtApVdIZgLZar6VbT2uKx
LJTmScdnq1/79KHLV+rUYvcd5UL+qKrZcGMqUfgpUjt7X6m2vZ/oc1eRA5nGTldLG6y7MBuy21qz
Dqq4FF4Q5tNrnkTQApzRbtwxI3m7yrOChMdUadJXNVRGPJyCWyeaqjNdUsxby4nzNcyAAU9BK1Lo
34rDvZpZTXNm9XX3iVlBdxmV7Bu/j9Vdm+JrkeecV9itSs2NURl6tmnpat8NZl4A3fCDL2qaxMZK
SlPHG0dNYpqE5vDac472Ht8KyAtFuhiKDdkJsabhPsTqDNr6FTMTML5RGtONSonrUWPdUZ3CCsBY
WZoz4FuZKOO4qkjwPwwioPMsgC/HrwZYXSFyCph6dd0YGxKpSHuHODCSDcFp03hYdtJlENKuULix
YxePUIVYJZo0Ye9ZxnaS7Qw5wJrLHp0KW8E2+YqlhfSa6I3/EgHffpCqoR2wcpSnmq5ZA3CpI0Wt
qzYObjeZNDV3ck2eMOmEAR22K6KvINehj0dRH1XIrKSAHvCwaj7BQCCVyGfqMc4eEuDZoSnGPbAd
tB6BFETxflLsdAvJEdWqPeo3dSFFGx08AJ3pdmBfBDJ4gymekdsEouMuFEXRrrOkoJfcUpurIZoo
/lexjn5RQbWY5lFjr6FO5A/TCHZ7FdvK2gcFuTHLoAUhN9SzQktUlbkXfq3dWJkwn8TsYqNEau2m
+JLo+zYVAAGo22KdEnV5aW/jxAgcfA2j6WKKmXJrDA4lgZ9lmEKfUOoROoLTyZiEhLqerKPCiEMQ
A0aBIRfZ62CdN4NzV/bTGLhRX5Z4UxRa9WLE5LKL3A6f+2K8DwOdxp82x1CUJFXHxKliGcFpo3d3
mtwG1Uo4GuCi3vLbx0mnrX+FFXWheLqChHSiUQhPFUXdlLw6Fm5vdWKTCD9w42SgTSweDOcOWBLT
MhUTnuddKnXhppQGRGVBqwYaToJ0+3uaWvqzxCxXa0/gAbnT0XbZ63aaumnlKAmKSyGZcr2OJ+F/
gNkGccQUZn/rKzKwg/8qunoDLtOc0ZewxPAsfC080x7yc93BkVwB5H5mxp21x8CVezAcos3xEX93
XC1Cx7jLZTNNrNHz2+ZykHtqD6ey/u9HA+xhhyehrORaSsfi6DXTU53ArAfPf+pFfRf9vz1muZUe
/vEo9GssPdLRm+2ALPlbmZienX/1dRVbw/gi7mU2ILrUrf5jXH7stBqumYwNRY7YWD8RWf3mAa3F
A+YdJJrAjvkNJn7PM/djbycn6gUL6f8/cQQ9D4cPCEMN69SRP84CzoxLovoo+tSIi1iiHTKLcFX4
PI6Xzuj1+h/Vvn6OuLiq+M00alXJK4WSlQVneQ1C7B6f1+MTbY4B3/lg1vKDIcEpRcdfHxz2iGuE
W2wZvnaC/Pe7v764lkyKkY4jvAZP0Xfwv8JonzWfDGl7/Le/v0jo+zj8Fq3a9X1SjKNnIzn1Kxou
DOvm+J9e1Bf+89aXlcZW+Dj22vxtv79WqtbTM2DDYbkxaqpyrQJxR8I5uQfDpvoewdPL8XEXRYWf
4y6eScuqqa1ixq1UbIz3g3/dytgEfpOCbYm9sVbitLf3s420LoA4rIWFw7inDU+m41rhpTGceLXz
cO9Mi6WkVtXywppo7fECh6zqJQ2LfnilQbyz8xN76m9GWJKwDUtoVmsIHlREXqmjrw9k9CSw0ZXq
gxacuhj/ZgYuRXO1NbaTgXrVwzNx1D5V0lnie2TMj3+u320HS+Zt29PRFNfF6InxqgpfColY60k0
+1LZOvQ/KQ9S4KbTOmhPdF395nGW6f8AO7rMHxivtveIO6v8wSDnp9wdf5zf/fXFVmPFNMYlQTV6
evNcypsi/FrFMGBO4MgXidR/5jZ13sP12mu0sEwtDEpDkK228aE7gzYYuXEZ9W5Nk9CXMLP6fWmm
N305JdhJtiqw9mhYV5bkeOZE6m9Kp/LE73l/+0CQe/hzJCVHyqVppGqRObhGm8QbQ/Gfj7/K9w8h
RDKHf7wIiGsdh53Pups+NY/p6/E/u+j4+ucdwm89/LtBLaWk4/m79b322T7zz9od7dE33YP8NbsD
Bl6deDnfdXLv7ADL5m8/bCrzfzk7sx3ZcSRNv8qg71XQvgAzfUFtLvkaHh7rjRCrRGoXtT/9/Irs
qo7jGR7e1UgkCpmVxylRpNHMaPZ/uomB2KZ3UtfE38PBdEQ3Xs2r6KBss9245a+xjakLeChdMbw/
p5jk8xwvasMoADLwTmpXtpkHMWmfhZpzZfaW2f/ppc6sa6agzEtZZq+zh7DaVF7s6hvB793W/vfU
sP/5gVCk8ucHGkFyAyIcLyD7so2Oqm1jD6vfH//nfCJ0tf78aUPoy1Fa1pQDb5zU9kElETGuzA0k
YX6em2WbfMuQUHjyIxiXkzvZiZ15nQPzYiveq2B/dPbzTA5QirB1cgeFUTI4b41d+PMTX1274Lx0
4p73yzaCGqtjhvHpi/RQnLQ1RZsZoadhzR/Kh99n8ML2wUXeny8Z91KXaSkGgZgtPZqHYi2FyS3U
nT3Qe596Lzr+PtAXGOSnlXa2/5kOQy0gcnOtFSK2W2tDdwaJd7VdrPu1RdjDcEBb0XrYKCG08Ii4
Bl/x6hXNV0fVT6OfWYkoq0dlnLFS5FBxCo9v87t2LQbmfnTfFNsk1DNdddethVN5ZW1eyABCk/Js
ZiO5QcszXtggyAF4k1v6ZmC58ab2xBVE4RxEAPYV43RhqZ63O2tpUlj1so11vwqQtPelG0YERwh+
/3hnCuz/2sPngs7gGhpivCzFdjNuVDdeRycAcfHpWhfY1m1/N63G7TVL+9Xi8sPHOq/4KnVtBBES
ozVB52qr0jdI5Zu+QKBlH0BI2jZ9ifQryAO7nTeSPbdNdwgne3TMwNy85NimM+GOSWLnVndwMea8
34KYSFTyZHoJgR4p0d9im79qp9/n59L0n1kK9BuYSbfYIcUrt2iEXVX38T7ez1e8kItB5JkbIkbo
dTZqTMjkq1uNvOb+g2T7JYFaksMdy79Ww/olHvvTzJ9t0oFR2pXLQE7sru9X62eD7EeCFjZyPH1A
54e8VOTOcNjVw+GrSuCnEc82Zk0XBaplRI6/oBTnoZvYRtuxrzqCD1VTG72Kq9hDeHFlX15w6c7L
sUShLeBUIV41b8zQPKlvyRVP5NLkLbpj388LAZDLAajn5bxQnPRmXCV2ux5XgkvDMiy8OPyY/eae
rcQ1dCkNsEN2/XY+XN2jPztYuGP8c/ia6yOKsjB8dAMx8qMY6n4WKK/Na7qR990pem220jXRjwtu
Pm67/xwMyFEIMOdQHdSSRPVNJqsbirIl6HYDUXKLazb5AIggCrsUqHU+1KzRwL9BafmoTVAQLOa4
tH/fehcOsL+VATfiMHZDquJ2AOM7zNCiW1y5pcCiCpobmYCrqgK/EyfLWGcdrh4bqraujsY6pDsh
/aRZdXml3f/nD/C30na9FRqUrGFOOlCzkfXl6SM6iiyny5l1xdD87Ayi/fBs2kfcxcxthQBXTFPL
TyUhnl1Dmpf2VI0j241bGxVSXL14UxoJsGv/y0k+W9rzMDVLvwcFpMWinVfPg4T+3TFHcKo11CJV
AnouWOslUMjxEEfo+pa1oiMZ573u9XL33GodVBanQmfXmjx+Nrp/aztF71uE6u48cxOIX1CX1iz/
qLjcgEJiDfG2kTqpdUcDEvK4BEBmFbk2tbv5fUJ+jtUhsvPnd4BiA3rENYrO5py1ULFtHtF1USGp
I5WrAWKgSIJw48rheyHwQCvhn4MNVVonYLhXLgNCGdIL3HLSgkcuusVQ7JEtuFCTVdtBSYxQkCbq
QzgYPKTZlH0sE2DPp2i2O8yBTfvWODRipj1YqHVyRB3/McRTDajpCwa/R0mC7P4+QZdC2/O8ZyVY
UGxVxtJVuB6vcK3XbQ3WqUGTjjOkfjk0g2XKIGwMHPs6jWoppGoiunrU9s4ib+8rk5g9oJxJfL7y
RItp+uGkOdeBqnD7CtYxDP+4Fx6nj/SjaEj6bu6qrfb0+xCXclXnTbQLGKIXG5jg0eHbfhWvlDXz
RgdUZxL7g3cLzi3R1+JD4TNfvuJYX/LNzjXYxJL1FqMYlAXiXR3isNnKgbHVwspXjzoCOcVl4bWW
mkuuyBcW7FtQlAwtoO8JzusiGDe4R3W5ze/UwCSpfaTv/VG4YkwvnDCQtPtz1UvgNeWFhc/VeGKY
h9o+PdKwWGk3uM8ArfZ/5zifa+SwQZgKCddFrumnbv1S+lNnp4fGK6/8/qUo4FyFZYagxCjXX1+n
2iAOWCk745hui1VvQ9rW7lYSPIDCvxo0XnBvzgt9gW3vqiTCeElgERUe1YiQ+KH0pfChsp3BLr3M
/321XxrpzCw1DEW35YSROJa7HAwevzJnPxt2iF/9+eV7IQVUa/GmdX9c0xvNnUMs4I1+JWP4Raj7
wRCcF0wWamsxXIUhmPEATr+V1qOjEcsF0dOJnN69E1zIFtmDrRBOSr9fC3bkJA7Et0hs42rGkchr
5MQ+37AVC3Mwtoj2ZG0Ep3ZFuyPMvfagF2woymv/nAiNGilFvRSSM26963xpneN7GpiO2isP6MZ9
qq/4xBeOmL9VTkJzxRSmdJnyEEwbL7VrMsMTt2wQnshIIJZvZ84TpNJXyU28zx9+X0EXfDf0cv35
gmkym3TEJ3OrTb6DMLU/+60ruNWKrYyDurum8HLJLp8X+GdyRa0ZYnsuZGUQJQrkgLSDI9vSinkY
7mF6B/HvhoXJXfkqXHHVLr7cmT+OIq0yl5eLC2w68lbiDHgtSCDZq5x8Xpm/ZUf8sJLP2+1RVarM
uNdbUgyICmO/IA/h4+7mmkzNz94mmuz+/DxJ0aJBBnQgrOtt7Ic34f2V515+4KfnPtvhEaqZGCwH
wszt6z4oyM4+fK6vWI9LaTvtLIYVauiOpwV+/PVxvZXIw/OjF5z2MTlsjpsHN1yF7i0wUPZw9Sss
P/zT25xtUxTbQMs+x4AluTmV2C5hT3bhQH6fLOWC37Lwpr+HlVVkpdWiNO3Oe2VfbhsPBcYOJMQW
1WTtWG908pmRY+ekQQ/zZDkiaZCVRP8xsiLKkhZ9/f1Bvsqof3jPc+Jnh/pQbVDxILK/BTj2QN3C
+/Ce16/Mjlx2Yg6HoVyC99IWH1En5jBSYJpvbuzgcProkZHJfTmQvR4Z8sR9X0nuZpeSsMP2oO4N
dTpyq5COXBOlO1M/+lfS6rwemw1xniCFu2xAKP65KNBwQPZYTUfxPnuAN2ovc7YJV7YbAkxDTsH2
qO/RN4s5xL+fyP1d41jO+7Vj7ZKjpp5tp4HP1OyX7QQKC3l+rzbUlYOWtC4YI3b4WV2VpdYuLZmz
/YUSlroUl/31PNkSwZo8vcfkiOWZku3H0f4IvMdXhGvkdVuTtzfYpn1qu8eM6DjhUF+2imxmxw6K
08hHgm9Ivfffl9AXhfKnJXS2N6uMjQDt4sGKDb/PgtlJ/cEekcXC1YYt+s89EXHs5uRV93PbsHO7
d2CubbQT468agJIgP7UvGh5Oura/Lngb581KFnT/6xpQD7fFULmvOzqZbeooV6K3Cz//pUb9zV+m
kq6n1XJvjFhxU8JHxouM9rUD4NKvn9kGoeoAlV6W+OP+Y3tfk+PGPhzxIf3d5/3VdXvBWp8rVnCz
FiRpGcQgj6IdbHocZZZtx976ymvoPxvQcx3zfG6VSbIwgEaWUMm+EqRfCiG+VuG3uU9QdIqSOvwu
wPD2sx/4h0NBwmv3Wpfcs6WQ/7thlrOkYiMqlt11TtZH50i2vk7Ca8fYhcNXObMWxWh0yHng10W/
x/bg5IAd4PT282NLDjt3vdoE5Ml+cG1jcy14uDTkmdnIC1XojcXAD3YLLxcKZmTJof++9y+lR5Wz
vR+juHXswAVyK2eyl2wvGvTwtaGv5ojY6SrpnIeRvB1G+w61e8j8Xnutr5P/B6vzdbJ+WweS2Lbg
8WFk3ae4i1HI4vDr8PCRQXfHFXNQ0gFP/7Vff1hkdtRAhbdPgxeRvO9EnKQZuS3smxKPeu9iAb27
Pdl8ZjXRDpV9/Z70khP+5dB8e0zEUpkcL5bIwEiP6xCQJALJToQmPXn5eEHvHvm8D7srfsUl//Rc
lbRqG00Z/hoOio4YJya+G0r2LsZt6u/f/NIOlM+DeKaPjWChpmW998g2OITuzer3n/4qi/nho543
bxtam8Rpg59G7Iar357cH59xrPoutnm5cTvyGa5EO7y9YqMuTtfZbi9Rek2HDHUzGr5NcHp7OGxW
Kbn9/W0uxaRft6bfvv3QGWBuL2+Tkv0j8FlkT238731w3I4kOOxfgwyRGNJI+OvDDo/H3cvd/Q5r
4uETHlaHBQN/9qpl+zmTjWbeM8smFo1scjwNSqpsSkCJdY4t2X24CXaDaV/xBi6Y/a9o7ds7oy64
neMKo3BXINyT4AL8PpuXlt25rmbGzD4a2FLjRLwg2BDih+9X7PKlC6vzdldjUNV5ivDUj9ikz9sg
8E7+wX34vLu7shYuPv3ZpkGnJ0qklwqtR2f9SPyAuORKV8ql2OjLNf025dKIHtGG4eEN8orYwBZc
lcRI4THnTSCvh22MNB61OVw/kZROQlKnQz1D7YL3cSVrdMkL/kosfnsEAzX3+gzQGL5NRxqntJ+f
/ZmcsLxg+CdyDcl5yT58ndrfxmlNVM7109c4p+BxJh+b18MheNwvfmXioH8a4cm04mvUC2JJ/77w
vgotfzBKX8bj26Cc5zIX/hq0tKE4hT3LkUXRnZy03gkcssVWkQhu79sL/N796eMpIbl9ePg0nMeJ
wPS+xbhsffrciOQTEr7kFn0iiOSYbZDT/UTerxb+XDjrvxbftyeVykjUlaT6K3WgwO1+Oz77z/vD
A/p9SJhcDY4veKjSmSnh6DypeFYs/q8YZo7gQYjQA+k5ABPGBRjAxuFG7Rjn6LU1rvzsTUpn4XgN
waKyLjBivFP2s6f7QKSSGuFf5phY2BlJPMM2b0e3XC2FTngG37ri41x4WXH5998mNYskkEUVJMel
ffopf2aO/q4tyjGEX8mYXfhq4plpGAcgjjtxuS2/Fz/NQHyfNvr6ar7xwsyhkfSPxzc5kjLmtPy6
Lbq4H/GsHYrNdq0/rIcHYZVfMaGXHJ1zOeKm6TUGdDTW3m3pPuv2q0FQxwhfTHdmF9q7jmm7tQNt
YpvBRvy+NS/ZHfHMuV3QkX3WYVD6qd1mXh6iGAcmp1+pjuygpOEe2MFtcqXM+8sL+cEQnFc79iZL
B7NEWapCHk8jOcbwpYMeDq+3cWOyOSxB5i262LAhNOdavu5rU/006tnS58nEB2tZ+tkmv088VMQE
YqCFKNLZDFc+3tc2+vsY0nkZpIYDO5KXJWjBlqHjxFZRaLN4ydeumM5ATf/M26Cf9c9lqNSxnpXL
Lpps6KIseQtwPUgAEUryvNedfUse0DRBBFjT2UY4pznvm9sU5vYNxXjvCvlE7ubasvmKTn563bMd
x2IpF4VlrQLVHj4PpMJCpXhzA3+DDoVM0eh2zj7yVbvGAxl+uREd9E/B0kAvHhmUa3UrFyf+bHem
zTyKVoWPK6yQlfeqjeVyT99b/rVA/yse+uldzzLWRSVBFrLAogX+129PqQ8pMSc6jEstFWzo22jD
CxzJ4amx3+9Ht0DBY4czVDrw8NpNxIVtCpTE2cfnYxu1HZ7BDIW39gQZngDvuMsDvq4Da9veTyvh
XTldMQrLKfTTGy+W8JvBVurUmC0VX5cFSFXidqXEcu5RD5i4/6U//G+JJuyrj+K2bT4+2u1L9X+X
P/pWVlND46T9zz//ERTC//rlhZn4xz+4RUvb6ab7aKbjB+8y/NG/QHXLf/k//T//z8fXr5ym6uP/
/cdb2aHpFb8W07L4rlwAYZVvE/l3emNZxGVGX/72R/6SOpAk6x8WAA0iRIcgiAFRgX8qHZjGP6BX
ASksUAxRGAm5qn9JHWjyPySIRkE4VAfDA3rU/xI6UKV/QJAKEspQG1l0u1Tj39E5gGTPsnX/+6Mb
GB3QIFw1fKlkQevtbGtHrVDKkBXKt2hZkO0YuFNTtMdGBqylFlM+bHmaM6o4elXnQ3c/onh2dGaa
ArZHOMDS1R0rrUH80BPUAu116ANPNvogh1e5hhjQS2pFpbhKWa7qL2nFB4mUtdKDVwhS27xAYavu
kDEtLbzUUhsHlStJBv5UFvkiOguHhAAIDV3aqmok6TClStUCGj3r3B57gZ4yjuIPptVDDuJyWw0H
vZWLHPqkanbs214XAyOZM+rGRcpv2jxT79Mig6z3ZOHsfVBnpuSxg4QMXwlCpKnMTYV84OCEQMkG
GMEBoopbKW60FfKXautFozV1pM5GFJmRZgRm+nYGYipGNWVbm+/gu5sbmUn9aA+Z0ikk6rse+o9A
3LjgTaGHuilwm7TlWd6V6xGAOqUBrlGc0tU8gEu0zhNJnN2GlXn7mA+pbOzixKLoAW60kq8gzybz
99RSIJmaCAx0DqEbsud4rlpQSKiAjqRSASTZLBOD3s3o33VyUM0qtNFWgE6oA/c7jY++lLdDASCh
rJ4GsTVqz8xjwRHVDMqwSYwuSjPWKor+3BHlbTaLBiFxUg0N2B+U4twjWaFCNbJIWw04mZzPaECd
ISVQEJ2aQHBzs6ktb+Zs3sXgOM/oigaqdKP3A+spWsUlqJ1WXJtAZE4nvYsAx5sAKiLC3PQoOSjm
MoJSJp70Jlf0Kgoh2ZWh1aCWhZUxMtzmDKVxRIuhMHtpFtftSTaWvl1AkyWhu81BZZ/8DrVQFnrq
ByjwHDQTTOxdq+VAO9qs7SstdhIl71SJWHGOIjw8Mh/aXWbmUvpQK2qh2WYdQdLThOSIuTITPbHE
VaR2pvnex1GqBoPFoNHg4SKjmkg/TErmSUyKOk8Xcs0Aegvd9se8NdvNLPWD+iRhJSgPQyWmidsX
TQ5IRD92ea0TRaJa4RY9EPN36tCJaQiWV647VmSg70lDy3cexEBRJQdDgngqVn/aCINb9rlWV+jt
l8ZnVUnMhMzVOHS3bZeL5WoqzJ67lh6jsTbqVQg1DuI8GisroqiEAsd7ylCDKFNOWrGgdBV1vBog
Vsr6OCXK3AjSY2N2BTqAO0BWoQSHN5+cMeOQfgJBCMWNW9HASZy7whjDV3agTlUlIcQRBkEnbcXU
LHFUTR0bw4khFjDj4jztuKo4qj7CFJCkhD7fg9WL1jBCEjSl04eRjKX22hrq0MBGlFoqSoRBxijW
iFj3WutSVlbafWXOQDDYwmSZKSQgUz0ytokpGQKk8qxILr0qV7O2DWknp2UZdoKho/2yy8Zcu9Vx
9TT64zQ0ynOlTGOzUizeAqsickU/QfS3FgHXaPXZbnNg8u76yiiQVysUTt2sipLWNuc2OkaiBug6
8hNqvqImOtAJrnLzcm3JqVbYyaTRNESHv2Ed4nLimHtmVu/xyE1XbCdVQHN/AopOVzEB3NhiTmun
jFT1lAuFid1TUFZ4YJ1DxWEyOFUedbOcYBihvVf73WSKxuNg6UB6pL2o1mDhVNOjToWO+vVIxRp4
0WkynDRVgG2vIYv1mJd9BsisNAZAr1vNOkrzbsNHzraTAorjZgC8njSshhBhEdNYg2AZJBdSwOsg
1oBealB9Z9qXj3UczzulpAWRrNpaa5na77lVNri3nFNxr+Z0hmQzB6CcFnTU7U5SIK5fVSX0o6nw
FM9C+5TyWgkoRWELKTPoG66GQTffxTydgHXEnyXiBFSGavEi1AepD8yq6IkpVdG+noFAJzzv43tz
MpCc5Zmkr6IJMjN0nNObQRryD1A+Z7CvqbJggtSp8tCNOWpBNzcjqIpYxMqe13JV2SrInCqZUGJn
2nnXaFuVJeVrKqQQUh2jXLM7XsdbmY7pdCujnHSrSzEnIhhdVTAVDCLp2ATitIXuXgrS+lKg0gYm
pGAKqKFGgr6NBLEr93pLu9sSHW9ZUA5cxE9pyhFtu4kXychsdUnagH8IlZ7Cn5YyCVcUMv0gztkp
TTtMCWg1JzFuJdSVRbmI5ZfExUiYJmu4eW5Q0AuaVyMD30BZ+zDVQ3ofa33TuXgH0Y6sjELOGiKO
2xo+7VNeTHUwGGm9j0UTdiEG+yqPpeQ4tpkQZrRDT0Ypw/6ofbmu1aKJblW1F9ZTPGNH6gImJEaZ
62BD9S8LhkiSuc8FBgGDtNDmtQh1iScxLZpN16nWIZI6PeRZa26HIZnCJoVOQcJBmcwlrEmzNaKc
5FPdrE0uzngDzu/6qRtRtTsJW3MWgEobNHmtq+0tVxsZi0xOexDjTMmZMg6NlRqHmEu7RsRaRh/q
IOf0XQeThzJo/85QorhpDM5u04GBVluxNlAVwYIlaCDnVKIb6zHuxuxJniDFCJ4L1g4vaRhNVfwk
zlxB7DQPO3nMpnU09BXgaEMWqBkOkMGIaWgaoAFQSF7N4JaJGeRhsw5iZ7QZiEl746hDhwChkF4v
YPVZh85pJ3qR0cFupOrIXlRmqiCKlUAMiTnuBgitOqzQTLRuxXJmexFYL4JmHXM9sLledcXE/Lyd
0zuKZi87yiPdSw3ApPQhw7LsZOklYtC1GCy5vo3AbhygWJVaj3LMoI6bxNLOkFka1Cm8J6SbFccq
FWsX1Yn5EusoAs3QLFxFrXHTxqrqdxLt1lUuS6vEEK2bRrTSY0S1xJ7BhchILwvKvlfKfJfROnGq
IjvUFERWeLKQxJAiCAPCmSKV1BdhVxjWqkdfzhrGWHCUeEp8MA5Eb5riivAomdZM0pSCsLw211aZ
0NVo9MaJS+BcpyLXQavPjRuBRfmDnEZFaGFZwlyCkFLO6UEtpMqtcg35rVJVH+K5hTKqmMfoaumg
kQOZsVNZzrtpVDNsm1nJoPluFlvdgkvadrMPEEQGhTz1SWv7tySaRD/WgYMDCJmtuFSrpG46CeoY
8Vvbt+xkNlIPajEqeVnOMthb8AshtIhNltRh1lJxg+skr7OU/DDNAw24wRNolLCdoeToxxQUA7Se
CFqjxlBu1K5ADF0nAkVncx3TA9aEUnoaRdGfb0SSrhxKljY7tYviD5D+2LNSduXRyI3a5SXQTb2e
TBsWjZUAGSBtHGHsTJRz5KhLfS9mqbmv1az2RU21MPnioeiwkX0GLT5TptAsgqWBjofq6eacrMSI
ViTNoZebzwMqDgorf1ZmZdCdUoi6wUbzJTvEZgTNm7FV25sKPuFGiXRtXc7d5OGwjj3WzI2r1VkD
iGyS9KZdJY21VqBnGxTWUJKh0O/g90I/iYNImEJdIFkpYwQ3kAPStM6rDrJhbV9u1WmeKWFYsZB2
0eGHR3Wv7Np2jAj01CMSl0Zhx0PyKQh668+KhHMnHibttmU8qWx0EQsvHXqF1lHGu12jlAZwcHPV
QZ4aal6GnpZvydSlkEUEZCyrm/oOy9q0m9EEwm2iLSlwD+/kbRIhHOIzGUZD3nGdcXcGCZi0Y1xu
Sw2+mwZ3yAeNOP6QE8QANLUYCCSyHtkKohY/qeCWIR6CV6jlkC9JoPjUJJAzGRJqrnmV0oeegzTK
IivySl0ptiP2XDOCJgiIM2BciRABxzVxInCF5UScNVRUt0OECASBBYHInvYc93XkDTK6sScVNgYU
IfkJHdR9IPICZ4deoBVBNorPpBV3KcDJno6DZZsXWQuQeTOtZbXLgYni41qa6z2UiKVjpXVspUJm
JMit2XzUE35XJLUJwnNnzSTJEvRCmWIE4kuxKeF6BbFSZJ4oWoVfWg1urIVIvUVRY+JbOu9vJbV+
RMsJBL1kePYo1UC1YQ72cDWib7ssmsLhyagQxFrNMY5ZtoLmOLpIeYpgIWN8V9e5iUkaAIhrLJD9
htEqAlnTQQeJrT7kVS6QNsrHx25on2srydZaSvUwiXMdm7x4akcKBZl8FtF6X+oZMZVhHhxlBBa1
VebKY3pvbtoxl9YJpce2l8B5q8pID6QUi1hm8m1qmdWpoCDrxJWaPsL8PheGVvsxzUdb1eHbCJLp
1HUz2DrUwr1O5y9YYNMKqm2zC8nR8jiVlQEGCOa6UaLCG/UoPUhWniw4qxzArkR14Aw0wC9Xt2AW
m4B5qVOotVCwEpsl/oX+7WemxCK4tyNymrOB7PQEcl3ec4l0Ao5xqNA/9vCHCVRKMwaqo8bWRZYJ
q5Yp82qacfPPp0pDyCHn4K9WebQbBvQ02lLOIs+ctS6UILrDSDNXKG6ZkJognQEAndbGL6IxVluz
GtIAWneDq2RWfYsoHwxGuBnLsh5yhEYK6v6S6UZhYCjG4B/ctqWi+rNgWetW5Bn+YwXtMAJsqZ1F
zR0XEuvF6obqhpaIExGhIkS2ZlT0mZMmPLUCGCIsgwA6F9vktjKi1B7zrLtV+fTGVStG81iV9kgl
1GVHSqpD7zMeAG2sGjHdZ00JFRsrHo+QBjBWMK5Qckry4g7Bbv80mZN4iCAOsk7VSnELIc73PNFZ
OJVwQrJOQVpAzHOfF2O3MyC8v1bY+AA5PkQtJU2eTehqEWmUDBdbE5RNHDFurPMsnJVZvSnL7lRK
7Y3UpCouPti4tsSxfkkBwA5xzKDcXazUJ8g2FWg4tqp9jA7u+wqb5aHqwewiVgOvLkm6bg3n4B46
XJJLNZ5tcwaz2yCOftETOAQmRHahrlRvUa/S++Wkx2t9HksQMRFoQ7EpDUEbQgI5127ykaneaLWp
N+by5MVRpnlcKfVHRCjjduylpZ+AK43fwg6HlWhO2zZpTrPVxmBGyLCdMRdtOrLSttpkPeqCummj
Jg66tEK2o+yQIs2izqliJXKsQtr1EnpzEmO+q5SidtsilmGlkE6gTbuHwR4+5kZvEUrEVeHTWDED
paIAHalWRlRVkwJjbA9QnVvQimp/T1Fe6krVcqjo4IYzyB+51OxqP8qL8lRa+g1TWgjmF3IcyNDa
A7+JmzagWblHK9lyK0Amt5bU1ABrIq4XRLE7NIYB/i9jGkWINlm5nUiNDhGXuG4Cs8syf7LQpVBq
y5atsI0lQMvFKF6BZzyRCF+CyKzXV6yhzWo2QBXLasANuwQCejjPuzU0oaab2TLoTQRFtHUtoD9t
lJQGjkaihXj5Isx5ZRJNqWo4nvJJq7jiWmIXUik1CC/F7mS1Be5lByqcZtyqHkVxBK8oTSLQd2r1
eUghqlxUgIzRIhLWUFblBiiWOl3VoAjteRb1fmNU780sJetIQNJc0ir0YSPc/Ugh8QxF4jKNiI4E
YZjlzdASCqfNQc9cDPSjbHkj9uJanTlq4Y1OfZTNuXrJ5hqoVBOZRkBGdO5PTK8PTVOxHcxu35PC
SNHYCWsZr4w4zaAUI+qvIkTp7GxEL2KhFTrcG/Q36XQoIBw+NX0owom226Rkjjjplo3QtQgzkXcP
OWsqW4EfcuAJsJeZVDQ+pOujexzJkSsAC/HClIi70TzgYgSgRPjyJVuL5iitehEcFIFCpbE2oVsD
NznBVX7VImDUimyTULFfq4Mu+shmSTZ0w4RwkNi2mtQe+WU92lvNPJBCpgXqAOJs/tD0VERFVIT5
5fOoOnUXPyGXEnvQv+4B4UDGjlStlR/oSCXc2SWd5jLeTA4g3S9NUkkbc7CoV48VYuhyVkwXif/e
p6wuHicmTVux6tKV3Igo9GR1e9DGgm6nqcBOHYvBnoup8NQqUeE3a/3zpCaTRaTSABm2NScoLc7y
Q6vQwSvQl3dSKcJEgi63ZpsZVmdHGdX29aRMPg4QmUhdn7/rgAtEAHTmilPzOX0qTGjMcWa+R4Y8
b/JxHha17rEklSl3vpHHpkezqXJlkwJph/B+qze1CZ4zyE1CkQ+uHgvmgngZ6oKoEdi0TBGEG+RM
kQeTIb6msYneJj1yPsg6a77YqvOuTQqd2iwXZ2hdKuiz4LF4MwAdtBZA9jsm3TxurFSv7MxQoJtZ
AyBVWb0K9ydODa8tcBpabIC4JuJ2b6x6y871MiIWY/pz044A4zBgMSFGmdpdBM1IG5m2JiZ6IaWI
T/vIQXa+81OzHe4kmuL0iBVFkEm0YLubLoludAGhOuB2M2QWrSXNmULzH2eSIpjvpQD7t+R2kZtA
QkcPxOj/U3clXXLq7Pm/ZK8cQEKIRTY1QfXkHt1ubzgeGQSIURL8+jx1k5zPJl1dJ+yytO81Ran0
Su/wDCPLduYkHjiNaoQ4oUOdnfZdf88tri604W0b98LmdofwLfcCJJzIS1HWzl41HNMiS1EcZd0e
opn5fICuZP+dV7BsRBo6ut9IP2TPfJKs2OCmMS9Zj3KWeUpEfLLldes6yPz8RhUb1llk0S1H8yex
kOveVFUDPHM7fTNp6d2NBvkm/AGQURJhn8TolPuKzeUvRQb908ldhtcI3K9pPpBT1OgHxpvwRiOI
XRTunRsJnvmfYXSYbYuM0U9OG+hbW9j0yDlBe3xkaBi7Tk+2MplpVIxZd0h73m1q1T+IUoGvid2J
OtWH8CNXMNZNvK8VT6BVmCPp0KlTQ0ANMpN5P6pt1Vqo+7XzjYSHxbaiOVwzGvpTFoWJkdr+Evl4
Q4q+2aJr9EN04x0czyUmo0Hn3s+0YZuCuy0kSc18yAoJ/hL6bjt0nb0ryWcoL2I/bpAXgLg0jXyb
YDHyUXxmFge6xeWKnKWBJJ66AoUGF0VJHrwmQL+sq581bGzryX5PU/LWK4rMaZ79t6pof6aZlGhW
CBcZSNEcPOZVnya3MRvDsOJIIyC3imYm+MB0eCJ9mMA+WglwMhLp3RpSQBtXDSh5uURdxavm91C6
cDIo8tiD3NgVp2iLZyOaOrrK8i1R0LZEK4Z2Aeyw3W9Ti+MChbkf4dh+sgz9CArU0w7NtFtoiSEP
dHqHHG0vH3LYKaDyGQR2svOlq1P7uc1gpNU5nJ8a5tmWd+h0dGTO7zuTNTep7ye3J6HufeuyR/TQ
X9rUdQ8NIS/+5Pt3iWhvfWg1gaGbwhEht+KeFOJaccfeoW0jsNNQi9pR38qgL38MDAfiGDR2DyXX
DElcjTIoGfNjk6Ii9SbiQJoTysQDdGAegSkQX13XIrGCCRW0SlV/tNL2X6mG+O4m8eAkDho2JN/7
+onKjl/Pk+yPTteaA0OxFyezApetmrwDRibhPU/d8poHVbJxMxl8AtfH7JBh9Y+OP8KRpSnMo2II
SjMLF1J46fA5KcDwRylUvhpoq3poQhu5rVyD7hrMbSictVJYMOQEQdx6Xh87U1VsYH5qoqLpp3kz
phq0g4x9FS4arAp0kp0ZSjQb3Jp879ESeOAB6XamwgYeQ7TRlNP09ymr5giE/eJWJL55Tt2QRKND
+V2f0BxdtInTA5nbf87zLE7bsLg30OPYQ163i4EC9J8xiFJRg4bd1UCDPD4ZSoGa7sPc3UUzOFHy
xkARILICHWmm5mrrOlVy05Vmvho1kskaX+vXLILfGN7AXxSUaxj5BXmGBm0a7i0hxaNVGc61YuQH
kpvkpZpqdGqLtsdvkJXD1p078xx4E0SPGRTdr/uSDqglNCJBT67d9o2L8zhh/q0u/cnBRWfGdlOB
rryT1oUuNHj0dMOKhiO3I91JA5jdYgiGpktVi7tS+l66b/Keb1PVvwUDVQ+4SFK6taKEvzdulT2z
6CI52qLN3Y/BvUMFDgcuUNslaQgLY7iw112PXpwz3jFPPsHaNLn3YeJ8jYZEEqBzNlSwNFP5Hfq6
2TZox/x5aKbh0JVQxkObNJd7Klq9D0Z01ze0zp/BN38ak7L6pPJwuMMXQX7Uuwly7dJCcjf10d2s
plLh1p/AtMxHBqHmUt3qpvFj6VWo4DGnuhW6qu9B1GDfvIyg44mWh30sWA5dErA3YKxodEzgQnKD
qUuFDHCk6MyG2Xcyjd9q2cph49Gs+4zGVJFuQ8qzTyfLnZ3v9fqqATpNw/HUx0xOTXUsZ2gaoG4K
d/Bzo7vO8/tNiebvpnRN8dAlWslNikwoFtAjVI1rfrRVbe4mHRJ0z7ovoYdiZOP4bYu2e/99zqDf
hvJuQjMSSVIQlg8tx9y38cHS9pHtzzLQ99jqkKJAsTrZvTdnxjxofBCaNx1AjBBdgBtXuENDwyMS
l1/SNA8YKlePRZsi/w8lo88o7Dm7gcgyf52KIIG8fpvqGh6muDbd7ckAHvxVKDsPPypo11booBjM
YIRfBEDjBeHgf6nbEYT4YeoY7J/zskGBxTqYrflj7v2A1EeIIe3gJfqeQXsWwJbEe+yY8LodfH1M
erDKhdO69bWttmHuQ6MRowxTwCVlRDPJePSxH9pSHXoyqBfV4YZHpxIOmdZO9T0mcVDahYHIFcEY
LD3mbZ0P28z2fNpNWSa+joxU4Qazdfy5Hg02DEcyffqhX8chhaTYTMQVumPjA45M9Bdc4XG4uXqt
3Tpt+USmPvsR+OGDbubg+4Th0N6DOgYcPMV9h420gaWPgDohZh2PecWpQRAk042r5gazcLenz8Tz
6v4wJxh2NGXHxhu/TNQvVTPz4GgfUQ9smWuOBGYbD5A5Z1/yzFDnOMLa4KFAASvR9DGw+OQgTYv9
HCp9x4zO5isHDabwWTLRoauT4Wz4RhmRw9aMCeSiWVjP45YXGCvg/EX5WlqKRYQvHDo7fGCyueuz
gaAjVVTjU9DOPj8U8DrTL1nYd+QIK6Y0+zEQNqJII9g9PnRuUaL06renU1bEnGFd4VCtP+kpzSOZ
IDWLXd3XbxMurwOXskAVPfhl5Ku6yAEMGHOFkXuu0Tkl+jnnxD9gwbzrgTjdTmYGPb/S+8kMDvTT
keh3oTmg7oM3E2n9Ox+lwtEOZvyOlFduZ9qdpsx9uWNGQsQadwOKbtkdekz3IjUbJ65bNt+qvGDb
zmMV1KHp9DvERfBUeWEHhyMULC8C7msPEkn1D4fP7Hk2Rrw6LRTUIY0dcDhdYZKb1Cy7GSEqcNVg
Xv1D+c1wmIqTcxMfqYmmFqNajN79aoMBG1iVTghlz7RF53cj0Gq+DbShP2G1UMW6xXBKmv6V6RGH
KW2vfGgmZRjR9e3zYJtmY8vG/kbX09n1/Sm9Mp73ppT9Biisuob/r/ubFP5wzKTQ91OSoc+Tp8h2
cUI7W5kh2fSKAS3hzvArJ9EiamuErNHIeivsoq3otHqAv4wXZ4Sr2za12MLETu6uAshix13AFjxk
BrcgV7vHKnBfS5t5X1sYkX0vgK07SKKyZ6snfhd2LIybELOUtk74TrMpiYO5kM+B1PMRs5knpN0e
jH3KwETAJOAnzmdxy0iIKdaoJ3FNcypi7P7gCSAj54WnGEkKNfJXVU+4ZvOaqt1ImjKD8S4wDHmr
xBZHlHMH1AwcZjGjfRVNL5/TLrO3jgc/C8Ae1C3l9AUnkvcMX7bsCgbNMGydBtSsnmwDzAxpLVHp
hB6GMoMBYAPt6Zn76kWG45VjguCJlKMP37v5MWmdn3aCKs1myNF0cNFtvarhOowSzYeUd5K7e19N
cB1Ai2KL2IWPNozZwDaUYCO6znWPtuhOwv8o7h2eHWXpO6i4acsPMw6vrcWh+1maZIb+vPoxpx6O
DByOMNfV3HvMoYy75TAYeJ4CGhxSq2cwXMPxFHSyvGsVwACcZzDtTinCK6VI9lNDOeYvWQYNm9bb
o7H0vaMpRxpaKIioi85CPlVjuDtBJlxVfh8jvLwYo2p/W52S+BIb8dPozeJxEkm4z5oeyrmcPkg6
jp+zssx/D9BNFFvAkbqfobbe7QDC6HfbzvTJ4AjYEBq6z7oe9G/gFOzvNlRBXJHCO434Hhkd2+vG
SewN8RBmYeo9pp57DwtQ/yUPkz1uBQfpHy2PMgm/pwp2xsJrGyhPM55HNemaTxhFtTviA39CCZWb
xMzeY1FM3b0t7Y9JZt90QNF0K72wjudSPsMcXR007dt79C21OTQdkoukd29SMWPoyxqeXIfWjs2m
ZYoeTl3YDQkwYs1xf8adV4ttpoMe02CLWYC1BsAHRpGBUJVdy7T4IrIsc7eAiAyfpSrReWbSf8bW
OKn8MwnVAFhXyxQnRqtbvJKeg5sR+DE0/XzvIOqZ7YF+gTO7M0OSWMPwAPEEO7A9pKTD25CF9L6t
ikgMfQfzR8fASVpDsAoZ2lOhtNwPIRAnmcG/FVliYl8h/XDHgX2zmBnEnEL9BwMg19sEGJk/pURm
TxgVmWcfPfpj3ifTYzdoZAithLuiz1RhNjqvvVeFUUJclOEXp0/4VZCE7LpTmm2ITLNf6H6gH5tV
kNvY4hKqMVxRxs9+Kig7q02Swzv3RmiWRIPsjspFzN7MWIxPFppT/Q1QOPwAPOEkD32u5QaGD8WW
YM66wy7DuKqf2yfsluRtGGBAucmGjH7qRj6gncc8DO4JzWCkgeFxHM5ecHTbdIbLC+Mx4XOxbeDD
ccN5Puafq2HKrpw5LXeB6PxINim4g3C3vqXD0N3WrvaTqMO4ZdrlrVO7VzKQGfwGAOuBJH8hmU7Q
ccL8Z6c9GAlczfDiUgdMSOoYXrfzTekVUJl0ie30YZg5zd8KB93sDGeWzU0EvX93+F2JkYNS7wLd
tDET3KQfuE694Zb3rf8cKKDydiybRxe/Eooa5zMzIhEPbjCl9IZwXIpxhuEuZJ0hZyTxRb0hnOyV
Sq1Png3NfXELae0RGvoVTfSOktIT+05m1fB9mDxGPgFLVqYPGOUasx9axoYfEwu1BAwsJ6T6MpM2
KSATLcIagCf0OAun3mgYgwTZt7BxXPk7I4aAo+9iFIN4mmO40PGr0W/najM1aGsw3VY7Tvr5rvbs
vHVEAbEoNJef0I+ZwcYEtPC67OrpDlhoEWcCrOPjlFSwqIBdZ7mxYZPu3bYKDsnoy53OHaieOSx5
GjwvrrlBTxE4HN+VNwVG5b/RS+q+Bnyi33zilwGaZx6Xu7qY7C90KKafc2Pcq8EJ+Tft0iG4MpVq
yns1odg61EQX7MqqFnsOVqfezybPCLzWQ2cfABmFkU0CjWRA1YgTVb6ZfvMM5ZJlLMFxPVUdRF1Y
bsQeIBqYQ7ReC7AilMmAqCJC5b/UjPHTEZZAgKfAQmP6TR1vPhJkIzEsifD/hmGQlJEK2tPFHloA
v3YwowttJALUfAce8GTaiMlLVbpBLZtksV/Wnf7EStLXu7LXOTwgLHq9HkwcyhRSXHnXzywBOsFv
5E8gQTO02DAF5ZN+JcTUrEObFljO7hPyxQJZol96sNsebOhBhL2Fj8b3Yaj6MUYtmfvFAZ4h4yOc
WRxaAGzogG2/BWokxQAgGxNg5PZBlkPmKLXla9B5vdgNzWj7XRAk5g4NbtMTfHrVTI8Z7YYtT9Kv
GCvot1rNQbGDtBtwBjRET2nauUGCsfNewWozfcVRWcrXvkcp5jisL2PwubtqN6CIPEmihS66DDUJ
BoA2SpXiBiWUpsNeC4XFKUzZyWcgiuhQbIom0eT+304mbf8n8PVt/qNTSGyHv5HW/6Cn/wXD/v8G
0T5Ras/b1d1O3+rqW/cnQPv0D/4bn+24/+4GsI6DuzaMLQFS/h98dggQNmxw4Uwbwuwb/x1cg1p1
Q/Yf/+aJkxMdrH1h+MlQ3zFAt//biS78d8xLXA4LXQC6UbyK/5MR3Qno/y909n+xPwI8aMGhmufa
drQdm7hDpnqDgiu8ATC7vUToeI9BdXr8glxSIzVopSObGAY16pgU9maiTMaTMUjUVB9kAVomga2R
D9cXpMz+xpv/6xstcOaZpwLd9EET+17bmlM0Dl9sJgGjKDkg4fHY+rN/D2v6VF7gIZ5bwwVVxLOF
rzgKGtQHYcK2xnOb66wE7Gb3x2a6/69f409zvXeJRqdVXDBF2qHoMlZOKmb9qMej13ipG5lOpK8l
znJz3UFl87uvPEzidHtTTYW4b4gGoSPriXNBx+s9kvLpHU5f/g/uBikZwQ4dW9SwlkFT3GGps8dJ
Mr7QmpWHj7/puQ9ZEEQyPfhdicQ+pinVT7UR7u+ibAXbYuADGsDHH3Lu50JI/flNgHireYYiIG7h
SI7uLh3Vswwn3q7cDgsO5jCMwvqZwkohuO7QZ8E8aq69C4ywc0u0IJ2pHCOSoSMqFvjRX+RUzVVU
1CIAyjSYXS9atUZLSje8A+BkJHCXuFqrPYEz2oG75SXq45lfYEnqLmD77uZB0cSo68YHrbvG7Kqq
9bv9x2/vnlmkf7gof2xWdMwAPSeqibmcrPmUwrDYORYDF+PO5xrMg7YZG2cLxw/9KL1W5kfX8LK5
woXZtDfwn4P2qkkGVAgDYHhkYyW30yaQNQASF17xPS4U4ukfRtYfrzjlyii4VDUYEwgybEfl4HKX
0KCvDplTFM5bPsj5F6AI0t1rorMrDzeH2tVBU8Hmt4WJ2oXAPvdjnNbwjxfxWWa0QMsm7onB/GBk
bfBI6jH8/vEXPff409//8fgRzV1ZmKKNkaLVj1BIBTQVXU8Vrou2JQc8zeHU4aqwiUu/bEpUDXX1
ElSZ+Lzu9ReHxWD4aGmBflrllMULRi3FDzO11YXz7tziLI6KEZSf0gFSOibh1EPFF9K2A6acQbAy
jBeHRTl3QVhnoomFAyFRYOzT9hVFLNgdH6/OmThbMrBxwc5JluBSmLphCgFZNjPbOrMRgBKCx/P7
40/h2Crv5ChLkxsPGS4aYn4Tp6a1d6OT978MgVzPdY+tCxuQfoRF28cfdSZ5WJLURvBpgBlx6pgF
xtqt7zI5PAUwDA1uwzwZ3N2I70vQ2/IwYLhwFJzZBEseuM6c1qXNqeQpeREegsEC9l+FaVZc+FLn
1m8R4bSzZrBgM8WpbDBzBZKcwijIkKBqdlXp5lO7cfkwXVD+Pfd1FgGvBWm8xLYAkwN0VO+TpmfJ
fh6z+uXjn+jc8xc5gm0ChzLlIWOVnmA7jDrVT1Y6OFbWPX8R8aQA0LlucwD8Q4zMQ8HbHe6G8sKP
/S6vGOf+kqoOsJZXdU6h4rAJ5oiaQZQ/AJzPLTgZMvPeCAEj85BBTpzDxTOT9W3pJ2YiQPw4wYUj
//TDvxdQi2MB4DUN/C1+IoKGGWCm1Pt54m2lWzDJyMOaZfSXxHUOiWvedhPS8E6ZFPaIhl2ZJAgu
nAnvaT8EDgqkv6+VutTSAdodc44cU/ctA+kLZh+o+k+w7Rztb3CpwFtLEsyMN4DIyrcg4fTHx9/t
/YACe/bvD89sLie0PhsMZVyv2jUs5cURKuUD+ZQ36P08Bdmg1OPHH/b+fvfD00v8cYE2xEuToC5R
QvXCP+aSu5BAB+YmuXCGn3v+4nTg4DvmMDlt46GcwJyoQIsFdk3HH7/9+weqvySYV2ED5Mjpes7Q
lie7IRw10L4Yll6NbcOhfEbz4Dem5MUlNaVzX2dxPEw+yI6s0whfpwcLJ2hfQK2oLqzVuR9+cTbQ
Ei2Ytj3llUarEYO21D7RELAYYI9ne01UEew+Xrdz+3uRGXiYLapcoS43fgkssQsg/JPnV5kPVqyT
f9EwYn0Bbhlq9GjcJdVWOELSC9/y3BIujodK5J6iLtLzGuXsEW1hAbVITav+wvPfP378pVVP2AxF
AEiQipsp7eQGGW5g9qI59dnm3jL//uMlPPM1lkajaUkbb0jcJqYaQ7Cw5/UWs5Tmwpc49/TFGaCq
rmrCU1hamiRPc9K4TzD+bY/r3n0R9AkIfdIRqFGbtDOA5xvgtvLhsO7hi4jPXAaNSW/Aw+0EFD4G
2IcOuKqVTz8t2B/nlQa3D+TJDsveU3odiBY4W1Wuy5j9pTtDRrw2xGwM4S2z9luRgmADd17er1z3
RYCLVkE9KbeQxK4m9Un5BEZwoXcxEzu3aRZRzWcCav1c4e0n85sWGAVJ0hX7dT/rImynWpZhoGpU
QhjzRmXBgah3BhmtevrSyKdwbIK+SahiW8AYQM+Y4jT8Zd2zF5f5wPoB9uo4ELKAjQByKxCjuV9d
uILOLHqwiNTR6jIB9Bb6U9ZPDwMcMo666crv6959EakYt+kSAxiQIQgs2A38jja5qtrduqcvQjWA
HSFIAUjdQdOnDzO4ZimyqguySecW5vT3f0RqzVOtLdokcTrNLSSuxw4t0dp1xkuClOc+gP79AUT7
ZQ8Va3SRBHDGZgRlC+n7ugM4WIRqSxsRZL2n4qFr71kHvxavX7nqizCFEjvTAC2iIuOzxrxtwO4H
2ot3l5wUzy3MIlSF3xaNaTsVywFQ9B2Y3DA498fevq7aNvyUVfzxy0LH1nc7IFZjaJVMOIhV/zhO
Tnahw37m7ZemJG4AQK0qsSlVm4MsZHiVsB3v3eZSgnDuAxYRO8HdbaYZ9CU86bbTdijbyWzY6PqX
NGrPfcAiaP0OPiHu6UioaE1jBdjIjV8Is+6o5Iugzeo+z0qgf2MqOCiWrSr2UDVp1x3zS8uR09yy
K3y0KLA5iydgWG/c2i8vmH2fW5hFxDYN2IqG9Fj5bDLRXAzlD96ACLT5eF+eDvT/XXj6S68RELKz
sDRgjoEP4iFwu26D6uALsGLIccKHuZ2GWLaDfyEMTgv+3sct4rjqNc100uBeyRuQ5ybrFoDjWWFe
SDsk/cqfexHMM9FSQ2UINyMBnMhpYJstIKe07vb6xx7gj1AeepZBtgKbCQEdHJpGjcdwSOS6ZG1p
CeIAYUvDGodoI3gHoLzqrgJhVyZr/iKOPXBvRurioJhY7t7wqs3uE6y+urCbzmxWfxHFXjAULp3C
Mu57MHbSk6SRhV/XpaU59/hFGIOLxHsq+zp2J1OJHf7YfgFkZhj3unVaAKEbq0dgI5JA3RVV2j0A
uvpI/EJeNUmZ3tRumvlbBdw0yBmMAiE7DySvtz10CtHNgd30Lznr7GHwuqS4RZccjaZR1AnkD2oJ
MGQ2Skgh9F3C8q+t44MMhumDlS+glpQvhS1b2Mb0QJVDPGjGFMPnYVxkjQ9ctFa5c0sDUOwim0Lm
OOIWqJ4NKQCz+hEm4B1BMWDgv3Vje/FgZ/D1N4x3gd1OQBd+zjKwvC95XL4rr4tGzdLIvg4lmU3v
lDE4YWALCRrw8pD1vQJPew4gHJDWbPK3QJOmcGwaWZdEhQDhc6dmYmzsmcnVkBF3oRNyIXE4U1qf
RNf+vByb3lIJsHuN2moengcQ7+7QqPqWALW/qWeqgYnoJYXwTtNCu6KDHfjK/bo4XMG2gmBNnqqY
g4UWJYPZe2W9xh8K6+wv0iG/NpDLlrmKZyC/g22QetMOCXsFPK4qjyMohs8fn+HnwmJxqPadI3hK
ZR2XwqteXOgxXc8hEZc68OcevzhNbQ8YxAwH7njwGWiVdcB2Thle8oc48/Slu0vpSp9oj8FYiWlL
tvPQYxAVjKJ5W7U4EM37a28NCrBQlk5lzNCPiRwmhu0AMN66DbS0hIEOtjHB5EmADDv+lqRO+Kl1
u+CClO+5tVmcdwkj+WB6WcaNo6Gyoacu8uuQXzpO37+L2elT/7jHRjMT3roQwJNpUI8R9JS8nzqD
ls+F55+565d2LyRpLVimcx8zKx3Q/ptWI4RzKULMVqvy87rfdxFlrp/D/BQCUrEEEvi6dJrpSZT5
fOHp/MwaLUIrK5lFtywb4saHPgz6Gt2cbEpJvY0cC2iRQF6ou+jXc+azFnFWQ6ZxHIuSRI4YARTs
yU+Ydsl1FcLShmV2R0DVlE2ieiptBNxNd9Rdpi+EwZmfmi7aBdLvMYurvQ7QN9tXm7CCjuBeAB/J
tlWVJBe9bk/L/k76uHRiGRpQL8McrLYe0GR9lOk4eZFTevLNQPWsufZZ3+dXoYYvSQTwtKx3jOaj
f2XBNKrvQNDv5gtX1pnQ9BY3RwMy0ojZjIph1d3aXRA66hU3OGHrUlhvsa19Bt6GE5I6FsApauhI
RIqbS4Cs91+eLSFm1pKxknmQRFXOxkPIRsirKSNXNTHYEmFWQr8YfC2wNlIDfQUQ2O6SMVs3TGBL
Qw0J8azZh9RUFEzAFiiIu0DvDVIuaw4TtvTUkNoFw6ngYQS1vhH5a5LsndxfB0NiS9AYvGcL160A
156sbe54k4kn+NdNj+vefXGch4VbB0kz4t3dyQOfBhouIN8UK1dmsd8DkVJI3jgign+B+Obk6XDw
4LP5tO7dF7t9ZArqkSKAoXMqPidea5CZT+Vu3cMXZ3ijmXQqQNejwgHsth35k0nAaV738MWh3UOO
kYhpCCOCNOAQYMJ+a2cQQVY9fQn6ojrzPKeYwggyvjKqUE1sGvjh7T9++vunNluCvuysic+aMYny
RA+vFBi2b948kuu2I+26BIktcV8kV1DsNaGIbNmVx8av+xt1Eqb9+BucOciWkC1ZJVOtal9E+ci/
Mrd8C6p1TR32D5Dtj+zI4G8aMzRhVM48uE7LoTwmjXRWTTXY0pxDIJFouayTqKkMATDfS+sN5CLg
EL5uYRbhagofvAFQRqMaFe5J9OYG6ZF74eFnEBNs6Z0xlo4H/Bz81wXMnvehERYB64NeDa7ozE1U
UhAutx3J5HgMVFnWe+hWBhAlrRu2dmMtohoj1mQEQVBEhoD6ICy6/B2K5Qtf8dzGWoQ1GXnnJmQW
0dw13TczTHPszHpaldezJUirgiJrHkAwOWKkPPKwgQgLN+tatahq/k7rJw21fibzMFIZhZFN4j2P
5XjJWejMuizRWCTjOvS6HGr/4L7sxwCNQwtW5AUUzLmnn7LwP2JuVhzihUkvIrChYBQ9VN4+4/nn
VSGxNN3IcQzxyhuCSJuql9upyiGVlqiq79btGef0rf54+9ToqdJQio4g0QjMeZ9Vj1klh+d1r7+I
6IagbTR7rYh80WVx3/YZJIFpt6o8YI63eHeZWmjqiDAymcoPRa7LvenBZF/37otYnZOuH8FQw7t3
nYT6QoOkHe2PVR1y5ixita+B9QfyHuseiHsLjfRtDVbShTvy/S1Jl6CpivW4gkswbtukL17RWqEP
ZmyaVa1kqFf/vewdxSgC2kE8cvM5fwiESt5g3jOsqiHoEhTlOaNjGifD7SjCHvp8g9VvvMqRN6/5
WekSBwWeXRtA2Rs6BBAoSveQ/RCwT2UqfVz3/FPe8kdA0SRzIYbQomYVo/9WMrd7buycPqx7+iJc
hxREwsHLUabgVnryglLcZ5BHWBWu8Gv4+91VwMJcUOTLECYHDdP0Pejf4M+ue/dFuPIEerwQg4TZ
CngnIFVO5KYCN/1+3dMX4Qr9eyoh7BREFQurXZsSuptBkl255xfhqmscv6DlhlHj010FNcON5zuX
XM/OhOsSyMQg7Q6LXVS2BjIfEKcEUuRYdb0i67b8EsGk01HODpSgoP3afJ6a9i2s6PePV/39bBxK
nX/vGJlA4BIEA9CNu1y9glUwF1EondKNwi5bl9Vi2vn3h8CxoYS8VIKsSSIfGxroi7ICuNaPv8K5
1V8ErFvAL6MSPIhSh0qUWmHtgPmsi0SvukioWMRsQJIprxSqCYjaQzgog0pnuLKUg0Lk32vDLIW4
xxSIaGBQmtqBa8MpaCmCrWOlUbGI2lF2ohw6gbQv0ODXNZAzy8KxWrn4i6gFdXRGlY4TpwFqeTsK
+QUSN5doYOd+2UXQ9hRCLq1Ftj0ZtwPdLb+hgEyvahjRJZAJ+kSYAgxoGA0ztNWrmvAdhOcvNg1P
l+n/bhrSYHHJAqrNyyoxYQSV5iyN+6Kshqve4/YTEVAHvRIueJZg87WfU8hlQIZo6gtoQpHK+RI2
NozcEUz7FyBw3S+pAUsJdiCiORZNYH/YRIV+7KZQbfg4gs4cAkugQmUKKK2VHa4NU+oXXxNXbqC1
HoLcPkPk9+MPOfNjLuFXbTVSXc1WRDVkW6DU1nhTtk27JFkHV8X88O9I8hu8rGeQq9pa9y/e5Nff
oGkSvKx7/cUpI7rGQufdQxi12V3r235L0/nbumcvDph+mghv+lpE3ghpeT/Ig9ceA/lVdR8NFieM
cHFbO6TgUUZbBhBmPUHtdQgharlb9/qLEwZdEAjhYUgazZh7vfmM+19ETfXKhV+cMGUBMhGwYyj7
oS/5XReVPPaJ4KtaIjRYHDEJ5qOsCDP0uhKZwmumsLOzARHQF+sOyCUEa/KCzoYKtxOp0KbPKYSW
6yq/dMycCaolBCuFNK5MRieJFMSrZEo3DSZfq35VvsgMQgw4xsCp/Shpm+oQdO0VuJp83Zbhi1il
WW1TnRA/KjMfKlDUbZ97f24vbJn3J/t0CY0q+zmgWWaCCOqp/hFuSeyXN3SQtqG+OtRtD0yBecpG
iCMYVa3rVUMo6e/jx+KwH8Tc+pEgEDAMK2huQkLVGG+77vdYRBkkWPnc0cJHL1wi+xDO5L+NEAF2
9uuev4gzMLU4bAKwaJBeV1tK22FLSdOtO4T4Is5a1jLrVTKJqKP4SXTnR+dCtHXVqy+xUeXk4faE
snTEGFhbGztKqHVWbcA+r3v+4i6fxw7EWEvQyw9E8wkAwRlWDJ75uu7pi0ATQGwwLQSPoOZ6C37c
vHOzPjuse/gi0KoZ1aApAg619smNTiKiEeSQkpVPX1yKfIJiYQfTsgjcl2aTMvozkeElfM6Zs22J
z8kH2iqIrMMfpvpPzs5sx06d28JPhIQ7mltgFavaJJWkksoNqmRnGww2YEz79GesLR0p4U+lJG4j
hWIZN9Nzjjm+pj/pRno5TpX3x8Zlt1q7peWrQ/E7F+v4UDAfcJgOAKu/P3zHOvx/7wm2F+GYHhF3
aYsgnzretGcUPd2NC9CAm9Ct6x+h33AuESWHaR0wQ4DXREFlx+xSAeFo7OnAOIpV3XZJGC7bPRoz
jZdsnVe805H5j7UTqfJQHouJ3bJvkDHQXr8hQRnMXq4UBOC4Dx5T/jGxW/YihBW98csg7+GZimPv
qebDsRffC8qUhBfTJpBZnbeC5nHZj7k24q206n8l9T/E73uFUOCbfuUbYrKJwS7gFK21ls8QbQ3w
VYNQuE/GyiPvK7/uZUobIcsbeH/hdjtczEUSJ+TonwIyLkHmNWW9ZFPYzx/hFey7Uz33AtwmtODO
Jwvz0e8whQ0z0FXeLyPCvotjj36BG5Bv3/CKeGUl7cvXxAuRnkcTaj7HZdnDOhjixATGzfzn3+f7
ZTP5w1jtC9ge3NnKbkZCcYNY0ktKWkZhyrct/icIW/5pRU3j6e9/6bVfsttw+KigwSxhSDbVRl0F
5Wi/xY7AJ/bY4y9/9pfcH8STIaIdityiF4zXAm11yNORY60zbK/eMDBcXLVPcYLPmKhpDZPCB/ig
4/Z56O33ojNbaQfnzQhBVXvxtlyWMmmpOJh33YvOqhYTKFaw94aN7A+CRZ0gJXVMhcT47rvWl5yu
hJNkfkFIwoBZfoxJ9OPYsOw+agNbZj+2yLBMkRhuDRrpsCTB4Tv29N1BglwxJaG1AfRTpXtHnSf+
XdA1fkhHyC62T79OSFEBJrCJEJ904vT7XOO9M1mVxVuWAK9uc7vtn9MJcPZpC1BwDps7Vs/Tc91Q
W58M3GOBe7Cu/kRkET1ooOn4LZIYxn3RwkBovcyT/ths1DyoIOosKGx6fq+tLP0MDugLyE1yjbwU
NccBhVp/nB9gMSW29GKyrDIUDlqTOctD98b0f6VADATy74NVcVcFcLkQ2OZUCG4WTFH/LVvKeQKt
zgpsFOwMi/tyjdgTKkPbHWQwsJUmFQHZ9thk2B13HjxbK14IWOD7HmCHmMYOe+GxmbYX0y2yAKbM
0DCvGZzxEwKoL0lJWR3s92V7PR1YAvEAUTgCUcd53gIZeVKRDY/FinsVXVxPMMwFOC7fYF+NhpvY
3MC0Cgayh4aeXc6mX7buiy0igq5LlsNX8sfcWaQ4Uf/wj/WCMbbboUI5wuxzho27UjwEFgR1dKrL
/uDg7PaoLvYl4DYuyOEp24JNxqR5LruiPlTiZmy3Sa3hiOLz4DD2WvbXrBQuDQEEOhZesN2669Bm
7y9uwObdrCgqomR20/bwPz/2YXc7FBxJGoRCEcfN0UHeAf1wgo5umf396ZfP94fQhe1WbDSgTxkQ
xyDng285aNEGHRK0NZW8qWEw/u/f/8rlM/7hr/yP9HF1MEAFSiYfaT99XKayZOgIIeVb9eJXEh57
8SNUoQIGozgmrA1fbLs0UAr7rb+mm655Cq9r8RN0ZwBnBTKYaQTR26GPI/arzkPnjQ+Nw4X/0PNP
BARw+N4eFFnvl1zRVgzdZz0ebqLljG27OhHq1oOvvltyYoBEN4TDM9gDEFynDPr85wYu1/pQHVzs
1xz8QAVF1yLyltb3TzVQyWmoefvGvP3zjBL7NQf48Kp7x+O8qAL+dV5IDI6Gt335+3y9bJr/O18F
26055LJoCD98tOC0gXcnl7pfklZRV2dzCw/YK0Y6rzv4S3YrMAYxqI48VJBAHwgy2KPje8dsemNj
vSRR/vBL9iuPMBgbOZgSnxe/ENXPcKr77oa0nZlzzzcdKN9Agpub0PfI06Gx26/FQUsASOIJ+kav
h8XzILhIwJrrOVwSSQRCRxxM8vT3v/XKLNhf7KYlAh1TKC+fC7VFSRnPIBlp5g9vie5e+wOXCfLL
qVpaeOMvtefl1vjwjUewBsSQXlDAOXRsQ5D3+x+ABxkFys0rkH4oqq8zmNEffACAD47P5Wf98vo9
SCcK9sMejPJadNyB+ZIpkBQPPn23SjbAYWfKQS/x/HV8J9Y5vhp0HB4cmd26qHVfB3WBtkOwvIpr
CxHQvXNv+g6+8mH3Gt9YNlr4habQABmxoAmtMvbEUSB6Iya4fL8/rLu9ypf1MLjFtq3PQKTEIgFL
c/6OLhbQHhZY8x3cO/Y636hZ5yG2sgGXHZSq0CccQLSqOPgbdpPfSC+GBXVYny+KlIT7nrtrZp9+
Apd++PfQAt7rfcFFKdmETenM56q7cWFgrrQF/vTY03fTHwG8H9EoUOfZoEX1yjSAWydou5L02Bzd
my5qCzPzbsEf8IdwfKJgYz5OGxHHrlNir/hV1UaxeIslN7xdAUdfl+Fk4JN4rGQj/vPZ/WV7aCnQ
qKANq/MGWzJwL1ez3UZCm7eUKa8tgt0SnpatC4KmqC7T01zBmh3kdsD9xJq2bRC88ZFf+SN7WW9o
ZciarcA3IC3umuir0QUykj3QQ0yizTY7NJf2Al+4gQ7QXy/qzMaOn9q5pykdDqbGxF7hWwe8ke0C
6oKJVtCqRKG7j43qg0PaA7G3VqRTvNSzweMXS19AoQfyo+eHdCS4wP5+xjRydgENNRYZYODv2eVL
rH311gp77evulvC8bHwbLJq+gXwPt5SYdVxSA9zKJ7Te9Mdye9iaf/8NyKVvfdd51TnwSwdGYgSc
K4jtLDp2exZ7pa+3zGGpRFSelRuHUz/CuRMAlGOR/N5KsQvLKFrh5AxJzOpy1hcgD4TrsRKG2At9
AXxGnqtk1XmcAohYgRESt6ZUfX9oD+V7rS96uGljPVHCUNv7tOrYuyM22g7JG/he6rvA5HUhswTB
sSXemRhcd2AJwz79fU94JePG91pf6YVEBo0sAS/qY6B3AaBv0xBXzy9T3wELUZUj/z7UUlefFk95
L6smfq+SNYLvwCGZAt/LgV3tzR1KV/K81WP/ImZXPxipjql+eLxb3ITZSdRwdDo3M6fXIQTwGV9h
U//38bss4v8NkvjeFDEIzLZAuijPVsn4ls1IHMYr+DcHH79b1W3jMT8Ew/3sQeJyKyQchtxUtIfq
bzymv+8ZC5hAsu9aeSZx8a8Y1gkIHFhXHxuZXWjdwamCuxJX/36EPYIP4uRpmcu3ltyfN1Ue785l
Pa6uinyoZgoDc6QkiIGmL3uPwza6HYeD3Tx7VbDlSK53QDueEVssMlcxFMjpuDbDGwf/K7NnrwoG
SSJQ0KB5eSiFB8sQknKg2rNDH2CvCw7hN1OhP9/Lt3IAPEFzlam1+Hzs4bvAup+wlaoIDwcMosxs
29W3wJmIY3Mnunz1X6I623TzRBTUGiXQLHcMgq7r3jMHG532YmANJ5Wt7dCzMjodXIViDa4KB+TK
sZHZLVlQEAUQpUaiDan9N2rB6IwCcqx7HBSR3wcG9HjYi3sDht3E5V2r5yhZkOl8I9/1yqKKdkuW
9ZYYEJOQ74JGdQUj2kqXtVPj8q5Y2/ngAO2WLoxTthl20rjRB4yep2mWp3aYx0OxHN9rgkeF2n2s
oDUMlVKnwsUSkn5q3tBAvTJCe0kwQbvg5oqiyOMKpjzpIKMWMAGwWynw0GQ+Vkvle6Gt3CidgKgu
8mAyYQoGYb7AwOjYmbIX2YaAFoERUF2OLECJiZubEzQeB/vsw93SrYwC5bGDX4QNyPzVhgDGbCVz
7w8trvCykf6yMYQbPLYrxdCm0c08AR3my7AeLFPwvcq27cRiLCix+YIqYMJ18cSV9/3Yi+8WbjG2
MBaLG3nutqK+BsGpvPNauF4d/Ka7lRuvLUT8hkI+55sfPvjezYXnfuzVd+vVRbYG3Q2tK/Gs6rvB
Gg8txxWwdseev5fX9gx4ywE4rryvF/FUVDx+aer6rQv8ZWb8IUDby2sN53O8lHBm2GDBfNcgU3Yu
R3rwjN0rbHUEsC7wicje9txeo1LjJaCLDm/sNpfD9E/vvjtkqaF8JlUHxeWiWQYmHsOmTAZx1dV6
zqBJOiahhrr792VF69LARstejhUAVIqqvp+3qro6NH/2Ut5qwXDTAvt909EFTMTwUY9v3kpfG6Ld
aUu7SEEXjwiqr333HLmV1Cc6rcylF7+P9k70S3nMXp3vLQ9V07EJFN8ib3oiUw7xWhbC0+zYPS/Y
LeEgnlYOY2v8EtDllgQRhPnRk6g4Fuvv1btCw81lDWHJZhTwyoFQ1Q8kJeSxK9xevgu0NOiYTmP/
EcEjWHttWkzLsRQx3zsbhkHs1/FFeEyjqj9VI6myRozrsem5dzZklQkaxUsvn9zKMjXEYcYax471
R++NDdu5ACsWboHIf7L+XREAqmnbVh5Kb3OxW7c6hMtA1KN4tEHgM4FWbxqR9BsxcOMPi1Adm5p7
Ga8ERKkEGr3IyUSLlJVyvl78IHxjZv65vsfFbgn3c9/GG1AseeWqTeOSiGb7WydrOWRKl/B9MEPj
+anRQGq/MW6vHAp7cS80dgJ8UohlSzq593E8zWf4982Pf9/wXvtBu5XMXMU2DlxPDiWf+rdF68un
DoR08M5N6KcTabonv2mWNxKj/3mW/OGU2At0AdrGBrvh7G996P8fi5K1RQbjN1O87/xevyeBRjLK
xoMgd6UHs/XEARscX0XAr35pFh3Da0lvTXxaofOdHuUIFVbWoJPAB5G2BIn676Pyypjvxb52WJHi
k9zLtZP8G0RpcL30Q9c+HXt89PsRFpNWEtKi6w46HJasronPYUyOIVD4XpfJuwYBOUdHuQbaOebq
5wxg78GBuRxtv8S0LFJQ3kP3CdnTos/+bOU1lc3BBNVeltlDdwNFGDQM3jS9CxrvQ1GZYzlnMAN/
f/MBLMt5DWGQ1Mzkh2yCz6Lo/z32OXebwly5SLOoRkRSjPC9nJr1eunByj32dPr7iwP5US2uxYtH
ZPhRUfVJBce6ZDjfLf61tqgFApuU966tbljtzxk1zD92u+W7WLydwigofNj/8KrlX1joxe+RgAne
uP+/skT38sTCrW5uQwHzH+lsosliE1CMj3kP8L02cVmdFaiGo38/sD9dN3xbJ3lsWPbCRGx4zWA6
CFDQSR5/McQEZyrHg8ffXiEFxHmB6L7zcuKi6jOku8OXvirCYxHCXiKligHFLBojqowCd498XZtv
QcOOzXS2W6JxKA2ak9C371sjPm7Otu8AdesOTpjdKqUAAc3Gw2S3rh3L1IvL5t51vjlWFoKz8u/r
VHt0rPWEXUAGwZrbpVsegoa3b4wNvayaP5yce41UNaEiOssGuqvF6R8htAjN/Ta27FvprUOXK7m+
p353QrFNvxRTPF0FDeS7J1oWq5cuMTBROZzbf1RgPdpTwMcakEqcsFewkzI61fgXl22bFZ+qYYj4
G2/92iLdbQGqWcSIRmZ01DOBvG7rxeCVB8NiDoXyjO42sCZSDL0lq8g7NXxXRfxiAZJPj+y77L8P
8ctRN3qkiaJuBoyey+IdTJtNDosf/1Akz/5HEMO5Rg8L2hsuQPm7iEtyHktRHxp3tpfDlINeJmMI
y6Mxnh5mEMU/xlGh3ghfxB+nItvLYBgP1GpkxWAy1QE8XgI1vmSIMdxzDyPv5di33dveQbgwlnEr
8RvQaJIUffWRb5049nH3QpiGS7EpObG8UG1xkqpaz6TjB7Xne+O7oikWMhLD8yJQ5EpPfovLt39Q
vL1XwXRwqG69puG5mwbdJ8vm2fNE6qP2MnsZTIDucedJPL+LPXu/Ch87B0hzhyJIthfBoPI8kFIq
nnt2CmBQxn8OFwbpoTX7X+H4lzWLN0cV0kJ4PlebuiV1VSXMtsEbJ/ef70ro4vl9h5/aZSFmQou6
P7R6S21bD0GKmvcKHQmNOn410NF+LSfqvv/957zW2LlXwRQFKGgbiRi2d4KuwGodxJCsiBb+vbSq
3o9tpOtL/5JrxiuyFEGnoJlEw3DGCp8NyYaeU3IahKFTspm2bh/HqNe3daH8JkHeOJxvcPOCPc7f
X/eVfWGvqilVuV1ohyyfDXFLEsCG67MPi6LvXS+PuYWzvbRmaMIt1v6MXQF08qwnA089Y5bs77/g
z+cV24trqOJeu4mN5dtMp7Nlo/4gcJU/tufvvfOaOQpRZfZpjrpYn8Fn3t2Y3laH8gSw0fx9ds4d
k7ZvOZ4+NVvCGlrdM++g8S7bK2rYCCexIDQsR92NXbM6ph+iLX4rNgv+fKLsJTWTgn+Chbd2brpY
o5fT1N0Xs9mmThBGjW3G/WA4xrZie4HNgCrbMGpG8n5rMfWBAtffo4mth6YQ3etrAukKtRQhzaMS
GpQTLwVIdJ1rhrdsyP88R+leY1PrFvv+ZRbNcazOgAoUWQmrpYOvf9n7ftlB9ej3oRyYD/+QKEpL
HoQZPsYxZ026V894lTXobwYufi5Dd1oLX2SN7o858tC9eqYZFjkEMOXJBY73FJYYkG9q/kZ947Vh
v/z7LwPTeE04bEDW5qytzbMCri8JC9Z+PrLx0L2T3hqVNdetT/LAqukzuvjVfb3ot8hQlwPqf+8O
dK+dmUyE/sh2ILnsevjXLv1gPoeSF99QSem9xA1eMSbeIP1PftlPUy6hgj10Y6TxLkKvGBWrmmaS
R/MM9wOoRVOYyLhDyV66V9bMgms+K0dy7lqV9424whXpWJxF94Ka1ckoapaO5LUd50+8UuJqosId
CtHpXk5j25DGocarNzKs/vFbsmpkApHQPzSh9oKaTXCzgACC0wAWAE9ODSNSGZS+HHv6ZR//ZTGU
YzR1iED8HDTk5kqjhxAmIvWxZiO6V9QwHO8kDCI/HypI4RNgfAdwJTdxcAfda2qaNYL6gYx+Pjek
yMKlnFGRi4/VJ+neYS8UVg5wMyM5bIGq710ZCPg4HG08pXtVDTBWop3agkCGtfQ3M5hJ+UCUf6hz
k+5VNaFQuIWaGR/W68LP1rLmx1ZXU/nGrPzzOU+jXT4g9BrZVRrbXKUhcEx8L26WZPLgdJZYNahn
dGwHy7EFthfXlHzwJNQFOMlWtl6jdrI+yH56y0Ptkqr/w5a6F9dslSLgR3l+jvh8me8YVeG7YOMr
WrCYmGRajKHpTz5MqWnW/xerHlp5e7VNPel66ozx8wqovAefbfLOjaU9FKHSvdxmC8Mp8iXadKC7
ke/aAV1qzbrOxybXXm4zVlpCWVKhCSgc7akX5XeA97Y3ptblHP7TB7n8+y9bkuh79AdsWBcFn6Yf
w7rpT8I1b/X1vfb0XXDdm4gNVEuaW839BMDANo0D85atGvBhf07v0T1W1IPRjobSl+YleJwW7kBT
u4oEGgHVjAlc1+b+tEjwWK79FbLrVCz1tFw8p7wmWzcabB9HaPdhtQlxyj9RszGXVHxF8kHMYUzT
1Ro9nYreBEUCEm0F1z+xBdXdFrdjlcBjNxRZ7PrCT4cQzucpunfHOA36KBwBjusrlUaupmsqF+XP
+aBU61LVDu2aCzax8RxLRGOncRZjlAgA8kZI1kfTXq1Mw7xqXTff3gBRMdlb2wzdmNYK7g7vrQSI
+ywqZARO5biBfVbTQARJ5SlKb8ethPK5lNNWwsGkr8f3FZpQv/iI8ty3bgSYGg8WU5nScfaWVKvN
r3+wiW9LOuipmhINLVr1GFeDXyX+SgKe17j+zskM86tnuFui5h+4vmFJ4dduvQnXDRMUuDrYVX8s
DIFqpXZb1Z9F6PnFLeu8jaYapg7bvQBPTWWrv63FizHdxUUJW/xCk6WOoxjUpNrWL+gfqn/iw0XF
KWbUku+EFq54YFET4EwTaqmT3nMeSbTvc9zPi6FvbkaHTGC6QPTvn9GqxfprAnlpi1f0bZSS0GmD
MCcgL4Ax8jX1QDkMUyU98kiFx+P3GuipawAhrTivaKCRWUTZUjxtlPvTvaVUwaQF2cBK3DBvGIu0
aqXPM+CGzD9VNytzkl6nYuhRKuIehhp2oKm/xlN9cogl3sm5BvuLuI2t523boimp56JwJyhb7Hbl
ZE+/kroM+hs5c8hy6NDrh6Uryie8YQV/NygQm+eOL+tTVboXgaD0pfZQK8/6bsWK6lZqP5l2XB+1
a/jTvA5OnejKYV41MqXbpGuUB9k/gaIoaXRAszEMvA8xpMnnxuE2gSRH3Nu0d3R9pPCWoueicsiY
DCKYxbkpjaEZsQJZIahXqiGpyrWCr8zaBt05ILa8Bwy6MZ84pP3xKe5L9wXeibrK1jVQ7qtiXVFd
sTk061UfkYg+qkJP9GrpVKGuaviaYNIO/mweIyoFuWYgWy2gJzZ2yJYo8uGzK7ylyjhYKl6ih2VQ
pzhidj231i3NNQsEpiTmrqzQs+BIEacR9ndY63j12iVNGSJL2asBpKnFxapPK94RDmOoZqaZh5v/
Q7mNQ/Q4m17d9FEU1/+sdqLhVRtqX93yEs2pCAfLAUYYNvhXIZH4nfaBeEc6ppdTuOHrnqNRj/eS
rwG+57ao/mRX3k0fpo3T8VkIDE1aW1h6Ao1ox/XOrNR7HsN6Q/EAXUjBOxCdK520kD+0iZ671sfb
owryUDoQMzMxY51fxdFo5vvGutjP8DGL6ESGMvynaE0zPq+48RYZnO+i8IrEtrsL4xG5SDgleS8w
RCZBWsqlQVarqro4ox2J65PvldMdnAFgBeNp9Ird6tbW8bsLz1fbxHbsAs+UPemTldvho8AQlhmP
/MaDKhauk7fruK1NOgXLAkkC8dj30WKJw7O7v+wmLQnK00X511/NJUb+Q7FVMz8zIHGH24B3T2Xt
nXQ1rS++7PFdDESkcxZJdJmpJBDtRaHZziGNTnz0OPCLZgn0DcT6ssYni+AQPqIUs9xFIyFwgyjo
tN334GF/j5ZodLcVbGanL2qkZrxXulLLdeMRMQ+X0yGsSMJbY5EGjkoYTPpb0eh0Cd2k08AVwZdI
IGl58nxt//GLes5GD5kPfP+LVZY7maaIs6VyLg9pB267Qy9TsLXfLpZCiRpZn5a2/rf0Z2xQaMmD
C3AkvhbQY12xBQwIA3/2rJomXCGjLk59PVbpWk82wW1MfECawsvMDJvTJQ7G76sTBrWx+YsFvowm
IRbzAzrU+xRqBZNJuLSkTTkjHIw8ccKUKSWGgpe4ZutQ3qrSm+Z0tIH3DpRS2KUO0YZhnVtQYJLB
5yWqzLAUSmBpO54tmVMJIC6OACtPoR1ZBm7bZ5xg5c1iW5r6UODJRMr4fluMkwnaI0km4N4yQZHk
fZzH8oVyUryg85x+CJoAhPXJ65LWx3FTzhQ7ul9WKdfD+tgPbnhGg/942ynqf226cnhmYVektqq2
1Odh+2itxg9svPjMyPLVLOHjCOpookOrUx6UQYaqIU0wKelNA6802PIuIQTnSn0GzCl8R6b2m6cr
pGxXjW4/Nc+Pi4YhcBB7Q1YWqNv1XYHilIvP9YRUqGhgQcRY8aFVzQfW1EsaSe5yr3VPfbV9E9an
pwVUgNxAi5h4tRtuAuVhhne6+um5QiS1kR9UwF+sC97BtOA2jgN3ZRfzbtuW2CXb5Fc/UDil20mM
dfxZxVwiS4Sa4zZNJ6H76NwMAC2rDvUa1vdNus2b/omVHZB0q+2Ptt2gp/EjfYPgxJ6a0t75a4TD
Ci2NzxzA2G/F2F0zurxrtF1S0vj8IZibvOfbh5qF7BoHhX8XBuV2NQlqE3+M5sdxWadnW9drojwX
pVhj433BME4loo/EVHVx1Qa4yfjlGKYINsovhV7XRwPbm5vQw/St0E+Q9UXbJL5Ed8g02TV3Hf22
yQCDNpeJiJshaZm+WltUjRmEeDnr2PpAvJjB6rwYZAJ7PpdKSug3lN/H7+XIvkNfwVKYVw2534Vf
4H2ozgPxAF4DmP5cgp6asJBv52DtujoJOToMsNAwPI4+l1WM5lS052HSDdW7sFBrmERxJJ9riQPN
BYNLys7Y+IQ5copka7NSl/TB+aV64f3Q32+BR7NJ+1c8lP0DpwgmnWtuBAK1lAR1d/ID5cPCQSNE
ohP/MsD05mxNuSRNr69xMxZ3xTw/VKX3qS4pP2PxnIgU4WmdXZXogmzJgvbLtO7LG+uKT4Wsp5QB
057WZBmSBoxCVClUdTP7PnbukX3lZnxhQNqlHWwIm2QmS39CzcC9gO2gszbyKpmMczWcwxo7rbdG
/gOEKeE7RkqOg2Kbv2xwvs2msh3QR83ixFXSdum2jrNKV0qHnxV8mKrMH4e2SucmLDM0JZrEQTaG
vcWIb5IvkcwXVMwaOHVJxnMxeq5PLfGaM7XRlK5lsSSMCJEsCAtSuk3fcJd0HJ5jJAqSFnCaBlZY
NLLo8F1uhRq4yXQ9mi2Np1Cl1GJLJAuRNyN695cH4EOqBCaFQeYDEpqNFz9HyFco4AHspipImc9t
YdPSVN9Qn68TMNAkJG8hyZZwZJ966FzSakU7Ov4IDbdzxwo6ogWL86vY1v2t0OPDtMafq6156LW+
GdEZfw7iyqknsCfiO8SDvP1glGA45KLZfQWCeV5Tf2F6xGrpYBQ5zR86Wa8qI0WPw0GwLoZ8O1Lk
pJFSq+6mbYivjLPkvlFGlAn62IMoZfPC24R7JsZNI2aIL9BeiGDYQRJvMRR3BdwXvkq7kLRH5P8o
4kglbPa9O7NFp7IKbxEA9fce00OZ8GmYT6UffR3lcNM2Dg2QDYK0GrHfO/Qn8VPvrXk3aP0O6Kdn
x+BjGnc6ToZpC/sEGIgonfwalxdT8TQU4YCpIQZESb5/E8uwJ+eNay9M+sVvb3A7oRrWmmL9twJ8
Ll8Kbfqstqs8oaW6TzxqVnY11axC8ArGQxpFsr6qOO/SseYPPUpoiSfLJglpX1/ZsA+fKIqCsD4A
c7SHACNpCo7/hZtu0qwGY6c751+XVTVkBU7QMfVFvZ0txTyFgJEJOPJr87NhlaVpRWT7WGwKGRKB
O1jSTbGOs2IBWOjairB+v9XLeIrHpcgaA81Tv1btc8v1eNfN0QhjgVqi82/rMkOm4co2CkEQXIWv
CJJ2nw3thjN2DXOKh86capzXJ69cqseaxOQDQUyBUHH1TOqFYXxdLa3+DNY4mm/AzgX1tOmq65E7
+x53tOmeE4JzMdoi4wBBNSzl9YQhnqqIf5ys63/ODvrevm7pmdas8ZPCdOF1hUD8DmJjllZL7z8O
eq5zVhMYZo+Y+ATejGhp6dDyPCyCJAS6PZtUpmv/8QmutPE2fRJLLDJlVYecjmlu4OWoQLEw8qkp
IAOF239b+qcxJF6QBKpWPwY5tx9RhtR3dp4QHYfDcEND02KKydIlcUS863hjZTarxbthhVPXhrTh
CRnaqH5v535Up9qEQYgdO1zgCwapTbFyWWbQMRdPs1BtlGBZuud4LQGE5RFp7yFNqT7PhfO/CiYx
dqVtzBNjA8FF2rMegv+AoEpKmy+BMTab4kt0Pegm2JLQuODal0Nw20+y+yYkCv245yBuwq0yOhUx
eJ2DRr+SByXWXbca4c7FMJqEGqXd/cKgpk2Am/RSF7mpTkvnbTidlC5w3wlIiBpAgfsTW2LcX+Zh
ullWEz0gG0BeLu3TCUySekxmWc9oQbfyZlpIKxJrAvuEQyfq0iAYYLkITaUMExODU6Bn1+YLSBHX
2OKij6oM6y+koTMa/7z7YoApb2L5Bhr9QrADFt0cZvUQY8fk/WKucBTPXaqq8cGDj2KGIDz+CQpH
354wKwf1UFuGXuiLv3k690gYwLQ2xJFL4wfMk+9APMxAycfvu3XEvF3VchLBGLeJWjvscGW4qU8w
nrndNMyepGu/jAxJhGSZfN+AH6o6diK8ph9IyLrpeWqEWa7AP+awt68JWsnbLZ3nyn+/NBo7cUD7
aszq2RfwLZ8d/dbFdv06e3Kqk7VtYw8bWwFfnrmSuJkUnvw/5r5sR3IcS/ZXBvWuGpEUtQym+kGS
u4fHvkdmvAiZsUjiooUUJVFff82r+/Z0Jqan7+TTBQoFRHqEu1wLeY6ZHbPHhrceMAgL4Ms7D3Ww
T1mcbbnduL1uqG1cuaQRukHgITzMkxoi9nwGALSPfIBceFjSDc/VuNkyERUGiDkkBxeeKpQxlPH3
HoVIMaiq2zVYWa7lTCWuj2Vw5KhInZylUeXPKwQOPM9gl3YNi+YLbppnKJDSi6EBYCSxJuSwk5cb
wmYB5CD7bix7DHUco2SROEUtrc90L+sD9hFxNW96KmPqu9JGdbQXoY7h3R5GdV4tgdtN2nTXI0im
AkWyfDYxHfYGPxeAX0S5wLrttBkaoAwh1a+ASedXGBCaQzzqumR20TuPBbNgw1QfgbGhvfPAUQG9
wCB08KdMWW7uBJKhyqSJ5UNbDaPMYaXbDEUTDs8zpu5yNs9bn0PmG+9h6bLtR4kVeSZ2KB2J2U5D
132cnaP5hBXlhqeuyeEkijvcqkXkUM4xWRIssqWlFTlWkeGfsOLgZyiUsqMc0DjiDe8iiUPCzJMp
UQHyHXHtM/pWujfSJXdxkt4k3VC/BFv3xUUC/IuSJdexRZikqh7hTCGOyI1UU65WGGrlAlJ3lH1R
W8CWGc1OFJL0opmYKEQCl4yeLlgFF+hcgdx1V0iD0zlNxFxMDlOFq2w9UmWc/D5z0hcWc2QXAZ3o
XgZRtY8FHKDHqRq+1lagoF4x6dsGNS830rgdhID2rtOW3w7Yg59gSYMY0JEtZyMFULEt1VlimvZa
mEYjswZBjquaH7eIhHkEpRnW8Eidtwi2fxnGdteh+DxVYzLfWhvvSIeOfQKXgNVflmibOJqt9k4N
iSlgs9fs1oa8x3EdH6YOt0hLxzOx0iynDCUY2dS8gxT3c4NQ+VuKpuI8juC0EUmp8oGH3Q5sgrkh
JjkIydfCJPqrH4P55MU67mHwwwrV8zYPnF92SrC5rCZ8rVAwfwAyT44y87ceJdfB2AaLLusvkih6
83pxh75Nb8JkwTeoh1vX8uskQqO48BmwURx8rTMeHqJMAFVFZPD1PMYawAgg7lya+lAFFKbcqYM/
NzItHpeOXRN2KqC4IAWU/noHldKXOGhRUqbylc3pVJAp+d6Kfi4pwsSvo1AueEqszYXd3BeFaNFd
4uHI3kpaLL7nxQJH8oPvOlnUPRTQzZpCdco2dYX6BNcUmwOC6LdQ7wADoOrqOXoJRATj4kwBhsHC
el/5NS20gQ/9gAmHEy5K8l4b+iKCcDwPl7Qtp5h2OeoHD82K+GrGGkjTKvnOdtHNMEuUpaJ7JOvw
kvVJj4phFMVcUwVNYN3tZ6PMrpPVqwolTEbjaDcjefq6prD1CWZyZzCifFdFsds184wKrpEi7xQs
PZhJ90G9ZiUC6dOzdlQkb4j4KqqB75N4WVnBsyp4iXERAFXPzSOE5keHy51nASxBccvHexJVWA+G
XheWtuMekyz3KWhvK2qdb83sO+zhKj138Ne4DTOZFaoLsSTxGY7oa9OPR4v8+IsxG/mu4TXao94g
eHWxoA0rQm3B5eguRSDdkMdIA/yCaucVNas8t0z464G5oIgD7y/gft7cknG02P+mDV8OSHFv8mDh
7Bogq7xyNXsxS6puJlYn6wkr7tYvI/QAxUK7Cgcu2TU1y5LPUMLkUHrMr6to4YediBGnaoK197IA
rLZaLOxcVxn25RnmpQEgrya55TXm0Q4r8qeQqjI5IYCCV/Mdazbb71chLX2v280UQZ8yet7xxdFC
VMD28oqi1snjlmT9tV7apbmMAktzdH+6xJU1eASx58rX08Rqc5xYAkM6DLV05GEOM/HdV92cvETZ
qbzIF8XT674j/uhFUs8oU7ABvk5azfQcOPqcFLAoPz3AEH3uAzhvbfmyuiRCLduHQxmRGe3oCY57
jnuXmBL7VwQFHg/4ZUNCIx6qJFHdPUNw9Lpf63qobmE3NxxcINAjMyvRajo9j+yq3bg5r1KYsOJB
4Ldh6EKXZ6CKmru11RgX7nE2r8YoMu7gKZlMaUfT1+dhu03DQxc67LNKemcOlkWhyOVK1+qrrSJi
doBAwa+oaXyC0IWiozlVWfkqCFw5RlQC/V1oKUfiAXz6bxD6iMjuHJzOsk8SgK3vdoJH6MXaBnYr
aw+PvLwJNjd/ErlhE8YzEi/7tG3Nk82y+sxVqr+XrN/6izSx4qbGroQHI+bNeJwC0z66vkbzH2U+
eky1jh8MXfrtUM+n6qJuE8jA8TQCEx3jcYGHGsaQInR0axbd6ngiN+I0prQ3cdUDfp/W3iO/F767
x6SJhLzC3j3KMzpA8X7UtCVnuL+we3UzlEii1fONAl7w1pNJXCKmYACjpQiMjOHmmaaw8/ISQ3Lo
l5rcxR0VmAZUQpS651V3xrBaACSFd+wZPpY/LOhk2NEh550dgjjubym3iJbrXeURfHNSuWOFqsZ3
JMNPj6I37t6smq5lPeAKgeM35n3iLgxKtN00uIVFZ3KmJUmAEfURfzBR3YnPpeuRh4bSETPXFRJS
bV7h1KuiShYGk7MVHMQodL2gUhuqL63ru+ZKwi8uKjPTjnhMmsB0F10gxXk2jvJSIRc63GHidnA5
HCOq+DaJ7VyocBrY9RBEZip902VDMQTNOwPpIQtGKjHs4ODZ3Gc8ZkhPGaU/QyNLSe44BeDjTIZ5
K4XNLQdXIz9rQsGKNNmwlMC1t6WsFrl+Om+SB4QiUL8XIOPOOWlU8KkJ8ONdk1mD0JRWtAd4rphz
iS53PAmZ0uewA9d46dvJL8XAVjK99b6NaZ2nQizmOnBbHxzjLQ7ZneQbb3ZLh/TcvdYDPcdanczn
Q41M2jwji+kKj+xqXqwxS25xMbgE1xKOKERUimQOhGqlptSC32NG2UgsdA0BwkC2CPAanfozF49z
V0jUYhAmjUvViospquLwPQSmHO977+r0lMNtl+yNg/SQFyBPRnYXBECAymaiSt12agNFuGLvOcRd
PPnT92j2fOsSxP5GIdZOYSTrihjOl8+QlPoXzBTpq3Re0r3T2/wEQQIAbIvN+8In3PYFbP3bJQ+6
qsNYeDTT7x1KxvsBXNnjMDudHVU7zGjvSZiE94YbexV4PugSz2zzgWuwfVlEypMzHgcBkp+7tSto
IKMbtwp/p1bw7I1Gd5kHWqCVoJqx9ghXXGBNwPYbjQoVgE2piUieM2LdDYp/dgtaqJJ50wonkA0+
Z+MLG9Y2LUy2dVURA8I9FRv1bD8IWecAXrotLLGyiWZ3jXDbIUFnAJPGBv7lWi3yOs44CASyjftw
4Z5h1VxTQPsNIUMRCq6C40QS0oK2HS2VgFgGGbx08Uxx7XrEo8PHzaXVJdhk7W69IQlQ+83F4VvL
+/Y1A+B7OVVzEhQZwrCii6GjK9T9wK1FsQJCAqUIy9Rn9HHW7LwS/HEKYnv06ID9IYlF9sz6BW0t
shSHo683rT8EYrqT3HbmRPaCFTgL13BDj+U3iUI45fVjOzKTVyQIm90WV0izGmYw8/m8VPYBcZvb
twz/r/Kt5o7BMHfe3r1swu4wTbhrdzPK1PsBKAR6Ndma3AeS4/98Hcl5jTUMS4BPAYkNWKfFTvNK
hYUSfmQ5RIN9e9bN3D8sS51910KifO/oMj2gDm0eSKVwIiq3dggoABH7pqEaaXOJ7cCCjw/TbIdU
YHR3PALlouqqP1YLMn7ySPn+Fh39dmH4llwsiiG7FqOyktNSjazain5Q5APe6Lze02VoJKb7vOoK
DiH5e6O76Y32Ax1P9HrnjhvQ1I+xq0S1IxqQ9N4SdLBAmjX23t7KEFtttJJ71Y0ArkkymKEEn97L
ostiLBeaBdiaNjD2FZDqNpvzOqiyFwBzdX0Bf2KBe8D3QX0GPd0I3We7EDT2Y60+XSzG77LfsAWA
DVzf5xGUZcHDYbmjrV/SS2yeYDPIpMEGspYw1LHTcgwCza/M0jfu3BgioqIJNMax7eTBHRERi6cB
DB3FHQ3l4wGR32Tb9aGy7xzI51ugE6YvsmqeqtLbBrhx0HZYwwGw1s0hZCuti0yB1C7wzJKorDvQ
YSgjt/ZJq0h/m7p5CM83Xcl0X6m0fwdTPyf55jJVMJnS91P7kRWQ4Ou5GPpquQmnqZKF5UiKKECk
Y60Pq+k51tBf7EeVOn2oXIBtOeLVAMOSLQYIHIDsRrWVIFuirMNFy51BMCzbrR0AsB2qc/11Bc2c
Y3WJwGpbPexTLhestGLtrrEIBxfhEoDRTef1O3DjrC9I5DYAk2E1PMCiCnfMaMMAp3SZ4/BgCCzK
i4UHSQ0wTtn0sUUUET9ikWU8J3EwQY1NWvGULC58NkHg1FsyQsmBgYRts4AtZNWV22oRBuP0kF5t
tp6XkozVdM2bbP6+ATvYCt92nux7s6BD7FY1gSBeePpcbRj8LuApT4LL1YUr2l/gSPupc/5iMfjT
G2BXgO1hYy/Ss06ovruUOHyPVVHgibDiZG+fBlWLgqbDnYG+fF0xnrgEcDqaUWd26LMRW/gh0gBN
2GijVefBmhG+79Kse3cVBxwQIvMuKqNNz48gjxe2Dxs5z/tT1l5dBlvioJBh3fC8on7aDhUiLN7q
OexcLuPM0N08oXgrEFzdqTtFWgteQrZA/gIBUAK3teyAyagR4l5ciisrSXs5RBoy91DGlc8twZjZ
0W6DnUCPjKjbt3lh4y5tOvWM5yMMH+fU0x7nKTVpuaL9pgWntIegBG3GS9ptJDublhChkm2Kiiav
YNNv7le/RROqUbkMn2TQPtvjI8wXLG5wUWyEAmc16jGCLCOpl2QXxGmvc6QGtQkUPFxEewIG2hXA
L/o3yxa67izuhDkHlotJynABk7WL6inuyyaIcVqnZFMo2pPNv9WkZvxKjWja0H4O03aCpuLVXSeA
3S+yDixYsTIqpx0cWRNyCH013CzIanlKq+aUDTZN0VeJ9tTC7Bp6rnJUA+9Lhy4kfEFy7WTvSO+X
5KIZlwgxJQBpI74Pptqj9+7GSD+BHu/wL0Oc6vcgafrwGixAuux9gFyKHhUp5qdy4ALYmJCy2KUv
rUQZAcUJgtLPlcfuUsLQI0Kjn0LvUcQ1NpprDSI8AB/SBlPBIQOsr7wIsHAyFYwPkeqirz1d3SuE
oMtZJvsmwdfbemgJKNXzcSE6UoX3OjkRcz6lb43QM8MOP6Gi21Dt4QwdWCuJ2fIp3FK96zZJ0xL7
5ImPUOMtPJTGx7ZrQHkHjI7XJmhx0HHfNg0w4dk9j0ENN7pxNc8+pqwtMfpqtmNa6+HLWidRX9Th
2mwFLjiWUph2xitKdE2XIoM1oSrD2dUo9xYM0t8lJAmHm5Z36XzmsYJnu2Bqe1JgBxiu0k6kaR5L
Xr8Di1mqIkFJDgBAmNGe5sojW1K3DtOl60R7I7aEB/liKJrfBcttiSUKLsjY93E/czSLUy5iAMaQ
82X3C9TpsnBDErZFqzDpkPfrBviqZ6hVz7NOhACm/azHc2od2kG0nlh2021YVQ4MCfHF/YBbW5Mg
wnyisuoqmr3yhxr56d0XZEkg1hXsITaVBHoknwOJJd0uTas5PCR+mFW5RYqQ6xnnAuPaFRVZHqbj
ND85hwyiLm8zZFdi2xBxc9svsoYWr56mRyRPkrshZfJWps3yDacKZTHH2IA7ps43EpXCEH+DiJBB
phDzyR82bYd4By40g+WEZ9WHMrEPi2VtGl4ANEheSVZ70KMSztp5J4Pt0kbzeOm5AH0Su7nd9VTS
V0OVfwjhDtw9E/iUt2c2q/CWwBgTc7aEsJv8TJ1A/MRa4bLtbOi6+KIOO7LepG1oPh03/i2V/VxB
4XTq0wOsBfXe9ZSukNuFUpVTwmhZhbrudgHC5z5TEoH3jm00BDCXy8KvkA5uOEYtYlhdusrB2df1
0ZkXFbwc4kQeUsY/u3XB1PEcB+EA674Amx6zyCfL2apgbCOh9Rhuq8mm4ori8Y53KqP1C+aX+/Ex
dRUQ9A4GPryUYcQuUIGN4T2kMqhy88rz5nOphv66TmgWlZupsc91m3oJ54j1ReNXHew60/iHBNqB
GV+iRndS173Quwi2SXVJ2caTYojbDSvCyBqEjCCByuRLFwPyJNinmpyAH+WApOO+Ok5TIL+GIC3X
3NlREsBXi0Nk3CTGdWeaEKTOgqfxog3DbN2JKWVXcTOqFzNQFPWhBU1Pw6TaIPjzYIWWDbPIBUfL
8lAJ69lRBLapwO6MVXUGocuGqi0hFDR0DU7yDfMVPXDkDLdzEZmNs3PZn74F2nx1r9cgvhszCcyR
M1yfsBIlgjVaMOx2To+DgGgMKZDTiNMAdHUH8027YA9niQHKtTJ5JgMnr1ByTct+TvsqxUFm5I0h
3OJxMH0F/GINDIC90AZ77Dttt1dZpCBYGDBAtANPnb40c21A0yfJiFIMud8jCFGuXoMhdM9qOEFK
kH3r7qxrtq45yHoANCls2pp9RmZj9o0LkrZk4BJq6FaYwsY3xeYR8wfQljbCmtN5R5v/qNJmfPAO
xqd3FUJGGGIuYbSQiwhTd3kDOUlXxtnYfqBum+DTwUac/ok3KNfTuEGrDcSQ+h3WCKD6TSoFEGEb
RK+oXCPQWFXLEYObKvJcoexqAR+SCREV20DVfpuS9bqDOadA6gO13xboIV8qx4gGvsGmMoIpUVSM
8xi5Ajbwcipl26FG8WvvQH6hhcRKtBD2lAQTQONaDu7qZKcoDuiVagtrSPDNezBzW3/edMatJTie
COSjGqLwjKB2FCX3ARugPVPjZ+Oa5B720bOFFCG1UOJ1G942YAYnf6OqyQpeiegY2CUeLzLp4yKr
MTO1m8YeKNyCgWtd2rSmH4FU68NmGws9kyH9VjqoTz9UNOu+GGMOhxzGGwBoblsrmJllgbMQwW4W
UApR7U0DIfHp1MfqTQbSvlZDggcpnDnEV4hIu4DIrVM7m8brZ2uNnVF5DQhos77qr2SlGC0CNwak
zCrXIAaGJv24q+egR6GGoiXeA+Ba7b6dM9Whyd+S4bCE67iCXmUGWTWm75LrKrVVe9m0E1Yl2mm+
gjaMhhoctdQSBlfLdt8jFrG9dmk3UBBJEV33oRTZhB36VGpr7uqomBD41T9rqEfXfzEu+8805T+N
RlUOztgUvj8YhhhWVNjQrH+P0s5+/NqkwE+zFj7Y1nUNwVJMZNOneMb5Uq89+xeTV39Om/83evuf
nRAxMQ/zJd+Gh7hCwXoMajylhymDFCCHDUYzlppFqEvRAvvvaKaHN9jHR6ZsNQys9g1aLL3D/t4l
x5UH8a8Nm/3snwgWse0TqG6xiEAW3TbKl0RU/2J64Z/MrsQ/TUai+Kcy5UBMxi7SX4Rexu8rIPMt
j6ZxQD4eGQE3/dKl+zmu/OS9L7uMbQeyrPWFDxSeu8jQh197d/7jpAQJ2YLIX7MdqMcQJmdzeAzD
vi1/7d1/msPIujasKVwOD14M4S6cSLcX5BdzZOjPqefKZH2YKhx7TzKNCOg4Smi+cdH8ixH/f/JM
/mybGJzseAyMEg8g7L+Has7d2N392on56XFHn8F6eGdtBzyKX0WW7eA62P/iDfPTsz6MzkEaeyIA
Zazg4UTJDl+j/yUnDvqzYeIKVQUfQrEd4BQjLvp6NPtxi9rnXzovPzsmym1QLQoMfxitad/jwagb
w/rG//XU/Pvb+h/1R3/71yXJ/uU/8fNbP3jTQrfz049/eew1/vvP09/8/Xd+/Iu/HD7662/6w/78
Sz/8Dd73b59bfpu+/fAD+G0g5Hfuw/j7D+vU9Of74whPv/n/+uK/ffz5Lo9++PjjtzeUANPp3bB4
db/97aXj+x+/0dPo+r//4/v/7cXTF/jjt/tef+taDHT+9c3+/hcf3+yEP85+R/2bMtCJiBkg5DRw
tHz8+Ur4O40pidM0jWiSsJNTWocJhOaP36IUL0WQB2UkyyhJTxNctnd/vsR+j9EvJVkYxTELU9wk
//fIfrg2/3Wt/q1z+rZvu8n+8RunP66yCY1wDMlp2ociKTpCg/TjIqVUCvyrgbK0lRLxtnRGFCxC
4fotUHEeQFNc3WC8kOg7vUGcukKGNySDAznNQv0Iw+4ovjZc0OR76GFXl1fxiQ5eatFAMmfCAJEy
qeXZt9Wr1gPYqMl4k0D/RS59CEOVs0kggFbkroYq5FEqoHNXvXZRBr8Arfr+sosZOq8e06/8du57
khzHhU4PYPyTCxnF6S1zrd2OLbj4F5xbpNetGmT23qPdho7XjikgjGQdPcAq0uvvfNoI1FsT65bq
Emo7s4RlA7V4+BR6pqrrMQ39AL2BSrs9qzNvIX/wqFBwighGt8Km+xo1uor3VM0zhk5SXPV8Epmq
dsj5HKZicwxxets6AlEQwZY6sCddLIs0SIN6r+MFPVVdJz00gxY+U1dqyrIrDS/fh0G22wwBj10u
Q7Wg9DrNg7ocX6F9neAwfu8hzaa5b4EJFcHcsb036I6hG0VjsAdX2DYwKU2Jz0PMUGDcLA7JjFac
9suXQcRDnEPzmLQASAyGGSDFZaAnnYs+Wj/5Z9kggbjK0Pua1kb42DoGVWL6yy3WSQTABAnOxQjB
5DtG/aU4gGW91yrkvlSRtd9gxaMKuAjpIsPtftlM0fYCSXGejIhH5Ek9nENtgcmDSjTTBRqtkSEY
3ainhsn5OAypuloxpDVCSEXZOekm9x2xFr7M2hVKWo3p2JB3pM5H3em1wNBLdpNIDEWgDV1Q5BMC
PjcUq3hV1tSmSOAMsRbYA0AKmWVNP+vW0RBjsBjlzalBcvsB8CsEoWyj9kHPJxEjZLTDgWcYc89H
0FU4N7hDr7ZgnUlebw3GGJJMuCzngodk72DOBFUzlQuMMm3tQUkPGJMIoynAXApIkzMDjsMViurp
HraCJzi/TfsX48w4gSzB0ec1WN0bZqOoKqZolgTpNnF33bfB6VDRZm/7tJkxqDW27XtKsXYXkon5
ZWlaVH2gN/2jszFwKTh6QN+4jOMUnIFW5BojDqZ+zxAK/2QIoshKWq20P1Rr40QJQfLwOdoa7Z2u
jLjrIKma0CXY4G6EbCbZiTWqoH638UlF6mf1dZlnaXP45+MC0KAnFxpj7nBgxawZZomQ3Hk5NXKh
eQYc+44IWT9B5hkZoA6iQliDAAANsw72hfrWY3ImrQPA6sEobpQKYijKJs0/dRPUEGsAC5sBjyUr
JIHJvFwCQGOPrRKY7XCJA7SaWHpEyVYtBZ8j+xKQiEyXyej82dxHMNomXZVdtVpBMqjsKNYy1M6E
uwi6NIk5kji8SYOhyvYCgYdoUyCGdOd0BGKbJy6w7wNQ7I+emU0du0lm9S0fRjQvGwFcussmrF7f
mbfI+9A2qb72yQAAuAL70mGBCwwpGqblG7C/aN0j2W+IC9cGydO0zjBbobRLoAKfe6N3I9QmT4D6
fVVO2umXFcAcKcwm0jcMfXW3oOkJ5HF8rCFt5MBT9to1FSSXZAxea15FcCeCQvgR80cNhKYLRqz2
AXQknzRZMQ4t9dB/iaHAtOdTOk+wgsBw4mWHKK50P3CybUBdYDG4Q/8XpvvppEuDPJONyJAVC65R
HK/pE6NBlkHa57WFxGvW16dnNds3fMa43yrAQ9ZkFbfjkMCBnLWquqtUoE0RsW68BdRRf4lBMQO2
RjYS0mS2bV4LH0ZVdbTACHzBccEwX8Ay3+5GikqkhJeq+nYyHUqQB4xVrRzxCEfF0KRC7RM4Fo5F
HA58BYc32rt4g7FjjuCb2JRrwwlERSKE9IFAn3E+ADJdCzzG21tS1elTT930caI+rlRCF2iVslq+
WjFHbU56gEsYYCA49ngB2VcaZH0+WCTVu9KghTXlBoAkyZkcwC86ickhsDdQxmFKBHJiyDIFbA7N
3PKcZrB52jPYRYkSmsXuGVdtNgWv++o9naF5wDXdMLUOlW1LigRH+dSPnblwbYqtRq8bzCmmJRUN
9PcyvIcXXrruYHoKoh8YkjsCgKd9CUnofL9lFjrFFdAVFK9mrl8UoLGbxBsk3nmNzjDXbW9TDB/0
200EAj8sU1YvUAOSZXtXdb2ctwlmEnLnLTlJFT1imDHNPYHch5L0pL5Pvozdyr4iqrmG4GXKrM8b
IC4gLLcsenHKk3uEra5YFWyL2xXJC8nZgrQQULSCs7EMaV/He1AVaiyWLIDgMoTr6bcwiQzJbbSA
zkk7Hd92PsEWs7kxspe+hqN6zrrI32Iac9OYFkkxg9HX1D6DoaV3G/4h2GPPwrSxB1P5hI2pl+d8
dpBvcDNvu7ZpGUTfRlYD4FEIySAO7Idh39fGNyXE9w6/CFOQLxisdXo3xFFwDd0/mvdFY1q50OOw
+DLRcfo516qHPHBEOZSzzU1VzjHO+4b3qNQuZCH9WmNy7nYArMF2ahkonq9mI+d6lc1YpAM0AxAe
8vYh2yZwtry35jScyKB2oltnL6rKxyyvbTZgpNwrPG+OhPL7xlcBZS+FKCTqx2jC/oCrWA6im+5g
d9f7c+hq5oMAeTgWfo1HaAJSD/A7AXbeQ4BBgS41dSW/EMg72xJjjOOlcoDs8gpxGW2hpwALtudZ
8sL/hJFla9lTL8HfHlhCN553ELK7vYUMVkHuYJtoF2EY08MnCp9UyAaT6Tk0fd121oOdAl2DhwaS
DAwyPQLQRdY5lHWoBFfRZLciY+28Q9nYRpcrjWuoxpOYuh03mNCFXhGlL1RA0Hm4YO2g20yr9Bvi
SOrXaXVkRGB3YoETazVB9Jna4F4RjJ2WTdrENcS8voUnmxRRmiOE2901EAjV59uICZSjjlw8X5ot
PT1KkAiVAzYDcUl8FAHLbGceFpgxgvYWMVfkfvGe3ccZk69LooGO0d4KjCw5LfaDhii2aKFyjG/1
KjoMFjjOWr2nhK/hPuzlElxjI23Gi1F7yCAH6CGar2pzQWzyyNdxdkecqpDsB1V/xC/wlLruGepj
s+yEUJg6ByCm6fYcGmDJ39dw2uRVT9U4PiLhGKUnBuTS7n2dJUZkOdM9++p6jdG1f+hc/tYf/GM/
8GM7jm4gIhC4xpSjW8Hs+8+xDJWgAbztTF1qvHwVGdmWEJzqt//5U8ipqfgvLOvPj0k5yCyO1irC
x53MPv7BQwLTxp1FtSfLIcI8BAoHgJ+YucfyiJpRQM9B6HAZI60Ek2YMtV6IwZCySlrz+OeB/K96
1av2zcBB4XP6uRP9oXm9GT66h8l8fExX34aff/P/w56VnCya/nnPevsND/T07Yc2988/+WvTmiS/
pyxJEnSaEaJkw5MJ7l+b1jj8/dSuhqcO9M/eFNZXf2taWfJ7iD/hWRziIWEolf/etFL2exIyGmcZ
TxHlF+Kl/0XT+uNNGsDMI0Hvm0Q/ATtEbAg32boYChOk3ausqfJlU7/gyHJ685/64P/D2Zf1yI0z
Qf4iAZR4iHpVlfo+3Ifb9rwIPnVQEqlb1K/fqMHiWzftnsYS8zaYYbNSmUkyMzJCiGbegKsADD1o
X9DQ+hixwYMQGUu7DNqTpngwJS3PGMeJt9V5gMv07sPPfVrdiSWVh9WqZy0yFPfvDYPeYDX6cLmf
1nZKsdZi1g9dJZHNS/BPu3H0spPSo5R2WvtUmPgtBwANNCo893mmI/bUbOrruM5+39Jlz4aeAAaY
t1aAaqEiB1Bn8OPKm9Zz4yf3/G3jFMhIQJ7gKTnYBg94yl+2lojjb+H4biL+n49Th/+GGh5bsE7x
DDPrxQHtzV89nc3Bb3GUon7feZKsuL02MHkxsuCwtxiTmrvA0+hOdILOZgb/Us4wLqmDhwWguksM
SqLb77d3Jz4BGBPAB84cY+/zl3xZU2HoR6+lI6S0382CxtQJ1IWl4xb6VXzqb1rWv9O+eSNnuSdd
g0nEBjUGnhkDJgIIcmD0aZg8Ok8IocgJz7zGYOqQa3zPsPtRN/1N1fYf/GziRCe8JKGo/GNp22fA
3h3X0Ud+/bRrpy2yMyPGCAjXrKYTCC0wIHFfYLT8GunXo7lw+gtOhJa0BPLMVjyLQnIZk+C6WH/4
mcUJTyi4AKyG2aoMOJ6rgS9fgXvxOyUiJzgXtPJ40aA3DDDoetnKXF1j0uYdOZ233NAJTmFrPK1J
vmULZTdiby9awEP9TOIE5r6unOhT3KOElZVRdKXI6tEPwXd0udvDfK5IFEie9UDHXBVxMP5KaFz7
hb3L3c4ASiEGOPEsyu0nNg93aLP72SR0AjMSkKLNSWXBBxP92FdUs3kQ/n9d1f93Qrh07cBPQK5u
RsVxlZs9A84W5DyUvSeh+4ajhE5wdtKIHhj2LWu4+IDp53MQcz17OUp4+pO/nZtBByQdtRvLKhN9
XDn7UQHod/Rb24nLhimKLvm8ZVXPr1nD7xa1ePDRnpzQict2F3MAdKHNwP8ECrOpvmvW5Ifftp2w
BGtbsmiysqxDly2VYITldP7qt7YTlxEB9kmgBYp8wsZDHye/AN32s4lL0D4CEW7Ajmyzgaw/gSx6
Keg/Xrt2idhROA33BDXIbAjbu1nPd6QI3qNNPzna/3t9/i9yXNr0sKbMJGrYstOM3nVXifl5RoXK
L3+7hOkCZQRghcyWrVR+bzh7apvEg3EcLuiypQ+a91ats80igVoFRkSuuryUfpdClywd00AVBavN
luXzeh6O0eMIaiO/j+lEpco3GcyJsRkNogcQAaUiL/28mzhR2eR874cCuL8lxgRlxQE8AqWF576d
sKwLNFS4GSymntVnKAFeh23ldzK4pOiFTNB4OXkJ1OebY7LgIQuqnMHrkozn9usUm2NkbszhiaAo
gvjwXIKfvq4Xr9AULh86BYe1VD0cZZkDMIvQz0Xtd4cQiXNeAjm6sCCEgytGlmwAo/IBU+xeV1nh
cqFjYB3TNHTCkWamz0QLns6EeAChhMDI1muDN/1eDixGSgGcD/jbmB73SvkdauJUT/n9wAQbEQl7
g0MNlFWPU1F+npXwckOUa14vXYfDkpewc0ZxmX0ExSd475rBK10JlwW9p1QxObUWNBkdCGTE447J
Op+MIlyW863WKAUXIFGsegUa70X+ZNzzUzrnJWi8xTSODfgZT9PdCWahGvrstWuX4BywTEnmSGGa
g3egujLtc6l2z7Wd8k+huAlCMCMAZ1HtWQOGiqbRrdebXrjk5rgJMgBQFO4+Q/yr3qYwbaal81zc
eWKu0xKrglbwwWgBsB091L6zD34Wd+KyjPpy7QksXobTLRiPMj5WXvdv4ZKaJzOhDRqScME9+Llh
LpaR3S9wXEbzUvMRQ9+jzep4Iah3g2ehD6pHP5M4J+YSWgMMNr6l7OwjOATXNFbqHcjmKSP9ebMS
0jkwB8yzYDgXRwNjUX+2gQX2MgIsxS/o/yAzJ9NQyxwuDk2XJCvWGeMfQVf5HQ8ufXmsasC5637H
PMBGvjThlHzNQcXnVf8BFY2TaMWGOYaRb9mu+UdwAD7GPsqJOHpi58ycaDjXmEtEVTmYzqoVnBkD
xWSSl7O4/OTj0PRk2GGUyLCHzlZHUA2983Y4hfdffMUlJw+iehEV6W1G5iozywm6un5b2/YYVj7Q
2JNpnIOTVY0a7az3bOvLsxBoMCJDP1+MnYNT8DwBRgW7B3gH2Hszf1xRUfEzuhOhBbDaAJRom8Wz
CTKmdnC08uCn3+JOiCoyWKH0gPFcOr3Uw/pP/56m0BvBHzsHZx43EEyOKPL42vzAANRPvGV9RMzw
JV3wO0gK+VBv+5aRFsR7EchGym9e9nAh7BbzbSTZcxxt9fRhrLtP5V74+YgLYG8IiCq6HflqLMBE
sUFj+QhUhldNDCZ5nVDoTjEquSIy98o+FZ15IpP0uxQK59CMy14usQls1pn2gnXiCbNmfme921dm
LaZCkVGiDBg13LByAd4R7307MblMQZBzDLRnfR9dkZw8J6DX9PMSJyTLfQI1Nic2A2rnEy7NV2Ji
nl7iBKRuiAQmx+BDtvFTXWBOEWO5nms7ISkq1NniCgofQ7DNIOyLQWhWso9eNnFR6sVegxaMmCjj
ZrveJHnYk9mrcC9ciLqtBlMRBg9sqXkO+lFlxbz4SFEibrhzYNbA0zOzYfDM6upWhtFFUEyPfiZx
glKAg1iTFkuHXfS5YtuTZC1J/dZ2orICy6WKOEJni6oT13h9F8v5k9/azkGJYUIKnjeLx0Nlvzdm
/wIwuI/828ncTlSCyhpAZYU6dWLVPYDBSwqOyGe/fTth2ZCQdRGgpzgpm7MuX0DUW76TqU7e8Jfr
CXfCUkjV7UbsuJ7UDf1WLeBZGcKLuAAjGEKfM+kbRk6MRoNtghEETVlMAbEFxK2Z8h9e5mFuGQjs
aGQHZ1JG8PAWG/u4C/nZb2nnPhuTcbNg0cb9p5weFYh1Ap14Lu3EZ4HpalBuo1pYkPkegClQ7vae
SzvxWTMIekKM5VTQM1BHxhjTgWq/shhz4nOYQHELQj3ADmuzHaG3sl12OrDv3JZPkfgXdzzNiPxe
A2pA7SGbeEBGDOz0pd7AddTm1fiOs7+1uhOjG+h0QqgQ4sQX4fdiApyWLeKrn6c4McpavhqA4WHz
tn2Yt7YGG0Hil7dcJNDGwAcgErQzUecs00b1CwicO7+E6yKBximoiUZCzOIlvo3Mcigo9TvfXCQQ
baJclB1sAl7SG4vBYfCgqmcve7s4oBVsxuuclLjQNk+d7L9iGsev4uGigHDej3lMix3dnri4A+az
+JKLaX/HJqc4+YuHuzigCDBgQg3MDQ6oUR9B9Q01Ao5xl7HEAMPRyziR4+j1GtsRw9DQUZD9tbHy
U2jkud/Sjp+Xhg5I5OWeTTb8Crbpu9pGfmUVF8dkDcaqJ4lmbN6HXQp16++zrfxSInUSy0REC7IY
VMUjMp2DoeMsou8V9t76oo6xuxIDMrvGyS/HWl9y0CMv0DmIRZD7JUXqmHzWg8A0WY0Cs1Yg4As+
7lb+8PqaJ+Dj7/k2jtUWsrJDy6qb+SWjwOpDKGHz8xXqnPkzyaFH0qAy3pTjz6QCo2izd36te+HC
mNjaQF40wfOKlKYHnrr7WJD6nSA9ecVfgtSFMY21pCB0OXlilTyAAgKzRMA1e5ncRTFtQdGBeQRJ
MQHbWBqW4vsKQeuD3+LOyR/VYO+WHBtvS1ueZNXO2tETwgjU9GtnmeYZI1EWZfe8BnMXARSoH1sf
iXXcn/8AMQUJZnsgdoVZ13UBB32LDEADP0eMHDcfx3DSi0D0r8ReFF2btcPywc/ijo+vpO7Bt4TP
GRFz6JP5alH1i9fSLh5IgFysqhZctXaoa4GBldbHPSr9iu8uHGgCFyp4WHCnGHJ1D15AjLV65isX
DlQ0JW+6DtbuRf0txEUlJPzBzySOfwNJJ6ukx65NmZ9v+JiY5/UrXbtQoBCUpVrH65ZhXOJjZOdr
IBz8ErgLBRJi2eIaJMVZx/azfFR3c534XWn/pdH4DWWkc5DrSYylZHEArSBUQq6XuPHctnPuBIMG
KLLiFnXl5dBu+dNY6ie/7+gEZN6OIMoMcYuAioW8AElRCQqr1S8J/juO8btNbBBPJgEnUsuDc2MT
cCQXmde+XSRQb0BEDc56dE/YZu6WtYoum37zSyUuGKjcKUgpAXLNZnDIpWNrMXTaab94d9FAeEAE
fRlLXPP78JaAUzjXg6dRnKDcQNQT9QPFBYiCZw34+V9x5/k6cbFAsqaQSOzhg2bld1M1XicANPz3
t4xOKfovp7wLBQLbQIkZdpQNuVDFnkIPELx9XVglV4Sx8WlhDbmN900+BFBWEbZZbzEiuX8qWbRe
k6SLPpl6n+3ZslE2n29LZ27XaB3vKREYMxwmkl+iNl4+2JUE2gvYion210ewniZMw4cnU8f0E4vy
a266i/82xxt3HheqE+VQ8QDQbcnqsHmJhukSdFJ+gxXcBepYyAKZBqyl2Z58M714wLTXs8+uuYvS
WUO0d6dAm8y2YQZm12Mkay+DYDbwta3BBoDxAWgQZHGnbkxPUQAWXic7RoheLx0sFRRzNxR+IaXT
HqH7ciLnXb1yK3dBOmU8wd/AnZTl8dgfWA6KeszM+M3f/Dv19PuLoSohvKgmWKUnbXu256BalCp6
5552+v1/RiRomV/bJWpyEuYtviYUQvPHRC+foEV5UNAaheJi4tV35C5eB5PsvQZy0WQ7tObApQ6B
wzvUDwfumQ6dH5FA2saAW3HPBDg3Gr5cFUn4ztL8r/YRLgwQIA/TTyChACHtWIMrFzeWE2FGCH3K
DlbzCyknx+Q2qbox6g1mOCZ7XNZWQMfA+oEN+Wlu73f/0Uk9MvBcm2wEXXzaxNO5biq/ZOACj+xu
eRgp7JzMwbki0VlX9/94GUXK19sGX24ITbERTpOALnQer4LeeJU9uIs6akGoGvZAqGSYb+YQfhsS
VqYbULV+O3dyTT7wQGPjDDjDmEEmqQRzKWRkzvxWP3nqb3etvirEBJYXllG7forqDewcGI33W/t0
Uv229q72rhlRWM0gtHkTloNMd8I8v6cTpLYwXHYSijNGQYJtKavx0Gzcc3Hn4gyNHQjQD91J4QUC
jVO13w5cez1TuIs9AkPItsQSRgF79XfoVVzGlXzys7cTmj2jvVJyxxBUEEBjE5Sd0KUBQ4PX6n8A
j8BqA6odrF5FKoMgxlVF13eOjb9fXbiLOtJVvsf1bDlmQkELKsSN3PzmZLkLOwrHGOQs4NyAwgUo
KMsi+ZnHuGn4mcQJzRrDbCHm8TnyVXEZT/HtQj3j0oUdDXk4KqowtUmHKMggMXIo41Ye/fbtBCZr
+gmiN2AWHiHWfkGq6GlltvE0ihOZED/ZgMqosbgxL/MSftq7xe9Gd+Im+z2hLH1Um9UAQ7av1XMv
wkOR+LU6eOwcmlUlFkIr+Al0dyDsvoChijd+tTHuQo7YDk6BFgwLGUaI9wNUhz5GJxYYr4/pYo6g
VKsKkcdwwoLcyY6c7QHx+5Qu6AhChYJDW0lkG6pYl9MwMQBTy8gvy7q4I3xMUC8X2PiWLy8okX8y
g/joZxMnMEsoa0SgkMPSa7yksR4OoBLzO49d2BGYfs1mWSOySptrYvvrpo897e3E5WohRTPW0JaD
QmmRLYN6mBqwxPjZxInLQm3NvGjYRO3BdRVDrw4cwV7PWlj2dWCWhAOJPmPjRO7qSFC6Bjmy3xg4
F05oxhX4qfZq45mFwKqIuzveaq+KDXfZBCcQ6rcFeFWyYNU3+R5kKvbDL3MXdlRCoEfsgDBnPaLz
/JRQitD6Qd+4CzyaiqYBxQ1MwtfhJYf0XDS0D15u4sKOhJmtZXTlkDUAYnQKDttifOhIAbHhTlhC
JQMEdAtsIi1wum1NXpYSugN+G+evfTBfR1k24G7Phq3ZUq5ABzeYyc/BuROZkAHulk1h5j7o5S2E
Mp5XTyIC7gKPQB8GVY12EVk76/O6rj5UUvpd7rkTlkEVQ8YFWlNgCgDBdspDkWDaVJdXfhZ3ArMo
ynmqTy5u2XQGXqEmCyDr4Xcn5M5ldgsg96wt9s6Cl2jqSkg4zn4tPMhHvHaVEPj5ampQMLA5+7op
VJeXNvGD0ANh9XpxLieyJidXmYN1f64qLs4JKYzfac+cohbONHB3ByBoCMPtjrIGjI9+DxPmBGe4
AY6BIBJQBZuvdrte5JPxu7e5mKOxJxrql7PIWBPdLlGRAZbmaQ8nMAmabND2wqcEB4++iOhYnQ1b
7+eDzDky9Qah3HEvITMRFdf5XD9DK8vTJE5oQiajAoNUhfs9D+6pUjYFEeV48ApMF28UnuYeoaoB
Qplqr86Tsbi0wxB7WtwJzEXHWxAZWLwTIDtt9VZ9s1WQ+N2uXMhRqQekcQbOFwMyugOnY/sBrbfc
74O6oCOjw60sCKwe1pZDoysn97PS/JuX2V3gUT4vbJ0BCABjABQKRqmgYWJHv/B0cUfQ5C23ccbi
Sufftzic0xay0H4bd45OE6FNVRV4soF7d0tXyFFhqpC/92o7rfKXorAL3dlYEKONgoTYMlre7lVd
YNYXIoZLuonF+N3kXCKi3rAevwEDp9BFvCv7AfJIo1fnDVRzrxO6qBUEpoZTFhh4CF3kYjmswu5+
d34XwQORLtSuofMBjA2uhwqUe4d525nfDcBF8JgOi0+hwKV/4FfVJJ63Lv7i5TQufke1Bcg7OcxC
F8HualKvd0v8LuvOKX//xWlcBE+NKaukUXBJKvmXpdvPQcHnV691ATw1CMTN1IElbBpm0O5WEW6L
4O5L/cziHKPxZuICfi4yzM5uh3xSMxgjd0+bO4E66GaB9C0+J/ST+NFE4DJlkB3yy44uhAdCtVFc
BSivlDW/wT3mQnA/QBZ3AY3NWgUrbbBxfqqqhKUa0dgPPTseLhfRuhUDKElRUxWCpRXboxSjhrnn
B3VuuRAtylVX4CJ6ksI55lH4tdGefcR/O9u/VcjrTZS72PAmB3H1dQhqtty+N7f4RgC54KMy4PP/
dZWkPdsW+ossy6OXi7vQo2ZLIOMZYdcQJ4R4eFl972Qt/Mztgo/6gpqFNxSeMu2XSQUkZsj0r//e
+BsnkctFxAMQDQPRDAolCKi9GAjh3uB0qs70svjRk3AXhbRFeO7LDrYZGWbnIxVPV8kwDX63RheI
JJNNVF1HYPk5v1NgfduE9LtfuECkslcRDXYsLUmMsTf5DcqDXmhMtPBeH6BhDBRcBWI1FA/J7YJC
X5wb5Xd1CZ3oJMxAPi9GVyIYrbpat12ecahp+h3OLhIJioe0BD8oz5pAvmwdCiEJMOV+nu5ikbqC
txyTO2ioNLa51BFApHjLjH6u4oKRkjpnbXRKLaC5/1qodcAEY9R7Lu68QldWSl1NWLyUE+TT6TW0
AZ+8YtTlJTLVXBRgZmVZoSiN045F4/etCyQ0AKcp9EzqLizJbnmfRyP+CqQ/6puhC5YDg+isn9u4
wCSt66GvwUqdbdTaw7yI9VhE/J2b7htJjNDX0aSB+SbtgAS5QlTj0Zbf41ocm1Gwd9Z/4+BwMQpN
bFCWz0+bL+YnYfpLEvpNZgBW/3rrUI4I2mI51RZNNEBhNbqsZTJ6hpPzLh2KMLdTWECsznS3iT7J
JsqH//bJv5sE/P+v9w20NJTYBPZddWB7HiEWAKkZ6VVaZC4CqtdAOtoOtdwceLWs7chVF+x+oDDM
GTk7D/tpWjU+pgmmq96Ej6JJ/CY9wZP8em0SMSjuMUjmdEl1J1hxEfvxzEGH6PXKezPuBPK2SOqS
Pc68hZhsrLzchLksRVFYSEiYoEy8lSZO67n/tNnZ7/LPXPwTJC8HTOrDJMtqn8qpvEy08StaMhf2
xFlgehtg4+O2p/nQPgVaefq3E5dhyMDMsSIbxl10gsbuZwFYBL1OaOYChijLu2KJBYOALjinBAmy
2Yy739d0EUNh2W8y7+ApQ14+LO18b8rwo1fQu4ghvJyZ5gPiEmCER0vICKUZiL7/9+J/T+LMxQwp
1QKOAMAKisTRJwihpBiFO2+H3et8ZtIJTYCzocQzgB9UQL8YlAvd9GjoqryuiqBUeh2eU98vJp/w
RadmYxCUTQDYKqPWq9yCSvDr1QNBOkVOpmlV/8gpvRTEr2HBXMKioBvXXuUIIaVMntYl/1AsifR0
xej1viHQAjntFa/npW+uagiz76UfeI25mKFgA2RZJficc5uYtNpXCFXEi1/wu3RFHVuaIRxwl4OY
0BHC3Ne2o36f0oUMiUDjNRfjqkL1flJyrtWh5vbnf4fQG4eyCxpq6jwmULHDYy5Rt0X/uWP0nSvo
Wys7h6YSZNnr0xtOVtMx1pD3bSB67+cmLlURkTSIQ9QpMhMGt233sjHz7GcQJyyRYwlolyhWTsS3
eoh/rnv8zW9pJyaXsGHrAD7SDFNeCYSFpiVbPBnKmMtR1Eg60wLiSriLx4/oQp2N1eDH2g/Rz9dB
OS+LKPUYIREuHQG2R0GmzuxeABbmYobKZFk2AWW1rIAwC+um+24WfgncRQxNUTUUkQ1Ztosd2PJp
eBi3yatty1zAECnLgUoKe1dTbVMD+SILBVK/096FDDE5K2hYnk4e1Q8PtaLNs7RT7ru8E5oBZOem
3MAudUshARndQgcp8/Jxl6kIklRzGwL7gHxidZgGUDS4litgg36B7+KGxiQAExwjLLP7esfG8piU
0i/PunRF4cB2JemAltwc6FTv5XdIxr/4mcV5bu48QT+VwuJtVN4tRJBrCQUyT1d0wnPpQ5KQDRuf
RXw3BfIJ3OOen9O50/Imj8gwA9i8TGoh6VT082Udb/V700dvHBIudIgLW3CRA/oVj8sLZBNLdKBb
T19xwUO7AHS6LYFG3HKZ9bS4y1c/1jbmQofA+xp0DGLtmemX6ErMOTmErLXvhP/prPmzbcNc9NAE
gcRpNQNwghGE7ZPa0J9FVOkqTaay9PuyLoqonAfwOUESBOP0q0z7eE2XINbv/IA3Pis//bDfKvKk
tDvemkBBkKZntxoS2ykGZvymPZkLI4IUGWhGZpgH5bNrq+i3BAqhnjt3AnUMRV1VIzqgPR8go6fk
5VDr5eiVBVwkEUH/Ezr3uNzaURyXMq8PTInFLzO6HEYcahoSSvCYcFBhZdJ6rDBPNRerX3Z0kUTt
OC5tD9FMCNlVZ6Ron/bdbxSJuUAis4TBCjIdtBJzCdXQqtWQIPWjV2UukEi1UB9G0gUgJ7HTQTb7
eBxl5flF/wASbWRb1hg6GCIuDskA0TLh1zBnfyCJepSHlQpRLoOAcgrH/LFOfq7iIonaflWqWAEP
aeukT/emVtAHDvwaoMxlL7KF6JNNxsgsbC1TSqrrYJr9+C6YCybqGhXbIiQi68Azfce6Ys4GAfFf
rwBlzkkaRuNM+RZi9WgaUlItd7ofHv3Wdo7SvdtqAyJlAZSc3a4gyCjTaqsGvzuAy1/U85LWtD1d
0YfvUZ18hiS0V7ecuViifutE0fcnVLLNvzaiHFE6K/24qJgLJcLbs+133aBmVuwAysaVHW4CsSUf
vWzuYokSE7RqQH8I440As5CJX4AUyPhFkYslMgLybl3en1oI9Bx8pdn87gToG+enywGUG9k16Jrh
ETrz/BbyrN8kzZXfq8hFEkH4d1JQQ8Ww2twHGdHzr1FP+7mfxZ3zs19GqD4PCkWWOamyWvQ10BuJ
H7ELc0FEqt/UkEisDoXXI9Q/oSOqPcez2R8YoqnUFv+g9LSHU1qH9AstFy+0DHMRRFrPKhEzHnRm
Iteqj77KQvlZ3EUQhVAESvipjhjm+YfT0oKvZ14f04UPJUXSkalHJp+25ChNfVsw41f9dOFDDe1E
wFeJp3m+TAcIGh+ShvR+aTxyCrd6bOd+7zFn06n6Q971t+t777g3buYu+U8B0V6x1ztu5hUlGdTp
+LcZoqZJupdr8uxn9VNS+O3ybHVOggBPLIgZg35gpCqtUAf1W9sJz4CsrVEtdH0h3j49NGoPzwGH
6t6538q/v1tcBFHX9pzmHR7nDaTCbzoz5M/QZgbAEoMWQZMmTRTfNJD4/LUZQT2LUy6r0dTmS90v
BZ7WY3uzn2owOUjO3snxp97kX15iLrRoEBQSbRWOVQwPk+d24C0YcAHyUGm0sHg+9uvGg7Qb9lEf
8jxm4DukwejnCC74SNs2GSsZUJAFF/EBGqsv/cTpO9/q5E1/+WUu/IhUGCleWnwrE4lPepjUIQxz
P+Zn5sKP6Dw0LClymm3jqtI9ZtGxSebYL7xdABIa60FlLZyY1+SemT26ELZnfonJhR6BnHnLkwlb
7+1wuRjgPfPQ7+B1cUfb1rEuCOtTxwcFJrjr+gC8cPMOocMbwedCjyBTIxNTjzLbMNjQZZUM5Uei
NFq+y1RBkRNHJunP4q6x6HvMrRz8jjYXl0RGvUEqEiWcZGYcWiEsSG7ysBuJp6M692aCfiR0PBAF
ol4g7W7CNQ1C5ZcPXWjSnowTifMmzqhpo+eFzfV9tQxQoPZKty44iVakUEEFZ4pFeRgLuaejCT1b
ZS42KTJTtBYFDNOsa320Jb0yRelZTXCJkoQIkkZaLB4mdX9GgvbrtFs/3BBz0Ul4YwXDEpwSWynz
86Z7Ganu/K5DLiZpAazElBbHQZ6MD1q17X2oSOiFwUOZ+fXRPJ6Se1U0UDEly0nDXv5zmsP5b195
42rhIpI2HdpGkQT4vrKfv0GHqCYpLuY9hQp8Y5/++4+8kfVdWNKoTKlIAOuoYHvBBXpKwy70e+C6
uCQyYozILkjLRAzq0FYAJncN9/V2B5gkSJvobUTyBOl4kWoQSJ4NUVu/Y/y/24W62KSNtpWYoGCF
m8v6LcrVDUjSvfIX/QMqk4PAUYI+IVu28ADy5TtdMK9HP3WBMnGInrOmsMm+ExSHqyICFdHoN6JE
XajMxEYd6wa1rWanayrxMg+tn1gvdSW99E5IS2pgZYJpfAad4b2Og+qdO9tb39LxlBZi8UM/t6fy
sAowCyqzKp/fK1j8e1j/eW+iLlZmr6aprhYG9EM7yPZiLsgap0FSBuy8bcbmQ0fy1qY6QQY9yLKK
PwZAkC7HkIMJIe1bVc7HGSC40/8PAaWz1eTRexwGYfjvpfcvu3NhcEUid1IsaHlgBknmN8Uoximt
ZB0F6TzNRZxWQyseq2JW5SEUmuuLTtNNm/NomeZlT43dQYYLYFRtQ/y7DVMdNQvLy2qO7S9bdXGS
Aj2tjkWRzJeLniJ7VvJATUdjO6CRLRTuZ7Csz2CL42vQgWNnruI0F6Z90XstZJas1dYe633J1SGa
u/wbX6zpjpVS68eNGFXcAn4Yz2ku+7I/WLvMj6td9vhXpNq8BAFWrYarTrfrvYWqHyZmSiXFDci4
9uJm52KS1yroygIqtvvQvaD7GK/Xdq21btM15FO+p3IYzAYddAI9wHibWrBGQv9JbmdQ1t4V8LE6
BICQNvl0AZVWVZ3rFQWwT6ONbHJurWyiwzAOefERMo79h1bj4Xe/S940qaKiq64Swmpy19VDSA+J
QTX7JtBlu37gQ99tNC1Bi8ORwEKdoCjaQKy1PTSqocvNPCRb9c+Kj20uC6vEHGKITAzVQ0AhsnNT
RvsM1qVwJrF+mNlcGLRtQ8C002hel/BhmEk3XuJGX8i03bQcIfjT2P0M4rLQ3D7yIW/GjJWF5v9M
XbD2cTrUc9TY40jiUUoQnqtxheDB3Krk+2r6PPwFoYWhf6YxkE83puFrdx+wOEiuhzVI2vtZ7gs+
gFxUPqcQbV46fsC4vt1Pm0Qbrz3EmGoon5d65vq+qLms2YH1UNwyaTuFerqBlICQLyoa0HiaR7Xn
5UVNYGXMiFTFmSz3XJtUAOX1WMw8XO+ntkURIu7KpT6s7dqNPxK95sOcTX0Han869OM1kM5yorhd
cykIxp235anLa/QVQNLUhM9NXtLoaHQhj8NoSH0M9jbEV+eMQKSvY7o8kH2td7Rn2umuj6P+rlgq
BkbEok2+5Eya4gqSeQNeemNeDDt+UFA3ePv1TB+EbE/GMecaVgiPNFyH8TgpXn0iu9bjOU3a4AoV
ySFAmbZsSWYHwz6EfRteTnKh/aFrdR2loW3n+EzTQsk0YVCTTmXfQCIzYTzX6bI0qE03UHf40lbd
alNZyCJM2wD9KjWS4VxCI+MMFHLxF4x+o2drhl0funKqmiPL18GmoWzN+WBW+nkdhOXpyI1RACpX
cj1C6riYzw1n9Aez8fBxX8tvUOojjxCsUTWEoes9P/KYFfpC9wadmmXYi5QsPHmmlo/HLhHrdjaC
8qS824okOAsg7tBdAmI4fun7sLiq5rL8GqkQO1MKlIWHZhUrvZySvNKPJoCK16EMwatz3Ju2T9LQ
tMnw0FupHhqNWfl0WPPww5YrWR7HmhB5FI2sId7W6kud7OYhNwEebJYH+XKcuvGxGXtxYWOIbB03
Gq/DWdB21pxNQ2jXDDdorlLQbcw/h6Kj5JaUSpcpUCh9fV20M/poGkNi62VXK30Y8qDpLuied2OG
c9eOt3XYX3ZyHX6Ge6H1eVvUxzFYigK5pqeXSofTS1cy/OfoWvTToUav6KHERL5MUX+hH8SYNM0V
JJg48ABFPfIzyjb5pPpQzddsNBgHKrVZ1dk871Vwo5t6Hi8gObNddw0Uk1NpwMx0WAoarR8iWoPn
kPZ7c9YOdtsg/kzs/tF0cjuP0Se5qVhZd8eQYsiYMxQ2bpJdNOSwCasxManVeNOIVXS/hrXp4rOC
z/GWJkoOURro7v9w9qU9muJYun+lVd/pAYyxGU21dIF3iX3JyK2+oFwiMWBWY8D8+vu8NTX3Vri6
lCNLrW5lZ4bTaXzs43OepdqexkSgH1KSvcV/R2AtowvY8OAQrLRoctN2C1BBW1Ltzz0VK8mhJAx2
na+n/RktXObBZSIZms86maGWDVO8heRVJ9a7AghfNLn5vMnDakJiMl5BDiptdNzoUyUl7G1TShaZ
ErC9bwIiyHFp6+lDYmBnuJqJT+exAar3ejLGTI9r2w0F+k4A+sZPQ29qfYf7qKB3ak7Me5MMQXX0
dpCvTzX3oLuQNSOBMxp8auIfJYsVOOSJTwpQAqsmuZYaAn1XHQR6myaty5EMuZ6hhHU3L1VSwRkq
8Osb7KjxTvCqArV9bUt0YOHWczCjCNan7mKU9kBo3ZNMN0PwW8SgPoeSXltCZf6infKeD2wU8oaU
nNEcUph+UUF5Yw7yKuL+Ye7LHzWA5x9QtN9zEFKw0UWSjJnHoGeHJ0LEniT6Vh9j1S/fkl1uYxrU
miVZkRT0aqjIABn+dbuLlK+fqxo416yfIAs4NDW5UcuydGm09u0NqjZlNoNKlwWD9K8i1SU3W7/P
fr7yGGaGHH+o/jwoMfwWgcP72PSD2Oo0Koa4z6Me+/4ZIDEVnSey+126MeWLYy2bpM7qVS40H0Md
fw6KJEZ13Zu3PUNUR17ah3oMPiCodJFvSeONt6XcBWT06r0/NqqoohOgVvWQYuupGxkpiKL7e1Bf
CQIP4czjOhpTyO+xcy/qfc4gRzGJM28SdgcjuVGnfeXJ7URFXUXXpFqCQWfTNpl5TSffKPIwNIJF
2drBsyhPGlk+yXGIx3xQfvVShpOSqV+sZM5ULee003AES6c4btZ7r06YziqVNFd9J9v2ZmNsl6eZ
NZ56DsNg1xkgOWj5kRJpSMlNRY6cD15/ruqaofqjozaF1s/3Nli67jhRWqs8oWVw3Wx9XZ04LGzG
Q7/6VS5jrjISLUipVEP7jwsMjpd0VrgHUhPIz5JPyU0FVngKPdzHuhnhZVuROsRpDxpNk4st4OoY
IutINwRjkRIT4KJefF7fb1K0aeU3qw878OU8N3hHsDVgKekDkuJv6vMpKR42XX0yA5yDyUbJeasW
jkrMEKPvTWbcZTqqofDpbcCmP82+bul1oQUts2UblL6b96lYsliV8FQaRuHFRzKMoJiWoPmFOkUi
U65Xgd+xMZNzWzfpFu5bcxx4PI/3ZBFaZ/PckvLc7w10hbcqEex6ZshJ0nEcFv3DhJImabRLuPst
SMTXXBUrl/k4lqGfVQHyB0iwb/70kYvCU/kY8ELnfQmvTkxoUy+olQ1VtkN/+haJPXj7hBbL91Vz
aNT0UeFX2dpgN93EbEzuUZXdi5NHkWCdZK+oeUmmSVLs5XD1s66cTfs4ioV8GugQIkaM1yNLSQpv
zDhkaFv0xsO+ypWCzNuJeFAiOJIiiYIr2EHKJCfcL8vnEvwn/75N6M5SpATlue0CL8QKtOF8z0M8
NHKxrkWSDTIJPmrmbQ3qb1XcdGdPw2gz7SrkrllCq5bcS6AURNZUCtybZVPNwxLOaIWKCEIOabwD
rnemiWjkzSh48IL6/MIynJvdiYUBf6g34895HQ+Vet6DaX3GvP2vhBcQRuwhfFBd+TvsUFII1fLl
274YHh5g6I1a3dbOq8lrVin2AQTjeDrH+PoNyyYWJOVX3c4wR90rdGrTcuuSF8r7rYaws4j9gwdf
3Coz3ux3x7KDwm6up1mbG+hM6SmLyi4cc6mhZgeHNO7fVmW3LciAlexuWmhdfYRaCvdTD6m4SaG4
wXB8smH7koTdFggATda1O6sFB/RZybnrD2pqwJDDXJcEFvM1FQBI4uo9aDJ68gHneLO96zV4Rje7
EXivhptp2qttg7puPjHYNuXFFuw8D+YwirI9iMfoXK0hx3mzhAKq3fNs5nOwx3gKrjXSqg/45oTe
wEy8nV6HDlfoicbRPn5pQlCMMhIH5fZoqDDBE1k8LQ6QCip43tV+e4wBpf3Uh8F8Lwju/jwMRk3x
YmhncCAIiMW5jMZiz5Ou1/o8qK0mOY/qzrtKBBB3T0hGic7gtVlN73m7D8NdA8U3ZFxLt6H8Iebp
6GPk+67YkWS2rSDyfR3SVt/WHWXJJ0/SqP+0hK0fPwTbvPKzCTh5WQglA/aZHB76ZaLVeYLFD82R
WgdNNkLyvztsGrLhGQgQfvJKCPCFfVoF+wron9HercfiYr6OBrQ+sl2OckDEDP2ejjVNgOJlgN2x
a+z6BOsPER/vofKLwnuENRTSgbrwEEHpONQilqBU4TsdifHNivYJBNDSIJ61D85CNL1Es4yx6cAd
3/rPQ6/r9VsCIcri29wUwf49WbBz1Y8wRKD6F7tGOeGZmvC4yLQMfZ0a1m/koMaLS1xVJeuNbtRU
53LD7ZU2U4kHblnN1ZeojeNPBQ8ScYQU4MwpHOMZIgCdorU86hZ3psmJh/8t4APQ6HW7KaJ17M1j
AJNLYbJkIc0y5DgLRIePqjlkUWo8nPo8rBVeMLMwIaT50IdMDpD6VU1OqsaoDFYIoZ8CjVMOOBU2
KIUseHB/WBoQz1GIBj2xZTnSRh967zErAAhO+SJN9CkIa8KQafSBl0VCVuXDEqykfMUxO3b5mmAv
HYUeGb/idBlguECTbUo+J2IK1bMWqBI8dz0bZKZo3JV4aZQaXsKS4PBjOEeLAw2CskoA8prJfofP
Glc3u/CSd2EXV/UpWMgyPniKBGG+4ISpr/t+XN/BAxWmrUOnRfQ0VM2C7BT1Av9VUxIFB+aDXngG
sGnZswkp9/JOGeUvKd3bVl4btRbLSaiAoNW1hz+A7ln9dO3L7YsPIsE7rksNSog3qAnqppp0uex1
NNywda1eu84UakhVCH0xpPB9g10YwOWwOa7SZzX+lTxdSjXctwPvzwhC/Un4suApWTQ/h/HOf9Q+
w5M19iWjmUHDRB1IUzF5N+OrDHXajBqV6tTMbS/TvV4JvoTe6SMMsEF8M3u0pT4+b76qOVrykI7h
Y5zMYXdD0LIjyH1wvaWl7OgEEKfUIeSHFS49mF8m5BiO0FU9JENImm9bUHb6AG1RFcHhUAQJYgsJ
NrCr2JmpYOWIi5dK+hAmcLh7pDDN6jOCUnSX7Xgoy7zaZyVu9q2iCuebFCQFYBpE8Qpv0PmKQIT+
zmhd1imMpVZ+qyIz4Q3l9aRSKYxl449UKv6dbJ4/f/YDpbYHwcDGO6KwC2HZsKcF/glbR2EGBoSa
yGJ40T9hiJHeLtzjM86hINBYcijJQVO4Hevm7MdrC890zfuYZNCvCD4EPqpP6Qa5iXdNwFCZgatL
gZfmFvf8CvcNKIURAFNXqK738anVDUlQ04EMQ+Z741QBLoBjDmIvy4ZnQDz4UT4WPbBsui3H4mYK
uh1m5AErwgxPPP68ijFhqZ+svMsGrqpPMYTRrua+mMKsDFv+vtAciOlxSMTLWI7xx0azhmaB31Rf
QAHb33E4RaBoYnyoEJrhhNdPlKSLIMkjimseaLLDMseZtzbdFf4m80gM8Q44XZunpqznEBnTtraZ
Lrg60XKb/au2NoBSg7oVFNnQUBiX1AsMkY47coHyCFXtocRlp+FCtRY4N6+9ae3Fu/KCAP5taAbk
OiFaMtEP8HNL8a4Fzh69mgBXFQo3HO+HqkDF7b5JZnmrDPUPtfag51NhTcbDNNUNf4Y6rr9mzAtx
9Ba4ujqdo49Oi3zSyPBH7DIvQE3Nk1NKN5STsn0TLdSnUSZJabUdmqS/Dykz79ew0edSct/czGXf
Td/U5he4Mdp5Lq89o1rQIX1ekWRJa3BrHjefEJklzdiOKVgynvdIRiPuZiK4n5XzwK52vnnFleo2
CIH3TVFW79sSLnqPqORpfluzkCeZrsryyWchnJgqsusX7ZNmhOlg0Zu7DS/rKzKu440pwkhneEBB
bogWuE1nvMuaxw4o1K9BK2WVNwzpSdrTKnlH4DJ6jZ74AD0rvUxINZdq+4BiTYc02gPjFe+bup9v
vInF6NBOq/kodFjfir3t+lQmRX0/LH37QwaMjR2KEQGOjMLIvb1pF7z6bpaJJ3Wq90BvmWk2PPZp
Jz2oRFF8sxOv5aJECj2dqnjHaDnwG6/2qms5NHLNpqjZvOuw0HrAarL5FWaCTZlSPQuWBntkxlME
tanPmm/bkiGZKx6qcA1voyJ50loARQrlO77lODv3O0WqIbyV6Ha/glHPnjiUCD4bjhfGdScCWZyn
QPr05Eex0SfYvUxzOo9r9UzBU3yK5kKM6VQw8xn8RfYp7NbuuplJd/C75WgECi60+7YSX8s0Umr9
hEZClAImg5QNbXscn71/X+KR+UBQCIeHlgJW4LAgh/oggn27GnGBPoFMo7yrNt5QK5VxsT6BKLxf
L4rRKjVFIq/L4fRt2Nd0NnA82yJ/zdlpTqAxkcWXkrAI6vJdKEvxKeDYXBWvOoCYIqpP8JAEP28C
jnHI5rbBp6hhR3RvShnex+VuvhSo9r1vaaEezJDMwTnpgg+Jb1KzTj9oubzsUgaoMM9leV3TvRlQ
+6Piho5CXOHDeOmgYBsGQM3amnxW09qmWH76vvD2bcljZNBTpj1ZATSEQtsPsiPvRTQQFKPh6Jg8
J3g5P1SJ5g8eqVuFq8eUKg2wbRGnysin2l+35bgPJGoOojIowC5+NH6GnYsf4vomBGX61nsKEm++
Cog/w+OlWLtvEd3NKzfL4KMSaeiIe6HlPzpIon2P6FLjR+NxabICh2+B4gdq9ChJivBdWKJSDa7d
qj+PYdeG6doRqBrIaZqLvE9YPaVhSYsNGaLZbvW2VXVGUah/ARyGbJDk8boSL1O1/oY64dAdl3jk
rwis8BzH+33nkfY+qYPmjuzT0qTxQPTDGCflHc5s9rVpYUr+E/jF33WdLE4VBJ5nNdAK+Hi2hFcg
sZqMkMRNEIfYKgHSR30jbDpAR7DFvQU5lww9J4AvsXUCymqoxqW+dBGD+lwvOI6CcHXzvCE2/3tc
oqpXMA8+bNtl/wxwEK927TmREohNAA9Ib0SBu/QA0c2An6vY369DhZaoEwCS2AxwwNbrpEeb6bCu
8bNf3IZJ/cmlEQ/5tbdIAmNq1FvEDvhVpNK9jB+9OHTbiTb1G10mMD867JWyLL4Oa/s5mPjPEH5/
s8tt7rfumCyIwNi0LD4qvmc1c7PiIzx8uyKVqiStN7Rthdf9Rls0tMrlN7fFtiBEBOcrgUQAlM06
WDrQNSbohr66jW11m8k8igRPQ7Cz2/B1R6clGYPNrZNtM7/RQwIzZrzwNJn3FWZxcx6UMnJCoxGb
+Y3nzdYSCqYmZHDqvMYr+gN6aaMbNMF2jCCRQRVRXTahDorbAPWKgeyug1v4Xrjv6rVteqAytbqP
TZ2Fg3LSkSG2YwREI1F9j8GiiubtA+qLcFIXH512CrvE1J9wvXxGw8wLwKAqJkMeq0ZE6bqX2u1A
sfnf6I/GyS4E6PYe+jnr6F2xWrhJMRFmxSZdfR8CXgMUvAgKtGhgAMOAx7XbuljRuZRbwXboeAGD
l3xYRjSmUKVzHNuKznaDRD/K3cCZTOFZMn2QXeB299gE8CXex4JxTBsF3ePa1b8lTf/FaUVs+vcE
Hc2YXhT2GNF7tpLGnCul9txtdCtT4QYIg7KAzmOtEwXj8CkP4E7xkxvzMsi/AaDY/G+KYg60e0GK
katG7liSAoaqk78Bf0EGNIdR26qb4dzGwfaHl9Z/fNv+s3ztH/97dPWv/8Kvv/UDCgcwabJ++a+X
vsV//uvyM//vz7z9iX+dXvv7L+2rsv/Qm5/BuH/8vfmX+cubX8B6F3DZJ3SEzfOrghvi7+Njhpc/
+b/9zX+8/j7Kixlef/3lW6+7+TJaWfXdL3/81tX3X3+56PD9x5+H/+P3LvP/9Zf/M5WXUTpsqv8e
7X9+5PWLmn/9xaPkn3EE6jf3UaSMoeIBpPD6+vtvMfJPSjk6ffg/I4a9hIDuAPIW+LEw+CfjSeT7
ge8zn6OF/ss/VI+H3mVI+k8f7j9xwhjFrXkxP/6f6b35Pv//e/2j0+1jj+eP+vWXf5tE0NgmfUeo
dhV9IeShlPrjnpivhXaB89LYZnxLWvpzpDFyEEOVqtrSHXZZf1rjP/4R/4tJ24zvajdzNMIr+GAS
9ugT71Gile44thWRg2ZhVzRFc4CNwX7X0xCSt0bGLvGORbFuyyIImJIVbw7BcvR7iqq0k+UpRraS
2B5yxQA0Bs1h37rleu98ncvGJC5YVYxu3ZdhMe1rBwQiJHUmllURQDmxF7lcxhicvL2MmRFsBYih
gRhQE8MMe/4CwW4nYxEMjuj6802/owYYoUgkD0TBk73cb6FD4pK1YWjrssTyDgNwQM1BlSq8B9Bf
fyPI3TYXwDqGt+5LhqrWGstOHmqut5u+1sFdwT0XpgCNbZ43nVmk4fOFukL4bRygYlY6yUhgZBxZ
f17wIoaPKIPr+0HWsH8e4PUZea3TExaDW9FZLapREXgUEKQfHwp07c502Pyf3Jd/cxbaLG8ftiWD
At7iAPCK/LZPbXml6jBxIbNg6laARhJlvX5R8kA/7UMGIIjTWWgzvAtOQ1PVGHZVIO1OAUie0e5k
B4c5W5HZ4RU+sg67pNzq01SuYdoCQuA4cysyL8I3w1hNEu1dlL3kVhXZyvXouNxWcIpOFnu54qTl
iYRhBK9gtBQ5KRdiXazQRB9rX0u1S1ClqzaP0FpDC3Ke3aZus7zjUOt27zH6UN8q/dIPLu9AGtsE
7yiMunr3YItXhctdW8g6nbrB5a2Gsa3AjMku/GSPgBaI0MsB1eOL6ClxqRlgcOvWHIG3UdtKanCY
4+a3KfZVkyZq6tzi3mZ4A35cjVUU1wdY1x/3tY/QPfe2k1N82gxv2RsdlIAhH0Ip+7ygXXNe4tmJ
foeVsQIU7uyQQqxbtHKmIfWjNQuX727ztqIzBtq2FtDTOiiNqhjV0XdSOL0yMWsrNrsZiqISGL0D
H/y83YbfUMNf3U4Vm90dFJSNOxnrQxBepPMndW7hFeWWvtn87nlhs5kmTLxZy2tUbOoUGPgnpwW3
Cd4LFyi5U0y8xrA+6d6rtn10G9oKTkDdWcI7DD2xmV3NhF3708bcoscmeDcS7M9JYfBW1Cml+eQk
24xnkXVhoi+uphb32QE+95kIcXjHrHbyDsTgVkKr6n4yfiywTUYvypQA+TYGJNVtva2olIU3dI0G
ISquZSRPRZAY+pn1a+9k0IzZW8HJWD8PYpb1QQBjyb2P0L9z/JpWaBrm6a0AuuPQe+Z6LoFDadX+
4rYs1q05APWpF7ZfkFzrV8/TtwUdnGQG4KiYvM06e5+hHyWIOCxki59rf3sf0dKpio/B7ZS2Gys0
tXV1KANx13kzHhH+qtxuZZufHZYRrJtGKQ5+haYt6brPeBAJt9PQpmfDlQAvqRnguWqGBRL3VJL2
7eR259v07M5DnQNoF3EYKgCOhoMQvlsG9Dvh60/lWc8f6rokkcCCbxymh0GC52bQuzRl8Dmt8ATe
qPQ0fBBAs/iCu6JJC1CwHBfcikzJq2DV7eVryrA/AIjzQYEI5vbgtK0h1qVqQ2BSIcw307Smp7B3
vJFt7rWmAFTBuEEc1nrOaOKvKRD/TsxriurX29hEiTOagb8Vh5aPAPy1PaA40I502ys29bquN682
XigOoVna1If9QTYAEO2Wvtnca7osetk4Rgf/7F426+u4e7HbXrGp13UBGHYoAA6aoAoPdhGYwLsq
MqfD1uZeg3m2LqOIxSGGLXHOA3/OgnYUbiFkk6/DqQTZ8oJrAm0j24fHePjkNm0rNgFU2AG3YOJA
Kq9O6zVZnpaVc8fRregs+7Vb4SSIG2gES386y91Jth173Lo3JyBV1jHByC0YhqkgXzeN8ofbmlj3
JgN5SHqXGwKeJ0EuDO1gqNa60OjRErCCcxg5uQC9sMF1sqXLvuQQEA+dZk5tCqxQMm6FN2Lw+bYy
p3ZxujOpbQLBQtTIlx0Y7Lk3YEPCM3Q5uKw1OiRvzyp/4vvGIe15APozgNSf01VJbVxHF61aCTXh
HubbVRzMN6QQTm8SanPak3HuuBALImaPr9v1jpjKpauGrWHFojQE+COAMw+jqOtnQdT7TneN0wkC
VP7bhd7gOtiwDZ8QinPvJn4HkqtTkFObz75FIMlOMKw7ROYFkoSdk9Y+lsMKQyiGwwxDIQyDKPgG
xk6678StoAR1mLerMSdxCUoNtt02FPpUNAb0QSgHu4WhDfxpSwky6nbZ1L03AXLcFzl3c8NAJ8t6
XJKWEdOPHQYvu+ELAw/yVtAd2A6ngLRhPzKJpwVEBdAtxh3YbrGdZuisOF2S1Eb+DOXs87FHnklB
J/oIirMGF4ppurlFkA3/KX2/8epywA0v66cGWJSaG6dckNron35hAiBSxA9Q2GchTZdVLRCKbotu
BWc/xgub1ktwtiCsmgezDW7XDbfuSVMT4PJCBCfp+Lnp9vHkk80JIoataEVo0za1iglOWTOHgzlC
x9KolNV6c9yMNgho8luD9w7+gsmL9ptG6u/1GEbPTov+FxDQAKBnuPo4t4IXygAE3dy6jmgavz1d
dCHDFfKtSJFFkglSqCxOWt9tr9j2D2wEpXPbMLhc+7OoYN9dOeXe1Mb/SB7OqIPh2Gq4epTcC46x
ME6KKhQs+bdrwgDoCgsY7R2WZIbeg+93tyMaEW5phI0AAj6nhMcukBxVPZX5tETdlVmBxHDbKVZ4
Nl1Q4yqa42O5DO0J0oT7VTGXxnHZrRBlbJi3AEbeYEGuS0ZYaSCuWG+Oc7dj1ONwYk+m+NgkSp+n
cg+OGx7jbge6DQQCDdNLpm6Mj1wPQBvTcs+lqZ2gV5TaWKBhDYaxL7EyM4gTOYtomxlYTTmV3mhs
RWkCyseFSh0f46byDiQs4quJ8ObRac/YYKChqDuAUDg8wrcKserz8qYqAah3G52+jSZAf8NtNX18
bJO4exqji+KCTJwczrDuVqzG4FeAV4jR/TH2n9EVRna0dLHjylhpbsUTQA+jLj6CchKDnDPzT22k
tduFd0H3/LkdPrW72Bot42NnwvrsNYI8QhdtfnJbdztW2xbcsxl7pm9C6KL4TXu3htQJ0o11t2LV
A2R/9BlWpgV5F1zxeNzv/Jl6bpO3EUK+KiLPeBiegwt/HD0e5C0EVNy2pA0SYoEBO6oa8FlH8TR6
W3s7gCXv9p6zXSF4pfbQr/BVUZosD14TBGkTLk7uJxQL/3bPwGayTTqQ04402sYX2nfhD9FDu8lp
z9hIIQ1th7bbcAInEIHNix5sLZZU0u18t5FCHrxJpmHG3IlovNtW9l4WgLbq9ti1oUJbbcRa0TI+
7nMRAO3ZxBCg5G6tLGpjhep2HkHHK+ix9WdxHFc8DBpYfLsVLWy4UAQ0Vj1FuLXnugmPaiEzLJVb
1+1uxSpsk4Ni6gVidYrMCdBpeWYlWb467RkbLrTwbtgpBAyOrZYsbSSV2QbGh9tXtSFDMFYaVc1a
7He6hGckkGCbh6Zxu1dtzFAC1RCoVPnxMTCevgclE/prJfWe3VbGitURSUEf1LibIMBGH+qu+Rpu
u+dU24Ys3duDYCyDpFMgKl+2e5eTNVwOIPpLt0TPhg5RqJd1I7x8j3C3egwZyLYUqkNuu92GDnlL
ssZ0UfFRqNjkcqj2wwBlZseph28XBlpPgQdlIBzuAeSU/CrwzpD1Im4wMxpZ16pRcIEeF2x3SJ7Q
bIGgWNpHEKJ32zJWqC6BDvUcevRoeFG9JlEfnXrUYH+mk33Jiv4C+wZP06ollRC1A6YYlQyUSIPD
uFBztQbL8JNL+/dm078bnr9d+m5ek1BCXu+o9JpAewvCaDUYoGdomuiUCUpSSZW6Mnq6SeD2cpqa
OnxpkOI7nnQ21GjFcwGyPbh7i13Xn3rD1A+Y+bVuIWdjjTR8UlrYptGj7lRzPUE1B9DLgf/kpLvk
8v9u8ayAhoQGUSqi9FiDLHkFaZ4Ngkx+21Wp0qPMm8VMuZzX0i35/Av4iDagFWgcrCLy4kOkwuoA
zGro9tiywUcLFPBaBmjDMeChynwKIYM1ok4uu9jGVohTn4tY7XhsJcVQPCC/7bK5VsTtALEhSOIC
q2eVZEdDTYxXnMfPjEMT2inC/wJCmgvIi9RIU8AVHb5DdCm+WcvOvDiN/hcUEoXja3BJU2ZIyxxC
b00uwi7MrWb5FxySP2Ine0jg6nkxMvdqBjmcsg/dMFTUdpvYWDyt1GB8ZUwYQXKLsVMBGfnNbe1t
PNLmDU2Hpy4euuUwf+S+qm532S8/Kbv+TQDboCTgEJcKBpaYPYRgSqg9QOMkSfrkoSUVyYsGPtAa
/brSLcRsmNKCMn0dsoYdSThAzzCahvt+DWq3l29ovXyBTNg5JIVQR5KQgQhriFKhnBG5vQRskFK8
rTFUZJF3GfTO30O2cIJiyB69cwsC64qGefhmog35hfLX5QatNShXTbMbwIraXhM8CaYGDuJ439WS
Q501meGWDRUO4Xgy23ilAJ1nWeLoOY5tuH+AJmL0A246m9uHtQFLERA/wxJidACgkwMPh08V5NF+
cof9TX5hA5aajqzLQhkGX7bt3QIxqYdIlfInAfZ3o1v5dBv2YcM8ju8KOa3HxTNBxvCKdHsL2JAl
DpEqUJoVOybz2hdXkILq382IAs9tz/8FuAQmy+CHbXKkk4aoEsg+R890zC2ntoFL9RhpHg19clRQ
jruHZrV/m6iGfXKKKNs8ImoohwwET44c4pS5B9XK9yWUad1SERu7pHzQvwJNkiNEw+qrwUDmsBy2
xXHDWyl1V/S75l6cICeEEotPSftNlKR/dVoZG8BkAAlPFh1i3WPPfAAwam7TeinbZ7fhrYw6ZqJJ
KmaSo9eEI9Shdxk3WVIkxq1YZWOYpka0myqH4thPNZzXujZ+ZIAyuTXybRRTS+AvtExdcTTBFOZV
rBZAmQbldtjYMKYe4rSxYn2BegkFRgqFd2i1ESfLSEptGFNf0QSSrdjyMABHVaD1vfMwy8Txu1rX
awkHCQ4ETIGieDc9D5BnuNczpNXcdk349h3WSvCVymYqjmJAWh/7EbmfOx05YgZsQFMliqTlYimO
Y+9D/ZF49Ze2g/md2+SteJ2IMqUOoeZZrQDtxRClOdIF/UOX0SMb08S2pC+gsOMdRQKBn5j0Mh9W
ob67jW6F6z40xEde7x1hLrAdNOpup3X2AqczPrKhTW3nTTWkqItjqaTMoEXVPDLSkG9uc7duV7P1
DSS7MHdJZHgnAm98Ee0uM7fRrdft7kOnPdbGOy7jsn0Kt7K5Lpi/O73MIxvoFLF6gP4YjrFu3y9m
DfV9BaVxp/cg9IreRlPRQiVcQcD+yKg3HKBvVKQbJByc0gIIWFmjL3E3eM3iHaOFDofZ8+vTGk5u
zbfIBjyFUDsr6U6949zJcoeq1jC+I/B5II6zt4K1bGeiZEm8Y8AaAsDGug4BDCMq3y2gbPBTzQiH
FAfmj7J7nMOYtPhIoqpyCygb/NRQ3W1K4KjRZhpvBNR+rqJy+9l78N+nq5GNfgpEBLuRgRZHSHlW
0DvS0QfO159ChC9x+dd6EUQC3m4ceAEspelXDwYMGvrNhd78EyhO+ggFvKZK4z5mu1vw2lgoQNC4
bKPNOxoFA/IeQvZgl/TKcfTL+v0J0V/1ENysyh1HMtnINYwxonRCecEpuYSWojU6sFCJBxH3k1rp
Gl1DfzR+D8VUPjk9GyJbD0kkvZk37o+nGQo6cPGg67mG+LpbfNmYqNkLIxTS4EnRN6XMtVngI7L3
1f7D6VS2UVGRpqIKwGw+MUjDQqEWzhAtLL7dJm9DomphvLgKW+8UaeSuopfrCerAbrQepGJvP2wh
Eq/wIP59oqZbBEoUXvwaLVPpVOuKbGCUD2i/UM1cnpvQ87v8/zJ3JkuS8koWfiKuiVlsgYjIGHKs
Kas2WA1ZAjFJgCTg6ftE3e62+rlJYp2r3tYAhEAuyf34+USDAndQduM7v/qlNkr3sm0zCsOBUHgk
1o5WlwFcnfd9lUt91OxGYeERp7vp1eBZqaiYgC1DXr+vL9ZbSqRK1bhwTaTyxpR+BzdVvNUGzg/v
/HAWc1ZemTBZyfwbpFiiA5QA4rF0h/edSrylS1IL72Z8l6N1U0jxZTI+7C9D039914wKF7mnjmpu
6qIWR+161Tff5uKXGJot8eW/PTteifrhYsEtFXEmz1HimMOVmZ1hDDZm9iEcXNdvLpOTKytCGw2Q
K2e4HIfebWmMRQ+O7U7Zi3Fc4k5xBehRkccgQgrF4xyQjeEWwKAG0AKrnNxwHwZWzn9IQGvqOHTI
OMHLcIKx4SkHH1nUCTz1I7IHXsstf1ijK1onnr3A2F/D638ZsYEs5PwUjFNXnZosKurbMA95c/IZ
DG2/wmNWwvRetP3YfSBSKhgbl9MwANWDH5GxH5ZjYHwUl8Rp+S/LWAPItGOkRvYpQ4lf6tjzrBwf
XTt1SP7bHh8vNTAVQZf0tqYwX/PqMnsSGg4Fty2Z6WylHJpP/hRKVdo6NiMjY5hOYvK7z3CwrPID
egYacYyoojBoHnSt21STCqgIVK3ULI9z512ZTsTK5bMjQEW+oy3MOMEa6LxguEAn4cg6MWak9Fft
CVveodolyXM9VNohqbbrAqevdhyBJEoaJ2ewXnYHWk6gc+GaUqa9pJ79Y4bhKmxVDZW8EMnkjhmB
cag/OmEb5xRy/i6WsCQUO5aZrL3jUzP4MODze1yBwoPY8VFhcyJ/2jGKpeie90Ar38E0VVc3cBcl
Aj8IZJJpP/Q2rc4zpQWsRMdaGCfFAt/Oh9wHHugWnBLUo+C0jar7B7gRO0MF09wQgC3YAM9M3OTE
9q2vtTtMfRMXUAWGOQyhoR1pkWEZfQNLVipMr1LoEd3OJGh8m1z3PMHdFkk7Yk/DHGdjE/rwEXet
ivWJnHvLz+K5oVlQJDYAfeK7dntjPqnCofknmcEfuUNbOMxOisQLnBGd8pbL3PwYqNYPvhW9U/Hf
Awmtme8hBJ+dJtaBhf+WBCBRjTd8xK+yD1Od9ZUFF+Ia0jFwFUPcFxb0BQONhoBYQH+TnuUujwsu
M3QASqoa69maB+VzeJbP7vzThrGG9csjYVWn6IIYZJJzEdVwRjNybM7NVF4nWCiHHFiQbmqjMc2b
VkfjGTabrt3tYTQeDM3OivLBJYmv3Bw1/JAWtXmB//egnsCx4VcS0yzIS9sVTrV3YCGexYPhMmad
1X9RHPs9bQEzAxJDlwblGMDj1ddjnmLTgGlOOoLJ0MmwGH7aPUbyl+S9IxiGuLanU4NkT3hBn3Pv
PFEpQ7Tz4nRZPcIGvzgZwDgfIieqvF9Sif7UQShxcR3lglwU8r0IYBBhFzA6zIsi4x+80jbsFwsC
1zuwEMiPGY5iYy6z27Fqh/JihnLyjIL1bhaV7Fnl+AbLW2/OI6c4NVNXY/IELWu7zz2CidfuOj6G
RZ5C52jaU8XZpGXKW864TL1qCsyXwCL9/GK5YHt96nUo4Kg85EiXk1i53jA/5naG1TutsJDYDdhV
gGLNMYKNNcq4hcCxEHvtAQ3o3IQg15ZwF6cy6LO4hkON/I1eMDGZmMG9YxBQjMPEAygoD7QM6KEU
5/IrnLQy6u5H7P0AgIDbTKnbGCQexcAYtzxJZEwmeAs9+4i80VMHe+TgqwtEBnPiSEOHg2cz2ni/
AQlz28ci76l8hvtaa9exN3pC3WWEO+N3wzSHqoZPRBSHKvNhJg6WgSjgqkxUDkP5vWFBCK/ncurc
0rmU2ib6SvdtJDJhHc3cYkzgQdvbz6MyEwG8oQy83/ABx6w79nCeb6t9WKKksbeJ03d3sJhV8LEu
i1GDSYeST/ghRxc/+YHXqkwW0xEkihq+8cRED6MoPB8YsXzQ1a+Zj9L6BvOywcYn6kj4SscWUB+O
OpRSDKAKeDMwNPdBDsJA6gz+TI7AWw9YXcJAUxZb0mS/prLS+WMZwpfuvs2k7wAHQJn3s6JebaPr
j/qUfcK2QIE9U9GyZjrOQRoyRyoB5BihXqeGXMFeHACpBD78jQN/c1Up9gmn43a4IaAfmGeAZwB5
TqRf5KXZwZhdDiYRZiT6EcQEn9/2PK+uHi7QjyR2SAlYitUc0Rogp9Z+DHNvUDEYzQWoMcIzY/XF
ylQwt484CXCUUzq0j3FxnkIxhztj92I8o6Rp+SR2HBCUDhBn294UZ8ikVeAAEkDEf/jV6BV+3ERX
Wkyay84Dc0DlMI8p0cjP8nseqg4BPstG7zvMpKqmTmfNB9Bb0GnTiSBuHFwDfq9h1N/XZclB683J
Fb14aGzYjpOdzWyrODttQ/rp3gAJiMp5BGQim+G8PONdxdIeqq5AqnMiGUlbx6p5nTYAwTRNIsX1
KB4PM6Bdj2KgfcjhbD5PjtzNBinBJh46nzX0vpKGfc2s1scGYuwGZ3yx8dvnLA5dh+tfnjERBF1j
b8PEuLLGZrjxHGrchFkgOMkYHm6GPhEF5/RbBra6jmKUqJAA+F1kYNbIvUCJLPqEeEmcIoZ1Mfh1
xAmUCg5dIHTJ46bJnenHhPDZnTOnnMiJy3A2H5tq7vWtR6Z2ICCblIXvYicyIwaUscB0nPNPowEc
C2Yp/RDaXQJKylC0yTQ69fgZawC3vqlwCsEu4U6dhQfGIzd/4VHVdB87qtyWHbwWHvZ2IqtARhef
wJo/SBTAEboH3ki0xc0E518SpZG2G6FjaSE4PRkr1AjNnie95sGF1Eods2gcgseZlEQz2FsU/gwD
VbjpNz0gCKA6Qd3I3PB6rG2USUoQI9FEFNqOW30ASwYLP/zsc3/4Zo1GAwoCIlkPLjepjQJlB7ID
/jUqBUxFYstU3P1i64i7eSy7FscdcD3VDPj5mMNuyN71M6ihmG8Tto9+rCtv4mc/0F3whCq0G30o
Zl+CuaU9B5DEOABXoUGyjAa4XjCzUpyol/n8czUreMKHDmznp9hr3BGBooo6O/gJ3WYLUohTBFXx
hU0s6xiQUxZ2SvGIDIo81n3OgVvDupY7n/tKwqQ+LjTJLQxgMAz4tLKpCNnBL7DrdZICdonwAwHN
zLLRxQG7EIX9VodDdFzUINUd81z1GMFyGu0Ldige/exWCI17MdtXx6lmhpvY89S6oIeM0jFdCRN7
lDO+1nPU9o94FB9wuExVIJ0ZAjTMQ1B71IqjYAzsOKwb1SZWBDZclXDYtGVPbeaN3dEeqwrsXw/v
B9tz3UafhjAfOzQ49mz6ms1hVwJYk8MNHcDnnLTerTVjTjySiQvwoISM5hIUGwYwEQg7wJxBnyun
loFa4Y26uQLXjFfAEd6Neha+9CWMtEQsiB/h39fAlHg3fo1F6gsY4WF4Gjlt/WdmI578nFsM2GPZ
Db6+z9va1Xejhf3LKQNlEM11OGwbegKosRt+22Ju9A5Ws6GvwKqx8/YG8GSunksBu4oPrvSq/Ekb
ywX+oUVb8vQZOKtS3qA2nBsgU0gQtp87gvrtr7mmAFvvXCA8AhM7KFiaj2UkHWz/NTPCP06SmyK8
AbGxQptpkVuqjgFTUf6LrUruY3ktWf3ZIIhgfJC/K3yMAbgReAuYz1KeR+BQ5u9ECP4I5l/hX0Jl
dWhmBl/oYWxBYdi7RVdEn+DFzXWd4DzV+bdWGZXlVwdGRPy+RMrC2XfwASffWS8xJ5PSzyIfPVh2
BNwGHAxedNZa0eOErv0RRy1jEf+mIfB0OaIgToePbeUM+Y8p6ih+PkJ9Od2HBiA6zLZqGppbZoF+
CP/83DTP7ohNZyxEAHgFF0zIS0fy0T1oBfbuR98XeV2C9TY59U0lPAgDLeztPqtIB+JeZVqXh54P
VxiJJg21PuYCXLWXEroxdcDKJ8e4sZ3JjrEshvgqbe70KRk0J5fOU1n0uRFN5SFmU1+kdqGo+AQi
lKqOGOUZk6CfwwHNBCrAjuzR6s2ARLUqs4bvtC+tEhwgPYRPFutH59Rp5oU3fDZVhRaEMaru3GoG
/zcGxKoPPo7RNPoJSCGqxWrDAI+cA96rMyEmD55g+VZfOQQwMh8YxNyABz6VAwkAHDUe7L723hz6
5CD6moY7InqAfVK0IntmB9uEvLlg1xnqE3x/7WBX94qxPXcxN09X6jTARt7McSgOC1teMl2Sq/2j
aovyXNSeqSB3sU05HMk0KJo6OBdXd3r2RX9UOQBs6DSr2prFV5P14CZs0PRzN/qUupeaoHSS+oHF
xZ6PaPMCmo+B9HzOuqBsf7Kgpv2zCiFQvQc3HrCO2KAVKbhnoi+7XdcPnb4ExgnE0cvkgGhvK02O
hdfZ4wWdovCDiAM+eNG3si3EuKfFrJuPJeYvTBb4bEvwF3H4uQ80ED7YVFFUFQGTcpyovq3Kxpnv
dIAhbiqQJ+Dyz4/+xDwLCN0gK5oiyawpjGDN6ASWG78rGbJsufJrSHFb7rEjWlsaDkxpRGVco3r9
7X3XX6QApZNhRukuP1YjkWcU+cld2bTl+4pKy6Yrpx5UiB3SfPTbvI9Nb8uPE1oANsSyK9WBZdNV
6M/dlYZsjjIo7JOTV/zLda+88ex/RGev5IkC/5/ZUe67ZcusHMTLPPMDtvOC+Xpm87rsCG5PR2K0
NXGWDoFj4bOf6tnfE7gYvxRRiUMWkFT+XYEPaUBiFZuueUw8EYH2ankwRccSRNFmmAI1Q/EPgDdl
2cGRbSRimEY7AIm7PmF3NFSFPgHLbOf4rHvUzrgqpi1bmmuZ47UfuKgadCF2iYyP5hiFODjsNXRY
402f2eZ3Swa7TEtYmmzVjNfe1SIfOcrStTRAZUcNczTrVBVtZPnAt9mkTaN2Rrom9rPZ81NkHcA5
TVD5wQEcKkDb8pE6m8GNwVphgCP2B6vbj1XWdzfg+jn+JdAZ4KiiQY+c2nlDaUVQSsuuavo7nPoD
bMWGQSgQtTLW96K7hybSoFMB6FwcG6BFl6erhK5Fy2FW4ji9K7ilANqoACYFNa7LAVVPDOKOcygD
5owHzTrbfATFDjUQMHV0nQMjX2UVKXGMxcF9OkgXDM7EyJn1gGxnkwTAzsADaFcza+z1yaNjpO9q
GoBOf1ea3jRF+mc6/58cwm+Lnx0e4vew9P/+h2X4vXhpPgzdy8tw+10s/+X/Q6dw56qVWLcKf8iL
qhCiaF76v83C//yvf7uFw5nwX9BrAE5vhx4Fein6H7Nw2w7+hYyMC+yVDQkrQHr/6xXukH9FbhBg
DYKXBtJ/+Jv/dgr3/hXYMF2KqOt52JxfySz/B6Pwa7hdTkVqu8tSCRQO1x1ZPV+wiTviMPzTQbUw
gQeiC/ic2flTRSG+Ihv6kNdktte7XQPCX+VCajhjBdaQi3KGX57bfB2L8dkjzUcr8L9zW23Uf/7o
8l77VYsISqYiZ5ktsfS23jTvxiyyH8cuZHcV58NjYMj0CCkJPbeNF34G7EqCZ6nz/FYZjs6tCmfs
J8Bx+xoZ2RqHo7++i4d/3/5ve/PrzV97qEXUA/x8MgVm9aWh3fcIBr9pgBPaCUiGrbLaa3H1OryL
WNd2kL+3Xa8vtpXdyNBcurkJU7SQf5VuG24UeNZushQ9oIPLEFrTYzjQRIs2teubgNCdteXVs3aD
RRnGq3mPE7PUFwutxr8ABx1vOlQIE1Ae68cB3dTJ2+/jj+r3tReyqMeErO5oWAhziUAH/+S1bbuH
JK1NGEBqu7zt9V543pDIjtg3gJ+T70GVq/01Rw9MKYHRoRUV+ReZDRTOZ9rwJzNGnMR95xT3E2B1
TqypV55yqeXGxuOPcdsrj7zclbVe7dYuUnYXJKry7xG2AKkvGPmoqgl1VGqhYSAeaVA/T45Awgv+
JDkQxRIZ8feN2bJXPrO7OfOtVl+qEtRYmj9It//ZkulmqE0sKpko6T8Y7wvEyQc4XMVjRdOCRztf
qyOK+BCig6zWe48zq3dWww9FuDE0r63z+PaXO75Z9bz0bHw1Epj1btgpNWx8Jyvf43K3l3fI2csK
V2biMyoFcV8UCc/uom5rRq0EhuV+T+g8RHIbL1VPD4TtCb3l4h36p+uoLGKOQ3KDXSIigtd99sSt
uyX7XRuTRaTxUAKfXGhCLzn1AKi6v5rEzj2ooaLZGPW197kIMzbAGq0DatqF2Y8EV9fZhrB1bbQX
4QWpxsmmJqdnOVl856nytq/9YylxjHp7jqzdYBFW6gj+9bkKigvSRv0OR1ASA1DcYYc4Pbx9h5Vl
dNlhjwxSL6QrwrMi5AgbfhZnRfSrtZrT7MPcPkDq9u0brbzmZbM9aSmIkF1G4SkRHQaCHL4DxnqZ
J074jpo7PtBlx71q6wKAX4eehVI31dgcZFv/ePvhV76gZbs9kV4BU72Bnmum1J6DY+x2zntMHq/P
fX35f+1krDYCBwV59HOG0/ihyGkPRxKycTZe+YKWzfaVtIs6F2F4tn37Mg3lU9DxB+zmn94emLXL
LyavNhWgZ0UWnlkRPoHduXc9/5GEdP++yy9mrh6hMfM7Pzi3ZrrhdnbW1ogCvPce7fh16BcT2CEG
IFXBgrNUKrHLTx2OkG8/+cpm2F/MXE6QLm6QZTrnTWCnfpd9pp75ykp21+fOh6lHr2tOu/dN4mXv
vQU0d2PQ7neeLCSbAOc6FEz8HGT1xBtRpz1qeG//qpVosWzD72cdSbfEjdq2PktS7LUyQ8yy7NhJ
aJFtUWztDlbCxbIlH+0rpkKh0T9zZsOhS+M2GfXmtB3aEzoZ32OciQ9gCfSwi6Y0tMVtBs+JYidC
6Yu679FLXi++mNhRBI+ITuLrquEgfiItYK8TQVHp7XexNkKL9bgzZQ8owfXR6fem+u6pWya+6mkj
mK5dfTGxqzZzeqQDETfax2a4xTK3N+4Yq35M3378lcjhLaZ2hESIA1R7eG7QM4fKQftSImeBAWLB
BsBm7ScsJndTW8zULMLH6kzNgV33Wzg2QZnS9uQggQN/+4esrA1L0gdA4q72RhOehwA8doehTN/K
729fe2WQlo36Ffx5mSdkeNYZpTdosd3hqBYdRuHF77vBInXqwHsI+RcWngmKYDD+zlJpdSBn9/U7
tNWYA8tW/FxE1kwhAD0TByqzCnD2MgCb/e2nXxn6ZSd+6KDQBKvK4GxDXhqbThQxZXxDMbzy+SyZ
H5q7wg5QoT53vYnn3PraooYbhx1KadraEuavveDFJJ4gXEL5JsTwFO4no5yvmsnvjg2+/NsjtHb9
xTSeWm6YimhwLoYLRDIp99D7puaNjOjaEC3mcNY0RVt7QXDui2NbPMK06r72wtSy8v37Hn85hYds
bnMcQs/1UPxs3C56rkvWfahQuN6YvWsDtFynS0qpp/ACvLxnae824Fjr0Unzbmw3brEySstmfEC0
OO8L/AidfffRctQ5NURlLJmz9yisMcmWDfkdikyTFwhx8Ws1fEaxyT1EQdlvFBFe9fO4Xv66G/hr
g8rcYbCU51eXOa9Ywv2hzveZrqpvFLq6OwLV3xddBQ2EbHMFkQKhUIvEwNjpjzl3h42n+NNy/kq+
Ytm132cEfVRN314s0/NdxUz3w4Y9xhHir1qiM49Dw1FVpIA8wIP6VXgV9gzIrsMQooIU7iDKYTrn
Xlg8lirzwWSfwzN1uMzTuZiyh8LxAkBPMkgSmJWl6G5DN7rNQgumYHJz0V7ZFi7NAZpIj2jipt3F
HWFsGE9zyAbQC2aKCl2TI0KGE9zZ4qIS0DwUvVtvnd7/9F6/NnyLSFPWI4uk31QXHaJ4munnUQan
VmeniEa3OmJpmfOT5d4OeKyuDW/Hfoz7vERhOThAevkQzDqIKRoF3heZls4CSOQUqBIX1YVpW59A
a/SPNvetOx71cvd29PjT9fzab17EJzeYALewRHWxfUH7Oyiq9AxrqgqmjKQLbpqSTTxFu3SVp8Gk
oaMsLE2QqEUqrh9z7xYC7uliO2T4tfFAr0cbJ7qGiL9mUh1yDS1VM5392N9jMU+L3dMDjWncH7MY
dz5sARVW0tbII/7zThPK8VVZ4E4A60XP1dfyNMPS+SHc9T/d30ERDyyxecp+bPyw179rZ9l5Z3eY
R3B3ns70Nrxnd2OK6qFGKjPW8U9+N6XOniXhmLi7/GbcONm+vvj/KWf8PZY84qHWbTud2eh98Jn+
COTnx42fs/aeFh+OXUCpAIXedJY7nJiTetcnY1wmTQzla2LvSNolW/TJ11cHZ9maF4gaqFdTT2du
zP0gwgcPCo84oGJnGbLVMLD2exarXISDm5qjEq9HkgdOrMeu8E++p99Thb2uEIt1Os9KqYdWlBfh
WU6ME2+eQsNfx3MGyqNq1VY+/0+wf21GL35IPQhLu27UXJBKLb8h2DcnQnr0F7DATtD0OasUBZou
7oOS3UyIJ3tkP1iKY353afVUf4YOfITWeBK/Nfpc63iCmH+Mvay0aUxqrR88m0J8y6AZOdMwMA9w
uiVnkFrs5wYay0RxNqOyGw3Tu04pKNv9c6L2VodupYCO56vsTrTf5KB2tZqPEWt3b3/NKy9/2d7Y
e4h6E4XqfOiOFeyuawhILOfD2xe/PuZ/vhBn2d1omsDqodKZzkqr4etQigaTpCvdexZFwQXhbtzL
zPaPHGzsuHIjeyPivP6j3KU7ylgEboOteHmponu7LC95+1CEciOv+/qcdJfmKAqWQJAk11CsNxVB
X8PU3jBaemmDdfLcoQ/pHbYLmDZLnxRm0wgGZW150d3gJW0InqOrttKKawWeJdlpUDlE0HPTXkQE
aR43iQuYmTf/voo9O/c+osj5Bmj8+fz2l7A2aNc39dfapvqWSxrW7SUY3JgUXeI5H5pyQH738X03
WOxgIiUgTAgEbsBPObkMxSV3KgjZtjLUK2um+2cb8dcvaEwxDsNgNxfh0PnHPM1036FGloL91ty0
IrePHRfNF9f4QIpAY5hUVDenNne6TwFz7XQQmt80sqs3Vri1EV2uQmiBVQ0EOhfe0ZtqMveiJT/L
0b+ooto6Qv8J0f85gd2l6woVUvq56tqLSca02ssDT5u9twv3dtomNAXbOjZHfdCH7rY5WOmWTesf
o7PX7ruI5Kj+ZSjHYjs/pNPO3/+wY3WQCdu1yYuOv1wud27y/dMHE4OTFXexE3/49UttHMhWYsfS
rKWT7eBGLW8v0vAD7Lq8WIzm0Xb0/u0P9fWdibvkTWWQ5bhkHPkFuAvx3SnsZj+0ytsIGis52KVX
C3ACLthyCE6M3JYMHIAwEd5jOf/Efv7t51/57pZ+LVXnEpuBtH1RlmmSxofxGkDtO0XcR+q0W/Fp
7S0s4sUYlU0EnTiCrK53usD+MMKxlb4vhC99W0ZrmhoHW+CLMxdpbf3SDYtpgRbYLePVtUFy/xnu
0BzmEJjzYuVBE+EQFmnjsrQN763o6e23sPYVLWa/j6pzQwvVXKLCfeyb9uiHTvq+Sy+2ayaPNKIW
yiqmQ9uiBXqzQhP1xoZm7b0uJnaPoxy3g4JfSC5eIKD/MrD6mDncid9++Nev7yytWzqC77MhFb+M
zL4dC+eFZ/YJOqmXty//J6vxn4HJWRKp0NbRMBZhQz6kc1ruqn2xw/d57O/0fZXONz/RcrW363T4
3sUiGV6ag4pVwpNsVyXvEcxS21k6vNjwSrPqEccPDxKjgviHhnQbaZTXP1uy7HrurIrIfs7oCW0/
J4typGjGb5Csn3jevi+pTJbNz4Ow3fyapToV/Mjb56Z6ma2tWv7rb58sG5/hm0jDEWL7s9bz0QG8
boR7UketjZmxMjxLUcwogSlCG9p0tgz7IQh6XwQII7HM+DP6CzfewUpegiyVL647F4MfChxdbcXT
bLyKhbpPdtt+cVUDaMx4H3Dz0XWnLkYTgbn2MT1wMQzo+WDvWkXQa/HP8BXlYy/dzqvOFBKjQ26V
Kq2qsLkffGGleRTaB3ugW1no10MZWcpeVFjIqWtC68Qtqm9nv5iT64/7+PaMXbv69VP5a9tWB3nT
KOXqs7K/6v5DIzciwdp1r3/+13UVdEVWP1QZklOBcweuBNuNUbFVIF75kIPF+qGjjEtr6tQZLDlY
gmYMTaU9wvDt7NXTxuFs7RcslhArQK8ShZUNWpG79jhooQ8WGuR/vW/cF6uIBTN56dj4igPlDw9R
D1kWCvZbubK1Z18sI8OfBRxL+AlZCuTLa30nBrNFxFsZ/KXqhVaZBNQjLM817D3SuQFIZWbEpDP1
pw3h6NotFpW1qjCZ4ZbIoOnPE5j3pbSYUiY2tmivbwKJv5i+vieDhgDAisYm1K1dNNEldZ6H8Sya
H2x28sRV7kaRZ+2HXEPlX9PAwAsimvIRKwQ9zBFoCmTe1ZHeiIVrV7/++V9XHyvPrey6Ks+REImZ
DqJz4yYUG8++Es6X6heQjYHwtrk6j/wbJXPslD+UA2FhtHEkXflIl7CJWYz2iJYDcy7GUqZo9q0+
ZVa4Wb1be/zF/HWnAWi1dsLQyybhQx+X8t6B75i3NcnWRn8xhaVTRABRqQxUSP7VaaJj2IUfYWH7
8q4IsRTBwLyzY70VZScXQOWLkuRzoWX0rn0mxPD//HIEa8BtIIF3biQ5wavke1F5p6but5BCK4O/
1LqYwGrLGaCGUxF9CRWEoB76l85Cs8Pbg7MyhZcKlyBnYViyPDqBTtrCjYTfoc0e/pUkcWSxs1rr
49v3WflGlxIXeJuFhQMDtdM8BXWStb7zSAan2JhhK1/QUuMirYbppjHqjC1EWmmdcvECzfDbj772
Cq4/6a/g0GdF6YS8984WBNCowsC1MW7y5zLY2mhTXOg/9/owwPznDQb4N/PIQmxrPbiN6LaPnpqg
0Ilu3MxKNJCbD3Uv+yH16rndOL+svY/FpNaw4xFIl2cn6U8H2Js8kHc1k4HXvIRSKJzOG1ji49Lo
80r6Dv1CRtn7t1/G2nMvFuQWhmCDyLCrt0p6Oynx7Kj3cFPx3EuZi1R5A9cGdKC1MnIunVVEScfa
96l04Xn6z5dcCWPQO4++ZVb1sKXRydDksdFbEo6VebxUuEzouSjhdkFPjmh/iuAF3OXC7tPArnVc
hf1GtFiZZ0upixUEFbrCcRfZ2ViG+YdGmMMs36eVgvvdP8cIWlwykug6EawPDitSJUUciTHRZmPD
sjKVl5wJVvuNLYmfnYruh0UURT+EhZKXddfX85Zf2NoYLWYzk2hVQ2MAPcHLZWdmctOTL8LUydvf
/9rVF/O2ghWc1zELV4f5hQcLIhnFMJt6++Irk8tdLMS13Q9ZoDG52grOPlPV/wD86eXta18XxFeC
3BI1kWUezAeMpif4TUl0IAYJhZtPDNevo3aznQizS+Y2ddzIaUM6tTJUS8XLVVEJDXDjnUemUjph
/977bhrQZuPwuiJmIEvBS2hEOXOlUTRrrfnQzRSnm6KQnxr0P6dm6EvYLjQ97K2w7fDtufqE424d
yyivD5VjR/BlMbAG8KbevuFuZXaqcmDyAbegrc3DyvtcSmYcCvMBO3S8c9C0v8KAoFs/4zb99fYb
XRvf6yT7a12sZF8CdthGp9zQxB6/FRrGVBtr7tq1r3/+17WLMUNunIQwqrFsJx6b6EeA7oAWY/i+
Z7+O2F/XrzQoGALyZ2zZyniAKYT4WA4b391KKF5qSjSsx8p2wn4TdeA48wdwQ89GQl0xiZ2cXt7+
AWuvdhEH/MoYDpcwbGoj9akk5EzaciNIrj3/IgrA8quroWaITlZvfdHR9NtxajQ+TZ2tLrbKyl2Z
my3+7EpAXvIrhAIgpjLCOzOePzhDc9NBqGyFNeyF9EZQW7nFskZrIw6MjBOsjCqb0euUZ/B5qWGZ
wfQLrFPSd72PZbHWsSI/h/TTO9uBt6/G+mDPW6viyqte1mc7ew5zFymCU6dgqzR2c7Fr7P7H28+9
MtGWoImIQiEXaaxWUrMUCYIT8HZP49xt5B/WBn8xz2CJl8FSZ5rP2VQ9AGmRZB2OR7K9I1t3WPla
l+XSljhuh0ZU+5zR4swz5abceOncVaC4uI1IUVjzNr4ktGat/Z7FtIMVj++Cfz2fm//i7EyWJMXZ
Zn1FmDEjbRljyIicp9pgNSWDJECAkNDV/55n1V2nq8rs27RVt1VHRkYgeAf3x9sZkUYQvj+BXeYe
dS2nyh/5/AH6x/yG89M+q30hFeJ2WpmSeJLlAMDh6+BFMMTvxg5gz8zOFzOwrqLGtA+IFgxetrAF
EmvQ6wFqwPZuiUlzE9dCZcnMyRkrh+YiwzA+BhpRX9Dy2ysT0X7nmxlEtkEPuQviWp/CatYg6G8X
BYE15qdk4AH6/m7Tlc1j3tBJvSsZj3u2OR1aVqHYkx9vI6hJaM8ARoxroBUDdVc7LRSvbpesJf56
mLfhrE/r3IZlIvzuQ9NofJGrE5TQ4M6vFAOZu3jvzGmRKxxoQWvvHS/RNFtdY48awrYu7cYGqDVe
61tQ8MazZEv9gzpLU1JQo3KRCHNokg0prtZZ5qeYRqvKJqZ7BpInDKyy8fjZ8DjI3YkCReW45p5v
Tv1qR+N9c9DsF6xeuwekQzcgQDStyGwQfdJtOoWSpqP7DgYRC7II/vCzpB7gl7XbNUGK47urE35r
W2eR/aQp9EAFFS0AYSlSDZ3zFO3uo4hGuEtiUgPes6zeaQOmJGXgSz2pcOyDIplGILbgiZjLrkPg
J44XH0q3n5L7MfR3SM+SYB3y0F/I1asXn2SKY1gQMbs9x+5oH3UswU9AaiiuhUaWcyhg9ZLLUE6j
hTRSjttxjLrmZLpuK2BeGIpQjNhem3XOSeuvJ7at28GfrDy50HQdfaL8Qpg1uq/B7HxDd6ZWfALC
P+wJmVMrFn1AMRKn6xh84jNbSe+Nu5gHGoQJLhrfeR3wMKsGQ/ySJP6QN6DpVbtpo8wRIH91uzU/
ItLON2KS0wvoefzigqKY4xkibwHG3N/qEThXqEsAkoJNAWht+jUGaj5IKRr3yygHUmwkGjPksYqf
CYaWd5KYKMezRt3M+HFlaDp4AuoF2ZJBjZ5gDLdbkqyq9EGfyeSyjY9evIGt10hYBUOM9i/NMpLX
xiCwN5pZdyeMM99i3ejlZAnqbGBG5kAg8kxAeVqsgbe+hNs+lgOYb8XgEl40CuCwyYVqLGnxKroO
dQbm43KxbuDdxIunSxVSgq8O+UVhG/MicIc564EIu0osn9I29DgkLq0PugabvoQzIF8hn4Yb6MVC
nMRF3ERzSO6trrsLctJMtoRt8ubuIF64HkhbAF0gZU+4ALxNWxzcm4n7h3hMvINrcGUCH2uvYsM0
wjRx+83GNqkAyawrh/hrMQM9+QLe4/tEuuAYzdarAA1xD2bdw9R3rbk4xI14Ct3RUDJA4xCMaMI3
sipbjO7ce+nozAMAtCa8Tqies36XXZMiRi/OXcY+3NgXZ77M9IdP+zhtmoZnIYLMaSk6ur3wdn2p
LQEZLGzKKFrZIdpHAEQ2R0cvfQNCp2XNmHUDN/uJx/FyUgqRfKHjAVY2M/sIYEs8IbIMUQdaBPzO
D/vpgSn2w4khkXDbZHyQoxKn1SbBq2ax22V8U6BVAYhUSEGDaxLx7ZkH0i0ab27eA/zphHIjwa2u
35J0H8iUI8gc5BFJg7wZx3foGZzj4vb2ZXQd8QQM3Ai9KG/f2b5tQYa1Aizq4CiEh6Xf2LUB2rQa
9gbi1mnm4+Pu9RzcXnC1hKf5U6gxgy10DCo4B4X27Mf78jVQBvjabnXGa6z4esYhoz+juXXSFqV5
oQYE1GhXx+kihMn0xqLMJA6iT9XgHXSngzyIXf9Mghnzb1BjnbRbe7c0NurDMqpBnftkykF6CObU
nPGkBZ42XFrgOuP+tk7EfDbLjA/SQyyxP8VTCfCsd9obAz6lDiQuX9regjVKHq11psdPVO6zJ0dS
QUu13xBiTB6SIUHTv+5VRAwM8kCfb2kXLN2r7Vs3jwcaVnaxIShFy3Ze93F4ttsEffGMd89r+OVj
3HRSYMGjZzhP5IMAAbHopLt+awYHcwXNeHPgc3sPDjKFUWFU1TyBTJy2FoFPs4WiPvIUoudJv7zF
OmjvvGkF7FVznS9JCP6oA4xN4ypxwaZ2LXU7tzc7ZJU/EBkIWrKzTGU3Ev6FAytzBkM17DMsXgKA
pz3nCMvNeMBlgSuEROIoGvBu9di0hZBunEWzVqnluG9LfE1rFoFnU4Jl4j6PQmjwG4Efv1csJnvW
08n5sWCocZG0ZreRll4VL6G9djCEvXDfJ2/gZvaniU7s0gKzWJGVBLk2tTwpDy+grRS4f8/qDsFF
y6n1Ok3hjvK7p8QJFoDP6vBezOCFCdCGH+FZA5Sx2RQS4Khs69eBGO8EOTTNTchYFQjRv3Idc9yY
ozoTe7zccXhOMljHggxZDcD3ETtVi+ymZ+TtqpKSib0Ar/h9GaItzrck2W8AlViLRG7bEyoJHPna
67rjHmiwVnYPu3vpLYD3QLgzbGmEW6t9gPWBvLtmgGGc8y7OWn96sMl05R2FRnfKNjBHQxZMKXLy
anKM6jbwbkEGrGXhb7Mpe9oMLzRx5xPsVTha8yAOQVLLGS6oblSZgAqzuSw+A4ZbOcG2IWnPdAew
LiH9poAXlRYQ2TptmSseXeF5OTPAewNl6z0irTNMBxOgLxAYRgRyAI1viLhTOHsN3uXouQVuW27e
eFp/uGSZimDnRt7u24iFuI5tGg81NtQRnX8QG0mwhgUz71DvAj4NAXIQ4snWU0i1Ufy8SWednj0a
CZpK5otSQa6abbhaQCaN/brPvD1s3mNwozLYvj4kd+3jvg0UGoZaEZXOzA38TOsoycDujqZU9iMp
nZqbDLBwfQlCB3zbGFcyLu/tuI1OnPHOhlMK3jPqKG9ymvcILMjz4IduIVypN/CowfOOUKU5uYgD
3BL3JDm2SaKqsLH2FqUYfQ6T3T1jTh2cB/hhswlH4YdkhIFyKDdwXyWQANu2eAWD5LmyQIrKjADV
1eZThx4AME4q/LSbHXMXNd0GjCWfzwvQ5VlP2qFgsWXlzrrxhAxY9jCOQcNuY9KO5w4ihadwU4am
YFM618BpRmjgZY/bfYBAimeBRAoQhKP+q0sVHr+JDZdTZ1EsAzxvQUmX/AAMoJ/D2j7cmUTzqo58
9TRv8XwvejxAuGFB7gPYm6RCQrCN7rAFZHKVrn3SAxLJ8nlYOYchY9vA7GvasJA4b8+LFLAuzD2i
TYd6F7egO9cB6LTCv01gR8OtKOY6KGornFd/sDVY6+BtfzRJYM/w3cgrJB1YpCGls9AJVzM0pL3I
ZMxJm4pB1h+h3Jdsmuvoi1pFmHJjdAG8T/AIPIu5srWGOafZLRIVGoSm/VgAG48OgBVDzBH6mmpw
p1FqZmTha+nE8tBPMjxbP2kwNQy7pSJ1w85OPMQAFRvmlraj1EvhODB3i9jAD9NoZWMy2xzs9Poc
0W23Wa/B9ssQuIBixphueHRV0xVKWnlrYT9VAPK2YJ2LKTT3Wqy2jIfPeZZDbf82tNbBH2cA9x27
gB4PX0zhLQuKphHMZz5LTEm4Nn4mpESmMZ6xImNS4Q4HTewQA7Rejw+8drchhfHYLQHP5schdNFe
dqw5Nomsz12n0OFsa32UgQciK+WOWxhYM4+L6U0B89FwgZy2O+Hj9TKzUq/cIjFB/+L1V9jt6kot
sUwXrwMdMgldMC89j4H5v4pDS+fgEqEi/aLjcZuPsJTOpSO68R5J1n6xNApi8wjPCwge9rukXdY7
2AWhpZ6BpDpPbq9vCXyPc2aWfkfiQxe7WGTX+EfcymfXTkGWeE5TSDx2nx2+xpcwQFpGinQOKGIp
i8AHVRrPdpQg6QCZRjb7gNbXQ+ueQr7xSod0fnAbZ/xiUWQfRtuM5y3euEhRgfGc9zWPwO9mwKix
0bZZNLnAAURz8gacMss7FY09SOO6HVKNg1uOAWwHtOHJd6YHtqQ9Z0vW8ijOUNu1N6Sbm8IRSn9q
k7yJZp0FINNhS/PsxlbcWJA8fo61ccuO1bLiVnhVaLifs0SFyA/El4S5Z3tn+tX2hZ6aqOx8ZzoG
8dhV4eJFN3QXHOcGoFrwLxt0ndw7NW6EsAM/2MZnYNXlN+P04bsgXfQV7x851ZxM/gvCCjB+9Ryn
QKMuXmfWuFvqY1qAnDipct8d6AFJkutbPHnh0ZGTfZpdk1NrwVpX8wLcIto6z9THBUElD2OAOilf
RN8NGCG5G818cMbyNu73UrbIoEBNDMS3H4x2zNHiIdihpZM4KL9T2Ju7/ps7S3qGFkOTsiHNeDMj
5qNYYT3X2bw2M3avTt+9j1wRVsltRBfT6QldVzDn4KbORdcFUYqUQYL2nW4ZIlXg1JJKvICdIr8S
pGxsBUhWUXLbTULMj34HSdJ7izVWW/RomLvMFdK+QCfgn8XYgzVvqUzB/FHVgNAG3EpCg7HJYzyS
ujDKj4opFFOXj3TwIJz0Vh/GCYGj7Ek9fcOqYEj9Qa1vUdKHcLao8IhKbJmyQA/yqQcJvEkjZ5cR
AIJu9GylF7V5o6IAw5CReqdIBzHyPqyND8smcEdo0I6WK62/+5YNd6hVZthfduCgDAz0SSY7AMnz
pj58woyHuyHx9ZRZ5FwN2RRIqQs6di3N64l1mYOR1s9aT4AFqJGisN3FUNHe8nTVCJ0gwbo8J7Vo
8bv59Bg4Vn9rCNmqfp9Zhjha9uDT3X0CNLvOEQUS4CYEn8d5wOwHDs/RXYB5rsFfXNfhurO4L2Y2
sBIqLedNic2cKGq0E3dpc5PoJIQ5wB3dUmvS5woO4oOGM7VKZMQu4+Zh0oI5uj3B2BFWIEp36U7t
yaLaTjEAwpawGe2VozfKA40CMOUN2F0IoRG4GtEXgYKrBnERVMRF3PC5chwNCP0adyWSK8zFqF0f
cAEnmWe3saB1JC4THxq0AnDwI6cZGQLoZN8l9yAe9XZW+sKb7mqdrPh+bS+QreU8jshKyX3K9GPC
9gk9iwoPYa32rGYrKQcxktuZ1v5R+TVyKzwb1nnQr6aYRLKeCI4wmGN6pV/3CMc0lUBI3kxOTQ/g
7aqLJVBAyXXrnjoz2K8oH/lb72xbJgY8wnNllYf6ZOPm6nFnsKjAMcboVByDKq/6G0ctMFVha4gn
9Nq2pUVjeq+Atf9JtQM7FZhdyfdu0A7w0Oisc4Bu3DWLwSFNEUeBmJaEeAVuxO+05Zfa2zD5GnqT
O6AGlomUfkbArilql28Y+0DGgMUOC8+A8wf51tCtjHoSY8gYdM9ySBSWfT2g8a0Zmzcw5bp7nKYm
ZdrrbhIWQpptoxC15q4K/7MtAyQfDTDcL+zT8D36pwV4GBiw4ITYMkQoAFxvW7eAZi45LbuRJ9qb
8TI7gznIYZ6uMXAu94njNxXCCfzznLTTDQuY+EYBmkCQnEuQaBLDba97U1eYIyZHYwY/DVyu3709
2KskrjV4EcHYXxUFHbj3vOUBORzRc8uYl/MGdLZMMTc8oRB0jzC+4f0nm6w2gTErXEjxDebq/inm
e5QRdEB44LvqUAPWZxBr0ibZ0GC1hyfFxFEVOPEPano8OetB4MHmj7P/5K7SIwctanIQkyHFTFCt
FvU6WZPODekxA0nYSD67unXL0CHTolXG3OC4rhXher9QufB0j7T9WOawrZCH6F2R04BvLPH97WZW
NnwYFJnPU2uweWdOjZq0drQ5c/RIQ4a8G/4Fk7/wpzdAcoth2rRhc4PMGsfHxhJW7yRJoyiBImDD
PONLwLfucZu8NbpjEwKs88hr5jibYq0+EsL7J8zF4F1uYHrLid8Nt2xNTNlx298OtvVyfE3R3eb5
CR6YbPoAG4Eh9qRd81Whu8FyNJwKspG5YCGXBXIMGazC1EXoyUQOZvRlOXLhl1M3ohXy4LvHwFeS
13rpkLFl+vGuxo20IFCLHNQyNT94HyYn4P/I1dbGVHUcyGMwyOHJV5KgnsDC5Q05QBNo2Auq0WUI
Divixapp69wb+NDMIYSiYwd4HatmgsfxhxP6NdIf9jmecui3/bvaEHFwwQWHq3lAB5+6YevgLQgf
+Rs9UkfbGTriJfB4BXPmdjExBVy2Hdqep+NEmuuM/Jm8TrqlREXov8thqre8WWiAHk5CZNBP9sEG
AtzgMAqwy3U+4zgCt+/qKp439h3A5faEZMAkTN2GwBplMRTLFh0j/xsAYDwDhf2KcBrmQcMWzxWi
wf2XWpupsMpXOp/UQrIYp/5hMyvaQz24X92h3fPPt5M5cMjd1BLhaLTz/cOGid6l1vGWO15PfyCU
98N1563c2nV/ntYIadp0nN6GbfffZxlNt8Fk9i8q6DGZJXQplq2dnkcUGcUgGpa77ZjjIZa70qP6
QHbtVEjyicMDomb9l1jGxoKnpKb9vmEu5rGrEUvqxQYT+QjrgOfkszZrnIafUCSQYgTlPNeA95Zr
pJzMi9Ha7aYbEU/BiX1S7UpThviPb+5m6dG3Hr8f1DzfYHQxfC7KSYlWjB5Ujfps6jBMBwk/qUah
SOENQpxadHk6g/gmrKIWyaabRVhUUicPo8MJnn74bViDaR3CKuw3mqjmsmKedma4tTy5c+dkqhEx
Hnu1uo5mmPMFW8CU2hWVwDjlOkYbhOSlLWtjjFy9Ppnesa/tL06A23VgGhi45Z4gOER7hVxZB+6Q
h9kCFhqXiQnc5xn0VPgGu3FPd+xTlgzz4qHY6g6FCuXBA24MdWkBfUTtGgwXsiMPAiHfXvjoOw0U
aiicEHE42CPXbpShFUPnYfoFJTbm4Mgu86tOrdFjg+1/jqoDj1W1g69ZO6ZJVyehGbYf8hohEueL
ZUuf+m2EA0xh+PdDi4Ko0QhFMMhy8eFTLUJpXqmXQHdNXYZX3sWrAeP7dheT9+TZ6HWbnbpACEXz
qlf/w7jOnvZyE1EO8LXMYwbUMzbwH8E+6B+r32AgZzQyGDhVBdOs3YswwZ0H8VMDdVMbupj00mQp
CafkzY7CPn2GnIOooT4dOCBrIrMtpqZoAxj0Q0WTQrS4XSafOSPhqO1xYw44tNA7PoTNjuOPSJgH
trUSqVAuAZbe6wo8xoaLu5L6tpvn8b022lYNC4ZqdiF8DeEczLcJT0K5TTYVqEoQJInivUy8JC7b
HaM/FJzsalAG0jwG1zSr68Qpwhm57BPzffzrrg5xaGiOSpQUSaygwkDqBQihe/AWddoU3I70hoVW
FLGt1f2s5+G8weaKIYvTAH+60iskEUuhApTYbB3GHOWqqupV4gG+NQlQXzWxL6gJo2vcM+9DGUYx
bY1Nqm20r8gTokPmunLPmkh/axv0b+m48ugZaRmPoSF8KeaBqQ+K8InMRwJT2SXedF19TOx7BPK8
hnubnHar4DyUROTxsnxeXuhOTAe3eCcYyWYkEKSeg2dUOHTdFx7j7+0+D0vWuiCN6HlVR7rXYxXU
WD45mCe9d8haPIC2vpVYSaNRauapval11N6AA9aC9warSkLWd9yDMCioR3yEYlqfOKNRuWFYcWjC
OLqHPSfAL5Jg78IcpISl7Y4JaWWwBfi8bU8GpO7e9b9Djee9OUCd3yLI16tGx/cQX7Alp9ZiUdOJ
JDj7PebR2B7NOfWbKEeC38vWt/qNx4iBRKWDV91GVg4Oc08L09PR9+EmFJhtV0iY1sim6dbMOKPI
a0HUofVw1ZsBI4J0Rx3+QJyJVcifqs9Gjzo31MINi7xGVGaaHuvQopJee/Y0xvwbVjBDoQXvCrqG
DcbwmJg6unMrY5H4AvUrm9MQldUVV6iXI5FkO+58YrD5xPupVq059djR5fuK/lTUvcJVHG53czNs
FeoLkuBshzKXTc37HJXVnuppBlZs7tbTFmLbOtwOkJYnaSPJ+m3B6D/7DDaE6TQakpNHgqUyzQZL
rw2W6A4q4q7NumWMINDUC6Ibe/c2Cvp5e2wxYEV6DPH9W7NvOJhwuU0lks+Gr0hyCs8EaS+3Pl+7
05LEJEbiHdIOgPtZkwZTbQchXtjrEIEhsEQYi/E27M4mhWlm2wzIHRGeCNIR9UmBUB7vjdDNXqiw
ISAxeBiVg7Z+jlAsDAxb3BG3up7i0hmm5asvHV5CR9/niOxCmDnKw1e92AgqJ0n7r12A4LnCQfJf
UAAlun6Hm2W0BW/d7Ux7xK/FIId/mVY2nJpkMN9XrLiWNG6G+JLMjXcHdApShTT1Lv4yhriegVFF
o3/pkLZzgZtQXrYF/3dKsDiL4JMX0ZyH2Haf24401YAEHMTiIbPoECwLqh3sqPrj7CBiFpEw7dFM
k/2ytLtCSNkwy0KPnv66IY7z1bSxuWrZhKXDY7/CZipOQ2/qL5Jv81UEWpxjkHsePR46bo4EJFUk
Ak0EjvtayWGhN7wX+72xK7jBzb5X3tiC59FKgYEl8DalXVb057g7YUQ7+aj/ubhigtcWCd9D9LNu
0GStWrevykGOsvF95mIwZnAuaDjUX8IFGdo93KtVEvRd2cdkvRdetBUj5iUIHNubEwbow70Ls2Km
agkOCjjsj0nTmKekG6LK9Uh/mb4Tz1FPEOAbGPIXf4ZFYQqm8QrcnlJpj8svCzVGranGLPIt2pGB
ZFTCbhKfJXi7e116yHO5YT1D9+aqObq68TZ9w9rbR5xS4MfvKHRWBCqTHnlwq5+sbdY3DKMO8Cf4
DUbiEfyaaztCbGQVFshgRty3UmJmEEdBXGjmMV509YZb/xrwggRIkTuQ0DRvtQRko54iRspNC+fG
+Dg3yFP0hi8IIlAfICh0FjqyCJHdLmc5JEEerKyyhZ9nFsUOSQD6IRvuWDqHq0GILPnczKsW8Sxo
iFCGmtua4t2Dy9QhYGHv7YUskf2BFCAnQ56WU2weXHvZ4PbmFok49sFzTfuFkMFWSP0E0REsep7t
O1aYuEt06irhvjvvQftO7MAqQyP+U6mFnTBiUs++CqJsDRANm61j8hyskX4Dqh/Xxz4uHxrn7nnC
jj+opMvWA6K962LVLLmlugsuIpyhe1mX5cM1LoPTjU+l0+H9QYfCnBRz+k/rm+ZRky5SJwH69J17
6FKFvSKAFA1fh6dgrjqIdUCtChA4krAERVntum4RAe/lYA8vpieqUE6nCgQ8t+ioHKIiat21bBFp
WVCbrMWKru+kdri/UnAV6Y+kjcUjX+HzSNdllQ92HJBEtiT7RBDZqxwETbUgb3suycbJ8DvBIjTC
AiOA7wnSXr3TuisXIjq5FDs6CCx6AWL5THojtcIAK/kM/fDwiJx6gYUX5Dk0wySrubeAqx27Ldhv
Vqwi3oFbi54SRENdUDStDzzZ+UHuDHbaAWsKgmAhDHdmv1oJ+mmN7+duAOChwHOdZ4gybe7lXuu7
ROsLQBA/22XwrjKKZD4z0Kka7jGE32Ap7O6hKMyIqzTtF8Zy5Lt5HxpL/qOs2/nW4sGYR2wVFcbB
Y9k0mp73DkGEE4mjAqk4bhoH0YK5Tjx+4LT1d56gGiCTSN/52nZHjHSSOx/Lj2xWfZtLiYy11J9X
zMiVqQtsjPbDDkRJqtGUvoQk5reQU+pzU0fdHdY8bRbjCyoChY9Nblbn8w4ZBOhzy828+OF9EDTh
B3prZCKJeV2gStFuFaoas6nAr/177fl9+bmD3qDrYDDA+uhBsBFNMLeFpibzTMcL18G12a+YQI0x
my7eiHG4ajHTyWEKrA+4pvvzGM9NKRGGjnsy43icaTWjpB+SufYLZJstV0w92nlA3ptCX3xKsNDD
fglP3U1iZh4iq/2K9YdKdbP27y6qV51tERffBjZ87LyeKta1cTEihvEvGsnf6cB+0UiyhEmeEOGd
dwHpjBjcqITI4KZ3DEHrWP9vKtX/x1T5h0o1FHUgWig3zjHGhgLuJfQIGNpz9vQ/if/+PwTF4qHf
pHI/dxN129QRZIR6yicfLdtp8eef8Rv14q8Yit1C+jVu/nbeGLqhe9xx//y6v7Mv/0qgQEsBWpIh
zkn266lfGdrQHhkxWJCCW5f3nUSkHIKn/K0KIBTz2vg4Q1DnTH8RTv7u9/q8Mv7x3dBmsbi5RVA/
i+c5eZyg5P7zL/YbRab7+d//8cICjB/NYM45hxwbEzAFnR8xRP5/fvHfXLe/AikwI0OgL4MfFJGa
pwSZksAu4Nw+6uQv4uffvfvg3+9+cvBg0E3XnLedoaU8dNuE8SX5H9++/+9XRwhn7CIeFWHR2PSF
jV/n6ErLKMZu3HWH6C86z999SL8c7p16dnKbFpClFiIWfnWD6VAv4CFG9i+3j99dPL+4mBqKgDt8
qfrM/Clrwh8DoKh//oL/85VRxP3iR8TctfXWbaUntxcVIiML18zPf37p/7Spfeb0/PvDH/0VMqgm
+uyG5BXqw59LE0bpbJAP6fgzzXayvSIi8m/n4D+/Bfy4T8HvP86BNy3Y49V2Pcfee9Tc+R7Jlv5h
nJ2/fMu/+6R+OcAruhLqxHN4xoZjvTRIDDt7knTf/vxh/e7VfznFatYjhIASVpqtPzGFGFoMtP63
l/78kf/4YAykaB22WfQUWVKnPRB9Q8L+8tr/eXzxoQf/fu0dLa6xYAmdRgKRiRfow4JtT+Eycffn
N/+7H/DLCebrhqEeduJnNUzXoEOjAFfoz84N3//8+v9pM8Iv8MvZnekQmXoxAoLzvQVhdAQDzv0s
KWLiBVXCJ3WvsEe4H+1ELhbZ2n8LQ/rd5frLkY4BiN9sDEcJ2RVsor5z1Sg8MqY/+2CkJv7lC/pv
npoLBdW/v6GlQSUWUpilIXCtWohRfC5vIahDTWm+GTGdvTB6rEd1kB6YQ3/+UJPfHP1f4X3Aig2+
E/DhTBMTXB2PopKErs/mGP1jLEOaqUDCgCi5oxDJ69Euj/ykLZe1B7fLD51scUx46GeDiOWo7ssN
oeG3EDNGFTbd4Yb+20BS0GKClDpJMH1geN+nUc/n/tCugKBCQLTbi79O/WvAkZs9ga547SwxF88a
drd0dVCFq7fcLGQ1jx0SiZFLvPIQg5MB+R5A2IYF3q546pRCZCjGpQSTg2lAYTBiMX2DxI79PpyR
nh5R05S1ieOK1iRBeDNaXQrpYte91IF8hvzaqQTzgu8C07UD9p28muZZHVWYfCqNiX/24NAAZDm2
uQz0nu2s9687VbzoHUCARdMEBbNhD3mQxXod2X3YqurVXPYaeut2+awiOY/v+jjcylFGaJUMWRP0
bjsbK2aQeJ9Ee3ADwan7t4fGbw7lr5lpG2Z1PlYx5ARV/ud40KvVMV7/YgH5zZ3w14g0EWyQCMBd
fEpQpMPM2bR/8zD/5qwnv9xjoz1ybN+H5ORN891ULyqPaufJIn41c1HJynUs1rA/ehBz//kc/O5X
+eXOGzEEnS8BSrMERITSIL36DLuH/5ei4Dffwq8QS9IGPVZCDj39H2dX1tsq0m1/ERLFzCuDbYwd
Z05OXlCSc8JUzFBQ/Pq7nPuSrs8YKWqppY5aYGrYtWvvNahoUMOJyjf0e0ThldRp4bdbwnHH5JhZ
zTgjPqHYHNgFoFsN04zd9ZFZ+u3CVLQDbPVaHWeSxWAajVZvhbK4jTrj7x4vDLwk1bUpV2QOgfu9
hQEo4Mxy73DFuPvd84Vjj8G8HE1//HzCITUXRR6tblJ4Vv7u6cKZJ3eoy2cDdkCERjjZdamJ5hRf
GRo4eSDy/w+zFieCcORF+SxnkIaN9nPd6C5Kt8NpZHxjo58fmmXB3LnVoF1fSarX29pnWtTFx1jg
/5cGikv7yNUnrU1Ub0rOtT1YiFIfeL94U6YxBVahTp/ogLatLNH2gCYaUJ9lzI07WwWoFn6x5gnd
wG6rJT3ZRqSvPVVOeBDLsAh2MrhZ7yqcgY9yHFkbXMSmu1bu3xNSpAPgS2y8pZpFN1Y10D+2kY57
1IYjVN8r7WGyEd8qy1Y3aGzhPg+Y/clEoIrdrp9oqFkpPNNl2cQRO5ROrsIuLtLyeTtI/RBGMwHq
Xoq532dE2hsMwASUTW2UgyftHSU89g4jxHIPq9MKQtR9BSBEb7wmKTGeOqkfT5PczzdGEc/nBoCe
o15O542tEPpE2rq/GbmEWoVZDCAJkelloKb6ymxS3Uh8QHsCeNnswG3IGw9pp6Eck5L3qKTdH0vT
5tKLYMDnarNSbqG/pd+baHnuIQ4/3cB/FXGS049iNoDI55Yi7YaxSndGx6bnxpCsg2zrBN2yHNBS
hQDfgk2WooynASle65mfZ5yC4sIB5qvlyUmB0Xo889vCfmgIIOxoCDqTNOlOkiqgXxgTyixDVP4F
XUB6UDNSh52Sam+S3jcfBOrzG2g2sUMa5cA4g0990LIOQCFQnwLQVlDqI4AxtQl5SiNJB3LB0pID
NQcE4AR24OrQ5I9SbWRuTztVXl3xlxe8KexWMK6KlnQECbA+6WHMh/4JKLXkcYaEFfBpbantZLSy
T+mM67NWNr0H6hHKcaCZHPNIm3zUcOeV020p8AlpX8R6Ddpso73vJLjdDTeyLR0qwlYix0JSaQrJ
HmMcGaUt23tjeActwYVHNnxyb4pxNXqcY9CF4PGd8f24TFADmHUUe6z9NE57A3cLpyjQzGrVL1CV
mDNDHNUBLC1z1K5/kBX7BY6QvZuaa8ot30TT//0BmmjoN8NqoO3LbgrjMgNdoZzam2Zm/MNS4tZF
ZvJXzlvNU2JclmGcFPswXwAezJhB4lLygR/iIQIkEsLvqJPW2spxdjmkaqIsWlEajTqrkMOGp7ev
KvO+6Fr/N4cBNNv+m79HSNMBB0TSos8vRsz2Y/86ltqK3ujl1agZwlEwGEBAT0qdhbxEGxWV2k0P
oElkKOrm+q+/vCA1Q1judax2GnBYPATyx5umf8bceaP52aya6Sx8gaiJBrzKUCERUkNJMW55S0O4
PQKJKOUrw3/5JgMe03+Hv6P62CKbhwdHn7Z3laLCaIJoQKwTUJH8WqXoT6A9AxmnEeZo1wftIkVZ
1nShksFjdIVxO0xDOQbqx55zry2Gbdf1r2YVRyjy15+/e5GQ41GtwtVrSuZQso8TyElgLTlShBLi
DHpnlKwEpaUhPE/dj5Axms1Mit7Owpiib++gXRi9dACJo7VMO3IAsGM8RLKq/kF3TvtVgqaJEmqx
KctZC9BHWKjZnuYTekwP8dQ9Xh+3pUUnHChABqsshz1BaEz2DvAvuLkAIk7UFaGQpccLW16CD73O
OsuEPwD18hpQ5N4j9f31374QqkTzQJZTuLlkhrlv7eEOtNYbo0mD64++bLmDhSvsdjCqwcEAfhGj
Pp3iPLkBbBRFG2lLuO5bvf3QVy2qAQ0yL3jLbduhXxmxhTAjqqoh82yVzsxnOC5WqDeAmR7Mgwm8
aaoq4F7ybM3/hZzn4MLxI+qroS84w76L4w7JCnUbzVIXtEwqg4TCpSHPi5suqkdn5FzZAbZdOpVq
STc9sHm42I987X6zNNKiDJti9RXI2hYPJ5kfqgZSDGWN/RVt8kKOXqELpuFaAhW4fs6B7FayKOj1
ac19amFDi9psPG9BV2YI6jVIrtn0rMo26HHjnnUfQ3aCO85KHFzYB6JKG2gpPRtKOoegf5YAB/ez
204RATW/+F2Y0M6b5EdoAqaVaXMHqQxtemPy3xLFE1Pi7vXtsPTzhSgxtMBsdUltgWH/ZBpggBDd
KSK6u/70hX0sOhHKJMs7Gg/WnkX8Vu3tQC/XlOaX5lfICqA/hArxYI7hDCE7mO70CUdJuiaunfPy
w2oj+U0pJbY3lLlZSywXzjzRj1ArbLmZY0hJzbDq7uS3jD/b3ZfUfprpv+sDtjAdolybyZQS8CEg
zQZApm5KCSwyCXVwDVexlWRnYUpEyTYLDky2AUZQKLfqMxJxEEnY2/Uf/y0GdCHuiHptMsKOUjRY
qTI0KzwQHCeAvprWVTT2LzcB05LSTnatScZlUjbodphacmfhcr7XgXk4gj/4MgGKGHQAvvwZ0G53
eDeCTCrPMG4BKO2lHVPbR69P3o3Q8IEFmQnE0/UfvzTyQpqhENxsYeVj7Qt9foBuYahlNmB5sf7L
55/f+3MXm1A8rEc2h+0QcyhSdL4s2xtZB7Vn5QMWzhdRB66rBxOyl1BXr3gtvRV98pdrGbsH0NGE
PlczfFWcF1sjt46KZnFvKhoIvVsNA/lEtv+UjSUBoWzKEDek+W0E7t8bOLhA8KoRO45G1L5XYGZA
CoCDnk9Y4ratqoIuRT+Bt8z8mZbU7fMBVBnOybMy0Nw1e86/BuQd2xxwuzsoAtR+C5xOYDB0aBtQ
K93a7ttdCRfRUCbGR9wAZqKXEUxV7Aw1GeAA+xBYwASC8C0erSgqUOO2Vd0aWrVPQAfVx0q+LVqo
wHCVZu8Vq3kOWKdVH3Xo57i1MtjTL2dQCJU2VcbKMpoqHOU/kwyIUNV5zfR1ffaWtqXy3+XBct5E
hVS1oVoPMJGpW8DboNryKyFviHEK0XK0y9SGUKOxhz3d0ZimT1uSfvnLhXzKtHIghJJYCSVIsWyi
Gew2o03rFUSEsjAwouCdEc0ykVH5DkFP8FAlcZLmbAfzkI8ydBEsB8ykYNTmvU0QLnLKdtlw33Hu
Z2BVVS3bcg6iJhgmid743NZuYinf5jNqYTjoGjRh9DXsxtIPPR9UPzZ4qtcoSfHR3EulXjncmEHA
pL9LAUTNuwZ6HBNAYTwcy87pCdTdhie9mdYiB37hhbAt2j/2UDHMakhc75EqpcdBi0vwhJR8H7UF
W1PtWwivojtjAvg0RAVac5/nu3G+A+O1UD+ub52FU/l75fwceHvQs+z86KYb3GgEASSD/kIHOY23
0l6TIl36/cLmH6HDzpRJNvYkK2/Mnj63jGxHam6vf8PS4hG2v6mYUNLQzp6CFQpidQue6dy//O7Z
wt5nKB1WyPN4SCAWlcjvNV3Zm0sDL+x8qsnQQav5EFaa7NEUxGADFtD2vdxlaBPGvypGaqLUnYne
/TBCjCA8o70t8sKyr9b0rw8N+e5DXVj7osQdgi7XidWyUJFA/axlo92BYTmCRA/akuTpGWAnqHzP
E3PJQBRPTWm/owzSR7Y2J6GaBhCyVrZNXFdB24MzZoMqb7iDei4nAdArO2MkxagigDsEIrha95Nj
QBwLek+lloJNONrZdgQF7k8kt69jAmwfeB7cj+Wq3cjQDPJsSxo3OD6tk2E0BJUVNCVQ2Wlp/WrD
CNA1NYV2Hni1ynQoWQYJAoDTah+qIfpDDtqDp4Bl7ABiSg+dnqUhTc1spwKb7zeNNn7lsZm9swTy
nabeZj44ARnO7VxBV7adHsDc16HbEUXZo91APOqOkxi4A7MqgDwe9LgImZQbQSUn+hayePHDCD2m
IBtJBP0jZkLGI5m8KC/KgA4QLalTHSImrQLANuuHHckgo6ymOTiBgDEWDtW6YdsXg7atQDmC210J
bC+uI4rdQyAk6g59VYD6POrgiFWqVIWxqnSPYEyCzQk8FhotUWbsJJ2bLxKgPn409hzySgr37RI8
QbM0+gfIOBcbLTYtv4G5uOwAtp9BwQm+37cwITSgAJPpR42lpivjd+9yi6lPkTKDmG3yDrBTidDp
gxbTDMn4GbIxcpEdE3Ad/XbsihMps3LTabJ8Yq1u7gsWwQEL0QlCmZ1SooPTTtA3q4Hl1ixF9eNm
yG5AMsvhtpNW/6CahrZI1c45RMWSkje+aRrVjk6mvVcgMXDbWDAAgpZHhyr22VXZJyZ8rv2CA3Nv
yVHnSrjOvzRjK+F3avLglB142kcJFp+GT6siS0AvAQE7YZm0KTnMpIFv/r4CAFs9gDqqgqe3JXXD
fGLo9QMtFf1Tr7ns0ygaIeNtWNWZYGGnT20Cho7TjJZ6V9sd7qOoMICmRud5fJht3oFpwMFygNjX
gFXq1eaDpOGsVW1J+2TN0NzTnqQbmVb1cxalj2hh8K3S8FIPjORs/WYl6KrPc+92cdHt8mp8mRVj
NiAH14HoLcGmC/xFAOfcpo1UHRI+XAM0QyOA8+fx8CtlYqh+n+P1j7NFQw2NQ/fF2meqNLjVbG2p
qjzpZ+eY6xFo4VwRlR6hnISuJDT3QgWi08OEq0Hctn6kAFx+/QULt4LvGtGPLwAXRhm0VNL3NbA1
kG9j7R76ZBDMME2wMqMkWqmrLZxg30WgH+8pJm408Txm0DEc4g/Q2SSoAiemspKjLD1eOGtSkDlA
DSHQVtRyBWYxWRlAs1vxfjVIImZY0i3OgTvX99DygEyHGyMFUsjNxOSVn78wzSJgOOFqqeu5ru0h
A6Gg0NfYx2zt2r307PPx/GPk0SCno2LlUM0FWvyWAwj7b5Ii2WN2oq/k+AvFFlGtVYmnKaszQIA6
DqmpbLJewcBGTCPJLifSCSDuLTW636UVormmnYFx1GtAxKf6K2gCLkzeoRuCnK4BZaPsVo7+pQV1
Hs0fowb6p57MvEHdroQ2RXWWAO6rqX+/vqAWBkz0+YOkKYpPYCKHij6P4UAS8E8TgOZKYNN9DZvD
qeeeO6ZdtCsY5YV9LiKsVbMyTb0wUE1thkNJQGW0Sfc5Wl3QUWNlzJbecR7LH2MGWlQfSRB6CBPI
Gz/rysgfurqSwDnKdF9NEmkl5VvAA2qykG3jnEWputPTUDct0EdB5fRb01TdNiUQWMvomD7ZmWmH
VQQmElAfsc/adry/PncLK0MWcvGSQKxutABGVKAbVI9nUqiNftP1h1+Gd2mykIwrMdWKdqI4zyPI
wUbt3Huj3P6V7chlFl6JbDMblSMUAP5df+F5PV9IcGUhcFYJkBCTCginalr1jhjjTrKRj8oJWfOC
vzheRBFBWGB/qV02wQS5MYfqASon5X6QtcG7/vuXni7s05zPaqkM5hRKkGOb0JKtIRN1/dEXhwY/
/PzKH8t5sizQcyJjCtHRqzHXWr3vo931Z1/cKni2uIJznYHYTqbQmo9F/jdXb7T2T539JkTi6cIS
nUe5ShpG7TDR/3KoDLboCZxljBhg63PyfP0TLl7v8BJhqUJujCW2zadwZtQvELIs66DbxYZrYD4n
K8tzaZyE5UlBM4vrFPbp5gC5BPsTh/pBAZ7LlFe+YuEF/4M26eQzrxHrBzqBARRFoUZXgwqW139R
VVqtvV7aZKAQC7UfPjadNvUwTYjqz5INBxu3nrnPN9cnYmGdikjWkcWGpqA1FsIEyJUo8xJwXZOV
zGSBcqSIUFaGbBuq0toUatvoy4bG17E6dh7z7a/u0Qqrh2otqF8MfRgkcSeDzmfVGKcwCaC7Nfrz
wdwYbumV3uSQrXmMTsi//lobiIpvi5WXLkQPU9jiDcSpG3hb4+OgJLfpDC13Qal5uj4vi0MnbHIK
4qcsQWIshG7nvIFI+8YI5CAOsL4cHoJWuTJHS18hbPcigWwPxA6mMEUFotZebehvXP+Eyy0bTIqw
yaEODURQh5sf2MDZTd7V9i2BNmdIVbRj50E3oBKYqvkmUZh2pBBy9Cx0NwOSQDa8lvVha7U9FClY
k+5su9Fe7LweA7R3y0MFpUO3GEkHem+i3tTZmHoJjW0IdUN6fa39+l1A/J/zDR8gBBANqVY5zxgb
3SkD6256je6KG2NvbXHZcRs3sZzkZN4A9OXKXv6nB/N+I+27x9odVoZQOw/VhV8gGpvOAIX2doNf
gLKsh83pSs4rDQqnck6P/n2QOh90U54mZ3v48w7lHReLQ3beb6H46Z4twCEY56cbybP8bGW5LMQL
0QPVgHahNbZAn8naJmGKY7MnoqxdWBdczRXR3hT6ZJLVGfhcadf50BRz9F3lorXn/usdE5Gj9y14
iude4pw3gLxy4i2O8jm+/zis5XLgkqRhr43uvIEIjCMd9POmwz/ch6ywC1aCmwW9Vzm2YzqdD6l1
B4IPDkSFHOqlcD+vd/1++LTfshvjM7LBd3d0N/GjlVH/tve4tA6E+JZocTspFX5hi1VADnFYbqC0
7bb+iDFJD/G29iHP5vR4Z+wlmX99By9NthDh+klqzHQaMB3YWVVce1YMctnT9YcvBB4RMsgGNAqj
8+YatE1mnij7uP7c79bCpbESIhosLRRpzvFg9hk/m5ix80JSveEm3UXbN0ijOkjpHQijedOXuj/P
1H48IBs/div52bef0aVfIAQ+q4W+VGThF+h4d7RV/HyXuIUf+/0Opk0HiDN6rW8f5U22K/3Mlzxo
j/lq0G8gzvyytlO/+2+XfoUQvQA7K00c71jVd9wft/Up2rPD7BFEEYrVAwURX79XAiWod6XzXrul
m+z7Y3Wq991J2ZWufqt7K1NyPrQu/BQRpNg0QFx1EgbEhBINAlh8b+JIa9zziNQowDn2m/QGRYLk
hrhovXtdKD02u7XXq+eZv/R6IYVqGdAcFXhuIfM09xWsdyf1ItfaJn+z23inM4ffqCFOwKdoY526
A3vXNoVXbYwQSqA+8aET6kje2rx81/cu/RqhpjIBPWelyTlXgazvqX+sgU5/MW7NpxgJ0qE7lf+6
D3J7feSX0ghdCG2QEbajjuFl88l8KG+lj+KIxrjPN/peOWCWVyoE3x2TSx8lBCic4CM1oLAWjvv6
UN42N+MWFIF7DOgDtO/9ZKe7spP5dKsHfHv92xYCiAhxRBOf2WOLWYXOJ9qxsNSCvPr1Ry8EPv28
jn8cCHxu4JsoY9TqwYbwxtbigCSQNTjIUl6hCxFKNtsSzSAcou2mRDs3cZU7PWh28Q3UCUNw5jzl
k+ob7dRtgEj5yI/QLsZRXh6Tf+qf6x+oLG0JIUQZJS6R3fnIYxvulkEdWNt4N2wBt9ynfrHNXcCU
vQmLfwgsBKl6O65kzYvLXwhL8mzPSm0rSGypI73Wt+Mxf1ICfsoDNHD/QJHvga3lE0urX4RFDhGL
dOhlTaGxTXfg1ByzBwM5tPVq7apTiY7l75aiCIqEfQhkPyN8U6xzL8vgOdFFzvWZ+i5NXthZItJx
5JnE4VODcHGYNsZWf8136i7eW4c0kDdNMAS6m5/slUi9sPBFZGPXwjVjijFgdnQyrT+SHETNyy8/
RAgRkwV+ejLNSB3vintQbaMv+kd7gnIlalUowkJKy0lHB107KZBWGgdLn3MOHT/2MaysLFUq8Mqm
nV2ehhFwHnqxwh1YiD+iC22ZQs9G0lDDkAzqZOV2pmvU6KUnC/GhI10FIyYUeNpO86Xko+inFcrk
+cS7tJiEbQ9Y1BhHGhYT1DydoYR4cvIpZ0/19KmVGPs1j7Gl40BEM/KOJ3WiyOeMWtsrPorTm8yT
7uuw9atDEWQ7iG4dzaBB3hP519fXwqCJ8MYZhdUYgqO4bc6PefnEyJp8wEKVR0Q1kmTuYMmA2UBx
B9ZXDPoTo9vDumDia8Tcb0jAhXn5H3SjEUu9cQ4grTe/pu/xjbJPd+WGhNKN6UvHKohvk/v2ptxH
K3eepRlShcSASe0ISwzs9OitTSHS6pBH/aW4q56iP3D/xPXRbzbc2Eahcog/h526siOXsnPRstbU
YCtjxPhSNN8dPTpNG1Sp/TZQvXOCnLvQIPeSm/orD4qgfrf35b3iAamKzGEtWC8EBRHLWMxWWRoV
5rPrx9fWgtuNDjeUNQbaZXYpUVQhd1CTeDbzGh/Y+I0PBXpc2bvteOxwXWy9t8cEqTfd6B+gph8t
rww73NpxTXfafyC8h6WPf/v2LYS2Vs6Ppa8VYonF2AxBpAHFYmVKHQVyiI5Vym4NAMXv9p0QUtCW
VeWqQ4xtAZVm0yHJ/11/8FL9SHTApZVulGaGJTq4nS+diAdLiM0U2JvsNO0Mr8YVCk5MWB3lke+K
k7FrEVKuv3th1ERkIKhGdd6PmMSpJ05Xv6e6gr7qyogtPVy4juQ9PAPbEZEK1VcfPp5OOQNYovvX
f/pSgiUC+tJRibMKPMRQPemv7aP2LB/pQxtGm/45/Ws+c6BoV7JI+/JpIoL7Ym22IXqON5kQsJCn
3AV5zqmjF2u8U9MvE3qrM2Frp+05P7wQIr+T6R9nOfwTo1GRsRpeFfeNOJn3+HbMHVzwjx/pfvNR
OZvUuU88VIqoM7n21kCxV3a+EhTEMucrfL6j7vP1EV44aURQIBunvIZrFGrmsvqlG42vGmTl0UsV
sO+98OMrAaagc8rx7MqvvlTqwhUJJnLQyH4w7+238gayJZvMlz39btozX3eNMPtdDvt9U/jxZkjf
JyXk+1G0qOGt0Q4OpIu96wO2dNh8f+2PZwPiZcDPGSE3euKu7A/HdA9ztSA6SDbqlFA43coHxQO7
O6BwZry//talbSZcNMrcnDO5RH42ykdNeyySd26vVHguk3AJ7B7/m1jCpIlJFCqduD5JJ3bQw/Su
eLIO0765xfzs05PpNSvvWlhtIoqwhvu3CU1NRMEJKCGLO725UhwwL+8oEXkBbUR5gmcCagPZUwVI
HEl0rx+hSWlBMlVbyTgvE8YwVMZ/h4pmNYNvBN4yndQT39eB7czYohA8PQGM9Hl9rhci0fc8/Vhg
StFJmj1hrmUSHVh/ozQovYGVFfXJodKIL3N9V6RrmkxLU3L++4+3dTgajCLD2/T6sVbfG3VlQpa+
QkgdCiaD3qCcb0igjOv8JuOzz0fdK7oHmnSuAcllTVlZVovzIiQG6ojuJYO7QWhROI2VQVs1boeQ
TTVUuKG2oYM1rkAqPzEOTXM75L8iq2A9CPnCCOIWDJYQ4YboNjJusuo5tlZIQucldeGIEOUfSwve
57aJeYGBxVMdQdPfhF74WNx1El2ZooWpF9FccACh9VT1ZmBnbIYkb9nd60RdW1hLl30Ry5XPNCpg
AmUGRFX72Cm0IdkyfVA3ZkWMQCK9vDFBhtlOFa1vuaQNW+AAOhey39ZuMv81StS70Ixuarh7MFiD
MMvKVw7ghWghyke20WBX8Os2g0qCPGvzx54Z3J/ubGihqumavflCzBaxTUYelTGDwyw4paN6SgDL
PKmZAXhABn+F66Fi6RXnv//YvIYNre9+IHZQMfCOYArPtoWWxidVlbWVo3TpFUJ8ICD5n9V4rYCi
IupEc3yE9NRfIBhXqq3f3fkLC13EMEFmXy/OdiiBqsRDqGiAgNG5z7zZADCWjKn1F2AmvoHSs7W1
hyx6VKp+BLTcUndqXDWpAwYrkG9l1umBcsb6dlrUnWbQudxe0hL8J8k3Mlghm5jDyw0kzu65UOTq
kSRV+aBMRoKTO6M7CIbYdxDXnj1os9c+NWL4J8ek99KunTdwlYLyRVamfhbP0qMym9nBgu4OuFdD
i6qPkqdTwFRw4xwIj6DDJMf7bqohap9aRlCkufxC2mr6a8C0+APsMwXYdzmR4Q8RMxI0WtUFAEGp
z9PQq48FZDFg0Kjr9aaHL7TTxRnsYijUg2EqAOX1uGnTwASlzEHPaZQ3ecsa1ZGzXEHGYfUMXmUD
OXYljO6bqTfr7awVaOHFMYDOsHiGALYNI1ZC6XzgZtXfSTbvT3MxorY9AV3/m7VJRDE+atOs1JPW
ghqQEdCWwONoOsKWb3P98Ze3MLGFjIjORgyfQMsObDh4wo6wHecjywGDR7c990tDsYF9H8skuP66
y7GSiMiVmqddkfdNH8INlcOHFdyZFObI1x9+eY8REbhSgB9jlLrShLr0KBU3hD9SYyXSXX60IoL0
iiGKjKGL4GQnKQ021lk431SdqYt/Nc2KCNTrZF6nk6LDW0pKC5dW2eQASh27LWxBvd8MjyJC88w+
NmHqGUuBWmTuhD0zpgeIFbnXn760kIT0V4X4sZKqlRUM2fCIZUNcKTJ2tmq+8doCs8WoHq+/aGEJ
iRKqpaVDBT637cAo6S2MoxxKp5WTfCGHJ6JeKpP0Eobjmh2UalcEBJQNl4Lq3Ttj1eM4iAxpC2Kx
B5MJ8GmKyGlLWu1QiI9Vl1Kk5ZBBGaGhxWFFEDIL0eD6J19OYmAk/9/zqYTECusmycQnky2H+5PR
OjB7h+znyumxNKbCAdj1VTZABMsO8r6+hc+QSyq+crYuPfr89x9nKzMVPe3IZAVwi6thzQFrhiSi
a5p5SyMjpMeKefalMin2JfA/LhxRDGe0AMqRu1PcoHt8ffyXvkHIi/OYlhFLbTOAadM9jLF2cjWu
NaQWvkDUIu2rGFgTqYoCnDvW0QDx4FkHS/qmVWr53pzltZvd5QhGRPlRterhk6ZbZlAb86YFsUuZ
BhjZ/yrN/n++249Z7jtVYoVZSEGDk9flhdE8MkNVA0WFmDyTpbWKxNJXCDtBBjWqjTSMFuHkBVyi
xzRP92bKvq5P9NJkCPtAhdFwas1wYILLh4/C5Uxiz2r2+bRyjCw9X9gMbQ7qK4CzUWCDxA5iGdXc
No6OTd7ezEW98pKlMRL2hKlFScVTMG0qDqochdId3OZh6tQM/u9GSdgOWR5BBENHqM/zhyxmbkn2
HWRdZn0lDC8cJSISuJZHkttwqw9ajVuuBfrWDn4Kx76fkn0Em3SIBq6R7JcmREx/GNzyxm4iYa0/
wzHKGXV0PZoCPMmVWsfCZIh44GqeNapMbR+SCKZyJbJypU9O+cRers/FQkUc3l7/ja+pYY993JQk
bKpM2jFFq55pZRe7nln2zlTN/CFvCd0YlsS/4KXRnCA9ASqNOcOFl4x9cgs1SlzZktroXPAbrAPM
Z2Gpx1jn1HUy3laGzQc3ts8JgxyP1N6wjAwBxCWgVXj9Gyz81P+9uhARqXu2/+tnqwblNsp0d4Bh
aVSWu1at4YlRNHcqH1/HuN5ef9llmSBCRIyuLNkljbSOhKwazEPMovIR97989AaoEILvx/IEvnx9
DQhWJgElRjMYJvWqOYATqq7FsW+dxUvfLGzSnraxZmklXLfNkU9Opxnw7bYi3KjhJ5YiteCWmn/Y
FUW6OTZy9aaPnO2SFlKCHfw6tkob45JCURCApqvmzPAAfCzNmUEJTcpdGBRYN+NkpLCCLegbJT09
FU3dv8OcDDQgkH0PqpWmrxPMuSGRW6ut20ASUMEtTEWyMzdtqPOpvAWYpr6t4QzbQoZ0LrclXFh9
MC74M7P6+Va2u9wz9OosLlKxDtzhQYUBijTcZWNre0pdK9tYjrUXDsAuXgvL1aHt9C1Kc82unaQO
O3lUPLnXC69s1P6JFwUdIFrN+cEe824Po8d5M0oyAGkxDH5wqjVQd+EliAFUu8PVpfe5CvaO2xVy
Ds8qS08UF76yaeUVVYf6pZmzbj+zcgyTti6geQiGKXHKibWf15fTQmpgCrFwyFOI0jHIhsBfknuN
reieMSbWL6OHUBiL0TOP0oq1YVvEn9LZOs2wodOKZbCy9Rbinwhntpli1TGu3mFD/rSIrKQ4VtF7
XK5xXhZCuQhWVietm2sQycOS4hIAcNbGwE3alVNzn5nqn5EVj7+aBxGE3M2xBh50aQV2jpZCIr8N
VbQSYpe+4fz3H7lNoat9UvYVCUu4VXo9rby4qINUYyfe4xI72Nnmd98ghvIKnrjSuSweT8oTpEqf
4G7mXX/0wjFknP/+4xumETJeFkNlF2EFNSFCSVDKNYRQQRtf+fULS0kUupuSCJ6t9kBCqhd3SjtC
tmeQn2EudCeZ1vv1z7i422TzG6394zOUwarlIrcbqJ8dzBICvI3mXn/yxTMITxYSAaPXpIQAB7Cn
JZjXHD7sAVX0EEzKnTRzuCznyVM5T/fX33ZxrGRTBKbAnXkaSWsg+jOvasc7aFcdiglk5qK7u/6G
i4sWbzh/54+R4mc1OlmaZpBBdd8GFVs1e7fMZzehMGbFNen6axYmRASp6BQOrbxTITPFqQ9NfW+K
f1MpwgcImyGfSFIXRCWQl5qgENGnDnQA/vzuVwu7gYwq5bD2bUILZ1ORmnADLv9ef/TFjYaffR6o
H+NOO8atEroAoQ7bVBc+pcoe5re6b4ztSna89AYhc1DqpNRtycQeyJIsTJiU3c910bjSxPTf3Nnx
EcKhpluS2lXRCJGsNvvTJ/Qmr9eET5cWjHCioa41GdB8lPa1XrlJ81XC7P76yC89WdjBmZLZYPaW
9l5Sa7/Uww7SEdefvDDiIvIDBtCwo+hye68V9YCCutoCpqSW+d+4LpKVIV96h7Bf5XQwdaIYADdB
NUeXcwgDv2lq713/goV4I+I/4CFftLmSRHtLCwtgu4z5FabYUKBdGfulXy9s1s6IVV2fobGt8OMA
Dj3Jv6q+XBn+hYkVUR5dY44MToJzCEp7s+kjInmJXRsr4OOFny627eekLwgryyaEX1vmGGkHhcDi
BonmSgp3rn/+T6Ivm2KvPkGZsEWJB25haQU5l6IJaaR4dBqBI5L/sqKGW+7Y7BMtX1lJ3736S28U
8hVwrv+PsyvbjVQHol+EZPACvEJvabInk2VeUGYDjNl3vv6evk8ZT2ikforUkQzYrnK56tQ5KJE4
FGpxbx3YQd/dVw4AbeaJazoBVlvekufx+1P54ETe/HR+f30N4cNXahtgaKp5BjVMHYwFNzdhVDrM
Lwcn/wGRxfA3L3gGhbG4e5PSyADYqiH9PaVpuishArntS1VF0DKfCETik6r6U435dNfaKvmtCgqp
Q9MEziEd6mGfVhx6tVad1q80kY61U47FIFuZoQPNmyeV/DIiM8svMxu99KpAQp/nERQKqzJHnyro
G/xaWWrjFpTfptDpWjGfBfPU66gJxGnasKnNoG0HyFr8MOogmt3N1Kzs8QUL0kuoLS7YQxphfBdi
Vya8Sreq87ZgPjoPxBSi5CJMYgbQvumhmtuLbSPDCqJBY787v7kWQhldb08oBcQO61gAdfpkb3bh
1hrdCRXI7qYyk/1QJ5fUj4itl1DLrDf6OXaGoDQa9WI4juX3LWJlkIx180pybmEpdFSKOdRktPoa
AnAQlu4Hdm3m9PX8PC0Nffr9U+iRGpaqwcBZBWAbvkYQ8lzk5q/zQy9s0P+bKT4NXcSqZXlumYFN
/rjujyj9maB/nqYXDq/FG07uxCaY9llgR+rOqob7MTd+AaeVe6RM3i77BC3wgAgBcP8E8WQJT+GY
mZezk1T3gwNq/MueoAUgzdxwnswjC/KRbSvIA/fDdyfK4OPWApGv61PYoVqRLW6jnteRzQKITLMr
s66SXezU0fcaIqS/eBXFdyVj7HqqQVw/prWzVaRCJZEwlgTgCxPYFhEgv+EQsx0B1cgl5SO8lrZ+
oqpZns2gnzHMawrGOcte84xL7kVbtRKlf46X7YNKBAwsWJWRevSishpeW1uwSYKTOGHIOyrno4NC
ul+iNwST47zROR2353fF118gdDFJKIgTcIrAqdSJ6rfgoYPYjtkrT8TjyuH7td0DrPK33Tei4GXH
QU2N2jRE4mPi5cm8VtZden0tmIBCGkARiWGAd38C/rNoVexBv14+pnE32RdFeEKvbzquU0NYhskA
qnMb3kz3YOt7PD/9C9GQcE8f9sl1JSrvBZJoEneZYj5QcCigz7XMQJTYVObeUOB1ZczhD7MtUN0F
K/H8nUC4JPRcUTR+rvIITANR8SHr0n2gvSsfGcNvrSusizyTcDXrYWEdG+3pqj642N1O1rKtWQ2o
flRhdYBU9FqP4f+Yt38DQ+FqB8TAK7T69Kdr3RjNG2qB4dgum+M0hQBmG29NbNyHiE9tPj6NTreW
Avw64Q7haPr3CvRAURFXDM4xbsU2TNBXAsE3L+KQNEKmOdrMquJgaewkRMqhByi7xgErXbdy4H4d
fwsdP5NQvBGEPick2rvX3i1/JUzYXquM2zk0N24J5lYDejlMGGs51SWT0dwK+rwtQ3bQ/0x63BNH
AVDAWw2K/pUNfRrmi1XUC8ZYQcxjDLZHKML7KuZ+ZDTbmlieFb5QcDg2xfQ0ytazspULxdeHv9Ar
x8iNJDWud/aRWdXWNN6hvLOT4XWXrpweS+NrLsY8aSlLMoAivrwFrfdV2eFiEqMmkk4rybCFFdEp
o0xToY4C3s3ALW9SaHuZ/YfL6IrzWnp9zcFAcSm1YzeD+gXqOC7UsiaO0gf7UcyX6QCA9fxvA5Lc
bHNHpmgMajMPovcWS65o+lQAbTqkF06RZqQQxZIsBsk91O7uBNgqQvbLWcVPfB3BC50/yqlzxhPb
BpHbEPmubXvdeNuBGyeks592L+cNY+khWqjQxLQhYAk0A2ZQCL2rBL2LIAjOnNjDVU15zKxWXMrS
imsGzmOXoGnSgKSLfHXQq5O48aaEZnNjrdHMLGxYvWqMtGqeMptXQWEOf1hlQ9hADoeB02lzfrKW
HqDFDNU0RiCDmAR0gPIR/KxjcYCTju/pbEUrjzC/ZighQsfj5TMRDZEg+s6mWBxpH8qNVbVk04VT
C+KwyqxBXiPCInAml+4HdNDswgISZhsbkN+jMTMXMpgFVHKgZOtT0ueHMrPnaxDwRIXXodZ3W9mk
DGhsl9dm0YEqgU/1Ec1tqIfaY3idJfCQddOxb0OYdXcc0g970pftc9fZ4eNkNeUmrRrnkUYlGsUA
zt1U0BIHiS2zNui3nTe1kfwQfQ0gqHCiu6StKlCBmsNWtkNyZ7WAeXljQaa7MXfQXjRKUApDF2uX
jP30MtnNsGFuLa9Un8wH4QzjseBGehTg372yaf+TFzLcoQMvOSL+iW6ndMogguhGP1AMl66XVJHz
B6KB015IaCtWM6mui3BWfhV31T43DWgIQrAV4joF2ybT0O3Gnlb+ULrza+rOxQ4csvVWVCq+cVqV
bkVrGcoL04rcmqIwkHApHcuLLKs+qKHOXzvh/hFAZPqlNASqrIkbzGY77HuIPvtTXzvBSd8JvL+x
80MMotiB6jd7ta05em1pFG9iJ2p9dyJ3Mbwt0OA53YKct7nqGvm7ciLzoOIhO/AKpKqsj16aJrK+
qWhAcyc3s82EKotPE/ujz0j8DOlG+8ZhSl1XdpM/JjYkkcXQOVCPlGgnm+ffF5nBP6pibW43Ie5F
R9o0+8KE/FbX1A/dmK4k/xY8hQ7O6G0CbuWTV2U0Dr0iATYwbeX3sbamTQLV95UjaMmaT79/inH7
Fjmdvpd1YFTGQ5yG91Ffv6gkXLHkpeG180dA2TUjrJ0CDm3Txr7Pm8jrpzUpytMoX8QzuhKl23Wy
HgA/OdbSvi/M9BmO4sf55V0aWousRe/EScHBs1tl1OPGrUUuHFg7a3hZxYM03DKIR/4ikum2M9nV
+XdemmztcEmyruinaZhwmzO9tto3wtyIcOWqsTC4Xo43YsXQrtFPAe1z38lT3KepV7prPetLw2un
CoS1zG4u5iKYWd5s4hhc3yByRLuDLY2VvbhgUf/QgUGv2sjLXEDiCSAZJeJXZkAJLh6LjQCo5Pwa
LOwbcXr4J3uqRJiMXNA8UOW7VXzr2tfLxj3N26dxy8pJqiyDA+xp3NyhRbpD+/WcxSu7ciEC0ol9
ZEJHgzOs7qBgp2r0zfZRJU9FLTxqreRIF54hTlP26RMiUcTodeBlMAoLLKAQHpabnDftrj1FpTaI
rW9NUta9d37GlnaUFpYagGpBJhxE1rmFJa/Fzoxqr5qHFce59DWag4AMsRXWicFwNU3qo+p4tatM
HKK4nJY+hSzg1oJW79Nl36I5DZITpuIWqiqjC8Qn2MXIg1vOKxP1de8eEbqqaBKXXRvOGH1Wih2r
wR6vjNCyjz0qLH4oWbgbpyaH7kTyzZJRt5+ADPP7YqRXQG4U2/OfuHDZ1km9Wi7bNlMxOsubUD6N
p87RsBjCXcFdiGIL+6oe3W5HoRtxKMrSXInHF8xV1yMlxBh6OnZT0AkH5+tdk6whE78c2TT13d4W
JMkRSrYQG3LsXxL4zUelqrX2uaXRtc1dZoYAn2c7Bhknb9TOtmYoVwKPL+0GL65t7AJtjxQ9u2Yw
Ze4d7ZP7yJ7uRR+tOMil4bWtnLlAe+dTXQdlY/ppeqpUe7g9nN9EX7p4vLt2AkJ0o09rqCcHYX4r
m/cSGUdi/5TJz4uG1/coYOpzk89NG9isNbxpqk+xNFRSKgMdYq74OP+UhbXV9yR4jAc6zUBDDaG9
U8rZJWyt1W9hfvSglYoUHXczNmVIK2vTOr21rVw6+NxNnYNidbk7/wlfOkfT1I+TmiJXN8wuEDhF
vI/SrtoOrFSe06Azbk5LNLtUa+1VS5902mefThUotKQmS4GaUTSjv9N4QPNiifZEt1Nkz6Ayszn/
SUurcvr903OK3GUQJm5RBGLtjQjLw+xYL+eHXjAJnR+uoEgd11AkDCTtCsgUzPyqRD/BjRsO7spp
tTRLulHXaRiZ84Q95ZCdwebRg1DCz6aRz6iZXYTowqprpj02MfYWlCeDsJ7ILVeEHaLKKS9bAJ19
zQU7dt/JvAtKBFlH6GA32wRCPisTtLC8Oufa0A7AHQxdF7jcPVaMX3fxGgvagjHolGuFqiADUAEX
PVoAxtv1IcpRyOmsHcTgdqgqnt9ECyusc63JFn3Ofa3qwDHlb6KM5MooxocxdKkH+IixEissbFVd
QxaY5TAHHSn2EeqHZiSgR2TOI8Sn2BrL9yng/+dOZ5r/aMgqik7cELm4pky8Lr2vwidL0SsJvVRZ
2v6QG5fkjvEg7QhFKiiZc0VJQNs3hNPoXL6d+TuP3JXb2NKHaCYXAx+L3hlOwExgIZkvjWrTteaB
R841MiLg+HX7wXfmy/jDTR3fKlujUGJwa+T95DUzBQRIoofzW2tp0bVTtZvZMFWA7wftCALT7paN
MVBI7xcNruNZeT40wDHA+UXDtcGSjUsyz7arFbNeeHUdy5ojdUaTnJvBbM+HtkDm26KxJ53LyJdM
HcSK63YGRwF0A2st35qqpzaN9x36/89PzoJX0pGsRUzlRIquDdqweu+49dhDcmtlahbckk6dFuXt
CY4IQHTpJLjIv6Or5GDHT3kz+UbFVx6yNP/aqSmYiDNIDkAa1bCf81SYnlnKpxYbdcUhLc2QZsWc
NaRDJnYKki67o262L0t+WRymQ1kz6UwqO0Gf+jZ7GUN5bcXqkmuHCSjy38EEkRMSrBzHsZKGR9Ay
L+p2e37LLJwDOs1Z2cdhaTdTG0CmbTDRqI1rGpvVcKhANrJ1WOquHDgLS6tDWx3balyJ7RlkIs/9
LkZGW5oCOaGerOX3lh5xcq2fYi7B59GZ+7AKUhCnJya6Hv3GLjbnJ+rra68Jfou/R0dXHQAuFO1v
WY0uNSPfOI0aUFzuXiFDc5gk+0MNaOm1UJhr5x823Cpvo8cLH35avk+f1hjSaRrHwOlTdjHE5cFT
4lUhgXOyQc3uyQlCldCEUFuXoEroCaBDNiParVDmyHtIN4bNy/k3WTAgHSIbjpGbSAgTBmHRejll
1+i7X0n4LA19+v3TN/a0JJ2DAD0YBO3BBFSSezSoraWTlkbXLL/ICzR2dWUbMPuN9y/W9Pv8hCxt
Ou3cLtmEbvYS4wrUhhyTHCAoFuC9t+eHXwgLdPKyKGWiCSeEfZN4s5AJr9DelkdyR6xqY7qp3zX7
8w9a+g7t1C6lGIDtH0kwWc59l1HmIfySHh2hGnf+CQuuRsc/m6nlqphmLYirhOMbNSl3ddTJDVeQ
Qs+aOrrM0+g4aAcS3pEYwPwhHfp9RKWU0OwFrQWXfYXmBkBdisO1wxnbhIz4IQ+Np0JQENfbidy7
ZhStzNbCeug450IoDt0RGBqVc00QlHfGZoaY05HPKVmJ1BbOdB0iSgQBE+SMvavM2I8cdYT6Mm0m
tIH+LNwLL2K60qQ9t82JwqdFpDlNniTpu9u6a2mzpS/QrNpNM6bqrqEBm9IPUsojQE9XVjruosje
TWDSOL/oS4uhGXmP4hqLQ9cKQPL7R8xFDUGK6cbIIcl+/gELZOGmTkyWKQ454EbRoJdV9xvAr3rj
5mm6DUMz3FcVba6yitkbNzLC5xAEkOibVuQD1Fv2C46GLHBdl+7Ov8uCp/wf1PXJD4uUFQmDz0EX
Yv2tBSUIatxrlCoLE6nDSt24FiHvexoAQ8y9hNfvcwHqbVEXh4teXgfSA0qnaBMNePkZJY947l8n
0v45P/bCZtPB8zy1VUZJyYPOei9LsS0jvqHkKuPzUWUr5+vSBJ2c56fJ570geZb1EJ2PHlPb8S2U
+ju6MjmnQb64LOsQeoKK+GTyFttYOHd2lj5GufshXPI8C7kyR0vvrx3iRtE6pOAhhYIhaFKYlSV3
4F2vvTCGOPr5ZVj6Cs3mY4GqUDYJhtT/5NVonJ/K3m/L0U/WGMSXPkIzd8dlccdCkwWsrMyNZZXW
TaegxciNZLzskNJZmOJo4k0EdoCgikIYOZSnB9sX7YWja4e5Sx2Uy5IsC+KSANqjJBpIpJr7Z16I
9KKKmUl0vHFSofk5dtHnZeW3Y/NM2nfhfj+/xF+7IKIDjSEmDZpiM26AEE1zfzId42hBRGUl1fK1
HROdewlS3UbFOnhzOPLrJOp/F6R5aWX8Vjb8V2HO2/Mf8fU+BfD0b1NGCQ6NNhQXwkHkB4bY00PZ
D7QJHfUjiP3uLnvKaQ9/chhOatiJ5dZTEBXyKRrl4zT1t7RpHyYlV3bT0odoNo1AvOeNQHPS1D4S
xKDleEfES9L/Pv8FS8uh2bPDwHcmi8oMcPDU28nOqtAjp4J1S7N3QyTma0M7+e38w07T8q8LJDoE
Gvge9BBRGEUjQDMylVl5aMbwucpUs1IQW9q72mU9IjSFwA7SX2rgh3i0QUfVrmxcd+HlNbPOBy7r
KEUPtAkyTs/gqCOFlXWT5/k1stzfOabRc8GDBMgaBBXOT9jC6ugg4HxuSSh60IfgU2J0LIpxD/EY
M77qHLv9nocyMzbmnOZ/zj/u6/sO0SHAHGACq2XTDFrgPvngVunuIpmRnTmaRugLJM8AUOQhIu+x
EWs3k4VN4Zy+/ZMNgfPMMJ3I6oOYbcM83arsindrBro0uOYGDEi9pwYNce2JiAle63HwjDh+Lttp
JTO99IDT75/e3mgcN3HrPjx2fXMzEvKjctSuM4x6ZQcsbGgdFIzccQQifDRSNwN5KCIwRcjI7Pbn
13vp5TXjt1HdhUjj4B5N42Nsb+cacL0Vt7U0tHaKQwUnqad+NtBMfTuAl0BMiVeIlSBkaXDNysE3
c9JJmcLj5N4XU+nHzWNTp/75SVmacc3OO1BAIIeUGEdJyqcsQ/sCmJPWWmCsBfklomN+cdXPQxRN
IPgQQZ3My4a++COSzH1MRURSf64dqTxbZu0B+FDqd4V8pb2cfzYI1YH0oRzMp4Cchp1or2oEGEdQ
/vOtTKbio3EzC+XaWVqBbZkz2lra2tmEjTGEfqbQqTaL0gUnftw1t1lTpRsUt6yP0/Hih60cAlWF
jT+lXXfHjDlEpiAXrp91o/u9y0sQC7tMuiCuNAwgSpww770x6YD9AuPtW+WOvPZyux2fm8YGm2ra
ZI2fNC06fUY3Nn4LI+XNpgL14l0dGsARFBZvkq0rWPtsmQIcPr2T8p9SypDAg8biZZb27A8NcMt8
JDaEmqfqlUVG932QwpZen+ZiQ5Peg8xTfAUoMfViGVpH9BRBSUUQ8Di1TfcMkNIfxaLiJo7htxwz
jqcHlaR5uCFuVP6IwdrlKUkqr80yhkelznCAdmn7IJKo3llhmT+G0zjj3+2PRowNeJAGsEB2bntM
SQy/Inty7ziwSwdV1p+MC77P4RVuEyH4zkpMYxuBm20T89S6asE95Zd0LP1ejJVvT5a9mxvK7oDL
7/8QAwWJG1XDs+Y9UNJelgOolIWk9Fifd98N18pfa4MCmGwyVDA6OvoFE+AQIHG2GYeE+k5YJTfW
ZMXg+BqHjQGikWGbhjEwW07Z9ewAbZ4y8w10T9cbaTXpd5JO/WMBAMz7wBIyblnDbbUzLcPN/C4P
1TXuovPV3BNRbSazEK9V4s6NZwtLHuY+pmD+hXE4TkJBUc9TDgB+ZDqbkRXDWz5A1XMTcbvYAqfS
K1811NyLxqE3iZDOYz0mtgkuKvTmdKgbHuoewvVe1gsFPLcA7hJsxEbpEa6K+Yr2g2Jb2+RxUEEW
dWdL6YNfih0A6Wq8GW4A1wTSf1PGTIeNHVv5TvEifHC7abxyOxCYINKvgQIRqt6CCjffhWnRn1i3
nIL4ddmCNSFV4g9y/ca7C/bfl0KmMJw4L2i7bWhdXtGQ0X2RcHHfF4Ws0MOVFzcSAHd7G9dyfnMa
iInbcz28oKbL0o1ZJ6z2h7rO221B2bxtB4PvcOcYAAHixlXeEPUSpqPzzeldtFOaPQPvgSg9pyqm
h6gwmkNdCokMQNcHnW3n26wkyUtWoDzpgMTtLewa49DlubF1ZPaM5IV5NZVu03ggT+2/V9GI1yFu
vplKRjysNjmSOZP3iWPOag9aVC5WfOaCQ9YB0OKESYQrqAIXaAWsRbpxbJf40ay2553y0gNOv386
ZtEsUyYiadsgsu33yOlPkMSJe6xaq/L8n6D8IjbV+eIsFoFGGxrcx/mO1F58P7xMHyBlq26Sb+OD
8d16c96G5/ahvQlv2eP5j1oI7XVIdFyJgsWJg5aias48lBhC4JPS2ZBeLZwK5NPzWpPGwvTp+cy0
SpqJR7QLisSELqkNVE9mqV+5sZaIXwhUdcLnkE4pyAcs8L24kKkQLTgExSaKH8sOdILlvDs/YQuf
oXeaKJKWoE4Y2iBDa9yuz8PmWY79CCVeY43o7ctHEMG1jdaOJ7a+pi4CUVMoU6c/0eF3IFF4IXZa
l64EYEiwMCuqIIzs67xpdnkmwV+Xk5UQ/svoBe+vhXSpKELKjQg3Uofdx5y9Ina5JNTF0FpIV5g1
1M65kwW1WXs2BUTMAj+xuD+/tksvrsV0fc/6gmUWurSN6Qqk23vXji6pGuDFtYgu4xkDaCuZg6j7
1oo/gAV6TvEuurVO0IVX19FOpQnumqpj9jFGnfWmEODNzLtxTbTsS9MiQkc7TS6fBRpYssAqJaKH
jAYdd28HWdw0MQG5fUkuceJ4kHYRa1snBOIT62smpT/mptcDktkhqji/wF96Owx/+v2TCx9dCzTa
INEPShJvjCa+CjsTdJQlMqwXibfiEZrxVsxtRNqNfcATMlxNdodYb+4Qd7h29XH+K768IuMRpz3w
6SsQupuc83gKelHt8qSUG5mLDwRfiLZn9Ygb+q4Do/D5hy1tLM2YsyhFPjo188BIcy/srsgabHVp
LTRTnooQHH7MLAMzs35CmTPyWnM+aXtY1yl0GLzLXl8z6SbMx3zoXXYkg3qunelblU8r3uJrYWes
g2bTc1fwKcwysCG4Jn3KCuYeRObGCCddA/3FyAGB4DSquhHaOXGX+O4g2se6LKN9VE1kPzCwG4Hi
lBjJvnOH/lcDJjrQ/rgqUd4AwQsfIWKy67gwr62iSY6GaQwP6Go0X8zeQNOdW7t/4jBCK5ltJVCI
yypkfmaeFLekRfxAGj7+SFA8RtdoUj+fn8+Fs0mHX6U8QayqUrSZzeXRivJx49ThU1U43y4b/7Tn
P+1tt7X6sZZJETRW6TcD/4BawT4tm0vCHSJ0/FXc4l5S1uC9ZKG6isvoEJXFLibNrpyTFYNZsE4d
g+VEkdV24VgGYDOOD2ymT9Si+zhE967ROk+WC/lRULGv7O8FK9JRWTGBLg6YSoogrZSPbKYXq9+V
eCm6lU2+tN6arxlCUOAmISpG1ATrbuVQ9RpRxY99xa2VCVs4XHTJSuVaEdjtRpwpJWRyCbgZ+td8
/BaL3m/WCjpL06Q5G9RK5yRKgN0ZhXMLhlVwGZf8MNfVdQT+h5XT5X8Jvn/id+wuzdlE6ZQCNJXV
oKD1x10CGVXmN77aEMMzfObVYJLaGDf9luxC7/gUbcLb7FVs1x6/4Kl1JBeLJ2AdVG4FY19lL8UQ
011XRWZ12U7T8Vu2C8TzCTsXpMWvkoM3gd6NELlia7QAC69vaZZvmsgpthY4jeLK8V3HvranNemG
paG1qGIYE0siK25Bn61+Qu74QWT2/ry/WthY/7PUffJXskpMNSsMbYnuKjMBxeLoFveysCBIzQ9r
uNQFG9FRV2U1cbN0RrRqRuDhdtp0fE8yFr2Okgi/tJI0gmJausbEs/RRmtGnVtjVaYYivZhxL6ju
muo7dXqvTFcSs0vjazEFi2SOfAQo/GJjN884L9M3gLh9q11xWv/vyS8M8f/E56dVKa3azJHhYwHx
me+8DDegJcy+td79fKyh8lsfrHfwW7Ansss20Pt+716L1+wHeRylZ2/sK0RrKy5hwX3q6C2nL9I5
imKUSGt3Dz2seeM2+VPIq3p7fv8tbW09Bmk6AEcmQcGq7c63TVRKtM2b08pCLYyuI7bUxNyi6yLM
o0mv+kp9FHb7cNGL/wPSCpvSBMs1C+qhlEhI9fkTGAnQTXp++IWJNzWTxxZ2TIdxGmSjsXcIkjV8
TCooMq6ReS5NzWlvf9piiB2oMdhYWQEe4roer9PQXfEpS+9++v3T0Bk3KqefO8BMzGLf5jezE/ro
dF3Zkksvfvr90+hoAzQGN6QAaKjuVw2lr9EId5dNumbXFR04762CB1Nne6p5zaAXGk3NhUuqneEJ
2KpGljVWIJLyphX2tiOdvQUr/rwy70szox3foo7jxEpsGow0vqqqEgFb5q5N+4IH10FVsjEtTohp
B+OJu1qNMXrdwlsrzWIPQkW1b4/2JfVnQPhOxeNPC4zShDNAXJAHvLIzP2mHZhMpthKsLezNf+BV
I9ovQFrRB6n1zKfK6ys0SU8X3s91gBV6Sa2IEYaerX746ZD5TcTsTYbubWiqy7gThc5QGrl27ZrF
AOuiUCMBaDfeDk2KTLmYhQ/ZnGp73hi+vgdw3QPJ0CzgNQEDiK3qpw3WwuM8TTnYyFidQ54gI99I
K5reQ40y/HX+kV+fq6CS+3vlIxBFCzOVzrFm/TaHztbG4ZPcCBeCiZJdBlXEBtMeo+qMhDFQWIFR
jwh6mEp3TQSumqaK7d3IDIYCSlX2x2ksyx1X1bCzqWwORml3h5Kk1ruT4J57/pMXbPYfxtYxnbPc
cWnQ5JOLwqPZme8AnkEM/vz4S/tdc2lFHedhdTqmbFBYUvrBJL9q57WGhQWnQDSXNit7ql1b9tAo
TPfu9BKLaIvwdyedP7b8ef4Lvt4UUPX6e1P0oZEL1pxCkMr2eAk0SnZAE6wHwMPKHC2tgRaDqN4G
+ZAbQ4Y6j1w/kiHIrct8JXH6taA8Aeb57/cf48qeohY+Abia1u9CO36M27y+r/veuD0pjTVeBmzh
9eyS/Cqheb0D+QEENHujfB6sgdZeG6WhH6m5ej8/o19/L9fBaXaKrmg4EBZEvbrpB+PRmecLhz5t
lE++e2Icefm0tlAHt6ObvOpjJPji5KKTgeuANCOUpWwoLisq7qdDhyrirgsLvhLRfW0q/B/6S6Zs
1pXYzEP7MRt3ILJGcf7t/JQvjX1aik/zYiVTyBRPevBJ1rt8ij0zdLd59Hp+9K9NhLuakas8R15I
wUTqtvJici2HbI9N5Bnqoj5YbGLN0EdbtNmIgiwauJyrAYq/3ijZu1mYa3nOhdNG557M4kLyuHUR
jkLRzyNZ824wtQGDOY5SiB+lNIYkuVxrSllaDs3icZ+2rDzE06TLoaQb8W0d27HnGtFKnWdhRXTQ
mQ3aMGmXmK9hSEHSNhRbi5aNZ6rxwR3TNWjbwmfoWLMwVRJimwASs1OwV0jngeU9qOsvAmYRKB7+
vWtLq28GyBUCqAw180S1ngA+L57W8LcLfkjnmhyr0YiGrM2DvMlf0cL3nLd0rZ70dbcb3v00Z58s
rh3QlMNLOLmR99upgrSfLcMXERsxtK8Y6FxAPpeCcbRwqo9hkrckGb8rGV4W7PN/MGcKcThY9GCS
SKq8kT5OjwbIc7dmzta4Lpf2mGb13KYV6FhxWxld8WSr05HYlIcECHwf5bmX865laY00w887VRR0
xtkIHMe1aUXXHU9WshxL768d7GZiR9lcoxM6j5iXD7ejA7Ur+idEm/j5d1/wKY5m5bk9cZkPEQ9m
q33KZ+lXVOx79M0WKXSEGHhZy4tatgjXEWlkzq0pBDtrkJpwX0jGozyHquKOpuVlZ5+ODhg7ELG7
sheBQAye2d9ovDLwwjLogACIauYDUEcEVFjK9mo3z58j8Jn6s1PLnZNma0xhC85Kx7eYdktdVeED
FNp0aXoT4c9MV6KshaW2NWufGk6oowYBOjUEb/116CpvmgFsCyvPLJ5IlW3O76kFZmiuY1xi2agw
iVBK7kZp78OGOhDaTIvnYSDkQEEyHG9JFmaAZtu885OqUWrjpFW8lsZeeAEoH/7t2IRgSerwGpXy
HiQ8PpmgUQW+RA/U+SCjpAZYZy6Ki0Ho/veTGhTNEymqAX2I4BmPpvu0tC9KzMFV/T20aFAa4y60
AOvG+hhH9VEXazwUS/tZ81gZg9omMbEVCiL3U31Loke7emTyIuYUmLrmtoxejX04YHwbUNMsL0EM
uBI8L1mI5q86izokSZUVmDmEzUHWoXbQiLH8ooUQzPntu2AnOqshssrdGE0huuWdfEPpfWgVz8S8
rxu6N2qA9y6MTHSNQbMqzLy3HR6AkcJXZuTl/S97iLbnv+L/msq/+XGuUxuOVTki3MWpVG7ok3UU
fnZsvtk/3KC8arb8fvLZFiD4p+TBeSdP7o157K7lQT2o7/l3YW3XCBYXzkad+/A/zq5sR05di36R
JcAY7FeouXpIujtJn7xYGU6YJwNm+Pq7Kk99fYpCqpcoqkQYbO/tbXsNRRn1RaIg8Mes8q3wu8d+
cu4KPQBejfigpfQVlMrPltN+pk3/lTf2yqr4l+9/rfOMBNIXvVV2zUVxBhYoQOv6dSjjqHvVWTqF
QAmMLPTTZgrLapifSx8mMmk70PfY8dTz5KEYh1BotIFvgnuCBguOMRNefCczDjZFlidjkLmyCyav
oz/iTg+7VlnWc1FA8VZ3Tb4nTeSHbIj4xk7y/q4NkGuqZtulqB3roooxFb+J1+9mkW9a8nNs1mzN
rycV1/RZzpXNKw2bepg2PXap2Co2HnMYeJH32zP6+vOZZ+RD+LA2WoMqe57VxiEBtqKQU/wnHvXK
oC9NVSMp1h34aN6Aa3A7dp/tEuKQuni9/epLjzby4QBUiMaBGK5tZ+pvy2bie2cu1+CKSx1j5MQu
7ochLj117jLrq5L+IZ5iEKvS8XNdsO+3v+DqXsEXwsyKkhcwGmMWTHTVsCOghpQtPzBZHnXhQqCg
fGuGfiNoFdK5OeBQcKOd5Hi77ctWygzGS9OXRP1hm1IR3+odpbrTSD4nzvBUx8Vjc0FEUe9p7obN
fa0YGzndRH3f4sLylJC+3qRF24dAd58aWX7PMi/d9v14Z0uXcfzwPax2Ym2BlXGqCvUdKPo3msJF
s4tGQPHb6Y+rx3h3+5uurZaXnjNSpF/7czO2IG+oNBNhnFl2qOnkB1qvATuWWrjM+A/fYltNUlg9
eg0r8fAMj+ThU+TB4wpEq3LlOuJa8Fw+woj7yRk7YHpEc8Kp/k9WkJ3fY4N6u4Ouhc7l2UbMQy2T
6JTg9adM7QV5c2ZrS5o/qVXcNwKm6mE3NBSe1Hl3GmbQboKcRdkWalwsmCq15viyEB8mlti2iO+7
TlSciiHP3pNa2mENLbwjpDgAc8X+PvD7XK+ksoUBN4HFuranUs9WfgLqbNgkTQbZis71jk1WrDGj
lpowBjyLdVTPsME4CvsBpKGt7xykbu8cEGPEq7wVFq7sG9iP1MUepqf0SN02D6AaU64ckl7dfmBW
maKHg0gBtM/97NTYKWw7RgB0fsQwIwpx9ZWF4Np5oS4pZO0LO2/CsfXBGJ5tGALdntQLAWOq2KnB
kZFoZH4CbeVxqslrhFbue7TReyLxqi7VqjgxOHA/9xb70wMRtbLAL723sUqWZI4l5ak+2WkLle9W
fq91sia1shAkJpCz1T4ATSk45qgj8h95NCUyaAY3e4RAc/OgZzCcQgKljZXDzaU5bKzJbu5l0keq
PcIG/Wc+8TfPm77XEHy8PQ4Ljzeh4IMGHZzMQ3EaWaEBnh7Lo+UrO4gF6tPbTSyNhrHqEtb6/cAr
Bmdvu9tG0hv2OOlcUxReSLwmCHysmj7uaQocTslhi/UsqjEoMg4r2Zfbr7/UwOX3DwtTDvLeqApa
n9xYDN/7NgGEtp/FuAMMMYbnp+TJ/nZLSx11GaMPLU1ub2uqbYRbZnf7thXioeiTfHPf0y+tfnj6
APc/B9ci1QkKOP2WSuidSUdVKwdbl8G8UlqZUN9mLl3e97jH7S52taVF3H0qEwj58+KiTQNkBE5o
f3W0/HrX15jai6qAFYvjO81pnsuXKsne2mJN/nohwE3Yrz0VkFy2/ObkTU0cehKnDoVmj25XgLqW
uGGRqhWhoIWpZaJ/i9GNwOar1Skj1ddUl3uRuNspI4dKt99u99NCfJuQX+xoOwCDtDqlE3mVU/uF
+9P3doL23H3PN2aVjuvEYv3lOAPVgUrA+Euhda7mw+3HL4SECfclE66LlcDrT3R4quoKSm+8WPP8
Xup+Yw1KoTSf+kIpWCBLGkDhhgAS4D3AreaZuHxljJe+wFiL+kL2aedijMfYHx86Eg/7vC3urJpN
GG+pdNXOrnvxaQZzOhriX9Vo++GU31lCmUBeb5CZDdd1dRqUrUOlsl/CL0CRbtf6Z2GCmkhe6Jzj
2iCVmKDDt8b71k3PuVyp969SJFE+mSKMGcEpO2GVPnm443Q3djp6mwaDjaxtkfEfn3rqOwSy+6/1
OPhbyfv0nM7udPAHe9zZaUS3TQTDha5zYrCEoaXl5tbP3sMRcDTk9NPtKX4Vs4C3/Pv7h8QMDMwc
t0klj0WWUw7Zl679rETKfAi/ACJM6zQ+ZLJoceqsBQM6dS63ys5wOTHDsyrj4lsK/8SvRObW9vYr
LSRzE6csy7mMbByQnNJKnnGu89DEHBY46gVY37Br2GcyW2sGEQvZ1gQrp1zXWUV95zR4G+KIHZzI
A6e2tlb97ol7YFyXiWBmKTfGBYs7ySPG+XfbpVMwz/NTKcvfgq2N49JENjYbow2frbme+BGENMgW
7FuHhPFQbm4PydLTjVzVp65l1Q042MnkDzu4BlbPzlzH3+Vc+Xc2YWSqpsfNsD165Mgwt9vGm0Pb
i/aN1a7J6S7k279+bB8mOgXGLZp9Rx6VXTUb0hWPQ4nEO+b5YRBwPb7dUwsJ14Qhi46XY1yX8ijF
N7//46iVCmdhBEwMMoGhIiQiU3Ls7IfRq8JBv8aooW6/9F9i85X6yQQAeiUj1tTP8mhJ1ZzJQOlD
HUNsACasEdJNbDcwRs3r37Dt8rY8GkVow6gexlrNvB9myAK4kcuDSoIkNsWR2E4ARN63RTC52Ikk
KbVtfHjVQhwA7l3t/ImVxUquWerWy+8fJkXH7QQcbzy9rZ4yiPuV6dGxfq306mXqXutVIyabNqHS
6Xu8uoYyXpvMOvRpHaRI9EVb7+LBa4OWY287QggBOuTW1p+zlVvShcT29/zzw4e5RDPht7Y8OnX/
LKM4GFkfZEmxm9JTW6/d/Sy1YgRtW2dW4jZNfCoUBQTJEp+cGCIdEXOfZ6khgTJZKwe3SwNlbERT
AbHgUlTRCeVMcpAgEO78qf43pU69MhUWItfEInsw5lITH+OTK77VA5yR/XyljFx4dxOIrOxIzHbO
5ZFWzg+vU/kuQoXtyXbt9napgcvwfBhsoOM5HBEseRwGdwoTkrDn2lb9i5R5fGfvXLLqhyZ8nPvP
okKGqNWht6PQKtduuZf6/fJRH57cQ/12FJCdOuYZjt6VGJNNXQz9ynuL6zFogm4ltdXQD3jvyZpk
ANmSd4uyH/0Q/5wr51M0cTuYCAtEw/e3o35hmbGMoB97t6wkIfzop2N71Lb97qX5aytUD/veeuVU
YGnAjfV4LlnHIp/KY5zDTrN8ydwurIZ7wDSoV0wYbpokjJW1K4+dSp9iqn5leffMdfvWW1VoJ/Rr
7t15OmMZYe2RtMbpLj7Eod7jyCRM/e5xjfAFN8G4ExANtHZarGlV/rks47csWpNXuT5lYcT+/1MW
HOW2qJImOdEY9TkELMMZCkcri/H1GctNxUcCQnYVQwvn5GSieMX5ccpCHFiCRFJBwPsssIcDanIc
1Ps4++LYinK6rwaDPp7xXcM4OkRN8cmB7hXzkid3OE+T+3ZPZHATdJsXk9+QDh/WzV2YZjtm5aHv
FWHJ19TfrocFIHfG+8tWTxib5ORmXRYU46GZIM0IL9mV4m7p+UZsp3VTiMhKYEKfsGOG+1sozH+G
oN3KBeH11MFN5C0yrFOpS1TXvhPUIOcr6zvPP5PuzgEwVmtoG9nYaiKuswzgThVbMkiRznNevyUx
t1cy7lJwGCGtKu1OA0U+twdysFK262v3610zyITaRonfiKiFC7JdN5u5O/BWPWFjGKjK2t3XghHZ
nmh5kyiUGVnxh2XPxGafiHzqmb2y3b5eMMEe7/9nKK1sOFTZKMtYXgL7E/0LNzFEc9Mf7LL5VnV0
DVVyfRPNTcBtXtma0UwisfbwX0Z9CV0bQdVmyhHZw0uZ3qNHiTRrgm+jybUnf+T86I7PMldh2XaQ
i1nbtC1EnImAg6OQ8MA0wGpq66+pD0LxkNlvrF0b74XJauLeBr9qhJyUPJYZPfDM2UBF7PX2VFp6
dWONbjTTNlhV8minbqBpBgTfBIby2kZz6fFGMMc5eNsO3NWO8AH9wXocjUAXFpKHBTLf7Q9YSEcm
prafqecRCwsolmSVVEEkvo5dDklTf6WBhc43kbQ4RXAd4WJHzuvmrehwSKn9lSS08O4mhDazixjL
IipiWHRvaPomMjcc4S5K85fbnbPQ/SaU1oWVKAj1eYQSINY7haR0dAflb+uByJVtw9I3XH7/UBhr
OxsBd0Au4vzVhnsb8aDG90rlnVWMCaTN7GROMtcHycPpHoQ1hpYcVk4rFtKciZwd/bryphJpzis8
953FBEKZU/ynjnoaWJXdvhZNGa9009IsMhflNLMHPWncIQ7VsC1IkW3dkbGVObo0CM7/D8KYQqTf
7fr8VFpRmQe0hb6vdTHfrMcqfczhDrHSZUsNGfGceAKqW0Cpw/b+0e4+8+RTK3/AAfX2dP17o/rf
swjuG6vynCruMa6i0/v785Fsnx+TF3fv7s9DALHTYAqtEODT4CzD3yyoAsDSwnaP66eQblBABYAf
b9qNfWKn+Wt19PfNw1QFsJwPX8mmD/rg98pbolP/+5LUrKv9BoLUcIvszmU2PHO3eoB/2kr3Xp8l
1KyqR78UowXa0bkR3iFp2c7r7JU78qVHG3EaV0kqiAUPF895k9VLJn7d7o3rKYaa9bILtaQhaeBB
M6RTFExUBDSyP3nxyv3E9QqBmsWyw6oKB0FNdYKqYvzSFcRHre/rzTBnsHKQ1Ast6HaePDpXK2dS
V7G8vqAmeS32MLyRKqNzm7e4vC7qaX7LC813Mw5eNrNbFX2gS7s5261LcQUi4ycsQAwgwDbpt7Gb
J2c/lu6eNi4tw7kdhn+InUQOltfZPTh8mpOQVVECi3hee7ARmAbrmCvU7IHXpu0jo6LHCl+RMKe+
/kKEa1Uv3hivMWiWRswIMpEKt2QMc9aPWv65UY695bEkO3CWqpXJdlW4B31ooqSsHpzLCrTOcwW9
6DpkF+CEJ8m3oaqy6uhFrBahG+fkPBAoIENxGOKnuRpOnQPl4zC2rS7Cv9vFxiOx+Go3hRtwUffv
ETpoCrXfNj9hERXNYeZk+aeqs8k/dIp0twWfY3jiCbxVb0/v6wmPmrudrPM9eA444mjNM+xsvSp5
g6+jSIPGAl97LIY7CxlqEg5TK7JZq21xrHgpf0NTuUIxpnlNAtE3aRpEJWTLbn/UQi4wdyia6Apy
mDw9ibiL6gArE7a6fs3/uf34hQlmsgA7napYF210slr3p8+hLXGh6edpwleWu6X3N/YnkW83ZckT
1NvSflLSeWZd/Xb73RfG29yRyEHbo4YQP87ESAhSy7lP56cUAKZgKO0ft9tYev1Lv30omSxoYmOi
ER+v372qhm/ArlgZ2aXXvzT54dFAtHp1ymNcsEXzyUpenSbd0kaEE0CQt1/++sEP/c9eJOtl4ReD
f3SYeGx1tGMpPaX1p8TLg6YGSLF0fleJt73d2tL3GIVNhchTJbH8Y8bGF8euv01uuc9dmgS5WGP6
LrVh1DQuYY1LuO8e00bOB89WT83UAcLi03kTt+3KyCwFhZF1dWMBV93giFd72SvvvAdmjy8od1bm
7cLjzV2KrfDeEhiiI/cS8Y67t/alySUEHKACPvy+PRhLbVzW6A+Ta/Qo6QEP4MfILoeTElPaB23b
k8BJHaSp+xoxYhvYfeg3tDk/2g15tuE2FZPqmDTDSuwtfcNlEnz4hsiK7XEGlOVYjOxzm1hfZINC
sdTb+97+0uyHx2eqUyNrBT1G3ArGQm8Tib/yzX1PN6Jbe7rtho7To+J7C3v0CAJ4nh5X3v36doia
FLhGjdqukZqOKdnJ4eJ+/o/H+/2YkNDhu9tfsBBrvhHPgJm2RCGyjjKXv+uSFMHg23bg+XkaslKv
lHCX/rhSoZuMOM6jEpr4Lj2ydvhiw/IgIHx4uf0FS71kxHELdzWRMIce7UpsdFt/d7s5D8sUJC8P
Iqt10qyczCw0ZHJAoIDPYwr1pKNSTv0+51N3lHXVb3Khol/VDPRjARuqlfvrpcaM0CZTNyRwq+TH
jszhmB48Vzxk6lDM8y6hX2733F/nvSvDYpLk0gR+IRazvaMz+pkTpOPg/ZorD+SsTkXR1suoDK16
sHdq7rsN7e3xFUAiIJESn7hrHP+F9YtdeuBDhEatMwLl0sXnuu4P6SB2U+FtBjs+W968TwuB1eUs
ab0yE5daM9INqP6yFGyKz87sHS3CYeQhoXJfPSBsHy3Z7toBGwDevt3u4oXmTAKgw1u4H7QjJMiY
xw9kcJHb4A5yjFzRBRTRDcXUi1ZGzhzv2CV1v1IlL4Dwqcl9aTrY6TaE0CMUC0jA7EkN57h1dL6x
+zJ6FkXLAj+TPA1qS04bqMywr04i1wASC/gw6hmZMaG8TRnPXFgljPObEwNGc5b9RF0cJTuZD8Oa
bDhEU08BvoXvu4QbQwbalNXYTmCnab5N3KkH/9Sb3qe2FCsZ9ZL1r014+v9zDRLDXgsjUHakYvos
x2oOuxQC5SQdP90e74VEZzJqBk1LHqXEPQ68VEXQkd7dORCMWxO2/yureO0LjNqoZBCKgXOOf+R/
MS3Jto6HlxoYlxFXVhRbt4Jz4MSqC15zM8g4QNm8pSUUa76kEJ+1rDcGnxWXPae4ACloceCWXOnc
haXEMxJxY41wUokA+s/AvVMkCRvvUObTc8m/3dW57BJkHzLFFKtSTwPzsfWLvlTYy4I2vDJuV81J
L/tjI996vWUljor4EZSVErWm64OvMkINfBhgrgMLmeI0za6ApPrItoUPlGVNCrZPBqB7y1l1G5d7
9Pft77zWkRzefcaaXPCaK177AmSNL7ZXBBUShKhf+jWTz2tHOJfnG3PI89I4k30pTp7vOBtf9PCX
aVKo3LupE5QTy38SRdVxdqDReEcReWnSmBt5qoYKZ4n8FPEn1wEsvQ19Z43cstBf5sJcTS3gqKOG
w4elvnFYyEQx8nuTfgHTf2U5vpY48P4mCZNBuZcP+cxPmdTh4EIWiNVf2yLuVvpn6ROMRXByCuaQ
2fNPos18HznZm76xGJrmsZ1MVti5VRreNbnMFUknSLdwDeMnQlNA7wpsq1TA3BISRCtr3rXS5dJX
lz78EKYpiWvwcqB6MbptwIohKCwd8hbWkyTAP6702FIrxgLDWD5mRWnzk2NXP2EF+ghfrmYnrOG9
z/pHDT/F3e0OWxp6Y81gI6t7oBPpmVdpDTPWYtuwpgjhVH/HDujSX0a4w9YZdSXJ5vOEG/Us38uG
vflspd5ZmlhGrONOHfqPFoabxm6QaycY+I+IPWgSrYzDUvcYkd3bohvTvOU4vGRHK5pA7Ac5WSZy
JekvfICZ9GcSZ7VL0P1zARqLaHTzyC5QFgjUtfsC94zb28O81I6xAKAWAk8dKe/E6ftA4HpVYZls
kz0l/95uYKGjzDp3aNoBiPl0Pg+x7gOPq18iYu9pes/dJaaRybWFY3ujocwvTvgjqOI4JPpPoeJt
Na98wILmtDDPkP3YYzOczNKzl1fWy+w5zack0SXOhR3Yitl1ffKGizOV60XVBh5pWdATlmyTnsqN
U85krwhne9XkbB/7mfeQSxxFEhvMUE5BYILSqlsEcxoRnOZH9kE6APxUzZxsZ0XaDRCj49M0Tv2h
6CPxDSuUA0/kNqYrnJeF8TE5eVM6tVM5zMkZqyNU+rn6J0uo2tKJbG9PgIUZZlqz1LQqHGXp+dzH
+TepR3BGsu3cRUlAylXp0oW0aJqzwHMuy+YYXqaeeEqd4ZD5U5BZT3b/PCVrivDXilzMNNOdBWQp
4bW955zrDHsLAFNzkHydr7d76WqFe3m6kW+rhinVs0qcqOc3B0XbbJO5Pa+CtmPToZgyDa/ARH3J
2zF9mGA7FMxtU3/KZV3/OzV1tJsbiVq4d5MpTG1m82Cwaz9oSZw+WHYfHYbI9utd49bVr7jz83Fl
YV2YPyY13I0ywHDkAGlaKv5Uvo43FJZ8o8eOtztm6flGv9C2Ah5Yy/EcubTZF/5Et5am6YFSIu/L
5ab3lAf6xMhsxk+ak13cqTKIkuidJLj+uv0NC7PTpIZnUzLAUBIN8FT0h4mV8ilS7hed4+CyiZAc
yqrw71tWTT+qUqe5jmYsTDg5i92fVVwGExQv7/oQk4FMy6hOOth5nmvFh8CBXKeAVNIozrn8Hkdr
UJqlQDPWJI2eAn4WizeGnIeSZ+cuZcnKWCzMJ9coO6Q1gMZUtPNZuyS09b9wsQy8/O12/yxsMVyj
7JjBIrAHVabnjnfud0Bp9XfoPJEvVCu4bdJCQuy6BHbtlwVPu7VBWUiwjhEhxaCQBFwU0bifDvOZ
Rhukkb3Kq6ckS15uf9jCkJi+CzNzkLCtZDorB0SXtNYVjlHUfSnE9FJAWlKtdDx2snrthDGvt3qQ
CYxIpbsybxcG3WQz2V5v0xp2l6dO6E0/1UcvmzZJ4t+3hpo0Jsi/c1K2bnmOOhpMZQaFvXLL+vue
booY5PCTdhxsjU+4sQ+G+Hdu98GgXm8P7ELPmFzwjKKO1Z2FQtkfT5H03/MMVmDxPbRdrGom9dui
1Vj4OfNPjv/al9+ivN3qJA6LuVsJ54WJaRLAW7jQZqWGLwYdevjXe1ZANVQz7+ucS8R92NINXMQ+
K7F9j70YR5nwG/GtBAGcr8BsFiLXJHzrWs5zXqJ3SApYa/wZkmJBxv7k1UrULj3/0mkf3t+DG0sD
eC5c5ZMH6Y0hzV9n77kka0THhXXNZHwnrVeUuLXEJqjUUSBH/wHmxHGorPxJ1+4rLNRWcBxLs9T5
/w8ByD53gEThpwKO8Rdltj21hzJksKG+PdJL08hI3GIcmpQqMp37AiKi2afkTp15YbK+HSdXkObG
NjdyoFjYivkIe5QsSJx7REcQYibr24mjJG2iWZxiJIq3YrTjsK696TDm3Zo44kL3m7xvlnYaPNxL
97P2iTvdjzrNf0D6a3e78xemkUn9Lod4hkMHOh8ukeIwD7Ta9CR3gjhux1Pt9NneYurn7bYWQsKk
S+eJKGjUxfNZlM82kE5O+cDheaWg4Xy7gaW+uvz+Iea6rG0LoS8Zz62gX1+FHU6mC2gQ3/d4I6Rl
XDZeao84/+n8sK3zoGNwHp/XjpcW3t4kzspOax+8kP7c4mwugBlliR3G4IexP1j721+wEGomezZp
ehHNLnwnFXa8ubtLs7WXX3ryZcw/dP0EE9A5E7yGfH+Dm5WOpuFM1nL10sONcc31kAAVaZXnzoXV
R/OFrN1ZLdSMpqRAloDCbZMEtYnVvfrZ9DQK/cmPYSAS5dOGysIJ7bg83O78pfE1akXpF1FSZ3lz
jpIRwkGVSMKsLcgGCKmVk7e/Zad5VYN8ZHJpbZzz2AyA5vMwdukOhmxxkEA2LCgTp3pVomMHMnkp
tK05/RyNMT1Vg6dAe4n6TeSBDd3JUu8GbnldwKKaHz0cCG9wUQhdB5iT1FCWjct3ZAZnixu9ApAA
FW1anYu32z20MM4m/bSXgKdSVzfntCLOrqlpvM3dYo2utvT0Swr8MEVJ7iWYl6w5c92HAPJ/x6XZ
++0XXxha0/5mEFzHVkrZiRXxznW6XTMPv11eb+57vDH/7Qk+7y5Ey0600vBcg2A/dPXpZm7XluCF
zPz3tv5D17BcTdDlg5JorL8pbwxQpge66wK3j1cW+YUe+ntp/KEFQCirrnWAVZgs+ovUtjy1DiMb
Bcj69nYnXb1/xuQ3adERRNcIS0E87HDuGaZlqncM9zS7BnZuYdsIwMMhdLIVQ5GcInuCS2yRrNlD
LXTgf8i7HSl1M/ZwcB23uYzD1v3WVnU4yX9uf9zS843coWobelF115z1iINOW6lqw9TFC6SGsY1f
Z7v7mjFqPQ+CryruCDtl05b5eSCzaGNlD0lVryxAC9PAJOx2s0564BCwl4WpgSqfUHGnydryvxTg
xr0AE6Rr8yyTEBRNw2lsQzgnrETg9YXiPxRdPrCxqjo4wrqj4wV+NCZhbwNmGRDizYcJOm2hEHJ8
0V02r4AFr3/Nf6i7DZFWwpUQp9T25SfLk/HWzgax8kHX677/cHcpaFjEaVN5EqMKaoduJHu9WOLV
vA7GVSumpW+4TOcPUS/jprFmytzT3EAGnkBhGfB2Z2VvvvRwIytS1RZpBwEHZJLPLhH/zoT/vh0G
S51zafHDaws77escRLJzwSh5whnlAftaK6QW9wOUaJ8Lb01wYekbjLgWSZFgvZ4vvsb6MaW4+ydr
MLulRxuxnFsDdUVaV2eacA7TX0cGrZ9tbvfQ9TjmJlC9bxoSgxjlnzLHhTaID3zTo1eV7RQUJP9z
u43rOY8LI5xbiHpGCUc429hW0azZtBNEKocxiLK3u1owMfBeVpZVVxO4yXkEbEEadolzAqgCriw/
b7dwDYzFLW7C4GMctsxshAthrPQYRq1bICkNVlhOaRey3N432vol5u6n7NTKRy2Mu0ncBYzP0yCk
FGcyy1iEY6LanXKGYrxr6C0T/F1xrSNQzNSpr3BDAjRn4LdIGpVe04K/Pu6WqZs+5V2rOgattqGc
ty6YHwoa19HzLL7eHpPrc9cyZdPjuepHWlJ10slDYWGjmP5y/fus8yyTilqM4CX0Q6lOdlKUTx0h
apfidH6l768vQ5aJ8GaKz1k+DPo0ygyKz+8JCAoRhEE6f+fKHbZ2KxuJ63PIMkmpAhKVbQHo8qkS
/UV+X7fnFDX57vYALD3dKMRjTynap9CX7gvdPvdR4Z5SnawVywvTx7R0sXSdR844pydukb0NkQjI
wzWPuNRtwiqCd+rtb1iYRCYltZ0mHefzVJ+gfneoGOC/sy/zwFZrpKPrmcMyiame73oexS7uVDlR
vZ2SBnKqJfXzbdnS5Gdax17Im/qngl3ujtaxXlOmWJpixopESw+6P0VUngB24EGa979EV/thA8wz
hDZwOC2aEumM8Pu2ZZYJPRvgKVy0aceOkHeRQVTxDtRkZ42FtjTXjMNFt4jmPNeQktIU9DMRN9Wx
rmN+uD0Llp5uLFFaW4K0U1acKj+Jtg2xm2cm3DVdmIUdjWWizFzeaT/S0Oylavxtz+4Y8JJ9ymnx
YidwdBrS5ii74VHP4jf2svdIZXHLMoFnOBHICbSNypNk5zwaQ6/NdopCRm88UCBUbvfcQvyYOPDJ
i7si71h68noaP8NEb8R9ZkKqp5i3ycroLLVxyRAfyriobuzB8sb2HCdfRrlrugrqScWdH3Bp9MPD
K13zSVJSn0cnmve1k3abKHHLR+UB1n67jxZmlwlozsqq1yCS1Ge74Y9t5B2FT1c2F85fcaH/HhVZ
psg/VW4xZ10hTiXADwT6eQV9plJlc6CLvP/kV5EK6xTuvbPjVfvIzQeK44BOhVMWAXrq5fEQqEIB
EJV0MJ+1Gto/TtB1rIPeUqo5OJZXvAwoZ61wctLid9zalQq8qmqeqAMkTmVbDBvMQqmzDXAPBF6i
oQ/YRK3HlsV+ODcixv7ZisJRCvHqld04Bk3suM9t4U07OKe1nyxoxp51YSWPOWyZT9TOauAv6D5v
FPtcZDIJi94Zv1F4R+6g9IL1OKH2G7Si+sCaJ2snXVbz0IWZx1saJ+5jC1rAE65DyYbahfc6ZEBr
26L8IZJI/mRtBWk8y24Ci1rWfvaI/duF/eS3Udf0h1ezdJeQzIVXByOw24L/yIvtKFY9wYZ2jMOk
Hnt4VdX2k0Wqalf2YrShmEpQm2dJCo+eTvL8gUVYjMOoYn2/BbLD+5JExA6lD/JwMIvIeWywJGyQ
mdt9NgJ5GGRenlEYVsn6cqZBt5Wqqic4VKoXSC65J1Yr9SwnRz9KqoutnGJgSeuJPeqRi88xzJKP
rY+E1WU0fZR9xN7AUYPEawbNxGh06X6C2P53LeyiwA0WVFfrDOd+KWvyY5JX7U6msvxV6MHa9mLK
DzBXSo420Hh7DfOYvT878QEcDvGTu6SBOiOLtrkNR/PtOLn1lmggjSlL4m9MdtU7dlVAQVlKizEY
aS/OIDoxGFl1fhk4uAHEf4XRAp+TT9wD/CsgM6UhrMDyBA68pZfsOz6JQ1mVmHzj3O/cvCV7i9Lh
QDF2AUgmcu+0M2pKpvP/cfYdy5Eqa7dPREQCSQJTKKdCXi21mRCtNkAaEk/C099VZ9SbXxRxNdoR
2h0UpP3MMjd2l9p7UY/TbRPW8MZmWX4/lCE/QZc+BP65ojuiQQKPkOiMb4DWZzchnDGesmYODmPK
mI6M4/oHCCzVDMTl0tm5UueJUFTEegCitsjKcU/hlb0fkDkeUB7MYt+rRwQJw7wfA2909lPVQ0nM
wwVr9cJ+gA9RttdWk92FJDff27IoYp7lza0JbWAM3NS+4YUem7iBYEuUQ/dkiJBddAcGLsnBQwX7
e6tUuqtqt02q1m9u6lSHf0IhqnvUjMYcJdsOCP1Mw3EcfukQvY5NpasgKrUo2109Z7KKPEPlwZkC
eGZkbP46u46zTzWhL0Ob0Xte2WLfs0klAunNeA6BqbFwSahuD1ddAn1KR8VVD1x31VbZ0aly/cIm
WRyVKkmMoFIcRniAvNh2II9hCsqozLPnDJsw8ubA3zEh4DiE4mBk0uwvg5wYEu/B8uG7quDxHvTT
PURk/GQQsx37UN2NVMfLnbnoLndqNI8tm4Lsxnb74E/h0oyA5QPCIgwgAveYE9JFYThlOzN3UEPr
U8dOY382JOKYm182YF5wxuNW1PsQ6S5E5yXAVfWHy9YKIewMZaIb5la0gsG8fp84YLlmMMVN7dJm
nxFWoy6n8z+p343fOQnnL/nM9UnRavxjWEvuWCCdd9Va/Y0muoyZpOyU92p+kMANxZNbV7umsMO7
guf8mIVBe5jTuUZGmntuHeewZrkDltOORq+FSQfMPOWDkKl/sOuKQPTDeKDFUl3V705QFuzGwn8U
aPMGzfmMD9yNitERd104tXoHPwOg1nyYINLE9dEc+ty9Sy+h5T9X49BPNiyE+jqBudMYkRKKCRDc
VBFVcN25fjWuXO1L5GTT+JTnna4TobMDUBpJ5U/JUHmfy1CWuEnfzXwQhNDN6noI7w6ld6QDeEzX
330lQVniJSF25eEQT6skIF8KrKsp9XYdtCSFtSXjvBI4LNGS7iTbxpdZnfiW/tGF4V3ofUaG/BIc
Ov+d2yxUhHA+pWevZd4eDIgOWE+GaSjb/aeGhy0idlTs086UZYqSiTnSOn0faneIS9H/gmhXv9GO
WBmhJXGI1aHLi7RvE2esHgMKR4zJbJQlPy4eIrT47whRWyGMpapOmiGe7honLvgOobO/RS9eefUl
bahT3LLmygvPplK/HOcvFezl+sivbKolXJwOpCTtQOukhJCJ7nmckzKyra1Eb2XdL9HiGVFOgJsF
q1K6T6KdTx5EftN2+ulW2UZYuzY2i6C8yUerh2wghKG7b95FpeP9+sisPffy939OND2BvBjQvE6q
en4yoXmzu+z5+qPXRmWRbw8j6qhwwGySxmV7J7iVuboJ5X01Thv7aW1WFzu204I5s8CYIEzmASwh
j8Z7vP7ua8Oy2KpNX+VQMMCjQ+dvWb9AH+36c9fGZJFWa9xRbWbxJhn9FxQEDsRGzNulRw/w4Ou/
sPLmSzAtLnjLEiP0e3ok7dEAmHzU8y1jFPa/at8HydUS6Nr09Zj1NXT0u3SwDg70kd6M1MGpd0d+
GG1YkrWVY/ael2s7nj2eP3E9qAgAT5HFXurk46EOS5MEddo9WuC6HBjV9sPAMv87EY386TLV3gkw
tb5A3F5FeYbCcgUbuzuFUu99YXq996BZdIQjxXwenMa9K/x2ziIX+DAnmssS1uxTP9h/Jm1V+55b
f1UxTu9gf1e7TkAubkdMMOrdSCjNEWSDnUwYPDUjDibSJc4Keh/5rixv5qIcb7oaousxPMTMfZ47
PIhN2FSYNkag2eWaeV/OPuzejJsfAthwPA9OVwNc36ERz1kJXC51ByuygMzdWQYt1AxEjlYSa2dp
ZJg9s8w947P/PrvS3E6p4QefwQzUHi6K7nZmgLu1WM73go3iDk2P+XsDKZsY/f6KRdWg1CmHa3x/
RGvT/SF7exYR6v7mIIsaKUhYcBKllWzv/TRL7/OpCI98svnzDLbwzg4g+RxBkCK/a7FXs6itFbvz
0TP/MTaBjoNO+icOSe5d5tX2+xzkwy/Pme2DDV161M2M/DIh4tzZcxbuwOtyz0ir3V+2a/EkDEf3
FehAvaubjIk9All6kHktkcd2YzbtbX8uDsZKs1j61RTnk/5TIAf+OY0DMveQ0GfFSHXy8pDGxHKK
75wBVuI0lv+WwwrmhZq26HYSX7TzVIG42h8AwMVfo7IUJuGq947Cz/wXL9UXRauiOsEWICtBYLCC
cKdqmv8ETzW83L/Bt9pp8yDKK1bIyBog1UBTDikWEaKX24xBZBWquk9h0QHhbe3fVFOKnMKkHgqj
Mm3cBK/J7QTKT8gXB2EpHVfaH8u9D0szsm8CUSa4OJsz8zzzZEzW7+FKNx8Eb+o6Avat6SId0va7
Y9MMaM2uuTgXuGBmOdi8b6Ep2QN8anDd2p78wWcS/u1Iyn9NqFg+oAwIaXtYIVWvrC7NF1uRyo1J
mM7y4LkBexhhoYOEp28quPel7T2qI+259y4rYPbKxKnc8LHXjOwCkOvjgVf8IAVsBLymaJrIb9wp
cvRoHdpyqk5kSOtdSbk8u4oCcqiZsZC/uuLcBIC2UKgmH8qmAZ4SWdoOoYiH2kTdnHy/624H7Os9
s02NrMozRy+d+V6FdXEgDbskGaLZl1OHhFz0zm3pVEiifTIeG9PIU1ML8N29pgsjIrpvjqQ59DB1
ae+GSdd5RFozPEGljccF5OueLmnFI06qGR1/e4LpC3eBwTRzhZUbClAOZVc+TiLlz8wfYZqHAZiO
gV1AXjvPgvpG9s54MOnc3pV2K2+QEQZfcuT+B4U9+zujOHKQyUAiZmQWngtVzoteRvWaB773Q5YD
3Q2aD3cKQlp7EJ6BBrS6DOgNU6eYcmXc+kkFE0wBhOu2beRAlflk2WzaAWth7dHpmkA3gqFDTak6
i1rOMdAF1lPdB9KPkUgHR6h3zT8dMsI7Q2HkU1fSb40a1XsGds5e4sA7ipDMLyJP0zcy+xyqT3kT
lXnoVSg2UHlb2I7/5IzhdF/QWT1CRW/YCZAqT2YQ5pwSTG/NWfagSD6cAHOx98qZICgMyNreNRl7
DyzTRfMwdz+lyOcoLVySRXNdszhLu+Lk64rvp5boV3Tsxl3Tuw2Hz3GQwauAyENFURITTolVTkZk
r9Sa1L4yZXrg3M1f1ZTO4B95Btwf48JgntQjQkNWRVIESC1Rsa1J7sWDrLITrVDAU134JbB7kLyt
7HKgk+JEKMRTtU/Dx0CzsY1AtGu8qAxkfWg8wIJsCrmCBtSfCMn1dB/CbO+OQ4hT7ajx6WGkboNK
C8vBnSKYljGjt0SP8kuaEvmll8DS2aT0dix0ildKOnn0WCYSH8h9KEiS7EmNRXFQZRO2sIPR6qvV
2h1coLH5ziCqoS5BZXNM0cP8ZbGiR92OtrEL1boTID/pYdbYAo4qRQypWQgAtACtQft6OGJ26wgm
AwCm264TywGxrCxgqxu5wTjf9C2EaCJf1QC5jqpHpXP0YS+G86Tgl3J+SaGDy6ld34IHNXwdK2YQ
QaXBvtZAM0yGZbEGgfZrRcm4t/uWx0EG6dORtdk3lU7i1vZ72MymeniuCuXuMpgRn0bDuh2pOuTj
flfEWem0Z4KSe2JRqJJEPrQB94wKekhVCGk7kfn8UlG1D7Vq4FZdjPI85saN68lPj2PogPCgcbZY
4fxutyz7AaaW2WvH8vb4n2lUAMtyBvipwbqC85Xn9xB1QSz1QAy6V6hnWs3vXJbjCUa83hvuHyeB
kZs7R/aAU+SADscX2zI17AhJ5exKA8EWsE9y+Si60Rw0GPa3qLKDyp0ODsS/rLr7if1Bv3HHts5y
UtjWdKie67F1btJCzaBLO0Ah2s20C1N3ekb75JSXuTwiWhqwcmp6i71LH9UUsl8d6nw7jYRz7wtd
nVBwHB5C6dYnnqZuXELT/mimNrgZOmc6NMqz7vPKcuJUdNY9AlP7NFAy71hr2gfYx6WPBefWSy2c
+rUrbPnam64EK6V6zGGlGwnddjtcDcWR0LK9XOvwZ5/4fDBYkifaUoKqcDrsbHjHxA0t2lsJL4bv
DccFsGO5UbcSlt933cB6JE68P5jJ6n4PLcpouNuLR2E73sNswVPDQe38rdZa/RQo+kVViILaVNvh
QeXCfWKQx3nyudCPbHT4nyno9MEPZJB0LXv2BMTcqowWRx00+jabHPvFtSvrdwp305fBQB+CiNE1
hwYnzX1YaP+hk7aJQmr3P/spcP76feCc8cFmT5q0usl5Sp9RLAiP4TxNr7QFZ5YZh/4evHL6Dsw5
hCG7Jj2gFVVGrV05d+ncsV9l2ok7byjn1wzF2AyNtXJ44UNW/KyGsvuLa77mEbDG8icv2uppKBio
S5hd55kJAlTqqIbBjVqRoXQYzkYQnFaVdPe0gEhLlEExB4UjXeUnXNgt6l42Le9z5Or3XSPC+1JZ
/e0kqLMHddN6rY1tPYwAvNTRDMgrSoEjUzvl+v1Zz0G/o0TmPoBHLBh3vbHMKyiYGmtdVzeiVi0E
3rzhEU2LPCorhGDHwiIoekrnzSYKlQfD5DFwdXAMc63iCWouT+Vg5F0JN/ljC31OuKJr9xaMi3pX
Q4vlvnAmdEiAYzj6XeA9CicVr5mRFHA91gz7jI7ePmysYYfL2f05UNfHDeKHQWRQKD41RoePY0fc
nXAgeRSPRk97jF/4O825/4K6tbm0Y7q9xxz7lsPYLI+grwGO7xCSb0HRgaEkRxt4NMe5CVpm3wyy
yx1M3jTtnTLLHkRBVBPJJjDoraT2ripMuYOAPH32Rmgc7B2U0x+K3mf3YUMIxP3GcV90MMPUKc0e
dO4V9xazisPMe/+3VbgaOu2OYREOB/pAGmtHLRhSA1zJH30EnPcD0vI/LZlkCBRx5UTUZN0NBJEI
8MU1eIxp1Zi7DKHekzRA7JW1JZ5aC+5kuxxRFc74rtq7w3SEXBk7OmkZHF061U8oV9AvDm+gkSq8
ec9p1R+nBk0lUysHbH3PQthu59WfvjL0sZA5ieu+Z8+TW0gZT5lbeDuqwy2D1ZU8e8k/dMoGBf7U
qRIInsft9A29QVjCf7LeuciI3dEmbU5c4MRSCELoc9n8HrZ0v1ay7SUNrUUBeLIMnt1hHeLoj10/
CrJd3215I64k20simtYO6egQ1snkWecgzx98s8XuXXv0AkpSNxWhaWOhDhze49pHBrJRC1t78GWw
/qn4zHNLQ2MBfMaIde5n77VSxUYxaaVAuGSeFXWN1oKhEHax6Nl07KtI5S16BRImVO6XOuUbn7Cy
IN3Lp/3zCQHlA7hbeZOgSLMDkiB22T3Xh+sFlLVFsyhboT4bIjeEYFCBSHN0gHKyvmsdxDPJPle3
chd1q0kPUNnJL+ISJfJHF1yATjQPIxm2PFL+x4r4oErjLspXvcWE1QzoU3RppPZIoESc79Qr++7H
UEpDuDptlCXXBmuxe1NYA/qmLetEtnAFqyKBBAk+dnEtP8f1JEsiWmHJERYeWZMEHo5pODghaYls
Z47EFpx0ZdUueWhdG4xlUKNilvpjH2s3O5dFc+Ka9Dsy+ibyCxRzrq+tlYW75KQpJVy/GoF74AOQ
T8ODLHUs1I/PPXyxsVXfET4RlOfr9KWk6BJ7LTQ0P4dvRyj73z1H2sCabItdSujdziq+MgpxGmtL
im3lUFrac+q84Rb8UhDQB/3eQpDeAqN/fVg+9IBFY2fJMi9Jihgd9cYb3rQooaDYDeVbI4YxymHQ
8iNoJHubw3SsYikbdT93ZYGMUU43jeuyYp9CEj2SjtMiph2t30ahiZ8DvwbxH6At8nbcEoxY2UtL
wrpjc2KE7F14M0FiRMQFDocJ+ArmfK57ueSr145TodEf2OcUak+3mbDhH2BR86MuLLMx2CvfsOSs
q8yBFmGv4VGgCdzQbko/wFS6SEE+RW4m/4dKSDynrYzrnH07iwLxW4YwkKsjaW2M0cpCXPIIJfeD
rC8MPTc+ShnclSfI/29cjyu7f2mj6Rdgxs1T75x5/tzqPh7DB8gxbhwtay++2J9D27q+NbIZh9fw
BAL1E0Wl6/oOWnv05e//XLdKzZmd9aikZWPwFdTysxRq97lHLy5bt3f90VSdc0bevO8tH0W1ZkuI
fG24F9dsW0Pvw8dxcM77MYLyB9ScsWo+J/1GlsSywe0yZPlYKKjgh9LfVShVFMMLHIU3Rn3t9RdX
a06HojW97ZxRKogUwxq3v7fs5/VxX7nzlowyN8yAqEl7ekZYz9GkgGDUrIYvIaNn7ZV/G2F9xl0Q
p++S+ZihOjHRwJ7PYfoTGI84VVvB98pZQxYR8uwXqBeGnnMGurY7oGWkTiHSowd7QBaqIL/KNw61
lZlYciDneRKhBaHQsxMEYQwu1hC7dv7Nt8LD9dlY+4HL3//ZYMUIM93KqZ0z+qWxCb6w+d7orftv
bZgWu7fPKr+vWOPAcjZuGLBp5Tdes6jW7HNH8tJtE+xEP0DJbgJUuAx37Sz2ZeodENu+NuiBfHIO
FptZlwr+7ZfNnAUq7sIZMl+/wznd2Gtr22ERL6OWO/Na4lYh5dtUo6B1KvnBg/U6OkgbH7A2DYvt
3EnLQB02dM5qcNEjzXa6yQ9N/wsJ6ic+ApahS7NNinJFHYTg+aQd4qfsS8izh1z+5eDj1D7duh8/
WquXX1lAoFq37IcGlN2byhKIjengnsOwqM+569evolTOU664CaLJF8UBWKBxb/Ec/TZYWuT45yGg
YUL4/ePMyXgLAox9A/FZCixi0MbNpZUVYTNQQN8GOQMb5tcoS3b1jgC5FPdVX91KSCHIqB+r9haa
I/qew6QrDrTnPaOMzfb+OEyxdLr8DQFOj3omGMZjVIu8gzueEDvHAVk8skenPwMjO2CEdHnu/Tzo
T2g/oh7bK3rydN69MSdNN9Kkj9bXZdAWR5WdB06NtquDRg6csZg49GUHMuL4TQOU2AzNJ4RVLz9z
WXv/nCO2C30od7KrpGlONaqzHMwGwEg3VvBHYcDl6YtTCrU+Z5hqMPq8Ci/tlgej2SfCgMujF2eU
OxsToIQNenz2HMA3bN6SQVhbrYv4oisKkTJQCpJc/IAyxI6iU9rRr///x/blrRdnUq3GPOvhAJOk
FJIfBeSj/S/M29LQXHv1xZk0zDMsgSY5n7shsQzEkvu3HPKN1199RVIcBsP/XSqQZ5yKIpiDm8IV
pYw5yMsHRhTasT5EKD3RVUmoQhSORYDIJg7gSb9X9gBlhLbt7uG0Gx6qfAJz0YM29fV3WvngJWex
doG5r/lIznM2/5DQvYaMOTla6BFvLOC1H1gcXQ4Q3q6mOIIth+3b4gXMn13V/rn+9iu7Y0lOtD2S
ZvoSrim/PNWu+9Nrq7+fe/RiW0PHo/GdonXOEGyN0/zR7rdGZO2lLyP1z4EBJ4kOLvUYkZSYKYLO
4oNdmnBjPj+68bA9lr6h/RC0g4CFLlS69BvA/q9uS488gCgVB6n8+tCsTelif/cNYSUFHOjcOzRq
+R1YEJERW1S4lWN7yddMJQMaV1Nynup3OdN95fxKGx1NuGasYmNy10Zpsc05kOF5ACTROfBfmuCH
aEMotDaxV/QbkLO1j1js9NRVF0aMA+WDWtQ/PcLoqSgJSXecV6i1cNHb6PX45v1TM7IkcnZz1QZd
x8nZpSwhwtsLbU5MfL/+9JUFu6Rv2hYQ+4GSSIpgmVF6P2y68eCVhfR/vEQBJodOVGufJ+P5B3Rc
Eq81j3ljbQkUrf3AchNbDqQVlCbnIhhOc9HDTTALHgrbPlwfmZVpXtI2PT5rmLnOkNsb9N2AaCqq
bfdFt0jmXP7uM+dzocySvVl2TIR5jj3RQYdin1fyzuf+cZ4aN8pD68w2TVvWBmyxtaeeD6XwrPk8
d1O2V8RLD6EV+ntPKnq8PmZrP7G4wHOuHTGnXZZoOZ4tn36VQ/qjYJ9hAuIAXFoDqHC0lZdn41kM
1RmFtx2YZ68AIm+cff/rFyyr/JfnL3Y2usiaXFy9zj1sb0HBt4ZDAbzinncdGB4jwIE6mqXhP/3W
2Amy4ur1YtMKGZcmO4J/V6gIFaN+V0HfqorzQaPOAHD9yegyDKETDAm4uAC77c5S2QT8pZWjW6Gs
7kG4lHwtAyd/m2dv/pMVvT64/TA+gTnsnD0bOCV4ZsHGErYEJfBB0/j7+oStLPIlgr4ZJXClqVuf
g2aSUa66O8GDRy/sDnwc/vpuvvE7l4jgg5Fdgug7x/VzgEzqs9HW91QB2jM0N7mRj0qFMavMN3jP
bMziyom2BNUDDAngTZU2ILk5OxCissiWWyLja89eBDz2aGocCl5zDme4AfUw7ersmX0umlpi6idF
FdQYIDYAet/eTdsfRo4HUkCf7vpcf7Q5LwITiwMzBwndAX6zTARQYWV99vtsn/uP1x/+0chcHn75
0X8CH8seiqxlskkGR9xyh+/Blvr1uUdffvKfR/ch1HMgSA/3CTcHKvNtKjfkKtfeeXEgFtDgVbyG
HqzNWBSY+zp7vf7GH4Ugl8FYHINmHIiA9iI7OwN7U00mIw+2d30JYB4Zmy3Z07XXXwQ6oET4hQbH
LbFSGbMChK3xAg+5/glrD18chehol77VoSPcZmkW5Zb9t+fl/vqzww8OAwzPMqLRwNDK3oLeKUS4
4ll491RYRzD+bsvevYcE16532kOVsU9cSpefW2zaoRKUWzVQL1V1F6R2lLl/BZCu179lZVMtw5ww
BTKR2FASq6cSTRM/9oFxsUay8fiVaVgqVFiV14xEByrxXAxJCVgMyEhb3mYry3QZ4VCQ0idIRHhn
GwhGBZyL/ddrwVfZWqBrz7981D8blxNSOoo0GtYh99qvYXCYiOCZ9J87cpYGhNNEQTOQrU5AcCgi
Mvm/PbC/rk/r2qsvdrDyPHcmlEMRiVfoWnlANAFTxqMAxIZDAWOI6z/zv+bG8l68rM3FHlZFYXhJ
0L9Gyx+KbQp3PmiXRXakRVAex66ERn84jYmlHQfEDls8eLbiqONZhO+uv8PaElvs9L7X2u2wJc+d
pZ75BR2puy+fevRSlELmoJMIBh16mxiYKhZjbAFfvrE1PgopMHRL7QnaDyYsRsBKpgK2pRaY1HR+
LMx3Nr14BZRW4dex8Usre3wpQCGLznReQKEeRhuDWjm4yaQGGbmCKPfGT6yst6XvkZyBSSSTQ8+h
B9FhoiIDxB1rv7jl8/WpWPuGy9//2YuA3uRtqXElgUWMROnrDCSqPW6dgmtzsdjprCSzXdMOKmjc
0YdssttDjk71SUpaQ0uxt9wdQMjFjURe/PtzH7S4vMc+J7Ls8EEV3Y+geMwXGLsZd9efvvZBzn+H
y2tEOpkUzTtLlncToYkAL2syAphkvh9gQh71bW9v/Nja3CwOgaLOLJkSCOtTaUJs/+ye+8WtzbPP
FAIvW2WxxaF02cvQx9ekqTwiSrslbQOJgE+eIMuI23SjbSoHADhXk70MgwOg5qfr87AyNEsGK9rv
ow2zQkBwINlP/Snup5fQ+1wPLFhG3AEQ3AjiZ+y6We4dmCXwctjNYkMZa2VPL0msfjd3lZIQHazV
UTrPffgHLZKWb7382uMXO3oKYEXshXh5h9+glffEIBcxMWgFqC+fG3v63z1g7K5hFHitpCH9kTH2
NqGWDIPodqOOdnnOB3eft9jBOp+glKiJjcsNwgOjD6GEIN+KMdcWzmIDg22QphOp/MTP5YOa3TSq
xyBWF3749dH5sOCPTbV0i5msoG1DmZcJM9C/8eEtdY920RzrGZdES90wagMWJlDnMhDLcLJXlTfB
g5S9ufV9pR5Y1/J9Y8PI4XN3yNJjYUIWYwAYp4metBcxN/9lKvLIB/+eCFTHrn/2yqpzL3//5x5p
lETj0W69pFZpBCaTmZ4LFUCf/dv156/N2+KoylgO6WtcgAmxLqX536Nodz4c+q4/feXtl1xe/1J+
REJDoavNIniRxgEAFIB8R5azZXi/sqqXihYBKsMsy0KadN4cF/ZurLauibWXv9Rw/hl6b2a5aGq8
PGM7Rb/XAopu73qrY7/29MXEQrN2UAIyNknJ3mnzqh1Qu+pn4W1gGtaGZXFalS3YDnWasgRSWOgW
q6GKgILauCXW3n1xUnklWmi5cxmZUUV9emtB8boPftbesHFUraxKujiqsJnBQXE5wgCmYkHd2Nb3
mdpaMh8V4XCSLCngGOogdOvJSWwN9hGt3iF3BtZxCJoPxLh4nPbdxpW0EtYsiQcEbBerAV8vCUH0
gXoGSN5fPPDCBujw0OJnS7b6YGsDttjGdVPUZMSBlHigstcjNI1gR7Wj/bxl4byynpZMhEBIbuoc
X0LKPOqal7zYOIBWJmPJQKgmmeUo7rNkCPL2JtQ16EGTmvazrIG6h3ojSJme2F8/j1bmY4nvF22K
armngcVGc/qQMgEloBL416lCY1L63CmiIQvEKZ/z8PH6T378ff6yKUxsf7QnqeyklSeYbR9Lmp2q
5l2p/kVUG/vx48nxl1K2mTcXdlcBAN50BQFJJ71r5nKrC7qytJZchd7pGUE+6SeV1UWtZqcUcu3U
24qVV5QUg6VbTiDcRozoXSQ+NkYnddSQYwXU0phBuNOxoow+hLwBgXsLDboWSSzpCxz+5CmF2V/i
FGDC+e/F/F7BC9XUd4S/ue0vEjyWxVdSPxjEX6333CHZvb4Y/oeU/SAGW/IaZGlAOSvh6VI5XZw3
6o3ZdiRAYIHTcnZCpzNiVndjmvwIgM0fE8zjLh/YF5JnN4XtHfqm2du1/zmhxGBpwkO73gJvrLaT
tICp9ETLJ1HoGx+YpOuf+/G6DJbUh4EYyF2I0ktyG37vnQuL9/r1c4++7PB/LmcVks7LUx8d2qqJ
ueGRX22RT1ZutyXHYYQmWV6rzk4kLE14AOfv5tYbRAR9342g7n/R2wfLYGm304FyXHk46hJOXXOX
N604QowaaphdCnEAkPrjqWqsU4P+gY7qxtYnCzaqD1CSoyd7ZGaXNdC8AsuyyWPJwdMFmDcARHga
/4YzPAFnPyzgz5GTlzKwyduMRtM7sy2oKoy6y741dTgnjiny7y7sl54KMM5N1NXOeAv5NnYAStq6
z2zfgoBCWtxVivEvKWeQ+DZlAMW/z83g4o4PVTFr2Kx2iRXWkGIrkjCjf64/eoU+FCwZEx31US7o
VZVIXQ+/05JahwziFydD/PYXmP3evZmkV8ZTofNH6O2ZIUK9KX0EuH08jm0Putr1N1k5PJekE3ug
LQd6BKu/1YADueJNdewlsN2tgvXaDyxCMUn6gJZN4CWgn8RZZeKynOPOer7++h9fXsGS0dF5bQjg
7QSZ09Jy71pRUYjxQHLpUQ/e8CppI9HX7iEJ+rmfW0QxlpoktwFvTFLZ9QfUR2/aEmKFhplHgC/v
6VhvRMcrHZElywO+1OEYQucnEb0Lnb0MqkD3nhTOrimrFor2rQfAJgWp39cDFEWIN+RbV8DHp4u/
lOdPG8707KUkofAyipvKOTka7nn2pH+ZdgtHufYji4GUXNfWKBo7EenXHihXLp8oeumt8+v6RK2s
uiWJZRY+1DcgbJLg3n4rLGfC/RXOpIIkmed/bussiSwQ5ihly0WVTPn0VmRQVp+HnMduntkbv7By
PS3pLMDrubUw1Eks17uXXvUbno9bWt0fz0BgX0bun/sp9cKaiEKNSd3qXwq6k5GGHyNEKZxvI6me
rk/D2gcsNr/IG/Ta/HyAyFf2UEz6MINKev3RaztkcTrb/WyNqQu7KrhJHfoC/Hvm3+aTifsCVZSx
iNE5j1y2NVxrC8r573DNekh17nLI5Zb61i2nx66k71kqtyKdtelYlHyB8iFll1VukmZTCEwJAT3N
KB3ug8s9K+eGdrvrA/dxiuEvYZSlLHMIJ88sKRXMyQcnvesgXxuGw77wMihemfwHG6v36z/28Wf5
y1arH9DCIQ3c13x247ZfIOW7J/B/luZzgpj+st06mrYCMP3/cXZlzXHyWvAXUQWI9RWYxYPX2E6u
vxcqiROQ2JGEgF9/e/LkKMNQ5VeXC42ks0hHp7tx0+/QMm3z+tCMr+F4U/v9xk3/8gxwGPl742vP
q7hbg3lwWe6b9s6Z2y+F9I5WRjb2Y8VHdKCQCQ4u0K+igdrLvnn+Y6u26sGXNxp1hL9/+Wy2oBhz
WjudW7WvZuMHSA3AIKSCWwFCTLJ0/3lGubHPa5M45+cP0QTPVQ73ZOGkki53DtRdImvix+s29Acm
fOEwqqODwKMCinRwbKf5YvfPvT0Fj4SUwSMTwfQKEUo3CeUy/M67zk2oFzaRODP7irIyKB5PPFCG
mIZjJb7w852Cyva+JXW3t0s7hI5hjZqfL5ujoQjwqJ0TPNmumk+grFLJJPrgAGpfEHPlXN7VrQ9K
stHb4mi/fHjxdTBBg05/s6xclQYU5WC4X9k/QtdXvgVeo+6nLsPrkmjqw/VlvBzBoKrz9xZZhjPU
Fgip0y7Mj5USiY3uGVzbPvf1s2F8MIC5Bh0LoWAAMlT95PbQ0crDu7Ie3j73eS3ad2UfVJ4l8OyD
gl7X1Uk+/q8WWwKUa0ujBXfoftYKGoZzmve8jEBn90Am5yfUmuqNZHUpiGCf9Rqw4Wel7ymDnGj/
w5Nl1Pg+6EyqJLe3GqkvTeE8guaAyzjihRJZAkq7CyBiTjdAH42a+6byt2rll8z1PMR5ch+2eOTm
aKJ9k5waUabUvw+8Gxst25DziIZsw9fXxtCMNMs92I/pkhN4s1sAeMpSJX5TlV9mD4x/7QjY0jga
W522a4umGa1YhtYVgdWmQ9eepJS7cPTuDLUVuNZ2XTPaygb9Twm+BfRS2n2cVWF+u0BxZ4e9mg9z
21Ybnr02jma+pYd+OCiY2yfZo2gIebaXOTAeeWHQWxNdA9c9cG1ntAOKV6MECtJ3clK5O4OevbiB
bMi7KfyDVP03nw376+Os7YmWb71KzqNcgHnLO/nLNu24Ltl3NfLvn/q8Xiaejc4BFA333Q5k50Ex
o7J6R6336x+/lAXhIXqpuCn6EniJqUnNaTyVbXE08iy5/umVZdHf8noVlq1rYvnNQrwZuTnHfrm8
ZVxtPSatDaB5N0RI+4yX3EzJiApP90VwETF/o8629vHz3z+EDi8krcdcMqVWfm+DZhX0ePtqs2i5
Ypp6ARi6FAWbl7ZNQWcrj6gGmF/AQtneWiV3EkLDah+01NlqhFzxNr0czNBnUk62G5yWUL1z2761
WUnREUbe/GzpouvbvTaI5tLElpT3/jSg8Nnsu9kMo8KrUqhb/HRRFr4+xpq1ah4NEEkv+Ih2OZAm
3Fvl+NJQa4PHfG2/NSeuAu66LegCT7TwIvCzRmVtRov7fP2HX6zIw8/0si2I63BbskYzNaDO03t2
eXIcecgD8x20tvFQWSd/kbssnH/M1Vb/wMqO6Bw2IS1ZDumAJWXuD2XbCVhIo4FVR9t93ZjVOS3o
x9zzrM7m/cFJbLzxVc6MMG4sYLAPjTE/QkWmfwHhvLwHqGt4bhbDOoF6lhz60DNfpmaxAWO3za+m
0VSPcjK3GqEvXR3OP0ULBuArHfiC4kMqiil2oU5BPRWpQUUgJ76zsl8y3Ahra6uqBQa/osxuWmWd
yLg0wBB7O4+I12xW3zK/29J2XRvk7AAfFhb9ym4xOUAeCUlnF5cBL3xganAPQG3UicCDRr8xnRW7
t7WMD/JlO6BoskitzFaAAozJTPI32xWfOGWf90ULC5z73O7BlHECLgV8n3g6f28aUInmzVD/vG6G
K1Hhn4oq1HRmKRtyGtr+fQho2pnhl+ufDlcMXIsKxgBUetHVkG/upipy1Pn5zIzxAvPgi+zJagPo
soy/yFg+Xh9vJS/oRVSvJnPLs3k5K1P7UBq15RQHwQMnHbixv31uDO2S7TaVAQx8GZ6UPyeZdKEh
RSPb+01VGIE3c399lBW70kuNyndbs4Hy+4k5y42RN1WE09038E8H8fUB/ljQheCjlxonaJtPtXIh
qDVNppUUHSpojNvNa5EVC8SoG8OJBJGySxrUJHG5booHWVjkcYJoYhn57QAeUrd3Ty1449Iwa9zn
0PPcARj8svnP92X5kIdZxWIP8m3HBs8/KYTCAYS4/vtXrFbnilF2Y9TuKEwIHrO7qhAJKYcNn177
tGa1gG9ZrmeOwAbPnnygpcX2vGB0o+F75et69SdgwlIQzIMUHGjYb4T01T2YDLIND1iJfHqR16m7
buDmJNIWFLPBXCtQReV3eWG9EIj+bNjOyhT+vGJ/CK/ZGNaKC4D0AeIQ93PheGhUZlsZYs30tZBa
zpPFgwkMk9IOb/Ige8GDyylf5Ot1w/njQpcMXwupA+QDDRus4+jlbs1jX9VFQsFLsrca/7c15HRv
lJ21LwcJFTBWkZui6ZyjM2UGJAn699KhWZKHJQMxzjg8uWFHXlqwEW9EzMt52NXfYsyyLQHHG6ZT
241oHMwpuPD7l3pynoBbSRjI7ZNG4fR5fS1WllovGIZn4SXuz23acnIrmPeu6u7Y+t3GJWDFGHU2
oX6mI+ArtnnCpfg2Bw1M+BXtWRD723ouWfv954E/GKKVtz2oghdyCkBt8h1s6s2JgyPzRNT5ofz6
Gq1N4jz2hzEgQV8BkqF4Whu3HmufTOsWjCoHEABteNNK0jLPXvZhgJzTitqVB5TxPB+l94wCfkzN
AM9KdeKP4+Fz09C8SvKlKYGXtk8UKC5c96wTZgUq5mo8+cO8kRvX9kNzLZcCMqMyaGgufHzkhB/M
sNk3dbm/PoeVuGNq9xc7kAqFUzmfxtHFMbxMeTvsrn96bRO0mN8ES1GEFodyA+SXeen+9Dj0qkG7
/KuevSqWTvB6faCVvOvqlEIzyJBrICXb1P5P/G/ae6f9dCMPaHjB8fGH9+I8ew/5o3mbpfbxubor
XreIZC/vjfsPydAijXFuMK5Rv/RhH5cBtOu2xFMv74yrk/FQ259Kv+UyzSV7K5X7ZhlbnG1rn9Z8
XIZ+3uQEJZYBVBqLR78E3qdYyFAf1yvkaC0ymVWgmYAzWe8Ky/pdLR340325YVaXgwfUfP/2bTaY
RcCMWp1c4FTuWUaWL2ZZzkkzL+RbPnvzRgxZG0fz7nGc/dagQw/x1zINKzB9Q2waXOH7pjA2igdr
9qP5tlmT2jZnhn0YeOzU9deBdC+M2VsQq5W87Or0OeEUQupLNjhVOOP/MoeBPeC3CwUkmi33PQTp
DRtysp48KQjrxB7gm1Pgxr4xRsLsgLmEwCwtY3BafSrYQBvx763L0YE+QbyrS/NSnQaPHLJl2rCK
laXUmyOtigvShjjhQKLpoXHrRzM3djYln6p4uvp7b+7keJuTi0wb0bDYt8jrXC8toP1bpnA5WLo6
jLxsQqhPZDW8fUYD2C2KqseQZJAwKqA3kifXA+XaIp3//jEtDpBUrFo0TM2NfAdAMu3J8jCLagv6
uhJXdCqdEWK0lu0YOIezfk+qIXLZpxpIEVcCzR1bVM2Xfhlkitaan4iLaR0arzkhQyxkuevF/ERy
8TI01r6tN1XK1hZMc1DQyY9OVwM3ESztDlSutzOvj56zdZhbWy8t+TKWQysWF7q0g8ClCH0ZG6H8
DInzecG09DtOhCxqFjKd2bcGrTue/9MeNxz5chHC1bHmeVlCjsBD4is7hRe4ueroD6R6M/bCxfrJ
HVE8mMpTr6QfwQhW2NPGuBdb/jApvRVitEAgUyxDl/Ylh4DCAxX3EJVA9Rh8FKa1J85yT7vq1KJo
INoHK/tcLc/VOyRmwxLQaOmgazhxFhVZ1PXxUo07CIZE3QJlV7VRnFqJAzo0nfoBqYqlaVM++eZr
DhXwZHQN8rOpOdiKWW7EVtNvUbOsmLcOVV8y1MGI9Lt0UanT0NjLRRTwZWOz1r6uJereRlVtPn9d
TN+Y08Y5qm3h5hHfQ8z698rp6jh1ifdraGkgtSE9u98NUOie5Sy931A4Yom91MXGhqzNQgsBFWTU
7alG3FF2CMbQBqQTFOQ+2cZ9biUE6FB1OnbQQulpky4GvzHFtC+JvfF+sPZpLQCQHDSqbUXqNESZ
aWzat9Gnn+ishBvqEPSSWpNXVIiLEq0he7UEiWl7Ea4q1m2+QP1r9I3DtITuDrwRnwG/nMfUi4QZ
HucVSAJSqzII5OPlb04ZGDZHstVKsmJSOiI9q2fR2Oh6SVuB/oi+3Vf+nZiCU+aR6FMJWAekE1bg
vXO2FIABX/owj7Lw6LlbPE4rdQ7vbMEfsru7gNGiJLxOjea/iYP01JWx4xgxG1592z0E9oZHrNiV
p/m1rMCYN1QhxnGteB6qm8AjG4W8P49PF7za07I8tGwmU0C/Lw0dKRJpmSwOC0Kg02gBHd6CKyzK
GJ/u/N4nRxAqZfupyp1vkNcS4OxTXgTtc0iG8byOGqu2f1cs4yBhBYpdUWd+zmhO3kLbIk9zU4lb
yHpJ8M3VzQ5MSlCDoCW0G6CltlfjxM76e9UrirB8o464tj9aJOGt6zMUo2SaldWMpqFi37s8zhz1
5nNAukoLivXTZ1jFz96iHS3GhdB6mhdwgwAiNGRgmhbHmrXJdTteyVI69D3oEc/rrJCpeaZNHFKA
CiIIqiR5dde19sYFbMXOdAD8DHkQaTQYRPA3Uew7utXms/Lrdfi7LwbJwDImIVIcE/OXG0q0YlSR
jTrdVmZd++3noT/4IpCqYDdWVKUshBZIH5hfBV92n1p8HQFPl9rqJmvGSVhC8lJNjEUWBKQg8biM
EZT57sqGvlwfyjr7ne6PaH40tZiiWlMVqsvdVCpWHujQoPkxhPTlN0Ao5tsOx+GXpalpkgtqJMRv
smQ2SBFPo23su64qYtXJ8uv1H/NHAOLfH+Prd6RaThJ8yt2USiMYH8e5psfCyEmGukuRH1gYFq+d
74/zF2J5dNgPuSPcBOV0e0DVqQ0Tm/rVPq8CZsYFEznZLTkZbwxw0byLkM9L1EGX9i10ilAAoAV1
lY0Nu2QMgenrZ7rQniTJAOpJ3UZCOs1LbWZu5PjzPlxYEv0El4Uhh+8rL1XNjOZtClp2EE5+Tuk8
0Muo4wi+ajWg8xzyrmHEFtXEssg3fvoaQE8nZKdUiJEUI4I72kwAblkiUSxxMFffy6zsblrJfyy8
emlkCcnmbNhxbznKFkrB01LjuB/2z9ft6lI4ONu4Fpf7iga4Dxckrbv2p0sFZLjqxBbKi/u2/9G7
3meaXs4DaTE5RCO9xQcxpEbgTlHd0NRvihdjBkoeNC9P12dz2dggZfB35LHBlIXuJmh9ZRDkjO3M
eLBY9d9nvg0ux7+/nU+szCtSWqmoSYlbkHoUkILZOBtd/uFQ2/v747ZNR3G+kKRZMO4HLwUP7OH6
z768wf4/ldQKfUtVIAjkzxbxxNt8ejKqvr8BSytJhq4e7zuv9Dai1IpH6pR9Qa7wsFHWYCoABYVz
pgUa7ye1MZPzQl9wd73A0o4mH61zh7hHs0jKLz50tJvSiQKwyXXDHKF7OzKbcGNH1qaiHcZM2oYF
nN5JEeZBsUfQ3m2dLHvD7S6dthEVdTq/ikHxITSq80K1ECnqjiBOiySAh430NwLvysYHmsOJZjQU
MzLgTYCJDKQ4hjI4GQYEVKEIZcmtFtW1YTSXg0aTP4AtrU8nUPx3s4pn0txImZJ5QJv19+tGvLJc
esml8TMZKKMAyYBAuzCQ07io7N0FF5XW2Nhv609gv2BfOmuu7YSW7xtI91BIr+NpaYIn0bL6WPbQ
g44rmWWPJQMFT+RIs/3edIH1nIe5d8dMjv0b3Tae7MWOhcK/RmFvhIfFUWMRL8Kuj46wLHAjSLtK
0B4BnPyswhNIetUtFLmLHerf/rHLXHnb+Y2fNJ7Nj7RcAjB3uSx4sUyQxRqt9CNWC8hdMfE/HE3s
OyUk2IVmxz80dPGSzgF4ugkz3NUD9ALIQnhPkIltY/SrNg/tpPx7wUBmoaB0gL0CaD/yBsc6MiPM
wXqQOYfBE2dEsAoXaJV24EfqlvkF4j/5wbdxESSuUjc4eZGbDOgltBSi6nkPOuwg9kgYxnKhNjSw
TeL8zEDglA4ztOq9ZZq/NsR6cgT9kY0ihRhvcDCniidkyOVj6UEDNZf73MBD+DhSeppNRqEV3MOn
wyALb8jkdlAazxlPJDi0QP61EKhvoxLk+CRLlqljX2Y85J1M+CpDe4mBKRemL34UBiD1Vt4EL7WN
XpekHnPraPaVt8OW2g6WPYBqauGzZBSOGTkQHX8UOcCYO4O3YwkFUBwnNwxsJaDoNZuyhai0yQKJ
A5w7H+3RyFJ3yoa9Z7vsU+nP1xXaLKueezNr0DTJVFy2YH2wmk0HWfv99t8pyuAMivKd36YTAcpP
QSgdfX2Ux2D1/MzL9fmsqIUsMjag2esydNM75cGdBhkL0/gOAegMdKHjLYRct7x9bTJa1Or8oAcn
EJGpI/vppoBy0BOfCwLypGD59qmYpZeJcIf3VdiiBN3bxowmYq9Gvwflb0vN5jvb9MuN2LhC+Ojr
tSExSl51HMA/zyfdLav64dAOXfEe1lPr7EgA5gULUmZqBxiE8wRB6/I34w77xqzQtzeSzcr5Ra8e
saYJXZD14nFLQT6+7ed9jSwdf24lz1nhw30y8IxwRtUNlVo2ALJVv3OJg77tkMSfii1syopF6I2X
0LOh4Kb2gtMUvI82WJjrr+DO3PD9teU5D/phBh56yz1jwQOdO9GT9NgxKNjGyq+kRr0g1UyTz/lS
dWkj5ZPHsinyRjVH/VnvE2KQn9wC7TTkT1BZlDMY96euiVnJ/2fzdt/62T1p3f31XV7ZAE+LL1RZ
wiIu+tg8W4LJoaIRpHXNu4ZX00a5+U8f9IUMr9eFBhvg57Be7HQy2QCKohIKRNVkVbhQFX53I1Te
POJJvdxNMhuP46D8I4bPn6Eip+KiJd19YAXeISzD5dm1ZyhAhIP1kHObJ+EogwPk/PKXAFpqfUS4
AXkFgCsiY5mbm1wELIsCUF40EUDrYC31idi6PKwcwf4p6Zg5pMIBN0wL+30MvGhURQTCs4ga37nc
ug6v2JlObGgj/+Zg+Vep5Qq2m5oJwlWhxd5Nc3J/W40bfqLAihygV9cgMjRgWyRPXTa+zv34lDfL
8bqF/SmkXth/vajWyHA0anPheMjq7y0iCutMo1dA2902oMJULvNxMEsyJkVNxTdI18v/Ohyhbyti
1Ae0mVu3HZfDK7G5ezOJor6DQJuxC1oAK9y6780YmrfDsQsKKy4H4Xx3l77YB11u/eylECkUzIZD
xpoejJyekDvgfEA3lIXWkY/Gsgc+MTjQdpqPTl8yABKK7jEwC/bVrIT9zegdus8KERyXMO92TemN
X81laW/yYvIjWVtu4g+FOk5z2dw4old3ZT4txzzonZiTip7YmTkXTFOkiydDBfkxCIpx5/oDasbo
tJmrGHrH3X1dBc6SlG0t2U3oFc17EYSgIBSAeKDSZn61Jtx+r+/HpZowtlrvRR+6ZoaSVxGchpmk
BYeSm5c4g0qsPDx0fR7xZsOmVkLLPx3pdJoyp+x8yFQswwkNl1YSeHJJ2sDe6sJdG0I7UNjzcq7O
qDllAF50N81yR80NNY+V5KGXPEWWOcMCfdw0zxn4LF1pvY7+XG8cU1Y2wT1P6K/UpGbSlb6ZDuj0
mZX5ZJcVxEPVF+XTg6iC37M5b2zDWgg5T/DDUH3ds0Ig3uKQUEOUF/g/FG6r4FtVzIfrFrU2gpam
hmIJpomBaMtQ8h4QOgiJ1eMuV24buehP27Dblb12tUwFha2K+rk9QrmbARLwVtJdXuSfy7Q6B6jZ
dmhQq7vstAwvHfSboXUN4qw7I/x9fYnWrEkzVGEYtmqKITwVPauTdlxiixfd7vrH/0TSCxFWZ8Oc
SMvseqDnKvWC0nxrgj55tHMXtQ3qJ7br5I+TEjRuujK8VUW7RLJriw7aZsTddRYt92hPBt199tVF
NR9nPGiJ20ET2WVP4qz0wrgvDKihzH2Dx+iAFjsb1ECxG2T0VI2Du7MNv3sqRqbuHDfodlO2G7Np
vK8K5e671qMNbtBTDcL+eUw8kNU9W3aLx9u5hwLjrGj2Graj/8YNYj3a1iBvS1VNNyHkUr5NLMtv
mdFCqbBl5W+0chqJHbQ8mibJKQIy7+865U6gPXSKBYcvY7ppiDm7iei6cueVs30QLDAeljbrzI0F
v9gTghiq48KB+LKLxvaME+oC+7orEzzf7jI6Hyp6MA331c++GR69deQLRwkBN4QNH1g5c+hocZyV
0UveDtlJmf1vf+kTBmCH5zRfGIQLHH+Lk3HFoXXE+MxL5k02XA1y2LuhIklpgWHGe/XbJrlusmsj
aPGPNwsU2SvQDTimjJZgiczgOw9pXPgb4XttpbSoZ+QWLpqDaZyCzAR5EKQcrOZIg5PVvBh0C1u9
Ngst8KHtTBDVYhZ9+KxQQsyKGSz/t0KYG2FpJWzohKKycGs3zGcUX4MWzJXCfcyKcKtb69IS4b1W
z0ELrbwKmESZAm4L5EcTjXgOLusQnZh4xR/UJ+ZwHkbbCdV4XViXXYOi6/Bm+PXeNcXGe86l5Tl/
Wlv/TFZlY/QN+s0GHBx5tmdWu79uoJeyzfnTWrYBbqoa3BAvwW6zQBnYzs2DRyzVRK1ss43Wg7Ux
tMLL6HmmnxlnimTHjQtULoNmeMzrLTrKtdXRck5n+3NBSSZSPpPDEtqJ9LbQNyuf1hMOlKb6MKxz
MKAMUGsvxNi8BmHPNm6Ml9wKa69H187t8fjHS5W6Qx47bbuT4RzRCklp3JJoWpvA2Sc+HIo4ZLpc
ty7QUKKanS9QNR/LTc7ctY+f5/Xh4znqr9IoyjoV8zMJ2yhsP1PROK+MFjYlrUPRFxT9HL78BfZB
vOlBj2vaEq9YMUjnPKEPP3xWvsW5GYiUgEPyTuFS8wJugSwd8Vi1cRtcG0JzWS6FPxJ5ZuIT+TcT
xV4FV4ukKLfARGuLrzlu6GYlmy00uKIR9bbIxEvQju/XY8LapzV/xUuAygzIn6XKg6RmWcfDVrRZ
+7LmqmUuJoP1+HJe25GRT1HrfS7G6LwZw2T4EG+EUG6JdxwwuaXmEL76aES4viQr26kzZ9ABDRhQ
PIHFCLSymNlrdYbYz+UWBHwlR+n0GZbTcK8dGU4iY72rvF/lZB6WNocEDYsqv984Vq3NQnNYrwVB
AKib0J0zynthOEfRkrdy2GI1X/v8+e8f3Mo069qee2dMGci6BbWPpTiB//FzHqWzaEg6lUtRobUo
69oxqSzITcrSujXwHraRwdd+v+az7ch5Q4YlB1kn/V4wMNCZ7Mfctc/XbWgl3OusyYOYM1+0mADP
6IMxQOcc5OZ3xAlOPvuMgBECp06PnJdZDSHXTqQFuXWM5mBP3v76r1+zUM11qbQ4tW18GXjXZ6i7
7vtg/MLz5ZAhmY/NtGxswqV3eMxA587widNlCup86WiT38VMb/ppEJFN6MPAfQhM1ejGCr0pGoJN
RtGVfdepM6bO5STMgELukHhiRTFeJoQVqWLY6rD9U+jXr67naWmJuITMZqmWgeP2otonBsThKRe4
KyahGLIvhHIkB/k0mRSXrADNjE3UGedTUi+gr2Ti1m7FGZ5ppyjzXGjWgI8NR/1eUg/8BFXzMLtD
/yM3TTnHjCx4yAqEdVbyLiAkHNTuJ+O3jsBtwWMH3eDpzJepXqw6fKjm/Mt1+1rZBB19C16KMOgD
NaaFYT86WXDTC/8JzBjJ9c9fKkRh/XWOvsVnIa8WEzhGU3wtCPA5WXZfD77Eq/O5V9Fh7/YIWM31
0VYmo/OT8NkLvRk11NQi4xwFrfUKmnAWmdNWo+JKItVpkRfTmu1wwADUefIbkKq9fe6Hn8f7EMJB
gUSNGjIU6WLfUvYu2S2f369/eiX86U9glm8OQSOGIYVKQAuiW14aXcRN8CKAiMJt7rJamBubvbY6
2tkoJyZxZ38egfgKon66X4wttP/al7WjUQCUTN5b+HLX/OcOP8lW6lz7rhZdvd4oTNXB+he72xUj
vSOj97lbhs4yYoTnnuiAjmm1TAXa4suv4Gg+uBQkFLQXG1F7xeB1PuPCHf1uZFDUGsD8ZVvmQ5jn
ezvfQoqsLI/OL2I1QPo7NGc4kUp69NXc3vaADG78+IvdrwgOOrkIJWHjjYOEu9bSPxoQr4DWjunE
w1DipDHXPKJLJo3ICIxiP0ylBcHPsY4rr/QjSB6WoPRe1JsC/DPpA/CrBBkB8M8w0Tjqg6k6cSRp
H0KnqjeOQmvLcd6FD15a0K53wmUYU5O37VdWhuwOguvD/z7lqH+aSj98vSnoUPY0F6cQlM6gRM/z
G0MtIil8aBy4Zcd3nxuH/D0La2a0HgokEzWj187xAR+n4de57EhiAMr6yVH0WNCDyxdn0jFF5Vb4
v2qUg2l/Yzsb9461rdACgmoMKXoDpsO7X5T9COutZ9e1D2sRwbFMFeaQ1E5BTY9DQAzt3w1zX/FV
ndJlWvCLl25BQAjqV2ZaPGZe/oVl7tfr+7ryy/XG9gWN7H+uS6ljPlhjHnnN1p137ZefR/xgmQW0
xlnPBTA+fNfjZsTQPjXUn+naOR8RNHvEsW+SndkqCOkEu2GiETHtBGWlz62KZoeB5edoOMBvLyvo
Hht307gFDV5JrP/0PreWYcyLAlUCJCxMY44X1e8k+zLVW/l0bd01WxSthSMy5yr1OInG4tY6MyrN
G0eOy+bi6J3PPbgiswFEfwC8yKiYH0zx7fqKX76xOHrX80DmvvMq3CR6Yzzxoo2twY7G5tmuimRB
09f1UdZ+vnawDweUHoiHwoPP/GfOeGwP9dP1T/+5tf17aXB0AuaACNWxGU2NkIdnDgQBLROi3NRJ
poF7ySwtIFgb4SfKa1ArCBqQDJqO7SVl3rMEz+3WMcwB57ahApUYY5jtOtylUmPo+DOQsEMkgTaL
wbLuxhDvDe5dd27LCILxVjTSrt5nVREgUlrq3mddeLBJT3d+nTtJVYc4SVDrx/V5XjZgJ9Rcw2TA
nxce0pnr+nXcFMVeiODFxctTTHC9/+RGaZHab52+OgfVU5s9A2iK1dzi3LkI5fFDR+eC8EtihAt4
SU9qiIr3ModebVz+4m/Ujqr78o20cVZHW8woKwanMz2gkt5C5AmDDRCkqK3nbNl4SlrZBp3ngaHp
isu2grWxE94+o8Gto8yoonoak+sbfflu7+hUD0HLDCZtUqU+z9/5CNoYmX8Bzw+LKTd3eV7e8N64
a6tsw4HWluo80w/5YqiUM7YUvunMb05/c1apuT6RywHR0ZEI7UwGqVzErC7owh06dsaoI3y6qaFR
uzHE2m6c5/Tht/eqGnqnCMq0rpbT6NZLKvqJ/3ZBYnaHin63sSVrS6QlvWwsFujvTi1wJ+i7GsMb
5vAv1xdpZQY6XU0TnkW6GRepGzQkqkL+zDv+IhYQTE/dzfUxVn6+zlgzVAG6soMMPVcue3R59h1c
aRvu8Od98FL01ZZm5kiro9eP6RSEc4ymYWcHSK4Ru74anQg0chUah1nWxugslDuxtP5+piwAwC0r
p11dqOLAOJevnsObW59RCwKSfRC1BTUhADLmTzVIDV9N13bBFg/EAVal38t5DhI8VoKGobXzPQ3p
8JpXkp8ImvbR7jcErIiLyWp+O7Kxn5d+GPdgKPPHaMRb9kOTze1ulJO9C5E8YheXPLv+ZvpGVh/G
yvMTUKuY96O0hpsOukN7pyHlk8Vz83ed5+KbKsX4YOMbB96BK1iGdnDEuQWAA0bch4L3eL6AnsFm
b+HlqoyjA1U6IM2Yjc71lLqeOKDXTLxCJHFOHAc3U1BMVNGghNdGdsihZX/dZFbMUkeuSCP37CzE
VXsaVHlWxcO78HBrL9P3XG7Jb66Y5T8EIXwsh7HFkWy22A9qFT8Bh9zKNivHGh2tguw8e223VGk/
TzKujfalWcq0aPwXJcUd4eMnE6ZOCGIWoVH7HGBYZ8oThZpQG5ifO/PpnB+iK0DlR9F4Uak+Edab
mf24vrkrGUbHg565ehdoHoq09ubgV0U43Y/UBTP1UvmPnSQ0HthsQJTOKxIJ7bb99WFX8oGOFR0d
antlhSuV0dk7wET2uW9HueIbJrt2wNDBQyOotzxq4vkpE2Obxx3I0Xa89oK7yQnZUWRNm3SmRfd5
IJt7aEf7D41nZRDxpvXTXHT5PcjZs9frc70ILsVpRydDYNUA6ivXx3s7kf1urK3yDoQAXewALXuc
G8dLDETjXQd+kl1XkWqnqGEdXYXeJWLJ4b+8RQNPrbJyI8+sBBFXu51Ug7AW4AJFOpSSR45AlcLz
/s/ZlS3HqWvRL6JKAgnBK9CzpziJ7fiFijMwCZAAAeLr7+r7lMt1u6v8lkrOgZaQtrb2XoO792AO
HNO8r2IT6Oex7X9fGf9/ldTfORjWXJtauxmFsOa5E9XlJ5Dg+M0SeEZGgdbLCwGR8KABX3kmaiy+
z67wfwZSgH7kWehjJxO4APDcriGL6UlPbLxiUCeSGn0Akyu9N2FFEkI8sZWT1D/dXIy3gcrFplgY
nyKfsPw+pRAac9ywfpNj7at4YpYfKg70TzYs5X05WOeG6ZxuHUfMD8S04sE28OmcoVm0g9Sq7dHF
cYKEQ0v5B6C33cOgCr7pdTs9pX5RfM/FVPymc53fNt0YxFmvya6wS6YjSWV5AxnR5StTDXBnRqvv
/oA+cYZV8SdoXbAM845Wj2hzzPFULzNEfOBcQqXw7oel8KIStbKI+rS84ybz49xkcKxVBqW0pgER
HtXnIjatutOjPz8VzUQ3E/HFj5E16Huwdti2UMROzDD6u7HOdSI0HV6WgvNIyoDGXBMe21G0x5KA
pYtb4BD3BQTBKQgLkQMd79spF84fkXJ3l/t+mjitP9xMhKdRPWHu60bzfZ4HJIY6ldg5Q+a8kZ7n
MdAzWeKWTA7I73P3KTC9s53qUn0XkA2NLCd5nPkA/mDhu/uM0CweKgiFQPAi/26qRW78qbYPqAgy
YINo81B5MHcvw7Hdea3XJt1E0k2nMlTFoSyXR56T8ljacTk1Xvi3U+O0S9NKJ76vupumDaedGAWU
VrtWviyZyX7L2tVRXU5Q9shNdU265cJZtgYIT57ndVqFKNPlpLhxufZuefoZHzzEkjU2i4KV4XYG
V7/Qbe9xqw0j1RRbr/kUmvb8gvOo/kmjYbHX67GewYZsYGV/n7d/AnslQbyQSKxRWaTxvXawzXAq
lzaByCRw7meVvyaZrknjXZp6939/vLY+g7QzIhtsNYEMKsrwgB3Fr8TNC4fWGgs8FlhbCtnXyXCS
BIzDKBhUlZlfKTO+dxRD3WJNh7DSQoMFdiknGnA/8uZwRFOgXDYLGJxJodguV6bbQOM1TIZufvo4
OL83Y+eXns+Ifz639uC2MAVgEsHF/rWvs98U1ZKPH/3edJ0fvSr04LFtzRbiQrGhfSMumO4QV6gf
fINs+eM3XPrx54X2z48HDVkoWeTuKQ+bKTKOuLfe8u3jZ7+XNZ5//XlU/zy7oQtFayagp8kZY5+V
yVT1GZjnMLqb/O4e//Lw8YsuTdN5cP+8KKPay2q8DCcMLRCrwiqSfj2BJ9t/5s56HsvqYjYAEBxQ
GDGdBl58Fzbddun8yWla7bjQFkPK6TJDs+33Muuomn8EThub/jYDA/tzM7QqRKkBshvwAaEn4fEB
MHHVx2Nf4/gvYNj+8SveC03nGVqlRMKBIlOIjBDNdF/sA7Tm2sRLZbunbWOPYdvLz1mT8TVCsie6
JU4ATYZ6TsXTJEy2S1mfHkG2zZ4/Hsy7dioYzRonyd1aDdLiolZMJDsQCjB9nbPxucoqC6cRFcZk
7txD1bHsMFd5HUPwrb5yU7kwk2skOjyPCwNgL2xVwJGocAlaei6RBeWPRUuvdGgv7M01DB2ODK51
u4KeQsH9XdemdgMtkzwB0xK1EmA4nikaj3+uzOZ5Ka+z1/NsriJBRlAThqIyxCGCiX/FvVsdFwoY
BxqX/REakPY77fwfNuxgKD1aAFGkEXDHkVUovsi8BUP+4x9yIVCsQZiBrDKnXAJ94s6YkNBJUPCN
wSz/+OmX5nQVI6phqDtNR3iQe38dB0kYWozuoCPj//TSa+zYC0fcGrYuy4HA/ziFbVRTPoS6cg5w
gIxdKMJx0P/rTu5YMf6Y67S5Ig54ac5WoaP0e6vhtUxPAaLSpmyCNBpTXSOnNuaTr1iFjnqqgzrk
SDoDuy+bLyM8vbOvn/oma4zm0hguFuXMp9H4G1FNWyR8UANqf/Z+swHo5Bro+cKeXYM1KZ8DJk1B
Tn1zLNo6sv28I7ZJOnulQ37hM6zRmj5xLdZuRmA/5HwlaZ7UjvzRS//K2n33uo8t+l/X+3/P0Gpg
TrAs8JRA8SKBVxT86Wvhx92Q2qgmUsUkqys4obneDQopaGRIn+M+Bae9PoItd7sDF459bkF4q3gx
2YmhO0Ork6iGLup9vfHKFp7irfrcmft/wE7r1r6DNPdUyjGGoNemZf22d/0nUzd3k9Nfq6KcM5B3
At/aGG3wGpk1PEXAGRvw2T2ZDOWcJx+v7UtrbpU4TKNpA+6kC3x+s7gH1Jupfg89EagmfkbS+Lwq
Vps/rDKgAFuynHpZJSbA+VBeS0kuREtvtek1lKVFUFTkNMFkkpc0GsbvOHU3cx9ERXllWV/YNWtk
J9MO2pSogUC4RceTt02hN+ZdW6UXqGp8DeIsPMgWMw0DeLpk3dEEEFiKc905WeyPRXhyjC22qImL
jYN64K5BMSUJA1h4ToNwIC3DP3lNWAM9URLj2djk5NSqp9CTcUd3jv8ZAASWwBpXSJhT5mWLbKTH
9b6kMqLsG7/GMrqwCNaYQsiNLRASaPDLp2rZcOVDcsjUQSQb3sUGevfH3J+v2Tm+v1/YukI+2bGF
/HduT4FgMpp6FIaas4fNkEPpurTNlSTj/T3P1sXysCgq3Q6pDzPEkUSpYTmaGuxK3nZpQZ9f+k+Y
7spSDsXEcVTSCnnaj8FHDar7ZGa9xkv2ATj5LEBygZbpBq7RO2PcQz1fs1kX5739Tjhc8+OHrFKW
Dz50HQR3/kydSSXYcMhFY+g+2o1mk33lM5Qmt/2C0nIe1AFLXJblqPvO8Aj2TOcHER9yvp1oao5q
8MsNdbzCi0UK/XBWLzaaS6cxcTApBkzXaLK4BJDkFrqAeTLksj2gOGr2tqj8bS0Yvcm1sT+Nu6Qv
cA5dvopGAckcwg11lMhyMmcK93kZBBEN3DkZRA+dX8pa+9xAeyaymLD9AmWseKmVLuKqEObbuIQa
dTfjvrVNUKIDqdTROq16hGTCEut5yQ/ots1BNHpjd8hQ196MzRLcjqJcEtcPnT0VDheRX0sgB5QQ
sSHFFEngErbTzMt+w/PKg0AWwPZ9myOgdGmujqqavZ9LZUSWSDlVBhKa47XG5Ptbh6/1BoK5yVRr
h+W0GAigglwPDHgF2YSlKst41P0nmufnWLM6EzpLO8oVn0+9X+SxHuFFK+vxitzhhTGsQal1bnRb
Dnh4NSIs1682/y0yiMgB2/7xefz+xudrQCouaCUkjZEpoxf6Pchm9YAa+jWpl0sPP4/qn42fe1zQ
aQHRaKhGFKW1q2LlQFTjcz99lXCVLaDRDMWHE087HgFw/wLm2+HjZ7/LQ8BXXYM7feJlSvawXkkL
gdJM0ZnlAcpeyxNlKUIXV4sTN7oOvqA1wTc+6ec9Ccpm3wFwCsxMJyCoOQ5I/4rSu+3d2YvaqWvu
BwdWfyOVwR5Kde5tAIr8ARqEblKA3Qf4bNo4V4LuhVPqvznzP3NvIertd9I3J9mjHTG2/nNGh5tF
AnArhDr2GVolH8/VhfD+30zjnzcJFNHIDKfbEwkx4DIc7qowsDFqZsnnXrBK6HITTo6erT3JbIQo
CoUMUNel/o8SVfFrlaD3B8HWTdwADckMV3wIPhiNXOdJknAXantlqV56+vkj/TNFrQqKckb0PHY4
WNHn3msCC3H/k/OzikBOyPvJmaCR66hvzOuTbv4pTXAlM7gQgdYo2Kx127Ybp/SYu0M88yzK+N2I
8rTrXMs93p8cvibLhG7aeEsAL3rDxgiKvMmUPk7kGgb80tNXUy9gXSZHOwVHhpORd+DB3ZHp16cW
5pos004erdsAVVCuxq3knoX2QjvELhP7j19wafLPg/pn3VTU9xrIS9MTpE8jKK0eM5nGpC7RJd59
/IZL03MO3f+8Iau7tF8Ki/g/vVL14rAjdsGVpXPp2d7/PpsORQ5lKfx6Kdq9ghJiJOSw0RO5dlO9
ND2ry+RggYEJJGUnIQKzKwbab3E3biC7rQDFgdjJFV2BSwNZBaDJziUynomexuaHIL84OVpQHz7+
ABfi9FosWSOrQjUTWUpd5K9cuKeWuQetUUNEYSZvr0l4vD+E/0MP+7gS60Ity4m6kPzRIc2eDTiu
u7puhmuIofcABqB9rIHEy0RbX/W4GOFs2QM+f0IRy40Wc5Zfg5JqoJ1Xx8xXvsmFajdbSyr3Li0L
P6D6RBwqXi2O4RCS6abMNzTs9X0O3cCYjvkQQ3how2RYbbiZr52u76889n/4GQKbhAop9pEwkj76
QbYctUjhtgkEwD4op/RKaD9vw/+/fDD//P5/tucohdLk3Np2UAaOtEffKiuu5DgXlsQan4IFDYl6
ApEc1tLd0BRFZPPqnO9c8367MElrWLa2TZ2hOT+f2uW2Gn47Yx8Re1el3ZXJufT888D+mRwP0qqp
VzJ60uP46o91fadq6Ww41Ot+FSq8dgJemKc1dpISqqdiRj1MdrLayMb2x1FpfmIA5G4+DgKXXrGK
lG2v4WXgYCRt+xvQyATImSgviitPvzRPqzDZFEOTkbZG9qGLYzqK53bKtlnjFRvYzZArcezSENYx
sjJNw7pAHDuRRhO9N8D6tuJaenZhH6yR44vkuY/7d3gsgeOkLP8S2ubt47l/vznB1jhxU/Qsh2V2
cGxzpsF9yN19W8OxJBPhF0DTxKvM8/pAgV/ZVi0k2z9+64XpWoPIHWemQzsN4VFO5Z1b6hf4Id6T
Xn//+PEXPvkaQW6yPmtwqi8n4yeBzL84tfoxlWUVXeMJX/r95xf/s/earpdN61P3hIq6TeYBYoEu
fAViPizO57b3GizYwJMqlJkOYDM/Hnyn/Wt0EFsR7kgDac2P5+nCMNaAQZc44BpDv/rU1Jzu6hT+
cYWc+ySrs2t7+8KnWKPgQjEvJXHz9NjCbz21NWSVYN+GyuFg2yujeD+HYML934/RagWOC1ALx4ay
jbMAF+ffpMtXObZoSn773Eyt9reVvSqMi3eEy7CpG3JoMvnQTMGV4/zSEFZ3mACKDG0baHsipSKP
RMLTC1b0xWNfmyoO2aL3ANlWzx+P5UKishaFrkgwdroBxSWHZrkbeHHhA3acquXFH00Yl4b/Hdpr
bhgXRrYWhl7mUoKm6chTWDTpCZLXS9Qbx25IPpddlMGm5ruEntrnLsvMP/+MfzZmPZSy4m2JfLLx
6rig7h2ccL4zz3v8eO7ezbtgkbGePBU4HhkVlP5UXkHjHBV2uJnPmdjkCo1xp8Cf3BK600kJ46vf
PhdILMRS+lcC53vb6fz68zf9Z3wqr7ly8i474gQGVRj9I2AZaGS4/ET75fyC1QQGAMJNJvSzI9ge
u6nry0QV4juz47XOx3sL4vyCVegMpwoAVdcpj2jt8q2euXkaFl4c+JirPiqtB3F3JsvlSnB47+g8
v+4c+v6ZMIiEFGmgx+yIwvI99JL3ZZB9osZ0fvT5lf8+2qcjL0tY+klWTPcZhLrTVJDtGbUDxfM5
BuDvc8hx2Ln976tgsea5I8yQjwOIyar/4Up+WNJrx8C7XbHzSFYR1Azh5OYLFvUCTuuwLN+HxgmO
Uvi3ipR/CfoWRYnQXeXTK7iLHXowCBh1eo1K/t/e0TrPP79/FV3TPE9Z3gF+2TPoaqqvHqorHTN7
h/12QDCpaBOx9mcwwZ2ID8VxJM1O4lq1NPSO1AAHeN6D4SPu1vYGFsdbT7S3Zafu8qX+Ss1+DJcX
UbifonIHa21oWTkNrNRpcfSr7i+o6LC1128fB5cLm3uNhaQ5vA0CiI4f0wA2L0V4U5M+qQf/GQzV
zcevuLD71shHcOsAhNb40sKR26p6UoE5AMhM0gciPrnl1hDI3gHvMAO+/kgXGL7DrKNQ14y83sU8
YKWsYcZqBLSSdgGmqHPjwAeKNkCYqt1E0R+pV73WwzfwOqJmVvFgzcZh5uTL6kpsvPR9VrHEEhkE
gy2rY5XjRO6aBY5+AGtvVTa3x7Ro9JWPdCFmrdHI2qYg27l9doTE2gPUdI5jDkmfjxfA+be+s9XW
6JrQyQfWhV51FEveR0C2QwoIL4x6MXzO5DpYA2sytNfzhpfy2Neugnbw/JaNEEEJ+t3HQ6Bo870/
ijW2U9CurXq+eMfG0nxLTG/vhyBTe1hq90uk+xI0C8Kr+pcKet3tEffHg0kX8gQ5nLE7ho6nRTTA
sfyJC6fZo8nsQFG9y7/KwRHR7AbuPXdoAQf2Mn2C+LvEVHklv+kztzp0jZ+eTEPyJ84lGiGma4Mb
uIrClBiq+tXznOvFi51cil2H6iV4rKRRGxaqHG4llStixYwKk74pQlB+c5fEsiI0gZo68JYwu5Vf
GiX6re5cLx4cjq4KT2UEmFq2Twk67SEypy1AxgUkiiFbDbaF5dl2bLxh3/gOOTjUyD0WA0sy3vTR
BAtthFPbeXHbW3lsFONfXXgo7HrH9tvGpsHRTrDLmX1XnFRtnGfXkqrbDXRQvwbLnD2kEPWvEH3x
BP5WPWi4ut9kgBnM8cBx33VZCXnkkVdOguJTCtdnX0yxblrRxbIs8t/NBC5d5MNNpYjqgrCvrXY0
jI7nLDLZ0CU2g/9xyMAm7l0OmyPMF1zvWWB+T6ygP01mhjrm6Dp/g22Ygrmw/QOVrBDfGCr4j2bq
J0AhlWKR8r18C85YuakkHBV4GNq3vitQWFcTOByuIsOvdM7G57Cc7StIkvRrA2bSI+Nts01pJl5m
0ONkIkgJFWO7BDsF7eVffmFd+FU1A+yHWjvp+1BrW8WZJNMGwPs5gRlkBcUxM4X3S6XDWKLTGxPj
gtyyzMS5g68a9eIRiwYCXmeCpWxBpiwy6X/nXg9Sh2flgdp5+impCm5C6donWCHqDbXh+Mcp8nDT
+v6YMCAJEymQ0nppJ0B851MQQQR3ehpE6J/wXdgjWCGhitI5tJBl7PgSwzG7EcDClt6RdlV2wNzz
HW3c8FH3s/8XdB9QbZjMzwBBv/m1zJ7z0IfEeZPEhA9OONQYqnayV8bcetenDPypwKkphTxu3yWN
mYqfqs/RhcxUwN5Anx+mbTj09NaiSV5FtSxDkUAQrAFHKABFdFdACCh2Ks+aqHOL8TDxJngc0onj
f+ZBbJpBfQtTqA/agWN5QExA7RizRUxrSHHlotJRRnzgmoaAQnxNyxTPTEW6Qa+4uKlqt/tah4G4
ySoJsxaobPXYc35FNyEuvDIae6d/rqvB/OUd+vTwclJlAjX7AGJ4LuS7qZYyamBssM1LZo9CYNMV
2TQC6Uh/lH2DRuZYj3uXN9NL5mY9IGnMPMCwSm+rUtUPPcOhRBqcETPVUE4PlnSrQz4fIVrj37pj
6B2FZiAhjZ6/hXC3uYOgyHyADAVoUGdz5YMcRrqhrlRvLRKuSLrt+DiKBhVWp64jWpXjLX5p8AM5
W7stLOvv8kxDOroJ2piZHHJxYxJ4CHSGtUfaDs4Iw7Bw2FWqqHZs8MwQ5/0Ma3hvnMJb1ck0wU/m
zyOhX7XKAF1OS8igh164dToQr4y3lLdhlWdN3E+euesG5WxIOZnN2BKLfTh36Z6W4CtD0XGEiGxT
mmpDdOEfgqpy90bl7V8IP7LnPlPLHq6Wcor6EQRkOFoMkFsuBTQRSsW/94Ff732IZfAIZDizcyu9
HIw19Y0bju5OcF1ukK7qhEuRH3AXmhKfD+x5Bkc0plMu4iJPHRaJEMiMCV6jWz04zTEQk7nxmCXf
LC+dPRhc/g+ppkZHcDltIkTeaheUgM+AnliJrap6AhJdUESTcuDw1ql56xnHfVocJR7GMGc/WSfq
cguWbYW6Rjj2P+aS+l8aTssHR/fNDj6g6TMorPY5dayIu6mEXqDfI3p6RN4sUwgFGSarfWBsth0y
ojYp7cE+FS341sQWLz62/S0cGUXS+0LdLGFD0ACDblTjM/c+F7XE4XFmbmtY1A+1T2467Yg7V43Q
7w3Din4ZCMv2AxRP74JCzBCYX7qDAwOtZJnEywDm3E+Au/spGjvcm6Iwd6ovgZncGZbIc5f4o9P4
CYbGkqqf2kM5MvsF9HWGr+mZbScY6OxNWiQw0xyfspHVjzqriy9OP8N1LvSgjKUohVnoUOF7jHXj
3um+SB9VVXe/YDWnR5huFv1eCqvfGkjq345Tlx3cGjdm35smAPShq7+XKFD5sAYmGVTsRHsn2pa/
MrfkJ4rpe6uzqjg644SV5M0O4hSnh2Dm9YZkpN76YKFi/QvIIA5lCkcUIObB/SvbLXLg9Pe8jB3b
I7kyX/o0CG9SJNo/0fOt97IyLu7wfUH/uF1Xfxslz+5A0df3wPR6rxYKo88OsJDf+rTlQEAakLBi
6hu64cNZZQWSqeRJFNBk9RkqLNpZwmcJA/UlKUg+TUmhRQkUggeTEVlVtynPgXOeMvAzx8LdEFBj
DwY+vkCI6+F1lg7bIkbOGxeqNBHPYOtbtk0da92ppCEo1uHo1m8GR2TSD3aA9Tgc5KIOUKPd7Fbg
VaU6vdVsgRpkSfXvIFyc7TB7xW4ZQoiwCuynUbf5D0FJnvRgWX7PG8iUzWOqYO1HijuLQg4okIyc
bDk9Z/5s3gYPZjOjkONvOi562OY9r+BcVJOXqdP9LTOIQ5SMixNJDxZ9cVMVZRanILK8tm7j7efc
rQFHaulyM9sMaighiJg1fIJvhsUN74EwJ9gInW4jGC24cWpCiosnKnFRDX3JLyyA2S6KPMOmyqvy
r+cbfqpHOd51otB3cD7wYHp49jt0CKSED5WqeJWEcxDYu7rol13NCwZbN797CLhXbUnB+AYlXHGA
wLz8xgDP3Fcstci+/DF/KKGJ00a9g/IOBObchFBIFEc0A7E66pFvhVHvCUwWhzLskaQhCLRFWn4p
/AVc0bEtZRtPWoS3GpCvr5MPNpvnwatSdIOzxwUFd69qqeukZ4BTxVDrd5dk4JN6GVnVkKjqRYt9
P+rwvhlcxD7oeJqYqzwPo6otyKupQ/M9pTONx7Br71FcY+B699zJorDIK7UJUgr3oKGHGIypS4Lb
u7uYMwe18g88qJ29YnnsmCLGWeomC/XKeIIOVdyqSe8g5hnKGLaIvEmGRrbzFgkRf3O6Wb+2C7Ql
FbzsqggkxyqIeug2PhQB2jcj8fmXTPvhz1mH8s+c5k2S49zLYTFMly3kv+yL6UML59ShUM+hIAyh
Fs5UBpK9tQffFGb4fRO4IYk54HQvTTkFXw0h7BhQ7j1mfQ/72Mzv3c2YjXmCTebfy0AEt53Npiax
ZT/e46CiSJ4mQe4YEL7DZtLliOnowi2oGONDIBf1hxnSoLxBFf0DM0v/zqZjC1ItCpU3nuuz83fx
qhIAxSl7GplHdmqh6ugtQ/Uckrw5AZhTJlUeAG1YV/kx0GqooxCIo3NqjCYBsma+7xm47ZGAaWWb
tBml946HNkUUSrTqWifIwg1zcJF1GVrUkDcC1A5niOfs2g4yuhMkbYeoQrdhU3QB+z5gmUDq/wgE
ANnjhAtfggHLAwdxxbamrM2r1P4cQ/LD23WjbGALqrtfcIghzWYIKsgaqHSJ4YS5vBVLrzII+U8t
jn3lhN/CsRI2YtXU/Cgcx08ja0f3tqu4vB24Lb/LxrebnFP3EXoV8lihGWKSpRx9+JN6FFi0Mp//
AEFf3nnwr96obt57PN+BGD2BfLDIexxOPYxBWlvGNvSrTTkAANlah36RrpmhRwBeQ2TgXbJBV9kc
3VH0p9CKYWNAmNmJBWlHoUMC0F6fJmy2YJSNxj7IoCIPBWPjQYZTlnQGrIim7oL7c+i8NbZHZdFR
RTLDNeSmlRzuLZJm9YkOFT5XIzx/Z5E4VdhuRpwIRIGA2gTSc2Gz+QulK/dk66beiUzZX9B8zI4C
62EPpJy7LWTYgPakpj0NYcQ19EG4FX0JooJDbVIui/+zyIj40uN2ByffCkaSWZiqGMY6ZjPPAzYk
zD61C8gqH0xcWgInea8CO2PO2vZBsLb+07UjLhVNlVkQMke9lb6n47QrbJY4Td6/sSlT0SLUVCRM
ek0Cbc3+e1NKiF+rgOg4qzpsUpYt8xOz9bKt6iL81ZjgfE9kqnosOWnueFun+qZYxmDvhov6MgPS
s++GYdjphSEnksFc6106EQlQjgOxGsjAm43S/bJnZMxsQuZsADQQHjcd9G7eEBGGXQDUxVPmdA4G
VuV/HMVt7BtyFoQokL6btMmdzcyJ/dOqjH1hdSPL3WR9itx5Rk4R66qrb1KbBVm0FHV9g0FSGO74
HFtTylJg68ParBthoBbAV+gwYPvHlJF+P5aSx64ZoAszydIeLaLhwYPU0BCBIJjdFamL+wU+fQvL
wlJHVJW6SspQ6m+kJHCA1bZ4rAQVPwU8zeAwS2Bphx/86PPC/d2F3D4OkmT71nj5aexysZ0Dl96F
UF7DoesMW3hyFCbp3QKlEIW/foKyDjJjIc2Ds2TOD3gvZL+zlpbfhOOMKdCJLMV/2E5j3FlY2W4Q
nD0v6UXR6qTwzjoOwAs7b4NLOmS5tklh3yYgetDCMAYLNvQWGjtefXY1CufltQJoHnp2pSo21Ofe
CRI9Iy43A/FwoBSDP0Sj9octdZU5oJpJIlVAqSMNW9jT0rQ+jLhoFRHIQ9aNSIdMbJmID05End1q
Ib03b4YJT6SmujnV1gO+qcAFPgM0LEExnJ48bPVtDn2Yl75lbNdMYoI5pMnFaTDBkmQod3oobXi1
jivIIN3DvLl/wD9XD14regUJ67LKo4r56mexeDBmkT62SsfqI3erbOMPPW79fJbQiLHW7huonW1y
1/BfKA94R9XCdW5bel2XdEBh3dTukG5SiLwk6YzqTFqHPqoNsz9ukaEEIp6oy/5QMD9iObrN1ptt
89AI426Xqa5e6olmN1OAnI34mXzyG1z5lTHZWwuF/80wgjUyTpM9Ktwx5wgiA0XSB9R5Waacxymq
QkmawWzMFEzqSBM2/WGuo7bwiBp55ITtMxROyXEEK3eOuFtmJ20g8886qBOPtbDPQY8iXZyDMf+j
bLvhBTIPcN3DxYbfKn9oEuKRBic66jUQi+BHAsTljTNJHzUllsZwuydbE4btW1M7U4vCTD0vkXCH
8sn3Brtxp7qLWO4PMVD0c4LrdJsA6IFcMusntFL9zDG7BSCiu2auENUz5FvztDSYxbY9Girar5Aa
qn4YGtA2GheTIXqjGQs3Z9CdPMVPjahQs5W2eFbKpsnc9t0zWwJ7ymZ0bHG1Vw8+HvPqZBN9Xrjw
90NYuTfUyVHpAWfNCyNnEt62z4JiA6IGoKoLEeXDubxxgnvueSXBZx456aiKeIZjzc7CUPcrB7j1
K7glJMmmbjk02tb7DJe/nR7qOsZOqRJvdov7dFJpPEFP5B7ca5w4aiLbLtTyDmwdeDLNftjup6Xs
Xz07yftzkpdQP4VR2AKa9u+eq+AWLqgk4pbhtggEzsb1ZpXkAxItClVEXOaki4nD0U/7sts5ZUuS
pcIKUaBCbIWHClrUaNJu3KLNv4ocR4xSaPj4GGGMW8x/ODuTJUlxpmtfEWZCYtwCMRE5D5VVtZHV
CIhBYpa4+v9Er+rlSzLsz1Vbt7UFiZBckvvx5zQ7MN/txFhNuMRNw93zgizJfvK4twuwA+27eQQ+
bEQ71tCp+ZZV1M13pVeTVz54OHHpDND67kJpBNuL7QzX3sla8FX8cbSeCM47MunnIb/D1JAkblXd
PKODEQiAcHatJ6rn/h7GoyYGnHt8HYvSOpTl0Nx0pB73ihYKXBZcsyISOm6amTEjkSxz/b3BMTgG
urERqCHhKLxMPLsz2Oe/2r09/ZZApz03ulbI9AT4ct3YnHIPKz8SHNBPLP8eNnE59tISvHtneCzh
+nWHFbyc/bDt97ZXtLdQb7GTU2bzvplcfuzFbJ0uV8I7tEcjMzTpwEWIkThxAciy9BCpGxlTz1sO
jsqzHel7C5m0KnwYWOf7kVu0czJ4tvMLsjQAGxfihS9zIbwdhB845/VD8wATUu+2IhbgSmHng2Td
DxaS0TgxYel1t1nOZZVAXd8leSDUaaoYf3SnsgC5AWOzZ4HCWwW0IUdjLQ4F8wcRb5xAOffE5O+A
cskPSgqFVeNOJinJ5cQQKPWdhRXbOU7Yj+DEqf7G45N9Mm3V7gTObl+FZ6lbYEBxG+CMP3VVX7zY
8zjeKp+S47RM6GZZALrELbVtkZUwXnUAeSM4eW6mTqEyZI+2IjeqEQRv+nCYYRdfdj+RsB7ioPfz
SGkiU3DFvCXWdSORKmm0o0DW8Y06GGXDnrRT7WEIqUhH7k3thfokvyHOt/f1MjknwI/GM2qkAO0X
lXNH2qW+R56Iv5VkULde4GRJ1pU0sUE0TQAYm7D1we4LNqDjoeSN++bNOe7jjS1G+HM5yyFwmPWX
Gp/sZovh32t/Kv9gUysgZydVharvhWG6tPpxcKvhC53dIXJmTHdTzfLWlFl2KJCd27f4nxOuHLY3
DpLVrotuEB52P0JcBp4Lv/cTxCkfoDte7IMgs24DEAduGNqJktbJijcr99QLkjnOjepgY4VlVQOE
qqXQ+zlEG6lflg1LXMT0W0eEyBB6ZCEHpB2qAFasFv0FEdlIgftRzr07QeH/ADnGOMYEUoanNmD8
hbfZdK9hd/ECE5gqO1UA2Hp7hjaZr2LAth0z2C/gtjnz9tdYDv0DXA07EjNYzJWRRtL8hWQzfRmR
nSZR2IHiSRkyNLCIzdmXMCwmjVs1+cIXGFeWCraE8Fp99ggH3lz1SMg5i+UhRVvY/cHSlO8UwTEn
qZ1uTq2FtjlawjQBWagO5gisXnizt1BfwbKhf9ZVpVVUt2XzQ+ish3rB89hjAMuL45DBx3nuLJ1y
BMM/Opfld7dSGsfkpn/VzdL7OwTk8VuBIukxFNkEaa23XCtZbZVFVwXwQdEJxo0NRAlGPdc2sGwh
tjJUYUiUNwondtf++nHx6j293aWAuSp1wx+FDLqxrFOdh/0tOAo5jue6egitYnyifK4epQXzXIDp
yhvPrcPjx4/drJitFEZmcjsUzLI6FSA4JONSspixUifEmCEpx8kJoP9akMotuwJ3J+NagPxQehgb
MCch6a8OFFD3E7KLuYgMwCGHDLfCl7Gx2ztjN/036UH/povOOtC+/DvSkOJcBn8Z6QX+uW2GE3Di
PY+x2yCt0ABv/dSGAtm4bBTV78ofkIcoC66jVhQL5kMv9Y5nOTLvJWtnEePMZ98iY4WezwIX6wLZ
jcL6a5V19rfEcechE32wt1reOfDJyeby0E/tgj0HSaNpJvnOq1FCkj3udDifBDdTwZzbaqR/qGTT
kzvNAZYYiLKT6suo66j8Ap6Vs7e0ql6psOtXKTXKSw7uNVY41Qc2ImPRFpZ4HAp3vqG9NR9y2aFD
EAgB2LShlzHWDVKgTjl9w9WPR21AXZhv02s2RBtTdo1UGfMMRqZFjnqeI63TFNh5Ukhsk5qQaUfD
xk5QaWn2H08f+zI93ykbr+EqxupBkytQ02Wsp06Mi0P/u9NwShx4Dr7b3P6eB2R3owX2qmcetjiH
TMi/PI/w83i+8jdcpup7f8NlJP7R24il5AiTtErHEp/a8WCTKbuTLLsjalu4z/lopR7nXQU8HOu9
K8K/jVr8mrrSB1WdcVeLFGLr7o0sKM6UkjlXxnWjjr2mrMyujRqIQ/K0AuL0vEyDuw9ION87KBmj
YgZs7JWy/38mFe8M3hpGsXhOxhXyPymMKHBvybqLgiEMgAEHBmN6kiXmj4WNIF6wn4Pjqd1beKT9
wqfsSLRkdnCUAM+9iVKMD3k+OUhD+Z8d45WQKu/R/guhlkxpz78i51y/QfM/f/IDrqRTIKG4xi08
XFEW+CPbc+s9EVqPVzRgW9NjtXFAzyjBX5dZKoDApjSI2+yaAcPWJ3NWW0Vn++hpngaZBtbgfQ30
FDwRLIKfsHuYgZCzPMQo3eIMW9jHGc7fkT+hshTifpgUghqcg6vhQVKrOHhaBCffytUVl4Kt2LPa
TEYcI0GcHGWqkPqP8654KwYRwvUDzHTtkDibJnH4eNVvDPAacjKAMZOh0xQDHPKoaHF6/xxUMFgT
SybAXqtuRgKzD0rQX+Ae82MJYIi7VM21FpCtP/7y3/+JWAGKXsbTk3fCDvTQoLssK5criuGtn15N
ayqq0APwSqZ6cKGaRMvg28cDvvFt1/5zI66deVaBidMv0/yLermDfqzKgRmZjQx0zoAQKiFA+fbx
07bkSKs5DgiPz2kBqdOC+4Y13Tn4xxJeQS9u6RrXwJKhLSiOy51KYcACsBNA1ee5zKdgbxriHVB2
KdgJWb4MZkQ4zIsjjhf8XKAQQ08MtaAxEkzMVyLwe6prHPzW3IxMqbpvoOhPCZL6sY/c9KDRaFuP
h8n3TjLI9xpB/8rDNj7iGqLie8WkXE80aUba42jZTzxQAC5Uy283gBQWFfHPSeLWPJXeKGoDM5+l
hpuUyOxARAO7gZ80vzLPN3bINSjFUjCirDqepXUtIH1oBs3fFNXBoVjAa7HBUJmvqO42puKamrLI
3G9R6M9S2jxkQH1PfVzV/pVxeu/HA8LW9iV0mEMyQ2CQztRJ0IQE4Vq241xcmenvjdLl51eycL9r
TTgrsCc06b8Olrf3i+Zm7LNnFlwjfr13cbk84jLV/ollnnBlFkDtlU4wwDlMrDy0tDh5qgbHyGkS
2/I7yGU0KsDXDLe2xuzysv88Me9UJdjMeApM9q0tNCph+U505BNb9+WFLo/95+czqywKr4OvZofK
Ur9Y33BZ+ERUu/z0Ku47ZbdM/WiHaRC8mQ7XkGAC4/rw/x8yLz++ivyQk8F2yydBWhfVHlWSb6zN
9sFUXAO6v6uxvTxgdaYJ4CDgov02SHHdopAT+eK+h5VY4nB7gmOQJPccBZSdw+UI5YWCAqyvrYMn
CQ7iFw+ZxdMk+dy7rrYHUOyFj2QK2m7aPGkaBYlZbu6aujaffMDqJFP3kD3bivnp1BqBbL7hsePW
Lz1RV2bZxrJZ99fN0CKCx1egv87J4QAHiUg8zPROSr5Hq/OjAeU8No15bprw98dj9m6LCr7furlu
BHzZRlf75fvZfF8M/U5Jts9b75dwkPhcmPgywrBKFsWLlp/yPLw8dRUfuE1g1GbnXgo1hAVh8axP
U9FVu49f6r0N7fLr61gA7E+Q1ajgDhzJPCv/Ag3UV1uQA4QPEGlpc82zZSOSrj1bemZLuPJVCHMu
/8sJ/x6a+h5spTMaf66RAbZeZhUeymH2A9mE6sy8EvB54ZtfNLDr2HKM/R0QlOm2lHX39vHIobKP
gLa++l3GbhUwREt8OBbO2TmHNP+nP2ddcVTIvLnxnJX5eBIQ+wEOz5SVwrLEeWVe3b9ZChIkEHGK
G7ew6ycoWYUAN36unp2whr/XrKfiiKri/DMUgXhDeSNQyMwA5xpMMDKx89qBnsFuaTKg0vvYBGEf
W7DDvnUuDUzRiMLZvAOZvKwiXX4pql8ulTc9WdB5WtrLV+R98V1dv/setFD8sEKrX/YC/FzEwX3q
kGUR3ZdMluFREBdMepNPN2Pb9xK7Eel/FQZl5wk5krjziL33WwInKg11iseQJiIms9+o00MyEqJP
16NFfjkX2gdt6Vmj7tpab7nryYRToxLf18Mpt9wnXrvzxUmjOiI/3cwnN7fgWUfqaYCWpfrdiAWI
ssyybguII+IlC+BShbpvAoubcSe0/tbPnEHZMcP6YIKuQKBUvOfjpF6W2qunHTjb7AlDuvzJGuF8
Y7nfPc7mOAU9arXQn0FxzJTv/O6k+JN7FJWMBQn9xFU16iyL59qIjmgahIGs535ppl7u3WbpUsc0
8x5CN4K/FZTYVwIClopobeGrw4Iyg6S5RycZLyc/KpxBx9XsjpCvVK6zc6FBu4eGF0rzkvT+DfDy
sJAxQxb5+aUjqEOVxAdXFwYaKpgbivfPNBp1AN/ZF2XAjyXo+KlHJnp0Zk4Egg8H8DAU9auz1P6b
O07tsa08DmgQzYITWgGdIzMBLAzyEv3z6G/DIADHH4KQtfTmVwYb41QFYX6oXOjVWFllr1Y28n2F
dNgY58aEPKZzpsGi4tYcuaNrQZ9QooYqbVK/OH6uSATLHnnb+aVA+1CQ7cqyqGLSV1MyhK3704QO
TI4CiHoiiByDk0Da9FjihF7Fci6WhyCszaGTtL9zZlfeSyroEy4KFnQSKETBlxX1Vuips3xK6koO
NkQvWTXAcZnQ54/X9CVQvLeiVzt0WDNlnDrsz75hZ9M+wRzoE8ftS6xYbbgtVDtLnsP+LaTWG1H1
Hxo4pyBfjnVtxx//8f/Btd7761d7LgedzkhklM+ZwKC1gFr/bOTk4GZP85SOY/NQiVwmc2cPPPYB
lwn3KNzOP6krTY7ifwjJNrNa+jd3suwFxBMBDyLRUwllPArIUVBLMJ8+/mM3RnpNBlzCztC5Cfqz
RycTy1JOcQgPio9//L0rIQZ7TV3KgznE+tGw3iNARzUtP89FfZ8v40vlQkLLpzmeADT6+GEbG9va
TKeZzYgW5qU/L6AYQaMLG5Jjkd8N2TU66MZxfQ0FITXsKQhsGtKATMeWZyhGdv1OZMjAf+4NVgd2
9JgUnkGW+Ww6P0iBLFctNHDCewXJRf5FmC4PHz9o601W+7O2/MzyC2TLNIXaBALeH9wXdzK8hjXZ
+hSrDVnaKJ+HdTucp7Df66WKjfe7y2BKc+2KsDVrV/FhoPB/qScJvRst3Ygvw1doeq9cNbcGZxUh
/G7xm3x02nNuhmeH8zTMnJhM0+PHY781Nqvg0JkwtAwJ7bQvzRiX2J5i1zQ4dKjbCYWlz02ldRd3
EfR1BQ9XCTaLd/IJfcyK7KGe+j8lNVci6cY3WHdqQ7JhmOco4ID8ubsxQVbcLzprr6zmjWvFuk1b
5x5MbZB9RnfjJX8UTf7XMax2zuhEsoGcqcr3GfnsaF2+1T835XKBK+iF9AVvcCB57XvfTWEWEDfV
lXTyu/2/CITrJu16gbhVozfr7Bz4oTjqZ5kO9/OtfYTmPPbjKV5iujc33r46dml7T47AnB693bWm
2K1Pdfnv/7wfWxo/5Aum9OQWEaqKTvgpfiVbt21POKwMqJkD0lSML2gQLxJb86cWNEjPhxPMxytm
669fLXawScembyvIYYMZCnb+2DrXGEkbG9S6L1uPBeQ7gROmNSMxh/p7RIE2R2fB4HzTIDKVXXfl
JTaiyrqrmoyQOapgCkDgDdORBRB8Nf0LX7IfHw/SRlhZt1a3s6XKOYBgSOaxMh58Ge9Nr6IO/uwf
P2DjBdaN1SXrFXygXCDD4bwWct6Dhdq+Sp9/ou0cS2TdVG21djnnNYPiSY23NCt3DMfxj//0jevo
uqfaEfWQsWJu4MXyhbY3qvDOnLRxuLws7rWe3f+ws+8c+tbOMgYiS9SoyyDlEMig+s4xeXL3Fj2/
/I8dNvkLmJbVo815GJsRMN5RWGTXi8bfGeGV960jOqjd2vZGNqDUoBofmIjlTXZYRuiLYJVdIqFu
NW/Ac7hX5uS7RW+M+f/xnqBQn/IMXOGqsRt06xUTjp8NrIiizpoLMPYY2hhh91XuOhKYZydnZQHX
vYLqqFd5d2VmbXyeNYLyku7zmmZB92D9Vrc3NWSQsOFRS6qt/MojNlbHmkHpWF4xotVSnf3264Bb
Gin63cRSKDL3H0+xrdWxirAWAUbTgn42tR0kDBa9sy71SfLJ9Pe6HdwIVvCW4EAll+zkTd5fUG2S
sM9eqdVeCSBbb7CKsqVwPAKJ9XJu+VzEnqpOzcJ2ddbVycdDtBFr18IgZCcKQzRk7EtPn612HBLA
cr/i67vJZGVPplqSHK0vV9b81tNWx6zArRybt56fSuH+6LM5XUh49mcFzSOrkb3hf5VNrnz8jQ1q
rVThoRiVK/vhXFXNFy8Ybls9/f540Da+ylqWUtpoAOeFGM9NBxViq5vfFF1+SgNo8PEDNhbf2tiH
BA5SXn5H05K/tfUDHC5OaBtCK1a5h4z8ykO2BuiyLP85f6DlvRsKp4SZb1Hc2QtNjWivDNDW338Z
uH9++tKO3DJQM87iwvSxQMY8okrH35CSlnut/TEeB5L/+niwtoK8w/73aQNMC3N37Gmqp/pxqMl8
k9MSEjAHLVdoUATxiwVUHDtmLSn0S9O+aLs/zuy0u8AhcGuEaU2Ibg0xHlVD4FLojYA4wWyYHQXs
f25dpOu+hz3tbqmNS+zHf/RG7Fu780wgrmRZg3XXTiqBRyrs7p1YZl+ofvr4AVtzdHVhsoRRyF56
OHpogOczCrX38BMt6eZK8N5Yys5qKbuaV5bf9iQtUKBJKhftsxqN7zthK/Sx5hwSOx6UcT1Di/6p
N1ozROyhybO6ntGO7Lm3A6SBg8VfguzaPf8/yvg7Z4U1QKQJSDdAIGynTT09DbJ5oYPeLeA0oO9v
9tLBQ3YvEK6Af6o3HDOqqjfpQSOI3x7h3Tl3O1irFFfmx8bnWwunrHKQyCxmdooE5m9aFfcjxOsx
qHZXBnNjha4FLj3UZBbyWH6qahM33YvXWhELp3isbjgO85/7YqswIIWoIdfOydnP0Zg1P0zKRLQ7
fO7HL2Ht3xiTwYQIrq/Y3IOO7oAK40AeUCT+QyAiPn7ExiJl68BSdZp1Jb59WYexU/2e6GlpyqRT
V9bo5U99b8bR/30FBgrLNOX9ktaDPaUDuBZRNQzhlQHa+sSrCBAMA1ofl9BLWYBKcxiCE0YjVEyi
AK1rs/jkN17FgQqgCJuVFku5sKwvgduh6RNqidOYu+z48WfYWAtrWUlGXRhUZK6GIu0mqHMoiA8d
vVbuf1fvhuP2WkvC6Vw1Y2ubc74URRFDeN48CQtM1dLLl2bfN0H7U0JFj/5Hp3LAJAkmj0ay4/BI
lt0sv8jSp394j/60heTdX78pcZZVlWOu5Cm2Kqvk8oH/menKG8eKoGMvRckdza5BHqHveYywj+47
soA3Awuuuq10gtbcm8l3T58a9jVofRa973QCDM0aTUUJoSpMMaHgdCJ0eWXybL7aKkJMvMzbchwc
6Ozo9KzdTt860g8OnnEVdPqZjktv5PBg7cA0yBuk4JHH+fHx+22svrXGB1WsFl0kNeRxjS8i2uLH
l3G4cvrcmrOrw1VTVE05txc/y6l5Yn3X4HbT3DLf/vLxH78Rmta6Lr0UowXJtTg36r4R9GBg6NzC
sjbg2e5zT1jF16Zz+sAvPBgtVuXXxQ94XMhwr9FJEBm+dFfGyd6IUv95gfwzuZdh5FxRaqdi6NKp
spIGmCAcTVGXPIKzcM/HEx2/M4/EaEncGdjzDuV34+VvYkY7I/uOS96Vy8nWJ1tFY4GOSApRhk6h
Si6/QUnAdtPEu7gMnPxTlhRs7Y6zUAIRASgEaagqsPAkshFyHwZXXmBrKFehuK2FoQNzGKyAhsjy
/vCSRUVw33seFCDmyp64MUprc5wKJ3tVzWF1BllGN/FQopjgwAGqTWbZXkNDvv8QuhZJUaM7y9EO
zKusCz8s4HI3KcUTTrr6cxOPrtVSrgepVN147bmhVZ9HU16bn1J4zqvMpPM4ao2Ib4FmtcQ2s8Pf
QG6AG1ItMG9PxCCRhgyWDJUBi6Nug9bn0QPC9nKbIOgKLlu/vfJ3biz0tVeQdiV6RlyjU92YRwYm
RZ1PkfBh62h+frzQ3x9s9t/K/GcFUpKBSDQ5c8oXNAKDGtAfgsWyd60s3SvzfuOy8N/e+88j0GBM
PbZkM8ba/LUlkChz3uqU4IhSR3Jy0epHK7RcWv1idp97q8vb/vPIIUM7r6KyPzvct3ZTvnwr7G7G
ta65stq2PswqPralKYPcw1t4gJk/LG7t36up8BORs4vsDo23H7/Ixjb1n17unxfhBQy1AGJFi1ru
H9EPuyMh+eRnWUW8pqrG3NaqOKMUFbjPlmoB7MNuha6W4CEbpiufYusNVgfRyWZ+C/RzcQYl+9wr
9wUKnStHw62fXoW8xRNzUbhUAyU43EALmOaFvHI22ah1kdX3HYYKJ5PAZ2nvagpoSaGmnQXoCHyn
QEgKVc921gBQOlokm7/2ZMkrC37ruatLB/gYNvwhFU0zuB3PQ6OihqpdCDQeLM7ms6WHb0SEkM/g
wHLlA21sHGQ1D0Rb4JubnpzdBl5Pcp6h8YHyJhJ0xkPh6bLvLgS8T81nspoNTOdQ8WJk06HK7+es
3jVZeO2kvPUiq+kw6gZAQYoXKSpIhXbVuBtfs12eOEk9RdlvgNXUnXzQd9Uuu18ePn6f9+MAXWus
F83rBZTB7kwMOxXGt2/B/da7MJ9VklE0Jn78mPdnOl1rrdHl7vQdEppnnFPICZ2qzStQhtfa+rZe
4jKg/wQZQNLBVYFrUFoJWHwZpMLQPXialDD7yTbXMo6X2Pt/77v0/3iTaGupRohfz7Z/kNl9mz+0
1svnhme1ahjUUz38ulH3Dsu3ihXPXn7NEmHrr16tDj+bKyi/fDs1XlbAqzs8OnSocOuqrtTs35+1
NFytiKlWfHANbIIsF1ga82MqVBTw75DNReyqO+vW/FktjZL4nFs2bKGzpXwETRIyWRygPzX4a7Ux
mxd/FBpVCtqZqKv/EP3Jg+BaVFxSDcLkBHejoaj1DaQYMsZd3T+FGbWv7K/vx1u6VhALewj7QQLY
1w0VS9Q00jxCYgn4waatdj3kek3cih9ZJ/ZLy6q3j4ds45uvlcVjk3V5SSo7nagHVJApX0RIaDQo
eVdO9YtsmPup4E7X0uLcC0cx2TCC7YJXcFfBRk1azDO3/VH0n/M/gDjvf8PH4ga8WHxovysxTgB+
XAQNGVL9nZNda2pz/8s7vBM91oJiNByXPhCLyCZaWbkPgcVNB1u2f/zQBTFtgbD8DtBEZ4pq5InL
g1eQ8tjbpgFPGd7A8EOowXuIGMq52Bv6NoUGVsdAujn4Lb/bSZ2Zb6SiVVQAPJxUIxCQMWthjwFA
rctPKPV5aYEvFcuQDMm0cPbHqUl4gheai+SQXQR3zEXrrA1KUUIGoDbo4NGbIoedtKnQaQU0OMgZ
tfbfwl4EL7ZtYM7kzYX7jOuC2OswVB46t1tza811dkP9gYEs5TWA0wvJD1CeZWk25PInsk6wvqsQ
hHqnrGMQ4IDOKIJqT3ExB0waneIaoruDV1rtLgvw4xHNjX8EGNN/BaE2Q/p8JI9Al8y3A0wk084u
TVKFVR1Pl45SMoRdVLUDP4I82ByD0gZUIQ8sgBvc5S/OJt7BhVoi6sIMKEVrcF+msjZni3jkgIPE
BBcKOiXAGJForn28uDM3Nxb6VXeaZvp5hMVe1IHY80QtiDFBRll8UCldutctqU8g3OO8U0BfLT3Q
UKTtlLAlAWemdIFN0VXbvYEKxg5Cz+K189BF0bW4FjolBM+ALxZAPqM79ufgenOCrLx6bl24R5lc
jmc5uOfenUDuA23upGHJtJPTAgDbQLpEtWiOqgra3YXCtx9hDer/ZNmA1PsAbLec5HzymhqcDpKN
Z18YfRtqO9sb5S/4KcAb/MD51ZF+QDUEhF0AVyN4REIGjI6/GEDpJXLC/MGqLXrS0Gvv/bD+nQ2d
e0LOlDzbTv9SVuUANIegvyBIAHwnlO30jYIiHs8ALAGS0GIOR2XmshgUpvovWDIqbow2p7Lt+iRQ
VZFAcOk/CCicn+sh0EDm1uEuUHr5BkasfG1b2d9ls5cBRWD+ghjUQWKtxT0QIxwDoPPb3u9fvVYV
aFymEz6IrM9aS7ga2F67hyJLRUzLL77b5XdhixG2S1WfOH7xBH4J+JNV7daxmvoyUYGn37iY59Sw
ghxwi2ZgaKPrkUiv2HsmdCOpwE2vPNkdFF3YT1qb+qYr0AlOBlP/soDROoVGTzgi5t2B4bS/K2zC
0QYGwWqL9ePFEk4NN50L1GDAGF6ybnmMGa2SsEUKF7j+//g2+V6M/vgAOi0k604WJpay573t1PnR
zcGHbhBSgKyEcjFYaKxDcPzLWTcJ6zzwqTnyn189wFIeqxYolxG20okqxyxxtQeUirbJuGvdcAa2
coA3eYULAYBYgPn1llXEnSboKchAfHzsAkYeyk4AixVIlepuMIea9Q4qsOIPZw0Ik67gScZQ3ufM
K46eHdIgArKDY1/1lTy57TLdhU0jaqC97PBrTQo3yqmPvLRdc3Q4yCkMjlqVzXcb/RcFfNhL9aCX
GmS+fqRwr2jQ6HAPBE5wVzlh9t2zrS+6rjsfsaPDXSNHCNkBtRXu69b0N0sLpV/j4CFWbdpb5GBG
UDhRMvIapCAaWF+A9k3l8rDkmIV55S0JabPgDCj1uAvDvEtC5S4RGxr/zgar7E4jhbMvcVu6zcFg
Ow+2337BrBZfOCPsFXNnfkLCd0Y8tfoedODZdGFEqsWNzBKaQ9lR6wmlR/UVymiC1o58ims+qhuq
K2YlfEaaUg1s9uEdZuAMrwLmI2GtPARSoLqO9myFSJyPWJs1zelLVxUgleegYFrVor/3c0cTeJ51
O6sIObz/yiLMdwXgiFgKQMHGQ13QY6VCsJvzao6HoZuPIWPsfunaIQEbqr4roNI4AnyywAcoRNot
oE591AYSScIEuZ+bij3UORhA3bKMe6xgTFOJtaD8Bk6aZB4O84VxCBZ2D6PdCda+J0Zy9QoEXZ8w
Ui63lSqGxC6EvRdhE9xRModPuobRTL6AmhKOuLmh3cC+R0c1dMQdzX71YOTt5djmdxkiTqychSXC
c2VcohEsykLC05mRRUQF4WZfXMRHZRjiDITjVwXcI2wLH0KoRJ6asqueyQDVk2xEswPSuLxFu3P9
0pSaR/WSqZdSlF4ZzZg9p1YSGNPMlOwVA/AWqMCkcMhyYsYh35EL944cBG4wOFV4B3lvEwWoeUaw
EjS3QQ4wb+QVM0xgFocckFVpHxvUzFNdLfLNBQ1lV7HSP0AlGhwmE2j868VawjbOSZqif5GsxNal
JH+aAOn7mUNWeIBoyn9kQ2cOlW4F1gkJY0JcsKWt1jsBigUc2yj7mxFpzrOD4P2N2db8Ug3qt66o
DbIXACT9NLdVrJEevx17re+c0Op/TI4C2bDL4MYzZtMe5lnmZjJLmWOINTMRDtvYzEu4QyCAYxbt
yhpOCxEIOG3i2J71FXVG8Qzj8fyHgeNhsiAs3NNsEN+GHrRETvMmpmShGEnSv4IthyYFy4M23LcV
NhYuupuBzuzHuCxAMxpjo2Apc+tUmcthbIAZ+/NAXKhna1ckDBn3gwYGOlIZXe64kuoPGQWovm7g
o5PqgpXVE0waSF58zXpR3OSuGJ8Qt5cbhF4GRsjiPtWVaW5ahLhjZVnhX2agnUhkO9DUn3DoakTg
JHYPfw/REHTPTaX4OjWWuyeNrE6ytqfjCP/zs22rPNFscWwUsRhI1TCaSkWOrvWIBzNaKrIuqxHO
ZXByTQWwMuj5vwo6XgCxonlAB7JzJeOzcdELVlek3hkc04c9Kn8FWkJmwSQo59YYM2B1ruSrNu7Z
68aODkbXntv5YYp1mKLddYw59qVOyl1gudanpBl03eDhBqCCtxOkGWTsAHEc6I2qrZtMjHu3zk8g
2blITLArd7+tN1plDpA7DxBEcUOTA7sZwJDysxKe6mV74lZ9RdC8cXdd93hknQz9YlQkHSyj0A7o
HnN1rVN267cvk+GfzAcMORu/MIKkrWzfYCGPEKKCa32+Wz++uhcFEsyXYGzheeeBQm1AoE3Rglgf
Pr5Dbvx6sEpMOHZdOf+PsytrjpPH2r+IKhACwS29096dOE5uqCx+QWITO+jXf0/nytFYTX2uuZga
T0q0lnMkHT0LNL6HM22tH/lCfo8kWClJmEJBK0n4E3C/svDBh4DCZQTh05OU+Z0NFcpP/fS/pNF3
o24B1cj8CdYCjUf6zTLPE+w0pu/XGzf8eKaNSzMudV6UOP7hKFztqXCq40IW2Ey0bFzhVxuu70wb
n7IFkRXVGoSYBXMWbwAgeKKwOVff66B6UlK9Xe+KKbq0lMRKhywVlKhjXKY2TTtvUhgujwOspqAS
+qlP6KQUV9qM+sXoQFe62czO766c4zbcSfA6rn/AsEx1Soqf2vjRnQuBeokjUjfcdDn73DLV+Sjl
NHJVl41zTotvFnajrn3s1NoDj2GOdcvAhictNFlSuKZ4cPZJFLYpYbU5dBrzA+zoIEzYo2JzfYxM
37os5XfxsJQFZK96FKHSKanOjRccBohM+y3EwgdquyAaBmvA7o/f4qAj/++nQrtDtSZcAHObabj1
Sw7JeeJDwxuSctEE2SNo8k5AacJUcHu9c4ZFrPNRcHqqaOh7Als9nrz92R0jNTffFgDNoAScr9Th
DXU83U0wT2wOCniaxCp9Gmpwgjt7W6rXMi0jKErs2uG7M66UDE2zpUU/VPimBo45QM7K/9z5pe8f
4PwxYa649Xp9yAwpTCemwHmrZVNnlWdlN6eKNr9gg7WtB/9z1s5EJ6YsLEmFvXhOrDyIRtsN+TZM
vVo5fxiGRyeleFXd8JCgUAe5TTcirD4wF3x/h+96On+1wjUnTMMg6eSUyoLLPW4DTtwM6g2KY8+8
n48yr9f6YUhcOkOFzNAQ9SdAU/zWrU8larZ3/YhCxPUpNkSFTk1p88oBxxNPlheTLyiZbx3x6k58
V1trnqem8dEiXVah5YUVFFWWMDiEZfAnEWUW+cpfOS+bxkd7cwndRnheADojrp3QcGgO2SBP1wfH
tIS0LbxzcuIMysH5IIXqQgPPsv+gd79VGd51Vk4JhjyoMx9wmUIZgSjolRQQSuCh0z9A6DY/V+Ny
D7OFveumamclKftcFvS0rbyboaM74KIaVx6EnKf/Bq/Z2vxnjzLG9TEzTLdOeJB+ZU20xsPqAhvC
ESUKKd+8+uf1xg2rVac8uMSiEJUgAe4UzREWh19Rbik21tjco6JCd9c/YlhQOu0hbynkHEbqxBeV
A2tWXwsohazssKbRuXTs3Q6LKlQfdF4axLKx4QphP00WPBTZCpLCsF51Rc3QCzrwCC9sSEFhw9fC
8530Ae6q9qluIXntCLDFrg+SaSa0qA4Ehe1fl6hz2BxD+KHR8hcvxgjlv5WFahopLazTHOptHMy3
c4OHi5D9IPOdYPXKFJt+vRbYVU45SlNAsIAi8FJXIAs7KEaXQEHDCUyuZW5TF7QNGt5L0IhO5+Us
JDCRhPDHevEISojzSjdMK1UL5hJslq4MpRNPSQ2Zxe6PJYIVEINhhHSaA0pzQwU2H/KSR28gj/O6
cFhIwCEPz2r/XV9ChtWqMx1qDj/beibtmVZq0/l42ZTSey5z9tylkFeZK7GGFjSMk05jQJ1ZOCEr
+/OwSLwctN4rIdXKHdKA3CY6h6EVpIBqUo3G4ZcIQw34jNk17XdLFh5ZPZ7ayT4AZPmSqeUHcap7
lrnfpzB/6BV99Hn12AvnOXTs5+uD+vde8MH7pK7sabc2pGfwbhXnYwCeOEsu9htiOni+Nd0FVZPe
L4VMDwmt5dmiMEctiEtOduoOP1nah0/uOIMXpdzymUL1JaqsovsKkhJe6YdqwP+GeskzbYBs6YcF
uGh7kveUjOTGdeQfl9oTAOs1GaLQC8t7CFf5N1MF/RlIC6JmllbFo4LTJwyXJGa5VeRQwCp+jxGc
ImsYktsEt5kz6iDObQF7z5PALQdqPdLZO2pw+cYOoflquXjwUUFfxij7Fd8LKJVvK6KcYzY7YofE
DWsVgd1AFk5wFlaZgDIKFJlK8H8ARRtswg6ZUYUyvcvnMPuWTA47jv5c76cUrjcVRVoWUz/eDSHz
V7KZaQVe/v4+78s5lC4UbSGlUt67rjxRmqwcUgxZxtUTZRFCndoHnCWEKD29EeyRziuXGXJJJB8t
Ji1PTg0MOgrqNechpgd5A4Zv00XeDTuWm3RXHcl9fkruKY/aO1zVbsv7YSX7mPqkZc4QNzUgHUh1
lgE8YXflVEKQf2gduiN5MK3x7k2ToqXPrLw4asOY7Wyr5Retl9cChiMr+6PhXKezRfAw5Ye5x0jc
Kqu7gZUqDDYmuuz6Opx2KF7DlKBjwTYtlv7L9cg3jJnOIHFhGBdmAaA1zpyrH1PTZjXe7FQPNf9x
7UJoSNk6WWGxG78KApcAYUHYV0jRqPucszJ2SJptkrr1D5CtL54+16HL1vQuZjKWuJD5sNV5dt9y
CX0rD2Xk4HOSQESnLrRtwDrotbqxj1wHyb6OHgoeXLx1l9cJbLHt9U4Y9lGiBT7Uy/C2eKHz+ZN7
Ci9VUs+uo4tBrLw801z/iGEh6+wFXHNpVVc9Crz9HPecP4TluHKkNP1+LQOwWgwJh0PLuePVc2ot
x9CZYk/JL1kWlCs/37RytWj3lM8Zwl2eeziBLx38w5Mp+0US9+X68Jja1+OcFq2A23QYV0MN13o+
LzBRCyo4xw3TSqY0zIDOR4DaDcxPIAMZi9TLoWk5/W5osFLlNfx8HXs/wtsZxtAhif0QuF/IrBVf
6wZPxxMcAFZ+vukTl3h/F2pNCsNwKAjiaWOus3gcGhcl3nyf9MsaidGQOXTs/ZRYVh6Wth2Hbvo9
uZjVgZz7p8oAvK3VNz7Tz10/nUsP3/WkQ5h1ldt25yakD+3cUhiwyhhgpDUEmEEYg/wl7r77gp3n
NWHp4sd+DojRDHgTZGF8C76e4a4CyaWFplWbjLGailtir+HvDRw1ogPwlZ9zb2lyEmNS7ht3cr7O
M7diwAzKrykkU6LessM3ls/Ttw4vJo3tiJUhNa1tLQXgndDhOXEbAEmGbca+z3DyvB6Yppa1wCcA
TiQW3p7PA8ocEefiC9yLV9o2bMB/x/H9NEGLnwS8b8+tauGxK3ZTfvblEHd2sbOXZ7f+er0PhoWt
K5QsXm7Bd5kDKN+VHACf8UtWchWlrP1PivK+BHPn+ocMmVjXKVF1oubO5xBnhccK5FCGoo9kKMC3
WzuzGLKAzvCkARymlsGBCkcOTCIgi8VpgJPSFmbw3eeeSnQ2JxoGlUolPiwjRH/nlA5M0eaFbivJ
f18fJlMntASQpQsHFGQAiAkeS7xr4IXtbRx4KH+u+ctSfres3AxpS4aNPEsBb7pcxBLKoVBlPH6u
efff5hmkscq58HwI5Q87N0BhAnjQF1fUfOX3G8JCJ1k046ToxEGpgnPoo0yqk8OseQP10l2RwVgD
IKubmdgrs21aslp8F10eVKyacaObOgrubpLhtglnIuizAhDq7q+PmSGL2Nr2riyPlGXg1xfQ/ddR
Jjd5mK6wqz5eTI7OqpAWSH8Byu5nHz4fm5rOUKuEWXKWe2sFwY9/vKMTKsoUhXY5QSBjsYaT504H
eA2tjIvpx2ubeqKypqML8jbMr6LQ2nog1FD15/qgf5z2YOz770IdbXBGbWk3Z7jvDduqSF4hAPXk
5nCErEdg1/OgXLnfmkZIC2gbBnIcGzkoA0V5orB8zFn/fL0TphG6fPJdMAMuDMRqjqszNHo3QPD2
HOJo9uF646YR0kK57uoUkFtc+SfYlzvpj+DyNBE8B1DVhIH1yvHc9BFtb2YMpOWp99w4yOgDbLnu
pg6i0gPzgdbGRpcWgJpe787HsQzM4L9j1YJ+4qiiSWLBxt0ESatN6QX2RklfRFTMK9U001e0WB5U
Y7eOQsDR5YiaXTR5sNuD3E0pxO5T/dBZIhS3yMojgxtb3sjuUgsWyF4XJIdMiO4QLpn4VCZ3dM7I
EMJGFToUYdyHwQ+vhBwexLEZd1ZSqyEqdL4InMVaKfF4c86g/SQl/I+8leuGqWUtsqvWZb7srfYM
d2O4u9PRgcN02q60btC3gaX3v+vIGrt2nBnML2spH6TH+J4GRbDJxnI+FU0JDjS28OYhd4F2AIs5
gf1nGkLIH05kUV91ArY03XIQcq2GblhxOmkE4KXQDSjE9ct8wSN9O8C8dArKPnb44J5LItbUtEwf
0vIBPMYI2GxAPACKgmfWxRt/18zpd7i8Z/A8pdVK3vl4h3d0PJZTl6r0YGR2RpFpWzp9JECQJ0Me
MescVsVdjTvK9VAyrRQtJVCFDXMUeGEfph9WTo5TsQbWMY2VlgbCvgDdrUHLC4yLJ4BcQhA/x+SZ
8zVMnCH16xBIHIEKVKuzBqs8F23U2ilsnUPHPUK6Yl5JAYaZ0N92g6pKRzqm5Vl6f7qqgEUssNyA
kvZuss/tmzbwttcn4u8l8H/rtI7+qksFNFlcqBieq0Txg5Xy4pBO8/IGOs4u5dI9jxDhiipfykfX
pdlDAlOWQ0mC+ZhAiPCYKzKs/BTDmtBRn2pw+JQVSXuWTJwBrTnj8yuZ2zCcuoi3Q9RkDfPlyGF7
r+lMvg82m6O5bl7xTrV1h7KIysX+3MlPB3vi9cEXAdZInNMlnqyq3lh9cpta8vH6lJk6o6XBOevc
BBQGJ+7x6BB1opEbJvvfnZf1h2IMHiqwDPiX698yRBO7zNW7Yw6FfwXQ4gWJO3gW0XLHkz9MwGy0
9VcuFaZg0lIbhxm2DcU7O5YAtodj+5KN09mpB++T7WunnABlbBYM9RKzujq0Fbhm44s1JZ+cai2N
ObPXtVOeQGJGkpPlXOhiYw0PiLQY99cnwBQUWjrjaSJEy1sV+4G6oyI/VrA+ud60YW513GTTO8Pg
5YETl7l3zqccCiLyJLPXxF0ZHdMHLgv43eLJgh5lRq/vzjNtj3WS+xFJ21M6Zd+HEnpC13thOMbq
CMosJCnesqHPnzDgAJ1vjjVGxALhIPulgjW7NsMs6EhKLweOsmiwSoWwXxYyPOPqvnKqCTEYH+Rf
X4tm5vZlhju0DWlw+Y3X1hO18e6KPeUOUbDJpHNuezDnbFWsvV19aO8X2ABp/TsvCeT+QttNSWwt
zWnJoZvCYW0wNFufPnOAYurcxksv2dvNiBoC36r0z/W5Mg2jFuxTCX1Wu3AxjD15UD2UOhJ3e73p
vw8WH42jFugJpGxkAGos5FIkPwRk7OO6K2ax65u5vCnghVxGqgzheQHeS9FuCle0z86slpMzA1Yd
MVWHuJhQx9m7HlXpZglqPHE3c/N7asYept5BBpasgC39AxSEemgn52MqDhKe0JuqL5ZPvV86unY4
72FuC7KZHTt1BaJYz6OlGKKhEGvISUPG1ZGZlQ1I3Txh+7Draj73Co5JIFzUN5llZQ/XJ8MQ+Do4
E+aXVtkxzHOGsQnaO3IBZtNHJVZi5u/byAeTrQM0xxnZZJ7YHE81RJUsyd09F0H/gOo9P7aVU2/t
KhleQOuBMJrKpdiAKNXuPbCQjrPwwu3AlvLJgTf21rZ7vPy7hcKFMZxwJxLV0ZervuWmobikrXc5
EMpQshlzeJWMPLzDknqC+M05XcJYkTW9FUNU6ShPG8iG0vcFoLBpd6w8lm0qpN2VTcLUuJaeAgs1
uGCWNG5gJoia1p3l8uP1VWJq+vL3d0MThnNVwgBcnctsbn6Q0Zd3jDX+GnLHNPJashEcrxr5Mpfn
ApDqvKgPruOcIYp2VOG4chIz7D2elnPILMrAId0ESYrbku1dUh6qHp5fYUSzaWV/M4SrDorslKNy
PHH25zmlLawvafcAETayK0dvzbvNMBE6NLKjTQNfiqw/E5IMR9AnSDR2TbhShDN1QIsAN7PhZG/5
4znsDzWUxtwh3bngjV1fRKbWL7P/bhHNWZEpl3j5eQyWFATzJem2fMjJHYcqyUplyTDNOjayzV1a
gAjf41zK8j08sJYXD5ilAd70IXgVIL1nUcOGUa70yfA9HV9Qy7So7RyYs7qHpREjP2oRNptchT8S
p3vw0/H39bH76+f7QRrVEQaqJ262+BaJqyl4AluqiYSQxcZzkynyvWTeAqaZbl3R3KWofEU+8w65
sxywQTVRMXhbYs32YeGZ2mMH7TawNt9LMEqGFkZ3ko5gNpNq2Bdtbh1DPA9DeiYdtkAxwOxrIKgq
e8286XLhfrNAtN15w6rlkWEEdQcCj9WBNS0iiaknNgBOOlvwEW7thb3hjYdsyir4en0ITWcpXbq7
RvEldFU3nttZzcCwwqzSqtULr5undPDJzqfqu5zCx7J0oYdFbhMcOSJ45v28/n3T8tcyEIj9ReVn
AbRfpNj2ELgoaLeb5rWHQ1Nm0O43FanmlnC3Pydp8eTy9gfvVyUSTW1rNxvPDyn0JZF12oAe3EXe
wmN+7YxjyP06BHXyW5tZVQHpfNz6qu55CPHguYDE7Pfb6wNvOLbrCNSOzKHtLUjLHTjzOyXUS2m7
920m9xnUfXiYntO6fCitaqVoa+qRlkW9rAk49OD784IT/XZ0FPsSQFsBRrbWdweSHbvr3TKsJx2R
OkKpVzmW1Z2HYjsRsRHQjSb1moWdYcp1gGndjhYf/BSa8cErB8tbrb3cmhq+/P3dLtCQCQLUjGMH
a9zvMlteGikP10fEkEp0jKRcqgSK++1l+xJ7GAbeDTK8d7KJRJDOEdtkmFaOQ6YZ1kIZIomcLURi
RbWXDbLa+ukf7j2ppvjkB7RgtjorkIPMhjNZFMpGuAIlDymkxof2+fpQ/d03PthP/u4z76aBwFVy
di8eudZx3C+b5GDvsk25c6FTsJ1u1RkC05ub6Ube9XfFsXok3/L7dF+s7JoGmIuj4ybHNOtrN7x8
HSJFRQRln3zaWfOu3vtB5MmI/bneTUOM6GhJawl8L/DxHRreNQOmCdid7fWmDetYB0n2KfMV7azL
Ya/Y1tTaiT7/ZNPaQcnymNuMAr9aWfZLIsaoZu1KbjI9zOggQshXDSXxi+S0OPAhnQTI7VEBx/Y6
CgFaPpfgDd3WfPZPUFtpN+Cgqj1BMnidkjEZd8ArjN+4PaivgKmQle4awpZo0TRV0gmsVI5xPeZL
1JNwC5/Zu8bNX7oaL/Ci9JKVBGG6jOqayHkzJACotclJ0A5YIah9PLmzJJDA8yDqkcCP9TF1G/pa
ecV/KPXsO+VvhkU9uLg/HJ0EYqUYgPHbOJPqC/S77QiJwM42QJ8nUeI7ydfra8uwY/0Fpb0LTqfh
I9R7eB8HvZru+kpkD+2U0Q2shLObko3pyaV5B0u8ZhYPCaVraCrDTOhoqmmABk232EPclwFknupg
FzYLhEgKPCW4sKgLhs89aP9For/rIEZTMZbgQwXU4XIF3Wt6xziJ/AaewGvkY1NvLqP77iNLkTEX
uj9tPLEaAIYa5s4LXNfoXO1m17Ph8JatFIJMX9Kqp00Slpma6y4eHWrveFB+z8ruqQ/7pxZI9i1X
Xr+SOU21M11A2RnDrIaXQ3pOEg92ralqumw3eWL5r24IOE2LL9o/ioLvvHNTmT+UA3V+LnPG7sFA
abBb+VMGXqYtRsBEJqjRgCy93Mu0HE9qFGMaqRR+6UHQ0N+Dz9TvAEZs1Vbk2FHBGXFXSM2G5KnD
6aS0/YFKp40Dntd3XbF4+1ZYaxrApu1FB9EN8KWGmRxr4n4RHEo/gRpAAumBmbCCBKJdHXWtB5GP
0MqSKmT7zu05HI+aqv3vegAbDgg6DrazvGoB932IVZHYz3XJ3W3OWusuAE3oWA7QVLj+HcP+puNg
uZBONuI6GxPPsr74o2w2uJnRCG9z1kouMkyVDoR1s9QfIKndxsA/Zj+9MocrBQcQ6HoHTK27/8bo
DCN2LAVQeqG65e97UoV3btrQlTRjmgZtZynbpQjzJGkgiSKzQ4PqwzP0rqDVQeY8Kt15/P6pXuiQ
yrIFlg9HtiZ2U6sFfQnybF1KViq0hiHSwZTMA2SvGPv0HMCHvEzyLbPerv9s5+8l+4NToH1ZV+9S
ZCozMgkPbZ9/WNGrF3lRGf1h22Azbbzo9nb7g0f7Jrp9PZ+3t3v85/502p/2t9vt7e2X+yfQg6LT
U/T7cHg7PL2d3sbord/dPBxOp+hw+nKKTm83QbTZHYpodxfHu93u6/GI//oeP2+O8eEu3qCd7fZ8
3ODf7Dbx5ni+3e73r9vHyz/bbLav2+1x+3rMojUGhTExXMb4XX8Z9HXdeULewcNv/4N7IX1M5ARk
WwDa2bBU/r3DZbCzWAHxOlE2m9Z2my/XR9s0j9pSd5c0yXhjM1AF2cFPu02+8JUlYjrV6XjPZVJe
1gmfnZY0hBynFfWFdbTHX7kPloVqjtR6mvj40OCaiI8Txr/anr9z/DWHJ0Me+h+d7UrRcVpgqmEv
Nj3N1uK8SseCqmKW5L8/N3xaDcLGfQuu6oyd7A5eOOTFy9eS6F8hnf+NAoTnv6vCsnnakJa2MQwQ
JWTc8h95iGolpFzdBU6RwnHehplm6dGieb3NR2l/GehSfKkT7v83MzYeWFXDPpMLoAzxcJqIDQQM
ne3sqR2HiAtOi9Nxmqn7KGuR3zS21f5sRwVPn0XVil9UxjISUQZfhA0dCLoYCh5NYTcdFDzBNjWD
rGHBO4h+ZPPE7/0e7FNPQWpIjRl4CVhQyaEurfAtrFWyKQSdsMVXTk6hudZDYxV29zn0JfHiFoRV
eFhcGi4wgRuSaqMI9eEENcFndMPohAd9YCV3gFbjXwifDPck6fBss7hq55epf4fXzvELntfcLRz9
Etyoynbj1l7x2o5Tde93/rihc5Dtuk51UzRadvq1TAQqFG7vbucZDhui69sb32JrkMWP4wp2hf/O
HuyaCqdz7BaqrniMi0K7oDs4Z+XByh5raF/H7nI+ZyST4qIT1/KHRKT5hlfN2vvYx1uUHV6OlO8y
kg/ptGzCBAIV/DQHT0qpTWDFVKxZ5xmqnrYO4fVgmSWCUXqnOWzuhsk6sLQ4dXUIDEQIf6lqY9Xt
tqzdh7SFyi7Jwc0qk5Uyhmno9O0FQAjIPaHIhspMlLT3XfpyPRl8fOC2dT+VxXYmWhLZxrm0uoNw
w+UIO5XmnrGe3I2NXcR94oW76x8zTZGWuEsXT6MwYSljCd+Q81KL/rZOh+5spz4e45ux/RxazdYL
1Fnrul6XjfDSlvabLOsthbl9BGbDyko2dES/+7MZCpsCxVww+/xdXbru1i/gxtmyO79v1nxwDR8J
tTMX5EPZjIsDO0kgSsdfqmNRN9zVv67PhYGXZesA5ZnnY937TR574WDTKAGsZzo6TVbSSAnsQJu2
7yFoOvtu70QQWPfcSPAURpukH+ih4vkqXMm0BrUNKe2n0a06v4jFGNR7sN75r3kYXWfj+nO7S9UI
QSWnnw7XO/7xDmvrgGZPBbIPGfKEXQWx38sbO3MfLeatXMgM+ga2DmQel9xWlezZRV16wYZA5ARc
RTa333Bmmm+8lJOT65P+ySnnFrZ+M9Q005IuJ+hX9zmoJcm0LavZ2tLacl9mCmpRWpXpys8zLKr/
wUFfdtqsojIOk4YdVZI4cZaN6lZCupREqguTFbiCYVJ1qfx0LtLC9b0iniE0WwOMikukNecQCvdZ
vnUyHBPlBCno65NqyI86Snq2x9Ljhd/G1ZIDpOnU3WFgNVvJvh8tGRZC+vffrWWxFfow0QKH3TSL
yk58Tebp91IUb///X39pX8uLfHEKCoX4AumEHOB18ODTZKVM+dHAXJrWkogTpIU1ZHMal3OQ3+IM
ow5h0q5J/5gGRquutwH8AqhXp7GdpXuqvuA0s79w1D43LFpeaHuWj2KqIB6c/7ChxJzY3eda1unH
1IIsvj+j5TaH8QCHr8JqIeGjAMOA6+xjKfy06sImjRkeYEPWb+AKv2eLfKjWJPMMg64XrtKx5krM
ZRoHEBTxyNdxUJGV5ytD81HcXn7/pV/vjlHEYZ1Mh1FA8hRlqk0z2fkUpZ4gNxPv86d+URiuILPH
lYqfYYHqhZcqAS/KScYsXtg83qp0BNA2d9b2UNNYaZErO1n7vQhSSJ84eAzx+QP8pMsNq8OV1GD6
+VrokrwKCt64PK5SfkOb6oDyxQqS1DQTWujODgfKoG94PAH04lV0j/ICCGnetmPOjgwredrUAS2E
GcMdFsVcDuENRZ6bpfD6iHJln67HsCkctBgOuG8VHlEcOADnP185hyLJ24jDJBSLqv0MmAeLVq+C
qrybScYWDrtnyGa33wL23/Wff7m46hfaS8PBv9GQOqIuoX7N43IC4y23vwcdPEFFffbaAq4V6q3E
+Yznj9e/ZphxvfrVOsxuoE2PZC3cF8gYdHDjSIFRnG7bANVvFao15VLDtOilMMsF53AcMWBs/pZ1
eczcL2RKoDq9dte7DNBHA3cJyHdpJLXJOLiCcMjHDn+YHG6AqIu80fMiN6tIVMz90QrZ2jOoIcx1
1zfBRO4IH/YXlRhuvb6aQOLxb6cGqP3rM2P6gBbmmYNaqjPZGY5Ne74swPM8LePaU4SpcS3QBxVe
TIxb6zRX35d2AD36IeRrQ2OI7/8pKPW5zMmAX55z+27Ih1MxdCtFYdMca7EtF1iaTFNjnRwBUIAb
ullMc9itUwZEyJL13i3Lav4I7Yc1uvfHy5bp9aXKy/2xDrh1AreFb5se+psBA8SFiHneth2MdT8z
3Qj8f1cvOORL74swRaUiWyJnJvyumn21r8u8WvnEx/PC9HIFEGjQB/PDDG4nE8wcij7d4N34U1mX
6aWKkeY5s1jNUf5ovixFNW7TLjj2F1Wl3q1WspWpB1qIgy3NeiGWDLqPVdSN3sZbhQR8vLKYXpVQ
VZjMGfV5DHPLraqQfstpAyuafSCX2zywv8KO5xM3B8xCqEV2G4YJTVxs4G7mbfKh+uNny8rmYRog
La5FOzl1MlAeZ7n10IZy6+Px5/oCNQWCtmsDaD6M8NvlMXQAT372Nlf+Pg2WyF/WhGE+3otYqAX3
4MK6XBKcPlwXjin5veMQUHOfOfkF7YDt9V4YBki/isOUt6ykjbFvPChmy5/iswtIv4QHc9JxkSRI
SMS/KVpVRWSYv9sd+0kD/qB865x75dP1Xnycvtn/XKkD4MXDHBmWJrtFeXhZuofJ8sry/HtR+9+N
lOn36DqgYlRqduOpWOxiYyc0iGrP7s5V5lh/RO0PcMLh802yQJyit0sPVXF3umBNlx9dICfQzp38
XARwSJu6wL7rS+VsB+58Q3V92Gc1FIvytqv3xG6sO/ix5rvro2JYofqNnMNn2fOYn5wwy/Z5VrJ6
DP0sfZsGqJYXzeiupLqPT2gw6/o3VS8hcPQDLXCVc4rvvAyKzUjcR3tpH2wifualeqhRuL0k2E9U
UJAwdEO7qcCJtr5Yy3k+6icM6/aHsO54ka0EhWk5aVmD8jwLbI8lJ+aKH2Xh/uma+TyN3fP1eTE1
r2WOohuXBTiXBGaM89Hnw7RRWRWzoHq53r4hdet2LPnkcN8B9OHERHXwFtiKZXb/izk05rWEH5Qc
DypZGytDAtFZyaWsU6hRTtaJWzYeN0PrGb5da+UHw0jp1FyaQ9Wud5bkpMjLPKdR4YAZZa8kDdMv
v6Tdd+fjUKg8bIA6PamqtVEF7Edx7y4O31+fBdNvv0Tlu+Zb4hSQnVJZTPytW857Rzob4fsrd0ZD
bLPLV9+13tO0w6sTdn7ZnEYg3ruyhpA+LqkIw+u//8PqNKJM5+A6A2391EEHilzUezo35CkVWXPX
LCipuHkKhdMScN3CZhxwMsmfoQmz4N1NrjnkmEZQOxf4Sqbh0tXWqasIxOMuUEIg6MKCbZ3GWY7X
u2n6iBbrdUHtbiSQNg09zE9e7MpCbKpuWRlF0yLTYp0NedE3NUlOEn6FfgEhRWJ98s7NmHZA4COB
y9pgAf+4nOBMAb+lNa1sw8/WObqqd6V0LltH78OhKAkTFJxqf82S+W+d7IMd9X+cTSyG65zM3bih
Q/eQVLl7rLrW3reja93DC0nc1TO1Nj1MsbZhgDpvk/lveCTxsi2yTbCZCYQD7LImp4AJds7h21dg
ZWT+ygZjWBQ6tc0KqqlUpEpOVfrkFV+Ic+OsBa6p6cvf3wVuQUdVUlsmJwJ3M7HxLbC2Uq8Ac1gw
Hv68vqgN0+dd/v7uI004VSVLURSe6AS8daiy34HKnK/XWzfkHk+Ly76D9WkFSfvTUsKtsrHKe1mM
wNskw1sIx7nrHzF0QedXgxyWFSnBCvQJv8nTaSe5XIlJwxTorOpe0r5BbkvAwL2rPLmzmwVLbY0Z
ZhgdnVgdWNJK2ITdd56DDSsUHj5DyDmrXTm8XB8a0+/XZre3bRx+usvvr+t9UnOxxRP4Fytv0+j6
BwwHCN13RtgoEEELiscFk3m3tX1HPFpBKyCzaTWv6TIAxwGbneFFcXftHcMwbDqnsQ8CmKn41ILM
tHWWLX+spvYAvdlfxHbernfLMG66uAkRhPg2oMansrHgj2H/sYj9uPSQ0LnevmHJ6pImgSzTmWVM
xlbXBltZOSc7q9YkLQ2HbJ2PGQ7lUGeVV8VlwkD5REHph18O4a6D1+GWEwpISwP7iqKyocuRiWpt
OZvWgrY/ljyZi5ziBl0ON+P/cXYlS5LiyvaLMEMghLQFYiTnoTKrNlgNXSBmiZmvfydqlZeXBGa5
udad1hcCySW53M9Q7JkFMFSG+vdv6Kj7Tb514KzMzZJ+XikURsYYRWpXDd6c2IGjIKNOtkpwn4LK
kMws2ecj9O7rbrQvdxQN05ixO3HoH1S4lLh5AD+yOJgs6OtGMPh5snVMkLU5XSCIFgEdMnVTFYzf
8xa59PVYWQv3yzR/2KGzDOihDiIHZ9b1zYHagr+2dE5dr3QmdEfGDMY/19+0UkVYctYTuMV1hYnS
pguX2iz7T4KjzWyJSvBNylVw/SUr07d0FAI0weBZVyHNqdJA89JDi9+ryvfrT19ZWEuisIIHmtUm
UXG2gca4baPECbTT5PvrT19bWYt7gKwAK5KGVZ5pUpeV52akejIY6DX2bFxU+/XvYS5VYEVW/WY1
U7zRFl6ZF3qJjA8R0GpAPtK8YWeXQikQlsPtAUwZ/QTfaXZg9YDCElBuXwu3JZWY9HAmU4ywM3Km
s4IaQdYpz1TZTcI28ui1Obr8/cPnpHVkwN02nUJtzOVtN8jBk+2cbDTiVpbLEk0ECU4rc2EkH2bF
wXSnwxD9B7qa70RbYs9rP3+xzUG2I6sYvIfDQtf7LnL3Q8Ser8fX2qMXV4AGtXdd5lAGawbzEVT3
hxREpY0jZ21cFjcAFK9HTgXBzx5eJfZ80z0MHcrYW8opK+t6SWglcDQeq9wtwxGsDwAjI9fwe+PP
lwZmyWXldgabVW24Zy3tR1jW3jPebazplTFf2qdggIfMKizrPBpF6gklFFSG3I3F9CnyGofJkq1a
15mAtAb462PeDbdZLms/TqwfcY18CahD3oTA4HY3XWJkXg7r5AMUO7d0WlZmfMllzarJhPUw5LLH
iY2eY4vvIk12bB733Gy3JHfXXnIZ1g+LGRDeqO1aWKzZTvELDspvDRyKBdSU7LZ9+9rk2//7CkYs
LeeLSSR0JjovJtnBSYevrTh7sZhFpod+YLUKsb3qwzgnQ8Bz9ys2T5fZX6xnxtvRQXfYPHeZe2cm
HChj42z27uH6wKwtucWSBpFVO4VoZVjE1AdzDgjn7CZN+6/t00u26uDA+MfMyXgWlfG9UjjX6uTv
9V++cpAuCaqZw+CElDgDeucJ810W/53B8PLyST3x2BnB5oHUbjEYgZEYGy28lex0SVyNynnk2LVh
IUGYz8AdbJuH+DR3rj/PB55v0dP/3Xw+KVhYl4XyYUFMF6/XCWxCXBtczXZRBe/wPhKZX0fzcI+q
OngmFZrqTW+3kJMTClcX3F/isS6OMxn5TT5048ucl53n9nYR9mx2MbE8P/ZROf6sZ3MGztsgp6br
GfSIzTHbEXjonYXMZOHZhY6/xa6T+MCom8fxYqaIqIMLKWXGrrUJC+AI7p5ombRHGUnnULswjXTK
37B0GvdOzuMHu83N36TPn8CzrA2f0FnsbWOo37ukk0cA2WvfVGKqvFkbzhQQnYLsR8rmyCi199WQ
z4eam9Bl7Mh0Y8MnO4hrqwnSwtD7Oim6x3hs54ey05SBNUSMnd0O7a1h1vZthJbJ7nqMrawOc7Ft
WInmtevK4aya/3T+7pr3oBds7Otrz15sG1HU8ZjRoQzhTQIwVyMlEj4oeMHHuVdyI2LXFsnl5R8i
qSrcZFIc68/s7D1IFdKLxPhmjabjlTL6mTvQ0ijmacf6ecv/YWU3X2InJSo/NnzdurAyot4brEH6
nEDhucpLB5r5W65O/4QmP1ski7mB/3wuLNkmYQFCZqgIFQ5YvrN1w4Y43jvzwIK0heNA11Gegbqa
xTu4wVn7ybZ6v+X1+AqaK8OBAOVvJebhYegN9kYAwq38QfHkhx3x7mFuRvj6ShpZP5GRy+cJWFoz
iB2jDiaZ2bh18Daok4QEOi/Lh7JqyS6r4PmHSxa6UFK18ZtK4HYhWrvZN7A/8KCvzE4mEyTIZlXh
Nt0Ze5nV9FvGWPant6tyx9mAbYUC62AEoMMVd3nb8oeknJvAjtJhl5N0OPaVmvdpRusgh3giSOhE
7Is5t4LcNfrbtE8oyui52pfj+L0BJsSnuSVuXZePZ97x5ABvH3qCcHgZFCjgQQm3Gu87aF56LmgV
/pTPKYzR7P4ZqkYSynxDHmBifw9xVO07Ib8GtHGXcJWqyueM8XI8Q00ySOMb0XS+SLcazivBuJS+
b0s9CsJTFVpukd2pxOYwVsj2I6llyJOy37gwfJ4AsiVMRdrZmNc0rkIifotkj5vulzJutsSl5FXa
W2kB55+xgy5HhfU0cs8eoX06fA2MxJa4lEZFvK0HWImZyejlTXtOdOENw5aEzMo2t8Qj5xzxC/oZ
diDhvAs5PfaO/dbHeks5bGWGl7oECpCkDC6JSchKHYCkAduwEYcK1JwHsrt+CqxtoosciVedHeex
24U1UjsJyaVbYdO/NOPf1FTeVlpbXkoSFZBcWhuv/Dyg3CVeubnYJUVWLkPLae5mnj1OeRVc/5q1
R1+Smw9HwjhmURln7RAyNsCF8LFDNvG1Jy9KG5MTZahbFTIcxPDIRoFOMBu+huB2lzDlxEjJWDdQ
oXOmEOkBqFZbsskrEboEJLdmYkFB0UpC0KAeMymPjo5vjKZ6vD4qa4+/zMOH8TZNmiVKIUBBbP8x
2HnQKchcuxX9Yv18aXzUGokFT2HRh5BrgTtlASc13nmTIW4k2ISjhF/G2IqteVj7nEXaYk6t1TQp
9B8sp36b4xjHvHVUifW1C8NSv8MyzMaMe52ExkC6fdFpgKhq1Xytj/3viv1hLgyCtnhcOJiL4juV
hm9PILPPIkiyb1+a7CUuWdYAlGn4G4WV/k0SujPMW2ccNjYF+1MRFlwGl+jkJKtaB54l0dmkRoEM
AOydY+Z0cJccE6bvRm6rvzlEwM3TMKPe60FQ3zlHo9IacoGm8WgP0/juVGbhntqY1s9QRJfvU8eH
H0NFzZBDVv61pCl7T1VcBGULkqwPsakSkEiA8g7M1tZNPLfjQwkc0sOoRH1OTJt9q3EA7pvMRt4P
rPS+Qc3U7/uG/YpJw7/zGAL1XSlF7uOi4D6Npgn9qqKL4PMHUUPp0aKq7sakTQOLpOlRahD4RJIY
e+pYWSiJTL8DUw7WdZzoHbPhBO6lU9PfgFicH6OqilCoi6bjQHBY4sqnkpt0HMQTBMPAahBufZia
wdqJhhp/sx4iMN4AGY3f6WSp+4TnRuxpMPkPo+s0h4kV5UnPZrPLB+X+GmcR3ec1d/a103HpJXDC
CHtI10KZYoADRDWAfuzKAgopUJcsHl1uqH2URfEr3MoL8CiAeb+fI2nvmKmcv4Wo0GcYSvo4jgKf
z8pEeC6urAHTWbsnTladp76CfCR0bH4D6tU8k76LgO6CU8YPOln2TjUDm27yjvDyxoyUfuC1vHNo
pNE5gIQZH1l1Y+WUeagXaLS4aRoUrbL3LjOKW/ytDOCtS30GE6gdb4nhp3Gc+0pZrc/R8LkBUgzM
7bl2S5+52vVH3cy7rCPNN5uZzmubds5x1skUlD2MTaTuoJJoR6ZEJRC+hAC5Dr52CGYyibkHoCU7
TYbtwH0DaPMEFoCQYU7nm0rV0QsdpuhY12o+cyzGo27GCWw4Jg+gQtsBT2uwbPua/HKcEd6pMae+
FoZ4ntUk9hCrHu+rxLZ+AYfCf4tZDt/cCuFhwKL2t+HGpj+hijj5uAhwv56t6Q/Y635kNK0vLKec
d0pScdPDkdgZ25OVzJDVHMRzMZXeMPMfbh1LH9LH5U5ngGpo5oROrp6smJb7urKrXcPqHnLS8N62
O9ns3CIlP1tc33ZJkfevg6v4bW/GGFTYjB/HjrvnVMF9VxW9u3OlAjLDqYZj4nYa7jBd0QDx0GeH
PJvzWzgs2PsILIB9HMX1Syrwm2WelkBu2Y3pawMIgQk9pjtpgMUkFM3uS1Ljmsxq+97mEJvC5Xjw
CiaMfg9KrxnQwnD/dKjIQxi+gQBmkUA/XNFpOFv1NH+Le0yTCWjKgwOrjyPpZRSmaCb7Bo3cu5m4
7hOdwbBr7Mo8apZFqG9K4KTl0IggIqI7OlJ0+2mGa2upMYK1WefBXPd5wNymQRiYbJ/VBXBPggGO
4NcN4O6cV3o3F1BePAM8SO1DbcdWIDIrg+EM/q9JA/EhgyOoZVZGPgio+d6UtnVwxxa6cUC+wpDU
7n9KN62yoLTn/EcTp0XIsrJ6gvlmc1BmlbyxSdS/sKwrX+hY+YI2UHmZYlehkAAONNtDSRmuRhNc
oX3ToNV9rnIJJhcZo9irBlS70xpj4zedNGefkdIt/EJl5WMP3Fu+Y04GHzVhMRIAbzV+y52+uO2h
PO542janJ9407JCmpfEMvQALeDjLNB1AswgsaRyHNt/zREc/jDEfz1ENTSI/s9V8P+iEgxdFJvGA
pQF/HwpVROw0NE9P6CfyozN36HmM9aQhbA7XF1yyQba4GwbsT6CLze4xdwvZ3dfm3Hll1GRk1xil
/JlccOdq5jZy/dnoCcgzfV0FMBctSlyLiFX7nXKnx6nsAbArRze/mAnI8u/XzsdFimh36O02qhoh
92TfR7FEnlLK7yPL640c9PKgT6oCS55LwetINiJX4dzpG6EhFSK6H0ZUPBNkXli3W6y5lSx6Kf8C
mZOuaSkKK2MvH2nr7uNMb7VZVsqMS3ILag+mSjnKjCmTfK9S+6Y3oNyhGUtQvmlOxuzc02j4Ej6F
LakDpEWtphph2KeyZwCod5Zxnztbja7Pb2dMXLLIDwkX0Mb2RSevCk1oov3lSO/OLbUUrNNb8DA7
Y0vC9fOsFKKq//ueOO0gbFDkuIDHwGxCRazLfnRF//KVqGVLygDjpIjjeC7hduTs1NAMe6K1680W
9MCuv2EFMcCW3P/W7fu6zeD6JMc+OieWLlBgTupvg5hNT2L/uRmaMpxa1GQguXJT5nZ8rOe+3RXZ
EN9nUES5Kzu5dUdcm7ZF0wHTBLpBPBRhoox75eK0IzOMpXj7ajjGw/VPtpy1SVvcqw3dKEgSEDiQ
4gB8nrrBvR1aFWm/HVCsm4t+6NE1RkEtyTs9+QCBie9qjKxnO3OF45lO3/1sWcVKL2NTeadL3OFi
3hRPNMGtKyDZZP8sBOcFFj4K556uNYWB1eRWPq/TGUD5BoaOkYULq035a86mLvKpKJ1TbNLmrYY5
YBsAR19TII2LOvLGoTWRTDii2aEm00HyyY7Kh84g46NDhPQT8EINz8pJHKTNOL7DB5ObO0MX/A3a
SdOu7lm0M+3R8Ag6kT8h3MV/kBnQ14Ohcv2N27yafOK203NdOW0wQesPZUUISZd96h6bWtLbvs/L
MCvj+r7LAa0wxkI5vmV16RikXQvhDrSflFdqS+CnV+bFkLbTxltizkbq1aXRHhqnyn1JY+jxVCxP
MgjdlNGjaTgRhpy1r6SYyIuh+OCZVo0rBE8fWremR8vshJ9X3PpjQy8n3qtSDnsXLNvnkZrQwUtN
fYQSNjInOZ8HaDjcFjlPPILW3hkFUnGCMiRqGeC9eRwXMc9s634vFR9R+55dK5i7tHjQkLIOKg5k
SmRI41DAysDjmWPcto5WgTaH6nvWz8l+nqS+n+wi2XcuKfdZY/zMVFLtE2ZHjpf08KyCz7CC6o9r
Nb4AYhAqnSJOPZDA7QdjxlrupF2/Z0RzAHCJdB8InAFBMdMjv++0BTOSOjHiuykZLNevSI2BQxIH
B5lW3VnI6oFEHMubJlEldI4oNmi/b6o8gS4MnIdno7BOThRjf8sm4cZ/Ktk458YCwhysJoVqeOp2
1FeijN6nITU8+KlRn3KqfAOkD3g9CIJbiojNO3OkAu8fpiMUxtsXqxHDMUssd2dBiPOsRUVCa57o
vi2yJkxklT+bEDLcQy1PnhBV1DdE1RwTW+V+EtH03h3G2GdjDyGvcuo8iHTVkCiv3VtKLetQV0br
T9Kg9yPjUbmf8F+HrRXPvgUX0duhtpHHlCM9ssHUfi+y9B14cOIjeap37VgmHoTv7ccS8wsCrXWv
BoSp104NGJq5WTPY5cnmJhmjbKeZpr+Luqe3hdmZUP1ALS1rNPtuO056nHSVXiQryORxPbZ3VpMY
d2KCUtLejQr5K00APsiQe34z3OEvrYbsUMPR2me6d32LDmRfRmN9K9tu/DZxkd9XBFcQPx7m6tmA
MwUaXrAfhI4jyvZHJ+I9CB0A53m1XXFn13BeHytO2n0+2W1gTgo7cZ5Hr10a9RDNya0BzTeDYCMR
pP5DBNQ//VrQ7AhJSGUHHW5qL1VZoc2SQvlGeVSk1Qsyz1nDn7wHY2EgbX+Tm/P0HgsT/y4oJT7h
Qt4ZhYN/z6GnBUNVK0Wa2EfDBFGrRpTYGuMc7Qv4epFf17fhla1+yajgTgYxzBQtLuPyM9GxsSNY
gg/wx6k2Eoy1NywKjnJGPEYwLDqruXVwyVSmbxX9uRfjK4/HrT7C5wkZW1LL0MXRjVZI/PJieHLa
GTYG7dP1IfrXuvr/SSVbksuSvBdO26G8zx71jTw2HvP3jXeCLvZ3cJtUYD/OZ/dsHMrdc3I+XnRZ
38YN3NbaZy0S5lIBzlP1rAxZC9d08CDpVga7cvoueWZTqhvwRdB4mVrzOWmjxz6xb/OC/b0+aJ8n
sWxJB8O6ti5FmTqEifmBdbkfEfKU1u1O57ZX6OG7MLe0CdfG6PL3D0kmjiCBFBZjBCp9E0x6jgMj
p3x//UM+v1GwJf1riizTFZFZg3+XnwmxA1PYj601Hebqlyq2ev5rw7Uoq+YQpyMwPRsAzaOnmhal
hzrbm7ZgZZ8OT5ldPsR5s+WJtjb1i/Quw2UPR/uchByH5neY+lpvsa7yQDU4Wq+P2tr3LHK7cmCJ
ANK9DLF3PXFh3raGeCut9lDoDAxT9cziLe36tf1lsUSg+lXUMs6ns8ANbHKRoNXxbux+S70lxrb2
hsvfPwQYaZzZpEM0noG0Po9xcUzG/NgY6RPJy+D6eK1E2ZJhRcxc2P3gpGGdQRvUygNrOCfoaM92
DTnNb9df8q+l8clGtiRZpaQwbFVIM9Tv9ru6m1+y85CiX+117+PP5v4sviNBNn9cf9vnbTPmLhr0
WkAOQsO1IWzmi6qi0FVpeHDL5fspi8szyWK1G1IgRb087Q3o1xtSb8AeVnYEd7Ga6jS1cNYqFxlE
eZbMPjpZ+vv6V62snX9KmB9jIbZhRysGdpbJuy0uy/QN+Zf3tYcvVg0K0vagupmdrXJ6kVP539SR
zIvV18Sh2JJopfs+0lafueeGuu2BcJsdB2VXG13wlRhe8qwGG3auRgIsWeay+gAGR/aQOAaKUtVc
hx0o9/8V0t0q9KxE15KxUyIx6tARZGdWRHBU/z1VDa5JE9w2Et+WjTcayu/hKXd9YlYCakniidmY
8GpA40gCSu+hUp18t6DU9/P601f2lyWJpxJFmyYpHc8J/TORGcra7aXy6Ilqi1W+9vsvf/8QtZnk
g6jLEbcenv0tqP2Tjlv2YGsTsVjm0KRCrdJUaJ+q1KezFaIe/tiJGc2b7AWIlsDtI2/gW9Jpa2O1
WNqtyxVuXuZ47oBYcnOodqNdIuCEASLy/vp0rA3W4ngcJuhqI3mfzsxkyPClDNBs2nKHWenhsSU3
ZOKF3TkxnMN7SrtdNE+O3/S6CVQy0juY2zVBo+A6FY1p+QNCtGYWcNxSbM9pjOSuhATpsSh7J8f9
KdZv7RjRUxRVZdikTfreOUP5x8j51zhG7F/l5kPYMGPgptuQPJyFKQE4GndGLtqNYV7ZLpa0QRN1
zqS3jDK8ENNjdDKgw+vpJPHHipyqeotwsZKJLPmDfRJFKSTlOxjwkT1zygNKq/7YxXc8Sc/U7L+Z
DrRIvxQ5S1qZU2atiapOGjbOu7LDCQSP6w9eOXWWZLK6h8Ls5F6KtH16Kiv1Olri2PPkz/XHr0T8
kks2m4SN6SjRK5YUEDj+YpnN3+uPXoGvsyWVjDtuw4uJ8bN16VvFwIP6EIrId6UhmyNqO/IIMkfn
jQXqm7Scol2djc7x+stXNoulRadpF7zXIx5cQMrJKxP4ZAD//ZCSyfSKdN5IdNYi7PL3D6tEk6rX
0inqsELtoRwryBP1J6iI7XLgY0tenOW4gV9YC4NFqovORkTkjIvo3DtwrHtSdN7nyfP1wVp7+GUQ
P3wG7+y5sFOO9ZhlnR8pKKuBlP80zVu0uM9fQJdZWTrnFPqOqg8TfsB+Ao4EymXZy/Vf/3kI02Ve
Jjp08jOn7UPZpJ5d3mXFxoM/jyG6pL3DTKYuElXll/sfzmXdxvFDoyPzbzWT5BF6mPnhS1+wTM4k
vClp3cIQsTYfsioOisT2v/bkRYCixdaMbd+2ITePpd16AKhu7Euf7+F0mYVB1nuig4AFXZw909o8
GfVz3AP2kMFtFu3T6z9/JW6WyZcDoIEzRvDWbNHVNv75X2qvJ1sq6J8vX7o0im6d2a0qE/Z/SSc8
y7ol6YuRggxRdEgmU69Kt8Cca4O1yJQGYlPg6Zs27Fpo+0UnFdMARir+DBh8SjfaKmtfY/3vKm7r
2IrQZ4PGNo/JqagneRz6WOxNo6/OKrfbN3TFuV8kItldn561Ny7SpbTvIWdfwJZu0OmNJvyls+VN
7ICwm8Uo/jICeUO21ZlaWebL7KmiUy9qiT3EUDXA5czL6EalbWV2lmcFsCOTHRlYfk5pdrcm6bQf
tVUPOVd0pPrEzPbIw4wvHRl0SZOFK4zsO1e1IVQvYn+GzL+no16euYvKKykZEAVOm76TsdwKvpVt
bMmZzVw4bdGUQMgC7lx3Vj4VD3HdzPu+jC1PwYHta9GwPO4NpZVrjEkfMh4orxt2M7gmO3mfqY0X
rETAkp4Lk4Wh7mFYECK2vY4oj6R/rgfySgTQy98/HIDwMAGmq0ds8aE4pbFzklIdpaUAla+JClTU
bbxoZUNbknFjylPDikp468Fp12kfAH8JLOdw/StWWsmQdvrfz9BmgemsnC4EemgE3oWMRxvaOTcZ
RIlP6WyUntNiujNewMR2FOxBZeicGTaKTqohw67q0ed17WpLS2BF2ocufWpdB14JFMCFMOJ68rJI
Hjo17vIY8wfxpu+1oV6MotgTNF5QMxRY1rA1uz4YayO92HIty5qotLGoYd3lm/YDWB+8PF1/9log
LnZaO0lGCIMh0pvqF5c/bfmlJA99n/+dP8ADh5TaURfa8PNj1Sskj3wyRBsjsvarFyUmQDOhkmoD
zN7rdGca41Gj93p9QD5VwoeG45K/a7F6aiyXd+FcgYCHwj+4/xDUDW0FP1206+v9LOtmJypr+tlm
BsXhAPLTDlCD9DTRdPAtWQjPFHW3y9rCOkhYA/y6/ttWtj97EQgEtmVlPF0MTgvoErjm0ckzn+RH
apKvhcOSBtoA1zXr0cCizs96CFi2MWErgoB0yQCl7URE2uLBnd/s6lP2FIf9CwnKIN8n+95jwbCv
TuLcvNAbHupD6W+V2D51zLvM5yJWCkvnEYCqyIxu7Ht+aE+Awe6H2zzxoH93W4fNvjjFD8NNGpY7
K4Sy6U68VBslXPKPI/r/i9V0yR3NOJvzpE/yME6gcOiPEbrmyuleRzeNYRVBkGkkYA49WKOKGni5
i3IENcYpb6e+Id+N2HC4z3roZvO+pDelKSSwGEgk4dwji4ubDqPZXW9YBZQW60J6DC493qAoh4FV
VAqvd2fpN2Za4246249jXvRBTpM5MMwuAqC1R9M6AiDSJhTaK8oZ7+PC6r9V6Eb9FSSKb2t4g7yL
C8fLgZbHng1SBy4VrueIuL8zqjjfp4Beej0n7ovZxr0Pzw3pFZcLa96iBTQ6Y74vTHPcyXmojnB9
HF+rHkqKKXC9OwmA02+ns3jsTXAiuk2nmu1dnU23dVVYO051/FsDeAAvhgFiMdAhge9TpuryrkZv
9Bl3PcP0Msc2fkaGdm8sBTRg7BTQJmm51Xju3CV/IBMqPIAHjFcbxi13GQMywxic2O/q6JdTuOTN
Tiw4uUTJ/AApCw5aKYA2s+0qbyR9ComTfBqAuiUFcF9tH8xV3d4YdAZagLDcOHCzb54m89+tn7b3
BRuGt9iZy+QwJb39jiQP7jemhZg2siLUKkE5sUKFdOyn8k2XOtpXlWzvOM1Z6AI862NPFqd8jG2A
E0rAVxpo+u2mrHPRdJRy8i3AIiNvYnYXTKVVMK/WMf6z1lX9Dsax9g03bPJc17C/9MBVFme7UW/x
gO0D+1I8FaEDaB60zQegc6/vTCsb8lKXIDE1JZDxEecxfR1zvUuTeCNTWjn8lrIE0PsEiddQ4gxt
u9SjKJBXmQtbma+JcNClMEHTmnIsgWMIJzmUaB0771nbyA3UwIpqG11KD6RZ3ExWi2sFDFRpADJp
/HOWbbSLFCxsogIah3EEvaOJDElQmaW7x50crp45VAGrghoP4B3rIC1xEJnNWISt01r36N1tKfmt
HSiX6fyQLKquV1Uj0j4EwzVCLpoeypRzuNO3KkiidGMKV4JjSXKnBurBs4afMRdw2pV3UfF6PepW
YmNJZXfisYKjZgVNvBSLABzMX41EyMvG3TgO19LQJYm9grl3NDTaPgNRl4fcruYjw30mmA0OlHgJ
fjBJE7BOS9TIAPriA+pNwHDet3k3Hmxguw5G/MU00LqMwofJArAnj8hU4WyeT7L8ltfSi9nGvXEl
EJZ85wJJ4ATKTxqO9b0t6lDw8TTk5AB+90YQ/CvDfnYSLpKXxHBHWV2iYMD6egEYSN7UUUFOdVQb
Rw5Z0diLWpf+Fm0zv+L0KHBxJOk+d3LTg6GAi//RzWOFIlCAPVIGxeSAKlxl6pgTQuDpOsgj6Cj9
QTqqAgxdAQmUxBXuJXw+Ts3c7aHXaT0qcxo8pO7d3nBrM+h6Hb8Jx5jOSk/qkAGZeMuh3XiXW+i4
ytpKfJen5a62E2NXO1A3qmYuwpT0PHB1QgCjI2Qn+igHHg3/1BupdUQBTD8mgIXtwLymvgBSa6OK
tFKmWPq0aI6M0uiQRvVBVu4AOHdvcesGk2DzorOyWP/tZB+irAXPuIoNlNkkaWCay851426EwL9f
+UkILOmPKumAORSIMvRv+9YbOuKUJwnrmWcO+yztwcQFzJQ4puS9sMW51Up7cyvfii492qDD/JJm
RpAlGc18lg7XezJJ95CT2gbqrN0CYX3eC7SXPOhhtoa+pWMb2nqqgzpvip0ci3QHPCU9ZgCav5mV
ENBUSl6tNm82brxre9niIpZWptlCN0jgWI5+jpV8ob35Ogln4+qwMq1LhnGugV9vR5TtZAx+11uU
vlzfgteeu8iu8wyOHEmaoVnUlPsinnZOnG4cnit70pI+DIcEC2Zj2DDQfvRqULJMVe1gXH1gaguw
tDLoS9ZsUjSs7YyhDcvprgcojcKksuzMryVF/w6VD0tJVEi2svJSKgVGNbWPrfpzfdDXRmaxlU5R
UkDZFmsUuOSzXTu/267bwak7wE7zJRgE/Wcn+eG3dypp0V7ESQAUgihvjTrzzeLe0KOvi63G7Npn
LGoEkcyguprbMmxn9swm+V9Nx1MWdXd2+sXsbsmVBcuIJUNjpyHeM+2yfLZ3VPbOxoa28gFLouwI
uHxl6FKdpaDxrmha4kN6l75W3HW+zS5RGythJUyXjNnUaEYxgSYX0mLe8fiYW9XO2hLdXvuIRcGQ
DbTsY0jphSQqbc/mw4tg01smRWCN2GyvR+zaF1xe/iGc+qjA5sYQsZbetyX3WB37kXi8/vCVPWhJ
YwLSHh4hxGzD1m0jj9ZaeDiB7eP1p6/99MtbP/x0S0EGuOa6DQWbgwY6evCy6uhGgrk2+IuVbBn/
x96ZNFeOY1n6r6TFHl4cMLGtIhcc3qR5cMldG5oklwiOIEFwAH99n+cZlZXhVdnVuetFm8XGQ8N7
eiSBi3vP+Q7CpVqJFnrvdmLbIUp0UbBl7P7Pb/2ffTC/7ClYJ4oCx29cWg40Cl+S4X+SEv2zD+WX
R7dAvWhVgEb8WD176iNHhrD9n3Bb5xvvv6kSfsWduGkM1m2tse5P3oRazy+zSfXI00MXNI2sLg/F
Mrv050f0b+/r/yo+9O3ffu/413/Hv981DIVloewv//zro27x37+ff+bv3/Pnn/jr/kNfv7Yf46/f
9Kefwe/943XTV/v6p39kHQ577m76MO7+Y5wa+/P34x2ev/P/9ot/+fj5Wx5d//H7b+966uz5txWl
7n7740vHH7//5lPsxf/2j7//jy+e/4Dff7t8tXP5+l9+4ON1tL//FsgvQRhBWoewIunRn2Lx5ePn
V7wvkQhChPNI9MAl3J6//aXTxqrff2Pyi4fkPR820QAmufC8Z4x6+vkl9oULDCVlcEYrBj5Wyv94
Y3+6NP95qf4CwuqtLjs7/v4b/Wke/M9bQ3jAZzFKI7yFKBR4pV9uv3oVrkNZLlLYLDoY0m30vWuR
/5aiv7NvQlJ81N0M48xUrPJ7vjU1tkc3rVfeMA5050cNfeJmq/uY+OgaxTniD6vMhf22r7beqcRI
QZFSWKLHmvk6wDKoaQOZbB4N+nvug3ObVZJxfopWWHcSg1ibIWtFLWC3Zjl2ezj5NJzwIoeSzNZ4
8upFQUiGeVgdm2Zb31eqDaxBjFoLn7ocvbjQPqaNZFkcXMXhWsL2w8qhyvRQ+rtaUW+J0ffzyiQH
bv9b2EiwNyifozke3WD6LAwV7LrhTMLXplyHFb5XToEm02ClHoKlJqfcDx0UWMt2O0NS+gmdNEG+
lm7TfB7We1ilzV3OalGk3haM667FMOW1rbWcnp0/dTVcMV50ZYPWXbPAATqBDr97cnCoA9Ax9eoY
RQCv7Uoj/e+uY7NJeE/nCB6rfPtmVNGrtEY763U9G2RitM7Rc6tDD+gpHvIGxvqZGD/DYi5+mIWU
mChahe5615eI5Jo4zocDrEBFWnZm+lRIpH2Cj53NWRNK9Km7EdlRSbUUCkRnbyFXvorEdqqcKb66
nkJ7FrXL9jyXjYYYeVJsjUsoSXUy5Xlk0sYinNp6FXxFADecYXQz9ICxqLgB/JjrxZ7KMcwtxIGM
elkHz1kbu9qHDzzfOnFcXGcnOP0r/8cEaB+qMtJKGGQM4sLnuZ6ux6ZXwX4I8Ofg8oZMw7aD9OId
/I/TybXB1CcmnyA3wGhpoYkPd0me2hFzp7QztjcQrk3+t8hKzJZWYdBiJcGcTpo4kfk9cMXonw46
Sr1gBEZzDusuxYKB9zCLoVgOExfuLSSs+0ZNBQTTKPX6RuBN2mI3sIZiS6OqTBGSvOaJnfKz89uV
gCEEU9ddGo8g/UTB9XxHiaifK3/zukQ3rP6x5PDjJaoU/GvbVlxhJFd58JMMRVVncDrhmCf96Jud
6xL1ddEgIN6J86XX6EX3cRhNZshWPZFn6oaaHyB3LT49WS9u3y1Ti8FAOJb1zerVENvoKABWuINj
fK+GpY0SPw9CnLwDo57yrYjGpKJVDoig6SMZVzbcnnpTVWVcQpVcJrBw+X1CjFlUotpAqB2pKVwd
LfUhKJmqxV6OVbNUmPkvhsR8iOzLOg3hM2Z+Jk9Df6MKwnyTj1ehhAooxkxjMbuaE1hEgKnr6LEo
9GSOoQywiUPk1L55EbJxDpKM43VT2bK6cWe0yWER8Ewm6IvhuvuA34wJNfkgE4PkARDmSqQupwZt
fL4nsskFfFnR2iVDMMJRvfoqfxRO42n2NsA70rIv5ztpQBk4wfXWsMNqVro8rD2Oyy+jDCq4T0tL
wcgGxbKHPXAbvyFRlNFY6QXRpRgkzG0SwE0zJPAJuwr2A17VBmbLERfpBuE+LL8rYCIEPAT0iTkN
rImWy8mVob9vMZlQ13UYlZ8WEuM5VjVwjlh+MByNQ/Dlxj3Yjd4ZvRHJTBRr9AEvXtntFs4lQG/M
ltN+No2sD2tFKI5KZSdOvN6q4EgMbdROOs8rgB7QLk9rOBy9A+XVVO9gJmSfmoj5fdxgwr2YfK8U
Wdcz+9y1eeNwUxvqUJlMW5OtowbNG7Y8WSdUBxgeh3nAi7vAtUDVhX2HAn7Y3ljerg7DBmwiycqX
aUoBTkGCZdiV4ePGESKTTNBV6HOICxkgrJlNvQ8aLz9Z7aOAxsuOzwNtxrcQo4o8MxqJc7HNNenj
HGC+LhktgbrOAMUiIZDNJz8Timsw/jZPpWYCFu9IPCI+e0Qo8QSBYKEfV0ANILAEfpQwY4uPVarM
lRa4gerZi2G5FJmMZqRTy74/E1vUGgFXDnKVPZiOym8lln1/j/G4/2aQpGGwZFTcS01A5vGkttxu
B1XWJjrOmG28w4M2+fFqh+2R+Hn+OAopx0Mr5XfE86HCbmm17RtV8NOGHMA3BvXyBVIBA2StjxPc
dwzuPtjx9aOh0l4t49h+TuCdyD3g/u4A1hPAmTle4r2vWP+5QgmNxHEfDZUjzoNzkPh8w/61NFUL
fERTrC9YtAWQfrgpvzEACxZom3x5v0lun+Xgw1I0l+t0Kyg1S1Zv+YLjC0FHLKeTh+UXd8letLgu
sSpdc9xcPpDEecrpnRk43+JOVOsU57ULgtSHXrqD4XfeU9OwBz1hDpO2c63zTKEVqeOhI1C2YFAa
fZ8hqhMZjXL1Wo/ThogzGIgbqDPhVt3JXPo0mfs1pJjPVNsn/p7ZXOREonnkqlnSy7zzqgEjHAVQ
nQTl70aBSVNkoPesUTLDT/yCIm/GQt6BXJIwBbfhUS35f+SP/0vF71WJOdqoP+2vpe2fquGb/qN7
sObjw1699r9+5/+LRfBZvfzPi+Ar3fzQ85+r4PNP/K0KDr0vPg+Fd8a5MC84ExP+KIL5F2BmKDxy
Hgy3Qp4r3T+KYCq/oMKN4JgNGdrJ/tlm+UcRTNkXaAsDT0qO7KWfRfW/UAT77BcxsvAYCsgwFHgj
fiBE8CsvYhCIAioVDkVVZC6JnMHMoaOzd1U9gIyzzMDd7sO+uCUB0ve8CvnLZT3NiVi4vamp11YH
XXJv3JmplBruZ2WDA3Luw2db6CjDL/wRYpWKra2GnTfCZA8TuEQm58qePH81iTb9haE6/1Z5IW5p
dM3vN+wFKfbBK8ZJBBBQMZ68ESA305LPAN2YK5+7Bz72P/KAzuGu9NZ+ibvILkvsg+PrxxiMbfSk
SrjcFQ2mr5tui2sEv42pKMLFu2WlRmXjF3NZp5WXB3Inh4XYdz2XnnqcbNSp3QJuzaEcXI132LSP
oDO8KI2JRkzCCoNkVSxhm0YDgit2PiA3B6zmK2pCdFgSmOL1kMDtG4GWpN0V6von68Dr3UOEk9/3
eiy2bF6R25NgoEHBn13Lo08mmse84mPG6qG4ARj4a9Cq4FkWE71c+WiAY4p8fLFwRQzXRNTgrx26
ZAonCLrP++wyvza1Y+CjaG/OpqETN83cQngooBnNEH2R34wYKLxJcLrjlkL0BNcQPVhG8puiC9V8
MkXEvjKgC4MDEUNLMiXy9TEiPrsbaWMxJGDMf/dYV6UcMa5RTMkwnnJLQ9CO6qDKGi+akQs4LdMr
ZuLNpRoJO820QPoqG5iJm4iC/CT7+V0xUx+rCfrb0pjupc4Z0noKZEDEzAietJywC4QDsAtVmXM2
Vc+n4xLl84VYWjAHREi/5uc3P3EOK/hoJpxgoKwzyJq5BytII4XJAfMwR2ltWfUSmFEl56qsGevg
qp5XBxJXP5So1aISYGdTI4QMRyy30TphZC1T2mEcWIBMDHeBlFirGxYPY40lfiyjnYWYPqaTdrux
nS4wQnwuuMV+7gqAfDxtkVq+7MhSTjtmaFoM7ooDwhGjx8czLap06Re2j0iOWiTvsLVL6OUFpI8A
FlCHw6McA3RaCL/L8+COr4W4xO2VgjoXxk0t4FTcSj/WEslzxNvyFBiv78W6BSjXcTeozbl9j+Nv
OtB5t/FoSZgf8N2cb2264eyRoqorj31RXS42P0X13QIk8RFbGjyPFpikcGQs7XJrT3JAUxIaAXKy
OP7FZR09MOXMnp4PNnY6M3YjBFpDnvGE7S6hNtjigPTiIeTrlITEc3FX4AfbNawBMas9nFFHn8Cd
6h3h5LjyJ36qLL0UhXpmAgO1fAwSEA+SAIdUyfyvLa7S41BGSIYo7X1DJBAHBb1YllnhsFK9u62F
yw3IEc+3Kh5H99xH4U3dYGkJqvpDUv3dNSXQ3kOPL7drmYEsnzRD8Va1kUICZODFQxQxdC6b9dhO
/MOhvJ8VLsgoizlVC9luzNrTI1tRJLezw1v0vQ/w3Ifdahb+CSXOSxsF1ysIWU+YO/HYW5l+wAm2
neOiB4ShwrFhxPP3ybBZF3HLfQvkz7wGh7bw9FkhVXXJwpp51484SS95eb1tePaBzABJNFbVShV6
D3Pz1W19AG7eNPYslnNtbzoZptavLxs955fcLSicxpZlBW32a9jWSTgFd9tMtjuCaXNSLsXHtPT6
1AAXfyDIq9w3Hof4xUGxdugL4a79slleQ7QnLgaNqWgPkEcgeplNgZ70VbmAbBZ3eAKeWA9VUlqR
pn6wAr2CmKBYD7EShcWuaiF7CQfqZ6AaVne4c4IeQ7jgO/go8qhxt2cr9EV37Yis2qS1vTxZTJee
etLkWDlBUmQ7hmVVZpAT2BjkmQF3lVQwMwrUeNlizIoeagM0CR4WKF+Uf2xoOSV2W6HJUg5HId1o
nI/tyF+LQuW7rW9ohkgFdhAacPxcohyH3D3vsIa1gcpG5k9e0rS6Q50dIe1k7k3WzGuOnXAqYlhF
g2twNfpLAlVSomy93cPjSS9xTofYCzEEcT8vxaWuA5MWhuJEpikJ70slsFvA005ZamdRvnC3iRtM
jqFDZ219VbA6R1pZH094Lq/G2nxb3HFu8M4ZR+yD32VKcyjMOL/VE0ZXxsP35s28XaD10dxIEBRj
YnJjklCv9XmonScDpwgHn3iQBkXF7a5DoQ1DRWIGS547sFiAqhz1bVP4bOdXLgfaGwtcGXYZPP9p
MFkah2AnlgNoa23b3bTzCpMdxRlu6oddPZMUBu3Uaxrsf4SAmRIU2VmklOHsjTTeYKh23TQFqBZG
UFx8e+JjU9znHBuRYA/lihGsdGGCzgk5jCIye7bidONv4MWhX4CgyQxdjtsoxK3nVH/NpQBME4DN
sKH2OK2EPlTN8AmQ2+fs+/qyh54fy8DUpRiWtMlUXQPsrfaDRiOA4c67Hwj+6JiR7aGbQ1gZVqsu
i64jOzEGwSHiVXsJka93C9VzdZIMGVUNAk+zoC2Gm6pr+1vSeOe5cuu/+XLgIJ3n8w5ZcFg3KnpV
iugx6pz+HviDOvCR4n6cgifE8WxQGkFgFpfga8YjZXgkVH6Y6nGD2rgf7obJFA+AixdPbh0/pxI7
TwDcNFx/S34NgOqwUxGyi4d2WmLL+f28Iv2AYoE/BAKYSY7xRBYhKeQYVAzDe1VVab8Sc0I4vJcM
dByvOga9Ygvso/J6xFQq9TqghfQoVjbe1fXSX3Bfh3j4u+3o9SifOtDUr0I24TCLCMiTESA24irl
Sdk58GewYsnLnPY9sIbrSXuiugReimBX49GR1+181PBIvQMxSmNdw1mW+8vXXounquhwzg6X0+yj
OzeyqLuFFxZiPguillWd+LqAlHzToUy+UU331ZdlE4tQpIpuY0yw0d8Tl5cZgLj6gImovjBYVx4k
qCkXUHSNWakh40kCObAR0EpRfh9CSvzU4vFg+9KV/QXaVDiUWEIy5mrWJW3Ig4veB7A0taZeoHTv
oITgXDevNfPQxdImet1AFfrmAyB0JYNNLkcLGWZGwmZ7XdAcQ3PIjVj7x4Ld83XD04f51FOLfuyt
m9A64oqNJyRBf3WWsEOI/f3Cl1gYzaq8uwhAH4vWiELB6VTxHZiI+XMOeZtNlfPS1rQQ9PcRqa+3
qR0Om1yXz97v5vsZ3MWLeqjKfU4ilyl8+UcrpuHkhb763Ar+UQEom4A7MR0Mel+7wtX20isWfm9D
ZtEnAP3HjTjFp+hbo000hDBeNGd4saPzhPrCanJl8DCQlDdMPFbN+YJXC1ZBDyEm2HU7lkJkGu26
MQhZdgZSYUElVXXMmVwvVsvCkxjV9VpO5kDRl8DnhEZuqO226+c6vN7MELzXvGd4RxingK47fuIh
QZuPon0BFJaoFErNiJ64WZ9XtCgqWOg/LMPirBtQdi0Cuy5w//W3i7RvlZiL41qs+WUl9JiQAB6b
gegA7WGIZHtYoneIPv8uuFyzAIzOnZwRoqHk1wKbOWi/RxZ4J8ZnmUgt8j36aP2+X6a02+rLdgoG
fILe+NhNxcNgdcK1usKGh9NIQO9EUaZ93lzOYr4r0Mxd2I91GxOJ03+zIa/Ez98R+cz3azfedtKb
DoPYXrU8h2aPJlZdMO56iE93FIVmsnioeYbAzwgdUXSDbDVSm3at2at+K4/dOF+ZKgRPQExFJrGZ
JHzqfgAFjkb+cMzRrfiK40iRkZqIJ2Lx/ImGDGA2BSfifKikl82/yeciR6cdaC0lXPWs1VkEWkYj
mKVddCj5XKWlUWVsw/UtFEClwUjdxRKFbTyyBm9l899XIIYgN4xSh4UH6ltu95KKJATfefCY23ko
OjoP8xJ0Y+pTPeafftWfBlVExxyHC5C9wvZBbQMCdBdfxmtUmLSFaupk67GO7ZJHp6lfil1dlQTr
GmRRwJT1SJ/N86wRkGgxn5zIirs8rPP+gCCa7rLQoBdTxuak9sybrxyFHQZBTegcZoZ16DZuS305
TOGcDAInmbWVxYjyQfLE2eXV8/3qqiUkvMGC/NzZwTx0Fcv3gQ1QcLm6OQlHD9um1xTfhH0d8cLp
jLIZ+jMnYhPZ9lQUSLP2gDQ3Yr2dRhkd9EIfG4w4cV9HBxMJ4PemBHOpY5sPKs1Nte6GOnqyWFWi
kPBLH+1ynMxmHjOHD9wUxQS9mApRKq/jboFjZdfoqUqZItuhj7o3MnCLT5mUqVg7eekjUPlGSvdd
ctUeIJc+iXxJlQkz7PxEqSsG+dsBMwi7wylKJMsa6n2O4JiNhypjxMf0mHrDYcVRAH29yBwa13+l
4TYB9EqWA/i7Owke9deG1M1LVFyVACefRxuLxCvN80VXuyW1HDV8XimLBNz8Hlv9vMNY4dJf8ItH
sIJdkB+iApfEB4tuFiQbJo1L2n2Fohg7XVGGKFWGgxao2LxlQpUdoc2L74OUB4O52u1MHT41VQVm
a7XUx2JYpgsoG8B/RfROzOsAeyMKDWEwSfPHE2TyO8TYqUxsFZRhCt7VNmoeu4KASg5pbN7mBzOP
6EnmAG+PXWczv+hP5VKNKXz/DcYhBnm7Lmh2hExqv1UTdNcUbx4r/zGAui/sbIcpEWfx7JWgQncj
VN/nKJLA725d05tDjWykg2qtPrhqBOu54NuxAR6i3Xo8mAIV85aNReeO1Vqf+7UlQMek+rGq8LY9
86LtkIVdOqnZR8noVYCVtAgTHO0304NcHbbhyzmpL238GsMOLBKXtbwW5fuCoyw6FmzBh+4fo8pL
Bz/HVgzeH5/XhLcvQCDpA7rih6VZ0OSZkUbU8R/ati9EwLwdVTgoB+30tdZDkCx5c63Wg18suPIc
KEf5hthxk3IffP3ZRnAsuXxNFiMVluGK4QButmPY42FcwnKGESYss7bd7EljNdvPzRACh26+eaLt
UwLw57nhqVMPWAgch30fz8vGTqblPO2EdsfSwxRVOBxTo2F5ALMRE8tggIIVY8IJaRd1MT14wO3E
vpzamAxoKy/VFZvl3aYGB7VjV2JjVEFGqm4vQz/bOMtqGtGD8K098ArRXzV36CChYguk8g9K61bh
Je0We3z+VnB+qSOTeCbIUGV7cGhFGypKiAd71Kno3+BC5XMHs2Q7wrrwJGEhT+d5XG4DNLKw1G3A
k/v6oskZTwYVVSnYUNvRaRAfhqAFtrVdo3NQF6qZ0eCgArl/lDjMWe5mDFVLAIP9YZCZw2QlBdnl
dlbjTdsvN0Uz4dSHbVMOGHHJFl4DxCGfynwoUpAOf/buLuYGVPho4llZYN0F3vURFOkrhM7RmDM1
4RIsJN7cOZdZwcIAVmZ5GHD4To1b3b3PQIAHuyh20QH49/6tDyoTB2BbXU1o/hwIqT6tbmxSDV4F
xl2t0ohtaFMQ/DU9DlhxXkSfXb2hGdR07zPslzdthc8KYyVy8omHmMxwpOiykHcfIIZko3pDPgSm
QV0PDGWpg3avfRckJdvCWHF/zKpwRMlf2vUm37wojRbcDjhl1Feo289H0PABr3knEXDo6txeiW0j
aH4Uc5aTAZ8FpPHwzwSPos+vluYcMMbe82Hcs4rctziCHwZb3rNlRPPRa+6NsuEFDKMI4C7ukDvm
xX7bghpndgUrnhBy/MNrbb3zGx2mZtNIAJ9hAYeWqMtCgBlxbuN8PxYu1eMzh198p4LqYeX9mG68
vR2ke2tk/8EU5ju55V6iVNDFVY+Jnu9jDwWUfwigLVy3a92ul4UPEqrXnQa6vMoWW8DmlnnvinXO
1Fp56GFMbVrTDZLKDqtAgNNuHG3+99An3Z4G5HZU8qVxAUHdXBXpilTevr+VFEPtikU2QfgqGkuT
+5yRe5AUFDzhul1eXZNfcLFimGXKMIbMuUSOB+qhYM23fasd9BQydIdShtEOfrbXJmx2i1pVHNDh
ZAzg5lWAeQqdg/s1HwWcPlsXt15xhwkttkNJvs+yeYGs5BYNaJoa0ZTpXCABwyepk4WNA9UmpLJ3
xM5P6DZA0YBparx2yGujvMDDysFthLYA289W5/vadTd2Zskqnp3WnxiQQiwhwiaGAPI24lgRikA0
t0HEyQ5el2GvzuzHDUJIdIOBBXXjXveQJPAR3nGsDTg54DAJj3RcEHPhlfZqajAc9uvhYw3sExIe
dmsVvDpQSGMY0HEIogHagaU4GDRZ0hAc9wS785BiKrols5M3UFq8hCx6g94Df8ck7utIumQWvcAN
uvXpUkDnTCIUjA1MTRh6uRkIYLsD6CmPZcWOtiBrsvkGiHXMt5U3IOArxO2NWfEDRq9VEnUQ+znH
p5jYakYvc5iS1UcDOA8rKE9yggCGZvhKFu+lplUb5yvmlE3YP+EwFqU95v5xWFfXgyYPeqMv1nbv
olvTArhPZBpj+AsN9YzVV+XItQiAJAjFD+GJJZa2b2NfnSms7Q13tknXgoMt26F4BebvjuAH0b4N
8hS0t32OuxliDLRCuUMPDi8He0Tl4oWuReY552chxnCowGsvQUhwgTseSRQjyXHfDOQHzbVA0Aey
ojuJ5qMIAZ3hugKPtkOXRAX2uQ4otvYQ520ceYJ++KQEMgmrMI8cW3Bh2xyFe+GRw4SWKU6JWO6i
IKWF9RGsDH8ABujhTlVQcIwVsiGciwZ0csmnqGYgZtFt7FdsE/5tvtZHI6bXQsLzFWzhUykCndBQ
3biqiw1RhwmCumbEI7f5A3w5dhkSjY39pkaGx4FJD/+vq7xdO+MZFq1yO+XJKIvQmUpYpVnCHEIQ
xFrfoxcRT1AcGwpLszP8CZTjC5yt3nBoXvaldzmv815F5rYs6Ne1dvRinotznzhHRitq+gb9zvId
k9yTYvO3CaHs/vBaBtEzqA8vM835U2uNTgUYXyffwx6jaX60gwLhCotPotxU72vPQazBaJiOojv4
ctuvlj+xgL5Z6z/V1agOGCSl+LTkYcO8m+gPicKph8qmCJs6DYx7sWbkINEg5nzGOQrrC0sJ6PxA
/uFgbQsAX3HvpwsPT8ibeO+x5aVRUCPADeOrfe0H7EiHJYhxdmAH7i83Cxp4rxBiAU8MH4VDshwz
zaNcwjvZk28sFDLuawIJrGcxkejRKmVs+6E8O1zlM8F1mF6kBvRAzpMXexIaH6HA6lUlQywhcXy3
bnIAv5maC/TRL9YmuoAN+BJzcqQ0iO273sgSBxqpJlpgD2yRuoZljgwfYlugDciN2iFK4wZsmCoe
8/punSyGMNSP/al41Dm9bScK51Zxi5JuzWakXTC5bIeuZTcWVRHyysshHr2eYpPh5wAK2x4kSomY
IFU7jkofZ5/FvwNVY8OLg0a8qCpFPkfKEAuAmyty2Fmi+pwtEcYrB2zBk2N0r9CGSKZu0TfaGzDz
xFj0/0+IfwvOov9/PiF+KLvitdfm4x+Vkj9/5m8zYt+jX7wIfnCJ0IEADFAoe/82JPa98AuLfIYQ
RDz0HqbEfx8S+1+ogBQyilBc+1RCYfn3IbGPkTNHVhLEl4ggDQIYpf+FIfHflJD/oJSUUoRALwsZ
ScE5o7/q+NsabqjSoGqQ7a2rxdNsUEmMCjOmmWCaVTcY9FQEgTlVk1EHFCRaYl8Dr4WqbVA/CsMP
aKt9ogiBCQuQdnA3EMG48l0lUH7NvLnUAmdrRIj05XLWMHZYwMGBixAPEk5tgmFUIgsPLU5kcJzb
e0dCmmxhI+ZY58mPQndNtWgpSn7tiCyTUBbA8HhoBWAvAItxw9oh8DtCelfhrBWIKT2/Khq/t01O
so3Zq5lCUyNZMrA2iwwqcJ/fmnDsd7zRD12ETJy8mFJaQ5sz9bdqFTsyIWVzRKWCnJgaMVKeODMw
8/mKuzc7tFlY6Vsi6b4I72FZT8uqvz1HxXq8TbSCuoreI4QTezFkWB6otvvBwHWIiqdBEiWHDFIi
PIYgR7OczklORbRnnqa7CkPo/Ti9ae+txp9C/ObSqzGlCu89bA285Qlez6vbK1+QAyUUDGYNYK53
PWxmz2kfn7/b2mbfaDRVChiQfKB83cOGxp4UyKWK8vHbotH5V+X2UBNsN4O9UthJSTX0SYsPdPNy
CCzRXSMSI1Dy7OFi4B1htXliKNpL776Z7hE84+GCKrk8Df5d7hWn8wtHSMjlhp0T0+7RZkzF9mNQ
80ujWpgG8nNJyQ6gcSR4HnYIavtmujZZnHkg8D0jQjfD9AezFpYgdfjaATAXc0uQ+8AOLQKVsFXM
V8OEWXKFwwLOCqdKB0eNe80NNoWabMcgesFsfacXXAOxPg2yzqaxehMuelQW4rLzfdNQ/DZ8D84d
sdPkNJTsrmN8N/lw+q1lMx3QVtwzxFKc/9qq854gY3ts9AoIu85QoCOLh+9xhslcMF91Aq1l/RyU
/T7KzWnGUo4nYJbi2JYKYQf5BfRiXgz/xx4n7X2NRAJptmyJNEZU3cNcodZsCwy8+ivFm0xO5Q/a
FdhUKMkW8F56jHXr6T50Exzl6qKrzuNTI48VRfqWK+lFyQXiDdx5tI0EjXRC5xjbrHhpFXX3FOyH
I4/a/03dmS03bix/+lXmBeDAvtyCWEiKpHZ1q28Q6nY3dmJfn34+yGeO1bAkjv9XM3EizoVss4BC
VVZW5m+hzFkZyNlXxuHMP8MeCDmhqTCucj2Cp0pNw6HuFHlNDzKixkkAOmJxdnp5OfK7KvAqPXrG
J0pzSinT7dd/WKupBugI5VNs/3zR4sCrjLIh+RbHiE8xUYMvu68Lkq/tFXyUDPWGultuN9LIvW4M
p7s2qZEy5YEmUQ92hb6sglynVdqff+lnZAFyLNeo7LN3FTNf+j/DeZOA5t5Eqg7TljzVV3Mr3iEh
UGz1oIg8fLIEPz4L27RrDUoEYwBoiqaCksTaDZxB4z5Gl91VNN0xR8srK9VJyWfEstxkdeyJafFN
R78lV1LuR8HXMgtdozD22WhhfJVtwho9Jlrgb06L/2DX32LVV3oxnAtLAJZpd6vAGzUi+u/0ESGm
Fh7iakbJnz1v3vWWzPX3u1HkyO4DvRTTu2w626IwPwnWJccaaUVc/mt4sPIWPQFZFbXlEHrLXlFy
vcflJy18yVL9nE5cGQxkCaXpRRHrtAgyO/KpKrpLdKWX51Ekjrf13FKMxyLMnsZqr4gKFmptJ29C
Mf2Frl7iIKnw0HeUHasHQ09xwZmNU9yp/vIriZzAFXsQgmyvhQMIiPhrKcqYASDaA0/WnafMXY4h
8UyHTCzP9wZYeXRN9ktYbjNz13IhycLMUVV9p3EuCb3+kmfNwehlW2XzLhtnbo3dWQqvyj68CvrJ
FS06/LG+bSryvi76MRiPZr9B1476d7FLQ9yqxjvWmI0MPVlg9z1UVB8/QLuAhwB0Z5PpbENKkAZX
q1ii7KtrPnWpp3Io7i30ZrVEPdEyOYWjflLAdIBn2Vs1XtTW3FOai/WNkAsgvkV3tqD6teh8yOMj
YWvXV1SSaKFHwS8KTbuRcC3EuRviVYJ7LzDH71Ne3i8vpHGwGuoe946RS01+aJvzs1Fg7WC5xaxh
H1HvS+X28wX6O/PorwUCmE3UdRBrZAgLC/YNvYmbrGZ12lT4SVePdk/UtiITbJdu0Se95M/wmm6s
0xFDlCwGMkGvrTU6xQbFsHA2C18vjBMpLVEvlTbREN3imMkeLDu/qnRPWCD2gFwha4zBpTd+faV/
PoRpKgZ6LGDflil588pWA2/AjPUCt78cOGe8VabaFitAGOgfkIMkGk0oPuhynFXjU59lGyNR3ExA
oLfVh+/loHulxmEhyA6FOg5SPAQNFJX5mxLo/oA8kA4iTJqIV7qwiwTxBGjhJmqG7ZIgVKCacPYt
XmTlKygF1K0Wz0HTkXsMRri9BzR96O5J41Gl6JxEf6rqd3RfbkRt8A1gO4kQHj9fBMpC011PiaXJ
BvkqrrQshd+n5CxRCu/pi/v4ANkQUXZKKAJ/7jjZKHQg6DEDDQmzqyb60kg1ltzAxRFLUeCrjZyW
8dWIKdCyfcaEgmyVHxoposKanf0iJNANf7bCcKfcIDZ5pY7iCdLD3YSSyudv8arG8M+3WFJnnIoU
Za2qtljNgOcn1nYjxbeqOEAZ82U1fxYi3W2yHt3I/rs0mFeZ9jBo0wn8zFasyWFb+QV7UKJAMmZ+
gQ9s2Rj3ct2exp6cU+p3cmUcl9wTSoLTROEleaDf6fx/bUJLBwlhEaklQ1pxMCGLxOdBGwsfl+bv
k4C168JlMcFjSQNMCZpV9kTkbOljRZboSEN7XVWliyLwbA9naREMeQ1uJdVOkyTjwiH2Kt/yj4nl
/sBJohuiuPbBoEep6HXYFD4SDiSPrSOpBHMrKb9FsBJKIz0scBfRMk5nVd0lguSHHCASqTfQ0l07
KydrUB71RvRKhGtV8NXNXZfmrip3pGEVCCcUcuBwSLlKRSKjWyTv9JB2k07X0ujxReycolBuVXoI
UhI4cAB+9Eq01S5pB78boCxDUUVD5cQ2/8GT1+cgVfBgo4ys3C7ZmCz2Wzk49BkVHTqvE9TkPh6O
y4kCQX07h/X956v4VQXhH5NNR1tVFJO8YW3UQkkUvh+FaL8E/l+K5o5ouqlp6ZJlS3F0JTWZy1Xk
T/CZDkZFVG+Lr1qieZ2a/1qybD3M3AuPtGQJvz+SKnKLNHRD0hSw0KssAkWEMwBE1qcmHmajugtQ
+jRq3VPL4sYo4j+R+0e7vD0ZmUFP5oImyTvfhNH5Gool8RCvlMO38Xqo5ECYao3VR+JpCM9F86jR
2M5pK4qJess91ZTr7cyz6FWI57J+QcPuVfXsH6//5gFW0bGSwzGvJA6MFE2/OYerY2p+yd2Fr0I1
/jWbOesy7qdk9EmzS3sa1/IzRmRH8JzbThuds349s5/ZMn5d/1iifqjk9rKuTYpLVUl/oAUz1Rin
oM7dgnzJTLjqDtqGJNjavH7Pf1XN+b8gu35ICfh/EOi/8FA/qeLU8f86vJzTl7dVnOU/+auIY0p/
mAbYUckQSUxoF5AE/VXEMaw/NBn+oAp7Fbj/4mjyH6C/9YepaKZmyVRWRF3UVGL2f4D+2h+WzO2F
epAmcqByrP6bGg5DvN17LCWFp9JMnfISwKa1EmZ5DnQ56LvRlepeu7X0sbpqdQnv3SbJL8l3rZLB
v8YydbJ3Ea6uZq0yo3jM0nNMe8ClMEQ+jdzgcS7LfBv00AjSRL7kH/Deuxk6txKDXB6a7yr5NEbd
Ss9GOboNwHpWO8YteZ7mDnym4a81DzvlfdLw6oh9fTUCGNVkhfdT10pOamwIDcTlYaHrWDeS0NTf
O5i6D8Ygk+1XWRCA0MG6kGJJfVHx5r3BCeWkVgYsKHltQTAKoHQmHB9cGhPnrYKYPFVgKJTXiRwX
R4gezY0oJ1z9s+CSxcvv3H/j9b2RRxU1XkOGbLi6fyJPRAPakEe6pkl+lPU83SplF19IvdbX3GUY
SCgiFRydtaOuxamw/864RLQookpjui/6tjuYQ5H4ZV7J9yU8MMQwabvSq5rSG73BKAHbqelmTvqu
v5CtvPPGEjxzRPpVayHnrCRp6Ii3yZijN1jR13GEQhc2A1iACynzsjTfnAmvLww5mcsML87RtBol
lIsxTkw+6SSO81M0LT1htQHHxzUggNQyY3Uaee2sw3XWqU49SGbWShem/XeJhNePKyHmDuVeNAlE
1rLu3txk1LC2+rjlIawOQTyzz8MnyknTlTyEya8YnD3YC9m6exM6b/56x7cljffmVzUIRSYfexEC
+H1Q06wGoZwz7txBMrqhFf7E4Tn0//0gfDpFU1Sq6/8YxGpJKk1sqN2hjAM71SOKNiUApH89CqV7
nbgvElkJ8b+/St2pZTSky1JRrOiqy8Nk0wZ6dkG25Z0JgzxmKJpssQepCP0+iqwP6L5LqAWPaRo4
jRmB55Zzy/v8Xd5ZC4osE96WipMhrV2Kabb31P+DwW0bU3ElKFKAgnHTfUQnUnRQARF8NBraCyvw
nQiuyKAy0J4lwIhrRW5AfMhMYCWEo/CUe2p2LiDBE23EPL0k/P96CV1tOVaCKpnsN76VvspCswp1
sLyZ4UfBcjaQJYqVF/zXVXT35loEOTSr1dlHsjONfSHrz9g/gpP8KTVlcx1xbYA5Tgl53MGTpqz5
+ey/Mw9U9yQyVG4N1FNWm2JOJiUOZQVnQK2V9vlgnT2p6Kz9oMqX3OjWvD9CDx9S5SyzlooePMDf
11PbozdajFjxmgBNBFClnCwPMd6UkhgetAEWkZYY0C8iiAa43H/+ov9YzDpDc0+Via0U/ta3k75D
g1CCzu4OSBNsZjkgW0WK4sKy+kcionPR4ChhDEXVzEXK5G1g60erNtoYo8UZzt6mKCsI0yJmCdkc
Dr5iCu7nLyWv66QUgTi3aNQZ8lI9YKf+PmAYpCArhaRw80kFpJKNWVfBS5I1SDn4SiqbyIzkP0uh
qFUgpSPAFikz4ngrlgb0PX0QIwV2FKvRA0s0hXuMhs+Q9Cq9O2Q5hvRbq4Xq0LQzzfQQfl/soSeS
mFClO7jyQ5lIHWjsoJs2wdgLAKbiBgokJBcp9mK04vWDoTX9n0GZJgteJNZv5zEKpsM8W7kFXD2M
X2jzyanT5SYtEMqoJGuNpMAuTzQYaY91LYwWeA7NpHp7LmLF0Xs5iW7OaVlMV/O50M0b+OYBVBBr
4q0HNYnAFkxwFc1pxu057qZie1YXkjn05O6+QZ3xHstcynSyNCJjMgiGlcPTSGhS5xkCFjBjwPCH
ToV2MSgyE2HBjRpKCxexQfQP+NAADaaOUfSdi7S8OYuKAHOs06uXLMhwLBYRiBEpLzBQESHPuwk0
I3kJWko5OA3E088mzJNiA+e6+RlIojy7HYFW3Aqg6aIdYi3xIcHEC8bk0BUa6H95dqaq11LLTs1U
hfPazRVl3W5xo6k0pSkOmlHO3WTr5mQBkQorGAOnAlLQohSp1YrdWj3k9tnEfXKTdRwWjqGVkoLS
R9GlO/gWjbjjunr+pist1eUwThEAAUppfQ8LamI7CRKYQTU3j71aCcR2T51UprAMxKltyx5sOqIx
aJqnLA56BTgl7Y1WFm5NIdXBVAbo7dgKeOHewSMcWz34oM0ZqGwrpvZoQqGF3ljFHTDC0HopdavL
fJyHMXjFUAvqaK+3sbDv0wrMd4YsXbs5t1JwRAJsCq6mngRvU80ZnTMmGRoUCi+JZ6moF1whLCOG
jkyo6RwwxupNGoZKvRfkSkPlgdl8mNC1KfbmuWsnV5lTFLPoDXfXuapF0ChzKQaoZgjlF1YwOEAz
CxE1PoejfB33QXwYswrXMCHqzr8496cvBLjojJZn1DyH05muICrKEDBauVN0L0rBRvpYkgN4UqIi
/gEtDfxxep7aFzUrNWkzL6m0DWmy/pWx6y0gW2V2H+sjvwGBJ5HdKInmZGsAz/W0Rqz0+1EBHr6p
TDOZHLng00KcaoGDzyOMPtVW5UKKnFbpVM+iRiMgBKI1LStCbJpuQWBQjhF7NacyWhUytGlVpJdR
mPrAQiYQDIDgs0o4tYCKux9GWEX5I7pulmBbelc+ojGjj1+j8NzcjkjPiJTZ8DGy8c+JWb9lMAee
oLHS2Xz4kG+CSWTlp7pGqbYDhweIDyzoQbXa4IvSKGChSGYy06tEdfyrQPWvqgcflgb+v1YLkBWS
qo+rCA8v8fDym8bW63/wHyCILP9BdYoTSwLYwflMdvJXDUGSloKAzh8V/n2Y/wzynyKCrP8BotJS
RJn80zLBhPy3iCCLfyzlBX05YvGwpEv4b4oIq/sZpmRLBYOKxOpcQ9nPFMRRlA7lQboeD+ZNvpVv
UtnWr9pH4V9loH+Pscp9uIXQFk5D6aDfdqfoyYY9/fxmnt+5cqxSnr9/ekl631xwDBSlBGHmp5WD
cUcV9ktxKDzxe/hLvVDj42rBT/2dXf49xKrmMQya0c5yIx7qqE9vWgMZdyNMkDDvanzODQ2sQ27V
4z4bhC3k1GaH6k2wHRpx9DK5i2QaDXRWu3HRlAeRmWaAl+GyGVitpLEjN4rpWBDLtoh06Wh4VJJj
9vgCtghtu2SHAIjlpHQ7pKI2ISh/3wJj4yD6YLh6GZh2VzcV5IEo8qVaN7+YUqZ5cmuGwKzb4tdg
QTkwSk3dnivghgIMzU0v5sgbTDrcF2rrEQ3QEvyIkR/PEaepFN7RVtxyjpWuhgbcJslgJZ5NKHHQ
Q6sdOZnlUu/MbsRMJK5qNIGTqEvuZUilngk57j6s6Z2GnHj2UITVT7HoGpeKcO7nSRJuQEsVX9GX
V66aui59IukZ5QMzPQVNBiXIyAsfHv9LOg6C37YmCOG2kY59pJ8fpnpSXSGMh6sMG+QDkj6oXAXI
4IdTYzEEEr9tnps/jBT9HU3NxE3eVwO3eyHcpaLBcaFo1RWBEOQmls02/N5wk2O0YBcKCmnIZ+M6
oFTPnEX9MYGV7J6lvLpwE1hW+3vraJWVd2phdN3EUoVXutUd5NoUX3bSSwZf8pL6vvf7S2L+ditA
DwMjyO/X3WbKbf2YdO54k6P7L3R7q3eSuwjvQTu2A+rJsNcd2D1RvMeumGbbhe0of/AMyx568wyJ
0OG9O1bSwZAwQIA/e1UjHITS9tiYjmCg1Hs7xDvT2oVdfOHe8dG0Lo/yZkion4DqhUw55MowbELM
NpHxSpNN3fHmulzJaJQDmxciGAWfv6X8UURY3TMpRlSaJVjzAT6Ga4XNw2DkKHlbTlQlR1WN3XNu
nc4FbHoxSZ3UMJ65ryVuBG9gX88qHQLyFoOU8EskBXZVQ9EUEvQKjOKZyskVEeXC3Pxei/o7dK1u
SUbb6pl6buYDuRMaRbcDAiLIr8B6obOu/dnJ2wszsrz5O2tvLcWsm6GiY5ExH1BfrusHKgvgRmTU
Jr7S/m50T1FnMmoXFJOBDwn0p40MxfrREG5amKz5fZnefP4kH6yGtf550zaFME/CdFD9wnS6gc7g
QS+/W1LhWsPu8zFePYree9vVoSNJOnUc5FgOJHdOenXde8Jh2kDdO6XHHvuYxo43+Y6O5GZwsU+x
VVv0xs2pcizfuq28e/o6u8m9rzfmaU8v04bhduGkfRWmfu/RVocVNNRzlzQ8moSYlujC2pL0Y96B
q2qc4pcCJl2HJbWHPwCIxa6+fz4jH2URr4/zZhOOIMZ6HGHnQxhvFsxEY5O5ugXQP605FY/Qimas
0pJ/1/j777p+vay/Ga7pcLBrupIN6IfbaIMUmZ1uLKKpsg+9S3P5UUBdYx76UMsiHCnmg+4Hfvd0
3tUHpCc25Ta4tx7P235vesiUudExcIXdRR+x5Uu99wXX8Yw6OsXIdj6I8Etm7QVFQLAltekN5ATR
aUDnxtAeyPAVBPGRL3O6RS6E28eF1f1aD3zvAVbRTTeQhQz6Yj6cjQilx+zJFEE0KapngkoxxWST
GLveuqqLb7BmnKLK0AVRPdjkfhVB5kvoLsd8F23YiUn7gjSACd+bclN6lZ6fLRiFpgWNeJwP5fRt
Bk1D6uvIaMBEde8pfetWzc7sdkJyaIo78/wgGz3dl6sKqcmu2AvlUyPedVzrzsptrH1J0FIN56cB
do1o3so8YYG5W4oJUiCHd9J0rQyJLeDPPcU/DIRTm2CH2GhnIj0lX9FDv0mKEJZXchUJgTcYratU
fjubjqkAq49ADba7sRnAOiIFFe/C5tie9e1I+WMc7kh3EKwa9G5TBhDNi5gPpU4bDa3yUfrSWt23
EYi+jZ6qq7TaCZT+j0jqjlU5XyiGvYIO3vlU60KfhZRCS21i2QfxlYYqxxEZgm16hd3m+UbaUh17
MX+Ih/FR/4LM3r18aC4E/I/izAJQf3vqUuuBvRIxcijcyPOmpZSsUpvYAULRnwo53DShO+f7Zaam
6igq30b59vNY8+oe+d5Lr3IMyWgtE/+MmYpAd5wVC9Cy6loZh1oXDX5t9jSNNIQCEVCFRLZwSQT6
6qYMycJXu4ewqb5ChpjHq3PdfItSYD3xDPr4QUOYpUsCT5QqD18esKyT3QA3E91s8ZXC9rNBcRVu
sF9W6aaruYEPPWrraIJARCXm7pMK8V4Bvc4MJSLEHcKDFOzDukY58LkeD6J+HcD5Vu4j4Do5bGG1
cvUIMVaZhFWGsnLJBOSjr7PucIm0ncy+JYZ0SB9WUk/N24kkKDbQGhvw4/lzm26ZKSoLe7MubQMS
cbFA1PML7gBLTvveN1oSkjcBOhhyav4Ze7wBmpKDbhgAAAkXspoVnOu/4X8td59y/paNVcmHuK7E
byN1mi0WYKHb9ufATmh5eSiQaB4wtXgDD1/eG5Ei7SHbWLztgFIXEv8ETCox5pzGnhTosC2DrrdL
Ff5vGQ4dxSTg8U1fpN5M9cUdWgBJsmKOLKE+a3+k/RANF17ng4AvrrKJORd0s0Xg60DCMvVbk0Mz
mg07HX98vmFWuKG/p2uVE4xmRpm1ZsNM++FkeQhFusJG2NTEB8n9JfwZe9H+vLkw2BIA3vvyq+ML
ORZJHZpsOkSh30nBN/qw9HpuuXthMNsOd2cLIn3rUNOGXVUk15RMPx/5o2lcHVtxNEglvePpQIsH
HdcMt/VCQN3rUi69Avv8PY2rZNoa+iILz+Z0yN3qm+iazz+a3eDsJFt/8vK9cYUVkY2Lnmtuz/YN
sP+N7PyQNq1vON339Dun9p+fv+hraeafU6yt/Wf0vmwtMTCmQyod1eEHKqVSsYUaHX/Ln5rbPvZ0
37hSUaYw7doX9nnvxQ/JURD9mjqE6KAzK/3Kn/tw24A033cXsIry+19eW/ea+7AOobgk0yGRQnBM
31LzqU28fO79GUx4vRkWn9bqh3KqBl8r93PnwJKAy2sHFpf4XTM6SOrMkTsZRxzs4cJ9Pl0flIg0
a7W/qlBUki7hu80e8UB46bzezR35i07W9vkQH776aocBGKICDFXvEB0atz0Md82x8kk8zleJc95a
R/1rdZNsMYnadLbs50/g8uzQky7ceYANvbfntHVnlwKieM4mIsiUfbEiv5VHJJpqW1M38cgV2J/P
AmeSo8CjMUwnKn9k2yR4mkdnzGx1Z0KQrW7V+NkyNAcwQvPdhPk7HboLuYLy0cJY/v7mMND0OcpH
U5sOQSDCCDi2163Wnubpqoa+2z9myOIqsH+NTURzot+Hvl4j5GRHpS/GJwXaNALPqTeenyB6ID/U
6I6AjnJ2FndZf2y0/QDBM25vmvMpovmmFpc8ST/Y8dqi7/r2wc/G2RKU5cFrb3RMN9kQuhy0JR3D
nh1imNPYoPptZNjtfBPuoCztdMdPd5idbyBSbAIbnrp/YY199JFXgbWXGm1Cuoy0B4hnrY++YT7n
804wbmNxO6EK1imnGslNfHXdMtfsqT5UsEWTFmZFhDb+2Hph8m1GBCqaYAyc4XUEyF3r3ChwrFRu
6c5tRBT2L4TjV2jye1FqFY/RKSoMxELYduQecIo8iWsytO7v1QmyKuwOBfaNfT6JxiONzMpypPEC
rGKFSv4/kVpbQ2/yMqvEbhakA4KL3VbGgHcz7+XcAV4EC4SeC4VAmxbJU/MlPanbxOc06uwzkh/i
degicJDPHrbkV2HrjveTq9/nt/mv4KQLN2VC8wQPgkun5ft5kmau8qRc6SVUUXhS01ec2Qm3hhdz
lVX2PPN16pz3KPc4FxbQsmrf+SDrxrxKZTY5A98/xKd2p+6hfT2UB3OP4AL/Q6nLjn3VNvbg+Hbh
Ayr4V5ZjXBh7eZ33hl6F4F4os/ncM7S+1w5UApzRTbbz0biQbX5QfgAK+ftGjWn99n3F70OQah/G
e2PbfxF+6hQ/jqlAleXzGfwgrab7shqGvxhgHqWlyqGDRDScoX5Cw+44brvZlXeG4bRX5KI6kisX
ao2v1s3vTd0qeNKDH/soD+WDVjlotQ1fJ2FX597kd+glo2/ichV1R+Rr76EzWc8v3DbM6/qRTY/4
pmz3T4k9n0p4VCS2sT0e6Os2JmKtD5/PyatH53vPt4qROf65gH+Yk7HzI2+aUJOC0Q7919GWlAgO
e4VRwv1sPqY+86KNX6jWlJvhZ4iY8nbYFQph6rbQrxFX1k/nS1WMFW7jvzHAXIVLaSjGJpZ5rqiH
oOio461M1LtH2tXuNOqR13SUqyvsWxqMRNLvn8/GuwaGC617FfQQ5xMFRQ2kw7CfIGMWstfMuhOG
X4fOVST+oPzo+psYV8NCv8o6066Um26HjsaQe5c8pZfe5Lu7bZWoRlh7CKPOqxfjVq987MeKYCNB
1/It7Apbu+C2607obd+InpZuhN6h8w4vRPMRda2PSe9Z/S9RvhlSR8eAGYkdVPbzfVl6INILyYZx
0kZb1FrM3J6fL8zc8nDvrCNjFQlb2ICDvEQn5Tp4LJ3uRdpOz+j8nU+XXGY/CELGUjJ+k4bIg4hs
KnrXB/NWch5GW70ObFi3F0L5B9VCzVjFOAP4DAxRfj7ZAUYYD+hA+aPX72DRHmPVpnhnU7Qjvu6m
G8nNxk1+YdG9egW/N3Wr6BfUQJStlJEnNDdO8ZPiVXel0+zP/rQtnXo3e/lLdiNd4anzJBwRm/Xj
x3HTP1l7xMdOrH681cMj5btdcX9pOj7af8YqVraIUMCs56GsexRokCfqThDmNhYH21fRKXBUT68v
ZZgfpfjGKkjitVCIxRL/G2oYSJZtrLvyCQ13sE3HS0jmjyKdsYp0CDUIOj640gFrVTffW57sFn6G
V/zZMf3Z0R3dju6mXXulOtUBx5tj64tX2s3kf0P84PF/uE1WYU1GcKGvBx5C8dKt6P40fOQFfWF3
KUv4KG0zVhFsAJeWNUs8bz0kUHivxocu/RBvkBdwYGKS/Qren9GF4+2jgGmsYlWY4duD0jBhOvgO
53hG1zage9I4crsh11ciB+VI4T7yM7YQ+kdHYfatC1nJB4URbWF1vI0IkZCeh3LJE8On4mW4m3fD
r/FgbPV78UfxIPiNNz9199nPzz/dB1UrbY0ADYNmMmuUaw9gm3x9/3A3b6BD2ncq/zc7knedbvTr
cIMcvZM7jfsUOsHmkrnyB0eCvgpOiSWbs1UzNhZLLloSduteyoqU9wsvmJr9Pot4JiVgmPjt1oO0
rfqzZ1L6QHndrXe5m99lTrMJPRivG4RyPckGOcGWudHt+kV2Ci8g6daO4xUtMq6tjnjh4yofhHt9
FYBUJZ6B+fNYvQOMzBsP3VNvA4G1aTzs4m1uJ67qd7DS3OZJssmifhWH4BotssPotv6WCsROdgxf
9iZOiWEb7ULvkmv4K7f/nYitr+IVfnN1qi6bDHW5bX/o3M5H89NNfZF+YeBYx/oU36hfEZk7Rr7u
I+7ufb4ItY8+1iqIlVkcmUlNOilapy6l3r0JTKdKUOKwgXCeY66OxxIKZ4eqpqNfW/VRKG4G3QZf
GzzJw31oQTOyjdA+P3WlJ9+OEixHu6xco/IGBMOb1ENPTU2e4R+FjSMmtqLdzHSoLPRBt+NgVxgv
LH3xn10gbww0OoYnTXHy7iZsAYVch3dF5ZqIhF7UWfhoHawippIDEOg15rrbaF52XfmSR4PI7R5D
9wtVOn/0VU/0pD2Sjhd2+kd1gzUOfYEaGKnIkBqNXvxE/CeJ79y5CNVuIg7ByAMuYP+U6AY3Tumi
VuVXbus8jm7pA8rdRfb955/7o/C65i9ggpEUCExKYLvmw+Dqvropr6uN5KAZuGscdIl3xm11Ux6T
C+yXj2KqtoqpqTAKebCMWIbIahrXibCf7RsF6WVojyLmMC8SKy/fIODjYuDgXDy4lr3zzp56bRe9
Se9EpQz6cfnOoI7c/ATHaLPTbl1MLNz7Sxv3o1LWms0QobilSyWDyL5AA+mIgrn2I+uu2sid+cIS
G+lGOPW7MUH2wak1e972d1hn5Ejn2PKTtEuzZ6XAFMIRbwJ6MR401SE8mcMNsF2cRf5nn/1197+Z
C6MPM0TCTOkw/xC+zg+LV4Js139yHXvpgSNcl7kT4eu3U+6Hnfq9+vI/HHYVciVLLNt6+fZIPt9N
v2YH3wk3WkK9tAGjxrGWUAANnfrSYlt++L1vvoqjSd5S8TPAGs2c2j8D5b6rblP6gJl9q8HDd0ra
DXaLKitqpQ8XXvKjMVcRVO4zLAAV5na6ta65lOeNF/3Zo+xvd+D5AV9/q4mIqXE36cc4vlDE/mjQ
VRAbBKUORlRWD+r4TdKeLPThMsQTL7zSktu9N42rnA9aQ2rUPdOIjCvGOPIxvCu99Kjei18x/JOe
Ph/mfWiOtpb2GMehLvRMZ4NOmcGFXEjtKhK/luCjccUOUeIMOEnG5MJwH+Vba+5oYGhU9BLGq56M
zo5P3Sl4qo7JdUpe63QP9bY5zPt4V9vxr2aLosNe9mhZOe1jRN7++St/FA3XghNKnCBK27FYhl+a
A4w+s5WvyQ06kcgooq39S9mXd/UputXv/ocDrhI9a9QyPbYYMDxZP6zgAXsJBtLhH1i29lP+It/H
nYPAo/5nGJSO9Pz5sB8g4hCB+D0HxOUhm2OTFXTd3xd3uIehX/iYXQ9Ovpt/Wfvw/ozFoy1fFZgb
2To30+q6fCwuNBg+2BxrAnSLa2IXZCqgQzFCP+ouqp66RruwOT6616urGFMNVrVYk1O79OV9u4vd
YgO6aSkpU/SPXl5exO3szu6SI5bO59OpflAMUVcxJjvr4dSPvBFzeYiSgwqIMrBz7vbhlXyTf6tU
myLtZrgWvwRfjH1rbs7lU7zT7oZh259hWwDptCn3odh2HH+hp44a/t78XmrO8EVHZfcqus0vLPGP
Jn8VmYpkDscJrYwDABQ3fYgvnCUfZG2v0Ls3J5iARy6UVX5W174GpZcZ38b2LnwWkfRKN9Lkfz7R
H7VSXz/Am2FC45wLw2vk+xHfySdpp3iyZic7RH8D9/ygyLb+oB3Na9UOH3UnszlSKOOcgM9ySTgW
nkB/NbnQtvjo6v16k3nzMLMlRGrVsNImF4Aw6yva4FrkaT7ecc5PZQNJ0Y296sKu+QA8BC309z0r
THFjYhLHtrFjF/8Vd/YiTwecrzs3MHY2vUsS4+j73mEqjpcIfB+lUK9VyzdvicumKuC3QD6+Xy4a
MorF2xgx/xNS4PGVdddfdb50JT/LD8IxvhEc9bb+0VxF38pbLmRUAHRP0zzxa7vPj/U1rPUrbK4/
Xw1LjHznGHy94L55MrWB/HSOW47B9mtmckcG9iMDt0tEkc5YdGGU1zv3e8MsO+nNMJ1Va2GCJ8Uh
04HIRenCFhOOjRC7qfEj0FFFT8yjOO40kOutULkJeG2zpTZSPNf9PVwvVwZiiZS+nnZbMWaxAiBu
0+/o7GORveiZtRupPcWt0yaPJd2v2GxuF7M2XG3wRPuuIlSzaPBz/QvGc4f5AVZRWIYlJkyu5z51
h7O5C0T5BZaVnfWQALbYGFkI4APiBXo4Tt/q5KGW9oEuPp1xjY1S3Z67vrQteZ9KARpvX9LqOo3C
jYJwG95QjqD2lJm1ePP5h3pFYL43hauYXOqRKHVDw7Xmh4p5aukI3xE3ru/bvdz5+Q8x2MyDW1wI
RR/uy1U0znHcFVVhJq0Vvo84gS+c/ri0J3qlWeOO5xt93DZHtBEFatbVroOdSRcmA2eRyN7nb7yc
o++98CrKii0ap0XAI3S1vBlTzgTPkI1tW/1vzt5sOVKeida+IiKYh1NmKGp0uTycELbbDYh5Rlz9
XuX4/x1uXmN2fOfdVgFSSspcuZ5iY4AvpfZPIyzOgNNYwkEP+GukJAaTWqlLcALs3OGdsUTvg1zu
t9LM4XfMFVq/3x9qrZ72ZTr2bSWI+Rg3RdTjVOtQqz1MO25HHiI/NjkfHqEOekXortgK9SuH3GWj
UxYDkVMpaE0YeXqVaAgHs+lK58QeqWRq5J6AgAt6DNM/tTJmKlhTCOd34Q+FFYfQCW419kaCi1vX
vMLsW09kpMvRvvL7q1ip2aCB+t+gIPOdlFWwiA5g8jFroBb9hSFmUlhiasERnAUrARTHezuNntZo
3xB9fnbZ1AP3EOyBJvMZpNNABGiCBBl2gHEwF32Qv2GlrodEMVIe1KReB2TZipkAWg/SvYjCW47X
jjJVXT3//hhfbh4/zKKv3Pm3L5oXIpCzVECeEWekvfCiuMLDcCSoAZpC/grwnILioBHGwZ2YIFn9
A5TFnJ0zxvwYQjUPQSJ6GTfW7T0Y/PRblH9faV10oPuFmF0qfWvUaw834d+fcuVs8nXh+PaQYOGW
ZAorXCzQjM35DSqXXHEbJK/VHoGftfLG+n2g+0780xMsdoqcIE/YTXiCNkGrzt0vT2AsouzQIQq6
9r6d/v4+zlo8/dI1fXuiuWNkEpZYGyjWHMu32h8fo7NiZW/q83wbXtONL7KW9/y6PnwbB0Lyts7R
Do0F3x6aIPPAbTVVczZAs7ZkyGlwMxp0QDZ31WPmIknytHXsWIs1Xz/p29ADKqI5F2Po5iSAug2t
NJLC0atyKdzJ5z9gFNGB5rAt41/7dot4yjXJBLdajDcacJxHMnw2Jze2AUnQqV05ifmiGADIW1vl
qbXxFoUUrU8ACKUYD5hOT9Ov8M8JtlrL1uprX5vGt5cnqnBezVj88Q4iFXqI0D1CXADXcD78fQbe
1+QPM33ZthOXA4d2LUzALHsVxj/SufZG1oyHjfTJ2ln3a2v/9gCJWHYjgFsoBtilP7nNMfdrn5jE
RrJuN+w6qzTHo+qiR8uHxdS4I1uuGAsDzf+rQ/jKDHwbWRrasSMCIiK+ynNmDywcHfQZ6BJJ50CT
qkBqNe7lYRB2ADu5FPDbrvToJRp18MHoTkCANusOlVwKVpViKGZyFE6/v/S17MTXWvn225QRtt/h
iLcO92/Olg0c+/4kqc5c0L220868OewHJzebLU+YtZPUsm+nbqpGrYH/CcrbHKSvwNsmKIwr+9kJ
H6BR0TyU+ORD5yQv+da5ZuUq/RXyvj0jxX0jhS8NntEKz6l7/9owkffRt/E/BrUvd8JvI9QpP6Uh
jxEyD4nH8dx5uS88QRJkpgEahN3KpWZjSH72ViBHwDrKdSsdvbouF0FGSZRxrO/HQgm00PJaOqDU
4ZhQ7SYgP3bxxsV0ZSP9Gv3bA7IpBY2yRnInneC3DhxWNrq/z8C1RAe7OPaQmeE7kuDYUwI3/AIz
//QCgnNzDIWXnDpNr5MSvhpWOBtSh0TuQyReNO6Mm4ryOIxX3g13RXboj+iy7AWDnLnOmUUr+tt+
AvIJ/lYS2tAawSveaIGxhgbq4fffvfbilx0IYhRGlN6jbW0h06VHDih0HvS+jnr5H0dYnF5ycN6A
JC7uSa2PEIZ3QgWTklovSnOgsEfpISa5bbYmry3MO6Ti+500q8csVcsR3wF9rNbwrBxxlbt0XmGn
3nyOb+FDd4CYtHorN9blynbFLo42MJBJqcySe66j9rlClywJopnPzTzoyml/2Z8kMsPMUewqsBzA
lHqKUWau9qyJoKb/2fhCK3sWu7gWkjARC2CgsadwIBwFDbFaQI4z2Slwb66QKdQC/kEF3Hr0sTvb
4qmhKcqkbrOxLNfGX94Jh1Rkay5CLQoXg7/Zw+ADpjlslVbuX/6HHZldhBYuYsFnrhnYuR7BX3sb
vLE0spP8OF4ifxx1zpnAKi91Mhvy++8vdOVYzS5OMKEcTayaYsShN4BI6HAU9Et4vRvlaatH4T67
/vtQ4rJzgsAcIWYqvDJc29+zXSxu3GR/flnisvVBpUBGhA3+bjjOeje0+sAc4loHguf3V7OyU4vL
HoYKiGytmlR4UIAheiiuKoi0ehho58EIA85nnMLKj8w13FK6/hzyxaXPZ9tHfEJTjQ1AKzfb6VwL
gGHJVicfEjDjQxPI04lDz+ehvMYS8Lnn35/z5ykNd8Z/wxDHz0Mi3d8j1E2PWDD7evP+v6IRhvfj
v3+bUSU+n8BsQ2WE3sipvAkoTwrUmN/S49Y1fiWOwqv730GAFOMIpPWQM3mihf72nfI8eanPV7pc
I30sEj3e1Ufsnyqw89XG7Ps5lsIO8d9BYUYy9yyLt9Z5qLuUj5yTuf27svXn1z7KIhLQcCATO+J8
o2hIsYHQgn4d8b1XNn7910nsp0W5WPctM7STnNJ7QZU2QGQZw2jArgj6c32eL+CPZOCzmH23UbBY
USaKS819Kc11ncKJJVCYPfcu7UEW64keefE5BKDERhY0gDRxY7SViLMU3dOuUAa2xT50v/5BUrZx
cFr5JkvHSDDk2oZjQkRnudU7emMqwJxvkmRo2oamXvh5B/0PBKHMh0YbUwXbi19BryKhxy3xuytQ
TDtoaHyAc8zqCECnDLSkwaLbRbYTM4bADMr+m7prrV5XvC392ldu5YdJspTeo8qkjhq5Vw2gIyts
1uedFInJ8Frt+gAlGQOJLbvz44Psjm7vMibOf6YI5ZT08ntoWgnx6iJ8JMCfd9yIG2RDT3BVRIf1
CKoIHO02lsHKIlYXkaMCkDgB2BwpGF0IwBD3VJ05hZfff/zCKf3/v4XCuvnfENHDbxcbCP76nL0m
QdztptBRXof6FvJmjCw/pDpwhdwqq60kW+BQ9+9wlJGZRmMmXInQ5zNb6pmQSm84b44N1CATHC9T
1WTRQ2Vkt3irUrsWSNRFIGE6mU3be9W0Ht/fhMYeeXuQ7dojFcgZuuj2zVP4iuv97+90pekPwLZ/
H7JjlFAAaQop22CG9hHmieVFsWFDZDa70Z706oqiKDJb8mn6G71Mb8mxhSvNrT39Pv5Kxh4yl3/H
nyKwryPYQgWTzd76W3+IfOGAUqUpWWVAfGRcP2QIyooLa2b/26kQFqP/jim34NIp9zzKXdAm7Upf
sdNztUtQouwM5oXddefOCa3fn3BFVSAuNeS8UmtqNSB4cvZtsHGW33dXsLQuyV56nwJQo4LYLT3I
DVH7cSKDHP4fOrPuk+aHgLOUlGvtKMxigp0cHVouNyB37s2Fp2RwogQY08phn1TT/+kkD+vkf98q
FxYwBs5w2ooFY0qs4SHMXibtxj/9/h5XNgtlsfirug+VtsVEAS8eZTKqwdXjgp47UOh/H2AtOi9F
4/CYgkNaI+FDmeLj7PGPMJsE8vUkPN1Pp8ggQaFOoR5Hrx3WhU/uH8t5LXB16Dd+wsqBdakjZyQZ
TphdKQa8SADeK6J92Q4bW+FKlgI2ef9+nzwE20mS8HgquHGk8oory9u4E4meoJmdZg/qY1iDLXEb
AVRDN11l1RdQfov6qaxv6gyvkvxZJd6k+H1YozQpGah0FLM/IN+B25QUDBI8CbzJGTWAh10eNUQl
31WNDfoTHD43ZtnKDrPUn5fAIeP+g3PWfOyiR6G7UHiTJLYAfxSy8RXWDtlLnblcMaPAJQkXsLf4
CsoVkmDw7geta49zgfH7bFs7ZC8F52Ur9woM4nHI7pVzL4gfXPzIo1wPVKBmTPSvqKVGOsYWChov
bZJf4H6pp0Bi82hrlspjpW1tq1+yzx+CxFJj3heqFHf31B+b7iSKVirWHspr3V9qepRBY2HiyVCe
xCOPDq+EwGrNaehslwe5cgQIGGLYYM2tWWR3o5oOKxMSUtYlcET9rEhmw6qPEPxNCKYnW1OtvGT1
GKI15qnXdCI6Cbzke9AP8VggY4mWzH+y6GHlEqKL2Z4oyJuNiS6IfpHsm3oy+8hEtwOouMdI7QJW
fP39e/x8b4et/r+rI2vnu90pKses0TzI/ufgF/7gEOf3v76ysOVFbKQihdlW2CAOSx9s9xJGG4t6
5TwnL4IinASjOo/w6eb8iER8Gbsa2A7RpkXVyv6x1IDPMuElAIPZYCSeFJr54+ALPmfhxD7hYPf7
u1k78Szl3f2UEUYZkCQcbHie6KleeZybe8QO7Tso+JRtLLmVW8xS1C2XYs+B+YiXBTainL0oTawP
vff7U6xUBeHm/e8E0sBKhUEzstgwceKOHJxx4VKHY1TuNh5USTukzy3M+MYtbtAt+92tcdLrpupq
JSwuJd282nSxWMZIfepZbuAUJ96KnRoAPO3dCxOakTizFVuQFWsvysZlYi2fsxRolymJETswqzNv
sEOndYaAXJNdbqmm5Kg2rHjUDxoo/+M8WeJFKGWRVSmwREd/Oqp+uoekSDwxlwzCbPZJO9HL759y
ZbFKi1AQN+VAcuCMAzGLdAGSKSJdf//La0FfWsSBqYOVshoh6HN9v0+FFpnUGPqX8AjGnM1KkyW0
ilGGjxMrW/WMEnIomBKDzhLQmOSyCypRsMTh78avuY/6Q+CXFtEjhOeqNBPcpzpztIAq2+f7zw4v
kzdVd9jHG8fttam5uEalcV2VLY/P1nBpwMJWvJ1Ka6jnXT6lZiPmXtFOG4tw7Ya4VGePIhilKM/f
nQhEH00qPnQ/esA4AMza0sYgK/IQcSnJ5kue05S7wq7weKt17oNEVrrnX0QTikMH3ULNDm30TvSQ
OeRROQGNqOkUVwpt4xesFG7EpSAbCiAIHe6PCc0G+tJqI4HgAN2oxlZM1n6eGeLiVkZVMrANh+xS
2tgA3kas26Zma3No8+n8fosqsZbEWgqumxmOucqEN8m4rR5+fTL01PhoZ4P3CDXT45Zuau15FinZ
mZkzsGMRnLvWgm6jgptA4iWn5rwl01m5nSz11VIY5lGqYADZb3Wcjs/TfksYvvanFzGjG9IeiGz8
aUF5FMTbENpCio7yYxWff48DKwt0yU6qBaVXmAkDUM7pLyE8VTQosmp0sBlyuLH3rt3zl1LoaS7A
8+wwiJhbMNbry7cYIGnkSH2hAMn5wOGC0cJuKNIj4JOs+i8PM3sNffuwhbJ/f861XMfXzehbCRhQ
GWEeOfyGFJVY0ejyowLG+uQq8LtLwbS9qWbJ3MpkNAn66drnnLoyHAXyvWoPKLfj7lPtmQDmU39+
/0Fr4WqplaZhEuXViB80PwwmsysPvJWcHc6RJB39FBsJiLVXv5RIN7HMJOyIK1NHn6TSa+iOLWEx
DT/BWX6tVaqLvZsAk1ygswn1y5j3S9WlzE6ZruzbndWabmklV9oQxKVsmikUJeI15AikkT/1UWMn
L0lBDU0BblKyE2HcE2GfCGcK2AgOFeQGd7+c89gOV4l9zqIDcxcW8cacXFlYS6V0X5WxFtb4MQyA
i8A56CkPm3MFfZ2w4ow3RDsrJ3RhEXlwW80H0BfQSai484xyl3SpY+R6NraClTPtlz7925Tu5xR2
3xWeoejRjcTVOgN33FjaqqCtnBC+/Fy+/fmiHphOu280aHx2qmDWh51wGAx0OVuQuSD98ftCWAnP
Xy2o34Zh4Ojf5SqGGez+Dc7S+r09gQ22ClprZ/Ov6sC3vw/t6CBy98sdD0OuU/RAjeyY+oCaPOdv
wxP/rMBuBvZO0Z4zMs1Aa3BqRnBY2SoOrc2B++3q2/AJV2VFP9wfD7KQdPJgy67FuVmRjfLMSgD/
jyiYCMwYJ/fHQ0d+fcBxwFBRet5YJmuH1qUctp0jRu4YHPPVFMFBH2+FrT7A+t1SRx00cb8zlCtF
ClM6Z+7v82Gl41fk70v22xvr53guy/t9mR9NFYHB5dyS0TN0nxJ9Qo2GdxtiyhESpumJuQdLujHy
isZO/EoOfhuZLzo2KXmMPH2g3y5rTA5iLlSLrcgRj5nNGOQGVww8qbZPrylsrnD0sraOKSudPP/h
C2pJpNEUzhUoV0WvwIf7sy0CgmJoD5EbmvQldei+30NcaqJ5p7gw57nR4YK9JzvZLl1Qhms9/tz4
Biuls6WcNoo1MeYFRK7RKMzCHnbzubUFo3Jaf8v0ZfU73+POt7fdcGKqxhK0e/lBey4GvE1jCLAU
b6FZG7BLDkJbskQbTcYS1E8by2UlZi5FtHwxtyyZZiFQE/4v00G0p1JYDVfFx+9vbmW5f02tbw9F
kfGPSxkvTjvGaMZsgy2p49oB5mtb/faX0xE+sETEha0I+DckwbEynroPAchmvQqGU71PHjFFrcQp
T2UAWHCWGJkvvfAB3Xh1ayeWrzPGt1+g1HAJ/hIEN/A4eINbMLAV6D5oGR1UGWP6VPU42krIr+UX
lnpa2s513EionAwQ0epkMCqo7v+wJ6XVZ39GnusDTtnt0+iPvryZl125/X9FwW9PCHYTG9L7lOye
81uNNg4cRz9kUzBDr7PYXWpvttWuJNe+HvvbSEMlcHM9QfHQXxiYpOiKM2FnLfY1wtzG3XvtYRan
j16lAzcnHWqxat67Kj/ORpvWzca2vXYPXSph1VqGGx+H+Ri9wSMKhGgDHm6R8chtqTbWwvFXzvDb
OwLthcZ9X7OB8hBdUH4l1/GveIOUB5iCJEHrNXoJuRP1i/1oZsDHm8V+k5lzT4P8kB75WgPfxk5F
8v/poWZcAvzGnpVj7mhWASOC1FaI1Zj1xrJaiRhfhYhvI7XcRLJZ7CFUQjJ8ZlsQ4Q9qz+lMsWWm
sHLCWqpfFaI0EeXvpfPQhml3w5g0hr9tDikPUxgNbCHJxm1ybVIs1bAUMKG5UxD+lPFhSsyweesV
0VBggN9HL8wzMz0nW96mKwef/whYQ03KxAgC1iIxBXSaVl6X/+k1e1Lsqc3M/ymcL52txZxTJTas
hSDkYu5N/kLiTQReQM0Y93qVa1u41rV4t9SvDjEfRlzVz0FskBF63JSAcPKchWYPLWFuwvrbFGDk
WdZ6WXjibA7DS9HEprC12ta246WeVVHVNlPIMAdD6I/lrqesXsDXpbBYNArC9Dds0CLp1H4yeXno
0Q+E/T76zLOgytmN6fOVEPhh1S01r2Gn5Bp8+WFX21zRJ6hzFTHH+YVVrFgIQOKdQziwqfOhrw5p
90prYHMT0eDKZ7AGw7o0hqx+HKfCEFl0btaFUVHlQjJXgDOzNkVW09dWLtRGHrrIdMC8NcOVzJFh
NszlO76qrJy8jahEFTwsAlmLT66t8of29u9zafUTLw48CSsk9ZTiDTO70Of/FleoK3zFoHZ2aFzu
XF6LVH8gjxujrax6dpHgTbSx4IoB7I/eiFxAVHejhbqvHd3Ns+BeF78h1wuLb7ha6xuLZcU1SFwq
bksuVDkAqGCTjO5v/tq2yCQVxZGPYFOYPbYyejSikyjBWGu+FkRyYhnd6UVqZUkRyMp8rOsrbEkA
KsASgCGxLFuRALVCrOcggsJgs6dmJZb6wBUgIky6Eltif6CdrP/+yr6KQT9Nv8VdTVXSblaEEQyg
EKxPKHgRmO1ZclOiIBNxVdH60rZYl0jR9Dx1+PhPyhyqsvkDc3A9yj7m9K0vOYdGn2r2VHBIaHmj
yOiN6HbkiSHHHu7g8IzWHsLUSZHVT+BkIZFxl2OVy/D2bqGcCjOz5p5kFHJYqTiKpQMOo86wZyH+
hMuJUcUwlosZPS+epybbD4yTaVYLUAbFn4MjjiYUe0VTDaWxZLTwjuVGiXSlUCcshcdMotRpJ8EM
mUUugDOZC+cWJhK2t9qLIVhjNoqaP0d1YalDJjKV+1oSaQDSty7CiFqPgMGISrRm06s2vPz+pVea
VQGT/vfukWBCZaMEX+zBHPfgpmh2+rdxIN6UXN7B3tvqqA/OnGr0DgmU54GzQLSSFJ0HMLTS+SBF
8tK+MHf0UesOsdG3SGbCR2M4dHAMUTcm5ErEAKru35/Zc5wINgQWFAJyWrzDin0nHmeLvVsRpc+K
0XVohEeTicERc+uisdLvJSwlzFIod2w0ERYp4QpC+fYsziguoNdPPiZPlWpG1XHmrmP10bc2e65D
g6rgsj6L3KS3XfnEozcRrV8ffTibAqpWbGIP455SI87MHEk/aU9ieePGvnIlEZaSaMKjH5oRcETk
Wr+OZlsD3byDOyFsFjirjV40dO1DKd28sPVWSmRthi6i+Fx11ZSyGBJ+fJfMjjzZbU9b19OVW56w
VEITWrRpcdf3D+hMcHD75g9ShTfsDe/iFWlymODDQXJHd9JVOxd/h0uTGfOJg/W4U+62qlwrWWNB
u6cFvp1JgVPXyqy9L/az7JMXsIYcsuc8zkz9YZcd8z0yHwy83/I/In7K72tS4r9KWP+Nv/D8/3fY
FpBtFZ8PEIKcXEVWO7P0uWLS92Loz6UgdwpUITGnA20O+yF4FHD9s8BdEinym6Q1m7bYlzUAvoiC
xZmGJzWxy+Y8lA9EAkevSI0aZQegE3UB1Kdomk4hvJ2TnP6Jw97vInpopNxVS1TnSQX6D4HxMg8D
7rTFAQgE7FYLjbwGhjJpdnPYIQszWlEWWSMcPrPYEkL0yLLdheE0qjeaDPuR0tZ4zqwn0QQ/QFd5
r8gDQLf3o/ZQo0tSYD1o2qyuUGP0vB250Oom1WD4N2x5ZheOdq+Wb33isdJgcHhcSX0hRIQkB8wJ
Vg/797ycUyPLXqhWGYXyN2o1V51aI5352sR2k3Z2NT2xuc10yKmXakOMLIItQgoGM09PsZgBLcxV
hyiPYaZJR+icwOG25y61un7ycVhSGw+4LF+U5Ncwynbgdj4NJDO1tHiU4smpRPEl1jJjavP3eBqP
3QT6s+b0FXxPu4J1u07T0SnAtySokgZGSiJWIeVJAQclMSl6vS0lBC5BtooZPAdYXPEvaerkvE+i
P2XbmyIcgFhV1OM7RlwpdGVAjyv43Ih/Fdud61F+bVXhoDUacRqll3NLyWXyMeR8/d6XdQ5blhqE
iEKb8AbhpgWoEzMVZgS6osdEIHrkdavoeItUHxoF/3LgZYuKgy4JCF7okLcKDRbXTPMcy030LJXF
E8lfu6wbAimVHG6SzHJIVTcT6SvX0swtBal9jmN4Umti8Xcua2ceW/hLWqR7COPj2D828jGOW4MB
SqOyKZwo6sEFSwAneqWIT3FjpKFmCZGTcgYJfVrkQETkQCyqWo8KjdfEALae05qiR+tPKOp8chLQ
hxvvSOTlxO0qf2qOLY7C4EcbQl+ZIeyeJh2eefGos50Jb1pM3RhxWDZzxpngU90lgdgHLDV68Qxj
8Ux0cRGFAZzKXIYpiFtIWmRHagwksBULJF/BCNMbO+/B2MhHqCQb1mw4PWToLmPrfQjTkBx1FFih
ndQ5vmgANlJ0cpTVYUwfKsxb5ZmyQIzVoHg+SGoflM1nXn9OWHNiA6gI/1ZNmCTCcGm72AF1+wnl
OrRWKbiSMJOZiARyPzaGzWdv4JZuxFjjXHUtxNMcXsuRLz2lYI8wGzlmDbdv+MaqQfnyaBc99Zxq
RzLyifMl5Q45OsKm8XVOyx0eg46oTTIw7mlvYT0bg9btKBvBa0LzRyHUvK7gHwQqXsC0Fa5qOLZu
DhQuE5uMMGU7iSApgcVb5QWATQWMrDA1RBSwGng9Eb0qWUPMnoQ6BlicXGFSOlJ88xho2lqxy/ow
zHNtqArrKYKVD7k1pQCtNHY+zU9Djc5uoN4GjcFZVJ+iQ/+SURkvNT8OIxi6DPykYsDSpQRWGkDD
MBEKWZ3FYKpIWWLjeoZuS4B0xitw9najzGYpCUaptPhIbO1xtVnwFntvkoLrSxkUTBHBv3TPKOaA
rAoLy2gL1Cjz/ndEUCGnoJBACeA1hySSBvp2W7pCDPcOTa5e6ko8VTwNgzx6GMdjX392pNFBHu6o
k9ZXFV9dTpAt6kwI9rE6crk0lJ41WmEnM26iFqFZ9IcZFq5qUgdMnHk5kv0Rm+ZGk2jXEHBhc8Bu
KDDyA9+14AUwqY8XPDp1tkfmSYss2FA2gYLIdmSRulZOQwcPU7T8xNmZHcCIf0V7sao9gLjCDu+y
Fko6A7nGa6Y5LHVBHkGbLpGNLjO4d/zPevZIZ1QAkqg6NxocpIwoCAj6AEd+OTmM4BeVATvrUX4p
uVMCz6vC6nCBiWpb5XZdeGbmv3GO3rbig8vhewFmiAKz2rSPHocmdhmSeXKcPXakhiFtWvJOm/sx
Ch11mzvqECu2gPY1SQMBeJKdFvtVL/Awu0+Ntm8mI4UDLyxKJWxpEqLg3cpxFwlXRPKEAqdEYVn0
KqGUEEk7DfcrsRjh3aBUhiS5MTt3RlFWGCHqun1dKMk799Ak9iRZYYYmOdng7+VZ6C1zR1AUB11U
MNCeFIOTEx2Tx4pa0WBKKFASNPBEp1HizVnpdEYFSlHZtwAUqRGC6Ozlf7MZpijol7iAKY9C0oRc
jZwaXQlGHSnGF7Htj1MHNASIFEh9UKvIAqDkUh52ZSDZDVbP+ZVgMbFVC6gZw9Wmw7iqZsRj0sFO
Bm/tLUkPLexoU1yLRjQv7ovZE1LcJcVPgUWLvmjS8kDYx3xm9BKZgM5XZItrUWJpHmEd5UhtEIlm
FKOhru7PUnmoBquFZZeIRADAqDmwWN3DfB4g8CHdBT2MRdiAnFdYgLKoitUnoAuIj5QiHhWTLaNn
u+V7o6MTgNVmz76q5I8CskeHa4ydfPYqggRaUEvEKQheIJoFDYPzSk0weN7mOEtrrk30KJW+cA8V
ujzsy2KHalSUH2RqNTDbRoZa1EvFqCrEuRdmesjna4lLi9ibQ+jxaAbrnaJzNZA/keN7nqMd6o8i
Fsccv4G+Zau8FmhyvccpD9zeEZl8heusvs4Rhwi9VFTyInzRKmKPIm6hWZV0AQHuqGgalKNQnjPE
era0efIJXDusiG2xxdD0KKvIG3GxRWT5TX2NGyspZkxaYggy70ZttoMVlT/cXz4yuuqY2j0IofUM
lEZpDwj0Fb4FMjfdNPkwvDC4ujcLeshQpR9q5dR0htb5WdyZ/FQ7tB8Ko27qQEIeQAZJWxTqY90F
PPMQCtmu5d8AkC5oiLb2bjgJCXNCy4lRwyAULpPXXkFOifFlBvjTGhaT08jp4mQQlezHqRYQngoZ
jM6y2fW8UhraTHGy4lw+eu4VpIx6UcGhim1x2MOhLOYVm+ZT/j4P2PCJIpgktyFehhmyVjpiJNtU
7OHC1Jr9LOg9sv9IWrJ7pcL6TT1sAoqI7uty9kWq2nyBayUvO3E9HqfxGfVivRZbg4V3YJOPJg8G
Iy1FI5YCLZOgyy7oTptr4InhxYGNLZEfqrG10ZEIfiRossgFaEwOfDIbPxeh4jDhG4uUAbJt+qz5
mnIG5dTRIh7g0/tkRiNQWIi6em4aR8pDv9LUv1SIBHMgzCkvvLBi3zgCflWCTy0NtcNXI94YMvOP
HcpOs6M+QEguSaquKTsIvmucQubmldLJ0Rr4Iw23XHvl2Vs330SKY51VZecZvBWusynAHfB3D70Y
npU4Chi8TC4jL3wOaIwyWIBQ4PvWQ5WWH+uk2peDxutCwXhyhRnLNK4y2HzpsDn5EJXairUOFrr3
smI5Ax4POGtTyNaYyURH2/kEzlS0q4t8DEa5BUyw6GIvppM/wHBbRxfsZSi5vdzR2BXY4aXEHu6i
aVFzyuaNm4lVEO1zmsBYLYkxyDci4/gOyT7y7MkJaHdAObn8PSW4mAw5oIEjrFKG2mwzyLdo7+M0
69Uhsys44sZV6AAzeoN9304UGYeOOOIMRfJX0GCpHIHRJwFqr6ivLFVwSMO0k0FhR7SESqIsDtic
dwLUxW0TzOQ10V5YCaHioKRarKdY8MUAqCcQBalVIcnUSq3F1AglwwR/GpS7d+08Ae+MViw90fo4
mDrVbULhWClNIKHoFlX5bp402HXhMtCEdhYRs+QKvL6KdcWuRKF8psEU5XYyJ4ZEn1hRfq0mXNO4
YpdzWFDIuBLpk7QvMU5IXV4Bp45OAKuWJGvu2yOfdAYr2DH/3qLWqwrFA8NdKriONOMjmKhBLman
qYvQaaDiLwGUdOgxAt9SuL1nFIc24altyhcqaG7ZprciHm888jMTf6r7YCriT3AvwAwFMQ5ssYGG
2BdRv8kZ+NLoYXWNQBTlMAMfOrBEsBZSK60OiLBlafHtLkURmrOp5uTZg4brAM4a97UrVn6n8S5X
gPmG3b8eMUtAEL8qfe3VCcJuLZmUgTKUexvZq0zNnqBzSOQ++ax/lsY/mIQm7mOIH0aY51YTEzNM
JzOsP2QFuHHhsxysWakDioNcOyYBJ7A6033KKqNzoFIXj4J6zhMzV+BIjlR3Cf+GCblUoXgRJHLS
Qg5MJyb1KNpJapkixqGEOpYmLz/PceZTtXysE6gH2tzlWSNnYWiNJppMMhXNV3BOFD5IZCK2dumr
qOAlGQnaMAjeXO9Wyf8h6ayWHEeyMPxEihCk6NYiQ5kL+0ZRKGbW0+/n2avZmO2e7rKlzHN+9ETy
HGJLLd9jzbVIvpClJ0veFl8QjK3uRESGlx+T9q5bO6aEdQ6yDiRD2ScT5UldvDdtX2+4qVlTDvo8
XNbJOkYkTeA3krvSlaB7+56RlsDU0XBGYqD6jMxUZqL+Z17pxKLdTHsPlyClrKHFZ50UkaemJ9F8
GtiXrDGlUJLVbvRl45iB3BKCSU9bn/mNuTeqE6dnyw0zpk8auXTyVSVYcub9qXvXkml6ouNRWK5t
/YvIomlpxlZ3Ohxk+Lm8xAgTmkf+cKH65vo6Y+nrcqcHdKJlRNnVvFDNKdR8PTxaNgVFDptOzcTX
S+5gnnqt4Cw65D1pt6t9spiCRdZ4CkFKAMJDm7lKNtBcxJHNlN0V0S5i49LszIvYFtSM11qGU7st
JaBv79ZLdCQhLuh6Noq530t97NsKmZnJA0hIKIlqvKj/DWljTfLFb8aKM67aJG0wRkGr5yRBvrSC
cJqgUDwzD/kh2kOaR26VaszGiWvI83mqzJ0ewbcL7UeOSHEq2i1X+0WahC/lfkjC4vwe4t9oy3y3
yJ5m7Kviz+TomUvWDk8BLg3TnYqycmPhd4bJ2Q3NP1PsRsT11fLZ1ReB66PcwC/1NP1wAuQbpu9s
9PJlU/7S9LBpKuO16HZqfOqld9q9A2mi783CXU8KG5++1bv031r2UcmZjMKDzVU7VpjU0roCJ6v0
5OcRDcm2bJrDNa6m6UNv5PlDhE0HVGkNYi9Jla9Nc5CWvQc+0ThxnPkG7dBhz+ar4pVOqz+Ldy0q
WwLZJ7HP23k/RUmg2lRHGOtlVVQcU5nfL+OuVNqf1TCSIyPwsy1H5RapiUPU0XOv1bemmP6iiMVN
kEMQhrEZ9HF5qy38U6Fl3+TFNjazEbO9LCHtv9K1Uheno46an8uVl+HLysc4iELlT7IUrxrCn2W6
Zc1p7Zz6n9Z8wxEOWD/YeQZXy5382yCZKx1bbxkeA5zZH6o3SaUHhxg3st2s4EG2WGxk4lgnGPw8
U6Ity1WmzVJ6yuz31WeV8LffCOVZdJu8dmLxsCfseGNF5SX53lJ8vYucsPUplQNiWIp38ikZBEsk
v24vHxQQu7qhDH5H34BtX4qKaMg/40s5i1ftQ1p8yr2VQBlcxXDrzs+T+5AeB71zYI71S89lrUcu
YAVO1k4nSDDIqlPLv8358WbQtk2XH4d0VxK9OTplGjQkXtpnLQ0MyrMRFZem19DjxhYc7SUGnerF
II0pvI2N6g3FZsy+E8MPUZ0rO3HUUCJWKzGFX2aabfIQyvO1wbXWbVPtUBT1LjUCSuCxuk79Vzy4
arIL018p/gzX56j/HrN1Vyt+S4xT7bL6lcCEUUtI8IYm367x7PpcmSvHKXK2CAws2zPIrXXlp9an
PaanXCdT2OCX8XroFB3U9AyL0plTHo1sl921OmIDvTWpx12ypK5akh2VxkfUxEHTxU/CejLOev1E
YqZFAg2ymdq1v6WxYcv2IvO1AJkoz924U1Ya4TOoevK2GoM9/NCme8YECb+7TM8Bpkr7pbB3tf4e
KxgQ8+lmiG+TgN4UgImS+onDrHwXLZ2YkuGJ5qko3Vj+6VTifssvG/1c8VePFx32X8NbXnkkZCo6
AMdRLT7Amfr4HNa7Rr+X2bHVnyqSQpGAFySFIm6SJY9Lb2l3irpjIFirnzL0cnrL88I1Ae16jzjU
jQpWlc79w4ZIInw8Gm78x5UUUtE4i5eyExyz/iABtNDdPBwZR2pcZt/MeG5TbxWyzN6KamN9cal0
r9Wv3vhR85wbO0H+KD331Or0ODuINO41ezyHRXWl+XWj1XyYFNXLNzsMKP6MrRd+FrO6lncRv0bz
maxhaX1pNSabOHHSpDzVPXs8S7URF0iZhsCQ+eHWY/hWSiuWaRqT9J0gZC2rQW4OuZ0HZpnyxpOt
Z7tKfJH2ggzpkuTwp6KpXg1uyZwhTI1ZZvNXvbpEy6YqrmHPI380WGdKwTeAJFAWxD/TV7o4kXVZ
sru9rox9R5j1sT0jV9uY5tNSXUrtpQlPOgNtBQuW+1rojuq2yA8JPutBAzzMfHCrtNx1t4pzkHDm
TuWRZa+516VvGv+GdV9IYLxB86/LthPGX/NToyJH5tLENjj/4+cy42CS6XRUvkuxBdzc5NVeT3zS
S6ggsU1/+OUtk2yvF1sY0IkJZL0k5ktd/g75p9F0V/B2VAha91T3jsj47t75u5bpx6y1m6aFMjRv
iEVtvr7OlrcxWERdXefiY0lOK9Ea0XtXRptCu6ZhULKPRxvTfhGzC+xmn9IWHEwLtHKHOssxOalG
FjFAoJz+E/NNaQ4GsqMsPoyMspwjhtN2PO9PKff+YLDOK5wpq+QCDTFStOWOCYhlOeF9pHyIZyGc
cVRvSGYH9bIxstl+yF0XfYrqe8rfu9YReIpIb7HPZVU6RPQaYCXKoavAUYwzIoaxpNQoMNMLu1Op
cm0a+cbUXi3GitCpVkdGEdtdG0IYCy6Pv0y/aNWlyB0jCiLtR7dzVzees8jJ013cBoPYQnJwDY+m
M1HnUL+QG5zm5H1Jx6W8d3SQ16chvcTdm14C4B46afJGPANp/m+2d5r8x0TXSJFjMKWozDHxIVux
sGWuNKPBcZqGVoxNyTPP9CIzj2zi1tpNobj3VQR/ws9Hwgl1tvqm+5mqLW9KHbtpG1jptm0ZXp47
mje76Dc0Dka4XxHBxq6ZB+NPkzKqEX2ETV/34teZ/uLZVbszvmFmwY4FT322QdyfNOqjLVYUwCWZ
dznhCgwMUBIp3TVR7ubta2bQIl9AeBzSgaHR3End52qZjpHsC4ICu8qRzW2JxJmmDZXrNDBP2ewJ
9XX91ZI3lSp6ieX3LcQmz7lslI5c8O3TH+VGpWtyYhVHpCSS/tMBtz4vwgLb3hSExrecozmFwr0v
YZikxQlGYP6ZhdcfSCNfFCRAwIvP3EBmSPSbulWN72x+by8VF0u8TQg8YUwLf438bUIJDJSVc9QK
R+tDF43OaDCeAzuCf2ymbregltTNj0g7doKomcyfYj6k+UWdDjwJeQNG6GjY8RrX7k5yj7QTsNdV
xVsC+GBextklNkljj1ReJfhuAZIsNYY7zkBiiDHMjdn8VuFpIlba3okPAzwnZmzeLta5oldr2BgW
uQOvk1S56B436/LzwAM/kP2a8pM8X2ckRaz+dRUsnVenvjw5leSGndf1O2Kr5eSfNe6ytHTnCSZM
Hq7aGG5W0wqiiJz57lrOvGGsnzrNBqj0zml9i0avrbfNtG9fGkpASZj/Y/cMkUKKtwi1ouWF9wFB
+Yf5N2RurDiVTEL9VrU3uHysaTvue/iDwVO5o3+1dK/8FoLkflL4olB4Q/TP6t9n5SqeNWII1PHa
vWtLUPE30rx1WYEqb2WkbJlBaCxz2OLD5N+qyY6GZIvwBL00d1zJ4DJsC3wOQfaA7Dh6z5H+qSSc
lF5fHADrbfU3jty8+0ryAKSVZnFrflGkQ9e62bwN5YCFz/gTmem0H6n4qYdPQF6qtjfpP5WR+p6V
Fg9Z/dA0aFVQgLznp3Budq1xhMfe5MuT4NaVBlBYv9bAB2cqZj8HEgCsq/xXVTdWidzYiqjaNPNB
r7imZ/bWnZl9N8qPpt8e+D8JSpxsanH5D1h6PHJikz4l8ZboGNvRqy38ACouGWAoXr+MdCfTYC2/
5HzlE795xSCd3cGbN3CtZniX7/AmHZ3Wxhw084ue31OeqbgmhZuM1+kmdn19qrXAXNxw9kFLEIRR
BkB6dYG6kV2Gt4tgoKCVd43i87yZ87+BayF66nXPDJ0hCsK6dKmErab7GhN5cLCbO1Dx9D1EjVO9
C3Hna5c7Nyfi2wjG1geqnrA8fK3GIQ2pNaCamZS/hqFGavjWllcdeiZ57aTftXVUHhxzgfc4PIoI
xEPH5thR4Wi1ZyuVOxQ/pD2YkZde1vZNE+ArCjch0fvvhKxJ2ZYpul68Eb2UxPUftAIJAJ3X7Rf1
tbZ+yPUgzba54tjMrlTkWMRy9YFlcUb7OasvpxB181KxzYaAV9MofBBuiX4+4KTcl+3X+HPp2dQL
uCnVGeOtbp4UZH7qsW+2tvo98S/X3Wju6mxTSm9h/VJ/lmq4D9MXmJPH0mMPiPRb8rG69+4ogPTb
WXO0/NoaB2XkMlewLb/Y4dscIwqpHL4EZjWFQXvV3RRKjJO4Y3I2YMjHjTw+wt4TN6vQdvNPe2Wi
qp/FXBxmg6VN+BPPVoYNdSM9G5gdil+hKR+Vgvc2B8ubITJwV7Wqxs1xWEq3N+qj+f/rncaGigao
ZZqcmJamqvoU9B/gXDGuZqO+SwAQG0kfHhx2VThdC2vPNWSBPOtFBkpEW03UPbdas++WeKeWlWMM
9batwz85rf/Zo/UlqUnQQC1vMiNxRLc1sswvJuGZlqcaIxfLpox8wTZ7QciEgHRjKW4V/6jxl4oa
QT2EVsAKTtlgq+2U+vCA4WJXNv6g7IsfW9K2iUZaNZ696tzchybyhuVvGDUXBUrHxQXmvBX8l2XN
U1ZtCOa+iR1yz/xR91rFXy2/hGrRh+RvNvYq1MlsDR+l8FjGm84R1nTMGsKL+/Gw9LzEBZiYir0G
kFpNTtXN7j4iXfbTiTy0JvMjM7sCAfjZ8KjvUm/j+FjsAWpnKnLr9jEny+TicwXN7exFDcdrvR7B
1MJ1/FCse6Kl1yrcpfxqXZduQroTytlmXBMkxF/i+Mi9OS3+ajNjPel/0fQ7obSOQAA2DPhEUJiu
Ig4T0kWNZoCI9gCHo/Yx9MIM9w/0YQH47i9TtC3H/QISC1kFlaBFV7uEv4Dn2enKYTWA3FWvzjgF
1321ABPt1hU27sgtnAyOZfhivpcEVbeb0PAqDJohLSbBKHe7ajlVPyaaq8wcL4DLoBTjeJGGvXRb
+yfqLPBQjuaHbkV8um6uBoW5tesIbcOvQVRKdVbvs7YrMkLvdpTcbTJqGzn1xsFn4Rbts7BvqF3I
YUZOIKl3lUefOZnvaBLuHB1SpgyZAYG8FosMMgijiCApOvhGfiHgdfeVmx/DtDXV3UJSEXVd88+I
JrCAwDuPnOViYForvAyaOJwJ6tbibTeei/TVNo7LdMpgWQF69b3o0dsB7jaPEsC58fMhAe1/JxoH
9uTOkMeIohBs+DIu50a593/2T54YmyHxjPC7ngGwkuQ+G8OHws2w8JuH+K2qP3OUYPZ0GP8rVp8S
H1JU610Je1c/OtZTMyqMEh8Z0yNjZO6D32nzxt7aNFWF5zwL8vJuj0/t6En5WYZbHrIDzfWWZr0t
7w2o56/Mrg3uGdQ/VfirW05ms/SjVc5kh89d1k/r7Op83rND5KzhLILB1Slfk4m2JKXw4uSjbo7y
l8WvGTJvLn7C6nUgClVkF1ZASEjYIyGOa5W6veD+xDHYKfuo6g6ihQMkkQiKsZB368gmAXIM1Ofz
LvfMTkcjf81W6HTkLAPigLzzBR9v/kb0zSyWQ8Mcpxqu3T+tyjlvnHkiLTkgaMMXh9B8VJwKb2k+
Zhme3xHa7/KQU6CosT22Dw3ZSsOw8dhvMpXBAhVJ7lQgfowMKH1sjL7pR/essJrUTq9t59XTbvZl
bF+bt9R2eB4AQQErlAhyS/rLy3+kktWFb3+UDJrKewvMEqVbubTdpdxEKGQLVzM3dSy76iUpocPd
x+z2sSx+GG5xAsnWV0Pf6hn0HIs1TNHZ5jqoFD70KRD9vh7YaGxKM9RDM3xhyX0yCcsWqy9BY65f
4YhaonyePqRHEkz/JKHSaGtabHs/4dCQdzOrUrWSkHeMNFSxj3sGVkGtvXA4rtEpWz6a5D2KPVv+
J0PRJeLNyOxAf5plbzbgHg85CLwN/UPjhZwYL7Yifw2FdIgabpqQhMRXC2xfqt+NlGPWjWl0Jz18
/CRrPs5cdo0SlaH1tOhEXBl8OQj1xe8c7otUCmT46zjcyRMfUHofxsa3iyxoTDgciLv1XKOliyBA
EWKPT3XIORG5Bq92XX2n8SkBmY4ip0VEErVbqy2chXY2Foa4/dKlZ62YEAdNaPKxe/KGRCbDO9LH
MvbTtWSGANc2uKUawzOzyVt09Dh5BPCgZec+nza1Yh4HGH2CkSVHU69DdKdiEq47shFIbZi3R7Nl
vc9ucU0iwJjrLRooEBO13mYG5TYWW3iR+zG7IswziEn/ZtWflhLwXLKMAylK07GtPnObZyIBcGE6
teLqpFiqU1pXqXMfH/V4Ff254A+M8k/+a2aKjNG65uInrImZfktl5PkKC7j6LFGzG+v+vPbEHLHs
MieHqMI5Koqt8qcC2tuxDzLSLCtyyFAVbmm8STUfyqHmKFw/K/uri6LHbznw/KeoYoyINeEoTObu
xFHFbZpjlF/FB1e2pQAnmsZmRKJdmNm/zgBCzWcybd7AQbDpICCDGHiXu6cy/uvg4Re23fFvFZ37
n1DlvOqnAWo9YkdrOBNly3qvGImS9n3Ms71mocmK073KXzyyzAO1mIdiVu4DmQTTvhTPYXYRaBmj
8FXups5dbeU89GPotepj2qw+4jwNioM0f9gK+DVCN2fgRxleE/umqqM/5/tuhacKr2UEoqRd+2hf
qTCHN0Xa6pa32qFrjL9t5cWwK4a5o9yVaVcvd4n0kqgjk/a3UX0JIKak3+kCumWTtjROliDvGVGq
xa2f+lNaqLec4OUN9WVxsdeJUSy+RYtcol9kWOcCpnP9nDou0ti+k//MOze3X8acvEg2XHu96n6p
jPBPKB+1tto1A294P+ica+b30IOUcAMrk2Rth8z6DONlT0/fczTsZ/XFRFZcYSFImjddiq4doHbL
gpGY0nhMYPeB0yzZKROI3Yyhxdc1OfZrVb+ZRpTcNYFAqImY6cu12gk7ulcmrTcC4Wj1rUaZp+ra
TmpQMxbr2yo/ICCOnEi20f2f8hgmFyGUCB/KQPZGYbdvhU2VnmSNezGNeAHIVduIUt0Odhw6TWpm
ziA3YxD34itqzciHCUW1sMRHK0RAIrSR7lCF6b48h5Lf51uh2PjbXHwHkza9StzvoX5ZxmfWzzY9
2BbeiSZxSxRJ5ZduCNekQWDd6C3rVEYKvYUTxmmjv0S6abT7sIRilbG16Uq3ESScgrAhU/CYzb1G
TWBT3XJLOjSKNDmWpHk6uRwqL6rtWv190BNXKbeL9qlb8F9qkPc8DepnO7PiF6gp6hKuBM7SehB0
xPdWmmMSZLTWzamN6zfDUKjcHmGiVA8xu9inin4eCd4EJliYYi0gLEqPGYO3iQFXoH2ImIzKOB53
bVc8jdMgYLVC2C6SeWMraBqZLxPDnGNaReiEUic2bSMUL474vE0bmmRQ08WF4Dl2ZXspVNuxOEWk
uT5p3T87tfYFQSPNOFRUH+nubKND1bX6R5eezKrYJdGAN25IwPeLQA7P+uin1IfY2LI0euAX6axZ
JMGSFFCeUo3B2WGKNJUt7Q0at8UcHfEpJUydS/GyGHup9VV7X+lBNN9H6yBoM8UewNvW1/2Vxzry
e5ouoLPEClafSuCRGhowBWmW4qWzBu6vmC9Ep3LNl4Q0Jeu/bm734Ctso1XvFO1zTd1ExHZzht6W
zIOIb4budURNdK6dgDNB9CbcLAObRb5u2QBsDFJYWi3LG3A0aB7yB7+irGtYTFeL+HHrXdRYu2GJ
/QEFwqCyWDav8eQ1w7Btcm3XiF7AvTEypWgOET1z/r42two4dbC+Tc5tht9+/Mx7m8Aa7aNufwDO
wrY89VFyUqptrk5Pq/0rLMDugg2lVfeL3vmLwedQSzsr/tIEbSeSi/2MtKh9rnS1Y5fyp2wHVD66
bY38xW7Dz7ZsaJ5JQ0QkqPFmRbhSZXwmprIy+VAM2A1vvSJv1TS+L2HmhI1F251w9DBBCVFJ6HDH
bgm61iTuc64G+2dsa9kb5MVyJSVKPEUPf5UKPSovtTZ0FErWPbLhVKaooNC1iv8D+iCuucnXQkbS
2VGlZUb2AQm25sIA8nZ0Q+FnabodGvsQzzNMHq0xqJgmCPlqjsDGan124q7ygdqqSiA5G4FvrLFM
D+ncgEvFlwZTWwM8MmTlUYKM00Zlu6JEnIfqY1JsP7GyM/LcU5ak1/BhUNTAnQbG+xXfSoHqxjAM
2ZOHcvCN+qEQO836QRapdVuRdlaTYfvlQ7SLzt2ZYvLlw3hnjJvVKrY2Un+dgUqwnaR4kypUCtq9
55VvoJfComVk62XPGD/H9Z9otip7p4acrEVpEzOe4NGT3Mi4deppNm1mndql2TpU9Y3a81f862qi
/0LjKUOB0DIolyZTuvGZSQ0bjGS4c/FW1tmLYi3GeYHmBkvIWc0f6m0l09x8PJv1xYhfpRaUei+X
1eOFKxNyJwvjqzZ40LR3NC3+kGFHk1EQx1rzVyPlz5zRek+iKNASyIoGFC6The0svbWjb4fKor9O
RYc1M+PYdyQc7Xgey58s/IpH4E5eYWv5RWQwMWEXKX78HpRikRWvNfx18DvcEfJlFIEZXkPlpIV9
fMlwbmqoEO/6vP4k9Tjt0+7VyoM+N371IqGfZAx05GJ0+fko5SvtbEwE7o85xIrb107WPyeG6hjk
w5qTk6PGzbR+2z+UdwRFow2ZbTS/lpf0ORDDpWqOS4zgCfWqpRaw/IVrxO3WiFFie8TbmQsVCDxd
m4lwqcdQW8JPyDB70tbOJcyT71y+yE6QcLWoQGS27vpfQrJfoXC8Cq8tp9M67ZLwoFrnTk+diCMm
G1/H9gbpBLU8FRCpvl2CvCE6tbHlOpKi+6PMtQZDE4/Zv1GKzxnTuGgPs/RvmGyfQ/uaiMaXpheh
CaJXJ7wJmltmkn7VmfWKHDnD2HHS5tfIsPRt365kgDD+e1U4wJsqV/77oxo7iJgYkHlpq6x/StjE
imI9RgqthOAUGiBQP6bQqsvZyo2HikkJCnmbV5/rQuLHLJx2VR1F+ejDam/POT8HLtjs0zTRTvEb
uwccCA+p/BUDAli125hg8j1ejUrLExcwfF0MLKcgHfm6t+mvVle3qGMIEkoLCyua0BWw9qbSb2EZ
KEhRNyK0T9IgjvyafJgKADtLtmO9WOx3u8YaL7O84G4Zu6QmVBVCu8whrkXP+tkQiGJ0C5iD5o/j
X9yY1g1lQLMZ43K4DDGIPsf+DK8VxcriyjI+DxugKn2Sh7Rxxlq8mshQMHhUhn6pSy1I8LnsW1zJ
GFekcmsV9CBKDN7DYvHCrogoZzWM3Uei03tdk/u7rG/ZOkqIN7ZKL5dcgKAjbdIHanScqUCqTWFt
GjU9l5KXIxAZKgLmNI110ZRgFmQL12PebtVRQtI6gwEyiF0HKbpHY+4us2Y99fPyOUvghpout66l
oh6uTPvWKHSO2fMNxDVr39rHptyp0V9lE8+eKBeNQVTUU+ZUtnlRO1jl/KyGz6jUcy9L/zU0dcxv
Q8ulWTf30LpqBFijJxxkIvit1zn7Dlm+2uYtnj4UDrfYeu6Nt1kH1VVeZEDD9KEIeksFZLHGn+Py
2JzsCe9AGDfNk7lAMoV6rmzNJFY/Q9yqBcRptMLJVWHo2gxX8uhrj+VugDgP18YGSTV3U5uJz35t
vEltMDSHz3MybrXQdItsVp5l6yccJIdrQW+S5BWJFIUGBoKMVqtNFMGT9NXKEQ6U9LPrit9ojUHJ
3uq12zVp+CoBL8jDczIDycYGgptOz7NtbM4qrw+q3kp2Cx6/DeeQpZsKRoDoSRjbXP5eYtr5LA1d
sfZdJNYR8GJYLRk6mdkEWw7SN85xveLANIOy/NNKA4KxJ5JoVoaDPMcKYcHf1fRmDPiEwOSJWOS+
y4JuKbYGKF40fFakpA/xM04s5O6oEEc+bo6H6WWYkIYKuWRbSV0dREVdYYdMkWx7xmgQdLCp6fHT
pK1fNldo2ZxN3rY+OlO+RaX9r6gLBmjwS2MpJLQFj3AHRI9BUbSvvcF4B+CWGuORQOJU8tGNR/0c
mBiiUDALCBHLbVu2nTZ9yNTpltjEEvQGhHahoXrRDeTfdaqH7wC/HGDNr6HWXyPfLDoOJUY6Sthe
diHIGJhEuknDyaLPxenYL9yleSPXETWLFjnFBMpJWvKArUsZOCdZ5opKvxb8U8lWrx/73SAjAlmt
A/WgG2zFs4KopbWcvE+CJFzoMQaekd6WiG+sUY61+QQEeWxHgG/LuChRtUU+XURT+z7TI1sOFf4h
1GokPJs9/7uE/WBZXtaA0oBd1/Ji6UQb1n9TCJBXzfb7kLVQzzFbt4TDuTAEuIyofcwJMxmnJ2Tt
za7LbWu72g3wayyeyhS0j1lIdqPKbo7agNLMUlrExvI+VBmG085NU52tLuIp7OSRuRQnSqejTY9t
2EIRXo3JAEAy9ZNkWnczaxwlPFVL+2Qw0WtW7HcWYLHlcIwdMpt5BQIs6t6aDHHKNG8roZ1p04O6
e4GHXPBYBNP0qzbmoUhtT1h8w/Bf/HnPoLttMW2jsdkl/LWUDg3/+FIpk6+n/zj4t0tVHBLb3IZd
wHIcD0f9JUSzU9d0e6Na6SrFCcF2V3N0kGHv4/AjbDkdeVAQ18TJ+lRHut/Dbot5Boq1Xmoi4qqJ
OhfjYiD1xm4N9Sw7zforUGr14bBryn82JUbEPzwmpwltXPljD2+SuA/mDzqwOPmMZIgUdGyDm0if
EzndwrD5UUE0Wmpys8Wd6hETWYp6HM4NiD8TFy39CKcL42nVg2HVvMWILiTTl3vprlbt1o41vyU+
3lkeXIw2Rzu29ECzUMAv1XaU3qYmCwySbO3koM6vNWYkdaQQTciOlXQPmsNQ8tbJRwkw8vHSTxzs
KYEtw7etT/FWqOEu081/McWwY5MHsymoFcfwVmK8KRDkqZmBygxhgqEcEuYggXkz7KJjN96nKQnq
BeufUe81LASYAj0CFR8++EHwSUkjZCeyK1Ns2JFH7PMVaBlrUqTP+wy1hw5KV8T31viSkrtsuPiL
kK99LOqXWn+b8PJKQ6rr8FGVKx7QdPpe5gpvfV1+KFV6qRNCbDutvyiz+RKvMvkFxerU9nKQ8kNt
EzHXUQtn7RRQsZSt8vE5RDF/TRMLYsv3hKFFjuIfREncxwewY94tTs/KzIKoQn6eQWUeh/oSh3eW
mbiCFD4U0cM26TdD6vV6+q0DnE73RXph3k+a8DLqUFczAQByNCG2Dnv2DSB59v99n6ED16fpKiNJ
XVHa2su47VlOLCvJN6pVntRmcVe92C+xrt4omkITq/V4JpN+9qwBBa6iRJzduRLU+vKtWuZXqX6a
+WW1BidvJQQuaockq7Cjk6XPnyjYq8z2xhAZn4JxZ0jNnaaZ+WGoHlNSFRYvSguqzyrsRmk/8HyU
D0b8kfLAhDPXCzsv8RtaCaW1sBvXkbmVLV9paSlMUJmWJwpn/F5tHZO3mox8YWmHrIBk7q1wP2fa
XaSxn+maG9kzhoygTgNFQmGKxH0QrtoGZXqSrPCGKaJPvqfJvEbLux79YPmF0mcbNXTJVeObol9T
Sbt04O2tWZ+kWXYMYfmVIRs3c87+x9l5LUeOJOn6Vcb6HrNAQK/tzEVqwWRmUpM3MEporfH050PN
nF12biVzrc36oquKhAiER3i4/wJElGeqCw5zCDnF7QJK4ovfwr5qUWqLrUB7NZ0Q1dkmx00zav+V
tksR4FIl5Jhi5RINtBxKcF3zvfRuMXhgjyBOdsmjZb2CABzU94ymgQr0oZl1ErkMC0v2YBnDHWen
tcHukyj0SGxXvm4gQ0nVWzeE14x1n9PxcNOZn0RQLEzAQ/0q7PqlZ7nXEpiDvAt2epBthKvDlen0
RZ0JMYMHNI/0nOqTvMkdqgd+5j0UoTzH2I0hgH/igxxOy0UVt9du6Uxd2izp0IPPH4KZapmzKG3B
0pW58poNtuFRYkHqVXoszWJa26ysK5wcKGCvBSC3FlcAA9baLHIp1u7V9pkFuFYerX6tOXy0KXRL
kv6bwUPGBfT6DYl25t4yPzT7CK7bKtc2R2fHussSg67M7WAsuvSqIqNQcooHWrVsLeeWOEtkZPWk
zxSwvNqF00KriZYoA6BoZ0CmgkyaKapVTX23ZICVJN5EZYsmHcXeIJgVnOBdf5bTt8nbdmNmxg3u
Vdms1NNjWd723lJVZ5qvbjMqxYp6X+UpqbTLgWCeRo46yXOoaelCpvuqWt00GlWYOLWoyT7oagjk
j1Db1racLF0lFMtBGd4746YlR8uGgy19xN0jbXGO6iMzFHMcBHp1a5g6abCgbRv1OvhNa5ODgLDK
lewpb02ZATaONx0FGZFsrObDVQdg6P67KSJq4hJ7oI0+2EOV+rsOMXAc3aw3b+DQ5qjDVqOTP5BT
1N0e3gvVlH7es6H3e4kAb2QdSoIy8evuCepQZX/46pdirIayPMT6no4m7eIe3rGUX3tFMlNh5gd6
sYuGQ6FFS0xT5wU9JDU+FsmzGTz0BfshnHNrG7Vg2gtg4+p1gUZVWFgUK8e+xSI1oVD5s2hEI9Kn
1UleQaOVg7krpC8V6dwI/rBRQIcZwUq1n8HRt+YwiTz06cpqhd/QNPa9Oa3eHstBAfN2AQhaGNbU
bZpZOlxrRsIP05lzaIz47LFSTokRQCrUxCRa9dlVLK4EeY68rIYN2rEU+CcDekhmB7F1eBgbYO48
zdYwdX2qk/qawpGmLatmn9fTmHKXe6u58zwh2QalrX3mo7kUBRIrvJdAeYCXALHkXQEqn4Tqm8U5
mq4COCupoQFbwNSVrmsPSAr+sSGgPJvDuVD5RnQJ/D2dTUlnmwVhkTvx1C+TRdu3V1lJk2Pn19uy
f+61WWDoUxFuq+BYdjsD4Kjw95ksMTW98DmLtbVpWYzeu50dCinZGCbd3sIGnQlFUnoj/VhzPKfs
B2GbetK8jLzZUFmb1Lbx1YPAxVE3rehvd/qDrH3pcQK+y9j47nAf5K+2UsfwV6A85K0yg6U660UF
DCJcSgFAWWvrjm9Uv3Fc58uDm6JKDQWw1px5UmX3clNf+bRlahMB6WIrNS50MWnuFe6dG4yzwj/q
tr/JGWnhKAu6L1O1qNeVurPkXkcZlVQ2cEvs8sKVXJXXkI5J8u4sN32CsAEQgMbAAh+zeSDWTohg
cqMDLumHZNY3b7quUjaqKRO42RJ9LOqqBRWAtkax3JwKu18rct/P8lZDmjO5SoMIhRaPbCxpKqos
RuN2C8eqMCvLOf7mXb0cUgoRYQHLkwpU3ZX3fpES7aUrYxGno7WiVUIcXEkx7kf9PnlmcM6fuY1e
r22FAoJrU1PQbPCbVgdcFCoU1BSpf8yHPRDPUHkKi3Q6lCgWgIvP6UE/m2zxnXub0wzSIVDYxcIJ
iletOhQGpIkeXljbxZ9JCem5Lx1y1RqEv5I/mHj2FnFNGtZW754qropc2VijJkQWHzI0jIzU8ldp
cywoINNbG5Rw4lIMs2ggmwrbItSZTtcXufGByRF6R0G3dtpPF6qy7XGQ85yj3ZAuJVaf7ZMCsBo8
+4YTKAauOhy/Vtk74ykyoyWiys+Roj8hgSSl9TqOgmfVhZebxP2NiafALdXTFSlopVH7ag5tBABK
gd0wL4m1or6xkO0Bvu977321Fr40l8XcMus1XZZlhuBTFsW3HrpZ5E8DkDU0BknVcWgA5ddrL264
j+OZC0wbdKjfg3LoDz7q5hPybXQEgAB7knmIh2Gqts40KOdeWb6LKlsSS7Om9LY1Jyg1lKY6XUgz
ooWdO0tBhcjrbrWeBM24tai+zkqnH6ZmHJFqo5Ilxc1XPE44f4F92VI1rgDu5M5tq+FqaOXLbEwv
qL7l2QvU37pdWD6sNnyqDGrlvCsUhFwsABNZKd1qdI1Scy+D5Qs4Zyghos4GPGSn6DpSCahv8Bg9
P5oNScI+PpTXZiuN3MgjVZ40uMvzBQRcOPkHn6ZozynuHtwoOgIyb925Av4YxYaFG99Z9dzpbxS0
WaQ1YQm1NbMXhfTSVgBsgkWtT7viBfy3i0GufFM6G6+965V146xCV5p1/sEJriIwqPasE7dRvujb
jySe28mrT3feePF1mlQPFd1U/9ljrWgf5GhuYkbV7gSFTilBpibhXDuUnPPjQxdTObeUEezpX7km
ic0+ZNGwm6Ohz5LuWjQPiXZrNcZecvWXjL0zsq7JhWdyc02LspTr+9zb1PajStKcUQ+PGiedl7bh
7K26nYqSj+bD9agFZDAOLTkWJW1t7u0c0cMStH0amdpWHcm1eW4h/Ul7fFqgdR4rJZloeW3rQHyG
gCVqiKk1xuq+KkBlqWm/qiWLjlRabhwzZVmoe7FsAGJNc+hXSvyYy+9R0C9zOCV9hs1tMQwI4TQ+
P6Rve9VZK0GxLrJ8FUmwpiJpqUAGsFCGia+80Remm3vDh2dNLSfYy2llU2o2NpkicwJRQFFT3Vzb
NP9LyntZ++yFOMEnggTGoMehLNHXum1SsnhgwdtCJyHqoeXl8Qv6c1eezGE6hRsceMfGTFh++6WF
Vk4XLytjr4q9UNcWpSE6kbJ5FXFkL/udpSsTPc+LjWZ6zizw9Cd6FAiP0O4uPKSkaDB6fPFG0d5d
Ya0CuF7hQGc7BIlPt8NrVEJcnRgCbhZCWXLwFlugXz1aNL3QlpRxM42k1ho2hRruYrW89TWgv1J0
L7n+1gGjoUvutV766sTKIKNVwcq2vJUYIEagtNal/QzJjYZGYHJEA2iiFg9ZAK+hnafSlVMjHd3H
+jQbaUgh3eJjzVRtWFzVkbFshCx0eW6A8jZUlfesbqhy06JPJw6nRk90kAb8Mp7Uufwk5c6zFNAe
pkNlGKgeePqHwWZdRHMFgL5drjt/YfikK17/5QbBNrFBskNYIIPSU4p1/YjwTJa1Xc9N4Gyekswd
4+i5/q4Co6PLVCvG/DyCiZsY9kYpEHe6EyZyciaYoJACLx22Kp8FcOMxAddhGZbSgyuKmU2HoIo8
gBtHlycC3h3o+WwY6PEm/UduAweRaM0g/tL0EKOs+MqkelgANK19oEWgAycqfcE4Suallt84abI3
Iu+Af/K6i61DVu+CFnGluv4EUBNIK0vau6E+Q3rjSXG8rRMb8jT0ICmQ5dOOtCfUsnahA9Yp6AAW
/yxLpYy6Xr8RpTo12w3dZIhNu4V2M5Gnb8MjxOfJKJ14bCdwBy9IJ/5ello9NdnNwqDRZaGD5NMW
nnSXVTeV83DhBX6v5c3Z68+qWrnmyX2kCmUry202AkVFseuFFwBJ1OkSKX2WP9dhC0VWL3Qyeo/e
62ftWrSXtMEDhXDhOX4vdMu29efnCCuRFI0NSmforkcZ3QheO63AxTAD5wVfSczzaIrhOL1PR9oF
1B3kC7c2zw3BiRRyUanGYJjsDJ2GwC4aXobryBDzujk1PVDTtyE2nfRwoNnGdbRt1HWrrI36tasQ
PCiZYFK+rGw4i7BC/Oopj8Q8kOwPdrHSWxG/FOgSRtOY5NQetPIo9H4qejI1m5fKb7z+MWEZLl/V
XFn54EBkG7J54BqvXnvPHgoJCmrm1IJp5mQdFhT1KtClTaSVwOxRgB9qMloI9ExsFU5+PDHcO5xJ
zAKls5zIfpUb6JXJKq+LlRJWm8STwCRpmLWSFX5EnA9EvhH8XRfBwFPp5v78Sc+4ZqqnZqqtF5eN
6+Xq1mtLCUR4VDkqypaJ9OynMsxyn8rDRytAjWiNyTHTEDI1Vx05Hq2KIBqaWvdehNFYxI+ytYH6
I1o9SZlsqxZ4bh6K4tiZZCwidcq71jYCOvGtQi3PBqAFJcmnMRgN8Exrq3QuBLw6xsXvAl778zxt
sjBK40QecJn0rvazeOMc0qU/eZs9lKuwmshLcDPy5FGawhsECDzZtJPbemZNqLxP3eWXO32HYLWT
AXrPLw3zudA50Rz0LEmUkumqV65oVghwyQBYpPwJ/fynwhSTzFapvbpz6pJjhw/ILpBYP2ihX6kc
NtCmpDUTVaScm5peXEM+vcpR838LykefA0eMXKt+yL2DrUQrExh77SIp39NCa1FnlXVxDYb30L7L
2X2kb7svvR9vYKJGNqzi5CZQHyQkILM5UB13L3tIco3Yh2vRWrC3HhvAh4mxgcyr1XOwnEd8qOfm
LSX3wbvv9YWM9keIFupOIkurZyZ5Le114mTjPlcKcHewTjAv54MGoXyRtNTzl6gv3oxcUYrQX60J
kAde5RTbGnmnvqOvlx3a+lVls2FDZsbH4TaimzVkexrKXYaIgbQBbVpY3aRFoa2ZOAhdJRR1KJW1
D+YjvWldvVLZm0mC62ZFXwY2X9muDUSR6vB6lCCL1bsOpWAwcuKjzIhsDvYOWAlM1QbAIO2brgG2
9uqFHw/X8C/ZNj1PTGTZIHrdQ1S4EJ60h0hoBz/YuSmAH3sfg61EbSGg7lXOq35dCg2Q6q0lrmvn
E6eeqturXT7X87ch2cKXog3/UEAwM3AtyVh1UImC8qNQnhO3IeuEkt8Wml8jK27diqw5FHXyJkJz
ZnOQU8hj4oSDKyJ8CF/021C3pxyP/GLeIYPACZq0dGIFb8LBJ73LFh4NZBywM3cVO6+lfJ1wOqAW
kWkWwrzoegmkWsBsrcKIpVS9ZmMeaD2o4IoTnipsl0BnwRwOASItGZmvigOc+tjDdICOFpT3Rb+p
k60APlEA5AYgmAdw2v2ATUGvvywU6RwZLqfWTnXxZQyUOHABhKBhdoda28XxEYkbxV3bBvo//pz8
t8XnvYRkF0L7c59L4T9ZnvcQJqtEntrZfVgds0TMlMa9kUhm46aBz43PWWJNvRraTKl6yy4NJyC7
M/CddZze/hzP6u/F/9VTV+haEUEgo7O2M2oD7SGTvDJdpEhIAQqfYnVMkZFSlJy9SCB5dCvd9T6K
Bf3eVf2x5kSPqvQ/kzq+zaJ+qQG/imn0ezhrWfgjuWBoiqJetQUlKVg3bZFRgECoyvTxfDYuWPH+
Xl1aPRV6r6QicU3fZ5370ubStQFZI9sBDL/gLjCutb9Zg/+XuDsIOFehZM2bC5AZb1F5KRs6k87J
J9mQY5epEZVptNPFJL3m0MHZDzWCmlT+q7/TOGzoM+fRveAAdW6YTnIeKUVh0O95j5BjzUNxJ93Q
JRq1U9O/eIOTzKazijbR0N7YgUIawOxdG8/iDmz88Kpf0Eo+lwDLJ/thmEuKpQbcwn3t3pP38Ev7
Ko/SDSeaSlla79VOuXQncearn2xzsRKYQgVxvmu/cGljn6OlCI75RmhIhE+LjfdZXxAOPpdvj0/w
TeC2Rt01whlKXDkhRW5fYhNl3QYhlCIa+HOUW2fmsHUiopvIY5ISSd0VbSJYSwgCFgjFAZFFtlZ3
g4kFcjV2owWol10CliMLryT/3UElXXIGYGXdLG6uBxDL0meYUwf3w7Vb0nwqpIWVbLyQVVahOp2B
hS+pOsbNTI/tmQqI1x9ZB3mydGhFcg5E7y8srRsveleUWy9oZtTtpuyphbIrkS1TS4q1of9cJ9cp
UHJ0PeyILUN5KfDrrLuFLT1k3rsSysdioAUZxLPGAyuooAptB7QMpBpPvYdcOzY4f1fxNcCPLsOQ
oXvJfCTU8Waoad/09kaywRyRcV+1yXs33IuCtpEXXxcdZBpOonRsA5pmfpSZ058/wa8F9TfLiHUi
KMxe3Fh2n0EMQNMLsiP6v1Lz6pdUScC8N9AhDHAjHsf9IVKOkrZnCi5z9IdBU7VeMQEq2anw10Mq
5pGza3PzS9JgycTVSOl7zZg7MkVJqkANph3eEfoKMjtbD1oMDL2wBgZvFFPYALnJWZg8JFwrZUnT
f9dKmyraSdamiTe2oQDSu4vAbURALKPymPWrPigPDe2EyKbhm9XVMqLtN9E976j79nvq6NPU+iid
rQNoVIYkFle3dBTnWdUdw659U51mpXX9VEWFpYsQnRfutTa8dMlarXbmMFxIlpUzJytzXPi+BZJc
UXLRjZImUrX0JKQMYV8/SZp7r7lQljZOjLIwsgfNhRPHmfXUHEW5v92OlKPtAdHI28rNjFuzCMs9
nUiII3Ga2ujtJwliMZE5A2YXIpRnmfrh56l0TordPNk3ZGmQWZp6dSuVBV3cwUkWYW/cSjWJYQI6
MDE7F8rkXpcraqCfcS7PG6kE19tSNqmpcqcUT23Zty4tL+eSiJNludNsRxahnaI01dILA8AzlV+d
V+StA3oNaK5YKlRDa6WrVKdmYDAzgOGf+m129JvX9l7iLEDT8K295uuhDrQcthLYKCIeIDsZBR4n
qPK8GQUaHyszeKUoipqtmNiP1VcYXYFm53U/I5zgqd6woz0WeIaQCryTO0rAO/qJ8Ql+SSrn4aZE
sQAqNeZ3SyDrVYIi2yR/gUFdyJP4gCimpc3D8ogqyuC5ABK31OyTC8YFxrkpc7KpiF7J0wEVqSvU
4RfqKtzQB7kCwjnxsK2WJncWnmPa1Nhg3jr1Fjboy4mE6Vm2MPB/MjjXhTNnQma5opA3/tYsnsK2
nKHLMtUoBb2qc9h0y2gKrXEPf+I6WpLsXiGzDCp3SfdxHS3rVb315tYCDteFuDubQp5sYIblOoWR
8lbYN0/h+i/FUj7CgUVoGpvxdoZe09xYM8yTbqLNEEmdfj7fu7NwQR6yhV6eX9hIlTOn5V8ll28R
6Q912LF8C5ziaHPOoK1MxyEyJsB0pygKTPyFd38hBseX+81ybp4s5wUVgDAc7+XspNtkjR/CoX9H
2XuazP9iIe7XLPr2OnYF8qQQvXnl2KDT8/DaEsAAky4UF77cmaO8cbKCVXKTW13YmleKNHIuayx2
8iBFmF1a2FF+0WvmzOpgnCxXiWoX6LwPFDFor2ZtPdP6e7YfcA7mojWwSyi3Fmm1fSnbORNlxkmi
W6dtkzsRaPumRrseSUwp38RUelGzQ7WlnWUCq5PkwkQ4k70Z499/+0gqrVwtimjRURtaDvKrCsHc
uDR0Z9I242RddTUj60NNxaXHNY9NDhcQVcafJ/C50pJxshaZZmylhldTAi1SpJLCghZ+6NlGNYW4
gb52Zwz6XDbh6WbAefZKR2vZ11G3wjXAm8e6R/KIkSzq2ipiBXVeUblIbXfSDXINMFmgRtKDwsQk
B012WfK3RinkdWR58rZGqmLWVfBmGijkqFwl1rMmEIfE4tcB3eYPtnllxQrCoo6D9lYk2x816rbT
KOvgDERaimACGng/j8S5vEE9TY6N1tFrTYl3/TEAFYkhwGecLQRdhBHePwV6Ref653udmS2/ltBv
s8V0vKxOJG6VBp6ytpJiAYZXnXUjpPXnO5yL6ZPFmOZxMQDTxC6jREkIiXJWxCliDBOhX9jFzh3C
jJPx8gvdgJ/ELTw19JcFQENEzT193pjg9nTFlOdtZ5Y70WTO3veKehPFEPTQpw1ghmXDLGCZvnD0
PzOexskq7PUx3XrT6JiFOWmqv7HAgfV+fuFznRlM/SSjlAzVCOTO7a+kfIcZhOgWlo3wzSWXkd9v
IfrJ8ls2jpZ2Kr4GflRQaEfKttw1Qp7/pYmgn6y6cuXHUQ6k98qwEMDRZPulRN1VlO1b1ASXQufM
0q6PA/dtPsOU9QYxyNykJ++vAwDvcdpsglijQORtLXvYD2pvThBsnwkNDM3P73ZmXdRPFt0cYZw8
d0QHce++jp/T4EIFYxz532zq+sl6a5k0jIuc67rKJkxGBUAA5QoEUW9uDLO/9uwn667hV3WepOOz
S7TTrYUfJhdC/9yonIR+gYyGWcRceZR4q8LbVr5ghHUuDE4Cvsb6NHYkhQtHM9SRe2UGKBrBv58H
5EwM6ycxXJSt60qCq+umN8GpwxFo2i9/vvaZD6qdBDA4os4Nxie3oafKkJxGQn1yY2lTcJ4/3+LM
4PwyEPoWAl7suEMTgb7RBBx1lU63gUrEOwftn69/JpvRTuLYT9rBRa033Rmg2l15cCaKaYq11qAE
iI2fxURl7bUjAACpQLL057uOV/9NJGgnge1FYMMGLUl3tV+/paGqU6dX42UYoQSRhjX0DOR/f77V
GaNOVTuJZqOuU0hCQ7CDMhRey/dDDIt6Kh27e3VyqYh77iuNMfPtK2W+b2UYpga7Sk05ciS5j9xt
br0FJnDVDKL/JbPgczPuJLyjzrcV1SlRjAV/DyUo8h/Mbiv18OfKp8bLLhQfzsS6dhLreSxFmgYk
ddfIln+f8+G3jp06q58/yZmQ1E4C3nMD13azIthp7qLx74JmL2cXIvLcpU+inWZ3JTlaFOwk5ERj
s0Pad54XF3bUM7GinoR7a5KfKg2jEj8g6J5A/kKUTUH9cDqgKXtpnT13l/HTf5tLuho0IEjHsafp
1iyLDzoyAcYSzqRDD+Tz509wLip+5e3f7tJbStX0EXcJkOMqZkGDewNCDxNIe7W0cWA55BdWsHPv
cxLroV+FOChzJ7DHgPepo0L0tco58vQFbhIXXujMh1fHv//2PjYGuU6YIkHZ249N9BxFJUod7z8P
1rlrn0R3Feu20/lxjMrCoYGYi4S3V/kXhudMRKsnEQ1XrFQFyPedtkNPvoYLRwH8IOdzLb2wAp4J
5l8ept+GRqvqpmkS7lBXD0imQSW88OhnxkWcxEOfZFbmtRKsiqFDBPi9hFxaXViBzswacRIFiVS0
AZCccBeIGWIZMvIV6M6NXIZZjhjfJS/gM2MjTrY/Lcr6xDKHcJci7iaJvRqtf54zZ3aEXziSb4MO
9kwrDL8OISTGTBcKj6ZGUwCEqZ6Ih5/vce6oJE4mvapQwbECP9y1boDmuJE0/V6RkhpwMMuR4lGd
HNxR79lOgzlQvXZuD4m6ImN5CytLWilu015YG88N5Pj3397X1h2vTows2pXdXtKuMEO6MMnOnZ/F
SYCUXh9ZeRRHuwy9CZu+AdQBWPaT+t15KiHb4mB2CX5y7iXEn18iG5Tas+I82gWg0nPzoSovrCDn
ZsPJjlcryTB4hh3urEFaamjJFNTKfdwAzEt76pmMSpxsfHWkFVKWcIdawlqgQqTl4EhfVYEsqxrM
fp5vZ97il4fmt2/cuz6QJJ1OeABPu9ZuQwcAA9iLdLjk337mA/xy7P52h9BIe0PpPNpFIn6IygqI
sfT888OfGaBfVd1vl/YCVbKLIYx2w3tzp7xlX84TvNmfr33usccB+3btSq2aCDJ4tKt6Q0csTjwW
mnShBnHuuU9ivEJL5l/wgxr4Ad6RD8bCO/782OcuPb7Ot8fuZHCKeeASWXhf0LYEESk0JG2GwMAb
DplkJ7L/4gidBLGZxUbtVowQ9BycvWqUJX5+hzPbp3ISskmOaRtyecyYCnjPNlnIBzvZZq+X9qFz
1z+JXLsu9cRymfOYfyp39OhHN+4CavKEdufPr6Ccmz4nsdtkqe/JI8Kk1ifxdfmaHaQbNgz1RZ26
z9Zq6szBEP98rzO3kk+GK5BkQ7YcOdxJCSA1c26r0oUrn3sL+WSkvNYRfTRupZ6EEk7q4thW6pzq
UJgDBVnKcLh9PCqSmMJvC3duJlVmNreMsr6uylRbplGVblgonfnPr3rmy8kno6oZZVqpmRLucvxk
wac9uff6CB6bwDP4+Q5nkmj0P/4cQKXcwmDH1HCXvMP5Bm0YWZPoUbybR+eJI8HPd/n9JxOnPuF2
npoy1grRzvQos1LFToviwgucu/S4MHxbALxMbsG88/wyRfbYxNo0cC489e9zQ3Hq5y3Hal/A/yFu
BqZZIsHwV5usQzGyzWc/D8y5W5ysjKlsIhMxNOGuQdULvjzSHgYV/UvnsHOXHwft2+DEddLjq0ve
Ece0x7a9v2y9C0WX3y+8wj5ZDWNZrbCW5NLtEelujHWKWfca3/48LGcSJmGfxHiX+7pktUBt8G7s
7poDmJfRFXpfvZT75qV8u3CbMY7+dw1H2CfxHuU+MhghL4HPGx4y/eghMUHOTFn6NMMwb1YvzNLf
B7KwTwK58x3b8cGt7sAeoMWlV4gOLltn4r9nlzbwc5F8Sn0YTaw1VO/IDjxsbjFegfHDUj83iwVw
a7T+rUvtwzMxd8p/yOu4xH6ZYcsxJXSkVc2i//MXOTNhT9kPgax0g5NT8G8kJN2wV5aeUwSzfr74
ucc+SXHUVqoHGwb0VZVhMMEO6Cg3v678H+/df7qf6eFfU6b853/x5/cUeTXf9aqTP/7zLo3577/G
3/nvn/nzb/xz578XaZl+Vac/9adf4sL/vvHstXr90x9gz/pVf6w/i/7ms6yj6tcNeMTxJ/+v//i3
z19Xueuzz3/88Z7WCfS0m0/XT5M//v1P649//GGyJagy0f0f3+/x7x+4fo353Ts/Tgvp6rOsPn/7
m5+vZfWPPxRh/l3VFEUxLd2yLMMUf/yt5XfGf9H+LmsKypcY5GiyMZ4Bk7SovH/8IVl/h+tim7Yu
hAlH3RxxeWVa//o3++8aP6vKimoosqXaYPn+/zP+6VP9z6f7GzDbQ+onVcmL/eqy/88qYFhC0zWV
KwoFXQtLP+3aaUKr40bNsm3dNf2jlWio6vhG0n1FUY3uZcI3RYpLw2bXFT0y0S5e2p2EMXiQ1Taa
CwbckwCldsfUOL+khfcoOwPgMmwTEexLLfmpax3vo9Wq8s4OhfPVSPSuJ6bhBXMFICWsEC9qBkwX
Pe+AEzNWVkab5xO5EAVus8kA8JCu4iS2S+TiTHNYaYlpvBuBQzYq1YCiNQ3TNmFGCwFBpa3YbMca
6FFXI0RLOmZlC7hpoteQlhJbTV/1lqdwUg8L5DazJSSZ1RT9Ld+gtIlYIsax87hXhz1sWePD14X1
+etZSsckPSpU3bPmcovDWIQ/8bHX+b+ua/xjaubSXV528rqxo5CrWggyzR2oltStY+Qt9NAfdmZl
pleDaZJzyEXjfcg1R9dJ2iB+i36S+6RmRjiTYSrjCipBBZTyEoYebm+7oAlQitWCsF8guTiVBhNx
sSTyxQ1NeuPKRWn/ropF9gxlynlWOqVLp1Yt9R1FziHRD8JB5t7SWmcDJFLA2Xcp58U69HjXdWVc
dPmIVk/928hSHHP9Oi7YGJL8UYHaAkgKPbKqMzHnaGUf05TCRR1Aaepg4ch5eKM3bYgef9xoD04T
ewfswCG5DYUKahkKTfmYxZb+gg2RuSozvrTXNeWdojjSY+NgLmwOpb0OG8yKHQgha9nG1NUsO9xV
awOqmTG86OgMfvh9oKNv7avlvjOgZQgNK1FV7q671hsWfa21ezPBZEKvBwl2J4RaTcbIwAqxClbI
mZ41WQkPXVc7z1Di6X4bfSXQBESbQIMYv3WdeqkrSoO6ie5dd35g7YakSZ86KP9Puef1974bGwe5
8bxJYfEjWqiFD82QYe8xIhIsswWdJhfVPG2xfpC8GI1aybKWWoRLWE7SAwPECFGCK5r7LklwA8pK
ePtg3316vq9eg15l5CHEOGlKdViVJfGQwH3E2CQEtac4cfZsgJuZyJHU7/RMcckS8HkZLKldtkXf
TOFxA1JQhxAAYEFVQXXDnRoV/jFSBge7AfiWyoAEl+bZ7qzSYTjkRq0D568SRF1La4funTSRg0Se
tRHXa1ozuTUcbDt6UcsHrzaLgyd0aR77kTyjWPZk9zAlwGb0O1X0GGnb8JQNPGl3jmyaH47h90sj
7KhTwyhY+WCEd1EfIgHfq3BLkN5Gg0oyokUbVS76jFFBx8pzixqncLnAccktu2t0f9F8dJrOm4ao
7WKS6HYQd/zKPEDPD7IZJRntw84FU1hkTB0QWNClFRkzKZSN8rjfGQMKoE7b4iOKPGOZrOFUsNPN
AxQoYqo5MpINAQ1SF2xQFC/tDrWDKII/y2UnZrK1jA9T2YfuUvfQXmlQqoccG/rbYHgFlAgGR8U4
Pg9gGi3ZK8tgFHu5x9rDUAXWmVd5uUo6E9a0P7WdaSMdkuI16e5zNUG/fy1S5FXeemSbg1GwdtsA
Tq5tRO3aYyO2Nr4qkJFZlrJJlKFS5s8tqXvtKOK4GCgjkOARQpW/r7PRq8ntkX7O6uYaP+CZF84R
+Qh0fx3GiKGjzrE1zfLGfUPMS4Gtk96oHO3Sdhra674GD4ACKP5B5szHG9p+t8QqYHGuOR95eH9l
DmJj0GJrNCVfndxfYCGD8pm5KMTW8h4d3F+iF0XtsK5RJ1mDOSgOSA7kYwP7Vwerl1qrP7qgvIOE
h0uMWMRNB6Ja3zQQ9MLIeDWwRBEhwP2vrsMHVMK5UPExWrixwo3mpfVLYdra2tCkCsHEUCA52rby
KrO86hGtmWxeIO8T6c0Muhka5sqV1OBnKvCbSTS0ENA0uPPkZtK4KkTDGO0VGzmHEK6eJUG1RNkw
Ke5UH2ni3DjqIpemCpVEYaLDN2jwfPrHtqp2UYHVp7DwNUi6p/9H3Zktx40kWftV5gVQFoEAAsDl
MJHM5CZSIiWKuoFpobDvO57+/6Cuf4ZM5jCt+mLMpi+qy7qrFIlAwMP9+PFzPHtgSB5rVa48NMNq
342tGyYFGWyhkDqLTfV7GcevojB/KhQJUvtTod0n5pjKjaEeKjX7CgXHOv4u+Kfb+oYIshk0lgtF
39/ODIbpAj1Qps1GRmo6hukRiTPHGh8GJrU6hrSNnNFOOgMSM5E0u10VxHLUKtwg37eL3NQFMoQG
MZhbK4Jz7xkXctXy2Wf1c9UYu6H4Eaj+fIoY3DPsy2pEtMRDTGaS3OiXtrzgkOBmlw75hxjwLUba
pgt+BkZ6XRWUKV35K7LR3Mn0lnmy2EXzNL5xzGI/5fdLeM4ImGX9WHq51fYnCrESt9DKfZrteCdX
0rHkGESLR1I6NfO1vYzF5RibPJljzg36/bG9SiYxsVY3e7S0Y/Y8UaSCVv2h9pDl6WGXufOHrlTn
sUlLbPF+mDgL1f1TLmD79LOxH2WGtBmt8W1YOPdZvyAg8CNhjqm4S5GcaovN7P5QzgNqnWZe7Vx1
XWJMk/xsmgoZl9tBPRR0oGG2FV/z9kYEIV4F4Vmbh6jlXLrBNadw7zkX+Y8kbjaNu3OrXVf8jqjJ
S6Pym/FSN5/6DHVG7zxTyYV2uXVD95fdoSyPH5QTonuA3+XXUJyN9kUBVT/3MNUK8KG5pmuJvNm5
dHwkw0tkB1bZPbsU37xEzE85og49zlR2gWJxxwA8quiPccMkqr9OXUTzXePtUBxwsLCTU7hzQntr
TberDkmPigfG49MqPiG/YhwzPRvB7768WILfdfeoqwtT/Kh7GHkPsfUFff9h2UdDg6BBuUGiOMUj
pnsoxFf1eZZ3KISj73gB6YuI+eBWyCFfinYvofxWV7n4NGcPnRi/oSBU8dqsC4vLTSN3tTx76ZVh
wYtH6m2b2c9Bcsn03xmpC2rYnyb+lvtpI7or06ivseg+0zVpWvSEzfBZGDCrwO9OtoPtc7tZJj7t
yDiocdtO2MZ5T2rcOxjYzumFbj902M4QqhY0iJdLHbX+GF2VNibE0Pmq7EOZ3yyE3MaF2f177L8g
M3RmoJtYXjbDU17vmTkdGRCBo43wCHMXzbhR+NoY2d6d0ORqsn3uYFpvfEgxIIkThkTrS6Gfo6nw
BXMVLj+2pM6Owge7uUuRf3TRTh7JqS2Mk/Kk+JCOeIU21zECYx0KmHGN8lg1bp3hYQGxFNVWZtHH
xf09IKCCtFnc73P6RiEPMZB+X/R43RXeh6hGDf28wESiTTGiQc93MbEEKx5Ffe8h19FBWxxICyP0
vtDMX61iin5TsTEzJzRd/Km/Rbia6vajTr8Vy0cPK9QWdrRF7xcrmuozc+nmAnE63AuNgMn3Ovm2
MLuIpvGLWurvOuVlXSLV63r1T11CDeZJoV0abO5hi8yWURUqWWZXUxlwYpNmzHzLdc3Mj72as0VF
N1dM5HfFbWPNEFMrRwzfsAzHyw0xp2tdkLIMWtn7EgeHrxX4HF5sHXNNSTzuUJ8buKQy8zElllSj
qDaNoc17/uQQDZ3FcNF5kOVth8r+vsOjFdkXMfpqVahvG2RMmlUIv4Rec1WlDWLFnsJr774pzcsq
5xvEkGEjsQFpxu688/QHR+a/Ymwm3DggFhOyZ+RoIqxwJpTI288le186hYMFd1VdhhCTiigVKH4F
uOflBNUWXd18PsenGdZyvcvM3067dLsc+VGme/tlZJYVWU2xXDgeOcz6ld8YeY921lbP32bx2ax+
mSk2RdK96fJP4ZxfzY2FUbLJm0yhEthVvyUe2h7fTsScD7k/EsdZcWM24Vbhgdjmu7AdN32HdZFX
JBced4j2Aozpis8db8LpQmRfZ0Lix6Vrfy3xB2UZd7P1PY+6Cz61j2iNDu2eWRQDrQE5jufMdO3W
w9QPuNcx8loJDlLdXWFteS+B0TPUPwdUBnXyUCILOSzBtwiHTzV9kjXDtV9k5PpO+Tlwz6Ej40HH
jXziEFKcv0DIXO250qH8RpXeo0SXh0j0Iuwma+x6uEqc8dEbFrGxq+yaydVv5JvLTSpTRrMLtJjH
FqMcSzgINpaNOA8rK/X//Jb/NZDlFTCzey5XEKP9P4DEoAz34qWtSM9rFAbLebS+4rb7/grA+fOv
/QuC0fov7XradDVv0LEAVv4/BGObf1m8Xt6uqVEuIdj8FwRjmX85nqe1o+w/GMv6K/5GYJT9lwTL
dD1l2xbByf4n+Mvrjix/OpiLsjwlLYv/kusyL7HqIQhVkdkokJpV056PFp4hkfTkagZo78Y66k9Q
NV9H1X+t59qCJ9MSpdHD0Q5Tt17h4TuzzdOaRATL98V3jTA4NTpygMf+vZArXU8o7EBAsV4/mJnU
bmm4pgtJf0I2O6n7NtvVVuys/hqOhL1kUDVqfChKBKN1IC+z1FMVMhCwn098x+ta/w1x8VssyX3C
tinLtdnqg26PZcUrCqaDLYBNundrGT7oxC2uEI/msntx/I5cXK+x7j9rubxIB4kzB5maw+m/qXH6
Gvl5b9tPkwF+Uou7zsaiqBu8/FF2TXRVREt8Z5jDKYrCAZnkX0tzYgVPqGzyyIMtT0SU2lIPHir2
crxGxyv6SLeiudFjCaqPixHUXFdqMqFgaG8j9nmXIab10E42A7Oi0gHOfWX++f0N+dPIPdh9V7uU
+rZSUph/2o4v2jFgfMlgWLa3tcu6OnfTyNkXaiYFmk3EYAN0aieFzbRqkC018FtDtdIorrAv1/5s
Bbhbv/973nxxlnTRpLTYJ5eoftjCKXI7HO1uVVJcZhqKSVprppGThsnqMR/HizIMl+zEmm++unVN
vnWQXj544R68mS7PZ20ueIaXU91dZxmjHbpAW/z9J3tz9LSrwIoJdcIxubEOmoLYO7WuEU+4xwJt
qg+9HLoIgfmUPLqJjPznZOQU+YNZONW+TPO2PsEg0n/api9fNUHFI2nj+HmW4to8eM7EQMGvCSQj
dZPQyiMLxU3tTDmmMDfMwfbfB8rmb9PCzEmNv+pnKxWyuQY/Au8N2qr8zvBq9pyFq9ZJFoFNbskJ
+uUcj3SJonbcIgIdaEVtlcdGZN4Wps5uxwQ1UrxWrPkhC3NRf57dTn80MSJ0znIrNH9bhTd1t0ab
9wJ5MgZrPieoCALZTVMNXc8t+tlGtXNuaDY7XYZgjBGlbYMsqukiLlcPkJWsRprVBoM07zqGGNZt
jT7FGUDbC2mN2WHnmaRxzBbP+CTW2sbAujCFGnel2Ubo3xtljQ9cW9ta39aQ176o0okxXphWzbSp
zWvvR46rBe5EuA4rD9nfynAYFI4Kr/FLkY7MeLVYVviVNHH2QElJWr+hA1jz/dAgALpfRJu1d1Et
l9/5XFECGnYe/axFOBnnKrItsW3dDJK7O8YUMoPKO3nGVwnZdgQC/TZaDvVJEUTLt9jsWgONmB6H
dAIJc/7NWHVPqeV5HVEjB1+fJpE8jYsxWX5pidVfyXQUQ3RylY4zXdNwsaGHOHA2VnXYYbJOMDzL
axV7VyJWDQVd6CVUEYaHpG6ymAguL4ZoLb/F+Cbf6WCwjH1lmwY+bmY/33TOaN2YeFJQFNH7ptwM
HBvJPhL4feYoTT8OTXBm4dsOzz2l6ggoB4wWw+6yBWcISj38bkovQsCRsKgvRW6Xk8OMUhZ9aZy0
UU+mwnCap9Yj2LQtSrEFNM1xjpZBAiIYDZH4AVDhQRcYm7K4n6s4kFe200rvpqSdFDs7Xs+UYMqA
UNljz+5Nu9DuMpS0xNi6ONiUxAZqhhjQ6WoZ8YOUiO8ThGDUQn6vttCmBosomXfjpp4CTl1ndbRm
3cRB86W0R5i9fWoFP53BiFPAngm9YtxMVvVHbnvcSQ0PZRBqBcZtHHBQHnyZPfAfDzGXbdlWXbRb
7EwzfttmMrhqJ5V7G8zOgD4bK4kfpLOq1MxzOfq9Z9lAw7YKMYOJPY2hkauTXVBPeANjiNYhuoRo
REPePaWZL7us/oBkOpTquIj6C0KpwbNYXo0sbZ1ZHYLbS/Yd4F7PO69Om+R8mRC+R+AhYhDQlIl5
1WpcOs606ObnhL98TwMlR7z/Qml+5bjq7nqOikJedYWxlCgXeGDIy+gs2Y6A0Q7fYlWYHPDBGcMf
UxGOLWJSU2DvF4lo+25wx/TJc2SabcmCJgOEd6EFZeWVFkgtVMg2hmGJ7+aiRjExBA6wvMYxvDdR
vgswcVdq8UU+Qn+egJ/NPapgWCnYWULH1ikixQBbV+kzgPSaqevawTa6RcqC0esezbptFrCzmyJF
NhvN1FJt9ODiO1lnI2blCJ1iXp7Fwv26hHH8ITN7dC6qKsaqOENBevAxBAqQbsAq41cWWObFGMOy
5fqy5HW5RM23KEmV2mWLiw2vrTrjt1EOITJszYxjbh0mXnfWGk2IFHooUbQaEzVcZyn5AUIfTi32
Sx0g6Rrnoa0TBhRCG7G9OUYZfsNLwx/EtOv0vtCh8b3NtXuL9Q72tMYiMZpKy9LE7C32ks5vSiv+
4srFbreB6a6BLEir8j5DqBt8MwoC5N4Xl/5GJ2Uy46aadahL4DP2sGDhaV+bi1pNPjtjCHwUddFU
qeIKtSYVVFV23jJFOu3cYvD668Gy3WlnaAfxKC9FtXLbFln2WAyZOfv53Az0gMPR2WWzMp4Jyx7G
dUFoMHoameqXl5Ieb0iVoaDIuJMLUsBq+EryXSPVX1jg8oRh2V3FBb4p+2Za8Chk8qVVF4uTR+Ul
8g2YDhumSbg5c5bISnejYTcOKmEF5rVmbxomfttVsWC5WqroWlVG94zecFF9WhTicatypfOx0R7A
U4HgeX+tgZ1vKnd0UbO0Aob8G/5yj7hnj0MzZoEdnilF8tugCMXHoA0xq3Uq272CZ9G4NyK2nMVA
KbxuJPKVQ9ZVV1OzxO25HU8Dur8VRXTeVYyUtsOMNY5YaFz0WY8+eUz0YwA/C/AuSVxaA8NYxQrX
XhSpzhJd8IhpkHgXxSJA+Trm1K5L8g3kLNsyFn5SRu1864BdiKs5qO34sTOypryuLeZRPpRLGuEW
kXlG448gJgv9uTJsC/MW5ZkRcWiMRjpkSGKZp3urU6OHt3rT0XeAihKh9N/lVoPYZzAh08duhonj
oirW9fIrN0U34E3pOfoKdlW14LAjMsC+Zoyj/quyTRuxw3RQHdyWyXR3aSrzC6xgGuxyx7qbf85O
6xS3UoeoQXSV0WOi7NTliD5VXwhk6WUV97dVkonAHzm2j03FvQcKrwp8GJ04w8V4Ssb7plnC+XMX
2cV0M6R1QH/HjNs7Bz1tdMJqiSpWmRv2jdEE2eyTKmQG5pl5HN57hhFiz7Xk9XVTaq/zzalBumUZ
qiy5RJ4lbH8GAP7B1smmqP3aVEh54J5hFeOdrq32LnCyPHrqZRw8xpaRJQD7Exy9AGTPRkFH0+BT
EZ/8Y4kwKZLBqQjjcxfhflLDWH/q5MQ+Tz2WVOcilSF67Wnh3s4NkNymXaqQ8FV5ISzTusMXSzZz
9jWqAtx8bdkSU4IgwAfDxqgUczZyIuTj9Ap3JosAWi0HD0352am8n1ac0PJMh0JvW8Nz7/jyzR+o
3ka0Mow22mSTnn+Z1QDoWCWYhxuBau6TOmKCZomX+kMSaKe6Cqdkyp6toQw/AastISh2hhDg2K92
lmLgQmJKIjJ+IB5KztenTkYWwpPLp7HoaLxC3uqa+9aOxE2iXcRnOsOCfSohG3RIpXd4FkRmBmCe
qRQMrBJR/jEWA7KWg51AvASP+jLUM4brXea6wPcqtU3UOj0boRJXNPWFPXO3b4fZQT80yT0x4W5J
LAC2axiNZyAFN1YnFFXi4xhsuP5AqBt9MhZV0NYc8JMq3CDO9mmCi5QfgkTAFDCZZCHWq+hLlha8
XcbJxgejVxjYoxiU/pZuKGEczDlSloO7fE167dUbmysPAcguYvyPN8QPAvsXn3XsNN/LcqYxWXWm
/IoBV1RsnGiJflCqVd1NuJCdgStj8tR89OwSZfChCNLE1/Wku0fOQ+v+Sq3Grp6EqM3+gtwR0dRt
EwwhiWqCvnbi562V2Bd6CrwRa0e4LvM+zuyo/E5qVH4oEmjXiEcp8L3cypR3D+SuoyuF36hEBXL2
BLJ3eREEdDAYiCagZabdoDJAnu1xRxaheLbNys3Q8HYCtrrLhHlmQ2O9jvph/GYASyNsCPXjsxHX
Y/7BI13FQsds8C3MVZqeR/OE0VNDg+CzEwSTQrBT4UqrZitzNzb5K9ApEEa0dWRGazcHO76FqoXS
uQ6w0zuHkKBr/vG8QsnKsCactqomeBY2xGw/xY3iemYDPdwXJtGfNbaD2LMoaMvNdpqkO+SFaWP0
ea4wXI5tx18aS30Lm9Z44rKxOoxOggzFbtou5iat4uGbYyUDAjr2aurltrE3r/qIaKLn4cRtoqwi
QsIxc5ru3NFzG9HVTZweEoSafoW1wZhrWK7mVfQ6zY+00DBonrOktfDzmWnt2EHGrZyKVkqkGb0u
9CtaFz8F54SmU8VXjnlPByxretnEBRUujj4zuc1+2XHpXVuBQ1+7aGyFzXu5QA1KqthEZrtqnY+4
DqbVfvY6WnmjI7tHr6hiF2AcFBwPjbjRG5VzmsoxHpZt2JfyuSsLpizKQuCBW06Jl+xNTBTp8ehu
EZedYVhPoH3K2gd8xx+iLnJ+22bCE2CHNOPSkHjyrrerVTc/jTkfi1Xp696t0tW5Jkyii5mZm9+y
FYSaVsUYzYdh7cU7ZU3mY+c504izsNGPSIsOLT0HiTzZHpPkHA87T/UU8KMc9U3cRfjg5Z07sfep
1ZrI9YoWPS6XyDBsB6uuKJe6ZcDPdoxmYp1AEWPyTIxBFsZ0LeKKY2CSyro76UgjPjfxbTG2NDlq
cRbKNHoEBaF5a0w29WtWhhymuokHyw8gCX5XiaS87BckM+k79sPTkKRCbYpxWH4UUzJ4PqcU45t5
TtD6rFtzcVcN/Ejt5g6ilq+aom/3ZmHW2a/c1mHxU2TulF1ouxH2PkKZ2dhHiTYD3DhJrM8LG6O0
W0KTHjY2/wNeNl06/K2D8Y/Q7v+RL/gKyr6tnov7rnl+7m6+V/8X8GwTcOh/ZhV+LuLu+dd//Gfz
/cd/wKBpvnfP7Ut6obn+6//CtW39l3JBV10EB4GPATb/C9eWf9mkNvjeCepukBhwmL+phab+S2iI
Fa7tUOsAifLH/Y1rm+ZfWkktgS89x7ZdVC3+AbGQP+cV5urYDhxGqVFW+xeF8TX+KwOxOKWITUhE
EOr7NADi1mVx92JzjqCtK3L7EnBaV1mB8zXDg87xh0n9Alt01RirqsHMwKRVs0HKUn0zGBvfR52I
r5mHJ8kadIP3S6S+4NlTnlh+xbMOlrcUq0oKfBew95BJvcARDTR+NXhQiS0httxUkkJQNZV7AkJ8
A6jzqKxl2TbrmAoc9fWGQnEmFV4RF5xZzq18efASg2StocgPhl2elOjLO6icDSR+EELip/d3+sj7
ZKNtC1Qbvqh1OO3aDA22PTnd+jFKAjrvnnFerQu/v8ohOLs+JJ4uPKgptK0PqempiQi6G9gAGgb+
F/OUFd8M1j2TcW5dizTtf76/3gHV3uHTAJaWAjd6AHPMXQ/6L15Vl7IfHS7/jnJW2l1+YSS2DDdL
QCeP69RgolqnuXPem6b+PS75txiE7hz8rfp84rdALz48TWt3gg6VtkHvD08TLi2OI6MQQsQABc7U
Do6yMarS2g+DIdioZZk3iIzf2PzmC1dJLApK/Q1PodA3RH9K2+bI2X71a8zX583NWxF7lqFgD5k5
lnvtd7gv4lKUrYhOnO0jZ8uGJO0JDydVOncHR7uz0m4Mp2b9jGCBTuAMWdWaJ9Dpo8/DrkDGJjbS
J3n9PJkzyx5DEN40n+wl5G+1mZwk2qdL8M80DP4+VC+WOjhUFi5Ak07wrxe4j8IujTw4GxVeFm26
ff/MHN05AHfLI856UMlfP5QSIdZbhCbEr9tmy7xRfTWq3t28v8rbrYNXwddBgHMFjPX1/38RZYG/
OqtyXNgBgRIXzIHNF0Oa5RdB37f/xlK4mNKhVLA+/sUKebEUydQcFJZT+fmYd19yHF/3GLybX/Dv
a04MqL/dO5c7zrK4ojCcsA9jTdeXSd14ovLn0al2UdlQpmQUVO/v3etJofUs8GqUZ5p/7gguidd7
N2tvEqqUlc81Lp/RsUyu20VjyKtbsRtNLX8kJiyP9xd9+8JeL7pGmhe72E9OTVE0VujxSPeLa9QY
BSbC6bD39PSJkP12G9dXJYFyuR7MP/nJy7XKup4su9EtbwwN+m7y6sva6oITfeu3FwNcIPvP6fO4
Fv7cji+eSEk3y4PBbv1CGkxGt0BUdOgxex1ztlEap1R1jrw2my4/bWP6lgyDHIQkO5vwgWkkXsRt
jedNscCQDZwJRM0r5ss60f3WC0Bs//F708R/NpGRD2Ueaic4ZRQqjwaLTyvc3uiiwduRkRHfTWRz
YoLtyIZqGngcTJfAS9vt9RGJIuaNwmk1Wxb9cFvaTX8vFpRfy2qqz+GG4zvw/rMduWq5ZW1STvIX
kzByEBXbMIXPDz/LT0VCFdmCInLJ1StwMkKeDWJ81+EJN/b3yrHSfNN0fffRk2P9kVrIHU4EmnW1
16kbWS57TEijQWQdigID0qeg8F3jY8gY4AzRZZgOSWqZ+SwqwvpTm8w5oNek5UIxKRPrxHYcOWDE
ZWK29taEzj6IC0PRmnKMWL/HZwX7WLii2dh2KCvL733iRRd1P3YnnvlNWIDlQgphrnFPmPpQtm50
R5j/Xbtyqotk2w4xyo6li6d2WTz/05fNUq5rafIrk9BwqDhQdSpkQDjv/bGQTebnjhnsXBF4F43u
FJMFGBDu5jJItsvcWhgTBpFzgR5df+lkY31KQerIcyvBa4bO5fL0hwyEsciWDgiuBUgGsncMp/6E
2X30UK/CT+8/+JvPSkO/oPKhglqP+aHmxYI3YEDntQM8QRyuiRNnUxnh9DmIgglifu9+fX+9N9GX
9UxuFQuyGhnzodysNobEoUvQ+03keT+RuZXnXoeT3fur/NmhV18Ly8CEciHBUYL8oVC9DPL0v4J4
sUceq0qDK4BfugAlqj1+B6ImL2cLvel06luwPxWdz7Sb8DSb4suxcrEnwsMXjd8+tK7p/MTb93/b
sR2gfe1x1iA9wKZ6Hci0mQ0GDQo+ZAaBLgelAHjKLDqRPb4pNDWUEXNNgViCwbv1iL24f+I+MMLM
XpjVSbEZ3kQDOCOgVhjAaaY7owyR3LSEVPh/jIYif+4Z/vvP+Ybe46w/QTnwfNw1bB9OB4e1TGUJ
c8cPo9TcSkdjZhQU5WYsTfuqz4CV4rbC9UXkQfSVM+rdtSNGpm7aYpC2oCdSAU2euJaPbostCZ+M
XQByH+SfoVmaTgqA5HdBGVdbC7wtJ58SnbPhMsO/NBbBZhxEdjnjVrQfJxtx1/f35U0gZVs0VzV1
KX7WjCu+fjNN5trG5KxHM5H1LYIYq3kdpO8eb/Df8HghVNOlPPGZH0hJk9ZBHLaFDeQAqWktyV+v
qnsxGWGZjX7gqEer+VCU3Q1tDzTM8XFXzI1Y+kIhxDGB+SULHNn0Qjm/htbzW2aSbUgRebicUKd8
uxPw+Uj8CHWuQx198CVEHgIsotGzbzN1d52OrfmhrWR9t1ikEEayNLcOnZgf72//24DHkYTXRC4h
YR8dpixzXYy9q2nhF62TXM2/03ZrTVW+5Wo7JX1x5Pm4Mm1Ikkpri2D3es/z0cJDa4EpDYO7+ajy
BD9q1PbvUzi6+B/F7vWiLPOEesvbtAWiElbXK/qyXiBq3YAXX760oqCoXXY1dtnGiAbsZYgIxh6z
Z0bERBpEe4XWC11luIRYQwbfMq9nJMWslhNR+O01xg+wSJ24YlaC30EChZuAnXTMkPqi6YNNRM2M
fUHZPo1NZp5Y6m1QVeSGWiMOsO71Ia5WJdWamS348GZ28Is2TPyl6NXT+0fn7SKWwGENbqAHNdD1
Dt5nFcxuAgg9+/Mi5bNRRupnXODJ+/4qbw8oq1AKMKMMCEeq9/r9jXPUTDJKZl/2DbB2a1UQn+iW
+lWbqU2EifM/E6FaY8N6TYq1FcSFwfTCwYruMpc9BBY/cKXYq6Y2bsxxsE/EvWO7R/RZay64jGTW
B6uIsOkV5krgMylqiYldb5YkT8/f372jq5Ak4+8BLmUe6jot/cBISox3C3yh6TxvE33VJ+F04rgd
eUcwZh1BIFmRmUOPPrrcAxCbS7ZoTuYFDi/6IjeC+pNlRbiNMQp/Yu/efkkQMkGngRnhKiKN9Hrv
prRPGC1jvdyNjUuVGDjO4vheQBicplN35LGHg5/orG+JnPtQ3aHFmBSdEyYZDcZ68YkVu0SEv4VI
7jg9pzRPjrwviivKiTVarRfU6yfDMrfRNQRIv25qj8KJdjJi3//MkujPCV+/JWZzTIvOw+FcRNkP
4JSG3WO4io1IEFtkPOqpIxrt3j9+R14UC1GpUaSC0h4ecqNvGiUrHMMHxJE/1WMRItAbLtfB0p8I
RsdWknB19HqZQ6Q9KPgNNx9i9JV6Jnlkdafg6mH9aFT3UzWdkkP5I+n2OpteAe7/Xuug9lssfNBc
h9q7rpzwemiqrNkoZ4lRlitk8BFKgU62YxEF2h+QPqM3T1Xe7erCIfvD27f0Nk6gGAvq7JLh3Hk0
Oxzg5eAOZ1PRTMXDaBTVc2MPpnk2p/ns+PlSYqn3/rt525HQljI1GRfnjTGKQ90oo4mSaIBl5ttz
KLZRpNqbfuq6r7i/NVvby70tfXUDjQFrMa7NNg72s2NV+/d/xbH3tm6mhSEtEJpzkPT0M1XtbDYD
RFRZ70KTZLcSut+BIdknljryIa/JHukOdubkVwdRY+6q0tZEcjxEkbcslLKCzQyh7Loxc6YIoa6e
Uo46uiJ9BZu6VXBgDg6KjdCFNaQrwwns5CJWut83XmhlDGAH8kalVXSioXUkfFiCOSXI8YR7piYO
wsfSurzwefQjDysGfKmgjJj6n8kQ/gkfFjcWr+zP/X8oMdVBbpuH0YL1gh6En4wZ3rFp0sBhjht4
2kv/b5xUAr6LxwAwLLt58HHniUkHu+wmP5who4QzHiZLaBaM+SblA/RU43uuxsTwIfGPH5kg9H64
PfnPiUxEHnmdpG8A9dwEYE+HMvJicKCVQz1nrqEP7DNlMd4zWVl0qwp3uIKyZG5KXeqzLmEoYjQw
ExWG2dx0WLD4oXTqC9cK85uwmGyAXcw6Kdj7EzXEkc9p7T8JqgjhSvtQjXKmXhFpifxohRQIprXa
mPZePso7XK3Gn+9/uscOG4ebrxetHbRsDk63N4aGEHk++SJqmM0pGWitJzs8/zdW4bt1ae4JTXfx
9ZEe4ZotCP9OIMdVsM/aBOqmN5xyjF7/lIOQTiDUHukevXPnUOoqXmQ2Vsob/Xaei7tM1MrZ0KOn
HGd0cNrpZsg/1dMUoLMAJ+MEOPG2MAKbIEsnv7BMxkzWc/eiRJli25rwA558UIrlAmZ6fp2FDVoa
C/SpMTPbs15W1o/39/XoSXHonEI4gl6+cgxeLlpDYRlKr8QBsEsfmx62IFwwONTekm/fX+noOXmx
0sHjtUCUiShZCYtQXMJmxCijJRtPQBnHn8eikrU1xt+Ht1luWgVgb8Pz2MigNWGPO3IMcefMgUP4
9d94IpdZK8F5pOV5cJMkadDXxkg8wtJcns8lJkRNK6oTT3Rs31bcE6xihdsPE8/amYj1djv51jj2
WzkzuJFWUB7ff5ZjQe3lKgffVypFW0tVsW+UYPc9MwD+FCh9Vs2oIlShZOz8/QWPVOTgYCvOysFj
CuGwdTFKaxZJ2CFbMvejH1ou8zCoYo6X8N3dx7Hx5OWk3ObrVInsM1oBxnXAGPeVlc/uKRuE47/F
sfgG1pkypipffwXMlysPBunoz6ZkMsRgFjgX0eMknWYX6eL3oGKUPOIQS/YWA6EpDs9nNz7xCo6+
aBAfj9zEhdVyUEgnfRCJaYGx1nh1tceVozsr6zY/UaS9GeQj2VibUxJFPeUCbR+cWgcX5dIp2fIW
7aerJQ/Tjym55wfuytb1zUB3l3EbOtsEdZ8fhtvleF477lcTXO77PIDrnDgIx77Yl7/n4FZHw5Cx
oGmEqBe4yOU0bABNiQqhDH0KRDi2w5ZHaAdnN2EqHOwwrHFqBs1rlrPqzsbAYsKgSsMTge7YJcKl
sAKLVIvQCF8fpqYf3cEeo9FPyLl77K5yhNLGtYH00RJY1lMNIP8j5lagMRskZfpvnCOaNSiHUqtS
3R18yjReQ2cJ7dEvIy+/rJnYwPA1bz69//0ee22EWMYvKbagm3kHT5mujhtBOOEcUsgLoJtGnoUq
de/mZcqHE1t6dDFocJT7yhZvOqqMyiFaQOfCXwDuzhcXNdMywiYFI7LxxO4d/T40ZDByPP6DqN/r
BzPrKO07FzCmUXP0HboyA60OY3QP8+CB0I+m/WMEWZuxuvVQQg8HSDsofkvjcTRbnGXbPvTiE3fA
sdSAA7JyHBxg+sP58jqtBZx7lCtGphH3eSjmMzGimrW4br7XJZRwy8rth/ff8LErYU1yrRWeku5h
bzMM+9hMmWLz5zKLt3HU3kH5Tja9tp9kZ3x5f7FjnyY6uhDTyPFoUB1EYLPs9SRmvn1a2Oalqt0O
8TL71Nz8sUdiA4l+DDCTax18mnOB/Adg0iqVFXWPOWMlDwEjYhsdRjVDImL4d56KcfV1ch5tokNX
jEGmtoPcEYojk96GXZHfLd3Q3L+/dUdvL0eba/sQxoF36FEUWxDAJ0GLBO2/8N6Tnd7kVcTEj8yN
relGzNm6S3uJp0P3LTAsb5sEqj3zxChPHNOj2wuvg6l5j87xIUhLy3JISlhTvgqNEFD2/7F3Hs12
ImuU/S89bl7gIafA8dcbXUkTQhZvMiFxv77XUUV3l1SKUvQb96BqIimOA/Ize6+t8rPsDQvqkl9Z
sB/Npnr998/+28uGldqVLoP2zPvl8JA41ibASEsyX+1GYPDcxJiKcv/vr/K7xw+f6GrGZ/bHTPjn
RwIpdzaGW2tJ0rSx7pxhEWeWU+PJHKvlD4+f3x0eoCRcHnbMy9De/vxStXJ9w7OqleRsZ76rhO2+
psEIiEtlsPq4Ck6ZUczvWzt1/ouvkvkzUAnEiwImxs+v3JvBwJTaoAJ0luJd0QFaa5rW/UNn+rsf
jAEPw7krxoNO/OdX2erSL6aaFBE15F3SiLkBb2R3OAz//Sf7/esgjMaSws8mrn/+t2aqp6IhDmNd
kk3AQBOzgF649n9CX//pVa4Xzt9eBaepXzsZr2L6o7ULzabeWdiL/4vGkGUxDQDKKX6aX34ZmXHd
K7L+Es9NZyK70jrfzdq6hhoL5Sdqxe6UmvX8B23R7yaDKBIdYACUTEgufrkW+3aEl2nRE8zaxcDq
YYZ9SMd1eOUI8I9gHKfTgPT2gPNoup9FTse8yT/FUF5f5NeWXFBVMspieMZM6+ev2N2soQMltqCr
Se19bYnpgD+s/1QOaXFYt9b9amI2/dDaYogXvNdFlJWj95DV5Z8SUH73Y//9nfxSV5Wt7/dVvtGI
+b2+WG1u70uh/oRf+M2rINrnBGR2wzbl1+rN60c3A/1KRwRaHcRa5sCxWOre+sOv+5vXoc2g4aGm
ouX5deHeN5bdN8NoJV4+NDdL2RF1xULtD8X9tQr85ddjuW6zhqSGYBF5fRd/u0FKO5dwzGorAYJj
P2LkI/fatpa4wqpCpNaqztuVgmumOVS3CuPpH17/N4XTT6//yw3amq3Ey5RbMMewrRqTv35pmqoF
GaDnY71mHnFM6FwO//7w+c15gTyJQS+ugqtU65dXVbnKqxyDdiIsWKsYxIxd0Kr1OZiN7//FKzGH
pMpn6cYF8/P3Cxply+pwQ4o1hNiSXC13WyWNZwj3fzqZfnPBoFACfn3doYNN+uWlirns57QAG7Ai
64uWAN6K3eVp8u8f6Pos+/WCodlG2II0A8HtLzdZqLxUKXgWSSYDFGTCH/I3sXreepg8zOE3WdtW
7R/Oit/ooijR/vaiv/QyfjXk/ihwuaRKqu9mA7Nzcu1xtxUineKucduDo+dm5xrBgD8jXKyDSH33
nV0YlzCFElyEMs5cPL7//mX89isXoK0QkV6ff7+8r7mdthIqhZUsDq9bE8+4U+X8JxK+Lf55vdJS
IPuhX0SVQMv681VkBnoWxsB4GiRDAG9x3eT7DV+pa20fnLWNqzpU1cGbwqutdZH5Sxf0XZUMVi6Q
XOu0vcsMFlfx2KWOcVSbNXovEPeMDDN52N4uestmOvvJ9aNJZqF5lo3IgeeFS+ifMscu+32hVJAl
fpYV/b6rpPiYLj0AvkalnQcRY/UuSDSW9bhtemX4Mg52dgNqfEXnKTjmIyiMoKKbqw/00GADzZOA
uxuuhcLCmZglY4/EsrMBQdFg+VB4w0HsrLkurshVrKI7sabZzer12+vcbSUT0Hbj9ZdQgtILJxcz
cDirdDxX89pDDsbPckWeV0A3rbkbASvMAbNNE2oISGSdNjZU2qr7gKNc20fsdkW7HyxGoHHel16w
G1SbCvJn13HbL5k3lWRr5RmfJl+xcE9zCfEgRz1/tnsZzgkx0k65U7mTQfN05CRidlvbFmH87GNT
+wXUCW1UV1KhDyGhC0UxAwz3lyq2MVnKd1fjj3UoS8lXBajLTqpw2B5tb14VcvJlcyJ6TEPuc13M
a8TfDZaoKOziDXAgXBfDmeRtJ43+vecNwC5hvZwJLyeudCYEjVD5OXeeW2ZOFe6CVRpnY6I2i8Sg
t2Pvph524mwFaYj+IGSknhGyeAGOgSG9mIbhafAK2CJWCNwAaASb/APU+goEbpoGN6UfgON0081e
DkOxmG921pTY/L3KuSuyNS8jkXPOnJjYlU4cjPZgxz4hVvJG4uwCToypoknA48qLcFLUjVVeEzMh
NM62K406kMcpNHt9bwet8S7tp+m9Wivy0IMrdPYSkqv2eeUS/uSH7QzppO0vYbM17P3N2Y7oqkx/
X03l/GK6wBSi0oUWG0DMRyBWFrigrawbR6ybS4N1cw2z8M4cBwHSthDZ8kGH4QhidYX1HYElngz+
Ty5kUk+m831pXYMcDNMpD5OhjO9dwawswthUzvtZtlzCZluvTzwya7Hb2q1585oWJkGbMeWKGefm
H8uyD09OUTTfukEVDzOggPI+zQL3rSpkCW8WVRh00TzPzSR0HdzyXdigk27E6Mh4zuARnRqc4Sqq
vbWAy2GqConKnHYPCzCsKgk1q7eYcAr1lYjfroM/0bZ9lAb99HEs8rk/yjFsql1QZt5bbtTzdLBs
P4X/LrVzX+WLAHWVLvk+R8NkYMgXG4hVd+Uundqm0Tu3Er25I1KPdFrb2AT07toIIQvwRnBcg/Gt
+dHqCAyR9VXRVt2RDzB9JuHAMGJ79grAw2HlvhV4KbIoDPpt5hIgti9ZEP+oHUo1KzwJo4LLBH6S
sq4VZIPHwwDhzebmzmKZoQWKpxSjB9zhpSU2uqzbk3AL142KvnWsnVK6B/Xh25iXQfpAjbGzsh4e
tWGzuV/yQruJNKu2B0DB7X7r28bswVsn+iQKDXLUef+TyvD2OrlKaJPa9/ZsDiLSU9Ph8RaKu9M2
ycdDdA9s/8idrhXIpkKDN28VHp6iTUdkdcJpH5cl9J6NfJb2XtabalAX4HSOtrwq5gTbu4SshAJ6
jYar/jvCI2E8Wl5XzYcF1AyBBDL1t3MzDa2Fv1/OAsW19oYAcZyxGLDBPiNSbBfj0TRmcgmi0XQK
o37tliqE4FAvKbys+H+2gJkAOvpuMg0F4fFYVp/hEJQvnq0M5qBSDKAc/PpcyhqcsjUD4QoMGSsZ
2K9rbpX8sRgUxv6W1JO07oz2D5XaP+S4EGltFn2or5hlolz6pR/NkJZO7SLcpPSzZ76uBlVZukaV
Muukm8BQ2a2SiZNWXzmmwD+XBiAl5NAk7PCw6fXw+uPI//+W6f+Bvu1v1c8/EKCv2+dv1T8BoNd/
9JdROnD+w9CO5BMaCcyrP4STf2WweN5/xNWUwqQSdThrTPv/GKVd7z/XvSYYPSZEyPkC/uh/A0CD
/6DHoAHy2e5cf/vw/8Uofa1+/2/dCmKWopg9Fjw8RrTMG365jkYqyDB3IP+jo4LnZIzysBhyPmTB
Wu1widgvoML0H3QeP3dX1xf1+dCQT5lLIej/dZVD7KEISjcojr5uSLCnLLAkLmkfwEJnVSl4B2ER
+efYGSCWOh94ouYg4f9Qsv88svrrXeDoRT/NTPXqLP65enTmZZZdbZZHSDinazBFarMJzTZG86Pf
fGxsTM7C/kNpjDL5n185E9UAA615NZT9U8yvVmM1vKE7GN44v/J0ulnD1VmfJs+VG7+Dszz6o4ZU
lfrK+8pACzKdXLsuDiy9wsgol/WLGpfZ/Yh2y36DR9TPx6LcHP91yduS1HXH033CprlVx9wr7frZ
q3xt33CE1odRbm3i9E17h7hLFwfgJxjJDO0/IP2/k0NFlZRa5mInCPu7+ZIW1Rgbq3beWhdMtdev
MOIx8mEdanxZ4scUTh2XC0KoSOMH7a/gjys7wxwzK/Zru3r1GbF8q9jl2NFmuHE2+KfND6HN6zn7
xkA2jfzGqY/EMXpJ2WcCLHP10Av9IOb8jXmlmwT1aDyuCxQuIFrjMyIWeVoZBNxDVHWgKrbm99pA
kbZO7XPIAfOMSsk4pr09xjSf6PdSXqQMSpsk3bY6BHL9AfO69+U2e0lu6A+WVJ9BkL03aoeYwca3
D6LHKWQEmaLTroIYHMd3WGlUzFloEHww2Ri0BkqrM0k//udxDc9ZUwhQOnxEf7Pabz0t6Zdw6vvE
HZfJfJoy960JSrUThnNZvJ7smtnAorUr5AIio4UhdNQ1ZKdbrdvu3g0yGa/NJA+WNNZvm+zH4TTj
wl0iEDNWlayiz+oHvRhDFZvVaN+XmpTprvY6yLZoxMoLf3m+n53Rs2IGFSM/yuq77xHZhOQehLoM
zoIWKrjPoReKeKzw0ER9h4kABoxVwehPdSOf7GKb1bPHD0VsAyE5nzVN13QrZTAARGmFzVDZBXri
inYadyM3Whgv7UpaLUvhXh8JLg5ujaUrgTaRBKYvGaazF3Lh9VNelU0WWQb+7hire36yOmfMdrnN
gDBa7KLJeZ+l3R6CvKCf6tEgPtlV7jvHoBtFe6ImzIx9paT1RSyBfq23doV/3Riij8NOhVbcz5NH
tTzpmk4Iy63V3qbS8u/dOVypFh0XkWoUNvnmJQQ5rdNnTWYwp6mjmYnqSkJObKX29qldgR4vZzCI
uxWx0FOFKdlLUKe1HxGPmGVMDkxt7FIDI8jBLfL1SaOSMk41/Pf+ZUJoXl+QP8AtaepKBRF5Wy1E
lCmzwzhQGA/iaTBWNy5DFvf7ZSy7bGex2u7ONp/4hUa3FdFISi9JTQ1PlqR2/cw+wU2EUtgBi5PP
RUazsodI4ey70peA9tG6AfBr6lCfxww6KZN/hxQXq86Me0JqJpc3MDRTtDVOmDIHLhkeAEkd4eYh
9lk/lDr3h5sZpc3r4ldO/bxsQoCjKe3wRbbp/G7sfOcZJfACIavVS5044F74ovPCg71BREf1gbt6
LAGkspB8m2gB1b5YDZqfQeWhODaV096WLdCXOCsJAuVJXw7+szOnU/F1dHz+qdmsS3DmiHTUzqX5
ai7CdIfTZKMwibKgnZtErxtkfr8R1vSSKnv9AmW0zy+KON06Jpi53SJKKDuN5DqqmYRrse3Lep4v
ztDmT97SzN7e8MOehpVqHGlbr9ovG3zCNWlNSGB8k4WGPKdW/UoGlAp3iPr0sxjljyyacmtPStiV
D1WHOIULd66T3swF8MEdEMjtyV1Gkk0kmgUAjSoP0kSoiXSeyusma7d5KSziSRj6mwANqlBP59Y9
IDtvOhguvq9k5TH0xZxcXR26fBYfMVCunwJ8EeFLb3v+nbkEE5yuPq0OPeitR4m1FH2u78zBDrmA
eE9lMluHFFKfFS/maEt6/SG9+AHIvWM1N+2WWDUs4nhZg+ZL4NTisbOCAfq9KfIl7gFJR7kfLJ/q
WvVMQAZG+bTto4wmXDmIlELjxbM2+8FoTZJzcpTzlypsmjzuHFhskeOtAfq6ovCTbpmHozkxgY9c
5qz+2avXRR1UVi76sVY8KG6tvpq3W5WmHZkjfZYXoGuLnrmdPxS4iHBUHgwZXGN1GJ5U8eA7ZUU8
a+m6JGD0pLJ4Zbs+VGSj3Rtj18io63sS2q8+Pk4L06/mCKW/bpJ8HjZIaJ3tdAddaFito7fIGSLq
mt7npalu1NSp7GFci3TbdaC8D4o38pGHaXYvpOG2UUEUztGjh3cjNQ7v3W47STrmDewbhxoF+di+
71nL95HH5XLxJ+X7sTcV3UuZOf0a2WiUT2LW3l2Rt8Z9MdkTkQ+1JbkuCFlQh0xb4dOoeyIZF573
tWPesCdWd8RT9dObKO2ljW14vfl+DDv9SrSV8QA4VDuoyEb/Qc9pZXHF5yFOdbfJWwK3BtM9GPNa
Aq4x1rWGIkbWVFR4q77jkKUaqqrA1jdmPpbmXsoVluqcma04uNWiSGPp0y2P0rX+6tUcH0ldb017
8HjiGAQdkXp8Uszr1MUM2yE/Lz1DULhZUzyHFfMbosNCErXW5UlIhm2XkBldvp8n0rD3xGjV27lz
x46sHlfmcVlbSt12dbdtsWpVmF4wgtHZD4udUiy4bvdVL+Z0E5YkzR21msWUbJb0bjnGZ7GTgw4+
9dWYg1kYtsHgIrc2824ai/SbDiezuQAxWQi7k5Y37H2lTbmvSsHUj8p8/lauU1be1GZG4Mg0hdc4
KE1VG9HiAWsGLlxf0cy095U/f2snCaZv0NOXMfDu894yLp0O1c52+vAjJMvYXq230XV2wjPGs9kH
13gmeuBBgEyD1EnykTWeZwjHR2scrDKSEjKrD3fRjEF6cU6aRuuRFcwg7marh/BTyC0czeDAvtu5
SJnw5e0JB6LLWGgbz+0I5K+Tcx8Zxsj2t63Gb37QKPLeZPpqEBL4IYPXnkUcis6ll6mNaxInzA3B
vtbXMW/k2XDAtfdCcnwXTra3RVl8DHrPfC29/mlW0AuipoLwzOBSM1CbnjYxkDWi270kqCJ1nI/d
FXVZs0afI6OHaV2NQ6K1INZrzbq4dAfwzMWYkSgC1mCYzKPOMsAzKBejehrXY26OxSUYrXJn+EbD
rNEod0UI1bMOm3tqI7KGhlLt0Xs/qbGiLBh4zPlZEYe2uJVw1HBBVeRItQcWG2TIrdJLwro96gbI
qOtdXL1UCbl979ltp3ddQcxV26V97CLZi1wMRztnUeIW7K7ew5qdjjwevmvRMVUO1MchEwmpcaS3
BeKdyXCYQL9yt1hTd1+lQ7PDEXnm75B7N6j+S2ZX77tMIgEqWvtQrfkF7cpR5cN+IEyKqrkjrM98
TNVEKWV4x+zKwInQ3KYRI4XztgpynEdY5lmP/9lbm93Im4gF8Mlz2hE+WTTlQ28F1ExjZ9zyC6ax
9K3yKd+cqmXi4qGtMOb0diztKnELdbfkObqDqm1jv9uQV3gWc+qyfRRgjfPIzPL+4uaZ+YUoUnHc
2t7+bm+y/AQ0nJw+b/xUylY8Or1lXRZujr0QbXW2vfqxKo2O0QmRbEsZAGCdIcwZ0/RpcrrsFUj2
c+av5pMLaHqBin3QrkBgfn0QW91tPpKsxHntoZpyML+UxFJCec6+zWWa+Mo+SOlMRaL7jaSrcr6z
uXqGMjAZTs6f00ZyeVh3LDfgbjrBpy5k8umCne+XU1qZPYA9Ud0K82sIWXYANhM1Rn7sLf3SK59z
DqPxeSCIPA7c5s73JzMaQuuNQmY14ERw8bXN4r8fVfCunENrt9Qm0TUQfAjCWXa6da+nEJFKWJL1
Ol6czsesbdfo5erGeXKbprvYofu4bsETVHR9aDbbv/PnNvzszZBmZ38N9mEoL1yi+sVX1Q1COZLO
0vYmLwAlzCW+D7fZiYqo0MpEggBUdT0NY+WfvFw6O4dUwdqY9nqc1kRt8x47UcNxXEkYeXU2n12h
DsgsnxjuHapiao+Dq7OL6YBaXNcmfx/OU/aSOcqnjBQ1XprAvsvJHe53M+6Zu5ylCaGrrAmjxrce
axiiOyNdLFaizkaMARlkoTW0B2Nbna+QFYt3TUFpBfM1vNEtTGVDmNU+3eZ39dRsu14QNwTD/twR
+BhRM+lHcGrBmTTNF1MY4dGEW/9hsWCT+oqxQB90ZIJPwbgHZn12ZUVD6dT8fWaEF9lLtffc8UEt
Wnzv1rz5tPXm8wrr4UU7nHVzyDgh5dGPC85/UYGVPTH9hiZW1VTAdlAjRmD72DpFh88+fVfa6iLN
otivTRmQBNfObF19YMrQDEf/A86U9JbcUHVxwoZ2jDDZCMR8cdtoVeyhox4AatCZzd0SYS5lEuzr
pLNWmVS5wfLiCh7fnNa6RzrBc57xItFpRnooRAV5WLvkDqaWoyMLscDZWhl7cl8Y06dAZONjmfXO
vV/oMuKwTCPXMbKLu5ZyPy7lhRa0wBW1GC8pd3NFL9N6n8l8fRTFKD657IpAQrU6C8u7Oe9ZARJD
l0+JlvqEZvzcWflCdV6Pp0WYZmwq6b0x6LZup4A1UIeq5zY3et3EbRCSDeVkzd5aDX3AplzFEnM5
kXX1DeQNEFfM1GNloW7aJkqBbUurJ6X99uyDFfM7GQI0ZpARTcwS7h1n8o+NuYp49egPsGC2lzwH
5iyX8fugqR1srJq7fEu3gkfcfON07PoqWQy3TeF/0VAio6kzT8HoHlvTORCLul9q2sSon5Qg2XXr
zygU7HPdcrEOS7fiZW4lxoWgdph+zxMBFc+5Ny1DHy094NIHPL2hM5wM2OTww0EpDf5TMU4IJXc9
/HZ3vaqs1TokVqbYAZiK9V7DbDpgl01l6A2w8FLgvPgGyeBoStIoC2rn3VzbqNuwjvXycyhSIqii
1ag9N0uWZcx9Frab3xMshQ/b5CQfOtZU+3LMwKF+sWYrEw/uIF/HuR2mHcsujwVNufG3wtvZNDWx
N6Y3KQ3KmGjvqK7FAAdAmEU3Be9BGNuN+oQHtfWQZ/XB4I8nUWsVUh0VqiV4s/cxTy2HbfMsyPOI
zMnOjVh6rNMGHnTIivoMLRmWFA7WbTI3aHHhuDjGPv9BAi/hRfv7zqq7j9nQp1EqXZsQCFCqUVir
ED5GaSVyTr14YPUc96k6iMb+wok7xgKc/bOS5QTgg9iinVsY6z5AZh0tomkoobvvXT/1+6bmOx0C
+cpWa7eFCElnv7tX2mAkTxBuaaRb7AKC2rGJJl+z6zYeLyVRqPyGH8gQUDsJ3Y/agxB608OhqiAc
NigPJ9bB2pkJ+xPm+8YbmjO3otoDvQgeC6cxbudtoIHUkK672USwmPkhMZQmqRCzZ0hAfv5FbW5B
JIY0uZ/I+EHewzky+uNjoQeHjzMs/VvIhnyL01FlTjQsrr9Le0njtFhGeQ/jqfpgGWkZj6lf7aUb
dHKHj9t34JjAd0dnbnG9ZuD968Rghrkht3GvyWgypxneQLouESNICglL9LD6cw5Zr7AzgklXgBF5
QapEAmI/P9v8tAnw4ixyQ7KXs2CuX03AveQcqoXU2NlP6m29Wwa3Oo1afZONf935kW2gJjCQLD/h
te5YcMuTgwdiR6BPTuxDtz2625weWd1l922qxlcjN2ND1e4eGk5+V1m0HBG16neLyJIqGpAg36hx
IjHVMJ6KgigBwxJeMvAYIpk3v53Dxtgry0mUZbbnOq/rg5ioa6NO1YTFao/hFvzN4Ik+14tMaThx
Zg7rs0TA+gnEOf0uirfTMPluxE7cOmAt0+ehsN+wTfUnSwM1LtT66jfb7eoRBXFl2qqDWcpHZx44
5PXm3Jjb9B3IbRuPY9adxsCVO7C8w8l112PZWstjN5OtWHCr3+cFJvICGST9eL+S19J1NNqB4xi3
etApVnOmGg/pHIwktXBVvDGvSXeI4uXRaNomznFJAs0IAEK7QfpCoUh2p19w0dtG9yAn+wkKwLSr
rap57IQdnCwIP+c6NSzyVrrCSzy/6RMj85t94RRZHFwxluGPtAPDmLKMmWce3Po5EQ8U2iQz29gr
DrUr5nXnIpM9zKkubmBmId7MSu+5t+tNx+ZQ8vkmpYit7WCe5Gr6gIC4f7dV/BOvFF0WBT/CF7y5
uu2MwHtoNMWwEpN8Riaionk1RCyKvNoz4rDYzTKjI2i5LwmEZiFazpa1b2y56325V2IcP2vTXXE8
mOmx1B2dgdGwKbwa2Sz6w68l/cWl1FmbaNPLD6NJ/4Ecz4z0mNZ7Q2w8/KtVv9GuXwMl8r/iJdYf
WRNW2w7mEW+Fr94XSw4TjPEyqbP9cIebhlwg3v8Lg41l59Hefxx9xpQoAJZ3XluJLEJsT4Mk62yf
LQtnIUiznTHmy9FiNj3Nljqn0PjTWJBZ8W41241vN+h2Q82eEAWEexgWKc8kanfxSO7a6zjQ+RJi
an21N/U9GxDIMz9uvaRLm+mZjIKnFeZCPG5obNc10LdptzmnGQISCQlXAArJ6mOGxqRwnXpXlu57
VhAstTfpR2p13b3FTIAqjhOYFMjgILvJvkFItx3TJcQ/044kHWxtd1JEpu2bwNP3S4aRyglr68DU
Trxbr8kggfK+6SVtH5zCrQ+Bb1GG5KTc9yQh7GvHUHdTjeKzNIcN7Rg5xGQrZEebldTjnI7vl1Id
7NoAO0ZN54XZ2SVdJDI1DHrCj09cW+2TN7Ci1j9CSyyPAiZSiD329DwpXU/P7d2Go3wajcWMWLgS
YF3I/Dig+OfDjh8aWy0n0YT5DQPTMKkxRp9AnvcPpk4RAEjhbVEug2pPPmUk1mCuYi+nCpyroAds
rpXz2Sdf/NAoiyDTrnO6CldhN3xlDrV9qTDHn1UwWVGNgIG6h1imIR/0LkUDcF92xnQyaqO6M5ld
NRzwY/7CDKDd2+we4i3vvRP79pvGapoLQ0cidhr3CAwuZPgz3yryreJwzo9BbqynUQ7LQ5kW+bFF
4vMW/siLUV1Y53G/WT1me1gWj+RdtBSkNY/TjuDtwyKRPfAclYv9PJOdHqeletWI0vZ5y7cz28vd
qk19rLQ8qLZlK+F6j4s5c0Xn3iYdsrbN4Ta30v6ztMmKiyrfIjiAbJuh2vuBKIm5N82PjA+IvFl/
xN9QhPRHpv7BSZqpgeZGNH28UqtbFzJ6nLPflW128oLMst9XeFQ3sgnII+izrxQW6yeNVx8M4HXv
BDm62aWjv6v18jaVDW34csMEZIhZRPps98v+pnO8eoe7G3D/4FEIr07HPPJHmE/eUQbv0SMRHIRG
4FDZ0ooHI62p7s3PdoaUKRVj8G0FXsBZjOyJiWZ7R0qV/ZJq4Z4DndI7lU5REppheI/pEG5x1RYW
yer2Ei3T1FHCUQvEdTOpUxVyY3p9fs18Ktdn+uOey2azHjtvGXdDYHAAF0jLDgQN1LxJdyyfXGMJ
6yQrZnGrx3I8VtOGvkHMLLlw7SGWM10EKkbdvVmcb5HdczeSXaUo0nXu7JphynajRU4jmS35C8MX
va+p4fD+OemlWGnABuJh3lKTxzsrJnFea9t+An/lPV3HRY8Md7yzXQ7yvP6IYqpbXP1B4QjC+IT7
OHGqvUD5Ze3RqLI6Uq72iegDkt/ncnkCC/Zx8NvqA+RK8p3m4Zr1ZIXXr6VRq/VxQ6PPoLiArx/x
jmhWRm/9iHVke7NQWJAC2FugOhF2fFn9gm3cFIZcHzSnIU4lRm+Dc6TDDlFTdYV71vgxbqy+lufS
cqebqnTSt3QhUJu+yUxIyULs5ZfV9DKiiTqIcihJaXG4f5jHxFkzk2FTGVXKbPivoKvGd9bsE4EB
t10XxoaxwlttfwRikf7AgCnKOZ746J3j9iPDzk5vRPVeA7XMH+FaDaPANEa3nn8HNUFzE1NNM3gL
zXC84GRxp33j9DAc5WYb1qVJjSkqtTQvqGCu0V1s2PyW9LGiaXfaUv0zQ/jtCLCJhB9C0vaZcoJy
73dBfbcik/ro9CTMoQv3eDItjrTvZWV+ZhkXTIkfEjouFmXfMaml/CeMgPn6jywxeY0Vmw1Fwi6L
GJvcJfidSW0G0zmjpoGVZpi7EaTHt7C9ZpIRM8RMV8L0VpVNGVteB+s2ISSzax5EJ58ns0Bv5ZPh
tuZ3JZFg/SSees0ik1CeJN/al0IFH4X6tAkHzvAsjyGhc16UcoUn4+JeeDbGBONU5zFPI2+Z2Cds
jH/Z/B7Ap42M9crzzCoiyur0Zi3ZR/uZR8+rL3zgyMPLlvjESSpbrnuix7u9v0Gn1N0Qh/51tdOh
2CvbB89oWWCk5GmN+V3Wd3u9YKBe9OIcJ20/LQvLMKl8hGnEsOeD8iN/KD80jK2SyueoKDyHCDb2
kUwqjiED/6zJL8bU6z25Qfw5/4meGTfL5ZNNnIZrWIcCVAWXurxmAqbzziFf8jmgC9yV+XJv4iZK
Q9HGgnskmSpIGnN/V5j6bkqDjcNm+C7a9gG6qxkjPCofkTzGatIn2ytv68kLk5UY+TnMY9kvKKdW
M3jI5vCCvG9KUrv/YJn1Z8gk995qM57079K6kThwgu9OiZRB47t6qsjUemxW87Zvli/48ue450na
zXzbvRMcml5vO4mLIwlJTjvXHE27jRlZlLZ0vMSeFZcCWTNA8or0hToPEpbE+W0mchSZ0kGI1QL6
dVJZ/y/2rmQ7bhzL/kuvm3U4gSC2MUjBkOSUJcvThsfpgSQ4AwQI8uv70lmVrUBaqU6se1GbchoB
P+INeLjv3qtWYZJrhY5Ui/C2n4ro60rQd6+9u7rjb9sI3RchUMHmeKHeVSjo90XhtwBji2HXtvID
7HNadAk1nOhDxErwHMbxSG8EQsg1Kj6wnQx4euLGVHeAtM4f4Ahsx4IOqowgE512awy983FKZrNj
I4lBfhcYuGKTFnDlJfoN99dAoOe8oNOIHi20AgcQuhQHiiHyNzEKGzR8MZwyALYGfEUHebdA5V+8
oQ2PW38Ciuz6s4pV9GOLX3sM6Ndfczy/iHM9QPkO/3TUYfcgpRHTXY5XMYO2IhpTmYhnXOwA0Uri
32iz9CjfRFU+QnySLSjuVNJC95EheJ1l11cbIQ9UgvaA1vo/FOLp7r+n1jdVqlR1KqGs2HwKw05f
5WScho/PgEv3f6B+nqueh5cgdiBiAKZGR5Gg7wn6Nd+eM4YYKRO9XxaglGPl2yZupoc5GHF58nGd
MAeTdj7dBZDObFBSotl7xNVllft2YvmnTvVQ1IoA/NznXtPQawMxgfkBSi8D5P1m9DF2kN71m6OI
tOFHDXGaAPf5rlLAJpjxNko6LAJqEpg20sCLFLkIjgO+/r8lWP8fqvZf4Hx99sX/AlVDi/JLJb5f
CHpsf+MPnBret/+FOzUIG3wKnmSgovBHfwDVtj/ClAaGiICkBVYUhGx/ItWC8F/4LwPMwAIRiRtJ
CATZv5Fq+CN/A1ahUbMNgeEvuyPVCKZwwNKH+XTsIED2CTdY1bORHDyzrQEeyoODxPvVERGPXUEk
MbqBYu6YUcxvHqFw1l4/M9AvXCK6hKr9/FU0+YDgAMUIwHg/RzCe/Wq/hEg46O8ehnYKPpRJAxgW
0C7ywDjzblkb9b/la42WPIE0nGjG99i4/yjiOM9klaQ3BJwIu9hfP+YzijYx1imu0YHMv0LIAKOl
qlwxnzE3QYv2Ebhrpfbmva5WBVS0P32NgSl4UqoYmt0sDPuEdmp6V7Rx8p0ypIWDmiZ1mKYguNsA
rHfzkiQgeNALXvfb8gofBA/9M2L9JyqD9fGnaf7fjf4r3MZxXxbJeV99n7ov7YUbbX/jDzcKfPYv
MPGAkT4CPjcAEvs/XoQxwH9hRBUkQOgd4jxt4fU/ujgRxHSYDyp0THGDIGrzyn87ETwP/x/DlBQc
CZnWD/+JE11O5ngbEHVDoCYW1hGutfRr05tz3kHXmn7xluj0zAa/8JQXVrZncEyVgGF7aOYzOvJf
IWz21RuLV2YpX1ramqkaOBDbgE6b88RRLVVj8FBH7WtM7C8tboUT5D8IiTUcIw+kbA+mb39roPh6
5WaULdE+ixps8Op0Dsv5TKi6BWABjYcGyHq3xa0pvTSRYOVX2HnaJ+Bur73u2G81rNvqm72ebd3g
XumPQOqf+6WhUONkzc5f8NDvtroFNy6qkk8pPuIZVYU+JlCsu2FgcXHcO7zo+d6XfKmSfE0UbmTD
OU2bY8noK1/0EjT8pwNt/v586RmPpSYHPvDchL0fnnRXSXm9Alo/fpn0upq9WnIICHi59m7iLg4d
P3Zs/W4IvFo4bfNbRqAQ0mEEAIha3OxlE5EmTR40Sx5P50RX1X3btuMdZhhfmQLfDsz/Isz/tNjP
zPrsIA21SvHm0KlzS9ldLvz+XNeF+UfTwP+7uBUaUtL4CizY09lrDXvgTaneeV7rGNKsYGnwNgP8
qlHnrpq/Q1P1EKD953T+bcWcMGyHRraR2pRdWf6WrF2TVSHGDP8RXcGfdoktD0iVFlD9LBWYSPzp
mk090MOqfE0o5IVPahN2MBxEyqcBhpm8O4wjHqXR79wMY4XjQAE1BGgVqBgpXYDKQCP4Pl4n7WgX
KyBLj2BYFELwZ9RS/AFvVvFpQcXnFtViKyIXEBgvfa/H5iHpgxtxUhyafH3rZpntYzz3o2EtoDSL
rQto1IyHJQ+G31Fx11/+fvnNAr9wU5tapqSAlA8+AkxYeF6EcQu8I6ioBV/gylDm5qTys7//pRdO
jz2Ibfw1opJIRBte8psAl8mrdgFw02116wtX6bQmuA7gtRxiodX1yKvqN1NRDDu4rW9943lJczwE
/nyNF+ER2Hm9m8bXBOFeMo31jRuPUUAb2uk8QLPlk+cFy0f0+MNXctdLq1tJd2KaVwC0YPVSQSid
oQdUdeMrMz2bg/7i/NgksWEzLsNcUHnmgsw/xoaEN92w0ntvgaDOvgVXQn3Fuoh8dfoMoRXg/DJE
+1VM4jx67C4Cbwbms5snt7WtXBsXBZ54KLgdGgBpkhxEqaNxOz025eLEZRjXngFtRCc/RJThqVC+
IhXwwte1h+0Bbe7nqMKuIbR8107NNRexWyK06ddJiV42ZqCnMxrR3+Z6ucXsp9uuI8vWczKMMo2R
SnxdZKUpf5iVM8dQYOVvAaRDN80oa5oUCH+WvovD4Y/LL7Rdi+/9//22E27tgmfBeFYzFwPGKM/g
cL3lvs6W9jUSjhe+o80gAX4jdFyHAsUrwJiAEHqfiFhmN5PYzZOSsl4PINc4T8qv79agNtf9HA4f
3BzHir0qyBsD3KM8A12It0rg2P4ZLdKf9UxoRV3AHkyNcQVx9jCsU4MBMa+oo0tu3+HZp+xA5REC
cS/OXUN/wxPKU58G1272sAKuQXPA48OKXU9eD/qw5B06nI43Aps6ZaVT7ammEmeQtO0rvFEXwEU4
7fsng/Qzk1QMkswBAG3ngvZfwMf2MOJNxO0EBtaXHATwiH0xiLMpYwylgCvjWpXqnylS/nlO7Dbd
gOdhPEjAKBGEKOIAE0E8dAyC1sfUaZiKtqvFmQwdxYux943R9Yebwa1sBvHiBjNOON7Q+cFQSf8W
b29uSf8n+d6zb4mmX5/UaQG6C9Dw55izpK9xFL0QqH7Sbz1beUCXVqabrUsPUy7RVzQLjk7m8K3o
mkpadMWA5E674lupSpCUz/J3t7WtG+MyG8FV1ItzaEwD3IX6ngeviUG9YBHfuryAF51WYAKQZ7qE
1xMNjkAUu4USm18ykQO0nOJGnPFGeI+noY95ixeTvzfJFp5/UbrZqmJD6gXAfyK9G9VjvguTj3UB
BGY7fm9BMdkeYp6+pvv4awuBUvIy2KZ1qzYeDYGB02KqARpk6N4DsvaaZMGv1wcZ8uX6Sxe3IMXA
+noxd0SGn2lIHv7eSi8tbfk/K+oF8rbb89yQLDs8ABcYqImDndvqlmEKiTlpMwEt5mGcNUnlb4uW
bu1Tm1J8XkH1wFokuHUBpiFtAXGEJOLwyuF5ySxWkdVjrLE1uQccSbAcC5B7R3njFAbw9nn5MVu8
QxVrhTQ0UB8cciwWwHaG710MDjGNy8VRCCmZKMRFCHoABP6IIuvgtrIVBSQDqwwTWFmAgnIcMDFA
X9F9+7Wtweh5uefC1xCSC3LYOkmAKE/oO2B+i1dO4JaA/xoF8MZwubivIeOcYCbznAdjPe3oEI3s
oUs60r8HiIM+ORnHVhefezHnZgLsCBREDFgJxPcE48dOi9ukmSAznGjCYXluilOdYKYsfY3f7SXT
W94flg0qfApVYa7HgzbdSaMIddu15fq1RNCdwnQ8+/Kb9DFczh2PuHW38tdE+pjnGs8xGBLHuD5V
G8zXbdOW28eKa9L1FKbuSoqRCaBtau5Wf4IS+PIodlAK6CXGi84UsP3TuFAIXvY8dEql4HC9XF0x
sOLFDPZOO7pvMB9br7Xbp0wt1/dCbeayh8VNyq8grnCoTJ45GTy1fB/GnUAuCt+fOnI9NdFtgHuW
29KW59eYKp0NkNZn6MUfuHwES4yjPTZvelYiBnOhaDnC1AD2Q8slveq455R3/iK4uiF2Ir+CPaJ2
2feGAfn2Wj207e4XkdBWhPGBOUb0I+NZNeDYChELwWDiZmrLJce4a+ppwQGJkBtU2NwC6OR4QCyP
rDiQghyjIWdv5eFDHKllJzDq4ra6LVQNRueZYmQRsSSCmkwg6DvJXusBbd7xC3uDyOjilFAjy7VQ
6HpS3QDvHys8FC0Gah672FD2Ta/LYsBWgDFct+Blc/KKNQdHfofBZoD5gW6Uv+cB+FycvjC1/TQf
l7FfZqDBxApdacD+dqsAFYjb6parjirwEpFW43k2y7lNxwyE244bt3x14eC7Bg3KeO6Veet34SOr
klf41V9wKFsdrRUViGTrAPZex3PSgLsNUzxuBrFPvYAoigfSkzPmhmNMlNTyQNuIHJxWT6xEJIDE
hsLdMGI4Nad7QwlmFLhbow/KHZfHPlarMXQbr+9legYj1wBhFsy2ue3cykS47NehXpFCMdKHiY7V
FwKkrw30ixx/wDrnql3CmLco5HB1wfxcBMKg15RVXjguiXXIvVzSZOU4iVSDIXGp76dRu4Uxm+E/
V8PG48lHmGW84QaUysQ/ulncqhAlCPFnCOMi13k+eH8xD9S1b92WDi9PivECEQIiK84zZmIw9t8M
/W5owu6r2/JWUuIAY5C8WQCVaKvgwZTEnCRmKb+7rW55aBrmrC05ZpwwcPqdi/Kjl0Ih0mltG3S0
rFMSqgBzAbXMvyQYOpKVcl3bcs+qbDBISHAKG8G+B/W4H0I1OO7b8k5fq6SPE3xQQPDz8MgMGyBy
PJBUu52Yv1DuT+kMRnkErroCvjnQ7bWW3O242GqolRc1SwAKrTM4Wt+sbZ7FY+KEFYHO0eVB7yPM
0ZVBgSrDCz8Ikp6Vfq0030L2L4qMv8iSR5jsyAeBW3mzSPI2GKeRX6WRh/PSqkBPuxHcX+85Bl84
xooGzOGUkZTa8R9meTDQBlGTNv14rubxR027FUqroxuYCqDdS6t5nGNkVm6PIyAB33dDkJVr7HgX
s+VGU+bNLBSYcWzH5X0Xpe9Rnn108l4bBMOjEEpLA1pHrF/9H5B4podV9N5rDY0X0oiNUtGrXEA7
rlDGU0xQ+6ge20m7wQzoRvP5/GaTY6B9rDuYZZHlvc6HT6UfOeZuW8nEB4yp7AYcFgA4T2Anf1qn
0K2DZCNUEsD6MBlRIhhHGJgsi5splQ9uX9Py3clbq6FeO5g74mCFKsBorJVjj8RGp3QYNcBM6VY9
+hg7QhHTgtDZbd+Wa0qQJ/Ka4rZX+eRjqOlVDdJst6Utx4SyWLN6wYxqvQAZE5lBY9yVk+O+rbza
oNMNEBZF+RgW96LN72SdOqHqqA3Za2Ipe13Bc9ZWg7dBYXS4CvzfnYxia4Ghjok7cBjB61n/uWFj
q/YBQFOvCUK+4PU2uig2C6Eg0sFdw+RvK0w35XPgVjzaAqfViHHwYKtLN8WxnZCgdYMaotvntKW2
4gCCDDpCxpbgPNyRhHwHJa5jRyOyfHP0iklFwh/PYCR5ALHsXTfUjmfFKnsVlOO6gmJpI6oziAfv
J1k8uJ2U8DLGQrRBJ+jgDmc25e9Dwx9CHTkubXkmSO+iecLs1Bnsp7e5ku+7dHbsANisxkaCHBVy
G7g0avENMeB2bDu3WtqGncgQNAVMwOcnU10n4Ppp08HtIm3DTvpKptRMaAImK7jum/aNmvtHp+9o
g07MKifOg3o4+3z6ZgR9A3pgx1z5c5TtWYcRYm2kYiu2HTN9XgvvDVDlbh5pY068CXSBaQqPxBzo
WzqUDwyiB24WsfwxHZYIok8IsJHyn8Dxcbsmjv64jWE9L0x6Bt2FVbfDmY7+EzhwJkinY2zYbd+W
R04mnHm9JTRMr1wtAotPMwjU3Ba3fJKQfmw5OHzPNaSWj2oN2EePztKt2LSRd0FOMBIjkBcgQnZt
ZvYbyLfc+uc28q6NRgCUi3E4G6/4BCmOx85rnPDK1EbeaQxJR2xFygmJBMFHB0KfQoOY1sniNoQo
HgzoOMsQ9Ql4HPaqU5h6lYnbGbdBRKgfAhAokOGcqO4xndg7kKJ8ctu31SAqEZrKSuLaP+tEgim5
A1OkyN2OoQ0hoirkaTHjGA4r2KcwAq12STu5NYkCyzup1+i+2/q3nimPElRmbRo4fkzLNznmmBZP
oCFHJBRw8D4H0gNQWu3dTG45Jzhb5gkcg+M5rxuJ2X12P4Kn09HkVinbSZDf5wXCoVIRJk9qDuke
3w2UgwnOy4AIeolh9RW+p5Hmqoj5kyikW2Kzte50XXeaVagiwEoA8jOaPAaFdkJtYBb3ctsgSUkS
sE3hwXlm4O6eQZMY++BZdvqcNpyoarwy170EER78ZvbLr6CFfi1vbh3gX3RabDjR7Occ3F7AhSkz
V+8RwdSDCfrinKO6BVdpkQ+v9XReqPVttA8zYZyXQzyc83y8pot+xwPu9mThW446tyW0H7b2tgdV
iN1UquLgGdDiuJnf8lVwr9A1R944lyO5JX6UYWzacWnLUQGBiDB2j7k300fgDh7Kb5VuS7fwZQvJ
5iYGSyA1KC5Ec5Sevl8K5hS+wDtwed67mIOmLwbYR4sQBCx+s6lNEKe2BwgOLhdfqZ68tIdR/Ibf
pqt405Tc6VL4h8rHswIUnW0oqY1sa9Zw6IP18qYPHcckoQFxuW/Q4yrAzBF11aQ46CnH+xX6C04n
JbEBP8Jfwbjuc4w50Ajdvf4h9L0vLuc7sYE4IPXzojFBQAcxt9lRrwL/Et6PHTceXVqlYd0mLbol
0Si+EvX0pCl5ctu45Zi4e0MVM/GG81ixRz2Aymoe37stbTtmCL4O4FnBBwfKsy7o97VOndwSU+WX
BuEp3inXGE9PDSQSQIriB1fdXLo1yBIbjcO8gc1Q5x3OKvSugcL/Pnn0g5NNbCiOEW3Stx7iCZ8C
zMtVe48bN5vYUJxm07dppgIN2on24IABeVcxjW7HxAbjBH5fmynE+dZ+8ylq1W1cxE55H/I3l98S
3D5pvnho/rKoBc1Q+7CxMrpZ27p1hiMfQ8DWUAnREnxBZUuOYV/VjqtbXhnkcoYEKfq/UbqCvJGO
bxaQtrhlBxuSg1n0MG41Kv4ifMvC8jqWjePKllvSWLGAa8TveoR80iCnGRzMEC1xM7nlmawIlk2J
Al8zUdeQQ70xwXjttLSNyMmbeeQCjLDnlfArEvpvWc2c7sqJDciBeA60xrHTM+P9D2NqCAq69fQS
G3rT9gTcLhoBlvJhuJpWuV7XotVOd87EBt8UJBx61uF5QxgCwjjvPDTFOzdzW35ZsRJQwRFoDZKE
YP+GdnfiNl6XUMsvc19zWkh4joB4SMPQfisbt1RpI2+Qg7twNTgkRZKc0Ga/yX23EGgj+TEYUHSD
hw+5VCDbZMEA3rS4cNy25ZSgSesn8KjjbIMuuI+a29h/DUe53Z/+ejtJbLU3tAsbDHvhHRgUoEn8
uQXE9HPTB0N1gtYalFBZKv37xY8h9vP3B2erMX/xg/brrJzXjqJXUUPOBDLh+6oqiltTCHazzuEI
fItu+gcMW4DUtEz6xi0Y26+24diGAUggUceAT/5jDEW9brfWI3fzMxsXhReEPM0rfHxwRd6PRXjX
B73bzm1UVMkSwAxzNpw76LhCqDX83JBBuoXjxLpU52AyC1dwmp5pkh/B3PomoovTO0iSWKU60p/K
e4gZncFVffAlKDxBbeuGF8HF/7IooFCdaoiAvUGO/qPT0dM0VuUrrYBtjV+cTxsSVZQlm+cy7s+D
X+5BAyoedMSTD/kyuyWqxCoMMNXShlBlG1Cug6IWmj5fuOavtY5ecOfEKtjRJKmWJUD/v6Uhjjj4
Vb8PVR92+yJPwald1KN3n/e9Y9RLrMBUQamY9xpQqYjLD2D9vaNqcmr1JjY106Q6SB4q9EtX6Pnt
vFY0kALUbvNFiY2U6itR5RKn8tzNSfSjhDoAcE0zxG3+PshtqeoXh4hswe/ZLTiIBN510LwHm6xa
nvzc8E+RaEs3tyWW20bNmECmo4NpwO6fheDG3/Utn+/d9m55rvEG06waL5gEcsF4VWPQYAvl7NYf
sNFSa42RtAl0n+dSGwx3kXvQ4bqFHBstxdDMmCFrip7sHIAee4pBz71LyvWVDP/zoetXH9VyXIi+
F7yrWH+e1RTUWLle3kwAXlRQp9BaQopa9e/QaB4fQOLuP3V8Mh5Ko5Z+S+O2vimnjcUWclPsRsSF
95RGEbhCCeqGt9UEafkaKhAQgK58823yiDdcIdHL/DZAOX6jvRFr6UHnG87cuGGcQVJ4eUy7UQ7g
9oSOyhqNN2Ic7njP3FpMNpipMrOO50azDHXh9xK6k33vfXU6oDaQqWF9J1iNpePwDoB1sbqlWhvD
BO6qSVcC6xYGomMlTlBTvVL0vBAPbAiTzoMqkbgQZj4v07dbtnrE9ar97GYQKx12vVpYkWB1KIQc
zFIchuqb28rbv+d5HCtq0ehigKn9dmfym7R1m3tPbARTzueBJXnPsk4ePb/ZU+U2hw0dsMs9QzrR
D43EyiQajotMb2fA0tzMYaW7OeqgidJj6QCE75FcD2gsu6U7m3OsHKoYczY4fB1RBRiA8Yycru18
dNq4jWAii6yKMBxZVoMt9ODr7l53qVuLPbERTDxXa5dQLB5Dv4mSqwTqEm7bthJdUTaRNBggy2gX
HQjoz2f+zm1lK8mRVUCQLejwJWu+B+cFqOY/ua1sOSPfJJ+17JMMKt/Nfp1Avh504Fp3W91ySIha
eQ2F7hZAxr48pAok+2tpGrfkHFkZDmDxvPCYSDJOCPQFCSmP3TpWryTQbY+/yJ82JZKB/k7S0CHJ
2BTVd6Bszt+No3E94pZvQnU0jKVJSJbO0JskwRW0CRy9x+pacdHMYEzXJAt8fQj7z5VY3S6ONoCp
AvX0LIMpySaQfff5txESXk4HxcYvxbnyI/DPYOWJDYciDh54AOkst8UtvwTdF7Sa85hkfNbg+TV3
cnZ7Q05sANMSrdDdLAjJ/BEyBdOYgwG4TxzLfhvDVHRJFZN1JllLokdoEt4LSR7cbGJ5ZpBiRMSv
sTRqkwwiKWcRu9W1NoRp1nyAlERHELyX6hRIpU45pJ4cD0p4mS4FJFgCIF1IhrhSXlHPnw7QBi6d
IL9JaHmlXHgkdQvX0QxjkpScoUjlaBbLK+cZoEXSKQJtV3bIoZ9UxW6BygYwFfHIg7VaSLYEaXtM
OdT1WBC7AZUTG8M0UI/ltcLq6UyGY9NX0d5HleX2OW0Mk4fmqQxnHEPMLd32in/o19gtO9gIpimG
fLVs4fVSpfwLrld0htQJ96RbVLExBgtkgDAwvkKmqPdPJZSBp6Z1K9xAFn1Rx665V8ciNyaDGPMK
tS32DrOFbjHc5hPpVhGkRaBMZqB5cxzqAmqTOXRXnMKKzQ9VQzYEbKIBvucwlNcRboonMQWOB92K
WWuZJpVfeiSrQGrF827axx2UVdx2bhUTaaOBvQixOMR94x2U+SCME0PR0W1164uyEfJJQZCSbC44
aFziMfeAS6kK7jYuk9hEUZhGpXgXFHHWrsNBr2IfhsztNmgzRaG9no5+3/iZzPN9EORZNIeOB51d
HvQFyPMZgyc+JMMwhmo4ZHaZWxVko7sGkOM1nSz8bPTGRwjfvRtbzwldlNjgrrYrm3oo9ZqFbfge
9B/gnoMyttNBsaFdSaSHia7pkoGuG3q2FfswQ/LVbW1yae26FXod23LNcgyMhmgAVfodFNfcSAYg
7n25fFdzE0acImqp5C7p2qNkvtstxUYuYR6SgaaMm0xBukRNzbErc6cwTmzkUsLmQCJxzlk3oCmG
l8d6E9r76GJxYiOX+gTPRX7F5gwD0UABkbse+lhuS1tFLXSDpnKVnsrQ1D5QWWY1jZ2COCBJlx9S
DY2SlS51VsllF8fhziNOzVpig5Z6kM4ZGuQq44k58jS/0vl3N3NYhw96QEPZQ9cHJ2SeHxJCySmF
KKiTV2Ka/9IiTR+1UCSDEqwORnoowVZwjGY3JgHCrNyACf8orDj0opqZHFoS3BWOM0+QPrncd8Jj
aA71hc6GSL2RqofUiHIKgsRGLeloLGIC+clsbCUks+sakonpD6ePaWOWxtmMkEJMVFYSms3CO0CX
2SkGEhuzlDKdglkaJ9BsEuBNt3RXpT95TjUnVHgu7U0MDybhBwrAs0gfPcYIVCen4OBmFssv25GD
Itg3Kqs672Hl81VVJ7+7LW2lBgrWA0N8rrLAq7M87N6ma/PebWnLM5cYc08VmVQGqqn7PGTvIVLq
lONJarklqDy1whVCZUPdXDfzAglEN9ITYkOWJC8XM3vYdRNCFLqj4U3R0K9uFrG8Mmh4jkmwAQJx
ycfCn48QP3M0iHXJ7KZmImnCsDJG4tcWau7kNZqf7ZD9tR0GUZzLox12TQxNjllltB8WdqStoNVR
5yL8BNHqPtlRGXO3PhOxEUxmmn2/ZwrBPKpuQtBmToPnFsltBBNXMSvBegCx9HrY55gp8MW/lcn+
Ias0seFL+RoNS9jHU7bwOX+S/lDd5i20LZ0ODbU8NElGiiTkTVnUlj60Dxt6E5l+cUv5NoiJlpor
TipE3G4jUGCHuqjcIq4NYor8OJ0j8HhD5Ti5jpi8BXPjlZtNrMzZ450SbOyezFbJdlTkp6GmTpce
YjMdrjUewaK5nLLkc6qPUe+4rOWgNDGcDU01ZdCF3RPKM6PyJydj2KgeRjmiH9obmfIo2Fr4CRw/
r6FMtlj9C+e3YT1RbLRfNrBGRaf8ZoYXnbyES7esaeN6WpMMM2SKZCY4eYqg07brmFRufmMjeyBq
NfpAyk9Z4QGfpUT1NEDb0en+irFuKyjKOWKg3pJZytorTumJG+LUiiQ2sKcsKa900U7ZGjSP0Kc8
kMa4NQuIjenxTASpB2g4QWM6/BHw4HOvArd+IeCUlyZJplRsCvUyC/vvxNSHmlVu5Y+N3iGNGsN8
grGhmb4HnOEK3CZuedNG78wLFMDFdqCLVs6nRNXiSNJJvhJct+rvF95jo3eY1wWKgpUBqZNH5xmI
5S/j0JICmL5qjI+TJ4tgF42gP3Y78zZocZZm5gNYbLPW88RB9MI/JI0bvTexwUIQ7p2BQx9kVhb+
uhtSNe6hQOWEwyA2VqidxthLdSOzzluHqyHhw4F2bed2Z7F5lWpvMm0icDahpuTfNgFFCSAcmYOJ
jRUqMW1ehlKIDGq2yaFs249katz4yYiNFiJQbk9NOIqsZ/QNhHirInl0yhs2tVJhxinGsI/Iolrv
ZhZ9q8verf1hA3amsjKi41ha9Jh/QiTeJbN6bVDxhZxkg2ShttlX6xCLLAhAhNP4t5Ps3RKSjQaK
0iidtepFli7pwaf5rmvdXsSJjQaamQ/OpLgVGSTlr9bhe+jnbjHMxgP5JgUftg9SySCMDmAO2KeT
4z3LxgMlaxWWHriYMlF3O8XMLh06t4LIpjRa2r7GeNI6Zi0UYD+ms6nuV78If3c627F192R9meYQ
xhqzAmQspMl3rXEsiWxEUDotZadqLA0F1+lQL4rv6TAYxxNoZdFe9R4IYbH6GPBrKNifAKN2egCC
FullggaHX1GwommR68LpALWk7lQqQG7dLG4VuMM2bxatXZEFQAOhlHubDm4PesRGBVVzS6rcNxxQ
lQDI2rxr5vetXKFA7rR1GxiEcJLnssT6epqDw7jWn5XXOHYQ/0JsVKYRuPA9ctKSnacl2lEwB7rt
22oLlRWUzHVc0VPvqcMcQi2dNSA3clvcqnAXkJEob4iTUyyj3QrkURK4+abNauRPVTyOVaVPY6Xj
q7Qs1usJqsduxaKNDQI4UtCCFPpUe8mtV5ZHpge3JrYNDOpTGZAJTewTJB/nnS/YXZhXbg+FkO++
9M5mnmUIaKc+VWJ5JyBHsoMsvWPdb3MbMa9FV0JuRlEFJORomoHd23HnNjgoguxVPBumTqwAM2sa
zgmEshu3JoKND2rzUnuNoVg8zx/BYfMhn91qQpveSLRDJ5cu0ievGfYBLw9UUzfHtMFBQTkuXjmH
CrfC8qDDFPigL05eaQODlAhaHSeLPvmEf2q89mquhaM9rJSJJLmIsp/1iYzmZtDVFVvdaAB/asw/
h+cOeMYLy3LUJ83b/IoVXrDTcR+6XZhtTUHoiwQcTxz6JAw9jD5/ytfxyc3cllPqtkZfZVT6BJH2
u7AowOIbBm7P6xj1vPR4lMe66ZTGASTjG8Zoj26zcAtVNjSIdn7Vj2WtT7Nc9/ih64hqt3Ni44Kk
8GtS1fiYa+t7Oxr2R4+sjq3Uv8CCNM+H0W/0qZd45ljqNTmCUf6b09e0gUGQedBEYR751Jvxem2T
HYzklnVs+IufTj365FiaknrfyGo/FG4SJsQmNspFsIy0xtLGrFdMbyQbzPFTRpcnUKjRB8M4PAeK
rtOu7/hT6gvuVkAEViU7YiyKCNPpU8f9PYnUsUscayob88KJX+gA/zuxOf+Bx6t9OSbf3c6I5ZRV
zPjaTXCcaI2ver/XuxTddjeT2JxGXbtIwXmpT23PH8P6996jTrB8YoNexq5noexh7Mg3yAnkuhgn
t+rYBr344IXt+QxjVxKEN015jbket8uOjXnpY7CBBXhKhh57t0sgrZGAX8PpO9psRiKAp9Qt16ei
Wg81zaahd0vuNtqlCXUfas9TJ1NCWlyVOygWuz1r2MhCfxTL6HeIfsUmXVulmHZeHTVMiI0tZAVP
6qDAvhkTvzcredTNwh2tbeVJ2vgecPJYu4xuVZDu/XV1XNnyxyYo18THReGkhmW35N+H9IPLAYlt
+M9UlAmZDA4I8DQHILl3czM6JQNoEl2GVX9ISiG7VJ1GQxKQgQCQN9XSc1x9azY/m3Uq0zop1FZu
yyBQB4BTPsS6MU7mjm0E0HbBprPA1mW0XA9muZ57Nyq62IYABTQMDYUA2gkvvOOu36hjWOHmlLHN
XCQrmqO5EamTiGu2V+06vjVslq9UUz9z7V8b+bENA2LTiutS78uTj6apf/KXUnhvyoGpfE8C3eSP
DQ94ildIMZfX4GwQEL4hsxbXgpmeXzd+W8U7f2GmflOuZpwrKGM2sVtrMba5Z0iDfKXnRp6GIAfn
XBD8gC6Z02U9TuPL06Zrj+QtVAhP69B+iknB0Sl2k5mKbRSH7qO4pGEtT6msTlWTVrtgdIOFxTaM
Y13bsU6BAz8ZPYS7cdTLDqyWqZubpFa86/2iMmtQbRav6x2l0TYgu7qxf8SpFfOUHns5jbC5gi/u
iiDv91NKfjjFPRvOoXiuwVSNreek/OhPcxYJ75Xnru1M/MJLbPSGDqu11HGOfYfFITbRiVG3ia/Y
Rm9M7dTOicRRCYM+3kPcJ9ivUDt0MomNw8s1SVCAGHkKmuiGcHMAM5xTsRDbOLxU+6ngTGJpNoe7
mfwPZ1+2XLmtLfkrN/zOczGRICKuzwPJPWiWSlJNLwjVIIIECXCevr5z+7i7XdtuV1sRFXapJJGb
AxbWypUrM7iwkGp4405w9p4UdR5ORTD3R0vG3VLiBFBsfpvMnDin4kU5H02tu/6YO1dn4bTWu1l1
/E35qjhn42ktSQ3O3KmIlC1Kj1rMOWbKB/2mykac8/HKsjaWEodPjyd7UZStuVbDHL2tthHnQmKj
mnOY7mIRtdMzdNBu7Fi+CcwQ51wiMjdVWOAVOerBf/JLfo9n8JNQHv4/lufp3/+QOExzxPI4roBK
KeGuoC7kLkfFV4K50l5+ftNSOqcTUQzCkYGECOlOxsns+q96at4GSYs/EYoKGL9WDcP7HpYH1n9a
XPy2lXSuioTdPcAAKY5M1JqnJScpgcXJ2zaLc0ZRPjS0cRsObmR7o9sKrZf2TV1zca6KFC3W+xBT
08dINEFWR/YuyPXbgAdxziuqMbLekZn3x+rEIcDc9+e6sG/MYs+JRQOft65oRH9cy+JGdHXaDdXb
ltA5q0i30JaRnOIdzIsCQKnRKaTc3mZCKM5pRabjfvMUdyVuhqMzPENN/6YGnTgnFUU+KOsApKKj
KqqDjlwa19Gb+EqwHP9x7RO/FNEK2TY4hAWYo5gSU7yttyDOOUXh0scVxDnwmiw0AWMjjt6EdYtz
QhGLutZ2AQ48wQLqJshVkfRl9DZ5I3FOKirVGBPOxv4odT3n2dC0Lk8a02Du7k2h8JxaxKDuGUOX
8PQ0m7QJx2fO3zbDK/7EKwqbdi1aJCzVUrOMmeU4j8q8LVyd03zaTjbwYEbKUlfiMA8qMYq87QU/
J/kEtMKIU4VD80peAkLJTPM22rY4Z/hoiItsE5/wggfK3Fhd455XaI2+6VmeM3xOtG3IexJ3FDyn
lyYYzb6Oh/hti/Oc4rPVQnW0bXH0whQk8VXv63Sp8/Zt+hTinOkTBqsrw6pxR+3qKmlRTzRr/rYd
/5zqUw+sa7Vt++PYbQm4W1e2MM9vu+tnVZYpe9W3tG6PcMEc97MJtzQgcA5429HPsucV+ODQVWo5
FgoAeOjvo3J427Z8TiPaeBB2ttmW47QERQZlqm63ePLGtP+cSQSub2+ibl2Ovorf54B9Excub9s7
z7lE2sLYgLJ2PcLRr4cI1MQOvbJvU2AR53SijokOHVe9HGu5DnUCTgevU9Wu8/c3PdJzTpFxHrKM
Cx5pgI88zuUuan/GEflrKqc4JxR5S8dimfBI0XidXhUer9jlbu6++lZUUNaCoHj5Pthk3e/edi38
xx17W0izSkWWYzS8C/oAQk9vfQrs7MiuzgWonMsxtGMyjFUyhG/zJxDnFKNgFVAnj3GXzNzflZIe
6BsNcsS58JBct6AeCrocUWJA8NBvVVJ0bwRFzhlGudBQf++75ahFYZ+BHQVjsnaM/wxhoOS3yvYv
wJFzklFZtxjst6o5Osz5iid4FJvLKZqC8NoMmMt/B2kz2jz1uS1gyrtutvcvSzTzFdKjuqmmOinQ
9XJtAiTRb5ewrYGkzrLlpnukdRS2V7SrxuKym9p1uO3XvFA7SzDuezFAyqvLXMXC8WIdojm+ETB0
oDuneV5nU5hD5SHRoco/iiBkcVptCAFZpVvfZX0YwWeTq6Caj0MBMOpesDEI93YgIj9EC3hT93MT
i3QL12XZoVN5OdVMvEcSNX4RxA834fvmwe3MO8BNps/jfQ+289cRZ1vTEK4h0REaeFA34jGJXwP0
IyGJg7CRY76/kPmer174R1qy6XVbIKcGqdW65fBHgX3EhV94WH+jbkPXKwyq2h9NKcvtfdmYatkP
cRSse4mx0+4CI0xVfBX0ampvwjp0/DNk0dfxyGG1UKRxNJTPfb6GeapDUBLTkfqmuqjzOe9uayhs
rk8RrEeLzHoM+KU2Vy5K4UwQ6v1AN91fnmzJTUacXcUdOszFnCjNAvVlxU3vLkLWj/DGrBQvPxTl
oslFMGN+MFsiM9T7OKpZniqO/sAukktwN4ebETtIEaxxKsSoo7u1KNy7mZWl3+VmdOLBQ10Bn2Zw
7iRH5mOStnlfxckylM7uCRRv+J01rKvSFrry6E9tExRNjasxfiPtDML/LMY8SJWTfsi2BSz0lMwD
hdJ6qyNINlHh/SFWINglrVDb+7kHXSspedwE6UxsLpJtHaXdQ3CaqF3dj3mZxks3fhirikID05B5
PPAwCuT3DQpW/Mh1Q/MDp/BAT8aGw/gngHzTmOo2mC8l0RLi3aDM5OnWNuwFp+khsCur6RKFfhMl
0Eps+o9jGfc2Aawr1bEIezJBiIgBSV8EVlEyOB6N96MSqzZJz/JpS8ra8zULFx24/WjjtUj7HDrC
cMHZNp165zE3PXMZ97uuYaDNioroImWxsfm+0r1YMgoy/ctc5suUBMR7+HK4ctRZTKyantpRyA8A
DrTJmjlUXVLrWc+HHv9cHceYD1tSVK2I79A6iPoEssizP+g6xt9bs8jQJEHUVjCwtxD4WbJuHM36
ka7KgMcH7fvSf5eF6lRGinrk1xVkI7+zrVjIIYiD5WsHC5XPa27ZE42djYBZFEH3Tud2IxCYiebt
KjQzNIrTUnQN3Q2aReJ+rteQ7Me8rtzFOmrmD2aWtk36cJzu2mms3B5ri4+pD7vm21wIIH8aEtrj
EUZCQXkI1in/oCKMcDcjES3kHrtaPs+hDy7thH9JCqi6yA9DE9dVs4OuZOXtbu4nUT0Uka7cK7p5
NNpBVobFI7jEmkeXy8Chqpy4KQ+NSy3aQg1PIsKLNcXFrt1tA8GB6dAGgsXXzdyc3oFA5ghLeZPj
caEu1I8YYyvoox2DwsG9tNe0TZo2B4oWlXXz7Cghxbe45XX+rYcLRZuRTiPFLooqqq8KyHcvFy6i
W3W3dWX0vlpswFNLpjncd96M/S2iabCkohh9tEfnVLIE8ou2fsb4CFfPuaf6Mm7Q18dItO7zyyZa
otdqZDXYu0K6+cY5h3SB1VP/ARKvI+zXzFi+DtU03HuzaJnUDVZUkPYbs/VjOW6BzuiGHCOBQtvM
swL5UnsgDd4JEkQmvl2UzsnBBmOb70qkakHaxjLnO4kpszzr4yLwiZF9GOzKIJhfIhe79sLbLeMb
Ykcyo995ur3vmJqw18RIII0WidErpHi7uy3vd03RP9igU9sOIUHiE+ZWIzq7WAuyHypN6EUA2NXT
jGPC5X27hsDLaNSrl45yeRVzP99EXVD6SyWLmh9CeFywvcAiGG6wAV7Wa5O2kIIcl+JGzVGBqZJS
bDdx5NprwFrY3Tl4IyxdpdPl3ls5m2QVQIwTLFD1GYqd660yopIpZJA/sbJV30LV5l9YQxr30Mhi
w5tQUEPTiBRxtrTUYkOEWCak11YNzUIGOyxbFV/EFO8nYcdL50i7A4BuMujYuJ0f9KFYlqMgpc9C
g9ZRL/mh45Qkiq53ul66hOutThTE4RIDiSe8l+UD0ogxqTCJm45LMCcbNAmsklumZTQm2kt/XTJ2
s1CbhbL7qOdg2jNSFtkIQ6QMduXXm+xWQHk2DrIB9m6ZrieVGh9MKqHQ0TssOfSvEJ0reaPi6mlc
uxHxfPkitR720CsXWTTZ+UlOuc/aEvLWUBbo2lTBBHDEaxvnCD/hslxC0Y4lMGF6sgIVRIAIj63N
Pa9xgHiYtyoReLgpOBQ0EXS9oas+0HK5UVNHdpC9X2CkWpt0kLZI157cVtH4Cbcx2rVQbjwCyPpi
hN52nM8ZaK06q9fyFX4kxS4Y0VGO4XiGBGCp9mYxh7XWbZorMqSkGbGtjPSe1PHduMpL3oArWISg
+GBY2CUyHw+1aNV1I6qb3CxzFkXrQ+W6xu6LJfgkYF2V2NxeDdN2Q3PtE037Zz/b+LKP4m6Xz9Gr
LaZbbdEuTh3uYVj5ASvBL2lL4muUnNtpB4CE+TJ5hCAXDLRImO6QbfGQ93vDI5vEi5lSVpkgFU37
LpdaHtmgoR/uyYPAEAnUlaqUG9YkduySsiH4HekwhTCB97urQmEvAFZEeUJnzJhYgM5J56rwHsb1
EjtNnuGCtMs2mHuapJFbf880jV7nKB/yTE0Feyo8H9esnSo0HSkrbXlNQxoCO5hGut7CbUhmM3Ha
HHRcGZvi+ihLw6DO6V4CmVouief0JiKB8YnQmEVNls7HX/0auqwpeRBfxFUefWjqOlwSvg7LRxhG
RmSvujb/MFfV3CPnw1zopWIiXvBmdtAw1k2xPSuBTuguhjBoWq+OfYA9jO+Sriy6D7Jp9Wun0fm5
qusRd2e0WFNYTq2E83RRbthAAJTdRsFSre86p7S7lJrEbN8xTcC4roNB7Bra1SKLK6fBdnJzftuH
eT8eKi7s53ob7ImxboQDEdngtWJNv87oL61qzPRQ4bMKjMtUD1wV9Gsv4TL3bDypxoQ1AFuBkc7t
R1LV7YikKi6qY5E37r0fVtF88oOcX4cIrKWkiziY/B0yYvSuZkdFBgFtFt9PpvZ+x8YKOnXWrZU9
Sjg0PRIqcrtrvMEL2Y4xxjl1McBL1YyyuxvmWW9ITbrBwodqGd190za6TOvRcYrAUpIhAcIa9nvV
u40mndVrm2Lomd61kMW3jy3kJvq7riek3Tdk7M2+pDlyQ8UxdZzOC8M0MK7CDfup4WUmPCFHJM1M
rRlKwWvIvPXgP1N6CVmPXl5BzZwhHwu3rdtViDMfCOPb8i1cc9A9/dQGw6FroGGdYS641A8WNqX8
ouWxyHEryogn00SNSYlkNeJKpJdkxvOsjiE0qaFVvFgM34W6LJuHwC2uvKM0ckUWIuWlyeChgHSP
ugV24aLfRLxDbn0PrcUCU00kxla6Teu6ZaM00VW5iNBcxlQP4NdEcjSgAfZxnkzl1j4uY9y9iBai
eIcKPPogjUr4p6fCmvnVB7FhicFs8LNbA8hwujaq9BF698hKogVDFNk0IHdPAh93V0Ppg53FRv4i
Rh4+9W1gLyOpUFCUbrlEKKTmNuSDmBJrp0VcKqNLgRJggny22LZXO4X9e1R1sUyqpst52jFyZLk2
u8DO9ZBNQdyKAxfBsqR+EnR5GGg5rCn31ZQh1sUft9HmUNWGPbHDGmvcx4DIeNnVFXKB6xaRd7uz
SFeTEe6L+zxynnwhQ8+3FMVO6Q5DsFq/2xTV78DvUMVuC4KJXspFCHWlm3F9ggWleQXPY9Jp33pX
HFqkWyX6SXNLs01U18NUz+yusqfEyI05HHeglei/KVaK6F5qse2a1fUyRffvuEDSc0l6mG/6JA/E
TdhtChUijGMcrEzytQfQJrjIxkhokprCWuRjkocPbdEE72w3GexEg5UP8SzNeLeFfdPdz3Stv7jZ
LQxzxd4EyWoYtqe+5x0Ud5uN3YbOTPdFbxsYwc/FR1OuS/sxp5GfUp5jzIyrOAgyLAAoBeiqP0X4
te0Uon08dOmyzV1xmO3GLqd4KEoItW1iSXuPWphAu6n6iKSuihInWAlXdXyQx02p8ntozPwAuJw/
FzKc/c5sg7no4YSLJGmI1goLMgrIZQHmT1YudNrlcjBHg05dYpaNlXvixiW/slO/6NuiI/q5ncI7
mGaLxDMM7zIzmJ2EGT1P5wIUvl3El8Je9Q2fIRJW8QGScnrFlItulNkNi9Dl7VjyLTiQyZJrFnfz
h3zmwY0LpBgyHlUeEAJGkuRx61BX7GjLeXeT98x8WUpnbEKQyc67LqRjfBXRWh5XZSuwqdjUgnNB
I9PsmrAN3q+WigQggkxdHFaHkdftiWbztZnIrRgbeF4EcbQhp6hkkDlJuT7ovO3LZNKbelBztb34
0OtLOuvp1hpUgolaalrexNjD1y+woV2n3bZiDzwMbmqOC93yz40bV79rZ+mw25ilmfYup6S5AyaH
onxiSA9hQ6q/oYauHm0/gGlbbNGxjafpsUOwvGArz6MrsgyFvQeMX3/Xca3atDHrkLF2qS95mCO/
sV13OygNXUeIASOMNUrwjy14WyJhEAjcdu2y+duhKQe9y8NZ3lHYqw7HXA8oS+uVhF+xsk9gDZFr
8K5rl2pEQauaa1ctzTFko/jYg49ZI79S07yrqe/wVmFTLBPbF+oigoyqSNZS+iBdVDuxK21DrbJW
utOWUBWPtPC3dhI8s3a7LLe1TcqwIe9gx7hdNwTmnTeMx8vThr2i3VV6xoh5ByGEXUu9jC6acVnY
pdOjfDI9bMtw001tUzjr0M+4a4JfFty6jYDa3zLXI+r065LlczvdR0IijhY06B+MiXNYD5taXflq
/g7SZ7S99Jhv/+7YBDVfgHg2sWZd0yWAEOxh1utKkpVg+tDJ4Ypsyy4UFS12dW2Wm5yVxyWv79e6
FzPACSYvsPmDcgYxPOLCNMA81LdVx/Q4rVv/WFA22hQTRzDcoBXt2wtRx9CVj3uxvQs2N9JkrAR7
AXfefprYyMWR1NiT0omHS7svVwxC2Qr+CHpl800/Th3SL+uDwxgC70jnbt7MJYG29Hi19mjKpqJj
rLkOLIlx82dDnmxOpv5WhULJPQMLtH0ETdr3aT2v9fg0FL54RZNh8Bm24AkwjM8bHGXD9A7UDsew
vA4W3H/Gl+g+9LWv9r7dYPwrxm4NjyEYpCzRCqrlyVxQcVfGzIfphMB+Q7yeX0xR1fIgbQMCGqJQ
CZVtaBPSrMwL3+yhW9R/EmZBlxemd4g2A3Q2bOoFxc4Hfzes5WY0LDo20k32olixxi8wi9I8Sqto
eNV0RYWXWvgim5xwZVJjQzMJUvlGXa58ZD5Bn2dEgkvq0XyIT7a0GfYMWKCEK+zH9sLWos+6rlbV
XnLXF7c+9xpVD5uiZjcOZvoyQI6LpHRi6DNOJh7jlLZF/AgxtFKnbRCFxTXhQDSeUASo9YKPfKVP
LIeB8TdpwNK/nWM7jJchyDjs0E551d3Hdd3w71vurDlA4E+/TsNIiyuKan3DyrVdeEcLAASZ6Yoi
uM/ZBomQhBo0IrDS+7jDJkox3puNa41yejGwV3gPMyMJJZiBhbcc6CarkwBRR9yz0JFL4ko5ZbNs
a56MBDfjqsRwDD+UTLV2L2rcwfdzbXu2W/JlFdkk4c2R2nmo3cdxWBHd0OJql7tmAUiZjCF3VaJj
S/IU6umDzqB4Oj3WvIC1ndcuAmVnRj2dYBcxH6Kx7Lv9qANAB+MwNsh2o542txa+byzTs5TF4+JI
0KSYryRz2nTbMtzLsWx3tRtRN6IGqe1exwVVr4CRwnnnZBW2aFsh0056AFLNO9BbpwaSkfiFiyom
EbNJ7kcz7bUEkPmxpbkRNAF+gekOrDIe3LU+QKStexNDRCdwqlgTKep+urbIssySRBNj+iXnSplE
EWG7ZIBx1Iux+DtSpDKck7recB3Q1e9egHpHMK1HM3RI87LDE6qd3LrjjBNUmV8IpvZKJNPRC/Ew
gjlWTdiH79Rcz3oX5XjJE7ZKf08qMtivcRdA9ampyrzMypUYCUoBw8xHn9XCLeJzH26B+son3wB5
mNqx3IH6G6B+qu0gUul7opIFufj6Nhrc+XDwwI0tC+2bYw9DzaNTXXwHsEy8sR3DzwaEO9pQT+qu
OcYDWbLKWZ9szvxujfHfP+he9f/+H3z9FRJfXZGb4ezLfz/5Gn/+5/Q7/+dnfvyNfx+++9uX+nt/
/kM//A6O+/t5s5fh5Ycvdm4ohvVh/N6t7773YzX8dvz8uz/95P/vN//r+29HeVqb77/+8tWPbjgd
DSHR/fL7ty6+/foLO7FB/vuPx//9m6cL+PWXT9/r73/++e8v/fDrL6H4V8h5HEVxzDiCwWnybv5+
+o6g/4pRggNrlCTGf06kYee7wfz6y+mHeo+gh7+yf6FpRKRSlDAZY8b4f3+M+/90kf5z53HZv3/9
X26s733hhv70uU9N7P/bbZKc4Q/q+RjHVDFl57z4ZpiAeIc2SrwKTHDg6AU195sVpsiafFCAUStw
SGDMhNQsKK7hDliHh1DW253cZJVfRHLF/hILFrQHxl07gkW9DTANhAIuzWTt6k+Qq0USCBX89YMd
rfwUA2eEI6y2/kPMgzJMxhkVcpOUiAtQ4h5zP8Sfhwk0qi3RXSymMu06MG6BbNh1xUGwl0zPNMq9
3edVa3iTFhibCl5theG9LhWTAcKYEHjD4n22Qcno5RoUrC8SktMgTmfeeHsd63Lk+7Z35nogYzDf
oCpwJtsqwua9xOhLnYR8i/v7kBSRuMiRRKO8WrcuXC9h3Wz9CxZNjPaQiQBQYzSziM2OysBWqPtt
iPhgfWXYoTxFmmszDoNGdUYwvZ2F8xi+aFhmkicNn/mFpLbjG58AZBWBM1clzMjq947H7fR5hb19
99zZecGO3C2ATMCa1HWZKGNZmSkUO+iRyxWAw+1Wtcw8qE2rz0tdL82FXvxkbpbCR1DDniH3VHYZ
B9tDh3tMENmSpSUORuHTEoO+Lw51XLR9pvOmzvcdZy0Q6szPMd6MCihVl9ePaqVQVMWDkdJvpEwY
WiXN9EoKmHpjlB4oNQNM6dB8fA5mXUeYoyzNoKYs5wjLEwCuYeHDddUCsUWDxoEa8pVhB0GzuSkd
zGLqAbH6WAKMK17RQQnYYy5yd9gK2RkAVMo+a9IML05GZRqairhMOZiJJCd3+qu2Gpvywg9VV99I
g1ZUUjoZflQiQpMpV1sE+8G5pvmxN2xFiwfmyuk2quoBmWefDUK1D804lhU8sTyM+HrYcD3wgA8X
A0MW3sb1+Myg0v9xIHXzpYzKO9Y18gPJy2BNIstPrbeu/sriPEaaxkfhE0bG7iMHeNrdoWZDlUgW
8tjm05KhZlGftpzlNzDJkQ5FKg27tA0V0DDEpf1cBI+8QZsKbP/qakUrYkjEGg6f53BpHiozi8+g
S5RLygzcVBI3FnlGq43v4zkGUALYAokmK64sNvg9VDxT2Ba6C+yvJHHo1wGj5CTBan7dROd3w8TC
rN/I0wSFrl08sugabU8cAhzPd3ns3k09zxNkYsurb8rual0923mnRYrFYXeiJKN97Ove+1QtqLYS
wtpmSbQt6wiOjJZEV9JX3KBy16W9bENUO1cF8gqeoQQdALEDZbK3FaELFHQj1Awf8R6U8zeGhohK
Ib6lye001ZjBQv0QRJ/ysl/xeNdFFunoqxCpr9mAibqtqoPbbdEAagPsVfJOBYOMdgzAnUn8Zs2r
5VGEhp2OmndosKv7ZSm6LzG1g0yMjaRBr3I4lSBb4Z9VEHcRkjXA62ndDRNeJlU7t+sIBkx3zA4Q
VffoO7D7fh7MkELMfehTkhP2caZT53aU8rZL2NyIFasc4MIeHePCvSA7ga2eFbMvj0GDKb5dFYFp
uK83k3OfYDjJTB941MbLIbeYKEw5uqhAc5rYk1QvXb8NSQcqa/Vdzo6V9wCaT8a73Hcd0DsMCm6P
itMBXdy2ZdVV54Yad6ePUb8mfJrUPxtZlZwTqgRVTKKSoTF2ph9JI4YtzIYSOHFXDoFJnSyJz5qm
G77+YSf9iy3rx9mR388DLCaGrdwJjTqjvYQzXTbJJw0RU9p+acy8fqEd0Pa/P8uPLJ7/nAV1WcwV
ijOYt5zN0G3o6FbR3AH1nhTa03UJtQNfuXd9ZJekbWx/g0LTvfv7k/6ml//Hzfh0D0Gajii2d8p+
Sw3+SMCvZgeX2pjrhNUOrhFQ42uAEOTDTkjoSo+iLA6M8MAmvlXtjvgGYi4NEfL933+OE8///GNI
RmGAReHzGp0TdlXlJdxOQp3kLv8QkzK/xlabJypeu38013u6zQzQNq6YKQA86lwZJEbcLDwF43jI
nXoKN033GzTXfzLj8efrYThHrBjjArrO5xIhDj5T09Z7nUQK66HHIHRmcqev0bX4Z0auv11QGPIY
Y5CxCml0Pim0rWGZh5HTSYgG8lW80m9mZvlPpn//4noivB5xKIWQgp2z5KooJIOJS5WAW4DkB+Qk
nQ6wRb1nthrWf8RO/u2KIkbxLjIZSeSJZ8TwE5VwQutNJUgYgCtPOttAQfrJe/BXV4Q8lIrTO6Ci
c+EF4IU8KMSs0F0uvUnIOA4WmCcsSYCK9O0/k/75zzVxpggFj0ZG/FxKJ0IpCr43rslG/bhn3aB2
Otiq3d8vo1Px9MdlxJBQQyIffQyMySJYnfFHpZrVLJwAPzr0KCMnY6+iEYu7C6bx0jvy7R+fDmVB
xCngFwb5OJQMfwwecgBo2/QRmghlUHxYWsGvIFLFrrpR+Vu+ruInDNA/h0iiQsJJSBWiMTu/ifk2
l6TtV5lIZaKkGvIXxkiD4p3erlHnAAXVPznjn98SnJGCBa8Uwhw/H2bJi5wXk8MZW+b9fpNoq2OL
UCkER342g/yXF3cKGjyKMb11zrgOheunqlxkgux72Vs7z3u4jo5PMu78Pqdl8Syh8PqzSYC/ukC8
/FgFlIcgR57tbV1U5Yggo0zAsZ0OASgWOzTP2n3fVD9THP2rbRQlH3ZsQjhmrc9fToi7gY0EogOd
8vGqCOQpz+ynn9Dhz5fAaUPjEYkjgv9hJZwlBW4AI2uRNd75ajJfbGeDg6K12wFsnO7qMPiZLsJf
nk8KEH5irAME4B/XQKnzao3LVifQPF4zIzp7GAuxfoTztR9BWMjrw98vuj+/J8gNQAFTkcTGTdnp
if5hZK4AE2eSkYrRqHdgnrgIqTcz0j4JtsyXnVKzTdeonX/mCfqX50VUIafrFOjT/njeAQyUbh0t
toC5Fk9Vs1KQFZR/cF04fF1h7/cYwBr6DVtBHApJFTY4OKGfvZ6iUKsESVLBnqgD37SvCP/CIEaY
/f09/fMqYJHicPUDHKEQPc+urULuRUPBVBIFhl+grfwNMcgfSrXon1zQX54JjwSAC04Wn2uATCWB
nkZHVQLiZv8J5XTXJGLrxTGc6Piz4fs/v5vIjQGEUCwEZDznWNsS5d144j+BlVgdWLVFadDLr3PO
+wMgjP/F3pksyYm0UfZV2npPGTP4ps0aiCEnpVJKSSltMI2Mzjw4PH2fUFVXSUiRYVWrXrT9i99q
EgE4Pnzfvef+K6fIaYXDDqWzS7CBaTkUeX4eH/SFuniltEptZcKrqGKK7059Ca/zfUL6cYn78zLC
4Y4EHdgtej5NidhOT0bOJV7nmI7tLBBtLCbSE1erKxFOi88zzScvfdImv1ujVu+rMbC01Gv2C5+H
E5pxitJhTCrduzCQfp3jeAinLQUCBDR3zubjdDhpxr3FXZPV2YYubef9cpIbPD9cf/0UHdQyeKzY
GzEutzYuv5ljehPSD9K+0G7rdalfJrpVRIbfN68Xb2ifkFta/8o4cnq/8LOFR9iC67Os/hKlqHnx
OK2FH/Q81kPqLDLqBeid52/tND3/9HoNS+ciuuXwhZn+FkBmc/Qd8nl0g85YfTfMyoIiVGbKto26
2HQgXLS5tG/JWLXoTlpN8fX56//yyRgW//Nd6qSsUd52eKFryuTgIvDtGtndjnTps8DukPirakGV
ug6Z3D1/xV9mBK7HJ+qhKXF03f3Vt41EKWWaD1Ac2dUbZP8xOuF6TGxo6/ksLqyPv4xQw+K0RyPD
JkfANrdkOrOxBt/2XIdUudmMRIz0sq7Vv16kTldhRmUT77K53nrpy24m2gYBYoA+o99bVW0cHER9
oVGbRmgVsvnSxs6l3MZfD7MG8wGcbpPtE5ffQm6qFcHbZCd+UIiEnBRDPWWu8bYCUu2n/aMjp08o
lEPbmx7TGunj8+/xO+Hr56HLp4/SmPghix3O9gMZhhVU61I6gdKcbqdhO4FKjkqwWB310m0po4EV
yB/afpwPWo/3GgHh3Npfnv8Zm/fL/tGwEMmwVHKeP22ENtOwUVcV0FsZ5l7lB80wD3SXvX/H4uEE
yFVccOun863p+FvgcEmc6tpkQob0rVHttmkT+WtxKWp2M8/ZjB+H1cT1HbaoHn/5871klTkzEc1d
KNZJJPsqdsXHoc/8MiwyeoV60KV55e/dqffbC9bBzVd5urQwqU6zkWTh5/P8+dKOmTR+ujZDaOWJ
RuvOmcygtlxl7rGEUJ19/qX9ejWWNZ0tpMf2mFXt9FJ/2NO5VMeSSrlDOCR0IAqeekpxNwdP7nqz
n0fPX+37SPxhpHJzNv0ePhTXFxbz3Onn/HA5ZCtxlxnNFOqWr9VMBZOokNd1vTcfJj1Xw/WYe8KM
eqNzl8dW8IN2bkVRngZ2qbUvbDTY+RyNNEXcjwiEDC+yJ/AwkWcmxuNE3zDtkNIr4T6U7HemK8fD
jnCdkzMk9m5sIEgKBnbK9VOc63b+pzf7rx7cX/W6TbNv85f/6y773NV9/W3YdvZ+agbeN1+r10P3
9etw97HZ/pv/D/YAWazOdwD/d/npY5XxrP5sJ556hvz7f3YATeMP3YEvQKePnTs7T4bznx1AQ/yB
y4KyEYUjQXX25ML/qwNom3+wbxS+blLv4TR1Wgv/6gha4g+XScannmGdSjT8o3/REtyMfpPlVj+t
R4LCEnW57ZIEyz2jkx7jdcKv8FAQHNUG3pRru7pEgnBhmmYOZHT/MPpZkqh1OjZfm8ujYKH/efS3
jsztZCkQine1/bSKIfuke23aBiXE1jtfs8dhP/sVZ5lamvOn3pIIOMvEnF4sOT2vo0Q1jY8Gtcy9
ipekxALVjyIS9IEe7JEqT5QOZMNCBBLyprcHWYeyauYr3ChVFWbCYZ5UTNxPCL6pEOIOQs88uWa3
hEls4OjxzFy+dVJowIHR5RZavq5+iXpg4re0eRZQDPOm0B5Ke0Lf4mdPXdwkV7OHmzpIV19iC7Dz
mYZZ1jROoHfVd9hbbH4Qlua14bJ46dueHbYR6kYpykBVUvnAojQ6Nqs2WDJiNta8EPHO9CLpyvod
SkB5U89N/iqBB5sfc2uxp7Ck6YZbc25BjukT/ViSoNr25TQxDeyMYTGmrzlWHneHJ234kNTCuU/j
lHbRojrnyceDtgRTV5oujPAToRmFVPtWp9qeHZXZ1Jg/dBHferjKZFQRilKH2LDa9yzC8TvUi2Ud
6Y5fegGal34O5lXPaC5qq/7R1rP+dCg2/HfmMim8i2qQn6Rcsnlf2wtbnrHtcZj1WCWnUCXCeJi1
RFpHe0CoEXmrMT4Qb+fiNSMigjVgzHwKxp496ZAm3XEMcdn6N4zaRg/8jkhkqlUpKfTSd1ZK2ETB
cZL03A+p4ghPf9G0P4K71kycjLmV7NwCWNu+4iT4cpmH6VPezaNNlsE6jEGdjcqhB9ZPbWCjM39j
66hV2UQoGlZtu6aHIZkB5NTzvLwZmhlKpVMhcgpcPGf3U5yWK4U/ib0iTmsnon3p7Su3NtQBPXD3
lXzbutrZtKaiwmTI3PpdOqM47Xz3Cz3F3AiWctEfq4TedaSnXbfulmbq9aOhd/0uNcppfLLnU/fe
RO6aBxYCCXNX4oX5gPdBtUGsXIvoUmJe0Ma0HmIvm9OZE8TUWuUVtFG7vHJtxL0hBlLjW2G60G3c
wawsGqeZ+daJM/mm1Ff3Pc15PGhQRBs66wiYCTbwl94KlFE2dSDcpX2dZL7fBVkixxrNkT0XtMco
g4RalnlNgLPE/dYiyvM4LCaFHpSqzkQwYWvlv8eIYwXYHtYm0Iahl/hvHOvbEI/yJE0XZRJqtucX
iPAHVUdulvbejnKMbQW1Rr4nrsNFaKFVJnl2NdQ0iFGlxe7JXuIXd55Dp4R+Ef02rm/IncSHkFFr
nsY1tOIOOFtqFHoRNo3mvya9bvjYuGTg8qcmtbdL/bn8MC8DcmVzbHBxxNxQsrPXxPo6YzEd7nKc
2P1eNV1fH9bUyJxroa3JY4qLdN6ZquqqvZO1w+cSVuUQjpPUrbth6ala1mry56Ds0pGuXL9S77bd
0v2wulrHEy6yaoFSMVWvErr9tBUpo710ROkYu7X1zTZyCsuTf25I/v+K/T9PKLvzS/b+Y1mUH6sv
/+OqP/1f/+Paffov/1y8Ncf7w2NXiAQHj/+pFs2K9efqrbnGHxZ7OVZunbqqYG37e/nWHBZ9Yrzp
WHKQpd50Kpf/tX7jmv5DULVnVeeP9Fl2/5Wm53uR858lVaOLQnWO9I5NzafLxjIGSF4eC+Xcq3TF
4jhgvkJTYu3V0FkfdAoUbzyr5CSGKjQkJGfey8ZwwyVWS6iVizjoHCR2E5vIt+jsL+FOT/f/w2L/
zy8zf17kUy3XORXYxREBgLwxSeS9LRSTYo4m6c6sClasTjg4wzyd7e9Svh6s9c2kpQbWt6QtmTAc
lti1TCJdL819bGZtZNW9cfBqbA4lJbBXP7z5vzatP+qiNofXf34pb+nHzThKflzXoiiOYwyl1upw
Z5VaI4PaK9LPemmnN66t6t20psh8HGAA0dD29YV+5dmrb45Ylt/HYkq74qi3prN32adHWpY4O79F
TtRhBz/2OM/DdJ6bqDHm6cZtMSQ/f+s/13z+vvMterqurGy1hVng/EnyKmjcKXtIUCtfaazCnI2F
/irDc0vx1/MukaF+3nP+c83N8RgRgm5quNPgoo4kFUgqTbVflXd1fKk59h06/5uPYgun9m1Xk/o6
F8cJHerN2rTpThVV/SjdbD7mOPN3uV1MIbwBnZQeWR3lOg17P1lf4BKJhKOpCBgetsai/4QLCOR3
Zo6hoRmXQITmaWj97heedsg/nP80rayr3p3zo0lMeogQGg+HX/f7EnECkHG9up6dsrhO0J2EXuym
jxQ+8l1itGJXj8iAWU17WBSld7AKhSJ9NswXzTqqG6ttCIvvcZoWrdcTcAT44fmxcu69nf7+Dz8Z
MU6GU86pjmusqG0Ip40UpORD1Xivn7/Cd7DG757K5lww4rEv2TfXx3LSy+vUs1oABb52hFKkbiZJ
68/ssprSjagjMAPd1di18ppNDMojNRoPyMeWXdqlzn1dYEvW0ql4N1SJfUwa3Op0h6jEmEYVxmvS
Hiyn1HYKrdzBSY00NPrRwNC1hC3bl52MY3M/DWt1Y08EXalG5VHjcMtdb6gbO0GMi5+nicaEZYJC
EDEQo7+HDXEJhXnuaW/m9Xxx1pz9ZH2sYrz7dZN50eKyUzjxX/bPP+5zM8+W/Q3Ti3LzonjcXt7v
wRLo0cRcHQ7V+KJJ5Ls57t7bAzxzeAht4EtrufCiv9P+f/eiNzNuo+ExsTu7PhaZO6L9dnCMhTOI
ibd6kk5f5YSyPCA30nMjH62pHY6NIWAODQl2Ipdo6uM6GGzNLjyI05L0u5+zmYIb5cMmwXcEhUVa
tzNpr2UgKEMflwXrbV3Z15XPKbNF48tusJ53GoBfAh1aWE62vIiD+f2kQIH45y9squiBS92oES0m
2RF9VxIU09KFXYIBzDo5/ivZ7hbyyYN0bv3d2gn/4PvreGE1+Pl4/n9nZuRWP1+f2ritcegvj8Td
eaGha36U1GV7U+l+iXHWTXbPP+/fj21LbCp7MbFOwzr5JcEvlL37xXVZ7AV+P6N9fP4KP5cv/7mT
zfQKwAs9bCOKI1aQPIpNw4nyQhO8wVMYu5Ubu9xcjHfPX8w6M5ytLcQcZi2uXJzoR8osyxcPIQHY
Ws9brvHLamLfOwq3VNG7nJTHrixvykSnpDiMWKyDxhblKZwPfEbhNp17BebkDqAhTwfwrcsZjcOM
KjvcOgbmhM8OnvKPECWgvOvYgN8XSz++T/UpiWQ61HtndPUuZA4sUuoJTKbBPHh4zpYqFcXBjTPv
pe6PXR7WAh5G6PvehPlKmSev0/LCiktz3K3lKK7KpffZf2DpWneljGn3wbJpFBwBDRdNZa5GlFnW
+FIzG6SOeO+8+8Tx5RJYc5rfZGIsjVC5snIQnprau4Vi4zfMllLtBkJt5C1ZBsl7h33FTTbmyn9B
AdTYOa6yrTB35MlBZnW0g8cc93AogKS6u7SpoP+oOhkOJu2DR2vM0dgsVb1+0+Jc+zzn8I3MWPOd
I+mp1kPrr8nJpafZtxA8xONCycXYGTZVGS66wB9ITmAi/NXIdR0BdgF9NbcX9K3A5owhsnNulzUJ
LY1yaW/W6XG0ymuOxiijK5UZMhjI4Z5CTGf5x1y31KOVyQLb7dRctVU5HJwEhEwwdA5vvpysxg+m
EldhQEFwzo790me4IE3RzTzoyTmsRWU8ufo0WcHcFH4RzpCy7l0qwdp1SmHka+065TfCXMVN13pU
ftamr3ZsEuqd4TtTz6m7G9rwVMqbwBaNmPeMTvmP0l95y0Yxl69IT63QuDemXwduJt0nDcFrEXS9
XcxBaxGDTuHPkE+zzBC0YbS0jZ3dFCdUkJlo8ihUaj1RhMNl7xfdm7zK849G4bqfpa3lPR3deqne
QMN3PwtnWrU9pxY1RPlkquTBzfAKhEaj1SiCc58Np1mY9StbSgmxrq4g/ZRmoR8L6pFNiI5V36du
ajhXVT6Jq0IjpmKfzdRDyq6gweo1+useX5lFZ3nCL5Q1GUI11595MCrVxwcbs6VCI623c+hnvfn6
pCxPIsol6LMMQEzR3BDFIEVqUHoX4sbp6jHCJxsj4I1nDPadNCI/5/AUxEm+vheL07ZhiqS8ooOt
htdt45yqP/ai4dkd6VXM0OUP8CZIwbVTMTwkBsM6HGOfsY5a6hs0mwZFtzNTYUJR5Ow6RJZO4I1r
e9RQyexV3zb5Pdwl9zWW0vGpw6g17DS3ZhgycpLIURaLNSic/KFPsfsFvXTFp5pPjZJt2Xmv47Gp
vmlW7372k8kYonSZnK/tYrkZTrqxM0McTNMbEqyoHQFxEZ8GGgeo7Hur+londv4mq3ty5hIdQ1+E
9FvZAf2uxQhaY6w+tnoyvhip6b5b1IiMjl7Mo9uhQQv6OLGuBr+Om12MyMeg+mW+QNm6SxTRFwES
++ybShwIQNToAj91mmuEO+pxMCROCgUK7aPHaMICLfWuPZq1zPfFjK01Kmvfej/1o0p3VVJfz1JP
r1oajUY45EaLj4lCJC6PJQcDB/vFDOPRWD8ReAyLF5fmsu5MCmu3iMPnnhpTIl/BW1ZMmkPzXje8
RV7rTazfZaO1XrVjiiLcarz6rd3nvPhRLP6tQfzjsCu6dm/7GvT9MYmzF/gSNVycOOOclpokVgsq
hyGewhzrKXCXRWaY9yrsfMdpoQgddEqIr06tZzEu/Vn/LDGyNJTlsOJcVUKNn1p2rNXeb5g7g8Yz
Ehm6tlbeLaIGG1W6nTsHBfZisCAeDI8m8YF2kcb4XheD/DihJKbb25sW9BmJbZ7+FVGhUT9NccwU
zpRJm1B0KC3T1LkVyuYzfH4FPLOgb3vN1JlrT3XW6WiQm/s2KSqGQDFFYMUuaaBOR4Bft2iIbX/e
mzQLDciCoylnAWUGVtbXUV8MxgUFzZmdz1YB4MdzCnLerY5tix0DG9ZjjUf1pi/nJZiXZL7wnH5f
ErG2kRzVRFOjNQwSVlWz7kCizy+gNN0lzbLeSs1hC7wYXeiODi9+ii+lp23aLn/vhrZpHZWSykj7
qj7KWG/fFn7GDblaznStlfb6hI5DTwMDyTc7gTnJJoR7cU0kaUGS6InGVtziremXII6z4lvl1/Vb
Svg9MhR3IiUirydkGdX3XYa2sEau2NmnG8tp68PSyPllI9X0ROSJw+bZpLgA9chOYzBJfH8HvehZ
qzytFUypaM0fjKLBLixt7MihGvrpIYvH4m1PMgBogxaLyoV3cW7MWj8PqHa2RmdsOvb8FGX34P+S
qzJ2F8wi1n9CpSMQ31TA1Ch72YJ+OdJt6A4zMa/HJF+W4/Mf3Xe54e8+ic0hKlvNWqyeWR0VNvGd
gd3mYIuGLoYDR9Eu6v516ZTzfjVxJFHKsUN1IquNHdttgdFpXxgO1DoHS3xu04JO2bjtbaAqb5sJ
RqdmDjJShNZBwfXygGmHjSEojGvgdf0LAuEupdOf+fZOpdUf6wqdwuTV+n3Ons0MVa7Jg6z4ClIt
+6IsdL/PP60zr3vrIEm8NdPAYxbHbLLsW0hVU9RJNt6kP1waURsZyt/f2dYHUFVU8EtLlUcLXOOe
0B87LDOLkuxS05/3WHnI/8mXl8hDOtbDWhAWveYH8q0v5dtsNHr//ITNmPAaDdsdxZOjNg71VQNa
4WCKKn2Jzyl7aJNhCEZqjbDv0OO5juXc5a10HtaWrsTSMzQb6BaH55/4uTPY5lBddUlGW3UoSFLV
V1hFtFqkjou7LsFXGGTd7TyxTBcs02de71YHT6HGAxLI8gBikcnNTfywtiD0WDgyXj1/P+der7+5
IaJUJgBNa3nMgQjfgrSFFYfqPspNe9pn62Ls+gQbH7C9/qrlCHoAl6puEXlcSnY+s3xsQ3q81Okg
wLXZ0Vly/T4nVOdO0RF+0lptZeaWfYRYPuHVV+khX5Nl//yNfzfm/Gai2Qq6Fw/hdjra2RE+U/sl
t+bB2ZNeDSHBm5tbGC9o2ZxkjNtgauX8ZnDs/iMd45ZexLjQsHVhQTF5i95DlbkquVPGDFiOjesK
kNDSZ1ZAcATA+WhBotGblp3qy+QRfGtCJgGbH+i0s/EVknNRhRo66Jty9gDGYXeI2abZNHufv9Vz
T3izy6hsYIpsYWHxjApb6pKeysVNOexGNffIypDMUa0yG2CnlR5XX9I+r5Po+WufGcJbdffa1dXg
WmtyhCQr37twIXaL1qkob/LmgpD0TMXvu57kx7l2rCr2OS3XoCCBCAAEyAONY40SOfXRAqFyhDki
heHYfBtHu4tc6D+vn7+978ar342izTxPOcRflnbQDlmWVtd9AzSq0crijlPP8kblPjU9cF0HehDY
ZeLGTBQFoUlWbKYnhZEZzjFSB2pESWRBPXpRLXFsRZ0DsjdzZrnXqLpg2kNVFSrWwU8gWeQT7Pzm
IEYdk6aGhBXMPUfCLsIeAG7NgvcLLQ2D2H+b8rYCbLKEaGmVRX6MyehBeLk2+6Yf1lur9PsQAkj+
1KZlcmHP+vvejbVNp3GhPzW132THwly/WtbwsK7waJo0f1EC8jr0pwa2nXiXFO3npj9vs7Tobr7k
kM+KYzWmt0Anxwe9ljoX9GP0MlmzhzEn9qUoPsarpz0hstGDkY/15fPj59znsZl9CyMuYefnBRw/
sYb5qUef0VTcm7LMLrTizlxiG22DG1/31VSlR/px41WcmXo4yKy+KV25XvjIzyyK24CbFSqvbCA/
H9H4WMEJnbTjyFHcNlA5rhSwXU7Ztvb5Pz2yrZ+1Qp5LecRPjhzQ+9CfdfdKUHUG/qdfyjQ/s3n7
JffGq8Amc848Sop6L4210QK/sgALDcV6iIfp0uj7HmPwm9nDPb2zH7pPYgBPqnXMXAYRODdoL6wQ
OgpA3Nq295UGy2zEdnTd6+O9wWHipedKufNgdr8dK9P4WM9EXOip8RWgJmfy2qgDQA6PyZxXx5NS
KG6OJZzAIE2Kd2uWuft1KJNTJaIKZ01TwTImBbrT4ZDWkqpfI53dhDGP4tJU3C+G8zlndqOMkA1s
lzVxnOrECnSYWMGI2iMC6y0fKl4vlOOOjU8+43Qc+w5UnelGqxt/8Ias3Xsc9C8MtHOf6zbbZ0Ch
g5zBZDvgN9RU8gpZ2zJ0bgjszY3aktZB2pn6sYPYgKyp1N4nPXxLS5aXcl3OjfXNCaueXClW68Rd
kF7ywfTW6vVqtmVojroRkrNB7QP53/T1+cG+kdb+vfXdBgN57aRB5CySI3Ey+p3n9vXOiqv12PRd
dwVsC9mW2wN4tHozQoAOOl9Rd5XmZCPTc+OQFv8bkWqCfUnRhaPT6XubUONdL+31A8xD/9QnzEFV
lWbEuREm/QLV8/kff+5RbeZWMYle87IxOXpK9TvLrHQ86BVsD+m8A0qXPawlVaTnr3V2ZGxm0gU+
OPzrNjlCazll1yz9QcdC/Mmblukmm7KJBIKivwHkmb6eC7ST64kjBs3i0t2eVvzffMvboKK8EGC2
9IG7HTQ3WrJOC2WW6OGF+zvdx+/++E0bq+07MZm42I+JkVAiN43sWANy3HlwXeBUKO+m0ZQJeHvN
rzqn9QLD1t0LO6wzS8g2y0g31qyZGqoiEMTQNYyqinRgThG0hu7C/Z2ZcreZRlT2QGIvWnr0lsV8
smJT3el9/Ln3obeGHPYvFfW+C+1/9xw3U66/VGiKIGMcCw8FSCvU8kA+m7yZuwEsIpj9A4hHfT+X
CTjQXGUPFTEQu8zNqCC5DcJBl/5J0Ctt2U2JZ10vjgmLwnPj//isNxtKK0ksCGYs12VX5Q+xSc3d
WM2StpRjvH1+LJ17nZspLFv8emymMTsOaSEOgzYC6UPWf4/I+C9eFmr331OZzmzjnE2RqJ9LXXlW
xiX6vL/2ZgMxDvzHvelIcbAbBLVFYow7+nKXsAXnbmoz2WjSatcGnOmR1zeEGCqKa4YsEEK3kRd2
UmcUOFjJfl6uLTUkIMsER1VPSx+pc8vDJDrzZdl1TbgkGgF5JLy/5rrtFZ329Ggq+JEORKJ9B1Qu
UjZkdgcYbbgiM47syh1DyjUD7EB1qRp75kPa5jGNoh1mGnAZ1ViHkjmS2hC25rKvcbOEoOLbC6eC
c9fZzEcxcUOmlzB/k4Ti0FGXy81aC2Ofcq4OU7mUF5b8M+91m9IEoQahGIwdyo3jesWhKQd3I7Rd
N5fywtxzZubeQijAi5PEsKJQmCZAeusg7LuhrZbdf/ratqYYw51Uxaivjp2buRC5fWdHZAoSkIXW
/X+7xGbOKNp6sMYSEVNeJTTuTN970TfrvQ8W8sLyeu4tbKaMRCwwppeSm0iFf98UkIaBO61o8uWl
t3BuQG2mDC3NoAzbQh5JZhnexqCxdo0qjCtX7zHilvElb9SZXck2t4mf3qmxsPIjYsvXbg96Me/J
Xam1MpqaONBd278wrs49tM10sbosLDNMuaNNJAaO+gz/pQf529BTceES50Qa2zSnITEhEzQT1okc
MR/08fhaV5kWAgk2D/PcD9Dq6IuZdCt2WUEeTod587qTvrcrPf/ivvzMy9smPvmpQ1mg4hid1idW
1ix80FFg+o0PhCs1DaL+vLuazHgk36EbIUbVxgdn7LFeTKNtfR5Ak1+LglwJu+DMgT6u5BhBVBT9
mOc/ke+/5Dfr/hY/WWuZw/Ee4a41tkGRr/rrxR7RR+QKakrR7QZFYRv9Icpet8bpYi0ipFc/7kUy
zoENlStCv7W8yEpeI4H2FS11r303JoZ/GByw85OM1Q4B5hoRjkNUSZLXQP/Tm27ub9tJ9kHdrzRe
QcfrtGRvpyVx35FvMh2grxYE1XQ3vMH2MJGEEdlZYr5Qeh8Z3aU54syK/L2N9sNRs2za3GwMBgoa
C/MqN+AFdSJHfIuP5zit5jfyDDm7d6TwPP/Ez4x+6/T3f7jgWBgamAM7gYan1SH8QAGEcBn2xqgu
1R2+O7l+91I3E9+I7Da10rU4dpYlAKSWy75JWPEwnSWf444OT52vM4rXdj0R3pL3o0vPKlcn2p+5
LtelGZ8QtF1yWOcBfWQv4rs4GbO9LElwARb0srbL8qEY6s+dI7L980/m3MeymUz9RK32KvjVsd94
D8IdKS8wO4Qm7seIX21fmLTPzHTwNX96AzCbZZG4pndIxfISk1x9KASJLZi04WE5xQFi38WQcP3M
Irpl6KDNTQvI2vlxXoWOxJ2wLoxMUq8DkHm8caWPyQFblSvCJtbkHVDvaaQfRm94ZzlZFlErQOOF
P5gzRca2ygg81bB9msEfB51jiWtag0SRONp+6pKE0mPFhxRqSTl/4HWByZxqLT4Mhd9fmRmHwEDS
v/+STnE3E4DQdS9BuU/3lIet16VlqJdj6zpf0rYCJN3rU9mHWIDdO9LOmywQA0RggqbM+F4KcBPR
pIn5FSlLLvjHxq3HvZZ8RndQ4cFbYvNFRXQKYipZ0NozV3kNqrSBaLkOLZBoi6Kvt2DrOWQ0N9XO
yIqEhB//lJ21KnqWmgeyKYJHWXg7MA+6FfiaL7+6VO0i5TmaF2XK6t93k55B6vSRzmptJ2jz6Y6+
8NPW+KPOZ/UWAO6rwU3na2eh+9sb4r5JyCrx18XELoUzp4Fi4ZI9pnrPvCXMQ8e7pKfEOcSiR+HC
/WVfTsFmt3GexE7oWmM8RqjOur3b1ulH08MWhFcgR5zpZLJMd1ZlG0/O0JrXwDPaHZT0nvAmUKmQ
pkF5gHif587AXxe3RwseaJTNY40DkH1K+lIy9QN7iYH4h+gs1NeT22l6hVa2fUW83YT4hEyO+KQa
E5/buC8tglhEeUwwo9ZRZYDBwFG1SCLnwJbOUOy18kvV4AEsF0oOBHIUXhx6q52/9fNMJwvKTIt3
c5Y6XqhmX0H5WGf/zVAPKg+nNYGDOS7Mi2tRrjX6VAzGIBytMdDRp2Dngw+/R/M2MqRX06U5ha6l
DBiQ89NiGHWCJWvy3zRmnH3T0BJmh6qXsoAc28dHNRBLG/ZdhdDFXhA2BfYMoTZofIcpiLCb0T6U
xTI/crysEAWOWZvvOX46K5pwaatDMZPFYlmTZe6aPLFtiKFedkea1GpwLJ/1hzlJVy+s3cEPMlOk
bxLL4F/wjQpDjN4o3bqa1lU3iGBLSiKfpEAOCQi3+kQ8C0wRNQ7iw+wJENloJkIMsstLXyyAKYtS
eNi3GZZhAtkszN0elGdmlP3tDK6n2FPCbN8vU5Z87PU122vgpk4lyzQPTbfXxfVEl7o+pXbx0+e0
ROuEd42oCspaD6OHIf7IXp6GMsRqr9yNXcMLZam2P4k8Hd9ocS9VwFfhXYO/JTikIL2qD7Aj5/du
7YxP8dhON7SXQBySAeHkIU1agYWvB2Y9NvS+aGiKLn9FW6E+VLnmfJ7cpSFKutCAtcRypbBbtNmb
sYq9L/V4stEauVQ8EoGZc5cNFTkSPXEf7X4Q4C1ZouPmLpkJp9hbWtk/JBhFF0ibCnfJWpDkE3R+
N54crDOijzpdyb/Tx7l41FqFupJSnXyDCF6zA1WkPrjOkx+xcInhwJxyUrz10AvuV/9k26iLyS2j
HDz6AfVpR5CKiJ1131I5flFKVUwByM+UICixEkfoNJOGn6js0WeO5aLtFktrSLgk4KDekTcz7G09
bh4xSSHwn3TvtrDIi9qnQg5fpslwoNYZ3rpfMqEjETLIIQN52JfBapuELpo5o0EME00Ra5jvJpvw
NWC1jR+aKk6OXdzn5vU4ruS/cevocJu0K78IUh8I5pqNEfiXdN4L+2ThnIth4Qm10+RfWTaKw0D2
DnfA8J1u1FokfoDczbnXsdLCa+yG+UpaCpOyD2X4ga++RZObipbsIEbyEi2JPwPBhdx+SGjZfHKc
6c6X7dtEd7MOgI0vbhT5eV8l/z0jAXlc4BpVdm9Lz/ocpwnmmClvGhKsXNO5SjBUeHsrZZ4CBEw0
IY1Rx3toVF9k+1o/lbhV6dkkObJ7CtJmJE0m7QaaRD3RmJCMSSYIFmkYbUApTn+Kl9ksj2BL79vM
8u6lNRnEWtHEX8lpIyfJbFyGYl4KLB9U+mLUjJV9W6LUYqBD5XmpdJK0AntojPdeLcZ65/SI91An
tvd9bA5wkRcIL9mpWS7y6lErVi1HqJz2X0rl1kvYI5U8eT4L+QFnNj+uzgpAW3lsd9eUk+UaGgzZ
aGlqsklU5utaZA7F+AqN5/x/2DuP5bi1bNv+S7UfFDAbrvEaF4n0tEmKpNhBSKIE7z2+/g2QOlXM
1BHzntt7EbeiTNQRRSCRG9usNeeYhwBeFTZrUY9rq9EkmA2xXjWLpAz7kYNGQqQXS7qMvin35U3G
I3A6O8m+waLt7qc8S6+gezYC8aWPKTbL+pIQYcmTuoXBwNnIeU3AVB7nPdmc5hAQHxK2obYmbNX6
HvDufmFjAMo+pW8LDiSqPSS8nU8EN21PWueYue2GDrvpbUWbUdlFKNFeIBfRiaSrtTWtEslBAnoR
dhVO9oGU0sP/sTsGBrsGa91lUfqImohbC6SsePx4j/cKlfybrak6b/7ebX9lZMJYtVnzO6W/93VF
BrIfYLeJibdRfblzVeJTl5LPd6Eyi2xJC5T3fdlby0LEmavViURAZff149v5w+7/FO5G/E6RFl1v
rOUeNACRocaqmjISPcIAHFkK+QScd7vyWVTPXPEPm9xTGgLTPPFkaoyVQ4riBxUnk6ulA2skL9iW
bv1wpij3h2PGKR1HyXuQOTjO13ojSN9N1OSSvVDnFmoY33788P50iZN99JR4RQwc21pP00hpyDau
k2FE5OwBPvufXeGkeFlHqaJJdLbWhiV9biJNu4mAIKBlGuXtx1f409dxUosogUvQ0OM0Zoaluuyt
Gu7CkCsrfKv5mvyjf4YS+3e/6tU3+27Y40AXdREMEqTn4IkT9pY8J9TmafBShvm4JT7KPCOOeq0A
/s0b9lqlfXcpo0oqGVdGsPFaPKWQxf0b0666a9pgBkCt2thoBqSbqo6yS1xy2iKvQFOrQUDYbVlJ
G3bnHPkIv3HzsIkvOm9QHqK017AhzUmObOWJ9kOvKfDlu37bpEtk8dC3k9C40eDtrqBlxOARWoGc
JjO3vRRVC9Lz0iWkimBVKrDFYNEm16REhmvNLOJLD+jpom7H/qKTimEZoP/cpklM8zoJWQYywsWy
PkqXMWYF12zxEHN0apA91eOZkfanPtkpgKj0kwh9TyKtSyOrtwoboyXnZnJ9J6JihEcUWkZ8sNuQ
f7arw0Y+BIrCDsIiFPLjkfgnNd8p2RK4PRG8XuatdTK7MSrknX9FD1MjORE/zdpUjFJ1rSaxFaRQ
df0VsE/gTERlvUCDH3fYIaJxgwPBPtNx+YPbXFNOKhU0m+LWTOmHDIJArB4B4SIlV3T15lWeGvOm
0ozvA6G6F8ko9A2Ih3apEkDnFmwnbjTFHq7QkvHle8K+S6Qp/vLxo/rDmfoUWKwFft0IqQ82VVIq
6yyUiltkcOqZAs0fpoRTClZqkZ9Z5aq3lquhuxgRQ8+Zdv0KuiQWOXwfZ5i3f1p7Zlnau/c08jgw
tLJhr1FD1Y5CFqXok/raZhtP8rgnEPVw6Ori1v4fLgnzjby7IKeIIQvmC3I0K25jTGY/qe8bWzMJ
v3/8xfxJcqbOJZd3l+jlOXcTmOLa7OgGZpomu8Cp4pURKvU3AhrR8Tddwvioq02IJNBtiLv89nrx
/6Vb/Asw8rvvYc68OcqkIaY6/Pa1Cd9jLV7/yi+uBckznxQYi/KcAjND0llO37gWimF/0sGW6iro
NQPiJGPxLyrVJ8B+/E0anXAtYEcxav6iWijKJyFmMJVq2qZFuKzxT7BUJ7X6GcYIHsoE5QeU3gC+
cbKf0MNYyJrfdDej6NWln2OCxBH70iVh/1KS+b5VykZ3cwO9BDlRtRspdbqAXSn2aomd+92ju3lb
J9/zIU5qp/PdQMcXBt1MEFJAZE5qqFCRkjTwpviGw/wE0VvbKXKaPAx6oDqSlFWbVMkyt8UXuCpY
MpcEr4VEddkbsErPWtQbTkPCpFumVn0/aEm17ipRbqc8bhbEu4t9qSVkbXX2E22J6szUddLFf7t5
W9Mh+Zmwb+1TLuoQeU1rdlJ0Ixf1NsnkNdGvEQCpWnZlW8S3edX5W4uD765RO/smsxQf5kZMPl+h
9/uWJNrvLVHlD0XiXenDjhPbjzOP93jT+HqHIEf1uW4JXpzW2/FM0eWJEISsRzepksi4AkmYCb1M
cFw09CV8FX0vWxw9JrnE1tjWkltOJvMIS55O8csN6rrkkCr6W0xi9ZWZTXMVN8RKKfW+U1FqWw1h
l2xyy5dRfbY+Fih5XBq9ZWCqs70zc/hr4/4/my34qcqMjAEFrypgDEHDHH8cXK0m6OuiuiZ5hDTZ
TmbDh45MFyvLSrGehgGdbD2YDvXsltt3jYz/qzGuAWdhJAy7keJq4ydroGKR60t1c6U3JKASF96S
GIPS7nsaSZa3wP7HmGebIg16djORjvojG2dz34RW/ZYSFRUoFClumPc1/qawYXMuUtkpm0ppQCFo
MSGKSb4fRk2mssQB9NEwich1vK68ImJPAhEYF3dJWeN6zMlush32rdnzTEl1FbX5wVdGqy5pZI1U
p8Cyr4iZQOkB1a14Es3QLz2/89pdEirVmSFzvNoDTzTIwjKoy4NupG1xWraXY72s/TrM7yYFfyIx
yMaKFp84A7w4nYV+uwxT7vslTGhpoyMKz+8a1D1rKYIAluC9p4qd+9DjFOuyUIJnBmFAEoxPhpMn
Z/e21t6nPLyPX5LX5tu7UUUcA6RaISzmZFjPRE6c3IvZU2cdjeJAJUJZtvAwr/JJN7G95tZFqyg4
x9jar/uBGHK965WfmAeli5Spax9XkC3hNoudKG1joZvzM8PU4IYAi6+TqMkwEJfay6DaxloVpPn6
uNDJIK33ShorG0OQdudrFl6hrJo2CanajxjPyegcxuK6sjgZkcCIQ6+o5Rs76ZUD/0kdtYwoLoW5
tfn4UZzsy2d0JnA5mMivyTN0SE/qBgMkQA+PrHcoNMig43SJUcllw76YZHsR9sbOgK/pNxGe4fyu
TM+dQE/qFfP1+R6AzIKFegUZnsxXHJsboxGxOHiTKHe6JyEHNfsdKK/UKb0x2fSyF96R7dUt+9Cw
aNhipdW1JnL559UCpU9yEVPIPnfKYwQcjZD5tsAqqoYOwhBo1fEICWmxtlo9aIdcGR/BuilXehiI
7ccP/2SufvvsLMjAq0iB+C1dZQxizIDapB3gv2lrQ6UUZuQzj6U58/Idb7nnhwwClkAe2VTZnQDT
Ov40qhwR3arF1P+iFB5cnge1U1Zx4NbZODykuTqcWSjnX3j8+JirZ+CmhejDsk9PElWASjdRtObg
i3opd+P1UOMzTo2XLozdKkxd2zJ+0df+qP36m6FskFHzumVSKY/aJ99ZVMixhV++OBAzDkaxugtG
azFV7Tod6m9mhL7ONpdtqblyFPxU1XMWrd8/s4V/AHCzgItPbM7JBBcawA4DxK6HXgp8IHrGeAve
N1uYXdNf1436jVtSd8Jqz0VFnL5DCJBl9ncqjxniuGWeqt9EhrIBiUl1LfpsukI/vUglhbYHYHdc
1B21ZxyI5Ih7c/ZHnHqPIvC7lQ4IfFO2VvuV5Si/ibxSXX88vk+oZYTwof0hbIexwAYX1PrJPBt3
IW82O+Nro5mIn7Q6fZeWvUoNvfbuZh85wd8eEaWxtkrAMZg14MWYg7cVdzP7Iws3LfuWFQBI9LOy
2bupzDgqdYPloSim1ZnbnQfIu1GL1Fy12ZFyt2DosJqevCaSmkTKXMq+zmj84uR3iJu5UPRLWxtd
NSO9pFFXCNkdL5k2H1/6ZOxwwp2hsWDaIdUqoE1OZkHPzzLgmc14PWYAE5rR2Kg1s37So5ovEkWf
84ujjV0Oi4+vezIDvV5XMxQFmq7GJuAUVqMkEbkLQTBdYwYK3brO66Vk1jHmbXo3H19q/gjvH64q
EzgLhtdWYf8RwHnyelCEUhozNOKbMZGlK7OXLrJJwlsIFXCR01kNRjF8+fiSr5WU/1yTxFwDNqCu
K6ww9G2g/B7PeylHr3D0qukASXdytDS3XC2uJ6BWWqVszGRKl37np1utbM3tCOzBkyt/lZuZspMn
FAFDLxHGm0bWWpJTkus/vr0TE9fr7bFJV2WWGYjvEAyPb09HvpCxfo2HNGs+50o8Lf22CoERjfZF
S5Y2hfuRjhfGq6copIjn0WS8Ctu2cuMw6ffUF/LlNFBCC/vCWFoGSkijprGCnqkOvoCyjrfqlC1o
RpsL1PnFVapG02UVw91qBvHUWpOyirV22Gl1dw7OfTIpvX04gwPuvL7xX6e+7bCG5Cj73XRIogT2
jBa2e62HbIr/aMKgEwhplaRKvYusby3texEUw8K22/SWQfRZHdElIOuc2u8fP/PjF427ms/Btgww
XAX5zoR9/Mjx01P48UblEDWx9qJbLRiBrCRjNYUBE4TS8MVK82qlePK5nc7xNvvtyqQiEPBH3ocw
T+dCOk34w/HMHELPTFZVMMsiRls5s9Ifv9DzVUwmLnJzSOhiK3/6+bzGN+iEWtWBKa5bV5r+WNal
6QLMls6M3uP3+e1K88M0NJPdrnnacNGMCtIYmYkHvYn8Jz2nRqln9h6jgO/0Q+2Egd2eg17/Pqgo
h7BRpGqiqezdT1GLFmK/jtWgPUScJVaGFKg3RgkWSs2l5i5i8lkG49g/tCSYLeW6AwkVTJwwDJG6
mhj8TUi5240jsz4308zn0KOZ5vXG5neYzARI4iev8tQPmVYXXntQZcEGJFSVZ4x17R535bTNx8Lb
ezF8FdY0FBxyke1YWiKqB7HqZt5wEXAKWyVCR7I00dRO6uZb7ls/RIamoMnG7sxc/Bqgdnq7mFAJ
LbZgpzIij18DNYPhJGlFdajUXl9NkFcAdRqyv8YAtCJ3ptzxkqZrYVZiZVvtcKBvHkcIWqbg2QgI
AuZ3Us1XpuDC02rq6arcfNPLJl0jW/P2qV/kP5CYpTu/6jQgin64twvqBJ1okOIXun0RqBb85jYs
rqpcfpbjuHxgYqiEI0F9v9ISlF02fpOroPfsQ9cUqAZoS9Ck1+tdUYrSJVKYXBUox2c25Sdq+3lg
UyWziWyZ52aG2MmiYRkgJ4wuKA+aZyAFGHNv442l2PX4NjdSXjTXfhJIG1QGNzpBy48eRfkv3tg9
xZCOVsy8MG4MokJVHRL6SPDy1SiJYEf8XPZWkf3jjvd4W/92p+DuuUvVNFlH5sngXVUYXlraToFU
HGgTNBt7TOA9hSr87iHR3WbSp+XHk+fvrzy7+TlDjrwM5s5TTWfUJLrh615x4JghP7Wj7OQ2hY8q
tKnEjA3GSJ2++cfX/H1C4xjGPC106MCkhZ1sG1JEw3FT+eUhHxTSbNRQBUtPICyvs3zm0PI3j9Mk
QpwNCtFAuDpPHucgEQMhai4Fej53QLv4V3kU94swiLNd0nrxP76ePQfWMVVTTjSo9h5/fWZqBAF7
kPxg1bZ0D/DaBpwP12yUi26pSGcN67+tfezHoe4IIgrIgOVke3y9um4aAGkhVY++MjaTQryUFQYd
TQQE6YWBzCEq0nxbyQglP/4S53r68fQ4VxmEUIzXIyGnleNLw5rHywSo4BDaUv9lKMPhW6EU00OT
6VcqRMh1z7S6ikNZvZLKUF/FeqFvk6Dql4UitY6UqbmbUJ96TKLNNMPPwTN3Dr2qAQD62uA3g1F9
lhTWHc+iB5IJTaKb11aPbdL5j605Igu1owVvc7jSyiYLHWqD/Sbpm3YPtfIfdYJ4MeePS+OQciwc
Q/IWjz9uUXlj2neMJD9IgGWBGl6lzKDscZNz4Jrf3smTS81f+rs5wIPAR/Yrc4BFPjYk6vqpIH2Z
k4P92ATlkzo2yplh+9psOlo8OCjp7DBUKgnC5NMeX1J0SpQbo5UcGK3ybgDm1S4SIvSejLxU3B4t
zUIzA4Kee/WmrKYO6Hw/XlZydt3XkZAXpKqIpRwwGuwI/V5BQsEhr8OK0j0xGaPumQ7xDT/mo8QS
UGKOjbOaQOVP+RTtwRG65WDluwbAzZlPdtJem783ei3M+MxwlM5/L1vo8oiAsIvZo/Wo0MhoXNkt
zoK0qPtVls5E40HcBZ0GNTWusp03nDNW/DYHzXcgaA1xHyw/p0WEpO+oyZP2eECwFEQohAzxQ4sQ
7A+dUO7Bk8Trj1/Nk6rJ22cmW4+WDHnaJuff429Tzuj+REGQHLSwNHZW5600jrd6zlKc9Uq18aVc
XGVIoN1CTGSVlWJy9GA4Vwv7fWvHJ7dfW2gGZVn1FP/ZVrZJfcRPDlU0huvWtoN1LEz81pZHTElb
/1A9D4ebP1hLr6s9KvHYIouuW1I+0G9RXVtfg2h4+Pjp/Lb6UCJmgp47VZRVCM4+fjhtrWa1JenZ
gWQC6xHOX+JOaGCXeiwptx9fSp33FcevlUIJntMgh2SKJqfVB9uSKWBxSDgUtUpOtQXH2RnprqCd
r31t2YWpv2s1ka3qQLdXoTqmN4oV8DN9YO0ypYgWupA0ygdZFK8VxUfKlyC+4jMoC19Vm1UQGBru
zmzQN56Hk+HMSi1+v38i0Ofym22QVqOfzERCwf8vAoqMwkoNyJ5ZuKK4aZ17R39fShSL0gzTj6ky
CZ2GBjId6Jbad/mhQ14ZduamD63HvNRGJOK6v2l1tKh5EHq35CKXePdaZW3oyvg5prKzSGT1XLTn
371A8MR1EwgnuxQOPcdjxJtohYUo8w9SxjmbFAF7GY9qtAsLA3W1Ml1m4zWuVGlvltO9mvbtpjt3
+jguXDEseWWINCX7iIIrp76TnYQvKS2I1Ly/VSgWLNtmal0Ryz9TmGPL1KzRqBIwS3wd6ISU+lWa
niNGnRx/uAGLAK45nZNcB7pIJ8+AcLGYLp5cHRDUG4ti6pNlXkcPWSR/9YHULOooEG5klNRjNaVb
fPzmnAy8t4vbYq7YMSoooB1/Adju9cgwivrgD+GLKo3iggp4ev/xRV7Ntu9eT8YcG975GfMhTSIr
T6rLhl51U9Eb7YF6qrXWRO+vJlrSDl8HvKpRUyHA4dTYK9D5Vk2IfkmEPZDrIPDujWKKD3FuTV+N
KI+vMisixkaJvafRLnyQEXK4JpQiWKnASleZNrYrqwEPFbTqtEJkmzpzlWbT9BxA0sy/9ryeYmnb
1fuBwFwUTMETqu10rQ2mvZTJ5LmClVdzsOxRZEejvZ+mIb8MBsg9pm9G9x1eaUeu1WQVqKSqeiX0
hiDIn8tylY/7bgzrdWeK8uJc+vrpzoFnCARA43SsM2AoHMzD6N1mJe2UuNYGbTqUdvhdG5FQq7Yk
75IUkTWpQ5M6H+StzIlCtV97/lgQxkO6LG5MaIpx+K3IiYzB7lzcWkHjEVgV1CupQNHcRZaxL7LW
cvU076/1ADed3emZq6ue2YMPGdVLDRikW1d+spnKSV59PDx+G4OWYOFmO8+pkcrS6ejQUslMeyuQ
DxwYGqeOBuk2CwPv5uOr/N0DpK9CNCNRuBRUX+Fi7x4gcVw9JrdKObTJgP8sXPqoBvELLQyCmCyl
uQssYyMNYh0y7cV95nRZdqOk68x/8OtroMV4OsZLq1cgssI8bnD9N/dx2DtWHy5Gs3V42ZxC6x90
Vvwz68Pf3DylWEVhS0xGKOFlJ7viHizmBCbKOrSgq10TZu+isoh5dMgKSLYTEUx8y2Pt07LIsTCo
9AadClvjpShrtO+Ccg6huMGiIBRsUXb9bgqs751tFmu91e1dSQ/7tpPpKliSnLxArg1WrEId9hS4
3rqv09tEubvJIzs5s3af1gwY2PN+jYMjoTYWWv2To5USITELAkU6DLE2rjwNAk04+jfJ1A0309QV
l5UU2A+1MTZgt0gp781Rv+rLblrkI+3gUISrUpZHuPyTCvOGKSWiZTQYREWF/8zZzvoAP91koZ5b
M1QLTyWzZpwTwG636iGXJIXqMgTFqpjCRSyp0ubj8XqyfXq7FEVCi+YPW6jTbAR/7EmeQdtxUNPI
48RVJmsbBcQS5213+PhSp/vHX9fSSKyx+ReL0PHcMuiN0k9NoR007GKbWMDTSEe/o04k7zn0OkGV
h9vEiv31qNgPjT2qG1v2SrcJ/clVFd4OOcrPbB9PdvOv92QZbOZIJLQpipzck8htOnZTpR3CoP/J
XrrAJN0Z3m2i9ecSm//2UizCfKFUg+hjHX/8WJcDnHuldsDy81ma/TRxFhpkSeOTMHO/O8NL+5sR
zwwkqDLPtRmN9v3x9XyRM+KnzD7YrZZ/MySIWIpvxW4WCnIfLKQOT0OvmhhEgplobEkvsNUtVDSw
rlAxc+S4KUaiwNBxPUoyXgqAUcVWoeJJry2PxjNv6MkxmW+CggetJEtnINpEMx/fbt8NKUXEKbqb
NKI4pEntv2tKoW3QBml02NR2W2WhfkZEcLo1nK9KbAlqLHpfXPN1Rnw3XXdFN9nQ98q7ulWNbZTT
b0ozg/juVBqvAcDEj1k7aF+Zlgs3zu3qekqDYCmQvb19Xf+r3fwXHaZ3E8Vv2s3Lr1UTZmHZ/jhS
b85/6Zd605A/IeWbg8VoCb2JLd+lkql0ClipWGtpccxgtl/yTUV8sqgTz4FljKvXDe8v9SZ/gtJi
lj3Q+ELWQWPkH2SKHu8r9HmhZ+xwZzL7e7LST3ZMWTzxSvg2Gxmjtt1QN+WtPBIp8u6Z3LztYt+L
Ml/Plv/Z3P66DIpM3g6dPFTjZAtNYqicRzlvBs2wIXAQu3qbaMxI1jDGcbpPO7QvWhubq6HXJjcA
UfBoTLX4QQnT+1pI5qYVY5e5mJDt1BGDWj4qmrTOqiK/6eJBuhNoNi+mqLLvw4gzqNlHybpVe9sd
4iJ7Lttavs/7sP1RF5jtfLMky4T+lcvqXe6JPQiu61T3doGkBwsUMuxe1bEWV1bF+dZM7QaXVWcp
L0ba6k+aYVY3IxE8tTMN9Z1fqBgKhyZlRzGFGl0iiokDzsXk51jUNuGUU2EJR1Y76UFREW4hkTE7
iBJ6dFsNKY5frWjo2QxC5As1wRHr5CR0oNTr9HylEc62TdAILT3Nn54MokEccl7yy7yUu2cvLU28
hNDtHZnwjVU7QrABPl8H25ww4pcEK8K6BFMUtfJN4fXKZzwSxQtxYs0D/pwY76Yvyxvo1PZimIpK
dZOCSB+YNOUWa7jGdt4e0yerC5JkQZIAvvMg/qU5/0dTx/9vAcOUHv6cVvhf2UteVV/fzwf8/Nts
oHyinskxkkOebaI1nGf0X1LuT2J+CSmfkxhtzy/2v+eCOWB4LveSRk1r19DmPv+vyYA/EhyI51+E
IBdZ0D8KGH7tCPznNWUWYmmfi4L0dw0kFKeCASDU0pw3jarUy+VvYReZNwD3ACtSAEcgg/uoJuZ2
6zWm9bkzkwarUil99srioqQXvyb0emk342LgZ6IUbLQpehR13RA+DBVBuKEuCJogH3NFEyFbREP3
nRSJ58lPOlz/461HoObaBG64HFpkmvAR4m1iYM6X4eI7nS+q50oJnynPfil62BJZru3HwfssG4G2
ghBP3EJZ7TmbU5sfss+FobRXUx/98NBrlSyODskZrpz06WM5UtjDRGruVDVv1prajEslVcwliRuW
0yhD811I8oFbSS87PJl9DprOntvOmRg4NRSjig3KouyujBHZORPJs3YInrsHqOBJsBs5pu3R7kqr
0W+z5WQZ06rpK39Z5NpLLibqiwSWO7Gerlsr6O6jpDhofvHixdKj4CDJkw71n9Kg7Cz80PcAKQWE
t35j5xhvIY9hRk6LaUdAU/Ymif5H7+N9nvLv06Rv+obf82KsQj9o/pvJ4esf+dXX9Ed9+qvmu/n3
7yKU/Nfdzcvr0f9ZZuTiotz6UY2HH3WbNH8tdfNP/nf/8JfZ4n4sfvzff33P26yZfxti1uz9Ozpv
+D94qdua5tXRSz3/hV9vtfmJZZSuvK0gVTBmXuzbS407g3YmS6uO+tlGZc7y+pc/w/4k08ChH8jG
DRHobGH966U2PmlME6ilqQojH+ao8dfH/rXWvsW4/z2yju3CXJ5791qjhaLnYCCW4Xws8z/zJuDd
NhHzdhNYYHmxFnferm7ThZ1A7+7NJ89n2YD7s7Mr+JLaWivkTTiIZimGZzOMWpL4ENfg3QzubX1s
R1piQfy5j/KlVDLafdBIwf0IeoCVQV9zLl3YqeYvqGYjyYnRxifqsArDexzRwlVEs+2UblmRDWzk
VJYVTuTE32xbGzN+/NTUen6h2d+qqt2NquVkgRez2FexKwhZzv3YjdAewTPZDQZnADwxl1mmLvTa
ui1teZGJR0mpHU5ei0QytyXkSOqx03UANspFQb9WPRX8ysBSZkpLqbrsJdupJslN42gnJ+OXQaG0
ElXxulSKVYnhvCKESdTeUzdKRECSLjUQrxCSx1D5zyRDYqzcKcVz0xCDFVpPRrwkg8lptS9t9lIU
yLaHx05qVXeMVW1j2qnbzYX32qh3VSt/LimoZXX/uY3F9ynAMhHb8ed82qmjhemdRduKGyzzsqNB
hV1I2rC3Y2ljdtmChNsV5Cd/16skXgOV2Ij+oEHK6oNseDBLLJnWvWlfm7hCKd5YizYl5Ssfrqso
0BaZkrbrOGO3EpnBbRnhnA7kjaSZ61JNL+ThOegi+zbhkPOQF1Z5r0hheyl7+UPTYKCpmueUICu5
tx6VpoC2MueMF7smzp28usOKuUhrBDoTonSHqDPfNXwBkogEjyRXyRL4NlnSJRK5fUP8iFsMxZK8
nx2VD8uNR21LLrfTAc9/qFrce32aghiTq6UVBYdsGu96EZXfyBfpf1jFIwnUjj6MX1mvXN+zbuAN
3CA3wcd/yzpJZb4iOcVzbW0gdS0FzZUWZLKzn5su1IlEpkrcsx+uH4Y2+zwmce0McF42uHqjVRkB
vWhItKWyp6wHTUFfprkm6E49+4x1Z9krlyG+DdUo9sZs/E9ZHxsLF0xkX3nE6Xip79Y4MNNIvy1s
7yHPeaSUX+J4JxKVVMpEJpl73efpFvkfvJTLwth6RgTZV4aALDaDlGMnaREkpJ8tkrp18wXTwiLP
97GZslulJqkBD9D36MhXLGZ71SCr267v1cC+C5Pvk78naumzWuz50UtDi3F4doJcuOcp/WbXt4aI
dloAwjGnFVa4gTI4frxHZusMLQ1RTxn3vdR8U+iVygOyUBHA7uSfE1sUlQAdqrriS6abKtWLDNhI
Oco31RQ9wq24kidBngnEHGMBdUxxKAwvLHOXkB97YUMbK+3ivjT828LcksOxNb1OdVNd2UBRMxb0
30rIHCWMtQ4wbKENG6mWfpI/Eu51KyIjo7pETvkTPelzWrXBchqjp9yfoEIF8rLstCtbjaCF0Jxx
QdSM35Wp9J+morBue+JciXvIGldm3lhmmnIPK6jbTYNVX6eTDQQJ3giPX+q3fTXAS5KsziEG5Eat
9btKyw+x1V9S91tHSZT9jKdRf0hMyCAkTQmnVL17Hah2Zkvs5hdFWB9iP1zpdbDz5XrTBcCvY9mt
qFFUZv3Myh3MivUCvuE3Jak2EAH31SjdeY0VLczoi0hB0/hZsxyszl8BkGsXkkV8hd9avStQ/CxK
f+mXX+d4Qj/PQOV06nWm/ezL1CWNb3hqBcoDWlLQPB4trfGXneEHL72HpkFDnaU6UzXa42aIx6WM
qIGeOjQfJ53k556T2IVSBUBACBJahgg7lmYsk+2ZMUwB37TkJOqSi5UrjurRhd9DFQhtINXf8ilV
rftAqeR1ZEvIfamFf+9KSwOwmIhFPZW4uXRzWZaPqlk+RSZYC897qtKdRFDmoQxfijrhfU5MZF3A
sHnJok3HywGGLzNcybwO5Z1ofArM60b7nuNS9nk1CmbIcj+y8SSN4tmI0sD1LG+T+NourlF+MAwL
2iiT9pWAegDi2ZLE5AVSQIhOiesRMZwP4jLpQ2cgd9ah5bGWx6ea+Uw1pS8ym02zTH2IWCJGQgfW
PjFz06HDcFA8axn11YVqTRdFGh0C3bhDn+yHCznJkz2W6iuzCJ/rYeD41A4XFh+vqxKnq+5C9aLW
3dbwHAaJKoNGsm4t4X9J0Ur7PQm4oeW29YUQdyXzawnpPpD9ZwHnWQWUIzXx2s+HRW/b17ZBHzvf
1tVF7T95Tfks1bzU5a4DI6Yn8M3TyunY3topFjwTfa/kX5VdQ0q3dKkPyZfQHLZG+TlNqierGEeH
WXCPjh2bg6+Ny0w2oW559MoLg56O3ZhXRuEHCzHDYrqqdMh57Z267y6kPr5VufaWU2+zSH0fsvcw
LVLzKvP7tQknks3lVSIsJ8dO7I/2ixirlT8b5K3KciK98RccNtdtF+7nU2gLiNAv2GZQb17oeddt
7YwCfphEI3KB+Esu5fden30TSbEfKmIUekx7aYQDgBEsTcYqb/Lurs3guMbWizrEhqv64oU0icdG
sQs+XrODXccbVKuTM6WYAUZVkfaeJDwn0xkqdmZBcZlYSr4MhsSEN0waYD2oV33ypPjjQCBAzbuo
YqyyJFLlUj6M3N2XQ8QhHKhZI4Urhb4ZRsMnXUvvyae+VUqU0WVTrILSs50uLEd6mglNOqaqoJlW
Cis89bpFM2n7whhW3rBuNdJAAZ5FRvvQGN3WTMVM6ilhZ4dwGGUSQcMpX8aWss/z7LqNtoL4bkfu
VXldmjwdAENGFu8ys9uQJkKgXb8PMwh2/FYt3LKIIZysvRVxvusptV1jCK9z1HatLP3oNJKQbBOi
W3irUG0stPR2lNpr1RgOUpAvB81Lv2gidpLWuIvL5otMbziFVJP/VEZt12NN87/6Ong8Ldv2crsY
pH5jUqxHeceMcFHIbOuyy6C47KxnT93J3YPCGz3bSsN02Rfw3x4z+kmlPG7I7QA16JCNtIBX5kr2
A9wtYhO+1qm11Cvol/FVyF/sBn/B18l3J9xB1jlg6YssHzY9zczcT5+jeYPXyJn6WCFmVKHD5ZpF
m8rCpzqMG7UH08RWe69MCQ4bqi5SexfhQl2GZPPlXvRzjtsN2njvi/9H3nnsSK5s6/mJeEEXNBMN
mGR6U95NiOquLnoTtEE+vb7UFYQrARporNnB3r1PdWWSEWv9dj7jm2sCt5uueQrE7J4Ibgzph9Gv
SskwG+2/HbHXSC1sJplmbwzaFsM0p267b8t7pVqbhVLUBq/wo1OYjG/qT91KogdROHcTRUyeeTQz
51AmZdDoq9oKp3klOSgaPPlk9Bez4zFIzUfKG129CFeDyMhGP/apebTW+gGFZxaulZcG3VBwzo9v
MjGYP4YozmIjoH4pqsW8bTP/zZ66Q8bodNXKrK02PQ2RVGh3ZFMt/EHkFxgaKtLenEVudNUEd7A9
x9W4JVqUyKsjZVVjhaZElNavE6+vzcyvQDPlJklHFz2WFe8dluQNxpCHhkWemNFH0XZ/ULwNiJ/4
ThzVnLJce0JP90UverQa2s3sjButAYe5+RGNDGPB4lCldkPL68weoDa9yJ/H9bUmjdTv+ECb/mAV
fpiuJg15jXfRy/5odN3bYK/7zF/eRTq/Fa55we564p7YzCzceaOjENPDzEwvJn1wpgaOZ6zjibZP
c9Pa08yZfU/hc1HhmjZyl9zkIDbJ9c3Tk3T0qEVvHKzU08nO2FTN+JL3697XipBF52XhI9fmKuyJ
TkWXVp9JtPWIVaB90pmGV69SzLpYMSICIne53S6UZYqwzYfvPmMLmEf9L6Nr9+nUnP+FMvRrUjk2
h8dUU0lrYhJ2uoUUV+Idwziv7W6jueaC5V2e3JgCmsRcdrI1rD0AFdrH/F6xGj8Dr0AjKq3eTH3X
vnZIpFLKnKrZvWmLKm6KzHiSxVpqFqYaW53A2r3qNrP0LjZIkDccL3Rqf+uOBE5y9LVRWmvv6Odi
OodZ9cj3I11wUNsltg4wVe3eHcWL0rSr50mfBx757aZtlLel4sLYCN2ZSBZe92ihi5BEzchzU+09
9VgH8tqNvzTHf8h1rUP9zMRumPR65CS8mXOBX74gK5AsZ44D2wVoaY6E1z25nYWOuGmvada0mxq+
upviYjPVPxnNrvDTZujYrRXJrCBmuKq/DSfPH7I86X8MsfZ7ryRNyqQMAx0Qs6tlrZvZzbWd12j9
eXDtGk8MLSQ9XVkyI/PDGbjIuoQMVKVrRzHZL6ZGHg2ChWZTsmkRuhO6yvyeTMqdmnqU+8w2qSiV
M2l1Pa5UIjisA/PPriVKdCbwb4Ngtw4o1PH4krbEElOEu94GWRwo5XtEUHirGP+QJFEePP24JA/O
NhYYB0ldLI1fxyuxQjk3dyS97f6ymKO7oWYpiQZDY/trMmezznV6U/Xa7xqbHXcY+NriFQF8K6p+
u3SWSfoxPr9B77/azvwgBPPJak2KW91zI2U0WDUWzKo/Fdkv1YOfnT7uZ9/9rTPsEHXxr5tEkPXx
N+7KvVn99fy3ZDbeLKN/7kr7RagqPcZL+ldznW/R9V9N1X+62viUWfz2mm3ekHSWUbc6323Cq6Bn
0eKnjMxqOPRmG1oEGmbZT8USf0qdJgu9mOi9aUJrIHoB1j+idwPVXHsGiXxc3ztdYMPSMqZ2gt1z
r71qGu1s/fpotirdW+VXa4wJAW9TE2RiuDUwBpEoyzJ0xv6yln16dXNq0AQGULTc2zWhOU3X33qu
kL6sXvr7SpiNf1JVzwEZBy0HjaMIAcp3phqOTZK8l3X63NTlNRb9tTWLUNCPELQrBtYxQPBjEqhg
xIHEQysHrmvlMLQtc7R4JEGU+Y6t/Klsp+1Q2ATiu8s3mO7R7eLp7HrJL8SsaST5qZTTQ61PP/7g
yJBvlqXfpfJqrT+81d0Cm7YbEGeG9jqqO++jIyYywGw1BHXrEynsJhvXDJMcr0k+PCA32QsUmtb9
IjEdGZVeXkZYVlhWk7A012Np+7uupzYY2LI2rJM+kzVajq/CrDRqetxdrNwtREpYGHOYZUXgIuUV
jJKBz0lVOMu+G7CnJ+BDI93Fa57MQWYDbxg9azYBz/NwSEeHUcr9tqyKPz0ex4ybcGgPowWkoWI6
v/2xoMzRL88JI+oyxcaD1VrXwas2hP29gQpOm0ZrJTdu7ulByti6R0M2nt1mSRlF1WFCJMLWmg/D
OxPRePal+RcYPBg0ohSQGFOL3IOlTYm4ovFWpLW2yjik1pJdCRzlQtSslBJgeB/16M5JmYSzcObH
vJ/SO5rxbFEezf+wlo+hNY+kwQJKEeUSDFNab8a8/yPvURrqJ1d2WFTDS5qp65RZ/5raRn3ZzPIK
Z0QVn7C75TWJnRnLc1IBNEluXjvCN0EUJc9TsnVz2eyBtPUnGdcn/trDJtf75xqVCwlUsRENdwOo
stRtaoZoIlpATHyCltPeaGhmuCKzopGXVM+2ReU0O33w6vCuxQjt4f6Zk/LrzRJ9SU9SXfoWiyby
bGCZcRbiLABzrtPa6Bsi03jvlo+29JCCLFRB2b0MRTvbR6dvnrqxyM4k1S6Rm9VbQrHMXTWo42px
KRfKhUxDcfoiu7ZDcXGvSJ/TItSoXlchUFCQVepvhbFUkMjxkI/L1r2jFLVrs4ns58EN42naGpWe
bPU4KWSUKR77YUqcK4d88e6ZAHs5uwDn9ee40ACdzMwvg1PtOjz55I4Oy3UUvXqlKnr5picz+S1q
wM7xKittn8nkL/RBtktaGvHGAq2Ul7JsAYocy7YLCs05TuWbMNijm3iTtGSseaN4Ht10ow8KUN9x
dpN16JX9a2VgHwUxp5XIHlVTb5GabCd0akvgy/VC3vG7ZhEypXVPMy8xRY7pU69PpF/H4ndIu919
RrEcsjz0c5qfNIMUJ8fe2KLfGV354ll/rWHaGGUb+fb45NfTElbSurjj/GPOkltUNoepK06ZW5V7
c42fcltepEkgrwKaWib+6TTw6Jf3zyUts6eu0i+V66stRkycVdLK3sv4E3Xa2Rye/OpJUtbcrN0h
xul0A5jCtgTOWe7onaFO3ZXG19ovPepNUUeTTpqkLK92ry5Z/Ke1npfRpoJKXLPO+ljaqBMfJrAc
kJ5aq4035ddMaZuVW0kbUi3U6hi1Rz8xiqwfYB5HApX2OMjWDV7Jo9tw+5UGu4Ahn6dYY3/LxCeu
2zGoKVgMHAZ0UPrAK7ynjPTWfHC+FjQ/3Nt+5GAL2hhD5QKswBeLlz5xQ8FZhnEoHMESavxnsLRH
zwHswYIS9HpOrPOy0Rj2kOSCIpj2IWHrWXxzg7p4CYbFe1dx3hE/7QWzZlds0k3QatO9pfmz15D0
HvWF4OAWkwIXzyLUDq4rcPqcYiz0lsEa+0moJ2r+ILT6V3OT3/tb5UztRq/lTuv0j6HkAJ7q9amt
+X2t8jjXYVcfwEGPvSsOTqoHmsiIPKX25b3g2VGx/jhWzReBTmJDI3lktuXBHziO5+G5uR8V2kvj
kEy/ClqwGZkVcsnJ3kn9fjj7u1r9VUb51ftpuMaw1TlFttt58f7lbDga4GcxVmG1QrIvFI6647FQ
yMarqB6jwnxO1T+z+i69D5pMgzj94cg+EYAYIT7eOMVnn72CaOCT3rVA7bq9hmAK174UW3zlp8ww
rrZPxuhUAqnVPR7B37bhVjGqSxcrqD99542IUZcF/7K0w1pYDGxiY+geRZa5t9XSd9cptiy5fIB2
cjTTr9S0DnVZHbTpoTRAkAtn3HeVvc+0IpDCeRD1s2d9l+NdL5BGU2M+VSULfWdrqA+mgYzy4tZn
xSlmZwsYGCKD8GNldWG9glBLbXx01vlPZSc/jcEtqPr2ofTMMJfJI2KmI5R8KOu7qmyFmKgo5Ox0
850Ym8CR73LCNQG0Pr8ZFiaX5FfBJRC61Jnv9XybB0G//FuzKD7ce2vQWj2s2qgfZ7s+aOqpmKAi
VO/sHDVEZeEd7Ww66x02J6pSJ+sDicAha+eX0vy616vnk/s09fYOzUbgqDQ04lMiPu3M29eUdcC5
uK+jaGb+kvXZLrJdJstTM9xion1fSJIHb9L2MqfECzKZVoLQjZ+zPD4h89/UhGta5rLNRRKtuOEK
0+TS97ClPsjU3axazCX4NNsv9UhBsWlWF/wRyfA1mscFsHc4aGPK7j1sipnUc/0Ix2N0Z/Yo2zhV
7WXV+egAJ9Nj4R1IqThoybFmOk7zqGBQzKK6fivXG3EwW6F/aVzh+bltjipx9znzQ6pe7Cm/zFlU
6gsXSMyzc/RpliDzPvRIxCx5ZO5roa01+2z9iS08PLl6LBviZdS7h5MwMfuAOP4L+HJDPlptrVdD
sELO1lavkwcTFxJRJrvc2qd2du3kRRQwWE2hNqg+SSbjhvOmEGnNwZXiJhmW4neO/yB260iXJ1Gf
RHlxGD61fTMAFW2tzAia9p+q36z+3Yxp4OT+a90nQlNP3EOXOAMOgUYuSc0l3DENKu2tM/JoyCA6
JiS80jYjb6UX3to3c7vxyhFy59qZPLfoSfz508of1z5casByUqPtvD3X9c7Lxg3w8GBxsGScUeYW
oVlo6L23Sd2acK/qAU2TCUsB9+GJAEXjCUmoDJOqgv+zYdpLYqtqr/2NWyK2m7vMkt2L2SkqmvVA
zkcATRD2Br4lvsFSNiMPHC2ZnhW7+wU2I2/XOJhSz+S0owVMpNw8pRFI3asO9tKzm5Xn1gCvLcdz
vw7UymvtbUBiNDvNF9HiAJnjOyIF+U4MdH1EqMFESNf9ZfG7z0J9rDoWYb3v/zbUmXakTKNZAugh
4XlsIy8NB93bVtqtiJFog48TN7/rXDK/OkTPyy3W+aWXL718ysg/tbU2GmWTvdq2fltc+7zIuNqq
fqdMQhkWKNs74vtSwEPItRdRlWdRNcKqtfzJ5Xuuo8p/W4w3mV+pdQiY0INVk1HDI7pYJalwZ2K5
H4z+72xph4zYH9P7Ju3rKQeENbOHmNByz7337S27RAwRc8JcNIe0PCxjlMYf5nyqxTMg97WrLMbv
YaWqgtoFoYNB9XJ4XglepebZ+vTFHJb+pze159axQr+FZMORGBBPxmlSHfJyveiL9VMnf2ywY0oK
msg3SWJJYxdZsltfgQssoCgCGgp7IumavySWhU09i30l+uJWx13x6ayxs8X48sDrNUQE5XkREV8e
gISvfbJm80a5kED9+FmQSZEWKz4z6zGp0pYOpOxf3JNDX5oXf0rWY6bqaKCEUvZWBy5X7xNPa8M8
52GWhH0EoKGhtrj7yaVpsrYLCN5O+9No9Bmv0Liabl9JufVOXjZML9Nqf6NBRhriqycDcEj53e84
yMOSx1pAKcAA6wXgj3lZbboBSkSpRyLV9e9BaM6+X0fv6HRslCvlRuJ7gWcPfNtQIEUgLAkFnQdk
WJd+tGRkuImD7yJRQIKpfNRE/LSOLB+jSF99lN0bgMh2k8atzlvVJ/t7EPNjZWxj30qZrm9zKnm2
tHkOqsz69lNk2UuKZsyC/bhJjqR7OAwSdpToHFx6Fr+zF/o8Qv56yo1k2Hmzr5Gxg00+cqio3Log
76FdIT121Xui+DbkbNMb1L3Ps7fXUvGN4XtLGQA8tm0SX7+ygZlbkuADGpFvziQPEMTbxJPbDtla
a+rnwdevbjoFZa5RzmgqdcxXnZJyPz2rotPx6Wr6zudJoj52OdFTgfG1rJPkUBei3Oqtu5C+mpfl
uzm2dk6wrdvt+t4201A3c5f+j8oyiV1zkpesGFszcPsU7LJI+bkh7cm72SmjvrWGo2YJJ4LEsU6j
ze/UQzoA0Q6Eam1iDxNxHFPA0Ov1k6ALlCAv+FF/iV1KSky5s+r87tPPzFe3by/FXFkRmyYqKnem
k71ltZkw1JIWDFKxpvrwLAFdIgB9g+BKPb2HdzjD3lpLqOpRVSuSCTNbHuUkochtA+doa7Ia3zWi
QWUZz0Xc/iVrycD9EyNh35RJY33OlSt/pzvGm5jGvGlngKaykN3vmulUHyTr+I93kPaL2BpvK8LH
yCo6wJUqhwtuNXmp+O8QMiwTW9VK9DX7S0K9CvyEimAyf6Z26YOSlPKHznHfJh+EzG6RdqLcwF1U
W58w7vDSTTve8BppEYJvTg98nyFmxHIr6CL4IFmbObcc5i801tTHS7IGamcWZ9nP1neXwHknyB3+
McSS0LhIJnvdQHAyE3kd49IN/FUCtDnpyOix1gS62fXZ0cCcSFbguxg4G5U41rL7N0xGexM+idkS
NpIrV7mb1sBgFyTaZDPazfoh1RjN9H4er0a5iI+p9mWzMfre/9VprWkCW9emnVl21IQks4iyvFnC
lIVm16YasG+cyt4NEugs1uByKf91tls8j1RsPE216uFP8JJn8/o1xHW11au1/OfnDZ0OPTgRTOzU
WlzIGV2Z/Zi4gUaM9YbECp8v2We5IyaD2aAyNz45V59GPZo3qcfm58Bec2iRk13MmU5EsxPmtWJ/
YMghoh8XCImFoZUbpKQVkoA7Yi+gP8tYOrzXRnPOc6SqAqfnrpXYfmyv7vjeOviUuGidXa1fCgr+
IBKxY/+0YiIUPNV0uucRt9z0pvb/lJ1mkOytuREGKkE0uNC3OiMCAdc1cxT36a2fNPXuThS4mJ3p
PPQGrT5OOdEY77TCOXWd5V+9wnLDqR0QwlhsFZavAUgoOUs2Cmf6U86J6HaZprG2xKVOz05X68eu
97g/zcR4MoaElsjWcpso9mFzWcAW8tC1BmCuGO5q26G/oAixOzBhHDQj+G/Enjk9FI7i9xs8DVLa
cOe7MTu9CAMymD6zDHQqY5UDZ98VViIIuWv197tzuNvKKlN7uyq9r6mgUHOjF5S/hNxi2pNZoPpx
Xe1Hjytkz/kS/1SdTfUDBdehsAwjytBS1SAUsX/1E0CTrvTHcMhdj68lEwejFw8qlhW3Zm1kEcH9
CciGQzF227jGu13GROtrPYUevUOOF768gvatPI6pAwHsp5VUGyNN83I6YAyzOQNtAH/nYgqxmoYe
brjQWnLv0W2TZafiOT/pXT5FFHHj6XUdd+813fAUlyp7bFkxpOlW15xZEs3HHP+SWLrM2PsSsjWb
7EH57bIjywILMLXMo2vB48YrIHFrmkSltsnHXLj2MZ/F+9zUxMAOtXrAOLxyXJtWxK9l8lnH8R4M
aTjJIjY+7kfhVvisUWZbL6+zPvEl8Ew8JYUpdgu+ItTKGU+R3ekHFNTLC0kQgC6qMpgK0dBkwBOP
emeOjwBVrQbzvmS40fTJd8J0zjs3yDVbtGE5VK8pRAL9IHaA6nMmT2cZjt5M/xMtzFqoPIO8nIyc
VqKBhm3TQvryDsGpSBaeAE/i8pPP6XIBj/vTjBDmvdfu/HWCSB4K0JhSrfWVshM2qLxnwh+Kyj6k
XaHvKXflEZ6t3eIjnOl97+C6DYC/58pNo8ujZNV+bGt7vMBZ2ltDquVCH/QSaQPNvnreEeOKZ/pJ
xbVzMb15vC2TUPuqkcWb1+QATi3G3hGVghqvFiSJpEtbj5l3puJBDSrbpncwdjDTp6XqrNvCd0uX
jdAs+jxMd1+m6i3LvfKR0AaKSGw3fqdCQAdwKz4McAbSAHvCD5Vq9l1Tbf3JnrfG1LVhzNT46ovx
wzd1ekDmOzbaLOX45s1W6gaNTBwVSAczK7j00FLlp8RGqMK85LkN8Z80+pbxBxqJ7p+dZ8NTUmNv
3vAoocqqQIEgkk+qmK1rL51u0xXrF0AP+Ewzqz9EI+kbu1RIL7DVgqCbRqRa8iKCASK9vL+NFDgp
ssGkppPQ21UNqozazSJ3LuuQgWHg0mAQqYseS804HSrAvBJ1MEvMGn+ZSWGQMzE5tc2JQ/tWguj+
26j56mITXYFV4SILSFLj1JRqblF5ITkZZBX/qxPDO+MhoLCKttzV0hDy5GWo+3SJ6fqsH3lAi71v
zu6fio67nQ4neUPDYfGDOndXrqkDyWOY2lU3yenvGrr3hpG8lS5RzkGfJzggZSVsz8sQ33jaWM2z
XpZIneLsaUDXyIjpTU2U44HcD8wfAT/Wey8Jzd9LhHULyS0TX0viGe4U9r2ZkszgVupGtcAAaoSI
7erqpfHQzbU65CaZ+Bt/HNeN7fb5e8uOgORLkqXTGon6nanDvtkl9SKNMwFNFylCajzG6oj4FUIn
5f+PjjqxTsbZ81r5UNhL/KdXLh9d44ysR6Umf5ahWX+Lkr4tf9WXInITDaLAmu4ErKK63lPipnGS
b00wqKM5TVmDNkakj9pSo8BOjOE0j6DkczoY+1VN/eeQrEmY+IJp2kJ/7Y8yuwBjNbRomEzRqfos
2R94E3EyAnKg8XgZY7X+llSzX/w4nrZNuWJIMU0tY+Fz9c2oI/xbG9VFNI1VT74pkMaW6bKG3Yp/
lNoor7upxN+rvKg2LVfSwfFIAyR/yUeJpOqL7Ns6zPJluakGNU+XuU8x9OQWS3X+mXqFJBOY1fU0
amMTasqJcH6uXzJW7UtPlctB5g2Mq6uGN52ooZzyI70Doxvck+NBKuXzo+UkIIY9WgR96a6lzK3d
QCn4Tekx9HRWuP5r54ztvnHKeTdVhoy0ZuwfCfHkYlBTyS3kVpykw0pScefVqJfWxbtS65aGvDPa
ObUM+w+RStkltcyE+zORsOw1SB7pw0YQJ+v8uOY5+RGTo6/oe5y83ihSmvBt5sY7h8mfEVLxACvs
BzboQjTP2rKtM5Vf4iXnHYmTnHdhFuv87fiL/+gllzKG+UhPvniIq/SeC+b3P1LZ3E7xWRbrDjg7
cJ2BEYCem61r3G/zVTvJBKiSmiX4lhPRroHZDYFu2Chqq5NdZ0M4dL5gnYxXxUvv0csHDQTawIAi
/kJJ2J/cHPEOqWKZwZW44q8vtfhtrO6N58AZkOcw9Cqg20VjsM+d0G1Jjg7LEkeDbstuY3rprrrn
oBTZmw4COG48qs8ePOvoudppjIm5aLsZ7ph+4kNJoRyGUoCYDM7TXNrPkSQwkifOsTe+aQ3/xkr5
aSZAvljwrKF4/5/a+/9NWv5ftfn/Var/3/5/dAbcXfD/d2dA8K/8Ro38X60E9//gP50BlvkfLtJ+
3bPIfCUh+Z7b95/WANP6D8wCxNiR6uG6Fmva/7IGCId/dU/sxD8t/oc54H9ZA4TxH4SxOQQwemgI
SQL2/5+sAbhF/w9rgC0w+vBTSPjFjkQqzP9uDZi4JYosNgWIrlnYiJtKf2soyR0zru6dF/UQtLjI
xEYj7EbNO4gyuU00nlErFK/lSZaZu6ttPHY61LDhg+2vjYBmXLSDv6K1x2XfhSa/SIAJj9D/cdnD
mJfProYcsUSocFcQHmVRQRvnCJ57nS0UHRBrZT9qoViS/sgyslum4Q7oT2NYj7YewmVDYBioqnxr
65fwZAtJ9uQLYMINKtcA4HVF9agQou+nqv1sbXoN4zwNyT8qQnqRb3W5volitsOOlKmzGyMzTayk
3+ruADbbfWaGKx8k+taD38FDJy788oKUzRfeVymGS9p4OmUX7u+ILygSk442Kec99iz5XKZYBhff
v5jlxF8/XWi5K59b2/gemqIPGfFOsxF/5IJGRM2eqqvJirKp9RSxUTHiuyvcNN16dj3umjlGkdNZ
q7bxU9PZILfM3wwvhuJeq+ZnsZFwzOhP9ympvztvWs9Gq6VhpVUjugBYR9P1bXiDDMNE6SwvRL0s
xwQN+6GqtNELnNk/aM4oqAR0oY7GBp2tj4/gVRb2j1+QmjW4fbNlFXTgI1Csxav/LbT1hg5z2iD6
o1cYFJVFtZC3lMEfeEs0nM3zikoFXG8wugdlTcVFc5sv3E8+UWlW6R8WWt6pg8jpLo1RhWTreLBK
5s5YGyeqb7OZbrlCIG0mdVAOGSUqxpefSi1qNcwg2ELQZvkmX0kVrlqqoa9Co0D9V/dl6OWKzlSW
+3SWEBVSwLeXcTqj153gsJ3vHCLwrtVaDO2clEZolzIsigYGZrS2JOOfZwAYaThnskCPSV29O5Rb
8hQBOUPtoiHLO+NV9XdWDdunrFJwPtkFVWLvJ2pX0OMw6Rmdse6homWkC5bfWmXwRNRCCJ50mlx4
4+z+bSBK0cMPi1qPuhR5SrV4emnH9UBt84I+EnkRnzqrcYcCeSWbeuVOz0ds/vR8pT0rnofeZt/X
mXfrrcT6m2s8eppl5ps+GXsAl7Hd2vrMApjKZdg05PicDV1Zx16QcsmKL92oAVaMqjsaNcwbYPDi
jpjMiLWtKbvkseU8lkPPXuSnzs9M3iT1mhE6hV2T3XtrS80IW8+cQl3kOkrK0olQlVEJ2rCmUqHY
IXNI6AtpW4orTLEcZ4xBm3hicJ2JndkV60ix9TjC7K9iUA+2yM5ub47Pa5KYGIU0uH2/zyF/+ztV
POyHnJ4KkhxDo1liNLMavLr04MLIhBfHMTYg6lawknKed2nC3g1lT3nLlDOTu9+uI93TNEl8r1lB
SfXSqQuOI8wtC8lTAJrMX6PRAY85q/aYmT2r0JRzsqQmc8Cs4qjLnFeHd3rt05R4Hm/nk3lOx6Yb
FbUHluH5T05DClEeu9qGJaAOlajcLdIdjspcJees12CfvJhMETBEVvXEENeGzsknk4hghjQRPzQt
iDATCpI4FAWZo6Et9X9bmOOqRVtOzv2XwKJ7IQGE4l7TuRBfLvY9wCk/dxJnSkcQ12iEDWPgqAUu
zHG8TYg4zpDtwz5VGZI/yTY/TBAVfi+vqSfKV8Z9b6MZHuQgLk/43nY+kpzWRhLt3s6yeuMMdenu
dG4O6BLUR9FU0VkTjDbKorS0Izu3UD1Pi9tnQd00dxJ0Krdl3KPQZVSeaYNLDVqoq89lGQ/pur4U
nPhJ5x5Vq0c5mjPDn0hudbmMqOOkAyPHUgp8gvrNIaDV6f844PQArfy1MzKrO362eS2V95D42VEI
+Ktp5GVsHisSUyO5sDuyhpDSgwjNGkbk9dptmN5nO30WJUgpYRA2ONBfQnzKoCSODTi0DQj5f0jc
BrUJ7hf0keh0UFqN9o+et/TN/yES6LKYELMCxbbi7crSR5cwkJvfNNYZOXd/NwAszcYyxyFcFHYO
XzXQK5y4L23i/TSVqsJBF69YG+adkP6EGGCu2DdnE66fJOkTbrkE7nVGqqenvzxc3h7fOJm+QrYZ
mjW9ikw1Y9cd7AWZzKAwj+Ytm33RxTejRJOR9PzNe0UdrcUQTvr7xUxjxwqMfk72JSmXFxMJXBGQ
XFDtUqLeQneW3lNL/843fdPGm+OxewZwt8PO7qrsbm2ihlmRLnX061he7iGGHwPkpRoW60/qLskm
6XPnT1eAY1I6zkPjz1z8lgIZpKVA7LltOI8LnYsHVmXZy7qUL3Nd+9fF1dtb3+ccFOS8geM5Tr0r
2kryuN3/mWNiiewAgTMWnW70MWQMXuo8FDnSEK1fDpUjIOa96ZjiyPxka7GxDaoMbjDlvSy78bED
Moogl8ICNddfcqtcwkTMDiQhHatzavTZ18xhv0UM/twgSQTpH/7EdQK5VuMGoNxwwZi0GoeEPXUL
nNNFmuNUf6Yp9S88WF+N0Mk5LcxEMg0J/SCzkt22E95TWo3utcRitVn61dkDEF5jL/2s6Ls9qHb9
rEV1VzR2vAujHnTdctdYFPrLnCv9MBQUhZPFWW9roZr3qmrEpuQq5ktP5UWbJwuvZbYSczLO3lml
uh8RXEXvtdtpW7LdB6SbKe7jeljPSVPRPbOy2I4IvXIflyNkmL7hhKD9yvYTXjvysnJ02XT8NjQN
+QKn8h2CrpmDlu9sipvPGlJra6NxO8YD2GPo9ejw+xRNSk5i8370RRkRZPVYDJRHdlTJ7xBRpVHr
+1C55X+n7jyWJFe25fovnIMGLQacJJC6KkurnsBKNSKgAkBAfz1X9iPNLodvyPk53dVZCcQO3+7L
axCM1lS9VtfmbK/nzBonDPxU2qbEippqH3VlQtKHaa271RnKbMt0mEyud2v0RK7XXrwQnE0C23tq
VfUHneapLMyNNHHlUEVW0nQ9Cz+9z6yUdEOIHYJrF8YFjGBbYS7P61p4bwN6U7XIZR+VKv8O0aMI
og31SddivFc6vPMXhZxaeKjuley/8jWdLqu2jCme2GRsvSasMfVm9303Fm8BSuILJQDWnd+wRadC
C69tg/+ARLV6LvkUbyLWEVA2THSNMSiSYVxYltqTXcReNO5qCx9TT3HnT5GGmNFDY+esrrXpBeuy
PK2+M2dGpsNG6EXNLiimSxfZuOZxBfmgzqSPbZovqddAUJ7Xo1ssRB2yoz+AfnNxBmo/jMlGnOw8
fJfz/DZ5DR43E9eixyg3Z3vc1w5PJpNuuFwFODJWi1DjoUrFa44pcSFLh+tseJgGFvApfn9PRidr
MXHcTmkycdWlt2qAFXtlMJU7DSCurb/NgcofYZ6LemGZ5YjuT2WEfwaVsm7G2TyG6mUMq7/hYu8Q
kgTBX1xZU3jB/TvFqzZu6xGeHaVnAAq3QuETqRWcDTxZxJ5JzlgEMuzHbMqq33EqfcBlwXxqh8G7
aQp4hahl+VkTVLnoid1gGYIKlNhJWRIyKmUBo1Eg9K2R+XIjTIzSmflhaI7euUK4dl2b3xbvOn4k
WR5ACLzVksyThoi5WZFzOYtxmltqj+xvEhpa8NPjR74mGxvsJWaNsiN0BhZ+KW+DPnQOYyOt+wZv
9KEOGiTYVewGrEwGO68CHZ+XY2b2D73nXrIZ2gC6rb1H1Sj4ItXTHrNI9lixqvqclq6kcCUnXGQO
v45g/V/PwTVNlg2J1Q3kf6DT3S1FtGyjvK3jaPWcu6pyL044PMwoF/hEcuszkGWzY3gSv7mUKOKz
mX/hBb+AR+EFFvDsjOObWef1S0QymhAuln+xJxR+tang6yDwS8v8FAdFM19YOf744EK3jkPPUL1y
lDom8nJdsDTqPP9XWChUy0i8yWy83dQ6we2iyrBhc9he86ypc5K1+k0HHSTrAlgvcrIXbXdnmYJI
kYP+ynOkebwQ+KmahW2QVdzafZ59Rji5xabHogv3DLU4TiFjb8vFrz5D09QIPJ3Ef7xuC0dOW8ZO
Ox6LEuO7DnYTuGyDrUpYHRZYC0TRb/1gnZ6wiz34IXJxULcPYOOeRCbeQV/c+levMo0ZX0h8LRqX
3JInP9B0c+J8ExvDHOSp4wi+xanYHHkfybNwSMyGuvcTszJ90uTlTaqZ2qK2XvFuYkxBZnfe0g70
eOUq/7Nunf6jc63E6Un1OEaSg6PjHt5vFZEx0XivVQXwnpsPgpVzKMHX0BgfHToOoH3p8VRPEeva
IVRneJIvY8uidA6XBzp/v3w3xT9UhcUey+DnqBDmBu839IrPfsKw2MxOwILcNneexwitG95FuAg2
LtLcxsJze2P6hY9BvbwHmQEy0gw2du8cLONzxO1dUWziTa5/kDZx/crAKueXn/1MlXFn5+UxdHGV
VQYPYJZhu0T6LQ6SqtpnOKjkGLwu3PkOgViN2oWTBGdEQ+W479jfg+yODmHMs22a+cVdy5nawWIg
HjJwq7a7p6jgNuOlgCdV0PwJ4fsfwjH0D0VUl9xwriyQ3OLlGq33jlG9eFbNytJtbilYGxP+PSdA
xa+Dq2TcGSMhg8klUSK5x53XzOdGxXxfJ5g+8JnxeG4ip8sJjpkVg3LlvkCAKln5w3uzSts49rrU
rOmC+sYIvDbp9Bhs+qDi6R6WFufEuuJaHQWWPnl1p1LFQ566ssW9bFBOW0sq9Gpmjh6i3Q1l9uMv
RJ78sPQmqXFTLjeV57/goWkOjl1WX6myume2FPa2XWX921UO7mN3qXfB7BbJYqdVXDnotBEaf+LY
TspLB/gz3ZzFe4tc+UG0b/i0gxCqofR+c3swj3iwekSdoN2BjC82wGgyPJuhgdHKVAftghMIZo4d
NYnmZIaL2qWlU2ypvlu/CtHQzGz4BNiXZkppNoIkzq+GnUIZNeDoJS7oxZ/HeIAkszHrMXhyh7zd
5D6Jc3ajzmPvBGzHO2OuDj1gURYxc81vZunwv3vDvTO2zT0X8PBG1YTBTMKp59kQOOiWooyLcEAG
yVGd21kzgSi1JoZosm1N+HlXBr48htIwnwklyNu0tAmPGkFxm5OXWyqKF8M0p0Emzchqd0Y1vrcj
v4Z+jpajayrzuJgeYXs2hH741+tJwYWZ3/DoTLxZ65mEJe3GhNcCDuxxmt1tH+Q5n+CVmd60OD/d
oG32jDA1eUZTHAJceI+DWN8ds7rNpqG9mGUTbh1V8MXMghleQG/9tGmXThsLEOgF2BbB3qIm0x6r
WZdPcwn4vjCgQpDveSq1cw3ZBpGVRFn6QeabCC/hPtrAuVZfr/P86MK4QuPUgtCnEV1YAgeXxVUO
0bbsw5Yhq2SKwWlFQM+PjKAHF027Edvz3P5ISX0dMr8feUFRB567kth6g+EiNb9Sb1Ebm0/nzLyJ
dOau8rNvyieRLh8GeWn2JxYy0UjVKlGoTeYvJwNvZGLqwGEUHS2YsS1eLWi4VyNWzrq9MBwWArMV
lvS6uvOxncos2kzX0GYK5CSxtJUl84Jo0Y9mePDVUL45gyUONIWwAM+t9dzx3T5TSCjvisydHyVE
jLewNO+6tiE7SMMK7+V2BRMfapOW46yWEDSaVG8aDHWTuY58Cdfl4gWFx52uFg9KtRVlTnj/3cxw
CEcDLWI8y12eh/4XbSYljjmvJ8ApNrgkKmNzdpZ+Dr7MxFp/t5CNZnMVtzUAZafAqDzP6XNTq7+K
MS1JB+aEOJ8KVi0RiJVutXMSHsTLEArxUJnaOHYWd95/EjPucOhntpGxT9FpQ0rK4iLJss2clAT6
4UnaJvpwgrIS7dLOh+PQgjkgJ9WaAfN2QUK/pUqJp6CZn0orzW70nNq7wUizI0gHMqLcQz58kqdl
76yHrhbduZpYaTP63kNOvhQiKJ8bT3NfaiTKSTOFR98rGTxZYLEbb52z7aacnrM2T32/4PUv5XKn
FgZJLqH23m76KsltKjsLtzsMxtovG/YqO6j9/IKr8dO0g5+UxUcpJBMuncIVDBKrdIxDE/k8TfO1
NVVYSBI6xd+cjzj7y6Ikt+SKP7NN6VVKBltChDllk0pG2r1Af+Sr9eDO6hrmXnd4b6HPtFEERJlg
r7bah0j2KMz9HYmGW3Nt7qaISXgxr4DJnokIlYW9j81rqxm2YOJe+UpzdxTeQzXCC08j852L2Sma
GMIDjBcWg7IKpfqLfIEcbDzVVZAxt7bZT4pFXIalv6uFSyKQQOZm4g3+Rl3wqR/dR9PDfYwn8S/5
02iLcF6/4nEM8CXVuP9XLIPUHHxZdZ7u0ql4xCx43Z+nAPU6otG93ZplnJd4lEZWlfTyfjQoKVPj
Pl7ByE51UgYmEIMPMiojDB9qhzYSs2GyY3Pw2YEJfQ58p+Na34wXv7fo5TWD6uR0XbyG3g3hF4xD
+QCCa1ieltXqt0u2vLudhwvcrP9anWZraqZ72QQl/fM2298p3E+IzweZ1+15bmpjOzbiRKptuF10
NR2cQfBOIWhxLqLgI/Cn9MdG25zIF+MzaJ8zv2RXLUvHOk+V/uJqTtPt1Symi4CjZJGE7b0lVoy/
0HMoDbzvMAdVjNNSkB6Ev7/c6MEsOuTaHBvdMBngVYJe3ply5ZXTLZajb/vFVDuNgQTrcVAEaHDF
wHJ0aUZRfbHFLXSsKiCHMGNIr8WLk4U+f/kaXCXoEcsmG/UVRpJncCuYUi+N17Zsfvw+cumByYzi
lIY54Uu8heGHNVL3BBjDUt/YSaMwae1OfvV5PZ9snU3xaFg0ucyDzZ2+qPtXXKNV7K7znz4j5cd3
5c3ECYF1jzfcKTScR6qENoxJ4oZXBjKb6bo3JleTpzpos9idHXMPwN7kWe2jS5bp6mmqC3FeKxn1
G4MtOqDx1EzGlO4Wx3AxZNZFbu0GjGXEy7nmhWYmzmZDwpF1rn8EWJt4IsdZR8ryYWDTSkHdn0Z4
JYoK3DIzwlMLc2gJfnqoB5vZUmhhy+8g8+qtYRd807vpiT+qOzlDHewaTAuEzgm2ANZlgbNizF07
XmeRaMJ4gUaxx7P3h33/Q2+N+XGlaQZ49ZQ9YiAjXMm1BrMt0ma9Fi9pCi04bfpgl7Lpspm/eLlO
+X719LYISFkUbnkaCy56Vgbcpc3HJLLgYFgpycvZZqlBs5wiI5TCA89J4Lc+kpt4sGYz+h5HPX/q
xSCetHL8bfLVG9nVgMzya544e+pXUu91OjxUw3JfeTlvDec6qhT+ZelppIF8y0M8qXJikrP30BrF
UWf5C7ebF76jdtzhoVSO+SHw9pP2fKZnD7ps9FCLyfmL5tXyG/PIfpktD5Coi3I7GBXfitTrnsNl
hrpjmj/ZhMu8HIlZbyYnPyhX8q9KcbbMQXPBL/nrrhzGRFScu459juuTEp4wdqDcr7jZNrC/4iH0
1j/o7fXWmuuFr3aBa59hZKNto078gRycVVjeYSBXonw9x4KGj5jE5mNn9MdUpyyGIu7MvO0JVIwY
fcaitV6t2QnvFiWGY6tC/76n0iCu0mrY+WMGHKXJCHjPXbFz58B/jwzl84Yx079DURoc4ZXxnpdk
z1aIoVZiESl8LNqhfGePVicrwyzX4/pWz/Iv8Zq4LY1vkj3edsgaPDIg60eGraxorCMxW3wV6bBv
VP0T8j3ngIdMZGzWFhKDLdmeFLVqD6niQt2vbbRHBHiOLFYAbscQpGT4w0FYbmWDu8haycum9W3u
eAsRshr/rKm7Jxc/0+31l9kHpE28znHxmZSPUOMkX7zVJRqGQDmVKdY4o4QDRn4VFMt6V+VNvW+0
1kkwEoghgXzUfi43qiq+sWi9+HN9msS6KY2CvaaHsC3gffaE2TEsdq8h26FtwefO7Jy3O4eGLW9p
jfvAxVzKs+FWdzZIY+7c8kAEfNkQyl0gBoXTH8bzh16O5UWCWHuFe8d/7+Rp4k6eeqzxKzGaFO5V
SM+3mKjEzRT04rFd8g5joAwfwNWRvuhVQL4/OrSgscCoZ1ZcStNA+1mb8lkzNhJNTOG3VpFxDPso
fwKLpHd8DYf+miWd49B2l10VVE3CW5DO3cmHxeG3fcKY+83Zae9bnIY4TVlkXlN0OTbkdN+38skJ
Df/sVN7O8LviphFE7qZGMN2W+jVbr1ocmXLtt7+21R8t6AXwlCVsBBHekn93klAxzRANtPETqhQ2
hmd/Dr7vbLs5BD6TWRc7M9V37Q1UreOCjDGHlEkdcDHsG1MdlzSqL6EvvXO6cPw30E/cKntM+cFP
mY7ipbguszRphcQsUs1ds3bPUdmBRquAwDT5W08qjK1WwGnm9LdqNtxT67fTgcAbnqC+fuaOSOhr
sp8N8DObxlP3taUJ52I33WSR9gBMKVJ9C2srgcHc7cgTOk6K0lsNVDow2HLgpFyYjPnbH2xJIrzu
0wdfkaRrjNrcdyjAhW/8GENW8U/D5K0GEih53rL0rrv2X1TLZT/czuD12eNC/Xjth+G3n3pMgDUX
dl1yQVDqPaSZnCEAXRb8rb4X6xzPnThF6bTtdbodtcU6GwE5Vq393Ioqrntqmlo/wnUJqf8hW3P/
wghAV6ndOQScIR8VE+5xixIui9dr2pHZ7quMBMyQJgGtjpuiZzvRGWjehqOP/VhyUxseotEvTlKr
G0jyl6z15a3ExcxmtCrI5mMf3U1TxSI4cF9GVieHbDLyu7StjQSbO0IuxUpopLUTnvoZhTnisjTL
5aNigZHxlB75hO7wl1pxQIyaK4oTS7uKyHOxA3RZ2Rwmnbp7S+TDz5KTTtJz1j8W0dowwWLn2eYU
720GO+1pwlQwiSYLOIdcgz8e6uDZ0iPyde/vNIbEma8MMjcdp5JZJKRt6SlUgrjpODcHt1c+6KP6
Ggkf8ksrrZ55iVpekhU5gjgkGrNFCe5xPx+ayrpvgaCdh4XjS0CLSiJZXp2c2gxh4rkUM1qFe4hy
/2O6vu6KFBwG4U7WFz6Lx6q2CV+pkqgR1SXnNOhO1loDbxaolUX4obFS8VMJDloMZqQrBlAcvGnJ
QTu38P235EUPmeh+NFZUjXe8n9s9VYGPAabOYjyjtsXCxtjQ8ohL9r6Wj/O0ebf4BUmayqK8vPXC
EoKL9V42qMth+2QQsdtImhEcQ3NbQwvu/RUdPt9NNlJra+97vKD+aF36OZx2cKdgM0cTdLvuNJHV
WEPSxNiaj8i1qGsjpShjUo31Nuc5qltKaPGJz5N5ffzZCpdiW/fFQobeQVaQzKUNb+p1gOlV2ccG
ApA0rGuDeGzzpOQhq8LM5PupeSgJ2rSkHQB4ELnu2/06YdeNxrgO4amsHWKDcRJWELCIrlD6WRem
5d5i7DyuyrXu7GqALk2mV76oYIZOafREGUtC+aim9yNX531RlPPlWndiT81wyD12RWhMfIam+bJO
xl6oub7PDNnH1hDyunJDcWeTXEuaSDtEz0Fx2f2AjTlFmCrQGG+tyf4TBBJTCKXDR54Nt7iRWdXe
Yz52457k57FvB+4BihONON3X7HvsaE11t9Z4Rg1WpJzj7gsBYF5eUpTvnBa4BWq1xtxror3oQH9p
NoRNK0qSmc2aBNr8DWt3uZNBg9t81gNXSbkkLiAP9OvAf1urgQe4ZMuHsA6vcO8rDLN5wIXc+XC4
sMDN2kc2aBluG3WIHOFMTTK0AAhQoeOC1+KWGtpDGrSJ6/t8HKH84Raz7VoFtXiJDnAQTpjj221Y
zGuSyYFkjU6hkfkOJFMHkew9WqyjI21W1FOSq8GGNtXRbGDPR7LC94pEEhaH36WNdgKwxzT6glet
XIEvO7cBSLgQm2OltXjCheLt7RZWDhP2eEt1DPlVZH4yyIFFeZjmjsddJ3wsCFQbLhmQckaiTQem
DKBGbPeYYDsZ3fObMO4arg0fjqW5dvdpF+4HvI9n6WppXybUn+tOhu38kASYuJq/Dpc8ForVHB7G
0dSxsSzuscixv3qCNcAcSXVdB7+wFz/rjG2+bXGs5fQOgYkIs5vIKJ+iKa1wN3otSSzgg0g13NRS
aTDJEOd1ynPGfV/laWzm/v0VRhbI9nE15CsR+f2ss33Y+ffSDR5tWTmQ24QBkQOHbWZFT5ndsrzq
R39rwYtn3ybWc+22OL1Nfl+b2RPmX2i+OUEmI+jeLEUE3bQEqSkqoPKX2uIs249CZPmOtfQQXaoQ
CXxtnQvebLJUWfCgdBanxFeqZkCesTj1IoAgsJuAA+KX9cGnCM9EkQ5aJVxARdTNYbhGyl/tdvWf
oyurSQkib92YmS8z3tY84dbvRQl/OY+zp9Lw0SsLnnSTRgevX9VDEVLRxjQZ7OrIuSpa8GnikSq2
XwEaiRxQuFm6NVF9aeMULeAMtm61Da4qJ/FySG8LAxF+s4ungzLWpnUXKMhh2HGaTW0Ai4jSJ9I+
11es08dE5rJjILLuVmBgJD1IJHDG3V3JRRB77t/G4tqV6GBWUl2VPSwlR3PICiInmIy569cER7BO
lOy4gCu3Drht6JIOQbZoJC3r50Zs68bE/Oo9M+3fm7yG5h5OCl84DLfdqSnVxZyx+xfq5aqG7jR+
tqMbWlHsTKTHTIdVATEdFl5Udr4s89xBVjIuXWHzUvARHIBsaNbp3SM2M5ab63ZGe9+oMtu52XpH
V0u8+tdF8bg6ibKcR8sgVGFjMPbM8hlGbrM3PQX4IF3ZGcPwCwhckj9pEby4wHec4chnVauNS6N7
saeDZzDwzBOQF2r5os8RpEVAVVTrDVnsCHS2vG9vxoB5tW5XWGpaYGMOFvXIPOlTuWUOnD61cUNK
zNuX9r9HCvpn47Y2rKg8i4doBt/CZa43270M53kbpGYbD4JgzGgj2zdGxkZ8dCm9HyasT9ZgxoFD
/0cJT2W3SLgqUdCem0YZ+65QPQirKthIp6w+skHYcQC25qaWTHxtM703vjMdctcEr5lqBW2COPiw
duue1V14IVLwO7JZABeUTVuCOPLeGDXvNN7PQAXMrY7S76oemOlERmxV64MxRtOuGq+Tq8tUhlyT
3kTm9Ic1rD5g1uT4DAwnMZwxSurazGDg+Qj160RUC3UWvJnlJcXA8iVVrnnBTNfFvt3MEKax0fN3
vUhHesmKEXWvvcaEoVq3KegDt9t6Oe8HUuzmzg/G4plJf44XhGSM4E503wnZPbQKHNuCL5/faup+
ZZ05nT3TXm8JeGRr7OPy3kZh6h1dv2E0igZChNZAMznkzwen9Owz16HptrGj0NnMuF0giixBn4Q+
Tm90sOWhwvP/M1Vew3U6T8Nnb7TvGSPpMaz7EcrnLHs2pgQojOZ9ER1R5wKHW5kQJTQTgxUxuwsW
oonBT0+ayQORSgTur2ps0f5pUkJ6cYnP9689th4vNTxdGxEtDvhTz8WcS6jBOmtHK+ajRt92vRjl
rl+uHpCSL2kI+dPJ7gtbrQ+NXSPSwDtnGFNkFkSctaK5xpwJ/TFuSAYZuVYmfMzcx53atdvGaYId
z3OXDNH63XhLDyyVBE1XBTg4XMnU5opcHwjfEgMP7+0anGjAfUUOa/Qw+JZOsLaaZ7djWbZ1ZU1E
pnAnK+I2iTvEQO1LomI+p4793KiovLK9Jfjj4mZyo+bBGoEhk+3/VK17B5DB2eTXVo0qtNtTVQDr
ISHF86pAfdoZIppw+ZN9JEWSJdYtkD4QLUrR8AsyKgcCOSq1dergrg4R4oPxXTDTgrTYOhBvdD+e
TX47Mm8/VZS95RzjphA6QQ24Sf3oOA/l1rRR+ZgNt+RD/X5jjUaxGzgdSb/4TnZqMyAFwexJLjmL
cV4JbCR5L9w9U1AI9WVyzlnu8XfObMzZII1/bL3sGmVSWLpOwc4SwKeA+pbbiIXgCeSl99gKtqEU
VKbWpw7yAZdDk46va24Et1Od5p99kXM/WoiKJJ2TAlVz4HH2DLcCA0mX3kAH6t8ZwB6csAXdiCuE
GHemxz3sY3eTVyrnZBvyX7+SxRa5+1E57hXPutwJ2/xVHhmTxjiaOTSRXAHjnC9tM8aa+gTZuTeG
6p7S2vsC0McRXbvcG7vIgaUYpsZuzo3mxbdZFG8wZ1+KXMLNaYsOq26V7/PK2zbjzKGNb963kyGc
y/Cz7ALWBE5Pjr9ba+LCRld9zD2TnaD1zGHZPMICNcqjM9Xe1rZJHKrauhumbphAFQjvxp8Qojdc
7rMPAUBh45bKfy3IlmyKuS6PqCaELQHRJSlnYjD1d5Uw7RdqOBnshcT60xI7gWwLHGW0KLc1DPsD
0fXRZDN0CkoeDy4Ixg/VMQaedqmil6rha1KopTrZTZgfZo/6lbRy1nchbWQPFsi/2CmopauW/Fni
m2VJYRjH2m75PBrrc/Ts7yZi+g2JCd/BRPoYysG95bqyvJm2TZ28MXQPML70XuNp+fK5IxyHpm3v
TLNx7yfp22cbyOGN5sO9463MJqOj4QXFc77WDk/HIC+KL5IvuIKxaUSzBXNoQPRzlm64qe1VXCiY
qrZZ1SWLn+XbrrMi4COR+ZbPwVcuxv5MfT2YwhJXNyAr65J7SwQyyX2o+qyYDkVbOn+yWs9JIJV4
4nmN2ZmSY5S+ecQdfVNU01+YpMe1z/rzAuMKi8mYL4dyaMgRee78O9X4wWS51IhMy06lQ5d4w/Jj
BGO/1bJRD9HQAPkresmJZZUPwbggNZohMARVgiCp28V/yhV/MJFigKSmAqscFG8YN70/vVsUEIZh
Lek+HH4CXnB4PLx1gCF7xSDTiPOs9Wo1exnY9qWZGFwtJ/9SmcFaYXIhOgj9q0uZ9qQaiwrY4BA8
cQOzQQBl5MZyPh0pmz/5yMJxMiSPTQjar6mWF2U4K9ZH6cU0fx1tI1QX9CD3jMbG6/j67C/5+gEW
E2yVuUTUEdr1U2CRnQJw4S8HPfl/BP3GN9V16RHOdQ3XGVLomhGYXEd+qXWBDyUIMt7fcvxVPt22
o129IqWiCa+1ae+c/oqcHAh37520l0ntGOtu0iau+0qUwaFXHvLL7Oh6i3esOjjj6LFdJ8A7BWvw
wd2D/XHvHy1nOPctOSX2p+5w8E0vPVsE0PdBb4Cv5CKL+mGlx6Vy83iwoEW1UQ6kJgiJRPQANgQQ
2mIK9roOA/JV9pa4FBmImRPIz0V4n669he8EyApPxcpSak2f7ZKxow4j4rsCoyUjA5WcK1T1iZau
vcnQ9YkrEG+kjQAcILQz+1kLFTbC2Hqd4CTMrLcRZBlcogh/74TSyLsb9Da6CcOR35lPFev8ODOy
KNa+rx9LHZ2oCFAxIbVbFYhvuRLkYj2Z37Ae5YJHRnWbY58gBVpz54G17h+IWK7bBp9EPM7FN1mQ
V6DxX/MAVkNP7XDUXkQpq0Fyd149a6c06WYrXF5nYdxhx0aYJqo3SJtAsTI/xmjl6GI+iCnx3Htt
Gx39ur7UpfsURZbG4KRrqi4qHY9ke5DbvRefQWJf16m5HVv1aHNUP0y60PsK+vXWEjDMHMOnDSDE
GwWEqZxe7Lp5wH/gQaaPND7a6052QZE1aYG95uQvbBW2UwvTs/33Balr79HBxkH6dFm3SjCt2TYq
FCBgNuZ9GF4BbnpKTFLEUFV2nuz8JBocSFGW2R9xdcoD8zavHn8NXwlYAbxtWiQ9ZbSHFiJrHPkF
SMKUpJ4wDO/gdbl3I3q+l2FG1gAPbv8PD+XU3xhqgoMs3I+MooF4VMWtaUjzMgyGFYvWTflcQORW
nD+7yCRqoTymGnwi7Hj7gXcOptzZaYskW0lLDSP3XB8ur8it5n6yW+dOh9junQxqHFiceXjFSD4d
urGZbxi/OnZsxvc6iqs+ZDkwApu7RrfMO0teoS1d562smgmMO9MNjLfl8i+T9t/K7v3/1rJFF9W/
fyQBRHzd18af/9Pkc60U+l//4+m3+/p/G3n+/Q//FbwjXmde26yo2rJo0bOvLaT/FbyzQvr46KCj
C55GHi+kLOf/VvKQu6PgGS7gv6oeJ/iPSh77f9qkVl1I2QFcKtv3/zu5O8u/5v7+s5LHJuBHq1/o
u0Hku5Fp8S/9z0oeKbWMgqwDOghv4SRFwc67JGwExk99Osoa3uxu4ipytcPikvjjRIpgiN13d6FO
0xs5SfeL3q1r/YukIU4s4k3k67rzhtWlCC9nNkd6DN6tXOl9Q+mFYAEbgQK3QWBNSsu/U+aaD1C+
PXJ6vXHxqJh6NHjvXKw8x1gip+GeIGx/OyOwvurVyOAxAU2b2Gok9kyDDier3mJANl641LpJ05vZ
sbdQDjeT7CjHozfkIfQW98nFc793jILjMWA5Fgg5HcEo14e5wQg3UeJ6nnvfQzIS9s0q2JQpvYJj
80Vxo/R0S77yHg7NNpuDRzwpkmIw6yk1nTBmUnA2Cw8bH4OTfkahANSuiPmnA34cdArCU/YPsWZ+
dgyasoRQVgb49IJ27xX9DkfQlXYqYI2Ud372MnETNyCnHkTmTfesR6pdFU14jLj4TqCQxgXQWZjx
0w/9b4hpYo+7vzpYK5jxsoIlZC7T8mXlwsTFVrVHusKf1VpPHwXWSeoQ4AJOWJQm4Vxy2/X2q9XV
DykXkttVhc3LVKPgIWv7h0AZ4zNyIsMEF81hY9NadhLt5Md9oYfX3uHSEE8C72PmttQ/DOJ7aCvk
LobVisw+cbeK9E/oUE4W9Ok3+oDYw/rsHxyngbFWZuit6UADT+PeeUbq0okKT0n378Zo0FNBh9C0
4JUxZ/d43VrPbptMngB5OsyvBLYjehDMOCuGL7SFRw8/7ZalHzVBuD3DBdmiR7XfOcz3W+VR9jPO
59YAF1aRWmi6L2Gzzc846LZ1Nb6gW7ApZiEpbgy0FMR4Vi0owDiYE97GKglA94VtMLwSFCvOlgih
c4R8OpuMkKH2qzaWSwVNb2wqaMU4rGTNIfRjt/QochElCmZnM/S8U+q6/NRcf7ftfNU//CkJKbNH
8U3Tk6JMBsdzcYsXAKJbFGJz1uE+zNnJNpkRfmNzIBjCSUGBjwjCBOVtuF+4FXFF3mMAYXMXLHtJ
f+bGA2EZ5x45GyqYTHfc0WVL9sj+3+SdyY4kR5ZlfyVR61JCRURHoLMXNruZz3P4RuHh7qHzIKKz
fn0fY2ZlkcFGFHLZaCIXZJLh5mYmKvLkvXvPXYmKmS7N8+mgZaqhFIRfFM8QGYOemVx3Ei4jnUkB
moo7f7pKGNcgmo53g/Ti7QCfhSsuUuDe5YFTybAdnfykkJPDmOVCNVnIdY1oIR1X6iJtFGAMyOft
EDh3k1V0+Er1R2uZJ38Y6xuaA3eVBLRWIN5DkY0FtxXOQsPQegeUkV+2XprdGzujWzwDxmc2vJbE
35Hv56Gn8j3o1/ZZ+sSDYN6XzgHhkwTOPp9pNHNlWeddFN90He8IQv439Kn2fijE+Nx7XPnQEfcP
vXSvQO7wWeF8qJrq6Lc0qkmxycr0wjgMZb14cp5zeJmbprjp2lBvgjnN4A5g5lDj+FHNoOZibatn
KOJ605sgPYUasXKKI6pzrNdQp/auAg1CkUGQ3gKzqEvrfTWXB1/wNDHOTf3LlGL82ZkVqYS1+SiS
7M5lfnubtqgQQ+fKUuIinbvn2gfclcYZa7JrHqIk/axmLIUoNV24o9d+iiMQWiuUPthTEHKzo9t0
uLB6z1xYNHOftVWCaAJNg+eANBG5aEQoU5F/0PAy5yEJePOpWH6AzYIsiIVxWxdeDFbdb/d9zpAZ
gzTZyxljEAZajnXsGoHPIkOInCUFzxNdu7XDVGBv8BsCycrc3ZSE7IZhlGzo5Y+HFC06nrA8QahW
k4/okObgDdUudoTYxI4MTnSUllM4WMn9THTtW1o7br7xwWZcQ2MxN22UHp04JxBKNxXDpDDlzy5X
WKPojgRg0SvhJZ+elXsHMYTZa+ym87VvWvOFUdL9mvjajjn9HnQ6zjoIQLW4mRW8zw06esMFgTey
+JsiBj2u44uAo4j61BUXJoiLB9xnn10n/I1Ta/qEnaie624Z7htZFs/tTGCY9JaLxNg5fXpZ3Vn1
IIDcZSEa02zxXnEnnzOdym3XTG+zXz1FKO3h+i6WWrMNXA86/xgpfQH6d+VaW8gi7aRAmzH7Wr4j
E2jpgFqyfU5xngFjErjHaZ/GEDpoCaSEF2h9z7SO2rEdCyvY09lxLgJrsr6poakuKT9yss6ayn+E
JBaAxa+aHti9JQ9nedpth/35Igzz+lLW0JlaJ0PUwoyDKl/Fg7lU2Vn+JSIjnxouyLcD9rxhm5b9
8L23f1fCVkN04I7VPAPdcR8dUXfNOm8SQFZtUXkhd7fIetd92t8PErm8pYLqXtKSeKAUgcM54sAs
vL5lAsc0KBKKuYzNplXDSbnxXH+5GnTbH5O8aPZuhJqKocZzrUkf4MirwcbhLU4XM73zeSQcwJ6u
v+alYdYJofNHzH80b4q0VU/+PIHNz2LJDjnEDESFUbd5ta9FiL6iJcFd9gw/A+4MKsSxF0fhQ0b7
p83sayLI7i10/hcK72/fMbjtw+LJmwugVGYkxAc5aNvOeCA+A2btFve+zhk2ebp853Y7RHivkiR1
cNqEESPDoo4uA8g26yEbyc0Z3unYTOWqZKOgK2Y130l2VCdV9+FtGbcdcJ0laqnhfUxQff2uAUpv
5phmG8v3ytX9PvR5RseU8yvshr21xO4Tg8iRVKdREUbCdmznE6leKMMDqZYtjIb2bsiE9wSAgdot
Zsj9kPkKDmvmhLfkVbXvqaH9mPbnZlEh9bZfsF+UWRZckDjFBUtR/cVdY3ZdOHpfnt9+nwt/eSpA
pPPh4Phjfud8ujNSPmqvlhMU12NvKNJanKHIA4sHNyeBOY00cvvpHE63oOxPzoNp+znEOLsxrVtd
Y3l0DnGm2dVRg3wrEAjZM8Q5nkvXqi7joCZokSlLGlbTapGODTsqZqpawWdDmV9UX/RxqFKWkTgu
2cR7O0rhThKpFn/qNn/3LRA5En5X1kzcp1Re3bsNLU18WMmtULb8ps0wnCprYCrkFepm7Lv24NEI
QrMziXXDzXyviy77AN13lo8AAFxypZ4g8YNBUpUOfqiywC8pXe0xJKacrYEeI6VfJyjrcm+4meOj
ncPXqcq9O/pY6zCylBEyq8xKcAXXyFOWWprDRHdohTc9vrGDoS9JYCqbrS/hVogYHYPLCUvbLkX/
OPsvrkrCa+B8hIi4RA1wAxf1kx9AwEc3ivyUsckcNmzjKTwohy5TRqiamzAPz94wgnIXJ4VNRA8k
G5BEohm9Tx5PBcqzfZ9hMlp5KoigrQ7iR+4wamnQhBCw0B1NnIKwTPjZBqvFAdxieYEPtscr6ssX
HYiSISLxUytGXyG83dTLUVXrFlfLkqZbWGYFuFqiEsEYu9FljCcT55tNCwC4ZiSOxpmgmjqLw5Xe
x9bIU+rQ6yRwJkZ5fl7nxIk1b2aiSda43T7G3vU6dgXdxmVO4Tew8OONbRPqc4YhnXP3ErGRbRWd
CMVBTtiTfmtz80jOEisyM1EqjCF8ZT+0GKRaaB0sullMd+cqAOXvqgNX626EIDKdXWVL/zIa3G+E
0KWIZD2ctSRP9PZjBUWOCJ82BX2+ZMiHN8Vow4xkpvEsujbfJkmtwR3hhKLNaU/rLozz+ylT5R57
vb+LK1iO9uxoxCAetDSKAxxlDVl3zZzqhrFkPj8WNF4QAGTlDft/vMtiCjmyZrElFmV6E1k63QEU
NO8yI51sZWV5/QMv8/Ke15B9utgbd1OtH4e2NnQqQ4MhsqLQcDqqOZkJiZydubSVEM0xe2c3ULxS
uSmvHdObY1YhpqODSB/c5VLHAUJyD/ynLcYJBy4aa0AnZKIlAymvdWuNu6bxXUxpPUYg290UAW06
wF4pjRUxLBd9GbHlMZCubmYaTwdM06jxGrpgnckoVZQ1HAWH81Gjp9kXaLo2gamt02gFEBNHMpD7
NrBPESfftowMcPUs0UhOHGuLCrGysCv35Ws7N+5F1jBc7gN0A4snaMX65Xzg/+JAtQ2Xln075uLF
g3RGulKW3ds6ZN4qcZwwmw0HzGUdii8Iebo4zweJoANC5a+SyWbrwS1/Q78fcVQ9WisPOPkJ6VTT
PiyJuh+NcwxIJNh2nrjlwvDWh59MQS4kwIuhx7Selik17llcZo/3NTe+1aBG2n8JXaspctIL1ke+
7hC6vfKLfouGinZZV79YY4oTVBPo5OXO10hm1FCdo3fw9jLu3TExvCJp80xvRA4GyOGHOsdcWTaT
QqeXXBjCwd36yKOnoPEvJ6d/DltLbmHYggQvo6slQSyQj315jYq0YgcqgsMyTxhQuBe7OE/Zq+bI
3WS+ZT81DHuQ6bJaPKrFjY1tlFY+M8uKDEiLqrddMnUJGGufErV20rJYKyS3MAzdB7OU1s6K6mWv
hfuNlI/glY0wP4wwKbC7egmN6yxxMJEL69muaPw1sqY93Ab1JpKte+ii/HEcuCGytaWUF2HHXYEL
Pc76prqHYE3SgEP0JdJkWC77ukFktCXw3kcWVUeAUzzGQSmxQwvT8DRbPuYgPvf/OjzLVQYGnJnX
rfZd7jvaf1ZpFZLO5kZE4mFM+M6YxkYD0zEZ5dHZqmbaxWHGoEyiHfD9IbyXIeb8tYmCK83FKOi7
q5Tu541L1+akdOrtEFZ7O69zti5GRVreOPkmxe1ItfAfZ8ZJoUuBqbvrUIcfWR/gr5mrAXpAC9pI
njAYyk3u6XAzB/qJwdCDYTDGrIvOMAiCb13njQculaxXl68DIwqexcEbDtphQgsGdy3HmJxZ4RyR
BS43YireFsdmlqgGevPEFWNDZu7fly2Vc3otLRNfgMlc+Q0/Qwbp3qVCXwn4mUC9bbklWnafepjS
8GytyboKKEB4daSX72mHQsSe5Vvm6gDfAmqXhQCDZuijdUhfacu3p6iIC0S2kEBAvGnGj8VyJ/rq
QQt9oRsWmXUe/yhkz2vtYCEWsXPJeQvrB8GJ/G6RiLF3bHfetRMuB0aO4Fba6FgM/pvfDqeOcl0L
UexHw2Fc5+KBs6K9YerVHEsfEgIxftyxRucURXIhULY6SI8Gv+tEu8F0Z/niFmn9qhzD+dDngGYi
QAdGCDYcVJAX4FM8GEPusGe5uXfGc1JyYqN5F47NvMHt9IKvoIejiNsIBfNr6LCrVHW2R6y4rLM8
usqpxw9NVDDkX4DWqLJ9GstshzX0EtjCZxME/tausWnFvK/9PKXLsWr1q4KUiiLAf+wilzBjIAQ7
dpgOoFYwXBf0C9aLax1QO6BRbXKk+mQUbSLHxOvCiQm3zBgq2+BRtn0p70JYgeylKAm5vsFIgeEi
x7O+EFXtSrbLJkfNvoppwTiU0dsyB+NKRFK1VoONjFQzaE4mguUtjufVENsXwuNvasJ/TrKMb5DE
Q+ONQTWbkuZfmgJ6cDz7qimI3HRV9jRF6KPa2D4EpidWVdPiAWnCld6bp80ylAxF7BzWr8k69z1W
abjOk+qhkdN7p8BZliUU27xC8UdqKASiBhO9yOhimM5caI/JU1MxAAO+cC89fYw1cqTIQySHYOEQ
F3T07BzbZkZmhpknjfuP9I/YtbE9jt6NUxICSGEdknmTdXDDcjs/AR156Y3IQJKQcOS5Jr0UQcmy
6bcjO8q1jDwXEocQ1UFNrPKkRHs4d+ByQ8veej0oq0HhTRA+oQ86PE4z0o2h5oLZ84Aijex/JBRl
XwHRZipFczvkc8m4MTArtqhlVeOWvdFaHXTAw0k9le6ZuVsb2Ob3eNXX3hn+zJbd3ZOHtEJ1+wrX
SWPEK7HxJgEKUXGJVevOq7y9YVTzIzgHpqcRzJTlmxkpJ9KBC8ZSOgrueMdMHI3L3vKc1w6U/1sI
Cx+9TwShhliEIfnwORThM/C5+ZRkr6Lkgx9oFnhkZ2IsG+7qKTvJDhl+U5iVyUn0RCm2j5103STo
gmO/qh6dvEz2k3NW/rUBB8c87pZZvevcO5YR7KnozR9YV2pKvwpkqWvrvAKdgWZl12yFaajRXQhF
J7f3sLoHKj/Bb7ibBr6uEBVBBEgCb3G5j+BPbhP4CbREM2RxS7WV0S71yscU9YXIidnGZwbIrsga
aD64tyBtoIQB3aR+uJ4Ql0RawvtPXEX0i2cu+762SOd9Q/qMYJI0yjhTG9foT19Xww6BV4F1hdAG
uWQl7OAmhMNO9CznLHkHLmJNgAeHvJq+TYuPxKKbCNvRX+CeGflO1zSh8V8VH307vcoMXVDnhRy+
ZaIOmYmzqxSzxqXQ0n1EBRVfWw6TLhxIVp+913JQh3AgWJNEDN3EH7Bxli3T7OlynBmh99lU7Oh/
U7YQLekPlyK1QZ1ymEzkTMw5sIql8a7L0iNCCoko2Qh8eg3H9CgJfXI9+1vKrCHAHLnt8boeFF6y
yfrCMNCy/jVILulvR2H2Mv8xL889w8ZabgCLc7GClFuq/Gt2qx2UBArIrspuvYWQY9Ku25XX4eqp
i+QFPaqFvAaZNTnJPrv5o42NbMVgufhMehLFykrZR59E+zvamQpRbldD4zAFLXyrOlKORpe4hVep
xbA7i647y4NOKjElF36M57qdnsaICt1NTkkcs/f3+L6CyTIrRgav0ikP/YJttYYVd3JyNOF8/NPO
6l1MuQ6/aJ1Ujyac2Kkar3/trdczkEUSn2Nwia9sVQ5rr4yyzewIXDsAUTZjgF1DLBc5T+KekuTD
w9gX5fEJ3DR29uGziuprR7AouR59hsxhZK2JNSjsE6DOfYGNPmiWbFvCmlWht7UKInkyfHCOnSxH
b3EDAqALtVt8e99PkTglk9tva9E4LzOFEpyjcWAFIhZvkxZD9mIvV3FUB6ic4BVznSootJv2Tg4Z
ASBMDM7aFszEKJE4ugPnq8WMN9NdEdP0oXx+Hb9xpm85DzsXkGx9hl/E7sFLWYSE3wHzTvMLQQoJ
w/+1i0o39b81+ZnvxZ/svR47bTJfLUyKds0gwIKBlE7hGeOVF7TFJfUv672/7X21m8PswfQZWNyK
LF4gDyeyMuh9jfd9ByZBkelMD699qqia0pm62RhNpKLrQwkbGFtUgaHdn/ofU+F4a49SYsYJvc9I
yDkZj5OKJpg5YZvdIhwl+LimgaB9HoRQOyc046DRYNuh9SLa2bM5GavaWRuXxBEGzRKHZz/4NbQ9
y2+upsWYU24zq1eoWQH30J0D/NFe0SBFd1fhjgUym68Eld8WOFALXMyGgcc8Gtc7x6TixnWYgw6B
yrw8+r2lmOqX+mBhQ45XjaDucQSh7lOC9N4zdXjV6oGpdZ+FPNekULOzoupfa5H5T8jFMFYg71jX
lFMXGOM9VB3aSzDJ+H11hWOUjYkziHxh3QUkNnF1Fho1Cy8Xko/nqe+WrQkvH4IWzXRdQhLSIz3+
pbbfnbq/tBj2RwGxU8j7kxfpEpA6hGzzw6T73eDo7EJOIWyViZeYxfDQcS5/8eVqAgQD/EXAI+JV
iRz8xSpa+xNngXt2skKXqXWScpukIwaWoVkvfJAfbusQVlf49rtJF+Koqm58RSczPef0nuHLqHrX
5U1xTEiwhM+8dmmHpuqbdBxxRUvI3WeGQrNnIyRtKn0qly4iJiSs7hJuN98Hu4XLGHJP2Lih1Wzm
XiXPXVaDCcuzYbmudJlfFV2X7wQpvwi53fRqHvvmtfeX8DhaJSbqdGypagui4NpIXlWTIYZwqd5j
bW6dlPlBYtNLgqZoXZxpltcsiH4nQuYJfGF2/UDZ15z6tHS/SSRfAyV9PD5PYZYd+9IR9Jki52Zu
euCTOaC0I0oA54T8a3mYMuoRrxDYJssKBF43yfjGL6iHizr29lj5ghXy9QCQ3WQ+B7ftN2VEGGkd
efN2NDbRgUuG9Fz1HIvjsinjUtw7OTHxUjbta4U84jKELniq4YZ9GknrhB4QaHKPPqJxWNVl9Tli
l1o7qa82zdI+dUQKst1Y8fKJi5PgvVTAPrYmdaqnZwxE1jvg6YibkdcdZGn3d23sEJO1IMzOqrTY
T3lGwDNxBSe8+RNHGMVF3o7nh0dDDytKkpzxTNTUeNjPbtNoGA+2FA754b2/RlmB09T4xUfDB3Bc
SGY70GLoprW1EEcV2Etxb7jhb//T4UE2Jf769ZIBXCmHsDpFhCjR11zirYrjYINXNGGLcczt/wdC
C4QOvwAc19BD3//2Xn3+7fBllq+4HtLq/U+8Y/78P2QXIvzNA7qlAl/4niuU5/9LduH+hi7TV6Gv
kAw7yuXP/Jfuwv1N+q4rbSUdFFi2QgzR1n2X/P0/HPmbC9THR9OPn1OKIPh3dBfKQdzxk+xCuUCQ
JRljriNRf/xZdjH1VeOWA1ozZzAtIqjJiSw4ZkVwJVg9EE6rhuv3WYIFizT2IbWapfcQg8cYuzrc
Cdkus0OiB522H9/jbhRPjIKHbBPNdEbo48JpRa01QiDqIEtgLQioA4ldLnRw0aDoZSIwTOxGU1uy
0Ccvas21C6CTJk072z+Ayo0Qvgcvmrb9UBRME3OreLZcmqErF/4hBig388GaO6GiWgIfuU2JKUO7
56QvJkYxYTCsYA0pAvdhHBOYVpGbYx2tl6kkVbrpSQd1fZwBNZKKAxwKmZExGBI5MAejueKqTfJb
KVtzCgaSwzgl4LnGfg9+yynCB7sMBaSkiCRkT/BjVcVNdewj3O6kjmFE4GJTrhY1lEi2elrTXU5/
gd8+f43i2Jwo+TkWtTcjsU9R2UYrmx4w10wtzo0nhZveWGP3A492GZ245U41TCaLaKYQFEHKyLcw
wZZbSagOi9NSFHItTgfqGBvJmrbheUaeSWBGNSEoR8f2sdJ3fnijkhxrCl1hN1zR7oyvQEx7b6iF
A8CgfjV81Lntf1h0ixFDVrk+dajvik10vlTTfoJEr4Iy0YjEouQJi4LL2NuHtrYZ7DzHIFR2161s
bRziwQD22k8iVlkSdNRoBOzISy9viIwwfYTxEHn3s8R9imeqIWtUzChOSs+nFOPDZwq1cE0Gpl06
6ROReBijeC6ap8wv4+8VycL4+SKUNJgHy+WlDAwJUmXccCn3Z+f3l7bhCxbEbuNvsm33dhnA32zq
xkc1jbjap9/lGBmdPJy9Bcf+OfcpiDxxyuaZ631jQD8xsc+wZKZe0j3AuuJX0z5uNVxu2UVh5jq7
aGbdfy+ycrz2vSX/nk52dz15Hr7JcoihxI4FQY6960UPHQBt7r5VS6oy1vSexrwRkEak1ZOHyGFR
nE00RCp0mJCe2s5nYl4vzfjWxpKAyGVqDcESVTkLCCNY3yxY68uqT+fgI80G6wWc+EwQBNegO1lH
4rYnBbmjyQEocRNKHrod5IUZwyl8Oook+n8b/O74te0oU8txij3x7GrCAbCTtt1jICOuo8aZaVvg
0vLF2ikTBCoEwtUZsJMK1Wisrbi+Bfw9qfUsQqCwBQN7YOTWcptTfbykUyE/wqg0X4Sq6fMwq+SD
m/M7wq/GVzTe42thyxxxZKLm/dDaFUcfwcTjvsZWBRJBYP+KBgF9JPIF/VjhTuh1JwHMjmC7s2kw
q+yO64SIqrvRm9G6j/GC16ejs6X65sVqu+UjaSGVrHo7NbBrhY35jYLVQmM+DPskGig6Okggx65t
MJsHunI+xwaFJHOOJtnKOYKjLoPRp2WkDGZ8Wj0OxI1ufjKZIPE0C/Jk2XiKl98FM6iiTWuJ6nsx
l+J7nCtEuok92cOWZjW+QxKvgnbbEBkSnNwoFM8GwsG4qpCZpLzLMHlmNgHv0OMS5W7oC3hkcvc0
fpBXIr/Olnz84JwALeHWupkxacnmZCF7NWseAoAsiNqx2lqBmF7aWhK9Hropt/5u7oGfMBdMgR/X
yYyweuI6tMaeZfm0M+2uvC5jUxFLH2RnovjY39EIK1Mw0q13L31tf7VTfk6TWRak8F6gOA2WDiff
WV6EHDSlpMmPdNySae03Ec62BFk7Qgh0pBL4ABlh67AJuV4PsWcdhki1w1pPHlPxkj3qWdDhJbsQ
3aFzqODGPKAVMfBW4apCKYBdeM3CKkPEgl2GADfltonhtU25u8Wx+EFvmf68prWXPSyQh4ujmRfL
Qt8Lse0u4cAK1xhwOsGECgDlKQ7JYd6MjQitbc+h/RaOPj1CgTwEN6DvA0ax0DhcQ/hb7mvmQvDD
rIQKTPre9L2vquLFA5DXH+o68rlkCmZRVdr2H3C1xhuAR54mltRHZD6EN4ndVxCIrITaN23zGHhL
nyRvf6hI/plM8beqL3HAVl379/84n9s81XFdXXz+/T985JRO4ATKU3booms8BzD8UU753/Ve2GXt
bXmu7Ti3/Q28sngruUNtinMNOJ+rwX+/3rtKPwx24x/d71ka/8rO+N//60/RGf/PyW+dX8pvn3Lz
DkLwT3Xg+U/8oxB07N8kZRtKWtvjjAncf+lvpfxNKB9IohvajktS4X8LcF35G/8GZbfte/xLGVI9
/lch6PyGWjbgEESHi5Ken/f7x4sw+J/Lo/3pn/+4XH5S39qulJy5REMgEqVQ9X9aLmXSa9CGcPDg
ZIbH2M+cYx7TQ/n1ovy/vorj834YouBLtP+8KDHA419vlnFjRSkjGTvLOzSu5fz91y/z09rnzSgq
boQCnGU2ESM/vZnOLdH5ecmw8dgt6WfCi4/KmHBE46dHWgLtk1W1y4mxCZf8X7+0oGj/43P3+2sH
guocLZFtB/5P9XQ1NrUeZTVs3KSms0s+ApIB9JtnQee8KNtcQpOQ+MakW+D1AR353JGL8A0mhI42
SUnnZwViqJjwUviwrEpDluB12duCc+DXv+tfvw3HdrjP8iLS5Zs/v5WP9/u0itlPxH8yURmI77aH
DUbv7r4NoBCgKen0tP3167BGf/pIXI5MF6e2YCuyzwv/j6+TtRyYTLqnTVfkXbtKlCSXSnalHq+C
evSYpjVwAbJXSNkpZ/WvX/wvbzLAoS49X5z/J1kQf37xHrGl0ApuoN9a3mZJZp+BZWd2v36Vv3zr
Af1xGfC1C55JxPJ/fhWtSLaNhRaMkrP22+AFGrmnap7ddHn99Sudf9If9vXzxuH73BZpMCslhfzp
S2Nq2JQ+A8lNqgUW/MqLiE1HvkVnd7JORY6Q5t//BHEGcBW1wZH4vnv+ev+wTNK+Z9gOnpFeHbka
ife7z4PBwK/f118WCRuiHeAw8MjycXDt/PlV0JY6himc2ii7ie4zD8sP4kHyZ6dUXUhbPzOEKf7R
mfiHO+Kfm+AfN73/6TV/WphkijpAOHlNGWhc7GVEOHeuP5rS8166ICf6N6a9+u++T7Yk3mto46pg
Tz/HD/3h0/TjyXRtNiCyCazoOGRLh4RrmY65VTvFCk0K/eOB4JPof3gI/7puPNthOMfWxAJVP++J
cYXiJNN0LvWki/sBV9d7QX4oYyCapCtUrPnNr9/oXx4JdkD+ouNxjnoiCfvPb7QmzaMtGKFuRBc0
NyKEFrQhDI68Lx3Qfv/1iwn2En7eHx4M2psBB5gkPsq26aWonz5YcS6AfQ2qrPWiYkBbsWQMSRia
LC9ZZ4pkH/Mmo11cLrLa4/nAUyvpUYABI3oGMY/R4h1YrM18J85zEpi4AQTxcTb+bO0agyyZuerM
VX6Cx8igscicmt6bG3nbaqirAWvcJAjU8dtJHfr+3CwHrj3CgA4ANK9Lgw/kxrQlzcx58AUsMrQ1
oFYJXNBgVaFPLOoiLJJQbCFZEPujq5ioUDJOpu67k2pAR3MwjzVeFU+fwxJoahwzL4LWZkCfb1Im
ca91RV/pwqORC7LGhVKxchkOVOuoA+Vy1oq4YoM5nNU+mHDAq0FZTLenQVii6IQArLVDhK4qULHc
x5ab3Y6k2w+EUXKJv7Vy7mY7Lf3mtZnRCO2yJXMbhjnaCS4d3wJsQapb0KyFsZObwHaEOqASa58j
O8SsGIj43HcBzTzHH+yODvzfRiKKgwsanSMOuJHIfGxXZvFB3eC0gDFVg4vEzlgRM1p3kZRbOwgk
lIr+jHicyiomqSCXYkWQCHeHWPqFOS22DA5ywse2dXIfBsiinOgubLrR3ttcTt+iwO/QptbzQNqv
PSKiADhGXop4GDkuxJ2jISPsy3ku5X7RDsxW0pyQRG6tMO/GwwRMQe6SaRgscpEmD86VVQ7y0SfA
pOKiHnN14JiAAFEjXLG2SmQFuljsn/kt4JdquRh0h7hS2AV/D3UWfnw/gjNG21qJlwztN3eCMXdP
bcv3Tk9psYhgirI0fIwJfcQKkUU9Bptm0M8BQgtk7VWHfGBSkZNfE+7UzDtUtNEFFtOOlZAk4NZQ
PXsPhmwvIO0q1/WJfZ1io2yQMGwq08qS21TlvpuqpWDSQcC4KodfELwSxO18YZgiwqmcl0HsbAul
3pp+NoTqKZv089Ap61FKPeU7pSzumXURiYao90HQMIszjJglLueM2atl/WDlM+YGNjRYK0YI0XPe
D4gD8VUB0ZFceBtmjlwyNyk0+WO9kMK8noauuat6EVdbqyeleWPxEOEgormn9n5Vxy91UZH3OeVW
AtGtlQoKTz/r70j8RHhNKDV60FJ6M+laQY7YNOsHyGXLkiCgGcdIfIZ4xBFDNgAhWV5k1615ne7D
LSVNhMAHxof2fORhAFk815tyVGfXBXqL+ZAmdDx2rSL2C6F10IDNceTS3zQUViM+gaIhFnXmuXks
rTGO7zkEs3TXe0PSrznf9DUAPHQJAoH9tz4ebTxHOrsJhHAdZowTuqyYWQL+D0xPyB5CSwZPUjEd
5tEFlDgOxFqbxpIPRJAt4VsukX/tdOK4OIzyQJjwTcVJmdwq2oOYogc8N/yc0s7pueJDdnWyB5BS
cme1R+g/TmnaW0WHsz3BYO8fBuSYyYVdG3jHK+gyCZMJpCW2psVRgMRBLYEUlBZdkl02BVXezsi5
lbc6xqRxP/q1hE7CtM8iNwOZbrpyqzQ3n1jqxfSI3DOrDjybVYF3p3WCr9hb0mhXUJtma9lHuAn6
2ZrwSo3jAssjIDXitsv7/lqWuM53gx7BQJXJMpx1F+rNNxwza094S3zRANq6sy0OXbg7y3Kn5kG9
0oFWCfEPBHemRJamG0J3um9Ql/NT15TjF4TO5UeS2cbdd1aT3fRDvphbxNLWOyC04C0kv/DRD6ac
bPMUtxQ6AaztQFDGW9vp6aUhkjFfWTzJCNcZQwG4rh1IScwMobko6iXfZxw0MFCGENFkXtTM090u
sPfu4sSY51DhXCd1D5g9DtSw7rIyZs4oU9kjovBG7PFOXaNIs7tQHwndqBX8PF0/poLtk2bjXBNW
ldKlRoMICbyvsvqb7y4YCsoMcvABAB3utQG1N/ljQlkfrWWjpB8Lv3wJ59o8LsprZkJHiL3YtEbJ
L8ZUyBmkrlV3zJi1H4I4gazWxwzfyVoKSAHJ08hctD1ZcmMeABSUydS/tiD/81XpWFm3abJ5uu5p
J98VbWoZCD0xLVtIA2TFNbGyF7CCUUqjviKscw3bp/4qCzd7V8SEIC1FVN5uwK347aZwnQLgL3BD
e1/YvQJqYBHZrUShzePIpxIDZlN4Fjxhf0DaJj7Q7UbPXilrxKQvPMyiUMDz/mr07SlYdwUCeWB1
ihQJzCR8iyWHTlbNyevs8v43AaRN/NPzaMMEmQxaxSQ3CiZdVOWQdBb8AV3bzcC/UNyipUMOx8nt
N3O26ZbU+m6qCEzQaNVw54eEGcQ2x1j11kmflPMZs1O/gUs1VY/2PDhERYRDcVWBixDbpAoaElPQ
shxwq6dfSUEayrqyfOaEqnKbDw8kTbvL+8wK96Sc+D+yIDMW05eZpTCRxPwc6//D3Xks2Y2kWfqJ
UAbhDge2uDq0YChu3MggA1o5NJ5+PrCmrCtrpqute9mLyjLLZGaQ9wLuvzjnO94GiPD7WJ/mAlcl
l+5yT6y3nE8IxgmpDJclkXBS/eLNnWGMHJGVEYgu9cSDFOQVtLUMhTBN6+rI5OjICQaB5Uya1Xa4
xZwbnHc79FwQVmIbIZRjpwjoME+ArSOxDShJUen32u4DN8phFjQ7LWYPlh54Kb5ZR7Br77GNWBbT
eAbKruABNi7Rbn3KjhcJQDd/D9xCx0cTpuYpzhRSWXoWkAJBHtbTiXCczt41TYPwjMUaNtA8EPbR
wuuAw5VwyCtA8OVyME5S1CjgB+bzHIZPAZcyeh2hDcjFYPK7o4Hy3EU9VVd/AEzMcekkLASiNDDI
NDpAz/2FgZ7CKhIwGC6CEbJDPqxwQJnOQ6vuNDmXkV7Hjou7GeyNMu125znvzbcl4Fy56KoYNkMP
pyZ8j7UhbyjemJnoh/hW8x44rKIetfbsgVFzza4BpghWjQQZ40j/uBZy/InBAVNCXKck+VkApkOU
RaiMOZJ8stlEsoblbikHKFjG5PFd5uErO/fOQKp2JwXQsVU0WPiqxqV2bAC3QBhDqlUkAu9MUpbJ
eJ58RdR9LKr+Cpuo5OaZRPLajB7FWDCLRuOPSLz7thkqcbInP8am65VZf2BpReGbkh32Nq16/GEA
SSKVddIAlxoilS/AiI0fdZ7GD4W91v0aORuf/WIIr+wJxjXbwMa8jp6dv/ZujIYQIxrPc7KWzqmH
1mrv6lDBQIhrn3gJMSzmdWor5rGzGpqfc53Uz1U6ji8dRmtS8tDHYyDu+UObJgVtQnzVJh3Fx7zJ
l2CJIwiEM4jdoHqs5hFSbOs1MA9bsp7funzExyxnu7qqUWvhDRgcALXW2KhXK8mbkR0QAsZDQfom
Roxy5HfEhUNNKhlrENHS4Qo8CMNEijctRM6kKn8a4AcHCh0pjVGU+A65hbkl6z1zLaOidUYDsxvV
5p8j5SCBDAFod9oFcmzCq0Uv4wh72/eBlRNjckIxU4H01Ou7obLLDt5cUh7aXUgh56bQynbe2gKx
6ZPqTS+a6O6yLss7vs7WjYjt6xE4qcR99Ptu+Z6slan21ViUz8Q82s8uBoKXDnh8D2Su17/HdG7J
vEiX4SEk+xvXSZAbi2dtCe4C3QO1Ds0cv4Zrm7ashQp4OZTW8ydQ+OpOIBul1+CLHYm4STvk2GST
UPjGSLmoEXEy05La1aUJUtIWXUnmQ9RgJcFQAivmDfYHqq1BGhY13prx4Y8ZI3GZ+bw6mkL1ceWE
hC0xjEiHiUPUzwvxKT8YqMFghcqITyx1hubL4W+nO7Lw2p/Cd8cxQgRp7gGQ0QrMip1vRO4B2p2+
D5tnx900QTUujQhSiOUfoGki+U7iHlV8OvvTB5k9yFfDqpW31sTZvh+7iUSuIbY4nJtU0F/EFv4u
GGpxeQWtCzXszFH0MmIE/kl+TjOft13SfTWuRXLNEVl+dItX1qd+moPnggxRtC1zPXzvDUt8Qrom
7zR1syyxfdb6NeBByC/CrbnBbdbUQCszh8p/kOqGcQIjSBP06YvDuwNkMEWaD+kxCwkJWisO9tli
LxwpIlgIyBp5Jim8hPgqu02YOjgmvuoTIhqipDF1v2PfRy/kdQ0smHaC0hAhScHdNYY2UfHIBkK1
I9oSCiUGZ2Rck8Vq9zBaNLFwR0lKIpVjs286qbQBdaOAOImCUxfDTYCZGqGmAvIZWyMJY67jfXOw
VK+RnAL5UbpKuHtHZs09i00hIzP2PcYvhZoGJsDgXbdjY3NfQRmtonRyOv04NAUF4eQP08fohdW3
nDap4GzNqju0zn57x0AQKxjVBNVHCxmJIhfn5bpnlLuh/Aa8qRhOl/ZhEyn1x9gKEe4lZY90FHtk
b4i17NzPgMnWx5Su9StBAKuNvn4Fa9qDrfvNnhU9twiL9Ue5hjRgASlTNpIEC6gW232W5IN2sy8f
EOcTrdWQHPUY599bCY2occn3wbKccgmZwlgS2GeaIbQm7Ueja8uJQZt62//yM3up76vFA87TkslC
3JMYCrUHx85WPnMXtzzSbme/E4LrAd/hKj45sq6TK+IcQRMyI/J2WKFXhAhiyX6n1sQwsaxEjBbd
cZEBqFjk/o4c0xwm7LQUN14v6veB3LGbGPQN2a7kHfDRQCP74TqldQOXqP9AOZ9akTIcHFD6s/6p
7QO5EcjtJKOsdcjIzaUskJZs6y20Uo3+SSEwAAFWNp51DXIH82gdsz21DU9+5G84JGzDCm5xZb0M
qmh/oKdbucO9NP42lFu/kml4jzvLaP95plxC3Fumrb4tqyL0TiHUp4m5c85cAmBB98vtRPLeSLt5
0cpl+9r/IVVhh2P13P/hWtEhdd4R0toKAz0m7BGUmsn5c+TUF6dm6stvZL3k5Q4umzzncS3aK6iT
CUDfDdll1pjyHWHLNWsHiWh6sdMJnTvBvCgJbNvaxW6D2coH+H+AC0hU6QIY6SnPp7KKCuGtnB6y
xJAcr4Cr9op9I6jDNqbUtPLcPFaEX+IgcHkIKMk5cdn71mkTETwm49MguwYCICi2sO9d/DINL+We
ExgvSjAMDJAapiQ3eJHBQGil6D4GkcBZXgUhOVFpNqqcDml4fgCSktDm1nKB/zPV4m00NXg5P5xA
NkzENpFi5Mnsfh4CmIWMqUBWt2EPAxR9Bm6xv6P2qoXkclXM4ysZUAxjRD86PwYqUWsXgEZC7Amk
vb6q6Mbi8/gHEej+oQXOPHhYMpbQBw5d9s0Wt2P4FYiGaNM9+32amxg97h9WojQbNxFNdfIDvCg/
ZgvdC69NBz3mbOoZtlUd+jxYpAEDISQNEZpWgqZEnj298tEOf0iQ7Pr7FHYfgMgULm55mZCCQtoY
Sm6zPushiCAfhzTZte20Hk3a1+FBxLB29uXGpoz5+sZj9odb6Xc8KyAwmBO8Qy5wsmOJEIN8Ijj1
QTT/AWF6rBLBX7ROB7kanlbktxnbGUPmUrB3QW298Aav8uh1TEVoFWV2NjRLRORgIkQbLBtUiUb6
82+wed47bcWycFSgfxBwZa5c9PccdbDw3qXAiGsy13zGpQjz3SgSvFX2PMnfzIcLCg8RkzbGrEUt
RzW5AwLIGR8mJXn7EVa+c49LgeQLN42DF+4nZLQi5zk9jSDCH9li2Oo2MKJ56T3MDlGHLfGB8Lf8
ncmFhqFgJT0lc9uh1UQonJBqqrYbHvwHqTnoRAzokCatiHigj/hcdcPQJUtYVG7EcH8DQS7YlSHt
kNcYxOKnl9n6uQsGg4IGEKy8RSBTIxrWzvJdeQtRP05fME+yDB7FM1KpIn0AbDA0e7MS1LP3VKfc
c9q3UFeAfSz7fvLACuxx3WZssHh/H9zV5Y2APdF8VXU3jGe28NQLc+wVKRSthAQ3+ABj+QLgp35Z
WrY1YEH7+Vtj8OPtYHlRHxBf5/WkePUK7/wkpdrPc9bckFnGcS4moLC7dmSHwGSvwc7oy9al1mG+
eTOIwiq4nxPgr5NM+SUW8fSPwaDmEGIAgnIw9Tr/kRCRwdiAl3A5Wqmsx93c+MEberUZ66m7Xd5o
bEd+cJ0tVOtd6d8vaxCIcyEAmfMQJfFbaDG+2Q1LjZGUqR1DtS5V4hfbBIM3mNOAOBcD7GRf1UX2
kSJnppTssoBcWRiJWQRZNA/OHM3je1BWfny08UVQadsMlzbnlSaXaK5gE0nYTW812Re/hbad56wK
4K/7QzLxZW5M7MHt2hdOzPHOHfEx0rMXWNwyDugvr+jyn+7ikQOSFrMVn5aSBuewpZ28axnPcPQG
A1F7BD8Ai4BcHoR2YesfJqDkAja1hOTes5aE5mwLrS+AkCbmWQjz4nO6QIrYQd6P3z2c8g8hHl7I
mt6kH5e8IgEkcebsIZwzdrphWLlEi+RjiHx9LO8szE3dMbMcXFqL0MGLyqaFt5hIsmDX+VufiSfB
DUgbxMQDF8hZqVzUsARH+id9k9gIQDAWxD2Re2VTv2sGqdivtZt82QTnFsfKteCrEMzdfBNsVfnS
sLt9173UFUY5gVS8YbgXH9RUOFnkEdr6QIkXfE6hN8J4C+LyzfatReNedPKXdARbfXDcio1QN4+l
gkxvqRdYfC23PufDfMQSnn+yTu4g8/dFVv0gVJToI9Kz9Idi9tdx7tpe+3NsBDmOfasYInNGhvFD
PYKQvmAvnn57cuh/Oa3Y6PsiMcNV2rNxiTprssJjnRTOvfDgEe9IUCWZSQ41YF/ofZJmhsnEreGE
wKTcDstZicHrbwQ385vt4KdAmOa4kE2HEUphY8RngXao3bWtZiZL2lH1ltkE+EHyX4J7WK3yaWGa
82njQGBmNCvrZ9LVdENCqjQ4kU+My0w6qvlqK7+0uCIX63bmqvAi2XnwSWJyYq/c1kdBtAwtadgN
4XTU3mXzm1Rni5OJoKEby2oUgTddQWyQ3yMNjCeToW4juYbJPVIsonHaVCrchCnitCnzOGDJr1Kk
lfao2gGEuQHFXwC55FwjMb6y/KL9lUk7STlB2QtwXsI/O5QB389RLDm20opxeEtRq530GpE/7Jhx
VemHE7Q8JnRlExhgaE7EuOquvxfSXb7PgNlo5zyq3IgiNEUiNlpde7JYxFoMdRbzLWlc8RuYTjri
K+zmu6L1iGaytTfh1oWUHEZoU50nLxmoK7RYu5zwggRXnRfzWOw8jgwyjVhVLtFCM51d2KDJ+8nr
x452FN8lBCumhwffgEPH9WJWgjvLEk3o6HJj8ltJpnhnA0f+NpXgWDD7M5SPEG5W/nXjm1RuoOXY
ufRdIO+murEfnO2pprjiqt23feOMVB0eQ+WYhe/E2qeRNwCG8ALWlVyte88qXYAgng9mYcoX3uXC
1C6OESvgffWMpYNTgsNBHsNBaw6mas6nQ9MVjL3DmrlLVBMukp3IX/SaG5+XlQLS5WK8zZl9ko/D
hA3rAXyhjzLwLQy3Idb5vaahfKQSsWq0vIK6Sy1jAauEjuCQLbDoaJp9lR4c3pT61K2rKjbIIiQg
JiA+w1u8exugNw7dCB6kFx7IXNYl+U4MADakMmCGSsFBcejJaKl1njo7q2SJFQ0TUy0QKmX4FYaL
H5x6xT+IDCrYi4Z7iqeG9vPWqVPYEKCgFccWKcPdrnRHrzhVbDcMhhg9XtMp+cMFaJ11z3ikZGiW
BCDaje3pegd2KiFDy5Qd6sC2KY6BoXU+YtUihcxOZuPsHFjKqMqNWb7x2qLfBbfHbTysHArHRtka
MI0n7mw8MD/HNCDVc2Yso1C2bl5cowHsRMVKDbRzigxMmuSVYwbfsm46kikDy95BwkmIgA7NKQT0
sB3fW+6Pij16U5sG9kwZTKYqnTCDmhEJvnVF/aucUzWmdvLNZmbdY9ulDjs23pLweGMxQYu5qbPz
e7SkvjlR5bMxhMDvlNeQk1hsSldgPq7cooacttCPHT0aiOulbcQbl2Xvnr2m5aIFf2B3Rxb1BaTR
uhjuHV+y6HAcbOBPgJehOGBxZnQGuXN8Z9vPoHhlwzXQ/BaBs0RelqdkEXA9i2MqSxUcVrL3jtT5
gGB8uyh5Oiqrf0KQlH4nJCBl8lowkY3atptuGOJTpg4yLJ/LPgxvUbMs8a2IBcRl6tjEOnYM/pNj
6VR+vrNQyQ8RzmKacw8ScL7HSNcQk4BLS3MWuaQ1OsU4zmcPn7B/nL213LzH1oaxQMPCBH/0PwzG
+YLlQGoDGwK30gBPLzE485OLj3C07Oux7Rg3NLmdfbGdyN/nFMlchKpz+MSE3phftC/orI74sqX4
qDmsypayla3O94Cha/mVFxxPYIyFRb5jMTsNcMTaLFdMv+rhYPyB1aBWVYE5M0QrEKm54XxAU8zz
Ybw0GL9a9M4cbZ1htAp/J9bfWDYkPb3UZH5MYnMSWwm5gQBIcGCfpmRLq6HHhObahnqF8Ydc4ByT
DeUwKw7T4GAbZEkHvAHiuQpgfkTMlSBDh6oirt7Oilco8XF7yNi/N9dF73Ouh6uD3Qtnmrc+k+Do
zSeRBFy+WWvDcrMIbV2YyvsERdaGLeMem1mcMJ31scsZi190zIvBsy4Niv+HgCKPJAyrc3x8CUmm
5Zm5y0j0oRtTWv0IwcSur03spOZS+0mDAZ1mng+qVW5D266D8j5ts6GMCN0asajXaRGTLUSOZMZN
UzLrMl1FwAIAk7pH9AVem71fDTXZSSe0z4wy/OlqmoYZ/QQZaUfdcJWxCRI9Mc+5T7MA/pLM0MIK
69pl+wc5m7/Ac4uCYlaY6SXDED64BUMX/EFRb4f0uK5XRG40GTrwmKCfzWzGUJxcJd68xu9+9VxS
z9Y66S3hg33gDmZ8IwhHFmQYaJwRBxApAxPESs/l3mGaaxjV2q5kVe30S5RjjWTQUc9sR2VF/Nu1
JUeONygFQD0d4hpD4pwaAJYLdEOVqcI5Vi3U0p2fl214crPSdneiHaAiEOSzEBvDUOlKDMZNT8qW
uMsYRtfrC6l+aXZOgFET2+G0IWgKNOj2fCGR2/+sVR1+Om0P73FCjTCFTNas2r+lZ9i8qagSsHY2
tiLOmyl+8hDnc9F8kQdkTvjLsvJuKhjyX0YmogWuH6b+h16o5J7RUtcfmJ/gKnTIMYenj1RmqF4X
2taaMfjaqQtWsdR+1JSw8lI4Yy+w0K+2f0wNwoDD7ASM9fuBlHSMcvBlb5zYo4RfmWvZJ4+dYXIP
1UKEh0QACnl3uRKrB88CUriTM6KOHSMLpnxe6rf/Ay/a/05tsof+6t841oYi/mH+ygbe/o3/iwYO
/oYoTXioiB1bEteO+O7vaGCkyZ5UwIEdVzBNlTb/5B8eNfE310FnFbCN4zv0BMrLf0iTHdjAkmLR
QYyDQhnU8L9Ikf+dNDlwN6nYX6RdHnKu0Nm0vPww+4+H7Z80c2JKNYYqdIecatn96OXuXlqEd2By
qO0TuQmkpS8d1Ex0GzV7FwKegODl3oDJJ7W77A09po//upH5nYEGAUKCnUC1B07m6F3m9us74Egc
0KwVOvbD+ejCsuNvq10+S5bRPUvfEGyIbp9WLu6QrR3HFLVQw3YiSZzgcbCkokSeN36QNjV+aS77
eMHGHpNP7vDtMBXEEZos+qbXKz+W/Nt8m+hQ1lyULMDj5Zp8xXybLMR0/CpvkyPOkLexLI+2QjHr
lfeJ7N+tVTMxCG4tSXQtzLmQgmoacybGww7P7QGy60G75SFhpcC5B+jEOfPr0n2eeSNVobQvbYBt
zlLS6xlp295P6b6aEId0ZCfubRbQzYcALLQ5BMo/d3bzo+3VnbYmXObZddOGpK7OxCmwKGSxf2Ap
TBGp0EjFDca2go+Bgo6GBNwXCUf85dDGyhjmwjbyGW/hX8EwqJn0NQyr1OC9x6o+LlV56YOwcY4W
R3wfrOeZMXRkkb7kto71e1mXrUcrX6GN4oA2j6lf/4yJ6Y58CJ/xVGxLI/DRRXlpEOIF+TextseU
DrPYl8ljt9pHhgYX2YyPIsfJ0ibvxn+l7ohq6wOhxTHr6isbrCrVAqBW/5ZceD4kkGzsuDHiTfE7
MlFzlIiyUIbaz4l6SpMFWC/T1BR9IRNNMpnJFSJWcM9MlWjwPNz71bBlLuCizw+pbK5sjYsxat3r
esku5SIehA4PeNR3gUgP9TDsCnerHf0nqrVrNTlAo7ZEpHDgk0srprkwOOtgD7f0xuuuOukQpSKP
a/ZqF8XR8bEWlSALB/eF/NbrjqM5Dgvvqbe+Y/m/rVn0npC4cm3dS4cykuyElG8Nnc5DF5vDbOQT
WZdfgyC7eu5eBeQmyHkFiFnaJqugIG/uyTbaA3LjxUEMmfkXUYbqsLjehbgq8mIjzw2eNlkMKInd
qJ/0BMuqq+KbiZYlxBz4kkx0pjOyP9ZaZz8fz7JcnUjZDMVt68rXafth2tuBsEbGEOib19y8Wvwy
l+4PYNdwX9YIworlRgXiW1GOBPsG2X2cjicXNcNClWeqxT6PwmY/WLQdjfEE7BN6z74rSuqP9Fq2
mj1T2x00KUcQagjnLdRFJtVmAL11dbN3gjkgHS24Y0nKy5pCNHLO9ua7x8DKwsV/UM18MX2+h3hG
CaVtyEPsXGwyScIpv9NLcmFgfZ59+TUjXSHD8DjyhLhWebGnqt8V5s71p/Y+t/rwAQlwxCzxZiyv
ZkIhI5dWa1yS59xHiUJ892O6TNf41rE6ZpMNKCGJYlP89uGlZwtdMOqxvlj2IYncxOLmH4ttRARP
gryfpdhnvk0E8ZAzyAPC6/GJwmVy6Etqkx6nvDlVMdYsaJxFKO4nYB20cHu35kvaxBygVKOhwzeL
vPYZIie9Ac+fdl9kjrI0N5Ch+KOjlVVOCW6pg0jSkoxC2ug1QUwPcxmjcVlvvTq5san2Zosgq9bd
SaA0CbV4J8TZDemgcipRRgC3WDV2zeBEvLhfc1PsLQJb/aA/w9GLcgJHnPKRVIQqIlOVJLUakU4x
XQuopYwIr3zoE2Gid8axr9kn7WswUqTqXABj8vUA4DVdj3ZxaWE59ugeC/uQe+MQebAhoqCWP1fD
TIT0HZan9sYBNtBJyYDOcI5Yzq3ttFcsA8qdyn8bJsBvjWd8Tu746BI8zFLgRtvZd4Gwo0yTC4sg
8F7rsx33t4kAG6S8OTJMy73pahlrHqeqZVUtjxuzY17Mo114XyvEAqCkEHVmWicQdPddx6KlCw6B
nN8UkPawZJjbJdONGvyLh5AMUg7L00nt+AbSXRcGJ22pq14NjyyhbrbjaAbPIvPWvczit6XD3SiR
xXrqF4yHvV0xRUof2J+MR0zbERVgZBhLN1uA62p9zfqWZMMrsarzEGQ3GW0vb4y5DODkbG++QxXF
Gg8B+ayX7y6E9mxlrdJ16cOEGRS+LTrY9Slt3su2mUEqzWdRPwdGHhFjXevcvm17q9x3utTAehxk
BFdqrmcORGb7rCKnlmNPIXLEyFzr+ldPl/kOGKR5c5kEVufJ6HjFqueF5I1lkxP1dcfVEuLG/kWU
knlFrlu8sZgskKqNUj7MYyug8XvY/Mg57N5QZsufS8WPpjc3C9kuqL1uAHjRw7U5+hOUkq281xrJ
cTMZFK3FtLCN6xI3fFnCkklqWaoCIXWRdD9Do6xnbwAlg87DsW/wLfghCEPj1oekhWh1LMhpGXdp
E043Iu+hRDLEyH93Qk1bmtFsbrqJGTib2IEPYbRRIaP05Q2/qQtR/sakMX0qD4X1XYg9zPpeLy0p
dSFhaafWBttMYLvVDCe440V7VIbUxDOdqSP21ULY6J7/AYKBg+S9A6XgT0uF5EZry5CdXl7g8Id2
WmFNgkdY3xTlkKWXHIZhd6l7QM23TgUvjUlZ7jwWgxmognICgnGaWnRYieoQli49UbXQWXFikrwQ
pJBzsRlgp+SwXXYJqUj6biXvGsSRsS1xmOMs0XsoXJrToJ86FtfOuACEAqhFIRZsvZ7JG2vYJatm
lW+VzCMP2TAv5Te+u5QQoJpdqkIRWF/R3eTYskNdBDcjwQ3gfZxS+QfY9PV0N80J6Wuh0/jVrg/6
vjupscv0fVMK47/nqYRphVIqQG7ADT4euhFeB2NQp68fcrmC0Cs7Jty3MJ1RTC29T7NFsFH13hJF
3IPDartxzxMguIdjrAA71PZ+cljTeij3C9mZ8NrsmhqnGCxwovhE8HALV8j1TKbinKGhAB3AIGxs
2C+XK7tx3h97Ok5ozr8c4fnl/QTXIz7z5bNq39gSZEI5fcdSheb+irQnwHzk8HkvuvYZTOWNaSoo
pijrzv7Ef4oVqF4gGAjNG+MHVhpfep1uIUoVQa6nlsFp8lGU6AoinRJfylp+HnzmC4RJgdvTELkJ
mW6uNOI94Ppa1Fc97msIi20NXsgPOnay3rpkbxjGm+mwcrkYYKyueQtNMd5oJCMwycNiuCrjAsIm
FShUFphVKMuXESQ38iey5JqmBhigqdw5TGyEgDtmOa28gD4YWADnmATwA8/480Gyiu+mykQMt3G0
4ZPbC+bsoqKB97LRvx7mxqoJlcr9m4kXM9vbOsFhQVMhxshyhpwAgXEWMzNhs+VfDFiDWWSAAN+F
lL38ndKrGqwzqmdyF0wuyUuJCZq9WL2xjkAvdN+XQUH5CRs9TVQYmep3QaZztefyccRBi4USh1z6
BNO4l0CK8bWPpUPVQJgOcbHWv8quHX8O3pZj0Q6DD9280/ImDYfmd9fGHtZhYl2WHWttPezRZLAv
dZ9bxJMHpwS8vre3kI1cenxLyP2hexWh9PbGo04CoDa9CVHG0Mx7gF5OB68fSZf7U5Kdh4xOT+m0
byYnvRqxfV4XIzXfwa8QKp5QiqXpKUBL/oiAZE2PY1zHH1K9xjwhgHjE8Ksn11feySQdHvPRePip
4oKqKvDj8FNolQqK3365XxarhygN4uA143BmMJspbmerGMCq8wH7z+C2vE+v7nEHuJOEr40evfkM
MMmDuWtN7Z1KTQJsBJMYEIdyAvuStHMHy3Yu+/fFZs9C8MXEeRv2DjMSwMNfqFi9X0LFZE5a7ex9
dzdtwjbrCIY9RzMyC5EnE6ce2S4lKa6B80Wm5yTQbo7EqJE4xlC5XWufzIawVxQJsiUbcs1r9VR3
gj16uObdJ3h2CBWKGVq661uf/RMRVHxJnu9yJdnMFQ8sGFkNs8SJelUUT55p25IxWKFBlbVhDekU
9CBPkwq5eNslQ5HIqp8wrq6a2S2Z1YFuytA52OZoMXzOIJ+OS6MCvBTw1uf95NXtY0JkMPK8IUu+
t74JfzkWuZB7PmrkmnIJDPmfcTIaQl6mMTsSkjk/FbaoHumfhx/WMqFoaXiRoVzPvWHMypmtwD7r
+kJiucEKpF0EDXPuGlZjgYQLo1Cccxt6HcvU1SYOBAm3k6DoQDpx39RMsFl2ehYQ/dKkjEVhEIjd
n2nGfyvM6X/nXMfZHIL/+WDnDG42/WfH+Z9f//exjqWcv/kunjiB1QpXJfOev091LCX+JjB5g7BT
vo1gjgHNP8Y6rv03hjahwL3nbWMf5z/QQ+REMedREhLe5nMNhfzvjHU2c+V/DHWkxHEcbnAjJ4A/
xP/9ixd8DQxqfAIDmP6O00TKKhEkaR6EF549AZXVDevbWbsxnfNkAwQJ2jDf/9NH9f/xf/7VoviP
34LARcPvho9p++f/NFeCHJrXpoX1Elc1npUWy49IKufg5vq/MEP+1YX895/EPAzbJU5IiRTprz9J
tqwNSxTSh9JxKLgbCBkJsK7/4s/z/36kfKgSx4Z0pCdw0f71pyRsAGoX3ebBQhp+zxSKJHIUFTEk
VbsnS84ti/7cMr6+8+dBvo2EqKbHf/+R/tVSu/1BZcgDRYSX69Lnh9tv8Z8+UtYXrcrQQhzYq0M2
8Tv/tsDcBCilK0+0wqxPbG2d//0PdcPN3PnXhwmmAm5osFi4CrG0/8uPZZXbFhh2DrBoshh0ZZrY
F0sADN6tCVKXA4mdEJ850KZ1l4RtRe67LbGVhE1e38e9JV6a1Wa7NgJ7vKngUkm2gX77I09xk0Tg
5dhtZHQT162zmhQW0MpuCPY3a4GQ3h06b6JXf7csVcwIgLeqP5kgEd/sgGXfKZWzq+ipslT8ypLO
wg0FwnM6ajwULwk+sne+rOyJvbT4GeRtTh9mk9N3LikdoLW3of8UL9CbVjVL/7GHf1i+CAb61E5y
abNzMFj+RywXLe68IkyGl5yu/4Q+kG1eUOUw8XFDYUqE6zK+gboiDcqZRdjc6aFwn2OfpdNuSVX2
sgLYdU6hKAR39rQpwWojSAmvXD38QIPmfGIFY9zi4367hoo2o86cQ3/crcLuuZHskYZeOCOar2Ht
lgOzZSD9ivKejCcox3GUBUXR7EoeCu9YZdxN+6bJLdxIMMbKvYs2EcViPbXJvodyfqnMGrQHHy1x
tpNUC0csBCiPUPzDySn0IO+CJJ2/MTBlAwI0fg2ZWazBjZpKTLcGx8Fnycgz34kA/h1zOvqgNXSy
k50yzyGkYMXt5/OiDKepaH5b+I6fWZmjqCBYdwrRMpXlVxumcNTjZQbBwMc5PpB79rPOUARTwqCx
RZmBVioSwdx+asQfu5W12hld76go/Pr0sehVchN2fvhu4jH5PZmUbsizbCRYKli998Ib2xMSgv6k
hBVcl5Aex2scPeKjbaziwW099JVp54qraggVhpLZc2/nGcsZBkYnfBx9X5HixDodWfccu8c4r9Ny
X7uKAVe/oN4hSI15OalX093sAPtAKDNXQGzqAa2rREX02uRj8tgUeWEdUvRfA4yvwCcJqytibKnB
nL0yaEtzUspS1MxX4IsY4jVrK6qrWWR6vQnzGQxwg6PhKVVhS7NmhWWGphu4LutrIq2wJYIyHTQp
TgR2gSjcd6y36rMgfOGnoONDbB0CJ8aY3QQEu7FYiiiMss9G1ehqvX61y0Mjx552s8QTcJ9thoTd
UmEGPuRzV99leFXmXYqT/2lBtPbBGNL9jKknZTS3FpKtOgvukzxTwMRkE7+0g+IZZ2jQ/VZ1UD2E
qb3loRVd9siGFVJOpvEz7UkbyljLs3R4FZZdfjcuM1I6bisAn1qM37s10GCPyffjcHFomSSZQW3U
QX5GUCB8qe9HrNZArIjt8Xa2ipnzZkVN8chZXjAtZ1wORrwGfRk5Kgsf/FEm/d4dsQMzF/HynVMN
AGbjUtYlwqEKFFGfeUS+Blh6WCnTcqOIspg7JWBc2shzpOMeU1pNguzoV4h8TsP1o7V8Jodj0Vc/
ZFxjVnaTHp9EVQ4zNjDPcr1jPbpIH8lPMQCNAw+KKkHCi0MKbkePZ6y1iO+9BjMei/ByDPZ+0Ezl
aRgxzEQo2RloNUlr4flIATgfed5rHS1Ou3mq3Bjc+qINjZY/BuQhDcZS5D6rxj4gmeBP1ivPQkwQ
/h/2zmw3biTr1q/S6OvDAqfgAJz/JpPMUbNkyfYNIVky5zmC09Ofj3Z1t63uKv91eYAGCi4YlpRK
JhkRe++1vmXHcdhmqOyCaaC9dLKjNBfbhtF3FWAvrJ6RepY3SBs4T0a0P4CddfVyjXymMnCIDtEX
yqbMXl9efSLaT39oSTGMeCI8l16acHusuzquJMQKDVErTJ06D3XZbLmBj1/KD8a+Eg9ke0v3UCFa
ZyTieEN9IlqHO3PKO+eDMrBbbRq9ApAeOX1u/GJX+5nYIISjQ+RxTdOxPAFEYT2+/biVLvVI0dET
u0EYk4bWp1yCEYjDDs2NfZlk8u3PN9H/+HK+79L2t2Ep6Ctf4Yed26tZ8FRViFBrlcCieQu+Rpyy
pWjubIzt3w/sf4jeeDfTW98dFAomTJ4wbIBD73fsriNHliXEDgd08bcJwd0JIFg0rFu98xcFCaMi
wZx8TfpjGY2G6oPJgC8KIAlLyje/ZSjR2g5pBJIG/6UO1QcLY2whCWNJrt6Q98JYZvxGl2lsGCtv
WXygy3AkzfMHgreQXPz5Bfx2Yv3xEMIRxHF0h82dpguHSmalP15BwwH0ILHshoUaCQe1KeSMFzuB
zMhJIfedM8emyTzC9dP7YDJ08ErzYmpi17Jwq+9nwf9WRH83XG7NP66IrlLFnf8G70DOKwrt25f/
XhAZjv8bBJsVjPZtLv2vQTe6GP83qh5oWh6sLb7pXyWRRuGDo4HhN/igb3NoBtS/j7ohRP/GFNym
WtItZuCu6f6Vosj8mWIiXHpd8Ct42NmxXZiw787PC4PguIDL/IFeBtLZlH3dJcclMmCUJuLFpFt3
KdMI6XNpoj/eqAH6RIXZkFvd4Ug0p1NG+Ge5MG4jrZ5xE+6ROw/MDFaYUt4keotSk9ZVf9n0evKy
LOCev13u/955f1+xTn984+3V8+tbUdOO+/H2W7/n97vPMUhgNnjIWWV1V7cMbqPfC3L+yWPlAAWs
m6btwB/8Z0FuOL9x59mWzpoMyo9v++fNZ4jfPIuax6eC1z1WHOuv3HvvN4BV44GElDvc5IX89XV+
XL4czimEQWDKmUoOHZ2JkJWzazBO/bRB0fmL1XIF4f1Usq0vR4OBh4YOBWvju5KtQ19Vl7kpgy6y
aZz5wpMhSpPxc1zO6rSMfUtTwMsMukyxm7zWam7ARHTEjqJ2k/rGIdNhJe4r8xNciuKQVpF2l+Wr
KdrvrJ2tQL/Jsk0/u0CzNwrY2TZzqsLZ0yxGBTBb3d6lltkh6sCVnrbpCX1BdSoK03xIIMg120n6
hN4OpOVNpX6cZwbiW45ytCVn4ba72Jk59JfLjPlnjob8dkwSRJ6WP2S3P9xH/6FPYa/tgR93lvVa
0a7BZM3M0fHJ2v7po9GiaALZsV4rv2g/V13ZfAADwejf0XRCOlsPUrAzAeinh8+gfxps5pH2OpbV
KuzSkN0T0j9X0hU2UUbBHOCRv/jIKj9kTeltfcJriMgt0m7m4nkas2QdZ2tuS/0+TuZ0Z9SO8doP
zFN2SvnOaWyz+Vi0JCBtZOUcgFnQyHWdzDvrxIEecMBqF/VQKqIalrwFT9/Xb/rSPQxOhV19IINi
iVK9+0X/4xsk7N11ch1BP4kF3MRE/O46LUtXNCz0faBPi7cZiNalRRlLesyx5w0cQ3HYCAKV98bI
dMlQVAXSCmuvyMlnHnWx11bc79ATNaDn+qOQEYlY6CY2ZT8V4Z9/qGsj7f2HSm46zTbOW+6Kcvv5
Qy1iF7KsCUW/qgAp8AtHB0DYH1NkzBvXZoxOwFy6sSY9CSAwyB3OUbGHgjp8X6//8Cj27YXeXTX6
gPRuiLNl/3FYe3588LOsbbkCEDryOC7g9ncTMLnV3hPb2H2kNR3oOjkhvR9GxkscMWLLGN/XDnKc
Iqp/cV3WV/u338YzXRRfK+jufRNLFtjCc0F62YKxNySJ29pWRu/+6lYR//YyrKi8CHnzHD8t493y
I8qockm5BCZizy3JskVzjK0aKU8i6EZGyVjeRsCUTBAZuXXK4BLJqH7BeCCCoRtrhZnPw9A/DlV0
OVJxDb84IP/7amzxzJvuemlZH413H4qqTCAFEwfFKNI/knl4IWmDnpR3PcK8/F5p/KUd+/83FqvH
BfnjvXjXPVdfftqH16//vg/7vwnb56jn2DR92Wotzum/b8NiBbF6bMOeLsCHsjn9cxsWbN4e3FYw
+ZTO7JP/OgPaBiJJlHBQ/C2DvivL81+QO7774Gnbwn3gKYRsjBbTXY+oPz6NeCejLmowBjmMtvID
Lrrl0c6Ff2LZ7y/yXOn6X7vVGOnbLD8WCFjqMC7Nu0dBL7VG9nWPVArww9ZKBPvIMmLk3SJy7pqd
MNPlFzvat9v3h6d8fU0a1fTdAZDyn8uF/vFd1jjb64hEWRA1Cz6RbJjLaBV7ZXBJTHSXU9y4IYcV
Yg4LhOUfMTtrGKJj++tkdcXLiB6i3saWNT0Rtjd6ux9ulv+w4a7v+Offzl+XQkTdNk4ziLg//3ZW
rZCfM7Xe5ODnCHkFyE3K3NI7iOZq1EhYJrygArX5e9X2x2vx+r5/emUHoa2F1tbkTmNVfvfYp8qh
WUr24WYmLh4KEsjMfVys3u+mTpR+TGtdIbByzO4afV9nnNtUkVBX2L1mbLu4dYitb1Va3Akjl786
s72D23I3Ovxa/HKOzUPC0/Fuy7Inuy5HYuSYCtaTiSbScG46m/Nh3eW0TDsI4e4BXzkB04JQWbKE
3aT+WlMt69gptf4zkqH0tlRVrl0mfRqTEe1ooBf+/NMDBrk+JP+6jOyqJFroJoXcOl7iHPBu3kLQ
iePTKic9SkTimMZIWXk32TnPC/3g6t0rblUypm2/e0zi0X5pqyxeEYCuvO68qriYs1h8cmRiowau
hv5Wm1wLoR2kQU6SXeuQAheLjxZCtyRooL/NQU+4xbPq/FluM5AYHKlmpJbofYokmDwolDfj7BfT
re2nxgtjXrjmDU11DhiNAjl0s2RmRSqkX1vWbeYDqQytTn4TfNYrgh2BaY1GTsZ4MHaFYSzZTeKM
6bRfE+Zwr8QEHAeSxS3GKSdR/N+7ncAT1UST9+JqClFEl7Zaf1SFJtEhirLaS9gjOWhIhMAoYlxE
tCLjntMWibirU01vXs9sb/NxoVYllqKWWr8pOoGh1nE5w4UkE03PHM7R7S2Vz8PgJIadXsypoBK1
ljwPWXD4iUszI44c9MFGgdWU5m3Xo8wrZC6AJUCTuERaZneXANNrWqT6xJ8aaQG4lHMnRtpb5/lK
frC5lLJeIjQq0JmY8iD3IcJySLNpP2u6/pKVnrrMhuhFZmacbWNRoqYtGgDDAsDSqQHRa+/kUiXF
w9DL/uz1IzKCMU+y+Vrh6AP1VLfFI2j13gv82PdeC+iTpO914K1KQ03TtvQX9wV1SY90o2GWgTWk
mG4cW7JUo00SZ41BBnotLWEypHs9q1pTe/oXr0vyfJf5fnTpxZ69c2YgmPBuBotpnag8BLX+gnx9
lAiHCE4/2qSGcRuahJaOcqoQl2UquV1obLymNX1AKn1iDZa+AqPEUPFW+KbsTlGWj5KQSJI6HpS9
phl0yC79HdmIxjYGT3ODH7oCJAFR80ljcRkOkZU49w06kOkotMFDvVfG4y1oq5Rp2BTnANlgbomQ
mUd9bEXTUEBJ44Q76rlEjEwrV6vz50XamvmlcdBH93qevc6ZoDbQnJzVqrPmycDGW4HeKSt1nhfn
PDZyeTUKMr5bhQjLSs3hi4D1c6l3mf7gSr1c0M7TkN0MiIEOcuysqzUSFB2n6p9EpwAFy4jJXGow
55iw1ScIynZCDrz/ecLKXUBvDWOIAuUGtu6w8/OkpFUibG5fu5HGDslIlGx6ZhtBNfbGlwWIE95d
hK1PRpUgOzbyFYgCN7I7dAIbHh4xy9sZuvsGSy170Mih/0oMA6AmNGuGv0UzUz7gOLXo6nuQxo1u
AosEYSSwK6sJxdI395mtzchJ4Jk+5bWeB2lHNlg4toTFbww+bux5cw6MRSeRgKoDhw1b8byc3FmJ
e1jFgliRubruJpOxFbZmhB6Ve2zhTVzUtYNGt9FFfW6EycJStw70wJowSLmj3hMdojMbQOUqpq89
v7ts3WkJldE0E9mtUXIa7ZmIBq9W+de6X9LtwuABZGeiDcQ0o54C9BZ7/n4iYDYgamG500EbbY3M
s8+ohrItMmctuZylpvxz0ZKTjT0Rd7BCsbntTb0Lm5FciG2ls3np+nKd+6R1bRqCoT82lsvNGjmx
dWn2ibvrVRvfEH2e7qFEUrtqgKXCQUjzNo8XGXBlrIPbezbq2Vo84pFDMrTG4gGfWS1mPvA4oAum
We9Um3mHLIld1M+jnZ7wac97vS2EvKjjwj5aFeqCLIG4hB9s6LdJUal7Nv/ihfGXdZkZ3bAryymK
bqWxjAlBKR4qmHYx27sSw0p30BalbmfoXvpWJ4fiLLD95edBVkk4oHu+0aoJ55sOGWjjwe/cxgm5
atzFC1DOnuEhQXsg3Xx33YCAxni3uapL7bbkTm+OKeYu/8CerEXHgUehZDAxJbuWO5ZnO7evetck
ZWV0xnAwdfD90BTBohD5rPWiP02FuAFrd8Q6/YAQ1LzIAYHsRk3uzW+ljcF0dLlrdP+tN5o7gvJC
Jzdf5ji+7pZxZy/pDWIi+yi6vsWTDzwPpz9RxJaKWVMT475onEsJ7W9HYvzGg0BwzgDeUDNV1gYz
nREaPMgfotGfwAaveJLGzw7D3DN59DAMsM+RSBGn2VvUGEmIP7Pdc/u5IeBA+TLY7XQe+Okue0/t
hJ3HJaS12z7WWRfpgdS1Q7J2ZXYMb5B3C0tW6akTTP6QVWGbVJkx5Mx5GDhj4VZYGXL1nLU4EKdK
Ty9hXiN5N7RE37np2GH/5FpG8bMmJsZzHrbe+yaN4x1LcxIf08zBwF5YYFYOURTr3uXoUaKFYJb7
B9CG1ZPJKImLm5fhuLQquqtaGFJ2THQjxBISOUlEiOJTWSG37ScpLoY2WnYuwsZ+z0FjXLFpBDJZ
6Thdgcr1sbD4auwugE5PYTroS7Ml7SMbAr/FERsiVxsOBjLqq9ZBdLoB+4T6rYbiCK5ichk26uTB
3mUR15wVUFjoTBMy9xh5Jj6YOix6S0saCxl3sTns6Ew6ZCsZ7UU2k+AOYtLD+tINlRNkkKtvFtYe
IlU1FJ4E4BavtFWs9Rrh/Ogg4wdWMwumtXWagUGG97yRY9nbWxBmjrn3Rs2+dbU02haZn39l4qYx
em1SFYJfqY5wK5n3LXbebclaQXMJ1ePDxFzsY2LapTq1uIIrEJSpXR9lakVsGsM8YrOu24NdDRVD
whhPQdp212DtquTARlJce5o/fVJmyfwqE91pLnXvFi9VdcnI9WmA6Hlyc9u8rK0ifiSTt9yoxJTG
Z0EReKYF5zMAL4yvWW+5H2LV9SFKavWFKys+gVfRz3xw3DG8vYj0w87U5DYtRPfktDXmfWdarHAG
VIzmt3uZcDiGC5Xc6klrDr2Z02fLmxIlJh1hO8SYDItGxYXxmfhQNAYMIE9Gy1x04wEjPOWjVVW7
3EZU2OVwvLHDI7K2punkQGjbq3bMmXHVQwhlNH1C6ce0FtTLSS/j1ti6zcQnqXyLUE1NKI5WRj5e
DI51xkg1nAAGOdAqYQxF+ui+zDrUXQ/VXqgihf0/i/e2t8wiZNkar2rDOoNfqu9UIVDSzLE1HIl8
YlirNd4Nkk0DBpaoziWB0lczANQbiOm2pGCq/B3kzwqnExqFBRerhjL6M4Vpgl9hnG5pbGp7T2fE
F7qlvVwnVoW7oMlGoFcW9RAVY/sKtza6KI3BOHed1n9Yh9yHbIazVfoyuTTHOr7B5nwGlnyNlLK6
aGalM8WmZRW72rHKuvyjE9Xjs4hU/QFK2EgWsnOr5+me89uM+41IWgb82LvcobjoYGZtGx2pRkK0
xI54B3W5aKUboGXO2MuI0arRScOH8GWY6TQ187ZsHqyRCr0GOrufqxmQHmbYTZrmxh641IVLgzL0
Y6mu/Bzm00jc8XlllqMZJbwST3d/beV5dIRWBz1UjfMZ3608NcOoPXDaMoIO4Nl5wPCBkJKPm8+9
7cirSxI3mDvbfJwhLu49q1nWLG8Me0q8JE0CJbBSbThiVghL0uHIabfeWptk1Z3KlxIOsh2dW21Z
3YyMK6tkNq81UGAPBtp2kGk66lc4UG44JRYHaXDMG/z+485zE3lGgspInNbpAeeBCNDpz+fSrvqH
ZMm/AgXrX8sR7V5MdxOyqIkI2U3xuKVqBJsWZwUMX8amW+KtVrdcfVEm5euM1WPHsbs6Iz+qWZhX
zpbVWp9zK5rxQTcx607fXyGI0oCNg+7CfwzClEn9xqk4dEQLdTrDMT7iNN+jxFhulSdhtNtJdpja
odoViIw4fVStf6mynuBlRahan+FY1Emp3+msu19AiXhvboe3Qw0G+ww0j2PZR9olzb98P0Or/uDj
Whi3YFowgoPQD4nSe/QWVGAw7UosIeQLDz7ad9gtgQaV8QQajF70aDkUVsbArl+0Ohnv/hhfAKUi
zUNJPQSVuFxEjWPsRhnf85kwg7FSC9Nk1O+UP4J9R0tHIFtxnGb9preNJbQ09mejruZdUZKdNaPy
siCKk7qKkycYgOgFKNNYXsp52FUjWJA8p4LB8KY/pGlqHVBjpUePowXlXGVBTtbLXanGO0s2AhLC
4CdPkPxu8PkvO8303hzScE582kbosbUcSXjd+w1QxK6VV3MxjWfWAgo3QmOBONnLgXlCsU1Mk710
Si9MJYCSVaW96id8V4VIadB5auTl6T7be8zjfaDxFe04F38qka3tGa1ZT2Xm+pftDIpA1Ang7GpR
gMkgCvS5/4L36d4cGgP3atbBAzawixlFvXPMmWRUDS/YaFvE4XrZa1UU49NYEmQLumuajoQ94k1d
qhsCBomTH1e8YDQ3cMWA/aqNU+ocakQSYWVYPmKMWIABAx6g2lUzPI64BNzSEM5NapM6epMzYU9Q
iszuXA58hC34LNQHFEx2S3WAg5TDBwEAL2QzPBXT5L22s8zOfGN57TKBcI4RQgzgGw0gy6Tr7I+x
qu2TM9TDlVaI+RnOTnczGs3Ub6Jxbg+6EM92ozty63hdc4kmzH4usEDewIXMTq2t2ZedWVk3dl/a
pBxTWaD312+pJcUpgvK8byrVnCwDLgQWwsRAe4dFQyPBmIlzN93CYOmu2tTnr6jSN6QrWPf4wpCm
zPb4ubMH46UcZRnomlTdXlQjKKO8h47vE7yIk5N+11E4bs8fFAEwsMYQcarzoXEX/TUi+jz0lTe/
Wtzh+5He965za6TzfWIUZ7r1kKU01UCwpv4J/YgAA6YktiERIxKUx642pS3IidL6wGhoVGFUCw6d
i/Sf6qUw0q1b6uJt0CCUb1XUtrfEe2SP1sIrQTIa1G3kavNp6lzaoNAUv0Tt5B9ypB4fa1BJp7gS
r1paVCdE7QQLOJb7wIn9vhhEetFmFLMbx1puR8/Sn4D5Jqv5Wh10nQl7DvnlrWGcSEvA4ZjVyX1d
6P1pYJ5zIbuKMxJxzg/e0Hq3Ok4nfE1KHvxM14Mxy6HENtmwrZQ09/Uca3fmWN1Oc5MEtlC3q9v9
S9HDc4MUO17mw/jJ0LH7smEh+N3Uk9a8ECs26HtWpG5b5zVzFQokwXwrnaJDqcgMwfPbBpC+tXPs
EMi1XnD0X3p8Wa5jF6fQKgZ4WeacrGoaLWahJW0cTrH2LkLLuQVsp+Ktb9neQeKei+4aQh3zw2D5
Utst3TTtG3N23twRGWlrjNllE9f3pQW470siYWkVm8EUlXEbly6875qOxvUqwo3CUbS4n6dON04G
AxZO52oxPdLnp9EOYyOfkseW3tOIr7fRXwy/ceZdRJ7sZ5+DV74butbfM6zVuAvdxTxj7LBvh7yj
ueTNJZ2z2bbJzdzEDXMYNKr4LdKD1blxsqN/x+m4nDGDYBQeIvzdXQ7d3Yc+Jo/VQq/lguASGmm1
Fg3mxmgFmbGdYWhBJj0KLANB456dD4FxPfrqhuW0yp9bCchg0+dgBTfrTSs+jgml0FWSD4Xzlf4b
Vi1+j0GitkszyeKJN8Ymq9oqOXJvcqdrIKM5RWSxsOBa22WcWl4HwyofTAoCZvqFumOAPEVnF0nl
oyy74pHqqWWIqZf25wXDqtqnlSeWK31A+40umVBLIUb7SvGUUZlnpoDSCWu2DGcK1su4nqf+CJLS
ACkro/6GlNSoOrmmki28LDMNNGJIL0BAAXL3vWQ9btYA/fYVslyOmkN8m4gIEzlLQp5xa6VTs62q
pvjqKzquAQkXjvhg+K4s9nXasaYnBsP8EBQqfUPTM2Qb9iPxHHi8oNldGfAXCz7PzqEJT1syP1it
w/ygM02+vloWPte+9JmeLH073QAY4vGGS24Pd0lqSvN66nu+nHFsUm1zungPUcPtuTOwWUI7G/ux
C1EXGMjG44TMUzfq6OBhl+EwISM61c0YtfYOnRmNkczUpksn691lGxuuemLcMR6GPCnEnVNrPvJk
gdLbIiGoY9/gsbqH+ehdcipPLuOY8cPWUlOZBHXK4GmLWgysecrpkwTOOB/zLYRXQOsGGZoA9saM
Hvrgl6QeLwYu6KCYZNrgYXSJdMX96N4uVmq7cDIBwB+tIQWaXjXWeBML7NQV2ByJW44c3a2TgRJn
WaHZj469mh6yBFkTMAwHp6ODCpcBvY0i7bhUY4S90yxZM6a6eU3szoB6T8H9Cc9tctMDRHzFyqQe
HfgzdMCb/trudaPfmDVxKfC9p4gUhXIa98qKhH0g+tboj0QYTN6x7shkChAA1uNmGEV/0bdM6xOO
VTc4C0gkJbaoeCx6DQc6AaVlGxAg5VtsprX4IPQV5Nn50N43HJTdZ+jmPpBLAJUbMVWes/Eadyif
UllFHObL3k2/Dv5As95IXJUfMNhy3KfzXJU7ui+9fxGz1+59UrHQWXvRPO34ra3nAaqsRKgdedzt
s1g9US53HgCS8dRNS/rRJGr1wYsteWUA2d/TY+B20T3H9QLJ2TE+SIlT9rzMuT5u0bOnXlBbcVkE
qY2qF6N0aZn7ctI5VGmaYd4IgInWeS4q3rV0yDE4EqoEL5M8GCS8ehRPUQDIXsNFa4CxnaqeJr0H
NA7GXN4XUIykOKFCJEtYJxmuCqnTuLHHjLN+gBFL/5yK9cgJImu8t8HBW9sEZ2q30Snaed5UqR3n
fmCZJwyE48RMQhjeWthXDeW3E/aJAyAF7HtXHiC55Ve9J33z2mJ0atKMMDhWNbNTYs90bd4CIs9l
2DqNRgkIxZp7HUxAsqaJmE5oU+JBQCDMMWgG5pteb9QxJtau/tyLEbdCOzp45aATFve0cb3ntJX5
59kE97LPGqt4NDlwNjyoufW44GCj0VhNOj31lTnZyGm49nj0MsoBd3oyZnzBQe/TWDlCEa0oqr/d
Wm5p5k6Y1IUUwESjrNzgbtOvbIKQXjCLl8dStjycKpZ8dKA+9WTvjqIBmQSkj6qg8sFCki6FawhJ
UbPLvZqTa9ZCfWR6OTeBj9j2yvZb3ppCVLMHF64x2YRpHequFVvk+DWk9FBeRPKom2ZPlgXI3mmv
iwX6bo9jWgVDNdhFWI/FDHRvgMMUFrydccOiVbihKs32Gmcx6x0bsArocUzRjuKmrC5UNo4X4P08
akRXustHxy7rLzMiyT5gCzfns6A2mm5JF485mpaj2YLSWeYx6Ly6/TBKtyELCtpVfpg1Iifuvs2v
5tKAHaUvKRnLFeOvl7of/SuCBLp510+mV1G5mzHzWr+J7/NsMM3DgAIzdHjYwNUmyn/EoQLNsMw9
eeen9EyOOBOrOkz9+K33zXRr1THnuTq1gUQMtIoICPHkoxCYpINOQWffYAkQtLdbtjmsx/aIsdj0
m13TV/5eaB69fUlzvzoMvcmukDhFDBqjqi4iAKfRGadZ6bwqt0/mm8yXbXzVOZKHV5TTIi9AIbQ8
gTRJzHOfu9lyqAfJEJHa2UI85oPwCfB0NT0fUNl97SDFksKxaPljY7X6fB7xR0afoJEsrb8xp6g4
gsPo5DO5KPnyaEbrycAzRvB8Ih+gp3j0J9p7O8pAKwDdDhtDwuZ3aixEAd0fkAROT89niFqeIWYn
sCUwtKWUliMMcwnqmF3ixV6SFAb6NHaluqEZn/W3CODMDwsARRfIsm9NO73uY7EFAqrEtdI0ssmr
OA28QT/nlWHeqbjCCUdb8Mkt8uULmK/oEnQkkV+REOcujZcnW9Qpp+u+v3PjpT406KqR6DkMcaTj
HfCF5tetCTLabAy9CaCSuxcc5Hgls9EVoTLCvUeHKL/kpRtz+/ipu9eTpL1hgl28GU03fO2XGFwR
GPsoWIqhvUuzJvPPoyq9s9Ngag0IosPXr5nwzsc4mp9cfUoPKPlDafpIFongdj/jb4o+AaX3wTDX
ceBKbgU3T9og02LxVqalB7DXcs3LYc7k0R0q/TpBkOseElQL5mmMZgOYZN10QYoL4MBiIA6UVESM
0SapX5qkwbqeqVGbMGvhznZUmzxbi50dtAIQc+6N/tmx7OmE7wjdoKH5pzkpGRhOuXuV+A0577OU
xMCUCxxsexK2xvwjMvZlkSz3Sao5OuMrbDuAXmhueYtNQgTdwWdTAsUzXD+/5glqtIB4MQ6UbkLa
9GhBAmbKYJEhaA3ZhbRNx0TGx23IQDqtfFAyY7cbfLyUYe2WyfVCrzXepA2U11bEc7WxjQYbuwk6
9B4xcvKVKTaLnTFQrSWlrpM91PiNte1KmBPJkEgkx3Zuh5xpSTSUjUVGEwRKALOq5mM1oAQNaXSc
/RVc43nqk0O+QqBa1V2YYOyPRl0wEzOiJ6zEFXuPIJwEikldi3DJxu5pHo2vXmpnV40aPuBdgHA4
1HmI5ae9YGw6X4NqzKetZnfpXS1HEbidB5KBjme27aJenCS55fTNNfWQEF/6DCqmvjAQV9zQSOXG
X4iN2emi04OJNKwgg+hrAhJF8QKDofBjzlZmdCxc3ba2EUk1Oxf6Zh34EEGSl9LqtRPztq03dGSO
aFkK+xPlKrJLXjCwvTEjq4vKeMWI3ZM0VV6gIQGatQYHwykCCWlyzRhSU+Tf4GmbiSQQY30J5tw/
UhwXj0wbykDmyqTBViVM6CMPA5E9+v45q1T9eUoxFoGtT+oPY+O5V+mSzZ+IlDFDXLxqk9Gcf6pg
btLNlWypZEjQrLByPU12aqSJBWOiOAuNnXyuYJftYt3syOtovmouKV+igpoSrOKg7f9JRoP4lByp
4oKvq98oW5qk2qQusfNpx3ktjupTltKQ6k2Yr4U3Vr9QBv6sykHUgdjZoRZAi2DiiLHeqTvxbrrY
OzES9VnLSu2RiX1eIjV8GYXJmE0v3WuQBpwq/1xO8rMg69vLYihFTWvphPuizP9ZDFStAXywHJlj
E7vlbbAu2lFAqgejj74En0GgJTaoP3/Nb67tnxUsPoJwZJBoE3Us2v47qU2HWVCWBUNnSSIYncyV
JnBMdRavDdohAoyTaVQPE0EPyCM5TyOD8LIDs36qPZAjiwyT2dFf5qL3B4on6KrHCh5J8yRMKbSj
o9EtX8WtqpDPDkn01ZdG2NnXMi9mPHsDotWD0CvOBzM5Ml+I+WL8o5AqGuzMflUeRFFXtxktDQin
xWJdDUajPnhUuOO2lBxrb+vOMRAA6aqRh0SVgwrBhsxzmI9QRgJDCkZzGUVR++LP9qod0Rr8DA4P
HW0yXzce/FQxOG0zqR31iNxIJkpj22xdZ1iOAlrE3WRlBY8WdcLLOI3sdcnk0X/laLWzNA6X2za2
LTvIYg1IKr0/8EIonHRQJujHy6e5r+ajU+hUapMQ9DwQ9jQnI3cgAXMcs56wmLRVQAqF9lZWXsop
Y5pcd8+cKv3kQJ8X+zQbUK3bkTF/Kbwp1UkVmBTIlWGCW54NE0qANiExSjb0n6kdoRptNHpiGoxb
S7XHopTke3V+TrvYd7vuDEqCDcYjeKhANdQhcoGMN+d4ZP2OKkxLq31c9ojkoIJaZZg5Ug20GJKC
ZoCR+yzcSGXEZobMc7KNQvd37TQvxwYu2LT/dov+JdHoQ42gofy/6/cA05jZ/hP5Tfr4r7/976gM
+7f66rl869//qJ9+MtDI33+74Fk+//QXpEbYfW7VWzffvfXcs/8QYK5f+b/9x99NQw9z8/Y/f/9S
q0quPy2Gwv6joYMq/odnef35v3/f+gb+5+8X6Rt9q7eql2/pv3/fPxSonBsBKLiCNg9mMYeV7rsC
1YfLgIedogBLJrBLC/3fP3ib7m+IogX4S8g+rIM/ClDd32jueujeDZRvq2r0rwhQxc/SaFc3eDDZ
gcg943UIbn+nzVT6iGwWkdsGL28XKGfuz8h7rus8Y8xIR20Xi8K6ShDhQFkmLd6amOJb0KUCXVfO
A3ppGbSVzbAMPso+pwI0Zfyi2SkREHQhTUH/uXTEte/kY5DD4aXXdTEw0NLIFXpi9O+Tc+SZx7xZ
B6BZAyK36LABNtilAFWnEb3AuKy/JqKAwFMPmOnKIqJ1opYPWlkD4M9Nl+jPAsgOy/mmir1qR5vf
vp5bfJ/eADATtteNhiyIwxIhXwQNQFe0MuaAVZXsfPQ/+6jN3Dswvfb3pf2/z80vnhsPDeafCLbf
Xt+6Z/n2+rd7yf/6v9Vf//Zt6aje+p+xtevP+f4YGY71m25x41s8Eui4V4fs98cIFfdvNqgSNCSc
YSz6hP98jAz4Jpj1LKTfpO98N2H1tZIJTkH+BYErXXm2Ac9yjb+k4/75tIJ/dvXp8LRSs9tw2Mz1
KfvBT5taWU2OWpVf6j0aKbaJmC1swHyzMthj/+GHq3XzXdr6Y5T9/6PuPJbkRrY0/Spjs8cYtNgG
QqRgRmSSSVHcwCihtcbT94esO1YRHtFA895VV5WRCxbzwLX7Ob9gXzi7LvwrmsV3K45NxuSK+RKO
ijRGXfyUY7ILOm6ny+/+MII1sxAMILWmAT9t5keet4cHcVm0VOuewF9w9U/71HVClt1ylKte42oH
5WHG2FuOrs3Y/PMoqW1JpGyT5qlgcW/i1tB3Ja/ZQ9+SqUaFqeDpqujH5aACFYfesyBNENCy58hQ
6i6jNmEWFiDi6qfaaqV3ipf9LixkM2MqtfdV1o/k9nUfdVB8ukfArFSNA5t7V2e2K9Bl9RK4/K8v
+ZtNCp9AvtJPoXQlgWivnoAy4QvDyxuz7kr5IsWWf4c6ub9zElXf43PM2xj4HDWeBnk5deCmF9Yv
wwDodky0+NEi7b7pQlXbZWNZ3PlDhzm8nm/bvCfzU7b2QSF9gq8uufFHEzWu9x7G2QGimxj8lUg/
vJO93FyD/d8YXigGSEzz8mVdcFBdDO/s3Sz52VQ/yUFa3Rt9HL8z8EN2o6HQqGYhbZV6VnA0mAeu
DD7qBCHA2CqY7+0sdXz1Wjv/UpX6+OylcbM1B7BOJZmZ++X5cHnjnwdBZ3+A1mtxn4UKIkz1NBtH
cmoqlhccH4feaq39oDg8erXe2QEGXmOOX8ezFFVDLoDzFvUrS+iVqUytdJK08EmKvpZc7pQGJMOs
17iKjL/u/8tIwvJCSMkaAFaBuH6Q0KHYIUrv5i4n3q5z7Q1oUmQRHpBkcX/+aY9CqGaNqVwq+M+a
t6+zzbCQJdMfJiN8Cps91r3vQgR4DJvHBcaYy5HeOAj/QP/nwSMUr0NNpdTFBUtootoEmHqNavgE
6PUQvo9enVP2znxgqitfonfYFRyyd8NJPeDxsa8/+r+cJ+flWBzze/XUjBsdDe3fXAZwGtkuf9g8
aZa+S5hUMUIpYRlP4ZPWP45zii8zdxLFYA+/uAiIYwAPMwpWuH1XxwJcctPQEPqDn26g337Z74DI
S0gG4fDUlNlvah4Hw8uDlR6/mr1vMYA+U7Fi3Yi8YaWt0cDAX/UJfSCqVZWLisOm05+H+NdyD15v
00Ik4U0cRdhUmNR/nyAJbfMH4y7a/jDcyq1PxcoxdDVYRLK4J0DDR8kKwMBlv/mABRPTIxKWfS4A
zn1fjq4yfuumz2GNiDqLtLRWNMKutv63mLChEBmwKdMLFwadV7TX4QP75KCAGWGb7pEetsj8OR/q
RHGNcuVAX4sn5DUmqYGqrBAvQJVFTvKnbsr2vvLbbLx73yme1Hgl4K3JaEG4RGCEixa/XXaqrHbW
UJr58KT0wXDfK7bqWglKq8uz5GroHJPNW4YpjbKIbopsNh+GfkI9sTxaHZrSAflIKjcOux1av6Dl
fdfOg/sBoPdy2KvefAvLnW9mbcIBEOYmAEdyvTBpj5ITvshSvEdT1Z3QX8Jj5quDZqWPG8hyyBst
1bmsAjgnXy4jH3DZnyV61Lo3t7Sk+pSn+NZp+r42rP0kVy5l25fWyB5q53456tVyd2D7QEzl+Wqz
MN6oV2dbObJamN6AtTii0od59oiC+sGKkKkvsh/Lkd4mxPmWCYXLUHgEc/G0DP4VzkUbwUmKhJP2
pD9JJ/2hP8YPOF2przhzKaTAD8Uu2+kWWBWK7CvDKR6Uf4eeg0ICg/M29/1ZK4dcG1WnNrSnCe6C
yQ3QiGD5o2QKeGpTEXG5qTfDcQGQFVnXkXMQWupgTagNvqQ9+bYMf+zZJrmEyPRjqO1itfy2HExc
h29tOwsmnJBmiKIyhYM52KMtfVW893/686lpWvM/LHLIrEJjVKuAuIat4FPZYwqNvR2a/CNSWctR
5u3wcnLMqQkVCSFVRVPDFkZIVxB3U9PcPwLgBM5Y1l9zxMuAA4fafjnSdX9BV4VsNCu8sK9YwiGa
I8uQTsEUHps6CtFxh63VBXhELEcR1xW7vqniwALWwuSiJBLSfWWcQgN4/SmQNPOQBLb2OgFk/B4G
g3Mo5eTrcjhxvyIcD1xkbbje6uhMzY0+m+A6WJsAo+7qFA0OqIjg1Kc4xmORN9bqhx4EOXn15Yg3
GsgD9W24TIPGapcRCzKhZVR2AJw1HMMbpb83/Dkx61t4dlsrc/BqdtA87pkqGQCo2o6oxVTnVHcG
r6pPDduxrqHsGOkWMHHjcblRV3ODwwbStzGn5GyETOZGn3WjhzV4grpFfWqT/DFsH1PZOfxnEYTV
BDgwigePCKVlu5N8QoBwZebd6CsHuizTWIVKS29dtgHiALUePEZPFpc3SX5Q63spLLbLzVDm4b1Y
r3NP/RNFE1YRYMLJc2KiILV5QoRtggDnSij+v4Q/oniT/OqRZ4tWmjZ3zlJQgchtYRKSpzlByd5D
rJCQUdIAHW3wZVhu3o3lxNqlUIP6Kr+IpyLSeOimz/MtHwrepTmuLhK0HzTU+6zCUUwpkYr4uRxz
HhexcZbFCYz2gIoEkLCEAx/1jdqZKgBAaMBsrKMW3dUaDmowWdy6XdkF3xI8YjiEhNGiMXimInl1
OU3MiSKMYxgVA2jcFc94Ljh77XF6jJ/8w3SI77UH52H6Kv3s7U3xK/+83NZb6+w8+Dy7ztaZXmEo
B5ivOsmpSgXqGQjgygS9NYI2Og7zLsyZf5V5ghfSdSkROE+2cFh2capvUTtF91WfcHPJvpJZXtmE
bywK9MZUrvsMI3IU4tuJVJ6tduggnwYFvZWpe0YL5B0+2FslR7FR7UkaImIYf8UgAvCMs+l7Y+Nl
98t9e73+DQ3FCbAAXF95eQjzSKqybrSqcDopSuZaFRp7UIGdn8tBbjWVE0dWnVnvhqysMH3KigIZ
XT+eFBVWBIRzF/CQ+sP+goHIBsPgT9XHbE2w4PrIoWVnMYVZUyt49Xm9T8syXEizfZqm4F06lv/z
Suvmr79cHEgZqiRXuKkyeWYztPP5iRMNucxCmU6AkZpug/hnilH7T+sr+OYMc5N32sfJ2i0HnX/m
Usx5XM/WhEc1xI+BgMGVUlA8+lzAkVmO8PbOXQohHG8a3JAADsF00vbofT6WT8NGIlXEe/FRupe2
4f2wCQ+gFsJ8E95Xh/Q3HI1X1B+WP2OtocIRWNeFzyNhmE5OED6owx0YjJWn6dsF+6qhc4rE4s5g
UQO77MtJteIW8tV0Gh/kZGMe8k/Bz666h7JhA684JB/sD0dlJ73IP/CNkF6kl+hYfYpfyy2M2Y33
2K5cK65SHeAeZ7FwJGBUlGg0sXowkYC1SiOVT/Ensg4U3YsdcKT2w2x78Nfak+7m2jyPJgwzVES1
seQ52u/up6HdG+UB1bCaQjyCzfEGitV4h4Wut/IQEfREwIQKrRQGVsOjptV64qa/w/fGPtiDdrs3
n63H4EP4Lnicyo38eVhZqtf7/NyzDsgKrr7GVXIXlEgAj4KY8m/dgg99l94n2gcOa20l0NuNXZxT
Dls7gziLTjrC7tOWBmoplQlG6UuzD79Zr9MP5zF/P+OtHuWPY7WtZ/sHgGOu/aW9+/MlQyVIoVhD
GkQTVbSQzXKccMQTa1LNDTIEKkn25Qg37gM8is5CCIMHwLew5IkNXX5AE2sLDO538S57px7qh+w+
uqfye1fqO+2YRfchhJKV8Lf2hPPo8zCfbX5jH6RUp4PplEwJqgeDtC/bxPx3gjisDC7HZD0MoYl2
YttKVrXTSdJZDkDy6/Lzci/eOnudswhCM6S0gzmbsO/U1Sd0zx6T0borEY1ejnLjHCRThPcAtxuy
jG9ajGedFYYt/ivzNt46R2cE+fUZnhGIl+Uoc28I891ksnMM8hxCU0qY7wi1RzlmdNPR9/Xj6O/b
6GMWNC8j0uCYPC3Hur77zrcldLqoEpqoJQk7lg3MTYmczDiqkYPMRPBxcMB1PzqeR2kS3nqTbadu
LeVwY58EGmFzd2HEgGKItYVyjJsqKjHkLlsFo/AJXKMFC0r63QJdtJpd2pi7BKp2V33v4MSjosRL
p9svN/16MKmeoVOLQoJs8nYXjn0z0AoI4jJei8CIH9XRgqoqo/la1q81cLSVs1dQB2SPRkJJo5DC
rxAuyYddLjTglbXUD6p/8maN8aHRd4Cd7xvcNu3Ew2VMdkcv+iqrwb3tv++qdlcAQ1pu8dUioaID
XAYqAMfhXNW//AQP8NuU+7pzDLG8wS+woHJilP5ej/1wpRR8M5QDX2E+nHgOC+tRy0p8S7msHz1j
Mna4dgOyrz0bM586/tMpzEubjJKlWJTTbQqAl62CvyOHrS+Ppx7MtkwlaAh+hcPHyYjeyWnnVsop
aFZKDFerZg45v/MZzrlCJuxneqmpFRCC8VTDBiI7fDc4OOTq2jMZFHdUG7gf02Hq25U5NHfaxcYw
Z/11AzlzMlsWKfLLluZhYQGJ7qtTp+L7OEpd94hD/ASZPFA3USQfYRsp95055itL5cbkJTJpB/j5
vK90ERZBxav0bRxAiRxDMLNAtEKqU3iW43D9ncLOzo9kHK22TLwDnuYKBChzZfbeaD19yvGBlgMv
S1kc57rC6tQqq1M8STLsUty9d6Ay0ZdVnPoncC6EXJpCee4UULTLC0eQk54Xr0ZugOXLtsXTTpTZ
M7pAbjF9r06VATtq45gSPDsrdk5o/GVPSgu+E/Ls9AhvJMVzE9+pvpmULe2odmWRDUj6jHC+DXU7
VaPmwnbUXUTfpj2YeN9FwX24jyu0AawiLQ/L3351wM+fPm9x6GBSUBFfVN6UTUGFN9YJCZx216dR
uB0k01lZEYJo+989ROKOZy9FBqIIo6OXxTRkDhmiKHK4JjVKsYMn9SWOI+UR5ZwQi7fpxYeP5faR
Zu+guJR/WKOdx8g2cLU2QDHxm3CUTQgXB6kn1yezK9p7JGyzPfbOyUp33myoM68CYNFzplJsKKLI
pe1pNW6ipr5DSBjFlXGonnovc1wT6PmHOMFxzAra8M7uErQ+Sj15vzymt5YCqxF/KTafuTRwuRFU
el82bWrWpz7S9YOJQM42yjvtgLbhvYK7w97swDpLaGStLIT5Bws7EJu6ZutYEiGxLWa7URUZAi/u
zSN+m84GLZTyoNZ963rMfnD7snaH5MqP5cZexYRnAYLSsSCxUkcWOzyltgXb0NdYe98l6SnsPVeB
1K0kn3q/X9ljro4tIda8mM4ueEOfpZDjPfXkhKkbo8flTPVjjlvyv9Okud4IYB3tXGGq5qhhYJao
qyfd2Ji/fHKO40Z5aj8vR7ndmH+iCLPEdLqmkSPuTl053OU5ln7dQ+BPK0/sq7lIlznsi6BENMqY
YpWKF1LsyVj94He8N6e7UYP8z/rfKfkzmPrlFl1d2UhdylQJSPRxWeUMvBweqRkTObEGWvQlNV0j
2Q2ffG0li3d1ts8x0IulLOs4ZKDmPz+bAmj6OHVDx8FickZYk/HHGFUCG2TJhIwzBuPyph5VRB38
ldP9+pC9jCyCTEgRtcrklDKvpJbccx7ecVuCDfejSiHlyNahnuotRIFdM311Wnk7RtrDcv/eWGq8
O2AfaDMC+upewxlvx/4AO96xkr0l+bvAgTkUwYx8QcltZRFcvwLm9s57NVBBXgHiq7DiimoFYamc
kkHZ9pZ5AGoMM1bd9k30SR++eIn6Jcg/GLM6j4R+X1vdj3mycrW5NaW4xpk01wD0OdsMnA93lirg
sQNVORmTtK3rr1oKEaX+KdfSyty9Na9Aa3CPYsPC1ES9DIRxiR1VFbdR7UPU7dvqaxk+5j8T732p
nwD6LA/krVYBlcUShgMRZW6hVXhwjnUcK9oJSs17dEFmIuVTU6VfqthaWS83dhmQGv+EEtYkht5D
6AyqRsVGfe+j74RM4eMw9Cur49bUnJ8ugJS5z9CHl91XphUsfmViZ4702PUj54vXtYgJ6O0nLe7v
ShNNu+U+vE7M8ELlroenojk7G4qv1AKNTeSmyuYkQ3L8kowK2qtVOj0geoB0Ugrwku3wVyLH1g4F
tHzXZ+2uC7p3BlQXlCI4qjzMw6Y8LJ/GZAqeCuxNcyWZ5SLq7vPKx14Pw/zU0mS2+zdoojDiRtyr
MJ8TdHeNDmKbnf1VOk2xy5vOcBG7rVydC+ljp+I9FaBpskusotuNJQ5BfpfBmw7gqqfQ1hGBctT9
8sddj50NWpFjAmU+bg2mULKEBhv3RZpwZepsJPMavM8rcJmdgWymZkqPtgfldDnkGwL24qZC7dCg
ogfuFBgjj6XL+eIEKhyqGfkKAdX66ttt8LOPYcCPfQv1i3x8/3VINQdR3SlN/8IAS8PJIJLwqG2p
4nwYSjs82ohy1JvcoLy/GQMv+hgnkfS1KGUFJwTFAhgsjbgJaqEyFZueSQIv1FNV6FzwolBBU6eH
HrO+F71QpRpVaTQfNw7EuggJw9h7tfVY4gcP6pS5yHfUxwzqFt+mhPFf5NBH+BS2ZH3VI7V/iSHe
o9xVtP33Eepj5HZplL5CiylB7iZm9wkISfq971s0NbMy9U9DT1FjZUXMfXbepxRmgVVwACtzOh37
n8s+lQu/Bj9ilie27q0/7EYs3bWgcZX+sDx64mQWAwmLvZfkHl0jArU28pQ43tnJCbGElebMn7vU
HGGKZGR7cnQZy5Mhg6Qtg11e5yu7lthjpAnI4HHGzTwjrstC0ke3JaXJlKg7JWl09NH2wj0uwhok
Mt00Jse23G1igyi4gndkldmYy4LfFbotygCyFUnXnUIMVNxRLrCdsMH7L0e5OshI45Jm4ZWFkgpu
OUK3dSa+KIoUAtUIul1V9/jgNdb7pkTFz9LQW8f427HRVEMubjmwOCt4bBHYnO8lFFivEgB2bw5N
XqY8MTG6yfGyt0oInfZK825GAdVDkoPu5Pi8nOQ86oCyaRmpDqnbqu3JRuktB8ez3JbroaItZ1Hm
rzi7ZUYhdpIoOPJYjZJslzreZyoQ/X45iOAOwHkw99j8RCQSTygxk9yiHy4HKHSesHecratPZT5t
muYX1Vw3ngp4j6inI5CKRBH+fzKMZsQw+ZP+DtmglaVwPW24+1BDpgjHd1E0umzxCAkXfWnkbgYp
cTO8b+K82E4xQCm1cVG12ZfNS606K0vi6uiB/GLPZBuSruTtZfUyKipjcGIxSXhGps1w9iEyAqgM
6ffp5+Wuvh5PjjYSEDM2fE7zCuOppxUu8pkUPicKcl3yhJR7aqhrCcCr5AMvrNlg4o2f9IY8vGyO
byYWLg4qJ6mGkiG2KgpYn37cd4qOPqAlu5xbOkme+luNDy3lZCQV/6yhfMFb+YMbn0webCZxnk9c
5A7LNsuU5tQBwHbzMe1RFEnzlUul2J1iFGGPUaQYlDNiwKfB8U9GCswfvsVa5e1WELx63vqUzPGb
teLZGhz6NEkGMrknzTc5NmNI8R+lSZFXVuH8rRfHDD02s0qpHqBYxKK87DGLSw/SP2+L0Mr2ZY+k
RxpI6HoMdrgv67Lc/eEIccWC18+VB43BubZzGU8rkOnNNKU8+WbH1vy7ND4uB5iH+KJBbwHALDMR
2I/Flczd3MzlzihPeOxtnJB7DIWi4NN/FkQ4OYcqYwYoBAmz3o3Kz/30obSqP53MQkuEoclio/Ll
kBuAkn/tAVOG07iyz4u7HjcZBuOfvtIuByMtA7OYtV5PeekOSJ5udBYqWkqI4De7fq2ktTYy84w/
m9E5JhUJUKvylGqvSlzAaH8kgbHSaeKWKjZp/oizIEqhjVk0D3/xg/ZM96WOTAgv9JUwV6tT6Dlh
C7BROmggJpV4Z3zXgB2Ga0+Etc6a23nWDi3E3Ega9PJkk9GX0mfLeFXs3//ZLBbWYpJIaRglxPBH
UMH2Ny39ZLQree+1dsxT8KwdYW5iDtcxxfBD3bQKAK3kc7JalF4ZDhF22k+oIBUOLens0NWx8S71
cGXErzbKyxEXQXxJTSNQXClPlhLdlRaClKCp1WKnFd+XR+XmDIYkoKIHiEOUCPiU8asAAsmy52mx
Q8TSNfqv1qjtLOe9Z6wURm6OzlksYbXYeGhbWT4/ZSrHba13SvcRrertcoPWgghrpZLkMOnVeR/r
ik2i3SH/7Sr/zvMPhsA/3SYsmKaPnap+i4LYeGGUbi3hXYS/YZv9+ZQGRkl5g0QkJXNRoQZRlcqp
UXA8hWbh6kWLkHGMashKlBt7M8kkMEU8aHWeS8KNtGzryCtmRwbNoW7M43qDYq+qIClNbdW1156b
NwaJcNzIQcaRlLgqxJVoN0JLZnqXf02krmJsx2HELs+Eq6Tq29P5LIo43wYjSUgGlacy3c0vl2Px
HL9EaHEXG8wNyh/TU/Cirj08bzYN96j5dkpFQ6Qjo6alSmrQMl5OgtFe/8tsu62Oyu9y426GOcs/
CMe1ZZMhpxLBxSP6NoD4SqRj3P5cjnFjE7rIcQgHtqrj92VIxIi8ZC/rL5XysW7Cw4Ti2HKg2yN1
1hphOWk1/lZNzXbXI2ygUs7bTPbwVPXqlzzxt1puU8VrD5Sl3xtW4SZO9NBZ2qHDzmn5Q9ZaLJxR
Vh6TVu3nHSpCb8RWMQSCvi7jNoFZxHKoqwepmNgRzio0WHMFokp5QnrNwAsePdrX+r11F3/0ErSX
t9TBsEjP91660ts3jq/zYXWEtR6jmxf3c2AFRaAGQchufFlp2/wjhGvxRQjxxtpmpEzm7BhiB86X
FsXZ71i2xg3MM0yw9qmx0qSVcROVrXxFyUcHQMRJG4xtPD6pIUJQcbZvpH9r5/pnpooAzNCI2T3R
Pz6FarnD+qeMu70Sf1ruv5XF7cwjeHaNSdPWr+q3EcqGO6N91IL6Xo72y0FunPwXYyTsjp5Uq3qu
MUboth6UDvtc09+pbY+a1LFS/MNytJsHzFm/zSN41iQ0GEPJmPutU7j9x6iQ5odiQvVO/4jriYsE
NOChtTfN2rQQtpVu+v9BQbOzrZyC/qM9fJ7qFcqFWPb9eyVTM4PePfOshbY50PcQU+d63mT5Pjaw
2bTKjQnU2UI7lDzdsZ0+L/fm7YgWN7b51gYK87I3c+p0JS5LnJ+Fs/Wi6F2RjWhgT2CO7PcxEpZl
swY5uoKP/93Kf2IKp0HjI9OPGR+ysLrk9hoa79bWxgxs6sN9niO/oN4rzk6rH7Q/prJqcD7BJ5oq
9VhEdN70Gc4mTxTluPVoknHsLX3T17NZ1Cdt1Le2/BM9yJUL5NVMFYIJ7ex8X8Gu0TePcvPdUr07
RBRwqEKfRcqPvgfvorJR/qzul0f0Op0lhBXXfKhLiuYRtv1tj5tEd03bjcdtX20H/4vzK/jT9TiH
A7QDbwbDAefNHvysS2XJ1vpJJZzjH+J+Z+XbMUdjm8ry1qtdNL+Xm3ezU8/CCQfChEAXSUHCJdW2
e9UiFwPB4VuGy2e2GX4tx7qeqXPbZlQtYBmukSLgMtZSza6dwDwOBOs2TrAdsTmXdmGzw77c2KpP
5m455LyRXJx3QsS5+ee9mYyjFuMccixH50XNXpUp3A1+hw/9pylYKz1dnQ6XwcQSouxkQRnU9OXs
p21XO3OuH1bZ3XKT1qIII5ZIU+ZVMU3K672PA45EOS5XfiwHudrHhKYI+1gP5lhL0dI/hkF6UJuc
55Nzp1XDrkIg3kQu2YaKuBzy6kx4C4koEyUAikTiAW6XU0WtyzOOie0hvDm4RryVkodgjb51u//+
iSOs5zBJ1G6abOMY+hCatGMhH9Ry5RGw1pb5G86mHWqbk1LnjnFs8tckbbeaJWFE0eNIuV/utOvL
qtBrwhGHDamW19TAjjG67i/Oj+YDfgj47dwn35EI/oIsBi6f7dpNda0PhfO7N4ZBrqhtH7N6F1T9
5k33T/q43La1IPMcPetErVT8qDA4XLDu2NlhuI8QlYzU3XKU/2ZT+mc+CFuEhINp4KjMuxq3O/0k
Fa7zzf7Ja8bENHXbhnuzWNnil2eHKgv3fIQSS43rPWZ++UHDPdN6raESIBq63LK1MMJGMY2FHiQ+
g2T4OJNZvtuPX7JhqzrVShfePENggfy9cq/qVzIEq0gbGagixH9tw340U74PqJHIEpYDK++ztWYJ
1wCMIOU8xhHr2Og/PFN/KMrvvOjdvtL+/L5h2FzhHMOEEHRFucaiRurzemBDahG2dtP3A/pjm/Cn
06EkvdKoedMRzimgCnDy4XhQthYpXPoINLyi0nt0sBIsJNKw/8aSJcJc9ePsRUBRmOYO+G8N2wnj
KAc4ySZaUu/HHIk9KzbWDt0bC/c8lHiFkVKz0wOIQ8fUREK83EVqhdPl7+XZvRZEmN1IfMphCSLl
KHM5imscL+oCafy1ub0WRjgI1QiUktbRFsvqXZ0yghx+yxFNX27MdZ4FEBygqBl7NJMHxeSU6Uxp
hvmEcVQ+pEfvUzmg/sDbXN8aI0WFTVVu1AZB45Wwtxv3T1Rhh82nUcZ9gqj5DDR6bYwv5pq83u2J
/U8IYdrplo54fj7B3Uo/peG3Yu00X/n5Ih61z5osLbAjPcpRusWqge1NXVmbK71kCDNtKocceUOa
YKp/Jc6rad7JODosTwCxGUicgxoEaAoOAsyKOX/D2VkXl7LXhPjSPNfRlCCt6/ySBnmNGajOW+P5
LjMv/RkjiHobkMEr2IgNuE9JaqV7jqVMHrb24ElfbbvqvsTj1P6lq1kZbXWzrT4jp0vqMtXb2nDz
we8/BW1butJoavd4OQ+PYa8ACB8Ttf+KIZeBVXqCoykvMc/5rBVhiT00KeZxkyKOlSHHXTcoendl
82O518Tb/dwe8LkqKvFcGdGAuew1p9WKBk/25jlQk+m1y8puE1VlSv7RClBKT+9n8c2VkRJvxm8x
Ef3gSHDQ2xMPby1p07x0tOaZPbv7hcdZ74JbDfEaRDTSKLTpr1juPg6acb/cVnEWEteaiw0KqLYZ
JTLPoLMZQkhDwZ2mf84dJX7E3hw4cksVAOmxtSfojW6de5R5iKIibzVhwo8JCMh+Mvpnz0YkNPC6
X5h8b3VNfm206clrEWJfbpt4pM9tOw+oXrYtMpDNLTWrf6baEez6RHrFr6XfqCMUqrr2/vChQTQa
hSSpCaZbRqToMppiF2bky0P/XOue81g3enEfq539qIyydFdX3ZrYyI3WgbbBrwLsNoMnio1wgqj4
0WT9s2Eh56OEhYnQfaDugAuXO6sJqpXr5dWNFu4byDeApYDQqOaI6DDfMOoiII/wnFi/Q81/byC8
GRf6XSxzLfNU3C/sR7VPn6KyeKdHa/nzqwUC6I06FdIfQEqQaha2MqeyDSmCHvesjRHGLLV/P8oY
5rBTfyJXVG4Q97U2UbEmnXTFTKDVF3HnYThbIL1nYpk0aLQ6Uj4Po74PDPyLJRUiabGZcrwOQc9W
tXcf9Qqo1UGDO7OWTbnaxmexE6jjAMhm4VMR1oKSuSyFk2U+G7E8u38ZGVmxca2SdTMKk4YMo87V
9K0nzlqqMLrVzC3DR8wrD1mqJdzioFwsL8orwYZZEZciHRROvHVwxZi3ibMwlp1rbd5KIULDZvtR
xTw1YhQt5+Tkw4TVK1xZBGXBEQ+bJGlsbFgNLfkyefp470DYf4zG5t6v83g/+XL5MEVS9Pf2/0fq
6v8zy4FT8Sv70FS/fjVP34r/Bb4Dc2Hhv9dPP/yq0m/ZeG5UMP+FfwmlG+iks/wcG42aOSvLOvhb
KN34f8jDwo0FZwj18G/U6L/8Bgz+kqmwSTGj0HwCoPt//8+/hNL12YoAWRLsCDhh+PvGn/gNXB4t
lBlIxOO9SRCWiY1G5eWcmiwvLbRmCl1v9HyQWbWZ9T4ECU+O4CYPRvWEGtXwQ8HsbuX8vNyW3iLT
K6Ap5hvQrEh9Gdnq6xg/lSB0MYXEUMYKZPl7ifyptfM1rMO35NDx+8Q2Ov5VwzHIV64NQhp5jo+h
zUzIRI0EHpqITWn0uqg5eHIXdhr0rAnEjebaFCMOvDGdjyBtk19YtGUqhleT4oawhPNDU8v6yulw
eY94+w7essgaIM2NQIR4GnVynpQldkRuFE3Go6zFwRdda/uHNhigY55Ny+e/b5bnQvWXJ99bLCDQ
OkRUyClobQl9XvRFP3VSjfd06undK16L9tbAVUh6ajR1trrDtvd5OeT1BMPGiwf0LKfDW0okf9ZD
PzStHMVuMyV9uCl4v8f3SYOZJppw0nCocG4pjtZUy9+XA9/qV5LbjDPUNCivwrFXZ6Y14oIWuxLp
WfNoDhH23xo4YjK0fr2War6ezWh8IK+IHhyTCfjw5WzuxjBth7hK3BgkxWOd1j8jvcWtA37zRuuU
eC+NU7WJEnzhV9bRjQ5mB2HlonUzC5gLkYu20eyRTD42V6bx2EVDvPM7Rd4mfvQzrRTnPp7n1XLf
Xh54b/OI2z3Efh2YNFQxIWE2TFiNJFoJa51HzXdDyZmpETvVSpjrIdSxYeRhZMHgpWgo3HszrUah
rRjIJRlsDyTWsZ/ysnb6OWUo2K+sDeG+MjeK7iOMMUsVILghNApB3zgrVTV3u0iPPuFgavpuqsjt
AW5NW++GwtRjUAABZYqo1bDc7WF82u5oDRJe2hnVzDTI+jV5+us+oFbKLqnC0uAAEWFnsS37eeON
JPyDUhsfZS+lftlgpfkU4gz6x3sRBw4PDfYi3YF4Ip4Go6wHAyLOrlP0xiP5j/Bg+FoQbGq9L/76
0zk0H25IMlBaY8GIOv8mO1DEGsndPmydgxb1zCEyB6RGl+Ncr0xrporOvAxGFX+ey5XZeMqQh5mf
u1hcdk9YICSIbOBVR1EYrzrTcPwfskSyJfWkbk0B83q/nQVG4G2SeofDKQL8m6z2m6GgjQHUhu9l
O0OF8aUMfddUERl/aguVo2e5vddrE3Gt2cKIXYEqsLhoSsX2zcwzUxcm2fAsTUnyiZ3X3i5Hudp1
cJLgjchJwranXokJtLhyRngWG5usUqRnW4+8Jw8WwUMctp476HbxQWHxrjwUhawcS5S9FYumWWMc
HUyu9pdjmVdSJ2ndgGZX4gTOo6f59l2SDniV1MFk4/04jf6hi+2k32XzTZmMiOn/xGg4u6vlbnLu
IxmDpLu4hRS6Ms2Ewg/fxkAjeA6sAc2M6/uMlsdOM3aIJ0xGkR/Q1oi6Q2QafrBReMziU2dFj82Q
Bbhn+I47RlN2X0edzzKe4l+h5ZSda2CDmO9srQ3X1vXVIrBmUR1uPLPHBdceoeO6IcSEVksnt1Ei
+3PVdOnXCVkOTGFxLnmZIIHJT2EiMTFnLRXohHjHq7sRZT4EFAvts2H12Z3aWp0FKqlTHyzL6/ud
XrWWv60TNFa2xVSwJceol1KTjFrqXK3T69GGYTSH7YgXz8+8YjIhrBl3034csKvbo5ygFm4h4ce8
0YuxrjeyP8hPcLbsX12qgOnhSRNF+yEvk35fqDb/nzqSedqpcpw8+KNDOcif11YlR9hnFMHARzht
835AoPpZ1rxsr6YhijNyPyQ/LCUZXbmHwgFQMw18V6dPvE0odcNzjkBMuwkGjae4r5fZpis6bkS4
6dnxX5EZofgka0OzW15G4riwq3OPRzVgJpwq/Ho5oYckHrD/yzNXOibdPs1cLdnp2xyk/3IcXgzC
ikVchZ+PmwJkS6SkbBFJGuHt3DhVYG9UPTSDb5IqQVBVhhG1AFUOOwANVQ0rL1PC3SRHRbONGu3Z
CysfjpfXocDWVNo7c/BJu2Z+kW190wmep3raJ3HwThtUCWtEE8JUj7yIy5nmvZ/idCq3GgsvwL50
wtY9S5MDiQ51Y3neVO37Jvw6qZ0kbbBhLdy6x+Qa8lGyw6he/sZD/S4fyuiLjLs3BW4kRD6EepdB
H7XxqrHpzdoNCpWU1KhMEVXw8mXeEuHH5J5+53lW8VxOqt29C0MM4ws7N6tD1MhQQhs7YO/3W097
YD+wtkGmVwOWD1Y2uUkY9/LO623rpS8q4ylOAleNJdnct4EkV1sPteHiIMWFeQgCvMpR3a7yjYIK
w2fND+8LnZTjNwYdidUaUa0tjtlJfZDQHke/npOn2ktJ2r2ynzgbb2phWxYxMvrNGL0AxNYwTuYr
xp1SmpJ550w2Jqcp8K/ISOoX2HbF+1K34g+qGqS/9LqtU1AbZW1tlMSoFRcr0+HgtT5ac0WpHch/
VAUaWrXzuyqUKmepSQYc+GwY3VyZbMQQtcFyMSfV2k1lDe2zjMHbi2J0yT2qx+G7rPSMB7wq9ibV
5X2lDdojnS8fs1Gv3EKXokNotzXaRIrxX5R92Y7kOLbkr1zcd15QC7UMZvpBm68R7h5bRuSLEFtS
C0WKEiVR+vqxqO5ZujGYuQM0CuiKSk8Pd+rwHDM7ZmbIOZKgzR7ODd9Vuf4mDbweEzMt8euAE/VQ
EYblEuDWLZKlF5WIxfHeDNXOfokRRCFF+cLk4l4H6ozJvLlfTsNl3sAwf4G6gTjIcF/ntYgHEdOE
w8n9bgWfdeo6xh762Fmgy5t4gHX7Bhpp/GXDH7uGKkoVQWu6m6PJae9F2X+GVfCIzaoomQZ3WXcz
MoC9xN9gZZhEnvPSL63ku5K7btE3Pb2BcYIPJ2U2I7z3El7DWmOZ0Y8xmDCNMxwE+tabHkLRG3DG
sd6Vcbe1GcY3tfNVE6UBDqLBwiISDdJ2wifYEOSPj4SYI/LETJdLmKEgQa8ewicw7E+VWxp+xNAi
YO9EvSrrZD3ukK7NmhxOguLXaA1Wx1XLBCoG57hGiC9Si+yNK5KM6E7YBTy54293fArsEWM2VMJD
/TZ7lUxUMzyWnjCJEXD+nbyiotvL0LAXrHVSMFouSwYiD6stbb7gHk8WFK7EreCnESCpthB6chAP
PMfsC+5/iDaGwzdChUdP2kuvxrlMtoqviW29OuVs2fJaWJ1srR1A5nP/BkVO8BxVkUJIBvfSmVXP
Ei6ahzDmj702+jatuv6q5qA7SCXOjRmRRcp4FnQujih77+32Dv9p0SSjbOff6HS+Yh8XmyXzx2C1
/9qsW4iz7PsHu7ltClvph599QLIqeaLaJ7+acrswC/YQBnZvzvY1yPo54vEXMnbB8kXrEfDoHQoU
WPNpBh487vTmwGs20DK3o//GeTyngrkXh0CDbVhfNHJ79kIY13TUnnhg7ySHMhmbus8cUrUdW9s/
08qyPnLfYtZ/0Kp+jhnMpINAYaV70lE6cvuO8IMJOGi/fqK3Q77q9hTRlhZkBPbhYrkxYT201Up2
GtGt/NzjfIkKmuTBedAlj9IKl+5ZIUhgcHqTuDOyMwYYhWVV4FyEv+Lb2WabVg0/o/VE+qxQgHj6
AM4paiX3nfEX6FKQFA3rKGRrj5QdkfBFMzf6MXnolJ9UEnGz3FP30sE+eqjLJTFeH2IO8vZEImBP
es0TX4Id2pwNzQHTucUzMtWCJgJZ9K6H5yeS6tKuNEWOSYcuuP6Oqso/oHNjUTZo1x+TxmFfLZoO
RFN2xH4ZwcwrM448lnjGzr7asN2BnHSnr/HWLYn3pJ8vINJIOhPXPvrIdUqdTj7TdT5tyHWF3dbP
gMHrKXWZTmyPSFY3uttGZODGGlDd5vSZWGI/F253mp3xVbblcYT92a62UsIRC+m5PoAiwHxxypiF
jcFQV3k/R+O9CMVziBTTLvUdii+mC5/0BlMYOU7PjXEKwvhNoPdC2rkHWJbBlKGJPnmwIpfTr/mZ
aGbynlSfo4tA7NlFNZQSRF048C6VZGRZ7Lb8run7T7cajrpqoyMi6hCyLeSfiEwV1nW7+g9Gwyr1
RUmxmaSqLwMDt9OA9OoCFhvi0WdGPG+lxpfiVjE6G7LltJc9irNTZS0HItwimUtNu35x1wRn4tvt
4g2nDoDGhKXguxoZvIehXx8qx987y/zYyf5spv5BjrZ5tVbfal6zlFQIpHb76NNZ4XCmKuEdtnlw
gWWtDVLKyzZx9JAj2mlIKlPfb6jMD4OeHxDjDX+8xe48DEhksxdP6wrn3X9WLQaLKOZJpPkVjv5H
Tdh5s/PNrTSK3DTfu35734b9U7nN6DaBWOzbZf6jNqOwgb+eYdSPuiHleXYnliwcptI+oX8CeACu
+FJcDzEvUqFNXU6tGmERgOy51BXLORr5TiPQFEGsc3goR3uDPyX3CgcfJKLp8YV35i3kCEANrb8j
KDg6QUp4e0/50iUIiUzcWMpnBEl/YqrBcsQwLgThqGrKBoB+OIsbMsJ5uN7rcT2aIYatyRS/oXiz
tK+33+Vc12PicFzgXtCgRyH8jNAVeudbhDO6gqVM6j/ItQRgMf/poOlPlw4HFBBGl6xIkk6qulSJ
nMs5GTZDskqB+JBlgwT6Ote0hX1olXo+1KzI931oIUNKPcn/xK4ZU+Qghljpl1+0JiYBKhAX0WSS
yJcVWGhkOGDt7iLRT6fLUj7BS+4ciAbgjIuAdQRvvvMFtjE8tpe2bKc9476TNVW/ZJ6Lx5hC294H
9Z3o1jCFcdq9Qn5S7gBsEF17oOKp/Ctucc3Wuc997ZxqWt2FVZPTaMDNDAl5upSEJrrVKjOll89C
f8EI6zMIa4Rn4bOugu2JUZg9rJsfHhY2wLi0G/AnOkBygyucrK36KNEb7KOqekcWRDizwb1GDk4d
fdTMLwurxx2i619KTHBLM6Wd516RnXXs+mDAEn2fAd34csV8HGt12ijZDbBhTcjUxsnISMFbLNiH
0RUI8zPtyq9G+gUzLAeKlPtTncNa7XFh3WUbmUi2rn0Lhy3T3vKssCpZTbhtR+Xk/uz7hXGHtvAi
cQWWKgo7zSp3O0TgaE/A/lzWJbpPfCXwW8uUbMb7plnQvAdjIivUe/hs7mOLk1BLb1exeU34Mjxq
PeYDIX0RAVvDI4c3gTifX9QglT609CwIfXB5eO93gJ4CS06OMk0O2yJzDFYPtvpQFMH1h5+QLCx3
im1TCg8DCYubIP5dA/nJy3aFebtBgqSN1+u6NqctkucWPiD3s1Sf4cpIGi5Q5KsI3Tk6619Rp68h
kusv0xZUe+bWeIoiXOXdlgwuqffeWpLnGhPKE4/ij2DqAR2Fh5nqhyggT6wkqRkBFtrA/1Nj7Qsj
qYcxLgx/0xiyXGwFdskSaoTrgDSvI1emLi4FtNvzG6D298lEYVIOISwoZfQULI6bVI5bKCm2nd1s
c4ywH93y6LGqSAiIQ9/A5dxCbhUUT1jI2NT221/IcTA9ElqDqcoGL3xw2vJPOJZl3vH+StpapGNp
BcDS8IB+bbc2bCxiOzDwH0xkwM8vdTmH6YjlzwLMy03p5qMdJoQ4keqieoHWy1hhk2jUf3xH3CAW
x10ASCmhQf8yUrdL9dp/KW+5Odi8PfTR6j3DTwY7iothqSj5mk7OaI/zsl1MyExGXD4XjDddm+i1
C5Oo0u9NN51d0d/VuM+OeiNl5mEAynB91TQBLNje4dhtJ1vPb0bC+Ft2K8oeupMNFfUcxrUqs84J
5L6s1CcxrT0aExvYW9YXbcqLHOvjMk8TViebeNcrg0toDUlOfLh8O0OPJd6ogk9EC16YutuQN15Q
Zs3QOkncdC96G/dhZFHRUFwSqsN87Yg8C9bAyteDW+okn1VHvjemoyvlY3VHI70eVajdoqvxLVvl
kFwEC7/zZl3QtjxUi7sDR0TeYGvlpoEgu7gL8QBFS7mTglybnxDrcX3hs3lRcY0CufJDGA47spKM
IuYoGa13RtbNTU2uSNxen72tzGO2GuwmwPaW9eh52q56mOLwSTXWT9k2XCEwe10lCNzJ208ddQ5D
hI+JRJHNxLTkDR+fkSL57NSannSkbgtcnrWjHroJgifEWb7RWe88icduY/55FsqmanSPA0MYzGbz
SPd30AVjQsEwg5u7ADWMEqXCwp+G3WJtDkjjIDbj4J4Z5X3ElOtgnUKuZxeOYLme4wNWkW+OjwSP
OYSXBl3KQ9x3hdctL51AygYXTm4dzLe2jTA0O39Mj0Ust+4dOIaFQR7CMixOBFbBVDKULsX4Cs/R
COOq26pMN8sSFGQZhilt2RI/Y3Y0jzEtK5FqSJW6jNgeyYGkwdKtSLBGut0zgX76IagH3NqricW4
Z+1c3emRtDfLlf4zqhm1jwwjOkjtQVDuikEB2KqNT46lBfyTcsXcL4A67IXMnd0TWi33xgu42S1m
si9aMXXp64iWKXVqIoqaTe61hJoKd7czl8FBeULkhrltlOGRinRGYWia95PzpH4MGc8TM+FT0Jvq
CmEIzyb+kwVQPsXRenMA9n9Ya32sTb6j3PVps354w3ZZwsFLau02x4CvAld/1TTYJqXUvFl8QDhh
o5fEyAXG8FvNN+Z2UxEC2iIjZgeEl5aEP1nfSTaJ922teCgxR4tturo8vgEThrvSANdVxHBdbCWA
gqyquXMtacuUl2P5waqmvVQwVVNNiFBgRdNya6Js1f6HHqIw79xyOQjwxSjtavHxhzaWUoKzi61M
XDLDwo+b1/BcIoLpouRwmqf5V1tjvWvUdHoaQvdNRv0LtgKBia66yiztdlU5AiORqt03lhHMIqWT
gLraTjWc6JImrH5VLezGE2egSItAUcGKEXsRayQeu56/uh2eXBwSxZIWv5xPlJeFwiCjdG70lpRK
mghggoNhlOsK8VPzsGQdl3s4rByIpx/qybsY2O1llXXLEyj3D6yMqR2vV/tY9YgIOE92ku+Y1/iH
lkN0FX2rC1tH4oH3LtDe2qb1agiiUJflAaBltvLoWC3BdkXOJUK2Br7u1BSgsDUOJizEqJ6p5OwR
T/o73KmvNbr8i4S7F9JOYtXmjbTkWQkDFLYE2fO4mmE74HocYFRN5FPfYfYT29Zcw3Baj+EW/9qo
JEd4El651/yCNn86KV+qvArj7YUEHU4EGrgxH8eIPguFKX+qWqi6KtM9xzA8R2PesUeHc/wKgVNt
CdjNgzUIYrIsWK79FlefPylYn2xm88skmJcI479oh0anqu7EpeEwx4uYbe6wKTKjpQCzntQNTRpt
bRKHYLWXbkptz1gSLWOOTTQQ+6P9bMLxDl8LWLVleAfbLbKB9bdFq+W9r4BI4dEpOhtr4G9+dQJl
IvNB9/BDk2Y6IKCy29dz2e9Vz+Znz8IJPx3i4NV1DLRcaK5TtFROEa0z2kTXNgXFctwNmFKU0mmC
PMY0ZfvYY7DYibX9jFQPFQSB+qEhimMzsX2GaCtrN0QHadvzVHdo3erK8zKh1rHZ4XUD9cgH2pGs
cwOkhvcboCrPm+mzz5Cy5Lo9pMI8bt6AjiBOegmoTcHMOye3tnT3sxmfErJOaWWm6+qhdRYsEIe5
LWVmIBkXiR7sXMywZNuvPQsz2y0O1utcQQ5qDRCC0wX9seY+8lNUBf92FXg8XSPOH0PasjvZTGeC
oI4s8Jh4E6au3uTYMJs44wIpKAJE3l3kNRc/eQvfPxJVsAOenZOJ18N71GrMYeDORQUN5+h89j/o
MuYkSFJVOaEjwbPBfehKqwYHbsWif7Ki50NbaNc+8Ip+m2aARlFolEDt8kl4U7SWEg7QPg7cfh0G
IBQESDWe34VNKYc79PtG5zUAtLhVMTrriPfl0anqQR3m0lQSyDTw3KNjnNr/NgaZYWeQ7EOZBN0m
h98NXnN59eIBRR8b+R7/iF1Z2zPdTFAfcAZHnlNQCS9jZ/5iIgKUtWnE44PI36inKW4D8I8runuD
npo6O61LCEcdGwYK407A60fa+cEH73hw1Rj0+T78i0IYdDs2B7Shq4/OQY77idZ9dBMzurmjH2MH
vyjNCMtRZTrzSwUCEaqyDfAv7Gy9xsDQEcw+AJCQNMfKteuQVuvkeYiSc61vj8uwiu7e0769inVq
hgKro96+mucgTgdWlZijgDUCwx66lX50CDFJu45G6tu4ZPThhhP4Xd6wzmegxxjlmeYLscVg1aT3
gOIReWCrgJIchGUXJ7iiCBCeuY/bowfXOVivA0nFZqCbYczeORu5rb4FChvpjy4Md5677OKlf7BL
u7yqBpBz7HySpQE4OF6GtkcmxxgAC+5RTmJH72GxyW4bINYsGivnhG/7DZZHL9U8fUeGbnkbLtvb
KOD/HgGBXMcIGwUbMDtMVsAZcrgLL8hJWwK4GQNo+RnekV6k+hAj5e+hWgaeIgEVVBEfnQLTO4wB
Zg8ZPHz4quNojzWS3w43WNgLZpq0sS34zLHdHRD/ETB5++TFE3uhTt/sJ2Y/IghSEQ6+IRsGbXUO
q8JqSoR2w6PCe8X2fBjhKwY8mY+DJ4HTtXMci51PjQpuixBRmDUxLFa4RRzRbvTnqEpkD2Vk0Qe6
885TSOUH9xeu07apZ/+oR8SBAmP4oVgLZ3GbZd+MyBNKfdZipRaxLhgAYJuIMQTz4TQB1RHxTqlo
9eFI2awK6QERi9Nq6GuZwzwkCE+yJqPADqkruwIHJhoLb54tPYXdSNilnOYw2LuqJmHuE8gKSrmx
9s6ZOQ1OS4+VtgO+3nrbO7PrbllpDd53GGoUS+hEwLxCwcFh5aiN297QGlv+ZMQqvHNrYQBewFge
/1xRgCKoFFVsMq8fKUenUp4HPy5NgRSAsYJA1O8pqkvEI1g1tso7d862eo+ttwzOKTZsFHuY1sBp
MOpY2+vk72Vijpqp+w2LSV1f/dFrurtWg8rJ6DKNfZN4cCBFXGIA7ftdHPRuvccrlwArhkqcHBMx
oJgDzJb8AaMUosjWI6KjcOX57XjBGd5MMcyeIXAU6iG8n2KJ3e3B9nUSk2rcdwTjnhCAMa4t7Yc9
tGPLD8/zos3oREnZj3E2LGAsORrM+43L+gD+7U8cbr9wZWKaQqd90oO3XlC3zan2gxPsl8W+q+Jg
B4nCj9oD5vXSY2bXuWrLqw0bXCMZ/NTRMXof6S+HaiRVMvwQ7qsFlwVj2Mn7mqKGFODJy9dSuqPz
A6dVr91YV0sxLhAiYZofBoRWcosmch7MepYDfD9lUOMsMFipYhHOA+hTiSC+7+xq924djZiu4oZh
3pBlXqp2bTKcZbTo3SjHpx8qpZjgl42d9zbGMfci+alJu+bTwM68bNsPy531RiCov81jvdS7JWqH
NCQbP2yUPk4utiUJo3UBSUYAwAbWhcC6xjJddTwWhE/usUaJ0EeLyWvnTuJbcNJkbVzqR3dwMb4A
iPPxm6zbgjlv+B3jS3usQJn8bmEKl1ERj5mRvkxFyISTUEXwma51j7Z1BZSFnVd/v41efZROaa8h
RlJ4fI0iRabDL19ubp2CnXU/oK8NQZaFxs3AaqzPLcjVl6r1FEx3w1dvAYCzOF2Ud3Yub2U59TZv
o/VKnJ7tvAFyuNCV/V00DCFAehNd2nhaSsB2+J7oKlowkmM7H5D2LXZR0MYfyyTMrp8XdXYWOd57
JZ2SEMgkxmzmJkH1U+109eLQ0juF/fQxtK7IIe87hHVpzyui3zPcGOY+NqF3hKSoB6s09O9h3dZl
5mh3zdtB/mCjjTfDSWXiXi6YLuuMQdH+MZGKTymJpXbyse1wwhDnsL7rsG2WpCmJi/m+qa8xyLrX
yl/N6yIiXBMevRG80p3nbMFl8sAGobeQ25GCLY6zFTTZ/YIupBiJnL98pscbYkfGKxmmY4OoR9hR
BUu4B3IAao4NHgAhp2F+lbZq894qvUWJWSOde2qV96PP6X4Iwf0nyJzRW+pMTbvrGiryAOIcjsKz
Vb+rMogKUikKDxlw2aBd+x51NZog3uot8GE4QENn5p4QOR3ssBnkAg/pXKyU9IySrOl9H5KAKn6c
hsnLVggod+AfY3B4VenuKuFiLg+JoClf5FZsPtV3nMzDRwjb/fumnb8nKmONeWg7YFzhaaiwZpR5
HaEH2Sl70AFAM4ak1xPWEjrww5TtfLg/YlsHOu6bdcPlrR97F14Ws4Z7S0zZg+QLmo6hF/m2yege
IE2UtKrcz2zbY0arixExNElP7QMkIORpDaS5DSDC0LTWqsDRhxoihmmKRpbyr9FhmM5oiRxChPTA
yNpaFT6UNQj/SDXiEA9zvO+bqdxPTQgQro6zJqLqiKf10Mpqe4N4DkA2B7xIm2C4Eb8cswodPabW
sWkfkTjovC7M5fesreE0CVt0YDWBe3Ft/NIGPxCq03XNDpZNdUYVpARQ31Vp3MYdxrbR3bf15u3K
qp2uWz8JdBgChihgNb69pRy/ulZ+iwbmjwOCwt7nxg2x0+vrMeknCE7DccLfAxoP3LZNKRjwNFrc
Cj1NI45rOBaRcGaYdLPC12RvSzkfWICo3dCyo+suOvUQ3Z7Gan0b3abJoRt57rr2kxmoShTpMNT2
fsIkPSsWI31v3iAPLF2CdkgHbQMdUGcK0v20NoSITK7yJ4ZotOcWEzdMEW31ALRbniwVDzOa5jnq
6iBTI4YIMoGBRBxCfFSW4pwybOLseUfW6jQOui7ieeYnyDoMvgiUwxi7T+e2A04l5u1xo4vKWtTP
fF64k4plhHKKxjmf/KeQNh8d5GEFTJt5Bg4wR9vlPBun3QNNbxDavf7ukYmbY7/T+SYKV1HtLTVM
N7z1eYv6xUn6eoFCsBu3tUtqG1VHsnXxr7IrO4CS4VrjTzgNyuTcjU0WlZgJpgWXWKKZJCd4HQK1
nhfyZMfeHN1pWU8cNzO8Qad2HwMxA85uYV2rI4BGIZKAwAxXp6gNZVpBl3kfiR4wOZDl1Y/oDrgh
5g8MW6mMPAj94pnCB7Trn2oK1/QW9TSXomOFwgVY+Jvb5CvpwqwHvnLHHeQQKAp7Slk7Y+qMYXwy
csAFyDh7oGW4njfYAj8zhBW/d0AjX0mA5LmVHNU6UTdDUJo6A6hOqRl+1xPrrtPE4lPQdMhNdZiz
1wMZn8vId06DptFZca2/rJjpqSaan5D/OyelVyPhFLFYiK5Dbk6OUgZiAczYbQFokTLTdPt+hWYw
jn7aRbXVeEC9Nl+FjAvXJQxLqS0z1ymQ5B4r+urEMdM/9aSPriUEprlwgHe5fLNbOq9CPVC3f4+8
UZ5HgZuwGNdZ7cNeBXntr01q7Go+YgNSH1lQwKD7AJUZmyTw1J6GuxVQ9gNfKpDBW8e1k8JePj6S
GXDiT7f4a+7VnJfaabOShnYHOMQ5hlgmwwYbfgM5QG/VLEAvi1aM4zGwNsZi7bpGRwVvuB9eW/1e
UWnsHk91/DioVvC06TubVeE4riAvidqv1kENqIXJV6jT9l24mhxSBDxtNRuGX+WA7hKwRhTD4ITO
7ZgAnaMnOxD/yAGXIM560uGzz136p4rWeG8GtGPzWvn0uWfBeFt8nzzLenLvBhkOx81svxoddXcW
09XNa9hw7MpAPZBu7SqEf3feAZZG0wCo3N26dAEHlnlyxjxP7XoH+F7kDDMhTWZA9eogAokqH8zc
AUbNh9nPiOFDGgSGTqlivfxcPVlNeexu5XOlTfvHa8sYtAnBXRBFYBOMoTg2Yzw3OPK1onHSwzb4
ycUGLhxWB4CNWa00Q/vrjCczju0OBQ3tmmAbJF8YGRcofEOnGM0G70xw64+QLcDNe53UlVQYFJ66
BdUvWCGEAzriRReNdbEGehlncJC3EkJpuTYBP0YS9uAYxgNv70rAC7TvapPYCkEImW9nhFtUc++s
qYOYmm9qGlgnuyFUWYg4PLqedD68cdFHE2+oD8yzYCq87dzHoPm4mOWdWkj5y922j8oCv2EMdHfL
UMeWuj63bWjvsTbdFmFPlh7s38+A7KsvP1oOhvZlouPmToXTW41DDqDQ1m5aq2qGDolFAHf8FjNN
33fw9BSjvDAIpHgOzRmqHhrtvVMSndRuDR3M5DU65W6pdg7vYCQfrJ3C7xSQEIqjyE/mIPwEQlcX
g5a7kbElryY53olmHuCw2lIwVNhI+Fn1TKgDQUszwF+8Wofu4GJeSD0bfcYhh64B2sldpx3zqyEO
P8Sq5GMmjB72k+tqPEDQPmDORTSwtvyKzxuyIcjvTq1tkAcnFzUXG/ZuirZaARBv+JJIZeCcDqaC
nGK6dU+zwtiZBd0SOfihvNt8Z7tGWAgE8o6I3u2IugoaNgRJjOYJUBcoUB+ET9Lh8EW5rU1zGLlE
e46f0XxEkQZP3GmaigmqFMwifD8HnjdkjC5zzqElKYDskSmVi/+wgEkssDEBDij0obmy7PfsMUQd
O+iC0hbmyHsMV+Z1k/Wyd7xeoHGIJPxaRtK/ehMDXdkrP3xFsh6kgSEC9O5MyZrTQi3eB/q9ErwW
RmU+0TkjM73i00ZxHlWD71Cq7VADW/1/aiwh1vxf29yYK7De+ZNMhNUsBEFB8o2f/2/7eUpNxp8H
9Q/1/BYNqwUlHwRwbkaRAw6DFgE162fgNGF5WJfIvIOTD8H1mnHAPkyMAXi/lCWcBrWV0LOiGtpr
DNIR3VhjJeKMjDe5WS9MRb47s4KAaSfkHP9dLvz/tcf3pDr8719X8z7tf/mEamKoeWX+9p9b9dt9
q/t3GMH860v9vJv/+Vrj3/76Mf9W2bt5/6f/k0N9YNbb9D2sD98jxpy//Vf8yX/8l//ZH/7b91+v
8rT23//t3z/VJM3Pq0GXI/9paQ/y2//Lll/9MbwL8z786x/5+54fYf/hwcof3zyWVhgs1H92gP6+
6PfzI6y4YVxgMGdzKejvf/+3f2z6ecF/ODB6/8nHg28cDSMsufxj0+/nR5Bt40RBr4v9BQSB/I/f
/R+7XvjY/v5Z/B92vxz6LxJ17AJg+RiviHeI9S+sq7r/fEDLjVcNxOl/HJBzB6ignroH5xU6GXCO
MK7FMcy/2mN3rNLt7Ownnajdghzp8BSf1m92nr/Mob8icOZJHMhFfDVfTsb24gnq3vBzeTE4tO/o
+lOIB1Odx3s37Q987+fxaTvMUNcloZugeB5Fpm/6GLxXV/D0e3XHzu47nMcmAXQpcV+GJ3Mej6QY
8/hiMlHIrEqhhHxxb/15yctbc/AK9QCNTi6ua65v6BUhqcE9ldd7n6dxIS8gSp8Xm+In4207Rzt7
nl7MQT+Qi/fpHv0UlWhnzsGuvWcF9JqZ2bc5PYZFlQZ/mqs64l3eY4zely/dA4mT+DP6QyAXjsAe
pXwP6NsHNP9DRGXRUR9L/KUmGS5xwfb0mduLPvbx9WO6q48dXpbfV9f1GF/WF3yEZ/wOf9xcFuVh
S+pjkNKcneQlTMKkL8Rj+eQeoBpNAfumT10Kzi3vz/TonatsTmlR3UdP5RH9Uq5SzKFJt1u+ZVkg
9rd6ZXt1dIq4QNDbfrorbz98EjmVv2GTuvMf4WFhb5VIDEvKAiGPY9qbFMNFS/GE7SfQpyLhH8I5
eTJdTuwwpSD1/zt1Z7Yct3Jt2x8yHEj0eAVQHYvFVhRJvSBEUULfJHrg68/Ato+PWNQl775xX86D
7R3WVqAAZCYy15pzzO101PldlA9Gv/Cd5+5+LgPd8DnLmU/LJd2X2/ood1nhpQe5NwPLT7mvzst5
LOkhPtjbYk8n7ahdlF/ab0gMT84NV3h0tyL01E18IDvE4bFnu2RnBfadvueglr7ijlAes+NwPe6c
X/OJDfjw6N5F3vSoH7v75hqFioh3y+AZ6t7lh5IpuyfFdis2alDv0KFs++/OBZKq0ke0uSmO4lq5
Z3wOfhKX10mxt7fCq078/QCcphdtrWNO8NLW5o3s8qB+pvXqydvhJuFD23n6FQ8NZb4VTHsKvw0h
kl+mcBuzohdbONb15bAdfYhexQtSl0Du4qBL/eh0U/ie4Vd36XbxyMXb56/b7ktEY+mrhng+PWHJ
cS6+VRsz9uic+73fbrQNGkYCOHbyW3FajlBZr+lERQXFb4/5xjAiq+NAGdwQ1xY90Qw9jU8Vo+m3
wnrqbTRA3S+FLs3s/sppZrK1NP1J30/6qfNufrRbdCvTptzLwIBdyJ7U1x+G2/nefChShJnIMY78
f2bmYZOoUKr86ANOUw/5hmbZvqk2y+TPqCMYivllIYNy6ImkhqGGGswb3Qtknt28V3/AGPAThi4q
+h2kA+pEF8sjdT0OB9FGBgKn60X4o/rS30wItTmND9zFhTyU1P2/5xfJtflF/ko0a0+kVnhlsyx1
2/mivDR23VZXf5oPcqO1QXvd39dBabOb2pK7c5o99JzLyfxqbHHr+nlAMi4brnJbiW1pd2y1YEXW
XsIe28DBZxNCdYjQr3Xc8Am9mFHbwbDTvzQXzGDPelA1SkjeUN0OAxRLooORh8NJOFU3xqtDyW0z
bVusExecvuPpYOen/HtyrxysHUloiEblbvqlBBQG5OZx3RJ4IdreW2XDnD5wRjXbTad/5/mqT6CS
NOPRCtzQL37WzaOyyYwg29UzXgpOVnvD2iBXxRhSviAgTKw9Ir8c0VdznAqvfSYm2Cs24530UWOI
wIqPusA3sFGpRMEn5/Gx1RaPc4H6vPqGeVGUVO+QLfwIk3yrb/X7fqHafDMJiDAX2ib7iolDPBtH
BPblgyxIvekfk8XkdOM5e6JhoJ6PO/XUOJb/zbZ27ADbr1m8tayvXbZ11ccW/OGegCe189WEckLA
PnN5AlhiLjv0zhm57d951vM9Mn1nP96P9/ZXxpRfMrivujt18FsKHqAhLrrbLLi3D8L0e3oFPnDr
eXyNnctVz4BU4LF9VG9V0xu2qrbplW3qdbte8fd6H5QPmNLu2v2ri7YA6k1AC7I+KcZ3+6SyBe2f
AFdn6BK2ZjieRHRXbvVrynFUVspvdv+ADholhr3T4GVVg+LTqvZnBLIeNaRDEnDsCpK7cTNvrHD2
7VMa4GmIEe/fPeV+fBvbJiEaWyaHCJT4otn0NZW6k/WC/sxLgnQz0NqNDywbHhyO0nrUE6RuO2kN
GyE3FUzTxHNOY2EELG+ovW22sF+R+hXPruFhcNCKU/Kklk/iuuloZB3szu+jy/aXDvhB1j/M5oGI
6ezYU7y5NNRdIDe9x6TC3j35D8NmMxLBsbHozzMTPcT5xmO0vA4ngSmgrrUgYp3c1KfB8VnbaW2s
QR31Dh51dNtvu1QjrSuzvCRRb/hglZ71AysF0r6vRmJsrax4RJc1nso+yO5pyFP8codNicTSSy/6
wxjUvnxx7pwrzpBJ0J0kyszS0174r+5EEe4yvDb9IpAvo2ceuBQvFfDfJr90Mq/Fub2vDxYfF+Nb
fOhf6ACNx/5Fvxn3xpHz7jh4k+VlN9UlihxJmfFG7Kl7B9qWex19XWwpQ/APMdSwfZN5YcxAq7Zl
vGes0v2n9mKPe46EdraT9SFNLsIl6Kt9Zz6Omh+99ocQyOxCu2JTFheAW7KJ+LLdBapkXN6ZN5yM
wjNTr98nwXdnH9Npr7YUnEfrIuxuqJLmoz91wava+P+NEfj/vWf/37QbZ3v6wW6cA0HZ/pzfbMb5
G//ejGvsqhG8gmdaY+fg0Lj/2Yxr/2QvjhmSbTXgC8Jk+Vv/3owb7j9tHVe7DQ8Dty678f9sxvkj
rMqqxt9y2d3/PerGGRHI5AI250VbYH4k3glj3tuduGaLblrQjiJrwsdKrzr7qsg+vbIrJT72YHmD
LjFtP4zq7uTi31olfZQr4IJvf3tofzoVvLUo/+uXAACxOa6sNA797EzQhUVJ2jN84VRmWRuUjc6n
p1jMl54YuK993/uuMjgnI4ujjvKHbe4apFDPHW1jtoxzZ94aS2vsu2Gg3Cstkdwp9bx8Yvx96138
60dyZsdcu+Z7YKk+83Cj50PFrPO45NCnWyVVsLbJC5ud91jEWJCcsP4EPXAG2/nXJS2OXsBvwbMA
gXv7hhRZOEOo4YmpiCoplnhvq1V8rwgVFqSF1gYLhx4gCHxKMisKKrxMHuuv7rUORH3DQe7Tjxnt
TdKi/mW9/lsz/f/u6P2/jbKzhuX+n2f8ofmZfy9ff5/w61/4z+mb5KUVs0M3z6Kea1B9+ffpW6j/
ZIrZWGyJ7SFob8XS/XvCw9lZqTy6TdWd2g0RmP+Z8Kb450qjWxPRQEjx9/8WZ+d8moEQhM4BvsFG
KQep7mzCi4iSdTs3fP007Rks2bJ160rbpEuh7MzSLj6x54vzGbNej19OOYJpTZLh2bTONAfyCAIQ
vq4Zhw4lpHxba5GG+UPjXGEN3c4lltzDqNoEblblT40zI4PqjOpQtyWnp3G6m8w6u0jynm1Mr6FM
pDiaer+9wj+sP2tN7H9qZqbB7zRVwStjeoNTPc8Fdd2KpmWa135iE25d4a8g98xFUSn/HgJ6vRL5
plRgVF40tDPtzAIv+hb1cFvTQMIwu4qfrZ2Wov8aUqf6ZiO/+uTO3r8Bbs1m4BDx6KzZ3W8XkETL
k6LRKmLtSVn28ftzrM/KxNdjYjf6scSRoCufYRneDzNGF88RaK3AXHwOlc3hRLa5kTToRWzFV/KC
eCIyvYMGV+Ver5RfH789bR1Gb1/fmpLJhYiqJaz5nGxH2TLSMUxL3wDJwkEgyYaHWGT4Liq1bJ9S
EDKxxwBS7nW7FnStl8a6l7ljvrKc5i6pSXU68BlpBHKUaqyQ8uPs5/RmJMsUpIivH1pXND/isVTJ
PscfjPxxce7TokJG9vHN/OnZMUDgzaw0JkM9K982hMrnZlwTujHQnSubBvlAO1HniLJqU/ba36Py
rgOS0t5KDGKArNiVsylqpgjW1Nilqwc496hUoX3Q8lRF4trKT+AU6/fx7WtyoFPolP0IFaYGuf75
b5VpV+STg40Uwww6BA+6Rrp3HPqJHz/Ad7sacgSAJeN70gwXAskKLfv9MpQ5lVVrX6O+c6cNSEF6
3mnovEyDLjZZRR4fsKkJAZu5bMy84rSGJxUFVGhdffxL3s09NmoMLYPJh1kVLNPbHxLZFs1Fs6gR
dIZYTgcGaF2W5hHjYR20CQ5OPXLF4eOLrhP6zUPmogA2MHKyZQBSfcZysMdmkEmDHa/MiW3Qmf1e
KBWNDHVC1VrNgkyCvSrIE04aH1/5Tw9eg2QJush22cc5Z/cr5kI3lYT7jQ0qdqqgR5hCtPRC5L+X
jULTf4RgeoUgQztiH4M0m9qc5kNt+uS786cHzxijYM1DZ3t9RmwSfYjbBwEoVhfEB0pSXRYpepK4
JboJ37RyseDh+2Tevn/ugGDA0axfEuLiHWrrv4863FoqzswWMY2Z16iyNekvHe7lMqWSGNrwLQAn
Ln48RJ+ht/7w3Nc6+trqWQFNnAzeXroLFTSQsVWhCaOX6RZNfVwttVhyouTr1DVZgBGTky3kqk1i
YUVGclEEfaN9Fhr07jNKYPia20z0C4cJ1zj7IVPqZEVTYKofXYAdTUn12xxk66ej81mb691awqU4
I9FGMLCjEVz89p7zUQ5aZ9qVn5VOtpd5Hm6gus6bj4f0+6v8tfcmOQ04Ck/47IZmEcdGP42lD2K3
2WlJkdxNCiK2j6/y/rFZrFisVdDp2Bqe78o6MU5OtLQlbWjb8Ye4wBRrZDSvh/KzWIP3M4NvirmS
xDnDgGY6mxlhKjEGIbTAEBKr/WasDWXbJQ716ZTil7v0IVABuHSfxBW+nxx80FwTij2UYtTSZ7ue
ZNWclKQi+62tZFs8l/pxykPc0GKcL9tOQ/dG25Kq0merISaB8/XQ5rOmstl1gNEwLs/ueDGtTpe4
ZRCr2i1dkhQvtSO1/obSUY3jT7QJxhi1L722n6KDpef602BV7rGSUc87MAo9vTJmZzA9lNBlwqmq
rLHNK1ZyoaScvzaJbbHpkG45/9QLaT7JnhbrITKi+BS3qMWgUAAUwOLbZBdZG6X6pplF+ZX5142o
epx4wgONsIlsbxO7RNZU7cYuO+2i1pvoNg3R7XutbSUlCsHYQT6tCagQOOzTu6lf6uu6HdTvEtk1
uxKRr914rAdkmMyte9ehkNU2elfOy0ar8ED4A7JHx5uMTn51ExqUoG6yCKtjlQxbyfck9qymppO0
pKE090ZfK1RoJ/MrO/a6wqAg5FNeL+1N1rdm5Us7sfe2JGxwSdWRmuKI/rFln2FeJlORP1dVVyNe
TFT5EuaN82A0SI7JkEaQMupgEL3CDjsjmFC49wEmbvXHqEvt2aC9n99ILV6pOHNLhXlE5EuMVTm1
mleES0UjrAA9h8qiUU1/cAx2eA3ypnGDV5X6paiR+yFwH/Fsl7b20GA0wdSfDIhCKjfHiUXQNIrg
eR7bwp9z0zkpWjrNOLay2F49xU6y72EU2AEZckmzgS1GFKXbUpcdtZrDQTzFlBX7LjGe21EFYjPU
6tz6c1sP5mZuh+YbVsqYHkRUtRxfJjfdxANKy+1C6xZggib4Gi2xrK/qEoGHV2jliiyS44jYpFxw
XLc65pIt7BESN+EKR/lGq3UzDhSBV8qX7Fa/jgniHr6jKZh7q3Z7InLGijBCy1DLR7eulzFo3EZ5
RpgFpIEBjipTh104whvN9MuuoLTiOWo6PeJ3NVyK264krmtWx+dxwFTmNW46fbex/WAcIorgJjbb
2aKa2tXAcnqHXu4W5MByNcdQ7DcqigAnSPsp38W9JTss5MWw+EYMSinou4hmWzV31g0JrJSLjaQV
N5gG8FJkA7YbnGawejZ9nIynZMyzX8NSy4iC6ZA/5pY53lgQHws2xovuYFfMIjyVZZ/5MyN63CL0
X6vEizbiYRTiATO87Dezo9WHuNDxFUcoUL1iGN1h61rTmAZjZ1sv4PiwnDaomLy+LoXpxRzP6Mc1
PRyw2SyTV3uAquSZUpYJknup3YixQmSjOlDdkMbFs0QKpmAMbR05HfpokS6zczLLTZI6BBpGaaz+
4sGz4eq62lyCZcahOmdxovqNPijdpuvz2Q2IQqa7ZWa6RbXLFMoxhp5cBqMRRkUwleqy+EWcmPhi
BtT2rByJcWmtrlNv6Mu+paFk4TvvCjKbqcSrShcUc6dGfmliJ0NdgyTXa7t6fknRQMNnUTAqdIpD
ub7r27HzkrZQR88CUPWkKQPBQWmWN2VQVhp5Y4iZDT8ZpPvai54fG8aJ8qXssvm2WMXTu6G2ohh9
MsJAVQ3v1llt7Ky5lJbP+jQ8K0btPrbYOVBPI4hA/2Ip0eAjPKMfPNeF+xMIUbxwRFTHo5yEGXko
4TRwL7FEeTqOq5CtjaLqPul6QsKSvqoUBqrWXmZ5Z87UBlSaE7i2rNu2HFkTLJQqrQ9NrHrQOiBg
0JNU89Xslu5bx4kYVcHQmt0B/iPS80iNTQBUA2eFzsYU46dZ1d9ZZYI4NurKqd+OQ1pqHjaagXLf
OKkDdgcZXmf0G+BE1akr/BUPSs8OuRr4mnhMd7Ed6l0w5ZH+qI2N86WeQ7UDxKP139zFlvlB70aZ
bQRapqc5rjTLi7PCbPC4iqX0IlJpT93c0Noqlzb7Gduxe2I+1t/iYa5+WKnWjoHZVgi4EEmNeZBr
xXCcULHOR4598bXqyBxJgVU2msfCbL4uptKkfoJX5FufNZDnYvgj12kndVqMZTSXvqC0eBK9kw8Y
Loo22w4WHgzfxmfl/OJ1juXd2GUgHkIQ5F2QFcY8M6gifMxhlENIYNxg2Czsh1Vc/G2JbXUJYkVg
2p7ysVexvztG56McIhW5K9LxiRMg1l9pL+Y15rlYZ822i2oPd8QhsQp6To6CQm8xYbjNdFlnDsZp
UYfmj8Fx09VcwGTwMmnRB0lwIjj+6Eyczws8dPbBKSqgBjDGCR+a1Fk5yKGaJ2+UsAo8LOw6TMya
+F/aokt5mVpjq24okqFolHYMcGuwUeB7rSwVXB5GlV3LbArnQDZQCj13DsOHmepL60+lrOhdAzp/
5NPVsf6OZr2pKYTEaEXD5cXKyjbeMELn+6JXaTdNRcNHfIa1Fm0Xi7gVT1aqgUe7yyGgoGOHTD8U
mQRH3xWWDGY0bocibC104EVmvzh2mFH5FWNNA8kYWdxF3CyLx7vVLisrJlunzddboDLSfJWGrOIg
ye0s85I4nOgEKzOTEpAA7oW2Wp50a6mZT0auFp4x2/qvYggLGstxDVGpQqq3isby8lm1NCDRWV5B
13GjOL5cRrv+NoheFsESzcadsXALQJX1FOCd2kxEhQ7ihy1t9aellNiiVbZRwOCG8Fc0OJWNYZr6
HmS3pYK5pvEuDF2vzWAssvASrJv+qi8jTLNyqb4BHMAlFuPFBeWlNzd5pmgnpZpSYn6M/Nm2lOnG
SZSYYgZ2QdSSk9pt3AFME0JpPjJgzLaZHVWHpKKB6NoVKR0SYWznRUgCf2K9XZ5NMza+KJUxHjVb
QqKUWttgR7L79hkUIO1rGZPcVmDItE6GXhrtHrDx+DgugvMmD049VZONIxvCZf84sFX6PvVuKw4Y
RbIvGME11lWNz40/qvm8CYkpkZfStNMnzLrULFxZtluNlFqeYZnRgo3Q4M+rGZaJBW2yv2hqGxtw
BbR1CZz13/H59M6/wr6AaFgIvaafOkhoJahbxf2CtE8PZDEvj7KylCqAfD1fpWSV0NrOJs6rPUPI
peQ6uc3dZIy0l4ewsr/IsR5oiU7QA2nhx6CR/BY8gwtmLOymgMpY+L3X9Oa1BaH+Bd2YSny76DVs
BmnVPmAco7wTtg2gv9ayv8RQvy/4zkW2B9MCaoaYnKIM2BTi8DbUxLJxWVWJDGz0iMJTEaLG2xDg
VLhJRR4hHY7zJL5Qc6c6yFadwOXQf1ldWZr2pMw2H0QLE5zuS2UBZDjXWnypxaqOLNPMtBfKBHXv
CbVJ3E3iFumLdCaoVogjQVZLyxSUflHSHo1ZnfJNk+fundpLy90brYb4RVPN9r4Dqcfx2iWVVmBY
x1w7zPDfjLR4niE53HHucV/rQp2/CLubF5T4iTp5pZqgc+ClLTNHEDV8DvNhMKBZdrn09BzuyZ6g
1vIWfo9KT98uoHikaqxfy7g1hB86IS1ydYxY350hGh+S0gIaOcUzu7Uu7dHfaGwEJDptV7lp0oiN
miW18jBUEUuSrijZq5GpbPuA9tW3swgR5uSwYC/qBhjICpejp82OIHF3k51WA/L5MZSbTAcnHJRu
vdykChBAdgd2/Qqxms91JbQQk3qC1wI5xiAOsH6tvVUBmIS/oW0MviQg78RsYTTuwQ1YELJupjlm
jw7Ds6YsC8EuC1Stna8VaxwGBD2UZW4NU+jQEpYYdFUDLuGn0ad0V2KlQQBG8gW2gkhSO59wdZRo
aEZaheZYxRias3HatEaXTBsrz2k42L3sn/G1zbqvDirPNGQx/SmdCHmN0QtMmylgKXzhRaJsqkIk
1pbI8tgOojKkU2FmJeZnfKQlY6kJK0w8GXrYBkbisLJhyLwQCVYAP29ilBeyzfStPUwT64CVwC60
VdiWimgmXAfLWohTZlW9NZJwhrGT4OAF8dfTxsjnjlzcUcruZOsz+KIIsOQCSBi1jM73nr05/zYm
URNfHsL34acVGXrK4cdEQKMLfNbo65dmn2aJ6CDZVh3btDqXF4M1TF9SpwAhhmdB9yY2/IdMrHqe
gczegywHxluY18ZdP0zjBT1s8ThAj+OYwMyE8dHJ6Vu4Yrw0altyu0i2g3QQam3bmrJrOMXxpd7U
ijHdhrZir162zMbYZSkIICpHVFS8evAzgn5K65sFS46vsC0AYZcO050xlyxsS2KIm4gksJ+d6Njh
yzBGcKwXxS9X79of9Hud6Sptl/rZBCTAdtBOIypbYdI1fiWrurgFPqo/9c2c2L5jxAaJmq5AdJc0
hE1Af8FkGkQV3jPgr00YB9ABVYnurF4eYcka01FrJhpSbTrh1s9LMwewR00cY6Yi9wvSZ77ujHrL
a3PbCDctW14kSklRbEengezoTgtidwWv/Fdl1ggB5N2L67wRc0bxqxlA6BDeFdRqa16guLUMX0uH
mBsv3fjSbaNKgESzRjaVDusxnMuq/JKZseUERTdlP2Qu3NOUlt1lV1coS6RsrIV4lTp/htQy3Y5R
qPzks4CuKx5VVTnoQzbaNKQH8u8qNq6nJVqXlDFMR7Fhm+RqXps5SEc5eTo7Tdrts2uX8GvUGVMw
DNbp1XVnfd45M8CnoHXAMQdLLagrkDUVvRi9rvLCKkAuFpsj3Z+kk3f+kIsx29ghKWCaFKuBO5Vq
6htZV2JYGzKQdXwQXUCO8I3SbQdnYB8bEiAYIuHs+8IkNoNZ6QuYXxFPO46HBKjeYPxKm9n42SZa
c3QSG3MNezcOc9PoJl+1xTYfNJyHSAxxeoV+HZfpNS6kBbT13OYtMYNlfGi6BFyNBVr0l6FP1RLo
LbBUb6GjomONHg1lBxzJoB6tIZUIhrZRLyhWmI4HsWdpvF4U7CJx88yHSk6ZwUnSUs0taJca0lHS
pvmOj2yeB92YYWeBAZ44iAgb5TgZCcJmTkYpy1AycHDGnpEs7ObqHx3IChmYVTReZXq2fJu6Dslx
MivfJO65bzmlZgevQ6XxgZ/dUr+IpNTZIPARBc4EFFjCVO3naMvhsf7elGSWrEsB0si6q5AU9nUR
OVeGKNX7MknteTNA+aHuAIHutZscNEKc1CZ4jVC2702lsoud2Y3GU8ssng5FJ42fczIud5KgKrTF
uREDNiHGuGb0CRxelRkCRIgkJxAvpzgDuDDjFFlllfOgq2bh7hLDEFWgA3egTsM0yDzKczmD00C7
dRj1wbl0yyzhMQ9xfNAbzYJWbMSSLWnZ6y82nrWGjGujLQ82NWAEkHWTXrRZCXOtbCrM87BZbZrZ
4aTaAXEEwt3aI4U3r01T2jo5bnu/T62+CJpClVe0wGKFpl4xmzvZLe3X0G6ba5nolKjVrI6xd2OF
MraFpE4DTUwD1DCz0fQWNnupV0xqf1sskRIHVpRlT/R9OJkmY+fqh4bZzDem0lSKID1snos4xXiz
8hY5X6KzFKZkd1gkY8CfOt31mFbmSyJo1nh1Nyt8DMs+fdTiDl8/TVqy2okmgI0bRTOi7wZXXLYT
lPt+0TtzLoE/cOpkXhcvfOKmy1YUVhyshUnc7upogvWQaWgG9L3MTaSaVhkYXQVSg3UJSkdiGeGN
bPJV1gtyRF5QS0mPHChmiFU9B0pftoa1XBJaRZTcPFBTACdRt53v1m7C9n4aSJu7n7i3cjv2CvbY
AetoA1uAw5Hu9GCZ9CEe4bprwwvf377burYWn6YsjMxDgdG0PKQV1m6PVkJlbuJoreOk5KFdw4Od
nv5hFqVQy47UXUkt8aYe5HIHdqy7+geY4nnBMESzNy81ZJ18tPdQUqNi+3FV/g+FYwaEvjbsNUvT
zrMXLUko2DJWkn65YlAs6MtLRUHUiWICwEULidls8YKzOQJUkcL6+vjyZ8lAfykFHN0xTJWutkUg
3VnN3JDF2IcFRi/XWEkbjkpQ9Jjmza4xJBBKJQ8PQkP2m1MaDpJy0rZN685/tzVBzgHdS1RqukHb
wDrrasHFaSs9Mmt/mVbmAdRlatU62bfmVH6irnrXa1kv5dAkgMJGQ/q8eaT1jQVOghXOoLx3ROlV
eRIC5eHjx/rHq7ioYHQEXATyrA2S33rQrRm3Qtps9/VILJu8q5R7qF/NJ0Hf76/CbhTIIL0OXhxr
09urOPoQ2plkpyMNddqWeqhxW2ENtOnju3nXOQIkz3vB5YOZRnPMs45rCUBNh6BVIRl2cfauN1JF
BnXCbk4+udS7ztHaRyE6ie6mSetNO+ujzCBUpxDWKWE7+CyXpR19JcrTo7ALCqxY+jYo/+1PWsrv
+kZclMQSldj3tf1mnN0ffL+4FnwRKHZzkusHduljKi3Ef+WLDMUctHRb/TCz808af3/JHt600dcr
8x9LJ9xHIFl4+wZVJVxri8w+fdBwl0f5CIGKzmp30Kr5UdSqfqlMYHCFBWeoqRvgU/RoVB8cBAZH
GO2fPAnxp0fxV2YCuyzbIYvn7Q8ygUVVHDakb0cFtoPJToIpmnDD9lPojdPysx/G4bJQdFD+S4oH
QemGw2A0+d41WsyMMcc5sMT2USVf8kWVS3hnhViZK720Plk5341+h9m1zi2byC0kTmc/VeSjGjod
eTO2Nk1fcneKg1lXs/3HY/9PVyEbmRkGRUils3j2QEKs+sBU8SAVGBPKyn6aUqW+/X+4iC3Wu0C3
RW7m24sMWOeF2hNF5OgZpkgh85thqZzPRtu7ecwTIxgS6R96OSS5Z/fS61MzFGVY0h/tjSt9HCi8
ssBcstlWvJaWgCfcRt1arRHfYvJP/aXtM8KfTYgG8BnLfQHs8ui0K7PPHJzvHz+Ec8eewc9CjWNq
GnPCULXz/Eog7okWciry68L8pRJI/NzX8s4al+oI5iy9yFvwvIvZUw6xR7s/ORCaN8LuxysYkhjj
jInyqUjHx49/17sp8dfPQnWBWArNz3nmLkD12aDmXvlFLYptVCVUtwb4EaTEZheLHH5GOZwpMbuv
H1/3D2+LnMR1YTABaLPsvh0UHEUczREMisxiDzqEDpvIkNrrqBafSQPe7wIYEcQrIuAjlxmV+Nku
gCrvoCwy4UuSFbRX61wNinzWN0VOH7mbsRYNUeJeVW1pX5nEhXu5uyifzGdtHeVvFkN+BMoe0o5Q
EvKZPlv7c3dmy93RHhgMDY+YluF6RO3j2SquoZzXfhCQ4y7MJSy+u6nRPYD9IbfAKvCMR3X9K29X
E7sdazfkR9Nv0gpp3UOW46ykc7gORC3o63WG/TiphrsVTUhIiCXVz/SofxgwhCNpQAAdFd3I+Ysr
EEKNYd3jPLKi6dmMEucuZA+9gYhd3i12qDwKGi0nxaWD+/GQWV/T2RM0bbFuCNBDItw/E5IAcuhq
lbKKX0AeeBmdUN2p6GDv0O6od3J2P5saf1gc16w6tCQmMkL0YG+HaEnvVVNjMMw5esI7pG399VyS
LPnxXf1hItg8T1INTeLTxPm6gKwjSYXLqytjKe/VUpesWFFy7WS1+GR3KP4wBvme6Lw8BIToqs/G
4NSZBitMU/hNB7VQ6KQnufXcH8Wg0MfqsKl3oyqo7AO1l4lW75qx+CqS8JKdSnjUBvnJ4vP+CdNE
VhG5wWNh42WcfRkosUVZPwBrMBSR7gC+LTQ6i+iTqfd+3CDUQbnLHpJlAI3Q2/foajB4dYX8gyif
ksey4Uw3AGLZl6h2r6qS8snffaNcz0RXhQIVHbp2ph40lExF4sX1SH0H2WTQjKAcj8+0atW/PXi4
lO2iC+d/GKpnt5ZQF80hmhJS3PfNwVxFSUvmTAczobj68V394V2tujTU9asyUqhnY8fNaGvZOSNm
yGFNmRBUd/FAUsfHV/nju4LFxTBFWWVYZzcEtV/NppEbCuky8prM5lhSCfI7yB5eaGXDJxug97OP
J/fb9c4+Q/ZEMKLTSO6q6Zd7aTkQWAQErXgqPlPu/ulScAHWD61uCts6W04atw1HoHEMw7pxvNVS
5Ldd3hzhqhmfHND+dCk+dMSUo7mjRLs+5d8OaJE21pMYqKwT/mUchi4LPX0qxFWlEh7x8QsT798Y
knhOFQ7R3Ban3LPDYAE9kOIGwoJSaOIFji7iWCN1bmpL09NtVTUWphuj53O20OtumxmDc1rfWLEM
fRAGsvBIpnIwSa3tuqSrZYC5QnwyJd8P3vVHMqgEOjZMX2cLjdqxb6x7FllrIu5hEmG4jSg0bz9+
Fu8fu6OxkbbI9GZTTTzf28dO6R699mDnvoYYAxx2kR+ktJYAjpP85FLvTpIk0PPRwMqyhqFTWnl7
qSohtRU3Qk6TdimzgL6K/XVy6EHO2NFKT81tAefdmT/bxf7hbRs06vguOgYy2dVw9/vICt15mQ02
0yCnRiv0yKwCTIYFbj+I8MiDr+54+e0FQ3250gZjOM6ZXZGuBq63ttGJ+6k9JA+TyG5Uc7C/CAlI
8O++BPTPFnstlfoEteazXxi5xHSqHeqDRnP6ewVA4qlXqSLEkfKZSv79SyCAkY8XFpQVxLEaE39/
GLLIVA70Cc5axXW/aVoGn5zu9RSMKky+0G4otM/xZ+Wk92OZ6HisBqZglVQpK729alrTsJE1IuVK
Gu0DkU7zndMskJY/fo7rj3+722J3p2OrJLcXt9O5/6Q2Q7NygBD5OoXXi2UqkLT11D9RnEEYQbtG
P3EYwTIp1Gs9N6dZ/vEP+MN9UpZhu2zY2Dc1bf3z3xaxjDAnVytggrGXdjdu1aebjEjb+4+v8n7O
rgnalIDWgwiOxPXPf7sKCyVqtBbMA3jo4Y7Yz/9i78ya40bOrP1XHL6HAokdF3NTO2uhuFPSDYKk
RCCxJ5bE8uu/B1KPLckz3eHvcsIOu9vhNlXFKiDxLuc85xZPRPHJzXne/Pkr/U+/T4ghBQ8raCEu
l19faVKxIYclmDYzw2gX1YV+9c2wfvjzV/kXt+NimAuxLqDcZ9xj/R7oPJMs0ou8T9cj8M1tanUs
T7KOGAofqvpGZmG89dp82jhWx94JBPV29IY3GNvRDlODtWVZvhAOSLsQOEz+Py4qLqulCyOu6l9C
MpG1MOkdSC03ZAIJEP0U7Gz2G7QMObs6i62x5ZH0WXs5+jtMEn/x+v/yHfC5cNVwNON14pv47XDg
hGyiHqTUKk119pgYYXYh0qX4i1f5116f+poiiVHE4uGg6vz1q85IIWp5KiewJF1SuLwuSfbpEKHY
K3Nm/F6WBYcwDZDMCMRq2yKZXxyR6H2GLm9ryL4j0Cf3HxO2MZvvl8d/HKd/X85DnlZ/Yjpt829/
q97/dnn5hRT1x8/94T11PnDkUQwsLTp7SmxA//CeOh9AOy3WZfN7BLVj8mr/7T11PiymU4ypFpKO
Zdz5T++p88FcumSWa84yXg7/LfLT74cy1QtdhceMfzFQM8349cJq8NVRRsWL5DuNDl30ggsqJy6K
cKUOAh4ZRuk+GMMEQXr9Vy7I74Pwn58IvDieMHQNPMf5VX531ZmQfuHncvMETlVsIta4uwxpKAo/
SSklTW63tTEiPQBrG121ysztVdYrlxuA5TxRJ6bY8BAOzi2DwGRdFRmqcdfpwzXr0vzE4pcbxjU/
6akg6hDNqnla5kebmjUECRBZdCNBXr4NA2o1OJTEGBatGW3jxu2eUb1JEERp0R2KSVpfpdAYZ6qW
DdpOQlRdOYa0CGRmzQvroQFOESXhLahH+aWbHdYkMTGwQKbiYXyiiNt5KH1fDLNE0ZzaXY+NkWaZ
YDvFYqCx/Op96oR7CQi6cX48Jv5zh/6dB9+f3Z/Hb81vEIjvP/APCoQJ5oynGj017ef3S/8PU7j1
YXl0O9RE1HvU9hzqf9yXkB7oSUBHIPUWjP9+8oTzj9gIUmCwn+DnMG3+O0S27w+OX+4Nnma8BM82
qmJcakvd/FMZkUZ9JqfGIZ+P08NicUB40yo3qnrbDy5kcT+M3FPbTjP0mU5w8isicZGkDeNXsiQU
sUApuW+Jgbxx6NnY131aclHjNWHFG352stC/kVjm7s1kRAExKOPFQRn99p+nQzddff2vv3Oo/9m1
R/LPt+K16pv4ZybB9x/6cf15H1xGH4uRjVoRm7RNnfjj8nPhjDjgmvkXQyYT0co/Lj/X/CC4Lh3A
A+y/Kcp4D38AARcGyfe6k/6ccm3BhvwGAPwzICBSCa6vf15/LBUd3oPLbtnCHoxL67emgEyZJLYZ
JKyoZQGd9eO07cAMr0L2XW+qrkMye4bikKSFuJ3CqF67yrC3qYnlJREoMnU2F9s2auRKMpjfe8QZ
P4VW/uq2c7efxUDeYw0XI4y7F1l4QJ+iJzLgP9MWrBNl+zuyut/Z/zwggEKqmOCUFAnJK1bDLror
z11Cjpk/xXe+EXx1HOg8rVMrYn0VosQExaAXkCBjWblxKkO46SqJXhXxC5870UzrcU7k/TjIaV3H
Kfyo2PQvDNRsUnfB2JUxcmu9hHaUXYUonKfPaipJMw9iYaILK5yPZmSGh8gbxnPYDO06TsBXt125
Ry74GJTRl7jQ3TEj8CJBgsRtybvEPaLVPiWg7NgbhJZmONTWRS+++KF1i+po3OtSvfkkghPiSoRx
0VZb5gonnGiYhWM72JUVGDk52HvZhYiomljtUitkz4j+fGfONkKQCvmqqnVL4iBQ/qpwTX6l4GXo
gNXrQRLc/p0DPhbxqe0C6N3EoYx+Y71WuI14BDc+7jKraE5JOhMQZlZ4bgb/sTSxHpSAjC9IIw1g
EYjIUhudnTAaIG75fFUExnnAOUQGdKOuSQ0Wmy4g4Fdi5dqAlbhLHABa7UzCQl16qBeldSGVnJ1Z
1YgVkbko/8fl6V03T+x4SVtU5LhHqgNPFapHO51yZKYTzDTiV9DaPphseNaBO86bPNFPdd11u0xM
F3cg6ZwerL9GDasQv0zBmk8aFXSCQlAa00EuSlInKrCyCP3c4Rqic1H3CBDIWGj1pXPwPCKkq7Zm
A7ZG1tOuLu2du7yDNMhfIpjBXSTOqC2dVSoKuSaP9nrWEUHXkfVqTrG37RWBp3ld7WrH/Az2GO2o
tfBrk2LDSXDKO6B9aIjg44XitdEyXqGO+2jEJdh0b5fhFEDjTbhq6z4D+Y52XeSNGDTJM+i01a4r
ekyKBjyEhd03D0NtHgIbf1wTOV/jgd17VQ7PrCUdznrEh0k7Ei8cpFAzG+S3dvxQJ2OEukzpg1yc
jzbdBNMhInMc62i1wUEA1EVDUxNmp1gX886l2MmqK7cozgh4rcf2yiTpGQ9h87n1c/BaTA7R5PrR
YVG/sQ7QR1P340F39pWZBnQnk72vUYsyy7MKskSb184zs40gWXhDEQqfLrEHqiQ1UV4FX8w+fgu0
etQ2+vmRheUmyE02sbwnFFZzuBc9vLjE533mOr+uWWevZ4cPmoX/KetFeKWtej6PSVwfMbnOiKY9
4gjcKmRwudCdhfzCmZCs8TOhukQ0sBFe9twEDYl+TiY2fjvc2276Wcph2801qn5L23vDbnJcVtg7
EFLnV5yNFluGykfoHcyYvFWiNwiHgl1gdNduQ3oIK5p1NwdYQ8vaPriylztVw5SM6Qr41DLnbvJb
98EvS3i9i568n5eggZnTfyPEdCrs7qrFm8Ct5kkwKzhfrKwtt8gubmk2TgC1OVUMKdblizPM452K
86vIJniGhq/ZREjjVuFsksRtkfART6/E8WV7o5s9UNlR9DWJpc2RwX+k/4g7ALEztnXikSK8Z/38
2Jf+K6aTc76A3VQVk4KcKhKrIvVMLna2KYfkUC4zAPDOr3hN7D3SJ4XNJWUkgcQ2b1gt4uOYTqlv
YCAZdMjtw/thrBgfIul/I8IULX3O5hyFzmW0xq9kjsOcolK2h7a6IojVR8OKWP7fr03AGPPv3/HD
P9OH/++RjL9P7//3rvbybZRv1S9VyzLu/6NqDrwPzLwhFpPohhzMWnam/41SEsEHGF9IP3BmBMiR
KE7+KJtt64MvUAxRGrv0tOHS6f5RtwjnAxU2y8OFnsaQw/f/nbrlt10yk0X2nhRVgG6YlzAS+rVq
bmwtiJFL1CVBiexvVGVNAjegyqw3g4hRuLwGoq1T51vEMGNzSeenn6q8mx8F0t/KvripsGG3lIHL
JOafdRNzRX5vjPx00/CVKJ+Wuuqnup3YojzJulqfq1Ypa2PpxgvvndgW/RU5eEl9HCfWqTdR04zY
i9N09Jxjzk3OHDQWTTxT7LT4mJIfF/v/TnimM/r1fdFmM2M3XSrK/+F90a+4IA1ycbaGboETVx42
qkYGgyZZLItxFqbwd66JqnXaXUayIspVm84XkrGW6Y2asmxYdMCGTwRW24vtX3xuy1j058+NjspF
yyLQKXrsdX7f02V27iw+6vosPTn3xLuY9nSyayO4MYgCrd9Zs8zdCXwQocjaaiQJTo5fBq84dolU
iEO3uQshW+lTbHXFvMtdksxvsBFL9+Yv3ulS+f70ToUJloeljL1AqYDU/y7+ENQ2DiozQbA3actL
4CTDCbhFM6ZiNTLwTLyi/FZVSX+bZU02bdJBte5BOWMn/4JEt1xMv7wVRo5s+ZcpMxce/4V//tPF
Vi6uwdwTuOIiX3drJSA8XYYBZTRWvD6tP0skB0n8F9/VbzMjYbIl4tf2TLhBDKB+X0fj+TO8knnu
qYL1onlgNXirXS8zCRYEbaAeZrfBHkX6mBz3lVXwv09GGui7P/8ifrtieBshXRLDMe54GqbfrxiS
pkqNqVidzDG1jKOytddfOUU6zjzPkB2d//zlfpv0Li/H3YPqh3Ev5JHvSIufPmt7qnMmSGCQLZw7
GUnZKI4V1XZIkvr+z1+Kg/KXr3WZhnEPBCzHOU44Gn/9WlUUe0HsWCNWAiJAN/WPjxC7i30iedoo
HpuycOarqatc5y/W1//y0lAvGTrS/LGRs/nbry9t4Ni0w6mFwY6AYtwHaLo3VlZb3sdKzvyiRjpF
zRYIh9H8xVX1+9fp0r4ixmEOSPfqMZr57ZUpnNvGLinXiItBstkV3Ok/jqPEG7iS/vwzJurstyOR
MowJi2D0Y6HvYxK5fBY/faNkJ41RZdR631YGwYix0U7vnT1P+gABynG33NdVuU7DggldmHoUX9o5
FbmPej+q1fTR9rsGsLQTXk31lG985VCbyio40fVa24HKjDp49Fb1Ug1jcLCfMVsNB2Ua3t0QenI9
NqXYsgO7Ht0ouUedPJARlRNXFxo7JdkDOkfTmMfO+KZzbDNto/r3kIXHa923ehcbIr9K7Nm95nJ4
LfoaWqCZdRcx1sG6dgHJhlYkDvlMIOLKUlZwajLR7YM5DB6M0Q0+yipE+hQz9iQj2d+ZSV2cSf1U
G2mQh7ZKS3zqsWEhMBPyET18c5f4Vgbit8h2Ve+SRV2ymy+j4hGz6nyrBwufH/3cBuNxtKdH9Q5x
WyUvdd+9+xSc5mpwkCqHA90PygWII16X7cOQwHPlNhqro0sLXiZOfd0FfBLCSAXBObU4dESrrAbX
rJ8iMRRbi6U7/pS6bF6arLf2+Pf8XYlT9yFWbUAQLCG5PJ7FazBYKB0n1YAUqeLpQkjmTYu54NZF
CYszrhO3QZlkJGqZ+l0Tf7sOUjcsjyG7nlU2uThAl40msW0pNbmIJxPLXOkBCulZp39xIxEjiTND
dUZ/7B7HupvXJK4uNAEv3PdefZ9i2jtWiTduOS2IOagQKSQJ/zfYEJ3aekZoGyeLEMozsJD+IQqy
5HOqyxz6AU76j1k3efciiGyaQ9rcAlsQcb463Ko+M07Kw1hH3PSEsQrKD1OOIhB7TT+6Be/Hmq7J
WBtuQhyxb9nonoCb5K2HvdKMU0w5hiL19Z4tIhfXNUmybn+sounNFTVkeK8lazud2iujjMeTZib1
CYYB7JGkKdJDYiAywXDnd4fKbJ6s2My/2pMrruqgHfapvTCvvVxfK9+Qq3ogX9mH3IfH/tJPYxfz
pbrl4+TMcjOHfEPamf1dzkxgXSy287T3s5VltZrc7Gm+OBHbAc5kENiWRTQLo6l7vxHn1KLVnfzq
q6cqpiB1fIWRsrgXbvI8CeKcsiDtdn5jD2gYRvOzkMFeu4W97uK+Pk9xb7J57j9GJIztCc8ct3ae
pQfk23orrWyZbUQTVx1BQTtkSe0a1sR8DZ0k3FtWWh+soq5uSsw59x4Ky2uJLf2G2cJ0TmNbbRs1
9iej9gCKt752cZYODakZ7N+4L2uLBcLW9YsII/SUAy6KkmT8ZtfSctdVj+hCijG/iKRLM+Y/5MR+
SrIoNz5LNhlMH8KAJh+gkE+yex3WJWkbUSreFd+c9TSXdnNHfpzrbYZSdd11kKJueA79RkZPDYZd
hltylgCstWda2XtQaU1+ozW13j1TR/NrE+TMi0lubuYb7QTxCGIraE2weK0gc/57YVYaXl/mKy/o
tHM1Jg7vqmW5ux0HMyP3gNBmR66DVjdyNxk4eKkxE6q6tgdCswvTykquhjZnglNNBX+Ctg2G1cYk
s0siYsdf67HuYbmDV3HW7VjK7EiqE9nX6yojuPM8itzR1z4nseNsVRUQ+7oSDefKE/HlBAcU+KlJ
ETP7cF7bObQnkmtn5oGVTzj92SVrK7uosFLzjWMqnrCWMczRt3ni/rgUdea8WAxl3GM9tfMj40O/
IlxMNJTHnhfzVAJBELmfRiX4bMgfXqj0Rt4dZ6uq7XhjR57JiVvPNhnvBYnXcz5HO1t0vr4rCgSK
xz7xcHADMAm8hwK0S75FLTEAdOfq1O5KQaUJVnyxEUwoxZO+/FbiLYN8DkWsOlmtbED2EBscE29m
BHLwdqDzWpOslVKGTbNjslhevG6w7F3ZKvvOphlK5VmZ5eTg9s2VIgdX5G2exSe3L9hQrtUAwGfN
PJhHbzDZYBDwh+PT3CGLCcu9NCvdcu9jUiYVZEETbTRMaIYxuE1bQitEZvpfceKTiMlsZcIPjB0N
C93WT1vtkyOm8l0lk9hPN9hHs34PiZKO3rCToDoTtprFx3Bk4fkUjsHQfCuIreo3RmAyy2TAl6Q8
LQf+Mu5pP1PmYHHVyfRslWXWf+mGoYQfCaojxzU/AUpwvjkF2l5wlnPkdjZzH468d6qPpr6dqU0J
nVFoXe7iiANzXZaU7YcqqWP5WHdW611r9ip8UolQdvSZvNiSIwuUg4zuFNuayVm1nsodZio0VQ4T
qClR6TuaXrMp8VSWWhnrIoLu0ZHQOFlUiROe3/TBUGHyzEZVsJKPlpFcqPR+bDN1FeOVa9e9ipzr
znbHL27ZRo9i0uGxLhNvPUhBWnouvCfK8md4hvKKXw+XX0kPhAN4YCqTZycMhEO+U705ReR1VN1N
2I8vSndgVhtH7qMghafVFdF3ryc1Qd1eeWNk3JtVVO5n5mUgABwi5hyMllRc5m3NubIJ29D/KH1t
r0PJjFD0ibtBWczUdlHIrqLQ77eKxLhdZjCTnyyj39ZhjAfZGzlYggq3/YwQJL9zgxhcgjH3Fjma
Q04eCqyYYwJkzV71rqouvhvn2VVINOqVxUD1IItMHGyhk20K/mAnk+EJgbv0V16ISixET70icp1M
vrGZjk7qqpNVDIQDdE5+0iVXNZmIYpsQWRisyrJ2X624zvc29stVjmtz1RZ9edWVgbqtZoGZj7DY
q2aW7bZs02/OXDQM01wQdJgmNtUcER8zVsldlfLHQd3wH12EMcG6dIL63Jgl7vwJ8/3HdGjChWPm
QvEwZ7EO0UbrtWv0+pEAu4Ysoq4aeeZpO5nWpIZqsK4d7KkwMoJzOjn2kxXRDDMSXnJWakOR6Gim
ctfLlqgReqtGbZMkcp8yYU3uzg/jIvjsNGGcXmt8qESccfjSdTJdpwRsE9z1bgAlCaAZqUdgjtjJ
zJQHapUSTX2P0TYj71CC44ir6JTZg3VljfnCnAhjvbdrxFKrANXJIeuwvW6aiiHhKkXeehzjbniu
uqa66dyGgorfPrjrFLPVVe352UNZpCzWp1hbzxLp4aP00/GYkLR218nIvkqWxn7jTMswWY2MGpqm
lds503CJpHSdnenVtbed9NDhb3Cy6GsH5OqJ9FcVrD28Dyb0m4mfY8ATlqCziG9dqYDdO2ql7sAf
zNhVAVRgMs9Un3wbvyMAqOlj0i9s0hBtm+eWTqcwWVuykYTY9XV/nmTTfNGg2u9B4xIgG6p+frZt
Jp+lCTxo51djaF8HnWESBmQWagA3UaUXmF/KOAbB1D52NPy3HOjs94WZpx+bMcoPXU964Uh+67Rr
B3Yx25g5aroyGF+vAZx4/S4spvES217cHlJ4JgOfLwmkq3DMXGMVTWl+skjf24pkHl8K7fvbsZHi
XvdtuCbCnszTzI13bTOC4Y9i8joJWX3IyvxFVLik+AVdjX6hsZ/5aBW2/rluN8S6C39jzqG3A7g0
7VlklSdF37S3vT7GNezbCv86K5brkPrwRklzeCQEHPjmkEbD42iX3TEgHuCc9VlxqcviwgS/extU
F12QXAUfLZ10O7gb7JWqiMWPDSBhP8n4CJ08ZcaUORYJvmlzns2US6y1WnoqVMWH2iuaj241Gy8B
jQqhj8Y8v3GzWgWpr175OZcY7F2nHPZOH3y1SgpMfp0+QO80205PuQJawZbwbhxJO1Y0gUG+kIzB
jaTe0SCXdtMQ5rpP23yGDCtAMxEqcbFQUG+FW7/2XUb07Ri42cZwYfZ4dMEbrAXJgZ68JtnS/eaO
uM5FW5xiv493aojCWzOyzIeOHuBoUsWuLcRp1x3ud8gi7NIib+62Uqf+J7eN2msD4saKTUGyr5zM
WvnEDF25pq73BYrYLUsXsmmCTq0NR50XGSDVD/hnNbJx7CrWMkHm5Udid7lHVEksz5CabJxi8yov
HeIkZS5R7LaHKPJsqjFdhyT6uFRUM29oF8gi2sxm9tbYPjwsFKdbrY2CQoegphIX4mbyQHvkULq2
BWtaQouEPbxNg/NYO9+hmThOAVUTlB3Od15u++/0WNW9po+8JgHXbLeTN2XldgiM4S5yKJA3QdvX
H63WLP3LVHB3rQDtBKcED79cEokCl4BbbD82ySuTdyNh5D18t9PsyVuQ6SEt/VSv6qCLvlD7CEBL
IduNySvuTGIaPk2NaveVrD1ivuOMpkyI7CkYcwIz3LzZZGVEVG8Gb2/OwhxPivW5H3R9NyRoUgsV
6ZuyVsNxmkPACo0vTpGHZjGiTriPzECzSwONJEdBSYd65Fl5TbBuYQV9lKn1lHbCOnjJxBDQzBOP
dVOOSpgzLGg6/6RgL286XRdvHGUtDDljfIYVRbaVM/j5FUmW02bqqIJI/PGMLQHp4/XY+NOZe5st
iHbC86gSwm2i7JXWOL3NaEPQYyrrtnQ6rnWeUIextLxdbMYUZVwnCQMIleHqH8kxhjd/n4a1voYa
YdYHbcKjIKqy+EKWdf2pVkpdo6+01wIh8AFzkvHC4JRDfM7LHVe0nx0Cy5h3jKzhJcV2JN6bAWDc
7GPxJfY83ubMsbYthFPy17IGY2SVIUusa07GrVOVmosxgRSYVc8J5OMbC2jNHQ7CbJ1AIUGlMpkl
++XsEkpqM7Mc2kNd668s4hogJqr1qn2LuWZV+1n9ZfZTOI8uy2ZIE7Pg+ht7hQkvfnH5YwtWzlKs
UlPciLaqjtHyrDVR5J5sRwWXUVvONWNF+7bVVlqu5sK3DjqJTkUZL7ymGRIGXQ3EuzEV9r6TBggj
lwLwPkmDkqB6IV/CnDjWTs7EAjPQoLLHVo7Zt443DOqie1xl5nXlacRrIzXhuUQYu2tkTdw0Oc7e
sWb7tWUTPuxjx7jSZr0YmQ1zF9ctqWxtJ2ZnRYvefeuZlS/dpN6Uo672eeXMq9lJvS9tZlovM7OY
FlIU5xj1Ph9Y0Pq7hpJ1ywfwLXfC5zrODGDbTgj+TdQADWEWTngIDmIgkFmorN0PqkmB4jakGsYj
nNWmFdPZyMF3U0e77rMJ8et21L5mJOK6vAWfQJrefTTIL33x2rbcMQEunO1oNzNdlF9/LuJhugnU
5BKWbhQuwu52nt0N48Z+NXVZ/iWfCRn/PE3c5VRHYD9FmfGLgQ5x3sIiHr/xsCSOjy/23Gryyu0q
RIzoDpNz3zvS1ivCPCp4NP7AiWn1GmhAEA8kGetMnhgZRfE58oJo02ZMjl5hdNX+weaw6ze0Xe4z
GsjhMYdTNySC5iU0SjBrwoP31nNh990z1kc9KEKsHG3ZCjoo4qqa0J1RtsmSkNeOwwUEtXhOtRWu
zNp5BklRXMwmK74xK6HkqGNDOzdZJ9RYRRsrAL5CTpXNezvq7z1MA6PWuy4zKC27RHe5s2cC0wHD
meFBfcLumY4nZUn+qVXXdUkQFo6i1TxF/C9Tm0SlQd3ozkt0vYknIIdEYobXc+8DsSkVJokHTAvO
Je+M0rvUQ2N6X/oSucZlHoYp2kYewMyNL00EK2UeQBVdzSrgpyaQzMY+kSoLz6HiC7+bLNA8OHHM
IuU74Y3RI8jaTpx9/b195uCOxjcDbiQioShyVfTYZF5r7wSLAFxqQxwU32RIgvSdP5tgrThTEBth
9SRIdj8jTCOvfY7n9AQgQfs3ttGx6i7sRDJhryaLPAxQOGqihTLjQHEYEq7tx1fBJPv0ALrCB3ph
08fPqRvJL3NVEFIJiZjmsZ/s1sfmbLV+cOxSwxo/WjZGk0vG5t06qRr8JWdrnsDBR/hRMZ6Aa2vR
/oaRXdwMs1Gbu8p3WqYgGbX0lQLpU5wCI2b0bYaD7xx6Thp2GzqKx2c3TstgQa6U6HZYE0TOPhCd
1e0pTRkWxNmID3KSAQ0DW6EOAZDjTsXRZLzQbxB8OdkFjnKVvhuyqWmCNBX6VS1KJXZzb3oGItgp
76b3WeDNIJslRinyTtZsWiHM7zHdXwuRLCuzquKDx53IX4FUe/rONXOLvrTzZjZ7XuS08pwnpkpP
YAl57dKntP3EYZxaN9RCxGP3jVC3VpWLlyyxPXAwBd1aQw9vN+NWxrTG3Dk1G5JoqWVMYNtKdnoZ
7DYurGM7NLx31RpCPwxZaPPV5Tow+Rt+w+VicSfH9UgbFcAvBaRpupEaUAzB1ZSYDy0YbcbD4xTU
K38eUvQoie/smijlkBJNN9u3wHyraqeimrQayuQp3TqjRdKkEXtzeQN1md8zaUFTJ8go0qQ85jIW
n6LU76CMIsgF1gxOb5jXHpfGgUfgEJ5nSl1juyy+nAtcV0ehPXJm6zZxWiNZDbJhQRoVHs3gFIS7
LOuLbqfMmd+aYUd4Ek0/YsHL9TI5y2K+zMXmU24jkIPjTtreULAcA9K4QZ+EKnlQNbUVB9+ojqV2
+CnH135AzcfO7dgOwRwc3agHk0XFo/VMQsCyFXW+f60NYAJxb+V9CCVRo7Yges41IRllhgYP1OYe
+pai7vRu6gvIf+Gsh/J6aBWWiHTsCfnWVHvXfUOez8wrNndOKrL6JWyFQSyl75Hy1c1pfaTVtKYT
O7je36VkOpaH3OoL8y7JKmRyHIRgk0lh1+m1mj03ZKwg2vIyOiV5jm1RA9Wm2KeGXbQ3ZxojQtED
3Jjg6Zgfp0dkrJLhrhM2zzoEtIBMDq7tjjFNF66zca7aNyfFJboRjlavU+/qm7jgKzpMlmhagGi2
k1GUgqLa9XFTTBubNJpnLKXcb8jVaaasOa6/2nzVL8yIMvvQhWM17bwxDKqNJSsYnBMHQ7Rd7jCO
6ICm/pCXy6XRpfn0+uPm7KAzLW+8CdXB7GY/yVYNkN/5UGqB7SXxLAaDRV/N7dFKC3fY5RSK3q5r
mCSyFKqRaWVpC5OFkAnUbDbcd6I943E6AmJq4o+2ifL9lBolGamUojhaVuCRU/rKTopACyQ2M/NH
r/LR/3Dh+ju/CzN0OpWRnvQUKlIeTVG/+605JO925YqZyTPu8pQPzmGyQ9CI7R9ZihTFJ4e0n34j
LcUWL2uKjMFpXOWs5tazzS93Y1mar6D2nTzbA3eO94NFIsWmzWHSziviblQOkMyvpiMdO+thqAF2
mb6nzHayI48BL7uAukiriWh3LtMd618m64Zbe3hw0nB6UlM5na0pYynOIqLh/Axtwek1ZiV1d9oM
sMXRJnsF4AKYgLvOQbQ3rODsWdGTBHmq9iEAJEMwKKfS5pwuouFj7jAT+xiOMql2QQpbZYdNSdr7
MdfssxI49j22wjYz+B3qwoA7nckqz48tukUfd12QHlBcSfcASZPwetqN8NFxKgc0JoDOaRMHJmq/
Mq2aZFPMLagWLWm7u1YKdycYiX1qVBANGDPT3Fr/eEb8WJWOoLTTbYUl/96VeFkvfEhudVs5E/mY
DcvU7qmeks67/nFi+srKxKNuzCrdjcKU7qLuttC1GQ7Og73R9nxxxGKw+AWrKJYT2CSj0poBHl5Z
fJVX0MYcNOG93bVfyXSJuo3micfp4+WNt5+owx4zpwkc2GZ5+xlGtam3egrmEkdEVQ8WePix96iU
+ZJNarZYpcaBkFwuCzFF1MQG0rv6ZnBYXyykTCgiuBrG8KPB5DNaSYSnwRfI/W5+ccbMe2PMoIiT
MDrH2aQ8FvUDFZGr72Iq3/kmQlWnH/y4V9y+Y6WvnNTw9DlHgzvfNTaKsAcPaVHPGIQrSV5FRGQ4
b2npTSaKRJOH5Mme50l943mSZzxQTFkgHGN+PRvXLfv8eg+eyzQPrgNlncayt5Dwb2iho5GwTx0r
7y0qGlJ4AqIhCAdt3KJKlmNKzBvDDKo52VSjZUToA0MWCsMJqPRU65UbVIQWKBj2eutpnvRfmkK7
wyYavEXEw3IgZEUgQ3QoK8HYnHq48ZNS37dNrutbmolJ7tnHusHZz/sBqWZqFXDagYt9xk4iUi7R
PmiWGfbIluNQFioQ18yfCrWl0+sW8qDbMGxvQKY+/VEjuWZvU3UhQXUO5G2VPLpQZfgdd3FRzNex
memvAkkuo3XomQbR7hSV9ZfGtYh7mM1B55cYXM94H9Q1gEkZ91xnZVDypZlp6FZXjC7q+mAYRtys
oY1l/f2M3V0czJyu56Bn33hi0dQeiEuYgGt1aZmeI+1CRl/Hnp5GpDtG/M332X2+0LMa5acY3MGr
T8qDejMnEdIHDmPi+d1qUMlIDcDOEgc/VHIrfg11OySfhnBU0YsL3FE/RIw3w3cWLKM6TF0S6atm
SuXGno1sZoadsIogthyS46WNKeS3EXGR5v3EPKuGwc0He7BbaXTnsmCCcg0+Pax3M7bB7Nllz89B
n+XarZCeJ1gcd3hGFjVnTNH1NUmkp4NVFVUBceiTYqWYpy0dVStAuAdzcWMrJE/sJ+dQ7yfe8iBX
/4+989pxJMui67/oPRrhzYP0EIZBT6ZjmpdAZlZWeO/j67WiulvTVQN1awQIECABPZhyTJLh7rnn
7L12r6TJclcFjKUPZdzp7Ude9A0R6mo4xmh2mEL1h6Yi02PboLGT1iFLvByXpiOhqaJTjirXyIaZ
tIyR7Vmw2kK6+aXUsjqmO1Jo4ymvu0K9H2B3qducMIrke80OPT0l1qgv+2HICvRA+JlNY3KEdG7j
XdwGpXVNAmyzZ3PpAplRCxUL8cYQfNa7vlOE+cCeoe89UaIn8mxoAsRm2sB533oZGuNWdnClNPQK
sxCeC7x0Wi8kjgO3Jh8jR1MhVBdFGDqwqUKpxFi6YLXH2EkX3jYu/kHs9osKcN2+Y64wDRwMODNR
tPws7NBWxb8+NJM/lLmuPHTqbLXP5HhU6fsUaQztLJjZ7BkyztCLlVksPz/EJf+R5er/TWnp3xqy
Tu9ZBx/gq+jiP0w0K7rwd2XpqgM1dFTm6I/Iy1JNTtrvwlL+BlUgT2XwTUiDKPD+pSvVf4P1okAr
wRwrotBCjfmHrlTRfkOICpgGgRyEMByT/4mulLfimvmX1I6fD7VHURh9mat7HJfXz9cUfYRcoJ/S
2Rp885hsSHlU3V4L6Nj1d2v2UDy/d4pylbL3Jbqa/VNf+p2c2Poc3Yl9wtSpcqbkmHep17YPI8+W
st024g1J7FZJCVXIJS+sS6dJEJgvW1O6W1iKde1lqU56jMebtx6rR3nyO9qEAxXeJ/sni3HAvA2f
9OlOzHyj4aJ0GQ2whDPYCmtbqdgA9yBQA7cstwvFm175Otm4WdTsS/7IAF2lx0QyQGOVMarU3Jlk
reaJ22gpgQBXmkh2xzy1vOo5nNq6eRiKxE2r78u4zv5eAFNgD6g/pGC+dOK8ExSMGqDRxpBHmHJK
xXwTCw3b9hcz/TA02aFAcAz6hKzEth4zTwyccrQ8mO/gXj9peBxL7YGmIzCY90kpb1SW3hSMG23G
kaKM5TYPbqQHbCQyGliqDyFqF7awG2mSdkI5cBAhbkvDpgxBcQmxmxrVFj8KaPvv05j7sFgr426O
aX3uBlK41fK1Dw/EmdiaQXxvCky7OecxiEE07UHQOWPwuSL82Tpq8jYTv6Tl01weBeudqsTpGoU9
W+9E84e2yHYXxlcriB57MwI1vNWa0GvS1BdbLEfGixij2ROwoVejJ6Dc6bXuBHndySQ/KCMPkm9L
KrxVAHRZUn8I+wsxrfShakduccYqktNHCqMKaI967zXV4BlTdVZYMlu8AphRxWxkMtjaI8mCEkPy
qH4vgAkKCZdOrDriYRyiPT55H3OP0/aJO8zxoRJlTDgP65wn+cYs06mx7RQGtWy3A0jMUO4NsD+j
lYzMGvLnGSrSVuL8Ul23XN9aRg5DSH9rhdzKEDwZKre+UIruhHCA/vZRJwDFwOtVBCpRi7G/mJeq
02hheSEyXnCx+1C/DcNrtVR2np2ylmkfayjRr0wuZzvU3iSipsuCBal4BfTNYeJKVXZJ/GlMo1c1
szvAyKi520yyBsIayr/Y0NxDDBDIGIKFDSqIDYjnbRF12EdAtoahw8jXjQlNKJTPPI0psEY0C8XM
djV0umjekHdj4/CiOSNDJLnqDV9cJBztoUqnC7OTv9cjGquo898eMJooy6vpD6n8L8pLBVWmFXUY
2eTsO0Bio82f0pFzGeQbfXQX+Roq2OUEyV0a8whsdge42Ftn4xUdBiEY/TILNlg5NwNZ9gPTylC9
5kG0IQSClxkOzdBiul8ye4GN8xWBK4x5jUQDg9mpin5RLMF40ktEfiQPBwbdS03/CyWDHDkz7h51
TG1DeWPeSlOQCvlmCSXxZZz6IWLOxD2Og2M56uq3KCEtoRAOenuo89LN2l0SvTNwbVepF+aT8RFR
oku+FgYuup76pY3ugaM62j+KPH+WeP7x1P7LQf1Fjd8bc56WqztwyZ7ELr2qZeKu7p1lFQkVbzOx
HIX4ohscFF+aG+Zo/0S3w/b77+cVE69u4teHnyv+omstBkEwCePo7VQyPAVi9YwaanLD9ppF2PE+
FgWrH5FjhkfGkIgpR75X9V0hvNTGbgqIRr3wqBDlmxgfueuFeYeQLzT9zHJTPbZFfVuxSxP6fyC7
/aws/3HgLFHGQASDaUWZ/KIsl7hiYsnKeruxmITiShLpEBjHOV3+4br/uVb7840U6Bm4SVTpVzV9
H/YZ4VKwYLjLAEcT0pRTPk9+bG7D+p/e6wee+aebbJVxk4eB2wSDBjyGn1fx0RQn+j1Rb9fC0Sx0
ErGA07XjNiTciF6pW6irU4yxfaK8jJC1dE3xJW1HyK+Wi4TinDLDgINODlQ6J09orhh3ZRtav5gg
cbWFghuyzkeCztqZ00oqHxJiwkblFnHz4r/8JjRYtyqC3rJ6x9bdEdeneU8Sc0iD7lNCpdNp83WR
QPyPp0lv9tNFFe9qptoKGTXhfMeExzYkzbX074xQnEaxnJAbUzDYwSaMzgmXZ5zv4Mh9G3JlV4rT
ccqI6JB4lDDKMkDPyuEtw/3VR/WuakJXiIQtVXqyfM+Fa5i2+wY3YIt4xpTtJJiYW54Rv8olc8uc
OCdGQzELolmTxBE8igxS2aVp3dYo7kplFbRUG4ygtsT8r+EwGK9D2GzG6lnQbusybBCdrM3PEVpp
pZ4d/GlbKyJ4W30gChDZx2TP4mmcenRz3yTxmJq1q7OfjoRHNnZOnX2bTbrmuacn2n7uCeSwvpvS
N4NDgDJNYF4zFu9Y57EGXgzpPskvQ7ftxV3a3Q+sHPqAOUB4DtPBpWG6rgB5+dz1llubmiNKsdsD
N2/l4yi5SpKSDwLPnUQz9j72iDxiUWZXj+gUcreS32J35j4NJ7dF5UKEnk1qiqO2R/DSfHVsbgyD
60XZwTJ7JI3BJzWD9TPWUMCNZMqoW4IIUKZgpS23M19eSYnwY2lb+p5L6lOuue8zbCaSV0qr+Gob
NX5IeykJJN+YP5OodomG8RTukxJrU8ja1zeOFh4zghzpXXkqtRlvh4IM56e6SwbELM0tNZb9qNNX
9wvFbyONKepKwrvRePeGvt4a+rWjOW0uxnZdUpVxhewnbkUhIxTNVoR6lWW6Y+lnLf4W9MHdlHpB
pnHPdD6X3kYk2El+MVEqQ8J1qz7cKpPqhxohqki1TIrHOUI4YO0IJMMBqdupRkzGgvyHjljR3i+y
9pApT3QNTug4aIzre7o4QfhkRqu8R6GFrzjMtzHjuims9zy4T/kmpnCNAsaa/V3df44TXstmdAYx
sVVxP6zBPzRx6Z2OJjAxK6CGSRjXfu9HnXpE91Bn3Bdq42XVuJNQyMnV91Lc6t19Rec/UdyReytQ
JJsWtw1sB9/6C6mVXKuJm1lkcZXyLrKulH+j+bUQcGBG1HWWYywskdINHUyvSa62bBUqrlxhEc8t
FmrkDfFzPz0iX9gJJmdnjB7SDNoDcXZS0eHxvQQiGsqq2fbtJztnv1VfRkD+EfasGYVQFIQPa0k5
Yu7trcLL28FWo2ETVZ9F+1ylyJSpNef0Aolg0/WvYhw90ZVzF8CRek1Qomor7VYITq3lheZtMFgp
QSjF4Xe5otTU8FuT4EKz1SRVgqJ7piAlvpCYCfYWOcLEyeBSJfKL+2XiWpnvF8pRMrYM+URSnt0O
z4Gk22vqvCbROlEXDwOIU0CPmuWXUty3glcxJJ6HHmP9rigG8nS6jSJfpS3GLhd5rxzdaiHahy3P
2DK9WePgjUHmmLHmrVsJ0FQXwwBBhXFYKRa/JhNNKzpPmQsSGFXycDJXILELMJUtBu2lZgAX6hMK
K6i8OvkW1C3IknSd27h5C6EJ4uLdcbYIM7n1yZNUfC+olQiVxeKUuTCvd0ixnDi5tYboLQTFJA/Z
9I2QOQSoiDDyire+FwTdZ/Szj3Ld1oAjiFFzJ7T3dbrsApmal8Gk3qiOHm8Jc8B5jM0e17lckECj
TJ5ZoKJxaCTZWZc9iuMhonO7ZLvBPCDNkMbix0fpkJdKwhVmH7PcdYA/ezpBgkLZUFa1jBcB22iO
KXHbio2rcLV2DCunCvuEbNf4H7mQNhFVbUhoUc86lLKzxf/shRraUONZIxVPJYypzUCAlvvE/MZQ
d33k9YF0YGH3w5gEESQL0M8/THpL1nZUNSfVTlgzDwG8YXHbj5k9ND6UzUF8HYnzTbsjQehswYqd
pl4EzZ9kJx3vGsGNh20o+lWwV7ujMj2QiFQH24yqwJSOBtHs2PocuKVbMEBuK3y100vA3ovax9LQ
96VAeORDlZIHrKNqeFuKW7W+T56d8yZ5E4LaHrT6Db4WbHZMPbe6xASJEYXqftNOj40RHmmMugMX
rUVAmJjIsAhFp58uKTmW40h3nIC3uTLOAvtvFH6bNYSwGco3ImnTQXZRH0IcSrxs2ajsYbHOiNOj
VO5K5MTp62C8SXL2JAGvVKXvpBfb88JApHRnpCbZxHW6bBB12gvRoEskuyTPDI2TLhs07wEboije
KShWhcAzzdbG8RgQFs4Axp4NHuApT6IKIfDdwglLltjRUfVNwGNkLlWmw8xBtxm6oGQAVckiI3OP
NgwwA2jwJNVG0h7Rv6shPOuU7UBKq6UyANa8ySSanXFg2gwo4VBMWsJzzaN+LJktsr2KqoepPfY9
s11rsLOgOkrZQ8uq3AkjMtSIScULm/uzYtInqZ+C6UsQ5nOr5DtBHaFzqAzeU9jlaN67ig3bjpwV
uhKcmFdCPezOsrwCOIKWTU4nFieLiUMw8SBOe1cL2M4/jkAvcsT2wAS9VmG/wmVdMf5EBOms39+c
2R9FoS2h0tbFDsJh6JPw9RiXaLIxPpkLTHIs/Va3hlOSajcJHj4loZBd3HkkSDo5x0ckLwtEhZ3A
g5g4ugrfUAuIfVqKkyxXnh5FXsYSQ6/YXnl85EARZ5y7hbiN8mTfiWRhMkQiW9abMyq5EnUyi2/p
ZAgzqX6dmTlPLk5nMG9uRF+lC74TN+S2craNmBlrxhWQd6U3SJSJikz5LoqDL2AVELkGLZ9U1nya
vTaDFRRNy1Fhxy8EydewpjDTpU5zyMtKtVVpYueieWaqfayV9pLE05NSiW6sbhFWoy0Z3ArRoC5W
JzUs3TJg5hWUbtrfJph2fZt4esCVmtiDoLh6Mp0zoivNVfjZXfKU8iNvvGndtU7FOx19RszhTm6A
xeYRqNaBQqL/1vLIHNAt9oO0C/VwY6r4axgnTPV1mWOvzZNNoi87i0J0TVqrQo9h4Dc0ihsQGw46
R5oubxAtNvKExYfzSGINaExWh1xyUpnqk2NkarkzCBsexh3ML9JOpzXyV4g3qv6amw89eWxDyPJX
vHA1qwFDfNFX85bARcLHBR0SQ+RmwVsrUZkIOVJitspEVI3lrZEXokM43+XTUjyxKUBFD3xF26jZ
wjNs01TvYWb4xXDKF+ElRCjZq9KhTl5C8yXHVSSMgz/OJ2ZdxEe32UUYm/OotLsFgWUs40Ticlez
/UDplBfx75bZ/9+Xfpyrr//6Xz7Lnmz0+f6LrOJfkHxsO/8GeVAW778gDzRe8Htj2vhNxQBjrTNV
oAIwCuj8/t6Y5m9EVhwLgNOPzf3KQviTE6b8ZjCg4VVsNRW2z/9qTKv8lawabEMZqGChpmHwH4Ca
rB/ox79uaWmAazSJsbfSAmdl/aW/YEQio7Bh5mkk36EOJqz2cIe622E9cejwbU+zwe6d4OIH0xH3
o1e4uR/7xmWZN0uCq222DzcU+g6ZHT6CR28A6PPCQ3bfb7AcJZvxZd5q+8Hr9rR0NX0v9i5Sl/Z8
az02R9t8a3jmZmmOqG/tSvFyHWfcTZy3uaPAa4ptMigKOz8N2n0V2wMfjF7oZnBNyZs2AeqDN83t
nbueT3HXO4FnuaSU73Qv8mnd2uUhulNGR0cJe+AB3Ns3XAZH8SzfZTs2z3vNHjbyvjrqvuxXrvZ6
EFxI357gis/qttmTzf4RbwKv394Ixnlglmqv7xCw6l9Sw1aO+LJiD0OJeD+8yqfe6e27wGk96cLO
VbNv+7vbzbJPh/U3s9Mcs13rvakO8iu7OTbH0p73aMj47Lmd2y+bx8fQ/pjc6ti5vZffl/xheqsr
8jfWDBH7IPoytj2y60HFWHZ/izZF7Br8bMN+i+1HjpWd7Dq348+gq35atmDrjmHaH82r4qb3uIns
4gg65jxbVKBPElilWHdiP0F816OBNKjOlbv6c/HFXbXtDip7LdUuUePxJrzuqN3F19Cp/HZL7Oql
WwYba1yEofaC+aFv9/ynmwS1X5sXEAqu6cbHcMd1cJu82dZc/S3bY7FQqo1EyeUahlOM19rNsiti
YRyS6V31wbrOutp/VRfKJPVL29R3vd/7xPB96pXbpPahiDltirZ7m6hjBXSo7sy5Rgm/fA0nFtDU
V+yk9VPbekaQbQ+2yBq17ThwJ4ySskeVvpvY+kU7wDLR7opI6rWZdtH3HmhMb+tQmTah1x3EneIq
x+Z1flsXJAIWV50kM0kSDlnAQrcLXWn0qSaNIwHTw/CMykbLztYdpgy38s3n6kRa7Ul5aI6j3z/p
xlX4sD7KRXRFgoIZ64soT2MuwvQcucKl5PeJAH3BI0A+pQBEo7whE5GWHr8m7DufbIYv49HYFZO7
aI7EBt0idJAN4okFoEdyqtv994L+akOyDH7nTfXYvzMr1Y4daFs+/W6c9z1epGiruME+uia75Kj1
vIhNuLu4HwtH63o97vn8tSM+1K7AI6AkSp5C/YXEuuqRDZaiOGwX2u/6m37KD5Fv7QITbJeD/G2f
bgQusBXaJnjaZ8urTVfyXSYskUOqUbkJsUrZ2JBoSQv0aF646mrNjp+lK7Hu2qsrzHbwIH4mGxu4
lT34/VY94RyDikRn85MvZtmI9jb95jpvkc86YXrAasjRASs1uOFZuQRPwgbLBXewqDzRKEpdumzt
B5+LJMnCqV40nhs4RF+Cu+QaHqZvuunVX8JHTxOjdOTaRn1aT1vNL8JntETy/CgrrrSdT3gZnQ1G
cG+I7W63uJdqox0+SPI5rVOWQ/ItPeMLiW39HTujnX5ReQsexZn5mn3kgt1s5ddreLLe8VI0SIGu
8r1yjS3QZKCmXpd5B9/4TjnJr+YRwz+qKnvs7U9xJy0n8+ItjuGbL4EtnPLj4CCD/ZCvO+XeNxzp
jGjrbF4HR/HmB2V/rnfJttxINYrXe9JhK5LEb2rDF2rOVWtH29Tlsey9v0fb1d+1E+2HaFte94mn
OM9eZUf2eXY9DaSc9wl/xg2d9pt85Fe26KovxfurwsMcLwoF06bzenfcRO+oQG0scrbkTN7kZVvN
WbzxeJY3knNGpXRrI1e9LHu+gh0PTr4rj73beeal3In8k4rXVvbg6K4Ba4p/Y/kZpJ2zth9dPhD/
PR8lJ7OzcguSjVxGlayXk/6a7tRg331nt8kvs++vVE3rpzh3t3XGc8h8qG03w+t5Lg5U5zY163Hc
MDZEi8m28nsi71sXFzLG98VB1mfXPf/XefmOXx4tH2G0Qlxo2+0FRpWXLHeJ75b8ft70Lq9hZ+5n
2kbI3MV0Ji5P8aR+hgyOKm2jeOFV81+Fk8R3sFSXrge8OJ+r0jV8+nHuu/L+lNjJ/sHZfhd2BRbi
g34wN0/nYrE1YphRrL+zF941rJvGSToDz5mvVNZuv6nd2lX89X+dJ9yRlCm8scby8Q2fvmr4WLyn
WCUsvz3yocwX7KXn8YibGa8tfdCTVb/NtK++DaprdK4eMiC8BN6dReYyyxehp/FlCLdqxTqnvWZ8
ZKGy2W625qYStsqwtVyJPoBa7nX6Vv9HZA/+V3l+z7/aX7Fbaxn7WSL8jsOog1b5R1nrvnfvP/3G
+6EfuOu/1lKvJVj1z/pp/Zf/q3/5hwrhHwrHH7Tzvy0cu6/iK2x+4mX9eNHvxaMs/oYUxVopsyYi
V+jpfxaPwLJU9ASgj5EpEL0F9+ovxSMsH5D8sgjpGdIIU60/VA2q9BuRU0QLmhIYOZm8hP+keETD
8MtwCmGFbOo/yNSAbkH6/DwPETRB1nolI3BAGcTYbsuGTXI/dCoPGtwOzIS7anojwRusUT/MtIPD
ZODmnoqsC7ckloNFQWjbekNeyTjDQ1M/tm3XLl4Szx10h2wWH1V5SSU71xvjW6qYI3TmPLeyI6Kz
0R0zDelBLbP+qJ3afBlIuTF5C5axyeeOLHgjQPfdBxH523U4Dhe1UMn2m/CxMLWUkvkpmzTRhvW4
BHZf1wuzi141N+WwtIujjpXylOfCUNtF3NMTEJclofUyNW+zpOknVQlNLAKt0T7hDrJiuvdlIzhG
oAbMOysEtg4xBBkrOUN+TMtatU5qBHGbKILCuENVvzCClxQxalPuUZIj1BCiMs55pMTmazd15WrP
plMHAN8wKqS8AhG/owbnyrLEdI/BverPqChl0zfqdV1vMuoEa9FkkV2nHDIpVcJ9LPbMEtosM1Kw
1Up+TvU1n4GBgv4KeUB7bltFpkLq5/JgLNMwg/stS5omVlLVHlYNzD9yNTPan6vOqUhEI6BvlIer
aFYs36BJhqdaIADEjmBskj+rBZNhW0FL17M3TL5Epc7p9xQ54GlC9ncJB1X50Ipe6f08NzUMd2WP
N7zsc6s5zWEu7eUYfxWnt5e2FlY/FyrchOp1YJJVAHndIXPFjTyMkS5QbDTttSinTW31TKvrMEqP
pqDGz7VUWTdd7kTN6wNR2Rt9T3mXxZbAd8HeMtu5ZrFICtlNViXstv2AxcAzBaJfPCFAUWy3gVZZ
LqazpjmnU9Fcl65ZDnjdaUFbmIboMXPxmTu8S9ItlzNEFoMm4WgbEXLSCq2JdQ2DlujIUAjfRT1A
NiG0o/Skkqj+HpNotqCEp/FHCRVOJCMMaqc7sxbSl6tmC98GrujmVRQXKJlL1+PwTYWWthqYDrCg
JYOpNMQsOyazyHtYqOFoj0c57bEyznYoycl3xzjNPCnqF6LkBLMHYmMVLBxo+Ars3iIkKhSHhLDb
uGfUyRmRhq/s55Z30AQeJXYu6/rZLAQj8aRa7S5qMpR03qdxaNwaEw96gIX++wJv4WQJLcZOnkBb
QxYQBOhwP3MXO0WT70tVqXbwLvOawCYpKTDhhzhuJDwAdJ565TQHowiNrZ7uDCYtGhONGuHSHKs5
Ha6oFe8wtYrFbqkLxLpJ0KQLJZslqY9dbkBT4gE66P8bq9Ip/mzKtvze/brm/HXJ+W+X6qt46Jqv
r+70Xv36L/8vXJ0kg7H9/3x1On910VeTvRff2p9Ed+ur/uxtyIR9wXIDCwiIn8n4n8uT8htU9DVW
Fg0Aqw1K1f+xPGnKb6D6kA0jIYWboUgoWf5YnuBTYzmCS41Kj6WFFKf/aHniB/1VEkMyAcYDkxgE
WRf5cT9Wr78AuiRzaac5bRCOVDXz31aT6QkjMsNtGdTsP9MOQ06KsNvD6UUghgp92hOMBqkW7BNb
FqceVdUo7009sF6XZCqe62nKRrgQgpltFtBP69jUCh5VhbQzqxIHpLzGvPnLUb/+3ov5KxPyl0V2
/Ros5xqaQRNY3b91aER1NmvFbEwG9IuyqZQBVIIYssQq3PhYK/L6Hu5GtB1JD9mJC1r9v39/ZV3F
/9Ii+v0DmCJp2WuXiKLi51V+hkSSNyM85TbIkmOTiOmpG2NaHF3dJdj2lD5iqDoEe0LQha3Rwywk
3Oghg0SwKyo2TAsZwoq1MLAmZGUZ0voiWxNa56a2fHynzY6VUFI98i553BWV8GSJiuDEyKlfk75d
1JPaSAlPRYOBhoYFev/7oc6X4R++6g9m2y9fFV4emlAMx3TF1F9UVAVY3cFIQTn3cVrdp21igbQU
UTEvONZ0EvOW6TxC1mLqPJmYuvtqYq6UqoHigGOJnq1hzN6NJtAbW5wUq6WDA5SXslzrNYEpcMIV
9/dnRxJ/Jt8ZnB7dRIWlUwoCg6fu+Pn0jER8ZVIHPqTr6wwb3/TVpdWCRFBRPUtOh0OOx3+Pd+lB
ntRla+QjyoOw0z5gJ6FvUCjG3BI4uCtNUe3D8M6qM7E8PXHd0vgE6tz8DNtq7rxyaUCe8xyvn4AK
IWtAFL6fY6XfAFQQr+ZcbpKgUPFaJ/VGyDts7FWLzC9O64906poTqvLmOZWV+XuJy+8e3mS2N2Kr
BwdcIVAXWoGNhcrAekV4SE3aHiBFGxdzLkyv7MfiwcAO8a0MFlyi5nIr+7p4LqOiuKFqZ2sk0blH
MF4f4pB5dIAn5NpGRbbKQkoWOqike4YP+rmaq/ZULkVxaeQ6cppgUJ4VrC5HrE8TrbX03qD8Owdd
PKYui1VFrEg2PiiKkKRuJEDrnDTKRyYltObIHTsZBnIgGcEjsvD4PCXtZciszdRoNOpU9rS9+CpX
dYQexjRhqDNMCLGry52nZpZ4h6OCkexUDLo/TVro5pOZMP0OK1cfYtEJLOq6UWfjY9egI5mXVM/m
LDD/14fuWhtt6qVivyfFW8Jhn5feP1xfvz5+pFXFpRMjo6oIqBn0/3x5VXoYT6UGlLs1h5Ft7wS7
XyvbofYR2zZ0zSg1MRmxUaRmv4xIYE+zbjx3giwgCk6HZkbZh19kteElrq6EbLmtMt4O690vG+Re
QyKT/oG2+QtHF8Majyvk1qRe6oauir9GwhfmQJJ1ibIwrwTRTSqAfNZIESyLs7WduIKMPB6+pGAY
/SyUFE8M59a1sjh4/fvDt+q6//pAWT8HOzASW0lfkv4tEHNShDLCao/CcRrqRyxioZvA/3KjfpY2
clPrj2oldf90zv79XVksDINUK4kcILC4P58zUdJDOEojsTx4oAcvGsb6RTWa8LNPFYUeJ0kMo68l
TKDStLT8QNRyxEO43ILXoYZP1UWW+lr3bXsUIKjSl5fMg15PLnJsptZ/f4RgK/96jNYEepY3UnQZ
h+DS/PnTNiMYdmp4GpgIsx2tNy58+I9orhC9pbIR+FZEG7GpZwgOsYYuftAPQ4RbjbgwJswtLjr0
OPI7RpXyqsUZlbo8G6gZ5NgXgIO5owr0slCEbSyUcOuGbnUfFc/KXNPJkIAZxPCyHnRdpvVT56IP
kf6pEUJUXIsZzD6sIsWNrM56aAjpATcfSnaLjAJkTmf0Z1PkN84a6mlLraD6VpgBjmc/xV6NTvyM
amuph/65lZXBC1R0PpokhnbDliSwQ2AD4NeW6C22jHlfstf38WQ3XmuFwSYN02ZxQuayGwGowAOR
3OJWADzvp3nLpC/WcfOJBStzHamvGrNfMPYZP3yBSfAylQKbz7pky8r2azwWArJxB9jDvsGWedW0
ur3D4z98U0P4/DzO0rNYQW5HHDAs+zzqQeEmlWy47AcYKEy1coo0+a5sk9GvZKV60QMcB2EQamet
7eOrQKbDPgwK5uAUf7spyQIPTx6m+xLup5zm0b7Vm2Xf4DD2wcaFlxw+G89soCM5SE8AbCg7tHKL
2lP9aGtd8jo82WDeYCt4WqIACeuhHPqg8Ee7wW/hzKrQbqfWnD2AS3HgFgUDVKialdsx2jdFXI15
GPfnGcqdawIbOCaduTP1uNusNl9ZDJSDUkc3Hd8afXOLNv8Qn0woV3jz5IVAnKI9Z4JWHtWl7fxU
WyyauUbmAw9bJU0kSGbuFFYlApme80xE4akzm6dlzhBFlZ15MQfklAMcpZMxFKkTQMf0kf5cxVZ4
i9p4up9XP76QkFBpVwNCkKjOdJJPkoZLXvYTaancNgkgACjlHZtK85LpK1eSWuiJkAvpRhkt70py
GA5imO4U5YcUOcKGaabzY15nAjHDVXWPeT09TIVJZkmiPxdIBRwdFcW1AaVwHSwh3pOEpW4RlgWP
WWn6UDRGpKUYvVw23VAphj6XbAh+JPpmxHAkcTGiQp66N87h+JBp3VvA8J/wkUm+DuAPjxoRJHuW
OeOlTjWmKrJebnQd5XserlyOPvuahVnw87KfDMealMFYmbHyfqmtdpMTMeHoCaK7po6+SrVDc5Lk
RryBZjXxYaTHAAckSrOlBpRDdbpp5FK467hh7kZpST9gy54kU528ht7KJ7UYXMnBWq8gUzf3ipqj
k460BrBS09+KWn5IqlDd59CFcKEpaAFkgmS9JS7ZmcoV+oO81+Ztxgk444tU3+mHmc+C3uXbkmfP
EwzJ6lK1cvlCqRp5C4kjx1YJUyrjlG2zj9qB7vGYjQUIEEh0G61eIYcA5hhqpFYUvAidTnZHksRf
jdEoudtFeXGKV3xAXKrjLguRTHGN1R8ohT6NuqC5S6KoIxikmmSRpftAEGeMEmF3gNy0XFq50Q6G
NonQYACQxfr3kjsecUTrszRaoH5IEpcSBhEZObS5NTHYBBHo90SLvg+xvi0txKIiWSFbqpnUuBnW
anMZLEQ21EfxeAOfUgM2WQVUaA6kGqdO2l1GUh4+57REqKIiha7aMS3tpRgWvw9rpDWgqzyr6gIC
B+cIEUMZn7FHitx56Sicx3ooYOUA82Ha1cZ+Ru1Aff3fyTuT5biVs9u+0A8H+mZaLbsii51IapJB
ihJ6IIFEIhN4+rvq2BH32IPruOPfQyuORBZQmV+z99ouWQ+rBv8VY2ydvQnPX7pYTP3wn6B1dyen
jGomGsSUkHFim+8yljVErrV9SwHQbswYh19aLPq50A4H/xLuhXLSz2wOzamKhxFk1cCYPZPZ3iQZ
T2bGzxMjoyZu5ma2XciqKSHEMgeMitsqtKM4JgYC5ob7v/9YwIBCA4jNeONxjlVbVu0O34DLd19K
9i4glOwVsT/tQ9nUfoVq0RMQs0TgL/sSQ659LRGLH6TbtdPORtpl+ha43rfRaAQf5gra9D//pQqO
JZS3IA834vI1WNIUHt1w0XJpTcbRhmvE+I9jGcf9t87QvPT8xPcztIKW1WpAEk8eu+sdhfoCe33I
9gxcUzRKERcwKZTlUXbank23KLw8cc962K7efZLKFOvIxTYTcfjqNiYl3VjPnruk9zmIxVhEeynz
UV4YcmFwMHM5mN3F2ethVtUN7+vU8um6dXk0JT4e26bpHfd49oN/vBlgaxVV9SUsI6FzGA8+PD2K
kZoqmJDqQzkK6Mm5l0rN2radvmfpEnbQKlzNVTle/fWj1hnR1azPyuPiG++FSSWLr67x4CvwGpOP
4N27Lv9Z5nEZ07yNKdwsrirAaumd13YK9tXlty8tlrI2rJenMVsIXk39vn/t15X1np8vlEBBP9vz
FPFpOVMSz0/WIc26gGzPmir3ws9q6Hk1PLuw0godQM+HioYSDX1tyqMSl78I//x4peyY3UWRyndr
EDQfUmT8HJCI1k3ijvIj0+M0bMc+lU++zBLMNk0+EQU1V7ywfRFe61Lzi6hu5WkoCaLkQlFCRq6k
ROxWVcyWEZfYczPSEenGMfl+Kcx4NSo/eoC/HyPG9rIWxmOX9beNxUO9w56b/cjyno/O4jfeSHAV
32GfZD/IWi5YDIPgQZO72OizEZ77BoRJ4Sj2rJUHRonzuWIk8mdNneoUZn16iPw82fQy4wUtLDk4
7Y0cBfJ/QKDZuctWZ99FCdEuSWj6fR1PEH5Lp9grfMqHwu0e3XENPxvcGKdoGa+NA/Rcrap7ZEqI
rtdZzX2hCzgXaoaW2dhEvLCRADUD0ROP4+ThnKCbugmaZrnKxqZ+SIJKPurGD09r5qKKaBCFNVMw
3pBvUe5Nll06NZVlu5BK4sAKIfny1EDoTiDxD4JBkbdA7sjQE2XzrRKqjsE/1oWbVXfBklKpSN1e
eV6C9Hfp7akVk0tkUqHBla0xLIYYJEh56GC4fKxTcylVJFpd03vcIKJGzVi2g4eKO+iW4zgEV0xV
Ql68hLitLciyBl15IeAd6KC89Qeu6WTqvesKZhfKPumNfNqe0JQTsSeuXNuRaKQc+zskwmkXAue6
HgPX3njVjMEhHP0YqbBlBxyu+Qm0LrJsLOI/hB++UWM+J0WOaQRTtzPI8VbBTTg2enoKgwQRY4Bo
WhfjV96jRgTrEW0K3vgHaSmklqh1Hh2Ddd8S83RcVuexMC7WkoJe0omjBcUlTNRm5qKf/Mg+5NOs
b/u+6h8U0I8rpgjpz6Do/HM7Zf3WNXXwUOVptw9HvK5eVOLVWMb8pJpa3MeoVB8JbqlekRa+yd69
OPPT/j7o9KcD0ffHGEm0Lk4hgWNXZbljZ1JesaH4kfdD/KGtw1opzMfvscRUsa6p4j2YLtSs2KQU
hml49B28/Sk+SIwK0+NUdC4OlZ59RIHm69gDhuDpB99QB18zfzmtEyBRwu72/4PMvDdVGkabSKX3
NC/5How0jpkpfe0oO8vFfYCsYDedpWMLvPFLYRxINXqH2nvrZs70wZVPBAU/1071UhR4Guvy0y/c
1786sX/tQf81afxnjN/f96T/NsP+X2k7vyxP/x9z8H40n8u/j8D5D/45Ag+8f1ziPMnq8S5b2Pgy
ffunvA9D+mVh67oe2IlLoBFzu3/J+xLvH9g0OXjT2A0iJnZ/G4En/0Dxd9EEIvL7/5b3XWbpfxs/
sDGOkQoSwBjFKAmRIV7+/G8j8LICPzNJThsYaMBrwiWKf0LOih9HkLHnYHQQCnkmQNaTNMslzowO
9iFtw/C8UNCxH+PYS/5Lw/8fsxmyrgPKOTcBlRcEIJ7T//ih2CnILleO2DIJy34Ugxu9dTqFkd22
l/A82gtE5iEGwu+5SGYYJSrDB+C3KkahJQD2/+1p/uut//t83bvMF/7vjOafPw8z9oznxyTCT9mX
//1DiiJ8zdJP0XPpxMPWM6wsWZF7uxjTKP0pR0eNSCUM5QS+eGx/hXNeICNf8oB8xGXsMXA3qpNb
ZpExgMsi6T/LaqWntaXEMfpfftx/H5fw40Ysbng5XCSiYez/5QT+2zNNPSIPYZ0O3CbreuEf9vMP
Pc3VJT9oKb90y1h31wYCWyg5HyOkJ06tz7jMWJmB5xj/y8fn0xz85weYJPghQ7YTLo8TQcC/f4C+
x4y+CrKJk34o6320Ch8Z4+KWj2lrwdiOWA3Ho4hcNvJ1zdL8WGWW49MvL7QQJvFrfEhBEP+JoChD
cjVFVu0EHDlao0JF800unZXyoZJYFiNolDg3OuN+aplkTwOQlXvG2SZBQ+hWzVbDDG6uUlHl2OmY
YcXYlbrofVbZLE/lNCXjFqqWQE6aiDhE2OaUzXMcWh46NCzPPcw1a6P7EWuFvWYkHAeHPhvzTys6
j/GwFXGBkX92mfsTXTkQ+RAhvGkUq6ZNGNHZPEcT181VFuXOb5h0BIkFjlrUjXTD9jUC/JrtUhIH
H8Gf0oLVURnUN/VQa5bqYNy+U9X6v1qtAVSyi2CRHjuxeBUlQSZ6TJi7iyxqmdHpkCLAEwPa9awe
8Sxlquudm7jW5spdW6IEPLeqcOCAyo837hjjG5NzSReFBGJoj8nlldgG0AWC0+CoDPl6MemXBGp1
d8gNgDEf4jfIvsFkv93AZydsZgIdGOhnLgU36g2wShXPY4t4A58H3VlXH0iAGSTxokN+BxNLPzqz
AY0rLhvw2vlUU7vPmxCVr5OdbZHOO2B8zUEE7pUcgtuhW7/7mV5fQyhL7ajgozHEpY2tDwvIR6fA
LegYbIb+yG2L06I/gBaq7oZOzdcJNock/pXp4CENUeV54LeDWLvUyowicKDkW1DQ6jhm4PEAzuEG
+DmmdIec8LAyfxH3tq95X5l8LfuqwxRaVmFJiI6ZbxcCsQ6AgNMB0aulSMsbRP4YKO1Tzf+OPoj6
I/mv8xcNQ/Fphg5KVPYzGfz2Z5sKAjdC2/E0fDfgXOjr9IsQCKwLVTt+REo9lKF07pxaNj9IC/Av
cUnJE2lzSAJMFVzQ83ABr9PJF6eE4fv31DoexT4K13wfzqNzJlwlPwfzklwHdI+g+GN2UlrgqmOs
Vh/ydiARZybaJ9H2jnwa/yXq8nIPKOqjk/FnYAI4h9o/NxrWTefdiRXjle6b8tCPc4j2FGr57Tgz
ZqotLHQ8dF8A3tuHWGfuHsCo+TF5jbcfKgouEuTOsIOcADq1PGR5zCqoEDJPd23Y9D9LMGs3Y1ew
JZrdXlf0/5qR4sgv+rshEvVnqB28vbEiOWNTisqK27A0AOe9Nppxm7h+jr4oGajZ8snO83WfOg2C
t0khIl2gnmcwti3aX+uCHznEFWlDV9JEeXbobawxPy9p+O1hMCLKVRZjfxrCpch34whw6nEa3ORP
bkfksrL0/jJS4vrlNRne02AZw2PcN7a9I9shsUe8uUwgdIGU6YqxHLfnNhuaanpYUkt1TqOHK2hI
E4hPbiad9t0vIcoqOljJTtQxDoMepwWAzjYnrSFtxdGYJV+E66n0K/cQ9iA2FexQYE/lnMxv+cTo
9sqfRxndwU/UzjMZmGl0BdH0sofxvFJi6aFRajeTyoJF4R0U1nM2qPxZvW/8og+88+wVGdZK26rq
3ZFslOjfZLzEr4GThvpH7wLiO4JnVsVnzsiZyRVjxfUbJueM3ge+mxyu+qXOvfgQrV2Kvb2jiUUI
nPUX/9LKmX0cBgzju8lqz/7wUuDt28zrPXNP3TOOV4Jx4nhF+lLhvzkh4NBbJ1sTGC4FIUsErdDW
PI1Bbwp9kBzlVXdkjrdUj7GtfXPiEXkT35bWIiNqsinF6my5955ohGC6dl0VdPtRjE4PPXYl5oMj
rxP2aiIDgejjmpitW9V5gHoAuGB8RQJPYNi1yrzifej4ae4EcQfejRoJkr2HNSjpJxqNAToZyQl5
TSsHWUHuhGNHaMJa+i9AQLHALblxohuOrCh8A2+RFOjhgZdtKmtzPBRM7ZzuJ8PwoLqEpi5B+kW2
QrU+MPBqneMQ+gXPE24fynOkFeoBDtiUO6ixUKYd40WDzRqKvBsOYg3z8GJ/R7BU7xhpEEezm/M+
Wi/TS5o8orSZ9cIMguNm4TbnqRFXU1xPxT1TmFn+DgNqlZM2y9zcYINrnXsCpsiD8FK+0KigYzv6
PlIoGVR/ApGqnFyuYCknfMopREf4kO397NtpuiLzy8XSUIezvE17J2e5maH/al+dmdHBe8x8Tjws
fk9I2NZL1iVEpCsNHWJfFSHXvQz7ZjpllRqzU811BpIdMJjIcKlxHyPWGNssfhFx2RJrzWuacjsx
ycA6NtlMy6Ots8pe1a0GhdRjXQ3hLdhouYtdoiaw812EXWEDP3TbQxdCHjWLutsODKWdl3SdAwF6
MMuLb8akc34Pz4ZFDpIHWl8dez+S1D25we2a2D05UjjDGMi2wmWfJz7G3ny3LbbXMKgYm8176+Hd
DrS/n4HApBB25qzGvYwKO5aklrjsOiO1J+X25A7iMc6/vDCFODTii2NC3g73M59qGdIkBt6RjK77
BCXfU8SNAKlVb11RXZsYPLpZ9ZFeeDeY4siQcy8W95y14R8fM0YTivQh8yeMM3T168wsE0wN4rFi
fuiL4cWKBEmdesfd/Y4oYH0Uk/8EadW55juFG1fI4GZpCTVwOQNvAhxobuVeg5Z7T8hpCCr1ho6T
WV6ztVEfAe7hiGoKQSj6eh2H6kYU5n3GLFBMEyJotUSQIJheZHV/XdfeYzKt2a0Ry3QIVShvfZMd
Sxw+Y/pUmfYH1PD2ah588Wfsk+/GTLQkTiMgPREugVSnORFMA72nKZ2/okuGfTVKQvX88ThgKody
0MWvBYxr8h7G7jw5bJ+GfHV5oLwx7JjqK2UGNoJRIG9Nlw37pnURMCyzuhVufF3V2L3nniAJ79GF
c+it/Y3x3aPCMutU5N1ZxfSzaeeROWj+MKwS8VrwgFJgOPhQ+H4uM2bPnEA74JCVhysKJC5Y6xtB
BB/ZfO1LGYTf0iQ/Ez2c5uRP6oYDCMowP8QtuupRDSeGsNMD09qeLBMD3QUo9UG5PvuaqkafpHGh
VKn1j94w5NCSVYtJP+fOFsMzBAl7vVTeu10dcRZL2ByMBfM+dPlrKMPbxQNzS3hbuZ+n7jF2Cvyd
lsibruDDUYRjoIxP0m3BGnG0884p1VsPA3aD3OCbNHOmfh3io9QEw47jdNkmbN5hyGiUDK5GlWDL
Q1W0sIAyNz8N1G/b0Qs/RF/JO2CTTMxsdDWAnHzL+O1LfExrFrzij7+gvML3KQagkdfkS/RIBHSB
sVoCEyiDH6oqEDj4K6+KwQ2qMbaqsR7uVjHbQ1ggWbdlc/IhsIC6uNRe1U1Jtsg2Gr0J1pbXn53J
vPQQdF+oBLd+Fe6s336ZOVjvBgE6B5CP3wl8Gb1vDr6vb9FGhsRIDETCI1jalPwkd41O01uVu8um
LKTXb5csgPEVw1GkUQufC3/g92ia0+TzaRZ98Vr6rfzwMH0fS0V+b8NLttYVCvp0vZVghXZz5e+d
OP9DYADl1Mykf+lMziVo4k9Ubd69Ts0ZGK89UjK3r+FsHYy5o8JcUi+bGgnrLhjS7nYqRgpfHyt4
Dkoh5eTZsGccELfl1L1ZVH9rtx+OBaHZ+7Hvps82QQo8pXqB7lEWj7b1LqSn5GUswWpFQ/XkIavZ
kGtW7Z1BnN2meZvJGdfb2J+TY9VCsw1aQktcp86emHKYzWBZl4ZkdzRKhbcakdUWwsYKT0Vd5z2r
09S9JhMKuXQazJsOwdJed5Tdpd+fFZmAtKzwFS5yvHEnRXwQs1+8DUPUYX4OJtzMQi6Ud1yg6GAS
c5/ksfORw024HiMd7ENTZpsed+fGN2CSg8ng7VC5voUCijA1shiIIdMz0ga4qljBbbtV/oCMTwoE
n+9j0Qpn11a6N9jFh/FhLaL6Pcw98K2FxA0Tru7D4rp3yIHmQzk43jHsbPnsK7RvEeXdfnQC88Ac
teVhVMuxLfx5n6FNvVK+8H8A1CueeYTcjaBb1dVKvbTJXU3SRIW33F39eyEtO5+0JwBi9Aly4Ed+
Wz3FXFDGPi7DCX5vwTr9d9kr2hcI98CdlvE20ZjRaoGEyMkU1pbLs+lhAYD978RjmHLuetLfJ2Xx
QZwGBkK/6b6Fmb4yY0DGxfnwLZt4eLDcw5D1RH3wCUrDoE5qEtJ2YGapqV5IGKSojVv3AOy4vess
Ci2rdP7m98mPUMVKb0Bwv9fk3zxNbVPApih9lCNN0hCttlzIYA37t+lp6ToMfqyvmup3wfsFsy2k
VDyyjpu1vc9NEdQHkP4A9OnLOoQrKWYBN0GBxy4ZwJuAc0Wkh2koOts1vdCCVHvtwTz+4HgZrmQ5
aLmVg2ILOET9fBXCjRk5BeF7EB/HsaHeV8uZt5I+UppE9Oz8Pfgzs54Pwuo3EwETLu2A/zDTK0yb
7EBCxEXuFrePreh5p5VpHnvbUwZlyW21eOKa13Fk1VN0nKNDb++7NlpLTkVf7Z0q2rd9Q+LoJahs
Vsw9kik8zAoN9YYYI2RbLj6cYiKPjyo93WhZvgcOS5nWHR22dXyOpgJi32u4e9Ngxq/Mafs729lm
6/V9iv2cidEmzzp9WlRzr/zyriBlFdxNOM5suHv0GsmCL6CIceix1aDrpzkTF8RKQdo0rUKywikI
m3IXex75tI1dz+WU35E+OIKdDZdTYSfy8gpKX8lGsGNtUkw1f0RutJORI7eZx8BMmyRPscTHlUmO
S+PHz8gXCNHKYAuxugoOi9+NpzrPsEOsXRVCEcLVX1Vu9VFF/mfoiOjGjZPhC2E633ulvj1eSgr/
V1vnQm5iDyUTov10vZauzF7ISuWYyvouIquJcl6/oC6ONLaPqB9vO6ETUnepnfFeFLwq1ELa3Rty
Zw9xfpmPNKxc2VHNx47t/95Ef41j7AefBqynbEAzln32bbqHdOtcim2eS52f1jyyYP4YV1XYykhO
A7prcSNYGCnkxhVbWZdwJ+Mvj2BgAnNT8uKokvYkuRT8jZqjDtkWtgW1G5Pspq3nP4HWJ2za5Z0N
szMb3PeAdEkOiO5ZFox6cn0uBnPFiI29oSe9jZck0BzgEKFiuZvD/LaU2ccY1s8omX7hNHiJrJmO
68p5OKr8qmUgEKZ2gn8UU9v3PT1/pQ9hNFEId8G2a1hcZtbZ9S3oDBPsgNiwcXEfEs1tVwuyYBs/
B8KSJTAvsImm+rzGDeLW9o9BE7ws9SHhkFG+s58DtXGX+MXz2t95nh2nacRGSTO4Tf0CgzFZcZuA
aiZYzHWR+1ehBdAUeKDQLloKYb8wqt+Iuj1HDFwK0ncSnf9pWBzFWf44xc69D83SlmBLcf+W3vyo
jX7QTf+rzBP2eH14Depx19S/G0e/5JeQL/2s5+xpJL6HRSyCjKnAcJjWNxY3RT0Oz+NCwFZKfbRT
UYUNs+Cd4fIaWrkdL+ohbhPt/JnR8K77YpqH7vESdo/+kdKIP4wlLGQ/LWd1FMMQw74ApXxbEr/4
MKiAN4lqN1o3C+IEQkkg5MD9jAbH3fpeBKRFpXn2O1uV4GrslERUFDbigRA5zmrBrYQHI3YkQlnl
V7ds7tX45s7p8INR62A3rVHjo7sOsLGjLOrjdwIjmWxGax84gDemkuez1oxC0DBAkXXJhTkifolf
XOpePLOo3ReYKbNXbY30fJdiNWEyL4XjOluCRyFsNqm0IHBYtwPg6LAMTdlUB7tSLKQCNnNRf9GY
qUtDi5Bn30CjeY1tAbxmEBx41lFwWlZZ55go+zp6T0tUG4d5CGsmFQE9ykM8u+aGsTaiDlG2o7xh
Cuo+E7F4yT1MZnVqiql9VCtC8wM9iGURuxgIo6a06b0NeOkIjCLB4i6ehgbRdicLRAMdzOtUVclw
k/bjGF1f1MY/s36pGKiuXXbpVeeiPdc56RZXJi8JrUzGVl0V3J3PmZWcsiWgt6NcCTbA549o7Y5E
h+mecVv3LnNEcvR7Q/UR1ClljxJeDSY7L8v2FRJY9TYvkSNPYgqjP6SJVZgMJuxA25LgT3LAsqAQ
mLd5hFyyuSNAAdXl49TU63q7Rij56Kk44Cnf2/UxtSFTK6WcsruJq8n7YP4o2j9pWSAeaIHaAk0z
YB5p3bual7NTy6ErVJNfDamBTuUjrwyRniUCIw7h3J/kmpZkQSKrqnHO56R1+yZdGr5Spv5NXJjL
FkPTOW86Jv6vLhhPRBeEremDJ4icYHKQf3vBQkUa9w5FlXHRsGlIfqCqhDdMt6TaY6Vea+xM1yar
4ehyApeAM6Oe9k3QRB3yqGmx/gB3U5vIZgSUE8qUvGbheOGsNCPiz3U0DtpGfFGkHYXTZ6Yn1z02
VegttCws0DdaDSUHJ5HD1xQiU79LUl2wMUKspbdtXaTt1inh2E7DmEAImgLxiwE8fl5JggbvS528
+wSoPDG+EdtLhuOCu6+zNK6TE9bbxRE+GAU1zjicZP+YVt36mjOIIJ2qNX3BIeZAnyuVbb+GacUX
3xlkJAfiQlhnRYyLCa20nKUzhPx46yrG8najMLCGPQImvQq6saS6tavu30SYwNZNITh/Da5NMdDF
izTbKi+inyi/1wpgYhCN+KDRTD2y2ZAoiNHdwamYBeBWz3UMIl5CYT9Mx++4B3pjfgKpT36FkwH6
LgLDvavx3tER1hlUm7VaXzpmLpDmZuziUy9SuauDlgkl3sfou+ZwAs+1BObFAC/0bh0iN+etDCaM
H7k7JOI3aToLvuJkJIQrWwIitXPdjzfTVCTTFgUNsomiYVe9aSsLFa3k/5Z/CToV5MGkAuhMb/TG
OZdDMER4eGasP3abPm/RQXTMRne6RGYCBSTMDl2XEItKtOP0pHvPexzcKXtY00Qmf1Z27fExWHXx
RTpojn+tDdx3r7yQM0dVA7utvBIksJHr+l3anNPHtFOEUihth/kuqmJOWmSrFfgP2Zf9vnWCXG8D
5a0tQ7GCOoixSztRxfHyd5kzfrZuuFJAVZVlXckRyBycoIRzbhEgbpFs8ca5qfFOOdOzR5JHYF+k
yqucXeWb5hQUff+GnS0oOQ2AvW3bZc0NfHu3eCWIuHsi04Ymv1PROei86iPv6v4rgftzbrzFANCS
M4ORS5uLWK1OIHDQymcSLhVxUvE8454r6SihDeSB4kkAbNpWpYAH4eblCKGgYG8Wlz03RG+bxzSY
HODHbjCMSANDRlVVV8xvTVPH4iqucu8nYS/DixQBKJIyipAaYQFjMeCHCKw2Fa/tj7nR/ninpiV8
dVGpviPcuvwUmd//xqvjfkt/hWihiAp+VQSnffQ8h1NdxyPILAdV1NZzsnzibi7qkcfe8+hUXZbv
+JhBlEVDmj/P0pG/125g/5q0KYJ+stiSswLh/ljYOQy3Xe4xc4uragXdZSDv4Lj1mzeOZ/pT8jxQ
74Ve5H8RjcVcO0pnFsy1r9k0eIAuKdBrx382LXov7NPxdzYlCxysnr6QZbqDC4KglgtODHnPsYzp
aXY4WJU9pmHhjiyIxJqwz8iDFT6jP0hA6yZ8wEsZDkfpITjbJgMhvynCy7eGbLQj/3SwbGZRwFrH
HywepbFqZ1TQt/s0SKbfUb3G67YPigEqar0AwKxCTMMbVwP02aCtUe9cOml0pAGpHxox1YR8LWO3
LaUF9Zhi6oE8HZSCtdPcNUz5Mg0mJQxcfVxy7DCcUBecGXOmarOWbv3UE0TZ4UGdo0enJPsLh0zf
vIt6il4rrndqm5TQCxbyjLi2c+LjY3U8nlWFUenRyeb090xsFiQ5lHjrju1RSyalR2IqQ51kfooj
hjG7wobRi1XG/RlkPROBdjFpRRNGqDlJ3xNHqZcC/dxVsxGva9XkAFxrSHG11uFCs6QJD/QVsyes
FGbhd/PWhRMFveZ+Dn3TwmI3Q3FIksJj9dZNGYS3KI4+ZCqJkhQIHfGyBHH93LLZBIGWDyWLwxSc
/WLW97ZgeI/1OgOnEtVxczaiRwRN5k+ekjASzfHJWYo24c6gbd0KtoMgYS2LjKc0iQvvTo2+Ufs0
Vu7EeW/6e4m6Md6mARawY7PY/mEkAN3sLUOJX2KNQLqugVrj68l3GHOvpp5nfDPkdl3JYCyAw4Ut
IohQEULh8DwkFJWsf53Wejm1voEmZxOmiKS94G3cDQIo7tFD8A54Fo+2t5lGRFF7Bcz6w5Eak7Dj
1t0LQufK/2HiRP3JWIE9T16YP3eD44idJHvvT1a19QOGjfm2pg8pDwVqw2RTuKnzifTdfSfQm2BE
FjriXIU0CL6qNKFV3bICpmATB6O+6r4Y4ydPLNaTGu9TCzgzqoixR/PeLSkk9CDZrYNbVPtR+9I5
t2285sfLN2i5otfwfwWV6debivi6ab8sQfmbeD7/2yzDpDalvqQkI9sNf/LiUC9VMBy9vYtclVjT
Nqq+wrntwRYK+I/YmGnfcO4l5Uulk7Td6Eue3WYxI/eTE6bRfVUERLsI3NT32epRgZMuiM9Er+gQ
aBFc94NtA2JFh9KGSL1ogbgnGyOvA1GtH6mMSi4IN+eWzhaiqIAKT0puzbQyeGuL0bKQQaHIZRho
lCKznNtPo5KOeawmYnGniRNlDd9EmgmSDWOCrGNRGUjDIrgo+F1u10oH73U765X5C6GVGyTLcAWB
EuUsu4HadWcWqwYbmVHtn3wKYHHpPo9vKIWjR9ZZCz5MyI09zpSR2lD74mIyj+BqsGfKhuslMp63
95s+lnvEg+1pmqbuuZ2qnE67xZ+xyyRWO/7+ef4dcwRQxg/p+ux4TGk3TYhGFCJArT6aJHPBBXHb
fI685j9xn6T5rTtfbD0gDLq7adU6uVWZ6ypGMNa74PkmRkek8k4nl3zm9KBp6v39pLwBMZ0v8u9s
tfmwXz1d/vKl7F9NYSgR2EgFJJSGlrwjttLY8d0i1VdshEYDoWVpODeakJIsSYdi2Rcu8OMNSnnS
HFjmziv2d2teveZyKASRuITeCcnBFyR9+jy5bI65VlmnbaQhRpGqc236be1BHk05MgDRzuUnJZcv
dxmYzmfy0jH90CCAj7El5OeN8RemkmbxGM5VYeC8da6Hpki00hzGVFxuN1AbxabjK+sxSilboPxT
5L2OWRfd9ojwXXjXIvqpQwq6IyL+4UFDrX4pR9iIm9Alk27LGp1dY1y682vlOjPx25WRO6eHo7wp
mbSflnrCiZYYB2iN6SofpQOHw00qGUBtQ2unZKvWdfiGoWHvirzVUEgDq3+EdvWLnbVCfTPOjc5Y
MlYOg8KUDxwd2T3RBz1VQ9Y2nypdhXMTDOTyUnMk7eOct+pLe2hNYMj4At6Eom5P6miZNnHYLffk
O2VQmN3KefInO/Z3kqkrlwkWYELiLPOhORjke70W4Snuku7sY9YKt4MeL9+D2JxlOC0P3KUqJfGx
bJ+jyw4RLx/rdDqNQRLPgEPsoJ2yfojLLnN3uh4ZQEyQZLtDTPZwuW85aOJTTX5qCaJETdGV24ic
eIpxWH6yrR1fKqQZ4prRUxDtBhIQ33OasmArObnPJCdh+1o62r0+1PYWl93lFClizWyx8vvPJZkH
BexgqMSurJL5earSOufaQH1wXXvSbfYgSWp9WKFQephG/W+6qMrZjnMUn0N6XoJkg5iniyaJOFxk
bDDeiSxtDEacogMsnUn7HbIHIARATlV1aJ1mfY/HpT2ZOIY5RfkIcA3ZLmVgTaRAd2LSp594vuzv
FkItun2K++QM4B7hUQrdgxeIdOAP319iXAVN6T5mSkh5M0QtV3njzdjoyrxZ38oWKP6xFHg5t77u
1mXXD8qBfpHNKxUcPfPr0OYyBWrlWip5mP0gJZbQntSEdGXjL3r8LmpNr7fiZoCfF1IbdPUkX1gD
I381rfABhmVrt2z99f9Qdya7cSvrln6XGpsXwSYY5KAmmclUSqne6qwJIdkW+z7YPn199L64tSW7
LJxhTQ5wNmCRSQaj+f+1vqVL7E+mOYJfxZLTnrRMkV8N7GRPSWzR0vXmKN8YA7PnJvMY8WR9APhg
yswo06ANe9P0gs9ntgDkXCqSpSmErvtSrE+1sRYjp0uziijHWNOS0bmE+s8upg61cUGmgU2Nc1R2
uGcepqOFdqwGpDtnj7KycUgyY9RnfVEWOIVlQu4IMz8EvUa0zbgRceeyLfLrIr4asJbcuqFuAA2M
uEc2reEWF0lkTOGOUkUqL4UdTuIgWq8BzxfbuOIpFzUb5TSWdYgzvziy4Lcv9RzV464b9XrCE2nt
Bi1Z3GXg9g47lkS4GAWLriShQCHgm69RpMGlqZZqBQtKDtscX2P1oyxCnqtrxdF3A0zJSTrE3ltU
y/FhhOFAdkDpwVYpOhZ7UrdQtZ22euLZJe4U3cWwj5+RQdhPiayjx2ikWLDxihWyYyOKuXK9RT+m
jcz0Wt2SKMfdEM1cIWN0UTMZ28N6pNAvZTtylmq0O7Jo1iWl45zodSQAVd2HQYlhlU3yrLQ6rP0Z
lvLC0l9dc10uh3FKij2dPRpLM7o8SlO+kz5h5QM3N3JSg2RnV6jRE1N3EYfBZVlbHl4LZHsyXqbW
ni6GtHS6QxMPyT1PDYm1yHpS3XocsfWQ6jpAQo/OguUzucuTrr32/MHgHifDDBga6aMXsqGlEIbN
FLXbkIkL1xlHuHujznEKUT4CV50tyQHpXA/Ci1DNJ+yT3luWo6XaROaCzWcIa/3NyLiLbaQUcG1v
Yct8Ivusk6iLkswO0NtlT0o2YMH6HLDzWR3l2HWUl6Q/2t6wL1oUKz/McrGfaDQhENSimp51iZ5m
U81x+6QxAN4Ws4pRXIjkHiLNYCDy0dQmU9txvlUpxvRaaifeZ+Sv8pI4Z37F7ZFwWjKpG2+muGwh
OcuoeSjjML6mAFd+s6Vp0LrikOXu8fqOb2EYQwQvoKWz3xsbYMx8/KnDZnWAwY2c7BJHRkHFvKC+
6/TkNC0zdYVdm5tsqGfbNL+PkYGLG8nO3ezOfozOAs/sLhx0/MoOE9kAhJpy64JneCH+ofmW+zMV
BtnyK/su5x7TDEOuV66mLiF1XSICK9iIZfQSss1aWesgH1BJ7DG4QUubNfg9LPrukzO22IBYeNL7
0IKhcJ6JhVNBQ6vpLJlxM2IEBXMMuYvuFlHB5AwuVp8zX9kqtJlb1Lqx6WX8ONgsVtEk/GRfk+qx
UngKBmvmZz/y0MnoXOIhP1fllFFPbvB1bxfu2kXpaSzfhr4N7wi9nJ9dv5uwAznSfW1pWxSnycjy
UGSpgp2HAnbcIr5o0HBgBxbBXE+8Q1Or5rTQY2xA5onyh3rss6skcw0BNd+i2tFoswMsmOYUQOcE
zgO9rym5mXqDzti0BqdtLbzyiq3d2H9vQqIx+eh78qHEmAtyeNKQ7cScwo3a9VM43fdknha7Xkn1
1ollYrnJlxFZ1cgBInXz6mGRZWwH/WT2j23iMS/aCJswfxZSgxG1k+j7YFjmVby4bsRamPEnrBnL
BCDMTNHymCVlI9rgI59UFafAvJs0vco82ao91H/OrtXkG9jV2GvfEDe6HouMmq2h6VAi31qa7Wtg
lYvb8gqK8VrTSkrYCFDQO+B1yy86pG/Vtikyvzsmc0vXkHB7cR73yTAEAkVp99RHg/ye4iJ7tD1N
vAXbyPRHgk7tXocGh+PJmX2olQIbFthJiy72uPg4Qqh25WtpOx921LrXgdqXKMcJdO+qnXBHPyXK
fqJr17a9TwXUSmCS4hEvR/xAKeEwVNL1GwvT9H3G05ZQmNYYselY0Efz2wnzTjJOdxxRqe4n/hSf
1xDBriofmSDxNGZC+JtI2IFhjG8pvsXsiDexobznYZlIvIh0RC906aX4ZkrSjglUmB21XDR4IPjc
M4Rs26GvhQ+SPHTP23G9v4ad/ZUzepA1h9m2NpzLi3zf0DIejr3SOXI2p48J1WXuvyxJPf5RuEN6
EuspeyGft3js4Cb7lC4ralnWRBeerNipxYRcjeZ3l/IxYgVjMfots1/+quVcA/2MnPTGKAWaGC0S
mk+VlyjqGHABKId7y3jaq6YhhEPG6ZM94j4HiG6gV6uV1aigqy1EeGSGyYoEu7n71fcHGE61ajub
GIU20cJEtgs7ti6XAhnfRYTzh1eyOHIIUHpmccDODSkM+m189VRDpqcox3x4aheTVZ0tOcCQXcxw
iTmqyd4nE3ykyslplmfRpwONNGmMKt9CmMufMUhJmlMp3aJt6qMI2Zp15lwJIycIBMF17x/4ppYn
PAGCpGcOArdRnWY/08VpntplQNeinWypiVGTmb9vq5S5ynH78itWLYcRuUyazuw4mJfUNtA5Nej2
HlKJl2Hr9Y16NFuabHmYcSRT1FE3nKOQa+SIiMpgSZ0iWeHqaHaalDrqUXQZCuvQdgySeAZjGnmu
cJ228aht42ROa3QacuZUtxFWzKYpoTTzmlikq53lpF2XW9HyrXH2LkxY/3Q30Y1m+KcaQgPmAxJi
E95smaSwk/OFZSkc+XqZew14FKltWVdt7ML/IRS2+MaWuH5OEDWXCBhSc7zRPGlsW6QSS1Jc4bRt
yc7Ff5d1tfMzjFzpnCdO6z7bPZLWDcVS/61J2TiymtLgvzccYGpUFab0fnHq/iaCj72e0NiS0sSM
1FvW1JYJ1Ke0XxzQIjHZ0GhuESeWLnAUx2DYx0bzmDU6f01DSvS7HoaSs00G/J/IB6lsYSGtzYux
5sB1WOh8ZLz0UKH1HAwX+ikNbHOrRGW9Wn21ChLBbUZwq1K/32W+syYcaWaOVTawrJwC0amHVvfi
Z+06g7sbKRNc4WsZ74zCnofzmLP+wsxSQOdDs+6ij0szFH3sLOZ91oNiYM3ybYx4c3d04CMt+5nS
N8VNUUkrMC1VhdvZnmOTIj313m0/J1ARB7ejWFWzUPo8HvgqgR5YnfeAC6maoMWd+zOcMP0FcehF
cZvy56/RnywGcvmpYaMPL2nZSZQD+UkITtzastti4NShl1N5M7wpa0BmqLDf9e1ApOxEyy+HJrwU
mODaer7Nxsi+122Fmp8ketYStOV5tEfbQboKCvfTDOVWTNM8oZ3DHELZwDE8tqFLBSo/zqsUBP/S
0r23x76IycOmzxc06zmPXr4N34Jxzkm9EkYLFD3KtCCJoGYUD73wHmeevkPuTEHPFCOWfdswW1Vb
E1PEik0H0bNty6YhoGlWKBdE0o73NMua7/CgqDWktV5lrI2fGqAyW/NhLVW80JhM+j16xrjeOU7C
xtBXmup4y9ooT5YwdQjgRGhB3WxoC5rgbT6he4oH46W2XJY/WtLM8GnkqrPUrjLrshGGKg9dLPrn
cpypR7RYEsYNPSWSrAwiHa7dyjLEC+VKvFh5iy5+sIaZloINOhDJUo2VezIdOz6XCkXHtmiYpgkC
SUu2uzhG4tWtipPCRu8TX/vzEj+0bPw7cpta9UolRzjkcLkDu7ykB2fpyQiNk8qsqTgktglPEteH
/UrpgrNMZbYFJ13Shb9XokfZwrdbss/iNBohdsDsu/PWkstZswj0vMPaatkVUhLn06l0jSyJBkzb
BXE5UH/nhXpxlnJ43iUdcTZb25LNW9QaDjDKaPLCfU6mfIeKhOYWNoc4bhBL2VmxExoihN1JSExV
ISNnM4Bncm5o0/UvUVZVdPMHxUOKnHph9art4RHMiLnW+2wDLLlfYN7JdCrjoGxgR24nu4nQI5mt
FR+tAV4b47kniiLsZHiZtmZ7raAlALqACxnvc/pgHN2qJQmRgDUr/3tRyCPTNLP5W7NpxzuisaO3
eSk4F5kZ0cS7NHPoWLbDuEYm4Zz2z0svN6MjpwKmUowQUXE6O7PxfZ40UWyGaVFCDDtWvJ2rJAAt
uwgVa6m/rGYZGszsVTlCka83uegjoaO46mulpL7Svb8WTibL/Fa10/RmNjL9uRiReKZF4xO8ZbXF
MTcQqUD3nABzY0l/oOPasWoI7E3BHEXEa9W6crPdyL8j28lEErExJvQ3JOcYzk+T0++8ZwPD99Hr
OGLRChsPigr/vQgo7yV8SGNCwYk+MJQbos1mICLKMm/ngvzYoEXCB7ShFuAuEaPAV0UHhZPESyLL
oSCTzSTJIj8Hjrw44wOlGEo2nh021mtGb0gew8R3IK5q2zcfU8SnxSEyQxp7nQWzZxuRLJve6qYJ
i58FAiWC+Yoe7a+x2OSZOoNWb2mYdbjGWt9hzFEWPJuRCSO2yHPnjsAI8gBVWa8tCiRmBAQlUkRB
Xw1huPM4ExioXjD2bL8MyeR4cZvKtcPMmR27qRvt4AFxvPqCqYEe7bTAZqURwXHZmVBelF4NMeAL
re1ETH3NyS6C7+S1rkfMA1b+i4HyyM0wZLmx+cJmxB0pDABdKJrxNWJX++raBaQYt42PXwwUO5ZZ
rwtu3pYd4SYW7ZeIUhnuwjm7/qJSzzfQj8HBw6hdBr6RM01APkHOnxCF+MSZJFn2uvYo837Jx04M
i6pZLAHUcDR0HQ5dOrGt71RLqFChYa45tjcDMXCeHMxiW5oW2IyydetLnTcmje48Xjj+xm1n776A
eV7wA4GMbXxNQVhkeeugOkIKy7wT+TcFLXeSkTOnXXZG1IN2CqUxR7tK1gUN2cIh3tQqAc/MKJFf
APhW3jEPO/JqvsxWl/P3iXYponFJD2ZmoY0pxhbtYi7nzthBsPKPX+Kw0xkipnlnFXwaqFFZidjg
gODd1LAu7r+0IX4F2fYKihysxlnOP4hstda82Kmsgy/DyNQe9kMWlBQPNQYJupnsQGcCUdHoFPtx
bJHUfiExnb5yxxjBveA/d16qmOmFk772mNZf4tJB6tQwg2+/UJ1JOCk5GTEV0bqZmkr03nAq0AQZ
eT9tObEuHH0zPzBn8EjCb6IXb2h6d2e1ffecd656cundEGYLQcvc2KVNPGM5TozWGBrmHk0xh9Iu
Rg+59aq6Q14bJxEsBdt/NXwqm0ili6uW0Hv8g6VVvCBlpxNOoZ8DBZic8hhzYcK5aDF1B5f68Bpm
RHgXAa/xG1Wy/FthQdzZW8hHTwcflA8DqDbN2sPwiCDLmNmKNUZD5lPun4lMcjBrPNnvkz6hJ2Ig
8ijADDT23RcUpJ0h6R8RohQRuSaGJr9euqR/Kpsw/lqjBUg2oRkZTzpenKfcafNr2snZvdc4w9sX
01cxG7BuDmCsIIClZsb2AcycGnZfIlQTGYwyqC7WPEGyTSisijCEDdYLGzag0ehVfeBkO0B7QnCn
ujtKg1LjNvMU2mu5dvgit1oFwRxU0s2XBvlC79k1UvhyRPun6CYT62X31c8vtl2JxUSjtLcbzFcc
bkFaEDmpCOPEK5ZQsO8K+bWnMAjYuC6ru2rUbfmJG/kXSu6deRp1NwVkZZorUdyyP+ABVTYzAUTT
mntst9M2Kzsm07gwRmvb94I4TKcwYT6NTZ0fB0Qbt5GF13Q1JC2EUEVkdhd2TiCnQB17PmQtYpK8
EVGM6HFVMieZaJ7YNck7wxP+V3PkcLwZdO58/cRV/R5yiqvaw24PqBbKqckOYLXk/9sEXldaW8VI
mZnUMKhpKO8sEmKczvuZKD+Cgc/bnfEvkUW2oQrTXsPFBKo8hI7/SXbu7/54T4EttCwXdzz2Iv+D
H52jal8zdZFx6KIN3LUN0EomOjQntJIdCKIzZjYfqt+CiCud0snfG243UlOvYL9t3ZKdz2dg1PXn
v3/NylSm7QnbYRvgOh8CfQer8r1xJK5DuOi66XkWLMN1ocYb5mHrZ6+c4uvggRcI2nas4wOkKiQV
bNKcC8rlSEVzjkzeJ5xD6zfjuacsXzoAFoQtaAp8eGlxEy62MRiAyKJqmH7AI7W+GlREfzDQ+p+j
VpyzyKkdiZvoNI6lCJFLvm05rqzJdzNQwHomAi32Vj+BY4lNvnTo04pcdaw4RLTyTB1J/d0HrccJ
Qyf59Ux9VSE/MyEajfEyz1csbektRPn83K4meHbJkrXnoWViZ0g8s334ZKSur//Dq/AE4GQphbLX
hs37kVokurCcKnJ2JjSU5dwfsoXKXTEN1bZoi2K1QmZNsXU5QGTbCFso/r1OIVRqqKZgPbbxeIM1
+BEbRvX4yb39YZhgJwd36QCwcJXzETy5GGgHDJuCT1vkAMHaHs2sW4vqJs6E4rOfszTcCJWn1LNK
Z7Q4KrZi3sGkSN+M2lB3lAaJ4Pzktn5DJtCbYH5C2MM+DXbCOo7+hUywKRgWXrP0u3yC5guMKzah
JcTGNEC8MBeKTrakBxDaKzQsRQbKNgAhGRq5jn0UW7j5nzv6j1Ar/9/hwn3e9v8bk3L9Ur4UL+8w
Kes/+AeTgnLzv5gbCYtgwPreP4lm489O/+//ZXj2fwnHV4LxLFlHwF3/DyjF/y9elkRW4VuQvDE8
QZb4b1Y4fw+8ChFpjg35WLjef8YKfz9C2CwTiqEYHErBf7bdjzMJBCq/c/zJoRwex/t1zvlqscgf
2BY3Owu73aVRDGw/lhneVlha/q1fu+6FFKjfbbQ0O6vvnG2qBQVi5UhU71FDvtmEQ8vvE3Hixvwd
Ck80aaDun/7rQf+BYGK/T0H/dfceNRjHQecm1/t/P75NCJW+H/p2kBuud13EYXL0/QKbZhHNyU6X
koZOR8F/Tjk6KAp3Z9TrG9Y0ExsSmiB5kpKOvKcyTKgbD4GuCPmpusjOEFOPm9Htn9ng3bJ4Nk8K
cSBb9dJ/DnMldkSdp+OOagA4hWmeTho7Ho4xCuJduGioiX7nBrqMq0sxFMmhqoxunypjoOjkWXtK
kOmROWs6/P2B/P48LJuB5Ao+dZxmH5+HbAVUSZSBgdcW011eIzGlpt1Ex1UXRZyAnT01YrGmDVWl
179f+sPqvb6LlfO70u9d2MO++LBSlnkJEqDvzKAf+Z8l9f17na89cS+Z9gj89rkiMVRhf4emOTwY
U5adzWb9/e+3sSJX/u8isd4FwxmpmQdk0bdQ370fEZjWNEgpTwd4HDnmt5LFeMzfKPQ/OFZBPmbc
Jv/MaeChop/VH0YhPKOPl2Te9yEbQkESQGreX3Ko47DXjSLYaUROYrneU9G0tx1s308u9PvbXcMU
LXD4kr0a7KX3FyprfJxycTGdUlak84bZgU6B1CDVLIydRMRvutazzlJSJY5/f6zm+23ir+fKJhGQ
ki35nbb4cO2QNxuRuaKD1RRzUlBnQ+RXZsQcR3gfRHsHWSbkbNrtEA4/lCGdwb/fwZ9+PHBnFjJW
WfaqH54yugo3AwgBjV2GTyKsXqbGfUrZQm+aUVN5MhFJu3d/vyYT8Mc3C5cZXpXL7k/Jj0M6McZR
lH2iEdR28jQBTrF1M6/+Bz/2H4wf+OJM5iRJSDoF7jq+/rVI9xgBulL5baAyDi+zzzFontH4If1P
tn//QX94jVzLhY8tXMf3mCveXwtE4ogPECdhFmJWbdR9Y8qfRlySiygo/S8AmBuBIYJu4M7S3eMn
l//96/Qsi2YjyyH7JG9NC/33T+0cNOuMsDbQtvWjzapzQaSQEvoZyfnBDIt9hb8Ebbe7S2P1VRj+
85j681ainOa/ypOGUta297Jkm6lvf7+337/i97f2YYDrjj4WkgTegvTPqIhc+45+5dUc/n6ZP0yT
XEcJS1g20xPz5ftH4BqFN6VU3oPUmb4qjfGhsh8oeWJrozbYGXi/RHyB1RwdDmBbRLee98mn9Puw
5haYoE0GtmNb6sNmFT23Bg0zMQi8pgqUQ9DPWNvNJ7/0PV1snTHWq7CtECb+KQbc+x8qqjQncWHg
Kqm6j2Z1p3ONZKIE1t8Ff3+ofxpWfEAUBpkepfo46adrnEAj+zawl7o9LJF6Sioq21YfOycDbhSO
I9Z/72T/n1/tn34eZxAmh/VYaIoP79Fv2XiTeNAGNMruIsITNm7cvmpHnQ2x/ePvv+9Pny0CY1h2
oM/ECsh7/ywbw12oAqFxy2esHIWBe0p6VUE5k7SquF655Joz8ai9pwr6l+DM+cnb/OO45RjMryUR
ASHVh++jH3HGNdiJgtZ1LnyW+GPSDJChQuw0c/9z5rWcm2aa7KakOmHfepusErdPnsPvu1XwgL/m
f8E68FuFAMxt1VgIcAJa9E+2LW5n6KiIS+9qs35ga3fN2kXgmXyDNo8kvGLb/j8b+z+s9OY6P73f
XXB9x1tP367wGNXv38OAXb+PQMIEmJghZQ3GuZ+J6iQLQV9rWe47h0i3LIG91FC0mHw0ESgXJTmn
GES1tskFJ6Mxc4icChsjOyiAEaD1SrH7+43+Pjh9j9LAWtThJqnrvL9P4ZW0CqUwWbic+6S3vbPU
JynNo8i0UDb4ZFX5fepkKSENj7xnhzHqfHgq3WhBwkiBYPkSQleWJV+lXdlvNMc/GYTW78+fj5yL
4YWWljStD3NKSp8jm6BiB2ZjnVJpf1qQIGznsrueIvaVSbgWEtu53DdFeTZFFlmOvqBDD5qjRzCx
KZUNRCSeUO9k6lkDKTroEZlMXRbWAdcaZtw4vmkH3o9DpWcjrQkqg56pN2MpUWL6Huny7D97VwAN
AV/yW/i0GVUfZ+Oxx35Tx80S9BygAikL72YCaIQC30E0O5afzcsfZ/9/rueZNidPDpIfU43gJKSD
qIHnUFKfj/SB5U23Ksv+/qs+TsnrVRzT9CjjMQrZs74fgbmTmHi8iiWwwoWk0Dp+XabkWTv1eVeI
wIcf9skFPw4NLohAj9oLmxqbA8h6Q//aRU31SF0dn1CATiF6qqGmBHHfvFit+d0Ei7zBxJ4gAXA+
KwSbH7+19cLsiWnWcn2f2fH9hWXqaYi2HvmvTblaCdrAquy7UCtkuNiZzqyhDlKZ3nvLW+x6X0uB
eNwrzyGg/1gqwGjgBNHuI5H6+wv4+FFyWxwUmKNg0Ujnn/CRfz+PMtJdybcQ+E3n7cJpBYSHEYoa
UoBO/34p8w9DinjNXwcgMuds9WG6ARLQ69xIUEHIiDLjAgQKX8LOUSg0Ik4JAUkwGIwW80WO4X6G
CYnUqP4VegTRC0JEPiavf7+nPwwHT1oob1gu2Gf9msn/9fP7hpCDMcymIO1cve/Yi2ztpqsD2vgv
lj0/pX2EzDTJ4/3fr/vbUq2EySLJSRCuqlgPDe+HAzUb5vMpHYO5y95yd0Gt6ytknDt/wu5iQT07
B9RSHd3cpvCQZlCrm6LRP/5+G+7vr4SNAjkPKOIFE+bHV9LnOBGi3hiIWhrtH7IOv2VDQkqR1Z+E
mOuysXfvBvY2JD2afnRLT4+Qh3zZFZYf3xge6nyASOe05KrD1NLLdAhYKAlvAi/ROFO7d4ylulFG
G1/V6LdOM2cxT/1yGQOoeeU3WTTyUNmLeNb1Yp2ETuWf9HGPCRdVyL5ZBfPEi6GFrwkX7obishrL
E3yiNoLHtYRLv+wUU9kryYvqjHAmG36mOQFYqbjJ3tn5mAv2GN0fmtGeblE94zDFOXaw3E5eUv/F
94FP66ro9HJCK18FcQPgls1ojvEYPN8FbUBoY15KVcSlp36cRjO7zxShFye1Avr3ycf4+xzBwuhg
A6Rwbbm+82HztCCycujMDgFGZPnDy5sQl2VYHopFPMjWnz7ZD/9hEPLi2a1xxKLC+NucZBDLkCK8
GwPiMu/QbtzzDl8rVT/3HbobUIwcqRB8K/KakUT8fehZv888/FjSeU2T9ijdnA+zQQHWzIvdfAhq
FYUPvQkBrkiwTxVKhN+TwYJ29SvdwsqN6dYdw/ER3id877xVx0hV7tuARBAm0WQcddHV8H1or/db
AITEA4TrbJaJebol0MparSU4RBR/SMhOnNR2ZV46ZPKc/P03/T6boDOTlgPng4LAb3m/dLtnvx1H
vqY2QmtXt8l16yfeFYQIxo4bh6ceOIFAW5BtPxk6bATW0fHvXSeVRYoerF7cgW+zaL+fUmIz1FEY
UobAxFwmZKUA2zGlt1r/PSLq69qtsRRnnbsZokmdtoRFIegpjOIqJK/tB1bZ5DEq6atjFUhOMTJN
10soQypIWe8c07qanzw3tk+tenijNW7iBvS6IxD2/JJ2OyenJsTos8EY4R90T8NlbyRzdT018ltp
kiyhcvNgWZVzrCFO7DCm3S9+8WKj0uO709Wp3XXWY6sK9TxXPogiwLcX5WRPpzmhe4daWs21zjFl
sWPxb4fZqS9Hx0LWHzYwnYO6cOxTwyc0IvZS664SqgL5aNgBYaikQci+/hZr6PxpuIY6TL2iVV83
GCtYZp5iMgDvqdsgZ3cyqwUYiEOhblKQQz7SNj+o8SLkm6LAf4VCubuajJn/H1ZDdcSAiI5KEa/w
YmDSeWGfbd51o01C+dT0DfifjFXb7Cws9tqsv0059OalGaebLO1zwM7hciq0keBN9uYbExo/xkeI
F4BBFHXyNDV3MWjTl9jqkYIaNpSZCNHHQpxIqSt71zVlc9lGVJP3WVOG23hOpwuJx2InYxGRaFPH
OZHphmG5J3Oo1yiXsbsr4M6kJD+I+tsy5ISSNEWVbEzb8C/NxKwvOrTqm6xNymePAKijRKy8z6tI
7cDV4l0ZSB4aXKVxpaI6R6ZEWfcbexkJIq8FihIrmR5yQnOD0ovQMsHrOaO3lR6spMl+iGjor+fZ
I7MSn85mwfx8uaqYEP/AX1FpglK/BOjgiZT0DkF2SDrbaQBV7iIOBbANo1ph3YPvVhu784wzGJby
5wTMvWMjsXbHF068UeBpylwniYRnu3UtkDR6CBv7dG45FO8rF0kdkBkHM31t57jZYs9rDoKknyDN
YnKh1rQX7P32KQiE5MTxCMqC3JOcxbAlD0SGLLfCsGJcXgQn4Ysb8/lsUXN0o1w2LWhu/fPMJs1n
SZOvZpqZ542syxONm/Ch9W1s4m4tiTqYwz0cVZMWf1L2ZxMArl2DTvYBEt6wR+WtnpPebUCiOehI
HJy22ymbi8cEJxnLazlfhMawOrcM7W1E4VtnIw6/LXxkFCtej8rfNfjIzOQ2tSbYMdUaVIKiF/6r
nG5bg/0FpBOvuWjJ5CLYO9/WUJJ5Itq81CV4i4VS3UXozgGK1PGsykx1WVUY9TGXmDsX5NJJlxQ9
vt66Qnvs0Ck805h7L6Wbtl/5TL71qrV3LkKVncGZ4kS3ljoFkYMWBZ/8YZFrkLmktZlkWgVTFPpP
k5lOt2TELd9rKNJMV6O3r5k0bzPqyxc9Dr5dmWfeJRxO90KpcLho+0W9WqwC331i3AhdK9KnWmbW
ya93OnaZG+RT51yGCVgyRHVzdTRrP54OCoXprqMxjEcjGfRF6JDAg2TdMe9MOgTw2Dx9QNnhA+IQ
zdGro/kKsG7g29103RfWdIt4D5LxlFb7gcL+nkC+OTAsD0//6Ltb+qlEMHEaPsuK9GV0QbJCLMa6
iITFPuSuvPmV0ePUrR9YiZuSrRMV12WU0R2n1igG5LfGcqWrxb6gYY9JpzTX7Jw0kz5mVjPDcQTg
78JN5NCBVxzvS6MJXMJ4viZjSjBRyvjlEsT7hJguYWRCz21b8DFgSlgFNYSwGLHuEHIgATY4Qmwc
Q8zJ/NsSddE3q2/TY2fH7o9xItJPN2N1tBUpc4W3hgCVhYlDrs0QVow8CLy+OK1J9hnKS1n1hxY6
81mTd6d17EVXg++1+xLyIggjpm/MCgAR0rLflXPf3IKPXJ6XtkseXSSYN5DCvpY45X4i63SYexK5
pYZmXtozaPk8JQoxnZf+WoVdbJ4akdnPF6sgHi1Pl9LHB1mmruoU2SiQ19K7pZhSn+FjtPbu7PGP
WU3VPcqkKQkmgTBiV+JZmQ4k5EU3QIgQjSigCPDeslFyRDRLE22HlZLQY2ODHJvZHU56N1L7OIOW
smlo7yLvaQbQa4tZ7wEklzd15g7N1iN7adum7T35QeMWC6p7hVuq+pmaxvRINJnBpbsB1rk5hY+2
4cSr46SK9yMEvKeU6rjauqjeqyAG27vv/JbUtDHW/lEr8QMyjgr6Qe814Xs4DeD2brNQXnQIXx7J
PsxX4yka5dzyPATeyXhNcXx4VpmRvWQC1xjm6WhflDZiCH8aLb23JqvDMN9irTKcoWx2TqY9/GBy
KQ4Sms0FFiegRXZ+Q3+0eltKmzBaTHRAFPx+vHcnTJS1MVAVAZKPSkTi57JSqLmAw5p9RIDUcXDp
yWT1yYJAJpg4nrzAO9aXg7Sn+zD062UPkju+xC1s/xQiea3VoMi/ke0PSF/sE7EHyfuJrDmE5wQt
XdfmxK4mqz11j1GZ7mElxWWN++PUT3uLwqMGtyUshfUuy48sqfm3fsHNMQwI23WJmIWPjhyp6CtB
M0fOO93WxrS49bvomLdQteWAuX9o/HPEt+blEJHzRdWRLCMXAFl1YmqDNne9MiYREN7OIrdOhDnq
XUwH8nlKlyJ5UN3yjaD2WOxZpBEu9+26uSCbGPgpWVIUlPyzeSIgkn34oZjahiMHZ56TdpHXOalO
sLWl5gADOIpVzu5spmDHblnaVUkfgWfiEUs2hjhzfu2C/D6KTwjukKcVIZILRvuiOZhTcuZxjxds
V7prJtJ8o7R6gBvPPqbN/SPID2R/6XAzmlEC17EHvqSXo+iLaKfdxrtL2U3LQnQnAHoJPcoHc7/G
SSCjK5hA4RpzzOugJqjHMiyCESrGtjeUyYJsvYWMqQNkgwW8VCED9LdQhHp3D3Ek2XghOZ1+NWLW
6o1D3hGuOY01F5RZ/MATAqPW4D/MSliX6AGjy8Zv2F17/mkmhynwCnjg2vHc034tGmHBh/LjFskZ
mC9moDacH4TI9RFH815XwIPHHC+pOYpq13dTuYkm8Ntq8rJTUllgS6cDbCMCt+rqAChm3jlResfH
nG+zaLnMoJ/jOaqzoJvta+2Ogi/fdG680CQmUE6iOp1mPAqYp8urDCbCtbXUXbFv2zq+nEnAO+IG
7W/aNK5OFtSjl8u8GvT+D3Vnths3lm7pVzmoexrk5rBJ4FRfRDAmKSRrDNu6IWRZ5jyPm09/PtpZ
pyzZkE52o4HuykogMy0Fg9Me/n+tb/U9MFMd7nukWG/kDcvREU8j0lSw2R4D3bU9wQ+B5mUfkzau
b0Yz9I6ukT8FQ6HOM2BEje/0jnuclj/Q4fWHa0uPM/hvobGJkPSvIkT+m3ZKmz2jP7L1oZ7OIuxw
1MPC/p7PQYWYDWcD3balam90j2GOPz+2t3qX4j3gqT3rU8WKzAyiXW1lFuvkIDmK3nYYsXCxE8xa
b8DpXE52YVxqFs8muHmYVqLYB20wbaOWIC7AYRa/Pj6ZjlZsJjtSl1FgYnZhMXjQ0Ujf46+sj1kR
qpshNjCNdal+hUK73g1CZ5NTQiJyiPCAAOfTMJ0YPg11lLPId3VjqXs80h2WvzK5sWBXxVRPrBaM
lygBPAHEvCBoOTVRYkorQ+/LUz+zcVtJT9bn9Egwn3jAVOSKwCtenn42EtSNuOm2XjREYB9anAbk
Yth+opnzs5M4GDNyx0v5nDDADYWa1bkiMsjk0XGb8iHBC3s7EGBx6KDdl9swGEnUoWQxXLcV+9x1
os/jZd0FI1mEYtrW5Gmlq1AFDFNlM+d3+IK1I+x6YrL6GR5qUho4nnD1V+hr/N7C2RbY3Ho9x/lG
1p39OA35dy2pbaTBpjK56Xrji1iXsCxdjFWoUvAJ7kbLdo+UorSzEAfl1kiL5AaYX78yasP7EuVO
8SkfcGzSE4535TLnwz5m+QJiPF7NjWLgJdnM9UG4sUZmFjxobRV+1J2iY4mNl7stBXr3zq42U6bV
lxBuQMzbaN06HctGa5N2o7mEj9ILwi6kNrmqgbVhUA3WCMaDzQhzeT9EYbdxVFY9KR4vXw+lvQ1c
TW4B/Xb09ju1+CwDpV3Zedju2CNUxx9ims5qDDzKOU5NIyj1R2TYju80hBcESYfpQUXuuqLOvWKD
427bxUGfEGKW1JkEGmCzqDOnyNeTYHzU07DZZoKbU47OWe2pS1p7xmmutG+ySMLTMJrx16HT9e3c
h/lTr+XIO/S0hPTRFTdj1odnrV1GR6UNjO2WrfsRGQcrG5kf1rXCM25JQ4+ndUWWj9KWr9Q6VF4G
3Nl4n7DCYnhZ994QrIEq1cfBFbtxAWl0XaXt6worWCFkD46+tHaT7QVnxmxmu1DrKt8oAt3HYcjL
2tBxEuRbn/cMVrhyGvYvKI4vKNDPgsykBp0IRde93XlgB1gxSPohZYBqOa3D7k6o2YlWDkkVI3gB
vEAp3rSGksgFWnYYvqZ9ZjgjbFUs3XuQtj1X0QQ6iiMPSIKJn6SMMQJZIh0PVaXVWNrajOcXtzwa
Z1jdWu4x3zXCH6K72baiM003SkBeEQvGIHNp31TMpyBWG1Z3MIGKLLkLxzg44L4PwXW7LRUIdRu2
sXOmBmIZYnJt1NqCPHIITGPYFmYeYykt0FjpDEleVuYQWXVQ9Vy0ckdloFx7rN03STLi/l8RcFhh
ueuZo5LWkMcm7S77ie0i0w6RuebwFNKpX7OC/uKJdrpUmUMxCsHeVWgFxZrKCMBpJ3PWmFaOsGth
CHctRn68ihvizw9QaJmyLe3z1CSH1omeC0icazK52cSNpfC7ZHY20+xgwbIGb9d01cHq8cwCsprv
BgKdVya81XU3GfohJKARMgw+ah3PwYB7jTTumjII/DydusOmiqS2RRi/pb6Pv49WBYC+uNrVEwHY
bkLFD+2svQ7IFMHEou5UYxY+ZKp0o2uOvDDMlLyCuDqaRRpv0phHwY4MtXGVTuskni6KBIrQHGY3
QYqL0I7zxfjVsd6ddsLR77kJj3CcT1yok7LT/Wg1OzU553gL64uaGdnaDE1Y4RkmUiNAMWd6LFFm
hR65lzj3XEubrkxYgmcGIChznmF0MFKCV7ds8Cixmakrd26mawtyKDiiodBuCEypCTlIwJ2yo3+G
yWWvdaP4NNOjLFdW2o7rNqR44hECuVFQkNYBXDAgzp71xPvkYZhi2Fc8LOeObZJbXlEsAl8hdoSC
duj2nKsAQPiqMQbz02CYhGbgnRrzvLq0EfXhs2tAwIjYl55K0XsZ8znpT/g+uJv7uBTEq3vA7Rxi
QlkJmSOJoyH7+dj0HkQ732fgTzcZu3ZmUZLKK5V8oziRrmsvvheT1iPGjIa1zLpvfZBsGe145EAm
nFHeFFe2GMQmBlZxEUnLvTbBMV3GkVH6GLmSPdq4/DLUjAMgUPdyqXpDWBp7khjcLD4FSpVM36l9
2UWduMCvlF3qdYNesgZsP5qf3XAhZResHQJD2BfOhC64MEcHS3lifZZAI/ZG364HGuWkwLSkn1bd
BFZdq27KZKJr4LB1CWZjPqPGTf/AMamW2ZOstk5ft3tLiPxSAwl00UWZ91WWjSEQVpZQ/bgAVNNw
dfbNOiQ0hpkiQnh/31HkwV3hgjN7smfJBEViM5QUNsjm5aBbLIjDMPQrvY8eJTWR85p34lpyD87D
sS7OC52AUt+dZfsMXDTicFFCW0Lhii8SFX6UshovYZDr36Yk0W6rxky/B1WujlMWVl/a3Exvuk4f
jJXUqWjJmoa9Gm1j1wWyp+HfCkD09FrMMOLhKUMbGXjt8iqK5nMoWnVnFHGzm7x0uCcxrrzm7pJ5
0fVxtA8CFj4hIPCjbDCw0KqvzosyCbIN+51pxdLHOQ8kTriu7qx1b0/4YCBozgTRyP6ig8VPB63p
D0kNy5I6HNKt1nK32J4TZIFDd+mlwB3DQUVXfaDlt3kzkIILrWb0ITHRLq0TEdITWII4b2KjmIJt
7RkU2lOjsR/DGWfqCkUl5p584jb1LBmSc9ExvAhXZl+9hnlqliNMnYlksbvaIVqjBqRKWHpunQpl
hsQc2XiFlAdnqS7JdhMQml28wSA7J6aJfMYPWnXSPMWtSRlNTuEtY/wNFT18KGyJafmzNLlNqT6y
ULO3tVPvJrNJEBy7hzBmAnNdqJhGpK8Ng8cENN5Dl1N8aMtJ0oTQvkO/Q3wfVVS48wVk0Fs4u9We
vELqODHERs0FnYTGcevVaXeCzXHg1e2fmp5iTYNpD+i7QwwNUuCqJAs8DPDu1VFsn6Wc+koq2z42
hlbuIumRXjJlnZ8NKZFBVLF9m0n2WQ+Yojvy8rYWlONnNRlYAPsJ8h0LPZLeWJiM3nAeF2V1XASg
B+r12loLhe2DOCjB0g4kHUdekRFS0k+AxpBYcOmo9FGCbW97Hb4n5avhAopYsRbQiO8gRnobvTed
DekyRcQqFzuP0bpLrEyrL8ZSIvnYD7vXNWWt448Nt4qK8T4ErHUkaXvwrTbpVrqCD+IC52PaHd3z
uHXOhOWCHzTFVrkdNasabftOlKK/NSwj3w2WAtOasCrELlJC3yZHfQ9EZdoIs6u+JE0pHwtyoT+T
UtKeqKtBrBpjmJwAYqPyPB+m9ltAl+Acbod5+BExrVjxHOvZqa68ME12hQqvlAvunKjg6PR2r0cs
HdqX7ZZFQsYpOBKiBDqjl+0WssmoEuuiBseVWGutxQZjG949GFps3tXHIjCqW5tvdU/P5ZnpiUWL
yHWJVM/M7EdnWU7DkHR2smarn+nZvTEm5VlbYrdI4yKivmZ773znP3TgbcZ5hCSmQ8OXhvfL72xR
YQpGM0W9WSbWvYonD5OiGbEJwNmRWQi12mXEganwLTJ5kVqaBudJ3loXFbEc4FYQfbI4at5RBvze
N7MlSmzDdD22gwTCvvxapl4QQiQBFwpK3njsr+lHXQdsMFeQbC3fCtIAaA/WpLdv4Q/XwqtbiMAF
j8TShXSQQbw8LrgQnmhYqhtC5LMzrwzgozgg9fwgkndVYj4iT79X6InXbpOQHRKxULdpGKw6UmWu
srnKUC3aj5Qe0gsake7lGFvlQeJy9GeNbls+ixL5LHbUdUCm9S6djMmn2fG9QXy7oqK9BPhVDAN6
KJ6Cpr4Mij5fGZWxIXHI2+Uzsj2b9vwRtFv+pMFR82WWijMHXhTzwlyy7XacO8ox0QHD8PClSQ1Y
bEHe77QE3y96oozVTP7FxXoAsyAxnCdQhQtDnwI4gdbq+e0r+pv8T9qornGjeGgbnN+Vu54qUYyO
yEUrzVb+2Kidp3veJZX4dAcyk2pQ7cjorne1mOEm/RYbjr42E7jq7/RDfxM2IKwQwhOIfGjhSPfV
rR34kyom1WfTKdO5dgLSwIhdHK9+nO/f8ildxE8NqUjfu/9cfu2phAQKoLz7X//54t92z+XlY/7c
vvlDd2XO/1//yIuPJZ/6r2/nP3aPL/5lU3Rxp67750bdPC+O6x9fAXPC8pP/0z/8j+cfn3Knqud/
/uOp7Itu+bQwLouX1iUkl/8tiVw+/6/fW87xn/9AI/lYIEX5+VmHb//8h+HxCz+9TsL6YLC5xbxJ
hZ1xaFHv/bQ6GfwJO0WeH0YCVt/LTfsrEtq2PriLiBYTKhg+/owh4i+nk+V9QERG41tHWvTTOvWv
E+d7KArKPzO9/+zSeKWJQJaDZBA51CII0i2yY14NkTrZJhBqBx1IASh0pMKJ3lH7oq206kcn0lap
bBuiPWDjXQUBW7MmFja7G9Derv/LRfvru/0Hb/QV0Q1d+89/vFRI/Pgqps6VwuFlW7ZpL3KRX8RJ
g1WPJGTo+rrPEGiFmQw2fdPcKDd8Tz3w3pFeqeIkclnVVzh684nCbLPI59O0SeCBCn3z9kn96QKb
hqA6DqbS9dAzvjyrTBoEVeWGvg49x9sBZhrXoFNAw8ZkFsFU731lMZc6QpGIMY+AXmFkfHn7S/zp
fH/9Dq+u7Ew6QOLofIdIko5mmrUHvKAfbqTZTe8MRMtH/XuO+XkTYU7ZzqIuQ+vy6nmy1ZCPQcXz
5OKrP5YoS8nOcVONhhOjKPlF+TS27+hQltv1+pjgdGxeB2NR97w6PdYaqcW+XAcZldLh0Aj32wgN
TmBbttqlxlYW+mo879++qK9WRD9PFSEnnTPEKbxIr6ZxFdaqSPuYWD8xlJ9co++PRCjNyYbulkNv
2cRBuiaiWcBmdRvPt7wg0w8N7fgBvJeeO/SXLPDUuQ5X1i+LYl6SUdhooc/Srgoa+9XHqkE4DAuv
1uob02ogn719En96MlDZLssRVHE/hq1f37ksJS7cxRFDdl+KpKVMg3SfTBGah3kK0s9vH+xV/jxX
DHU6Hk2J1YWHg/fh5bsAy8AhMQD0WlZM+g2SgeRAZSrN11Sixo1u6sm+46ImG0e2MNKBSmz7AYjr
guu5aAkmMbZvf6PfntZFLo8hA4cRUzhmiZdfKEaaTVozyc2UjL8MwOu2yGigayCD3Mh51n/On/9D
d8SP88eVzpshUAFzuV+NBVDlG6efUHoR2Y1HNFAGZb803uPb+87y13znvVgu54v3At0t+mkXf5qF
k1Ysi4ZfBlRLFIAfdJsSxgyN5LEug8Y95WFRbqwo0tSDGAqTmc3JcuBYnfPOoIP8//XxeSXxgBCX
vbwfmF5eHh/UEupO12XRDaUXglwvJ49dYlRcc3VA3Zh9VAEtsYibWo+hkEcYpoKNdQU1Ftt84EhC
dctgXFdTGyHuirrqaGjI7PyRNl4NTr4wu/2AH6Xw6wY6KVnDtD4hmsIy4i0r74eJvJX7ObZiOOIh
Nc11QsgVZOjQGgaqDFX9XVSFA0DHYIVbRHk6YT4vhsL2QccpkKNE3q5kZbtiT3ZzA3YqqYfK12Hm
I3YrpYWMnlSdaEk4Z/HJwzw/FOVUZdscBL590bh9A2Ob2N7bxh6srz2QW7rlZgG2uU2D2EF/O4JR
IH8egNasuU9GqC8BxbWBT6R1a/fGmFzaorK36xVsTrrl/N3Rqdeirt8IMWqpP/VG+rnTa+8KCnEA
n6Cxqnsbv5W8AMteXlMStPOdKmmeQzOYidXpKopudpyJj7Jp6y9cJjSv7ij6b4tEXm2hZMaNn88B
22JS/+znEe9IBmiZtFygP1n75FhKUujrnc9owOH6ARB2zip6tk8kU82KUlRpfrbTYr5sqLM+G0qM
10PZSEaWOkgfUtOli9IU87xE+qjuuksnqOJ5Wdkn1XrARofSUbdJU5Q9LYJSvwUmEKJxQoR2S0S1
ezPLgQuVDQL7xoTc3ILClM0I58qMejRUQQjruguKS7ktWqGikTXhPZ4MyVAfBvlEPkCQ7GZwkt+7
BBSmn1haeqQOTarLmKXwOmely+GjHbbiDMohJY2c1++GFRJRgYQwUi1dUai05tMUhPqwczQY/WcR
gYbWWewOgirJnI+QLSF7JPfkiSLmc0MKlTAEkOXC8JHNfbto9zFhe1a1R0hv2VS7c2CycqA2Tkpb
BAkpiJGtQh4o68iLAMa3sbgcSTtEf2xgUlhZjU3npMnr6TrU9UKsW9YV9api6gIbGZjO5OdTmT2Z
jDXTZm4SmoIN1HteSTV0D9UY9/UWVMPMXniQttqrdrZ5VdCQUIbtZHdvsm5Ra8/EKw3CeiAAbgZr
ITG7yvYR3W6I2stCDEnSLWzTYU7GjF6B0C5D3Of2XgDdINTXCZ3xAiZl4/iFqMS4s8gtmLZuXpEI
XyMMdFfAuHHu0MiUXnFukwuQ3Je1BLzREaxh+YUz195OpZOLLgNDvnYBlkipTxPOrGGDwNGut8gE
p+kZmUwyHciP5K+VlCOFKiXklH1FX4Q8zhuz9hLbQ96foDqRhSw6kUYfddAyJDLxopxb9MpaCvNh
Dza31sxPtt6RxjgzFTU7HDX0BDuezmit91We+8CiQPVDOW66Sx4B75OOo4AE4RoYFEwvO03Q3gXe
fJimpkNJACHrZnaCKfNNGVm38KxI9utlAZpTUmi9GgTeXqh3+gJHAkhK1jXmqX7vhMhuN4OhM4Iw
aJa28cnWzOhKVuH41aBXOnwmRiAGdk/eZ1A/lI7TQAIr4fwWlMXFUNNJEFQx83MqDrXcl07sDBJt
SEcQ4qpqalEZK70wpPUxT7VeEfCgIyrIWCYD5DIOlEv1wY/D2LnLersfVoRGS9Y8aGGX1owjxgvR
p3m+FFl4CHsB08gPgI3BRzGm7q4G7RDt88SgYQEwmMBIuEyxubLklH5Stj4HKzJy3XKtdWz26Uf2
4Y4cwDS/sJCziH2LCbi8BfUOFLBICueU9s6AVqFArWI00QXT0NyvphQuG15wshDLpqcJnzqkwIVo
dyYdAno0D9V9W5rBrRVBSgEYNdj+OBv0gbMpLx6DCHEgG/uFSFqomzaq2vuIOIXjAE7ad0Z3OAUa
rD83DAM/kOyKRIu5XkNCH9XTJQXnx9IK6CzUgdNsCjhPfts186prM7ipEWUfQmkk4b2h8EFWyRF/
Vp7dtRCFdcr3hn6uAN+TR0sjqiI5bSTwKYHwZpmZq8Ow6fAR5H281RrP+wywU6PaHF4PFXrSfW66
xxT+wwWCCLkpI41AqShfNX1hnk25/hCg0yPQY2zuXR3NAPv7ce9qyfBoDwsPwmoGZlzCKngKlvqv
FdGoQboWbQEj7wNZf6rnqGTQQeT92Oaty5Ipy/fsrPtD2gTZF4+8iP1YWsMu7xiipomWtweQnHzo
JZSnsqanwis/pWmQ7ZsyQixLmscgqMilLpq9rbSn5IJMUbzNpBOcA2k1dT8xggdrtIwdzajSW/V0
Kb8a3ngAQhbs00I80eJH0qXlxgOcR23dKeQusk3SHWSFJWY4gcReBcSqoaP6FLRzdWcyvq3ZO6DJ
o466yZd6sin770kENF/zovO2rZ8mGZB0X5PvWtgHfJbJThPJJxypV7CZyWGmJbxKl2uVZlm3IZNc
+IgEem9hEhIRlhXDAea5vo3t6KyNjTuBpGFdlFAh0ejX2xFW5T6xyDlV6ZL3Edcm7ekBuRSrAEKL
sKx/DmITYixBe4r4L2FekhhMXFytQNg3REsTFTCIjMyv+sGifHhbiKFHXqR3NUXyYCK8RIbVFflb
zrarh+DADuUONb1B8c5mbhF18dF1jLMm9vZ5Jaq125Zfo1Fcwp89E80MBz4x2oOLIvMMPfRHKn5g
Dfv2SAIerUPpaWu7WAaQMQoVQm89P9KGjL6zJnS/soQmRtmbUWk73oQG1JrPae+2Dp8g1FofyHhi
IYhqh2g3MlVGZl4mTvi0AynjRNdvrDw9TAYLAXs0P/aJfNZ7fqcrlNjbLXFTpf59LJwty7HuY6Xp
3RrtI4oZmIGVhk7ITRofdz3dSpPYrTEcPk92qx2sObpO55o1ZZ2QiiBEDLXPdOleOnO2NVvZIBGE
2OoCHZBtvemdyV4VS8bO2IoVaVeQB+vgENvoKInyHTZxoa5LXBDbSOYPYTu4t7TbzoAijGuNYK08
wvbmBe5FQMBBJ6tHyxvYk2rtrTYkhw4vfxtGn4kjvFN9SRBQ3ZyTzyT8Kgof84QJjPISesM6uMwz
bePEVb0pgLqfV+SXagHLmr4zntoaXT5yVZgypCvtopT1sImEgM3nlKwh7sYbrxX88ECjnuZaYi6X
PHY+l0pSklXqOyKX2I8K5bd9PsOR/UpfCDwScEe/deJ1WdGcjqV6sPSo39D62dCj6o4mwLdVxAaN
voAYyX0kEysju+7exVcB7UVpza5ozGFCUAqTfixrgtlR/GkFT7nXsQxFHT0jby9pC9oE8a4iK1Jf
RV+j8UHkHl5zrRN37SLP3+e9Nl+TghTeUs0vPkWjIxalYFxz1fKQ9rswIzddDaPQn2UXwYtMnH5J
D+NRq4GhO7SoAnL7CqwiPZe+yEbbZwHiFAcjagUqToCA/WevJjtmp8d27aFvld1lMqjAIu7SKq9S
nfSPNZla5n6pRJ8Jplg27oGTxaumEdMB2qS31yao2muaaglPTouvdmV5kfk1NIiEX8MJalEumGaD
+bFHehN19E7bSHnfGuUapAgHvYXgpJak486hNUL8Gzv54EHFEESoKHs4VMIzLltKd1xGTQ/uEj0n
+TuLpLhxVUwgEXjG5FLvMNz5DXCYR2MsjPk2oLQoeKhtMs8tw6GRyFnC/a8aGHNU0HXC2GaXLupK
AFLBWWQJo/UHr9JPVDJuq7wK0QJSk4NmONZZSppoRK+AWgX/PFiDZyBD0KLvFU1yAqFbCwpt1WpV
t8OkrhMpQvDOwTCH8iEkfmSDeF+cOs/uBAkqWvtp9GTToGAtuEqSsLlgRV4o/NfKDZ1jnJnwlmcx
NPxn/O486YNsJZu3HpYsUpMTdGQeVEMU8s5wJ2YvGnEu6l4HWZE/B0Hz0CKX5lqpnNiCQKMDXylC
hFAgetYGuV3ElBCmJGlLQPUPMiEhGfCzUe0JclL9oRNW/RwIGT/kYzFcY1weH9zSqg9Zj7aJZ7uo
zY3MPPtT1wQs87Kinndpa5Qdq+lZInYaqYCiD/acDs9Cb3wdotj7ZEECXcJNQsC2XaqFs2/Sqr5v
K81hpc6DOawyMxtvLFmX31J6ngxLIXm6YHFrdSTPi6KpNTcD+5EeQN3Gg15V7LTSKJ8h5loPOrnQ
d6azBHmWOPlJPRnwPq5S12t62EPayMA1oTbjVSzGbw4rhYaEzTZqV50zGDdWJrvrENcU8lIOcpON
rAlW1Pm0YUf4R8osOTokKEVtD3HbdOevQW6X10oLq3xdY349BaWon4ZMnz+m9MXK5S2roM/3YX1H
5FzHzpYO+ejX0BYTHwp+JvyQWC3a56VD3kM3zyEp1IFtPTgFtiHOG9av1pJFx0Qb5IAhB7tdMpZI
OC4IwbzuzYpNjtXJlvTECk6+O5cQuEZXEmvTdoMqdq2osvuJVbukgY4hTOt7K2EgbuqbIZvYgOoz
fecVjcA6JMe40L/VtKtnYpr0kWQsEToWYr2ynDeTQplPA31UHT4YpY5IvqAQVrRDv2QotwjonkkR
XaM4CZa0bKiA2ynVpnKVYwngIneKXZONXjjdRDSEm3WXueaWrS3TRTQmISYwkdk3Zj4nLllGtbjP
FLS9pW0NoHjuqshYebqZd/vIobmIH6OpDpgcVLhVJDiMbOIcg7QqFRpEYiTdtIWXlHS7dBCeurAz
YMrEy4rkpJVeDoI4saJryboUVJQ9NuXGntGz+HXtwlIqzRw5t9csWx+tSedn12z7aEc3sWARPwza
jRvpE96cFvY3k0cj061dNSjltQZjgPQ4TVbQRX1NvA1OgnikPr5fcJz5TofCet10SJHWJIXowQbt
P7k3XSRoCCAdAIIqR5TA64CZm/3YsCWliQiKsXLcT0FslyiDSmaobQiRuN9CrE/fYV38oV7KJpz1
ETtqTBv2q4JhAUmMihKdA8XrjIgbCLbqHH2nFcX4Tjvkt9qkBIGHUZSyJxnnrv2qSQHfPp1x3Ojr
qVEz6AYz9U1SpnwDAfa+LrJw83Yt9A+ntpyU0MG3SlABr4qTkngc3V4q90ICA9ODaDrnEeCl1LTp
ncLkb4eCVUEdyaQZLYCG6K8OZZqjbKIo41AoArCmML8VaJrXxKP/hej6v9Cy/P8NwEif95cb/FtT
8vax+I+LRxyL5a+NyR+/9LMxaYgPVDUNNAgm/UQH6tF/NybFB0unZ8n/JFYv0+P+/NWYtMwP6Ac8
epWAmpj6l57lvxqT5geXcjrdRFrRYE+sv4Vg/NEL+KV4zRelU0AbCWUwfVOE6C+Lx3DyC+GMi0hK
KrIqnCneea6aVjY2LR+OkbcjSAQpXjJ81AZ7Z9TxwUq6aquL9C5LxKYvxls7LggXI/L2SCTECSEs
iOkc3LPmttkmgm3tN2QxHZyM9AN2Gxnm0qGkVsBqk9j750yMCLoGM1lXcPxXky6/4wRjrvHyvesV
n2ArVwSmu+i6e+N2cPS9xl6L/BsBlDjnZ+z2SxX2h6J+YI5Gp9U5ua9ZwV0+iJ+U4L/1mP+5nf6i
Lf9/1rz/f7AzD2DkrZfgjoggRvh/N+Z//PxfEFLE+R94snREHDryDTrx/3oBNJp5H0yec5e+xdJ+
/6U1rxn2h+Wn6eXCjIM5KHgy/3oFtKXZj9QICuHCcrMcgIB/pzm/NGj+/Q4gEuLJR2AD3g8EtaWb
r94ByHekRUB4u5/c0jtaXdni8AJQX1ALurGJKt2LVC/urBh/Br07r9xbBRsQ1WjNuobr4GMOMthP
GXBtfrmMVz+/w6+9+peTE9/MASiDrkpg/Kdz9hp8SGKaHoZshO8DPaI40bH0rJ3auGJvl24b0P/b
t4/325VYjsftoHlmMvu6r/gh0WCNA1lww33YFj1W04qIaOTp7zSvXzXrf54WjXKXwQ9OCZj1l4NO
FFTUDSme31eLBrzQyKKmUu5quyDyxhu3n4lVpdVwzBFS+Cwuh7VWN/07XcJlDfHirqP7AFEDSouW
n8nj+fJLxCkV/sBzyxNrCrVv2QF/gVyRsU11e2SjleGjnQyuRV3q140VmO+sO36/CIzt4DHAhTou
XKnXszPC1JawY2M6EZONM71EYtmLyb0ydTzSpQ3dnhxncW7WqP/Bw34mPzV550b8druZRADkoQSR
tBVBGL28BAWboJmic3dqhAhI0RCt3zXSeecoy4V8eaE5Cu+vFLxnAnTWy6NM8GhqI5q6U+0wC4iY
3F0qG/auSbTonUO9an3zZDGbLcsd3mKoSEh7Xh5rrobRQEuqTiYBVpggQo39GV5lssm8Mxb6pBKV
LOM/e5322RkbZ6fFHYatIAxEvkbo77zD11qe5JfnvrCSF4UR4A706q90GpbMa6htzXhyTO2B7BaB
Qb6g9W9fLwLVKK7Mv6U0+HkBYKVyTxfOJc6olxeA9C1rcKpMncop6TY9LWM/XGrgmCHlO0/wb/fV
o0eEjRbWr0tndiFI/9r3pvKpWjsrh1PW5zTtYotoJA8bG9xK8c5ZvWyxc1Ycih0rCgkDsBKkspeH
ouMEbyIY+1OvFfl2ohx6FvToh4PGtm9K5cBkk7CMtDI3N2+PiH86SSy3OrJDiYDjNUos6Wiew3KY
TjlLqb3R9eyq2jLbWraK3jnUb4M9J2kvcDmEBN6is3l5khPK59iDj3wiCOUo2/SzMVBaITcdQ2Fr
fn37vH57MDkYc+cilGOa5aK+PJhcwAfDEPQnorpIgralLNawMtt9pfLqOJMPeN4XbvnOI/OHoxrQ
g5nxGblhyby6j808pwo6oH6a0zz4mo7Fkxk38c6MhbbXerSlUmnm97fPdLlsL15BFhf2Au1jKwSV
2nr1RvAt2C57tX7CpTHQkaSzPvMB+799FIHcBBo4qwkJgfrl9SyGkb0lPMqTQ99pE9ktcVsok7Zv
H+U17215EZZdMfjHhfLFquXlYSDImAPp184pqdyLvMe5ExKY0dF5iPsjuFPDhJdir7xkH2WniVQj
anB7qrsrJ2TpMJ3e/jp/eDmWVQL7G9ZiaF+W1/YX5QvU8UrD6Oac3IbI6Zgk1nLyxVz875w1Skym
SUCkhqG/OmuF0WEeKACcIiRE8WHMVuZ5fOHejtaGGlSyEof6CS0EQfVYgL13xp4/neSvB3/1ppQG
hUZc086p8C6s/ijlZRi9A7j+/RAUIFCnwkvzQJyKV4cYoBXpmZZ0n8xJz3bZjOUpTyUxIxlutrdv
2e9vAw8pLz5rSnrL/NPLW6aNuWVFtDKBlznjJqVXvyKzonrnmpnL4/7ypaPiYEBs5clg9W6ZLw9j
yKSJKTZ5Jxd9ULpE/nXPoGwACQWJTEqwow3uRrzc6aHquuh77ZJmg5MzLet1WVvWF9gACGGMwIlS
v9Ss4ltuF2wKi87A8RBAswjX2OrjbkeYtQwQu6TZuHbNTp1b8Jeumt4h0dB1yNVVjVX6Y6+V+j6M
ax6T1uowYJpD5H13yzh/b4z7wxUGI83aUoA3ZoZ8dYXBQGI7oPRyKtoMxXq+qBPxRb8zWfy+fGT3
z7i9rNfZwKCse3mFC0oEjXBb76QCxs00QE61go4uxZlA83rAclbNK2XZQQ8TX5+vyNPAy2u0WX75
9hPl/HarATza7J1Y3aBvfr1HQech2ynWwhNtOg/dRd/6Qk/TvUaZfpOSefrOaPD79V0A/6zcoZWK
hS758sRLa65zo+nSk96EqS9nS187Obidt8/qt92Bx1H4eIfdJWzZ14RlMRnAd3BgnCLmagK0zcre
JoqArHQcbEg6Q3MeFkVwMOtJkKsUVu8MCX88/rIpBZ/IBvjHRPDL0Noo20JBVqQntEox9naFm1cP
HaydrHPAq0HNnuh9rcxS+1xHWCbfPv3XlgsmGs7fdk3qohzefc3Rm7LR1aLISU4ZgplR13bMsM25
JCZ8M5mquksiWlOOgtHQmywdnHrO9rUyrHcerj/c7MVY5LCG/i/qzmPLbiPNuk+EXvBmCuD69J45
wcpMkrABGwiYp+8NVdXfErt+qdWznmhpQjLzXiDiM+fsw+0a2L+cjEnHTocgnfLFX3oUcThNdwTi
LX//kfKZ/1I1kw7OqO6XcfNEVl3XwWx6aYjf2A3k1ZxbvTCv/vwz/be/C0cu4zZ8Xc5vb/TvvtJq
EgiU/LJ8cbeR/zQRNFoIb/iLb+6XbLCtVt7KOcPHPsbMlxflj+/HmCjoSEovXiCMVJsIibhiiTq7
IN82T9DDTV12XYlAPLsg0r/0gBUlje68s+rkJzkp6qenj1oHJ8ULeOjWevlpICw/2LO1EmUn2RFU
eem8D0lpRIkyujb888/p3zz6/ALORrnWCaz4tUg05xSmaDIWL2LtqsMIYjaaiYfDNobedFywQQPx
+BS1ed+SlvoX7/1/7yC3j29D6VIv8k392rFh28cwTqv9QiKrsxtzwXYM4cU5SGy1K1ujOBD66B1X
TC7XRZOYB2Ijl4c5IcUFvFb2v3j+sT4FuFNccwu/+OOX6TLsCSZRFy9BpXunQc+bPfSb+vDnn/j2
t/zxtuZ3piT47d9hqvZLiawCD7UcwWYvKyBTtj5zts8DMktzQWjJ2mBE+fN/7998yN52WTBgsnSb
9/qXahktZs8j2g8vwaS+tZ7Th01mknSOBOW0zpb7Zkj1puwhjVUzFSdjJHx71tVwsQAD/t2blNEL
RTWzRNtnTkmazx8/4ywXJGMttXxJmcR3rGTkcKY/Ers0GDLMvuvwygdX793UFlDesvQlyzv9Lx76
X02UXGkOywAmANg5HNrcX75pcjQnUVqe3CYFPt6cTr5SlaYnWELjbtLHLmQhqB3sXtR7IAcEso/W
8pRo5o86wAu0yIcFmOtfzMh+izX73ZPB+b+NVGxeBGYqlBq/1nHN5NekFqs3jyv+Kh3b4s0dBjlB
hQEAH/aeL0j77QeD2JBpca5T8LJvbgfwIDSQIGXIi6zqpqvH5D0zpD7QaFaY+r3MAqgxqcEOBRAL
XNypMp5gzCyS5NusuZUohJqQylt/M1P0GGxfp/qpCxoDpzGznbthGox7JmyC8BArt59M9GskITsd
KaEgt7r3Da/81XCNPlWiKaywW4eaV5nubAn1dsVabEI0fFBAsN5r0Rsvix8gP3LGJkOdh0u0iAy3
yD5MXW7MyKwMLs3s1tdUrumXEhbGVc6w5tMCCvnUGMQuSI8MNhB6wvy0lE8UsOnONvK5tLu3V12C
GKmdFHkcYBjkJjxLV7m0si/0w2SvQUgIGFohLA27IOiftKFhCyOKNlgjJ1tx2ZAuVHxDrpb8oyP4
WzuN/9nC4v/a6o5q9Hfn0n9f3TGb+ijzj98vLn77I/90FLK4c1HocYV64JOpQv61tzBcbINbbb/t
zDY3Dzf9vxZ3hKdtjRxmH3oAwhH5Q/9a3HmsQQxji57Z8na2PcjfWVqwRvnDqQ197R+pI/wbaHmp
XLZ643f1xDAsZV9VrWIKJszsW5IhdA/rQFf6TiPCl6RIszdAlwZunkcgdKrvfpHAURmN2CMU9Djl
5dJHS5AAptMg+RFybhXvi8rrUzKZ3Td0gmOYCyN4S0XCAAzvb9Tr6xOaEiQVDlfvMLfiaSXn6jAR
ERtBtip/VLItLiSBZ2+Tp9aHoi/i2lfplfBX7ah34BS8XtVfpg2yZqpn9dKqgbyBztHuk1ZqV23h
bSRa9IB7x5vEEXN4Fi3AAs7wjj57xjj8DmX6jgRrnxf211TUd0F5l9kvbZKI+2ZV3c6xhDqtW2DS
ONnf29QSj6j5ZwjkYz7Se0IF9FrD+UwXZT5A5lnvvSJz3xBuoDf3iik5cOgsqKcn976oUvcUKFeS
9YtD03F8eW4tNpdOMIUArjyU6YV/hCqIWKKt3H2f6u4uGJvuOCG7ekOCCCAUo0mEoWXAlgehwNf3
Yin0kC3vegOS9nn0WjTBWpcCrnb1bL6yuna6CHNaYaeWEhBXml2NzpAc0L9F7uB8ETxOviZS77sa
Je+1Qi5ylZQmFZkNiYt0uTuIkkYsLX3e621S3E9l8GLmCZzXXvcvI4pi8C5jxWBoGM5YltCPGcPZ
BTAT6739HSiFe8ox09BE108aSqLrIIMeRY78fEC2UV/NZouSySrS12mt8ay4DtswRKfPRe58I0zW
udNkkrC5IZulSbP2kOT5jDRooapE7WMflrr7SgqoRtMirCMkSO1sZiLZwXhqPjap2QBNKHKK/t4F
83Y9WXLC7SB/toG5aGHVjsatWJISt0Ijr2d+rp3W0Xy69apf1tlRKx+DrB78tB6jWSlx9Mq0PqgV
ZNSCRCdSkp2EMXnTy6z44FS56K8WbBxkg+qCTia9KERJ57Ye1R55PXmnyP3gP+bAd9CL+FOH2x5x
7xIBt5zOCVilvWtl9ntrTd1hkxnGWd/q1yta9Z0l8/WgcMTu7MVNbouNjdsGPteQZEMABKSYv7FU
XI6OUY23Tb0B5BSkjljJ5RU+cBIRYZGmJ2FJEWLftY8AZLxjldP6qc7xbgG5o/sBgMtCy16XqOyn
hTRyQSYF5vw4nU3vjILdjbR2bbEX58kzIkOe6GJYLqYyu32pBf2XtLEnUIehjRPSeLZTVjbgvzGL
sN+tzz0Z0CdD7609udbf8IfpjGQI8CJ3VN9BO36Y2U2gU2yn4DtPz0dQoAQd1nkEBwg52xp8plpL
PUT6hD5uaNf6kNlkWA96k+7BUb2vflaMO32Bjo3vxOAVKbK9AEB6EV4anCanRLnvdZiH1pUI+5UN
yxPmImrHbB1usQD0jyLP1RlQN8iSpizgzyp1odPGiWHaRccvFzy5rKQuVor3i/aXXFlfW8zQTUzt
NE4mJLOGCCNuZJtUbwLnG3xk+C/SHogSwCEnq0D2mi2pt7lp4qC2r8y1uWYfk3+jn3kYmvKbRvgh
lMfSvPFsrb3KsjQ7aWX6uC6bNt91b7Mal5zv9VireKVDc5otOi5sytVQwt7tfBn3C3JmDdUgP0/D
N9hMJQG3uh/pqe192uWyoKubc5IMbO+xHjYcJx7zC1AfZ1eMkNQ6LqKrXgQ27wTBzrxnnL4N2qMT
G5O71Cg+cxM3lDbsFs/ca6P9nmpH8JZYOBrTDa3S289t90nwid3sRTZdLdlYHrNOgOautVx7MFEU
3yJMbsOptU4lfmB2G+0uUP0Y6jKVcZmTP4JPMNmrdupPfYUrJhimV610IOhA3EUUG9V64jhomf0I
DOQd2imUpp4WWybU1BSR6Wl0HcK0ZW0eiYZ9hJh9uxibUNoBQzVYpbgB2qjuJiTRrxTv7W40tXdk
2jKcU8e/G0Vh7Xu33uUqeSNy9NSZkzz2ixmcJzs4IkE4s72Uj94Kp5DR6EGbvJMnuz1uQv3iBfxf
sqRLu2P8ksfp0oFZnLQzELGfoLPuHJMVdt+BVgeG8QFFvd1pxgTJMu/gYrt5F3vCwT3Q++uXVF0R
+wPvaeHiCcGvBVjcKa/ozpEGmonrhILC2OmW9mdvlt+yVqU7WxPmkwZAeK9XVlTKefqRI/cl2MMg
8Rk5zXE1Nedb7ub+1QCJbQdSbcHZaF8UIuJdk+CrCEfOqhn15rnhKj8Vvgczdy27K78dr+elX84e
AMXeMu55yfaGm9EGsqjNQm+9MfyyuCXXE+liJ41dg1LntKwTMQD40Ya9r/zqMCt71PfuJpBEE40t
QSXqmUVQe6zsaTp4q6WTslG9N4NpHVI4iyd3mKwToWU/4byCq88CiHNz0PiPZZtg3SDxJRq6PL2g
IdIOAxoAO9Q95n2JljgPHY6jG9qC9s63N/cqRoXD4mfiAZWsfphE4J7HVSbXAv3IvuvG9rQuVXMh
y2A5AStmdDyxnxEsoJ91lYGebaZpT04rt51cc6jjem6vz0GaFw14p3b4YfvLmmPj68y47yYsNtwT
nwCREXFq0j4HONEQIWvypVjH8Q7CO/IlcOXfa2jYbEU0/FGFXqXgXEp/52oySid15eFS2dubP532
dl9VendCR44zxxxju8genbaxv5eTzQfLlX2qUJ5eKUuqHXLveZdgHgt7PnwvrCrXxdatJbdzsThH
YM1zDMvMP6rKT98H8LhT7p+I9b3M5nJxGfmXtkZKmL5HCxMx2eyiUk/OZT6euqI+9kFxISfWjLqV
wxsiUbbPigr4/xTl6WKdGwxQoYZgOLYqK87LsbpqfGHvu6E+lOCh1iBp7xflevdj4rKtFVND77x8
abp2SlpauaEO9Xm5W+Qlh+tnNCwA2yKGQv5tLgdrR7zaNdR6wHrzGg3acpGOVkQND/JhdPpXo1yv
lYd3txFomxki0Hmio+5llAj5EZSLGWml0g7mAPSGdYKnV0eh2adqWeuYnURMf/WV4aOOCbQoWaD5
+1yU3MD9GAB2T3djOX122rtsazpBk9Dqa5o5qGqsZcI+WB6WxXnwk37vznySkJuREBf2VTGS4QIZ
Z4/tTOx8j4orbS4+cu9DXt8GuKWjZnUOmHAL/CCij4pB5qEEOx4zTf4Ohm6KrUm22HfwZFkV0CDL
j1OP+ptmuzz5qf/VqODFAUBpjteAyyj2LaPYabp46InQ0nqFWIQ4J8lnnFTS4oXhkMlYB07A/8LW
ykzMqsmKqBamagqjS/OORuG08UovcYuq+3s2zZc5kyomC8DdTV72Im1rV+rju1U3j42svgNS/Jmw
SJiACGQ1DMRW9QdwtlW4lACKLCe/BwY1smIV4krT3XZvKQrfUY1X5IoGsaGLs52a+2zEzdFlIz69
idq64osP3dLxHwO+a7oBhRjQKvepes02MnprGN0LyqQ9Qv6bzb4SIk1HhYyutbGqZzy7uGza7iVl
/wFNXc2cp4sjJGlmcJeM9CRHuzkbXTHfaphmXs3t2NRYB7efEPOf1Lo5ozIjv0KaHfkUOvgXONBB
zffdU+vk5s6Qfo3IwYnmoipuaqfuz5pRO8clS9Gz89QFb+2WwTUIzfxZrYXzjrodYb1GdIYg+ZmA
U6uRuy4dIHm5JmEh7U3JY0hvAQrWIbMMXlm6oS87r/+hrGDdpyNk6KbjKcdNsLcwy+wWKNoUb7V2
M/V5G6M3/+S3O1eadk1Stht77qBudVX6z9J3mcyIWb/xeiehKFr9HVGOPajpsYt7v3cgrY7Dq1GA
SvECdSuM0dhnjF0OSnbaRXN6PfLIUrnuCOd49sG6hxQuLag1D/5RC/oNE38VcNDhfTJ6ItzxbJnQ
tQr5oWQVVoEfQwXbr7q7XOEbDLGURq5t3jRJfm7zrvHDtMbq4OeHRRXfll42t4VkqNSU6lzW28kE
y2lfTulOTgAmjUC/DLbq9lnfGdfUJG7oTJPBSzDv3aq5XrzxvdSVu7fn9RprOxeeblsnVVTyOGDt
PI2df8cVYDLTTi5ykg0AzG7GFWLQV3TTj3osZrodRjQsCM9qIkJZ9FBA8bMhg+v6+dBk1jWo6wfZ
VcWeLtLldQYuOnn5W6U87g6BQFC4fXKrdOm+kQGDd4/jNPY0shkzTX5i/XJZU6b8XpXl7QM33Q9z
80Te3ws8UI7ygAQiI3g0m/KB2zCu89wOeU9Pvrs2YW+6Op4ErKqjwCKxVMsSJZPg0rUDdqATP2cb
sIqf5HovCNvFEV19QFhsOcYWLS4LlwICNBmhICssS1p+IhJimReAIWrnoNfJGdAciRoGRxhg33SX
Oq14NdxghxDZADTsxE45ttzCPgdr4b2YAN0jjDjnEkMc3Ev8ihO1WkC+Tmu0TPBWDtU10x7U4mbg
L5zryvd2HGBJPGiZy3jQyXeALL8lPH3cNW7FgI1UEJWbXwDjXiiMbkehJ3d4HO9NJ784tf3NLDob
tgnVj3DM2MceQFVSGAfYNK926eGLQ5/Jz28mu66f0LX0zUsT4B2Zs0y/ttw8DSl4t0W73/7wc7Gc
B6vDUmOPEHkdwtqwDIzfx8LweYpnkgzCIaj801JrxVvj+/La8YYRwl6VQj9bC5543E0fkALMQ+8S
bkA3VFZnsxDJm7aCb10JnQsdN9cuOfTfKN08ODi1G0we6XpYMhGc+n5tn82RdywRgzXyGM6gDXWP
AnNRRsZVteTRHAjnVWjVZO/HIH/DYcJQYOWUhgxquoL/LsuN21kL1XZdP7ud/T7OgzilRSPO0C+d
CKADCOSF0rgGF42v2gTNC4nySstt+1SP0os9dsj3IBwx5pSNfuLUy59qUlf2dHjaTbAu3Lqe9DqM
NPZwIy2Tqaqvax/oauT9CNEqkrZ0fmqCnq9cF+M6KIL5qRvS+qhjqmdo6pA30PGShsoputdczfpR
6mt54mVUt7xQLHh0F1t5uvo1sEBbJI+Gk2hW2AJM24FB7h5wyxTv4+DqdF69c3QyE8RENmgPTdCt
F59WIDIHevqekevOYq7M3ZL4+1RP9INfDFosm7za4y8ukrBtsakGZkXh2LtbXIXRXCptmKPBGtzP
vrW8izEOwZlPMS9AO7HttAfFP7oOvIjKsgCndivX+FzbmD9bf0msUCOci+8YqjeZFv2+G2FXluXs
w8JSE/lzmgflNJu9ES5nadz6GV5T5fka0MpkUJcqd9xv7iL06z6VMlqUQ/xEV3bnMiXYoxdYhc16
hjKSl8ke1Uzx7NrpR8fs7n72lo8N1RQ1tqcduiDrT06CratijY17mOOKPCd7+wrJ+wyIGCCrAHEQ
YAhxLahQ4lxnREd6VNPUjEjWyGTELtx1XwrFD5s9IdlG20RSUgsP5bszev6ZIj+INcCHx1zr/KPT
tu0hq0f9hPXA+lZ3Y1TU2OgYXg+hllpUlczSYC8NmQwiexbZWdOH/IigOfhq9KY9BmOvfbbjkpOq
QGig22ctGbesh5/LQriPxsBKvtCwTteemkOyvqyHVWeSpBjPkBjTp3caHtKI616LDeH3pM3N6m42
JkbxZuu9crxUr4Fy8qc0S7wbXZ+zQ2MO1kMyphwClaExuUTxeFpzo3qpO/fGtFONH2GuJ9LhiI17
LCubkg78khZQX5lzDeelEDfwFqxXQneN69nvRBbmqU371SSFfsI3btzOlj15O6gX5VXZjL2HYVEr
DpgvmrtUn5sHm5ENMwHMYt8w90NkznMnfZu4t8CQcCY8spPHge/4AMyZMVmpubPcVF4qiziW36bh
f2sx8H9t5G9u6/D/P0Lwcfrx/ccfmIO//YH/QghiydrEJTgRYGWyOf8nQlD/jwCmIFJe1oQwAV1W
hP8c+LtwAh3Wf+DJ0KU5LGn/38Dfcf4DZSwKb+TPCJ83WdffGfj/UVKFgBjLsOExVsaoBuDuV0UI
SRNVNVf1GheB03UkNViJoArmwgrJ3EPYjOl6+jJZXzEhboOSgIB8RCWD5dOJfveh3f1j//d7W8Jv
SKv/WgtuP8vmXNsWlWh/cCZsq4nfrR76Lt9oNLyTCu7LbbUmaxpbmsjg/OpM0plpz55Pv9NMZmTK
1P4kkQUGC91HezvjliqiZRmYbpl1TkhDlTUtlONlYhBYyMI1TzhDWUqoGawiQfSTl+5rgOUbA6LB
Pmuhc7rNsS0rEpuM/q8k1H/UH/DLoVVH8cP3hu53+59ffrlZqDqxoCzk2YrlsCpyQuI6M/g+MTCw
47Qk1ymyaJ/zKPfgR3Evt/IvZHq/6G82uTi6VAK4eeQwgaAA+OWHAO0yD7KRsVGx+mdmJSnCktYh
s6Xuet+5sQYEM3vYSup9NQaD23/trKcJrox1YkvOfOPPv3Pf5F/8w3dOgCiCcpYT226L//3jTzQ7
CS04CYyxh65Xf+y0sSlohkZH7GUrAczQpvfufguLN88aWK/nesAWdJa5Q5dvTjhSr9t8JftNagOS
vKXPSB+ra9990QQRl7tKIuiDZ53qnzX6p8cSwCGml4QYtXDussLFgLqtpGpl+22Yjg4sqizzjed8
ynV1hMVhEotlWav2hGApcEHeZnV9NayMFOO+0mfnrA2WfFLpmn5U49SoeCptRmRIFTPGEqKpJki9
Xk4jXi4EzzCFhtHNyTCwhreaKtil8MFHSBwNyVFd5rXsqAiaf5wLboedoUtSY7i5p/FCkDaYCwpf
N3gEP1MyI7BcyT7Gn6vqa1qqUrya7Rrkx7QGlBBbrgM0zECGsWKIHkCY55lWf3OVXdsxZnqh4iAg
tiYGhYIonHSP5VWwvfRDV+UB4TOIAdfQ9laSFFrdEFMM/H4BtGGlM3k8Y5ouxy3KgtRfKiT3WPnZ
Vg8nBev7qcvdKbSGPP2rHG6Dw+mXp8YAqueYmxnDdi20Vb8oPTQKKwZAkA8TNZQSuhO5AsdhQFoW
wSqZ0wfgU+0CfIS2+bZMRlNetYFBHpFFSe4DCVm1mhWhTysuU4p4FpLLsq3W6L0jsyAs/Ti3Bbs3
twvq4ezko5riklkINQdhhjIiEVSDCmGNEyMvVj7irWf+4EQCB6O5E6M3aTSaBawDs+yIBjYHpzc4
tGx7BOmC2HAnG1ZkMUgMWR7IFRflIe/97pvvTOO6A/RAQ7iUGNDjlMYcS3XXNulxavNM7sqBv/mm
TKa0f9ZWe93zpHl2lA3VCsKjbwTskHrDeVhmG0CiQWLev9YeTIhwtp3Vv6yD3W8kUxf4hxoMypl0
toGpasM0Fud5KdaSCXZOpnzQWelDW8Oz3rNX8uoD6SUkSDEa3l4Wv4ISD+OERqTDrPZZWIvH54dB
XN4jqNMl03hz4VmVTgJ+pJUIPmPCygjORHidrwQlrgnor7R0lyhN3fGzJbhSfuDSl3A0RhQ0D3iN
V/2mqjR1nqwJxSspnAOBH7DYJxpQzGyMmqv8AyZiApYvUaIEADQzkwUY0pHORqsvQpzTsKkIi0zA
LOjVygJ79DqPfCofLhjTb77rJmkG8TTPbOF3wrK75JXVCeivqkthaUC6tumyCLdhetkG5P7Y5Eqr
XbeMyFK4rfuW5RbxSKGDDmSOtbxnOoGk0tDi2a7lZ1uqdIiRJg2gBhPFZ8DslCVCNanqzahW/PGC
JA7nnMEkhBHUQX0J0YZ2854cBXTHtfRhHqQkWceLMBjHKaWyh9mARfRg1D1yj1wZ5ESvhZd/Zc24
cbdzUkVC4r0orMeWMUq0EUp20MgCdkJ9QHyKb0uY7sbqoUEDas+Az7WlRVmddb0bdWWARqiHuw/D
zEiBBxAuVet7u9Ym8nTkqFfRTJSUdqVpXvMzKCbMfamXBSTkaBNha5UMcm7xTixrHDSBe+c6NEUs
28pWpyuqW32nJ3ZO6F9SaZ/0IWYSGx48JHQSCyMIY2mqXT5DuQuHpFh71k8gHCImKCZMMpGNnG8N
QXuP7PZ9gFWtbfwwrVqrdiwFWQuSftNSzFZDy4XG2O6RdSTpIYyKDZ0219KGo2z6XMRjZtBzM3Ge
yz27R40gIt8hgINZMFuKfDCWd0JjNBE1ZuW/eW4GQkGaVf5ZFqZ7HyxB7jG+lCXcwEJMabyF5JX0
R/n8SgiHv0YlAE0RsRN2YduWXvIKP6y/Bvw4WHvCb9thRyJmW+84zA0ZVc4ECiexaxKA58GRoE0s
ad6ZroKTkFp58ABYyiQANZtNUud5HiCqkYpqx206kAoHu65oz663Lm64nT3OThp4m+/WKuvTOGHt
6EdCmiv5dnO/4fIL3bghhGPwGblCOEGTMVW0aFZGkJOxTKu2zzpNVftCEHljzKp7C4JlxkKNOBz4
1VJTN9G2juKMS0VzwyQx0MNvLhqoG7PZmbd6mR3L1WQR4pDsBefM6dI7mYnePMxi6AK2UOQ6xWTq
sEmrSlIsXieQd8ZlMxsxXMk8lYUzc4YM9EBiqTu9UT4RVUExoOMjZkhFhdUCzzM3n0CUZWVzIPqS
EbDqTdy2S8a2nR55oecvtuVuP5fyk6UyKgWGBhYCgoGFfDRrarrOk7LK9wjTQfSoQXCrt0Y5eGFB
JiDz+aUtIbNObiFjrksSrJu+Ew+FSmBrpsr9MRIQ5x80VFpXLuPYgHyRrHdP9HmSQU4DXQnJHx9l
aBHfaoUWuT3pgaYvIzDGcmE55sCNMC24Zv1e+YsHe3ltGv5hdB+7lUaakBExViNb2nz9yVRRo/lm
qF+QLE6AKJGmuYGGdHuxBPiTpwX5B9+jA1AyGovRbncybefv84gLAhzk4tIOa2mtR828DuRvu8Ai
Y1jM+U+xSrK15tFZmgj1cltK+kg+vw3fs+l+1GglkeuptjjMstE48lDavPaVsNkkzKb/YAEGQQGX
6Da/W14QwdrNboV50u2x2mtOLou45IVNr1tMY4QMNEV6Sh30us+UnUt/LlXWfDlIS8ZTBiekOuUA
w8q7xuE7iIZJ45iQ2mx9akbry0PO13k0h0T7YJDT6mHuj93tKvT2uyELAf1x7YR7mVXZmuSELoET
rUG1auzRfTQYqAT1OyJVODlkHYzfSq2x3tFdB98JSvS8qAKHVIaM71eC3EZlEJc1jOUcraTSe2fR
Wzm7vTQrpn07QsYNScl1ScwwCs+D3bna11o+uucA24S+6xVje3I2AqrquZIqi+xlTPCX9DMnWdcA
WAxtZdZvVi7FybLnHsxym8xPylD8pbY0ghsrJ7CSF3lwqx2IWwu5QzGrhypXes0B1mbPiQD6EGrz
ROKSr9fK2FkgqhUTIeh5sd0v8yeIIl2GDQHkH3MeUBdbHtjVsBV0oeHg67N1XGYU6HFTktV1BYbf
kftFWYu785uxSiLdGvO3cnAmZy+9oPjKMceWl9xbAdjZXK5PAIbNZje7DGBCaQqEPXPnGII0mG1D
i+agWQ9JW/TqkIoCTKrM5pk0Ki/XvzTFgvgIOrR6bBtDlGGNQhW9OX0h0smeVZCa7fYLQiO0uVFY
TRampmt/lu3sfDfbQX31i84eh4nHyhJmGP05Qlg5v1mWYt3PnUoqDdM7hOFd0YMbJZ0uAIVHqXaW
E/gunv3UfB4o7TWIVBrXvLfypfN7lED0KmQcH1DsFiS9HN9Rpelefo3FeiGIwzSHV3oeYqGh87li
N86a40ar7/v8QUpTLEwcSiwEajV0oR5AHzyihk3u7d6b30A7awsLZKfgjsz65qQVKHyjGnrtx6Cm
hBUfC3+HLZbN7NMr3VnfCXcQ6xUTL/u2zke4P6IrWyi6BL9PIZPnieWgXQ3o0czOOSdlSo3hp4sv
IoP3iCd1bKlDejrCp0VTqEestCp/mj1JVyG2+4YZq9GlJJQj/H4rdRPlv8sV987dBMeSGNcNk+VK
YrI9U3YNqm/m+QciaSkRTUJBrhrogGtsS9t4Rhe9MEtsZODvlKZZJUfVXGRRqRGNFiOjCmCdrZuk
obLXEfsPzO241of556CgFkaNp7dD1OWr+CT+kumzF/hc1YhhtGeC89obTtAcrNGa9x8tWoAANqxr
Lby9SXY2WsUEknppeXIyzXuuRcbIbQBJtgGqUtZItjcWP6e0lBk7FqNC3jWQdhcGWQB9y+JT1cMp
Uf39tA4ENZeoka58MRi7leiVq0JpgDEbJ7OOppE3B90YZKxWUw9Tx1tPdRm04Eh1qGvO1MbaGNS3
Kyu3rYlls9D01F+S4YtZFOSqK7+9xboPXVIVz9ZYBgQ4WcPT5HXATZRe3tZrcmSWn7H+qacstjXf
+EL+ktE25t0pFXI6QHlQXC1VfjLH4TpYUN8xsozAZL0I0LQxx4N78ut5m9dnRxhQzQ0qvOJI2hE+
JTtFlDc5rL9rJCsVYN14skmZbkThXfOUavE6kiXUBstwsKu2v2lZ4t4rFvunqUarCZj2LcthoA5b
8ZFP806tTnlpIAxfsnE8DOzBjpKo2gP5VtNBmCSPkSj9lWzkSSRF3XkxrPSx9dtrb/KvM4Vm3fez
4WMDuNhhXVZkXfc+ExWghHTV7XJb4lc/kA+7J76DjaxMv6PTmvaOIHuPiL+MmHey0I169Q8GuzrU
7/0144RtKLCeqPZuyaHpydf07XiiiGbnoXPXF959MLD2Nhu9Ow/2eu2UvdWBWBjN26bDydLVUrG0
tNK7phYHJ+hgE0L0BW9j7ZsgSOGx6dUtWT3u0e90YjXd7maA3oQiBIncOlAewM8lydGwZOQvw/OA
Uv6C179+4B10jxm8nIgcOjBafUX+YmU+mjb48aXAfNx21ZkxJKHpCjmNtILxqh2C8kLQMuszrS/2
REnkPG6OEa2FvUOPSqJ4lx3dQg8Yn5s+PEZLLw+2sundZtae1mqXe2MozyqtA0rl3JQ7hpliNyti
TY0WcbA5mwZl+fTg+mt3A8iRsMWRZ3cZq2f8JWlE83BVjkO2s5ihUwwidHOVOd87Dnq8odAIUEDZ
Ky9OT9DrMpXFuekp9SzHt19Ir7HucEY+28V/cncey5EjZ7u+IaUC3mwLKE/Ppt0gyCEbCW8TCeDq
z1OjY6ZbCk3827OSG3WTVUDm9722TeOAkWbe9OOwxPMlgJ4DmevP5eOP9JDDEmfBQnhmC2fMo7NX
KpxxAcxy2JZd9hAwSdzPnlsfR9LHT7SBDTtdB/I66cIZ5YdFQpnICYNTjDH8rG8IOFiiwSDS2AiT
hKUzW6+LjvUBkyAlgCVpKb0kJLZL3jxUPLK0Ql6y4B6J/3D2VvG9kkF/M7qdHV8aNTWCsjboTslS
PM2kRmI8Ifk6cPLYJkZuU3YeAXpdYG6a2mjOS160V0WSRz1XGQ5XyQqkucOkz2RILWAAWgtYy93l
VugtFfsUrs5tyXcX9W6p96WpSzQyNMH2cm6YtWRCWp8nOLnwy09kG87B1pnt2yEx0ieFs/ymYvaV
CKFNli5TvNVleEqC1KYF1+hxKiLR1ubqbmfOqyIQZ5982TtW65lEUTeJPX9InhdX+/txQQhs+iZk
EFMTinGxmyg1f9XGYMbehKILqzlr/Zzt/WoiKtaZwBN4Qa4ZX6tdOrvLHl/bpm6Lr7apQkQG5ntH
faszlAi58W+6r7XnH4jv7U5yMPW+b3ktOZTsfRGwZtvlHyn8F+oI55J6vtxkDuwOceNPWo8Qz2gi
DtgAqUv2cn9jMGL4FwypC5R3Hj20H2rlnyKO7hrNtjzMiQj3U07AVAfaF9WjxC9pZVSVKM8DdSAO
zajG6rNf0MZXXfhHKTiviySdtukQDISXjumhczSVLYXHjOgNQC8inF4y7ZI/ob3nhZiIfVUz9mRT
f6SLIGPepogL57H25igrg+fSLKdIdUp5m1Yv6zFtiwBibUjDmOeo3XaDv80W+WNx/bPrAxAUIe8O
OVd83Y1+JsN+vpcFwsAMbCgkJ/BI0d5nMREFXzgJHeLlp8iq7Gp01E2BIP5QeB0bD+nUkfKEdVpl
eljABcFqVRM32YxgCJ1mlCXsiF6ZIzihn3HL2b9sZHhZKTSRx51VPcJSN3tbZhjtdTrvR73gpyn0
bQIKvqHg6M1KbF4m1xC8cy0/oe8c0gLeEtWSPvVTdjOOY7HFvJ2/uF4YnNOQ5ltzqb6TzH+ffKkO
pq6Cw5hrZ4qQgQ/xnI27fLDu3bX8GKFlEJmHF7vf4j/2Vjo/Wbp03Agbo8l+TG0ZIhbk1S4nWAiN
fJFQjSiJmmaP9aA4wbgPt25CZO8AcBstyLIPTloFV87KctMmg7uDb9DXVonMKsmEiFhGLGB2tZwV
vMOmUH5sFgisDWGSzq9Q7s96fMjBPjZVEMqDcuqnXliEi8tB1RtZ6eGlgn6DMffdB7qrj7wiJJ4y
Tm6Ytt5tq7GRPghPR4SKTvESFi8JC81GlW4dldjR42JMrX3ldBTw1nlLPTNkKz8/0EYWWGR3t2vy
UWELuhlGW0UkBUgUKcbi31n+pX6b9QrvQUVflLb5scflGk28OqJNR45i9T/6tTcOfWJlr1QAoiOY
YI2l108bshqQdxty2rflQK1nLhBq20WAFsqdna3hpOEdBosDGvrInVR31Ykyuemr6W4qxS4vwjrG
x0FB5Ax/XRrFi896uAnNPns0s+GcpjxplcdNydHsGxvquqnBNNs7Vi14BMaxs8z6eaOKlVGpMM03
QdPH6qo+BgI+Fl7w2jNxnaFLko3owQLzFflWFObeHX8iMkqmSHful01FMMsJQfxJ6Bw8N6hcY9OD
orSR741cMTMNm6NDNbCie7RwKM0GbWBQvBD2vj3Gc+l3hxWlK3URaLyIuV9pMEUOTpbND9/N8wJ1
qls/kFx1XYztT7HaHXxWYd+tBoqiGrHJrtODHxvzh8oAeej3bQ+a2Hrbz4+hzmjcrD33KTS9+2EI
7R37zqm6KJZa5RCDi3KeG358n8p6uEIay2e/ykcjIx2yzY3PZHxtDPTZSSqeOnj9qM+LPm7tDpRL
ZmP9g/5RlhtPEGZvNIhWvPJ2YYgFJx/0bYgw59oVY4yUc2AZBu2XUJk79JL3o1R5RMY34e2iSlBV
BpzJNUkmP1GCibNpaGqcF/+0ePn8QU5uGls18gMs97o6husExS2g3z8EbGSsiSrbLNPyPc7vcwIQ
howm7Ydn1egX+sz2Qx0+zcZK0wjtQ9dUW7gAuEagQqPbAPcvLj0EYyVuqJFS5alBkb5ctwWv9Xcr
+17ezGmgkwPRpEBOPA+QdC2//gXHXxogeCo8goZIq2uV1YG9RL1M627nLyrjVlIdGcEM0W0qNnli
G8MtSg/DjlvHkuIRU3Ah9rkp5HqbIYsIPlursLENBhQB1+8FTIXBRoVFsEFRSQ3WyVS57bx4mMnd
Uy8A2ONVD6n1w3GSFu1q0vThpgb1Np56z1Y8vmFYO4fBgEy6sTBYmKcOPJcW9q6Rr2IJeoCDhu1i
39cEwSEEL6qsObc89AO10H4wHzwTmWKNtGQNmm8CWK16O/M1+jcDZ+P0MLZhG7DZNYTJZuiStGEe
3LmgKKIDO8jvrZHE+J+2mKaV1OrLMjZtHPhsvvTa7yb9sEpKraMkXLkPEycfyvPAK2C+JPQs9Idq
0F1/CEgs0zdG0CSU1zasUs/wMWSOE6N6aSKYvGLKo9DvHCL08Ls3W3AmMo9QN+N9gYGa8KpwsK3B
+kUwr4Fq1PcH+YH2zSsuKggkX7qZtfeUdrTPLKAhUAiv2kRU+0LzsG3emX5KrtqmGJKRnjO3n1FX
RXZpTaAhnulgqi96rHv8vMp3DxMx4+LRmo3aZaajVvigdOv6L7AP/RJsU0Bdi/SjjKv/E+WU538q
ngR/3PtJ0qBdJHypihsUk4xGaxnSXYDhPqheWwS+zRdNQkxELDbsJ6Swl+Otu3QmOzvd0qZ1YMVO
/PPck2u/J6t4qq6Mou0cGr6L7hWZu4KrkOTqyrkHM5j7wv9Jvwm9TR26jjQeC4kQOiDxHz/cEuDJ
GhJIu1RQV3N280a5B220SAkT0F38+nO6hAcm7mIAjTSLcE9yhJqOWKnJxJGGBYRlVO5kxHammS4X
Qbn8uetS6kK1WxLt7gZV9Q6maX0T2J4h22cBzSnLDmS387j1TrVTNu+l6oQfJ6mH3DQU7Y70PARP
wNf2XZurD4SGxnZwkunZ5b2mA9Uqb01nKj8Lzutuyu2zO4c2ZeWX/YDYAfLAvZnLj9bfOeteWEis
Oz8xT4TFfwD0v40zwkGqfawfdHohLyyCKEX9uCExh988JNagoWQ66icPhLzPOv+YSkfcplUqsH60
aBjnRZqs9GGgvopmSK7NVBYpulDb/QTA4IWus9V/qLiCb5OiLZ+l04orEAmKEKr+jWIdvdNNEXyi
pcWnO4RNFuN+jq1pRHoxFQ1VBAUWmMZ0sjfXW6ZPCN1yXxRhvs8aiq371OGsznPD3rjNinIuc+p8
Z3j1dF6VxW/qpt/jQKxCsXpRbWHY8j4n2r52A5GnnbW8o0qJujA4aacb9kgiUjTtlPqCZBqHlo4Q
36mB22fz1u7/8Obw5FEzcjTzML/q83qXNBk4OjRwd6DyptiuS78POBh2FNLAb/QVoX8FW1l3keVp
/RWa5hkNykF4stwtMphQdoR3snS8Aw01W1mIjwbtR+T3JcC+Far71V7Tq6XpOv7LWhFM6ZlLuVkN
x/He5lrYKFWrMq8AV+e1P+hq9tP9INgmN9Ca4Xdl+skTmgMy/nNJl6ukUeA+EU2POTyx0VpcDoTq
kPdtdeYYh/72/CanyzF0GTZsczL0KfVavzmkNnMnGn8cn/EylOaXWU2GF9NIgdqP2Oqk3+aJl8IT
wHPep11p672gPENHNDGwFRVzHr6UfFJyowG1zJiZLXVOrd3OxXbWlftQiCT8Y8l0XvFBsCpQLTlW
c1SFdfmMN416bpuZ1j1P+PcXRgZJuLrN3uLv/fKi91+YBT9nON1+n3ISN9uM+O5mk7QS9qdLeufV
pXHiJ4wINPO6wkdFqShRCVu+cH8w9LJaqhQnPZ0gBtylN/rC2JDKK1uQvoxKLs9y1B9yyWWFQK83
86OsJt+JM96nErdRh2YBb6OBaGNaDevErNIaB+DAMIlTxDvPFgltYFqBDXlyydlZd6NbTbDV3lq8
Y9ZZwmiCpc6oE/NxpS2ONZS3gx1k88nEeP89kkQOuNoggY1aUecl6sKG/jnC8fspyoKhvvYp/qPK
ZaB/9NxPDLNRrTPzZKa5GjbFmrn1yzxPIj1Qy8Vc6DIh3aiKqHH2/ZVBpcusAfYsqc3xFBShCJ5r
14LAh58FiHS1h/vK8LKKlzPlyc5nf5VxEXp5jaVFdU8ZCzPFg1Um+20z0gjmimWhFkok4g9R2fAe
IM6LcUSMEKpnth+gfi+gMOzUd4X30+3goGMEhuOw5bLOnn3fHSS9RsxOLymJyv5VMRbWs/aXrjI2
/6AXpG5okJrixscZFtmpyFqIEAE/kuRkX4SOp18DUo2e/iGhRrUmiJNFTzZHp7LxwCTLktwJqKiF
mo25ef1H6vsJ8uJg3CZ+NdzqNZsjn3x30s/sQX39gzbAtFztadwC9Njjrrat6Y+xsamhwzDJB8g7
s+5WTf7k8U+V0P9IM/j/Z5gAcWl/EUz9e5hA+5H9Kiy8/PP/EhY6/7Qt8P6QvA7bNwnR+L/CQmEG
/yQblBBcBxc/coWLDuz/RAkQm+yjqjcI5TYvIQP8T/87SsDy/0nNMZMGRmtmVBct4P9EWfir4I0J
0fMditsDxGaB79NW96uyS1OemMouqzduOVVwganQ68EXNdeqaitvv6bFAGSlL7SDP4lZxSTigPNz
7XGijioBcs/n6oL8J27Yb3EzUKulqizotygTEbw0S5+0ccPBQyNvpWXw8JfP+j8IEk1+91+ERvwS
sK8k2jk+NwW5Mpe0hr9KEtsFBTEqnJ8gpsF0z186tdEQappMOMkH2KJqBRPw6JDAn9lNZyhsCrm0
5XwnaJTSt6ROlI3SuGLBbmjVLV5Sv1vNeGDf4fRYUFSbF9b8Q4VOiJ+zo9UFx+SCQswFW52pa3SV
tzNxVvSPLdcEDYKl3dwJPzVtaHNuW1glQn/363Spe5xXoqM3FjLCMqrXCl1fCBKFc9cDIsgq2pSi
zGy7O2HJkDhkKBkzNuC9KIzn4Mf+nFNeE9OVIZ6kt3R1lFagO/sxcBnyUVbbl7LjvLvJzAytklV4
5nmcl5CI5Z6qD4Q/AOj+yDkdTZjwAZ1VtqptNmCMiNtGGBbdR/KKPizH2sJVLA/MmhV0ytwubwJQ
PY3nYWK2XtHcFDusk5gul1lr0qGKPPuRmV7LZHcZI2WdMoA0bDgypnujlvEwzt38zv8bRk2186R/
yLDxxH3Yza3a9YmLtNKQjfFAI6/pXsNOVMvOHgddwMyEFPZ1Q9K9jQgVAUOmgfoaqqz6L/TWif+I
5o/KJQNZ2XoIlDHNUa5n/ebWGUZTGSxwN1g65HqnbLMrdkGHbBbTlcmUjdqbjmroWnly9YTUUNWX
uEfD7uwH5JUTg1+e8VuMsOtvDWNCeORysO41ApQmIuSAaIhLicrWQe8z75aQ7MGoS6e5uxml3YI3
6cFZ4oC4sWprM4rTaON5DYYwo1pPEH2QYJWBaEUNSJbi6eLuxVKn5IusfRwRpdMWqPYTXQ9HkQ6z
3kx5XXVvmpSqn+Qal8ST1zj7vhr2ojvGKJJr1NQItmWrdj5M9lfvhABKJ7tkGKsATnXJlu0wqBxL
GO+U3BqNm8onSt70p9XkCjcWATi8SeVqrHg9ieiI3ASZ3u3akxt3StHUJzsnawa4/X6pL3V6meir
S065x3MRTLQvwv52HCCAqoG5q8OQzAryWM248/UkHktnDJxjIExettEMILyJwuYPVYtZytjs5/lu
JlBwcaJ/vYrjCMqI5yaf+CNaegrAGho6ayBcKGtjHZDM9PBz8MvVlwORhtSOe3xm3BRAtfTVtC4U
4/MsKb1hMPJm/uIV+uEtQKFo3SLNnKiV/vNxXa0ucV+VqfjSK1FwNPzroWs1K+Me+f44xtbAVn4l
C23zdnhlQQfREHwA/tF16OCH4KGfUvfV6oMGWYmjscmlCyt26+bDPZ+JjVdYLs4baRnFFWGW461n
arTOoLTO5yw0mrU6ab7yojQORF7nZ5ly6k6D5R4VzduRV7djGQNATYe0qn+mFNvEK6UO6c4TVXHj
l4hsIqcAS9rllDQumykZMZmvhqu3dZ4YL/NkKo5+UJR8zZe3md32Bsa2fgonysC4DtLmXZdGeC6X
jGLSRdSSgblQVqRqQJ++acpnmnXDY+dqYhBA7vWmStv87mJnpQ80D+wDo2XgI8bx5VM5u4/obXu4
E5lllNIZ0zgS5aSVikP+BA/KxicctHUHH4a3VlR/e66YYgsFLrwkMCYSLczZ5C4ihEft4y8PELEC
yBqjzJ1nVs0Vggq+A1uoH2oOu2gA9j0tPgVtcI8Yr9qRPrLU7bOHpZWIQrw6WG7XGoAzZdXbBq5J
DWs5PoEE5DeLtfw0ct2/AH40LkhugkWVRJ5aHKeqQXtY5I9q7fGYdqrH5arLmKBC9TbTfgpFkCVH
FOOk8ZSq2YPUys00tvZwaT6uT3B2DsEEkkQtMQcm5W8hkeBmGPDm5iauxO1aSDRwbil/0llXPXJi
X0LIEgLJIGaGbk/iAE6x1q/krQ67sNjqrut3tOlWIecFaoxIcidYUd5V+dUaInEgzGpQfwSyBNEH
4GgF2tEp+WhWqtZMYvXe6XJEm+EIv/vMMkG4dpIYy2OnO4+utrQje4XwPqI3l3GkpMyhBaRJPe9m
LcviaAxVsOckUVeVLvwLwJ+eLCfoDmXtr+8UQgHaQgJWu05i8N2kLLKfXI15Tw3bmB3ozB0PtBP3
8aWGnBa/AHksSwoxxIeyygUVlopvjMK6YvoSzex8e3L6mRhrf006C5gJ09TTghvyLcBO+S4C9Igx
jaafY63B+3HRJejlEgDu1J9MemcHl7+qCP1znrd5eCb6pXtwnCWJA5rNMtga3X5DMAw/Ie+6O054
rBcB7x6cuzf+YZqj/4icjVAhbV5yd5LVv1Lkr7QIztH82YkV3LcW7sCqX7r7XHjZAwcmGZNZur4U
pnbPY0DdehO0yTWSCFqdjdV8UUxcO2sYxnuXZCrQ0hEs0VgasPQ2nd7GJKs5P/ywH25Iflp/rFV7
aU+h2JNxbOjb6VDYrhu+AUlcGHCiheUW+gS3u4l0ud9gIl6uaRf13opi5WW31incQI/Ueisc0+ov
Jd7lz2DUjrPJdTuQ7+xx93McBCWGpJUsBCvBjwr0bO2o80ZsbY0Ol3EO60mDsofEaqezfJ533AbF
S+GNENSEhUxnx60nP26NsNwP4xDIqPMnWJAGcYlxvzQBIs+xcr+rPAXgkBzuG9e2Z4/kFa9ccXgS
ehGt1pJVW0odlIOGne8geKIQbxmIFcIresm5bDjm0twNXq2OHzqaDTd348qdPWJzcHLhcB0mqGaG
INKFHV6u2DTrFtlUUotvy1fS2Gm691iJ2Xcn6kutDgBpHneaDuo1ki2ie667lrPbFJinN4ayWPW6
4cLju43KCOTtBwKyOssTD/iDKffDvO9TrM29Ce/omaX53mSO+U586jLfqXDBGrg4Trt3M0Yh7gCD
jtpaT53c9tToqjuPSSm7IpbWJLQgWazxlIKwzXwTo11c4bIcXrPFae+5kYPp5GT4G2hqI1kBoWHG
zbX0bfulFkCrPQK50NoXs6NowJ5tro8Sj8/BznWV7vOJUB9qyP02mtbAAQrRrkdJum0wtTqIT8z7
snNKFL/hNN1BIVf4cqTZ7pVNRl7VKkRCFgPeENMNZByWy97BYZJ55wX/CnpJUJaDncB4WArrX+y0
jvuT4ejGo6244zO0Ov9k2gPueTqGSTUO2xA3Jge+qHaCVN6zLhr7jMqwdfaGSlQRlelQOOemmnn+
hRFMZJUI/PEbyZzxBhqEcNxZdXdTcIdC7szNvZPIKo8NZSBhs1uDoWOe7HnE2MwohjnWoWYwKBZe
9pLVbcs+w7BOT5j86Ot0fCzzlWt5HfriujeV952a/rBbhMSO7TJtbefcEzdFWbXvMJkh2xEtXHwb
UC80yEETQx2PE5wSWAuQx9C0Cz2la+bBxg4uD2lNHTvGjImWv41LB2Kxq4y16/bWBfzeKMjEK6PO
gw4xjyvME4vP6EUt2r7ncEJkEKVhHbzqCglP5jqIY9j0g+fONiSelIGzJ8JN1B7zSdonqyXhhO4P
wN6IlBx+TGk31nPQ5vVVWM98/ouNRzVCY+VfedNlv0uhop7ssWjeUBAhThjD/J1yHIZ5s2zmLwv9
8j20Btxy0snEOSrh2Uc6dQd9NEqjxr2oFAXJQ0o8rf5zCQAun62rhWzcPLUDCunCFUMAHEYDUxwQ
LsQD5EjBqpLoS0xo8tOG5DgbeFXxmfvBkUy+8SocaixJUJQ41Ctpr3ZM4BW0DdPfEMnVsteXS0fP
szIX5WxNT62P/tT7OPPDyj6TtZ59WXbSwCbP9LDogCdsU5eOGRESM2zJOLDBIp1pOEBL94+M39NG
8PoDzuvsQBMnCyEarHzDB19ch1bQHAcpeghGXx5lK79cb2xx92TzkZcOIIh0FpRevVHxJSPEPkik
zDucw/LeIRfpu3cq56eaXPFQhVn/Hs4yfEyXJN363K8xgGB1KQVeKeo1+tq/83h9vxM9U6pCKYD9
Oqq0bkmNXBFQ1Zkuu33XL/4bIJ090WFhQK5c9q8ALor/TB7Zcjvhk8AP3ow7OBBMwmGJFoX+I2yo
dm1PByTNNSxrNu+5LC9eKfNM/oxP8gqYVrvxjPnOYPLY52H/klE4/GQKyztbPR2KGe17h7VC8Jut
y60jkJm5LYXdSDC0PJvNsNpbhpN+7y1WfWcJu0euROBPup+dWR0xjgw7uZjT01yagKkpA3xnINSC
0LgdSAqQm2Sww6u19L+aGfvuhixedAFruFZnVN/5AbiTd4SeeXwiYWYFp6yZ6Q3wp2/g4fTLE910
gCiwt9CRc40DQnhXRu73FGL66EBwt+WhGY3lKB84JUuyhVS1xeUTckS0PJ3c9SGmCxsX6U4vOX2/
ROhGaiB/hCA+RlsMh+DEHVWd+dTfEVJWb6Wtp2u9lt8ujZw7jDbiCFlYnp1cWIcJii3jQnO2nSmq
7+CiC8iIRbwNywE7tps2PZHkcPEuOqp6vHGaYbinjB4erTXFhZOkTZ4cDCZL5SOCYQuBVuzHrk2J
mVixs2C7i1QylDLKgyY/GeRG31tD/bEiOD8xXoyHYvH6q1JB3aMkc24twpGfoXyJWJyDnjQ/l4v+
ReczUi6XlO6NaY0omgIC6HcIGHmWeD7J/Okz+4BzOvx06qx5qAdj5Mu3UaS2vSzHM+KnRGw0obrh
dsTT9bMEZ73xTaYazsmQGKq+zYo96RDLp68d4Oa2bdXJ9dzpbvAFL5G0Vo57seb9F1bui2mkGFeG
2dF+6Ud2QqdXJuFEvj9/JkWNbCtn6uDtXdJG4PxhQeExXpnJ8YYhFp0z9egElTgyjFN/LQ0XzU1L
ABs3ouFuW7uWznZQzrTrEuvN6XA+1KQDRJBY4w54OPd2sxDvxmz4e4usIsQr+XyWiUhh+QK1KUbR
bplRuFv7HP9UQB3WsVtQ3VBeVy8HioRNZGc+Tl7OBbfYeiM/8+yZ5ksb1AlWyxm1pTmRe5nOTffu
prVXsp0PzY9lTn70QzreogHw+6PuBS+Oj+Ih/4Ff9pLdECpjjNBS6bvMmciMouU4iKaeaCEotX4b
eIbeE1xSYMhKNSErjANL3JF688A8uO5MbVvdxjfd/rMgBOdDFWkPYtZNf6CSQZSgbFJqMoGisyqd
PZMnKs4g1M4JI0q7HapJ3HABdp/KFKR2uthB+2RqWMFWbV1brP7NXoAWUvJR6mPDknRfTdPO98tg
jf10KT/XbGxp8oYZoEu6OiPiWzYmQuEDEX8cFGqVB5+28FfNsK7QYKvgu9cGJLHrs7TFI3oAZgBq
Usf9bHhEf66TeqXLaDk0yhrGO4Lml10jx3eu4+qRGvgZLL4q76pFHhW/7V4JxYseeIX6drSn3RNh
wqtxSv0Az1tXzeJ97d3uNajGmzYnRhroH7LcJiQmg7F76Pu8ity1sADQjOwtLIb2IFIFXuiLxyaB
Fc3BHpYDMzON5aMtmLbZk5uNgAW7mhRJGayT9d4m9OldVJkZF6ktr3O+pbGBh49HLyEUQa6oJ8F6
xlgP1nJUkKIPQ85NxMzj8irYD6av1AnQDwKaawqBpHCuITWWK7pdyTqwMMB0pPUR6rpZA3NhBHBV
dmP0ofmWKCY7PTR9QlqWaM4hPCfYXFu/k+zMDFeSGU/U6a7DdvVslba65LZhwwldTItEUlwX6Uqm
gl8+rYLpv57qL78JjB/uMPAGDdVQ35bEqzp6Hp5JpJTkMgUEdMOsiVNXB+NbQGggvD19IdZdzhwx
vxOtnwLC+vjc4pH0eIU6J/CAu3SW0k/eVg6/I1Bf3d0hfQBM9Utunlga3fDDJ99i2tg968tmuSBB
aL2Mbi9hgQiOttE+x+HYGIJwO2E8LZ1DXMYk8UmmcnLOgrpaEOJMeneLo6sf3Lj9tPNqTMnol5vU
3TRlCjwwsYxUsdn2XXsexyaRcYP4hmquoNDZ1p3Nub1iMkG11409x8zs+CxdfKcB4JOsiunvHN3/
ATGnJsxloDRgNy6hBn9FzLvGSVD9hd+B5y+noFIGYVYr5TDR0qRj5DQqaQD0++XGL0T7+t8B+3+j
HGyUMRauZgRPOMh+DzNA6D1cNJ0fQQMfmIW22qeLmccroGucmZ06kOqlHkRSOBUSPGH8TeGD+W9/
f+BzY4UWvRJcXPTh/Pq7E4omxYyPChgM+9+2MghcPcgwy5Y/6Ll2px9t4JgGJ3/IVzALw/jM89wZ
dr0PurnVvQKfYeYnznFxs7k4Jkos5Zn60cTak0ZDeaRTDN1816wkvW/MJbfF37RJXEKm/+LHh/Bg
7nB8AimC0OVfnN8ID9KTTMBsgtcs+pe9vewlODgFyUTTThPo3HZEUFcyKhVwOhJKkMEdXSrLCBaj
Z4eY0Wq/9mKeYvNP1gYPmVf+TX78f/ohA4K5XKYenjF+zl8/Z9vmsPUTElC8ts+nfWILrzlX9Joh
9hEp6jOdfYfFCFdDDTMf8p8sEu5TFjmrwx20lXlKr9RMkTF0+oIx6G9eggsr98vHiDzfdRjG3cC0
HASpv8UaAGzLNukQUI6qDKeHf710gzXk8578gNa74dxwh52XgdfHftMv3jGdh7W8CWusT+WmWy46
pGEuGB/Kjnh2/r3Nk4Ib2FzOVdbZOt2QNuYF1//9FbIvn93/C2RwqRImgeZirkekZWCL/s1a3+YI
ZkPZkaJBc7xzILOgDN7LtGunLXG2dvhRdXzfsRbSKa5Ty7pw7o0l85t08RoURL6dugcCxClE6y1S
Q3ZQYDQuaBe3BMIqyaGZX9ggkADpRnpcrGfXTfCzhf0lsj8Y8oLQR+bmOa4qVg1m6Q4nZdBUdLDz
CvxkY8oxFdpgrVkHZxLNayA+WqkDfa8H6f0IZ1LJ0ciObfM3b8efxRi/fjg0rVBOiI6eZjJMTr8+
eCvEROVD6mwmviZ5IzKUu5HCyZ4QYjk3zbZ20ZtfD/3IQtVnmbWcV9LYipNrIMFByu37t6D/Q7YP
ayjaCFEeQgEO0SI/Gx5qrF3lGS4+M76ZIe4KBXUTVCn/VwtHTsaEVBuhxupCOPhHS0HRegR1yV8B
+I3lx39/En49zHzrUk7IMeJcHgaDY+m3R1hqE/kC9gPkyRpXspWnUZHN5RGVB8Zisiuj1CBU7RLM
hVJS4Mr/m5fo9zwYC1TVwQ7uEpfiuR5iyd8+bYkLoMaZR+JFNlzSPk2HIRJTIYTJn5QOH7PvHAnl
k68IzNHWY26+nKxmSg6ddFt00KQsOrEFOJtEVglWuatsrd7rnEuQ7TNJjhgeErLdSenZu6qgE7pj
2SU1keBwpIyVlYit6wBU7v/7p2v9/vHCsNsEApkmvT0+YSzWr7+cK4kETLzxi82kuwZpQR5jqZKf
HoQgvGaLRN2Zmb59SvxCfrRGDZzo+32RbA2y6eytDmktI8vAC28XkFHy1/IcSSKtfHBKpvsYqiU/
e6rmTMEKRpg27E3dx4ahzWuSHS7WLxPYPFjsvIgJdlMtWJ47oLFv+wcnYRmK/vtv/Hv4jMVvjFTB
s3yHEjcX2cKvv3EpGlo6mvKL6iV4NRvWgx2iGS7YGaqEGhNm0E07nrHmupxSnCFuA+7KTM5aM9IK
OP9NRctv5D4/hEG/KHnBdNeZHuEzv5WjVI6TMURgxBg11/mxUa14zPOwJiROmUmHxchbnqZuMmFy
xzLJttpdguQKyS3VB64aMYFqiOp8Y/4v5s60t24kzdJ/ZTCfmwkGdwLd8+Hum3ZZlvyFkG2Z+xZB
Msj49f3czE5Uprs6a2oGaDRQcMEpS1fSJYMR7znnOakf/2gyuOvboraD29AtXbEbu7L+ISG3JGe/
6+ubcWoIsdo6mjlfXQVOFpruzemU/+yPzOtXi20zvfv1v5Ly6hjW2xNNADQn59MG7gOlZ+SauUTa
oQfjNymObz5ccByAcFFxTWGh7rDcqYSUlXHzfF+3MxnQfmqY1lVsyjO+pPYWMCV4GF4BDPPFql8V
SKcmH3NoQvx8buCJXYTsz0GSojcwiBEnWmTOpIU4X1R9u2kAO5MUXIqr1E6O9QKQVnxS8cJEGOQM
296ykCE+xppAj90FAgciyKEtPmy2rz5oYdQyfruwKaDg9b/dW/+UXei5rfnfv14/5xuDTplzLvvV
zfK3v/2XjqI/fZL6P79+kfSjvbpz/vSXbTPAW34YP+Ty+KHG6rcX+I9/+X/7wf/oN39euo9/+9/f
6Hcarl8tzds/+36uzpO/IpDlg/mQ1Xvz/Y+9IxCVfncLCfsXnEBsRdia8pSm3vx3DJn/Czs9jwUO
+pbtg3fiI7+bhcJfInZZdsxtEtATFfO8+713xP+FYx47G1Q+9mE8LP4Zs1D0d4g+LsVcfBehh6fJ
Dn5aHMDdpL0AfM+2w2SvpReXayD9KbtcoNVkYHpbrePSSGyCxE+mLARCoa3wnt1IcsxwvWy7jFwb
ypS6JVDfPaHXf+nU2B45tom7em7jcwlk4EL0daJQaABIynasvWlyZoy5CbybiSG074fOsaPcxACE
UtNpBnB7jEoMCIFFedvKYTE4+yjAeyjU5amQw0A6sjVvc1iIzTz5kTq2cbuc08n1z6KYnxqcvTcc
Crq9y9gPxW3SCJQqla9D4s9bUAaK2Eb3AEqnoQ6AJfpaoRutyben+3DRxbaC53FNl+TEDpcYQ0SW
+/seMZTkUF7ND0VnA38IgpgBfeusBg8zuEtc8oSPgBBg2ri72gmnbxoP6k663odUkIftNof2wFZw
7eApPhE2XyClVsOWIel0I1Q6nURFeHzVCBEe9eSEDCbx7XYrkrjDmhK47NVuFuurYxl4YqDhuNsr
bn+RL6dZ1SgZIWShN5Qp5yudsiESnAthoQWp9JaKoTzJfOme1Oim2D2n6gDJqfoxww49lA2h54T8
q8rG5TC1TXNEVkzCDR6cPYdYkkNYsD9pqcx6lH56k7omPKvMJwXAAWk6tJlSZuXklX8GKyzwm0lz
rPB0wkuw0dgCxkFxa3PMaskmrXDjM3oxiEnMGNCo2wVw3Oj7P2h8Cs6THPXKJNS5mMnzH5wGa38A
IYLnhRvvMfrIfRwrdabpzF+hVgUn4grVrprm5hASSsMk3chPyKXQs5QgTOsIZ983rNQET8h7RmCL
etcSz5T7VM7mCnZ06jxdBT7Eom4O9yDNBNhQ09zqukPfLMOvmsnVtb/B51dX2ZtwDj/HTt3vOBC0
gGYSPPkFepfHqO2mUYm/tjmQXpv6yEclFatz7YdHunNqfLxEHzsmKKtAx0QtJvvFRfZ49oIEXRLX
tkWqNMm2VVBFmPKwm2Vt4b22FSlxOVgpxNbUac5MqTMUA7WMV7oJURBPFeI1qzJItMU0fUsnnjoA
Qxny4Y5zNqqbxTGCa9Ov7CbP9mklE/7wB9TTMGdKBBhtlYdMSOOFiQitDe525AFNtIP3EvUocMQW
skRw9ZjMXxwJMkVBjfhKOMZ/RuL5UlrQozmpuLcChHmVTjV+DyH2ruWLu9hjxqQq8ANMv+AhdUiz
BJAAT0yBuOl78rZNU3cHfO+k8LnQ/HmloCGGq26pxpdex0S9r60Z28QfX61gMJ+IikAwnjy9U229
s+e5PTQWYVfHgnhNcOIVFdreag/wD7fqeCmKqHqos/klTOLwMPqWu8VZx9VooIjczV4BxIMc2jLM
+c7Ky/I+GcEbe+UQIYzqebztmUOM27gtECYhlVMAye7v4EZ6vBvcKfzo50ycl2j01rUglrYunCEn
oZNocIpk2S+1Z8/WVqcWA9JxuO51U63Y9ARxc5uVPY6grPYTZt5yz0xHrpLRfEX/ROLvWvO9ZxpK
o1kN+KLrFP0/XjATLQBsLTg/fghoTrCueLRb5TKcmqrWZ6ccPNz6y66rgNpbHoh4LO8Uj/rWWOtT
NOZTfJe3oByo9xnLz9d51dUyxB6wsBrz0FrNTZRKb+NCGD7yKMugq809CFhmhlyhBBae5zbwuqMN
km6fJcxAN4XDoDXG3p3XFAGFqd7MS049js9yV/VTh/1scqptlFsUzg/BmQrx4tnBclnHOsK3A7Ak
pNppMzhcumWbQbkJkk1CVkFtJvg+cFmy8ZJOdrBKO8/bO93gbeJy+ub2A08swh5Hd1xov8BVyKiB
K4hTDdpyqMjuVRCWclmYmzwAwD7l9Z6iyHwXe823oJRvlaqP2ABew6q69ezsKbByStUzDO3MAYMA
u4QQ45qtcndlJ7xPJNduLMZsF8yqfLOuKw92XuGZdQe3W6dzKg6dYaUsjLpd4tF9tUBOXJtm6lMW
NQ4uzKR7Lsk8f8n7OtoWC7ljzqDVuh8nNSB2t28ORXzxtNyWOr6LBhYoiUNykHiDUMuwQGHPZLXQ
hDjD+dZYnocvJ5+Ola/OA5woSgKiB5fegJ1j6a+NtpLPA+0ikBEbSlAaY3hsw3pWuDzIqFJ3tS6z
0TviZyehxuTtkUlYeldFoBdHcPQPVZVDqBnLCxP0ql/7PIDh71gUfHl5bD91U1i+16ZFq0EVDdek
qZIjsCSCvjn1kzhMKuBc5XySkTD7CMPrGr8vbdJR2L6OHa7HTSFwK5ICCY4CBiZY/K6jyaTBam8G
GM7+ovzvLbl/9LPafpBdFuKM4Fu98/AxX0u1Tk5ULCcdpskL42y/OOdtX93PSfJNaF2dZMJDLGjn
hzQU7pPlOuFez4YyGDX4qz7swmNcgo6MYCS/9QshQiK5rgWXKO2OjZ/MzZYQ2jHsebqwLkf84ft7
Lkx7U9CwefadObijgmoBXVeJ7oHyC5jiTnU/MUGddmyrjFhlTMY5neB+XaFjNPfaLOOLW9qfVcsd
NUfw5vOpAoligJYXY1pBuyIBJerR/cT5mIRMP/nELdh6hqvSs/tNL9lErLrYqjZ+1QWvXR7xHOxc
eU7sPrkJnKq7zRjdkWJS8xG8RE+1SH9N9FD7Q/dCwdM7nq1vfI+VtxLgSHiuTDgI0z4R5zSLrF2c
0uqoSH9B3gPwRpncxWSBu88qy4X57gAQW4EKZDzTJ2YXj9neUl1zaKf6RkcFQytqINPT5JEjt6bM
RrxbTEBM2yu3WFyhAU7Xs7bGDv0FpxssNieygEIXolwzeA6/N0BxDlETLzQPdBlu9sicsB/K5wKb
Ho8Qgfliwu211sLu76feguZaMVIimA5rGVxLADckrxLxJXIioFppRGGAY+Fza2nk2oVJZD2VDJng
YSUYZQYddC9GFv2bZAhuXyoyqx+V24/iKUua2V9lXUitW5VC4zJk4mU+GZrO59zDS4XJZa3CvtlD
XI8+Ien+kK71ox0C9wmAarSJ6kCtUKkxsPlDV7/HbofD3a6Kfl8iIt9KWDjsQOroxQTGKjZ81MJY
LPYCvx87kqx98jwl9yFHhl0/lebRL7hU+ggc+aDBso2D3NmLLCL2WimoqdqpN56P8wm78HJHiP2z
x15yN/t2sqvBB27NPBcfUW3CTRQ57nFceJKGAf3fcC+6Le9Ef5gnYz41sxm2U/2l9yh6DRNcIPhS
P6AaFZcGI3FQM1GfK38v6jdqr+HA5vkFBOZTKglwd4M1vReDf1uUg7xXFfk99ikP0ut3jCJvyQZ/
OG28jZbmEREZ1op5zGfvm1s6e4vUwUG3xrn4bJYYPR6rKrxPOAUTDBTHmc4GZnWgIlVPeNnLgqNM
A549czpvWQiZjZL1K7W9gfe9d5bKfJ3Bl7Bs0lq3QSMvil2SBepxmXsRH5K81Rhrxra2Htpw8MMH
PMffQnawD3gahudQQCJdZUNAg5azpA+4uH9tqNEwkhi10n1bPyXABDAuzGYz9kN0IieVbrXR5i5G
pLSJvUniWAZsyjkyAfy+UBIW9VOLoao9pssOXrAFrYbZazryTzAAxFIsN7burIOKi/xAMzynBfyf
dCDZsCUsag8pWGgDkM3jYG69aso/bE+mHLnalo4u2d5mADLWaJj+vedIuQ074lXNLAAkX/HF+5Fd
zowvpKpUyO8Tfv42G6/882mU0GTwCbFb6qAK6qTZVkCLmdvxBgM9At/MA64/F4Oj1wIN76YevDWO
mteAAW2xUnQsMr/Ae+YQRZHJOK9BF6JJkmkW993Cw7VwokeonM2mGV+bGns/KuC18MTehqOpD4FL
WU8UtasUotOpgbEE48AdwP1XBEV651J5/X3QA3NVQdp/ti3pPvZ4v1ajU5CFX5zsBjxptvU0KYuw
qOq9LML06DtWsm9BgW0XtuB3IaSGmwwb0w5qHRNKYrKgfkJMn9c6KuNojV27hlG2zDeA5x9CfxIX
b9DWERdMdZOQFVvZdhMX24DCGMiW+VQ/QvSjh6IVcAtsgDvYaVrsWCmO4Hy0movPbUcVr8LxBSkg
/xQ6mls2TeNHOJDlZ5DbmLpxdaR0lGhbPV+dGRwfmAhdv0AdXtLc448yTx/yxGlmAKFNt11wX23o
wjEYKlCuU7iP68xrXlMSTLeCLitamQkvXkhUwApIO+tVtgCdajKekD8r+4RP2pzMZDiwVhQ7Rl1z
3+Oz4hhZpPdGJ+BaEEoefd8MlLnYhtpIAFd1E8xfJcWlm2KwuOwWu+u/d13dfvbxLOLhJzwzo7i2
8H/yNlsz8XJfZhg8+7YIyqepX+yNDn3AdkZWRzJ/5U1eeM9cDGx+RighJ2MpcheyQ1NsZ6s/klwi
BoivluczDlkv65kTcv7wrj8LXINknu/qZYieAF2yJ3RyFb3WXBhnpaPhipfubnBv2mtXLstzZHzi
r8QMiP9Sy6Ialf8QqD6vgbUUx9JW8/O/tH7dGyBqQI98kV3vLnxpXeIe6BIVwMTtdxEV+vwvY4gT
n0GHTz1hPB1s0MYrkrIzfoKAYrkxWYdBnLJbyB84dhaUDojlN+Xuv20y96dp3v6jvX2vP9TPQ77/
ieM7j/H+fz2++9Tkw8f3/3XOm/R7W/9pgnf9xN/yfuIXfv0REzLBYR2RTqDc/VYkYEW/BIiNNsOz
gHiME8V/y/sF9i9RIJwwwtAcY8++atK/j/BiPsSVFHlxQHwQFfWfiPtd1aC/KWMk5PDbug6VBY5r
B2xjftKNa1EOtjdgRK0kiTz7EMj08Idfyf1vX+uP9QB/9xXY20D99hGl4p/0KJooezkSOFuBK5Ym
PNhp8f/5Cj/JynE3arCBvELNzoyfIRzU/8sr4IvASwl1M/xZPxS0BwcFA4gVNCALEYTk3T94Bec6
KP3bGxGhrHgIQMgaENIZzf768T+UKKQd4Ga34PFcDa0332RjZz8Z4hOf6QyxxNnGJ8JcihpN5n5R
c9N4ebJ1urC6EX7q95sIaxrthvNYf2br4YVrldqLeZVke+tDzyRL7BPwvfPFtuwC30l15aj+9Rt9
lV3+9BNw9VCUh/sAqSMipsrH//ATYPGde8BTeJqNuNjD9yguT15rb1vt/YNX+rPWze+KV3KuPgLb
C7kL7J/ecFIJKrMr+mCdpXtOIknFdGgeiB6YzV//SH//hZAxWV0dznA/vZCpmqAGkuSsvDHY1JS4
u7p9yWP9+tcv859/c6FDAgM5iyeS859uQvg8SDXXg4eNcc+d7Jb6yOhtboKDpct/8FqsGz+9S6Eb
kTK+/kHfjvvTDZ+HTHPoU8Q3Hs1HyBM9rZZzR7GPOtOh/dc/10/S4fWNCvmheCwJN+T/xfUH/8Ml
UQYkfqI5o3ytdtdV8AJhJw3PMcGdnkDW9RiJ1ejiElX/By8c+1cd9s9XYxjxA+KKcQKukJ+vRu11
PKcb6s96xx/ZaU9FANnGgH9uiHRc8J/OLklkHMKMeKsTraHm0dUwGAY1UyjmMa1vDxU8K9qZAeOs
4VJCDmeefe1WATz2im8fW6Pf0VvrOFZzZuLQfVpih6vFH4vhOVlyrHFGxV+SKGCArqK6p3rN77G+
EV9hQ2jVmLK3uRvoZQOpk+6QAl/wpejMcGyjhn/dB3r6WnVwand4/fWnoIvmcH1NG28ZzUSPPgM4
9ZjS3kTit/fMfKIdzXbPoLjtr6SjY5welaCf0yVtsIYIZU52F9KeCog8f3TH9AMHYWSIWSQwslOq
SzjuLwPTtYhB7RPOPTa+vsYutB8jULgneo/7p97QuHWcabveLZ2lvudLOtz7EEeP5I+aQw26busN
NfGNK9y0ZWg8ORKmZ+De0HekpnWPWI2dKoyuwEwSqR4uRZLou7kV3dcCu2h+ZTvQAjosZT3fdYb4
SJc4aLEEp6b3hNDeuU+BM4rEWOz6q/ZeSAe0HfLZhTNOxmggyJlhoV9guPbt9s7BlFjvJuyr41M6
M1FfFT3hEprAVDvfKEul+pwGCs7EWiSKiFHBwB7AqZONV/pSGC4bt2j1U9eEZOZUHpVvsYlPBave
wW9nCGqRdB8mT8VPumEl34s02VHPcS2Etwjm8kB/sQKRXCwZ98O6plrqgo250SfeUmenqKTazFEy
nXCNLez9JWO/lUfs4llz79BlDiZ41zgsIpeRMWVLOQS2tcuQ6mpvosB6oZIBjSceR7XF9sn0uMWt
nd0zQwrXvSr6aBdAHS5WQ97KmxH/+1ZZFrL14ErYsl2StY/XbXGHgsOMkX5tL7iLs6g/skPnEdI0
i16eS64gdw+yswfsnkF1Bgpf9X4UPw9eTvOZk5qzHJoAMyukwwMiN1f0Knda2taWliFoSAR8p8jl
VadeT0xl/X6iL2sFv8p27jSCXfFtwowgtsmcDNZh8eNKP6F/Fu+qteL2zKwzPNJ71JQbCoKrgNFT
7D8HZSPhH5J0b1dxvtQoM5x4v7C9Lrph440Y3zdwLJ29B4VjXg/FUJEKFzLkMCntYNy0raBqo4yl
t8sdaKYuMtau8Zb4KfM4fvkoXYpEgzO8O5z8d5416oO1aHk/23HwlpHU+uEI7R0Ku3Z2eWFFAGrk
+A4qVm/9NIeijDsMeA4OvVhu8rxHm2LnTvnJElmfaEhAQW10bYNtTMfsO+iv6DEEuHtJXYIGMOcd
urmdKtpL1yVHGnaVeY+zwmnJX9vNjui0f1JUyNCkwCq8YyY4vNI+H71zAwsg0/Po7pE7hvtpLPiO
oLczqQN9f8oDGJ/vULdcseeQYm3H1CIG13hA8jadQ23FFsMoEV9AoSPpHlMp2InL57bpMmKMdXMR
TWG+FXmQRHtqMOJ2y6YWfJRXZ1jHZwuKz1p2Sf5pyWVKoF2hu/l1YmFpiTFybMkA1T8gUEWbsnN1
/DihcZMsjTtEQHuERH+XhTl4Zuqj82VTQjE0Fx9DrrPqrfQakwMg1R9o7TAMQ5iowQriaE4Qq0Dw
qUfS7c0GqoLXYzjOO2+DbIVBYmTJ3oFmtSF0zs78zPfdbLJEhuiJw+STl8EpAQfIYxVpAp2RV5yK
xTq7BUkYsuXszlayxsNIi5veO4kWPR5GIGCMKaplRWJZnigJvbKEFstsmVnm3mqylfWY2WFNeTde
lE8mqX2ApbO/XeADnuJOZOkGGk66ofB9IXQFfesiVG6jDoCpfu6lXTokLpvmfsBKT8TORVIcRYSZ
I+YS2QWlIRZit1nkfqoiZKOGFo1zJVMZHtrBi8SRMayW27JdsLehni+dfoLzXJhTZec58b/BOB6o
AE/VyNxkfAnzO2P+ENhQ0G1MwSeEkVZ8QUUU1Cfnfu/dazaUlx7E6UOKY9o7iF47yQFeKCX1k5Pe
CrowHptupMgRKDh9zJFIgEyQ5aC4YNsvc5C+B5I39jb0xoUyaK2pMYHYm1R38RTYpmP6NzcXGej5
HJJbObSqi9ObZULQXs+g246LY7VPdTfFqN56yKtz6o/4MyO7je+rVDvxdnYW3G/LXFdEzMN4wfsz
AA4j8CJVr9DIioHSC9TQ4NHCSAlTGZTWIwAh2R+mMnCCA88GCUEPkfCW/hW1z+3U/4zFjxBdEYC6
2IGzGw5Gi/ozwzfzSvpEhrvUy5udsiL6w1htp2NfQcNa456jrKF0MkH9uRzvqRmfwgsTsVmsvWlJ
xQ7Er+wRtGP30RtMw69z1vsOyeU9HXJpr5IlyZ9cQCwcDDCVBQXtpmaMEMcW9haweck2r7AxsClZ
SZ+pGLY6VrDQiHafkdjFcgfY7yjtSYgLMCQ9KPpYkubRa72w25bjZD/VmW81e8pOiVMpjP4hKecl
fUTBYMVhTOV9Apn+yDKNVTsgbakOfho2wWebAhwHujgiWaia/rbvLC+6ANWj2gBCuhzPgzc3ybaz
Cq6GAT7HgvGa1vmit7FH1x3MzgVBey9UzWdQprmm8KOqv1i0ZXGzTZH2gLrrsto2bo60LMiubhmp
U9ZjWb3Y1trA+UpJch48Jm/lpU40o/s8omsShEQhrjU9VNZ0YBj7RVID7IOESRIEFrY77Jd08aIH
kUO0Ay49H8aAMeGjnCMkLjP0IDUBYpGhTmy+hISI/mpiW1N8mg7UJQvbKVlhZSkOqWpy/5jCWG9O
qiyLTdRrsPRurcr0kb3LOG0IKZb0lCEeY/9r0h2GHsMOqmOExNBoeoJcshZ5XpyitJcbcPxYclP3
0NOcdZt5ptwnOs526YCKRuQw3aXc8vWqH7GWVAzjD9fW420V+dIALgwobxGVrX70FgXFDq77jbHi
z35awKGCxLYXhW1bu8UvAarhRqinh6nWfblNJswmB8zbw20WN/Zb3c9dyTIydlsIu8u5d8jZtOHk
jDsGF/Oy04HyqleNZRi+FLLBNda6iIszKHojnNybLvZCmedNXHowjecxrr4WPGTZIFy12Qb+45Xk
pwMKP3RwX8DQuwcX0Ubvmjam9CW2m+6K2ogLHmgBfcFAMHakmw0lzlqzqbDsN2uGwLVm6KIeZnpp
aSmoFfHDWkSMIKKi3SbNQMeBlSgHEwAt2auIvC/93JmZwdIGkdx3A2D5o2es5GvtlOwMa6ex3jhZ
jYY6xW6xnkLcg+GqMXkNtg1379ehbvS8oQ2uzm6csEn6r0QsRb4bwxpav13lsn7yy4xVhehdiw0m
zth+zXVISUck6o2fd/HWcdsFaDhV4OvZUe7ziC6Caaizl9OyWHhfqSYAIO4lVnThyUHxYRZjZwzJ
nv1ogHsQfY+o6ijKIyHa8zgynF8aKLJIK5naLPj8jwwuS1yckKEhAyZ3c25Xz53aDezuaQ6hxzue
uCeoEBnqO+MPauIuixezYmtpzAbEH0BXCS7gQTtFT8e0UdFt1BfNluOHfzvaJKZbElg/6K6tPnEX
RuQQy+is4s4h1KqsH3h9kW1ZoqkaANIOtE91oT4aaxacRCiqoQMKgsw3fAHjvjcGshEmHZc8VBsl
JG8L0dAf40p7J+jBmRmHQx166WICulkbo1iV81BtpW/hQ+YUJjfS97tn2yWrug2p/iG92bfOPpEz
7bZADJb0WOGNz9esOvaelHU/rXU10RQO9g9zmSz6tLnQOtJi2+Qqfs0lfdrrsZo7vR3M2Daw8o0+
t5njLkfWS/jyPTAskM6unW9FoZdvPCagzpWmhhQwZ7ZzSvvrsSxX1Hgo2OQ0l0/hoUgHBCC7C9Sh
K9JMP1KVAK5fYjO5X7Bxfu1DNd1gTvb3eIxjTA3wbFZOj8/zMlq5frWnYYLN1cx6dFBBgsHCwjPM
IboR0uClJdcbnoakK+rnoYEtQh6ErQbKPG/2yuXQXK7Zmky0EVXug8XC/iVSaLnbbA4MIq49nGkg
9t7nmuDzOvWIy9wYrSnFcPJBZo+un3NP5GXmNiuXJMzZmtKFLBy+lVsQKg0Abo2KP1n1TOdYH/ir
nGrHbx3FJ3cjzVbD0R/H6M1LvX4AT7MZ/CbudpRHJ+WN32fmzRfs3DfOIBGEKNLhsLio4nMxCAdR
igcyECva5whjTAZBeJgQzpBFQCjBCpeEmwPwDb2zUOmgi3LX2yLLV/aSNteo8lVrUT67iXisNktV
8tc4nnZ5OVGdc409drSRbW27D7FngEVc6caO9vGUpV8KBnHP0D1Zz1up7BcpOM02hp4Pn2HVlggm
fVdMFZI3R3YhEzzRnyMnl7eZoY1nM3cpkUgv09PnOOjyH8C4CKA5ZDv3sZdR5T0tHNyHQM57XP+S
SpUgH+6W1oPd4AdCfQJdscDUz/INMSPH7Lj1gINWcDfXtQ6+BcqxbsqppxGuBl/8wBa1fRsn4Sm2
YopDrlFsiDyXUDTLRQpuF6Qph9DOooKV1Iy/D6ZZXUrwAheuabHRrVfs+Nb7B5jm4pko7lPSAMVu
PKpoRBOwAUwK+nU32CeWVxYccSpiHXu7JMj0kWIQKppLaEmflYTiglmp8G65aEri+sTwVxxy3W+R
HcKwkX171AZc4rrplEbylxxOiBDEb3ASrUNL5yM+51kBTHeVxVOkchO6DUL4v9geh5ZIBivCi2WV
8c7hkPkaZIOHzjOb/Am4tPts9/20z/Ia0tiUBuUDAZH5zZJp/RiQGoH4kc60gC/VRcsEZJQrQnHb
RmBIiQSWjzIZwq3dR5jPwqq9G1QeH4IyRtWMONavFCfBGjZnoL+Mo19v0JFVcCgQsBj7iN4fd6Z0
c7njIcXegKcL6eeZb2Cd903yqQ/maG+EY20CmYgfyVXmCfor+ClX5pBmc3GUc0zooI0hl2sz0vYx
6uAFebh4yITAG8DdlgTbHOinXNW0gW8m5vRPY6WB+U2KfrE5mGpomPlSHlonYZbRev26T6hUX7Uj
HSs4dnn+0EpNypL/PJUkELGMehLo/FovMRCrVv2q4kJueLAcIooMnOTFG6dhE3UQ2ZNsIRegWdh8
AShlxXiXT1JxXb9US+GUezR1CBHCr9Kd2y3xRvOLoIoicKZLI0DbUD4u/Q/IHi3GGZKlo69oSYyK
R7yZ7nTTgb7YXLfVn6KlDJ9qJPeRDW04lt9MFHefF9rEpx3NWXZ1z6+Du2fuaJXEaNF262GM6BEe
TG3dCRMEdIZfZ4fXvvDI3ntOGy6HnPPBcmlS4b9fOS2sxsxNN9LlnLGDiiT1ip0t5tyltONNLHog
W5mE39BnE8+jgTw0AX5cf15w74mCmLPqOFiBi9HTZZy4c0IYe+uJW+pekV39CBZmVmyjtbseYPpg
+U+810Qt+pHxGEfLGGcVtAWhgERFaoxWTU/N6SYbHRfeF4LOVudc3OC7C6zDVBzGoknyXYfiVFBa
xkWwpZpgJKUUZr2/tkisXPwptKp15Mr0IZAL/p0OGYp9MVceRRQgUZ4SI1fdi3Vhn1/UdCN19lG1
KFy7smxWo7rYVZdv49r6PixjAn+Z8/lHMgaW2FpJTZZA6GznJ9KctQyppCIMZGcHioYUgLQafEvY
wjAcIRQfiNHx0lpBVFxZ9iTxS3Tibq544+LSHq9lonpj1zls81oMCbiDPCZp3BOMo1heGZ9yYfXc
duN7GGGLJnvEcj/F+cUsnmGRFZRlnUAlPJRcfoclgeSwJu1vxn0ocYaaHNQfCIR6ZrGFRnTDzH7Z
xnHLcWp20uwoIo61nKz64CUAyn3SEbQkB38n2DUCB987tpn0JcZRvZk6Lo2VwI2xiZhbbeiLwv2U
YTZ+GdgZf63agPfBzJqmNduuy3ZjIFoOK6o+9XzTRC39PaTEKdKkTwY44Vj28YXUHItvF9jJmpkr
xa72QLtVYRY4bfhhYVkxLL+bs4liPjm6LCHw5WmEKoB7hbeuW7XA+IYQNjg5lJ66Fh/C36iJnmDZ
GI9OVingkBwD3suxIE7aTSVQfy+iRE0DqU5oSrV3HDAWvc/7+I4b9KGkOgRajAeiN6ce+hjL0fN3
sbpiiBu2z/EuZGsEwX9waKZKunhTdKnEYjZ5a0kLAkkX4rWfJceieO2MkZ5XLW/eS8CgNkRTKpT7
6NLlh1m38I4BVX/DztbEajb4k9hBuZNDvVCeQVVcDWAErYOrA3mTpEv0naHnR+vUD0lWYvamPscB
dJC3YmcynVTbFHP1kzt4I12+Tv7Dra4E70TRbYJl6UoXD6kqpdR1iesL7T6Fz02RpdexOciLTRq0
y3vaRbVNA9g4v3hJSFQ+oT7iLNyGQqSC1oL6SMdQau9HY400zGlI21tcuGO5Gr2RipQqral5KoAG
lVspapRMvFpT8oxfXw7Q4VIz7TKfJrUV0iF0MIpUMCnlXan2ZVO5dMMMsIDiOoX6ntUoAbeZCGK4
V9Kfe7SHJf8mGKBPtLTRFFN4Te9vEg/04MFdiAPtUa6Dd21SMlMdeyiOvmk17rFSmvIhBRX53AVE
gCjMKvVlDK91h5CU7F/hA5SmSJ/pC+0iJGSLe+IoIOGZ64/IA/zKMO2oXr/XmYLe3bt9/z4xwDPf
Bw5hGBrZAh8bVsOZFJOD6Up1jvMg0jYoN9A5xLN13fgeUs8V6hBTc78ehqbZepZV38E8UE+jKH1m
62zjPkzuZru5Ib6wop4DDyHh238n7byW3MaSdf1CBxHw5hYAyWKxvJXqBiGpJHjv8fTnQ3XsaRLk
JkOze9Tq7pBGieXXyvwNmoOY3kc3Cf2+HpRKJ0stiWsN9YJbtWu8aZMIfvWIWUMLMExDmNwE8XLf
eGL4wK2uv8sU1MEcOBHY8dSiwe/SB+8zG1uxwntFi5GGspC5sass4lYr5mmv7hBPm0FXuCoBrhTd
Klal8Nbgw0C5NmTqn1oAao0TMonfUlStEKDDHZxLguSnb1U7xsi/l20Cnq7DjReNbzKrELb86C2s
SBmwS+tCZieJ54ILqW/8xmOLNmKs67LEpFaUDz86JZ85h4JZPguTUL0iP6VRg+Ps+q2mUfSAfp7p
ztj5ZtPppglRQG94I5s1KhpYORTPDfT/HunuWJFvQq21/iQNT1lbhJYDIAiYUb9RxGkE9mz4Km+I
qTC5zjdWgrhLXMeAapCXyNJYFeiaLt+gvl1+T7VRu4UeD9bbavpnUQEkXkZJhyHLb6sohMdUqDGs
sj5DA+0FrULlVk+wRBm4iYLKxV5LoGQjib9rCX1DxLsiExPbzMNIIA7S4B0wXoHMcIu9IzUU5jPV
Z+uVdOE9YuUvnqSxvSp6AGK2573JKObTqmmQFMKIN9qlwdhc1blu3Kr4CbY7tM9FTjVPtfw1p3IR
kUGcBZvaKMsoKzDUd7h2ZDhhtx3QV8uLO9mu5Enwd6KhUktMs6m5UT0U+taMONY41N3j5F7MTNEu
MopHbospDky9L1uHYaSyZQeAdK9EqotP5Xz8+vgKI6ZkFXHl4PhofVASlGBXgmMNbWYqgpEVcFGe
/JP8UqdRdo/EDHfCmNwkXcU7bj2QNI03EdrykpuVSCGirgNe7lqSOuObFMvhDuR1Pd5XedPCTByU
UnayQLr2rQi9xLTPSxkH2LD8GUsllrlVNSX9e1FQ17BLCzGxTVUoHLtViMMHcESDQlCq5j/Kkjdw
YEVD/JhRwqNlZuMnD1KjmY9QrJvsOonGXHDTzBBep7oQ70Xfn0pbTMkooZ6fiqtMnESed7Iuc+Wx
dNCAxWS8KwAbfYiVjQ6AOEtQZrIab82NSlxbY9Nm10MjqT+5e9JDmiYV1RX1sFe8PydqPonSGDaa
Isa0kVPTbNwIXyL5peRShtG7IkmYX45TS7xWmKX8NV+nfqAjK6ObAtt1onfCW+4BZI0MjtSZyjX+
ZOBg5xpw4LHwQQgMIpAsPPe4u1J26eJgIrlnANptTGFOTHq1G0uA4xwtqvpork912yZFuvMKsaUC
MwCk/V8iDfC2m/TD8NqMSugWo6/coD6aPlJvjz6ypqyuYCOm1dZImyK+wvBZ+SkNmryKE4s8ZuqN
RoX6dh09Z9JYmrifxzko0qmnqBUNMtdcqMyI5qpD2D2jQIJdWGqCnLS9DnbtGshDAR2qqpFZ7TM/
EbENN/Q/AiCZZNv0RUMxJ2WXdBQrqbdBy03iZ0GRZ3wV9EwKnmov5bYCMo1sPox0Mv6aWfWvXRel
KCfjEv1a94PFnblG6hIGnYJtWBaSYF+jPykEj43XFBTJ0DH6jv9JukWXL7hSg1wB8hcl01tYK+qf
AamF57AwW3krk6u7Qx4BNgN5DzyEojIcKof0TCHe4AgrhXexJgTiUxCMTPOICQYPgHN7myIAE15H
lKN5oQYMgT3CVf+h6mZzJ8U9+HaltvTHUGYzhqbbpA+QEupnhae/autCV4TXXqMD0vclzEShSWXr
JM797zq3odruBo9kZCQiCRD2ivTZgmpELNevQwzBMSWa0eNhM+ywsgpbR1LRk3DzoQ0fsHBVoL9p
Xpm/l1PU3yWhLvI29+PkHdvphlKJVDcvjaZXL6OOfgMGPjChFWSNr82JxYeOsSDjfIr1qGaPE08K
B1tZgLXci9Mb0nzJI98uSK6qSo36Kx7batdlWvUg6dxOZLWc3gp0qG5zTTZdhdq8C0eou9bJokCp
1Cgx6ChDIJu1GXWtBJSoJGaFbUgSGcNTFDWUSA2xkh+jrJU/VbGwENgJFajiSW3K30MugmRER2AU
NpVJ46pm0WwrLWpvKMkZH1LRmjv43dqdLlVwE6ysRM2sr8Qw5V0YYpqlRuJjl8vdRg512Hcpgpev
CJixzXYtu5LR4KA2m1kMFDXTWrqSW5U3V5hZTbmaet9aaVQx/nBuITU9FZWJkUuU/KjbqrpNUmrn
+RDDr+s9AYdPnXwg/GkhAmKLIVbRPpVyKT/UYRuuw7Qb7kRLlL9JVSPd6PgwrcqCP6qkzO85WVhr
6SosqTAmcl+sxzofmSVqhiVFL8LMUzohMq+pEQ3v5I2yNddnESm8sWh2lRL4t4ZWGG8iIl3uUMnt
XdHzxg/B6Y5uQrGa54vkk+lPxgHjRcRb1E+Wkrfqitp6iKqWbFXi8UG+rqz9VBLvlbCNSOskjemm
7CnvrcgNX7TqcYXWOiYzjYdkzR8PwThGose76ho5aSwtPDQRyytu6gnKhn0kbhO0a58jqe4/lAwx
K5tEac3VHolL5QH1wqLGiFDKrqMGs5jB4rI7c/5yZrQopE8jQAiKnVEZ/cYgePou1xolFBFEeoU6
H7tIOYmNeBtQH6Qv1LRABExpVagdVqj8VliGG6zJvcpVGti8iHTGyZPvmyRdmqKQnmBURi4W3Wj/
5aEQZGuUxxTeRk0iOz5Cmq8p1FBtpXetUeJlGoKJ63Bmd9MIwubWs3wBmaXWKIQ114oCRiIVxKss
8afkZQynAc+YtL+Rudxh0hyzya1zzrUdMMFW2iRTmj1oJjed0YOcQSYWWi5vHBFdO30eOPTWuVnf
k/Y0/Y9uKmUWSoUFIPJDqez6KOJgWlYLmduKg6q8yWguzrwZ5G+9UtC4f8iTShbaLJm9llDypgSb
jR6ajwZkXeuyHVDwnbAmX+ljsWG/gIU4GHF4HftN/BS0KJSTaYFlhKfxK8V4uNehKHkR2UTEBKiO
+i+FELKu+hZ9GOnLKsWQfKAnXNajNbZ+vGh548/Ot3QYsvtcod1hEsrBHoeg+lV1cQ9vM2+6D7R2
2bSQ/kwfaiyjBzemEAb1DxcUHFRjMXtqifqkjlm689jG7njH6PdtM1SPMJK/bCYz6hhdWq8tT+DR
YiL27ExtYc0X+0RFxrxWjVUga+lVGqhWBCJAy5+osJEHhm2NYoGvqd525Kzprhtdb+978OeMEmQD
f11pJt7kA4kGVFihhstANNr8QYlU+Ra3ogAlUJ7gw1bRQzJeZiXi4dBkMYWfjqUCDiDkwVFW936l
aqyNPttEXHJ2khdMP7wq7p/ROtGoz09af1NZ7VSvitTHgQu9nVJeY0YNwUoqkm5LIlt+07l+vwty
iM0mplKUIdRS+tGiI52QK0u8/GGYvYcwZusQCR1G9bqPw2o2KRKrG5RPhhhEvInYSs0NnAwHwoJI
z7QRZTH8se6jrjW9NXcF3Mhh09W6kwMdyh6pSgTjMziDpPrG3aeqQaZhLqxVQfynFkVT2KSW0gUP
VZGJMhxu0/8pdqqFiKSa4yg8V3rhvOkmPhQdSB28C6sYcJOYc3KMBQSJqZFfDakdqCP2+Yq+Fr+D
ASzY/zROPtnlIcN9nzMbBTJ70shGUFZN2JDTLvKoF9WUfeF9mytEeQXdKRtO/piM300UyupNDGea
UQdB94oso/qmKqLhxoYcfJoYJVdXlToUNZUIaAk8FnF1nr94CODY1sM7hOBQX4eWXkHyBZuHWA6Q
7OLNMivz0x8nOd5m8IW0W2CMVbbi/j6gWIuj/e1oVdxpJLMfvzWZGv0Eo6D8KM2uRkMSVcmPAPBT
A3G3gDCBE7H5GVDHsNjcqcSQS8UF3BEAX7NpCRUFoyBK76MGwY6VBF4Dlo6Bz+dVHJnWI7lM4CGy
b4bPXVqJxV3sAZJgAUYaVxW1L7r7VA2m60Dqhl8iJ+pvJS9RH+5iWH7kheV5hkfm8E3Gcv55LHFF
pxAPp/JqvpcZVA/JMeEMBo4BAl4mRTfA1eCVeqkpiW4oWw2cjtjbRUMQV9u87qD0t2zRox3hLj24
fSrPe7TfkTzAOI2Mf6GWPpQuJIpwGJs8kuCxL9RvSjuoP4OM+z0effB8nYBDtbkOvQaeJuX14bGJ
BXTx/18zIL+PKRwer2Gs5K7RSMKLWqukuQNS0U9xm5kbJHujm3Hw+x9y1OBYoYji9/Mw0mP4r2Ga
IFgtSef+JM6eO/vw1byXulnKQLFlGF0hmAaWrIUN/PkoJxC5VCURvsYYG2tsdSGhIRaRJ4xNRMEe
oq0oPIWoUFv5HbXdQv2HxwG9AvWSh3/gr/87Fv8Lj2upsmEBxtc0UTYXDQK4hbMrSpwoM/FgE72X
OPcez7fmRJ9ZhqiT5FFoj2guINOsHSyBYkIoxWNhvGQQoqwLqOxjuDQ6WqKIno2owYKYxVL2hwUr
LOAyQalSpO7dUuBeHW9E8LRoG1/AEZtHIGJT1FSJc9xCUUibqRv7kbLSUCxIfMBN5uwqWb0+FHkc
oC/wK0UzGCLO+c6TjlgAcEBNWUaexQRurs+EkP2AOVy8SvSxH0OJDuG+gCv+dVZtQus2Cm99f9VR
+NUvoLSPR2zGR6sQGzQYsOIS5C77lDQtQHNQZ5/kvL3qsmattKvzLfvClR/isWd1GHTJeEPPajGz
rtYeFHwwhLwvQ27Phds7yLJsOndwMYq2UYNe5Q7XS9dySDs6FGedZgX/1pUcOt0mU+IILnWIleFq
bnuBSnDITplXBJ8lkQUAJm7o6nK6FmbShpXOZ0nW/dC+NeYF6TnlGIdOAHpWltHHkeBGHLYb6RqS
1Eje2uVqbnfnYl3iyA6pIJur6X/abTihg/m1A3TG/afVgDAd34Xc5ZpOcWEFLRQvafaMyof8Y+ii
Yv7DLtofDakvEmwvpAG18i36NJLvYlAbYR/zXK+lO+9KSHe63TICr4H9/Hmp0xd6fMfh53W3Nxk6
LCdyLyI88uQe2IVHdM2y7cc9wtq2T0I1s8Otty6ufgFtsTO7sO9G+09vIyhxYfilea84mJasazYq
mCswoXR2+sMvqcm6G0Ol67Zat06JyGeXv0ea7lToL6NpBJK8EGyl+yHXbzXpFDLS2zAyLog3Hm0z
sFig/HDGyLOOozyfEHvdIeUptAFrIuWpaPc5prWt2DyhGl47vSA9yOiKUoq6O78gv7gXi5az5kW8
hUVE3VgHh0F1VL/RApIorUQwxcv3ouf6WKv9Yy3kN2Mmr6gi32WUGClzId4BS+xhMBWnxl4iK6er
2vdvC394uvBVJ8aDr1I0zhA6A37K4VdV9UjVE5oYBt0/80LdiVzatUgt7S6/NfUWNQwTWdP2FZe2
e8SCqSwpP2VVukCSOTkglkiGBzM+RTYXA2LIVHv9ATR2mYLg1ZBEsRK7L6G6mtJVTOIOPNmv8y0/
ugXMc2Av5GJJyNUI/iMjZMXE18iQoX3SU6xtqx5dpAtb/tGutwi2GPtBQ3Eq6QnWAa/inkch3OD9
eb5FR+cKQVhZhoajjyIzmIdDCb52jNoMaQlx1FaUmrA7ArSdKBf2sqPbgAEH0oAGyf5tYVm2WMG+
ITSN0GC35Wvmw5iJf9D1JpmW1q9opuRvf9smSxW5q3Eh0FWdW9Rhm4pUQRcADVtbCMGncsf2le6N
WXzhnnY8/wiDZQ3WDYoOK2xu896GkOM+3DWTheeJ9NZE6xSsBYIhJWj39ptRaM75Rh1PPe6fEiSt
mRIGO2zRqB4djcYqcULPiGqrYbvtvG4VD+ljDJ+9y6YL8U6MGHcqlSkhifxzubrC0CQ1LMn4x+Q/
0W26S4bmCU6/rWb+7nzLjiJx1DAnaJRFJx4pkQpzbTOLdMR7auOR34nkSVdRt40U0w2QyjgfbV41
BzsqhzxylPO9FNIuFMjDUROroWoBdLKEUd1QnyXtTw/DKBOpGRurtPuGhNzqfMR5ZI4iqujMShaH
uLZcYmgqpLGP6K2NhoyjhdWq1X57Y/y3C9mUeZVozHeWMlzIRbvIS44yyHjFroY75NC1Cm/k+MIR
eGKkiGEyViqXX1Fd7PuUPwtT9Q3u8sKNSdZHra4NRH7at/MdJh1dx7jlqlx6qL8h86xri8dW1yij
KSUyz5NakG6QI24wHiyHbTIo0Q556j94TGP54pOcLLoMywvofFXfFCs58oYLs/No3aEQI+kk1xGy
Yjno8y69t8r7ukyswZA0JCvI2RgAzDcmcp4vCrJ6W3ImZK7UNrtwIWV9HU8a2HszjRksNvN00dUl
QL9OKaFDuq67c91bd3fLv63nH+u1vd5ubZt/3K7Xa/7N3tqbxt5uNvbThp/+5y8dpsVP+8ne8Mtb
/vnE7+P3ruZf5ydn/uHwlzv/5Di26zw+ulf82F0Ry51/4m+HH/NvmX/r/B/u5+7t8W33uSvcgv/a
7fjxuZv/L3zn7sJqPZ5xiirCotdwt+KZv2S+qy15UAqFYFYaC9+dXzImyHguevrL+Sl3PMqKquis
HciwYHKXZGUfW8KpamSgdMy6ruhg4Gm7FOBSETqF9ed8sFONYpGiu6saKnEXY5sqXT+7liLnlBQP
kKS3cIsB0PY3nSxcnQ91PI0UZEl1WaRhOqz1ud17sxebiajDdN6w0wTbNO+txn2RnBd4pHqVNb+o
qZ+Pd7zXKaicQ+jVdKqwLJzDeIEUK4USIcSGnGO1E70UY8Voyq8H9J4vbKvHGzmhLEvD+4JrC7ey
w1Ahyi9Y88aQ8fCL20pkznFuROBnmKXSbUp5WJ0aY4f0d/BmgCu5sN/O6/5wV8fA0PzSAzBk9WjG
DN0Yg/FpDd4daF4KsEHL6/N9eZxn4Iq9H2LRmYVktgb6igxeKM3iWsLoamPebivQk045Al1QpOwz
FrrS6bPkXmnF8m8vAfMXWMgpkO/gFvD1RNybPmnieYHa8QXYtgSIhEk3ORqYajZ+S9CIPd/cE6sC
Dqo2K9VyhMlLLjh4+5EkONdd/Jpc3JBE6zZNuW7U/8c48+Gz16YK9WfspohDvdjtpVsPUAgyMU6Z
XDgtT80Q/MG12UiB80Oc1+ZeILQTY7+VADKUufSIhdMv3GIutOXEcoPPynkv8SxG8Hz+9b0QPS5S
Xoi7ll2B6rRrBd9DeUBtTCsvzHZpvqAvpvtBpMVcHGCOm9g7G3arQmwLHyYmXvC7ERCQ01JHqMjz
tT9qMNzIqZ2fF9KJPYzQGgcAyV3+ZdFINPHGBlQaD2/pJfQRsbxWxauyfujljUhZWg1v8u5aHDYF
/M/qKahuwMq01lrDAyf/ceFbTnf4v9+y6AY1akIvnCcP3zLmG7+5y7HFQxBE0W5g9+raJhyeE2+H
XBbwgpUer8fxwt3gxLTiaqTLgDRJWSnLI1HqdCXXK7qjqBDWU9qCAwsI0vmGnliMOoLWWBTMExjA
8eHEakFbIzxADQRm2R8519YA4X9DSF2VevD3oWaRHIVtRubyP2vy7M/h0u9LtYgV3aa8+t6F42NR
azvgkr+8uGgvxDoePq7IOjc6VdVI3S5rBUIvlyUCOsxiRdiUpTnLzUHmt77/be8Rhhch1g7sY6Ay
D5s0duDsRo0wRtPdBANyfCrQ/nxc8Qy/kCH6+uTDhTlvLbMsIQAPAzb2YSxLRSGr6AKTE28Uf/Rh
079BbBbcCFnYa7WywFIWVNK2vqwI/XvSFGW0xpWAZwgVJ/NdVZohonyOIQPP5bgfHTLb4RanF/Ue
z9DCu/Oqov+diKDUb+D1wDUx9LxOXWz8eAE0E0W6NbXp5M/owSR0dYSa3xKlNx8rUwmvmUZYdBZd
370UQQVJDNn/jDxekSUbpOIGsF5BWL3iGuq/1GETQSgqmm2UDe1vz4iaLYSgIbqwaR4vIC7zigXG
wjBgFoqL0ZG1qqu1KEYtPP+uqLtI/y/+fB6zZMcYTu4mi+tdYUFO9XPIbeOU/2zAOky98fbXEwwR
n39DLAZdiIQO3gshRKhX1Kix/DUco3UbCBXnI33dEBfzC58aphhvV2V+qB/OL7RHM3FIZr9LO7c/
/smHK/egne1xxY1r060RmXBT5zfWYfASVt4zPPVNvwMDb78Vrmj/+TQdJDfd8frS6XdiIKlTkPpT
5qNPkRcHwwTJIjJqpFNbBe1CPJAV5VLzj/fBuRTyb4jFft9MXd9DM8QPz0duNY0H34lysb+aUJ1Y
1bk4vJzv7q9i1aK7SShJ3GyZnAaVs8PuRo59iluUT2EW6LauFNdFjFxq0iOWAr4JjSlQVi9oczyp
0YArOMSlPNvlsLgMKDGSHD2e/57jd5FOERLRAdgMpJ20Rd7OqqYowVrOgyqmPqmqD7m5Qrugvoow
EjAn6cLz4fio/6rjyRZqahKX6kV3a0UyKmUIDDLFxxyUSGR+lmHtTOVdFG0N+cIF7bhxc4YLd0R6
mqPn6/69d3vivakADmzIVZvTlaJ4j4BUbKntblUungq2Q+f78sRcQtKJsaWCRy7PXCxaUUcWQ6ot
kzwXssDtSlP6tTGhZJP9ZSBZplrGq49DDsszVV4MWtXmKDCAM3E64UMtA1vIV6pYOpK5Ot+go+rE
VyBq7pw9PBOovR5OVp9C68zhix2p0mx0J1sZPlwW2JN/4ymAub753mudgb15R3kZuZ4cEDOK4frm
wncsN4LldyymTRMPFq7SfIceebYpo+kDjyV9UHtXLW6ZTV52Y2D1Ka2AgdtmeINXwfkvWM7b5Qcs
rkv1JDBzZT5ARR3EwYfc1ribZbBXyCzGeFHjjyxrF7p/OX2XQRdbhQdrQouoB2Etis5BcV1xmibB
WuiuhOHCheZkKJOL03xvYqNdDHTtWa1cWqgzgwhyBH9TyKukCl25cz3vwqt3/qP2N8CvVnEo6193
JwSsDueUGaMP5VeI+A7WPSzjtHufmo/zo3U6hDKvEA42DrfDEJGoYhYkTyBbILd/sdL/JP638zGO
cpj/tOPfIItbBt5+EPF0LDjF2hBrXNjFGvcPv/2Wdlay0s1IvcKwVXzOhiRaJ0XR30jWmOYro6+z
6xha8IU8pnRykVj/ftDiWlJiuFuEqkirZRcF1CpQoT+5mrcz4AwGj1a4LQE+tZYLsyLUnEq69AFz
gOORRWmd9DvFpmUVV25idTJSPsCght1ITiqsFDhi4i0s0Rz4HSwDq3KM3hnKX6p24WQ5Sqb8Mx7/
Rl+MhzCqowa7GcqLuAmau4nykBz+NEe3799FEwj9uq4utPj0PPs35KLHsXzFHAo5IEfxPpL4aSxu
cQc/P81OLkxUHP+nTxdnSj5LzBdziCn8EKtfZnidmvfdtOnwfz4f6VJj5l/fOyzVFGhfktN/SoQq
e/uBCv4aITn3fJRTG6kik20iMcqRvEQN9ZCwENvAvDwvdn61TqX7cPzWQqtstV3vbc4HO9Wk/WCL
zpMSTR86PI2d3utXuv8YqaNbdT/PB1me+vO82w+y6DePecdZTBBEzRy5u031NWx/GFqXJvjJ1pB0
JSOAhCvFpsMBMpvMR2KBjbPQSGP/QpPFHiGya9KqKuWVGTwniuhK0EunzGkrd1Tug+FHdSkBfLK5
/36FvMjKllrQ4fnEV2TRTdr/GLRrBcWBSzf/U1Eo4QFdA48hgw05bKuFWZWoxzle20ifx65l3gkD
SlLO+aE71aNcargf6hh0adaiR3We1TWcqwSZVrDk1vdaAF8Q3Z8P8vVKWW6L1CQBMOqSMsNcDtsy
9uj5WHMUSRQip03KGZaH1uhVLJdoILHqMDDIJ3y+/dhsb01zwgYEoZIc4yuj5tFjJmb5G4EvCU+E
KPct2ZmiAB6zn8i/xTqBHVF5/iBjap2J5RrsRo6CBVbXzU3XKYO4SVBn4zyoVITXVCXzL1VcTw0W
z7O53mrQk8tyfII7ndCGDUBvCaUTb5Xii67yaPvbxNi80kyyO7MUs8T9at4r93YoCAXU/Q06sqz8
do2q0R8MKtUL2+CpU5TSJygxxIV4gC9mHo4VAcq2JlfNvN7hi2f7WXDh2DjZX0BaZvSXwaN7cT3R
O2T4Uf9KHNjCCCgOHxVSBjryHO5Qjhf221PNAb6ODg35EJFa42GfAVHOS9SKYicGWm/mj11yASRx
MsBcCVJRsCbZsmiMaXWagJEMLDosV+R2GzW/zq+f0wFItMDdYS9Ylg2QVBp8pFcShyzLJz4KwP/x
HT4f4yj7PU8tkBc6/+OtA+LpsJvySkYnMIIRMdTeRkI+QeYdkSJV4yraG4p6AFxvZrqodSn5fbp1
/waef31vTneF341VEicO8vs/KMQ4qi9fyCefmm77bVvsP1KdQIoPaJsvf9dkxVWGlWBq6ItdOG3n
3XK5zyGdIRkqpQqu94uZgI+sYUYTfI/KkDxA5b+GiqdS/1510QOKtTplpeRGjDX3/NidbB75ZSok
JBSQ7j7swVS3VOwUCDt2OuZc6NHGkYGeg/KWCZ/nQ508L8jMy4jVIq693IDKABmSsWajE0rrrg9l
R+oVxF/j1fkwp1pEwvc/YRbvvgSEPe4y7HOjp3S20kOANXJg1v591CZX/7dYiyNQjRVTFjpiddl3
M9ll8S3mQm126bE03wqWc4N9G295FccZAE6Hg+TDCkSAizC6Fv1ua+jmYosMLaR6XUWwoHqgHuDm
5ISqS7mS00ubs13i6NDRqF3sgJSocbHANcrpCsXRvRsDSRf9btZ7U37n5ZWmIZXzYnQX+nX+U5cN
puYxKzKpFAeX9RWVYgAXOWblLP+LQKyVfZbDpjbjDR5354fw5BYCNYLtnVwQWNLDvs3V2c9TnnlW
zez6KFVXnh8lF3bIS0HkwyCRaGTMfYKEffzWe+KLQWXufDtOdhlnFQnZ+X65pEUIo4G/jsBJMgrt
79IPtwXFCkG1rsz+o6y6C702L6KjAdqLtmiQIvK06nN2RYQUuEijZkOiy4bGYgbCu9fhqqK9n2/f
yQc6KDj8hGaoC0XEwz6EbIbqh0BIwMWP/YTcXIE/jJm/ZSKUHw+3rwwObIZalqd8U6zRlVuc2sxi
ZaD4cP5bTvf1v58y987esYN4y5jgT5o4ltY7pcDmcgcdt8VBMhkuhDrR0QaWG6QqORkkfj4MVaPE
AAOXmQNo2C1QdzPcQLvSjdT1zQ+o3OcbdinaYljD1kRUO0WbA9EFW59eS/8brqi2FfNksq717Op8
uBNbtcHrgYbN0ugk9ReNKyoNGyFM/nCr2JBtaYVPrXmC933hkDtxtgKSQnGbY0ElIbu4n6hDhbZy
2iVOrH3Lqhe9v9KEazSQpQRgOHTqtriQpTvVj7jWU7HlNKdMsWiYicqwNXnsmsn0MJROkA07eYXk
xqpr6r/M0nP3ooZK3hHQKzbKX+SAvbkoogfoiwWnKgpau4F7hQ11iTmS+rYXGw86apDnB+3EMU7A
GWSr6NgzLxGik49SfAyd0YlAGLSCaTckknvW2fkwp+bGXpglfqmq5UJr5jAez6Kovi1qx0N3E535
83FOnXDgEy0wYOLsUv3163sdWFq4qRdTzw25qGQH0jRKDk0mlzvkw1COrMNHMxyVX16po56I0u0a
+zzUhPFVyy7hiU5l4aiLY5fECwpaj7GYqEJgymkDtpMn6k1h1tgWNMhYznd3W1HWgsiGRhbbKn+c
74OT03Uv7Hx87XVB0CbIWAYy9/dBeCxzFmKgv6HAvRGs6QEdOAQi8/9iSe63dLGvwZ6X4I8SMhw+
QvGjl1HiQoysvdZErKSRc5QuTNtLbVxsbRMOk2GO+aOT4/zeJqhRvEIax8gYDZH0QwoubG1HpJyv
dbnXp/My2utT7DE9PEGUxCnk30OxGmCiq1vfujGsraHeW81rm65LLUGCAneCC0/kE+cTcCdAzrBQ
Zp7k4qhs+2bK/Zxp1Ii+LdRXjaGssfUWkbfq6wu1ndMNJacAWtOcK7KLkYx95MuFkI5VdAwx8FCo
sWYbw1WD4IHdSt4v1Y9Q4w56+RoQ3TO+r4rbG43uKECHOcSDdHt+Np9qPTV5AKtAAHhaLzZfqwfD
oWUILhWeCaSk2KnRJqrXphBvwA1vzgeT53mzuAkBZPlPtGVGL48wlSwQCHak7L7FpkAoK3z2mkc2
L0R8VbdPIzer5NsyQLkQ2pyx1cOXIsI11kVBAhBM9ACH0JWiCx924srJd83VxxnQAznscP4JYMNJ
qdELA9WouCzuORoudPSpLRokIl7P5Beg4S2muBV7QSU0826FcW/sjogEVUh49VvITyWSIoPVPJ/v
7VMRZ7yBSUIGY5xljaQrqVOYGdylCevie/RnyJOJ2OKVnQTbyEcA/u/jgeYH6kV+g7fXvKnsLeKR
YlQ7lByuRQbmQPKFjymZrkNJvof6fSHWyc1/vzvnxu8FmyX0ZK7V3Kkp7ecozLWv+rTqJSrF7wPE
bZg6wvfz7Ts5SdgfmAisFdVajGAqCn4cVYxg0ltQqOqb3tMuXIVODRkoAt5xgLBgHC32IsmT4gkm
52yUjbbmDlUdQd5Y/eP5hpxc84yRRkVUgiezaIiZK1U521Y4hZ89xIpwXQbl82iGKx8fzwBhj/Ph
TvYbaDJdJSPNq3ERTsSyBq0rFr3SlvWu1nPrRp/Mt/NB5j/kaGfZC7KYD0VELiBApdrRtAHFULyW
otgt5Qtn/+lpZwIQp9hrQOBYDFDCnTKLYp0Xvpo+Vrg2RlaxDfvgSvAKVrZ6hUzJrtd+G2jVnW/g
/xJ6hvKITD6kpg9nvA5qFmq6xf2/VXA2+S7h/RpU8roLPAcXuE2qffT5sPGl/6K0ZZBHATWL9hIU
uEVg0iaa0JcCybZacL12i228E/y+0Lr54FuO336QeRLtr+dhqsU+IEgnWBb+ZLgB40STYL7bRDNR
fdhMZEizyHocDGyFpvDz//gBi1maU3cTEnRCHF9I12q2MabvPjKz46ap/VVbPcrii6n8oVB5Pu6p
xbHf7sW8ResTM2flSxkuXwsKdrqDez7CqbucYswZPnIBALwXJ3zlS75S1yPLr88cBV+d7hX5T1W4
auPISRApOx9u/uDlQJKIgplpzA6YyxypNnlscAFbGD4jktU7iEE5dfSRC+HqfKBTPbcfaL5r7M2Y
utAyHzhE4gAAfW6n7EXJpgttObWpUP3kANW5F1jLp3CoeolidtzWguabSb2hfMj+myTCfoi5lXut
0ESMPNKvq33/yullhJnN+xW1ONwKHtACOt9nJwdnr0GLSW7FlliGHoMzxtewQRzBKGxM1hGLuXCh
uhRoMa0HIZJRDafnIu9aMl+75Laqn5AHPd+cU+NDGYEaGfBGE3LXYecNEVZ22FCxZhMzR6Hre1GU
V72fXTgvT8202XgVRik6Cvry0esFojapX1LZcQRB3UMT2scD5/V8Y07l7L5Y2joad/LMHztsjYg5
SdZCvnEwd/5ocZSTUTqBduxgz2L3Q3DT1z8BQ7s42KwtVN58lpRZIPiPGviFTzm1G5vQPy2AeFAm
l9AJpdB78usk0qqpQQ057NDzGaj9qjkWRTkiBRb4u9K2ClwOowlVKf3SF8yrd7GNUJCXOG64SdLp
i84IKABKkUmiAcvEFUq7do/X0yz616p/8BffqqDtcSDXrv2223qy5KA1eeEbjoad0iwlOt2Ek4Xn
6LJ2CuQ8KYBRZQ7qoA7M9rvBV/92Zn2FMLAClSxZg9R+OORyjmuIqmVI8eNGUtTo4YVd8ev8YB4t
xbnCzEuT56ZCIGOxSPygDTGOKXAy0n6aAxI935Gyt8X+QpijtfhVyCYtxM4PHWJZsPLbKO4R1aK3
1F1ewrdSDVeq/xo5tIiyeGNYfYei5ly5QZpsw7vmJtLUzzRLL1SaT/bZTIEQ570f+ZrDcYGwGWEf
SRhf/xZmPwfs53GkrMef54fmOJ02N+c/cXgZH8Yp9AYB6p44CdQ0odxMw4eSX09QkJGLtzXrLq8Q
+ndQizsf+OhOsIg7r/+9Uwf8JT7n3hxXbVA8b5wM4mGUmKtuUG1VeRIzwTkf8USPAsT8enJwF0Fg
6TBiNngIvzVx5lC2Iz1PjbFB4Ud584a/LUGjwLgfaHGg6mg/SspIoFpJ0mcjVOQt2lX5bqyKj/j/
k3ZePXIjS5T+RQTozSvJcu1b3XLzQsiM6L3nr9+PWuxOFYsoQrq4mIc7RlGZjIyMjDhxjhFUG+ta
2clZ53ueNmSk7ArD0QpIYkoKQaIu4k8imApYMFoYjTNmaLJHBaINT/1T3WUabzzeNLADMFSZZA+X
exkbksDEfEs2Bw667zq7CyBLRXNja2p05UxT6iX8E2x5ACynT8Kur0rTIHRogoVuL2hsHQqfXEHj
68+9g9c8Txum8wCZL7zDGkXGeuB4Iy8JUA9976xXqPjDStn4WqsLOrOzcI5AFFS9CztioWccQoRe
ZHpDcT3tby/nuszHFzpfz+L2GryAcThI/BwP/Yc4hk8YEVQDck6n0O8kyPmKgFaYi7gJRJH3obJx
BlaXSWMTDyFlAU5/6SCZlZeTIrFMNFd2gBJ38qjuJDn/cHuZ881xcUfPq/zPjLmIXp7aSigpY8YP
Akf1/umV8k0Vc7eRpWNebDnjqrX5IkYDHNYyZbGocCgHoTcBHMI264hFfi+q38PwX7+rXcQrdreX
tnL3U6kz6dqAUmfgduGQklCLZd2xNCXMXoRUeTC22gir3+jMwsIVS3Fk6srCghF1TuZ39iQ1H9Q4
2XDF1YVoGj0SoGy0vha71oQZdTmRl19t+q+iMbwp4Ub9fN3ZyRShFmN0HhKbS2/LQ/52CiDQoYr/
wcsnZuFo2U/MS9jmG8oNcvdqqI/Gv2JQOOgqHm5/qbWLRYHdY05VZ+ahRTDM1Lr0tHHMmO95jvTK
yfofIQ12cYvDZi3Qw2/IZQ2pHdRuiyON4EUvyczOO5FiIC9TuEOuo8oJkbmFKrgJqV26dZVdz8Rw
wCgEanC9zPSKy85oMvVZ1qtIfdPR/AxPONXwtP3HSJT7otEeM+SanEkN3vXK+BCiF2qjMyidKrUX
77y0PGlqpeyLpkRrQlI+3t712W2WRx+QCyklaLx5mu/ym1eFJvXh6KUONTCG3x29RthtX6T/zty3
o/XebhFYrX1m1IcAMRLRIBFYZrFJq4U0bzMnQ0zGa78bxh6NASeMN26I1YWd2VkkmOh3wRudC6nj
dR+b4aXLTiIFxVQ7FtajVOyLfqPiuxYGmA2jVDKfnivqhxDnFbw+4AVgRo4Kh7Ig9HZdbTX0tszM
23uW8KlNE9WSyfbp1ksPwquZfBcR79tOsXZE5qcGT1f8lcmMSyMmsoaIKISZIw1PXoB0u2qbxpGS
WZPtgvFvNu7M2OJDBWLF5HCCuqIHiUBZ3svhoUbU6/aK1u6c8xUtomdc+3UtEEMdntyC0SJolSHX
8dCEH+UtkNCqg/+3niUpbDepYp/4mPKlr4V5REOjQqSiON1e0JaVRbTUmSMZag0rlnmaVdKK5w6x
+n4jJq8eIl6a+AGpMdi0S0dQ/aSLQjiRIUvzXauF7z10sMZ8LeKC4V5CPMQct/KDNRe3ZkK4GZjJ
cOTCaBih91QZOATJ1c5KkIOo/J1pvN7ewN/v2GXkmyHOsGlqTHwuIXAxaPq+RO7HKZGR1iCg7YEV
6l1VUaKJTnLu7bVerehsQn4fMc2Y/Ui17JGpwn03Fk5Xwguq/dLK8i+2nHcMs6fQ115P1XHxI3kc
UEnIGsNtCpikpF8xEKhc+gidm5A/Fql7eyfW9htGKZWGJl0/boLLj1xAw1dOTcJpL9MIfeJEdWIl
GB5zJdmagl81NT96ZAXUNzngpSmVyOJlFovLq+nRGj22WnyHw/Xt9oquK3DYgBEUNAKpks4L69IO
LQA0r+bn+JRpByMOPnZN+Fh3/47eT6XvT2bQBLbWio6m9m9SOOw0dD1dQRahNUdg5PaPMdei6bk/
LxLERiqjVrDwZ0GTjY8oenTF0Zt5DXadZoxvqjdI3h5CRjQg4NxoU7eQrO4bntm7oyUhZ2iYXSI4
pARS/gHkbfNpaCVoFtA/tgxA5hUxbQz6/N6qcuN7ikD8h06voH5B4d58i7y51cJQldOlXv215E+J
7Ah6vy9JaQ6HJsj9eO+jsdjYcoFQvC3VCAG8ZhaMOzs+UT04EXJH6DErYrxXp0kpdi31u/hYV0bx
Ungl2jxhlKAr0BYNhAODVuxRWnFSv4EjtlbzDEHjgHaaPZZ9+WQx74wYsT5kP4XWCL+MYtxAGWCU
IrxavspbalAnEum69OFOjApZv4s7Q3Flwxff4P8fosdWHfUXyIesYdd0Re/vjAFOUdSQWlcuFJ9u
moqSupowrGGjJ+19UiGDau+QsE79XdQrxrNUIb5Dg9TYD1FHTuCZPue9rAG9u4goGB97NIMbu227
5IAySL5PEdDLULdqoMlCBLu/7/x6+AbTZ4QK8CAUOxTeimTjYK7F+HPHWXhxNfUTOHiibyrndu09
tR6Vd9k2443r/rojyXFhtgQeB0qkM2nI5XGpGX4NpLl6OQ7PWX4MjF0k7sfyo2nGNuJannFStjjI
1iLBuclFHjPAto8YBeWWKkgBCzGQ3gFw9Yvp6+3Tt7qHoJwZAwHRwJVyuTSrLqcO0pOMeejq2Afq
IS+jj5GifyjafuNzrW/jf7Z+//Oz3GwYMyjc5jrzpB8l87s4voILckbzm1rApb+r49eo2uKiWHla
ULXihcs02nxbXAGRUNSqwrqkAmg9+uVL3j9Www8/+EZ1P2Jgo6YT9c7pRgR8JxfMjMluGH9pko0C
6HWicPkr5Mtt7qXK9JqAX9HFHWOMb7CRuVCEOF7g9sXnIHTCeuO1eu1AWATpZMzvemr7iwQoQ+l+
CIMGUW5Nc4pS2KuhCaZsy8xKZRc73MbgkXV9poS4XJnXd4hpTTmJVq+/qVb3GnYBOjcBwGCFSX7k
MXsHtSgcLKxOYV6WOxPhjQ3Xuk5fZ7oRsCQw/8Mes5wMmMyYDs1c5g3r+pF8JTig8ACzy4jqooUw
qq1qgbwRFdY2GHgyFJcz8xq7fLnworMKC2GRnNL5kNhVmtSOX/beri2kf2+f0ZWDM+8xg/fQSwH7
XmYgngSXjBSzvLT8FFr/xsxqKRU+I3wV0m/d+DTKD+PUbNzLa+s7N6perk9MvcSvVFx20KZjJOlf
mqDd55W6kc+tL27upFCqh0ZyWVURYeLxcrWm3gATdZo+VdY7eqNm+mzWjlrt0vox9bbUCK6jHhtq
MlI1byl3++JwoBXWWm3F4ajTfysUHaP8yUP4MxM2vtzqHp7ZWRx7D13dMTFYW1Xf5cn3Jt1JWxin
+TNcpumXS1lkp1VktZqUspSmep3E3B4QeL3tflubtXAEFLIM+IxYRFxEbFF6ikPz1UjuTRnRwNum
VsPk2X7N+3l2Q6SFGdEpYjGZ+SwYPwVkuicUikiEPemhlzy7buQNk2ur40Rxiq2Zk2U5bWApZTv0
JhVsuVHdIH0ew6esC/fK8MfPeHLG/+wYixpyH8ziQBCzOoGU3QOu2jXwl06J797ewTWPOzez9Owh
6dRWxEwrdIRkcxeklVuk9cZqVmqhLAdoGOPk9PKvBqT6skcGyaSqW4T9RC+o99R92aHrd9JaUxrc
Gl3nXSy3FObMUkCEK0QNrhqzf8w+7e5lMNCh3Vfj1mDMmgMxKMmppkB7jfgTMtr8lpAyGxYp3Rdx
nPrK9nrJqG2xVs1vuT7Wz1oITs8R6CeQyRF0d3/xBc52ZnHmDaVSeaSwM6bXveWe9LM2VNfIN55w
aws93//FsZdQAi9Gj+9s9J+tpkARHk2R8nVSngIU9sz4yzD9zboAB9G0AiF09Qz2izAuApkC+8xy
vo9KUbvLlS6mgZtoG2dyLaaBVIdGFVovoAnzdX8WBpo6afx8NtW2ykOFOFiY6c7tr7R67dDym72Y
yYorsB8aTVEziXRZygGUC4wA41EW0efbK81Osl5kKBubdoO2YC3WsH2gCyl3k4ouPpoA/cdYDJTW
0fy1DalhEGg8paq607Nm42tdP6ph/aRJgJYaY/3QgF5uoRFbZTWFckbbNLUnwZ1A+Uv6VyDnWY/u
zsfbu7m6sDNrixqlkTJbkKZYCyham9lBERvKhzUChRs7eM0QxIzfTC4307UjI6Qt0k1hqpI6m9cF
VaRrauj5WKkbtgij14ITGZLbj58t0DRjOTx6ibH3onHDc9bWyg+giM3o2Ow9lzubpjniIPANOYFa
7730R2vC5CeWJ9HaAv6tnXGoNEhSZmqGq2ZxOOlmxnDjDJp57sx+Lya21bxo5oPCdAjCyIaxhQRa
8xo6PyZUn1wiNGQu12bq/sBoe5g7g/ltkkgwX1LY3WopsI3B9etgYytX0nY2ksfJ/EHn6aZLc3KJ
Ut7YlJQMWrO8L0Hx30VCFfRQXXB7KJRCDk1j1luY+pXwAkBboYbIeAolzsUxhL8mH/L5SYKC40GY
zH0RbqElVk2wLiiGRGh5lqiuTk/j0RgNjt/kn0qZ6hDd2z8+c5IC/AjA5nwLX+XN7VhaU6txA6fp
US4Z6RkeqpCxTFS3/9wStQETehy+E6iny8+kM9Eby75O5I+Aufa+y9Snlr/68oad1bekoc9k1hYq
BrwoLw0hC40DxuxannmMtvUgF95KQNLZP9r4HMbPhfqs64epbPa3Fzi79TKHZuD09ywCNfnl1wIX
26p+zwIb4ZugyvcZpatNxY6VoiuEoLRUZ74VAyLi5TZWXoqUJ4cLAUe7Gg85opfRq55S5jwwgFXr
97K8n0LV6Uk/pa+U2m6v8jpw8USmgMX4vII+xNJhUmRxGc5JG8eLf+njzgrf9fou8Tf28trzsQKr
CCnCbwWURQjRjNq0ghF9yMQPlJ1a6L6rIqe84SqrazmzMv/zswyBIaKgK+D4ccLRRM3WPHAjpJ7g
aGm8sZ7rkDivB85LJNTgpFpSHeRJGoIwwZJuFA4IJ6F1vPRb0zCP+CwE4cY32rK2uEgntBtIt5PG
Garmvu7KfxMDlsiik5q9qTDRDlw1tBGM35pdX9/P/1a5iMRtzCQQKu0N6mBvBVxDUNrZ2XRIKIvf
dsLrOw0+XM43IxZE4CuQpmp0bZOFGUA8k1nyxtjlOX10WdjF0miLU+2mpuX0yhYlx9q+MnqNcATg
aWa+F2evDFU/pqjdUOZ8slInqN586eSn34NitOHD3VjkSnI5r/I/c/MhOXPPPGvkTuwwZwSIy2tP
BrjeXDx6yovWfwzDWfYoi//Cdc5tLg5eV8xzfQk2/YYQo54yOg4DEuOoZBuvZrVVtplj8WXMnJfI
cOeMjIBDaGFuGEBVm1reOFb4kelcpTnUwinOfDtSHiQ5dSzVhpsA5eaNt8GVwB/TqxeGl0e/Lz1d
KDDcwVAqVv9EPOuKj6VQO0IyuWbJ+VCE09jE8KAUB5C6bq61hy5VDnWQA2Jp9x6U22Km7HVB3fjw
86Jvbcoi627K2s8UAe+eqt6WvQ+Z/gXG4dsn6DppYv1wecCQR+OOPt6lb1VVpXs8pHnBBg2DlVYm
2HXQg43Uk3aHcvUTOUm/gbO7khP4velnRhdxqUuNSRxgGXdGI/8YDWj6QJZWZL0dhvmesjtjYp4T
lV8LMbyPtF9KPD2q0sdERGHQ6NwMGi5VmXjKZX/lhmc/bBG4RN1vh05kN5Shsmvhs4zKZ3dIRsgw
Qzvrd37xaKR33RZj3+qHllCiATJqEVQWHyGLyiGIpHk/huyoGc1RNv1jnRVby5urQlcOxbQyMYtW
7ZWUDwleygQqhxpRYpA6jLhq3a4xDJjBmDxV5Xc1yN3OiF/HKdiwvXaRzxxk/8/0Ioap/TxqO8ew
Vu/uwrI8waG44crru/ifiUUMyXo5bouYj2c1w36gtFwLNNTUrQ7zesg4W8oiZJDZiXI0spSyshuX
zuyh/RUeBSd9qI7ZMTOdF/nNtFEyZcr2OH64fV63FrlwlSKjOJZ4LDKMKYtZ0S7RmYUf041+z+rF
erbGxQk1vLo16vliNcOTNu3N/IPF1RM/RK1biYzAvf5vq1qeu8ZSKriLSPMkt+4fdf1BH37eNrHh
gPqiYhpFHqMwErmQkL8PyvNmDrn6589INORRZqb+hfcptUquOs1LyJ6biofG8fbvX805GCSFIIsp
VmM5j6KnXW4kNTGiEeOHHrIcRYretOIdYcpjpSf33VB/v21xdqWraHFmceEDZaqLpUUX09HHE5JD
o/BSCkct/+k1G8626tNnhhZfv7dEP85HDAXmc1trjtraIRI6f7EaoIIKonkSk8CLgxP3kxCpSkkA
6rneUuQ4xDHJ7UCkrltCYipufK+1HBiNi1nAZdZzXnb5IYjzvDyt5kUda/WzKbm6tW/+fCKF6xv2
BVLfeW50WfMQci/1TZ2t86n/V8yGRCC4OgRxJf+YwZQg5Pu/2Mb/DC4pc4ImL8K0x2CZH0z5qap2
Tf6vaL5L+ul/M7R4vfuCWfpDOa9MKEnt3bGy4/i7LDnWtFEF/P1UXTo605CzPhuHl6fJZQ6UGqPv
j0FDygdM0RHv9DvdGfb6aIfH0O7s+KQ99vun6O7ry6y93X55q+9bN7nXDuU+s9lyp3C24u815Qd5
6dlvWuIaC/BUlaLXCC88fxF2/p1ybO7z1+Sz8ljcT0/R5/A07V5j0dZeynvfHX2S843rdKXCwE8A
zoUgEGIJML5dbkvMrJgCMLV2RsYU7pTD4M7wAntWHY/s+EWx5UOwQTT1m8nk6lOc2ZQvbY6J11W6
ic3vPrIMD8Nn8WV8Eb+U7ld6E+7oSHblBncq0ibRcZOffO3Ini9YuTTeW0pkWVnHgu/yI9iVnTc6
8UFw+n3/oh14xj4kT+be3Nrn2b1urXmRGqFLanlFjFnhOLnlDpGXOwRHLKf+8VC+q89oY7j6o+GK
rnwoN4KUvHZrnS95cWs1gMTEUWG/lWdpP9mfjOdh//0DkuZ73ZXuxBfx2XKUg+qOdvz5rd2ToW8q
i69dbOc/YZFOdVlT9brHT5AfFQkXa3YfJnvYC87vo5ft0y/FwbhTdpZ7O8Cs5nFM+POGn7WDYd69
/NxDp46137Hvhh3hWujX2K3dfVH2KOvs0Zy8j+jh21HppHsP/umN+2h158+sL796nVglUEMYx2QA
Jd1OtrYoc9cszGptVECRfiZruFxfISQh7jzUTpJEEI8xVL7Ja7bmuuBmebCzfTDYLNxHypI+CkVM
1JUtueWRIN18x3Puf2SfCvtf/+S/j3Zwap3kk7m1gWun9dz2wm/UWlImycO2FXeO3zt+BiOd6DAH
8Bd+okIfwyUuz1O6i32cQcpxOWEIaaPph2XXjvacfvPt2NFe4daqnNDpnPwrBRJYKg+bUWktOzo3
v3CUvgzDVB/mPR5t7cfwJX6MKlspHB/ol2068TeFh0b6/HNj1WtvRaZGWDEkV5SZF/lS1HSRV/bM
qFjSJyOhB/yvbjx08Xssf4o0N4jvui1e79U779zkIuFk6LQPugiTVWjHr91Rso3nzM3ui1N87DWk
mGzpiZn+zmHe+234FO187uuP6hZUacWpNd7GzH5TouW9urj3vKpOg6FMC2fQP+b0/lM6BZAK7EyT
AFECJNpwsJUPDKkZpDiIO4F/WBJOyfJoZrpUVo5Ypt1hsBIkNxEv5CGELMntr7oSEhjEgvN2Bvpr
2nLUJAmLsFNFGOvpye/NYvzG+MRGNrW6mjMTi48I6QGptoYJqS7tJgfN0T934+H2OlbOPtM/v1kp
OZQwwV+GNr1sIyUsMDIplEKhd25ZTrxPva+37ayVXjFEYQz6RurZy1edL6VwnLVN5fQSAroZ7TC7
Uw+KZ88q8NLJTB6L4O22zbVvZIIggnUe3jM0fC/XhlxwEcVdWzF6mO4zrzhRtN9wg5XWmMKy/rOx
SLMmDWLJJMZGXFROKu54ftMlK+xG2VeNO422P6H7vg/8DaDPmnPM7ME4OeIADD1erq2wsiK0zH7G
RwCR+xehzrz9dXv7Vl1jprLlm0G7tKzNi0M+ZmPXVU5TvKOXZPvKDyNBJ737dNvO+lL+s7MIy0EW
amnaYCcvGOB4UtsnEBi3TazAE/hMyBdSFpcZ1lxSpwlGmAyeOHtfmr9OkcckQ5x/qialdWCU8I+j
P02HSiyyh1wKTpWlfLX6MXGzyU8/3P4p6uq2agChQEIBdFxuq6RmCixrQ+V0yeAnNrMQ9ac+D/wX
IxmKH6OaDTLN3MKAOVTXYrerM/MpiAMYGFshLhlzjrIjf3h+yGIDgGtJXvIwmDWko5Wl+/AaTNOL
b/mQcgrFcAjzpnwoAr/5iDSIXtlJX/SiLfpa+FL2fv0aCHr8ZlpTs2tGuTmJw2gAZe2lwg3UsH0N
vVjCiyt7kIcIFiI5es7buW7lFaNpyyWIvDwe818wZ/FyMqFK3fl0WF+krOT5XEotNJJta4Ybgf63
cNYi04eBAICbya2KrPR885w1cnqhmUaTARIn0wXHzD+yz7t8SPeTNR1rZmGVUbkjofrua7/Esnkz
Rwgt5OgztwajlImNALSdVf/QPbfVuj8WuURLrdsozq/4NaAsQO7UiHG6JctdIlmUfTQ+tNyE932v
2nk+3A3G59v+tHLHXliZ3e1sJ8LJzFpNxIpVF/2TGqhVYAdmrICs08PpJGZ1/CEWrYNvMCxbDP3L
bfMr3owiNGNYvK0kGb+7NA9BLzQTArGviUSoeTpGSN8UczfWG3bmJGn5wc/tLOKd4JnKOKBbgSIG
czPTPrdid+KR17913Rb70MqHI1gw80wxCMrkZZqKEG7ug6EkjaB8mkjVQRSyB8/3/+J+x31nai9G
/a1lCgHWLNWLaKqcoDWeC7FjagqRAE3dkmBZu3pReKEVaACuRotqsXdTKfWdkbIehoYQL5VKj1FA
vXRLoyvfKp9sGJpo2ZETqbd1s2Zgvs389//NTxZBPgMV0DVxxZ6mod1ag80sfpLu4GP8CzuSaEEB
qhO51cWd3/pWo8g1fqIgvJ5nbqU9FujzGNLGe3/NH8FRSKRMJJy8aS79PvCGIonmY1fl1ECVt6iI
7YgRy/7j4I/7P1/Tua3lGfMCHtgjtiBBsaqDFjSPov+QGMLpL+zQNOOVQg0UCqXLNUUdAJnJx0/C
QDZfR5n3gCbU0i9rZtCe4H/8eNveSn42U3jzPmA4BELb+Ryeha5siMMJFVpCV4p4itJ/SPut6t/K
Ub4wsYiOXaOW1mhxT/Sg2SJF2lsSDDld/RehnrFQZnpIxdQrNUA/NKV8nI+yWn2vGKQavLdoa2Zh
BdrNH3xmZOEGqR9odTS7QWn8biaJ0LjEXzLxJEkfleSgmQOAFKdvnlrrYG35xkptCeM85ESmqq/F
xieYMbM4YYUTTAuGeuzr1On9p5gKb+DW3RYfz9qtBsMQYE4KItzwi/s9hTu4GavZ5Yv+5EXqQUI6
CqAI6sDdw0xIIU7qCc3ZT3/ukeA5YYoFu8eI1iJSFp4vxHrNKqOhPjRy/oQ4zp9H/Rmq/f9NLAIh
g+mpos+uoonhayemH6KgZwZrcm+vZM3x+VoS0YkkEwGxy7NFQS6ejDbj8VhZ7pRPe7mYTlY6bpgx
1vyCZx3ZzTzNdgXXLg3KzLKaV04bSGVuJxYfDIk2rXfFNK40yGE1fW925fBmtkX3VCRJ7CZy6fEv
CfxImwGEZrQNMajR/R6a0rAZeMxdUauEkRnLKH5Bckt5FKjq7vo88Z7lJkIo2hPF4cHrjOlOjbz0
8zDJkW+Xlld+bjwrRSCQ0Ru70ZsQzsJqerXUvnivI2u66zolcDskBEz4UnR4pPKp4T9ViiKK4ERX
Us32qdj8UDQIyna5nOdHIZMs1x8C78Xs5ZJ7UjZ6ZA8HcKqF2h2UcrAiW65NetZB8FJ1SrgXuWNP
Quad4lyQT4ag7SZDypGqNz136gsL6J01PkN9NR3gtlUfNAafKjtI2jzdtVJpTnaNTvePdFCV4zjV
06ex0qXU7o2oeFEmmv42SvWNZ49RluxMZArfh2SQDm2Zxl8FHzb+sQ11gFSkTVsg3dVswkR7Ye5k
wMi7fFXLllBniUHGN0NFH0KvREOpr5qTSon2E3A9D5rGrB3cQhjMJ8lsowx2z7HbOEareeeMgaBk
QYxYKuuW3RiVTTE/6Cgsde2vKo8ZJtwN3q/b52jLziLoVnmWFopB3iLJyd7SywdR8z5BVHfXW9MW
7HrL1iL6+Gk51kylERos77vOOwqWT8AzVWLafW58uL2wtcv3/DMuFpbQxSt6jc/IQh4A936Is3aj
trQWxE1dpvZHywsKt8X93vNmrFVqvmAKJWdqAwpMhc/jpNgLSf49F3PHi8xToW81jNdys5kfAxYO
0OvyEgRkWb3QKXMOmEkPEH/kAsIRFDij5Egz0L69jWvf7NzWokiXttGQGh3bWBgQbrRoc+wFXXyH
VLf6UFuC8j+6/eL2GBXJKmsamqSCsYtoTKXHu0J+98Dm317X2rdjTuv/n6/Ft8vlMU5aFUPxkNlG
O+w6hhpE69Ok0N8J45e0Kuyx3qJQWToldWJrRuWD3+JJedXq9+NCF+QWdFqph95DVBu/+glV1NtL
W16NwMbnSTyYYVRMgJG8vBppk3lkEagbqt23MBdf48CA+Dp/v21l6YS/rTAHQ24LWRRIuEsrMS3f
kEFv3ylq6UcDWSgVk/cBlQe7q5igkmpz47StLWueOzB5j4ts5OLGn1qKdYIU+46Rv2dFg+qb4Uhg
528v62puH2QEiRGnChJIwMfLRlUiD1WaC0ng3H9J7dj27Q/24cdnZ+e8brzkrrrmWKJZAvsuoxTA
P5bctAF9Mk/LrMCRD5X7uN8fDg+1m9iOu7Gk3ztzXltYGlocql5B7H4MvcCJ7dQu3N6p+Cty9J3C
/1NY5PxXyv/uv3xxH63d4/PePg3zwg8vP1T7QbVLV9sVO233w35R7cZW7cT+fNi9OcfXnz/vt4Zx
lyFn+XMXR1M2g9ivfPZFMLoIruYsPGRSke9kP/5gaL30h28byCegvRH55NTtLSLCpSMPPVIXkZ6H
ThXJ5U7X8vgo5jVaDX1sbQSdK9DCbGtm8hHB9BMAlgzUQWRqUldLkE/4+0nirsjEXTZ98pLuWMef
2mRwI/+hM4T7IOlc3llp8j4OBz2N9kUsnoT2qfL+NYyT1p9ue/1Vd//3D4OQWldhSeNHLjZhqsY+
LlU9hJgHLnC3AwQHs0JWKzPPkZ4+UgMNdUfXq5jXs6C3zTHPZe0lSOh2iWHVesc0NP3grsLjIQlQ
PMXV4lJ+7f1h6NDpHgtxLwmDcG+KYaY6UpwgSJP3/UBWm5bKFxhnLH8fqVDyuLeXdhU2GAixOGiQ
2tE2gwju8vPKXmBVfTOgG14/aAR1eYodYUuF7CquMxICKndmcSVyXL2PSxRtRCXr0Q1vW9TchLlS
vFGQWVkHS0DjbA7saNsuvlA7+a2SVKxj8rpPQSDua116EhNjIyot78X/e/jo4irsGKi0xeWReILR
mCWxIiCzVrwv7ZTuYkrIUzscFQ6EriWSrQdbwq9rqwNXjnUQizK8u5dfqRyajEadEVOCt1ypvZsa
BlXNrdfcVWThM51bWeSEozVJUxdhBZ1eu1IDpx0cuDpseqAbJ311PZwjnXHReeZp4XUQNkmjWaB/
aejxSbAGV52ivdeEG3fi8nXKsaUQ+HtwDZqwK/0EpZI9mAfRU/agorTr1nKgDLkbLaZoAGq7Rdm4
7Vbb7Prin6+t/zxkkREOkiZLUCIETtQOd2aV7cXSuIOy7XEYmn2f9hsOebWTs9g10MW5ikaXbil6
VLRyloUtTDXN0N7VpZjZ8djfF7KwUYBfscNYrWLB72bwsFs++1RPq0tp9okIciVNqdxWfIiTL7eD
0dX3QnLo3MjCAdOiGsekRNp4QHoV5GVxatEUVHvAe4pwSLxfwVC93TZ51cHlTFEUJ98k1aAYuQQv
dWHRx2M7hLhG+Iru2V410H6pxB+S5L8O8XzPiJ+hMLNLv3RDdYvv88pd5uuV6U3CI4N5V/G3ba0k
6ei1Ob3Y0ebvjR9WZmjfSqWVHEnQMjcps/Hj7TVfbfPvYzHPVcL6OXPlX0aTxqu80Tc4FlY47sLu
Ie1PhfRa5US09AUo5G1rK1GF5x9yjaCnQIktWQMST+4GQawAd07wGJdUN9yiR61InDrxKIW+fvwL
eyoYI+bYGAZfQhriauqkWi8jxwoSyNO++qG89zmG6gbE8upEzJIMKvOpMMbz/Zaj/GESd7Ifou9c
jOUTjvKj8coDaNuNh8Ta9nFxElJg9NauSqFkFFNAVodUTvSPpP3sur2u/CyCjZO3boUXs8oRnJkQ
Ll0iDEUJnQY5cnzx1Ew/mW+x/eEl7H7e/jZre6ZSzwVDx/OLWHJpJkoaLlDPCp2IoHUQ6PzfpaUa
hrYFfebGO++qSUz0p0IFdxFZIxCdZTYZjVqZGyEiQ3LQi594p1udnTEe9DqMYpbbo1Bmsi1Cn/i9
znrofJux/ZiE/sR5QAP6pRqSInW6iUfcQQVYUFKmrL2ftVcN71PgJz8Mo9aOhpnVPnrspvFVjfIt
vZy1/UIFRSRC0B+B+flyv8qWjK8XvdCBO9D1AtrVVn60PGsjCVz7+udmFgEhk70Y0g/MJEG+H4ej
38AxGdNh9T7d/v6rhmbGTqrrPCeWIh2WWlKHVskv25SaL/opqvpZMuPygzJ5yo9JD0ixb1u8ju8k
uJQrYRShRT3fLpdbWGmeGI9ZDJlUdaQD5EoBPQz64nzZvSFnbtkWtlXtgmxjT1c+HXZVlRcDU+VX
IglTGWSewCy043OfKLHm5qiX+Ya0u72+NS+nUSIxhQYVBS34xZHS68HS0iojaWMIwy8CFHteLfMj
FF3xtKtA+TXhrvTuFP/Q5Z+QFxvMt0p0gu5bgdZmvjPV3dA+D1vkrCq7evGmZtc1QjAkdxIJ2PLx
rsddqYV9ETtxfvCoZErc4bcXflWI5nhfmJh/wln7EKlHgjKqF07xI1IdekLQ2nV345f++/A12Yj1
K7c0HUrayhSwZaBEi8TEmsqhTHJsmQTGsaWr8NyANs7RZIk3TK35DWk+rJZzkUpaQlt8Q9f90Cp5
yPjFsfEm14+1k5mLG9u3bgbpPHwHabbl7TX5aq2YA2b8fHL0toO7XbfNrXrlyr5xynkqoRfOzbI8
fIzVKYRRoEPZFHe7TOyER0Ln9yGrGzuKxWzX+325UbBYiTEqSh7Uqeh9GZyJS7+g5yGUEE9GTtor
D1HZA8sT7NFMj17/pzI9fKMLUwu3MAFNsoUIgAImKwC10rVx9PxLoP55LLmws4hhoSg2mpLNQqNM
7EIJvjOa8NhOfzomPS8HTBUlNyoCJKPz1zw7UWIoVmolefPOoSotVU8ekLws3AJNrsQGFRYwmD+R
TCMZWJhRuiqPohZ6vzz63INJ05S326FhzbfB+Jm8UpCdAB52uY6CIZBAz9vY0YP+V9ik+xxwa+TJ
Gyd1xbnRGZwJC8ktmAxYOJqo1SbwOZ+qRpI/TKFmh7V412Y/tTpm/nqL32jF2m9CHjSiefHBgna5
qIhkQ8+V/0PadzXZbSvd/iJWMYdXMOw8OWleWNKMxJwzf/23MD7X4sbm3SjJtuwjl+pMs4FGo9Fh
rQQ0iqZ+EJHuynrD0TEw22JOzeChwa8sIaTh2tJoSh69XefSKh94cEBFAbPdbO5R8yIYgnblhhOi
rRxVOhOF5C6GjfGoZHTqtCERLAGMc2Khb+h7Oc7AB5iFDUbEOZu1qtBCFP2UhW1HqhDDvUOUAiDL
tC6VlJTaPDm1PtXv181vxb6hFXSi3bkwQUarqC9AeIaJDlurhJ05GbeTxCO55IlgtJlQ8g1KHyLq
crQe5qDGHBlm7x6uK7K+Pb8VYQ5qOAG+drYgxRwEgJWdZtUz5gcFkA7X5ayaNqXZs4CYhFZNJhs0
1AYA3ybM1USVin4+g/SWv53l0K2m5KQIJu/Nvfb+pV7uf/JYzMfJVMI08Au8f8tmRIE1LOyiDwwS
yNU33ze9IAo2YfGniDXwrsh1oesTqUO8htmQCOQKWhNEFbACinRvmaRMf8pgsyrVu0yR7M70ri/q
Wnx0Jo/a0MLigdNnNEIFeUEvgz9iArc8kNpV0Q6mxwGDN0hgaoAbil2OXHrpMaHfmVzG/FWpDEQx
hFzJnzdK6KnV/aQ8DeqmhbZTsSmaCYzgudc1O50XDa9a0mKNmXOh+wLoGjPIRpUMlqNrRByFuykN
TpI2kFnLOPXYVa+ykMecEHW04K0Kqqt8xIgDSPpCTweL4vUlXT2HCynUnhc7OZdx0NXUcibLcket
fR+aDpTEQUxKbuPQZYGPmimyYWjqRXh9wWmatmh8aVSk3VpNKEmIvpSyMj5yWmqJ/Kd4W3REnY45
JosUcSdqmzD+7uu63QdvPY/fa3V1MVsBn4DMBJ7x53r3stQaAOfHmyVqfmZmtEfUEJDUDDh3w+r6
LuQwVqOAdAd5OKgsyAAqnAEm1cqIWN+jvyqEwPSQMkImTL8Y2wgqRKbl2ME+hckiSmFVQI0qOO50
bdlobsoCOQZy62xGE7m4MRNDgC12o0AyPFCkWDt0LY/xfG3VkD8EQC/6YPEkYoJSo+zBdAimATuJ
9fxJBwjArvaD7hgCmeUFgF+v1w/B2kNeB6kPakhI2cI2mVsi7CPkhyPwSKcCxiLaHZJVRf8NVOj+
tO8ETEIYp3RwGt+7Lvei4oPzgOcYjb2wZwBUPzfCYsj1vgtA8wxrOJotJtiSZsIIRaE1d2a7D1PQ
WoAl0yi+X5fLLi/w0oGGiOwV0gfIx1mM+27zqSvGFoxCwqzbSFcYslO2QG4r3OtyWJfJymEO2RTX
gtKUGNILpubGQBtVBZxQNLQIJjo8C05ull1MKkxDHgsjEUDwRbb9fDHDdq7lFHk1u2ua3q4UOSJo
KxxfgMwFV63mn8iqAoEP9BHPYt1lfxhufklHmh88NehIwik8l44qZ4TONAHQ8HNZk3iugdrZNsjq
azkqDPPYceStLS3cNoYjcN6BycxY7Nz6fQBGvdKuson03YvV7FEJloJTxB1woonA5aVLVVuIYkOa
ucgArKQmgMIbabCu9fZUhG9aq9uJ7L+iu3AnCvrHVMq7SeRdTxeRBhVOWWQx3aqgY4jt1q2rtpgq
+lYEWJK/SycFBPZd8GZkASjLMaMkKkjQzNrwUljWHhylJeeIsvEcqzzzWMkbLejFAOscZ/Fdj1JN
oEm3AppSkx5R/mwgoNR49bC14wk7grr0dkKHz7ktmXFlYpKKWjJ+6ZiW9p+lKAF+xI/rx3NVt4Uc
Gm0t7n5fAw1krECO6Q/OKcdMQ2Bb1Z2QeCYP53NVFKBR0cYOpNkL9H1D6JIO9D0lBvEQNEYZZoYI
KqRtLW019WCmnDzNqjiKJoo1hJ9jKU58rcw0aYTVdGIQbatZl2yhilMyZcUEMEBLctLIP5XpwJt3
p8f84qwAnYR2C2gorTAenRIb4B6pSiC03sJRECndijw6rFXlFjLony+2Dew3ii8OkDHGxo+2Tw5+
hKS36T/ifbADCzBRBMP5c0sxgJlN83kymlSY+7jPBpTWOszVDNKTINhW8M2Yd83wlA0yERSOsDVH
vhTG3E5Fh8YRI45A8oT6Sth/qnFMMuARi8r3FPRJ/nCItD+MtekpR0sgrkOa6r4Y5y3DqBdjKlKQ
Zm+UWjRBRF436BxncjkrSuVgIAXpSko8zI4QzR3acCs9Lm156IiuPAZAJTC9cPJUzZGDDwVQaNlP
wXS0jAchuLaoGMZGppkOnqHOzhiNGCMmL3HWxXHE/Ru5WfQsGi+dvg+MB4rMX8RP121mzYuhfR/J
OFQqwDTE3FB6FwRxI2BNpVB+7App32UyOKFGuwZ84XVRq7fEQpbG1LLMEWNMeYJ1VZPPcKK4sOih
AmjOcx1EbpQXO7kdKyKW1q0pBi/Xha/dxKitq0AFpFgEbKyad2HfdCKuRyvt4UkfLAQeOcXtFgI7
LzmOjSeMORvz3GtjLEFYr3xYwUZuUyeNX8GwMyoVZ1Hpj2Jd2VIvJqKp5yZJaoOKkl7k9HtQudfX
bfXno9UTHZiI8sFFdW6RgdgGZmnh5zdW9iiF/Q85E5y/EYG2XxGPTYyDMSJKsVZAFw2jHzAZoucw
AF5f/UVb4ZfnQMblfyK+/nzhjHO0G4lpghDXuEUfY3kcd8lmuqveVE9/1Mn38pfk+m7hNq65AeiJ
sruu4Np1g9YclI6AyopCPhMpzH7bD3GLa9UQW1vL0TZtOXm/vS5k7b5ZCmHChLpPFRN9xQjBrOfK
2GWpI8+mjYNgZ+Nt9nFd2KpVLDRibppi9KcKtGvwkHhgSsijqbw8zuqaoVsErVQansls+llAT5MB
bsMSjaCSTqoYpekgfZZiHs32uhw86+AUUCpg9yYbGhzWDjEIIEmGjYh3gJv0KAVLEjIs1xdtdYfQ
YYmKMB500Or8KAlinKSNBvdniYB60/dx5GjtTw1zo2L+pPgP16WtbRFcHcoTioR0jsVIw3BKqOQG
TL6cXsHbQYSOkzNZW7nfAsANdq7OVM1mlpoQoA/fDSiBJreQd2XwZDAnJ9TVoslRErAn3bPiewWo
ybwy6NoFuFSDOTel2Ill10DE0B9DECA3u7Jz1D8GpqEPpH93A2Xx88XScjxJOwVSaqXxwHLlTYCJ
zdravb7paxePBWBGBY2wKOyy71tDkK12oE5ArrzWJKH1nABmLtE/cuvXdUmrO7OQRJd14VFBbjUh
tIak0m+JXvl2pm/ShhPwXUwA/POu/K0PEw9VGEKZygHL1kfzvWYKBBBO6OABAKSaPAN73QmtFhs3
gfpGRwdpi/aeIvIA0nVTVyPvY3iLy0T0qQiCE1Whz5W9cGs9Tve9I5FERXMssTbizt9OTu7Gz+Yr
F9Zu7W2/3FbmLE+q1siY9MNbwrRehjq7jebCQ1sgJj3CPTpo0E0dbuZBBk1WvLm+z2tOayHaZE45
ZrWGTpWhdBChf/UHUtDK4I4h+p2cWXr8Y1l4u+DxgisSZXX2PdibfqgUdQtZRYjD8TGAvHXobW3Y
qD34RzjueC0chTi09KPEqdK28XMTTqshtvQYr3cUcW9QtLBVrUViBo20QCdK+uFzCnV3EoGjMfFQ
71dOz5lo5vSkat1iqg+aZtIpLt20esn97fXFXLFWiAApDyCXTEyNM9rleulHo9AgJVLdY2ZAUF2g
E/j9oVX+FIgIHdNoPEILN+ZxLsEy+imRtAhZervXt/K0D4uXeHj6C10WIuhdt3A2Ka2x+xFE5JEb
d6dKrcCp4s7j1uKBwK7cBmfKMKsGdHhrTEpsTAsIrGg/le9jcN/HP67rQ88rE7SjHwbhNF4jqHey
rdRpJvSNnMy4c1Ii9cCnzL8rbneUiW9fF7T2lKV9HGiAo2P0SF6fr1wS6XpahNS2T9M+eJhuos30
IeyCXQZpHacTfc1dL6UpjLMwCqsUQ0EEsMcx3MTH8hh60ck8il6wmTfapt60367rtxLkIEcOanFk
6NGpwAY5RpLXIQarEVJpMemTAO3TnGO0dlJ/S0CvB7OAcmSNUgcJonDXj0ez2WW+c12J9U36Vwvg
YJzLMIXZGPweMqb72Zlu0pzon7U7ef5r+C54f/HcknFiMZ9AR61QvjmXBpgYuZ+VqrTRw+8jMQ0e
LkTBGce7rh2khRQ2HW2UnSKWA+L3Tn1rVRBBH/L4tZ3//HZa6sLmYFU/60D1Al1ii6Q52vHGA4D+
hPjVUm7y+f76Pq2ZApjbZGTZKZAde5bMzqizpKpLO5xqGSkv4GAMcxkCjMj8Y549+FRk0sFlBkkA
7WEsQujw4EFSHRd+gILW3B4mADhd12blYv9idgXEEXqxcITOzUAzwz6Tfby6w0pBEDfaBSrzMjJa
cWHdq+EPU8l21yWu3UgYtwWmh4YhEpTxziW2CICHgD61KkwUt5h1kIUHgCygB0EgkcZ5nfCEMWF9
pVQYxZZoJJy7RdeBDmLfYMJoktzO8K7rRVeK9eZLvZjYvhBK0I37ENWPN6ARJA1Iz/3YzTKUIoFZ
Xt8JCMWvi1wzxaVI5kKsh6Sf+hZxcZ4D4Ti33lodkL9qyENhWTMSMGMhOU/BPYD4cL5lPUD460DA
KR5bicjJS2W8gD5mMHZStPVDToC9vo7/CmOTNEWbTYUhQ1gZhNshzY/h1G2t1t9Fak4EY/4p62CE
NIU/H+HHaVtoyUJJhGI86HECL1JoJmBJAeAkkzk65T6v7nDJ1sJIYqyy89s47amKg1x+DyUVE/UA
6QeA3tEoRzcTFScWw9vR/CbqvlOYz7hLNzGAUVp9uJXLp2BUUWqKiNj1nDto1aAoqQhGDGnHOv3z
RYQFbpxUKQ2czVEPtk0Dhx21v6qZR060eiqRfzXRNom+XDarIzVi2CoCXCgQEhr/sVVu63wzfwbT
61+cD2CCyBKFKMGswbk6g1X1QjXDfyaoO054FlpowW+mH9elrGqDoAPgXwBGuqhHVCnQbSsVUkQ9
uce32EkaP/gjcBnSYt9KvEvhov8Br2FgaPyWx1gPQHxmuDKEwXjcyqQWP+fwHZiHttipHqpBp1ma
nnzxmQKI6GnFCSXXLvSlcMbLJaPQp0nQw6GKYJjWHjPRf0xCTFBgZa8v66otLtRknFupSLOkoM8C
52Kb6pspfu8MzlW+qgwGgxAaIz+GCdFz+wAKYg9icygThZ+14pi5FzUb0DZx3PT6jv2Ww0ZBAY67
PKTYMYzZSV7gNoBbfhbvNN9NXeFY8rAZVlduIY4x+zKJMq1OoJaIBuS5BFsoet95o0I8IYwVWq3V
yxhox90zPFbDNm0e4mD3Fxaw0IOxNaFIAzOKoQd69uwMA0lyaOsGZ3PW9EC7O97+8P2YtGBsIMiS
zlcKCCmqY2a4dXUMDfe6HqspBlTW4PDQBYw+KWqHC7calag6GKOIIMv86KanIDRALoFyqXrTwS+N
QI2KH83sL2pCeFf+lkr91kIqHriTBX47XKSpXbSiDeJtztqtnB8ohEYPsHmLKHLTtV1IqNA9AF8A
P66O8jMmx2DWSvCjGzX01LQ8CsQVN6tgLBEgx3DoGHJmrHqY9FlvG/gDQfoE8Z2jT5gYzyeQDDdE
iT+ub9mKVZwJY6zbGAMJw4IQlqX7Dsxlg0EGHmnb6uotFGLMOy3nGcyVSM3M6ESa5Wc5fQCCAAmF
z+u6rARUZ7owjnRoBLEp8cuO5PG5qzTPaKdtZlVObVqnqVOegyF39ZhnfrwlZIxDn2WrHzK6X6ix
6ujnyIrbiVdTo9/OBN1nujEnyzS7QCpr6BYIxS4zKzK0vOYtnh7MMeoitRjTAHrEo3Lo25GMjQVF
Us51txJjn2lC/3xxlsLcQtg7QsxsbPQWDYYgXJPpeQJCQWYXHJtYXzdgGwJKAs8w9uZrMynTrAbe
u5wKR2kOVcTLOX2V0i+35l8R7KWXlsCHGwWI0DxlO9iTq9ojyQ/C8414O3wLjootP6H95VRufDcB
FdGP7FfC+4i1mxer+vsjGKcB1HwzB1YKMkNgGhiIBQIcDTjRtpGTcgQDpWSjMqrzxK67qt9SGe8R
Wr3QSgWkppVGGuU+y76V47EHXmEwcnoMOBvJDhMoY5Q06FpGKK1jYmbamAIvell3H7+VoV+wMMxC
6IuysagEPGhNcH8H7hBvsoQOmTqxtBny7XV/xVs9xnFEqCKOcwaBc4XBY6A731EQiC5yBoUzoLN+
tH+rxniPIbeyOhMhqRE3GOY0GwkUBLxs6ErV5swEGf9RqZhx7CIajU1o4XX06LXO31tJJb34noMm
Ryb9uLm+gjyjYHwJBtVkVVShlyK9dP47N1XJWzcmZpKqHjN9I35+a4XfhWnYiln+2paad12Ntbhp
uXRs1anVy7AHeilNBahEAFFUvMWMfaqIKP6ddBCZyHst5wnlLB4bZ0S1PmadDkcMQzd3kSuWRNrm
h2gH/6HKdnUrPMGH5K1zXVlqaxfuEjDxGHAAVsFKDhuRjy9DrAkC9ygTdwryYYYAqgVeG8yqgv9K
ushl11IkZl0HSVOdEL0uSNn8zblaSGC8bmFgjEKkd1kNjBij/9ACL+DNiq3elwsZrI81qyauFWob
2bfKepyDG3QGjCmYphS0OXMu51WXBF4rRLoY8bTYGqEkDEalVwPOsHyvSKjWmA7YFrrothQ4R3f1
aC0kMS5JtOIOZN/UWzQPouZoYBIpeR5p3QB+a8N4JCWQo2IeoM0AIsChdwWldXPZBV0umBrsAtTI
mQmWD3Q7viTZtwJY0h3nkPG+gHFQU1khtm6hZVN86spHzgMzW72zFqvIOKg5tWY/G6mG+UswPFiS
2wh3foeD62RN7KK0998MhCVx1ObcV3NQ3ttBvEVJ2/ZnoGJ/BIBJ6nmlKI4tsskzfajluZOoLSI/
KdD9eoumtz7Za7yyGk8Sc8SUpAAMUUMlYexTEQ6REAKvkujjx8jrbVj1fhisQbuyif44tmOlmqe2
8mmGRDRfMXRFAv1Hq901vG7s1dO1EMOeLjlKm4AmBGfju25hb466z0lfr5r2QgRzuFqzlzqDvhwH
8zFsf03q7vo9wVOBOTpaXOlK4GOlZHDWi0ngiB3Yk379NyHM+ZnUyhx6uk5yrzvgrAQw+UYJ3v6T
EPZ2z+o6bpEnwLsU91Asu7OgEcD0kP8mhbmLAMMdqw3NlkrGc6i+Y6I3HTmtD5c0a4CXQnX4/1kv
iwoCLNYqTagmhkSs7ZAR7fZdvotvzTvppnLiV3EHwFLAgTrN8TloSQ5GnIPAcamrh3XxDUw2oTLR
AGzSmG8UgG7Xv0R9BU6KYxIdJbBsXF/TtVL1mcL0ECzeBEIkh4kBwBw7KL/7MhCJ2sGZy1/++JSE
tSfGitMNottallNVmafp2bfrH8BdcXpKFh8Q+kUu4aZEBOpJR8nzkef0ZHf4lYEyydF386Y4+ofa
zV9E7z740exfrstfDT4Wi834kbaV9HSmz+dgeFfLZ0GZt2BZ9VJJQklTNwlghnhUR/RHXsSHC5GM
XynC3h9MGu+0JakwWWH5bo/DIvScm4zjX0zGvxh6XksjVU2eduboZMOr8KcoJihgnFkP413aGhx5
uP5hqpZnjA95+oM7ZPAFW3NludgLeVKMsrBmqBEfG7vYSA8RQcPaHeLRGkg6Jw1QuXb5Knv+Q/yq
v4pk2Mo3nW05z8omczJeQoCzqOydXeUY8+2Cr817Srs7q3lQI869sy4Csxu0sI5nBGMfbaoMlUhP
xDR3JIy3if8s87o51n3MbxmMbXS67I9A8ofHTqfnCMwK0ah6yeiTsiy+5SqvRWX1lKE3BaiIADtC
qur8kFe1VsuZgvjDwEBRpRfE6ry+jpyq3IfxTuRVNNaTRWi1UNEojfErduAn0/MmG7MJSd+H5gW9
0jCR6IgRO41kd+oNl6929UQvxDHhVe3PiTUZUC8Sv6nT3qx2wJ/ITE68cDHH/3XaFmKYiwG8nLk5
gAweZMgg83HFU7RXCid9Ld/BMLuLN/Ee3Bq27173kKvmuJDK3BBakqLmBiwPuwX2UumK42vIo6Kh
buLiiAMjHjPnFEyDfZQNdSrrWYD6RopxWiBIJm4DUC55dBrg9BkjmXmT56s6LQQyXr/uZCFRBOiU
gkfuqCM6tv1OQ2lSnHrODbsSRQInC2VrwO2hes3O20h+JtSKBG6drh/BShvroKEpi4YTuPAUYnzG
bJZJPM5oQOys5H7OQzsKjEM6cqafV+18sWyM15DhIJqggxQ93Zig4wPOiXij8QZfvvDtrpkDe6vo
fpGMFu2mnAMHc9ypWAOA+aYq3bF46QtQJR0wRhf5h755mIDEp3nWXz3ewa8Ggjog3aEIde6wBjUO
1UGnFTeUwpTxqE3vOs8Hr1r9QgazmgpacFQNRQ+aIAgVJ8t+GO33dnYl/7NS3Yo3qL+6eQtxzKo2
AiAgax8qqeqbNn1I8pNuHbiZvhVzV5ClxzSnAZg4zJedL5w5pVqR071rptHuqx+hz7HBVUtfCGBW
bQAfYlQaEFC3mwRYo8pPEIFc93hrtxXyUUDdohckju65Dhj/F0IzgDtXpiJ/KMN2b2noM5u7WNu3
GJu7CUQ12chqk22vC17bIrS/gl9CpeCmLPCjPOajBlZyuCX9wTDu0fY4yoeEl7JZW0HwAwOJAqRY
mJ5kDGGQW6GsQoUeL9nxI3EXaLMj5MrmujIrloDGSgoQD5gEEzXl81Vs4A6FyNSABIZpd1sMfZGk
ZcWLQL9Gu5fOAr2bSDQACBRkiBQLlDG4ykLCIVI6kDw1FmA/59Y4CuH4JjSK7CZA6ydZh0RE3M+v
7VCCKS6eVLtJoodAUd4HKXjBkF1yI+jTvEkwjEyCAFwEf7YQ+EIglQI/DCMJaE1gcRlTFG0xxiOC
U0J5asvXIX+7/vNZc2V/Pv3zxQsqz5pQzdB7RsB5mggvhgzqqPs0A32cUwa8/ClrPKwwxnjUOFfn
EkDAxE8dMQhJqgQeWsM419nFs5SKQZhIhxBQ1bxwI3LT9oglZZUgNUhU40VL3hXlWchHUmnHRH6u
hkPTe6J/khNez81F0ztk41GDfQLG7BcQNLOeRl+klQL0Eln6JmGC1QcQTe8a6i9DA7GnWzcDZpwH
1xqe/aTxfOvExdj86tVljBqfoIDVBlO6QJ5njFrQC90cexi1MZXI5jqJj0RDtG9VNwT9USncdiG4
3mP0o+r2iExvXngj0i6di7IUbmUZ7jfcVoCRm3ySyGCjize98ZSPj0PtKGKI3vfErrTQG0x0rfg+
ptAf1Xo75REZzZrkzXc1D5xEOLXle6b+bOpHy7xVrU08iZsAdDSAVk6zx87Y5zkP6PGiUvTP6v9W
nbHmKDL8OU+hehUkTqinZAQMYzCRUL0dOwfPZmeKH7SO965bOURnK87YdTyOgpAOENtPQCAAWjzW
8RE8BzC24AgaA84VQ3/clQ1mByuQs09MhFIaCHaRZ5gmIqb7ZBzRRW3LeCLp06dols51P7FydJcq
skMqEdL0upD3GtFGHemeGe3aGbileT2xFxmdf3aQEmFjBFcHFsj5+fGnydeTDnKmebRTKwN54GOe
/rS0vdTdG4ZAEvAXJg7GWIc6cXTJk5VP9PWRQdOJnA1EALhwqZyGcdOAEFMQSvf6Olz0M7AfSG+u
hcP0s0DVCgmLryF0aM09YINIrmYQhzNvgPjjZzpJBI8S1wju5ui9KA9JnpFWRJ1ytOwpwki7dd8p
GCSrbs0enF3Gjdzo369/5kUY/PWZKiYGwCFg0OHP888EAqg4TQ3WMcA9LRi2lTxH4a4CexJIgmIr
cFTjwQTMNTDEreq1K0k3fqqFyVmtVatZfAVzHkHsOBqJj68QW4OoCE1pab3LbI6y9Il8cSAWYpjz
J5pFF6f+oJEBVO0P+SyJlPVCO4waiDVLy2pJV8wAJvNlgLPmWeh2nd+RuIsHt1Eik5OCuXhqf609
7Y9Hpx8mF1nCuV5ECJtLaH9Lq/tM9sJ6p6ggGY8yYlhOZ70ZxTcR+w+0SfzzXRsLV7S+DTX4M56u
L8xF+ov9Emb9CyDEKkqDL2n6mcTVtmtUJCWrgynvLR+4drUjoYNJkG9pmRGDWfPNOD2rgu+gftUB
DDqOJyJ3+5r2S5tuprV2HClkBBNwlr4Z6D2fipIT+V2kX/75ZkzDoe9cRd2fbvbigAlJOhjWMGkk
bN58eWMY3wQlJHWjbkZQIfn9bLegSDLQtMNrcVm1VmyZIYKlELwszJkJzF4vMFqskS4dCtK1TeFg
Nu9TbQGTfn1j2Fj9Hx1/S2L2JTB9X1VqSALUG7D/MlsIvVYbd3qnc+4KniTmaMgZNs1PIClQRMfH
zY0SJVHSO5X3MPhilrk4hL9Xj72V1LwyjSmEF4wq3zFVMsv4bbovu9nJovtOiF0ZrjIA9aNwI4kb
WdkH0UG1EBW9pNabUr4Y5oz/eB+mE5DASd3doi8H86pgXX1B5DtZ99f3YN1FUlRezB8AffrrGC8M
TVdSH5QN+GBd8G/An+oYtXEfSAagLkfFS2TVG8UZMHiGk1nWe+J/1DXgYTBIu5mt3inanuMs1y1/
8UGM/c2hik5+TG+SXAejPRJMkthiav/YhLINIl2gpB4a8W5oddTH/vx6B/I7Ho70usAEA2MmGXBc
hiiDo8jbEBiwwsnvUxdog5w2tTUVIccAyxNCdEx3M9e70CTIEBm4EEZNiG0hAFFlPIWlk00tePX8
RvDw//U3vk+hpmvcsFmCpFremylH4bVAHQlyoJsD2JR2ZDNfkir+FIcZ3ExcN9/HQHEKS3pRWt2R
x8K2Cu3RD4adKSZHS+ztTA3v9UG6jVTV0/qEk5VYWxUYIcW8xqMBL3h6iBeWWMRAhy5THNI4kZtb
OZ4QYBfth2KVHZ69KXrsqix6ATZTfginObKFQbw1wy7l+Iqv1WeOsIGwVPwKvlA/YAzQAOKTr4aS
RtqxzNzQRHOwrNTiUfIxgt9rAR2rHAZbteLHMM0yYH2A9DaJNBlbh5wrOpceOGeU5vaZLzrbJSba
6hIrRaEDdtlRCFZt0wO4UD8VM0AWglsF1Ixitje0Y5dxnMPKVXAml/75Ykf8SmmsHIwxJGrjXQqC
52jG5GCbcayQfv6FejI1QzhOEGMwC54Cl16KqHpJvNclIPm1nBasNdPStIUE5qaRenWKxByKZNZN
YLyOyg6Jp2R4Vcb7rNiDqlCVj0PBUWvtHXYmlXEnoI8JQtWEXprxLM2vvuBvUnEv5Hd19CttQfQD
+iUes8vqliE1JeP2hhWzwKxai/SCPkFTVYfH8NVthh7YIrc42QW6YBdbthDDLGgt1uFkUDFjkNnl
sAkT189dZXwoFB1UIJz0z9qRBFfRb62YlcRziGbc4BqS4k4CmXB8AoVcFPxMQwspITfLETPYRf6J
AQOSDZvrx+/6kmLy+PwUpHGWSm2KC0lpQnewxNteKU59av7NYftXRyBAnouZ0wQAv9T9ldpD097G
+tvMcySrB20hggkqi0gMxW7EriWzQADEaPcCx1Xx1oq5T9AkBZJ6HxK6MNwoGLUax2BvFTyEKuoR
WPMDgxDQwwAZQVnqztcqqEYho5PigKlX3KiKiW+epKoFy88BRNOcMHXt/XB2MTFuMFDNUmti7Ewl
7fvplxbK27zdVsVo6wB4DK1bce6+BrhrA5hSxkY0mo05PlrdttM+LfVGVD4L4xNok6p8Z7W50xSF
ow4Hwfhu6oBjRYfXdYNdWZ2z72VWB6k3vHsLfG9YITUi662IV0/X75IMjAigmylBoR43HG9HjyCz
JWdCGY8QZLIZtQKEZrObI7U25BOpo9wFY5bdxSowMJ9NDBpc13TNscPLUWwcisWHcahzQ8A0ipLr
IwxBG0AKvwcHPWwa8w2OeZMat/lU/1L17KHWeeXWtezqUjDbrxX0Sppilenr9qkbvknyr8ASndJ8
KupdG4Mtdr4vjUPVjaTTOL535YydxSfMSody1yCxCdG6ltlZ/20AOW2fcw7y14D3xX4uoiB2ZXW9
6n3gWZEYHr1Pmk00vRTTDOfuKOb32iRSmBPkTo0CPVyiPSehM6MJr5gey7h1ksgr2jfZQgY1JfP8
9lfbTtkqAE8HXijGVzaA2cvKCSFa0T2P0yFVdkrq9eDfHOdtMH02/iFT7STfXRe7lpbDyv8WK59b
W4IZNcHK8aIbLCQZEzdBQBilkduCvLduHFMy7cL/3scbCVi2RQrkdQPovQA3RJ+d8JDJjmzYfmrH
SE+25qHhfR/d+Isto3iHMt7utOp6/nkFuHCrUMCq6OrgxFNEEjrl3d35xq5Jvk0zx0QuJvfxfqc0
gv/KYwxRKIK0iBosRxyNWyRTpAgDe5JXlrtU2Eflc28+atoJ8DPh2CEleZoMtDYGP+PRiaR7veTN
2K2fycX3MCaLkchM6mO6Pdpb3s27Op09CS6vi55lwU66l0kFwE/6VE34Ive6bawFe8vFYCe8UCbU
Rgkwtsi2trjCj6lferp/8lEQy/BcKj+t8CPmwWz8f6RaIpJslI/oyz8uInQBl1BttIpG5vSblYpE
y9+CJCVG9aybu2psbMN4FFSBoyxraCiw6rh3QWMHMjlcwcwt34sDqHsFE9ww4k4DVs4Ang/tiPma
un8oCo67u3ijUhh1SlOIJiTUxC8ILyhtYo+p0NB+8354u593H+7NY+DwqnIX1vyF1k7vEpDQoFuB
bbACpIfShXMW2S8aOXkeIUdQ2RPb3XKCWYtNRlFBoEDCEx8AiCjs0ihtsWeyL6eFHJSR7Zyck/d2
+ucvzzt5JwKx+IW/3P/9g99syI7gl/f1zz9/6BI3J8ej7Wzv77e/7rfO4f7l/uXzZcsxanpilh4F
nwrOPbRv0F/mBfpcVrWa6hcdeHjtxvY8L7K//tryMFW+cEwuBCmgpQULEMjkWeQdcSiyJJuw+M7B
cTzHg9Iu4cRxazsMhgWQ+YBsHb0V7NsIkLpZVkVVZCfkcHg5OKd3b/P6oZJXl7PFF2HJ17otJDGe
UcwDybdCSDqcTtg22+WpsrYxKLACFxB8bipaA85tKCqsIm4iJEEOJ8d5O3k/yQbmYG85Qd0XIh67
L0s5jCJSnxVhUkDO6f39x9PTU0Bm8jSSh5lgShu/x39BtHt07e3jr9J+/PU4EPr3r4mg3kj/h/NK
+kKUuvwiAPhZJiBj4VXPNa/RWpKHjQRLocdld7vD8hLbge5b2+ao//XDrgljUlKDkYujVlFhDqyf
eA8bnExIcrYOR9QX/MqFKBUNMwYYI0Ayx4Q04tgEwD9tqKgTPQHejh576gigHvRz6K/rx3t9LRcy
mXgmsJKxayqgOzoZUQj+BRR3/PsF2iZ2ZP/cvG7ujnfHo8vZxIukMz0faAr6V1nmAumqXg7FBILh
AQvieU+bb/YNz6msnvelFPXcVAzAFoAbh6rnnJAqgwe928BSn3lmchF4sOowNqlHaS2JX4LeHG+3
ITc8CV952Avr0DGlhmowhtTZYpoSF7mQoEuH7tTBIG+917mOt7n7KN2PL1dpb+kZ4Fy968d/IZY5
/oniZ9ksQSy1j4S8dfbbS+MOuA4mu3Uat3ccA6eC4KZUSYu/U/z2FQ0HduuicE10kuNvrD/nYvrq
WL+2HkyoZ+YhOq/Uf7aWXqPO/3F2ZUty40jyi2hGEjxfeeZVmXWrVC8wVUnF+z5A8uvXWWOznYnk
JE2t6e1dmzVTJMBAIBDh4X73/S8cnPnwzDcqrtH5sM7/wr/x54D//X2YcJzwx5mP8e3zpM3n5cav
4sn8hYpWnXjxq75/m+f85/aef8X8W/APboT5z9ovILNL878ApJbA/UDAHnkMty9FgUqxUgPgMhtG
RvH9ByHy0fqB1R/t3RwmnQdvLam5ymlQmwN1ArB+kNoALo47AaRuQtIbsNt3Y211GhqmZmeZieqS
NFh5d3wzGF4skjPGReU2zoU4NAguv8I6BVZg4Rls99Yf/F+TBVoB/AeZm4v1Wli2f7i3H7eP/tZ1
sfyvr4ff2JatNx+k14f95sF5eH3dP2w66ytwmPV7beSKL8bM+fG8KUikVPTBeflYNWFZjlZTghE1
kdZgFEyKygWZE0C51UA73Z/0KdoGdZ6uBNmFT6JhCgtaHRDK0q/4aAwqVOOkgCwAUwqKhVdc56D/
D9yqCpA75lqs284/hwLuowCriJFgGUgLqC9wH8VMCEnqHuskLeovgLorPjNsHSUKvXZ1c6VZdJX/
oL59bo3LfwozT1S1FrG46Z5hFN08atphyP0IQK92h/bq7cVdQSTxFS/scYGwgmhi3Amwl5vW9Ea/
wLKzmT7Sj2BbbOPH0qr95Hl02Ie6ElLmc8PvKhFnDXMVCnkQBsb//+ytoJEqrWlhQs67fIjYryBG
W3KtXLhi4/uNeWajkxMpYz1sVAkFRCUB1mHD0Oi5vYVL7ni2Ev6lKqOxz7QKVrKUPMsM3L6tI/Ys
sSSykn0v+AYEBTRiAgCJApbMXfuaWaWZnkOgFQSGTt55ib7Pey8FNCrIRLcrCmtVdn1hcRcmufCn
UhYHZTBrp9aDF7UfTeQXjDhT+3F7E68zDVm8MMSdMhXEOJE+q+iO6gDWd5CGlgzsT3q9C1ooX+LR
4+jtB5kSH5T3bgyyoZT8ddEVh+HiR3CHT0l62WDzBjcZtVLZVzDkqRh/JvWz0j7G8K4dOjtR/KZb
SUcWQgzsAlqq6qDuI/xctEHGMFEI7IZSvAl00zILepDjp9ZwYu0jXuN/XIjcF+a4va4KSdAEBeaC
cPqRj5XbKxqAHI1Vq1lgSWvqAYs+hCYX7m1MW+l8UQXpY2waDejJks5wxsopyuMkAi+6hmFcXBZk
6QhYZ2UV4s+XISUET34H/H8KmuOn+VD0lT9IgWNUd8aakvWiKSiVigT/A65y7k1T1lmo1TH48WtR
woT+hgjOzFxHf0Xk/vbBWHINaElAABNTExDD4lwyGo2hReYBydnWbVUgIh/65CRqDNNyh2aN32Ah
YELD+h9j3GUARTuwseowlvdN7vexJIKPRYH2Zkfav4//F6a4+J8kU6VkEkwRdtTHz1S4F4H7vL13
S44H6L8ifw9XYdDq0iGkxsjEIoZDlF1lJV0BbiPZKmXBMv/Vas4szfnz2U2DMrE5md86ei16dQRY
CXrs+5+3l7MU/s+Xw/l3XPWKWORYjqpEaA4/NpDHkFRfkp6zsbKa4QTNqdsWFzfQVIDW1UAafQU1
x2UTdPk4K/KGR6XwSnEbpc8QYr1tZcHFMfkA2BAASqAp5118KKtxLA0I2AJGL+tuXzuluu0hsirq
nz1dGzddOLoYuUAUAhDHgAY853hyMxTNpIupnc2qmZHggf/7WdEgLyAU+yzQ1tLH+VLmEh1IjyNz
BPG2aOj8wNAk1UNHCPZwEjWXaYa7SjS8cGrnqSACkSGMR15V//KmSceaQJk3FN7L4JiNgxWnK6nH
mg0uMihpJOpZBRsT2pG58Z7owkEyBu+2Jyz428VKuG/DokQlQQlPqOMCoAQQq20j8gRZ6JWU/rYd
lQc+TJBIl6QJqxGV3irEUwjapxhj/mvZtbr08QFLUDFMBVFYYP8u4wIGyZSK1BAxnmqQbltdPUI7
KYQqmkOlIQod0yjCws26ynQpBme2IRvYdmgkZD0RyTdK1Jl2MmrALEKMNUTzUWh8aD3FHqx1f3Ix
ESOrDqsc0sQmzUCwF4OvNxqmQLeyMaHMbXHq9E2Xk1QEIV5DXOjTypYqTMMPyibxZxw0wcGMyhHS
F6lOH3Jmto0FecfpkYl64BuppP2mUTLd66mMPp9g9LlflmXOQBATsNiehrqjfk1bvT+YdSJUHmkS
KfTrTjdeTTTRfgh1RQimUIrwZzkaUmQJAc1y22jlfkNLOfdYXMdrU95LMQVi2Bh71jQM2PKj+FOJ
cdtMUqAWDQqvFmoUyORKZTNUh1JxM+Pxtt8unY5za1z4D+IuGmMZ1vSKWV0ZWkIbWobJVgLlktue
m+G8qUkmeM4IMxKGIrKHhD723We1iu6ar0U+YqGHIxvzcDxGrObVnl1mNVVDk2C6xm6qz5I4cuYT
5ZRALouUeyH29eIERVpNW3nVX7cWQPd6bnZe/ZlZ1oZBitQ4hY7i7x4Q0iJ7TMFsrPWuqmI4Wjk1
gou6mNBtb3+865rtXFeC1vgsGTi7C7deA9zhgqmAfrPTo0+leJ/6wVPVh6B/6ZJmpwWjayA3DhJ1
O7THKVEfdE3dTmGxA/2Ef/u3LFxOFz+F24O2NlJwSuKnKEzSIBivOoJaOgppA7srkq1crCEUF3IK
LByXkyTN2G4eZkI1mkdKxjI7LbSnIi1cA9PitprRYycUX0HXbZqxeSoV4/fthV6XsNFqxUsHn1yE
WVHjfFkPVL0ZTMyKaOOLWopeKGWvJssxuJY+mU1oBYYI5fceTFTgLwiH+wijNK0aPbXyk9LFd1R6
HnSQHRB1xRuuvwDm8GeKaBDJA7NrchedqnZRznQIsAtS6TfDLyFLwPGkeVGYWUI6rJzoRWugSFDx
XJmxPlyGCqHpOExqKQckvXDGXEc1C/IYIGuVg9dcWDvZV8NN0BnBsVYhy6HjcEuEu1+njBaKEQHZ
68VP2V2Jcv5m/7B3vkxnw1au2OsOE07VmWfxOCI1kxImoM1m98W0pRBflQIj0yG3pbR3otYDQVdC
HnYfT40OVYtQoHtRT6Ga3JdN+EVHIgqQZYJItN5l/T1IruNNnBkQ+1YwQSIDrEPbn2GiDq99MDLZ
ipWw2oWsV3ejKKb3YoxkKw+KlcfYUoxCBo6qJgZX0OX+DiVnMSoOpqYNe7DwS0Lf29To7kQDmg56
pfxEazZx6zp5NsrgXk39qUqgNT10X7cPztUdMLeSMfuJP7jckDZfRkk6BVOmhxiUCzFpRgPPZECg
DE61RkB2lbl821EQEJFKYOx89tyzlaIWjrGECHbq8jkFNVhdvt9eyNWdyRngDpqWtOOUFbOB4Ql+
IUkPq9CVtTVw7t6qI4mTFiaMMPAwFmqBkWjFzVdM8AREhRQjeM7b1ISapQSvorkSj5a3CVKyGMoH
QY7C3Qh0kLUeABKsIW4sANXr+lHW/j59mZVXUUzHyAYQN1wsVkJ9EgjoQvGAyH4QEvpmo79qIMC8
/cWvXHeOCN+1S1Tr8KTkgt3E4kFTK0SEkU2WJnu92thd6Gfd3/dH564EoilE1wDtgPLDpfM2Epv1
OcfMruSfAwo0yltfOLXkZNOuF18wG4XxwDDckGqw0mAAgvOURtsw2Ihgq8Z/d3vZV1/wm74U1S9M
HCAh1ThHF9N4EhCTkMKjZVCEmw5i2KsXyUK4xZdD4oHZHqDxIAh6uWQBs7TjEGIKEuiBE/AMz89z
Sx99oafRAqpl8/d9MaAnVMmEXBWo+jGCcGkPCts6GSpka8GUW1LkDOq7LL8OawMOV+cLacK5Gc79
8aoiVVPATAakHVOOo/n3bazZAsoBoJ4CCQMf6NR0jMCSDgsF6SAA+ZJPTpKnfjoB979ylpcWQxCz
AdRB1oPjfLlnmjZRuAJynsSM2/s2j5oDa7M16piFSwrdMaIRHRktmgT8JWXklCi1WGV2kJsBCkUY
rYn06STKxMKgj1tOQE2PH0OfeWnzSSv16ba/X0H3IMVzYZ/7ZnEgqL3W1qCTrEyvr3qrGoXRIlJ4
nOhX3UTeKChoaOKZP6yVmhfyKQK1IaSyyKdwP3M7XBRUIhP4vWwNiN2ov5MzZ3640GE/JdPKub4O
Z1jmP7a+kV9nN2TE0C4MI9giU2t3M0J22JNob6wVERbXpAIXJIN5UoEK76XXYIYILRgNb4IMtUVJ
LCw99ToIB7bv+Rqz0bLrnNniosgAoZwu0WELNSW8l/+IEt7LG3Au2Yr+MaEPEyleQbx+eL7tMwtr
RIXENGQcQyCf+C67bBpRoytFbrPsKwBNoJwjqQK0Pt7pZuz+C1uo/sE9UIG+RpZCUjeHVkBum3Jj
SYovy75Ygr2j6ayW/L2PKGgbI1vEvLEJONvltyvbsZKDEdq9ZuNr0h2o4FCnlaypW9k/aSG0XBji
zlxJxlpLBxjqsn0S3k2lP5DfsuEOqOXrndXne7QGRfm1KLZG43bJyuN9PleXJQNJQbIPPoeZzQYr
vlxnrpppgIdiblOVOULWgElWsxkyVEl/yqHbARaHRPVvf8eF83dhk7tXCaKpnEHYyZ6UFHrhnpTR
jU7Aj2ysfMS1xXFBpQRWNC6HOrcJiS1MpmFRo9Uln5JKnVbpQeznRcbP24ubf/yNDVW40SzkEqNh
yFhcrqMUDmYpZ1Lep0ZBAc4e4nr799bOH73c5xsHsa/R7UFRrohcMlZ2Uh8EFOCTavAqEOIPZbey
pwC2XK1wfoviJYWyKMh8CPf5pqQNJ6mTQlsAmQLz+7Skb1PQdIOnFbVueGxMGwz6lQL428YkNfeY
zsbEflKH0qsEtKtnCKWyTUWqR8eJBcZXXkjyR1cLdCdEWrAd01H3hkyPnme6LndoirR+mqZp8PW8
Ku9FwdD22igrbzmrah9itkoCDZaSUggDjuJ7NLTRuybFOiDCpaD9QAU/n+fec1kE+eBQ9Q7IgOsR
zDtGT3yNCcoTS+LOPCVmXsROO8Vtbk36MIBsgfRlvzWDDHQmWRIbb3JnCDkmzOW+drsUTJ7A02fm
n7KgGtu0gRoULqWCQlxzFKXBrxMx1u2xQencrqUG7e+8r8rKCypMdG8FXemNR9kMm8iikTQMWwil
6rod9U2W7ERdSLF9XVA5LCODD+o6sz3RCFI3W8jGBZvW1EaYMIfsZwgSjRNmbkrFjopGV73cSBtI
FhkjxfzPrO+D0ZT+LlMNGs/0e2lip1k66H5GFOpSuQ5DyIQF+iEuKr2wUe9A3XqgPVJ9FRdLYpup
Mv5uJ1FFc73URtUv+0Kv70NGpXY7xiLohZVcN2srEsb0qWCmdpLlcojcIS+SO3kU6GCpYTqAFaYy
hd7SoBX5sydqVO5qs2QqSFEnyWuakXyghqYZDymIJmqvDWP8YLVpWleZRFn24lREpalNwvKkT0re
PU/FUHQQTyvzyjX1zGy2IK4VP0SpG32RhqA+UscYVPl5HetsX8e18TNUAh0EGpgi98WpGdECJhgE
Q7cnquw4K9qHnpUY2+kKLXo2Wx2oJFCe5Z+sVNnvPtSqt2Jk4p2CksemUsHH2AlJJlhd0Ou6gyEc
I7NCUZu2JgR2nhOzyR7Noa86hwEl4RAoEe6VLogDDOno8lOZZrVHK3mc3HYsQErYsCB5LaS6uq8L
kmoWNVmzMeLeEK0miBlm5aae/lKzaPgsKqExbPTnJx8AEhHkERC+7Z14MLXK7WLM3aCdLlGwWIz5
r2yKk40WC+S1kjpTdVKDFn9QL4aEZBnrmMsNi2wS7Zrpv4JQlScok9DiIarV0q8NVa5cKdT1U4VJ
I5AaJeIEGefIRE2nEwM9cPMsZahzEhr/MgRJ7tBDgGvCuxHRE63LmcfUEDJqkLbI79KspQyEXylr
rUkM0DHU8Ey4E4ZkFL0cR/ZDGyVoRCfZrLX8l+ESpQuiGgSvrG/CWi4jo0xmfddJAmbCbKGx53mx
UJPtWLwz4geUS29bu7raZ2sQDgcsHFHyKv8LIzVvUgprgvmryQKbKSuVmO9M9eKy4SzMv+Ask6Wh
0lZFjL645k+f0SbdetPmD/GFXfka2R+9ldiaJTooUnrhinDv1dX6XQT6p5o1XxJnlnuEmahKUT7J
RZR3Ufpvjw0k5cfYmgmvsmZTsrWKzZpJ7uOlGUOZUEZBJRjfU6BtwEVS4ECkXin96g3VNunK5Xr1
/ufWyO2u3E1tn6Nfag3D0ZA9An0lKVrJha7myOXZCOYGUGU0RHDKcokm00JN0HoY0V5k/613ktd0
y5gP0r9t7jebanPbJ6Wr5Iuzx+WbVa52olzCXu9JT9Jb/ybbj4lNG0e+P7CDfNAd0dedFaNXKQNn
lEtTlBazmIY218JA/xZUql3XzmTu+86OFd3S9FMo1FbVYTywccQ1UYmlYzjTmmAaTUXDhJ9BlIJE
S8AgA7UeeldlJ6NZ6bAv7+g/fz+XDwV938ddhr9fGDVbIb07GpY43aVrwMu1dczn4+zIzboS6ji7
Y1FDrE/aUHENRfQ/nOP/l8JPDNYK2ICQBwgWil564LxHD9Oh33w2QCh85XuA573MK1+qlQ1cNctV
/SJqRtPAYNaU7fHxIfsSbaQsSM/37OeP0cm2L6aTrer0LsYTHD7QQWJmF7iBy/3sRKBn0W8XrAmM
DTv1U/Yhz3ZXfbXO8z3kEMdTiLMQOLUVv4h7beUte11rmY/EmXUugFZmAxwVxZEAM8EUusUrZhVq
a6Cu4Ms/wrUoMx8w/qLQZup51P2AeuNxikUWScgRsdb4UH1VrzLQ6ele20o+6DHehl1tAXu3TzCs
uXby5+cOb3imJ9aB5kZ1hw9vRjwNExuwzAFkOZrqlOjHxseagIV3W6pOTI/VGkbkGhmNrcUcFoIq
5t1QTuNCagNiu64UsNgscztXdPPOqvx8rz6mFjuMnuGZD2yDjNpdw0MtRYJzw1xs1TC4VPVI3MGF
eATDwSg9K2qCVGclhi8FgnMzXDTFt0TyKcOMKP/UAVfW+j+34/ViXnFugQtpgk6pTBVYQFm6suRd
6Sn3rWUFhyZwNMuwXppN7j+QrXq/di4WthBjnUDXKGhpA7fGrU0eyhDcgJBWq5oXCU3tyoFCz2C+
3l7g7AGcV8IKLoMZTgYtPO7okzgDr0kNxpFUcXM0IUMo3HT1Xwu5ERAHoQ2HBhBoQXDaLwMMZit0
0kFj04rNF1N/EMOViYPvAbyLZaAcDY4sVUNnEyzEJpcR9VKlNkjcQ3s/OIYdbMwTsQw/dqhXWa0X
7RO33WcPih1g8qm1p9d75qtHDVkh6LvumxNizZ66yvE4+bldbKHq5LysEepd7TT3E2dfPru0wpmB
g+XQyFOEY8L2ieYS+rfHASbwDedpBBH/4Qd1+wCEjzUDO34ZH8T0USErf/9V7Jz/fpTkQXqqahiO
5nZZ6MUgyhiGvVvyJdVPrN2xEA8VJ4xWDF35PmeI26vApDgXQQkq0GKyGN1F+ruSumJt33b+K0JA
iEtq37kQppt1YGy5MwZlnCYlRYcFOdrrYOlueUhccnwvMTmH3oPfHqIdqNW2oRUf1Yf00dxmDjIA
X3gu3DXUxlUsA80bhkmA/AYgG40/7reQLBezOmcQLpO/2sjp+jUU58KmXhjgQlnWxpI2RjCg6qeJ
emG2LYFiXwN4LfgIWrDwPczPKwBqcEc9oXhpq+1spbpLaWPl8qadNQ1StNec259v4USdm9L4AuNg
FkQaYApzRkrhd82uN1YSsqXV4OVKUBWWMdHMX9ppESqsawk+ivKplJaR72lTzVJGUrLi8kuf/9zS
/PXOwkMuaygqabBUgKM5zoEGUazb23U9nwIPOzfBeZiZg5WpKKH0N3g6BJsbS3ZRFXObwB+hz4e4
Of1esTgHBC4sX1jkXC4wgQNNB1isBS96FUxLsSs73weHCqmW8qka9toAxXUXgVsk539gOcIVocBk
t8uFuxL9c/uPaQ+2+BZltjpaUuYIzujfXuiCJ6JtAH8H8hsoPL6T3DLWJ0qjhnaGakryomhuXK/g
dq7nwRURNgzZJHBFqK7Ov+HMQYigTX0+aNBpdKpjYOmWsdNP2eNgobrrxV+aE2Dsv7WSQ378Ii6z
joAGW8Yxs34xK/i4vd7vJiT3YS9+DOetRp01alvoIUaNUZa0wOmkjFbrTAfFDj9al3q5NVR24VBb
tiCHtCaSsRDKLsxzngwgMTVair1IyR/MT6J0ZlXxY9Gscn0vf9h/Np1z4Dgp5KqZYGh0iZVZzbGG
eFv6DPWjx3YjbSb/pbcVL7WIqzjt0fTNXbdBp2yFk3RxucTAlQ7cFErO3L1rGMws9NJEn0FwoDUR
I/U0TlOzEh8WIhCgA5iRQCtDBnkDZ6WLiBxpE/hEwKEsCc9R9rLiNAvB9MLA/APOPLgOgMiKoDBt
t58NghyoOrfRfpYuDj8mSK2rfmCD+No1t9J2xfLSZzxf2tXZiSq56mG5cYvU6t+Ur86fTg0IkWz1
TnivDk2Ee30tg1/bUO6Q9HKXh5kEq2XiNdl9W37dXta1WwDDB5wnAgNgH1fpXhQykzR1AGR+LLcb
k7bHuSni9bSkFtTVDe+2uetNRMV4BhnDAWeKFu6p0GdxbRoVZndofj8BYVI9dGuFzYW4AhvggUEm
T76n0i5dRG8roexFVFm09+GEAYrK7z2k8P0m8HXTRgfRdZkzWrGdOWvtvGXbeAsBVKrossw/UkD3
N0iRgQpusok7a3jKPTA/2+Bft8PWFuzKMf9Mmj3dBd4wWc1+leNocX//sc+XnMQ4KokywH5n0wd9
q9W4LQ1ngiYgc7dQ6Q0dyX66/UmvCwSoxwPO9d818yizaEDBLlTmqlZhxVtUHXf6m1BYH5g3/hyw
eCd0B5f+KO/WCgQLyQjaAAhomEZXwBHJ1yJLuehKYwwSu4h+6NQWo23Vb4YAqi64x4T7vkucCuR1
Gnjym5Xb+vpRj1XjtgY/FjIeXNhcOIAIGhpAUwiytwNx4m3mQu3ExQWGgrpF/PgreNbvesMeLd0Z
Pju7W2NxX7jLL38AFxkiU8sI1fEDQN3hCZsJQ3AH46s9vP02vHE3OMF+2GOQzMW4TWHl++RZATzY
FnfHdrIragGrsxL7F0PJ2Y5wFyrefMNkxhFqHKOrNQVoAbwIGXsg2Lcd7voKmGVf5JkSEsk0eueX
57tJJ8gadBQENsNJChuMZ3isvO/kxivZr9um5kTvMkWBKZCma4CFYoqGR+cnlQpAtQJTkF4wHxKQ
BT2wtNlPY1Jvih5cPvLIPghkvPYJeoi3bV9HfsQQPC11qFuCAlHjHIwFZBBqA9upgpef6rnbSCur
mxMPfnUKHsEoe2DqEGMIlxsZQFw5zbUYkD+1c3UIP5p6u0/K6Eerj3YPNJeOju+/WBTad8BvIQHF
0i5NxqSLwrJFPTyq7mOjtNq1yZHFczk3CP9rgTsWaTqVEFaBhZAg7mIEFbvXOuzXZBlOm7m1NXqx
9Zo8oyYd2L9FYDpWlrjkMwBxIQmabwDlm3LnLEMBH7SQYHwHTbwI2eycTiun4B7EiSsRaOGVAgc5
M8SttFLiNIXENxzkKT0AYjBZFcBq+2ib2T/kT9kzTGtNAegbM3nlMmc2ubOXZPmkNhpsYozsWdyJ
tvKzw37+MU6RXYMWLPtYk5pa2k6UMkRMJc0sgbzH9Lqcxd+ECGoFzusY1LPOYN5jGEmMAR1h6Ok7
t130OoxdXipcul62A/iQCC4VWR+2g+RiAskd+sdpbVb6ulc5gxjPbq955WeO0kayRPMJhsoD+V17
01u2U7bkrsZjyFU8gMa6ze2VLZyNC4t8dhC3DXxGhEVxtJX3YjM48Wm8Cx77DVpgd4ONTNbOHwDj
epFwb+1WNU+uI/elfS77y2OJisAkJXa4FU7mU4DmbPUaO8nBeB4Dd9qAPjS3q2f5iFry7aVf50WX
luXLvZbSlkFKMoQuiIG+W/IjzEuvXYONXrvqpREuntY0YvEMObEnSYb+T2M1cvnYQI8cpNmvgQQ1
mZoBk2Ku3IfXDb9LR9K5N9GAdSV09ljR7w9ivEEDzo7+jKYFyJp8Ys6wk/do0zjk+V9s6lymk4D2
EwFavdzUkjXArijYVJoGlhz7dfFK/xrdOK8NAx8m/sEEDp9Qy1XQC/1sozK1fsNU808ySacWurQb
hGDvXyzoH2P8+ehNkqB+BmMh+TNlWwEgXGUtal+18C4XxGfLeqiit0dgQxEOVHF67RDrPTA/xKvl
XQMFzfJTFt5ur2sxpJ2ti/P+MJ7MUaKwaUZy7tRpfKf2o4K+WiG4BZHXeFUWD9uZOc4vMpHmg16A
I1skDyG9r3oMba4wxayZ4Fw+NONw0oMIX8r4QPEGYHdLD1bC5fK5UkSwJOhoOIGV4dK/1Qn8uEzF
OlTzToCgT3VXgAQPzzqyoelWjZ51COUEogV5x0o9KSlIaiy5XWlLXWPRZ4c5+xXcNW/mpIRuNn7F
AFEQYsnhYMkg3Ep+hcMpg0Abo44GMZt+7R296DRndrmrPqxBpVs2sDvGT7IGNuzNVEYOYHy3ffO6
dY/1wYwJYP88/MmPWTezZGxOYUdQAFlRsA5JqzeUYviTgsIhnMeXRMmBWOkuXCuILl1IqHygMwpZ
bbwiuSu4iihEa2XYTipjhw6tkwIFwgbyrhX6Nli7fxc/5T/mFJ5vYdCNqhhl8OWneLbof8pBcgJq
Kc1jaQDOl9dOWHhZzrZ4pt/e5KVveW6Yu3i1SGxGOYDhHLIAFdG2QVSjfo/BeciT3ja1+ChXwBqN
hgeeTVeP8hTk9V0ewZYBlJ7VEyTe3WTlauqMQEaq5eDO/33dkGMipRt4hjMZK3C65Y0++w1cDges
dpunDL9B0GP6DLQS20PvHoXPqejtXCwlhwnB5AeDMe7KSK5P2VD7LWqkK0XX/7EZYCT5D3aRL+pL
0A9Crw4/RNQwftM6fbeJ9U+h9RLVC6BGqw0OwyahYT6sha85BF6m6jhXaEmqoompriu5kYrEkUbE
AiEyGI9EqEB5sfYcWHQr0IaoKMkqBiS7LgOkPJpmBs43bHP0biR+Qn6bgpuqK/nNUqwHIw74FYHs
xoQ4d53EwkCEoqznNEPddVqxCbvYYuPHit/Ofw2/X6DdQRDSMbiBeb7LxehpGUlGjCxK7hFiB2q8
5jrEP4GFF1G867TXEdzlmHVmH0NZvDWN/gDEkWlLGXmhrUJWWjWLYRHU4eABQhsXDRsu/PapgEup
xtR90mQuJfQRs2ubdqqgigX1BRo9KF3mqkPmBulKtrBQ0JOx3ToAHTPjPKYCL3dCTsAWSATA2pPy
vtYGP6qVj3RMrKx9BFesIwXhHwP4I+Awekxd9+XPNsYNxGp526gJcjS0a8yft7/OfGD5j4NvYgCW
oeEfnsdk1JuqAqZ7rvmA3LJ/yMjopyoG+ehwLED+R5NqxeuWfPvcIpczlb2ZjuMEi2U8VRD+UpxG
TH9G6Guoq4QESx5+bovzcElop0FmsJUgkTZZZOnla8lW0pmlu+7cCJcy1RBsbyQTRkaE3ziurCjw
BXNHUZ3t3dtfa+khdG6Kc6AibbuwCEGg0WDmssldSITo0TtNAkfGE28MOqvsVkL+skkFJEMgf5pp
Ky59NmZllEDXEoGWVrAU23Uib0dTtDrNPFKtsdTslAjTigbqt9rjlV/OYoLQKELezs+YprTTBDlF
bFL86Ad0osGhnB+KOwIE4F5wR5tuzcPgKKhAgWfCmSz6/FbZgGDtomf6Vv1WVr7xUsyfZXBBkieD
zISfkRSyWh1DCQEZTQDQhhnHKFjN1xadFVVJtKhBBYup8sudLvJswpgwxljog/IoecUucHvTGWxM
t/iBB81iZtlruKcl350/Koh45mo7T2lYlCgbFE2L/EWD2vd9NvYME62ImqoTpSVDN7OFplaDKZqV
bGZpsQYqlbAqz7UabrF1mSGVEHuQmo6nhHhtHiLf/heRBnzwuENNRQG+jXNdsR1YHqkMKkrdL2E6
BuFLZELdw7t9JhdXQgBBAZzTQF7AXW8YwRpTXKU4IEb01HX9a1yDm4lN7m0zixkPJjR00PfDQ644
B8C/RQNxGJHjmndq6GrJnuXeWGOI5V5U3UJyCR5J2kHqn28bXlzfmV0uXoeD1IUsnOYYiqZbEm9J
9VhkwsouLt1D56vjInUcQAs8Y9jFUFdKuyb6n9noxsQEli2Xue5FZSc5VZ6vzKYs2wXeGABFEMTz
4U1leUUa4P4hjgokd2bse11zxkk4UQEE7JLgadrX7f1cCiWIIP+1yE9e0jaLegJmNZsUgW3ER7Nb
GwpeTHHOTXAuidedUmkBTBgGBTclTpYbBvcB+1FqNiBfMhi06VrbbOme+CZrmMvz4C3lDhtVS7WZ
YhVu0gMPq/5keWEPCXMIRm6ieti1SnYQ2bi9vZkrVvnNxMTGkIDLCysdTlN5irt7OXythftG2dSV
Xa1NMi2dhbNF8l12k5hdAkooMDbFILPahwQ9wPBfnIRzG9x5gyxRoQUybChJA+0nS1VCS4liENzt
xhb85yvm1pbEHbwxM5KxEmFOD3+lIDXIB7deZUCb/xLuNgcJOO5xuD0oZvh2H0mCtmqQSNjdmKaR
J8l98BMTvdpnhIl1zyyk/GkojOSoD2092WMdCCcgLoHsYUnADmGVpvtWNdi4ckEsrB3XOZhvgLAG
aRXPS2PkICZs8XxHBWpLg12jD5bR05Wbbuk0AvkM5JsG2SJk2NzJgJYWhiR7FAkZq9SDYFTyfZCp
+6SShk0idruxl5mDHO4O/X5Iv8TF9C+WqaKni/wNKkESX32toVJdZineytR4MpT7wthIa8DSa7o1
BZ3cMxtcyMEE8pSbKJdjMD+2Qb7rKm1hJSlAC8q4oeBzkEGyGfaaFUmY/iZgnczAuZdLUK4dNmOO
djaRrVZ811EPvB0itAXfO/9l3Hky9KSizVw0rQPXJK+swxnaBWuwhYWoDuc2MLAJIKqE1/Rl8qb1
aQNlCbwq5forqZ/D+uVfrGLOMcBkNyNguHypUcWGjg3y4cx0K8DmMVsFpmsjX8MALB0JlYCtSYae
NHiu55N81jtjcoxj+n+kXVmTnTiz/EVEsAgJXtnO2vvibr8Q3fYYEPu+/PqbcsQ35tDEIcb32TNd
R1JRKlVlZcZ4YWj+UZX+KTswdG68KLZMiK2cmZD1seT9ABOt8WSil9tWjjxu1Ie2bIh/n9nIIagA
dQe8Woz8VynkBu+G4vFvTuTPTgm/m5moFJA2Fj2WUWghhme+Gfl3P7X7aitTXvWs2YksTj5S1DCg
Ouxk7VHXXni3kQGt/X3g2sGlp2KiDjyBl+vAVDNIaBg8d8IXOPYYsVDc6zu1GgGhqCJmTPCE+pLs
B1PpN3qAJeT0ZDb7oXaN3E7YOwllkFbthh61wg1s+EoTXxRK/9gUid/8eEIhfgexC1t7MhVr3OmW
YpH3fGfeToCovdZn0yEbHYU1pwM0EwrzKrhYAK+/NJlQLW1ILgoB0jmhOwnlAJDDXt/LlYSHzm18
8ToZ85SNWFbpgD19CJwpvfGjF5lZMSQatx43q3EdbULMxCl4cqBodrkm7odMqQc8fFtAm+UXSCd0
FpprNmZHvehs3MkA/Emnxkt2WwSPq7upAUMJgilRe1j4PVgWAtpqiHiRciThsRi+G9FGlWENKYBw
+sfGwknyLCZtFuDJjWFiK9oHrvrun1vP3IUWfQwcZaP2uL4kEOGJaigDSd3lZqYlicJwwpIMBfnG
jz69GZsNE9pakZGKSg2DGiMKCUtS+oYP1QgeZw5206h8AUJV/9TluHslRlrs28JXvyd1Zh78iEu3
LOPNkadK6nJQUe39XA4PAa+adzL48kfJc38vK8HkcUkPUNeiubbLu8D3hkBtj6CP6AgoSLLpHQJb
xKbBgPu+G4hcWFJpVE468vamiRL4SE0LO6pb9aYemXRXlf7QWLIxTrtSKYMPlSvJDU3b4sEv6uFM
eNTcJ1LVot4ZFiZyiNSEOEiLqb5AVj+NKW4BVyG1r1oqErjnto0i5BtddJt3E+oXQxag21QAdgYq
8ZDVhjXlY/3aUEhrYOP6RyQrwUGBPJ1r+nhlWm1rkH1YDHmBhmdZnSNNE7/M54cOyuKOWrYZpGhJ
yJ3MzHuvpHrlyWCyTvEfpYNngGnjDIaVKLDlKdRegmQyjj2tBzDMD5kWuT5JxsIiqUzOaiH7+6A3
QTNR1HJdWy020esh7eLomPQDmyBNpX3XJpHdMr0zPU67aJdOJn1LmxBAFlmWnjmSp++Tb/h3uIGI
Kymh1mIMmWiJFQFiRhxIRxEMeMux8k2bVNNJ9HY8srLR3tqkUv8h0DO/71nC3RxcF6hWgOgocaQs
T76lMYW6eWDmyc/M14cj16T0lStdd8gzZQLzxpje4H9vb0LDAGFDwrQbXxqVf5BJhAdjUPmNGuml
U0H5sLBKNBu/maVKH/osMDkUdSutAO2XkfSenwZBsgOXtXrI1bp5iLlWemDzNRuba9p4xDhe/511
oezCGniK9MjPdj2Y74C8jfTk3gAh1G3il7ywclMk0OYQPAXAUT3m2URzhxdhcWjzsnwPCA1Nq2r8
8J3nIR0spQVXzylSCvOFY1Dd41NSHP1W1p6zttD8A6Sfon0bq9OD0msZKHVG3ZZ8iT3orPQPjYJk
bNcRAEPcsi19xaIZun424fHY7ZK6Hh6Sohs7a0hM/9zrUgp+M6nd+1EhgaRlKPPPJuOYs/Qjo4KD
+/pToOh15mSsw/ACJ8OTGjTKd7MwuR0kptxYvODZc6Z15YeeoKYN9jIKypIwDstvXV/WT3qrRyao
jDRt10okPRn9ANRPC5rpJK/7Z7Uc1coKpCr/NXT94CqA0TyrNAKNVmIAqmClaj4UbhqZ4ZMW+/yc
RnqIuRRURp7VUZW83G+R48i5nICIxB/6V60K+oMPVhhY7Sk99YXq3wZagw84l/UBXxHGYcO06E59
H8vvI0bBLDUuCX46yH1SZwQvz21aoaQKIQt9OJR+JCF00CoeIUQ1VUdSSfH9yCcgbE0w7x5iBoZV
cEJgKEqfwgr1b30AgxSPf2LQrX8pmNkeUiMxAehEC+ouQ4EsAy9a6BRVXn0Ehh/eIhq2jlSl4ydL
1dKbCDRVNAzthFbNCqDZp3EMTlEXoW5gjtTfAQaYPoHxEp86r9XOgiFoVpngRQJ6Nr4hRc4fJX8M
9zTUdHwOMWjZDRo2bqBlwwmsS52XTzR+B9uPZJExbF0w5rM9WO+7waKB3jlVNTK0nRQVQFvWAuxA
RmbcdaTs3YhnxM27WO93BaWVaRsp0ScLpKS1afV5VDaOGtZJiIpYBUyUXjAMjXWQ+HHBMd5oYEVg
sUuVOHk2oEKOQb96kKBATvRqtMHyNRW2Kdfxr5AKBschL5vXMjd9d9Sq4p0Rv9l3YRJ7oIKv37VA
akAhBManSmobt2JV4Whi06HoUTwa8qSmIM6MDYuxOH8AMI+dA8hxnqD5PB0UeOJLm0pAsF/Pg9au
0vk7ZXFzSyViqE+Qa5WpWwKrXeuvivH6/7OxuK55rEL0okDa2tRH3n6rzKfYf7huYi35ni3jd+Y8
y1JNP8NIUQUT4AkLkxJvof+O50G+YQpEMOopOKXLlGOUW/AVpcjfUuUYDa6URpbsb+XaIglclnfm
RhaH0WmQa5cbGKEP6Qfm326nvWRTp/X6zmrt4kPeX9+11eR+bnBxMnGCQQRVrKq3FYSg+2l/352A
u7rXduDgkM9buajYpS8LhOuC+QYSU+ayUy6DnKw0GyRuYwo8SX9vSA+tfhNgzotuVCu2LAmHmTlE
ieARZpjzt0d5R8J9UBkWoQ9QJcu34LirrzL01ghIDnE7owlzaYonqU67FKb8B37HFFcHXuLY2JHq
aj/9jcfy6uf6x9bSz1Wl8MuMw1angOPudiJe1//NpwQeA3TPUGrEuMTlcqqBqonio7neFDe6mVtN
urGG1ULSHwNLjdIka3JqhKLE072AK4yGp9zf0a0x/tWdAmIKNL4YIcDRXC6DyVFW1q144LFdH3hS
GVt8q1qnri1l/kZQL41oJBmqPsYbQbeAkfaqt+Zw17uBYdMdv6cOs0NwkLw1R2qZu+JXZuO6eCGK
BRL/aLM4IOoLy29r/lsWL8wQXHyxJhj/Ou1xijwZmCaFvavmNxmwVHxfUmHFo0c673oMWYu8mG6C
p4DMF6CUhdkK43+5IiCpULwph9RKqi0CA+FwXxY2s7D4lIO2UAPonAAc2o7fC+VnAiylCQI8qqGv
Gv0wk+SeNFtk4KtfNZHBl20Cc6ODpPjyaGtea7XCfx+taifAhaEIsTdAPWsHd9Hn9T3cNLYI/GXN
eDtIMBYLCoHooENdGTeMoUPOYj9E33zyk5e/NowK51zu63yFiw89rzhaTCmMhhG0RKuf6RHNC5v8
kB3uDrvsZcOcWMNXc3h46OAjQjd5saFELsvAlwR86aHCRFpy+Izs4KaxWIrhbvXe9+oDWl3GbXC3
1RNdcyCAC/+1vNhds5rCAHPUqFyDPO6Q/ArO8o/qFQI5G8VSde0TnBta7GhmxpEPck20nDCq9JS/
etMOxFaYtyMW/Zne6I+YAbar2yCz6G31YmxceasVC2BVQZhMMNWDcszCZZlUqaTAgd7kj82dcU/A
5bArUYG2TTuw+ff8fjz1BwpyrW9/c7Yzy4s4qJthbobClZo3Q7fukCIrO+pozMp/GCEGmsAU6tSn
6JPvuszeHHxedeSZ9UUIiiRNwmUP6+Vrj/fZ/k5hVvLaO8VR2kXe1gjrWmYBGA8DUwbwA6ioXe5y
VIeJSgVWPfdvo8jqqdcUu76+8bcamGs32NzQIu51YzWanYCQS9VzW71pwaGVN1xmLXjPTSwuSV7C
XSMRWid2GFLAYxTtL/JmgDnQtcScogE1m8vdyjGeSlQBtjX7Uz9ivtk19Y1y8dolPGtMLScwlDqt
ZaVDY0qajHNvJMcmih0lj2yNq851R18zBYlFUCUA5gBZ0cXZ58UEhZIe2JEQVKIpwESQGYcWk7JF
fb4GUqFzQ4uzlyVekbQRhuoGdD2pGR8z1I1c1tT1PdgNfbvqoJXZUYyQy0rt0En3EhppNoRVt67C
NYdHN05MmFJAsn5HvVkqnTTalE8qHgks9mQVQ1jhYyCfGsxTD8pGIXnNH+emFnEkK9QScRymxMBO
pD304RaWad0C1EYEAxEonha3kJZAmZmLanhT74r8Vus2sudVD0GH+n9/f3nXZFD9qAb8/TL7yVvu
BBkKUiZzNeiCX/fFtWE5tBOQcQEmIgTWF84IRwRmA0JGttFRB1M7SBQkTw8w+IiyYDMxYLmZpQaR
G8T5GQNJt6PRH6a6RfGxszgGTzUITES9uW+V29YHSV62sRdr9+78By6cGIxI7dSKvWilbwa9D+kR
zBdhbpfNsSz22hbCcnXrZ/uxCGYo6+IeitCEiAH4qKPGosUIbq19gBrc9a1fi8zzhYlfMvsiMpNj
5HnEwjgmIrSXRrqVZfe6iVU/FTrTyJTQBVv6aS9lUJCBFLrN1XMYK2i6b6Kb1vfrj4mFq440J6gz
Y7+glV3aIWT1bjMvcJlbOvSuPUhO9it6bp+MjXC9WnSgs6UtroRuYqFUiHPC8HZ029yDzxj1ceun
fIZsJegfCvs/S8cAVDGzuBR/irLEzAHPBOQvglhd/VwzL0vekvosgUH7+rmtNvrmthZJmN/74CuH
wKadHKazdtIclEFvTbtwo0P9Q/6hWuw87nVkZo/TRstqw2XMRfD0TVr1pQqXCaNin/PoTEmyv766
dcf/12WWuU+tqePAfWykSdtdrvUoEGdWwpIN51+9cf54iLkIHGUXV0TxsYcj2BTB+8wyaNPEDume
ep5sHNjWksS/z77lsYBkHVRw8CxpiEPzl5SCYdPY2LeVsfRLD1xEDEzdklpGWd6OX80zeRgc0/Mx
St2/NyffS47d42htucN69P1zVoubzpeViJk1zirgexnzO1V9M/Y3JUXhjTqZsjM177pzrBsErB6J
EQgwlyFLaWk06EmLZPKtvwU46RzfT0fNjr5dN7OeG5mgDIVgOBTVlhChgo9xTwjssOgcpUd/uEsw
naYq3yDK0KKbTiyi2IDKWQAY/U3gF/h99Mc0cBItnCUbphg9JJgO62MGRkUZzbiQ7zYWuOr+MysL
Z+k4i/VQWIEAjDs9gTDYi47Ft6xwA2pXp/FQPvEXqbeAbj9cN736McwsL3ymI9koUXHrmOAVZTsQ
oGFe9G/C1MzG4tops2jSJx02BnDkZ4IquN34pFcD4czC4oKBikgRSRIs4BgtX8rtbmvi6/fk+LKY
gQkkoAY0hkr2cqwi9U11ypoBgAe730WPiaN7pT3t6auX47Hd3dC3yAtxqRlefX4ZrXq/8XBbG/3F
++DPD1j4yKBHBuCt+AGDc+M75o/oVB3+ic/0wG810BzSzDrm7nXnWP2+ZyYXzpHrYFjKU4wBZAZ/
5siBQLjc12cI7FKbQYwGugDjI7rJHxhH2PDLzeUunAakbUNDS9imN2GHSWrHvOMe3UUP2Tf9Bgx9
0o5A7seNvP/OZY/cgYFMHoSEKnhovkzgxn3NDXHSkR48pIaGOf/nvi7RWSzOXc3sbJAfquFzal4x
I+sS6T+LMQr7KkY8FMG8yL4ACaW0VysFK0+5EkNPnI3ynnSS/hOKI+ClMHLl5foxr309GDgGqSmm
WSBQuIhx1JwyWppYcDlkUCw9d/nP6wbWgoxhCEfC419o3F7euLFKykHW8LZl/rQTgLxCkr0ARfP/
bgY2KOBWClT8lvxXQ9QrQgIWsSy0lLgAuuBuCsaNC2EtVM+NLD5D2B6igsBIqP2IGGAC+wS5XVs9
1+3r9eWIv7SMOHNLi68PSkZj0LXYtWIAMxZkcUCaYKuAHmjN+3VLa+czt7T41pDW0QTtfTyRzY8g
AOfJE2PudRNr889456OsjplZ6KUspxwI+va1JMJXyQSfpkud9Cz9ox/75/a0xUO0FrcEqy1EFilo
wJe2VLUs6whySXbmf7DIiyFHHRUA1chWb35oklduEYeub+C/BpfDFEbSYiSzhkE111w6AF1IGy8F
jmdjE0VC/9Ul/thZPDXiAQQ9YynsHKvOfq65o/6sDLsDhDCAAiF3Ku+6xXUf/GNQ/KBZrlzkulKp
mfDB2KOZS4iTJU8a+Yvre3ZeyyaxnkE9vS1hRaveUlSMi40H6FqAm/998e+zVTDwfw5BKqPINNi8
Cayeb6WJqx4n0lMAPUE9uOxwdrxOIFmuIIFjT1UD9tjhtZIJEDgADx2iER25Ldqy1TiECT2MRYPZ
FOyVl2sKQFMLFAcsmso58kEhwL0s6K2+VVAJ2fCC1f2b2Vp4gWokkq5X2L8QbEESoAra63U3W60Q
iHn9/61mUdnKjDEj1QALJWbI+LGonvLgsSJ2Vu5aoKpQDeFHJfAgWw4qDjvbYvRafWFgXBbXrgng
55cXht9DAa714YFSqECEK2Xd+EIiCSitihs5WL38DF3WoXxMGE3vwBcV57YA7t0ooGSpoFUZ/M2X
N78zxZc581lZSwzMjmJHVIaJYRUI5dRr+RP5Cx4OqHb8uZsXt4ySK1DMAjDU9uGvEdq5MYAoCkbK
t/AZa5/I3NDikokMn7YFaArtXIXKrfmBXhVJnhpy1zIny6N9bfxFIwLgLdBAGVBo+KIIz9QACD9f
w5l2T1x16/7YmBu32mrcn5lYHJKWmmMZJQSPAs5u4xay7xm/zaot3eC1rZuvZHFGuJ47I5pgpu6S
5qSzHtTTknLkQ0SdWudHw0ww6caDEynzrcrnaiI+N744t74qlFFl2MbHxLT0O+AI32uryfbySXtI
ncpVH3H97LdqGavhbbazYktm7t+DT1nvIPxo11oOGRSvip/ycAeNBtBNXI89q8Htj6XfRfeZJc7r
zggqWAob3aqIbDXqRvjc8JJlqGZazliVw0JC8LouPBXwZpJuzAZtLWMRo81BKQDWxTF1yis0OtXh
6fo2rR6IARUlvE1wwS2T64zzbNBLjlcRGjWyDtVvh0PUz7/HFNp1S6uzBXioo+KCGwET7oulxInC
E00QJ4BJ1/K1U9f9SnxIwd1KFYgzc7fX9ix9H/2bQr/HTNyG9bWFouUlBg1QSqPL5DEjcThFOTpS
/YPpkV3+OO3z2CKHxj2PDgPsxzpXdlvb0gaWYN0u+vgGkYFAkcW/z/wQSlEZl/wCB8jrjyrE/PTw
HRj+u0F/1uJ6I3CtRRRQTIG8BPP3BP2kS2OQkwTBgJingJQIdCZOKf8cNMPSczvMTl3s1M0/17d1
1SA42EFaAG1GfTnhIxVI8goUyoF3yU9j/V6DadUYbkOjtyc/eJ7S0QlAkXHd6NqHh7TLkOFNmC1a
tqIZKncsU0CVEBNM3cQHtTuNm/ojq0ZA7A0sFOZ0IfV8uZWmMbRoL6LqWpHaq/3pUIbyrg62WNdX
H1AAephYjsLQy1wkfFWvCpk7URaIkpuxupsgBhxW9S3kj1xMT3lhGd4TpjyOvIac68df7CQw0hQu
g7mfZce96FtTrkp8FEF8HKc3me6VamOabm0fTUXGiCYSMR1K9Zf7KGng/uUSaqAm5zYbwD+IiLzV
AluLknMji9BC4wnsyRmMQIP2Xqbtg5k9Xt+pLQsLd9C0LM3HFD5X6p2lDHd6spHWrOaqAN/pgptD
gcctrsZYHqOgr/CSro1vcg4WhNOoPkntCw8foBMd3kg3qIJPW29Pkcosn54zq8sXTogMK9FF3aOP
J4xDvzYVswrD2RS6F+nENTsLNwgquR9Aah3bSkmzXaSOD93wrZrMezr9SMFUYrH48/qJrTren/3U
lz6RxVoe50hMYx1DlXVqa+1jXLrXjWxt38ItUrVWg8rHsjpzB61Ma6JWySxtSzFsy4zwztklkrO6
1wYGMwVeaskwWin9bPp9IW8B1+WNYxKbOjNERgXyxoAj2Dpq+sH4Mfk4sBu/eKyG1gpi6MrrKu7v
vwBzoN0Elnt0g0AEtqwUmDzARIkIgkknH5uM3Xbt8/WDWvu8REdLaI1BDgIUOJcr8/W8HzDcBhOs
vC3Fc7qYrChsrZRrmPItUUY6Mi1zev1tCN7UYoskb+UIgSWhBsUkLMh3lvx8tGuVNFLxIJPRLe/z
Hcd8g/xd39KlXfH6CzPiZ8wOEB2OgMQMZpoGE1bNcNcQKGNmsnN9O1c+5wszi91s2qnsIsESk9T8
hoAlj2Eo8WFg5k2V+xamODau/JU8g+G1B/wEOIW+oii4Isklr/Fs5rR8JWruhu2v0AetWP8El8LA
zqcZ9bu/WOPM5uKFJBGp18tGFSHLqaanKn6wLK2ILN5sgKVWzwzZIbIZqHmAEOTyzIq6SoNIGOpH
6IIZoddN6bGcgo1MdMvMYj3aUAWsl2FmaHYlvee1l4T761smfukiyjPIu+jockCXFdWHy5U0fllk
sUERDntMoUSuWaHagwnY1Gq2mqurq8GMPlgaUehAa+DSlAntRhQ4YGoIe6ele21o7WTrlbxuBAqF
yF9QkFkOC9WphhlE3UCtATQAifoyghFADzZu/rVvSZEBrESPBtu2JF0JgkGVAqjRY2BS2fkhOgKc
QE6EjI7ZmZgoHVBwjPKNk1pbmYIRdsg9IPX7MprPoV+NgVSo8YSNIdtmlZYOM7vei7RpY3lrgW9u
aRGRpolRTP1heaEJ0fqWnLPOPAQg18dNc7jufmuLUoG0AlEH+hFfnj9gsvQTM0bxtBio28vgCefU
HStzo+685uUqxesDvk6Ruy+8vGStmeQRHv5mnFnRuCPYReNEmTVy7/qC1vZubmlx74dSOoG7CgvK
JA/EjRZln53pdtrTdTPizyw/27kZsa+zS0ORVDnAcmFGn+5Yb+7yvNgI4OsrEfIi+JT0L0MDSZow
tERRx0izXyPIr8xvrHX7LVXKVQcAE/D/rCxCXBQrWhmK2mBb3OftYQTj5LBxK6yNCjEwleI9D+Im
HP5is4qhS2NZ8HqlGOVLfhbn6HE8PkvQZR72uldBFYMd0c+9AzH/LcaVTg+CEWILqL+20PmPWHxU
UZqabS9+RDPeDvqrBNkuud44si0bi2upGvoKNy5sGMQjwVuvgCJ7C9C3FvvQkDchNa2BBnZZsBgS
NQZXNe6kiE+fRRqeOy09xRr3EqE2UhqWAd0d67q3r+USAsMuajKgIFpmYjrmZfomwLqirgBlyC3H
tVGmuQVxMpsWLkgW+q2KxVrEmJtcHFdXqElQyIgYZcpugYiz1T790RWKm5qG17F0I7hvrXBxcqQC
Mtqn2NUxLyALQ4YPv5DqQ9LVb3knv8tmkLt+ZN6mwCNvbO76gf7Z3MUXKGG8dkgKbO7ElGEnFyia
gPKyc1ImfQy5/y7nyg2UojegSGvRBfUuCGShBgVI/yIZCKZUHQtJROT+hMeLNsTWBJkY/9d1z1kr
1gDHCxgJFcMWgMddBkoCroIB/ED49lV6I8fUHhPqmKq5KyV+SuP3xkgPOqgG9GDcB3r747r5VS8S
OAshBCxoWi6t067rKhDT4AmR/2jiFI4TeWrQ4WL9wMjOxkGubunM2OLq0XQ58kE9jdIQyNsL+hpP
8cGsA0+X/ia3x5/7d1mLTdUxbM9phWWNIThTZOPEMobslO3bIb/jjexUYWMZ0+ZoxtYKxb/Pbr0M
Pwk87LAb8mIPal2b662lg0sMhMw3wzjagGvfB5hzUrm899vmKS3oHYv6xpKaZFfGraVAQuAvjpjK
IGcVRDXg1738TSDMSKq+FZ8PqqZJ6JkQzyQOyKKs8fO6pdUPdWZpsfqeVWAZDLF6MnwnUAtN9gk6
AMAa+GKqrdtw3dW7ZGZtEZHyEaRGmlhXBIZIeXzz0flUgi2f3bKyCD5hH+uSnghP0jEP4YLcwUJO
uHFEq8F1thTx7zO30Rq9DZVRHFHbvGlmcw5b6nT+KyawXEIjNwo/MsyKXD+ttU46Jq3/dYylejTv
Ql4WwiqQuZ4WRQdIIthKl7kda/bI4VHa5w5oxR67TvMAy3eN4EOWgvskPFz/JRt7TBehFpKX1MeE
mWgsqw4JVYgvRLtCajaSj7WUFErWeJ6AlR6KPAszLKkL3Yzx8gqY7vWc7sFJs/ublfwxoV4eJCZu
IkgGIsLVXXDkLATMPnz1p2nDzGqYma1kEbVzrcmNZsRKyBgcqrq4UbpHJQO//0A3PHOtwwYYK5Ta
CGb+gZJabBoxm1rSQhNZIYjPh8Ga9McEfOTaKyNvw+S1/p3eWxkBB0Xr1ltTjpvWF/sZIl+uSYWF
qqhw5eSBhsfQsPviBBGZpP0E6Qq+Rwiydiowb717/TBXw9ls6YtdrllftpV4qecRGKC5PdFdELVO
kL5k0PHeIoVcm/O+2OnF7RgEYRGmeGva4XSrd24BML7e7aaoQl71qEmPieoMfKMVvOpIAqQsPgjt
C6OmZCa9bOawWfjhIas6qIvVbmZIuxZLvL6bq5mGIEwGhw9BzXThSN2op6Ov4s2uhx0wdoortWSX
4IUxkTdcWxshZW1hYj7KlJkMRsRlC2zMA6JLJEfCr7HaquLkZ1Oana0GNLKgj/5yfW2rlWAdEEIw
wDAdCoMLVwly06hlHeaA5CO7Oi7OTV3mjt4EwwGEs3TXUu1HE5W1NRht7mgDNF4Lf3pKabGlObYW
TBHU0RMn+DVfBEfUtNEGZFmQdk3MI2lB2F+ym2TzlbXirui/iUex6HyDSGNxZzU86CAt0KGUGT0a
2UfRPeSQgxk7G6irEHqfkiTaFtf3+eupwiYKdMBca5CoXKKDJUMNo9yHTZ7aSv0kuL1yesj7LTrh
LTvi32f3MVNbHoB7Dpc+s5v2acw8Nt1V5Nv/bzXii5lZKXgPuTYDq9FBIREaGBpWnoiMruzzdTtf
PULsGtxTkEtC8mDhnGUUQsKvEatJnvruIZPvyi1huK8f96WJRewK9WIyTWFiYJ8BOyiVE+Ropf+a
tnoRX+9wzDzKKkOPHlPWEH693LMGnGTSKIDbQ/EQVOajbLQblfNVC1DmJaj2CV3ZhV9rCg/9yEdb
oK3shn8j2n8OuVgB6qNQBMTLEgXgyxW0YTHWw+8WAHupNU/zQeHs32UYSb1+6ms+PLezSFzVIQPe
rUcBjqZOkEAvloEzES0psrGetf1CAwwtKFSvwDu7iOttg8StoKiPVeadmv+T9Kp9fSG/q1+XpUQ8
5VBcwUQ2iCsAu7zcMSqxQh46pODFGXMdh+9qAFnq0vW/17vRTS3Zer1Rj5qnu5iam6xvKZDO3TFw
8MCz8IQFRvPDdwN0uyG6s7v+01ZYNfDTcIhCdklUicWnN/uEK8x4ZWOGzLXVC6senuXWt0KQlgDC
blX5jWn+IpQ/NFrrxfxB7uo9OkDPrao5slKByzNH+Cq3Xiwr36IOMLvQ7EJ/C0wUi9/UJn4Nbmtk
0zQ5+VN7qiJlp5W6N+KzHKet9u6aOcho4qtEkRQevdiCPAfpec/gZ1U9Fe8j88FSl04GU+08SerE
4iN47Gzelvo+k1JM3hHSMWsaWH8MoI/pmu2UGBbIEvIM8oSG4PPkXf3io751r+cd0Z3rZ7b2e9FI
ohT1VmBHlug0f+p8FNqxPSOeOpYfy440DUcjys+D1PzMoi1KkLWLUkcLBkKgBF8JOtKX5zGykA2B
IXJYqYJEYC07vdaeMZDrsGl0qtJEhSkFB1W/A7Rw63TEH19+O0I0hYCZXtBPL4xjJrGW2glZ1wCZ
m6qX95JsekwGJFnXPanVXqaoRzYGXLL63BXBRg1tJTboCAyK+AWYGlmWRTOEwQnjcLjhgs8+NCy1
3nqfrEQ54Jt+d2bACw/+hMvNTbpgKLXOR0HZd0l4KJXTAHrG7O26z6ye4dzM4h2CiWZJlkCXacuv
heoGL9onCDcdFOxIANrr68ZWruuLJS2+3yELFRB5w1bHDtUAqovyzjTc6zZWHlYajAiaGny0KPst
vtq6mqKpqtGry/TBizGUYgWBqdisUcZdY8YQgoKmj5PkUL0aeDPcYiAMRSyl14912j50zTRu/KK1
z1IDoxYokEXhftmx1CK/JwDhJXal/kJfx0qNW1+W7luzR+do2IgBK0VXLF+HQJ143qnwz0u30boa
IAPxtCsUH6qkKZjKwWnqhmVevncR5R4yprsmmNgthJVuuCExqC/GG1/Hmu8SpGWI1hRHscQc9gnI
W6MBQNWkNcEreoiK79x4o8y7ftZrOwtwCIH2jjjzZXWlzyutxcxMYhOjd9UhAclT7IQ1sRLtPRiI
fd3amvfOrS2+lKlTO84rWGsmSAmpqpuw+3LYgB2spgRwXRXRFGEVWMPL8/N1Ixw6H5SkQ0H7BiQn
qSbbAU3Jc6uMfBe1Q/2BMcUsPAGKiNAQ8RjddgUsOQfGePU8aDEo8BqJkQ+jCzQHgjNTi9wojY9y
OWahG08SxrfrhtbPVaiAS9+IwVlbZ83oBhNNX1TaQOe8yZVnuSHSL7/K2T5pdflF9/1ynzRj6vCQ
TOcwIilaab4fWgG4c+/boBq28HbrWw65MABYBZpl8S2rYTwEzIywGWn/ox/ocG+w7iXnTb7RpF79
bISuItpq6O0C+Hy57RwAoKoXr+rc7zH98VmPwOWcJtMKBnT0XJUdO0yFF1vyOSLlXl5ixNRA1QiR
WwwSL1JygzTMpyl8ijYvU/s0FMeAg7TGiqUXudorW2+Mldc8YOvAlAsdOoz4LHFdbd4WKTB4+GKa
F5CADJotx44fuU1sMf6mJXYAq/TW2JKYX7su53YXKTtXQVTWG1inUTe7iA37ftyaPlsLBuJtg81E
v+lLDbRq+kZNwEEuiB+K+lD2+7FMxQRPTqeNB8iaW85NLSJBnAfAzCE9tI0AssQB3Rt6Yslp8hfh
bW5mEcoDjinHKoQZHwP9xXA/xG9mmtv++DMEsfX14Pa1IgjHEOxekIgBydty/FlU6eusb/ClYa7A
fDS5aZn6Q+U/tTLS+a0CvbrmDxRpNWRwNYje/H59zF4XSil1ZaWJSxoo0EaxzOJJnXByrlQ+1P4r
eBgkctMGH2Nup8Zei3/VxW3ICnRcdkZ3ksnPSiqttHhKpn1GnSjbImtdc6b571v4Ky1rLdYDRGGo
R3DZ6sDlxx60+rOJNm7K34juZQQAjg2sBnhlKgDjXAYerTJqJdSxE5UaAgS2S0Z0IawyrKwmfij/
j7MrW44bB5JfxAiC4PnKo2/dsiT7hSFbI94XSPD6+k16d8fdEKMRngnPix3RRVyFQlVWpjn5MaFu
1pVBXjGX5z9qCt5YL29+GfSQjS+lDTbw0VPNhzGS3HerkdT5pwnbnGs1RXkWk9AUR7BAY/IDpHRY
6lPnOS02Zur32a6COHdU+KWsX2htQ8ItOkj1ISdiijq72bjIXPYlzpgGAgLNui+NXx0gCBnBNNh0
M8r689evAJDbLa+9BVko3Lxpb+oDt3Dc+BQ49gON/JK/ltZz3L9z5yFB/QZBcRtJDt6aL8FrDdgy
yGdCTUO44oZcmwxoHOfeEEPahiyy49mdyXRJXLFmxgQfIQqlBjiOxfdK0yD3g4Rc7s0QzUEK2Q11
b5DVY9dus3MjS1h4dqqztnZKdIViLOR717lGt7WKDY2fB2NXhHeaDCeyFmWemxMWrGkmI0ommDON
1LNNV6e3IxrlHNlLbM0ZIK2gQoAOCXAUui+HxScFxD8VLi+a9Why3LP5MYYqlE7ecxkt08quR/Tx
G9QNqCFSm5em0M2cFokOU0n6ZEYMPbhg9qzuIgidUQ/NYNed/sp6XVgT1mtItShXRliDLOfcVCAG
iAHyBmur5hb6DygKAPnz99v9wqSwZim6x0ujh0mN0UDtuD9UN6psY6ws2IURwXvPQ5qGbInUo6Fw
m/yAuium1YWmTN9IzpW2umI4T8jjIeOJWtPlihVlquf6tMxh/pSM+wHUbiVFg55vRIFePiep7sX9
R1t+JOYpnHcWZf6gmy5VNzZEV5J9F21YmPuEB2hu8sacQ+ZugwAtgwp9fDc4fx9ToGj053OFqcF1
w0stwe8zQDUcYLgI21rNz0GxA+vj+u5a4YRbJLv+2BKCW2ajYWpegr6w+VkZfqu8JsgKO52bxXt1
CliyqenJIYFW3XcgSZxKr9EeHeMtL+JtLbvR126zs6/RVPVyoaASHg6qiq9xMM2oL0c3Ru8Zmeq2
/R4SLG44vHE2bg3jviz8YfwPhReYR+eaSUHhBbKCS/OQ6aDtuET6YXM/Os/gUQJPxmGMJfHEip8/
NyM28ipzqDhtAjNl+5awwY/qXdmU/+UQ/xmL2KVm6Eo8At2FqVR+tFAA4Ulgyjh613zTAk9bmlws
EEEK54rwccjBKIiasfkzD/dz7g8ABFjgCc+OVfU6vlzfrGvzhp5ePAGRMwKuXFgetVMBto4mnLsp
UOydYT/NsohGYkJcmlobUPSpYYI1N3n0vTEDpZSc7nUTpgN+IRW5JjHVBKGcuaPKgOtj3k36q5qe
mKy1b9UECkimipQkmj2FdYl7jbDZwij68QmQ9Ck7ofh8fS3WcpKgyfljQ3BSkwFVLwi4YX+xt/mH
jvw+Oo2Nf7TkB+8fclyLBi8kNteHhWcj6NLxIBezhk3dcb0Cnswz2D6KPhOkQOj79WGt3RSouv1r
QrhtQ6LaBdL+EJsJg0HZ4U1j+Gl5OzuB1krSGbLRCIvkTFEe6xymHBvlMbIbkh/Aql8fzvIbwsMF
i/RnOMIiZXwaWqLCRpNMbpK7uvUy2YXrkCOV1cmWmblmSjicxGpYSGqYGqpfRDnk7Wc94t29vT6g
teQIQn+iLVh1BMniG3hOB2i+QWLYmxDdAToKcTrihrw/Wo3phRrDw7i+tWy6nYzwJraih7iRtP+u
Ob3zLxC2SA0wMIgY8AXU3vfTP2b/rFFU6g/gaqrsTaLKRrxErsLEos3P0EDtiI5qqIZcXkq9M8fj
QAw8eRgE42I3T75ZVZCHh1Gf3dF5pcggd3iKS+6P3970i110pOOMg2EAwPJLu1ahTCysTIBK3PaF
vxcB/Un9+KMC/slN9mDtjD5it3rtbuyjjLps5WigEQXtE2jBB72BeHdlrGtCMIn/dpG27Rfdth+D
6xtpZRXRYbWIoUK02QF5w+Xo6sKqxyZR8C5pEq+zN6a6jamLKqNrJD6CvFSWvVw5H+cGf/vTs3eX
qUHFqx5DbBs9dfO0Bpx7P/NTSiU1t7W5OxvY7xf0mZ1eBV2dXjh4kyvQnreQAh7d9j8EFxeD0S5n
z6q5UZYIib0YXXFO6FHndZDJWq34LrAHIKO8IHywE5Z/PxtIZipzQTPsP5R/T23FPdqkx25Igmpp
5O1TybyteP4Lc4KrBIUSVNBU7Llc+8ga0D9rxM2VoLEPNuZS1h4ssyZsP2ZwBDolrGmmz9J3gGFd
ne3GzDe0h4x/Xt/rK+8fHeVDeD3EtXgBifUKy8idpuuizDsCw7DtN9Ag3E4HtkdhYe94yrfE0++i
E7r0bpUfwDQF9TY9+XA4bhtEktrX1+15+SnCNKtqaJbcgiCG1TZIih06vXfLanN9wF/PGowAe6Ci
ILEkbIRkgDEXqDqPGK8GBIDO/UaB1on1aCn763a+OhHYoUAVosAOthnxXZnOUaXWCewQ8pmBSB9K
vc2rVqYQP3gorMGLDcnLgS4H69IpX1oUpg/535SEISzSux9QkXhrg6d0n2x58PzLcee35PFX0QaJ
13qgcas7yPgmp9rND9VTtJkDGiBDt5UVc7+e08tPErZyrg4VmYplssOAlbveObTdd0iqSnWRV5J/
55Yg1XbpEQBpqody2cYG6/S9WZTqDqUtEKt2YXRDaJpuEgdKIXXBqg89NqPHmNjx1uRO9nx93Veo
pi6/RNhg6kSiYQC5GsTpGFIyQew5QfczV937yQd9o5/g6ByVnYzxdXWqdfRw2KANNb6SvzGH0UJN
gIZublog8nPtwba+j4bfMIk3XN3ZZ5aWE3bmfAsjVVlpwVI21L6DyL4xIXQ7AgS9i4fXXn/QO0k4
vHpmzywK7t7WQ1A1UFiEKFo1BLNmAe99F9b/ofiOtUMKGYVbvPIRUF0OTR/jcpxyGFItLzE9g7Ru
34NqUXUZ/wz1RzV5Hp1btI1c3zPra/evWV3YvGGkppFZLuMj4KMCXZ9ybzpB6QTqIEl3rbrYPwMU
QTckYuAGqWBJ0QMjvxnmezK9XR/MyuvvYhJ1IQAgilJbfJGTahfymCooUHjt5hZiywlg49/61FWm
fS8j85CNTAiF1cRS+4lgZL02+wpwt+P4I5xlhJUyK/rlBgmdsjDqZYMk9BinT3wAEcQkecqu7nZc
G+DPspGv1oXdXrOiCmcHNhrDLWeQcQORDQaPGFnQ6yu1uu3ODAkXRuaUXUiWgzyidKUrv6LmxqHB
zNxGpra34jJMAj4kamkEuG8R+KeEPHdmK0LQPgRGedcnfmc99dUt4CxZ5VvF3+9yk8AFAtIPlqcv
7ddpTKPezhIk0dKTRe5z4634+wgUVc8zE8LcJaDsTYcJtbWsvO+0e9Z/aypvnu40LrnWV0qtl5YE
nzQ2SONUC4aCvWXvusegXOH2L5E3bKITvXWbwdPd+P2AGPiuPdDU/fxUf+SSnfIbvi7EFijywi0i
bgKGRkyvTKDdXijCEHATl3IXQuoHCMTnbvZSbfNjCUbDw/g5thtN8tJc2aIXdoW7puEorlo97Nrh
fa4+pY1n255OI2A3d9cPw5rbujAlHDtAP22rNjHPdv7ZKW/mP/HgVTVI8PkNaV5IehOFXDK6lZN+
YVLYRLmi6yClx+hQtxnI26xumXMqZRiV5VeurZ2wgfopa+fJxsAc8jH179C9Dp3HJn7Mk12oSU7e
6ojAybckMJdipeiF+dDG0PwGPgUZ+R7F1qSFiPmJcslqrfhhYK7/2BH8cDb0Gs062InmO83ww/q5
l8Wuy0+I04YNDw+C6iAQecJ+KDs7rrQQ3SqhBjC0+kll+eR1A2DcA6EgstZimoHayBZZMzr/IV8X
mJn2NBuVhI1k1QTSyAuiBqBiEeCbxcQYMOjFS31U9aOJRrnrp2ZtvZc89f8bEO76uCPaOJcF0q7F
g4p7SsvurPwx7vzrZtaW+9yMsK1Y2vSIWjCOuN3P5YvVuGko2VFrnubcxDKVZ1FtHLVRPGYYiV29
KMl3pwpsBZWuKXNzGTvn6qqYBmJ1uujSmcJo7EwfSKsCqGAkJ72rvbZoJMsisyAMJkPgWlULGg7S
5RR5wVomXri6IGdDWP79bLZYV6OK5QDdocTfEv2ZTuAkHyQrsmoDwMGlvxPVNTGdG4Vz2WQjkBXV
eKcovl2daPF5fV+txSUAVPxrYtneZ8PIWdRmeg0T9XTb2S53fB1Y4vqmUXa8bvzSkrUarvli0HOD
0gAi1ejhEeYNoBUoV1NU3uJp05itr1V4gk++Yp7gnxs0hFwf3+qmPjMnjK+DshxIsGDOZqeB7BLr
xaL+xHa1DM2/vlZ/xiU4y6G3wZA2wxAff5jptkG9Qpc8AlfHAgTM0qW5INyEa8xunAJ9ZKh80/p5
qL8l8V6PAAN/SlNJxCUxZAmvsYYPvCgaOH512vXFM14wee31QNeakv6k1Un7MyJLyBRE0KLqCPDe
nhm/KnnlokU7cGRkoase2kFRDDRRaEwTd5yKZpUU1C/Y4tTVUetltq9ytO9LIsRVj3NmRthppEtT
Ekcwo6kPivLWKP71nbwanqEbAEu8CDkgsL88qlVqpmW4ABybuQgaJT7aaebTRNuReDiqw+1YlsDA
amXjlk4rKZWtYA90INRR4AOHOFIDYtE0LWli2d0MV3RLjsUWJQBfVVwgpLZ0dMMAj7RRYnJFJvPS
5OJJzlwTPAUHByBMattynzw+l/uodcmr4zV+/YlM0ja+JQ/kB/UUnymu8nF9utd2DUXYs5ABL3+E
2e5ACk/nEodttO+qLHeNdDcogPLtr5tZOwHAjy7xAzL1tsgCG3c9nVsbJ6AiWy38p5/uJktWj1hL
DeI19q8RkfQVmjAcREQwwiHRWEW+Zt+E1nfd2jqGRwCcKh9TZ9vmksO9diDOrYqHe6JARy1W2/KY
dJVb/32PLjaIhYOAsw2WTzFXxbR+rucaB6IbFZN7upW2W4o+9gbiNJkJ7QOuOoXkFK65RgDdAXDD
GVjC1stNCanSiHbmiKcEcDdWd4vGg95+BtK9D5nk6lrbGr9x7qhRk4V37tKUmdlTQosBgEcwDmT1
EDQc4aX28h824J9JFDNvQH61mb1MYlO9F9a+sb9zvrluYt1zndkQdkIz9CCKnGGDmPu4Je7ADIBw
7/PufkYJog39SglULbhudS2yoUgfgV4WrWzor7mcvpHOBMVNGA07qOO5aLBJe5DAKg3kBzt7awya
5tdtndwoXYis/FSQ7fUPWN0qcNULbxxegyL+N88Vm/IcH6AjNsxp0MCLhE7uKvmLVkoixVVvtZTA
UcJCGUsV9opaUN47Dkd6iSX+nJZBpHSNC8FzBL6GrNN/bWP+rrf/n7HlY84c81yVeTg2ADOo9f2k
+93wLbMlW2Z17hxQQ6BBETzpYvuVEsVWXubY+6QpQb2kuJb9jkwBmiHQkR0bkpO2ulX+WHPEeMds
OqBnMaAp0Z9i+/vM3iJnfkAJ5aiWNoIftNzpsm6P9fvtzKpwKlhpN3o+L+f7To296LHsvSWfdOsE
823iJfvo2dmCLW7wBz8OwttqL3u6rjrosw/QLtcxjxpFiwg+oEAPwxKH97K0/gpMAi76zIRwCC1F
LZQxxcyOG7IxnuLnOPZ7Xz802/qI5uo59qyDF31X35iLFtj/tIlA+oGWRTw3xFR/UdQpNWMY19NP
OivuPLjUcJ3ymyHr8lrfrn8sCTOJ2vgYt8uJ4Cp6MFvXdDyaPPQ9wBPfrzuVr4EYoliMBT1eaPVC
w4twAVWpxnME55VXTptRvxsM0JehO27uvT5zVX6DK53bnzZjrmVYPjFkD+svh3+xD3YHUP4ioIaO
6+WmCZUS8DwohIMS7zAkv/TmIY4koddXGNOFjS+lzMkyQsNksNE6+oOmgbOb696o/gIB5slJtR1N
yh9dNH1PueJqnOzrTEZH9eWVKnyBcDYB6ezM3MYXLD1SDqC0bXtbx93R7EbfwCN1SqT0dMtRuMi2
wSQxgRXF1K60vTb50vZI9MpTanQxbhVjYG98jsIW/GlD9xhDR+ehURWj2GhGzVs3NKwoOi303zur
rsACxnNdPaSOPchyT18uF3wZsmcEIFZKAAZadv+Zv7dzW28BhSqR4lKPRP2lNs2uHVXQBxiK5NJe
XXo8buA1AGJdYE6XtjSF1npsQZZr6TEevo3G7KrxjuSgYKzulOqbyY/cOBT9t9iUvK7XlvzcsvDc
6EuNJTHLKzx6b6zmhpR7jSieQW+t+BuZJff115Acc2qgVROvOQqeA7HxF/IVUTGpVeXVwO/olfY4
9c9OD6HgqNrUaed2dLhRVfDKKvahJaHEi6yN1QBPCxRKlxa236twtqIJB6kdVEIrD7CNl8lYvD/d
OKkNJRK44kQ7dpFMHHB9xDaSyRo0VsBALVwFyjhRMLhjxGNmPI+aelAm4o9k0ZIxo5NJBnfKnINa
U88IPwpdKrzy5bbDjJuYa4ClgBCwRMdFw5hYfWeWXtWeoFrTtXt7aL0G2kTI29lOYDtbB5Le1C9S
kO6hKidb8iWKEA84OgWXZkEkITQx2cEcEGxy1Si9Id2TgrudAcYJ5TNOwPOs7PJpr4c34+Bdvy/W
VtrBZKOUis48xKKX5wkMZVEDHqPKA2Y0PWUdRM1Go6tvkEp6mnlya6Xhe585nSTtvuYyHHR+onMe
fSVwZ5dmCWVlnmhdBYIrJF2gqGaZ010yDq5KZDT3X+5e3ELwTaCwwIsMHHhC6BvWOlOtCqwZvfHL
afkWCFi/q1rX6dgeel2SUPHrW2Yxh/ofhCVgFFCTy5GBwIXzbGlixRX7NOq6a2uFV6lZQOxmO7T3
vaN6PQ83EZGlMlfm9MKysJRKZabNoMByG94PYep1JcNbItoA4Cx55K55YZhCrgxkcEhMiOhWZZrR
/lHAP3QzPegJ5B7q6hQrkU9rFmSFjsbVeFPZj7MZH+fB3II3WjLPq4NdWtaWft6FmeVymss5adBx
jcHOyo/OuGkVtK53j20qI6NdOR9AGIDiYcHCEU18ZHO7CEEOh5GWhB+Y3Qdw1UC9kl9K2e2UYtzj
qbO9fiS/EhMtWwjIYTxMAXBQxUSeXlsWaPxgM0v2RrVLDGhiblm+01XQ++3iGeTJr4ZyKp2NBrl4
vF0h/WJYd1yWUVwdO1R80UWPmrYl5p44dcZYmfAdaewX2Vanz5ZxY7PQy+Kjkxub68NeXdE/1sQk
VD9CYzFt4P/Lqvc69bVpY38c0RYuc3lrDgG625hfvE/RByH4nhD9qAPnM/Tc1c6rlcRLHf5YkvoY
0+xxdNjD9XGtHpaF6kJDetQC0lGw16qjmoDyrwIUd0KrQu3W7SbjqqvXNxC/SuuFIjIsXxIbnO3J
83XjK5caHsl/bAsPj6wfiMoKDbbLCAps6YnEnWS7rgT8KNb8FhXHjgXi/PIk9m1dx3ZoVx7yGYGd
cs9QJ0SByf76SL4y3uJUGLic0TSzKJmKmTWD60avd2iXb8FUvE0idHHOerFIt0eO3xtjvgVnwE1q
mTAOLGk7ASkeRxMCw8j4puCy2fcV5Oeuf9XKXlrk4/E/2u3g7QU3hGYGvZgsBOVV1nLTQ7Adnuw4
m0uwgOcNuM4YzY6GEqa1xPDyjBKCBRR4EKKhQQkkmWIJxkwyk1dIfngsCjR2O5iNr80mcMG1l9vv
Ret3vWwBlr1yzaSw0AloRYd+hEnLHv2m/uYw1VPHItCV7B5Nn2jm7GIXkc3o5pq6zR3HG0JNgqz8
Siaw7ILlDwH5jo7OjsvdVkwI0lKOw8RoAjJn5ArBStYYHz3tjrpaeGGGC09/dxITmS221TkDIKfc
JcU9s81dZnRumFRuaibH0Da3saa4Yy3Np6+dOiQVrIUU3sRTXNgVfQsKysnBqSt7EN6mB569paGL
wmLYRt9Svd7ryRtp0XliDs8aSDVAuuMyVQZeWzuYOI4L5woyAkg+XE4VDgDAfjMCn4SCjjnRybhj
RlF6tGWSp9G6JbT3Q9kZOPnfof3Zc4EAjZ7z5Wma6toOCg07CNgGZm5JPM3aDWGBQGDpO4Fml+gB
RpUqqcGK2rNj5C3bXZJ9JFW10WU6vKseG3gtpGZBzgD2M2Hmyikx0g782l7VhKEWxIlabAyVdQjc
FMAz7cl6JZyQXRFb9am1WnKyTUaOelkjRUecSHKDrJ11wAJtFHVN5IrFC6TqamLOGbqZUQU183s7
/NTGfdIGc34fF09m/891n7YyzaDx+mNOuDPSLtGAkoa5OLyxxx1wHjN70WU9HKuBMmgAEFkgS7X0
o11uz0qpAaILUXFqwcqenMLqgyufWheAm9rQtkjroup/fWBfM6pwHucml5Gf7dMk5VVvZTA5ecRn
r5GrPP7MGhevaJcfwU3i3h/if8Bb5ll+IXFcK5N6YXq5SM5MT3HNWiftay8tvzcq2mRyl013A5Ux
h65cSBd2lpjuzE5YhGrVcthRtBy8hIqXOaOnjO2eI39LlVgypWsh4vmMLlv3zNxA0SCVDJjRvHub
GRjG66cheVQVvwI1aiVr7UcDE35PuIOQDUFIA3YngktA8KxzWkDqlSJINIEc4l7BxpFt2wYV0gA+
yDywTmtoEIFAfjMVHXtRa6bdK4Yz0UNnFWjrGGoybsyMogOPT9YUbfR5mh60qQKenc6U5vdw58g+
D6Vu7ZIwG98zMlYAuk8RDeI5wr0S2VF2bBtQ5voai3WAgc2+grKQobBDrqJUlSx+gJZaqHgFV8mH
06ntTmuHbPLVwlESH+T9peW1Y2jfGkqTGi4hdn1PI119bjSSvxlqAREuhdgznqkttJg8PSGh5oIL
ON3zYqB4eE0ggiNWzPANNr/trRCp6xwM/++EJbWP9DB7og1F/wFqu0PAoZuBNmMK56mriVn5XRHF
5saIG+0QDdUiyFYv0IGiHYx42xZKsa/hyGZXJ7nuAx6p7pxGA8q/y7k2g8xoRKEqHcsGvl6d+sOA
RnbuNVFqf1TERKGEW85nFtVkX1An2SLNBfWyPIzNA2TvgGfuph7zVmGS3ahNp9RvLM7B1NWZIXLk
evFPU0/8xpydqvVIloZ8k4Qc4oyMpcZn4YTdO0lAou9lUct+AQJbPlVJNYeQ65hsv7MV5zM3ML2P
VmVFt4yMIOBA63tF3QG8bno3N0HPQAmC2xOX9AAypr4MtdGL625fdDw9zMNQ7vnUaHu1G+33ZqyB
Y9fKuKg2rMUOU9hIy4NhTLS4KY3KDjSlTyKf5bw80qoPb1StVthuKokV+ZmmKjcFx951p0qr3jQ2
hWAvRaM2wMrT3DT+AHLe6qEe0/hosonqHsqhzeyWI7R4XauvWiMYszjapPHQ3irGDK5pNiaz2zSQ
BnQ1Wmnkvjb6EmpFA+ERSpaMnsZBawOKV9zPHvr1W7T7lpC1xs6QdZav3pcg9HMonq3YRCKvEGMd
dk8BaaFUXdqIt3Fzow3fs+SWojCW7mj1yWZ/oifTlvGUrZnGsxxJSlDnAfMi5q+qvnOaNkOo1SXG
qe37WyP6yLTCBa/xVoO5aeg3lTYcG7CjtEAQdbqsXW7FBVK4IqD5gHxBdl5wgaWizkWMYNzjCnE1
b2uc+KDjVKpenMjYD1a8O+jaQZ+9ENV/JdokSm60pFOQI+Wuad7Whekl7W4Kn0OaeNcvy7VhITu3
iGxSFKnFtFk9DXCbTVR7YasjH9vo1YGoI89dgNiMwoUX4f4cESjezdwcBve69ZXrEtl9gg5mIObw
n3BdIv3cs3RmEFlMprckB+pLYTedou7tVsZ9JDMl3Ji5AqC0YsJUMzY7uzF8BWvZgT8lohLY3MqU
gv1ed1C2AIsOuEMvL0s6Tg6zJ3BZptBpCdEm42tK9aSMQ5BaRWCjX3YcZY3TK0+RC5tCyGNFKSqc
6aJWySH1wSheIU/Xl2r5auFKPg8XRdRhWDuJ3k5t6dUGqL1KVKhBAx3aEt6A1bk7C0qFEnwZp7yf
B156M3dwfysvSebcJqXpKVa+sSJ920fK9q8HBg4QYF9xrvWvmImOTm0yDzgBOsi3WpUjpgn3eUL+
PjJEu4+Drh+kN9APK+yKDmUVu45rRIakC5ixA/UogrdnNMBeH87a0xl1brwFcZoRI4qOajLHmtZR
UnslzutbM2YWCgvTXBpeB1Wk2kVLJr4iTrNpds1BD013QrzzI+x537h5FGWnMiLWMW57ZxdHZhw4
CIwg5jLQgOjQksOTzMxCP+uG6n7MTbtxNdajye36MFY39NlGoJeHKDGQ4qbLRmAW0mlDiixPFsto
AFb87PmetpaPOAtrKyQjyeDAiA6SN23cEf7B9Acj+WUawfXhrHofip4vdUlqoVf/0hJPeWeRCo8t
NKHg+uwA2NyZYIsMX67bWT0/Z3aEEaWtw1EhwYjocl549suuVZDYobssd74boX6oMxlF8toLD/sa
CaqFRhwOT7Dp9Ak01TirvdpEjjqegTcCyeP8I6alS+IfQ+FpuV/oxL8+1BWHdGFWOFBZWxYaS2GW
G0NQF4DeQzyAS4ws3y56PSiXAjSpqiDTFV+vXU7bqVeRIuhRHY1ofJdFsr42mQnBdZOKIQyIYKIo
MpzFMH7QuuTvMzfI3S59QiBGXeqel9uPNSpgTS06LGy1fixb5T0K800R1v8hg3FuRkgp8CRnZmfD
zIKyzu+qrkBwdAMG1twJaP9amBLXvXZ+1YXrFQxOC3+isAWKBjWrwkAutJtiv6q6u3S2gm7UD1oX
oply2lzfcavmFokL8LFbKIsJ5tLZbExO8OgOUeMjcx4YjelrNQhOaXxTy3gT1o4yEDb/WhP2RdOP
o5JOsMaUu3loAfn8aLObztjEwAWUsmtjLfkEdCnkWnCCrS/srXoGkfp4mGHN/Ee3AsfajsNnnj47
Q+g3/GNEO8jfT6aBuh4qCuCFQGHkckvqdES1NsoaUAeOgVGF4HrJ9dHlEECcYmvyuMl/Xre44jCQ
I8XDE6ouyyNGWL4iHiunsmpU/isoHo7mXRQZWw1P2v8wMrzpwJIPRw/eHMGOPU1WgrNWgrku6Odj
C0SwMwYxw4tOBh5c25Fn5QExKKMh8udzjqDWYm+VqrpV8m0y0eUU7iZZlXDFzUPfBRVYpGNQBYFQ
xuWCJWoMmYqqZtA+y0fwZKEKMEzKyU6Sf7I4v4GGBkgQVLUMoMoU4aE/sM+/Xb+l2r7sGBWT+4XZ
rJpGrc47fABpQEUArAPUbKfhZ6i0fXDd0tejt1gCozPg5OiyER+6YAQEM7veMM/Rw9cy73vPaVDA
66gO1ESGRxFrXHhtWeLy62peml0+6ywcSaHaG1ICsw2zXL0PEsvXARaOy9CNZI3oX2+dS1vCapaM
tUaqYDKT1nLzEgta765P4tfjdmHhd5b2bDQ1g/ZwCjteYt+akHIdhiPLJEd68YGX1/OlDcGJ2ED2
z2GHGYvKzwTdHwkqBvAqd13TS27Qr/4RlhZ2IBA5IgPwWx78bDSqmcQIn1qsTXoYctWvzVOTZu5E
wDNeuLTexF3x19fNpcllu5ybjAdLRbzNPL0HRL0ibkL4U1Y2vmoo4GWVCSWtzuXZCIXdl3DWI3SF
udyYXBruzf6haSckOB+v74tVO+hjtBY8/lISuBzWABEhMk0o2Nl5fuMACGz0RaAAW22Wsv7S1QN1
ZkoYUmFmTm/0HTxG65X2uzmiljRC+RavClOmg7luC49w3NngSxG19rhmD3VRYisalNtIAL5bcX5o
NA2YChwtpo+S4/W72vZl74O/6f8MUuGpbFgKL3skvj2NqHu11g9m0h7bSN2X/K2Lmzt0cyP8Nk8V
wWvAkeXoV0/3It9soxy+YKAuV7EZ8yrMG6winpR+2lA3nH+GRigJv1f3ypkVYQErQBp4l8LK4BAk
SJuTGqcbnlVuLu0QX73fnIWnSgee2vqSCbPbemBRAVtKF2h9jnRu4qa5r0V+zQDvgshOBAxbJblq
VufRMNCsgVIHkmCCH9a42RT5MMCvTOFmNEEbCI4m31Q6CR/Bqv/6Y0eE3UwxmGAKpWdAMDjoQvnR
lsFQcre3t2kI9mD2C0o8kqEti/Nlg56ZFJzzaIMgW6EwmWPBHJzzzO0Lr21+pKR0VVMCNZRZ0y43
5GyjkIEzCG85uFr4FCmPpnMTo48DTTAyPT3ZZAqv+cEsTb1UYcvsm2BWfIhPdqihqC9L78ZI/Eza
vyyzuFznZ3dBVqNKRBBSeZDO2XRG76dOFAyQ74l4vocw87c8Ge9MXn9c99WrUcLZEi6798wsxHiS
3q5gdlFaAeezH+uyppuv5NqI1JDqdpAXwzsbSK1LG1qJBLGVTIgTlFPcv7DmrWuPQPYQbZeiFbjc
FfpmntEzlT7YauyCn3k0jhbfU7xVIlk6fPU4nn2MMM8sKdp+yjHg3nwsIJ+A/nBIdnr/YVbPjAiz
mtMhNYYGI86yA2Vj0Ex/D9XHnFqLlDygDQQh8+WcWliqvOtn+DJMIQFrux66aunajSyrvjpfZ4YW
B362QTKdhnUKcRdvAJFe1aP8Rl+IKfFdX40AAaSCGASQ7UVZVHAkLCdabjmLI4FKIQpw24rrmwpS
aH+7LJdmBA+iWElEM4q1tzWtBwRTDYMp6WTCCF+vtEsrwnZXDEvr+g6DsWcNGPMXliduE/4cDEkm
fd0OVHhRyEaUoAt27LE20txE7KN35rYPjcOMF5xLh247mJqM6Pqre8KgIFmElLOK5npROFqzs7kG
kTpDZ3HnxtMThYyF5cfg2zXSAK8AnFr3PyzWmUVhsYqYmlmUq7jPzPnWArakk+JxVrfdokT/v5qZ
jrC3e2usLDZhUArNf5bloL9muhVuw8z5a5mH331paAhAXw0coUgRn9eQtySTzrw0qw5avOs7equ3
mtt8h47q9Xn7DUy/vJXRA4cKqo2GaTRhiIeJt5WW2YWJsBHomLeN+jS62gP6T46m72RgZRzeIo//
BHz1ut3fXdjX7AoLRtoEjcymwTzLfbYP+Wm+B7Lprt88EC/H33G33HL8tRW5jvuMOrjXv7ZbJbB9
I2BBt0tfgMd2Vd/xqhNgDcHwSiV3nbZ8wbUvFE9MVTEOoSB84V28jZ/rV4gNerbvBPiCYx0MfufO
BwhkPpbuId5StzckDuhrCHO5NMLlM6tNy/mID4BWE2OvxHxGV75e3E8UN8XD9fX4H9K+tLdxXVv2
FwnQLOqrJtuxnXno5IvQnXQ0ULNETb/+loJ3u21Gz0Tve/bBwQE2kDIpcpFcq1bVynX3HIw7IhJZ
jUppBhiS84p+1Az0CieOjE7TJgirhwZiDpUgJH1/Ip1DchsKNfq0SBIsvcVMW2Nwebcg91Q6fbi1
RCfg2lxCt0GG8wz2LwR6zg+mSCZhX0oWtlTpjJIGDfDQmfranaPeY80+fxFM5/L3+MVzisct7yKx
9Cq1gFfQpw6+jfJ1Xr3h9efa5VGaoMG4uKS0og6NtbiLrBxEAfByQB6ce4WN1SjFNIOGCW5/YbqT
EqTaI1+JbYdWW1V+Ivru8jjXYiLECMD9hGsV1K2XH3Ry3ttJO9OpBmBHg6F5s8rnMRTsw5XWVvAr
/mLwiaPaUCu1ayScXE3zMBezxxh6k5I3sMBBplNulUrfV0bmyWTY1GYEH8gXS9YEe3GFcXL+K7gF
lGZJjJ+BkQ4D6hnGrzos7vKxDJSwcBP1GRVjPGUOkpRsmp7BKzkT6J6sbZbTWeAWFC0VI7cLzILZ
235dIT2uv8zKwUhvrVFAWFhbRadQXOAri76qLaSpXRl5xwb1jMjyNPahtRB8d2m7tfr/EnxOEblI
VxpaarUzEOn0mNabMXejMndgIg4++1NrRT68vRr533Oe55+UC3ljgwvJvKCO1lOp244uunOJJpIL
cCRXjLatANAWM8qFeutIA8QmiuTQa6WvaeFzIYFIUxj3l3flWrA7nU4uDEhtWFXw4EKwM0PU9/c6
7SBKYrlV/DuF8vW/Z2WWeUSOZHGJAnuaWy9zBz0ecBDxKsw/0QOOZAykhrxcebo8qvVY8xeGWyRq
HfaKteyAbk63YTsd9U6HPojI+Grtonw6Gm5VGEkXya0GGLm9L0D/my0tKCrXSs3t5fH8f0LK3wFx
y0OrwymNJCA1cQWDrM43khdz9lRrow1QdwmWJ7wBXzsPIoyOAHvtfII6DlpOoaz2Xe2djK1SznrU
ukNmDL9zqo8bk87prqgswhyWh/29VOnty9zrtdc3rLzSDWjNNGkuBZd/ympgU1ToHCnQhAeV8PwI
0TKTJVYTt27e616cPlZ0dvFK0HXfEpW9v0p6/KkMFswfLO64CkejT2iLUVsN85JhBibA5vSppqbb
2K+5NnkY5r4z6KZWzVerih1ZhjD8OBzk/lMieYDlv8vkd1uJXciUQOZK2qRJeF838Flo0Q1l/7MU
FB4D0NiCIREIcVB549YjQCJwLboWfWvPRdL4Cew2IOMrWIyir8DtYSkGEYSAVutK8u+x2A1NUEn7
MpcdWfTiECFx29hGpTSNcyARO3JLyy+qx1L+gXZkv6xErKHVAHzyvbm5i5Am01mFtVVkQdc8SOAq
6xOIUJWTG4krsRcleb68mlfv0adLjNvUuCNJ1mxiUxvWJjV2EvNl3ZFSEGRh0sfu7AlZLJFiy/oV
6WScXMC36xC9+xbmVKvuIDHuyMY+a1+yWfFbJQqKpnPYkpi8m4jT2FdURIT4WoPf9xXk9VEMBsGR
Z0LUkNey2g6StoZywLHqDiakkOPtnF4jmFTNG4mgFz/eK6OL1qfBvjLlF0vo9Kuur6y/v4Kbep1O
rBpU/Arr5sZ8ndx403jprkWPlaO7He6IzuDJu9J9r5zY+UR5UA6oJwWZb3vz6+VlsHoCgxz8vxPC
fRAFwisN4lrrQoKMOurwhlRJ4mjF5DG53hl6641MKMC0+mKFSfQfVC6UgqxnQ0cLqI1nOUUQx87v
N9AlnfAjxmO1wKiXR6vpwB0xCrA2t//ua45gdfoLuACbqDktsxi/gDaOVmMhgIdTjYLD67uhxzkK
L8xUIs2eZgZQZPQs+GyrbhLH3P1qvPyX4Wgfkxv51UsoOcRLdsVV73cOXLVetft3xU2Ccge7LY96
4k24ekH5O/181ou1nUb65WdVjFqtY2T15KKxa96G0Bt250qfkK6OVXoLZUYQdiwY4161LIlbByae
7LeupLru0HCyf8m6ne77VrGPcpeTzokKW5/u5jHsXsue1geIY4bQY7WM9h5uhiyY4rSNA3BXbEx3
TokT1fJsuXFch5EPD/sa7utGt82tHibLVo3kby0pd6PMzAckOdAZCU0DfRvGFXlBK0h4RZtoipxy
CBn6SMAObbRhvoboa7ZJG8vYkHpOIDUpqc4A181DnraWhxx240150z01koEHp2lHyRUkYuybUm+s
nzZyuWiGmCuYfED7N/XmOEfNqaus+kWDvnBghJbsoTHEdsZEgoVv1WqvSUfZbYkVnXv2CEZuV6LD
du7y+FGCqbGTxTm57bJ+shwKpgrSMVOobbqKGLCg7CbzXcaM7eM6KjqkH5kMaXi7kjWntuMR0h6o
aRtSZg2IznV3xWy7eSZzPz0ahNS3ZBzjG/Tg0CuYCys7EOYUPxt6+TOp1f4OqSH5te9Ue9cXMf5i
SJo8qCYLH3yelG7XoNJ1FVFdvpPDIdI8lL7IUy/33TGuJ7Py6louPsLZkgL0xrDQjcA92YK7VuU4
b7NGv2LppJiOGnd2ESBPpqMFJgzBv1dDykYHtSZ1ckiqKvfT2EZ3eqjGyHxWWXjd2qZ6iywAfLnM
muRvVrNIBZVpVKERwmok4tDasreyXui3cki7qzjXpKMNQTw0xcsk9RsznD6htgOLIzoN2uZyXPxK
J144KWzuGatDQUKjMvaIekzucdF8S71behV674WTbNSbcpd4L8Pe2k1B7ICcLEBfauCX0LlbTh63
pd0vAZJsfjFk7LbxAzjy813hqK+zT/z0DpRc62DdhNeQ24wdkXzF6n0E0hmwoQe1HGJG53fdKcM+
1iOK0Xel7nRTfTT1mfghG37mKXmnDTtYBT6aUU67y0Nf6aM/v0Zyh+PY2XQwyx5Dl947KIPB5AxP
XhLWaDjrHUNzGuvBbDw59dX4LapHxygtQUl2geBn//Qmyx2KoxZnWRrjJ1h17skxxHT0+0kfbxsm
yiesvm5ggoZuVrQpfiPXJ7Vm5dWYt26mtEGotdQtif2TxrUeNFqP08+UcH2XkOCWM9iWSQpScmVZ
CFI2a+NFGu7Pr+Cm3OqaksioILqo7l2H0rjRpd2cb+p08C5/3NWLzwkQN7E9WIcSypSty2rGHG3K
flYj/TRk6ZUlxIEcqmAfrV5yDXQiLcw7sId58Qcpo7Yx6mnrdsNew6GK7jssHwVk2y7CG9HrRygy
+P8+SEMmRDWX6zVyDed7BxoQkLibgCk3vwoLVxnjxWwMh7AXQ0RJWh/f0oaEJihwvfmMBmQm5a5t
MKGm/BiNrjbujew4Sswj4N9ZepDArUpRBANcuz5AP+dLngR0E77q09tJVPVd0bo45RyDpfu4S/wK
eY7L87gKAzVQaNt8OQJzMShiU173Id4K5bxtKA5q6ah2n5cxljccv9ONEwzujYckAiw5VWBEVlUH
SgNVippGoWDC1vbXKcoy0pPkczhNGqsVoPRD41To6B56mIupXjNG7uXxrC8IDdktcA9QQ+U5vIlZ
VKkkAQrye/4MdcUB5yWuQW7dljuj7kz48eVODA1xHd02gu229sUgl4l/YPWFHAB3qU4bQgtjqQOV
0qEd72h4LCLB8bD2wU4geF2RiBV1yRggaugKQd7AGzIRwXvt7EPE+DOFXDScFZuiJRlvcSqhFXfy
tImi41l7SqXsTQkRRDKI/nSiUur6l4O82mKVsBQ5uckzILlTVybCRtVsQ82hyqa3A111Z9U159Gp
wSPLRUoSax8MLBkbEpU45M2vh+rJwtTZJBUqnmKurd0bWI/55Jia4IutYoBZaKIDFf/wSlhwXEeX
dIVxZWa0r9WN2lfbqvotWPdrB6lxgsJt5LQjTdYNQEkgeKng/VKW9L4Ox5tWJ64SNj168RtPX9Ro
G+PRbgoRzXztaDv9Acs0nExlCA0MpcxxY+vo9AOtbO44J+9Qg9zKDJxryIdfHvBqSDkZL7dIjVzp
oUqN8Rbxpuufk/GlS557kUnPCscJGWZzSbsi3QUJaG5RhnmcKyXDPXBm9GOWyUeuTr5hUUdro0Ov
v/d14yQMrDGmJVc6+ppJThOnqNvBsc04darxoyLKMUkgFdiJri1ruYuTH0c4ImlhmV0ShZjyAZ3m
yX4mG3TG2kaLPrXUQ2/B5RlfX8cwboV9OIyk+E441e7aMFqmooDkYlVAoEMqd3pRCDhDq9EHdqP/
C8Mt5FFXBoPogEn7l666YXPqTXoADVN3KrfpjPR+6//fBsat3KlTwjrugSjns9uRKHMI2OFlN4oC
q2gGuTULQYdKV9plBq0nalyP0eBA4ViwMVbnDyzYpQMCJG3+DNItWiUKNIzdEPyklr4M6XUE/YY2
/DknGxyATotn7eUJXN2L0JUl6Ada1La4C19WMWbCYgqxxwhITaCiCEGJ48RENmCr8wfaMhrrwZ3G
AXUeYigulnNJgWOA3j7ruxhpUyZR//JoVgPZCQr3lXKCLEg6YwJrozoU7ZQFUSe9Wh3EClSV3ZXo
2BYgro3r9Ezn5i9XwkHKlmsDfEmdBnaC0bSP49+Xh7V6vpo6hPUWQUbw8bjrpBwpWSIRoGQ0fsX/
3ygN2TZW5afhDI0MDfSyuwJeT8jWiJrcvxfQcBlCnRMHrPZlhcDNaRKDzohGZJgtbcNj+RNikOO9
DiXKw+AZyOA4kGy9PNpvS/IL0EQ9Bq5hi2vj+VIpIQmJ18kEgyrrZ6p9jpClq8ObVsRd/rZWFhg0
a0MOFrIa2ADnMKxlQ9TEcJOIpAOLdrJ6nQ17tbxjpoCB871pgENSz5Hk3ChZ3C2+FUq1mRt7n3Z2
hzy1BiG7inlKD+pKWW9UqM6MbftRGT/+w4RihLKFKwyBsOc5PmvIPHf2MqENjjZJ96La76DnH31e
xvm2F77G+ReHy4wTScpgIS9jRsk+NfZ6GkitIFx9tTicPXo4DO5Qz5UJbZloA3XlO/NO2cU9iHTt
b1iYdVvzobM86SmMnNlNPFh2Cbb6t+h8Ds33ftDRrCDJhGkc+xeoTTj1uE1HqE5qnxOsntXpWta2
lyd0dSeg5w7ilsgogmx+/uEsMqmDEmJCc9hGo6ZmKp/x5EWqiIC9uhXgVUosiB0uhY1znHxKmJpC
5dGleK2mP6vkURr8troxRKfA6oAW57FFZ2UpYpwDZSxqEYNV7IRM2pnNJ7H7dzuDNmdT/2sabPlY
J0jcnmuyMJnCBkiDemcT6Ni9aK3lFpHoxFl1WTgF4kNznUGEOVQwpJoc5750NHDt+iJ9gnzlfUPZ
IZFxn44f1QqF5fgWZF5HSmZ/IK86JHMmaPrOZoJkHUiHfbz7D+vnZBK4+xjL0Cut1/htSu21tl/p
RznG1e/+Msq3q+wy1WD9LbYkkEPkbR6j2h5UpTdg8za+ZewTjZugOMj11VS5w8dlqO81UA6L+6xx
Dq8efHf4GvnFD3hT3cR9gGyrF3Ve9GgjsepCnLn8xQRH0jJR36LOItYO6WB4BPAOwvqUKgOhywYZ
b0rlpu1EDRmrG+MEgPtSVJOqiaK/y63NzEu1A5oTsloLehFDczVEn+As//7kpWepZZ+bDDhG8pbk
s2Mod4qoP3Q1mpxgLGM9wZB0CXJgC8bEcielP8YqcimYHCm7JyI3+NV5A7dG/5JRBuX+HGuIephr
TcBqUG4GFAwb0KoicvdeXeEnKNzBFjftgEYJRP4YW9ZM/Q6Co6XPZMhFBjp5vLzGV4+ZEzDuhENp
aoCYCMAS+RgS32r9Zghs5TEG97HZ1snrZTjBDBrfHqKSrBrT1+XgBys3I6zdtMdI9i6jrJ/bUAGA
AwF48N+fNtWkzbG2nNv53gr6H7IfOXKKmpkz3RZOe2tszAfm/UTBTbB1V1f8X2A+6aZUJWVFCeBW
IptZoV5tdsewswShdjVCnMBwJ5uRwE43TAETI2WSxKh1vQhm8FtZbQl9Jwhc6Ks1DQQyBoRZ/dQh
cV0328F+1vV7tX6JVZwqyhURNUqKPhsf+Ma4l02dAtSocJrB3hC3cY8msQOtWk+zPhiejXFxz0y4
pNmvYxIvfJ9SLh57sB5q0MBTfXi6PBGrC/ZkHrhQKaHEbMClJXMhvQVrqoeqCprsvhEpVK19UOS9
TU0G7xrNPNw2zKsu70sY0bid6iUTUnDzLFiZqy+rE4hvW89IIlLCbMuNrqk/gm/mhEHyNG9YQD9Q
IoUox+WZEwJyi9QsI+hdFgBMD+yz2IVXPcxGHEiKzZ+yg64XEetw7VOdDpBbsnZEzSZPCOawfxll
b7TuFOuH8c96dtgYpyja+RkQplgOWo1RTdnvEa0iEXW68a2zPy/P3logQUF5kUk3CJonuQVhDmWb
jjUGk8PFDg8OAx2S/54BWsbyF4SPVkSt5Biio7gHQFMxjx7s2rPRgtk4bbpvy9SrUNi9PKy1s+0U
kVsT6Eixh0wFolkHOrqQVOxx1ZmKw/AB2QMBmGAOLW5BEJv1MAgAmFQ+UuaN/ZMmOM6+t1otM4jq
PwhyNnxevlh8J7ePrpP0ZmKQWzWa9tEy63Y7Tmpg1fMPu1SoQwc0MIxtM3lJ1KtXxMx+DGUN18rU
t5OlH/tg5EOgjXMnkKJbuxWZEOtCqx6IReADn69SW2V6LJewKSO9BEe7BOXxEBYiP1PT6URV3LVp
PsXiprmJSllCTy30oOoBrCPUYZp3fRAke9c29ykIt+1wJYrIxABSoGIxRIpXZv11LlFn/k9e9V8l
HjyFQbXixR1x7SNxG404+hTPGCnEWX5e3gSrH2epIf0/gGWsJ4tGTuFzYOUAiJTSGVTNXRqlwv65
1H2lEBWu1k4WNIha6CBCBRr6pudgjOiTnIz64iz+Vg3v9RBcHsza1z/9+9xg6pjpVhRqeJHC4i/S
Wi+2Hjt0e1xGWZuyU5Tl359MWYGe8jBPl1Gku97YhLKvKz38EfDCfbiMtDqeRRZoMRJFDwQXeLMh
LwkpcRLDdQKl4ECDw49qCeLG6kf5C/KVgT0djhH2aisDJKzRsm1tIOwpmLC1/WIZOKlULGVYOXPD
KBoZWtApjimt3s6oWhaQIL5PVcHHXx/HH5TvdSUjUgYV41CjIFc+x1AktPWd44QAC8lkG7pl6PT7
JnW5FLCjcgKCCf/YQt8ht2Ay+EttqOyRcFc1L9ihtNtADtMZsF/xyry8HtYn8s8PMLkXCygCKNYv
OYClPaAhTmg+le2PUeTJsb7s/sJwATuSE6VUWoxTUWC9gbMhe7BFV5fVTQQuPkzCINMNu67zTRRO
Wqv2KRI0hfpsNA9GspOLXdn6qSh3uXbKQyTyDxAfE9RyitIY6TBkEdXhOAxPk7TVux9NvtVFfrjf
GdLLCjkB40KDXtqssWuAgQI3B9aD7STOlIKV69wenJeX2XX8g++bzlZI4lhd/SfI3EN9KNMimywg
p5BQn+FgVSWCY1wVQXDbOM0HqICMgNBuWO6195IrXUtuvYmOll979a5yfWf0o4fBK570Q+SJ3rOr
T7KT2eWXf0EgozRLWDPkTXmIrstnxas6J334Lb21t8rdFfNgeHIU1bkEC4j3TCzVEULEBKhqHqM0
CV/gA2GHuoNY2ltm3l7e4WtgRIU1FryxYF7B0y7myNYztgTjkZZBoqous4wdm5styNro0x6drqkE
NMLVsEYg4gqdcVOBWid3ndG6MEnCDFfTMnFDTQbVydFgg9NJNyF6CYiThL9xV3bS+pqqB4t6ndCa
bO2Bf/oLlpV3cgRJpAFrtscviMprdYQAONxOgyo7xtGxwfpK70M8eC9P9PfCIrYqvE/0pQCmLhqU
55iGHXddwmw8akKkmXS4Ed8m1a3U7GMTVWgzh48AXToZBLDLn+XzqdD6w+kBthBERLkIkRFS5IUJ
WBuOth9oRmtRSrGHPRthjlC0aQ0q+ZxtaqsaQRpINTxI1AGPVDLL+GVwEO/ZQAU7ey3eL8VAGE6B
IAG9+/OpYCnq040aweaouW+1lwx63gmMNi6PfO3sOgXhbuZqMU9dHsa5q0NlIb4yyQ2uS6lIV3Qt
Rp2icF81m2arl2QMBe8Mx6ohTB5u/2/j4NZqKCu5XChAMOjdkCNrCAwwnWORifXaAQmRIshCqsvG
5HW1KZHLukI/pCtFzXNq2beNIl1r5rgnJtu0aicY1urE/YXjYyvNk9SYwyR3e4NtRmW8mxF4Ls/c
6jKDLQ8Mhxedel4KxFRCo49yQLTVuwatFhr7QyS4zH5163P7C6LDECJH1RBKNDzLNTezBgLKde6i
xTWwD7obXUW/m238Et1Vv5Dy0e7hwqp+qCiXoFoKcdZiR18uj3NlpZ/9hCXGn0QzZraRUUtVjg7f
KdQds6LVXVxK2i8Vb3LmDKMxjN5lyNWpRX8rzgy8Pr55WNVImhf2LCG7AA7iFF7X5LOC0fllkNUl
8heEfyiMKADrgx3i+G2Z2+iwjxE9FL4T1xCU0TQMNQZ9KdnzqYIyGsKoCDGOGCpFuZN/SjfJftxX
QbHH0zQ5WP6Ag372zev4SrQ8V8kKkMSD5Qe65UA75+43CtJcpG6xs8vY7W0H14sDPdbDA91RL92w
f25UXcb6N+ryaVaDgo4bddgOUwbeY/TOJHhG2R9FdVuLakWry+MvFJ9uVfSJDEmCkY1R5iXpfEjG
2FPHQVB5XsuyEgU8N7C4QIiFFNj5ype1LNTQ0I0YD1OaVMIJZhzCInaY5VOoWswUdPrFVvtWa7og
7WTBAl25PJ3Bc0eM3KspNWmDAKMHEupTIzJO8AeqXU2+kSXBobl2gThD446ats1LShOgadp9h5zD
DJ+FFt6M8TPTcLojC3cIu/9wvp2BcqePMaHBp1Mxw3F1U4GJNwvfmGtvmDOIZTGdhK9II2UuZRiX
JN2FRtASX4sjT5ePRviDLjZUktN8aOjTT2N42L3AQgMuAz5SO66VOUayH9AYF71O9SPpRYz89Tk3
DSjNQVgbRAru9qQlNK+TEb+NVc85/Wz7n8YcDBXZ5M2jPntYfB4pRcF1rfQOXjxEXZSlwk74tiot
MdB0SjDp05X8W3+t0Rq5rT3DpY+Gy/bo3vMH2RGOdeUCgLc8GN4wmcZFlU/9xanUFZKKY2QMJl/9
Gb6p/vxuO/CKin4X12aQ39hY2bv0ThSFV6IFgNF8A8UdZPz5ICxPelgrZovr4Oik2rMJ+9MuuHyU
rI4N7xvFhksfbt/c3skkWRvhtIadqmoba3yHq9yE7oex2Izp5jLUymm8uAz/geJ2TB0jxW+WgIoV
L5M8mW3tYjNZggGtnI1nKNymqcZ6cYwCCqGbUb1picj9c/WjnAxjGebJrkT7a6lWCQBSNBZET0kf
xCL5irUDEO6USxUGXEtIQnC7K46hgpT0GfTREtmHc4hDFD+nv+C+kigHaIaUNIC9ugNGgCBwr+3r
M2TuygTFOyihaUCO6zuG2jj699JfyBDOKFZUXoNKnSjHtQoJCwewO0HdQYaVG6xip2Gm9aiWIFWT
tY9ldFSYhOwd2iYZGqaZI0HJQfcuL8aVr7j4RvwB5ceJDtiJVgAt5tvSvJWVT3N8vwyxcgieQXC3
mCaMZq0eARERV57QdonW9QhWlNBmuAz0RZ7krtqnSHzFru07Y1BkIGnV8Giw+ioNJydFV0FbTZhI
zeu0zyb7YSoPcgk3w0M+xr5CQL4hjkxThxjxLulNOCo2XmQ+qaHs5up7okKLHoTi3ihux8G4SaES
d/l3rwSEs5/NX1KSPoZuEn52j6SGWgaD8myDNFn4l2FWv4MKaWdowsFKmU9wRnocormuRe7enPXn
xLbzNwitmI2T61qM26yByN4VZlNiMmL73+/q6J9cmmHRDLx423KrAO1VedFFCWhb2UMp74tMMLrv
Cxl/31rajxblGAzzPBzlfZU0YYq/36JaC0M3NG/QwJZ/XJ7DFYohYMDeRboExTpgncMsrA+jNGgG
w7Z7GOUONJC1zRh5ZhQ5bXhjzF7dO5Z96Nz60UDHs+uqjlEFsyg0rg0XLHQI+2DI6jfGdBdXSjqp
GG5d/i6peegmaTMxVUSX/n4swrAJ/4GVGxooDT7V2GWFUmddjUzc5BiP8qb35Of8KjxYRxDgobF1
zD8KN99nV5YgLq1c+oAM5WMZDqfwt+GJ0rMsM6mSEYBRXbBVN4bL6S1cJfulg7nrrpsOiiNo0tLa
u3LMCrycc6XRPCVJylv4ieJ6HWVtAokAuzU9DQbd/tA2PRjyJssLB6axETwSaxo/hhZrH4e5xGfT
ZEq2apj++1G88D5xs9CX5jXcL87XTB6WKoQQlxhrmQEcNby6EbS4rn2mUwTuLJ5q1PErCoSxvOvD
/Tw8yOnepnBV1R4ub4DvQQRjgUo8dO+RlsP/nI+FhZB5oeqArP58DdK1XENEwy8GxyBuLOTzLpeu
83h+BsbLntQ4OppCAVhTe7l6HKZNXvuE+kq0NfVg1LyyvckT+NVtCRw4Lw90GQiPjdIgzmJ49OCa
zZ3GNcszU08bJDD0CAm1ymJ+ZmeKa0mEOLWaH6Ymw5MqS8Mt7sUiDup32QhctOGhg7cr6ocEpkTn
86yEGZoDGgTrdKe+hT81pzpIKCzYrr4LvfJHj7rCdoDToXOV3+jXcHMWXB+/n0ln+F+XlZPbnaSM
sL23gV9mn5G5DxNIKL8Y+ebyJK9Gsb+j/Lr/naAYtOpTowcKae8pfH6bDEa8T5cxVvcG+m3A2NPh
bcDTUlmLTrdK65FWRyJDZcYxtrWNGc64UpUOkUTagN/v3VizcDgkKnqX0WDFPSRgmitFCsOQmoK4
dqNC0+Tn5QGpgj3Iy+6EUo4efh3bor5u7+TRkZ5sd/KHzUd2NLwjbIliz9q8KFsn2sFNAQ0tMAJ3
Cpe4g4+WbdFGWfuGJxGBFziBZRwYX0tEkOtDg4qmvY1E1iJre/EUgpvTKrbDUJkBwTKPjTsVlMfZ
GzpUFgOJuG25vTzBK/WnJe4svZOoeyFscxeysaBUL8AidaMqaLtbef6hplvS3kyxa3W/CfTw9LdK
GsDMgs6G/LM1BGmrtTWEfY97DBjueAtwB0YIUdeUaRhvbkM7BKX9XhVsvFUEayEAq+gRRZ/JeXiR
56qiqrlQZLXWUfKjnOiC+LmSesMmwCzC3RZdlLANOodoakmuQ4qGGYgHhOY+n+4VeyvRY9T5pelF
i9Y25CZq/FdQPlzbHifA/KlBrT7q+h7AaFazpY2i/Uq7a2V6aqsr5d85/GeD5LdiOuGQrJZBVlEZ
tNPPalavpDgRXIZEI1LPp1Kui8yclmauWIPK0XyTFXs8QkLzl9xtQXQWoK1t6NP543YbA22vpfIy
JnCvrLe2u0qH18s7bC0m21ALQGnXgpEg/xioKqNp6o4h7odQ2zSb5HfSq5IzlPPkx2M0Q5SpVd3L
mGuTuGToUGBd1N95yT5IRGmJvRDxcvrQdW5OoPz4BFOpyYar++NlrJUpVOCTretEAcUQPe/nH0xn
vVJKJrA6GzlfVTcfq86cgww2H4JtthIaF6NbpO3xpltMl8+RIjnEm5cgVCVF4ihTch2Vt2hmupaU
6qrSrqHVFUAdTFQpWCmLoA/uL+y3/P3IcPjBeQ+62/a2hBmyPVpelDxrk7qVJPOqrR6bKN73cevh
wguvdMhrTa3upFB66awnPY23OtNdXXm/PPHaylfGD8OyUkBYQGWPC2xNlPalVWDxkhINjxKDnlls
lLIKndIkfcaTfn4ldmbvEo0N21SfqNewDhepSu3ghN3NoVPPNH4pmkq+LUI1DT156IwM8ruU6RCI
G7urYtTGxAHtSvMsNa4+WNpHAyyu8/EjK1L9dxw2SdDq4zQ6Q2Kqv6y+MXbFMNH9FBE2oszXzPfM
bhQsCpm+hm2d7ND92gbgGbf5QSqYfaRyX/4zkQP3dUM30DkFUTkk1LmVwmS9zxcOlTVBs1syZ9U3
a3tXVU2z0zQkuCZCIBFf6r3gNPu68nBXaQWUwaXGirv0N2vNJK+wKaGl56p37Bn5Yh8cghjClPNV
GZS9Iz+228urYOV0OwPk4iUe6CgFfVEa2jsNVUdLxMBZuR2fAXAhstOjjkhYR66i+UgNlRBuCxPZ
Tf89O/dlUmESw4I3Bp6Q599MqvuaJUtpn5i1zxi9LjRIyPWN4MRcqSdgO1sETadLTsPiC+GVHqa2
XoLGh9IJvISDYlseYGFS7cNtpDr2xqjgTgGG08vl77Q2jaew3HfK0k7RYyjZu0p7hde8BCXL8pjB
CfUyzApNC0tfRRFaWQZH+PoBEmJ9V8c6KC59U8hQiYz7I7b58JkwqYU0ICORY9Jq/EUKnV0X4wAK
hdzTCjp1oXRVgix4CwsvlNI6ac6fmkSnt3UmsV+VLc2CXbqydFHUQTxfKjs4OZaT8+RFVORQ+hzo
gHoSGbxEQngaBefgytmLR+UiMQEC7yJPdI4wxIo+9DB6c+F/0ii+Wvg9U6HR3juNIjIRWPnAYABA
zgZC6TZqBdw+6WW9yvqv6jlMLoq3ZrzpSj8VGnCvDukEZpnUk0nrh6Ee0wk8gGljP0B3RHXLe2uf
3YS3idt94vSDlowapI7k1YKa61qaCiNcZOEUENYht3QOrWu0CykFP0B5MB70K92X/PSXfvfLuIZF
a+/SHeoubDvljpvsNBdayJtBdBivLJmzn8DtImrYiUqmhaJQvJrkmIo4vitVGOMMgPuKqZxA5NUG
gPG+sPBCUEh7R/dQeJFjn/0yBU6ja5eLMzzuc8ZJBsZ3jBUa79ixhNKYFx7mDSRB5ysYqt8h0fmC
goj7rD12r4JIIZpLbnMsqgmZrmKozQ9Iw+8S4vUvOoh3jrIsJLe7p8G/n1Vng1220Mnajad+7rOF
CUFGmAJKfgRzzsuDEo2JCykQMTK7fBlToVKYmqbbUuR0u77N/26C5VJ2Moa6irN6njCGuogCG750
7fhiom7175IFWIgwiELuHVwq3PLOcYxeqeI+B04Oyo0xOhH5CaMoO40FM7Z8Ze7CcobDLUATmdMJ
hHaYcki3U39shxeJiVbaEhguYXArjULppx17YMzRfRqiTS73Cyt1omHbzUe1uUuKnWz/nP7DzeVs
aNxyMyFrIyVkCRa6yyBxVeEOX4dHTfSpRFPIL7q4nDqbYXgheTCqmyZCTyX1Li9sEQa37KZyDnO1
A0YT3c9kWw4u+rpEd4fV3YPyA/Q4kAtS+WcjI2oCHxNMWA31fmZ4drJFUXHJ/Vry0zQ5egIHu4f/
Ie1LmtzWlWZ/ESM4g9hyktQaeh43DLft5jzP/PVfsu+7xxTEJ8TxDS+8UEQnARQKBVRVZu1lpod+
pTZ5AqfL9WGuJIZh9vPVFTKzM/sdY/Z5XaKBLIfZt6WrkPsudVHu6Q6l5aXUFNEIIQ6HJHc5qGuz
S8G0B5liDcVTbGVLowV6NYaIcSt7sNFL8jmloFI2IZ5q+reaVRzFh0EweRxYa5cFbQnLLGokKBFm
AZXX+ga96dvB9U2z2g9W+1Y+lnvyrxvntDM0JsAmkAAZK4ngHptuQckB5RqjtqvOuT6X8zeze30x
JraUtaKpETQzila9ZYWtTkejK0wQmNWD66Vv18FWQ5IlGhOSSEI5TKUMtNr0N4MNPTkruiVgxZcj
M90gupbfIOlrBw+Pyg1YrCIwGaJ/m7dveGNmopJ8gBKiF8B8ptuP0IyP07a2gkfq/JZ3YCg2q01R
mu1+P3D86rrV4iEEJBREpmy17VRIMTiIEQomlV1VUEUkyNg8XJ/h/4+N/gFhbBSys0ZcjRhb43a2
tm1PKE37kYKEyzO7Tb9teRHeagQ2d9D+d1SMmbYVpH3Rb4Eb9EZKXG8zPPn3+dswWRIkAU3vL44/
UK8ixQdxo/kB9/yYhUC5Sss53gszBM+HJtr2vBvn6jIpuBGouI9hpZgBQVE36sMBLm2uywzm5hKk
z3minGuum/4BYfvvBiMAAd0EkKZ48lAkGHKThJxhsKRQPe5wYwRuS0soC6jTH/T2xuOtxtrlBjWU
aFUEq/VcOnG+GulIcC71KLtvpIM42G333hFXiXdj/8Ix69XRqHiQRVoAnRff1+hFGNdCk8wfPeyd
1hp+NnARqUlcuHxTfgx3k1XcD1bNuT+tpVq+BT//i8lsJSOTm073YWuDq37F+x56l9MmPySnctd8
a3bw0lWzZV344sUgGctLtKbS0ZGBdNXGf0ifw0O8G5zCEjk+YtX9/YFhNfy0Igz0vgJM5xIXBWS1
q2E43fv1JeOhMDs1yoJRUsp59n5Otn/vHeQcl1we8y5nyr4PnIVdGL7sNQmoFUFV4W1yK3it7c4J
Xd5ZvBrnzOKv/88W2DinldTGjwbgqPcSjv5mXzl4kHxLNv399WnjGPp3X+FiQJNMUlVSAKSL28mz
/Wrnyc/XIdZcNoImJL/QTgr6bLZQqM2bTmwmFNNLyXsh3ODR1847Z9QfPOIadBPLX0R0c8IpBFm5
iQFV0aAjjv1Lv/XAFiPTgtbTUbWIsJt2lhw2aJvalnh9znn7drYsZhvNMaEI1WOKsi72jJCSNqmh
fYN6Wb11cqWEIgi4ZsDfMKDBSXJQaY3WRAF9QX1q+1P8eX12Vzz7GToTXHRxLAoGSq/RIAhxEOMk
8d51VucR5BDgIUAVhs469oR0dYOaGgwP4XUsfA3DgxAcA15ov2KIAPgDw4yjCZQmrChgFP/gR4cu
2GoeJ45fnaoFBHN5mGTBKP04RdG2jJx5jWZK/+n6YvAGMX/BwuaEyq/w6I9BIO9i5vQr6BqUvPEq
0ebvvDA4+AbQX0Oi4CKxM9VGLBQyUCIftOkhHtwDtLwrZpad8KQLvEGzp9op8uehffZ4jRwrLhCM
FH/QZ3tZjDEWlC4SRBhc2kWbmpJHsSv3IyRTfEVHkwV44oYUhlhvrk/tytl/BsvcosMk8vGuikFP
ykPtHRLtOEjvSvWhTP865MOTMAG1rKpSaE2whDrQQCr1WiQRKupEqMC05SnVBYj4Bhz/dDmPc0WF
LKnQssdz8MULTtOWTTbqMYpxalNtj8Xw2ENDqFd2YrPpyF3G6wC6NM65mBpYIraxiFaq84UbCvTf
FQWJLVQSCtJzHDwI9fv1ReJAsPUGWqtn1MsBUaBRsVLflFa369G+DrISKH1XhYMXGkJNBF0Q5wPx
JNrg8cuIwbuCLjSjsNIvahb7WkEDtkk+hKP+GNu8SphL53EOypj9KBSk7weAlqR3oClg97wYfeW2
CggDLDx4QUe1FJt6KiGgEoQoFLFKB0xlLtLzbrTJdvSQ7GrdzK1sq2QvZFNY9+DLPUQbeuC12V36
+vMvYJxwqgp6Job4AtKZhbDTZKdTIFrbvVxfwRUYlGjOWTw0ls+7+nwBsb3SjrYhBtg+a3SvDC4R
n1qJs5FXCpRBiQkLoeiehmbM9+P6wlOJtUzLNEnx1mCmD/ELpI58J5IsPNib4U248ewE5GZWdOwc
kJI8csu8pZXdcIbPbLgymeSazo0T7c3kosHFVd+l0+jKZvJsHH+RzY9f16d15TJ+NmA20m7FqYKU
FAC9D01CK4gVv3R7yYRq/bEdXOkrMnuTA3nplmfOGHRmihKcpsa2X0XiKFTaAIupbOExuitP3WNE
bP2gF0iMTBv6IVngNvQsRePeK9asCD21ULFFWRpyeIwb0IRRl2LPhxUlHmg1Su8hEdtTPwn1ThI9
YXt9pGsDXaLNX7Mwppho0SQoQmxlYRmbavFjyJIn2X83Jnk78jR0VizHALEyqNURt84tP+dgUVQE
XlliIWnugzf0x4C2F714vD6iFY+Gdjl4GnCay9AcYuYPfeRNTigqjwa0/WomYnRyjxDQ4FjlGoyu
IF5AqxxkgS6WKTTSiAg9Hk+RwkVtXWHwngVWTlIDlf84QlH3c3m/GAOaSuXcLUQ8N57eAtCJRyEY
f+xcctEKi3QrjysLRXtYgfMYzICnRt4YNfloS2bz6KA6SWngZ3N/jVFPpqh6I8gqRO8OrXOwDxIg
t2AGoKe0iNG1Nu2DHnozBp5ekAxAM7GANFRtqb2AHGg41f2u7wX1JfVqRPGhCD2XqFDiye4UBCJi
qjfBpu0TRbI7BCWHuurbA9L71amURr/dFyRU73Qoz+60aZxc6B8Ge11OxQ95zI39EBr1DqqUUL2V
wI8QmOqkSig2RK4WbOE+1b9SMR/cSTXGz1AYtfu89tLHAJVvr0VstHuVxoOrAeO+MFD/XGSZHNjp
QLsbNdH1t64MQBIfjwEOYy3MJrvuSuGYh2jvncSk9q0R6u0/EK9GtSuDyGzX6hMinqon6V0Pedpp
j6rM3ruj6Du8Bd2G0UGqUQET/ZAF+Y5owfhStFXgkrCj0KWUQHyJsgB9E4TKhMo/Iy/APd6OICGZ
5EC4TeRMfIvLybvPmzpEvRXRyl3aCZGtppWEcqwoa00k6IJsnxVxfoNlVHxHofH4Wy5lCDlNfZw+
gXm8QEJBE0U3q+vwq0bjh+wKpMrwLE5IGyMB4bdvfhSVnzKZiq8uMKJPya8Up/JbdTBRCKYc1KBG
mrHRIUd6feuu+QeC6ybu1AqK4tnnqZCGsJ+51hIzCc3wF5rWMDb7L0BQDINQEVio3zt3QipJwqI3
UJIiGPdd7SatrSkciBUXjofVPxBMvEHRB6V7EQqx6uEj1nQ7atFQCHlUQZH+ZsYWSIxHFfM2L3oB
g6nHrVTd1Ai2eVWVKyfEzPKNEwl1nKhYZuYr7Ea5Q+w9V1VmLsQV3BTkwcGUOqonba4vzeVjF3K/
IvTIICqCFBD7EBoCJhDKfKY9miwVnLay0GymSNyETWF5Xfo7EngP7ysMU8BEMIVSTjSgYoTn5tCl
ZRn4c6Gq8IiMTXZ4yy0ymelRfXryT90+tPRHDYSxpd3epZ+BYyB6RQ8frxt17TRBBhBlq+gxBxsF
8xWa5xM1S+HrldjV0Y3SDtx0zZpRLiGYkx4dUkNuNICgnqu1pnwcrU8kVokp39HMVu7LXXioTLrj
vZPyhjbb1yLCKLKE5E0PXF/B02Uymn22u242PITZrBYIzSi16vh9UMK91uFpkDmviWsRKCIxhGMS
uPhwFjMhb4Nm3jxrRoTcuSx8kI6Q9yzwkVUrjQxlEHSqEzf1qI9DKNW7yWwCL5TtJpbTX5WvRLDf
sN4XYd+VHE+zNvRlFMLs/8T3ht6fG0X69nkWPdUDTuHgmtUsAeYPWMytUTVxLn9T5ffySyxnmxIN
C9pY3GQyB4nnZxinOeRiGo8CkppeEW57f5clEPRu7EY8BsG/D3rPXBoza4NE/C72kIHOB89u9BC6
WXaSv6hiaWeCbl23zjWnNisx4c0FLZagID2fwdLPu7am8J99YYV1aBaQaVW3tFJMbdj1Ee9EWFuw
JRyzYLUUq2MmAG5MUcbV2aP45XVml7xcH9VKCRcEKJBGQuEA3l00tnuuo1oV9AUK4FundciWPv5G
cdBPuM4KRQTQhd+I235Pt8VbT21ehmctTkCMj1dbWZUvi2YhqdBqiQbsQGhMlHYbKACUJh4dOweF
vXaOmS/q4YiTIQLBvBHc6eqD3rrXp3FttRYjYd9G0qmaynjESLRC0ze9Eleo/JCOE3Q/UC/kRY//
Gxyzx8JRLZM6AZyi/EzIzwyBfgHGjSB6vY6z9kaAzo9/VohN9ERlakjCfAkLf9AnEU+N5nTAmxkO
AfApoVKhM42T4YafHNhLUj8YJY5PHOcoe0Uj/Pleq+BCKq8Fb2KHkyDVIPH30MqP0ohX3NAOcrcZ
+SVra/t7rqtGt7gK3jSWV4QGUtD7uYo5zbOZcAhy9G372PZF6kjVqUP1kEA5JcRrrpLK4I+A2A0l
qL09HyYC+l4hPVgxhV5tHUG5gySoB9bUTNwVRvmGpldekdQq4jdBJBQIKM7Cc0S9bdS6jBFn5mNC
UOglhdM27kPpQ4496E6Xauklm3RoU05SYOV8Q9eLAhlFPOyCJpA5eLHEWaz3SFhngbbL2yPxys11
m1nZ5f8RmtHRWoNSKGZkAtKehtoiiyfGcepoEzR79KoeUO1Pfl9HWsl+zt0RFAUX6E6AVvH8KYuz
NEy7ES1DI4pMm03vQADgB+3szIzQucm75KxswHOs2fEssIQpjuSgAhaahtJTejR+Ba5ut67syrcW
+keP4qfIWauVB+xzTMYspbycFbSAmTsBmARyE7c3O7ZCSzkGp8a8QQ0+Z0YvF+8ckYn8BFEauqgF
pR5B6fBP8SX2rcYcd6OJpiTHe5Ss5Kbd8YgLLvfCOShjk30t52o+zsOkj5OwVyG8pFtKg+zQyKNF
Wgk8z7BYFbQ87TS9GYAlQLbFAbcKukUt9THbR/Ydua8fffv6jK5OKAg5YaUoOpHYvlhD7TKkd8TM
qloIR87UvupTOfDW7WIGQdeGkmgERf+Rp2QMJVc8GYolkAXXQS6et++lFlm1GO6y1r8BnxrnenDh
oBk0xkgQQ0R6WwKtK3dIEEXVjdYH91PV2zkEcRQj3FyfQ97oGPvI0qmLwgp4CYr/UqLcFToyYUbi
hE10GnI54eyCixjifHxsEZTRyAkhIcQ+O6kBf9ZTVX+V5NfArYm7KAhgcJiHgMbwwqjIgNNQ+aOO
o8CsokzYS35/kNO0M6Vh0J3MGHJLLNLUaeTuS2gKXkkwb7RMCFOHkJyV5tFWgisbdgG9hRY6UQOh
nK2wuowU1R0Uhw/yOszBgCRqKtMRyxgUx7R0h/gefcCmXr0GPHrXVQNdIDEhey8Qmk0DkKj80oiY
RxdveVNWmW1soFyc11C6OoPY3yjuQDsLaG7OjwYVj9ZN2M3rWAIplOwU4XMzyUcdkpzXtwIPav59
cQpFVVyIhQKogkiPhty/RxoYrnp9V2mUswsuPNdsnYtRMT6ljgQ84DaYRNWn9yrVIazSfqoGt5xt
dRcscBhvEqkgC+2DAtLEeF6d7KzPLLSI2nh0NcvkCUKfaXM3Qe6z4ZgjbyoZrxKTYGjzClNZKiAd
kmluJlULgZXc7jON51Iuw4fv2UQOBT1PSIKxcVeZ5gV67YCmRcPvpJAssHHfGoO/a9LwzctSsFjV
7VeEdFxMs0NgiLhD1HZUejay8a8qRBmvG9I8urO8xPn3sPXVnUCyom+/Zx0NQiJeq9UO8ru6g/dI
QbcTyC3W/V/MOFq78eCDqA095YxFCXmiKUNWYaXFHBX4GXFw7NsTEjA4UjhVE5exIQa4BGPMKumE
3OgG8CWk5V7p9qJuqeEBlVU5eQ4hNExfA5DSXZ/Ty0Qyg8mYVFpODQGFA7aMdJOFt2mDiSzsJnqM
wUHQ2mp+9MVtHDl1ZXrNcTS2Un8TNA8kRPP+PvR5TZxrO3gxBep8uVs4C0EYlUBJ8Dm15n/0cf1L
l+NNMXicZuXZm7KmhKdlEVk7AwK97IOvBB4HJcwBExGwTuvZO8ikOO+Fa0fHEoJxexQlQx6knTCx
UW3W6r7G4T8Jd1L84ok/ri8iD4oxUp02BmkkbIyqlswgva+F0i3IXhMysKZwZm59gf7MHGOjTR14
aQK6YguOyEKhsi+AKV7l9GusgyDxiW4YBVRyzIBiZMrCWsCui0EmgCDDSn1vXygZZ4nWzly8x/0D
w4ylCpPcK6e6RqrpOFRPulC/1dkpTxpXB99OoFIuW8rawbFEZHbbpKiZGDVAbLPBCvIt/Y3BKaex
MG9CwZpGq+0y9y+MQ0apKEpFFJAmMCFMgzi0aQfMpeg3hwhNCwKKfJLmRKUndNVdx7q8/c3eZAE2
77vF9i0SP/O1EOMLC8UZeqSJUyh1FBXec93Ol0ypc1TpJaf3kFIU25dWMhNeS9plSS7zDbNxLb7B
z6YErFYYsK6b1PsY1IcAhWiNowo4wdDs3Vemod7W5J0z9tW1XYyd2fAFIQEB+xx2IfimUd8gdvc5
ktCyWyBpLiSpWcyFI6otITK4Dr26XRbIzHZBN7kQZSOQC7CXid3NpA+bjnejWXWZSMsaaBYBfzib
MhX6ScwFv60teRJtyPHi1tS0b9cHcnnV/V67PyBMYN/TqiF0aGpLordoYWrkV0o3lXBI1VMXZlb5
SuVN3ZyM/GdDOZO46gwW42P2iVDGqoAXw9pSkgYdgKI5QZM7UAqzEi0db9gC4bG/rcUzuiJrqJME
NwHKqc4NVSuySPQnIArFE/pPG2qS0PWK3kxQaN02W7626MXT6Dy9fxDZ07Uz5KQeMyB2ZNOAGCS/
G+MJqmu5nQWNqeC2URcgXvzXUkgzLAp+8C5KUdioMl4BlVvpBMZVdKFJL8UQmDTpwJnS7lrvXek/
6nLaXjej1Yld4DEeoATPatR3oK7U6LRRpmEj9yJKhmUzpd2tX+obcVaMTST7OuyqBS1gGQeQDt2g
iDMsmm9fBO+zS8rAbJTRzZUPqUudXi44V6vVEB05JaRgwDkJeQvGaNtATWkzYWZDGcV38vAsTcUx
lIqNYUynSHoOpRENs/Q3kmoopUYRpkmFVzGmplGjx0Pn6eCt+ojvXjIwOeOhlrFoFVINbaQZlTWV
wyaR24ch4HWprMY6/0DoIhMgdgUuOlMACFCk9NoJQXEUbwwV+pGcQGderYsQcQE0u/vFMSK0GklB
d4SjS/esEAmSFpR70M3ZZlwGzFX/vYBivB6kQPNQnFexa7adfm/0rw2K1q4b5/rlYgHCmApS1JM4
NhgPSX28EilmD6aTOLkJPTDsZQ4UMWUf16qap7/DBWZ2P2Q12iKQAIwqPMeb1U8Up1C3HSSHqsEc
9a1SnkrCCe14U8q4AKPLYyNCTRPYEGwCzRfP35C648zpKghKlJT5ZWiuzjs3ESVL0sGY1y0Do+wQ
FhsVjfzQGeecTKsmv4Bh/Eop66MR6YBBlsRsi88KAlF+DpbtyPU8Hm/MqtkvwJhYAvXnJK9GgJVI
mI3JqehUa/R/1DmPf44HNHvTxf7SfalC7A2gMLuL+o2EQRHDGkNORQFvjRiXpBXw/3EEQxAJ7tU+
iv/E0U3L+vH69lqHgTAE9P7wdK4w3qIs8iCtJ7glCdwpvTLiffRxkHl5fR4K4yiyuKh8PKlX1tBo
W4kGT2MZbqKMcq5fqwcZdDP/OxjGVbQhSfzWoPCxuE9OwUb1MkcLtw2uKaVvT7xbEW9UjIMwKg8Z
zBxwUGELZKuQO9S48soFeGOaP2JhbngECKg+YOpSkKbZlUyDCMWp6Y8wMSYHBG24pJdprzhKMrVP
121j/UaCo0rEezFiPZbfS22FAORzYB2oGker9lPrNIFmKvmpyG9oY0fEbMvK9CHieR149Tj+g8sW
L2T+VI5djDFPEgrzQZDvDbwAZDWiXEAwdj92QpMkEiCMDFz2GEVBtjocLXSu4iG2xtbVRzfxeYVs
vJExG4FkGUjDO5iMJpDdULQvU5Vsrk/eqlUuRsZsAk0P21qssWg0P1ZphpapJwLrvA6yGqkuQBjT
J+DOFMYR48DTpqkKu3rW/pMVs8aC6cNDE99MvGJ/3tQxGyHpxTRrZUBmHiimSXLj5RknCbzq2hej
Yg4sXfGQizLgc0swPWfVMfPyTasfQyg8X5++dSAFhM/gswP3ILNGkR70nqoIlaWS/k5KI9+SM8Pp
QLGUG+rrdazVUxj1f//FYpaqKuuk0SnsIdX2uDsNUmUrja0Elij9zUM3hJf/gWKWqE4gdZUVgJKU
9qD4IxKwD0OKJL7Y+p9dlewUcKf2hSdzpnPd5P/gMuumijEy6aicxxVfRd7JGSD44g8955l71RMv
RsdEGEpMe0+ZR2eodpM8FBBml8Dh22huUVGHyyrNsxEmzpjarqVSikElvtMhTdAVG6X+UPWWM3k8
HCbQkJK+M0oRw5JL1PfPV78yRGoifmzziOd1Z696cTf5ZwpRY35+mGWGkHqhASwaPIf9LsjBupRZ
QWtNvWcm8eNEvwbxKVd5Yo2XFIvzTX4BzLj7QdATfUoBHNYGpHK+atS7usYgmg0CkjIWNmnx2HWj
STvD7tG9W3QQDu/ASaMEptyRh0Et78ZU5OX9rpsUOHmZ+WiICspfrHETPTfdXjPumzy4iZIXXf+I
K52z0utOG1K5koz8l8pq5SrSCDbVBGdelYhmWFgduuFDpTYzaTdkP8YEwiQ8qrJV4/oWApPwioKr
xvkAh9iTZbSQVyjxz9CA49TNe638LnXOnXf9/W2Bw3gAAb0mUe1haASyytkuDa1a+JlU27S7H6WN
JOOs/VW1z2VyD7Eu+7qDXV3EBTbjF1SjlBt9PtOh1p7oaH+JX2pkNlvDbX1bbHmKdrwpZfyCXtRS
JDWA89PfZXhCBU9p3Ga8GqzV03YxKMYr1BQdIIUClC6edprW/pJamROtXx8I0lnntpGIES2yEBBh
WdkB/JqgmJVwl5Tu9fVZPR2M+XlfEuc+CcYGDdrJTZRCLU0e8qOgKkc9FV/0ijxch1mPlhc4jA1C
8waFjAp8jNK/IkUyc++G7lwKq/mOiFbMdqt7ZtDyev/XbX+By9ifPAp13U7ABSu5WXXljTcpJi6P
tpeBfSKunID+qLPgZxE1ZlESM2vrAyEjr8pydTkXn8HYpeJNmdI3sy9L2ptCRe83ioXSYUAfzMRx
ZKshzQKKMc6UamiCqjDiNv2lwXCqCJc7aCH0rxoxtteXlTMstogtrmMvg3oAtlvlohXcAhYdLVHl
hJ6rTmQ+pGai4/kufr4ZVHXQI9LDSMtxo9a/UQFSgPM6FG2tea7EmuOyVk+CBRqzVrQlcUMGrJXY
f8jVs97tZfrSewEkgNCB544Nr1ScB8isWFx7gprn8/AykEjqViYcpUo2q/yUKo6mOwrvOWjVf/0Z
4QXrQRCgU0kOsOkNFUIY9DBFzdN1y1gvQVhgMEGFV6OMJBswKDER72nYU7NOQBiep3JnS8lwKvvo
Vmzqn5XSTxZRp+fam3aC4eH9MLwNKymwqiqJnDxRPCvroIkNarPUjKgncG5rl2IX+EpoZIFlem7T
Qs/YuXUlntCIKQlR1acgXVz7G4hUQRwITKtyBBW5Eiz0XbNRC5BEwBcLUb8bGvo3j0DLj2D8o4r3
QKRS8RFSft8LaHZFQjNFbypnVdZizCUMu5OaVFDSGCuPg6sy3Lo+TP2Ljs6YMHmro2cx36L5tJw4
3n/9kPln/1L5fIY9sM9qQQlbiMTpRkCeKCnUk1+Cnuz68Hg4zM0RrYdRgdZtvKSFxVbxcqckUEhR
ea/u6+4IRN9ERJpPZ/WdoC2Voz4KwyH6c6dPZp3abQPluNGB0rmo88Q6189ONKKheVtG+oW9EPs9
AV8BWnOtBFQoZDTz9pAimTgET0Nw7LMtRbGr0ORmpnG2xqqfWADPvy+e1/yZODpH5t8aSbkRhn7T
CxyDXD1AFgjs3gtSDbETpnIw8KgwuYXu2THZ5irhmMbqqUjBCQUyVgp5C9Y0oogOeQ/TyIIHrXRC
ZO5FhKGqAwFHDtSqFS6gmFnzBrkTs2yGKu9VqTfBHmKmfuT+ha0vUJiZS/1Aleh8rRfCA0WGOUTZ
IJc2YPVkQpWsCFtHq8Z3pnJhAEGPoiOlxvJIErIT4QFl8LmIHtn6libggk/MUuEc9dKaRXzrDoH0
B503MnMYgnM+TmMCyCYD86j2MN7pT/VJvvNc0RbfKhP8vd3O/0IUd30+1zb1ApcNZeQqziLwyuHV
adoZxEEfbRzdyf6+lewxur+O9d38xV71l2DM4Rhmetwh8sXhuKHgeCG+6ZuqNZn6XXqTboo9ncxX
EawrpevbcWNChUXg3C/W9sPyC+TzrY2ssRLqKoY7DaA43IMMWWyfjMrWpR/Xx7qaKVwiMTtPS2km
9z6Q5GgPl9yOra2Ie01DiYKyrXQop+hWyVMdu2xi/D7UIV/1HzNSmE1oGJ0vdwJmuDbz44S4HqqK
JtodkO0IXptn72HfKCaa2OwfnuPz0tmXSjYMOrM55SkGJUYEj03NwPWe9LsIvIvECR2k3TY+FvQ+
sg1btaqd9lDawkcDWd1N/VbAukHAvkWcRG0D8oFb5b1yxXthH/IuRvP4Ly0QcuA6GL3wOMgEAtCk
Qh9RGuEMG05eOEBXlndsrbnBZajBrHs1N72LIw6PzDO1EcVS4C/mVryv3u+WKMw6V4kWqtN8RKVw
6AYIDJMjpHDV4JfSonYiEVwqOaX4PImbnrraKDrXrXvdW/2JHZm7glAMqK2F9I+llsJNPJF9n3wJ
UvJaj8Kv60i86WT8YtWJeZYZMCky3mnS89g9Nt7X/wTBXguiNmkz4mMwcjyBgFK2PGVypySzr8Os
xjOLNWOF1yaDBlrbz5OmugJu5DiLW2NXybed5vTSr0ja55It6unuOi5nBtko1A+GThIDwPraW4W8
WSfda/LrdYz1U+Qfe2BDNc2AXmVaYJXCHoV7XYnnDuHNMPp9pcmfkfFYG+H2OuL6Rv6DyGyAkcZV
onpArMqjJyIKTHX0af8FxixAZcyUchcFSVlt1FI/bzK5DU457fE8Asmh9ud1lNW5k9CDqs48Uho7
dyIqgPpEnlFK3R7BOyQevWSEOJdil/qtj2zd/4bHzFzqT2MMgXHchcqHSr31YjceD5Hxnnr3g15x
pnDV+BaDm39fRFJEDKNYBAufBc0QFCHvqhgtlDGnUnfVGy1A5t8XILHf9Uh5A8TrSwdNxpYYUty/
jVsUenDMjrdYzPmh+1kEPh9A5Sh1pihZcZrpcxweFXkvNJzc0urcgV0MVATQ07x4midNPRaJh7Oc
+LY29jeSYYcljy5xPSZboDDmkKlyISTz1dg4BrfVdtoie7VLj0U2c+8jcZubIdiZ0a95TF0xNZOj
4cic9ftunr84lRffwFhJ06oQDo6xBbqftwqCQiiuGb/enmTNMuzS7ixtQ6zJGl8Np7WUm0kDib3K
+YbV6kOoiP0z24wR4W10SGsf89BCeNZOe0t7GPb1pttGn+XP4F5xoK2FNJjkXN+N6xHbApexqCST
R70ugRvN0r4mGv/2zVb+5f1qIegFaivQEJafyJLeFihSJk7KS7+tbp4F/mzxi83jqWoc0xD42uOR
Qmv31Tv0kYO1F93RNB7avfcgnyA97H9eHzgPlznYI70GQUSGNQchWIgnBPU4CU7NSwJxUL6j9MXo
SIza70HB6MLqM/L26PePI/Adlpzr2/yxVwz4++hfwMha7SkRnScR1P1JQH4rCLMhx2OKytcUiIj8
Rbzb8ipmV53Rn6X7fuFboKrZVAXdCNS2+CV4YHyJoWyemKPxpOPdMKzd6yt2yXs6h/cLPCa09YuU
Cu38fjpapUUIrm7kDf+hWZCctNpsnHfxswF9pHDINg0EM63kXjiMm+tfwfGK310bi0E3iqzAY8Fu
SmjXDL3k5qoFvp+/ObcWQ2U8Ug4FiC6Y7aasoJIDyV+x/d1C/fP6WHgLOFvvYixJlc1lCkARo5+1
5NStXQY/tdgZ8UQYRfZ1sIuJA+HE/NarQ9cOrB4qs+GmguqgIAePTpSDFBe6lmColUuOO/tOnJ3t
BKCAxhV5dVSI4ZLF2AiYbPwgVaDQBFrB0VGPgS3vFDvbo3AKV78JDj2wBwu0exbSodnG/nFjGQ4v
83uxHZmPYM60kECsVxXBbjVuoA4JRtVPuvfs+hju8h09Gmb5K/59kM34trCNh+uzPP/pa+NnDAf9
MEEVVxi/po/mICqm0m+vI1yelszoGKtRysroDAmjAwUZ3qLUj4/I1d9/ajfGLRRrTP2+OYQf6X3+
1JymT+SefdWSHI/zvjEfS9fGyRxbZMK9QlTwERVYkqK7SHQlZZumh3zklcdd9mEx42VOKD8RM3De
A4qYyTvaj/TBLD7T50P3InwZWxWFZQ65uz7Hq6uoQn8TaRFo2LAPgHE2ZKMxzurVkm+SllpF8PM6
grw6gQsIdhXDUMwEEG9aeWJLt2jhSDeNLZjk9gkllD/RfvylP71WpkCtykk3pd0XoGwyW1AM6ad2
H/GYKmc4dj1BzUpUWZ6FbVmejLiPSKEUCoQspBu5v8lUZzS+co13pfp+xzzHmRXBIAs78xDjH+OF
tCRtx3AmX6zHPHfLdu5BQJ3EZJJM032b0MA4hmIanHwatLld5Wl56vskeQwnJbxJUjnNN14lCZFZ
lnjGlnUveZz1Ag5yNAyjKatDuR38gZSHvCgoKrHLAh2rfV97ZpRHQujoYTjKYIMNtceEChFKqWpZ
30V1jXpPIZEE3rX/0hdhqETB/Q6C8uD3YhyiN8a+V0EwAUSImuiMfeZZal0Lu76ZActmdGS5Vzfa
2PYbJOr/dTudCniDQM9+lkdCuc35EZOCDD2MC0QloSyXbkNi/80YIXeYeRWvOfPygAHULOmN6wox
cAKcQw00kqIsgrJQ0qJqikhZuAsK3cDD9dBzjudLa51zZ7MEM0iUZKQ2zqHAuSvkfVJDbnMs6r0C
NfZ7GlMDWdV8vBn7Qef4g8vQB32Cs8KQiKlE3+n3bl6c1APaTvu6KHFqWdkTvc23/0fadTW5jXPZ
X8QqJhDkK4MoqSV1cie/sNxtmzln/vo98Le7liCuUDM7U56HcZUuAVxc3HjO5BLF7TPwiraJnR4w
DLJJD6FvusTLPNilt8IXpepX9vfiGzg7qKRg/Q5HfMOQHAh5jehHWog2ViSD29g5lcO+NCFjKe6D
/h5wvkn8fNvyXdvWi63kKw7NtLTgJIYIfZk3ipJt4cG6/1wE6OUx04w/ROYRs+moF7UeQISU0E1s
UOAXp4JVXGdg/0yO/pXB2e+hA59iJ0FG7WWRlzzkL+ZB3qmhp+wtP7KVCgDFAq1f27nzZXF3uY1p
BDhbiMwW4JrmoLQVhDHXLZHcojgVC2XdKCUmoTnQ58hRG/j45El3DTvfjC44lBzznu4LRxZF3+yH
uWcBc7h/d5PTOymjsTVFTeGYj9kD65RwzA9yp4IM2dxRDz1DG+tVeR2OgRBYbFUyQBcNDJXjQeLb
IAwydB2azQrHKGNbL74l7+DFAJKliwq3PH3eVsyVxwAwAKqFZwBA/JgqvLRbMC9W1jcdkLaU+3lg
CEPoBgRyvOGagT8HGOYUtV+vXWj44Rh0Rv8QWAc4o9wnUWlV5QDYNHiC8rTPkx8Ye769qhVrjFX9
lcH09sw4NlojAYgOMoDpFf8e2jc5dJNIdOFY6x+nIhQQ1+hUNYA6iurNpZSWdKZKdFANBy/yvno2
mFqom9pEOWsWJEVWjulCFLegaFSDqZEAhIP2eMkABWX0DGJRJ7JsxUBK26kXQVlyZQdxtQD+RwBR
BggxrjAK6E8LgyZ97lTVfa2BvklHnh5NX5Wo62dVEFCSEBED4x8tv5ebGKpGTYt0QKkIE+lzDM6J
JT5h1N9r9fofR0J4o/+K4lMvQaWX8tJB1Mygi9rifu6rj9uKt6Lc0AgVLOZA97euQtpaz+HXVRAx
DqGbB9pDiuxhlIpSDmu2Hq0AjHseICgEq7rctR4NIWOYzeA0Gjf98hRnd1LyGqo7ortmjCaU+m6Z
nDE5VdkDIJNur/E6QQsPDsijKhBegLUL3/xSuNERmkaBnjvqI+qIyHkczJ2X+qmPTPpszxvrUUJY
C1T93n6RfBFnw8qbA1ARWUbBFCE96CcupcuSRIc4JeCEw6Rt3uNKxJvbC1w7RFPXWM8D2lQA4HUp
gfSkDAxEGoDZeCXlflEfhe7iSgiJPdSBAYgUCAArech3HZjvRq4YCFXJXTq6ll1sBnt6jI/LY4du
DmnzQ93W29vrUtfuGtDfNRR2TMa4wl3qpSJlR2osLLdbu9+/t16X2GioBxRab+f2/eCqvnVCx9Yp
2DazZ+5yB4Q+xA7Buij6mOs0M9Ois49RL3c5XfKmylp8DDo8FMtGEjRw0GRhdw/JBtGl/E6fYidE
kBQ7p5+CjWC/zVnuC9mc5e4xTqekBWQP7+nvee8qoVfb+kP/8WX+XPxpi6aX7XgwqJ08Ur9kxPVC
ZKhVJTtbPmfR+1pPqoadRelZz9r7YKNEeSQ+lM6ZPOn4qD5WgurNdQMICKJgkpBwg2prV3yxPR77
MWyA/a90/hw5s9cekQa7b1svfZgEwlaWx4J24FczWio0C1+e7hymZbM06AAY062cS/aybGNgXd4+
xxVTADhgNJbACsK15h9gk5R1XJkKVGhWHExUabqo8e66CAN3nY2f4xGEO6HxQ+hBUERtUVJwGJ5a
P3rTRxv8oL0tPz+k75EXJlvkJ1r79rLWrsaFUHaPz9wXVYrywswhdHRaP9wqQN92mm37Ub3Ro7pV
74EO02yiY36nwPoJPI3rfmG2Yth2pAYAfQH/71I4tZapCnITVLlu4NfHZGfuQRY4faoPcAsfi9fY
Jbv4I32LnxO/EzyfKwbKYDhKIAk0YR34xoe8VhotCiL4hsUxiE5xfaTW71EV2MEVtQEDPDCbYHmR
8/nzvp1tr5nGRZcWGOka61dFfzeyf677yDVoSG2baGO+SjsUbd/NqV4UAAyq7TF11eIek4a3dYSd
AmfBEB9o0HxGjoS38PKU1CzQjXFgwR4Gh/Jvo+mXFKCAO5k8BcAqlP553ZzIBGJAlQQyVtxozuOQ
5UBe4JqhU6tLbWV2KwWjUiIUpCurwQlhodHZydQVABKCCUJI0NldgMG7wm9Fx3N1/BBi6vBcEHxg
0oZ3bWUF2ZhpSlF2UOGwaO4YVgK7dKXGfyRABjie0JfMpy67vqriQQVI1VRbblG7pvWkZGgA+Lyt
Ayu7BbsnI8hQFcazw/7+bLeCsqngPVfIXGImMqsndOa/hf/YGSIAFwL2DYis2DQev1tSW0akocCz
LyLtUetB1V4ovhoK4vy1pZxL4ZyBORuDPgmYFJByY/bZV+L+XqMiKtBVMQyhCYllHQlI7tYME9KR
xjIBvD4jh27SjpRimD7v/X9+MASZMZWRdKJRghMzL5JqNASl3bbRbJhxWms2KMxuC7lKE+BgDNxF
agBRXYGduTx9tawL5DIN8C8Tshmt2CuX2R9DRgGQPE3S6EaRKN93ZXQ4kZwNSEwMZk0d+EPyWEf/
sRdXP8Kgc9MJeQpwFDY+iQWvEfvFCzOHXBlSt3h8wdVHNd4Vp0tpVIQx6phmC1cCDtlYYeq38o3F
fBqCXPAyXHfEMXmMSURRMYeLmP5yU6NA64M+Z2QvQMHvM68yQPPll+i2pi8piCCVxyh6t0JBeXBt
lZh30XUEcngyDE4q3pIxBsUYMvLNPoxAmcI4du7aybLLQZDXWjFNKHHAuwCth6HAFbxcoFqk2VKX
EIWnf5drwaHPUsw01r97q3u8raBrohh1CCZ68GqgifxSlA4c65EM0BZiDDIwF6r+aEZzd6jaWrK7
cP4XloqqCLoZ5CiICfkXalTRHBeouBCNanjgP7NNipqMKPxcOytQkuNtRwiKQT3OsbVA9wbtQfWk
VFKKEYmQ2ujMfIyVTEcNudzMRfF+ex/XJYKuVgN2io5S1eU+1rQZsqYGlY45kF/ZDLw1vbaXsGnt
xEw3rbBfWCSPvZ9nz0o7tV1JI8ir8vi3HHVOW0z7CQQRmEF4NBoRAP+KTQZO9t/lca/YDO+6zlJs
qFmMm0r6phhkU8be7T1cFQKfD6hpDISQb2ksytkywUSEFzlVd7X22KHDFRyg//zdp2Ai/18p3M6F
ed+kCWtomCJ1IzfBe9/VR235CuNGUP5ZWw/KTIzAFM4Mqk6XZ6QtmCRfkhmWeHjKRssJJcmORMZ3
5YX5M2yi4B/UCvmnX0/0uQkkxlAgK24kv8nxW4DaUhG0j3X8I6cCe7EqDjiNjIyTYKibW9M8RSAU
rNiruVR7mh4y7WeD9knjVwWqqkF7vq0RK14g1SiFEwDHBrvI2dxGHnu5HeBxpJb1JQGUUStiQRyw
ZgDhnmlIdMNNuxrawSWSdbWFrUXwupP7wu3H+TsyueiiI4J3ck0f4D9RJNRZsZNP48cK6DwLitp9
Ap4oDQMV8pYNNt/esuukFV7Hcync42HocV5YNRbUZXr+U1qIsQ8mrXko1WF+UaSFbpFTrnyU7jOk
JGl7l1SoEAKjJrHuVWscno3cU8dhd/uz1k4SW2whYgXS59XkfJ9VS5FFYAdSrOBBi6uHqX65LWH1
IDUCxWTw90CDvLxtakgKa26YBDD4xvtBzpXEnzQFKCRJRYIfXTSI8kNrIpFuACuCieQGVOhSZNBp
WtASGGEMyL2P8tuSao8VqojoZc83t1e3pjsoxiA5gtcMOOzc6mg9FEEI8me0X5PUroj+2+ryPZLc
tcA8rh0USuTYv//Ma3IXPO60olwmCUarnz/K2opsbaaCxVwnuTgd5YRY8UyCyMBNkOptkI2+0XvG
gkmDyDYSt6w1jKT4rcgpWDNd6FOB32Eg6a/y3ZaKFDZ0IehVqZpuFxvabon7Q5BN2xl2OWj6fao3
7u1TE4nkFGQojTkoQohsmtrudMOezK8OxORh4KGProj/hXFGsEwYhycaZfhpwGGeBz1kLKhdEfs9
ld8LudqXFcpqVD12M9DJcurdXuHaFdBZHsWE3w9mP85CR/UykcSC/0hRQ9EXdP/mxZ1eIlVuEkE2
ZdXvh/FgjwEE4s/ldVNpkpKyxx0IkH3X0hGTfpAbbpL0a6KA/DjVwTNVN8Jp2LW7h8wlnHFMC2DW
n4sUIzRALqnOmpxaaitF/gAyyE0gRPJiSs+HUWdieKi61pxDtWf6KTehF3avEvLOdbmJ5sUeRPBJ
a8dGVHjgiGgw38vH2CGRlETNmIM8gRURcDc/rXqkjtRNkY0hGf+2kqze93NDyWlJCCwk9N3gtIxe
O8XNU2nS0k7L0c9IuFGX7GNaMGWU3wPN7F8874QAbx4DHBiH4OnJk37KRzRcIGeBUXAMzNhlAsZt
HTjIop7x1UUi1keKBzeP4RFfqqdZSvMyLmhkMrrOVPYzaGRA1NbVqmzr+miB0npIWtM2RjU96R2J
ntRI7e9MkF8L8jTXh4twDpcRX8Jo0/niG9FGMlbwAhzkb73RsOegdMOO2EXxdPtcrzUWgkA0iDoc
i7N4Qdowkl6zkN8M2kNhfJ9Ah5IVW4Sq6KMRuDXXd/BSFFvzWbxDFKvSgJxVACcNCN2WZ5Vwo0Qu
hEgI9ywNhLS1whqAcoy5tp+WNNgpEThCazLQwQFDgnwJ5sM4Iwbe9EaeQjQJAMjUNbJhm9Nso0mi
JMmKGPSf4hEwkUUA/yRns2YFL2ylgMCsaOkPVNx9GuDKhVX4j31axB1/5VDWfnF2LpoEEzdqYJ4z
8hkt/dKmlSYvICJG7NXlWBi9/YNHgGaOSzGSBcrAtjawa3MwOLJZmrZllIXd9SJalJVrrKBVxEJq
UEWmB72tl6LCusEdziygXYKrIDc9k2L442iWsWs2340q2phK7SyiRtprT4EVORDJIYmL/ncetMeI
2ygJYkg1s+xb1TSvaoWHTUZlXi5am0igbwgt7/b1XbETYHKGN4RVGshCcjoyaGGS9UtcOgGVN4P2
mc2jv8A9mYkIFJ390uXTBkX8K4nXEsAthO00QVJnvoCbG6+OJwXEW6bvBHOznVeLygcigZy+ZF0Z
oH8WAqO2tukIn+CUjBtDfYup6bXSOxWxG6/uJRA4DbCuoiuBf1B7qvdkatPSUdDAP0ePkzq7cmAP
VOAErekJ2sD+Ww6S7Jfa2YCPqgoMLAzwC8jpvunW4gSJI5H33HozJRFy+dU+Mqg9RAIYMmURMu9y
6TRX4lHWADI7a/c9UJ1ivfWSTD9IRrhHsOeRUXfLUVRcvbrunFgWpJxZlSFVCYw9xKbIzbcYiqoU
zLAZu9v6L1oc+4ozKWA/6sLBgpQGeS0sY3rRgLKmvc/Bjyy9C4RYxFc6wq2Ke8Pk0kjriDJ5uhcF
rgGMLOtNngWP8qoUhIo4LYSkcM0vV4UoW87nbgKginaQJ5+ELtwQTXm/vXfXNXe2mDMx3BHNi0mV
nInBBN47aEe1z0S2pVO8796MXfdYPRngov4lQsC5jgGYWBT6ka9GFk/n88dxSFtmRoH0V742cOPi
ffObGi7FOHwJOAN3Gn7MomHXKzeHk8nu5JmehF2r0bmCTDASpsnvCb0wKOJZyakDY8jtbb263hBl
Ij2C9h/UU5BZuBRVRh3Nm1bHfTOPTXHsoyNmrbvqVVseQZtzW9aaopzL4pbVA0xv7kvI0jMQ4Rpe
FYDqrLKlUXDNRGti1/Bs+2JFj0sjgpwItZpywhxV+TM21E1SAMij0BATiMhWBCsjnJFcxhBg4iHb
xeq+DH/R4SVeEtuSBRu4phd41eD5ot6OlAl3WE2RyeCsZBwraP01s5MxYsgYHVLdnVr5t89qzSCe
i+LOatKzqewNiEqTXVD+kOmOhL/+fyK4YyrKSq/B79A4ozIBz+JBqr7EjLerJ/N3y3hHwGr1NA8U
pnMxxnASuWhcpQV7YhyYxj1Sg7Igm7Wqe3BuGIEaQUjELcroKhOFJjAs6JP6uiRAxwYxlNuM852c
gduh1d7gjAlkrq4RuWqVojccmUHO97B0TH81DOo+Lxs3ZQ9J58yRm+nPtw9sXQ5cAYyxaepVnTws
lYZ1ngABuRh3ADtL5tKxpNCpRI2sbJMuvDdmlCjmV1DYYv0F3DsZj6DvaxnHRz38aAG3JGM8sfSn
1BuA/10Axk2g7Kv36kweW/iZwcirIhxVgEoAg3sLxklNRfT6QZVjUQkC5es2KrYy6IaB4hYbJOBv
sBqPsOzYwvFonRCTKW/pttrGx2afvSgopdnhLnwIvOCX1W/TT2lz+wBXH7Nz8dyt1tqolS0mftiU
J0wF1ajbfKJL2I/ddhuV/1gvWScuyuXIUWioinLHqOaA2uliBkKh+C31xu4YLO6s7m4v6lorIQXp
QCSXsK2Uj9RyPSXqvGQYgU62EzkAPr2ZXMl6vS3lepoV3g1adxAPohAFFnnuYs+jskz5oGGofC/Z
safiv62v3GkndW9twPFU+i2AEDZJbUd7uotdvXXuYrcWRL/XmoqvQBYNk2to1QTe4KWmqrqV5EqP
384AO7y4kmLn1SYqH6pGoKnshy6v4KUg7kqMZhiphGC5k/YVSnY+uLT9FGypSAZ3GVD/NzspxWJk
jAIDU3NnbjQfyUE/RqNtvwn9yKnQQV7Y8BHcxCM72Tcxqq0K/NcVzxIlHMTe6JhHfoTyPpA+L8Eo
T2glCV+bL8NT0Ph8b/ggbfxFvWKbvJEjkmuCsOq6V5/Vjc6EclcxJtYUq0xo9zWjjxj9AtvmgI6Z
XbuRvjeneXt7s9f2+lwcp76KmcqRNEBcMh9a5bcxfGGe97YI0T7yXlBfYXQTfDyt81rtzCO180cJ
lMFojX2z9vFzd1SOj7clChbFt8tPVp92KhOozruE7DTZl0Se3fVTdHFMRL28cHNe0iDIIII+a29w
H93Kjr8VvijK/pNr5+/b2fnwxcQJIyhJP7Pz2TXoLD8MqaNs0D31DXfBK3fzpt++mF5hh35mB/FG
NH6rXvstl+vkoqvQCAO9Zeo4eoETHfRTt0k+cg/R1d30NGyBvm1T3EV5F+9Ov6cH9V51Fy/+DKCo
veDZEO4FO/az57iUi0QLOnxL+Np7mhsdErClYxTC8tJD8gkcvlfJT07PAFd1El8Ue13PFl5eTMJZ
PovMhKTsJOa94QU+gE+tO+C+oN+aYTGYX+mH9GhuRaT3bH/580f9k70uyKETPsyspHqWO8bpQ2PZ
z7r8rglLQWVi7baci+AsTqgl8rTMEDFKw7aqwm2M21L3xT9tW8P+4XECXD06aZGq1S5Pj4LKsys7
eKOJlv9aNCQ12pxORzSMPkWYNcAYuSUisF67pGh3BAoCOsRRhuCMmz4HploHLOADlE0WnhbUPobB
i5Yd63bsANWcCizPmtNxJpEfDg5qIs89o51My9ewrL2pjr+jYH5YjEFEQ7F2M5H3AEoJksTW1euk
9uhMD1hEoRDjLg27JyNPY/TmGd+mMXjq5cFF0ffltmFdvQTnQjldaeW6bnIZjiINl4ehGl0jN7/M
ZHEs+n2mSFCjo3hucDfKWXo0yvaEWpgv0xc5C1xLH/YFoZsqDQUv9aoGn20Fd841YJiCIMdXKd2C
emhzmsYKCGeiqszqjsPHQoYafbRogLjUYN2M+978Q1s2fTc63dbnEMg3jiE/LBgCoqJM/JpPhwwT
ojdCEBrwFe1ObhY5YcxNWf6BZgiW7n/Ml9/FoN1VRGToV9d2Jox7z2rLCNHaAWFBm3tmkW7Tdidb
jhHdtd1OMSOBT7B6YmfiOGPQhE1MmgY2ZwkCexxGLyEy4L8lgVssWhX3evWSIUtDgDsC6HfU5X9E
6DyQfyjJ22DeURHU5+rdP1sTW/PZ8zSA6NqKW2xhieounDi37n6GU7HLahEKiUgS9xS1UtH8h6PU
KH6XqdeD9j1tvxXAUb193ddPCSR56LgESoXOnRK6qHSaKOCJqDXdBqz6qZsyO2rT7W0xq28cDNj/
iOFOqcZtI5SRUFVdKrtBGSvbeQw177aUdV34K4U7niLW5dbssRijPZgy3Wj0fRh3VecbYEU3P24L
Wz8hNgyNJng8fFzqhUzFAsoD6HdnSo6EOQhqtLZWA2ysUAXP9+q6UFtHQzjoQxDqXqpdbUyKBlpc
JCkwytsYT1r9BhoMeymf0kJxFNGbumaVkKwFkBqAhdg88aW4QlswBBsheC8aYqfNqekju6we5+G9
EWEarm2iCdwXE502KETyw96FDsc3KRDBl6FCtkMTwrtUk9gvKvIAGkMR98WaGpoEGAoE/RkYGObO
bCjKUs874FVqTeLlaniaw2lzWy1WNo9NxiDvgVEvtNRzZ1WSsDGXBOBvlvQYD8dEsxVauQZSz6ao
h3klp4NmehDxoTiBiUTKJ8uaEi9ZWeGgUM91kuXLqiRXGUADFs+bGCloqpWKLY8zChjLU0ESwXVD
qgWawLmuiowJGQvdrBrGW7j9TEozn0maApkT2a09SZLog4Zz6indKC92pqbpN/ARj56sheVOirX8
qytNwxnAAPFcEXCmxVW+nMK5wMRpIXUbM4kJMjmmdBi1Zjj1nTKCI5mU0IhKS+uvyczb9zSbNIdg
fOCdDS1GzqQAgyBAN/cnRsHJU1ub9NRkVuDkdR5tlSGcfsW9kWsnK6H6zlyCQbKzRTZ+G1MHnDkt
i9RdhTZEbwyXbLfIEc3dzkpJcKenUXKog3bWMZDc17INJA7UWudpNqgrSzqwbVKjtDAjjf4YEH4v
uQ6cFaXSCrsF/y3iiDEavUw2Bg+h5PB76CcLE2Y0ASGPlfSWBjjYpdjNijbdJYqUH9osH7+Z6VK9
orX+BbMUDxA1bKeyoOiVkpdlsDtqlU4eqXlmN4GqbeJhzL73tDPBOlplTz0KpNuwtZTYmVUQKBST
UhoOOgqaytONdBwc8MEZvk4yzTMSOdkpgPf0MgVJOkOb6B6XRvKKoWl3EuNkIsNg7maA9Q0oOkyR
1w1S332lQa+Eez0Dhhy+ujL3TYcysVfrDdX2YzSpTpeWuWVrkzUaTp41acWI2atnvYkT+K0p3mj0
ZL7mVTPbnWRZm2kIQMVZU7AimXorf5/mBHW+Pitnw9WtcALPQRIkG8zvJSAOq4bwuQdGj/mcZVM/
OwMp1Ldi7PJtpU+V4oAzL92MijL/lGmYupikqSovl9LhZbZwXK5SYJzfX2odMtWGYIpXSmtzr4e1
9Q1Od74Fk1CLtuwQrKQv1USq0TYBKGhuC6XvDpNa0WLforSguzP+v1fUMigBS8sMwDJbdDO4dAqL
LnYfV8juaGM5bPqi0F/jPEwDp82KYi/lsrytgrTZTrUCDNlmAXZqA/IVlKBTlYJgIQy+kUFT3GGS
u2OvddMmgr3et1GBNlapsw7amMUqZIdp4lK5C7cdKGefGhNkPWjKQrlymWLFK4Mu9vVpCe2mQmML
lkTG0K0yOuyGJpUKeGST4taLpvzW4iFM7HaI4UQN6hTYRjgFB02SsmeZluMva+ljb7aW9HEey24b
hs30TcmyBDcwMZc7sDQEbh4S7bFuFcmJc+TAbQ1r3pB6SGV7QU/s9zC3YhUTcFX4oSZoMT5VmNce
H4KiyPdNkEmobcld9qiPrfXcqXX4kGvF/DHOLfqC5VSz/AXt8sV2oVJ7iJSM4pkncejlXWo8DlUm
9+5oAiLt0MlZ9USkrrhTgY4ClDi4iPa4WCgB6no7emZY9JZtpOYwPndjgf6upO72xkJnl+R54qVE
AWnM7ZdhhUADQbGiIFplzVgy3441WjQnZpvDLPSF7EpL6UwTZgGB04y07gZv+wupf+mA3ARASPoN
NBf7zzkEBGV5JEKYnz/Iq7zpPv8YziNrZblqw5S9vBmaaYdveZGjdff7NGnu0oe/y/qrDskhCuB0
dp2NliFBqmf18Tr/AM7LAI5dZhYTS96PyT4perevC7doVcA16rYUKFtd7zwji9wcpVyMk70JTmPt
7cJhIFOBdlvWl3rp5UhSnajUwttlNJ9ppLtRG220ov1eKT+XcAGpJGrUnVGGblYBVL2avt2Wv+L5
oPeLNRhgihpN8NzyMVWgTRmtIb6r70nQf+Kq7IdiX6BafVvSdZcZ6oLnotinnEUtpdQvtOub1pGq
2o0tT05qD7lNu5GBef5qxP4U7XvRTP2Kzwq+ThZDo+FLR2hxKTSVgX2PUh6cSDyBBFxWQKzbLouM
ZrqCoi0+fZLmH7cXuuZ6oQ8VU5Pod2TTmpciI8w8LVkPkXEbOyNm4kI1ciRph17gLvFvy1rxJNEh
COhNBhWJmQzOzRuAAqFX2gzXS/vqwtGmnXtbwJp+nAtg+3t2aDCDal2aEICRMcCeSHp+KsbgPUvS
2TGKrBaIY+rGmwMA3KAVEZ4k6nXccekkwetNFhzX8NyMr1HyFoqalle37K8Ig+uUiGZprqQRIiYN
0GVT67aN4FAEi+Dd+yJY9NFQIaFvPs1h29OXf1GfxjQAql8Y5IbxQB/l5bFoiwTGlFRBBBFHuW32
eOvr1pYU5b1Qq8MQdY9LFIGvcgwFgfrafcLEEWqd6LdW0c97KTjVslmuZBUA9K1iB/mnnHtw16Ro
8drs2yQLsiqrzwPeKV3/E8pgiOVSnJRPs6R2KNAZ3wu3A539ffOmnOBF7cqfABeYBfLWtB0sdJhf
pGwGmW+ELfq6bzX2NKbKt7r0suVToneTyBKuSQHCDqaPLdiHqwHkPkJYK2vQj6S4bxtnDibQZMGF
SAVnJZLD3V1SWR0gTWWsJge+ekm37ZIdSjiqWSELirVrlwqonwAWAeLcNewHyDBHkkRQC7gbh8xc
DnMqsuRrtwrzl7AKLCmAsPlSFeYBQ5htCFWQetBhDUZB3XqKwf2ooux+2+j9CRh5M4QuGNwr9KNh
FJPbOUQaNUZRLHgl3vSOmAfzgXedX4OdabmrNrFjPAcb6tEX1N7tubSbfSFItawu9uwDOL0frSbN
Mso+IGvteNoXxa9UyPXIduz/XqXKN9ZaY43ayAIh0hZuf+0dc6/7BDeIn22MXfkVfGsfxrfmu2iw
eq3wjIZvQPhpCNVRw+dOErNcfVNIqG+1jf192dLcjr9HihPunhHbqts8dYRtJ+tL/SuSO1AtXJYx
DbBU2Rl2yjbsXeNh6GzLUxzpw9jqT8lePUkP8lZUvV31toH4iH8ZwCoQDi7VViXVHGldAC4jfzqo
L0iUJW7sB1v0FPiqjWaN+Lnxx7vX2xq8eh/PpLK/P3u2ZyXrayuRcLTTQyoTO1DvbwtgCnitO3+X
xRT4TMBiDoiNQwhoDkVkD3fJbyAwbVBXU37eFrT6BJxvILNyZ5KKwmjTWMcG5o2dnrr34hB7Epoq
N8S39p2fvt2Wt37z/i6MU84wCuOhmyEuRKOeoRBbr0c7G7/dlnI9sgxn+HxVnEIiPq6oMkBM5+Yn
YssAx30fwFC2C57lzY92GwuWtep9nwvkLIpuTPEwUAjUvtDMmx8X2VFHu39vv4WLq4mWx5woXj3Y
zDOqhWg1Q3fU5aHppFQSWkM95szt3ltf/UAry9G8J3si0o+1V44CmwSvNhx8BDGXosBmVFtLHnZO
tAuftOfBRZdjd0jezV30pOsexs023Y/EtwRvxOrFPpfL6SUoGrU0RDXUUb5SL3ot3HiykVSYntCb
TRz1pH9PJFv2GRzav9AdgGthMgipNwygcioKXPY6KlMD/mUi19u2SJGSJ908u1KUSLuoHLH8pUa5
q9JIDrtq6snzUsvtSzlSxQ1yZdqWmF86Vk0ll97tj9PXDv7s2zi97hazKTCrC7tQDI4aTrtSEk3W
rKoy8ryApEFkx7oZL0+8lpNYG03KOIp1pP+0Z6X+GNVom+aDUxXoLMh/VZX8OJDo898s7n8F8zBw
UHezjUFChPETZTPSaFMomX9bxLpa/V0cz30XGcj8zcAocMZ9dVB+tki/4JmUX8zIDn8dpOPyI/st
25qoBLxmz8/2lOe+65YyUiqDtIAzl1+7St2GQesvFP1vVA/ttA4dszYe2kr/uL3eNXN7LpczFGDU
RtePjC3NJSDCfoIkkVYvt0WsGggg+sOdAwseQOku1aWo58nEKCB7QByK/CW5N9BLLr/flrKq+GdS
OMXvY0lPy5mdW/zTrHa9qB1+1WtC6RIszwzAD0EKt4ykHuU4hNek3WMRTo0hr5P8ULvGV72xdv12
EtXfVleEEBN+PfIn2LpLgYtRwA0v8WIM6qs0HlJ5c3vHVo8eY8qYtQLpAuFrvg3mCOgEcCSEySUa
jyd7rh+HRcRjui6FAj0LoOUAh+C2bRwjWMIRq5jbp3L06vmhSQUGeVUEyl6IS5C5uAKICRWzG7oR
j109/4nFTwHmgpKx/Td6fCaG0zBzyfG77AWvE+App3YebHXjVc4FocfqdTkTw22YlclIzbP3dJ63
eXVI6a6X3FQUBLCPvXIQ/krRuSwMcOGKJQshRQVhXXKQm+8ZdS1lZ06eMgvi4FVnC33ZyJEBYUm7
QmuTgBqujzUQo/ofZu/VgzftzcLW/GyPCVdvSGxQMAGUXRPYtvUreyaXcxEUAMwoRsPk7kef3ktP
iOeOZe90x87rnO6j396+UatHx0CUMUkFaHSNOzpd7o1Ja+MOk5KHGOR/JEl3SfMzlSoBWtuqU87g
7/5bEn98BOUdE+8wjm8Gp9rGNO5I9abMb1GxS4vSlstdlzzmlQ2eQPf2GtcfyDPRnFnSGmWkco9F
Wl8oiFpv0bPylB/T0C62gBYfnFRyoqN8V7oyFejRqs6eSVYvDeKA2kTYFWnnpMDCG5/y7qD1r1N/
ypPDVIsmrdZ6mRUKQFP4d2BVNXmEXxns0GNTY50tBSGXvA9QJNsv3vwANrItSo5HDbPa9+qTYHvZ
9l1dTOB+AzwCXaDAdrtcpFYWdUoW6GznDm+w/XbwHO4+oqO1XR4Eolb3868oXomS0bTCYMEKq3eA
4fj1iXymv8rjfD+BxX2jb8hDupG/hx+RLcwHMLfixir5HL02j1rZs1WCQcO27NzP7uip2H68BE55
J1ScdZ09WymnOcqwdBlm7LGpGzAjbB8GJz4ONnW0pwwg5vSQHfNPURMzc2tuLZH3rBhSfYHpSkzc
3jfSXSo/NCPwd9H15N0+x9Xnj2Uy2Sw/Cljs788CdMTH4AkPcIyxlbmtrtij9TlEu9tCVp2RMyGc
KU2NpuutBAZHIgHIQJ5QpbwtYG27WG/Tf5H2HUty69CSX8QIeoJb2rJd7d2G0WpJ9CTozddPUvPm
qgrFKITetBa9UEQnARwcAMdkgmATygUqG7RPwV+VkxCbe0a2pgUN+Rxmx3IEhR1t/MKoOTXKa676
HI6xiLBV0KZHAQd6WStTQ6+rjwL1cl5r9FodLa69f8fFmIFcj0kYy5i40VO2UE6tNpo1OuN+kKx6
jxJC7bPbCxuQoT2MvP3Nm9JlTc8Mg45mhog6oCHa9Y0agdKandQ1XfVUU9t8UL3MD7ezG7gF7zXD
Q2ZMUiR1q3Q5ZtckX3m0y4znKUPxw6ZLvNtWs2b757PLmKXZgXembQGkoQizKqwy8uWBq+u3hgKS
BfTNLfUd1x3gTd6RdrnDVoUbgvCAZPswe6vVbRZYXbIXo0cBTOgUTAWHRH4GgXgQccJ9axN6/gWL
Kz9bSjEYIH2yRDHb/JRNT6ggsFDLgqSrZSax9e9zilIeuJMl8QPS20ssQ0zzmYy4GsbTSRZ+Vrmn
8NKmqxN6BsFYplA3vSwsEFMpPRQJAmB64LU9j297tbjgfCiMHaZ9kdOuAE5r+mb21QluLbth+VvR
jqizdqLJzs3T2HOugSvnKswEXPkyOOSNKw2PeRwyvFWAKoGCTZJ+9F1j5bmlSk9jgCK8jrMHVlzZ
BRzjyvoyRvWNhOePEtaolqwcNAhuejTK4nFn3zaNlVPgAooxjRmvRTLoy0urz11Qku3CRndvQ/BG
w5hG3QuGMrWA6PPTLL1N0hOZn4r/xZMRAwEFPyho0M3M9otUA+TFyuVCMA5PKMLR4m3RcpZlLUx2
jsF2iEhCGxQtxbk8kcxBl7RjhrmFvtKPFrRIcli5bTw7czxuqnh6uD2Jay+uC2zmkj7J8mhqA7BF
9T2h7pDuMrop49e5cpvoJdQ2rfI0VduBOqr4oOgcD7LirS7QGYtMlUhVqxGzm0PRNRJ/1qB0TKPQ
CkrxtaQ9x2J4aKxRmlmUpcurqzPvJeWX2iegDO4tMd+jmJMzr8uXM5c6xDxxdVPR4K9ecUkrCZV7
EmBk2oTrciUcIABqDW14X6H+DTwDH2WBWtNWekS260TU2CLp++1PWFzWrS9gToIyJ4IppRhtMval
S8ggocCtlmxDqjTnNtTqxJ4NlnmKQGUp78QCg+1ibR8JoUdVbaeYYCgD92+U/7yNtj4wFJ/ghFXQ
eswsoxjOUVZIGJhWbdXRmUsULfq3IdYH9BeC8S1Z3FeBAIVMW0JdKPgbaToj3npIez9JX29Dre9A
6H39v+Eswz07sSUZ2myjhMvXtEPiLDhKXnMkP5GJuS8yS9upm+yBd6rKy/df28ZimDoKKMD+f4lp
SmMq9TEw2+fOBaup1W5QBiuEVmwjzesqfu6Mbu5RK9rpd/iPA2x3r9w3vCKVFZIDnH5LPfj/fAjj
AKoUZjlk+BDtlNmv6R5sL7luy61DDihLt6fNV+rQyhKeixdlG3Gu9qvH7xk4a0io+I1rDas8ZZt6
sEVl30LJVnbj4pHqFcfVrYUJLobK2FQ51qk5lMuce9QBuYH/3ox2v0kcaHs8tm5kGRNX6mzduEC9
je4CkDojSnG50JjdapDFDMeXrlsNmqogh4B66NlKpv6YaWBvQ0OerIfQEA7tTAIFpZw6nfaNXgXO
u3B1S519CbPSUSSNzdwv7yh0yg1HdaGTU9ElXTtDxDtQF39zZd5nWMzCxoSmFGrieM/sisMRWZn+
PrlvN/ozHlIQ27YUO/a6n4LzkKBv9/Z25g2TWWVRHsxWjwAtGKha0NFt06ZOXXeQJ/sVDTzmyfWr
w9lIGedBkyImGgXcJLyNkWZ11bY2NnkAfiv12dTvQalhxRVnjKs3L3DqSgQSSOSKc0WYZb0ra4AG
XWpNCNcTnT6AWUIC6eHt2Vw+/3oh/yItX3LmGzWtAt+UCqQQiacY9BVoxRANjhtYBwHLChTtCJpS
mNMrJk0LHeu8tYcWV2FCPTChepHIU/Bdn7X/YNhbXtqMwpwagBkzLxGcIrhPG2cwOSkOHgq74cFN
F42Q8bXDdKNNv1vzPimc0Jw5C8ODYXYzQUfDBKFjRATlvt2KTfwt9EX1VqTJL6lXIo7BXW8qVKyh
CwvcgugVh6TipRmkY0UjsSpbOzPhxH6IA3imjqWMRJTIIzlbCcMsWOCLRbnfHx1OBmtOxzkKgBWO
iZ91P2dV37fyVxtqtj6gakYfbFPBvVxKf6GJxTHgR02tceZaPQoJ8YTsfgzT59vbYGWbX34Usw/U
Jkc7kFi1NnJ0bpc2rpDb5rQFa7aiv8/Vhoh3SscBXTzV5d5bygTB9iapODzwvL+cCLE2p1KRG9zN
ifiQ5vpTlvx7nP4SghmWEqXCOFU1khOF4kIXZJB8MXUEGm4nYRcVHcdorzf6JdxiZmfepIFCjRA1
gFNiER3G1I5Qszej7vv2aq1a69nEMdY66FQauwATp6coYGu8MhEdSRFR4eVQnnTB6pBAqm6gG3dR
G2VOunDoo6SnMAypqSyt0i30QIw8HvVV8zPFJQMMnnGcNszE6QWc/ZhjRLX0G3pnTQaKc9VDSacA
Srk8sSPdknlVpGvmhywttiDKb5F0ZhyZMY96RTQsFs2p3dbKXTbUnOTYtRNDnd8ZBOPEhEo2SBVj
WEIMltLolIHiKsTtgFfXsGYQ5zjMIkHyAbNKgVMsXHzNCd2L84imndJthX++ZV0OaZnVMxOvZIgK
NSqgUhlRK2LRWkYvgF23hyz+vm3mK4+ISyzGQdRFqqM3sMX0bTq05YHw5NhuVde05RPdj3buZBaY
adzZ35FT9PiS2C+hw3t5Xl/hL7+B8SB53UGFpV0ssyvcvHCHufQGdGpp0h5xFIHXz89bSWYjVP0Y
TyXuCzbKnZ4FebZJokLPPWm8OUldjStnuGqhCLDqSyOYCc6Sy+WUBjTaCV2Hi2zlzcqBqkcSfs08
o1mdxDMUxmGZJiRC5K5HHDf3B9Jv0BUL0sP9CNoHSu5DXhhy5dGHRTvDYy5cRVVRI+gxqnKyyG/U
iOfvioPo0puWW2Fv0dAWXsFQvJHvKq/1gmP4dNty15wmXCX6uiHWADlbxnB7RRPGaMJ4hQQhijBG
OB4MAJyL2Kr/OgNhLDOc9Ej4M6kgL3BEkDtDyvP2MFZy+5hHMG8uMSYEkFndlTlFqnIMMI+FcKrK
+yL8qEPfGL9j9Wfdn3Q8bugxFPxUfL4NvDp/Z7iMkwlkaU6jZeM3cwiKzMgCVYMl5Y+3Ua4fcZej
Y1YJ7cR5PwdAqYo7tfylTge5yy1dBVE82l0b0LXqnN6I1d12Ni5mycaSVmZBF7todmbyEffHsPnQ
eEf2CookosgNNVkS6m3ZrEmPrpy5xa3ZpoEAtSXFywboTZBTL8Wcw2Al5ACIMyhmodCuKQ8G+pzR
8m6ZT1IP4jjog/vCUb2vwXS0De1pb35InHTiijtBKTE4Pw101UHrhTnuaCN0SjgsgQ56JGiZwRN/
BiOEKpX2ELpd+c/PNwgensExg2zR12wMKeCofMiFRynZSALHFK/1lBdRxTMMxhZHnQ7/t4qm1h4H
1OrXTt4fuwy1SEjhxa7U/25VryZ7kTzU/V4r7pv41IROB8cWcWZXXm4lzL0c34JKE5CvgHCILTeR
GlET0COB8TrhHYjPsbLll2o/xof+0G6ix86DWnawSQ/FnW7topeGVxG2cghefACzTUDQQDOQOMCq
Ai8YPRo5kfnRQ/Y9MuzbLoA7Vub8qysxzmINUErooHkI/RHoPf4Zeb/Sw3fiJW+l5MRgQUVS/NCB
bI/6XwPHyfIGy5yNBDQRBho0ELbKHdDJq2Fj1eC6Cz+V5PX2YHlIzKmYGeXUFjrGqoKgINhX2W7K
HpvpKYh5B8eyI25YENtYqaLfR01qINXyoVY/25Rzr17JpqLdXVVR8Y42M1zhmaGg01UO1CVsM41o
VT6BwwIxj0rxZqjFjw4Gp0CkdFY1zlqpK54HXMPYFApC2lA2Zt4MUdg0NBtVVBO0ilPDv40j2Lj8
BExPMng1SGAlqR2aOsol92F/FKI9NI8nba8rd4P2rg8PMcgDZVB4DaGfBk5S9u7cWIO4T2dvKB1j
xgNIsSZ1m5Bg3wWTFaMKsm80aFoJdjO+9hF12/ZL7vwMUWwDqiM03U/1yWhFb4xsE++mELTwPA+4
YjmomUZI1pRxFQAx0+UtEQGTsoSWHu4B8IAhyKbMY5rapuhW2j+LhqGU/xyKcbbloKJASl6g4kMM
peDIVlBFEQsOCR2dcjz72nLKEEWDli5+IExzOa5wHrosVwCW9aY15rMnCrrVSu+ocS67u4TyErEr
J/MC9B8e49i6ZkI0VQJeKryKRuUo8jPS1t7cubd3Om9cjFeTSKDQRl/GhRKpvMk9In+Xmq/MkU8N
AsYZnu7iCqAimcYfaUfsD1a8VJAjAl1b0qHOwBVDuo3nz6k9CkV1AuMHT8puZRYVCDygiBfaVggP
M9aYF0Y1m6HZ2bIW2BN9mYIZAQJv4JFHLqvPeLELHMYUqYTkcSMa3VI2N6bHTHqOe45LXnGUFxCM
ASqzYsZKhXlrA9WWlcHWVc4VbXUQoElH/g/uSpcZU5BnRQ+LCJOlRt1bW8xOT6PHIuHcGVbHcYay
2MdZVKCXiKDHIlBS+Delza2SR4XKGwfj8RMhMmU6A6FCS0/lKhNCXoiW3t43HBA2go5eNSXEBuns
ETKTrbYdiArPy2Fb5swVmxolOSgPoRHY2WKnncBr44BSy7k9jrUYs7Lo5PzPqivLFe9sPeo6rVrN
AMZUzMdYP4AiwB4WxahJcWhcHHJoCIIGA49x0Wpnw60klBRHkNDtC0sbRD8ACU2qc07tZYmu9tPZ
RzH7tuiheWEKmN28eyHlUzXdheE+a/Z9eJRAp9893J6EVTdxBresw9kcJIHYF4m82GQ8+H0MLsb4
LZP9IOUUxPHWk9nDXY9WMGouezhN7ru62ufF8+2R8BCYY6OsQpOMIhAG9T0ofLmVOHa/Fn+9sBfG
S+hxNhdpjbnKNPGZJAn6IOaBWJ053Y+94Jop8SBgZbXNoxnyuAm44IzziMIZRatDgA0hPudBbUXY
5N0pn+8bfTcmJiiC9wXYJm/P6aoxIuqFox+ph6vkQ1MTPVSFqLdzeKygcGM1sYYKXWGdlX3pj2L7
6zbemjWi38QAqQyIBVG5eWmNZFQbVMECrzP733ldPo+IhXVS4YgKd0KX3c1utHMsZkKHlsg5VIB7
Wzo0uVOjae9Av4xj8PQiP9bfJScOtVLSri2tNP8NjXHNJFBR9FcArv8W7+JX4ym9m35VpkX3xmQr
rqNtX7WH0Lk9n6tWc4bKErxTQ87CBnU0Nl6n7vAbHdPaUd1G4Aq1aMIB4ywey+1OJAoecHRN21Md
O0UCBTxo8SWPRPVvD2rt/DkfE+O2Iy3J0jYBTq6YWz1T99EA3qCJFyDiwTCOuJOiWsnbBQYEuGTY
JYiu8YL3f25hN4xQW5zamfudyGRM3QIibJCT8Ov35Lk4SE6xL9/Vp0S3Yo4bXj3zzieP8cOLSHWf
LovUFK/hl2Hpn60DIhw39nsb+p/CL7qXn/vaMh+y1/+/ZWP8M/xmVsc1kBXleyCvstJYlfhyG4M7
PMaB9FMqCWh37m39qKAw4lOy2n280xbJdgypfJ934HdwNGrJPuEc3Gtx4PMdrjEOBae2HoFVvF/S
4yAWlk6qLVJLp1YZuh+ixZcgWCkr0sGaJYNeCPrioF5hFjOY8tikLViNVBrjbX/Ks12auJniyHnj
xAkqRo9FsOk6v0Kve3WXcEV7l5f8pfkuH4CyMcjhIj/NvmhmEBSiZwHd6+YAsok+c3Kq2RParRso
yoKcbztBNGwO3Jy6vIVeZvMWNLNzShKSGA02aGrX96GB1CQo+cgmHbZxehTMU14e6uq9VPzaeDU1
q5dBwF66ivhLkr50vFFAITGmD6CNscxQdJXWjYcjqYINaqNsgz4jSiIL74s6kwmql4aCwLP+HCPR
bttTOBeWSjeKDJrOcNuDA7BG+KI5NHOKRM0nmQVXaFV7nDxJ3iSzS/OtVu1KoXCrYVtArjPZ6sVs
tfl2Jr4++XX/lI7HQDlpIdQiktDJi59hvA/z2AKpp5mXjjnfZ8mpkB2QzE0gY6absTgl+TaZPLHF
fbV4zYktBpvE2BATFbsPSouIQLHPpodssgwphS7pxqieSOvlKZQS+4Om75IQNPAHoX+JjDcTef/5
kNb7EtrSVbo1ysccMi7NVzA8I29SmE9Gvyn1pTYuVU4F9o/Yh5YefzeoF25Pw+z1Bgr2AkvN38Xm
ozRQwAgmSlyKUv0YEVuVXorkSSi/QL3mmMFg4cLSotyNkgk5NXXXCI4Zf8ulZqvhhzihQ/Ak0BiN
zqEv98kmJx7Mz07Kl6BCVZU3t7/byk7MgxicEMbqmxeS/hjQrhVVhx5dJeCP1Ga3MEc77b1QdRsR
vKhddWjDydfkU6YMllgSH7W+0Hbw8tgFdRHvvL++OukaCrNEEez3SAuxbMy5BnFRLeqQo6S2tDW2
tdc6nRtb2aGxWtES75Wj8VK7sLAnMbS4Lbwr8CBbWcTIITKwtPFeHixVBhn0WgZ8csgc2R7s1C5O
NaRdrLcn/RA6xe4biaO3xuXpHa3ILiFEf4bMbEwd3K9GjUPtT5VQANmlyprfwsrKcXW1H8ECdaRu
c5g20dZwqJP4aGQXndDhnQQr/uHiMxjfGPUNpDsHfIZsd3YJaKhp+nDGg1e+vxQWTjjHOKTWu/nz
tme6vgVdDp855nqakkk0kC8bQyfKP6nsNpRancIb3/L9jP+7GB9z0qHpZ6gMEBvbuZXfqbayj7wU
46yc3m/dYN9sOpsXUlpJZF2OjTnh8giNGS3BnOavEM3aFl6lWrWL+KPz1R7vMl+zB8424o2SuTWD
7iIDtygQDXOnaH4w3inC5vaCrZ2iZzMJhtfLrRJNlOhpDYxED3+I2mYWiy3Yua1m+ELGyTGz8asd
wH6bRqkVgDh+kgZriPsH8AlynlvXiRYTuSSo6CIKtexalmrW6IJMz4VisMlnOFkVHuRe4UFiPPF0
B23+zWlyDF/YJn61+T3axifdCYeEw2ew7M8Lw1q+AUIaaIgHOQOIVi+nA2zGDSmVBPV12UGVfpPu
1+35Xh/kGQBjRUihD+gLjwe7HcEyTdBiqSZ2IpLHokM5TkdNJPaQs6gzVEereGtHFuQRv+Qh2oQ0
sUHzaMl6YJlzdRrosE0JqNqH+olooM2mQszzpPLtDY1E6uV8mGYmg4IZ5oEL+gMaYxSv2CZOehc4
P1IffQ+PuGlYSH1ZjUes3h48VLA6IFW3nm7P29V3YF1UWUTfMGr10XOxbJWzp8IgRFMmypA216fa
k0llVzjwGuMo81pgr/bcYgAoyYDoJRj1wMJ2CWSCH5zqKtZHjWQ0QIN4TXAVHqfj9a5jUBg/KffK
nI0NUGo03dTWjDuzVSZ+sQmeyq1iF6NVIqHI44LijY0x7oIOuRFWMG6hfGiTZ6qBb9y+vU5XBw8z
MMa8EUUWGvAtACIRRYhuVvmbqSXkJOU01a2xnMqj0SXZb6FLeB3EayYCVQsQEei6hoIaxlTTBPVL
/ZwNyNP6YgNaCfl1qPey8n57hNexjD9D/IvDvMBnVe5jOi0uAhduB5LH0N7bgbIMzd8H8oS2jb12
TLcamBg4DvL6vbwgg2QBLhKtOgZL5RUaswkqlHSwsy223tYQrTe0FaBTptkmLq7PPFIALiCzml1Y
dXHdAVA/tocYIXvftLUH43PwRj/akTtunGg5ba7c79kImRMPPLUFmLIAWGne6JR2b8noPMcV2its
fuPPqrH+RfsTPzpzKl2Rlf0kAm10pBPxF41Bq5lc2V4ezrOvnxrcWNHf/wVrmja8C8XqbsQjDcxk
oCgFjcClp5mksizkOR9Q8YaS434DFVlr0HjdjevmCqEyMPuDhxecd5cweksMamJacQvufne+aOuu
cKh29Edwb7g14lR3+X3otQPHEazbztlpzmzHjoCRXSfARcbvW32QnMwLnOyH/Dzbml2duh+cbbls
uyvTOcNjtqUmyFkbgc7ONqAisAH9O+qD7dhvHNEZRKvDs5yzHa/v+st2PDvKGWPtU5JWory4U32r
fw5fs1XqXvREN4+gstmQ79ybByfZKbvRlnRntCfn6Z/LYC4/geWYUwR1rDMN7jaft5X4KXQPBCod
5K2A1NPt+V29GCHKQpZQB150jBklvVahjwd7ZUbCq5jp3TiK/m2IdVM1FuICUL9rEA2/NNWxMPBG
XXb/3KF4Fjf77s7T9kpuTR+tFT5rIPCsUSjp1d5t4NWT4wyXebQlQZ0qcQtc6DxsVTofkKq2w3Jy
o+j7NtL6LP4dIbPn+2TS5jYEEjHf4vhV5anrrHk0lLqg7mVpaVbZM9BoaBQOYQWTDDW/QeQjuDfH
x6HwpSK7y3k1H2ujOUdjtlyu0zlqMqBN5lsXemXLK3ziATAGoRuxNkoLgE6eVOlny+M+WIyW9RkI
+oIOdGGUA/vBpcFJ8qQoeo+2y974gdeG0jtN7KGzxQx53nB1JH+RCPPMKkfw8RspkGJF7CEvECHs
nCbHPPwZBqkXygoqTLPWKXrzbYgh+CEW7avYo7NBI+VdkDUci78O18JxQMZBNSWcDLgxMTM7hWql
9AW+J/0tQSfIaVFZ1Fjl4Q6VSoiKtDxu9rUtZhJUAUH4CcyXJuM+1BiyAVHVDHYYdM5kHKiSo9PG
hZTR7Q12dagu9IO4HC23I7B9shTwWkw7YgpRbqd1+zIGGQSO5MQpFEhC3ga6Ti4BCZR0UNCRVbTY
G8xWTjQpykhlZDbCAjuFJEihgSUhaKLPoB9+zqb8GuWKLZfFvcTt7rmyJrSGgQrChJtcJpWtDzDm
aIjCWizsSt/LE7WUMOS4++t5REJ1IaNbZDgMdHRd7oyxykoj6vTCpmgyQovbAHmZFupIlUEL9/ZM
rg0GTNeQ/QIjFBKfzESiHzITMsgH2VlILU27h2rObYBrgd6lkw5Relg6OkbxOrgcTFeLaVoHaPYd
tQYPukDbg5Km9YQpOUWicMobMAUE8nCQBGFHSL0V5PKlquYjlUP0bxSi1zfRfaGkqg9uwF0ptxAz
UmUrFJWe86nX+3L5VLJo7YBKHgFUxiMNdY9qxhTS9rWge1TKN2KU2ZMuOrQ37Rj1exVU08TxO5w1
J5FC2+xrjqtaWXmQ8qN4Ci1WmoE6tMvJamgAtsAJIkultAt7wwrrR3R9cY76dRBEZ9GBAY5Vdpvm
GWTOKHSC7AibJ2hEX5dRVFtsbi/8n2KcC/+OiumlcxAthObSnMBYcZOpM8o7YmgWeZon3P0YnfwL
tbMOsavG8qfv+u2xt8mp2B/SU21lr0/Cc7SjnwYa429/yYq3WL5EB3cpkvsinm+Xs9olVSGBAbq0
yzF1i+7FmOoZ+ivjZq7qpTXbmYL6UaI1sbSG56pWJ1td8lQy3gAo+b/EhsxbpcQasNXE/JpGBGep
BJKD+V+Llv5M9l+Y5Qg4e01pRW2aegeYuGytJtPv2ij+uD2Ni/Wz6wnZIxUcONDMgez0JQQBaUCa
C1hPvX5Ug7u+eEdlRDs+kuZdVTddwIm/XtcQY0jneMz7t51aEkxxUtpz5ZT1XYpi2wx9DM4w71Th
04RW8/ACcerbg7wODi2oJmJQeOOjlJg9K9OemhWtsxIBBqH1yYPolrb8gfw0ZOWcfNv76ffP25Br
FnKOyIxTmeMS6mZpiT5H8TQp5Q5c3EfJqP/9UEE5DWQNEF1FCS8bTNQrMzaFLC9tLZtAyDRtq7qB
rl3MMcQ1JwoLgVgEMj+ob2MNvjWHdCRjiWU7RYfR67fIk9rSZ3lQvxNL/OfMN5brHI2xe1ESA2mC
SCc4NVpH2Oh+7Ev7ej/fZRYdLV7/8MppCRUYMHyKOCwllZ3DIcE1ikgVdtkEUtrmV8oDuM5zLOM5
Q2Bu9YZBtU7MgaBIVrZt32V7tkTBAk2G5KSHfjfbX5mNZtV/N0EVRw541tDxDeLty60tJxJUIvQG
Tkp8lkDcI7tDxrOLxYxZ94Frvox+JBRy4852iRFotRzU41DaiGGfyPFZ/ylvzbt5Jz6ljk2sxlmK
doTY+V+MDD4L/hc8/PBdDGo6RWWgdHBaee0UtW6Fim5xLznXj2csG5px/oNZDOfM/U5FaEQ17eE1
Tmhp7B1cCUubQBrSSn3jiDD9q76p9uZ25viOP40U17P6F5g5XjToYxU0x/hk/3ME8HwqDgPclqc8
oafsFz0gW+YgYd5u5BOEY96EnduhivALmqSWtq143nPtjDifB2Y76gISWSK4Qey2cbWN8QRutr3u
UFd+oqXTeKNrOuqmOsSn9M1OecwNq+CgJ5eICCtDHONyERDwKs20hIXF+r7L/LzJUIL8kEZg2vhV
Dw73Bb5i0egzQboKLx5laSe9xMv6ulbNtKULm4BtdCNaTB7a8j4mCFyCarESOCfiykGBhjpZx/ig
hInM+iWeMCEMVItjiSLuHkUc5LsPcVdV5H9++OPog3QTGIOWdwHS+Jc4hSLRIIpFLCKphR30M5F1
7bWR43Oum4ABo4P8UFIwgUsv2yVMEhmhng8TtuYL+TQOrWNYkGu4N2MLKcfR7px5h/izcCQeouu3
vcKam73AZvZrldRT1VXAlu3md/5aH7J7ZZ9XFoGRmtSebaWy6Iv4dht2+avMZr1AZQwGEUsYTAbU
BoRz/Wspc6Z0ZQNAoVrXYf0GMnVs95PcGWlJIvx9oXYpyr5IaiXkWYLwaerKoT81HLy1y9IFIHNa
0TQ1W0oXwL3utwfpYOznvekKvxpncmLJElEMcHsKV4eIg0rRTdzTZLZMNxsCsLiKsE2jHHedOfpB
gWog87di/MBD0wokw0dnPqd0cXXd/tTS4AKPRxmzbgOIbYYU71Lc4duNEQ53uaA6t8e1apEYFtTT
ZazfFamx2ilRqeGfDUJ/S1Bfs3gbi8cWtBSdXfcvMhrl53sZL8L4K+v8Hpcr3tV3bZTnX8AsZqqN
/VgVKvZEMAs7xejkk1pp37fHee0zEb1Ga5AMRZw/bXqXmz4HJzS0mRtqd+mTWFhoUW/HfaueBHGn
qr9uYy03isvtdonFLFs6JEIJZmGQyHVfhuoXaP4bD1J8NHnlx7xBMace6MLzTi0B1KKCjtwlwQu0
xCGtXBaQfua0xK08ZpGJF6GnoxqgGUJO4HIGTTFQ87QqwF0Tk20ZvYmKZic5JD6NyJELzZ/GbzHM
ngKTZ6LLdF1Op4So3l8LZfx1raDAFXVypZ2koivgdwPiJyPmneLLZLEwS5+aBqoeleCyeDm+yRSn
eDSX0weP5ZYSG1SFjhSD36D0btvH2oDOkNgMpFbPMSQ50ZSeKfMmVwMvNRN3HvTH2zBrAwKzsCqj
NxM8oGw9XJZKVdJNAXZ2nZ8MM/wx1vERjYwe6nE4N4S1eygRUTehKYaBFAQ7eTqR8kwJgSUndN91
4f086b5Ro/aeEA8d2xtRuZeM1Moq0EGPd7L0pOv1IWw0q1J+1GnKGfraG/78e9gpbqsgLpsO3zNr
wVvZS65aSzuNFrskje6bnEBHHnVFiMpAaTCyxuKfvQ3uSuhBRLBCxtuDPS2GXp5SUK5Su2igHCBt
R0j64fYrx9AwQuzi4/ZCr9gTxH4QcTZ09JAgz3RpubMe1lMOeXJk6EZ0p/lT9jX3nKOIh8E4aQ2i
95kZRBS1K4U1B34xoS9+4tGYr5jsxUiYrR5WdBSlBiNRU5+0H0J8F2VOlLi354uHshxIZ4+miJpd
q3YYiz7ZRXjIlC3CrDJ5vo2yPmOIREBzTkO6gPEnRJohbxdgLJkUWZK6MbPYmkyOK1kfyn8gbLNL
NHaDONfL0gvHQj3lxiaZ7LHj1MddnzMwZ8TpUa6wZJDYB05VGEEyGpgwoVFwL2+3VKkOnUozq89Q
aCsFvjwYnHf72vQtiQ4oWeExAM7py0UC5VtamzmOG0ISO51Q+JwXvtlKL7dXaeXyQfAc0BeXD6A/
Mq9ntlClVSJNtIIt6PJxmg2/DH7cRri+DSzRPNwbTcSmIIfMxB+ioenkWsHrySAxmBz6CBwy0ZC7
ZTY/gQaWPkpGyGOwuTaL5awmcMRwCRqa8y8nT9MbrZvxQLfjWNyOgrmvTOUhqfVjH0U8Tofr8YFF
HtcCEMmBqE1hCzhnXK1aU8VdvI2d3vxQFTeAlpH62Yn2v04kgBDTR3TPgHNlz5g4kJSuKXEbpt37
qH8E9TbsXmt5NxecTXVtExdA7OHRlKmhZQPOZ6l+RwmsNY7+7ZFcPyZAbggilSWYh0Z1NvnVqP1c
tq2OG824n9t7vfCF6K0ON9Wwp/I+bDjByrUVOodbrOXMxsuwSLq6A1xGJ7SqbOep9oP4Uxg3bcJr
+F/Fgiw2CqxE8GaytQj9jAYB7GocvNAIJMlG1eaHUqldAUS0VBk5945rJ7FUPEC3DTrZEGVh95Ym
tElYLqfSMOSWYXgDeQl4fTdrewlXGhyvSCKqKqs3XyY9mcohxcuh/KVNj1VyiCYn4bm7NZtb6LRw
f0IiENr2l2skSVVeoFYAKNKDHsTIMTzctrlrH45HCRw4XpF/vNCycGdG0IkVLWiVULsswJfxIgff
oXpSkm0+pRZXum3NCs7BmLcC4shR12U4lsisWjHqIo0HDR00hrhteLGANRMwEJsyDAXXT5Gt5mgH
MhRahImrqsTKat9MQS0d8S4mqygL5TvOPwURPmb2orrUkBLOoEkjPEyQMJbNRwGVmLeXaM3ScF34
D4SZNVINAjwtQGZsznILattZ2okSrw14dXFQP4C7KeLGoMO7tISC0sZIY8CQVNvnoiBsEMFoLDUc
P41OP8phkLu3B7aKuJDewd1B3Z1N/EZaVGhigOMoyH8ux3lj2JWwFSDt0Jb+bajVOfwPCjUal4Pr
1aJtkrKEOUybJt1WoIIwNVwhOTCr9nAGw2xXPdCqrhsAE2Su3n900SONX2+PZHXSkJMxkDwzDHSj
X47ETCK1Bj0itWX5oU+8VtuJZoB6cVuPOa5hdTBwPihIBcnMVU9lpAZ0+D+kfdeS3DjT7BMxgg4g
eUvTbnr8aIxuGBoZOtB7Pv2fUHxn1Y3maYR2Lzb2YiJUDaBQLFRlZRo5FjMCCFXNhpey/H0CGdT1
Ba0ezYkZ/veTCMTy0aYpN5OBTY+l3pQEswZanVKSOa6FUqQ9/yyHb+yJnYRaTNcy2MEw2t7o7ddi
if7N8Z+YEG4qCtVRgeZO5Q3RE0nuE+d+mST1lvXj/7MK4fhb0+lrwh25hRJEHN302baOci82S3eQ
Pt+5u57XPvBx+LMe8RnROGxsaxPG+gITP2RsUb8FWx/5Snvb76w8GBbTr2mPoZVy2GWL89/2U8wa
qJWGQx3BPsJrj2Fscxu2su6CxMuJ8ILV2ZBkdgUbrMEcXHyvgpvLMv9NCD/ZSCG21rQcQb0IIxq0
dLpgsDdEP1iyAtKqb1goUxF80IFt4n8/8XBDnbmoAayM1fewcOs5GNgjCyETmMnyuZX6MFzjxJbg
6rE2JpM1wJa+1Tb9Ibkr78ov6KjtrMWFohiSh4d+Z71cDxWrZ2WBmxibxflahW2MTatFDbJCeFVf
jDpg+U9LFsH5775w+RMTPIqc7GEasc6wQ6yLFq928Tlp3zLHG+xnG3Nvqoy/YaUexXfxz4L4gk+s
QY6HAdKKBVXgbwfT20dx07jWrbJNfGdr/Li+e+vu8ceYEGitQWGgS8ObtlEM10h6PwYbHfLvkXyW
RPKV+v1AvraPgi9m3dSSNoYxFVrAgeoB3+xFgXU3HJpdtne+KK4TDEF3ULYYTH9KfMyWX1+t7CAF
B22jaABDP7Y2bsgOAIZheiPzuNWMD726HfR/8eI4PUghLANrmDWRCWt6YX4ya8bAum5iQl3bX1+V
zGNEyikLhFNAL2JfuyhowhfwOViAPS3pbur9kkIoC9/QeBeqlmQ7+QKunKeIMl00iHlUFHaBj38d
nHTvTC8E8N2S9q7iYBgRraG6kWQgkjMUaanKcGnjKIPRfmw2uf5YAf2dO1u9/Rjz0s3H79c3VxJe
RNiJumR1pvLwUoAddrZysJRXT0yxJKuSbaUQYnSlI8uQw4xafiepV3UHTLuiBriLOXjebWXvB9my
hCATsSpWJgP2wvnW6u7K8kWvn6/vHP/J17xDCC1DzSqUkmBiGZ+n+dOYJVnPapfp5H5dQJDtMKLQ
FcDjZOpelxmsuk7qVlr8GAE9NlNykxT3FYsgIEhlN+5iDA1FrFPTQiBpbB1y1QlMU7N8NfL+mLLo
xrLmAzOTQ+Oo3gL651KjAZEOwaz7P7J8SJkZaPTy/Ozk81CEfd4bHT5GqYLxX/U7lJ23MWgntSX0
8ya9XUoZ59qqryCBgGIoHs2G2LI3lsycWMpvHBkDWo9BoZnumP2b4qB1YkZIuszebpx0xp6C8GeT
27bXjMn9kOh+bvyMnXZ73TtX2lA4wpMur7CPFC+/xMzREA2/KrGbfM0f6b6+bXbgdtf3+AId0snV
PtK9DB2wen4ndoVlQnnYGNQYdjVQsHU5KFD7LYYrGnVx9fItGyQxevUDf2JOSI9Mki6trqCZHZav
CsDD9ltb+ksLEVSJobUIdlpHFq6EphQFCK7gl5OebePIH8vHftmh0hI4ihvFyP9aW2JybW2nJvlP
OrkKZh5VNUtQK2jZr9y+UfpfU/cli0MvVgz/urusnRp/8GpAZxMdvbNzU00/dBPreTDLNlboxslX
3T6Gc7nRdbDKygQjVkPbqTnBSfLSMqoezBioVKEZAGVePmtuP9pAGS3O0S7BmvOzp1SySB6RxYh9
alX0FSiCWZXBjxCIpmk7lMjYAVih+u76Zq4FlFM7wsfOKK0061Bbguz910z11PghmyW519rHh9fM
dSjdY6pVVE9A+wTDpTViVonxqKEKn/ANl3wEZCaE71tRKpVddtCeVqvwCDBEULeyx9vqRplolqh4
vWGcR3BwFHrqpAAzpGeAS1SLP1p1clPiXT+N1Yv7jxEU3c5dG8UpiItNCEjWPH9dupfEifcJirDT
Z6s8p4n2aEMC+rrJ1a0DIBTtTgt6f+K8TQGwgR22OJ1s/to4D2blX//3Vx355N8XjmZSixnCu3Cw
hFJwPiX30HDK3KhUgnCW1SPWbWEkB1ghTK8ZwhnReEjGRMNa0BNlrqW3D/PY7xoz2dYgxLq+rnV/
+MeWKRxVb01MzwhsqRUy/erNKZmXyr7DkgWJn3sV6YyV4AEKEP6AMQ3XhuBQ/yWJJTd0BVuJxiNY
H1GbAOrEEoHqaAfr9gBEsjc/chKTR3/6Xh5o6oabfF+8RdvpUGxnP9tD0P4gAwGvhvMT20J8LZS2
m20Da5z5RE2EGf44TzBcNoGZy5lAiM52Ix4x109v5XMFfRyITRCML4M5RAivrCBpjBk3gK5ZkAy+
OTwCftiUvuK8Xje09iAEiN3E9nKWnAvUbzYXBc2pAzAg6QNzzrcKWzZhFqHpgcl38yc65ncEda10
pseUyCAAa+sElghwYwqEM/5/HlDooo7FmAJQY/Z17xtMLwJtzBy3zyBYh3sEvtIYlPbX17xyNfho
IHhZ0KlAzBc+0EUc2h2gxvBaC9RLUX8MCxQz+vI/mhEch2rFvJQWUg6gLBsdKuh95I6yCbtLnkai
ny1G8JQlc5Yo4h9icp/fsftu47hJ8FBsps5dIlAtoZDWfg630GMnMtKCldCM4T4MWgDmgMlOEUeq
F30xhxp6fyzsGWiEPscZrD7Xz2oFk6tjgIP3ECy0fpHzn3vIsJCW5j0acXQ2H/IB2C9Y626g5Vkc
lHlG9WBSHlB2s240pHKevqTfUp0BJUaHzE0iKDClkeQ1uea0GL4AiZCFTpcu9tmrWVfzCYLY3gBd
2fo5izI/qyJ47+yG1Pn7OI71/zEmfJ96dLnVisLYFE3AR4HVxNNpA37ReP68vtUrH3dYQqMYDzfs
sxhzihq1GKeFvzYzqBtZjNcNS6CEoM3Kvp4TsmmYo7nt1P7spvLluu2VIHvmxdzVTtLzYqA1TXin
gMwPmu7pw2PXPunZMW72hayRI7MleBQbam2ZWtiKpvFY9NRtUvB+Dm0wpPFDOjhbSIBKDnHFY/g0
MmI51JltgP/Olzc4NYieKWHQF5wfqgr9lpptANx5BkEYkK6yeYCVAAfQNfhLgGbXAQkVYgKqwsy0
J4yTW30MXsT2u9FNHlVUSUds1YxhQrCcR9EL/BZvzOIi2Mwb0uq9gJLtqDUPjvTjvxJmUOzkAAYM
MSJzEs7LSmhOzFhhXmgXJLBrMCFPLHsfuxEskEZ/zMPqLkvpW4mPtDss9DaMcsNVu6V2p7B29llL
ZHnw2nn+HjbG5hKwiwiXMieVliw1mAEgDeuOgAVkyx3h4uqH3JHcjJUUC5kiGrX8JQntK2H1BUpH
cZuluVeNvXab9lHohQUYdrQ5C0cvbBWw01y/i5e0cvzVigkzQK0hxwSM4bm3AtZWxGk05F7SuHVg
uSjfWO7w8V5uIWfn0h/l1kKnnXlw5+PiHciPeSerU6+duUXgu8BeYDZXzPp7pARQecdPaKDM5vZ6
6qZ9+nZ9nWvue2pDOMQoV6bBJLAR2kuzBUZM2+tt/GnlrayAtOYuUGMGkxjQPhDOFO7jMOh1O3B3
AX2ZOzrl4hYd1VyraDQPAyCxm9J/ZZI/aFH3w/UUS3/xBHK2Qstzb5o2Tn/AuCL++zoT3atkLa+1
CgQmm//YEhIdM6FDSk3YmtErzOMdlBfcNvHU5a5bfMN4nFEcaJTg+uldsgnCS0+tCptKwygt24mB
+iPP+OtjstJbXSvbr2Foz7d2lxj3WkjJz3DkEthR14OugVE13EeqNjyOMyv8ZdE1DBQqk7p3tKEB
lXfT2piUMkCU7zHF0b7HbUSDMYkMlBrHFOk+041qF2ZJ9CUuzJn5tdLFEI4dyNfry7u4AChWIfGH
zwB7pDtiL1ZD5ynJoxKrU403a24fW4TzvzehE81RkcHhSyGi3NRp7Ccnm/ExqnqKCTHMxSlRKwkm
F66PdUDtANeYj99Zoh82iVVWgP/mnsZU1x5fDK7kTZ4U0/AWQwJI/D2hKBSlOCcMWPscLjFKhdfE
MoNZyugBZzA2KHiHew2sbygmBt81PwrQZn6MAuNgza7CXN1200O6xwxpkO+Q6Oynmzkotr3bB8/6
sX4uPNmTbiXtOP1xlvAgN7RyVBSOtVgIhimN597Z40fG5na0botBAq1ei20nOyHWIMcIsUjhO+FY
kFN0R6UBX/dY20+9krCP63508YXCEWO+EmPrxOTYL+4CJ7lbEuaDMzMTrmo/0/CXovnQ0uin17+3
wrmVQGMA8W4Q1pxbmckIGFFJck+NpsfU+DTL6bYqbMBHFonLXrLN8UIx9LkA/gTYFJC2c1O1iUHO
woKppq39qT8MBm78zil3inmjEW9aAgra1HT8SK2bXPb1XdtNVDnwmYACNpJFwbjT26ZWDXkB1iYw
mlhb6GepGjTWUJS6vqFrL6szhxTCdpUvFs25Q9LHJg60Gz2wfeiFJG65mTfFXRio/q/rJmVeKaxt
xiLKOuP3M3rqzH2lQR1HEtRW+Hlw8//EADHVhqYSrdoRNqzn9yRY9oOffdW9+P6oeQ/L7gH6ZFDu
PIKfK4g211cn3VDBRcniwGF0mO5/WS/L+3D/ibbQFo2Uw0O+BYP6X8tH4QvI23pwVLDYXsRWvTJQ
5eiRVjDyayoe9P5GOr22emLgz+PMVBYyfOFu906ZJmOD3FslIKwH9yGqAEFW1ZJTW2HZwFIw0ADH
Rx0IRFHnV05nfab3vz0Dsj/zbH5Gxfe8Z0e9RUSe2Y9GszwN5MYkz3YLBkSiLHmQnB43cfHx4ARC
/8vphdPLmNppjcGdE+DfAGMib6qjjBvijAOS3RRqA8R8Vhubuaqa3EwkUT6slD3lWk8DPJEVyZZc
xAF+uCiIIdZpgGKJyG0VbJeZwfP+1PjZacFoRG697KiMllVmRggCIciERq2CmQzUcKlfhbd9ihMg
kjmv9QPGCCQIsyjWJfLQ9CPLkrbOci/KrHQzAK+UOukxnecXp3+LC3bbMMgwqclbT5VNwZY90d8l
B7z6AT75CfzvJ98pTUvjKDfxEyzwyb/YlZvGLvs1B3Vwryvu2+hHz5wZfO/sB8gqSD7IF3kQP07+
9QJrkoWJIMHBh6jN8dhAjtyZwCq/wtlAYAwGyh/5KHmVyywJrzfwJ2DSjWfjTUd8J3tXcXVaqzwk
/bivwlFysBd5Kl8XPpKcuA7YOXFdSjQPmEJCFo550cnNs2n2m978a3pbWIEoCgYyHFRsnYvLMCcm
puQL7F7tp9mXCa0GdfEl/sETMDEAcBEYBCDO2S6+Oeuls8xaQXFGhV5qeZjm197eQMzDRicN+GjN
8q3wSWJzzSdPbfLreeKTURJiAsCBTR3P3BKDwQgz1bfBuDPCTa37C72Pa29GFFLea91jY++Wqg+9
E1ruHejrXf81q99OFDV5/Y8XAsVL6hSQn6QWfs1Y3kSOS8yf4fQIZJ0SuqOO3A4V5QASYrS5J9mN
UfqhDZ2QQ98H1fjBkqBMJV/UteDExdKQ7eHUL2q/zlSi5MP63CPqz6V9r6iFJgzXQJGh08xVSw5u
J++1QG5EaAlYThjFDYWlNmB+uTO3SB02oBk+Dro77MjmfXS1jXWfuM6d4rbbfgBLfel9xIHh5WD7
mW60INsXdzagDO6ue5+RYAyvyzZ0Hys/vI2D1+sntfZZxosKIx2cH+bi6dZnbTsRc0TqhpcrPGdJ
Hux/0UDEdx85MOdwQEYqbEmb2GWf1HCGYgb1DalvrVLbKVorCYwrVWeK241aIQC5KoLJ+Q0YM1ZG
zOngc20BrpRl1NT7AT2hQ6PWuW80nfo49Hp/yOdOpd6cx8Xb9b1c66BQMLby6ix+BCqM579AXdqw
gVQ1KmzxVlcPQxPEzi30j/N6GzHfrtm2UQ+0atzW/B7aQWx+oCod9g+JDGi31uY8+yViCpJGSZRO
8MLsFcyCi9981j5Itb2f/TYDqGMfH8lDHNhBv6N3MhTE2g1AiYpjxSyIVYgvRlIv4LWxYVtBr0Ej
OxAcJdGrs0jqGmuei4QGrTte1oOG7/lmOyOrQVaewHNBVN5M2sZu42AOjUByqGvBHCN8GpfTAoWM
2JuKCB3aseGhbHbYEORjTH4pA/jnIaelp+HGSfoQBKt198RQWLUQ8ZTEdAvNMmQAg9XyGGZLcYf4
8OxF/RpJnNKgYoyd3QE/1rvT50R90myUjQLWNUkau7a/p7VbIZ/T0q63wgxFzWXcOMbXIgfdmqyx
ufbROrUhXNlM7as6XnhYjvwF5WF9pzO02cpNXXjU2F8/ybUFEYMHf+CpOLHxucNgfDFZaI/bqdT7
aPhQw20ui/5r6zk1ISSGdWXMaDvARI23oRIeFxokiw/8NwZpbXTdJb65uqKTeCMEVqPOjNZuuLlB
98zcuY0nEszJIsktVld1YkbwhL6uad3VOCV0RIHjs5rGLZQ32r44yr6yJGtaze9Pg6jgE3qU6Is5
whrKlB17XyLLjfMvSO/j6q2zg7JE9e+nWu8BJ5BkLWv57mkZX3AQMEhYSlTgW8he2vKOdvfTcqum
98nzdT9c285TM4KT5PZYt5WKBYbZc9SaLig1W9PHlONibpHYSxa19lVEIxYgIR1YLtPh0fokLzSH
qdCjYUISD+k8z45d/SM9hE9z5IaSk1vzRnTWEfh1pD8X4+8N6SiGSGBJJTd2umX6I5VhFNY+LScm
fgfIk8WAGL2px5qf0Pi2jD908HQ2Xt5srx/Q2kvk1IpwrfREz4x+xEI6kO3oPXQTB8kLYW2rUBgE
Zd1vRakL+oOsQiOHaMiIjCOBwFK++NSQrGLt4H83ivEsw4NKHFFyJmB1Wp0iEZ3RrdkuGNTM497V
q8idqm1XZH46Sjxg9QN1alNIgGiRaRQfTITYCMNXBcT9GrcbbtR8M85QSrkDaAUCSddPa+XWgvYP
PLHEUDG9K6YbShelTVygL6DrmDwEGs7Jf6bz5C7NpxHurtv63SMVXnYwhrIDPiHkctY+YVkE7ZkQ
DSrP9Ibn0XRz6EDU7via3HR7Y5ODh7R4chiUP936wdk7276Aqh110wCKnLJSwFqd8PTnUJ67nNwH
WoZZ0ShYe3GEbKVXvERBdhvuwA0Y3xiH5Fl9ur5+qUHhakTjXFdlivUn1LX3UInyo0cwv8HU9BpC
AKja/pBY5OH+yo5T/XyJy5iHxpDBIrTJoBfqZt50SDcPC/ovBUb+MsnNXHu5nm2p8PmJ+3GE0D3s
dX53NI4LZJrdzC3dgkvHfivvIveNNv4djjgGLSPC6UayYH5Hri1YuEMFRvlBOPv7B7S3rb6Bj9HN
9+jwhkZTaAGNAPJeGYHmil+j44JyGgCRDkKSiIwgEesLawA0sSccvwpdRntwZ2jbWxSD3T8grI7h
vPcKVS0nivFs3qDb52ZgF0yX2xyF1r7dmdPRsZ47dU/tp6gvQKjBIN6wyWV8Cpf3nf9UBzRMiGvg
a+Z/P/F5NXHmasnxU1kLgdgnLf9AlWVQUUyYfl4/iouTAH6JE2vgfQESj4vCaesoC21jykCsAYq1
ejE7N2OLjL7j4lvArThQV6dA+fM20fl6iO5UtEiAfQEb2XJoy/bL5OiYbS7ol79fDrpqEKoDHIMX
Zs4NDUYXAuKHB5MaR99yFJ0XXSYocpHaYC0cAA+UAJc6E5nQi04xGEqTaBZWH7Px3C1AXqJzAdLf
InklVPK5Wds59CVQ1QGzLdR/+BfwxBOMopqzhUBkOE6aV6JB5yxuXp2okpRBLxcFfjTek0TrwgaF
Gf8ZJ2asYsQ4y9IXXt4xtwn9OH5qZ7gc6GbJ93iQvYkuchxoYgGfRFDgRoYAaoVzc3PU2tCdGAsv
jRSXDXfVmLpD8kgyGSnqxUXihrjfUcIbJqLjLeHA4Ycw1LI3kt8qbNNYqVc4QT0mkm/06haemBKC
eFFNjjUZMDUrRxUFCD3vA8YOEbiSsuxI/hrpL6xM8HQjMWLVafgWqvUGozk30ThKMgFNtiQhTEPl
O0/MHjYm51sNZIrmlfHk2vOhQ8Fp2UBMCVVOVoHBaMeRljT5MjpPtHuYaea2ysv1q335aBJWLPho
qiNEqSZ+DaAnfXMDMJJrOb07QJ2uojdO2Li6uqnbm7gI+lj2xeIR6uyLxY2DF8bWQbuJHEyIYApF
J9Zu5wLwJ/0jAz+7Xo93CiZXbS3bzk7pLkXjT83XgjPMVWEuO4pV+2BO5a9G/VJXeSDqPCYKSNJ7
je4NYwBEiPHpAZUOEL820GyP3SEPv5m0eTdVSZnkMiXC6jm0Ho8s1KJQIzq/r6XRD5TZWP0wvo0F
9UO98WeblzTq19DRodttBRVoCOx5CiICtOFYBCHtjk0uLbuvhY7TnyJcMxISNFA6bEThuFUUB6rz
04hv1Tr6Nzt+aki4YJ2dq1UywhCEdzyWvRo26p2Qlytf6NBDm2ZbD2DoqB6MWAZquHxi/N5utDJB
OwzJkouyn9plQw3lQA9QddeoAkJ/GOpjrgUpah8ZpHOgVK5LPjTr+/rHJo8FJ1+AxcTNAik2lpuU
Sx3oyWwwH1Qx47ZhyfQxONX4dP1Cr0UXLPSfVQqftnhJqnyAfoNHzB+pcoOGvxKWbjx5hnqbMhlO
5fJDyl34/1m7GMYKNRBl6hWO0yrQ3SvbXdWGiB8/r69p7XtzakW4KMPS9Mzka5onqH9DNV7rgVdK
nnMHy1xm/7q11ZCI/j+G2FRw0aPycX5ooNihZY9Wn0diNJcWT1UfiQnxC+vFpp+QR2TQI0jM9zK8
72UKP+v+8o9pka2mnRTCFccLNBmnzahv8r7HPHEEojFZ3L8oTvPbgIc8+sCIPtCKO1+k1UzK0uiw
lJevcbhpAOmPbnUVPSbjwFLfWrxFxob9O6CJ4f7UpnAbrGVhhYapW4+iX5RZG6aaHmqddrpRyA2t
t0sYUAUk598kB8qDyjW7woEmg630TIPdIh+8xtk33R2hCO7AUx7zHtXpzg/ZJi43vY7pCdkdWT1T
NDMx18QbmqKmgdamc+bkJtCcZfOlH9PHZIR4afzKFNn3dPU2nljiv+Qk2nTTwICohKUyZH4Vx74B
EcBKkQmcrS2I6+yhK4eGAmZizs2U2jApif4bnoqBPiuFVJwdIY4Wpvk103oJonLVGgU7PUpR0DwT
HdWum1xTVOh3KTpSptBwnS4G13D9GJoyIMra/jknpgT/NCqdRUYEU7ECaZPMgEQRs1OIbVCylbik
zJSwhxYp4mGAODw4C29a/avuPNDqrq+PcfU9A2B5+apqr1q404e3MnvSpjtHhphei6kna/1dzTjx
lWKqadvZ+AF9+SPPD6p95NgmW3/IE1mdbe2TdGpKDN91aLZOFKFYvVi/svg1K4Dvo4NfKXCcKt4M
JpNs7+ruonJpA0iggstOsAjJFCVrhxAHWZC90/Zf+ir260FWt151zRMzQtZk2DFLNBNmkEXedKW5
WWAimciuyXVJi3plD6GQhAYU5YJ/qJOf3zkgZv93XKZCkJ7NdRmMao6iaGQ9pJ2iopk3xa41tI0k
n+CvESF2YvyBT2aC2PUS81oAlx3neQyNqzJRntAqcPweguGb6/eBu7toBeAavCf58NfFDOZSG2GZ
G3gY5/Ur7X01Oc6L24ZfbWd2GRp7WiPBDP3uqIsWgQYHcAFgMODtuAud+H9dDgptapTpE6CwDMj5
MAAq+gXojp54zkh2KKUEiW66GVFAtYdJCSsKSJdsuyV1GwhWJMXoh3QMFmq9qKXm2jbbMifbpE7m
V4XjZbqswrjibuBE48KPBCksygrnP3me0LieKpD3Fm0LlByyEdCCpj/y7vH6Yaz5GgFSDP9hTOwC
gmMNhZJkA1Qrpm5LgKgK4300vujg+jC5Vkfp/TdzQtQttWZRrYWbi76UGN7UnLt0uI/DL8U4uFJs
89ozAMNSaGwAZ6kZwJWe72Je1cnUqqAMjkafobXqdG6aaX6rvyaQzCL7pbwtQ/f6EtdOzsKxQasL
IQlyYOc2I70nU8xGMHg1fmcwr2A/i/llVGVdrpWgDonLP3aEgBTlzkhrDdeI2LvBOVDqEsV0tQX0
yLLu4ApCHVU6rtiGBpGOF4Cwj3M0QaspgS1Le5jMB2XydDygoQPQd1D5dTYWJh+qTQPl6dTY2sPP
6zu6eoxgneP4dMyog2PgfEtzECvSfAb3OJy0U79n9VeLbPRhVznoIubu0m/ZJLkXa6Hw1KTgqHEX
TkVLcYq0bbxlcZ5zQ5FE29UDPFmVkBbE1JhHMsCEUsfHmgM0onozQNyCZOxtiKWcVNzxxCh4siRR
b12nrK1sjNJ6Vj3+aOJ7CxMymLq9Rw3sgBGkZyWyNw4KlZ353tqyxHjtoYUA888ZikT4Tul0c+Vg
tXG7z+qgBoXRWD0p/Y8werXjY1k9a3bQGC+VKckp1533xLJwURJF14vZhuWmTn2loe7SAdhE0/uG
ggKyYpt5fJqNeKtEwO6nz7Pxqg1M9s6Ubb5QC8kMCvbtCpuf1T9Y+NjXo985Xp7eD7XHhn2x4C32
1spwrKuxCNNJgLmDQxgqa+cXZ54jdSpMWI01v+ierfYhHDdpIXHktW8In4H6nxWR+iNLw75UCKwQ
E9/0Hl/XzaLtdPJVB6pslDxmV7IHDrMCmQLoxYHSFZaUWHMBjV+EIsf+ohTZllavs6M8Q1DaVUpO
GaG7jMhmgiVGxac6xI41ZexgdCj9cvhCwpsUD8qYoF56tCKQJxYSf+EBVbirUHEA7zy6/8Ciikkt
hGicSG+QseTaY9Xprt7s50HGdbDiHWdGhItBcpqHnQEjy/TQ4ZXOHNBNIweTTS/LFiP4fqLYWmlV
3I79GUO2vZ1D1/77wT+09cHbwN+oABeIrl7UwN1lFhImTL2b7NUpA3sJZsy/ppXscFb3DbMS+Lyj
mIKX8fmtcvQkzEoVpqrwfhl+1uOzFT2T7u9fAVjQHyv8C3WStC4ZOkpMgRXFQqEUQAE7oGFQ9x+R
UXtjKHG4tW8shFEgzQ5uIsiYiveqsdFS0rk5K79vos/RAFxBf6Xk0Vp22hiMPXiUJcngygcQpUto
VWEmFPzgRNhHUtq2yXgyyEgH8GfnOlZQRneNfaxNmZDp2g3mkEiCKhj4vUTmIKA+Sz20YasE5q4E
o6v2JS7f7WlySfd9MYIGEfh61rLmJXAPQE+RMEE1RQhUc01ZlI6wCAJ7V+lCTzGjI2dC1Jn230yJ
73v0HMC8lHFTyuhlU7ZT9DeDLO5S2rI+xvqq8IRyMH+BnqCQirWRHlZTBPWyuWvYjyKMyk+70pT3
UW+r59bSQ0ALSxBOjiRmR7Ys1pHOet5t0QqO9wA+gyBGdQbLeBwKTDIB9xjXgw9ep0GSv618k8Ap
AKoaEEsbaDcJu1+RaWr72SqRoTI48oa2D6TE3C2IhowSHArNx/XTXvNlkAdgYERHzg91vvPbGtG+
GiBIgC9tV7tZGRjOx4R0nKoPdhJL7urq2tD2xfQrb9KLzQ3FbMre4GuD/rr2NunxHOhWddtE1QJ1
b5BTsDLZYfESKPVaiIAgNfhnHE3jSo7CKyCsiG2NXBCwKj9081Z3mE/oY6U/YhQH5MyH1gzQv7u+
rytrPbPJ/fEkCprW0gwmp5kDGbS7sMXP52+8YEcYczsQ4HTofV+3uNaqOzMpuPg0j9FkmdxkE6jl
pjS3+bLlDUvN2lVa5ybV3oluTcfv6k1RPVYyiqz1JTt4rwJPgpxZcF185ys2gNARvYhbLvvbPdkd
mlhLgMZtEc2S2LFWHLE0AJ3xtEMB4CIKx8yoE5R1QYXT0BAc4ur8ZEWm9rwkk655xsC6j5Ea2U43
c/KrJr3zzZniIWiHHjydEzp5e7NoyTviOH4b7XL7yU4zkm2V0hxHn9bQagqagWZvBMQHfk6N1gdA
XfsVLQaqWJoWaf/muYoT/GcHxXQtS+qsCjU4aqrGnqHvSuduHvZ97Sk5YDpTjsL/a6Xu0MrK6Y+p
kbHn/38uyh/7/DFw4rQlplxyO8IJRss+zTwzeatSL1K9OfkSG7sJEKkolRzjSo51tmQh/owJsn9M
tf6W2YiHn+DCMPtf1y8G9zshJz0zIXyuq2Fgy6RiV2MwppbAZ6jahqC96uQ7IFMb7qzBdYsrQRX4
IBtRFQP/nN70fB+VUXPGxVjAbOocZttXB9t1ms8k3FrSM1szhWoKZo9ME+Ri4qVzGghYztHI+UW/
QlqILEBpZIEBGrVpkUFqVr6hNqop6MUZSAsuKkRmBzpjvZ1A8ZGj41cckekHafp9kDEJrvkhhovx
MkO4RtpjCZFMG1QaDkyDDmFPgJMvLBO8aSYzY39sO7DCzK2qQxfMUYsjVewOGt8pBmf9OppySQl2
dXtPfgmPeSc3omWdqQ6GCtRgPD22y/cyee/Qc5wzdF0W2QTM6v5C4QizRVw6Tqyfg9gxatIey2ZL
WwINCbVhkOO9l471rjBAEa476drN+y1/BkwLAQWWsMkQEcfQ4Iwhprgu7sqoPLLCcEPbkphZ2UGs
B1KCwI7gyyA+OkCqYnfawnnpID+6hK6qP6N/6mSfxihJndbuOcjDDBDB4F2ri5DwoSji0kwABAc1
TVi8VpDHVNtDM6ERN23zMt4j+l/fwrVmMR4BmId0HNUA6arwybOVpqlqcNBg8PKXCs1MIGY1EENg
zHeYMujKfpTla2S8poUEtHc5iweKgRPDIknKVPWZ2nE2Q1PB1D0001vFT50HEn6D0Ipbj6DaOTj1
liy7xMH8xUNjvSfRx1LetTKnXU07Tn+KEOymbs4HqNsh7VAaj+BejhowUrlP1G+p1XpGs9PzY7T4
xexGikfAml38NVEldgMlFci3oecAtKnwEywjNCKTU4+GthOk5D6OqauWH5LDXkEj4CWGKwMWIGSM
tnDYutXpeUhhZUCjZdww/VuYb23uyM0mnQ9NOoCiTsaGs+Jiv0MBOkAY2sD7T7imRJmaHHphracA
dDRbHukeVMtPAETqWz8ufUCaN1b3mkR/j9w9NyyEPr2vVYXkcet1/VZPbyb2c4plzJiXKeO5DWFL
O2MutbyGDQfcO8v7mO+RstphETSWvlmo5Nbwf+08ETizJj43ydwk/TDBGgSIFbzh0MMrfihhul9A
ZDg7N5Oyve4yvyP2NYuCY1Z2pSRJg8Nj+3By9UMOhM6xu3EC5ia37Qb0X4b3NG++sO1wGF3iWpIX
F6+1XLMvZFfEWaDOmGHFStYFEdjoOplY52V453sKGDeQtuCeFseSh14h4FcEMaRdvvbx3nJuuvo1
ZoElY4uXGeJLPfkSk0mp/4+0L1mOG1aW/SJGcACnLTh1t9QabQ3eMCzJ5jzP/Pqb1HvnuBvCbYR9
F/ZGEV0soAAUClmZVRHCUL348fxB5ptyRqOUOwg5hb8ew+cubQfniSVjnIp4JrAkV+/VRNFMnzcm
rarD5eDgzw1AlUA24d2aPX+XFA0/uZGhb6ZTaGFljkX2ly3wV9cfC8wKXuRYXS0D0bcqKV0SFMaS
yglNcj1WwF6DYb+bRHftz632a8T9scmsaEuPYxv0JJ2TlM1zppqQj8nLBljNvNiZXU0AjYkKVadJ
mi2vyUDQw90VzZWRm9IEGL2kvanD2r0PcyVdtyDnvJanuf5B+jh/GKWUHJME3ATUsscEyXvXu2mN
fpVm6K3f+SSHT8MiL2+oE8ZO3czEjbQ4Cd12btR9rNb5u1Xb2dEco/EIYvZon8jG/JT2/bHrE9Tf
l4rMLvRVkndojtZ7K7P13Wp25FcsN6mjTlnRgB1U91JtfpRrswiyRn/UoO+7I5Wqe62U3FV2Iglm
kRv4kHPF4kLJBIXO83CUStVsB7XsnEh5JQ1dpISaGiXZ9SxsTv16wiHyT0xtn3Ia+e1kW5KEnhY7
VfeGlNLYwlvlqwTQjWJeZXENaS4vNwQZIm9bxl0J7yIgfQFzJxOmDeBmUkmwEBbccNsO71plhj7z
Yd/qJVQv0t1SdKgmyM+XVwdvXNGluMEKgW7GE/G5s+U4msNi5R24QbHCzftRTwFjrru3NLSPYtnP
r+k2Mt0Tc8z+FcamLskzzGXy/YTmns76nqK4etkn3oo/NcJsXWZr2Ws1wkhU/SorIDJdKNOh2IYu
3Cs1FGlbcN5G4RP2fXC7Irf/0leV5CueBu26+8RK5uHPyaI11P20kGbTtwHqZx1q48j77KWnofJ2
2VfugAJIuFkHsR5LFppLpE4hFtE5pvqBdM1J1ue++esqHhw8scFMWlPoWpvNLSYNYiHJGkyR6pop
0oZXdfggnYC+n+8RgD4oZgHFxGIWLS2rIn3CSi818PLGpkfeZl3E6sw7dsDb8x8j1rYHnKzxbAJP
MejlOqepuidAz/yytb1/mZk/Jpisx6hXqRwk+NHViRdbEm2W3jHGj8tWuOvXhmQ8FJRwNWab+myt
t5MkxdyMylOfOaqRIgRS16qRRgnfwbkL68QYswlrvbaqVQZj9vgYGneKVbuT/mbllaub+7gXVB14
gYANf+vElTXEHzOA4VDWZqgMuDypdRCZLd3Q/2UmWEC8POfUCpMcpnKqV3qHBYQyY5j1SHTAnnKX
5gIz/8sN5r8pARtxS7iardEhJSgjT6oDMq8U9RpH114amdqgRq6+m4tnj6LNkDeKW3b1/xMsFtBU
LrGCxiHkcWUIlMIs0RBHVyaiVRBZYUZRMvNyrTKcXpAB1fXBCUc/Dn9dDnX+EGrY59Ckt109t484
WbRRY5OsXGBkSB+jNZCn76seZAokPqKgSHype2vj7/+Aid3SgT9WmaAnklp17QyrYfczaZ4SJYXA
xpU07rXsMRNSOXAH8sQak3zkZoIOKA3WJOk10d4J1C1WYYazrZwv6emJESbXABYrjUIbRtL6Phxu
VftmltHfWx2W2O3wkgsu0SmCSoGIpZC3WZ1mVswE1rGd52uPzMpsw2CFHmiRxDfDhEdjc/lpdoV/
OWB4KdXp0mZyG9A7rAtZsbSjtdyhhhng1YO2muXXKH8P4NEv51tZ6d3LVnkzeGqVOS3tLIzsadis
qq/28FvtD+pfs7wjUTs1wYxjgtaFTlVgYoB2GLQcl5jWaMsDWOiqUx7+wR3UEtGCCzQLRDXOF11p
5kU/krFzJuy+IMM7TER/bRNR9yh3GwZx9eeRj4csxkzdV+miDDCj477mzJZ9N9TktxaBRX6eg8su
ccJw64nYzhWspS9tHm2akKbMWtTprN2tCp2gabzREpFoMSfFOLPC7BvlQqpY0YE/zNtdvfa0FaVl
nPCGAbBhABtmouDLhPdiLAlY/WFAzzrU/k26KsSvhm8r9D7kUAIbeUE7K/xrYAsAWrimEJAIkI0J
5jwe7BDIx6jtW7QFImuSQzwiknuzBis9qECuaz29vzxZnMA4s8fuVRGemEIJ9qTR1waadtUuL/Zr
lwn84lRwzx3bhvvkdCljAxDLGIaUZl8TMIo6vRFknZfZT6hzqg344LPdnKKaPNB+sHAJFGFOODvH
qatsORsXI32qVXzBshxzQLlUa5eJ2tY4r0pnbrKvckU04Ha0zV8mLV4IAhySQgNo7q47UIyAbdUb
sJtAcPuxwpWHXp7L/8U4mIHxdKbqoHc4H+NsNddlUofW0ZCM6CD6lyw/T55L8tiBdyw09yhx01QS
mOUuFACP/2OVCVmpztVJNsfWMQcfkuil6uBy6Msg7KtoXeCFIhVcQPkT+ccgE7NTqJWFtMLNtjs2
1q09O80sqOJyhxKiLaCYA++iDR7O86FciBnWUQ2yHUVO+pvZjmdXbhaw1Cla4c52iVYJQx2oHUMN
QyerQdEmoAn85Gxx28Vjk29FWeYLFURnYhdVbNI5rSx9WHXjRh2a0i/HDM8G2GKhLYK+bw3bzrmf
QzZCUc02kFkCokOVRfd1MxPsMbz5UrAswLZng8yVZYsvjH6RsmltnQjX9DCCotB6E1c/LzvCO3VO
jTCxL+WQcFjHpXXKJnLm7CVXAzl0bZAJiritOO9iBHD/P/4wsdGDGKENc/hjoB3dcOb6PtGf4/oR
AHwbXepT7eXZMc7fNDlYh92UQ1yBJomrmq+XXebt3affwayDPkE7PYThsHcXkVNrT0CnuMg9Qeb8
929f8FhXUDKAfjLUK5mzMNuEOuNGhcea7kA8dVEl4Jz8y+58VfYFm/6pFSa1i+06zkkOK6leuErn
QnzaAgWofBU34Pu+Gs3CD9XrJDuCRHkeXvXsd7i+daLe0W3UmOz97CuY7G+pZXnqB5CiaYlnLphO
wOQanfbgKjJa1F97wSrnrg60XwHtSbamNuZgBJ9sCFly2EMjRe3mnY7HKVP9qfe66BapcRY7+Dc3
7UaYATiXMQUt6DirYwywTle38WZXp3jucyBLd5NRvFBBf2PyksOAbqrf7W7xk+v0+VftFbfqTeJu
5Pnyc+7E1/JO9L7LH4P/fpjG1IuMdmqGecKHNdZjFsbAc+0zTVDv4G0QKqC02M/NrZLDzOuqQWUG
6ION7O6pAd/RnO765aCvnqKKlDh543xqitmLksVW5lWDO33nyXh0yVTRm6bIArMFFU2fT9kKC1UB
lnQFqErRUxj3BDx1gtld0nkGO8sIE0m619urmHhT8TOWdynxBukQdtfKLHis4kWBCtQmaIhsw/qi
XTK0ZbGkyhYFxJctr0mubZGJz+dXdnUDtYFqHsRWILfCREFIYtyAUkRBRZtD53cB2ji79yR4XtzB
r2nhQtGL4hkVvKbdrvIkQV7B27JPzTORIVWFni+bi0ndOjL2aWT4Jjkk67/YwZ0FPGzQb0C8nx/r
ljHJaZfAzWW+TQyXpG9Gdaurj5d3bO6EnVhhNmxZlSawcsFKmsrUkHYGgJLdIDoWtm9lp0wDVHlj
EkO/BwvumYDcM8cK7w22VdxIctACl249oTNqWKmmV1eZfVfAPkGDVu7ZopX2+fOMeTT8opQNMD4e
jtg6ab4YUaxUS+eo821HJnc27834WZ/f1fKbBMGq1e2Mg4VFod2CPfHyAHPOIrCzoVSPIxevDyyY
WZ4UI2vHuP8k4FhBg74S2lq/h8Tr5pYmlmCoOdF5Zo5Z8ka8FDJA55CemlI/lKyjJs20HZHT6/Pu
smefWzo7rKAxANRlg/Ki9HEeobFFxja0896ZDmBl8aGe51YUesKZOxyqYEydlVbeGySFqP4wOujo
dlIaue+Fm11rjkzN11bgPG+sTz6IPYMkOyfTSvBB6+Coya/FjF1sdXGb0zE61u3yDxdicDkQwBo+
Oy/YnGpEnwAxS9gDksmmYDgnLrx+717inZ3R16mgFeicF0G28amX9HXc/5hl1qzajngSAOTQeSq8
WaZRQ4cA/WI03JO75Hrd2f54Be5Nanv2D5R+C/rT3v/sdiFaA2jkd2831er2/uKIKAR42R/GA9Jn
aOpCxLOV9KhPZLxV4sPC75JfX0du/z40YMcMr6Fz0NKaLhRnN0TCLgci5yQ9M6uex2EYoY1o1WA2
6jS0GY7Uer5s4BMS+HXE/zjG7MWajEbWxoSF+X10tR3xkpvqJn3pvidO+Kjj3YVGj+QFmuoUGAT3
EHsZ/f1//ARm0os6Az1lVPTgXO0gqta/KdfErb7fFcf31/qoB9Nz6GCmJRf6SO5yZQmCjgdROhtk
5tS11SjC2yqGQNod59vit+VUOxDPWPt36FjKkA5Hf+IP8mg92oF5v9CPy+7zLmxn5rd976T2BBC7
mgK0iW309tZyjGB8U1zIiNDo/l1xgDSGcEQ7U8FD62ff95d5B5RZBRQE93h2h7OzGgxUa9Y7ILfv
al9XE1THcwd883gYlfujFEH+zpPBNdI78o8k9mbR4xv37ELjAl5XVBn/2Jv3UpuQ6Zgw7muPS6kG
8k15a7uBakcTaNq+sm/RahiB06Eob1brphbdG3kHigZ+JfgPyh8gyM8HXprVtQKsGpv8xmftRum+
tCPUg58uT7DIDLOG0YEhq52M+Q0lbGFNdQ3iqnepjR+UPhTkqJ/cqF9mdZNBsT75i2XGpbiMe0Xf
Ysm+DUFwGwfhveVBsfCb9U0JtN14NT9Ix/L3o/6Beo2Po8Tv3IXOTvcsWlX8HfPkUxi3oZRsTpGE
0c0WLNsRd0dc6VIfXPboPXHm1oFcSiD768HcXx5v3t1gqxYpQI/ZID1jmZzmRZFjsORgEPrFWc05
kFTb6VtM7VysNE6WWxRYf/a95qndJNhMeBs2SuPo/cTSQmckc/XJpVZrmgXLCjRdofxrFMkAcZJa
dWP8QAuCsSm5Mb8vLxAZi7YDEq1j4MCO6sqM/FmJ8tTpiqjxLg/l9mtsOJ1aY1KuNGq6pQHjoJP3
/b5sQRXcad5ijU6WELrEr5etcccOrgEKiP4K4AHP12NnKtE0TFWPLSdx8dR7Pcu54ObBK/SDQRJA
dbwgf1ZQz21ACHZBY17dO9XGDgfKhHWjqmotLwurK+DnD+EUUYkku61PZe3AY6fkKNJBLV7XRYuV
tzEA+IhO5A1P/eUNRx2LSBuHtndKyfLquXeIHV4VSx7M4bxTctUvS0h/T49KZTiFrAX5sOxLVUE7
cU1bPb1G/yQosKr9MEzYxX+k5c8Mj1o6OonKLD8uiTWheTUHqEHU0MBdYehuQ36soW8C6dr5KGZE
jaVIxpcrzYs5XSs2VfvX2gqG+E6v6VxeGbKQF3LbL9hYPLW5jebJMWlAl1iWO9iMuowmQISUmgRy
GA/sHr5c3c72UUFjoT0AxeYLKVB56fepcSY04zxU53SB8WGSvvddejCsb53SeylIj6AcTsnydnkt
cLOCU4vs0istvZv7zd0amDzUUOLyNUPBz0BHTGTQqYHg0U5GM5pGcK3taS4HibQx1kzLlZDZkXtU
n34Ncx/C+0keyTO+xkw7156vwQMNxiVXnb01zDwzvGvKF1kqaJk9N/kvyXoUjAYHlon2HGxF2NAh
u8VWDPRMaZtYHTD+6rcW2RCJn3C7VdW9btDW9MHlBIFFetkod85PbDJpKUkUpZ7J2IM++TEefSs5
LJJBbc0f55pWkWBn4my1YMfBVRqvgFvzE7OkwBcUl6YMWEYBxbpesh+b1nISPadW8mOsRQ+e23wx
i+nMGrOY2lBpjSjZYK5lhKA5gqIsDE23Mh6yqaNZdyQicR6+RdSGTcjlAcXD+AcqSVJmID93zCT3
uhalLPKcQlthKLTHafidQw98zET4Bd52jy49JFTYXfFOxj6TpyQde0MHDk/BNOo3KuiSQSlDCdqD
p72ae9IKygkJuJef+lDRNts32u5yFHEOtbMvYKIoXiZNimyMtGZWL2VXowO5V1vBUcINnhM3mcEl
ySRF1QabTMZoH0WJA/KH1oCuupX7Pfl7okACl/BcZm+dqdgWzndiM+3NYl4xlXYie6YKDvjkWUmS
b31l+UuKqFXq/eVB3L7/S7j+sch2BSNtU9Jx2BCbwPOC/nEXdpGT5f9QGYdjANfAP1yNPvfkkyNG
Mgi4hlKAeSVcyWgtgd5RFjwEcjaVMxPMth5CE35SN+ypnJY7FBSpMfsb7KCM3DlOHFV6uTxy3Miw
wTcAyge8FLN1HG1OANqsGrhU0lHS/C68bZMAYgRaKSTk5Yb6iS0m1MfSXtpugi1zreS7pa+PdmLc
D6sd1CM4ajRVelRJ0lFIyCBJ6PLlLkS9x2v0+DDk4FMC63Tx/bL7vINrE+f+r//MyrDHehrtBN8U
FumTVnU/QGx9k+fZezg9FXg4y8LQnaQw0LOUrqTEZT96V41IdJZwUr2zz2D226rSh9TaYOJdeTPa
+kHpCOr4T+Yg2G34dnRAc7YmWovtRVq7ssL7DuwkkWPJgRll+wrNVkJ0HS89gUN/DDFzDf75OdEG
jOtovcvxEBhLj5JoaH6P4nKn5a/Q99gp1ky1pXeL7rlTx7tBt59rjLBSZjfpIrsg2BdsE9zFdfJR
zGRXePie5RgfJYPeybwmyBM7CyJwT2Fn+ACWCxIE7q50Yo6ZVEmSBqlVMdjDgtp3786jWwFPczmC
+TOK2QT8Dn0NLNRjAgtYO6eA+6HrMjZrPwSpvA7wVaYIzhD+4P0xtP39ZPOrUjScL2kHoH/5QfT1
zkzuIWqrl+6wvGvhJJgqkVvMGdJOcZcA3o0FoWm4uVLZ7gJJaW9s2b08ftsPfTk67P+6xR4dVQGN
Gb0AbD1OXjtUzXPZLSCo1+vPTeyaVnY1T8Fli7zSGo5G5KsWUg8wCG178slIZmjFrT7B/2sx7+YG
+iiAAZRJTXNS3WTa7EhG7Vv6xzD81stfatZQ3ASpXEJGaigEH8OL0dNvYWZ11dUmKwucN92UlmDR
1BR3arTYJUmc7S77zZvSU1PMlNZ6BRZmAlPZFO1zdAhHybBPV6gKziIaBoFXbBvrMtSzOgOa7eiK
dKwaVPxBFWKY95cd4maPJx6xbASImrwyQ5gJpTwYEvIsVeiy0HtPijSa96qTKUCyTUYwm3jLHFPP
hBhkRwhNIAt/+Vt4qxO7+sYED+68L/3dljwNEogmMY/Rxmzfgq4FWt22fj31b4kyP07lKjqzeKkD
2L2ASLBQSdPYp8UJWUobW9hNtUX7brdo6u+qNIfRElKzmrq4UaQIFit/Xv+YVM9XTliHwKbnMGla
jelE0gpeyWSaaTzqggeur8G68SRsUoYAmwC5zDx7yAkuKlaVNkAbF89W3Y87NbFaz5y2zDkO5b9e
hjCHJARvtdC0QDvGuWNxNCZWY2cN0r7VogPWJLB6akbnnsSCCiTPMwCp0Yes62BlYGm+kjwa7Vhu
G0fR6iBuSw9tfvs5MXf90AnurNshf763KriLo00LVHCa9kUGHUpqYLLuYMpK+12BQmtsdn8dEUDk
IW391D9QMF/nAxfGktwYWtk4KaQn8dbZfZixNLjqav66vMA4NS2AmnHdh+gYAYqMRTo1YHKsa0B9
IKhQOkQersDSv7Xk7GvZDOS+vcnU5qBkta+E1ofA9uYFO5AAfOCCasmYOvZyDCrgIY3NtXHUcPH6
cPWqPt8rxegbTXucjBisVR0tJM0tCj1AV08qGOWvSx3yyngI2R4NwLfM3ujaoey1RpMb9CeBNjtG
4zDVgIsHd3DskRR1HdkcFMGO9nWtn9lkD+ZBQgZpjkoDTiLXHswfMthRylyN/jp/ghl4pAKhAGAV
YQ7AAo1wkhmqjZMkNrqG5vcGitX62u5QiPb/YRo3JVYClTSAk9iDP2nxSr/q4HisJtUpodFDRjRg
QzJISXo3k6GXNDRuMT5lIJQax0iwx3zNdMBIdGKd8dSaoUASNbDeDeiLLgrQY6Mw4E81gV5BIi0O
aHxul7AmeG9TRGkWd/lsIOutLACgwmf/1knSkwDqaYKPHSEUp3eGnk4g6pt9O2x+Kot6SEMtGKAE
NsR2RLFt/Lg88rw9bwMiE3S+W6CYZVKP0moXq7XNxgFBynHq5oc6Wh9QoX5pVvv1sile2J6Y+hyH
Ez+XpbYgjGDBVF8PbrWUxW06GrFjtERE7MnbXi1A18Emj3H98h6iLr2lQSwOhwbYNbWmfkX3zftl
bzjP/yCuAejShD4Qyg3s/lr0erIumVoDvrRvCFDkV+vyMWS7PNdoCbRHb1wZ0XdQAYTzY6N8pHbt
NPlRqv1i3ZllQBYo+3h1FICCZRKVDL/OqqpsNDPoTreAQ7GZWe1mPSLVmEBjvnFVZFoDgMSL+p7a
D5cHgWvHgCAfngxxy2ITndketREE07VT5SHVwXCbTmBC1g6kFPX5cy3BJaD7IC6Lx5Pz0yyW6jac
krx2lrWk/fpgkpclvJ0LQZHpa+CoGLGNLnVjsQee8NyMPetkskIQTvUT+j0bqTdQ3Q2zv040YAW1
FeCiUbT+wp7VgfcECSJI5cZ6zq/ARIZUvFUNV4VoTrRMnSBj+7rwtnYDoAUgprlRdTKZgBLK/byG
uAW3JvqOwMijD6ZjVKZgF+WNnQ325q0D3QD1GjN2cd1rWY46rTObuyL8UPOXy8H2NZGHG6jMwBdI
PwJUfD43ZhaPi1GM0GrWXa0GhKnAY8YVGmZoSvZk+HXZGt+bP9a2v5/sVooSJlqewVoy6d4qR9dg
GXEvm/h67MAhCzmaQnSQ9LKrFGQhS7RWoMSTB+1Gyi1PqV7t+cFUn9R1KKg+gPUP/VP/F6NfBM20
3GoMvQfn3yTtgOmM9WCRHWkuggRV7wFXlVokOckJPxW8IDjbNFwaZPaIseY4tcdZA4Nq11B79aVV
djMiCD5O6QBGDFSeDbLJtbFU++E8VQu0dUEsjyYDo5pxEcIj5wrqlSV9XlLj21g96VLuZuE90MPv
i1xfoacD13q3UUX3Pw63xfnHMLexbgI9HrqZGse276UV2zwIlKLEzXAE0t56Lge8mEMPwF4lL5+O
87wItjHOkKP7GsRyOPygzcrWrvHiSuK0mhuniKxvuK9F0GpHk2jW5aLM7Wv+qxIQZ+Ml3rQB9mTR
fVWN5wtwPAN3vZDEGSUIUderfNeY0btuDLdZk5kC/JW6Dd55yo/7ICE6eFcAFwF9A7My7ba0JhOl
//Ja/bECSZh476+pC45aL3Niv/VUCinP3feNE+s+FiwfjripigW7NXLiToX/tgE52ReIJcW6OqFJ
rQNAv6XRTXm3wqyre9FxdLQnDSDLIL4pvu3QpudfXru8uNIB90KMbzUy5NnnxqPJmCWU4oEAOtbX
GrUO1j5znquXap/5QuAmZ5yhyAQ0CdYDrnYsJeKshQNJeoyz9AgWqB2EGwK0nu9XD5peO6Feu8ga
s9/GuRmthg3XGs84RAeJxre5i35p4/aVXJWiaxsn6cbCOHGOCSLTzhtFGeHcct+6NVgPAY01ocod
4B1DcNpzXlLObW25zUnIGEqKpTrA1nQYvLf5KguGl+YFLIMIkPlWlPvxdsIz15gIVchg6ObmWv8y
eCAIuBrpeKhwMwfWNnrsg/b7fSFak19RBucuMjeoEqiuSalg07ovdmBDoBB6RUeRTX2toI3be8Sf
g1foevll8CRYFNu5z+wHOgoPuDgiIQcqkskLptyWOgBM8BT4bn9kP/3wiB5kOvg4WNdDtRdOJ2fL
O7PHRKqeDHJWb9NJjrjf36Ko6KQY68aJghWP5LcQOXHyo+WUwWVHOenCmV0mZPtpsaEKCLuDgyJ4
St8e9ECWxeHK929rpUGXLIhXmfjJFbWOFRt9v91BDYZfxVFzY1eiUC53Wm/8mex/4tXxCiL3l93j
1IwRQ5CU/49dJoZsEBcBdYDW3PYl+4mSRkTD6/at9RRn9sqcfr8XqSFuE/UlcAD1goaGDVr5z3V7
si71XtNLdQucSVqvIah11YNs7rJTGndbO7HBBMu4glChTHBcLA5x7OvOu1X2i3P78BK6oT+7ETVv
1P0x+f7LoMvr5MbA4gfxVeKSG/vbdxGydIuQLw7bQJaicwj5JluomxI9sVIVXUpK9a1eHvIyWESr
g3NPQ7kP2R5e90ykYczNc9WtrAkzHfQNoMObS6qoaJUPj9EoOgq5hkDLj1ot6m86q3ImValSZSVB
60DsLIdkt1L1lVD93oDSxUQ7t7lGM4m73g2yaDvn7XVIMXG9/qRXYvFGMWnwertA2mz2R1Dc3UVI
OzzjVgoSWeAk18cTS9vfTwI0kYtEKWZYaryROJVjUcjuXQ5QrglIrqCAaYEkkF0DyZCP0ZRjvprx
eyznNNR2TbK3RJkL1wzwS7h+Qm8FtBvnnrQlCtXjgsiLpGujfFCb3Zo4i4ilgdMFiFQFvXFgwVYN
NB8xA5ZZBelC08DR9z67k4M+m8D0Imrsres4p6vXH2J6M9FqFx7NvUjBkre6cO8AnFVGSehrX8AS
13NjIiJNa4CWvbUbettPJiKYMb6Tf+ywDU1A9EBvaoad5QCm5FFzakitOEqAPfJhCmxv1WksefDS
i1WaOjaEMtCBJNitOa0fGGobTHMoYKjISZkZHcokVrIKgWMcu5/WQ4RL13XiWe7ybvrtLv6poYnv
R+tF3+Rd7tTvCVTWBAPBjSncODaBPB2kdMwXZBEpAOXGFxTrfprvTYBJDd2zwF7/D0vkxA6zhS9F
Yy1VDDthofnx0IFww/g+pEVJq0XwLMQ74lES+K9LzBGfZLqWWgNMLVJ7NJTQn3TbrZrKUZXxqTXe
87b2a0WQvHHz01OrzKqR+lJbxxZWVyh9tRm11V8LsNIN7osVNcm+ij28YfR4tbXUvdoJjkjOKQyx
IFuDjC26DqCywmwNyPnLtAwRSGbqQJsLqqh/P4EmmsPBH4/SAJ6qmEAp8OyEexMIxkuQni2QwjNf
0/wRD86X44Q3jih/yeiIwcEAKBwze7UagehyAFcdmJoVv74l+9DXj/JH740eICjQjhFZ5BxFZxaZ
mTPVZbC7EhY7L3cRJXfTnY1GMIzhrhU1zPLm6dQ7Ji0c1Wyoq81W0qDfCPwbKCZeHkDOBnrmDZMA
qmMHlrMIFmp7rwPLK3XQ7xMN2RZOTA50ZoRJUIp6NobWBqu1HBj3sTt4kEfMvcl9XALz47I/vEsm
WrTBOgGZmS0umMBbAUiW241EUHnHrEh0LSgOIrTeBsZxfRUYU3mOIbXDUY4bO6hfztfRnIBdPtLR
Tq0G9q3srVehbzs12hB/gjkkECqxcsPhxBwTeo1Wa5NeADibj5rbgb5esURTxSn4Ik/94xETcVlI
SrAtbLx3jTvdkyCuaOq3JgVjhTvYFO1999uVBJDy6+S3/k0wniIHmWico6kx1hLW0cmylZZu3kZf
dsI7SLI8Vh+tE/+6bJBz7TrzlglMaR7kuakxoJN9B6A3UKeqBuHeEN0aArEnniWIwANWoQNkhRra
eaRo84zdXgY4Zymu2h6v5iiBflSJ24e7yy59Co6xi+3UEhOTqqQ260YEiSQB9FTTwQh07/buVq5p
vUMLVpDTAxR1Bhp6g+j1mkN7CVb5Ey+ZAF1byAD0NmxX9yNFK7YT3mbB6P0eTCrSnOEF6qkpJlCb
LFLzKQackfwor+PbficdpftOMJiiWWPisR+KOGkr+GPjFJvQ2lngZRPU1lA/E7V38pI7jB04siCJ
iOsii4TpzV5NlAxoIvJj9SHiAIwdhVC4N+/b3WvsVy/2Uf0WPyxX6J07ZG/CbnZeDevsAxhnoSrT
tfYGiLbCiUbtS1PdGBI41t/1xS2BQZzeCXlfuxu8HGtotYa2NajlLgfvJ3X41+D9MwjMgmyLdYBK
0DYIx3S/3BuBcmUF85Wxlz+K/UhbL/ZHOnuhrxzA2eCbQenEwXxr0ydzb3iXP4a3GZ1MiLElAic3
waZoB3lZ8C0r1LxH455UAhadz6rOF283+Ru0Rm6CxUwMZ23SrIm8MSKjLIEUJkCDyU2MHCYC2DMg
u8QdduudHIjWDq+mbaLJ5L+GmakuJRCkgfUCroFQay/jriuDIwKqrNseD+hnHFweym3dX3KUmVZJ
rkC/tsFaewW6IXi5aEOqKmiKEzFZbz90wRDLS2hJSzdkGwpQXhxTcbrwiiSH7YEcj+M68bX4/bJj
vALa6Uiy77yAeKXpWMGzH9EBT22/cIJg1a4g2VhcmQ4UoPLLFkUebinJSVRWlaSMkQEPh3RX1m5L
8O7jF7qjSCAI/G2KzG2nxaUBZdIpS4fip95vkQIqSdmd27eov7vsETdlO4lGkzkb9bkpBl2BjfRa
doZf4bf8SvqRUuNG+4dn0bPZYs7Grtc60isYvB501vNTodzkQokpQaybzBmYG6SP/t+I+VCwctRD
6RYBcEQ9IiLbd35Lp536TB4uD+JnNefrRG30CEANKWD9OI8Lvcmz3jDhmv1oHMwr7dlG9bijdyNq
MYTKfu08Y+d0cpR25Z3sKq//UG7C2P75AGYWpybNkjLBLCpQk2quh8iLtWBO/2VTxhMgitaAWWqf
ffwn4Q81ORN0lXBzBk0Rri7UFjJ/biP1ZSQJeq7hjaLjCnE+krE95/JgwREjwLuYk37EEAm7Se4k
N/fyYNpH7uWp42dNJwaZkUOvTRrGNgzqSDDoMtHnV5V2j8uu2oma4fhhcmKLXQENSnltCFuVJ4ee
4Q1gSJEdtKjue7zYU4NCtfguvHuvHyKvx+PVJ0OQKE/cHGJGGCoUFsTVUXYBnwRzsmYZKB8bdYE4
Cx6v0ftiuqM+d87lYd3OMNYImNcBXQJABkcdM43EzNY+tQmeiJrWlYygzV4AxV3HgtbDbSyS6ua5
BEQWHuQtIHK/wIuanBjrhj93jFxeH42++b5gSv8eVAQI0x8jzLE99GNZVTmAg1PSUoWohx68t2lm
7P565DbRXWVDMW/wYua0btJQScsxximNYp/fjCYU6zK7pmVZ3TatbT2EpGm+JXmjCwxzzjYA2pAH
bYwHILJngrMf43CwILrrJPI+srzBvmuRAabHJvvRgZkju7/sJye7PzPH7NQkgvsmgbl2wUKQvUyq
vbQB3XDnKpjJy8Y4AWKDmBJ4MOiQA5TD+BYRux6K7YVvbfZjkTk52v8vW+AcPGcWGHfMPNfruAdV
SVtDQhiSPF36QIpj1c3uZUO8cTt1hUlb4wnbZpbCkCHfd1NFS0jZrc2VUhVQSf6HSvCZV0zMQy0K
GgAyXiiHVWpuizibQZnYRPf1at/LZa8KfNumgdk1sMA25DVE0rZD5nzzX4qB1IsOc6N9Xxb7NvkQ
1tB5w4fiK3YJKOEAmsUM39hkc7GooJrtqrtEpxNobTOoTT+OpSAn4JDaADNzYokZuzmMlf9h70uW
K8eRbH8lLfeMJsEJbOtqsyZ5R82zIjY0KSSB4AhO4PD17zAyMuNeinX5snrTi+paZSskJwCHu8OH
c0B6Ckn9JtikH8O6PnsdULewV+atcceuwe3BkBg7rR3jH53u4KHQyQ4GBIRlsL1oS4i2KcyTem1L
32j8PrwN5cILau5S/ZKFHNzxadFGRuAQhay6u+Ptni6VkufexOgRH6MANKcCS36SKGeZPQRaDFTG
4SqnnrpKL9pNh1jOxIMCvrFFjO/4iPGLhfrAnBoeyp1E+T0LO+RMIZezEuMMT1GQ+KqyIGQu8MDq
UJlGL4wBRMjJUbV1WAzIj8FiMD/ogHmU+gDrqNRHUj/XyQpkbqAdH5yP0woyv7a/pE7faIDxkqQa
10bzN5GYT6QkK1plz/87KZOTa/PEEWmLteG5uYkFgvAk3+tUWbAXc9puAmB15I1GsmBaEg+cTFbM
wGJs9SNPtm16C3IZV5bugIK4+np6TXOvTeCX/5I2MfEkNLQ6HqFIMUFifQvjtrfdjmTJW4cLd11r
zPQAH5Gf2yB53WEyCJC5SsK9LpHVLoxSy2/Lmq7qWLyd/rC5+ij68kH+jGESFQjrk93mOQb0UwuI
4UNMVrJ+avDkbkLiR5GzbovvxHbcQjaA98aglyovwCNqABQGea7m60Cvk7DcKZqxR63oygTSuHDK
Bd84awoPP3ByoboyH+l58YHWRbeOrtsN2yZ4lxnAOdsad+ku24NrPNqgBfj0zsxZqEO5kyi0DW1S
BBEqAXn8VBsX6VIqZ07/Dv/+KP/gPZQbkREbBiwggaHQ0SlYS98O91F0HUgQpi/USueu7qG08ecH
0jIBSkeCcSSv6L/15ZgtfzSdx9M7Nurw1H8cypjouNXQoS0EdkxJ1lF8ryNrE/ukvz0tZS7pgLkG
0E5jgs3BPMnkYMBHkHbpCDw/kMeW2V5Z7EqtBk7ozjI3VrU30ERQLKU65tZ2KHRyWpWjFzQArS1g
+x6S+N5M8Ea+sJbeIrNeC94KwDWgeB3b3I+PCVhAKe8HwKCXPi7e4F9VG26vcForcRGsKDJ9rWvc
LhUr55QDrM42ymCYzPvEhs7tRqaEYkdbEa94gbpbJR+HzFqopMxp/KGYyU2mKQ3UuIB+hPVmyH3c
aVcOg1fYvauqsWssYZ3Pa8rBuiaaooALrVV/KCRY8TqwXBlAM8P76DzVI7/NVZBR6uFVnuSuU8iF
YGppTycKQ0JM5+sq9jRQb3jzNW425RKM91w4erifE2VRQPk6qECs8ngHylYKVlWabSq7vC9Bv47+
oYXjm/Vhh/Im9xttATUNEsjT73xjD8i4Z93xg7tqPXj9DlXFdbUE9TJngwFYN44pUIyrTn00ymEm
r4Ahhbe58t5H7WuWGP6COZndxQMZk1Xlg6bGjgKtVDfVLfXalTzTULYAeNM2OJcemKt99Qz9Twtm
bFY/RjRQaiD19ol4sGWBTFsdUQ4v6BMP0i3Q9y5oaC4tb9TxqVHGq/UvOZNLp5k5LcoEcsKUP1TF
A2+cndUnfkV6DNw/dYOyIbK5q3i7Ym3lipp7tE8eTm/y3GIxgTBObCJkRffRsVkD75VRtw46zYz0
uo0vE/teVRf2c64kgyH0XzJG63Pg4XQ8ziqZQYYNaq8zjFDfKh5fWbsWgDs3zU7u0zUQD79qb8HC
vZhdHJgkVA0zqQSz3ceCJU0YjVOEduZQrQMZczevgKEfLJFizQT9Bjp+LIwoIuwHr9HEnKVaq3Bb
RwYwra0Lzt6cpNkTtdmoYbyK4g/bjAAo5bg2aXa5Knenj/DzVYRwZPzGRIg+4tger5Jqka63BYSL
PlrzyLyN5bDwqvm8kcciJidIImSG8wFYLY0Vr8HKuVUT9OmEYnV6JTNu4VjO5PGkZwB8SEZMmCg5
18OHFlnizrqpiB8XeyuMvER9VkBQeFrq5wBiFIqLSCy8ewEFcbx/WeGkTlUBX8dqAJuWBussajZ2
jmZEGi68rZdETa58Y1pg3DYgKqTWCuNSboTMdCmdK6TuFipAn136uCpbA24CUcHdNx7pwaWLEwy1
MhNbqSQegK/AeY9XFVr+Hsr01aRL2ef5hf2SNjHVJYsrIxkxigLtwqJAQ492TsgBELkAUfTZJRyv
aqLrDlo47aTHqnqGKZ6wRWH1w1GrfRc+SUXz/hXF+LWoidbnYY6RupFcWalXPHEuYvu1Dtqraknt
R60+dgTHi5poPcl4HRMOplvZc8cvWBBjKLS+qe32mZH2sulb7jFQWZ4lVoTk0ulFzgpHeAkUbuS1
LHMiXIINRNVSCMc8iK8Iv+u+K9XOSUdbeZeIDxatTwucVZVfAqctAILp4MsuIDDXNm3x0tS+Ez+l
iDJPi5np2cGuHsiZXGtmOkWgVi3qkmiM89iKbwO/ARsWKnfm5kW56P3qalghO3OHVu4FQzZrLw9k
T+65dGTU2/kom8QbM4nWoJTZpRipW1jjkpyJ3xlMTaZZAznxi4FxM7IyKNKQYtWvs9sCLQfAzdmo
Z4uRy9IRjh7pwLawFkAMVIxiH/NVgqGabbAyLtpH4z3dZNs+8frGKz+iyjUXjNrsemGlYanRjfiJ
6wQtsTwPAgim5MLByzIo/N4ulwKz8XQ+3ccDKZPTU0jNdW3UnKjcmNWVyXovRZ/oUPkqZuxYvmL9
pgDMGxySI+9PH+ns1h7InpxoBrQSLhTIZrVx1icQohbnQuGbki+VpGZt6YGoySmmSaZGApElwKfb
jZIOG0wYu0UK7gMrQbu0+XB6ZUtnN/78QGk6EYgmySBOc74K7SYfqcuWjNnS7o0/P5BhJni5Am8V
u1dyuIabtN4ye4/H+b+wFNDe2CogjxAzT7wQWh7qkMYqvFB2lih+Kb6HxkLoOh8KAfTCwGyQgf9N
ZBS1FCklYwG7ftJos29bUaJF7uugVBcIdldyEM+Zdh9n+d3pxc0GDgeCJ16PVxn+5hg4cGCFOkCy
GWBI6sBtQbFiRajmWeZCBmxWEQ8kTlxQalKOMZMxVFGFidyrvY7o1y6QN1ox0s6oC1s76vWn6/1L
3NQBhZkahnKMVaIaLIENe5E9GnFOb+KSjInzycoycdIRStHAqeFlELhqr/YLQma1/WAhEzvVJ7Vp
NBWENI3wuVRNLyB0Ndgawq98KRiamQqAP6XQdgpCIP0T/XpRFYDx6bFtRbTNhw3Pr6PgK2jWDHZf
68Ay7Z+IuWuiaxHuqiVegPkH1oHwycVu2xot+w2EG8kqNs8McsGsJzPaggAhATZ3ca6ZLpUL3mY2
NEJ9ClV/zAZh4OvYmgyFsKucQ2impE9diHbtiPstISthGm5VWa7ApIeaLjX9zC/2QO5ksV0V0s4a
484BbCE9B+K7hRlS2q+6/BE06Z7WP2YhurnpoxkvojiNmvnpdhwIn9idpkp0exhfQ3UsQYNwkWeX
NmAmosjn9r6xN0Xgs3IbLCEtzurygdiJ1VHYwJxQQqxCVlVEb4rGcs2gWGv24+mbOeuGDgRNjI1q
ou5dhxAU2uGux2OSKtnaQAbytJiF9fww7weeKKrNqBPmKKZzArdou6cQk2QKZru0Zmn+d0lhfvz8
QFgYG6AIKCAsIh+aWHW6F7BdAGaAQnG8vl2rGCKvXIk7cnqRMxUg2ASUO80xEYiuoImZy9OU1TZD
LF+XaG+WgRd3DGR+yoZiXF4v8y1Jevz/y52hRisDG60M9l0CvJLEeez1d5E2u4UvmlffX180sYmi
BPNyXwIjRIqb0F618komXlaEe7MXrq1vlAoEQ/XKYdvTguf44o62YhK4VYkwzIxiK4bia8n0TW0R
F/XmK6vHxGtqr4TCXC26qdN+L2kHFEh1Z4bpTlfv9CTcO2ZwX1ivLf2aVQQ4OgRqEu6lDUzqloSb
OtfeqwRTiCx2i1xTXVkBRhmTvV5b2LenVzLrjQ/OdBIWYkoxNnsTC0nktax3LPpegHHEUH3W9Qun
NW9gfx3WxMCWgZBOML49C3JWk7sq6DaquNHqKwNvCsVGF9v96bXNX/5fAieWlZUqWklbaIcwAI0X
O9tK1cCS3K1Oi/knF/KXnKkRzUC2LeV4L9Iraq8K6jE08gDzry13ceylTePLAcMPi8DDo5YdW290
v6CxAuTq6NADnNuxyxIOiIGIigBY8PMq4JvA2FvQeDxfmugVlQ67izyZnXepXzbSBQL6wsI/bzDk
ayNbMGYgAWc5WbhiSb3Sx5chK2oXI3xRv45V9IsTPyion5roIM+vS9Urk8wbqlsTgJZJeKX22fr0
h3xW4uPvmLgTotRlExb4jrAexBrJldaNulD1jay8CvKIuxmx+wWZs2s3bR25OlTrgKV5vPftQGKG
wVeEY85lYmxZcR/nC1Zm/OxPx4tBlhFsC0c8BZGVQwVE9d5Cms0CghzwI1UzXzXUADM6GgOc4LwC
ReaCkZ9bFpisMAxKKJCAp4VP1LKgUAaW1fWXFurTab9m3fvp4/ocLsODHMiY3MvOchgo+Aw8qEKP
KlCbRSqXpVVMFJP3RRJ04+EAZkEiR99fFku4buNHTg/ncBETnWuQGXAUBSLs7EqxgR+IXmB2Xld/
O4d8vFeTAKbFeWjjNfO64kLv3nJwI6Y3VF9oi50/kR+jdejYBuDesTKnvdWyPsGJNKR1a7aO64Uj
n9+tvwRMO5YC3tNejSFA9HdlOUL0h8EdkUuzuJ9dDHaLjHhqGgUi4pT+hdkcg4PjbgWS6bmrUwOG
dxCB+WZFTfbETCV+GwxR3w9BFIJuPImDhVcEmd1KYOOBrw0Nb2ibPt7KIbII7QdWe+U6vwRT/I59
M5lbmcCgWiWPppd51uXZ8Kbf2X77TEEjGnnleacsXOOZGjF2AnCGQMcY/QOdxGpA9x3AusHBMZb4
ZN/5/Jv1FZTS28BNz2M0nK6ce0UsCJ1f+i+Z5HjpVJFGWDgg7IU7suQ9+fso8MdrmpjcslYiDX3+
tRfq56XYWs6Ds4SwNWs4DrZtXOJBbJ1yp1UMChEWvVRMtFCjHaJaKK/N3gXAzqGEj1ET4Jwey5CU
D6oVQUZaAFkke8Hzsssjt/r7/MlAXUOoDhoJAMnjUhzLUeOmg5aPjJ/SSjYUTYN3SUDD1gsF3plu
ABSKpYzcnCNGrhbkSwDlBTbCZPvwpI/1ulQwQoNeDq35YJbqRjnU3pauaXRPf9+PgIsOCNoOOuaA
63G8QBTEilZvYFSMLt+k1MKzZwl3cnZBQDxFSQ0NnmjPOxZhD2qkpxZcsEY6P7NWvQn0RUyx6t+N
+u70an6c+9SjABwPmQcdLUefz6sSUZJUNdR752zrZwIEqy53u+f2MvaC0CXf6a5dD5eW+5BdWFf9
dX/1FX3JW2dru7oLgsPV6e+Zu82HnzO5zUU7qAPQUUFIh0Psghw5rcfTEmYGdgHzeLDiyYXmeaqT
oIYIfW1eBhcg372ufXtrX6b75qviy724sNxkI7HK9DzDyPdCgDV3Ew/lT9S1JlWBehjkG+g4TZJz
yi+DXPFzvLROr3RmXHRcKWDCbWTTxvM91qMoQSW6asEth1vzrCAcjvvMtzpjz61gk6TW1mjqyCXg
1wKdHlLavpoDD+P0R/x4DkwVDHqF2QIToJefisS9ade91bUg9buzNvlK+65cofhoeOwSxdu+9TUf
2IUbdUcbd+hd4xnIcHuw/XwPH+ma+wsfM6rP548Z75UJQ4G7erwjNbeZNYQg/1Q35jpHd/0u9SzN
tdfaJRDNwUK9MvzqXH/XdiBnyjbRxnpY6oObM/boBP7rEybHD3ThvuRmBgMZ7ZFjJwBcWmrln9Ow
EdAamMyqYYB/4niVaWVohZqPqxRvTfnhGNLlGG6SH6d3c06MBhx6gBsBFAvAcMdissho1dyAJSQs
9Jpil6puZcduauxOy5nbMfScjAP2GO4AXtWxnM4u0r4abJQpwm9Ugp08SABNc3NayJzNPRQyMTxW
aAMvcBRiwGvx66G9S+Qjnrpu01QLV2LOxh2KmihhzgKMdxgQRYNzy0lWWZMu3Pxx56dqfihhomOg
EbWEIiGhNZ5Tvu34FR4jmniocOWj57xdiC3mnozw+ACZBUo3ysyTBdVdBeQW00E6J7/PdGC5Et0t
w7dQfDfsbzxbUIfZ7TuQNl1c4CQtko7opem3RfKqiIVS0ezmofkWNxTVN3taFYv1mLVMIpww5VPN
znX1MhZI6DlfbeM56r2i/X5a82bV+yB2n1jpTKp9SsfYPZLGqkBlBS4ZfLNL6YolMeNtPggySzt1
0lZATGLuDMw1w1241dJDfu5sDqO/yS0aCp0pLAUpdtY+SbFXnYfTezVncg7//kTThlgTqST4+1q1
FfKj1bnr9BuZLtXW5qwBQX4JsuC6gB58vFm9pkVgxoYOqJ2vtaFrkq2Ei0KLZLIUDsydy6GoiTor
IbpagwLnInTkz4fY18Ongi55viUp488PTl+RVs2iGlKouk816aEfxlLyBcM2LwTznxZIB3Q0Kh4L
GRr0R9bOuBTyFhSebQBcNlxC05tVgZF26KeQSQqkZOiCZCGEcLBODzr3LYImsFhzw+b+X1A2Gx3I
4OpWx2mD4+UA2lUfIg1PGduoXSO4irptoK7A23NazEwZHjkDJA50JBDAPfSjKnpwNl3cc8JREPOk
jdkF036MDBv98EPpOlblDojbehDyoDa+tqol5s65C3soe6J9tK/1vEUPk0eywQOa3vXgaAtpnjl7
qsOajtD9yExMXzMsHMIM+jL204EcsWoyjBVWjCBTq5ibQOXBqi4DjIrQ8ikz2mahEj+nk0hHQGHG
YAiP3+NDlDbmGgcOb2FHiBxYjikHeh7Qvz8hgjNECmvkWAddlT1uwsEZNoniGPC6cErBimBEmAEe
sGZAZyvWp7Vldj2/BFH1WFDR50BPGt+GulpprauVQX2XpaIFAgdJcSNOS5vXzQNxk9gLNaC8T3NE
Ehbv3JirbhKpW9rByWOe3Y145tUOQG+6q0YMS3HSXFiBTDf6qpHpRnf35Oj0TAu0jlPk1ZDoN5xb
IcK13oBmKCa+ob3VwRJoypzVP0wkTAQCeLwz6my0+pgkdtU6ZB4zebYlBbmOJMrzxfO/sL2A/sUD
DRnQESb3+DSTQBsKo0LCLIqbfWDyXWpRNyqbdUN6t0uYK/vrKEx9LXw7LXlOjQ4FT6woGi0KpO8g
uGOZ2/BtBqLzuluI1OZMtY3zw4QlIikwYB6vTsU8YGxZ8NaKvRmCjRptqPVqDkubOB7LNNpFxwiA
JDVqWCCjOxYTN61hNOoYFLBrKx5Ar6B6PE62Uqt2Mq633OzvLPF1nJUZWAaeH21PsnCha3h2rSDV
AAcARilRwTz+CEUhREFjee21deKh8zrKmZsCcG/J/c1dCuA//SlnmtPuMrWi6J6CxmTRrc6jVaGJ
b0Og+hKkZqJ46/lSK+ac/QZEpwpECQzKogB9vDJjSEGz2QlMXHIMTsEvpdsyxxMs6oJrXc8vulYC
LidXAiCvknxhW+euJIYdwFmHmt+IFnosvO/SKip7PGV18zVqr2X6PrReV627dsHSze0r4BNB+WOj
w1ufPmbBbqmwmCArY9EnUe2i6GvFv8fia6N+D25P372Z0i2A2w1A7mD4WEcUNFlU1GbNiFWAHUW5
oJHrHvXKdo0hWs1cU21NSYgI6glo4Aty55z9odyJs+/iWFdUCUgO1Vi/dd4NWG3KNf12qzyClJJX
q/JxwcrMnp4JUJCRFhz/m5g3a0hQaSMNos4E/O3muaG6uvaiRg/h0jTc3PXDLPdfkib2LDHbnPJR
EkIsgPK6Qn1p4xFNfWEL52zNoZzJZWCdrXd0lJPV6ILWttJFnmiv39SotvjFdRF4S+CaCyubdvkE
bfRzDzmSETWI1fOnPAZ8QbqklbOHdZCom7j6obJzaeQd8pIby9O22v069wwQp1xp39jd4EWb4lrg
XecuobHOuaLDBCE5vuJ1Eih1TltoZfXK5E6yC+asTx/bDA8ObtzB2iY3TqqJnscKZMh1QlzyWOwD
v9vRXYUJxvxea/3M0z3VNX32knhnmC3x/pUX5eEXTO5eEtmKriTY3YGQ63gAsFc6eBaadTBHL4ty
92PB//G9+0/2nl//4f2q//4v/Pf3XCBhyNBOdvyf/30l3rPfrpOX7+/Vf42/+Nc/nPy7zXt++ZJ+
/kdHv4M//lO4/1K/HP3HKqt53d8072V/+141Sf3j7+Mzx3/5//vD395//JX7Xrz/4/fveZPV419j
PM9+//mj3ds/fh8npv/j8M///Nn4/f/4/X8y1vAkeZn+xvtLVf/jd8UiXxwAziPrO8aUIOrEEbTv
f/xI/0LQyEIAro0kNR5j0MEsR48eRNIveLXCfAGTyoQXGpFlKqTB//iRhr8GPG6QOcF1UOP3P7/t
6IR+ndhvSOVd5zyrK/zh8X79CmPwRUjV428gftEgCI7o+B4MqcyaymKGn+tq4psqf2KOnqx6kX/P
nfqVcnrTFL22DUks9pVsmNsbCncPduznVx19xfh+OP4KjOkAQQ0k8KipGlMUNSORGLNsqeE3iAjO
Gir3NIPyRNF9p1RnPFIyAMTYiZtn+Xk1pIvdRcdWaNwFE70t2EzM+NvgxZjsAprrhVY1IIlMQR8F
bg/4anRSxcWVSE3MmgTqCB6nK9oQIwdsq2hKpoViukMVg4Q0yRS3TsHd4bKCOcKncRT6VtEkLinz
EnSTQuT+379pF/x7mVf5R33yno338a4u39/rixcx/Zf/By/b2Fj1zy+b99KnL9lvuyp5yd6qwys3
/t7PK2c7X2yUmjVzRE5Gd4KFe/XzylHty9jyrOLZQ0b6ExN+788rh9/6QcAITDsQeKH7/NeVc3BR
oZfAegKvNrqFtL9z5Sa1KdgCdJ1A25AWGL9Cm8IEZZ1sswwMPmvJ43qTMZJexeIxlhV3S4aeyNCy
E6/WNf7VUI032hJ2batdvynHOZ1CGzwRy8B30JSzVes+B/puH+mu4BSzE+kQXIOCF91ostiG0vie
NHb1zgPNWMdDuvRWnlQ1/1gKRXUEpXdElta0CB4CR5KXeqmuBx2OgMUPtkA3KinaOHStLmwu+77f
hEVfE4+EIgM8uEAPb85yuQ0BaHuVk0FsEq2zzgul0/eqOqbxaNaZrpbI5q6ksbjtBvGkJtFCWKof
Rzj4dCBPA7UOp41gGNBdk/cboTEvGKzjuiKqFa40o7ynFeu+5kYBTkmn1FT0T4r8BbR52a0o2oew
4OpFxrTmkqdZqiNKyaJrqabiMSoGdAOTygE3gmU1qsuQ9H4PiXR2WVh/7fNSR5kqlC+KXpLKpX2a
3dS0yTEW0meV36n2rnRyYrtOGOKJk9eoQBtJJtZ9yJ9UKwmYj7ExQLQovRk6rs7r6PXf9gSgRXDe
uMX/3Jz8D9w/a15+gzH5zX0pX5u3IzeO3/3Ti2tfRpxBHW6CQM1/tJ/+6cW1L2jJwKMKpUKYCLx0
fpkUG4YI3pUCsdmAM9fxPvjTi1tfMHMCF/7LEP0NLz5BVIL/okhz4jMgRTXx4J3EeQ0RGRV4svqJ
TO073jXVvkYbWo6m1EF91YVDGteUMehKVK25yAaa9m7d9gUgw2Vo7yRn4pbHbbsNqV28Ab+KOV5Y
UCAr8VodXmMSJJtgUJrMtbuMLiRLP11F8Phi6BG5bjAZoo3Mwb4fpjEVFZmEPjdBrtWY/Uvb6eQu
tswerRjOkLuh45SPmgyJCw5jzIz0KfEt3qx7tSVoFQd03q7sUoe7ik01ZFrhEkxwOcT6Awu1VZyq
9iVa6PrrptbbZ73UetMtBl25Bkf7sLZzMNLD3paNG6VK9jwwP1OvWJKVoatmtL+xoig8D0gW7xAk
AB2rTY2Ou3UfF5uKq5K4B/o3EwkdP0vGg8RWjCWgkaxTx4D78VZojSHTBOSoSDWagSfq0HabTlU8
R6hLhM2fYh6I+pEMwCzxWG6aPCrRkWJodRp3vmX35QrmRt1XSqB4xJHUtcHStAFb682/7cwfdmak
If3nhmY0Li9v+VHEMv7GT/NiOmNYgrrfyIaASHd8Cfw0L/gRepPRwwIADFRr0Ijwy7zoX1Au1VAi
wtSPbf6ogP9pXvQv6NQGfxz8HBqsADP7tyKWaXiOj3Lw1wC0BVcPOImJr8wicNgQYSheZGrngJJi
tY95fb4aYjMAg2UDyLgVBuvQ8VFXapx4VaUQxQsNs6zd1CLlPqz76sMcZEO8sHTUlwZERu06xLgp
X4P8x3TLSlgPuZlFF6WVDPrm32r3p9pBVf653l3y7y/lC1zcYaisUfzOT82j5IsNhJAfzE6ISPGs
/EvzqP3FAq4pjMOPuYsf3uvPWNn8AlUFhZqDCoKKbv2D56n6ZWxfQDwFKDENOVTz72je1Byi3kod
dJONZIUj1O9oww4KXHaCUN1ICuCgZ0PhVoVp3tnGUK/1IIsXGjCm5hCiRgcK3kADfVLovj0WlVu6
MCPulOvWzncFUCoiEW9CSu6NMjirbWV7cA4zhv6zOJBpwVHjYQEqRjR+HIuLhUqBfmGWawB33hsB
XenakLhcw3xA1icXQ5SwhXTU572ERJww3kM2wo4pboosK7PsUWxd414mXlsVq04WqyDJliYEP0Uj
IHxU0ccCYEdowmfKQlPkZQTfWa6B+FFt9TIGwptW66grCdbvcy2Mz0y7qu/NPhLrLJM7TLbf4S99
k4Z4RoP+Jsutirh26wx4bpdXqhGIlUWCXWYW8a3ZpEsAqpOCI4wkarUEg0U4DhvzftM6SgTLrCUO
A4agUl9YeXHep9W1zZz+PAVJggxVCdBxHeNGUstWQ1u1q9PaMJk3/PkBI8jL2G8GRcQNPVT0joUN
yRMaryOtjGIv6/L4LDcCsna6GvOp4BoKHbZzNMWjjeINqX1OAmffMfNFVduznHWKh0DtO8lRnT39
aWMYcJiawdaMscg4+YOuBBREj7+M0xDjA3aargMSm81qCCzUmBgq67u6yfBGygWwRnSBQfCWmC0y
KMLQr09/ApAHJh8BQ4TOjtGbIeU1NpIff0Q02LnBucPXaduwDyXqzW9Dj8eQ56S2ulPIgB7ssBzi
64wn6VclKO+Ddhj8QMlQaMxIC2w6MWDf0Ch6i19Dj5CJZChiIuBF2vK+CZoAreNsxCFrTN8R+X0+
5Ds0jcfPXbAmUqf34K0EaSOzWoOvupTIdpMokU1WUR9xscKAzNCck7zQjFVgSPXVErUtb5meaK80
S6LLLMgLkM71ivO1LHj9VOH/npQ8UF/7IW/FZTWUg+1nGFFGH3RfdNdRxlNUFJygX6M1y9nIpkx7
yK+AN56r2ZmZphhgbvu0dMO8ku980BvQDlnN2ANTlfFLpdTBYxln/Q5mKNZXRdcNm6xOMLiWFcpG
5XbePVVNr0UgmVV7a29a0tl0RhTvQNCpt64trOySVmm+kgA7f08h7F43E8tyM0qT87DQgN0Wq/UH
6buocGONBpdo6s6felaV5yJGGsYFPnZhugmIcYjLJbz+JmlyQGCVdv0Rkrbfoh/IecqcIOB4Wijp
c2ZbwWU2OO2FZtemJ7WE7JKax4WrCEP6mdAjExPctI690nTMfYgUdeqihNBvMxS2ybriUiquCZIQ
8FeMSDluYTntJiSdbDYVcozAD2ZComxoW+cOMnioKSakehU8VK5YY4p+h0yF6FcRA60tsIaRyVmV
nQXUyEDHKANGqvU2R6IQtd99CmjJncO4wCJBrCstv2nrot8VpanFOwF34ge8Dk0vD7m9Dk0z9mQh
ihCuLE7pFeG8Z1vSE8DYSj3Wz4bGygcvKy3Q3Rh6/WAwM1L9QK+6F2IUUYNBWyGLfVyCRBFAGXXP
LoaKKZGvRhFGK+I4ugliQzhe06fKPcspJpLLokY/f4FumFUTS4WjFk6BuNdZiTWsU1uQfB2UtnnT
KX0Q7ihr2su84slHaffGOwUuFIpMhYY27sAGia8aZxeFSesLbFz0UUopVmZPr4O+7Tw9YQ+ISS/i
MLXfBie7E3hQP9hZGp8pidNsuY4Zk0AtBYC7aGlcBaJL3SzJejQKF8m6lXro501g3fSODHfa0JOV
GTuYuzZCfTsItfMwuBWdASUXBbDGMDGMLUs/NBrklUgEeNTByYE3yPKXIMqelI4xj+h9sk2Exb20
D2y/kfaryihbk44DwtoCu/Kg5dStMHBzwwJadW5EW+F2Icde98ZNLrs91YV91hqFtlXCsPETXpa7
KLcw/WyWeJTq2mWuMH2lkOaq15pzlKPFPnWcNYvSbgc0X201YFhzO2j0TrFjikQRWDulkq7zLFGu
1FyvXVNj4aqram3XNna6Q2VKXCQdz9Z6C9QSlzjNM7Gk5mboCSFt9BFpKtlpnCFjHyjmvaJqYhcN
Dj/rovi1YEN7oYIy9KOLNP6AQR/+jEbMEPj0wOyWdXbDwsRydTv90S3gAHeB08yrsCe+sOtyr6eR
tWmjptxUaEnFxTVwxTLZDDcd2siFL8ApA7yINHky0J+0thi/Il0o/ErkjuOaVki5q8YpojZSg69U
aLct55gmobR17omNNHvWZvss1mr0ODKWQKvS8jIplfA2TiM0viHzGRMDoVGenVlmbGeYKh/MpyLW
4ssgauIzbqVyBVqqYi/DuvFzDk5ZpQUcr96356Jl3TrLE36Zpfym5VoHqpIBEeRKGGWJGy3aS5n0
zUeoUH3f1bzaqKSlbg1gg6em1AFrQNiALnyhJX7Jkl1at8wzndpeM1G9RYawAdNU/j/qvqTLbRzN
9hehD0eQ3HIQJcU8ODxseBxOmyAJggA449f3pV9Xp0OhDnVlr945tarMDAjEfL87qDu70bAK9zqL
5Kpj46+hxLeGA0BNGqgKNN8HM64VsVx0lXTeyyJYmVnhYq69hW6BAdF6tBH+kYrIq49BHbgvDJtF
XpadkxMtnWt7WAJkK4ofUN/Su9kO27zrjLn1evMYkbLch2SM9djREXa9i3ERPuZV10rgplIGrvet
NXL9wt1BHLlYoleqh+Ub56HJUKuq27ginXs9DKLF4VnhXAklX3PZuv696nArrOtqeIabkdnZI9zh
Qg6eiQrcOpuUsrPSK9fDzCI/qRyrWxKnAKhbos60AzMbiovauMiqZl81g2dA048GVrh67W9xJHs/
lirqYr/RyABveZ+hiF4BLy7w9xmDA0uFyAvPVa+TMMepM98bGcBDv6iRU4wudODiv/bYnrKwFY9R
75ocldZ7F49Lzpj+3o5znZfKsZJadv1B6jKzpwokQ0bvJJufRL84V0o6P0o31GCwGJUxUfupVTTL
rrQRBEZWgrhtGcR+zSFqJ+p15bO+08USHQqUyUw0Hb0q+FHZa5ELUIEyWuHc5nQGM02039qVsXuz
ijmRciA/naB+LAXKQ5HZ4G3GM2njbIMZVvUTmaD2YdAV21URix5GzeHjVoXLmPAxCtOyG1ANj7oG
zDCJjQrJMeOuXseYFpH9ujpq/M4c1sOYzO+XW9PIaMcWzPW4dLT3BbcNemuwuiANdrBk9stY808V
GRRPo3B6lnNTJjrs3eeJh6NKwmi8LwY6ygzOGzrlHY3uQH018Ygf/cS7avoWaVLdCVs3YzJ1XVVd
mc6xr2fk13w1jaFebBcet+KBONYLVkJ14MzVOuZEqJ+NH2IKRcwfvpjVZg82mZe8kkUZpB2CSjtk
7TR2kWD6FiKpJtcnsW2GAZHVSwio0qtc3OkqaVUoMQCotFO8UBuYmTelaqG21c6dz/zunhgkdcai
1d1LQclipdJftjzzJRIqXlVVPXdVbRA52c91lwB4qF/cVnh9zJDj9Ksfx0XGM1k6P3absOpi7ffy
mSuDux7T/FunxJj6hmMXksSGr7PybhHN13nHxi2D4ti19dLntNX+TRhW9V+Uw601gwmMe+jp4F63
miGUHmaZjxEo+FiFOJ8/19gDEsSNiadl7DIXIOOVZJ6nY2oNAluWVXxdm8XL27aYr/qaz3uw6iXU
3oP32rDthhn7vYi+rXIOf/FWLTlmuXmYg7LYi9Kt7VT2ys1BFgXTH+sexadiWqNYN3wTdAtT+cnI
TZmFawPyn1PS6bGKwhX5uwi5xxFIwVIIBhd/douSXcYgkgmN2jIzuOWAuOBgk+mGurlugrDe3C7E
8sWe2+jGUiOKFim0bxb0GaAVOjFzBWs/8YAvPwI8rX7KMVyfbBTAonTgUh9CW0V+6i9lI1NHW9Zr
1S/Yw3FN6p5UKTi7n/S2GXQRGE2o0hQ4hdcuwlgWa/eoOCZEvqqO3A5qWUWi2oVntTOLzLFZ/4Uw
J/rS42+j6GNRpKIPHIZceCMcq44Nj6IyJOewoLoOZtV/7kONy1LQG1XHljUtL3JdYbum1bjVY0qz
+Imyoq47eG5XwoCxNa5BSPYy0Rde+biIaePfoPhvcVDHa5qFUQ9/OAxtvWvX2i5up46tRRwwX8uf
2OH1YGKY9LVh7kqINJ+tnjP+MvgECZcTw40gWiLCY774w0tTt+V9G4RtHQd0aR6Vo2fEgK71sJ+V
OyUtkhTxIfSKHzpNqakHaOCWCiXGySE4A7Ws6tjlkX9Vih69xFNcPRl77r/Ww9BuGoQq+OVEzbxv
1nGvrBWvkMXqPy0tDpwgqs3noZLV3pl5O8Iue4DRXihYOpVRd6BzX2RyWZw9I+CU4/LAbhq9wpoD
5Nu4FFrtCmDvSVSg4ODAFRQZs1MpsGRG69mwYPwHyPNz1+J/p0XwNySV/11R/f8j8spWCvqf8cH4
J6/Mzz/Bwe3f/xc2GPyHh8irkEbQ8QOF22Dff9XRUREHUA2gYsMMoWv8G5QO8R954NtvtQWg01uF
/V+gtP8fAKJBWdnA5ACg1/8FGdzsmWAFAyJGiL9lBQDT/wRMRqcqbcRE9vlA8GhhYVoJfSwREvLH
5/hfwHS/m0FBBqYk0BGEpyqJ1ShgoGbt85GQq26wdnx9Ldy/3IXdc6+5oGg7cXYFuL91CoKB3zhH
5J1K2hp0yS4c0+ehDm5LRK7BqX3+UpEADuNtiyhtDx5YjaWwxu1Uhwz8cPLNLtonEVQ30rDDoh89
yppdUfavgB2fh568fPxBtirFGzzo92+E5g68WHx81P3ffnh7diH0i3DCFREKYavtJ650Q1AfbZrW
nDwxWz0r29n7JXkEBqBiQyQe7/Vy79XRteUsh4YwAAc+d1KmujEmS3th0N4BkNtvxBxDUQR42pa2
8/Y3AuDsTIPY0xylf+wrao3tUe+mGrKgsXaOxOu+eAsM0qQqE1MvNyWD1sZVQb64oBmjCplYZPzK
tPoGpsYT6Nt7XLuXOLAK5wLwd4qu/f6l2PE2nirY6vQEdSYoKwc8wNcsHa/F3Xvts6qCH6ULolXT
RcEeT60+brSYkBF0yRJvG6o/ob3fjQNwtBDDQWHRsP24P9B1awwlbQrZ51xXuaAF1hH5+vF0wUbw
ponNrAj1Iiwd6oI+7p00gYpShcd73eetFV6Naw9afJMjduACeP8ewN3aATIIfXUI7TlIcW+6Qgcb
p6lgfa4j/bNEMRz4RFVlnctF6rcBz5uwLtNq5WVqqs1rrNaPH/eUYmN711V7y3Pc6qlbFeHtT/Bb
gVC9hiA/yotwDarqOdOtnF7DeV13Q9tpcixRc/+MI5Pg+V/YX2GqBLtFPobXlo/rCCzaefVzkryR
eKAhQcxv3eVgYFizt338qR31Sf9t0cVNoaJbqYL2xhdBlOPmdDC1kUBC7NiqdI2ivrRze6TQx5Ax
d8vSSpFaczc13W6pTfEJKm0bz93yGkC0u8fPuEYYxZStDfF3UL+Uz95geckS1gzldPDYvKK7C6UT
ZF6FIFXE+dXJrCG67i12PTeEZ1vNZFgtGxiwBQpMUMKeqiGfyUyanRWVAq/F5dVrJZziaJUik4Vk
dNq7zuxk7jRE137ELiwsd1s5f07ubeZtjMZNug2Ry+nM69oxBBmi1zlXBcscuINA+z6zBFvDIwIX
wSmuHgcWVblawkWkkPnARExo78CUa/0cK/9lHN35bh7dKO4wsxNIEoIcaCiSY8qQbCZVN/2ER50u
sSGjy+QzcqPWGM9NFWtll9/KekO2aqRyb9fZ0lUGRmnhr4+n3bkF5qPeZnvAWjBaJ4SBtbQW38BB
DxtITz7xshpuStM/g3348+OGTvf9399zK8Oh5OYi6/BkT8XVNNJgqOpcWrzZC+SkjEm4cLLGo4Vd
iwP4zKae4+oI4sbHTZ/rI8Q8Hrha8GfF8n67siy307YcJOCoqmt+qj68YXSxvxZGXCKivqvKQW8C
EspG48Fu9a6lwvT+wK1C5kYE9/4IoFZyZB/imuEZ774qLkWhnfmoqDttigwIeGyU2d/2zCZTIebG
0rk1VF7Wu8HRXnD/9+mQFtK+8Ro7uRySeeZzolFIowJUgrfRfNso6fB+XKoZ1lQlwrIiWl97MwN/
zVsuWcqc25ap42DgtvKRg1Xytil/JmGkGqVzJ5A/y7X57gazySMf4EGEGEF/XgB4Dr+U1QN/bJsf
//a82aYNNmRYOIC6eTJlqQqnQEeYN9rt49b3byjg+179ewI+nG3wv9p4y6h5Qm6J9t52Mho5HYpC
6LwzzrRzjHipNEJEVsljyu1naYvoAnnxxPLqv5pE1R7RKJDv0VONm20rbRZNVO4Mkf+ZljxxIB9i
VYTdd+WP67rAZ9KlEs+wEvUOR9dfAXtm80C7nU9ng4qrvGQxcn6wkUaDzCRUmN/dXulIQN0sGQa7
sHZDMCLFL1y/y+iHXgR8181CMs8a7+Hx3cfzEPYXbn1n1i7FYwTJRijeBwgHeTsMAaozvp4jlftz
/Tig5FO067WDEtbqlK81Xy8lcZ/enrZhB6kFmdF41OCRdLKMVkpKnEC+yrmJjo7qPisAIx9P4HNd
2hhBmL8gx4Hp87ZLJZzceIGAu7zUzNt5SHROHKLX3WyvX0qrvEIp+OMG371Afnfq7xZPhX5AqcSi
xYoWO1lkdUGmO6llnbZi+t770lkyHYg697rQT4O53/u4yiE65+vUO7ecyn1U+0teBP13pLvdlIq0
+PfdZV8H1YXj6Nwm5tmIdIcif3sEnlyc194WFkoSKm9I/QIk6WZ21a1fs/8HG+DNf14fcamZk0nV
jCOjdJxUTntlpQRVxxIuv2lhwZ7h409/5voIEu/fHTqZTh3XUQXgUuWVMT8qd8raidzxkb4Aibk0
yqd8rm2Uf59zm8wZOueTA3UGfYN5vFd57Xbgm3jXzRhRYIH2bR/6N1bIDwRKVqvyujzwy8ePO3pu
3cAvkIIbAqHHO63HvFTVbKEsnLeOsDJBw+m1bxf55f/Wysmm3A3V4jDczPI1nJCLa2dryS88Os4c
3iCPI+4X/lIQ37/jbESFKgCqylyPyw34bF+jxTzafX0fwPDRUi2KcygNX5gmZ3fZEML0LcENBPZT
yaigowNGfCDBx13snIgFEOz6KHCtPcCzKPeLCtbttLf3teDuAcT/548/7DvF0DZ5cJ6j35AD4+J5
8s6pl7VYnKXF+EkbYDj/TBiqCLSZoYRuPy2q+erJ6tfgcLiYNXYbt12bfvwTfnPzT+72eCvD9gDk
IjzxT4MOugrTCym9MkcFtsiN5mA/2I+TWAKA9bBXnti6Jn7AH9Ss3WPbNnM+TE7GKi+Ahzi1U4Ap
zUOPenduK3Ese1on4FDw3YKSiyvpkirU0g/cWxMtmEx0Z24jfyp3w0Sees36K7ucX1aipxhahatl
iZp8GPouVXbd5IFbVIntTlY6zOTAlTBfxgocEUwGFDcIjPtajBiFnXdKiS3iytnID7JZ4tVtnmaG
BDLaefdSB4eadeyIGtucQj9lJ2xuoUCQAyStoC04psrGoXxeJj5BE4JSpl6uy7BCuY0plbhlWCet
oVPcErjpe8AWvFiYHlWMiu8mop5otTq7lZT0UBj3ji2bNw90ZCj+zOKrbSBotbriSrV6zntDWtg2
htdT53NQrwlNqBxRKLXtEraRgw1OQkg2oOJX6wcA7JtbhPweKlLztOyRIGp32r8abZscAJP/+yd/
CElPCHmObeFAPlnrKPa7UWutMh9mUSdmNmXMSvZg9dV9GdWP+K8uLMIz5zII96AHbTZk21vh7bkc
hKCq1EzJXIzRmkgelsnIrAzh34hkmUASRyjZx1P+HaSFVQf3NgeEX9h8eCBlvW3S04yvTU87XDKV
kyp/bTIAX/VTJ4IhnkT1fVT4h3RqokxG/kPbtj9lN1zjp4mbEtzduJCMH+yodlK/WtY7fxDi1YNn
1m604fdSh7y6xBw7t1NA4oBtArsUjLN/OwX+gS+tYdusUVTKvJftdRjI47iQ4WhadgdKRY/CY0Di
ojZ1Ginn10TCJ0/P44W94swBDkQVN4TNuxqMy5M3gIdCSDCMAUwzoWz3+aBw9fQTZoLwwpzYJtnJ
ngTz0W0/hIxh4/C/HSC3l3KcO7hzOk37jdb+Dg+OC0KJ7br3rgkg6s7meAabU+dtE0Ar1FhrcKia
2XnpZ0ToMCFeeMf2wGUqFKvZAy3dh6D3Lwm9zh11dDtyYKfhhu98CkQDV0d3sbq87qtjE/o/uSye
/b69X5m49zu4n4t6uqB632b0u96C/wu7UzhAvOP+NqEOjTXY6G3jw/yzME/Kb7OgaqKdV8wXGjv3
aVFIAB68VTveoRvjyotuCSOI0Xx6T0AxSTz44zUuvZJBd0W84MlV9Klm1reP1/W5D4vqBRjHmx8L
8Kq3Q+rPlHXEs2U+2TGQ3kw6RR2j0D6mEhwLf3U4rmXN548b/f0iPfm0ACn9TZoEfjdoz29bRaW1
7X0cbPlkoubgkf7atvFc83r/1UXQRVyVK43DpX2t6LAHvJSKprmyVzolBOrbpAkilQFUbXflvBpE
UkGCEA+B62ekw3av6x+eJ4EFkj4rt8QvQV0f3mn6KWj816gZvgbSuKk09ie3GaHVsaNbEzQk70nE
4rBj36ULPg9Q4xJYY3gFnGaKR69haR01LNO9gj4l0M6uRYhuOlXq6ePP42zr6N3nAZSGRyRY5yAF
v/08PkgWMoINbL70oCNZAfFiZ3uAyd6Kten8o7eOwU4W1nHdbgeMOOobh9N/03PzZDEvHUbWZ0HX
HnzT1ZkN8io+hvKSuvK+0rBu07qsol1H2SWk7MzBBJmGE4IlC03jO1b5AOMg6ColTgm6lHAs4aBu
CGOnc7+U16HEqI5w4Lmwds48GlEoB+aO83AzLDulznMUox2Uubtcz96wGxeQlhwOBELiXAYEIq1d
Zdo2iXxS7CSv7AQsfGwltYChROF+gmr+FVatL+NUzPFsGTDvqXdcFFeZBV7thZP0zKm0XRJgHQr8
BJLe0yUn+6FUweiJ3IoA1A71syug26y6DkH1VgnqAkijOyivIEGVEwoxqt3PzmxfOJfebziwl8Jd
BXxIilLV6TUehFkJ4csscrI2V3y1bi2LJU2/ZgOzU7FG13OFK2zYX3pmvn8/QEEfWoEHkNOLcIZs
O9Ifh7Kvl8ovpmoj4kpo5uwol2yTtQ9hYpWvumBPmKXx4o83fLjQ53dn8UnTJ3CG6iubtRbHETms
+6ZYDmuH+oGcLozwhWZOIfFwcjgLVINFEE03giOseOhzp7uEN7078LfeIEErwD6KfYJu//yPD1la
YEG4NT7kvHj6UFDVXXHba7OPN6Pz4+WEcLjfLIJwTrxtxjHhSJGE3KFO0eycwXti1LulFXudouh+
LFsWo6h1pbTaO2P4jxrHgQ9/IngGRadezpJPAx4DJRqX5ChG92Es6r/WZhjjVX5Xg0KIDoPxlH4W
a3e40PF3BZzt+/7R9knHa0IqxsCFzEuIPX041mq6VWrx6FtpKqbpWcFVdgnJ89LLa7gBXLjPvdtK
t+a3gAgXr10wCU4OgVIEi5mbSORT+MpWJ9ZteTWrO4fX+wCJ1x93duvLmxPnpLET8MeQkuABHYi8
FTqZQiem05jOvgPU+pK53qWmTqZtYaF4iKehyHtLxN3cJiV2P3t6dADK/5NOQYaIYwGyKnqy07je
KBWIwl0+DoGXwT4Qnm/WuuApa9ZbqKynf/IRN2wcK3JzcDiBBFtUJH3UtEF5iuBlV4EFFuuJS7Db
oRgeF5dfmKFnv+Qf7Z3MkGBuoGdsMWhQT98H9nzTa3VQISyFnGH/Dz4l9hlvcyAFC+Vk0OoV6DCv
C5HbFZgAMvRuo75D1lCLkO3mUjH93Z10m4yoKwC8hpE3VJ9vdxxoN0UBNxv0awUpktI2qzS9HaMh
65U51Bx8BOJ++riD709lVO6BByIKANgSpFgnK8DTFrGGYhs8ZJV3q0NS6G1eB9VmdikPxGuvFQwY
4pKvmRgQtTbpC4+rM6fGmx9w8olHT8JYHBTRXFWg3XB4VqNCwcP58eOObn/mZKVjyuAFB8gaxYNT
gTdX1MDUEh+3t20Gq2LUjstmvDQ1Qbh6387vJCVq4Sa4qetPBnEw2LYb3GGpQ75VlVU8enVLd7gR
JLwXWT9b7GGVy5yt7vpjlTWKt4D8UsR1uwC/rKeGqF9hJ1UMW5EpB6dTQ+8FfI0r+dTAiXAXGL1f
nf5Kde5NvTgPq5CQYVR0OUw2m3bQNpKYTWqG1dwCm1A7IgjxlJ+AT/XXa1dG+QC4e1dq4V0VrYCT
mQusPaFD04lkLDDPUSyH/4B0myrvpzb81U1Wudec+dfdVO0nAQX/6LZXDVpKO2qiJJqtoz26YWom
96qYm2EHRul4bwTJ5ilq9pO2nVwE6H3Tmr/k0Hi3qvC+lMC30gU1X+XrMg7aYcpDj3xykVBxjUH6
BsXT8jTgdQy+aWlix5Vmv5Qa7j9QlOyp7ETs+Fwd5okgZxyuYomj6qvRLPtOwpM1agmeK3xUD6z2
wnwUQXHnea2dgyXH4wbpKAn0mGlJ7SEtmY9038L6KvvxeYYYP3aFcxcU9gEW1DBWoavj7zapNPgG
TvCVod2k8p0eKkV3AOBH1pu1seCj0JjigRX+lIiq1kcUy8NEYYUdmbaQPrmBhzNrmp/EuOpInVXe
WhpXzxFhuOtY6iyqBx8RT059DSeIDkmgsFiwmJ95dLAOsyivbaRB7f2Wz4fKs6dMuPaTu5bfi3au
43p+qmx3PlZ2AGGW1F0yhM0P4XF5Oxn9ime2QbejFDoLFUdQ8+auy+sMrv7gNFscaYpLizOwWeON
6LOPbNi+OjVM72SYQI8cgXa8ullZb4z9Xrh7QsUdkHeM3VxMLK+WIYjN2PlfVgmpZbyU9QixHMpa
cegWO14PRiBOspszELGPMzQxn2yQXGJQ/aY4Clont9uSpoHxuiNCaJd9CyyxTGqloQjrvnRhz3cg
VDfJHM7zQzhMBV6H7nggfXEj6Wp9nknpH5H61dwjBtAlWTfWQdxHC9xbvOKahsRLC8+bv/lC17nA
h+8zCywAdzcJaqn9tNjkhnqq0YCPtS9AqF/hLYhQlKBku8k1/cMoRicPzLTlp9ImgXnWkgDPFbFv
pLxqUao4EGvJEHVc53XXbdaEyFe1hr3dzt13HxqzQ1H7j3hHNy+obVpOPIEBeVCw6/7OXNmCLA0M
Gzrkfv7pM+Z4kB3MkJ1FMPYJU4gj6qSpx+cKtmCQjwEEhr4AvrgZ4r2T1o2GHWcDPS6O/zVgi32l
LBu8O8mDeA4CcwdSoE7mkuxGjTGBahEvZNWPOrVHvNjA5C6QawmFBXyBFMzCazLP18hQ+z5YM82K
AecrFCq1C2Z4ae4GCXpZXoYr6IV49twGbV9gz9BjE0t77cvEbY2zsyBSSP2w1PBOcuD3E5eQh+SI
MptrKEqWwMqCupN3hIjpBo7107G3sWZ2NoK0spaS/qlaiX3weOch2rv1qh9LV9wFDCbBZuppBgfD
KpmswnogE2rG8dxhJ1tbKq6Lej5Mc3/rsnKGobD4yx8JGOOSVWUmVWR0QiofmGTBC3qwe7/sc0g9
5ltf+I+N2yb9gBd0BBTmqmnYHLey8FI4JSXIF7trEEkMquLDDG8nVsjPUtd/6VUSMLPJlc/5bVha
+6Cajx5UQDHiwro0CBgyM7T9mRgYf2PulekY1kCSOT+uoNnkpu+uQsofjLUCiak0xM494SneH1+g
Ku9TKuiA3EP7M/RDQ6Zw8YG/tnsPkSiLoa+084UN98Ds/kLCdxEvPZJWprk82MybExw5Lw7H/w0h
1S80BIULqGyDmq4KWX0So5fO7udpMGBi6vFzT9vPzMKbfEKMbY787Mc5Gp4axMGRFoq4ZugQYYMY
VOKB9KQeJ+ggvAB8oJnOWWFWFKWrfYkvY6/RA4SwWGIv0aj7mFAr453YgWd+I2h5DEIIc+xotmMb
WFS6KgCpVMPyRSB0emh/1hM+YPTCuihRMvokRLUD1n3oPParqMu8bvubkrMrBmn0Eo4/LS4+TVBB
s9mej6ZxNrAUt3gK0ljtPgU2ucLpn9h4lMIyNwd4fuuWX+0FFtp2wT5Pkt64TeAkmJgqmRtx77hm
H1HsBQs8aR6JjZUOH68Xd1rjeQ1z2+/uUCtO6DRAILWQHwyyDuyu5a1nt6lX2V+J1z94zdIdsM/E
Yxh+w5r61kwwCAuabFhs8RoB8CtZe2VpHeZl9EgLuiP2En5vu+ZmaOmNHmyOmAhMx1mTPSSYx6Hw
7b2L/2NxC6RlQ06YKs9f0sDSSeNPUPvjKiGiAca9K4W1Z2hyT/WPjVh+zms/HRVq98OR93NJF9id
TVX/ZWXLVD34LXIsu4eiCxaWgSNJd2XVmCMQzF8fX8POPas3YjucJTaLRfg+vL0fFUsRjAQuh3nt
6OsAXsJiBs8v/OrMd9CZ3IGN+1J6834Mq0tv6jMPS9TcAfciCgiE39NnioL/G8E06vK+1xBDhXuO
tPaGPHV8vo0Keu9KApEZKqrQCGMof9qVf1x18DDYwZXpv1ucpMMlRsD7yy9YunC220Ch7XlxcuWf
PShYy3AUeVlMyQyzKNOKhIAN+vFXf38ptdFp2PKBywfJyylTqoGPVFRMXGDib8bOTkwIdgnzOM08
tiaIf9UlQPR9xyywZ2BaA9uuzbhr++d/gDSexRS4wUBPZh+RR4igwGX7xpBLbtVnnoIbDSyCCR46
5p4ioKyuLOjXMKZTPx7LyM9beAVM8Dm21CWHqHMzd3uY4fID43FEN5ygaF5H53oI0Bb0u7gAFDu6
fnfEi9dLk7iQZyEy0EtXQMsyvFT33P70u8fL302fEjG7VhcCKqYuX/l6BdV7PkV8O/rlYYay2xgc
iCMLjpMX/vtP7T/7fLpmerIQ3c6sy90ierZ1v/PhjjcqcesswwXv73MzZguMwApFEC1I+W9nzGL8
ZpECsBMReGq69gOeKEikHy+EnZ7ZBWAEacP+FeXREMWYt82UcOqgBuX9fJwh5ow+O3xGycnds77J
GhJcoKqcmzQwb4IsB8Qf2EFtTnR/rgOLjoEj+YB1sPZHak3HtpvIHv6Kr0ZLQIj4vHGxwjINgeI0
uMQDPfNN0Sgq16G3OYhs/kN/tt4w3kxd22H4TIuKANzTdnUATb4ebS/9d7cYC9qjDa/bXD6hcXnb
1Cr7qVq06nI2Gf9KQo+3a+HWgeLDXO0bHyQu05slC81AL5SNzrzs/2jZtk5KeZII7A0BOhn04WGr
Hhahl3/cuTPbzIYBYRgj7NOQZr3tXGmo4qbC+vPX4UrQfejeunhO+PS/DLP+R9rbmdkJchGYNchV
dbzgVOTT0kizYsYeEzb6i6Me9dr81ZEwU315FfT0wuo+Nz02r3aK2hWo16er25Bw0Q1u1zlKZoke
6E53Tlwul77emQHa3odIJYThJ0quJ0tOVxyOEgxLDpSEb3qjJvreBbrg2SZQEgBYD3UWEK23A7RA
SGtJC00s1XpD21bFzhA+fzwJLrWxTZI/jrTSWQSFGRBuLq2foOwYD82losOZAUF+MTZAeGKB2fy7
QPpHE2C9zBJwhsiHyHoJu+qvSXp7Zq3/4HTG39/0gJv/ErwB3nZlWsJ2sSjaEYF5mdr6dYIyOAZr
PPv4k53vz9/tnHyywCsn5Utge6DqkBjpsOkMaa0Cov9xO+eH5u92Ts4OMq8uOHjoDyR+D1bgPpAW
fq3/oA1YG//WU0X+qWRghCEWjYrtfAqKbCycvYIJyT9pApVJqB4DbDYnWKwM13ABLQEA8ECO9SCu
p8nbf9zEmZ0MUCNIHZAR+ujLyWZpTRHYiRHg3s7wX14x3qwte1V9e22iS+X8s4MCd1YP11p3S458
O8mQVcQphl/kC+4nMTPo0vRvc1VAiQE7BoadGPzNNO+kDRg0RFNDRQ4e0m1EOhVP4bTzVAXjkkt2
qef6s13+IKkLIOMITg5TiqgXP4IDFKqo1oPpH2Fb8/zx4JxbLrD1w7YP/S4q1CeD09m6o6U/YXBW
ZNHiVdkVDSDG6gL35VwzoKAgDjZwbIzOSTPQ/7dhWeCQcYM6RgYEIEq8elx9oQx1EjYMtB2DA0ky
bueoniDT6WRVmh5pBwXHBAAIfQc/E5hH7OD+FEup0kD6O1KDgRYF6aD9gw84xy6dHBr4hlaxoDb8
GeB99KM12x3CxJ5qY+NEedNJmFboo5i9J9GZDM4+e+3CNMi9nXz/wgF55jh+04OTc79nPZgAkSty
PrhAl18Hz8lrq7txPJ15zqUg17Ot+aCyQVCJ8Tl9M5XRCG8wiclc6Sq1zB1ZYSDAFJK7f1XRpSLh
uUmAm8Z/N3ayNbcL5HthhcYsBqwWdhhsDOBm8PnjGX2+Sy4KkbgYgkV58toXiAbvkR+GPcBfYyyY
ZLHgswPeu8TdngYX9s/zffq7tZMVOk3AnGWH1kwX7AJ3zX3ywpwL183zjYDHgcRDnJ7WyYcrpkBx
eO2JPCRrRsQDTChSGOpc6Mq5fRo39v9uZfuwf9wE+GSsPqAOynJ1EVvRlRkWuO8s/8ncmSzHjVxr
+InQgXnY3AWqCuBMSpQotTYIDd2Y5xlPf7+k2zYLVS4E2xt74Qhb3cpKZObJk+f8w0HR/8vprLZ4
BTh6mDUGGrRyb+c/M/V3o1Y3QsHZbSBkuoXAp9BZPJ4Nd52Na6ci8oDWl8Y/NbP2S8naU+7aSbWz
8eg6++3+PdqaSwN2Ie7bkdFCvT1MobNf4IPONvon/bvBpyLEidsUmAh9xfVmMGu5wkxyZjPIKro8
o5dv+nqf3W9vhljthLYPbXmQJnaCpe6pKttlv4+0v7XfIOySfHK5nQhx0s+JA7obBe/UeyPCUS0s
D5XMq3jLM/bs4nDBIYLNf50APkN9tgqcPEhxablNlnmYlW7XqYWr5xu36elI1NaE0abA5aknJSiE
kx05QWDNLwzT07T6um3pkNT9Y8LD+3KYE/v3uD7DUMKOgRD3ytQ93t+DiqtED+XNDyTLs+v5BfiD
HynRg5RGfq7d0a4tki2v9dONwaDU2F6l54G+i/m/CRHp4mRmXixkC+lykK0vTpk95O347qPLKMLP
06RQKeiWx6M4Sg9mO2e9xgS90TKnAZgfUvlLPKhUFcyNNTs7J57NVERhBJ8g12tIZUZYc546Kd0r
EE0yiX7hOB0ur9eZYRTKaRxYaoeAEleToguZpVEyo+o2I4xdSnfM3K37YiMQib9mtS3QwiOKI4gJ
imv9ZJAXEL5xinhciDq3icyb3H2yEzPZQomfmw58MvzQANujWr66ZcNiyOLOQcciL/Vn3aj2ymg8
QW7ZQGqcmw6wBrgQvOPBp6yiOCY8mZZZWg6CFPUv2wAjGUvGxn10elUIvXUEbIC1ggdfwyQ7Oxmq
qVtyX3Xmg6GWd7ns3A1zfVDRYCn04sflnbA13GpOPK3HgL5t7tfj7NGSeLRVFanMcOfU8R4boN//
xnAojqDfQ7Ea8O7xaSqiUlYHc2C4qtmhsOMHxuJHheZmMU6g9AYvD3cmLgF5IQKaMCN47682xuy0
0djIee6PS+5OSvjdQHMPeN/OMh7ieb7qZ+tKCrcS/zOB92jUVRrWm1W6zGWR+6ARdhUqdsowHeY2
9tPc/MdB/st87Okfh2lldbb6n//3n0Sh/oa+1Hmhqv9BtyYBX7qkLtXka0sV/oW/5KVM/Td8UTSg
s9iP0ZoRYemfniq6UIqiE4X6O9uGKvm/9KU09TdA2yjWkMBxndqCVPSXvhR/RK0SKJRuw4sEtq++
R2DKXB9J8P/wyCmBIm4HzXhdBKv7XDIJAY03IeUbIVtT2T0Qk2CnU6NSgQwZH8nM90M6P4R2epUP
nc+PcjvxUIyU+8RKyS11V9zCSwr9oUbVG1eV1NnlXXsVtPbelqSbCg1XR/uld98c/M2mur+yo/BL
lTaf+77wgpoOaJRcKY1MgxI3aQRcqmXfUTsX6CDM1f2oi76QYO4ns9kvFB4ihD2DOKPRrfnJpN2l
14nmXDXmmLu2Oe4cFIdRqYOXqhZA32Xja+AMH5co8sdYOqROh+CqjxQxjmYp2n/0pcdm/2YT/HVW
3rq9rc/l+sNqx8HHls3BzAOaY11d3lS8x0fzSQcFQpHGuzzS+qZYjyT+/E1qUtVVGuEh2wB7e5LU
3wdlq953OhVbtFQUeGXkP9CyjgeoLalo1WTEzzS8j2XolvbzknpCxBIlzFT+RJsH65bRtev0oYpu
tTL3UhWdrOQR/QNK3flBq1BoziKsV4y9OXzpNTy+lJeJjROVgduCyAr59xNQZeLvQlv6DvsNWigg
1SgvUpHty2RHjY7uTSlc+w4t13qvh4dGK5DeQqmlTEGRpS60FSQRNwL7iRCFRtaC1BtWRpxj0WQ9
/gCIflkBpeLGa0xIl2XsTz+TUN45/ZceOdgU2WiM83Q09JsMQBEfBQCIF/DzLi/02XV48zNWj5Mc
1I05h6xDgngvbsIwaR1XsQYXKObGniL0HCVT6xmvHqplpQ9OFE6EBW3Z0/FxAyNxgSZuzOiE8PmP
cZAEoGiB98G6neREDf26lC/bqp+iykBIOnAz4HVSXvlS9KVx7kys4Dr9ppH7j4v0UJbDoV2+qE68
W3S+dSW7ZXAIgh/BsJXnra/z9U9bXed6209Dizy0BxJ7F03WPkXQLRWaqzVCp8gKDKZ0kIYt4YDz
i/zvL7K6zx0J5nk1sMi1CbW+LN1STXYt9JEs2EpYTgOH2Nb/HmoVogoDvjZC6I03o4nTCjndfKP4
uTXCKnJEfSOnTsMI4/ytsT61/UZoOv+xUBOkVaDQdBV//ib0kT9jCGYRZHvlsZt/9ha7IzTgW/28
fPLOHgdYyfQKYFShSXA8Tmx1Dm7ZjFNnkQtor+pf5OX58hgo9pw7dKKBTcscfMqaxQswjhdUzo7L
m5QIN3roR6BZbV+rCyx72O2FHbj2AtstH73YvG0N2V1CoFyW9jKFOTEUIVMjfoxpttvomeAPNn0e
uh54ewwoTBH0WTse0bgfrqTMuMunz0kqX2HC50UKdhxR9Chl7T7v00NWGb5c/ULKzZORRuud5aGz
fsr1LwmMWwrJWcJIiyf3YGeCy+gaHY198LaUiLVfrf4Zi7IFLDUU3URP9/XiXA8Fv9/idNecGsnZ
QcH3wgWvtjwhhFfXwTTtItkSTgL7ZnmpJeVGG5KrTO6vutGvKvlQttmDWvwhg7ktf8SN9aehDy+m
sTxTqvvYWX6nPozx9KHPrD+T3tlH4DQHpTkEifwMYMxF5+0WA1OvjUAYlc1ej3hRCT5oLh/sytqb
41OThQisf2tSw5V0DYkdw8f4w60Q6k7DB7V2DmyRp7xLH9JWvUvrXz0pxHIFaqn+mS5+wN0opjAW
QmAOVxfpY19+L8yf4fKt1780qcPl9N2I86dgQjVp7vf65OzTcdkvVbMvx+TQOc5hnkxvbJP7ZUJL
cKJIH30e69qD6nVjOr6a266MiLW8JPfJPMKV4tHGdpHiX3Wce5Oc+JYefWR59jZ3Zs9Nkc/ospXG
3Rypv+x+whAkeB5B2u1i2WrdUEnv0MC8L3XdREF3fNCG8bmqAYVZrT/Vz0EEunu+zdUWsi5SDOq4
U2XzlqaGq6MAb5tXcm64o7geYlYbsKtVopapwngNAPTJuFR0P6Q8AaxDHJfQ+vw18Q/hLukiwbO3
f3QOMnnheIgd5bru9GsrvC05ZYYV4RT/XdMSkjOUltKHAsDy0N3rAFBFRpCZu0Tqr6ww2TVptUMq
FeSoJqom+25wPuXDY4uiBHmIM7d71KAPXf9DhVibNCCFH8reG+UnWY/cpcbxq40+lvlA4UrfT1WO
qtTwNUHBYdJ0t5w4ZWmOZwNMm7Dw1AR5394hHqv3TjTsUWL2DKpBjaV/T+XkW6wvj4VZPpTL+LEd
7bucVFbWfyoBMEzDQAM58rv+Zw+7ChrUC8bV+8D6PICCK2HZhuWPbv5j1KOdjHuHPiVXKBGRCM07
qWmfUd06RPKC4weGEE993Lht8gspcheHMSwelEPMz7c6+AWhr48m36HyAeDsOyd+mCRpp6Slq847
E02ORJEOWbTcocN4hYHBbV6Xu0it7qew+Fbxt/Uqilol1qXgZyw3Adtsh91jmbZ8h/FgJwKUNXix
FO3n5CUzeDvAIO2xe1A7w0urb8FcPQW9doDH55XjjMNAteu65N62n0e1PAQyyvCyhdIyYHxDPbQS
IuAkk2q7Q+frQ5Mb1+PY7+JZu07DCWpO4WWmtDMAuGp6c2UmFHjY/Yszu0V0yOf4oNfTnTNbjxlg
Ox7+rlHllVstbMu8vXasBWB6frWUJnwi8NHMEHeVZ7OdUIn+Bnr3kBTPsNCoIHYYJ7Rl8RTn8XWE
zL3dSB9i/CKmNrhTZ2WXhKM/SXd4Yu/qBI+T5VuipnuNVTAI1x0ug4Mx7jhjXVV6CgMpVeXp+Xit
Bxm0Bv1KC/prrAE4wjRPewcE3asK6sGWn0g090JBcTTRx5NU4NXJVSjtl3C80+z6gC2nH6TWbdSE
X+gD+lLa3eXqnxB6EKl8ipz+FvXsnWQiAB/eGXH4wVKHB63+ZqjhR+R7rukIV3a712bngPQRUuOF
10DekItr6rcYT6bIcTN4Mj3QLXwBBrdLlOi2MYdHWA73S5pe9Ya6C4z4oErZddw+N+FwdfkWPFHe
RUaDuprwp4KbBfhvdaVL89JiS1I2nhGXN4nKKyAmGKgV6DTHldXMyzGihrSxn2bdlfp0D+TmoNvR
bTrI9xO5UmMPT1L0AtFw46edXM+rX7ZKvzE1KTISMszMcvRzmuBRhrOgJotrtC8Za+m0udd12f7y
BzlJPVajrlIPiAMdhhJV40lTunP0l65HmAzBhMujvKId3lZPXz87DQkCs0qx8ZX9/iaTiqwWXUo1
ZXIWDJzevDIksu2+e+rl5iC6R+XkHJRxfBQJQALxf4Yw4Sz97VDbX0OWItOQdah3w5zurP5W7aqd
YUSvb/RoNFydfaX3+me91ng0dggYzXuNv7WWf+FmwKkxr0dEwD528adO0dzJCaGJK66mHISAagk+
HmZBszOi1JXLlMbcV4TbNJ3sJGwPPcIvlT1iJGz4rTk/NFr3pFuLZ2t/xGn4FEntkzhzpjK8GGH+
VWpTnA3Cp6x1DpmT3wcDevMoHUWmcrCd8UNbqd/GHOx49GyGopTXTKjYL8+tJO+job8q5uBlHs2v
WRd+XHiayPSmJRVbDl5jlZX8Caff7XtcLfJ615XpXtAGYi4SLeFAR9rW41Rk6RdWbs21IwQGzSxn
Yls+yMTEqHnWJU+UcewFJSO+8fLS3/QtMDf7OXA2MuOT+pGCt99rMcoEdXDS94FdMxmNzuhAAlso
zNV1hHO0cdcV/T+26Luqj+dLhn+j9vifypj/g9VH8aj5z9XHXf/j+1tle/FP/1V6tPTfhNKeifwC
rTI03HhK/lPZXv+N+jRNNCj3Fk1Icdz/cr1Utd8o6KmUD7DnBeGnsuL/lLZ3foOZjxY+byA6H7r2
nsrj+mlIg4sKJhB5BGF5/a9N1cu669K2g4bYtvbsNZqCcHWkLu+MnmIU1E0A5GroFVFqPX64JQl0
SUvJB59/7KfRKVh02IGOmEsqvxNRvR5pdTtUUmlVo5kNvlQNBLC6THcYcST7WNKcjarJ+iJiKPBk
CD6BXjKEnePxpDCYyvRMVXtskqQQnzxDusuHscWcrhNqNw4CP3krtx5uu+3vo9No7KB/7bAzpc0z
S0eHDcVbJN2FOp64st7cFYraBA6twt5Hpc90ZcnBmSMA0PD+UQCZsjkoX9E7XC0dtiq2tMhFj62S
ZntJ0keHIHK0jYtvfb2Kb/l2lNWytVXUKkFa975S4X0A9zG6CYK53msKIj/vnhDIHDYjZTrAQGtk
bqH1VWhbQedjhOc8ZjoEb5Rei4374MzimBaYOUE/Qdh8bSbbW7iQZZXeUcjv9Nu5nAKM5totKo3I
Ot5eOnw2UBK8V4gPcE8MsUXfbIGyU+2xHNUOQe6iua4VrvSqlm1MDDMLagi4jN7CDyePae69/ysK
gAFpHSrW9HqPR5YTCfJy0XV+38/9TippVI6xOW8csdNtgVmBSuh8pU6BozkexVrkMq5zFe27gFJG
OdXSnTJBmVfqpdngSJwbSlyiOmvGiX4lNbz5lIGDB3xbTTCzldy6WdTeus5Ls3moLaO4fu+3o2st
s/vQ/GDN1qnCAHe7qhoJmTgOhYtqkHIfl2G6kSef7sDjUVaFUw07Ir3LwWRYXatdwSZFOzLMt+Zy
7rO9ncsqCHbFEKFVDzsHai+Wom2T70pJTTxpwZT78mc7OxScLgHeBocmr2JEnANeqEMU/qwlnK+M
SB1dRzLifSLn8btjBN/uzVCrbH8Ioi5oQ1YomC2bUggNazNW//jv5rM6vGav1VWJi6RfJTgwRQFY
xGiUlH3bDluwGRGkj+ME84Fk4QDZAou25nKw3QNsV20hqWeg3t/lxlUsd7kXA34jGmZ/Z+sJ8X56
mWBt17SmKJSwf7ItZJ+sWPKkLgLUCmb13YsEZQpqGt1SA97AmkdYDxJun0ISJY26F7oE6aFyeIq8
c5HQ3CV506BwcA7JkY4jEC5jahx0cuZ39gD1VYm6X1rU4SdVNeYWTOzkxL6OBaZOBRvIzLTjsVDG
CjWnVDK/DlC5DqBHujINn61H5msB+2g3MI4gLFkknnBgtNWVXoJDySPMeX3ZToFrmU58J+j3hzE1
wMQ3Rf+omNF0L2ljfVdnqfqYUvr/Qot4SXaKZJduq0XLPZTWiIRjQn5i7tvnQpurd7YVhN4xev54
PqG5LTTfjr9HoGKMEXdx5vdh73xrIAI/KPhl+1KoW5jQDuZGgDnz/QUtCF9uWtFQK1drravxULQh
/i2qIr0AktH2mWxN7921GqhJSiuMBKBIX+OW0qUIDFyVMIkJeK5ZeT0c0M7Y6sicdPT49YJtTJuY
wgXRcrWXgPxp2ApJqd+yTN8rjBGFADAKHyhw21Tk2oTCZgVQBvmDfPqqaZGDJokpf+JqAjSqttWz
DTYds8XawnaQD+HW0jCmuJK3ywHB0NIbq1IpXXkaqg+Xz9zpOqiIj+FTIdrckCLFRfDmKlY1XKq5
FVM/zWbbzfuuvGqk2d442Se5k7CU4oGlw6NAg2h9nUihg35T3ad+0FQYHlaJsqNCGnrzYMa3zdA0
d8E4/2Fhp/t8eXrKyUUmRobrwEkHdAo++Hh+WmUVkm12tAiiKJlc7Aa1Z2OZje9l1cwI+vYWzWTY
a9OHOZFThJ5pQKW7qk1DCsW2w7ELutb5lmJU+S2MzBmavtHK4RbA8+TS4GeyAq/KfTxA19C33sgV
+hNx6i9mpu3HLPlmCNRW0VGUmZHS2HgCnFsP6BMWsq+k55Qdj79KBsvMaein+GkfaLu8MDpERXgU
UEaPAx8Jbv1bn6amj7Bk8fnyipzbcGwEslhydYHBOR46wrJibiMqehOG84giduYOUGjqXx5FPPSP
b2FghICGgK0S4KGgrBIYaPjmiFtH4mMIRZs3k5XZBRc3fWzbSb+xYuTDZ6xKPwOQCXblEurXY43i
y34ouukaaLHz3mta/B54x9Qg2IuQg4+nHZf0KkrsqjEaklM2P526JsbX/fK0z3xcjfUkeQelCQJw
tdubZZ6WPjNiv4+k6RCqeXVA6yT5L0dZLaESBzMSk4wyzhZYXe5zMEfppp7nmaPLybXJA0AHO8iA
H3+yoNRru5/1yJ+H/NEuZO0ZdRXozFRPKTfGoI0wmpuLUnOVXFU+qIEqfUUU2kEDJDHl69gxhRxI
4qi/VA7Vn9Vkxfa7LxiCC2qsom5E8rWmbHVlLCmwTiI/6cf5Kl/s5UnPMFK+vKrnPgQnRdDPKAuw
f44/RFovCi3vJfbjNB9vDKfGds+hNkDmviW1J47FcbrySqRVYDlDD1Od1QaKxqxV6RIBKh9GXMat
xzbW0S3urM9VFXiJrf64PLUTeThEFZD0UwC1Q7ID87s6FxHSDQs2MpGPd3Hq571AseGT1+1rnvCP
irKMOGYjkzNBi3IXg2YkBJzoiaU0vlz+KadfWURCHH/AFIFbfP2lb25C3N3xQU3jyK+GbPmEmq+y
j2zMBDU8yTeCwWm0Px5q9ZXLReuiZGAolbTas5w8vTKUfoZc7IR3Zl+/l5TJRz6a2vrA6u0g1wHj
yXORemZZab/iNJ12+N1NoKrQir/8KcWGPN5FrKrI7eBiiwtmNV5CrgPBuIx8LQqUqzqVwUnEVhxG
u2AelHupaFDZsrBYD5B9+h39Q+XPyz/g3LZiygJIKrjn0AqOj0ykIXPXYkMv7MLrD83Yo5NViB5v
EGi3I6t8wGUvww5YT2+csIZwa0cO0lLDRvnh3KYCVYUSxGt9SpSq36ZX0VRaTpg1kT+NiuQ2HLtd
P/SNG5rZlunj2aHAYBuyKJTy/DweCmfiRgnLMPKbxkh3yxwjMoOl8S5TUYm6/HnP7V8N/BGplXDI
WhfcujJBEimzQr+Wo+hGi1AbxBUbW6EZB8Q5ypKN/XR6rQFE4hFFk84GJ7RO4gDLScDltdBPl6i8
LZpB+VO2imKjKnUa+xiF2QhbAeRe7FXKUE9J1bUoRfuYYwxfqkxS3T7UFE8VKkIT77I9SlzvLvly
OiD8iiYkvqtwOY5XLaT2QqpZhH6mydXzAtLgQwSsfSPgnEmH0MUWoicU3Wz4SqsTKaHEgKUfulZL
pucf0iWdfyKi1d7MiRY8qGNt3bSzFR10muLUlJJiNyCT+4Q9Vg62pVg29s+ru+46QAiuj5A9NmBv
r49nvRBAMLn2KUaWjziLay8FBG5uUNDUTpJqH2XkuxrgBVr9R5ko2kHOZx1p6SS5r9CMuwb4Gm3d
fed2mSnUOzHkonu0Nv/IZWWUYqkO/aZytD9kXKh2uSkUjC4fnhPJFhGNsXczBbSOgoezignzqM2t
2UWh39OV+lFCIztkTVPdOrkQNhEifujcRtdO2EoHEB3Vh2XC9u1v/Qpw9pDxIZsrr0v05rpjLzh9
YEmSp83J8rUYG1Tsy6Lfd1HW7uoe1XDa3+m+W5LkYYlB5OSxU369/CnOfHFKDlD3hToV+2D1JQaL
kFXptuTlspV+kHBkoxudNhub/0y0ooFHaIVwzGTXKYY4dpFZjBLYu+5F6qb2Po5yr6gxNKtl5/ny
lM4NpuESQmQUV+A6iGhxpSFD0Un4saa9x5PUOpBPGE9GVti3RP304+Xxzn1Cuh5kxxY+oSdeVZGT
2Eaf9UxOc5b9qODWJMVWuuEEcHYUOqfCcxVc/Gt4ebNZ+mIkceobybN6fMUqMyEXBL24vzwXm1i3
igow+cXzl/9wvaxuMCSAm75beEgg5anfA0rqbutOeNO3pf7D0sbgCqOiwQ+qwPIuj3wm9B+NvMpC
aa9ES1Mzv6ExkqcQg5uD04qoA9Zi15f1eAtVK37/RxXNJPgxvNS4t1eDxonWgelHLxPxfNwJBqI+
mpitf3lqZ9ICNiONDyGSQLwVf/5m6eLUhKzXTI6n5Ga2m5olxCkXB6gyVpLd+4fiHqOaB8EGg6jV
+g1Bo2Rj1DheFA32Z3usl9sx1JcbW47mja1yYk1BECXJQV9AaExw0FbTAgMqN/iDOZ7ZaJM3mWWE
oHQARq+IJ/mnpoyFtyRy/MvEAGnZTXh8/Sz1XnkAV4yRl4lSzMzF+9T2moR38WI1CkAW8ILtsFT3
UWHY+7nvxw2+5mvvfbXDkV2A9mShhkSpcPWSk3nZBFaARYiRopqrZ2OLy5miNTYo5bzPczZAj2Mr
Jc35I6pGOsK1chT/TKUy/aimRvAUzZYau50iL42bse4Al3QECXbzGPbh07uXE8kmHp6QuYTziDiu
b3ZOX6Zh4tDh9MBDNf3eUiXwrKVUOg+B/U+i3X8UpjqzTUWyLpwraDCcONfIoxOaTTfZnt3G0yO3
RXutqtN4X09LsLEKW0Otbp06dXrs2Xrbk4ZCOTiVg9v9iNe11TTpxi27NdQqu5sHaGVW2dlelNrt
pyJtEG6lW4Pkeb9lynUmRIOjpzFNVxWhx7UogUTZZ5jmxvY6o1t2UmQvB2cEA3p5T5wfxSIV5+KW
rXXukjH8nDR8O8r3vesUreRWIEY3AsmZ96PgBPxrlNVnQ1p1kaestj1tqOuXeqppfQeSfmcC6XOn
TiA2pSY2dnJv5ojsmW26cR+cnSZJoCEiJ628Vbo8WhkQY7llizS55CJyMkPDGo2NaZ4dhdQLzgY4
Mji7xwdswaNJidOKPa/Eis//gmhR5OFG+nN+FAquQqaAJsgq5thzMgdDXtieJYwTkqBKPaVAnPfy
xji703lqix6IeKqJX/E2WFDG4cVJsIjrXn+IIil7wSMacGIVbBXdtoYSf/5mqLLJ7SY0OVR12uW3
MDyRnNfHZZdMwNgvz+pMXkC6g4U3BWQYq+tbRreCxrR6DpU5YCK5WBlozzFHG1lrB1+Tp2o3CPbz
5UHPzQ8kmrizebHRdD2en2oOkcAa2R7ks/Jq7pL2ZpqLeO+MnXW4PNTZ+enQ0BSecsJH73iooGi7
tBgSVm0coBHOcXyTAV+7QjlBw77Sbm4HjLC+XB70TIqM2gO9UDY+Tlxrx0PUpJHjTk3LS4YRyj0t
scPUhRI8ASWcJheCSbwR8c+PCCUZAxEhorL6olXjWIM9cwSqJDUf8hFNdtWWqoOR9da9FWnZ+8MH
WHRR7Bd9pxPztyFFr13uONhd2RSQbbsSWtv4XkkVUiC2JDprQpQQVNwqf9QJhrOMeL6nyOlwGEMZ
iPZkmMCQFOlT7aCUfnndzhURGJCzAFGbh9Q6YU3KvGoGPrLHPQ4ZuZbU9oMaxkXpmX1h/95nxEq9
0oqnECcDr4pFa23EQea2SEP1WiJ32fhFZ04KQnmoMdJXR9JuTaXU5F6fZ1WzPKcM4n0+981OxgbH
0x3n7yypEBkTSnMIQGnq8UnRQWs2qWrjDpc28YdhBOiN+OCWHO6ZWM1DAHUK+h5ona7pcKZUjnLL
5e51Ftuzl3GUQ2ooev+9g/QT9SaqhaI2uTr1Yb+0SZAwSmVR+k2s/vvSIAp3ebecmwriVWjwUN0/
RYyk1iBXWa5YXtwi7KLNmQ0CHjLU3xhFJULzrOcxvdYAtJ1FjbNstDzNaRDdVkvbHe2of38VlyUn
RFIdFLp2q/ihKVLWmFFreW0721f4QCg3gRTlH7jStzj057Y0kCtQQqKNhzzX8T5bQuQTxzmyPEhQ
5t4Mzfgg8RLxikjekk09NxQ9Ht6e9J5BLqySnDRSBmuZQssDulDtl6zLrypIL/tQwjzq8jKdq8fT
TxJKNQQr3hKrJERREgDX4D08BS2+OIVFp5Y4aITRV0uC8i6F1ufCsfsdAvLEjBY2Qlf/uPwbzk4X
uAkbRVhjriFMqN4GaUpTkOiFAENpYB+ep3pxaGpn3EgbzuSvIhXCnMciOnPvHC+iMdlIt8qz6cGr
kG4hIqr7KlR5PAWKcm/EiFFNY1Efmi4aPthI7/6N64d+A2hHmt/Ua8St/yZBCp0ulTh6Ji5Hme5a
etHtBmLlRvA9rWMivy56dxS50G7iSXY8TCk5xRwPCFnwJNRdW3jzcaNa/b0ScOFVbWAemjIpP/ej
Dm2u6NsnPVnUaeNnnMQZfgXxErgMCCaKbquzudSKOqVTb3qdLee3uhlnN+YgvzNl0Wk8AF1RaHUI
8cx1ph7OzljZ9SD8kuryviWf3nVdUX8JFWhmBaWxrSLxerO+Dkh5HK46a4gE3PG3rYwwpacNVcBs
aoy90yzcm90AEV+4ylw+F2I3vK1JULkjCUMXHdQox2Ldw3YiKTLUYhnoYevzn9QOfyF1XO3zJqyv
UtMOr6alnb5fHnM9vdcxMbsXiQsDr89iZM1Fow58T2g0Kly/KXERV8ao0prmjdAjvtTx9BA5xFmb
ji6ATF5bx1/SsBMp1Ar0AAMivJfBTNz3pazvebZ2aKkUzgYpYn32KUjR1wCvQFWP1vb68Kkx2qrD
0Nf+VGiYvkzqcj2ESU1eG6fIK0YoPdDmNa8nrpRb2sCRvjHh9YF4/QHUAFROA6dyfSXWTpLZgZnV
/ty1VupCvE/cXJ7yeOPgne4bpFEonqO6LaBdr0Zlb6KM3SPSbqgQLxw7DotdVajDz8kcBCy+LOJr
G8eufQ7W0X/v1mFYyDiCscONsgb26IEKyoy2gZ8O2bfMtmE/VvWnRbG2eDRnviPVDEhB+EQCWlun
1xr0OqlWZiS/yfauc1zYoZhK89W7pwOXAMglfXKeQutWKjRX2ayGBqaaKY9fRi2QrulXFHu5kNLN
dFk9OQtA74iVYsFMaqZiSd8sWVEHmtMXUe5XBfyB3ThXcf1Bx55tPoBiQWyjGEssddDWgeo+DlVb
uwrr+hjRr6MOHozLDw5uNuxmeKA5XjiqjkyBVqFfk1XWjdym7QSfuKx+GKUV/kojUItUDPOgu13M
tp/3zgLPcpfT0ftFGSf+NOaNMIvNZ0zq0EZLk7HRsK7VWpyPsgaFr9GaFxzk4mworyTMpV/krh2h
3RkzDkskhPs5ULRvtcYTFtCzlh8qs5a/x8GY/YErlzzvrW6cNIxMHflHVEuzcuiyPrjSJSFUplZl
vrhDalEbVvWwdPGosbZsYU63Ed/coePHPUxZc31LLkraOMGcFH4k5a2rQzp1QUluEW1OoxyWaTBf
eIEQTtU1nFYuZzkGooruW9gjeqx0+o6umz/qSrhrJWikl3ftuUnxcKAKSEuearbYaG820pQ0VVrw
8vOlcnB2dAJCL0unLYzwmUnxODEsPh/hjHfc8Sh8umTJI+ynezP9YuaLtktS/art8gTXbXXYv3tO
nCwqV5R7yIjXoJUu7iwM71XMriesqrWunL3Rkd+LtxUPLk3AYMkMhaCi+LJvvpweSMag1Iow3s30
uzFTphetlOuN9Tm9XxmFtzqqfLizn8QuzAPmJuuEF/ci43mtd5S4lUH3p1zb0gw6sxVgNBJMuOto
/Kzzr0Q26jSVZBxyqqZHp6OKaeD3i/f+xWF3A5WgHAsTanWLI90yGNmEk0Q1jspOrTAXTCO0UC+P
cm7D0e0AhStQdjilHi+OM5WEXmEnMKZQvKO5VQ797Jiopw3prrHqYONdee7bUV5EuBOxRvAZq82Q
9Uqe1ihc+H1CJ8u2pGiHv9DfOKxsBKoJsBcF1UZsljdbbuqrUS1GzJlKQEeHos0A9Jul9f4tJ/o2
5FnEIapEqxUCghs2SozVXDQOOU7KRX7A6y8Fido5G0OdvDw4RDwk6T5Qh6S+tm6joZ8V51LC1UwN
tUPlxga9rH2hc/yjibI/82y4jfriuZyd2ypu3tm1fR2b3iOkETCC5jq9GnEdGCk2YDbShzNiEUPl
RlaxNcUzB5i/HtoIaCfua2MVYFXCYhvoEMydEsXdpiPAJm32IbabrbB3mq/apHFUGjRIAPCixZ+/
2R3OUpsSLAm823UzQpewN1y71Xo/yNrkQVtCFdkip0QFcQw/1pnebuQ/Z44A6RxDA6mmtLamaAjT
haru8QqwSmfeNRI+qDRIu40dc+ZgsyOF6CSxivxwNUkYiLlsDNCXIvSZnpJFAv0dLzrS9yNJg1uk
8rAx4ml2LNQqoRfxNKZmZGjHnzVV0OwYiMN+1s71rVn2k1uFpX7fKMmCAA80Yhe4Q91sJOVnjwbV
WYewb8BIWeeTxhS2hRREhLBpoWnVx9JnfK7SG7tRddwt9Ridhkh76uKiuVFJz1964D8bP+LM3AG4
kzTzOOCkrh+vMcovSi876LMidHSTTEmGghHl79ZA7bBM1OEeqMAW+ODMRgK8J24HGZliZY0RhAnf
NWNFBtQAKbuaU/xZLCns3r9dcWYhfWankiScoCmI1raRq7kv13P4YYmqbi9RbjhcvofEPXP8ZrUp
58OOYq+yjuvtGllW0RfZmPtB3cWP5VKpj5A/i/3UdtE+qCBjJnUkuWXdh/vLI5+JOwZvZYHJxvYE
ytrxtu3yXk20pkbpuVJrrC0jBIq0ufQWVR43HsonIEAiKSwQxBjYqPRK1n0g/l9QRWOV+5Jp/uSd
cWdI3X0XO/ska57UbrgyR0zFIA5d17DTUe4+1BpG0VX55fKcz+wcytSUQClMCnjYqhyuIm5YdFxa
0KsbImBe5Dgvpcv7dw7cXUos4vlqnlRAtQROURYuEA51JSZb1gwvNNstEPCZQMfH5MUhwM8UdtaB
Doc0pc1BNut9ubhFkUnX0v9zdl7NdSNpmv4rE3U9mIE3EdN9ARxDUhRFSpSqpBsERVFAwidMwvz6
faCu2dAxy7Psi+5otUwyDTI/8xrAaGmMzJvna2/tk7OFK72Ok7pq+cLtOjwuVjwZQ98giCta1NcK
WbVfbTUuF3TBz9wnawYFRYoXF1+po9Ci9JJRWEae750gn76lk4kUz6JaZMqy4KaQysD4JzEuMURP
JFDXyTEzCn8IMgALPppcugRZlcLm2ANUrcdVeKlAAH3BG7lwezTKEXCLy9l8WIzS2MBUoA2ttcVu
7Gw30hy/iBIS1r0TS+9CCHLSiOMn4ylDH2KtdRAKHO3yrBW82CnBVW3VCiPl2CPrrtCNsoNb387u
4liInaknWBmXt1k13pUSd4rMmX68+csJkMiFtUHt7LQ9nuHxrhwJa03DixO9nUDu5nlQF27DM9/n
mmSurmtrRe0Y2dKofhqcSkMDSoKOKyy3vYl75/n1qZy5+CjvrlsNRnqtJB+e5K4q/AZP22wfL6rZ
TGm6REEHc2oIhgsjnflE6e9wkGlZ8vEcRzzWBCh3yeZs707IR2Ml4l93XsLuEfkvfy5JfikZPGm+
cFwgUeH4RKWe/3HcjuiqMS+UgAvnLyK5caypqsMy0cSnsU+cfRNMxUabRLvpCvTGpnlG/2xGSHFx
RXnh5J7bSrR0VpaxQ7B3jEVZI6XJiMtsb+iq3S51qUUaOM8LQP5ze2kD9QUTSwP+RNjL91Kcm2tk
IbuhTnZDqeQmAGazme1Kv3A1nU4IEiNR1vpSkwCf2J3NqT16MRAQmFkacnfT92609evXz+aZoI5R
yAM4mmA4QTweHs5Zl1nWmxY85qxZ/lRt4H6VmaNFvqG1D02JKLlR2j7vSWveeJUebww/f2u3kLCK
n4Ei1uqFRrJw9IGQDxXmnDlcge6S7CZTLeHUIHba296l2PnconpUzGyAnZzcY5zBMCI53AXoAJjS
Tbf4xucbwsy3Zx4A2Ah10JRfqUrHAPigsZxKBm2xT/PYunLKUd0VEMAunMVzcyG4gfwJKg+qx1FA
ZSc5S7qMUI2a+hEr5GQfx6V2IZQ6PfDIm/w2yPqA/pbDpeYs0nxmkFygLNtlPpr2wsURXssvUXHO
DkVWQ8+IUqN73DSukmWovVYVe5XoKKm6EtVvQI7hMM2XDHtPL0pmBZSEu3+9Lo4viwUoyazjYL9H
Mbu66ZoeCcC0LvWoGFZr26JCUfb1D+000GBE3hiqC8T3p7YtcSuCNmNER3bWe4+6f+TMo7dp/Rrr
dks2O5VZby+cMOiK/lurZ9Qej8KMPM8orAVpsccufbxRtbWKG4uGR2G+1LI5cxihQXDguRMhHR1r
OvvTqJaqCnI86svxfVGa7lOO1P3bS4JwOtY2GO1LwvpjzR2vK2tdby2GcczxzuxwOemrpLxwK57Z
LL4oXjWCXVwcjrEyRLk8MBAe9lldJFHaSLR0hY7hF+Rf4/2oBNK5redfgJKdHdXhcQEbCvL82K4I
7t7gznLO9wkcqp20LRkZ/ZTduXGu7+rEzr64Czbhr5/Lc/vGHGkBYYPB5XsUAFMONdcqSb7vG0Nd
iQDzAOmJt8poccMbNKKo4IFZIMxef4rfbhGW0ja6us8xc5HJ7dTERYm5gKov3IhrcHqY3B4Os94w
vw0z96lrT6jR7R28eK5d4i4PTG/5jPpJvgtE5+6LLACJj3Gof2P1iMy+vphndpDXy0M6nUBkPaSH
43eVOcepjLP9Utk9no6zHk12IqNJDeZGdXZ7rZVl8uX1Qc+E7PQRnfX9pimrQ5s8HFV06No2UqK4
4Cghtzw0wZ1oWo/UrLN+jr7fPqtW997RnlOhqWfTVapp5t6Fi/deL/P4wok6c43TkfqFhcRUjBr0
4Y9Tcneak9ZkewjYYwQzsNhWs6FvZGqlF77TM4cXoYlVf4PDS7ZytN6lH89mMZEkcLD7MEtlvq2y
4VKb7dyEvLVYYgMFRBX/aEK20Fs9hh+IWDBq09ayNLsKi9b3ljNeakudndDasoW/QcpwDJr1aj02
pMNQqQy+Ja5f3egivUQOOndKgUbQvOENxK/5KNwaphSihG9me8uPBdBmOW2bColjO521KE1c9xo8
4qVM4dzMKFmiYENNmOLB0SJmcVkPAcsGBT4eQ2ps48dJ1fLz69/CmXed3hSP7IqvB+hydM8gwBXb
ZkkC5Dli/JAnSXtfZdjv1EMVYNUXW86FG+fctDgSCDWsJkLI2x0e9myWTa+SlkTeqH08O+1uh5z6
Jf28c1H6igxFEZbMDqjo0eoVml4qO1fZPijUeKOn43Q9loa4tZohv08SiMWr9cd13ffiqesW6j9p
udTR64t75jtgaVECQ8fplyLY4VwhlAHFxSFhn/uL/SXQ8D+QOvIKbawuQf7PLCsfGybPQBfAIR/X
QodxGPF1ncW+wrT4KRA2p7MLqs3rEzo3CtEYnRwLZjYx5+GEMnMEYDznSJpoxjdZghq0JHz61wc5
t2qAPUiNOfswPo4HQVcvyasUl5s8QXI9yFVUGe4clqbVX5jP2aGI91xc0SnTHz8/5TJWbtt46d5I
ta8ymWI8NzEx0rL43zgJ1FdXzDtyaiduerx+jZoxRtjXnptE9dzpW2tCWBx03iUawdk9ItGmFLQi
8Y6rjja6IND/TZRabEk9qgVfaWuJv319k84EDkgkAYr1aAJzJa4/xW+BQ9Y6qjQrX+xpSiFuAKo/
Fjuvyd1uC9lg2o6z681RDBoDQfcC5gF4Ds25wHM5ubzIfWjHrW0GQLqYVh7+EB2yB33S8X2h91h/
ECrrYISIOAQD7W3KsorfWjZexwNuvpb64Escm5UFvdEizFRle+V55S7QRzSubbwOXl/akw0kgCSs
RP1zledCNelwVraLzCwJt9gbwfgstUFtdOzVw9cH+fWzHkR+6yjwByhDUffi9TocRZ9aSppCir1G
LaEJZ4FAd6YhylaknfXRF0F+545ZvDHtVtt7mTGIsGzN8r1nIoaXdF1eRoGhht3SJR2mKmiTthbW
nRNwwl2BePumFSm+RXJYtMiz5HyvzcK9EMidfL7rHIAG8HKRr5EBHM6hRP8Q7whWyk77rttIWdlE
yb5bYDZLQHvhsviVkR0umUXB7hcSnLcrOE5ybGHnGXhs9ENMEyWCZJbZ1o8p2SHB7vvxTeeNNUL0
7QTuPZ7kj3aZk7ugHmv0VeZaw9LZ8G+gFlc/UtfSVjvSqQzxC6rfi8pTd2mOY9cwxOI91h0e6NKh
ChW81aiyFvsa8wp/Xym9vSpH27qWsfYE5PcS6/v07DHFFUVMdPxLPu9wRYWhVwZteiSH6sK5m/Mu
C3O7ERe+o18bc7ySqDcTb6B6xpoeHXE3sxKjQFF5H5siCIfF3OmN+TGVPajs4Es3mO9ge92jF1dg
j2PvyIqvA7vA96Rqo7Sa76dKPcaKSvuoj3q4GjzJYrDCGVGZ2pouFHRO14SKFBUjBzgSIfMxYQl6
cqDZdL52dqVmFVa1XWJwMQzahfN1epsxzpoAgGaAgnjMb0tyhB0gu/u7Ml6sT8LLqu81ZWiMBiHz
fFxAA14Y8NzEVs4BnTagSf5x8TvvvKkdeBp2mBNq10FG3mVNafHWgI/ga22945y9dgzcNbj+7aVw
AuErUGvwNZoWE5KhF5tVD+7fmQvABQL0tRpwnAe4Vt0vTclcsn5O3ye6HFfbJHEhfTq9cMhq4DhR
5SDa4js5mkvXF7YAS79LDPhUm8Ys9DxMu9HKw75qLwElzo2GRAxfCJAhim/rgflt5VLfrFU+QpLo
ZSM3rkxD5dcvFdiMC4t35uStsSNlPYS/1n764UC9lfR12vnurkqS+d0oCxJ+yyPTUc74Wc7upVvm
/Hg0qVbo3cqWOxxP2E5fSmK6XQnR5ds4ID7plggj9YhRbsfacL68/tidOegrJw0sJlECMOKj62bJ
q95A68rd+WZvvotTJ9tSoZp2r49ydrsIvIBI+qvK+tGLCr08QNJrnZUFcCYFjnHVWfMUOrP7txPu
/5Ogf24Befm4pleQF/IOhwtozT5yfBhy77D3zW+WRVof1LQa/946bdZcOPSnq7dK6qHERl95ReMd
7VYvMJ2xYmHtWnN2w7Rt2ahRs7ZvXb21CQVTh9IrpZBjYFydOcvEMCaO6sH3xc2NCOvrYNdi/3ah
anhuPqseGbE4zzgwxsPF66UquH9Mc9cGWgEw3xk2ZVLEb772mA+4T8Jwtgkcx+Eos5XoY5JYJk3Y
LAtFPhiftc4YHt+8atx1iMBQiaTIe6xGHyDLiIPpaO6aGUlAVFLELmsc/VNnOvGFoc4sG6gCVLHo
W/IMHsMLFhuB4NqfTKJ8ed0p23k3lN4lcbyzg7A5gO9xBeaaPVy1ScY6sr0M4hbVTG/B82/EqF3q
aZ0WANe4Y233UniktXVce8dCHd3TsjR2i1+1j23ag8jgaenTB80mjbg34rHDbFNvcihb8ery2cAw
Tq7bpCgEdckxxV/QddSli/F0+pxH4v71caEaenwx6knZjwIux85O3PylAG9I91uXF/qkp7cHRXpC
fuo+lLFPWDFBOZdd4VQ6i0w3z/dnpNeT4lalEtOksmgvfNlnh4PZSF921fc+xnLrmQmzpkz0HR/M
cl01tol5JHpFicKYaNLLS1qlJ4vIyq3hBpEU60i97vAMqVjYrV3Zzs5WbhCCZq+2+mK/GdzDKChF
wHyB7EYGcjRKoy+Isg2+s+tm8cNWvRe13WzDoO+fNc0pL2S65+ZESQTylGtR5DlGDUyNyDrZ6g7G
1HaB12DcbJPAKi7c9Cc7xZzoECEEAGp4LccfrpyEuScazbZ3Qeom+ymg52CrZbzuGryFGzu9JE35
a5EO8oCVg0poszLZ8Qryjx7msZlwOqQCubMBZc7bRQ6GDEfc9+xQV1hF+pUx/6ALoqU3fHISYuOc
GTfS7/IlLIspobZgC2Pa9GONapPqdbxRldNVP+vRw0QzmDyo8S1+tu94RrA4HGcjV5+m1tQ/ex0i
nFtlrClb5RiqCjU0py8s6Imb3C+SLVEOx3B1GtKP7jMx0AUbEEndZTKmMdssqo8xDemKNlqkDUHH
tpsmpdJvIureLQW2lbLFCwwHDifDQtS3P6uy8T4XQJqM0E/H3tgWtaFZvI6y7sNh7AFdF2MzX+ob
ntS82RpyQbDqED7gJx29+kPGzmWGtHfcedOfOKeW27nS3I3VwA9EK8m/nSDzXKhKnF7M66jI/gFK
IdECZnF4AofJX3QvIeVLlrS4q2cVvAuQ23jnF766SiW+EWHu1uPGSRqtYg1cf0dttb6z6yz+rix3
uJCpnvnuqBUBOYNSR3PhWGkgQdJB2RnE/KBK7bsZ6aVQL+burbECs+YfR2aEUvUpnIMKZI+vTI8Q
Rm/Pt/bYuBQGPfPtdwiti9VHHdz1yng5XNugCOzSnwt7NywWdqhYcESuLi6xy8/cIaDD1mtxNSsB
bH04SkYNSReTb+2mrkv8CDk1DeSspn/qp9m6HXPf/vh6CHRmi9gbCFTodUKAOgaoTLk3G4VFeKrR
lQ1BdvBV90F7YfHOfA6+aQIYXSkAPJzrtH/LxcbKHnQ56ObOXsW8A4NxtuirGZt4JFzBLBPJFGAe
/ZfXJ7degEcXJDoHnA0d6jG5+tFqumwXEpsz8ZAxJeEwT8VjNk7e1mhmn/pgPGxrP9YfYn/++frA
6z98OvDaeYLXwdoeZRjS8JAqtxRBsjl0216Vw12OHP31PLjGhW/stBRJ4Z3Q1ac8zlVJJnq4tqIJ
Sma/GLuVdBS2c4x5I3prHbOeGi3fxNQvn1M7czZgsf0tHf9h62ZeZkf2UvdbBOTaG4Aw+My25Qzk
XLY3RZLi9OL1iPtqdB+DoRbvJJ9GmM4mRj1z0eoXrq4zx5AXE/QttwVIiGMuWYAUl87WGLvAad0r
zDKzKKYBtXl9W86OglYIpMIV8XMsstKVtk41qjd2mtt+aLvYu+/jzLhw6NazfLT3MOK4fCG88wAc
IxzqjsLwpA8G9roLV61Q34OmNNEWU9dzRxXi35gS0a5Hd5U6xzHiuxJWOsRdY+x6bE9Cvbe863zB
jur1UX7RaY8nRaBBpsQFuFopHR6yCiegtpgafadXTuVEcM3br9iIUV6lquR/1/Iy/VKnZiaiyUK0
jbrsNHa7QlHwDZNs0OE7+kb3U1pT3IQtIp8vltctT2Pcqjyc/FzYW3gOrcAo2XaKqAU/Lfao2/Fi
FfawNMhrB+6TUzZBsLGtGREz/gsac20ZSpBexFYVisyuvpVj7P8I6JC+GGT3j8r2x89Trwkb+JNl
f8WoIZ9C+PLOn3bSwQuA29IboQ4VD9Sq6QMFLOxEn6ISYduPPq60foSBCW0mSJv1p0KM+deklVMS
WXZpKjSz6qWNjMafsEFHO6EP+cFnZ/uffu15qd9Vxk7FReaGbgL4N9Rrv/p+YWtOjhuYWO5Wth5U
LH3ow50J/KJZAJHpO4P8YWtORRNOmmiwg5ouqTSd0hw4ZchHQIjhE/VPrhrdGdq8W+SyS0nzZERG
u1xTkKh4cMtStNdTmyktyq00GzbFkLhfsBppvpv1WL4bRBUP0VyMVJvtvKqf37wKq/Q0jaw1H0Xd
9XAVpkk2WQ0fCeq0NKMApuOGRqwRmo281Mg4vduRNVptP8Aqcb8fJxNG0yVB66TLro2NcYs2rr3T
dH8Ee6kuLfjps8lQa2mCR2yN6Y6+ukHvtd6vnRmNzZiM2pBx82As9gy92060e8S5MN1JZguxqteX
8/SiJApBsI2mK8E3ndfD5XR6p0hje5p38xgsN3kd/wycUb8QFJwuJHIW9EswKYD+iFnf4SAujkDK
NwsGoeBMZNoPSIDWfkdJ07lEQjyd0K/QeH2PVxmz4wkN1EVGI2vmnahVGyX4t39Ix7T48dZlIzD0
UH+m8wgi6TjMMYSaa2uupl2r7PeoTbh5GHTcAm/eHaRbSPpwvMHRAKXMw4XL5kFTjaFjnwzeku4Y
sKBKny9ppJ2+YzRPQfmCLyPwxYH2cBR/6Tsc2eoRd+Uhe19maXnflkFxY8SOtZO1b10A1J/JXtZu
OM2iFezOt3V02hchrcVxknE32mi1Oyp9V7aqDA1r+qJBVgn9StqRRIYndBbvU1JmD5nb3w7tW3Xs
HQyRrRXbZq0RycnP0fZqIYs0e5hi2Xg1NojuVqhJvHkTGQV6E308Zkx2e7i8uQnoJLHGfgeIEcxx
63WbIkEC9PUTefKNcVMTiFAgIPui6nhUIqi9qcAjEotsypzqfVagA8qd4ez7SRTR60OdfGJo39P/
4L3/RXE5Ln/0U98kiyrKney9LmrTStx3kxgvfGL/6qsdhiLcTai1oIEOfZEu/OHCNUvVt5MRdLu4
HvPgSgb9rG1L21jyrRXP0zfbkYiA6HVi1aHbB+4XJfxM5/IcXdQzZBfHm7SeCmOjnDIzQwS5NTsU
vSVFaBijkW6noHHMLcnCZG9TZ5KPU7DUaTTGYsoQGkEW5wp3UUr4sgwmuUuKDmUKB6nybVXEs3W1
jGmTR1NH9ykkSizakHZYlkQipg9w15QlXknzUnhZVDpm8pecla9Fja9SfxNUjX8LBjixr9xEAuX3
2hpb8nw0H/VhkEmIZKdG1hJnidoqty3zbZyU4sFFBaSk3Z34ffTL+2ETD3qih5ZJLhmiv9S+NK0R
FxvLmN0mzGOz/Eu6bfEIb6d4UH7i/pDxoH0CEUxLTmqN8cmThvHnYA0+5MymssoIqz9ZhbKrHRdS
hjm+twvDhK3hTMGHiq8wDoPcy5xonjl1uy6VeMrrnrbUtyUSYmBalhpimxLakIB48KneyMYPxB3F
mlJHi9BTn3jqTCPEGUP/LJVfiChvLJUjOrSUZbgIp4yxYkfoaC/dJi2hc5pxtgGLYXy0x1ZY27Ew
u+aqTNvhi+Wk1hOVsx55pFW0RbSuunM1LS1CP8FG4HMsmu6dSBdz2Uo7GNOVIVpb+57JVpGv5+4m
86fSD20nsX8Gbew6FNWcGVyvnSYWPoKz8UGNhGVhLkb9i43sSrsjb0mCLSelfShqTdW4bhgYrBmL
2VMldtOgD7050646CfojRPRVi4kMl/lr3uWSRfM13vZ00Gb89pqOwo0KGt59IWjlF7WTNhEu2zUN
nmT5rhI5p9S7fDK7ccm7W6rEi7VrOmU9KhUUA9manvbEB8kYRK45mS4GfEP6s7Jq+9Z0RnEPWgMh
F63wxX1BzvrRT2RRREXgVWrTS5/OpZ4ZzXO7jPibDV7BJThoXVxHvLMjlgODpW7qNHe+5wCxgBPQ
AGE+ZbDY2yRL5p9NmzufzFG5HpYLJsXJuXfncTN6lAMizJTpvGCNlRLO1P6wXIFs7Moo7hP9Xrka
MhUuIKnILFOKttOYxlNY+hjW73CQan6atRN/g28sv1Y+DOOwG33roaPrZ0VmQKkJGR6jfd+5HzyV
3ErRxI9jI7WffjF1eSTV0FURaszey2hP7Vf8qU1j3waFPe9MZZXlu8K1+z4cRdY+Q1B0KhwsUz/d
mUOai7D1VXZXQWrIIs+e/adGSvUiKDM/sDoxIj8cnSnS0UR+qYN08CLkJrQqHPHWfcKUYnic51Fv
9jUi6vy/XqD6jVUaVh0NqLvH4dLk2SM9FK5oHUiBEVYIa3zvAuqh2xkDW2czzDHnIi+c+C/+mgBK
O4xumCdjlkbCkd4WrLVL9u5o3scerfPh2slyP7SMrr8vrAbBPjyEPQ5jl66uDiJgD7rKS5vQggHw
LhjNWF7HuAWoHR9S8MFNbB/7wGkGjmQbdZuEnWuC4xCIYXoh/YHxkawJIXe2cMxItQzrnV+780er
zPRozCyI+aM+2zdyCQwOrZH6401njg3MdgolfYTeclKGTHDERdJzu3ea44qH2O2napNXhYPTktLt
T3Ealw9uKjuXLawNTP7c3rhy6Hze14EL+c+jW0wmhl6Y3HY2JiRa0FdgjgdxuyBT/Chxy1l2rtc4
8qbCh1JGnVDIb89dsASRUHl6u/o6cTbs0Z12dVN6ardMfV3t1ZA1FRX9yq+uctRjQeqJEpj9VHd/
FbQyuygFyLH348Tmnm0q7BbKbnRu/aFFkqEwpXGnAyx1o7HMEBaUHUJ/JY6oezxuuTwrrDbFDTbm
SY8DUToae8dVXJUSfafHNs+K59TUxmTvCH9Kdr3KKrEvxkWnZEIKbO2FMwaks03KjZQlovnGABO9
m5RMBvp5YHzCGidXIRukfkhHtt/s0WpVONnanEdp4RV/WW7vavt2UJ5+hQW0mYYOO5mzOaIxoyko
Jye0htivQyjO/V+lL3TkSjIdWavKs5e/8K/HAnEpe/PBN/Pi2hrAWYVilPUUWhYqHNvMS0R3FXMP
6xszGTwthNdILIczABDHydW+ooBSNtee12g63gF2UYRmVhUvhRham0KBSL4CNGrf1Wg5x0BcjZZ+
TuORts9LM9/HwaIpvKKqkuu7jZ0p9LIM+YRMsyu2GrH/62KKnbCmeLAfpKdHS0IIOaTdvRo1R98t
pH5ZaOIG2BEoNYolQPUFU8BkNbAFizPc22JKshCQbfK1c7RyiJxWwTuiN5/d6IPT/Kgpw1PvcQYn
CzNbJyEnbdaaTZFVJM3xPEsjTBq3Fpt59rTboUTyl/Krk3617N59v8xyFHtuS2vaNJrJU5YaGQul
7NKN+lYa+XUss+neGbLua1nHRR1ZtSdmLlQHVXQqGU28WYDH5WE9jo7a8NEUwTYpVf+00IfdIzc/
+3SERH4lW96PTeaR0z7lTu4uW5GPiXGdVlr6zdOV3Wys1DGzTW8kbthMpbFGjvWuEw3SabaVSyOq
5qa8ZS0zyjai7upILFrSRGbv63dLAev8uz1PdRMNee8+Nq1jvaSBC9Hd7YpR3xa9j1dExWSHMDN4
qUPdb7ki+trtPuRtK196yWu3R2AUoKzVxTO1IK7e7iUZB5+nSad3U8X6/Cd5QvmiFsMkMJDtbD/m
Shuf+/ZHWuyMrFx+4NLuf52KpSKWa+gSTXEPKM4EveWHmvJcuWHfHHAguMY+yMHvn/uhUH/WiM8V
oYS6/0VMnvpBOYPArnGNZgxnsyOws1EOLT6tkclDOsxauldFiixsgDWeCiFSQYNrnX4YI4RwpjRa
pgVqox4I9di2pvdn4zv9X7kvuuEOmY/qGQGA3I38zvDasIy19s6bOvHT6SvzL9OyG9JXO45/crnx
PnemTZUWi+UyCfl3qo+DXRmfc730Pik56+APSy0dIiBQhdxMXHXahq+xCK4JoNxpm9fGdO0uHCfI
C+vpyWFnoTiUQhz3k957wFovL8IpbVJI1KgTPuh1YSWbUeurr02cOy85cnqEz5kKPmuOmVooeTjl
SxcH2oeqnav32WhMW6GMfN5WRluupiZieCrLWj7PsocJW8ZxszyOEIGNG28amz8zwuqr2uqyr1Ng
2bdekhsetqYI/oUqplHJZPIZgYCqzj+zcrm6UcgkfUlrTRQQymqtuSN/M7SN0ulpbDwu/yak1M3r
lOXC8faNYdDqQGQlcUi5elNQ4OjK7IM+unP9uRPcHlHXWvayyScdqDlXQv+QTrJtoirw5j4sObN3
VdvqD3OhufjP6CP3HHFYNYcNzRNy1hQn5dAfsmAO8wAB1BBYgpNcmQHmj5hCTq0Igbg0wzbv/eQL
ttLBj5quO6hlb0qXsAd7/CmXLl5Zvatr30p8ihai6SL9OJo8qaEQVLCn1o6X0EzpfIRTndR1qMXs
K99llVQ3Tm9MKUYyyror6R+Y+84dxM+prwYqcmYeb4JsKj0ottOafmSW0UfYyDRD1CK4q92MuNQJ
FFr89DHzCmVzEc7a9AWf71ldBVQH5m1J9QjTVN2VQHRwIubNCUzNoenhDs3OjRdRXUn4VLdm2/fz
JrcyOkxLEeS7WJh1h5Sn5fxcvdgJTMfKd67roZ5+AHT3mpvStpI27DQvpqRrJmWUQ/P6y7JqPqm8
93hR6naYug8mzt7lVdIORRC1oyPyjTEt05fK6oenGAh4EuWDSrvIHPvmSQSiTSIQ4t5zlS2YIw9V
tbjo/bJ/kcDs3gltrW//7HXgAkBVS/+pqAcET5GDpE5dlk5yizWD1LZ67xrZ1uqaFPtHnmkrnKDl
JJvCzfRkoy2JYnkWsSqkJvlS7pVZwhjDfi8TuBeh67N3cWDgrnEHGjVJVlvjHSIy1XivOs/9rHno
SEXmXC7tprFH8wkM3mg9eg1VP5Z70q6kOfePVP4TO9KFVXzytZG3l9qzS4819imKoz+Nsig0vhlY
P2X2yEmU1K9kV1jm1wLToeFO67rGj5A2q96ncyLr6yCf07uS2MLFu6Cyq5CMtf+KVFd/3xpe4oTT
UjtZFGgEsBE3AazixTGHOKrcHkGkwgSBE/pyzgj1syL/hEpbYYWDqgIcdruhG0MXsfYqKv2gG/c9
p8LfiwC/nMhPUgo+ZmUF8zuiKRxZvMbwrwvZ6ICGK3SZoyLz2k+FkQ8/q5wbdDPms/w46rbzUA45
iUKWkEm+y+Ku4K6B/IXfX1P36a3WaO0E9qFtFGazZY6yvpj4MKd0rNsQxS77CQWJLt3krtPcTxNe
RVcaYcM+z0GwbGulx9/mnA3ZtISDeeT3Un9oBkmgaY16nW3VoLR2XRpveKC9VQebPh/6LvSXQFph
VlksXG+ZSUMMqtcDMc/EeaOEDH4IjLJjvMsF99NNqtq+JmJJmj89Te/FdQ6/8quvI06yWZakXTZl
UMUK/MCMIC0RV7/vB5oriI/HOPX2sze9lEic3HTKIc9VCwZ8IRReBLv0RpYxt5pfKlqEdfK+g1p/
76eN+2BqPle8IZNS386+jM1QuUTcdGmy3KOkItKAsYa8iYLUD5rQXEb92VctkoxmM/U/ZAZJ9goi
b7yrpyWIN27VVc9DZ7X65j+tVNUNXoTjLl9z5zo3CTalNumXDGhOW710zFFDQ8qO0pBxTD2nqGWX
HfU6inYFPRzFy+Nmz1OsyPy1r7D0wMRfAuKfFNcQ59L9lWEI04r+61Edthhwcux1hxJeleWRUWba
xgPVFyGC/WY6o7cOQ8sCAT2wuMfTM5fOWWKnn3c2LjShIHLaL8B1LlQLT0p4v0aBHgOphb71rwrt
b236IiurcbAl/YZGW7Y850u4GPWbhbnWUfjPapsOXOUYQZqU3ugZfTXTNpnc0CGx3oke98al0/5W
zP7vA6hv98//4dfPdTO3+O72R7/854fmpfrUty8v/fun5n/Wv/p//+jhX/zne/GM9139sz/+Uwd/
iX//7/E3T/3TwS+2+O7288Pw0s4fX+BP9b8GSF7q9U/+//7mf7z8+lce5+blH388wxTt138tEXX1
x9+/df3jH3+sKPP//v2f//v37p5K/tqmLkUlnp+O/8bLU9f/4w/NNf4LUPyK8DNc0BGoofzxH+PL
//4W5By07lbhrVV6iyp8VRNd/+MPw/kvul2EIjalZFTWV1RDVw9//9aK7qA56IJG4OwEf/zvz3b/
r9rtv3aFpfj71/9RDeV9Laq++8cfv7A0v5d4uTBwwgNJD/wQsuQxFpzWRpb2wvg/7J1Xbtxamse3
0guYYzCHV4aqUo62ZL8Qlm0x58wdzTpmY/OjbruvqqRWjd9mgAEauGjb0uEhT/jCP9Se0lEaXBIL
XnumKcIJBPRrN+9VWsxmhaqpoyFMaDuo5LSeLgeGV6e5WTljJ1m/0iI51YZZ1FS0qmu5mJStOZWW
5sx5aZ0AvrE9nBskvL9SUgMnlVWOSOqw8rZIOukqiYEtOlESaueNNfbniTXMD1VJ7ORH2pB/MXpZ
+VzUeb/FXm45tet4OgumqqwprxJ5Y7hqVn5Z5NeV3NX95uVz/tHC/rfLdW+Jf7j8/xcu7FUR6N8v
bD/7x933bPj+s2xer+31h/65ti3z0yrkLIH2eTE/X1t9/1zbtvRpbRnQ06I+AWnU5ED/vba1TwBS
VxwNCFFS9RVm+3ttq5/QZQW8T/eE+x7tlj9Z2i9IiddrGwOZFWaFowZMGLhDB+0Lbm2QXKCfsYwK
7im3G3fpJMrvSmMsu6pV7JO20LMzLW+ClkBO7/we+EjgtE2QqO4wWPJ5QwB53YVlRrhnZQqyRZKI
nVahKegA3J2/lnI7nxkGakpeYYTTVUipNXKlFiNC2e4mr4jl4rOsZ/E3jASK29ZQl9gJo1K+0Rua
Bo0tp2foiUc7MwzHE7YBx3RODuiaTV16OciGJ0zRE0/R46X3yAeMxAce0vjYQyXk/6GkPkSxUE3q
R+n8WCRtRfQfGdIFChGL6tVLLm6SZu5uctoHP6uYxh566pFCpQRcqbTpGwplTjooNRhNDYqqLy9Z
uVMBeFIfZh6ml+mxae+SScbWvkb9pXLkKam/NgCZzidFTjckHtq3uKMd7HYiw0s204A5uums2w8V
Xp7f01yfTxEGQezPKsZvCjVVWi0tXaM617wEmwBnbq3qpygyZE51da54pAp0iscHyH1cj7urTFEb
pj6pF/IkRYlfpKl0OlbDthi70yIFhbAY1rMU6t19SAaQOF1rq96wQG106klJEhc0cX4ho1pxWVT5
taZkyc/SiACJJg0pH1WCcuhcM2/JgHSRSZ/DPjICz6z68ns5tZLqKYMd7bpiqh6luXuc0rqi6FSI
XZanldNV1Trm2HhBonzNNbhKHmmvQEBPXAa6oP43DEP4HCAtRR1yTpw6oXwgN5et1EkXTUCc2TW2
9m1oom9phDNdtza6nATi8Jkp6oiOFGBck7KtRwko3qL2c2qObbEZ86K74Fq/ICG5DFtiMjPNURPM
ranlpZgpOaQkoKWLbL4JAJddpIUwnZAyyP1i5ukPvQtjyD9jHm/1qls6FpBlPSxYjHrUw2QUu+Z7
LNTDjZJF1a5DXQVQc2HJBOWI4Ttt105+2HRqhE6HTk6aJXeDiXTHZOluSN2Vgl2X+blaPBtjH7kC
GTAfm2rxS5dbnBnb/ntTQD2R+u5xVGbaOSomjakcO4U89OdRFzllIigVRv03Y8orh3p94RWy+lTT
lnO1yFBCakvYDLem39f4OjmBboldkvXzSahSapGjqt0Udtt4Y2Dups6+aQMMgyELF/dpbf9qZRY7
ak2535fNdUWlwysreiglxRWMBUS4+I1ZLrdL11OvzoWJxaqUCYy2NXnajWkYfyvBljw2mrJsQmUc
FVebq2KbGlQGtUy5KaW05L7DB97q5BjokDReddqUb7Lc+DIvbeZ25aQ+QQWh9zXIrfrYzIPOAgoa
oGazRUZQF4mNk8ts2C4eL9dNr7ObUgHYSsyqN+POGzlYJ3qdmtFBqfWBns48uIsllNOwsSI/DbTM
Saoejf9CsW/NoG8csy5lnwIe9XjR2M4MUIv2NXGoO6YIPIPeau0vymTK58KqZg4gaRn8Kcgs1VOz
OrjX7Fzo3lLHVngpjVa70WZ92QpAri2NE/NWo4XsIdUTdNeTHtXc3HX7MIdqcIdg4KjRSRg6v5a1
2I1E/JRqy+DSu0hP7XGcrjPAXHclc0o8ldbRdRpHRuKF8izvlrYt78LKDu473Kh2WtrZWzLn1ks1
E9ViqWq9hFOD7oNNDDNP4nYcUGd10ilfKOJroMTmRUaugYhmOyzU5AYQkeeU66rZrbPJdvnrYquP
U0udyUCwbtGn4BR18ekalhTpaNKUwy/SPXbY1FLuKDTuDHsqgufetqr0Ogit+qHJJ2SKEqMy7ooa
D4dzZAAwkHp1K78Twr2xB0a8Bh1sEiRwRADJD/VXjMZsqzCARtL3KEfbNRSEub0Ix/K7NQ1A4OnH
GXZJ25E+cKXE2ySTNJpUNAqm2sckYRsOQb4zZOsIyuQNpGp9LvInmj2ozhDp7qMHNAGjp9OhgphZ
Ra+8Kr5kUa46nS73TkghSkWs98ireJMmMqQC6ZUaGzA9aLz7QypFASIwHvQNZpiXVVipTm30VJDS
U5qip0ZIrSMt0p3JevVjU2np96M6kTb3RVk/pEUde4a1tNcfP5XyJtfjqaDgEs8jhUg4cvBUKp0J
KZpjPpCIVHcSwYOejV+Wkj4iVirqySAv9zK621Jf/FDZl06dwacKI3GfxsYl8iOdE5RJ75bF4FQ2
NQ9Np0kvdda9muWju7T9c16C2qHQcLruo5fH/6P4977M+d9hrrYX/P7PQuTtr3JNm9rDX/W/MDoG
uvbqO69p5V7ed1GSUP1qmu/d6+j45Yd+p37KJ9BACL4BcaK9DxP7X+GxoZAVwrJBQotMDgYYkKTf
4bHxCYwpxgcSmwcdPHbN7+jY+ATuHC4pf8h2kpHf+oPw+M2xgYIkJ4aG+jnsOgrrxPWviQKDNbbG
pKST1xtq+zkZquVrlE7bXsskUBmNnF6Xo91elFkrnqjzGtdJqWmNg3Zd86M3i+m87ev50g60/FYo
S72lyE5X9M/X3v9sYf1fy73gyn+0uq4pbHTlP27jH+Xr5fXyU7+Xl/5JocTJoaKwvnSg4n8vL/PT
yh4nwTJX9ihn4t/Ly/rEPwU3CRZU0jUOpL/Xl/mJHImiwyowTEUAVOAfrK83px4XhoZ0GxQDTOAh
MB8QM4p4CGGvtjkQKoNIaelHT2tzM6Y0j+wJinWZV1MZOZ0V886Sepp6aeFXahKdZtkioeZhxBzU
Te1EnWU5QyKscyOLnmaaEadRVNtuW9Rncg/GPBaDfRVCETuts7nzX733d67Xw1uMYiMobHYowmYc
3YfKSyMhXhzIcQ6bDUMkXDVbLw/iaz2XWhcVGtpNiXzMlf3wGkOxCl4+nAYETOHnv2zdV8VBsgaa
fnMR+kElpZ5qZ884zHyzpfxPxSgOBzrAgfb2tMQWKu++pmXfmoTMx8rt+49f4OHtt47BbCT42Kwu
jOb3z5muV+OCElPo0xzAzXVsR4/GT3XkM72Rq2YY6gzYH1COMBBbOpiKEVXwA6ocOR+rtz3oz2dl
bj8EsY7lSvM4NP3nBmMeM4WSkizyDcnRkWue7Va9rja8PACMq79MEeFs78/TKAfZrhK6vnZanmd0
ri+WDtZDOoBHG0ZwYR+/1he6yZvxQA1zH4AGxcVrfzy6gGq7FCvEknPYLev4KUJxHjqItThBZl4V
NmEr5rk3oBeeB6O++3h8ipdvJ/xid7SyiDCCPdTvUotJaIsGNzW2q1NQPpeZWBRfM5LnsK+WG1o8
N0Acim0+EIc1ZvYENPMZU7bzSukSJ8oJ0tMZVZ1SWqIN6BztutesyzqmyWTm55YwLpckfZZa7bKI
LTKymf7WPArakT1dUDnVg9MczPd1KsuUJBT555CJ2G2o0LhzoN4saqo6xRLf6XL9LQ2M+9bSbspG
v3lJDzQz/JyoI4UdPXkyK7N16qVpvXW0sQMqtj4GfuSIFRfm/YiuBJAM+UbrwyfcWFXH7qWvUHxt
Z1j/Sk8V/U4Kps7Ho61xsshqdkY7KW6Ef4OXtUVFPqikHvqBy43WlJaHYCnB55Cfx4lyk7RW8dfM
lES7mEETnGn1eubFAtVLMSLbZNbpRZy2j9A5mBWN9uUCIII7TqPlCdhBPtW2y1odc5qExldhtsVD
Z4+BBzrLdktoh47IwRXo6aAyo9beKkSUDiXVJyMzL6fButSTrtylbblcZGlvb2bdujcCY6LokCwX
VqUNrhlRl9LVMN4UMahFbp5LWS9UR5ltrGkFzOvFVG+qNH9KZ/WLEiuKZ5vtY5BHJP8mjyDHxfx5
/a6BWZwnnWk5mHNFV70d+DQcZbevrNbV0Wr2hkoTvhY1qqO1gMWm9SW/vMZJQ+gpsWCaRF04fzbR
rQB/zEuY6QVuCpl0bo4k27Vi8xJ1ZHurN/O8RRnGghUWP2kFOEI17aqNhDqPE4K+81sBwWRs1WVX
lvpNmRn6WWmxFIh59LOR1xDBR9o0IGD9ZLHniyAMwNMKNfV0bLjcIOf/BgVXXF1nz9ZYPSqRefLy
7FmId5BUmCdFTmJLx+77OCjPRoDPOkCJDfXuEkAfkxzq6NmYw2UDrFBBs2wGRCqbw68+Jj22UKLc
YVt5kxsYHll4g/qxynOndkwuG7SPNGglT0+M1Itle3Iwtm49mVzAsaM43KhJMW+Lli1oFt3jorMA
hB4/i1DD2mtuHrvJTP3JIqUdRUbdkb4nil5kwIAgYTfa8o0tA0mLB55MJDRZRVCcr5tGGvjFY88/
Cir+eN3uIDYbZx6o+AzIZTpaFPCryYdpA6TPOCmhv7bkT+CDLwHdXSjBeFVL9n3e45iQghW9qFUW
PPr+9jYOlBbOuHazBFgFkrlayD8Yl0UBD6jIKIt1hX0pz+oNNYLWUYzwSbV5MTP1WCcLmkcc+c41
UT0KwZuazfjBbEXvSSMfjPomkCkMbO+T2JgvIjOaHS1FLlUf1i1qLj8GVTbcybLupWWB1JmLe8L4
CUgcCVdIT6vNnoqQLQtV8L6NZBypOXy7zky9um0ek1y5aeJq1VpjcxTrwpcCQJ9I49G3EoBqlFEH
GgRKVdU4MhazmU6ruJtOqW1ZXm4IFcib1DlQN6NLwBVL4FKXSRwTmUxHb3lICeHHC2nhmcbMYotW
2ZPeGcwgB03kxCjti7oGXTKU+Y98iU5SzcJfr2LHt0nz2JjR06D2j03ePIK5WIXTECo3jYZD2WSd
WBHPXVrRcxbDP3vZp6Iy7/NMWrZ9YlG/nnsQIGVT7mjhsCuAM3lUxBXXGsT9NKcsLmGf2mlWbSxE
OG8hpmdfBjOgHy0FybzN7OCXBI7aUyZV+ELjpwJJucnStTqg1MH3FtMRR1/DvsBej8aa2oxqgjoC
Y6XLWxV4vI9S13gl4yAKrrCfri2VQxAEVOo3dCROtCK00WdgaWOGRA2HjyJ2YQwCL2vE93kKo2vV
yhWEo8py1ysc+KlePhprGWeFF8rnGkzPjRwuyq28xMG6oOfmbDBnTlo1FXj9RLgX4p+i85NyL3a5
xiOD+Z63IQUsamoDJ32u3jQR3tXL1A9ulyI66QToYzw0WRRdpVS7fb3Rv0OMST1NzluPfMvyQHZJ
jxOJ5Rm0wgpvNan6Kgtr2lpFMF+IDBEfsOLRUxuK9DaWxHe5BjHhAp/m+yUSUhigvISvjLLiD2Ot
/ayqFBqFrA5uGrJZhsxkh4dh5k9g6jyYddbGrAfpcUyyp2niel4Pp6pkBatc2BZMQ26q5vHlWiRu
vZnHRsEQMKncVlrvxTRozsAnATKydLzfWIeFyTbAP9BVoZ15Sq43Z5rcCbdtxyt96KiWFpzgL2fE
WuGQ2qq4E0XyFFKrOq1CYNhdqcQbjvj1Tsnu8XGldGmYoOE4j6elV9y0jJ/7Srmu1P6CTsQPLcq+
FmZ6lgIKdJaFKKGdQKPSFLRp/0gKgEk2nMIRt+njcCboyGiIA7d11DSfz6ZaSs/nySRRCazGKyUz
cNh0JwoqHEk75JS+pd7rJn26Rlo2cduxnU4LVDJcIspHq1inqUgtg7Ifs7RevvWxTd85eoohyDpp
Ez+vlB0Ks+umXQOMl3ABnN7jbKRPOHVU3FmtCgJuOCbuu9bZ9gNF6m/UwmhwkRWCBtgPFNWcVK+Y
lsjPcP7wDVPcj4zEoZk8j3GjuEuMghqktPhIhGqsGd7ewJQX4B2uYtQSoflhgDjNBTgkOQSqYQ5X
UWx6XRedqtpwE6RA2SsZKkFYxJIjNZlHPHJhdOKLbNaPCfKzZloUTq5xny+aSsgGS11qasBG9SZp
lrtwTBM6GIrsRm17EnTSD93qBBgq8UA15U6vmrNatqpNPemUxMLPctv/TJRsJ4dmSAmDgDgL4Ewk
nRvlMYXBmjAtG6ZLXay1wpm9XAQc3KppnIxr7D7GbJp1zemJdqkWnDqJunKhMk7ItkuvZqsyMqcB
7ORSriVqzCg8x2O7uKM1505epZO7OhH7PeX4jwPxNwkqVFw6+MQr8C5RYzqo45SVWRltbAnPUAhC
YIURpMnGyWKGz0nF6cnF+nxkxDcriiEpHsEKWz2uIO/tryilV4uuDjJBQ5I3xcfRUL0ktFUjO/Tb
dvnaW+ZJnXCr5Jm2HQLrcg0nMcGznNweFBc0GgH8wp27xkzSSAi0fuWGYGBW0yekWVMv5wyBAHAy
x4PXAkc7KZXsua6aR7Ui0ukX8ppEvcFy2ob4SX8kjvESW699JYozhDW0G0UjdFzDTbEQOeQE4a3E
7oQdk/ptxhkQDRLdh5qk5SWmG5rKdhfFurdatojgfkrTRuzkka9Np/iyWviXJFKPUyK39yVoClrB
I+g4O+ROXuhNnv51M5JzhSMXwzhLwp+mCL4ovScbYGTFwQqWH/Qet4Jtz2IN7GghMOneGFNvDbfU
uH4EHt75BM/BaYjc3LeXz/f/Bd0jOB4Ua16t8zcF3TuaNN0/nO8AcP7rP7Nf+fy68Pbys78Lb8qn
Ff8GMRgy4Qps+I3nUT6BUEMjFq2t33/1u6hLQY7zHzjZCnug7saO+V3Vpeq2yljxo6jQUL7Q/6Tq
ttaUD85cKsTUjWx+5SrRdlCFgNHVoPFAj1hZdMUdEjDUqyaDNySf1ZpsJFS2kEZ/2QlNoTjPAFjH
wm9YuqUOXDLu9dvAG0NJuh4TxfQKWz0pULJykr770klV6GZleKV3NGRl2oplC66nDk0arHPgDVF2
VhuLcOymg3gQE/ZLtb5tqPEZEED/ul3+aBX/Xyv6atSM/j3gxuVg+vV60a3//PeaMz6Bh0Fxd2/F
IW4IloY/RD4OvOJLCfifK07I5if+BvV7ePK46fBP/7XkIHStRWBQOaw2BJZwjPiTNbdfrWS5AWBD
DMrGhw0VSarN+7eBSoaTCKDgZ+08SSrss0Cb+29KkZfy5wi89dOrl3L9V/zwGrK2srX/jiq4eSRE
oZCR1CHLgxx7UTJ7VRylsZ5DbUut02VzdWW728vGsb2PhzhQQ3s7xvoMr8ZAlF6WMAiyTtNg9Cps
hmGLF1SpDHAzptK4gZp7trWzzTu5JKkB6SsmHbgMfXwE31TtNMWDtK/6I891ZOrKweaGZQJnMeOx
cudb5N53ziXk1SNR24HyyJu5H0q2Qlr+5/tt/ZvHi/vrxLte3K8U5J2PX/KxyRzELfYM5cnQ+Y6p
8/jtPnTOA+dIZHRQE347lYPIN570MA9C3pfpXIXO7cP55d3NsWmsl8hH6/GlD/JqrdRak80Arq3T
M9uRvfvIYyK5d+yz7J/rBkseEYu/bKFp+NA63F+RNPiXKbfNDl8GbfRxdsHfNhTm9cff5GArv4yC
gTjKHXghQ1A72MqVCFC1sesOKxyz/zrNcfdltMcOZ9v6mAzVfrkc6Rh6V8BZ8ODCoONt2JrOWrJQ
M8phScjtZoERhA5F33i5ohSnuQLA6eOpHdyMfw24vsUVJaFK8GX232BA8UppFIUBV1UApdEMXysa
wy311ARgYs3eMPTINUBi9KOuNs90val2LemxC68I8YG0G79XlQQ3qZPlnqpXQTUhjieaWfG0YIYZ
JLfCyC2n1XP7wgxCmB05CgZhU1nbaqKUF7cDpUFbzs9EktY+mjDgaPqalGZM9UsjVWV3NvPMpzCs
bz6e/uH6oY1E7rcaSSG3ATn2YCuUHTX1vLepB1aRtLGzLNuU5Tj86Sgo28k0Yeg8ImmDOPL+O56F
ruJotmDoCp/cHfVg2DSib46McrhKFW4Z5oJ8CcIskNXW9OTVjlsaQb19RnuxgwH2hRxH4Oerj3c9
Gcvu49f2zlCyBSKVDQhilabp/lBwt3ITp0cN4RwTejQjf57zrvexyelv/3wornLkzbEJWUWf9ocq
89kqY1Dim0UOdb9ugD1pECjR546O9Y7eLAaycRWbAIKJVWPscCskSrFUkE2Mjc2K8RerGr0uo27y
8YT2E1NEuPFMklQijHUpYMh5kCUGbR+33Wj3OzOQleeikpcIwpsWP2eBzRm2tGZ1Z7fIJxy5Jfez
U5Y5tQpIImAk0JpedZX2X6SkRBJ0xyHYhmGIZqoBbPIx09Mxxdsrjh86lD7gWWla7WQyKOAjox+e
axxshFzotxGqccYdpuN5rkQocbaUGlKpDilOohK/m9rSHMH0ptItINJQ/sM3vWr9I+MDDGDVQAVt
tD9jK5+avEPzdDvUZbzjwA0fK4NeUNuY6tliLaUP5+GYqf3h56WXy9ZAlwtSLhCSN/5YZT2ZS1QA
CJ1K8vUAJF60kYZhsXwRNobsqkEovkJ1K8IjIcrh8l1HxgdZA/W2qvEeKkyhTbLkqm6VuxxvMyeS
8CWpy6Neaodb/2UUaK9QI9bdfzg/uvPhzNYvdxSQ8zP40mjcZDCQ0nYSRyb0dihKN4gycq0j+wcj
ZP/79VYZTKnSASWVwGiWuhqdWWpOHbUfsyOS2m/fHZgM4D7sSyStaJnvD7X0AgcF3Zh3UhA0l3qQ
NVtpNYb5eOu/N8pK08KtTdMlIon9UQRKayFI6nkn57PYIBXe7ER9TI7vnUGA+ukAolBGp/18cDaP
IEoCC7j5rov7gSu0nLGh0eXu58dzebvOGYM0A6bMCsY4NJRFSX6qNTkbd4JdeEWBN/HFUAwb1GOT
22q2Fpe8Z/7x8aAHwTHVfdIyiQiMY9Pg3llPmVdXHIyBKuznctoZhRbeGKjX+LJKcy3J89qrbUpF
XUXDw0oC46RT4/LI93tnQcK3IyzjBF9vv4Ph6XXKJkrP467VKQ8EVUzrZYwkStu1MXz+eKrvfMbV
5JhyIocXtYv1719NlaQmz4pBHnfUgmFHzpmNqmAI0/bIIfnenFAAYwiTGIjR9sdBxUVNEjivuwlH
7++8UbPdWUUby6s4jFqefDyrw9wD+BWXHlA9m9Sb2/xQOa6N8Y8x1UzsUAFRrU2UGbV1LYmw/FKE
QlwuS5G3X5Pctu5ZxdZt0ZSq5dcRXgzgGzI7OQLGPYD7cSsSaa84sRUgjEXLYQAYTtCBk1GSdiHv
AS2GeBrsrTDpT26UJdIar+5mvfVjhcjUY2mgdgKPZAC5kKD6sU1BNxT4ZZl0VnKxJJkXJWu5Pozn
a2Uq0Gn+4/dHZoBaG/caFypC2/ufazLQ9c3VZd6BDDB/FoGQRjdeMQ+AGcMLeOrJxs6t9kIWSn2O
vkR0U8Zjddlp5uR//ChvDoCXHIV4BqDNunYOnsTs+krHSWnezWodOEpha66MUfAW7aLmMRi0+Lzg
NRxZP+8NipCcQSxNcQUG0/70IcVX5lizWuEUk2CQSIA5n+N+ZzNNvzSVye8woNX/dJMw19fDHqQJ
S790k1KIeQfBt/vS1qgruSGokABWQkE34+M3+2ZLrqMB0wYkiPYlV/b+JKsxnZrB0OddMcTDiZmY
Lc3ltjZdJVKkYxvg3cFW40nAjTbFqoPBIhmIkdlO8w4pZrjoyLb3W6VDzkiNrVFzE6nYZfOwqSoz
fZDCsbpCJMcPCzV11RWIkk1DfCGTa2SuWKUsdh+/ijdhI6+CYAPK+Ho2UdzafxUwfQRM40TazVqH
G13RzvfIuiLpK7quOVOl7Fi68d4CI4SCGLeC8rBg3B8wMJPYksZc2umZkblpXtjAL9ryc6XVmLs1
qrYFny6O6JC+Oyjw5lXdGAXdwysbhYJBoKq17GDp0H8tEq3xgV3Udzm9kOto6GZ6VqVq/vmqptZA
3YSvT/3QOljVU62QCHWxtItHu9LcNLJb4WfBYP00+LYPH3/Jd+a4whAhj2u2ggjawX0mJjvIUtOc
d1EqCRZRh7CSHkPNGqO28HmOngZ93/5pXAcXX9EAAq5sR/py61O9ukWNQUUjYiU2SlTV0H2Wtbp2
Ifea4ZHT8M11/TIQlgcSXYbVmWV/ICuKVDWj2rtDG6X3SILSXYYG95Ev9t4oOM1DIV1zKPmQ0yLV
gTnJXSnvugWijacHIxgnbll4Dx9/rcNy53ovgpLmP+i8EOId5k6FkdkCMpi8U9Te7H1VLiSAGHVk
E9cFMXhSMx/jz6Udzxbaf11cOlWjtKErInA0bjdmEqpslZ7Gu9iK9ebI4733HsgNKJSBoeU1HBxa
gY2nT5xXMmQ2q7K9Mkn1dmNoEZ3Nj9/DO6cjmePfAx1ccuSXq6AmA+nFVITOUuCEAOSxzm7lBrHY
I9NaH/tVDX996VSj8O3ETVzmbj/YI3Xd9QBkCw4fIUw3jFTxYCSdctJOU36XQzq9ApjQeHau0mP9
eKLrRA6HZjYQH7B3ZX8eZA1zgJZJZnIWzCDd7nXUdSS3qe3plmsBJmzW2dJ5KIL5FFGFyp2HDFrn
x0/wzjfVdIouqD6swf2hvYWpgF8FWSrtjDzJUGmSgMWcxn1b2X/kH/YS8iGMTKJsQ4KG4HFwxBdz
hqEcCj47WLEa+IYKEau5y//85iJXoQq30km4Rw4O11bF2sWe4FVCckUI0c7HyQbwHOc/OIjQ7GmX
QHv8+A2+s1hNEhO2LBoIqwHL/hmkpGVU1ejo7Uoxml4Tmnj5zrN02nV0zD8eCpWGtwuGK5JuPscr
QcqhMjh1Y7D+S2LscnhkPxVUrx7SiUt50yE2cCOkUIOjJTVqsbVgzybbuLebBjyjov/oQgQhNkra
GQkrqRh0Hxp5+iUJI8jdLSdpeQL+d0bLMWsiyx+QZ/wCha3pQTNgOIrxFMg5VyqW4K5U5OwBnf38
Uoqmtn5Ul7RBCiaVpyvUD0bQQy2FEm+gNGJso7AKqo3IElV1Z0Vo41mU1p3lLvhNjYgQzQji6lYu
/2yaoXvOOlGX55Gii9bNRiX9Ugu8UPiQCI36cdaWt3o/aPAYWyEt0LZbc/BLDGB+DLY1zm4sBV2O
BJLMKxlnYT/2dm5OwGCmtPFSHcm3zcQKGV0xJFPj5qkaXNHIGMrbBCo0BGt1wHpZUMXRAauimeRo
pEWyk9eWEvhLoU3fZNB2HSoRfXMxjDoelkakN9+SioDRzUxZfEcoVQIqksfj7DW2Pn/phqq/r7qi
SBxQ8vK9Gifi19wo2o+INKjZQgNfbgw7A7SYTgmgxyVAytQLUnId4uxJB1kqG6hMDbMSAOdc+dM2
ipK3QYUKoyMXYfADa4PJhJgSkHVIwWAiqloOn8u+14Mrow85RXUkqmqII01+2WNXi0olZZ7JbdRR
ND4IkfwbqraqCqDRyj5Pow4wJajH/ifeGXO46/kdKGHJQExdPcBZxAplVK7UGtncsyjvoGmZy1RH
TlimlPMNrVdiLFh5oE2LwWi9IV1KshsJQ9YevnYtK9RCYVu7VqZKwYnIE/jBnSKtOqBo/7ZwtSNl
lzZVKWEcjFKiCyO6Vb2wHlEqnoZU/VHqoW4DeJRH001NJMNPLVFl36e8n34QSi0ns5la4MplpUE6
XKkbvBitKXgKLal80tQOIzvoO5nkmoEkCr+cLfEoQsmACYDT1E3FdcptinsNsp+48viW1I2Sowt1
RDtXmmgPjdmUr5K3nfL8H0M6QdAFk8w10q6/ejYgMYcziolHbsd3onMyBsTZ6QXo0KOU/QOHPMWS
s07W6B113bc8DYtr1Q7E4Nl1jlIpAMSmP5IAvnNFcjXgMAWkZC2lHRzeiVrZtQhabbdqh0ZOI2EL
5qegiR4bDD9g0OpNsWuEGhJO4tV1NP9e78GDexKQCwEY2Qjs3cMEVC+bapZl1LFzyH144s6LAmKq
ztPrRo7qMwzpq9uwDvtnlA7G3DGWWL4ph8z4M4n4l0sMNi9x9Ep1sUhY9l99roI3H6VK2XXw3S4b
CoFenmWR9/Ex/07QTiOJzthqlku596CCPs19p5ZqruyUFi1plATnjNvfkvocYQhu0czt1cx8ilDD
LJ8/Hvq9tbV6MoCeoFCKyfH+BLUe2UrWnLKbs6TOEW3U522rSsutXlnmdmqNrx+P93aqAJBWyyuL
hJPY9+CFBlVQCDka9d0SoBYOCE5I4PBG2RDnsabFHMUIYE2bCGnRY/n+26GpcQOZskg7cQd8Y+VO
iBujSJacVGlrLO4gy2Ajk34IlFXqpOj9HsDHiNBDZB/LPA/b9ISc1OCIUiCkU1PCKm3/NWO2bGiz
keQnRmxE4W4wrKh2IbIgIqSGhNl+B7pSdhrk6dTdbPXqeDZ1i4rxnVQU6ZHz5G1MQcAE9RfuL7VI
jpX9h0kFtG/sAtKTumlpGK/owLO5lfXToYmt7x9/77fri7H43FQXWGN4BuyPVYV6XYB2Tk8KS+39
SI1Tn/5wfxFpo70Bbhwdmds7H3ntKq6VRqrXb9pvY26gf0d7bBenQMGbogl2YzD2ftWZ01ZFy30b
t+mxDtg7LxTvPwmyK3NkqgeTVKUJvSxdxaNglLJLQhcUG2Y0dsNeko7M7234viL/SCDon1CqWQGA
rzPtJowMs9NbhFP1StkI5PpOu2Q+1uN+56vxq4H16ivICeDg/ihysJAmVD0YIwz3uDQDcddG4+Aj
gD+yN+XoSP3gwNtsPWdN4GCSSnMdXSb0nvcHhFGmjhP5GvVhBb0jNbI49KhkqPXZNNbqTVkXI2Do
LkU3fpTxiNwmkRxdIXhjXsdCgwhgjRPtuCRooHPMZhtCQlLz7CJRtEJ3AhUBo22LtsrNf3N2XjuS
G0u3fiIC9Oa2LKu6p8c73RCj0YjeJD359OfL3j9wuthEEa0tYEPQQIrKZGRmmBVrJWrbB09IyJs/
22Dyvs4hwd/pvtOv+QPcfdyoDNer9vKAdVaTenA+ur5eGSBvI0bXi5NL4vxBzEZrHd9sDfE74utn
1T1jSTsRTzqhu9UG/qjqowY8JBDREawcRP1TaI3pxmO1sjiJ7sTPLR0N3iWgX2nghpyVNPAr0bkT
Yi1FrhwpTtdfzCwv3yZQ9OwYKJvgFYxQ6vRPFo4hJq1WnEgL4ClvCN/D3v7Z2dBi3d/ClVMFvgnc
KsAjPHFZ7vdqLGTZFPilrUQEe5LB9iukhZq7Yeh1XIXUDg8QbJL0Wyk73/p5CnePsM0q8GcnRomP
dEQnumbwsG66HCrOwB6OaIxFj/E051vFh7Uvx3eXHTUOGeWPW+PAuw2lb/TAV5U2/kKFodV/pIlR
fNURY6u+3N/SNWMgIEA6Se11lntrLGzccPDGXvGVmtGIHvLQBMpoocI34sUb523lunItmjVUApgw
8ZbXFTzbRWpq4NkZfMgPWd+2B6DGwwnCxb8njsfGHbzyxtC6NgGdIoEDwaVc+otqp6W2LRz5muKb
oGPe66qoD/ZsZ49NmjHbVPXKBeIwe8NzXleOQKrRpSeOAGUB486t0baPEN4xLYU7JbfVHSSuUbBP
hdZYsOgwbXSw80HqOMfF8EvRA/esNwgtv7mCjoaojAeRb3RAXSxWnhajnVs2A2cUSHPNR1Md0Fgf
WsNwMrJ+Ug+zFyKH4AZT/fm+O62dUFIB3naqPbq5rNlxFKO+a3LozsRsP+QJ+hQh5YKN9a1ZIRaW
o0qeg61FZNQwJGPVbsmXhR8ZnRMaf8YBiuHG2TC05rGAR2iB0GwHq7SIGOzeM5kgj1gOk4+7xEPK
E5r4fxj6Cvd1mG/BRNcOIxgSABEwt/C+Lsy1XpxkleF6YFYa82AaZXMcHdQOpqT/D4dDdu2JsIGs
cfAXplyLlrreZYGPDADQsc5Nuo9qlJvikOYd8piFWbG8RHje2y8BwlmQGAS0CHst+RbnEtdvZ9bY
BW3r07bN4LSd7a8ZrIUQ8jvF8b5HruyprNhLLhM6Hqz29kBaGcV7lLJcP9MYQ9IDDbHgCGqyZmre
pgP3/Ah6zzcNcDb+ksj8lxcO4IHC0DLh+VVixU+ZXkTXzu6T8/0FrSUpROpk3RKfAxbQuDVjK/2Q
FVbr+bD4wbuKvAdqUJ0emfNxCtRaOUVKHovLKAqzv+Rh05dHhnVjQbFunLKNX7O2veT/VFgBWXJE
FkcxBBoxlDTn/TDNxge3SdpjKLTwjxdaxWFj4dInb6sNhDOS0NZj2tV9Fb8rCLyUDLB6vquo1dWk
mnZiOjVh7tbLq4eMgcl9FnZACZseDiwQM99rYw7PTiLmjYLvSnxAYMUnhtiaJt6SeyWjgpXXowxE
miqlMeqWqAd1dX8NKZhCk8fcLAPsBLq8rGJjG9Z2nD6PnB7i4PK23X7+GKQZrNbYprlUJ4/I4gAH
c/nWzsVWxnGLg3rdHIKQNGNANunywXvxiiI6UHWFYRG2Kl51QaTCcA/kCcOHoZqscKProa282fQh
CCVt0FQ8owt3SgazMRPXDPwmGXITrrypE9c07ILvZpqi30U3OtWPjJVTZI6yxA2gOXAr9WJDa/kj
qlxE5EWX2eHOHeNE446GGvSsth0MQvR6hl0XDCI43vfLlUdCZhFEUJxGuNsWtZIhmL0BASqPYBF8
ujaOilRCM3YMlU+7JlO9jU1as+egQUrlDaAS5ajbL1IEcTjChhL4XlKjI+cZ8U81TcufQPSy6VAk
vaVvuNxrdwdjBhychAJSae35q73wAYejZUVa7vrUbCk3MUoUfwkshs4Phtu2aNKoEPcdgQCZn+em
8fSNBcsr+vbcgzb5H8CSxxgTtwuOAOp2beg6vghD94xkXHHpWnPcsPLa0bECfJtWMnk7NbZbKwx7
1jbCI1hJpULN3JuHvAZaDUJx3Lg0Vxcke+NESjAj2/LPX+xnNJVdBKzY8bMAHIsHnN+v9L7biH9X
F+SochiMGp7qLp4jkKnq3Ey240cOggWNpwnIHlTj4ij12wMX9o6IjJhTY3Tgecj7xYJ0FBWQWxvo
bvAA7V3UT4+VF437Ga6N/7IqSrxwJMLWzF1xu3dFTsxLAdjx52j8rpnBAG56aM6wnw4bl/zrc8bk
m4RLE/hRN1oiiGMLqOFsjw6QrrK9wNHsntQc4uLRK3Rmt4ytAsGKPSbWJKcfe0kFVN6NLzYxiAy9
AFfEKStt9VqqAcqP2dwcC6OBE8Ae3n6PoLyrP28jc+GUVW/tFWmBfHzSuj6dPvVDR5f7I6mUaB6D
vLd+q3D/6BvJ0YpHauwoXVL5jbhTbi2GQ1unnVK5fqR00y4u0S+kee8cpgoVqfuX8popSvQkYkR/
QHIXz5bTlm2rgJb052J2r5EF7StdL7i2TViJ7ptaOc2UDZnIkMEAid/iNKeegHyTt8c3esq0bd2k
h7FWhg2/X/OOl1bkgl94h6ElgHkhwPZhUAOB6ekTbc6p/zK5ceuPuW0f769q1R6tbOgBKWnzot/a
GwhkJhrYfKtyRmavKL2Pkz1Ou3Asi5NpJurbyx4uFQ+aDh5PmxSFvjWouJD0om/s+k4fhEd4bDqY
eWGjtRR0BO+v7XWSTseMcyaJ2Hi4l2BNhOAa4oKCvawh/WgrGmOpiUem+Zzu58FQ4ayh4S4od8GZ
VOv/3Df/rNuxeNDAK0lgAsmcHEG5XWpbzmlk2Ozt4CRmBe1KmP7xxNyZhzR2nQzuZrspP0wirQcY
i3VHEAgZzefc1ptrRceABvsQJfnGrqy88kzpklnI2IvoePHFkQdLuno0HEpB1lTt6NJp7xDtc351
nWiGPZ12Dw0do+/+1QTE9BvW5ZqXe0LFRDIaMheGE9zuCdpTmi08oii7VuDVymgLMOOrXO5v/dq1
QJwm4WkyylzWKaPQMcdYmXGyFF7SuiuSY9ID2nLH6vd9SytpGrK1BtyZcsCIZ8S4XVCLmvtMzcX1
QXn074eCFules0IX1qgis3+akOOgYOjB6K+q5L+eBiMXgPOtLtLKvjIMLdFxAOWomi5+BsSKyGiU
k+cXXpQ+IRsExfxUvBmfD/+lBMwT/vHpQPjcLra2zVQfas3zgyKJg+eCxbCPJijdN6K01wkChmBP
JJxha1+NpsBeKKEkIe2iSC0DaPMUQxzQOki/ZVlgx1f4icQ7tNOgxLz/PVfuQxrM9FnIhEDeLnlq
phqwQVFm+GeWao8tu30dnSh8Z4Z1C0W4a2/EiKv+A0kDM4wGu/qK39MpdWLEVKNwYRr9z9QNqnd2
E8F2ZVDOj4ZgPEJibcIv53jnJk3y06C1W86ztmiKp5RHdIcwaPkIjGY7z01MG6urrfTnmMDlgFBa
niDMUMB7ceQfIPN9f6NXjighOOVaiAnkg7B4ucn9BwPKRtd3Wwd6sjmCfan0Khh9pnLD1MqNB3IU
mB2vNxJIS+lyVR3GAu1Nx0eGWTX3CoHxz27OmssIjKPYRXOofQBy4jq7Erzu6L99oS+ty414+aJb
U1d0VsQLC4zjaxZ75p+GpwGNG3Tt/o8kGXbtdQ2ftWuAjBFsCmhcavCLA6rTfDSBT7u+og/lU2ym
wyNgfX0jZF77duRQlPbkHAnX3u2S4PhR7aqbuF4nqz6aRhzux8lGtl2gknV/99YWRDONDJjLTaMw
dGsK0e95RsvV9YMuEZcUccODi5L2f7AieTHU507u/3B/L74RFESDahap7UdZHp3nNC8Pcyw2eWnX
zpkt6V2gwKVebyyeXmrKYzXbue2XIquYutOaT5OheDsOeMgziPxoFUzRudLH+IDgmAo7o+o8gpej
j2h2Clx/g7ZzHFE/5ZIvMpgTa+PLrt27NhU+glwqHFTEb7c76G0+bcSUqpfo3V4tYYXRDke1iNTj
iLdtbPvq5ffS3OJsMDGax2oY2n7V99qvoDWNfxjiS5jgGx2h7juQmGcC1/mHY4gMBk54H80DYlJJ
tdEBWPNocnT8TPZtSQNv112aOlwXdm/7ypC0P7xIg0ARNpv3SJBHx7d7NIGXS+eI+IQCz60pvnxk
F+7kMOCpGPukUWfo/YF53rey5mowDOkUUUHjUkW8tQKCekClSMb10eRcosbVDwZgMcocZfFBmIg+
3re34jgGzSCKHXwPou6F4zD5VrVocNiE9XP3EKC5cKzRG3ripR33o2UVoMaarYt95asB22YvwSrI
DuoitdVTD2kNxFd9o80C1Bwq/TCgJ+3rnRVv4KdXTQHBoPhHF8WBD/3mFofxb076JHH80I5BssS6
/uSUzUjELpKNB2Pl09H9/v+mFr4YRTP6JCLCQWJIyEjaYGyqyvAcuU26Z2iwPdz/dKtLk6RBNNmY
OlqWfqvRyTogxoCaqyTfhaB83w9CGb6WKB7dt7S2MryEwI68yAb4f7uJkHE2AlBXeBnKuIf+EurO
unHbh3lwk30CBGYjuFpJAFEco5gtCQA42ItD0DOyYQDxCC9G7TjZpQ364mtSaFoJZaQx/OXao5cd
5cA3ElOJoT+gapxsZCLS7xf5jiwroSMj4UivNPXaaFR5f93w0lVQjltI7hx4g7Z0KqVLLK0w6s/c
MwEpHelFbdrSszgTwgiJaNrqEVqP/h3iJc47p7btxzBo0Qlhh9pw57Re+On+R12zDUcFmQ/BAEOK
i03uwJ4bleXR7ociIIISSXFOQRdFH7J4bq+eCuDHTdFzdqbcPd43vea5Ur6Axh+cElRAb/0pcJBh
d1tkedVcHQ5eN+vnILfGQ1qOw8Z3fE5tllvMUyWHxkAPElvd2mqpWuTKWESXyCnRGR0nAPV0f3LX
fOyaAey4JkqqoGNFzgx7TRMhEZT1tFh7Ja9KOC0781yPtjmfJAnFvBNu4nTnQXGhM7fcCoHkWZMQ
dGcwxdaMxNo5oIZKu5kZF4LuxSdyOHRqDv35pYCV2TsLQBjzHnB31v5lB4b+lwvL8U8Y3AGFxJHp
PqYaGdD7t38rrk5JNEBW92pWzMi8tjbjLrq42hgfPRcG5MkJfzdTNG/cMs8l/MWngmlUUhbRnKXs
I8/ki2gudeeYGMHiU8Hvl/8jkDKPH1AwZdrOTI1Y2cWoAnvXqfUKNE5UZ1aQwB4swNO0y5NLqBtZ
8l2YZpTsptqoh4eg6DtoqmO73bdGX1koQiXOBDzX7qarnjhV/SkmGLP/oKHdtrshr0Y+ZzWFW7P4
K68sGAWqZzrgAXml3K4sSZNQNacYGI9XdfYOTm+Gv+JOqWe4S0nwdr3ttcMxFkOX7O9/v5W7myCc
LJFkTY4FL14lKIS5AfpG8Q1K8927vHdRm4ZVmnJGyZ99asyoE29/dLnVTNoapBoygbtd7hjFeuUl
qeKD+v6aibb4CqXxV3Tg+w3nXNtX0BhATTgmtCMXMVnmWJ2i6WXgZ1mN+LsKqXM0M6B6FYPT10g6
u14BRqPMt8oNKzcYKisw6+CsyAMtB0QnVWu7Fh10v8zayD2klVKosPFqCRTtY/32frYc8CU6kzm3
AYDndj9TpUcrxXUD8Bi6IveR8p42VHBJNMQV42PHv176Jtp09UXMQ698u+9DK/cQ9ydSX8AiJTHm
woeoRZbaVCfRJcl7p/+H8RRIgEscrj/MKOU5yOI5ScE0SQorV8dUA1oOXlNtNQ2ea8zLC4JUkh4F
cSmaKgu/KguoQmbFUfxa2Er4zqvQKzoxERBBGjIZ5qV0yophw05pYESIbDVvvnt5mIx7VQ8z54TS
S52cHWYjr9aoKN3DoCjT09jR0NlIx9bcA8UUwk1bspt4i0cHhJ6YUoRMfGVswofMhaDdzdDqa50w
/w9nzWUEk9EWygcQRd76hpUPlerVoeK78dBZEBam4V9K39fmPkhrqJPue8LabSKL/3QcQMsybHtr
LU8D6LRS8IhRYZN0WaK0dqYbzQYijVX4K4bTaTrdN7kSiclSBSEYtxh3yWKB1LGgM4BL5GJOWn5q
Kqc8zYOtH99uhZdWzrRyHzKVeLswW1MadTDs+KI5QXWJhV3toww82X0rz9HGwoMBg0NDITFNkBgs
LqzB1MaU2zq+VHrSBBeDobeRagHYjp2YJi981yVqVe/1APaUfQe9VnnKLbPRT2Ytsr90kZhbY7wr
riqpymhLUDsFQrBYuBA64vS2G19yx0quKvHoh7Sdq7MTF9rP+6tf+5KEfUwoy4YcPnu7x3Oe1HE9
s3g9DMfzCCBhrzHyuOGiK28CXkIdhJBWkiMsFpSpIlUp3MWXtgPrrDhsHCoCdPPLihm1ytTbdyFi
ouf/sDY2koKlxpTpKy34uTcK0eKleqiF+c6bTCU5lMLNNvZw5QBCmiqJn7iGZe/0dg9DMVejiVgp
p6EmL0Hvai9yUT0VtRr4BeTs/v11rdqDZA4YBFBVQDS39uA7QIHR9KJLbrXJaQaq6ptzZRziKZq+
q2OyRRqw8tQAQEYTndEMYP/LKz5AgLS0wyy5cNXU+ikKU6PYxckMy3sMV3K1y9MiGM9e4MbVE82F
/iu0LsnbodCMWkuGTmppwKHdRbwGZM8Bni9CfkVTHbMosXZDEhdnWJRGXxXF1nuxssvY4+KR8B0C
moXPos+hmIQx4QW967o79k1g1LvZc7voRCg8Or8KhSGVLXK/laNPBxlOa9CeDPO48iS9iLcdY4BX
NajCy9TXgEHQ4ThN3LUnxmW3RlPWTVEPJijUqf4tIggC+2SIRMoCCxqjcz2W79HE0C4VtGKX+x67
agqcBsakUqez8NgZZvesRErY7wema+ekyR4CEbpXJe+GjYGbNVOkRmBC5Aj7q6smZdYGkEbv+YOw
wn3IDJpP/y27Eu1u0cutlVxphj9X7cG9IMZ6+7EUk+4+PUpPAmX1JzT1TGKvcjj2eljucxFFxyFH
w1kEcXwQdaTuBZRqh/tbK7/S4vWCDo4qOP0mGWssfkPTuEOdqLVsI1b9v2U59lfYHsxDAJXmfjLj
4ZNr5X+CRPTf7xteeTmI8DHIFBxN+SVcZI6sEpJW+pdpH7Q+JBf2B2d8qxybRAgTSdG9lMOjLlqB
iwMxuVFZNsQwPhQdImRMXjGR34pbjiFy5PVPUB3J93w0NPizQmBHF2WOUvtspiYNsPsrXt1qys3I
bmhAH5cULU6nZASXwEjrsdLDs9ei3LVzp95t/TKx6hIOYdf+EzlZ+LlQwmbaCFTWLiSJdEcVDlQp
FKC33pZpWRPR/AbEXNeoljnh/K/thTN8QlO0q6ag+vHm5ZLEoUgBdxJh87IiFA2ogNk27aKhpnXh
2f86Wvw+qu13IrS/15rxqyxAfNy3Kb/mwptlRsXZNWic8PVv19gMQN3rdAQYGhrlzybIp73qQsgX
jg6Vzrn6R01t8+03BsgS4mdJbwpacxH/2UYetZQXGCHwkp8Ua9p9A2sTdDRzvXFWVx5S6muEmjIE
AtG1WJ1dWzasyCa94djs473S6pRRGjupED4TTGrvSru1+kMZaeLvsJ6bYO/ltfJ2RBn8b+QJAL3k
oVost6wzpY8FXqxVip7vnFS1nxrHChh3sVuxJZKzch1zN0mWWmw6wA9uPyhSe3045n3gx01SnEWn
/DSqZDhNWjpsnM4tS4s3xmrGuTdN0v8h7jJgI2X4rbbQ5ouNXmxs4cpJdIi7wMQgEs3TubiTchgl
9CTomATJR4W0IVIfCRGikzuV7d4dG/N8/1SsLg1IDPcf83UM8t1uYmUYFG3QhfcNNYXKDUpjtTvq
TZv/MbRZ3wI5rp1BKVcrh5LI7pbV2bhQhdq0NjeubTXhrh3jPHnyeAgQFpumijpComvRDsqKeKur
u7ZQAPOAN4iSKeQsrjjPGO0hguvEn92kP0qFhKcC3cK9UZri+PY9BTknFTbBSVHIvd1TZYxt3ham
eUSJQGBHq3LfmKHqa527VURdWxWFdXprRD7UpeSfv4jpWvRwqpHus5+WQ/YhV7WQszc5+36ueNHu
L2vljZKAc+ifaMGSoy+WFZqpMg+5RWYVBYF6QfWt6E4zyfkfNQuDfwUkykigD5nxnQAh20Kkra1U
jpdB92BLdNPCukcXiiloz/GdfMrft7k9ntCehIEeFPT3+wtdNUXeKuMP+NKW9KZOKaLYomXpl/Ac
nOrEmA+ij9Or2uj/AWXseBKlJQ3Jks7t9zP0CcyngqnGc+fHykbxrQWmtY9EgkhgWm/5y8ozIelJ
LJ4JtvIVoz7UCVYA4A6Ucawj/xYY1vxVgMOrKbaX4U+70Jto7+h58i/Fg/LqBd30z/3NlQ/R4hnm
moFJkOFktngZr09hW89GCfRFryxnXzdtdughbD/et7LyCSm50GljkbxH5iJvNlw4/FDlc/1udJ0T
knoROHh9PCc1gn73Ta3c2ADgSUAI22hkLMegp7qfk05+QqoMyn4YkuqiGOjv5IU1X3q9sDditbWl
SSg1IHFaBdpSUSQmoAisgRE6a1CdjyXSBNe2AonSq96f+ytbs0RsBuEV0RJAiMVz3vZwXkC6GV4i
y0zLk9MhQbjX0tBtTnqcFFugKHmCl54ho3Gd/qRMTxdZ+CTo/nLXKX4HUuJEJht+saax2SWQ2h4S
VKoPQOPeptvNuuhzkWuA9CcY5bwvHEXYtWigPqF30Q/NhY8XPMGjZL9nGPNtsuT/Z4pkmMaMJPPV
F09t44zmNDTIk+kzkP5DmjRQ8rpWHdu7BMlQ9b1ooA07JBEoGv/+l3wGByz3lhCJWhIZOT9gER7m
ce0YLey/fs0DO33uvKL8i36GU+3MOvXGAwV/xHGkqmb2MMdK8hi2VLUhekntH6VWWP3emgHW7wPX
iYYDHFY27RcLCATjEYqZfIxD2yv2qLcgFq9EXf1VZEXq7oemVSGDapHf3BfaFP+i45p8IwYolBOj
ONoVfZQs2g3wITzUYRD/h0kYLldCQw2OTYhkFi7FrHAOTJ5SWRUN4VewksWeiov7LVf0ZuNYrnUr
CKFI4cAu0tH0FgGGJqWFLcDjlxINbHEG2w3P0+h65T9N1OoP6Ujv5tTNIjAOYNondIeYGLNPThEV
T65R99VH0XXOY2cblXlErTd+ClEli77d94SVMw36QBa7GIcnClo4wsi1osC6qkBSkn9NU8M7V5MN
Va46Ghs+t3LRE1eCo6PjqJGXLMLztk90j4l3jnPaZhCS5/C8ldWWYuVaoYQJ5mcLhFyvSuxlVZle
nZt4dmyOj6I04BWwJPmxp+F0SWGaf1cMMx9HO/0x9FEMv4y2cU+uvAD8BDksQW8QUPLyy3dUngpP
4Q5hnNpXzDQbdmVczUdgHdpJS4twow+6+hFlh95h1Fc2MG6jhma20yFroG5IASMje9lne9NT4nOn
BO7hvr+sfkXCWO5k6LwArdyaEvNoJFZnKL6FmooPD9PkD15tbcDS1nZQDityO0lRtFe0l/SMewnd
uAxZWHyK83F4aqwx/qWbQfolN/Nxi0N2bVn4v8T7wLdJkfJ2WXEh0PwYAsVvQnPaNzW4ab0F4nl/
81ZeNBhjCFmh2KRavRxMHr0hR6QlpuKajpE/Mf23Ry8pORJwQcbrjd3ZMOgbvN2obJdKYmFetSWs
QtCwyM1woEMYhbBhq0pwNbSmeJdBKAmzfSE+6Z1oT/eNrsSVclyEaAtYFECAhZvUjYjtcYQDIozi
6psGT+YxbAXgsdmID6NS5w8jg8T7aOQB14r/goyHeY+WBYMITMUuBx5U6HwkaRYnkJbNu6KtioPm
VX8Cl/KVHIbc2OLX3sNNL2meZO2eL7zwnkRr0VfXm8CPZkf/4hhTJMcQp41T/irfohAA/xUWoMmj
Syh/xYvcbtJFK9qhhz++atyPNVqn70HaNocu65wnkRsOw1EVYDHAF28OnzFNZY4SBEEDQIDFAlGd
ChK4/jt/7KNO3c12JP5qgnmeUKS3gq2J4pWFykRLf/ZXEsyFtSRpbTVMih5rBbyiKRDm/Bhi/3sC
W9IPVxWdeQobwxl2U2R5Wy/3inkKg8RE9KGo1S3rSN0cGf1A99cnSjL2ZUt9YNfOyG4Xadw/NgXI
ryrLnKve5RuJ5ppl6GkpsEPAA8eRvBZffGEPFZkeNq6ByzWo4S2osge1MAUEdnkxnLU5dB/qWnRI
5ybB5f6Bffaem4gQMhpUcqg4ExiREi5OLPRJ6CB41uAns9Nf07o108NUQOun99F8HrVGeaySzvjp
TQih5yJuTolqBDthNzOz9PCvQAwW/e6CYouS5PWLLn+Z5GHH6QlZrUVIHk6uOTMKi3pL33OFiK5U
UJ2ekjl83zujsA9axWbu56JKp53QqkzfZfpQzDv+W0mygbd4dYVLzh56PfwfQ3iMOd1+otJgYDVK
9N7vBsX+5hawBaEh7pzBhs9fai8yvnZmNny9/3FePYcAx7io6Lu4lDQoHd8aFQrVQVDSnT8kHcy9
SuAll0mdki+jWQzGsYbjtdh4ql5daZhkloqsi/+RB8l9eOGKqNmx5WHV+15RtYDq4+moUvE83l/Y
uhWAr5KUCa2xxZXWOK0Wl27DSfcy72/DI/Rt9TnceIxewy5YDH0jStA8f/RTFoupRMxcI3PTvjk4
7rnTy7A+FIGtfcgMh791kqFVd4MUiJ7jsvyAumDpHojY0FNXs9YcDm9fNZUrgK+SXQBY3u3eCjNz
izpOe78eXOvc9GOJfou3VQ5f21tPsikCOZTv/8JTm6lCyRB+YL+oSmVfFYm9n9za2UhzXrkmpRvq
7ahASqUXhpdu11I6zFY7mpjl0Hiq71AVZyKszdQy2tleqStkPOObS0bSJo0xqbkMB9ur9nxVRn0D
ctNXCEQ/dGbbPOVVMGz45urK8H/qHHLuZ0kwgJKfZfWxORPCwKJamqjgJV0sPtGH1M9ajDryxpF7
dfvT2IWbCKATdx1FqsWzF47QQUPgMPlzZiZHDxzqo1PUyefRiKrdiOz9WddK4YdtHL61LSUty2yJ
B49tXSYsdkyHgQa96iuKqE5mbsQfzYkCte0p7ZtRB9IWryugYuJsLphbhyGzdZ22UmYfXKZ5rANv
emxrO/o81Ga+NYX2+unAmEQTc7PQx3zlKSNtJ6e1ESsZMkV8NwY9eiAedeNTPtS9t+tNCJJ2bWO1
v4fQM5/c3hvfJ8noNRuvxquzSG3uGT3ND5Hkc4t7TlEScMxmb/iFkkYHM6I/b3bN1pzGqzRQWmGS
+HkODLabRXVDVpPAB8GljQCq2OtTNuwHY6w+x51ZbIQLrw8HjQxGd2igArNi6OX2K/IyGiPTkAYN
4i49T3PjHts8jw/mFHlXo7W8Nx9GSRMha8RwLEsWglt7PArwUneR6et21lq7skzgfQyrMD4mGcqu
OyBf6kYOurabTGIROhDSazSKb02WXYk6SA57NoCr6ACqpN9nGi2pUjHUjQdB/vqb2IuMUNZUAcWR
VjNNfGtqcLwinVVGhyqzcz4IWJsvXWCqHzOvLPJd6UzaOybGmgvEk8PPgTmRLYLQ1R/gSew9DzGf
dLFWCyLGuIoYkxr0uP4Fq7EjrkwpAqw1qryEXRNObeuc1Tm6TlRkLwVwpd/3H8Vn1s5Xm4DjAA6E
QJRxjdtNiHK3K63O8/y+U3kbrSGW2K+WcPVvhCIG7zuRHeWMrOuy+k+otNbjPJrxk1YFRvVtNiGe
P5p95QxPA9z842loxZR9U4beqS9pOzka4gVlmL/LtSj/XFZUGHZJXc9Pdt90yn4a6nR+7CtN/TwC
7q6PCsqY3XmegukfL6lgWI6DRjdO+jCJQwcZQLEfJp66S5kh9SrhxxrlLELH6DoNwa4mnPmhOcM0
flTg5Ep2oo2EuouavNcORdxkn7W5QVy4gcazP+iNV/7bmF0Gx0XVEG4leaGjbmLH7S+lFHqAPkZH
E98VTfTJTt1p3FV2ypkOPSuOH2Q55LeRBYq2U7uESAY2cDEctbyyiIEr13xKvClJvyOOYqgb53IR
DtP0oQcHapS6CaUn3q7bj8b4LeiKuK0uc5cqh6brpwsqN91xKM38AFMh53NsjY2TubhNpVEJhQKS
jgoMUOTlcUnKEFWIvrwMoWqcjKArd944vBEZ+2wFKIGsqnH6KWTcLs2AgpT6V1BcIi0zd2lcVefK
0CH3UJR+YxfXFkSdwpbz0hLJLa+iF8H2mEdhN2sTpvqx+C30oWWiB86BjVht1QydG3aMSU84p27N
dGMDrUaUl5dUNPXHcEidCwJaysZltnJvkj+qgFueA6dllyjQhyar4gIKqEBTdp3noD+YBtrRdZM3
M3Vxb5ITAnEBE0CGJBf8Yt8mFlPoIYPZ8FZGZ2bK7MNMPWHj66y8dWwZ7yooSdQDl6Bto0azqqfO
S1wmHO4ICzKHyuoOwP+rM2IWCGvevwpXvhMeJ2EJMP5SA10cKoerv6Cll12oIbmPVgCHcWtGW3n1
ihUYULjwKRjLNuXivs3qDiXNJsuY6kiLJ+QP68NcultjhisXhI5um5SrZE6bSePbT+SYIk0ruhsX
Uyu6Xdal2hEOh7+dXpvpNU2wn+xCnr+NHVy8Z/LsSiA2qAB6lYSZC8fo2lZjEKzOLoMVF18Qg2mu
fYB2KGS0SentylTIQdYuBlAM6YvxIXVpYP6X3wDJsDwJTEItM2jFMKfRNMfsAqWv+4nC3vgeiSVn
J8Ig2dvxXL9TFE/s7CnJf2RmXX2970RrGw83NkgzNh/aq8UlWWW8QX1ZlxfeO6gWp8H4GTi22LVV
3+51RS/eoblEOPNmq8jGywuaJjuopcXnnod6bLxJlJeZkaSPYavqZ2GPzbdGHd13SZX+icFQ/Lhv
c8WRmWElZHAgmqBqtsgotLLI2rnui4tXCuO9KBWxixQ18+9bWXEpythS5JIyFICJxR0NVxCoL6EU
F0AG7l+uSJL0OIghrfwCbGJ4yPWwKJESChN7l5YeBBtVE9Txx/u/YnG5SscGBkZTjjqQxDEs9ndo
Xa9DWbi8FEHQ/AjM/vdUTNZOiTv9y31La7uKORaL1CNQhsURirRqRiqPx0IEQXvystA6IaWRnu9b
WV0PsA+eCjD1ryDUURNHtVnPxaVJSLLpNNe70ggccjJlK8ZdpNfPWycnujmOTBYYy9GJxrLKpED9
5uI4o/5tMDIG9zqFs/sOYlarucR62duXMIkSKDPRqNpqMS15xf73A5CMo+0Mypg67+1VyDxD0Fih
WlysNm7FrlHR63pARST/kA3Ub04VKOfHRiA9cKiD2e0fdMZhlSNqnmN6GkZtjPZ5XW2OASw/NNw6
pIwew4wARWljSMd/8YiGWUPVGZmra68l8yfLEen7KAzyjdhj+aGxQgYHTp73GinE5RhXHgcQ7k5G
eHVtxG8bw/090QY/eWKqNobvlt9ZWiLopPBF8EadduG4YVoS8nMar0GejcPOjMpkvCAznD2pY+BV
u4agod8ZIhqOk5bExum+R6+Zp6pBAgxzHHijxT0Rzm7VZKRwV0WBCUrRhviaiKY8aUyo+qkw7XNt
53QXo3KLfGtti2FbZ3upEDOss7jxuzDUpgkinGukptMxcRT3EDlBei7rdovBY3kZyj1mml5yzTAl
A1Tt1mdiuCfUuBnCazo37VVV29pv3Dzf5004fkEaAgb/0pzOYEPQnSSrHze8aRGSESfLjJnBSvQV
qAgsma8C+IfpDanhderTY1jZ8wmubZNeTRMf+LJvfNSwRukB4B+wPNjalpGS48xlGGl1cCkSD9kh
xeofgb1M+1qtp0OKcPUxGtTwy5v9iHsCYDoJMVIuy8Iq6vLphIJGhDJNnVGXnptz+P84O68VuZW2
bR+RQDnsqtO0xjnbO8LhtXKWSuHo/6vm2/jdGtFiFiwWBoOrq1ThCXdQHfy7lTr9X1qX2nEOEblB
BGvPHnYdOTDdpwod5FXCKGsN/o9DrWlLgP6BXsdV0Gq1c9KneHjvxW5+mETUHvIu20skN3YU8N+n
RYaSBJH5dkc1uWosgwevuBii+uQtuYraYl9+bWD1n5Mlry9TVIpD52jFiYL58P3+am+cHbq3KOTy
vlKKWTvLV44AVTZEKNQBUj8nTpkcKtptftyPe/fTxn2Lai1Zi7yc4Fas4u4amXfXm7MkyBcKEr4D
q+NY5eW00y3eHgYlIXYsel9r0nbaLS6gLJEE1ohPvV/MUfGzjKs9RNXGSZT+ck8VG6Bsa0RVhIH5
DDcwCerYs17XbuPhDWXoUA08C4WBZe8V35zW03cCegy0anW9GuPYh16pJkHZK3WQgo39OOUi2rlf
tkehCEV2JOFbxmo3RhgYZh6ChV1nifSIVrN1GGNY2DvjbG07yMA0pqiGS8HE23Ew8KYcpbtxYIwm
nXuhVZ44VE5XPVLDKl4olyZvTfIAGuuU2Nh8a6RojBNAWlBDCnLchvy2DrMgbuN+pzqz8QCS7TzR
BwCiA8G4nZPdD0PdeGUSmJGhvOFMOUdsP6dXC3IyPqBH58i1Uh40bdrjp22tJh+MVJ1snPr36mQt
qGsUfLY40JY2ephxTDtgcTK8d9Ll28uvC1kp5XThcgJ883aObAVjaql3B5Fdi++VBfa1c5Lu01Qn
ezSlrQPGbcHZ4qV97t2UesJAQ3hhUm5VHcvWC3o9zw92uXzp4/7r/XltDibpSVT1sQdf6xB6Fbpc
RkYRcxyi/jXVxdgvBtU91zO6/hNrcb0/3sY5kxELaHcic4Be6zhiMfV8NKqYWC2dz7RK5+sCHf14
f5SNfcHiSb8dMkQC3NUpS1DqmGbC5wB31eXt1FkGPj9zLwWA9uwfNjY/goSo7cnypOyM3m4MW437
zIG3G5hF7plBqmZ5iq/R0D4Qyns0LkY7vbRs0i8oCts7V/7WPNmLnDoQChbCSreDo6+oxY6Wx8E0
Irl6DMdC+ximYJiPpBp7ugzrprq8TcgaQLHRipV4d7kU/+QNChyP0m7sMsj5vidtNsJjpk65nzq9
chYODlmJ5n2iFWiicFB6hybX4qM7ZDtHcWPL8lWhuwChRsh3DfUSedKEbYqNbU5b/1rWcX+Yoig8
W4W3nBaR7gUqG19YImRQQ6N4BgRktWV1FXxzQ4AQjMakgh1wk/ibOoEfPjoaluPFkNhvuyxOjjOo
lj/3N/LGcQGyTQ4rq51cPvLv/1nyxh15zEOzCHCclJLpY2i9IyjsX1rF4dNiskmlk8QcXMazORZL
bym1xacdBXaAo8gCYmPnVHYZDh5xq4KQ7PZMyDcnJ8t1cvfKTPF2clFa2+hDaCXWMWr3WJhtcW3H
tNnJDjeCWy42dh21E4KiZyZOnWXWmTKXQVl31u9OLPpDqDnZd6+ukCcVUe2mx2HMup06x9bkaMsS
W6JEyPCro4kkVN17YVwGXZkNp6x1kqtCnX+nzbxxAdCPIWinMQI6d40vDYdysZ0wrwLVwAHaD9vI
+N6mXSUOSRVhFHt/N26cBGx2JCGcREzydm8/WNMToQmsfQM3hIV+dIQRWz7nRnzDzSIuj46xzOZh
SJVBo50xT5W1s6gb06UaRncGN1hcItXVva53upsBWcwDJUIFTI3QnnGM3HwgkVN3htq67dgxGJAA
JaJmvqabmSE8l7R2GWuZQiQMBjNT4UqE7c8u9nB4LxurXh4EVxQ87TTrbQj4OvKITtxHmo/a0LwH
bti4+AAzPQHMsX8hyL9dfqVNM5vSTU4M19RHa6nEq37wcJXulvrEG7V3+TwFvf80aOWFT/xBlsSl
AJDq2YVv5VET9yIPQIP2bzoom++I+Rv3nDv5TIwQ69Pil6Xw3HNXI6sWGLndfrTrBr7j2Ds6mDWv
MR/tPvb25Hu2dgJ9LTCxEqAK9+p2LQq9dEq7QnrBrtzyFE+K8QZX9vSUd5PyMqzM0yrQdgROgvWI
RNzfDqXobj4RZ+QB6LC/Vmh6r9x2EGdD7/cq+FuTAvWHFgGVM/TwViNNY2qHsPLygEJAdZzVJCGr
0rCT1yF03j/Ka6DM06xkyZ6dLamH6zQuVYQ1x0kDdSwP0x9j2S7vMXJfQn/MvOyqjZ55gRlV2L6Z
FtVvnJys09jP5QvZV/wMgNQ0TKSBKA/QumeSaqXipZh4B42hjSbezjSMjloaWbFvzHq7nO5P+/kK
S4kXXlKZ5gFoWVXMqmwQLrZ6aeDI67LCMfzLbNs/lzJ+IfnlaWJ0gmQQj4YqCfntrhH8hjKcszTQ
Iypilhou1wbtuJ35yBv39oQyH8aiFU//kF7y7SgYd4yGcGGmzrndfWafqHBzp/QHLTKpVB3baMuo
JUH9/WV8fhPRIaCEj50CrDukIm+HzXirU/ipSZCodvNmQePl7dhV3Rt7NpvoIoxE08/3R3z+nDIi
LRBZ6wSusiaNOlVLYmaZlGuSyDpSEyiOCjDEnUt/azkBjEoKA6Vxasq388JXSOQdmrdB1+TRQ4tO
6GkuBvdNMrgGunNG/xF5ufLlR5E2MxvlKeFjSVf5c5yQoGgLWSyUSt3PQo7e4g3xgSLM/LFtu/Tv
WGr1VRva/DwqKjolY5ftNVCfMKjrrUQ4DQ4dERCEB1aXj3R5sB2Pb5pmSQ4WPSqaV00xFrO/GE3X
HJwskpo3Tp3p55TT80ktqiL61UZVfOKu774Kux7eYvJatMfeboRxcfGTllk5UHp/wc1Z82tp/eiX
EzW2s9t71qlMm7q7KINa0zxzzRzopVlROp8WVfgeUGHnACo3NeFwuIay87W39pTEkwBlQWuBFtHt
1wYnM7INxhR2jFdcwtgLH4nT9io+Mj1YrysUI/4lrjjqPvJX/BPCD6KYNS8e0gAYyTxc5gSJDoXY
4VOkp7Z31nuB23mLucQHkKnJcNBTr3338sNDIYjKsv5/bJLbn+DlZdQXepwGRSjQWDYU7Tiq3bLz
Tm5dCqiYS3wu/4cNfTvKwCIjkalTRXbp7M3FNLzL6IBd2QS/0nyZdq6+rauc+gi7lfIWVXp5lv9Z
1xIjA1LiMQ5UjftcQdzYT3BvuPbAaHauu61rAXKTPBe8zc/oKYgDG5w4Jw5woquPg2fljzgwkm0m
DnQ4H0GLCF+refhy/7M96x/KxxH7RZI/GYBR4Lqd4jAr9ajiTRdEVjOFBzQV9MM0heqryCnav1bR
YXXSo5J4saJs9nzSYjM8Ncviyp64Qh+mjNzf93/T1pmRCY2snEs64OrBKQZe8nYWcdCNifELJnj5
Do16Z2fBN74t4iBEn8iE0OlfP56Kqyxd3CZx4GLQHjhjO732dDG/tls1Pr54QiisYgzE1yXGW6Mm
0mokwFPcJJgq75OGV+VrsNjtTg66NR9o9OSBoDZpBKyORmTkep/1RhIIV/RHQkAaAPrSPFpIlu08
lBunEFojZUpYh+DK1s1dPc7quXGjNDBHVTtq/TK+HXs9fu0si/6zVHf9SLfHI7uWX0rK+9/uUeGU
urI4PMxKrqafk8T+Vs51/iAoVb4d3cHdeSw39p+GzSrFbHI6oGCr/afUnqgoUuaB06qQ0xptOkXp
0u+MsvW9QNLI4pJkja9FCZto0boqd7IAg970URvs+lgpunZwRVXvZPDPc2pJdCJIhA7+BBy6XT/w
OmNdhzTj49aaf2ctVhMDb93DBMnvUCtu+soxwvgdPcE9UsrGJHUE2ZH553aR3Irbka3ZXeJaN1E1
KW1h+BOAARymvTp7Y0aYU+2cs419QpePIo8sHBJfrK5ru4UjmU/kkok6J+d4WlAzGsyphmPXgQFp
ARjvtCU2tgowLJmySag1TPnb+WWGsZRTUhfBEivVwRalcamKpTjdvz+2VpH7AzUHuYZ4GNyOYitg
pvslKYK2Mylow34NkqywD6ZGZv7yoVA0IVQEC0sjcbWEVqwPnqKmRRBp5fJTqMiAHOi/2d+SZCj/
3B9r48mTslp0VUgOKc6tYiNBYGamlpoHlT7mr7VpnNtDWHT6RwwoktKfIKZc67Das6/eHpY4Hywf
AMV1YjHwFa16HvKgdSfQgwMXS+2LOLdI8U3FOrSoeQSzOnrjw/35bn1GLhVUBEBwSBf728+ImLQr
9DHJg3Ea7CNexdGn0jAiv5hU/cPLhwI5LcvoAP/pfN8OpWSWPmWFw2PQl9ZRJPGQ+U5t5qdiNJo9
ZOnW9UKJlYdNsozouNwONvaaMeNTmATqaNlfu3zSdD81Oryp89a6pii7Pmj14LxOy9TcY/VurSlq
JxBxJHCNet3t2KadN7OJwleAbYLuVw2G6GqTNOckcaOds751u/wz1LoFmQ/IBtSTRpPYLdJzmSJQ
M/J+/IV87vlmE4cv76xSCQXrKan9T8rYt3MzlK4B8pwnAdSAvwjuha/yLtlLUPjX+GdWyQPOQ4Rb
3NPysl59vt4dILY7IHzCOrbMT9iKukvlO6ZQ3iXDoKvnfEk6xw9R6e4PmRpaA/oCnhZETZinvmWU
ZXFwtEGZL3bjInE9R5b6vhOd8dXpigjU3RylrQ+ierKOqpl39rt5ydq/mSkyFMzd1vsU4axUPnh2
1mUXw8VK/tTFZdX5ykgzNNc0pT96SPeqh7icxr+2WrqhD4pN/abZpacfI62q3wsxhh8yYWOeO1K5
q4+2PmlA+NNIvFLgXvVnnCaNb26pTOJoZkPUHMrcWIpjLolzx85qxOBXaqMogQIH/c2kG7WNlOyA
z8OozF5x8PQl+211JFcfQsCq3BmhnWkXvW47jULSQhVXGH15mJMKf/g+VJzJn62eDvzSePoEUbIo
uzcpN0+Bya+b18QX1fSriBGmOoaUlECjlNH0ZYqm7DO3lLO87TyHNpTfIvBg/SkGa5qPfafF37u0
ScZrUZvepRBLl15xeOuiExGtlh6MTHWRQlHzzD6pUI0yvzQj3eBeSwzlUBlovizAA/Jjlc7d/7g9
JvtRz6cEkUrc8JRXeG7hFSnN48Lj4kISf7dUTfexThsbkWsVIerFHqf23WzXUAjz1l6+uVbm/R7t
ZT57Exg6f0jQx3tAAqZ1LqjxFYPvjULgRFnq2euxG8Xo21EXuUdyq5HUvrCy6IhekegOmTfCjlQ7
A+W+SOXVO3lJ4eRHbR7M9lCP9qSda0pS3UOmCg2LorxGtbbtveSxhKo2+LaRed8oB47uocfq73Pj
WfCYZeDsvtaVcQysWhtzn7fT1dDwT8rpQcTV3Pil5hZm4rtJV0DfA4vcHBTkO/pjDiaquWoIRDWH
msei8V0R9X8aE1aCH+YK+Gdh0GA+dM1cqI91v1hfEEmJ0YmwcDDIh7IrT4ip0Aqa0cyJ3gkSqs4v
XLtRvpRTq9uHqMYuQKm75aORVpnzrlTrfPGJ2lLBpvRmcZ2Spv0s5s7qfVhJxte60RdNsirt6u+g
CL046FohdutGz+5Xat/QKmmI8GKB+V5XbGzFrqZ5pMWU5ul4lHn949x63a/FLN3/2bHJllILF5Ju
SeX2F0bPPGhhZSbh42zWhnJEd87oL4NoQE3Ce0GoiYrIvJMxbv5KIOmkWFLpYF1Ta72hCZt4KIJS
mbOAu0e7KqmqHYycTsaLX1YpA4SwFiE7462ClimduiUfmywAjlK9n+Jpvmp6OJJrtdn5vwwl15/2
A4nWKuxLRVlGnpplQTgO5bEoo8Wn/mWddSU0duoqG3EsywdkmiI9MgRry7skXqpucEs6ss3Y/BkK
Zf6tDTSaXj4hiEgSDYc+OKnc7YMWJcKL0ygn5TEEJ61FVts7wOCxfsa9JfaoVlvvGlmq1Aenq061
9XY0s6+N2SvJerJobF95iTFeBEbI08U2JiLNxkumqylK7VSp2rR3cJ7tSBQVSCGpA5GQICS5Ojdl
AzwOVEUaWF3tnYvebLFyYdxrqfS4Ar18XaWmEdL2T2ou68HsRO3jhfKfrqXeKdO5VXDCuuDjstdK
2YidZa1E1olo0dIgvV3TOpuizGkXpjUUxrtceOEnr/Hc3wX1qo9Np/1BWXp+6ezgWFM+AU6OYAQl
zlWI12Xu6DSg+QMIl8mhs7LcrxGPO82K9ev+Oj4ro3LZsVeA2CB5KIX6b2dX5braz5NbBHGUC16C
ySvec3vZYA69tP9Wi9q7DFlX8RTPE+bDEDSP93/Bsz3LLwCL4dIOhvf47IRMSozieezxC8K2PJS6
wdPVLaNxzGvvp4gcA8LblB/CsBxf3x/5WXQrL3pcjyhFAJ1mxVdzR3tgjBqu0FnFZlgxyuKU17W4
4DW8vNITaxY7n/WpIHUTd8oRpdQrfV86VWsAFQ7IM/Bch06kvoTC18codg6TPlrR0TT6lgcybNzK
J3ShTp83ZUPiNKftDz1Lq/dqZbifUMIz5+My4+UKv7ccSfQTq4sfDK9xPhddZ4/XCUejH6AE8u+5
HoJZmiceCvTtK205jY2x/C4nZbAONUSu762eCC33eWhb/Qsnaeh9AK+TeN/GFO1OTge9gy4bgr4+
8Q8+RRXovO9NFFmTT17gJAcHpWHP5wyI3o8QiYve0IHNPrZzaIe+Nrvj1/sf7dm1zRI6slvFsaB0
vAZLhKrShFrV0TYG/HUwCUUe3GXc0/raHEVaLFArJj1Y51iqk4olxn4AC4Je5/ZMlNdt0exZrDwH
QzAZWjPYEFB4w51mtQOTNM3tHCxpsDhhcsHaezwR+KjHKcEQJG+0EPMc3XwbJ33yWOnW8iNuHePt
SN965xA+u+TkD6EoQQiISMczQJQ9hkAjDFAZSWbOpzDXeEKUjt60amAn6CrsyRIU7/1PuXXyqdLB
sOA/NLFWN2s1q94iQSAUQ6LyfxHk0GuK3qvjk2jioWhW5o+q6NLX4RI73c5RfPZYMWFWnElz53D5
rAoTbK2aQ1aXARZ242Or5gKcWdj7sfDEu/vT3BwKQDfqPIzGm3V7zaRKTd4nIUvZGLrUOpUIfkUk
/Clb3J3waeMzEhDitYJEB8H9WgaIdCIyZrUtgxkm/GU2szqoM8c+afQbD3UTV4+qE5Y7g27MDzQW
0pcI09NOWZfqWgPpKqtfiiC0m/6HAVfykrRDP/iJvjh7iLon6NXqCkUom/BcNsNARa+ODBU0UgnB
pmnJHzHgs7Sr3baIO3R5cjKTGf2hpUxPbTa4f0f6Zsc6AWuX2WqHIBfSL0q5WFfKYf0paqD1h426
pxe08aQii4qyIy+LJKitvrdAvkubJp6VxHKAMsVDl0UHvZjTRwQyqk+JkXbfFnDD5ynLKNQuSj4/
3N9xGw8bUtDSdYIqClXt1S9oXOAuLTl3sOiZ/agO1ru8bKbDMBbwe6LE3TlLW8NJygJvN2VUXvHb
DV7bDVpePS947WrKZ7fqjKNiFdGJNyE/LQ5eODsDPkfZUI/kzrTA+tNMsLzVzdGJuvTyogerGtr1
G3BE0ano67j1MytLv89eO56xS6ydg1F686ewT8VVlLtKG1sbn48sJZskrGEt4alPCkIeJiCbwu6S
x6Jyp2M5CpjBCgIuL/+iumSkUW/cIOgXubo0bjYWgZvb/cmJElxMKXegYBg5j/3SOt/vj7c1NYr8
gBZQfmWZV9ejHk/1ONpDBiIw7n4wkgWpdEzNz5a0xNv5nFv7R9YiAE3RhOJNv90/Q1Mv0aRWZLFL
0VwyLVsuWqM3lwqIzGFwpvg/TE7CE8DeSfzZmqOUa2XmhIsl81k3vCxh+UF403RKTNv88vJl/Hek
1TKCKtGihXAoQH2lPwILyyiAUYDTQnuvcrr1xehw0gmVsTS75HYRdQg2saeRaM5dXflVPFav8663
/WRK4s//YVaY6UjDAEr669LDTGtIqBHoqFQt+yBxOOzHys2QisEdfc+waSMSk1BtaT1MEsZ2vJ1X
Rs1MpVyUBgPaHofRNebHuHb3nEG3Vg+srxTTIn2GcH87ytjZidkDTcXdajE+p9gRnabeWs710u3l
ds/hn1xevFuUbaRCGOIKt2OFA7pjZQza1vR6PTqlemjjJZOn5lmkLeke3f8CI0583We/Kr12uFRV
URh+lg3hK0xAisKnPTxcCZ5eXBORP02GDvIWp/glT+o/4A+ReyS5Dd3EDp/PkxWjXgTKZg9dtxH3
sUkhqpNuorG8pihOmWanU2Pg72Vb+UOvdrFvunN3tYQdn2KXGnLSiO6CXMneNbr1mSXsHwQh/Gku
7dv5FXYOAooHNyirFE+WUZ0fILpkh3xChv/+Idnatwj6gA+CAcAjtVrKzp7swpVfmdAf/vDcY8ck
nD3g5eZLSPYq4f7wiFV7NSM6zfHUOS2Be+gNp7RLUSpK1PjjbCzpmRIn7YpZaP3JyBbKB+PQHdvU
qXb4MlsfFO0igh1yGL7q6jluBSKzoU43oAQu/TjaDd0M21HeFUn1awwn9ac3Jv0PQe9h5+XYWmQI
1DLokAistRycHrq2Ynh1HkyqsF87/Zh8lTzgncd3a3ryXeK5oSID6+F213jY4JW40ILptdvhE7Ij
bxf6CN+ToUOCf9GWC5iaCeUkxOnv76Gt7SoxvGiZ4UjBH24H7s1By9w+zQOrsFQEt+ai9kPP6U0f
jJL+6/5gckOuA2tYOMC5CTQodq12kt127qIWDMaPgU5rJGN9IasJiZHb2LyUIWj8nc+3OSRuyDpN
OFQG1lCJuM4jLR+4bmgqmR8aTfmTTbn3t/K6WErciHannbm1Xbx/xpOR+z/XWxuHukB2NwecrYnc
L/V+/uUt+n8oHgB1hWoOkp7NueauUUKH0RgbIECqSnmtNFCUSdV2gpj1XCgpE5xJ6UDeYUj1q6Db
GxXMirulvSLca3xSrGqEWjTsoSyfVSjkMDI3lzm6rCjrt0uGhvNIvaBor5Fiqp89pQ3f1q1KGtVq
3YHEFkHUPlYOQiz9Oe8176BnU/PJUopsB9CzPgtPP0QWCOVhkKjL2x+STEOr93HUXvGaKN8I2yq/
InlJX8qIxM6x21pa6TkANcNCr+BZwl4ny6SldnMd0Oc+iXIwj0h87e0SGfv9e97k6ydVH6kxscbE
NrcTwmE7VBBNzK6IEYyVnxOUMJvREx0x29KoZ9jO3buIRsueLsGz+TEyJU9JfAO9gBT07ch5SWc8
JeC4UnaNPhg9rtqW2Q071Z2n22k9QSCkPH1I/cBtX72AYV12uhPTqS3r2ZhQslNRSZrNCOizM5GB
06kN52vdVovjx27q/TYQeQp9nD7U9DGME6mT3WeZr7YaymCTbXTftRnbzPMSFvGnrq2z8qBE2S5R
eGt5YOzJ/BIxJGgGt8sTem1fulqWXnnDBr9EXcAv52ZPQ+75yeIrIMxO+EPnnLxutaGLPEoQzwqT
ayQatOPmAntB32oLr34jsmIMP+txv6jBOOqdcRaqSLCpK6xSOSF7vGSub3ppql/vvwHPDhm/CYEt
qXQFJYA/3k7dHEQZi9TIrmZjTo+pXSZX6sjh+zYvvJ27eHMoUllT2mOyF1e7Q/EQvIdZml0NM8se
wKXq4Bsy5wGJis8vn9STWBApH8SKNaI5KipaylGfctDg3fRG21/zcDL8IcqV0/2hniTs1nueQAxQ
KhRzWjiroyVaaj2emmZX1KT0P5WJ5jfYDMP7rGCzOvt5nxc/Ghb+RwqjOQ1sLJddX4sG9TvOs21+
aNrBNPwGDcjhtVUL632PSqtycvLEqWgUuOUvNQxNzRfdZHypXMHrrOcFkpYjhb+92Wx9IkkDU4ku
CWHX8tp6UzeA6cf06owVxDx9Qn5TbZuDQCR6JxLYOnPoOfGMSaMfale3Gy+aRnAuPVeSmWjmwzLM
ySvZSzjf/zxbo4ApJIIjwqFDudpzKDb0Xu446dVOPRc/qJZKbDLvseS3RpEhGy1shLiIa27n0jli
Ado+JFermK0jZhfGGazTXgF7YxTUGSRKCjGK59qdCYaOQDhYsTHTo3eTpDFbNkXHF68Yo9CIhMJC
rr/WZ5gVeyyNIWIUdW5PeIJmZzMcjcP9UTY2GsVjmDDknND916O0ilfNKfqGV7zfZ4fyFg1HP5xc
t/Qhv7jpzjaQm2l1SKXQqvQekKIT6+JWVsTCNvslvWJuMD8MwkXWRcupkHvCW75OWtydEjU1fqp5
uqe6svHoQx7DkQPIBnJEa1GrXOakYdNn11gVxcWYOq4gUhv3Q6+l5cc4SxM9aMzuhbrIAD/J6NHv
/j+cPMIKt1vSDq2sRPEiowpaVPOZYM9tccHKB/dqe1kWvU71pn3fYd0znOZ5MYzzjJzmcnzxZwZD
AvyUr0znZS0cp1TuWHmofl7t0TJmLM/g+vpU3Rw8zFAsfvkDQ/+OhgQUeF6ZNYynMpzOiQHZXatm
VHVfW8z2Q+M20Z/JmO29kGrju94MJk/rP5lFZoaNZbUhmnhDVjwCL4+OVk962KWfQeV8q0Jrr74g
76rVJkZLUIaOxHBUJlefdEj6sfFqM7taSFQIH3mM8VNXFpi4FFOiuj5IiGLaaZg/Y87IfUQETpUM
9D7wi1XMUnWqYog6zpCBa5b3KG9EPjS7+cHKhXGM7HI8i7zJjlNqaw+RpMunUdOe6IW3v7q53OMP
ydHWS2BTvkUQlZontYfbRe9ikPWEUOm18lrj2BpRo+CzqyGmPrlq9VqLp/EL6kbe317JnD+Nav25
v5+3PjovFjE86BCdaO52fHYvFEO46VfVSllwVQzB5Ln1qyGKUzQldPM86Fm1Vz+Us1rP+ok2Lj0+
JWvzdlTIIllpK1V2DfsCcnGFtU6jKu6v+3Pb2l7AcMm1sEpCbVZe2f9s6FZfprHvCWSW2FXOpRJ2
Z2z1mo8tTgofsmRoj/fH23gCKHBQTaaKRSHHWY1n90S5naewlgaKsmKZqpMVDe4F643ivwwFsQAe
Ct8MrNTt1NTJnsDsFRl9Qx2dhWb6VZsazDooYzvv2uanAl+FXZhsBa5j3BTospJjvniFp1i+Uh1l
DELUMx/uL93Gc4bMiGw54rTE0q02hKe23eCM5CtQyhfxtgzRDoR2kizNCQJD2l7tJDL0oxdOjROg
XBb/vT/+U0K02pE0v0iX6RPhcLOmuC5m5zjdQiiflW6Jhrsaz9eqckrnmJtx/57joMxXBe+r+tEA
M5J/LZuqzA5uXwOKTZS5iNBl9pzq85yktnlM67TtDouVmuWpXMrMPnu1p+1icZ4fI3403QvuTkL1
ddcaBHtpxC3HqOtIcLI8KR6pc+ycoo0NIG0qpNCMfIjWJuBuqTkKJiTR1S36DipsNvh9YkQ7pZGN
syqlpyFK87xKg7HbDe3gm6TEtP6vSlU1xz5Z9Es/RfNr6H7fAWl3p53vLeud6+8NVoQePGJQMsS9
HQ8BpgQvmia6qmHrXD3QQA/lZJhvhZ1FV8ublr85Lgy0npAEeJMbsFePedPY7+//jI0bA01vel3o
UZFtrW8MarKmG1kptqAzkJWR7igG8oZxDPtu3rkxthYYpBiyVxblQ7w6biec020bAe8oD+qkKRfg
8SHAP1H+cIZ2OSSZou8pkG4PKPv3GMuinrcaMGS1zCIalIdRG5wjsKo3kWaSfZmdCJZFqXfmt7VN
pdAqVRpSvWcqpEuRqYNQ8aIMVbU7JgZwtLpayp17amsUbIDoiUh4L8jG21XEi1bCAD2sIY28P5hK
VlycKikv97fFxqOM69v/H2X1KNeplS/m5CgPhmLWhzoa9V+WaLTHrmi7D/PcEfA33V5Yvzk16ngU
1fhaZDK3U7PtZYqFPBFR3gJC4Ihe0K9Od6a2cdET73HqbN5kHsvVAuZJPOWaWUbX0DH6Q5lpCgJI
S3KOBqGDQWjjS+Qi9xnlc7LT4Nnaj7R1JN8JRQwUAW/nN6i9jqknZ22YJB61jRDDFbnmexnTHUVh
7TycTy3/1RWDDgbdJCnQJfXRbgesQ7fVx0rE175oqveGvcQmaElMCo941ZQftTEU1Ws3VG08Sfi5
D+OwCNS7zXEO7HnRrbMxZAhQlQAJrZ9pWhgFXj5pPB/tvoCUqc4ZJL8+LSd0lSDdYYOnGXF0soFM
Z0dDuAZFWJyaFb8sUg0GCTNOCWZzNzznCDScPSdV2qAJXaMH+5inxrFInTb7HI1e5Zxbbar2Wpcb
+xo5QSntjWaS+cy4x0OvgZTVia+FOSvvzU5zzxlF0vMcac2hs9P8wRrnvQbN5qBwBsmTuYu4Pm8/
Q4/yep5abnylsx+esnERh6GNravb684RxnD/4FHF9O+f4I2LnWiakhNF2CcBxdtBnc5uQkXp8Kzl
/XxTZ3ZPKO8MXxTh7WlMbw5F8USHPgu+YI1+1pEqEa58n0vIc+fBDnO/UIrojduIP/9hUhT50VpF
oxQ4w+2k0tIrrKKuiQSsphkOWpKbNW3uqvheDOG4Z7m2cVMAbCEmQGiZHsOadhnVjYMqThlfE61h
a2Zx/0Dcp7wtpkYwrFaBQ7QKbuJwaP9DdACEgtyQhwu9kzWycp6iuO6zOL52/TC8Ml0lOztmDn7B
dSP7Yze6SX2yimUpDmbYmT/MykAQZSlANdxf8Y07SwZFZEkwQpEWXUUptDjL0ZqM6NplA37hqfOn
MPTOh3JnkSvaL9VW4OWkx4GBn6zsmJCtbj9wXo2mHlZCeVBk/e9YTUOCB3If/+rxgtsDDm+8N7wA
9Befwm5tXTCbqqWBJVwrD0kxjgdciNtgzlT1en8Ft04HbTebyAchEMpWt1Oai8YerBxLc9RYO3G0
QDY+zBmiZb4giv1+f7CtqwasNcAMIDjsHfn3/yScCH/bFaRo5UG0uNoDJS+jS1v106ELNfhGZNjH
aMA3dmeXbA0L2YJ2j0QwAtq8HbY2nQnPkRYbbnQLmgAbH+daiCH+6VRaEx8cKE/WwcoLR9154rY+
Id0WijeIr5P2rubboEHgufkQXdMk5SgUpoc1or03ytb0EJQk5qJGAThsFTKEOKqSlZAatKUyYMoA
kr1BN1+zzi7EzUcoB1BLFvQGL/e/5sbWsSWlBKw+NC4UyG6X1Rspg8Wlyga1Ui2I4yo5ZcYIo5bk
YecLPkMEy5iVy45eHeU+6oqr4ERBp2/2UpFcRRwV6kUvwr6BOpaHC4hXvVW+hKPV2Gej0IvkobQt
pTmEZYeWDhwMJBLUVHU/qi62YucoM6qHbCjE5xzcuX1OrdBSd0KprZX599fKv/9nn7fKnOZ9V2B4
ht/W0UTzBd2pXvd5+cXOFtv4+FJwikqH5PaANbsdKu9SNmBaJ1SKFvFJRRviUJU0mSXL+m011Oax
6/th58vLe24VuVEhxPvuKTUkULkdtPx/lJ3HctxI17SvCBHwZgugu+mNJFIUNwiNKMJVAQVbKFz9
//S/+obDkOJdzGZmJHSjq47JkydzXcYBVbHqMuqS5nHWjklDy6mypfXcLA6FlQPN+D/4eeycnWr5
l67wk6jPbSb8nlFRlkQ+PH7tq3DWTVldhm7ndXk5CqbLkC+leyo3V9SpsaPlb/3hJ+n2LNtJU3Ou
J/9Du5fS2JgyLdVlYrk1uib9dAy0bs/UbodDBBjstMhbF1H1PxqOnoF9agmm1DQGXIKPVIWtVE3r
4sd0aSF2ct+jjsposHJQu2IN+c9X+rM3y+VCPILHMT77EEoiE+LbI89Tk6Y4NzkoC55k2LIdo8A4
S3vY/3JTPnuroKtn7XjCF433v09Ss8jGwy2ouazKtfyOUpTCp26A2h84JrqqpyWB50rleqTUt+Rf
Hv7/v87Hc4wfBvsM5z2D/0SwYHEK5t8Db3apmgXzbtSKc9EBbl2h87CN6OP0K5PRtaxyb55xBmGG
abvp6MXdvVVN+qkcLSyy2tKduvuNFM3KVekguwQg0j4WRT0/DkpgzDBOu50qFav9OMZB3/3lRnyS
aEC5wOY4J2fVlvPv+n8CzjZWSI4MtFKDarb7wCinTJdq+tvqyWePgU4NpnZeEaZn+/djMHtta2sV
1WW3WuYmXnB67PyoOv75EH4SPWl9YG5zBDEt+LiXxaLJvoQ6lJcq8Nc990qVyDSxFMaCPgDy65+f
9skJhAVB6qTvInx+BNaGWrjjlgwYDa1J66Ud6SfMPbk0znEuK32FSetmpc1qNafejaVz+PPj/6Md
yO0+03T4ukx50Z76EMDXqJ9Ue54qFd4Ul8diUuhM8RzkYqSvlyysVIestLeed9TO2qJ5iY35Zato
yW+lGzT7kbdYi9wgwfDmFfG+Z/7mjuIi6iP+/CbZzE2XJC6mEy4d26PG/VXf+3ZV6q9zGJZt5nfR
OmbsmpfW1cBRIl+ui7j2y6V7RBZuH/73H5hNgDMoCz8X9cAPl35As3SJFk9eYqKEXGLXF/KiKDcx
Yr82+X+tHc7l3YdbDoAI14epLIOcj6sHu+jmdYeXf1mwBxmjsQwzMFukzUJRh0zvArpno9MQ7AkS
kmEZ1QhyNEgqptY6OgvDA8+pWDiS6m/6958cdIo2YjrL4xiPf1QO71DfYw0Tuz924fjNbbUcrQ0F
hUAI/y+B/bNHsWoP0Hh2YYAk8++bO/t9VQmBx1/Q+s4RU9j5VyGLLlvcvXv/84n+9FHnZVsEC6i1
PyLH5Xn0ropVXNpzHx+x5QnzGTA5C9vu25+f9NnVJSsi6HQe8SQf+21dtAuWSlJcAom9ClnHhyQ0
cYpCyP7oo8yR9U3Q5tpRzY8/P/iTOAjtA1FIgGLWfD9SkosZZzIZ8Db7flYHz5jo1kDw+t+H2xRY
FBxQZqDnfFTyE5MvOqTjOR5lLS721lIoOe3RLRLh4V8oIJ9UkTyKcgrYker640msZ7uQjt3wheIS
Syypu2wMaQfrxTjkPKvKhLL7pz+/xU8OSkItxUSLrwiN6kNbVszMbVDxE5e1YSt6KafiunH0a8z6
8V++3n8Y9ARZfq+YBXDqmvMK7IfjX7vJiKIx5JO9auxLf0fmI10XpHaSFkFWvIY3o7LB2/bxdm/6
bbtb4cSGX8sydou/VOyf9TLMis5mk+Q32oTzj/F/kvVsRmmXvY2XqO3XvwoLfPGi3armmxMKcfZG
CeW3hfq9vByapRm/WEbh+TlScIfpgo7vvTuLsD+t7CVcQ0Zjl1bpsvRTUazyb2scnxwMPivsYBjC
jB0/LpvWkb8uTcvYT1ERnqS7hei2tPtFH3h7JlDqyYt6W/+i2vHJvabche5w1iqgsfyQEmPF0kYR
re3lEgnvR7Xa/jfs8Pbc2cv5VIhgvJbM4shvdnD55yP52ZNxmqCTOh9KrOH+/dNUzmA6dpnbSzcy
FbI2rC9fOkMsklwUHfGfkYQQdFQLHjZrFS/jX87GZ1fijPoDip8Fxj/OGDiRYuWKiksEpqwoDWmD
XurSH9zjWoxWe/jzt/0kjJ2pWHSPtPFEsg9VI329rHpF/oGWGOXTgt6TdIsu//NTPvtOoNlnUQTQ
SiL1v99pSY0CXLjwFOFEjxBPvLSyTXcoSYt/+ULnD/wh07NChqEfOC/Uv4+svE0F7WDNIf65AVZ+
k0QpLvO2Kvq+tbpiucpduqf/9cuBXp/naZCPQOo+7gHjQy/1mDTysoPu3GVbZTFJwFGcQcVIXfmX
p30SOoB60UMGyQ7ZLPu4ldf5QJAWm5qX8RoPfbb0DXJSc6erexbonO3kywl5p7msR/WY9LpCs4iV
IT83Y3DWMSMPm7SOlr04aJX0zSEcfN0dBpYkilQG3uD/zz8ImAS8XIoOfnpqr3//9iws4tGtYZcG
MLMOdbIFV0Gr1AX3qL2fk/lvq1LBfw4ApHdQPCRGzgKMHwFauH4KpKdvLpEX8zKqjjFr4j256Lw1
uvjzL/8JI4L4RNt65oBSwf/nXM9DGLJ1JS55AWbKLYprN2O21J3UCFMtSxZbtuhoTUN/2qMReeqw
HFmThmzdVugLD6rF6V5W4XWFGBlOBUjPBrlbal3m4P2hztdGk4P/8rHPLfy/78gZI0QcGJkeUv1H
Isfm7pxYRSqUdgMnUhdEw9Q37h5mYxH4v+lOExzqZULQaSO/+SrbVpqbsBPNBiY893+DAP57adkM
4gLB0wHdQ6jl32eEV7g4ycQH0ujdfXNqK0w9nSSHVa7Ok1q2739+AZ88DkIBiMq5qmJM/WFkUFu2
1qjgCKx6V32qhr68W5odflUSghz5e/O3Du+/OYXbSv/BiJJ5BBtm//5+jT93HsKVUJFQ+PiiKyji
TmuKHBPf5IA3JbaU4VA/oUvU/KXs+W98h2dNWEf95xzdP0YLljNQv1rb9VK19nDYcXXNxs6N/pIz
aZHP1/jDmTqPq2nlCIHQ/T+80xDDWnttRYJe+ehVR7TsmvKuM1FwSBxjYYumLe3gCbhFP5xZ99Oh
ClhozPU0rAa9OGt9k/QhbtrWKnyZt6C8V4WAVxIM01ZmIwJwww1TqHnKNNrlPbyCsSrhFrklhBtT
RBqf8HlbHybdCSgp+9LR97aFmK93LuGYeX2U/ET/w3rxh0A+SBxnSgBDt3iJy7La01BQQeVQMa33
Xdb4lHa4Td45spx/GrMJeZPs2/YrcNa1YVMlQI7Oa1nZyPgqFR5ezjy3GSS26XlMNrtKNwDY4DjM
AbanexKZ9qHzB/HN7mT7EjVu/4JGfzOeKldMz1UMgn5w6n3f0Rw8mzOkS9G2v4WFksflAgplpXEi
Kp2qQIn5qy66WYoUyZ7WP2kdMq5J8MtRP8vaA400Zgi+WHYf/1PrZAjYd49cfXLrIWzzxmnn8aa1
mMneSFa4yhzlRdFen2XR7GuI7J73D9vBtZWy8aP3X6utUMYMBuFCoXf2rsjqxAgwB/Yx03gkiCA5
UQxfZWAVZ6mTcEvst33DzvDCcgft3TZeD4zLlvNm42dTRFZHix9PLWTdN3wclzCDENZtlLZe8MYM
owuvadbNqTX7MGULbNDoYgPbWi9EvIo3NvuWFybTVCgSpsfTYivHvgA2qNYU5qnu8mY27oZin4pw
W2APQGVuUekhgzpVvsed8nxkoS3WZ5dOitfelBpLeVkim7gPcfylUYUjoKbJ6vsQFApVxHkUP+ax
9kXmxhPlt/HoL+DdQSY89EErhxSSgbOnchfkfTF2SZsGxpNvRTkmVeY4UG5YESgNMpB7m4icQml7
Lkzl3DFCnn/AbZix4FFTOx5WgZ4bVUOMYGdYFYXI4mTuh2wM9umdIQx6t/BpHlF96WocoubwxuqW
GPpfxLBT9k7rZAxq2qwpVIiUaVLVj9aEd1YaTKO1IHw6LNdtE4s+5Z/xuRxacd0gc4pailT/GC+U
ycltjaPyiX0ykSW6iB7ruQ+b1Orcdcs4/iibkiNsD427IPrtrF7xsrtleYVrdL1hRNsKdexs4Yl8
tvfCu6mGwWXhpVU+yl8RFbWt9HS91I2BzRyVxaOz2/VLstAFZgZ7kq99WzTf7GBABclCpCpDr9wx
Gevz5S+/1pWF3gwmdllbSdZXLVRHTF60URdfKGfenj138B5YFfbQpenL9hn1neApKf1FZ/tgwrtF
wnbNqzrWv3rfMm66rD1I6RjHfcVy1uJF6TCppsycSNZ2XvWrQeKz31eLf78Qran4i2xlM/ge8lvp
8M3qaMADbeqDIffMVJtfrBJylacEQ4W8R2dUXFjz4N9IhnP3e1EluRysTqV9v2iTwn/092xem7XP
e7AUrGfDLs4kTipfLC8cp5zVCP/e3lA8wYqoaHIMKcSQtRE6rCgEqPElGqL2PYKbhK7oea0ujU0Z
zZzCrnsYzID2WGDq5TvSb1OZDVspsZ3SNhdkHTdUXWvsOP9BVrlH8pNgJvMJ3bviOFdh+BzajX6f
wlg8e93Sboc5XOcgS6awegiUFZYnOPYsJ5luWMq8QhT5DKVRn+cU+olDcVMWU6pLyz35UyvLo9cz
rsI2bhpvt9a1WyKd1E+F64J5dX7Pa+ujxvtV23VZHcw4mOnYtiYG0WHO8wNJ8gZPRBCyOl2QTn6a
rKpYMlmHwXewvHE+ICw19im7ovu71c2499rjFu/p7ljme7/h05QlpSUvRp/+OUPrEqc1poZWm4ec
mSR1LNU9sHLYvMDkgIm3TvPKyndiz694JA4mQyLN/hmCxH4XkDoGUAO3fRWBCYdD6QvCQ6Jnr0ij
mmdlTV2fqepswAVpU9TqXdfQt/IR83hMmVdssbIhtsU9++3do8O+yIaua4UhY9hU3vPZUAOXNsxz
1FMx2yFOgmg6/tzPTBauo2ONmFl3TX10I+XlviNnLKAHdx4zzLa3Z8Xm0JSTZa3gUFKBT3lLeb7k
0TjuTrqP7rCR/zCVPWGNukeH2NIRZJ/IgjIBYbZwU99XEHxRRS5OU6/OC5joifNS3I3ZQha0qDFm
nUKb9dDgAvEMEtAPKQQyaJJL33tvk0ySWzai2P6M8Fk36SB71D7R6jaP3raqm6CtUF/2yxFiGSmy
vTfuaJ78vt2fejFwVsutDt/jgmLu0O9U0cSO1r3amnaxyZRlPBz9bSi8NFHLjJGIsTveTCN9ceMN
q39Zlwz4y56wkOqmqtrMNOvwNGE51x6blV2BlYFCf1Wrah8YNPnT5aYm5+eAc53IV8XfsOBTWRPm
F7s8dGOk39W6ezrtHT8AOZYTYdCe+uSWxY+izM1iopPjdtj9eEUQdhkSUfPvoAOvSHdlV9WxMXMk
uWVl8s7UYTRpRzSx0h17hCGTkDErvD/rQaRMu+U71phIhzZO1QNB98KnaoTFMGdOOZYidXSX3Ffo
9lyttgm2zIhEjqnvDc3LKpbqd69cveZFJGMDmG2F6D3aPfc/sPyO2ZYIKDAm1Akl45y3duB3Tn30
fO/32F2mzDCr+1JYrOgdJ2L/5RJuRZJvsqBCVmQiF4jQLDG87jqKmUNqsm4YFuN318ebg+WUsv02
mj0RBzQ4YAWttRXfK3X27oi2gjPZu/OG0jEbdL+9zuoeWqvzZBpIX+qsjGPVZhov3y037TlqMbEw
j1vZ1+FF4zb1bZR4M2s39TgEWReM60PrdqE5mX5BOpgoYT/EizVuFAWOOfSLVMkd9iLNY2KgBx5G
f4hk3gUGTp2xzsQM8o0hIu9oLh/sGjXAVJU2aaf0wipCo0DY9Y1loWWczmMvVKZZACE/rpviihLt
f3f73Dzsk5mD1PErV2UYYuOVuc/d9pY4S3mawi5IuC/z9q0PTX9dGW/+ZtuSNGhPXaPTbpiGIu1d
Imw2wJTSqfRtkr/VtihAxREMh3DU4Q8RN9wwex+9q6LB15RvAOCJegNBOXOEVl3qW9V6lpfsw1sa
OkQroiKeVO433mIf9rZ3McKpBuLi6G1BkEMMgrokBqgTXJEkvod41Dj8oapoUSpHI5rjV1k3U7Jp
mSo40fxHFG/vewGCR56JsMcucBVAhnZmOsmkTlB4NWNZ/FZusNSoBVDEQmWVTZCKyeWsFGZp3xY+
W5FieuR8lVKVT1awJC/RZJPkS0FMX5otsE+6QjL0OO4zYttwtJ0RYFrhSTFOW2hx4DuLyUnY9S9r
Yq8qE8wELnwzVt0F0t/eN4lEmkf/4dReqkYX8mSyYJt6tAfLh2eK+Y+X4y6C3aetu+Lej3eUaVB/
XvEXp35XKR2WGFNl3EofKyY0c4o90HCudiN7Sa0waP9Z3G4fLzq/sr5IaddNOkHRf3LOVJQsGHdE
KJoQVmsKD8O9wEx8Y1Y31i3aNJteviYIb9tZO8fr64SS1E0Vce2ydvTEcIFFDcLnrHmQSSyanZby
UPp3KJh3TdrGlYNyqOXok4RkN6Ui1su3LZgCPrUdCDtjB85+bVXTXOmw0G3W4dxXZfOgtu8DFD2E
EB20RNOEzf0tq5YRdU80fwuVFa1uq4OzUIhnSUdnk3NUHSS/YT7/qlA6dLIxqaMmJctY9q1jQTm5
pjmIROo2LsWuh3D3l6Gu+wl1I+H+QgUgoARJUF8to0HJA1rsHDK/ng3y2Uk3PJRwJ/sUNYTiH29x
5uddyXHLN4qPjvd07gRGuWGPtpp2BiOPt3ZMCwaU8HyGof6KJk5yD62B/L+HBmm4aUf1PG2GpPw1
D17xkxGnI7MgHuw1Cwtf8Vi3Nnc946O30Q+osCs7/CItFobTzhrbu1LZCl2dLth+CqauvCZnc+PM
79Wkc5Ms3T/sho/fQZGVddTUIy/W7izv9Mhn1GcDySVIY5ydtlQvP6VY+XruZNYmE9CT7wrW2DWS
16L+RYu2vQslqrPju+CI+lKN6BWN66DTpsIaZSq2gA+stXNSnqDHwE3kR1F48y3cicDP2k6JX17c
j7/8MiFrCF9PAu/haa/zubH8F3+hN8ugzOsXGloCGQELkmhMeL7Brc6vM+PUa5VT5qnz+5HMwOdd
mNdgCweFAuNObxm4u/fKvh2Vj1WvM5qhQcL41mAr9FIXtX5DVwrSSCNpnVJoMNY9FXtA+7oMojit
g3R0uizzxs8sgqE+eKpERVDC7ZzJipv5Ieu2QKI+Gm0rI8E3V0XS9USbsTX/WLo8y6NuU/PYOZCO
ekuGzxXL6+1RaZOwEtKrxLuOcclQeYxBwykuIBnm1J0KqoxjVoWnAMoL6TYatNxlWPQdBBd3oXOW
Ph4blkSB2C7CM1AsS9J4PUbj76ZFky/VZq/pAct5EIdz0n7dLX+b0xASUpsTo4u7bcDhNAxnv8mD
yRJfVteuO+wdgv66l0k0UvaH9pCx3eHeePDIQdumGZ6epnr8GpuQUcKk9WZnkE8s0p/VLm9tscOF
TKy9B02u1u2ia5LBSSmtxif8e+MtQ8K2qFNrHK2fgqTxT7GF/WvrlXuSapEsxP6gR8W3C6m6HH9z
YsKfspKsEWr6bkQUoFZubWN0JO+br43d1z8h5AyPUbTJVxwQnOi0rc4wZ0zXaJSm0CgyhuyWPqt2
GRH+JeTfVNLh0By3lf9zWcb5zqt5blp3xfq2qVYKuu5dF2gbNDjNCXJ1kNkI5z8I/tsXUVuJdQpR
PvpRSJl8Kda5SfLCguLFTRhGMrMPcJ9CyqLiqqAwXK4NcrGZJRYP4lm8By6ull391FL7nhIZJ696
D33ieNI1AfFujhu4N0Xyuw6doU0pBsfxkIyFL45oNSAH78UVAdXgAf+dqtG50V28L/gRBA4NWORM
0xEHjfjnVjTm1dfufBU4DbSfoQzNG+GasxLPAQ9M5NIRJeEmlqkDBPA2myC+X6J92DMvbOp/qI8S
PzWx1V2xrzJHoBQLRAPwgKG4rNQOjjQN9q5PTaIboHq7IXuESD8mNLSePDV05tvFqNbKYlE/sJxD
NYnpFoaMMVk9x3VPYhqAoDqr5NdvBnwv08ntBOnMMzq+PrviPS3VuNyzOUsxtPuyuqFopl3DY6rs
YERMq0ROzAWwq3fLoy6EUyjSSvXrdJCBWz7a2HZcdK7bf9H7NFm5k3RdkhZOvPW5LirkYPd41R2i
FXFcZ1VluB0L6yzAZatrDrFfiX/21UlebWsem6waEofZ64BvZ7rGxsWjMwYbz5ZFed/QyO5fmznZ
Gq5jrHWKEpqyL+kbF03Fqsc6K+cRS4QKdLlMg3hTX0tf0W+E61Dd2VZCt0xFV1lHliWZcrCbGXxp
qtDpcuEuO0RJAC6DbUaI/kwTbf1bKNZ5Skt03Mj1STw9t81WfNGbVxQ5wwX398S3uWsTl8XGyBHx
41bPG59RNucNbTd6LSB/ybRtaMrSqQDZxvo6KX/OYlzKTPaDIsOUVTwclLK8366n4yqfVd+TVub1
bHirPFZVe6TF7woPj5B0AKCZjo45O2rP+7DeW6KRFczDOXlQ4bgQoC17B9iIRm/OLdDW7rAHPYLO
Wz+ywWPL3b3qlz70+cBF+IK0Dks2jBrlo+U71e2WdMx143Hrv0dmmfzMDuvtm27ckvdVGhw8xt6K
8En3YoeB0lJuGUk+Cq8Kb9zeVWhtLThF0r8r3wDLlL69JoyTEgLnOIvlrVvjlvYND6xbKjOMPOV5
yTFNajCebOvUdj9Sxr52CTrNacTc/SnZm6WiIZ+aPqX6j1/PWrDfVjlQtBSbYjmnYWys0xYj74eE
SVZFp927zsHHpSxksS2yvzIItMbLbqa3TpPCDe9EUHhXERfXPRudLK8batT/UMG57540DASqGm+g
TCsPjR5VRAxp5nl3xlPR1fY1y6xqhMJd9Fse61L9rL3FxIzOknJCWCIJp8O8l+PzCtbmUryXrTpQ
CwAtMm6rp7SS1fAu7MGeGP0U8tc6loRPAWYb5zruLW7evsmHqXWqd4g59NjusKzfdmfa7o1f6R+c
D+8La8j+PxUoZ5tuEzzUFExoeJVoWNyWZV+6p71dy5+GijHOxsaACSURzVi6t27/vdRr92NvHfsF
dwj1dUS66cVCZC48aZiK92gYRD/ruizOfrK4L+cDCFyX7xZzRShotptRZLq/d/jmPyb0iV5Et8kt
Q8WIxpVK1X2TBpw/R90q5MwtXJIl9lqZL7bTfgtxlYEf7hZwSXC3Cuw0qeYpSY0UyZgF9rZtp2QE
YaFs6ednBtbuYxMl/dclQNHaGeqovZiljYdli16Jn2mSyZbOlWfvzHWdfUqN9stvhTWYMt3wT/+u
k8oibG7a9g59Pwa/OysywKnMfV72epHEDFErH2i7xUKXwY++UqHeIggO0fzslG41ENRKD6ufyV/j
lHMJuZpvh/yCWewbAhHhrS76gomrctZ3SItEFdtUkZMxYeqtI+/rPOTjmH8zKtroF2a6nEtPbTqA
XMD8MFVJu8VYpYn1dWBJoUvRCIzB4hpq2VQwFehS3LL8JV9mIkwqoXrXjEww7QLocsXvCYABPNux
oX2Ok9cdfWiETubPC6Luphob4AQIbGU6IGS8gUSg9JIGnXJMzuIF70oUQjwsLYL7WaUlkrW+7JMk
K5thvNIuknN8xGZtchmV3q0YZBJmomrt5wKrgPeJ8cXXrlypMWaMgL4sKEiO4IRB7xOeJivJPQH9
1Z1xvEo3rASe1sVbvSc96rMWoO2q7hgrht3fmVVPv5fh7GREdb94PU0zuS44hXWjbluXaWrmDXK8
cTDI9s+Knqs8mLUvXrF6jS+pDDeJt3IUiAz15P4Np55mP/SFiMc0NCHQc2vJhNa5X5enYdIVKCsx
uzqt0bzcJvPMUnodlet7Nehzx0aD+BiYVj2Y2ok61BdGT1P8N/JWK8d9aNfNrg8Dm2D4afSTeW9k
6F33VWS+BQxXv0tOaZDv0aAfzOaNP3tcpp47BuwgaHVIu9l5zfIkIHb3N9HUxSMdkdC0lYNL8bxK
pwESWteAXoJAWg93CnR1dC5EH3trCwgTmMAD2rdNP9sQlyIX30SrHc9uWd3SRVQ5jaFyt6Egt4dq
dAp6LgcXVTUI0GfcbaMuteLNsfOR+PrUWK33EIOcUm7Auvmtbdf9jieI9TLyWZy0s5PCMBeaHFZD
6dbfotlj9dalRWbS3evmagbTUnmFMDE4IFHmbrZd0bOC5urh0BR8HKYaW3jFEkbnH+0KH8M34bBE
meIZu8zHOCxWKpmEghKVMDp6ggPsszla0iKsi7tg8+0tW41MvnZ62IYLdysic1pl09DZttJWF66m
iTsErtzWg/C68ntnwYkFvhiBdMSuqzCz+yRoUGqt9vnaDsumOGx4dSR514XxnNaTirA8goIRU5bM
3Rd2Qww+ZWgQQvqONC+iRXf8K0BEP2VNIuz4DQeJgKlgXI321bQ4e5BGZM8qmxSeUoc5LkTLZaJM
PzEY2i/caaFxGEI1yHyQcjDgpyyJHDyns2kAa3gcQEsGYsexF87mPLCGscLYJMd9d00Rx+joBGca
skKU3D6Estme12iZk1x70cweecgoK/UhXez3/HyDm80hE7d8XmN1TdKWL+uovYukEcOvlgxWXawY
orfHWBvc/8JhSO7lOsk257IAITRudN6QasI2OfQOa6lpvQQUiDUAuzqe06NzWWq8xm8bGoVfhfAR
BhhW70c/V6bPG3S4cbxEsabPEsFWDCKAu/MedD6VTQocNocnJ1Lu/GDw795fAD226XYHAg8PPmVM
BX9Cl79ZYSzNyWF0J6/lHgPL4OwcyeeepSj36AyoGOSAgv5w6ZV+Ux7XaKz6O9+oYktLvUfdpQZO
H+lEfRNl3AuKYNDo2lxJz5+cF8IWHQ32rTRxaa3HJUxFTQ6+22xRBw8WdkuMPK3EbPOBLVXxjaqq
CC9dYPzyHr92Grs2DoybS7vf3/oaKPDnct4SPeFfBPvarW0Gd1VtOwePkNccahwwvAyjX4H7h+6k
c4T8sdCbcn4YpToaYbm68NeZ/7Mv/CsUssL5Gn6y2z9pt4q3X42wFpwEmVxNaUv7yPua6mm7E36M
cbDs7WbM6Fk97zbaNlw96HZlm9kkRioxrSuo7gUZP/zVhwH2P0D5ssxEPDEfqYIyWQ/MJpLnyiQW
tL9hd395xp+2L2jxT8uh1y2+LDtnYLrV/so6dZX4g30Sles6t47wLedkNTVDPWsk9B6Jc8P75lmj
fdRDgWDFzCwU/0VHv6myAQdpC7NpipfEeV/5y9cbILihPXqAmPMT2medSNtpsbabKmhWL1OsQVDc
okrkZXzpYX1Bsmi5cVCoGN9IJLHOmDR1zoOF1Y6XVbFKrAefgk0dvWVf1ruk0DEjSe67fnT6ZdS3
YNOR/4JqfBgdpm3ymaz0xtVXDe428y1n3sEvccca8AAuuMrc79GETdd1CuxfDnPtMY9roPhLTwuh
LoFx0XSAW0/SmIPYnYhTJIeLMZhVlQdhraeTu0AbSvFqMe43ARyEMVCrbcAcG+g8G0y/dbddNBH7
BX3rlOuxg4e+oZ8jU6F2IjXECPvadtYGkKn2RpO5CrlxWiFEWq8SgLa3XRlmyiwnThgK7EvhHXG3
RI2QFQK93nTJwLlhpL1vOcLoZf+1QRcAyzuvRppnW7bFyvuw9Vs+5lJgwQUHINyyop9X3Ir21c9Y
rvH3lAM2hxeoiTfzcWp3PIGKxBblwe3Wbs5Gv1nafHIZBR0KFEfcvJr9wXxvY+naDCf9JfyGm5gT
XSXMUmkK0VbMPKvjgyM5PT+N+Le7merhsGer4/EBpllte16LFS3xdDbzvF1NxVibfNv9ujmwr+Py
tcKdTZ3KGnV/l+gu+MJfTkLs+XLP06wnJ9/nJUFU5P8Rdh7LkipZun6XO27MAEdOIQi1tcjMnXuC
pQRHOeA46un7ixp11z3WNT4iIyPAfa1fwuP/ZnPSj9hDiu088rJ/DWTNfl82S2Tf2+VqL8c+Xpgk
/IX5EoaOupekDIq2v1bFxD1Yl9YeHFB87LDd6Jr7LQU2HcQ1tibvzWOdRWVXTYTsJYCTdceakJv9
K/LSoU3QDkU5dEK3uE8qNnl+tJG89l8gHjQ/zFy1xR3ABay/ltMEpgyfFWTNWjq8w43WUNcFWcdf
gd3L4kjZDsGhxKUFw6GPMCdfS5/WtMfOhNaDj5wiugAfBH1i9bZ07nywji/cRvl8mMAVON/BkN5c
vgWQOK/2tvsp7KDo7NpEJi1cPSzXKSyCNqkka+O1330CibtaOq9AsOwS7hZjYNEBnZsJv0H1WRI1
vR/Usss8bYO91/SxUKR4qDqEOt+J3GbEFfBQVRIKyO3zqKS2n+IaW+axndvIfiBVOuConsEGIC8h
RBhvkP4LPyMwtSIzE5qryWg9xqhmRo1bqKwa0FwHOa/1KHLk5S/+LQDlWz2VZQnrS7a+n/VVzoLr
oab233q65uaDmUk3/l1NeTTACnBgNgziADWgsDZPOOli+XDyRrDJx51OOnmwULaKbPKXeDp3hafN
MUauXL6Zcb31myLJ6o6rNYm7nlI1dV4WPVFES376OFbReHDltEMfIug4iNLxO/rKK9VfuM7a/BxQ
XVokctIwgqMUM9ULQrYfAFt5kEpaLcokorT2b7tPgSRyoDHepS9GEqEofW5+972jn6ikdD7IhFn/
BZDYIP7TtIkjmLDlXgrpOt0bX9sEpaW9cDi4fWXlxJ0z+64kMMNuISMQx64jau2d7Axk6KES3Z/K
6HW/dpx+S2Ytks5VBFX1pct7+JmF98x9RWihlJ22NTj3H9UsTXUiDKRu0xHCOjy4XRjMx8GDj8ep
RlfZQDXvXtUySGx7nvuHwpo7alYisJh7RK1yPgaVGj55RpnliEFZcXeQKJpzCBZFkWp3d2FA5n38
xsLQzk+jH5f3WJTHguT2bRZHBQ4MEDDXULM63p0OJU0n8kPv1nWQjMsUIeAJRnA/PdhemPhY3Npk
tcTyIKHl45NcOD9SR8MKpn67utvZHUYWNmNpaY5dPfSnCT1VQTsnLoN7qoet9pAb7MfniFwuBLZb
V28HXIimT5W7OfthKnxlUmgELmVucimgrj1jpZsfFg9rP4jg2HdLBHgX1+XjhFQTsVBpfP5ikqK3
QDqTOFEGOX6vOkrZZizQyF0kn9shgrk97qxKX8tyCB43PneXxnlkWLALqb4ta+P+IFuhfvX8pv8s
cqdFXDHv3v58E9dED46YwVWRJ2nSgsC1KUDuI0V5K8G1n6J2w/o4NjXSLKqowB1Wq/vjSN7lY7Pm
U3fsRun7J96/KcrcMpybIxkQCKAmtW39ybWCej0FqAV0qmUR+kc8Pjp/nw2L8GH0vNvh3032N/5n
zng/MYw6P5Z+in16MizHPdB9spfHPgp0fNwqZ+9fTT7LL17l8bZKNebf6yjWoBOrJz6hctBoVWO9
vE0bYGC2Fov/ORaYQpKB5Q0emIGEt5yz6KsGTyvTvByHv+RB2e1Bwvs8gvZR8DQHU/hMysCIcCHy
5+oIc75uIANlbie2UBItkTJ2RzhiEYB6t3b3pVRrTOtw0P9FCOw1D95mSwTJLQYGd1YNHdOqBD/z
bdnjTRv4ZG+TP6jyjCxLcd/PoNLvJrwREkzR5iVYhu2ng86mJVwzYh+luG34DflWyXvRTVzueRBo
705sk9YfC1pIatZqV3unseRIuW6dGuSp7lq5HgYtZvQw7tJiZM1ZWirgovVCzfH0RhQwz6ZlBf1n
iz3t54Ka+sWKSY5OqW9VEkS4LMJztRI6cAjCpV++iKKb0U4JirfP5WbN6mTRj/s6rwtsD0A+yTIT
7Ht8oCIRXqiw6N1LolLO26HvWV0RaiybPiNSMsuB/9R+JrMeJExhSSTQlF22PKKUbv+oOVohnrYQ
onlA6jDc7a47qTQwOn9tzbT/zvN5HS6I+vgiGBz6RHfd1h6jeusqnQCNbe1XWGzUETqqR17iiOo9
k2DvUCQx964uMwO0Wj3UlIh8LZe6qQ+DIogl60LaGz+aRpQfmAw6dGtjEFfoA1vjpFvu5JzlRFhM
Z9uZvIXwptb+OeUL+hy09v6OcmqZf+rJ2olnGKSZCKWoRPsc+n4egSzOHAuhW/tPdliOy+9mMEAp
RsDCpYutsSQ3nVWqdAB9kcfSu0m4Y2JfCAYUff91cQnZPo7LOC5nzqVaZLVoNjRFux03qQ4cHm09
tNMC2RH0033TOSZAwOkiE+hWVTg87W7jQslawdXpCrU+cH7dxk7SPsnICH1UHwU+dRDSws6RFcGi
dJeuiQmlm7uoAByd3LE8DI4btOQWaU21RB8B8W0qHlACAwehJyTN2k9Mj/8Lbh4C97DOJUQPakkb
GQMHsJVQF767h9004Xim3S36sWtaKEmV79uZyayomSBkObzPs4ypkS5X50+gyyDPRhDsl2rXyIS4
A8sLbGoY3AjG1mTI1wPMIGvpHWAE/fcBQUyQYUbI/5BwiLoG+73zvAduW52MzIPwUkZjiIpXaOFy
A/QDO62/26iA2MjLY8EgGJ18ftO/djhg3iqqKaTkEalx80OP5O8nzBKwyrguOvcMsF9ccdFb5kJb
YlzflCx7nwYt1TQHFxBxeFUBeHjidhEwna4iZ73jdKyW1I/7KItuRq9kghNwzj5xtO2JVafEplfU
ZXNFe1yvyCp9jYk9BCs78jR39YODRLTlPQOnyDD359du3MaHcgpypsXA2G/QX/Mr5o34c0RDMd6I
vFLZIMx26SXrvth/5RhbdTJBTZYHqBx67ep4hZ4AR2/QdK1A2WaQ42u4ePZyyPmy8WKaro+SCenb
gvRYL24Gbl5D2znSRQEOyi7v6tkSvH2jMxVQ8SBTH2EnlHUvRW/kIR4gclOPqugldUvX2l9QXYCd
TUMeB4elsf2HBhVX+bopPnGV0E+oTYquRD400+p0T2JfRmg6vZXxSVhS3qoJtPNqY6Ak9cuS7vpC
23VBa7vdT39WNVXL3QqKq56YNbZb/kGUM+h2trJPkKdMG14wDe4z2JICCUCR0Keeuw73Si+1l4ic
ENz3HQSXOakuQHdzBgXrmzMM1ny/NQ782q5iy38EwGrmI1H/vvfFUs0uDgizVsDfQIrotncsWDCQ
HZUHzcQqE7rrJ4uvqY+fK1YuAGioTfuMJDn+LtBvV8fJeDw3cdysiBGF2H4ZWlC46eoB8rhAC8ND
lU/FXwtzyvxaCAu2Lcpr2o69MtrQgQL3LM+7MPMnkth6RJSK9i4Z5j1oT96EnCkrptjSB7FvWqdq
DednqpndmQk1V98n5pwCG4myvm+9xRTY+C5ZDrFo5+Wdwot4+hUA6yIG95YJf4va+/VtJ63Lfp6A
fBA9uMbzhrNcZq6hAk3bixtungeS4cffOqexfwzxGH4VaO3NbXMbvrdFU8VvtN8i/8bUUsX3i90X
zfO6ixvmFMloOLmFwOsNqoP2rXeha192CTZ0P47DEN87fQhD4E1z/ebjDw0ercm41YkBJ3czt4YK
uRTI0CyQKisf2VWDQq73lQ+ilC0mmH/FXKhzqsu+5xTWyu6OLbfznuaOo0HvSc97qlAVtkkge4OA
omO3fd6AgBQ9carLE+aJdjp6/d7MCcLWkWRPH+Ie7eMt+YCFamY26XeX336KEN9N3p5PaThuCjBL
uUakBd87gVdmWBQzRBD1KX618Tah4ug8qA32GmgeFeQ15xWM002CQqb10EaKKaUfupRwZz5hFPf2
+HdfK+GWN4Wz2TJcTL6bOgDb32W9NEuCg1a4mQnL0HvQ5DZRaKyJpH4gAwMRdB+7vX5vQFn340bz
ye1pjIHV8FZUTboHumuOHmKTDTEla0tF6geqJgEYwLkf+B9OD1SUMsg67Yle2n68W+Zavjtj3+p0
1tVmHcyKzhZOVaA69kCgn3bqMawj6YKtyLq+KPrr4gxVeedF/cw8KmZUlnw1TJmdXLbHjogDgsGG
RtEivlaqYpvUnWayjjeaW92q+cCqHJ6JIjSvgygRAK1D3/9Y/LD5C5sYvdN5A6ht3BwB/e7uD7gQ
66cGy/Lz0qlpzFa4BjSaZnNfG8ZdWGsI61dv5hKClSQuiQloGac0p/L3i7aNno9Lp0V8D9DohAcT
0cTI2zCsh5alHnLbWeiKUMya39tonrE7bCOCtq3wo7/FGt+q5aSu1xRpm+7PcTmIv62FQDULGmQR
bIiRK0nhHao+gFGu158GEf+3VXNH3FjpQB+9fajtJ2fjnE8hItzxIqTJ91PtFYKWTYONwd3a6N0J
p2B86pHZTYBQobOAnES5ejK0urVMUTOJd/Ma0Xkv6yo8AV7Ad6lCy6sItxhbAlHezZlLfUI8GhZ2
RmH42GaoUpG/6WZ07vZ+h2OoyC4try3JmC9q0uqcdwpJkjvk/KU2ueRTlivbu0ZhyykrRqW/z63l
2sewrDjfWcg5ZPmQ7EC1bILhh8OF8mUtAz2mJVE6IrP9UkTnVjLGZ/iZvB6tSUf1pckLFeJc6dGG
VcHS/lqbyHzbNmswVyu0l0tNoa/32jt+v3lJ3hr3dxGG8GNe5wLmL4SPfZ93FxxvIBHaOu4cX2Ti
qqrDVUvE2HE3PksWGOxatkfHolobK8JinkvL6n6T0sG6u9n2+KlkU6kjkit0x9U8A9Grrlc+s3hn
f5MwD+U7fprlC9sIBrk12uLDtnN7on4QNi6Zkdt4Yyz/2XjjsmJMNBxnIzkGEztKhIy5ZY98rNBO
fiGGEtrMG8rhF14COnSjmgDnUCjlZVFuwGr0Xss7kA2eIgI1V51Gpet/rk5Rfd1kJMNEQ3yUybgh
10hkK/c58ZpSoqe6kYD3EZU+a+bkGo1FODkovmeIyCFdhOUCkOiNvLCJIIx3b28L+Af0Dr9Cg1v5
Es7L3lxqew/GY+gi+E5zexXDSTCs5Td+PpbpDCGRDVbJDEY6v/oleR3L69RhPwMkdN3mYC2CY9ZY
ygON4i9U3bct1ASK/AGNCMpAhPCda+Y9a3Rk6ayPi/WRrKUl+LnzTZKNwtxo3/Wh1+J2qow7H0sZ
G5EFi9jqcxOu3sD35XNSNHtDH3Iwl6s8sMKQzZ+sjJM8DjacBmB7rz5J68K8xU8h5AGO8yYc6u34
p92joEpQgDfycbd1M2RWEKHRYi7xPL5cr+OE7oY5N8cR04s+RxbgOZTsjvp1nByeOY2GVR/we6oY
5cyGVFf2ApArLsivyUgLd5GolNNjzab2EIaTLg5hORXhfSA256dYiUaFIZ0X7wRutG4nLeOl/1Hr
ULupnNG6X2+qr/5AihJABwheNB8Cq8CtxYARRWftLFX1sA+O+sUivL1yqtXyhCNGPlg6MP1pWQvp
3yH2jt8JtJK/wmVC2a8hqJcHxlRZsraTBp604czVjC6qk9laIhxNsQtgKIKALUCPFMvgkXQ1D/pM
Cq5mpHT+flpujdHPWKMceczdqbon33WfMs2oWz9qNoxjZwQZXbE1jJyW0hr/Ug3kVVekg/NH7OXy
0Z2h9g669c0vFL7xZxmiSri3TLXM13ZF4fzj1kZMrTODRYBxM0aXHLpYQA6shHPMFUVH8YWire4P
x57zZXVIC4as63Iv5Zrf64S7zxA+yrKkSfF1Ou9kLcazDvgMulfAaPlXWbP1q0eC1yXsL2i3xtK0
P6y2YzYkNmDYz/A9gaS1s6kZnKq1zFxq5KGrIiERFzHH3o8gBt1hsJHYJpEnai+rndDyQeD38Ge3
lhBvzozLh7llqPfD2uEQzZpQogWcCWsT58BC/XGqzO5+Dw1qKJpsa9Oc7CDMfwYLH3U0ucHNDJf2
hOMDmZRZkbTcAmzQ4Uxtt00XHxz7WAfbOqBW4PlpMbN147eymi33jASRnMJR+Mt6GoAzBw6CNvqB
CVi8II1wf3Kez8FNB1UXR/DDoXxzStv06PK5naeXsl4UbAwK0Tyr2nVbuHh8WZ8dt3CZsIONtZLl
vlMHC6j7Qw2lZ05iY8mCjypU+1C69Ejgy8uVebZLv9eHedjm+3quO7SiCBtZmgQs3gOmCWUjaZU7
xH0r+to6eJM069lyQKwTQFPn7PZNYKPRWnHmYLjQ1YEMn+7Or7rBe6JDoxyPgXWDWfQcy2c+UPeJ
RpjvJ9nhuJjUNqcEJ+jcon8T+QqBQc7xhESXXHwcLYva9JU6z7jNiFELP2u8cujoyT+OTpxr9ny2
SsSnCBtizYkI/v2OuHxjcvYHt3goRtNNjws9sgaMIuQpxG9asAiNE34VbbDHn9oxz8NXPlQHJIvt
Jk+X3BZfcgUpm/aOZNENyzLOEdJ1HMBxidxvsw2+8Rnq/z53LT88dhgW7uqah/4ltClOOrOhI65n
u0IAF9D7mH809WoAOju1/PUREewXFq5xPVlQtOKK1J0RM+hqcUSm3vAgVbJ+MMpZUJaib3/3bi9E
unecRS+MnfEv5Io1nt+wMEOKHctlV51UUb4HQ1n8QCMUbsee1E+fHYKuP9xWXugeh/ZfCyd5ehSY
44uNfrlLPy4JWtjqYd6BLa80R7Rzura1/ru6JcB1HQJLcqbf9AzW0PFrS0b2/Wj7pt+vile5oAVB
ymdZtBXuipBX+Ss3coeOH1a/eChROkdXROFSHEyNlRShIxTsId+m4a5tRJWnIHTRt4G0nPqE748Z
xrQk01zC0anLq+NKtaSA9g3mGugiMjYL8L6kyOGs07HxdP9tUTVvmetWRF+SRUqXgt/Z05QBY0fN
EyJbOgKCdcNZsrl98UQLn+KmnZs1A9f38qytFrDr3hLRl65Am8TfdFvyB14y5BG3Ne7NLjzHnJs9
YlrJw4gjIvAxGQUYdaODdjTXfSx6FdybNcQyEAIAcOw6S/iw1MH+IUcfrZsGbY/TVuQwaHFts824
1bw9t/w5fCu4DCQvMIW3fCFhJ1Mb6t/PBE0eS9YKPH1Z53iWzWBpFOfOiEqKWAXXq09Iaero6Mqo
9U6rBfFJjFY3nuxIIo0d9Cbk2QtySQEztZ037ZdfPU3Tkiv0aXXQP+3tKLsX3l8VXHLHWtYLJgjg
4MYzT2WICzZVfTkj9uRLZAonccq1e8c8EOSzRte4H7vHYsOMfok3kkKQrlDGC0W9RShX8urvjkt1
vEBVsjgBRsXSfm4tP+oTotBqj6et2ptDO5W+OoxQoj91Cw2fhdpSYzqEoEeMVXvxotH0rz+GSdCe
IZnS6ixH2BGc+hkC69zPY8i0SIjlX8HliD8jpPjpYAdu1Z1m483L8+SoOsCY12xfw4UmBP4IOowx
G4jxLlJrYZ/sCc1qYvYC3oHMBg72rsBrCAI1cPO0NTKWZK0Dhw+aVxAawHINUmPbCn7HZViMkIRr
KdNo3AYna8m9vqwxx2eKUpIwVJ8JeeT+Wkf9Rc/FHiSLpi1KMSh52KsKs33RdR69FHA3DuMCcvyD
TW13lTqIitAqqxLLckfcM46MxtdL4ufh8AOOAwo+7mLB9uqVyAT5ciRoBbNgfUYI7tSZK8IdkCYw
noTYwhCcEXlThEdnBNy/bMhggKs6pKOMXbWtgQGRxh2GcJFWWtWauy0nH9K7rDti8LO/ttFvOAWM
VLR4V0Um1mEV2a7a7QtvMQwhRsotiZxNOSfRkVhLGMLsvQ9oB9W9ipdtuhaDP3/lBb81/s2myNpY
qd9iEttfpLYS99dgbei5IgZmoG0XozRm0SPXbCszO1YT7DWGuPhkrXof07XI8z0bKeN+UTzuzwp9
018I8fiAfu/mIwJuHj/2bd4rPlzA/LuwYmALmYvhCfZpYCRc0atcmNaXiFl8HKNE5TunnoiJZ0ix
zXQqo3rER7tyW3IOa0l2fMIgu32bY396E4Ojv69tuJ0booXkddCNexfakXczoC4YZxraWNDghvQm
gGbl1f2Afu3DLceoY5xUTo+EmoObRz4c1ozoqRwsk86W8BwtVlQfNlFi64kXLzqVEcKFU49IjzgG
a4hQF0RF90z92vCdUNzyVW619d0xHcRNG3Kb3BNh1YgMiHL2U0Tr0X1YrZhAaPDxEDHZlASKOkTs
0Obucr7xmnB2COaXhHxz8aC9tf9p+0oumVk9QgQIQ8DvHUaqCE4rlQAxfApyoddpC2KWOu4earrD
+KtGRyfxvOQmOMR4Q999lMjVCfxgfWcuHL4FXk2NlnBU+WPi1FuzprXDn4OFWitBIFysJ6Lr7R88
EuSLsprY7ELhsj4RDuHdQu5236OaYKzrTMdG6+dumEYE0WJ3fgUDF2aCCR8lrwpJ3z4Ue9i/SXps
RDb0pniWxD795jIPg4NlGjzxLKbkJGDban52MHEr8vEhZJfZFw+FnKihrMZZIQXaxYYIvcdviq41
qv1z6LKQpSWaeWAjl6RmiFqyJVLXKaEpvLWIyZeQRBBNiLfMqS7UnHPNL8EHCZ0L3hTR+k9FWLD/
OFUsPuY8dGH0Vbi+VLIpmrsAEcrfIJzlh7Z63uWWd+tf4OhuDoTUtWFKnFH5NVSqms+D3PFahEUY
ny3qqZdHvF30ls3xatBCulJs1yhAMcrwOIODqJpO1KSe1uD7tqww/6uJp/xUG7YWB8OdPPb0z9iM
RvoGGGNm9E67tW/3ZpgWc3Gxz8WHoGZRxS24xOEdLKhueQkHPoVlFBA0HsuqhuMkD+LgO1PVP3ZF
TjwFT6/9pea06E7IreiOskS96dc6MNVzrbf9l4NT4bI6OCJh3cyGlXBWQ3FEUefvGIsioOo4D2I3
9XqmgEsXDJ6NrMQiGs6TZV2cfHIV4Nl9TxWH1WO+PIHFl87nqtflXXmzpY8YEoOHfSra8RQQ50Dz
OZsFwGrfviLG7JZk8fnieAziDoyR87/B7BHsr6ox/pYAHmwob0crYipxApQpxtrAmNjwt+JcgE5m
rr1KHl/ZOh6Dyzz8ntyIJWFCLTAl0xKsHtvOnr+0phXWUSD+/2VDswUXb3HFH7P3fgucEtjP+V63
yOVVZD5uldQardfYMyp4Xexfd0SSMqtI/HjqyJvyMOkXPFq3QJOnIUZ+n21Uru5HPOMdgldMMYlP
ZdmPBR88yHnk6x9x0JbWxYCxvQ3YDKoEZ7N8nBADVwdH9N6zAx7OA7cJCAF3UzJ/wEYosWvWY/yk
naZZT9grqTZ2b7QM+pjhzXIm0Cm7c+My86dm4E2yxsk8xUuxFtm2NLSUaaLi1ZmTiuErbh1qknky
G4pJ1qhueLRCIkFkhzKkLKDIOJSmSJx61/PxQ/4LIGpvBk+gDW6sdMOmfeerdebhaxEnMUOV0DFE
sRgUfg7E1c96LOOnipuOkBfulM8Al9Z4lWVeuJm1hsAP4BGLyEKiQuQBB2346ua7g3Jd9GVLvcUY
Pk/lwIGvDfOe1Q6YXEm26TnKSTaMoQbiphCHvc57QDa3D4825BTSpa4UfmogYAAhbVu9Mq8x0y3K
dnCsaU6s0+6L7alxOE6TeYNLW/xK3qbpEdB5n4MKYEzJMpUrct5kzqlquRO93eibq4Sp8ifrTRgS
7OG7T3zPXCu+b9NABle8vXjkan3L1aDJUCgFcvpdcpgcVzuexqvNMvNaLCH2Us/vJQIgfFFzoipU
5Q9gD+BghdLe1zyq8+ep2PMHG7omv/NUsIcp0RnWksXx4rTJvjnBdtcXHvFn62S3fylW7L9bpcm/
bmhA98stXesvDIikIK1D7ZBE0z4TIz6UQGNOHrf3ery5yoQ3lz+JJSrDE7VB9EBuW7MFbLikG1ys
sB+e8nJwgOEDdrDMH+H7+BnKDjuSH+TiHFpo4bHV4yM7ROMw3k65wE0mDEZXr2vRrtLe5tOlJCEt
kMFU+cHbwwhhGqplSkTqxnSv+BfM81aZ+UW0SnNsI07XKOvL9dvo3fYVvCDzlVwFlGFR3YbLHWde
br/xSGKKCDbRzcjRiObMijwiryEc0aYlLKq3uH57Wu7yaEUH6Vs+IZfQeG0aRIVjF0lNadWfARr9
pkfDNZwA38/fjROh5mZvGV/LqUd+T7LNnUII5Wf5BhlHBlOBtywXhfxdDMZZD8i/iXG55V+4yY7E
Iz/64DAT5n8Rf/Nzt/xKwLt6q1fJ2yO9bjpvgbJtCJnSu8NsU7hJxZNDYQDzT5X5tSAhYpN2fFJx
Je7hZ6eOonMA76fONIhvgKz99ymOZp30Roy8Deh8cuCFghvUY5zUj3suhzgpCJ7yU+10N0d2wZyT
WYVTfQS6GvbjAOVinvmo6+vIZUWcP9gUKGrgiynbsQ6gleQuC/i6fLjO1tv1V+Kb4IGaJup/6XgO
x8QpgoirozG4MBBtoBHxxsmakuJWqZBWIm/labTXHr7AjFR/gA4J/ejusXwH9A/8R57GhqhPNzB5
5gw+dxw0ACR6YVBOA1z6Q5HZ9UK6C//pPGQkGJNBUIX7yD+NAThSvlv8U8BJgK/ENITVYZyXqTpq
P4xLFq5yfnTd2b4FAkTlw74LK3orcm97b29vJHBFxdbbqzh4t0fATCRSfX1XjFEjSMuJ9ccM/bme
Wvzyjy0XBI1NHeW7BQSU4qowy+dkVcsf0g+8e89qPWKKwiiP0sJDEH3FlWYTwtyr9ULSkH8dRyod
E0wqxZTuTFo8r+z9/qcDKPrNQX3JGIXGCFATyWT4FriN6LN5nANSa7igU41h6EKoxDyc+Gdlnehl
hSho3KC3DwKXEEoUz2yfTbiAbu9zGRcHl424/QSYjTLsujeIR6A8OLPuWeKMZtBcZzGDK1nR4PMG
h378Ax7NbTDUO+XtkiDgGe9Ds4h3UtXst1W7zS+L5+S7blf1UHrFdrOA5Byjfr51vzDd2ze3sQN8
FpNK96dsLfqyYGKCNdm4xO5invTtrvHa5tmqq9pPdzS/VeKHiA4+SLkocK5RzYrTjIRlsPudzZHL
Btr5MK398rpW1T69Kog7PFDxOH1twShRf/qe/4HWYolOyMXEgOqn47gkqDT0k2FgET0vtrL0JxS5
3aXuIof+HpxDXRXz1n4a0b64WWkXFvYEJFsE7rRr+XJL7/50ipxptNsRkKDHnhC77XY1TETj0BeR
DDBMCoBZ9NVp3+MNd1jXMEz3gR3zzJWdx9jMAbgetxhpT2qccpue486rHzHGjNX90jd+Vod2i8iq
LkSHErjyiswHVe4ZKecbIzrkofdCohk2dN+RUXdBLBOIFB1W/oM0raJ67o0/VkcKNNwuG914QXcZ
ucMjnbbDkDjS5lNjmnHdqxsh7UaBHTWnxmmb8gpgqpjjqDdCBN/pzf6Yot76zXbe8e0uKnzZgtZD
XblVY5CQAGnk21Ds+iiKdTNZ464gALs7azSuIldHVHTVs0NqEbFPSvX7oxwGQa0tthna+xDYFu3j
fyEBDKxJTssliObySsRmHz7MrszjZA+31Tn8l5uL0UP32l72fKZey2m7viM+x+uabCHMdz2iMLcV
/6sdeYKq+u3cj1sXZo3h2toMPxwmiHr5Dwmd/xAGGgQhabBE6bqOJ/4tXxoadIPs6c3Fmnc7dXwl
UIgg0XXZO/9Dbq/zD6maBH7YNC/cwk4x6v2//5XpXK2EEePOMRdD5MEhJ8Aok4EbPW4EvaQgRuGn
le/sFzHDIOw2kmfFdI6prxL/ITX8n0IfQ0GhAdRQSEnDv6VLWzzSwGe2uehwn46GgMtrqeV8+r9T
NP//XGiHrxZgz6V/hez6f4vwtwpg3Y215GLy8Y0fsPgmSnZHW0TWBTyBpWpoMFf/33/oP3/L3u36
EgFtuN6//d067IxLDgh5WebZeUbQEJ34t63UCxuesdwihQilTdbqYD/0C57jKdzjtF/Ufyr9/adH
K/wfH+SW+fk/IrxJThrDMeBLntuWJD0EV1HkyDusn/N/6H39x58TQR2l3ISkYqP9339SGKxBE3qj
uQRwyCfBo/cY9Hv0+n9/s//4cwIu81cS/83ZmfXGiYRr+BchQQEF3PZm046dOJszuUFJZsK+7/z6
8+AjnZOmUSNnLkYjZWaqi9q+5V3wU7MWR0VvfAlSamjdAuqxi+eDf7Tp47ygd5WdowocI9FY9zc7
9Y9BF+LAHfCYVqt1cmeMbSmRGeZ93lfm8fbUVpYK/XJ7lp5WLU3VF6M4RLkUHo3WtdA2PNK7b57a
uPcQYoPCd3uolbVCZx6PCQlwyRHGQk+7RTgJZEjUujjuCbiwNDhPICZpoL91HKHqqi0RH9Y0w1oe
gyDjOgfOwu6Lav0pnwR40GnwN/bEtVAuo8BQ0PF3wj9MX+jyIrwIANxk53lIJ57svBRfPGdQhvMU
RsKlLuiJDev5a6VcXKxUdJvnlQL+sRhRYFFioS1Uu4QI7dfAJM1QoiQ+Dpn02101S/THMkfJzRNi
Q8T2Va35UsKWvolu80EhnqrsmMtzhgyQDskrnNymU6Tmxl4GRYZWg0MWXGQidzsLBKJbtcRj93QJ
ZEmaopnntoWGcIpVpyS58uAH06dHg8VMrDHdw3rwzPsMaixAghRNTzqvtuOfU8ukE1/USLsl0OvT
IyZSDSqi6JeAGcTb9rNVTXqxcX1eb0+UqjneBtgZtPz1+c//uLQ0J8nDMBQjmNZYfkb0CSzDFKjP
tzfn9XmbR8EWA1VsVKaXL2EVK7FBj2OkdYVkQKD0zV7pAuH2xVRvPEKrE3IoVTrGbKO8dEhUoZ1O
tm8xVOfR5Tao1M4gwo1TvTYhfB9Nh9cUbKW+fHSUyqkqxxjdGfu0H2sTGYOJpA6OwtuNChHWUzUe
buifGE0u7iqqm1HaGuXgUrNQKOml9E/zHsAcaf9DWarRQep5sfHCrJw6W9Mocmk4M0ss5i+3BdDq
DCKkPbg+WVm+S9Iegam2nzWRUEAUwTt0WoMfvdOC+hWJMgYbt9nK97U1xEDwQBI2+reL8QuvCCOr
qUY3UsLkHMg+OVpV2x91JGzevpQ22vDcMIYqDLE0jPFlhBB8zN6MjOEbwN0WAhe9X67AdGOk6weV
lfz/kZYq402pIAfTpqPbEIR+BL8lnzInH6HCiM4tUSyhR2vL05uPns3BFrg3z/4RS/Nt4GpCl2FC
w03IEpWGVDkEoGZOOMn8zfw44dwmwE40YrHLTQO7jlzdhitSgxv5qYO8+JUW5ElBGDXPTWNrLyNN
359vn59NGggqz9GE9eqO8McFho40KWpfDG5vIPDdGyVko7D7rx16Z+MlWlk+rEdsyoNcYvy1iLrK
0cizTpO9G9Vd8wFFUP00tlP+hVZv+c72fICMofrr9uxWxzSEA7lMRTD+1Sjsj9mFI2VFbW6XdgCE
U7rAdfKQoBl/CAdEkOD7q0j5jODKjfvbA18/9Lo2Zwv4WIDhIUS6XEvwcFmMxlHJo2cGUKNpvidG
l/ybp23+n47giL9xOK7vbQbUid9taKgoJi1u1IqD1wcwSdGlV2pyRnTh0jisN9ZwdRTcdYRK58O6
8vzR6gylxqEp3TQfgJM4APifnUiKjclcX19MhujcJvQWEkPKy6+nUTo1Oq+p3KpHmww0Tz3dSeqJ
/SFAifj37aVaGWx2MCJo5qrE6W8Rp9PtGq0yDBoX8RzlocG08BQMXvo0qsWWZ9L1s6DL2VNUSpBE
2MsuNP2d3jTpKni1K6mhjciCqANa7ggNgp3uaER25wxpzg+YDiVkuRrP/O2pLseHaDNLNkA7IZrg
QVxMVcPwj7ZC1bhh3Tb7VtEArJkakviRppysge75QAz5XFIZObx1ZKGiB2ty1XCFk2herqiMRkfw
R6MLsKEwPs2vsvMb1kMb3AFeAaYRpFWZHs2Oxv3eQIc/3/gBy5uAx4kfwN8xxOQfjUUcXCJdrwaW
Mrqeb6fq5xIkXvnom4a8Qxo7erIotL4fi9z/dnvey3tgHhBvEE0Hw6mz9It5h2iVJVOsT/TC8wyY
Mk0fFWoPjb/EOo293DKeX25mxuMRRrWPjUxKv3yNk9hChpbP4AZGnR1DkCU0L9T/mg659tszW/mg
f4603MuDEFkImlB1G8Qljs3gtEDiO8BJeYLOQwAc2xzG8u72oMv753V63OcEN9ypV4WYJhq5FwKm
hwdBsO8h9py7Ia42EpeVUfhykvQWKxdiRv1ys5Z5N419oAE8LbPofn7uHyY1azd2pDaf9j/TIyZD
lM1i2KpuWtJYPIhNZkWIgpoMI6eBUnkVfmjHKv4H4CvkSl00dHxJ6NtHEdeUuQT+wHd10/Ybs30N
Rhe/g4fZMfD8o7BH5HE5XTsuzDBKQhu749AvweEF9slIhfEDRQn5CbkC/XthmsljVejVI2Jm9qn2
BRq3VmUG3/0uG3A+ahBf2QFt0H7cXvCV80NYYlIP4/V2eA0uf5siQ2EjmWG50kMSrDBFcRocZ3jI
1Gp8ULvM3NjVK0vPw6YKmJfgyG1tsSaYliDXpYM5hic2sya1+GFMhb9hIjP/X5ZfXBBWqjCwidCX
xYZWV2XjeGwwJdHRz6II6iH/F/X6UwZ7/GtVBtkDndLuHaVd/xM9P+/X7c+6cngdXeWCmIMxqS3j
osaHH9AULDmKZOpzBURp2DWGntx7CMihdBlK5/OYe+3X28Ou3E4MSyAGU5Ueurp4/3jpI9FUDAtg
rTnUgJWhvA7DpwFE7v3todY2DvUclViFpI8m6OXGUcuIx7XFmAdNapiqMH956hQNI8vaedJ8nO9u
j7c6NewrgdRC6jSXeYLtF+Wg+IZF3jyCK/RlebY7I/+Yo9x3vD3U2h7lJJCT4HOqSXUxNSQnRSyM
2nINhDL2ZdJrT2bXjx9vj3K9RQiIYFlADbINQyxrfN4oRdlpg+2ataI+RJGP9N6E8wVdJrzGHBXZ
PsGuvT3o9VfUqckiOEPyKimPLaYmEZgO466zXQFUk6oP8JHZzRC6c7dlIbU+FHU4imJsSXveQH+k
BiCFSk/tUW7JRyjwFJzQwTXM8S5FV+10e1avVaDL8z5Pi7o+Vyyvl7nY95Of1lZVtrZL1aN5tIce
me8RCt5zLRR+296rEc0/qGojyl3e5EV/StU40904UxDk1D1sUaBLyumHYcWFOgOVfR1F9AjBJjsK
EUat7AkpmyDHj+lox1F1LhpomHvA+OFj6SDKvTPjtvpHdlxGYJZwWcQ1gAVWjzVqm79srSnPNZQL
/clJgY3usJpHD74ByqUf8QiheEHz0dm4hK73MXcBoxDlk2HjAX25AgCsQ/R+uA0wVPF2ZTtMj1hZ
lBuG5NcXAaMQ9NJWoY5MAeByFAu479h2HMwkNTv1SDHbn2UeTYtEMLJBKo5zPfL2gq/tLYeUk36O
SXXLXqw3+lxAF/XIcVFQ5BFHVrPGSAj5Brx3zHKj1nP9mHBipMqnBEOoa8bi+VZQDyrDMTTdZmry
76Xh+cF9D0seoFjvC+swDDp6unKAOjiSWHkHrSu0dGOLr6wlCFVKhlJKErflWiaTpRSyqAyiQURU
wghd+MEHIXL7uwpzDtMXJ0nwUZkxFwTjLb5shhxq0/LR3aqLsv6r3gEK+z4hhj78sGiYpw+qEWDO
FfMvgcYJKwC5OIlE4KoTQAjouQmndH09jIEcJwk420KOzXRAlkbEyKCkSA3qWoNcZAKHdu4wF0X0
gChhgESDjPGmwPliDA+FqrelW7NdO3w2QO8CmLe7fwsDl5JjEJYNYM3AmxTw8pqW7ZqZYXoCfZbF
dz5k7+6Mi4beflACK9be29gcDJ+dole+zMKcAdRyv/UfzM6Gc42qmv8b0YTYOhgFOK5D2YbxR6TN
EDacetrx+wnRp+iOMkTxFMGdTo5J56sTZcVQvjdkiqix1JvsVx6rxgkPT+3ZLlPrQ8UPfhC9owUH
P/BVnkg4tDWOWgI3dAhaUfkOt4lZUhZg9Fet0XDBCqDoDkypEU99o03Rt3ri/O4s6TcJoGakQzB2
Sqviux21dvWzSZDZmyNYJ3gwaaeP8PCU6GszjoF3KNELzU/ggJy7TmR68wvOWPgJNE0a30kJhPIe
4Ysp/6Dm5C+/MkD3FfNVCjR8A1lDVmgm8QnAO220um+j5FgMRZt/iEo0wPbqYNrhD1EnuTjXdoU9
k8KH0eFdV8g/OWbWOfdcc17owkcD5T3BSTmjaNKA0I4rbURInLb0PguyRnmfNJ3s9yjQwLSwIcZ4
/8gikuemEdBcFUkCCJosiL4pJmwk/DS0ePicTIVwkMxH3/W9F0ZGcUQaEa1AC2Sj/bX3rbZ/N5Vt
jyoaQNX8hx/HxCbCqpp7vaIpuQNViWmGMZt0vVMaD3Qs55erewoKz3ioJmyD7v00rwa3qFXkG4DL
KRoKUKNEwBTUZX0CRQCOCalWZzyokakXL10dWv0LUVAt8CYR4ocPHbt+yMMMgoxfB1T5B5Jh9X5E
TGOAcpMwoNPo+XvTlOSsDr6k6gnehgrKQYJaG9K6RGZ7Ell1aALpIMlcSM2Ijk2FPtguwu3grOYI
AO0nIvfvMM89oGbwy7WDkTTjM/xSqOe2D1sTmzOUEWxfDo95Go8leJMsaPcx7bqfnlfRGbLwOike
MtvB/qW2wtkjqWDZTc8YkAKDWKi4kGGhKCdImISIcFDsOCaQJySvmQlbvTEVfNPqzm60vQ6372dl
9tgElhAIUBSBPoKyFtFvevBFpYaHbFDC9F5DgSY9Q4oD0x4i2vs1R8HnQUJ3BrqPDumzajbSPNoR
CrVn0yD4OxeOFtYna7I8l4Q47t8TEYSPEHLU/C7pJXZSiFZxsHgPWgs65pj671StQUAUcVB0UOkM
/DLtHD0ZIwGVs59M2QaHvu9mhlmhREAh0CePCRpAztwByp9QALfLB74aHx24OTSlkg4+ivO2mmnH
KXLQQJCRJ9uvg9pU1r+6qqJRaNctPFiSdA/FpkpQCBnNbOaUk7QcBgLM7N8MCoz2ixpV9xVB9uyD
lgjtixnUnn8XIvTs9qgcaIcxh/P7ULZlVd3xv9Ddzg7ZYnllgg+ipC3e/qKT+hO2G/QVbToPly+6
NzXAnjXeACMA7GYiQntSUandm0M+HCtgmx9uvzorbxsVK2jO1G9U0AL65XipWoH47XvLjfMifZpg
8kIJtOyNnHAl3tYlnXOdEh1U/9eX74941EG2HOCXY7lc6g5Sr1haQRXS9u1U2yc77LR70KrdX0Qq
lIso5OhopPGcLspiNrcmEvqGdJMBSFFYKL4LuByMuhPYx9ufcSUQm9tRjqDLQOV42VmkSo6/FprH
rjP1OV4aWHz8VnQFedXJVt2itc2NJtxKgYXajWWS/BlkupQeLxduAETiw39AcSTx/ccWuti/ihPr
Lxx55/OQoLuTxQ1XiIFUJLD78hvyzlGxERk5K/EZcAJTB8tkSN1c9jojTDj9ySkVAo7a/BWYdsZp
VOzJxTxHtZChcVBqsexa/U9VrPgDQnsdSEtnDN+rMGJ+oMNuTp/TII6QNplSFAoHYU7DUx6meQpg
eYyQe0OgbuZhd2h/geELtVPTaJYHiDBSAbW1vsNFAwN6OnYgc9/Vet7YuAskNAlqmQBaDSSSrAhB
h338rkNxFpj82KvmPfIf2mfgLU5/rylRTmzhd/rHuq+9l0rm4cemwonoEIfgPo6EMkFzNyaifp60
GJnhpp9pqg25Hu45Y4nOcR/PNLguNIZPMsYUZI+JpYoj0dhq74FBSDC0ZorPSxZgOAC1J/vctQF+
4yp65mg0eQowSjSNUSirhpROsVU2Vn1IO6dI9w3YaLlrfA0ItElM9rFVNVS97QJjjl3QDiWxFPKv
zxhvASMEIADD1c6SQXzIIplnhwDthnoXxfZ4zmRT/k7NRsBnz4VbjI4fHXu/Tb/HcRGjKMxzUu9V
ND1+AtvVP1dpmP6kvuv9gzRi9QtRGTGeIxyQv2h5A1LbZqpo7wWt/S5uTQs9DktBqjeI8bzzKCjA
3dDiIqFNHNnGl1SxZODePnsrVxiNKPrsNGl1MGaLHAG6j53g7+u4fo3Eu07z4aTlebZxwlfSHk63
IWjuccz53ZfnbbYnTdO6slynaNvP6CsRfQu9HpAzanFvuT2llcG4Kuc6iE25zl5eJz10d6cKHdPN
ZqGRJk7QzShC/CgnzHWnjcHm77NIO6jeq5aK9RRV9WWxO4Jx0PhqIl0cOmmcOMP4DS0RsngbSe4P
BtXScs9OVRHZgsq+MfjK4oHDkGCqVIdseVmJwa7F12OJNnZpYUCJd0i8xwNnq0ixNgpFdbI4AQbR
WTaCUYX1IP9Ftmu3dXJElkS/5zW0N+aytmomT6mcU1ZaMYstkjuYQfkD9dwwQIViaFCdbagvvI8g
Rm88qKsTogliUT5lTsuydjhYWQ7133ZlgvJgbEQdLJdoeHr7NuR5+b9RFsEIWWhUGkbMZxPhdPSJ
EE7+4HWfI7giG4d45QGd60eUax3mRCB9ebxQkNN0pMxtd8RL7ZFruiSO1+rup1PWFN+BGh5uz23t
5YLDMyP95p2/bF5JzcqrysqxIpaFlSONgpTbFI1DdwA8k34NaJM40DoCBOgcgWPFjsuuCDd2zMrR
Q21EZbdYNNIAU17O2jCDAGVaRwHzPYXu0A3yQw7Ba9+FIyKGAVozJDHocU1QoW5Pf+V7M/J8YcLz
sK0lHtcK0jSjFaC4jaZOI+wMJR1h7ijj72zyOBkB2lobJbHXNVxcNBaGM4g0gsmYu7SXs1WbkMqH
aiiuORnUawrYqi1i8nexBi9UjdHxH9GKwpP4q1OT8FlNp4N/i5S9V3nPgAO+e9gfb2yDlTPLFTur
iBNCUXRexL+YktYo/beKixjrS1uHuPkpZqIeDSMLN0LttaHY4w6bDbHXKxQDaqA97gOC01RW7TMl
G+XJ6qYC41nLP95e3ZXrgQ6MNCkkcRvpyxZIPNB9gxZjuw3p7n0Md/FpjKAAvH0UU3statPvIPC9
XE+CM9Qrtcl2u1EDgmZ13SMqZdnGCq3sVPTY4HwLGgIOzIrLUSSAfARALBuYuKZ8K1JdfaTTAtlw
5iEEhyG3825jyLWV4myYICdoXvLX5ZB2gChcCJrJ7WvUVeMuHQ5Yh/3S1T7euPbWR6KnYszvHyt1
OZISiy5LMpWeAMp4+9gpkzvy8XDfqLF2/xerZfz/UIudbkglkTJgtSy4/TN5D4pogTz520fhRuNO
VUHoASy7nBAKHnYMPckhAUCHo6aI/G+tWNHP26OsfDaHdhTxAmgLWhyLkE94XVxUDQ+TicI6AquN
ckhqvLfB+m8xNVauaId3QgIbJcS0l9gKX2bcz2KkxE7pVplZdxToUMyPUNBRZxxCxqsGWgh+3ZNG
G+P59kxXdj9xEU4Cgs4XT/1iKwa65VG4pVMFxzzdKVgXoesbFIZLxWT8XBu6v7FNVlJ1Fo4mreoY
JLLLivuUUIaPKAm7iHqXKhRwWRlYgjcZJnLdcMRdXX2qcSP4i+CJGNCg1k9KSo1gkc9OUsnCdi5E
2FE/4T6Cbctpxm2/p+BsiI0DvnI/Uo3QiK5JnjXwCZe7tOaceZOVW4CDfIkChpM+YS6RbIxyvUvp
gvMF52o+K7eMaTqsQyy0T1F4odh6T1213rV1kL8frE1I3srbSn0DHDrQK4su7fJEEOVo1MgCz82w
vENLRzVGtGDpwKEBOiHRQwhT9Xu4nBLJMlTJBhSQECbYGYWRwVTtE+R4d2URURxUgjJ4Qe8EIuTt
vXy9tebfyPMH14GepLm4ya00V2JZhoqb9sMIjiYCtsuYIKf2EaRyA91IvwopnlR6eLw99PUpZmjD
BBQwEwVMubgwBjsHCqdqnhu2rZnieOLjpI1+D35myKHmD12v6i+50BPvQHFq86Vcm/mMh5mfMPKP
ZQdJ+HkwYsuBZaeiUo5p0MILm9o4dJGhYJgX+p+NYsg28IwrJSLiO/pmQLQhmF1976oqS0AJueeq
OnIHndGkKNWw4e/GFipiqzV4X+HVtReF3X+AXgz7y+iLj7e//Noh0MkrZ9qMipzg4lyzKl1dO5Xi
YgSsI0M8xCcvaTK8Xixz47xdn+o5niXHAzoADmOJp0GJRfp5nyt0JhOV/gKxPDZn+l9sJV4C9jGd
V87R4smGJNcWGFzMXzUaT6qWwLJqsGgaYqTIMRVIDgnOdnjDDcNfnB/KmORIxmubcPEpgxZAgzcZ
nluEJo4eBrpYbVX0d6g1T4jpKVzRGXqmG6OufVXw/uxaatLs4UWOEo0UrCCvOqB9Q1s75kFl2feZ
Wrb1xsujzRHIZX5gQGYgbjCYIZXbxf0ADcTQTLNx3Mmmwkq9LI3F96lI/PKj2SErfcqwy32xmkb/
MlUw5/cc1Dw8TqpGDjyFqe92RWo+oy6UbWE3tHlVr36bbgJm4wtAr11ETyiRIa9dFYCKEjNOT10f
x59UGQl7J1u9/KrjH4bnT21m31XF8VGNavzsGVtjUR361orwZ1Kw+dvY8PMHWf4ocNEzGcMkg102
C+rYUlqSWMuNQvXj2KbvckA8d6FTm+fR15JjFhT/QrifDijkJN9un+uVK42kCQjSDLNCCG+xLWQm
Al1iVA0LRD6imXSIAzTAKyt5SvKAdh9q4hv7Y+Um0cifTB5swGtUcy4f7byNEFWIS4dyvjkcaGl1
VHwd/2c09sZGWL6y5xkKoKnF5Ql4cLHabTGKutAYKrRSgdxO1R5K0TQby7c6IQnx4n8fBmP+8z+6
IlhwUTuk9O3SnvTp9Fox6hIih3Hd62QDt9drbbCZLDPDo2dw6eJw+TPo0cOQ3vUluTU99+xgZZ4J
6dvbytjWHh4gwcCP5reWEH+xNww/DO0as2G3TFGPuWs6fhU2vHpEDTtAQmuPX7CGFE5n+5+asZX/
wZX3X9COjr7cnvR19MyNgWQ1VVt4EqpcxHlUcW3CPH6IaivTwQ6N6TjpTYmyVYf4UN+Pb78rId1K
4DHzyQBvermiKKML5BFIHNva7B9nuOA9Ec0WUmRtVhJKywz2BlguFgdhRGAecVvJUo4OTn2mjwxJ
Gurc/GphYQ1JYfDt0GsMrYHKga/nbdWdxZA9pK9a+DwCVo8DtVpX7wqMIR7pheCudHvN1jaqxZkD
ujnzVZfl6FFJW+TaUuEOhdofO1HjG0RXaK8GWDO9eSjAXqChBYDrmc52uVzqBDhLH6XuBhag7uPU
06ikaWEqv4ugjtPj7dGu2OjAoWG/00Sg/gVvbhmfdCHcIYUmqRvzyBt7D0OCf6A6JubZklGVP+tV
P41u7FcFkaHT4y8WxwJRmmJWODpS5sCy9fZPWrnnbObNh+ZngZNe3HOR15Rx6k+miwNj9TKp/suA
58DHNw9CfYN3k1iUB9RYDKIGno5yXyZdDUeFvcaT7SrjFG8gxa4PxQyjhqcKhoeql1gER0g2a60R
k6e3dl48KxKrPtT0QrnTyin6EY6+sfHt5pTh8vFlQEklk1QZ/sPyFKJZD/xOiywX3WrvuZEG9jV9
VL+Ax6CQGeAZXac4aEVmvVH7X50pnDbymTmdWlanas1r9EjtQOOCb7gD4FnQ9EXQR+hxC2JAj05v
Xb/XMjlRD6GGw7e9PCVj7GBm2pdA6L1uuMsx2Lqvut568+tOEZZKDvwVZsVOuRylFROtWNpObuVT
Zh9V3X+XVdNPfLTyt38/5kIAMW96OLPzwv7x7BpW28XIpRC5YHP/JFoHREhT90g9KdppUgEb3v5+
15HSXCRFI4E6A7gOdXHLVFaHAFCkU9loMciKZIjrQ2F2+07xhrNW9s6R3nL0F58T9X6y7FnTAwTq
5SQB2DpYOxVgHyqsb7AzKVGXAarVTLASb8/v+hIhCAT9SwcD/IizpOWAjWzphQ3ePbaxwXNX95Vr
F1q/xXWeN8DivM08cceAakXLa5kdjHojC+nr3n1uG0qBKxCCsgIgWXvAJnCrgL46GNkkcHfaUZTf
Lj+f0HKDmxHpvFGVyV3dFlT7ZImSnlZusTJeAdIXE0OblVIzdxdobaKVxVJpmVnbKQ6FZ4SXwQoH
Y21ZRxXZ53iHsm/za0wLXBlyHDjwOqySfNZlbLIf2eREGWJOeCPvpmEoXzIzT//rM5K4E561Y059
I8l/BgRB1FrA0Xp7w8Sqex9NJdyEAeUV673us2Zi5/vwV9EIj/AxzJWwTZDzzKW8T4XZFXhqxb53
oIk7vuilV/7XI/de7EpwsO1eRwN8vtixzc5wnqj3eqYo/OGU9ZRGW3o4yKl45XtTmaivpZMfgEqe
9PSFf8GOdxOqW7+nyK/uwYeb2gGlcA3lhh5BtF2iTvHHYbJBAL5xw84fXBCo0YWixLlkCpYUWjNA
ZD7c8draN8h+3ndlsNWivdpCAL85gdQhSLrmXtvlFoLxVJtVMihuFhjKR149sCDkFF9j2hYbT9HV
CXwdymIYtioVgsVuRagxmEysZpFQqMOj3lXiYcrS4a3vwDwK2RctWiIZYrPLCU1J20rfnGiV4Th0
p42hgrddbG3M5eq21CkCvMbOBiEJTsOXoxSTU0WdbXourTlx9KwmAfGqKHvEwSmzR7aIDiX60F9v
b4mVxWInoDNKmZ0bTF+cQRpYSABBXEaQMFf2Va1adx7x9y4Ius3saL7vL887hXUmR9oMHesqDMy1
UZQBhnmuJ8YgYIiq9/ZN6cvnoeCWOIZY4fQgu6eeoxLI5pyhlvcR3ebho8gGhNpMHU08j62FX04u
IvvIwc1+gvqptro5q5+FQ2IKHi/u3EVQ1aZN4yuWrri9VNpnBdjQt0CttEM1hOXx9gq85tTLz8Kp
RFWFIiEtl8X2wkMMnxfpACy1lRAQVOD3Dg+zToKBmJ/w7uNuQDu79kLF348Iwir3eFnJ5l5omP2l
IUrez/isKd0BpwXzmxkUIEaDvMagAr96fJ1o4TX4cKncoA9djIXe3gzMKnjWvGHWqstSiSNcLhrz
jrgK+eN0ivoAKcTJ/uQYYx0dYb3X+tG0WtxBAt1ECZ4uGCg3VUyAnQQmaN2v2x/l6mBLsDHkXNBI
yCnB51wehjxGMrmQdowDknAeHXSxHxu8UDY+/eooBsgfYc05wJJOZmJ6YQ2eHp9R4UNxWoOxbKmt
t3Gwr/bSPJc/RlmEQRk1qEj11Pgs4qH+rKltf8I+23tnmEO2MdTVCWMoG2kCWPzoq9HZv/xsQh+7
CtphfDYQ/j3qmWPt8XhASpMwbYdeXr/xoFylAovxFsuE1XdQ1E2WYAnWpz8IyP0vQlb2XQFYy0WD
FF3kBrfm6lDKNvtye4tcZ5Xz4PTM0MygQUht53KyOKnVI6r/8dkekWXdCeEnbkRv9MXMc1wi+3bq
UdlsguqA4Bzo14Yk953p59MjwWr65tY5v8ZRQabSr0fQZ1nTioyJFFBxojMGT4XYWdjqPXLl4tVp
6H37+fbc19bZAR4HK3EuuizLLYkiBt0ZphjGSfEdn3b/FERef8B4PTwk2pCfbg+3toPpTPKU6zqt
DHtR1sKsoEQneozPyHoW58Aw6n1k0cAJfBRPbw+1tqPm9ASaFUgZzvXlooqg9HocL+OzXukFiq+O
Fzz3Sj7dq0EL86i3fIQpq1B6wwFwWLyxp1a+65zVOvRRaKBT9bkcnWB/HNAyjs9qOMlTnJT/qSOC
rRCU22ek+JON47PyXYE/zcELGeB8B10Op/W6PWI9lpy7qms+OGZr/MbWuPyn6Chv/81Y8OW4UF+b
RMupmVMctLJIzg3Z87vMk6aL1InpoklebdxCa9NCUZEQEOghefNiu2QeSEE05ri8my54mpR+Okk/
BT2nlOLu9nZZucGpVLNXOHAory1RTHGGxj98pPhMaTz6gLeRfe+PgG5vj7IyIQIW9Hv4G9DUq3WC
cCkRYIjOdVsG/4x1U+6bRNUfu7bWNyb0ilC6iAYAPWAvBI2a8hxnbRGQofQNV5UM59xTwUXaCinj
6pj3XCWnIU0QIdarNMIKvcVhczebw//0yHwSTLt19XsztX18CPJ8jI8UqOPPKNrynwSIxidHooPa
2VWJzz835giBOkV9+2ylqR0d9VrijqdadYQ2d+BAXMWzgA2PCRSi0kRq0QnESd2C+kW8bWPDXDfA
aI0jHw3Yw6YucSWhgsm1XmHwF810rfib0hmo+vbhNE3A8WiJU13w73x8G0Ig8I6CCjiivl+9us6f
ymzsBXh3NRewgPDTO7596eEb0LjX0PzgYrg8oh22Ys6QZtE5NlBrLoZkPDrZZL8P6v7D7ZFWbj7a
qpJMH4YpEiWLU4Nnh1dXpUNZuxbhnkKxeocnYHzXpGa+hyeV7vXWx2OixoLo9sgrtx66cNwLGu1V
ihmLq4FctfJSkfP1adUf8ZOQuxIn4bsIRYFdmqndxkxXDi11UY6rwWOp28sagx+gFK/kSnBuJe2f
HIHEb5M1OJ9uz2rt0AJAmfGW5LVQii5XLqWwPXnEjGdv6hQ36kT/Uekr7M3oFfzFUOBm6dHBSCGQ
X4RBiBEopu+r4bmHP4Hbnl+dcG9IYIF0W/WZtV2CygL1OzBzbILlUGPbj6rwwjOWfEp/Jxu9/Fa1
bf1SGmpzjEuwibt0iNLnzqygVb79k0p2CvoWBJjasiNe9po1+ZHN4EGUHgxpDP+k3vCEz3X58S9G
suHUgyAiwlk2eHN4DSgnmeHZUmBpRIIiNsR+Yz9q9L1vD7W2+3n05TwaLckl0KzpWxvo3hieA6zu
93jopT8SL8HDGEPId1YJzfT2eK8d8+UNT04JHAZGNaCGxRJmDfxafOBx90EB+Zs+ZgI7szh+Vgsz
fTGLNIDFVMazETrUsJ0vPPE7V6Lpk43utrpXW/SO9sRjSXGwujLDMwoL4p1dY6CBCjsmyW1kdT86
amvFoXHKQe7iwcR2tRK5+WDglLdVhJmvwKv5zCEvoEfaHUsoJwAY2pzeEJ2z1u7OnIX030IU4c/c
iqpub0yG3e98pMwOE9HJF7230f26/UnXLhQUNGfIGQgRfUnGqk17QInBis7TZOYvuvS1fY4Z0Eb5
fF6X5TxtTh1YPSSfqPleXijCi5sOOER0VpDk3gnshO+GMP2CcE1574ih2jtOKO5vz2ztEmMocPpg
UAw6SZdjTmDrariw8bmzlJ+RU2qPRRwF9wID1Q3Q1Nox4PIib2dPkk4tduXkdzUQFSIpBT73d1tB
9IdefOxj6j7l7zCz3Op7rN1kCDGxXpaFlufyfg6cDr6BmUZnK6iK9xyJce+ESnMoFNugn9s3X3VE
Ho5Jwt69/VGvF5JoAwY3vSueIRrllx+11mvAUjnXdeMgoZlp2Bjnuj0c7dLDG6xt7X2Z4o77F4PO
XZcZMA4ldDFo1JEmwwQNz5jDoeQvsbLDpk7sFdqg700Vl1lH9fUtDNM1fGeOrEgwVFRfZrznYln9
kgoXaSEZjRlZX60St4+difmWR1cE428lT1TYd2ocfZ4INH5Y2FZVeG57MVBsnNhQ34QUsgXJuD6v
/Cib94EaBZf7MtTRoFsrSUs8raYt3HjAgCecHNONi/Z6R1PVoBEErGoGML/qt/zR7rKyqFU6DK7O
yMOaZ1Ofim8ZjlIfegzWhl1rOOlWB/96SzOigFUy1ySQulmEcJDKQ7tVuAnjIFSwq5yFFjA9PJJT
qnepqo8nqIcGnutBvvGIXd8T88iIEFLVp8O+vJvK0U7buhVkDZi23WfAlA9VyWuhaNkWmHVtkrTM
EWGiWj2Lk1yenlKvIbOmc1zlB6mLdR/Wp5nnKMYBNmKGIwbq/l9LeOwP0aRD6rx9jNYWlRoEa8q+
IcOft9Yfi+qD4kR4IcEwTx/rPb5y8TPGZbir5X2ExH0c3N0e77VfeHnrA1YxTAAMiDQD45x/0B8D
opk1hmjHBee606PHUDR9vu/yAhOiPoMiemh4AyoWt8rq/ZTbRbFLPMv/YcUO/iQKjokJZN9m/JYM
gfNgB2VToBWPK/Uu6MP+qdOnxn7pwl5pjkVPEe1e0lT/5lux4u3LdtY1Jt8zlftKxoN31yAOgkeK
N2oO1Faa8KehdCjNph2CAWcd87V6R+mi1XdT05WPvcQWA20GpAV2FJO8hzTu8mCf25N8kfw+cDNB
mQkkCXLj0SvaALEEY+qKnY//xkecjiN56HFVyY9OXuKkiCvF5Oz+h7Pz2I0b2cLwExFgDluSHS1Z
tizbc70hHMbMmSyGp78ftXJTRBOe1QAjwNVVrHDCHyysCefHkHdIuCNaKcap0zXEUgTVMYnZ47bp
VVXbzK7oJ21E6NMUPwyJ3qY/GKM1naRGZJz42J4svDlmNIlUo4P4y31fDP4stzS+4lGkplvNhlBh
OATow2PRAbwuq+R8vAop0qurhKVxjz/Z3OAoBj/mM24acv+YY2tV0SsR8ge5GazY7QO8xv25GxTt
r8NU2JKgOwDTEPXTvb/dHH1nO7wUdXSdEuy7KPOEB4lw7FQPf4+Z4yIHykzRj/INMMDVRd7Bh69j
E2uT0JmBYUpc02FqBO/aUn65v+W3jhglZJJdBToESMDbSRnzZM04UcdX2akM7OkaM3km6DdP3Wh3
PwwcY3bO9NZzYFJVoea3VD3WwT7WE2Io6zq+TrlVGJiEhnV2CBas1394EXh8wQbYACFYx9uZyWaP
h3ulx1e8bhr8CfXa75W6cwHXgJgW0x54dutWBhC3LCJNhjeaFmOgq9Fog1TT5HnxdUexo0xF+9w3
u3nh5lB0SshiLPw21uJUIS8OHkBRcjXlXmD3RD6jVBoefpP518xBduJrHQyABeu4bhkWmFTNWTKy
ikWhH6Q21V2EWJtDpGMmdX8rbs0Kl4gFybjECWs8ZWeaoxZV6bIzRtP28BpOzmjcYA9gt7m2M9jG
wwZfQFk6CgRMSCbc7o5YVybsRE1ebw1ZJG127N7NEc3Bs9OZvSx1NA/MZvaevHqPUPg2hVpkZOl4
mZCtmO7qTUUqOCe9JXDIRz3+QVulhtqs1LbbGOOcH6j2o7HTmYumDXms+TmUMM4+3F/rt0waVNiX
3hFQbz4wZcjb+Vtyw73M+4KbElAhbEZq6b2E7WLhVlGdPVgdOn7PISvYuJOAtOVNlBx5PJBSfaJ5
mD7Vmo0hYouZ1Ldc6qKdzsDGXgApQgBNLQ5I6/paGpVcxboZq1x+Bh6fQW1gv9KkB7ML5uPOUiz3
9urR5/6TbQhhS8F8LaDi1APeEBZRBgaDKI5B3jijLWy76HhZfmrU6dm0yuqoY/eMxQH21U7SB/yw
OdnJGjauRnoh9LZeCaAc7NtvoghDjnObJCnJsv5sBUb80cn1YG++S6NhPV8QRkulBbDbG5oOVmxh
azhZek3sThx7GGm+7Uy6W9mz8Q5xpQLog8Bwo22aY9rNXxAta3YCra3PS5yFgABngMbPqheSBXpZ
4rOdXMdpxF6ZAqKLfdvsmTDwdw76xgMHx4JNtBTzKVysntKxCgs8gljUtMJUMJe73Jv44u+xBxa/
zNASL/e309Z4C9xuSQqIFIzV6c6Vcu6kOqY8AeEp8nPTinDLJNv7JQq5fc6FXe1sm7dAdM7yopKD
mrtN7WANlczbOEAmWouvelBrwpXL1jb8QVabX0SK1ZMo7eRzGfc4ETfS+HmeQ+2STVZ8vj/xZSHX
24pd5fD48SQ5a2gq5grMda74psiNngnCMoFLXtN/MPu4P5ECN1/I88e9B2pj2IV5iA8JUGruw1VU
FnboVpfUMC9KMZqBW842ojRapBbHhoJE4aHbWchuW9novfz1hBdItbOkChRn10FaZYWtKbrUuehG
Zx1V6FIXZ7DGk6TH5bukDbRjhQLazqAbdwQyyuwt8CNAgNe6+tocd1ZUMGislOERnGJ2MAWVhftT
2zifkH8WLIZBWwrE0O1NFKSNTecQ5miiWCjk1UnoN7p2bAc52Nm8G/PhJlok7YHeI2u/eofCeY7M
HBTepQIh4Y5ao2Ifm6g7o2zMxwHuhFyJwUUPnvl2PtJkBlYgd+E1IFU7lnlpfh7winQjax52Smsb
SAX4sGQHdPUWBNQa2kU8nRVFJEkXs7Dmh8IJ5glIoql+Nfm/uUtXVnpKFKcmB6zm4FOOQqDu2ein
PoQ9WebO9bdxObzSc2HLEnNwRlb3Efp1EQpM1aIAUgY+MgKx1zSgCFwaboGfqq1ybAEReWqsTn4O
tcNVkab892/3Ez+Ci4HCJuE42Ijb9Z/q0qgqUWEfLVfwtPg97shv9WoDmur9oTYnDB2GHh4KOAsV
4XasqswxXQzREkyR9OcqCGtI7HGpBSg7AmQ4R0andqcyQsjStQKBCk9uhM21bmy18nd+y9vQApgi
4Sw1QDw9SB5vfwvDOWlnGCG9ohZIKOpz5qckkrL3eViJn4mkxWe6LPrzlGH0g8RTPh/w/tA1tBOj
UOyszNu48/bHrMKLSpF5AecpvKqFXDxHPCepi12h9YBi2uAhOmgf0BDLXMcOP1RtMe2cwc0Ps5Aj
UArmKHJp3i5G3VZaL8ACXhNSQJ86HkSwohm0H2Mw5diVp5XzfhJlcAwBZz5bneRcWQtpT+Lq7Y0D
4hnWFrVvkifMVm5/RqKzGUOzD6+pYXXn3DDR9MXRu+0P9z/+20CAccAsLX5HdBHs5U76o5ZUdjj4
SgP421YfJTe0EhRejbI/IgaJPiw1w4/3x3t7xy28YG44AKX6IldyO16E1NasOyN3XF5JfjtW46mZ
BQo0KXpxfz8UrU/aZzxFoElX4Vthi7CwB+6UxJAwtqd/5Yf2XH5rCxmRt/8wFuvIB9NIRYzV1W0l
RpEXRRpeO7jbKNdKKT1zFOfkydjrLG2tIIWdpfi3tObXoUSRkpOOkSldRCZHHyPEUz/n5iDeo3/q
/HN/VlubEJ4ioRLPBM/f6iy2gQR2HJb6tdbFcNCrAPOWNNuTdH4bG5GgLY8ROFMMsNZskzLRBgIf
KbzGjsoA/fipAFn/DYCX6c20t1xjQMl354O9VmVvA0FOOEG9RsUWjd01VE/LQ6MMhglBiLgf46MV
06x+nKJJCT90htJ/jZs0U7zcmunuiqruvschXYGTCNFW9qLSKQ2PV2lC0sFxkpd8GtvkGAp4e27d
TfKvseHVdqtgxKiytBo8BE3g0/qpIY6YfbGQkhZAcfgbgV0AeTyAKM1gaD8mXtlklkD6QEIvcbaM
OPJALtu/i0YEqs/9PX4A6j4GLmWvbHyqg5IzJNtj0XkD6lgIQieNZZ1DW651T0SRWXiJggdWr5PR
HwwKTo0vunF0DhQyUuHa4yLeDm7W/pwgKZw/TK3TXWisd/Vh0hMDe+FU0c+ZBSjXra0qSs5zamrf
zAzHKzdA9DE4pKPI55OVDVJ7ULqyr54qucrsBwL76RyGY5G6kg7wSpNKFFsmNPW+4P69aDBoTfNL
lnMnOkhylT6qdVcPbjfkYIQtOen6QydLqNcGQdyjM56Hdem2dKY+0TbK0VIMY7Vx0doeYrcolKkC
i9JQDIwlvfxO0T/eU6DZOHxAbogOQMTAJDKWgs0f12UQsx/VCFmDRB+yd+yrRXIyBFcxU13e3aP8
Y6stCuUSzi5B5wKEWcUIQYMTdVg09OdQvz7QSBjdOY5nwNDgKsw88Ys8i33FArh+/9xvnEhMjADL
WSqgQ/57O8teLXsNZQGkquU0/ZKIRvo6KENie6RU3WXMUwKArkLw+P6wG0//Qv7kUqNHhgDuanFt
LQr6OtUpXQMVf7JZlDOC3U8DxGGk0fWfYLKkExq5FN7Lvt55LTYAX5AOmPai8MMttLYydIxZ0fOu
j6+VAfMF33lRnaaIspbbI6x1bhsd9pvWBmqL6vGcfwPM03/oNYfU0RToj45Ko6FW3A87GevGlgNa
w4aj8gNRYa25ZeVQ4+JGBppUmtGB95psMekhsNAN24m9tr479TFIFyQgBKeroCOeS12dE9hPuGOY
Vxzgey9z8n/h/5VuArHsAOBtr/O9NT0atkvbDnEeFF5v91qUTHk24Mp3DZxKPXKBKJeg0aSHRFL6
4/39tTUUcGEUcpdcnMz0dqi0A+NFVMe2VuizGvR6fNEo4jimxXS6P9RGWLVorBDaI1rmACi4HSoY
HBvwh87LmUzojZeZEz4MfSk6MINJd4qLPJZ3Ts/GkEs8RTKN/ir1DfV2yLCMnaLH6fkapVV0SMAr
vtBvCo9OhLttaozSzoHZ2CyLCcSSwCyw5HXxMwOZbZmLXqIZ173XCNV8kqZi8NDqzuCE2J03VlWz
wyzeiEjYLBTCQQ9gt7OWcZqjoSnbugmvE0y22QupcVreaEdB+x9WE4FsmtdLTgru9XY1FYSITOyy
IFi1c+7SMIk8LSntxXN0OpVxJh3ub5jNibErKa0CZn8j3hykQY6RKgy1JsXXwLLxyLRTY++bbZyA
paC+dEuAsZF33s5KisWMwYEtXbK2UE+4UBdeORe215aN8fcnYJkM4CfCOsAlqwVMwPfidU6C20cO
jjGRoZwmreh8I8rUA8io4j98sD/HW91d04hkReYwNR2Fp8dBgmeSa84/+EvYh9IBZXz/e22tJNA8
+AAGywgR73YlO7RAJysYncukz4OrKn15jcJR93ohdTvY1K2hgG8gm75gKaie3g41VTAqlEZ3Lu2U
LktXVmcUqphVH4mdXfhKL1qFHBSDePWpQ1OsXaedbWNWIdZ+EOkLtTib49D29PMTXGkxkUMrJCy0
pyFtnPSQOUbyq9H7ZnAH6r0AnvspQSdIm+z53BXaYpBA8mx+kmNn7l6sdtS7g56EwBhVOku1n5ez
bHxA9EE92UVqfE10DP48A4zMuygrzE9WORtfu8QmjDYxbtTed7VkBUde3PJXlWm58AJhd48BuVD4
A0UMNAagYFTYJ4xgqLxRVaLYt4CTy6iYBbbjVjpoddcB12D/aGeB4lYERvZb3Dfd5GbGIOsXuynk
wQtiWfyTYpPWn2RaY1+oyvFekCxkia9FEZmQBEPOFVaLgYc0WcnvfAhUmlL3t9jyXVffYvGGg4VB
/spjvlwZf8Sas2nCT6/Qc4/U1HyXoWnuo+0pH+yxNMkDSJolQBr/Yudb7pzdjR1H3wV2AZ123mVz
+fsfI7cKsYxcK1xGgVEeB5B5fha11HsmY3y+P8mteguikQqEa+iX4N9WL2VXSZ1ZlNAapdkyzxO5
LUwxKZ0IddmBUjZJLunfAAfR1J/0Qvveo/L110WJpTxgvcpqcTuuC8m5Fue9UYC+y7vK8UwQq8jc
WvOL1qXzzqv59p4HJb280tyJgLLW/L481wucQmiFDzDrzwSa0jlL6/73/VXdGgUw29JI4taA93z7
AdH0zcADEUnDYlUeykWUSUffdA939RoT325RuoCgyyivIKlAAHc7TkGHBfgRqXsolO67oFaWuyX1
pPQUaP3wHfuSDnUAIA74uzSi/QSOgp4dsJHuu0kq2T0gdj6dRr0VOrAbMmx/nDFiwXwkN54iGxYA
0nHTPB5xDuqo4Uhlnbq10NqXMMvjrzjuwArVaBCeJ3VMMj8JA2VJd8vxG6CoGu8yFckfeoYEu74G
q5ikW1Lq3MuhnGK7GBqVAWNF1r531Nwp9GW4ALmC2+L3OJR4MXW1GZqUnqek9lQ4rwF1xzL+VEdQ
o3eO++suWy0mjW682xAIAVj7ipv849R1Y12mPcAxIIh2/1Gh6fcdmu1sekYxZsIDmt02HjWN7oks
vfucReGM4sicHeJZMb/jqhP/TIbG+SE15vwuxkj0ceBu+Hx/Z2205Am7QDCid7LgVNfWiiAoM9Uu
hugq5rC9lhS+Jlfuo/y3kOzwTLqEBIIK5fFhQqibfD7HU2JOh0OVSJZvCIx9hNWbTyIy58v9n/b2
1qLnhMcltKul1aat6n1RP8cjUrDhVbFbccr0vDkbQWd4han8tZooKFGENiCTYbm7BLq3+96WbJp5
WRddMYOQfTnr01NS1MEh09I9WfKNWXH1Y3lkUo5eDH5vh5LoNaUIlUbXHG8WTx1n5BqBKH8ctXIP
G/Q2/14ohgigEWggRLQGIfdOZmiBQyo2F8k3pdei0ywZnWfnWuOr+IZ8cED++zl7wo2LbvLvf75l
zVbbH+k80gkUmfh4a7FbBQyD3WdUhhstlf28cTofim7thY4TPKpwIIAU1snOdbw1ZUgr3JHQO7mQ
V6sbDlaeSnoWXkcZ7n5DAwaTXKRaPQjqwXMRBBOAlyAPTlFVkuPXfSOp/+Hcw9Kh7WSQdcMNWqWl
TdMNE8btyMX2Xcp15GT5hT5Q4PyeMOhVfiJHj9UDsghIiHN/xGd0qngVZxrY0qEpdBX4cGJ/UefC
+K0P5ZD7oMbVGBXKXD/c/0Zvc0x+JGhx+gTWUsZfHbE80upOSRICA7SzVN+QnOh5DCnpeOVUNuox
mwrry/0ht77QEvkuRaFX2efb/e/UOsg0qwkuOaadOPPaYOR8u4qJOysDww7M92LVghozj80ZUZpI
/owtlm7vfKWNF5UDT2xMTwZm7DqdKWKZbCxFOrXRnMkbVDP7oBddtdOWXY+i0f0kl4ZtjNAA2MxV
VmGCYqWrHbYXI4j6B7nDYi4P5WBnSddXyjIKUlVkLYuACLWQ2yW1qfN0MSU0ZKXV6BjM+fcmsfOD
pVd7zbz1fmEkVFmp5DHcoiW9ms8ow8ZXRqu5mMksn/rRDhMP3p9ATCMW/alzlM7a+VAbk4NEsfDe
CSqRBFtNDmf1jv680V1kYCQfKj0tjro5O+/UWg+P97fmm9iV6RHBcVPyGsAZXJfm9NqJaEUa/UUv
tTqHKYp+iJtLPLuu4TT6FdGZ8t8inYbvVdqpB7iH8osaNnsWxBtTZsOQiFJE4wJRl7//ETjkqjaq
lCS7S9CL+QU3xZ6KRQy8ZSID3rkwN74o35TDSKucma+h9paVZyBl4v4S03t9Jw2V8Tmo+7w7Gy04
Ya8dinqvP/12SLiFyz6iTU4tbU11trlU4KkkLfJZQwlxwTzwoLc+DQbHK4Yk3nmH3p7BhcrICUfb
CvbWOt2eBzqKUWc3l0iJ+kuHQ95JYq47o7z9ZowCT5yzzi31JqnPir7UgyFoLpiwze8rTbJPWeik
50zp9wLL9VB8qUWLfBHOR/WDbsLt9pBwao2cXgKg2Ajcd0ut5WmwymNoxH9Ns1+GolRND5TOBYy0
26Eyu5rzpsnkyyijsq4X/T/xUA2HEC/cnfVbf6XXSf0x0urhVibNSdOulAFc4mI8gKf3dUnfg+W9
eXyYD71xbSlycinrq8tEJBOBktMrqGrpMsgIw/xCBRuT+CGzDoKn8FAKxGBGZMMOI+2nvcP2pgRA
WxRYKdcYv4C6/Go9GyRG4taKtEvQheF0HKsmVj8afTlE73L6X5ihyk7/jtRW/oXUl3pu7UGo75DG
SV8o5cgvjl7gLg87Hyc6V0lUgF7ISVgSGPMEDlvQdkrjozxpfxkxVy1cBUTab8IN9ZOoWiM+BniA
S++SEV94M0umDD+WCD0VRSrzB4Q9UuCn+N8q8Dk0SfFsEZg/iYUN+iDNlP60jBFZMZsqy7/QRrWf
zTwXT0mu2z86p69LT48qMbmpUCtISbXVniL8vKwXwPdy4oFhrcVzO2ZJ8S4N4+kj4c2AXrmo5l82
jLD8TNsSy1Hs46LCQxNDfRnMadnbtSxKMrm4UI7jQOyMB2gxaG5YFcnPLA0ompVTQvgKWE9/TLG7
lj1Hm9PMlwz6mG4nd86PNDGHj4oyNNFfvvDsW5pbFHiBJFBvWLsvpviv5Zi7yRd1CNprIdn9mZbe
nj7f+spcRiFcArUNydwGP3t7DgvUffWYx+JCYU34TY4aeizPg1/MsUM6adQ7qJmN00gmRHuKUtUr
Qfp2vH6W+iEKJPkyU98THglf8g9i2Hbs3X9xN64y0KocRl5bxlsXi4RllpMEUvaC77KGp12Aft4F
ee9BueZKY+xpF21MCwksuoJLB4Cob/n7Hw+rUdamNMWVdqmEYRzMOkke+LjW5f6kXtnIN5kPD425
kL05qAvgeZUAqNifU4mt9QvXQOt8icsimi6RXrYvNczT6WDLUR4jMhZGx0Jvpy/A4FXqrfEMkTrU
FQFjM4yV6NjZvRUfQ0cmEMaCofUaemBwtuaIk9vzUoaE6aL+WDbYDfuBEpof5mAgsZozSYP9NKSx
87/Rkaf2W1SpGD7Jk6OpR3MeIuk6IhfVe52xgEXHLJUTN2+deDreX4utD4zSyLJ5kc+juH674iMJ
JvaZmXqJZDu5zMlYuYmUlQibc8jvD7VxRmjR0Qyk2bmwl1a5TJI0SS0N03yRx0h8xd+SzvbUDH6v
99W/4yS+3R9u4yqnPcdNzm4ii1+ntzY6isUsM1zjJKrszWH+O7CE/Tms9BIP71F9UtM0v1S5rvn3
R37b2aaUyGGB0kxZSX0rO5GFSVtDFmA9+9B4R2Ew/ifrC+eZko1xKe0QVgn5RvjUtXb9MkhjBrPQ
MV+Alqhfh07kT6Kfx8P9X7XxpcnoFDj6RJP0nFdfOh8VJYxTfb44UWugzN21KEe15ec0LJOdBdge
iiuXMGjhoqxeUUefq0FgB3SRyZ8fs7Kpsf+Mi8dFXfMvsw8u3gVSj2wMsomLgu7t/s2FCmqpIACK
onrI3UiMnY//a/TsSOleX+gVGLW6N4jDqdWAV6Vfv9a+MEPmhCf3fCmlEVTo3MX698aR4+TSWbXd
nOiFW/axSOI0PgxNGs3HqU6NyR3n0fhncCq5eDKbJlV9nGaq1A1KfcCtdYr70LNnYohjq+SRfC5r
kXxGgC+tfVFAyTxShQWmDp3BTrzYUOfPSS1kNLAmw5QI9pxe/9aFKTzbXk67n/Mic+vHNlpvfuGE
9QvKzBYyqXaNKQfMMKt4J8uRRuPm/gZ7U08COklySyhLp3NBl91+CieCawAHeQT4jnv4g5zJiuRG
bY4V90RcEIJunOcHBNuS7/cH3rhYoGwtiA2SeaLB1cD1RG6ftPju9mU5p19CSimfRzvTHvvMLvKf
qjrttXU3R0S4A+Qs8AYw8bdTBbAdY+xazBdlqKxnsAGGjyaj7FNOFscIz46dA7WxtLzCi9Ib4H7i
/VVa3wqpsmrgFJc0ClV/VKlLC3xQXEfU+RNe9D9lKhDn+6u6dYgJwJfyIMkFa3s7RyeKUIUKDR7G
wiqfw96WvVarlVM5ZHsckb2hVs9+Bwq7DIU9XWZ2eHyg1Dl8zNOmJvzNZHXPp2Ajx1gIOICtFvI4
cgy3E1MqdAhtMIOXyZLFNQHFdtQpPLrxbCHpi6/HF6VMzXM4V9UXDqv66T+sq0WmC8ST+3gdfCSp
3FYgU6YLEoXy+7GLslNHmnFa6ig7UeLWEwi7CQAdgGZurOXvf4RTnWlMCRARhoqqRdDCkqAmT/pR
HgvnrI9K/0tg+Z65KBbt+S/tDb0KsRKo3yUv3nghoAnQES3rc5s4iqsFqUoRgdC4bxFzLgJL3Qn4
X+sF61samADcZXAXkGFXvYLaqETfJel0cQSAPmKtLhCeEk8x7qatDqgu7hfW75DPfeVNyJJT2Ewk
W3FlvdYjrKN1lCQVdaIFvfQ+vhijmphu2RsVPWm9Uj5LZu3gOj4IbLP/fm8AbuB5BhNnAEe//WA5
ZkPKBHf9Umd2dhwcOjjVnGXE9/JefXXrCls0oF/BZ5DEVg+nLHTwpMOMWXlTT0c8utqzI8bSl8Np
foiicg+gtXWFIS2zUIcIAKlPrqbGuxqGWiRfhBM46lHvNVj6QxmEH/AxwpklDxBK8JS07Z7vr+nG
TsTF11j0oRcF1nU1q5Jrws1OGi5ZJtofHHfre96W6S94GVLoRto4BH5YKoHitZGgzHV/9OXqWm1G
4B0GXntsx0Ua7HbacNk1EQTluOjt67kL3TRwXBHhibfz+m58T0pAFjBKQH1EAqs7tAkTE/0hpjnp
uCa6E5ItSD+J5mhI4/hJyM7Osm7c2YhtY3GDeg5mAm+rdgmCewb8FDUiN/EiM56cgxnoGsZEuJPt
wNC2ZofjGBocSyuUW/t2GfV8rKbaGaZLjbzhtSB4VXw9RgLVh5KsqQdTy/bO4ta+AYsLkoYUk0ro
aki7jEJAR/V8GUTjFI9dWqJFYEapSVcq/25K0qNVWEhbFHa3x37bmq2B3wR931dMwepbjknR4gjJ
5clNhmuCUSkZRaE0Gr5plZxkx7bv4/p4f6NuvIpA2XkWXx1ReJtuV3ia4EO2JK4XItD6zKWDWCTS
ndfG1pNLlur62czV3C+aRAJmL+o9oOHWfgL1hw8NMRwV39WcOUI5YbvCnLvioz0OOdYiyo+5y/LT
/Ym+bagvFJ9Fdo22Ba/PWg4pLeoyDup6oqg4qZU3hp0Yn+PGkgof9ZzJql2qRFTx+kgpvtVtXZwD
0dhfZDyjs8NgOM4PIt3avMZzoHYXaARBdbn/E1+L+utbg1eAUicddjCRq9hLwoKByzmmDMoTkJ0C
kffVu5ZXB0yyMQpvFEOjeUmsJO8svZwRAQ2L+X9U0svZ68a0/Y7HpyhOshVH0HutRvnVyoFqehGh
bIcFgWp1HqxgqThl1dDWROnQaQ5BPkW5l0CvsH6YUmsHXkxnRUUwrsqms93WQ+ibupXiFhLnmDUE
VTdVfhyniK0mHZfng5im5MdImfGjHofhb7Uy884PYDvJrmCra+gX0BV2cyGaqxbKVohcuTkV56Ya
VAQy8Iz5385Kvr1+gQNTSqLHrlN8WR1iM+zBb+cjQtToVfhqD79Ba1XdvT/Kqzz76nsthk3gj3lm
LATwbg8PN0gSlBnFcZoCaXPqRFi2vmL0CAdSSpUnd2Gbv58ze/jkJBFIllK3p6/ZbEsw3mQnGE+F
bQfmAd6rbftNUMmaW9vBIPvd0LURGjj1iC+MMyA/b89UpTFMy4rEa0Puo5OdliMIAX2ODQ+PEOV3
7mhLAzsIJwsuI1KXStWiNoQnz/g+6BXjd2opUnQ04MpMF4267UsZBrnuiqbo2dxt/wnGciMf0bIx
Exw7DUnz6mbq7IOwBkd4dMbSi9Mq7eAbdNwuphoFw+8yMnvs3IaiQ3F8yI3Cp9MeBp5ixukYuQbq
VKoX1pFp7IS5r6oUq+V3CC0Q+uSZxexslR7lllXGE2nTZajtcHFLCIz38N4M3dNr1XnpYzX5Td6M
Tj22dnBWlsPReG0zFKbbFpQZ3QHKf3UUmOyVJzMQg+KLKkzSo7D7ufGrumhsP3TMqvkw5J3a+/CQ
FOtDIdpceprmmUYESbjZHChxa915ov8zeBZahxcxNygcVUmq/aS83qs/7++8t9puS/+Hks6S+6Iu
sBbsyAxkepYiE1UdpvkTfcZq+BckSfVVjYnpPsg6vNHHOo+Qr5hVw0TDYpyxK6FWHXkUd6ffFtY/
f80x4FcBU+O8LXEPNO7b82ArlW1mtaJjLC+rsBwN5TOVJ/1DVxCL3F+BjbeSocDQYJ4EQGKNsJad
phjKytAvsUSH0e9x9dKvNv5UoNe6IJif6WZGH+6PuRHLUtqjp7AIF8pkkbfTC0FKxsaoaxfDyTGK
4Tl24uOgIs37jznYYN7iGCUNgoVw/PUfRl7CAsrkQELWBXIw0MAZMIu65BrkeM3AFa4xp8QtVDX/
mobacMzl6uP9MTcCISQvGc9E2BP+9CoyQJrSQrgw0i8zkD3eCitTW2+w8+FDw2k6hrWgihriaebM
erhHxlme/dXRRt9/YXkulTdwerdLTZLWlnqYmReRZ+FBDuP8lMbjtPfgbo2ykGRpPdJXWROhhlg1
53TCpS3tDYRKVQtkY6TsCblshDgwbihULkY1UClWc0k6wwl04vTLWMqJ7yiAq7S8kw5aCVbh/jfb
iObIfoGJQnSHmbKOpqwRZfAEIQoy/3JyjnIoO+IotUYbP8GrciSXC8w6K2Y/4fCpwO1zBzVJgr1Q
a9ka66+HTB90Sd5gYL6re6BRC9T5JM28NMJCG83MjQfd7uJDLBnz2ZosHkYoYP/ovdD8SLITf9aE
tvNtNy4I3mUUDkDMOlQnl6X6owhiVqYcIppkXYzJLL9midE9W7USHEt7ML5CvQz3ADGvB2I1a/Yr
txHyDbTM1j0Vu814KJzAXFKx4kUujPwUzgVsSseofHroeOxMTuulw4jIQBiDf69ny7+/ATZnTdb5
eg3LJN63s04neRqjTLYueu7ox1RTGSUxR1/KAuGXmpXsVV02DioAKjAWi3oW3InVgIlIMjMJegsk
XQ4tYeygLNSNXvidjZKVVem9R/s6fq6ClsavLbeeA5ffn4wE/C99EZ9Gun2K0V7+cn8lNi5rzhzQ
Ge4urEnXwtzo6fFEyrF5kVOk+Xgmv9lOp34dB/27KNTx2g6dthOQbK3Fn0MuN+ofW04pUVsdZMng
0rL1Z+IQxTV6Ee4s+Stjer3PyL/JlyhsLIICt8MgAu2Ac+Htr5q8l9zKwjHiWBZj9UGzMuztu9Ix
SnfOiPKeijZqy8eoCtL+UU36QntI5U78r+tK+MJ44Yr/QbHSpQ+6WiAwNmGk2LqiEErjZnmE51Az
DOlzYA7m7zZFg8vjwQiJWqVs/EKjU7JOY4h81CWqjNbyg5pw2NfkfkZMu4aZ5JdNogQ+IjxG8IxO
dNw+ltpS3w3N0Qz9doDz7ramoe+hVjauXLqN4Gupf0PsWBfUoJorZRdN5mWm+XVIzNA+1Ina0EvJ
5Z0Tt/FMMhSVLY48wi1rP9XUSI0wp9x8EWEc/UoN9GXtvGoPOUJ8j7mpjOe+zybcTmVjJ/3Y2m6o
oRJb8k462to8Ks3r2gG0b14g2cyHwlBR3B7jvfbt1lJixESLeHH8NNcFHzObpzRm9pdhHrMfc6jk
3COJ9jWNos/3T+zWSKBZFw8MwGdcorf7upu6DBxOzmvsBKmbpnH5fSmaPsYdoK37Q21dDlxai/oP
sSoou9uhpALaSVWxP/LR0q7Iw9QvZp6rDzEVpgd1HIxvltnsxFOb06NLBr6OhtmbmzJMRi1NYhbS
0kKY9hJqvjltPVEdNDSY/3d/gtuDgaKlkkXMuu6N6Y2DjnUojEtcaMthLInGJSU5Gz0+u3871Kty
+PLq0aui6nm7lhNBLwYZXLSOms3vyBdl5BiM+VM1w+u4P9TbHc9QwFI41MtLa64uWEOHuFHQ5LkY
Qyl7gcaTmmetfbw/ylvNJho0lIhYOXIL+r7L7vnjHo87WZ66NNXwvUeR93u1VCFduY64rIY2U/RH
UWkDMJA0wa4yMp3MPmGMNiZ0dm2BlJJdOc3Oa7ZRvQJCvBg2IzH22s2//U0jSulpB7bo0pTJR7NC
GSABZXDONNrMzSMU6w5H1VlHWab4lz7HohEcJX4Gso3ej5T6atKNLzvrtHzZ24cIz1qYyXwRB7LV
OsSa87JuxqxUL3o24emOPqVUPMRFElgA1ZzwK5mw7pzHAskPtxUxIhG5I8/SNSvjLrvmrGty1GM0
8Ha2yVuGD21oIj8uK1hmNvTR28VCwwzo81TqlxE/HHFxJsxADtk01M7j5Mj991lyIL6JNrVLL+h7
ufPqMbARHNBbKf+i5t0on6V4VlFgtpSsgiHcdd+BF0xPVfx/zs5rSW4cadtXxAh6c0qW6aputfzM
SCcMSaOlAy3or/57qP/gV7EYxdDs7oFiZkMogEAikfkarf/38TJubGqeHqRqsFwd1GJXu81yploq
emPQVM7Vj1kRqWMwGTYSjI/HuX8bUFjGkYmlQRmP73W7KH3nWK0bq8ZFHQrvi+gj9QAup3qLyDQ4
5tGZ0zzo9EHUR4jlToTXaVhoO0DL+7irAVzjtlguE2oFq7kqrl7bWGtxgPnDR/aa69cq4p5+mY9K
dKyVyXsSIHV3UqatJV52A24wSOEz/O3UkyoH9dhi+e3NvX5CaiW9Isej75zR+5hLvRFYKq3H5RGw
NuvFOKRU1NA1L/RH6uRILdD70XlV9B5KprpnUP0rCK0OH29WRFFRk4Ic++sM/BakVJmkTVhKai2D
U+gHDrpdfByyqume3UIZO/QBYi8PxFh1n5DCj3Gs8NQc+b7KSdovsYrQ6aFVxrJ4oreSh0e1TJL6
GQqyYxwnZbDlScvdeq8/vPEl+NW/yNw8Fu5kIckT+xHVIeNSVrl1mShxvZ/bNNppG22OQldjcRwl
dVmzjerBLdLMGYwLqROCFzyCffZivaNKu7GZAWYAkiSPsAF+r16Yxdw6oTHUA+GP6t/7ovX0MfCg
rGQH20I1z58k0eMNivzNzsj2feClt+nwsuYaJGIs8//t2xezPbpOWY+XWHFqWN1Dc+67In3RlSK6
THA3d27EX/nQarMt7w2QXQilAdVfxQ5pmJC8R6O/9NnQNG9yvQajiEcN3TBgZM071kfRL4vE/Smz
p4jOte301jGyEBMM0uWDnwaUhOtDkuepdohG2URvRyt2P2P1BVyoM4V44wgE6Y/IWVfapzjiXvdH
9IATX8O3NP1mwM3LvlQUMb4hMKyVTxmBTp5kryfOaRBZVgY5KWT0Qbg9AkpxORvVTgTdOOBIgRFA
LJQckZBYRa+47srK8NL20o7SKymNG259Hosp+rK4QOtvH8frje3Fu5UEBNl3Ntja0NOJQb+Zddte
0tSYPoaKFNgCzWoNOKbVTyPXXn0YtXr48HjYrb21qJ1RU0UJm2B5u7fiojYyYUI80cbBeycwPw6s
0qWWDQn5PcCCPZ3v+/cT4iYWxftfXMS7oipczI6cFAZIMsbW+6HQ5I+idOMAg6TxGDft/MNmX2FV
K4udXb0RJei2Am9GChgU4bpeY1W6rMIG4FpnSsenZdCercgaz4/XcysZob4In2YJRhBLlwX/7bDW
s5sOdWWPlyHpsvLaWqEqn+xU0y92Rf+B44HlLW0fV1EOosPV+tmCVqd/7LSQnnPfGWH77yg0uzx1
uVo270IdY4kz5aThs65Osbnzeze2nYXUBmW7Rf36DhkshsFIuyalIQvDBUyfXb2bhAhJl1ojwwOw
CcWlHFvhHR6v09a46FeAdbOwUaW0cbtMVWokvTuH00UpnepJdG3y3myg3vZ9pr0lmZBBLJrkr8eD
bmx2Oiga+ALSV4Dhq0Sx75GWT4dqvBjuXB3yVM0Otdu7x7Er/wrL3r08Hm5jxxGz6ROShSwkS/12
jk2RqWbfJNNFys7IfKf39NjH0mQPFLL1ggEERReZG4L/rK+m2arpIqMlf8H5x50PQ2Qk35waIpJP
ZcpqT2PcmBdNqaceUEGWfFQx1dDPvVlbLyN90unb43lvfNvFXBA5N64rDTL37bzHsFBMV6jywhu0
Hq+uKWsKgjodUyTQnjMlkfpRE3H557WLJYxBKDBcgGEc8dtx5yxTEboe5GXu0xBtuzD2sbWSTz1Z
yPHxFDeya/5+3QEiTG7LQ+12qMmbAPImlbyUM4rTSIpqft2oXqCmCcttVOFZQ3L4lHCWTrFbzp8e
D791NWFVD6UbtSZqnquNPEIdyiYBzW3Muulge8DKfZMssDnIvmzUnX28UepGsQSE+wISXXLQVT6Q
zvAlEr1qL7MxoBusO13u+oUc83dlyPkOKicPk1PtcEcdjUQgA9qmWvS3Gtt6unMpbxxhcm2AlbAy
yffW1LG8bsHitxJSJsZex7mNuyceo53vlUV4kJ1a/GmRl1zHhp0NwY9ojhb97YdWrFSzoho9yzk1
Y/hq9XQ1wrqKd6Z190GXYTwye64njvK6BtFLfbCKrggvNZq3PzrLiN8ABxpN3056+48TGwaDRsjW
QQKBXbwqh2k9B1QdRHgRaZ+dSnvWfUsX+Ysl5j3lo/uts4yF79siIcE3Wz9DvXHsE6nGWN7TWKcB
z0fLM+EeJ3XuXyRokbNSgICfUSkMsK71fHZxufMN7w4rvwFfkf/XXOQpvLqSMW/yUkyVkE0nVUz8
asqspwS16wMctzoABdQfIZ5rQT/Y1ovsd0GYd/cA4y92ANTvOUR839s9NGgznPROeherCOPrgERH
kGX2H+u9LqMQC6iAINMBPuV2lGyu9LjRQ+9iwGD8PNZ4LwpUwb6kAqtkRRm+4ZC0p4K/tW3hEyGn
xAMF7M0qDCqlF89w3EMqdLNxrnAJOY993x7drCp2EpXNoTyUP9m1y05aXSrS7ClkLJs2xOPupdDV
4rmoO+fUVIjcPI6uG9+L7UqZC6gcooZrgdApHKlDJ6hX0NOSf9UGfnUwHvqdKsVdJryUJ+hE00bQ
+d+6/m2XUTyNJg9Wo3ez/0V6P5x74YAFNhyJsM+s5YbjG1YRn/Os2vMB2ZoiHSkqESA3kC1YfThM
x1y35SlzrUA8n1WjM4aDaiZZf3i8lFvnf9FAX2AiILMY6XZXInUWRrJllmUhZX/UqMxUQZRIQwS1
M+RZ4OVaYp01ra/aQE61JXzExvIPZtYUf2wTyIovWhMUoyiKUUm5/S1eO2eFhb7Oda6i8QjP9WnO
+6OXtOMTyLo9fv3G9yW2kpMtui9AyFdLPBlTgilUhLOMUdWYWzreqeomG7ylnX42ar2+6G7e/NMO
0Z5V+l3+tVSxKYAtxhhcket0cMxKj8ofArcCiwp/1BbfNiGyT+ZkGM9ibv6XEyd2ajCbY4L3pk6/
ABrXwOTaK7RuEHp8beM007/ms9Zqfo6CsOVL9O7t8zDBVQrGlGf06fEe2wjv0GbAP3CBYgm7dkSc
pZLQGMuRlnc60Z5Fn0V14MrItD6UmWzeIAE8fFf0DOmrvuj0F4q/erO3z5cU6KZkwprzmZeaI50E
XlO3ewuNAWwJzBwbllp2yl+L5E98EjHcGh8VyMHzO0quc6BAD/0OUNL63LUVhWj2j0Qwq3b6j3Wf
FXgV5E55ebw+v7yz1r+NfYAsGm8ECIurMzgbScW6ISnquc04XZNSJJqPI4TT+m6mFM0zrzQcpEEb
W9p7qypNJTAyzqMvrRHNDb0p+txHuC9XginNxo9hNJuDL6VmY9pBOf3aadLsDgNPqdLXAQjmJ69T
GxGkuB9jXjdO7hsUfOmeTHalzgt/LfmRtWbHRpzt73k3Gx8s1NQMX0OqM/FVGSfpMdMxVMMuQrHk
QQo3KY9aV9s4C/Yc7hPa6uNfZWPkiHEPU/RUltaAhXmiqV/rKgl/5lVov2r2BN4ROL39CYyr8R21
IOCDbeFV3nNYzIBbq6GS4WnK5v5LM8e54md1UvYHESnpcES9zvJenKiKJr8cBqU5eMBsPo9xq2Sn
mRrZZcqE+q8bFs6AEHfTfs/rHmfpUpnc6DiCfxU++zXR3uA7MP6lNeBQTm6YLAY96WTsKWxsnQPw
WwAFlw0IZ+V2C5pdEenVgNKTDrT3UMpiPKbVFL4K4Wqgfm2IZEpRHJJxRLi2cMMfj7fZxpUCSY4M
BMwTbU9jFV1D3BuQScuja2HCBHWVyXoJRRl9ejzKRhpAO5C2oIrsxkL2v53k5Ka9a0eYuRSR8M6F
VOUCfYhOQz3vhdHtoZYuP68siL6rNBk6hHRCD/OBOdO9Y9uN5nsj1YZDBqb6+F9mBYmWaZHjrGE1
VdSRX6URngr50IK1Vs0Devaz3/Vdthep7tBaRCoyUZwOFor2XRuvGUSMCHeLWC2eB88i6oqjEhrW
J0Mp5OuYlO0lUQsRqBQfT+2oARMxQvHX4/neA1r5EWzSpQ1GA5e64+1nrMG64/FJitXhQfKFbmIS
+VWNO7RURSpPE7Sy/DwiWh77bcb18WbShnI+lGAfv6ARp3i+biPHsLM2W5cY9X1Mv5eOGYt0+6vU
LJ8donR0JYr235HRGA0ULyL1sxO28plqHdhjfRj2BNp/gZNWAZpcEI6zicq0cVeXgpXUU0xRMNpt
a/RDaqBL30vTyr+V46R+KfSu/tBPjig+6Glf0neu1U71o8lOJ9DmjQLIqm2dD6Plpp9n+gHCx19B
+QZtpS+CYu60T0blYfWQFHWNQ5gxKGaAPIfWHVw7nvpDolTNqUek/A31dtn6NUERbWHc5T+CYBDW
1ag7FzBojJ5VEM+x/AqEvxDPOXycfzH+6b/munCqIxyFzPNHa0a4WsAs5c9ou35Ip7r+V0kTZGhL
aZRIl0RhbAWQoFPjmBVlKEn8pvKbdLVS8xEfqcGzp0b+DgFwpfwHP7PyeQgxv/0YzWN2zE05y+da
jumPGkftnxitDf8+3p4bJ//me6xSN+K9i3EKu3Owsm96nzjHqXHqoDCz+emPR1qSJSSdkQ5buGu3
O66beMwNLYZxkwmUy+pB1hZD7xyKZLTePR7K5K9abTJgkWRouL2i5biuZBSypomktMm1x2XjuZ3D
EWR4U+4coY2lg9JiuEuhCFjiujKFpxIdIQN/S7sOu79N3MVfccFKTgXIsp2U81etZz0jrhyWjxcG
XarVZ5pyO8e+VIirHdpVeMx1U6Es5ZaR9J3B7cZjbeE4dCJf7fVzOGqyv+YYORcHt4+jvwW6I3hY
0+f4Id1Gt/zeTIrqSLkaNLnudZYvZMlpMJAFHH28iKKzpoywWxqvsVxe8Jb6tpKT7J9xeZbzs4yb
sPVJqtDrSuhy/+vmU/PFVrzk0lddo/tV6SWvdVpG/9jog/wTRurwvwQZuhITHRfwTExH8Yen6OJL
AV40OtqUs+JXy0I3BAFD80NL8+zV4cHG43BWbVy7xFx/erxJ7kvJNKBAvEM3QBwTRvtqQ4a6S/vF
irAXV7z6mwoF6ivF4vkf/ODmd13VDm+Hpsq/aXWfVE+JinC83w9GVx0H0w2/Pv4xG+GYXAaoO+Ub
5LzWtaPYQreor5PkSom9eXXb2fZ1wGnkfrZztMpU/8ezhL1zTLY2MBoDSyQG808UvD2RA+Sptkhm
3DLaXL8OMqSmGoXVddbmPQWRzfktahZgVkk813m5WlrdHDHBa5okVBSXNvbHSCvwOId8H37JOaKz
b1Jz3PO/3QoFvNWWLvZC7VzjJVsVWWHdYWELkPc/FW14oxa1s5MP3uujsJUW5h3tU2oozPB2JSeI
4K2jT/FVNybjoxs5igb5WtDKbUMz8Z0qEu8U+iY/6iIcL7KvROzbEhbmcciHOmhbNdVO9dzX/+EL
L2hAkh92OVv99ndFetbnTYcVWatr2eugOMN5QJr4JZux7Xm8gzcWeumgU/rEfYBTtTpNJThnVzS4
ho+6l39zGt04lWmn7OADNvYRrTt4QRRz0Y1Yn1lkRrB28xZXDJ14NRrzAe57MKnpFIQZb7QO4tSf
h3m4WPyX6u4CR1mSzN+6nMPIzrFamIqFJcTBtCP1bGtD5tt6Hv/5FQmKCR2FBUy5YElWQ6GzBFce
A5nBdqr3c4LWQSAwSWpPM5DvbKf2t2zK1Z0CKHXpIVGxogi4mljWglPT8pSjURfl+5oXzEfpuNMz
tDb1GvOKfbZs6SpBFlbani/zRuiB/ExnfIEhsqarmUZqOaEwY8fXKq2946KIzTvRozg2uf9lYzIE
pG7OJxfgamPieKACpeBslrRo3tqq+01t+mGn7r61+5cCJ91PdKMJyrdfDnjkYMzctVdNojY3ylDG
x9gwG/X8+JRt7f8F/LMwiOChrSvfUoc7lEZoZ4+FMfg9ijxXBZZU5beDWgVe1vZJ4Kl4Izwedutz
8XThvUCxgT+spoejp0fDgJuiVczwHeTWPHA1MI7w7fZo0/d4UJ4GJDlwmuknc+CW8tNv5y0VsSEj
3EOvBZdCeNI7WadvRRNH09EZ28g8GJSSKRfbpvzp6Qre1Q1N388yDo0fahR1HwvRyt7PC6uqfTSK
nL03zP23Rp966eejq0h2uS4+aEmChFo+iWtFMoSMRqgdobZWO6dzaxSei+zYRQqTyHq7DK7X8UZw
IjK+AePqdEbqBO2l6vinH3ZJNhzacaCcKWauPmzVxZR42lpc1dkWJ3a3ODeNVl2yxh529tDWhFDf
wTmJpJzovfqu+I6muhyG9Erh3zpUQlbHBj+5P8UWGTSpuX2Q90Ol4q4hn09tl0dtml7VNtaxVWnr
ucXGxRZvujYyeEtXo9Yce88crZ0PtlH/Rx91eetj5+IQalZtm0Y2bVFYRYp6fGmJQ5LF5o+0sUPN
n0oly3zVm/oXARLkey8FxdIFMftDj2r4x3/+UTk7bE+OEu3PVcRLdTeExqXjQ1a0KTL2c3XUyyrD
RTDzduLefTxizkwaqDTj3HHRqnCKB8UYk+tYY3OWta79nXaGCPAfbD42dY2k5yjHnZ20/P7bi4tB
Af8vfrMIGq7JuIjhaEZN9fKqz7r2JKcqCdQSKZ5m1JVDWY570e/+ouQlpJHdgFAnxK8/bJ3GmNWG
fXJVq7QIgz6cok8U98WznIb8xW7V+mLqDTL+C073P3xLFpdtxZSXBOQ2DMA5sCd9YOxCIFacqr3j
e+Fg+haKiztDbR3QBVvO2VnERdf4uEypScJzvmWozs1xdIvqqfTydifibHw8OAhQFzHIpQqgrSYk
Jqy9xWxnV12hfCzy/IwrbuwjajMFdjru5Iv3/iJLdgEGHSITI4LRuV0/m8JQ7ECyveqDjnN8PEnd
DXq9a8ZDBVYz9lMNN9nBjwVJ+FHtvOxZtSso9ZHdz/867PrvhZirnvSkg/s38yw2gwGa/I86bzXT
V+oogkIMxCt68cokDn1dVbyfPHjHtxbWy3aA3rz51vTi5EOtYQzjQ+BvUNcuc2M8zK0mYB21nJuj
E2GZeBjQQ5vOgBmKKWCdwJ1YmBSJoBml2QSNhu9c4DYKl7+QuZkEZaWaf81GaQJjw4BQ99NyoqJl
isYFLW3xjx/Hll+id6vDB/yU/UElZ5EqXC1oBHNEwd43vUZ6h+4EAij2aaIt8C4pBlOcluHHgxXJ
zjq6qB9DEq0z5aXPB4Tvk0QEhYJw75Nl5LkbOKVXP6dqlO+A8X/pla9/JLxukmhYJVAkV+nlGLHE
oCu41iI0Kc4zPqmDHxpJAkK3HdzkBTvTSD3WXdW9jcLRbAN2T18ek64Sn7RpFj+zJmn1Z1tNShD9
ajviyNuYEC2T1DkuykDpQe0Td2QHq1V5EVQQlavn9LisuO4CDQ7RPxyPeWjL7Kqkab8HR9g4rMQ/
WHl4DjHJ9YvTpm6RTB2fQSs88cnMTc83UrPauU237jQq14u03GJ0y3G9PT6THQMfdBvv0kgc081Y
zQ84hiYXzzPVV09i6KWEbfEmV9oOZY96Dhyn26N+/6pFr78mXkc2uTWEdnONF5aRbuTZMCGpleSG
efSiPq4ONYqkzaudlB4uVhRqs+fM84b0nLfcfsGcKlmCQNvYWH7beoN37oY2nE6GMaT/yNypkeKO
2sLyLerd7gu9iKn7qWp8dLzFbGrJOR25z2pnSYEkNqaBRxk1PZ5gSq+WH6rO7atT2WbD91w4An91
HmnlG9edvTf2jKLBAa+p5h2u0ek/boXitZ8KM8v5v42SX97m0xQo0hlSX9EN+cUIees+zbGZDx8w
3qMPOYVTU1x7tNwoyyQdbDr22XgQ3qS9VY0ZALnjcQHuXAD3WT6oYSjWv4ReeREatx/bDENnFFGx
HNSpfUHepP20cG0vut1nf/zSZSi8Ssg5aQWwsW6H0tqBUk2XKZeKvutPy5HfaH7ifDNqmdiJWBsX
Dn16qBkIFi/+CKtZARdVzTLNvQsikyMSIVZhHgatiQIlk/WBZHLPoHyjsEhIoDNLyxQAIa/528mF
5ZxGaJC4kBjQekxtACdDlqNgWnX0ubpSYIgjwwCtXHpP9DGfHWTCz4ac9J3sbCNxAQpGRREoFri0
dcrtxFOe0hThh4SjcRjqbH5FYaw9sgGs17ZTccVycudkWXvlzI2dxMC8T+Gp0Ylfa5Q7lHo9o1pO
rOoVp1CmasA7H53GPjLOf34hLeQNbiLwsPRJVtluY02O2up9eNEZ9Y1ZJOg8p+4wZb408Ko82JgN
v0+T3hS+U6v0OBNj7JJP3aDMX3MV/VHuKZz5PhuhA+WQ+9SeDhDikl2rM776KopxJanoj4KDoky4
upOmMcJZp4m9i6s04pgl+XxFqi+/PF6OjYQclCx/OwXthUS1CtiOYeX5RG53CXWhR/6oT+X/psxr
FsBB513HLnOQ3LfiZC97/JW4reZHSoduMUku5KE1NYlC46BhnMmRnoljoElpHVupkPTitdx8mWUY
vRc6vTN8kNTnMYzw3QYeagUC24VXqj8ikEqvvPWMUTnNbqd+jCY5PAGpUf4xTDmeY6FkO6v1C/+5
/tH0ZhccAW9gmtK3RzUVaAR4sH0urpX2H9oyN0s0/7DJpGfnWfRM3MExfZSiKssPrX76PlrJ+JNb
of1gOhq9Y7xZNEihsdEiFqiFVk1qoyOIHDpV/zdyxjq9SidVTu3k6BcupTh6cqsp6nbi6UaQQy6J
e5r0naRgXU/rvNmRXowHItFFXNI5j89DZeY/03HMPiW5on14vM02DjgFFh58S9kAhMJq3eKsRper
ZTwdTs0PYUdGHZR917yLqCdkOxF8czDgiUjbL7T29WBtGJMmx7ZymcYuPVB7iQ+4tmMib83W6fG8
NtIqxlkq5rwbgF2vXidlNnilgpfKhcbzGGgzyljlZO11Qza/FmBEtsjig7UmzriWChgnXi5aAVSl
qnHgM6mNnLE2FIe4RIn78ay2FpCe4VLjpeOOK83tLlfmLmuqFEDpmNvdwQKXc1R6nTeOLPe8yDaH
+u1iX8WfEXRHPEb4e3V6EZ3oCGGE6dnJ5yhMtOOfz8ozYGgbpBJLA/Z2Vg5tzwFqRnhJTRX+QzcZ
TaDXyfjUm9g5Ph5rI6xSVPJ484B6W1QxbsdSmlZPQWt4lxxF7KM05/Q1zvv04Fjz17qLf5pSG3Yu
to2VvBlyda8NxYyZiDV7F+TmKpxTUUP9WPa8MchQ5V5zftnXqzho4pewAGXI3Kku386v1sj+1akM
L+icFa+KG4rnrJbmc66lQM161/KLXvnk9Pn099jNzk6esjVVIE62jlcs5aR1FZJ/OLeyC10YUmp2
teOOOl056/gLDXu38MbRW/ieqEghXIfw6hIAfqsuT7CvNInsxqXEZvkwVwi0DEaLpp+ZJAFvOXtn
k26NB+oOur6H89QdYbeDod/1Re0hxNWnp6Qd5n8HaX0x21a/Jnbv7TzYNlYSBCN8JFjeQGLX13+i
JSjYNAucI47FC/EU7mjSFucODOTOkdgcCrmKX1cOz+z1SS+TLM8r8ini1fBiFNb0SlnAfte5RrsT
vzYwVItCC6I3jMZZX0/LskVkzHZIWCbzOE1lO2NekmXnkTb9WdGciYweE+3GjavXxqjav/IhKwJd
q5TnCH2yP38nUZL/pUq8cKLWpBKjnnLoALpymR1XHqciB1TtYQoQUZfcAX5sxB3UxjgYy03BK2YV
4/qG1NTpR+XSinJ6qVAYf9ISRT012OQcG2m9G5Uy/fo41m3cgYyJtiAg3wUXsbotEC0VQp8n5ZLK
An2pqcjeUyJrdmo0W9vn91FW26dS89JGjFK59Haa8DpHcdNPvTrx66QHH/R4Slt1DBo11IpdIEj3
WI8uFLPZztSg4JU435ysSI+1M3sHE8LeFLReJY6OlsxvtToznSCZDYBadbgnbbC5sjyuKMsvcIS1
t4fR8KJPDRKZalLFFelYcfUwu9g5LZsruxx/4Bbo46xLnoqaOlGaV9FVGhaURFEbvouN8qvn5f+h
p8NycghotxgUqVdp4ABeL61rIKruGANw1L3iSfT5x8cfb/MMkLVw7oHcUs67DdmtkXqNGy5yBw1k
kcmZUCW1M/OgpHi79iKRQZfF3x6PubWGNJIwbILDRLd1+ZK/XRNgVbTRQYzyak6RPAw9xtfVzGpm
odijamwO9Uu3GVgDJ3x5xP82VEnkFGnEpqCgEAXTlCFtIdX8EiqRPD2e1fJXrW55RLWoFsKCpwS/
Bn3yDmpKFcWkS6vN4tx1rnpxhi47DVJLDzmyZ194d1mfW1QMdkLm1s5fkEYUKnkyAGa+neQwUqMY
PGJKGFfeuTTz7OAk3bRX7d+YHw38pc6/gFrXPdMsirXBcjnlwHrti9ZgJ4bdxR5uYuuDEYx/pUs8
5vXVXHR9jkdsiJVL0avTdXYb8cMrdONoO6P2H7b+4ueLIqnLq34Nd9EmtaGvL5RLVObuYUGo+Imt
dmckxftThsCnn5flnvLh1nmj2QUMe8kiuAduvxVoMS9uEIW6KuHQB2WujRR+i/6Ife17252A1UMj
2gnQW2uKuMzydCVqgQxejUmxItYh0l4dLTI/ZmWTBKZRND8mZ/7yx2fgl7QIp5t23h1DMU9nrZIp
CCKl0KMIEoTZPBuY37wuQgeFn6B599FuzWo+o2f/x+Kvi6wKKS7dNcqsd9mgk7b1AFM+ulojIFFf
a1TAcGmOsNjjSW4cN2QnwL3D2uaeWcuomGVox7W0omvfZBU4EWtASQQW9ffHw2zEk4UpDJeXCgDg
gdVrOc4rfZrNnpKawBCQHml3pJmX+LQpw2vD0yHwInh2iaj2nplbE2R2HHKefzxXVntUr5TJlrif
Xpou7z9Aw6mhRWC99nh+9woXfC/KaRyCRV3JvpPb6jS6fJ4ZXpTGmjF30eOa4rxjxtYRjeokXMC3
+gfOLv27ZtbG6tDIqW/OuZitpco79pVPP6j1DqwesHRdK7TkZIeEZwg8ub7XXN0qPRORUFXBspHH
9briGxZpjeoWLNU4Tm3p543s0G1XcDj1lWqaKf0NReUc89TLQx/OB5qOsLcGGiaz0TmB0RRGtZPC
bn0q8IDEfPQIeTkv//73+80dIystPey3TXV6lYo3ArUf93LyrScCBxRNVHjlDu/IVVQusTcV6NR6
l4IZ4liIleOoN9XVLfCAiWwIFIbAeb1z8uiVfvDoI5za4+fmoTWjp9F5Z+cs6evqql2qVWAUPdp0
d455g9UpPaHGvQhlyrhcY/ACsL6tpD4U9uTYT01UdV9VRa0nP9R5oxwrrbCak0Ff3/UzxR7Sy+Of
tBFil3DH+iyWxDC0b78DoTdvJisLL9mUiFNDy/jFSEftRMG8/Q+fHOECHi7QijEMXn7Kb588n8uw
94aE0+mo8dFq6/SojPUevWf5ouslxgoKVwngJ0AJVnnhOBWhgSuhcrEzevpxXUVPvaplYF2aEJeh
9Mefrx/F7YVOtCQw6/euxzsaRwQHer89moHa2O1TVfSpr/eZ2OFLb9zAuCXxfOdb6VQDl3//2/pR
mqhVzIWUizIl4VkaMlV8026ql17OlkEmGmsGVsLx/NfjKW6Oy+1I7GCWaOqtxsWtqc0qi1cSsffc
dEpzdZ0peg5TzKQQvDauozT2Yta9BBdBdskKqe2Ca6BDcjtqXEFr16APXylrpMZJltTigwTDafhY
eFc5ATTU7tq50Wj4qRE3PzpcSX+4DvY5fm+kIemJmpnKAYqHMz21gPYzv4NvvOhYNVN3dGMxvJ9m
TwGX0GTj4GtJh6RlhGta5dN0xC+szMHXntrSkv+EFaTaoOnt5ovaQux4J72+v7QlOK6ntGrQi+oJ
ZNFOfrx1ky5pCVUFUmQUe27XwCFCJ3VVUaFV4nL0k9HJXuqp8k61k1Ko1ehpn9tGmN9Gq0p2YtVW
gKZiS77gomlOo/12bGHB1y60OkTmVE+OXW205zwJ92DUW6eVai1twV/30rqSUeZ02tWBG1upU/Fk
qY0KnrFpzmFldWiaGdlOTXHryU9u8P8HXMW7popFF/cqBh4OzgJNIvPAKOfobTQCheNPnm9OSnwQ
YPZ8PdRKHiQ0Fh4fqM1JLwkY9xH95zVtp4odVFSgfRGicOMYSUnPJpTFQO1N+SZCyGUnxt8fYHCz
jEUaTRYNyOr2U5YpkBAvJV+B1DcHpe0pb+Z8HgJv6tyAbprxistm/+HxJO8vlttBV7k7pDXgXPSQ
0crWhoDDDK0T5k7Qd2JPrm9JKG9DPkNhuQvkkFuVyH87PxulbRHh/ENnvYnej6GXBHk1Ic3X5LCa
hC3L91lE5c9TZHnQ7WFP42VrqgublPsTDjwAhtvxWV0wHm0HbH1urI/xOBcvbldX86XtUWTauUU3
B4O8Zi+9ey7S1ce09AHKFaIY16ryqqszW+WT4oTjOyoE+s6+2RpKXy5SsBgUctbQv9GMJjNtBDBO
26sObepWBw2K1lFmptiJdFtDMQi+Qa5LM2/tFqk2RaVGLcRT/AuV50lTxL/S6NuDMxl7Mr73pw8u
85K7U1yg0u+tIoDocmVadBavMU9mRXJdWMYQnbJwyA5Idc/Hx+dgI/lmvOWY87BD7mRtjdfIdEqi
wU6uJoCMT3gPhRjlhuBulVw79l2H1LK0jVOXRtMhUpLspao6IEWZZuzUQe5vExvEFsTeXwC9O8qD
LYa4r3p+SDi06TuvtLzAsHlSG+jaB+Y4WX5SKyARi956v7MGy6Zcn9Dfh16lLigcCavvpuxazyr2
a34nq9Y6qlaWvZndIaz9qpmT3qcfDz8Xx3Xj2vHsqq6dCNWT5GZuWb3aqHfuuI3bALl8uJoWDWuq
ousH49gV9qIXBma4mOJDgR/duVXm5JTir4wwi6iejV6mh7ZHs3mcm/icloP6H7Y+aR1zo/Bt3Int
SFOTusIeuWat5QRh0ahftK5rAztPjZ3vsLX1XXCBvM4h3LIpbwNVr0Y1z0v4NVk1/41SQaEGLsIv
B0VinlVQANmJVZvrSwLDSAZCW6a9ioxGbPY1mWN8DdNOnPRY4+GbTLnhL2KP6OqH5tFq2vS51LX4
rVVTtO0X27DHu29r1mQyCx6BBJac8nbWEmxLIaMhueJE435Vm9Z+209ZcUKURz6bZHB78mKbA1Kc
Q1USZA3rfDugo2ExIzzipuaytaxcFR8mJc2fnUGJAbu49s42XiawPl009bgBl5f0nTJUGXeZUeEo
fM07hCCcYUBFsgAz5xdd+n+cnVeP3Dizhn+RAOVwq1aH0cx4xjncCPZ6l8o5//rzyBcHbrXQwnxe
YC92AbNJkcVi1Rsm3rZ94NWxru1c8Juz5BQuIFDq/OsqSChI/WNMIPwaQ9XvYxm2GAqG8bvBwPpT
ReHodP8zbt3yCwWIQjXQbbA516uqVnUmt7kd+jDEZjcdULpRsv77ZAboXAdY0IGzTg4Tz2U3T6ff
9wff2snLuaG+C5JGNtZ3vNEX1OmdgnYDParWDfGFGE+KAsv6LLXmfMp6pfNRKrVOAs3gZ3oH2oe8
n0Nr505ejujqW1OBXZyVdJRcwdJdr4JZGWOYjp3wU2oebop+wcdykOSdNHlzFGQ4gPZyKaM2cj2K
zQrbqU2zaIoq7Tc00s9VPupf76/pHyrhei5AudD3x2keMa5VKqNR+Ki6POJBiyjy6Jp1PP8qByf5
gQY1ddBojtrnTi5LimsUC3zZDq1vnOE08cZppBsIAaXWKX23fBApDOYa60C2pavkJYkmotFF7iWQ
uVuvy3uwIGORJNLe9b5su5tJgHlSKXeSHqxB5enS448yhUmYeuUcpCHE/H0MG/tctFk8nup6xnk3
NdX2W9OVleVJch8/KkFS/hRtFzyZRWpnHlkB2q/313fjgGJPwyPjT7HgJqcaILinuSGBxpLEcBqr
VjuF0xD8VnFwfD8i570TZ7c2DSQ9WHBcpMBnV1uTTWNJfcQRUeEs+4Ya6LnbQbF8vT+tDdUDsHnc
KYtaCADP9asYYR0ppCAm/CyNU9uFwRH+DANT/4zhZ5W4UhYgZQjPSvxUO0sZn6VJyy6IA9X9Ya4o
Dr3TpiKxjmq2vIEgBI7fQ8sEJ6CpuS28CrQfUrVGatdo+PTTNySWrF91H7fyWRmJAB4SulXmBnOW
fSzsYIoGt+0nu70MKCs4x6IrGngBUBVtd5ZhgJ6GUTfqC7aS0+xOelE8Ao5zsNboleRjEFSt5Csx
lNC2ydTvchh3JWXaTtRnFQTFD4u/LvmvDeEyg1ythXVsSpKnIzSLSnzcWdmNrUxmTOFcg0NNiL0+
9ZY6J8U8tfA55Unz5cox3w1Nk1/uj7JxW9FSZHsscQz+1LJt/ypj9U6ED7ZNI6mMC/mxLofq0cyj
xk/nJHsHS+azUwTKt/tjbjwvoBiCmIAZxr28vpHbvmzUrOAowMnHCjfTs4eK9rCHkNceh3nr1GEI
iQgVxLBFzOZ6euAH47SagRJNVfFP6dj9sxwm00dsS52XQDh59/ZTjqDZnycGqDcauNfjTYEtgJpk
oAcCbVJdRZtK4Uq5PVC5wp1NPUALkuPP99dzY5IL257WO3RjAsyy3n99Q4U+RjV1oKvbSFKO86D+
ssK5cc2pRKwRK/edyLLx+RZRID4h/bHFa+56uMqKGngt9C+6Gs8xdxRLNCerx/m0iLT4eH9yG3Fs
kYJfvh1SVORx16MJXSuFXC2okKJCTUAurAcghXvmacthWt0bELa1BSQBCY024vUomg6NtzTpF9cy
TZbT2KAn8MUq9eTR6WU9RC/RbB8np56LY1kXwvTuT3JjSeGjAsWnIMQU1/nMFPcGLiz0kKtBrzzV
auJz54jBHWbxZpdU2nGk/1BPNXrwSMxdzzRtpjhENwxUS9UXJ4sn7jOq1Ep2GPIp2glhfxwfV8sK
GmwxQvsjqr52UIeUaUrqrKW+lUUIafSBAkHSnGWjdw2jr0034qn5T91Z0Q+8GTCC0ZV+TGi7pfq/
SRJXz8Tecva0Gq7dsUzUlB0gQhsyW1QXLqRrysgQvEEqOHC8Ve77tvml9Kr8W7MF+vVxEQ8fbSue
o50zsLErEZql904ZbwF+rZIlfewoI4xS4peRU3smR80L7KLcCc5boyAxy36kaUa9YrUrda4nYxQ8
1A19Ti/lYM8HR5vmnc23NQrYXKoRZLHc48vZ+Ct8TAKXOlvr8UTKyvYpgsZ1aIp2T6J8b5RVJO4q
hhnUJvUjA5iENprhSTUreSdabBwkwgToMTJZFADW0FEg75Av4W74ZSZLh0GjqESXrjjpoFd3svLb
kAEOgg4aPWdUsqklXS8bHeexaeY48ZVARPWBJ0d9DMzM/tArZiY8bTCsE7rAF81Kwp2X/O0sGRY5
1UUVQIc3u9oXDimjKY964s+5nvsGZt+upveTH0rdnknt1iyXhgOwrsUdYS2jiGtKhrU2Egca9irZ
OWzipjvV1miLQ5rDJ/9HtXootnqmBX47TlA470fGzfFBclIipF6HzML1Kkd1MtC0ZpXb0sgxhR/E
u6BpZddujPCShWP8Lqsc+QR3q9kZeXORUZWhxbYcwXVi22JXD710GXmWlflQ6rL9C76dIVxbLff2
7e3p4BnNDcR7mmyFu/J6mvlQpl2TQoaNeG27sCDDJwQ0uvP9xbxN9mDyUZyHEg0W/wZyEmv5QDc4
h3KLrF2Ogt5oZB60/KbAt70iuFZhGzybVGf2OksbdVeGXnYsAsB/hICvJ1jLIu8aLcn8Atb056Co
x+c0jU0Zp0ol/ydsjf592+SWNyZG95hokkgOSZ4W+FnbQ7L3Ntr6tMtzBTsde6lfrCKeAHIdQwNP
KYCWn6owsx5CI1Q9dGDDT29fcepOJBU2ZTdu3etpA0NW284MMx/oeorwmiO/nyA9u05aNp9qp8tP
FljJndb0RnlkaezTBFlI4CS/q9up6SsKvJnI/LwvytNkCiQXFGN8HWxD8TpL/T1VnXNO6hZhxLTJ
jxRG9jrGWxsaihlFPooraLitwn0kDQHUeCvxa6ro566ytUMM8Pd4f3k3Z7oo0ODGyOsT3MT1+mLs
IRQ5MBJ/dOr0vQbkznFldXRiN1XKUDmN0zA9gTsJj7YZZYWbl+bweVaDfA+9fJuDc4FSA2LFkV3m
vX39QwJ1aPUOYqxfA3qf3VKzhl9lAsHSrdDAPeZKsneYt1aYmiY6XgoIFjby9YhUqpXKaOLUtwtp
fqcPlemPdlHvFKk3D+7fw6z2Ut3lutKRfvi6lmovMW98H61B7eeIvuejUw/1b5tr/XFoACXgLh2Y
lYunS58carWH2H3/e2/OGXY5RU5y15uNPVJZFVkV8Lkbx8h9yFsB+qOR6Bzv/kCbn5PmLDkEYMcb
UGcoD4RPh2sv0NXqZGi/dSP6pXaOesgdFOPvD7YRlqGdYD9E8ZZG9Jpa07XyKKxEi/1kUNX4UyL1
0PPKFlL/U2JawRnbhOJBlrvxcn/cjUnCoUNKZAkWKCUt//+vxK/VJ53+toEwe4MTjtvPvBkw7KZk
FqlJ86jmXb9TLdo6r1zkjEU2QQduHZl4p/dlVFOmNvOBwrw7VINaPdlSK+FZbNP2nmW1106inAX6
9JmQLb9B+qg9ZYNo9U/35/8Hz3D9PIFRSvaGEA+J1E2ruqn0FtxdE/tVn1vvx0KP/5EcDZ47IKL+
wjMlMs5pKEXP1OfK6uK0VnTkSdx55thEn5o5pDeFPslOdrf1WegLQk4neEP0Xw7BX58F3RI1YV0i
3wbp/QxFt/BKte4BARbiKbS6XVGk5QjfLAMMgcWr3oQFsx6QGE7LB/0aW+tyNw2D0uujSX+q6aOf
a8usvCpMEDaZ1OZgalJ96HKUHCShfCcTfTuLD5gl3T9oBMtnWaP60c7vdJ2ylI/hXm/gSaZL2clo
nOlLVduR13d68+CUiuh2QstGogmeC+kg5DqQD3JW4VQMWEMkGd04IYLM0+c89WobF8qjgefNU986
r1psvdmQkgSeahGgSwsWJHS3608NAqq0rd6hBSgHaJaUrfXOmYs9fttGusMoi3Ip7MilVns9Suio
mcPbDmFPQ1rAGKI+zcoUeFNm70l5bg0FrJXSOyQdUDKroXKAOiizoq/lzAOcrqqt5x7JKQf8Vtbr
ex4zWyeFGS22JYDveYddTwzD1rFrQin2MxnLURDiKjKdsX1x5ujXDF7s7ZfCgmuh34SXHt4F6y0S
z4Ue1Wrsq01WPdC+t7180NDeaNLkGAdGs5Ouby0mHw5dVFp6OCaszmWOTEqnSozXD03oh0MwH1uk
ZLwCJO9OIrU51EJeI3NZuDSrjZgq4yRFqKv7UkYeVc5YYSZjo3xtcZfaWcXlV19HG5oS3DcUvIhv
MFmvP1rTCMeJyzHxEbMnJeaxfFRbKJ47sX35a26GwYKIxJtjzWv5ehgYESYbX2WYGtUCtY6TMy8w
/Vg6wkamQLNfEXWrzhYKnq6kjLpn6nW9c7EvSe7tb0Bcg8QfrP+apTfGLX4UE0mwYXRsGKL4Zeyl
6Snmex+G0hkNl3heuJEkMGiYYuvNMY2lJrNAyY+VhhRyvQZyK0wU9mzSJXRVcMg268fEbuqjoG95
6EA0uX05T+9bK4lO95d/8yODxKXshyXxjcRfqzS4ONoZq5+F7XFGbf3c5Lr25l27lPUX4i7blgx4
2dV/3ZSQHfKowvnOH0MpAEqnyIehVixPNLX0Pyzlwmujz0vaCbT4eigmisp/WzJU0BaXwbLaU2uM
pWvJswMhbJRPoEOHk9E2xtvJZ8wSBh8FQCB1N7tIaH2fS5pBeijMagL5FQcfZkTOGk+qa1DHb/9y
VDzoGS6yBzjYXE90FGVqJbir+AEmU5qLmYn9qbLbZk8A8fa+ZVbkuqC//nA+V+NEFo37OSpiCgJd
3aNJViaf7V6de+Qx7PGRdi3Pfn5eKtxU14KdZ81tvLO5dclBCQ0blG/DioKsyJPYr2U187NkHL3W
NtJLO2t7C6qqrNg6CpDIAVXA9g2BwOWs/LVLLb1Py9bB9Xue5yr5sBi842WjiVl4yiJJ+JXvIHUX
M+iV3od7gvHMEA/q5Gkg7zT4KCiZuZGtlyGYSRwAJjJ59Tgajd1c0nluvrWjWuI70pU9QotTYJI4
T2N0keVeC9x50kNtJ65tEDlYPh71CBNT3GAJr6eErZtSNX0f+yGArJdKlNUJb5LhIOVyeCqlLDwg
Z1MfIpQenm1jQGAJJs2/dhsC71PQnn/7lqXbj3o2NAbKcMsH+GuB4zbqhGGgWgposX03zr10sLLM
2gk2WyFtCaIAW5d0Y12iQ/M2zFsb5EOWVP2DYdXSBSkye6+QsLUzYUth8MzGBFe6mszc232hmEgh
l7VieqEcmYemhf/ppMLaoXffpk9U+yGGIboF7gN+xvW6ESkHaC4IFYdz2T6jwa48pDqlzZGN6M2a
Pf0vdzLNbP5wLbOUqyyjS0ZU/lD4o7usyb+QFJr6Y2vlvf6YKlauYCM/GJWb4guVuk6eFAgWdrn9
IictrKj7e2Zrmem1LUqhZCG3YP42EpI9oRgeQjnybL0O/DB2rFOMzd3OtDeHgu5Ef48Rkci7XmYd
IAqEMzDCBUTw3lOwolWeB5S3Dhit0Cq+P7GtjwqOnZIbKBhC7Gr/hNiYyBYaRr5oF3oV+KhHEQNX
cKJA/wdE5x5WeONJD+KMXAGs5FJPXUu8qCWa3ZTmcKkJBjV1cStJH7VW18sLOp5zchgKCgpILYlP
Ux7G1RHXa3FJxlLbq9lsrDNoNIN97NAvMNdxtsHEHPdog8fUMI+HTJlxfwGFEF/6fKjefn9QqV9q
6dT6EFla7WQ17fjU+Mb4YKXVi+nE9dGxoOglCpSW+x90I+7QE+YRACnD4P2xGkoMtR5CVWT7FLN8
zrKmPAVysEdu2YB/QSdCIcTmWC6yR6v7WJtGqMuwMXwTXVDdxUps/AcPKOUH2Cj7nabkBT4QQ6Dm
j13Rl8glapU6/jRnTs0ROfDyc1GbZvJ5KOMhgYiUqT1Co+pQXmLQj70b89CtXewykgX9Y1tHfSqx
V72/VFs7AH2apSa6UDTkVUDTi5xwh46zL5lacjAqW3ERcU4uiZkaO4d645gh3cZKkd2zvddfJesj
rVeHKPUL5KyfFalr7QPF0PJ71EnjSdODSdk52JuT42VNw4LyJ8+J6zAStjOCHxnJrmrI03OHS/u5
kkQLzaJzdrL3jdxs0cnHyoackxfvah3LqZh76IH0iWwRvUq5Ez/MdWIW5+WV+gz1jqrcHFenEqbm
Hj54a7vT10S4FkgSxfTV2OhSgfPIGDtCCuSIz5Z9bA1crN++UxZbGS5zAiXQi+vFLLReCdql3+ZU
WWW6YKAM1Iel+D9z1uPz/bG2tgqPE9ArcMdMsqXrsRSkZVFVb1Pc1Mz4GKlh+ThK4kOp9oWXW/aw
Iy+0NRzuzbid8JjncbT8/7+yoQH9onIAi+fnYOe8hnvmi+ggd0t6n5wzzdhrcW3ty8XqF1IFXQjq
utfj0ejhHkJmzxeh9WEOmu6B//LZUYs9/bytnbEUeyiZ8ZTlZXs9EG8yFFkAdPly0AePStlXx1hk
ew3nzenwUqSpQkGOw3Y9ChjtrtNtakrtJKwDdtFIJpWO7s44Kn6+vzGWTbZ6GCy9IrAKXBbAdlch
N+kLgFRlmvh23c4niahIjyy0X3Jpzs5N0yQPaRXIO83BzVV0uLso/RMl12c7B+xXVSIhjFSkyIbg
zSHX5e/7M9vag8CiuSJpGSyajdeLOEL4qlWIt74memA6Ze2iIj2dxNRXnqTkO+u4M9q6CahXeQOw
BZ3lvoiMpzLNfsZVkry2HLxDiU7k8f7ktnYI9RTa2ItUEW+g68k56gQ5IxeJP/WQFTogCQcphMMq
ilbx7g+1OTMMSwAYqYsyy/JT/jrL+ObO6COzGXVJck6RpqYXtRHtIYoj+ViHY3+6P97W5oCZT/0Q
JCjF8NV309TZsXKbKgf+sekJnabSDxaR5vujbC0g5WjuKQSQFk/g61mVelNkTlegImf3ztGAy3uc
KAteRKfW/8O3oqtBvZF/KzcvDpv6bDqYBEMRq9GpCKJQ86RxHo9oSffZzmBbXwvZHrYF0Eg4uqtA
X4jZqoWWpb4Uyj0N6HA4RBYa0fJM684qmj2Eylb8oEIDhAFLMtKQ1e4AlQJ9JecSm5ws/1xnbeOi
XxudorKRP8sYdh7VSNpDuG4MSpq4oGlpuC+ds+uPxz7M6mQpSlNcafwiRb/YTVuzPUxmKw6mlOEE
19XNt/tbZnNU+lCLvhQ1sDX5UbJUbEisOfabHDvCiJfzOaUfc8Jzxnq0OiXHfalQ3r5PAf/AhqBy
w5/1VVD2ztyXcc2gU5O86/I5/BArUeJl6qjvgMk2jgTvfW4CnoncPX+68H8ddNUKdacP8LkbrVCx
T4GZVi8i4RA9FCZPmp0nxcZGJZ4gmgX1DKbEmk0+YmiSamHAOzxJrR9VWAXnvquasxENUuPSbx12
Lp2tz8dLm6cZOgJoga4uVRZxzvseG0a4ddIhirBTUXVkdrVQ7U85SPqDLuMjeH/PLInH6nolH6WC
shj28URdDapWdteb2Kr7Va6Ur5YyvuP5ap4iC+9MK6yi8yTy8TxiA/Xp/sBbH3OJoYs6H0nmum+j
5HWXAEyhuIg8WHzAgoJ+fjZAhepNM/gfviU67JgcQ8YiK1pW4a+dA0wgCE3KRH5niaw7TZ3QP5Ra
GVIDK6BlvYYgm+2da2njmqAxDfgR6fQ/ei7XY2ILi1uPbUOpW/oappOnz7bYBeBtjQK3ZKkOg4im
k3A9SmxWUKta6t5VZpReMi3lxrLPd4L2BsAFGhslIGS0sM5iRqthRDqUyD8nfq81heO2KIf8cqpS
eq05hfEhQfoidxv815B46CLdE0I3Qm+OwJzAZm13CgvbPwf9abwUSC2oyl3/HAJvkQFwJLvQQH2I
vsgOOYbnT8qcm19LpSi/5aiEY4kiZZeUHpfXJVX7LEZUJ+/v4q0iLwwNntEUPKkkrdPT0BlTDq7C
azpNjBr39Cy7tEFvHuah0AoWKnV8kUzz574exGUqjOkFxWT5OaynyMb8pn07YXapaFkk5TR8ySxX
2QkWvuacF9R56yT8J0W9hndb3Lgot6rnIZaqnfjxp+SxDiBLr4dSEnESEOj1p2i45wuRsgFl3ALG
4ywsGj7mbGbZca4K7Cn6KA0Hf9SSQoHqOJgfYqMNYQ0b1PIPo1UqXxVFoLBu28N/8hCmWBk0at8e
MGxvnpMyECnUUOSQ3RprPOvcz6N4Hyljq+M235aPQZHMslu0sYhhjzTFN70ulOlM5oYBA/219idF
6So8UVKvv+CzGOluTu8k9KbUiexLbphT5GWKKF7rLIObN4XI7X6lCEcqCf18Ps5tp4vLWBVC+aqq
7fQJE8Vmrwl6Ew25sgkVvOjBtS66zNerKFtJPQ1dB9u8yH5oRgL5yu7Mgwqo6a2X6DISUDgQpjxF
AdKuRgr0WotbHtpdlxVf2sJu3TgvHEQnJnP+H8aifAwMmzDPUEvw+ivs9hmBpEsxZbNLc/5YWonx
EsZl4Fljb+0dxOWiutqHzAsjGZBFS/tRXbfk6LLKoaHzwu65LvsLF6chPDjMpmdGqal4kmlGimvk
nam6Yd3WKOQBwUu9DHztXq/lNj4tPwaQDAz9BYG+VtkGApFLJvKzvtHo+Oyqk9r9lyVl8auWq/Jp
jJXgpKRNdR4FkNcjKWSP/nzeKS7Q4z2N9q2txdkkcVroETd339TUpS0poD9h0YuvXT0pB9Soaz9N
MSK8Hw33hlrt4gKCWo+paYI7VYCjU9dVHjlE9k7SkCm7P9RNsrSsMJBhh0O/8KxWFxLqTZHUGA5D
JUpxMK1Qu4xhjJ/P2CbnCpLpZQrFDubs5q6F/4FbFHBHDL+w5Vsyxr+286hGVRvndeaHYwBgNhDG
pxSG916B9iYlW4YBxS+D6EfIfI00S/RmcX4vM9+U2vh3G1cYw1qtbJwRjaHYQlniAYPp8Utkgxff
WdabpHcZm8ts6XkRJ24oXqFACN6JMx/5iOkYiUh7bgYp9wIpN5+iptnr+26NhwzN0iHlwPAAvV5S
NakKDZfmzI/CUnGbUgme1SFM3qlab+L5AWDp/rbZ+oSLwR/Ml0UYeh1nc3N02qbqMx8bPOtjJ2Em
3MpKtTPK7Tn4g+OnFIEE2UKMuJ5VpGcmjRZi7FDODf5qVXBKMKh81uRk582wOdKi5r+Q8sj+Vq9p
PQjDbFJzvpfRyq84riWnMpymU1KF0vntS0dC8f9DrSbVTNGk4TwGOQH02kMzjspTNJb2ztJtbQgo
ADb5xAK7XRdz4q7BIdR0qDlPZXvIcXqOXRr84jEyu+YMoHkvX7oNJCB7kWGCNQk/lB7d9bcyG01B
mRz2Xa1UEPq5/b/Zs+RcEJDDVM9qFfEKFdfZi19/JnJ9XzEuAAEsi6nkwzW5HncE5NyNSZH5Qzy1
9aG0uj51W/ibyqEfw/xTWSUK0VN2LpIWdH4ydtJTNc+A98Dsf22S0PxJpSuB8T1mcQY6K+h39tZt
bkswgABCiYt2NJSU1U+01cQAa63DE8sN44NICgSW0XH/RHLXP0Htmy9VGUE2TPPCrTJbdimcawfR
N/Yz+oJ77/FbXx5+Dr+DLgEMJ8Liaq8bciz6qO1zfxjiEp6+mQUk3Imm+3iPQ33vQgODWfDo2XSS
hqIsPHukEONGipbahyJJddwKg9q0sT0UEAQHwHzByzArYX0oVHOcXCub89KLQlsSh7Gt1T3dnOX+
W39zwhzIIXhaS5fj+puHlR0WkWNmvqMG5lFHUObUDVN4sDq7flaDtDyjA/CzD/PIt5D42UmRNo6W
Qc8X5cfFYYdS3/XoUKUcaK1q7tt9Lb0Mct+eFCM1znUxOQcAcnuP7j+95NV0DWzeFmTmov+xTv84
V1IuBNChHFAxDlpFcgyE/kSp5jimsX52Ent+zGezOnXTPDzmjU2p2OqHvD7IlRq/dqVcfwwDnFfu
R7KbzwAbUF3oIDTjl/29imRFbkLwBQL0AAPoW1Xr2WuCCq+bR4Zxqcs6e9Hmev5my5DCRVoaD/dH
vwk4FMvo9Sx69kRsa33wy6I3gW6M5oMjFeGxaIT90uKX88wyjqdMhSACrj/YudeVm6SCRgadeHpd
SxOKp+H1x0e2fLZjOXYeHJ2n4BNRvqkOzZBA3taN0flCG8D2kajoItes7eq1Z/FNF7pxHHoJD6AX
9pUsXQKkzwsXLTDxMWc3v5NN6lWz3syPXOXqXh59s2P50fRgYLb/EYBa949FyC2TFggT9FX4NQZl
e9YtkZwagtWhbfRqJ33dGI633WKeZdKmuyGYg4xugoXU8sALevwQWE1zyCoN3uYkpF92VX9660ag
nEL1AjqBBQtMW908NuZyvQ5H5wHlfK11kyTonuiXf5PSQH/NqCZcKGS05/uD3iQMICSMReWJxxKk
qLWUBU2nql9a9g+xSKcHW6/sgz4l03EY7D2H1Ztci6HAgTPIYnlAFfx6y/VdMYqgGdlyZtE2ns07
XFz0SQ5+35/S7WdDa1WnrboIH0DSWd0LvcFpCtTZQhcgtb1YRyHA6tAFCOYIQYmy2rNrug0fvKbI
URbVkQVxuoqjrTrYVaY29oOB5Ml7JynaS2XI+UUYZeGjt9K7klUU75CLpt6vZXv+dLfxgyoml8cS
UREgWjukVXrqwNNWrIdMk4OXOqjT7xa5BKMaufGjECG3tGNVe1jx243DsLD5IY7DJQRtef01OzzB
RQIk7yG0pPkMuq879ApFEt4S8U6w2vig9BMoGciL+B/IkeuhRCaoz2g9jiqV/DkwOvVhiGTrRBKV
e305pl/evH8oGXDmlwoeXYzVPqWuk2Hkp3IkzHrIXHnsm++DnUTvxiKjQTpMe4X+jfkxIEGNOh39
0bVHwITbLMhVBrSH3P4oVahFxVTHvllKh9iDUv93f34bGwb/RCrsPJWh6a2v4Q5yFo9WxXkIlufV
gEHBuynplBdNsjA1dpTuYZaR87g/6O19A8qF8MZGIYsHbHb9DTsLOJg9185Di6OvOAuQp6XrZKEF
BleJrOQBySHph5Hmys8iq9s9utZt7GH4pQSzMFFoWKyGD4u0G0yTUF4z6dNka8klYJI79a2tUXik
wNleOijUnq4nacea1uG66zxUdaV/rWwL/FkkYu/+Um6cPFokqJGQMMI7W+9PBMN0MZioD4Fxbo6V
UxpeEWiyy+N878LdmNDVUMvO/avCkYkGx2mpR7AuwjGpkRr12JXJXia/OYrO3ufdxddZlyBFwbbX
hYRHRjtXntJN6oPW2cHOsm2OQpYNQIsmOrvtei4j/iyDpCANZdXZ/KCMyYAIxLyH8t76OAYCvvAq
6BNiG3o9iiIwMq/qNvK1OP8yt0F6zmolOlSWOexkrVwx/F1X+TR//R/HDZSDF2ro6uJRM3igYwRv
rBls68UqKvGt1yTzRZnR4HI7LQmxNMkjfXSHAqExvCVtNf2CNmr3mgR9Z/rFFIYPeq8P0SWZUjrh
OtXJl1BK4/8SVdily5Ee80Ntj3nyHJkqymGIe8n/yEVodm6jhFhEtFgrH3Lqe6Gbx73+HNpZOrnI
U8Wmm5DSwmSTwF1YbThHB6eNevWUKm2lfiLwZrKLofrcY0/uWCSaaSbHXlGB2sbnOspyHCkK89Wc
kxz9vFKy0qM06NxsTqfYv3U7kUsvhWoRu0k96q82HlSN24jZmd0Qy+7pHUmu8Wg0qDvyhrblnwUc
9//CULPeq2EiAl58QIdcE0TKv3qd5h/S1Knmc070fwHbHBTeYFpD6cqdlGiHHjTO11jKix9N32XO
YTAWTZa0L4MBvoAVfkrsYJ69VjfKoxbYQ3cJutF8hrOb9+8RI9Q+loYz8jJvAu1b3NpRQ91ZM17T
PETSb+i0UbhmPEvSKVGi6ikbMcg+DImU/IgCJAYvOUK3o2s1Su3Q2JgxA7YdCa3ZFFYILob6WMuH
TjWqF0CnSuUFY6uWBz3NKv1hbkT2Gyvx+GtB164CFh8Kfkg0d5VrNK1tumYS9hL+N7bVHeKCPwjH
GeUL5C8p8aqgdHoP99hR5kuZEnWJllv43VQDafUGBI4fcVse62dJzabmfSM0+d+8mBXtkFToJrp9
Vc3VqxrgaxebBdAHAVRNcuW5qpEXS0V/GOYkiA9Vk0/sQXss3s/WOFiugW9afZFUtfpvRs0xfKgZ
ku+hZkbiGpEdO69mXKryS9+bFGt4nTRPBNwWL7khK0d3tFLrJ8iVMHGduM/iD4EIo2JHk/jmFHKd
gfsk81uwRlSgr098oOOXGeogm6TURj9sVoL3+MV0H+4H/e1RluQHYAUxfxWJHa2eJTOxOesdLqqS
qMJ3Zhb3v984yhJRKLvKCObzzxrjYEb4ZU6qFflTK4ZHRWsCmLx5/XB/lK0YSd4BYgOUAa+PVeo4
cXmNwGFCP+qGyFOGdD5qCQa4NbZMO2nH1lBI2UEhAsuE1sTq44ABjyBMIbQozRKwM55Sx7GNkjPP
umaHGLIxFNLpNCDQQls6EKv7RVabYjBiXDuCuEW3A63XU1mZ4klre+fNZp+k3GQYPBKVxXrzD73g
r3u5NUzAt5UQYAn07mhOcnI0CiP9KWUifRoUfXgzwJhMftEdBL4E2obX2/UmT3NSnqLPA5whm9HL
6Ox7FSFjr8J4s8uXYWAKL/pQQJbW5f82rK0Udg0JFKmhlyK4coASVR/soaYWO6j6PwigJRcT/WUv
M0Xx2FfTLwA0qSdmM78Mpdod2vrt9HpedmilkLXCfyN1Xl3qlqWA/JmF/dCYJZICwgm/pyoyXK1l
Fz/0yTTOJJjF27cujx34F9ilUOJcKxoEBNc5zWP7oaMq7OEyXJ36WZRns5OsnRC2BI/rRIKdtLRJ
6Wax8mueJvZJNTYWpfqg4DWEaYUYg+hLLZfaZcjDJvpZDEH55tNCGxVoGnX9hYG2riWLXE+bsemV
h2gcbK+uI3TA1Ab3qbzqvfvh5nZTkVXCdiW/BBSqrmcX2DZOV4ACHnh+Gd97EbRfyP33RrlZQyYC
hBG5LzCTYDRXkcaMrLzLWw2xbNWChCnkuD/aBhWHqMp11+Gu2nkV38Qb7h0a23Q9l9c3UhzXR3KQ
Q/gtbZ6A0kRIuJVk7THJ9PkgwqDeeddszG2pgQFFYIfwuVahDfVtqUBOMPEzUWWXKsmTY5227bkq
5PIg9GS3OnnTvF/mttSJwb7RMF87INFUMMw2GhJfb6N08ioJgWgvUbX0fSbFc/0vurLVvzaaUJ+m
CYEB2vijdemsBRF+f+9sLTI4J+pi/BK0v1ZXFQA/oyvzEOcDo4CQVU2/UwujwDzS9gDSwAjXpxDK
F4xMCEXLh4UUdv1BS6SVJ7uiSxjrvV0doYGaJ1UWgXlowylM3Wksrf+SHPWVU5Ki2ODKembZJ60I
yvgAeMb6rNKgFR4V5CjwxgFkm8urYSRPK6zCTTS1qbywg6gMvaxQX6IoVkbIkgXPBDUd9OQkNYPx
6tSwCM9J046RZzXV9GQ4k1DPGN4VzoOMV1HypHGp6gfcsHSSMWdUf5ttbTQnu0mHb1aBLMKlNLLG
OgaUkr/noPqis2anzXxqtTRFRgPdYLepC8N64Fme/h9n57Ect9Gu4StCFXLYApgZDoNEkUrmpkuy
ZcRGbMSrPw90NiY4xSn9ZS9cLls93ejwhTc0RyPIFz92R5oHd9rQE+Ym3tTZsWOXWRDp2oSXwAC+
SxzwEMKi0SC9eJGBOdcHM5UtVlXIlDpx5mvKDDssfZ97iLaIGisfXMc85Z4R1WKgOrVAxfOi2hvp
5WmzqkWoBS6as3aZFMZfM9a9ddS0PapuCdpCP52sy0REBFn8ndDstPEUC4LvWuN3yYcgqcq73ghE
d+qIkuuotN0+PQ6LrX4W0hDlcXBm9WQUDX5PVZ3hflRZ84InkzVY99O6Tuud1aD2/RAUmj9GArDG
d2fKXBKh1CvLSAbFepfqy1TGfrV1P0e9g2htD6L+R0EwA6eP+I6MjUwUWlzqVnPvB2UxRpU+L3aY
z4n1ay2lfCmUsu7chTz7YJZYoIaelyftTV70+g1cGl2FAyZggE0q7R/TzbLQNzrnZZkC7aYYzfIn
yOT2e1fh9hem4xOWJsiGZvZNKazgeVibITtMs7Hkh+29nqCfy7wK0zUff/HR24fcGlbjUS9X1z34
Jt45n4C1wk0aW4wN49bUls9jNiPQI8txPG02EtbBFlI51Pay4KPfLVob9yyMF6FSr1A8MvP0XA0o
+0S+ZTUvZVkwLCIjjjr2waoXN54r7F/13GCBR1kIQ5Ax7e0CWZxVfkoQyxPHVk8afLSVPWRx1Q8J
W0DX5m4JJ2PunwTKMhuZt7baez0h8wxV1TtePOnCQtQ9z9CFmFdN3bhjuQY3m/lVcZ7hdX1stdTm
NLjTE1ZxwUOP6sjzktKLv2kSVWboubjlF7q65cLXtJPu0CrfT069Z/UvCR193Hirdh1/JOY6GbEM
WoPUtVic9pRmQf1ZZn1XhKtq6zQC8txMsd+M8mbOjKaLCRPMJ2WkzvoBS7D+rw6bpJ9eldbaHfRu
Xd2laUJ+qiVZfTcBf/Xx9cY1EU8uqzTCYvDVx66wyvnUN5OrnRa4T2nUY4XwBTT1PD17fcJSmjk7
nPNJGPKxJshVz8ZMLvtpNXGoiIYSReNbvor5WahVfRMpDbOTjRLU56bu2mviMm/FqLgzKWXy+kHc
2pQCXt+Z44gKU90gSrgor51PssrcAJKlHjQHrxH41FhUFL1PnQgamPSNUcQqoC4COlR4X2RZ+HBv
Vep6YWJozjWqwXZhvwqrth9HgruJ0SDctffTVbnr1BRWUYHTNOfQLYJOGYpzJzxDnBPqLdMXg1oF
+m/pyUjX7++/XG/f7C3f2QSFNvAOyhSvV8azJmCO6FjftppTf4Eqo4VJrqlQSKsowtpI9T+N6Jgt
PWPArwQjIE92T6WdT2s/pl5xa5VChWNF9WKVrRZC3bvWSb60sMQh3OksKqSbXTyClDx10RahuaDW
BxgwnfdX4CBciA+m/62uXfcLb/Z4brLEa0JNS66l/G+jgt+ihT71PbIw6J6v13YO+sDqseq+tZPc
wDLLtU/UhLRTDfj3SgCy/VH7PUTTnL9xZ4RXsQsKWjksFEuYKqD8+ehLo/zgVog0TxNdyDAVFKLq
HsWx9zfPpVHZtjRdgOKDndyNCuxWF5oCPDljf/Z1TBMtal1OU6Em+TA0+brFEdcU/S6t6n8G3Wsc
ITgJHSGHHbx2dX1yhq68m9rSjJvWM67M701KsJ1MOoTmRuaA0Ge+/oAg6trBb9H4GWeTAIOM/qMu
iu4KqXTbhvtvh1AgiK9NUvSN8KKV4v3kouh5S9XSfAIWLo/9iL4ADqq2EdazdE95On3XjP6axOel
+W0EUlhwxmaxsktYm5RikfShPUPyKz7k5eK/eJnzP41CS4fPAsn+DUFFjoUmPKpStyPV+kNmdwNh
clDe/PleRJuAehHV5i39fv2tfAmAJcPC8LZvs2jGJ+9goq15KDPMUBFycQ9j7f8Ph25rx7GCfD9j
L4rg1SCKQB3KW19O01FlCNo1SBbGgGm6s7d6KOrZ+XKlnn/pm1E3Yi15MkBY7bqcVVM70ypAV6Eh
Jr4OZmF/ovibxu+v5qVDBsCAThh3JASO3bMwGlYGKx2V23JuZQSEyojcVmufBrserxyyS9ufjJg7
GrEHXundJUK2DaDV423evLKzcBqaLiq7QhE9aJoIlZcSjy51eSwQofv+/jQvXWDQQOA8sC+pMm6L
/Z8CWZ3R6+sHANewHrwItxGPJrw9H0pPkSzPWaFhoVHrL++PemFxYfn9fm/JlCmXvR5VIq1t1BNv
rtZk/n2JvkHYelr+slYwi/58qE1EA9jz1tbcG52kmq/IeVncdbWLCDOw/mRYssImSGpXsv8LG5Md
SZHht2UjT/vrWVm+6O25RD/WrIyPGfW3u6411yulv0tLR/xG6YSEf6ukvx5kKSV7yEF5ziz8f50y
ST+ThfWnMZj/2Lxli4qgfhIsgnoz9sinRnOypDQ16Lpi6B5SWCURhXXSz0L8Ksys/+xpvjj/+dcC
1wOYCG4k8ifbUfnPdhSIqwi0QVB2Qxz9YZlL5xN2X3iUK2x7syuFoQvfi1dtq9bSIqbjvS31fwbr
dHy1kgnpLNMt0HazEFy1jO6aVvWFD2bSkiTq5iKBObLb64tbrDWdWqTISu2l6CsZzxr2nfWQTlda
H9s9sXtGMSV1t84t7EsAa6/nA1awpiexJLd94w6/EgonGKXNnQFywAQeHG5dqORzQOjZx2tqrnNM
RuheM1q8tKpUvwGF0NxFIWj3DBmj1RaTrHAtK1xcLo00OdpancXvb5QLo1i/IxO0mk3wILtvp9Z6
psxIvyLPR3UXTHPqRF7e+NdirYvjoP69lZm2TsxuTQF9zMrVJWu6Zsat75bJxzJQ5pVL6sILAKaS
ohZ9CoLJPXPB8AvXnORm3zXIKqINHMDoNFaqCq35wW9yM8LHGJg64LQrodeF3cnbQjoCthJ64p4Q
aDqQybORZn+WoKJqO5o4IFTox0OyplfyngtLuQEKuLb4ZIhC72LJxBonk+AcQTDfgP84ecYPB2zy
lVEuPGggoIAtYESA0tlefX9FFW7QBpHc1r6bjgejTcxfTuEGfSjnEs1dysTNfK4TCs1/fjMD8t/Q
bRSAuZl3139ZjV3tm8BN1EQ9JUDUOM6WtYlnrBL//JrcLDbxB4GIBiBod6dMRp+VQOWQ4Wqy+raj
nFsBg0yyoyYq83+YFh8LFREkdyGD7c5zgbm9bwkvuXWaZBAh2bJ7s4xJTtM6q7Due/9cX9qP5Kub
KvpG49ljEqfOCTot63FIbUnevNYHW9AKJ/Yz7ZoW9KX9SHKMypZJ+fzNoYObqfzSXGlEVCJ5oAC1
nDRr+vf9+bwVMHOJqiiIw6/bPtT+gNVB50wu5ZZbOtHNIbeK7tPUFNBuu8k6oOGKZInwglOWa+5B
ZJNzmqvlj7E2/AaQwJCvIPAQNey2S5p5Q64LivOTjrRwabXGyZp0I26TfrmyWy4tKgnBdpsRMXBV
vH6DoAYEel5Jvl+Zqht/zpfTXPjZFULZxVV1AB3S+MPykM35ehjSEbq4sBZu9cYw47TGi7PG5zz0
qjqPBn0o4wl7j6jO1yTslkF+aoX9x2SlbVWRGAHhj8UdHkevf0O2LGOZ6Ahfu0VdQ/y3fTCd9RSC
qymvrOqlU0H0SnMOcWOAX7tXKNWcsRn6LrkFG9v96IfFC7t57l6W/mp77uJQW75PK3drLe1m1XoY
+TrdyFCZnh/Mlga2NcP9lZl1DRn7lu2JSguPDggKhDVRStzdmFWVUlEpDXk7LGKNq2LGt1PqVdRi
JRN71WxROHX00KMt8UFkAwRQ+oond3XWK+/vtl12kROdwU2sgrBlg0K//pS+kySashQERctPw14s
Nf6uuXbiEfafpYNb9/u3woVFZjxKAcBIyPv2NUddwwHc1BkP/zGJvZ1vqnukXYpH8GLiyt7ZPth+
bkBuAMNsyHXakq/nNtrodc3uRr4ECJDHGAz08WiooAr9rJD8C7vIT7pavef353ghpgHzDO8IvT8S
6X3pSHdqq2lKcryxUfkhFamIc0svP+KyrYeVkfc0Ngb9Y1XKaxplF1Z3a5ZzCSC+CdJo9zVnKTX4
EQ4aZWqaYydJ07gf1/Iwoxb9P1xE1CCA6sPiIMXcr27vLi2QhrSGxZ/abehl7nxoTGM+5pXrJiE5
NyQdt/bQJgH0FddzO7h3bWAN395f7bc7eIOEknlujnGbPfHrr5yUYiK1VeJsFbBk4k5r3FMvxyU4
eLQGn/1MeV/eH/HtKjMiuAvyeIrn1h7r0RtiSCDhiHM3DI+tJRFbhX8PqQ0NxvdH+o2mer2FETYG
kcxdASgadMLryTkFpizZorSzPUvjeemDzIlyD6RClDXz/JNwc6VPaubwaOymksu5QEnn59R6OX7n
6IP9oCVptaGy2uCXcCmlhLbmGg9OQRcXwM48AdFscyNaDR0NBk1qen/sRq1ybhezSWqwhHbu/DJ6
7CEjEy+HJdRFkwQ0b+fuCWgW3B9zmUVzUoXZfHGyPnFDrrtUgm5aLJwJx3YEZCcG9dOdRt59c9bs
z6OxaogzNEH1iG6NdQ4wl1tDV2l28MSlqd8B9jWM2B5tt34wkZVSnwh7KzNEjAz3AdwOARiOdrt+
smHHa5FfBWiSdrLSupusqGjb+VVrpLFmdjagZ1gIp5TG2fwkMV2lFVwv6+ZCgU58REvUQ/drMPUB
6mgzfGx11UmasZ5336al/mXoXf15IEbpcF/WxoesbLEeXSXyjtE6z/hpyMB/tqyUPV/SYf9g5U36
1Tf62g/rlfpLnNVeax9T3MUVxpP5zH2/rnMbym7U5xgySNJFinUZwzUBvBi2lUj92E9dLuQVm98h
Bh+WDzECmHrJ/bGivFDMNQLejploPBJFU/2lzZhChnRY8q/vb8ELAcf2PkDo/K2USunx9RbECclR
ykygvi1qnqJJtRpyTcjdR9OUZFooHYNlGdFSLikiNG1DW9mX/mHRm8S9Umd6e6ND2OFa80n0Nw74
/kYH9e9XwN7POlT9g9LM7HsJ6OSoy5HOw+zMR1rD5ZUn6y2pFcVfdI5g3lKoJxveBQYpsiKL43Tu
eSGmJv6wW5sI0q4XJ0zasdNDF8viX4lfVvMBEuVSPE/EpP869lh9M9MO3V4/p5N+5cO8vYVe/6rd
WvAz2TIaLEmjwBaxglRwqN0WAXP9Ki7+wrJDJtg6BchBoJax/ZT/lIs8V3LcJ9M+o9WfRpm/6LeD
U6cSDsoaHFeO74OyCODf33kXJoizHRg/KlVwbPYBdakGBMjlaJ1HLvOTcPU2Xou0jsbpWin4wkge
76X9W0EbRNEW2v9nfplyQWHlIM0GBLziFm2kJ6Wn+l07OOn39yf15rXaEtff/AJIlZtF1OuhStKE
ZjST4NyY2tPKst4aU/856DPS9NVKrj1Vl4ajRcEzxd7lH3Zb16jszb0BDmcOSAg/OmWjMqQZUZAL
K7Lleo1E82YlmR7iLbSVkD4H47obD7hG6gisG86G8OQXMSoBPVeDqNRUKwZH76/l9rK/ehy3wWid
IbUOIJl46/VaAvNPHDwMYNUVWSZuKrzYHdwzTXlo4aoO0bq0AOZHIBJ4Radp+bEf1upKGHRpgRGV
JwjA82BzeHn9G1YztxPISd7Z743lIVlsrzyNvWG2BxOm0l3Dxf75/Vm/BTQwbZIHxEzozhBdbj/p
P7vV5k2RBdqp57Tw3f6mNfoSK1+A2KBuE9EasTXkXRsNuCBaeBGVgRst/qg6qk9F8qXJ0qkPnaYv
+rCYSnVNDmSb8P6j0PEmNSXy5svsdoDmr7yFGiyu1kOSwKTf/csbrT8uLbMGNIK3xjNYYzytXq9B
YLYWKPcCslbVzi/4MrihJxawC8mUNl/eX/BLM9ocpCmUsLPfsK9rK8AhCH7NWY3pfHCTdLjLmsyM
3x/l0snhfHLZ4RYPNWj7Ff/5qoSaUmINwmZG6DsqwCGdZL02oQjqa7SgS+fGJ08AsExeDfzj9VDu
1MOUANl/7o1KT0LPGa3vDUHEJ/SdxLfSa9IUqFnSEUeL2QJrltdXmb6Xzg1v+KYNB5yOVOX1bzAA
EwJQXPzzgnvHxuVxWy/EvHPEYdKpNP0Mk+javC98SDiUKGgElC64oXaZwgLOhzzBdM9G1mMxVcn2
BhuUaxXK3wnH7gRQVcaYhLbbbwXR11OzER3Tcn2DgqNE1OQxJghLf0IPPH+WKmjVIaeA68dG3/YK
2J5LcQy8Y9k92p6/AJ/PnBqe/UAq99IBSnscBA3KEE5ckkRok6rlQ4AmWvpBeGn9XdWO0u7WIVdF
tARe8s9o25KAX6vWI4XsoI90B2imLTQAjgOwXICGPeoW52aqxVdVefk//lAUz1BYLT8WurP4N6YN
RiuaunZ80b2FnBVYlg9xALchWmCD98cwZdhHWyUE60dseKy94/MwB2Umqio4l9Kg82uUabwxtG+b
vL12XW/bavdttviFJjqXNudsFzRV5ZJ2WKcH54XwP+o422Fvp3mM6t96ckxJFqcv4vD+0X6rasEE
TVQUqPTAXEAc5fWOqJuqaBwKD+dUTdqRqlpFhkJF/bmmDHybEVAmUZWN68M8ts7HtS/kgyYL7aNy
i/zsjsGyhop34CWg3J3evP/jLhwKh5/EZc3jhYjo7iDyajlr3nTibGpu/bfQnPXTkszt8f1RLq47
NVi0NFGEpGz5egVyq8f1uYX2qtXmes4BONeRKFO7u/dEaw3nXOvrv9u8oGP3PwzMid/0QglI9j1I
UQfCHvNRnMdABfE6BwJB3bw6YF6u36q5DA6JWSXf3h/0rVIPHxxurwEaxeN52tckGhUsvqhKcbaB
iTahctamj1OVgx+sPL2fsYFo1K98nVIWu/D+ap3UvstzNRkU4ldrvlGFl74IYfM8V3aWPM4zJN4r
S3PhGUBhgY++ISDQjN6dBRh/SwHeLyDqdYYzvzmLtLxE/bIbGrAfRnnfBXI49MNkHpvSMa+0qy4N
TxLHm4eeOe/QLnpbDOSjjTYjNPX97usmQ/LRsWqdbeEZUNr7Km4RvAvJt6doxtXqSvB44b0ltwD9
gajXJhC8H74rYKUiPXeusq59mc3cQ+onXygGTFYyxe9viAuHjGoRRAWq5dCWrN1Se8k8a11C1I9x
RxI5nnL+dWd9+Ov9US68qQTzW8cW1jfafbvAsEqxwNG02j8nxereQCQ1vqSLUkdd2JoeKSyW3h/v
0qzoV20y4MSh3N6vD3Vhqa6ZujQ4T0UlTj2tufzgyaGTp/fHufCpEE2nTQsjkNb2fvVgLHjg+Fsf
KkC3HOlzik8mhL1Dq4tr5fBLV/WrsXYxwmoujiVw1D6DdtJliAJ48jRg3wIyv7aSj5UxWC8Aa7T6
ORDL+LM3barYsGLUD7PMbKCsgd3Kg1dlzW3uNdl45cy+rcZwiW55xhZhAxXZI6boD3hd3ej+ebbF
cJrSTA+zuhhDrw6aG8lpjgqzt0KujgxOyEzNbKjK4sp2vvhBcCEk/obvByHl9YfnXV4LDYWzc0tn
/cF2NSeeulpgP1Vew9ldGorCLs3zDfFDVf31UNWwdosj2WO1rZJ/ezUOB0jG6qvn1p/f32UXdjPC
+6icIjBPl/4NEsGhsId8K2EbCpwHKZL6CVct7wrq4MIZ5YBuvQEIbUD4dku3+k61OB1xL+zs9avO
m3AzAcV5zFjqBHe3wf35/rQuXLPEOVzyHicVitLukKpcKlSDKh/1jBFezIbnf+lpBS3fU0MGXmjX
Qfpj7crhaS4HnoAxKK1ru/bSb9icZJHao2ZlmrvfQMcDllA1eecptaYXq7HLOfRHq8JjnPA/RVHE
qtYIykx3Z1fWerv4wGGv3PfbFbuL/HjlECPk+1KX2GMUllUgqTTozjlIqcMmAxa9hjPhL2ukSyyb
Un1ahlWLnF7UVx66t80+EBmbtAmdGRTN3qioeUDsvSlp3bPvNd56QMDJPrZwU/zQHE1rRBbUbqgu
61lwmian+pYqT3zGNG39gD6+uHZ4t8XeLwS9N1LnzdwAhPPrEyVIr9KyFM7ZlB36AmhWteGk0Oxy
IUYcYYk0B19264/3t+GF0wUlmKCI6Bv86n4bkgrOFrqu7lkO7gtc/+rOo09+pRhz4bLYjAwQb+EE
M8XdPiOlLHXZMzWVATTGvLil37YMy08Y9+416a+Lg21K9FwVwJv3J1nkyca9XahF57I+Y19vIXoI
fSXoJ/vmzxePGxCwHngs6ni7R6nTpStKd3bOVHDcyJGNOi66U1w5IRf3qbfRiIFjbUCeXZoy69Ka
xJI759We2+Lg6xUavBSQEEVojVxF7Wrk9wPeokVEryD9gPtRgQbePMFEq3Q5XRN1urTCBNAbGmbD
VOynHWzWHuVSsFPNOr0bKSrV4ZSOSRHro28PVx61SzuUisgmtYifIO301+eC8qQ9r37vnjHFQCuO
ptbGvyqvJEIX50Tllyxos6DeP5022L2xqhkFIjLIJcuZosLGwsdIvGvO6xeHQtmAHjTYasyCX09o
IP5wmoqhfIvWUAlS8BzkcxCLpDOuhCWX1g4sCBY3dEVBfO4OXpp12togen/GIhFhWcY7dO18jehy
IfgBMb3JUhP3cOL83QYNKJP4Qb21fzIZ/KOgMIpIrEqhruIuSxcZddD/Q3TkHgJcyktIknjRxpY9
UdB6/0S+fcb5JdtVBq0MaOueWd0nDSCuzHDOHirvD2NRjA2XqIsrU1N58t5ckHy7sj8vDflbnh+6
BrfNHk7l9ouXJQSHZ7Mqkht9FjkduGyYjwk0EcTyh2uV3Lf7Z3N7hNONWjbB/R5vTd18lJafeWfN
GMY4l11ypJbkHKruz608PYZixUD2AcnniXy9Va1Zx06ocNxzCSnlWEsdXo/QeSX7XL+StLyNRbah
MEmnY2xyteyOObEXHW9IN2er6byDLvB6WtT4w8hm3AFyj3JoiqyptFuADUtuXpPluLSHQcNR49lk
41AB2I7Sf+u8uaWls4Uc8gze79xZSfcMDtW400cBPr81ptNqdfUQFuAZs9Cq0unDWlXN5/f378Vv
SyAEXoI6KJjN179izLsmd+zEO+u9IY9mC1XFtpbyxjABDrw/1IWUCujNBhejzLttqN3rtdZIT2Uz
Zde0h/gc9eAQ/i7zdCFd8bXPJVCKk+bI4LnrUDid5wqa8QDw5H4t9emu8632NGRj/uRhc/vv+z+N
XhHzfB0MUaJFGXHTEKAbZ+02ntRMfR3BhJ3xHtF+NLMrRAiwrUJnae2sMuq6QS8ihcnOGEGX0tew
6Pv+vkVMjbp4NU3ysCS2qs9zAOz1PMC5/4EkaN+FyEZZeWgnOtZsnT4NSyxGq1ahhHn6Y0GrJ4uo
+9VOjC14AlTPNtU3Oxm1+dtUtWYRNXblfB/1wuaB0LICPPvauHd9jYBUqCPikIMtlwZM3041bdiO
QmQxmI1Mw+MiUOKWP0Wsd43NbRFmIjG6GLl0A26yjxTYR0HFb3nqW8/PDtooG/80t2X62DX6Yr90
hjVbYVeajnZjqNxINha5Ax0+VVBj4rIJIPnqQWaKU600wI6VrLrbIOjroouQ7YCAmEsDby4KSWYV
yayaCXVbqbmRrisxxHZmoYLh57pmnHjK5yIetcTBQiiYjSquy7EavuboNdU37eyl6piYZt58GF0j
c2+BtrT5F89poFz7Tltkd2awtBuX126yCNNOgdCNBRboi50h+7TOAC6i3FXWEMGyXxG/sAp6rW5P
lY1zt+iPs/TH8oEuuvO8OkFeR2mgivUApRFSlxEkNUBmd8wTpM7Qubxpxnr9Mc+r8VVMuH8cOtk0
yb1meH0VkmNgIWJLrGbCNpNZd6KP0j4OgV2vYbYCFQlLcPXbfzhb3cH0tGWMPAKONFyEtvrkYEmj
HdSIA3bk2SPEj3Fw8j6qmqD/pFm+hIZcasR/mmpZg6ioF+tz1bglLk8ycCcFXQT7jA9SZG33b752
1TcXq2sQLo69+HeZ4Sf3rnRTEeV5UwwRNVNx23ZFkx2CSvOtY6+XdX8vJ4RWbhYNG1oAQ4b8ihVR
64LpMR3OARWSb+OEOFzTwI089YuR35WTTJZbVTod/PTMEeMJeokBl9z1y+8DCi4Qm9fRTkMoLtbz
4DTBX4NI8+c5aM27hGRQixDjluV949OlDLu6QlC9DJzhobSXQY+nYvVybNmDXkR9QbB2VGVuTrDl
E6eODaca0G7SCx1Fh9b0PxRpzsEpwVki99YmVQOtLJMf/MpzP/nBaHWh09lCj+1E4p3ejmtjH3LN
Q+cgSRIQS8pKjTUywUY5iIrU49OgV3Zxr5dYHUV0EcQ3W8pVRrRLsu+5p7wywgt3/RwQoPw7rq2+
HiAfz5+LdW6Gk2bMujoIzdr+zBxq2bHoRvcpWdUG4tE9NUac9upDM5ZtTQrqWP+UY7tqDwgsDM9T
NWQDbOlA0w+ln7UFyK7F807CH7Iy7DdJs2NNpeGXVrrNAuhptqdwtKQlQ690licXdYQqQn/MM0Oo
fYM8B03VnbJeBgHS8OlaRzqO3Xo0+8C17+aMRkE0BXrGJxsUOJ81GPAlShGVP2S46wToILgtrgF9
aZ1GlER0Pq3mHK0pHYgzDTHfDeY45BEhIGJ2pmooK3i1mhBxQCc6nAKz/5wjOGLGlHZcNzKcOjuT
A6ArtM5l+z3pE9s8OW0yxyIfGzts8UxII5X0+rnorHk8yK7DgK9YqLKfcV1DGNAYRf7o+q37Is0h
7a4kYBeeid8OwVD2MNwhFto9l+PWmUoL4yw9aZ8LLR+mGC8poD/WQtCAlI9I7nqrz+/zwTPaKyHL
hcealxoUK+giYID7QN4Bb1MKxEfOQRksh3nzDnZqBPwbN5d/nJ6QajECFWQMYEg5X0/UXz1Zaiqz
zwKFhxghDHxEhOhvFtVcMwjbQozd0wthhNIIDzCe6nsCcm3pSY0Go3PGp845CIPAD0pa8un9J/5C
1AwSD5LPBhTZSmCvJ1QrCSYe1bWzdEqNl9MZmq/zNKbPlpi6oyv05O/3B/z/YHU3sS1kpsm1rSRo
x9dD2rlPOAVH7IzkeTD+qAMKXp8mpzS0yNIstBXt1cW4zhPAzu4RyEGQpl+0ZQlFM6BQMKdDhyZB
5bR6/5QVs5+7n3jsqr65dwrbKR6pH/bZoZX88eHYzTVvhFe0/xr17Ne/lspVybE1pJXdK73Kzfs2
ACT22eExTELkZib/lvss0RCkxH7rr7QM+ipyezsrUING7f8A5CLJf9DYbqd4tJbBOmmeJY0b5RuI
1gWNcO0o7aZB/OtBiJFjiMDozAWme0n+0I9Tl4S5GJ05HoXrkOLa9fCjdNO8OKrJDVScSrs3okRz
0iWq/EGqGPoIGIfe69IFsydzBAigBT1XW5e3AOSzSfB2Vv4cZq6oeLpny3z0sxpERte3eFcWxWLI
yLQwmwnTptX8m8adx5+dg25+hC/0kMZ6O/B/otSTPmJ52WKOgY6huAEuo5sH+Gb9ctsnwdR/LQZL
mm7s0Wz3fqxTZyTHyu49cWhQl94OX7Ykedj4eIR+A3vqb9ZMmVHdTbmz1MeupMz4EynVWY/62XYR
2plNuz5kFc6FtNGzqfukl41WRuW6Li9d61R2LApRPits27Wf8HPrD0ldWHo81F7lTOd+7Y0G9R03
0e2HcgE3HrW2Nd+PnUHK2Y7K+ekNpiMeDbdP+qOsmvab47ZjEZu1UzgharYmovwNgW6Iqo05x2ZT
6eMJDDkwINSBky+qpGQWVuY838vWDKaTiwC6fHJqIX+AmUDx2Z6mIg1HPTW+L8LU+o+FwtYedzXU
zO4BjlgfnNFdp8jC5PufwXGT5mualOUCN3eZ7pXf1PJxJRBPsQdyzDzM0avBD9Nx51sQ66M4Tms9
fvUoIQTEsNr0ZAjHudP1QvsaLPwV2euykNhnnoyGJRV/1dSKnVDvRDHGk1pWLQ8DowKYMGReukbB
UNY/JJiwJLLtxnrs6JmMd67UVRLqC3MMLTlYS9RYLSyZlKTlizdV6ofq/cGMA5kDhdBBIw93heik
dSIAt4abbByqXzg0cDFWiKr9xGu3aBGwdTorbChvH1flZj8y0LIv0kMrJnT10i/Y6VPwJetT3QBI
UxhDmIzD/ElrNApMBGFZHxLlrDIcWtzGjnZap8FRA+ARBxp9oHgWAtBWOnoGhWMEb88KLbflprAk
rmi6srOHHNmYf9Tko+hqGM38Baki7Atp2/iPrtBkhS5rNyNoOxtC2pGFVKxzBKWXFCQdDdG10QyG
/s1CO4H8u9wkEztkkIUWda7yltgaeVajJnXAkVeNYk91tkdcOPVpIOJkmBzKSYNlaU+e3UjvjuBb
fZEK4NAPfynKPFx6Ir0Ho8sN9yusqOKGCpgkIq3TXmUhZpSTupsLxLM+emaWdQ+503h1lGQquHNc
8o9DogXLQxPo888xX2n5IbCfj1FutPanJi2U/rh6QRNwFybkRv1S2n8boCmKSAxtMN9afm+PJ5BN
/f1Md8ENS70CwV2TEJIZjcR8jxmI5TMWjC3kxdU00lBYxm/9sbz6NkGrrI9oCq8TwQ6tyMeBwOeD
huexuBlFU4yHgQZVwqaTi3NI7ax+aurK+IxZAivWOmv73LdFPX010kGUh4T75SNxVe7Fstb0/+Pu
PJrjRtM8/1Uq6rR7gAbebEz1AUAaMOkpU9IFQVEUvPf49PsDJXUxQTZzqmMPsxPVpRaLTAJ48ZrH
/M0XvTQrdNXjVrWVphElLAkKfCg7ulyTrWF3Ythm2xrXxqhyLJNBG925VM5hcKMNU/vnXAusDyXA
DabGyL3ahhwInuLXiengtFHFjiWjgOnoqDbpbq6xkD7BRUkwDVcA6x/Q4I0GdwjGqPgUCk0r7VQp
xkKlm3Jjy7s1rUsqCFPn6KHeX5V+EYwOjIdhuCgnA6B9I2dG6ypRPScoPmFfgtjw1GS2Wolhulil
9tU2TWQ92JY5NTrOOKlLN4ocZzdUOaRiq2XwjZwo6MG294msPXTq2Ep23skpnnCUhm36gkzeCQ6P
bUxpcTuCoP0qCV30aBi1cp1mpoRI9JDH35C+Gr6JiaHHbtkHjWEPUzSTOyBHdUcLPlZd9m2xswXm
3ydO5CZz8cuePltS5d/1+tgcijGfvhMHj8DQ0qn70FPMZ5/Ix7ZF1EuoPg3ynCLeQCxRbwkK8w+G
0pSfS1+K7ugcI7geJWm5qYZWihiV3vyCp2TE1k9ZI3HzIiu+6yaAgzNfDPvCkzqUmF3CEfGqMIWk
8vJpiC7nzhx0hJF1PF1QhtVDh4g0/JDSoDSodDKrnVg0stJDIbqNXYB0+nTeFrr2KQRa7NtZ3hki
ytHl+H0wAVjoCYJwjkmaclHDnVfJfTRxl6W6FpyraV4mttICrP6k4CpFlaJhP9MSA4vMiHyfVwb5
4SYbmxzAVBuQTQt5HD3MpT+rGyqVESz3Vm2+9EEhlZ9GsP8fgSkNAuLRxSgTx4TstDM+oobXTWXo
mahPFuwbivVl6KfyQdU6lSyavUP8PPVjpW392pfqLRUiUd20VZlfykZWf1ZmM+OUH+T2ohNq+U+a
FO3saOBAR1vplzJHIfP7dmUxRbpbNSPwWbtN59I8M+K5UxyerK/RAU+Rr2sRoVFtSIv5zTAHo0Yn
PUs7x29E36M+ZfypU0FOHPp2/nszj8PeMaeqqa+pS8mcL2m0iKlZsVXgFynMD7nRI7BddNh7uDXS
jRSkDX1SzhDYNmPXMMNJ2oxCOoo7GWTbvpFaQ3OFIu7D81Q25tu6Lyp1t2jNBDbw6fEjxRcFQcNW
Rmw7NC2KClCBqOInNcQjIM0azDUChvISVtU87bXW4PhFr3z+0AYhT2nBGoLtEg2So+qDjxbdYisS
Oshmzvq3HEO7+tPbce8rScpCdwOGDZSPv6xTJDxUsyG1QOsTLGykvpXPh9yYHAzHTpF6X8nGsBQB
xYfmCAgmfYn5n5VQx36YJlQ4VOZTIVWbWY/MjV9Ofo6NrtDs9B528yZrh5wNr5TCU15QL1MK1BAA
Ti2tKZDf6qqvkiUN9cGigC3QBurWECP/IKcQL3AaF13K6dOJ5PNlorRoBkDrhwpGu2HdBkulQRR7
onIPDV7NpiPcuHIfWKfKtMttH6ctXAZcOUwPSvBAS45HVTJytpEqVj3AschRDlrTXFk55pWUlIb8
kQpqfjU1ubZLQkGSbAtZdaxH8lY+Exol/vz2bHr5iuH5oKAh8g816rXIhTnDzzSIWjyLbtm55XOi
oPHenRGqGzdE5bEzp1Znm2qW7N6+8mtvV5PoYiEjQoNuneq3adXI2DgpXlPL5s3YjRK7wpRt1c7M
LwfJP2Vn+eqTLjB2iy4L1YVlXT2bzGpoDuVQVoq35K92YbV40FVKtE394otvZfqfbGoZ6UX9t3XP
aX9Qqlvg0CwkeEnHFxZQu+8nOFYeyh6zk8Va544o6xCHitP27TFdqgbrqQVdATAQsH1MxVYrhmAk
iWMtUDxQD7ObZk1w0VJJuwoaKUbaic5nrxv6iRbdK8sGGCkaSxDXqJqsl2mvT03RzbHotWpVeVbn
P2iTGGzefrJXZguwERYl7XkAzGtkS9njzjd1qeiNUqtXjtkN2Vcoo+1F689WtWnMSDtBan65z4L8
om20kE+BHqyLQRGelpoVKLM3JZTvRA1tgxE5gG0nmNkJ4MqyZa9eG1wewEoW5C/29FUxCHsNuS+0
TvIEq8DUutblr+Cj/B1sNvWsVqkDgOyvN6nScS43qnBiR3plbAH9aawJemUEeqtubxQmqZFSYfH6
KOw2dd9z/OmxT2dkRulgUP+NBaGwz8JcWkgeQHWOFwT2aVSDW3H2ehmfjHJOih093t7TtD49gQJ7
hcMDcYfSFw1ddDWRUDy+Vq3pQ651uuhlfsHKFgWjuW96WKu2NIT1g5WOPC1KIzlsytgSYoc61tjC
XK2ly66tkNNODLEv7Hq08r9dMePW6NeJJGooda6ntFq1jd5R/vf6NNJua0WZvkr9GCfuYJbqQykR
6pxYqa9sDxgNyjQJ2fQRQly2yGdbYJXC79ONBF4GoAuvF7EPmGZlor1TIhc4q6bTQaN9e+G+0odF
w4LLsiGh7mKtjzuYnLLawwn0iLONBfZfU0NCJmf+BOMVREE11JrvNpy82zIa530rtVnmJnljRCf2
kFdW9IKMQooILgxeF6vHF1ow9zgCcfBOc7L1ibw9WUTnXqqaUwiKVy5F15ntgysxzde2GrnRtlG2
5JFqVaIrYbaXidSKLsRp+cRDvbL74sVmgXXkkQwwKMfvVGrapmgkQ/JkEphF6UUjcdeKTDqxR718
InJKwjF5CcY4QFfXKax8lLR5VjzNL9qNNOSU8wYKPFZBDeTtKfPKpZDJxbSLVsBS4F1th4Bf9MhP
iQykXPMpbA5duksQNZg2SYe/xIlF8XIA0fZSmYDL+SXxcMcDGMSslVgwZW/uIUWQtekXc6tqJ4bv
5dIDlAhUToGdAsP2CRL2bOnFCOpVaRWIXiiL0UWt0S6L5Ew/xyx8dnsR7f4J5ef7twfytUdje31i
nQCg0ZfvP7soWmy+oUai6AHhyw6NWmHtZnWG/fZVXns0sHLwfBZxCrRqjq9iwoiS1ZkZuKjtXcmg
Vihvts01alHq+6qyRN+eQibUv3FZVEFhcIElNgAUH1+25QiJ5qgTPUkpxRshisVtn2rRtqf8qDpS
guowUV7cVyeu+3JQf1yUrQSnefpUx9eVxzCNstmcPW2Mi3Ng/7k79bLovj2oy92vQgKCAUiDECYI
ydZBIw2aHNMnVfT0kYMAPk0d99tximN5K8atXNn4h1ELGxO9CODB5smpt/rElVrfARa4BMoL55fs
4Pg5IWqoXaBPEmEdSabd5Ph2cr2cvjPFwrS0NeTwRRtQunzL6WahR4Eh64OgBdafll4qDyJ6in/6
i8icXVMevewqsmxnDNFaJ+nRpS9mWGfq5RDjk27r2VAiGCF1za1VU363xU7RDU9BfeFKITu6T0JT
+ywEaVJtUM2YMYRujO5LrcUo9zdJKyCdDvfDLScQBCfe+CvxEYEnYGYoNDRA16x8LTaLJmET9pSA
DsdE/d4VBWSYa5q+Doyzbv/2u1/vf4S3ALSgOjMDNM7N1bKNwYdKDTwDrx/16taCpblLJ76UCuOU
1fmTAOXzt2zQN4OlyVYLMQgE2mr3izAlMAHJjJzOMQW7xpeay1QwRvlyTlTsGax6bA8oMGAMhlh9
+FlUdEyGtd5SrwhdzPNxpmdlwyrDj6ylgi078VDUxZ+x6k/GZQVM2KnBK9+PfmVF32ottc7FoW1E
cOlVqOsAGQatcrNeQw4elQ0tvGrCUaPoXZdd4WDRkIlOkOp+AOvcED/PkzXrdllEabsdUxH7adxH
6tEVGnyjHWHhOmF3kEK5Fue6CvbdKI6fNAGLOcfIdB6wzdD4xzlvKPPrYRiaLb4Q/XSJyQEtdZyn
Q2uvDlakXFcyXi425dIEQRYi1tIDchIFu4JOvb6nzzYFG/gpsfnh7Ze/3k15Iaj7gXnkOOdUX2OD
0X9JBdZI50VmiblyPjaUseo5rc4bFFurLSgY+U+rCMdgOjHNX0RqXPqJAUJRCdwcbkfHK173DRl1
fL33FDw1EscMy2hx7yuCL9iDG70TRvIknOmtpGae1ArSR9MAl20LyTyLJ1yQXhmFZUqSFEHrg/K/
uhXE5EDKgwbzsDvESB7gkF0kjfxoqTQk9DLDTQ8LhBNn9AtcNgOAGi1EPXB0OFuvXZFhNQJBKYvO
G8DOcW0lUC6lTNQyt6U0nzm+PiT3Id4B4kU2BnAMq6BqdVeIy4aOmxTEp0CM652AtIWwzjTxMQNA
iZHp8RvBbD7GecefPDUvrKugE2KMkwbFnavmlCri+ljjUgz2wlYgO1ii1uNLpewTJMLDTK2vi/dq
i15zSfd89/bsfu0qSxBEk5r97YUzU5ZYsy/IvejhZp654ZzUO6lOT1FQXpnJoCqUJf4mq5Yotx0/
jIYgFS7B7NgRtEhKLp14RjbUbIyqk1w5ycL3I9ybIqoO2Dbql1KeDyf28JcTmDvg+lQSwduC8T++
g2Jo6LphqO1hquPvaZhH+wpmLhp+vuElSj05hY4DyNuj+yLbXV4iJOMFvUyWh9PF8VXRPUMpbNBn
DwkNumuyb2BOIkB2xgsnH0WvL5NKBUIH7kiSJ8CTvSoyBphjpPQ7hOJzrynt995APOXErT2xXY4P
mgXwLy4MVE4agtHjW0sDCwGPsJ29VErlQxGjWAm00ay+GvhuTHSk+mzchSUwQgxmgNDR0LPm3BP7
Wg0dQNgBorUKprSYjw55ZDdGk8n7uiXucHAagjaoo0dWO0pLqOv44aB/UpRGH+26RLHO7eSqudbJ
t0dHpAPzOYKSUzpjWfXA+UCY3Q+s/SvU2+La9pfAxq7bCtNTMRCH770fRZRFWyOObK0FtmanIO+v
1SzIPotdW8abt1/jOvZb3iLFWBIg3hJIKPl4qFS99COrbWav1iT/UtRy4zyLgzGmO59Y33Ja6t+r
DsHsrVHU+vu3r/3KHohI4qIxS0ECeZF1LcqiftCwfGaPzCwqNsYka9+TAOUKW00wFl06pf5VFXdx
6jS4BOFqSwjxKW1HdP4ktaVw/vYNrWtjDIYMaYmy7RIOIbBzPBiaFghJXbWiZ2jaIAD2m+Ie5S49
3UjKZNC3CxOQihLt2sydVNTr7UEUlBOJ1Cv7MHsVbBXA1WRTaw+0URXywJ/qwcM4JwayJU4bUUj8
O8LA8sQO+crGsQh9kkstRSGSjOPnVRvfJ+6fR4y/J+uqahOAz1lVOkNQimc5G7+bJXH6Y5D/42H8
P8Fjcf1jHTb/+E++fijKqY5Yaasv/3FVPuZ3bf342F7cl/+5fPSfP3r8wX9cRA90v4rv7fqnjj7E
7/95ffe+vT/6YpO3UTvddI/1dPvYdGn7dAHudPnJ/+o3f3t8+i3vp/Lxj98fii5vl9+GYVL++89v
ed/++F1evD//4/nv//nNy/uMz93d0zj57bx7iJgRP37hPz/1eN+0f/wu6OI7dlKIGTDCQNGRAfz+
2/D441vSO2i5wPrBeCyy2kvpOy/qNvzjd0l9JwFLg0UDJwgm+gLWpwz+9C3lHfg4iy1QREOdeqv5
+6/7O3pTf7253/Iuuy640+aP31cqKNwY1H4V9XdyYYRbCZaOJwysXbSf/CZFCVrZ6lMcWRvs28st
apFnVjVqD5muVXcDWOvzVKoHzZ6UhnrKVBwizcgfqT2qyA8CQLlhdpn0rMG837c0j8/bYcjPZ12M
U3cuqoqqqB92V/JYIyRqqdcJ8h73OXvjdYC26q0QRaDNTC2sLpqJjK4yQenYXdIIN37VhF+kbBK3
gJCmfNNqVf9xNvObKBG7xAF0iW9WG/w4cv7fTer/htMVq6alAHVqwl7cY1ue//a/tvV9/vD4v59P
3Z+/4dfkld9Rb0KrXycG4Y9FquDX5FXeSURiCtQUJjcZOgvl1+Q132EHjPAxbZ1FIYkp9Wvumu/Q
IMVBi/kLMQyq8d+Zu8d7HVKiyIuzt9N6kGkvE68dT91kRE50JAF2I0EPt2UpqSBGxgNymq45ZvJO
ybEffDZaP5fP8+XyVG7+Kw75cU0ie6SqWXs6zjLH11Q0VPTG2FLcuJmHvdEAcW7A8CUhTZZidILB
mOwc7XGn1q3cBREYYhGxNevF75tUfdd+j8RAQzdkthAcagliotBV6/zcSERt+/bNPrXOVjeLwhu8
VywyKFivD2PZbI2m5x26TWF8RGyC8nlvpuemGV4U1mCPZS/aVWl+ABIvuEa1F8Up38WjH9pZY4LV
EZQeMkYi2ZVifgWJ+d6ose4rW8HJjEq0R61TXIATlYvXOZ51ibIdUerfBSFisirBkyqU6QbEj+lm
UKTkEkNGSf2W6XV/U+UauUh8qMEAKVH0LUOulHrbUDpm5Z9RJNZ+REX/s5czSSST/o3lvBw/F/cs
58ejY4u0b/ngr1WsvBOXtBReF6EZDVAiwmermPY5neVFAIfGBgv8r1W89PQRnEE5+OljR8sYmygS
I/q2i8rF31nFT3Inq1mK1TpBi0rUsqTrx0sKS/pYTQpNcbXEyhfrTRt76m0CTTkSYFzEvrRJiv5L
SyRn+0X+vgN85ZZxoDpAtlKHtm6zmwUKDE0CePfZcL6y3p+WyOrmFikEDmlzidzWTZ8hrUYxJ3x1
y2SAs9L0+V6rxUOXTl/x5BM2HD5fhBYgHP7k12VZXyc5bXI1LT5ORGAeKoNwOwS3ZpVJEjwEQAR2
k2IUCiv93AhSmAndgurNzOt5BjFiDAZLBlcNKG1KvHWDRE0dy0RgzgChDVg53MlgvXQzIaUo52lD
MegAzPCnmOr/6OXyRLj/14vlfVcnzW/3+bffnPvooWh+85qUr5rnx9/Tr/i5bAyJYwxpRBbMQnZl
Dvxz2Rjyu6WewsSgI7moo7Oifi4bWXr3pCVOtkEAjksEn/p5+vEtgiyWDQtqMQOXlb+zbo7TPCRQ
qfDB4F7UAXU0SqwVDggmguCTEAdbeUjaj1NGWVzCDNjVU5VSZBt97+u4/KhIxd9KZn5el5h1aU4i
6Lnmg0hdJSkz9uXbvlHq27gZEcFrsM8BrSj0J1JZotzy+epbnhHyLY5Vi7kHj3m8NTCUHYzOKdim
5lJRzMAwNrp8qu6x5IDrqxCPQNtBKAcp29VINg3Jny5xFdgv2aZtsmFr+FKyb2ItPxvCMTsHRbyR
1V3dDJn39gazjmF4Qh10CP0BZhLNEvbf5z02bcDGxky5NvaMysYI1XMo+hd4YUZbuY6kTV2y6t++
5HE2+vQCSR1AxbGDLxHaMujP2nqK5sdtIabBdvCx4fNzUWF4Y7q+qJudwE+8MrKL9DqtSx4OJUuW
yfNLwbUt60EQhI3QlNG17I8iwO088nzNSA5CM4G6FQ/m3Kd7sLHWiedcEZp/PCjRz/KU8MjJc46v
rgtNwrU1YWOZaQoXoBY3IK8VuIihuaexVLuKvMC2kR7ZRvGs2HLbC65kDjQopGxP38bEUzvSTgzK
a+MPeIWCKBMbQNIyaM/Gf5bo3haFIrB1p9ZWr+bUoWFe2kHUnZLze20ICLRRsaApsOxiy/R7di14
kUOUqlG4BYhYHArM2L+GhZl+yftK+1D1Yu9a+uCUGKJ4XXIuVLRLOI/iTVQhLTj37XyTSD4duLdn
oLzM6tWKQ8GQkggtMV7NGjLUdLUaELAE25luD2jXFFE3BB2x0olKSypI/lITxvkkXSo9ast2OUyh
k/k+kpqFMpwN8iB86vSRT02LCmWj6vCFYd9X53Inb6dcAYfSorbd1PDTo0D4miWj4oRhaFCTG0IZ
6JC/MG7R5z3xaE/92+NHM0ECGKhWUu8Hp7RaXQklU6pyvN0aF7Ot1s/dwbBieMZNIcI2wl1K/D76
hW6bk0AnUFFbf3QsWsB2N+bgxusxnGgPCFrrlH1pfcqyBpOyKsAjYilZFSd2WOXlq0AOhBYaJ8mi
+rSWaoec2im+pvsbxOG0Qz76Su4UOSjtTKuzQxwW0m2ThshAVrIafIArn8IMS82zPJhJdaJK7D6m
cQtdI4YZndgg9KGzqkqr8DwyPJ6BJM1RETBWbKqtQuWMskDaYarBXVnMCGpBQMDUOfAjWyhG4wCc
TLuOkBq9jRA3DdJ8G0Q06ly/a9VdFTbyGRYT2i0UM3N0pIV88fbcfHnkWCSmS+US7DLYqtWKUXqt
BwGp+hsfWsCHtJzEXW5WmvvvXAVgD91TA1mS1dZEwBb7AtCGjRWYjTvI02NR6uaJDfBlhMCjLIpH
tBJIVdXVowhFFc2VNuCXNuitS6vb+LOWabcG2N27MGrgGaIL6Ex1Lp841Z562serADEzdi3EUUHh
0Ok93nfqUI+EMFasDUD4oF7IBUbojHOhb+QmJkrHc0pwM0kUtkk0AOAXJ3Heo49Somdr9MY1CgbZ
+zARp29x459XQwaW2vdB1iV5Wr/35Vg4YFCtvJ+poNL9hz9+KyR59qCngnqllFZ8PXaJv3v7pb0y
ngBwSYcoIy+yzKuNO26QC41kHH5pc8QJmX3ihPDd7alGUgBJ+CGow48C3PUT7/HlKQoIjOYHFiZk
8/QWjwdzhP42laVobcLS6rfqYFp3pVbdAltgSzfGbssEuySFC3eYxZ9Sm3rtVQJBo8ePVyJ+4Opy
nD07QpJZVQVVrK1NAVRh1y79FF+gq5oLpbGLk6q/SoUMMYFp8GllFhyqkpZsEQVRrjPZnzZVbn5M
DAzTxxBQMbSMpRJi5Hu0KtD/aYbKyeoBa2ixxBBSQx0gq+/hbfiXraycAnGv2hNLSEBRitIUOzNw
NCpaxw8DuUjq4egZNAJk43YG02z7NCoOYQZu0JYHo9xD2ZfdqPVVN9Uqy0PAsrhOW0H48PZkevVW
aB8uvSyKw1i7H9/KmKeIayQFs6lGjqMUu/q+76A56krXeOYsCVdQJKnPAHa1q6bu7WQyziWlbm9P
3IjMhVZrlTQG6UEI2MhqraeXxdtMF5Lgpq/qc/hc3jxrCyxKh5kMEdgmIxedVAnOp0ZQ90rZWDsp
LlIXbfVTtgSvzHT6urwmio1IKq8Po1CR/UwgYNhUTaF8CBDOv9DZIA6NhMlXijLCzgike4vuwAEk
bnVClu6VrR/7FEp7nOAo4KyBOkXl06OruDrqw/6F31jmVsnU+scB87cy63/ZAjlqm7zZUvlvWH3W
CHsWxBHydxR4qfsuEkL/Oh//kEft47ff7uDrPja/XUQk0L9ddW06Qct5LTd/9df/ytW1d4vgGJLV
9EQkFHxZTT9KXJKuv6NwzXFOVxt12uWt/krVzXf0dwjAwfSKQBCX4tfPVF0Q3ylAsniYBUnKSbYY
JPyNNssqEF8kUUlgqSSwiyIsSdB7vNqxNMuCPtKDz1Vf5naP/cat1MSXZTMfhKp6rLJ2B/kUd7kA
aJI0Bm6skoqaVQ2dURo2da58ezbW1z/W9/NK9nIC/7Xqf94Q2gcU0MGtvFBYH+pWRcugDz5nSVlt
hUBP7ac/EimMXCGBIIoiw6e3r7kCVjCGFtI7S6lPZ5HRGlhlu40i55QtIuX9pAsHDU5Clg31x2AK
UcKvw3QRo1OdvII/WOXhRx39gbdv4Hh/gbpDxYKIiJoN0mJYQK7eQhbmHUM6mji6TLaF6m9YKdNW
TdCIEjwKoRTiIuVyQmzK+7sXpvxOMETOhws9/xy//roJQsBDinIr6wLGHwZKwAOtSFvx+zvOwC0Z
zJ0mlfuqUD+/fWXS7aM3zRReEiw6AJBrKDYAezy+dtyrWp7VYXYDL8NW+Pfi4ovnZY7hAP20/XPt
0tpol1hhurqne9FO9+qD7hmXwiZ0TddyrI3gLP99+blyX++h79nX9b7lr9ZG9uRrxIxsaPDOQ+88
XMPl24uf64O1UV2Db8dfh8/TdXqYd+PNeKtdBF65kS7ny+Dc+jDeDNcFxPNrEjJbcFrbcFBI3tSb
h2t+6cNDy19Hp3MZJydybzS3c8yNsEVM0Bn4m2ILe31Tu+JO3BUbcddv6232PfaqTesOjrW39pob
74o9TEzyvvmbeCl50+14NV4Jh+ygb4xz+ULYi7vpbHCqTecU/DbJq59+v7nRPGGr2NZ+vlYvga3z
mzrbd77vD4UNoc0x3OU2LLfaV4dmnzp3wBgd01G8cOc7mqdfEo29b/aDnZ+Yw09Ms79W7s/3CSeM
njEbGvPp+H1GVtf6lSakN1v36j2KOofKKXbBTf81gvJNw8m0rXKTqfZ4mPfBBj2rjWRLdrqd99Gm
2PGjm8qJt4+7y7PJRtPXuZvsYY8zlTPZ/IdNvElcelhOypDny78Xk+QM9k1oo96AcFX+wbrOVTvi
a3fYCy7CG87y2f3+7Ym77l4t81aBbgFsbNG9f8G9KdVsgOuvZDdjagUOCpzmGVCk2LOKfDdEYeMW
E/DBIDC/tmJboaKy/JFh3txloff0VTMNn/Ogb3ZVFrU2agUdCh8oeUljqTpmjxQ3WORK9HxpcGqk
y8+e/kBC9SHEVc8xOlYoUblu12RZWE/n6qGVhis/R+0QmI94ZgXNzz/yQi/t2Q8M96//9vRz1did
yuuWEvKzvftpBvwIZTnYEChcG8P4c44+Q1THNxR9zgRVOFfJf+I2PDezR5oRd8hyuEaUXCqCdCFr
810Tmdu58qgBbeamcuT5LBa/BaFynqvDeywI74vCuqmM6ExKrANKL586Wpl+M+Bi9zVSh89Nm5Gc
ha421VsUeynC6LsI/KY0m9QkrGvKt7uqHGfbn8OdrkQk6+P52CbbWI02A7l0EV5pSbdp23LjB+qm
gETY6v0+9a0NKE5XVdtDrEVXShpSQEhvlTy/G9ribFB+IlWOgCrPT73VCfQ0dMAhqVwDvUesaU1x
RMqwo16YhTfAy1GPjQ10cWQV0M93kWbpIWp3knY9tfp2RBPoR+T3X774ArbQkZiGQAQciNNgdfyM
tdFoZSuRkId66VB91ZxpqlpKX6JpD7n/QRpvwhyJ7xqSnsXNndg6VvNmCc84AymlLy1hcvMlAH6W
ymlDbTbjoM1XMVjYJLNqO+yrbDsH8pUfNJpNHUezZ6uMbCtupN3b6/kJavXXvkXySIkb46TF5WyB
Nq7L7CXiBkHeaeL7Skrk/aQGtwBzkwOYfRG3SgFXQoUhb7XiAhCtt5AzLhKt2FKKPYQ4Q1zoan6v
qnPuBi2ascFYPpQgZ99nRn3KMOF4nH7d6QJoJ1ukarpKzXITTbWUOOJ9J0WfF9azk4libkeKccib
6HOHtgrgz9xFR/8UXu0pnX42SnRpGZrFk4jJCbTBWqXbElqFptx2xU2ad246UL0p+9nbupFRZrsQ
rSS7kwPVy5K5ucyisLQzI/8wMWkOQV5F9lB11rlRsPPXYXvoVelPc8qHm3aQ611Nfwx9BL7Ui7Da
aOoA/wC12l0rTqjRZOklvZErs1LjG6Mt/Q9qezlnw3QeB2eWEfa44IS1E5bBaMdAU12A9rHTDHl/
hvCp6M55094aAYhDvdfcYFJ+JMx/K296X2T8b40b+/86aYLC/2wdLQi2I4TZUZJ01KlcPverwa8D
04EFSilxaaHTx/pn9kOnEngMxTiOUHLaheb0M/uhvUlXgNOLEt1TVvQXRgfwJuoQvzABfyvxWfGA
liuSXZD8LHhQ0rL1WkpRqcklNIMfTclvOwLGUl10tcSyj+aPGjJvyb0q1FqzzasJ1Ry3leFvjA4d
N/FrkNdqLjiFPCbGmRVqU4eYh5BX+8HK0uYiRWFdmED2j1r5VUvaeCxcQdfTWHECClnSozEWU3eb
hqOR3qOKXfoPqC0C2A70qCrpA+Evxq2oJZXuq1ASUaJwA5Qxk9JGiS7LznFfYDltgiyTpoOcYYTw
XWj6gs88e6WnczF6qdRIqb6gys3re4E3N6Qs6kI9NB/9ocjjat9maqruUxWJF2OP/08bDc4clWn0
PRV95Fy3b1/+CRH8156DljNiiYbCocQOvTjTrM6lGR0t3HP16FssJUqCIUkBCD+0qaUJVbytRwqb
rct+EqALSrgxL+QXZIgb2ZHQyBuUs1YPcygFRVEpEJ9hI1R87+2bXFLDZ/dI7kzNjjK2QupINr1m
tI1hBA2nVoRvulD3ouzSfgjQ6EsBUSm4B9Strn9JNNFvvbeve5w9ESZwWRJWaFtwamAKrsamRLvE
KFB0/RagsN/odi+WafNnqPrYUdlDjLPyFT7AbUvgHRbUGE7EDMdH0XJ5uDQkyzBLUCpkDR0f2SCn
I0EcQ+WbYKRGpTjaAL32noUktF4xR0Z6GQlSIV0oSTV1d0kjikh+NWGUMihvD8TLOzGprizoPZDU
hC+r0ikFfD+NJ7H+hlANS24LWWqW6HAhMYgPS2T6qv6l7hiCym4QetS/FOLUUzbuo0IshxNvZTkF
j2YD6HbIogsEEEoxFMPjYQEaKqJQlvsPPv1krd4VVYkr40bws8aadpNZj0yRt59/xY7gVTzpKzwt
VMyFKQ8dXzOw5lizAL99DaPayAQgp+GyILIRqkaB0EEMBd6JsmaSS3sEdstAaJEYdncZAqCctIJU
53dWFmY1lllaUcu3WR/lzde3b3OJTZ6PDB2KRXViaeixhytr5kg3+GYtVvP4dazbmkkAQlbk/Yjj
oGiCPdbII97hB1Eti6YdUPek5FEG3Yn382KwkPyBDQhgisIyaer6NsxKbtqp0YuvOfAn9vCY3WtG
7nYS20k70HFk328CEDv3KJrk7Kh1mdWStseSUUBSoQrZbZedfwr5VA5JoD+oY4JA4YltZRWVQrBZ
Bgngm0F9BDO4F2V4ZUCzOZ+Vrw2Ok0K2idumTLvram4jZNOGaqq4OcHIer5XTFVWTK6ZzJNwN5Sl
j3VkncaBk0Fhmw5ZWOWtb+dwJX1EoTRRSG/1DKTXInppjWyJshBPUn6G8S7O6E4S+UN1il+86iss
4gQkNlilUfOkysWpcjxNmZl51ed9+cXQCi3W6CxAFalwmuosC+uF2RDY2mFXPu2eaafyve5pOykl
HwcKG5k/Ra/QlEPt/9QaeuKDPp+dyHYQjNAYBP6wrN1VBrJAdjM/LMovZc0qqjZwb031Aik/ZYKH
200Mh+X36fwxC8dpMmwkgocqxOBDHvTboIL9tYf0G88f0RVu9EszIikQnFHtsc/dJQj88XqKhjwi
safe0Prbssb7+uOc6smQ2CJacbyFiNHnBRW5RfvOVuA7zB/NbBx5d4oWT/xfM4tBa7qlhlbwVje6
5d0lYxARYFRPl7fMQIDlYxYjLrB2QfDAnUdCvsQGballyf3Y6HlVbq0eAdA7VSnm9pz426/Rq8tq
OYMO62fjPlA5XD/nZu6rH0FjYG+5McyAOKOv/i9lZ9YcJ9Jt7V9EBPNwC1SVZsuS5df2DWHZbmbI
TEgS+PXnwfKJ79j9RXe8F90VKpdUkOSw99prrzWMhCj/vDf8uWsy+pTWIHRT/YIw/afxnFdsQ+kk
ovuCjsWE/uuKbZiYUjNSzrn2tDRsFP/8jX/uRi4CLdRLf3YwHM3of0zGSdlTZbCrQRUOfXSKu9o/
tj96hFoO7xAWSvilaLydSWhcjWr9fXS4APybA/UfRUyiXMhjEJ6o6cDZO5Df3xfF7i1aWknYf+x9
NAWhIqABZ/0YZSXZjWgBGmBa0e1WPy5TXLLjIKM5lqcynlHWSaF7mI7M1C3lbVfE4fPqqQ6n3ck4
4fI0xzhCZehHruMtk8iu0sb2i1qkfgGyxWKvbObhuFREF9dFQ685Kx9M1nuH4EwkttT7qZX932Xb
3CIH1FHScI+cwCMn+P2O27CoBiOn6AU1VJsgNlDKJYhd9mPeoqTq+1eVY1am7domHi/l/DOytUJx
TGm8qY1bPBdreExpFyZBr65qmuGOLVLuk+2c0YMRU30BSkfdPkdk/4ipnS3uWZ2Ia7OM/nku/TQf
/T+bBxXKo5PrF3ZPe8wfaTmeev0+NoP7Es+Vx9qaRXlcwGx5IKK/1jHky41rK6r1WOLslceWomjy
br9alUMY76zB8dYo26n92iVN5F/VpjvGQW5mDB8KufKpuvKOW9zKPpzOrRUp7yxitXhTtnFecLv/
cmt/RJlH8RVmgYsQVgwZkHjv96c1r60TdUhcvnh0jDP8s5JMrb3b6/HbbMetO6TbPMr9Y0QFhc2t
x6udB7KGPSyp0w59ETXpxLO0eSFKVQyHiRqP2Qd/it1kqK1kRUzYdOLY3TTb5lXtCsO2NhOR8IUU
vG1+IsdyGIq+xI/+ATnTypqzoMOPwaRVAutiBrU6xufYCtv/iljqx4QL5CB4CFIhwaryz1CX5mE/
3EJpfVj6aGR3eAtv3SpGYykjs6zo4fyXYT+W/W8z6ijKENhDdOc/oqbfh91usHQLxRp9mLTDDJmR
42BCcfYzPn4D9RLBcwMtCTHrztsY8G4pBkIWNj1Gyai1mx+jcIqL5lzMfsxmwIJcnlSHn9HXFWdo
3lmxdnr49dhKaQaGcu3igbXCKjoeR4nQBUNvoU/NC9LeyfJko0DKlQRty9nUhvORp/7zvUPV/dvN
H4cAmwRQIFHQn5kN4eBklfa6faiqLexohdStBypp7KJ5gGSLG/ZJVioU1BOgTTeUCpSs5Y3daW8N
UkG0Y92qknr9fdHDxcmkGdfym1139pUptB/mbTSM3Xe/6XaFxmUIr8PsGIq/8xfHRrYmboYEawxJ
/Djps0HDdnlQsipWFEJ6NCzuPFs5Cf7fKnGyZp21KtBnjVEST6thUT7dNmt7qI0tuzJbl8KZa/zm
DKSn/eewm0EYM3t1tNEXkZgK2HXcinK+nquIyCyL9s7sO2ktU1Fcr+1WaHgWognPC/7cdCP01rp/
MOHo1h+135VFDlfPdbKN/HSEgV/OU5JjroILfBl05RUE1DmXo2322yIZbPviGKdyz6U1xZV9Eu3Y
+y9bgCua9ZJABVw/rGgvz/do+Q7WEydGpL8HKgzVyx4t5QChBunKanqfrOhRXAoEZNczIvQxVJuk
HQ+fhUgB5sevDpj28J2CxbisOVNlkz+oEBlj0x5hEO5DbHOQQZyTBwRdeIFg0YYPALVW216WULiw
+35U8eDNjPJKGVH597sHU7Q57w5dztV73HLn0D4Ngy8E2rBJUVfd3RCsrSxPzVLOZrkzyFTX9dka
/bEOn4JZqfE6bPyqhEGxUhltU0BMm2O9Q2nPJGlp+aFEYr5Qe7Ndm3KyqpqaTs9pg7emQTAkX0St
g0+jpcNgumZyoHSN4y9hi4OfHVFXks6bF6/hO4RZI17mtzdpI+z4t8Nomq/bR1SLXnctEVe+aUIl
SvfKWS0rijL881odXdahcXpUW31U401qB1bN7cBD4lBBdGQDzs+aoEqC8t126D9Gj/D2GtOdo9az
XHHd6i2Jl3dh4wV1ksokOaLqSM1B1X4EC8Ur5haWL84mJ2uTbNn37NqyCm7x6FBRd+cgWu10j01j
mhgGZsNGUJ7GmpqKytiyjkvaFqtD+94uq62WuS3aRsVwmW0rGD65pYvs+7lvuiQBwI0lXSOk3oys
i+cIJ0jmhNXxR7h+QpYUNaUjpvcxeDoSg8pBZhv9XnOMmNchH5qk41TN1vPQI8VLmLDMZYyIC7UY
JsA+EG9c5kT1fE683WqFZTbDJ5tDCYizZCr4NuiiJJmDUx+PxxF+5Qb/cTCq5oODnzRgSRbKwDwK
a2jjyv8hJQkN0iR1TaSVmdjZIpnVcRVoiyfoa6k/zg3mKgPjZWGDcqn07jvrPUrJxyXXPGmxP6PX
bPgGtO0d+VpYaN/Meais48kHm8V7XULX2pwvi8NHOWJjabiGBUSfe/x1PzTdePIVwK3ivWAVY/iM
eEuReBmyLgBAFBErOB6nX7On2KeEPxk1eO90aYHCPS9IjR1T/VeMmwSYFfGTNwXtPW5Uynr+NdTW
28f/d5DfPgdS4Lb3kSt6LsAZrGqh8S4UOBTVg7dx0xICHV9Suh682GcS8HJM4Kv/fFAjjG2mGpm3
VuX14CQbrUVOWy1b+A6L8JFRWtweHTFQWDA2lQFzFEuSwrM8gt6yD1ze7PChla9QCY8RHAUriH3t
7Z4qtyZHw2ZqCI1zten4yM7tt0f7Nj3Cou0Yn9Cv+Y0TShrHza/hVjFPSwfldwIJvwp5cxulHVUv
u1X7er7hTr1jeN8m0o6KCFfJTR5/xakVzZbkZpHH7Jrm6rj0twG1drPzw9h5ox+dLMQO2uZ6p2Vn
FZcSZiy/bWp8RZa7pMG061lMhucL99WVr4g4D0wfZIj64+aRXGa6TmDZxx90l+PFxzaHl26wj+XQ
78Fx/YMOy8q86K7syvo8YIpkPcMjcUrvqp22yJlvvbe5UjdTMkeXX0OOlpjictbaa/kjnAAjX46v
ADLFl8WRNEq/ELk18ZJjjTEPdWZPZcGXB3CwSZmQzALb7AAMgGx4TJW+jhB5ZzlrzlfeazcdNvG5
JVhctxsPY451vJoPd2z0EhO/wwGkmEpgQ3ShNZ+vZjnxQtAYdA+91Px/6w24XWAbB6hIguV3D0s7
F4ACRjV8u1OV+D+EQ7GSBWAJfMx9A7URkHj1pMsOE8Pi0fGp6zlie6S0hyKZrumBUfv62Uatnf2m
7Maxba9+wcnN3FWqOeuqI9/9tvkTwlZXoqkYjgsKHKwZSb8CAzYVKNnsH70qHs38IjExMuEVsuHH
ra/U3BkijxJ0yx21pUGWMdxth10OwuoxfJT8j1kDXnVM8Tf8NJ5aw2872j3ud67hM1qpYoLzeVmD
PqIK1u3gysiltEOSAllsYX/vCUfxiXBzjhx2CfTEvHoDWejt6FSBWIpUhXuNa8nO39jfoLeCtBzU
UAZ+C0RJfxGpb9+TOw3Z3AFMBLd9Gx7rafZNDQhftvHMVumFKEc4D9PGTtOcyfWOwdO1d0AFro5x
9XhsuqHk19XWcZefDeFZYd0YzO1U/ZB4NEpWSJ5z3N1HbeGF83sfGGsrTjhTWlt1Do1AYR/NewuF
gjQCBAq/+CVEOokyPLomVbpb/s5dhUN/HBt9UBxjrlzlMPneRpKGIpBor7Zrb7kxe9AX0ft218Z6
VgTToAq7kEn4hf2W+WUZsTMCaBoe91CIAZeqM+nlgVJ1+GsfWEDSj0Z8CROYYc6rv3Zh9xCGEu3w
s++O02z9ZWqHRuUTJ5pHDRaHq1ZaWdw5kfoIIklH3Ae7lE1ZZkWwedX6ZCJiG/k9WepFup+nIgaa
uKhW456ZWe4+tR93X2MBk2pOh5Vk33FGYko6thLtaGZ53yRutvAmnaYpLiTEn/mvO3l7llI0AMQZ
bVzbcVs/t5uuW479L9nKYzch+j8Wbz31xyeGn+h90bjHezTBWXxiwxKEl8IDnehPZO5HbaPuCsFS
LokWi4d93hxxaliox6pM+uNffk1ZYkp2Ivhvxz+9QfDHdmqVmVo3BdPZQS83ftRVVOLyZuwBwN7H
bztxr40cjlVeWvsBB07UiXjxCcvma7nbzG8f5dvuAdzyuPIWzQcWxdsXBSrhSJNMFev5LWNDdWqP
2rQZhPbft28bVvsGNMrYOcBoq5MHCDmpUPl+jg6OHAuoeKG2nnUdCO55NlTxlpuaUjfjUfkr3xEt
3XFZ+ueCs0Za7sExA30scuEeZcZ8MOsxJ6Nid6H00WY19P2pajpW4/ltQMCBj02vRdCAv+tPjtXc
Vq7XRfG/AF9/JPRgOewPzGAkNSA7/g1WrmZaq8Gr3edqHEOuOirLldVgRrZZafnHCuoWgBfsemp5
XPu/ZHe/53bH19O5inQU4nzwPf7EWZVeR8tMEVDV29bYHKpdh8tJzEr656/6oy7EakLUhGZX+rU8
/v+nyBhCWTIuCCX/d45ArBnpFhKF77/DW/mY3VhjHA9V1w1PePSVzyP7tTn+87X8DnDC7mH+QCvl
5imHM8//KAvBFsPRl6X3DAOXbawOsGuW52nC1ey0j4TO/zbOf/9CpFsADg6tWcDFP2Wp2krZDhqD
xZNcBw6KsuXEv442rE2ANX+u7H++wb/zlw7slq4euPHwnP0/gcy1QwZrmDuSrLcdw1T7AdpvobcF
wXn1p3g5N1h+qPfaeFuT93o49nNPsTVY0+5zHv3LFf0+0xlzUimkAw8RVZoMqQ7+jqFsiW0heuHJ
p+5tURniOtb40X/Dvl7HS80jqHy9sTITj8OB0MKqjgtpaGzRe7ZIMnv8ZbwxODQlAIEytnrJx1kf
hfOAMI3rycy81bPE2zb7zzfx52PkwdHmTbcXilk0u/wJPXHuIi66WstDRcsowwnthScoJuwq329W
rP1/kQr8/31fgLob9HKaQP/WhhKtRCO0imv4NT+PvbWsZJMik1jD78E1rvyvoDV0VpxDrpv7g6wE
9evP7QC7eJDopW4e3o4lguTjaeCByroYcJfllv95QA/g7P8Ba3CrMYJnoh6kFCrF/Pz7pDDbvmI1
FLRX0WCpNsiivo+8L6FiwfzbEvz7V/HoINXTA3/ozf55b33h9htKs+XVWyiyBKAjzCN8bHn557v6
RcX4PzcGVnjw9yHI/CzM08b/+43ZNnWZCPLpRe2uXU0nN1gPNoKmW16Pf037QA09w/sFbDVJe/iQ
TgilrZwhsXFaQ8EpM/qoQH7uXB/swX7si6Asx6uN2CAYHwpMR511yzCAmwhTpOxJg1Tj+oM8YXyz
u3Nmj3aIIRIeI0Btd97qjF74mLzV89qQZMSDoNo7cr1vsZhJoMzoBccyMJEGqsYViUZU93mH6iSP
4leAEln8WpW2b2EFEXrMYRH+3MbeUo3W2GzdmO+4bN2khkcYYBbXIqAd0V/rHgZX8wFCrFBHDyhE
HcGc9bYDCoqjrHb7MOOr8WWeexqKh0klQ52HIuoaDZvuDfJADpPL+BXI/IygqKwZxhdpqeMQj+Ti
yWtyizZ0TyIe+Uo6e49IwaZaUZdZt/ZoJV7A87ume/EIexPvIdzmBAHWJrTRjrwJcBcCZ93e8rDE
bJMn86rV2Kg/gcBEVBnSpprjscgsPZbGpv3Kgz3kPiYyEZE5lZIuGPkh2JJlHz9QbzgqWsSAaGM+
jPNEEeFDLUCbyxwSEnSCc6WkgxNK7xB0/rWRek7xTRCuxv3iBOs2xw8wnQvxfkiSpnVPzTBZeGwJ
No51zlALo5Z+GsaNZ5ub1d3Vhq8ryMSSEZrRNpht/laYO8yS0fzDDZqOb7LpJFbURevKni6+jU7+
69HsvFV54RNwDwdpsFefBpAXCzL7W8nt114kqYeXIVRi9u3mPFRd6GK49BZnAXwfceI2zMeh8zY1
DgWw8MsQdS0pm0pgxAj6W+ywx3hwKseIy3Db1qUR2FqSD2ziY/wsMMntzn2NTX1alaV5DrY6aPLD
QvJS+4t3Vds4Z/RqXa5AMsanCE+LbE2C6iGq5+6wVlzoAmVSX9FHPqLW67vVa6NE96mEupkP+qBr
FpXyzyS7QEourc2xsL+MLctxMCK8C00t8sg/tKOljUtxg2/bqRlr/W7HVsA+cXbPJwxdYSC3U9h/
q4R+prNQ3ELNLW/7ZZpPwQQEDfelvFpGneQVnsLvI1FJ6vqixuNMFnkHWzLd/GHIgyKRN/Hu9mf8
j6gCDyLw+dOwMTO/wcLN8CevY/KxV5xC9QXeQ/Fd4id1aVeno8U0aTADbOzxWdC4tqcdEM2UWt5Y
vph1j792iFqTyuv+g4nd+mS7s30DybSq09GyvDsfmO6s5mn4MTVR8R7wED58NXvJd4dSD/mMI5yn
xW2q+iy2wTo5Uz8/TYsP4MBWkE/bqm+8SW0t8m4mzoooKar4U71g6X0NA0F/m1y/cU6jFjNpTt1X
KHKi1/UjngN0FfEoVDd9Ah0h9/EJfL8uXkue1I+3AUZ2MiviavxqNxinrjRq3U4hgqrsncFRQy0X
c7MSzt7b9Mxcg35bN3XrVW4OR7f77hjj0dmxx6iVzvAKP+PQY35Iy1ozt3b2r9PUjC6MAgF9cN8n
Zm7VCRqdnFHpXOymXW9CXUrcJh1RP2xOxEZMSpUtMM+9G1jMnbhRq1RnV2j3Nuh6qK9e8DEw2zdb
F8WDj71dukx6zg9BrBpScr9E0ORH7+RHM0bRla8+b2IlJrMpb5cTgnZwIFCTxmBTpJb2fJo+5Zh6
bjdcRoCC1LX7+T326u37qdrmNmvnuXyR1SY/qVX0bko/Adx8RyF33nB9VFxjMDcW3oqhpr/G5jFx
Jyz9hn1pvja92GnrsvuPA4TlVIjFeZ9QRLgWrsKtQ9nFjV8P/tcJJ727Brx/oezg49g8F3NaaLr1
t1LjRB4f+i4d3QFflUVQk8fEZ02K4bl8DE0Iz9+V+EMn9R5dzc5YPcLTgduBQ8qLOw7isuDOdGnE
En5VXvFiyJNfdtnvMU0D/pY2si9/bAzIpZojrU+EgRtKk0lQpMqXVGzbck6x4Vuuw6QVF0kc6tBu
PSUvyTAnrx790dhUF+PrgizND80Ez5dodO99iAUXm5MiR8xifia+tFLEyJY7C8m2L7tNGwmeCQXM
LODkh8PFjrMMXWYOyjoGDwra8AqyNkY209Bc2kCrF7hdHte/uDeOPXjnJvSmz+By8jEZ8LJ2ti55
7nu135ZTI09rxJZLGtzXD4NvzzdK++ZxmAr1QcWx/81rFzYHV27Lg7/1LB4wrXeON+tb+gTMdW1W
zLxH3KwuRdj7OekxDEtgj+R6t1RxV7C9vd/duHqJiSE/yz2eP3Dgl1cstuie9uEZDlOIP1VSBHdU
uB0vm/uky+MdeQzmuxrg/VsjNgtx9Viuo5B4Bnf2WZlGfhazRk6owLDjDvl1fQtRCZsb2rw/4GiU
9OzZ/Xqiiy2+ws24zBax++/ipfRA5pX13SpcOGh3W+DvdZJt/Uqsm0caSDu+awNvieaTPaq2o7UY
m+I7Y4nyEZQFs05/Gz52s/rK75SHhpHzEfNznWPW3Tys9CSEaSCc+iYZhftFW4XGOr4y9j1UH/1S
u8siL5XbeX6WVE5062PZE58Tux+Sm76KRU4d198x5atMHid7H6XNPtNx0HvF8DBa1PtvcWDHODwP
bTMrDJkXCj3OqhxzPfiyf+ch5Po+GpJaZOGqqvFUJQIFpLJe+hMl36267et2pHtSDQEkxKJwrEu0
TNP+tMWD0tXlCD1QwJHr2I0tozaasr1pyclVlzkRkUsW9LpY7kFLmgkhFqf8YKJ9ROzZ7sI76HqF
kxuHEPF2JhGfPwY12Z9iH1ECk14Cp3KAVnS1zGF0E7gIlzUf8Ocp3CXdVmkn+sZls7OvY5+KwEV2
26DyapkC/ZxYZUtzl1t29IQoq8AnIbP8ZH2uPVgzqVv53ftxc6z9YkKyysyOpGvfmaRZh8xV4Pj3
Ucd2SkeW3PMRZOumcec6oyW2vZmtbZ2ad91mhQkaO0s/2Gufg9P07cHSEm7Qv5tn3LjnfAubsMOK
Uk8j6yGmvJlpZ3P7k48ZaXXXVlRncc0E5s32eZW0BfYbhR/k3turofaD8VRSKLxva2DSvMHu+sor
0U/Nw9iuIiCxRjnXbakw0hQ6QL3ENVS/w9mdH7DUXiOUvgt/Qr0EgW0ac8rwoyMs9X1JCE08JTb3
Mo6F453KpXK1mxHCVdaYUZuHimbSqAqfNssfEaKTOt5QpmMnnfnAaFv1Wn9jE5JxiIbD4X1RSmdF
HAP/4ag6CVrPguDesZZQv1DM7YurBinVr+WyfNlxkKURXnwpExHQKilN/2zgdpyKuFAXm8PDZpMI
FeWvaL/tNrd7UF6tz0ulkkxIcQjHQdOkTaQP+mc1dGGuVLilOq599tdl7r/N2FGiBd1RuSrX4p4K
Y2xnzjoZme8cNv5jMlXecwSBSKEaAtbDfGDC0Kpcm+/OKNr3uCpP8WmKovJuGofxWctpLk96LZfi
GtS4jFKrX5PrfkQq0h1kd25lETwPre2ckrkacW8OrHu3Xf1bV1C0HMuJ4nVCWpS7brF8xSZVX/bV
dTu68TiEcztZ5HQSTjg+wB8087VQeI/TR2uvmWwR3/TDCdftxOlxRx4hROrrKeTmThsg9/NeqPp7
Qd1bXhrqa7liUWIEurXqgVOew78OW/RRGuILLqF44tTBtg0Zh0wPovrY1KXzBeRtPUPaSS6jnfTn
SETNo9XYKlv6sPpkD/1L18AEK0nczpFbNJ9H484YX3jj+NmzC3WjXa9Y00KtTZzVgKM3hXC56dIG
4T5s2kl2vXcNacnNYpz6W1t50Ze2KJ1PreOZu4XKbR4IOV57QMYfAd/d9tjTVpF6jS3vw6Kg0ZfK
vjkmof/Nb49keBv649Re3el1XGKrPnVhTSEUMHkMrwfM6dAXRKh0ptaEYG8qI9M4GX7ExNIhBjnB
fScm9xUVpblN3Y5rSJsuquIM4RWZAX8xJ6pNBNd9qN0onyuInIpYqy1vejHO/xFkbVXWChQgvnDw
GtxPrdgsV9bchjky6NZVLQP35eANnJ19aXVab5Z4F2CU86qXWHA8kHmeR13AhhqLwLujdKduxQap
JFUlIc3dOmnx2rrzWmcTMOOS1ku3fpvnjbXCoiRP0wIU8/tC1WqhyW1ZTkOzeDeA1PjxGvzDCOah
jf6gfw+78z6qcC/ZyN9Si3BkzrtCWsEJmSw4v/a+BB/nqes+R2JZs3bypryzLWk/aBM5z1TX4gRW
EDFcGs6m6i50s8437H6DOa2yqhpCuYTQExaHNT54lXGsTBcHE2/DM0KclFjoMICRwiTK/Apteb9d
zuUSUkpBMadpCdLU6Uhjl6zYZO0SU3tDsX8aJj2079zRMYh9L1OBmwmTd9xFphxd4vZu2W4z+O9C
hJ/itHVk7X3toI1aQ7ZY8doUZwpm7Wrfo3QfjngXWqxMdFn2qp90FnHgBlteUb+Ku1TD5va3fFi2
om9vt7hwPTub9Iqe2SMq917opSs070SflRay/lSiZzmWuWGpUEahG8fDt3RZ5RjO55JYDRmySlv9
X5Oc1gWXbvhP/XAKJLW258J2qb1cBEQpTJPU5lt289honL2Dj74FXQo3VK2pASzQ3Ln9H72VRDbj
ODXDlieCfrVPOCq71fMbWGuJo+Awd8kBjbpOsYpbuvKO0j18gaMOwjrco++lX9hreIFXvbPepDMl
dAAKU1lVOsQAXRaZbYEfAUcE2/H8UVcACvHdTEC5PthNYm9+pstJy/ayU93iaXHkNWPz6sV6WPo8
6GZMvG89ze3RrD3CspgySC9eXzxjRyDq8BRCVK29G1truY3wkOqZGIfcoZRnIWJ8j6DpjXkLC+ne
hcxF6C4Sdswtwehgjv1LPUf9tglQ2AUktc6gVOnO+KdywKy8OwkD4yYBOxjG+G4n9MOm18I0hyrY
UiRCp44vE/8UYfaHBqKr+o8i1t2LBbvmsDqk+Sz1NWvnBNuk/24PLVEW7PdKtacxnJIqXxQ8lTXd
XUnxcQ/19pNlf5Ngj/OIFtdyBQ5c34124WVYkOv7xtm2/iS8HrLWklAIFlb33CSria4lIVyU4re4
0eA+oFl2UbMNi3GN8XWgOWdpv4vdLlCKVX5fpCHnqMZ+Zd+eptoyKwGC1Z2IQMkQi0YEwUWF/tzn
RR+vr9ZerJtIndJI5ylu6zbITT0M3xQmKyqdmoXUYNgt3Kxs1Th0yisIUle6Qq71e2mtB+JCRO0O
2d5W5Zk+raWwzr12Ysg5rkTbtrD9cTzROzldOUgyf+6WznemLCrccswAFGuci7Zoo7EzDm2d4yyn
509QH6BNpErAssvgdMiFAMlx4RUBbj2UZN6Hiztx+P1KwW1NjddGJ1wacT8vpxEquw5oroBbJ3qo
G+6mpzwegoSSlDVXF/oWeDDRWlqpB7fuSooOL3oNYPa6Q1hgbhTJe23ZI/e5i3PoiPVx42HnflLE
yamBW/HDgrwEeNiI8g45Lnf6QnJpqvdR06sj6vLc+ooIJsSKNArqV7ZIb7t4i988jcYr7qFJlt9L
5TDysdlX6GqFBhnZdySzRW2blxid6UejuopboI2N6nDUj+ymUU+zQhskTw7wIX33zWiuHUCLOjdw
Y/5jPJ8+wqCd/KvBbxroiSp4lkU5nmd3sD+FasIcOYKHWKluh6E/YSNCy9H2QA+zW+cotiw0dWG7
Ph1KIclyXYYKdto07NBBy8JgQWUSGtZpqsZfQeCh7Z6pEFFnRQamnvJy8Ra2Xot+B3zMRQS90Csn
SVAwbNO9p4W+K11niXM7KEV0hgghPpg1mmEdzwN3CRsg+uKrKsZihAD8nbSOiHfC6GdIiak3NEva
IoGO0kokxDnQG5hXwCWPew8CkO6hEOGpXSDY5Z7d16ddrvxOGUCngzbSi3zxxF/oPg0nt5jWzMzB
9jlit1hu13lQIu/kEj9NgZpxvbKCQJIQ1KBAvTvee13h3sZV10bQhIqtT5VTJLeWVbmvW1e3N/gH
TI9w9ZoMDpj7la4YPVBniJItq4OpUVlk/HrLtdnwyMLLcy5Ouqrjjv1Xed1t47hbcJ5DE3xE4las
DyBXrQcYMPZb2one+VwnMB7SHiLGwwjDxD5FJthIChKXrgZZ2EF/6p2m+tAGqzIZ5yZRHfF5XnlK
xse4he+MdzjLee5YPMRd732SsCxwbNfdZ2/qx09qHse0QrPoKYJRCVGqXJjynfpcWsYuia1WC7+w
3blXmvaeCdzly1Bq61o1LOpc1W30btZIGMyBpNdDRe0duEB0ZRV2/BHEuI6YBmX4KtzdO62+PT0t
anOv22mcsUBbYnNEa3YPdQaZsDSapvhq8iqM0vfEInDq62S9DIG7dE90y9a5AtzKFVPdz6QX6BPh
i3M7bGMFN9A4n6piWz8lBSrVYtI2rZNBe+rjrvgLWjHqC4E/v8SE+xfHL5zXEQb6J5tfCVKsfwDS
POsTPTfx/UqR/yKWmVUX668QlOdHoe2tSGPkZB3Wwf6YoNFNROP4/YXzQA2kGZOXo01/C4pm3Rnp
qv80gB3o85OoSDwrdmThnBHVvM5/birP7zMfVP9aiMGhFAbTsvW8b9uh2qNOrQAPUq8cUG2PcGlM
P0v0iYx27MWT8qfRD97NTSXZ5Sf0qeAmKUlnCCQBjA97Sa2BguP4zt+g0mwXgw8fhQVvtNe5urZ1
1Tf4HhW0/7wU9WqCb6h9jO1VM8b97GeFr+zZyuOFpnnF5tXCZqGmBT+iSZw6tHOId85O2BjbW52p
NlT2eq23FRQzDd01OPv+YOIvCBXObCpStN3asY8FlR3kxHnwFHJrC0ukWdB7GxfoyITxsKo2eqFZ
NNDYfZw3lkqMP2xpbdGUU9CEqHeahNnaioplXbawhUSJA5+bMQclZZCyKXdbvl+8eCaFqb01VOrj
GJtiaXIKsTF5Hy1D9do8NM046TGfDGLTzskWnp7kq27xNEVhpSlFvWVm9AnJ0l1U7AxXqOYFTZKB
WB934oelnXSXqlyXSP5HW+XuBmldxC3/Bhc+Ctdba55ImG+bbSq6MFvxbor+zRj6j9Y3in80UKMt
QYxJVRqThj+6fAabnKNZRfLNbugi+VX1dsM2oPykvL6E7WniZegzG1k3N0oj1dGIlHbUUab/Ye/M
miJH0yz9V9rmXjnaF7OZuZDk4ECw+QIBN7IgArTvu379PILoSlzQeEV1X/SYzUWlVWZahlzSp295
33Oe4zRKNhj76LXR9XXb8LDby8+ayfbYVS36r6jAl1GjoTZiTfJD41ecF7O3KX0TfpBmljAQhZx2
2ZFG5WFPfr4iNm6exuwdpuU7owLegz4oGpqNiF/iOX27YvemqlG0rKI1X4OZbhHBdeIgYPkII5qV
J6+3/F8Na/jnOHinz/kct1MvuQ//DRF4MN7ejY0PNIer5x74fPL8K88OE4Ne/7s3mgPbi7/ANagk
segy2NYZUfMbZacBrENtj9dFNEXRMPk3v2EOgmT+NY/6mToswTCkwPU3y06W/8LmaiK2UVDPqaiP
/wRldziaqUxDbkbuoyszZ5fxvBhbuWnAAfALb5MWT31ErfQ+yI/IIw6H7+9LcJ/8Yg1L1FJVI3A6
GQN18DYoCldR8b2xwpVq/aAc2nTHEh4Wk8bbxbBdqbiUESy8kjDefytkpfUsJZKw6aFfORCmqdyX
p6ZkG6GTsnc8ZaJ4985v3tQC7yFEn93ebFqnBzxPCUsIKQG8iOJzVdi0L/ljvle3AX2AYxc5tDa9
3dZMFWUiIDVPWvr/NFx8pkIA9qaITHtm/aY+gjcNV4cf/vn9MOeCrSAjg27fMonAQ5Dli+hUN41I
yp66pw3L5pP2MLapUDpysUO5x+t9WUhmCGxWDZq3SxOgQXu0yMsm3AZmt9Kra4VN+devZznAkTQx
unXW6jlGl+b34eTZN3GQAeGGT+2J30z5irweDAv96uurzEKRv4Uk6AUWV5kHyTsWk1rKJsEGk7/1
Ok7btq7ce9dYj8wKVt2RG1o+svlSLAYEmPDlWh8c4RIFGM5qfrCti65y4viEMtsxTPDrU1neD1EG
kqIghSPvWT68H1qX4FEwhW2rXyYAucGh3lBlZ8NTfkbNsLSD3CFlUb7vaVPMytW3Bec/ZGsth/vr
PYJIZs0DdIPt+PDycgEzrJHzYNsl+1Ett+TOrnMp/tmXxZEXt5Dgvb054MH/uNQ8ft69OdpSkSHh
St/SOwK2YWzIJbsuT+Rvw2X6R0Taj5daDEWov/TPQy6F0fisosHrN/KR72k5GfHg0BPijEY5hfvy
lQ3z7m5EHXkz5xruhmONiYycptIqMlMHBfQ6yI5NSx8/rvn9zPIwJkADE9bi4dWaUqDn87dDIK9i
i8m1QRXofv1tfXYRvtsZ9gwNiXbw4UWoVBiWSATaNg/iF0FeT1q0D/v+jz8rgJpowYCiQFASl5G3
NGpEwAVzObHRop0qERIdGB5lwa9v5uPXy2Uw0bMjYHv7YTHEoFkpBbl4WxQ59ogQilYheL6vL/LZ
E7PQK7O1ULmKsXhitZVQC9d9ZtW+WrXJFSH1N10QnX59lU9uBaepjGIUESL7kIVUNKUhPWlaH24l
+p1dLDmIacYjd7LIlpi/GdBO7y6yuJWmRMBhmVzEvbzeKWvgftZ9d624quOvnzY3kzO6opu7xbnK
odTOt/LFaN/+C/fJTms+hQD7fd1yvPum4gq+WiDU4Vbx6Yk0cX6FZnf1n7vGYr4N6iS0PLHkjanJ
2hyHVdWf/+euoBx+RcA1KRA2RQiK0axWuPFcfJ3RkU/10yGB5RudqEIbdqm87cFp9WbahnQDq3UU
OlOQrf+V2/j7CouFthmiPB3GjiswwdWi7wTZkQe1oEv8HnLvbmIhCjWM1kJ1N4RbhEKnw4l+Ormh
vUsd0w2fPRqwm3B/89M47d0rEKtP1Ha8jemoR3T4nz5JKGsi8G3iPJexMlrQdyTcTOG2jdszf4pd
atF/PhWpM8jt9yVeV8Z349oPyxyj7hhurWvTDE/rTDiyir/S4A53EXy8qiJisoESY0nzPPXuCmpJ
I9XrFT7ep8RtT9N1cVKf5pfxpXbl7YzVz4fzteHyHvVNchmfyOv8pDoNVqP9618YM+9+xmLdpRZU
+whxwy2wD9QIbGOPBYAsYBa/x8y7SyyGZSJJU5/FRrhF7HvqnY/PdbwqdXQNtr8yHN2mqbaiNXOa
IOBFDWfa+bV/Eh2ZLD8dM5rOvs143bkt7nNqIqQJvRZufb087dsy/SHIpff89cOc/5AP7xQpOLQB
VVVAqR++06ZoA/bxergN0TcrkZMIF2OrOAiH/pXh+e5Ci8GDW9bq845HivrCUUw0D0cv8ekAhctC
SYX/ERKzmBQH8KyTwsq4vXxKz1EHXUj38DC7NZEF7uQoTgozOYFNDY7TTZwWVPRtvw7OxYv1v7DG
sKE3lRnoyq9Z3GybYVAMpjTaqnl9pUTpFULw1dcvTpv/jMM3h9EL5TW2a0UjQ2sxr+l5G054rOut
n3XGc03ra4vrrqnsHGtm71ALHR5A+EwvxdAn38dJa35QqE/2hdpFl7oyyBuqkuF5hUiBqvAooNXM
o877aSKFYXacQCLYadSUl0ROkYrkS+PPDvQDnY0iCS7pM9MzocauTE5lMi/YAS6W1E7kWt0lpZxT
uUP3eqtnmngp6x5/r1WTYhEsPiBfiJPCBCRG+5V8JaumaWOFUnaF5CJJbTqC6gYNYnBp1oIu4dE0
BwrxaP7A/SSVMWeBdCQZhZXch64aB2ViW+2AJLFRvSm14Wfm30cTEy//F4Y1IgphjGxzqM2Xr1/C
x+MGnwz7P6Z0KiIKFpXDz4cGflIMQ2TtYnTsJ1gC6lXZzsJPobSEy7Yy1Gu+WYjmQTRd1gq/qEA0
d//1r5hno4ORQBg1BSkTGrdG7t8MGH0/L6ewH7IwjLqtrHlXY7Gh1v4yycxR6pbl4k9XMtJuOJJI
moEHhnjDxdQ4IUoJ+sEXuZiINLlB3/b89e28xi0c3I8sUUKAN0NlBCDzB/BLocp+mqvhzkwURslI
8+1BN3vlF4iQBkiumokbQSHQELmMUkngXzTjvIqC6AWJn3/TWiUbO7mJZZTclMAr6Asd7a5wUI07
r/E472IkyX95ppzeCLh9XhqM7L9kmrGPYypj/PbwqtEW1AZab2lrFuVKnJAX2VmkxRu9tLTSxthB
9b0mDOLC1+T01oytYW8GKO8dIyrDDIOjkiUwDzP0MEBLs0u/whpmJynajNMh5DBut2wTj7tgloOB
+c/E7fbvbqnFGc4QyONuyi7cCWYxXopmoaInpaCMuISmGVrT5hGbpXBuernoNJ6vbOh1/aSr3qOY
1PPTr9+lfGhAZCXl51D1n49H+OLEZSyTUeRWW5Z5vIvFuDgpU8l3B88z18IoFqu8kfwLQPOxI0mG
sq0KItbaUcn3ihiVkj2obb2qy5k8o3nDuVcXIsiJBBtt4QcnlhlnFAN7Y+t5yYnQj7Q+Pbk9EYdS
OsGxPZ4zL85dk3a67BIDD0CPrEgFo31sJp5PRofjFZUeNUOADJw0P5ic+kb0K6uRxJ1lJPNUlKvN
S4fiFiVjjhYgzAX1IZ1B0YpUCdAFkka9nf1/3Zq+VXYNjVneZeZY/Wj1abyZYtI1WN2kXT2isrBH
X8J0N2K5vmnSlLUZ5w9ObgLocmk3Rn15q4Uxu0kjbeNLHSpPaE+l54lOS3zZM9krw/egglWLLiML
n7s88FHImkErOgHhJsm1oM+BtiG2lcTmG/CfCy+37oU4sm6CutUB8yGpbpCGGvF3GT/szxF6V29L
hF7dldRRt70QNQgE21a1O90SXI/Ws3qsjPmhEsyAhoLEBhTQKp6VZWV7NPSw9JCG7dra8i230WmK
Xda4B5DRJG23a8d4DF0y6NDeTy1VQgehI/IaBBoxFhkAQndfD+0P2zPZAt1GUCzbI4PYrMVEKIwW
okCajTsVyOQZy5XmanLoH9lJLLJp5g/IMkWZDQ11Qv66PIOJPlgVDZ3VzvMKsr77Vv8GGgAOhS+u
Y5YaJ7VWKXLYU08OG5btZrjuU49siHoktS/otZuab/Dkj+8dKDJ+D93QKGC/BrG/OwnkjR9gCe2z
HX1TE+8KKK5pSo8mUX4ow86GSBW1NC5pjhviolqQxjUsfqnId1AZ64tAF5EDkIOzNudDezHGW6hr
gKB9Q131eOZgIYTKKvW11EFrE6/Gthmwh02ZMyQoxnpPTNcYcxV3SuONWcso0vohXeu6p63bOgvW
ndAVF4gCkBRE0NgnQ5Yw0nnoFT3lGOLrw/Ztvrc5P4MyNsWW12CYd4/QN32tJCUr3/XER7oY4AVU
kSIF5lgLjkzCH+ZgLsXDo6THKKKnsVgSmqlVO7XEDmfqTXRheRHpKoVo2a/Ejy4hEi/tknhnoRNx
imKszv5wsMyXR2dmyDPfkabK4fYE5ncOq6kpdmxM8ZvpAxT6IGyPtKVe8xkOZmEuQ3tj3pnoEiXT
xS6oQI5UF1ZT7oqpDVDMBAjs4qmZVnGpk8tNyMgJCiJx46eezgqPOERBQdtJqrCWIXycpy1amQLZ
8HnSDLI9xaHxApkvcmLEOVjCBorjSZqGjin68slQZIP79XOaJ4zFDQDmlajxSaTYSfJyQhHSTMgg
YOysAeO1pFWqTSHBd7Ra24ItRdktNEce2icfGJc03y4LQXrxagLFC1i3p3IXCxruplDy1maD6AUf
A89IaAngQ+Joj3FyLOzps5ulAY4dyBChzi6nNdJGO4idU7WzYryIpteYM9h1SlZqlRVuLKrtFnNb
8adHaooXZEnTm1JhCrNhPxyKIlIZsZaUaheh5XHGIfQcFMTHYiI+ftocpzl+WoS2sovVF9MWOl61
KRhcO3+IItcYgqemmdcjpKh/PGQQLXBPM26Ac6C2OL2jXO0KPdCUnZ/xaWFR9Vas9dMpDmDd0XWy
EjWBbMCvx6k0j4rDgcoQpRBE9xvQJ8buw6co+2YrghkXdhGgyZUqaGd1l0Y4+RC+NP15Y5kXUtDu
Krk8aTwThmmnbYhsLGwvDo7svT4swmhr5qK4zCqEx3zJlKiUWg0VfRB2eIJjV4qMlwGi1JGnPM8c
i/ul28iY0fDpU39fPGVo7Slcq8jfV0ZprXQ5xxMt+yHyJBMOTOT5p0ce8FwePrwgxNFZEsC5jgyp
ZRSMOapga7XG2NUhpPZSOfW9CiuAGtwO3lbD7VVTdcp6NPhZLNmBJp/EcXnkU/l40+Cp+UCRfc4J
e0vnPmUpjpyKbuwUQJBOJo/TOdFrBl2BHDxQbohHVolPN3iQsecTHyII2VzM32nG8sVqae6CUBwl
N5hk+SFDS3FTy4hdbeBb2QYijtXaCdjCCTBQ3gcnHgnavxrW/T8up7IqS6yWBpYDhA76YpCnZYJc
SiusnT4ADxR9AdxdIr18/aa1j2+aZjbbRMpvdIBZmw8/pbESqyT01HQfekVH1FeXMq7MqFkX1SSR
+p50zZk4BpJ62qit2jtxCb/ETmt8PF0SYriqUrN7EgHGSdgQAqIJ4StZiUP8J70ujq7XYpJrJ5yW
4++Y6gxcLm1BjTuQNETFPjnNNxzOsvsClPdg0xupLBfxXe2OICRvIg4l1/KU4YtrkrHlACyE3Znc
RgHK0NgT7jhCo6iOwtp6SPGnAk/F8kREtaYXaOagPm1UlNN79OspNSbAmwLxB17GL/OKllQzMSJb
pI5CZbSL2LKuR7mMBvScuqCTZZNvErEUf339yD8ZZ8YcxYLWi8HGQ1888kDp8B+VTbH3La09KS2x
cLC+CdiX+BLxe1upo3lJvjai6FzrRlwdURHviR891tb7OHfNVHs+cfqU6MBmcdL7sk1eFqlRSEW0
F43Ev0BgWNioOKpjk8mH0yltQ07ehGoh1uF9LL4rUcM7Cds8IgHZiNZlKJoXvqGTAy5FmFJUL157
ZlivwlYINlLbG9gF1PqPZ1CgPzNUHmkSNFtzMYPmqApV8qXDPQYO65Jm9oAzvhKv0tzaKeNQ/Y5x
/ecFByyL4hxMZ7JQcUZb7GsK+DxxDuVkn8aS4AqB361x47ISzc4wDUDgkSbTR4HFfEGTgxBT5Szj
WswWHPGFoQ55l0OeNuuxbjpnhg+sNLSHTg3KgVIpXC+NcDZ70K3kJAfnj/eeZHnVzEnfNkJS1Yam
PoO4ELgRh4YjP/HjVm/+hczjnKQ4ty0fSaYaQUtlLNqbEq8AMBhyKi7vsNVT1008Dc7QtSWJR0fL
8p+Mc7qsRMXNh2WUc8sBWGolEHkz2lOyCtaYpL0TKovHGv6vWojDRRM0Nc47kxMA+65ld0oPxEHt
TB0xgUEZSxdnrX40jicapYJTHyjfSdEZGO+Q/+J+buNzzY8MNwtExe1RbhwZ8fMLX/4aiDeEVlAb
tuC8H37cpQSYQMiyeB+m1jX84hfdzHe65z94uKXrvHv6elb7uOVkH6gCdSPFTgNZtJhLTMrPRgi6
cY9yuLjA7KdtBHP6TglTOnJjHw+TyB85ukJ7R77GYn14Y/hRCV+q5WyvTdYjlsjmxuqhz0W9OmJh
q/uV5Cn9GYndtRuSAHFkv/fJfXJioBYA1IqkIn0xlszWzMEvlvnemAzxPK0oARaiXq6MVDumPVTE
j/tcS5SJ4UJGMusFlgxuvZDzaLK8ag/MJijWYhcqrkgCm63kUY0FShXigqAKpX8Es6+Ip55ASRLC
bJT/gK0dtReGR54E6GQgowAtCoADgKC1rWSW/s1s2PZXOukKJ2AjE1oVYV/telnIVx2Cd2UlqBlc
xZA34cqwSX9IXa++RAm1ik4qKvVc99vgxxB7TWGHosGZ1kjpQdiZ0WYe3zI7AtevzPDByuG1nho9
2r+eU/GTKbcqzZA2VG+GdlSfMj+2QmfkA12lulIhPU6M/psCBQaoap2NG3D9LcgQjvgbK4uUHVx+
Wj8Wdst97YukkfI5usGsYzsX4UU28BKFqbZLVetw1WhFo4PsSIxtnWvlpaG1mgkspQ4wArayR3Jg
maWwHyhBrPGbqyJqeV6xHdA3OYM4IZ/7VDp3eSl4LxyA4546fisaNpuL7vsk4Ue0cUwkqzZvxQn9
nDGkDs4Q/gn03ZCwCHGWFogYJMXTWCr6wvHzJmgdcezZ0EBsDNhg5r1xakFcx00f0h4gaWucris/
Fh5KtNqNk6lS1yIgKhXLptE0AvvJI5lOi6aUmku/LZBtdowqQXtCGK+AsBb3k+bBQRo7DpjOwHvT
bwQg0ySd1pGMjd4S2842rSLOXMwjuufGgZ5gOu6q7J6ZGssgdufEsE1yR5pVTi3KtBsSby68zLee
Qgq6T16nppdY4QORP6jK9ZUmEDNoi306qXacwVxyW1ULzwilFZCZpmq4Z42QU7tLTJJ9LaNTroB4
YhU2QB54uKrU7CGZ2uikyalWQ3qqV0wB2rlfCeFusqQGmDruMvDzmu8MgTeNrtwPV3x8YnENAaPC
DUMnIHPD3IgBfKdVuLFo6W2hcUWNm+mTfx5MWXqJ1Gn8EU2xqpN3OqTmOtLaSbRrwVAi229H6aSW
svTZhFUa2QP19V1leRav0fSD24YPj5hHz3gosJ7cQGpOnts2Sb5Vqh4iE/bV/GIQS9kib672n0qC
S+5pWQq6axaZeDMhasZ5V4d7tVfjUykpczxBClI+h3NXemdgyr4ogSKfYh0LWluVe1J7CZ0JCb6u
CwzdI6d5HlE86U4VqIA/IH3r5yMI6jmgZ8BFUxflJo9l8bGsK6AN4xRWG0wyRm1XNZt0smg77dJq
wqpxInMKTgpVFzJ8l+qqwpK8H2UVO50EtdMWMr8prsHlSJjDkZZxBehIj5lg6tf+lPlPWai3fPuC
riTnSRzOL9q67uAKfvfohldseQSJIoQwDY90UTmzTyZG9F73lcitkkS3KGVJeel6QtzpMHLy8Vdp
WqRTDpG8xnjEYxgJ+SGQA2dwF4rfYkLOfgWVCQYoyFvlXlSm/prXwcjzKbppgIU7YD65nyt3If+u
di0xt2Yjvd7uJvJMaJYSNdA7dWNNvwYplq5b08LOL1swYBK9KLaWnxg70aunJ0MbVDpuMICdJuuS
09HHVuOrSkaJFn7CS6fpdp0KV11knQETGdex6tW/dPoWrpridpJRA9z7aqyXDgNbhuUDHOtS8DnZ
oB/3yvM0VhtyuPywouFnSmMOOaFTCCcBL/Uid6V3w26t3/qeMN7BbRvPLWBavi308BPtgfocZaSg
HJ8jDP48vrIF3DCAQTgtwNUIDuHfMq/MS0LV9vMSHgT7l8h31YmxxxwHQ9VmnoxuMyyt38Q+yiWX
d5eZdmg26n0lad54pHzzcSNoQTdkEaXs9upIWCzgUSNIZTyWew9S3blfa7KTA4kDkUUDPUoEC+tf
N65bXzu2K3+txhxuirBo08GhpsE5QF1KlKqBsAF/TNo9DqsucoDbyutAzfxV3Mpa74q5YaaUZpsk
tgmYYkkr+mjsHUFJCzDfdX1de2J8Cc0K2ESvUWoSY2P6wVpXn41GjWUp6yVftamtVvlpkmrNtcU0
jftUE1tkBX0V7hO/yUZHltl/1pIRJjZF7yQ4JcdEJzG7q2GryANVZLvxJP+21ROQF19v1T5qIHnq
lKc5Eb2CQpeNI1WNIxmiDvglufDsNhr1275Rf6SWUl1h/RVXeQV2Wimz8DRSeoxyaYoDNDWSFfsR
vgPdIB7Lk6EM1eBo9GRM1vxzkBAhB+vJ94Y1NYX8tEA9D9wpkle9Oplno9ANm7RS9DOVIvORTeHH
bdlcsEEJy/s1NCQRh2MqYqkbRkur9t3EI41HwARhILROm+rakcc37y8XY+jdpT7sdC05FxFuGtV+
bAN/pYS95kIPs46olT65IWUuJ9J506gCvXbl3nVnBlENsHhq2d4Tih89oMZr3zRLRxEE7UgJ6JP7
QSWElYFGH2rlZR+oQBvf+qGe76tmMOyBGq+txWpypArwyVXYxs6nIna0FH4Xx5HQi0wSJ/xiHwys
c03isYGC5PaH70aHoqihP6FMwTTGZ344DEYRv3GhdOVdzHLh5K0aOkWDCuPrD+j1JPd+CHAFHpYK
RJh+D66WxWF7yhutGTHw3+X2owsR257s3CElwn4JVplzVFGxHAvLyy2enU7AA+EDXE50NFt22K85
4UpYMaFzrWh1DgT85Os7nE8xyxukqo9yQmdcMGMePkd2A4hrVL+/0wvrGhAggrkiekri9lmo8yN1
1+XImO/u/bXmCuW7ke5FVgKlQOjuuvSbqv0Mo93X9/LamP/qZuZT1rsLyFJPKXHg8V2QwWJbduO2
q849e1IdEglsydkEzinzmyufgClwRfuIS2NZF+AIB2GXsyKTLdmoHwRL+EFyPZOVYR+XmSg5Hnlo
1PpGopGdIpbrcykm/scusgiwJIAwuUBRNhoB2iIxIZqznbTrRIQdu/r6uUiLdfj1dzG/sCGmW2lQ
Gzt8LmIVBp6Ql+PeS8Pheyth5Y81zrMGKSpnbQnaLssVb0PunUIrB3J1k8vkUQl1fz1mhX7SWlV1
XZbdbS/VybdmxGA8lqLvhmocb77+rYsx8vpTFXjptJkkbBPS8oPjkMnWTh/2FgGVLhkMSEwGzpdf
X2Ux6vmUJaqTs2SSFChmwsVIrNWO/LquNfYjG+7bMBVALmGJd2Jqb2uPJIS3eeSPbLD/nMf1unjO
gBo+PzeXP4r/B4yuzA7vHv0Ho6tdhU1YB/92F1Z+mP3bWZ38yH7VB/nl8x/w7/nl6l+UqVW2bFRI
KCTPEuE3y6ugq39RBUKBypGJ/gXojH94XrG84sECOA7Vmsb8qx0WgHIT/O//8eqGNSQ8b68VSWwz
f+J4PRw1uJXmKtDcMsLbiCxdnGfvd9PLOFVVQZyn5cKUKhxEr7VDphuxY6f4VF/ePaabt0nrvTf0
cCV4uxYdMSD2cy8QX9HhtcQ6Ieq2jjy3ybSWrZYfrfQSHZsV1HdfX2mhZvh9KdQ/iIgRQEIsO7zU
MAEc9kJua+oByyjWRWfeZenQu9Koxicp6SG0VYFu0oUh3bH4PhqDO3niTRD6+WOqvHT+RpDUiJJA
KroeSkVvJEZKiYnJUJU5d+HIx3tY73z7vfRTJB4LXRWMSoe/NzKrVOt7EuHQ7zE71KXoKH2OvaKH
CFQA8nQF/qMjc+hCKcpVabMzwtCIvpY+lweKBLxxgmzDcvHRapwI81u/7F4S2UpugUBe9sRsksbY
55cElFPgVqSVOurWZUeUSMYZySUWxCXY6jZQgbkylh0FywunuMuiuxuEuD8JJQngPbkKnOENUivS
+eDpW48j586ExONtX+kgc+th1aiCAsGWlOkWdR3hSiFUUhGmc2p4iOUgmVaVBfPLL1Z1XiT3NUAi
ZejCI6e7xXL3+kgQB/Ii5lx0Hc7C4YugjeeTUNMgdzTbwa2ozTjKGP/KEgxqoaQablv739OGopxU
e99EzzpPwFjbRYGE7OsxvNAJ/P4pGqZTi/RMTpuLMTHm6ADTrrBAAoa53fUpbcVigCmb4mCcygiA
TyJaq5AsATqctlQ3HKbVyum18r7v9OrITuDDTIFoEOn3P37OYqYAlUpVqsvJBRSATPpK6budAohR
ae+qfvoz98bbzTMuaZKzfFrsVw/fA22UVFU6y3TL0kMT2jfdyi/07sgX8GpH/3t39fsy2P6ZKTBF
MxEeXiZVC4KFICDBjAd3VNYWgc1sajQTEchgKudFoAg2JvDz0ShGd7J1I9DWtQ6mO8iN+lQf0k2h
zD3cpFtnmfGL00hNBemyBb57OUHT4fTdnqBi7lZFHp4KKjXSYKwF2+qulCkEpxlY+0qjhuPV6kWh
Jzgt6riAVglDDxhrvuIMTwJG2lxJhHNLYXtW+gBVyJmu3FQwTmUxJmyGsDJbHWrgQ4n3A3Tcrzjr
H3xfLL/B/4Hv55NIOaCO09iB2HG4J7d+sk0dkbCe1zhvgyhYxZlZO1aXHXNafDqONY4bs1mQnser
E+PdEhMMSQlHObFcA53YCvd0DroFOa1GhJeG9KSDkimJgX5C0VAgTMYduzGHxhmfy03y9PVHdbhr
fHvfzHWGppvaLDqeB/m732JAfEMq5YHsrXhkGD1grhI6YIs/KdcToFaTjtyIR851n14UlRiHfCAV
HPIPLypOfcr8wEUz/6ZrGuvE1+GsqVV5SWGTEnVMSoAfPXx9p5/OZBx0cFaoNA/R+RxeNevxknZl
xMqugQhFew3yfYhPuzix804gGapuH40cxF+XG4+jGIeQ3zVKlkJw5PYXB863h87XxSYIEfIseD38
JR6A9hy9gkVDpVdhJotAHUXYRYHRg6spgwK4lWI4QEyrc6+KBreE7LeSDeGqYENybuqukLdUFocq
Wn/9kF6LRcvvn2FJ3w+zEXv0xXiIw8THf8A0Y6UPioGcOxmvxpgeTK+fADKR+HbE4jRXlTNFcSbi
yi7VFppwp4UtQVVa48awNdn1QyGWacPnhfVQp4pGFmiQOpGyCeWqdoI6sk4Ha+JPw37iGJmOg6ul
VxFdlmZvropUeBhghvlkPQLw+qGL5BYKI6NjSKgXR2ur98iApjvhtHkY2Y1QziXo4Ae6G7Qo03gC
U3j6ZvjXpZENjpCCUs/8+kIQS9K9UgFbGg+akCaIJmNpuOHkYxkok9swVq+/fqCfLRIIVTW2uopE
nXIx1LWgLLLWM2jwkPTrKoRc+mazgpcMwlqu3mbv/38CYY/PMf9//p//9abY+HACmVE7j88/5nPH
+2PH63/1+9gBYOevWV3I8VjS2NDM0qjfpB1d49jBLpyNHy12FID/OHUIsvUXxMZZVsORnxg81vjf
pw5Bk//Sea8GDlxq32zglT85diznBIQl1K8x5aPZQhxGBeVwTghpGzV60TUPokbIgxOMfag6xaRL
26EM+9DuqiTFBUQsMS48FQIp2R4EJRkerGbbMEr9l54hGJk9RcVdRIjDrwzfRey+e6yfnFiWkyg/
U9flVzwBaxflpMXRncB4dUqGVn2g2Ckn4ORa616Gl3vhNVF+h++7wRgCUmUAU6nlD5LQq1e11gkP
uS4hSBuUKHn5+ie99ujfTVmsoKyiqMEpyxCqjsjx8MnB5058xezAEeYCPh4/zo0XIjTmeD+AiiS6
Q+1DZ6gM1g24bYkJgk75fZZa8ROETTiwjSW3xPtlAMurVppaUK+6Nqxnwy4kXDbql96QxERPB76x
A2qQ0mQwjAs0aP6mipV202St8GMqu+abBcjtYapiiPnYcPvMHQk3/G5aRnZFYrhyNVKtKNw0yoB0
06EsCWwg6iVYJ5rUXaf9oF0PHqqfURqDK6DJ5plgCFSkw0DLFbYLenwzdpXxM6i06sxvO/WpaXvh
meYAtsqR2BFSQsZsKwG5vDVDiLlTI2X+CdmwPSEvRaX4aPSG5j5XY6lyJbGYyJgQy9w6Q0bZPWTg
RC/k2Gg2eVfnE5O2UAqriYDZlpQcnYDrr1/dq2/18NVRoMG2wCvkXI+c6/DVBVJjmpUiiE8ELIh4
3pQscMpxlG5QoIFsl6qyI5+H9tG3KVSkGxrzHsePyoSCKqBUBM05RdWVEfnm7YjjFKo9BzOKbFXl
3QSxVj4HspI3nFPNdM4xKAwZm5NcnSt9Km8MvdWuxrHr4fwG7fPXt7bY5DFnIFDjM1YVLEYU/Zeh
WA35jLIMLvJBCIhswCdW0PUdLSF/RFuLbjLMqmHbm2P8M2QPrTt93JFrQoLb8KhBIb7Vcx91Efkz
zbFj1LzP+fuh88uohaHaIkeNA52Mx//woYOtztthKuLHAXrGPo8IVSS0LxS/J13KBthDxpQ7APTy
24lNwgYEIZz0yR8Mk5hYNmk2AoHEfCue/YcKO2leCA9/1ZyPRBcLzS6/by79HGxEda4qKGb22Ce6
dJWLRBzZWpZbd/IYSzTb1FaXkXlqqO40AOWPnVoYV2Ch8h+N1NSeG6mCfMff8/tM4gjvkmoqNWh/
dfcz1TL2MaHotwgiSRc99tPnn7b46RRxIN0w51EUNlgk3v/0VGat0MB7P5qFIPzItFDbBJqe/6g7
P4ptk1QvZstJe2o1vVYIYGpScmRwGWNSlsz4mM5o6fDi/SJowtQ2r2eSAhLs8OeEhHWnRanWj+Vk
FdsCvQ4DLwuJwMjNctpLSlz4Lrj2Fr6jpKcCTuh5CFS5OfzKyaTL7RjC6rc2puzhFOXUHeuAvC4S
hw/MnFs6PC8WEINS3+EvHEGBBwE5Vo+qlRW3kSTF92kliFArZVBLNj7awjoRBWFy26DD49xUAIWZ
hcho0BTvvNcn4+c0tSEUd1OyMuKcjXqrhL5x3cpW/9ApIxKdsbO8C6PthsSpuip/MQSxG06Cvhb2
qIq7h6g2DHrETTR881uCFCFAx9e+qsPX1LtSuPfEhrc11pCeV91QBC8WuqJr1evqu5goio3XTX52
7NucJ7zlk6HJj+UIdBfvcLFd7CXgvWIsTo8eKYFY3C2jvyMNKr/Oc0KvzL7ydn4TS4/yQAK8bQKT
PEvFpCTgfDKk+YOpvW1J8aSy++HpyIz24bdB22I2eyvOUiib55V3R8WkbmUzU33vkeop6c+ylHA6
NFU+NNtoRNbH3IzSXSK3w1WCKODOyrJec/pWRd+Q1XPzXC6mpyKo9WcUY7CYj/y++TM7eHbWLFek
sExhja7C0uZd6l4RRJ2f/V/2zmTJcWPbsv9S44sy9M2UJEgGm+j7CSyyc8DRAw44gK+vxdR776ZC
1zKtalwDmUxKhRAkAPfj5+y91wdChPlqKHtrWAXYCG+hSIp7Gzv2F1Zeb1gbus1uFKSF98QU0UuN
yvA696r5zFIelEzQO3NYO4+///XAwn36/bDusEiQJPHz1M9U8+/fX6CjyeiDwv1Y3MoYOfrYAZC7
YLLTdemI7jUiLZUKYimNjpYzyY/bqpJJscZRPnhXoZRuHxuNNJddg7gfc6xEn7T3KRWaI9HZTr81
S7Nq1lmrkxqH6gAhTnW9erBty/3ehJiTipDK5ACCtnkty0Y+gizLEugx4fR1zL1LxRT2BBEvIzCf
rYPfN9qqJlDvTT603npElgUHufOKb6O05T3K2VxtrNrXx+iikDtluIwPDdsiar3I7IcYyBQCvMnJ
neyOrFaTV7mJli82nuyrBcvPN5byOnw1iVOoYgoTQpnrXA1f/cbPl7UWGaZUFySFucmqsDySg9Gw
husy69C6LMYVq6pHUZzliNkwCSRiTUx6l2+mdvafCwRL9qpODeQ3CGuHJ9+fSY+2TRmGRzYVWt5+
1Mj2HAYdOjjsqYk+dSXb9c7u/QlmAmVXuUOVSUxzbw/DN5EU0R3MOVQlS6ujvRBlYQCyC2ax1pXm
OW99Z76TmLcfFcqnbtWOLUF4E3EPyToMiC6OgrS7n3mB1Cn1/frezFX33FKQvlJeLeW+1551bZWd
cKl2BIvh0sM83g7UdqRER0V7JZca/oeYbOdDRoSfxxrexPehhIG5pu4u6BUjtjwYbpI8sDIgx2kW
L3idiWQCppIOwBeUHWZXIvWXZ54Eo90QgHfRdphVeNvjdn21AsN6c7tSoBEDHoikM5m+DkM512jw
JuO9E23+YCa1T+QJUCUS/pa5JIsgnSIHZgRqPThk9Bb2bVlD5PEmVFYrcI/D3gkz5Z6hnLk3lSU8
mmzpKIrVlLXVnR6K8ps9KSziHRXj/CarlgcCiaVmCTdTr93UA2sfJW/10rFkEyAFmO0bJp7g5Ka9
e8KaW4sVNhYyF8IAk8qKhJBOrpx5GH4EVYISvilL7FbkxrjUMW1YfdE0x84dDN9+1YvEHdcj/92D
0YXWzQix6jzJzKMlpdI0WdtSpYce9GiyKaMgT9+GYe6jwxDUvdjablfMq84V4YvqNDQPRi7BSwYw
/g4pFAaJzALfblR2f+2Z42I9lFYqeJeJiZYXLuGYvmpUL/epI6rbzu6it6Qw6lOXgm1c9cCLxpWk
o+StaivtxIruYgoLALPeO1Lp/DtI9/ziuMH8gzzWrPZd0CpxqHscSYcKium7vbRDSIS1kS033mgN
GdEGJK1Qc7qF89BbQrxiQh1dAttnnnB8nNa0spjQ0hIcjfbIdMRlbV2KZ125zv0YMQ9T1cWJGOU8
Hxmr5zVhFKOMaa/ODwYRA9zJOsu+zMog7UKVuL+aSXYHj4I7pLHoD8zGvZ6Eldns30J8Bnfk4xsf
iN7aN2vWIKPEnPQ3LIOK1AsOXe9oXpv7wg+AiyKoSm+ht/nuKnFshnWV1Vp8t2g6sRuN3YdjSfGl
Y0k/dqU15CtIg/YJx61LjgfqrnwFrCc8Ar5ZnnPeKWBYCj4BL5Hd7vEBVt/mLg38PcZwnFJmRNLK
KokS+61VoQlFtKaM3xRD1tzYigPhGhcHIuTWUXaEqw2RIFlOY/ggXLe4bVs9TaAYiItYhdDHOpTb
JuH7hS9eu2G0L6kIidVvwdZZ04lifKnjhB4fO0HThteB6zeohu20/SiDMftSksPfgpnEUgtofu6D
dbp4Vofj25JRrKxFvSSttLJYdzoruYnJeNdVS/tSOYlxLRJZAAfoaW5cjh39FWsr4NMgHxTMNaQ4
L15V1c8ms8hT2KfBtVePdbnSfVt8SIId2nhx2pQBixnQt1b57J0xZFjjugsSfgnRh+kZzqe4V9zW
dB1JuGQrOUdTssqnyJfgwH1IQqWr/Ft0kawcmb9k33ig1MEUpvdd21htnNJq1QqAZvARwv97Fhn/
FZzCoHxkG43ehMqGZ7S0PqG3c/HepRS+scCClmyR7Zrh3dBgNONu6vG1hBdTrG1Yut7GL33s2Pac
zbQjZM5GysQ3uBeEHb0tZhrdtGxgTOXqyHkbOw+dMUpTVmur9YGcpf3crbPBQfJu+b16diASzLvM
7KonwaRMb5C5smiFZiV+mLXrPtYdeQmML+zhUdmyZDsntgrd7myWhzYiQyPuXPe+RTa6TjHrbWG+
lgerQa6zCjCGf42kqUpGE2Z04yfGBMSheSVI5uCASCGTQ+Y6Ll0vPUe9z3WyoKjokFbLF9kn5Qsb
bTftOfSYVezYyvhwRyEe6mkM4bRXXnAFvzHrAW92/rYOfTpOJDAtNCUyW2kk30sEalNH5nfXXTwA
QB0SkWgUnF+CAmMsgJWqGeOotzimpXb5UM9Lf03m+ujHdp6UtxQB5OFp+AiSuyvXgcKuEqMMsR86
p6Q6hHtk35sjFF0+drFs8qxC/6zqpXqupLWc0S+6ROu32rwO09JLt5yrjUd/zMAJF6wv0BASNLUp
49GUueplmfHgusF24Ni4x/eQ3dH0H5yY9zZ6QCXsqlXmyP6Q41AqwbAkA7smJ8XTXJI7AmmSNY24
n+A0pzp8HCpfMmxb8vkZWadbreAcmI9kUPmv0F2XL4yCL7OprAnnVZY6Q4b/vwrFSzDkZnZ3Oeli
itAqc2BKpSCxNqwCIKOrplM8I6PvpWvTTvzHUtaOu6pmXHerxNRLxcE/bbM7gqeKvQKCWZ5Kt6oP
xdxI+hnmFLhXEBgHhT6cUQoh7zVtpc70k/LRzRaHj7Yg5UGATaCon7w4EAvHMxwJTJwg1FpG6LhI
x3VqLf1HWI+Ryw87XbIqMTJmV02JduaHGtrZe85JrnDXKmjUS5TSJz3CNgysrcCjSQQaQSKkJkEn
kDdzB2WYPUo0Xhx2iX3taPgsXwHWUox7znj2Ct3Zh4E5+cyMtkdL7rZD58Z+k4ubnuXVvnKzHovD
PNrP47TUW5FGwbRuBsyl60ymC4a33AreWPFynBU88XKv7InZmKhSZ9rrMhX3fSjrG0LoZM7eIgM4
qO2UMp6fzXp8CA05J4d6mQNyprD9BFcND4cbex7AO+qXyDtJT/C1hgIO6DHKVVNAJULmsKHdYLzz
TDRnfDQ+M7uoRkosI7BOK7uT1bQbUYU1OweahbPuherMHVm7+koaTuHu8j7xbnG+htGmRVs27Nu6
55tus1noYw8fqOTloGG07vqqE0fDG2ZzMyhoVaCivCXOyh5dbp66pdh2ZlDPW1t6loyROEUt3lIq
kKuWAteNE/YabyfpOKBcCWXhoxaYk9dQ6PmjCEP8qCx40hRxRVPVuU5lm2c7lU9jdfC6tsnu8toS
zTa5pB4f6Ty3N7WSM31Jq9zY84WfO0hsQHOWKhQAdpIfYW7WrwHhSzHL1BzFiOobDIqJlph0E0ig
uDiWYU8zG3W6NBM9kE2ehy9Bb/kPdEeMGynKjLAd5mU/3Ejlb0nqSGeF5Hs4KOnQ9MxweaywG2bL
WoWFOjZ5me5rMExkaISYdHblbKrnqBf6te8RlFy5aYfJyI8mC46THvC2FzX7y7oxmmmn6TayvSLn
WF0C9156eubkyyUwT1ewsKo3plmTdS8x9hZnQNRQkXl+2q9L6nVfOGO2zRYIynKf4DWV8b96iR3W
gID3TrtxyteRhQVp7dT2oFf/ytsaSp9fj++GKsXBaMoflWPz/fZGd/uvBr9O2vQeXUE/De6KKXGS
uNf1hFDHCKs/NCU/ScWxaDHhcKFt4Oi7mBqjT52qyBmboO1U9G4us7F3hig7WdE07zuFXsJvbOPg
WYELMHNxt13gGZuxD5onN4F8BZi63xdFam50m9jbzmumLUdKICYYdM49yxi7eN8fbaMJ4op0v5gA
2XZjWlW37XMviY2iDV/mIjD+0H77GQ7073P/5UNdRFuonTlFeVh0P40slwjCRs8O/LFIhwME5n72
5iZYXhSRid1KiHZ4J2FIPIuxz56LoWtfPQcHFc3iuccGJ/09q8/wxW8ifdsxAP46JpeGWGMXkl0n
HL52ViX5tByon37fFIguvdZPvzsqbWIRGFyYnDQ+jVPkqACG5EH10QZcZNMOBb4wNBbJVSvHEnsV
9DikRaYNEjNKaMMCLupjN4/K+3wsm4/QLIM7FLkT4JvWG+/rMljOCioyWlg5GSTWjAy7R/INXxpX
CY5FXWOyzSWVmaO5tI04X8gcX+FuAk5OZxjYsW1j6Gcpyp6ZkcPsyRxicABE1uNTlGHvxdfiL+/G
zHa8Yq/0jykM9OeOs/iFotdlwzrqdH1r2A0nOzcI++e+0j1AtFF747qsMk1pk0apvPN1oO213xu9
WHmjX1+HGS6NONRj8UrFv6gVC2sNDJ5xya1KIuvDHBOStytGyuPKyn37FFBAPPIqV/XKJJTpq87C
4eyNqXezaNvL18myTGcZukhMA3tWZ1gT3bckKNQrkjd4ZMOF3SqxffQbRWxDsQuWcEQWDQV7RQvF
77a6YWDrsv5kLHyVdwq8frjMqg31lA6eR/6a8Pq9ucjoayb6aOvAKHwJYYJc+/ZM0FnX2tkHUZVa
rsecFykYrPKmGKCfscB5i/rDTOVT+5fXgSStS8QEmi3Caf7RBoN31oDgGsuPkBv7rQR49FZXonpw
hsH+ykEcQJmnwvSmL0LOoEMZmFu6KuMNS/lyX3BKvyuTwDrpjHilP7To/M+PO/oSm7YWbiF0THbw
WfhB7WwkSAzdj1BVogb+vQBgsgmH3erZt276oK/8Xct7+da0hXNHy4I8d3OkzKstb9hrlQzHZhY9
5+zFhXTMpDJEQxSFN+3AyGBVu01/RT/Af5u6vB7Z0R1FR7IdH40ojXZe6zN3k3VBucbKBq43Y1AI
zSpt6wO43Pn20o7a0V3vgs3YZn2IgSmb3sqipITI29S/ns3mImAQQJW6XlCrpmpaUCBwBIafPnoV
4UNkxl5HaWY/Y7tTPF3B2D0GqTkUG5iKDAS6gRDXsG1vulQAuO2I9iOWL6fOWCVo7a5nyp55rfgw
V4uJimnD+UMRJdExO6SL4Km7hvMZ1MOIpWOvmXc/1xoM8O/Xpp+pML+uTcyJAiYIDCfR1eIr+zSR
cbzWbFSUWN9MBEFfclNbOxzMGLKhe18V0O32kACLa1fiWk4hnDy3eaR2SLO6A/H49k6OwSWZo18K
li3XwNI76O2iSC83ZTmdFrPz4b2UtQPb3qq3eqwo2VjLOBZZNRpT6PBU7UWMYUKeVZ+2m2nIKKoa
pj1e36oDq0IDS250N7rx7D8oYf6xV9rkFF9EMCGZCkiUnE9jsiVYFKhbJ/mSSxE5cTIIcdv3zAu2
sm6m702uu1f0A96rMwcu+YW6rYpNZRXWPScQw4Vp7I7npORkvUkArZrbJDfNdq1mq70z2wBLcm30
zU3ihumd5PE9GVUJwKAwrC+qMNVtlfXm4bI39FtaXfYfJg3eT/jC326vy6bpovmiyrPJI/o0hOnx
jC3SnYYPN9LynTZ9isqPTF1Qw4v3ots5vB4tJARraQ/AMSMcrgR51ShwrFH5DF2syX9EqDmShTGN
ul112DJuS2mFbx4//WgpD+Js5VGPbat5cJ+GLMqffDhrh4E+GnW96w5PtUOrZBXMar73RD3sPUei
2jCGeZuFzbBFJWWvmR+DuldRMShM2IX5VVHoTRtPWK3zSIejJBeqafQtRSymc9kN0SNSisk6h7hU
u1WOHKz8OvAxv7sTUmZDjwIL+eDh2SuCSe9tutkgTJK5b1Z5ZI8aX1bpH+vRym69HklwvNhTetuk
gXMmDdV6HaJSHVPVV/dNG83XHr0iWk7kZHy/GOc2GMVzFrCJncikbjxnZm3cdnPjHvPAxspaIrV9
0TonY6ii93DKKvynsEBF8z3D2PKNBlL1hu7Z8le4M4ATzU1PGQ+WUhx1UcvvztKFy3Zw6smKlzRo
8KBHvtmBYLHnYFfNJSW3M7Xh/MjpQC8A4ZsOc5FbeMnJy73hZszJXV+1xN0+LlDraIoEmbJvEiQJ
4526pEPj3cFpEm4R/7a9wK6rgmo3SCbGgkBSh7NIUnjRd7vstDhIq+ZdztzefNW40fG6BH5xwgts
7OjY+5ox/VT58ey35Y21zPKxJ1x0Xk84vO8C2BBPWTrJ2yaYTGtFqgu4a+wgqtiafeT1a7dIwP6E
k7blmtOvlR8LlYzXC0ify5lh5KDI+gLGqbLqsECbBj9rN6A3AAYxivBNR16drBMEDXIzGSHixnqG
S04sUjnesMT5R2jItTjY4F/dQwqTt3gp3YjkVWtIi3LbSMs4g9e2RjB3bduSUDDJ/ib1RIM3sb6Q
iJ2ozr70dkhXMtPDPMfMxtJr2jvRV9vXKahqP9gvTi+cLRqP8NxEQrW7nASufOcWo1y2hYiC/UAa
xq0fjjQoR1clMCndtk+uvKaBi5sgBu3XLdTCMZ4VNs14qjtEEoOA/rR2k8AXTGj8MFtpjoRfaEzl
j+Yy+ss262iS5QqS6xoPv1tvbdosTzxaAFhlfvHlNo4ojmqc9UQTqqZqM/wy2epeN92K55/BRrfk
ZDAA3ZlOHQLH/Nig5Y19FdgPTDoGpKMkH2/Tvo0e8qqpr5fRUv7Gd0T4GLYTKo7QEva9n6OUWak+
Q+yrc3UnSDV5CK00OFj95aQ21E0rV5nyART3oUeQDRLIDogQB71rk1MhvarCLs8EvzkUxxaYZFMH
ajuyRMBWLoaDUCTtrxx3su9YwUYo15k7vtrQrT2a+Pw2U8HQ5vJGLae0Ec1EYyZHEjw5dXm9MEkS
u8QfS5Nely6uC5jQDyDQ7XMmp9x5gEXbHOmELWaczrTw6LdPmd6MRdm8RNOil5gYq/bYLh5WhSip
ym+ZOYwa9voYTmtltygp4a3rG2vKmKCgWzoUqBWydVAXZrZPpkR/iEoH19JW8FxhR5NMaw8NS6xb
ZzoWyZKXq1xEjWY5KNR35CcKDGmE+stp6490asrnxFLsu2Pa9yHdpaLrNva0RKRQ1758FEbEJI/K
pjoTS5l+HSa/3E4CUSVR6EqfB18UxbqIKuZ/qZx2fVga333Kqiwuoy4D5miF8t0sx5/BBl6zggsh
OB43RKfcZY3XJozjkvJutIrhVXW1itPCEfdzNng8RL4Sz/My1eeqpR+zmbqE5N8QwJcTm7kxV1fW
ELTfA56qYUMSgiXXlZda0QtreuZc61aW5o4wWvwFBdP98tY1uonmlGJ0uk1CbxDnYUx9A+pAgtvb
yG0biK9BkMI2rbS26fcaTbF30Px4bLewOi/iJqLP8may37SVToqxWBuRzFllcyC3Tt8n10ZeFZgz
Sfe6b9Wco20PlL7ry4oHMy9658FEz6C3tpO2Bo+5VYwHZ2DthzIffDBMAHbd08UFkUmRETMAdZDN
e8on/iE1rPZEm6o/4MxnjtZYStKpcaP01hmspryzA6KXv6O5o3/Qsw4OW7IfguqK3WPJvjDyd8iA
KYR88pzSzVncq1HvW5FPeCBy7b4PQzBlNyLIi0fShYt6U7awlTfkqcgfvuzd6LojyIWUbIvp1ZaD
HJIGTTT5tTfmtvvaAJ5/btEsyi1Rr162Toc2LdaqrDHT9Y3hIyJLFrEvlIkki3JM+090Hlq5N6ck
mM8615Z9XQadkV8JCup5Y/HekIxQl3ylSdgnepM5qbfTrRM+mWY/UXgM/haeQ0JXU3ojGR1GJobt
FCZoZyF5esyk3LrxUO0PFaHkTvtgZfNy35szJOlIBK0V0wBL8gP4XYQRsL6RSheTzi+dRGw7q1Lp
4msQKAZqxG/Yt1GeeW+kEiLAHkE/NUc928x3aho68yoADNCsUnK67nVoMxwL+6V5ILm7vndYozkm
wIJ+9vVcPmRBwmygrXBFbaAR+EFs9vCRuUUmuPPC9I7lrBlUC3usnO1wKZnXoZ0u/ssYJIJuRc0h
1sUStk+VVocmWzI7HiH+pi/A6SJ3N9Zs0CsW86Z5aTg5P8mLdG8dtLzNcSIXnW86xAC3dJC7b7nH
EQpavcf4jslq+jqM4SWuoPQzpBuptM5WY6cHZ+6tO68eUG0TEOH+AOGgCEfMjeIgjTL7appp3q4u
0ixuAYXuyqwYiiOuQfKxGrRi3XCcZqEznbGx5o0ifN1srGgbZXaLg2AK5MzEUrTvPnAe2vdZSY/Y
GGu6Qks12quxiowW484gnoJhkm+NWVhPbTH6z6qyW3XMEUie8cknxc7TxkxQYND4WewxpVFrN8ox
htECUNeFalpnI1SzXEeM4p8Lr2XM00tDbUwehyZ2Uiv1thn9I2NLoTGSHJOSbe7Z+UTKUbW47Pda
yqeo9MJdxqTGiKNwohsXpeLk0Kh55tlgss2trM8NTO4c1Vzp8QmcIn0Maz08CDOdzx7Za+ZKB4ac
4rnv3Lul0vPzNFcvUjAfikKSmlaqCjW5T+bQBButI31vTNq7J6p2IkeCdhFG8G6sz6pUslrBI+Zr
ZhbAv2binD2aiIN2GSbFfFPjBPveE6Hlb0tduOGDrJYuiwuRj5tO1vl1VQzOccQUs8T24CjuNR2t
7eI04lvlzNRmP0+N/1+C/r9Im/7lAP0PCfrTw2/9r/zsv/2vWKs8Bw8sVlaaf+is/tv/6gGDBUyK
0OpyLvspN/8v5ismV8R8WJmJfyPagd7t/yjRreB/+2gnUY39tOgxoP2/EaJz9V86kpRuF4MMSYdk
4mPOCX8aRH5ReeGqtLUg62kT5ePWzubdHCbxL1/M7V9nzD/ZXn+9xKeTJ8JA1KmaS0wp7jL68Vlj
xP4YPfz+Mpe+778PuP/9SRDS0TPA/f25f6GMMRfKNBMAAnpbu+WprudN7kXP6F+vfn+pn5mDn68F
ZATO3U8U82fSISeMrqWnngANH4+ppY51WK1yy9y0ybxrq3ydOeOxnsWOiv+QlfO1mt39LJz95duN
9LwzDf8PH//yLf7jVwpo9IcXvArKe/78lxtpSdcqyKxM2MgMPHnsKppgHAtW0eXGduGTKKY/sFz+
dMnLs/XLJcGszASsaNQxJgL7mcuqjObtsK4GuTaYBqGS/YM/9T89rlg7/udTfppokNLsM7XiUzaM
l6WZHlI33//h5v5d3/vXg4QZnH4Ybg9ajp8aYTKYxzoUipub1LeLWb1Xobs3uBY+k7NfuufRH469
kutI1bc4UP50fdaKf9xJBGroZMlDwTL2aUjQud5g5yh7Nv743rjdzaLKzdwzDayiU5hkh1lkB3kp
UKICxVX4lPbqDy4m+/KwfH6YEJmQ9R9YNoOKy6/4y52NkjkUzlgmm5n5o7/IN7srTw2qLnLEn6pm
2dTZJRRPxw5HGgTxCEPt7BCmcN2sJK5aZCre5fQ+XPEonIpoOObodtmW9iNHGW+ob39/z/6uJv/r
lpEXQBwvvkZey0+3rO2aynfTmls2+/QOLxwyEbuMVx0dPRiMqfDznCuz//L7y16ets9fU0iv9JIn
45BN+0niSeOcF05XPI2V/hJ1SE/rMe789P73l/nUmv3r46HJs1HwoyZF6vX328Gp2ko6RXBAbj6i
QLitXLwQJUH7jaq3hCAf5Oge4EBsOVWdLkuMrNM4mo2TPUcnXRU0kJfdsngMwZfNFIg7/yIjUR5O
ustRfmY9mqddKMXWQIAQNe1Ng2MWmsxG8+yZE+dua4y5+PxHuARimv/0JaIkCNFzEbby+XVb0jDM
DQVgB3fOYxqUt/Y0AkWKzj6NX3IPN1AwOPU443bJ1NXk05FS+Qc29Dgq5UHS9jHq7G2a9Kpwk7jx
1FpPNy2P30RXtiGA2cVEMhozIzOp46Ar9xVRX0XnsEL6+2WR93PHc9nVMBuMGFUUyV7zzg6K/YRr
eXKWjejFriq9lQeV+vJNmhnhYzYrK3MsxMRfAmJLp9ZjrOpR7Q/HNNLXUEBukvK9DaZr2hhXcipP
s21shym9n7WLdDtaNkmNsiYnySwX5Yk4xTjpvTUZu29TyLieC7plfctbfhoQnAa9ey2mYkMr6K2d
1bEMwm/aMbZ9P+1aDupzKg9M+DgGUUEuy8Z07D192K3HpNR2s0Mmq9sxE+XaSLsbYhjOoZh3I2gL
T5fHumcSJpKHJWo/jAarZ9NN17bmtXVDcuuy+yBXN1lbeOSQ5o/jjPSI+cmtjNx9REwxPqx4EOom
DI2rIc++hRXq0HrZ1YLSFMVQFtgvmeSO+uGzvOwLHr06lAMKGOJAyMTOc855R/Qgi8dlIan9HwSC
4sty95fvugE37VSxi+OC4QDxnPwrx/s2CQjuLSA3tr194Df3lixPXVJsSro4htbHIjPokRqny/+L
RMqdWPqbKE8PQUqZr4rTNIpDqRXsI2/eDYb7mPE5RoHmk6NMTpumNJanxPHOHN+vJgMAUzaelUBR
7hanJpp2lR2dZIXu1YjuLquOwbxCWM45JBLO9pmVS28viBF0h/ReV0RDMFqt1h1a/bk0thIXAn+t
GrAdNEeHK1lED/j0n2g+YtIAYDuaPCDaKk+yNXeowldlwHtr9Vc9NEkzIQJJpgdD6W2Vy4PvoQ0O
xqNTj2QzzJsmUVcFPUzCCTa94osN/CuO1veJK4m66G5CblztzhuauxvRwjbU/IzgIQw0AurI+toz
oOD4o1F9dFfEUR8utzot+Gefwio0ng3S5bXLhKhFeyXGddGKXV8bW1dM2zHFPwRqKa7G4UohDqQ4
PhCLStpa8vMZUD47mSt+zPmya+0kLtJlE8COxpARXywEl43Vtx9Da1jXFlHqFu0wvtbucmsu9t0u
e+sDhFMlMbM8J2NZ7j0reSrt6U+jk/+wPkWoID2irpwAr8bfF9+la/0ipEe/ccLuJggJMUX8M/x5
AHXZLD5vJgygMFxQwV4I13+/DjK2Au1nRIB+lP8g5Z72Gfa9or4tvHnTW+4hm8s9CjVA0fUQt0Z1
m1fi9bKnwlJ8SSGGrXriGPxQvQRMbRLTW8tp3vx+K/rkc/trK7rkzFEahRTan8dkypFpVUKc3xjW
7NHAMmmuRstX7bl7aTuHib8bkXWw/OHL4thn15t2gawQ9tZ/Ssj47E39eXSJgHr9LJQs/7PB30Zg
VjhMHTYEPt1nKnx00UEO+byDc8aEA9u1o46Vbj8yWgdtwGLhGv8PR5tff4VPRTeNbqPsMfdsUJhc
B62QZJo2H1iNHn//tX8Svfz82hnKukh44HfzjHx6CMeizQybKLfNogt6Ju4Z4FPMsW6vlujnO1KN
SRwEM/Esct066SvkBTcyyIZmm0y6K8xQ2y6KTnWXQSritU2HP8SjfAIj/NeviCEOtAdPsP3ZZ+iL
uStQtRDhgyjfmEdQMiw8hhGjWYWxOG6tLokHI3oyBK23ku3t99/Rfzj/ATwB38TuQYvyc8qYIQM6
spMZbUrrferTOEzsrxl1UFH96fj3H849ZOFfjOUWLGZYEH9/U43GDbC/tNHGllcQ9WJf2htJvEVj
z+gBXVbk999/NNgS/1wcuCTaoeDiFkNP8fdLFn43lSrjkuBX45yNY/AILOrE9lLodhYzuADr7uUP
L6dOAg4YF4YQc3QOmkyuZw5lGLQPs6Pj2R235WLvPYZ6wLVOCwnNqDOveiVeSVzYNjVD93KkqzrG
Eg/JxM+U0xgHVEGdEOfQR52aGc+kNjxMEHlk299YM2qXMDplOZtf6h1UN64z4R3yPjuQrxu7nbwr
paa96u1bXxK3Ub3PU/CMl43Y5TG+/LyaRhL3Uzrmzl6x24SMcIiJIH6UPW5KXy/VGGC+uOqHo9em
cVOoq7ESODbk2hrUjTsnGPc0SUvuwcI1FXLMvrwl8LvZD7sbkxUTUS8IC9y3aBKHXLwKdApGzYlF
yQMGvB9jmO/xGz+5w3TfRsst9ly6nHLcIlrdj1l/ZVEHXyqtgM1WjSO7G5PR1IhT07gPGSZ5ltix
2x3cefrq2uqIj/b6sn7PnXtI7HcYhPdLU8RUvMeedh5t72l1KUWSMTw5cACL6eyn1TsMKOLgs3Vb
J89mTwnuhycs2xfFCXp7/mxR9ON5CqLsTlB9tlS9QS2oaqLTpWtbdOlB44O6fIejam/MUtxHJM9Y
/4e2M+uNY0my9F8ZzHs0Yl8epoHJncmkJFIitbwEKImKfd/j1/fnvFWlzGBUxlwVBrjV6Gr1laV7
uJvbcuwc1dmLfy8YCQx5UeUeOvheu5Mc/tNJH5mU+9Wzf0wJ3yb2p7IdyPQM6q7NrpaDdcCDr0bw
ALkRsNF445jOw2g527ImforjTScPexHIoILyZOuwcJgQtFdSv6FO/+iSj7hO/d5Kh3dt0N7qEQ8+
zU1x1jynXclRcjLM/p2RvB+t8CEsCbqrb2Cm1kWXfBA1I/Ane9Xo9kquHbukvckHUdAmi9HHjR9E
9yPS0F7W3aYkp5kR3ackrKFT2mKGjSEEaHpbRFnG3P8oaiHijDCAs/dwU22He+IMiic2cQQdcHQa
EMLSkfwrzG7r6PWNiXdF/XVb21AEl+O+9I21+Dal1GwZMmAQSvoIKvZGZUhDC+IDtJUHpSSS6z5x
pR+ve4S3j59grKOeqFlMeCMqNUk9AbOEDWuHjcqTPop8QIV2nFnCnTgGaagfaG1+tKxxH+jDHjDy
qtSchbT0jcPlJ1C0NKkaavBpTAcwM7mQQZEDXa1ib9um9TpWafIY8PAn9fr6csl0pw5QFGMgykCd
FvYH3OClA1RoG6S0Hm0oKMKjNDoQtQ813erKf7DkcaONhPGVHt1LDJkV+OGwUJ6YxftWFP5DPhTN
igrs0c2lU+t3OxKZFRX47yYMs3YPOkTPSDnxDUrI0zS0ROqSKZ1C9K3bMW5AQIowR2wuSRpURvsm
MA7KQFIAMZmtdvvObNai2DXSzWdooN+b+bDvOsi8swSBHGBs9AKPGYCSLNKOhkb9yAoeyD8eKq4O
oIp3jsmJGjp0sJnEGOmhr9pBv8tiDzZ8X5CUW+MaxuLPgu99ZZrju1QZ3nVw06+UGB/FtAdzhyle
cISHtTTvutr/kmrBvRRlH+oSKhHR24BGol/l+EtggPhYzipUPIPqPpSK+1EGZJ920hY//Lr6eiCj
TqWPSIlpazXxHxrVU1eDHB90vf4ulf7LACH3KrK1g5nmH2wT4CnXV6IUUXnSA4ME8Ba17scMDmdF
4wt4hXSCVP1zrZERkjmmbZoDX2/Bt45HLxBKF+HRtdMPIImSlcFz5ZOsqSk5cIaMUtH24Ow9mrLy
Do+sRbx1tX0Ck/WRqZ4jJbN7xa138hifClk7qo6M/jdMRJKzFfei0qStluqHHh4xjhlQK/67yRUl
z2iMFkiRfwRZAX0I7WvcrJVbjwrYAqtu1i2DMCs9lzavf7kTHiAmAkAOwMJisMMoGNpQeRTH8mDC
AA4GLgK4wSBubognOFxT3v9p0QzfNLZxo/jQn9V+oR2gmwMxlUVwBP1q6HPRn+Tj6q5/jKXoEFU9
sMFhY9TGupLT5yiyPwZl806LBTthdLBqMGQkrICKb0YSqVyuv/slTA0SE8WrSBqHI+Ru93VtPRmq
/wBc5aHAOW+dJsFh2ckHr3IfRYrth7CW08VaS/SbFTya2kPbZkbbHLi3GfNSZgbqg93WzsmtM2mb
5taNTJ68cppvZkAaT7wdK+hlMnA7ruTRvc2AalDyP8aW+amqiE6KsX+HtgbTjJZFR73QYt728KuT
tv4OgftNQ4vkVrz0ZeotxM4zngM9IGJm4MtET9NafU15K2EQ2NrYTkd0xGby8JriCurMTlGduO6q
3poDZUeJmgtN4ZNM6dJRyYHp91qdkiDFza2IT3yyZtQOnsVJp9+3YG7mIdAFQZeNLBa4RduclD4H
+FUZO+qsTYbTj0mwy8BqUS6V99Rs1oESfUMADuaR6BT4ySGAELd3wvvXNf9/6AJ+yhL+mXLgQhvy
I8tBAnh+/d//llNX/Jx//b9V//36l3gvmWjNXfwXorWgHu6bl3J4eKmauD7nkfp//cP/9fL6t3wa
8pf/879/ZE1ai7/NC7L0gnFKPTscb3qE/7ep6vI5Dp6n/8pfrUE4Nv8LzCmarYKJXNBN/bMziCTy
f0FijAIotU1YosQh+kdjUOLfgfaI3h9ZFurJkCD8qzMo6RqsubLO/x1qNgrFqv13WoOXOQemUYum
+6jJ4MvBi07VTpEC0CPLaNVTBCYxkLe0HSBTGSnHvCuLW0n/ewncX/YMOFXAiUPKjh7Q5c3JdT00
pGJQTiTCmzD+piZMYoR7H8Tw2Vf48FdN5d83JP9hSDQLaJQJeTcR2Jx1N8CnBIxXe+oprWxGsvK1
baNQki+USgz+lt/1nFcrOC2dXJ2MmNK2cBRnVuKW1k6WZPrJAy77qR5cRCjkwNoIDNFCy0ifNUVN
jk4EMdm0P2BBDJh6camfCgAna8tisrLXfffu+rZdxnt/LQiXRsynMWaAU7lcUJupOSmxpp+oqaBe
2hqfGq/zt2POkNzQVkvENhO2qL/s8TLSgQJWDH/jZANb25MKunT6ydTlRoXWz0oes45iIPwBvRew
m5rNLLFRtgFTjq3MkKdXPjdl0kebKnMqg3lVA8CZpI9lvG550J+bsMvhxzJqBiNHPww/ZX090qyV
w19+wew0vBNq+9WjXt18AB7pHNBujIxtBG7xH8iJf8+AJBzz9Hy8zmUJAmwdN3C5nU3VMfQ7NtAY
BDJZhVK808FjbXxJVL1hMOtd6X2iN9+o44K3YWhmVZS2ttBPfWUHmvwKh84/LVX09VCPFqf47JSa
uVuYdcsmq5qk8PLLKybymKAZglU1hDsoFLdGDmDGkW+o54QLN3FSNHr9xo6NprLJPJcgmpu8ljoY
F7dmlAhUXA4LlZcP96nyUJXVuNVr8uIg1DeyGL9njvwmkkrtvWH15oK24cyvsOk/OXC14Hk4bJNf
UdtMajNebpxUJSq+mCigHchGvrZtGB3gbaRmEiMcAzVcs5eYmN0qbqAcqj6Wbq7fsDf3mEdAJ6WD
PVJRYbfhQTj/GLnmVFpnZ9KtGQ3mfmAa9uNo0F+/buXtN8eMAfspKFmIPmDAvjRD3FJpEJxIt6W3
sdzx2Fv5T4eAcaXBzgkVLuSaoD45bsGd9/G67bkVoojCq4IbAfcy2ek+U5ij8Ebp1lbAQAJYMxdK
ZZfhFweKkUD43ShHwjbFCzoJh7LYUhqnchzgzZqyVgLjI6BRINFquAlDxEo9ejMLIdgbvzgxOflq
MEaVSRVZzq31PobHQn20o8dKe7y+cW9ek4mRyTfrImaQmJt3bj35W5c+G8pNF/8Vxf1bjzSzDuIQ
VZXBHrB50xRb1pBgk/TAP8HEtYZjbw1P4rr37ltar9cXM3MKLixNPhJDA6mijr5/Ai2wy8DfNUH/
+bqJmXMggirkkQlh6CpPvGtht2qfFKF/6vLG37djcUN5rmJS1byN3Hy4q5CJXnBmc6vixac8oQhu
O2uyqhaJ47rIa0x65b4Yuq+laX24vqolE5Oj1pbeUGQFJkq4SlaaBTFMbizFYeIOXjwJgNUE7xfe
QdSa7YkR2EOaMncb/6Sq967XHm0JUFi8Im3fpc6tXXys0Z69vq65o0dVW0esgEHBN0lTIw+FGmuY
9NQ7WDDEqZO6+4DqxnU7s/v32870iCu5w3SewYSGGZV7vVNaqkhJv2Dksj3w6oJEzIfvcZhJoUl2
6V5lcNuB0WJEeW+mtFjhFI3ft+Gwh2VHKpbCpNmvdWZtctATpuHHIBv8U+Ile7WBTKSUfyY+KFxH
27hMO5ZVvjY6a8Hpvb6Jb07Jmd1JdKYMZitFDKnAWPQgF/W+chrayJRQVr6qfmkLWsSeATU0Nbqm
WSfRLaxVnn9IKncdSN+68g60cQcby+jVd17XrrqMbgPSFE60rzRj32cIPtpUt6SDVw5/4OnOv5D4
gmdBTy1bhZ3Esn/KkYBXeO3ZQmaFNOivnq8fuDk3dG5p8t6hMgfrKP3Jk9/cl3L+rhj9n1752Qt8
dSU11VKZVFzNNx8F+i4hBSYz6Tf5KAiNSZ01av4Jgm6qiIcq++VU3xS4Nxh8+Kq19iePLK4vvkjh
hgacG9+HOTqMJWX+EWmHFCDRvRkOaw3RCdvaeZDAXN+PmWfMss5+4GTn3bDxZUgx8PxZ7OxkQr93
TS/7a30clp7lubsusJDgGkiT7ekLEMi9qeSN4p/iLC43DVn2qtH15Ob6guY817mVyY4PIGjgd++5
BsFz1ZR3nfQNrOcxQSb1uqHZ5TBMbRIWEqpPI+UwroyItNU/AcNC237TquOChblvA9z3HxZI/y9v
BfzBY1e2LKVGzT5Cd9Qu7/8kjrH4Fqqs0a8SYnKXRpqsRnInGP2Tq9x7g3agi4BERL6QEM8uxRBB
NOkq8eBkKVkAKUtOs+Ykjj7iZPn4rcsXsoZZGyZ6U+QNgESn5Bqqmckm3HM+CKA7d9SYmdyLadDr
X/1tasJjLKQR/2llsl8aAs9w4PrBqVdTmVkWXd1UpuffjC5KMEGo3pla/iUPGCPwjK9GVSdbDw6o
hV8x58XOf8TkkPeGp7m6ylLHnto1QsVgLvpAWwUDFV2bDrScdUvlk1mb9LwtUVNw3oomwOlVRA2f
8CZhcqfNegbt9bWuvh8erm/x7A0+M6RenkijN5uytYRLahv4tJ8NKjY8UuPQLezikqFJCB+KrKVl
svGUOR/rNl8xMExn4Ggz1X59RbMnk3FdGNLJIknaLlfE2wbenhLHKZUeYXfelsOjFCwFALOrsZGO
EJKdTCpMzkSjFlpXSmFwCtVfghcuCt85yMDq9aJ8xqzns6l3IloocP2TD9Q3qWSVVRCcWs1c0erc
2Mm+6O7S75EvJnkO/RqKkxGZoHRX0YSQFj7bzG4yBqYbiiXYcKlSXO5m1MVhYEELeQqdx1p79Mm/
llzJXEZ+YWNyNNRSrtPewIapS3uiYOtoDsE239VgNIai2kvxTyY1Fo7JzL7aaCPguyh+UA+YuJbG
UlG0NbwAUHkHJYGxUWTTX/3to0iez8lWIfkGQTc5iq7V1BI4wuDkNsaO1FjSoi0Ubgtxz+xKzqxM
Mq/GlMK619Lg5EOE00AChszPH5gQXL6AAPkPb9flKciK1gdbVAen0b5r4DjyWnPBwsyFIlGl7m1S
wRVaC5cW4FUV4sJVcCrlp0C96/rswVfvNDleKPnNnWdcAxgjAWHiBl/aCTS38uPC4DybL3ryIHWP
dbwU5s0kJfQNftuY3JmsomUQxnoAT+vIkHYEwWIDvwlA5fyY5Nbn0Kmie9ku7rsQFtO/f+TObU/2
sUZmQUIqIThV9genfQqNr7Xz67qJCQryNcW7WN/kNIx2oKBubwYnYDyKuTcO5rAaW8Glv9JekoEJ
SmWvQwdG6mUxfn7d+txBOV+g+MDn2YuqdY3facEpYgJ2SAH/fA6YYHeiH39gh+6IYJZnFGTKc2+m
iuRro8UzMtA5hRnjwSxVpADRwFgHcBz/wfnXhCKveLFofk2WZUW6lBQq7sjyY7h5841ZH+MC+ANq
3dcXNhNaUPGGjQGma1GqmTilXhdEhBbetkSCgThUhVDBDCCnhT0kWcRFzjmnc2uT+6YMrls0IdbG
cmN9Fr35Mr5XIDzQV35120B8l/ePXYbTsrYCLD4M+sLOzt5GukJA/vlHmxZ00j6PXMXCs8BYmoGK
tcx1M3T2qpTh0gGx6a7igjGHcoi6febm1cP17Z51OGfmJxfSKVSlVsR2M5m/agJr5UqPi8XLSR/8
rysJXZDoVzIl8yphen4rxsS3JbkphVuD7FF6X8AXHcAFlnwJhIBe+Rk4R3ZDLLGhP7SQCsxUfGBO
AnyKPD2djKnCWyOblJL8Jjg9DVm1ghAbvgJ/nUW3Vq/tNOsPspsLc5OHO2OEIomhSDjJfQz3yn1c
vozh09//aOdLmoR3ACN7C9WB4JS3xyx7Dpr7wVjYtdmoB4p9dg2+JWjMJutwXaUF4MK5rHyGbgIY
krwHL5c3YSP9bPz8JKcjKsbtTR1FC5OL86bhRuRriTd9ahqKcQ2uVR4JCG60GxNSPDQWEbyEtNve
W3LcwplXlHuqVcpJK6tubyawOV7f4tlXhCidjpNN8wlA/aUjD6U4KGRFZv3qfWYO2S5qkD9stZ8Q
3t/BLnvSmDkRRTAtl7extEe6Jkjlha7u3O08/xGTCpVcl6j86n1wKpQ7JKFXcnW/2JSZvR+6Dr8Y
DGN0ZSYO1zaqqI3rjHCgVKDzcx3zxjC9dNvEo3ET5Q2czMNwKxu5vvCEzXl6JqgVBYI8m/hz8k6b
HRNUbYxhiF3lo9Lqe9RHxrWdmu3G8gx7ExT9sFARmv+sjG8SUuNt5Vdt3rP3uWHmLIybAndrSHdN
8Ri1B1UDq1bvFGnjUF1r7Cc30reBEgMslbft1+vnau7BQYGIEiDoEYXJlctj1SHw2MBpQ8wdundW
rTNYpy68KLOH5szE5NDYYWCakN7jgbKnMS8g5r/TzGLhmZ49Nb+NTIs4pe/LquVjREryL8RaYfSx
t5oV5N73bfAjjhfOylxYxeEUA/EGomzTqGB04V0YnJw1JccRsvA4PlI79ZOF13D2SAqqXZA9NHun
4JNWAdzpmhxJ+DVWteOvLeNbbKQbJVi+d7NLYkAGHV9ydI7i5UlQ4rAc4h5bYW+vg0CFZPAXQwpb
o1tyZbMHAlVRyImBMoBnuLTkdHFe51DGnbK4WvXuTx/C4mZnG7dj7K5vHBu2fuc2gNVfN6Hmgnw2
beGA/Hn94C/9CPHnZxcvrS0eE4WLF4bPfhms6+AIa851G7OHkpqHSGlBRr3q+p3ZSOzcl4EKBCf0
tVeGfehDZe0XHxCisyD5HResza/ot7XJC+m50WgUJVkn3KsFzE6I3KCjcH99SbP+4mxJ06c+1WN0
QPl2EFatTfebB5vzdQtLmzbxSJYGjCar2DTGUGrzwUvcre9Dggai13kqR2/BO71+hEkbhGni39s2
cU8NLDQlzHpUjEJUPPr3SLCtoHDLghvR2GiCY97Dp2nID6GRMHsK+RQs6x4nMlqClizs7dSpRCYc
M0HCyn3BV2Ddu260sLezRwRmR+AcAHmoslwe+nGE6tSCjuckBc2vqrFGlHaMLykEZwsx06wzOTM0
uV1FB38gxGY4ruhZSaJ1nBLqorPnIm9w/bgsWZqcembdYcAJsJSOjAup2ZFGBE37TZo9Xzc0+3XO
ljQ5+aBym1yrOxzG6Imx1pcoQE/uuo2l7zM5+wMDqlnZYGO0HhNfY3zpuxIl2//MyOTAA95k+E3m
mNl8lMj9Rf98MYib/yqwK8g6cQWsNJcHTUaPKtF7DloCbTKSE+DMfw1yf6qDhYM2v2O/DU0+P3o4
PpPG7JhVmLeJ9mIP9haBnoXvMvsOQ9ylA9EEQT0dV8zrDlZ9leC79wzrViUrXgHJzVahYmzLOFBu
bSRCFhzT/Mp+25zc1Qwh8FY2sNm0zzKU6Zy4vM8XjMw6W9B0QGkF7/vUIeQylHaqMpJVZL+iGFr9
9qAHL628RvQDZu2bv3/yDJUHH0wyQo7TU8HgHBJcPcTyjK3J+yKTdIbawm5fMR+2YOq1pTB167TD
dANkMqXSKbarapB21cHeAbAZ4XCHeplHK4q3lZ/ts3zv1DuRRHZRtY0YXLPGe8NqPtYN8yhyDS+g
oEBn2ub6+uduhYHKMLAp2BkB317eCtVuRyeDK+AUBP2GUE5Jf6W1tOqbhRs+56qgigIkQysQ3Nzk
UnThkNe9HUOmwniK94uWzvV1zJ2a879/4gpD36UiJCXhKUvBqZgrTYmYs/+cD0hU8EDC1Xzd3mwG
DoYYGCAyzYJj5nLjkGvVi7EWC3K6YleiiLMbI+aJwj6zDl6ORFIVO966MCNnlXt9gqIZWNDrP2Lu
Pgq0FkAnyoHmVK1bY0ICGTkWrXhPqievaexI5tN1G3MfDlIahVlIxuSY3b5cJ6I6TT2qWXhK4+Sx
IttfAXbK/8CZ4ZKZYRPi1WBYL40UASq6sNyGp6JK9XUj++1aBtuyafP8B/OePNYOGibXFzZ3Ymgw
mkRaMAM70/YR9VoYUbMhPEF57FWPrRGvIxSg3WSdJHeDky0sUTxh08tvCYSwSjajy9PpgCB2qLj7
sAnZofWUayu1+Rqqhz5lFsv9oOQfyD8XTsesRWgF4NcHEEmqdrmpmSYHMfIg4amttsQ8UHyRtwz1
OtM9SpkW82z9l8Kwd9e3VXm7r+iegLAH2U5njhbNpdnKyJPch/HvpPywdnq8KZJbJV43390XKjS9
snb6UzHskSgD8d5Gx9GEnx6whrdYJp8pqfJLXjmV+DECUHv5SwZfLmAkApUXdaQEdbAZDxJKy+ZQ
3MjGY9e/DMhPdmUBf7b7DvGEhS8+uxH0wYTEAYOuU2h6kVvm4I+Vf+ItWHnotXX0f1sUx+ptrX+l
i7Vg721EwOwM7zz+FWI3OPcul8sAXlqmTeKfCqti1PlblffrtvsRmzs/CReejTlbsLQBUaH3ytM5
qYjFuYTEgAfoAImWLUpa4yfJGgHerqAXu36e3vo4OP0VcIiAoIDbTAE3DvJNfpTxQEv6LwSSVk58
VKJgwRe8vSqvCtN8KFXFFUz9T6LUMEsh9UEwSFsheSx62NGeB/NZSl/Uz063kLHOnAyayjAfCmSv
6GJefqkSkhcDcQmqDV1MN0HaaO5n3YXn+gYZNwKen9e3cO4iXNhTL+1J4B8QKiMNV8x4l7vKus2N
m9i39rbSPkHzvfL6X2P9TbqJA/TGvi9YF+fu0vOJzf292sm5RNS+RzicsobkSwfL7uE7cneulR8h
V0CK6M5pjG2V2we3q3cqNMs506vE6Au3Y+bB5meIxgqMvnBZvhkykl3YBETlA5WlGxWNVF3+NoRP
Qxzsq7haa9rXoUGITVt622YOMNcftR/qxyLumwQKbiIrnpPF/smBBsyGKIDWB13VpSM8UzQAtA20
TsDfqf9NzzDlVLR5YrDV4/BT3iN8lPvDOtL9ta9DyZ+sHo0bcz+2h1RaZdUCecqMO4C6juK4BWKY
Ay0O/FlVSTiIAlo/qkrWD6WH9Db8VJYvTvghDH8snCbhWSan6cKUuMpnpmyr0W2pw1TRPYfDS2a8
C5DBMr0HuAJ0k/nrXZZ9XrAp7scVm9MqiD5aSk6zg/saIbv6zjcOQXYbuvv+e12ina6v+Ed3qHDt
FwzPLZYWD1URipIkwZN99dyS7e65On580tsXuXiOXipZW3uwvNn1J932djD4bK9bfZsSgIVjZpJP
yaQcwfrlDruZghZZT/7al1tReIUtiZnJca2mC25wov0jep6XliaxpR1Vo+qJOlcyNmum2aTqc1qq
W1IilAhKZZ1J8XqQb/3c/6Cqyd53Htyh/9twEn6DQMUw98A9fXUbZ+epr9wxlMVqW0lS1qXUMfJu
AUcwtTBbX9/Y2StKziAmYnGHDHdc7izasKOfKEPASGW21rX6EOfv0dIxrEOho7QDV52iM2VpuRtL
T7aii6fG0ckPx22puo/Xf8zMk8e6f/+Wyd6bqIhoTUbfLKWkl6fw7TvPkVXCzWCtxiZZhT56xUtv
wZwvPDcq/vxss6GmbkW6jQ9Wokcntzddau3s7uUPlgZTseCbIkGbbnOVm8gRxg7XdVQOpb1HOG5T
I+9g6+VLaG9GXVuHjXy4blTs19RHQHEFEI1EjNszSXAzeOJMGYbuU4OWxq7NYUtPNK1ZeMXm7ua5
lcljomZQiBQdxRFVive1rx6a4h5pitVi/3zWkILjZkKV7rY8WU7SG20DhT3Hg0LXFvBYvs8M65fO
BYRjwbMXorzZ3aMqoDPRR1N7OntUj4bdFZnOzM4AsmS8hyJuc/37zC5IjNYRHhvMF0yOXtRU4PYk
fHhSOGs4ERU5g/fxuFj9m4szVNGt+qehyc41g5SOSNkRbPmoryXQufgqTHbtDVX8jVIhchqM/U52
wh+UBb7+Z4ucHI9eMzykWrFtjgdUWor4Q56hLugNC8dw9nPBVUvJiD4t2jqX99hG9sR3DeY0iKfW
jIZoybi9vpKZEBkkP3NvInkSvIWXFrQYPRMGE8DZq+mGJqZLpGwqX+I62OW0g62/x5L411PE5IDC
d+N/AJO9tDdIGrI2Pjj1oX4I235TIQaoDkvzwrOH8MzKZN80I5VV+LoYsfuV1Qh6W/cg+8f8+fre
ib/ljSs6szKJGnIiUcbCWUuvQqQSF9uiv436d32IVmO48J2WVjT5TomT0k0FYXxC5+zODodj5r/0
xWc1LB+uL2rWEOwQgrPJIYYXMdrZ09FEEhI9Mke7kIeNXjwpA9Rc8qb3yoVXWjiCN7t3ZmjySINN
Kg1P5IKVkhM4KyI9c4xvbgpD7vUlzX4nRhXBEDliaFDcsrMllQnCE2nEd2J4ez1AL0qL7VMd0pPS
M//XdVuz9+nM1sT9KaAhEf4DVGHp1fgezmeUaQb7fW0pLyVcTvADD99NZNz3183OfjW4PGAfJZp8
c62USk10v6GDb8l1trU8xgay1P2YwoK1KhDs+RO/5FArsEwGtPUpkK0a5UEvDMzFFoVKI4t4iZnm
WjjzcyeEsi/M2YL0hP/l8ruNiAQjYhb/hV/jDtfa/bKLXTIyuVhBZCetLSAqkXKsjZJxyDszWyJx
mPPjAkOvwcRCUjwt7rp5AUzboRBRWUKYpi2KlSGF2UJ2ONP40EGq/jYzOXyh1+j1kBL2KY6THVLo
kwCqxd/iMkx2ceyEQGVhtYLIrtn2TmNuXTWSN60r+ZvUNM1tK1SkutjUDoofOESmIwSFprk4xSDK
LtObf/4zxWE+u4+9p5p/IWhKdZ0hNRJW9bb3YBOAp9TWj417qznRmlSsXixAzbkCqlwQxKEwy7TQ
xLRmQAYSjFRoCBZugc/Z21JPt7DXJJRGfFjRgoWLORumiNjOVvCpokp6udhuoB3loc50EnJt27yR
EFvqZIjj0i7aRmoZrYrGS5HkJiGCpj3/WhpZ+geuVjApEC3Bv8elvfwNcdiZje+iONUo35hyc8Jy
5Uffr3ugOcdHJZpBOoCtlm1MnGzqRSraHRENLmsjq8dCqzYSWTOqCNmzVy20fmfG3TjpZ9Ymu6o4
mSmnGq4hUOWd5a5lxPUkb7inwbFt63wnld8SbSCgaSAKr26uL3X2NhvwYdCnYQp9GuKi/8TRgoz7
1LvJRlEhhA+WAj/hdd5ckTMTky8m9aM0WB0OVi+gmlODnarcVkNzCCH2154Qu1oMzGZvxplF8edn
l7I2OhTpRxYV6j9i9BBXjg/vaARFzuC/hMru+hbOet0zaxPXnsiSancjpyUEODvCMi58buOVf1B0
4EmEGEuh4sDRv1yUq9itHL4i2qPnIvwOq+fylMDsWSQ8ByUsao88iJdGGnrr6J9TXYlhQ62zbB0m
n0YTFGdtokqlr2ytY2LcJy8Omv2Q2EsVybm9pHpES0/jpdTlyV4qZqEHWUcKaai/YuAvVO4bTF//
YDPXm7+dPRQ6FvTXJovUtCSQ0wwjZUsfR6sQg9/HobYhU0ZJJlt16cIlm7kBGIRHHYgCrnP6+IMl
GCwXgfUTuKh16IbvdRjmQxV6scF5Mozg2MjH2lrq5Yl7Nbl3wB8ZPAZljdLv9KEuka4rGrMIT6VD
wcg0pU9otd3VUuFuUtmK/75fxouAcwYlCEWCMelPZHrUx3ofvTbrY/piuXLX2QvFv5l7fWFjEs8b
YQoy3A3DU01XbNDdY2TBidrfdc1TGdibPzglojgOVRMV+GlrzO2ITTREsE/Qi4rmboJAvKH7O9WV
4x0SAc9S4WUklebLdbszV4DuDnkskyt8u2lWmRHYy07chSens+88F5bb9L7tF8CrM26fMBQ2JDDb
FJ+mPLaV2Tay42HEUsFVvGTW0gTr3OEDDs7AHdI0DpHipSPplcpgQMsKT9CB2IyIBzsTzFzqPlzf
rLkTcW5m8rZUWuqSLdCvDmLoM+Kdat+oh6BMNnr45bqlOadxbmnyplCIKbQSwcyTNeyktkxXsSx/
6Y2C9o+Casc21v7+cJgOZ9XvLZz4Qpj7u1yW9fCkOc+GdYciYFv4K0Yj/rOFCed19lg6CFNXxEDh
yVNu9A7mFik7iQpD9BQV5SrOywVnOHu+fy9rWjwPW82oLVfjfI/07Sy3WleC/a1Jfl1f19xbxv7R
WmLUhALNFDo1ooMWpZILliEFU2MlX1VNvZG78h0Kyz+KdtfKL+WL4VMkGjN5iVhi9rjQ6wY1CB0T
bejLXS3dtnSh3wVbBJ2tVeXpxlRSxoDDeJVb6rYY4ZD5cX3BSyYnRQiIftyxSzDZKcr7uPE3PVzD
SgiTQFXdILSx9b3sDxyy6Oj/c5WTQBkmvzRvYSE+RSb6NL7p7coEye+sQ/+x9OND0rXRgsnZ4yNk
6MgO4dKYdpryESrJUsA+1Xjb0HgNqYlV5kJpedaIRSOAcRamJaeEtj2q9YwWUJjXm2dQdn7zuNjI
mv1aJFNiYgXCFnNyu+McCuJWJo8JOnUdDYwDyd9dNIaQZV+pB9VdeJ7nb8OZvck1j6TMT9MCe3kQ
3nsFhNv50R7vlGDXqtVWdtVVot1ECG0sZY2ze/nb8HQQCulTmUFyjSqpcpPqTJWZ9pZ28Ifrh3/e
CmAw8WRy3ybbadeJWwW9CRqDIqyVHcu4hPpmf93I3KsJVZwsZkt4Oq3JcYc+zApq1GVPoaGcojK+
bXX3+bqJuXUICBQVPmgXIKO99Bum6nci1aeEA6p5SJ91tEOWoCSzNiBwAQXOL37TvkyNJGuMICAc
rY8Ss1nJUK5CSr7XVzIXAYAQ/ZcV5XIlttfClWF6+PnyPtVG1J1gtkqOhmQsPCivw13TQPfc0sTX
mn3seklW81D6HrIvMeK9PdCiQ934/bYM8nLjabV1L0swuhV6Yn4I1fi+6rqvVmf5K8mDux753mCV
63a28YeggM8bFeLeR/4hLu3PtukxsJwxo1xpnnNThAETWQHCTFZfN6casDXUgWQprVctsTzMfyoh
7wLNLQCtCWbKzTWoMCh6nkYY7K243hJWB9bSY/WKJ3mzg0xlMj7CUCposMtvpbkjyZIHMNWIdwBU
j442rBGzEMh9czuo4aMaf1R1gVMF91Pe+2b4pITFujU/aOn3JvSR6MluKhj95ZvEFjIZO1l99CR1
baTbOn6HRhgdJTPYXT9hczVCVBgAkABhoz0+DdGTkFl92c8JMvPbsEvugxY85pjdGH64kYfxhLQK
+sKgetPCd5CLh2A1a/ZFVUHJHmyQ7TsO6E+7CLUveNvZz3b2wya3ONLMMEexmB/W9Os+zFdIwuju
4fryZ70Rg55CQZAW8nT+rCiGgo9ZErj1DyGCL7K84Itmb/CZAbHKs8jQr4pqkAIMdPEGXkS+vap+
jLyn68uYewiR0vjXMiaBdanYDl+A26sa7ywJqUZ06DUURhwqvD/5bNetzdUwgVUy/wx6g1Mz3bVm
tCH4Lvg0xA+aOq47izHBPgE38lBVm7BUbklbW2kpyhY36M0NOzM72cvMlZRs7CgBoI5iwz2nEwWu
8hF5Gt9aVZqzNntl1SjFEoR4LkE6X674xmffMOgCO45EWq6572UAJCxMYe7HQMCGMPT63s7aYpBU
zCoIRrWJxx8qAPWDwZdsrWNcRy7qwAwfx+2hcgNqi0ucnbOX7MzcxO2HlhG0ekl9w/Ge6QAwT/2Y
JffXlzQbNoH3ho8MiBzU6RPPiMCpbmQ9EGzV7c21gmDGaK+V8dllsDSBRMKr94hCPcF0mZbh43Xj
8/v5L9tT55+ORYK4E7a7+IM7VIdar9YAKla5/eIEf1K/OVvoVJLUb6Uyyy2g7Wg4+MTycbZvQB/e
p9GY/AG8Ecp7WFbEYAc9sUmmoit+VmYdpZXb3CjWKroxtrwk1Dy7eWc2Ji54bKAESzolPFUyYja1
vR6SZ7MMNx0szzRmrn+p2aN4Zkz8+dkt4zoMGey34Smx8s+KFGxdw/opO+bmupl558WQJ9QRDFPL
9uQ2m03h1X7J5E2ulavBiN/nrnGbJ8c2y26kaHyXp8fcWSffF8yKi/vGeSEybBqC94/G8+Xy+kZO
rWTEbOFWaG5Y6yR/1ItPdfupzxE1ESKfdIP2I4I31y3PPnE28TyPAGxkr7fzbF8lXv1whLQekvLE
WltB3990rlzt/zMrk+W5CuOcpSqsQDK5lqx82LgR7uu6ldnXlJ694DakgTXtM+sFAO6kJ+pGTlIV
lWBjPcYyD9Dgr3vGIv7IHAQ4dOuoJZrifpxtXdT0hq8NvHMytPraLwOCofpTmCZ/sHeiJgueh76g
ZU99vqlbQdf9D2nn1Rs5kmzhX0SA3ryS5VQlr5bavBDtht57/vr7URd3pooiiui+Cwywi8UoKjMj
g5ERJ84hCMc1osHlzeCr2+v7tnS3zi3MTkf2QiWS5Yrc1PiZVTR13YeiWE0LljwNxBpAEWAAMI3O
4rwQ9EIsdHwny+rIpGLvbcww2lhSsFHJ/Qenj++kBEX0cpd6z0l6n7rlyoEtBSxGYOgTQLoHkcYs
YKEJ26I2wIGpcAfD1wxvUKNuG13bpIG+GbXo9S/29czeLGapsVVbqBgR8BPzhtlWR2nyOyEbVrLU
BWoQldEeRWWKEU4S2h+Xjlh4cRAnPcNgTZtvSuPO6gY7L46UcBzJaKEN80074bWgpBuhh4z3U7PG
tL3oQWe/YOajQSjmbTrwC8z0rSm13ZhYjhmuMVAuepAEZIWRdI3n6Oz8WrkVtKjmMWK6yg/f003H
z6Vx8zeH9p+R2aEh1Sam7jT0xtM9KOSjqf2s3XTlyJb36z8js69MpFWp0o1TYhXkBxf9ubyXDqto
0UUr7yASKMmYNZ7eBWcBymyLMDNFEo5ML5iob6CNqtq4t0dBSHbXd23xajGwOlG8Az01Zy6YSwgx
eSGmfEnfGl+EIbL77KB13lb9q70Dj4G7TZpEc/LH2M80ChDj1OoTndT7NkFGq2SlPLn0KZlAH/9n
ZObQilprBH7SDUsOdFsaOxSDusHYKWqSwrujrAH2FvcPfXQoIGWgF3N2ncAwS41BYFxbFyRKRTVC
813g7wQpKjeppVLcDrpk5Q29NBSoMIX4r9VZSFb9JB/rkkbBWJVHuRodXRL3gwRtTJZux9a6MYZ2
I39XW2vXB9YvkN33SJTe6uHjiDS4IjxNaImJreG6My36LfNrVIaBpyFBdum3dFQLebRMcj3qJJGx
L1XPMVf5INaszBavxVU1aIXF1wAV9ISelvWqD2v1zEU/mkS+J0EuRthmRjovFRPSq+g2k80NjGeu
CK2RNThju+Kwy6v5P0MIz1zumZsB8B8EIXyvak7KhaJRIxOZ/U10/Hc9dPcvzfByEcOqZT0I1W9k
zzroarSJV8kopxOep8NTl/t/t82cUwypVShM+AEmj115R+vskZFUKwycpkbqsrLBa69AhJa2D8o2
ZqmZBGYMbfZpybvOL0aRoOJ3L/74e2jvmmCtBrhog24tVWeA7rTNLvdOzvLIhLSUNCsND36mHphg
DDV/5YSWtg7kFpN9pKTTWPOlFUFAUblBJvM2qAYbPtFtRCeVqrAkpI5QjHYYrmzdUujSyH55uEgQ
zarTss++MgpzdMro1hHI+iaw02Zwf3ljYDhm0ZpObkERLbvS38RLwCvwyk9AdzhnL426fWyZbZdE
t6r6JU93fOr2wpvmO0GZ768Ho8X9PLM08wytS8s+9coIMeVuN013+e6uNFsGt4lIVtF5B1FZC4DL
NnlYMOPB6Ouc/qEtOjlTxi66bZAJtmlwZfu8VuKb0YrQFol6cct7bhtEob6CgFp8/kLY8K/lWbwa
MrfPU4j1bodyYHhO8sAbDndNIyHe5ACB8W0ZRY4y/AEsc+VrtHQ9SB2mshaUKIyEXh5pGjN0JiOw
DFt19LlPh+FGHaIvwaB7K6FycZFMtFhQDKCSiL7lpaWh8M0sDsgjlS7fZq62C3ynjbKd9qNCL7TN
35IO+WHz13VHWronZ1bnw9ny4JptopJYZtKdX5/SXACH+NJ7RwQXV7Zy6atzbmoWpZNOhgYuJL1M
aL1X4HaK8q4KPJorr9fX9I6AnQfqc0uzp6PAmsRoQrmUmZ0G8bYIAGr0yW9QPJFL0cJodxEqx+pA
P8ftvjTJPuyPWfd9zNr7bu2qTlfxw48Bj8BAMUwOtI8vz7UxvMTwM6p5eplv0Cnpk3x3fb1LPgpj
/L8WZhsb0GKARgELsO1tmsjYsrGrafuyfzJhQ7uFTPDDBILoGmR8QU+G62v7mFnPTGQSgIzQdTfd
2NqZ0st23TQnIV4bhlx00jPTs0tollKQuSN5fBnvJOK319tWUkJnXDudvkpKMR3IxwP7b6Gzb5Vp
JBqJNlmvb70C0nN0L9jVVYQGlSzuK3Xf9VC5WeJDHQorKeaiqzDGRAdKQdztAwrSDQ3Z0yaIjPfd
dP/xvJWLsXgDz/7+LMTkAeoCUQmyCB2DvCyRp99rfraFF3VlIcuGJkmySVGVBObS58Mhsvp4oAir
ytm2j0eEh6T9mO4E0MDXfX/RNciP4EqZeJLmfXNNDcn7JhRTnYhOFaNxbvrboDK3haJtyjWA+OJN
O7M2c0RfqSJ6VmygYN25Jh102J31b9dXtLh3pC50HdB/+CATOcpWWrWw+t2q4UstbhTlWwj3wYon
TCf9wcf/NUJJ+fKAEJHW/VzgMYOnCRDwwgEq60xw/6ZJdBCU0I77teL/0gQ3LF20JvEJpjbng4Ch
m/plp4DLavpPnfYoKOVmIuEFxbpTUNuEjaFHnsnIt1qmGI5fO0labHNY3o558ueKHrglFAtgnuGx
luYwRVcIpaiu+C0BbMj1GNxl75EM6izzb2rZ56Zm4SQfuiZqIl50oejvK7G0K0layQYXLwFvUtiQ
eJh+AJ3B5Op3es/7R6nuZN/cQOBsF/roxEGIvP3bdf9cNAYOCxw1oxjkRJeuY5lNKyAgH1Ex9d/Q
J63Vcid4qIXCSJKjA3Dd2uKNeyfEwCcZg599yhW+1XUEjJ9q5ZNrRE6ZHmMEiK4bWYy7yGYB9wVc
BnL1cklll1eRZgQRw3XCNy00hkeRYdyH60aW7jWQL9DtzFtA0TzzA+ZFCy1S8uhWHFM7TO4oItVA
R8Cdp82KqaUjgq4KGDFyzNS/Zm+6TktyIeyK6NaQNuKo7NPY35jxcMwpSiHxsru+sKUjMqiJwBoC
sIj31uXuWUXcamlDLOlF3U4ypFVDy2nTtefHYgJybmfmCqk4eAKdZVoO8S0Uq7YP051RfS5A8MDE
tZPM0u7z31W0FrgWD44XOF0CaLWhFrpcXxvHCUqXxIq0PVYdDFTFZz/5FY/h5i/2kfFQ+LcYyAUz
cGkHzU5AsQFvZLiv8qjcMgPhW2sKP4uucWZk+v/P3sWtn0WBXODqUUqzC5xF/CJFegX699jVa3zr
76+j+WcGAr9/lzRzRDdJu64Zplgx7FIB9T0Nyk7Pkb7m1V7P5NthNB9i8UWPR8frnvwapFVV3DBj
NvryJvC+JeVT0tyA1LAkPu7PjJw1UwWpL7Tn63u/9D0E6o++mALZBrocl9sSpJKrVyp7n8aOJXyT
dWGr1b8QGERe4YYHivc3cNZzg7OdMbtKDfQGBK1YupvayjcTnjUdVvrTi6d9tqyZ69JiMfpAxErd
/E4hoReig2h90sJNnK8pfi3FUDrhvAsUZvApNl/uoAJ+TugHwltruD+t6NBW/c/rZ7QYZ84szD48
odtLtVlQBejybJuXSQgVVu6EtRZsrxtavPDMQOmQblFjmQ9D+UllBpVM7cgKv7nU96Lu2LmQzqy9
+BdP58zO7MKLWdB5mkARh4py33bIP5z64AS5xT4vW3S4HTf+4cuvTZM6Q3+yuvzOCL0nuMcP6dDT
yahWNnjt98wuQVlAHVsjjHwLu6cfHjrNeMkmKfai2Xt1sIaMWjxOEiPKZfSQSQsvHSYCKK8LbcaV
s8DGF8eyHe1ubU53qWY1IV2pylFW4Rt1aQRlRKsb+zGiidx9KXz1SQmqHR1BPdtQxdqF4HpXcokl
AjXFhDeYujqLg1Pm0uQYmUzYMYZ865mK0wmHNjm6iJAaNHeLk55lG1WFkImZmMbRja9/7rmkMSYt
KF7oH94OWWcNiRCn2BYehbG9sTKmkuPGScU1qZ+lO/KfpQ8PCLTbKqEUOT1pLI5+Kuzgre4s7ZHM
3/7/rAn0/eV+UjKqDV3HkhXXDFUPD2Cv7oSkccQgWuP5XPLJ81XNfNKKoiTwBXiUghG9duFbaT72
6fe/WM97AZVZL9A8cxsS1aAEEfXbuturqn/yqrsoK5x4rFbyiUV0r3lmaRaStVIQPFFuuc+D6VC6
sYC/bi13IzAnJVX6L68b7uK+3FtJ8jiEspMY6ZMRZ48TiZQ0iofqe9XEr1HY7jxPomxv7KPuq9+N
h0GsLJupvxtfqEcbvCVPKHEt7Vq+SLBsaQaKlagPzMJjl3oxbPL8/LQbX0NNgcx+Xw4/JdN3TM2p
hOiE0O29lpgn36ttRj5X4vOiixt0IsHkT+XfWThssibv4KLnMiVutJdCU79ps0R5U0apuC+Fv5Cy
JFOfhNx5VYmMjE7OeZaaoWzRh0hO4Hw0ATeq2Oi7OmX6EEJS+XDdBxdzaSakGOWHgQrhzJkTtvpA
t1jAVuY+tkK+Hw0zc7I4f6EQfhTN4dX0yq3utjslqR6v215KFM5Nz7yy9us+Hwopuo2ZgEcRpAWn
1MprVdfFm2waFLumNyr7ermZMuAxcj3q9hp0rtxkenTrHZElD+HFDcqF6qvFB+bSyOgi61dlLult
Wt+MRnrjR+UhaprKBm60Uuha2jYgDLCjIE1JGWWW/WSRUhVGKvAQlqMXg/KrnFXhSqhd2rRzGzMP
lGsh1f1uWo8HK2x/V4/pZjUnXdy0KbUyIc5hTnRmxCzQi9Zii6hU97vY+5bTcvCDZhdC2Prnnmad
WZodz2BxFJprYkn5B/0DW2z/uW5gcb/ODMycLC9UN/IRLrkNxD3lLDsC+7Gawqzt1yyfgNM2dJlU
5nsh3CkxRZbybmghP013f7EYwA0g5BmQB2Vy6cxah2qTmLMY5nYyeufAqlebCItOfGZjlo6BKYqG
2MeJUettK1RrULW9vorF3UIFnXMH6M/b83IVbVUzuZNE8W0RZduyqve18lRE9dZjjPa6pSWGRt46
sDW/D5594GFhascrUqshxFRBZ8s+CZ0gRN1G0lr4+hvZi06t54qQwJTCRnXrL8rg3jXoFJ20Ngo2
mQgbp6F1dmkK+p875sVPmzmmIfR9iD4Qr8u2dLr+WMe6vTqVv7wBEzp3qppBKz8LSYLXJk3fgIeA
tXbjAR0IvdcOzWzFszP3jVat3h8Fo7VVL3cCnfoCwzqi7f+FmDsfaErlGpkGQDx1liEGhtSKRkaV
wSiFXS1srUh2lOz1+nEv3PULI7Mv5pB65nuv4XaSPQwUBC3MyK6NNWrIBf9loonRZaYp+Cyrs5OL
/T4gRwBCIITGBgVHaA42Aq4Ma96f3xQIP6h3TOBM3mGz03MTrSp1AUv8jm0Bf5Lf5DvJOGmQ+Fzf
uuk3z6pAqsU8Ldh1iGbgNb68k2iOKLVQ856mosz4Va0ejRTs+ChUX6kcZU4b5N7K5Vw6rXOTszBg
5XpSaxLVCOCfdu4Oz7EabrxQ2lxf2dJpTeOaEHtNRDDzNCoqJS8dpYHT6uTObtHFPBTtwW8eNC1e
UzZdiJ0Me5EfTsRPPKOm33KeHqZt3GhMud7Gvp7aqSZrTm+Va8/XhY27sDLzPzHOkWmkZ05Ks+ub
3o4mGat+jeVr0QqbxjQIlPBIOV2uBZ2vAm3CML5Fkdavx2ca1mZdrCSak1vN3E5DXPdfI7OlyLEf
JCbqobdFZnRbgCsvkABoGz+sTTtQs3hbC425Ccdw5YG3vDhKxRNLMApCswQ39JsGlCJFalHqg41Y
VOghdt3GaP78fcL6/rMzu8CxYHmBjvzibZqHByt9843OtrLeMdrDdS9fuL8YAr03zVoC3ppdpq4s
4BQry/gW/YKDC0/JRlbv5Vg+tIIE62Hk31y3t7iBjBa8S5ZCFD6zp1hN6RtlCndaIu94t24E1L5i
Y8U9lqZI4UBRCacTKI3/cumETOKPclyxrA7UP50Fz0YcfGtE4p3P6OjQuPed+aMLjS9e7Tr1ePR1
YCPwOESfYLmFKeDVTNdWvhBPLn7SbOWa5Wsu5Y14otNuebFESH7wmWmhPbi+xYtH+t/a57AfKWvN
YWir+LZ1X3tXPUgVstBG5qT9LmmyFf9ZesnDBINaIkO7U7o8u+6+XNVsbR7fZoNQvzVJHN4UnQS8
CcCVIyRJ+mTmZvOcQruzHcMo3CBZ+R1OkvCpaFPry/WlL3qXDlHsxPhMW2d2bXTkArJwxLtggfsk
iAXfB0NE9Mdb+TYsoZB4q0GMxGseZRV5dpjmKNejJbDH7hh3NrWqhsCjpaWt5k9wdO/ArO5dtdm3
cEy74l6N/knocUYvUfzU+yvOvrTos98yByEpYxvFvYxjhRWPLrrufp9tV6cml7zq3MosEZvw/ijz
cM5i9FnIbFW1UaFVtK9rTeGla3JuZxZhVaVKKsXk5oq5sk2olydh5RTJK626ldRl0XVprFM7niIg
9KuXQaIOdcsTRDauLZ6MakP3j9gwakcpvJGrjS+8CMY2kpywfbnupUsVGlLr/wzP8s1c6fi0BR2t
zt6FeOjYNdtRsbN+p9fvrTPwQ3ZbxCtOu+gnZ1ZnO5s3Zez5ZsNNDXVbAEs6iTiuvhwWrUDlaFDT
Ak+vzDbVq5KhaseCVAYqIK+Cp69bZ7tYdEZatgA9RKB3c1ZoRvuEUo+4fhBG+kq5j3gTVLCfIFgW
rwG3lsaF+TTCqTWhnST6X5duAno7EVo1TW5NtdnWsnQDHuPgjbtaf4Ebwe3arVdsteJbWP/FgQF1
5NXDUDvwmmkXzrLCgEzXM4IquXXz+86jSYXWfbxmZGkrJwvTpOsEXZgZ0Uop0SvDSm5LQ//VdOIn
dLZ2fSJ/ykEK9ehbXPf9D+aImeCEYPqhcwM7xexzkUahr+uhR8srfxBEaddVjW1Fd56i7uvhj7ne
Mca6CPaTMhv8h5cbaAp1ZAZu151c2Wh/FSJaupLvexuoVAPfjsxubTL/482eLDL8DGMelq151TDw
yrTLTCwOulXwccgEFBSCrrqpBfNNH/pfeSdYx1Es2/umddOvqWJ8/vMNJpgxjDrdjw/wvC6FhrMW
/P6UNAqlym9pqtmxVeyt/CTSA79u7EOw5mkJpkbjlQkdIRr0lxtctlqUe5HRn4z+HuL0baRqd2A5
DkGqr/jNgiWK9ZQVKQRQxvzwkRPGPikRDToNgLqGLnMsM9rKQmQn/hqMYskURwehPf1hNnLmosNY
mQ2MfcOpB/tuFUe0dCbmwzR6u7550+ZcvGFADCFsOU2mMkUJtuty84wk06UhbIaTHH72ii9wpl//
+0vOCI0XGLuJo0L8ELgs+j+JEpnDKSuDXez6tpoGyK7pD2YMl34qbfXxs2CJW3C2++uml5YGbHPK
wahB8K6dLU0OO6WROC23ciXbCopx0wnq2gd84aBgOaRERTmOYcN5tlf3UlBGNe1zwQI7bORf/aHc
F34W2CXFlesrmh4Ms8OCLYLKDX4hIVAxcwpZHqFuqLzh1JWCuDEKXd0EmhDsGr9u3wSlCU/8T/dW
RmTSuW75wwcVJjbKtuTWALBALs+eMv5oBMOQaP0pRwfGl+rJF4s/JkebjDDtTfiiAMEc4uWBiYqQ
SbHsDyeRGfmq0ByMyPKfPp4nI7Cl8uDkIwAb7aWRdMy0qleC4ZTTKZdIzq3OQW59Zb8WvjBUbWgL
qe9t8nktJZM9tWwQBzjF+k9D2Gm0beL4qFrAh9s1nMPkx3OvoAk7vX0MCADmbT0/59NTh8F4UmRh
5w/a53ZMjoPyTyjKjiw7UvnaWGuA0CWvVzRwhvS+AG3MiWdLmr5jKVv9ya+OmntXms+tS3Eg+nXd
7ZbMEGsZr51Gxz7Q5VmgYrhJBocFhENCXNSOh/y+yY1TF6fb67YWwsXU9oLx6J06b04nl4lqWUbl
OJ50NU5v6NrWL1kRGs/XrSytCA4bqKWI65zZLDOt+ljPQlUbToFfoe6rW+JTqWjKQxsR5zOpllfA
3kuOOLH08g8FbCrYl+7uhX2pJL46nqiKb3rhIczbX21pl0a0a4Li7friloI9H+OpJAWHCEucVn+W
LFZhYyFl6ounLqqhPNr60rhNmVwslDe92sf+YQgdmicrl21hT7EKCgc+WJ34NLNaN2ElQNklnuQG
hnor3go9xFy/leLP9xImPiZa4VIgBdCnIHm2umE0KOLojcgHRUKYawjVbxkEt7tc9829EKvxgzi6
xcpXbCHmT1V6UK+TMCxl9JlRXQuq1JDHU9A/mVWzc+NTJGm25Wq81XybuezrZ7jgMBf2Zg+NYYjN
0s1wmFa7MeKnru62lrzX47u8jleWtvBRoYE+tQYA9xqUbS6XlmqakWZDMpyA4OyFCkBq0m7Lzl2Z
1FxwD94UxKkJMTUhXy/N1H1Rp4OaD6ehl0I7cMsnJgnDpj3V+VpbbMnUu4YBNBsmCenMQ5IoKoM0
SYdTkztRHb0KKuJtWiVvTObHr5/T0uadm5o5fWYMMtkNpmLtWYokm5jvjivBasEXgHrRwdE4pYl/
4nLnNJ40Yh32w0lvMltSH9SfTUsrHaKotVrWQvAl6lLMnvhX+ZDNvA4qPQSqIsIixIS2ADhRHn9f
36+l2ETSTlWO/P0dOne5GAGBMqlXJRbj5U9Z8Oh6B+Zac/Gm7P6XADkwjpH46brVpVNiHoW4NEkg
ifMcFJ+E49uXCfeaMNjouh4UJQpsz2ue/sIQuhUAmSAP+HCXQiVUvM5gdbiD5xYE39jRrLX54+VN
1DAxPe6wM7uypt6Vgy5wTkh5bQbhn8j93u2Ch9RpblrhflgDWCwEP9oBE9Un1biJc/7yzGqPCpUh
xOOJ5vjGE8E5JrYANUIoH8thOPqKsL2+jQsXeJqEn/R0GHcBQnJp0BWz0Y+rfDypvQaOM8teA59e
u8vg5S4f5Z/XrX2ksGHkGHCUOZEk4JjzeTxL9nyj6avxVBRqd1QMxPN6OlqOEXXdgbxuIqMPCztA
tvYUBb1yQEY7fdCNWC/tYLDqU5SMazooC1eRri0JCohZuAHmAzGyhKqGXNfjKW18kewRAsi2yP94
gI+Vk/8wsI00Eon4FHrOvqW1aHqqmHXjSQotBJIi6LdiEeh+Hd0ofbZyCxfiGJq/EwMSJSZG+GYv
QaHhiuvGwJL03nardNMOUC0Roqtx04w/Vg51IR/H2sRLhJgNUXP2vXH7gtOuWFpp1KdcFg+MOR0K
V/80ND/j+EFzXxntuEP6xRg3RX4qxK3MJHGR7GrLcxLtORF98RAokX39dy25NlUvA8AaEZY4cbnj
/qiPjP01PBOUZ1W+C7vQVsf78M853ZDhhoyJSTHGkeFsnIVyz4RZRda4s3r3qlovBp3XIr7Lyn/I
qN/CQHVM68HVj4L75+8gDL9rxcLVDEJ65lIeuq0TAyd3t/pRIG3skaSZraNrv8tvvmb7UHxd39GP
B81AHG0nvieQyXyA8Q8iBMFQ2Y8nTUzviSa00RpOML9tZDDt3U2YS90m1oaVdPfjN2UyC1kzzqUz
gTXLCDsLuk+jJmjo8WdB2dfWyxisBKaPcRcTQBstmC2mAvdsK8smZojHxwSEOMMQbIZOgRbhzUIP
U2yznfvHYEp8ZmqYMeFFnUadp2iNEVeCpnJBxViWD5lK/4483P8m5cFKT/tjU/bdFAwTlCURu/nw
WBhGtSfojqf8Z1qk+0RoNo1a3ZZ1b9eFv4FXfld5KVMs/qmv7ru6eEpGuBliJ2u8lqZt56ixtHKi
S46Ew5rcF5BO/OfyakbUQ6SJlOgkJV8B9tvDrqGzJR8q77Z2wmwlc/wY4HmgcUWB+k7ghXl8oqxe
upEqsQMdpYIfyp+n9YxDMJdAa4lZpw/8W/CY6ymSnOIJDO4Ozhbuhd+8CUawUlr8GNWxwwIA41H1
ICG53LXRRBdHKQKefb5sh1Kzs6xgw0zEafD8jWutnNHSrQPywvghL02ZTsiltXLQEq02p11Lw40b
55ucLkg/rNLpT+HxsprDqiA/4SUL4ocP5KWdPtdKPoy89wTcXw9sapiIzA0prOHFpvN/pVb5IvX5
Qxd5e0WA5mKVsXDat2u/YOaN+GHq8rEkrNXhTvCr2ykCWJ51HKIduWss1m/QiOwCdwPTcVQ7vbiG
UVvca9S+2WfAINL83eE2ldq1NXsg5vcmLddMuxXqlRHWRRuQS/JJpC5CN+hynzWhjfO65Z2rd9/T
8ZkhidV65tK1JhNnHdPQGri0SxPipM1U5y4fJF2+E/zxIXaj3wygvinywXXbTxCUGUgKrFQplhbG
gw1X5XJMJelLq6EQt1EnRuIpjyonLO8E+QGBzZXbsLi0MyOzZALyClrkWiie+tZ6y71mm/XtjvlZ
Jzdlx4xkSKCNXZJF++tf3KXvEhkpnVAVZBeru1xbgE6gn3UFKuzlJ9141OGFVdQHdjZESnsoP1+3
trSTzC5QwqV7QINpdhHkOB/onWDNqvsvleCdhL66RQfl5i/MTFkwrQqgkvPW7lCoOsxHxDFNpp7j
e0irfLYIMNetfEz/psFziP5pydEOmbdYrSYtKtC04skMDgPA/lZ5MKh+t9FKtWVp02AIgPeAZ6LF
ZM3lEZWu4oVl1RL9w9JRfUi4PN+Wwh9/vppzK7OjKVMlKRq/o9D41FS/pYl6cS+vQb2XPjAEYAqZ
DGDQL5iWevZGETiXfBgUkTGg+5S/rjaV03uO1Q7b9Sr+wld5koVE/IObSzlz9vJMe5knZy+0pxFC
tlMNs7odwsH1cn3fPg5MU8FEKBsuNsISbaTZxeW3i2U4uO2pSE6F8aVLd24GKdOtKX8VpLey2Ljh
cfitPsL8mKSngLnteLg1XwLh6B9QsVMj23XUH0qzqeLd9Z+28Bi+/GmzL2wYWalr+vy0mnHQ8a7z
QlvJNoa1TZUbH9Kxr130pCoH/xWHum76PdjPPnkXuzKL1BFHonQtpsvsJhBvFHevpRRpbFk6atUh
CT+rNO2/CDDqD+7OTZzgUyY85jvm9Ushtq3nUacu4d1Gh1HdytbvWt6X+m053nn8y5kt7/zX8Dn3
7LQuDpVwTE0m5EbbTVeu+Pvc8LVlzHzINLq2VFqrPVUMFwZHeONNOp9y91pLuh1RkzQMO+S92fi7
sXN85NnuqiTbecJzEO4jcIBhdmP2X7Tcv1FPmvdFKh7TdKOpqV3nKmMHm3iMHK1Blew1FP6pOs8O
GN0NV74t73X0a8uYfZp1vzesove6k5o+UuLuYbVClk/3DtOE/2i3Tvbq/0zs8sZwNyMRpknt6EHL
HJ1TKE4xvC7+ITDuBSfyPg/mBkLPuvU3UfiWiU6hn+qH4Km/8Y7yVqWfZDVbNs3mWMqjlLxku+xR
6B15eFCfTOspCV8j4b6HKtPuXvq3QrKD6KG91yM7k+2e2Qr5VnQfrGQDpYDlr2zER9DPdFnpzENw
jBIH03SXASgfTKHqeXKcoPXwEJBJqq1eFuNNUmRQg/apfAqzOLE9RX+Ih6T7lFQNdFn9sDbN9z5b
f3kiskQyLZHH0DKFXv/yh0hxWzRtF3SnEXcBvuNIWvuppTJUNrIzlvXJ/F0g4lnqoZ0V0ja29K0i
3ljDN6TSbNrw216zB95YtS3AoBQj6gsRymEqv8Q+2r4idHuCU+8bvTyYUw2MYSQzOdWVfhDX2I9W
1zLbVLnJ5CK3/O5UC0cY0o0v2kHgWmQPysmLkFg2gW9t+/4A4V+AZFbiw+5IET+7iaSH8EExbFU4
BNug3WeR48qbNvuV7fwjBQZDecoamzBurwkRLYRG9h/4BPkBdUmeB5f7Hyg+uXKcgCFiHBYI0S6R
97UJKjFzptKcIN1b7bith+Rro9xWuXc36v5aeeV9APCDEwBjhkacnJYU7PJHmGEZikkTdrQuB2BT
wiO8JSiy+Y9ZpB1TeENzuQSaRqTJqLIN8kYsHNeN95lsPTfm+OK3w0+e2Hd+aSJy2FZ3beEeKEE+
I7LEvjuBpGw8ZjiEnQUtdDp221rZKebJaJ67FLCboTuesHLFPmZFbCx4A8ZHZIvm7+ybk4tKm8Rm
2p1Q/wZmE26ypKVCuHUpFF7/xrznph+278zU7A7lpaQWpVd2fHb159JLGV6iOZrpT0xHvypasIlT
AVQfwtDKcNd28Zc2yjfpc+3/jqvaZur+0Jqi3Sjfu/KoJKoja/1eTg4rv/JjGsKGTO0y8gOq/HOF
atdrzazyx+4Eu7qxG4R2l6ZStUk8Xd+kAhIsmeDegwgkLEeQyAsocNZqG26EarDsIk4lZ6wElbvR
NLuCzuVOZRz31vdShnD7NN0GhWkTyBKej6POq6HWd5Ws1s/Xl/GR4pmJGYi3EJaYIiizs5e+CqyV
yWSr6k4Z5FGGDHlUA9+YkGk36tjuK+3GNPf98F0VHMu/gw15Z1p2KsF0Kg03OclGF32XwQtd/1Uf
H02wtzPIwzAbw+agGi5/lAwCa9ra7tSZ7nNq7evsSfLUXVMlB8BPRXvyx3olqVo4TkwycKPDwDux
bF+a7AvmrqxIxGRUOmN4hIbqbxaFxvdETo8Y5lxyJa+NTqjjvjulfKN9f1/L94YcO1W7j2mgNMds
WAHhLXwV2UYKPtMUKfXsOQqvtIS+i3vWJBmHMAsPZCd32r0n3lc/y7c2dnfemuTFFF5nVxdypokC
ECgbzZHZLjaeGkFGK3UnM3ftZPhmucIuSJ4Vv71pkm/tWgFtIShdmJsO9ezdMcjqUEQDC2zRR8tQ
WPZ+GcItrBsrzvHxqTaJ2/27rDn2Ly16K1ONoaPQc2ib+6rH4FrXYdEG82RUtIAnMZxxuRahD1Kk
UnEPIHLHuMIxkKNK11Dlyz4xQV7FaQaEccNLMzWzkxHTgSyFNLyVx0PzxdKyrZGezAjNdBG4Zv4V
RgSnU92VC/AO2Zl7xzSeCip7QubNk6N4rKu8djW+i4X/pMb7Sv9sxO1eTW9H8UFDtbTxfpSqrYbM
usvoYqL84Z2aat+Vn4bpx1lfRWvnqYc/p4BCgpwRJypKAC9pRM2CoBtkLQRQMaC94Dnv/hHGb0P3
dj2kLR0veB+GEwGqfhSuFIXU8HIJE0P/vZLv+2yvGk/XTSxFzXMTs6PVGKzmwxP1pyZ+MazI1kNh
P8b0I/R9Kd5U9eHPB+KnfaPOO/U/oNqeQzorJemMsE76k550TEMUD1L/wxfae6a59tfXtrh9VMhh
04GrBWDnpdvKoavWcoQlDaqy+1jQbClPVxKPaX/m7gkei74KsnR4wswLonSMA91K+1MHa163pWHn
JMWnqHm8vpQVM+/IgbOglYh92mQ6ZlrzIJQv7fgwqvfAvf5/VmaRePAyxpebgsXoX8R+7/uSHZU9
VDErl3oKsR83baJJATREX2r2qU4MGGhcHl+n3grpHN5LerFyLNNf+GiBv40sD9CuudpD4gm6Wmp5
fzLBMuhvifdSPELQYq9WsRbjE3NFTFkDXIeNZbYWuOHloqWESV+Ul7Tl3YrKRqluwodeER0TOVtz
eEqtGy/+7Os/LN8Hxrlzu5ug/hl56WcvfQ379r4elMOwBu9YvNpnv2z2rCkY2cvUvMFnys+qLNhK
vB0NW/6ZBk/eJLg5rOz5x2Gr6Wb/Z3D+xZNcFdUvFGFOYXET/w9p59UbN7Zl4V9EgDm8spIklmzJ
SW6/EI7MOfPXz3d0gRkVi1OE+/qhYaCN2jx5h7XXeqqnAKzRi1kfg/5Trfyq0m+90kM8/9xupphW
N9Qby4uN26JkTxOIPHqBXSj7ShoBUfmStuEbrR7CN1a0y/skUpUUUdVhpMvirlZdpReL+aBv3fqr
z+3beRSjfXPYjalIkqBjS+H+9/dq/08mv+8UdFx9VytNkRsppPcaAuG3T//adQnuEg5A/FmTsvul
2cyvwxg5sNErJlizx1OPJt0wffgXRijmAwKidQxLl0ZG9DTzuNF40tQHp1R2VfusIvz73xlZnMmw
oFnC8NXRS7UvQWe7snnf5hsDWdtyxpuBLE5XXOroBqvYsP2PfvxDgqv39iCuCZc5TgIfAHSJjAAB
1eVUDbZtD62l0EcVfaaPhIS1/9Ba1a7LjL3d0OvT/KZTLZ8+llVN6lymR73u3Cn4Z+M7Vu5SKs3i
K/B1HFCJl99R+4HexpbOkqURcn69oZXfbTsKH2J1StFiSg1zcqNBJqmrpHL20Q9LHQx0rCjjfVJb
zl0Poi7dS3olJ3TUZfaDYeTjGTGkLiBNW27VHte+lzBCuMTs5isMgh3bqdSiVsCNDKAt7zLpZ1FV
6QllmWmX+0boWbMmnW7P0qpRsZ+hzgRksAybRnWUI2htRq/qP6vDd6e5r0qdt+1XqX+8bWnlmArE
I04/DW9C++5yOXoI6NIhxVIyavper0LzLlZrNGLbztnwOlYGBZEQ1DDQBoCGXa58oJVSp8vUgSC4
k6sEPNV8hnnUlx4nM/t0e1grUSBFIDJFqNCC+lliOSen1n2UECis9vILTi+pTuedgMRoxTs5nvfA
sTdc35XrHBQFvMcCH40yp7qYSKI3gJiK7OW1ExyzOXH2Ngy+993s3DWQuG3skFVzYiLx5YGtvb6e
b271MLfzYshl6p10O2vEn1KrnxLZ/h1Y9dYFuLJwQoGL+rsG2PKqdz2yM4hjh1Tx9MKHgqHeheO8
QyDuaOrzp7rdChDX1o5uHDhi2JLcrYtLvSpDy2wpwdKPMx+j6a5tamcfxdLBDqyHxsq/Vqby+/Z2
WZtN0SbATFIJpbd7sXhWIMt+Zste8kfLtD9ZW8Gp9RO14j//wg5LRkZJAbW5rIm3UW1Be98pXgYH
UzJ9n72hVdzm7xXjSaSJVkT2Bx0QVCMux6OolZEnba94QRF+tZzyOMzGns71jU24AjEW6D3gbaCL
NTzWxVIVTdKYZBsVT5XK+dkwsnaf4ZUelVEZD7bTW4dpbJvfthNLkA30wX1v2OP+9pyu7E6hIyAa
qgzRmLB4Ojs1GYNIUhXPpjzUJv0xtcujHQSPraMewq0upzV36sLc4h1VdGSx4OhSPCuWUUg2TqVV
7fXxB1eokyYnkwfIRAxuzM1jCBv6xjMufn0RiWAdMiMqDBSglwwE46T4VU4rvVcohWv5PHmzfxoc
m3LlY1meUln/lUrlBght5UDyXtOVIXAVsA4uCvg2FAsNs8+uzcNP0O7nL3mv3Uvyp8JIj5pZboBi
1hbUoGgB1BqDxvL820oe+k5PwaylVpfHFHf98hxVyTFrAljdDX8Dm7Y2PHwvUHaCSVFeEhCoyazK
hZmpXhDuZpmEELn+oHrsA/g36nNMUu/vN6yQP8Mfg87mKshvp6kzi7ZXvWLuXMFZ4ZyNNLrLqIpm
avT3QTgYkv81tgz1zXkY7cpqVK/rQav0SuXFOfFMFkXhU9tvkUavuLE0kQPTAlRo0j6/eARDM1UT
C5FjUAo0reE1U7CG0mnjxK9bARzOruSRX946ctL4HdI1qtcMLXWVyPxj5tGWpvE1oZ0oRsBUIyzA
GPFKqPvmhQXUMXet3rFMaKmVbt3G81Mu19MToXlzICog8s6MQ1AiNVD6UPhKBcwu8QhfbjjyKIdB
pT2U8my6PC1b3MSvkc3yIkB8yaFrFYE5fI7LG96Oxrmu1EH1wnCmQ1CFctA5JaZzP6CNmaWeb2Tf
u6jzmvpZtk95ZbnB/KXOTtDz0ge3AdRdO7F06aJyiCsJ9d/iTpQkOc4kgwuCUnfXfHfo/ayLk4+O
jJlsmFpbeyrbqJ5CWKBCnXA57jCYjaZQJcUDhNzdJey1XZoAsbx9RNfqpyZ5Pg7oa7y0bA5L87rM
+i5gi2VQWxWzqt8NftjfGSPTG9m5/GEmjNkXdvBS+KyzAb7pBPzzHhLQT6ZudvedPYzHerKUg9JW
1XFU52BXD7220/llN659UDI5XJB2m6rHafCLPZ3v6cG2Qe6gVmje9UZpuHleKft2QDhQS7L7sFd8
plX+2nSjfky6LDzcHvfaVWhD3PVKRo266eL8VlaR9MOsq17lx+FdZ8u+p5dl8lMPm3+GjGyhqdT2
fkxrbcMxWjVM2lPgL6lNLaPTMHG0og0c1Zsl81hDX5KH+bFsUKWCHEILpociVTYin7WdRJ0N+Buu
C7m9hY8kRV09hnqq0W2rOm4QPYwNEIPb87kWdUO9LvQf8U3Aby+MNLk+jsCv2UfoeQOUiqH6HA6G
/GLHB3Su3cIhIvkSy5Kbxn+AxGyYX/FrOSyEd8DHgIQslZ3Gwud1G3zVkyR7BoKg1y9+WlnzTocL
7z4ryuHYy+Z8mG2FglwgVccqsIqHItDtveFUH3MJIjRTaZPDEOX1udnEuK2En3Bcg08A2wupzPIa
ixxJNlUp1jyltOcPBaCYg6q1xqnQhq38/doW+z9TV60YyTTljpYGmjdrBxM5RVO/d1QfzFxxz7t1
Vrd0aNcSmG/Ghhd8eVUNyWTWasLYOr18mKr+ccrk4yBV74grjjExdql6ipYeJXPahUOFmtH328u/
OuJXULPgz0Nu8PIDAKf0PCGRRurCLuiYaL6WsrxXrflbaSatG8/BKY+2iohrL5MIuZGCpkoCKH6R
UTBlf5SCmFgq0h6S0T75RrDTJ/WdM/9qX4LnqiWjPT4GVukhwLSf+ZDKGk4TVAv1FlXR2huOeA7v
BM8kfV7LdLofOOiMzUSulkAxGJ/8RvKqyNxFh7R/N3Wyq5byg1y+D8y7Ovtg5v5TYH+T/WDjdlt5
H3Em6GhjDejvtxZTElpBk2r6oHh+8Y6VfupD/zDNPjDE3wl9ELdXfXUBBI0mfUfiQV4i8vNxqIbS
FwER7rKhQOKXTye7TF4G0wBgCGKy3EdtekjVDm/as6xgn2fB81g3T1HeHqTNVPBazGTBn2DCQUFf
KGjwy43YT2aYFRJRSy1XX2b1c6j7rp9mH50+OxgT7NKjHbhOMN632ouabyEC1mYf/guR5aJExE64
tN4lptk5pIq9XpKO2fSgNMkhR3WUAqvifNiY/JVXhewPDhlC2qJatHhBY5bDTstE9XStJ6c/7egb
dcNfz3ENDDVzB6RizXbaTW24o3O68p8n2pVuf8PaJwgCH3LilEShProcr2N2caJDI+JZgd3uYXH3
d46VBsfbVl57ExYeKNAjnAUKryA7ljlKsHMRjaERvn7vn5Tgh2IZnzRSx2ZNLV8LH4qx9np/j2Lb
vVzlrk8ys5uPZVn+CSfl5HArpEO0i4JfRd7vxjm7V8rw1FfyfRxsVQivL0ISV4KYl6gZYpJl1Jzq
JVzECUFQW3cDzvqhCj5H7aHR7mUfZSnr9+2pWTGHC0NbEO2G6I8vuyo1qt5KPeKbl0Evih5O5dbG
XU18F/WIVbSilmUOW7p1K8BDbjjq4OSwyGSR/blcd8UJc64fRfXSABy2+SNDEClz9o4Ro478YFpf
4vlnWv3SaVrI0INO2q1MzP/zBQYRCd1X1LAXLx6AcEca6EhGuWiId81c0FbpnzvZ/zPZPzLlTyjF
H4MBrgqp+e1HKm9vvuvH/nR7+q9zJGIe6LcEKehAELM472OY5gHJfNUzP2eGdQiB303ZsUPTpHOM
uyp5nrbc5pUL7tLk4oLP6yLIUE5WgbR0QFETrTpa86x9gOtnONiTle31WM9/NXqXHetUS3dtFtmu
1JV/3411+SHCIXwTtBbokkRctKrnSLF0HNOwepqcOT3qdS8/357mlQsAW1SV6E3g+LPil7ZMiYxe
YTLoOtSPsa4DftKjL7Gzz3tjJzXvI+cZWsoCfffSB/BdgJlw5y+tuTP999l4tMefFgUm6DJB4gqQ
Nvxst79w5SW8/MLFbARBmLR1q5LZKfxfOuDgoD1qDmpaYF798aFMP6qKfozkF9++zyA0LHaB8i5y
ZrdTtj5ldVOCWiWRjhMgL9EjYZk6LULxqidrzeAOw3tU0+fhXJe2GxvKvWr/quLyTilOo4EGZHus
lU9TVJ3a0MJxO06AkJKdHWyUoF+xyJd3uIafRiYKjTYhErVYwkotq0IqiYGark8/qVPUHPKgH/fy
ND/SHSS9n40YSVSAmx/ivnG4TnL5ELTKs+JbqQsRyT9W1w57xzftXVWE6T5C8/4udJrv/CMYG00Z
DSj1q9JaCcXGNH8uEjV717Vptx8pGu/0OZvu+67Zorxam22Q+IZwtkT7zCKfLx5gs++l1zh26F2S
PNNzoTj1ztYLaVfY5pPmBFbuFrLiuBZJ6f3tnbf2AtBTJdLRInm0ZEfT7axVtRn7Zq/vKwom4C3t
MnJpgJAm062dbAvxvYKihSGNnD/AIR591nNxGi3J8qsw17zM7Oj66OX64wg+eN9FafjTyK3prOn9
BKdOA4+0UcjJrpy1c5Ao9Z2aRtO+rgPn+1C2yi6IqvS3U8CIl6dVeJYqX9s4DeLcLbYdDzGhN6wk
ooFq8U6QsE/jSuk1Tw7mU6Wr0NRVnbrvxqTbqUAv/jpnBCsOuxtJaJrD8EMvpyYfeyXu6B+lRvZV
1SNqgX//4lCNpboHZAv6nSUCqYfFUw/SQff8vKE7odpXtu1q5rMZ+bsg7e7SxG1ebu+wa6cWHg7E
f4QcFmDhJVazyIreKttY95CINu4yTY4f047eGC20lZ3cxfGh7MwtbfmVeg+YJBuKK9H7joexmEkJ
bTdi5cjw9Mn46jux43YDR9n/aDXJi9Yke0cODp1uunO8RUKycqQI5aiwEkaRE1hmUkYndyqjt3XP
qVWahPQ5PMSFMR6cfjSPUSIB+uql6HedB/XG6opLcLFbxSuH1itVSby6hUvvW2Zn+wR1Xto79Etk
bNYv9bTxml477QhGEDQIkC8HY4ljtEuFXA3ZaC+ppfgQTJHlOlKlbSSE1iaRQgeJc2D2lAcX9/2Y
SUUcT4bhyW3vDVCNW+H30b8Pg/BQ0i1XNvPHv96m+AYUOsBLQoK5JNTlhm66sshMgTrJs6OcnCIw
/VOQ7fJk3EjarhwJSpAA80mKG/SIiMG/8X3UsQo6svImTSjqKUK0VakUWF+lk4b8sBN+vT2ytbPw
6vmYuiDdABt4aa5TmoqaOxopSDHp84PRHvLoVBRa6KrJc9/ZZ0ff01W9u232egUhqmFGAdPTIQxv
y6XVugIqY0y+5WX+cAhypQdBgyftmLUrj8Pe1JAud+pxS9/oenti1kA5DReGLrcl0VDjhHNBJGd7
ap1Mx1IBspbEwf3tsa2kay6tLN6wSQI0Uui57XVV+FUL4FZXog+ch71vF0et8cHiVU/DixbQtRZ6
gD5hq/jVx9GhHDfO/PVe4ku4X8mfQHhHBvdymi2piiW5C2yvpAUzix5J0JYTDWP0DYbBxpJev4aX
toQz82bf+k5T9Sb3tpeH8dNsjwSotOSl70u0zTfO/8qmFbZIBuKc0L285ASj90OvjLq2PUVMqdRH
36OkGXdyUib7Lqip7Ra1+hBk5ggrh2U9mlUyvNxe5bWtpOESkYsBsA1C53K4Y1LQ0jw0NqQZPWC6
th3AIer6xgKujhSCUJr02a7wuy72Eg2vOtrqne0F8cexLN0wg9Zae59VOeC27BT7lTsHKL5s0fGs
rSbpEBhbiMQNUB6Xw1MteJvKgBkuqqy6p/w6PhuB/GiFo/yomYO8cWbWzOkG9+srgf6VIGoiNU4O
v6v9+jhJ0vuh/haFBBLKVnphbdneGlq8gs6oFVNVTbbXZ+WOYDK2t1DWaxZYK9EFAeUNxaDLmYvs
esim1LS9LPHbHVijelcqMAvf3n7XrzkgLMp6tOtS97ni6OxbsxvrurE8VOeKUd5NaF2mW0zaW0YW
b0OZODCkRa3lxdBENL0sKJj/ayPLFdG63PbLjpGkwU4t3wGP2Udbpd2VkZA1JawQTDoq0paXi+Io
xIPqBEHQFAV3Q+rTOJPsKr3e316VlWcN15wzQ47utS3o0kytDoMRSZnsmbTcOEHxvqRDX9/Xqf4i
+kfMZtzAtKycG1qkAdiDheXsLIUnp3zOZq4eAILWyTQ+WbtCq10n3giw12aP9hTIlXB/romIcjkY
uymbZQ9/rL+zo3Sf0IVzDMe/R1sj8cc18B8IIp7k5fxZyJLIrcr8xUbxrTarXR46T309bNyqa+Oh
UCd4ALlBrlJr4JJMtfAxoyWFG1qPYfyxMz7//VYQnYIiScJe0MU18eY5DMtELnWnkb2sat2phrih
P/Tl7z5/sVt3qygobuNL3x7ucoE11ETmFP/60liOow08hm0QvGv9x7Yq9pVpQgv3sCWRvXK5wZMu
aFO5dgjSxX58M6pYDWY5tlrZk8wfuv9nKP46xmUgb35/8ew0igqX88Dvz9M7u/j+734fh4E6rfA/
X5/bN9+vQcebmhVUMR0qt1yaNB8mTn13e+nXtpcAkgluNYLppWtQGVlYlzEY2qT4nWrVbqRoruQ/
bxtZXfI3RhZ3s28o9D+HKiPpIwSw+/fs48AIv2vytwKWjNvG1q6ZtyNa3NFqEwRJ3wLTBWt10tTv
+di5iZnsjS3E+NoFyhVt8ES/Mssu9pc2mQhSsnQerC8FXfFfxvmDjknzmG3Fw6tbWYBYoeXjyCzZ
uHyYXh2tcbirG4o+s2v+C/rLVwou9hmFW9rwF0ukG4Mymx2bOc+y72qrf5Cn6gF1mTTYaqtdWx8y
NiJhJnQvljX6UDJmK6S25ZnaMdNdoyKucgukjm5vg7XVEbczVVD4w6g9XJ5+G1RNmOH5eEZHyuRd
i2QciUcFtWtZDt1B33AK184RBU+BRCd2IW1yaa6MkrDQiIU9y4dFnmIk/+ZQJP/cHtQKwOEV6sdr
Q2hPWXdxU2cx6A3DikRhtXrMkeiJYIWmscQ+tsaD6XRuGwWuUncf2iI4j3K697dkS9fmFX5+R+hG
UvBcElj5NGFENXzU3gRdid59KewnoSUtT3D67Iv0+faAt6wttuVsliaSyBnYsyx0a708NIE8uGRq
7OAIEe8BaEOx4a2uXVbkFlBJFikGEESXKynnSVorrYGb4p90moLsoT9BWiQYo3tAx38/PgiOiQzZ
D0A3Fg446ndJT/c8RF0lyzg6XkcywQ6mPbTGoLNcI9qCM68OT3A/UKsms7e0iK6TpowFG1UFMqhm
iBvmlatld6QycTK3CuMrZTreemAv9PIIqY8l/D6bo8IxEioTI245GBjOhr5r7U+DouwnXUXu5o4K
SB/9bLuNC2BtoFyZxIXIAzHcRdDLc9epzVArIlk0Qw5ZBD8HU9qN0wlf8Hh7GddOvyC5taDNEN2q
i6dACXutmwJsmZV/8BPjS16Vu7bJNrbmuhl0zqjgwHKz9GiECMiUKPQyOMWz1rkNqzekW9osa/cz
CyVYt7k7CeMv9z/ZrkrCS1S8Iah2Q3IKYGav7ad53MCAr7xpsCUBBRQsntfc77lZwoQiHHVYgmd3
pEBzpxaNeri9MiujEWdYpCTIS9CxcDmaWVemschHeP26bDwEmt4ctFlx+2CEC7WUNq6rlQUi8CCF
BZL1FQF+aa0YCkMLBxwdPf4YW49z86GcT7cHtG4Cqgh2NswCy+fTJ5rp/I7nMwVi48qB+Zgj5rcL
q2ZjfbYMLR7Q0W6SsmKwnln+6SKvDJ8nY8ODXjVB6l2kptBRWKaqW6qcaiTGMs05bdYPPC5uvjVh
q/uMhhn4A0hSX/WlZVIkReEQKp6m+O1jNjn6PXWyl9ursrrNREeMrnENyPJisgZg6UailIqX6kO7
L30j2Um64d+1Mx2EkQPc8La9tXtVuIJwvNBvdA0bnhtnMIouVzx5rrr7QZLmvW5U8Y48jEwiRwoP
VpQZJyWp2Oh9DBpaUct9Lw1bCJS1kYusJpzJULiSX7zc8q0T4ZBIMf4ASt+B+tg4/pc+35tS9+H2
kMVJXcSNcGsJkA2VRYr6C9dnJGfcW0OleIBhXKO88yceZJQ9rLI86vrn28ZW/A5R1gXQpQlR+6U+
bxkM0yg3TG+R0YLjSTbIQfPb3JV7W/vS2RvXxtoccptzOwHZE3CpxRy2MbdkxtB6xZWsH2X2bTDQ
A87/xXF7Y2bpuqWDQ0vfwNPf2C+9We/k8HvmbAxlbZVwZ2AeEpyg0LFdDmV27KqH4IyXUCvV/Uzb
wMEwM+2eXFPq5lkZvJ9RGjncXi0xPxdbA4gVngzQO4r/FE0WW6OJYpnWMNvx1Hl2VT+4H4L+a9sd
R8e57/XSjeZfQxJ+uW306vIihSFuFZ5IEDfgbi9HilCl3te9KnlSVryXqnvY3z44RrPBF3udVBdm
gNKJUrcIZpbuaFpmkqP7kpdm1V5xPpm/9MqtQOfT8BEIkar7Md9I1K2MjJuMahfChyDll7Fgnszg
lHU5PCdgJhBJbvsZGbiNjbJlZDEuCJ5VLYPS9xyajWuSnmHTlxtP2NrkUcEFFk1/FBmUpc5cH6WO
nFuMZMjfkW91jRfH+icdj8H40BZ/gmxCb+7vt4XIqYKDQ6yP1lYx7jdZG0QHy6LN5vAsBDAjp3bp
y9qN/cZRvroxiP2odsB8KZIPPKGXVoYgJE3fmuEZF2snyYlbIiOmoGvX/7m9y6/O86WhpRct57Yp
NaoWnvvYJzB5yaKzD7MQOEd5C9JxvSOI0mkLEThCxnR1wcP3UZi1kZ0jtl01n9oUAtW/vgP54bdG
FsvTNzrB64wRKfQfZAcLUnNE9/v2rK0Oha5N4dWg2bDEQ/qTEfd9rGfn2f6uj80uTx/ycGNlrku3
YihvjCyGAmlrQipHy85WAEAiGw59Zu3rMvk62f2jE2eKO/i1q3b6IZyAHWl1B31SdQaYtBvrEnz+
Vmi5NmpThD+v+nbkVi43pT6jxhMqYXQenW+17OzE+arol/37uX1rRVlYSUKnaOooOtfmZ6Mp3Uz5
2Klb0JetoSy8GqHQW0bCiBN8iORyp0zt3oiCjfvplX/h8uEieUitlCI/G5+cyuVYGjWKijqTs3PT
p2gdIwCI7Euiu1RM7S55lLvyUKAtRq/lWSleIvO3ltbHvsmOCmCyJP3Nwt7JjX6vRqU718P+9kxf
XzKETpTr+ELyjvTpXn6dI4dDCZCjOJd6A44Peb9jh8rkLmph2p20LjrdtnflqVMjfGtvsbJWUgZK
YoXFuQJ/oM/N3u/+SwuLZU3SDg7JISnOYxLsTPN3tOU3Xnsil0NYvGq97E+hYTAE6kB9J0hUsCP9
VsznujD3pJMO5rjhF2/N2tL5SRK8/TItzlphQEL92FvyxqytHIaLdVlcNM5Q1EXnI7TSKadxdrzZ
eDCSaANKtGoE7lwTSR3SAss+yMmIwiAdy+I8kYveUfD62pfcIX5e//77XSbeZqInDhzVyMtdnUTI
h1hzVZyzcBY05lGkv6NxYgsNsXJ4LJ5mDQ0Zcg9QeFyaaVqosyN8gXMiHbJSfq4K+Y/e3APt3Cqv
r2wA5oxeD8g3ycouO67ygY623syLszPnheeboXp0oubL7VlbWR5RwIF0gpyoIE28HI4MkLrUM704
x3LQ3I9KHfyAZzR2W3IeW5fv2tS9tbWYugGBDPJp2Irmz3JV3xvGPyMvmQ577u1BrfiHolJE8oE7
jgLokh+n7SdIM3uTs4MKcco7upuT7lTW9U7T0n0vZ7uiCt6noQmR4tNt2ys3xYXpxYQSiSN8qDrs
dyG7ya5U9ykOXFgc2vSXA5YTYb9zF8Gfc9vu6kIiuUjHIy4WOefLhfQ1lZbmnu0vD/beLz93cQiV
hdVvpdHXdiURLWlK2r/IVy7GB7oKSaJuYsO0of6gFcW4n9Jqizb62j1lAaGQEThHhMyXe1+1ayPR
/aDE5aAIIWXeaHXvSCP8jGiTch1d3QjHVmcPODNbBVYOiAouZ08rOj3XLFbNjtD+Sqa5OEhpbR8L
OVQ3FmptAhHFFEllU7AiL32DpDPMWkvKs1P5p0ZtaKPyjY6C/N/vBzAMnGuAW4B8F5EE2eSMLyjK
c2M/TWa1D3HtG4Rmb1tZGQzRpMCZAMogGhPr+CYqaqPUnrWqLc+6fFIVGQv/wlkhUhYatvRBEbwu
ViZsUfYJ6746J1H5ZBepV4Tzb10Nfxu59tfvId3TwMBxdWEVolR0OZguzZJccaLsHMffpeIF6Wbd
er49X9f77NLEYvHbDJB3X8TZmeLF2EcuKGEl/3zbxvUNhA1QwmS5IDm+In2Zw8jvkSTIzsgX3Pum
V4Wfq+HRDj4geSYjjiT/9U4D2sk5hYqJzBBzdzltasIfMoXZuWxgEw9ML40edRpjb4/qeuZ42w06
cekCeTV0acWOi8CU8jE7j6N+GKcPvZ7vNxML11OHEYR/0a4ls8DDe2mkqrjUKpMocqjmXTEieoAs
w9z/icJxRxtPcWqKLYqu60fx0uTiPm0ntbW6npAyNqSdMnyxgOqwUMNWLnJ1/hxkkOCkBhO4fB9A
F0TmKKvYGfRDBvTeoaN0E0i3MhrKj1SRcfaolxiL/T2VPA6JaWVntUx36IARYmREp/LHzaW6vnm4
Pd9YWtxv05zJZWtgyeleovHRGbYYH64NAMvQuHDoOkLWc5ktU21JIXMx+UgG3SHmfpyiLYzO9WQJ
cL1AgJFZBQG2uNqSPNSUsikcD6XWQyJ9QcqTJr78IVfLjSN63b4nABkgGOibB15PLHO5sadZKWtN
q3zKtb/ylt6SL+SLj7Pluyr6zLN610sPtNFJ9vSjJCwu23NQ32ttdEBt4W/P8avYJdlV+GAgSVwM
uoydbtb6GTaUyR7OpdVDfjuQz60deUvV4fo0QzvDTQ47uoBbOWKF3zxOYR2Df0tan5x1eyptouoE
/tQw/67mAIizCbkG9blWX/56gEy0SCAjtklT5+IVGWBfaQgGJK/U+r2qnaPgc46m0m0j4kcuEwxE
OLQb4qrw/lLOuBzaWDiaNrSk7yrdPzrwJ3MjBpNznMJvSGXctnV9cwCJFllqUZuEAWtxKdpGXWll
H0RnaJx+pNa3XHlOcuPLbSMrp41Lg2eL94q+oCXvUd7mPZWsBBZ7uw33c2+pOymMtni0V6bNwZsE
ZANGiV7bxVDUtKvmicwnMJtHOu7fac27WH9Wsv5Bn37cHpC46S5XiOCQ6hk6evDpUqK8XCE1CyEm
8CUyTXa/z0JoR+eTrzVHpG52aflnU3XxepWwR4umWCVO1ZLNqQtxX+fQic66P93p4Xw2SslzaJK+
PazlDIrUJ/E1PYBC4ZG/Xg4r0sfZipKOLF2UoabWSNVes7P8KBcSfixUYruY2fjLHALNI2QOgBaD
KeC/r9pGbw5yFgepTrAWn5v8QVI+i5JC++f2uJb7DxNCzECQ8lHiuqr6NH5k5WoSJefQ6gI4TYOP
gZFtNf1dTx6CaoJHgo2O+OayhhANduwkU5ucfeAxNnVb31IPUz/8LCIfvagtxMdyS4gx0d8EXQtA
DIthLdaq13LZgDfnbDXkGGOX7Ftk/XN73pZ37KsNBHOEmhBbfVmwsDo7imtnTM45wuITLP4gZs3x
ic5Yd+w+ZbXb19/+3iK9abwfuJoEUotU3AyxX1baSXoua+Vn3UXzU1zow3vbzOV91dTxfeib02ms
huaUVM0WA8ryWIvx8pTA1kGUT//5Yv9D9y/XtRynZ92hGzpu7buyM7629rDvhvGkzQ+bjs7aDIM/
gqSS0w291uIVG+tWj1SoXc72rDZ7eta0nT+0R12uLDeVknhnpFpxyGoZjRY6yzfO+5XnwICJiQEl
co2R8lrC5qRO6uzRSFH16Gwc1KiqTwbCaGhckpa0mqE8yW1ZHRK17O6U0olHNxhj5z4fx05zczOf
DnBp9x+K1k+9KKuLD2kmR0+3t8TK4aXZ0xIwzVe8yeKu7QPDjzNNSc9jaiWHVNLrb6kh1Rs5gitO
jtepEGIutMOD01q27EIRk9tKZadn/3NR/onfg6UqTuYniK/8x0TdleOu/K1Jd7fHtnJnCDwtgCp8
GI7Y4hA7mm+rs8Lyl8qfuv8dvlOlh+xj/Pm2lZVtfWFl4ZXpnVVkFCzSc5J7QYM8aukq1ie4Tioj
deUtCgdz8Tb+ZyL/b0yLI2xoLfIpsZae28wYd4NaBzAhGPLBTzX4Qps22N8e3cpFSCGfZnKOLhQC
S+eiD5IE4ImanqcCdize+4dM3yjcri0Tw4LFQ3Th82uXd62RJl3DCUrPRVeGO4SCnUcCofAhV1Lr
qVBTZOLqeONZXFs0EARchrjSJIkXNsnmRG2SsR87/2k6OO7sKvPPsPoT/749fSs3EJTm5GCIUnRy
SQs7kx1WslUTeje9RDdZEOgfECtoHks/rw7TIBn3ZCXDd1Mh/QCRt1XbWbUumPdEnEy7+mKzSAn9
lZAsZOdqTI4wrE9uWf1jVWA/60OP5MrchN/yZGPHrO1QnGtygQ5pK7Dfl8s56EMFRs4k2+CjS0/x
DpJzv/5oH27P7NrG5IVGmBhnHloz8f/fODZ5ZKAjVmMmbR8aqA204LHcqie/YsffeqLitKEbDX5G
xAsgJi+NRH2gD05W5uepfIoiZB0DeQdbZtw8a7Ir53AcFceso5D8rfZRqizfFw5M8s6hNgN3iNGB
8TWAla21y8fofTN8VcI7vw8fynkrSl2bjbcfKs7Ym9noSj6/j5v8rEEmSCXUnbXjnGQbc369tAQZ
sHtYolUBUvvFbpa7ahqmBHCN2n9OPmjEv7OS3sEiuvVcXA9HsMnzKsCURh/98ni2VQcwq5Tz84gY
rgIzh6T8qLrYlediJ7rNjQEQSRt+VpKPtiwRcyfA39B57YxjKP26vdFWnnFBAI2uPLsWv2kZxOUD
3RmT6QPCqI9dfvDfpQjxzb+i7IGH+xi2w102qwltvZ49/iqN6LnS6t1k/hmi4+0vub60+BBcX6Zf
uPJLlYRqrOMKvrP8XCVJfUy0mS1nW/VOSbvuJBuxdmhC0z/kebvlDq8sPJZFuCyUoOE3uNxe2pzG
phrH+TmZJZR9T1W3q1O3ae9vD3DNDKwQYDcF9p9816WZTOKFkMcqP8tGmuIEwymsF491Gu6irch8
bS5NHFEDSB5oa0VcnW8OjDOR/ndKDsxYQx1iAOrq+rPme1C0gC2o/jG2VM5XXCCg9zykghIPSOwS
0Tjb6QQcJMzPaXVvyNVRGn5bDCz+hj6EhuhyekohgwvOhnI3bDSAXkFjuYff2l4G7zTE+C3otRyF
6Z//Q9p59caNRNv6FxFgDq9kJ8ktS7ItpxdiPCMz58xff78ycK67KZ4m7DOYNwPaXVWbVTusvZYT
HhuF+mXwLa3anR+5VfHcjf8W/SHYUvjatLu4MPy5jJO4wK5jmwdrcHZZ81SEd8q9gx8Vmjd3EEtN
3wuYo2970toFglwmnSLRYKFKeH28sVrMeT/VfCpSHXthkse0LikfKE2x1fpY8yS6ZmAC4edmmxee
FOrTwNAM2n2RAZsfugPSsWPkH178YT4UThvvY9Pq4DnKq43P5Y1OlzjWC9NLcaohq+YUvGl+DkzD
0xL9xTG/t8NBQZ2019s7pTVdoE4zBF4fnWlHqjGM95H6ZazTB9+sj1P7RJ32pD6ZFQnH7QN4M5a1
/G2Lo7f0SLOYPefonXvV2jXKKQhBQwtikkMwPTkIJnvIY46Od9uw2O7rJ5s9IWGnbilgjsbiDmnr
1nSkZOCqyo9dVHjF9DhnhyLNj6FbQRVUz82Gxbe+JqQnOAqwZ9RZlu1COLVHtYP05RynM5rOdfDO
h4DIlcLqdHtpb6/HS0PUSRdOXWuNqictYKDefucn1pcAFpBat71a3t+29DYrFJYE8BA5HtGOuLYE
VfxA6kqn2unCH6T0ndenWbgRKK64yLWVhYs0ndmFrdkDO7EcXvgW+oBXp6o8wmhvKmY3NOq90sHg
K+3hDm7c0tA3CiKrR0epUZClAtVfTkQa+jBLo9hRy3mhOlYrD7L6cnsr32Y3LBIOTtFDMMjbxFZf
PDRToulV3MmYaA2c74sSf3Sazovqexvqt9u2Vh3kwpZY7oWt0G8ruwyw1UJdoO0nJfSCav8XCdv1
khbBph3YdZZNSnE2o592GFPP+JBSNpDMzcH4tx/ztaXFNT51SZaXqQoyoyuOnZU/xNZYuyiUuSoo
vz4/+JPyOGnBBtp768wWV3ozwLyfmiywnvWH1NdPVtzvjOFEaoNm+wbicX2NXBsWklQA58WhXhxa
o4wBuEEDY+NPP/rPQM4R8Tj8Q8kiz3oalWHDS9ZX99vg4vjymVb0VLGpivED+b3GrrzmztcfzQ+3
vXH9+4bi639Wtjg9s+cZDmFsOcfRuftsSPanqd0P8fep7o/zcHKI8ZykuyON6NFV2TC+eoVdGF+c
oZk6qUKKUJ6BbOZuVDaJKxkJBcAaUJMbmNNXS5mocYJwsvZx4sDipFXRF980452Zxfm93UpwW0nQ
SW78MnF5Xr9QOLUY7RJs/PQTFzeCoWWNE01cOqF9jPSvyP1q/uiZH5vBa+VvKlL3dnn8K5vIUcMD
rIsxlGsnc1J0Xhtj5GY4TLKx952vffVRtY+m9kEaXoL5daw27r21/YepBZ1fqgCMGSwu91JRGr/P
uIvmMn8KHeehVab97VWtfTmUsmnNivLRmxHTQU7Hbsht/Ms6tXyaQ/Yu7AZvkJ8yP3XD9nulb5SN
Vl360uTi29FmeCLjzGcfu69yO3pK7RPpKbDIO3BNZzLEkc1OdyBPjT7YzYdw8v+UowZaCrRgfi96
8VE5QRW1kS6BPNUPVnufJEYIl0PjJlb2jnLFbt7idBCPxtJdVVCbJPzwZBnL8EaXKS+aPkvW01PX
+16YnairbsRQay8XA69wggGqphK4iNrGOc/tsQdPOxr/IaTpI+GCZE1gbH0HwuuWi/m1ENJoRl+X
GabcB+FMG4nAJkh3tvrV8VKl8BRUlKFIP6o/+uJjC0PvbT9dqSCQhZC68jTTd2F46frrkye9rKVZ
L87BZ0m6pxeXufEnGVKMPN9px0kZ3eo/PzpU1bGavFHfNd3GbSicYrlsXZRwGeAXZdbFG6N1ozag
sVieU+LvNn2MOt1FSdfLoqOqPZTBlmzumj34QEniqVVwrIvjzIbG6KVAK8/22L4U9YteRA95+jUv
QzCczmls2ufbW7zmpET9RFq/Cv1LPIhSGmXhFGF1VpFJej+oU3eXDtZ9Wk/K6balNwBZ8QEi1iJS
DFomDFFdH6ZSz0luwxwLuPxbIcWeb3+N/YfYt5Bxlw5lZdzHecuLtnGfrjrRpd3Fs9Ho9iyGaCpQ
XONBz3Z9ZnuSA6P9C7uqwMtcIdkTfA3Sg/IBxn+zeKyD1uu2XEnccAtXotsLpR0T5I5gK7pefm/G
yJsO/IzEGXYMdMeIaSvwyWhCYKPYiI3W7lsYmFCsAPH5azD+2loy9dnUjFjTKQYRN1Opj77NBl1S
a76TY/gQ5wfJZto3mfaTkZ7aytr4CSvrFZyowH94rWnULr7dRE/zzB6y5twNH4T7IhAy3YXKYwyd
523PWvloaFLxzQBpEkxQ6vVaIz2UZ+SNmvNgv2+lcaelD43cevl8X4+nNry7be2tHwvuLND+4Nro
kVKXujaHgFWYNFkZntPgu5r2u+Rk254DJ3aqWm6ESnNZvveVDS9+82QLo4pKDALQgnR5sZuRlOSO
0Q7hWU7kZD/3an6WJgDeVl8nD3mmFh6TdYnXac1jk8zRRh3szVlSeRMFEyjXBC/iElgSpr45F6MY
REyz+DwwSegleubvncqq74MhEGqYXbYR770JhIiBUPVj7IGADzzV4oOJx1K30xy8UaHKXuUr38am
3xoPWFkYwGuB2gfyTa9Z/PtFDqEltj3bJbOPnN/HSKtcc3qicyxV+pOyJRK95jhAp+B5Uwi8SFoW
F2DfyZNt5Aq7GH+pO5P0771VHdN3QbJL32XtfBrL1w1fFX/y6tIRe3hhcnH3BWovMRkr9rAcPzCh
S+Ol9aLR2JlTywgm6XTUHjp/fJZHRC0sb9ZfsyQ53v4V4qDe/AgecjEpgJLVcoKxb+K5nFQ2uQkn
N81mL7KeZ3g6blt5e+WJtV6YWfjLlLR5TuGas2yOalFDVVy4DtrOSvQc7R6UbpcXH+rZhfzntuE3
IdjC7uI+KNRskKDQZ/pYfQ1t1LhG3RsiN6vbja/wf1khg9tAoSAONxYrdGY5aPOZScLERgYkKiFD
JwaKPGcuPiqxEnmAyb8p5fRv0UaZpxUO8Jgw/wSXlPn052umOGNBRgut5JtxvqQOx3yqWDMYjHsj
2tt2v3eG2ZU27KzdAZASwoalWeLxXOxt5yD31BR2eDaSsjl2hfrFGvRq46J5835wgJdGFpdAnBVK
rE0Gi6mTV3Pwin9LPUFLAgaMqNyZZbcFCVzzGK5Sgq5f7IXa4sHqmkSLRpVVOfJTMn1zrNKzTK9V
P94+pLddBBb2i32HQS5e4iVwyDYCE/TXEJ2LfhdaR8raXhzf9zK6HR/nyp3AOz6pTATcNru2nSSw
AvPIZANDqdd3aqBHeW7AYX1O5FM4HiglWz9q35MLdyj+lHSWXid91d+2Fv4xdKGfRBm2lKL0Bqht
N6FQax54aWHhHIE/qtM4YcFhtEpilirtNmAca9ej6A0LXkmwBstpkxRZB3sSp8R8mjea3w2j9PLm
Twu2vzbqt5HFQyCrtSHJEssIgxe9I1+SK5cZmP3to1/frN9WFkef+k6aT/oUnefEcKPuebOCumVg
cd6+bhZMZcwQB6gBJKnPDdrw/7clLM5bq9uWNbCEzuILcZhKjDaa9Gtfv0owx+XJa0hgdf19SIoS
JqrNUVSK5VXqtM9je+8036ty4zRWP0SROSO1C9xjOVvUGzAUVJmY97b1O5RgPjvaY6N94FYnu1Ee
+mQ63d67VU++MLhY2SBPVmySsp4V6yUARFHVD4O5NQz4hqtAfPPEhDLCI2BMoee93j94+7NRbczo
nE6H4Xn+N9uZ1TvHv5/LZyPVz5P2mf568ij9G4QlVefd7TWK818GM5fWFy7ehCl8PnToznLzj9bb
DLDL0Fc82MNrNv3N7UbRhcAbOBCcNAtbTliERu7rwttNxy2SIdsxE2durGjtm+IJFxwtJp5gLkqc
BlAbxSi16Iz+08lx4vsJ5d/bm7bm8oy1MBUITE0Uq66PLG+bzkBMIjpHsuzqqEp/NafPUKvftrKS
IwE30QAt6tA6gbi/tjLYWqS2gY8VhClzlxjlgAK0R/sIcRd3nnpPCzdJCcXuLP3h0uhiaWiFGaVu
YjSbvlO+HHzZBa36xVRezWA60Ki787doYVYTCVFBMEH4QHe3hHAlBuz/RRPGZ2scCXOP6LBZUwST
a0jz9JnOgRtD3TlsVTDeiBSJL4+xTubcqWKQjS7uxqJpKqTP8X2NezHS6Qx0mepZSF5Rw6iC99MX
SXms/OpeFcKInvoju+urQ/0am5/olm741NppCyYeiMKYAnwDRFGbponkio1Xh5dKyIVoNm1Cr4b6
D4puAKXQzW6YXLtQxcAp3wr4xzdonjKIkwg0T3xG2uHeRJDO6h7gJ6tC5xA8ZT9ue/Nq9Ma4kphD
FctcXt+R0nVS0aXxudcg78xMzzDbn4Hfu5OOMnlSPYnnXHOSh8D/FjVb0z6ryQZ1T0VUkcBgLtGl
YVMm0hg08blux5M8PDPO+W+EhkaB8t3w0taesXvZotle3WD2FdoXiq40Xa6/YKYw87KPh/hsGJ+d
2T+hVp07Z13/R7rr600R9rXnSiC44VYgSqVKdW0NBnkHCsQ+PhdZ6o3hoYLUyavCU2Tvzbv+86gd
gUcWnxvrQaUiCmvA7QNedeAL82IzLmoPieX4s4HS4ll90CckYBiPzB8s6xOhQGkabrXlT2s31eVy
F69zPNqDktArOOeN9hrH1jEvs7vWfvIL0/ONO398H2iumm5FIRu7bKvXy1T7vpz7hmUGSeTK0ve+
f6yrjeh21W94XShTCSIre+E3sl4ILdMpPifFMdOfZ3CcTvNBGx6M6REgtHf74NYeTDHh/j/WFgc3
D5WZpzYr8vWs2yeGVXMPdltVzTUrAvssGMeEfy6OqylDWg9Ibp5RgPPEJP0fk2SJ65yuBhQESD0L
atvrkzEQNtH1yOE601+79Ekrf2Zb0dLqk3FpY/lkaDUEsI3P6dsID3WlhxD5ofDTYxtMp9Kf76Wu
OUVD+4x43KPthO/7ASGrdNxJ83TUlGofKPbL3D1KW3H+mlsyvKFRXICU8Q3rWZM08iRlQcKMf72r
lWNmFV68NXj6RqHx1xb/tvLrJb/4xvXebwwodZKzUt9F8U9lDE+WfXL43sepfxqhWgpNx1P70otz
sELacAoVL/MnFEZLN52zT4NkuXnXHjW/OMxlS96mn5JK2gdxvW8t7dGR6we/Sj86ie/2TbW/7ekr
cRuzJ0z3EReSRCw5TUploDWUtVDDlTNgYXhTtNBTGS7dYvBbC2mYFqbHx3tOq3QZ6mbtqI8jhE1n
ua1OhZ0+NjWycHsHiofkpdN2TY9ISmrtbq9vxQnwf6bvmTViYu3NNzaltWpmTXQOqGjXfXjQTBAd
xbxRxdows4ywp0BPmi5ryVja+7CPdwJf1EKo/ueLoS9BngfhDeI44kK58DUOslNiYM7nBv/Zd/Lr
Zva94g60PX5bEOu8sFBJTtHqDblxOufv4Ce+z+zxUNfT57mTD7cXs3Kjo1QIDys1XULdJQu2X89M
zaok+mq6T/poZ0+Ktk/HedfF+9Fs0mOP4tZtkyuZHSZJLcVMIeHWIg+KBlj2FIf9G8Z9DlKqToZ9
3IHNcvITxZ+NR2TL2uJZpHuCtp6kRufWmsejH1jOTsocEPrZ+NoZ6MYiybuVOq9EHGIOGbweAawg
ML4+v6bUSzUoyJyrWv2QD+FBCXxPaqXTOCv7qpQiUR6Uxi2yjlW3YSKUl0bM9C35nlI1q32jMagK
xcO/ozEfHTXcDUlaeAm9/NuHuPapMSHM1DjOQ3VlkQPKVB51OyHTNGL5GBf37Zzss2qjtbkWGzPQ
8dvK4lMbqh6o7MxGhnp3ZFLyUPwT9kfTPiva9zQ75hZKQWboBs3kNX+q38GTArGCYFlBDJWnZeGm
CIVIplHRhtPm1zl4/nP80eLvL2IpS/Obth/4+0H005C/b14iYm8WCTNfNYBOYOa8vkv6nt5uLGdC
QPvclNU/Wcj46qg6WyT6ay53aWQRorVGlhZGCXwuUu4oqSahzvf0ZHc/b3vb2kdMNxT2HkjtGINf
mJnQx8zTjrWM8dmsp6McSK4KoIppPyneilh+4dve7NyFtUVEGCZW59sJ5bU4HOCIUfyi3U1hoDDD
2CJt2qn9PpOT9lPBmNVs1b1ANgzvuy43doOSNbshH17sBDnx25uweqC/f9YSImfPdWEBFaTqFwWS
NzAMeUhqud6wsnZ3gYyBl5mbi81euGXf5WPbdhUnWuofizQ5SKPvRurgmh28zLpbqvp9u8UiuXK+
iD0wvUScCB3ecppdaUNFlCC4uVB7aPvkXdOUT13HOEQrIA1hcLq9lSu315W9xaNg2dlYVRX2OGU3
pNttBQ9T9Rf38ZWVxR0ZMtBYhApWSudBHxEe/gl7Umdu5GSra+GKAs0kdm7JOabD7JrIFcVLZO5O
qRHfqa5sbzjF29kgBUJrBIBgs5bhhnMWG9bBHG4mOhdxE3fxIQ+iu0YKg6emLfZTHClulOTFobCK
n0mfJOfYrKgUa8GXqdbmu2bstjCGv/ACi0+U3wMfJPRhDAEsCxhmYER6lvL8BE76Ljerezn4p0z8
L1GUHJzQdM1SOyZafsfMHeM9LkmRa6cHOGGOVpIIwv9vcmz+uO1Uq05MDRchdUPMYi6uDaQyy1ae
HB6rsrjvU/Ukz71bhcadAn17HRfH2+bMt/c7r5LgywKmInoP10GGEhutjwIHkRva88zNDLtU+6r1
z7etrFw6WCFOA1UGqmCp2V01uh53MyVQtLo71G4My2PAcqvGuBKFXllZ3O8AU+xcVyFUqZ17yx48
vdGO/vzUyLFrwL3ZRhuBxfpR/V7V4qg0q4mJsSNKNEb7LjbLlyT9XqZPsgntc1hvRKA3F8eo7iKQ
yJRaJzGnmhlrKpP3iRuBK5e/dsVjoobeZor3izXgzbcB+IWnH7kpKlHXjtHr9ljUFfacNoj2cWZV
yKaEhTdVieROfR5/6uAOQQcqSfdVDLA9sKuvo9YMSGlHOoxejQ/PLluvt9XPaaTiGYQQU8xRn3k4
nePN4/CPkTYIVyn55xDmpZ2Vxf47ykW224QahEjJ5FNpm6Pps9OVvtcrQfg4D4GyQ/g58coqhb6y
6hmeccbC00dzPCshmFcd4ve9EgySm+u1CdZU0zYustWPBlQHRU9gMvAGXO8NH5PdUSaIGeB8VoKz
Np1SuUex6W++zQszC382+7Y2iwkzQezva+2lHiwvUJ/G+PPtr3P17v9tZyk0oAbapPkqdiy0Q8YI
neeHgprcbSOrHws1CYOLDYDh8q7Vm6FrGeilDFd/cFIZUY2OSQXbtV7NLTjlqimLmXmRV8N2tDie
FBigFCGJcoZzRQNpkDeWm1lIv5X3lfk3NxupEnkoM+Og0q5dQZ37zNcHyv5dR9TaJLqFtLP/cnvv
Vg/owsjCEZCmz2pLJsjPx/et8WoU92UUbtwvq5uGJpOQtbQZKF1sWkCmTWBAZMyAWjjX7pwqLiPJ
biGfhy1tt7X6EUJTwIoRPiEgMBavTlDCGTNzuzBhH+vwG83vraGSjwG6K7tg6iKPRviDbk/6burG
0h1tpfwLnxe1RGA9FFOpJ12fm2mHZZ7U9EuqoN3liela+Y9K2zi3teY3s07sJjJUNP6WzW+tAlUb
QpJ3Lod3qczMH9nuuW2fxi51M7WCfZfZp0L3NDY8yZ7jzj4MRuuOxpOF/tyfOxEXLr1ngKni27he
cVfEpj+G/BYF+scdYXHlFWn62DdbzBhr3soQPXgih7lz0sZrQ9AV+ipT4NG5n9XX2c+dvRZJ3S7i
u9jfXtJKlsHjJAghHPja3sJsi3YMSwuqMb9IXvqyO5fTYy7fhbPqNc3XInyS5i0htrVnmB38JWQs
SEAXu2iMXTLWzUhikwSH7FQ7ucto4BSonj8Frr8FIlx7aS7NLdw0zNpCrRWFFCOy7hQn+4QoDNVp
pXJrObr7i938vbQl6X+vFuDqepZmF58BvbnhAPuEg0AbFBjPWjjv5K0G4lrTFHAtMQYFIIDKS5/M
2yqK50gm6xgPhpIg407r7oOtjHvbydw03oVoVD9W0dZs4Fo8yuA0NII0FATW7tpFc0U1e5RICLKr
KPhJwaD1hDzSX9wxl1YWSTAMP/PQD6wOzpJTqe3KMD7M7RZl3JqLXFpZJFVZCslDhwD62VKn72rj
aup8z4iGF+lb/ZG1D5vOPyMKPKpkTYu3rsE5Ql0m3vWJiU9Nlv0AtCR7UN/+RZGCSQTiKwAuvNZL
EomxsrPeF5GPOdvtPpuTcJc21dbw/qoX/LayLCGrU2BJmk5WImmvkJV5liFt3LmrGSYtC+C/NErs
N6zhbe4nitZS2TKqvWMfg/ZQvMjS+yqAFuKd07524930H8g4Y/oaB7mXzl5W3KnN0+0ve+1th4yd
S5JmA94uXOiiE6DNUtdaVQkKKrmLhuAQFndV9L43p4MWbuGT1twRhAc3JKNDQIAXN5Zk1XVb1rQC
ej879o33LUsDL+rNjZ1dXRKs0kycM2GqLDmf6qo1U9SlAfJQ65/ls2V8TWoqMMa32j/d3r01t0dC
EuYLmB9F9Hq9exkqX2EiEFf5WH8wK+NDWLQnQ3r9CyvUIYBwAItieO3ayhTyV1tQ4eeshT+CxGr4
aE1byvWrFRimG+k6/SIsdhbPVzckcjOm9DHGel9R0tCqbmc4nxLT9rLccdPp5GRHMzwCfXVz7V6S
rcPtZa65BywoMJACzbEhG75eZiLXsdpPbKZVxx2gL+eAxMy0YwC+dgMpCDdG3N+aE6xWhCICk0df
frGrcyf5WekQObdj5fUtM1zVgOzsg2yUG6/nqiXuYRoNNjJTlvCii29s7hwrqGrwGv1AJSXtwB7L
Ub0fAcL4f6owQnVIRsaEURhQZYwDLq98WyrzxiBWTwZ60rGixae8yCDlMyPHta3EPv7poV3bW0R0
s+DxbvqOJoYEiMz5qeU/8f9NqO3bD02YgciN+QFygyWlWltXQdHr4EJY3z902J/yJn0vBekW5H2l
IQRZHVVi3jGuEH05R+TndmbnAetR0txVg9CzMtk1CYSrICZmhBrJiU9pA4ij+acr79rS2t/e0JXA
h18gWJlgfza1N2w6ct7oiKvhLWm0b+sSCVTCrXgXVBmfZOj6euj1SNTo1d7YbN6vbTNSDGR6YpPf
CDMbFqstx5ZKUiftjfpkfysBx1HVAb66C6d/x2lXGb3HkLXGTnQJcxX+fZypXzb2QARZ1xUmqsAk
muAixdzhUgNWdrJi8HNOIchbIHG610BSPSZ70QQ0/fuuR526O4fzRqK7evpUOiFsgMgXVOYi00Ww
HbSkxNejS4Yr1/9C/rIPw/GoOuOhC4uHuM2f0uigKj3G0+9GPm0pb7x9vFg5KZLACtK/XiJC67L3
qziUST6n4T1ssQfVaX7won2BLfmh6fVvGzstbrk3O015gh4oRK2aurh0uxkGJQdtx3MtFzvwFfeR
NATuVNofjBc79hr5Sz3eGYwHuon847bt1aWKDiiIPb7r5VigxZXu+5bCpxbubFSrYRxBDNyVos6r
ttqIb+M50Vb4bUtc0RdXcGbOWjBZOoPnnf1v6+hupEgfbi9H7NSbnQTpKGgS2cxlaWnK6540lpOb
eSC1Vtrb47HomZ5QXiPpwZY6tyj+OPxgVWwf8ljMneCw16vSzHmSw9nkYTH4PszvwNcVtdvdXtfq
MV0YEf9+sXVxXZSzXlqEwplT7GPHDPa9I7tzk8RuabWhW1ebxEhrLyY9cfkXZFUFAX5ts44RupMy
Iz6P6udcDl07+WyN3wv6n3++NgZxqfNosO4RMV7biRgPKdUa7x9ZyY4GcX+efKNHZ66PPHVI/gNa
qmzYXKlwUd6iNsx8hXhp3oQDfthPmQPqcEBe5cs4PZkhGJUo8LTc8cb03q6eM2tjNGltQ3UanGgU
4SZ45/VCYX/re81W4zPUDpLk+THFJelJL7bEs9ac5dLOwlnmxITuGaLEcz/WP+TiY5OER+cLw12H
SfKdjUBfeMHyi2MIlVayKPSY9uL00BJWx3zIknM1fx8CH5Lc0S2lj510r7ahN42vt51l7XG8NLfY
w5I3kcZ4DgRwMNxieLYZE9mcUlu7RS6NLDawcdCQSWvR4uwdwPhP/pDulPHZGHeOvU/Q9JQ3MTBr
j+2lycXHlkvtONY5JoPimNenOPjMVKjbU96R6i9tc1SMr/GsP9/ezFWHvDi7xbtTMmE2Zm2akKQx
dKB8sHjhFeVx7raaC29ZI4RMskMXVzAhEukvCjpdoyZ+OxcJIyvH2mS4ok3dYHAql8f9cZKiY2SY
+xFd3jq5Q6rxoGTzvvhoMA8xy8U72e82gow1N2IyC412AYp7o7UwKmlrSEadnCf5wdJfCJg3kT9r
m/srm6eKjdTacsk62tDRmBrJmfzJVfqfYlQ7aExXVbZ2d81dqWJTw7ZQLGVe5/pegdTckarZTM5F
6urhXdAr79o8QJY6dev8XpuTT5sU/uJPLr96MUgs/hPSDouMo7e0SW40PTnX2ujGROibDc4VfI6Y
3xRvOYkh9+XiYqlrxx+iinq8HTyaaJvG0oNA9g47xCPmd0rZerJGVfAFyOO+GQ6dudE9Xl0iD/sv
mgYB1Lze1SqUxjILeCGSzs4PYSm95I6/BX5f80Pyi/9vZPEF6mE0BQwBEev7+UGrE7e2Rm97DHPD
zK/X8CJ8CJrKaW2NUD5t1LtgfKaOctr2w1UrNPHFRD1gtGXwVZbOYCuZxmJmQFy5YkMolCv/SE63
Neyx9uiQWANwZspX4C+vz6Z0OnoONqFJKaXeABFy6NCG0o2QlMxRjl0TyG5Qhhu0W6tfNFQBjBDi
jhA1XlsNIoPqsCze7/pukiy0U57njuOq/mp5gkWDUTiZwYhF/UDjuOpcLA/IzynWrBMTNUZMahBp
h6yYoLrYiodWj+7C4uJ7loE6owZBEFsl051WHbsJXhtjI/5ZPTWLDIABAUHdvXgEhAqR3/b4R2J+
BVfXHAz/Thk+VyWPT/10+2lb/XpFUVejmmZzLV6fVRumdUbFlZasNbRPQaZKj0VWdfvbVlY9AvQX
QiK44hv+/t6Ab7UKbcpXauVR2PcA3kMt9VRsyZZra3c8I7oI20H6IYZYrtcj4/CzSkB+tpvB/tZK
ibGbfFhr6ciG975AGcdzQL4azOe4ilWPYZTQ1fXOfFf20p4Sm7mT00w/VaPyEkqKxXSUmh5Q+0jv
lEljNMAv5x3aK+jMtKNxYJ5Edu2IUksxpx/6rB5cK+nCnR6q5WMf8zuCsVPgdymj05gOkVeYABPk
wpz29JSTY19k4buAv+xqMS13h2HZjRdcfGzLF0iwP5F8MWtGSHG9IQxGV3ZhzEJbNPk4tfpHcmjz
OU1Qh63KIPwWSvWWnO+6SSEoQN4ARHPhv1GmJLIWo5RT7gqnuR+tb0H9KmnB3WC83ParNe+FL8AB
0UvFjUGO68UlBlD2pmBxemVHtBKTT7VfbWzgagpE1+HXCAIDKctyHlWOWumkCeEfWz2N7ZfEqZ9k
utvOeKycU5YPrpxWbhd9ur22lRo3d/OF3cWbF/FXpd4hdggLqXQHOXmZEaV5LA0YyLMxyJ+DPIhh
URym3WAb0p2vKl/zQNF245SVd3Sc/pxyhh8E8woAd6ptcAte77bUNEqL+hY+HQNDre/SDDR4tu9Y
/e2lr10XhNvITssIT5MyXRuKQn1KnMZKznADyZQRlbZ1rX/C19tWViMngRJh8kfoiC2p4VLDSuJ+
6JNzb/1b7ymEpHr3TcrbE7oPsPhQ3pnsB6OH8BOmBCt1+3yLPWjtpidRp57PHQvaavFx9lrP3Ivq
c1uhwhkzfFXDi1JWnyeEKxuTYLHY2Nm194tXmcSawXgC4cV1T2kh0pUMUSclgivDkaP/QK++z5Kt
1HrFjsKLjPoCbS10Zhd2Gr23ctPp03NW/gTmw8RAOWy8kitOQosJFDwGwPsuuSGDKElsyRRyQal1
mPoHAXRt5NdtkI94MhY3qGgAogGHkBlt3IU3Uh3ptbChoxXHL9Zwrw2TN9PVd2CClcNdbu7SyKuL
/ZAiO/vvXwS+V8bFRl9EpPCCzHHJd39OB/9YG/tBVo/2fLj9Jaxc2FdGFqc1dtBrmiVGjPIT13Ym
fZDHL5B6Oxt59Fq7gOYjfk6yYaBMuNjK0Jc7K5WYni8BKGsuTO9+Ar61/dyk+6Byy9S1zOwxszZA
4Wuucml2ERSoptSkRkSD3IqtQzuCBktG9ayY3T9mH24RyK1806wRMk2Rw4sh7+sTMzmwQDNYY6Ka
d3FzJNZW8uCQnhzj0FjHPz853llCez5q2AEWfUE98n2jFAjOBsX3GIkbMtx9UzxH8shI8sYXt7qy
C2OL08tS6AD8HtyEFk7vDat5CLpvptXvorpCOSs5DPoWs8/qwUFbCWxf9BeWRTM7IPIvc1CJcUMz
ciqr9tiZAPryWlfcGHDW6fZ2rtsjLUMJFxz5EgXpoMCtOz14vkC5+34Xx1yR45Y4y9q7TpWHbqco
pxITL742ORoDtbEKkjLls1yWaD8gshB9VKuvoX43dHeBGrpp6hNIvlb6Kau/3F7j2tV8aX4RM015
NM2pX8J2gKiEC2oP6Yv5Iz3fD7ftrETiLFPo35B8ErguProS2fEALADYSO2bLhvvtLg91Rks1v9U
ylMaZ/u+/WNpBwWSyguTi08vAN9AnwYwJIClZseY36ve0vfMzGpjbWsX5qWhxa0caJk0KxlHOMX1
EQWLXYnYWmujh6aZlSvBa3B7L8UPXz5Bl/YWLjNHkg8qU/gls06R/qGz/7ttYN0pfh/WwinkoXMU
XxgoPxld6JXFR93YuIS3/EHcLhcvWRWDkeor/C7vIEhKo2e9a3ay/MTwp5akUMj81MKtit/qskhC
yDhNSAeMhUP4lZz4syLKRo31Y/L7xPMV/2Ect4agV89HIwoR05ECHH69NqNKDTtvRSt2fDG7k2R8
/IvjYXwBzUf4kmAnvf77UdgVBPu06wbG0DKDxg+NdrkvDrfNrJWfgQz+trOI8H15SiRzoPIgKZjy
D1nCeDBY/Z8kGMfBUuk6VbqX1vY3YIetmzdPRgI+RB3PmRjdBNZ9+wet3ccUnUXZQEyeLruuEmSS
kjHze2LnpSl/tIR4+vCkJxtxyaqbXJhZfF5ZYA4tg1UUXPI9mFgPzTQvTbe65VtWFt+YNepTHhYs
RoN8bxdJ5nMX5b27OR66+qFB6oevkNNQfL52FjzUn2e+JQhmfOddPDm2p2WQr1YJChVFN9TH2mns
u0KtdpJSb61yLUjgbaOqCewRKuZFkBCHdDC0jC5lmk772mrvIqP1hqY/ZOUntTkWfz7wJypkv+0t
nhlnZF7HkrBnwVekS4lXUCYzyy+3HVHs2fICvrSyuEiKslFyKPR4zMyRPXQe5sZ5NNv2vnfKU5z8
eVGOzjwzDNDWCnDv4joBu+dMMf+fa32WvSILRk8blXl3e03/j7TzWpLbCLr0EyEC3twCbcaSM7QS
bxCUSMJ7j6ffr/jvSt1gbWPF1aUYMdmJysqqyjx5jqywQV2IeQhYjj2EpzZm6qqiqaWSVRqrQmX3
TqkOrR607nRe7fKw5PmBufoDw2E7aUa2qy/tbrZbDceMAhwAVGzxxhvPfdGdPAZcKazddlC24S7t
bLKm4k1lPwr/9C73U+WrGqlHN9P837Biivc7AcJ4xCbgpxqS99lS6CJ79XkCuGwX5n6rVRqAF1a2
Ye5BzqCuEMdY2icbWp4eCcMpV4/V8r0zPt72SGoLHlUI1xg8AiB9nUAUoJXmQjHtibagBVM8JC9G
lqgH1GvTM9cei5t41p1vG5UtFlOiImlxAmlbKHtUhhqBgCy5Zn6nyhTkI7Nwv5PoTa72gg8Qcv4t
VCvEXRS16YrPpvZmtNQ3UW+9mRdv53oo9QVInKA3onq1fZVFkzEPdV/T61cLgayBoRKu/52+m9QI
3PMMHkEHj0vXq2SMJh1LdcIXalfNm7Qo0fpIgtur8pNrZ5v44EPn8IU6AYKcTSyoS2d2jpHkT2qL
5Hk+rlPQrtqf2lKpnb+GdsgFoaCUbHfxcQ4HNwChXQeVCYJI7cMHujB1YDhLeU7NSQEiaHt+xAPo
MBorrCPzyNTUYqwfbv9q2RnEHDA4MZVjEHja9afpxzSNxpZrX2Q/DsNHxsHf6t3oe6NgNfo+Ge3x
tj3ZUjDkzBSloKsnk17ba9SoqgaNFmiBfuBhRIHl0QCk4HttuieJIjfFeLAYZ1WBzV6bWvNp0ECm
c7yiWdcVThDDkeTtYStlGRq++H+siAxxcVdvDfojuYmVTi8PbgbZ9pIH3vB1tYf3v/HpWCmbj4fB
LXiq0zWYwwUbXp98tSBoj153C3hSZxgZoHYHiwm98mtn7HxolrznNLXSjwuUnA4snbb3unsTkd27
4BD8x85mQ5pelyn6yrFWDMbRqpPAVJqgUSBjmd0gXtTAg4Bpjnc+oPQUZ44FCAWTGUJD89q9JYms
bpk45RYYnOP87QStWFQH8zjd2WUCh9vfeuQE0P7s0auKP/xLauCKB/yU6znaWNeG60pP0akhY+dp
ilLCDwRdfuNoFQox/8eC2AwXYQjq2WzjjpvsHH5kpj9EeWcaPt0OQNlhB8KFdjXATiAGGy866v9L
ooAYzGr3tFaTP5tvw+jsmKBZUYS/bUz6ycDRUPtgBgMQ67VDsc0QeLRw/riRiiJ1Ub5UVb4zKvCT
WWG7LvxprnS0WslKGyPObLdT36a0aaxXDx1GKCS75OE0u18V/dhXn8z3qRmo+eewPaaLb3X0HgmX
+VDD7pLp5em2y7Lvy5AmAQodPKoam903KP26zDm4t1Etj2Xxqo/VYfEy3y1ep101UVl2hM/NAB2I
4AUdwevvW4WQqkDPSkjeo6PuN94zYzU7ayjb5mKzCakk2Nu2l/NF8+pwZpz9aegRh0oBuhf5sW5V
Pxu1Frfyg1HQDraUecewLHiALwl9Nr4jVd9r53o767WGxuqTOpXvS9ZsmrP731isCxObFJYNsLkp
IQ9h1Q0gpH2vWc+p0Z5KBKRnxwj+/4xtdl7hMuSlWKA3jPyUTfVTG/lGm5wic36CtWHHmOxKcPnx
NqlEGWatS0MBFWG21srXgw25Qz4VRyd80+XlMdf14233fgbCL/uQojy15J8z9ZtbSFF5LSiAjn5K
xzPOL5eiGoJOKbgfqbGufC7tsk393EVWzFcHDZBfqnX9oVoq/S+z6CGCT6BBrBnoiIe/GZzvXool
S1ImKZbkVK/M2FVhO32PvLZIfKcL1Q/x7CShGHUIX4Zcc0M299gmz0qWzzsvVOlGQ+sd1DNobnt7
DQGylGUDatFPEYLyPKmi/m7S9koJUiMmZF0090FXb5m1w2iN1GUhdShh5usrAPXGV82vt5dJuqsA
N4vqHXfpn03iizOmUPLStjIApfoUJo+Jsy7Harb+O0Ec8DhHxYzLMCjCQtd7N3W9LEG5k+eb9zFL
3zhx6/fxzkkm9eTCxib5qagMmmXCq6ObCoh1q1Lxm8TtDre/lyyfC5Y7REQAAvzCrzAvS7zYOSDK
PCkWBNCHLsidcr1XxrV6VCb1SbeYlL9tUxYIlzbFv1+skTaoZdr1ICGacjqtav1cUFvq2vm3XGOE
m2l/GgnbprWWdF07TcAOYtM4hG56aFLzoKvlizeoCOvsED/KnKLygrQ8aFTYRDZOOXMZRXnPy6qp
XkChU6CwjkpaHW9/OtlywTRDGx5EFAfwxkqdGKVVjAqfzmI6kWEZxAxL73FUi6e62hM0lroEYo3W
mQAv/3L8rgnvhRWASIgAr4aO+eT4g/07Hl0Y2RyDim2HPEl1zt9qDtIRaZTktBpMJ4buwRheb38+
uUe0r8AYipkL8ba4iLxqYRahiQmJUW0FjH5OWn+cf+MlzxTbP0bEGl4YSSsvm+D6gRQYOo10Dc/J
aB0sNdkJ7z1fNufRWKxLF7UArScrDWqGfdyiOyd7wxuyLHThzK+ssxYCyQ3OuFYXjEMHO/5OI0nq
h+CoYfOoOlv1+nNZU2hVoSNCOoXuxPsrTTOYT/aueVIrNrNRDBgLxMzmTa+VTY+MF35Y6o+yfY4Y
9OK+vnOl2zOyWZI6yeFWzF3g/gL7bj0LMY/dKQ0Ro9t7CDhjJvXAOOm/6tAj5eF2BSCjIv5sDD9K
44ygX7Onzb5nZXP6aIubxPEUk8605/LQpho3m5dx3NmPcisMWwHDoQKynYNuRx4TaCHkT51V3unx
Q9Z7JyM/e9XX2/tefPhfv9m/djYxFrkJRGF1lj8JNTfdC9QaZYcJ2jwHCQrjrxy6iN3zWzbQKVgN
OHg0cbaqm0tCX0CyijBq/lSuL6vAGsKQpnT3eR/8HGBV/c78Xq8fGkh2GsM83vZYWkfgoQ2cCYAu
oE0RqxdZyM5UrfNSqr61GUK3reZnM1neOGN3LEA2LW8HK/KBYnCnLHcSk2RRaZmiTMQRBWxmW0Ff
Yy1e5rnJn9LJuuOdbw7NKc/uyvR820W5HZdGMNQf8FVvPGxWpU4brc2fXFP5OJvd13Fy7ssleqi4
5+7sbMm5i0//2trkdL3JrKVysDU25MEi6UdfN9KXNs9esxksULNH6CPJuyAExDy4qDrTELtevsIw
mq4yWT41/rw6g++mp9tfT7IlrgxsPMrdvDPmnsN9hRx+OCIhdY6Ke/cF1MXJbruzuaeCLveIIg/j
R1TutpS9ddtbWq6L8yqyvyu69cIA5ofbPklNMD8NkBDxHvqV1x9t7tSwUVS2eTkXd6NrneJ5BzO1
Z0H8+8WuQjvRCxsoDp9cetcUOPuw3ok0yRlCKvzXh01Ux4ltFCB68idbf21oF+btNyr2O0Zki0/t
FGAbVVQBr792Q23V0aSUD55THcUACXrfi3cnpGeFBJA5vWqL+t7S47vb6yPbsZdmNzE3L30+lQDA
nuLwWe2+Kyb1HCjdor1Spiz5cW3917/NaT9T7kltHf9SQaMaljrEuz3TjKOVvOTW23zR3i6J96Wc
TJuGR1jsvAUk1Ykr85t7QKSNg6nXmG/Dt2v+YZwmf/WHpUYkGYndcMea/KtSIOP9JqhgNlGfjF2c
1wbWTMix1s7XzYOSP5TWHoxbFpkkdKSbABvzoNp4lcdO50QirzNfQULKnM8OxRe33EsUUjtiqk/M
1uLPNjhrmthQluRPvfvRjdzD4N1P9d4YgGwjCwl6xJeZKmE0+XoHaIvShkqPM4ailIeioVqlpNae
bI3s2IBXlvsm8iUU8zebeelLvdJgBH3qNPsQTq+h+tJoD20xHvQ9bKXMIRIHRTZHRYxlS9BbKFPp
FL2WP3l11R7At8MvXWXLTt1NtjYANNAeBlbEDtvEmrLq1piEoLTTJJ99I/xz1ZND7jEmfztTyD4c
SH7jZyUHjcPN3WkxcjvudbwptIe6Te8AhNvRWVOdwMv23tSyL8ewJeAH1ol72jaujSRrVmssnrom
OtHeFdWI295ILfBe55vpOnMBG29yXeEGGpPTBVGNUi9+udc9luUAhJH/sbC5rhf1OFtGVtDX7b52
WfFQDj/U/GPk5DsZXLb+l3Y2658Ohje14nQSnogeTgtfwM6DUOYLCFJQYmhqE2ibr+VmwzJkTEo/
6aFxVlpkwbv4tPZfwmpv4FBqCaJPAOzUPM2fwjsXp3lTVK0zaGQaQ/1UNS8e9/LESHyvcHbCWfbZ
AMkDkf/JZb7tKMdeH6LhOedPTv/QJcY9a5Pt5k1ZlF0a2cRx1fZZnfbszci2uNo/dP0eu5nUDQP+
NP5DPHrLHpGaQzgOIxYmWJ165j876/vuuOSekU36NyJNsfWCb2UmKFUOP8R+8abpcHtL7lnZXEUm
c4yyjkH1p7qMqkM+uk4wu00HO0Xq7eRMWS5j+skSuoeCB0b8lIsoy9XQU8o1LZ68drXRlGynb11U
u34cq8rrUpZfR3vQdwJOGtngF2BsE1Sn2zohNNOMvuVZQZ5GNJlp3TaDgrEcD/b0/faHlFmC7E4n
KlB3+kWJI1FipalKZsc0CzGOEjbJVwhdoG/YmUIW0bt5woN9FAOIIHKFns/mK47LXNZWUYgH0Tw9
Zl+r6RFUSDAYQjM12C2zyHYTWHf6/xDTQYi0yagwMSyl4TYFYbj4q236w16rWnZLpPNI3qGpxFm3
yXN6B2Fr1OJR1oT+kDXH0v4j+RPaJRcVsf0ZLumlmJ6Z6F5Bkskmvv6CxcqdoC4q7IXdS1fErxUl
nUiFIz61FX/O/4rKH1Ny0uCm/+8hcml48ynbkVHGosNwF7dnJNn8JRlPYfGa7+FcZJsaegaBLIY6
gW+68VCt17kDBgl0GU+SYBkexujHbWfkNkTPhxKHgZ1rG4aVxi4w24I5iGg9CRnBoDWcH9aiRcfb
lmQRLzhziBAKKfCIXFuCeLPWyhFL7txPYMK0kZujBe7Da2cVCp2ofx5Cu7lbm177so76XmVe6qlg
NCBkuFBu46WPlNylosqyuXXgwlFSrYG5B4CSpQ/GmP8xsokNxZ3ImUiWPCXRdI6i+TCNr4mrv+zO
F8qysI1qFaMr8HtrW9hQnkG411ghM64x4rrtc+dCI6wq/nHnYJHZIWeIciZUevYWv2P1dle6o0me
0qNDXH4Mmx9mPp76Do6gcec2JiHy1nX4t0QrwwEgsQVAjkUyJmhliMHd4ckZbZgn2ipwSzRC+vi4
gCECwjCfJ+971mWneNIf+sH6w9PnoMn2iEOkjsNO4XLoMOhsbTaGGo7ToKdx+TSoD1NsnAaUFpzy
sbfeh5N5f3trSGxxDaGuCksyfaltlzex5sVtVPhrldqz3zaLCutZVBRoyoJqdLqigkWrynf2oya1
CgZHJE+G063Nm9EqnD4xojZ5AuEWhJ8q61TY/uz5jf6WWbajZyQvWvqcKyMT5F/miSe/9lmrhmPP
LEy5p6Ms2TgGlUGUg2B7YJxus3HsyVMGa4Q8V/f6U3myuti3lXPS7I0Yy+2IYi4ZiNy6OTVKy4rV
UofMfA7T5gT0rvPR+5yP4CanO7Cizc7+kZy7cFcw4wMrMS/M7amoKN20enzop2UA+b9mYXkYZkvf
sSLJbVdWNl+P6cTEYYIN6ePl/YSYaJycSjvfiVKpERipRf8MUO+2yjbVTheb7YQ6X1ueHf2lqJnq
32MNla7PhRERtBe3y7oouee7I1UuQMnph9D4jjiC8d+fZNR8BL8rMDdYjTeRDx/eWmsOnoy68ZCp
x+/rErhttlPI+nmn2tzxrsxsUkiyWKg1hlC9R1kcZNpDZr9NTOVcW0sw9eZ7OHGgRX3Vyo+Leu8x
UO918yFsuoOpv4Gd02+P3sxM8FeU59FHbY079vKTknX31ZQCxnlr3QN2OA61cgy7Z3dP3kO22lDB
CVka4NXwS1wvRFHp0dibUAgrw5lDPcgy7oy9+d8fE4aYDYa4AVTcL4WRudCobwsrpRGE+YO3wq71
EvafTefDf0+xJHJwoFRVaJiIuLuIK212YOceqJ5a1gqiwY2+tX2iH9awUM4WNCkHV0jp3LYp/YQX
NjexvMbKlHcDzpHMA7v4OmsPyW9w1zDACuWnYB23QP1d+2X186TrOVPPlBn9vnhmkrByztHptiey
LAZykdTMS5lShrj7X3y9cYF2MHEYUU/K0M+7v2LjfNuArLtoXFrY3A6VeexyPRTT23Z2ppp6sufe
H9UPud4c58KgYfTQWq/meHCcyi/H/94Hwbr7c4wAwNi2chKZ7aimOROzThMxR5CX9SGG0GUnHiTC
z+KP8+YjewJN8zZp2g7LhjOiZWBQOVnpF5jRjsz13dWDn/lmlyA45fjUVMvlAA3AO3O6o4xrZ+MJ
ZDGyTodlt/4luwJc/qBN9HjFHHZRBJLegQegBRk1a8GsO4GJJNQ675wfcvfFbAsxBLOrvdmDVhwX
ajyUrDEaoHWYHVZmybPwj9hFqPHZeC7/mnXoTMYTlM2n+Vl7py6nSBM0TDlyVrcDTur5xW/Z7M0m
XRRUX1lx2z4469+TwgB/dVfZfp3tdadkTC4ge+FxoWgO5ch2eCg3KHFbEwMYofpapi7Yut7PtGel
eQgX5xRGCYomB8f7UCfHub5bxMD9NO7UG2S56PI3bFY6pitlFoI7bomKg+C3texgV4ZVbNLtgcfr
DmQ39WcPSMd1mvCSdmnmlXEJ2He47ej6Q1c+TMVfqvE0jl/tcK9JIP7eL/a4M5NjxaNuS1BjrXXp
lRYfljpkk1AmzpG7RGGCyYbb0SIrNkCFh3CAqG9wFzSuPYvSOlRo+TIeno3Izr1rNCcQtdwwqQNv
BNlFsuJl8G7HrEgIvzgIOQFvf14F3COvzRZGljpIGwlSXe/UrHmAUGnYfptaX3vKUu/ZWz9q5fqQ
7tyPZCQQcJRB/mCLKwBVt2u7mhrXRj7Bkefpf6fIPidGdbQspAurxzKODm1s0mFd/D6ClWhdfTvp
7rhY7zwHpat78SM20TSHZZJ2FqMjqvOZNnIwMaACsPg+3eOJl51uVMSAuAlqFLg3N97ONoQJQrk4
TKzvVd1OQaykzk4IScpjVE+oNGu8tAQH3LURJ63c1I1SkoCj3i+mKGn782s0a0z8jH7Y7Xw82X6H
4N8RwEACaHt9c9wkFe0ztuJkJEHZhM9env8I23AvqcsSKczykF9SE2bXb860xY4iL1OZX+qN9s7S
xkNRPK4QoTSBFj/my1PUlH5iv9G9T/CVtNMpV+27bkT87EOk7bXzZAuJ/gpVaX4RmXYTtnM1qS2k
Nwy7GnV27zp9ekyiTtu518uyHGGCfBvM9mChNnFZVqux1LMJO/kYnuNcOZYJiKC4O6CT7vflQ9eM
r6lT/0YCBx2HlBpjoNzCNvHDaB2QLMp1T/HoBkyqOHUG09/5dsKRfcBLI+LfL+55mlaZ2gQS6Glt
X+v1kxnvUYr95KjZZrRLC5slClfeflbFx4u9t5U9HEKGDKyielAZiCmd1S8i8Q4oIJ6Oi7dp9qxw
E4ELDOnLc130E3hN0+dZAp9V8mBVzpt0Okb5ejKNcwfxjtbe9frJSfaw/rIgv/zVmyXPllYBvC6W
HK7h6hjNrh/mX5I86LPf6K3xPIEyCWYJUD9bWAIDLlZWeaRephgO4m6gUJ3ItdNvLDS4ImqVnC3A
sq4XemX2Y8zCnySoLpicJFCynSq5LAHBqfmPhc1CK522znPPJ6s00BWTHbjxU4X8zG0/5FagFubp
KC7wGz+GyMyLoWNXOLNzGJk6F8/hednZFrLcDe31P1Y2vhRJ2MSexbYo1mc9tA7e9J3y9IjIgq4f
SjX677wiCO2Bvae5Dv2es4m2alpms/CYc0rKN5QGijl7HiBAoBkf/c7no1VLJQw2THoM12GQtGFW
diHMMIKDYOHM86aP+4zC4vf+sucvrGz8wdW1cgTpRjzUx3xYXt1R1Psf1m4PFi1LzaJaQelY0O6a
Yh9f5C/HztreCVmoHHbykr5TYwVW/geottrMjtp4pNhyOwClmeHCogidC4tJ6URKnLCRumo8hLp+
Wjxkx9wxuqv6+HMb7lVtpaGIOBzCq0Lb85cVq7KiyQTnTFa2nj/HrXU32919WWa13+RRcpiIp3M+
p3tXYOlOuzC8WcQYCoQ5KTnnbTHNMDzr5nfgor8Tj5Ayw5co5Hq2WNuERny4hhCZhJ5xBvSR8Tru
7NffWDImkWmakP1+UaaJwrgD8UrOoLfhD0Z6P3/2xpVTpTp72R5FvaynAU8ylV/4bU0B1r8OELMM
x65XyINujXy9tt7BueBxfx9pD+U+enjxs/pQ+PCU5mfHPjp7ZGCSzQf6BHQTnvIu+0mhcBGgcWQo
mpWjDpAqOY/rqP6jiRsotFA5DqNq55IiNQZkC7AqVTbEf66ddYZ2zjOFcbVJXcrD3OZjUPWFcXAZ
xEbdGmWw20sptQdjI9hasZ7bC1+SudZkTT3TNrMB7HzUHoqlC9S1POpJ/PdtW5INAJgKyb2fQu7u
z3bKxYcsGlevVTYfnTCAdVE+Uy5g0uNg1mG681bYM7VJKt1SpbHC2N+TFvKuTAZfm1O/1bLjbY9E
6G3yMqIp4rbBdLnghLxeLSVfxmJwAGW307hQbHNPTTz9eduGJCOT+RmIMj2eI+gAXNuIp6h0aguY
tNkgzcJc1qMaZce1OhqddqyS4k+mQ3vlx22jsu9HxxISe4jlmSnZ7LkFpWjEy12ua0BVs/ZLTi1R
Ue5vG5FkYiE9I97llPSAXV17Vtitk/a8M576qAsyTz+p0TvrIYYTWPm47hUoJccMuAqxpxjQhB13
8xmLZbAVdcVYVX4qoOpMvhhp6E9pEQA8uO2X9OOBIwWsJhhKfhnkrutWZeALv9LK8KNQUc909Yug
bpflcNuU1KsLU5s3jbLmPAVq4jyhDaf2X6bp3eK+bQfHb+q980sW7EAwhSAZdArUsq+XaxjrIS8m
3PKid6MNIgVqydveyIpEZHhBsuGi4s0M/LWJNJtiZzJItYwM+JHXcDVc6GAvQZYrftKt56T4ZlH7
89Q9lL0sDyI2DYUIofGrDhK9rBg1KcZeuyX/kA8z+ljVQ5J6x+Q32kJ0af+1JH7JRRYckboYUpth
16hv60BLbJQRw1kPXCtXd6JDFoiXpjbpyVjddK4qZtya+Edd/ED9xDUfbi+Z/LtxOrOxqFtuySha
u/DyysEb1UyDCjJBp3ooq+iUDDvJQhZ9DFcLKiSYYhEzuP5srZENaVbCXjzCigXfhZIW59uu/MTF
b7M55D68Gj1KPlyfrk149aTA1S0GUnK/M7qjfqyqAIxLdOes76fkx1rep/RTkOSZEGCpP/fwzKxB
k39BQctPH9LoHkL8GNj4zg+TLSPkOaC4AQvSpd4s47Iofdu5/C7HhcFD+T7/P7Btyz4vdVlKwcxO
kbg2UTk1xuyMjkciKRcq+BrAnr2SqCzdX5rYuBFGOpptyGQ+9UV6F+nPSzoFNlJSZfE2TKOH0AhV
XwOzMTcf+tb1m/dZdbAW51xp2cGI31nJY1vvNf+kv4l0w6rTUeKCd73ki1GPGUp5QGSd6lm338fL
Ny1tHvXSeNMa5j38fXsgLuHlL0FGE1DctQRmdvOhc3XVR4b4GeepXjStOdXOt0FUwYpHu/h4O6Bl
bRNTQMUIZorRHOPX3s1KodlRxvhpqBOvZnrHdSFAcuAuUd1ztnSHvqbwMzzPixm4SfJadvOL27uf
wQSdbv8UWZrAXRDVTFdAq7LZvWaY1fqskF4H49WKJ1+fP481nD/vbpuREZCb1Peo/vB0JfWJrXSR
XLXWRFfFoRA9NOZ7z2q/eVH/aOaoOazJB9c8ZNmxjPwkbJ2D1tp3t63L9im3Wy4ZYnydHHJtvBuU
Qm+g6HjKjHO4OkHTx6e5KnYOSVkA/WTM5t5p8UrXr61ExmJYkO0CvchG304bBWxDCUYdyFw9mn/H
nbJTrZW6BSMEvDusH0n+2qCmTxEUKCZNeCqJYuK78b7o7k6A3DZibdtDnpKFZB4roZv4qBYPk32n
uTv1NFmKAyn8v/3g0137odjrMOUCTKCMD4hP+PvyUtKlubCwib41DmPKGUSfjZiEwcQ3NEjfsuEB
3t2dINjzZZNLUzVEXYa+xNPqPldQmC/xTraWvTouPtZPtMHFRjLHGLRniCvr4FOrrZJTZ/njoVx+
GO77eNixtrP622LqHCvmnOhiaZRDE9cn1GuOjb0DUZAWEsDPCrgShYRf6CvauIztKGV/qgrV51n3
vVVHydc5jx4l8naB1OkPBADjvHhNBoemdn5G5/Hs2sXo99leM1+6hBe/ZrOP3VmP+8Ul4p1kRBp+
dt6ZtbHXOd8zsonIaso0b1ZxuSq149J8XArleDvp7VnYnGeDafVN4WHBK78U02Ol7lUk5Tn94kNt
Yh1YUWxNAxYU41M6mMcwvV/SAe7qI7XWZHrQ4vFQFWngwjt+27f/S8T87M2JxuZ2F7QJsuieEOCe
9KxXg3KwbD1IhmxIgnouSu3gqtVikYWzZfJhfJ5eU82FozirGwsUkaq9DLpWJuewhKP+6PUJdWiv
NPaG42SnK6gB6s+8Xpj42ZzztrbqtiGgP20WBuBw/HA5hVNzGJXvOx9EBOX29nJpaXOOq2NiuNES
0VHu8iC1Add4z6nyYX7XA7H7aHq+ZrNXoJ0ztPe3TUt9hO8aPWOAoNRCrrO31Xm5UhqChVwv/CQ1
NH90PfS3jQe+frRTPpJdC+0LY+LfL7KfgdjmOMxgW+Jk/bJMkXHvlLN4hcZq0IyQeCww/Z3cpd27
6kvTLrS7UORS7TGtjWHEFlorLmg69+FfHvfeZHq76E/RdGqjtym1aUqctz+r1NMLg5sXd25pChLA
GFy66QwDANXvNzPDLbHGc86yDvG682CUpnoXKAilY9BY23VcGyiLKBSzpX6kRvmwaN0nWwM1dNst
aSUBfmPxJcFmQ7N9vYITbaHFqTBTgoFHhybW/66S86Lkvta+AJj0q4aO6V7rURakTEKzbuAxKWxt
NmLY6mGReQQpQxlt/1rXD1oV+cP0acc78SzZbsNLO5tnS7qiyt6m2FnKTy3F4WczqGM/yWGACpI3
5UF1/oIa3uZYu21Y6h8YHvF2sXhVbL6qtyZq6qx8Va99BQLlzV8gp3aGnYNabOVfvAMibUINCsZt
C0paQCBEYdHTEbIQzhwCGx5G77BGKFzuVOqkCR40CXhCMKD4tMkqFQNqZWHQvjPeO1AQuKeJlrSb
fJo17TS6esDjyR9oijqDySxBEGbPVvG1AGV8+7tKX2oOw3KUC4EmaK7IuxcJJ1ULe05DXNYg06+/
RfapqY/jEJR/JOqXlnEJe519D1GVwnpajYe9SqwMPAo7Hs0VmLlRGvnl6VIkuWvNom1Um8GQ/W0u
s28yRVdOd9OPIj1N8BtO99r8MHvfdlyXrjZTOALRQ3V7O22tujEaQDHtHd0dfYJ5rv5M0IQDJKCY
d9WgnvriDG5GoCnZ6EFvvqp9469L7QvylT3GJlkCBqImyD+ZnQate70QpWfkVp0LkEhWun7eouBd
ee+THk41L8umY5qjjTfRlmGMJvtz51OI0/OXwL8wvjlds75uW6WmFQrd1SFutQ+m8ecYPdF8vl9T
8003NH5cRMfqR7xH5SDd2AwkoEgKmpzxw2u3uV5FVT/QMIdZpnefExd5kLfz3qic7OOKzjKKfFR3
eU1eWymrpLVR0yE9tuNjlJQPej3gWfOhiXUOnv7r2mp/KEbx9+3vKouwS7ObbBl2K43/FbP6uadj
GNXFUQlLP3Sa534Zdray7Hyjm0YkQ94twBvXPi62odT9ypfM6h8QylVQWzrJTv6XHdrMNjCEKvas
vr0ldGYexwo3bSIjCirjT44asyoPWXpcYGjPqj0JBJluDDPxQI5B4YpBtk2aVPWm+p+eeW01QdJ9
jRoIK5oOna5X727IlVMd8+JtjrCa+92S3DU6r6t+Pbq1+7WO1Z2HvPQT0+IG7Q5TB1Wl6088KGpu
KjHraZitr2gfMwOonLMHjJG+O5gLQPIH8B/ZcXM1mpa01pEgZE8kNLnvhz7z1cwBsDQexvQIyt2s
g6REenvnkJW6B8BdzBnTGdvStyDuYhVxD/dqMbqCI8Sa7cMU7oSp1DsAxgg4M76GlY13utbruVEP
9MOSpHp0S0TEMwOSfy9U0/t+1fsTDy/jcan5X5X7pzE1cO3zJH5/e2/KZugoUdI9EPVtOnMiM12c
fH07pp7Ck+ppXF6i7NAmE3J6DaoUd45zrNajpRjP8FA1a3eIyvhP3bwLzWcFNt9KEOT20d3t3yP7
+Jc/ZxPpEO5aLZ1wWLCc9G4AZb/OH0tlL7ZkiZCJULClIIQBs24S/dor5TQ1nDJF5xwd78syt4+V
A2rPZlCzi944euM31W/Ml4s51H+sbtJvntv5kkEO+VQ7Pwp9DFzABesnZzb8olgDMmRw+1vKDhWg
SVTcYALgWNmcpUs3u32kQ73uZR8Zzj6hBOY2cTC4O7c46ZpB1AJk9SeCbbNmUdKFkbuQDxTzR6zA
DwSJX6/vFTqkVqgqg1uFgY3r73WgRtTb+rGn/Vl1+bM1fKeSdIrW77c/meyoQuv0HyPiR1zshqUp
mmYQXWrT6YKl+aFCD2W+rMWhnNqdDCCNwQtTm69WdlkyqGmFCO9kfNaYgS7s4Ti35r2TozOgmvdu
OB+TdDevSqPiwu7mgIRbHU0n0FZPURd+66nDWsn8bbWVx1Ulj9/+nNKD63/kHh0Il+j/X3/Plnks
JxKCMGN/NONXdQ5U+6UsTu74toy+upDHu+uz48SIAT9H6h8Rlb6Ke/6c7z3spdHDsxCY5c8fstnx
Vu3pkyma53WSBpr+Ubczv17Pt90VIbi9P7IFmGPjTWPxvL721ssAJUUj0aNF0YGxB0qZ9k7USFfv
wsRm9ZZ1XGxlJGqiLn7T2tbBabtT7JjfhJ7xbW+kn+zC1OaECpvKnEbhTdL9UGsAiPH3em9wQW6D
SX9ozBhs3A4XWzVobVXAn1q1DFzle+tWPmf67zjyr5HN2udeX9QD++3JXV8F1bk6Po/L3nSENHPY
/xrZJPepWBYzQaLkiS4rGmnnWvmg0b5ekVmqoj9/xyHosXi0UWHZ4vd1dVwALxAErQZmrP1YO6bf
ZjuRJl0aFyoUwYYCQE0E+0UqHJNiGmNxQYH6fvIZUhrv3LkKT+guef+fpsRPuTA1VbmmhRXfLiw/
lUNxmJrXBcj87Y8mfu8vm5PmOhAaGxzXdiJoaZNyCI0JhEnrfJxW97uyOy4rLWd4otH7k26VOY5r
Rwonts2iQ7uicCJGIuPxjWYWjyWaFVE/nJKif+nZpgwHPit1RiXzaCMPDpoiPmRG9DTZ4U4lR7qG
F79ns4YAoccwtgFtdKK7Mr1CD1Vnn25/V0lGop1u8F5HPo1i3ybpteWInwNxUg7D3ay66Rmix+oQ
587iT+oek6NssOvK3CYB1rpXjdHMMhb1dCpb0sX0l7aqH111+iz0HuL8PnPulQ7VlaI4Qm55SLSd
fCJMbCKJgQMmWJhKsgHEbFZZmUPTLhd07asUcU4I3y1lCFp1PaLN+JLOr/H838+VK4ObZczsWF3g
qgLQBl03+AxnOZph6e5YkWSwKyubXdihs2KWJm4t1Q/I+euThiYpLYZ6D7Upq3ZdWRIhdbHfuWcM
aU9vDEqJd7H9WifTYTCe17vMeoEy72BWaOo898Bvh3EnCfxfTANfEi9XeJg3awcHl6tmHSy7if0+
43SOaoZteFeeMy05uvAawH3+7C7vZlt/UzR7aF/JfvxfpJ3ZbtzIskW/iADn4ZWsSVJJttyW29YL
4bYtzvPMr78rdXBOqyiiCPuijfZDAQ7mFBkZsWNvBm7SagYC0nnX05aPMajiBG79uc92SXubAHST
0k/XD+RKYEn9Hlw4CF94pbTFvW2XKVhqm6JZ9AIdSv3o63epgeT1fFaJ9jLz13VzrzDRd8fhX3v6
IsaDFjmo5Z6e2TA7DPlNeE5O4WOX7rrhg1wnLmrwFnlq9fNEv6BC6xGw++anYnzwUy83dsHgluNe
+SAdla02txWPD8qAgypKciKRcLnNRtCtSNJNvLf0F7Llhb0x8tUDQ5sGlQYVGZV36rlxx1qHIg00
Knfh8CWCgzrcBcYLSOUNWPpa5zljIXQFvUNXlbPYt6UakDCIeDsqChC0v4dsp+hf1HZ2pxoeuewz
1C27VLfOdhF4vXnIxw+hcajqbicRbZvm85ZAzfoHGbRJC/omKi6LD4r40HB0+CDYhRAZNctd8kDn
6SFQn7v8U5reVZZDiXAHq2KkP6m7snue9VMIwbmT/YHsF7UDZDhYCYdGTrFQb/yJJYfJPEW054zA
Yg3jm7OV8Fs9Um8MLC6dudaU3BnZSX7zpbOn41CNN5p9a1Q/at3+NmpfUhoirh+rVVfxxuTiFCsx
+6DsMZmnT3p0G8Q99SVtd93IWpmOo4HWlUXZgRq/+Io3M4eLKpQ4A2eel0ijpCRO94njWAdVRkFH
dtr2ACxodgN5pBaqS/6xV6J+495ZnVxoEWGqosQPnc3lN2TmUA3kU/FX5Xftb3bRnmdiLgMQ0mbP
th6vD3n18uYcUWpBUPYd7Vgva36QIT5zpoP5Q2J0OxR33GY4GX1+m3wc5bbbWMhVL/TG4OKg+HIR
1tpIdqRv7wMhLaBsbf/VCRQJfZpkyOAtE6VJVCpGYiMUKDhg4/R71nlK4+X/mMnez0sPDbCNIa0b
NAChk1oCQrnw+HEZ8y4RnbyWgZBsqZ/jcd7rcboPMsmLjZ0u70N9CxOwljFFaF4lJ0vHJ41Ai1Ne
tXHYxUGIfJBgDq8yJfKssTR3nZr6x6yD96udtRmqbetYG058Uq2p/jQ5QbSxX1cPDRh16GOB6nK/
LMIXS04bqlDMN7eqeVQKea9oL70xHLL6se6eFf8cphtB9tomgqJfvMRILcD4fXlGBt9p9RH+0DMs
325Yvajmt+vHYq0CCkPDfy1A7nJpoZ3krrYbOhnK3o31/Ls67Mc7ueu/5UV/M7YfVAo345cgfwro
dJhlMODmxslcjc3oGCUrDgCc7MniE/SqwRcJWV+zLX8lfV661qQc6ITxpHb8kFopups7I6TVNzg1
gXqr5uppYxaEr1nGMkBXaU5HdI18+GKPTXE6lkFDylRSwi854oOAW/b+LHmZqZ7UWvZkuCSMHJZT
CHBGOBCu2187WG/NL5YZ2RMmwMZXQMUChU1J92flqj8V2CqoD8j1TrPijStg7Z55a1J80psbQIlj
oxpL4X2773lk7UTBLNjES64OjJMLhAvhKjC6l1aivC3kSfFBD82p28q0sYb7eviqBc9ycc6M6kAp
aePtu3pMNfpLRbsCJPxLUGOSOIkRNjLH1Gq4S762o0OJ7muU+XD+zh5PDH+YH7N+8K4v4tpZFd1U
AghNa9rSrhX2ajVZdH0EiSnIHiN96xmx9uSGCkxQWRF9ycusWT8oE1q4eIPSudek2M2iL91YuZv1
YrHbl6fhrZ3lzRyqbSgFJE1zfdylrR95WqoRYandvJ9wxQSeyVb1be1+fmtTvdwp7Uzzll2S25qT
g119GX/axXOHNPrgpn3zByvFPYJ4Au1OPOcXDgeuX00eYopNXfEi+ZVrbvVcrB0uAmT+Q9SDLsXF
YJxxrCVrJr05/xU39xK63FHbbPiMNQlxQHkgOEAuKAg3LZxGLCN056Q8KtuoVU+Rb0+7KSraXe70
EnqYmnICQQenQB45ntan3c4aWjhyjcpwVbsun9MezRzH3hWB73v0f4lrdar3Y1Hbno+epuekwZY2
6drEcHkSPPDVVOoXE5N0WhhHMhpjdNR6EALatmv2WyC0tYPIbcIBoc2crrbF9o06H5BTGKXnlDSp
0r/kxVa399pm5S3GMadlh/2zuC7Gpin1UEZOgge2JxFBZk3gNeY9vlSgljY5c1en7Y29xVLrOa8Q
m3c0IMzHOtMPfTF4mwm9tUERv8EuSVYehpjFqQiN3shVq0FSQjXdKeG8K5SB5XHvyPWhK+KT3hSn
33eZb00uVsropaZAahDy9+A7yb2dDLvxdQurwcVbE4sd58g0odT+kNKZ0ltHsx4AEsvhcOdUVXDM
ic+hU27nYynTQCdFJU9oje2ShanyiFKdvNUgvbY3337O4lWQzqnUWQYjDonZBcpt+IOqrChBwUHg
0Dj5jqsODlI/zXpUaIz+TlUflQ5SNunp+qyuXUTwEICco2iKCIkY5ZvgIQmNuvYVMamF4/X54Mbg
NBQHqeuNy3wtfgBrA9kpfd48LRar19VaOfW5jpwGiiPzOB91+Tk2nsPcuPXDYldP1j5Mtt5Vq3sG
x0o7PDctdCaL4QERliRoVhG+gFxEHozHIh+8KNURNPs89PNem/7OrMSzUCgowmHnO+Dmrk/w2g3s
AGZ1yBnCtrikI8Bx974y+2LcMBmJxDctj3nstaN9O1n5XtoUi1s5/SY0bUKsyUYZ2F64mFkfikId
EQWuJdFbeWeVu17/MM2JZ8IXtHVBrowPsgz6/4DswtW2bOD3846G/ZR1DdWzmvydjz/q72XxMG8V
KdbsWAJ5oZCsMoEqLDZqnlgUtEyEMvI73T8npvFhapono4P6TVW+X1+0tZcqVzHYISH1957FK3Ei
2+qFtcbKVHfulXJXNqhNJXXsUKhzPqdO1t8OqdV6BShc5Kr14ZgAdjxe/5CV4wnNCjBeIFQiMFiM
uiqVWlY6BA2kuvL68sfc7Wzit26rJW7ldILWJ8kqKJ9IrS/eEC26Rvk4ltm51skfDa3b2DfVjeZ4
ygw39a88+YMAGIgoGqU4OFGDWbiDMo6yMRLaE7FJECr/JZXRTnFE58MW3dfacbBJ1AthNgsXt5hC
xE8GK++N9Fz4e0mOD0ms5q5hhoehcFBQrDKyZOrW/hHOfxF3v9JakVwAiQII+3K3qrkUBraP0ICl
DPEDKnrfFJ/eTd/xQ8cd0gL2/zLJDj6Y4YcumMujao/505jkIYzTw7wvNYVX3PW9tBJ60BMh6F/A
jwqpqctv0gdE22wfAZM86LPDnKWdF4WcU6tXt+r1a4eVgOrVJ1CrXcIo6gSBKdgAEOeZf5n1dNvD
X7/jVXDspa3K8xpABdcqBIcMgCGOvhhWqWiR0kc5ail1PTz0oeXvfQDiYH/CYG+oSnQq8sLeR5T8
vEkZKOriPPfjIHighrrZKwMaLmEqD3fjnI8Hudnke1+dDVCCNH46gn9E/P7mjm21PEOlvc4orxTF
MSlK7WjkoXNICjPdz4YefdR9P7+5vtprngOglQDMAE5893Zu4NWfW9BQwPC6h8DSPk7T19qUC1f2
t/jsVyIhkysO0jwAyYJ94nJ8ShqhNJGz2cv61jAf02LrCK+MBeU6kJavKpTEEJcGci2w2zlgiUvj
Ux99kmAdURSv0k/Xp2xlnSyyV6YOwyFVtyXUqY1o2EyUiXUKuWbsh9SeXWOU3Eltb6rxx3VjK5MG
wR7BDmUnCAnkxbZV8swJzFDhNOYf4vY+y7f0VdcMoGbAC437D0+7mLSxyZNUiRlNU5T2PtEUyW2b
1jpeH8aKU7E0OAJfFXdgml/s7YmVn6BTy85dk7jaOHvK+ETyaMN1rY6Fcig1IrhnKAdebgD6xWhr
y+nPdnTKTzXlwj2pYXXDyto2Q8CcXBMlKNoAF5dgk41dQQ2qoDXP/+74H/3QOgyJfQrSP9BjpLRL
5ocADUbWZRcQNKWRVs0omkhlZd3VetO4Vqhnp0gPtP31BVoZFGU1TAhgJ8m0xTOlqu0xzCUHyRsp
3dG/CouJBucdTCbX7ayF2lQwQOKSdRU8xYv9ZmR5acFRkJ1FjuSTpH/pzH/q+ZwbsjtId7Y3w57b
fpTa3YZd8ZhdXLX0Hgmdc4GvJ3i53Bvh6IsLTEMdpmhPU5js9f6Tkw93g0Jv5Rjc+6Xi2fK9ZUob
ltdmVuhnUadHzwdejkvDQef4pNvZlOJt0erwFBXfRvil1KfrI1w5YkR+kOgCAEaffOmWggbcXdlF
+TlVX6rhnpYxJfz9lkJMUFFzoJI13olqdjOximxl+XmUnnPrOaTov9kptnKGgeQLBmlIYt/XXMJs
tMPYLF6HYVCLaLbIOlbX442BhSsqSnmsYXPIz7VzD3xvRr6iqu83U6prZnjwIAyLiJkJKOFy2eFT
6mtTifOz0t+VNtK+yT998DUqvl5f9VUzJIpIsZGXAjNwaUaaVLmuui5Hils7ZvsmYDRq6zlbfUtr
7QN0E/3P0GsS/k10MllJUktFz9p3jqvZ7R6DiItHj1zlTX8notFoqNzU+Bynu+gwB+bZbpzbGT6z
/pfsfP7tYVPWfQ1aqGdzPV4O25iVcmpDEuN5/qz333zzk2R+jLYkslaO1IWVxZsgKLuhUHLqVKkz
3Dp7I0FqoNzijlorX9CUB6CUy0QIiS5cL3h7NbJ0ktNUGYvJcocjc1nJsmAXNozjHJmuquXn6xO4
OjRysgbZUqrjy66UOCuVKoZY9xzJx7Cs3Fj6qLQbvn5lb8KMCSc7Nzkki0vaOaoxlpV3gCR1fdr1
Q+BNRXFIwLn7SbjhZMU2X3j3C1OL0+bUoAIrG1OTfG/G/V2Uttz/NzzQPSn/FTb5Kdhi9Bdb7JpJ
Mfo3B8LXcrkZWyCX9vgEf1pxZ1mm2xjzTqFj8vpibY1usdvDepZVycJUaez9L1NVfIzNu7x7rs2P
VfLNd8qN2VzLa8A9B7yVQNdxQI1cjo1D4deTAg5xbh5jWXVriT5RhLZmXdtNYejqgl/fU62AklRl
b3AKr23Nt8YX54GXQ6aoJWupoiWoKq6iPZrdz+szqq8s3lsbi/3CCyKYhhwbSl/s4NvbBWa1MYx1
E9zGxNYa4LxFwBFD9lwOOq95QSr20AR+s/cVybq5PpC1rSGwNOjBwClG//3lSpFs0/K6M6BSE3ok
zuAFoQ3jElkS9WvT3iTdp3zaesht2RS/v9n5kjzVdVNhs6BMAE8+xXy3jg/N1J3o3u3kX85W2/Ta
WQNuzasRmi0eXosDoEZElJLuABhQvynFPdIFJ0i8iD3S+OMfzOcbS4uxEXn0bAmfnR+N3jCU3mjc
zc1dkDypuQJaVRRKfv/ZwgOPerlB4EOQtuwyzdUgsiWD8lVDxeKgKMPjUMvR759pYYUHK6QeolC2
2I/mlFajliIgXVcjWhjSIe69SjOOaq+4TfBj6sD+j9Fd/8U3bq7P6ft7AMvkFl5fmCSbF3Umsykj
bhoKFLp6P6SpCLca7YnuwutmVkD5l3YWI0zHSE5nlaJZWsmnIvgaw1OjQ0SWgKeo27/V6kkhBEep
bPoMp2GfW5QxFFRspHKDyOv90edDeB6SWkcuh277ywNiS7Vm1hkDNrMHrQ09Y366PtQNA0skrpY5
Ndr2BeUYq3L9/DneAqKvBCUMQTQTCmyDyG5fDiGxtS6rLeZSDfVT0hiHsvmYy/d9/jGeOvSXbtMR
4tBpi4NIuKvLSxWzAvlEGRd/tnRnk4G4XK8gDq2me4KT+qcqfcyibN/K9m6zaL86i8jGiMqPOBmL
/TLGChI5ozAWWq4lfSTM3Li4319lDEcki4DyEmwtO4xj31DDOcRCEqKTCdimA5hdFFvB+ZYZMdA3
DplHH/gGYSajfCk6uJr8fjK6PxqMgGwIxl3es5dW4lpRjc6f/6NBTo8J+G6Y8a9v7JWuD8iV2HKG
eCpTwVlc/nFKmlaXYW3MHvTMnTiuDQHVQ9wddfXZaDQv8FsvnBIaJgMwWhvnatWFvDW/mMkExE3k
Zxwse/KIXh8y8y8VOWMSA1KquFm/k0r6N7tnOzb2rVqdLGhIMwlCe3Ozx/D9nSdopkj/8LaDJXXJ
32M3he1nOidQP1b1jyCq6W/5FdPqsj3p73Mjl6YWQcQYpIYUV4w6Ri7Trw5h8DBFyQF1By+LdoWd
ucrg5T+uL/Xa6Xs7voWHKX2z7acpS0UywdKfin7rWhX/wNKXUMcB3kfIwPW6GFVVy4Usz1TeZZkV
tPZV9CkIngL9ZB7HJ0naOB1rnovufvw9UkY0hi6Gk85ymesT1qKgDw9KSTugP0mIdVpNcmN2FrQN
HR1DlpXurs/jhuElmNKqtdywAwxnInl2CoZdqvwYjaOR/BWCsLhubO0qfzPKJc4pTgFRNBk4mL6w
XUN/CozAnfIcJoHDdUPrjkClHi4eqZAJLkI+i3ZXSx779Dzx/h3alyxoH8rwvvlRSLeq9kPSkPr0
9zKiZj3MZFs4lTWPSpWClyvpV0iyF35Aray41ErwDmP2TEdJ1Nzn4cv1Ea6aINXKxUMhgX166U7l
GYYbbVLTs2bcxO2DPBzk6q/rJla3BjUD0SlBQnwZWJqxHKhBpXH9wHgQ3mvDS01XWX7Sqp+Urb3r
xlbH88bY4gDMY23PvkBuGGPgtj5iAKE3bMnhrhuhgwBWEgMZ+MWk6T7kdHaHESt8EqQkpvSlqfut
vSeet+88B6y2/7Wy2HtwIytRrAIHsRCSi7pd5580/TwY33rrWbN2VWt7dNAn6SchdXl9FsUA3plG
dRKiJRAMtElc7gqtQEpO8lmySOnGYzBrujvZtbJTshoKpsrWtirsK3hwnD8JXeLU15O22OoQL7dD
lNtEzfq8g/hI6V3ozbqdod0PyH1yL3ioBznGYxKQcEhIlm8p665u0zdfIBb9Tfii0E8dSB1fIHuD
8XedBG6cH9NbcvRWvOWm1+f339EuNpBjhgN3vM8raKa/Kvw1Jn9JPv1L8Zfr67h2+dCkBAUqAHNi
meVpsAyqhG2cnY2vYXVTWLvG+juPpo9G8EFt271aSYfrBl8LdcudAwUIiwkIUjToXs7iqBq0VKYh
dQan1m+bQcvcVhOycn0/0HmcZLSSmvOB4Du66aYi3IMnlU5O23QfhqTUPKXoy9uh9aXPheN/z62s
I8VLMsGo0CnJgTq7OU0pe6HDcTTzzr5NwhqCa3107m0lcu4oiAc318e0tlgwPIvkicWbfFnSSINC
aihGp2fJbg6WBs6yjbxWTva1/ftdWNDqw/r4CqIj/hQu4c0e7I1oSEx4W85GM7pqDetQ5Uryxhqt
vqpoIBQ06LDRUBW4tCLraMoFAs4yB6rvzcMU7Eq7/6bnc+Q5xfA9Trr0oNSpp+sZRA/9tL8+oesf
QKGfNiVAxMhLXH5ApJtlUw0S27/e0Vc837XZIdXvQ+3R/jvJ3f7bdXtrMazAFfzX3MKRxmMaATrg
tJGz/FmnT4qPlpBa7s0s3rXtRuukmLx3BwBGDgWYogzF38LY2MLq5lgAVzTJm/OD9CNtxofYvjHs
+MOU+X+PxRbZ+urwwB2TZaPUw11+OZsTxGZ9E/bZOcnaXVDdCZFAB5xSvpPC5A+uV4iqBFkjXUHy
68vlzQatu0SdlASgRlHVh0oq93Lh3Bbl1nWwPqR/zSw2iDXzFMniTpgB3VWEx55WJwotO9Wfb6PZ
3pIrXEk1U20W+AYKipZI7l3OoRz6ME5YQMrU4svYnmJoFOq8PukBoArZq/PiSJovrL62zZYIytq1
89by4tpR05DEqVlk5z7YNUa6k7OdEYzHtpFu2Xboyz1ePwxrsQutvSqJWu5adSmrqqRSrFY6+B6l
ecxNlE6j+6jYIuJZW7+3RhbTaY7kpSyfbZJapxB+ujgudkPnOcmxy34fnsDS4Zl1cJbAYZaQKsWs
C70LDTADZqZ7vTLl3ixBwgDZ49awVufOhObvlYzhXVe0NTeK1fUD21LrzbtYmaddIds3am5sBX9r
dw5YG4EeJfyDpvNyPxYajMNT6YMTsEtX6sZdF36R6cxNyg1fvLb92PSMhb2A11psvziRexr7QfZE
xkGak93Qf5J1t3qy/Xxvd/3n65tvdVhvrC3OdQgTFqRyQEmIzsf9HGmAQzvLG0srPOgWMe51cyuD
Y/4UsswAmtEYWpgz48HIYx1f3CClNc3IDPwDRYHa3ubVQ5ZsHKyVsZEhoQxMCZB3/rJn0im6ohw6
cZCr09ScwcCHJvTc9saCrexB0l7cmpRpX0/x5c5IAB4FOcWpswwC3LC9qrs1NuW7V84vCFS8ISEI
I1qKIWuTMU9OwvYj+xkG+l4an024lDvzGSzBxiKtYCJFfgTwKQpQGFxmSDqpojmoTvJzppLM1T7b
dnHIOh3HbxVnp9HPWvMigemVyWEHuv2SyPoxPPqkMkLlTsunre9ZeXfRPEUJhG46IXi4CMLafGpz
HaAleah9OIaubVNYlep7we0cBh/11NOcXdd/DRxIRVPl1/U9+9o/tQggME+lmnI8cGpDv1xgXWqn
MWiAOORJdCz922G4qaS7OpRI9fWPOJ5D0Ey8/hqvHjvZM/KnQa6gMbsfTXoi7gzpl28duuQ4dA85
Ve5Bue21XzlPJkm9i9Rj1t7YW41tKz1hdGOIIgMITkhQlzKUdSZLXTg3+bmydmlETsYMTqmje6DE
Qs/6mRluGUx7SZmRMe1dvqqX0Zh4SIZ7IdTXzNaRYPjD0GzF02Ku3s0l+g9A/nW02ZZwank0eyJq
YAuSWgT7kTjpWOpVu5UuXvEz5GdEvI6TobYljtObqKhT/EY3apoYnL/C4bYPf1j5N6SV3UKLPVS+
6mG+G5vgg/M9rn+12a8w6v/q1NrFvSImeOprfyNKW3FFIl8EpJk6G5i9xfcMLJEF6EEQdiVem3Yv
3awe59j6NJRbV+KaKfgewdOSIhOsnpdD7/1o9itBdpZFyc4Ob1Qjdosx9px8q4rxqga3WEz6/wk6
QX3hKZalQ9KdUj506ElGqr1LfceT0n8kO/eMwHiwxp/NMTZ4skz9wdbav0K/2YX+qdX6Q0CGhqmm
oCkh0ffx+nFdG/8rYpXsnAA/LaY6lmyzLmcIfub6q+If0Kcwy2/jFm5wxelzsMBFE5mCW13mYyaa
5Mgi0+NLItCeS5eqoet/uj6SVRs4YGhoNZs2B+1yJc0atAVUjeR81M/GfM6CDOrkDd+6NlsCFPtf
GwvfNslp5lc1NkhWuDrhWpwc2MVuNG0h7VdOvg0Akauf2iEVvMW6cAT60gyp1UfFgx7B6AsT9PX5
Wjv0by2I398cet8BvJFlWJjmkzxSunMO9PJpsgs4BSWFPzBG8Y4sBJkVGFQujVk5QaLViULos0Sd
3DVRaDbkz7L1qdly5isPWFw5RJmiLEK1fLFGhZoH9pyDq8jT5oOlN385gfyQmiTh7Nj8rKBuCRQc
5E02vlwf48rmuDAsNuibCUVtt0yjkqOkBuOu0VWSPA0CI4ary/WGg1wbI9EGBMRI7wos6aWpQJ9R
oe7hXZi52mflxhl+lh8gIVOeNLnxUlM9XB/aCm6RVop/DS4DqjpOyCILpUu11c51N86nLlEkb0LF
xUsM8l6NU0GsNIfZbVDbkxuVBWS90Nyeol42PLu1hmQnOTnc/Pz0Yw4i7QTDzpZI0do7+OI7F+8O
DTYIFF9ghLAz7Rw6T2EVfYx9Z6/5dxFc32Tu4izYdePk2sbvx8+wBxNvAVRlMy/hCglYykQNuUSN
JN+3Ctpjyj+2THLdlDY8nSpc2eImETSTXI029BAgiS+X38/zyipVLi0YsA9jtbfj1h0Newd7w0lr
7rTsLoBTmIyw19j5EQUAxTrk1Y88OrW+s5PLo2N6xUiGB3qdqXVjp/yqdVv4phWMOnvmf1/5ji6g
nZog9QuYDpts3zffeNS60/Sh17qDBGsH2Jm/w2H+mtc3Tf+gdcnGxbbi3oABobwDzA7ymWVBT51L
qQoT8KCpaMx8NH2oz9EvRfc48LUdcIP/p73FzkvLIZHmgTVpo7Ofqq6GCkbg3JRt5vakfqU/MkeV
FG4fsgevj5I3ziaSQgQdLCYXzgRXsp8krXFNoDgS7HCS+rkLmg0P/irc/G7TvTbQCAw+t+Dlpivx
YrkxwUJoDOT8+wQQZYzAudbe1pK5K+lm1vLTlD/VcX1KB/kQ+ZZnV/NTNvk3vvIpm8/ohcHSEn9o
i0PhHALN/nLdS605YKEnxbUpmH+WhTrbrAKrjnScVN9TnZNQxVWt9lCq096ctWkDmbjmg5l6Mf2E
dZQGL+cjLK1OLSD6OidFsddTDc5XDnv2K9OCjxVSME2j/ppz83R9jCtRjlhzgCOCGoZ1uLTatjld
fSA3aMD7LFk5MiMna/563cbqPAI0FmhIMEvLB20hV2D7K6I1K/7etqZAmgl6hmiLW2zNDkEnHbei
Sgg76OVY/Cyo/8Nqoca3JeI/shagWXYwg60n+poveGto4S8ltdHywCRsa0KE2Krg82g/wr3X6+1x
rP291gTH6zMoorPlWaEZFRE2EgIAoxZ7g9Jm0bevqAz/aQz0+1y/l3uvtK3bDDmwP7AF8wS9dELk
aMmfU8hDH7QKMDk70iGdGrp9AUVD6Ty0SXSC4nWLQGX1jqWo/z+Diy1Y+206ZSY4F9StZ+mQhvqT
Iv8D19iu6DzEftF+2fkcc+hRro90Dc2AmhrFfoSyyFItX1DQthhNrIPQqi0nOPWSQBI11Yz0YaeT
nLWlY2766V2eVMGdaVbjPrb7x1AJUMSpVONeodFiwyuuHUdEEXTRZgMvzjLX0lh96FTpALyoAZbm
vNgITQVb0d7qjJPsFnkA/gLCe3lQqtYy+05TKO3qw8MAqXQxWjujz26VwOTv9qhGzq6R9Fuje0za
+fAn0y7qC0DWcHT64i2Sz1pujYNF8B6ksPf6ar+rpijdy2iluPpQ9R5eqfX0JPd3cTfawETH3GtN
XmB9V0pnoSG8sRVW5x08OGkAE9Lt5fNIzsYijQxR4O9SN4ktBJaek26LEWftGLOyiKyz2yFsXjwl
bCdvumIQdAtNtZspNO7luHRcP+riY9VlD022EUOuGSQPwT4SBBZcspcL7Zhwp/Q96OImNu+z4Zsi
35IY0+f61oySm+vLKj5+6aPe2lpsqtkx/XEW2NQmFOT+qi/tg0m3Nu6r1b1ryZSe4VSBQXjZqVjo
djoEDmc2dqryQF9avA9D2z/Q9gsb/zSMJ0Pupr02KvneTGdHcfPcr8+TnZnH6wNeuwUEihSuMXLP
rOfl5GpFPZl9CsRLn0sYSIQYVwBPz6EPktFLtbCF7sz5PERtv+Ek1u45IjQaUMHcWzwQLg3nQYVe
mM9M99pLTa7T0e+bLt7Zv698zF0Dq4xgFleEsvOlHeR/mlH3GWDfzsQftp6cSLFWu3YKth7Zq0Oi
8RR9JQhReVRdmpp6Hm9NyaVjaJFr1O19gkpomLzwJN/wPmsnnZwZ/U+C8xSvf2lJL3V/aDr2T1Z/
ogfEjaCOVbPpD/wJbKAanCfsDNKBl1Zow2jyqqfSUhBA3xPJP7VaaJ1mJ/A3ruu1mSN8I92ovmIl
FkdcLUInMGzKLLFw55VrFQ9j+sMIN8Dzq9P2xszidE9z3qORRxc/dRw1egkGw3W2YMarQxGJWvLm
Qj5ssTRjoSXtK7AEecXQL3e6fWNBVhxm368f3NWx/Gtn+ZSjzpHXds71FzW1ECMJIQoskw3vsOYO
eU1TNRIEUMaySxzHVCZcJLhDRaPvMtv5bLbr41ifr39NiN/fvNmGScqlNgcdU/rH3Ld3uvoR7LX8
B+g+YvZ/zSz2sk1oVqs1I0n9m1x56pyb2v91fSRbk7VwpWNdd0UACPeshLYrVZUXyNaG01xf9H9H
sdhcfhp2kl4JUiDFKryoDnc2+FwYs/7EwTgEN1y5SCVRMbtcFWCBTmD5GOr05KCp37WkvFHsl+sT
trb0lDvp2YdRgYyEmNA3S1+YYR4kA4ACjqNjPTeG5IZjuRvjdmMbi2lZ3uqihZl3qQOEbekuI7Oc
/NmhQd8kMkwfo/674lBcy7xQ+rseg70y/nbIAkAPPAGwE/4QulyOrEqo9VoDhzMZzRtr+jjbjSuj
Nlepyc1Qf/vdaaSZBj6zV8oI8jqLtUrGiia9nFJrk8Oe/jIV53J4Dmi8vW7m/STC2kOkDXQUKsp3
SmByYWWOU1M7HvRDZMrIZmeHui+5eybPCkwP546IxXS6bnUlVBJkQZAcwPCBXO6ym9jQhmnIQjLX
EIfE0dHQXrTBj11QG55E82OiJ+4YFV4yT2d5S2Dv/XHDNuk6DhzEOfSgXC5jlMrkTlKqAdx7N6UG
Sc8wAoTf2p7vz8GlmYUL1Iuo1e2SxkDYi904QyyVtJXyybQP1+dS+LjLY3BpZ+EDTaNS8pmWkrM9
ZPukAlc23A9a643T50HeooVfnzsKeuBdUO1aytgo1RzH0hASDOUf0vSD0rT0dP12p7kYEBLb4CvF
M3DhDie5nktbCbg7YvmTVjmu3Vb36rCV5Vsfyv/MmIvopOolP5NlzJi8q9LmvlQeTevn9bVZ2wO4
W5hMdQAnRI+XW60zLXkIYcQ6y/FJ/t48O11Ax/6v/5+RxXy1zaD3qYaRTOtdc/ikZDDy6Ym3Wahb
8xUmzflk/KnFwNl8OZqK4ZS9aCIcxFZObkbQA/2vQTFuLYl+v0z10izbuBvXZhCgHw9yFYzHO7Yh
pTatcRZclVYsu9zypR0coj7eQaV6fRbXtsNbQ4tjpJmDOqhZQ26pSb2Ex2j0k6LExmhWjVAXtuDH
Jypeikk7xkyXnDCihtDjZ79a9bgZqq7YQGqJBIrN/wXe7nKVGg2BF7mRoYjTY0oht6CD3IxH0vXp
WlkXhWK6oA+UuYKXBJg1atz0XgIPywfp0RyLnd3Y4Pi+bTaWinBh4d4wJDRrAIbQzL3YdH5vd7lk
AaJqu1EMh3LQRhyx4kAFnonuVd6TsBcszg8UNXU8lODqgFkmNHATe3lpdF85waHZYrVcW5z/2RJT
d7k442QmfSyzOHnq7Id43+r6NiXquhGhPiMKhNDJXBoJ0lDp/ZLAqDGt9gxbbXqQ6l4mcdcHG5fP
qik8NSgVUjjg4S9NxTktAWqf5oIVpG2zHRF4VG89JtaMgJWmmV8UgWi9vTQS0aektTnMOEH02FYQ
NretCwfab7+LqafANyYYeBCuWSayWyvWp0TQ/ECmolOsS2/t7uX6oVkdCNkKWKzQb+EFfjmQJJZk
udQwEZWzJ6FjkgmKT2PDk60dTUOkoLieQVMuaxpxrmR+SsqH5wTyxJEGmuwR6RsrjjZmbO3gQMoF
kojzI7iqLodj9U2lp4man53gE619DdwAgntGpm0Zdtz99blbG5UYEhE/C+QsHU5q8Xqxagc6oSi/
ifXYY6spSGuH8xagd2VYqmiLId/KsIA/Xw6LJm+4wUtaHuYU+d/uRslPsxydstSg+38jd7Eyqgtb
ix0hT6YthRK2hlt9inat7DVwkm8t1JoVHBxZVhw2PIqLEdVqIxVwkANEbfPAraQgctvqx0xcvrPk
zN9YqRWIIaRlb8wtBjVPcZhYAicvPzchAgvNpyarDzr5pbY+6tVnY/xJ/VCbXCASdkC7MhRqzXB2
qIlxQnbydJK2ZmDl5F180iIQy4IizmIwGeewv4P7ah4+hFvlypWLChMwwVLh4zJZVi7mtNac2RZ9
CVPmJsEnpX66fgLWx/CvgcVNWKQIyYTCwP+Rdl7LcSNJ274iRMCbU6ANTVMSjbgjnSAkDQXvPa7+
f0pf7Ew3iL8R0sbuHs0ss6tQJivzNRauFchp5/WnwTn8bzHEIM8e7xXk4KmRoBx09nMffB5s322y
jfNphUAo1se/AxEDPQuidHofQ1Rkpgyz81BSbZ9R/hJ6DWPgjfBIPmplgPCTiRXInCYF6uSycoj0
NrltRyd141A1vA53yafrg9/6gottEmSBbSVigm37OZ/+lvrv/9vfX+yLSG4n3cda4kTxf+8YzX2H
ZdEfhKBaQLpEkikv6+89QIlASoSIHP0qNbwbm62dtDpJZxEWk9RrUW75E6qBRVdD9pexhDheH8Pq
OicNAyUp8tdl+qLNQReY0oyIZfwtGu/k/CtqXNdDiB+5SCqxSvo3xGIQkzZi01kToisRpCq9Tj3I
zxPlnOth1uaKGg6ETgodzjtZF11u+rjqBGOj+ya3X5tNLu7aVJ0FWMq6TH43KHJEFu7o5VEauofM
lB/iIPl5fRxbYZZPCjMJ4gH/2pPeW25rPSih5G0VQTfmSlcvD4Vp0DVpnFWGgj+uYr+o9t/XB7H2
zZGuE9QjVbjvLHZf3neG3Iu5ygf1BgWzN1P6UFqwxtp5Czu7Ohb6xyAeYRa+88lQct0KQ5mxNOXr
iHlJYWxpbov7armABW33vxEWX0QqDWcUyq4nf65+5kgtunAPiqp5sfS/xuRhtsKtiFtjWnyfOuvn
zlLFmFJ8stPPabd1LYjf/H5MmtDx0anqO4tN2WWxUmmDJeh1ab+rlfDNUevdnDQY9poedkLosOzi
2fgLw6hb2f+DOhr0A9DUgJHxkVuCS/KpnKcRLiNpXzm4fhjeVb1+Z+Wv86Afa5k2//X1uD6h/8Zb
3IKIs5O6m9yCvfE5Lt/6/vH631/dtELcn0cztnhLKIPRIR1LMQDdXOlgoCc6yffpps2N2DTvvpl4
+CH8JJx0FqtCC0j4CyuAEDTF36t0dmfIYmZzk6r6bquYtmIsqiPWDe4UohilwWXRWEm6YGgjHptD
2sMq0qcAvGEw38z21HuKIfmeDOfq2W4hNoRaER/ipnos4/hLb0utB/YfzmEQBPgBxM5NArYHSlaJ
WI/TjVtviNXJ50Vsi1/MRbPIN8e00K06y7mHAx+vA9GDN9xxSzPgWhQQB0suD0rTuhSERKm671P5
ua8/dPUfXMaQe1FepvgG/HZx0Oh5UcR2WOcn3/Y/QDaL0L2SQ0QetoBrq8ezQ+YMehYyzPIxCVK1
mqWc3HzQ64MyRm4eKgCK/T3o3esbY6WMqYp3kGC08zxeXgRy3EJFaFlGVgtQNjjYw872/5amH4Md
39DRnaytjsPaVj+PuFgNqT0Nc9kgg2zLkps4r/6mFcDWmJY1rL4c6kwiggTKpO4/VahOteZdZatu
U5/0dp/EX67P4tqYRO8GLhXNFP6zuK+zDMHKWc9PpfWmxdDE4v31AGuLmwc4ImgcyqazbFY2nWLG
VsnRgs549sVKq9ozrSw8xT3WLNdDragcAPEDbofv0v/Ju10OxtJav5VmNpIxQ8cvHptcPgRxtJfV
Uykrj7MQhzXeMnsrmV4bI4OjH0vNCb1D8c/PXkJVXFhlE8JftKppX8ah50Rv8bzBeVsJAv8Ukghi
UyQjS9cuK4yHUQ1B71pGaj7XZTAetFEb78q297fu8JW8hAsc/I8oCeHmuHijllHdDVAhUPqM/EMV
Rh+1ENSR2u7m6jhad34xclDLA0Ijn1VIkJbTP4L3c/MHGwHqNlEyV3UieiR+t6H1sHK8XPwwsZzP
ZtocemRAHPqciuJ8CTGEiWilmlF8E1sbx8sKdBOYxtkcLD5qO+VWaHTg1ZNuOmC/UIXoIHzubFSw
tY+KduOXJ3NMd2a0H5P4bp63gJrrQwVFhLg3G2gphFUYvZz6vARPSd64U/BTTWBwGrdq+tf1XbO6
rqjx/zfO4lSjkD0hvkgPNxsm/2M7ZNmtEU0v8GG3NB9WI6FiAT1cOKMt4Wy2MUvGUKIurIGXNjD3
woK6GM3D9fGssJv5cGdhFkdaX4GoLVXsEs3Zg9kXYe0qu3PuH2al/570OmdAtQcH9NAH+ge5GA5N
2R/6AeedTJ73dtB58rAl17uSYIF0A/wuqDZA+RYbCjO4YqI/woaS7egGoYtdaoyfzbp6zOTudbTH
LXXx1YAg/bnsRYV6adw2+kMVmhLUrgDSSmHs5NktvnTJsEu2SGSrZ8VZpMU+wSWa6nVFpGl6UZUX
KU5cBctS06YSOB2k4WXj867cWACKka4ClEJpYTmyOHHisIpplA+xPHtylcV7oxzCXarJgdeOqe+O
VdLulNAfXWR1+tu8D6obvUTGdw6T737ZjruwLu2Ny2d1cUPVEvQWmM9L5Th7UMfeEIaXTX4HNtet
5tpVu+frg185E4Bts3WwMkIXaSmMhFpXX8YKPId4qp2dPj124pUdlI8h1fr99Vgr8/zLiYFKqHDW
WQKWc5/wY8m5YOTa17pub8Ku2aAErZD0eHLQK4VJTB2HMJfHeVz0vWzlgCvaubrFwMX1e9J9E/HP
xMtVGrjVa5G8zlnhgqv6og6xF4zjzqJ4OCiFl0+UnNut37TyIS9+0+ItBOyeIrttQy1PtL/maL5J
6YTpWYRosjuMz5lquLnS7/r2Q103rDX5W6wWX3XOmUSPNi7ilV188VsWx0brx+okB4AbgjDVb8EC
W66cTOWd1ZW+m85Sdhizedh4K6x+eJzXBGaDw8NefJQ8CsuhHfgolRE3Xhk2JLuKPN9eX15ryRpO
Sv+GWYxtiBontUvGlg2fcYhyVZIKuf5pBz992fZqGGihpd1I1SYnY318NvhPkikZau/loiuLsJpn
HT1bKTJUumpju0/TCORx2SpYWPTKfI/MZ/2fGOfg27IbpQ+8R5O9JFWBp0h+7Nlx07lF7PsbKcfq
ylP//WGLGTG7ZvLZ38BM5BxHgWo3jW9/QGFiy50FEbNzlkENeqI1tc20d0GwDwLL7aafTQjW1g5/
/0S8iCQOs7NIbZMMUGyQNx+7uwpiu+nf2umWPNbqDiHlxpwQKBNP3MsgSVdRfRHwnzb2PaM7sEnj
5ruT3uXFt+sLdnXZ/BtpqbugZu3Md+GAV6zhbu6e4sjc2BLity6qMBRg/hnLsvUUZH0ctzFjUcA+
J8pdhttoZn2K5RdxmQhRBaiv1we1Pn3wgSBlg/9YFn7MAsv2cALJMkP9Ps6NHzw2mX8MHN/NuiE6
6moXf74ecnWVGzwrqJk53GKL7Veodc73Ij2r9C8J8oFmDDJxC2uwQjhmmZ9FWZzis2lPYzaavJaG
8KSPXhHvhjx1R12GODLCQtQbV5qb546kYbDr0B2SxsXkEqWHsbxzsmaPSpQ7GIGn1+NOo0PdGru8
83m8ds+Wkm9xj1eyKH6v6PeA6YeNvZiVfuxFe5ffG5WhayI3M4Q/NO0ulf9qH0xr622x+g1MEghc
YAT2Z3EIRG3MUDqRQ9n1g5x3w7HtVBzzBmejMb4VSPzzszOgt0a5zQouU3pNnmE9Wi3ZYTBtrOI1
HKoOBpXrCjcFhYFdhsEk13bimjBVfqdUuafkt0neeSi/sHnyyNwF7f7ZyreS7NUjgUf/L/ouuCOx
u85GV6RZ2ZAtQN9VH3UreLB6Z+NKWF0WZxEWj7PUgsamw4s4dU7hjprlqpH8NQruMYZLXTs8jfpW
+iMW2rtD6Czi4kCdcj8qJwHbTEPpBkEPGHH9HiEM8rHAbULnxhxuY0XezWH6n6byX64fDtdnFNW3
yxmNdTWVE4vx1mZ+q7bZTVFtlFFWU+h/xocP8mUE2KWkBEJ0pRo0t5uDT5BQP7a66erxFkxwfVmC
D0TGmjrlO+uNPpKKYU6IVVSdV8f9sS/MXTjNtyhgYAmmDR7l6+fa6Z7DOjyF3RZMbXU2EWKjFoOO
jbUU3bAHyZIUgfRsprRxVfCXT3lVj9+vf7M1oAh1L7pGKDEJ6bfF7nPQkNDSGLYYFRNvpkcxZspu
NsiYA9Urynta/y2OEfqdPrxE7bxPehlr2/CmTTSXRvdhUqrbOlbQhYhOQ2h+u/7z1ibh/Nct0pCy
RcIjGvl1MiYgQWNDxHm9HmHt3lZwJxAwdJt0Y3EMaB0StWUFuDVLbwMsY+Ooop4AO/yGS5C3TH+T
6/Huesy1i/s85uJgSEw7L2DTM+fBt7jXvSDpvKx88ZnOpPl5PdbqOoYHB3iPFgIc8UVi2utpHVt4
qJws7TUD+JBVzm0RjF+S3kBx1XzQ+71So/YVGl+jpNjKUVZkqICKnYUXX/jsmLWLOMzsYEIxvXdR
7EmONGXAX1fHvpIf2vYpkMLdaAI4qu8rKsv5EPZuzcMJCcdd2NUHwCcHhxRj9mdPz6WNI3r1IYNe
B/xy4dkAsPHy5yWJqdWFw3uiqFIv9UOvb54Uo/CyQH5qbMWrfX+PAJyPDtvGdxHzvjyrzyMvzjIl
bWA2qzI0s2F2I/jc4fAhb9/G8q0a3zRtduWcvnh1L5HbKL6+b7a2/v9n7IDJEXJFj26psiOrAboB
0DBOnVx6VvVY2LmA+Xj9NHuzChLOQV6nva+j/ub62FfXP29TocRAd35ZUGszY+j7YBC23eopM/Kj
jkdIV9SuZTfHCnL59XBreYx4Cv833GIJpgoMtUg4raTBE6yooxQ+On8CxKS99G+QxTk6R7WpoKzK
w1RD5qZyHmrlm5LdZQ70LmS8r49odQKB/P4SfABMsdjTdjFUgLJZO2rteNGwr43Yi+WvJSWGOdq4
IbZiLWYP4rKd1+LFHeX7uOFR0XyfJLcjBTf1ass0b+2Cx9D4n4EtZrFMRk58ESzM+oNk3dmKegCk
5KXshetTuH4unoVaXC0aSlGBLKk8PpE5rYv7RL33DUjpceFN1nfSsz4GgVedyrLfyGJW1yO0aR69
wo91qbM6S4jHOTlHomKHXou/Q1R5Q7kRZPVe44kAKJj8gS7E5cFmp06htB0zCWfyaAd3TZztkp6j
1j+0/Uun1m6ryN71OV39emcxxVI6O+sts8RrYCCmU99m6ld8JVxIMUc4aE9/EIipo1Nocbv8OtnO
AoESt5GAqLhA03E6FlPfk6SUM4pUgeO2XbGRV69+MEx0MbgVTaWl1l/YBnXVDlyhKRoTMIL7COmd
LXmaX5nWuwsByA0Zp07GuRStM+W4L1phXzI46a61m+7Wt2iyGHgcZ52NmliK2BEm7/OPuElRXAnd
XjmgAHYzI4Uy2Vs18dWP6XA1YgJH2vCr/Hs2x3Urp13nsErr7kPVZLNrF52r6/Nei7mir3/PtQlG
W5uighCqpBd7uXACA+EuXxUOIepPnVB9/7nf3PHioFrO73mQxepEcqNtotGAbBaWO8zQMsAN14ex
dlSeR1jkdcoQD2obwu0ditRTu7+V/miGmtvSIFIB5F8PtvZ9EIATRjc0LIAXXc7Z5PCaDEiuaCkX
XpWjaTROt02Ithm74Xqo1c8D615D6RJclqpehippDJME2JBuzdir1V3e2DsEuP63IIs7LbNQMApN
Js9wPud940bRPoXe/78FWVxmuq8MVqRZ8Br7O1tSPDN/kOqtnSM+87uFBn5OGMiRWC0liecujg1n
hlDQm9ULRTivnpPPXaffjap8bIryR0C78vq4VlceALNfmjk4mCwWQ6/2UqLxlDtFUXUyTDra2m1U
0nQAnkUp7Hqw1Y0EGxrJKXpmnPeL5aDpftW0qFcocstlKVvD0Y61cuMyWV10SNcKzR1g1MtF12da
HkpjBl0gcXJPqPB7utkpXJhDfrw+oNWtBJdWCO8I/tGibDJKsWPUMswEBwZ2qb/WYXAYu8S14g0R
t/Ux/RNo2QJswVZZfgG6vcSPu+7HvTN8TjZ1hDaGs2QfonXNo2aG/W9YPsKj9vfa/hSm1T4zg/31
iVtbCagYg2yhjIYix/L1NBVpoyO8dAraGaCDqXfJj8KUthbc2urWuXt/KdqAuF2ESXtN7zqT62GY
+vtJ4g4sg/It7JQnHW8s2DPP14e1NoEcqUgaQN4CD7dY4JC4g6CSIc9Ude3l9luMpX0gNYd8eLwe
aI2GwaD+jbQ4jzIL7OQgN8iz2IXtqRNKsZbTGI+NbiNcLtuJV051e6sHSQ941HnrTD/wOk2WPFSO
TrFUmV6DAuAf7IfzX7U4TaQojrDYZD+U2qtl/63I3+jJhFn3BzscmzihTw11Ecv0y3NEHfIMY6eW
cwSfBrO9E8f90AYbp9XaaQxlUbj0mni+LBNhM7Xx31LhGagFSsA2rtFd8dVqq7tGlfZxR2E02nIZ
X1s/7AngoEiFsYoWT/vaCNrcnsBpF92suWH/SdVsT+lS2R27rWNyK5Z6OYlARVrbECh0GvV/5dG+
S+NdwIvd9+fd9cW6tgupkkHGo9evovh0GYnUppClCecQTR1PsaGc/Fjaoz5wTFPzUKbJRvt87QED
SgSVeLCHurpMh3Wl1susBXs4ZU7mmp35oRnRjXXuQ0PYGBz5f905o7lxQq/IyILVFn4GgLYRpVw+
rfUwNUcphL1jhJR9wvbRj5qPOa/4zNaOmkHBc869rIgf5Gq4N2ffjYbmD44fB0NKbGeg8CFBeDnR
6hRHk2pB73Gm6m6orP9kseaVSX9jVVstitXVQ+EXrCCfFrTIZSjWZFIoBjjcHJWP0Rk+WMB++sl4
sDeT45VQwrhHRzMSHQZ8Py5D5UgROQ62kyc7f7Xr2UPWeVflFk3fz9fX6WognmogLZF8AHp/GUhV
SgPBYr5gpTxgwPApz37m051kWr//KkRXAqwiVXM0WZdoaaOxE+pW4H11Sb4NACxlcnP8EybWRZTF
rqv0MWzsvgDjS10pth4jzDvjYkvVc+WQvIiyOEW0uQ3LUIBv+1762IO2MqVnVWpFlypvo51vtRtn
/9o+IyI8IIw7xB2w+ErlNAxGVAqsuWV2LiZuKGo+msbrhNiNXO6LunCLoHcr+T/BELhAyW+vr5KV
VMxgcVARh2DMfl+s/MLJpX4oZPa5Prpl9pOXgF5s1GC2Yizeg41JY0HtiJHp6M9bj5qtu8bvy5UJ
7SDaCTzTuXOWKIAoTWmIlTDAY/WnlVMrqB9jROuuz9banlKR0udAxnMS2P7lnurmSu6rIi1Oc6QX
x24yS9fPtLdSrj6isFBv3DSr0fBhhzxJA45wi2iIrhroqwLJDubbWkXfpqqeOy3c5Xm3MbC1T6Ry
vVDloPTiLIHZlayWpelL+cmsin3ut3fUVR+SXnu6Pn9iNS+ehDCa/g2z2F+q3Yy5ocXFaehTzDp/
dtWWiNT6QFCAELqCvJrEnJ6Va7omREeqSwoG8koA0/ks9z+vD2LlRha0rH9CLBaBNbb2HEGrOSkw
jTCh6GvXaWf6yvskGu+tUd9JVXkvZebr9bhrWTKFTODs+DmA+1rihMqchKq1DPiuRa0dnRJTtDLS
Ojfy25xT1+a4Ijk5jqNqvA6aBdeotLwkjzWk6i39lm6bcFifEP65/sPW1imcK3Rh+VGC/HM552U9
hINDKfKkVtMRkX4S+PkwaQ/FvFXsWQNbokeJjohIhbjWxOc/+7yj0jck0axTJTZuJ7s6zMmtVtl7
a3CwO/BkundD5NxAiveCT05rHHxr2E1F9GmwR0+tn019C4aytqThCOLxyfApDy4upnqCyBlERXHK
K6Ny7VoPvFD3f195l7flWZTFxqmHQS16jTU3jk3NmVMbnopPiWv7U3m4/jVXryTuJPguGtbtVDcu
51grCjVS5ryggPLTqhRvAMBTRqLzNsiQ/e9L5WZU76ccXKVj3SL4vHHsrW1h3ilot0JTJkVazOg0
5FXWdhUz2ki7KD3Otb8Lx420eivIYkKNMYNhadXFqQDUQz5hT5WLWPX1qVwNwuMZ4yFkiageX86k
I/uNllojQcJH3rheVT/k/e/bmnPdCT4C17dwi18klM6QzQVXeHkqg6ZwrfSh7OM31YDYkv7J9Qfs
BPlZHovIw4qD4Gz3NXHQmW1blXic4ZuUS98n9YeSRfdsrOsTJ5bY4p7g9NZhDXKeoHCoXQaaYjmS
mqTFyE3HjdsppYPUBne2RaocDzsj+8/1cCvf6SKc2ONn47JaP6Ou0xQnu5tcv/imJDQ2Nu0t16Lg
iic6GzaJyhI06I9ZhWOozLoGCZm3zTG4iYxkg1y0RvnBLZ03DN9HhxAjfsXZWHw5ZEWPZXlqJPs4
OPqnMPhcdtGDCQtqbspdUXwDQOjlce02fnYES4AZeLux8FcORUb5yz4NzimIgssfAWo5T6OuKU92
Ud4WdX2Xb6ngrqwQqCiy8IenAkvz6zICZfIu7eK0PNWYPlT+h1A/Buhfalno+vjMXF8fK8Oh+MqV
T2NGww94MRwLbwTbSqeSp76izTtWf/XVCEOeINfjrA2KNi5OWlAVwCAtDqVB7/x5nlTOC6dNsUxQ
81tzyONDj7Og65cwUuw53HIwXxkcuSUtDUaHMKC92NQZjaahR2vkZKTlPhGa/k2s/gGDkqnD4lsX
RB647Zefq1VsQ3JGpwSx7djHtpSSuyh0pDu9GJuNHbAyieIroQFFzmwZSx2wvJY7ipTU/yP+hcNo
9NqdXnWRa86mdshzDImsotU2HsFrk0hAqkJIeaLPvZjEsXU6KfPzCvXf+psUCmCu4x+vr46V8wOo
MbxJKk9wdJbQ6sg35HoM9Qpd/Acb0nPtlHCG/0AwAp4rirJYhKgONoCLL9VPamMPUc11Et/Yc/2W
xX9CokPaAOaCzZcSzf/LGFqrGHWnlfUp6s1jYEk7pQr2XeffXJ8wMemXtwiDQPObhhD5MkJql2Hy
om4Q5Q14rZnBqda/mpgr1lnr9tGW4NJWpOWkxWXKtRgWILWfrfhL5kMFMT8m0pfrA3q/yhgQG4hP
wwuE/Xo5oBLZgKDjrj9JCU4U1i5PzN31CO/XGDksYpLc7Zx4KI5dRqA9O7WlSYTaP1o4lbbtqx1u
bNDVGBS+hHswH2eJXpWrnCpbYHG514929Ip4Gnrc14exNlEARv8JsVhghlo3QTWafHlc0fJemCBf
D/D+g6OowG4XS4vTerm09FwOp1RXilPS4AQVmnKHa2ZJi7MsY2+UhnmjTrQVb/HlgzzXR5lezMks
fM2z9cq/HTPpSy6DitPqrN6o2Lx/4orhQSyFgICFhCrm9yyJyHwpzDttZhlI2rDLMRZxde4EZaj3
av93pbW7USkk15+GjS37/vAWgYVIP1ctHgdi7ZwF7v05sjSfjBnMQIZxRR7gDPvgN6EXJY/XP+Ha
GEVtVCggQiFYahNCnoi7XOWydaz6lCFHgg+jj06pnR1U9J8L23LNrQv+/boUYufCKYIEGjTzYl6L
pNC48OTmpGlvrf7QbPkPrEzfxd9fTF+uxjj+afz9YYx4IH7w3Tj4WERuYm9M3sp65Oxm2riNAKos
CaxC1cjRZrUhwft7SD+wFnB0Qdt1K/NaHZAIg14gd95S5zfLGsOaR785haZxU1pQrV86qfDmqr9L
jY2eh5icy+uCj0PlEG1PfFPeYWALZMBnVY5arovILWDK6yGZ5cYRvhoEzV1RnxL08UUqWRcS/ow6
QQLmq4hf++6QNq+/vbJxIvg3xiI3lhRkKnAubeGoy56dxncVyLoRSdQpkvdh+aYNSJq3arSRva4u
bpwRkd/8lacsFl/d6745TVkLZ/opzx+HYau2t7roeNlo/HlqIUunudQuYKsUTXuSq0/p6PNeH3ec
SKOq7q9P4MpI6H1ZtJxERQfht8tTqM4rWcMjpztFMFv3Gl5Lt00bORtn+spTjVaPwNvT1QPdsbxE
WqkNfafTu9OUz17qpK9FaD/0inIYkhZPu+Fp6rInfc7vjOhoJneK/Wr2X6+P9P0hCKQE6IIQ8OIN
sDzoua7o2phaD+Pbz/chXdNDLKlU79TBd2s1SfdhQNsRGd9bY5yy2+vR339QooOgwTRQoa6w3N1t
SabTVnZ/gtHi9c7spvKR29YtzY30fAXjTXOP+4QGB6prpIOXX7SJ/NpuzH44tUNcJcgRptWdrOX2
PkcCzIvm1jk4TuZ7IFJrtxwD5SDJTXG8PlwR5PKA4UeAsOdNQt5Lq+LyR0RKZsYtC+uUzf5uDODt
xqMr1frGPlyZVUpnNJNYv/QplvW70ffzyRjQKrKHffypCQRF6BSW+UaY90tHPK/QlUKfljTbED/j
7KpuKD2nVlLLJ8Wo5PtS6+aHUIKdoPXpt9ZCX9Cc5OZGT6dnwKnaRp6w4otps3Loo4qSs2YtB1nO
/WyPhaWcDFQQJh099vmlTB/Sv4d4l9w789Okxi7uf353MJK79ok/dJz8l/5nrj8n/q1sRt6W2sr7
ebcFfc/hw3ItsrEvJyRTcwMmXaieorEp91Mt19ajk8d95RmhUUClKSmIb5xUKwsbGR1kBwSImk+9
7Ej1nZr2bTqjqG31rgZZJHM6CEm2ixyXq1fOrkit/TTH+9r8/VMSGCTqxJCFqFXAq7kcb6DEadGk
inLSMglnhMQ0Tk3UVi/XN83KrII/ADxCki2sFhc7t0rrHkxswKzmkXIr92YtuQUEGrfTeNINcGQ3
zor3u5Sr5VcmQKOPEYqU5GxdV/E82lY5qSf4UCriPCbCHN/T2qizh3gsIntjJf+qVF2eCjQPnF/i
IzQV33VPCoybEV9qlJNs7rLK0y0MBdxS2yEEiseA8yEDmr/l2Lw2qecxFxmCHPtGPdiF8oulXQ6f
ul1hVB5qite/3coRgYQaqxL4D+x2W72cyqQi16cYo5ysTO9rbzZaJfPSos55TqRJVXhABFEotst2
3gXhDC0lkxBpuv4j3qeQpMTKr7Ir5GRaqZc/Au18Wxqlnh8hKeqRaoa9GxFQOShxbd0ac3QYOj3a
2JZrMUVqjMILL3Uo3JcxkfycR42mwGmc7NNkhg8TDRS30JwaUWH5hFX2xiDXZpoGsUMiAWLnnfVp
ihGx3qJadMrz4UcYQmBCV0rNQHUhMHWTx4knFY1bJfXG6l3ZLNwCbH9uVzrvS4igUodqHY2ceQCT
pL09Du23Qs0cr42bftrIl1YWLcxyYXynCKT3UkXSyTLyP3RZT7ocPLU9xNOk2ncm8hKkDNfXzPsE
kFtNB7NMDV1cpYs1kwxSWffI16BpqoffKrPuD6pUyxuTtx6FWh44Mvb9EgoUGFExK5xAJ6CckZtN
ZXeTlMMWOHXtE/Go5g+xLOjdiGk9O8+GoS2G1Iq1k53iBi1r3U89DFqvArx1e33W1iMJ+iBoP6rX
i1kr2WlJnKQaTtzG93Ewniej/SD1WzZoq2G49Uk+yJxReLkcEB1DOlwpTvPNrKIsMQbOURQxbspK
njdKVeIKW5zNjEW4gpIdc7EvymFzKBtSE5jqyejTO7AYnlb9p6plL+s/aZJ05L+/PYM0TTg1FJgM
mCIuhlZZlhp2sJRP3fgln1PXgfCibukZvF92NApZcYC+qPBZ9iKIrOPhinqmiVwi3mtOOX2JzTHZ
OJBWg4AmoRYuJF/txQ1TRDXreQwIojedvKuqgs7MYJd29CeBUM5kkxsU/JcofKdLyiI3KlModVWe
mmfkPcGct3//7pfh89PSQrSZYx0u0OWik+daj/GZMfHkaTJ53zhWX930EymQ2+WVEj/9fjjWnUy7
hBo8793LcF3r100RhtYpterO7a3+WQ/tG/P3yfXAFv4vERAMMm0RZu6qAbnJyDqFUnUSUdDV+e2q
igO8jIIXuuPCim+x2pxUmFZLgYU9avSZR4tPI8b6u0rtLXbO++tBBEJa8lftkEP7csp0XCQn304s
+j5fm0R6KRBrz3CSU7be7WuBDFqO3Az4xtlLk5566GS/DBFrNAvHCwa0+AKorjIajluf53qkd24z
A6gwuZP5POi57NX2q2aXu6FDu8veulvfJywkKv+M6Z3Hd9hWDg9SImn+g1LUH9AgKaXmgxJUPFI3
9FTWR8WhgKkHwpzLt/hQsY3nivlT4yj08kAND3UZfSqyIr/P7WZj464cRGBzhB8QwD1KyouN2yHR
2mXyQNYQ0jx1JSV4tQBX/ri+X1ejiJ4MeSYZ2JKJGSWq4edqpaLIEZeVm2tqfVRI/t6uhxGb5fI+
wtb+F1KU6SO3XKzxqlTaoMyQgm2tNN3FDkyBVJI1rzKVcX891OqIQJ0jlgD0HHjv5XYqIlXJh6Yl
s9Oj3kNwsEcTwLI3Gg3rUYT/GMcDB7j452fJCSKBs22HPfT3OHOekB+JD2Ye2rvrY3m3utEZ5NBG
yRmbWf63KLpKAwpRATIlpy4L3NrXnxoaZ43GdW7pz1rRbEzduwVOOB6siPiCiSZLEV/xbFBGMbfj
5LfdKUFjOeX8cXLHy3Cd2dq172YPzK5QUnSAw/3iJV4G8kfAcLGidhiS9a9o3WYUsaQtM6pf59nF
ohNRRI6KOgRJ8XLRdepUFkHXzKdaqAp6pjalAUz0Xv+eIlLa7oxYyrUPo2T36X0cx92To4W2c0x6
M7UeCr/QDWBxmj275Dtht2v00fxba0uj3PuGFX21Ed98KXxZwaJ7FEDKsen0D9owJN2ukpTqKavz
BEXesnBeizHUfhZTUf0wWnX+mMZ28pInav2YtpO0TwM/i3lAa+Vzj5IldS/8xopdOXfDU0wt9eOQ
xXMLetyRun1PWfeHmhfJ92zyo5fYD9PcNfKyePSTWU+9cjbMBw1kb7gH4RmyxxBP+CtMVA56vx9k
ehHhMB3UuemdIzi61DhkfZFEL3qRh4Wrpc70UOu1pB/CSJXgPBrad9OP5dYNgR/ID0oVpY99htTz
hzySeBfP8oTCU1j5NAbSbJBeAjlK/pqtvvg6WI11G8vV9BerPEndvuQp5GkTvEA3YojZrsmKXtlJ
fpFCF+277jmgdiEfRluLlV1mKFXstW3OKyMN2yZzq041PzezNnb7Jo8L32X/O9/CCHeIm26cYoe6
2Sw91qUUEq0zo2YXGLVVY+oZI6s2Y//zJcqDYr7tmDwT78VBa2+nMciUjUef/i4FZ9mJAhONOi4M
kCqXazxS47BRh3E4YWaWI9k89Txk9cIcwoM8O0O682NLfupqBFbcLHWi57ZorWgPHSzX+ekF30Kp
nL5hupTsm1+mIwCQJFYBq8bMuqHkdcysUF/bqdgg9PtUtg34ZmaUWa6SWO0DOYXMPE+QIDxfI+/z
kAyUH6hPZnuU/KsfoHbqaucoc/smoRKe7PLeRgzSMJAf3Ut1q7xgq9wczWbo3upC6aQbCCdZd7Ca
vh6PrVN3004Dv567oFqsp7EZZHkHxShI9/04TwV/qsGjwe0qzYq8vKZitJGkrZxYPKgoVAhsscg4
Lyc5nvoyzE0q04NZwiw9mlp46Ks3Kd2S1n/f8wBWCt8BqggdHFp6izeiLeX9iF4dxek4UJ7QgBhd
B+nmwxSX8v/j7Mx65DaSLfyLCHBfXslaemGr1VJrsV4Iyba47zt//f1SD9ddLKKInoFnPDMCHJXM
yMjIiHNOHIscJY24n7rErQubeT4S8aIPLOlUWuAzeXiGx1Gvkz11no04aosuBFcETyJQA5fLR4E8
NTs9n3yeEDOXgoQGjmn+fu8lBLWPz8tkClpzV/Xyqe/bso/1xedhe4LKgjRo99C3Zi7GsDpI7rzf
HNVEng7Uh4U2/uWalsUc9HIJZb8ELvjci862VeHBOYhlcq3F8rR4kt9983ERwdeCYEiPxVpfFZnd
WmM7SQsKgIlzRHk8v2ubsn8wWr2kxGjsKQ2Im/TyahL22DJycd4va5zo0E4lmxrJfpTElheGevXk
DNJwMOZB2slUruOQuGMpZxKoUZBayw1ao0b1Tk1kXzaC+d4wi59qZ4/nKXa4coDtfShMpfMyRapP
tzdy48gIHCwlVO55oL5rgpUsFXFYqtoC9rv2nFo9yvZwN/bOSy80WlDlUqfXoUuZG30fl+3kxmJw
QBUkL7d/x5/NW31s4EekM8gUwg1cexRomNYZukLxdZItbygpn7vWaA5uMhX1MaKTeuyrxvSIl5M3
L3HlOcnQnvK4Z/A089TcfBz+rWNL93qlKx7zXpaeZHlZvqApMp5g7TcH+r4Zw+Qm566oo+pzMded
OxdzcEL/rP5gh2X3+fairk++Bo+HFBd6KvU+U+z6m1RNrmK1auEm+do0f6jU+ltXaXv9uA0nhdUL
JFdm7wB/rE5iNTOJgLxm8hfoG0+qOgUH/Dn+Zam9c3d7OdemxPQbg7cpgz1pMa4CGVOX4zLSKtUv
01p3HaOb75AsyT196qad8yD+UZfewHq4kYGxcPGhfH355SheRazZ0fxGjutHtWvnozwY5qci19pH
7mxTcFU7z5jM0HOWedhT5r2mKXCLELoYyMxf4MRXN0nj0JPRAk3zlYkWH1J1gYM+avpLYo6tMx9b
uzrrS+tW8ngaQiG0fX/7W2//AIfaFseT5a6pRjZMWCenYgS0kGmzU3hM+8nL5Brp9OWrIn+pkQQs
LA16uv0sjy2ww72HxsZ2i342zktXWcwjutyDusf+PCjEpDIfvjQKzD2qILbuRUEA1vH2ejc2XFzd
vNeFL9PNuTQGoQhhX72T/VxGK44sekELZ9D1k5W249dRioNjqw7pqbCS3NMWpzzetn+do1A+ElP4
mCSM060panY0SQHeJPtDqziPxhwPR7NMWrJOM/tRFFK5ExquAz72DCH5wwgRXp6rnChQJHmp6RDQ
eEzMO+Ryi4cwsDPGhKrDxywN8g9SMOrPdolk3O2VXjd1Vb4v35m+Jyynq1RBzQJ7tAeWmqmRF5TO
y5zMX0vU/5J+9IzEeYnK6LVNEC7U9zA2G6vGtNCbtsVts77m4lCPJlti1bVciBvbC4a/ysTXzdSt
rMqL2/P/tNb/DAoffxOBtTigSNRj0KlHV6r/Su30BJ342a4k5ExbYOLxQ1HXhTtayo7tjeMDcgAU
AevkXl/PrFpoVTBfgqKNmdv5QU1DxUvzgX7kYKQ7pq71RSFgA42iPCR6MXjU5TKh+JoTD2fVn0qU
RCu3QFDcRnZyCbJ/5Lj9wKiWg5TW91UdfxqX6Kj+GsfhW+K0R9TZjgFzUyLGXyzJbzh2x3DcA8hs
HC5wKRRIwFOIQcOrSGJTEasSMGG+oaH9aJZeXP9IClpszV4Y2bMk/vzNftPpMuXaoB6XIsMmD0+d
2Z0Cg0b33hTHTUO0oYiPQj1gfRdCOnbaKWhUaGTOh7H5kXQV87UM19gbnLxxZJAhIacH0A45cU3T
7eCmJ/1Ms7DP/zUYzeQoFDKGQxwdNW08Lt0OZOs6ZUE7gCYRkV80mLVVXHICyxoMPdR8I+mKu9DK
v3AV70lTblxu9K1ZlMXHY03rBoSSSiYCyingDvTUURfvx3uwHoyoBEfC4IDYWI6mObV3DViJezqX
/XEmzXoabaf7Qut22KkZXy8a5qsIhmI0iZB7vPSaLpL0IWpS2W9bFV20dmnPaj2kh9vB6DogMNcG
tIngwVCRXF9xKbgZTZsmxUfF/n4xA4RZ+/vQ3Mmcrv2FBI1oo0GD4dW9BiSg7yWlcrQofqq2R5TF
T3VlCIzW4yxPP4NafdH2xtheHwX6l/SsBK2I1HLNCct1Z3QGOFS+DvT+Rana4ZAWgflgmyDDpNGc
vNvfcWO36M0iEgjMTQyyXOWGMuFU66j5+XqaKginWtUz4s3KtJORXJuhBU8OaojT4LBjl06RSU06
RO2k++i+GAwFopZQ9rm9s5hrp8CKgw2BiCfVXBWgFisvgqnTdN+eghqNWEn5xal0Xuq21Y63v5tI
WS9zahwMa1SYEJe5Yl+0ubLESZYYvlR1ydmockK9XMjMe1e185wM89dI6veupq31Mcoe7CdpDq0L
8ZXfBOQpsIK8KDvDjxt9yBEbThKwalQ4dVdvy3BPxGpr03iw04LGQ6iOr3yjLOa+Wsba8Je8Njyb
Ua6nvu2k0+0vubUoeGZCtIqXKojhy0U5yMQsNcqZSCcUbrk8O2l4pyTq4baVrf3i3QiUGyeHmrXq
LSFn0RkIvJt+bMcAWAc9uzczbbyzgzK6czqK0YBb343n4Dzx3UhM6djBk14trdTNaQA1bKBCWA0H
O4qmR54/lTsrTrfjjxuJqLAFGoHVCdrZarO02UgbPXAMv4b/eC7zWXrMIB3dwaTq/d5qwvuC0ubd
LJmap49q8phPs7KnTbFxF9HBQ+BRoY8MhXANI4unIZSHoKDFLxekvNNDp4dHvfgLkUQTjRYEXt3Q
pHIO+/OztZsRb7gSdQEqlRRIBZxB/Pmb81E1jhwGi2wgwGfFDGaJpoMezZFLYlntfO9NUzwk6R8B
WCMBvzQVTmjd970NyMCMbPnR0KDcf0zmOFNdRxombUf1+/oo2mR6QJyYNIeC7BrdkmdZVCPdY/pS
GQSvTWa1/1ZTIO+kvteLEla4t4UQmGByXC6qXUyJ6CqbiDTbzU91cLRTptFuceO07XcO5OaKSMMg
pKBQSz3x0lZpSUaWSZnlO100Ni4Vq7E8jSWs+Z1LYdMQnV6hlMgTwlodQqW2jaId2Cmu0eJrFlj5
nSzJ1Q6N+hrlLAAToiItGN0cwdV62oR+Qwlz2zdCp/yO4gc426SVnpuxGR760ZAfw2lRHopJmo8J
DOZTmsj5uc3z/lOtZPd6kmQMIg6yo5XUwdmWBv2H3KXdt6Saq2crGs3D0HTpPxatrZ27eWPXkfFB
1I+tECxtETrfnBprbHjXxm0A9JOxw2VIIc/Mjc9GNu9s+UaM4nDiXYJVb/BoXuXDvTXRATTUwO+4
vhRXkaPou8ldnR0pCsR/16VQH436ejho5hAVJzsdy69Daih7S75WLlZtUkcSVTyCluy6jVBmSPzJ
SWQzoDhJDlUiT6+NFDndwQ7TE4CH4G5g9tYhzUm4mlFqjt0cfIhzp3lGQCV9ylL7q94gsJER+D/e
vqk2toP0hSYubDccdi3dLCv94HR9aKNwYM6vZkhXrMzD6mWhkrBzNK4vRR5bIKUAlIhpC2tyb9eL
Ek5RpU+jk3tm/reGlGGDimhZOXDY3x1cgILyoEYalYya/7x0s1kL294orfyptD8I6oayoEi98+C6
/nai2E3pi/otcWpd6WQp9HVSlVH2BY3BfFL+0ZVh8cxwd+LTVZ6OSBSdMWQ8ODfX+s8aCq9aFJbZ
U8Bl+pylsagrRhYDGYzkgaOzNxr8qqTH+5FejXgdCw3bNR0xkq287OuufCpyWf88U584DHqPeH40
/rsEneGNOshsJdKcTypT53dyNBEjL7JdrJO4U8UlPlAXX10MfR10WtMN5dOQhvpTUizLkbFW07mN
un9TiYG9ZSQ3Hio3yufbh+HKQ4VhoWJONsFdse4aaT1SoUvulE9TLUhHmhZWaDYFQai4s0qn4pQv
XfNvUk3vphZgmABFGZVXmJBVvfTWWAIVXShR9dQvyHrDW5OPuFPs2tnY7RyM67AobAF3AhRJBIbh
emkrMQrkWrW8ejLqMTgUTeVAIyBNU0pF+QiwNfptD4n+EHRTkrlWGKsfFWcq7m5/6T8v5vUec7lT
qkA+AwLA6nyOdhjRSa+qp0VpzM9wzVC1MybRPLc0PgCcoWSci5Msl/3n3OhRrYmzdH6Zyy5zFyc1
HzrJsE5d4PxSAXWeFmc+TTBAvCDtqp+3f+vVMRcfTNDw6CpQC1tH7yoeDIeh0dVTGiT6MVPtDwVZ
9rkqbO3XbUtXyQOWBOuYi1ETU+tWtUB6GqmCOnD5tDhKfKgZiYmo7ZTvxOHrYCJOlyCn24YqGlCX
DhDbbVDHZs0j3Ai69FAPhUppszHzl66VkxHN787Y45Vcf0PwsRowTBJYUXBYvZV5i88Zp9pkLt4S
Lp+LOp0iF80NqX6upjLZYz9dm4NpBcyK1FW3bWfN0zR6bVzQgbF9pjQC9LHoF9pPsgNS2I3lKGzf
jRMQ8CdOFP8Eh1tsXYWq9Katpdm2/FBNtdhlxmcynNDzjMKdzHxrYXSVBLGOcuwVHgOXWZq0iG1/
AmLmoa6LIDJQpfTzGETMpHqvOwLCfGNMuOubVI3aWmQwX9j2e5AlLi+q0jWnxH53tOfpBogMmA64
D6TSLq3YwJmXfJCA59aDetaWBiVnvAiClR4l7jhaJAtGp5duo5npDrzlOuCThlKLossgevhrDHIb
MGp4NCIHOYjpUA3BYzzF9KXb12VQzrX0+u7vyTRCE1Aj+GDEOlZvg7CbyzEhQ/T7OpstdzbkTPI6
20yd9+bYjLzhjYMeOCBAUTK6/KS6XSu8QaoS5lh6F1vc12qvSEdH3WsKXbnjytDqpjZrWwsKA427
zBwOavG7HF+sKt65K66iIkZ4IUK5Frp+uMnlaoJgbqNYSD+UZgcLuSxfC7nPd2qvm0b+AH0oaaPa
v/L1JpIyKbDRHumHGCCdEfbxBxl1jeK9Z0osBjU29kaI6VxFJiejZOTY6PWFcXA/5kxWpmna7lhZ
+zW3Oj5NGgOcSKantAq3UZfbTc/T6NGcvUpJvb5P3ACqpzWfp/D+tlevfQBbAMQgjPwZkAff63J7
RnO2jApE22Mmf7S7yasPVtcdbtv405N5my78MQJBm3Y6BRAADJdGZggWVCoc8zHUwuwgR0l41Eon
OC66VXwdeBc91LMTfu94sD4sQMTOobbEng357Zvcm+GLOTXZuRht9SAnII6MyZK8Kdf/LktHQ5c/
0cO9yXx/YsfqJ1OEJm1AjozPs36iV9oyN3ae2Y/AvnIv0IvyXkHZyqNb0pyRhJoOxdzUx26q7UNi
x+kHs22ns9SZRUjJrg8eStWuj4FVRh+stg2eLCkuXzu57D45DFS9w7J8vyxRkBzQtJEPXQelEmp1
b7RH3QL/60YKgM+dyLLOHdgHGKmCtwkakLrm6sADvs2XaTHtR+jbPNzOitreS/2PlPrD7R3fM7TK
Dyt5BlQArPxxWB7pq3vaqLl5/JwOX/8HO1xzAqEvbu6V9y5q0XWxjh3LmJmZax6dIv5R6fVxWqzT
bVMbh5Ln23+mVlF5NvtSziPbfkQT7GOACqxVn7r5qTNkV1XHnXi29f0c7hIImCTZVHguD4ya9bEG
C8l5zAb02EdkuO9bGMV39tx/0K1Z2fmM4jOtnB2uuRiVx1ckMVmZkwctCpQSc2PjTG5qFv2hUeM9
ZYHrM0XZXkB+FdjX+OAa15JSLkocq478UY2r2kPrO6iOQ9QN39pwsJiCYo3qzxZ2AmFozqLJm9q5
7z15UrvZS0unf+1tuYgODZrZoUtJWkMEYS5TXXO1cF5+VWpUvo6lmqjHJYsBs5lMUw+Oealk1WOv
o+jcqVWcSwd1hldyKuNEU3dC95WYLzccyvY888X8aKFUdblzytzHgaVMoe8kYBsG+wXs8p3eGBED
DyWGkv0YauZZaYwcbfNvC/9Xgufq/XCcpT2A2pXHXv4Ua/UeyakMKGU8hn4nPeRyQhZRnzP1bI22
i9Tu+Z3H448x9HUMkLDOFS4VNupsRN0c+nH2Ldak4zD/HqJXBrw+DtP326aurixhSvRIoFIiGrzu
YUvMZgVzu4SIBdcHNXiYQHTPe2pmVycQ/RIe2ERKnloie7ncR8comV5ZWrHf5PZTH3wNlPQ8MnFY
73eS2CsICR6DJUELpWYBGl78kjd5+uA4QRDlE2AcRXo0rHI8aqS0Xa2Vn8dam8/pVE7HTGE2gxkq
6ccpstvTHKGUMEb2cIZ6oL7II9jcUiGLq/Ww/RiQQT73hfapHBzrEyhMJOZvb8FV74YfLSiGIg8W
kl5r6s0cg16ttSTx6+SfKKyZxjQf1EU/w286WSjL1PMj4pOH4luevWTWslP23DRPdw4QMO0YWnUr
166B/zezbCRodTN3tYbqw4SCh84YXKgKkPYmgovx0TD+CptvfasfogT8z+1PsHG6YI3+9xNWDlIq
aWqkhskUxflnmEA+69xAOgyd7GnvRaKIj40X0hKn0SLeWZceEk2Wjhg3qw3mu7H+PQWLGw4/cqaK
quEXg+m6t1d27fpwLfmyogTL/bMm5I+FhsSw2ke+Evv0QrzGjg+FYxyN/NdtQ9cHmVoCzVwqlLTG
qSpfrgs2vmyXuhbxzlcFAtrNpS95uwMx2VqNiBfigUrlQhb7+OZ4JVnR9UMWxn5d/itJXvhSOI9d
8/P9KwHWZ4OK4IZj0t+lkbSeDTXp25hD2HpZdciYbKjMe3WRjcsFNCi0Yc4c9HUYT5dmJCvUrMA0
YmDN3ywt/yiH5bm0ok92k56qhVmpiHc3+ncnrCbX7prnZZZ+Cwar1O886rY+Kttm83igzciPuvwh
yzRXjoA0oC/1UKl/Roo2de+O057UyJaL4B2ERjITEtbVozuL6whO8Zj4ppR4xRi7vTG5YbKjB7C1
HDA70BUBZ8KKXB8wvZSiRdcTP5R7VyJawi1zeYsM+k6wv0q06DUDQAJmT1OLYugqaMjKoEZhAPCy
TbqPpZKProiwh9vOuLWat0bUy80Bra6Yy9QkvlAyNqvuudJKN3Vewsb+X5Yjpoo75DxCpPzSkqrX
k+OkfeInVp64jZQ8y9K4V527KnnDjYCaAUFBQQuJ8svKylSXVdNk+MCsDtO5iZTxODmLcWiAXFFW
sv+eJU2m1m1kx66YnGMwOsm7gz2XHdAMIXMs1P1W942uBhMCg3LiW7ERHSTHfmxgrx0jWfs9t5Vx
mHQu6tu7uOX5DL+k0k8vhdi4OmIolDRTkAqfTJwzL4Xljkwy9RKGl+0sbsNfiL+0p8BhwN5aty/M
Su7rsQhTFL9+l3w/AqSWNp6g3rx7SReGVhsZRn1f6YmU+IaaHUH9PQSj4UOkPd42s25/4S8icQOS
iziKIE1cemUIuW/I4zRl9LhTH6ugCEd3XpxfZpK3HkXkyE3sQHEZYjaGB7Uad1vXG1t38QNWW7dI
MSMW6zL1W0X+zsjxcy8bz9ks3QWyObqTrX9ITO1bHdZ3c8/QNkrT4F4SJrTnCUpfU5bLLuI32uH2
Z9n6VTzwCDu0J2D7rH5VUYKhgBSa+lFjuNaUHLPlk1UZ73258vEpk9ItoNagGmtoUZ1ojLXv+Pit
0j7V9c9Ie1bU+M7h1fP+5fyZ1gJvnrfWmjcQV60Zy07GcrTmqOgQiqxfbf3uUpxYDq8a3OmPlXXA
7jVrDNo89fujSe8qKr4o7b8lrKwvt1cjfPLiBY4dCk0CDgUcFnLApc+O2uAkY8NsaUllHGgzVCWZ
7Hi8bWTLA5hQRooiNI6vBtPnYaO1rVERrtvvavY1Ue+a5PdtE1uxRMhVQYcCMUHF73IdSp0HUERr
TIQf8uDTlN73wcHcE5jc+lqAi7gMaNZAyl/tSt2jczYZRCytXKp/QdO3HqMJzHInMF5R9EQkeWtn
dZM2bVUiMhClfvU9SwtXYgiBUkATD1wZqaWmls9Bnj1kVe0yXy6zog+Fou+cp+tnBj+B3EToVtFl
WSdAbVzGrTEmqV9K/hznz1PWeWZ7N6YRkq978PANB+H9TvYvdPKoCK+yrb5h5o2VKKmfT4vbmb/D
tnAzy9hxww0fAUYMTojuhng8rnxkkOpoDJqZr2r/krPOlcIThG8+6x5yZ3M51CJAqNObN9dCXElo
93U7qVxsfeOqZegty8Nc7DEfNpyRMMe51XFHPt5qOWNdxG1iWQQi28Q/Qk9um//hi7H1VOfpUjJU
buWH2ciIFsbepkxs/TteXoYh5kKr3bT5/O7TK8gBsJ9wNVKdVfHKTAIdBJTDUsgctTGCkB96WnZG
FGPnaG1tDUdXoFQozzKn4jJOGKHWTACXGIedo7Skf3Ngw1vvVaTh+IogIRBLgky8RvOlQz0E+cBg
ewPl59A+OuGzEj3V2V4fbSPhAEcuetaiUwCWaLUY8LNTm2OnTRmYGafHponvU7M+dK0/lOFD1NsP
QD7PtzdLHMbVlSEwPqTGbBQnaXVYU2OR83xggv2ifEwnl/FcFRCA0z969e22oa3zSjzn8Qzy71oM
sJCrWuIVz2ccQpBfvxhW4A5y6+0+1becQghNA+AWBIB1e2KQm6h35iz32y75pwTc2S6gZc32/ZkD
9/l/ZlYHVmrlKZolRm9XrXFXFNH9ks0/LD3Zuz62lsNV+AcMRTa0dj9aqYFWLAwSH+G/uD3wzVM6
hqKOYvQ7RY6tGMSppYkmdGNIIS49kK4HDTZFjPjWEtNTAsirprVX8drwAyBdZI7gFHjAruP2FDaO
My44XNvGXmRYrtSqHvVQeq470WGr0MGAKAFeRpxGDMe4XI9l13bW21PmJ/0Ds/9cBAfV7FvNbMaK
9sTf8vAwx7/y8Cf15loxvLnbC+qbaxUMaB6dgoS8yjCSoCm1adQyv5TvLJLLCj3RIPbC/+GKQqsP
So1DvkRxSmzsm+qUopSGMyDdh7Zifi4RAaAEJkU75VLh0KtIAe9TF4oRYilrRnNvVkDuuiDzUw21
0uW8ZIrXaC9d8FXam9KzEZS4Z2EbMkmZOtUaktHV9HeMFEcsINW6Qx4m6IAk+Tmf9em+6kk5c+Dv
TzHg9/efagGDRU6BygrZ+ioc8t5S1Zx/+ZbOmNd/ez8Z3t9QAekLVAhNJqE2tS53aAPD7aMwivy+
+1WBgJINUOj9Qw5rwNlVm9qIHhRVaKTQ2hTI3tURQLigNaVljv0lqryCed4hinTzy7tDO9fVHyFM
cAZku5fuh7xPrqaGHqOI/5Iv/UE2fpuMh/kfuikCYvufHbHYN24eW9G8jDqFS8v4ZAbWoZd+JuUn
8DQ7gWPD0wl/VEhF1MAHVwkMOpJTg2JVjEBvcrTJYA6xoVCUV1J3ztMfy1C9dxg6OcYbi8A1Llem
t4pWgcKKUd3MPJ0Xgpp8YtCha8rZzto2HeL/13aleBdlVVIoRUDxtw1oLY4yCzR/Tr21c5fs2Vnf
JT0TdviysZ+j5DxrCXP5yGv32JJXqHo+HJc8TzgdKheP7JXrgR0OUsMuEn/hZcW0gA8KmIQ+jU9S
q3tplB+HYqYjjEITkLzW/O1UdPWD6Z8pnL40815OsOE4/Bp64CAq6X+vtzEdW0NG4i8RlfV2fkFD
5/vcvgA6e+7saWcjN2Lkha3V3TKEYdpnCrZSuT1m+k+taLxGtu4k5Qma2YH81Lt9yrcMks7Tm/jz
Tlnz2XongbFhYrCRFi9OgmMBmY1OIQ+IGiHp7ODUy84ar51IY8yQAuBLAAr4rJfHAkZ1MCk594BU
2V4ZpW7X/Zr2SqTX6xJGkK0QWmJAi1ZG0C1krh3lMr+sglPmGB8S7Uts6o/RND1HeQcP1rq7/SWv
0wKQWVwytGs59sTly2U1gaQ7QHxyH46NO3CZTR9D+3XYG6u3Z2YV++Mq6KKmqLhFzWOWGbEbt5QY
8jpzG+ff2yu6dnxWJCq/lNctaJur0646UmYn8pjT6XsO4uprV4pBGe2HpQJhEe3NIdvaMThcVLjI
IAVB7fL7BXIvUckjhYwS2jkxb3Fp+lrryFY33W+ApPtvwCtHFGeamjZpnEB/r+VjUajtJnmpel/P
kubQAkg4oFBQ3mn9tEeP3jBFZgAljmaVmAorPvWbS86iZ1rOkTL4aRzoT/mUfZ+SUD0tltGfb2+a
iI0XCR3dEHphgjspMKLrwkYTmKpU18Pg0/M4SFZ1iLL72xaunrSXFv70ZN6sJQ8ys20q1sI5kty+
l/sjFpvTUqTdHU35xJPkRj3pRuscpnRSvtw2f+WVwjwjF8Fd0KyiaH35KYc6iICcqwPaWKeQ+cuW
+hoeGu0Dw9JvG7o6acIQInE83mkVIJ99aaisElR+bNbZmo8Z8jcBY0cTC5mrv2/b2fSNN3ZWC1q6
OlUihQV18tdUe9LDr5m2wyrcM7E6W2UQy3Oc6GyZ9nGYfo32U6n9uL2KLb9DmQL6gdBkxgUvvxZq
bImGjMzgy/HkykxDnLRqZ0P2TIgI8sbxUGYs2kjDRJf8ULvnZPh0ewlbX+nNEtaqa1kXzm1shaOf
FfWhVGqvpKlcmDuN0as4h1tBjiXsgKGwYA9ergLy35i1XTr6xT/0LrzEeG3z8zAcm/jMtfvuFcE/
JGsBhUPwXEdwu7dGgHCsqGpeigRNyqc5eb1tYmM5FyZW91FZVpWVov7hq8pfZfYP+1KXzy2w+49K
ubM/GwfywpTwjzf7r/ZVL9kIe/p51pLk/tTsvyYkI5W93GHbDpVH6oJ/RA0v7UDRSMZBi/lqmueM
tlfYPOLQA9Wd5XD7423EMlb0n6WVRwviiTJb+EJXJl6KSiuzmY+p5kkBs5R2vt7G6UGHiEGEKNOK
KY/q5apCeVZnu8pGPwbAUOiLO/Lyub2czQ+HYuuf9AcZgVUkM5iU3KHNj6ao/JDX4QmlAlc37/Qp
v7ttaOu7UayAbiHITlwGl2ux68kY9ayfwNr3bjzdZ9U3u/hLvK2Ufue22/psDgikP4KBlFJXptSk
DEdZbycfbTtomVoSeX1TvDv5gbsu6LP8m/Ij0i2XCxrt3CqliQVFWvpo/iOp4SGev6nhUVHOQCne
yTVigMaFtdWZnXm5OVM6TFRtk0NeMsUxeBn2iPkbaQJGyKyo4OPja0BSo1ASbrtm8uf6kVlszGQN
Xbv+i2eFFvyDqJre7xXMNraK0gtlEYjBqG6tq97IGgySFE+TP2pPJa38Zm+68MaSLgyIP38TgLTS
zmS9H/GFdDqOaeJRcgwQAUTLJ1MtN3Gr3dnMG3fSW5PrZGsa6yXtJUwqNcHIeIrIjXlz3z5O1zAa
IcfA0D9K+NRHrqYOJKjb2BVZr58m98Mcuotmkna3x6E33TQ5yJwyizFvsvl1x/D2lv1neOX3wK0S
aLmcLrv1s/aAkIg6xiIL/1H337W4PMqT4ZbOLz013HmwXVt1x3RPg+MafL5a/uqMB2XRqLbJ6QtV
HYyX/aSn6oERTh0/J4HXAUdusQ5B/gllcG16hZXaVi6d3czx5OxQ9+ehPpVDcK+nFX3Es72cOudD
uyt+tL1N0AyoPIOjQAHz0v9sJex1QL2TH9NqnrLKbShuZxQ0c8OzJncIPiTdqWfc+e1d2gjrQPP/
M7ty+8UMZyOPZqKt/NkJSzf7FuoBrdmdoH5d9hHb8P92IIZdLi9CE0NudOxozk87O2cfpeE8f2Hc
sdiE6K8h/NEeqkFzl07l77E37qxz83gLvVaqdmCe1vmfWhlhkpl8XjtGHTaWjmP1m+lUp0VqPTUe
TtL0RQrub3/baxyBWPQbo6uyQdaP6JZkGIWr+2Iz6NaA3JCUDxpUNeMxHDxb/apb2b2My0XM61zK
nZreNchc/AIOOGLDlqhwrbxfWex6VBeFw2/kxVnrXnstPXZB+0OpT7o8HHtrvq/H2g21Q5R2iJFX
j/Dzh0hi3HB5n4aPzfLDcp76LHjIw70AIZa/es5e/LhVSjE2CcPkNH5caBonI8gPnfMx6M/adAia
JySQok/KfF8Fe7g3cZKuzKLpIVAVfJ01P6LIyzxYRmEWKbwlPHeal+XhUyM5P5fJONq2tPMq+PM+
umVxtQuMT0iZg43FqjBgf/V3Ye1phuoavpmco+ip1RX+6Ksmo2tL4hZKbpPeD4t8bpt3o8GEQ9DI
Y/VkCrK+ckmG9UhlFar8lP6sDk+G+lppO8u9PmoA8GjyI+LNf0EW7/KoL3OrxXOlzEKs61VqvJa3
fL5ADD4yNors9C+1Gv65fdKuoxiWBIgXkTUkidaiMU5Qt4WZmbOPXFxAtgMFT0kO7S4s+dp1Lu2s
NjKFoL40ujH7yatsukVzlkCifmvklx4w9O0lXScHl6bEkt/kI3XqlKmS2/OfNJg5voHZMtL8fzIC
kpcgxWtVWxuZhkwLR4yY+gkV03pe+Gi7NFAR2y/dXyzlPysi43+zFGcp68qUsKIn3wqIKeeC6SnE
3Uz7wXg8B56lNhk7K7t+RUCeQAuWbhCda1TBL20yHWgeVGao+FZ6Spy/x+RsdR8qZrfk2s7NsrFR
EJ1hooP9FAqQq5utU+zZSdt08VEIYjH9M9IcS1wfb7vD1VxRpvDRgbRRE4OXCupjdVH3VddN45Is
vlU+l58avwpSN6+oZ6KN8DzZbscsl4z/ddvstcNjlaHDNJAppSKadvkZzbxcxspgca0OHb18LCCw
TZ6hvYYUcrv47ra1jQvz0txqkdC+KD91mFvSUxA96U3mjs3rMD4En9Ls3FvSUdeOkj7fzdHEo+PX
bfPXPnNhfc397WpariWSmn6B2L0uf6/Nb/N3+rTeOP7+XyzRJNGBw/HGXZ07ZuhlRBJpBqH2OZG+
yMGPqPmtBf/yXLttaPuLAqwBZmCwg+t2m+0MPRytaAFRYR3qJGbkS+wSmyVeHe1wotVXBcgEATJU
pJfqxwB06fYvuL4N+KhCjQhkIQXddYhRc7mTnZAtnZGQN91ePSvLSddpDGVebT2on26b28ijL+2t
go2a913e2JyTWX6Sls/tTybrfNfkgxnb0DvuJ1jJty2KvbqMbhjkMYyIuhiAsia5WzNYxlTGa7oF
bit6he3SuKr2HO0q1F9HmktL6uVhVB2zU4wSS7p81qkimPlyMJZTKr+W2fcieK0i49gMZ1UOvapS
7imwe3N73/U7x0RccrcWrF3+jKZlqtvklIvvBH/Fzq902tnCzWP45oOuLll70ZIuiuoF7HVefbID
SubPan1I9eh8e+eu6YTEVLpgSDcI/R6eIJcrqdoiQ8h2YYxqmD0x6zv3Oq217yRZztCuWqSnfOxb
V0Ma0CvN6phZZX2fN33CyzXUTrd/zNZXBU0nSDoAfonzl7+lkwdlrmOVWSv131b0XOx1dq4jOdwj
RsyhLqKTdZurc2FHShBUqhn4YZ4ebIm7/qMhfUxShiK543tniVPr4qiTwqIuQWl6nWI70ZJaZRoG
flTUrt4xVurdPiI03AA1odOAyvlaj9AeK6izNmFrUuGG1R/yo5a+6Ghm7AlvrZ1RiFyKaqeJ8CEI
3HXnV8nNYar/j7Ar2bIT15ZfxFr0zRQ4XaaP09k40/aE5VYSkhACoYavf3Hum9yy7ypPqgYuFxwQ
0t4RsSPmLHoXASch7Mc021Yg/R2S+k7pvyzI/3UxqKdQiYHbAz31W9EyAMYt1T6Sq1kv0weswLOE
RXcNxoLuf9GX/74cbr/rvy/1215iwrKks+Dkmg3Dhfka8286OuoVxRghsh1hyx1jfubf1/gfm/P/
XxVEMGSegNp/X4QlouDGbYsi6BV9u5GXcj85dyZXdvHzL7In0Nv9+PdL/n78/OeK8Ei8ObRhwRS/
feJBpUO1RnikiTmlRa993MafgPu21fAULhX7S8P9h+XJf66HBQ+QAesfX9w/P2OFkVaxczzXnYln
4dXNqKtNVoKa6ZJ9pPI5ZR/JgGGge1Ap421Ieu5We7ITbWlo7fwz3f+mqvz9gMItgecHmJ4BGcYu
dztW/qv8VjkW8OZyciXTSW4PK330wwdwE395ub9vYP+5DKSbNzAdMwu/h46B0mUTNhks3tp+Hthy
IQgK+veX+R8q/b+Pnts14OqG/CR8ihiF/W3ViqnWW5ls6JiXV1t/QTsIi/DehO/L51p/hDqooLDi
REjbj/Udh1pZt0x+LP7qIfw/Pp5/3MZvJ2DdMNi6pJZexTC0Dcaym+wxj3q+3WX8NP5NM/9H6Y9f
DYsTiDVy7ERZ/jt25ZCEi2QLx66Nf04RF5u9d2TpKnCx9MwfUNZci78ZHv3h9He7JigYKM0xVAct
828/MfEYgvdNYFe5vquO2qu2Oi7V3YgE3kf4CmbNMdd9ObwI9oMcZQuX1HjoVf2XNfVH+fr7bfxW
C0RCQjpd7uyaka8OM9bI3QBX/yDhxPLJ+fttfknnfp4OZb51UfH278vtf+wdmCS4MQ4Qrtxmcf75
4XhM8/EZgzFXXr7VtGqHAvmCQ8u/qGpsWQI9FdwP/v2Sv5d4OPthMIVOEgPycAP7fahknzFWuwEz
v9r5hSH6el6AGZ7//Rp/fKi3a9wM28Hc3EyIf/tZglKLWWTrr1s1tw6jPnz8W9v4x5PDJeBocTMb
uoVo/D5QUi9xal0g4RpO+/pSRH383U9ruyIKs7o00996479c7nc7XEtLNjYOlzPLBe5zSP4Mv7af
0fdyOyjZTrRLL/thvc8fBHuM5jbup09/peP/3Jv++Zt/5y3XumYJiNFwVfOHGAj3sWpT3iLcsKEw
eHqhP6LhXkHTtUb3BNgR2ksIILf5L+f6nx8u5uygCrhlm6Nk+SPfYLC2CTC/FFeZAl25rOvHVU29
/sKmtwTZhCtIwfgdgbNDuLoBM0ugONbWrC0YmgbWof++1P7H3WACC6ZmqGjh440h+39+QqgppjWZ
KJTfkwLArTS5YnnzfphhTN6kgzmkBdGnJHhzMMtuvudT2lymRsn3/JaJLMJEj1OdMkwnB3lyq0LI
XFWSw87i+C/fxZ/fHu41x2ThrURGNsRve41P872CidB6ndXnLVt7K59H/7fBUrjs37bOfxxit/Ie
9jUwUkBHjtf1z2fiVap0tkT+JasqmrcCgOLebgNLH/ONJF9JbsfvO/UCPkZxbq9DFJmfIdSlOBmZ
w2jdBTm9WxwcBHq2yOTLgsD69yFE7JcSvCxakPTN3Z4hDfYoZs9g3KyGh92Z6nWZHOR93BU8be1i
kcJkl8iSc4ae5uRATPtTAi/bF7plSKMaS+qzVg8CKEwR8+0UdrziFp5+UXIRhcVghnX11AvMdGG2
2uXmh4bR5OuiNM0u8xRlW5cYy5BoWIn9NdbruvKu0lKF+V0xr16TdmJJPP6isLcgYJDroals68fV
7UfkDMN7jSETLRwZr5FG0GKOfPwWtgi2zTyD13A/FnYHd8hChOFIYmDd1gY4eS6oo3i+tklJMYwl
VjYW73NVK3lZmwl8bjKzmbcTCn7XK4CiyQcbbaXuKjxJ0Waa1/KU7uXGzrgJQEERggp/GIKqHdB8
rkRXDGsCTiQGloiRhKlo7ViaN1UPfux5YVh5n8OZBzbMa0IvFDm3T1rwRbabKuZ3VJTG9lCkr49e
xuRtH6X5BjVaGkOTtBTXdOSNAbi118+IvGj0aYSdLoKnQ25cj7zcoi8Ut7wj8zquJz/XnHTj5paf
PsHEbA8noUX0dR1rbIRZGMdjYBmHTTmG0S+zkelPXTRDdJogR7krxiniB6ZqvyPo7faifbZVCHgW
0tBu3SJDTvB9ki9DFYP/3EyBYeiSx+Wpmpak6cEdrnu7bhJsquPVOB11RpKrWJuaALnj8wPmrMQz
/pYSLckh6T7KBSpXzM2K5RHStWS832m+4IfN1JyYm4ekU1GchnOlG3PvfBySzoMc/clLxaJLpgaJ
fmUx6XpELjcWRVBx8WNUS4UcLqdEc0ijTGTt4uPsccncMHbUQpR83patgrmHXuMEeY2cfley3r43
mXXw4opWo28WIyBA1VQbzMckdmx9ueOlEWK2uCNlujCU7buVBzHTbe/L3DboAXO+fOQcquFWY1g0
9JFcWdYvTUlsiwkpSPa92/Sj81n6qVh1fhpvZs0FiH5MjC4BjsQjsja7Qq3TWxFgCtjWDK/lOOdG
0R4WOlHaZnuyhTuH4MnoWkF8UV/XqEBGUzIxtRxNsefw0alK+9XDyO0FmQ/lo8OjfNxi05wE3lTo
ptH6HxYiuLFNGRrQLkFUJ6oYhFe/7jkbP0pYdH8kRUmHNvVIXcXNEzwDNWCtwTZgK99i6Sq81aTS
P7NAJ9eOS7bfkZHh6zcAOnmbGTDA4K7MKrp9UMq0aD0a+FFDfwum1zv+mmwcU/Q+kOWbn7y/JJEM
GNKUBb2fKnrzbagtaToIzMuzG6cRFwSJisxJNsQdrwq6tiREQwpJqJtFK6epjg77IOkh1svtgFNF
BCEcEklbzqX+OM+F3CByTgUeFGcRNrQmlT+EcZrBYHPDPbK9FHVnCpmwLkKCKOlyFTcBiHo9vMAW
RMdtPoA1gxy2QElWIZ3oR7EMbu0nRxv83rKUwKmHJflYQdYQehTs5belQqxJu6+K7x1F9PfLxKT/
OjvNaVezkBXnPIy1vsLdI36PkMV5RaAqgslvawybQpOa5S4aFui5+FRiuzKpKKbDXu1xdh7jhX/b
/NxgFo8McXHIEg2nI5AU613MwzCcKco+17o440mX5wHvwLrGlZAcjaHogfc7+Gfmu5m7eJDZpzIx
Ksds2KZs28BhC2YgnqQLhlrXGrm0E+qZkZPtMpV0fKVSV9Gp2ib5BoP7aLnUzapOe+y3+SQLrZJ2
HPaIHxFk3tRXSuEY9AjFL0n7aJW3tLF9dPd+IzDKCwHce7uIUlzXHdEOp91H5hlxP9F7gMlcPLs0
Wsd3UbypBMh1np1AdRPoIrDnf8LkI2JCM+R0f1u3Cmk5gGnZVw/G4jkgSTJrU1sXj9tWGd3VU7W8
7Ebwsc1mjxzEZs4zEM6VjO2pRs20H0Sz7dmREb/JS57fBMG+JvN0ihhsctsRg2Yv8C7J4nNSblF5
WoswPPgE50xXQlietFEuq29+hUn2w15oazq4iGbZc1wswDrybNDz1a9zfZ0xkQHWUMMitI8X2Dl1
ywqXuT51BQn3kXGU9jRObNmuIZumw0RMkyAzAHffJVifc1cCHsVjRBrI8GFD4NML6gyXtILVxX4v
qQ643pLXAcIlQ+YuSdH8dzRb1s8gq6oneAPSz6N0bsTxnGDKpmiYX96tbtDbmcvIP3KQBuNRsxiY
uSgaVbbILY8OcbwZGE7dLtYvtIYo2/O6uKTEzK7LEKbcvO5wcI3aW6Ym6Ytp2WxbR2b/QuD67dsB
DxqG8ZHD7Iudowziyyq7UjvL9EgnmqcYo48Hfyn00tgOuBtjKFC3QJ7nmTS8lxgJdZ2lsDnBjqRK
cUcCJ9WjZQ1W0SzjynR2ji22iBuD1mM7L4bbiA2dIK/A4u6GZp1fa1LGMxSZCLY+JoIgmis3cz4d
YrKQX77gfj7Isage4Ex0a5DgBMJ74SI4Fqyl0/hAGaDofgAjuPQRbCc3gSzNKDYdyXCV00Y0POHS
CAWNXxZq7vAu4oeoHMNwvyabpOdiw5+e/NDY8mQTZV4qhoGozg7zGh91Kbm+J4xF99FA5h/TWIin
UNjge0MF8Nqdgl8/rLvKMvTgKl8vDTysMAwDK3Mo78hUNViRHkCBylKbHIlP7KPIjSXPKuN6QRTn
SslLYUz6URpVNy3S6JP1vjRpsAgEDPBTgyxCx+x1wgyFal0+AKRC9YHtBr63wfU54vtGTN/uxrSx
mbc35ZL4127FPHUBLL07z6TkOMkWOqfHwWiBSg8VKGB0ZBrDQp6q0h43njB498VTc0Doaj3Dmce4
4kzSVJOnfWpS2tczXBb6iW+JeB48TBb6OAzjRxPDLrEn8SDyd5Wt9rHf120mp50uqrjAV2xqLugy
0HAlkEJOXyPSVOR5wDck2yiCpK93W+1iVFkcNRSKhbpy4VlxeD++n3BXqreVz94MVseXdCiT+Tjs
+IejhshHxdBhQTNs4k9ZEnnaZSD/n9aI7N8LE9f0kAy1fJTAHe+UrdFAWCb4M0Hmh74sm4yfIKUH
uno7b1FaIpjgB5pX+mWjPIQnOfCaIB6baNu6Dfahx5hO+9zRLaGsK2ZFRri9WU1bhXn2a0Ni/z0X
tq5bh1mhpueGDeshKrGvYOE3IWsRTJPjT1Mif8DsFWI2ZIQsv6RQw0dd2WQ9aGyNAunxRW3arIZQ
BSDhQthhkFVGWwuX93dpmKw8YiPD9D8bK/J+ZOmaQDOo0w84Q0rR8jpMn1UIwbZIFUdLEZjDd+T5
vodWEjzltnaMNug+hA0/E1ONjwkfdqhcjPyOoIZ5OOjVYmNko8YZjyqjeUunosT5H8GXFqxzFq4N
Wyk6lzjb5SEdcRrMhiI33VfydfbJcOJTKq4N8qlOfI/rNxJhCN9Gk32Ml3gYOpEPSX7I7JJ8aWgM
lAAxQiNeh6lzGEwXOT/XGa3wQtVW0lNFYm0QQ7b56S7d4tkeWOGGuMVYEdStANARTL3mZnHv8YhQ
g7N6AQglmiUSd42eoztSoFs9FJ7r1yHdABnRGqV+iynspoCnjHe+XU1ae5hJ86Y68EVBUu20tCmK
kSFnfQHrYdWjldknlO870EzAT1CcwHFmpl00Vo3+GVyFZ56tMNnqlpHJ8WThi2OwbeH4uaL5Ustp
GQt5KcjC+BkTFnnap/Eyr4/VqneJDxNnlsB4QgS9MAR69rhWIhMd3NrHB2VzIAkxuVUaaSZQnsUe
YQDolACXIamt9qzF2Vl+2qapeMvMiKZjzh0c66N61OixjHXvo22BM6grYZwJxAw8F/hn65cuKFKL
VpF5PxTYqZMuXQDXtyXiC1DqOY1SGF5G2z0pIJGT6DQApeROvUs3zFmgskrqO802z7qmXMXS7nU0
7y2PGw8EmlWfSMrgf7cioNBjsi1I1Nj51Dz4TOVzKzQpEVm2Fby8OfJy3tWCpRDm51v4PpBKxC2s
mcTYU1NaBc3ePD0isCH6EWPuAnhOY2XAfPEipm4r66nBohSTQpXK6LMvlvxxRQZMfcjXpVpbHRGP
0CSJQFXkRyHwIeSAFVuo7IAmasNQibqVuF8LgE5oT3Ob32v82d7FthAPEOigaZcZlz9t6vj7hFMy
Hep5wSc5llPNOoGqiXSC8azqSVoV4PTHCfdU5DZ8iGG7vhzjFBsNdhRdvWDl0WcLE1nV4s9I1CeN
UBSgWbo8eK/IAoMwqn3v4SKLxj9X7oMk8MA7EM0ZOihbj3fZnnJEkZUzMoVLt03vtxIYIklGJL6g
cNsJWllvi5YidxIuDuDk30wmxifEr5UAf+CV8hIrHqsTZrDKtKVzrEOb4mtACkcOF+VWpjP/Ocol
iTFrRrANUlsjBb4pd/od5mn7k2EuD302AODAXxnHezzZBeY1Sanew2cjMnjqVfQcUgzaJipT8SFe
xhKasIRnZZ/CmYG0iSVIdh9qL3tORgy4DZhXL/sajd3nWgx5fHBjKR8k2z0cxiNBPwc0q3VbboUp
Wg3/PNMKKmr4ba4TJKSIh4A16xKx5skhzESdcsYpfO8xJrId3FawAwwFE3uWgPtB2y9KJC3MRcnn
JM/tdIdmQiU9Nh/AdqyO0K1OSMdN0YIJrQ5w/ybJgWTIhpjdGKqDc4J+18LKDwrYJz2nmmf6rOWq
5+e5IaJC/cjhHNjYGUlaQktJXlQyLQyjG7vJ+1ohHftiErl88lzVOBnXonklUs57dztCqzbf4xld
cDyjZSFIx0zOu/Can9RQmOyYUNS7NfOJQB6c3RC8BFC76NYoSR5KMmLn9lO8PixpolBc8yjFdy9x
xraDilL6Ti3Jst0Xy4ZeEaEYgIZzWjSo9fOcnEtnhtA5Drcv7JQpFH0zzScUsUZmc1tiCQLW9eOA
x5XmiM1EimNedwtDH9ADGn3F/86fIDoB3kRJsb3ttVK+M3pRaMYiAPsPMooRm2uR14uz3NN9vsuK
BDEiuTZL3cO9FpprhpWQdsmSI0lq5RA9tFU1rnBoQ+essUOt6XRfjukQ9yp24n3WyGZu0Rxht9vj
Kc9g4E7yscsqkoaWr0RVh0HtyA0xcsLkNRvClmDrY9nBJSNHvo5TqCWnLfNrG7Ih0kgdKIFX5ySA
XarRnvyMdxV93nVhkmOJ6trg0LzZoA9Y65BWlptpHmBV0QwAlnn1MMMxvQFI6JMJ1SUC0VESUkjI
1ULS+iyyQn5pEr2/plEaICexkf+VIikAvUy2oSPJc1939RCGp0ZHWPEu5Tj/qozgGN9Ae71FY23R
X8D4o2gbwFaYKp+ncJxrbNFtA9E9dr0dWrgj+umZdaXI1/K6YXhkOG1BVKKNUoY9duN4owcBh0gw
WqHa1s6NPq67cYBgu6O+NJ+zdfLqgACJJUdyPIQYLXXb/rV2W/ZjClkJ9GYq0merw+pauqI26qop
x8cMm1wFs/hScZyhTSa/Ww6nC9gZocIHNLhIbOArQbB3tKht6pDHMN070QjsY46heRpg8hSh77K3
wNSUq4fBhXo/1LGfSS9GmcHnEPYEpuPYDn6KmTdxa/NYXdUyZYAHmVrf0qQQ2WmKd3Ota61YHxQg
mpbRNZ6uDeclPZeVXZNjGlyWHsfIgvahXE74yODpY4/gFRzE40VmIOROl5j0kU2y8Wyxt39oilHA
2p6VDPVbVFWs03uh2EMRopHdu2xEMsWaJJC8L07NactDzfIu6M18z6hJ5r6YkfCMmBllXDcnktUH
q/P0GxwlK7ybnWvbMVQ7MNdHPN/S2SV1b7Wt7HsZlMUpkM5qgyO1Xr5EW9SgekWG39bbSRQoAOgo
cLolc/nJFTcY0kNicFFNpNxlVjHV3Qw7f3WIpq04NxWSfXoJTU7STjD0PlcbGpBD0wjJTlOQsm5v
85DYS0lUv9cmQnSGpqiqVGs9toa+gtwH0sGAAzsKwGc2sognLbkAYOxUWZ1GA491jGVuYCptqD3c
mjkMf44hjpmCtxo+iS6RJAa0LK1yx0Yv0BBr9GW0FwTJjlwXEe+hkpChCwvN79dcV8uZIFIW5ufc
4xPDCHM99DvwTAp0WC6mS7SvdL9Nqf8yYpWpzgrBUfTOMNhO5obOvbPpeAcMWkaQSUcZQBg8RH63
cpyAKLPy+V5ZZG93Hljp+zzO3dI16NrOC2Jp1p4rH8PqlEv1ztAtxi0UG3hDyLMxT7Er9r2mNfZA
EuJXgDo89IkKGQqmCSJElDJawawH8j/TpUi61ECKTP0rYU2JKX1l1/iUzogGbsdAY9tDvR5PZxQi
UnVwSMT3hNeFqiDktDpVGD6jn7ZsGb6iIgu0o6NnMM+f9ZyuZ4VsPAZcN5bR3ZhM2h13i3+1oHdA
QdXZpjE0j2OiuQ0o1ICFwhaqPkOrthwRz1o+c53wO0cE8jYLhH0UAoA0di9iPZ8fI2FJErduj1mK
VNUGlmyeQxmkvQ8BPNI23I87UJUO+EpWtLFQdu8XPvi5r4AQfwrMo0JSanRPpJTDp4LuxXc9jPv0
CdFdm/+w4ggpXlIc2uGyDxjr/oC79LTf47XA0TY0c3ofF0M6fHFq2fHCJj2/S2YnbTc1gqgO35fF
0FNWad4Tn5HPS5zUWAz5VL9oV0OHNcRWojiJ/TA9h5k7bGtSroBX0zWQ2nXCKMlPc73ePEkRV5ar
B5f7VV1IalQCm1KEo07PcJxN8C5mWyJ5ZRzHqEdCXYk3vSj2JIRiOeq8ZLA/YAtrauDjIAzQ5oPN
RfT1kk1ITBwoTOaOyCeImg7nnoNuf7NIV7ozY1Sl2LAnGvURqlV3Z82efAQ4bq66QgN34qgi6IEs
diyuMP9ZvhFRLwFa4Sk37zMRQ2Ke0SABXqNbROvdqLrqVvyf5EVya/XZlN6Lflsrb+8suCps01Ei
GCq3ZLvKdQnz6xpKwYA8qJL2NwA+76t1zs/Cb7E8I4KSRhG8zyeaIs7EAYeXWRThv5w3yJygJZP0
buY7Xtpmo/gzKt5yhDUwRzplXsvC9Ygz2W93luOlEU7RDIHhKKt7IHbrehi2cQ894XUEqSdA1fXc
1PuUdNzYcn5a0CSJA6uxkfYZ4YM+FmNChhOUd9nHvEKZgudWs6hnBu5zFFOjKCK3eRjsYYfkwpwS
Z8V4Mc2aT/c+Qb4rQgwq5M+W3Ej25nbsiZdxQH0zAOQLMBcABp6Z4mcGI8xwH+9JeTEkNyWsqW4z
1ECAPsloncMPZkg1fAdU56tHnK8ZupAw3fQzi0SVRBN9t+dKVSCwmEAZOwGqQW1Po/Oa5wpI10IV
kjcGYFtgBCCpCR7o2IK56TO2qiXu9mZS4ddi1S7vo4JKd6RzNT2sLNHsOpTBxShhOBgb+Agm4Dfo
koqO6XnanzjKkddoRJ3XhbIUL9BkgNDpeKRCdNewxtZvs0j3k9A7SoodA03iAmdnoJpzHcu5Jysi
O06ldKp4aFzCMM838/VbwrIyAl3qBG/nJI/Lc70J81DBVrNsw2qSAyKk9uuAyJsUftGo/A7ozuT9
oksNqm9oIOXJp2X8kVIeV1er9IbfMAMPQ61a+rLDvrPSuyyzy/JUqNSD6VAypkc2ctS8hMscyLSv
JYBOU1N0JOmM6mCS+yXV9fhCGZbtQUQlpErIKjBPGkYiTxZFNruA2AfKMOGILNt5VmiM6BCnr3ik
9Qc0Gv7KjSu/2AavrFU5taeK7QMCXkq5ft6LxiB3qYCL/pHqMiNYC5VOIQpmBjipW8rHBHCmBGxQ
VqEdtIbXEbCAoNrEldELB/IetUR5OD2M04AjwQH8920zh0oCm2b5grtBEkZX4ajGZ6TTcKiwab+4
ME9fF6B4H0ZrUI7BLER1+b4XFyYAQR3mgIavS7jBPbFcLLqXuY1/TTLJTJvPOvkkaKS+Io8x2trZ
evmUo87K+w29tz+s6bI8OkxwDC3Ggfe3TSDozcz1VBx2GrTv1K3OBI1R8lda7ujNZUnB+JQpHV65
WAuoEG54vUH/ffAQJDCUtHp0PfWWud5yUTb4KvLluQERDajKsFB2K/CUqVvp3HwKFHKki0AP8H6H
kPeZMAsWb0g0ooMHZ8ODiBYg0Umg9isZKlT9lInJtwkAtLt1Gnl5dMk0XobVBZBqoIYwxQBEE+8R
/TzWKGyGzmCCCtQ1oyw/OG2Gb1Zs2xukJSCIkFKuwLLBI/4lGnHIo3Ha5tcMD1K0scTR3kaLjAKQ
d5Z+Lbe1fr8KPYPISLTmXVQbi602S5dX08TDY5JjLKA2e/MS6oHHYHhsiNqELcD7xSYA3HmWLI+Q
DRcwVeM4toHkkeJtSx1lJ115eqKIsmPtAjrqnXfwvGwjHthd5hsDkkblo126EoXgxTc5/F53kDQ/
SAUqpAUGKj8i12YCHgbs8AkTCpM7YPJlbZD4FGKMIybAubtCoJZGK2EHvGkasrsKo3pjqz2z32k8
mRxuQhvw2qRw2p1RStocWD1Y7Q6KfAnubM79eJzXIf6gB424WucBd3W18ni/Wx4jqHeZFZAKw6C5
9S5FnkGwwn/kdhh/ubnRU0cmU4FMGk35MkWTyt6tMlOvIP73qW0cWuFuWkWtTvjV6XtCcwZG3LHm
NGYoHEBFDOa4SsaeFr0jd01zg0WVs4BOWGombh95UOdZjwIMRxj4M9XrLhHTjPzeQ7Fhrq2Ls1B/
38cMgupNDu4JWgH+QeI2HzZSOKyI9UZuoDc2n1Rk1DvgA+RHsHRFB4ni7StChfar5CmQnDqUdzK5
CWCtaYrnjNIibqNJlL8mv6fNwY5bOT37DIwb1mCYL5vBslriPH1Di3FDzm0FWZMlk7rXG4VZx16n
K8qiOL1QEYbqsGZFgPip5PRrI7x55DPghdagaQ5HwJR+6GCw6b9GOWIaj2Fb5k8QTKD4qUnByh7V
ZVRAJLCtdy4NGIVGiJHVQCOZ1hcug5uPIyrf54pmu/5MKeQgEGODPZenLIJirpNVpI8RTEv1/bY2
4JrLLNxW2ajtDlwhpfkZtEVKQZjDR/eyzRaBxb70WXaiJtrT8yga+TbiU8sB2C5F9g2QrEk+ispl
y2eUmARCC4eBK0DM+Jv7yEfEloGf/AwcfipPxq8sPgiFZKwW3UOJSCxYNkFeIStIrLYtwXQIdIOm
+BDbiqEqZMOs74odBW2fbvP4uZxAjvcD9qj4MAmeQzgBgh/6SzQh7Iz2bHBd7d3QHPfdYLot50Cp
Ts2YCA39dtDAKiqnftYNeCgAcKN5rdCb1VjtJR6khVaOd/ggzHdR11JCUblDE91sLkqQxkjj5ZjJ
DVh4K0c9fZwIuJrvNf64up9ZHLFumbMGByc0BBtYCSKzfl/YHMGZGgxI1S/w3MI8RRjy5n4e1vGj
2ACjYz8Zqg9FKPNfmw7xcDB1Midg8ln1pZ6SFZBEvMUghUHIH8tijNx5pNAQQ/yIvhSKphjmBWHN
LQdzahSQg5ryaD0UzmOT9RFQyiMSHsr1gGUHcACUdW5aCIImeE7aCB/qBOffD5nijD2shQJEWgJE
gRYih9DmDuVrvoE/VbBmsSyHjGjAkSs7AYvMqcuWNKCA1XXxHCfNbsEdB3SUEHPw6CpkpR16voYC
UctiLo4ZdyJvQw7dEcjPauLAC+vkI0+TG90hMPp18cENVatqWybYt5vCdII26IE2FPZ1G1VASl0D
qrcDKl9/w3fsTTvOmwEx6c2K8AqMX4SPKV9w4tfSmegA/dQ83i0sHuuW7hTsmIWQojz8H2fnsSSp
sqXrJ8LM0TANCJWZkVpU5QSrLIFWDrg7PH1/0aO+tY/dbd2z2sIqIsDFWr9aKqB5TThQw+UA67e6
KdEctLrLWrV9WreOax5yPdkQvRKabttbzlRt+2Ug3PTRyDzID/MEEfXou4jyCs5TFS6PGlBNp4yQ
3YqbflBt/SADUYij8hpHn2OpQe3bqRLW41YZU5zKoIlDuk7TXRgcnM/2zrNiVb2B49VMoBWD7J9d
uRJkBfHjDeWrnfl1fI76EO5laSzf5wmDNn8wftwej53dAtXHm9CvLl3adWamXK+hCcXUpGaN9XqM
sz4Exqushl9vDeYXgjFQMeFWoToA6Yfyey02ojeUay3Lwbayrk+7PlpNYm0yKxLt9ajyVr4HtyzR
jCcIV6okhmzQGijs9txKnc7MLZq7uU2Q5wEWFWSugKqDPwFbtrqLk4UhE4QM1R5pU03rlMSxzBuO
gGiWw/CctwUwPder3vZ27SMxHsv4KioSOmAA3BjN32lx8qfQ5JAhTlgSvDwhYhiBPbBl7ue6UxcJ
yb8dWmvMc+xLlBPfujrrwa+CorUOvFo0cF0D9btrUTPP6aCHPkZS4WzxAW1aNjKysCjrnUduarUv
mesd8SVdA6OgqBVphNuQJ4E0bnlnbw/jk7oysWS8eO74tsRk+h7RoZbbcSnoolJTxc6WcrS44zki
pVE9SCTCl9Fqy/nDdshiTXt0eew0xcWbMNUcw39uT8QPDPlY8kCydajKl7aFpGECq6XpvyT8LrhW
sWWXtes9GCOS97FMEFXYnRFLGu+mm3xr24NZl+YwLDFmEoBvYx+oTqNgD47TqV1R11t2XstcPljw
WP2JmdWielli8Kx3EQ2Fc9Nx7RS/li6M5lt7xRJELpzwzWnVdXBn9+FcHJk5125JV6w2Dv0ALcol
Mw3+I2SV2CeXbQOgK6xoo+WGVyjfLBG6052DRC2+n2MrWr57g8utYXm5dm42apwghfCTxIHyY9t0
m3UFI4lmZMEi2djcWHUWRndoRcL4uBgoxlPTzHENXBpQySXzxN45QgZPy45kX88+EBrGePaROM6Y
tTaHaDL8yStumH3D2tRIrMxx7EXQ/bZHwczdLXORus1DHLfQYlNvrLfIq1t/Xy1WVh0Rapg6tXxl
Dw+cyM3j0Npcgb0dDvqx4efFp06aJnvvFsuoZ0H0C1+dqyq71DqjtDWtyn/aFp6nu2vUGyg9MLV1
C4FIzE4D5IsScyjs6pc2gUOm0NQz3SU3vQeBChSfnRl/xO1VT5uBlOLQNs1+M7qxD4JzeX61YHXm
K3MD5UetGaFKBKfOivOSO/lPwAjNyE10N+6adnLNCPGExmvOC2QAhHLckmlodbGlD77wSX5ZnSrK
bwKrn52jv9nba0gA73YyNV/76JvCQZnP0vnAqjyZ/YKjq4Eo4crud8AxYLuoXmg06JCZYwo2Pywp
5Djib0vNAVdHzEWNPk06VzXJFM4nq18sectmR8sQba1Xf3UNvRgz1ck53+tYOUHqKYZDv462MwQ4
eU1X3QZ9qG6ZukL7t84Wts/Z28jbVqay2f+tZ5Gqu9ZoRly/97zEmXwkv9yQXKliWGkJZEYdPTKg
NTr2iI/NrqXgkTuhotlK0dYRVLJkjC6D9bdCmAw0Wt6O2wcRZNWNQfW97mfx2XmjGkEdZLalSC9g
m6QOw++QxF549KPefqE38imsx8rjAKymsbyHN2n10XSwPeeqc697eRaGvV+1JtjNS2C4oqWHKnes
pfRvrU2ImaYNC9mNlVsOi2Dzwbcdv662HeOl6K3k4rgr+Q/dGpwdFCriZG19BSvb5hRjlue71+ph
og+9RmTEaZehnKAFbKLh7CwbQdtMF5r+tL2z/cmDqgr2LfTK09YH4DXx0olxTxmzvXNyBA/eSA/6
5Mbwoccxm8ybtgrMc3HfTc9g+sNDHI1lRvszrS8l1kx9LMdOboeGxn5DUDi6v7vKKfwdQA9VTWm7
qwdrypRmbNIMn0mzOJr/+Na0eqc8WGx+vB9mNfgQaY+0Ur71Ax5lLhHeDcHztEK2JST+SoZWd7PD
q82Fuhiu2fXsUZ3YJ3uNY4bXzOvKBBEzFx+ijJ3vdGbDvSL3U+4WHYs6UYiO7ZO0F5+kMq8aUI4H
rUzE6td5CvXKzJ0hrMZLb6+5SSKyIRl8DXfwFqIF7E/hikzoS4J4L6gDmdKRIiBvyxsgCm8koKBV
YreYPkJYlrPm98jGmBxH98CCq5msA7IwBeZ3qJptxP0yDdZhzhXCClNM9sag7U3cKXZPnTKaUlO+
XsNfd7HvUrjKqXSO5DTEqAO6qHXIOwZdSxdEu9wznruWTOLqSfssvXrujl1fzkXKdsUTFzKkHjgn
KpjO7UaW3nmh2yiskExjF+I601cOeZNxF3BpITIwBWNZl4qMR+VQcLDBpm7Yz8JBkWgCOFzaq6uE
MHAIKk50z4UJsaDtlbwtZsox9Gal2aEuEuY0tZW6LxCMd4Bx1BE7p6lwmUrQZb2nLK5OFqG6wwUW
PX6NkQA0+9BbLITyUxv4yWI1m3uuUKSaG8gDdoO1Iazet4wAzqEgxw4pawUklARlPqI2HELzFgX0
RgkQp50fddBA49dTLMu9DFrPTsSmBERfu4zPshKUG35IBJ8O/AFV7aqy4OQsEd9ZEhjsznX02+8r
6wVVTvioMoncYCBW273hy4B9mcppmmQItEJ0PkZ4qWkB1p8zAwO6b0YOYtiF3epMuzqocv8RvsIt
+pRxzUTUp6Tf2865gaZj2cEv24jxURrvpZj87a2IwG53oE8lU8Bn1y2S2huW5jAFm39v83bihPYj
X/bZ1ISXaopms7sqa34AkLeMXdvGckrcrs+fs0pS2LcsshtoE7aB69NaHhjxM70U5M15O3+FWjzO
cw7su04i+xbk3RYdqES3LG2zAYROTmz2JCQrV1y60F1P7jblKG/XuaPiLmdgZh5CbX0Lw03SgNYl
vhalXS/7nOGFTtcMMB/ZBqt5PfqinVD9y9q8WJbHIGwVgXx8drMraVuGEa8/ySOWTXgShzKIRr0+
tdnaofgKJPFh4YDH5MBwF2luWk67V1iZ6Kf00Tqem2haPkcUFUU6+h4bzUFtrE+lDFvsheG0qqee
xD1z5xTrVHyEni70gcdMLDWVofWupjEM9lXOkZyMzeybG93nmQxRenjuncbZoZBmSRevV8nc6B1g
wqYOYZ3FwUGVdX9FZ+r4Mxzs6KtbHDOgCe7cV6uV0zdvtAR+JWiqat8F2bImS7lFT9NQVwVqSXrj
QxNUtoXnMh8KymaX3Es4pNrN7pFnllM6q0iRkVAt/vgCtxI0adhjr0lCHZCsJIYBeJsRkuJz8VTx
WE2Fy+hgdwVxbBq6tnsn3gaZDnlp0MZoa5Rp3M2Rk169HyNAhpHvju4c/CLFmr1qncGhyqIsc24H
zrQ9DXJ724ZzxP3m5YDRlFhYMkwvmg+G6sy/sP3U5tLXEugm1GqJ9pZ0+uJc8hZ+z/5Q15+ewCAC
NMUhlKpFA1q4UnKbxoO1mXTy82LeB8WU1z94gQydLWlUl9RgHyUmhYu5TQPXq38M3JQPQgvziSK3
9pNo81Ezjbbyp2SbRPBjMe7oH2YO0ZL+MBitN7u+WsYgormwuz6L1y8XQ8NDPaA8+5KyMtZ5QiMt
UtR75XhbKU6cly2H2EzKoAJcgPMFFt5Xpm6bM6ByNv2iIvLEYY4C49zUxnTDg2VLyRFnNn3tpjRk
iS+la6N7sLPavZ1Xf8pS5IJLgA19Vt6zPxjPOlcV58EJBWxAdlquS5R5g6OKo9wmXR8Kbxqbkz/l
bXijuK2tM1AxdKjdj7DyTLSd7ZSLshCH3PFhy3O6M6CPKJ+fyymmaRe+N77rYgjW3RBE8L82CqqX
IJ5LhklQiRMl4mAJRWhRQI7ObTRyzm/BcD+sFsryACZKHRBk23zrbEUkT4iaQW63uRwaUOOqO47S
6r07lmOY781MO5/kNnj4juhbyztyJG5L0tpYHE6xsNH0zWjEeLz1sCQ5474/8R2PL42c5fIUT43r
7Xstsq9gQn9SNn6TpbrLil+58TJ3l89uWV5MuFrgMtizijuH7JwvAI74S/UhnXBthB89NzT9jK3o
0LfVxxryDMExvOHykimsffumaCcqUd837MUtzMRhKue1OGsfMTDnlCg0QnZ3XA8MLIuyOyEy6mNH
R87wSLpdUaaLZEIjXEIQTtGnZ9E2sEib9UMzUdE+2raciezKhti+U8EGCWS6bXUvmYcc5mCHzkbN
QWaGCod9h+ViXND7NMjdAMM6cy3Iy9UfkDf09gAsQDDzklAUrnySheS4a2PPutg26GzO7rV9pvpA
Sw+vLQRkd2jBBbZknDKHsyFu618l661IIrjn4V36YRkk5LsTAFmJSrs//Eqp5rUbYTWTgnA9yHSf
UkxrJb8GiLDf8ep1Qc0djkjNMmvH6KDBihoQjGGVr3U1CwatBJZj9bezqGuOpSYfPiSmN3gjJfrv
22DUqxTr4j7HJieAEt6y++bIdvES1c5a7Pyus4Nv5KANaEdL9Lw7pzAti27TIyhiRS3lJNr4a3Rw
I4zjGHXCrT+YdTK3jkeK/A6h2lY8aEAqex/FhmCEpbV0+dMbNjDjOepnhqXh33Db/aSj7X0t4uix
xakkKZedKrwIkMr2JvOyOb9jtnEV7dFxlfXFE7LLnwzzr1xJ9RSXLVoGqitGekCfR08rImf1BjVu
f58E5NAez7vV7IsZtQtHcxFyuW4BwRN5t2xA47ZfvJI0UquTstFZw/AY0z64mXN13OC80/R/5NDt
s8bipsiaovoJtS5A9pANLPFjIMVADkNEXkvC6uNOQWAdfZ+nqn2tQ+gdvDRtCyJL+2ofpjoOWEFZ
MTPgCkvqXa9Dmtep99p7FNBXI69h/i+TW1f/uwzF1j5CgFI8GSKH8jS0p/YTyMrl5oKGRP2z+D3e
CRvMXQUV04n9rQxwTXRXibMobR3doUiAZWuWkNlaAT1YA+Nc1jF38QD7n/n81z8gv3l+DoCS+kMZ
IFai0kBqz8k122OK8dNuL5ndFPa+pOBFBhM1CllkI9xWP+QUjOVZh9W2HIXo5Gc10Manweauirbf
ZohXWBXjb+Ob4LMQ48DR0NlVUqmofuwzHX2zMYN8hlYlkSLmNhZDEvwnP+2WHnuotPv6U+rFsm8Z
uYNTAjF7qfZOHk/nWs9+tMtQy/l37qzL5Vsl/SXbsW1De4eAM5NpyDTXPl08C/3vELvkplVd40KG
jyb6oKpmLEWALaHYYYbAlIbmH0VknK2GNxQumbm6NpjDxKOnxlL17I8J/udZUKP7ck2HqbX192Vy
QQabtjf5KfIGD89ofLXdwSNRzycW7FGBC3JtHcxxkXzypXIvgBXzArzazD87E4U4bnxAUNAmjDTb
b2ok827g2ZZDPgxUo4c8REHbEbfc6NQJioYAFdo7em+vNguWr4z0vmnsOyfNConRovOK9qWPg2JA
PNIGMplVNYp9byurR7GRdU+4N1lssaPEDXV6FqWCEZov5NB51u3mtLZMK7Nk6/0E0kfpK4fYS2Pw
/ZyyKyBwnE2BvENKe/4g/XQKkiWE7MuIdlCQc5H5yMql0B+b2cChpROUC+Ku6zLVee39Bq3hPVQY
MLOTWJaR0pttzVsym+sk8IY+b9JTZCB6aLPScPSsCK/jFd/Itmt5NOYuTt0phtBEUl+K27WMs3bn
tKX3yhDkMcMQ5CDFCfJ8Ak7LLWtJ121ZXuF8O1Q5DS4EoP8yy9LQkfp2RoQMNsqTfKA5rx+COcNU
BBDVt4mPanbZR1slcF1OV5e0bwnY3BK/J/Oz+sC5BRpZPlVtK70zqlovLT0fIwDqLDPHTl1FmxDQ
4skIHsq9miErzjBqaiB/Z+p+Ip8f6NIZN3vPA6wMIB3qVhiQ0pUHO657KAbl2ViMEDbikug3+ThZ
y9CkedPT8FsxX2LvezL64boLhgOQUHTorecslN852U8ET294vtkO7Ygw4Sru1BbTRBIRdQITLzLB
BFQz/ggYgf3ViarnnwG0P+ZGCObVUSYnPYTTe55RJiee3nrMA0tWP03Y2OxdhG4RqBdsboegHHiF
SwnV7wDW/JPTl0h3tPSYBnklxj2YMjP2zneblf2exySNUSEt4aXcxPyYl9b6WDh2J1IUTO14DNrY
/GFulDXtKn+GOiQIfXmDwhjeMCFxTUVuU/sne0KHfyshLX+2dYZvYatd5e+LoKifSaxSdPyju9z7
Awz9VQmwwHdMY/viGdk4e+Jt0E7mm6luMqJ18eR1oj43weCH9P62m3UdR3A5xBfOYAv5V+Y7CH5g
1cvh00ORRNQFPp+p+lGiiUSyyIpob2zPGnUqfT/GOpKTAPgkBG34ozd2kbzh7FJ/CAMgpp3maimO
Y+t3H8x3sXwUXlU/vVaD11uHsmui+xJ4kru1FLxYfgiyOiVARnZYtVAhDJUHl0eXOnu3Nq7IEcNT
Yzy9bzuAzPet9fNHbeD0GGM3iudaRI28rWKGwe1nd3DLex1OvrzNOvcqzV5iu9g3hoodK1K9/cRD
DHVEb0MxQ+sH5wxHnH+PJuol/o/M/+OGwLo7SzTYDZgtWjNUaEZ2eJKbjuKka5zsgUyYctkrE09P
2jK2e/Yhiu1vmczcV2+uph+bZ+sRodIyEP7fDLSpaBXiOUQ70dYMQVvqmOjoMETuc5aiEdstfpg+
esJgvb64XY0WwlTjotNrMTbfTENYGF5jg9EPvwdEmmmqyEqrQY5IKEvtZntHtFwWKKmyE0yBepud
zv0AeamqHVIoEvvRFEcRExpz+bkxThmZtxKr2GH7KH/ILZ6/x11tsQGNhyHFID/95VAhwSBOwDgJ
AmmjPrRVL7B4C6fiARLI9RhjbuiFcRXNTAwRDSa5OOc4onGv03jtjcdg2RbRtAKH6LkTNtjBhZGg
+Ca6oQgOnqC2f4q1juPHEN8QOr9Q588WoKF6MIGOCWdwaWeYgQZ5Gu2xdGZzYqwOPU2LTXVOxNhL
9+S5BSq0mj4iTFc4vThhgNf02tW+wkG3YBSC9A2zvfJc4Z3HqR9IAyigtwZpTdNRtQ1u1mJZmtSW
ZRBwemfdiD6fCGjKLfF9IGYYKrobevDWym1PNnDv1cgm2z1ohD+xf8zWJqpy6N0WzylOmhEq+Q2G
+AyFe1lb+hvVTuvS/OuuvK/Rzsy/ad26eNs1WUtKERBpE3KvF+v9gI/gXTsz8tluppbYuY6jx5eV
9CMUfRuqUr5u5DfvZRwu5XkcavWrLrAo7dAqjZwPQ+h+9ztrva/FyiLsy36oD2pchjdTmfYlLJsN
GEKP6+fCZf1LoVAJrlap5bErSmtIGaeyOuj7BbreMDL+i5+tqAh9GbkfTTFcj4I1zNoE213X8D4o
9RI9oK7cleNMbsvsoQhLY75nuFs5i959siYQW8kyf5+zoi5fXKRcUP+cq83L6JjirW4js6JWnJdH
wGE5sBQ37DRLLiJ1gg8Ch/fzufUPwsawuxvAH3+HK3VmOrlbdT+vGR7dbSmYj9dhjnttyGzKUOk6
JKqQDr9is2Gs5ue8DVG+67WFYJWr8Ydge8sUGWn3GQK/E72DG1Gl2DkIMui0CBPYaf1BotLq4Uas
qoe2y2JypyNhieNMiXlBFlF8IERCU+8PW0U8G9EdH5i8lDyQvpePxwzBU45UfKrHHxv3ODWYqN0X
esuoSFq3Q90vykk+ITsx5Q2SpZx/HWjTnQMyX/q7rWmX07hJySqBUSpZu16AFBpe4GOdkA4l4TSr
+3rrvU/pIDvdheB55NNJDdJtxVh60BIFCKZAhqdXj8b8J16Pdj62mbT/kN7BbFVDQi+RsdDzBJ2r
/Po2FqdEY09+0bZA8InNxy4yDHC94+D0bhLWw1oc6H866z6UW/8OKOZciT/dfXDodveGmkAkwLQR
1dJUMmc89IryJyfAYu+whZn4biW2Ak+eU8U3wMX4/RHDtvWzRy6A4mf2IIBymSPKxLjWl9BDmMWR
N2iqjJGSalfWDQeOavwpeFO24xU/MK7kxbELVHWHcsqNwRSJ9mHRIssYACnNCUBlhKouFjIV/Ar9
ZBI4VQbz4onQSbYh1LgD/C7+dRVXXRQkgjhuU6R9CvZxlbdXKPlH6ZBXjjohdN9q34mBzg1usYfe
1tP4DFmFy6yNruEGVlnb8r5xu7neL2Hnf5urfK12WJ2rhwziiVoezdO3wV6xtSin2/KTssq1Y7DC
Soscq1pBAPR504EWXWUbgPAsBLYCw14aoST1fjiu9n03bfmDwHxzt9gBTuwdB5ysX1qMe/F9EOrO
pkqbK7zfifCEZYt7olhoIw59NfpZlKBV8aevrSU9XKYgtuhld23khdociOgn/OUJQb492o/RuuCw
OtqFU7a4enAEtvlzvJKxMN5GLqpgOkX6LTffB3jq/RCLCv7w8kz2eGQxLcK3G4s6VRbjj2AINkEH
iOAprUs1YE3vgjA7lBlJsl3aS8fpS2THVN91MirR/RmmfESUCWmt9cXqmaf3gkp9i/ZOrzWVlygJ
UnD7Ocx2i2uvv10SXPqbLaPggGHwhu5Vl1k73BSchDT0TdR9xmQqiccJUv/q1+aQj35ZqtX5oxOu
McRN5NQxiW6mbJZzbcHzHxkROXfEWAcKsEXnzFre1kC253XQhXuawTnzS6wdEdw0ccGZ6Uxb0aZa
VKF5mdnTzI7owiDAnUEmwvu4ONV2O0W1n13wGOG4cmhQ8XFBiaKIsNn9s7NDi4cxa9exu3zqVkwk
e5APaT0DnmDeMTX87Y1FJB3DxwiBYfdspBSQY9Sgy8nneOWvhUlXOzpvfQX3RrLmdduhhmNU5eOy
RjXa+sXYG2biGJYA8UX15isZ/HCw0XBfDDp+toetYwaFA8y5wi9iF2raisqGe6ejEY8zf1eH2fro
Zb6nHuCnuMPYkd7b5EbE2+fs8XtlKUXkAa87vrF8Gf80xZh/1TyAbV+gDBcADSA7+0UG08+20JSP
2isBP0Mmh+0yV/N3ltmm8c55zvZ92HIrOzn1YMkTHJ55V12oD10QONNxnjKj7jsjyV2JEBW8qBhw
D+0EXuCTyQZ8p2QAadZKWJMWqFiB91vPDXtbhGh/0E1yOhAbxFhQ2G552tptHvf9PPbP6/rf951r
m7fRhYlDRV9AZWKh6YKk4HPDpNCxbUDH/Rq3ybh45pT1dfFB7EhJ17C08R2GVjJPmOTUM+vUZmo4
cgtkqqWPGn0HaLv0J473gTPLU8T/bEXxBNhlyx1tOxDdJOjArsCV7e4nvJgv8Pjw0+7YWA9rUQDW
yrzFvJ6pePmjdTDTnrKBhn2FqIJWHYy4BxjEmXafYxLNiH7omR9lwFBuo21GNW2YDMNwAkJ8nNvF
HSJ01vmEgELAz45sqNZU+8IdJn5ans3bnRMCgGJPl5lK9AQevXOUvdGQTJ5jPzbSNeUxmqLiatQa
R3HnKJwFkAYWuN0gjTKpaOm4EvpfgYBirRBjhf2EpSRXRC1Ay1W7fHLcPnXqXP9GdkPvl6E4jXd2
ES7esZ/CHCsJ9/WxJ0Nw25MO5j8XI6kJKdkd6knoCJ57yTIaJwR6rLMGwdvbnI0ejHE8TWnogTKj
nRPyiQiYEjyLtAZ5FxI09r722mT3PRMdPiKxyrR2nEV9X114bxD0Na6oeyHt2d+QtRhmyf5D4ChV
vIPQEV1CIiARL3YFFLlHeILI1SVkANUFrZmNZ1P6H8O17UkzPxxzvnEwtOfY27I3KUJ8z7C3/ks4
iDXFXK4eRiWbw4bSNUdIH8y/sPEj4MEhAvJOUB3NxgbgK/Z08eKBwJn46liGLN2BQNZ41jFx23sL
nxPhHQiREREinMBeOmyw7U4rm4+61U12GzWNZRB5NyJtq4DAgNiO+HM8+KScaV9vl5Gm/WePzwCz
uqWr52KTvoOZDnvMDgny4kJWIi4+VKTou6yzeLrthZ05AyiT7J4HLwdH6UQ3/elsNXz1QMN8A9lF
NOkgBuuX8lsZgsOO5qEF2tK7ssvc+HcgLMgjF4L+mNt13CYIjuYXYiSCYaeKqKUrmoeOkdPB6N4Y
T8KeTJ1f5Oc+mKItjSGfhn20OMRaR8jub+1r1NB+7Qv1wMGq6j0UE4I0m+PAOrptH7r3Q7us+hYr
AI4JTQaJfR5LPGIxTTVCQDFNXwtn/3K3wIlmj/1klT59yuakAhqg2SHtJDkOt2FhVaegXTCDlV5Y
/MAyUCEJnmI9PxS5CSZej0HvVU1LcJgHbLkPM4yavgiVGagSHC1lfUDMELFwdY010MYF/LMEA/5B
js7yRVLfVO8pKFRIUFCM55E/O/0lxNtgnelalIM/eO6b/Qj/1JMJgZMGUKJUyI0yaikriYkwrw+y
oXFiZ5XwgUkpXYvZUE0WZTeccuRG+q51VRIRrkcejdr08og5n3xbFv4QEWqSb4j/5sQvvcV9yCer
Q8eCo7jUXGoF5gyZ2BzW7TMY0IZHk2Rz/6Bn5iydYr/GoAjNtriHjSRI73bV0G1XJNjh6XD9prSm
W5GUjT3/0svoPrYeObBNEi+gPJeVyH3CqLpAMH6N4KB5vEVp03rfbCIloH99y9JPQFSFfEcuWeR4
25ESeGmF5gVJjAMxCDZIskr3XoYq+Nlw0CABceEowk15MD06IJMRXVvYpFqiQ0cODuV6aId6zs6N
RkN5JK1HTsdYU7BwISLkYGZWJesBsXMQEylpZLXc9F2LK7lQ0r0Yk4s8BqUubPdr6zx553Sg+99C
VF3244wKUSRyW+fouRrmMbuLMUuCXgyWRZwvak19HDHeWt9sb1I941D4216aELz/FI8SGh/7i4MG
D5t47bWpk+Xj02zNnXNewBYiQpgc56VyyjxON+FQXI+1Rt5jXS2Ro53P4sZCaFOfDa7t/MCBjCRg
ljZtZixn0gbaMCo+6TDNdCTOcnlUTjhO+1IHi0KoPFv5GXNxLpJB9SuuLmwItnUbgd6T25XFRfaU
1YPzsxqsfDwP0ciE7MCNaUPw+AafnCkzEUMzPB2BTnmkatCG0I3gzSaEMeO3fuMGHDDStUV9UxSV
mD8jQcENOIAVft+X6+je++TTFae+QoRAwjUBUjsfJI8BK02V1x9ktej8qtL1xXM/TkP/wAwVMqql
603T4xSPiN423pk44xTKKdody3fHV28ZAtjpZQL1ULoqTdpOhdc+gpsbc+MGiH8s5QZ4AUKvz7Cz
LcqjVGSO44V42e2XFym/RJg7V1//Ei/6zyhbhyRDtCS+YBa47/wVmF6r1o7QP80XlMNL+eI07b5F
iccHInESu83KX/OtOSy9fY5Oc5Lwpv4te/aaYPp3mmfkOkTdk/iNefCv1FCLz1BNmC8X3YzrXkny
zCWqKHhZPZzoycECKeXdY23G5WAF4fcOB9lZqMJ5yHEMZP+SuPqPsG/biRF4egLq+ppieo2Y/x9h
3/5Cuk3R98sFMmKv1lPV/o7zb8Rm/cuT/0dU/X9/DgNvkFeRxRP99eSZn7U4WIWWS/Rk5tc+Wc05
vPjWfk5C+7XsLjJ182NLPELSM7rhof23nPX/+PkAe9dp4g7f4O/PD8sQz8m8XLBPJ9tyv5ElQQOQ
iyO+/JjLwx+Q2f+hFQOK3Q9XLe58Xt0/jrYOQ1//yyr4Z3QsoJQQ14fOkJx/zACRM95HRZ7XBcbj
IR8P0EqXanz+/z/z//ghNgHgrLIwsP9+tfCWrmlQ9V9sr31C5HbrLs+V9/J/+BDaN6BxqhXH+yuc
tu5ydw68TF0IeH2PA/s3ju6nqHD/Jab479/C4uRaxiMXxmBt/t9hyYEVTyLyBxKGyg9pPzvhWzT+
y0f8vRP4CFsgtQhs26eOsv9aIVR7/hxRQDxUw9NcP9fZHyf+ksvD/+55/f0p1+Phf+y3khztrZF2
9TDJL6f8FcUP27+NavgPz+r/+SH/RdqZLbetNNn6iRCBebjlTMqCKFmyLd8gPGKeZzx9f9A5/TcJ
oonYu2/sC0UwUVVZVVmZK9eanDCZ0Dle5yvBk+G/OZrtqL/VdIH6eGmuxk+4GAV0Xp1qNYyidc6a
azNXYvDSl//Qt6ZzNX7FhRWvUejTEbECG906klIYY76p+vP/bUEmB6AP3JzbWwueFPoYQuGPCepa
DhZWfXrv/L+REJooo5SkKE1GQoU5EzJRD55GPqsVpZeTWNHLeX8ks4tiUs7VOMh1EFLX08VTAFgs
FPRPXvZkwkoaQFsp+b+Ldkl7XZoepuNwZI3tqBg8xRVl4sRGk0ii14fRk1994n3sl5/o1N76YM+G
7L3XyPtQKYFpcTfIT47xLYQiWkFpryO374HbsyCUuj/0kYL+8lKdfpByPfSuGlRIXvkgb5C3EURa
viZTLHQ3hZDRldWuwq/3Dc7N9eUMTPaY0KSOXpJWeGqsvfwjgaMwNqmMLc70VApvOrDJRhuMnLQb
4KGnECbMGOgrzVrgSyAOs/YQs1l074XdzgBCf398Hx45nVFTMbgjFAm08NRjazOURNoLoicrEZ7o
vQONdYamDUA5FHDC5/DF+Mlbo/kUn/RPMcQ/JFKXaPrn5thUTao6Y4Ci6pM5DhRPq3twX0/Zxqu3
nqCtaMOD5XtpqOPBfjNUTdJlgOqabCiTOe4l0wGwVkVPefVC0nAF71ZEmC+9OyvjWd1BzQQMLFov
TPBUg8CQ0crg8tdFwhFd1idHQghIqCBF0Z9l5DFEXkIlxALqJguaF719ldIHUksBT/7a2Jvyzy6P
zuNaAKHoIZrKDqSqdloTL3zVzcaefNTkMKx8v+8gD+vPNb17fffq00tvQVJV8/6V0t39Kbg5FEdj
xIMKFC2WjPzA9abN4JHUYocZMNwXcgerovjzzw3o/P4oxgGVjzq50Ul6AVLRsv7cUgdSFMiehff7
Fm4EisZVvDQxGYPQdJrJ264/Z+S1dPOTp/5mzLYablsIoCmsHmGRaHJrYZ3+F7u8HgxDI1yxJnuD
rCEseknTn8PEbrJ3iPU2wtj9ZT0JJoQ6P7sa4sJ8YafcbEgGyzQaiAOhFUHAd71gJR0ROVXh4SxA
S1zFIOzZk2AfHtUl9fY5S2ibSbyQVPJn4uQ8N3PHKVo3F8+qK/M8LNZOcISBGqjN4/0FXDI0nUcr
6ULVjcRzTYO6TZ+iQMILDlY2bnSsesvc/At7hkyG9yP0Nyd3dM/rlFdcJ57lMlxF1WeL+AmK9Tw+
3rdzcyHKCOpquirLOq4vy5Ol0lzQLSAnRHqojadKC/dV/urmBeQ8Kgl++dyk4uf7FuXbswOTBrEN
rAuE6NMDLaY9ulTbXjwbKQydkSr8LB3dfIsHigUxzFEPmqqkp5LCz0ktB+m33HT9Tq8sE8LboLTj
gKLIINFsunLcIH7oKhDS8IBpJ8goVnWVfa/olqC7V6sODdwGq4rk+VpoBTs2teAIO6T3Tpeyt7DT
5iZSGZWPJROPl7WJJwLHSGlekMWz1H5O3gPoEaX10Gyqws4WXHFmT/MShG2Q3ADHoTSVAiN/JKRl
ZrG94J8OM2mX6frWH06K2a0zCFo6+jvaAYKgod/eX7vbpRuPEQuOaw5Jg8DuemOnZSgj/9ANZ0MX
djTQQyAh7Jr45IGAKpXv9419PKSu7lsZa6piIvqn8Y887smLsD6EWwaUpTGc3RIGHDpTHjwddvsg
/ibF1M/gzIVnq/qZ0nJKx82mUoZv/+YLLHJVrKys8Ki8/oJO1kAUQ95wLksB9yq+kPo6Ot2mDbQj
Hb/f6TcFz6yb4aomsrtvfG6uufNRBtTQkiS4urZd++4QlFROz0pSvpqn0lhbSfI5Hv6a2f7/ZGkq
A+ZRuQT2r3+sarpSaT6mpnmKh+gotPSHmMmX+/Zuz9IxzUBUTHpK44KYrGuiAB2xQlc8M8JTrTs7
CHVprM9ezGbB0uxW0Unj4bW0ivPauZ5E8nbeoIoxu/Ip11PA87+C8hUlp4BWIcFBmDoSt3lqLO3Q
2RFemJ34DTxtShwWmBWMclc0e78q1oKePUaB8+o4MrjcreeWj25WwLe7gSqpFtqTb4XbjARnsaSO
OMal033EeUtGy9BguNInntTJaZPCdSmekzby91bT/UW4paXpmE7r+ys757O8ATTRkpCE0aaeFMuJ
BiKQcavUMMIBstsD4LOsfdNoA71v6kP+djqqS1uToG0ouixXo1A8t1pNtwz6HGtKeAdVSN4oTNut
rAjrQO0+DXnxTGHgIR7Uz3GEXjGUQGvYeoNtGQMo1aAqXxkWZAyJpNAKIz65UO56Q/Xs+hJccEIx
bFIyTpAEkNt2pN+eqe1lIGLrXHa2etMCbJXLpaPvNuQ1DK4RHbykTLbMmgzOQFAZCF/BtSxrsMMq
lV2H9VdRG4J1HCUI5ijJT2hlj2mufqe+8uib3ikqUplWTOUAtnVYuN1mv0fRNJ3kmmbxVdf7iOCL
jKlTi+eK23TVanKwBp+oLli53TYmN6RmUgrmvWOakwdWQXuyoCiufDYLUOGZ/Ck27AHhKPCo4uG+
+8ya0tCtlUVCLEucmAJ4Ofg1WT68h1cLtG0eTI0UNIH83zd0u/kYE4EOp51FLn8aF8BeEg16j6Gh
LiGHkPNhXyGhs3dTxV2I5WZN6SIFOgt2Bl0eQ5SL+1KQ+jirCZPPBXW2v7Sm+GvXb5Nfuq//uj+o
233OoMagEUiRbInm5HxTIMDVLBdLCYVfSsMwepz0MzyCqCZFC+lWaYycrjc6xpD9NdFRRjN++poI
IzUsEUiQzxkZefoJKSy/IWNzUI3XyvgeU6z0/S90WEHteAjpIVO8BXXQW+cHkqYTq3KkmRQ/Jr6S
eHQq5S2SBGYPZJYwIN4kYqz/C0ch1jdUrnsJjNjECixKEhWwVj4T+olU4FVwS3Kyll/uL92c41+a
Gf9+4SRqQbMvWpDyOY04KE6C/wx9JJiT+1ZmYjfmbLzmGRF+P61eZeWQCQ6sV+dA+dODwRLC1wrm
xiQ+hNEfgBErNf5aJWBJn+8bntsDl3Yns9hnZGkVo5fPLqUpNVYfjPYgZdXuvhVJnvHJSzOTWVT0
TGmHWJLPSUrXtOko6L0BnCkLcsQj+gztgKo5EisXNrTB/gmOu/gxNEL/U0/788LXjMYmG8Tk+FVV
zmfOzqn4sVoltBS3rnHuQQjwIuV9BJnHyi0MZQvZab29P/gxXJiYswxecBZnNCs7NeeQbNdDFZ6x
JviuwF9MRmXtds9yhsdWdBC49YOXlwt78NaoJdLMq6mmThKIUPzabYHsN7TLhMbZz6WDkKyGz5Fy
bnvpUxi8mPrJ0hfszaww3fCqRbiEwLGJauO1QcUJOrBbrXWWpXqbQzRQ+s95eIQyGtarYpU3VLfr
N1WR1ga9hRweC7P8EStdTzNgSJPWr/HkI3YbXfBio1pA9c1A7b3nuP6hWU+0xq3UYC8BvQm7dd0c
vA6iN6YcPnUhfgYnNfSPBt0Z8M7kcBTVeowC3m9LyxcyE3MzY5hE7paimPooyHz9YSkdmiAGJOcc
Au0HsiGWxFgnALANAFwPBUfSBzQ1ftN3/qII6Tjrk0lhNcaim0Y0bxqTK64ZlAqEn+s+t7X8JSuO
GcLs9Y40FHzbj0bdbS04IAsBrhtr2Kfxo+afJeHg+uXClpu5lChNE+jygEFVhYfq9SSA8qcZQwrd
Z3qzNor2RRx4exef018yVelHgIJi6q6h9Ni02bvhLly/4yins3BpfDILWaLRue7TDxsm5i7vIVSm
odtSv0Mvvc5AF0lOurDoc/NOyVNRuJ9ECwHh6+H6vQj6TlPcZ5hiaHDyQc/AWGcdIGRYyubP7PQx
uGDbgWBSjWk2H6WgoTd6w33WH+GvU/1j0tlGa60iPdym+btgLm20m2BGob4OsIEcA89EcZoCA8Yj
69AeBM9Db7uHSD327qMa/G2Y0zB4rVXKo5BiZ7ted+2oJfe3lrpfwQZWFmEtC3tLeCihQnVgT8wz
YZ23e5qEPNiMo8BfiI9vApHrL/14El0cCS0CjsiItcFz2b4rCN7Wf+6f7DcXyeT3J0cOFE9GqTv8
vtrQ72/ma/r1cv9HU7//czumrJMq07k+lGlEZzZFlfRDHzxX7Ve1KG0zY8fGev/su62wMGdzq2uq
uBNxFdeWOHm5JLnWVkLoMCYjTvZil0aQAOY8o4YsPZR93Rxpv1oIQqTbhaJCRKRqUSqyNFWbTGRV
ct1XZSg9xjHgUW/k93rWgo37bWifNfdUxs8yeTPlFfEP9B2FlSHoC8Oe+QJZEseP0A3i9OkhXfph
JVtdLtP/UdtxXryhVbD/p6vI76JNTRRgsXPE8RMuvLFGu6GupUJ+DHQ0H+EaEd+N+K9uLNXd5oYi
ixz7nAgKYKjJ2aPQXi3QwS5DsgzoPNyV2oLbf/zC1XkKPu/SwuRGoxPZNdQQCwIYvxFnP/J8P4gO
Lb/pNmnsstkX2c86EY6Z9tXMN6jeGAvxxuwgOdNHKK8hKlPciqwKhh/7mvyowWk7iMgKB5v7y3Wb
CxtHSU4BtVhRl0CoXK+XEoEvTLVAeYwDZ9d4n7ixrSZBgS6lufu35dsm8hRKFi9clTfn+WiWG5Ly
k4z4/LREU6KQZg5KTFdQvA78BAj3H5p+K/OYe5+E4CFPv94f583lyFMNIJNOqkvkiNEmG95rhxBp
SdN6RH5tHYS0p0XZVs6QaIcqJYeFI18Y4G0soOiWqaoq9VlUuY2Pt9DFRgjzIDMlCv2PGr38QoF2
jmMeEwlO6L7eJGhlGMmJVpOVAGGeVFBBEuBWUP3V/XGP2+Daia+/YnLmcITWLhT5zqMh/+nRUkqe
cmNhxy+ZUK49SJANGqv6yHmkXXMXREerPbUwqP2LcYxcWKwfeZNpeYjovydl0ziPpVvCtHmu8k+1
tYDyu/VJQxo3gzY+KSSANtcDUZGwkaJh8GwzPGnfpKdM2YrB79J6ihLUUYt/vLevrU3eLj2qHWO6
1LNdFI7WdUzPvFAC4b4/b9Kt44+hMRG5ougMaZqj81ovDjLDp7FzSI5x+tlHAt5Zo4/d5z2dz19i
tFZoiN/SPlsMx1ZBVMnIxm7AJxrctoHebJ3eXPio24ji+psmQ8/lTKjC1g3sQLVOSIgorXV0o+cG
/vKF0Y++d+3+Jl2VjFs1uCaIHa+XNIJa2lTbMLBNv9rkxtcM1Txv5Ty53sZ6JiCz4VHr/lja+b5d
ZWaEkgHAG3QGzwyeAtd2ByuoEKtqIjuC79ODZW6FAMdKhwkjqR8a6acUJuvkt6LtA+RIIKmDUHMl
RAeYh2QBgvJV+J02LbN+EIRtCx9e8DWiyOPR7kLTzhM6BkH+RCNu9F0pqDitTfGrBQHI/THc3j1g
Z8YcqALbOhm2yW4IyFDIeaFHdh6lv03gGyo9d/dN3J4c1yYmfoAOn6VWCHPZLiCZtDl2+qYvFhKF
SzZGD7k4hpXG13q5x4YG46P4UPpbWV6A592mtbiZwc4btEEhRKlODw4R5kPNKZFpEIp8Vxpnqfis
8iCiW53+zU2kHektWbVluPeW8KC3cey15ckMOm1XK0NaIUJofv6upBSOIkReDyUdIfeXaiZOuLY0
8eiSQmySuXVq0wBvSBvX3CK+6VNSNvfVI0Ta3sL9OTsynpWmSZg67qPrdcuUOA4sGufsWH0XqmLV
QCosZ+85/Wk+PLb3RzezXVXig/8YmxwTYqfGo+QFg6O3gnZipf5hpHvA9UvR1jhLk/MIQ7QOqBKZ
qxvYFkymQxHWrJfXIpYgHXXvREu3UQGKCx6hXuv0M/oHFPDTxr4/xPkFJDcCXoqIkkaG6wlFPqKW
UiFPbXjhCw++3TdUR4uUzs43QzwXzqcuWDgF5+4eEiFAoqnnEg1Z4xpf7D2x9OE1C4zM7usf6p8Y
dUPPQYWv3JbCpyE96O3W+SWjh20+tk99aEHQvu66d6PZ6rq7vT/8mWuQj9Cp18vc7YY4GX2AAo5o
JElmpxndA1qzDnt3DfYxkA+ym61cpV9wqVmDumoA/CBeMbSJwbavXI+EZWaX2jcQ/GuxfQwcdxPo
dglbeiwumJvxYKC7xJo8asFFTFtTcmMQIIyRM1TyPADV6MiT8oKpKKiXwGMz94KG9+ow2431uGmi
FxJvyuR5nNt0NUOQFqzbciE8mLNA/EU+CWcl2zr+/cJt5Kymo1xJcrv0Y+mhow1qC6PG0gEzb4V0
JUc2MaU62fOjKGCWQIdkZ2ZZwIqTSWf6jpewMbNWgGuMLkBKQ5mMBYxmHJVhn8MpAW1n/DCyqN/3
7LmNTdqTtKuljRU+cbLLfDjfS8/ycxu5npUCrO4JXkax2lv7xH2UuFlN5EPv27y5VCH9ohyrkYhj
c/Ouul4hhMHrrEzwATpl0nUBW9lBR4ZlW6hGs7lvSh4v6Ksjc2JrspFQEYcP2Q1zO+5e4+D3H2TM
6JPbCNVDjzCoqT6VdPhnz06yQe1aq56C7/zf/4SHtnlzjyU0ka68MPzb1MDkm8aXxIWHtnBKSbnJ
N+nKt86Foe7oSZ8F7x3JAJLdK1hNwj3N/C6cIf1+aGlS2t2flduQ4+oLeBRdf4FiKR1AS76gav86
B8f5O1Lc5E+DAo3LsNOML+nwRcqthVP05lIeo1kNbyN+lznZJuuuZGKFBlVd22YbbzP9uZFOspGs
o25U3Pl9f4g3PkahxeCcAQlEzYUEyPUIfUOp81zXCzuPo29Z6O6SDDmKuv5y38zNwTnWc6wP0BHt
mmQGrs0ktA1q1OILG83Dbap89rVs36aPLaqe9w3NjefS0OS8CUumNq4xBE7iFYVvuqStx0FNF6Zt
ZjwaGQceHXTK8fafRIQQu2T0d/uMB55YtBxN783IdiksoP94ODgCJyeXF8/y6YWaQbBtooxR2AZF
pjI4+9uBV/J9G7deruFt9KRYYwaeJ4h8vThVAOmXJgHvlHShf0ybXKHGJxU0ivTIegRwLYWlg75Q
E8LDCKfMCHKk0Rx6z939L5lxfJDgVLeoX/PPFCwlxnRaZjSn2qLRrNDp2Yv+r1BN1o7hb1Rr6dl6
e+Yxbjpw1LG/j+TR9DYPkmCUCXApE2fvg/srzenV8DaKTGpsPXxS2vQgZGdk1N+6bGd9byt3jxwt
zDWeeNDkZk32RTfqFRDyqHmyUINdWJfbKuTH9/E4HNG6VNwmThYWIYTHlALsurAOFbJ4+i90KwHJ
f5dOkCaGr5mxgr9FEE9RiAC4csy6x9KjFQH2D/WxsFZe9OX+Ao336NUtMX4R7BGSCqSGEsLEU2qE
gytoM7nN+/wrXS9rerIX0kMzGxjoNY2XugpCiMv22hnpdPG6pM0rO5MGBJBPHfxcob6wfWccbWwK
AEmr6GS3by7zujTyISwrOw1P0vA3t6xNEFhr2RsVRpZANDNnxZWxydUawbanJ3pR2fCRreWazq9f
TfbH1xdwazehsKawJlwYCu1eFnfH9cSRU+oa5DxrW69+CggDmfQbSSDzyWvL4ptG8um+L8jjYk+c
waSJjeecQg4Gh7g2qLRupqh6W9ueuVeqYMtzFdKb8lsF+49i2eUxgRnG2Pa/0lfxITymr1bzZoUn
PNXWH0r1cP9zbv1mrEwTYdJMC4RHG133IliIYhRyI9Wn4JKcK/2PGX8KIJ/65zZ4U0q4DLy8N6Ul
T00jAfqw2i5QhPLdpySN1lWzkOe43WMq+Fx2AHkhMF4f034xEE9p1YzEVm3XCuSgldQ9yYhaLIzk
A799vXiqzCvV5LSHT5Qq0vV0+YaVFtB6NHakxo/tq94SwVWofOVrz3+Lveehzr6JHRRRpXNCQax3
kENS0WBQgT9u3Vcv27YQ2EWPKVJq+WcY+z6hzblDQEtwXu5P+sx88KXU8ui/4uSZ+jXsXRLBad7Y
jlkKxypqkFco+z/3jXzU5G7n43+sTM7arChQrYDLyo6HxxpGHhX1Nm4B9Yd3VmOkqRFUQ9XaSs+d
mHzJ/ureDkU1V44WvHhmsHQx4F1jIpl28MlnNKnuIH1a9nYgI/bbwHm0MNCZbYLaEaGEMl712jRl
KniwYwil3NslCvI6DMM0sUVltbk/nbdHHhqhOjEfzIscrx8374UP67CMp0MHi7GUdAcYKFdaa6yT
5KucLRj6uKOv142rG7IAcgB0Y+Ae1348mIOB6Hgq28jvhevE8FeO8DVAv1T9o4nbGKEm4N+G066i
l1T+UpQ7KPp2YdI++Q7QY56JMLodGjgL+628hMi+PZGpTI38AeQMCBKntanCi30dsI5qD1DwrdNB
UjcDJNJIWmfIJKixDnWECFolgJ3u/vzPW+YeNQi7uRYmLwjDTHkjl1guyLy3ZMdRzlmJ0CEe0/Kb
j1rvfXO3XkvaXwFVQAWE+MCaHCamIQbCEASq7RcAR4RsVwn+wqk4c9sAeALyQ68pZyN33fVCS6gU
k+OyVLvyttk5oO2zOg4oJe7jP5Edf8psqP5DedV+AiGqqLsKdjjpLO38jbSGYvz+eGdOi+uPmXhd
4FgJXMemavfPIpzY+oOkrqm9A/r1u2OJ6Msuzl+HL3TO9NVB3ln1ceEDbgOYEf4FPA3IMa+CacIj
HUUKAEepNgTdlHHXivTsPzhG8pYF8kqvT5H3KNen0DxpEvS2JrTQu0D7GdQv7c/7X6KMYcVkA/Il
HJwy2nW0X40HzsVWF7TcyHXI4G3jlxlRwl6pFdLfT8LaP2v+E2JztbCP88f8QT55J9UOnvWn4hS9
DH/ow5BX8lfJOFCQsmh1WWfskYXzYfS86dfxtiE7anGkUtu//rqwKOU0C/i6vvpVw65fWc+x8vev
2mwKSJbT7OvCbMhz9samFzhMgIVqk/PbpYdORnJDs5WndmQjXlXnbti5L/421HaQnEV7KIva7oVa
JJJV7kP+xZJ28mPzPsDn+ijsBnUrV7vBeNb0QwKFWeYOW5Rv97661MNxexGMPbH/86XjSC7WrQoL
hKP1WKOm0ax0WJqhuNDUpdz0ON6b+Scnp+oUbKjfTNILsid1rlG2EFxAaVRAOqYS0bz4MvLVyE7Q
kqqq1QpltZ2+vb8St0jJseeXuMEEtaKSjZ5YtlAZ6GOh0Ww//6U9CM4mkTZQQTYIpPeHyn/qIZmt
xZfBXxjy7Lxe2B3Pyot51XpHqrWy0jiPvhT+a8KKZ/9q7UwQQAyPhPrHnrywUVQtRKzpoNnoT9mD
ER4as9rD8L7wFJs7ZEhy/8fMxJlJoqJE2XWarUXaXmsjfW302a+CREc0igXCL5otXCQz99Z4fZCH
Yu1kcK7XkydBuRdR0tHsKHsPiwcfke1QQ67MgePTB3UrLHjJ3Ah1ujXIAPCSAbF1bS/VQzRTXF2z
IS8GPP1Vk9t94HweBdk7qIjvu+TcLTmCA3g8ExLd9t76ReeL9BTZJlkl9NwsY5smdDHetzKT1aAA
T7qAHDXnHlH+9Zi8Whj1xWXV1iHfTsx2rYUvcfRFhTJFVLc6jgJSV1x12xYCw1EE9meY7HLrWI16
FjtLeYfsbVWJ2qqOt2ax4FKz1/gHUJ5io6XczLiGoEEth7pqJ0F0Qn555QDTg9e/RYjB0+UV3PFr
zRHWjgO7+vAjAk9fl/tYWivKq2sdwIBZ6sr5jJ5FU39CnGbBIW5zzhwbdD8ZZPYMbtZpv0nRD5UC
db5qSwDNNQV5zVVblAdnA8fgD2cDjKPWXvxzK5ibXnyDx+3+6s065IX5iUN2Kk9t3J2QsYuRJfP6
dusHeY5knh+vmM2cl3WvLAx6zjFByRhgcC3O6CmwG6o1ozV6Li1Hhl2e4lewQU0q2v3zoYFU5DLm
aTAigK79Ejx/U5WIhQORgRM/eDP6h9bId430JPnBwjTegkBZxktjk9Pfid2hNHtVtaHm32bFiVqv
bLypyU76iZK8qm7jN+VkfgqyBwcOyfsDHQ+p6Z13aXtyA5DfVErUT7Edvatwt7bFpv43cQ2cZKwa
9S7Yw8ZvuLgBQqgpEd/goHT772l3aMaLBiGs4ckvH0RtV8Agen9Qcz5COg4wIcfXiNW+NphXZg4r
PHXV3EGrKjy53kL66vbJSL6X2jFJOeJWEhPXBhDphhy5GQ1oD70NazLR9HdKUgvH49ziWEAT6aQE
onvT/zzknpn40OPbDVpqdX9qlEOKnNX9yZody4WRyREsaFVheXKp2x1+Z1IllkyYDFdG+uO+ndlF
ubAziW5Lg8wICgS6jcpvAglNCfApD/uFe2t+yowR3IUAN0/a65URCxPVh6bTbUVDpUn9BAGhpCw9
qeZufjptRMvi7tLBc14bQSOicVFn0O0eBtP0C9Ce7M3oUG/jKZf+vD9ts8tzYWtyOMi0SasFCgi2
az0Mv0TaCeiakcqlYGbu7UGP5kcSf+wpnOxRqakhrvVy3c4yaEOVY1mKtLjmm6575pJD8HtlWS/3
RzZzfbBOPDs4X+nanFbbzSwJXJQwddtC2fTBlLwcLTlpP2T6Y8mbmj5qf8HijAvSNozqEmIDbOAp
AANhPCN2BbatUkhfpYD3cFO+3h/UzHJdmZhkFww/lROxjnRbCtUVjHkC7JvqsIvjf9xoA3MOsB2C
M4gMZVBx1z4YDagEhhKG8vw3tTYvp6W2W8CjzmymKxsTpxgq0XCNAhtV+J2x1MZB6hYYEGbni9SP
Su8aizqFjlh630RIoXL6RHqClGX/qus8vVShjFYhaKj7qzPncoAXASlouiES0l1PmuwmcVoOrW4L
qJ1um5HbXxog5XBKT9xrse/toala2MCzNgEB0toK3JZy8rXNGImQBEQ9C2VVr5XfmevQrNGXJcOo
Wv2q0WiHvD/KuWVjiP+xKF9bhLRalwBS6rYJjrZ4CZAv9hegY7Mm2Ll0y+CCTOe1iTbpYhg0Jd1W
h6fW/TwA/GvNha00t1upW//Hxug6F2GD5ZaF4FcqR9LQ/uqk6hdkNtv7MzW3NqgWjo8q5LWA4V2b
aEo0FvvUYKY0V93JbqTv3Tj9lo3y7bUcP+lA5Db3Tc45PJkMmNooxtNNNjFJmBRKrREZtma89dGR
qC8NgrWchv/8IqS1ga4pCHFAZUzTnHEPj3oh+QbXLTgpMYHVP2qoiLSIrSz42+ws/scUKfTrWYwS
rcg1TcAZyuJzoDZf1E7+avhShbBer6FQ1zW7+5M4535cvTS8kqu5he4l6Bt0kVoYtiXAmP0sin8s
bsb7NmZHRWFrbDDknp/S6ghGqPWNmxp27kGmQT75XKY1DyqNTJByHoL9fXOzQzLHEpcCiRB5kutJ
pMwyyL5TwfQWo9LZo6Nk/qiGt/tGZipp4PPIfsITpABb0CeHkdF7Kvo3tWEXTr/y2geU7xtO9f5v
V52hz2/MnWWCQBXPOfI4FXLA9RqFgmQoV8nBF166JlzlLYKicCn0TvvoIh3pRJuyPotLIJxbDBsX
HGAVQh+ZAvtNI3fbVUVZVL1hO14MaErZedUDHCrokCL+gFanXvbgZWXrX6yDwSKosGZBLDLNshSt
YtIXpBi21I7CpEb1LAhJvHdIESxUCeZWnFZZ+i/Ay8nwFl6vOAmlRIvo/rH9QX/l8nnVCyNH6kgW
Fzz5I5KaPPI+KNvgvwMHcUN+J+UIwmWuZdgRutJqvbG+9elvod1r1d5JHvTYDjwEMnVeuhYowZ+C
BKgqXRXlsU+3aiuvm6Hb+aW5knIgPcKDpRzBvGwy/aEvD0rwYAY8HOivrpAapUnGO8Vov9bhU1nv
SgFSH+J8yAZWou3r5FDjctPqzgpSEy3r18ho33fxuVtjpKf777GOf7+4NYSgq7qhM/DwRloFPl1k
SwWkuROcEgJ1jDF6JUVwbaEMwwx/dU3b6M4VWrCR/2oqyTqtFw65mVcG3D4SBxypYV3RJw+mJpcr
Q0HY2FbcH2L/Y5SgQwwpT37Qqr9VzXh7f+JuG1TYcJf2JqFrkHe5UmXYM8yfovvo0NIbHfSytQ0P
lHaWr8R8HbeoLm6sBz9o0a/YOcnRQ4OEhtxKDumH6iBV3io9so3ZA/H92qExIP5c5ptIeu+huXPc
dYweS/4SNV/M5nPoIJMTHkJoGu6PZfbwGOdtBL1RhZvSInV1m7q5Fpt2dDS7d+j/Vh6JxKN6aMKH
QbW7hTz6XArHuLQ3Cbk8I9QtL8deU1XrIY2/atZXsfbW+hMMs671nJn5KqVPYfC3eviMGo2jLTXn
fFxI011++Q3TG8SjZ2DEiNF4/iR6CPd8NmTkghCGk6Bc3YPJk9Vn7rm1Ao0yWi5ttzXEH6JfvBTe
IfOclbQI2555VVLTAKVHUQXUvzFupYvNWEFqVPghLtWy/raS84pMf2XZWke8yz3QXL2w7OPWu5kC
zFFtJCogY3JtD0EJBMnczLRjDdjzVjtrg02vfveOpHhcrqA6LNOFJ8VtUyfbZuxR//82p2+KXs9L
r3RT09a6XVXqDw0cOXrcrIHd6uXe68t1VUIFDpz8AX7lMl0CXs/FKZf2J65Xd25QaS32cys7KcI3
FIAM8SgiTKx5SxxVs+tJfILiAblXMl/X8xuoHpLuTsG26qUVXYRrq9xExA2B8SDoZ1nJ1+FS8nB+
K1/YnBzokZIphQLQxFaUrbpvjXhtMLkk2akqIanwNXuTnL/3/WjuZqauQehMlxtosckwYf/MFcFs
0dPVxE2VfBOpdKbh630js+tGvgXONrhjKCBdzyU98ZKaFqZhB0G89uWD00YbZFQrtVwL7kLH2+y6
Ecfy1MHcTYTuCei1JS3Hk+YlKBPiF334ENYbIrBd2HffwwJdyuTb/QHO3V8ktmVKfiOARxsn4GLz
i1Jak8HHqFkqqFzHK7i997VFY2uK+KH0dt/a7JpdWJvclnlVhEGu4SY6Gz2Tf6ry755I9b6R2fiZ
WxKQMxoneMfEM3orDhNZ8DjQhC9xjcCQ/rMpj3X76rrfouqAfE4NQED0OWMfg8SOpUOH8Fwswg5g
/Aysx35s+agHuhGybaFkXyu32hf+PjP3WXu4/62zG2cs7NOoKfHCnTLXudJQwTPSmLbkbj1tm6b7
+AXiY433hQfaSHopl87fuRW/tDg57o1YdYMAEjTb9wnZ3UF4dxO4WBDk8Y1fRdh+a7lz7o9yyeTE
yWonrYOox2Qfhls4+6HTeu2ipxTYvhu1W1XQFrbSksHx7xdejWSiOZRNNxo8Oae49D+Fzu/cfTF8
fZP4zeH+8OY2LmlZIk3qJiN3wLU1rZaVEnYugA86b6DiQTIPrbDSgSCkKwle7iUSlHGFJheoyevQ
whRQbvqgru1JbtNbskRCBOfZGu5POSsPlWEi6lsubKWZ4+/K0mQeIyFDDC7HUuR8r8RiNQaYSKRt
opCHqbAwjbPDAvhjgTbmRP8I3y4WzW08F8lgz0CqlYKQF+xUGVErHY4+cSkZMgfyM8ezgRfrSBtg
jQfVha0QPWs3z0m8UO3ygyN4tsE46umvYdMI72G3Db1sE77Vwqr6CSuZXyIgKq/l6lQfle611/dy
uJQqnjsJ+CRqxTw2iYU/Pvnik/IQFUAhhiMzRttXHd4K6UU1Eb3/ngnx0UjPipt+UZSv9113doEv
jE7ikpBkmt4lGEVkF8HpP5T6N1X6pwbuSGJ5wZvGfXDjt5zHZMK5cEjaXE+6iKp54tcYE/1YXkcR
JXchypcaz2bd6MLKZHfUg48m8JDxYpdOUGhCfO6bDQ0fbbjyEYK9P3+zxhjMKFBEKWsqZjBIeRAl
QUmOK3g3K44y9WdZfpWFpfrf3NTpXNHUGEcg/k0cAmmV0sTkWTrz1R9ss/p9fxxzfjCCRAh14H5V
p20YhdE4FbA7w4b6ZKXl750arazkCyLy0MP+uG9rPDSmbgCAc5wuMJ43/Ri50gZBIMokOtTtIBer
VP4cDcKqeS7J5UQLV89H3fqOtSkdAsnBSAYCZKAObR6V9FFMpbUavBfCUUp+eMoudNaFxlnjRQ9B
5G2yQvovzs5rN240ytZPRIA53JIVJVWVJUfphmgn5pz59Oejz0xPFUUU4W7AbcACtPnnndZa21gc
H/q43MIHhZrM177qHLE6mv4Xo09s17q43bOfbVvXQQch6BHhDR6j4kESj1NX/Vg9AHo6Qo1jwhef
vdBxD2jMTgVaEtMnOGOawRaSFwNdQXnY3J/ZhYeITo9/Z3aeOIRpxQ1AXhlnVMhfunpv6oJDVxct
uo/0knbHWlrLvy7tSxMA/gRcowo1zyp3FoK2EYn7c2KETpiKJ1PIj/cHtXTE2JJ0Yk86FBBf394a
8BQ3A8B44xxlKsKCsWw5BqzCtpgQOOeeZ6w8Q+/R76QUwaCQeiXdR/Z1dk35UK8oneyS5O23SmND
Tp/oj5F/0JujOB7bPnK6c13BZvMgUowf4QOjPYI64mDXa4CtpWM5MW/T3zUB4OfaTpGqjH434J17
1WDr/avqvgBiQ9L6Q4ke9f15XmpBpgYBcmPqcgQbPH8TLWPIWE/iRvKGJGOKg+/vR+MwMDiE12mF
502INlGDvK7dj/wjrKThJ637tPIhk6H5kb3+kNkCWCbK6ZJZmGehOOh1cBCKrc7Ah5cM5gprTwCb
hr9dxSlx7X+BmRvWyjJL6YKbqZi9IYXU9zEap+bZj98yY1dVzbFFsVrQdoZmt93z1Cg5/sqRv02y
Y79Wt1sKYKZeO1r8ycew9WcrYTZxK2RtbcJyA/CplHdNMn5UKYbW8cdQucjuSUbuOPxRJ781BW3w
4/BjhF5JI8kfvorB4PS5LSmVXcoalYDKluSf9WvysTdWLtelLUNinP4dcrki7VGzs9moqFp6RWWe
XesbIZSXuJuWbnkTDnNtQE9YjRBhfkT61v+gWKmTu4dh3NBsupHW5mzhIoJcHaeX/9Feqs9ivtaT
kiDvJGI+NBxh6IrXiMgWMK1/6Nsn3aLpjfyzaFf+me8pWa5XmnmuzX1jbKyDUD9L2mmCTRbPua7a
RfUYrHU3LhyFiTP+X6Ozjdg1QVW4qWqerfSTZn2fcvK1sls5b9PczM7bxIxLhEK3HriXaW6vRsYu
aXMzE7hlxLDYmHoz2rDvyDbadf4+rV3Daf0+3I00W9lKVAs73UqMRzFszGcdrkNbyq3/kC/jCqap
ihVFbG5Ofl7JRZpINctZCyep2LsfBO0xJimavNwf+4IvQmaHRhO4ramQz2GbVV2EahExvxEJCRGn
X44eIR4nCeyNHrW3lattaTmvzU2fczXTAzLeblUqZFuCUy3/kwdQ2kYr9/jakGZn0hKivBkHhhQ2
5FMz28x3UqnYcrE1nsL/4GwDkmKZEDYi9J2zRpqIEUeNmlnnBEhMJH1SGt3OhW+NvLYhlrrvbyzN
7kQVGHcWpSkoUDn/GtMxO8R2Wqr7yt0ZHVLqlm0U/1QNcdymXmslW7zn4CiGPRrdDWpKs2qSlCmV
1QSFdZb36riPog+x8ZIivKXIl0iyqJUctealth5y5ZMAV0z4WQEs1Kw4JguO0J+wnkwk9Ja0tN9u
HnVQlaDSKuvcgkurgRSOiOKZpedU5kr6ZMHtoDRHC86Enddp/L61lGZyUIejYNG+m24072lIGrsO
j1LwbHZf7h/ApRPxf6be8WGk8K31Vuu550RETB2QHbAnipj3jSy4dFxsMi4N6AbwTfMWkswNwkEI
2TxB/LHQNmnsaM03qSL2CE5ed4ypmgbHLnkzBErlBbTTB7fZ0+1RC4c1atD3q0h+Q8K35C9eknmW
I6atpG51Tkyci6+ZVHwTQgWeSaPbxUq1FnEvJBVAKYGWIbsIiRId2bcrKRYSzTmdxEpKmgOKOi8n
j04jGjCD3BninWir+fb+bL9fUmzS10uwivKvrMu3NruIPHNfh+65xh/26l0j+063UpZfHtiVkdl7
X9XyICKT4p6r+HcYvli7NLWhbNGP5fhDUMRNOq6F4O/vVYji4KsE/UjCHMb822EBBhtEl/T92Vfo
1nJfs0A/l566b/2fcfpEDf3vZ3FaNYDb8NMhiHdrrlVzH+BiaJ1FUA3D+FBM+gMr2InFWbw2MrtU
KwUkX6n41lnVmq2kPKEiURmWLdfyPg2fe+ur7v4chHzlzC+4Ukwl7wXt2YjHETzeji3lPa6ikTPQ
pedMDh9cq9hA+GeXx2ZqaTB2nQ9HrxfAWr3yAC+gMW5Nz6bVSrLaMoXSOpcUpvro83OPftOhR2rU
dsN9ujF/WhA+mu3OyLaCtmb9felzsg5wjVIr457fQ4YKsVrsT/MtpY2ddr9Cui9OinxIR16zkUyn
o3je52pVi2dp85JWJTc9MVi/I+UJi0RpvZS3Q/+sdeqWx0PWty2JRkl+XZWJXoDkIFEJeRYEgFSU
8Stv1xeC/ibTzZq9a0IVFxCABNq+EL91rrUrS98xy52rcjdIplO6xJaD3Ssnox8Jp7TKGYKN2PwU
y50RkxWCRaXaG2uYummZb13e6QvhwAKLBsGdON3SV46YKSmRp/ujdU51/YMv+J5dlt6Kb/n+FcUG
HPvwOwBjfsfQnElxXaFpYZ0tCPsqwKFh/1JlrV0QS64yWy0uMFmCqQYBiNeYeSig0TITNkv2daU4
kXQkAvPoGzPNzK7k1A4BGynCRYz2AWotgtw7pr5HsJG+8Whbmeh8mJ+8YY1Lb+Gto/VesUDSA/Sg
W+t2ltW49FUjcHl9lJ2uPbqkzCT5GFT1yl25Zmd2NTdyWY2FiL8iNOqpCtIDWIkHlVApXOmoXdw2
VwOaOUaBlCW5VfHq6G30j+lHkNBCw3j/4l/aNjA2TI3I6B+/QzXFaq9OXTHu2dB8O8UvAOehpF/F
Srb9dqWxe+mpvrY1u4hBT0lCm6Q81d3eUN+K5LnQVkwsbcyJH8LAFyCRNc9JBpUbu1bNcPyeVpeN
FSJm0j+6ylFSHnRjd3/upvmfH2vadrFEpzriZrP10YuUnuqxcs9DIj7xcDn08G4EX/ilk48tTflJ
7n6U3Yq3vGJ0TidSB3WQ60gVnZshpfuORKH1WIpEBXB31WOc2INhOb7srzkki4sH3TVU7JCtwdp/
e7oaNc2TUGSwXvo7jz6Z6s9C+C8OwkSp/b82Zic4cStPUMPSPWuoAiQP8rHcqkiSDm9hdIKuJPO0
NVd98g7fLeGVxdlZVpQaIhkZi7rbX9oa7Q7DFk1UwfqTl73kJAGh/tGlp75LdqXsH+5voIXMH1EC
DHky/GRTPX62g7JEz8chwbxJkcKW9O2QfM+lf9BKsfKPUnKwasUWFTuOHqJB2aT/4cm4sv7HX7t6
lsZxKpPntUvngmQXNCRovXEwuk1yIq5ZuTQXty1QL7r3LR2WjVlD+MDp0RqNsx/wXjtGXW36QDOc
rHX3bbvtv9WT6rq0X5nfpatam341HbV88/xJqLrCMvNEYnmD2smSPXmzSDj04yaG31UtvtXmDjHG
wHsLaEzfhZlTFF8baZVdfekiv/6M2S4TxYxmwI7PiBoFulX0lT6O+dbbDjtt32+gv3Ap3cP/UTAr
wsoiL92IaKnR+0rT4/RW357bygy8Pgu4EYfwUEev0NDSBmfnaGpWkpNpazjLxS39hyrVmLwdkii3
9lAjh5ZOZKEphDu9nnxu1SPS5KqrO1n6VNcBur/43iJ6pWS3RfWYrsltL44YLJcMegP+qTm7QJoP
oSiM3JBgLhwp3Fn5nr5kt9jI8pO5piq1dC1OwLH/NTbzhEwUpTpNmoyNn6dW9PIEo+9/uaWujUy3
2NVBNeNx8BKBu5c32i3LTSS/xQosXtLXwE0cqfMOCeAeu+nGHRrtaR+vnaNp0ebXJJuH+RQNXIX5
S+c2ShX7ieGeQ5JBserQzrChTZceEDIYyWPd7pr4u5mf0sA6yMHOEL7cP8hLt8eV/fmjB8EQkI9Y
d6FO38YV4UQfvxTOIO5yrf0oEk0Fq+3CS2eW0jRHh84X2hpnCzuIYSi0ssW56fR9Ep01+cdYfi3d
RzGL967acXUZmyh2pPp74YVb+HpOurWaClwK4UgC8N6CwCQ1PXsR5Vqsc2jMBK5NmpWHj35zNAs4
D+A88Wr4ZvrWNoDFFUp4zjLp4/1ZXwrYTR5jUnJgpgktZnPgN11VRrIqTPtOj6ONH+wS9aXdRhcr
spF8kNd6pqdXYLbPMAjlE+gHZOvmEWvvGkkcxbJwrgzRqQthS39AM6D+UqGTuDfy36LVOcrq9l6Y
5Ruz041ydb6kRFJzpk84Z/HHHoJnhIIiA913CAhjSK56B2+r2pT+Govd8gTTh0O5FfGed+k5yQ98
ZcwbFwEIpEkDm176ZNzWJr2Ydv3YqHAhrbF4LDyJ0PJOmujw80EaOrtLAvZ6b5aYHAT44BQn9GHk
9LRHUI7H+9tn4R428WpAAkLQpwNNvZ3VOms6PRR49drMPJoEgmbwmCTmwdQDR1K+GjAJ3Te40O4O
ySgQbDCwMCmi93RrMQ/7qhhUmXtSILFLqhz6CZrYe/0YmAlQg2e0YRxoFrdSBg+GAbEabToqQTJ+
5yaUv6XeR9n7rKw9wQvVBL4L3QCoipmMd/AQ39MCWUlD4dzGsD8LWy3lz1OocHMQqUipjZbY3qv2
ctKhKP73Zf1b67N10CTPa6rGF86GOyZ2VdGboZ119MtbDXKHtc6yxVUHokm+gwYfOA9v1yCISxnK
1xxr0Ob7Ids6aQ6DghRfQ79vnMM1LK1mFhcua2AOkLqSK51yErPgJK0boWE9BUrYA50uMtJJF6ve
Ze4lRaidpmOorEhN+DAoZY9ycUmTx6xfeaMWB65P5DgIZJH1n00zquhxIwSpcO71vVnUO6MINgZF
ME5zqfyEAHtlty94HvDjwH0PFQ/0uuosdqh0WPl6lHKR2tDFjZWTkg4EKd20RraGHl68pyQmF5EX
zjFJlttFrXvR9SKvwhYRtsNePgi+2B9bP6L8HmcnzwL9F8WZ9tBl/uD4kr72Ei7OLtlbYgdqp6T8
b79AGPx4aHxROLvsXCsm1vVJwj82wKXD+tWPv65cJUsvEdaQqIOVn7b/2VUyWt3QuwmrWSWPbhht
qt+q7mi1doFF09AimwBVXKufTK74/PW7tjlb0QiagkaRsJmUtj7mdr5taH2Jv7vO/cEtzSXKHhOt
HCUwdT62rmzbWtAs4Vzq7mtaZLs8hjIHiH38Rv+3WnsrnAFL9ijvUfQm+OOxm8V+WSTJTRKxdo3h
hHWwFy7VXmpkRyw+9cnh/tiWboJrW7N9EgWB6GbTPun60Q4aGojXrtOlB/TawuycF+gUp3U+COcv
fi1vdbR9he2kznZ/HAserzmpw06EwDhfc157vdRrKbFwvfRCP/Xmwes/me4xL2CFlAoekK3/fN/g
4rBorAGzRPKYtO7tAdMQDaymMuw5HSGTFizUeSHXVcS9uCapsXRxUSKkkxzyAwXu8ltLRSPlcprg
5OXal05/So1v/hpaZ/HFvbYxO0pFzG4sSTeeXfjr3G31ZTQPBhJY7jG1jU2g/LJ+mebu/gyujMuY
bfPerGN3bLFpyb/j5rdpXfL29b6JxYv4alzza1BXBDIZOttb4Q4S40cJAjTlLLoHspzlL+/rWK6x
QS0dKGBddF3SIQPuaZY/sIquDhpT9C5G3ImbUdEGe0zTNeG+pd1H1g8efwJ2+R3Euqjc3JUUSuYo
N8GWtm2t720pwbVorWzzpZKcCY6bbksyt/QczMZj5n5tmoFObcpqNhGwiWD8p3gA05929APniC2e
fGs3cuUPEllc90kPX5PxZWUdl67666+YnQEt861R8A1aPJJfDcDah/pbaX0mGKB9t7chJxTh1kX+
9dwHjis/8SVC8zRGay11S9M+Ud/ApKzLNEDNjkkswvLXyb17hh3AziP6zMJTMVp2G9Ur99lSXog0
yb+m5o+A7o1mEpsjJXQUNEzVRhfZfEj18ABE69JZLdmZlyiF18+UTpr6Uq5poC3tY0hUJwz/xEw9
Dy2rMK+0NCUaqcTTIPiAf1fO5sKSckymLpaph4Xn7vZaa3UjM8wx9S6VBXlH4HE8eYGiN78gwKrW
XLJpZW58BcQ0Jk7YSc8eKop55tgb4lApWsNHmpRy5mYqd6qIvKNtEzzlxq7oVt7wFXt/LqarELkY
xrSrM+xJQYo0w5svI9E1XKzqC4z+mzJ9KNd0wd7NJyM0yDkxPgspYnV2RBqp9rLOVb1LW8XbIlUP
ZbePo+fCUj+7wub+eXx3DiZb9AdMUkV/ep9v1y4p8v+xRbcFJfF9Aa1HbQj71WL1mqFZoGL2SeOF
keldGvdD0SmwDKGJk8h2sQYlXTREECKzNyY217kh8jYlfrR36VtlEwI7MNUP4WgdM/n7/al7f7Cn
ubNYIK5tkfbx6eBd7Yw4FCE+63z/AmlE2SGjEA4bQv+NmmQPvRI8xjE9LOhbgg5gj4jZ2+pYl/bm
9RfMxjohTbOmj/wLhd/ejY5C+1DpwdFUk01URU4bJxvJ+3V/2EvzC2uGIRF4kVSf1zMMJa9ixUr8
i0jIBR5YRalPd4+rNbFlOwackzTmcBamn1/NbluBZtT63L+o8UH0fk2QdWDH/l8Tr7GIBK3/mpld
XmEBHk6vMdN6wzYP4O2PNLuLKqcqxHWc83s3ZjI3tRVSdibDOgcY5QXqQ8QmmKsHR+IOew2DznZR
uTXbrfZ5EL5FobRyxqf7Yn5jmpOuOlhnOJaM2T4t8rrtfanz4V+jQ/zJY3Oe3OCzIO/9tc0x/ap3
pqblAjA+dcNNG/Zq0SJlDJQ26/2L54W8dHqj86x7a0/Ae32daRZpoqb1Dccdd/rWDEQ3ehlB5XSR
tNDWs39adKH9iOaS4QeaOqMaOHLS79HnJSdSdId6LB3Ylxwx+lTqLynkx52QgS9QNrQ07O8fj8UZ
gCOJYAJxa9o7bz9NF/o4CKXRv0SQyUQxUM4VD2rJAIgoVYRuBXL0ecan6SK17TKL1Yw1jnjBlvUH
JG/vD2NpiunUnvKzcBLjNMzDSTcgHVGb/mVCHI1+AhumtDXqC/lO2zj8yo1PprTRgy9CEsOIZ/fq
Jh/sKD+K0m8/jrne/0MzEVXU60+aTW1bN1phDoy8bRP1YuaadFTc7u3+wJdOKClUEqmMD8SmNbPi
t2kbkKPnTo18urlhHT+gJxIqzyjzRDZu6hq28T0MZRrXlcVpxa8ODRjqOvIV178o0ZNo9rhQwGRJ
gEx56iLW6ZI7qUO4iZGsMhrzUVL8fV/TfPQomD9r9AW14Xsuv/rep64Hs7Jvw02jQUPhBw47nNPz
4f4MLVwnN587e3TCpOtaTxfYGQW8NuImpHGmAbRsxV+zuAC4l23vG1zwh24Mzl6CKPEqMVGZH0oD
H3zL3VTio+X6GyFbWfuF5xRDKBCRqQYgPGdMUbpKDvwmgmJefC3a2lbTjSIN7OVNokChrr1q47f7
Q3vPlTOtPRttogOemsBnobOql2lYZnFwUcpvksmtJNUo7PryXhYyR3CtI9QbW0voj3rwWRUEp6k/
jDIV/W6NIWHhWqHhHTkImLOn7u3ZJqyCUqwyj7H3huRDUTRAR5Tkfw10n4Z7ZWW2d+pUHNIaSuxL
G76p+1DbN/6XOt1ClXd/XpdWEvwu1ujoBb0/c6GDBq+tRlv3Uo/0u58z78FtU0iZ2u9p4ttWYo0O
nuF9m0vn4trm7O1zdTcQEgGb1qF7Bv+zVbdec8p8zYE09O9N0U8GDgshAVBhM6dFL4YAHzoLL1Lt
tJP+07amqqF+cOuTsBrA/gFXzx51WsrAhAJWpJozf9TbtpVAh9ZYS8StgPRDG041he6TkO9dTzoF
LUoq6OLoz4K/K6K9WdIjbgWf+pAp77pz0f7qBOVH8l19QsC97P9Br6cIvjYUKHoe7rA6+vrBAP5f
H0P5LVTXWAiW7g8UMpkvfCCcq9n9EehjMwphEV6Csd6TQKcDRU+eEgkepLXK39IpglkAdTr4VEFA
zBbGrYMoFqw4vMjBTxJT4Vp6b2lf65R66Kn5E9DPfn9VBINmRSyFhVMltOMxHE9F/AQ3tk0zUVd3
9JT/tWYFp4iAG9whdS08gdmDGBoVxCIQfF9SneZppbXD8IEUzsrpWZy5Kyszl07FPyWX3DFzemjZ
SW3+JMO3JhKwOH1XRmaXHJOW6pLVhBcx+90nJ83aSOkX0Tz4Oqp72Wu4hkNbiGGg3hL/lIEnbdPZ
oKROGfCjmDrJ2/jRUyyiZa5CAJGu8Z0tbfFrQ7OB1b1WIVCBIdn4KGrVVjJ4/y+BUe1SdXP/7lk0
Rfoah2VK9sybjMBL9YEwVpymutzI7YvVUCASHKv8EgoroeZ7AAM5CRLyTNykEEai7tYzEiPLQOkD
P1/2tA/JkB7MUrQnrmo3GraRO24UDdI8xxQ+B8Fah+TC2mF7Yk/EJ5jor25tq7HaxYKM7VZ5yfND
CtUpV/qa3tfCbN5Ymd1NutcLFjlH/9KYUmbntIzp4ZOC/FQ/6i+Rery/dtKSuWk4E1ssuAFrZg4C
JFVCTSm4aF037nupQNpdaN2jBOWCI0uDuomHqN75uuHuaHNPqYdk2ZehI0zqxcGwq7ShByiKi40Y
G4ODQniz9cR4jU1i4ZxC503Cktt6CkFmV06le5KLU4wjZnn7CvQvlB0/azWx+wR4nOJupKp+Qybt
n/vTMy3p7KGT/zBl8IxToZk3TeoCOmVqz7Pa9fmnKEo+pjDkKMqaP7sUYihEcFOvNkVlZZ5S1OTK
q0Mjii8o8Q37IbEKuxlDVEu8MwK2qlx7uH6ZDT93gw+ar2nnLAwT3QlO0/9nOpm/hy2i8kmRtPGl
hKs06h39dUTy6v5ULmw0bIDCAZ4Cn8I8Qg/FNHBdurIvZWlGW5ZOPFWmZNECk/rfDKkqPnhqskat
MDdKYoVuoolekWIyj9bsuvB10U0CgLmXTm5pjNsb3lmjqaTQjX2orLVsT3f39WaZjNGwDXE1cL+p
Vez2flAEXx9rBWOe+Jo3/U6UBFvO0Y0DgG9eLGPTSq9NuekS0XYNyYn0FWjefBUn+xqcwKjtTrq+
c4G0XnetPi3d+KK4sU0erqfsG2n/xciED2cZIRCdF2MT0rZWRAvmpdQqW9e+9mVtC6uiL4tDubIy
e728MeHNjoLkMpB57pi/bEIXQxZ5f0++C7amKeMPvZxTUMDy3S5Zr3ZV2NVSfIkiaVeZiFT46O5F
n1T3ID0Y0l7U0qOUmDtVqG3fqqD/QVrqLw/G9A0Tjy0O3ARPnVeDKJF4iRmzbFntv0CAQxqLneLu
pHibiWu19Hcp6j/WpieUPlEqfvMylxHJvqiUrF8ywkCcb1ocEBJGU8ErJmyvov4YWL1d4LWPENzm
/u8EPr770750KklYTWdFgVxlHlVD6+wWJbzVF5G71TE7WXz0cCC2gwFwys0r146zPjjcN/oOSs7I
ke8kNCINCSxqnmgFNTq6nYlVDeS24L5l40Hus9dYdqwOHDCcq90G6i/F+i5qyQa1xxAQC5e9tpJT
eDf6qSRGW8Ek6mEShUw/v0ruiE3mxj5dYM+a6Im7EuJpmGfRZx89MjgahFlZUu3vj306Ljc3EyZR
OialTZsjdceZ1ylovtBHihU8Z/XgbypflmhYlcftfSvv99ZkBkYgnhH0vt/Vx9VyIu9A3P0ZjHfd
/arzwlEGaZfWwU7PrU3XfS3qRz9o4exCyu9cx/XK5fQuRwl7zs0XzO77nlYRravN4FmPAbXHG2F4
bKMnTc1fSag3rWRToYhxbCr5R78VCPzThyaHGEW3a/kkuAcax5W1b3r3LPyJy3nycFvQcJ03jOej
0BpJw3p3iZQdgyzs9lEsSQ+KC4Kt8ErFHsNKolsMRYCo0/RTlGf1pq4CeScibfNB9c0JulXX3cNY
S+guRm7sCDmqJiKv6CZP6i++pn4XGmTX0HEPt75Ptuj+0s5d3wnLzvdTouDOgLxvtmdR8yniQY/r
EwLOzTZVRR31RbPfh33obRJEgNbc0kWDdFogSE6TPfvm9pBoo+8LQl3UJ987q2nyYtYvcoEcSPnS
lr1ttG9lJx2FtNu7X6tj5z822ndur9E3Vl6IP4mT66MzjRzIsEXpliIGV8fth3hWi+5eVtUnOI6P
nvRQd19hM0cGrPAdzwu2agH9j/totYZdCJBbtx88f+t+iJvvntbucu+UqvohK19B1fj8g0eHeltd
hi+6IO27NRqyPwf53dci3sLH4MpDO3D7tX1AUquO+/pEzuOhz2yrUaFYNOwhRhGw/uRFDeJIv3S6
ucmfPijpuK1qbQPxcqIfu/whKScC1LNfaU4K151mfdSGfmJaW6mg/wkJ599JE/CfXgv83TkBuViW
NTx0cXOKjSQf7bLT8udUmlSV5NFvaIfwxIDIo9Rjy248w3+Uhzhw7aJH4U0MKJaZoLWgOFIRRf5U
5PQn2nqjmg9h4fbptklK6RxGDeilwg1TGhwEM/kxhh59obnXhD+KQus8+DTL/NTjZ7/5USmS3ZTL
sN+oaW2Ou1SJFIqMY7LG2zLdQO9GTkKIx55md9BBtyukqgEMFRppuQpOtdwNNlr7O5XekAcECP1k
/m0LMk8NTz09AzDdEl7MaWJ0qYdN0s+Ekxe4pyR22Rjlg6GNj5FwUqMab9+Vvv7lXYFJykQSHpqh
QCc6e2z80VNKKmnCSQ8fqLEdu/rUE9QE6ue/tUO+AawCeh3cScSFtzPZ9Bb8qAMevTAixmuWh7J4
gNN+2+bDiusw90anN+Xa0qzyleRdWlax7p2RKHdkYRRtoat/CrW5UkeZbtGbvTGzMzu9cVW0HpUI
7KjNE27aJk+9R81LwIiFP+Lyb9PTDGtywSZaHXwjuC5uJ7BVMqXxGybQj92H7kUptm5zipI3nBZe
xJVd8W7fz4zNgiNBygyVWhVjS4MHE55neGDtPNGAwNEiUY02JF7398fCbF4Pb56W0r1mhIsEi2ry
MYhIi5vuZgRNClTK937ft/Xuubod3Rwh1eqNoEa55Z1FKslB56jtU4rzPOgrqbaFnXgzptkO6YPK
aNUYO2P2Si0Wjkl5J+W7+4N51zE62xjzE4x/2KtphJVO+Bro5tfWTb6krvwof4qfC3UjeMGLnAKY
0MYGsZIVUPfcV50bn4V+Y5ZbSim57Erjs9X9GpK/dL///P6pLw0UCt7YH8aiK/dbz1y3S0bBO8cW
QNte0oKPjS53jieV+a4t8uxcNP1a6nBp3YCAUkOmCwnartld1SbCOHRB7Z+7WOzskMbLh8QYUp4Z
cc3UPFM2jY/YfHJYCM8pcdyeavThAhzdyj/XahEKW5DEeGhZldAOR4DwIa4Sr4Reqcj6fTEWzdYV
vXaNQmfhOEwRAGpdoCRUgJK335DEXC3eEERnr+uCb0pg0U7auN1W6mvBGfKyWql+vcufMWhUoRAD
RWcCyNy8RJ8ZsTX2Vh2d+xYdD9mF+ogsFoIrXtltozFCCdp1Gj04y5CgrJyWae1mtzYUVxATkUpA
7m3OBlBUg6qNmhSd4feLv4RWJu4HpUDOwlIip49zCWSvJGwLS/hWS123KYrMW3mgFi5XXFNSXSRI
YfGeF2RqIw9loVeic2a1RbLrx1H7WLUlXRem5WcF2VtVjB0lLdJg4waRv9buvWSftwv+bD4DGM5s
vWvDTQU9HcOzOCiIUIRFvNeaqv0syl7uRMScj6Iv1Hs06uW1nuyFrUarNIW8yYtU2QC3W60YxUGK
miaBGFbyLhmMKnurLpGIz8xdWxbq/v5qL5kjkuNwgUSFgHN2uoawkSujLNKzN6ZQkBCiZUnjIKnr
0Iy+JqX0Lj3FtgZwg7gR6zNhb6Z5v7qr0lY0y84fs7NcmxvDa+wu1o9uEBwi+YQssgNLA+rVdiPp
TiIJF5UCY5Uojw2y7veHvbDAkFRr/AfVMH7/bJajyq99VS/yc0HSJDdAoPrZ3orMh7zsGycMmxdZ
CLb3bb6r9TD6P5hjsPoTxek8MRZO0W4lN8W5zMxD6/0jFM9F8tVwLxYKXJSJtbA+BMNHT15joV24
rWkTNUimyqz0O8fIHDIwilJanCU1/V0b3jbUOmBI4ZqM9pIdyudTOhziC7osbpe3i9yodU0rP0cR
N6QaJ7qtf3FjTV9Zven3zG4oIugJwc0RUcBx3doJqTIiXpUV56EKtkkJ7JBck9YFOzX+pGgf7i/b
wvttErUDjEP+iyrxdIKu9qwXNK4A+I70DlqRz5KQpnsPRqoVR2hpSKS0kMediha4/7dWMpo/XcMK
ynOuONzOB3OQ9kXondrqcyeu9WMtnEN24KRBx3M6PeMza2xUweoQKj0j/4esiQCG8mFoCJ7qi7ZP
tnr+5o5PKVpSifEWWmvb8f1YCaNAzFK/mI7CvKtYFLts0JUwP8ctgDvvTVQ88mpHHoONFSj23y7f
rbFpz14tXxNlwhDlUX5OazjWSzpf12gipsm63Y0K1GTkulWQFsSlsys0MvUOZmUzOktivO1h3ogA
B4SV+5QY+QrC5f0BuzU1C0UbhH0muu3onMPPHKDn8xLFa70kazZm/qpQhkIJ11YMaCYFCdnmQQy3
bGJu9Kyuv9xfnIWdcDN1s8WhTNAluWhF58Qr7DE7FjE7wXwUlcwZzRX6qDVbsz1PLldLA4NlEp8z
faf1X+rvyHg5cbIGvFkIN25XafqSqy2nUdjOwwRLIGCy0elB4VsxyatB8T/6frnJhY9J+NTFSOnS
INRJa97L4kh53mjwo9VNUWYraNVu45NXZkN2qZN65dew6nbi4Nux5yIk8Pn+Gr73z0nI8Kyw7wi+
ARPdjrY2hlHvxSg+xwUaSKcm36vRptYOQnRyq2dV/Hnf3MIremNPnT3d8ljFVhmBPKi9rZg9Jj5i
puhMDQ4MiF4JOV1V2xYJwbxf05pcmldyT7QKTbMKJOJ2pFE5mMqo0A1c9sImsD31bJpkudIf0RqM
8h2SDejPlOb619Rss/pRYahlhql+/Ioc7Si5tiy3OzdDivGQRcNeMTbe2MG/h944GnOBu9Or3q4Q
Z7s/3Yure/Uhs9WFd73wUPWKz6r3TXpUx28QxUCa0XxKfojpSqS8Zmv6+dW5cWPchs7M47Ph7VOk
ZkkhqsKuKOzkJ/xuWruGyX5XQfszy1ODPfVtcANzDpQJIO5KRhOfR2E37ir0N4TvCZ1LyXiQxheh
+ak8tOMp0NH+SjZjuR2anb6WtFoI9TihHB8o+jlFbKzbUZeCECVGHSfQ+JaKZBMV9p6dhtDtOl7Y
SlNGwihqSgRN9jsh5YtUgSjS41cgH/sfrmMawvEvptjrHSClCvu+FossPmtqtROTg8z2HuLHJLv0
cb+ysZaemWtbs0uyEEPdM3hnz2TKvepzLHwQrJWs/Hsnn5mFSp6KLK8iceTtzEaKnjdNxc1kRd0G
1T3i1I1vQsAC30v/aoZrmYole3CgMX/Ql8NONXME9FpUx7Qt4rM7nrxJm+iXrh+99nHQ3zrrcP9c
Lj4y/4+z8+qR2wi28C8iwBxeSU7YXc1olS29ELJlM5PNHH79/bgXuFfDIYawAcMBAtzTzQ5Vp06d
gyyyhSamBnF1ncHEUWyXkywxWPN1Stwcvz1EUZJ+ROJRcWXJLULTkyrjoM5/TXuY1tZM0U7SKHhg
NQ5+eruypVYXcdSn+VXCeTTPo4sUHnMLh58u9ST7gNvd49lujbdkFdR7edaMNRxZh5oWj8pIE1os
PxvSi1JLXhB8DHXfKuhm79ACeDzg1lWEpsFyDlhadJpvJ6hnvVx1uZ5fU1eYidsGH/6eIv79a9h8
DrU9/sDW9OxFwJi9Q6Kxbl8arW6mC9vJuYcCN0QGwAxpVy48IyYlLj6VUbCT09zVlfl2AGX4QyI9
RZPRup/dykJFqRupuM4ztWWQrK7UrlP1ReteWu1z7wwfMju40MQoDO0Ao91T34VUAuE4ibmncczw
5/gvKX7uvj1e9zuZn7cfBiTMCaK3iha824V3QoFrcJCVV7tInuLeeKnb6k/NEb8MqJFIVQ1sOINe
QL2RT5WkejUZS+SGEeEV/prHoDY9uZ5fpeQEGLrz2zbefx2LYTRK+HWLVfztb9PMetDMUSqvlvn3
GEzvZzVxbYSFy9kPpY8FbeX1B3NO/a6P3DE463bnScCUUv80B6M7A5Q+/kHLeKvEg55WABVSqIV2
svo9SV7rgTSE+TWwA8/QafrSreISD4nqi/DT47E25/7bWKvruu4L2QxmfXmbfak7UcbyKha+yfzc
2tOT3JvX6vDlYZzZ4F48DVp00GhxUz9Jcnsshp1sauvpZfvTDmMTbPEArwKOBHDBLh2usXpApjzV
BVXkEmMg9AFS2etS2Y8y7TjTiGPle028G+8fY+MPBU0LXHkNKdN9OiV5H+fXEJPOMrae0qn+4uxq
jdxxWJYDtdiXAtSjnMz9crtplbSXrCZo8qsWJ5e6GQ9yPLzrwk+d9WcWOn5rurOp+0MQn8Nm+Knr
X7JdC5blzK73KXo08sIHpZ1vbQdVdbU2z0GRXwtZib1ujFpvatP/cGUTRi1ajRAbTGrxtxPt4wZ2
WctEo9n8JSvVp2ZqMQz6PGGOFk/yxQjV71phHB+fi629yivISwj/Sb9TtVNFb+hVVuU04BSe1cJO
QH0+pI2gCaedS3trx7BRkfFfGvcoRNxOUC00vtDQLnQGWXHtzpHQS3TUgxLgtf54VptDvT0N+PiB
aawKxA2EdZM+sWWo4jCGGmFg07yLyWT/00DLZ8PaDcG61ZzI5Ko2tob8Gms6qodf4gFaZLpTTdma
DTx+GGp0q6KqtcoYNRp68tIhepCQLzv0lvprqEvZNVtzj6+ytdOXchUgKPRLiLO3nyjISyGLgLCh
lgYQjA9lPO4s2EZgYixHmaZVGaMIfbXLjb63nbEqi2s99yWGtGMLSh8A7Z+ENLXBUyRp5IpSMDmJ
L1FfOvE6yfnhX28PcErAbGwAlhLR6kegSDnVUdsXcFJwFnWOkLgd3OseD7IFUqIpRVETY3ebw7X6
bI6wcz3Jq/KaNrWPzCx62CPC8lPZHOrkqXW8sUfT5BDoZ5F+reNnCRnCxz9hIy4zVKTGdRVqoyqv
59mXGX0GWlpcodOYRyuOgkMNfR4pR/okbE0caxOLiVkTewjp1q2NOBQtVgtJH4rn6lzk8ViqEX+7
8nKIn5XcDnjKjrqH3PDwFLf28nGV5CSmGN/3vDK9waHkGytJ/oH+H8nLtKLZuem2FoOCGJ4TWDTC
glluwt+y8xF3mUygqH2tpNR+qUtHOTTEJc+qqOTnsHLCQz2IyTf0SP74+DNsnF+ItYtNMeg732P5
899GlqOpR1uyEFfJmI+B6M9F4k2VfHo8ykaEA7y/MFZYcLK31XaTnWge27ksr11wqKqfan/+Nhj/
7MJlW8PAUsbKgjsP0GH1ZSmvjTxUNcsoUr5ilhC6jfLTMGvvy342fECAvZbUjTsDsJ8oY0kvOLWr
MGfOozEv0lKgza89KwVNjgiTZNal1BTfyM79SUZf/vFibh3e38dc08IKobWIMlBga4dPdniJ5R+9
/bHL5Ke8GNmd73Xc7hr1dYYVlxef67A8iT0cduMyXmocS/cAqqjcxrfbxlECqaarT5DXzJ40/mjK
vfhxuedWgQ3a27T7Uknk6V9f9zLch7SoBqqI6VlJDjKUYEHSduj7r0P2VZk6N8w+Z+lhz7NoI+iA
t8qzDGrENbzuceoncwwCjeyty9TmkOvtTw31cS+1YtnNhS38xx9za/+gxrA0ngB6EoDcLqQspWWX
T1NJjNPNlWvGMj1VKPF9UHrqA73zVGHc+lT3SYVxmyTvhD0b9w5BIyEWJFz0P9ddKCUYq5XEEtUi
B2ZqE3n4BaTZsdbOg1QsV/EOv3lj29BnSEgCmx1fpHUBXgumtNdETcGo+6Z0rZvsuTxsTAi0UVl6
aGGWw9i5Xc4kgzXQQwu6Jppen8MJ2dTSGKfXRsvSq1Oq0FskNURnNLR2SiAbF+mCFOEgY1OpuiMh
D9o4NHY9iytSP+BFTvuu76ZzMv+Hmht3zaI6RiREY+MqWYTK2ynDlFKfnUcvCk031A6Pt+QW/EU9
G7IfJYeljLh6jWh1z0vVoZYeFtIzftmf+rn1Ksu3g9oN+/JjZDWIWWA/O1S2G7TZsc33HDW3NopK
doVjIb2bNCvffsfJ1EOs/KiqB2lMmeVz0/39eJJ7A6yWsW/smf6PrLo2xcsofxvLYOeW3niL8C4i
MoYJD+a7bt4toipP4imsrvmiBxnJFwtBVP1QaqjTHf/9XGigWNo1+GpE47eLlc9CtkXZVNfSwhe7
bGbZC7N4p4CwNR8CBQXhIZ1cd/1FTDlVy0bo1VUXtdfNqi+jBW02iYuIygdEpHZi8Y1rmHwWJq2O
ExfX4ipiQBBrtKe+rHGOw2QjHJ+tTj9pXJdutDOxrYPL2pFQLJgrT85q9fJIJtpP62ua2NVBd6r3
Q9qV5yLe2XFbC7g4aixch6VJYHnwfou0ZnR4x6bTayKt7DhI0VURJ5qYqMmKj7taoRvbG2V/Qnt4
KYvx52p7m6KO0sTMGvxZyq+zM+LFXO1UALaGIOSB6ID8CMDxKvJJ82EaKGDBuGl6OvutIDn0XbaH
+2/sA5sYg1mAshAGrC4CJ+AyyhToKGptv/RW4kozaiZm7vfx6fEp2hiJyBGLHhpv3pD/2+8jmWWW
aXTTXFEP8PX4V1t+lVGh2lUmu183GDyL2DYEGzCbNcFGlXJR6D3UUXOW7fejYQ8/MGfO/MezuY8r
GIXaG+QJECruhdvZyLGaDEpIXFFE/Tt9KAqa7QPF18LWeQoSWoTH0RZ4nTXSwW4n5/B49Pu1JKQh
QITWyYUBlfV2dPo8RcnzVV6bQaDSniXGBz2wMj8ox/EZt5xoZ7YbheuF9AbWSFkeeG8dtY0qiqeR
LsRVG0JIlLPUKu8aObHdTJGsd2NTJO/nhnfZrnPInWYTmH+YvcAloaCb5Ph48vcHnY/Ljc8vYiPx
GW4nH5v5EJkBKVWsTF8R4Xqnyd+xQ+iayrOsvWt5I5tlNEQ9UCtcZC3XJMO2SaMB6fiFF6aWud80
ovrODWMMrt5n6oexLAF6paJCraKQYv0PFGF09d1AIyV+n2mNkJnWSxWOGLMl/vUTSEi5iH8hULug
pKuFSOrQSPo8ICRqGvM8hWVwMoJYOWRpYvhSEH9CVkXdCcO2dt6C4HG4oBLb69yon+Qi0RPCo7aO
jrIk5YtXz7NVJcKrzObn4y99H20ucCGFZcIU4tl1v5eSt0ZZqAzWlJO7wPYO8l7z5E0BvsKpcwCY
3XkWt441US2N/yQoXImrZ7EkyuR15jps0k+q/EMoh8h61kK3fW70X4m5d/vev41M8LfhVl9w6BpH
Rr6lug5J+4pPwHk0v8MD2fPz2DoxKKcsun82LPA1+qonoaisgrSAPz4NWXhsxuky9oTRagZNOPkP
+9LkJSYL4Qa+g566UYo7McniaqfKKY7gxs5O9/es2X/K018RTfiPd8nWIlIMXOB5ioEwOG/vgzTt
pKZvdAGHjW7EBvotbeHOtCdruLXzkfVBqIULn7VcxRdRGFSO1U2EzBgNFY0s/MkIv4+z/knSza+P
p7TB7qAjjy5PONTw9ukduJ2T0lhBJKUqg4Ef4tFwjobyOKoe7U6xhuU1qYk4qtNXy/kkpzrGGcQ5
w3vZukzxf7htOeb0MS5+Q3d4adGOpZZVdnWtpoNqXpv4pak/W+HZkHcG2qhoMWegUsAyetWQEb6d
c9zOqeDJq64zDl0KqCGCXU9ZPTzJgeFmjkIxa/ySiOzLLPbS2g3OElAwpiBkQgurdI2G1DnSQ1ky
V9ceshIBMdz8urq09ffc0t0yuWTKR0P9KdMe2QYvaYmGXy69Yvzwr2NlTszC6l6UnJbq9u0SoNQ8
Z1EgVddOta6tHLux+oLB1efHu2tZyFvo53aU1YGZympWYzpPrkmWPZumh1KbS1Z9aIudT7pxMt8S
TJ5qioW8nrfTGcIyNoy4qq923x1kO6O/W31qtfHX4/lsDmOZCPUtPcoQWW+HkbqwGoOZ+WSS5tAt
p0JjrbL2FAGN79w1G+/DElT+31CruF+SMfZChq++Rv3g2unFSEIvSqRPcYs4YOUkblqhjxHsVU42
vxg8K5BrJNIo+N7O0AhKIqwqWnKbxIWCfCgJdPTEOaTlzg7cGolSFg4cJGsc+mWtf8uiuqpppimp
62tIRTnOTF9Ln+kSPFbt348/2tZxxxadUBLmOFSAdWXLaXAWHMOhviql0n1Iy6k+KmKa/ywMtT3V
okxcoegvfWzNx1lWn9u43FPe3XgWl14VLBcWN3Mijdu5JijP1TQB1VfEfnwzxzZu/BxKx1jSj1V3
fDzdrXWlDIDPCCPRH7N6PaRSWEGQzvW1SL+EGQLeP6CMBcqXx6NsBEz0XkH0UGnTR65yFU+YTiOZ
bcobhf5N/j7id3zPpfJZTvivyo7tQ9biwoyV07/vhaSyAqpLhZI+Ddobbpcy7BtpNAcaDbLuIJzv
RvTBbnaw1K2j9/sQq51Z91lXRIZcXdMMsLZADkSmiFRMH3WnPcjyayYf1Or0eD23dsgCWhBbW2CP
6zS/awAK+bPqygbsjd7vcQd23LnvPL0Od1pkNw8E4p7EMISfFJRX21Huw1jpbbO+1kL9KcWycuwt
O/Rq3ah8iPrKEbvuxS00LPwmhCfTZYOzE3BvzRcDNkrApHrUy1Y/wcn7EBEJMJS2eRax846A8lMY
xyclVN635g7AsXyw9TNEZw/IEPLsbJ3VkUjAeOs+jlucxrIDVykKIFmg7FzYW+fu90FWN2fYFPDt
1Ki9tlgxDslpdl6lwRXzf7g2saGkYgMoTo17NYxE51AUdIJ4zRnli6rkXj5Zz03i6H5Uaon/eFtu
TcqBcGcu0ujYXi6f8bdLOmgLeNN4yl3ZBhX96Ijhtko9+JlRnQOzbXeG2/hQFGuWcsJbxXyNf8qJ
RQkuC5pr3bbsPdOuPBDsFOJNtGd4sJVuU1t06LFjU2ADuA58tSB1orprr1YkBPzpfwpMU9041DV/
GnGqbyHsH+1Z0s9ZJ2vHRs2L9wPerscoj2zoc6Lf+bIbkweSRdUAxgBLvRYarGJ7aqwxaXgkIK6E
tqv1nW9qOxfN1uEHyqa7cMl0iX9XiaejjlUX1VF3NU9O9RzYh7h6aa2GesBTWZZH1Yo5+U+Pt9HG
1IBHZFIMDGeIvFenvQjykTug6d+Cmc74KBTNTTrZezzKxma9GWW1WZssrLR6rvvrMLti+tq1fqm8
DlTfHg+zNRlio4UuRsbEEt6eCXVMgqwt4uFqlr+G6DlSPK396/EQGzMB/aLasGwFYvTVhUUjfCkD
kQ7XfL4k8RcBVTJI1YODyuLjgfTlulhdjaB6VPRBGJdUYBU4N5M8IrjaDNdFg+U5lrVfUyTe1dU3
MD5Eo7QhpysHMj2IW+aX+blTEs/Ux7OWfBLJq+5870OvU9HS/5NL1Rg+5FhLCr8s0BeD9xh4efpH
rV9F4svyIcY4qT2Z/RczNr3QIaP9Q3vVjcsQZQdbnl/a6fPj2W0tI+wfUHMMVJDVXk0uzmmbngNl
uFpx4heOj2q82xhfYjPeube2UMsFquJa5krhnV6FQ9OUicy0uoHEIAOpHLAseukr7WMYl6+t+Adh
g8uoWcfS1vAATXeO9LLh7r4hORwSXCBlyHrebshxlscxTbXhOp3C5GkwjRNoVWIObr3bJ3gf9mFx
whE26GqnpLMOU+I+G0c5oXfV7Cnb8w60L4kfR39Vyj9C+ufx19PvpkXjMUrNy9ej9rbuk9WwcZxB
v0kejdEduZvHvabV+5OM2xZ0DxsICbhqvT/quTLDJl9QPzw7fbARd9BxZVL0f+sdxPajgQaXBlSt
qPaun9GkmU2CuoQSYma2rhxh5tvZJzlGIyrFljWTr8P7Ps124ryNBQRjwDgZ1i5X1RpBDUYra+aJ
XE7RqwuqSj8Up9i5PzY2PtXlxfVJW1bxTgNglBvbTGNCyQ75AT+bFRztrfy92UaZ71SI6WHJgV13
DVavRjbu7nPuBbRa7xzAram+Ue3oF+dpc1YnvROZsEuZ/B+rxUMqFQc9+PPxblz+D7eHjMoVLTKA
jex9SEm3hwyAOuijxqquQgg3jzU87NMerdw6uAhdaf3Q1v8JVChmcrXzrN0fb0J0SgPLxOAjrBX5
pd4wQI2sGgfs7GyABpjRJVy4NGn4TtM/PZ7m/ZUJFYhef/TXKPjQD3Q7TVWHK0knW4/p96w9CQ3Z
aNWOEj9q2+nJ0kp558NtTI7lhHEF5YqQxFhFYegql0rel4xXtmcoLN9EgFiEhA2Bq0/9s57qx8cT
vL/BmOBvA652Sp1OeSjUqr8WjnVWaeGIKt+C7DGzQ9NAPdFccno84mpJiROg5JCokijjvnOXfSh6
qA0j7ruXKlHQZDPH4skYMtvTlWR+yVpjr2S3utXexgNXhC6vEDlA8779hDj82EYgl+Ji0fCjUz6K
wW0r68fjWa25JW/DoGRGKxf6voDUy7R/Sw0svbEzCjQMk5QsISfnGZVAJGgTIbzZGrS/2ilLP/YD
YmDKNFkvgaKPvloMw/MUB/lOirfaR8uvgS4ByQtnAgKmNZ7pCOpCsao2F0mfmqMyx18KK/lsGjTt
O2GuP0kBkjCPV2BjnXluqYtSeWCd10hEkTchLkdac9HYwfQiShEygdGAAswc7WyhdcPP2/R4AYE2
UTXmHVkttl7mGoqVKrYOkZJaR8T/A6iAHf1sThpLBO+xSauA0dT1t6hMe/sgKUhyu6UmhX8FOFn9
0TW99CHtptp2826uEc7DqU9DBDYr60ONZszoopMnRy4Nh2IHT1nXGN5+PUYb2mKuxXt7F84OvBtW
ZTeXWsnE4KZhUp1Da879srTwDGr6QQLtDotj05nlKZVG+ScMrFZ1o66SjlKVIJkkS91zEuO2pwdI
d/YiqHc+5zoxevuVCyq/qOmAxKy/Z5rO0RQVVnOxaEOnTzupPzRSCD1mzGYvtLPqKDVd5hlm5FA0
wN85xApp50O/nZrfnhl+xJL8glO8NdXRLn57qsopEFYIyHWZgxRjpVwNjNBXx3npFwysEbHLMm6+
cr6D7hjBfeqONVS11i2mMfxz6AMNis3QVkRmSl+9t/PJ8GrDSJ7REChCQH57EuSWI5KIdhSZxZ/x
NPatV6DNS4rRh9pnA2EnyZW1YJ4P2dgFDTozo/z53x6dxZ8e7SYN57iFLXk7yzqeJzMdpvZSqkp5
KOpGoUuRjKM3nF30dwm91yvKu0J8zA0MZL9a0a6yrIRKJWOhyOoHYaZqXtsk2AY5ge2XYRB8Ga0y
8HUpms611nEQ1Pk71nbJzgZbBlr/EG4L9AYWMVXkS24nHZZ1LCSD/VVao3NAiOVzYGbpGddVIJwE
k7Sk+XeP69tmAgim9W1xmsNm7nZEq9GNOtXn9mLOAlVQi7CrnXUEjjszPLDPhhNkoPbp8bddBUr/
OyhML5IDc9EjXwVKcR/izZUo7QX/rPoDjJIYFY6i9K2qmw5Eg82pUyL9FE1T5AWzWfyX4Qm3OcdL
u9q6Ai2j+JF3HZ/bFGbt6UY+fEd3WkHHW/+V5k3+ZOpS46V9rXpgrntV/XV5b5k9VQZiNV7EhRy7
SgQNmSqmHUj9xZSb+FNmNsKtdRmdQ3s0TzFKXAdtjKfD2JWdFxK9H5u2kjzCnI8aBAuvrdSK7HkI
v1l9u1dSWoU+b7+NJB8eHqQl9c5RW+5GOkWUQVzCENDCbiGV9zqG5M2suBWA3Ae7t4JXkTnaTgR7
/1LyRgL00mVHR8yd4hElFtFTz6ovPU5Ao1uHDW1gjmR28gl7U93a2QL3ARftCQiSAXABVvMpbrf9
bHXRkEBrv5TUtT9kOi0outlMnm0IyOapMOJvj7f88j9cnWxY39yMb0rjCNHdDhiHSZTMsVNfJDWZ
j9Ky8cC094pIm9NacCdgGvDYdS8kxZihcfqwuXRjYOY4Q/danXogXkJ6jYNsJtKTAm2Yd7LIjWGp
EyNdu+ikIPawWk0znmFBLZNTpx+KAd0H+msu9ehBtjsp1sb+JIwylt0J4Qoo9HYZLaE4Ndlkc6lw
lGkzw7PM9mDieNfBixFWeWqKvebgjSiWoASEgeIKPTOAJ7djiqEu0r7r+gs3k/MtNLJvo5mVB5Hl
hh8ZuMs4o5Z5PWGrm+KB4gGlUS+MdQPPqj7Yk+za2EhIw9O+SCrNfb1u5hqTUgQN8qUXGv30j9EY
zsesb/ZQ9o0bGlQRTTd8DeGIrXtABYWDKo7V/pLq+fvOCY6pJfuThHjI/FTWKOBY2udBj3Yi9I19
BGpEDyMcN1Z7fTGPCqbp1lD3lzrsejcqByzu8h9yE50r/fz4PG6EyzDeF5kdzCp4a9faWXlJFt4E
Rn+RlTb+pAVSZ55zKekdL2mD5L2ZdMXHNLCF40Ya97QviwbmXFtX+S8t1NPjIJeWm/KMvQ9FPL5S
LPxepY1yJsZtnupUUl57DT+3x796a4Ew9AKNxadgIWjfbsUQ2k83inC4tJD0B8PpoUr0P7WxEp6o
s9PjwTbOGuDnohVOTL7AebeDCXPQ8rpY3qmx7r2pni03y7Jfbaj+iPrWbwTkN73di/u2Rl08g+kB
5quQ8d+OmnRmZ3UiHi61aXxq8ndz9VefndKAOKQ9LG64jye5sdG5sxbI7a0BaZ0U2kMipLEth0vT
m+cxtJCk+1qg5yfSg6MVp+JXMEw7xYF1WWl5ZKlxvL13FFeB/W6naE80IKRyNlys2UYKI5/spz4z
kYBHZPHU6nJ/QsSwPIfxlPq5Yf9BnNkeFLBON3eikzHZex2iG9tqeQS55pa/7vjDSmgFYZI3wwUX
jOQFXb32NIFVn1Quhicpm/d6GLbGQwgQrgPnjzdx2QO/4QJzNypSxzN/UfTZL+EJu5y8n6FW/kEs
2v77MwNpjWgGSA4UQl5tqLx1WhPHpPGCqfj3CgjHmf8RxvQlNKsdOuqbLs3qkQd7o4+M+hUZ/1ov
LOERSmQn7i6TqU6fkX/70jXJd7nqhS8n8/wSqpnjR7VmfYapX3rZ0NTv8TdJD5Ycx3hNxkaSu5Mo
/sYMeapgbTviU8PEjgEIrhslgeomZTqeEFNQjwOow86Jfyto3k6ANw5KyMKtJgtZxw9NKVl23aTD
JdGthF5kqcueSB3sT2GoHdO+T85h3tYfstgOz5GFsKeiwu4dzIJMN86to4i0EXU2U/NbCimnukqc
Y+cY7bnsiwkrGaXFMMcMXDmzP0Z5IvmR05HnIMjs5dxCfiqy57jvIRX27V6H/MbXwbCU6otN9AWP
Yk3NHOloceq8HS5Vir0NfJv4U9I34eeYct1hGPo6d6NG+0Kn4+S1szYcC2saD+pUJ37fDfOhm4LO
HZu+fUZ6NXi2uaC8mtrYyTFC81RMRuAWcow3j4YdeNKV+s5Gvn/5+f2L4OvSfs+dtYTQv52aWlbT
LjCM4RLMIqCbThKItuA69vhCvD+bjEIAyaPPtYh68u0oNi2uclpwF+it1PpFqszvQrUcjpkl9741
durOrO7ve+B4iCsLRkg4s+6QUMxGa+Y5Gi9m3qtealvDO/RsZlePtP5gpWXkt61dIo9t7KmkbY2M
+AwoCiKr0K5WcV3ao60ZCG6hZhTBKVbDL8mMwuDQGyiHyur0rm21k2jGPTz7/smh4KIt/YpgNxhd
rL6jmXcmTr31fOnbExGYj2DI+MEwm2dFOk3Ca/ZEkRbQYHWoGQ/lgjcg0rCXP/9t31gUlaYiiefL
IIaTGseupuBeFH6oFN2bC3Nn/2zOjgqIQosVk7src3bLghvdfKHZvPNrp4Kf4UgaJ91wXGWyrhK8
Qn+qFtTJNOed3bSxewHSSYBoCkUKZs1sa4WWlcWE1lyttD8aJffj7Mdg/h1hwvL4mGwsKgM5iAWh
eQxbYfWG01VjKYPczBc6HqL6vZxcje6LnE4eWj6PR9rIPxZmIpNhYRa+p3r7/aIxkEw5c6ZLWJNW
aPBXD3HkJ6nXgA/oXvutbTO3Vk+9afg7Qy9HYLV1FvvOpYeJBI8+i9uhg6DsWzWc5wtF0N4DQWsH
j+fBPvIhjRdnjCpXMmJwMyPK/clC1SSq+ngnK9haatq0IGeyBES9qzg0bLrIrnR+RBfPvp65MxiI
8mxkkceNvLPYG3cCSSWgCkgg+exaH21WRnUcS12+gFK8Ay63B6Igg39qKGa1f6ii3ok/73EPUAhu
goXFSwi6phiBVI9lWk04IxvZk0SM/Rknx9gVhbRHWbxfRkZCyB93N/gOLOfttzRFJJpmCJRLgy6j
+sGufvXmM3oYLo2rO6u4NSmuNhA2YiAKH6v4Tq212nKyWL3gkNS+FLUN78OWtGMnWun74y16/yii
6f+/Dweg/J21YlsptRUak3ZJ+kIcqI103jjbexO6v1ZgW4FEw9tYzuGakT9aRZHLg6xeul7/pKJw
LteOG2MnW2d7OvLLZ7g9cgzFKde4V1TS4NX7SxxumlNsqRfUiF412Vfkd0jZH8NJPtElfarBOOiO
3QFw7j/YQtwjEQKCg1tqr/JKRFuG1Gl7DX3iAD1AoH8JEfAeEbmdnbGR+zDSIiXJ3UzguCaiFPUc
ZknO9ITZKhejb3/0LS1GXWGKY16Gr4qOH1wlobzSW/hTpEo1u6C4kTvP1fsqbv+l0BC5GJA/ZBUq
gsQB4Ga3pwJgrB+0QNYuIi3cOv9bC74+3qAbcO9bUWGJOFniO7F62whre24UDV8nOUlcpdMaJAkC
1Gf1iftLbtT6a1zFQ+ETlZMFaEadwaeFqtZ6TSx142Ho2lHyItUoIy+TI0RbnK7Ndw7SRm0LXUii
/8UdhL6PNdneqcZIJKOpXSzR6G6WZtapS+v+pQydyp/oBvCMmV2vaQFWYZX9Zyd108423DhmKASx
BSnGLAWQ1RU1GKnVDXWnXxL7p9YtWjjnwsmPeaDu3LobhwwxE9zQONQ0G6/BnynAhCTpGh2R5Qki
SI/3WmZJpluLrDwZskgOohqzo5S10akftV2p2vtbi9gaEBMRCbzf6Z293XWhJJJa6Uf9Qk/Ki15i
bC8nr1PbnEc5fglTGp61Jz3+GSsxqDvytYaCm99rj6vO4825ce4haREpEWFYrMY6NAyMsSNP1y9c
17QZKLmLdP4LjaefH4+z9WEXt5cl1DYgRq5CGAc9uTpRhXFxUI91mvk0ofA+9CGWbTsjbc7ot5FW
16ca13YZ2qVxSesa6tm3OI+fG/nn4+ncP6VkXzQTUa+gYkGwefv5aiEouWKkfjF0kEFjGAcPI7Mv
qGTQg9zRxDQp2Pk+HnNrYkg+QP7FKvmeUqoXQcM7YhuXcQAMHSYLooSd6UfRVnvuExtfi0oFdTnS
QBrg1gWqLNLMhr/pl1CIV9OBfRbJ74z6V4Uw7eNJ3YdbmEvTYgdFhDocSdjtQk4ijpwSz70L1hbP
kvUstNiPZCSZlT+1+u9CPT4ebgMCYDwgGrTUqCoy9O14ENR60bWTccmNWcZMl8hBZcsr00np5rH2
xipyXkKULP+w8wIV4JYS3smSChqKJ70qm/OgTMa1UpxYdnuzT2cvM7TFNoOOLyR0jDb6pat5BBvd
yobSlcJZfjdZljBdLbHiPx/PZiMxYDZExUyJuBiodjWbQDFxD1WNC74WahW7VjC5mZSeBJ2gtuwl
Cgr58vsOqvg0jC4z3/l6a2bf8nhyV4OuMTr/sobWdI3oa4FBLlaIF3kZfBwyGqWab1qUXNtvlvyc
d4PbtscsUvcYb1vPFfgh35GYmRt8XSofqxR6GrIuF3X8Gc+GB8vuR9q8ompJYY3WWw0SsjoKenBP
j5d94+0g0QEuhdlNPL3mTuXpwsA3KvMS9BBTgjHsD1HeSueid1A7V+XyYNe2krqSGBEfpjZ0eDz+
xkWAlTc0MbTVaLVfw0AVEqDEVz2xKHKgfjiWmW9At/WqWNtzwX6byyoY5W1Ay43Gd1qq1sSIIJoN
bYqI1pI5OSD/6CfO9yoO3qcQHAPNm6KGpj/Mh8L+aNafQ33R6D1PxVkYVxH+nU0nJ4pdBc3eBsgh
i+hXUI5WS+e89vR4Uba2A3kbdeuFdIzCy+olCyywFs3MtIuufA+q2K8a5xd1O99W3y0wQCf6Yz1q
5ybdU/PbYC4t9bi3nlL0tFmq21MYzKVkJwRORLThWdXCU4BbsG78YYvRw27dtN/J2GXrqXGytNYP
unMUt+egGI+1EZ2zyPz4eCXu3yZ+DrscsICizT1KaKWzEaGyeMEusvTwGI6f06TWD6SVZBGwV4EN
7H/96C6aoJAJF8sdbtdV+jBpiS2CIEYIr5kx3m0C4Seqmrt5PyXnx9O7P32LAg1RtIwAEsnl6n2v
ZWGadavjhVw7nsi0D3XceENeXudRO9phR0Zm8u63r4+HvX8SGVaD2L7EpZy95VD+hqGJyIhgZJnm
RSo+T/VrNP6VheCGe+/h5ux+G2Z1o6tSkU1yaJsXLSmP4NV/K/AutKJ7nwz6NSBGRAPMH6SdrqKN
LcPkEFAm0oNKvwZY+qirK8tEx7CqF7gjMsOXaBTVU5YVuW9Loj3YArm4xyt6f40tK/r/g65WtEVc
2IpSlNl6Otl8ShFAvn35R1gF7eHxSBt3A0PRHkC2CZh1B0kWbTAZQ8qeKZyfMWr3lnPmPHtqJp8L
9SWtn/voHIm9b7k5QSJERNXg9N+p1JhCh1DS49pNTuFmWCwrX81gT91ib5DVtadmdVNI/8PZeSy5
jSxt+4oQAW+2AEi2JSV1y24q5Abee1z996D/xd8EGUToTJyYo80oWYUyWZmv6ZYFMyp+bZmuiI2n
Uv/n3JMJBC5FCw23YHtdOgqc2EQxyeFMcYJg11Cu8ros/0O5qd/I0JbD8vzCIRLXGxkNX4w30vk+
C/pyrFQptJ5jA9ybqcSVV9JL/x+iIP61NIN47SLmch7FruQ6WfQ7nocc43V7gI5EeSDeWOGXyS3C
h/RTSTUXlJm2WuGJOYMDFa39nMsZSrtZJXupk9p4ozjNAwIXszsU1a80tLYEvK8FBtFHkwv5RWpW
yynz7rBCR36aJHm0n8Uw4/xiZuYetliGT2A078bYSu+UVm0ORpIXG1vtzehl9f0g/0Bz4krkLl5L
hWjaAEBYGuxno3yd5S+YA+6zaLibM0TDoh8jgMlEudMNadcbD/1SSKB/BcvYjfXJdZriDv7Hg40u
TCRHD1azYM4224DLZbT+iSyxJUegmId00/nsBFkal1Ykmc9mm8Z/kYUoXztJFmQKojrpkl54dqUl
Pu92/VCaM9U3ZN1Riws9NLUk3w61bl8pg3GiTSV7dazbn2NngK1mmpXfKdKvMZuTT5EsDRur9srl
AGQfgTeybfLutZdn2ZW6nU4cY9asePFk+HLuF/3XUL6fi99t9UExvt8+OK9sRi5abnaQimDn1zDN
KZqcchI5Oi6G1O2U1PohWjBPt4Nc6Tnz+GOrLxaS7JO1AKVV9QVyhsJ8TqfquXB2mfVI5bjNwsxN
Zjdwwv08/TLF3zwO3Sw8BfBARPsYmEeN1ouSD/vIHh4b8u/aTYZdbb929l2lPhUNdL5dEtLv6s16
Ix14sy1ZLSImhSY/yDBIW2tJXEmnli44FZ/lWSlY23hwvyhm7bxGrdlm3pho8kHtrD7DLkdng+tq
6ARAN/Ppv06PIMZV9HrmPSJBEV3nsCq+i9qJAtdShYwwrJXmgFAHtF9CK1FbX82QYQmNrP09zsaM
Jc2QRJqvJLP+O6a/HvqqFuWy14Qpljx9JHr4VEXbpTvJQLrPL8O4y4ABxosRQz45P4yqsWzXkLLq
ebGZTMBbCsjbamogmdCW6pzSr5uaB1Ih8QkjKeWbHiaCN2+j8mAujETpOMuEZLldqiSxh26fc0jt
Qf8azFo9uM5o1J/bMJNjt+6b/GuKoH/rBk0RkCUbTgf/MSgTH2gd/XahSoEnORGXY5NNTedPA7JQ
D2Zv8aCpa6qCO6MrzOiASoxZ3jdt0/2Qe0lRdxI6HPrBNKbqR0Hx9bsZ9FmOya0hAs/q8nm4w5jO
0tx0Vo1yh+Bf/iJ39CY23sHr/AmgOnL4MMW5IhdO1Cprw3rbaedGojQTyeWhUFDdU8ox9p2iF4/R
oLY7EcpbWLnrQQEC8vw3FMNaJcJyrURy0Ufm85TcdV/sQvfnYqc0+zb61wfnMjxELLktyX/hPayG
V8shDCKtJPd1NFeE5hen6u552W9koctf835L0WLkrCG/hiu48EdXl3IWlXopZzIPeokdYPiqQAxo
OGjaFuT9omyxRGLPcj7zZoH5qJ7fAGleirnvW+N5iv+MTXPS4uow9E9Rnrltb5xGWzvI+cc2cX4m
w5b62foQJ/aibQkRl7XCSFexjcqZpVmQSolp0QSK9/TK3Dw3Hqy4dhUobQp+st1GJrLOEpegrEyG
jF4cf1itldQxmwRgkvncVbEbtrFfg28P0N/fOMrXVytx8MQF2oaODu/Adae660KhqLViPytFbh/S
xoa0CpLVgyKj7NWuVf0gNQMPeYHmPg7t+VtjNuXe7p1viaV2j1M2KM+TIC1Ia4QaJ6PVniUT1yip
TeJ7vUd4WBi5uRdKuKUpufZxghGGFg79NpQcoYGzLs7XRDTj26Q3sXiO0sDVEjycQyn73AfyXhZP
wj5U+qNTW568qCAI6WmY6l1eTgB+Oq/MfEN6sYZgVweKW9MEj+2t33dR66O4RhEGxTF+GviJCyPt
OglkqpXiWVH+hnzEuNorzcdkp1eBn8szlgGUGjQOcqV5KuqtL7vOBJboAI/wSFge38YaDqy2eCFo
TSqeM+g3bhFJshsKcyPduDpGdN2ozC77gzb1+TeQlNAqkZHkUh2q/zSLdm6s3om/kvA06TkSzasR
DHsjUPYITWLpt4U8vdwlGsrsGgYqVBeQhl3l62GhUlonb3u29dwN5GwvQ2ptwM/f3iVbYVbHqWaK
MLD7SXpWETtojYNU/lEiayPIxZuXL/aGo0aTmqcbGdb5XDYpotqJcKTn2k4O6tC7CCyaA81d43vd
I9OaIrxgl62XTukGXOMCWb2EXkwmePUAUYb/eR46i1sJMHwcHIWCdJblS7p1R3TD/CAUDIvQFZ81
41eq9S9S137AHO73gKZlq5OPjA9qblIe/BClnj19uj3xF5nm2w8Dx0J5lMmhA3f+w0IKkIlZZcGx
b3ZIISBs7mlmdKyKfWrcW/BuoSwE+acMK1BUm1sE1NTi0+KvgFeMr2R3CgjBLv4cFzvH+dTVezXO
d+V4F8c9Vb7ai8oHu9E3LHcu7wtyY15U3FjM5YWaAvibWBNqyW+W9hPYUiLRWOgiVNdiy7Nlpq60
IXVA2rw9W5fX8RJ4Uf3gyqc5uJ6sMNYN2KTB0YnU42AN7gSxHb+oXZKF9/8a6q2LhtAT5umcb8vp
8+69mipWoKS4IB4rYdt+a8X7RlfmXZD/AHS+vx3rTX7iPM1YggHbIgkA67AGfAOx0SSJRyDes/Hc
umYS1KkrGog/nqrGyugmHW1WDQm90ZUk8hA9dNIPloQvtRvOzvRYVEhnyLOt7rUe9Lir9Mrwx6nT
4EuWFc3GZrr8CohCYOdEtoAyFdWE1dRQVVAyfU4xOaFHTbPnLsjFA42fhba2sT8ul9p5rFUV11LT
soIPgonrlC7kXzH4xTT5DizufR7a32JJn/ehnET3gRw3d7e/y9WBOuR9QDGp1a9z6Eqw+qkqpEcp
fpKDvVk8pXXkO91WS+NK8gcYcilkKeDdF8rS+YxSQK0zJ4uzI+8mrwsQ1Kw/l/p/FAV2M22/tHeH
8FDlkm8U1kaGe3mLGgiOvzENlvfu2gVJs8dUOC02g/yy9iWtdOUxMxLt4+2ZXFd/EHdxyJ65R5Hc
QxV5tXErVApsa8SLz+hF9DDSrvGAP5agS0Y1YnCy9jmjxodHb12Ljd11LfYiXMpxgZMD7anzyU3R
JMpHCes4gdTPgJGLXiVeKCHxgUhQomofS6389u/DBexJyYm1s1iBnIeslE6VnE7D/g+fymhmzWoH
K/7GPO+TpoXF+eV2vMt3FwAG2m9wHziu0IE+j2erU5Fro4EHXw9nmJLEEAaSXxbjkH+oxyJWD05i
z/Ud0JPE/nM79rUFtGgHYcrH6qW6dx67nYq0apoZe9MMCtY8tbTSND33/z3KgkiEncGBANr8PIqK
Sw0AFRnL1jbPOIpl5eSUyrS7HeVKtgeQAZQlNC+k07nazsME2SBnSSuyI80s1zJCrx1gnfR3MvDr
MBz3khHsMFUMM/tFEt1zam8lYldyfmgTID3JqRcl0/Vqla0gYytNeOaBcHdlM273lZUdZSv7qRqd
2KNXE7pJYXEcja3wcn3+aVXtXVzL016gcn7I2/QVXaXMS3jXuQtgzQtatdtZWqbvI+V/uSiBSlAe
580PGndN/6pm3IIT1EmOrSPt0dQ5jSQkTf2hFlu+6dc2MoCMhe6IXAaN5vOPEzcitTF7zo560cV7
Q63whoEG6GPkNn4I+kE5ldaIok2Sbizxa9uLVzEbDEkUFUvW88BWpzm5mbHE5fSv4yQuKI2MxGB4
yIMtb8Y3o7VVKuA4AC15+vEuvuCBmyj1gSuW+P64In1MeoQ51ECR7wwchJ9CeMh+30LTkTOp3jmZ
xBGK6qcPMig+xGZd7DUtc554NcQe0FDNs4ao99Oglj5mQQCJWGnsu8lpLb9pQuMxMKrkQDvvFFSl
tNPjvDwMsRY8yNpgumpb9X91G592qS1SD1uzCllIrb6f1IZHc2HZe8phAkpY0t7d3odXvzR4Bli1
CEqQaZxPeJ+CPKQWhwWWNP/lIfEaysJVlGTPAvf0JvAmGfTl7ZjXLnt61EgMYp0MIXJ1jmWSLdR6
rPMjDOjHWkHzTXrSw/zZar/fDnS5mjheOCx5t0K6YyGfDy5p20jC9AFTUTIanG8zJfVbdnYyW6es
n19vR7tMoLhxkaaE+0BpBzWT82hi5n3qmGV+1MzfvXW3MB+y2q2H//QgfQRV/AlT2NsRLwBNwFDo
tkDVWmzTSJtWAwzGNhpkBTF9I8TXBnDp1BZuIkXOnxaRl9ktoA3y6NOcuvCoX4D2HvDYOWnYPH+V
k8L4rCK6MrlWX86daxWm1rmlnGj3c5ur34tOlC9OaFQ/A1AFvR+nWtS6WW6G/0FiR/bj9mCufSwA
3GAj3rAL63unD/IK9NKQH6UWXkopuxSRQRNNr4k9eEYXb8W79rl4DdIgY/r4Z3XUjGHQJDzhChrr
5v0E3/Q5yKd9ioVfKOQ7R0ugrm3Z+V3uNlgjoPeQl7Lhjqz5KVNv4pw6BfnRRAapdPa5+aOyiwfa
4E0Y7hwe5bfn9Eq6S8CFSQvDYIHYrdJdO1MjCxwtBrSy1FLAh/P8LQNG/RAMpfgMK8HuvUxL7JcQ
TLBJ8pRS8hz7Asmr0BhBpt7+PVfHj0ABmwPODCDw8y0yz6nDg6vKj2qXJJ4e01oL8x6brD7J6bs5
xcdAR7EIx0FnI/Jyjp0f9kzE4srAsUMhax25o7Ugywmb0x51vzclL0kOWij/83OdaSYDp3vD1HGn
nI9PKCO+T2LKj4NyB0PcTeNPPf2RoZg9Sx5A7yc7yiMbsOnlXFkPjXwbxgWA+mUpnwdVnaRP5Wnm
3BnQXtBPvLL925/t2uQhv7ZwumDrUiM9j1DlgSMCZzHLhfhekJQlz+lmv/za/tcWTC1deZqz67du
aAlFI5nKjwE2kwlI+Er6NIoXAQ4zmD/dHtDlDbSwvtFhWaDuvK1XyWcbjJU2jRpTpqW7udfJPDtP
y+ed2jdbKmjLN19/HrBBKAvxrlv24Wryoqluw2qx35WKRxG8yOVnWXf1AEMF0pqfk/2jcbaUqq4t
CZBKy/WAbgVoxfOYUCkbMGt4sNL+E/vGMmY/RvBgf3sWr1QZIbIj8MaWgspNMn0eZurHBp5HUxyV
sMTmgFbrhzCvPDG95nf47fqlbbjJVvZwbTFCiGMLQxHgql0dab3WJtaswgnVrccye02Nh1reKhNc
O6fex1jdDRRY8j7s8eht4gkxzvu5hOCL/jGSWBq0s43VeG3lv4+2/Jp3BTCkP2tLqwMscYx01yWq
l1ulq5Vf4qa9M7QtV4VrawNMCggbxIO5G1abWR66OJZ6Hl6GAcIibsnxkJLe6rJd2WGwmBBEdUhQ
gG+txpSOStXOeVIeAzPPd81saRUA5U49TGMW3eVI7mxM4pVhMSaerdDAYBisiVOzE6dlnnaYGxdl
uA9oFrsomPyjIyd9IvpagDyXN4NN63+1sUbbjuLJ7uujPqri1HfIz9ilZPkbG+vKilj4wRCTUfsg
0iqMBPQ4QVV9cWiguju8lmP4lMivej3w8iw/pHSXW226X/4fXaGdhmJDiFMFavlukfV7WgK+CPWN
+tUb+ursJKP8R5mFQhw/Cnrv6ptWyG0aDWM+9lY3fk+nJIq9MoYi6g+TXty1lRbJXkd7Ifa1KJH8
PjbMg65BdPKVLqsMF7dd62cCoOBnOwlcDIKqVV1WYd14UzzpH5FIqkGS1064EziLWDu9DYfRq+oG
eOBkVC0wdoRQ/0idqgd7CRau6UG+H/7GnT2O+9QUQ/epyM12uKvLOtHcCk2WxrUGR412gdUvJcVc
JPwxmExACCVCohtfbjnyLuaI2hdlcxb9hWuOmjjl4JShSRZbafdmVt4LOaN63gzyfQ4U0LPm1prc
KAwb1W1qdBV6R15MqYboyS6qdEOT4jIB5NZeOCPgVECjUc84P1swauEdClTlyGdq3SLV7ous9TXn
oKQakpzBA4K8+xlKTpDEH+dBbCREF4f1W3iqUDwtQWCuxVujPFXszkrN49AE+7wyFd4okReKItrI
dC9O7CUQFYPFC44O3pqQXVVxF/dzaR4LOwdBgo5GWvOCyNy6ha3cPg1iY49uBFxLUTmVo4GNKswj
eHy3Q6PQQee0KX3F0F0r+Ss5XzZW1pKTrFYWFzoAd+DHXLbr9lVkW2E7yOw+QML9jpOqeNQi/b+5
A32fhSk+Y1Ex669NBa68z7ViXw6DeZAWl5Lbv+TaNwUlzEflLCTOakllWaj3WOSAwKoVv3MOurKj
irbxPa8HAd7CRyWpXacWJGiZiVCeeWxBAzZ0Sumtc+5vbNetKKv3SOZQrglETpTmoaXaaOUH3dhI
AC8XCkufCjUNR2od/PF8ByJaCSm+0DXsjTMfxpaq3InkHr0mT8PbPLI31uVbq+R8nbDTIAHQ3lh2
w7roEcq4i9RGrB9JoTIP8OyM2u5kyLss+qgmHyb9u6x+kakdy3rutdSs6n7a40/6HOiQPNKtG/Pa
8N/9nPWTqDWDUQsafo6mPekC6ULzqXW+tOp+jB+HfKP5cZmRAkUi6QCOsKj6M9vnk83aT2LLkCyM
XWXzaUxyyw1KMISCbG4PRLM+qlnAXcCV8rE3ysmr8LLd394fF5kIvwG/GMQhaM8h0rUqyqhamACn
tKxjyv1IC8pPsm//HoHSPHcweDNkjZY5f5cw2os8jzM39rGUJd1L2Oy+nJZbZhlXvhwlCjCZ1GPQ
nVkfqU3RdAVGiRyp3bCXtL+gZp+k6Fm/V6PU55n+z8cKFRFaGwBAgLNpa52SPsJjsJcSps2WHwyV
2naOtaBemFvmiZebnvYbDxf+DdwU4On57GHiWSoqQu24TfaPedNG9Pmjj4pwNnbiRQoMYP59nPXG
Vxs6CDJxkmF2bfQqkugLCN5dOfz7Jb9EArpCV4A/vfVa3q2HiCVu94u4Ss6hsLe7RnPlIEjdDgCv
L1Ih3fftLO4QWkWtSYzSvutyg+Mnt3e3F+YF253ntI7lF+8LQ1uS8FXiKiOeJ1mBwJtxktwBi6gs
+xKquzzTXwWkwOpgzX5VjqfYyF/KcXylcbegRNOk2vglF9W9hSXEZbmkHhyCayaBGVTASBvVOfJG
odGr5M19lVrD3aTlyY7Eu4ciKJR91QbWvZhU5f72RFwLD10XNVO+iEaZ4XyNhWZVxk5OeGlwkIkM
Gr+0SAPz2MIh2LmfEVA2c9wdjY1hXzwceJrQZKY3iUsmxYbV+Rdz0wD6N7qjPp1E9M2gyhbNf+38
Xhgbr4HLEeoUnFDUABOGLssakSYmKUHmpx6Ps4PmpdRhdjB6kvhKzbAadIp5kofA7cZ9fbmlCLpA
mjCbwhF3TW2YBi0cjEAdj4rxCSAV1ylS3B9yc9rIPq5MI4+7JRZ9ikW+/fzzNZ2M7U1ojccKahki
I25n57CDAWgrL0pUbWQIy4FzfmPrsMogLy6oUFbNcqG8275lIHeNGOLpCCHkaaBLX0r4tORbysPX
BkXZC/4ERr+XT4HRjmuJjtZ0bBroqcOHMAQrnbstUrT/zg1enorvg60Ov84G8I6PwXS05pCF4MlF
7Tty8Kyl2X+5/rNunnqpfCrKu0ja+HbXZpP7aiHJLwi0NRtRlmS9F0k7HUPzPrKk+zxxTVAlt/f3
1bl8F2S1z+a8gIooV9ORwt/B0iM3HabH7ikId7O09d2uLHpcC/gfpRQkRNYSaSM8MsdK6vmoxeAu
o+9ao3qy/MvSNu6rK8kTxHguECT4QeDQ+j9fh7XFCs/Nbj5KNRAn62B/k1v4Q35Beoja7i5PN678
SxAA+rLvI66OyWRQE0QAiGh1897Wi0/dhxm1JY9SBg6bY/GEcf1dPrpq/z9Fph1AzZx3DLvvfKxx
Uo+mGQzz0TiJPNvV5SHjfb6nYGkmP+uPgICa+VP2r5X6pb8FKwycMUTZi0sJeeBhqhS8fOKYQl8k
7ZIy2TiWL+wB2HgQdqj5QhInyVx3fJQpTiJLKWQ66NrOkMqjnNkfp4WDOHxBfcdXpc4T1uB34U8H
JRrnrqnoexuPNeI087DvLAk4YcQVCTjOOaID4dKYdmlceSrLPIrMXdn3G8f6ZabJbwbgiH+FBoB8
DWzgMaP3gGbkYxE/WH33oS/u8uy+sX9VzbM+iY1HwuXN9WZQBZFqWetoHJ9/enBR9VTHgXJE0bBp
n5yyd7MSl1J/UnsvV7Sd1fy5fVpceZNBBNRw/4KISutrTVvOZj1tlcQk5GF0XH3O3LjBGLj42vwN
28BFQSF/NLsHe95rAtVj3rsGR7LIiruNH7KM7fyqWRiJkAAoTy0KZ6tlrxmdTUJtKMf8SbLvZl2h
UofW/PQbKWH4ZG3+Upn5TrH+OS1ZwnK7ASehar+u2cdpx07sbOUYNygHJI+J9KPFKDI6RdK32yO8
XErnkVY3d1+qrRKPFjPdxm73Uw5eVflLXiV++CAQVrsd7MqJuUSjZ42yEw9Oefk1725uubdaRFsZ
VzPt5pPDBoHyLwx81WIFETeBksmfgJ10O+y1MTJfdK7oKenk2+dRIwfpHEPP1aNtwZBy9mH7wcJi
UHhd9FOSNyb02hhZszTlFvlzJA6W+/bdGGs5SubYLtRjBkZ2GPyocbFjRgJql1VuVD1LfeKmeIbc
HuPlpbewZxfRCSomGgf0edSyDc1pjlP1WMnPIMO6pNnl02vQDRvZwpW5JM4yvAX1TwJ2HqcSgBoq
s1aPY9l4dvEzxIApjkogObjWOcYDGvO3B3blgF5G9v8jrr5emo/9bFgNX69I3CRF57xw8/4bHXdJ
86qxOvSSrzcOZmiWSwnAlUIHMLpf8Md2/N0Y1aNwDm3mDhUmFSyzJrIOeWAeUtXyDA0U/RYY7OoK
AAPGcbHogrHqzueoiDO1M7tKPZbSPhaJq8a1n++BkCoVwnSVKyxIs1tSjFcq18gRkIgsDfWl3Lg6
qsJJKWl396y70PiDKYs3OtFO1vySt4b8h0cAgsm121no8WbO3e2PtPzdq2OSO4LVTt0cSPKajKYY
9TB3daeSctkGOhNNsZ9FmuxvR7lyEeFvQ/qBhA3CC87qIhrqarazULAS4vxFjPOxmjWviDpfMnOI
xjKfU6NM1mwcxtdmdtH05K0OLorPufqeZlgPtUQJ7Vj0v1GWG4gwSRj2utroT7aLObH2t5FU//Zo
r4ZdREnethlQAvV8GYV9pZZNLVGYBEWPw3ojTf5oZq493pvKtzIpP5vSXo2eUAv757wLLcp3kbXz
yAWg58RKAuNYjFUNm3ZoPNAw88aRde1zcg3Au8fSBiPA1bRqaaTlsQiNYyxozSXQYNv/pupeQgk6
6Pvd8LGKrcPGnC4p+Wqh0gdfxJ+AMsLXWKXs8mzQPmLLHoPGlXft9KIiG1jFh6H4LKfWfpgTV/lw
O+bl3uBpYHPXUeNZ5AJXkznBKZYQrp+PqRpru66LzPtGsur7f49Ck5pcadHqutiBU6jPWhGW81Gd
yZGnCB8cZHj/1U2DfIRrlAcxVUcQ2etUsBZoXSdVNR9Nac72doSiiz1q0cZpcnmXnUdZLfwic0y6
4Lw1esxRnyzMYHb42wGlU23p3hH6sDF3V+Jxb1JQoH0MGWuNpBudWU1FkihHEWvmj8Jwpr3S26QH
hghrF7jBlgf45ZObxPZNmO7/pbirg2zxO6t52pB00T8HFi3aEEYXMlxSUbX//lhAAxlfaiBWKtts
XScO8xEIGUZdxzqTXWsK3HCcuJI+GcHf2X7U4o0tdjmZ5+FWu3qspCFzAIyCfYo9I508NpyHRXD9
70Xc80DL8fIuz1IpSettIFvgWorfmAU/hVE8u53qqvgkS9ajJBmL8md30sX3AceZ2/ttyTrODxKi
L4VSeOy8wNayGJZdmk5CnnvMIOj+mYJ783uZ/k3Q/Lod5/L0gFew0DUWGWI0V1ejTJsorCSM645z
HfzKQLRz0Yls44a7XI8EgUtGk5QXMJW886lUsE8b7SKzj06aRR6IP8ZEEwowfzv8L+N5F2qVzZlZ
bpslsi70lezctfQy30UjUqL/w6y9i7JahEMwx30xMSBbZPu2nfH429IrurYA3s/Z6sOg0tzkfcCH
ySw/l8rcy2gRdtarbaaonMSfbw/o2q56F23dJ1jENQoTkgGF3LTZO53o/GBuXyYneErqad5YD29/
3Xp1UxTh0YSa3VKTP18Q+tzUUa9V9nGacl9FREu0zXPjKDs5tv25f3Da7oDh272udp78kEypG3XK
QSm6H04svpWfkt766yTC1eaDpvD4oYcQJsop00x3Er6FgBCr4DCB0C90t096UtJPtyfsShK+LGSV
mg6ZBVfi6hKZ6wi9YHA2x7Ew/CLS7qMm2ychd7zqt6Ovi/uueUlazMVvB34DTp3PnY11MTuW+jSt
hTU1vk5jc0JwRDu2U40Cy9fYuYPxmhUvWflTRkwjMD7q4R+1/C9v2+dB+9Q7L33y1bLTx14y9s2f
OXlQsZft7gIbElgs/779+y4PFFA2qECS/pCUALA8/7SNtKBWpVI79sgK+rTZKFjF8ha85Mr0A9q2
YSeSZSwyyausJ6gkCf5NZB4rrXTzBi/IHa9D6wv2fPXrcMrDeuNAvtwhdB5QcbIRVEA394298u46
cAoII4GoQVn0aIBLdvW1zKhXycl3qXL6jQT5khYLspdHCAR4mnfM4uqA0bsEIZvIBLaUqLsqn2kO
qvkB7AgvYUf9Bf4qxgnWpibYp/eZYAe1bXIwyr+jiO41tdTQbEjrB13pp4epNn7d/sZX6mcAjzEi
IEcDgEfmef6R7U6BkyNC6xjYyuMgmU91K14gc7uF80XlwYRVrW823Z1o0j2ClJn+ZGgPjWLvlP6k
bgFQ3zLc8x2x/JqFBAiIdgEanP+aQRoHRwg61eqXkRTEhpX93UEl14NGZnS/ot/K4DkfrG4jjbw4
oZEsA9nBfHMPo1axOqE7M1EbNHyc49znuyn8huOvJxUfrPkVndPbE7587rMRLqGoVaNCTzuZVu75
CEFG61ketw6gDXPXFC8IkLsS7rApikzFN/3T7WgXS30VbXVda0oflJy8zjE3/2unxoWyBf/4+2JX
eDvQRV5AIJzYINAtLFlW0vmwlNqcpNQJxTE1J7fiClXDH063pQd0LQqVKxAGQCTpwq6+kxx3eF5L
sSD9rtGp8JX8l5Zt7IiLU49S1QKBRqWOJIpX0vlIVADQplwG0tEws8YfjEJytUHN7m/P1+Wpp8Ii
pgaivMHqoKCfhwGlX0u5JktHuX6K6RdOhuE2yQ+8Jfs2d3XhqyVIEGXjM10udN4sNtudBx2I3rWY
K6YxUmSUWnCCB+n28x+nbdy++2Up3zAb2Yh1udJpAFBjZJGD6eWbnY+wivs4kfI5PA353zFSXu3u
WU46H1gIYly6P2wZD15StpZYVF/4r0FkQkU5D9jVYVPPeHycdPZU1vzsvEQ+4ZoCGwDq/fzUGr8H
JMW67hOwfRzfgDFL7SPiOYdo6VN8w6XBKtFWdVIvqKnabylOXJl88DcUFJYrn/fVajPO02wKJxqi
ky2ekjKgIGPgav23FN9wA/Nvr68LvUDubSqKrCt4pizjNQ8DOPEwCFS/T3n/EuffxfB5np4mo3eF
2ewG5TAbfyrJjch3YUXmv/P6pCKmpn/tSw3tlFl2NTTr2wXoG2xBAy93GDkF634RUuSU01cLQ8YA
epoyLT4pEbi9JqdSm47C2bjlLySWmQGWOJuZyjpYx3VtdZ4EhUVo8idDDVwY3X4qJ/fLq6VECSqQ
PrRFdd+Vsm99FWPh8nJXQ/rZAL6yALX+9KucgfEjn53K3RTv2zdU4YhAiOFn0da+XA6u81sBYNsi
+Q2PbBFRWd3CwIeEFU5ycupCr8lf9KLeV4v8s/mrU4c7keEOsXEAXVmMAMF4+NDooC24BtmGuaqk
s2Unp9p5COtXpfsQBQ9t8wQ6dOMcuGxF02dY/oF+iEMcl9/5vgyDrEKiU+SnsOj34PfcKJncmpEO
quGWQX3i0coyFH4yfVFE/lyN/T8PlrmFgUvLA/ggcObzX9BFiVUOojKOkuR40TTtkJ5JqW8oanqw
N/rflxOL6OLSXwHQv2SXq08ZmFNSq3bE/ZEb7T7KpNCdRkN9EoUCpUBv9JPebeqJXw+KxBvi6YvU
1irJnNNwziI7kY5RqaAeroeD7eVOoOzmFAiqPDWN14Kr/3L7kLk84YHUUNujHc52vthhSmH2SqmO
EhUHu569vIwME99gJHs44YtGuM0kHLp1kdzIO9Aj2ZbF3ZWl9aYcDchgEdLDf+D8w1IPyXRlmPkF
IggLd0zRCACBFj7llKK9Pmej9mmW+xJijG6eJSjJmPUd6Zd6MFrkfW7Px2V6YgOcwmwBcwfaXutU
H6dmXHZtOT2F8qjsckkdPWLSkS67rV7XlVAU6eBpvdkI22vyQT5QUa1DJzk1o6b5yYIJG2s4F9U4
bSleXao5MCZ0T0D8obbMobosvnfvpUICHBZ1cXYqgSu0kBvsqkGusPb6R5NchXNDHT+zj584RPrJ
z2vrrk2zQ9nsLaNw63rcT1n1q4G+pm7stcv3wiKhT26BjBOwpIsZV7Q+DcM2y06ycHCa5KpXDv2U
+aIEkP1DqTvPMvYaRkftobUe00z65y+OjJO98KIwjOB8WW12Tle9VQsrOwn5Qc919lzqZ1utiIvN
DdIZ9T+EFOzFQvQtlXw3/4HeIWCEVwZ5jf4Q6qrXNR8dtBE640THc397DV8mpqtoqyEZutR1wRQU
p9nu7+1qcGVxX47+5xgBP1QUjKOqbWWKb1IyZ9ffEhPJEJ5Dy7axVjFJx5reGevi1CCZ4IZKX+xi
Nf8I4elnrU/Nnssqeoz7CH3gLpt8bWpAs1gW8p+yU/iliKWfYS5t9UmvzTtVW3RaUEgC+7O6t4Je
m9qpn4oTnRpWUWTBVmx7C/Bt/CMc0mo369sabyqbaT0V9BdQBaTsQpK+ClrbsdkMjVmc8gE/B6PR
1ftAh7RYDVlAQaQJ7uwg4PaSJMk3k0w8YhH7vVCs6n6oWvu/jcWwTPzFr+FX4KaMwR3glvOtX8ro
7VqVXpzGubirFNMNPtZT6Td94zpYKCXmQ+dgQuJjNHM78tW5Xx4qKAjIOGWsDnYnmqC6z0F5krv2
c9NN8U5U8KJVY9YPcS5bSO7N+a/bMS/O1IVRwMm93N4Uh9bHtyGBoZLmuThFVASB5cdYg5Wd5NVw
Ana3Q12kwEsoOovAskjCeA38H2nn1du4tmThX0SAObySyg6S2nanF6Ijc8789fPRA8y1KEFEzz1o
4DTagIs71a5dtWqty3nVx6Ei6JHyo+F+V+Q33Xq7//unXTJbN5oYJpw2bzDKD9NQP7iMTkICI7aU
/KhZR8PcZ+2qjpy++jS8CNoKreD71m4s1oU1/dJaII96F8dGflTjFw3pYu3s//CSV7Rj7tu5ijd4
SE4vBvjy//f/l3YKtFIizRxyCMJXA8SH3d+CW170XiBYc6K+WN03d2ORLszNNr9pCQOBC+ZGRNPC
12ap3HtrkUA2ATWg55PAYZb4tATTTAOSnsdYLm2hetWHQ+T+dYu9VDg6Eogtjez/PiJ0E+DzovcE
tq2ZRZkkDV0TLJSZPviCt1bRTfnvLExz+mHjVb4I442JBdoihHUSeZCmDKQR71uZNtR8e1NL06GU
5UIkx3BpRQ/jwYqCrDh6+saHFDc+y0lq98YCFPnWBvhoZjZdLVw6WVVNZhBSrNODL+/uj+OWATDw
AI9hZ0DHcBa297U+5ESwxdE0K0dKntLl4O3GfTIR2yOxybMAuMLsbMaIbWkkHsqj0RxgJm9UW993
q4iYTTE2YnCS5B2q3P2631nVW+Cra5TQI7tzymalSRuyrclSI++Nxbv4ovmxSsMiqXqjPPZCvRMj
cdogdur/bcWlpOQNv0RYNgVPdK1OHSOX2yRMmhoeSQMe6m5wxPavbj4EhA9S6MHzfr6/lNPvmm1J
mlJ4BVFXgA9prs/Qi3pc5EleHxsYLh1SO4joVmG8i0NKpP9uii2DaCUkA9QwZpdHp7ek8v2qPo6d
5KjomYa884btfSM3VokW1CnwoajHEZttTewO5mjU9TGBrTJK6IKPoh9GNhyKLl+4669fcVOCypo4
/0kOkLaahX9hV+GVYLE+omrxIFXbwWBrqi+K8WJEupOo4SaCl9MV1F0l6Fs/XiJXvB4rfYUkQ+ng
ALMFr9XlPlHhioQovKiOfAhwuz+x/OoKqx450ftzer1HeKYAvHunYWNDzvYjLN5BiB5fdZQEqKzT
DIZMeStkSwmX62sS4A0DItky6WDO2fdqmJ7ltB3rY6qGdie9ZuEeOfBBgV96SJ1C3d8f1Q1zJBzQ
egEuy3/z4klfK0pNEbMmbNI/C80GDE5bOWLzWjpjIS7VT268TyDk+Y+5eX5FgqsRNvChPurpryFs
Ecd+KItvEnJH7ioIzH3oqnYd/r4/xhsrh/bXO38OiQa6OC53iBvFZVKiwnYMkP5S24fpMevmC9vj
2l1N7BccNTIqJEfn8acUJ3k+ZG59jHMaQWmb7siguClw1LNr5Av+6saen2jHkRyiFMr7cXa+65ZE
kRl0zXEI098jzAEhKI5ylBDdXIrlb0weWLMJBkaZm7FNn/IhJpA6McxrRWyOtfpmecXP0Yq+996/
1w55o1G8JxPFM5KMyMxMo+ko1IdFc+zCJzc8aor3UmprQTjo5V+9o1PbI7FvSbtwRClVyT6l3u7+
Jrlu0Zy+gMY2eMjoFIU04XKgo+hCd9hkzdEyYzjf7E5UbN97kLONq53GcTXGqUNZf/DhOzzVvHRz
63EJbXTjNF58w7TJPky2LGfuMPZtw+EnIVI/Nkr8aKJ/W0F8iBTYt1FcoiW/tbzU5HiyUkHl/M+8
d9bIVQcGrznKw84f/qS5b+fZZmFqJxd8eb0ytR+MzCK+NoXH1Iz65hh3D60BbkZyeo3eX/GT0m9j
b1/qX4KX+zan1boyCZSKPUXx/ipyymQEwxNox9i2gaOgYIQASvrF1ZaSmDftQKEGbRBvfgBclys2
6pafxLrSHIPQ+tEhM2P6ws8k/DKoS4QBNy5aZlFHBR2eHfboPF01tqE0ijmmrDB7DKKnuknXBW2l
JC5XXWysu5HiT0ObTOvCcdG/iWm1oA99HfFefsFsHYWqL/UAoadj3JanUK7fNH9pPm/uxw+DnM1n
E5pWl1L0PsI9u64k37baR1X/L8cxfcSHY6a4fpB5jYr7lNNVK62NbmkY12nXyZtACgROH1ASTZ+X
JpouEJEUsyZvor7GxVPg0SvrBL6T1wdSNnst1g9p4KgAoQFHP0em9ujpdDz11V7MKayora0KtDsh
82J2Cy+j66fr5bfNbo+44D7sTIZfrJFJ5jlx1s9S9EbDhN3rp6GUF2KMmzsX0A5PJOTFYF2b9tWH
+farqKkUwWuPTf1JHKhMWsGTG0wlcvlp7D+lJGzGMX9KxGpbauIOxfWlHs5bx5SrBXQKQE7us1mQ
qMMCMejy2B2FrrQRI63kzlbKX+oSefKt7Tux58PgDMIYuejLkaYVvdORJXVcYDyL8n3+cywG+75r
u3VJIA9DIy8t5hOjx6UNBarjUjbC/liMxToUHw153denvndXeb9e0iG7tVfoyqHPhKiNnObsyCdW
I7iynvRHIWqdzg+3Gg05OJmiTh/a0LAL+CLFYXV/hLdiqY9GZ06gFKiDxEnUEyX+8aONYVDU/qpn
ewLG+4auy8zvKB50BCY4B6il2Xp1LdyamY4lI/OcSTM1NctdI9av9Mut3Oinmn5La7sIqmNArwui
dltd+pYHPzKh/a4H5naEzkEv03UvxU6uuJsCzYPmpS7gvhaT7f2PvUZ78bGA18lwThQ2NAFcLryk
+T6026xFIu6abKV/RXTG69fWEDtJ/LNeJ78Cmt7+wF7Ru7/8wm4XnnrT75/dqRf2Z24TNry+ourP
XgjlfWEIL2b/742Y0xhp0hVxUeRA5xkPowykWCuK/jj2/grNo++m8qxr9VOSHf3RtCsA3lnzF9Tb
2hi1pQmeNvN8gNBDThUDMF68zy8nOG60RqXRdDjGjdU5sjnsRDSZaB1T3FchaH+KClwEXi1sg0Iu
1r6InFxjhKt+lLqFaPTGGdfo0WcyyJJRU5n82QeP2QoExHUS8iWq+K3I/ohWc0KHzOkEoO7fRWsJ
53jDbwE3oUxCgpGH4Pz1AhWapnZ1OxxlI3ckr9+p+bo1Oqf3Y3v0oUjyDmArhvxHon4pC+tY/mg8
9xCHS5QPN/c4XY0QnZL4Zuize9NMKzP2qnE41ukxhESj8W1ZeTDarWmsh3rTGtY2h1IALsL91MQj
BhsRlirpT6p5C7v91q1FtwiFO2onkMuLM9fXouTpNeIwHKvsocmd8E++slp7BPnyLLdr42k0vxre
Qpv6TaN0LpHtA2EGqnN2xlxhHKCHSUaI5PN1jxaZ38CYDd/7SGoPdItJykG2I2+0c7QUXcNafKJf
X5XgKCfaDWSfWIE5ilMPsr40NGU8FuEXGI4eqx9M0UMRWoVTdAUk0LkjiA4iX6BeS2HnNZUteb/b
NP3tRz/ve7xrhwNdCxkl+I9YB3pkLk+BqQyIzsjieGx68Ex6Me5pJf5n7hSKhMD46OGk7ZvrdHbZ
+G2nKWVdikct9JzMkO04sf/G7eu/D4WuI2YU+BQ36SzmMkO0gjShEI+I0D50shHYCvwD923cyK7Q
gcb7mfcIwGhrvmOFEnQJ7Qni0W8Obo9O8CEQnurwOYaUfCSmUhDb9NWlDp1bq/SurI77oPw2ZxiV
8xAybReraMgMdjcO0Ro17SUgw61tCZETfafAsScKmsu94EeGFuMzxGPG7y8jdwuy4QXxvh+5H6zv
z+PNAX0wNdsRo5XGYh1r4lFSx3U7PEE56vx3FqYv+ODeTbTOlKJQsSAOoC6KzLaUeCHqvnbpPHzf
MYRkmdlzs5DXDwPZKLVEnKqUEUoYIjKy0vjPA+Fhr/IghcCBoui8FGr4VSthRT56kJnW5TZGEuz+
VF0Pg1/NlUxeiCobkJnLqbIqQajCKlaOIkKeYVyuOzDtCSXs+2autxdBB2+TqZaDs5+/1/qSRFdW
j+pxQPY1Evf1GNijdgiipTLoDUMcTjDKU28lEfzsgjOERG67SFKPaV1sQj045a75V6nAvdbJl/tj
ut7HUCtScgXSNoFq56UGnjppAtewceRSsX3xe45nu2/hund5wm2B3yL3TuEEBs7L1akHVUvHOjOP
huL0yWNdDOfKlXCjnWVXYZMCWBV+aEFXARJ9siDdXviA69mkGopLAJo7OYd5+joA+N+PamAd/eqp
aUQocZ/0EnGJYAGrtGBn3pfVD61X+a1vHQU/dNwgtFtwSbK1b+Of92f0OvCbBoSSDbNJLWoeiPWD
KJdDG1nH3Hoa5ANvatuF1KtJf0ietKdZ69N9e9cdLtP2mN6qAErBsxuzFcx0LY1oPheOml+riFHt
KukgZt2pNEW7SVqHJnG4NOijerLGM1BFuxJ+553CnU9nNXCfYCECujEBVNUnwUlaZyl2zy5KBZK8
qdLjn4xMWI3Cj6hRdqVQrAN3AAoOFGIRBna1thiiK2ESvqMOQs3lcg+bWofKs1dMjLUv1gALsOCV
9ao1hL8dMoL3p/u2rcnHENWzwPKlrbpsysQ3O/25MbXhEFTVm1kheVEWpbEJNSXe3Dc3OZOLB83U
fgyVFDg7QjoC2UtzZY7iUl1qUDq2q7yBF1PftmX7ouruZ72Nlqxd5Qqm3pgJT0pVAgSOOHNtXp6r
dUVH9XNjfNWNL23hPSBVUqPznaLiiydx1GZpQq9HiE0VFQHeLGiTztvBEBjPyCTQnlm2I4xcRX0i
+NqWrVvYSTxojmYBUL8/qddHZhonp2YCp5Mxn/vVLkqlvIlq87koIaPD5i4z9GqbeaK0o1D5oDRu
+OhHQr2NsvRbxmvZgTIF9Ux/1F8yq0DbpDpR+HaPro6keNEuUllcXZqTkCN3y7TucPDM679Gh244
neLmcyigL55An+E1CY1yycvCVEyh0OUGwxDMg4R+uA9rPhWJILWo+HjQST4x3s9jvYU5r0USqn4D
TmsHL8rfYU86TEXR9b7pq8uNIU4cIbzN6PahJ/Bya1elpfptk8MkGcbdRippeqBjwFwIoq7BjZjh
FUj8RGDNdM7CD83ycreMVevZEEv9++A1+H7JV62vhjxWP4s6wWkOnWd9HemRLOzGDSLPFvA1+aYf
Orpom8A34p0/Zu02Kc1uiYz21jTAAo1YHIS3lHCmn3+MJL1KTJqJnxwOs/ERAvfM9uWhW5jsW9OA
MPeEaQS8RT57Ng16RidkJbvuM6iC/GEkOrZsqYwoEiOGZOujnm0jYzDXatRpz5ICZC3Vc8+pu6RZ
C2ZorPNGjlELi5Z4iq58DhiiiZJvSkxN3CIzD1cVfR6JYZQcE1mOz2rgS1vPjeuz60mV4wf0SYAq
hm/KLAYw3fRm3t+FVwft3TySPZNYCjCw+fT7TSA2uQ+E2UisVdqKwToa3YB8XPHPyBsdb2MSyWmU
tGT4jS9XeiiCGNoK0z/BcNz9jhMC7jaQyt1QxSLQW7/5cX9o169JDE6TOyEdp3fd7CaO9FRr4sAL
Tnr1S+1fO0TCIIPaBG+5jOqAX2xcwRHUJc6MqxsSzS5cFpsMACkedrbTPB81giIyg1OqqMhFFrK3
KcdaXUd6ldvBkC7J3V3FGzN7sxu5QxYh513LKI2HovuEuE4EblUjvegkKAPcn9PJKV24S679KdAg
rqOVBh3ByzUUJKRLGrqaTolGIidF3Cls6ZBVtZ8Qbv2MfM9cCABuzCaxFGyHE+HntG0uDcqNqgpF
E8cnJXiURsTextPbUPULw7q1VS7MzE6hVFQqPNVJDHeqtwXKbaTeg+QF2yxaZ57rxBTxGsXc5ZK5
8P68Ov5M6MfxTeP/4P7glY97IxKik4gsodY/hPGx6KFbOVG3sOHl1NGv/fcl/Ghxdu90QlSrnIr4
VA7PglWukKLxnoR8U6JSeN/SjbUjC4oGIWlgg1fcbFINAQ0ROZCTk4oU89gG2yT4rCTd8ygvidLc
WD+8O/xTUw85wc28s9QsQ6se5Sg7DZkBwYXmMI9B70AQHyYh/NhOmtW2FoJkvz/E63QncOBJGfC9
a5eAZbZ+XZkFcmeMdGtX9feid4bRhnzTsDayv66TvRQXdilupSDe6YuUK9fze2l7tpJWXPfwkEvY
7l98uGTidJc0CDt+WRjjFfrhfYzoj5GOoco0J0NMw6w2w6jIToJ0qlBxzSpv27uPofWA+AbZOtob
T5rw677Va7c2De7/jL6v+IeDkUwv1rqpspNUCyshsjgcqpOUe0mE2XgsHRRhvt23eH0ULy3OHHfp
96Enjgyzrc6eGK+k8SmtNkWwCrpntCQAr27vG7y6ewlGqKyzZafELZ2yl2e/TvK05WLOTqWoO60k
rDxT3iXpAgn1dYpjinlYO+Q2yHGADro043p9ypvRL06CiyQUqeJ21SFNYytKpazrgn+r+khcZT0i
NrHSJ1/ANydO5Rn5/v54b+xXKkJ0YdKs9B7ZX35IOrgBV6eWnwK149Ew6cYcwM7CqbnUcXljZnmi
Un+DaZA64xzzleUUusjV5KesGexU7E+ow9shUNz7A5pm7vI25FYi407OjeCYgtvlgCw1ibSxTYqT
mcbtpvBFmP2acUmN7ca+pFGDohb0HSSK5lYqfyyiMhiKE2W/jeZ2B3otz+GDEAzfJMH8McTjtvAW
zsItv3ZhdPqoD8fP77yhycyqOA1Cto/Cz0VJqqQ8JEJrp2VvG1oDEHHf504qCG9eGZzuz+ytBaQ5
ZVKIoXyFUsWl+VY2ej9ppeLk1hp6zbXTts26FrLV/8PM9NAnX0ppYe693ZHEipWrxckXKIgVaoFO
r7kZcv33fTs3nBmgwP/YmXlq0w+0jnpxcdKMvVyUdHO9Sikcl49ZfKSxbAEeM/22+bY0J36PqVMF
fP9s7bymSSJfK8tTX6X1Wc1C/XOTRZZDbQd29kzO16EU/rsiKSEaVW9OG50R1/wHRkz+rVCT8qSF
/g5N3pSqnyb9IuEWKZ+glyDIb8Z0K8RLFD43JheCRIpfADyoT80rrhIlXjOnrf80ahmKFOZri/Tq
qk+js0Z3S1CbhmMJ1KvuL+n12Z8yxjJGaXrmIT8LbiKKuEksVNVpMEoqzlLsf650PTzft3IjsJkE
ZwhuNJ7I5BNnd0RaJKIQJCqDS4ZoV/mDftAKK1gpyKjTSy5Wn7Ki6z+HQmOuCr0RNhGPsN3CR0w3
3+WG4iNIUqCYAGkq5ZLL06hHZh3FklWdlLKQbVTkSPyU1g8J/rX9OIAMM9qpAdbVEieLm2yNWLZF
SjD854aVKY9BiownHQl7IC+X35FVcHvycq9ODc/hNcX3ejeGSbFwLd9a2Y9WZnFAa5ZUMgIyXFB2
dWvid1hDhqpe35/U60M6jYWLd5IAoMFxZsWltasKEuZUaooHpXZDuAj0X6Hsbz3P0xxfbxYgEtcu
FYMcUUwCwuS8XE6eXASJIlgY1MQBlThf+iVLLiroXrmkcnh9z/M41KkQTc20U8340hJpNoOmkLI+
VeXvtv+sND+K5K10F3zqjQm8sCJfWklJP/ZKkdUn8kdQOsNybfuIPkGXk8h2qkYgrlM47++v2nxv
EI5QKZwK7ih7wK4wG9pQ0kNhNVp5AnfQIa9RwJwW++rCo/AqZJubmY1NrvN07AsTjKqJyqFMNz8K
Y90ft6UHtTob/p9hqPaAyLN/3CNzu7Nrd+zyPiZfWZ4s/XMXbuvhrQ8/35/ByVd89CXvJqY5JBIl
3z13aJ5KuTCuvOpkRN/lChk/4Hio2q1BikN+CHBd1WwUsBbWbb5ZZPDN+A3qlmQupuT+5WYZUL9w
XZfkehDb2q+08/ehqa8K5DR11VqIXa6gs3NjM3eZx77sJ55Un6yYjMZGTFWxsKt0EA9li16APQrR
cOh73MNOTXtDXwtyWvlO3ZSwPWmG5gZbxJHbqV0ul+OdW1SG6cRRQHuEHqA9tsrbShx3sh4Dh1By
vYqdYmzHv/cXan6KGQUItkncgCwWuNdpSj9EgDy7PL2Ox/akDG24FSgCbKPBfwBgH+7coUyXLpkb
SzSdLO46MkvUlWd7PsizTkniuDvRGiI/BUktvFVDYuz1oEM1VGgrznc+RmB3qtZRolxY5bkCe5ke
tg5lMdnJRnkX5rnkaIIg70OMEfsk1dJ3zl/DzMtE6YMe7YRJwJdezosnDGqPskl3ChvXsnU5e9Cs
svqG3Gb5iHi2YvfkrNaFngV7gPDSoYRSeQHZdX2GJpDMVPQEJcM1N/NCaZcqeZbJ3Sno1O5ADuJZ
oHfzq1rm9ToQ+uzYBO6b4SnP0rKkx3tB6vIAT4UEXC85VZ6Vc/RuLA9xjPZKfwo9uTiWsdtvNFkZ
KCL4o0OQIG4ihXaXRhLaR2tEZklPWoQrCytfJ17e/QjjMH2OakV2wk6A4CnWOt73aFQoiE7bUYdo
C8KKOLq8NA7ofBQPYd5GzxDodE5tqa7NiwSasszVHF0cPunBaG1asfV2Qqu/lFnROvUgrgUCNLtL
anjz0zRbePfd8M/U5CBig7BuCrLnOKXUi8rYF4P+5Fs/m0xeeQPiQP5niP93ZiSfehfQirwhEnvh
C+8fyxvH5ML0zEVTKoRBe0DlKZW1Zy1yX0pd+tpb0XPVHiKhCxcc51UAOm13CrBTKx91UTgyL7d7
lcOe0otxf5LCEB0FdRVCCwfEz4llxc6E2lHqbC/kgAk8dXN/qFdFm7nt2T5X07YxSiPtT60xoIdQ
0Fkwyqs23jbCj8Q1HNlyV0NKw7BaRdsu2Bii6YD5VOIlhNitSX9/XsBnBjR+HjtZoTi2qDaz3mFj
02ElchG3iBQM1V/q7gu3/3WMAZMSHpfWcg45lHKXM24MVqVU7cgBCwUqUK4m7bTSKv99H0EUNCVJ
FB4wgP0vrZiKn1hmaPYnPdHOrY8SlErTzW/Votf8bWEdb0wfpRgV7Bv+Ct85/fzDVZIZXg3ZoT6c
grrYBb5ml+bnYtirdBYMnWBL1njQKuuYonriU31krIPl25mxq4xfKcjVtIy39z9pHgzju3kp8uoH
k0lmbD7HQ1+6Wl4E48lzVZ6HTV/BuxbXh2DgIr5v6no5MYWRafBc3vPnqYUikZKOyXiKJv2YgOh7
7WZKurpv5UbQwVWEO6LZHqQvr/DZHLdaKnhBKZ0ir63XcRzU+1xUMzs31W7bDYJ8HijfQivoeRuv
UIyV3qnGCn42c6W1Y4tstGs8honVbUy3lB4TpI22htgZjl826N34UqOcLajgFiLOd9HUy+uETAWu
RSMTCkx83i7c5jGy62aonAYvWZEyUNc+2sN/1cbW841m2OXghDaqKHT2BisoetKv43TuSjtfyubd
2BNTDzHFJkRcILSffv5hl45NJnq6lCqnmlA0zT8jllRaS3CP66jqnW54ggSyUIApLo1AR9X6VZgo
pzJ6g6JlEw7VOu4Qi/GX4pTpAM8nlq5o3l8TvgRk1KWlQIEWu9Yz5RR/04WdsS62Q7hNyw3pH+Ew
Zk630yQ7WSL2u7HbSdlBJwjUEbTBnEAo7AKWMxi1U6nph6EYVEfTImt9f7PfWCk81qTsM6EaEAW+
HJoid4HaR6V5qqW2XBlRHdtDWT6OdbAkB3jTEs6CuhJ8B8R8l5ZUuY3l3pPNU6gJwUozgnqlNmqy
sjJ62u8P6sbM0VwmggCGGoXOkZnbF5WqTvzQME9CoSJYTfYJJZ5+SfXg5oAmrwfLEIijuRVDqJQ6
7wXzlFRKuW+J1wL8bRN+qSEhPt8f0ZUtIsSJTZkyMS9+MvGXk2cIXh7nQWydKlnMzpHrZcpGkM2e
Q00fzpKa4lX/87TpQPyDopi6QEAzXJoL6HQxc8MQiIpj24Lg2nK/G0qHbNe2axJbicbTUGzUpqXh
qbC90t3yT+tWQBjHW0BbXq0lnzLpp77TSYCCnK2lhDZsULWxdx4ymp/Hqvwbjd4Soev7S+PihFN4
EDkGdH0B5YLg+3LARt1kCc1A/nkIvnAm95p6FL4i1ppWEKfESM6pey16zf3n1BscuXzyZPGh153S
tBYCtSunxocAOmbiiYbBPc4WWpSSqgpxa+daDXd+EINvL+ucfjIjtaNAWTgoN6yRfOEPjw/qkfN+
B8GVhJgO2/BctKPNFgfO1K5EBDrj9f39e9MQRM9Efrhi0DGX84v3yqOmdMOzaQoP49jtrGT8GZqR
Y3hL7bZXkDw2LxjxCYyjQATC6+rSlpbEqklnWngOQv/U59+ScSu2L028bfufGsGJqNuhBOU5oO6R
RAk4NfLCdomeYvhHF+LT/ZFfMRu+fw5EwSTxyLQSvFx+Tpo00lCJbXQeCDi2QRWmim1ZXW7nnX+w
UED+1Pdo8ckWqcpQymjY0yJ/37Va98BU+o6nVYvdg1cXGg5YAik59fRMRGmTu/lwP9MphHRYr0Zn
t4tfEb85RmazHsTWll+zUnGUbJtSSyRiaU3RhyFytOOl0Pz6NTSR0ZAUESk0UO+bS7ZCpRr7NYz4
50x/4Nn0HEbnItr66j4z9pXMNhQo9IvRwiPs2pGSH56yIjT1AVZ8L9Z9GDn0H57JSz46E7PZwcRv
mv9t/CVgyA2nNal0klsHNsX1MIsgW98TSw2Q1jmQzN4pUpGnTmsKq4WtNTmDmddCmRvPSEFhUoOf
OYs8NFRXM7v47MoJWnibUiNn69f7VNsqQgp5w+DELW3mWW9LdbAqzYc2/g3Oa1WCiFGFp8SNFs75
VbGT3U5+i1seagL+ps5Grvtarrk18LvYj18s19y3WflL6zZaav0q8tYZXNcWBiTG/yBrU0fD5v6U
3Jp4AsKJ9W+qQ857UAShS/U285Nz2oNAlPph2GgeLGz3rdzwZjR1T/gYBD9IXM2OdBiqaScldXJO
2thRimA/jK9jEr4Iyf9rPAAO6PwEeke26PKgthSsWl/Vmc40QwxuX3v9wia6dSDIe9GjTgWFsczC
skAaO0UOguRcgll2qk7/5fYNJI1CutS9c+vEgz6j24XJ4yaYR4BRDCKkKfL0PGxF2A86fRMNu14/
u8GnRj4Jw2sh/vtph4MH5ALDAyAyp8kzFHNMEoC556iVNfRqWsG2BGUvym/3N8RVFpFTjrAcVzbk
yZI83xC5lXlDpobpWVVe6z2k0CJJLOutbh7D8lMpFwvDunHuL8zNwjO3DI0xHtL0LGoZLfGD0q6a
vP4TDD0yo61VHhTTW5IMv7HnscnDm7w/ilFzyXC9rSRXGrEZSn/GJt5oau5o4zn4ZxAmHgRmb5Vz
RbAA8f3cqbluIqhxlZ69wKlDayOhvftG40nKy1XkOXl/5d456mc+FHP8gW+bgrc5qzC4qRlCsp1k
5zAevUclUIO1W0ftSa7SfiWOZrXtPLFf1R6lozKX1U1RyrJjCDr8yF7Ub1QSpk6mIfJQCkq1gXBf
oTtVtZw+zPV90ffixG3rr+RO1+zQD7MHMamkneV2UAh5qBSket1sSvzVJrD6YZ3nQ7Qvwzx8rIpA
s1twy2+xNBqOy6QAgOtw4p6ffooQyd6WCWp8bUOFSSjqlSfI/oF0an6QSakeq7GERtpomu39KZtc
+HzGFCqtSAICXyWfeemTSpnbhh9m50FNkq3iSulGQO/F0QzSmn0SS5u2NMo3K26W9v11spi9gTI0
kTiV88mRXJr2R0upEpUXUEOvsyo5rSRvzXHfBede20ZluCrE6brLN23S7O+P+tb+p4mCMBm7VJtn
pnPBHM2iDrNzZ5o0bnxug/xsTD554W655Uo+2pldoLLWyBkahNnZLTZK9JYeRVWwDferOfFitj/r
JWrM6bvnq/nR3mz/17SeeiAusnMZfDfbTx1UpdYhQgs9Z/fcn8IbVw1JFBB0E5ktf5ttnAx5USAk
Vnou5EDdt2ZAtt9Eb6yL6z/3Ld2cROjdyNbAF3mlmeG2SRanCYNS28es1xyT6qge+tAk/SK1+gWo
ULWUfXtn4p1PJClgei+I+eACnS2cYLUEnq2Ag/RXUr73At82yx+B+trJja3F4dpLdqYWbczMyVx/
1RFwh7a241VqR8LBaxyibDlY1dbjIMYHvUWhQgNTYL7++9SQryD6Zymm4tPlETKa0QxcLcrOaW06
+ahvqjxajST9BbPb5G6xFgv/M10wC9v61jajIwXSOAInsnWzbWYWieQrYZ6dTcDZVZs4fvo3sH7p
8Wtofbo/wlv+6YOpeQzY5FlaljIeXSuVEv8Ms5IUd0+mDsROGeVyTfc4cnZx8q8spdPN9dHw7Fru
KTakQpXhGPv0ZdQbe5Ae8yJf9cHXOPp9f5C3djhd0ObETSLRPzybz0hJm1Fvy+zsu4GdF8eMhszo
KJrhWraC5y5+Est/Ti8zPPRzKWVP0FJkby53Ds8dOdebKD+PklFB+lPsUi1JbEkpVCdGYPTBajW0
YaNR2Pr92O9q3882hZXCA6CMUK7pwe+xs5pVVaj1zpTaeJe6ebuTuWddyU9W9yfolr+GPIT8PdVp
Lqt55GyJLvkxrgq3t1p6cJJkb8a0BXqZ4Nm9Xy5BS2+9fDj2U5YfVlCSKrODNcYxqrhukp8Vs9pI
3UuUfIu1vevCJXGk4N9kP1rTW+UmkPaF5OB758bc9aBVgVgFsGTk1mbvkSZPrYF9np/rMV+70QPv
+5dasRw1MNeF3Lw00W8YH/T+0JefirixrdMYPwxa7PCkJCruHnxxK0RoPXSHNo7hwzx4oZ0IS7QN
t6doSreSRyeZPu/n9dW+siyx5ztbr936Zc9TNaajAImA0QlLOT74eGu7l/tiV2va8CyHQ7INlMZa
UTiRF7qLb0YTBqeHVocpuzqHH6hNITWRkOdnNffWhbSrkGn39qlxSAVn/KQYA2ojz9Gv+/vyurrE
MUJTRJSp1dCQP3fA5HWGejTT/CwG0gYMcEaTtfc79nPb9LQ/Zd4nTtGb36N0E6WoA5veU9d1TpeP
3FnCVw8GHrXwdrnwt1Ii21wkP7jlWGjepDrNG00CXn55ynPI83Wxb/Jzl3ffia8sR6hot1bNpN7L
Oa38SmQCpGkFdS00WbW5Pzvvt+R8K7MS5O7heJkYQC/N12aTCmZa5JDQjbDDFX1Cpiw0veabRZT+
2BW6OwHvR5Rg2N27ti3gxbFapdrXYSjn9mB4+YOoVt6XPG0oiLKh2sdeVvNuqp7AIpoo0beFb578
+tU3T3hZvA3I8nnfsR6KXpGrIvtIHg6ZhlR74dphSrDWeevkRdEffNcZS9WBD2XhWr25h7lSkW6H
7Rj/PLsH6qiPjNCS87Oe/DXcJ9+c6JU/xfm3sTQdKrBrS7cls3q2luLG62CO3TsRlE6UC5Pm5OVC
FXFVpEbCNg4AVMHlYPi/k0Ug9JKR2Y1q9rFFNhSfKp+9MbPb1//h7Lx67DaCbf2LCDCHV3KniRJH
GtvSCyHLEnMmm+HXn4869x7P5hCbkAEDMiBAtbvZXV1hrVVt8BQOtiua6pAklzx71b5YxmNKmRAo
zKGsyIF2nr3lVbv+uOQaABXo8AOhx7uv1mnUgd5NQ+WPenbScvFZyHvqLBuFEfIKpHupKDGZgkt3
bQNFUVmMTV77yhR5KdD5jBG5oNHv4vwxCtFYsiavlv8og521bW0vpZ8FnQb+EvL2td281GwmVha1
3xoOAXLUB55kaDWsr3AXh7mch/U+GrxReA/yemZZXNtqRqlHPLCp/YL5QnGnP1VMLLSg5Eoh3r2u
LlUiPagBwn5O8XHngi5v/TvbOHqeZxIPSkHXtutgnuoR2ofvgMODuMoracmRCagpcR24UGM9lYfW
RMIwadvsWIxx49nT0N6VbYNuI/Pl3Nu/6H2Iygdfoilq4LTr13lsgHMwpkGufa1QPwG7ezFFwf5b
30tjuiv04mKNe45i+ZbrPVjKNhhF4ZAzfb0HhiqgQg9l7Ys2OVoRyslmdTcNPrVStZ4Yjxm6VNu9
FK3DYmJKTTDvrHnrsEEOWWpxCxtFX/0ArQcJTouBw2b2hEWZ6UaZyUPL/I+9tb6P/WApvzG1/JQ3
Rf6ky8s5VVDbFuX8dRwTXtaf4ZD9DCvlfrYar9GGx9h0PFmf3DHNH1qhe2Fk8dzL58m4jNUepGRr
7XQDGKJJuC6/k8Xq09qpUyurfZj5rpzJTOxEGaHY2eGtZaOWt5TogD0R814vO9UzdJVJ6H0zEOe2
Ut1Wdn5UenWBk3u8fYC3XBaFGLAxywfV9bXYjl7LWjz2TuPbgXSs5cqThe1nXeOOOSWYWUify1JC
QrNOn8zodNv4hksG1LrMpgUCRey2enooLZcWwlwNIJrPpfl9snYe9I19JJGHosEkYahia3dRqXIx
ynPf+DAXJZUG+PykZk/hHr5j41CA1AGn86sgQtPy+nM17aT1cz83fgb+Xc6OE6qqTCu4vVebRgil
qKnS5wN6cW2kla04q8Db+bPeeHWEOjyN0GGPTbK5Y/9aWde/5Vh0pt6zY0kuTlYmebL2s1a/2dF/
+TJv7KzjgVCO62zAztzd2QHiGmHjOsm5Svec1UbXFr9Me1RFuRmHuS5ySkWfDEmpcr4z+sQIHGiC
SmvOoFlgD66DECTigMWZyCp6FcI+3/5q2/v5r/XV0cjiIh1qhgn5KMB7mta4IP6I9aG1onN529QS
IK7ehUVlH8o3HIIF7nF9QIpRj4OyzVoOiCmftFrKzpIqEP2kMZ8NSoV+liovcwnzJxMQzfG29a3j
qaGXQa+eN4mZCdfWwZiUSglk35+aF5Dwp0wk7jyVO1Y2Es+FhQSM5JegP8j4azOSUrS9alatX8cK
7KBanEpNPTFW4cFQ+5MTSo9VfkHG4s4x+0MyayfDkC63V7oBMVl+A13JX/LwdBquf4NqITmi2E3r
I0/6pbKfDFC3jNI8Tk7mMs+mJ+WuCompDaqrWm3h1kr9KM3aJWrCkzA+K9FeOr4YfPflCd6J+xBz
eac/FZaM7kWzp/UlaT5PDIq3p2et+WaHL4oM237nG2x+6TfWlhjtzZtsR4kqZUB4fKmrIBb1qTuZ
fq6We+d56+osKcn/X9U6zMhkKSHWbP0ucPXis2PPbqf+Vex6iPcFTT4nTUzq2Rqid+t4VsiVHvWQ
Bn2Cc6T21WMY3SHc4baKfpyMnc3bXtS/xlZnJ85LIzdCjDH93XG+hPYrrTeN4tvtM7rlC5aOG8xy
oHNMt77+RmNd8iiOU+fXxP9y8V0YfwnwTsN4ltPPaviQln/dNvj+Yi5wqyVvdsj3GUW0espjTcyq
EUolUWntxUNxaI3arUEsg0x15Ev6mPT12Uhj1wAu8Ls0PoQQl676QpMBAqOuyXX2FIZxWlLqyJxX
Apak6dxWqL+7p0DckayFn0K4hE7Y6tOF3WTIs2mSJ/cv411415snKzgr0oOWCaYI76Dl3t2ylbXl
C7+5ZVkq9ekkGxVgI18Jem/QY7dW9/CV7/GBixki7AVszNdzVgfFKpwgCRy78plCv/AEzNrLrPp+
DGXJJcfQPw5aAvqYROqS20V5ViVVOtpZr52aqXvgIatdKgvDIVpahreP1Lt7ufw0IDFLVguoaF0Y
n7KEwRwJY2PbmGymKk4a3iwz3KGVn7Rwx9j78su1tXXg09dG2PQt1rIKZhVaoXrSecyt8NLSfpJL
4TaUgrokcrm7taVcbq/1XSC8sr76DFI3zFk3W5VvSAFaX+YceLFV7XUklxN69U5gBXQIlW0cg4GO
yPWZsokObBGwRjs/z9UlMS5CghB0l9PYsHZuy6YtCmmLIKKCtM7qlZDnxCyjRKKcZU0MEKu9MXiy
xWMry5e6TD6D+N1LmjY/Ifx+RkGYRAjUtK6Xp1VT0jtjWvsGhHAolP9Yzad6UI5VyiSlQ2Mpx3Ya
uqWHcYSG7d/+gu/zqGVzGTjAK4KQIL3la+vFhHJL3vAJIx118/InkOhDqXefI6P0x0R6EhaTgofw
xZz31NLevSm/LC+EAch31LdWoddclrlipGHtd7V87pBnkb41rXNGZuju9hq3fBJIAYVZGwxAQUHv
eolJ1KCr0ZD4yxmzCMPa1rzIbuj90p3ZuY/vLwS3Gaw8+kWLbPm6eC36Seh2qdR+NmezN1q1SZTR
7c1J2zgylMt+CT+RV9H0Wd0IKctM3iOr9qPPbZ+45Wi7Q3ZGeXaKNM8MTmN9svPnTPrj9kb+Ulm7
vonY5aCA1udNgRVwvZNjx/xapY1JCxqVBn1EBGmMBDixXElnZAVUum9mAr81HQ4DRHlIZcwtcGxY
1bLIXkELIoQVNtWLpkfjsSnkzzNqnJeJUVfeIA/5KZfqUx3IRDG6/FLqYfSUTpaGnEc2oEmgi1Pc
2IorWVKz8+HeRR5IbEDtWRp2xOnvGvbzXAtbyyJSeq05Jk10BJt+KlFe/Ug9qmcqnav24nh7O7cO
C61Bx0RZjo7UOiA3wDyndl6Rf88OSFcZQmw3y/VOl+mX5Pn6oyEnC3SfzjfB/8q/SEVTIm5RNr5q
PIRR9uc4tR7gzEUzlzLDuauSgyk5SOoMB5mZdGE4P0czPB3GO9jxd83M+YqwS0qvoi6YZh+qATIs
/bqq/uv2frx3CBpIXBhWSFET1a7fslTLKzqYeePn6ad5fAhfAwgvyg7f8/3zjBHedurczNR4pztB
33ScHZvajRp8rLv5MYmF10f6PbXJgxPtkHvfex6MQZgAkAo7HkXv6/tSBA7c/7ShkGPJnprWFzkJ
CFL2hKc3zdB/gQG4VO/XZfSo4+qordz4HVIXh7m0Yyr2mnyB3runMbm5fSRry4gC5P3XiWyjIRYy
6krjt+p97MhIs1wYYO5m4Z9ht7N5W1eS3gDEdfiTlOxXTi6O6zpMUGTx+1j6J18EniM3Yoh8Qwdb
oaYqV3/K9R62bNMobQI4CQApYWJcf7FyLkMQzxQ+rP4cBGj4idhF4Kf0NOKN3Dqn/T+3D/3WhvIk
/T+DQDivDQaD2VX5LLGhUiB9Mpz6W6R0h6qpc9fKhwKetWbvtCM2TaJpTTkCd0BodW2yseqwSJZC
QJ3e6ccMB9cpwKTPYb7L41n+qbXvQYkNmUkUEJYDc20KMXSFJg8p/jR+jQlOvUQ/qal5UIy7yDZO
tfziNHui9ltuFWwRaRUxI9rlq+XZkdppSlm3Pt1dmvrdQflddTk65/AzF2LvUtKk73q9KuZ3loWu
jC0x00tSfB3bSwZy2ImOMA6PUVh4erRXvXgfl2ISKZZfdGKe4OWbvsmrbClN9KnRWj8OjXvrr6Ts
z8pLhuQj0gB/kIvsPId75pa/f2OuDbPeCgK99eV2cgMU1kWN+EVafGu0J0V9qEiQb1+DTYP0pOib
AGF+h8zIwtKS+kppKecb8ym0U5vwwk7PjNPNL84wdseyo6EQMGxmx81sOU9CmaUCQFOKrO16qXaj
JYg9mexs2y+RU9SeQivJD2XYZYfbi9w6mQslYSGC0wNbJxciqsepCeLOz6ayPnaDWrhWiBO9bWXr
GX1rZfkVb76dpsxKKjtJ55tZ4MaJcdSjlzB81dG3+Q+GeHMWDAnKfOs2hdkJw+mCvvMbufZUKTpo
4jVW/uycPUMb+8ZUNGehU4AUBbxyvaK4cpq0syLBbPZkPsppXzxbQZj+bjMaqtZCyjGYPbXABFe+
SmTBEIUCuWZc7iuYBn+OGOhkROfbu7Zx3qj2LBQRJBHgba4yzDwrnEarrM4XceHSj3TZNU0RO99m
w8cDzoOHxrASDsOaYCVkPZicOO/9yGQsptQXiVcN7U8BqOqUQ9F5rAaz3XEamyujIkMwQ90DRa3r
z5QmuarUUoTN+O8u+qDlz1K8k4FsnG0SLJpiKG3BL7dXJlDza0cbYI3fyjQ/ssFQD1IFaqxnIs+h
Bfqys40bJ0+jO07eSJcM1b/VmQAO4UxqZPR+0Tr1aerMGd0KlOluH4mtj8UdQhESHSUafqsjYQSz
FZjp0FPgQHYlaB7L2fC0F6WuTnZWvNw2tpU8QqHApf1CgcGluP5MbSXkKIyNwXeYSfscdblxcKRG
9eEqGReJxMuLagextFpST5kcq/dCNcWpSdFGuf1LtpYNkB3+H3HIosZx/UNqPaH/aCWDr3RmcdYl
AKuNMh7MrvismumHieO9c0I3yr1AhigjQYSEcYHO4LVJp63a1tEl4ZtzzNsJEu7QKHF8cqq0o79V
lc99V8gHYgvpmfemeshDh9xaBlItW9LegM6NYPPq16yeHomqxCgGU/hjJ1cHjYHdR2E6koecR3EY
Uy2+7ysNlkvf9veKCPcgGRtvLnAMgglQlosG2sq8U3dxmef54Bc8tFZjf7Xapy43vbn7OdfzJQrk
vcmnmwt+Y3HlyKEpOcxtxGIWMaJCfKlf06C5LDwDpJasxyn68/YJ23AXVAzhJlJeoru3fnBLoMBF
YJajP6NwWPiDM7rBRJFib0bohufTKfZA+oPS+p6RolnCMJCtHv0Exdi+RnIine8L5a/bq9mwQvuO
KdJAVykyrdM8G8BSk6nD5DNE5ZERtuMh1LOj1LV7mgwbXo/XlrlwYMKgy60rc/LQhTN6PbOfCFO6
R4a7PdSVWu8EXu+tLM1tpuDiATT+XN3F2hymGv094UtxCeCscfU9HM77DcMCTTJyOTDjpPbXt72O
QikMA45bO9VHpwYPbVmJx+C7PbeyJGnXac5iiBiIVjKx3Xpya0pYKpSxG3x5epK06LEukcqak5el
g6S61fyliH4Ew3cGMe+8T1srXBD4JuVN9tJYXSgtFJECH2z0m6lmHmMH+670Ovvn7YO38aXA4lJ6
RxoAtcn1tIdWSEyfZBCmL4cfqipx+/nv2wbeeyK+EtBx/nXE5ckArj+UIkTSmEUo+41VDscqkXWy
fXP8CGLpUOTLvCBmZxzHwch3HsMtwzb1NxIrkES8CdeGrdZQsnSOZdC+NvI0J3NkfojkjbIXC/rR
2Z5S6Mb3oufHl4LIRU1u3RyK7SAddBHNfj32rjxczFS443S+vZvLxVmdRggAVLe4wws/Y3WxUoop
XNd89svpkrd/R5rOAOAPS1nYKHdMvXewMONJ7KmmMfPsnXrdVBXjoDnNDFjbPo2ZeJkH8zAwX8eS
5rvbq9o4hDqzoyiUsoEod66iBSqXjR3LQvZFnjme1cvRoWnqaucqb3wgejDw+5A2IN9ey9EEVobI
uzPKfpgPXpH5c1h71p5wy3KcVx8IsC3yiJx5dGjW0xDTuJG6QNJkv86P08w0a4axhxnTMM+ahuRd
HhxV+dvt3dv4UGC9UNtFlwahjbXMIPjWIE0NSfb70WCQQpsjvpgMs5ua9V2XOvLOx9o4gjTqkPRB
ngb19jXTOlBqXa/NWvHz58YovNqyToHyYAMvGYs9ivqWLVQkVAMXSBq/BkKUvepUbWAqPjXjOB4P
7Rh7cRp9qNSH4dPtXXwv7QFTHZYu0sk6g2bpXV37C21S+qTJWtWvJP0cjE+RFCL51LgmqmaV/PfU
uij+omygnPSifMpEcJSj4jgP1V0fKc9VKE5y4Px5+0dt+LC3v2mtf9YbEM7KsVL9tIqPc3wYg5Nk
3nf6Obdfe73buSAbDcOl8kXhCxQpX3fNaxoje6Z1l8q+ZF6yMHcD7XPcZAfkeKz8OZVeaeTBbjrd
XuPG5ed5YBzIMuzs/WjHuGz0obMKxe/yKXIHS4zQzAJtx5ttnKQrK8slelM5sXJdWHObKP6yrtKA
vKF0SOTPXqhOrpbsQCW2rC2zInEEJCWQcq6t5VSjorQWit8yTxjdcTV4gko3doe83TkhG5d/SXmW
GcoUmI11ZUM10koOQl3x48Y6GolIUVdOBJK0IAqLbK/ou3EeqWqoeBsm8Go8dtfrqo2hGIwpUHxn
aA+BGT5DNE+Mz4r4qkhMpxn820djI6cjtIO+gDIVfTvqQ9f2hsZKsyKjM65S66rF57n8qRWdVyjT
nWEcx1JCBQ9lz/TRSZ1HEYw7h+a96h3+belTMENpCWbXT0ZidZlphzX3L/9nSsI/J9S+kHq/kzrz
vrI0dwJ6kjbamcjplCjyt3acvNAUd3Xpo3D1Gp+ix+oFlubtbXlP81p+loG/594sMfDKVfUZwyxq
i7y+7JqDlmFT/9jYvjKcMvtLkkTHiGIrLZX0R++4jPAWDajZ7FUg/9nKP1CjfUygswTO3g/bciD8
MDCXwMkclEVW3ysrkLsHJsR+kVdMzKJIwumQxJVrWf0x7G130lEmyKZzuzulZcONWIQqlGCXse6I
eV0fFaUeMr2zB9Xve2bGCUnUAIWlvYklW9cNkglqJqgULDyyayvDYCgFoBjV1+s/xiE5GO1MlUE7
BcWezM+GC1n+fXC6II7e++I2ibWIKduqX8zaIc3DA4gGNCpCN0Y1orKPt4/UtjWiZFslZCYPvV5X
Ho4aRH0+XJ7Y1qk2YucYwoY7jWjQuSPVhJ/SEBW/H0kwgA0FGtpIv4DQ10Zj00wjy5pUGvN/GIV1
AK167KWnoevPZrFXkNnAlfG6kC0SPi/5zppDrzdR3zH0VfUVaT6WDIDqET8wQ+04y9MB8rEXmNXF
jJ/D+JtTJff98E+lXAYN7vw07FzgrVNEzQI2L6kxPLfVbo/moNSzOqu+Pd057Z+D+JxYn6Y9qe5N
KzrVBAvIEy/OyksoYnKssUNRVE6yj4oYn7QmL8+G3f0dOOYe4OE9BBmftLA10IqiZfCOhjKZSV6m
eCw/bylKN2cnPYECPhltej/K7acwfinE98o5dr3uzo58VLPukOUW/28drHpPD3lj7dxQfckmZLL2
9TCeuRjGIiky3S/zszMOqFvkrjF+RoDl9r15j+UHC/TW0GqTw8DQimxMMaQ/SANYijA9TD3TUJ3x
USvST5P9ghZAo9wVKqM35uyPvJV25shs5DWwNAk0eJfJbtaJZ2KJuQK8pvtzEYTHuCvFJUga2St1
0N23l7vhZN+aWsM4mMQZy3Uy6n5eyo/SmH1Okf+6bWLryy1UATBdgALJO1dOAbXhKo913ZeLznhp
Vbqv+VBKdyNjTk/6foF+yx6fkCIPWSGcuZW9gukwxsDt8cVUHBujO5jWa2Xoh7Db6UFt7d1bQ8sP
eROBKr2cJvgD9q5GVaGI3cH2b2/d1kHgqoOHw8MBHF9+wRsLdt9kYlRbw6dPUzO/0wIquwOx2brm
1Ob/tbHaLgZaVJacNwYGxuNUeVF750jpgxK0p0m+q1QQqnP17GSHfvzoGOK+bz5U/esgnxo4CLeX
u/Xl3v6U1YbKi4JtDsaAFzI7lmrrLZsao1/v7L36mxvLI0UgjxQ1iK7rjZ2MdiJnZGOzDBGbgglb
r2qyUzLd9CTELpTgaF9AT18Zccy6hmtsGX6Qd1nmpkpLnFkZVB2tRhwgi453g20LPIzaPXZypt0p
wCm1AC5C2VvVo61He/jyzR3mdYbyh74mMPPrdSOJFEw1Olp+qequNT8E0ccsSLz/tr9v7KxKdXEP
WksWjuE3aeXmyVcdKS4h7UQbW/eP1uL/LWZ1O8o+LMKowQgLafXvg72H9t3aLXaKIVMohEJfXD0F
gQN0RHYa04+c740yg/r7Mms9Kd/P3z73NAh++Ubk0qirXn+VAHUWEesFdiK0UlrmJhwZ9dQcyzSu
n+Da7K1rqzKylBrpsUBbA7C1+jxW1XZNIsemP8hf1BYZf+vZGh6KtnjOotAzkUBMJ/NjbJ4T080N
62J3d+JVT1H/OBZ70p4bm8z8vP99cRm0t66v9Xo5JwUiQ35A6pOXL1ITHKzm2Zn24Pcbx+XK0Ors
901vVwAXOC5m6NJRRMT1999tDgoVj4WgTzi4qnqmNKblOVi+ozq6VUJNuvWN4OX2YdlwXRwSEkWK
OuBg1u0LFCs7O6h6Ew2HM41hN45e0JLd8cQbfWeDtjPBtUwjwXwnYCaqLjImUni/zpLpcTCCVwkl
m4OogRdZWSGjaexE6KHqRnWnCNs+p3OK+CsooPT0++ulFgJAAg+6IP2uL4cGXHIqRWb5ivNqGUzP
NE/1f2nNgPCA24NwwyLNsX4E42EcaquzqCTfoWSiqQ9BuwPk2zrnb02s19GHVaqUmHA0CkeR8q2v
/uozYPvKDoZ4z9CSGb4JGiIlGuEB1JavNV/SyD7M4jXsfdHvNR737KyfNykwZbvvsdPezYPxKQ+n
5yqOfwh5J87aOvFvd27lho3CzkQTlBYnHpbe6LaRjWz/z/9wzP49AetAOB6GLFDKyvITmeYm06pE
fJ8Hh9tGli257iVQ0qPlSFxPZ4LjfP1prL4LzGxyqLYx5OyIR1I9M520Y1POjhcDaI/iMLpEdrdX
5nu/hQvRHygk0i9EpOuy16x1We+UheYzYs+Lkg8WnU6mF/7+6mDlIY9J7I1u28r9acmoWYHeaL49
fLNAZA0U2OPHNLjrhqMo95Bz7wscZEC8XdCQ0ewnvLreS7ltamGpo+bTEoRHlsRHtc/aox5bhwo1
7LkTOyXg9+cdg/hb/ltSxPXgQGccG7owiuYP4zHp/QasfZHdh87eWM3379Rihx4JfXBKUmtRZC1E
YbGk3eU3QG488kDb1UJlDzu9vZp/rawuVRUPBmh6VUPSQ7hGe16q52OImMy04462jh7NTVrRKFhR
21w9u1mb10mCOpCvS7KXl70bl4YbmDtWtpfzr5VVRBOOdW3kHcuhJ3Qa0udGY9qA0ri1uRPV7y1n
dciliMS9hDnuc/rcvniJ6j9s6+vti7R1AsxFdZwKAC/eOh6cpzk2Oo2LxHxo/SHJY/FhkevYaQ5t
OSPScVjm5MqECKsPUzr9kKlzp/u988kOPxgQEF8cNE0qVXwKJa12Y3Ucd0L2rUuLnNmSe+CL5DVY
RaurPhGMFvARXTzazQ/Up+YcDVExHZhqebq9jVtn4q2xlYewg7HNkkriTKhPVfxFr+4ixpcbOwdi
a0kI9i9pJGo5lOau/ZAkum5m5pzuq0PyhzEeZ4cRao+KGV06egm3V7Rl61cVnqkyEITWn0zL6rjH
B+lQyWLx1SxzN9T+yTtxTKqdvds4ghw9wALEmTKK8cs1eBNEqHo46faYmH4YzM3dkDE7JMnS5vfX
s3g5WCNAl3B1q1vbwA9r+jAl7Cp6kF7C8IXSeKWJCqQUJH8bcfjX7Q3cOBKgn1FpWVrClPxXH8uY
9dQE+mr5FbcPuZbc8KzaeMjot3vGJF/+gzWQbL80XinmrQ5glw7oe7ZYmzoDDSUR0q48MMlg7L1R
ne2/TXARe0M6lhWsQoxFT5JpSqgmcdFWfr3vY23SZ14pqYbBrHlz7krFXVLYz2WQfGjCvWbvhj9U
8SLgfOFpIda4WmPNJHYnbw3ND5ThYJbf8mj05nEPrbz53d5YWX23Quvmui7xG+p80YTiFn0IdVyg
/rHzjuwtZ7V9iTymRgINx1f0uT/lSvnNHDK6XUG9N55sIwkH4MGnQk8AH6/I653Thqjsk1BHW3c8
67MvTfHHOhQPBbWSrHt2NE+dSrdOi0tjCwQ4P2jMaww9BlbNeeYZda3tJH3L2t4dHTgr0PoWCdQ1
97BQ80YOqkADgPnUOcHPKVO9+Dkyz3PgVy1F73QI/8MNASOwdIxQdUHk7NrNoCEBwSivqMNpqmvJ
xUmkn/LpR4Siye2ruPFdKeCgPLXIaFJsWfzdG3/GEFhL7iRKOZP0bEs+bQNh7mT/G2f0ysTyE96Y
SOapSlqtI/uf5/hsF+Yd1T9xCBL0BPA25c6KNjz0Al9dADuojPOKX5sLxYBIih3w7pRx+OBQY3e1
ItgTw9naN1Whdm+h+YI/Wd0Hm8EvcSdSww+7hGg+ofOMRsSusP7Gw0a/g6h6gSAsY2auF9OaBPGT
KCh068cEEn1WIOohlXT0XuWxOd8+CxvnfMHuw4kGG0Rna7VzOWjZTM8oMweOOMMc8gZx6Jq/i+m1
zaKTzKD19I//YPGXDvwyywJlwevlVc4QCr3E4hSqr1oUpfd9rr22TWd5UCR4g7I4uhOTJMEHRUj2
tvGtc4l0CUV+NpghMyvjNcFLIEsdd4ypr7n6dewjNwtaL3X824Y2PyLEH8ZukZZBzb5epQnzy9Rn
KnlSlx07+UenfbOal64fTsOws6EbuASTe0z5niMDPNNcXbbOtpJMSSm12WI6JUP9Gpot89R+lEXu
UbvyWmk8t2Hwkab7zr3b2k7a6fR6GUYOr3bFWOwBUYalMyNHZBZMzGagozoEntE5H2wl/nl7R98P
YmXs0ltjq2/XMVgS0j3aRyZilzGDUExZPuZGVj1aQnG+KyA4L7EWmx+dVNyLfK6epLZPv04MVztF
ij33bkDoGnptqu4h2Tb3gX6sSpMYXOn6TCfRoAyjnTGQpS6/T91XNeyRC8i/5sFuS3ZZ5ephomYB
HAr9ZSYqrrlrSVDX/+tZy4npBvNBUg5BYV26DkFIxY2K2kVb+Ec35idV+Xb7C2z5P7yfDOTdBMW/
ngnT2XM7AbyxfLt8DiO0wNX7/5LuaagKgdOjX0kJfBUIZEbWUVGlvhXkDyWIxH6PnL15W/A60OSY
DAR8YPmWb56mSSlyexQMz5Gl8Azg+C5zGFxiS16KAnwdes0o38XN4CVIXt7ev61TAgGMmBt9ND7d
yrFTVCPDXG5LGRwhXRyU1nI7/R59hh0vtzjt9Rl5Y+jXFrxZopMJKRXItvlmhFSC8BTjUVKonEjI
4TE42dF2qkFbBwNQBGgttMAXfOn1lvZaM9lK5Zh+VRmu7JTQYAM3bf5D4Q7dsP8zs6Z/K92sDcmM
maix7A95qwyXcRi/I1e08yhuhRMIaEMEJJwHALHyNBKyMTVVQsvvrNDNu8Qbmuz0+2cB4ikAdFJl
ZGzU6y2bZg1G7RxylyQAlEPrgZfJVcQrCun3fTTHje4FPDU+zhq1NlVjJBHumb4l/zEQGM3NQ6C4
c7E3D2jjxbuyszoEQTfOfZ6woqy5s+wXG+mm3soPlupPVr9Trtk4cP/aglO0enecoWcI0HLg5E5z
1fEi2YwF1y+//YmQ81jAaSR00CxWC5qnSDjIXvxyFEgLaQVy6tHceEoDWrpRrT1p441TB55J4bjR
/4QEsQrFnE6xA1slQ66776ViggP9dHtBm7v2xsBqQUk4z3KgYyBWvqTZc6tFPFJ3t21s+DgWQZOf
ugIys+uqfooAdltNheUb3Z1i/KzmR4YrtKmz4+GWn7rycFdmVk5cF5oiNT1Lycw4OBpNmZ6dnOJt
USqx17bTt77sjbvaLJ1PUVbtuLuNhiBYGgiIFAxZ5btx9JrTR8FcjLZvJK2niulSCFefX0kNXFtr
LlH0Sc2/9caLQPD09vZuYIavTa9ck1pL9RxbmNawqWjdfdPMZyVKD/DDhu+FnnlhMB5DTb8UDrN6
gmynwre9dmZ+0RlEiAY9lWvHNaSJrNYitQG0l6d+DO+nLLonWz12tEb14EE1o4dk4VoldvlSpn/d
Xv/WHeGRIfahZrpQm6+t15meMhZxsn1VMDM4y9TUi2V5L8jaeD/p2TjLjBg0vwHeXluBJpCVeQ3m
eBEiGJsvSZmdBhQzEsSe4tPQ/7y9qK3IlgowiorEVhAF1hmfkZipNAYyGGeAsOOn1D6UJXMEL4Df
L0isHjqzOcz2Z0mMr1XtNsxEE85eBXzLfYPrAP9DUubwlF+vOTWYCRtOFDmlwTwOjriERNd9eKxM
8y7cI1BveQkAlSRgWKTRvPJEVl+baTvQUc/GilnvBR2drNWMu1ytzJNq53tv05bnI98D4kEVcCFW
Xi9umqRQYgYweYoD1kE2Ks2lKsr0uUTdaVdsrowRsWRDC+rBWL1MtsgYCitY2SS6S9daAMKHUnHr
8DGKzZ0HagMpz/F8Y2x1F40OYFNLqOmPSmwk7jBl5qUySjt1AY6Uh1meBfonenvQwrg8KmN+NNSk
dLWOYbVBKbvFDIZ10NBZGAJL+Wi3VX0cs1q7J8wvLtKUJIz1a3ei4K0rvGwNvSEZCbG10lxEy0tu
chM0RTm9ypp6x27tOOhtE0Q8DuIeC/nm+nOnUV1MdEtNP87MH5VSf53kaU/aY+u+LH1ksNaLXuaa
TaSGaTt2ncHeG4NHu/xM+/9htAMvVJpzp0Y7ff+tc0VVcMkeaEEw7/h6Sehh5XGJEow/54PyZGgZ
7Y7JGc66Gk1/Z+Mo/Ns+adMeGm/LPGjeOGflDpx+ak3hEDVGmuka03yK29Jty6fWKU63LW19LO4L
1D4WRqy1OsS5hN4TEFjiU2HFJ3A2wjPNek+WfHM9RNvaghiHH77yAFVrTKVZLbFPMZxTtbzrhOrN
FelR5uyEQJsLemNqFcfZRhwro0kjB5VRcYiRzXHt3NzTSdlyaUSJJEQGaDljneOpS8M6jGIgNAHy
QpLJTJDImsXJdoK9XGXP1OoLgQYR9KWWaLs0z0Nu2m4fM1MmG+edAHUrN4e8DyOSLgB6AWtJ9aDq
xtTUE7Ki4mMifkoWgOXsnI2n2EpdJrYenfhjuAdE2TwaVEDpWBK3MhB6dbUUp06cBKNGVd7n/UI2
Kj/qkf5gmO3LfzjrPPOLyO4yE2d1NKI6GCaRAUeS9exZi2iqyOXOo7C1GtJWolKwajA+V09rl4Vm
4+Sj5Yu6uxuc5pQE4R9VJD8ymO7v26vZcoFvTJmrjcsGO61nG1Op3t4b5o9Y+1Pt65MD+yTJd2xt
LQt5LTSnSfwgsS5//6akAWNXqZQcL6H2+WMc36sh/LSx9iQQIbdXtXF9KYUvvBLCP8Anq9MuLLqU
kwZ8fWyKF6OP5cdomn6fHETuQHEf0RziaKCL18sBTatNWhM5/tjG52J2eKzRf/UmqfTGtP+Ra0G2
cy62lgUJgIOhUTzU1+9VAXSo7sfS8Q0z+1HHeezlo+R4t/duw1NAZ+RJpHvFs/gr0H3zlXKFN9GO
e8dXwMm7cqL+D2lX1isnzGR/ERL78gr0etfmLlleUJKbgMGAMYuBXz+Hq5lJt5tplG8UZZGulMJ2
uVzLqVOJ39jklZnW7ragBdUDPNYD9wsgz+A7lFQv9tJ6Sg3uzTOVm/LocWVrQxitMGDY+HJb1uKi
POSeZ4J3/CmpHhxKNnp89E5JFwHkUmoPebfisCxo9+z+/6+Iebln+5ZnKUFbf49988wAWd8t5hSD
SKIMiVjjq1vaObjys/eNdB0cxEtR+kCKWtRYTe/87DPjWL1xyv2J/YCLs3KTllaFOjXqSyCoR85T
OiSByd4gYFW9k0PueXOn1/fDF1v9uH06802RMgHgPQNLPEwA4BNyIg3NmkrjooHhJMT3hrxr5lvh
haLBpJHkSTdzsBGtnNXiBp4JlDyj3hKWm+iTB9gEZnbadKNqX/PpGS1Dfd2sXNol1QNdGPw+4Oyu
iaaqXtVGK7a8k22eGvHaV8+iXuuLXzoleF+zZqtAnstj7CcbtLoFOOROvS4CcA1ZFaaKmn90/cft
g1paC9qqZ6Snh8hPJnYrCW1ardG8U5y2eQjEFQOFplo8lHq5uy1pcUVoT4c3CXIW9EReqnjSIvU8
mTH0znhXTc2vSFR4cGRXFGGhfxpgcBRCkOrSUXO+snZFi/G4qhqDn9jKtlh6c3C1tgm4CdK6tk7L
e41mX0CmxzdIMkyBcIRyLCun3HWFpjxlo9aH5pROuyI11I3R50AXGCDi0THf028tzd7c3pfZu5Cv
ylz0RFsmOmEtGfBTm844tGimOKEf5SHmyXOp3JfxC+37nYWc/eh9uy1vyZ37rLL+t0CZ4EFVsBDN
iuNTaukfXqw5/sxPyRFSoj7rk1yDTxeD0yP3ubkWMC2pG7ANczkC+aIrdXMnmo+54XonIn6AzclX
2p8uWwsClzQNPIUzhhneI4p/l5rmCOoapM3iUzE6dCb3z3dabnxrMafXR8qdrRjUBdMDhtGZtRLM
wmDtmj/n7JnQBKgj2hRX1bIinfypO8xAJZGdgmsoW9GVBbMKN3WuZUJPwPgo2W6PTQCcMaqc0PAe
mlW2S4sx0Pr7sUevSBaYOeZyVmsPxsKZwWPFElGbQ5O7bCJqroC4fzSVUyb0XQ9McVzqWy9fWdq1
lBkhgkwXXqTPAZyXu5hotTUMDIemew1mz5i+4fW+bq4kgq79rUspkhvJzFjzUI2OT3YpgtiswnSt
Kfla+WYJKCKBhR23WnaJY3VGo4gyxvA4dHJ/BQloqLQPRf98+xYvb9dfMbNSnildJ9QiNkgFHS8V
fkc8czpqcbmvSrQ235Z0rd7IKKPcgvAPvOPQ8EtJBWnw2PW6N2Pmi9gNVHXroF6fNZmfGysv60Ie
2wFlJWShkwb9BzJzFzeGttAYw/m026J7Usc+sMz7URSBQrd2/kz110QoW+pVK/mvhWdjljyzWH7S
XMgoQbiSrGEWzq1qfmrZGzf80pl8VmyZvdONaEq3TQ38BnGf4ueSb1VlozhouH5S0/yrGbuvvFhr
H7i+7PgibIYKGmNsv9xam8a9ZRCkDIGy/172g0/soK+OMNnDm96lQbJyzgtXA8Wbz6F6APDiDl6e
M3IVvIU3F58SClPCexDwgrFjbW7qgt7OLiE4RNDJAgLv+edneisUNZmEaLDNmIYc5xu4HxiK/H5b
ZRd2DrhgWGT4ERaAEfNSz4RUDsmFosBMTvWw9ZqA9u8pYFN4b9gYjuOvwvm4LXDhTcXAJaTLHFSg
wFAlp0g0Q5ht2XLlhDh14Jta0eZJsMAuY6T11A4/Mdo+030AcItXBXnuLqiBp8J4pqb1/r1gOSsw
uNrmTD4mGkmLt5q+xsRpSzlphYUiXF3/GDBLfSWkXOgchpTZVCNWQX3kKooY+8EbKwMLdqmv68XB
dMoQfaq+MbqB125puWnaB9fIn4Ah3XYKAPRic3vTl1QJjJKAugJ4D7ZEaaGMj7kVe45yUtjXxn02
xhLUiP/stCK8RGOIjQwo5q/IcdkkOk1MWpFEWQLucDvM2YM3ZUGXrzhlS2s5lyMZWQczZJvWpkmU
ZkCEjPWxnrsP2Ip5XTDlF6uRHg0y1U1i2TlWk01ITh5n1gbL9kuM4uvXdm5RQ5yZARtmHFk1uQu0
HtBJgUndSTRV36ixoWaYae4eE/qeLfOQMhpm/NmitT+cQLhw6IZ6DZiy8BJbYB2Fs4mcB2ZzSAZN
KJZexZOZRHP4rhhgVTMeHZruVhtulswNRnMBfgWQ9OzCXJobryhdJyU8jdrnkRwb8nvgdy3D/Lfk
B6gIYpWsVXtnN+8yZAC77l+BshtYThY3udqmUWnbGL37u1ayTTkvMMaoWvW+0jB6iUSMZs2Kq3sd
q0AwkjsYaYPIF/715UrnfL3TTRCcc7bNXQvv4ReB8sNoIhf84GJ20O0rvnSE5/KkmLFqCxhIp0kj
r9P8ZjxNeexjpOy4CtZcuhl4+xCawnzjH9LCaks3hqYUaaTne2v8wpq71P4l3Mrnzj0wBPB5quRB
b+Z2Km36PpQvjQJSrn5H6hWDs2QIzj9EWrFDUhUgVT2NeH9Hk++N/p4OK+qzLALTsubxXI6uzz8/
ex2plw1TqhtpxKAnbawHal75bb+WsV3SFeSFQV+BOAUNJtJKhk43Ms8GB0+bhlr1fWD1u1bss6h1
2h+5+/rvinIuTLrrmAjFc9G6Kfw0F/6EeZdrz2j+1ps1xtUljTwXJD06daGhYt04aURIHrLxtwa+
O7PREFeusbjL+wfsN96dGW6JeNjDcV0ek9PiNhsx6MzrcuNl6rbRQlZvgUMJ02njxStPw5XnLYuT
3oZOMzMA3HNxMmGpkfTWy1BLf07Or8SOdFsL3fFjJFuLrFRQ5YuHWjP65uEPfnYJYGLv5Sp1ZhHL
ig31NPF6SxUz801XRHxQiqBq8kNL1D+3NWVJINxqhNBzxQII7UuBhcZ5b+eFBiiU59clSCfVd6fN
/dgiQU+SFQO2JA1eNXIQMwEsXvhLabqoHPARMO005KQMrMb5GZfqNubu164fMXzFXPP+5LfIwbWe
W0hAHo5gHenrS4GY/1U1DJjW06TmAXjE70tjeleV6ogu3QBjWJ6NOt609doMoPmYzl8kSaxcdBqJ
k9hjDrHIZv7x0jzw1Ob99sGtiZBMdIZuU8QTaXwSuX4saLtFqWFzW4RsGeeyGZCFSAziGqELTzot
zpKUdQ5JIi8ptpPjgT9X2xP+5baU6yO6lDLrzJn9BbU86WMKn1IdwOyOmYGl4QWF9kJpfkgRfLbe
A0oAL7eFri1ttjZnQikpYr1vIdTo0E2SAEFUgcJcW7nN8wZdqgGWNjN1Aj4ESIQj5afG3JzYYEGK
WTa+wcF13IhAdEearZXzF9cD5npw+SHFB8Tu5XqEVXZDw8okskBVWHroda7D1ZfyKqyDQiCLM9dr
caGQspSk1ApTXXMwkkgMDhCMieI3Dhpy6HOzLfP0sw8o12waoo/ydPu8rrUdkqFecCiRkAD31eX6
QKNqNmXnYSdTvYDbgYkRQ2Y629tSFnYRgSL8OXgB6MiUU3t2aSagOo7hX+nlAX2Ffqslh9xeIfBa
0IoLKdK1SpRUz1MUByPNdTFE943Zx7RlW6VeaW+7Cjnm40JmFCEHon9E/vNyz5R8MFhmmAVcDiP+
kXfF1gW3iFWe2PCn5o9F871TNX+0DmIAArbfNcW/Ngt/ykf6D9gcbCo6Ci7lA7cIaFNSErxfWpha
JCyHt/EFYMg1v3jp3Gaw5QyDBM+DTL+tJ4XbeCl8/CyedmXvPKi9snfM59vasXRuaMhwkflFiRoZ
qMvlDECDuDQdSKRZBN3ODiiFnxoViDa2knxbFOSqCCvQYYfGJck4YVwLdzp3JJHl7hpqHwZ1k6os
cIZ4JW2xdKsw4BSJTFCAzFw90oqSOsnLXiVRbKTf46TIfU0FeeLtbbtypWYKduuzuoHdgxZKLxUa
90qlLFkeFd1bMZ5AlBZOWnug5tbNq63Lk2AC+SSCizX89WfK49L+zsg6/MIE3s8bfbk+vRtVNzGM
LJqHuFtgjZvcnWqj6+xpUKZ97ZCdw4KO3JlOs1XbOuT0K8/MtfVfHyfw+XPcjQLcp+ZcfkVpCqZk
TkKjpACA9OBVhzyOhq67J32+Bw1nXgbgPHVytnPTnVcOT166r8BvC6Owct7X92QeywOCRczRgBbL
/KvcJOgJ78ciGukvg314/aYWK0ZH9vBw2OgqnwEjgPZgqJNkc9KUWpXOqyKKLctX6jvmaxhxZz1k
yDbe1qulxYDyClV7jJhHDVWKccYsbotO1EUkOtDyxXu7AhmauUZZt3B480rgqqJQC8CX9PDwqeUg
StaKKMX4aBNJWp3+VOP6uRg/bi9n4XEF8S82bI66ESDKyQSHMDUZY72IwIAfEEy56b62Jdp382PV
NYE2ZoFtwkGK17AWV3yS85GdC5Yi0ymx3VHJINhmUSpqv6/eiHlkg7mjBQvyXgkZ/soD8CwbMN3d
+Adumd3sWi+6vQVyiPf5IUgWz5RLwH4Y0omC6gDAtskuorrv/CRL/ES8VuJg4/KaDmj1ihUNWpT3
6dsC1wnIlrRwJ6Wug4Af10Eb30zWmtynrORBUQ/2QRhahmbFkm6zyuz3t1e6dEsQcHkzswUeaRli
R6teGdCfDTIaszvaFF6uE7pqSFzzy6AMK8KWzCAYJjw8JXM6BxwGlwaophavOWYO4aYUeO5RcX4y
M0bCjsVhpggWFC1pt1ZhYlyXlyq7ynXofVwLftCqIt0n7ZiH7lDSFWjC0vajwjSTFeNRxYSfy88S
6NIox5qVEffKezO23gqbHgwaH0YWP9blE8+Utarqoq47aAhBUzVCG5TVLmVaWpMOHbHLyNEeh6+p
2PUGrO9Q71C9qpNdX6d+1T/bzlHXGn+uj+fv9MjWeG7md1V6l1CLACB7nuABnIOk6BWI0t0kLquI
JwD5T0btbrQ+G/8Da4+pMfY8bApjFz+7dM7cP8PCGPFJhZQUTyzRPzAXx1w5wk/VkVaClMU8NnXG
6wGpdbmfjWh1gcRCGU2q5yOfbSpfMV5F/DJ37ojhDiw0472eqj5G7XL7SOkP8GKIuxiUZsWfsfpa
PqLTcxo2ot0JRBSWvu1U/18L9jAr2AAMFQEID81ApnTNW6XLykFDo4+djbuxbT6YCZ6plK9l+K7a
nj4FfXK24V9gCZEUeiqsTivNvkRQaWK+MHNDkqkBUICbzjqqPxl5ZyjAMSvI41BZrY8uvFQot6Ex
B3wgs/T552fHjVnYkyhTZGRVcBS4j5N4VLRjTn7ctlwLry5Az/DmPWTj5iFIl1KI7eUjIEG4tLEC
Rz732zoPs3TNo/9M50mKhSTpHGSi9xQ9TpLTqJZerCgpLmoy7RuW+kry1CPr3HhgK883InvgbJdN
AhFaFXhuVJJtk/wA9QXmgBc+cY/ZGyFPybBth0BjnU+9YVe695j+eFTEiru+cJvh+SMviY5zuFcy
nxRphZPD6JYRrcBjYLno4uhYPqy4kUvHCyAIOuoxSRctFvNXnB0v84Zp6G2zjGrxI8FgeQKWvmoC
f+ef2wd8nY4BpGWmdgIuG0Qvcuu+ioldbt7SKqqdFw8QMdL8wVitYAQKxfsp6EnE9sozvPAYXkiU
bHI2tDRLkXSPXHCI1GVYZ2XI8j96XYS9sjbSbfGSgpcAYEXgCIFQkhRYS43CmExRReMYZJXAUb1X
zrPXNJh31QYJsd/z7sB7EzG5earJSuy/FAzhvZ95CWD9gQWVbQQF3AZpBnhaFfNBke+rJH2I3X5b
O8qzYOP3ssKEo65/LYbGj6dmWnkUlpQVtwr5V1QA4YBIBjsdSdynI2VRqcbKtmnr8svYKOpKqLwg
ZWYhA+Mtgg08ddLt9eyUZrTOWTTUjbMR7jQcioxrK47Ngqoi6odrg8jVhQsn7WWj2LXn9CaLOvMr
TR5JqexiVdtrRMPEUSdwBGrH/T8ipmBbgcQBpAl4YTx5tnQNeV3ZvNOqOiry1gXxcmUEfW+uUU0t
XAkIgHag6R7JqM9BGmeXnU5pmShKU0fotX5V6YYk/d5JREDs30W9Yr4WLPqFLOndYGbm1hWi38ga
UfiazLu0GY+WJ1Y0//qwoPQqUkKA3gPBI+OmLAwaJE1d8kg1t103GHtTr80tH7JjlrFHnfDvbavq
W8dN15pNrv1MSAbR2ewIAQkrgxYoLsKIsQ08GotjlSGA8R6R6VCyPDS8SI3Xup8XFor/DdgVRNqo
cchNXBzlK82jZRtpor4D/uXJbb7n5I5kyHXY7veKbIxV1+P6vnmfw6fg0iKWQ+PE5eMguNBrp8la
LIdZ21Fk81Bq4LNuPw3XT5CHnr556g7a7YAwkTSlt3lJNWp3EXd+eZ7io0EjoPl7qa+F9ktbCKg3
ePhnUjw8qpfL8UReE4dZXZQZWqgSjPJAevnYNzQ4YsLYn5xhLJzZ7G6vbiFdCkZpzPECEhfxN35f
Sq1EaTd53raRVRhPVesBsWQcvD7xUReoU+t+IsTP8+xrl6ehHZOwzx4z2qxYzoU0wPwV88jguQqI
4ODyK4qJkizuqjYCXW1oDxu8ZH5HN834zTQeNUX1q6oPaqBpV1Z/bQYu5c5ncmZyMCWxFgJjhqLu
j3BD1/RzJWJo0J9C6zF9dzZjuhlQuDB8rwyctThi4Vm8kC5zyhfJZOFVhHSVqD94/yHELklMf9Ca
Dczs2OxBnIF+99DEq3h74demdi5kYAAQIKqIB2VWpAFgGSfrOSSXH5Z10MUhZyh2df7UNJvboj7z
a5dO7aUsKRIB3VSew0WHhs38CzsWP7XmeynQGQlmYtD1jbXis5/fDPFUNgkSAveF9wv1KS42w4qa
ra1aikDNESXfJunbSE/7A4Z1YYDOjlo/Ct29H02yImzBmZ/XjVwsbBP2U44SwYzrgNCoaCNmU/3D
NYR6RLrFG/2pUvmfbuoED8gYt9MmR79o57txpmqHnPOy2pq96DZTnBXsuW5RI0kKy/zZlBmjPhmo
81IVpc7Q65kLazPZOjmZGdebELyhubLTVMqKXVpZnXoYGjsz7lylTJ+IIco1Gs9F84FMBlJpoLdG
TkMyWgRgXQzjnNqo/YpRdKafnPRNkd8Nw69J3Wd15zsHXoe5tuLQLRhlZD91AAYADwZeV9YpJrK8
S0fcW9LRgNlx7Hd6WewHJ+6/OEWcRCtKrMIQXCnxmUBZdfKy4h6IA6JsqP2C1HsdCAlHP+ROFbbI
mRXDe2FOgbLWV7DwxiF/Dtwv/kR+UKZjwDWhLtP0NiKFbgR5kgvf6qe18UpLZhCgVdhf8Fsi/pEe
AcVqeas6tIvq4q4l32L9t/7PA3wAA0SY/leGZOKdOHHUBPzukW19Vfuopseeb8Smqu8FOiubO0AU
mjfb7+705oHXPxJCdytnOOuifIbnXyAZ+1IXU9KJvIMXe0yT7oE3GHDHf6c5WuA27Z1rtHdcdK9t
vsaJtHSIyFBAXec+QjAfXL4yLG10T+F1FymTq75UmVX5AOfGb7fXtygFITfyyPM0Y09aHrrOE4xo
5l1kWZV6oDqvDxYax1aAY/qs6fIuoqsTDdlg2MHkZGkxqdG3HSN6FwmCriqLDDkY04buuynsNJxY
1t0zrkxPaEpxgtTQyjvDjpG40FwMtCMOpslOSRsiCFcf0T6XoaRYuAc6lJhim05i2yhotTL1uH6v
c48+VurU7UVC1mD11w4HsLwzJBXJaJRqrwhDR/jqZkPcPioUln4YNU2DUnDtuRKJdj81mGwMWimK
9ksQyqLHnU3tUQOT2q/bR3Z17/AViAuQRwRxHxj1JN+yM5y+GTMqIjM3DqTAyNY0ObTtGiHBlWbM
YqAXSCoZGKYk1yKVdASmRe8Erp5FvyZuaw8BqwTgzLeXc2WVP+UgHwqOwDmbIhlJQynzRIxcRDXY
bUNqFH/KHmw4Jh1BpU+q8La0xc0Db8z/SJtXfea76ZlrlQkciMj2yjjwbKpsJgpeTY7IfvufiELV
Yu5XQ05ZeuXKvOZDXDciQgbbr/X4SIs+dMi0UkZcPqe/YqRXrQYKIzNATRGlrvWK7sX4qPdeuhKS
Lm4bGjBBoqfPNlkyE0TtBCNpj23L+K7Uho1d86Nwtc3tLVvUhb9iZNRM55m526MJKmr1321/FN4Y
9NlLrQ8rclaWY0hH4+QTsxQLR+Oi581B+j1rOt9u1yaSzVbtwuoh8YE7hPwZ4BZoyJFeSOblOsnj
QURqVqffKicGm1fK494XKkZamoDThjHRxxDzD9bggwsrBCMFikVoBQaeRDa4lIE31inoEHVKE7gU
gZHNNxh77N8+sKUVgjwMlkKd+8JlGFCqEeyaVg3IvmyYGenN6BM6aAFPsbTOBaK2+FdwPpDymFMN
OwHMHmqxcolOZw1oevRpAEbAKPyad5XvqNlvklaAsQ/tuL+9wgWVvBAnvVwuN4w+s8UQCSG2njM1
fotOVJ/FxRBasbvyUC5cZnCJQGGAC0Af2xWepdV5aaTqEJW02Jtqv0M15l+RdvP+nYmQrrLZ6QKU
LPoQ2fSL2YiwUR5y80ccr3F4L2rgXzmfj+mZpS15BwCrbgxRTr+Ao3mj5Zi85o3/bphgX+FZYGgE
kAAyU7jXZa7TtA4UEFzXRvuhNW/xtOLHL63kXIa0Y6xLB1FWyhANzRikdR50HKnM+P22os3GQDYW
4Ir8xL0g6y0bi1JhQMHydIwQ3KkvaQvCbLhk2b5mWrFRONEf7XgUKznapfuLzlzkTVGjAiRsXvrZ
IdVe23Vo1RpQ+DRtEaKSVODOpvU4bidi8l+WQ8wvVTWwrUiVuDncXvKSQwUwAdBbwBBjooM1X75z
8co0KYWCnRVIbLrTXjHuLYq8TX/o+8kXehZ11t4TwW2xSzuNegay7Z/JcDlvZFugE8hENkZmF5kK
pjij0bb7LuyjSF9vS1oyHsi32+hkmOfDyg0TJEdZI/XSIXI8+IpuzLdxldu+UxVqYMTmWvl26TSd
uV/Jg5s6J+Yut9Mp8lGUijFGY2I0kdeIgfhWxu1+66XjhLFf3DUGf0xGsErHdpWsVUyWNhYvDkg7
gI/HqUrPqkmnXCt7fYomxu9FTUK38Pboy/1NleEb7OiaibmSh0DetMDoC1Yf1Bfk7e1VE500QMBE
KWYSjpgXCGargPc/lfRXWf74x6OcZSHViHkEKDXAKb7cW82YADZSXESiRGxL4BzSAcNA+uSg6yvq
eX0rIAqVE4wlwFhOoD6kS1nloncag/eRbXcbWzxAXXdmPGy7+IM6zE86JHFS8trZa9TC8xouTJCJ
XPycMwDQBPnkK1xVgdcuF+iioCwJBvLTTY/oKgoo3vBvfWztun/299AMhicCDWlAX4AAQ/L9KYi6
pqokasS1ewZi6zhlJ33IthVd63q/uomfkkBFDrYMjJ6Sl+aiy47nVaaCZ+EL+NXqcZclus9WHaKF
LQR/LGDlOiJ2VC+lK5BoZBgwiVZFn5vzyPR2YxcZEnF+7XC/Bf8iG7KfVbHiNSwt7lyoFAJoCRDD
6JhUo6QB1jw9qMkH7v9o/PznK4CmSFTAZrIKhPGSK5SVbdqBaUiN0g9V7Xw9e7f1OhiNlVfhyorB
gAGFg8ldGAIKB1p6FBgYh4WWN1rE0vSbPpp+W4WFqT2aaX+f60GXrvGoXKfUUcFHWw+G3yEWhR8h
LSzptUQ1BtOMcBu3UzsGRmXtXOoFpU79TNHBAzkEasdeahVZSvLr9rZeI61A5T3PgMSuzvSMcnCF
+Y9KZdmTG7VNt2vTxxLsxyUHfKPYVOqLR/6w4Vs2ncpdbewzkm9s+7vy7P7rNBQ8Fyj8ubBvaMnB
t0h30RtLjFihdhxRhYNI2i6VO4E8BPZCW0vrXdvtuTca+43uaHg8n0nws2efuONcHNPTl0IFW8e9
pzyhADcmLIjzt5W9nb/60qRhV6FJUFg8wFdBuEALQeGMHXkxGmodk6T+KgTRHvMRTCRWqRRfPKpr
4agaNGioOh1qzX5qMNvqmJctklDKGp/slS8J1CqyAQBUICYEnlGy7RYzUK7T8D29+9T0r6IUm9wx
tiurvko8z9hYACaB3APSBiQcl48V07UYnndPXgZwx3bTq1O8YMo6qNw2uf6nYnyj672P2Zy3xV4F
L7NUTOb6bAvB6yVpkKonTqVTrC2vk401mkFrleH/T4RkG0xLySula8kLmGX82Pgg6dp04Cvd/IQV
45GHh4iitDwoimCKrZ3rkJDBcs+AqDB1QM5at26EwQTfCz1Zyd9cGW9JoKQRlKbAjyXYNUz89gsv
OWb6T25/tVm/ImhJ9fCuAyOGPBued+l4GsJprlsDeSHo2Ax7O1Z8Cg8jEK76z3jKzzX9FTVrytkF
B1xYV4oKokb6MiouZkjEPrzTleTDtd2excDVRNp6Nlnyo24XST5MeozLpP5OKm1np+2pKYwHgvIr
ZQfjhwA/ANg8HnNnrRZ6XcOSZEtvLo0NroN8i7yYTjDRgLgh22pdwOOftfJQY+BXfkh6f7BQ+l+5
AwsKA5I9dDzNQB6Uz6RzTLhFbK3H5VYd9EfUY+SZg+fTUjuhQ28NXbigNEBnALcKIwLoniwMOD0l
FwQnyQ2aBIguIsWi5a53jZVVLdw7JNdnJANSmXMvyqXKlMKl+BCcpfZkdS+1ucFwI8I3xbQiZ3FB
AAygTQF1K+zfpRxqOalREoW8wIPbK94bBidkrraSlbjyAuHMglIfPhmwH4DRSPrfJR1PO06zF8yV
n7J7gunvihZlGvDiuT+wNjTWmi+WJc7ULQhNEKVIStFkVg3WwSJ76buj94XRE5DE6Bs2641u7ZSP
21Z4TZi0vJKPSpuhZe4lS70Ni+FHJ27gDKGjvBQemuRcOGlrE+6XLjv29O8KJTvZWzzraIYVJjGg
iOZrrfoDGukNsHUbwyaPfydiyxH1Wmt9Otc4yM/T/CtZenSoTQ11GHGa2i8MNTz0AG8rb3UyvmTt
fT8kMKVO4PZp4GWPXdOveMPzXl44MJLw+d6cmVKT9rVacOw1eNTKDWX9tCEVGvtvn+h1zDmLmXPF
6NhDUUn2GHjBMIg+K7MXkByatq87O1odiI555BuOCdTTnVgx3os6dCZQOk6WtlaRKxDI44cZFWi9
CLj6GoJqcGlUr1lGtreXuGQ2ATYDSBqEq+gbkgQqWl+BJQD6I9jjILZa+Yd+59WKkPk/uTqtMyGS
qtRGko1J1WQvca0X226yf6Y614DYAADg9nKWHiCc2DwWCumCGct+qRglWkKaGpfipUVBVHOO4zY+
GPdd82bZxyT7VfP9+MpzzO0Y1OC26M/K1fUq/4qWVuk0ulUarM1e3OEppr8b+85og6ZGN1Dij+pd
o4e8/mW/dj+yLjCb98RM/fgXZaPf1CfL+2K624ytDcFcPt6/3yTdk6IAkyqGQcA8ZEocWnUOMm5U
5ULFM1+UaY1BanULpGcEORrw9zsVTGCTbrkpYOdpD+z8z8Tqn9uWwByiWylg7Dj8STPtINz9oG2z
fI/Jq6wC9n6CeT4ZxqGjaXj7eBYtxl/FkBvALWTDLbuaP83i6FoeOQkbEyXO21KuEVqzxQA90pwv
mvnd5wt+ZpiUtFPapEV5zi42qvcYj3RX9a+Vwf1R39beGz1k/A2DsO7Yh9vcjR04Og6gO9G+3f6O
5ZP4+x2y5UKXxdCpJq4cGDmqKbC2XYmJsw/UHnErngr70c7CljW+boUY8OAPFWZz9cnGdO7z5qTE
+075gXY5M1r5rKssxuX2yP5M1k/MoDa2p+/Tb5hYWDb7Md3T+glOYkOrk9nVwWSzI2f73PulZ98w
7YhoERJTowFOps7003jPxm1Zh9QiQGY8JAVYxblzZwifuuOmIGvpv0XjdbaTkg9BjREwa1dHwTVO
pu3YuINv1jEPWkesjZW6Ik1EqWE2WnN5EuYLo38utYcWHHVDByakNBI/q4qAFMkBCB/DC5m6b9MJ
+ZZXY9rabTC5vR8Xr2My98eaRdDAs3Fav0hWNGnxDTz/JsmEAJ9iKayt4bW5yq6ZvpmgkiEZCStl
2hrtr5y6Puu/I/W1va0ri6b8XLBkTIShT2bdQoXT5K4qX4wq8w3y5NQY6PJUkS2S2vFRsJA592St
r33J7T4XLd1iJmrDySaIZqryBUehZMl9wTB48qurr7W3LxmmM1mf+39mMWzGvazFrxeOCTqmSvxh
TYOXHoFzCVIQYZoZuhY7nGChj3s66ocCFN4TSORVJ13pBVjWFhBtgHt57hyUewanyWl53YvspQHX
MwVXSdg77I5tYp37ebdXpq+jvTbI6ro/db42Z0KlK6rYKEM0KEi/6H3hjwyjWfdcD/grBrSOxyoh
PmIMYKbq6uQo702xoqhLBuJc+nzAZwdYDg119GaYvRu32iWI1kJvMGHZMXNo7XmZ42fZxziXJbk3
KbqLyyqd3/Pqzp6CQn3QVLQiFuCK85XhvhckSPgTGgXUFcdq1vhbgiXLpA3OMOUjBKfOfjD+1Aih
vGDw8zbeEefDeb1995eeifNlSjYnVzyLM3jeL6R85Ji6lnUiSIzvcc+CNJngV4W35S2vDnh5xPKw
vPK0pn5QdAVdyrC7B6s+ADvXmwETu6IN3ReDr2VJFm88Im2kXtG+i5zTpcIAldwVPHazF/RKe74h
yORPFkKK22v67PG5OrIzMZL91An6KiyChyujT6nha9PWqZ+67ojr4puDL6zfZrw1lI1d+tWY+gaG
SqwNSL9O4s838+wbJEM6MI9OVoZvEBhivDPuNM1XMbE5YM0X/mE8s9DOH6n26rJjo5Qoaax16H9y
qvzfmwAimcu9TtKeKLTT8HqpSF4fk7e+9C33rUNDerGr2dbM920e5eLePVVfwKDhKUdCQSYCtoRe
z3aFQ/xGfyb1N+FGWTHu/l9nBLjQ5eeVtOvq2MPnFeqOZtu+e0zbXdf+nPItqBu4u53ik5Lft2p/
UJUpzKbed+s1BPhiEgHESGjYhFLOzAmXX0F1DLRRE528eHd5hqydPm5M8lE492X7/b9I+7IdSZFl
2y9yiXl4ZYg5RyIrM+sFVdYAzgwOOPD1Z3nde/eOIDiBuq9aKrUqS2n4ZG5utmytpOnQ4ih7jeXr
/ef94S9dTCoAWaBjBigbl8a13aod47wuGBKieoLG6icpfwOhqgvWoRXvtXTiLg3NjgLNphbgohrp
64E7FeWubn27P5Qlj3VpYbbRw77WzZZhKKkOpVvAnid+SrMnnnzVxUbv12Coi+bAdAFZPDza0cJ4
PXO5TDWi85EGrVy7oEDwwjRzcjZ6oaknbgnCEU9NmpWLbmm50CAOtSBBwgMsw7VRmeYFNziSkUkW
ukZ/hBB6G70Y9orzX4whNKAqwXiDYhCi62s7qExp/agiJ2GknYRQjwweVWj51tDmpIDb6AVMxaOT
17V9UuWsfdZSPdnfX04xf3O3cfkJYiou7nSbWSrJuyQJTNnTmtaJu31fjE5hHYn2L/YmEAaoxmlI
14Oc/NpUJ7VDIdV4mEZWbR3yqtEdPI3Jyg23+DA1EZaJhBaUZOYtNCbrS1wICALNMeijA6+/YVOq
05/6dwFIhfYid6lDf036JvkKJY/bu7Dy+ZP1dX9elw7i5VfMjkk5ykBeMgTWUSQZW6OELmYhZWv4
y8XcJHAiKKUC2AC64tmcTp3RhyxBSJbFvmoSd+gVXydHUj6HeL7plltbD1CyaX8N0lqg9LcuPd86
l7ZnW6edBm42tsgADE8FNLzClhy6Mt/noJmXDr1kuFWaoEvjU6l+0j5zR3mTQnGCIK+/79nXqKMv
cKfLe1aCoL/zovAHqZJ9Kic7De2SUU72CfoEaL+9vzL/y5whiga6Bpis+ZwZRlY07YgYiOd+1H6V
0sM06TsC5pzQmb7F6Z72IL6qNua3+4bFWtzOF5CdGtq8hS709f5vJ9tmEu7agMUac6rMRo+VGtfb
kajG5r6pxd0nFAn+rynl2pSRcaSj+JQEAxB+Puixpl0lyyvuS2zhe+OZPUZ6yFubdivhMVLJO3TH
NKNrRKkTR2EQRj9CbvlmZPn3B7Z4g0Pw8T8jEyO/8Fc98O6KlGPxLBAORqHu6mBeMFU8QjrqRSp0
OYBeMKYTuh+lZPTuW19aQUtDTzsCPdT/5tFzZgDexjniWW0YOl8p9WJD0ph4aWL8U0U5kSBBhAK2
HzDN4uabjZMAb13arS1yAjk4lrsD7T1QSvpSb/hR8fIvxoX2HzhmdPQi/X89qcgs1caYxGmghjFz
UEYdXcoZaI+Kae1JsDiFF6ZmflErRhQQ8zwN6jYztikeOX6aRnQj5da4ct8sOigU3/7fsObcssC0
ZipgllkQp5UebVqraTMnspnZbRraT/VDOMk8Hw9ER9LAlbiqVQ6nHFyFoO7X/RSlBOpX6JRUd2oS
pvI+r0xegBYl62VPoUnUHSO1UGu34ybJX8yopM0fWYprJGwMZdiO6FUqHb1ojPFocQWMLJExsHrX
SBVrQIYgQcICsvSl5YYR8GL6yviXbkIEMYi1gdYCvmnesFtPaYYT2GZBY/2SjeYADns/1ECLNqRS
QMrfDLLeMUHSLZtO3Vg8cOpr6bngIUSEfw8kCPVfNmW/7u+1hYBOxYsXLQMApug3hBeFzbN2qKI8
0ATNNrq0C6nYGNno29UGyhxOxT/vG1zYcahoIZgDbhPKUHM1lDKGrrzS0zxowWXrxpb5O67iH7qc
rx3Zxfm+tCS+5MI36TwMoaIIS+OBp7uu3CJVGY5vall6UP8uyUPhEzw4dD8E8c43S3rX+S7pvaR6
uz/i/+VDgD5EswTEfuc3TW4VlVnldR4MzcOg+OngZtLg2xA7f1M+mte69osXqBEm6EqVRiejr4Xi
xANUw17vf8hCcCmKif/5jtk11Jj1lNSkzAN0NDv26Mn1EYWPaXCjNeaKpTKAgHmJ3jwhhTjH57aZ
hiZDo8Xch8/N3rAeq84dPAnCO53TfDa9K/Of7bdoOBRoz1P9snuue0fems1m+l6swZSWMhL4mr88
vEIXdC7ClxdTnyk1vqY7DFnlTuFnT465hTTuWO1ackQhKNY/NeNp6CBX1DMnI/SgxyucY0uJZbS6
gdAbaHC0vM2LEO2UDkRW+zyAjuKPqUAHqdU4Zu9nupMnngIRDznQyCf6P7hqrngfcUHNogNBoIeb
EixygBXO8hFS3DdFpU15UFkpSlHsmIP37P72WorkcBGjDwh3Ftjh5kReejYyKPZIWPTpYFQueFIZ
MoOn2HD1b82bDZEC02/0ldTkrQMDrgNXs8CpIPc7z2QorDYTTRubIAPbhiqljh1vkDnvsM9y6oCh
3V8Z5S2aD+xDSDOrgiQFVGKzuFHnmpUD99kGFt3HqH90IF0+ca455lB5JN2jYX7UVxAsIna/Xj3Y
BPOReAELQu5ZbMdA5lGXZdkGWqIf5QQ4dDv+1fTqpleqP/fHd7tRQPMElic8ghGtKn+d2YXXDIdc
o5ZetUHEpBPIJxF/0JWQ/9YPXZuYBR1WwovKGOs2MNGXm7EK+c5dXYNEUkZFbeXQrQxnzi9ejKnR
6RS2hlZ7jbJ0o4ZriJQ1E7MNIVVGUsqdGA4I1PRId5Lo/f6a3O5xLD4CXPT04U80AF/fZDELy7rX
M6xJNYaOInceAyP2hHZcPSv9pOZ/bKlZQbGv2ZxdFigHauhezdsgDxNXNer9iL7ZIn9uAdTvepQC
td39QS5NI1qA0J4jNNKg13s9yERNzEIrMI36NBr+aCa60xjSx30jS1vvv0bQ5nRtROb4lVGLg6Qz
zSdToNs9roMg791uTSFt6cxempotGk8rFHcnHCSL/azA/c6yzRtZZUZetmKi5A+lCJzZmWeQtTpm
lMLKNBAvr7ZUVjeNmny13RpL5JolsX4XjsG242QolbYNysIunFCJXimYAVDj+0bqcqUr8jZIFA26
wAWihxDieXPsst5CqT7RxzYY68grYlS+5a8JF8j9zbBwYQkzWAbwLQjoxGzLca5PlTzBTNw8RNBB
lJXGJ3axryzqmLGvmNFjHKpuGakfejX5QzT842AYHyDa0YCHR5fhXKyQRjn6qAqpDbL0s7QxzOwU
xWsIlMXJvDAiTvrFwhkdmN/yWMYobbKJeXzMCH/OyaqalXDb15cUqPNw96NVBPsQ6b5rO2Fkk87U
QmyQ/HeItwzAwi5KsRJw1E0CQtrcyabfUFJB+i8HtMxP+tzvSqSkyuRJT0tXoaNb03M1xSue5a+T
v/dlsxlA4aumXWPCfyLk9Ejjha8NsFB/wsnPH80dlwGI8cw381HvN8YvK7BC5uha0K3s6lvngwlC
zQERMei6kMu+nqCu1QorHHrgaVPbjZXnQZGPWX4AN7durOZdhX+ejxmUZ6ARQVsIctqzMRNC9JFp
VSeAOBN1xnzfpD9K29e/R/UPRMQOUBUk/42Gz5VR3vpxlDPR9vhXmxzMPvPbvRrQx2UCNRyb33Xj
2KRfK6dWOM7ZyASNDp6QyOiiM2B2MzWg2i4zLemDlvHecJomst5HqzGbXZ+iHHLKO8umW/y//SUT
q1M9Lbcm0zHS2twpBFVY7/4H3Z4vtFkIrldEn0Blz2kSpHSKUiuMhwDJCpl66JYCbdJoSJUHutu1
vqBbLwxjUPkA6zQarIH2mu0hksuRUhdDQLJsr+UjcysZjmNIhtEZirVgcHFokFNFFwkKMPCV19bC
YSo7i1VDgNKcdBiN0HgcNEndg8Emef4Xs4juUcgdAYqEaHdmihpSCg5iDGxEizEw4dlO0Uv1qIaA
Mt83tTiH6HgSulwinJ6dw8aioMsOlSFISsqcSNmJhBSgeYPf6ePk3ze2ABIR/b949aNeJgCRszlE
BYYjPqzGQBqI/WxHBoOutB6hAxmNn/bkRuZYpc/IPGbghoqajZm3ZnOgtZl9VV0P0K9ZhtnglG3V
vqU0l9Y4h25nA9+H8gx6PkFZaM6xX6ocZRMUm8fAGPXW6YliA+LGaz9WzcmtwGW88mBbsIfED0jr
8WATDYyziMWcIpPUKhmDGhDgI/pgxoMBKyAFZvQsaXxVTebW7aJlx0AbI2qW6GT4y4Z0cf/peaJ2
qaqNgD2csvaYsa38nhjfh2Y7AGpoaa8D6BBaR9pXSexKVePw4aWJf9XaWqvIQgLg+ktmh3eqDD2q
BhVQ9chXu6Pxw6geFDyX6x/JBrKZUqE72dbunn6sbMHbJ+u13dmGB6kXmZCPG4PO/qigFpLu2LTJ
ww1S9O/RzzWSrqUFBqBboEygyAlapOuTrPYQPM9ZMQU0VVB0KOkIoFD4ZNM6dHqlbFb200INAgEi
ti8iDugeQ37h2h5lbTbiSpiCTlU8g/5OqVOfw/3nJO+63nJBQmtt7k+oWKfrGwitp2iuUxHpoGHS
nt2toy0zqnJpQihssE0iJdVmNNs18ID4LfeszOaxzuwYbDX9FFhN6TZyuC2rbfeQqoBvHy07WXnv
LZ0SqKuAiBVvL1xns1s1a7MikSt7Cmwryh8lxMZO1pr1XiZM3TKtDPokKff/Yh4vbM5WrpcbzuGT
YFPqE9RGq2Gb16W1+zdWUHlARgNgkxtIMuJLaFVS5NgVrX3IrOmDo0S7YmRp0wvOAxuPV8Q8c682
pFBM6CQk8pV2iB4i2dwoofqamVbhjRRCufeHdHsvYwOisx3cT6KAP79TkH8iZVjlUjCBHNThVtf+
xDQXj1BTq9furyXnYSAVJFgWQOww52mMem3SWGhNwQRKsP0AOQ0ULFjpQrJ6dItUir71LdLWJq/K
x7rJxoPJbWMlOFicXVQooPcETT8E0NdHXKAsZZPjvT4h8XVIUqt1qNqNoP7TEUlP1q/707t4vi0g
c1CS1mFtti+nVMnBQolub7Mf2GbKZcmxmoqsOK4lK4DhoY/PFHQr6syL6DlRap3HYBM0+UuRpjUI
nrvXfz6SSxuziavtjpg0w95PcyI7tG8jt7dXYQ9LngoBOThcVDBVIIi7Xh4zNQtLzQdY6UFEhnYH
djSt0d6Hg6D3lCCgllrM9pvIRGek1gBWE42GI4fR6NcTT32dEnvDGW8cuR4nryMGPUeVlrlxBiHm
+zOydHTQaohkMeDu0BCb3YWoxNSFnSsSYC9h6IH7E/2qLfqKuyRLg39jCkzQqOOCf2VO5wNpoiJi
qS1BZLgbXSWL+7eSgaBYH1Fvu29qcS9BHgbMS6IJ15glmwZdpzRjKvaS1EWPE3TBfU1ppX+zmy6s
zO6ItslVk8JjB4rVaZu4q8q9kXXa9v5YFldI6I2jUipSQLM9aynZ0KdGJAdyDt2TBFyVfjUpySPS
MMbKEVyoDAF08l9bunB+F7FhpaHUmRBLCnK8opHCt5qiP8nDWPJdpE5Sd+pHqo4OYVPfgHW9zsed
Sm3UsWRwj6Golekd0kJgaoccgs4ip210dLqUWiK1zr+ZFROMMBKozMEIf/2lnVR2pJVDCWjvtDrI
ral/jBJnL6Dctldy5mKC54EHWEGBX0CQDmDY7IgACWBWrZ3KAHUob8OkfzW18hrrQSQDo4noWZQm
25WQamnR0dMs7hgbjCZzlekm1qZ6YLDJGyGaotcd3h5xvEF5cY0pdynSAUeZENU1wK4xv6pHhAO9
XFZyECeFQ4+t4Q2h37NNw1digqVDeWlI/Pxic4VhmILhshQbuXjOY+pmUb6SbFm4GHE9obSJHA9Y
buacS1wTL0uxKyIWHYqWbRM0PTo6z12zfLu/AZfibHBlwGWiLVU1sTuuhzP2TWwPPYYjgYLNVaLe
M9oYgvFDMzxaWkPclpb81Daa5oa69WBACfI9J2q1MqsL2G5kBwAWRqyKvQJd1evvqDL05kRDIqOM
aThRmT0MGlqxlG+NlTnAdrr1QWvRLRspHq/iYz4ajyzr/C7rn/Ky3JMiGlaO5sJ5ufqg2fVXNaVN
uCLOSwypO7pRsvIYYha6kTspH0FvdNLWsE8Le0uUBDF6uAO8sWau2BoqTYopg80o97TkWQJ/6v31
Xh7Vfy2o19M84MllQ0MQJekmDjcZSjL2EHScvjV9gxc7hRxreKrtNXLipXzJ1chm22xCKrPKmlYO
xuKXkb6Tx8hGwmQaz4mkbcuEIhMCwXbq2mrtoz3kEdof1F4h4luoDGBywfoO9neE2facu62YCsTU
BD4CuAU1BMEk4W5q6iAYlgGJKXLk2sJDYrSbUB4Mp0jUkzqs0XGJbTNzw1ffMNtWJsONYo+4BxsQ
Xv+QiISXX9H33fvQI1KawEF24mmveFNesBVvvOhWLoY/u4INbhUyFcM3AcIk1k9Er65mfk3ZP8+d
inmGqjpqICqil9k2bkIKHlsI7ARGe9LUgLCNNq4QrSy4+ysTs33c90qWjbyGuzB+ZqEDdgkl/xFx
C/fL/v6JWZ61/w5mtnPbnOvcMLBz88ntp3ynW7lTGuUTJAruG1pAFF1P2+yGRhA4VpGEs9khP1in
+ybfGExzVe23gmIZibknyy5J1OcpzTeDta16/oR0VqONm7E33rVc/a1T6df9r1p0GBdrKabn4rqT
8ViScx0TbcmfMfWg6OJo04HT74w8FfKTGgf37S3g9TELyP1AHwdZdxDWXRssuoQmSBrgIu+dJnTQ
vTFWP4xfueJYitNUr2wN1rTsFi4szq6evJykcRDzzuLQr+raMSd7W6UvdIy2GvlRpifeKduqlEqH
9d/0diVHs+j0L8zPPEKX12NshJ1ACdnNNrbkxGFRnfj353XxwKAsiewCWFNw015Pa0tAyUUsbGMN
rJ8j+NM7S/GJ/JlXsddOH/eNiV924+QujM3WMOraik42ZrQqq++sywrXSmTZybMs/Tf32YWl2dpx
czT5OMDSpLd+rr+klt+oO2acQGtdVZOLXM2KxUV/cGFxtlx2zvOEm7Bo9sXWCndj/8FyQOn7zf05
FL/n3hzOvLXWKHKm/12wJnfigCdbqYWMhxY5Ka09OV8TilpZs3lCLRy0JG11jAtqswxMiloIgWpp
JbJdMzJ70eZyScORYhcq3PYBzkjtyQmlt/szt7BCKMmqisj04K05D59zbqtdCNrDoGwa/WQDMPoa
lrr0FQ9N4kXc1v95HkvUyAGBRrRuq3Mgj5aoVhvXsNeb21E/Dui8JkqxGYm5uz+wJd94ZWl2sXJb
KhskzGQ07PpQp61t2SmKh8TT6k+WPQFbg8zrPw+DkTMzdXDrihfcvKsOchbyUEKxLKiKie+lpspe
ATosNjbeYX7bSdMr4Vokg8QmVvbRoK0xVS7sGKHUg2YmMGSBx3TmSkiftUaJBEnAaAV4Y+NnLeQf
x9Zfmdo1OzNHkttmWakl7KD67Olx9NTVlhdZ06FWD1UruynYIvRcJw46W54qbu+tND1IcbpN8SSR
x7UGmoVr92rYMy+TQ6AjirmOYUfTOdIOcjk9ULB7j7J6pJnmskLySbImCbV4ci4me+ZzkpSi9FHC
Ks+6TWtEmxDt5yloHNt+XJnwlfn+u9Uv4oqBlIltcllGzyF1uDZ9mOxx0sDHsLKuIhCcudHLifz7
/r2w0/cJh9wChiTlf3Lzo2+yA2hcnUkuwfGEMCsjuxh+FfWKTYluPCR2XSOtVga7spp/I5CLj9BZ
2ZdIucsBySuHcv1gDc2jlhhHve3Bo9PtIWjit+raHC897jF4FKmFNC6qpLPDUye9UaPigEmOLRCd
4MVDAcsGLm6AhjoOlTtNpZPrpjuoksvsNTqopUQcCPQUgBoEFOoGom3bqd7WvSUHRcehAZE8cHRC
S2r/ODEDKWu+RWUeD2rjyKaTxtJgTDRnojuDTE63Roi6uAYX3yI2ysUaNIPcDnKCjaBmGy4lLgMT
lmeOfgLmLdBkpP/mUhDgXpTfQJs4f8pLEakzZhA8eIfPWnX5tJE1p+hWYkdFePyb7X1hZjYqJlus
4KAEDYqMAWafU6jUVk0bg/sj6Ql6raHR5SYcbTHokwzdXB8qh7UV91WrtD1mTekBbBPhFkxDg98r
4yc1B+hE2iw85F2u+ZMyteBZLCePMq1/jHJ0D94/oQvhr0inCTJQMEzK+szncCQCDE2LlCAN66e2
KYOos9Y4S5acDYjtBDJEwIvmvRrUSrrelBPMkjGOO6pG5t5ikGpGOWgNULkEB0AGFXhecD8gDznv
8ypBscZkWimBmarf0bSGvpstVx4VNXF0O0ip4mXSj7hG3jBlvj6UkVsAwHV/Tm+CffBWIguKfB5u
TIEput7rwKxPITUZO0t65UhoC9Vo6IXqn8qIvEh5vW/sJlC1AF5C9hrdDygnQvfi2hihZNRk0rNz
n1YBqZUXOpSbqGo7pwLZL5kq7HuJS9v7Vm99izCLjnVBxSjYfmdJ/qgmfMrVgZ3ZNG6stt9W2alJ
X3DQkNfftONHk50q6Ry1fi/3W85AxLHV9DWuj7/knFcHEJ8B6D5gVEJ+CA2L16NPWRLz0bLZeaJv
0xN0/KAHkPVbs3NC3dH8cRsR3yxO3R8IKY/VkRqbXPa7l6ryY/0AJRWJO/Uplreg4uzSExRC5Nzr
hqOcOR15YsEan+vCzkDjDkpJiKWQ8J0XHPJuqiMb2NQzMG2DUbqd8m5C9Uwu4SvgNVbW6ObyFfU4
iLSCnASdlig7XE9OzUYeAvXLzklf7cyiORfpJ7p+0ZLYbtsoOpUpmgNkHc2k/E9LfnfWO89kb+Uj
blyk+AgNqBU0pln4b7Y/k7BVelIZ7JwCFg7U7F6tk5foRS+9RFPcsQX3FLSj7N4Pa246qSR/rHzA
wpwL5Azac1D9Aqe7+PnFzRNSsO9bBW3PWvIe8hbUOmCmUB9sgzlm9VSl8X74xpo9rx6qLNo1MXj+
VE+PPqicupWirXSd3KZiMR+oN6lofMWbBeSp15+DpLbe1bnanlVQxTXqCdgdEm0HxETgey5tULh1
f+iwNZLnWhocK6/8VFVW3oFizmenRoW0rQRsuzg/c0Vug4N5CJw13Tkqa9lJ7FF10Lw5uCszL4Zy
YwYtiaogo1QhfHY9VNQ2RkmS++4M8ksWuXnqp9Y3qj6aNfiUzmHpSaXXdb9WrN5uOPsvxTyWHNsO
6nEzq3bSpVKC0hrUVqZ8Mz6Og6sNvaPrR4iM4h50DGcYdtNqTH2z0YSmtYV3EjjJcdrmXZggZGiV
gfZ2EJdnS3moCZj1m09aPWRIsN8f5M0CQj0HyV3R7QmhPvQEXo9xkuNJ7fSaBKYSO3Xyla/pH9+O
BQcW7V/gy8fKAXJ2bUCvUapomp6e1bZyVJ05VrWBhL0L7+bK0ZoQ5JI1lF9BoITWcxQrZ4GyRtAo
gHcCrFkAYqHYVn4q7xooFdcohBYNid0IGB12/tz/ZtrYl0Wr0rNi1UJ8ID9XeGbWu5quHPObcBey
3vA2KCIi24dn++yUd3i06yahydkMwEDuxFrml2Hr1MTNUFqRFH+oV07b0tAM1HEE6QOwL38v7As3
ZyQAMRtSBovOiMSw6WrofK6OaRPc33o38QZGZgr/BWggfMd8ZzBtNIwibZOzjseUVcQOc1Hydkz5
he+ztfty0Rg2OrorwfhsmeKsXwxq4C32OdWSc9/ZTmLt2m7y2lregeZKEAvla2CMmxc4BocKPTDn
iFXBjD+zp1ipnZO+Ts8lM/YFSM/LcG8Q80TWXg63b8OZJXF3X4ys6WrclQMsAealbqJ6U3eb0Dxm
9VbzCIKVD2kNGLg2ttmRjhu7UklRYWzd5CTxczc89nRw1vLpt6Vk3PRIxUlYNMTBaM64HhnN00Iu
U5KcFdNrumOenSPuIRSN1dRRewpia8UZp2NPdnybBki3V7+Z7d3fpLdjxTeINiScQLhkQ7xILmZX
mnisy4SmZ2PcNeZTSI9h/aDIX/et3B45uF9sTECeEISiXnJtJcsiDr2BIT3HZBM+aI8s3Y2hUIj/
p9gRwf2P2jyifLC547l5baeqetqAirc4E7TjTtaLmj3o45PWuXbzJsjBk5XZu3mvzezNZq8ivTno
GuxJ4aPSZ55aH6m2hsQVH30VHOB+AQwG8BRkOhCgzo4aNaJRNRspPrPmS5Lfq7XoY2EQ6JaGf4J0
Au7iORVTX9hlDyB1fNbNX0P7TIotDdeS9revIDhcoDYswA2B0kPx/nplEMwVJKzK5CxHr+WQOVby
LGcP0rgt9V+WsinPWnQcvpdu/2r3uYuMz/0NOJ9DHC+E93j9oAkdPTs3lPgTpwwiZ+U5AuVQqgMx
stZYMJ/F/2MBHEIYIKzML8y0HOpqGJPyXE6ZN7SnPJxAprASji4ZgdcFXwZS3KJx4noWazvFbjCk
8mzqFIWPX7WxT9Lt/alasAEiJGhNQ0UNb/N5yBsVJK1LQpqzJD8kme1IqBlFawz+S0YQXKDK97fp
w5pth1TNcrmHrPWZyvsE7Q9pvAWC2bk/kttFx90kIj8E1uiWn8+WntlNDbwlsgsmWGyTzCDgiMsy
///PymwoUkcKXkqwosXAeJdOiV6o+xZuDg+mCQMRWEGEzQDIz9ynXlo0YSFMdPJh0gDGsDeG4hrG
5ETPYFIfN63bly7kYojq1MW+KFZADIsTKZoqwd8BzzqP1+XUSHU1ytl56Fvbyc06h+zlKK8Nc9kM
SpYo30D6ap4pAfFOOI4REjSN7Ek62ChdcHhDCU5hDpLeyoeUfu+n7x3z4t6T15gc5hehmGPkaQQU
Gu06SEVfHy1oTyI5HCI/Uo3NTpfeQyPxR+UbS9Z25e3WvzYkZuHixpWRBB1FYfbcFnjpabLTV8/6
2iFemkrRpyfAWWg0m3elxFOp57lctWdwYsSvaB+0vWmK2e7+xrxJKv2dNFQoQUkBCgyE79djmXg+
cAmC02dofpTtl/k+sENofrTxxnxPNFeO4ejZJq0dJm8LMoFqwfZVTyp+jWrt8PIE9j3DLE80JR6E
Elx0mqAVNbfxt9NrF23L4bc+QiEZQm/lzl7T5F6aI0OoqyK9AC8x19etOpAI10TqzlL3o4c4i8zX
Wq6W9hTSKbpAiIDizRA/v1hq8IVr5pCk3TlmSXYY2rLYN4XVgM7cttGyINfeynqIUOAyVBDrgVhS
aFKinozc2bVBqWGTbnd5h2jOSa1jYiJP9CrFGxuxM3EI0uQv+du0NaozKA+7jyJ1SjwPHG56NRjp
PY357ZuaHOU/LZj4lC/bU0CDcApHL16LnP4+vO996mxulKGXiBKW3Znn2zHdorRRSl/IfUSNK7R4
Xph+sPOXnD/V1eSo/AgNJyp9VdBRgIA1AmRAGVTyMVlu+mA2nm14o/3ao2KS+hpwI9qBK5ucu4T/
qfYNd+TCkcm2SZ/K1IckjZ36MkhnIf4RPifM4RVzQ/QE4B9mzOl/p/m2O1mVPxkbdU9/JhE9WsC1
grJrCNec3sKSCQglohL4djB0zd+/TZOj3WOEbzX3mST9pEb3oL0nP0yyM+xN0bRn0u2k0Uv+MbEp
NotoDkDyAlcK3LpwVBe7Uy1pFgo48pnrgNqwqf6uJfaHlEQPNp2kla15AwkQ1iAlCnJTMH2J5/7M
WtLQojPgXxU1Ayz2zHTmVZLmmQjLjY9EfYLmAVsn+RUeaLbNwOQg4lqRzLiRcOMmrTTSI4EHFkrq
2NZGSSKvfUP/J5jPANmSfYQ4T1q1EkQt+Ba8dhSh9wvJJ7RLX48WnIS51khRdyb6Q6lEYFNeS9Dc
1G/EhF6amB0gEteWMg1he67lbYVJjAv0N8bbPtqk5FC5JYRhHf7VbyP+7b6X+VsFvplTEX8iLYsy
yrzhBsRsYFDT4u5cqb6ZueGWZY/5LpWOOXT4FCd8kmpf4r9WrIo46tYqBIlENy3URmZ3jUWksFAZ
fJv8c9gbwD5EjvZd8jV1Q6N96obSszyeQAjfBVp27phDPMVt05UH5sLlLao4//mImYPlDJLUsYHt
ZGUd92O0hbmcqni2GNX7/fEu7iDRAIZEoYXW4ZklOxpspax0FEBAW1E+SE3r3jdww5KGDSTCHdE3
BQD/jeB2UqDmXYC0+dzWD7iSY6PZ6slbo7019bRrB78sz1Xt2Blycejul3bAlEOQ3olRjCkPTR6i
/a7YlcUGIir3v2xpa199mUgnXHimjjeqDA0ZpMOTnVIfdWT9++dY+SxST5seQ7KpP9uH6ZAlX/cN
32wxGVU65FYF9BAueZ4ZbKyYt12t1i+oftnppjJcRYteu/EZyie+zEPgedby07exPbKDoo0SKwD0
Klbkeqw0YtqgGRV7iclTNL6ENvEG7aloTQfNbOM76MtU41R2G5VDOdFDS5LU/b4/6pvavIVPwLtf
Q3Mj6OmQCbr+hLKy4pjaLXvpTIAcHNK6o/Q9g15xXEobWSeuYeJefqTjPqv3ZuzV+bNC/kwjQPF9
/WRDn/ZXRBwVSm9kZUHmWc2/X4bKD/inULtUb+JLve0aVKnZi8pir9dONfnTsjMfP1rD3qnhWivF
zekWE2FoUC1HChUp/dldDCJ+ArQe2ppAXetq8dEeqGuw5/vTfbu7Z1ZERHCxu0sAs7MR3J8vPP9j
tr3TtqZn97UH7RCDQCw63STKrghzt+52xfQ2ULpyvpYX/GKcM1eKDhpdjwC2eAHTaRIXW5O04PEq
XJOMezaVnkxdLa2gVujk6efnUJ+09HvbvgF16YexF5YHDRqadvKMmp8cFSuPisVFEFJAKELqIKCd
HYgSjETUSCb2MiFH00W7IWRutqakt2QEgTmKbWjLBrX7zEhnWbRpzZC99Bb5AoF9s0vNKUO7n70G
7Lp9I2G5oduO7Jc4XCgGXC83U7u4hZRA+9JL7XeDhn40PEyUea22VSLoT2kIZ4+yuityj6mvffeq
Dge929Hn+piE47bK29ME1lqIzKM68p26ic9RfQelQV/vy35bmg4H6g98+PVaSmtxn4jLVmSHoaw6
pwwqh9SwJttsX1IiH1Ou+4RDKjgeX2lkOFqpubn1TNifEAsVo/0wN78QazqM/g9n19XjOI5uf5EA
ZUqvpIKzSy5X6H4RKirnrF9/j+rhblk2LPRgFjtYzGzTpBi+cMJDF6DtkMQ0ii3xtfEMvc6NWOYN
Drv6/mm6cWVPDEq4kKOuDDWE2d1VC6GnqGVXOz5rk32D2iHXn6TBaVUmpG/dYs902hgXUQi+5lS2
R1MCJbIruZ0AlxUyBa9xmu+6BixGpfopcU/DQ9eXFFHAKlD+kTKMOxCFbAGESAjkTjWzy/3TS6id
pwpUQZBAjBBZ63xT98SIVcs+RlPIOJvcdNMSZCPANyF8vRyKz/TSF4axd4CQMHIRpmm6x7Ji1XgL
DKcbx+9ioOmf/7oChVb0yrzme6etbRLntA43zbCECL6KoKaF+zWbWYCsVRXeuwqz6aIXL3zP3YU4
+Hq1ACeajjYPRqyKkS4nIYtNHBEoLzlZFmS2r+TRtu6QqWnjkKGfI3rG/a1+/RiiRgEIArI1gBG0
eYV5hIB0G4ll73gBWdXHGAh7163MBOph0HYtqRcuQVKuVxBVYFjZgEAOWwgcsssZtjLw1C0v9k6s
6Z4J2Qdg+lN4Q9yf14802+W2EwUB2QyqzZNPw/yGHEBj9rVAwUK2BVmXcaJZKAaLrOPzyGhgR7rq
OS5axSWAKNWQfrdaM5hBT1rqJb1nAtzs0baMWgvFfc/Uoj62JQ+UnPs/c5rs1a+cqK5TMgkhj9l2
Clol0AvJHxw976iuB4xPICTXaYbWWeGiOuCtpccV8/+jzZa+gj2AIg4ICNsiM7xKWclVutB5vzUh
SMFBEphAThbq0Jdfd0Bm3HRyNDgS+gnuU6BgG+1V6ZkXTvdX7kfjaL50UECCtgukJoAwml1hUexC
hCRpBsfPM8uP//KlpXE5DWvWH8sH4vWWrr34WmcUvcD84W8QnhLPDuHLIxiwE4jbD+VPGhCqTdC4
fiHGvL6LAIf7KZOCko2KyGwZOkISfSi6wSkibxcoqKfrBVizfhovPFW3Pim6khoyLlQFcIQv11vN
GiJ2XD04o1YfPLlciYn/dH+lbw4BvASWGfUkDHQ5BOHkppI7zMUXfMTyqaBgMvy4MJHrAsCEIEQX
DS/EBHyZ81OHTBWKUlUGJ3Mh5efiXrA9ItRGCWY+8yfmtRJU7Srl/JIlw1CZaq8km7osK5bUobhw
f9z6gEhciAibF6Bw5hIxcdxleRkKg6NU5Khg48RNcgTK2L6/tjeue6SEwKYDpA6g9LwvFscEe0Pl
ByeAKXEKiF40pmZZvg1LIPxb53KSlMLjApcodR4AwxRNFQspGp2qDb/KSDdS/BeEBhNDHPUzvCGX
anPXMRSS3V8Dzk5AXYuepHUeBmxquxNCJuQfcnqO+XWQU1H7kFrz/lLe3EDQK8IuUtFvxqV/uU9H
MJGSBN0eJwk3AjQSRWHjwqeEtjX1kG968ucAiY9h9I6Q+ltXqbe6/wNunRNIooD7g2okFOmnFfkV
f3ShUEggXY0OIfHISsnLbU6UlrzorpQ/ga8WCJp2k6gVQaoxO45D6XNJERBk9SRaCbnRDkYZULE2
3ESl4aNEbNCZAIa3cw5EzqYwpFHcAmBbob4dRH87dRUmxaaspcf7078uxk4/DPgIcM4EgP+umGdi
VZepgh/Wc0c1P6E+wXzOFGFI+yTlVqD87ZbKWbcOKRYCnSIg1yYZkcsVF2WoIESyNOL0eCbnShYa
I+s0XhImuHVIJ9AV2F7QZoDM6WwYMdX7mB9Hp+/bGGCyUEBdoighIw4cc+d/3l/HGxEZImFAqlG6
wUaeCwXXfh7pfe3xjpDVvJ0F0ZMWcwo0ZyX0/9MwsZNSIGYLg5iFG/jGamJgUN1kwAChijWLDhI+
kYQ8xMA6jCsKRbXg9mf5A3n49/mh2jqxBCZs0M8x/nVMBugqyW6WDU4ZWbr6hb4lK3knApyN187V
EpH0xjUEBadpg0iQMbsiA3h+znehXg4O4WOT+B56gfBz04wBRHaeP6U56tnu+d9niAB+6v1O4t9z
bI1YjuBZwiDWKeG2KzsDB76FqaTgOFltuADeuHUdgH0AWAW8/yaszWxzQheEJFohD86gE5M02THr
UkPpQ8sN1XUU70LOLNGM6h6UoLPTsX7mkMS6n7p64BUWoPrqDNpnM37cX4IbR+biV83iWphCdBwX
4DHvPaDdtHYthp3RAXIPDeyFEPrWefm9ALNt62rYtHyD7NwT5ZhWaUNF0ftEEZ3q2FNhh8UvF4a8
8ZhOasDgdElg51y92kPqwdtxDHDv1Lzjenbu8qbur9v4XVHN+wt561BOrB0RVw9uoLkhlCuMUVtK
2eigz9usOlcbLE5GQhNKY7G+P9SNqjG6+5gTPBAxL6jWXt5z2aBWPj/moxPB0Ed8TqKvmHzURy00
gvFQl88x95Lm2zox0HDvtnVo3x//1lTxfKJpDrQdGlyz25zXuKqDOhpWVe4jGwogH1oweuZYwY/x
/ki3LgXUznDHTUkX6vKXExV9UuiDgHej61lykh6z4ShtRzEAuNXy/KUNenNev0abbdCyH3OPy9TR
UYqO1qBJj1pgFo23kHmJt84cMniQNNGnR9FqFn/UA8JMD7KojtwakOuAopeeO7r+Jy1z+FkGdMzN
UFm1XMm68LOsDBc5fvTgSjSMNkW1LsSQhjsPZjLieFD6c5BrkPohe3XJu+bWgUV1DT4cgB4iPZ99
Z7cv5F5T3NEBoISnUik9NCDfszYqBab7cCGrwHRmmVb/h1oH4EaoO6DUBk3VnwX89fIUQ5VXBHQU
h7xGoPiLlaF5QLDAw7s3kpf7W+zGR0esAN1MRESAyswx9RHXeANSGN6BpIVuCn4CkZ06C8yyiZfU
o35y6lkmjC6GIuOW+LHDmRb817zCUO86lXSCoxHvrMZ8YmQu4r+4F0Q2DiUPv0bASPuSC61xVBNz
VEbBako+WXm4yE5l0Ke7SA0gwNOo0VZDDGeRtu0sKQg8WsZ6sw9FOTW0WCh3eZRpZlo2eUxH1RVe
pRY+dShgSiaal8lDPPD+qfc9jfJxmxlx4/kLt9SNXQ5c85SWoRKHvspsl+dNXYR+k0pO1uySutwn
w4MGHwqkyAsZ4K3r8PdI8/sI6mZZAZclyUmINZYpsCQjYpTS9NNsJQQHEoNg0gYs8iGO51nh38Hd
NjA2JT335/5eupFYTJRGZDY8tFhR7r/8vg1aO6Wu44fwQmpUMmq2S8iCK9Q4zsTFENN2/rWFai4Z
ez2NJCdStmp2IGVGOcQSk/QL6WF1eCC8IaA0GA+7WoXwY0njcDKld8PTf5krgnqENHj05vBKIaqi
qlYLyVF4bidxLSNRsJCo3F7O/x9i/l3FFsDHOMEQQdswBY5KwCXdn8SNVEgCNlifGr+wDLvapFJf
5qOWcrJT9ete/a7kl5rKw1fjWslHAeUZ6/5415cNhgOYEwX26RKYy0RUtTiWvpIqDjaKFaTHPlnx
8ZKA1vWywVaaJxKgGaghAkp5uUXg91GpEbhqTuerNR3SGoxr9A2M+1OZju/lXQYgN+6yqVuA/5qr
fnJVApNDTlWc2lILaLePO45BmK1UXp+EcInfcmPdQOCarIIB/YAQwuxljqMWYqaBpzhqkewKQC84
I5XaBZb6jdYs2IaoSKDWDSzWVeml7AnfSaTClNy8tCqhLk9KWIPryA/RLu39wFTlUbOKqBNWXU4S
FjfEPxCpzuxChI9dp0ThwoaZJjZfZeBhUaXAG4wXavZilGMIkkibK05lauQVFomF/NEpK4Wz73/N
68sayFfsDBWoQfCxrgg99aiCbl4JzugbCi/R7EPtLWVYwv1df0e4cyCnRJAMKDFKlJdb05+YKEOi
Cki1itgGDSujYinpJoo05er+jK4sP3+cQHAJ40lDpwfAhsuxdLxovFIpgiOML5DNQ4pllH6/lvrQ
HN+5xooiWD5XZksC1hTnNj9pggVoca2NgLzYaZsbOviIsWBGMoV2Y8B9BsJhKMxSNiLf4PznYiES
+aFaXH5s1GIUbPHpGyDenT7Sr7u9UEH2D9AqcTownWoX1jXbjsssDr9ISz7y4lVmpAxsoexXLbRe
CpTMUiVCBRYkNpFQcQR68+h3n33wVXmYlVU2x7J4EQFi7oLPjMttdTgUO2i40lwKtlG+R3OL+Zn+
BnbR/dW/vh0AZpGx7rhcUY2e30FC23UlVMFFR+A2JMloN2Q0rZhW+lY2PvcczYfX+yP+VK3mq4c4
DpqJWL/pkbxcvb7zUiHEP3GSU8790XKfJbGRKgCsjE/6yL+jdpG3pxQW9UiSeMBc+FCj7UE4pc9K
NTI/79d+Z/Kwkndbss4GFkKGqYkWrs2f4ublz4TVBfi2E/AYjNT5SdOKLGq7wZedrnR12DxBJK+A
kOOqHYrKyeScp3nGuUAByS11tUxdcbKXAovetd/3F+xGGRa/BBeLoCBGA8RslkVGZZWoHhfIDhHg
D+6bhPtTg4VRaTCjisw6PmCJtkVo5cS8P/L15rgceHrAfu1zvo6IVMlYgkiHIaYxgNVfJ0hhWaJv
uOih8hcSrpszRWUJpwvFMhyw6Vr6NaCrcQLALaXq+LvMP0MaFWR6m3NClO44nKE6hWotrXTJ4vOF
9v2Nqo8yVQjR+NInVsMctxhJict5baM6UK+mQSJRXf7buSWEE3kDIqosiDkqWmVuSnCD+SAVzUoz
j1e6m68GeR+Ea8+LTV3rF37X9bsy/Sw8KyAsaZOjz+WKwJq2TkO5Ux1OEVdStc49UMxHwUgzxYIB
1f3vfeNhhfUpRE1Ax4HbC6Akl6O1viB3kjIQp4mpW+xK0HqnAl84WGH4OPg0OZbdPpPXfjhsibAQ
Rd4ImSGfjYsBJRN8f4BHL0dvuhQVfr0lTi2ZHYi4qgs/iV3YPMbtZ1ycyHNv1jTtQ3ucsOAvQOQM
/QKFZnrXZof+4ifMQjLeh6BDH3TEgTWpwFli9AxMIeqZe63ehuDc31/v61f2csKzgy1pwphy3Egc
5L0q63IIcZF8AI1Gy5Yy9ZufFv0NRJyIZ1FLnS1ul9ajXycycXo/Z0P+7KNzpG6FkbZbOavXKEuE
wA0QI3b3UfNwf57XQQvm+Wvs2apCISqs+Voijk7sIH/IXJhs7rqFy+PnhM6+HYAJEo4JmLJgu8wu
D3TglbSKpfAkczx2SBG7UDP1iNuCC5VWYYEwQUAftC4kQBKCOoqyfVEJ/UuQe3kBYVCudlc9XwVv
BWSPXjhdhzYRegTpIUx6MLrabIDilY5/GW6DfAwEdRv4qbuqo5CHTuwYjxokV4DRNFqvI19N2wQ5
A7k9S1jQC+WTBsHtV9kfoAA6TmUAnIKR2KGUIDpQupGom6jxEO7Ico76oBAA68W4VJ7+0JqLWRfV
8Vs9VlC4Ausv3fSSC7GtuFQEdE2i/qXjG7cz0kBtQdWQhIRBbxgWelldkJRFapK9hqRvXNg2ZRyM
/TpRpBX6ewobIKGoPfQlsoQvocogVgDHVZQugOwd3sukq1LaJ66SHkbcdS8N5DdHKgNgvYuEOC5Y
XrqJoWZhFxlKo8GDqitqbjfykhfRDqW1ylCxNpEBG8XuXVX9Cm64SYv+WiOKmW5zoyJ7b4kOlXzK
N0pWWEEmg1Q9JFkrPcGcLt4NLtBOC0X+GydvMkCAStQkJg900OVVgxeo8kU4pJygMfAQonroRW8c
6T/v7/vpcp7tSLQP8OdDz0gFTnJ25hIlARXU08MTpygvnFsftC5QF+6QG2cLXZ/JSQn8JRztWSzq
SkLryT2HolMSshZS5t1G03ujbM/353JzHIw0+QtDXmtuRMJJbg2ufRyd6hCVL8+3tGAruwAaL5Fn
by7ar4GmoORXDND3CA/hDAlCVP3upk9j+XR/Igt/vjx/44IcjMwhi046id51nqO62vwzbg7uSP+b
wjxg81SuVbFzo1MPWh0PMyFaB43V69C/uT+XG9sYA01wQ9TtJrvpy7XyAhnxJldEp0bOd8NYrPJE
LGjUuOv749x4FlHTR3iEpB7zmgvfuEWOzqxLNAfX3sMoIpXJFUjqqZuhdurkD5SFFiZ26yOhdTpl
JghDhDkxEpS81EWpU3ek7lHQNpDm/i8DYCLYzUAfSvMkRORbwDe8FgQ2fSdrx9FbSqxuLRkEWSYP
GXVS7plt40ap+7gkrutktchc4ciNAw2qxGokqAM+yQW/VBS5ESlOLR5U4kHgh9n5bEABgqqSWPjc
FLslA3RFZaMJnsvuOW+HNeR9+8Jomkc9s7ThmUfpVU6oq1tKkbNwyQXielui/jM1BCYWNFoSsyOW
ZW2UgWbPOQB3MKnsAX4EqStcIPlME7q8XaHh+tPx0NCg4X8inl8XBZGHVPaVODipNTJ9qBoXo50+
xN9+IFheagX8wpa5UYMkuPvQpfwpv0jz65xwPIytIjwa0MJhlZ/Ysv6ifyBxhYZQI8Sbkfj7EWnC
/bN3a1jIFSAtQVQjAm40u+FDImWZCpPHUwVxAwNQ78RKECWbrlR2JyBP0jXRux6RSeevoeUsPOlR
umRmd/1FJxMUlEIBxQGIdi7/w7UJKkXVGJzyYNDA6CTYzHXGrXPFXWLHXn/WSYFvMqyAGAm8xGaP
JmSg3Dhtw/REBNjPQhOYotJHU80Zx3gLQTOQF837K3xrxCnZAY8BeQfuuMtbtPWCRAv4OD2VIvpX
dNRpKu083cga1srwticLX3RpvOmf/9q4kpIKUqRgPFkzEn6EqpEpKiakM3GNavFZPN2f3o22C+Qw
/ze/OajHjfMxiAKMxwlMq99UGNA3Wx+wuDpfJSDFuawN1nWR4ajKzHfqgEGk7f5vuGaxIcwCbgPX
OQIh4HCmDfZrzkkV8y1g2OlpqkEru3I4tNyb6+2F5pxk2yb/qPJ3HUab372Axrxm5jVtuj9RwTOp
RwUsQ6jrJZuxXGKX3/gW+F14QokyFeHnhc6wjoWCqGF2EiDIVMNWDHeV3ed44aJdEe/JQn55HUVh
GSYvHjRLgTSbp7hp04RqCdWikw/kXnQSNbzayZOXLwkL3ABrI+zUkcuC1g4ZkrlKYVWV9RDCY+bU
1W+yDOSGu+0M7O3E/PNdmPp34MLk8FwpOxJkwPVvi4UA+7p8JuKmAM0C+iQTYXqOXVO0vi9QQJZP
kICmbfUYFAGFG1AuEPztgcCSQg2P+pBStXUXNtv1jTmNDR4M9EORDKJ0drnZOmBpfc7D2Kqwl/M3
WdxIXEYlfo1yvJSdasVChrNwqK+eX5CU8NxNQiawkEU753LMCMDXyIsj/SRCib5dx9y2kBlYetIS
+OHmQEAnAwk6PXvzhY2GGDgwN9ZPg//tOmDO915Jwc/wS+v+mb2+N6Yp/Rpp9vAkTelVsNvSTznM
0LMXKI8qq0Klzankd73M9OFZ9P/6ioyVXTUJOAdLUiNXp2Wiu+IvXQM+E2s6uyjVLEqDkYsiGFdF
tP/M2scBglHDorDoVbQpo8mBzgPqa5MuvCRefju/B4y386LuUeP88NiAcmeIBfqz99fzehTMYGLM
AQ80wcpmy8l1FfEGL5UfgxqG99rRrc73B5ju0IuACLaKWKofwDfCrzkXWVaGOA65RoZU8E6okWFz
LND+3B/j+iL/GQRcfcBNsFw/m+bXRZ4CSADByFF+rK0++iv/TVuKO1yXPhL3IYrWSt7TONp2CQM6
mgoOkGO0nORIdYWqqFnvFoV9rs7D7AfNlhV1BSEcYkF+LJ6TwcygkxHKuy4WLViQ35/71QdE1UzF
gRNQggdDcJ4Cy1HdoyklqzCthwxJ/oIi1v0BrnIGBbA7NA9RfwWNFgj2y30ITTQ0z6HUf67QOzmX
GW7Hsuuh6OyT0NIgX8lAjZBPre4viZddnbRpZBwCGHTibUJL+nJkXwq8dgRL50yytQYhi2KvP/wH
Vt7PKHiN8BwgiJ6fM9cFeDQMMT+l8IGFMWGyTms0m0Jbrsa1SiIjtoXas/99VSfDBwDGkBYBrnQ5
Nwl1ixpQEO+MegwbVcjmSSxPoU3r20L4IaGcdX+8q2MImVaUO8EiRcMdGmazpJwTg3qoamg8psqu
Ch8G5dMd/jk/xhh4ZnDGAWVEV2C26Qe99iR4ecZnFfiYXmpptOSEc70XL0eYjt2vcx43YViEYhmf
Wy2C0vQh0VIGhVlu0jw8oZO+sGhXblVIkWF7D+kqkHsAvdBnXykUSdhUihydK8npG1ZzSOdMrztx
0k5OBVNBFOEm/DoDfqZUrLAaaCo3RlY6fb5TfejjZNa/f0acCMC38bugejr7jKWYNJ2IEOqsunB+
xX0KVicMh0ygR9/uj3QloTzNHUUIaCKihCMBpXO51nkU1nkdFMkZReQBGtKZl3/JXRNwrPG57IvU
gCQbPqnHnURI9TqI/aDCJ9Lt9qpQw3VC49ABByiZiz9ApmyKhQN03TuY/b7ZUoDnPXheUSfnKNv2
6QAPHI76o7z2+MAQ489MsAAUT+nggRrx5PcItTrn/hJdX71YIRWoc1RqwHKel2sUPuC6ZIwneVsI
DvUtTODkJXnxG2OAIYCiE9DtMC2ZR3A5qC4e/MOSs8bnuY3o2WOQXNQXttWtj40AgEwOmQJSznkm
pLs9SYcyT89u1XRHnSvFV+A3SofLm4b50++jAt+qGhV7kmNl80rwqYi8HlrwKq5Pu9YSeKxWsLhE
YcnXK3/hF14/8dCPA1IIjSLUG1Dwm+VqtUsGL9dIe+ZzpiG49MugY8XoFN5XHVpdZon6qWvXoRg8
cr5Oi8Y3hursNT6Db43nGhJnwjKJ5mggLpna/XyEixhn+m14fhEYili8eZWLH/kCAoFld+YgcuwJ
Vu6+w/UW6lgn+Nswd1wNaWVGSgGWuxVwwdptYxuqgmlSUC5jyWuvv6I9gZg1iy1VMf1kFfvfDSxj
tCPsik382025h21IgB6EDnQiTEzVoaZZbnLE5HgEhvkrJ1uVsi/yCvZ1Hymfmf4h+Epa6Fa9q+Gr
jg41amv39//1bQwYt/xT7vpBv85uCFwFddgKSndOii6lqdqqJt/EvCWHwXclF5PXhvbZNly0kEr9
PCSz9UZ+DNGT6eVEwDd7BoTAVQHJ17qz0r+4CrB3vJV56yw9DdmJDx4kQgP3We+fA05iiMtzXTDz
o/SurkVuk+z4x5AYoQbLkEMPAzWPKcLRr5Bnr+WtrFmKagj7ISCG0DuwTsnN4EHULRLWNC9pv89U
G2jQQnrSv0TduL+g1/1+vDQoaeEYaqC2QT378s5Nlaojbsl1Zz6CJgGUVEv5qMuwemNEtv1x3xQ5
VQODOAqDr473qJJ9UfaUhLZ2SHzqR0t1Pml6s+dL/fsXzbKdvgRIf/Dd7txClkGwugKKfA+RDqX5
muU65NfU3eAZMkq3O3Wt+m/ts+vTkntQeNA1X7nWIBlztRU2437wzZEYYrJPZTwOBqxJJHcVxQV2
DhwKtpDW8hdavFdBD4qDYKtBkwc9PRAwZyl3JJJAztMuOocup6x7QI1ZOfaa0QEDtHAWru7paSgA
UxBMAoEFYsXll6s0uLCjmBfBgAEVOryKDRO1OmT3N8i1IAiGAc944m5Meds8jBPjMJEyNERhlxUn
H+i0RFB25gM3soVCzRSWDQRl9LiWS3uMm6ZksRwHGvq0A6DwbQGEIuXGQMtZCgLwwFJ3gB+C65MO
XIKaI74dqClXWLIv1XjBXfhY0x41czDhJFd8LHJJx+eEjlXLEnWoYpo345AysOg73EyAJAUWYKPd
W6xzoWs1Y+pLDGiC9m+QhVBl93UNVMH7S3IdB0xXL/qYwKLgLsDfL1e+Gcoolzx/CokOtdVVFqoq
XUcbq2rNOn2Wt9UnkDIA0ix88R9BxIujAfIyYkIIw2lo20I38XJgD3ET36somSU+iz9LIzCq3GwB
E7QT05NXTbnNCtYCnLKB3zTUB3qjlRhvQpnUo/2fLKFkMvEeoez+nWyIWWwkC4hGraTJXtuLGwAH
va8ioiWUdN5LCcBiGr52uxTuNi5UNSBhuI8TnQor/s3VbNggyC9axPz+DQ9HUJ7r0W5TM4zXtUpb
bwEAdI2JQisHojTA52H1IaIyHYdfgbjCgafmFzXI/8B7KV1rSdLXIDs66AMpb5TQTSxhwvOoN29F
3i4kpNOVM1v36Xqc2OOQ573id2AP9hkPH/SzpNlV9Zw3D1ptK098/MQ3VrLUYLk5GrSzcYNASwr4
o8uZDqj1pHoqZ2cE92BSQPWRus2xq1Zed1iiRv0Apy6nhvsD3X8gHwHxgzj+5WBplNSB7ikQ/WTq
qQLAL3ty4lNtxVCk233umpXGhu1Oeq4VRvb+OxxzAUVa3Ng3jtTFz5gnp52oj6SDssa5oGtDp+ve
4N4j+hmZGatWHF2XVmtYgHEUVEaT67A3fKqsOXPtW9v1wDwD5RXp/agcXuuUNeL23Bu0tbJVYu4V
ykO63fRyczWuGvu1so8ab0ofqiPgvrFlb+Pa+k5C4kR9jQZMM/pNYe/RgtgLJ2AyqQe5oId4jXZi
/aB+QwDXWOMk4V+Aede2p3B4o4Ud716+YUXVG9qhNITHKjXCh9ZdF4dTustrM3smVsZq/FzuQ3tT
QgqfNhqmtLMlazj1Fct27obQxBZs39o/ZJrts689v64tO7e+dKoYGV1jizN+U5h7aKuxIFr1RtgA
jshcprzz5rjtjwVtH4+a6TMjtUydqcw3cguo0dd1QWE/SiF7Cw0LeMZZqB+uLcWG1q0O/XIKcC6F
Wczbzl7hWJ8ATzJNgjJntNcdb5un1KOOtknMiP7trJy2DIREZGWQLjWggaF/ka24ltHQSGhuHx58
I+vpWg3QsULQAJFpB8jMU+canwrrqEaLju3e+PfE3rwU20NhKM9HsTVb+uiZOM7JOWXSmjMcd5M/
kTOstsyOfnYWnnCTc1zT7ihkiOH2cmg7A05P5rrZPGWwSmGK7RtMa9bBOrDIIabMrAEkYz7gXDDn
oNgjISRhRqNl7trMV48dldY8Tb8/O0M8rj6fuhdFotTfGGjor7VTb3obmforWn6pHbU3KhXpCOjn
nlEYyHsw4mDSBwKmM5GoVVquHX4Rpq/DgwxRSWo+gspiFkZk7DKrZRJ7aaG7yMgmMr4bAf54q5Ku
N9Kejc4hsHgqnMonn8b0nOD7Cqw9HNb4P1sdhYJ+RymqDvgthsew+iv186DQnDINfyhWgmOvvpG+
j7al0kOK/ymY24RaiHxeuNhcfbpm9t5ZKEjShMq0M4Lc1GPzsHph8ZdsH7PtoWGYaREzwmLDDiqT
nHNbfxCELfyyjOjpaw0hLez8nbtj9Sbff9or0E5y+smvAJ9ajcTa2PEmoyf900up/x0Yw6trPZGH
t8zKn5rMSDdZTUMDB42nvdmzYUUle7PmUgO+ChrzzYal+4NIbaZ8vkXsBIrYCXAtummMqmJ0FVMs
7YcVMW59iFH6Plbb2CwjSldrE1pihm6YhHmm+ABOhxEdc7oamIu1+f7yaWQj0t4+fb4mx2cYfDv+
Pnwz0t4aVzwOQxPvNyrmvxAiTCHA/Fqduo2TOuMkujR7rQYIegiVpLVnAV3qwciIKbrsj7fmK1N/
HlyDTHvv/phXuRFeCvARUBYQUT8icz3yGAwX0ZWBextY9dQ0zwgBvNxQfbN1v++P9JPtzGYHhCEY
Y2C5grgzL9Skfivmse91Z603guAlkLBLYWtMOitrV75qNyBkSEaAiFChoXAMBjoqzId0Bc/ixHRD
fGWA9iBFEvpGOG7K3KkKm88fF37mjY8AtVA0MtC0B2dKnSVtbYRWeRllSNrAOJUqU4JoIFhuSS7R
ln/rNUvldJg3ZAy2cNxwdOM/CbcayFvoA9SYbzLw0qS0bakKWp7vGRq/tEumHzBfx98/cJbqqGHa
SqgsdGfpkTsWm7jCGaog84uQ2X1V1fVh3Ospg1Jei+WrDX4pnb6GGmugOoDhif+ASwaZuMvXXw3i
KMkqEaZddv0JOp5/EMm6yiz8VZj+Kt73T4o9mgPtlrCwN+I5DA2MNRgkaNUgC70cWopUqGQRJJ6w
pMJJ1hquHUGCjMajmigyUocm02sjT8ggIS8tgoLWcSmAXTtojWq6jVh/A38hfNzfM9J18IWfhcgL
4jwKnDN/WDq/wkx+jLhM6KL+HItQIGdCgzLjJpZo36B57AM1BIdJSEJFxkRCCLVTOH5AFr6QHFjN
5vGr8qbHeJSU4j1G0yel4vCij5lZlftM+gYojYEFHYjvYLREIE70aBYyCNkO1TpETq0uhK03bgTM
BTU8NBoQMs/nkikhTzop7M95zEL1q31MM59Kb9Gj9HR/1W5/zP+NNL97CiJ4pShipHCtywxVcd97
H/pNJDIeX+9v4NvhyPJu4caTbp0f4I+m/jrURa6EcTS0syOEjT3aNTSCTgtVB3MwS0hLPwabcdfr
tF3DVlpmyqvor2PfdnPEcwqcTmjTr5BHVEyEwD+wvn235xtoSOAjj4CFrzXP5jbIMFv1EGtGk6/0
JWDcdaUAm35iHAngJcJYbhZ411yUJ0Mrd2e5dWNUtXEV9VNHlBuRztz/PLf29O+hZvdgN7hwDGxQ
vOJt6RUgooIYBDEQl0CC2xrlhdGua2W4VND2mTxhQbMFl+TyZJdFV0mchJnFkLccaybIvhFDG8S3
mxHgbuP/SDuv3caxaE0/EQHmcEsqWs6W7HLdEK7EnDOffj76YHAsSjDRM43uRqML0ObOa6/1hzyN
1/GfPrlDidBpmlW97sYfIejQLnoM0xtFvbOQ9HBjO70Jqr3meTb46hIbLYyRfjbWMc4Ork6K8nft
/6jyO8v/M0Y7Jd0N0caPHlUPK+bOLl3ttlMfxOo+7HduvIAyvNSIm/pIwQlIx1QXuXAhirWyEE2S
VMNJ8e1a2Os3QoCJgQM5Qhd/ZI/4wAXv9Wv9rxhgjvA+3ljHEaX8eywBUqdc0oK+zON9fhAq53g8
kRSe33WlricWovXs9ZWgrV1D5Ane2r28lwwi3Jfe36WFnd/gQ4D2YkEMjhdP4JQ3XrgxlkpG115z
jA6641y/5CrmSUV9bERDLfiYvlyZH31zKB+BVBWlU6/1Y/akbbDcUOV2YeFdb3aq3JKBw6rn87j4
cnaj/6q0VcQ6j6Jd5T0Z9Uv4J/GUrZKs0xZVnlvNp87pqFq+XyrMXDtqJ+eS/9v0LI1q5mlQqgPr
obPuhYZSrt0PK0s7DPlKWiKlXuJ6prkGoUGch70Sx+75BosagJDjlLPl4lZCp4+c+kEdtnVyMwy3
RnYCvPf9AXLtnAVWj/EIgSVagMp5g4MvRm47pWRr7Q96EKf8Zzo67cmqi4WQ7dqhiIITKwa0FCbf
s2HspLpSyDAOx1pslXUkuuWqDZArbfPOWuiTNIXg8+BLV7nmUc8mCJsLSmr6EFRWnvTHJjuo48/Y
5VpYDZjGr013FYmPOkLO0X6CwKxEdfv9gF5rm/IuZVXqSxQ6Z8GPWEpKwxyyW/1nZZKN5Kb8voXp
+pj3jkI/Vwv4AkZzdr14WZSrYY9zRdrBiGw6R+PV7ek7FDYWBvJKCokaGWbAOoIEMvjB2aRJXVUq
LiTFo77VRNu9gf4JdPRlXLHXLNv6heMtSvhOfptaPEns+sP7nYKGqWy1uGtfwyWq4JVg5Px7ZoMr
1GMtxiPBSBZZWsvbq7D2UqPhrSLmPForyaA0W0pFcbSG1ryfOPSBLXaNHNiuih2f3akJzgHfz8e1
r1LRB4cZDhYcVtZsD2mDCE67LYejhmbLplfTj6LVjFc1KlRbq4Z+C/brNhalBt/eyt20YlJu1TxX
d24XLUliXrkt4El8+ZhpfX45KVFyDVqvMHseHqG1j1MHYfdWddpNo8GM2rjvxuDAuIqd/DVZ4akQ
bTSTKp+jLSmbS5exyfmXzFLaDVgcqgYGIVyxEm7V3smUrZHt1MjRV2J/cxdSTR3uDW8f1IfYkbei
M/wylKWb4/L4Pv+K2RLGW6IrIsliPGSbYF+Wcrtr18G+MpyBrEkS2er4KFlvjfUnbDd68IztNCD0
on5KtGaBwPe5+c+3Lh8DEpcXNnEZD7PzyRG6IWoQCGBISBQapD+tnfFipD9rCzlZFIY3Wrxp262w
SSI49cjqbBTTLuWTIt0Ioa0kb4QbfrWhACuOByMnPVnf1dE+Lx1v4bi+MmygwHhZAGlG4/kTfftl
GUWSMmjl0A/HRn5KhcqOrXu1lOym3qUelsz5Ap/oylo5a242S0Xl8SQMaU5hYATTsNX0qZmqqlJG
GvPNtRonD16/37eXJzV6If/bxXkwC9AyseKoG46+V4L78Ffl4O/+/5qYPcJVtMQHOaaJpAmctPxF
BeX/oQHeGQSGwBKZrvMFZRlZ5TXTNJkROVneSlW2sIEu721G6UsLsyUbK2ajAAocjoH8U5CjFW9e
OyAt+n0/LsOQ81ZmZ0UlNLlnTAOlYY1qNryuXUKf1HKs+LdWLWzDpS7NHk2uIPdZGEjDURyxelJ+
d60GZ9ZduKavLq8vAzdb0lWspXoRi8ORoIh3qUeaVpd/fT9sV9uYYNITHI9TZTb9apA0VLboicvL
2FT++M1SkfjqWH1pYTb91GILLTTohVX+0Iq3NF0vGpdfPWr4/IkOg7nKPDLEq1TDgz0Yj7I8/JbD
YNVYveP11Z+mEOu1RFG6crthYXau9gt0DWpBKAGgcHy+cdQCQTk4I+OxLO7c6L6sHyVhSfJxqY3Z
CmiyWgqyKh6Pofkra1rbkm+ERRbeUiOzkEi1YjcWrXA8xoBnFWXf5tK6gBb9/UK7OkeTKhWwAx5D
8zkyR0HoG7EcEad5Ur2XLi1uxfzkavB6Wm4Fd4mwdHVhU5cl8TM5Qs1FIWq18/xkSGlP/psJz6V6
/L4/S78/jeqX680LOlXI24ypSX5G5kkXFsgh134fUwZeVmgVitY8+1qGMrz7Wh+Php79UPzyh5X9
Z+ldWJdQbOCBgBowKF6fd6GL2nEs0N48kkG1rWHfaK/ZsPp+mK68u2lE5WmIxRtgonkYIBphImcN
B0wXwsB2OgsRdVx4LfKAaqcWrm2IuUm4n5kgDJIuHsKtPlgWaiGSQVW1b1XXRiUg3hRxNi6RJy4v
DcitFO4pcYOnJd18PgIIl9VxI6e4PzVO7L7Xdjk8kPbylQUa5pVRmBqi/1R7YNTO33RDbgVKLmYE
Q8lKhKmHHLa2i/vb2HpRipV6V6jbtAYvZlPRWpiAy+1N03BuFMiReIHNMbpdGHdCxIF4DGMon/j3
tSgIalu53asUFqWbYKXoB7f+cRLGR7SCO3MhwLikWUE9/foBs0EeExwsEFXsj2qwN0VgW5HTbOXf
5WsD/gQUYWH32xv5T38Y15r/A5W3hQGYlvF5yHzW/jzhxPs2xjuZ90y5aozVgHbiM/C10l23JL1e
rbvKt5tdtnT+XJ53tGqADiUPg97ZfGnFPQ/FTo6HI+JMsbYusrXG8yHch/khWfK/u7aMDXCHoDQm
KKo6nSVfziImXsjcTh2OhbIN6q3groe9+GbVC4nNK1kRuA8TfA0DZzRG54h6I4y8EsqaeHSfBl5B
yVSfdf8lK/KEfvbRubY3rnhlAM2zbgZ1IcC/0kkdUW2dnNZE35knLYRGaIAj0ng8bCw77u5190M8
GP9Zzwn/Jah46K0TDEEUn40lZYOkLGJDPJa8caX18Bz0T7X84QmOWG6tJa7jJaR/ag6mEANKhY0p
PJ+6IhflskPj9Ng4Hd5Zu/wxT5y8AEprrfzk0I/rlnw1Fn4rtqicM61KuM6WCm5XFiuSuGgXTPxT
pna2RY1aEoee5Xosm5tuG8ibGoncrRndmsYCSP1KqsNAypGiK1j+TyrZeYczIakyDOXlo1avxfI1
CrdGb/uCU4JiBQ+JC+dKXuX98ftD4DLjhTIYQQAYxaneNY8GPDUFmhiUytGSkLNfZ4BEOvGlWELM
Xsm+ggEmrY0EL2QhCk/nvcMbxPLcdhSPg1uN65ij792L6ty3w1y07G4M5NvMtIZdYOGphPeIfF9V
Q7lw21ye+HwEcSlUbVQVCLbOP6KMMUsRBFk8YsUYxlOdem1mb98P6LQNzg9Vk4uMA479iLDGXHzC
QBBHzKpCPvbREQ07O2jUhYvragvAZEERUCW4YB1HmRxoaZPLmNHDp+SW1KollOyVgaKOCwmJnOBU
p5lFvp4pe2pTyspRUQEltLsWsNXi++fKiie+mICyUy1yqmifT0eoifU4iIl6VMp9aO2aTnfE26hy
wmdwNPptMzgNeodL8fblcYkgGu9CXKimgFucHSxSo/ZijPTEcWhXqb8K4kN/UPeBtpACmYZotg7O
mpmttbBWE6/BLZDibjOurQbwBDrQH3U/Ic8WNvGV5BfCZ6jf45ADKEGd5yqECvZO1rnWUVkpdrpN
b5N+NW5HxzsJD/W+fdO21SlELVmzDe0O30s9RRjT8Rqn2Y/P+c/YLmt8/I6etnX/fr8dLg9QtMWR
GiW2mzRx1dkci3XvJZnvu8exAFx7WxvJPlNBw6Ib0MTxxtBX37d3uTloj2w69R3YMWzC8zWVgA+N
xtJyjyrg6VDnYb1whlzOK7ISnGCAeFRRhE103oDqIrHdVqJ6jGzAiil1EEczbFS9I/1BX+LRXa5V
GptUO0R0Q0zKc+eNlYOC9g8QlGPkP8nJbdusBsHRBHthrV7y7dkSX9uZRvVLnJTUWSa3rqYea0yI
8gfzX5uckJez+3RdHYdDY94sCqJcXjznTc5uVssc2rQi+j0G/35U8Wsm3DTmwpV6ZS0QOHCzwWsF
rvt5/nzplScWOY5KinZUdRRoNaRzut33q+3K6oauD8t8er7A9pudkyKq+DXeddoRGoFZ3Cfuzfjh
x1trtSQpfSXCtLi5OC25uIDHzQVFeexpsgtR7jiA0ftI8o18bHei73jJhwoiT7ez0H4Ziq0SbL/v
4hW003nLs7Vhhp2nx76mHfPfKDqWR1Xe69ydDU4FKRDQd/PdshzRPSC8bgFnfOkWnimXgrnsWZ7H
RA68l4iOZoNcZYbZW10lHE1sz3vAmMbR/FUK2zJ41DLblfKbTnnPRsOmWJVkm6h5wtwksHo7EJHA
lUG232lhaYcMU3xTqbsovAWjkqQPrem0/R5bHSggx1K498c1jvHxX7TQFsZw2qfnl8FZF9TZqTTk
2VDneikcATn/U+q9jJdgsm+sO7I7+ZOwJ0PaNseFRqcf/a7R2eER+4nhxxaNpg0H/ksUiyvvUVee
qa5nRWnnwrOcLvENrmyIr3M1z5wUGDHhJpELR012imrjmg54cav52x5gt62Vv0W5b3679m9Ds0fV
jlYF5k0L3Z5ulLNus06IMalQw/IhdT87oDUx63Xdld1j8WoFton4Q/tLdOpfRbIqrRdBbOxlvf6L
oZ7WJpwWYiVMVQkvz8/PAYV5wW1YolW80+q3XkS78dC9eJINQq27Ffbf9/HiWuBRROmdl4lOXQJJ
7/PmEhGxZUsXXJ4KVNpe8/QgmNzm99bSEroylhYpQkIL/oWi95RB+HKCZmaBhVEaCccCL+D70LrR
3bXs9CYu4r9rB12wvPvPT+mpb9PTD+47N8QcIyRJWdS0hSYcY2/d5K+ZfhC9BwR9fGvTWFszdvT+
Pngnjd2122qJX3txY0yN8w/4MqScAGKd9zcN0QvBwlE4ZtJDC75VzNKFo+CyiMzPo+oIHQb2IFnM
2VKRctfrh6bxT7J5z/XnJOFeiZ5y4YeuYuSQbgQnWWMc7rjea6q8mwdldOjskN9o8kFD1NxyFw74
y+Bx6rDG0iUUJ+T/LDZ/mWTZksoscA3/NApPfr3viye1O/X9W8WlAoc3c+TiVYbGqlQ/WhnkMW5n
oz2+ht2HYTgtqEDEP3G1s/P4r9A5Aa6pY7bp9DsKzm3H83Uxb3UROkwfPPmm8pjDXmEu8uUZuQtb
rvVOOMy5K2kT/1ANx7AReB4b8qWOqWCJsi08Z+DIwQTF+/f99vtMyc+OGDRYIJNNQBjKnLOg1qg7
JKkKzT8hDWvnj3iX1SsfZu2++0BNrvsYa2gu1euY30nFe53nNkA+Qu9fWQbLzkYaYaVtEtVON2bt
gPqGDqOuM+FjfC5OieUAoBb1Z4LkYI1mgqitYSMDCJW27q1lOhbKKXv9LR+d8T7YNy5KFFg4r7Ib
X9+48Sb443K3Hes7uBY8rhNbEcgSr/yPzluF7p/vB+ISh4CYG+MvA0hG9hqG3fl+SWRfRZZGZTGP
d+S9AuCqjw0oOq30dgU4lbsAMGNsZy8mbAZhp7kvsGDb51p3miVw0CWgZvoWQDuA+SyCpDk0dKAi
nI5DGJxqnhX5fpBW8QdDWfzVws0Q9XYeHUvPkSWQfjfTqQzTOpyczu3cC9ZyvBFQmXHSaC21b91S
zeLKrof0yF8sWo5sYsXZQOVhAaQ+CU7+XviBOr77WIU78R+G6t69S7aVFxFgXOH3+DeJfobiHcBZ
4QmeyMLj5TKYY5AmeCnV+UnkeC4Sk/W9XtZdGZzi4dF6YZ1qt8mJMLIZnoSJyD5uoO0Q3I0r0dwW
L0a7cLxfkiD4AJxVJ2aBOInazgYiwNmmlHwhPOG/27cOkvyZ4WR/K/ctWwvDoStSZH5au2zuuTyF
8rnPNoW37kw7++U9RNqdK3DjbarwIXyuS0d7/H5BTxfn+cY+/7rZ+V/2fjUq09dRhIFAgDOEmHHW
QSjInl3AofXq+/YuSwDwXHBBVOC86KQk5naBRTk2A9raySmUb3N/pX+I7roJV4V4yO5cd8NeDo5i
uZMU2z9loTMWtrdEnJz6NOszT2betDgWk5G/WJp6XvduGKWnVPxncczzvFzo5EX0i5gck03Ghesc
mZLZqEpuEEa6V6an1tw3T/1B2dQH64aQ3Ct32Uo9CM3CKpvu0HmXkOGgcgesFx727HxGc6UWFMXP
Tm75D9BsX7+22X9lCdAn3EA/BaApsFuzPrlW4sl1W2cnrhycyuXRTsOjWq2lV2EJwHGZJ5u1NQsZ
8rYIY22sspPxu0PaAPLawfdvo/BVqB/0H1XjYNMZZ+vvZ+3zTTIfREo0ZL0R8pAQkDg/ssKmUFIr
MPKTDwVv5J7Bpi3dt8Imbx1fuW2rVRKtxUflX4EIEmF8HaHisROePOtW0H4GmI3Ikl0guZnZOiLl
IYoCTpzuDAMNjdem2o+Y3VT7NoBOeTNwgeFRNhBOhE7WvLhLjlqXK4JkKUfvtAiJuuZmfDk+Qn7Q
dcXJD1aa9jNL79Rm8/2AXZ4dNAGDjLwvgM4Li7k4rVzBtcbi5FW13fcvJbzH4FnEx2fYp0/68/et
XdZHUK9lV+mTpM2k5zdbFJAjlEEUq+KkuLB+bPTe271fbv3mHs7qqnyWnrV1bltRRFjyRy+2wsIG
uNZdawrA2ANU1+YbIK9a1MO7ujhp4yp37a43t1GvrGILL+uPoHa0aon4pV2+sugyhVrePmhukMM/
X5GxpdRu0QzFqV0p/SbjdZ+iGijJa/Nf8dqQWIWXu04FxxVXcbqWgk2DwoDqjM+xjNfyAdmjSQvq
owjtei0DNA/hdkZOaeIZ55SxM3pO9dj/TXOnR3yu2ef5L3hLzXgHDaBMdvovuXJaYUcJKiece8wW
ckmXvBxib1CuPCQp4pETn7r/JQ6Xejkwx1aD0KrYIpyWuHwLE8crNmU0OEqHNsNWRC7F30Tvg/bc
qyu1e1H+GuQ9tFUXOqllVyOgxrWV7ELcRCrTVss9pdxRXolE77ITGjvE3X3j0EirzNrwP7V66Tb5
xC2fHxvnvZidvVIR54hr6uUJrYHAWhnji2LcIVttjbfVv/EXWWge4e42/ZvFtvc+mvsw3EjG1h0c
w9xVIY7rN7K4HVaDvgrrXZdurfExFm9VAXW+Tek6/rOmPGSPxs/gWUHzRXnzOp9AwQ6Htfeg/q7d
tZHdxjgQvPXCodwiM65bTwZx8N8i3OKvLgSvkbWtoodI2ozCzo02suaU9xnPlPx+CHMkugoHeahx
S9bT51f8GwE+pu5gml3eVgW1uY3UOkP36P9Cu6iwZF6i/P3YkWP0l/Q6LzOzLAoYBNMFPRkKzbMZ
Q5kpUSUY5UmEFp5W/zAzsvWX9Fnb8o1QdxYeg1cCxLP25pw0JRX1hHVYnuSn6NU7tNrz+K7edaZT
VUgwvo/DnnM9W+FRmmm8L+SX74+1z5rPfPnoExiKyu+EiJqlNrRYTrskob/WofjQnyqnP6SrctzI
OjHhASEm6JzoLOxhzjb/xLccytCq4KF+X/8RQ8f6beySJLE1xAiydo1DnWuDsLUKB9qWhT0GYxY9
oP8kbbvx1nXqVbJq7z3Zbn6FTy0LAp65u6TYfFn7nOYQDRgM3sDUIN4729jdEFuJEVQnLIn8nkvx
n55ZjpnGu0a+FcXCQXPlvjT+cyxLq9wNRPq4wBPxn7dqim2iBZpbniR1DS2see17OP0//YPXvuhL
iMzL/PTUR3OSgTQJZS+cJApVJskphNXJ581V/fVreaPXd2X2RqpVzXdj+Ftr0WsEhuHdwBlM4yXq
xkXmcfYBU87sy+mJCanfiVlUndRoH0uTKgVCEBFu04dFGTF+6WKJfunqbIlSLFGGRKWrYrSXEMEO
UfnuF673Kw9Gbjie1YQS1H4u9oGe6qKr197nmgmr90I7xtpOe0giKqLGSR8ORbMV8o0x2AAweH0X
yIz567p/7ynmDVsxWAD2XnmpTB9kEA3yOaTnZrdTYXrx0OqMr8GB1/j3/QZbBYk7BhJEjGdL7gho
SZkAUEp42I8xbPX4JtWc78+Ha7NMUEopES1V4o5ZUNq4tZ4XWs0sq1Ski43rv47Zb7e6IeHxn+2c
WFHU3AywSqR01fnDqMijCCNfvz6FiHv/5tgXSKHwSCbBRWrl+35difFpjKwgVSo8iskLni9f36ja
PhuL+qR0B1P6Yf4TWhnU+UYiS+5tFQ2hU29dVNGNHC08lq5FkmdNz3aOpOdJHiBzeip/S78iRXGU
YaUiUVWbNubfTmU36ip70bVtf1+pYO2DCPuyg7kUol89Qr4OwWxftSruSKJU1ScXvZZuFcl3hUDa
JiTF9lTjG984SNyLkmO0O+NotQsr6+pNa6HL+yk7zpE5mwFLGd1MqJv61OBBm+SHXF2rheP2d3mt
rUsrdCrJHpB+cfXjwtxPvzw/UL62PJuAIYW4UlFJPIUVeliTd5mROAkCpiKp379RtRrrj7T4nQwv
VXOQrb03vIGU698XPmNq5uIzSGaq5AEUQB+za8qPgkYpMs61Nvo53LVIGWx6c3pYDN1Nuh4/hOwQ
qXvDd4If0oOJu16+FAFPV9LFF1C4500B+ouNd74JZD0KFLlKqpP0A1TgY8d7upYRzBLXYnAI16m6
dasthb6q3wwH1y63boxOTfi3JkC7KUtbXAU/hG1/h+2c1jtGsKXm0/5n0irHwoQu+L8fOR1RXy6a
3C1kK9QYJkyZB/jKEISSQ5GTDPecRa2Jq0sDYdFJHJ4lMtcMaYw08jXgHSeMwpyMuNN379NwFRoL
cde1cxWoHaBn1MwnJ8PzTsVp3Bp501Yn80Z66LwY/b116oTNQ7wE7JtO6Is5/tLSLCyRxi63Yp+W
6hS8T5cK2sarireFtTyt1e9ama1lTwmlVgWnceJVehJ+6f/CYpd2G1m51VNbzPb+XeWuvm/zSooB
DDFCl7DMNKyyZ+dH0wWearQaQJvaX4ds0Ch/15T/Pk9M0SQrjDr05IN6Pk9WqSVdEgrVKe7eAgP1
ofYJ1VHk/BTi867t/1/69KW52WR1gR8Xo+BWpyL922ArmJm/8ihYOHmvDhx4Uu4+njow4s77RAwU
jrVOnxrLiUDNIg0QR/8Z0s+WxX+KY00EY8l9ft5ILvWNMIRhc/JcRP80u6/BSC2pU1y7Ssk3WqSA
JpjsRe3ZiEarSdW0ORnSc6A7WXwQuhvsU1ZQ2z0VGS2oKkK1SdDnVbqb8Ye81Z1g86oPC8mZK5sM
RDDcCOxngTvO08quUphtJGbNqSddPEp3Ndzd71f7lctiUimYKnEQpECtno/nMKpVnoxNc1KQEOOS
rPOD2+zi6lF1N9+3ND+ayIgg+EFmDYAg74u5aG8bN24Wh3JzREtO7pKbvBPv/NBC175+CjGnipaw
NvPB+58GgXhNhRIsuGZLRQ9EOaxLszkKMi/t1ji2arWwr642MYEFJuoBhe75khfHOI2soEXsg+yo
7ANT+I+b6rMTyExNIkVTonoWTOmWL6RJUCKlNeobwXoslMhGhnuhH59Zxq/n7NQM0gYYWZO0QrVk
1ow0mtXIvdIeSYMEO11dmYWNIp+wjqSDL+7EWznbN7+yQ7VejJjnxwZNYyc3pQog0Uxub+crsBHj
0CwtNId0MiPBerjLRCcL75vnSH3RqqPa7Fv5TpcfNdQ170v0z75flvMN8Nk8xU9UEDiyQK/Omrdy
vwizoj8Gge8UcBka80SuqFKhPy9EZorCb81GGYAelC1zgoajTXDelgmjqvO8hraorZYubmhPaos5
jW3hIT0VqMhNGW2yQnCe2HGbqGhf1X/caq0rpT2Ub351E+WvHfJvYMaUQyRtsxRBMTuvHV26AVfw
ItU3egYhUAbGpi4cRheR9f8M1f9+/mymtNLthNJgqGpjLw9ElDb5OO85sv7FkW0pEKCdeIETcW1h
MmSgBFAeBSk9PzUCX3Uj32/7Y2Su6mqHjFlzyA/tjayu87dMehlip7H2bXSvvTdUYb9fG9dbB4pL
HMtNAFbgfMLCsq8NcaxRySifVQwJyurgDy7S7IbtUl5WJFvOd+kkIZvvhXCNmFrWvUrmksPj5TGD
UwzvdTIyqCuDVjj/DMiGFnFjL6LFHglOLqMsHkdDunAIzGNUKrlUDUEAkLXmQpinDAUvUnJDMMVj
OG7UdeLnq6CvYC48fz+oFxvus5nJSx1zqumJfN6Z1mhFgCaWeNRuvf6urAASSIqtfcIOxvX3bV2k
QT/7BDkLgDZmHNSpzxsbGr0n8qExKT8W0s4odhX0XCVx4NAH6BvUY77z1dGpkvwubJqPoKg+wJQ7
4bBd5E5cHV+qw8gTTdXMeUpUGaM0k6Zv6VEJ8Pp4O4Z3KHdHymKvL65ahpgqMJR3pBQ4XGdDPGqF
SgI4kI74QsFCHJ7So5o6pvCcPMtT9tsnYiqHldc8jAbc69cKn7su6w7oe34//lc/BF9SglzeIuon
iuDLG6uNo7gZI8g/Q3KwGmEDkgiFkbD+HZaPcrdUubs2wAwuSpDQmtgus24nSiVbHuYJx7i/b6rX
8lAA5kGX+fs+XVAdpzXFFpl4Yghg8Z/nayrtqPX3USUdjWpdnRKQrLFeOgpphRCVKRnXeJnr+qkd
3xMjvbEeF5qfenF2iXw2/3lhg1Tm5jpvHtk0D05MKR0VHyFT0BPlrvRjikhPVvuz7xKbJ22PlWCt
YZcVrRQ0BpOJJfD9Z0wBwcVXAGeX2VYYzM2LXAbwushXe+ko65sMpdeO9PRH/ipHm7Y7Bdxh3zf3
mVuftwfShd0Du4mk4SxAKRvNrPJIko56dh9Ju8n/HYE7t70f/VXdAbAZtZ2CJ7G7sdxVlZ/CV4JR
W4+2vX6E6q17t7rm9Glgh+MaNXW4E0n5i4JbvM/6uxF76yFZ59nCIF2c2+TsefNbbELS6RxD51NV
dEap5MWocvq0uTPBCR0YY/nCJruoS7AIMOWFAw4VHKrSHItTVig1jKYxHvOqsLXhLaxfIBkXqrZ9
6+PAESfdyHRpAVxtFeEoGcIKG46ayHnnYrXOW7louS60f94Hsl+tuTXGTdz/Gf7UbuUY/tJwXiRX
ibFZbhO8hTsQOugs3I6SNjaUkRWdjxQGY2Vjja+Vz1lG+tpLnbwtX3g6VyqS+SdfXni/XOnweeuz
Dud10fRFKyEk2K5GkjcFZGI3C+xc3ee16ujGrozkA9Ce75f+Rcb+s9cocoKGhnkjzgmbMMYbczAz
wq5hE7c3glHZYzbuJGqcanTvD/9KaxN6wND6g6ZVVDKNZ96u2xrngPZP3SzsxOuTAGpzqoFNgNNZ
EKt6nmxEVolAz2/kZMfyqRh3mfCz/ae3FH1fkPVsdv3SoXd5kTD2XxqddtqXiyRQgRFIKqGngN6F
KVVrhLza/rYw4LmEu2H4IdQAdvZm1v3KVkP40EngSNEkHNOPQb2r09PCnMwznJ9z8uV7ZjtbLNou
YPX3Ex1qSA9GJNlWttZTiidPnvQ42HKYrRbjwAts5P80C1yEIjJvwnkpY4y7rJDarj+KNxgTGeqz
UfVbT4YWlv8MzXfF2BR6ch/iEyG8WOT3++wur/bRuFfaO/TIkuKxlzq79o/KsNXVBzMoFk68y8tp
mqf//cDZPLU4ToiVyAsn7JQfuSVgcNH4ByGVx4XdeFFYmw/FbAYMXFIE8Nf90YNj674YWDlIck3l
OMo3gn40SP4PK4XAkiFIbsrCkd07oXoOpacyfpEwBvTeF9aEfHElapNy1ZQ65KIirXy+RrVgzE3F
k/qjhQVIv06THGqeGqkf1mCOm1Qr/tZkYh5KrXDXotQfBERjED9TP7rYTBbeapc3z/QtU+qdZcID
ZnZShpbQp2GFxF4cpcy2lqqIuurxwllwbVd+bWV2IpLTjgMlpsfaj7DbtrjLSrao8HD/ELofC6N7
bWV9aWtet9TDUkkEFEOOkXArJO9m8nd0f+o/5fQ2UByP4qUf7cL7rH+Rh3viWG2hq1cCEEYUGopE
OAuvYB5Tt/yhXmlyfzTF99h8qMXCztJ2nYU7mCldeDB0dKKl4KGJ6lWZvev1x4An1JjuRQIPk5KL
/xdVaT3ZqP2hzqnyjs9juo0q7d4U3F1ldk4uPFZ1gX+IdNOpHcYT34/g5buLDgDZ4eEBwJqc1fny
zAdLizRZQJYUwIa6yrMiXJuAvkEL53UIXGLA72gcyoWBk69uiy/tTn/+5ejuC6/W1UjvjxVeCG67
Csjfa7niqO6jETuRisq/8CblW6+94yXfefg/A5nHGbjTVr7+I4kyRIvhI7B908OSdNdlToOQwoCO
Rm6BFNSF31tssgHHFgW+UsWXIvgT5/davIpJ7IZ7vEuNTrDLGxcJ3u8nQ752gUxioqT2IGjzCeej
Egtqp4Ues6H57SbUAeXo5kF3Bzs3sQWwgAN4MRKSyDofSgi/0l2eH8NqJSE9MVK7TkblYHibVH8c
MjKpiyHllc8jW6uipzslbcnpn39eq3cp6Ftyp2V/T6XCzoNn2Xd6ysZRi0HFcPTQCBxutf33w3Jl
jWKDSMkSEAqH1jxlGxtFGpuV0B5H8bWSsu2ob6us2PRpsla6hSmYDqfzFwXsAoQpSDtCLIVXet5F
y0rMzlMxKVB7RLJ9u+1eSUHr8m1rHoAUqs/fd+1a+MjrZcKsUsIgXp7FTa0qpLjUKjgUIGH70vee
vM5pd8MqQXmD7JFC958CJvNF9jrjJk7TpQD6ynltosGJkC0fgYHtrMu5GsdyGVjt8dlE5L9pVFvM
tpnwJx4xrloy1/m0i50PsI5EBL4ME6VkjiyNqaGQu9YRJNaH9H5UNeE5NmrkU4rIo2KIfehN37Di
lXzKRdT4mKWwONLBatbBMMq3wmgWfwVdGZzBbRIynwAHGyM0nYZI/NAE5imSfWVlyABCRyPSd62b
4xeASOKKylG9VkrzAx+KfCs0vrQRujhYq0Ot2g1p4I0qDlphV43CeaMpxfjfD1tkZ2EDID0FuUid
be/eFwsvSKLu2MbpmybXT6rwy+ie2uK+Uk4LC+vKAWvyKp4kuUn5XCys2KwBpvlZd1Td/0Pad+1I
jiTL/tAhQC1eqZPJ0qKr+oWo6u6i1ppffy1q9+xkRvJmoPdgZhozGCCdoTw83M3NHEM+ZHV0MJCJ
rBJ0zc5fU1HbfVn+WPvZKjXOXLfCZHzAZd4FyUm06SMkwzFCU8j5SWqmMd40rkWiQXYj4IdHCPuK
uB8btJPN27HbDlUalBzwEPIvfnyqRzRMtSo4ot+qLGa8FPa2ONS7kWpSQCwIaNH5tyjVpkyy0gAa
GP1sx1+rcQe1gU41tfq2rhgD3/MgKLXjXSaj5wMFyXNbq4YiblKN87M4ZJ8byLxyTTWFLb1Tf01c
A21WaxRZ8K3dxT6xSc016InEBj3+oL6OuF8Q5Moir25whcZBXfQetwFwOy5uCnmGqNpsEQLgjMXe
icMwYEwx9jUYDb4zrifX+dYMw1gIA0Qood6YHdoxVIqbfLzjb4TBScFgCymprjkKGVzoZlc3G6uN
YneFTz6AOlrdWLbySnYbGnwcpSjNRanc6B5Ma96Y5rdaJTNCT9aIyQedjBhXuJplKpY5W4XbRegP
bWmEyqiyerr27tzTmaWiaQ4YitrIMLMr1/tCDuLtFhevekiBnqo0NA6um6lPiZspZql415d1f1JB
sYDbF6kqmlGHizqdm3qMUSvfW94f8qdKgyrMowSgOiMg3Au5wMuHRIZErOGFcj6faRIDIc938/Nc
/ZnTGzXRrIiIcaMPJSx6s47cr3r4uj6+vawFIQOEEAjGR3rKz41O9VDxw4RzAzaaVZ8dyVVkr4Cc
1GhxEMpQfH0cDqDuTf5cN/yd4r64BU8MU9d+0xp6USszzst2EJLHNFpeNj43STdpB9eUqA0UQzKT
T0GdER8L9J7OQKrpvoF4a4ag5ZY2h0x+Ttr7ln8SIVG6iB7wc0uEPIsIyW/Z16fX69+8689PPpkK
E/p2HpaxxlypE/KjOjqj4tkfOFZpe29qUJsgHadoTCey8+drkixzPW5Sj2SBcaO4iQN+A6kH69pr
pHhoXiwgnBHjAJQPxWf/YnTPHKhVge4zayO6F7kbvPXU+gb9M0F3q473y+bNkr/gJXh9NnaOBnrz
UcOAgwcvG03Lhva0RGg4MhteuQVL9KBIhzaFzo181yosOvl9YwAvAhqEC4ynfE2UbkvOlQrOIdqQ
Kz+WoIYGsbf8Fw9Vj2piEVowzH3HrCeuLVsUpdlaHgnVordaXnXW6iMOYk9Be3MBlcnrM7mXySQ0
B/87OjpQkBtpyKtJxoWZPUUQAxO13oN26qECoKGTB7sf7iDNpw0HHZstWnhA7FHq1Lq7LuoCMR1u
IKvKWN29sBzfBMld1JgBfKALGUo1iRD8xjepfH1vaFGDjGoBxdxpEDVLBxv5OySXoQsaawHAguAQ
VoDsZAQtO88evECww76BEDzd8gzE7GgkEla9aR8S8ZG35giClDFE9kTGA2vPD56Zom7PrF1qo5NU
bLBWu2srf3hrCRtR2oc8F6S/OsXOgMBGvwWrukycBuUHySsLaWNyYcL7nx92KY+irhMg2wEmCt3k
jFk2jSVjEUVeVuzRenVqhor/+qVqspVI0/Crr6erO/VHqD42nTm+x6PXjXfjEVo7BeQA19Huqg+B
NcG7aynLqFGh5gPgAnW7xdFajqsGOItY3C5gxoTiEL+isckuujfotiOUMHv5sX0bevRybRArvzXG
R6BOovfrh4062mDpQoldhzAFynM6HgXUfIOtSxuMZBZD7a6CL0lMxGbzW93YaI2/bom6Li4sUW58
EbaYL6RJBCnYndnqh6mwIyYk78KIgtZI0gJDWgZRUKOmdd3ijs9FNPSL4kO5BlNHYB+8wsDQ71gh
BvA8hLo8UqeU+8U51HM+UZJQeFOXD4ggyC2UDh7/cr6Q2QCiBP2WEiJpcCGdn4R6kdUM5DpJKGlQ
evBSS9CO2JDXjVDbEEypoAFBn7ZAKoKo0FEj0aEk3eJkp2Fjy+JNJTot5+vrn15gZFGoYw07MqSG
8MqFZA36WGnQ55ysZdHEbRIaazjytsDiWaGCb/L7YJEhahA6/gDg83yypALKFJKWpGE2OKuK7kPE
poyp2jOBpg10dkH4zgBy4tyE0EZodk37NATOCkSSq8uqFu3MERiY0ftH0AIEA35uwBDSJkFFLg2r
yUOX6vL3aw0MMZ68EDEkcjf02SgKIx+7dUhD1MKX/OO50u22f17+kkySLAW8iYgoCLAdvK+pYQyy
Xmw612QhQHJyfMPrH0wu552lINgNrASuQxUJDWqmlsyQCqnOwh51a+61RRevzqiMXB4MvHBk0gOF
PkyEdJS3qrOprnpQt4SLfqimYF6CAnxnt9ngXj+Au0NB+lQCdBc+hZ4tVZzGYunKLNTMHBktYxzR
CsLIMrFsUGMZeDlT1R42pCjQ5w/BzvPm78+3JEGkj4i5CgTHc74idZ7mi4YHCuATbqqZOs949e4N
4fT3qeeRhEo+Dgd+f+xuV/Q8q/bMsfI0ezZkklAGCAl3okHZKKM847l8zsKEv10ehdJG0uDvFxt5
L14E/EhFhxkVVfXGFjVZ1uWhHAiRVf38SzLa76MHTnWkUVFexcVB3X7dxNWDEhtZWJV3XXrXJ85f
fz+Yg1G3BdYdATrdtRats97GWYTvX18Gv1Ces5frBuimMDICfLYG/0Q8OmAj1D5aymSOlbYIc3OE
El7n/Wl6axVNqTDXJ60BDaH9FX0wjF5c5zALYABgUkgEEu9+brSo4iRfNQ0Ftzc5mG84KDynL/FL
fiPfZ7dc0EE4u/9cH69bvdhtMEpCB7zfEOaCePfcaJLUiraqOhqbHsSnNJR+X//5nTGBDwUZdWA1
AWunOVGassdhraTtCB7M0tkiZ/AyFmxvZwikVwnRK7BL2BXUdiuzvgLGfNyOc8A/rL8jxmmhM0CY
HR5MdCCcQuENbbHfBBEnz865GwFhrabtKAfaW/u6pIRCC6rZaA2sDywBmMvBoNKB2SJJH6SE6YB8
i1tdzVSIQUX17cx9gduSSVB6EWujoErSzaSVDAZoJzmMAC7ncQo6F84iAtAoL0Bw6hbQDPXh+uqz
LFF3sJyPqbBOsJRxwR/AHWLJUlan4bzrZsjPnDzWsEAYEDiVZTTz4AKja1UzXw0o2hrbEYBNv2P4
gssdfP7j1BhKWezjTcePD1yQ149NcrOB0WNyrg/h4p4nQ0DkS9q4BFKCOT+GYswlS5NG27Hq/Ajc
vtwRxA4Zng2ze93Q3nAQDqF+LID7CS1j54YqIxnaNmn4Y1o5ygQewGNWOVX+et0KSf7SK4JYAg8T
ZIZQS6OOZGzkEroKOv4Y+4Vwi8q0iretE3F25TGbmPdGZKAzHKkzbGjgLc9HBB3eAlUjnj9C/HmF
siZvRSNwPIybn868kE0Gdk905hCmN1mmQ3t+7XtjUaPpWH9Mh8J+3LzVfYdMKeMhfDkakJSRhAMa
YgnNOnU3Jw0ymZJazsef8uFeur++LJe7DKlBhPXonsKzEY7mfKqQbKiUul7m47w4IEdBe9iieKvi
TKwY//LgE0PokyHZE3T1UrWmqNCjEu/s+ZgCcGLVv3CPHYADuD6ay00GIyDsAFcoPDRiV2o0crk1
dQIjxQGK0Kql3/Voa4AScc8IXHfW/twScdonN8DYF2qp6dt8lN5Kb/wTvZeW9CX7qW72LCpbqqyC
bXZuiuyPE1OFuA14b8BUdt/dS7zJOaNb2qoL9d/K1OzrM7iz2c5mkNpsG/xaoy0wtlrlo5zZ893M
Yuah8ecXA6KimgxKc5HWkbm7S+6nwRw+px+jnQS8Ox7A1jX+uD6kndv6fALJrjmZQDQud31dwd7g
dqkLaktP8vgQZD0HNFFEG2MP0r2X9PBoUs50Ggcj5YX5iD7BNrVKH7krlDK3owjl6ADODnhCT3d5
09YmJ/nJ2plkj587WoyWPEABDvmG0J2P1sjKMuU4nIH4uEl2/Weo7aWGKXeaXQMN6WuLU544K7Q8
/OsTfRmonFum1lXjRBRNc1iWc0fPvETx9G1lze7uBsU9BQA1wPQgIjofXlOOcTZMIrxhdZA9vByP
4G9SrewOygHqaNYQAObR2/ogd9b10dGZ2e91BXb7X6wfyLNQN1gmpsnQSdlyzEJF9fXEcotjcgsY
gM/dSA/qkzkfJO+6zT2niSQYYn/ATgkO8nywGpKS7WgUyzF6AX2YP5jG7RIkLNdMs6f+a2Ro60OP
GABFgAiemxGbuaw2EWaKUHVqP3Z6KJfetjdKYFidPwVLoN2nn5urevGddLg+xL31BIDpP7ap9dTK
Sle2rVqOqjeBixwKeoH6ct3E5dsNHhR5H3QWQJ0CpRLKRlkADyn3sNHZgrn5+iH1Bj/3NKvx5EcI
sbo6IzQgtyZ9Bk8NUvdQyefyMjQwOFsgDmEcAXF3yk6GQ+2KpYvWaJnw69yT2z42z70Tf9TmdphM
/bD5adDaeaAe2sPiFb74lt1q79HteuzvWRfTnqdBRo1Q8aAmhnz9+bbR1a1vJDJKw01fhic50J3c
n/w07G77w/i3xbd/7dITc5R7kTI1r+uqWY79V+8bTwP2quSmjnBs/Pl+fktui4+n8onFhkfDP2mz
37fLye2xboSqVKuX49SC0svWveagtqZZ2bqt2kLQP8kmmjnyeyiIWdLDFAiB/l/41e++RkDvkJ2h
CWGSDbFO3Q/Lsd08fbIQM6+8wzgi5Ahc7FjSO/lvG9Tk1mkzoewEG+UD6JSqdwVSaNVNNT1CO/qP
ypuQI05Z2pk0BP7fU/uPUepiVrVYFYqhh1HVhAjS5xauH7rX+ZwJVOEN/wu3h/or8wPpHbcm15g1
6668Pmo86M93sDyMS270HT5gvQOCNegt9Te6mfsZUbAJAP7H2DAODTmb//95voRc9d3EpyC6RfbD
0TkvTZ1+YDif3XgHWxK4UE3D3rwQA4nauY/6djnmryDMOQDLdmj8yG+szstdxr4hZ/xiPLiiANRH
ivWiZREaWgmvoovhCEb2O2lCY48pvc232w8jNtVQC+bf6mhFvwhRn1nFrCt51wOdWCee8uRsxhHK
EmgnwpVcWhq4JL+I0MIh/pOLplhY+lP7G41xLIwv3ZP7r217YpXatnWKhOwmTJjfyIHqlQBX1FqH
6dgd58wE2rvyw6a002eDcVXu32P/GKYjy5Ez0gQAq+XIP0Q3hJNQcwyrcWZbN1t7CTqTRdO9G3+c
GKRuGng9wEyLGcKP7pBbxm3k6j6YmVtGhE4mjN5EClGuATE5RHJo4v+5m5HeEkTIX+WmDrGtyuEa
R20PLcpBtQUhruubdu92Rj0DTQJIEeKpSO2arOmFUahhDj3vVsXwpHsH/PTHqUtxSZQMraX48dwH
Vesbx3iv70ahp79POWoSF0PgEb8v3pTmw3K32ACBtQ/Zh/AQPw/WF/6DdcZ3HqCAAWhQZQB3JCBE
VPjUKnIDmLQkHsfKW3u39ZLX/t3YzBRsu7/VT+b67D0QzwySY39yrIeBF0YxgkE8Fc24dIRPLjeL
D/UJAujSR3wfSzbRG2CNc8ebgLQf+F8FzIKoEFJhsNzkmtBNmnico/sJ2K27/EYNJ9mFUotwq3jG
63jfsYjXd7Y+MIsoC6M3Etx+InXCpK5O9KHjhKPQB+srlCMIrOSHGqpDkPbe9X2/k7Qg2ACA1QxU
KNGkQO3NrVMVY8P/P46QqXiaVlfgrUk6zJOP/pCysbvs7y9Y7BmklonAHfjPacD+xAnqODS6clxi
O34EzwRayhowAcXmsJptaXU/v0Dbc32Yl8f7mwUGZChg0COMtee7R0nTdZzLVT/yMkjqXlcWNS2Z
pXNvJQOcgH2CPBMeS/SYlnHuZG7g9ePCbWb0O9IBg/GGBnhMRi7mcm/A0HdGHs95EFpQ+7Eqc6UE
WxS6Oer3qAJnkzXGdrE6VgXVCOWvAxOUY5BehF8EkgzkAOezhhLD1g1ij2g6fWzUAM2GSsYKTEg4
Rc0cOrj+zU5OILTnNsSZRyMFEg+4TrpwA1em5CeF6eXPfGKypHAvry4MBNVSVJoIcwOtZi40o9om
HWx1go3W+MVFuU7+3eIFqDLeYzvLdGqJLmjFyzzn/QRLiqkDy+6NmnM7bNb4ey4Y6J6LuwV0DaQ4
Cx4BABlQDj6fv3WshKlFz0iY8ockdWKQI+hvf3l4KBPkcJ24Xq41+Cqf1yRUg8rtHq//+OX3o4pN
IlK8GgESpOWikmSo8W5N09BIwkbRTLX32o1xaMjlfbbHdBlFWsDQv9MmF3geoU9B8jMWdVgC+w0A
5NvcdxBkY5yWPSvgQIEeMIIWxNlkT5xMk5BHvZB3dR32JkSoCt5MEl+bDten68LRoNeJIOAk9CAh
M0O/r9UoIn3UWRkaixvzN6sFbQyIf/MsQDttB3UmkLSRhx95M0Da73wws6SM8wq67ZBIKPkI3Bdw
m3bmzHxK0+cf8De0nAPng+UhUiOUj9nUtuFELipDVbNlKApZ3N3oIDEJGu3kXg+mg/RYAxE+mX3h
NvXtlpstCw5ycQfS30CdoUbqu7SLuTIc7LfZSazcMce34ZY11u+9fLoPaTvULZR2A8eVg1GGrTM6
gjuFw0F2hGfDrYMSf+UPabAdp+Pga849IAQu56k+VBMC9JHeffnlE4jkTd2fPOgVOaWbuqxEP61m
iFrPNyUU0G8A9ygQGqNWXR1ao610SLQ+gsP8cBeDkeJVra0/nSlYlambwH46IrJXP95jq7NyWzQV
qwFLIMQP8e+5bdiREznXtzzttYn4J9juUIYE5BN9pfSstXpfRfxch/ODNgSt1UCeL7GitzxhOO3L
PX9uiNrzuthWmbbCEIRG5dHmGm9SXeWZZ2WN6cvhe0Df8wtaH6IacT7L2dhxcqQvdbhqVoxc8eSC
EBw6QugXdJa/ZfjAmmJUqoGICwregDtR1srYmLhoNuD8btMjuObRAvOS349P0C7eWA+RvRkklFRo
muMRvurUQeI3uYkkDhoHc3AHvQuT/ANCE/OtNl0RyhZB85G+sV6KF7lPMkLsDXSAQnVaRkx5Pp9C
bqhqp6VtSIzF/nCI/djvDjOOWNybkHM4NAc9iI/DIfdBowJmoZu4CHl7ceYwYQEKv1kIzg85ulDR
joPOQZwjZLHPv8aItUHm1KYNjxqZgdchnGwFYvC1r+C/f34i22wmdgwC43/9lVt/JmuzVltwIhPc
wBYAp9birDhPkHNnrBB9R2Gq0M2oClgjwAcAWTr/uEybxWaath5YRFP0UIAqwfLGOEYX5xVKYqgX
gCAeSAsA7KgNF8n9uEBoIAkTdL8oDvqCNMONXLn4GbNImS/2G2WKfMrJlVuLYzkihZAAhGrGaDF+
i39HU6D/JZ0iUUeDigxcIkDayJ/RCM6pHzpN4YQkrDW77l284m807p5jxA/EvZxtHFgBQhRxvY5y
K2bufDA61kYs+i0NUzOyWaqcl3cc9evUyiPKTyp1Ir/emdsPqPf5v3S3cFTTv+6t6WaM78lC3y6g
UORKx5E8H8Ymyq3SxAAGJ/ccjpwM3pan4rjaiO0ESL2aE6sB/PsZQk8cDhoI6AiLLjCR5xbzruq7
tufTUHxQ0at65MHK/RI7wCw5+bH8qTzIbmGi0/FDC7LYPLSZy2pzvPDomFwVYSwEnQmT4QVWKsoF
NcqMNISMBAcXFDtbqN+Doqywrs/uRXqcbEXA71DywN1BsrnnY+V0o+gX5PzC1Vme5NfqQUcNbnyM
H+ZH9SC7mr95hZ2H00MHIYBPJvnXReWDtk+tbgpGLoOTYB/UNHgO2sqv5X6xQbfxgDxF+lPwtqPh
cA4au6boFoXlY3UofFbxbu/YY2+Bl4a03sCfnU+Ckc4oWudZFq5B6mdPo4hJZxaVyUjoXQX5OzDU
kgc9/jg3UjdxF/Ud9JhXoouZP9SZXT1lb9tgzt5838VuegcK/Pf6iXvn3mdW/H2RsP+eaBX6neCu
RS82TbOmiSNaUBTAoNWH5ZBC+eUValntW3QfmW319vv6ttrdvyRZj9lErEAzrGu9iJqdMQGw/KH5
40tu1XfAqvdHVoC564WI0Nn/GqKualUcuRpcKRki7a9Ftp4jewy32+l2Zrnsi4uOnBMgy4DoB6sa
BGTPV6/itjlqCDzaXT4lD5jCz+szRj9bv5fnn9/Xqd0xCQtw0yVmTHLzMFAZIe/+MTv5eeouqKs0
Q7UGnz+5qxN9DK6MCPzQv3JvBqqNcYAUCR6Y66/oXfspCyYegm6hmGLrXR/lRXXhe5goZhKYPCIH
ephclmAXkvXa7Dh41/zVUo7Dj9QCgctD+tQ6LH6N/W1/YpDaIArXTYakr1lob6IJCdTyQfa2xm5D
LbeU5r5jSjqTe+/imJ8YpO5FNClmvBxjhGCScNYHw42DPvy9WXjxOv0hYvjv3YN2Yo16YtSSOuH0
fVtrQtGSAQWYvhTr6/qy7W7+EyvUhSiN0L3VuyULS1+/h17KkfWSvSh30fuC8sAgda+qRIKF8QNV
DXO8QbnUaZzMllBOHLzRXrz1MWf1PHwnA64tFnWqt7KCQl2C3SF7kJvIf0Km2O7t3swROueB4aDR
un1e7cT+wXm8L72D/Nqrff6IQMAH8ZIZWavLSirufhQof9GGgXYxgrE6dzUITBo5T9HHoLkTh8sB
qHwofE2/C68Il6f4WIUG4o8eqJk+bLzhq37rvfJZcgZnPIx2cxv/ajxWQLIbhZ1+FNmIJ5GxFIlp
XCz4KO6uc0HKY/fWAM3m5IO812X3+n67KM6Q7XBijWZZXsW0AfgxIu5KtlIrxcPvV2WWSBkUHvpE
7evmaMrx7xDz1BzlHTdxxVqUGNzoVPbsL2+/BTfBRkju5g/pjneGz+1H55SB4gl+dNfAOWY3YPMW
zdmPveFFJ/Asr8SLjPFdexH86XdRzistIFIT8fgum7/h7riDbEkHCS1SUL0CFuc59XPUcyS/+uAc
IVDBdWVqD4kDyNEf8Kf2CKKe41+Sxd/zITCIt6waxa4zP/08ytX1W6lwdY5VkvAQfW3J35r1viEs
D/7kjDVibUC6VVePm6KVMxjjAzCfmZLnvgmmbGbOBzNS23N3p+OinNHI8Zmc62T3wRUkd5w5IU+W
uKsb2wtyVJKZea9f15d61wGe2qQO/bKOmdGvsGk85Xjer47kj07pQU7c4qzJARznrQoa1qSSqIL2
f6dWqVM9QiQ2mTdsMN5LHzd/tNIH2S7d1h5+Xh/f3j11YohG5oMuP1L5EcObHSVES4tpeJkzm8nD
dTM7URSRJyBVQGDFEHueeykBMA1NqOc0lGd7UD/y6DNiHcqdtwLS5YTUB48FsDSQM3viCIWk6zmu
kNNQGCw+uQHZFuoLLjitr49k57WA2iIQ8xreoDLgEedm1LoX53ZQ8bwWDsB88VYL9pcNdXemWjDL
EjVnnKyuUg/x4xASl0L80sUmhIMyZx2OFSP62526kzFR7kyHcEQ9Cvq3pbxy+jTQKyvKX+a/VCci
/hwNjIT7GGyFSOFR1zoIzOZUFXKABI2bPP/TiX/b+/VtAI3EIBSTkCCg33Jd367DpLZpmEuLhRlj
W9hx/Sj8oFaPJjY0qVMwnOt7aWfeIagBUAXSqMjUfYPJT7asFBtDWUjYSxxnp5ujHNvpuZTshOWj
d/zmqR361cejXUGZRy0Nwek7Q4wssqMoaFmld5YVar/2mtaUa4JdVJp8dP+Wa6+RxLh49018N5Fi
gS+KYm2iJflU4EigmXeB3kpo5E7LalHY8VVkPYBXICxhOOXUCUdX4Vp0KVxiY/XNff8+s/pJ9y0A
wo6SANLZdGdnorf51oD0OmyS2W6SyeZiRopx7/2NQaCrCwx+ooRecWoQY6FlNY+khhqUhlNAgFax
Ivl2HEGTwh0kFnxm91ScmCMLd7KT6y3TjURDoia5N0dGz/vuop/8NuU00JE7iBGaC8Ia2S/5rgu2
9+vHkGWAumyrQpJAj465iooAvb364qX9DS++/J+s0J2cYz3yQilhGNHLeKvfp88LAyCwc1+cLjnl
mf5H46a6aJEtQ7AspCaEz/XYTz7nwTGy1+tD2fVb/6yIQd8XWiKJWwlLQuEC8znqDlwtqHh5Vtp/
96CgaxxwHhQF0Wx7vq16Lq7qClzQocx7hY7gEnIVLSsHsztveNUhOAFP/QUKy2ijqKxrJOD60slS
B1W6GqJppbUmTsPKQuyekxNb1IDSeZozboQtoKGAZ0sYx35vvkQ0PQKRhwcquu3O5ytTelLWqNFp
v/3O4ueFVVzYmypkowV0DEIKHAty/vuJoJeNxpMw7mXMwXFs6r/59yi7y1lZvZ2wFBRi/xii7pJl
khTwv6y4x7+6d5jKF/Nx4xw1slmJ9r0pQzxHqrSgxr7AN+ppT6ZSSMO77mk8zAwM3OWvE6p7LImC
NgnApKn13gA27ZsM2cPyVS1QzTYl0bt+FskvnL8USDM9IEHfEgMXMQRXirO6bX0WZsaLoNzkaEdy
mOCNvWEQCgoEPchRXyhJ1bGkRz3JnVXIBhZeBb0U1ta96JxDGIReVFX/Lu0Ch0g9WtWimduuH7Iw
f/0DKH7Q2Ur4Gb0nbvNqBK3LBep9+aQ9x/b1+dtJRJ7bJUf25Opq21VYFZCqhPFrjNZn2ZJlE/SG
/KERA8g1ILdVsTh7dh6VsEnqGUDdETooMt8nNtVumLZSwFhrk6vNu0n1Elu+b18W3pxUc3hsdWi+
gBPenH+sn9fHu7dfYBV8cegoQ0M2NVwooG1JNop4z95hlNWdVDkspNqlkwPmDqExiuNgq8GKno+u
RRtuzg1pHmo/BGSz/77sjKop6KGISjMp21C+QVFrkGKk+PnxS0K9ZjHX2YRiEvKQ12dqb9Of2qFu
Ob7X8nTVkzwUnXfeZOSHd3I0YPCBsjfuHcJ2RUsjdrHaqKm0ENISE7hEpEws44fwrP3I//C/yt+C
ZqPdv9fM62PaiQthFusP21gisF6dr40+ZXLLyVIerijXhtpnLLjir+mDN0cofvQMa5dxAoxBuxLk
ylAMvGj77tdeqZpuxEYwP5H/toKC4fz2Z/HEArVG69iN6IWDhfIVDezlw+BvVuNLzu8E+hmcrSMz
dH0CL2/A8yFRe7uIR2VdyJBm5MB1uzqAAg30poyJ+1aspL366cxRDgIMwWWU9TCzkK5FBdgWcCZ4
qRn/hHsw3T4MZju1f8QONByQdm0P8d3kvPzZmJisvUMAaSd0viI+Qp2NGu/alZWBm7gIhf5haQJZ
Pxg9IwW1YwJUbyDMAigY0qoXfa79VhRtPQOo4yg/0FXLEt3d2YWgNkAbLYgbIVXw3VRx4mzh3ccm
rZcCwFkPWuqT3043OFsiixhmdxxoXUC8QDppaYBzEhscX4xqEc6Cp/Q3c+ZoLDYIlgnK9cV6oS9d
BhNL5/RVABMcK1O3k88VEdqhW5YAqIHsomxsuTpwxYiAKPKUY+RmLrQSAAdc/d8vrHtQ2rmMzmxR
d34ajxXXElugVzd+6YBCHuPbKeRfNldBgrU4fgr+YIMByUnd0R6fMqvwW7t+Gb3Klo6rK/udM5Ey
BEp4T6vbMM/hZR72fDKo7V+pXQNpYXzgq2DzzoI+WyjMIpmump0V2T/qex7JuFfDZFFafSuDUg7g
bGbIpj7ZtEuq1zIEF5DNtEezvR0DwdUPqiXhmqitxMoOgp/fNu5ma0fVbi3h9mcfdIcEOWlPslHR
t3lbdmsXSPQnvjZFt3gQgD1LfDRV4mMlIDhTtD6zcrBkOuivRiILis8aQlKc5/OvboxobUU5QVwD
1Ki/suDdeydZFEBShssEzKB0UmPtu4wTJbyemvsF6xBb+eznkjk0H9ed/N62BEUgYcRBgxiCtPNh
SNzSrjkUTsImDxPlAAgY0Mg6C/mxN1mEpwGYdSTEEdCcW8nXMo/iVkM1IzQ+IYx8fQx7vw5aapJl
BXQGbvX815UiF8S65ZHFQoD0NPvXf31vJdBDB9QFoSgD48T5r09lOa1i3uJmX928+9DksIptpOxs
Zj/Ynss7tUSdwHkCUJgTsRBibx6SxASo6/pQ9hZbxsMGrzxUD/D+Px+KWnD8yI91Hja9E+VOHQda
5W0TIzmzZwUNvwa6oUBLBj3ccyv5VkeoKyt52CWOvNwYkWXID7noXB/L3mSdWLlIfwtNA6AerMxT
KLQetFkF9f66ib19hWQ10orIjorgczofSAeloQUK9siWOJrDqvDtRFeoLyPYQDsc0G8012GSquqs
ZjgSeuXxAJ9wpiQ4Ru9mqwXNzOsD2VsRFAjQnIa+BLxpqYFkYIbvdAHr3oJeebYj0NEpwcBiVN6b
LhVsykDxoe8FJ/F8upKlr5AYx0HZUtOwxufrY9iLf+EP4T2AHQP8ifaI28BFm7KRzbu5iOjf9JvV
nGJL3Pwuhcryo+LzZWbxo6e8MCwT70S7ek2FJ8Y1hVfeBe6Kn0H8HU8YmGEK0y2kbNqgqxyVC0bV
G958gzHUva2N3ICBmhvgkBjq+USCWbUe8HLJwwEiAomHPAeLrHdvQ+Adhi3xLQ9Cl0LzJiVFVy0P
dSFoP4roKBQO6/mwa4OQEoKYDMl/hfKb9QgZryEvEev+RL5mvAUyIJdZwt97UwXVIhWQQhx2XAHn
UyVD3jMrDTwt0Y+GZHbb3Wjp6/Xl3zmo4AsFJSHJmKG6QN0uc81LxRhzWP36HRkMsEYoyJ3zVlHY
X9ct7QwGvBSwgJwFwneVzOhJIBTzdVvm1VCEaAkBbQIYb5OJ8QDZWRSSUYABDe/xCwDogrZYblnx
Jh5Gq/rdDMfY8GNWSX9vHAKQ0jogpshd0DAJJUP9Oy7qIiy1Y/MJ+m9W98yOp8FZ/McA+YCTiVLn
ZpWh0V2EEgC7kjmzJHP3ZkkA1Qs634BLvqAkVNVISGSj+n57bGOg1EFVBKi//f1yA11NxKklVNjp
vctpctbFG5hWYSKaHziYmB+um9gfyH9M0BimXDO4mNc7kLlW5MIvZ2trXYMl9LNnBbEqpgpk6aTl
+nw5mmnQa6WQilB2UFPKkSqXrFRjDGVvUxFybnTTYbpAfndupBDqbojRTBBu2LzTa88jh8PIYO9l
jEivI+GBhmQuigvnNpJYS0W5KgoS4UVxsAL696C8qKK5AgO22t3MCFwvU//ga8KkAY+N6BtO5txe
u8pVMuoY0/SmfhVPFUJvHzR+fffjv7hSCFUgsm+gcUTjB2VpmbtmMuKqRMEsaq3PTrevb7S91Tn9
fepENtXE6V1ZlCGvHcc6RFgZT4xobM+EiiYM+Hn0VCp0qnVIFQWScxgCN3paHYDpclr+uqaEZT8x
QTb6qV9ppSxe+LIkGSAkHIr0RlsYoRhrFNRtohZJZHQ6TGAUiL8xCrn+b0aB9xCAJ7iyeDo50xSp
milai+5T/idGAXDLfzcKXYP8FCo+6ECmDkoRIYu2lkpJ/Mog5iZ8l8bKle3du5oM5DBuKTgXukiS
Vpuh9Zz0bYMTTbk1kyf9eUpuZhZX0V5dBG9g5IBIoQDsSJQDm0WlkLHhYOoLJHtb2Ivg070HyfEa
mcVPlUVCTtaYiifxABMJIAJhC1C259sMpH5tnQjSd79Jxx3bA6Rr/jQZw7l8lzdoM+iKA58emtBR
YKS2mpAVjRiXAHe0juxNIeejPw6SpYfmvrZmr8pARYX2JZJ7Mkv07eXO+8uPzpKCl8lR/PgeKXmA
Sw+aV1k5UkD5IbdfUSCyMq84TH+uu4+9KhH6qv7zrTRsJ5rzuJJHZFPEB+1NS81xM/ufYHDMX/S7
6SN6Gz6W2xaMkg9wjwzTe6uBlYfYpwYKDxCjnK+G2qSxwAmoW9abNYPeycQl2d/EZgo52+fhy1hs
4WdmrrG5PvfPunXd+s4NgMsMDybwd4D0mobHoMiv6KMY56Eh2vrgbh//j7TvWnIdOYL9IkTAm1c4
OtCMNy+ImTNz4L3H199s6l4t2cRlhyTtSrHaE8FCu+rqqsysNjWD3or+6LDHuN4WDhThkyHNCfCg
ItDZziYZ5ixogcoYFUccH8LKkb6K0Ot0s2PVXpbm9NIU5R9iVUzKGEL7ICAUr4KXPpUINFkLt/As
uxoPdWrlIpwTsGGAURftz24wywx1l3hGQ2AA+piwzqUtCsoIigN4guLtRPd+GoKonBQF0UepPkZm
ZBV28pxseNM/Fl5p9a6y5SCKzoIhLMzklVXqEM/jGHMZD6sTUqGa+autWIi5hRsJonsQwCfYEwjY
UKGBxKnJEMR4EpSS2Xz0ldXGzv1NvmgBDXUJJhblOBpH2lUl+taWeG1Ce7kviAZP+Z8/axBH/WOB
OsO6VAYNCMp4z07Wt9G6/i5jbWnWIKgt7c9d1QUhBuGLH2jYWvdf83+1EhejoDZ0P095mNUwMZeg
PSqGY6zvL8TSZgJWVCSMX6JFSlVE1XIKjSnCazkAYrQrTb/aJ/5m0B9+7tshW4a6eWSSh0VhHNpj
aCt87VJ1XzEKbRSRARRsDUpq0uv931+gp0AfhmBT8XQCtU+nbtDSn4uiFHWs9x76LR6/1veS3brK
rl+LtvKQgPakPkX79jh/I61tA+UALjq3Clw0xAG2XFuhVV+5uv9RSwmqy4+iLxIUC1q/kbEJuWO2
5lCzyLa+K7z5a94TvXjVbaKn+xYXHLoMDjfgxXjTgwRPbcmMwI+5ELMw9k9iZUWFg/OVrINN2T7e
t7S0cfBuAKGacIFkOlmJ3GjbjirQu+FG3ygop1j1A7M92dKuuTRCTuBF9D2HPWIzVYk8l8XfPquL
0Rvy8qepwL4rAXAoyU9PTmpnZrKTVjHYKZ+y3Xr8b/OQn+ad8C65MegtmYWSC7gdwvjSAh0uMJzh
AtFHRKOvf+aSOhwGX8PZGvgWA4oJu/AntJR3BbXHEZdl6vhbyRPcLEOjDQg5tLtxhY7nyUneZR+j
Uxz9P9mxPSQu+oq+GAgV7PvrfA6q700U2XIXa9CHM++HARYau9dBnhO7ygmQuHMmCHwHpr4tP4zW
BDzRsKZNtBm5w/CDiiVoCGttc/9bWHuOOuMaCFHRTPZchos1fY3seBP+55WKi6W4kUXl+LINAWRD
7xe720Nofs+Yzvs7+kYENVLQnEHhsNS847A0Qe9PD5IH1yuVy/5QKGSl1NmC7OgMiQ3Wu+isk/f/
3w03HVUFqK4GvQ4bNlqyiNZfSH5+xHZyEJ3nYDe8RJX5C0lg0U1O4m6CMukqee9f0jWrdd3S++xq
nahdOQt8UFcd+C4y3i+koCu8tqtk3x25wUTXxNX9jbd00/9zQCH6cj2zA1o1SnUKCkEOovVbx2oM
zvh5OhqS1LCpAzKY9mc6cNb4lKxSRF6TKVrl05Ca0bouD0Oxn1jPzsUI9mJg52m+ONxiWBeTUGFg
hVnaBv7HAxk5WIsfDUS0h5VxyFVz8Jjt6Mh83dlFZ6LlhdlKGyHTn8NsbSNT8N6vk01gCRYLR7Bo
Bh0+CHgH1ToasJtqnVFKMzgZNfwq9KUyU3IAsMne0OCJ8ZJaAo4QTZ5/26IiNU2eBp/3cTD8fWrP
UKjgXcnTPfjFCCpfrJzR4lG/sEbczMUE6pM0qmCCwU0B94XH90YDlUJz7+961vRRZ6xI1ZhvyJCy
v9E2W5XQG+deZB4M/ft2loIWwAyg84b3rg6uzvVgwh6vK4RRWCbI54y4UerSdALxNA4MQ4uzhvIz
pGcEkFvoKkQRocKqjwC7uhqKq+NKFJ1YNgNWXvqcpqe3N9L3SBAhRYTHDbU6URcW/UR6+4kPozet
1W24GvbB5/CoDWb3kD2gL7wZfYP+NUPAPX+Y3AKxaPdUdSbamtloQmPen+Ab5VygiyEG+c8HUXFU
O8R6EpAPmizNNZwEZNxiVe9iN3mR3eQofcQPMzOLQpbt3ixQEVaYTtIAcgGhxoar+PTt27XDrWZL
8P5kJ5aHXlrayxGSP784EFrdZlrNnac8d3+h4Gay1I0XxCquJ5E6DnMjQ191gInSLg4GsBgHo7E8
2U524ql+rCAy3kE4InGFrf8RbOptt+HfGOu4AMi6WkdyYi9GmWaAHqiEQJFuFFteJdvWhHQdbleW
51y6kS6mk74XmiyaxcFPkQFzgMqWLFZb1XNXxTub4+xOL0bSB3OtqzlGIh0rUIpHPNV8q/yQt+i+
URzkDaSFtuNKelKswZ3saJXmpuzk37E7HyZ7PIQesOHQ/YYY33e4zi2m0PlCJulyps8vu4vvG5tA
/RctRrQGizdjSwM7WLezjWjqzv1VXXJ/l3NNHc4576ssKzEVnaNs6hPuf0ibTwzXx3IB50jgYkCB
3Eo9T3qa7sefU7IZzcbsnR5L+4sC+cY4ZoyghjUq6kD2QjtVUQh7ra06BvCLZFwssiJxIfd2EXUk
Zb7UI6OHkVkwucO8TWDj/uIsKFFdnXpaoF3pIwHDAAkLFXg8d8ojnj3FVnRUW3ktjzyafVj9Pj+M
rwXcW/fzpbH86NKLAUQFDbUB1M0hb3h95iGlWY1ojQ6ovIgCJxo1FzZjiAsWlHMjaHTWBaiNhuKh
A7XQJgpATYSkg7aeH/7KR8+LNRpDP5XPAVLvK/1BCB3OMPnKgua6Ejo8f8r9zFrnZvDBEvtfcD6k
IyO6waPMA445dX1KuQH6RBcC1m5CnhN4HoYbvVVShHbtpQHqxAUSNwhjAQ6FCrho9gVNypXwnq01
N/zT8ubquUDO2Jk8ZRU+KpYkmZWTHOJNgvTAMWVU5pbixqtvoc7JOPdcDmxB4u0JJ+F9P9f2NDt5
ZA+ntknMJiR/31/wpbQUbELxnBS3iCb69ZYqak5Sk5BwSKzQHaHOgg4HAkJJN4LQmAGNh8Y3oyli
mF1aVpRSQZ+DSjEPkcFrqxxg432UEHBDhMS8m4+fcssoCJOfoPwBSs6QJdYggSzegOkVfZArrQBc
pi0eKnP0bSGGjn3hEfovQ9GbrAtlCl3HUZ86EychA3k9mqFo8ioUysyrKxtptgRqrW98uwVqirFY
C46USInBC6FBBPAnVCI7SmW/r32Uh5t4nUem+Lc8+UhShZaOPjWPARbvbV6Nf9UIGrXrNLZHxpwu
+FhoNaIUgH6PCnAW1GFJVLRJ7P0p8z6LwjIyM4jNlCX3vjCZVzYoH6fmqLhVI2yAhIoqZAZcSm6h
UzLPImexDFEXBt/0U+YXMIRaOwgdhLiLxlEFEqWMc80yRG12X1QrbpBhaJhWM48GieXnMNnqzDhT
C4tD+pcCoAAQDJAj1HhKrlbHSjAyL6hiE1jnotl29Z6Zh10yA3ywANwe1EUMOhwsA6HMY2jneZWw
L4YHSbOxz5mSH0u+EOBAkaiYEF1ZGi6qtaES6joqW/AQYmyrXxzUuNEdiTd1MCQgBMeZebqqILF5
/4wtHLEru9T2m9rZD3ifT7wmRBkc+SsVFIJmw8L2LNyzV2bInrkIwSBJmMZhIKDotXVZOJXl34aC
IpjJ6DtBlz8KY2yAsZ4SD4xA0WNhhc7AAMrb4dP//fM0fb9o1F7wU5Rv0s30Iq+y32xrWOkT1JaP
tbMtOGtyjE1rsUCpS/CrK7vi9ZRlRpPWaQa7jQmmgz2aRHlINlOHRYReuDmw44DoBXIFaQham4XL
+VYIEmDH/X2T2xzpBp00Nuio+oFlanGp/jFFl9wCMeRwBoDlBVMqaVfcYN3fzUtJPUAXIGSIWwNa
2LRTQNfcxs99lG81yTK8x3KXbDlH+y5WjflHqkCw5deyG9n3rS7c7ldGKYen52g90GswWkP0+bFl
jGnBAZHWtsDcIhGkopB4vQ98LRSEMAbiVgMBKhrN7wqnVM7c+2O4tYLmDKJEoEWIOzGD11ZkMVI7
PUeE0gsGlLzRtFSKbVaF4Xb5kSwm+GcFSpPoO0Dd53otlmjnV4MoF/3o2d6fGAtx68zw+2iWAX0e
AO5vQAmzPBQZupIBCdubUbCBsxQeG7u1quH3/mzdXnHXhih31scc2gYpYC7W428vW6qH3tlNZ6Z4
MPxvhqjFj7Np7OYWI4rBhw8ncFsje2a5mqW1B5IUJBUNkqaAKF+vvV6g5biRAXjZOBwk/QSL9Y5b
nK4LA2RfXHj/HumEZCRo1XIj2EiyQ0CQZyShz+DdazeNJbmwQcVqHK+lYyHBRrFVzRcZYpEgim1P
hlOu0dsgtXyzMxuntn5yeALL0i0UOCsHzZs5xpecj8q9L6E2R1IWddwU+JLaEyez2VW75Cv8I/1t
RrAVa6d0e0tBS6RH7kkHp5FVUVmoqF5PBLVlukQPMwF9XZFT0aCZDG1jM9tC/CkrLSLzxoHEWLiZ
h+Aifi2d2oywpcA1PkausMq/5lfxO/sWHAHZHpafXDyeGraZQVo03XAHuiyR4o4DMhoajraCoN0T
1upGi9b3z8zCzUn65EAgElcJMFE0opA8tvwm1ABY/9N94n1XrMoKFE7hcX5l4jKXzs6FLZpWX7Sx
HCWifub+5hUBxyvChlcYpdmFmh+GhPGAJg3mDZopXZ+gAqjyuReSDAlYfjJTL3wWoRrQfwdoejzY
PYv+enujEXOg3OASxSTSDx9Rr+QiINDfLF3j6TMR+M39RVqygJADXStQykF3ZcrnlHkKrLckZN6U
bAvZrPlN9F/caJcWKKfTdnmLWpGYeWGzLxKnr63M3+Qsva0F14YHMPaYBMFrMGPI/rhwbUGqjIrE
4RUC7G9XW1O/11EXrryc1XViYaOB7AW0N2yQ1wjl30RxyrjY5/CqElYgL8TFttft/4KtKF1ZoYaj
lUoiNDOsZMJWyU2khER0GWRtr4VJQ6s9QDyx/IRMSHnIYJTr0CiRhCnSLT+anPRF4F3aqWPcngtz
BgwfMHagL8AYT52aQJ4jXS7rxHtvjdVQHUr1fWKlyxdiGmBI4QKA7yIUT8rd5nyptKKK4G9alWtG
6Lc0T2Bb4nSokG25aQWgCH0ztz6eAG2zxasdcrfGrtZ3f+8fxaVZUpDcAGYKWVDkWq63sDTWmV/1
CWQSHsGzmmRTrLesosrSSBQZLCuAipE1oqX1uKSsxcmHDeFd07+rR617qQIPBPX7Q1kwY0C6gJBV
oIgG1P/1UPLU6Jux85Ewzm20iJAg5WVnxn8cZaLTIGEqYWkglqBSDzMuFedZrLGrxFWE7s8BVLEF
K/29P5LbRxmMEBlC9Fgh2SdqW2V+OvJxEIJFBKzJTJJP3FfMOUSd7FlmJQEYxmj2cFbrhQ4Acer5
EF+YzRnphsH0Uwv5rhro+ICxSre+H6Ic4L7jTYMmKAAtXq+SHGQq2l9WuWdzzfpbSDb3p27x55Gz
Q+UACXToclz/fG8MQHOiZzhhXEMYC+yb/4JUghEQMgZcC+IM+rWkpgDwNoGQe1PhGDIx0edf90dx
61fQNQ8vMgM8fqLMT/n7TuDKOejU3BPMD1Y25vbEX/82+fOLSytSs1kOSy33cN45eY9sY5PtoSxy
fwQL6yACjAm5VDT9I3CAaysz1yRqx8e5N7ar/okTtg/3f39hFEC3IOED8T64L7qs14jdXKiEEuOK
f+X3D8avL309SBiQLQYJCr3yqDsqU6FfVLUJ5qhXzOY35jv0L2Xs1MURIO+COAuktxsmutF2UgaK
Xe6Vgd0Oq0g+zPWL/uf+NC0P5F9GCOudOg4xmLwT+II5qeK1hhsNT23MMHFvHMQEdYPwagzGSoZx
IAhCajmX9yU4AKwTwRoI5TaUmJO0YSBWxAd4KUPYzrNzf65u7w9kWchaQCDt3F7kesumQYw+mAbm
auQ9AUpSYANB6ulT9p/v21maMNI7C5UoSAziGrm2Iw3FrJVVnXuzvi7jY7rrZjdJGEYW5gtgc4TX
2FjQbTgrzVyc8lpV50obkBeN+tYUNz5oIDGDabBoAmEDGgwj4wbhRmocU9ehfQju28bUfFtGbGrd
n6gFAwh48QBBygjoKJqDygdjqXeBgeRXuDLio9pscv/1vomFtYAJZLxQEQTtiK5mJZ1Y590Q4abl
V2oGkvlX+8KzJJIXvPmVESpmSJsizIciJimW/sT9/d9GQK0Cn7dGmHO4vmd0DBX387qHCoTEqOos
rgTyg6j7IcJCIeR6qdUANfpJxErYOX8Q+lPBavm0OEWEb4pyDkjNtORrKBZcn6rIcyb8OrHUbnV/
kpZ/njw2EE6BBkqtQBd2o5EIAaJcuI599/S//Trlmzp0hp7TEZuoAnSHkc9Ymnkw44l4n4CYidZW
EsJ2CDOlQewMtFx0yJ4TFtV7aW5QnUaJE+L2YN9TGyhPJtkvayQx+MFCTooFtV3wqnh+oTiN8gL0
ITVq6nkFsWwkB4UXGi+1b87ZJkZrjGEtsfKMCzNF+uuRrodgdt+0zh5jvDdFKUF/3tnCfaplpjEw
sD0L3kIBboA0AEDwj2Tp9TEogyxWs7wuAEbZTuI2+2wgpsk4zwvDQM8EADUR/IPWc+ORFD/OCy2u
PQkRrDa/9P1LzTn3NyzLBnWcwewWGylOanR5k6xVBfaEkDA8xu2uQkUJbezOZSVIR1ARVBNrajtJ
fQGRK2EyW9Zis36ePGourje5UqMg7PDzg9NYHSMyW0i4IS4zkFGGxg160tJFsXIcslHFPe3VvaXj
aY/2Oi99Bblr6NFG+V74T7s+g+16zr2Dyk+U22l1VqHXcz/wtd5LAHVI3aF0B8Wagz2nMm5UMi1X
2Wl0SIAYIm47tAklj3Fq2sIGiHuoR3hp6irV+nNKVv66kaxBdiJWue9mk6EUA10b3N0IQ6AcTR0W
PleLeGxmyTMURx2sxl8NLN9yswtQFYOcLo471gvbjdoFUxSFnVTloufOoLXdPyM3fov8Nmn3QFTC
VOyF66nq5iDz86EVEXw4JWfH6Kt7CtPdy30rZBIuFwQLoSpEKFUHApuoAl9bKWPehyRVru6CV610
XHQ0cvp9/3HfCD0UGEE2V4D3w90NIB1xaxeHhdOSrhMLTd8laNYU2Huufly3LOWTm5GAs473EhL7
SO4TMYRrI5kkj7MSKxyacTXVS49O72tesLh45bP0ZW9S/CDwK7hI4IrPLSLpfHjZAJqjIzIkcuqt
Wx0qM/+eanubHVnyPTclZZgiEvF4gSOIxnOf2mEy8CxZNEA4IPRNQd4IARjjG142s5OxFdAZ6Kv5
8X3b9R/yXyE53V82+rD+yzZSAHCipDM2ZVvN/bARZJC6u8zmfKspvPmhEEwjXo2DWbEKV+QleLUT
ISsBJ0S0V7Sz0Pv1+ul+FIixBhI86Nvg31T71KysUAU9hhVw3LhXbA8JHg/jQ0YQshzUfoyRZK6H
OojgvEfP36rWoypDc4tDJYol93YuJdDDwrNOxyJCXQDhzfWw1HhqoiJv0Dx2VT1K77wTh6ZZa+5D
9Z0i+XxiAbxvF43EIP/YIy7r4qwlytTEXAN76OwSOW6moO9z/WD8yoz2GDeYITKJuFYhAwRtP+xR
ylCFzpillgECrB2Fo/qq/6g2uG/8urYC/HV/J96AqIkxJIfJVYj/3NLWB4UP8mYmoGb9IT6p2wB1
xcfssX8WvAqSqAX00qd1x9qTJA6hFw8ZGEgQQW4S1QIqe6HFpLEBIeKAFapOYI0MpxTE0GYjOSwe
xeJ8XtqiYqJyjkch5WBrsAzSyLsx3/D6B82gtVgZOPraIrN5aYrak03Ni21LuISNo6Dr1v21oq9d
/LiM6xDpSTScQIqBGsektCWibR5VwtSSHDFnSpgvOApc6kRojnSAx7Jc7/CiSTt0gwBwV0/M/KfS
bfVX/yhRmrDDwvmPdYkxHCJySHgCSLeD335tLc26epoHAcMheiie0Zn8Kj/q+Zdodz99Yk4saP3t
PXZtkPK6JR/Xcp8Qg88iGNLcC0DJjrS5v0gLVxi6Q5D+8eQxQXpBXQ8rjvWiUntUw3XVzBw9f0xc
dDDUXuffILEgsMIwR9aEOkhX5ihnMReBECqcTPTVdrOWrsfPAKC1wWnR8iSx+mQXxW5T2l21Tdz7
pm9iD6zf5UCpMKqEUlo2GgAkqPsy9CDY/AOojP79vxmhLhSQauYo0DCbY7P6jL+SDyBb/cf7NhZC
AYSBuLVwTSIZhRTh9ZKFoJHN+G8GyqiENpiz/Z1tR/MXTJLAyh0FnQhZjTBv8OrY/FcmqV0yJ8GU
yEOU4fLqXX47OLyD7jGteYJU5WaEGpFi3x8kmajrfYL3jgrYtQZtF6hWUAblzkhbriuglzVZQuto
3WEuD2rHgJDf+lo8QJBcxysdD1yS3qOmUi+EHI0keq//I4sPsrURNDPY5I9Fb0LXG2pLjON2c6bP
9rAN8SZFXYUuRuhZoSaVLvTYH1bxCzlhs7DLzp458/703d6TlCFqI0qdHIu+AUNFalevmSVvol/D
AVnNiayXv7yduIz3w83xogxSUXcQRGHV8zC4n/+cQlvYsq7+mx1BDKBjBappiChuENC8KgfNUIm9
N/8pImiJF6LtMCbt5jqkTFAXCl/gdVIpUu+F0WPc2FF9kmWzXXt+b5ap2b8GbyPaDis/nPs/Gqa8
YqlUwZwGMKwcRQO9X0C5CyvrbXAlfq1sP+ov0HEZJm8uT2qs1HoVCH2zjExnEqIjX2YboSW/l+hw
bLePRr7yRcaOJCfp6kDDnoR8KkqJqG3g0F2ftCYE8C8OosET0QNwo+5YqK5bF0UZoK7LUBK4ppLD
wfPHTVluitGpwoP0NTwDC3Pgdy/REer9D/dncXFQyMwArYLHuUwXHsooF7M0x6D80RJNhDg1K95d
2pLgfgA+RkoDN7W5ME99sUfS3puET55kMFzBqs3Q/JsCOyh/YkgMi2Sabtbp/xkkVbTrdQr7ZGxr
jRi0SrQIjiztu9XMGeT2GUV5hpdfcof/Hh2MUTcZr3bJoMfFgJts+muY5vj3i+HhFywAQIYgUQMy
Cs8G6kinRTxEkVSMeJz0zw3YC4JTVlaDvj0Zw7XfRlIGcGQG4lDEhqAL0X2BuBA3vxL1o9eiIyvU
RfxixXPrUTVnMCY2BatHOdMe5TTqcRyMSWpHT6wPAtrSWZph9Qc+24eNyaEzMOsNtODhr8ZHDsPF
g3LwBXUYlG4EI7l3Gys+Fi/aobJ9ML0F0rLX/MkA1f5P5bFIEZQoYkPTkkd6jc7mzFWdpF0+YFbt
al+aX1vWhr99mF9bOCcJLsY1BVDOLGWsG+CnrgQ8bvvtKdvpvUWvd98q3u67jBvZo38N6EzkACoB
mgvX09jWcpvJA6ZxsMLTsOo3ONLoV62sGiTdZBvSPrtmVTuFd5hH7CNup2wyu3B/7n/GwrnAtP6/
rwCA5PorppSvk6DHV6Sb8nlw/I/OK8FKuG9kwT1eGaEOn49MY6UACe89nywWqG5hN+K3gd4nRWVo
i1ABDqqo/dQa2Bcdv2pGG7KtjWG2UFRmaUOxDJE/v9getRrrdTlM2B7uwJmbbbdmYfeWrq6rsZDF
ujDBjWI/JOFI9rhoxdgOggvOgB1+9SkkE9H1O2Y4+dvEF9nzQD8DNQTniH+6tihNoVjPnTB6yhO3
fvYRxoPJf6psYxMx9vvy4C5MUZG8mEVpWI0wBWah4D77Nnjbq4MDt7hKDx5LhXzJK16NjNpzeRXl
MWLv0eME0HgtYbZVj/vLZXb5kFusTve3pwilN4A0kETBExr+6Xoai6YcpaAQJu89dVvHgrYII2pa
NABQEQJf0FXwYrg24E88ENeBNHnSO7iFY2whb37qjjGrW8uNxhiY3hC9/ccQtSFEvpX5aYIhXF6i
1X4HUFtbT68Sun9FWw0adtGmcX9rR1PNCmGObZyG7yf1P76syUfoCtDFgONBDfV6tAbk5UelxnSK
Kp6ytSXvONtnbP0bmcLzSAFhJqUU/KBMXWOckEZly2uTN0KwTXdatyU6Huaw1a3pYM6W4gAEDP2H
2snBUUgguqOa29zc1uCjaPic/2KJSYkPqUVgOMG2p/bQJGSyVDYV8s9Q9H32we3d+WgybJzu++Ib
AiGqXwAgA4YDGBxoD3TDDG0QZy3JkxnyjJx5zDetyzuFM8PbcM5v50qhNXkCk9W3cLtemaVLJEGi
ckPeZrPX/tFfBtWKizWnuevWqony42hGHLqFME7NbYaEjBXPeVLqR8xiUJfDnM5iObXpDGnEwmlD
uwjXJeJmx38KH42tbz11T/lD+JuwfN3tG/XMmwVgFjRQJC0oR15qUlZoZTGjdNG7qrOvjwlIRvhr
I5u++YNOKEx1wFsPcW2S2j56J0EpZShnj7eEnWxrW/SLMlmp3BvlnfPmwUT+34HRPQtqLUggQwgr
nZMfRet5NkNrXh8fv3vzI7AFK19JVroqwOGRLEakcqP/QWyjQkyqxOjrxdNA57xWfHBQYXt08UZ9
ndejWa7bdWpr7jE3pa2Abmiqm28ViPS/sTz8gmO8tk7dJ0PQNT0Xw7q6RerfqiBFGbrRvl5ryKSM
Fj7A8q3alvfxntvIOyhVm6zAmyzh9ZMMn4DiFK4tdEGAPsi1W8ygTlEETYUj5IIadxxd3QlcxW6c
cgNml2Cjpo0nGsIfERV7M0fG0WH4jqVNBowrikkCAHZ4yF9/QaJIU9OH/ewVr+hRkjzWz/lJ/NJ6
Oz8Mb+KutSSrh7vMd8ORyTslv307+n9sU88cTUn1XOa7GYrplTmtxFUNiZ5x4//tveYB17tslxAG
Dayvj9J6VeCiO+tnMmPnZXV4edGhCW1Yj6n5FVgfq2e08EJncpDPGsv58gJo1XiH+iC6itWunl6G
nfrI8u5LHuFy5qjbpptTTSwyzFwGnlm7y7yUxcghq389PwAdgIqDVljkgUv7uhSdVn05VHSvla0T
BEW8fMvSbFi4O1D8Jd10sQMQ55z7KF4EqJHYyKk2xL6nv1SvvBNCLq2xUne0eFfcQFTBdEIwwgeG
O104+TALUALQZgBVINl9ve2UkO/zRqx9zy1DZ37LKnPTf8vPcOVpY61Kc9rIb1Nr8r4N7TTuxNLd
WPB6sA9uAPgPaA4KPfhr+1wWSEOXtb63M1J0hBZfuUPymf+A378xPo39YBfP1aldxetmDZWaE39g
UWLPwj/U4gLkCO1EUvDEvFMXitCWglEomo/HIvqsHqMviOa5xlFcDY7iRo+NmbrJSgUrfzYj8/lR
tQPzdHhTzbeDYGWnYQPBJ1t0e0grx+bsiDgdDM9w+8RDdoW04wEpEHLH9EMi4svUb0fO8OQV5yrv
zap4KR1glN6AsTsUT/lKOIWsYHUhxr82SsWJkGLxQUEPfK95bHfzCnvDIf0QcouFuljagQYISVh9
DYMDeet6B/hFO7RgvnNeNpn+Pjz1G2kH0YV9yZvyht/46/AAlaIXeRcc/QPnsbAQtOdHSgxPC+gH
EPN4A1B+d5yCsoZEW7Cvn496bEd7dZNgp2Ow34x1XLaE8j0pcpPWHtcDLcFgyMuQwxCQ6Pageuqm
dmzXO4S/UD/FDQvOsAnC7tE4NWuGbdqDnUcJTilSnNhJcGTXtlNhrNECAqOEpB+C06O/7fbJC7g/
8gbcPC8+pIduU+4j3mTmtOiLjZgGvM4g3TgIPY+6WoFpzSFzVQZ7xRTqffynfPM/yiN62VjA12xn
yYX0E+dJL5PLbViIkLNu0OXhpo3Th3uoukkvYbxyOidz0Gb2mH2hDmol+8hTQrQA+Zp2vcM/HbhT
z5lM0Bp9N8E+WAYA9EhIXOJZRK25lA9Qnu3kYN/87bezxcBd3lDhyc9LyIoTbhq6eND1/xC8A4Rt
6A0Tb/RV6erb2c62zV5Z7zlH/QEbFh0Ct4Y978uHGA0bfISO6zXeQHiQpXsDqYj72+wmksP3kM59
4EYC2whYAjXcOgu1KijGaB+iYZwFva23FlgRgDlCM5IBB0Yes3Tk4+ggkvs77XgbbbWLnd9YjP1+
3lRX647nPPLRqDdCrBbTTm06QRGrMkmrcZ+ZBaKRxoLYDQRvRGDyVWt+x7/+/D59THaCj5zNtxo1
mRDgj9GBYD4eqKr5y1m9+TajCIYU5bozDXuAf7dsHk5wF9glolJoEZlMv3vufUV/OSJQHpwzNL4H
5uf6pHYtN6RGGE77yfrc73p7bb3X9vync4I1YnPRQpf1t8j8hJi7+S475tHN7ZW6UcD+Pz4f0afR
NDefz5s/vRnabz1qkU8PD5Jpb73e+vibmdvBlU3VPGVWiwsstdYko3IQVvjH2v7bW19/OycxFago
DNZf9QiGqCvh//4QnNh2sGr3STdHSzeTTWoeEAoqRzxHVp60ehvsj9x88VLT6az7u+oMHr0zJfT7
luuLoZO1YNrv9p973oKa8mthbvY/n5vV497eHze1g789Z7v9Wnm/9ep9zbiCz2Iy976AipKyaIyz
QcAXqJ+tXXuqtfk8ur+ue3JsFHxL88npzZVqrkxn7Rw863XtOaZ5Mrfm6svWmemMG2eOzX2xRWiq
jDrJcqDN+JoEon3vGmSc7k/4GfJ8b7hURJ33vo+2RDDgvubYWvv3Y4GC6S4x9wb22TOKSJaFcb+7
7mOLI+2tnNN25T29QW1j9/KAffDDivHPTFHqk4AfANqJtHUiwnfXx0LjtHhQuDndv3Nmb9vtJthB
weiQHkc7101lDXl2q7KFVb3WN/ikdqUHpo9DYtdIB1Tu33jfvuQjIwlyc7UB0XMG7vPo/QqhPCp2
qDQDBXkjbvZqAlD9swFCLVTWdFNlqVfeYA0ARwVRQEHHeVCeESxTw6/UXCtHo2z3eJJO8AKBk1i6
7dvZPtvgUrUCl+XLl0yijAwvCquChkZ91zOulHMoalzR7bMvZMzKFtkVxUFQNv0o+8H1TX5txGYo
uKHBmFV6eyNPD/wB4iPw8kC+OIemFy8hAR37Wq4X42OPO6116s7s1HWdrtuOsc9ZhqjlU8IkHQH6
BitPtpruKIHaNjm16Ko1I71wE+OiNorEL1464PUA3Uh3isymUKjzvp9P9R8DWgsf84/wxG8NdL8A
l24jbvrA5AfT+ILE3XP3DMk+9/6JvlGqOX8AYLFkPhWCGrxeTJmbw0nWx/k0bINHGWksXMfcQcFr
Zl6Vr4folCH6MjbNOt5nCmM9zwt2eXaRpENlEXQHEJsAGKcROWVnjBmfcMKpwKVVbYdVMTjxER2/
4spNmbAcEsreWEMhXwV3B1gIOpUjTUIolbMvnITaHlQ3trVPvCBSl/f6l5FljY7pSYtRoCNBeIAG
DVrXUp4SjbLrcM6N4KGEaEOAOxdc987OAFwsbZkZHNAvQbAWkaADsgkFkTPj5noVFSPyeT3p4ofi
NfwoKlM/Vb/Vy+h0m3Srr9sXnyi9M3bOzXQiLYbyH4Dp6GKPoI6KpPgJC1pJ6rzvrM4ZICKLZPJG
gJjQMWOckpu5hCWC3CbN0wE71qi5zJQi06I+4PeSOdrjhjtElu7yaxaKhQ7JQVC5MkPFqJOhQbCZ
4zCg7Wgn6wQqjIzo86Ye9y8TBkHVobkYkhvX62REWsZzcsTv2w3OOBIGutnYf4KTtYUItfdzf4WW
x/NvY3R0FBpSFBczpi1Zh7ZhiR6rc8GNmzxP2D8GqLsn9eNRmvjzugwOFFk90WYJbdxU7KkZoy+b
ijfmZhhCfq89tYWZVRZpCPI4epi+N/+INvEY2WBHp3AXHoY/xoMPgBMaOboa1H3vTyd9p9NfQl0K
rRKIVTbE/L6BoDcxa2wjm5nTIXN25aSoOaX88ZAqepORvd7aA3Kuiqvb8h9TBLGJNZ7lU/XP6lGn
qgj8rOtjjGeygl0MgXLtQVxzyODen7ZbJ0+NiDpWXNrIeZ1jBcF7tmc7RBpf3OT/h7Tv7HHd1rr+
RQLUy1dKch3X8cyZc74IU9V7169/F53nvbFpw0QSnNzkBgG8RXJzc9e13rs5Tx3Pg5eP9o6xSOjX
7gutgyTvYJ1R9eOFRPxD/FKsra28VOxyJv/yRIRsvLEn3k1gYjO/qIMwlCFZBilhsVYwx8LdR57+
MbZjAj5PmQ44r2lmzdJhoXx4+9jOgOdGu9IqW99ae7W2rdbxueu76Vk4Kz8N35Huph4LkyYqM2Cc
aUFC1RKEyavEkZelY8xNAGlyj5H6jzfHeCGLMSuy7I11ZsYi2plad3TjhbHwnGwRLBQ3d3gA07cv
J4z+hTD6MRc+ZQZUg6mOsLDlcXHgaD5vIYzFqNS4LhUfv93hOQndFHrfO4OLbkXf4bZ63HuO4W8Y
SJciYw48huuFWEqXCkJWihuQCqE+B0iidbwvNp7N7V/hSWJMlCp0cBoVSKKvZE08B32KqwyVXd6t
um86LtbEmCgpShWxpGvq3W5ZE7RnbVpATFTz/N94GBeCGBtVeKKc+GNBbdTgqDZ9Lo1V89+3jrVQ
WTvmpoYFdU63HJaRg/a9HxuU1EeO6vHOiDFI1tBZEiCroQ2znJRIdFlbJN1sdcHr4Lv7ilzsHGOV
2kRPMi/Gilq8igkCT/iAdnMQOQu6a/z+FsPOgHmF0IL3EusZHPr4ykuEQjbP8tyx4hLiIFPH+LWh
I316fYUKswPXunVW7MCOIGR8Sn/984O5ksEczBSpmt+aZ5WuSeQgI0EoRy7vtbizX1dimGMprFgD
c0dFj6XGBKeIx69fcC0BvemMpb6UwnZI+WIyhlNYi5uSts3bDWoXEioX2SK0Rxl5ANonzdk/asYe
iWQehzaugKnTYmHKTj9QuyrY2SJJSOuIzuqHZxfuvXtAw7YQ3aDEi2Q9s4+S1/hR3hn03UNnOwbc
Btwi4z10Eq4/dpsLwIDjhSy2FNNbUWwUzVlWuu062z9iMtapETuiFepJfvZ2kp1/gfZgJa69I9fY
3j3Mv5fKZpLStK4sxT+Lp2Y9cerNX7e5nHWbyg4Q53HO8o6vS8trGh2spjPczF1AxU9Kos7E5oZE
hduECgASiAqazxKbF0PetCXBg6HRKhrEEZoDRJN5H6WgDONQjyS8JbKdOOD2+5AL0v+m/FGFbaKA
iH7jD1HkLPKm0MTKZV7LadCETOkhl7aPWBba90JkfqenfotH7Ul+pTSi874FBZq3a95pm1vNKQbd
5njo0mn/Nu3Fh2vAKHEnyeBSGUFe0K60XRE4wSk8hkdq4gy3Bg7wmJMQZYFjtqXlDp6VuKvXF+JZ
2y3UiR80cSxtAozYNM6melJXzVO4mM2k7Xywg3fJln4mnDt3mveeSqO2hgI+Sk4K/nlt0CWtz2Vx
rHHmB7BLLepNgAfXW9A7LBMZ1RqeSt/U3c6nfSGR2WpR70ZfCRvwRAS2DuPb28ZzP6f+RLaoQROA
qA7ZEoko6wEEkzSK9BaAdtSJ9+l9IvFVzvjByU0rBfNRLOR+JIRBI0zYBmuh7cwDsl+HdjXNZPSR
BE4iAjeh/hydbl6gvNUhmi658Pg3OWP2Exiz3Xth1OYqPmFwEieAm5BvvL28nGxAnWwEXAjhxHvN
b+YLWZmMa49YqdaFsYXauwDoiRfKOcqtndHRMAb1zBuWuOetUtKm/69trIUxKkXrFbOSNn+UdQCn
mI4lFTaKqQuO3bwTV1wJYkxKM4FdMRGxMAXXKd/WtoCiHQjME4JJIa5XdC9pdSWO8cKrNrW8ia6r
R6l8wNlFqCV3WF6692Av0IK4/I8LZNxxBDkGuNroyeGy0BgQDey2ccwWowPyZ54Ly1UUxu+zjMFT
BQ/KCdgLJ91as79Or8d4jbDiIcrc1HFZtWSM0tAoo9AaMBEtHqJuGZnEmk1O4wjEdwHRt/BgBISD
Bv+2sA0oj+8kSDRx95haItaRutRWxlKZvhz6lY5TbVfNOSnjoVDW7aixUh1hI9n1ntoByxG4mbSb
mh2zBazfqGMqwUrpzTQP3qrcwhS6CtG3/q8GU0AFdn2HHNsOVZeFZWNOt1slrzpq3Xbjlh0xVq2T
oC3Ft4t/mYC71Ha2cyIte9PSOihD7r7WgJXynP1cO1AORI6S3/N+6FChBHQkcHaxDW4F6CMijOBJ
Gx1Tu8bZYnSrDk0F0YKbReXJYjS8Etper8OOOiGdIz0PMzr71DnU/mcLf98QA/Mg9FmMcKENbvqI
qvStrv29VEbljSlvw9CH+HZloeUCWVs8etE/Bcj/S6v+lsJodKQrXphl2NDehttsZ7vwQM0iUA52
/yoMuTg89kmFrZeGDIgUyLbQpGZ38pyOvp44Ppmo/y7SAjcUsHSBOQc8Y+b9TJQE2Z1R+uu2Rhgj
mDAc4rs4vGWH+2DOeGjdd702uIyAywO2FmQyZ5b2BuBce0FCB9H4Mzjyq9IsT7SQXj4JoxsWZFFs
8lmwyRHlCXON57Pe01i8pejRQYUQGUcm4diOnmWlRSBvLNwMExpKARZCPDbw0jnJn7sP96UsZnPL
1hSTRgds5jhHuLyx7AHdC+jk5Qch9J6xF+FSEuOSyGE61GqEVQGuZ1a/dycD/QkeeC2bn+o925Yz
cJFghSMne3LX/bqUywQ/sDNR2XZYYeV4h3zbwSfV1mAk/jEAFaB8i6RBq8C/sG8AHKPTuDqwQlkj
73meFFdaK+OdQ2fGLl/56AxR5tNAxDUveL1nYC5lMSco6XkTllMDbVnQSmT4XS+7Oa8+eO/FvBTC
HF6nYTwqLrEgeuep6YRbP9fg4D3eOJ4Y5qy0qu49Pz/vW4zEd7fqHZl4ru4+FnM3tXG5HMaLrMZC
NtKsk1FV7Xb1QVn7bo40UTdXf4UcxEzekhgPspF72ZiSnoqC/w9uQ9DLDdB23glx18Q4jiHeOFND
5wbeVOrv+y41ywOIf6RN+W8yeZf7x7ypcSqUueRjUZUzOP02dAPk9oMFnLf/qBCMJc6zqcZYExYF
YLQnmhCidh+L4plBego3xuniwjLvZw5YCuB8YEHtir5p8UJ9H7c0SG1QpG4RNk353PriaOGdRDXa
X/5nJVigU6XzpKYOIJTWO0UkZlJ7Wo1OhcGex5Lu+d3oOwU5GDAJAARnMudlpFMbJOooo0bXb+MF
OgmeFOezQQkeHYoeeX/BRXPL52ffORx4W3vHPl3JZo6wFsCFKWqTvFm/FXvZjdfAc0CDKVov0TsF
3KDITWfJnLe31FIwB3ollTnQxiiVQh6wYszv2HKMOMPDOdZP6X7Y6nAyldPjLb6XY7sUyGZ66sbs
ZA3zfxuDbCTHXxez3XLvFtt6/7L44uzpHZtyJYsx+dFkglM1wuJaV0UmK0SKNCKYD+dcvnt+0JUc
xupbwxA2aoU1vZWk+C3aAmry03L5Tfvyf/+WZ7lzhh7x0P7L2c07LhBYB4AMhjEYtPmxeLAhOmIk
zH7R+zggQkMj46ZYN1tav+a2Hah3VOVSFmOhtTpWMqmgsuxzfhTDABG6iBqwzXVzVCsdS+BHQNQa
s/oJYAmM32IsFvDrzEvXpm2cSpEqb9R5h/AXdTdkpJbHGHGePEOCzhHx7nE29d5NvJRJN+Ki3qvF
aqbCDMgbaecd0mOLPlbRVZxTR85Tx68JwLWbreL2C47ge/p6KZgxPx4oRDGKK8noU/ZW8fojdn1X
3FB71xFQwDm9EyyGbdCjdYCrSbxFM+ank1sRhGiKfB52iLcYpAGliLAFzhYYRQdKKajPFBDj4frw
TAJPNGODVKmQs8aglu9j86E4dFBqPt8j0TzMnzGyzzPy9+7MxS6fb/PF8QLiK1eLDLs82voc4Gwl
2f1JnCVGnWFsdVj6isZn6558/ddNPhcCLkQHjWJ0EtjGMM4yougmkGm5O833NKp+zx0NycADLwzl
6NQ58XshUq1kY0AtjFoIIGCTCAOBLbK3PI/0ZgQRkbUMFEnaqErhU03G1hqVEJZ5plH9SXISYcJ6
N9uF5BuYBJWrS3TA84dzXahZvbENFyIZs6s0khKFPnYThTfUyvNVibRBs6qO+qKwuRWSe+bvcoGM
JRqksWmDEgsMAmQ4Z5uTf74a8pv4qa0EhzfadvehvJTHmFurA/Jj7v2frqg2cLfd3MZuUv1MAN76
0wJx9/GO3r2IaLS1JLCUoYmasT8CAuqyEXR5k735oDHvnOIXOhxLxdV5OJN3tfJCEmNt4jbvLaWE
JEUiKUZmNES4IYz5Z/sV8oCY7j4hF7IY8yLqVVXJmSlvQowdPx37AsNM/2nfWAe1rv1J1UOspmjt
QSZjTNQv06I88AXPhHA2jp3n1EI/0YzAoNFLmJJ6AxKuYiSKb48LmXdI58f15oIB9gKDy5huB2L3
9UOo131mpWakbOoS1Ui9JKlvlyERZyb+IFG463/xVPBeoh28DJYoGphKA/gNc800sU8KKQ6UTT+6
6aKHPVbx7NafJTASZcRo1m+eyLtbqlpgLKGwhRi0u15lHZWV2kaxsrFKx0yIqDqZRsKv8RS9DDw2
gnvRJ5D1MReBKTJgurLoUnlYm4DLKpRN++Mf00W3ELbKdniNT/FMNTje4d2F/U8W2r+vF9Z37aT1
VoatxPRkTqSTrhD/5H/lzj+FVT0b/wtJjPEXfEDvGz0kmaatAXzsc/gpSpLIs8f37F6O6mL30KB/
vaJYrXQ5pnIEIm7CP/A/ddyxFBXJeD8uqpf6w1j2AJR/eSyXt5GMQxgAXKjwEojNK+JVaM+fGaiC
76NjtRL2/00Uc+XE0MLgYQT9EJ7jY4x8mJeR/ATs4tz9b4Ko1bzwCzwBYKB+k5/XZL5KvzyBhCER
DpJvS7zU252SN6WMpE2+FGMSQEnXwhQ0ADVA78ScsDvORzt1CSp1TjTz574rOYJbO6aD4iSp5ilc
esx7zvUZgC5nL9KXycEwumPUgNQIAwMSaEy4AnHn+ltUo/P1pDaSrTjXPtv5BHyCyB2yhbKZXEuz
W5BgFe7Iu4t3/CPYMjqXRPkmYVGZ/TbquOjNQC+24fs0y/Yfgt3vVYxHuiZWLK/hVycvhsM75TsZ
jWuxzEPbDH6jAlq52AoL0VYwMxS/yMtwPqwtN07sJoLHNCH3FWB6nI6kAlAa7S2mm/9Sa441utNi
cv0pjJ2dxsIfxQI7EC0ncDGAmw1vP3oeOlt8szblU7T4WWS2sDfBKv1Y1+9k7zFLATQ1zL6gknbT
3TIpYopOt7DcAqwdNUzA+GHc1N/JnPLSPT2/lMMmN3xdAc9ZBDndLDk1pwn5AIlEO8EtnQ7gP4IL
hd8E6Nf3gM3xPhL/OXDNRTrL5u2H/2wteaNbZ+/++gUHWhfUHcPMJsarWTAtC4zQUlU24LRdgqkB
cNTxQnRVV1sPBPAq+mJyk2Nhv/To035JuPAMd+z1tXjGoVS1Pq3aCuLlVXYS3kL02gsokzpztJk+
oTE8IvlvTs7nTisCZMp0ot2gfUwKY0E1XyvNJh7KrbWQV9HnWBLvt+5Ubg30LG+tf/hO+sFRL7qM
m12+EMncbbTNqGFej+U2WGqfyhuW+wpsho9sHS7HkFir6EiLb+jy4EXOt5lRCsZGwfUBEgiABHat
WR2YMRyYLTDSMJ8+2yeImle8+dm7tgsXhyoQiJhBGHBtMhNw5QrKCGZkVODn6ByfCS5aggIwjTwp
KAe3a+WL4ov+RLwJuXvGGqWh/0k+X+yLV6pKsxEs9ZCsYVa3QoyuHZO1upvsd8tp1wZnP2/OUVMA
noSLArIRFKNERl2lUI0jtR+r7fiqghfYrval6rYWx4u5lYKSJbqE0UKgoeZlMN5EkYl6HbUFENNn
GFdSMuIjtkNNOODIuYnmYIou5TDKAbgSrVYbyDFHWH7RNaN5lM67iZi8EdU7kvC0Y+6WYhzd4gDV
pe9PaC/stpkzoxnriKicV/vGAwMe4KUE5tFu9dKKAg0S4MnOSkBwhEtzduD5KbeNmLCQIvgjqQKA
T5f1zjt0YYpF2o24yJlMlLf4GJ3aV+B+7ms7BY5PQvx9uDdR1pvALSKTL27F7c5WIjAAsw64vBEH
sQndvsl0samraTuCN2AAmk3xTFt+BrTcZe64Hkm4RyIlmk/Pj20YVYYrE4aVX8pllCVMwzYThXLa
vjl7TsLtNuZhfpsxj6ocYU66wm9bRJ1/dOsGGUXNPsTAd3y8iBsIEQDPX62CucBjZQigzoKk0f5I
5xE6CM2luswW07x+q533ejECBUnf4rkFwgjq3G6+ePwFt68PZmvO5GwYD6CoeIypFNSs7PU00rZD
NzdW/dMWcIbk5X37/OU8lmTQXbs+MaAGaHQyWkNwjtzbtVE2CkU34l5Rt80pHoiLvuijZT8dfTL7
Y5HZ5zwkSCMv8a/GVnBs131a/XK/yfvT+8tzuwZQyVdAVotnd/70e7E4LBZvp5/DM6AxnLXjb9/W
GNVZH0be+dxq9/U3M1rme2JRNIOhbtdvOYCyEAlgKGByciLPE8AilgR1L3cgJrrZ9z6Rm1X9BDUx
HI2b7z6zHrHbB5pHDCBLElAT2dzGaPkZACMSfTtbLgV7CcTEb91RyafhGva353zvQ0BCADgNMAXk
eWEsk7dXQMSR8fjFiy7PTtijT2G0ttb9YMwMfEpKxlVK3t4s8rH7wDwOqZ7ePmanpel8pzYgKdAK
vP/s3zKgKRQEdhbdo7N3Cj0Tzw7r3G3Xry2X6OM8UsB8Ha4VpflQFZgkNovQFl7QSqmob4dZSlC1
M8hrNH9Fg7BLp4aQHrR3Pvk23Plxv/+9N50jGWcZeUL7tGP3yKQvfvhIN+cg7eajgIZLeZEBY2Qw
W9YoYtWGgBHa1qtxhR68FlMkDb5PA8JvC6CA6m0N6JTVmwK4Iqja6TtHUQ4fD+Ycghggt4/fS6AO
xksdEVhoq8j9G7YXoBVMBexNvIxewWdGfnV2PSMiQcXwwLVVt24A8AwAUyFR2kBK2Xp9f/3E1Koy
TI3tG01fV1D/1xBp+QQTZQiCUedK0N2IrhjALZnoEX+T0RIOdIlFqrmPLYlKU2rsZoJWEkD/CJDg
UDKbWfVtUQuRYmxbu5sN+KPBOo4AtMO9RNCAzv9jthwc0KTiwHc47YHEwN/qXIpwlJC9P//2XfIU
2rVMAnRjrg6H1rY4NGYKtWc3XwkYO0qzjlwkm/sJpqRIxtQy4AIYJFnGQHKRZrSKAnwZfyE5tNjQ
kc+EPOXLAhV72mfXw+fX7IDgezh7dvteAqFXAXIksO8RXbF7BlQtEKpk+JoK+5KTN+SgHAPqlxKF
4MCQ5LAQbek2vuroPfnu96dJPj8pfFKJjQMWtfhJNWwEwvEhdjLA/GCogleyvQ3/wH4I/jARlI6g
0cN7dK1jaLsqPN3PTdxdgAkDGDWwh4UAaqCB7E3yK8MX0HEOYOdtEYw6vIGaGywgTJoC20ZUgcmC
eVOM0F7L14UOfMV1ZG4Lyti3jJYi4GdqgCH6wI4TYNJOFjYvkLF5OZlQ3/3wweeiP+1B10obLl7e
PZIun15Qi0tswIPjLiIDB1ypl6/H5ynfu40UnxOhhmiawMm4/tK+6jO8Trq2pcVXE8V08Awtir0y
Q3qK/FExZq+jfoYkKjlRyOCOnGp7MhyxcTPeuPEdf4nC9YDiE1zgyFGxgC+9EllNKubGNnlrROdj
8oniIXRFS+fRf03+PF75baM17rxJcTSRkgauN2uHKEFb2jaesd28acSZYETlOcC5DPL2Z/MROR85
tPoNf/cJzKVNb5aKP3M9sbsXzqdQk3d9xbFmjCFhPA/jVzeoQbpWNFWY1dYWw17HU2BLMNSfhq0j
OyjYFEMT6XLXJ38mgn/FKcyrozOuKbpahvqHHZucCOrWxcL3oDERE3cyJU5k1DesAk2KKsHajoOr
gb0gnQcBv+HzJogHgPKFFLaNVZ1GNZ4KSJk82wOnoDr3FTt++TQA/tHuR4OzqDtOMuSZBtrKIZZG
OteqrhmRmEhj6m1jIjyLsFPBCb27uJYnxNcNztYAGhnMqLHadvBbH5/xbSBnofYBQB8M2uGQLeae
eVhpHleVB4uACa8Ce0qm0fYkTLRpLccZp7/FqhMIbfEXsPCAsMPIAj1fBir3yNsmAVh5HR709G1C
EwYNphXd1shq4wIxvy+bfVnroiRsoyea1B0wRi0QaVGjSGZjlnpuLkNXSF25n2V2ueAZ19vkGsRj
G5GyoMSzSFxcn2MaerJfFYW17ZwScN81bFNIDLdwf78U8AjFBe/Ruy1Jo50dhRy8eEDZQsMR4yig
MFf7rZIEu/RHBVqksEuW5ip1481wBFik9+zDU0U9hlv2uXn6kYuhST0kNGiow6bss3Esm2SE3NwF
jO2iP4BldxnUW2Wu8widrBtniMoyZJBGQVERHzBr9AXNBHFJF+zWb38A2u3udhIBNOLXDH1qMxhH
dDWQo3tEYEWOx8iZfaMPIIeXFDinb3d/+gN43+8GnQFPeFFXW/v31t1P9jZwv34Or9bysB7thQEX
dQUH+ffi+fCF0OJgPx9sd+U8vmk3LxqzEMZ4JXmBpDBdiL9V9yCWWwBDk5efu/GCzjIsUEUDmBag
H+wNKDO9i4Uq2IkrycneOancG/OLy4MsDJQbU/1IlDHei56D0lDyTKjbkexpc8zjDTpzmF/ZB/r7
CCJEFcS4qHJTVbhILvbIICeSZwW76RNPCzmZzuljB7yUGC1mQAqkfm5HmtWvp9/uYLtfpr0i7wtl
mD/+jNuKNxpOVVhDNLghwwr4quvPiCfDEBqrTXb9SMoRHqQKGqwtwLQj9ATVv2Tu3MYNCA5AwmWY
DqwafVBg8mBeAEmqhK41/XSHDgLTaTw0JSt2g7edDrM9f339pLueC0XN6iPyIWCLVGiNHQDG2jnV
e7Hb0jS2um94zQYIxh5Qi0CGTVJ9+XgzqcJdHinSjwqAzoAWB7IUuBJUpS6FtH7XxVPkA8mC/NNO
KkwN4d1CH8QZZR3x8PVvj4UaG35h+NviSZ7czYCm53SuvZi47RLnjb6x7RZKNqC8BqsckvuolzK2
XajCJjU6M0Yiy5rlKzBHLMtvTCdT8GG4zaC/lIJVyS1Ssg4YFYsuS1xlJJaglkz2ykjkfEy1OKGu
ARHdzNkdPwsAk6NCxQmgblKtZ1HgkNEB3g6ZbAAVeOrUanqebLNlScfcHUFC4ITx0WO2C3byb3/T
7xt3Qj9GSGJkO7LBLlOOBZBY14t+BJw7jONCL1ENZi5CLVbhGOkpGjrR/KygKpq+pTJJMV75hRkU
n4vEyXo/kIdq3JnNF0B1aLS6VqE0TwJTL8t8G6bOL8vtaMSKVNf25Zc7Ijfx2qIIq/MWyb6eEAon
D7GEQX2u246aQgiUFPgr2yyZZR3oGSzgRjp5vQCvQupIQALk7StruEFDgpiPrg/QSHhKGcNdWx3A
+EoRhLCgXfYPTXSoQrvqOdXWmziJikFUi0AJoaUCNJbr3ZQwFQakD6nYVk9x/NMCSB/U0vFnDdpg
wAW8cKKTs4G6ti0IjwAToMN1NsF1xIiLtcTLvcAot3FFdANTxzlJPrWQZAFZ5j3xWhLWzsTjyrkx
mxj8xBOF+q0MbGxE0teLlMMEpJkppKajjoQHAKJ6LE9xON4C+5JjLyUAtap4xCnEPIv/EHaGh9n0
qNpa46uWLMJPj1eOuicBpgUc3TgrSpdwvRBdSD1wNXTV1px3IALfGd3HP7X9NM0B0jxwgJvg+mQE
oDGu6GtFqrZTM8+LuaL8fvz7d7QaVSiQpUPdoAcselZtGJGSl0m7DckEmN5wm+TvnFNgRIAdBMka
lH3Qbgeub3g913s0KO0QGlM1bXp5NgL7Kdh01R/eO8bem7MUZBUki6IOy+DVvpaSqG011MY0bTLZ
UX55J9VJkemWHZPYEY8VmFFfyEL4hVSZjvwTbg/7kIWgNUuDZNQ3Uej2COO3W3n8lRfuPzoaKgVn
rwHgGNimeDKZfTNUNUtbpFs3kgUQh8HYGCsz4CQgGf39SwacUQoUAlFnN+7CtSiLTkuHRtU3ATog
LdEetI74E8flZfyX/xOCmg7aVJAKYfmuC0kXAj/V9I0OyzwtuC8eq2AStEsE5RZeAsmgdY/ro1c0
X48TwMBslOA9SF6EwNbCwH58GMwjByY8BKZgi8Cbc25LYB45wHHGVolhpm1YzXRpVaPHK+xXUTbP
3FzkPG6sekmocOONgSxkrmiQf72euspFLcLrsG3fyxiNW8RbDyrhhdo3K2KkMLsWqmmKPnNIEQ+i
3e3bly4CWZn1XUqcrWN1jF0OVY8LHZMGuVHTCYKUnKhO8Jp8Pz4atkEJtS6Vtp4ilsZ+4aSYl9ka
Ai8uxHhEzmB0i99mSQb0nyF+VUmrklgHTAjA6H+jRPirmgur5A+gMJt5OAvA6fU9fBeHYkVz1Y+/
6gzQevGy0q8C6BKq3jCqqq6xAK6akLahKPcoPr9tQjLboJhF/iBzjrg7PdeYAAkz0hgbiRXfXcbA
L8f/IcHs44Pi1kk0oezuj7+eTvkb+AU6l6aOAyTXZXQU5rMCDDTIiJAQQ7IHMFgImI16dslx/vS0
+jms0bjy9fN4Recmo0crYjSmsszBACbthGJFjpTBet3NZGCURJgJtmbo2l43i2hnud6T7lh/6qdm
rml2uGsO9qJH/w7K/AuFcEwLG/XRXcZ8twyrgucd/gSjXF5jirGn5SLIiHOUx1HNsdCKFaKC8+sF
VUSRbNUjZxtuzA0jkur7hT6nodpNvQWRqvJbtynmJIWhSe0T6iUl+RPi6AAu9abM0+XW/jG3yjJA
E6LutnSwayYlAMMnMjCWZ7/7hqN0rO+PbimEvyBGQj8T6odA+77+tnIC4FA7xbhrGK169X6q3YBw
2wnkeWmCV/jxTtxsBIQp0GyE97QOItL/frEReu9HaEAPva0hO7HlIEWYBmuT18l+d03oBsCzjswk
SnnMEVdwK/rEgJgJddnDtGhAYJACPwnFssT2nx+vie11oDsIS08bcxByG+hqvV5UEyVqjHlZYeu9
VHvppEozE/2z36hXjONspR+1zpXQqaJx9pJNQ8K7pUR7QIQDgQIIB9nNFM2+N+pCznfas0ERmwqn
oRm34UexB9zyZQ4Kh5nEi1hpvuzqSkMq0p+I4AyMjSrs5IUkBJoOiNtiJ4Nl9DVqbMkgVWlnoFXk
6ebNe0NNIWDYAEMHp/wGcD+BBxh5iVHs4p9iWexj8KA6JXCOTgEXoZ0aImZVcMnhnuHxBMAeG0PF
ud81foxV1aCuAYdTaReoDj6FRP/yTtlIcnMZoRrAawa+s5mocKGsgjMEBD67mRiwFBOk34qdhgbw
U6IuFaAJxosI6Brt7LGa3ryp6PNGLgPRIPwexInMnfCFHKSJklGDlzEyX5L+qeDljG+cEMzYwqYC
4h6GBFVh1pIM3jAFkdTsyh//UKtbI5i9dMCbfLyOGxNCpcCxwp7Rt5KNn/q8HiwhVZudOlcc49g+
RS+PBdxq3bUAJmEMX84CBggEyKhe6yi+6WDnAWUo5zzYOBrXF8kIhAJo0QWvLogRGbMxinqv+nK7
C5bIpS27T3FVnfx5s4oBceK9dfPHy7o1iow85hESU08AJLbU7kAlvPRX8kldFq7iasum5xzR3aWh
cRTcEchrobeDWVo7GUkf1Gq7K2YK6oVOY5IC6Lr5rEV/bOKEmHBAs8fvevF4iWfe2utbjHZSHTbJ
wjMDUi9GbtqWYxgL2FJlEf6pMYT+9RGgGuSCp1nF1BbM/7pbJDCSmI15k31SL4rv/AMpNR2vMWhZ
TQIu++g75Bmy+xtiICAAPfa51eX6rKVpsoxcwYZEGKkFugAZArS6fMrDrO2Q346XMsfluHNLQJLy
t0D63y8e2lBppSzUIXBcJUt0Pdi9wnl+biUgC4xcGgiqTYs2vV5LkOJMCwxtmnZJs0KaIS02Eqg1
Pefxkd4E6WCUpbNoCNEMA4lnnV1I3qVtYVTiLgPspm1hQqYFl67sZKtmk/3hIc6do9drDUKxS0Qe
FqAXSNSfuw0v9s0yG9kAVamwkw/IzwtvWkOWXmP7p2wFZNeNMHu8PLYITRneVEDEw/KD0AbOF7OL
ddMESV1L4b5Hb3K3sNwEgDmSo6DUnwC2SoCLL9izHrr5W/5M961ka5nd896G23gIHVhIStAZCQ1B
u8jEquMYDkaW5/m+g9j4pXrWPuIDyIMwrEGpafO5bqdP+Uxcp4BeHZ8wu+Im82kvHuXjOG9m2pKX
nLl5rWjbL14SkJmek030vb48h7pE/2o+ofMEgDQ4iD/8O8naebyDNFQGVBgS72B0ZIxFOaWoGgM/
fz+qs2gXvsi/9VO46VbeU/YDXsUVWuXQBQdmsGXiryJuuYu+hpeahkIhpggAkEejPpDeMOKRoTAE
LY2Uvb7S7Qw4ivsKkLbhrOQYxRuVpoIoaAxIxjGfiL6e661UrB7IeUqm7BXEGqlbokQZzT6VlbcG
P+fzY32mH321KKrDyN4hrwmmAJS6rmWZZST0gmUGh53LWQbvl+XrXxYFC/SbKIIe0Fpg80JCVtuQ
zUIdELYMiKToc2ELgU1gWkFkpfmhcPwarbiyTvLKFmOE0+ISLdMFyVsSYOKRtJwNuycZzxVydSCB
p6W662V15lQkk5AWh2GG5nYeMtyNjmFdYEM+T47A1WCB6aTEr/N4kIuD9BavE7QsmcCGi7CMx6fO
On7wxM5JR2RSoGL43/Ui0DnVF5KSlgddX0/VapDmqjWPDFvhjQ3f7hauC+1zRcBKIx5GUKC2baFJ
bXWo3hRH3benx+u41TH8PMWRQWGYUjUxVrBsfVMa2wE/76iEs0f3Pp1OYmlIOwIkkMWFCDzdzAe/
rQ9hQiZUS7okIMHEOfAbIXiMEcjLKk38o/bLuK5WadZx0HnFAQT08Vc1neDX/MMtQj4ewy1wLVCG
gXFm7HKeCVrXhHp5GGQHo7Jl6Tz+fbaZCNUdOoCOOAxEYCAXYK2VOIm5LGR6dZBBepMIDvgQ1dmI
KdgOfd852t0qAjq7ufJs8unjb86fFhsAsEMZjAF7dfagLx6dwq+hH2FQHzTJyf+UL/nL+BLtPHRo
Guh8GN9kZMy65eMFs24UthGhH01TIJzRMYx7fXfUMJFVL6mHw/AZohKKzFDrSLyBnjtCkOvSYWfo
5CeijWshGobfcxBSaoehnWftuqvBBd2bh8cruVU+lIMuhDCqgVRrGsYVhOjpXB4WYXDsYs740511
IHEEOARqb2jwx6yjCc068Ev9UMlPo/FkpOsekGQK50joLbl6xKDW8AnQJ0z7rMAUdy0lG2MfGNw5
FqLONO9dQbJObBd9u4oajvt3YzghCbYTFxWJFAuo69eSrFpSjFhP9YNE4g3yRQhEeIA0tzoNdg5E
RfAAAExzw26shtmoF6GnH/rYnSe9+/jMbw/k+teZV1nzNEHSE/y6T5Nd89hOpnny8s9loEoDdw2R
HRK3jFELx8E3pLI0DlXgap09oh9Z2oQtR7VutRe/biAKhz9OW0KZQx91L4/rcYBq6fMAXtgz937c
OWw4fHgDdLTVoRmA7uWldanbTm2b1Dps/GbmiYuusk3BSRLnH28X+jioG4+KEFwa5q4nQ9F5U2Ma
hz53fXHdprbVuYkw/29SGL9lksQ+QkeLcZAA3D4dC8A6enaRc+7HjYsO7x+U57Rpg/YasI9mnVZa
2veNdahaW05ItYQor3YnRPZ/uMXTe8LQ/E2h4uCQwzW/Pp+kynWr6yTr0IUkNOygdLfRCl1N/bPP
q/TcRLUYqaKMsP+TRb/lQhfG2Kz8sRKtgwTk3NX0ITXEOoZLUEu4QuyaPI7dO8qNrBUCaSSKkQK0
mNMq1AY4Q2LlHSpM/SM3jXqScXqsEHe0GwUr3Bw0NaC7gW3p8aLAz7tc8A794Fq168Ha1P67z0vt
31kJvAKEy2cvByd1vXFeZqIBtjC8QzMB7icmgeBz4Z9ul4KOM3Q26BhMxopu2t2BO4yKSOYdjIxo
qIQ42tyaD8M/vqcG4m1QbcDsIDI7p4wuVEDLDN2H6y4ceoznV7+8dm7WtsYLM2/fMkhBjhFtgLSb
gm2OboWmkio/9o9+ewyT+dzoX6LcGZ9zneN63lQjwNyKAS70HaLViKJAMgZU/3+kfddu7DjT7RMJ
UG7pVrGz3cHxRrC9beWc9fRn0f/Bt7upniYGAwMbAwzQJZLFYoVVq9LAhwPV+MfnEB094Fgw1N5K
D+0mXBhBjHQ6bpRZeebWTEuG7BsHRkJbmfCtwQf5vW0XW1mKiRZ4XecfkVrzUF2s3QbMga07jAyr
N9c+rBHtYUh6YU/xH9faN3GioHGq5B+T6qEobK11g/7t/j2iX1TgKXlkCAmNOAJSjHC+FuHpY8bF
Y+YfG26NSzTw9pC7scJYCLkmly4OkEFIRJLnCFU4RJ/UW1SFHsaEhV58zA/ZkcW2Qe8SfpwUNRbI
1gkaQatfLyEUJ6HTwcJ+rF7L9kHYyayvn+8RLA0MKHqL4Z0hv3wtoBHkVMQ+5UfNjcz2OUH/EcMb
oN8CosjwMpGS08ndpB3NsizTHOdfHfvnsTbAhjV1ltwaeWBEsR2UjKCKBoGi9PPbuoDgjWC2kKS5
XlDd6ojSlbE5KkCb5u6AorhERjmuebtYgZBINPrWVTen/BMMdMrKWjAwPbMcEfkAlYDMSfpmDkrz
qi7yilhqj6MpOPKHhnxfjhGMxTPw0PuMWW2jrRJsErDJZJIVBleRf67XGwupLARjG54kNNv9LB46
6xNr/gnN/i0HCRFmTBmJjYEekTE8eiwk4ezx/ZWOajfg7rjKcCmvpYvSkHVjAOnd64CiOthidTvM
je6nMIon5taSs7u6amStF9Iou8iFSSZ2fBOeMOEII7s5tHFh7KgptBYamzT7vvWgAdMw80QaIgoU
81TggChNkjw9bf2+C0+1UazijX9ATLluI2BBeKva9Uvu3FhKwdDfWQUcUglRCLqocFkQZFJrjKVA
9McsiE75T1+YAfpAM0t7+xb/COhaM0TdUJc1C1w719lfocDSIyiHIVAoYyxkE1oJMIb6NElm+pPv
U7Qn9u60Us0iXqWdqTGyhDObQOQtYDYB3Uf4STujKTzuWuchTzWnZRQAPKIacWaML3/un+HcGlCC
qIWVHuCpogBB4fP4U5wWG+07/Wh9o7eTByElrb3S+m0rolN0MLMjgfje/4DbO3uxUiqSr3l5iMYm
wXGiG/Y4Dgao8xzewbSrc+MuVhZDHNEO6oZcbSx1H7MeVaRugDhQN8vmu/j9KD+gMokeXXerP1rR
N4uo+vZJAuwCQCSecdpXreVKq9BjGZ34dCMi+z6kK3AaP/mPPCsz+g9b+T9RdH43l/VAK3qI0vUn
cWHH2w6NxpKRWtpLtA6+GTtJDma2k/BM0KMJNgxMTb+2bH0iJ3EmDtFJfsrfk1N8KHepO9j9WX4J
DvGJY+WVbplSYAKRvEByGe8x/RL7oYrRCDyWV2f2hEIr97EwCwxHG3bdjsWa8Q/CVHAEIFcG602p
pS/FddprHfYy2cL78nfCcWEqo6ECwyVb4WlklehvPFPwYRALoP8EBTqe2s7JG+SuF9XoNLp6YKXo
9D2cEhZ6n/wIfWYScDwqkjNgm1WosHPqY8A6+zE8efFzG/yk5z2nGmu+MfzxDwdSqc8DQ0lm3hPM
C+EglJEjgEUTye248JYjgVsUnKCHJ9Tlv7hTPljoQXpMkZJellb8R8LQ5c5cTo8MsTfewUuxdKIz
HoqJn0qIbc0EdBQP/rt05J3pnX/hWO14t94jND/9ZsChKAhKr5eoj2kSlqIUQ1Zpf04gDf/GKCXj
yzdB72fGLANG3BXqCJEwRHAFn52YE8qb7tW+qEcuTE9AVghGZnWcaXxLH9NTe0oDg7GPt4QR3Oov
zBd5PeoWRG26QDAPYdWqO6VuWxrdc7I204doXTJePGJ46XXhoUO2H7lwZP0pUWqRqT1gi+kpc8JD
zuIjnqX64TWQd/R/P0/Z/YUfjmPmlekpHM1FbkWVG8XnKDHGTfZdfsLX7r6nCOfFv4zL7Enb9+C4
9xnbeeuxhZuEppnfHrMZ1dVQemWlaUN6AsH9UbZBkzR9lm4IJObi0NlPutuY/KeOACNf1puWscGz
ujvZAgKHRLiMbBCQXteKqtQSSJn5KT0VKPv3aDQLYyNxgG0yvRFtl60VP3JryX5bNQ/Kdji72bHb
g/l+qfwgiDfkY/h5X7toDh7iP159EGWNAtSuai3HBymGuK4/CueTDBqI/mBsMSBKGGivYBhkb3rf
5fKQb4BjMaoNd/yqMR7Vd/UnDWWacNUs/V1ivEl246KtqpjQSd+eI+Ywwl9nltbPy92jrnmTl40v
dvjYBG58YqSHUDWTU2NylvhiC0fFbpfenn9pV425vL9Pcw+CTP9FlwVSnPAhdOrcCinOurIqmpP2
BMHd6gshWvWcMqfB3fAf0GUFPgqVNJAhM00J6v1KTkoBggDwfprQXR1vkSoypjUaFqyBYaPn7921
MOrwwybLAbrPmtNojmBY+9DfmxEMZc/3927u7l1LoU4t1Sss04OUwQnOwTMLFjs3WqDGgZqi1EEa
YKkI6N9+6vVv0XEqn4rgjZHHk3qQPkGS9HL/5294NNe/T3yDi6dYFQPf40L8vhiY8Xu8CU4rvTZi
cAc8pWBlYpXPb8lDqRFpBpTOVFIjuJZXVmXkL/xcOAmnBMMTIwy2mBZG9Fye+wf5k+mOzk8aXWJI
LyF7j+gQMdq1uEU+IGbKWuGkaqb4tJIhiYCityJmqCXwD03+yNhQsmHXFuFKIu0Ai1wwRn3VCCf+
UH9kVukevT/V8ival7HpsYTNX2JStiV1KWSjkHwky784PdEPoobwYpzS5+hPWRvDWdn3r+kjv0XO
hJXCv2EJiDQ0jaNErkOxKWl+GcvcIuSEU/E2NAYKBp0xmevOzQ4g1++N7u3+Vv66gVdbSXIIQHYg
3CU8snSuEw2eUh2XXn0uVovP9Du0OzSbpPaEOWvNhn+sbAnC62XlNE6/bLeVnZ76TWNND/x+XEb2
/a+Z+wrU11CuCJfLMaeFen0WMXewtGu0nfpgv4kA1CC8zV/fIxg3fnyLYednwM0FkLlIZqJbGP1C
cw4iLhqAgSxF7WRxS2f1GYKXD5tvmuqGIYnmHwIG4FoSdVkSUWkUoYKk0S221SqzBuM7A+B9AgGr
bDZo/HEEtPo04IkOlp0dupqlgixcsEMrWKeA5vnO9MiKlGl6wNlXUVqXK1JLUiEaPOkRo0KjP9o6
W2WYakIYnaWNABLcBLCMbwPMGqAv7/HHY0IO54rOwsUICCNxYzQeJYyM/+z9pTaL8rinROKRi8Fm
9SagGoBnEAov0s/EULvZi0jJoZ5foc71PI9+5eTPhCOIuPdgOvl6+SAEXPXWA5jqz32hc7eGCEUX
AkKK3wZrShN0nutTJVO00+SQ8azSUllOy9AU1tF+RItqBWa8BxDiWWvsq3tf9o19hcXG3DckouGP
0jMgeqlTgyoqOLjkRl6aA2/4yN8VBtJO6JHnWdU8cWavMWgCwy1Q2YUXRSgBrk2oFsd5EcV+dG5A
YdfuPuX1aP5gfNZDinYsH3gC9LDxVuMip4DmNRY2YgaJB6IYnSyECwBwX9SZyeddWHBNbvhmkJLo
rD5hsgfYyItl7Zgt45kXySW5MqWUGMp49UIZVREylefU8FwFPGIjeNQCE4GpuKrgN8tGsG/BDBeC
9VAyCG2RD6rP+ycrzsJ+6iOorU6AEVnUIT6iePWXHHgtMFEbAUZuIm+DJssB/DzoSMNUdKNwNQPq
nZjKAwbem/e/49fHoDcDjATIUGG6DsF2X+952bZh3nt1dK4/YhspFUcH450Hrn0RnHgLJ7XxVU4B
kscBgxU/jw1IazEs2AzdfKuYFeZhYsTim2q0K3DgubyL98D8QVSPYbCI7DHvbSDzwZl45N8mrtln
a6gKkSIqLib12UEUdVUsytG5cySQ2K/QakkIjA4TGhpFUCCMJo/h4MWqdDHO4XBsnd4BiHTFOxJo
XoyPFID1YTBOocU9Mgm45kcLFBmvqniKwKCD7qzrLR3EIVcrPo7Pg6M/SG+lnf4Uj5ElokN04TbL
ygZ7CEhKGdHCrOILRMGFWEAmr8X2wND7+QixzbZ15UN+wOhLR7endYtkcbFeWDjbB/Hzvv7Mejwg
Fb4kD/+e1P9UunrDh0iMFD6fnKdtfXglZLmwx6EdOROC0aP7uN2+uN+P39/ea/8QP3CF0bHcaGL0
r1WBuHzoS0DJDCVCOn2cpnqEInGZnb33zOE+BDtm3ta5v4NVAhuGPA88D2wzdaRjIZReVw3ZeVzL
z+072KveAzKJeMkdxz+N3Z+8F6jULsZAlMJijgcnBmm2QlAIEJytiJZkKu6peqlJy0DKzgUmf8r2
tPHdFwFFuQzmAI47y/UhinJPHGWGhTHukhhdhXA102V6GAQzNfmVvq826grtCEvJKp+Ufe00NtIx
bnjKnvSzZ4PY7WWByYt77i15YpnLG44fDuBiCyibzethxBU6+SYLRVgwmJZu4CiYOiZaueOBOvu+
Wt/QKbxApHkOCkVak6/v0qCk+iCreXR+ALDZPopGzZjNNWt7xr25kDC7rcqQp6I4QoL87pdm/xx/
YzjnJvnsLX9nSMsxsuVViDbLJwA3WAOubxgorAs1daS5SDBIWQo5y6RWQvB5TlOjx9O3rA5MZPLs
ymBeAVCCkIJsHml2oB64rPUWjZ/6+Tnb9j/cF4Q9l8/iR7oOTigsW8o69ozpBxxHj/2ZZ6jwLDr7
P+FA9hHkmIjk0PX5dVVf5doYQfgZXPUvgRmc1G1ic4+ZGwI0wCga0G4pkQaKVsz8Q8IOOA7qMYo6
fSpbmc+hnJrqlE9xag4T8qY9Iz85c5BoQdSyyr5J06Kc8rMEYI3pb/KnZCOsi722ZBkBpihyQy58
MXXiC00E+vvMbbxdsUoeMCNmGxyRNmRs3s2z0lAeA78MzDdgKteSwC0ixZ4g5Od+LdsB0syfxYv+
FJHBQ49KxGTNmGVdsIlIECDBDMcaJWmZ2sQKQVZBDOpZekCysD/WB+0hPgcb6Sd8YN20G5pxJYva
xWbiWj/gkvIcb8J1Y3iYsd2+sNj9aWNFL4gyVoGqDSBWgJBglTxKS/4BaGzGhbq5DqRU0I8BvxXk
ZNdnFHpdLMZFWZ6nr/5D2gefUmWIL97Hfas7y/5jJShBIM0BGhCSz6UMkwiONzQD5+U5eUW5eXN0
HWfYGHjn9p7xYh6WZEzyfZE39u4XPID2LvDpotXhemEpurFan6/Lc3r0wfP/0AAvzcKczKJ2ZNwA
/SBNWOA1AtEgJYRThFwNcrU+E/7iTxBtDJ/+d1abKmZAyFgdDw6Qwl0uegwfqKyDaKwDozUUi8Qm
ZILxibDH31/3LNT7/SYN4FPSGz7PPS6mcQo0jWsQBGkg8kuPFrpSM0fYYNKAi0xWslQ3yBaALV9f
McyYSEz/pYNBy6b8mbbs0M6iQzaYaV9AohJhxFO1UtfdQ+3APXfy1UfupNYzb2lOYrO4fmfxHy2e
MjhJV0hC6/vteXLADeGi2x9eK+8WKy8xEPA4ChBfC7MHwKI4itthn61Z+ZIb1hXuDHKVpNMURUp6
8pzSR2oQtl179gszLLa1b6vchlvWL9lO37J0/IbFI9xpGipJaKkDxItacD3Gi4RL0hbvk2LsopOy
W2JW/PLnvkr9UnLTx3ophvLR0GW+yLgIYkY32opr5aR8CRvHwTx19bFaeltXeTdc8NN2xnGl29GH
za0OBwxsej+0yEydCkz/+Pm3YTY568tvoq5eldZN1tRJexbjTd3tpMJcQooP4kidzIHowWnzM2KW
RoRB9pVrikfrkLBoM3+jA2pjQJmB6BrdjPAo6cis1usumNS2Pr++P3wiV8QZzao0skcQy4dGjXif
xPyIljgMGfHBxkP+0Fv1S/XKIZe236/tNW+sP5Llk2RjUhksBka0Bcg1jggB/u+vJ1PqVof7Z3rr
qpJGaPg0wPLyM0eqlEq+EkmiV3941o3iUcb8zBMGQD6pVo+UomRjoIbBrXhLgE/HrepN5pbLgOEi
3HgXMOYDcRdA4ICzIRl2baXVIhJ1AJrbM5qxnQpjz5Hd/x2rgGkF6M/CnOoKGuRbmGVmsSZizOJq
qNCVcOp5FWU/m9ogaM/yTl53pwKTsWx/De5utAjb4ivS/YNbOiOL9XSWd6TlUjFnD+pDX+O85lzb
FZIoASG/QOYx3irItUsp3g3PyJ0Mcxr088IQGZDbGWiDEk+/xXrq+V0uQTy3KbbcfrHXj8PLYr/Y
DW77qT8GOxad2T+cMhk+BscdcF7qlCsUj1V/iNqzNxjpc3wsToEzLXUz/wK/vRoYwMRwb9L5VNu8
D8iWt2fBNedeDk6adP3BIBM6H8pY6FLRLqIF35yHLagGlkpsoIH2SWXtLB1f/+7shRjKARWmKgPE
SMCApB/pi3uNv1Go38qn8iHLGdm9G7719YqoLZ3GrJhCCaImcFe9T9jDXQK6MqSrN/x22Om90bzd
txj0VD4yAgW1GfyjknY94Emu7+qCn4S0TKE3YOyp3ryV+pauFWXdWxgnDN4ETMdLX/zMUFncPbMU
ASWY7qqUa54jkxebs4ynvNqqrv6qb8qdMBrcT+qEj0ycEXk2r8w6UqZosABbAKERgWt3vVJ5HKMy
VfrmUPZWICAxkmeYNpN4NkCF5WnxB9m2kfGezZ9y8PoDYAuvAXx5+pzt2RPUMPKnAT2xhrBYdq0Z
jA4StZheolqYMNY9dwx1Jed1vUoyXQlNCYRICM3Y1CrhsmvyWAf8QTiJYMTpXbE3J9B9/AgtQ3Vu
SYJ/jDweCqpI5lFuoZwmkw7Mw3jQdolZgSrs+ZgrJoCnTH7G2UUnmEx0ssEtJ2AOepp34mual+jC
CN5EIIkQcWqBIW5yhp9747BEXAfcdLT6wAGQqasQVS0vNE0hHUYzk6xEdVMzT8yFW63jyi49K3ll
3L2ZYw2dQDIW5AWoSROmzmuNLJQxRzEpxYhmQ9tVqEziT9gEjtojgTdgqJRZynATGFJn9oySSrmX
XqkknMTl8VF9x/C0b+9RXsXbduu9TP9aQcjyMAMBcAkZGFdqeaRjokEaFuMPExQnMGZb7I0KxPTb
zAUyjbEqYuyv9f5aGLWqLlCyaIogrNAe0o9+j862urQSHTN6lXUDSG3mjobF9NWJk3wtFoOJkLJC
7yscdZTiro8w4cpF6WWRf9x8jsfoVVHXk6sMdr4Kv2RMNi0g9P5CZxEwQeuDFxXtyMDuz7g3F93Y
dwIfZcfFya8NZ8BY2JrVz3JDBm4B2AOAOyEYIOphbaskDjVZz47gj+X8rapt0zfhQzKDhcFjwjCa
ESpX2fWr2hG3zGkQc78CVPW4g6CrhnQJy7ze0rGV+FAFiv5Y2sU23ycr+aAe0OUH1i1tNR309+DY
nxXXc2QUc/UVa3jmrNRHqPIv5VMWtCr8bMAJyEfRzFaFE69Tt9lkS3BtIruBznzXX6lOtPQflJV4
kB5jJ3fEJUYPuqz67twdILNtdJCgg08DZo9uRi7VohjKsFSOgBP+FDmK5+nO36Zb/xGu5AOrej23
f2jaRySPwWgwRUCIU7rMj5patyKnHl+RPnyXQdEKHvmHYqdNxhQxm8TmngcGWwKXgmiFmD4Ivj7n
uivrqs0T/dgtQSz2kp3KnfjmOf1WW8YPkVvbwTb7Zg4Qn70lsEaI4REhgdiSNCJeS/UKPlqM0uAd
W8UIwfuIQQi+u1ef7t/SmTWipFDWSEi8Iu3BDXpMDeflXxtw6seJTbrI9WptzvH8iB9v9yNSVA/n
/hGgxsIAMMy9v4y5k0ZEgdYUbXx4gcFJdy2qTCJx4HrJO4KzuDK4L93JTt4bv5IUIwpN70V/ZCLd
yfW6sqjo7Uf3FVrpCAc0Jklci/RG3pdbRfBP3NLfhJ2FIfO6PQCjc2qX/Ge10/b5C3JtLE9t9ipC
LPQB3BVo/CAkTNdilb5UpkAOglMqOwln1CZYwyQUzAG2t0unZvgaN7QQ9FmglsLlxlgpOsUI0LRe
9lkYnDIUfxco60goWXmYY/r+bw+Q9ESATRJjN2FJcbmvl1Xlnlr6dZCcfBAYuep3hQTOS/DCwaJs
Qcj8rfwZGKWy2dIoidRGDqLnY9iCn5yErwzl4xcM5qq3GcgDWTyJs1eKEkQpitwPpc/7WFpIZuwo
RzjVorS8v3+ze0zJoGzUKHYY7hNjMd2jbiN1cP/X59eL+nnqoQURPDi/JPx8cM73AIpbi32sLttX
4JQUZJ0iABVZxoN88dX1okRSr1vnSZ5fTxDZ25/9UyKioVI52FqDUb1/Dp7EMCCzGIGSRs7wwlTp
fDctKrJA0AGiD9h7jFoHYO9ppz/KrJF0t2SBBgxPNxqoSR/ltSxBbPVSqEWcFWaOAt4IcuivESNd
lxzGEDHbL8jFud5HvM1wjmAY8ViiF+haWppOcln2g3x6jT+wuPAYOMlL9qx+dR/xy301mSf/0WwE
GAHhvABYFkwe17KkYmprPlbk06Y3MdbXX6JXc0IHZQDe7cF8q88fH8iKouzA6lCb3+VrwVREBK6g
LG4CSQZQP1aBpow+/FXAuGJzL+dqdahyX6+OlzPMrppECNkVp2L16a1iV19zK5Cg2ayetF/DOju2
/20loILXwtCOEIRCgK3sqiWfm93D4ij5SHM363CrYi57t1c96993+sFbvjhBYCuvxSb5pE98hI2M
n6WzCERqaAuHxY7bAe5p39eW2ftJiaLMol6UiRBBaU9WeVh1zxwrOGD9PmUSF8LQxo0nyCfxgHlH
kWgFj2NqtZPpY2xgjZFS6ONYq1/TaMshy17euHS43uCARTWGzNGi9LGQuH7ws0A5VVvOWGy8bWN7
D9ATt96wyCrm3jBJLf6VRaMuInRulariySfeHbaRZXxheFxl51tW28gMWgLduBJEqWQdhJPMhQv5
tDhVZ0cC7fiGf5Mfsw0AYeAPlczqCeBNAHQfa1b/1o0H6Fo2pZddOUijnOryCexQ/sZ7fDQml3tX
3Aks6H5gMAXeMChXa6WUswx0PwbLmYwGqQnDhEHZ6pLRwfdvwDwXTu0opaJpgflj5cDJwDdHq+yx
3KFW7FkVNlQyu6dg3b6wuJPnvsj1PlKvAYB2FXrxoJiamxvbwWbc6bmNVBCLA2sBQh1BAWE+dU6h
nqTEVV6cilf+Z+Gg92RhczVmpCfwfYCgC1iuyeyWI/cKwnNggfDGoSeTchMqSQoqaRQDdAzwKJ+g
T4BRJJrXVIkERBSINnXQEdFULSk3hHrYyWhiWsnrYTsArVZvwSVrs8AQ84oQJYnaPE8qx0UsK8G5
crglt8QE5HW5q5Zg1bG9pXAIV8CGrytmRor87NVTQ4mldD3mo7DtJ4jt18FjuJTN7FE4vKGZZqU5
3Iqh8rPwhRJGqXwWtBPHAbZwjvdnPzbk0wTix2hXLlnolRuqeH1ulKqXIu97mAASnLml5i4cf+39
UWxlLQBRGDAZnmf3iloWpYZ9qklBkmFZ4f5BeMmAM/jP66FcVLUbdLmepOAcbYtts1XX/nJYSq73
wB3KVcTovJgbeyyIgEIJ/BWuI631yPPkaqxW4Tm3gX0Gaj6xlE23Ua14NZmEXZZQ5ffAzTz/awUh
8wmB10ebPOiLaO+4zTHHyyvE6PcS+EcFeazkZ+HKGxaG6sbFvpZEnZk8gDIr6SCpsToAvdEWYL9I
dr3JWUaR6PT1BbsWRJ1c0OehN5ElgSXf3793j1+OZim70QmO/htSgyzPZ37HruVRbngxRhNXNJA3
wl4RVtPWaS0kJoR/f5khCPUOUPWSVkya1CBMUrnEvKoIWMyWdK0Ke+1BsANUqVizdebgGuVaFOVR
5SFgIMhsR+fSrraJU5qJ9d5hQHG6DO1h2RfG+Cg+aA/lSjF5DBkej8PXnxKlbEZYyvoOlQoCohTw
3rLBd/Rg3BdwM5qtdkDKkzdHO3NQwXfDVe+0r/EqeY72uksmzcbOYsVUKqKdM6X6u/cq5Y0FWqnB
fcCHYB6MhTJdbXLH5uXrLTKqXYUZVp7t2SxA6jwVilMAXB3UshiBDIpL6srEqZh3Sg/N6hy1MqRt
YE4bzHHXLP6h3DYfazM6FLvyRWBRD83N67Vc6galIFcCAA5y/Q8ZqDJRQEad1VVKNIje0Mu1Ubdm
KIKQQO3IreGAnPlULe+UOv96FACyuRj7BXIhUJEDvkzz0ReeUFTtiA4T3pXXnsuvMSwOFYPaCVGm
aF3Prd1qKawnwOVUJwcKvV+ymG/nIQO+AW3BxEsDRA/fg624yHb0k6blal+k5/an3gOkZ279Vfkl
PEU74ZFhzm/YPjD4EsIoEFWTlpprUagmovF0SrNzBeqDyRLwZmkrFRNZM0NfIzO8ZMIgyMdT5whq
dxncq8jOgviLevczsI6BwC/LzrVRInz1bd18tD8IDvKR9YTcXBzSziT6IsOsKWdGWXRl0Xh5do7N
R1Z4PD8kULqDphzIWIIgRRHyeufiPi6GSRxioDst0B2OGCJi2Sd06gMjc/+QZppPJCF9DpYDJBrQ
nXAtqfS0LimnKT7HhrUYnc5E1rUivBP3xczDHcgBxQiK/YQXDuxa13J4ucr6VBcSNDABqLaXrBrN
FhiVa0f7D3mZgAjDYEic6QIlkdI+tWu7qfPFBI2HxXYXSuu0N8G/apaTQ/gjvCOzFDZ7e8lYJDyF
AACg9Q3cuNdrFArNG4UwTYGuWhjyegeE0aqxx7N1f2Uzg0iJoRaWLIIxbdoEN9hMn95OP6yc9dw5
ogRQFrfWiyDxCwjw3MWmMbZ7yY4M899XMygxlNHlF91UFDVZB3olI6ieZuwDZAgZz/Y8f0DJodwH
JZy8Wk9xLI0zOFiS4/iGvNIM31ysI2D87p/OrbuL4VgAOJIeW1RpqRvVVbxWhRIRB7qXZiV+1xb4
ezBImcUiN8tTkHVdCKLULRimaOyLMD2/lgb6t4A3TR2Gqs0DKSIDlMIociEYgFZfqzRgLghLxxwy
nAds22obb08Hpi9546peSSFR6sWbFGllCRQBpIBXUDAcYQnoKnKdT2iT/TncP55bm4ZkFqpMMN1A
tVDKMAga+gFCPztzgfGaD0DORL6xXN4XcsOoEv4+BfAxQvpOc1TklS6VstTibTC8d+khA/cc37hm
zQrUbhmcSzlkXy/2DWBvjuMyyHmdPEPfGf65SYz1iUkufWvTLuVQKp0n0iDpIeR4BxFcQeoDgkCb
oWrEal093dC0SxmUNstlgMkfapOdNx6ZJJr8GVgNeDdv5qUIyq5x9SLv9LbGdiUrpIxMzubeJfPE
KJveeuquVkJ28+JU+KmRlFDASiL0HzjVVjEybbWojnIGhPUTKwl26zW4XBSl0IIAPvOxxqJSI/6I
Q8Nk4d3Jxt85GBoDmciZoFYgCjs3K9mK1oxjv2mdL76fbkQtMplg7fHz6torDMVWjX1lLv+MaJMv
X+5fS5YC0PXzRaX6XRWgrXc0W3NhpGvOLK10K6BLgOn8Mu4mzaymD3zX5V1FzgWOgCNGRuyEDmcx
tI1xNWk3NOrVgasmKBum7Z06AgQ0Q8tnHRJLB6jLmSfD2I8xNq78iRx59a1vVjr4Iuz4NC7Fjbjx
ref7R8VaFuXj9BGn+MUIgVZ4/E636yVrSYxrQ7Nu5V7CexIPAa8yIPDyF2gZVveXwJJAmYG+KLl2
4nExtd1mcgYD8BfW3We8M/RjFsj+hK5qHH4P7GLpVjaavAKD8WLe9AH+3lAAva7t2dgmnLioO6LJ
o9ltS2P80zvrpYbWkD/3t4xhDND+ei2q8ic5rSRcGrQmRPphaz+Br7U35Jc6QFMKC+By09G9XBnl
d7RS7Qs8R0ybYykaitUFWBySdWGytvCWg3MpiHqofdEXPL/4NQYKaF00s3ImS1lWGxmzM00zMRn7
SPbpn202ADzX++jXmpxXErk+sfGOucHgEdo+xQ+sS3T/zZ6N0Wm8MuqbEfuHeRryqgZfx5KxkPtW
FLjq64XwPT+IYQXdQ7zYnLTHYGPapsbqi2EqArnLF092VtRNzwlYCP9jYE73ZJpkpjrLit63CJg+
di2lyyQBo3rgRvUm0j+aiZL0Q2CGGEHYfWSgRFn8tFvOzWxWQHdbLqnOIaWAuVvUJsZ+NfgcF8B6
o+tnV5Oml+f753TbEP2VQO1fqoQ9z+dJdhZO+RGDz9cSEliRe18IaxnU9gml0le8ByHQaf3YO0vp
8b8JoFwpXh1CJC8gIJ2MBL1Q2lf0dF/CPyja/zaKTiFj7PDUjyNE7HqQe5nT3pYye42JR4wolOzF
3AD8lUMZUi/o4FdlcYYcAf8MEvqHp8Rm3E3GmdMdoNA1TS4baFUP0ix0/7wM9rrYMYT8g8v2dyGU
5YyKThmrRQQTg7baFAV5zojd2or2yZJ1PYm1v7dnlNFM+iqV0gahYbTdgAXV0SSQEr1Nu8xcspJT
tw3n31VR/pRQNl0fKSHylOtXDCA/MZYyr1T8BlN/f5+68Zleh0LV4myEer0wBNESFEPYc/va4o3U
qQzQBQXW8Rh/h+ZiMER4VwyDcFvRQXqNjgqUC3ia9lZUOqUIWpIeBQvVsBKMxRIFEvRWmKy3jmjA
7NguJFFmAYDSNikUZJnF7xLsz0jpBOCI2gw79OUynO3bod2FLMpCLNIsScMOqxqBw/LNfvth2sly
/fMswUsRGbp/0+n+K4xG1iM31k8ZB2HBKjiZpXPfFN20phe/TlkIrdRzDwYiOz+THr5j+nW6//s3
zQNSoaQzAPO26JluJfAMCpiG8XIPlpUuMWYxNeBZ3RdCznZ29hdCqPMoCjD0CgP8HM3FQ+o+AYT0
3yRIlPNbccDEBT5c7OAVNI1Qrcbllwz38OZB/10FPZsWLaL/3+s9ugeGxt485YufpjxccQxRe66x
QeIzqKXWGE2+ZJwzS4KEI7pwnYqm0GPgZ2HKUA9s7JN3/I9LoMyyh8qcxukQkDx2aAi3mSH0bVt1
sUmUNUbzVD8GC6hqa6fHz9x8BMPltjIZ62Do6i/93MVGJXolQRKkjIfXT/0DHuaf/3QZaJMbgP1C
aEUICM5o6XYxzLty70u4+WxdbBRlasexSXMFlZxzsvKfwDDCTDffjFsuBFD3WcsLrkxInCS7z5Ul
bdBDCZsRgs3jPy2ENq0LuZ+iuMS1KPe+EZ8xJfvf+1/AQYNpXZbQzbqgy11p6SGgaKQcbgsi89wc
HSPzWRp1yzm6kkI98wVQ6zr+yVFwkpxPwVjFqwGlmpHl3t+441dyyP+/UF0hL7OBJ6tB/L8iGzay
dPeGZqEDGeOGwdODEIVG/sSylAUga8sRiTtgUALRX8k48jmqGljBSxHUZk0YY6IJHER475jT9PxQ
OPVTgZlJwrMZ/wkMxm2/8fxdSaO2TC9yYWoKNT+/ejuHL00ZzTMdvJ/q+74ms+RQVxJswn2T1EQO
cDEY47M3vT0r8GLJoG4l3hBOUTvs3GiqLuYy4kUH3gcN6ef7a7nxDl7uGZ1pjptFv4iJHKvqjLxj
JhNuWBeQMCAABvoBAAGe2iu96QWBm7BX4XMPug9tFa4wZylCZol1/W8lsq5EUVvmcb0a5SJEKYBl
LxC0OAEYD6EBgT0a/Asr4XPzhP6u7PeFu7igdSS1cURWphi6w5mduY+dH8bzctvaXAihPEaQlgxt
O0BIbESrzWhPe+RJnhi+EFMK5bGMSqMvAh5SSlt2d/GmNP0n4edpfGEIYm0Z5bdgVk0MtMLvlrUf
wlI92dn7z319ntOtYNoP6GXAZAr8C+jhKNcl74W+6hcyCZG9XbwvVuM63Xvu2bPCXbgDImH7NjyP
29wCHMG+L/uGt4FB3eA9Q+c38D70XeqyDJ37lYAIULCKzaQYT6Fl/TcRlD50C4R3kt6TvLBoOur2
48QCTN3yzK5WQSmDxInqKDZ8ds4r4/+Rdl29cStN9g8tAebw2gyTZyTNKL4QkmUx58xfv4da7DWn
xZ3ez/fFNmBgitVdqSuceimAHyx5JFWQD75nTREtaewVKUoemlrOdLUEN5UdbvLYfMEcd2kWsTnV
HrQNC5lmwdZdkaNEw/BFofUSkNvxv7uACK+372ZJja5+f6I/swgA3ojrEeObl/GESrdWmsBoScn6
KVuLD7dJLQQHV5Qov1qgei95AigNK9E8VCv91/rfEaBcqRwpZSip41RI4c0P4H4xGFiwBFcMUG6h
BwR8moZQFaRHN7JdxuR9/cUIB1jqOH3D7DqKLhC7JoIgB+iVdYbGHqQ1K+dy+yKAjHBNo4zcUs00
0Gi+DtlKtvIn9z/FbZnGgP4xKlgzfU0hkrB13OVxE+4jEE4unUHMzDIZfobFBqXzbqG2gl6AjV2L
ZPVj95+O/lI8UHoeC1UPADJUFDJyCEhoPRh2xNrgxWKBUu5GzlOvrwbkPngU5mKrsFpG295CvHx1
E5R6uxz2dgnxZD6CrWEC44K5e3O6Syq1ckWBUus+CirRdUGB2/Hbw1Q5wMRq7zwCEY3Rs35bN7Bh
9FqqeOSpx0rDjRQF0YnpoRpfrJn2faGSdMUPpeV5hvXZUY07ecH7QjR5WzOLvfa0ZYQVt+06YMyv
mcEqgkxKZTBz2dSEFYgzTooO86CZshHG+HG+tQCGjpUth7pgJlQZJ/XtWma2KksSuep82MPOlJy3
qR9aJcFdyHry3Ta7QKy8PilX1nzFzSBgCnEc/mx+ZjbD6C5SwP4BgNgD+U3+Ee+rOqabWglKoqGj
KBuJck+6T0YUJE3f+UNRZlSoG69SaQw8Q4SirDViVfG6wAvcqQGEAkiaDIB6tdmuePS3ZggsoqO6
WtcYoWmev+x3/rRl5RIXTc+fr6FFBPFoIHE8eI5I9lZYrxjUYZzqohDOKFBOIBOzzCtcUKhrYpjc
3a6Dut72+IvWbUaCEo2oLfNUTEHiCdemgkrmktsUWExQXiBEgYSTa8h4XFpOQPS9j432JkM0GPL3
XU2YKVLc+IXYdSCiEL8lld1axskJNSu73GaGRYdyBnKjV0FR47gG860cHcMsR9NWHm8TYZ0Y5Q/K
Xg8qFbdy2ZV7B/15VvlUmrdJsGSXcgRB2/VR1oGEdnLaXbhmWTaWWE0szu6jUrXMKCrcR51h9UgN
bJ3zbQZYBChTYKQjaruw/5fx/KJgQQizt3jRNP9RjO8H54wDOez9KPHxoAS61cYgL9GxJyjtxVvP
uc0J4yq+8a9mhJpeymtoSHpJf2XkBE0PPhk6/hPMfwrEZrxQSl5xTaM2Am67sGtAsPKmgtoK8GZR
bA0wKdKWpnZvl+T8yWoIZ0iySOm+IvsN0JdwSwkRrCokz9uOKJ+3z4+hkjRu1DAW+ZAXoBFuOlt/
+iWsgID9+9/Zl+8q8OySer0xcsB+To5ayTBsDdTa1/L4L4lQei+5xRBjXBJ6XzzBgB2TDZBxTVaL
ylJl9UoaKN2HoNRDOwmc1RurpkEKa1NfipfIkT928ppF7vuObzhtujoZVm7btRWE76XdC6od7A+X
wc7voh4zQ/1WejLNvrfApxDZX1xm/mVmYyb9lKkIGy9WxBAfgPZQb43h9bNOzpql/82L7Q8Zunwp
t32X+pOzfuFXu+G7UWPwrOzjtrQv52lmZKiYYPS1NC9c3F4P14BesM9310xXDJ1ayuDPZeQ7EpvJ
O5Z7pYPm48zQT9nZim+5uoVUGoorvnjARk1YD9bMJ5MzylgEbqBlw6RjVp2SLCTvyKMFzhrwgv/y
COVr5+R3YTHIAY4Qr9LkMVg9v6emdsfKqDFsH12XinnO1RJB+W57BRj4prVZo5TME6MMBsbM+kTp
QeKQrB0n/Eyxb42FSrrIBrBqp+4S7Ef5nmCfSQLWRBY9trEgUgB20mu2EWx1HfyN4ZvRoDQ0jwKV
E2LQKEUrAoSRsJVfhh0ribroKP5Q+eHRC+yuaER1it3CV+kevehTw6vG4GU5HTgjQymoqnfJqCF+
u1iD6d8ZWDiJHZfb+shw6j9Wd2GAECAj/1zMN0rU7GIAXKh7dQY6Ub7C1oc3rKAFWgAxbQCbbLbH
6rILN5yjbyuCzWrQWMwssRuWJ538YdxnH0HpbAYAFzUPJmbFbOfdNwY6rOBDnn3CrRKL5UuWBX5G
jtLc0XfznhsgKLuDWKK7V2inRhFxxcgsMOlQYX6QZF2SVdr0tEtwfC+t5W3Hr6/bdoihWTQAdZm0
ceDxIIJRrOJpJ3YELyMMZNymMtmAWzdEefugN3wXiFpoS5l2oHdADf2rWH92KROfM0Ec0sQfinYS
RBWrD/mAlb1gcUBZh0CsMeLT4fd7zEMcU2Zpf4p+b5wQ7bhFvR6GSMEJfZcqnQ/PDjbme8hekMki
RFkGvxORFePAyFTbF83TOO3GSR9KZg88Q7Jo7932qpu5HjhKCNC4zIb4908NBmW5k38HcHV+1aIy
itEV7XJb1hgWlsbq5PQunUqx0yvcOHOn9qJjzYTqs/YIL7IHkICp3w2N1nQTF2awSthXA0aneap3
0eYxYu+qXXz+zWhMdzkX6i6IuK4DjZ26Svf8VsAG4UEy3//unaljhtWYZvR/TIWLWhgFXhBkuKsn
rGF0+CcsYFSA7sEynovvzBkhyqapbdJUBY+larBogDPFhByr1XZpfAV4Mn94oeIRLxVGIR6jqRVH
QHQ6YLP0796EL7d8wsoyL8rajBZl1/q6HwCHjHNrI/MINA68IALsD2F582U5+MMSZdyMUR9zLQSZ
l9Ea93fqqdnfM5HmFw2DwQO8wYA0yypl4ap2HOKQS6dyf+tk79074lLsZh0yIjsilsTc1tLlCOUP
OW3ieSbbVQhkZ47PsbLNHJ3hCegi5A57v18Em+Hhlv3ojBJl8QojNdpQASUeUPYn35IBS5yAIZYw
LMr2jA6lrX2fNpxUF2hnAR4mBz/H/cX8r6GhSwFAotOYNl3kbzq5jbqkhLgBBUY1p7hjSjezu7mX
vN2cEHVkqev2KvZvTGoaHQMARrdYH7P/6Elhib8gEdW+uNTm31zUnCp1gDxXu/I44AAlMr4keFfW
QP5rkRNiEVoS9TkhKmDshZbrh6TJLhrygvGrbFbkISWjXR7z7Zkh5yxaVLQYh7yX1gXurHYQwQ22
MGmVU2EpM2yFc5vYkjma80VZV2VoIIQqrq2dUK6wVv41s4ChyDJHLOmY/n+mulolGbnqgwwWqX6j
hQGP6AT4UIh8a9Y2QLg9mEEm2AuLLGVs0ScqaLVRTQZqxAYnoNlY8rtso3+3tuNj/yY8qezFFEtK
PT9SyvRGMVp4o/pbE8aMNE+DrTmaY7x0777poVCm6Sav2Mkdc9xm0Y/NKVP2OGilXldKsFvilDHE
ZeY7oJkA8ylfMQEZJiGko88/tH7A3UpJrIqxPAmOI064h3tH2KtmothkOLOkZ8mZzWlRtgXP7JCr
MSoCIY0/Rdsjvzqr2bi7+9u6sOhg5nQoa9J1eVerMehUMflIbN/5XdvpUQSy53+8dH56Bc9JUfbE
GKPc6zKQGh0Z5f8e02TYrIzOP2Zws3x4sqwAAhObhelyc6wFQelXw9T4p6Emg83CxM7x4mYtZFkW
+3/ofPvUmYoj4lU4r/mmU711jmCnq7/oYTSwz06EHwP2IBYuXFsRTpe5Otb6SQ4wfzedGXdQ3tkg
+pM80bKtA/4DtXIsbcUOzWs6XmdwlSdBtmvokZPidu6U1WPkfDLkbcnQz+lQ/ChCNfitBjpAofxV
kZYEm8ExVgKKv57FbDhdEoQZNfqC+kCWE1cENawjIR/97tf4tGUh9nxXLW4cHd0ZMLpdWfiTWeiA
xJ4QbBo7tZaKLXl4Yp8eRsvB6/HO28iy3X+F662xYUHYLpYJ5mxSShwHvJi0PL5gbLdKtnvc3XvH
BqsLj90GYY9u3r7DJQ8zp0bpsTs2kcaNoKZg8h2JhOalfr9NYUmv5hQmQzzTq14eeggpjLr3jt62
1je1zW0CPzfFwBbNKVAxgCYOfK1U4KG0xAlYZbRS9CJrRNkk5OXg3WO7GOmcO9mz+kfbet+m5hfL
Si09jeefQMUHDacZo6dMIQ9m3iMkUkXyxcJEZNGgggEtSLAxYwp1mqdNbtf2u2ex2FhsEZ3zQVmO
okrrQVe+xUHD8o1LQALbtVp0ezzyO+Pu9sWxGKLMhx/zQpZM5kM6OROZ3hxQeLhNY/qNG/pMJ59r
L3OroYafQiJGfJdJAjx7YJIyPDxDxulasjiMYtAHoNJB7HpIoG8ev/4dI5RZSOW+0jkOh2UFCDZJ
ZI5mhI4lVl/foj3AIhRdBYodkKepOzHCXMiyFgvM3yRn3ER38vo2Gz8xNidl/UOAfgTnXJQKwbSM
3Up921G3qtkDiABLyTJSwqsf09JkYshPJuaHEMxoUvFXKMVeqBXwuxGMXEZUDAxP0aVqtSbvmMXp
3/JI3ZVYZHkZJThExM+yyWFThPgYO5GpXlrz3ccCX34asmxXDCn89oA/+ZxmP6DDWNM+edCZqW07
rGguVOyER6bRCl8r0+dJdtmGPWFFmou+GLsA/5cSdaKcDGM0SKCkYIsiqR0sSO4za1w1InOkhUWK
OsxOU7Ne8MXJQzmhFR3222l7L7MKOv3MrbOjHCGWRgZ6IuHOqmiNdC1WD8lE/iXYZjc6LPlg0aJc
IgLaNA9jsDQ6LXA8Qx+wZpJZne4DjEmwcjSLNWV9dleUe6w6JU2A5ohxE6AASXayN0o8xOvV9CpA
y94uW6NcZforhqJPIvDzQDGRBvzQaSkfxWSUazzHRxIyDqeNgwa07rDv0U/1NzVMpCP/IUNxx8tS
DsA7ecrbGKSRibDL39QPlmaxmKH8e1QDIlXwwAy63Ariv0wjgnuXaE/AvLt9bosOa8YP5eUbvubG
ysAzhLcT+3dM9tOjihX1Lb4U56c2ueaZpSiNvPGK6XKseH9ILSDJwvdKNkvQl73Jn8uhvInvajKn
+iCT3llObzV29Vhs+HP/3pHQLK3mL/o2Z1zRFSUurjMtc6FXL2NK8mOOfseUiTz0bUV/CLaM5VmA
ppz2G1FWVuAASekXkLgJYE1wXgLLfGoCM1pLa98RL+hV37QPse2yhHBRMmZ0KZuLhgBZzWPQLZHj
fyse74q7+9uyN936Lc4oU5ujry9UKlDYuQeMpJmwtIwbYvFAGQUlLb2h4EFBcmJLeOBJurpnzYVN
Gn/NhYI9a5jmxd46QDPTKWNZ9uo4M+TmYm1Yzmj6vFs/fX0Ftw/7Z8x4/ZnUYStjM/jeKDXAvqic
5NA5JqssyDoIyqV1AOvtPBkH8fFwx+qeZP02dZFqXydqo+G3E5OJQr/wCrk+GtqmewbXCAp+XLIe
KgvAKvbeg4s6f56fbt/BQmf7NSXKruewTlw7HVFENsCX7cgOSnxWLeKY54d0tXuzoAO2ZWNAzmb0
rX2XS28JE2XpXcz9RWULATg4b91j8KjbifkbMMEHqz09+BYHKGdzHZxts7HO6yM2t5ueY2w+b58A
6x4pR4CNNiHflvgI5wEZPIYv+2n+r0+XMv9Nqw/YZoof78lvlpYvJIvnP/5jFkxvFKXyPKW5PEU2
d0xW+UdMAHodPlocC5//ttrTQ2H/5sB/rPIUBXcsFXE68DvGVbK+klL3gqtcNyggy//6lyfKs2ih
HRvJcCdTBZRfVuB9WwBVeoHfwPFJ0A34aoUQwhi7+rmxT7+WEUrFOsEdNH2SbmygMiUSYZuGs5/y
rhVJ14Xz8jiQ1dr++pcXQenUoGlpy/FgqScm46cl1iVTKtXnaAyMVPw2Hg1RQaL7bLW1T/uBPJjW
fUP263fz89zszJU14V9tpdAqWFEd4xOoPOxtbfjOjPzfRvDH9vrAF9DuP4Kf3VtDUAENLefgbkoi
Evs3kNJvU2N9+bWG/LvfmmjNdKKXMjFsc3y49cCImn/GSFdC+/2em/2y71VCqQX4ZXTzkMhWjgow
TzvC2rgksuhQvg/oDRlXxaDz4gCLgpDDiTPfDhfPllHKWQOn/mln8+T8tGZB0zBU/jtFNGPQi6pC
SCZzghwMy5ywFITum9X0Pu+4yZ487VrH8a1LiPJHSp4vG6xpfyBre6Ostk8+MYGy+TmYW89iVXm+
F0rckmlKR11ZjIu6B38vlnV4+Dyd1gV5vRTE2WUksVF7dxyAv2YmFk65FlD6AZ3hEWtETs/8Wt33
pn22t/LuHB+25C6wHr5Cst5sf69/H3myMp8lcjj4WMiz1u3bEi3ejkhVOn3EGW2FOT94VME5udZh
c7A6fOqbo6wrWBP0OCeORPbY0pGdWIlnhmbSCdRwFCpsnMCtJabNErdvqKMb90F37Kqdn/bFZGOs
i0cOm+mkV6b9cUElxydo3E2x4NH6DOAiBgRZGF4jimX+alDqhkVlPIC+EVBvfcy1DfovKVdjLhLx
MYCstTYvD8/evbx5WR2sTWHqdzWx1yuTnPE3Gi6RDVdtGx9ortbncKVjunLNklaGMtJpGs7XdLWd
Lh1gNIzoejGON/BGxmptEa1cMsWr6A9eUidai9zMoRSwULN70deYLuCsirnvbMmazWlR9ljxUQ7l
e7WF1Qyw0PKXS87TXd5WkYW8iSLNqUynOTNdgxskUa8qAAYwD9HDR2LG72iCY4JnLkyOXdOhbLMR
61VmKKCjodu6s9+kjxJoygAKS4H5yKGTy0e23H78Kp3bDLJOkQqYmipEYjL+PkXsm3zT4HvOWvcX
qN7X7FERkh8awxjkYM+KXSIlxP2VQChiaOBtdhYDQPR3StjZaXzvrbm+L8XXoszt9fbychDQ8wt/
UK45oBH7qGmV6xpNcR42UGmb+Pc0mFcwlH3JoM6pU/Iv5FI+BMVEvXl4qDap/XmbvcU30DSJwE8r
DLGEijpHfnQjbjCgYAcDE+bqNsSrsbZH20wf/yUlyqdxmiQ1UghWLPcpHK3K2kZWZDXraRsdc7fx
dC60jZyxRTsiICGmZRuArdxSSIfVOQJxNzyaTYFEqmGwnDCY+1limMTxn2OkvU8k96OXCGAufh3X
ynFlisgc+lvvfJvOQnPBNR0q5SO4fuXKgdFevF2erWVLah3OznfIxou7BHsG4oMLH2/mZIv1q0Q9
FhphKfhCjej6GyiZ9AFiXfnTRQ7oY4vseq3vBftcfPzrQ6UMshtyHAaMcIkDoMDRAghEcOdRP/7F
MNY1Q5RJDkWxMNrhm6EJiCTBrFznYEnAisnRpE23xJIyygFWeg5xD46mtUcG0A9aTBihAfo4NUBj
HSHMV0QC9MQzKbMElDLLKc+V2Eg86bkD9KE71eJWHigKd7cFdNn6/9EDypyEsp9yvud18NfNU7SK
AR33HjALUguTqdc3RtmSRtINIMfjxuT7zjcxhQPRWB2QfcsRZBqm6wRAi1q1rvm6jQ/cxjtVa1ZJ
eIFTAIepsigiNAF6GHWgSTfkZcbhE1rnpQL6QomWsjPL+wiTQFACc0WFOk+1McbRw/q5y5NBfDPq
SQ8oLI9UlohaS2wHjncePphUF6znFVXqeOUkluREhrC0znfUhdecYBNTd7ZMWN8FjZiR+tFEWbli
4BWTRiSEx9CBYovWmdVbIbGIXCfd/wtL6AvPA3oOuuaMXfqaOsG2Xst2cW88jPexPs2GoJBp5nDl
2fqrvBfXe9jUlGwf8xUGE9Dbb2Es2OLXBrN7ailOuzoA2qJnyZCm0w3jrHndLEwDJaEPd3/3O989
5yjtEnU9EG4zuEg/3VbWJUuuCKjyGzK6IjVsYruObVKF96IwhLYOJpqs3f3+PWcGUN+jQz9EeEaE
chdJF3Yo9INIYSdH4yifmkdvq26KlWIH9xGGJSZPdUzt9a53OvLVoK73ld5zFv41oIOO9bxfCsCv
mKa8ihEpfVFp+J7SOYg2L5NVb7fHGnU+1twO83wpx5JwWt6oFUhZ7mpKtQFc7vFsvLLeFIumaHbC
lFfh0UgRKz7IHD687Z0OkekIa9vmogrNaFDmTmwKvpAH0Mjv3H1py849XrmMYJfFB2XsIlUIPb52
4aPCu8D+xa1KPFL+xhNe3T9l3NCfKYYlD04Ku7Izu7HRXQOnm7C3tS0F13NSdKdS7Am9AnfYAUYN
s7w7aefZmn3MnPoxP7D4WkoLXBGjjJwxoslF5nB6wkl44WFIDhuN6CvBctDF/SZvh4O3jS0V9sR6
bTZm+q6sM5Mz97YkE5g2l5jFZusfJLTGiBjrcJ3jdt2+3rY4S6+pq4+kjEGIT1TrmmsxVuRulWdv
19dEScjK5neANFtjgyYof3wWGOEMnCcG8WUZVjUJbWnYfqtTJ9Sr6qBkPk5oMLv3F3+LKefamqKw
YNsdYh2DQaOZj8QOLvIJLqHB/0ak2xkWawnqUs4aMGRoCEf8oIs/ltzwIid5HPbBIA4MW+RoBVKs
Uiv5XWzu+nWA5s9X5ObPIZF36Bu2WG2gyyYQzXmaLMkA/uIpE5hKpWv4LV4RUmNGv7EuKNlA+llD
C4vqPKNCWT8vylUh9XDcvFl+cmb0ioQwC8lr2cTOiFC2L8YQu6iHIAIX/aSirTHA46e78OT+tvAs
PMQVYCL/c2SU/Wv4gi/lHHSAkvYgniU8eNa3KSxbixkJyvyNZaIn9SSe8Bbt6fdrvM6sLwaNhWfA
FRuU8ZMUDEOUKWgMZvwprPNdu60+zXDFQm5dVLU/vHxf2yzL5fktIBu+JQzS3W+4B9VpkR65zc3S
a3jOzbecz6iofqhxXABuekdynAzQ3m/BcRo2iq06IfpJdaY1f8bGFOxtAG1nJE+Y9Kn4SRgrqYxl
6NHTm5CYwi64XBBacmbjwIDeZZsc9XbpzsAMbXpgGDOWDn9nTue8J37IpzpoFwN5uxhA6AxMl6AD
kCWWkwb9iN9mV0kZC573NEAdwmS/WIF9OIhb6Vi8IFZSsGL+//FQnYzwLXK01dDreFRL3Gmek+dX
4SkkO8FZs5tCp9/5SUfCylxkltWfmeW89cXWhW82CCZpUt4pLAUwkdkdcBxC4J0Xd8wNAf+HsfpD
kzrKqAibxNNBE8Wb1Iepwu7ewPnqGFe2VIaBXmiSjN3KcC7fFa6ZbAQyH6RNHnXIZGNK2H0yIlPa
ZWaNd5zuxGvzdXqWi4SzZCSLlKdy9Wnd1szlV83sC6hblLEbux4lv7u89CkBKJC3bXeGXXw36IeE
36UH/QhEKewRTFfM5+ukdj+v9g/7lE8YDEnm+gjE+wbjXpuUuHubtLZ9vs3kUusPesQ0VZGxxgtL
6Ckmg9BvJF8pO/geeQus3wC2DmOxZp9is8ghWMvbgiijVT83Iaku2Imzywu4cz4E7JP6HJ3x5zpn
1fcXve7soyjmUX3TRjVuEahjA0EcmfLlEdC91fNt3pdFWRckNOYKsiTQqO2eoqdBDCjwy7AdUdx7
NR+ZtZ9FDdURHvG8ii5JenGnC3jj3nf7iZP0RX3byffxSd30D31CUmyee7tnNRstpZUUDNdJuE7k
cmWNutAMk3AK58bdJfiKnqYtalOyPzD3zvOvIwprHtEOwv1oYh2yv8pD1mt8in1psQU8GIpduoid
4fRqmiHjsz7kkw4hxoC+0PIS2UCf2vNYRdavzqyZp4UpMQXM/iFHhRtBJuSBHhUdBseB8lwcnR5g
vC4ZLJNbKSxgk8WIVxRVXlU0DepCt1R6adkVqQ55Ka3eCS91YnqaqYJavLbN/evriNdH9spjtorh
pBea18HnjDIV9dfu6GZBW3X/A3DrrsL9lErDQrdP0RFJgUQvI1Rc0sA5QSoq8AbJzbgGrPouOUj7
mCgx4Z2aEfws84XcjaRp0zWq1P1VYhZI+SSskFTNibYe8Q6/Xcy2vnomv46Lv8HHwklC43lDVQ1F
1ajg0Q84SRtCMKYAV2n/YKCtsDePHDNZvayHfwjpUxQ78196Vw5jPZ3gExBI0ar8EhHZNpz0LABj
cytjya11fBd3udmkJNwad/WBlTJcfKjOeKXfilIrthFf4BN2E+5mu+l+F4f8Od2Nq2TzjmkLrCJd
26G9DlfukZWXm27uhyGQVRUzD4Im/gBuG2NXjON8QIaimJKQvt0wG2gWhqhwlzMa1F3KeoxVvBlo
HOq7NDKn1NQWbnn1iDQvQc8OZ7EySMsC+4ckXZNzhSLvhm7sUPlWdgne3uvoYNh3ABb1D5wlbIoP
1nbp7yD4xknSZTnXjfLBDeFCrGn9RnWP7YrAxsBIDqSGPTS9aMAVCQutFFU2ZJ06U36MW6Bpy3BY
GyfgzdTCmL566vb1W7gdGLmyxfgfpYf/JUYbVLdJMGdcgdiThtQVitEC1gyIGKCPWXHO8inOSFEG
zWjiQe0SEdkKRyOnULQBdYvuiPi+RieGEjKbfheDizlv00HP9D9JiyQCuPWUNwsFpE1hZYDJQTi8
BRhhzFKMISrqtP1F0jVRpaKlCM/hITGUKcbA3C2aqKYwtTd/idbat9ndBMucYdQYUQam6zHAf83Z
ZMw9TQ97dIsL6IpC3UgytzUz87yUrZh2hKGgb2AZkUb5hrCXRp5DpfESYGvPeKzumCmkpRgbIiHx
kiygjUShZULq+CjJocyllXwdWs5UNzmwiW0z/90eeCbw55JJnJOjJGJM5a7k5G4SwSk2OlxSjO9r
9vOU6tbtrzPSdcxnxNIhzmlSr7XBVfoKL98Oe/aQwTphcj8DFrK6STBot4+szIL/WSus8dlF5zcn
SwWhad4kwTiCbAbcN0yKnTBcJQHqQe7g4GVrss78ukMXV7HLdqUVHjIbhSvGA24phpmeNWh8UTWs
m6NMWaY0bqJX/FTH/YgtzR7N93jFwphefCXOqHxry0zP0xBhkldIHbShIB8njiArbmKtRU3qc7QP
d1rBStksOqE5SUoBs1qMMc4NxgZb/j1eLOfNavey5d21K3kd/fJthoFZ8glzepSe9FzKo30N9A45
sMiD3Pw9HiMshkOOfQrRPlmJt8UsogLUDlkDHpmOkv61hfFqNXB9GX7BgheqHrKtayGr/aDuQmbv
0JLxnJOirEzTDpyADc1T+XBaXzwUxLVQV0XuK7Wt6sxtUC5lned0P7RHn9OkBJMvxj5A8+MUg/Jm
c/TsX401omicMguXi25vCpJ0SdR1Dcd5fZJK1eiZEboIAVFN8Uhz9NHlLDqe6dvlfb/6ui0pS23H
kx39hxwlKTU/8qlagFw3DZj35KDGJEFviC2ZwhO/t8XXY4lNEiUx95ppP055I6ypjizUSG9/yXfP
148znn0JZWyzLEuVbuAgs7pmvem/o3vD6V3yoOU78/Grfh/25v+jLrdo4mdUKXNrxE3dJjmoWt6D
k5BqPeGJiLafkvaLSKEpthj18w8aY8Jj0dLNyFIRAFLIflRVIAuolpSseEdHTiZnQZXK09ffOlNK
LSvsv6vaEmRaKxrNdMNvtYZ4R6Q331t7AnRUTh1qPQ+TIo1EM7W3YJUcxJcj76xejXfMW69QoTPb
L97prOMr70jmPQu6ZjE6gQwiJyCqiIpU6uLdOImilPem6KRFihJgXXaLd7nHBFxhUqIuO3CB0psP
oDQ6Vo8G+5hEd7UZOaz4btFczDiinKkmYyOHGwb9pSnJW7vJdzKpAoLOw/VfgAvh6GakKEGShqrJ
lRgsqdhi2Bybw3g0VmjggN8ktxV0MZkCSgj+p9S1Ttt4I8UUjKhBmPL9QR8BD1E9CCgYHu60gWTO
l75GFbXahLvy0K0ZgcGilqqqiG5RXeaRC6CMooe4tm9Bunaa7WjFNSk2ifV5m0EWEcryyoYLjNAS
plDcuitjFxPUARIGI9N1/FDIGSOUrI9GianyBjQKO/+UtoIpsVzVUq0NSvTPUVEyXo+GWMY1KCjE
Kh7QyQMp7+1+FTm3T2s5ppkRooTczaVKjiUQ0leKiN71IUVixHwV0QTaWM3zFCGzUqWL2UO8m2Aj
UGjAW5fyVgngICIgXk7eCvDy7pcSEP81su/i9zTfJdbfPULnBKnT9A1ZitLW7y8vH15PgF8oW6iQ
dutq3d/dPs/FuH/GGnWcRorEvh4acETKc4DdVA+uWf3noKQwFTMatLHAALtcT5aW/4oefezBAqpz
s/MsjqFJi2mCOSHK7yRhKdbjgGMLvl4SO3U2BdB9kSfYMdRp2aJrgEIW+EkeNIqjAV3BbupmPV7S
0dFbnzTzOblgsOH23SybvhkZip9W8uQ61EGmUYjum0qMLH22Ui/P0WdtJy8VR9T9HrtC2xW3/TJ8
Uuz+8/2OuLrZF0zGa/ZoacdS9EoFXxAiTEMeuXKElU4ApXWb0+Wbm9GhIl305eW1XuTTgfpm6Lh3
uiVvXuP7bv0XTbtzjmibDvCTUHIrUMps7+ibD+46wvwkK6xcDLT+8ENnVMcsDsOmBBXp7F9UpKwK
i3eY0PzLhmlGhjJMvO+G2FoMMu5v6QTw0VXy27CxAsXh7mM7PyDbyLinyVH8cCQzgpQjyZK88tQE
BNspO5Yd6rW3krZHtJRudizMUdYZUkaQj/hOaDzQMtYRsFR7oth7+YVnsMSiQhlAJcCeZm1SZfHA
NahpeoQ/awcd2FqMo1vy86qsiAqwd1B1+54vnalSqoxtzPtJj4qXt2vv8pORWyEqGNpKsLHNziUq
qjM73TX9t78K12a0aaQXTVcwLRiDthOf/JPr37V288xPL1aXmSybroUWkTktSiZrV0tjo0I6Lvty
DztLNbsVaonAFOztGt2nxj3jXJdimzk9SiQHHvsv0cTdT8U2z34JbM7kN8p9uotdvCdRH/rKXJM1
DbwYhqhT/RTFS55HdHptGAvdDZownkzzw8HBCl/ZfMBOzNZER/f5i2PJzlJ0NadG+ZtASiIBiI39
JbaGY44+4pWHF9J2HFiuekm/54Qoj1NmXhipatpfLGm0Slsk6EVZf7m2CkxNxr1NcvBDTmYnSLkW
LIYphaACTy/pXgOIuPwuJUj4tTZLQFg8Ub4lUgO/E6bD2wHmsn3WdsGmfltjdLVhJvOXjMns+L5H
a+c67nnCkA8g5T15BTDQOYtZL1zMI85pUO+FofLjIO5A46kzX3bR8U1C06sVPAJjOifmGa/rp9s3
9Z37uXFTMqXRo6cDJbmF9didKjOyPz4KsgEIi+TbF9kKB7vZm/zu7Flrsz+YANi+VzafzAT1pFC3
PoJSc9dPIskVpls85E7kmd6mH4i5XnvO57plNdstxiPzQ6Z8T1mUUtmMYHkwXwCjfFItFTWnEGVm
VvGVJTKUIVHcuOaLApQiYgVHJGcx4f7JKrIubGFCBK5NxRH0SeEtSxkQvcvjuCgF6LX8Xp9i0W5e
2w+ViHu8lx4kNNCvrXN1OpvdDk9rZ0ChAefKyk8sXuHsIyjjUvelkGk+PuLJOpR7/05wnOa9IO3m
4TlBiwQL6m4xpzlnmrIwUdaWlRaCXm49AVm/MItfR9O8Z/G16Nh1CehZmC1RFPpsk2GopBwLzrCo
8KLZ3QZgCayhh2V3M6NBHV0ehcGQxRON5D3RMLBt2Kq1Fx63mLg/ZKHJehYupvCwI+UfpqizM2qj
7PkABPm3N42I28hDvfDh4WEkheltk9Vpc/GtwrPybXH+Wt9nH/eoIZqPJnCeW9tDg5R5voftYwny
xOcPKzD7LMqWx5FeqP9N2nUtN44k2y9iBLx5hacXTUuUXhDdMiAsAcLj6+8p3t0RWEKz7t0dxUTM
vDCRWVlZaU8mhYRHQ3G7ZT9/bOkm6wkjrukaTXK+yGqa4+eFqxG40mGBbcy7HeM1n7zx3zzcbM/o
kUgblS+uGohYaWFK1hU4TNBKBidTgsKUs8qruiyJgJS890/QradpCZZYHE/LN04xL60h2uZOt75y
M/m0mAOCk2/EmB51MD4nXspG9MHUqccEsg6H9hlzBtZ8P9+r5pP98op0nSmbibeo3N5IM8MLtsDk
+HjM982TpRVExYQX5pMFUVYl6jsusV8omdb2x9MJrTQD8O8Byzx4GEjqAJ9irAz7d4SZocY9IPHt
fgUoJgLFjCF91lfQmIeNUNSlgrIChpRExQ0NFaPzn/vUPDu6LT25gNM4cC9f17f43bxi491Xi5XZ
Q2OzOlMne2NH0pApX6Guzk1dNB2kYa2xvc3YxgtAVEsGPmXGmYBHwTZdwAnj7ytZt0bX2CxR8D/d
cwXdfQKABVWJjJBS73YbKedG8qv2ODsbyUpYNKvUlrCiYhmuKltHQFC5Amb+WDm7n5fsniz1gPvK
tRlaGWRlw8cBaPOVZiTsXWk/rxnIaIrMITWtKMAVuL9mqRoJPqei4kn6CmfAH1pcOUPcCFs0bX1l
5q9mfUDN+uWxkv98cO6JUiLlRLFRfJVHxtgtfpWOvz3ALfEe05iSnyRIgo7+YU37gdqJhQztTClU
Ir/eju2zJbuYWcLk6GMyE44W2tFHdCgNTdIqLIscdGqzckJ0911feGwUzrG0iJW8uLUo39uGe1rU
YfFxr0b6BbTaRbY66qmxLVB9VK1zbIvzEy7GApiG2J1t1kvNrCxlIWAJlH3Zz93gbEW/BwwCYo16
uNLtyLfUXQsYMRnj67Ama4sZshMFffSx1CHXXSwlfY16s2gk88JeY0mdagtzxVjkrm8yjmFKo8an
QN2WKzfICZojyGkTm7nGplkmQz/jvXvpU46uH9WDPpMgfXLOLcafA6ApqOZsPQNOy/8//3ZPjPJ3
C7Uvzm17kx7ZVr70HSw5KhkO7ZRpG0uNGIfRQ46X5oLmJxAp1ryLsiGrRDl9B1GMx9C9oOKX7n8/
Cdqq7dNbtXYbfNq/v8rl8+Prx6JAiakusaY07kABXdh2ZOWeRiBeLJbXNuGJk+P45oSSVF8r6nUG
eNWj7GxPiYmn2dFem+fUYTrKxF78vDbflCi/J/Axo9AlN462oRsB3wKeBqad2U2l0xf0mxKR7ej0
S46LRL0ApdKOgFYGx7g1pIMCPBKMmAVWsWQNUk5UHe6kSGfx+iLN5UiHFJ/LXYHeGnOTbgPLfKwS
Ez7wPRXKIkdnKW50BdUaGUu0/pwt7tXHDmK0YKhWzHjImBxRFhkbec+cT04LCBo2llr0H6TD2vvP
JIfIlwD/cJLAUcZU4WZBKWPnBCLBt2CH9znHdNDMijmD1WExEalBfCNSlClts04tYv5GCpkDzOmd
X3wrcmabAGPIblqi5YtxYJMqP6JImYlSCYQgz1D1iuad9Sded4sBLSuBAzS2x5QmrcWIEGUtVL/M
SilGprWwT51qYE9WYrK6mIkl+HF/RzRoSzFrrmGkxx1KracEtylZMMTFYoIyEPJFuKp+jgznMiEL
8Ix4juoFq3NrAoTjXgso48CLg1zPaogqO13RxPl2PqxLE90w8DaA/bHgTB7Ldq6AzsvRACN8SK9k
PkRyNMd+VWr8B7ZqPsXzhTxvA8YhEv4eCJgOcWteOV+KAtqylhYDglzskGFCOk5gZd6xT4e4elfV
VSqByHOTGes330zgs2CG0lprT76EQQrOONubxd7AIKfLYbfJZ+IyLz3jpG+GbmSgAQrqJ7F+M2S6
wa2B+QXog9x7TeebX+ZlDrDAPcsznyCJDBDA01ASVrGzjFIuPelKbHOsMQk4AEzTrDAsdjkwvI4p
C0NKSPhHFnmNo/lSuyAJfdIBkaKtmrdyp1niLcAgU2KfjS+fNWM3kXBGeQXDYARJQMQMPfUgFHEm
zfoMurwssfEPwdQavcGNBYc0CLHpiDdTK3O1fVoZLLAqacK03ZGm3oeZkIVyJsGYFl+NNUPqqVtp
kUW+4HRew5ZjEYMx2xSA9zfPlmq2jvAkHTrzd3zoNtISA64rrBwjmhc4ias+Mbynid7Be8lQz4og
N1c5JaUngkDBI3SI8TWy3QJzzTloG3vjb+Q5qyw60RVAqMpoR4FLhakZ6oXJ5PJaZCEsmAiKZF92
vMEMeGCjbVAFVp+6OLRGtphZMlDZemZP8YTbc0edem3klFe7q498NecKLjBleA9evN0tckN9y9zL
CwsnZcofwcNNWi3gBUu6QjVhxX7e1L4EdmXjOuet2kXcYMiLGVB+A4cVNwjkDaPMo6TwZLuxoMOG
yZThviZ118QqygwIudSlg1F7AeuPou11CcDTzczNbdvboTXTsM1XwEr+YrrKRH4PPoBmF07l5VyR
OkeF2JOH5wCo9mW8RgJvs8gKQwTazYbZm07uEU1U5dALSfY/cDydJ+oGJT3noobsnbDobcALIGW1
eUKFMXh/7EJMFCIUaUyJutGlrHJRSPKEsdehXyHBEzg4BVJzIkGzCI4ZeiMHE4g49uwtwgI/ITCA
cm166pFnz3VMOBt3H0M5NNdKiGtM4+ItBNMW9lvZxoqsb2tMZYnHasfKqk89D2PmKecmS69SpGUq
OdsLHt+X1wapUIshYRZTlAbHHKr9SUbOEuu01qkx1CaAIqL5OptH8+sHQeXJVSucq25tZcar7AqW
raUmc0JM+Fm0xlEj9wzQLU7gZRpwa+ZXnC+HQY/BxtObtn5DlVLHYMXGMuDrEH+HoFQ8Zn5i0u+e
JmWRcz/C/EEEmtxOhtrwBzKZbgMy9emMbv0WcwjoK/eZ7fOTMpc5WUNvNQaeaHy8klOQZi3CHnta
sMDM1BcbVmDLokB5FkNeIpnfnvtj6kWWbiYbU/94LLspy6eOeKD0hufqXueuhAdD/GN2LutsJpX/
n99H0wRs0Mgd8yPuIlQ9OLDIDtx8Wxmvpv/nMQ+3t48yZFhigyF6QUWqmb/5TiMiSUHAAjShP5YL
wZVsGZT28Uo3PxU02DQ7prWeOJY7epQFGaQK8zAz0NMPJIGJhGKJZi9lHrgtNruq6LDnUM09Mric
MNcy6TxE8wmmNbSbxzbiMsDWujPKuT3C2ctz7dbrFK7me7kSMaLICmUm3iMZy7qAl4f6poopvvtj
02YhNgr7fX8M0Hp4tlrGiU1Mgih3v09JMOExlTikfH9cLte3GgVSKcfk/XgxjbnxvmrsVbwyXjEG
YGb24nBdZ8B0/kAqgmE5xEmZjvik1D/SQywzxv4V9BesnXYfAkwjMPRNZ0SH/V4s8TitMDVsHMLM
SLeHL23/tdSPH0sW0uZUSmQkD42+JuqsipsuRcmG252funm6b7a8l34EyFhcGDxPPcYAKONRK4On
Q+z0/dnKkRYqaQ/ZXx2yCHa9HebHzDl2S4RJrmuvWitHA1AFb+egz78+nhlqPOFKAlJEB0YCJ2PH
8+1IRmo8qPlQ88NluGWalpo7AzTYDHimmTFzLwDtZuUvppw7mVfhN2P9Dd4jhfJd23joycKDASZu
3cDV0Y1mdT0Kz3+2l51jFNZKvRqv1336dDX6+SEzWQBe0wIffQCl7JLcVUWalMNxeepCI8C8xFNv
r//kjpOa+9AsLLu28gJwdfZCAOIQUHO2SFyyWvRuiWPaSo7lQKzaSPClNASKWBbD8fl5na/eSuNP
fzEDw52ZLpqzgyfsQG+w75Cs0YjwDjDOnXkM1FXrON3HCmKQX6Lc0NtvW935U647Y/4Zmq4dIW66
mpfDAbCYO+Y1nzRn3ydAoxTKdVyngk5oL0+a+xZ9vEm/Bli2OWD5Gru1Xhe/D4vW+1oAWPoVMDq/
IoMZwE89Gtg2ClQJDEKpwq33YiT+QdLLKJIHiF92FJNL0Fl9PRxfUgGTmZXdAgLlUKeGyng1JlAe
UKGUALHAoxCLkQXq1EOlvWbI6/K4bjPBPKOu5BTrdI29DtF29gt5oMhY6AsMXy08r/aePcZtnzCw
QEQRMauDaStOoQEDRC1M0wCbK9AhsJbMcFFYMOhfO4ZyTRUUx2RoqIBCi6+aPIBLILAaKDSkb1c7
eGWn/yfcmTs6VFbEl5Nzn7agM/NgOdfbPx1mBs3BtaG9xmHnsS7tlGuD/DVyy8SE6QCQv7+0YhAU
fVPI/FHNYKvP27mL2wLAHHthPj6pnxlCFdqBPmVMQ+vcD8BELVGEIqxjOGpOafSvK3Ngov/8DA3u
SVCG2Nf6rGuvCR65xbA07NVic+gZj9uEItzToGxtUITDrFDBBgFVKcy5seotmyGqieTEPRHqTgkh
7Pm5AiPLmSG9bpDXvO2VYpmtCa/gng7l/s84VE4vJeg8r0U0smV71kgL69Apm+z31SWvr+TQy11/
Oih7679SqhuDI5unY9XIMFzw+yVcqszAPt3DYwITNcY7EdE551BskKZsQEEG4lHkhObZ87wP1kkw
5EQnX4N8SItGxkHEv/XfGEtmNYdNZHfv2aCu+TmapdWAVgX4ocCsdSGqBbSqN3as4cYJQMd7SsQ9
Gx2JHF0Q8UmgNGzXp9o8nd7Opre9mH+2aydHt1+HduwtnuEd46B+PgT3dKnLz+XBtZTJ5edPb08N
ttjZdmT8YtzMn+aZEEHTkY4YCdaSujBZpFShf72gAwsZYhhmeHTG8PqYkwn0insi1KUZ9EKYlXx2
s5S/9luyO8vb74N1XVn71S4eLD0HBF5AYGMYlBnsSVQwfQZek38VQPm8qvdIxK9KgGc4oYv9FBAp
v18ZL/Zljv79Xyh+q69fwYBmTM0UmfdhIstzJ4NbCn+kRflMUPUrB0E/a7+esW/BcObGk2oCNvvF
3pgspf2LIfznXOle9FIr9eCcgVyBJWHYjt0ud9Z/ZKq+SVA3sJMUtL6S6NoCivnFfAFYeiQxDnCi
qHIvNury6RVg8doKB7i2HMf5FJ7cp5VN+kAj85kFk8E8I+rGdepZVfscQkNsOzhbh8chuVcv81bI
imBJElZlsfrvfvrZ9/xRr2/DJdc2lyHEYVk7pn58rP9/sZLfZ0S9u3KTiVmfluDoFG/WGEs4IqNo
nL18g9UGDFrkU++jpXtWKFMSo+AXCRdIz1p3mNiKHHRimYZ9CFH20i3WAzDRs3lPjjIql0gqfU6C
ZiyXqWGtcVzz+VNjup+Vt4d3ucAEgo6uM9bD9hd/6R+R0j2rPVdKaTYDm2lgym8LqKKG6lXpMcqX
0w/oNxnKb75gN4OMOQ7kHC4GN1e2ltcyU+A/y4Z3IqTxmvq0D6/6mei7dXJKEyV2BLfYUozlcIfc
RUs3K+hgMUWZDLk/t3FfFP1R+SUjmnPmWE0sWS56ToEVarJEyDwqyniICl+pFxkqkgEzzArW5WmB
8ZvdjnFUE/XNezlSdoM/izlWBoMO1BA2A/kwlOtdbNjzdMDdMAeNWO+pTBmNSC0GnQMY4PEZG/De
bm/J8dN4RyYKMZWJpdIs7AXWcyJTdkQHeFCoBKAYG1jfuC4dvClbxnvCsvUyZUAiH7mvOod2nCwU
1o7GHNk19PxjuGCp2ax7PJFduT80yn6UcSm0vAaWliD3BnpnZ4990o5rZyha4l5/7T4+OMZ27klz
Lwga8nkAsJVuwevIC0BnZwn/Hpqi1sblBPCWxzZYmLzRo9+nNBFYipkvN7jRovGMtqq3t+0cGRus
M6kxMmhiDIx1o8mN/WH0RwQpVewwxsTzIQgSYEOM95PA3nQ0m7UkglzVR3QoBUxkgZObGoKTseCs
fXkstolyGHRhxAWleblyTdVZchObpf3G5MGKXwCDz9OfgA/P0rxJIzgiRilerfal0sxSVAoSpA2Q
LGclJqbt0TeFm58z0rKgDmYXNQI7OXJIW5j1T2KOkDzAzCHL9k2mKEa0qHeqEXsgAfo4GN2JtrmH
rD+wcz9YzgXj3txydiOOquTfxy8eQld2Hx//RLr57vhv9nb060HJNXVCnOVnrNIlZfa32HOOhTt3
kWldDWZr2ZtNaqWOhyiPxdpEvvGeOvVKqVpfVYIOCS7RSTHMEx5DH1fMmgAd2Cz/AGfE+/AOv7gl
s0+RoYg3CzliW89mWRwAcemobrW5jGwmQzem/emRblCX9soPs7i6EM4sJJHhfW4R81TIILeWuei9
/yBhfC9J6hpfG+BUAayKpLIAB+k4/2v8LFs2F9busc5MZ7RGvFG3WNYzSc003GIYPls1effVXOx2
1SuDDON60b3MV1lS85iIMOwM7rVCpcHHJixTUFmBFsOQ08B2rV5USU0i5aXF2bLnL7bF6Vfzhp5H
lv1jPVJ0PasL+QufFoRUajwXRrVy5BVeexVpWkxm2/FpwQyHJ3Mp36dFJ4V7QC4BeAenhWyRYZXY
mHc96GuuMUpW3+i0FzMiRV3nshDqVI5wqxCVkKDkEzAEcCps0/ta7ljjR9PJqRE16sHntGgQZB+M
Wcjhr53URkF4vi8t93VhL3rj4CFsWH48Vspp/xPZIkwOShpgvymbLzSdUuU8okoRQCDb/HCcI24Q
5ga2HZoeZgi+vtpbJo5BdvoR+CZLDnlkr/KzOMs14Ub2dNpiWBPwfzacbRO7VeFsm196a+ToFOI8
lEtmDGM2UVcgxuWbOhW7hHWtJsK16tFxXa2i49t6bnQm6B83G9ZY/V9uyDctSociMa4CeQCt5TOg
xkm9P8SWeRfru1ewnTYc4sei/YvSfhOk1KgIJKwyIkEtiQRhNoErpFgu8lI7ZcOgxdQeymUUU71U
FJW8tpx7QgPwmjipvvPi2pvfNrxU2/IY3JFf/Ok8fnNHvUON1kRRR7xivLBGCpVBDdv9fXWZeH9/
ecu/KVEvUJFyZZ7PYNqeq3fVEHE75m7mDfDAXwDQOWBXLea9Gez95Zn9Jko9Req5/FeSs7Qra3lG
qV5bGS4a42vT/JDnu8D6eGbiTBAV/LtM0Ul0fxmr6iw1OvExr5aFzXJr1duig6i0Ordm8PcX7/zf
/KkcbW7OapqmJMZ407e+NTck5MLNW6TLarUQiagecUWZmCpsMRd1JkGh5Vhb4jrvU9cJl29IPiIz
Av5WK9vjTfPgWQBI8EJrl/xipbams3b/mBqVHsOBSVfTq3p7i9FkcwwN5EmMYYG4nilbIrtHDFOW
ppmp2N9wJQqLMSZ0ZWceAl9tw3gxFBYZyr5oYiC21xZktNjQz2hVPfWm+J5imV4S4v9Inzzc7tKY
Zxo+Y/7uuqvXxQLxysG2jfnZ8a339xf0Q57Q5aTvLivzw0cwu1jYCGvrCyuMnk4cjQ6AMlEzxS8j
n2SdLeBh5HOMRMzgNuwYZmnat/vWa8oshWjZ7nySDLigP9+cvXGOufNYs+3E4jw6YMoiqXx20QIS
2g7zwvINAlL0mI3pRMpIWJT5aQKhEsoObMQGknq7E3o1COjFHn3CRoWrurHN8AmYMIfdkgkvNe21
/iNCulwa5bKvcyRyW4Nqaeo2924ugorhHDPMunrTl5HnEWtlHHUkVwREFuJjwVt1GwKSYF/NAybI
WKUVhklX6fLppe8QkUZIhS3fCjK3AQdr/wQ0fUMwvhbA8DxEjBiYpfK3svGIxTrvztxwq9EpC781
+B3sgNwi3rAeqwuTEGVxqjOX9xUJdy+u/4rnHnCd3oGpGI99RZVucI24LtbEDorxvMwxMKlvuNfw
kJi7m2/4mKOJNrGxZ4hRk/unsJkJQSjPiHY8r9c8nvwUIHwutqd4qNkeTE/Ecl+GFBnvFN2jFMta
y+sZhLg8Y1UoVt8Exx3LPD32mgDte89WAGjGCuscSOktxFLI6zY9fRUvAHFFSMHErbotsnpgp24e
6kj/zpXYZnwGje8c622JNvz19jjfh+vPY7Ldo2eoF43PT8MwSzRZAnZAXy0P8aH3PJZkGa6wSifP
ohLRaUau3tVant62zvGpSXGOSP2o88RkOMOs23CLBEZs92I4JAVhe+Y5+dnwPcDPEFApxmEyXgE6
fyaHUSADjJVEbAoW06213BgSi2No5V8Sj/+YYzqRFtX+vwohDvaYoMCtm3vD/L1AbR13j+WCMu7A
LTQeiW4I/m1IlmtUoP0noEs8vtgsx/N28UcUmgpZnlLBLetdCwml7TxyquU7rD5p9WU1vTIsFp2N
65JcHrQOmhAuPgs25i9LAyhnQ85TMShIbdtCHyt5TtBH69rkZFARe/4vBUeZjnOXtHgtwQvGlt6O
yGdijfyt/LBM/7DSSQzG6AxZ1sQ81/CgtWy/hNfr5otxdSaGdO/MO50Zq+swiTLiu6a/1+i9jU13
7qwl14E+7AMXtVljY6PbHWvq0X3EUEEmcSogyWfojb2W4O5in5DLP7451lJa84XVmkNu+/VO25r9
i7Xzvg7JOrrAdiz/SxNF586qOlIGDW0EsB0WIM3gqqIXIsEfg9fpIuO3I3kbgRhdt2sm8liuQ04y
/I0eK9UUTmjpYlBhqQsViSC0ii4dCSaLi5l7inE59j2DBMMwiZQ/0J9VLeRi9HQgNA4XquuxTAUj
F6XSWyH5TI/koASF0zrdcOabkSMxBDg9dzZn3GSGVaL7w2pRqmqlAaXWBG7sKjBid+8+ba57lLUZ
pPjHkcotNh8dfxDXcdvCph8tq1WMAQ3Wxm+kE88MT5ehABKVuEhmRV2FAzhCRHcBEBUiBolR5WWk
uADode86iTMu15IemcrWxCiqtcW+ksD4RFBrYEBng4X2qNGXwOBnQSxOxw0i4Pd1rLcUtJvijGQo
BLyvBuSd171nJ7aPivWJbImNkjZJWdQYvH58aJM+4ogedZv8bnYuowxnJhvLztN/xX8e//505DUi
QN2lCmsuE8xwQdMxA+G8/UHkhZJcYhivGxSsdsv/TAtHBKl3MhPVWKt9IkFjPnd9By1Fhm/3+8d8
TV6rERXqgdTyNOsuIfGtBwvIDiyTPZlZGP08sVAjNTgHSXLWC3KVlF3oJsYtL8+wcixdox1l4LH+
y2M/LTFXTzrHPxETr8yr6R2QnmHxNBnqf/NEe8rtIGrnlqSoz6s/OBoVW5CWCuZzdYt/LVnlsEkT
PiIm3AtQ5vRMEP6XmLVOHO7ds1j8TJq7EQmqnpAosa6Ht1SjZPL7F6TaESWyfOQJWEE4LyMq0j0j
ddKUaShCaon1BjDszw4D64YdztHfEuT2Y6VmEqOsQRG0fS9qIGadTtdVaixbU0LbpCO9ctq2mHtl
7TAoks//ETWO2KPNQ5EJAL4ARbIs7uIaSNEaqFp48pyl7azjouwCAOvhz5JuV1SyMcWCfiFXRt13
hYoFYkN93mIM7/kxdywlpIzEDJ0V2aUit1i6GrMYgxnMug9LfpShEEM9b3SihNk8XHdL3ezQXPtF
nLsI/zJUfjpR8n1atKteD51S6DqoPa+RXIcIgfpk7YEjgD+Uf8jwKiAuawOrIhminK6TjkhTL3Is
xLOo16EoWE2JhDM2bSFZ2Zr6Id8GRv/03jrNYliI6yCGC+15jw9yullgRJ02J3FxaVLSzLl8Sz9L
R4aG7jT7mTlmzVBS2lWXhj4QLgMELBo+QCg3WKgrrBbeIWRlRKezJCOOKLsSCpXeRhLRzTXpnQP2
Y4y7sEBxC2C1DOlNemwjWpRZkVIxlbkzfICrdapt1JrwMFcGYFExQ4Y6DIMa49b98N4vAdYKEdNv
oS/wTwDHbb5HNQL1eyyAY9pnxktNe/KyIvuzqge12lwXRmDzLuChGfduup40EiBlSFQwVBckfV0v
khWASr/EpZwaAbb1boBA/cX0oVhMUValq32OC1XQu82OJpb+Nnt6fEosv5D24odYJEyBhLNNbWSa
GuMd/a+asUG+deeJx8fkGDpB+/OaBqxk0ScMAaqZ32SGsmd50qxDoic26rDthYoIDS1oxv6T9Onb
CBPs3ZXxaJLr8uDNpJGGL4peqmoOQmvsRZqH28eiYv06ZRjySBREjWSNlwoQiMr5419nWdIbdu3I
s00EPc9KAT9fm+3C6siuufdhUczNJctFn7Y6CiIpSSfbzCibHcpoUyoixHDaZ21hjTbQV1n7SojP
8PMkvklQLqA/U4SLloGEwy+Fp8QQmOaFxQR1GuWAYdjUh9eCfuD1un6LLDG3hZceWzOxxwAtScgX
MU5o+g36Zoqy1poWt1exB0nhLcFyqtWT/bowvcdEpmMPieMIABWgrughDH7QznyT18TvS7ERdA1/
DE0rlYHhIAzJ4Rli+A+TBmBEj3If+FZMKzIHeBzesfnYFBewm49Zmn5RRyQofROvTVg0ekOOCkPt
6OXaYpBgjmwj8m14WGNWSWDaGwMit6iLOuDRdIqgXPbSZSAoS7WZGmFpDB4BNyBe2dvZ0sKl/744
YIAhdLK1GC13rC6ySdUckaeUv1f8rKnPIL8NdnBRADH/WKDTSZgRAUr3Z2dFa3gfqFWicV6tz+bW
iaz619zYcx9ox+vcAyaTkl+sFMx0FnNEltJ/CFsN+kHpjp01GOmv0EWza1nBq2XwN6mSIzrKfWSX
6d2MSzVsnnh+VnFqmtVvi5fHImTyQgU9pM+vUgvwsrT8xSxADwpqz/LrB4MMOYkfdnDEClGVkVHH
dqPrWSJbO4p9CHjl/a2REHWjQ89iiOj0I0pEqCNKqBm1iZqCoagBcE1VmoYTfwZuIM9ZodWtXvN3
UgLdICXI2rlQBqjfEp2ZymcsAKFOCt1rgOz55WwAa5ng8p0dbvNh7dQIg8tLmaEi0z7FP4IV6M6p
LKzKsufJOhQryQ0DXXaZke0PByZANkNTBI4yJnncDLHuY1nHMm+WKF+lsB2eOt/9V5ryE3NBrM5D
FhGhrjkzfy3DTQJsjF5Fis631ZwVNk4+0CP5UXdMb1VfaSVgxKVfYWyET4uA9ZJNm/0RCeqKBdj8
pZYRjggzp8B4iZd4yQygLquL36J9sJgDOyyWqLsWy1nAqQmRoNX+xoIqkh1urc6+Gp7JuNcCixZ1
25oAKM9aCFrPFgEmvdgAK7Yum/VbPZjawbjMV6vcrh1lK18x2I79y4w3lUH/prSj2x5elVSuSyhl
ZlV/Njas8GN1ZDFI9wXVaZG3ekxs8OnkL+ahDfPlCHPUrUiEb128pbdQHM+0mJE+0bwH1oVuEOqA
3xdedLIcZ51/zDvjWH8GhpN7vmQCLdCTj485nfa7v9WUbg/CNlB0uXQ3ehejtc8Aco1XipMhS8Sg
9PhdE+gSRh7KWPpTQ2mIW9Kb2F+0yr33xCBdn5vfF2xPsxjO3XQTxog56sm+XJRLLoW45hf7Wfqq
FnliLJhzPo/9HeGWPB0pY6KHZS0N8HcwHT17l8xukTZYKvZYepPR14gTypp0jTbkEbndzv7r8S8z
NYC6zFoxu2RNhe8/n+FsGC7sBhqBkGBiTVAwVJuuK9TitetiIqj4d3QYfv93NoEuI4iZEopcDwmt
fddRnZRh8xinTDfaaGpchBKREprAYhSYX4FQ9fggGEdM99jI/YwP8gsY8OcYBSgZmy0ZUQGQhO89
JL6pm15tiZqe1u2CtOZWqyx0ysQEzBr6DncH07RfN3s3l1k3fzJy/FZeut0GANaCLlfk5i9O2g4e
e95aH6yBxenQcUSFqN/oHkp5g1mgFAwCSJF33sgUugvcRKTxgZRsMtvJiLweGOrbEzIiB3yHsA1j
Is/EulaGKRiQI7KWKJAx3T2WAIlyjmjxswBDOTPYsfpqYK9Xesi96HnwD2dW7MGymPSS3nimVNea
2JmrU659BN1Xl40WMJlG/D4pulwg8Bc/EGuIrgdE90uxLhrDxJo5lvVnXFm6vyfrSkGrBcQE7WKt
mNpTbDaoI2G4p7cguaX4xGx2ZPnl9AQcF4tckkogqXrIXNoGWts9E5skWe1D02BPIxFSQbYucxEW
4uKcWtm6YAHT5vAhf6CwQ+pVLN+cYZjo9h25FbmhqKB9MQor4XODfQ6N1QCEvgcQ19XQqoXNOY9t
4c0ZeHC7ROrljsP4EvgJaIo1EB72ifFeAU8H+DCMV4PFG2U0LrUoSLMIcNx6ZYS+UbKM+nSroYxu
BqCLarpEj3wUYdNkgk5AoDE2mDmzfbx+NbExYHEIHYsJkjedPh+Ro6x8rV60GlvvSEKbjJft4uVR
m0vvIZZc6Ja3iAzv4O0YT+NfDuubR+qw6pzj9ZRgMw/bpTN3Zuawx4K/L6aFJ0r9Uym+6VCHVfZp
IzYzIsslEBS3c99C/zCBDboC5x9gZ0yCJLh9RJDyuirgDeZnHwSvaMsjw1CY1iMoh8RlxbuCZwWz
1RZD9aeDm28uKWPPYUClFjWo5PMSJJ1122JLy5N/ECzOSAJzVyxZO2f+YvW/SVIuYMEV1bnlcIBA
ASkN7WlF8MiAxMTgbPrJ/IcMHbadAXs2XEkE8Jys1r05OMhbXNZ9SBZUMWcDGcpy43n0ZurlTJSF
CAtAxYPjvGVH6XccG77z+1LbDL5Yl46O2YKYqzKJwOhjiCRYyo6DOWRvbixQ8z782tRzEZ4Bq82E
6PoD1aTjtlnO+5J2gZakquVjcdk5ZHDFslx0vKb6WFqmNsSUYEuPYJwkFxXG51ZzFQdpXYvxyrB0
g7IhFz0OWhSBYIiXmPsKXx6r3u2tfyQuynQ0vhhksXwzUdZJWGD/GtbT/CG4SB3GD0KzwqzxKp2j
xyQBRpKVuMwtyUx5UsYkr6Q8jDtwmK/SzZ/Mgg0pV6uXFZ4Dj9XeORlrq1gBi+kOrMihnf0CC3qE
PI/Qp1gCZCqzU6y0JhCKj6U62cQsK9huCoxBbFWg8aQxKl6clZ6MM1uwG82fiwncJ9hkffOpWE9o
XQ2cehk4yuYjAFKkZjNKUlN3YEyeOtRMLjTUQEAeG3Eu6No5fzL4m7IhYwLUkfF+2A/FGdWh5dr5
43wq88ojzZ4oe2VQkI/nmfOY4GS2dUyQsv28mmZKm6JWBICXpWTnXvjksXYekt+gr8KYBmXsu66S
dC4EjdPJsToA+0QFI5KdTCmMSNAg03F1bSORHAx21R+il+IdtfugND+YK66m3soxIRI4jYx8U/ON
FpJ5erSw+wvfekLzSGKsiJ/oKfbz49NhqBu961br6k4MOxArbczT2iyLPhk8YNelLCA1jNonncHg
g5oHXi9HSuAqRmb5ytCAWHUFL7tZjq2srPTYlCKM6RHvZyw8AS2+bQh6YmhEL4lx3mUAlHwss8li
3ZgIuWIjIgF/bbtGAJGrc1rCg6rtt+w1tIXXUjfCeSUjI96Cty/P57A2smBO7t/Sb7S6jz+APDyj
D2iDKlTk2QAjESPnsf5TuAZCM941BtvzeEb7CvMMqWesbGcysv5gF8TstQVQbOVIEmo9uGRYv0m3
W5UE1B15RRUFjYTZI85EgZ8NRUvOD4yd+H8ZwWhj9C8sm3ELyX9IcUSLumg9ms9TvwSt5yWWOr7l
T6oXbbvAKK0rcK6sg2+jQexgKg4A1vDQMJOs04IdfQClrHGMEaeWxwdYpzcfAHLw+j14qCrLD5m6
5GOhUvqqBOlFTHPQWQKcI38JDo/vw+SdG7FBaeMlnnV+d8XPJ4hduHlt2d6VCY47lV8Z80ApYX2+
XIB2wENW6AR6mxuh25iStXrJMO5o1gY/bxnO22Q6YkyRSHWkikNwuRT+BRRJiuDkODO7dIzDgTkf
w+KMepC7UGoF7E4gGDwYyNVBxVxI+8dHNPl6jZmhHmFJ7Ts+QS6ZeDWYqcN6QckQXhiGcdIdHFOh
nuE254cAxWVQydG5OkAdsKp36dq/Fl7gsEwFuR0/ri98NDTUaBpGSChiyiXDDI4sglhFtg/YPKqC
HgwiQ3JEsR6QoRN7uq9HEsdLIEN6XU6dpW4kA53HKFz9R+L75ohO7pVdIvvaoBKOnHVmdcvhaj6Z
xhlu7kf3f+jZnra2I4KUAQrOQizIgUBGfzBedPojWpKVoCvxi8XaZEuzOqJEmaA04bAANoYUcZWQ
ATg/lRg7H9BesHziUNaFfQ0P3BJ0PxSbdZEZikLn+i5aXmrY6w1scst/GtzVYeF9yXPNZB0feS8e
aQplogDdrcdDAzrLdqHflgQPO97cyWhne6yT0w7ISJqUaQpDIS4LHdJ8jpE7R/OV02HWTTdd193g
rn3tPBb0M1NVKCuVK9WlK2KoinW15FvTV+eIlvA/rL3ZbutIEi36RQQ4D6/JUZJl2ZJsy34htrfL
HMVJJEXy689KndNl7iy28qL69ks1sAGHIhmxMjKGFaviVXbWvJNchMSZfgxaKbEcmXELR3B6Omiu
PJYnQQPKc5t/ec7NYIg66XWRmsB4EYmAfiU85pvL78fvK/KJNXe9CO+zqUxw0wtSlZ4HnGH9obxh
JkhVSOuSFxcLKHP8PzShmKr/jOQ3oKbmZm0Xr+mfQ2X7gqshVROpgfTXi4sVgtGjt+185UzqhEzP
7+Lb8yuvK3X51pmJZPAlBGdjIUoUok8lQHP/DtT8Bn/+K/dDcnyc7RPOz5gjrC8ajtalvJhVSwRX
fQu+7jveYiCFJlsso1Owr1Vk/A4Rq2lOsol2UX96DPjzfMta/Px9xsmyVpT1Xsffr10HjLiU/r/z
RgfDg/f1WI48Z4owDpZgfL8PLQhCZ7LtZPtoHW0n0dY70myfUSZ/1I4Dp9f6vyDIj3KMrxl9k6eS
Apka6ISJ6GK/HSq2v02yjmvy9cUdBV96Rxu6AvsSJZybyRymml3HPqQmgQ3VwmexO79oaIZvkbds
XypsIb2+8efkqA7/uAJ0yzTRho1E1Y1aahYzyuglb60wmegEPBiNBaIFsWTLq6HByo+RZF7wnNuy
aHM+p8oRy/hZ3Ey9lcjphBASxi+l9tuLHXSbQOEipkYv6nsaMhe50mK7iJxClKN/lETxCgfrFLw9
Otvf/kI18sl9e6fro0Pysl6v0SZ4om8OxBYoFX19gQXLfnzHI+cZCMC5FJfta3b29JBmZx8hO56Z
JX7ZVgk0QM0jdn6B44C3qpkrh7nmOxEEVSL9xlBtW25lhUQru7K/ladyo7ucL7t4Qc2UYhDnqvZ6
LedQCiHhCXtc8Mp/lHCAuc3rBV6kk8MSqr9tl/GXcIp7Ux+pKPCHmP5JAct+lLnhQ0A5UYLABi1o
S/QrprMxn00DNqzKQU9+t8FDmZs4WoTa2a9hEcqIIy0XM5yy8zFtlM6z7Nu9HL+oEeGOmdxiwHtm
zYBTKxitJCsQR0uakxN7q/0q3pmFjXRVkjoBQDG0TTmoQCUAMz6s6Q6d51deqLp4R/9ozSYZxasS
S1kC28InuLof2DvqhQ+Kj5FoFAPpZqKvf/e+mYmkUe3MbaZLao75CM3DjHj1WkyJgODAdxPsHwi0
945beud8WTblGIUxZiQECNyoPqIC6YwCxVrcJNipA5KBL16aZ/kdP1OQQSw1bVJ56qk89Danh3EX
BKBB5KAPB/gNBnyyKhlKzYAQVBvPIF9ETZObGOZAr8EAD3Loctq1Ed10ufEsTxNtFxcZGDN5RAY8
iDMY1OkE3J3CBdq8IlDEloiBRGAWp5PKnGO75X/v+J3BgM75avToSQ1pmf1qpw8GhkmAOkilSo8i
SI8vq+9n1FhCW3e5ISPn0jQYhNHC7iIKDY4zw/oBJ3lW9nRYDjMDdiGQ/w3GDQZeUlWP4NhUVkM2
p61c2OJXhXo0ljISzfl3j7Ufk2ezqFVRtEaR0Uv64+JnL9EW1HUHcO5cifDAS8Msh1l/Xxsmgx9J
EZ+rawnI2gKzvM8CT9FiA3bI5BBs/mWEPNOMiXQwSDlmAihRaMdfvJvw1sUJ8qZ9ePZvMpAxDJZs
lhGFYSd7HgwULNBN6OAhz+PT50picKO7yqbcNbB/zMXc8n8grXlAFn/DxfnFt8Xs5Bj0MLIoU1I1
nlDpQaMJ+IQofTHiFl6DCQ9vTQY85KLKhVSBrW9Ol21PiqAiIJGRuUOoiy0Ks4CFDfBDtSyKc4+z
G/24JAjGEldwDcsOH4qWVKNTNUQnlwdES1+bOHm0evu+V9863+6Al8kgiGBYZZiOMBNkYTDXp9vK
RgAVgZO44L5ahbUdgibWu6KLUk7cyDYD3KgRYgn63uHT23BtiQGZTpLPmV7D68e159W2NWLbMFhp
hRVKF9gTd1/55Vzvjz2xO1mzCVueFRH2hMzhFitwVuDG3e7fTIJtTNbqiyONGg171KaKBQK6YspY
As9Yb93JWj8ZOcJBxSm3Cqa7/CDZFfZXuv3CM4cjbclX5tIYE56QXSt7C9IwC0IKJ7HfRkQn3Bfq
UsJwLoa5/Ka87NHCcb4FDQLJwKQXjJ+84s+iWcylMFZaxEVSXLVb/INu+ATEW6D1RpmJW7le7Fae
S2IMcKxTKetD6NOgbtdOWGKFYWSbdgXi/fCNN4uFBYq8b7X0QpoJvf2oWfyaa0U4xhr9VienF+lK
95iS2+GB9MUzQp4o5qrTzKkALwZE0azrybGQvriSy0k9Q9rrV37636yQbc83JGQvGvrhQj8+KBPR
zyi40jJAyiNdWGwlmh8ic+E14I+OzAs0G/0ag08bD+OgJnYGoDEwIprl1Gg5t8UNFW+sDPTjhrds
LJcUZDEenP8Q5j7MYrmPW+p5ztZpWwLpWLyM/30jZ4DM6NcrJwBd7E4xVdPC607D3m6WODY+C1oi
VNjermDsFdb6H3oczrekv/uf+PUjhnGNyGo7wewL4BcmkjAlDY6zF1pn4UVjHDmsN6jSJLUmdUG8
Q6LnCIteEjDUERzcfYUWL9/Zud0+5MztjBiV+kiBQrh3PUqPMwQDGLSRzaN3DtICG17ydXH6cC6S
ovZMZKVhA5CZQyS6gME/8rFVvPNa23YrESWyBPeqc1/HxRbSuUDGK5S+F8zrleqY72oQ0AbPo88R
wfte9N9nOl1Hdcq7roJOp+khq4n1nCJaok2Wzhdv/4q0fIn+bYTszEqu6pko9rD11xMgy9FRqgcn
TYBxeY5W1JrvWPtt3HimlWaKkS4nNX0/OqK9i+2yJk2gHo3198F4p5su/z/suuRpx9ymgibrIN+B
0Gn3CiZ8mmJOnWqTPWRHkGHw+gQX6YPnxsFcq1FbJkUuUWs8ef0hDR2EeVh2hGLt29f3N5fyfDkk
+fl2DICIlwilYRXiKInEyUGsGRj29cgFkMWYxFRkcElbiLdExiDHy3nQG9VEKhmUU9dnzdXWdip7
uc99fy9qNJPEhHSdnKmRCaVwgNpbimkjTBoJKwyXc6BqqQqloV1UUg30n5lYvvenj8nxuWjDVoUb
q/6x+rT21/emRj/PJvq8b/dLBb4/JDEBwtDoglCYGiRtTjvv89i+7S33r98EL33Qf+f2lWjcyHjB
1zAzI4mSaem0uMJ8sFCMy7qMrOmoI1fzKpDSrq+2CQZUt3ZeDtW28v/f4OMXD7yW4j3UwCTQzRiK
KqLD78+DTcbxLGVqKdIe8XB9pAt7yfvoPP7C/gQuIduND4wBlT+kMfAfVQX2iw+deEvRlljmBA//
ZXkX8hmR1NuDfCS/bWt7/9U8mh7m4yobpBnBBk+t+5956emjy1BcBnWAZOg3M5jBW9JrVVdcYxHV
s81WdmsVFWpE1SIkBt/Wiq6w4UikYMLo/odE5iO34pgMA5YeHPMnVGwNAySZSAejGWl8e0Zc/cpP
tCzEun9IZLxz7IU0msJUpKXIreKER0pXhXQLd13rUiTxhySK67PTLPLzBGbWDFbUIz+7myZH/noL
7C6wjl+4B2XKCmejjZN3S6kLF4YuS7IFlhPw8sCE/xTclLKCZ14Og9LI4PUw4ukBHCgulncbBDdk
atPqKLIyaKuvffPdRLn+M3+zfDsd7OsmwJoQ8Bjb8Wu1t8+7g9Pz0oZLveh//ELmI/Tx+dpgmRB+
YbdGYQIk/1vY29T4rQuCNxyNTWzz4awSjW4pND9Bo9fzGtKX4POPH8F8nzpTs3Ms4pjAQawRTLqi
JuGZJOWGW/S8/2Hks+/BXOBpGlllYxXQFq/u/iC/n4/uy3f9yXveL1W6/tCIubqv04TQLoZG3dpx
AqsFWzSqteHzdqMRhcSYAqy8bGuh3R8RrY+ltFtseIBBCK9GFtjcqvHSo+eP38Pc7XKGm1jv6Wd2
nE/1ffrUnYJIoChsSY/5QJoz2oQWJ4Gz9OabS2W7UYRLKF9yiUrdbMfH5FmuweUWO0/qyo8eBqQJ
sNModkcCyn301V02X5EzbrpPHrQtAs3PV2fbUlIjigfLxM8YUUREFgQ77ENvwH5KrGH/4sAoDdjv
WBhLk3aNytzS81rE/Qx3D1On3wdITHCnwpYxbaYU83KQu1hthO4myENaPFeIFCEtPtgC5iwwaWFD
uajgbmm6HdY9BRlIy8CgI5Z9BQVLMrrZurSnICKfOy+uiIaemMc8J6WDILXyD+vBtx9BtGN3CTiM
KMLSRz1K9qadvf2b4tUf1sZAWXUpJyvW4XPA0xOqVxiIwlYy/r21EFX+IYcBkbKy1F4McQJIB4m2
kHjql5qggXIqPZ7lcu4PlYERzMflhWTQw3bo0kM3wnD5A31QdUHs80BrGYYVRRctU5I1Q2QUMwYp
hFowqVfPCVOCBIKIflf6yf6Nk8wEMWpdleFqxZeGqkXvvmzdee8xgPK+mKWOUEROP/owoIdkWquF
IcR0dut446OyCUFW90B+rwC6BQna7e1Rn2+5eYRFE/mRzI5spqoZ9X0HyQN2Lb1hi3r0lZJpsHP4
Jne30+KlNhPGxMidDk4FyaJIILsXOwGkh/BAbGQ5cAvdC0+3+YneLGgWSOVVH2NdBPRSyHYjofla
c98bn/e2550eA22aEWqaWkGKsEPg8Y6pWrSCoDOBcz0tZXv+0IaFMqsBoyW1d92wHfmv0AE/sFph
2rVbCU7wRbtAkt3z832rXGqM+0MqA1OmXNT5NaFn2Nv5znzoPPnUPjrVy7fgfMU+dyfuUnb+D4FM
dHU2z1JTGRCI4XbJuWy7jhy+u0+ACHeXsbQIWDNbZCDkcilE86xRWdh081ETbxWRHORdB27qbIlQ
7g+1GBARpxSN82eIqpzWo6sTk9rGgKpFdDtzhf052Ux28/w9vQSHwv82aFcNB56phH9chTNlGXzB
1pTYsqj90Cdaaeu/X3nNWUvv37mSt3+fOZwJNodz3UJEZ9/WiuIhKkwYkf4OwAdof/EoU5ajCqRk
TDw6RUkyGZc4Z5pwuWK+4qivm4pct+Vf2fb88jsO1m3mHLodnoMbWuvjnOSyU8zkMk4xGF0qVS3k
xg+bU3NErkZZ441vH9Bfx3HAhWyGLs9EMe4gRkOTXASIykh+lB5RCT98cVx8EZFnIhgvyMKoqUwT
Iipnu+vfDBfjXYcg93mptOXX20wQ4wNmLeZap454tDcBcnZnkn2jYIJZM9peJ7uNSaR943ZOdnTd
CrPMnvB8xQuYvPDafZdcQZF00VBgM9i1wiTAEiMWQ02faJ6mymylJg43OqGHxnqbIst4qEj4j8pS
g1+yLLqIrUm9zduHvRui37Xx7e/nK/ozMLbK+YY8cczRKlqZjmMJcRlxPj4msvPBppuTx5eA20yz
+Dqbq8YAiTAKuMQvVDU8D7en3dEDfa8fBiqYMpBX5sZfi1/r5yjZd1mOnKip5f/3KHV7OCMYwiP0
GPmDu07AMRXz0gy3Z8+dj8c+wXIlnNIsMuDfCVE+s2ktSG6CBdBrc7N2fYyk/UUeQvK4JpStRtfX
zw6yXF/6HvRavyKwXDicr7sEArMTZ59pstkItURPXDy7zWXj+/sYfKS/3+0RXYLfdit7/2rwVJ/L
ZMIaYVRSLb/gDDanU4z8KXl7XMtByF0ovhSkzeUwWGooehShHQy+eIwIXbXkWqm98n2CfmUBYb2d
/gVUrbkMLEt3vyKje0KSaOZSZ/TrUTjDZoIQzwcB3K3kBDoxzMyVAxlqG3UE3idcihLn4igIz67G
c4/74nKBOIQ1/cOQ2mlgP4cYhlrdt5VlZ/lRiznO0CjL/kJNxdgf0E2HucP7f3/x7psrwlxIcpgn
oFISoIgzyHZ8kHz9tFY/sd46iHbcEaHFqHcujrmcolbWU5M6P3Zf5o5TqcHoRbY7eu/1at1+BNwh
5CUOPRj+zwkyUHpOryb6+aEgqqqFgwUj2HJCyQD9J8pObtNS7pWYbkd0l3e2y77wI5pB1lHOItnM
Y+n4Ovq4ILEeLrsSnWf6HBNhe6qb0rwoZYUjbQ9XBxQHqIZz3kSLb9nZGRpU0Zm115drNU5YJIGQ
gpIQgkLZpiN5e/MBFATY/vXrgI2sX9xvt1Sgnn87tpVa6ZNxwMZsHKDTuQK+HFJMPi+QXqp0/iGF
gY5ikrWmL2Ahr85HnhKsY42eRPIiEhT6I4fu3+EFnPQv/vNC+tsw2JrWYA6V0lg4z64hEglX05k2
FiDdjQLhN+fjLSZWFDDzowigog2EJXxJp0avB+0sHbvRdsQXiRZXHssn2/R4xGxLrZH6XBQDJn3b
yr1u5RK9ZBwxWiUYvXO73XqUXG5f1CICz9RikMSU8xYM/QVs4+RkbhMotgNGKk64vhiHzYQw4KFf
h6t86SDEMWsi/taDw/mNA8D0pviHLcxEMCDRq9WUZw0+zxW2EETu8UJq21wZH5K9bnUugcgtUr0j
j/XlogAdvoLE3nFzcTGpXPVwZzrw2kXkNfTRCU+Kz/0eJUcn9TSwA+nH5IRJo9XarVd6SboVAl5u
58YiUv4cAuvo+rmoOm1MpWNlkuwaTJONrMtIvvUz5z7lmajBOLtVa7BRASZayE5sYfgwiJ+D9cu6
rgiXzox+untHzQQJWt4Z52TEUdMUwXa7SsEf1RP/4eF9veYS3y11es2djx2fSITpjKwmpG2HhGCN
XWqrp/CNx8q1+EhXNEPBMx3UBLrMukQXtUqXlrBXO3pUnNoPV8q+CIa9SvdpNnjfoaqCLLvylRH9
5b6zLF9EM+GMsyRpr4dqUUsIH8AYu93p9g5h5r5FmqdxB5vWcANH3f8rvP4Ry3IkVLlUt1h0Ix21
KiiCR3uIbHWD4jvdG/CvyoSzA77VtWaX7RBKrRJi7zkqCa/b3isJNutYvYNU+IbLXbVoobqKfAso
x9DawZynpoA7IBwbCtie7Oo23n577NS+rNaHb3BP3v96yzfRjzT2GBM5rLrzeJGQZ6Glm2g9fNJB
xqxyUG3myFpE7pksJmSxzlY1aQo0227TyNGvriqj1bL2XtqPQ4aNDz7vqljsmsDU9H/OkuWRTZuw
0KYG2imk9wrZfliDMdQdXNlCHcP5mg73NeR8uls7ycxM0qYKy0m5Skfv6heB6h1EzuJc7udi4Cs5
Z5OQXyGhEZzxqQVlZ4blGKsNb7ZsGZNnJ8c8coo4VZWuwMk5yFglLkqJGJZDTzWfb5qC0z8QeSaJ
CVDaCybctcsgIa9ycugT8SiRY/1S2ivzwf9l29kuOOTuAWEfrxtjGTdnotl4pdOumXxtoeTmY/vh
HceaYEkasfMgJuJtXXnAgy2eDzBQPWXnKlRbaItz1SRbrEnyUmzojPhhbMkhXXef5ed9q1zMwc+9
gEGUWDJipbIgU/TxNEYT09VNtlZjC759qda5zc8nLQaCPwfL5pM65VoYsQYzfQX3Smyjq3ry69Xl
0+S9524udcd62DxS2vznPLUS3AVI9nsUnV/7d/SubAvP2mv7v/ZHLIzrXoZAiNFGUq70Kwo5vIcl
NdN7P4Qeycz35bJVm0GitoTZ/2aXewUY2U63j0pZI1Hx53xVjt+w9BNG1DRlnsJDW/R3ex/tyiIX
ZLA3V0Qa3lr/RMGKI3HxiTT7qgz45E2XWMrQUU+VdthdO94aldQjVpHznrcK7zgZ/JEvsSWaE2TV
buNRnv1T8TDaJuhuS4JRK8kHB9f74LpvvgpGGExgYNclqiCW42x4B80zZgagNFnV9TiC+xQP1MY+
L7a+a+Cw3Kca1emeCTFwJKFR+hxa0Bnc4KoP1juQZqVvFe7IwrX/V3tlgKgNJQm7vCEsze3txvus
NbuqfPPRQe9iaif/hrRYn4GQyoBQSan3dBHmukF0iAdVQiwbN2QQIs1z305v4e6dc2SX31WXUdXK
hN4or065jneXFLNBq9WuwBJuQSOtbyNI3OR2vAVhYr794vZO3pYW3PsFTKQTncNU17sR17S33WCR
xnZ3sT8Tkq1XlGfbzYN1RWTv/eXAnU3ihCAaA0PReTCLPgIMbR10bV7eeBfYEhnH/Dve/n2Gc2Ev
YSuj1OM79t4WHU2KV3nly9VyLRf9NXi1Ha6fhW33/hqNgv7v3n7aP539Dn2LLzGYXsDj4E++uHvs
XSwzzu3gdbj6w9N9C1hMaWLDok5fQ2j3FhmXTS6tIdSjSJFKCDDmmq8G55I5WuIJObmurNd1g03K
m2deYmexPDsXzLjw0MdWK0U3weKzRoqEYCzgtBVHjOivu3ex3mIAmweWi1HhXCrjy3WUW1INSpoj
UnKn3fa8zyJbOqPnSuW41mJYOJfEePE5aXXw6VBJFrqhVbto7R5nuVZcaWu83/+Ki92CM2Fs0wxo
kTu1zCBsg0GVqPayj3inH8+x063s0sCdU7sB1h2dnUf3UbHXhRvAsXWD8O49WqtkvXn+OxhvFmM8
vMuGKt3EjrDPR2JXa8p1c1/fxZf0XA7ju1JU1MPZmqAvho12u9reY5GQb9guWeNuo1O8qc2roi7h
xVwmk3vp2rKP6wm6DZ396aXIwqOtd31u7fu68Uz01pMyg41azf6fiW7ag+K/gzHu2bR5NzUNQO59
KCZoOKdTpONj4QCt3XabYWIXfZ2xRZsfv/jlO/o57kljQCbty1qPQ0gLsX0+tdfr3v9VrZ851rcU
5s0/EIMoVtK3RRtJ0lHOVsIepdkptkOBNxe8NEaiz8UwEKJ1ltwXJrW9V3Tp7NCls9qTpzesEMcw
7WHD5xPmfSsGSaZBSi9pTr/VpnUcDfQAL+jC3dVerKFLk5tVWYpdZ/qx/QjDNc8xJwxx4NqxvGKD
Rnqs8ECfAMfOl2I4XcdsjK6psqSxsYc0abGkgIDuWE6BQdO4qT19XmPnZY1qdorYg5vBWYqU5xIZ
dGqlUohLSUHUuGlCEgmo3eMxiUzY87PwcF+7RVucKccCVBVPXXelRoJTVAtbwyG+3hexiEczEQwe
NXovgCxelo5CR+qt9gZels5OPDQu35ezfJPNBFH7nAFSMYl5mvTQ5Wo7+VNpNw2h05YbLncXzyIY
UGqj2OjDBN9n04cEUfb6EYtbs93zgXLMcEswi3Y+U4sBJUER2nQQVNxVxu/qXQKf/1lyMtFB8oTL
rsezPAaa4rhvVeNmDhvvYzeRGuaA0i2G4LmvB55aDDzVYmlhDB6HWDngspmc0jdehDVggleZo97y
D1CfnR8DSyL4fUuz1WjGcNsfpf1adl7ozXvf+hYzTzOn1Zn2qLJKGjMpIAYJZdU/bT8+dis062ON
44OLUuCLvYn9+yIXuwrmIhmc6DOh6MUMlgGewG2Dp6zsxo2XPm6qlOAx9D8epM5gxdVsOsUSIe71
JBB1hbI+WiXuq8SBI7a/JDbqoZVSiIhTcv1LRLuC3cs8i1i+GVGqNejkraFZDCJF4/kqZyBsxYsq
9HE3rrzVX0+J7eNiBEWPjR2P/PzZYsQ5k8mAE5biqW0c6fBiDAl99A/jowCGdl7sdwu6/mnsP6ox
0DS0gxzXFyqGblS/uhOpvE5BBx3aZnhdLRQM7sligOncXHvzjNfDEVzq0j4ka+6jb9kcfrRh4CiR
G02Ka4NCH94mp23tbocYnKzKVj2dd5X/HfCjmGVw/5HJ4BLWxjSgH4dWSDeeGpm0MTHc/FdUkQPy
1Zy7cRlvf4Qx2DTJrR63ORSkwrbJ6r43LaaJ9b+NTmcXcg/dNU0zBboY3ie6ivf7VRHQbDha4Eqs
zLI54hbD55k4Bo8qU72GkwZxAqKJ09WtDvmmeQXjh8MRtATpBoqjlEJXRR8jYxfiNS7yEW0QGPZ0
wvenswOqFky3caQs3VBzKYwlDGioz84dpKCUYCGprxJXcbFijKPNYmvoXA5jBGleX5WxhpzbGhBQ
UhxXaA3FVOivX1gSzeuLXOzTnIljL6pMnsCifoY4MLQ4XoR44ujtDNKheWQ7PqNZwSA72tVP9pf3
8anSyJM7PjTYQ4nB0aDYPtdvYMW5f9SLSZb5b2Is54wtu3V8oR90cLZHzGETbNhEtw4QGZSVX9YD
x+/UJeyaC2TuMm0wMgU1dhnRh+xnI1E/EB2cv1FhuLrbHUm2+9LOveNqvwcb+mCnr8jxaTYIts8W
ejpdyXUL8mijdsbjcltChPkPY+6mShsEuSnxw14btIFYfFa6JXybC2AuorHoym6o6FF724udi0Tx
/y//nfTOu40W0x9zWcxt1FtDcRGpn6JbFMNtyIAUzuoIWlTx/Xf6pmMdeoWh7Nc65PV+8U6R/vvs
KaC210HrqY0r2KdtPebufXtdzEbOFWMASD7n8WW8faXN6SPGPt294T7AWlNs0eanJZY/mWXJFraJ
Ycic0aYXu3YsMLNx3IAf7uOjcMBI4lr+2cHUKQf0lm5cw/gRxSgG2th40AqIEv3X7ad6zDwO2i02
0MwlMKg6aS1GhnNIqA69i9Z3SgbA+TrLwP2jBAOoFiVXNyKIcKg3YzPlCm0z/JbQxZB/pgrbEzpM
laqkVk+tzPPG7THe/UV+074jDFV+j0GQ+rzP81+A8m/V2L6yCfwtgzh1uCtOWw98eUAo/wmBK50s
4+UhFqsuc/0YkAxls9cHCfqB1OBYPkckWucxes0JKnQ+dtjZh6om3yCtFp5oc+8XxxYXM4xz+QwW
0jGUdJIhf/TRRwCoQu8mYnPejUjNgY1j52IYRDS01ginFuaCwYwLibYtrWJwbPK/QOHPh2OgMDfB
FJDW0AXJCawHJlkHQsCUnD2n8lt7/Y05r+fvBMzuHF9YisnmyjHYUSGCbroScmEuQF7zvQ/Ez8sn
TwzvDBncGIf/AOLGMZ9PFtl2v9pAbdErluKrgTXWpz0tHN2W3lRz3RgoOUtDnMsJdANh/RYb1EoS
/+Ipxjs/Bkt0Pcyqil5hJcmfVNQlbpNVPOtYDkf+tg6WaldrmqwzFZgg7FzzVp/ZGk300wOCMMuG
e8f7x7XdbdSNvMHIAOcUORqy1Lt6oQlAfEDKxpM20dqyay/xNqDJ48hZvpN/dGTQBAVcuZMmnOQG
9cWhJVeBtjY4yDCB/vDz3KJGzV9ytziYMLMRloR3sgZRtDpoRxmv0BF0I5nDQilMJ/x+8h/e3di9
zSZcuM8Hjkuwc5ZipY0oGNNzHSbHW6HhD4wJB+GJtruDbZhbI+d9RwZhsus0GqWC80XDBJZyKgEW
Tl9sNL2/U579yEO/FZbt3v+ovPuIpenNZaNCzgFKYngVFH64a49/+aA7eXAxM8470kVppiSamqJK
eGfqKhPWWelZCDOq4nbykLhBDwCpnTfNX0NDNMMSjnZLRzqX948jbU01p88SsJitkdK7kCMatp1R
IZr9KHprG5N0FtpTeJmVpSgM47mGrCk04tOY55CcV3E/YnktjNbrPgy0jVc8t1+yzrkIxhu1tE4k
5SLBOh1n93n1DhxwXgyO5gLYy3uyIlnLIQCZKBr6o1kCr1qMA7kYwcAuGo68JQSdi2NMQyj7uhUS
HJnZkD5CB/hfHAGLnadzCYwxdFo8YBoCElDLRT3tk5xpBAQCuPtGx5XD3NigkurDroccvLdPYD2M
7aNvPCP0wYA9RxT9yWzkM1eJubXjZMyRfLqp5AAYc0/ywXgGV+LluRYfTHNJzFXdNXWMZZ0TBSf0
8EkX0GurLUX+mKzByurwmcqXgoO5RObiNo2+bJDqwOeqiXpEQMe/0ThuymZSyraKM+0KER1tm0Ps
iGgceeQ3dC48f7/e/1Yc+2Z3AhVVraRGMuAARzdOPFPibtnlIAKbey+b0SquVBvwOqTg9lkHNo8S
fzHVNfsoLIDnxbmpYeA0IXA66bZqHwkw4cFNjo/YOcs1u8VM/1we47Nql2VmT1HBOUkn8bskzWqH
Rs6zr17tCdM3wbqUyEsdk+fDF9fml2+Pv1GcfbZrl0mdriMV7lyxAIfS3vEceCmmmuvHOvBQj7ks
wq0wWXDZX7CqvSDnp8cAizLRBMwxQR4y6YwT92M4ynlMLeS0HcBv5x1NZ++TwX/54sQVi1mCuWKM
916qAjs5FZg7KLKV4PJbe/+670+LgeFMAvt4n3rwzmNzLpTZ4gJUgoRgaPWwp4MZqOqjsc0/XLFK
csMrfHIwl33BF9owTVKKQ0z8Z26vIA9n2REvSemzWuzw118d7fcmXiGdi2Jdf1Q1O8/BGYZ8C7fo
9F/Csr8NnZ32ivPQ1IToBu5IUGEvBNg0PyP3Hewev1z7suJdkRwsZAc7FfA3D0ZKQ4vmKXk68Eh5
eSjFznhlktHk6GOhdl7ios/cc3AhW5JERImI2oN0u8twG/O8mXuOzM1fZdmggDyAmiR2+E5B7NC1
xL+wSjV4RmPL/+jO7NYcsR/O+lTBAxBobD3JOdbYpqphD/IKUPXFgyrOZckuygm1q1an8s3fNG/7
EX9Fz9lTdixXwKr/HxyBAZBKl6NzPVBxDqK10/ZV9E+Wl0p2VJJwj3pRgtV99yGF53zsK95owgk8
mzc0RgrE2+199ei76/Vtfo3LCca5Xth3e20mylgY0PCKnpPTdhuiClu6gZW6z7wlApzQwGQeC/W5
bSdVuX278Kl8wDudV/ZYLFzP4Jh9p/dmiYo8fY+AchuvVtBSv6P0c0A2nXe3LKY156KYp0J2rqtR
LeBmaHkChRUeycijRtgk+WQ+EPLwjmUTWHmChSd0uwqPdIYHLiYTkqDZNo5kCYqCqMDLnSbwfdtF
AxGeErTxgPOauNHP3gnx2Qd6r6W9lo0Q19nIGCNHjf23A8EE4pNP3h6KX4i7DuPbIX+uKL05dyBr
kVxgfthMhJKfDX0wDMjPSIEGFdUJE/KNaJyjJy9gYLfogA0lEQSFYidKz2c3Ris6L0/MtVEGU0Zd
MLCqhtooYv0pUPwXNFY43EucF5qwS3Ek5BwTqYacxjuhtwIPwGOOQm3o7FctUR2C2qPt2kEm2Lys
AM9cLCbz0IM1csoUiD7RNhXvc4VNUrgVhoCu5/SH59DzdTJg8cSD/Yi5AHLZCA9f+ZVwUy9LNZyZ
3VgM5IC9LGvy/mY3SCz1K0zprI402wNehfdHDaM61Fw5AM55M7KNQYIiVZZcQmi8ah0nWTffazB/
3xfCCdktBn0GU1dThTqE8/EW3P/TiwWT+aEx2CK1RpKFNOfibYfVLkKLFrqZQpcjhgdhFhOn9IIc
XiwNYl63GnI7uwGPuN9PDyAfQgOuwzkvXiLJYhCkDaemMehH2eAR531sr/vdao+hTsF/bO3BByMQ
xwy4/se8c0Yz07P6lrrC8GqzmhyUeNGSQarARStu7yr2C+bvKXsV5/tR77oD1hYDMJMqjpnYUNvo
nf5tgpFjhzhPu/tCDLYpKNT/o90mf8AN6B3h3SBN2D/9fhs92xbeuRfuYqSCkW3gvIm8Lds4aF6G
DvQoAkClRSXxQnZ7sAP5eGhVhO74BRPYK687fNlGZzKZ9GM3XoswTEP5WKzEyX8cH95BW+CWzmVH
w7HDAbwzvEbn5ffxTKb6Z3o6ya+DYnWQ6cSrbdXbE1G/pHUJXli6sY1yKnLsZRGvZgIZfw+vHQ59
smgIGKlERgU4xC4z+76UxQfrTAjj7WmkgNtJhhDVFp/C/b96hcz+POPeRqkXqanjz1PWIyeb3P44
fI7pA+VSfLGbF7qY4L5Ci1RE5kwk49/K9SwkrQKRGD3NSTedftt2sTVWoCixm8p75loj1eEffj0T
yPh1ZnVNLCeRgnXXX8H3679qSJ8pxOYyjGlsVDGB4W0QLlywlrG0/XfZQS43cHjmsBw+/yjDJjCa
LBKxRQ/enJGrjW0h6OrZIfGpo4f2CXHJr18Qu6bLonid8DyfZpMbsRBfFEGC5M0JbWK07Wb1RB5M
8h5hBpFHWLX8Gp/pySAIRtUugybio4GvFPSQWCiLTWZP+tFvMS2GbZDRJ/doF6F5JpIBkKZRQEQn
6lBwg5n3XX/InYsfO3JKJLxYQd+R0Uqeg74S3qXAcXI25dGYpZKj4CaDROd1u42ftlngIeRE44zj
Pxj+g43981gEGfDSAhzPMBhwibJML7MzXPHzSBNw7fa+q3M/IoMuatI2eUGvni06Cz0PrAH+E6E1
KOyC40Uqy+HX7PMxuGKY5yQqrrCYzcfl2bLLJ6x75I3s/xcnQJQIljFLFW9DAbPWtin5P6R92W7r
uLbtFwlQ37xSjS23aWzHyYuQrKyolyzJkix9/R3MBc6yaW1z45xauwq1UYCnSE5OznaMREoUKVWw
og/EjyOU0n/CW7pIQBzzDII7nis+Hfao/yQyZyQ1ALcYqMRl5n90PqaE4Hh1a1om4qUBpp29K1nM
edVxi7H8M2RhisL5QE7Ke4Fl+QNgy8zFbPXz9/djBZkE6sIYwP9sJ3NmgSoVYaUnMM3OV/uCkZe8
dUJgg1UX8Fj4RPbJilzcT/CYz19RP/+JSPZMQ4/5+JQSvFGcOJaKu38p/n0O81JY/UmV0gbrd9L5
0JPcz18dXjbnP+jp/wj5vTRXKnSuigAdt1hzmc5Pb1rtkTmmNw9oSni8uZzF/KrylRxwEhvnscRi
tC+wp1GSAY1jtyZnvq6O71efrkSc1DrMwzxSkO/e6gkddF04PZl3SBs9Xst0IuOfovyWmq4k5VkR
jacCm4biP/6gvR0xltQ7Ds87mfaW/52OeutFdqDdTqITBC2F1+g1aIGCPA9fn2OR8LD+/8NT/k8U
4z+eLpmcxglV/vVv3/dgY1lIiYnuR77PluEOWaEe4wLZBj0kCc8204U80HWZsSt9a+aB2MT06h29
D88HpguNJAk63xcUmY5ChvL0Zfqd+7dixr50RtiMBpXZ2gd90aChawF3RXhafnMnSf7D2/NPFmNa
yqGtkvQE3VzSvl1PQJOoPwMynYsAEmj5nKXxLhtjOfqqr4bEgjQnCoj0fD7Mf3gOGM9wsNBimmS2
cojh+d2SNsSguRZkbadlBjQTlWc7uLKYTJRWiuPlItGbvfZ0u07AqRp6wo4XQ/HeUxZQbDgH+kn/
PSWwb+uz9ccX2WFM+v29dwBVxTsl7rIYr9IaijzSU6r0Elw8E7Ehmohod8JjczWJV3JlGH8TfVfm
qrWirBB/H5Lj+uR/fAkEMT4cOgwzzTBYgdIcwDtO9oB2Wl7OedKn00zQCIqaCPhCZomaAnusqKWC
AKFxR/R2cJ4Vqsl3duPq9xkDqSsXJW+GDI65hQgEkBxnIn4PvLGc6YzylRjGOKqwwYFGl3GAM2ys
kShHcP34lCYnOM0rGYwJ7Mw4aFILSwG5hUdrp+ig65ZmDDT/ZB3NTg53pG7SAF5JZAzgJQ0DkIUX
9HDk2dlBncpKkdD9neXkvWT0IB4dFGMA4/ZsJKmVK8hj1w49qcuqzkAnOQdKC28n6U49ksWYP3MM
815VsZMt5Dhe5OgonSJM472ZHOX71Zqre0VZJ0YVFLG75OQ0u1f0jvL4P3mK9+uJXInQToXRn3KI
OKCUXu07kg12ZXpca845nl9TdSVHTqveTELIGWbLoz77yBfChRRoHql4mzbtPP3Tul837kqUZdZ5
GWg4HeBEguDShVfRE9rty837TabEriTRRV9JygKhylsTkir36Gx/8bN/h7BdeLj28sCrwk4/H1fy
GCsxNsEodSdsovLLqLvGrMmLYT+dwSTxjjECsKDxkn6T/uGVRMZmpNV4OYMyRtnFB13AbBoap56t
Xf6Wkv/d23glijEWZQaWgUbBZqbU4zXA44UWTszSoAqDyTzK+cyxh5NOzJVAxmJUZRAPgg6B4kz/
WK63Hgpe46b5A0bU/6JH4H4nTeB5yKoFShNZVtk4qAusQMNYNtyZPJ2PnkHU56hyOnlxzh3zjbO0
e8NxK4zxZ/q6UzsprXCrAdt9cZDYAV+D9YyaCf7ivJATmehbYXTlV7fAEroqB/MVhFF0vXFVRyRy
fHQ2NS0tCfHE3RvfW3HMi181at2NPcQ19ersDLa8qCiDsGOsV7GN7ukLZXJxOBt672bcCmVuXlTE
eXYBSBZ6+xCy9BZo0ZrBA2YUuPNGgeuP3huWW3HMtZMSwZL6toayAPxLJ8WniI6++eM18XSEuW9F
3cVhX7QwXr3jAWVTfRLBa2fbj6VMJHRul8LcsqEG3L9qYCmYABbttHDLEBMRw1Zt7VaCJ8BTD3r8
t2/zrTzmbTbM5KwLDeQ5ynZd71KBjGskqrjmg6OGbHgyjADvqeXfI8r/1nuewt0bp5tlsJDRJ7z9
o17hdDAvjPE7ETcLLs0fwMGpbh69GBx5HP1mAxMBkzTjie7a+hB/Rl7/VPCsLedcfpFYr6xEF6aN
dGqxIIx9L5Od2ju64GWHEyJ+HhLahKd7u3nMuyxosZGPJmQd1o6AZrrA7zD+9kv+xdm3Cf/pVhRj
GIwIqApmgI0TLAKWsfYpghxemmYicXgrhbEHUV6q59KElMP62B4+Btci42nROrVOI7pX19bJO2g7
NsL7cr0UtuulY1dbii0yd/4XLsHttzB2Q4/LHr3hVPFjnbSzv6mvZARIerwywUS67VYQYzlSMTPb
ccCLSRmtnT7xDdsy7EInDrcVhWMLf+mXr5SzlZKwOYcdkodk6Zw6Yq6GPylvSoX3UKrU6l9JGRtJ
VfqeqiWGPx1zZoHScLsjs1miowf4wDG898HXzfax0MZFHYChXMQ5HS+hq5F6BczFEI1XrvbcRWt+
QYJeqgeGl6XAamSMQEQl9hAtzlG1WKHMadiO9GRhAI1z6yYy97drY3wAsZIbMaM7iUcl+EATFiCM
gYD0MgNBib9C0w73teS9YypjU4w2OIdVj+U5MMfbNcnXvW9zfVKOHVYZcxI2lRmcR0gBj/siHwiy
UeecEGGvzWApUQHgmWWOp6EylqUZBivrFGjJuD2YzxVqSC03RzMRkd0eF2My6qg8B33fUE/76IxI
RV2AhbROI/exyvM2jzEYYyGH596iVhIwh8uC8+s8U89CEOenqBa7DqvID6VOzEV8shvTB1Vz6Vnv
1vzxWnjSWCTAArzYllb/7lnniAfLk79bmcjzhs/gxbm57AQg2LsMS1EgipJCow7mievGq97xkvGy
dROT6TeawOILt0Mda4DrV3Y6ivlHvQbSkkW2KD81xA8X4mtduJdZhesLtCWOZ8gzGiz0cFXojTKc
8J4oqD+sQY6BRqsYoUq+NgBw0aLVXiZ7uwV0VbHmGGPO+6IxxkMu0jbN6VOWnV11tHeCnZmONnLD
FN5JMuZDCuCStjXkUBCDMXIQF2UekolwsTgrkqhheGDuNcZwSM045ApIr9BKc1hbmBp90TbjB7Jg
IWpi3EwYzxlgUZjk7oIwkwZg6FZYn75M8kqlcMvPvFUxJsQ01DwXNYjp7cPR2HqO7PatiyrR6Lrz
s8YLjujPPdpEJlip5XJIdRrLHjQJ/v1yPBFxBtCGC9i16rkNPIP53ODyg/LsMTtLGGZq3g0y3cyo
I6fABoRI6vxgNMJ5bMSmDTIw7xQZuFki2/2Xlpek7tMBznFLwX+EZ7WxObf6P6zlnwwm1dFZUjtE
554ar+XlzUXugfBH36bv7z8hTIqjMvP6MgYQcqTtmY3t5za6gTZoBVoUYOHl2X56Te/V4p84xr0x
0l4RmwFewHINisG13TiU7pe3dTwpjFHS9ULRR8CB7Q4nkQTgCnt8+BPVJ2rr/62CMUbdWTZTqcbv
p2A9Uhxpg1E3NPVwxPxWbh9tFmOIqrK7BJfLrwI0n5Y3YrwIf6H78/xt2cWmikm/sgdQslB6vJ9k
z1nltAP1b5WMbzMYeaDWLcR7W7DszkCOzE378g6KMUpxAaBoVaMrPOKBRofwdgfUtqcQ6Hrv2NPX
BXgrfnj3ajJeBxeYqMm4vjprI4RU7c9nY0RIFJFklW6yd/Gvum39wk0x1PSazHmNhcrEMtHyYMoS
APdVGW2euBVX4ZGpoV1drmoZrihmjDIfKeCPsLa3GQpW4WbrS8sXwQYx0upNBy/ZiWQhSBDaVbPa
uPtu9srbgImnQBNVUZREQwPPosbsepZrohGeQ7gLZ/s4OklELIBcnkBmB95rsL3180vi6JuA9yZM
bLwmYdctVdZAUsL2fpwvXRZWpYXT3lYf3VuwEhaLHyUh2hPHOk+9qTeSGAOAcfJwPEWQVHug+E52
lpsC7BfYhi0x7dp7fFGmXD+06WuWhB3FzJHBvHVlVql4DKDFKSad1lXhdjIZQwTBCloVXjpbRbt7
M26E9UUn3WyPOgN3bmfiPULbgAgQR9A6qIrGfMIQXi61Gghwjxby5usyP8cknsMZM8RZ7gMmGmyT
47bnWXP6AjEGCos2ZVEBNowo/U7yXem12Ke5YASStUM20u2Wsl/5EZHfnnkXaIK93bQkkL5hc0UR
hpcxRbmQ6MWlUiDIGUAMWn2KtNpaHzKy1TFbMxKB5J8d/k1ZS5H9lsTImisLkWIwmAaRnniGa6L3
+faDmCuUSFZxzgTZ2jVuuFlnXrxo7I9wLhBjk2Wk2yRuiWl4Xp8W/dW7/b7aBuaUgz4KtFDENmQx
sV7SFTT6lXemE8bhaqt1kfE6zNZqGinUrN0y8Vt3sOyu96yNSpodcBsLhzLWL5KSZxoer0xnmx2K
MNXU6qTTA5YX/afi9A1JvNzWdFCdK7arH0uHm0jiCWWsRNRnQjLmWKpT+wIYGTcUU+ixbbh3rywR
XRqmqqsqbgoLXnDBfOS5rNJgdxTd3S6ykVA88vqdf+EebtXiVghzO3S0SFmnGkIOx+1fz1uaNp3e
wyiy1JF8Xs7WHiaT0ba79TEDFs6j7RM4PTHb97nZbJRF/gQn+RlUwmSxiD2wNYBInhdT/WbZH30i
PYorSxHGIKAINHyig47Ury861tthavTYY6p4N9ss0GQwLhaSPbqY0F6EgHh6fA4TLhv2SDNNy4Sh
1oBWffsBYxxqcl0HAZL0o9d1RJuP8/79NJBsXm6Fd17NdyKIvJHHAo2ElXIu+84K8AIVftwQwCyJ
brWobMuONuH7iVwOtS1zLu+Ex2iJFhA1DUUDbT3WervKuDqZl6IsVDrkRSm5VBt4NICBBTjI+wqn
vUcBmHe2Ew16eATwqqP5F61K8IxvhYZNFiRN3Ks7uDWSg/4oVJsrJ9huPntSuq1r4FV8/Xx8nhMT
lrdCGd9YL6JAAj6pCoMBpQYfGHgY/waO762PS4BJfX+Xc6fv5hWYlxYL0C496zmxTuT58Pg7ps75
ZvHM3TMFqRPOFb5DpQCm5SJz4ufwOXjyyXAsXP1N/RJ2j0XeW63blTNXSQau15BUrboDh9LHCdT0
fh16PBeRKgpzX2+WxVyXMJGbrNQgxLG2H/rflzEDPglSz8+P13LvttyshW0diJrCuNRyp+7MWbR9
eVIWwvdjATzlZJunh/hkBKIFCeNW/DgjfFIcNMiiPVZ1VpdFf8wAQ9FzjM1EQzCWBZp2QzYtWTRY
ZI10yEthzAbsHiYf0ZJLibLXOyLQ2ZflC4iLZrZmv4pLwCcUIEBUfM6iJ7f1Sj5zIwUV8PW5dqGX
I6d4fXQ8v7IBCJ2v/dR+eqMjg5v9a7SIXOSaOGc6gd9wu3rmauZhW8RJitV3x/hTX+BmXuYX8gKb
6z69rUp/g7njiFe8mzJ9N3vOXEQENPjPdM/pPJXjbbX5ztcFtEIDU5hitS9+hi+640B+5OZ+J2/L
1X4zV1IZGr1ogYZAi5ghEuiH7NUn47Pr5k+f6orC4NjW/6aKeLvPzB1VFaMzRgOn3Lhe4exg/AAo
S9x3g6fPE+U9SDJESYUjg1wXOzGmW3FShKaEE8X1+ZKW/gx0HJirBYrnPHYGwqvZTwBO3QqkkeSV
u1DGoXGWRggE7AjgAn3o0AtAknQHeO7IZRezwkYox82RTprWq3UyDmGJIh96VSEWVdn1yZNUP9vI
q29jt3zOPmgPPy+NOOUX3ewsc1ONMS8NENCqqIoBRT6dV7NufnkrbevlL2rugIAk7ud+X69T7LLl
P2tbwzfdzFU3HIM/fX2uls5cWvkcgSMix4ekqBOvvc6/gDIJdjJerVYKSBkXpYN6vPhfVC+mn9Ar
0czNrRI9l7QUoiv3gC4QtAmXs3qAPyoCr4dnJyZSA7eqxdwaGURA5ekkYqGj3RUwTeLr+6JBv84z
Te9z3H/e2lgsGy0ColMQjFDkNRxyk3RIFaNnnHaMYyadY3knuihv1sZi2Zg1SDeUGnbIXFcL4AgQ
MkO/OsYlKGpq4caOwXlpJmp5txIZh7OM0jROz5CoIRP64c1Sf/74LePZHhbRphnPuZn1kHByPG0e
EmlDCW0RIMAZ4WVypp+uf6poMgYgVrRa0QocV+eYi4bItrP7fbKfQDcozLJ57gmO4PBwSqf9hSux
jBWIrDyRpRRiKQIzRf6Ci+L5pkPIH7LqHQRHYDn0vue8dm/erWdhbTLFMLOhhODDkTILeJ6ES1/u
BWCT/1m5iMMWr4JT2Jmd2DxdvU8G3moOc+uTc9b0ag/RgJt+0m2JwprCvq/Q7+MC7uwV6ZNnk8cS
T63YnVt7tdHMQ50PZoJEHYSKtGkfZ7sDhLE/AxzLRkZ7AEd1eUtkTE0SpZmltjA1y6Xe2wBDmtOS
ChfoZiq2vX5EWKCbs1abaWTK6i56j17lbx3FAOEd/AlcQN3fPp4H+8fi2lwscNyKqQJ9iVbaNt1g
em/dHuqV5Hz5gD07k5cXPFmrjYxhz41O4GGvXGP2HpA6prPl6df/bYdZeJsk7KWxpfdVdiWATxGg
7AAzWbEjV315LGqixn6jryyozRmcZDoQmqklBzqA+On5F0JIbENd94BuhLr+8K7IfQHmViRjjTo0
LmRioSGMOHnZVjtvRB+FuTkQpiynXwIMHhVp611YNTl5vNjflp9H58wYpCQJtTo7Y7EpGMwNItpn
wXnxdorTzqqAoFENDXg02Y12L9yjpbN8nb/a7+9v8BZG+x2MLryrRAU++iDGPYnUqo5OIl4BHexV
XwKCCV+adSBsmP+05Pvx6nlOGZttNsVTEw0N9j0F1GnrIkXlAW3Fj2dSTuQ/73QgxlghvwCK3U+k
DWEoH38Ab7GMldKjtC2GRMWj+vUn5fI7SpytZKxSo5RKD1YPdZfg2hIgAAE2zX28AI7/Dn72W//9
Mp5j8GvA8mnh0gNLwwjU/8hGf7SAmohA+naGuOj8Au7rypqLpNhzrg7doTt1sURDF1F1A/Q43YOr
+EEM2jBOLAuXtVhpX+of4JJwJEx7dlcimBBF6AIjUkYoiWjrtujOnt7eJIDtUZ5Hh+u0Tgb0V8IY
9a+jpAmk3FQxHnOkUCF0xvdlD8ZsLtwub+eYZ1m8nEO9GbCsZVw441J1RtNxuH4Wbz2MhhfgDcwi
yaAOzxFt3xewqH1dXIwQx85PP7cA+HAw7cc6Oe1IWgbCdF0B3dlvjelaJxILxlSNNLTPO9kWVxmm
9Kdfwg2ff3PrcdTvvVfA/xHG9tDXWieUfZpo8IudtZOZSDeZxMZ8L1fS5CPxb1lsO31lApUwDGPt
t1sJjbDlkYt1NR0zXcmgq73auqG2VADsB79x8UcH7pqZNaPo84KTzQ6cY+LtHHOvyvEsmUMAWdZ8
7Sio0Huyf3Hz903LG6dTJr3Bq2Ux7ysqtkUlygKNeZ01LUd8bNete/KdxvZ2L+Ass0D6vQK7Rbva
YNJ38fMDFCVuy+90DHX1Gcxje7GCKAxqKCbol+mkXeB7rS8vef0cE3hscCeu5DBGJI3Vtk2CEBdg
2TkVTDESk5hkLpZIMqAgAejMwn5+dnhgJBMzC7dyGZMi9V0WKAPWdziuj4bXrsfnzZ6qj83176es
F63C66YuqrLMjmt3bVcpQZ9pu2aBElhJ9AEBvnCIffUIVwHu0jePRJG+luxFV0AopssouSiixRye
VoRBaYhUIjlJBPx+n9JfkeOOTT6n10KYk+vaKBPMrtR+6aU/ms90AzzqZf6zPsZoMkAqwRlW/wWA
39RVvBbLHJyqlnpwGqnY9dmJYjq6CJBXN9idSePMAGfhgnIJKsPxvyaj8Gu5zOuglu0o9ENOTZpB
AM9D4R6AirVy90Dm4b6tU97WP2l3vsq50bpAlukqj+jlUt7S1aLbA9aIJ2gyO3MtiHFKujzVopYK
ohw6gCb0kNkEbCDIPAjafTQ+SAL9wf+sm+hNuTXbiWqe1ZbuI/hPMtqlZv9888dbJ+/39boYi11b
py5rEKdATO0czZmBwqOBjojTMnoJE+I4vJ38HVp5tDDGcI9J2GqKDInImh7XGpKGR2EuVmS0HP2P
7cwPFARvWODv2TMmhfb7hTvab0WGpjIbc/O875l8H693gDECilJdukHB9yD/7+VuObu8gJRP6Qnv
cZw6URUDchrNxaPUy5xoDaCZ9pL3ECQUZG0dZeDUeSEyta+8OzjloV1LYg5V7QTTSlpIGl/hcwqZ
Depgr4MBQGsTrBzNXxIoE+fxn7Lf11KZg7XkITcu1UXbJRYZUiefiWdkTEbw4j1TmA0ZSb9vXuab
/iarTKpOWfDQySvJ7DRR12L+pR40DVi9EnAcSvQOEYlEnmY5p3lVOwEBZSmoSOx2ngcAIhtmjxc9
ad2vP4DZ6qS+CMIlwwcUjVMdULES3y17tWqR98MrSYzZmy2i0Sd6HhPefk+dskHbxbByyZBYygHR
KiB3jAwk4QCZsV0fypfwOcrIft+/RSizcLRqAk7Fglf/Tx5zvnmOpszWgLxlcoJnF0m27nRAZC7t
0xv61JD7G7zVoifWSgMuWOlGswH923Plf9GeDhpQRVZV0EJZssGG+GEvphQax9hlaD4WVRIZz72n
Lc40rzzM+6/nZ3UklJSKc9YTCn4jl3na8tqIArSoGwjkgPqIydcjiIql3dcIhXtRfXX3pwCu3mL8
WJzXc8H/Abn54y+Y6Fy7XTkT/oMgGeA5Mr4gnGtvmCX6wmDK8+GoLo7LZvEdesOcc+hTkTJt+TQ0
NIcgJP/Nfl9HDycMx+boWtn16VO8kx0ks4dl7tFI+blZRjPt/fESfwdumRt9I5BZ4pAVcZh1ArQM
vYJSDuqn7cWJ52LnCvvc/1y8BpvXhUuiw29uHTVMVDDPgINM0Rz6+FOm3nxVhspbOgYsZNQOb5/g
YdSl3swrYSeITo2H0Eu+BcnVliPeJs8m5taW1uJuL6JE/MztQZrwbG6EM7dtzAQL0TCEK7KdyPbf
ly3Ns5/ci+CiuR/wvXPOaunzc7PxWKauKKaE3l4Jnc5M2sdsTVEQ60uwC03bW5eb06vqJp5hkAzJ
741rdy4qxna+5ezyfVqakcvscn0yEy2SIbeR/PNbvQTFKjA3G1uZI6ZydmsR2eHMI7PGm+0Kx5uF
swROQRL5r5lr6WgOKmaZrTw93o37uO73q8A+h43AyDybcDC7c1BEqoKeN+OPsrSeNXux541+3ecq
b4XcJRpKwB6ZIoQgds3nsCgGOS5PThe5+lM6Q2es+WQErjYQEYPTHswbssc/GLSTR95bcqdt9EvQ
5SjrkqZI+D+3qm5VQ5fJhY7lKgEqSduvLeVATxqnCNAOu4gunFO/T+gwAplrLlZaHeWdFuwu9fx8
RmNd992ujfXo1ptNvhtdEHAiaJfnHLn3j9itXBYmuOhORYAdD3bL9Gd5TDclAVFCQdKPwHtLY9oY
gfIV9Y+sp2cwQrzyLPjkLfu30Qaj7WZWZuAcNINdqRGxIWeRnF3hOX/CkwEr8liJ7zuv6WJ11VAl
4NZKBlshbMPWOotqJOyW6ix4Tp6KVeAOJHFRLLfVBRAO0VMEPN9wNqJH+D3vaOEHjdevP4+/4/4R
Yb6DiUUldL+XpSQEGLiapRUpDVde2akTO7H3k7hnECgveRwj92MbjExGo81IAMGIGQo7JysBhnVZ
edmfnRenIKhbk/5DVcin7s3l5WJ4e57PM9f4/Byczz1cCJ7bQFWZNayGpqKVTJGos8ZYciuswiYY
GgET6N4hRPQ/7rptdMw3qp0uzFm/7iWyyNwGzqo6txbnjwTcK4tKIg6vBV2iophPsYDyA0eNfgua
TG+v+cnsz0Ayx62jpJob2DX3AsxcpG4j5FF5rsPEui0kViQJBJ4KVs8IO8dJW1dGItA0av7SfnQp
8g/6Vvv5lJ3M7fZzZKwM7ljSfTxnASn9n1i2a6NLjfJc56mABISTYo1qQlaVp3vwHHgo6lMXzJI1
IL8r+IeMR/N2P9NLb5VJCVkdLa49d3NPmff79GNH7xVBNRXo/u6r+lZukW5FXfML6tUvW5vXc3Uf
VNNFX30Io2PpaRAvY4oPOSxBS3f69ryPj/VyuZyfAFLRbAuonm5vh7+7piLt3s13Eo0Tqne8KQU/
d0Hv1p2awfIgjkcRBzMmt9sCBhE1atsed88gwbpAG3Nsh4nTezJQrL5LioLLA/Wb3AFLsVQTNSNL
s9igIGraQBMDPdoLiR1tK5IcZdtcRHbmeAB1szO8oS4KvgV52qpONk8d9/SySL1P43Nu+Jpz9qx5
H3J9yPvyvoXhGoUOa4kIUyVWQ4KiTsROSYt9OwP3j/kUvKN4oTo9mLdaP9uLIeclv996Kk/FrUPH
vK6xHTeXvJCM0CqKPSbYQ7B1/PRf/0Wv3V3dAqtSLNMAYBhyp2iVvT3gMqYcD1VU7k/+8SwTMVnq
O2EmLusB8R/n8VDulMlErkRFi7qOKP9u4i9J8j6X4ku1DykHD+bdQrilKG71pFsHjW09tfOT6jwW
ej8VZt0KZZ5p49KLKDBA6Pqyk/df3lfymo1OtpRmo704o3ruubYxw+zFq+bbSTfniKc54dsLhE58
TNkZGuaTZYllC4nPjaLXplrv5UXir4Xjtp3lFcnONpIqzuhmEdFjIpLx7wmY4CizuMWsnoERleMt
/UIssN+ho+IGBUZruvTrTV1Ff1UnRBgpMuu9su1/jD/lptqc/ciT0JYb7vKVB6ZNWBV79NJNSIy1
Nks2gGjGI7rPyJuNCUhgnokAOUSriWgfABa+n2sz2Yu3CScPcx8ZW6BVufpS5rGpThdFqUN8qbSt
vQZeDoWoHtE4bTqRF/iBJ23UbQaw8pZ3VhP6eS2ZreH1qR5UyFLUe2su23FoX/AEIEFwBMmeTGIP
nqSj+OWysLX3wG4WpVsuFZ/Gq491ZsIAYgcANQv7pxg6utdv76Q+FnWkmEmzFxdrYZvsRk/83KJx
XLfz+ZnWnGH7zrRDzH5r0cid+7iwJLML++x+nkjl/WT+HGgTGnqdQo/bnTu1SyZN2iDEMKDXzNeV
RV8CSrY574Hn6u+SVy0kzbsxezUR7m0NR355vBv3XXnQBwtqq+i4yaLym7e70txUii5aZrTn/QDN
fMJErOrIhV2th4RY+9PHj7l51mD2Y0+y95qfL003cVvSzDVf5mB836fY6adYsokkpWhJ4LW6PRhN
yoHT19TNfrCLXasTkCmV9jhrneGY7gY/ci2n5Pic91UYRiY9jqvl121SAnT2V6aFDqDTqkXZQnHw
IrhI2dEZn5VCQZfdApj0j7f+N2pljAaGSlVJ0iVLkyWV8fbb4GLG6Ils9v1isFW3/VsRUSMnp51X
7tnJnsKl8nUhGZFs0evsGP9U7N7vXNG/oCx12aSvvGTK5CfBF0GOFAzbssnSfAq1rgqK1rT72sn8
iyM56t8IcwYjCh41EvCu6cd27pvb1O8BvfKCQT+0MNvKFq6Eq87B+kE4IdGE54g0C940EY0smHZm
LavVB6ZVlWW7lwpSzaq99CWCdMG17MY7w2oa9okUKGWpIroqHG21RDbT8FR72SHbeiHVMuNp6b23
jg9SLKR48cbqGDG/1ZiLdKnNrqvb/TIfyYgeQL/bgoLyZdgOKG+NIR6anHQr57SQ1jUvUKVX4Fpl
LMyzI9MmYQANHiP+5VZ43Emm0aphvw9753wcXDFxlVn5tynQ+LxGHn1YhehjMe3emUvcPDrrzOCd
VZHmgdNI5/sNNmAYL6U6nrKq25WJfxyhDeevYIvZs35Vvj6+Gnctu1QU3EANJ45cqsj2IbZ6K3Vj
XHeY7dFn9cqcmQtz0R/MRTiXnMIRXMONMYdd+ZJtzUr/tGn9aC6D9cbiOTh3O45Ku6oguQX/AtUv
9tXSME2ZxnBBdpet9VrWpFlc/MaubHUXrEyB1CHpFvlq9d77wzJaxBLHSNzZZ3QV4NU0TIQIGEzR
2WbtthyK9BIYIpqIULYhAISlHRxb8Bt2aJxevbXOiCvwGiETw6VEv0s5/go3NQz3SpKKXgPqfl1Z
xzbJ4/5sFNJuDanoyVJnRxmVT4l4II3C3MZslqKz2N9JJHVHgh6SveLif5800zuQH24N8s4+/f8P
gm6gLIj+JpYQsTOCJKv0QATpHVpxS3v3sf4Anltqj3br9bPKyTb1bDl/fd1sgBmavj1Wy7u0ABVP
R2tFU1QlGAHGnR8u59Iwa+yHWZPoOC7j2WWjziXUXV+BOcxRPTbVCGEGoCsQPuBFhGvLeAJweNNM
0Bq0wx0RCqEh9e/j1bCGjP19xhMc9bAqlPiMhupvE/AUyK/43dLUZhy/j75iNybrdhls7tZqlSrp
BizjQ1pGzuC0nEPhbBN7QXNjCKtKwO9LTuBYa+n98S7dARQx2/Sbm766A2dtAMtWh9+nrTYG/u43
6qLzSRTbJUcWG82wohhnxFL6k3GyICpYf8Wutk44zwdvq5in6xQHmjLQ35d/Is+0iMybPOAJoP/9
aq/iIW1bjaoUxQA3gCVtgvXVaVfIlVJOMvw5cE6Ho8S/3W9XEscgKnrRwJIat8EUNsDoQIaOPyH5
g8jKHbzLhs9tQm/eI5VmHLdkNJQ6z7FMTLLotvA5N1++OeuiR82IgI3BewsfQ9FVFioiFfQmvdDh
1rW4Ll4lu1x0AKdNMOS97Dk+8MQFvRHFaEUSxxdDLdB1XrynS8MFIKK85PWs8WQwimF1hgm6GcgQ
K8BvkWjT8jbszjkB8ARKrwbNfSgIZJi7E2WGeBYyiaoe4kkb0dIM3X4D4cmZ8Adu5DC7hbEQWRV0
NJaHiJfUTz/0lVn6VJNgw8vM01+6U4GrFTF7JqSnoC5irAit+QEnCJ48j6vfZh72eBw1cKjjt/OG
IFPSr7hQFLx9Yu6IWmr1qaHzjrv84rxgZEX1FAxkFy+8eH7CAtwcCPNM6kUh1WMEQcvwxftKbQXE
XhwnbOK+34ign3BlZEINWbVEQKO/vliHy8Dp3N4XOc/khO2/lvHril3JSNAzp4OCVt3FL+0sO1gO
DzZjUgD8JpRq4TgZbEHPSEI5EIHctVOI5IRIgz22WLyfp/pw9f0YYDyVao6fb36Sp3I2DgCBeixh
yvsyxasVMN6XGUjyOYABoNlyikH78nIhfxfWjGLrPRbFWwxjTIyhLLoL0G52jjZ4fWuXu8e/P+VU
oEtEs1QVuQ50E1BrdrVbWZpHHfh4obQUEi4mfxtH5s5dT7zGN0KYIzkXQ9VlPYREzsm1Vv/HJTCn
IRqVVg0tfr1EYCLbHkqkGiZWeV7wXWEATtHNKpizCJO4S5sCrfLodjw8Hwpf86Q5uPR4bDCTduTq
SBjD3o9KD6OF9VDfJQfk1u40czh7Nml2r2QwJh3nIZZxgrUcDgZkiDb8FeA/nYGEt3r+L9g4Jw3X
lTyq51dqZunxGdiKWFM899fGC9pCMTC5PG6c1f7n8dJ4khhzX46nuo9TzCLJz5mn+qsRPTC83Chv
9+g3XK1GjdIyMc9YTeI3JF4teKOI3FvJ2PmhHlvA3OB41stwU/i7HeY81ZI8P96qaUWz0LCCXikg
MzJSxtQs6rOmUeSQIiDl3zZy9iWvS2lKCNoFNKBBoaKGIYHbverK1kjM/8fZd+02jm3bfhEB5vDK
rGTJluhQL4SrXF7kYs7h68+g7z27JYpHRG90d7mABjy50oxjjpmhHWEwVGewOERGBEDLcsWPWFKU
12LmjyZvBigBNJeoTuj6tuaQ4+PNWrpX1wJmL8aviMLUIwQgR/pdePz7H7od1p7lkq9yLWT2TPys
q4eehRA21ump0oXnbCMfuS0xK3eNVG9tx2YPhRaou8s9ZPEOt/fdbLPmzi8LAIWJgjwlsqYzrY8a
PLC+PVqlRgyZCHVxQ0f4RI9P5S5tPill0HyieooIBVX92SpquaVR6QvTLLp3wSzf0p1k9EaOGWqv
zwJUTPPfBHqgFgXsTkAiCpnP2UUYWTLUGYYzXcDXftDJNuudfts+GS6bTBSEX4zdGP1x7bTu2ol+
FnoldnY1hsynPkNVkOy+mxKr0zMGCOZAJJnfz8DkfH/HoA2IjcpVURSRgENZ827vM6HTTl99wGyn
wawXtEqGD8BOjzZM4OtrbUagPNdPp5cX7un8HViB9b2GZ73rBP9Z+JTnRkl5qpXNXnba+l3C5nQy
h5BMEyPxZIBIc2CVt0+GxeG4/Qt9ktCC3+irq16K5n6y7P9f+uy0pZYPac1D+itmAbzvbC4y/A1I
MJ2PLYqm52LqoUydtfLHoq9xLXZ22mhB4mq5glgfEBX1K92CvWRqhnv8epZ087WU2ZH2YS6ypIQU
VjaPE4oTk2zJBpSej8XcAXzmRzizl0pVN0zcQk6FOccYQHToXpqDFJuoizx/rejQn2LVPFq9XtTM
qkV1VDNSDGEiJgMgSRbrguuftJffANj86iz65ptw1ydkQo8Vt7tEPmXcBErOjTBHP2yNwbrpX8A2
iXn+3nqfHvLHK4ZXmoze3TeCOhZD45BPl+Z0hRhiIUuR2v0/F+/9h6JYQZpKdSYMZ+9ORwFiZvE0
cKh9YthVYul//kRA74Omp3Rzq0YxrjKppeL6b90vQLs7nYB19jt3vr+/VnXesvJBEUQA460owZLf
GnGBJ3E2JEgCVRb/nO979BVeMiewg7dyY1dOpZON/yd1BGMbHoGJMzMTqOvNyi2antrdpl19xOwW
0T7JojHGRwjHeC8A2hCfk0PkaYcC0ogd7IoTsyZzySALnMDCO0LPLUBjtwvPOzVT2bZAe+x7ZaSb
cdOJ+lCa27yzVu7EHR5ieiTXomZPnu8YQU6UTLygmjZupLd0Exhc4Wi/vhWwhcJl8pG7VG0CqujH
G7vk2VwLnh1uqwLeKow56Ov2oYV3gb4Qul1TNQtCgCUQeOCyUUDCPbrdyLQXB9rWLXvZaZJVOf4f
H+bzuMLksKBoJHHyMnFi6AEAluBWShCqhTCmUg+KWV7nRjNpLV0rdWlDD4Muqvbr451bsE238ua2
SU6VkJPE/iI6cX2WRrN1h8HGI5wo04D5d4ff+M8N0eYxoL8kdsy13NwdVkHD71dQglFFIOiQUZnd
UL+W5aYJFICeAoM1fGf6p9wI9vQzMPrS7nkn2K4o2QX7BGCXAIcLtfApkzNLG/g9r4AkqukudWwf
ZBmN21pgqO/W6J0rd0XYdPFv3z16hnBlgMWYKKnnEFiZS7kka8TuomH2lO/YyrBiBqdTeiDgJxq7
CucKJu/EaoCAnaS3K7ZvoWyKrxem0FdFzgh5rdsrWeccLWMp6C+AMdjtpYmQZImsxqmM+nSUbMH+
hcGC5jRgdjCf2titjd6Z+qLkbI3988dTulsnEj3yD0uHPHfIiyjLxiTM+ot0bFFFBUsI91IBagQQ
P+ckSInGety/KNRoCZhXuv0YvXClXY9GFTVmXdgjvMpjwBEDYMXHD+letWOTcI8Vcerd4eTZJa4o
BSgI6f+L0GZosi6+hnoXJJ+PhUx67G75EnxY3NcJbzk7CVWoB4mjUX9Je47RszQ0VJ8NTRkdWZlf
7zW61jKxeK8AzFABoAJ0nZ3+/9W9Svuo7ZKG9hiMmdKtUI3R5xDQdEXpLe7dlZTZ3vWa4McKV2Dv
okbc+51IdrkQBHYm1dr58Q6K937L1L4nCRoLWwi01kyW2rBpGdbYQrk1WxvDv7e8wzus43uMjcHf
77gtdv/HpBt2C0TfcMwcsn+LNoOt/Wpsssmtxuaczk6/g09JMapmgz9b6xzaE+XZ429dyKHcfuvs
uAWxF0Q5x8OjfKBnYCbgZL33DyR/jnheVwvXJy/1YY246q4NCfr4Zotm1tQvqBDK4OO5MPkhZH9l
/rkVNmp6lMBTn5xyDo/78UIXz//qTGaWNYtUDnRkcX9R2nBANNqXVta05UZWQ2lFUf48kbsnpACw
DQYGGe90triST+uEhGV/yaxuW9u8k544k/kjn6fTTb+zvWynTuU+XuDiu70SOltgy/QymlxTWDim
83fUF0IjLzNxX1aBpAeZQPQoQqv0Y6FLFg7n+M9SZ2FEkqWVmgZYKt9lVu9KNaYe9MfS7TK7TBG8
WLyvt53FJGtaY/k8/yN4Xh7hml6SfAFampXqI4/ZJENmqUy3ogz/j+fxj5jJ871STgUQHXFT5/1F
1U5Ddoo01WjZbejrvPJFPto00BXuzKyaw+nX3t0gjGSRoe6Bd9dmrzLx+YhrCMSGrEsSzVBqUa9D
hy9CE8p4I/WjUft2wzZOmRITqFlT5E5V+qFVn4WyYT4J8833OzFjDFlc81GXfCmgPv/5uNn15kqm
TSMBTynxLUKdqnmu6UUVzaHbJJbSGGpkZ6YU7Wij6jWmt2j/ugAO3XElf3bTmVBLu5rB0ecpQedN
ku0jxarz0lDyNV6yaZ/vzwHgVmC5UO770fRXx88IaduKJayGL77zgys3HzIT64Hz+BXxy8f9j5iZ
CfRlkoKXrIISZmxRfEOXCdzwc50cKwn8/NSUal0A5rpXzRh3TcKFUEUAnuF/JIrLZseewXiecMdF
rcGH3MobX9uDmTULGbFQ+bbuLy18ZzEKjNS3JSZ7bvq1NNKy4sQMk//d7tm178Fa03JsA6sQZTYN
95H2VBT0I9dOGnVTku9G9kMYXxJ2S2vXbxqTMtWWUfeFxvwXixZBVi0BSsfKynxwYqgGdS9lA9SL
UvSfYthOcsTe7HOZ27dJgvlxj+/AdGnnN+1a4ORTXN20qtZEGhSIychTJZ8EttYjTOwO7TDbJny8
ImzJVgAais4dxJrcXQebitGIfJ/5eMGfJPtdBRu2U/WmUJzu9+NVLQlC0DWFtIAEK+LsQH1G6lQ+
74ZLXxQmgme9ZhoPpSd3zMKjKq5p6/s0JKbwqJgzgbKzCADmTDMMUVyLfisMlzFTnKjxuj6xk7E1
1GYraDst57ZC+K2llfV4lUu26FrszAgSrhbAoqMMl5B/VqptWLxHkf1YxNL1uBIxH086Sj1q3Iw8
XNrqvWuPZQmwd2CHsair0aWM1qzr0rkBOMmhZj5VDaTZm2dCvwAjNTNc6gDg2QjRlvLMN67aNW5Q
rtVz7oXJwOrCV+bgLPPKHLGH5paeBgGL9ADi/9Ju+U/hV8brSrRiN+4V2a2c+RNTwe8XEshh0Iyq
/BqV9zwzhpfHB3UfzdwKmanyuo2leKA8fH+RLwxe9Nktkw3synVYiJchBvO9WAVI04lX4lZdaBE3
sC0VEKT2SO2rv+H99MBT99bImKTSmbHdZO98+MUMr4m0U4avYWjMPGBMiaAnRqRuUP8Jwr+iP7W2
pWru8uKGz0wCS9M1nVGsbcv9/b393tneZ10YSko3QuNkp2F8rt3KbGU9402Z/Os83a2k2QEkROqq
roCkUtkE6iaSCisibyi8GSxl7VRewVUsJLcgDwYCSWoFN3jeE4pFMUHUa1hZFB+ENnCr3Crbcy+g
m6FrzinrpKrdVazegXBUQ5e6yBqEIL/hOzW7aVqDSz9p+hkInZ6gSSdYKcje6yZ0qiL5hc4VzBnS
fhz4K7vStaoq9xU/XJqB8y21LMBdk6OVtI3o38c3f6H0NWkLDEObemPQGD1Tg0LGqZUCAryLWMJE
9wbX2ySzlOGsSS+jbOXFsZUDPWLOJZEMzImRsueceUabpRx+U2lHA/onUb8U/llMP+TmXRYMpiF2
Vq9ckAU1cP2Z87YIwmGw9OCL/KUVI97m5NGqlSLcapIanYKhDs3H2/KDZLy17LB/gJ+jz5CFUZrz
35ewSkmkiKByQycAAxoyEJ78/v1bNH6f9m9vbx8fH09Pn1tvmguHCkVsfD2Wv3AskI88Dje9Cyj1
aT+ubkAeyHKncaN0CfYJoDKy09uSXRnJgTihU+8EEI0LL4kzuvKGs7KjbLEOUunxlnqN+/hTFqJ+
FXPHpkI3VBYL2Oftp4QaUeVYi2V0zucgd6oLyydWajEflbua8b33BVQBjVqIwXk0v6C8fiuLC6gS
lo0iX9ht8IE5pS4KwU8YfuSWK5mFheI6JKEJCx1wiohexZmxHFiBChh2JgNZhZ7RBhxK7ygT/hUx
bwoTrkBCsAqjXqjeQaSADcSDhv827zVQGqXLcyAQwZp5KE+XI+b5gNDVGAwt1H/bm6kxXb/YOtTK
S3VyXddwt5bl6BSLx6CZFbu6EBDefs3s4QdjlzJslssXRQ+trDUrD9wE4YW6hlGAbT1GNmm72hh7
r9huhM4hebjRnNb32AIEnK/Gr+F3EVvCm7Afn1LUK19r4IrP5Pz4Ai9k9m6FztIBbEgRggcF9h0E
ur8OR/t4BHXPMTCYaZba72nTgQ9TBT3blE8m9v0MaqFPHjUc91k6Nfq/HnOmcdMHoeUEUYqGYX6z
u1emsUyGvpLRgtC8HOxyH4f2/o23NcsZgavl/qIeHn0PWyVfCSGmM51rtWvBM60SAIHDMTwEj5zJ
G9lBO5etU0SI/+1aeH+87QtZJqwS5KkggwAXHjsPI3qtKbKQrfHCEjQptJrXjbovn3py8N+U0KAv
wS4aXh8LvfdKUSsCU9UENMK/80ZGpadMF/ZEveTTxEfLy501sMrSu7kRMTlNV5o5DbU+7XxfweAH
cavh7VA7tBij1d/eiCG6IE1ZsUWrEmcvdWSjRogJSMh6UH12BmaDPpW7yONeeDOzcUHd9LDWNvuj
/mY3RdRQDUcFDEkUVMJuVylzxYDCeIVVAj7Z7gJDswrjd2AG5sRekeuJnaHf/gXNotvCqQ4dZhxN
e5A4RGftF4yuc6kJMh/JKcEHQEG5SIFfmb6+wd9yB82+mGH2NpjE6HbSJj4wmxqN3r4RbAoLdGLM
KnvA4s24WtDs6stJmYSMUirTBATy7GXHNTjzHccPXvXESwfMIWjB0fE885YV1PJq8PEpl9oUDWHn
n5iX3AYzIRopRzf6FZijS7aVw71VdqmruwxV/UCvndqJcIj+C499YEEI4D9163Z1kj07zgkCjeZC
5MMmgsbb46RqG6ZqHKrApQ/o4PlVbhR73POWTjAA1vDfHr/ChdQYtuJK3OyNQFwSjylVL43V7ivU
am3FQh5I16zPDF3u1Akm5qfVYV8L4PVbubOXQvwqEEsBy5TRy1pvsqcQYJhWL623YtM67ZNvPV7o
gj6dcCMIIRBLIIExc43GMlQrGvfqxXeoKbj1Dgdrs26x4oKtiZkZMEEtOGRNIQZuoNtvyLMG1rnc
UD4er+aOBm26wdfLmcWnsYo4oeg69fKeovE1sKNnf6O9kIO8nwgCUl2BiURS82O1/W/6xfPrKWio
u4AgQdOQS7y9njJc+SyWBvVS74utjEl/sVlaoqk4wzn6I50eL3O6fHNh4NdG9kIE0FGZt3ez1C9A
JB5oF6GwQlGHhkIRjaT6uEoWs+DNTkze/5E0209SC0E2EqpdNExHNKSAGJjELphRc5atjjP4FZdu
UmH3C5NBOCRMpOXq7PZXYNmqxyTVLumenuUzb47/1c79R8DddKBs4AZ/EiAfGJezmReyZ21x5bIv
xRuSiEADuB1JgxKZ6VGZEE1p5UIDyI39LLb8V/lNX1KLf1ntpFw6H3gJQGAoKoK8OWdtk/hio9Qd
RkVjwu0L/aPUOrLksd4F+viprGzeonK6ljbLcdSR3IaS32hIz+kcq/OFnmG+K/gLdsoTGxnlL8yv
5xN9LcJfMHyTK/SfRc4sOW0Y1ec5iNWO9ZGexS/ub7NGK7+koK5lzIyrluUKF0atBoc2aPXuU3pS
j+V3ZtdrvBBLVxyjl39g12jUn8MOuNBHX2KSghkyqjAIpvM2/GkwMQK12nMWAHqx91hXLCSKgMpD
3RtcWSBAQix+q5litk0ZtYZAdgsycsACR1faNbCfAarCAAWDbj0BBkAAFWluNLvu91rHzFKgevMF
s71N65r0A3giwdKQ6eRZV6zAFn5Xjrx5e+LNBGObYo86xb/WJcBBTMUzYErAUjLvlBvUMuFGBdx8
CjvaPr8pSm47fjN1Zz/e4PsD1abxtthbFcRdqNnc7m8pF1XV5KAjZLV8Cz/0TzESxU1SoNtyvmdX
XOnpt91oSPBdaByyGIgQONyimRs0CJEcsnnEX2IGSjjqytTMfKm0eKERjMcLE+/eBNLwMhSZgEAf
XvS8GIWxuQ0dRkG6MOMTV2zZfKfSTa7pCgb1+syb73+FoavRAwuYCTmP/UkChzPvwUszFMHpv1jy
2biKf85jY/Q4VLDx82/5mWWupp670mCL55Dshj7UG9/2idlUZo2JH8CPl5UVJ3rzFsV63VpyAcc8
QQ3M66OdQFYQOnfGFKuECYVfOfF23NkcsSnrJJ0iyjRQfauoBswDUZBGpHnDWHFICzfgc2IVzeCv
3JwlyeCoAGwOTRITod3tzRGlXpB8cOlc0OjBOXwfgTpH4PNN1WOTQSaSOEoVpc+SNqwV+peOVppg
b3D7NJATz6GYHVMWhCIrBvgNcBKczvi+zkZbKfUEkCIfksBusi0BppkeRrKl6jHVIqMAPXNnsJwb
MMYY6NJvbdiNo12VOpFPXBMYcv6LJ26kWkIbgoufyV7j77A4JLVvIO3cxB8kMVpJbyJD3fHv6VYS
n1l1nJhp/c4u1b2Avz2+w/d+/M8NBtMaZrKLEqi8bvdYFkMJLgXScZTlT4ifSgAUY4xuK3Li5lU9
mCWIes2oFEAUIlXPdSyzZjQUZyInjclzvmpImm92SfqdTCsUSZYZtZAo6H4XEkEvNEnUWwzu3jz+
7nsAyIS104BMgz87YZtn/qQQ8J08EjX2QG4bbzSeS554Rt4EcVxgTnZjtD2I4gW/t7Ucbw0ucW5L
Ca1Wtu/ekwF6VQLRKoLBKZM8V25tJlQ5LUf/ktMk02sue6Z4smLZ6Zgbqxc4yUiuT4Hyuspoc598
gWgVkTuGLIvg9pn7gqIvCwVbssRLMsfvQF/dcXbLOl1thl5Xb6tal/y/Ir9St7gHKU9isWYOHGNA
tc6Zm+UoE1g0khKPNppqsQzKRZ3Pguc3awOnCkGxUrRV5Y6grt/yAdPacqDoDR1zUxUC39K6ol5z
J+9iCxHdykBmg0eaF5FNn91hsa3TUKYV8cpIRKaNVgbmTkqGpGiSXQrZYDeAFJpRXaiORtjRoLRK
bdDF0o06YCjG45t5nyTA12i4k7A9oLbC+I3bF0UoG+YN4D8ed1YDI4kOwzdbYaqdwWYORZwFMs7O
SkNL8I+caFXEBjQnEwudTY5x9off84Ih5m5CrRhddKiOfQ2tI9FtJlkKt5MEU9NeFY+IhsKs7ePk
nt7aTnw5JlZjwgHyG8hz3H55IkktyZION+rVl/WAIN4V9slzozwVoqZX9XvW/R12dHQSeY0Q/Ide
5k42ok9UqPAn4LS3sgeh41sy5sTj1ScoD98kLwMDaJwe5NsG/QOtG4mnWrJZ3wQ92mf8zL50r6I1
9KZEd5wBvg1eF07SJVHNDswCzETVzq0pnXuDjw26+si5QWoKSQmKjHg99MqRqZxesARlSw4S6ob1
kbPEXfI2vgvEVZ4ZaP3SBOectHJMP4Wh2VYBKo9XOIFYJ/zG7VYJKSaZNpJKvKqLrOx5KF7TwuqJ
42eG7P+tmX2bO0XzkWICiCDug+FPyZoy5yjABfWSzqUOcgygXqD7AuEIm1txa4qMMw5biT7FsUX9
UwaaidJiIrfRdC62pGfhCxVS/6y91HRTVhEwbwZl/oryM3qJ9YY7NNux/lA0vScGCTfhORoanU23
aM9deV3ywh29WfxM74tM0opJKBJPPlSyPTCFXvUvITloLcitQ/pWFHrqJtFblzUw2noefqQnmrmR
ZI7BntS2LL3xvTl8yWRDmBcRyPBsq4BNCRpbq46yj36r8gXaRk97j/AWWpgK0Qi7kyLbgqgrv3xx
o7ReHG2K9AiUYQB1N+xlUOWNhzTfxcCVhnrLbDDTIEfhOHtNSzNXrKLfgS9Vec7fSbHi8C5YcBSa
ZODi4aIhtyLNPV70pxGWkYlXR7ZcGMDGF2QD1snWBFgr1vnQUWtjOGS1w0VWB6YSIzVjspVVQx4O
YrXyOUtm6eZzJqfuKnkep1pGuson3nBIRD1S7CoyOxTRA1bPgtcaDI2iJbKRqfLliuiF13kjeaa+
mpjvx0RkiIdxR0mCfsMyN7RK0SXZrlK9TEEnGKcrMu9DfvjG8P6h7NHaMXEv3y63IaMgliUJvJp9
YmB56NgfAqLqVQ48BSbGC7kVVYMOMrQtB6e5VfEcg2GjqWtEzPcgPXyJ8IPf5qf82nyMaUJzvhAb
IfAyVep0HlWMJ6nhe6doFc7ohirdV0qsXjKuO5GarXepRnozS4ZelwOOf8/kRjMGNo5MvuCyr5zx
16Dei1+IfkHwRfMsWkmU2dXo/EAJkyoIvcYX3DKkpqaUBqDsleLklR00rVUxm5S2ZpC9UOY1Lvda
aUcK4Mq/H9vo+3oLit1TU+7UTQH4ljxT5HIuCoOMhjxPdiJAmrg3xR4OUFaRaPD+hpdcZAw/oiM6
r7zHku8BQpNkDcJhYQFhlGa+SgssBl9pQezJxVOq2SXZKbKbRZi74QnyH6ocwCTko92Cfaplq1Kn
gRjse85f+jwzg5Qz4M8AaPregch7iH1DzcMtRKU6UxuC9BWoDmmDlQDwLr00+2Tx9opzYiwy8Lsi
j5cTweuhhmzaVRVQPDFvJSVNDbHPghVbO53AzMihzgdPBO2aSOLOsxNMCoxvyJaxVwISsa+ylXc7
XbVHv35mRkK+K4FTx6/nhidleO2+FGGbP7WqsZbYX/CXkYVAvw7ASBMD2bzXTCkTPxMw3N0b4nFL
6EEctlypHPxmX3jFKFpd9pEPbmvAtzAZ0b88vm8LAQpiZ4AfMHVyyu2rM78qwcTSxg/8wCu5qauQ
YhT3oMed3cYHUMXrSemwa70r9/flVuTsccWDyvhcqwXeGORGxDd6LHBowPoAWdZfBkmmxyucFnB7
koCcg+BRVFg0qWHOxO3tRFttj+q0EnpC0MVm0IyVzmaswXRKZDyW9HNUd6IQ6f0wNSBVONvLrKhI
zymUelm6G+Rn0o5GL6LXjP+LjI702bZWnGKQDBhju72sHrXaHg89zE5T6Sm/i9YquPd5Q6TuBBaJ
X6h7cNjOx4kqdU4pz8TUq5lD1xtZzhsJ8yI9+zYz6nm6SY4qSpKDXp0ET5NPJVqzc6T5el1JV7bm
vq40fQrYbCe4KA5jHo7nbJ+UWV5TrxS/8vzSls8VcxISyRgCi4S67NebhnpSbwqoFYtbX4N3Frl8
w+t8Zj0+pqXrNykM4C9R+4Gxub0QUVb0Hcd2gElh1KLRag246gVaA5ebjS5VitiEk7AWvywJxag6
cAlPMHlhTrQrRVUA2u0w8uJAVV2xrdhN13xwdbsDCmlEiEe1FU94IQMC0NgEhACQm8VSZ89sKPwQ
Y16wq6P4Rxw2gwLGxgTxhljpybmHM16FFtdY6hoseOnBSRIGJKAYOmXHZm4W3zU5RRBOPUVuxwMX
H6IoQa9LXY4rumuyK/PnpnCTSwMXCz9nCxSajh0UNYiQ4Ah0VgihvFaMzJJy5q9FTMd65az60M1M
ItHICypO51TMOwULcPcFPm7mlU0/BkHHTNIq2lM0lq/AHZduzLXomTMkE0GDO1REnppLypOS9oxB
Yw6QpFxBuAuqEiOmSeL8+7eB6UxT7xKIcGEObtc7BgE3sloVefVA0TB78YXCDARi0D7He0zWrui9
lUXKHy06KPwCJ3RHvOBnbRSMGdaIdlXOztBzoNcYcrEdufGFCUtGbxolMgl8VZdrciDDKFp1Mcol
NGumRL+0OqZWBIy93VTyl0IHYdeETAjCcJ5fuwmTwb+7bCg3IdGNDio0ht/uTI32/zwZORxHsmsk
pF3RqqerwlOV6cK4RWsqWznRGhPX4v3DFoGhYRq+gXTarVQ2kwZBHKTI05LKJEPlasWZGY0kvSDX
LZR2gwi9V3cVa6LnlyVrXtD0VOeLRg/dVBvVWPDn87fia9bn85HPMRYma8MDk6looVbj+ETFwIv8
kD2mYzY6kuonxpB3H//6LiJ/gbobEJqg5fjx0a/eniSQKO/zOvaaMEK37U6QzK6wRAyNyH89lnTf
Oo4reC1qpkmYPtX8SKhijz+g53LzrsR27VtvzXtoiECsxDaaMLd5ZCigf0+ONNIHlxzl1Wr0JGa2
3cAZQ5mBe2maVzB7fa2fCGMUxomH9HRlZjynD2Okx8q/N4A3YqZTv9rYQs3ihHZR4iUjRZfyVhzN
gN+NmIG0lutciKOAYf5nRXPnli9IwDYqRAln3hnB6/ymfmDShmoyCsZ8IAUW2j24Xc7jeeVEp5t5
t5XwetDIrYAP4CcpcrXGQGBoW4Z54gFuZiHh/jl41YHaf+kRY7KpqQJc0pnVSd4R5D52sB9rzteC
cQJY+p8PmD0daZBDYAjTxCvZFOOHZS22SDSk9uN1LmRTsMFXYmbODBEzIPfzLMEYE9k/NZ1Z6Dlv
qameqzbDu9WFL7dy6q5IXbBNN1JnylBWq1ISNSxOOX6Vf0Ca7jSRKb73BjLBm9IQtoY1/H5+LHTB
VkAmpk9yQOVjKuhMJkt4Ag6DOvGYCBFlX5DfMBqp4zfTGLc2ZJym43tDTLM1QOmPozS/S7jFwEKy
wEEiOL99L6jgEBSKmtiLmyI40rrPOZhiIjYGK0dFrrNsjWRi1wwRbzTggcouUx7ulbDRUOt9nJXS
Ps+yOjPA2528BoS2XxGjVe1XG/RMh8wTEeoNkeIcBHJtw4AgQ1PLAF0lBTiitRzdDgYVgp4aNOXk
1CbSSBonLKtcNgItk756MQ4Eu48ycCgGCQhouLgPfgt9SEKz6WkZHdoq7lMjS2WYC1Gq0858fDaL
7xw4qokYeho7N0fB8VkrSUVexB7SDDXTmmqlcwTcCf6zohndXkI1WzUwzjIOOgPNv2h7ffwBd+NL
ENoJ1x8wi9cBJkppDCoSb6BuI7HAlzahrCfRtiK6IBgRhsj/UXm7t0HBn6NuYgeVLu2YBmw29XfJ
vAev2Ou4fgFFaCJh15NzIR9QivkvPhM4aAkVSUQBoES6vUodumKHnI6xN7J/w0/WpXsmEPWQL+2w
MdvOlku9VXVEUEZBGqOU3hn/KQFMuzW0MjZ6eO7Rxvct1DBxKcpo0/abEpNiMLJFwdCzy8rXLj1z
EbV1AIAB5UTYdvu1DbLnzNhzsZcNbiHvmgJzxjDKvEPZAGhe4W/ThVaNxH9LOb2N3geMLfW3Id/j
43QZ1c1iowqv2mDIHVrd3gb6MgD7kJhlwejdWkV+ST0gwEKUj2B/iutuv5UJyrAbqBZ7KPm3Jmnk
3CySwdc1bLmFWqusx3GSuWXJrPHrLMQ7E4wQIJapWwdEereS4zLzi0gWsUsyS9yqF8AXJgzjk5QU
+YrlXnIQUJVUUEwGkfvd2KBcKYhUjiG0vcCJYD9qBotq2StqQFs2KtZqKYvGBR4vD7gf8kNgrrld
GQPnM2xA8uKxCXqgOM2mjV5Xhl9f5AFUgVb4Fo3mEKzZtDtMHt7ytdiZ6fTVIPRp0SReIetycVKk
Q8PuVBsPlIl2ee8Ma5za9xCvSeJkWIAqk4EQnx1hLxUVFwRj4g0tEhSAHel+9ZsHkr3SG/4NlRL1
FMBVohYzmG1lKDYLMwvEv0Y3/PjNDVtfXAnEFjxvfBFK6bICXA3K17dbzxYcEzYMA8cp0NptNwDH
wNXSmWcq6QA20mDHZQUxWCYJjQbo5JXYcyl3gCGpoMCRkctC1mJWtYgUP4gkHlMimarQZfquDCj9
iS6jbAXBSfvaiclzqVZWWK8p8mlhc2MLoRjCMw0lwvDv24WLXAKIUQvJnaT3xXPFpqY2AkFArahN
jJLNjEp+a+s9Gv11ktiSjImLU6CYW+jBHzlU+QI71o5F+tSHr2pssr6h/Gt2CQyMwHWZUjkIzZB9
uP1GZqglyiVc6tV+bDDChlQtCDMO2hr4ZqF4BEEIx7UpdykDQXIrqCj+h7T36nGcCZYFfxEBevNa
RSOvltRs90K0G3rv+etvsC/2fBLFFRdnMTNoYB46WS4rKzMyopbVLBQSO9oVF2YN5VQ6sliCj/T8
XRC+pI8d/lzC8MbeZNe1Q9JUEO1LbJBYeqb4b+zoOP8Oh6dwJ5PXjAjULoP/D7f3zIm/sTu5aCAt
UKpDwCd2841HQihuE+8zUSwpzcCn4VtioRJH2oPAi+0uJbN18DmZHoVGh76ieptmRrokPzZz/m6+
aPTEV+8HZhBlB2/SxEYFfWwhgAg6G2PXd4TzfstukUlk1h5wbKwEGapRiOrWXt9HvlJmsNd36K1c
jSSZa1BQXjqsOWD3lCU0gyB3QIwmp3TVEv0n3joleXm8A+6pMMetffUdk+MXN+hH9jTsgC04SkA4
L6BaTEpoNKIxsn63Sn2XAO8KxQ/70n6dTku52bk88Y39yTVeJo2Qc/k47wRYV8ejxQ5PmjQACXHq
YPggpDV9/eR+PR73XBnk2u6Ulsjva1BQ+Bh3TXuJoAMfL3AaOYY3WFDLfGxsJqy6sTW9VsXWj1QP
Y1SVbcOFJKienP6lc38XUTNz+aMbU5OrNFZDMe0FDEs4QkVPQ5oGbcPNtmzx7iWFeAg+WuAX985S
unvec/23j6ZVF8l1EVR4ONE9t0oh8ZxSds++sMMm/AVsZwh1BpwsqZFfeHkhmTMTI90MeeLDsH3a
Nhowu6xwkjng7AKz6yi/GBzP+qwxzw3eRqAqplQbRSszouwC8Ckx2xEQKZkxh04IHqz8DPTrlLHw
E5rFJ//KSngpqqYWHJC8jFFB1Iol0N24ZSa3Jgb938dM3FVSc5HXcVjnINs3ntHhXcPQkDHRIx8B
1LONdWYpaTa/i/8zOfFY44sYzDOYZ0HacYFZ9SER3wA65hZ5RmZC+5vBTXwSzw9FoCXYS2aio+cR
NKBHOjirx4dyrngH6kiUS0aadeDMJlPYslHGhZmY2C9mSoKjp5d7vyNVTCgU6SGzB4rTdnWhLQBS
C9fuDEIHTvfK9GQqNUZx3UgZna5u1r8oyaGlNDEHojbrZJUMlP6L9ulXm4EGOCyp/njg85f+lfXJ
9Mp124ZJhYEX36WRQW5UwqX6TIUXVt9otVGYp5ackIXXl5hP550ECvgAiSK1g17820vPFxgPwod4
zkTgO0YiW0h1GZTjAej0/bOqvpQgXawidE2t4aWKqABMdOHgzMAtVDwZQW4AiCyq71OsnCJGbZ+w
RWx3DQlUC0icqty7BoBdOL60/41Dsw90NrQGca1Z4b44Fjmob0VTVtfJjvsdYgNZtmob+KtkqUtt
zpOBmgBJJzhSVBwm26IN3IZvQza2Na5CC2mK/EXeJzAdZKABqZbQizPvWBFUtzjRImja2CnmpS84
MZc1CWnhrl8NcZQQAJdO6GC3Hm+4P9GCqbPCrMNfwRYwtpOTJvTIVDVyldgyGhi/moykzFPsEg21
yRfu3ckJ+1tmHS1bkmWbcF14JlDng0+r766z2ExXAh038xDrkbhxURniN+ErvxPPOf8Erj0Hzv6f
Gxu4Y7z29PjTZ+/T60+fLInTCmFVezWublkHSRXNWyqngEvs2QKtP0ywTnKSrtrjkn7yPRkI4jJ1
3AwKCgPwFZNbzQ97xXEV+EBHpspO4wgKQLrf6E8pFakEAlCrIkhp5T++VdpOQPrG4AHwpt9RScqd
L65raWEZ5x7NN580CdoRw3pe0+GTKlPvDUBtf821/GQl6Lb9zv6JK7SnxiYUSq2a8ufH6yCMw73b
QlfTMdlCkA8AzpYbcN+t5VP4+Sb+O/pnZSuv451Piy3YDSvjHy11uolBvyqtDxx1j1Sg+H+T1/0F
LzL3XBbhv7RRThdNEn/ZyavXAgumqKrP49QWvT7M14FSg+6vcoT4rQEv3kvlj00xgt/nBXV4P7nU
Q8y+9JUav6WCFrkL98mc3wCzhASWcAnYnr+Fu/qaHggDCe+p1K4rD6LrZZrQUIy/y4qVLk3BduTx
Yox7frIWqPSjSAj5XvybElhrnRLUUqmktiIo4lr1ObwPkL/QFUaTqJCrMYmKaCk/cs8nDywPeOtH
EW2ApuCFbu8OvudCLqur1OYjXZZIAbUAWS/SlXAu0MJpcf1Z1PN9IW8FbqVkJCwQm6kLEz33WoHI
GzDxwCuC/2zaRyz0Xs9LWZ3azErm9nxBWpDH7HJ08/dgYKa1zq5L0UhUg6/NISPZt7LwlJjbeXCi
vAJAPGpdwOXfToPoubziSXlqf32FoGeIP9Lniuam//V4jWegmSrsaNAJQOZDubscsoQXBtbDSIGJ
IxhoOTznXk4q7KYcqWgxJ7GM9haJhi6SMYVLh8GQXkKtprnkL037zE0F3i6kz8HLpEjc3aBlpUH5
JcHag5E53dibC6NvgGQnCFJ+XhbaIOd8PlhEgKAB8ZGs4Ha8neKi8UAnIvUpnqQITBACbIuYyAmV
DrkDTRYlQaxNloKymdcFGq7QtINIFM2X09cFMmAMV7NsardsBg22vFcIX3PiKpOcnjBp0hOlEVwD
aKLnVnMda2gWYXpzsREOFxYboYcKHejJZddweeDg5OMbHId9RTmJ+Uk6QJv0hHdQSOKK1NMIAqgW
/Y1D+101UNLUHegT8LoTSppn5U4ThjogHgnQXF3kDuCnq+tgpwk+QN8JZMbeanbw3pQO2tuU9cq2
JCIkB3BxKCm3c9uI1YjGt96Lk/HSS5GUTWnGCiPaQpNkqvF4j89daIBYjLpHPAfw7ZSFMoL4RuFo
WWanHg1kg8swx4OeopshSyiTf/Hv+Bxmw4MC4amFHnvNUfmrfctNGThbQKgDkHSB//PxV80FyWik
wvegroFYUJxkREbMegG9HNfWxMxSDEiAg/zsICtW59Fq465bvVUcMNsbg7CQBf5LOt16dogfoK0S
ETq461FzuN35ee2Katglvq2/ffRGst4PerUGYxL40DAR5Djqs4/q4J6ugizimxB6gV7TiW4c0uq7
3Uik1YAq5h0JK6junSBCc7kk9JKB/z+BiNVms6GXpUfF/eWHUzPKKaEig2+fXn7gfI5zQXOcZy5/
T1oXXUnr0HvyuoXo5/7SuzUj3E6N56SSivqY81yzkuFGhxJYWfCb0njYCvGS+ttMVu7W2sQFuWmO
2yeENbfVe5qtFfDolP+y3X6/h1INXf9+o7LWbTpKdsO/8ElagNDOnIxb+5NQj0NWuGVH+7psVT7Z
m19jIhopSvHp6ZVFOlBGVIWWGFqTesHZ3/v6W9OTSE/lQ1UJR9OKY4rZPy48hpK8YOM+mry1Mdnn
rpu5MdyK8wzYfV6jP3SJunDm+oQFNAyjRD3WDKTJAjJt50D4MmWeY4g1/SKZ2WwOaCj62UPETdKX
KpL3CZPRGsLjsSKODobJnLG57DZCUTPPYIQgXbUGbyjpmYOSf1XyaystRL+zKzT2MuKuGntuJyGI
wxfiwPQNrEkgZCitWHkR+nTJDd5nuDR2bKEfe1jwc0ob1w8tUGoJw4CbPzRiS92pZAMNK6AKFizN
ORDMiygpIxsBXlu3J1vOW1UpO4d57lBe6kCAVwqkLPc5Ousfe/Y5F3JtaDJvQgkZVD+DIdCi4wEn
kEZkidCBi4/9jqLFjOySuYnHKstaLJ1CY0YZmPDcQumKwQnGI/ubo+BypBt5u/BanjtWiEsBmUHQ
BPjiZCYLIReiQcQAIw0cBAwa3vF4fzyHM3sPUSA3Fi2gkoCa3O1iZVFZ1bwfu3YkF6+FX+xytDMQ
z4+Nx3ZmThQapoBmxnDw7virlF89qVQlaINmQAdxUqYb3uWOjhS+aYn/JYCXNY8bE4y/C8dqJvwa
m7T+szlZsE7sPE9Q0Uy6N0FLGeguwQ8oMf+uibUmuGyhjeYcIjxsLwsh71/zzOTivzE9cVdcgbJq
1cL02xtLX2TjpaU9aPQkopvmWjPwCV/Po/9H0qFwSbIVdZnUOq0spArL1TbT9X8L6dmZ3XvzReNG
uFoAhRG0QKpy1/Z9bSUPjtFI7C7vOD0uKlqWS13ss+bgZManFbCYU+RDwGVgzIld1w6RyecNv5ao
rK7Caguo3YIbmLtcQUXCAbwCCBMq35Oh8ZBdrjoR7br1Jldp6WJCBZKopFsHx+op0SWHlg6pIlyw
LqpxEKBzwFgqfrZ5QdJ31AAfb/UZ1AfwhFffM7k9gNPn8pzhXVuvDe5tH4g0MIV99w/kCC51FmLM
MXqd7rRrY+NCXK1r5xZS2JQaepUHKz83O5bbfkrIJkn7PluIYmZAahgYjy4nCU3ao+DlrS2mq9g4
DyNvrG3uB8JxRv/zs32JkKD6aVfCEvh1Lmq7sTdJrAeOJzWsD3ttsG6qLafY4dZrTHSvQw7Ld1ZI
EvgDIO6RDvyeLojbxj9y7Fusrflq2xosUGzMRkkMRWL0LtmFjrIQ9/y9Iu9m/2pGJm+L3osGB3Tk
ng26wpxoJiofYKAhCC9/3A09cB98oFekMn6fj0fzvGOs6EAvJ/1tv11dxC//CHFQunKMH0UfJRpX
+evjrTh/NP77vil7fiIo2QA5as/mQTON3oDXEj2h0KSWaaBsAmmdbqA4hXTEmtejUy/v82e0aXSf
1ZlJaI9uau/p8QfNZJ1utpA0uW+QIPH9tsSSSuq+ct45BkKQ2kpwMr2tNFtKzbQkrYAEFFvoBcCH
mS7oivZbqHu1cUnkLDb1ztyxgIUga4+HOnospyzmbC93ecLGHmQ01Q3YIqzhlX/yKfvWghfKcaCZ
yy6c2Lmr8Nri5FrqE16LKy/1bKVYoZ28L81IT/oP5OdBbve/mW5UI4SRCF1BTvP2xNZI8zZSj+nO
RVOIKR/r4qU4eEA8akZ7iEiiK94RzQ9KYA0GeAmjgWrPC98whmF3ZwQapkDkj3ifv8z8lYeqe7mI
tbTGklfWIIP1gBU2gfvZujTnkeRNgjWq7BbvKCRiSyot1SVnMnx/8G6okiG+wVU08VpSIzdJlMB+
b0kk/5cCjkVSoPEoDc2Fe3/WQ2KykfBBk9qogXY7383gudhOvWfHTGy65Us4GLHjAfpy4v1tIIu4
7akvgKPqHbBnl9FZBSQqLwsTPhfTXX/EJC4eMo31unjw7Fq5gNlDU1dcsFM7oqZ6fwq9U9+XOpf6
uojS3JrHE19G3+rjb5ipyIKweGSvkXFdjIpJtxMRZgMXDRW+AfVQM450riLvAk0OycG27dgMwbrr
jazvSyKG8yswppPRsAe4+bStuSslFWwNMjwehSYTOhUY6qysxjA+JfqTfi2pzs7eUQhy/sfeZMV9
EP/nnQR79UbvdsVz8hQa1U5ZpXtZ9z6LlXAYNox1AD9CRiNQotdfLvjKl5Z87oyhxwiSBnivohVs
cs4Lt6j5OCp9m2kuEav7J6UwuJTw7kbRDnG4c3+YjbCEGZ+Ncq+tTm4/35OCrmhg1ROo+fax975H
3Ur0h4z34Bte5sm6pwrYcmXfeAIUlfTQPqAH+6Ci/b8g9qV/3S6JdM15VwCuJUlE0DnKyd5uPC0L
Ky0G+tL2M8urnot6m/DvirD1unQJ6zWT2B6J8JDOhy4laLKm7cEhhJmGSGCR3msNH1Lv/d4noAKh
B2i4SJT739ydcCxgRR6xnXdSoVoR54UQMr6d1q4hid+uQgTeyABq1zSzlp8A7fRLg0n/VflvvosD
3YPchSxStKBH2tLje+aVj9mVkOtFnzZe+pN5Ri0sz30XTapaZcnRimNPLQh8pYULbPTNk7sDeDlk
YmCAk8CPd7uaHQQGhKgXArupNoxAKxC/Gr33pA4/j/3V+HsmdoBZQSclcNPQkJ1W1HkRGOBKYiI7
rDO9Ax8gEj5ivfb3hbDyeXRAiIH+2OLM/IHkGvIYIAwGXpCd+g0OkiBhB7g9T4/VpjeXdGfmNueN
gYkHLsqgd5IaBtLDsE10/hfkOQVBvEc0XXteJtmcH9DIXAa9DSTbJ0uVJwgBKhH2RPQzlK9ouU2G
DfRdHk/bH/v8dKVGaWH4dtAUoQPsdkdwcVzwZR7E9ktpACVW6QoJQHnc7HLC7fCmHsi5AbT8KYES
QZIY1QsU0DeX1eOvGI08+ojJi9MDysltanwE6GAMceigSPf12MLMbI6EQ9gYiE3HxpzbYbZ8rXBt
icZersPFPax9H5S6+cld2IUzAxkJ7hCrgD4DKgrjZ1zFZkXiRFmfYiBFE78obKWaXFEsNV3MRWA3
ViaDaTRO9MRqhClpx6bZCDvHh6Br/BZx+z59EwYLeGBSLsVi9xVA9DRdjW1yJ9aFWHhD5qH5goYK
xLf/lcMpACeM+8yVeA+tF5vdZ5wIIlwIKCPtgTzENPQoUl+DPiR6NYG8ryHDEYTnvnsvIHkLio7M
Oy29x+/2CBwiDKGNZSRqBGP+7eI1Ch/lqZwmtt8H0ByKwAXiWmi08WkU8gsb5c4RT2xNllAEl20H
ceTE5kpFDxoNbFNmXDaW73R6zX4/3vx3uxLGEESPaUkNnRvaxJWkidKXig+QUANn5TZfTVH+PLZw
XxQcTYzoBzTpI9c/LVVmXBQ0HNcArAh0hYeaUPP2xjk0kEz3id9umaXNeBeTA+aA4wWcBZiXgVGf
rJWQ5YEfRmKGGjgc1rrRGYDCAQmXiWINtNURDD8e4f3Tf2JxsmIoxstdyAiZjY6f7ZdLfKuhPv0N
zIYMvUFPNflZ0fBbX0Sgz6zemPTDpQbelJE583Zbpr7jh4Hr5zZeN/qHtnUYMIITl9c/K0sL9J+l
esPdscNAgahQkVgGIg6PjVt7rp/KqtO1uS1aKYrdoHaWPIq27+y3W8go38WWE0uTl3sQa0gzKrBU
+z+RrF9qllz6JfaPpeGM03vlkqWA4ZNmNBITsaeJuJI1YquOfnq8P5bMTK8wmQn5wuFAkWRATdUN
kIjWjBCs6u/Ss++bj43dByPjzKHpDkUGFQ7r71a/GhTiRCnE8cix/eUP9cOMP7TyUK8/G+sC5a/G
+F+YG8noWYiIiKCvnQxOhnhjlQF8aQP8qpCt/5mnZinqr6Dxuri6DIL4hTj1Pq+FAcIS/AmPQBKO
5XbVWEfMSt9tCxvVtZ6Aly6LTBYUn0cFWSt0y4rPUH5LdcUBB/WlYs7R77AUUd7nnSffMNk5jR8P
eAJWhQ0OhtrdQyU2i0nlUZoBKNBJ+uNJnvNo1yOezHGmKI2Ta11hF6a7irbR0hrOuZHr3z/xmGzp
qUIql4Wd+2uca6LvTTUnbPnehfpKeFKei6VNOobcN1HdZP4mHlMqw5BP3bqwE20vyVbzxvDYPUF8
yp2NVgI7S5ZSgYvbZhKjBEomhZWAbSOke47RhxgY1Ff0T8Zm8J3xRGyOaVyTGIKaCdCBhGNCKrwD
KiMtHpm7aAmDB6IYjRhI2iCynty5VRsChsjEpc2557jTIzAgKKCrd2jVroL2NBhLNfZ72DxuQXak
lgAyG2f/L5Nz5RMQw/cgJnFKuyveQLPO29GrhJRkPGLVg4NKlH2ybVsybFRTQKLo8e6diWfQIQt/
BCYtES2ik7PCso0QRJpW2ln9FoAtRJebS5wRVVywM3NlyCwoQ6FVh4jmjg8IiL9Y5dK4soPgPAgr
8AoXe2wksHV2C9WZe5YFzCdek6jLjPIv6vTeRU4krxnkzm3WAB+a+QWckWK6G99+3gfQ1CGfGx7Z
FwpGWpJY7jGh1Dhfit/tW070kLQLA5+LP/A5yEWxAFXC40/O75D3muS0cgXSB+rFJmPGuZHs/K3S
/cPKriJSW4O2Dau1NKx4SAUi387o4kH9F70V4YIzuU9H/s3Nfx8zOdru4AdNW6gVLlVwR2y/WqMB
1pUMJki8CCoeBOqcINM2FILGLn27lLqZ8WVQY8QeQKCJhld2EqJwZSY3TNbXdiEz0BfQBDAQgZZi
aZTjJTNxYDLgjngVj3BDBHi3l1DRxoJTM6OZoSDciuHB8Ln2La0hZWwE4HBeQVlEUYg7GGJr5UBU
g8MBfSPNp9q+eiBkErc1qLK998dn7Z56GlwNaPLiRzXQ8efkqsBjPqiVmO9AkUjks8MYvdUUhvAd
6soqQjOba4HDoc9om+8GXm9TgxOOEagT2ZWS6G24BSK8tnpOz8ofBzxNBriyg9Rwhp+QHxYu8j8q
89s5vP3WyRzGUZiGnMt2dokOXpzTSv9A1WBEDgxo4vSN52SbHSR6iSgiiZ/HE3VPwjGZqMk2RZbR
V9N86PBk/YjovjeQswSntP41Jk+f9xr5ePXJ+6dkcdSmh9fPBfv3cGzYR884snoopOP5NUlKMZrY
JWoudQjT2oiE0FyLAT8MCzTQuqarS1D4dPBnwew4pdMpv7Y6OR2xoFWqKGmdXXWHXkJ8FoG7SVvF
6Ox8PL/C/Tm8Hd8kSuOlQRT9EuMzY2Ie9Y+egvnMGNAvVgF+YdAdstRfPDLYsaXRgoAHHY3DWwpv
TZby1PcNKZO5Hr/16voD+U8n55zTgQs+2QmvIhjZh9U5gikP/iinFTac+4OWeP2EsoFuLPKm3t/4
t5MxOZVQERWgaYQPcPMfDmzFENITd2Etgtn4PQyyEfgZuUu3/uz5QuM/HCEA6OBMHb/qatiM76Y8
yzEYNuG+Te/y9LFmvqt1YMok+/wUFKBhnaNzEEhkgYGXAT7t8R64RwWN8w7GJ6QjR1GD6R6XXF/j
B9XtbZjvI7KHZOxzuHHJ+Vf8sc7r6GKhYVCi/Jd4+Fn9owVdKsrft2+NXwBoEmgpRiabKVkGA0JR
0Ynj3n7Zvh33/vZLMPPDEaUqn5yzrWVZB+PSk83ms1wf7E0EgSSAfk9LCqrj8t6duquvmCw/F1V8
6vAR5oGnTfEK1heS1v7CiZs7cFhOUD2MOsHAhd+uNqAHmQKepd72B8MpFSPiNOPxet4HWGMt/T8L
kyNdlE4qe0UOdrIYJDkQHhMEHNzQcjlFl6BuIPdLknTSfex4a3Jycrk+6DTwR/agDHvZ71EsSMm2
P7297T88enzO98+44nUwSZ87sh7I2lm75FnYrmNqEWIYdsoR29vgtiPa0+oSkI2RHNAha/9L6I/+
eHLmPKsgoNEDfZnoEZ1mCEVmLNDGOGwtSK9b6RQMH5lo+LG6sMyzdsBwiLcD4LJQQL9d5sAZhiAe
z1SGXPiY+lQRXLEyABTVv8cjmtu1Y2EdfTQAeoFN7NZS5ghZ02thj6ZprSWShK5BmW9Jgwzo/y9D
U9r5ssXcReMh1eJ3h99WLPhj3h6bmJ21/8YypfRFjqfMajHobSWEUqS7i/Ew4MJXN1uq1S1M2hRg
3NSSq+E27e1a7PDASnAOk3RA35G3fjyiueN+tTp3JL1V2jO9AkNOizeVhjp/usRxPzcWqNYhxIXr
HNuKbjdArfJiykZFbzdgMuUigEfdAwRKHo/jDww9dY7XViaBUKt0LZ8nsIJUEcTj8Th52x9Z42g+
ZauGnLvt+dzQ98Z4/xR58skSHf0Zjz9hNha8/oSJ6wR2onHEAhsw099AHgW6YXDKmObxjKvKAqOM
cErI7tNI9csKOIqILriOuaVE+l1DGw+vAt8wOdI9j/bBv/1fdwCJpwlRwwWeifmV/M/C6NmvIgHI
Oslu0GGAZQjMgqfL7kvGLSH0/l9W8j8rU4chxbxSRrDiB6uYvOzTEZ1wXJ9Bounb5/bpWyRgjSOQ
a9EPiPbGuUQPxoJ/XBjqH3nK1VCVNtBYVsVHVKN/1H4lO3LNx/tlzgSKeHj7/V++5cm54JourxW3
x7lAC3eZSKaTq+tcW8KLz7ykUSwEpgf030hroFHodtWiMBCFmm8G4F0qEMykQNmiA11fh3ti7Hho
URcb5TOjq6Xmspns5o3haXVt5NSRpQqGBVJ4lvzph9vyg33KG5DcWDkkw5/Sr8dTOhdaIEhkx5ZN
XGp/keTVqrFcEVRCWg52DBBTnxgiQAFBfcY7+SMMFrI347RNHQ7soKEffagsHsm305r0eZKXLT/Y
KkgA6+hSc5meCYR9Y4KTJmSbOF/q2Zl97F2bnKxkUCVpGpfCgMfetgfJK+BC0EX/EPRn07VJXINn
kghLmKG/rX43UNSGZGQo0NMwzQW0fBJC2lod7CE0tcjMO5aAeFOPhVcfpIbsrq4h+LSE0pqpP3Aj
P/b/WB2v4quldGsIzmu5M9gN6IlkkjQGQMSKSJv6H0e1+Ml/4sADEL85/OrxHppd1yvDEzdaRE3O
8hkM89qTv+F4EoXvbPruCVaxAevkY2Nzgen1KCebKFUccB8mozH31DIukX6z1Iq60xK2RBiD6vtF
HLVjR5EZaVrtCNFd68aCNNj7fUm3JrJIq+Y5txnDQhcj9U1Wtzn63ZvG5ymGi6hXmfUvMOrtaeGS
mh0wKDdGhT4c1GmDLZc7gt9q2mAjUy+oZrUSPJrQxcrK7CJemZnOa5nWotbDTAJyoGOfkxaOICEa
VbWXil86IrNPZJBFsqOUOHIxyng1X23WsuZ8IMs81ubIes0YZ9d4Pn59QNr04/i1Xp/XYFgxXWYR
l3x/4ysAs6Fkhhwdyqjq5CWV13VS1+CetdmBtxkpo5Kw5OXupfuwAZFuR/Ed9cBRp+h2aCl0nPKi
DlobEQ1uYplqX9wWNzFJjuvfZPX9Cglx4OdGbcXLynaIt/rcgKvtpOju6+OzMpN/uf2UySwDYZAp
kRu29otAhCMYQAhn4gEHCFFsASm9ZtfW6zt65A7l8XLKl3Cq9zimyUyM9/nVIquMEid9CPOq/db/
AwEAPXIENOngzCRneff9Kh5l8n44gF2beB//UK1/PP751f5vJSYecQjFUg4rrETWv8bVMVcWauUz
u/h2fieerwKJmOKKGGCmF3pjvpkiHcbuq8olTwb0w9a7DV2tflRDW3C5M87+1vLkuKo12ypFGrUI
LEvwT7F4keqaq8cQkI3A5qJABCCyPO5YSE9Rso2zxW7je/d4+wGTm3WoVHZoQ8ytQN7CwweKMZ7+
LKzWayLqlsGam2xzgUdcijJnYrMbu3dhpjd0ITfa3TYIzUD2FZnPv+fg1XDIhnrGinlaoVn28T6a
Se7fGp08lWJGCWI+hdGWSjXRO/1j/9VcnsPTc7pZry3JeI2QvE4Ia74jOCQ1N5bgQb+4FJnOXEq3
HzJ5MPVSm6T+n2/JjfE4t8bHR/WsESgB4+Uk0+dAP1vJlsS73Tu0Pg/w4QToA7ydrJ+FLbh0uv+2
6NXp5rU6T9MEm59ZvbyB9CJHbCVTc+3o1dbTz7+KsTMUdPlDGc3enDT9tHC6Fz9gPP5XH1B3TR/H
HlaF31c66MgQ3eH+wCT4ZN0RK1s9QUDg1TA2mIFof/KshRf0/c18uxgT99b3qhQ3DOx7aC902q2a
2Rz4TZyEBvnCO/KeeO7Wlf71jl+NNVC1utNGV5obMUp6e9E4rg1+/WRwmwPlcZHoS5t+cXonzg2M
9lkNPZXWBipBMjl97V1c0oxxAd6VZ8CddrtYh+PeoKP/9QfqnvJ5qa9/Jo18O8UTN6eEDuP7/Hja
QWqwHYEKQCuwm2KHhQ638LXbUW/j6fW11lVQSBhCT0bFWyinHzMCiDqWfrVaWPY/Gq3byPD2oyau
L0zi3C2a8aP2rXFErhF3O9KfZ+ubwPH5T/D5Lnb7EiPo37Phgd2/PXK1BwbNY+JwtAsSxX1M9Gq3
NxX02jr6+dydd4Q5YSsAZYd36cJRW9jpf075yrIDeh0nZGFZAF078lVmn6Vbv4LkTziYacMbj/3t
DGziZoancLeiKFMvzmCv0N/yz72wQzxIrNZEie4JQ7y4pr6wqDNvtluT06gNPKRMGMFkpjt7x5JM
f+OsxKOz7Zf85n0W49bSxG1F8f9zg429Wvt9swOb8fGY6DF1ibOznpByS2RyEIwLttF2SS1oaSkn
TqvSujLVxhMlx1ZVWg467uOCRsOaCZduq5ky1O1IJ/FXqDpZVmiw1Vt64JM3XFE5MVF+wkDX5yeF
fquX9xR+TLf/nUBvsF3YtsLoHu5ODGixBQgTyRJ4x25vCLWPyiBIECWJ++1bjdRmTs1zuD+rz35L
LQ8ZndPaM6utcEbVAtKY4A2myWm8rFbqMGL2FoGcM5ARzMnVJ01WP3d9tagCfFJ/EqEURvdw5WSt
DMCPOuY3OSBFd6F4CyxMxeyyX5mdLDtaA+M8FrAU4KjSZZqp77GfUSe3IPb2+PD+oageTfpk1VMI
+0WNhntDIv2pgfALyiQI/nn6laALFEuPf9z2ucAuWONUHw68juIv1HVQJ+LN4mX3KgDGy4IsqCG/
RUXO/Pq1Nt+Dg7QxQBKkn9AmwO+ZndwvTdI494++fHLj8ZHHd6IYt5CW5Q91yNoMJyzV5+ffZNiK
I6AdOjXTikjuJLmvqWPYhIyUMkYsyEY5OP2KMRyASENXh4EellWC4tnW/Vrli+1j93sBUn+sJiuQ
GESf1bS+NOR82UD2EaUSNtKDqlrXDlNQ1okPUGkiCatE+uMtwY3x8e3E3licFprypOHawEt6W2d4
Ev4GUKmByvmJ0bEZF0zde9dbU5NQvQdPVQjJ0B6hOmtJx+1Wpds9uLAQs3h6vnCqxq18Ny7UZeFh
xvzXFGHHNWlVNB3GBQ5yPyfod9UXTtMMehLjgfMaYaIauAwnOW+/RLdfP6AQC3qNsen+48NdgZZg
IK/9Ua3JgZ6GJb2oGR8F5Pyo5gaCVwjxTutPGmp2XVC5A+awNloAxr6O52El66UJnG+6JtQOjJb8
C+hSvDdzCwNNL6IxAjRBaFuY9jE7IV4UTC31dlBv+tbIFBnURIeyAqQL5K9K9Q3CBpJkS0nF+3vi
1uwkzGx43uP9HGaROTXw2xkEmbsAEkTrx7vznktBujU0CR2DvFAaD93q9guSbIl+RD4k3D6DLA89
f9q2pF+ldfSNknLINkYglz6udwa/3fi6Dc5hy05NedVYm01jHXLzUlH83aTmhSUs6dF7uwRkmdve
oDhCumzsMgb5yO31KVcQIcokb4C+8SXZ5rmt+WbYegtbfOahgUm5MjO65avokhPLXCtabDd+U59y
KB1Z3xGxDOMwFqr+XSKDripzdVl9hnpkPV6QOVeIfCBcsQixMOz3W9N8nsVZLCSD7TourbSjIwCP
FmwZIUY7pLpgbObhAOkGHnrhkAkDU6I0eb1rToAqZIq6QLJjthlI8rAFGDwezgr9Qo3uVcUqOoTZ
I3tSWEtYqHFrTX3VtfHJYvJOWRR1hASvG63kl0xGsKMgy8v/K+G2ihwBSLVIPDHn969tTlYW8s1a
48YYMLfr0MKbrRSF+gxIkIv/Q9p37UaObMt+EQF685p0ZSWVJJbMCyGpJXrvkvn1J9gXd3cVxVvE
3WcaGDRGGC2mXyZWhERGVENfKu10e0GXbhA0IEGQZiI1Qygyc3SEIU97KRV6T3vBlQ9e48KpZEs2
jr3nZ1u86bftLczqlbmZs9PVGVcFlO89eRdb6IkD8aaQmVzzEISu366waizs1itj088vDoqcMqVN
G4xNNjXOGXOrql+r+zZYqdMtziE8gwnJi5ItGpOv7Rh9q8Z60Q4e5aHjqSrJUR+gzxD6o2J3Vc1t
hzgTiAwa66wLDVeRR27tGZ92xmy34qBANgH8ahOidvaMA6GqQo7J6L2IWnzsKuXEZMntshfxsfis
PqWBZJ+3V1Jd8ByuTM5GnUWqUPY+TMq8W9Zv3ScnfMqRWUZ7PidCZUUJiYRtSN94LDO1lPJY5acS
ZLa5S41j6p+z8b4FnFIB8e13YrQgfd3p1KTjsfAfZfzfUHeEyBmPxVNO4zuoC1TqhMzKoFZUmZHu
prnblWR4YjsJVcn2Twzq3F3Om1X7EqZfqvKVD49qZ0rDVmmgZ+9D38am2jbaVXEPjpPWBLurOh5u
T8tvVkIFVAMiLis0NaG3T5ndGz3tUCOpUTKRyz17agSTczr5Phmnlqoi3HUUbM62pIOg/SFHC/YL
pDpvf8HC43z1AbNLBImHMZXyCGmPwZJHkv2M4Q9K1FnvdurKzl/oL8BgZXTiozkETtffPXJxwiS+
bMUWj5EnVo5CykNvlQfJcuL73qmd3E23ez00Q4ftM893GIRuj5LpOxlC2CftnZo1JJ/dO27l3Vjy
Aa++anbJpCXlemHEV4He8lXxyRGw2Qk+y9mvHIj6mmjfha5Zeit36cJ1A04diPqBsxxKz3+zNBeT
kamlCk7hlHo5U7FFeTPv4BwhpVyhbS9+vb3KCwdegvw8ILO6NJEFzFwwFGD1tBgq6mktF517RKdE
Vqm/spsXygcQ8YVmNThrAf4GuOP6alOMIhR9HTB9LS0IxAyc1LcMGlqgaip7UmseQ3kVVXpIiQ2Z
FUEvfBzMdNBMeXxS613TgLuu5jZlaAuSc3sGlk4a+uoMgJFw1tDhMruAYj0QxoRp1IvRBUWdOjvI
SklOVfgtggsDxUowCiOWbiyfM6vKDfiVg7YQmkIT8eID5kc9iyNcyICOZ2cwfDnvg/1qBZ8JOf1s
UFnZgNcVcnLiW8+TbNzjv6zl4BZOOlgAJsA0sFhgcpq9b2LVQ8G9RjhVA7uObJE/WMdk49wzwt+r
98Mhemi28W5ze9oXQGgY9YXV2ZZoBwY+JxHApX3rpEBMkOSuIpJz7zw/Zu53Sw6Dc/jSTMBah+2O
Hj1z5QOWouOrD5gFBZgLuKfyFB3jHRAcUPr0Fv0QA0C0nlbe1aUZRuEbauqAvUGxb/asjgXPqcHI
wwNF/5mCQgU95+yZZZvR2Gr62mFbeFEh2g7ZFkQP6I+ah8cqXIW8oQLzwsyUXruPBDAKJN8eiGp9
vbzc9TbaY0Gd+P1UJxjp2rSuWZ9+fnF9aSFX6YMG6211BAcn7k0JjT/EgI7VKIFx3u5A7JJstNAU
n8PqLrRv76uFEi2YmQDbhm6NNqk0zt6tNEnUpGxHQKs0pzqGAtGDHwAB9iEi2dQ/BMo96zdBS0Z+
xfLCIl8Zng+8HjTwNVHEU/FGFHaBSkT9oMk9KUQzLFait4UYEZ00EBwBKFWBGOTsbTKqsuP0GmFF
Kx36T9n4qemzsSZGvgBHR2Q0pQV0DbK4UMC7XssKEaLQGngdJHIezcFWXuM/6g89CA4o703Fqcg7
c3qLN9lBd4cPwTk+u4A2MLP8wCtdHXr78IY2h53tHg72x7gVbBnaTdsXZh7edruf08pNtrQCsgZG
fghCgzloLmym5T0/xIU4eml5Al2lUVlGgk6bFqozcJpv77OFshD0RC6MzfZZjaZWXotgbH+8Vz9S
C3TrHtEe282X69roigaBJAfOdfFlWL2wF6KfK9OzndYbUgcIpjB6olvBLYrIp7P/cz5OUoDp2XB3
H9xWWbnBlm7LK5uzDTc0Ze63CmxmpDpr5DXeHoW78hyvXB9LwboMBDaE4UGZBKDSzE4qtw3Hekxr
gQRYbhWmipgDlNL8FgFsA//Ld1pbf82s6p7bag9/lGfQXjyvafoslMKwuhefMXsTez/2x3DAZ4Aw
XgCP712LyRV37NWW7zmv/0SvJUXzHjhft08C+gmVle017Z5ZIAYIOv6oaLEA3cBsiWW/KTALOHlj
8d3Ed43+eHv7/gXT/jaA4EJEd/ZvBCqLGYqptKEe4Bzv/Vay2EE+6ztg91XACVIL5QK3tpNtVVua
6z2hNGJYP5NIAMjVuIceDYwtJIRGpE7WTvHy0P992exdRghc8RltqRdpfLNPAkW/U/T06fb4p/m7
Mfy/2O6LV6odjFYSyhpGfPFNFIPuXOXwLtG1lB9vW1ocDtrdAHWfdKHnudVgRONCV2Giwzh8qnT0
2ktrD/6aielevBiMpDRKH/sd9c7daGYQgMCS3pfOX0zQIdui/VCVzLfdE2rUt8e2eFqVi8HN10qk
HBP+Wn4Vd0dHQp9Z4T5GLhx3q7LsNxH7Y/NjbFNUVdYya4tL+M/2PF2u5pLeV11PvV5VNgMELI1P
XmX27REuvbMXA9RmnhvfchT8RNiMQfHd+pZGX4TIicPM+i/MoOUESXjslF9ycrQBgU8vUeqVZWDq
7WcgOX351CD0vm1nKdiBv/DP0GyrZCwBj4o4Uk8XGjvL0a2t+DXBDipIjsbtEMDhJEIyLRZ/pFgz
SzDv9T3KU74iO5VGt4Eonw2arezgyeqv03jxVbNtJCkAwxs8lpKhiPksNnrihGkNoGQL/EkYVslp
7OXPmtOlFSjhQqyN6UDVAz2E6NtUppN1cXIySIP4Coeu6KZsT4MY2VV1GtlZycU9hLxXfLYFWDyq
O2g1EBEBoz10noimOYeov0Je1m8AlokstSa5AcQ4aaCkx/7ILVr7dulLCyYX0HXQHzUzmQTmw5V8
5uJbPhFjTPUzvLHzk6MovQHhGqCAq58sePUF2Uolu+iPsfShyU5MIaIDVR1mvK5svsldnC/zRGI2
FdV0GfW769kOQ7Hn/T7gAfbgzQJp4iN3V5LswX8JV3IoS7lU0FgibwYpWxQJ5xQR+Uj7IBcz5lnC
iwBSk0+3Q7E7J81Lt3IHLjhjeEEhxIMioQI/eeawSInKaj9HLSPetp1JrQYIODqS9HEtsgFx9O/5
A3oaHa8KWBhkJNqv569LGrlNSjj9BhRLjgZlvmo3LZLBDuiNBZ2kVSuGZsV8mTqpqHGfFZX917Gg
Pefyek5VEkyBIUlCHAmzkEIFNLK9yhXfVArb5LnLoW6IHgldDggfAPxuFjKE5h81NWgAOqor5CGi
tCjTg95qkWqrpWwUdpEhe/snSROfdyApx+lIsOpFZOqywo9WLfd8fk/DTJl0x9CxbE8tpbmTd0Cy
ElFqQbpgQBRCIkEyjpFFhyBWtwMbjJOU9al0X2gFTffyWIjBsQ6jmrPUkPMlkgliybusQB1lD2IF
Mb7P8lapX7VC64uHPo5qY1txQ8m5QQlmebPp5V4wOzaksmPQVBKgTT6O9U7MVH+qIYi+ehQFvkJz
yuBLgpOnTfCMOzCkT9kYpc0xVJRQM+uJEZrUSgXC2aKOYkR5hgzSc0OVo/aBtjFA+y3lCuluTP22
N2VWjmjNGDNI4EU+l4CJR0z5zlZ8UQo3Qq3TCLROFZ94hZz2+ZeiZECyEzrKUfQJ/3gEsVTiF1x4
h/qAXJ7UbDDkjUZBzH/Sqi5ET9lYSxwRW7Eq7LTR0hFTX9OImfqQFdl7DsYq1Y6QMGi+Wl0M6i+5
6bIA7FWs4fJNV8jGsAs4TonPYLQJYztEF2z6XCSxmFSkbtBJB0WDLFbv+l5TIg/yCwHa2FADQhO9
kdAS9Z66N5CUD4JOm7S51Vx4DIqhY1aKv1ctqZQO/y6NHNLhBoR87aEM+mDf1EiM/KSBEKXDrulT
Jbzjuk5V3vBrSsAjMm3o31upbVto2OXGc8rScSQUioaiXXVZWlh+BUJmW8wKA19kxBq9a2suDO1u
jEXVDYo0ig+daITQCRNlP1EOSNBw0d6vfT4/cikSYi4uEB2/FB3me4nJHUeyvi+oPUZFHth84TdV
ZjZ1oSSmXqEfGPRXTT7WzwEkDqUYyinGkD+VZamxQ65VEBxJRZpypsyhPWoj5Yko2aqGSRJIiWTF
YOFb2mDbQmQ1B1t3ngt2x9VStq8KPsfkhUOrQDIVXo2A1rc20SlBs6TBkb4ZsmqbZYNQPYCBINUA
7x2rcdz4EdfwT4pOAZlhhlrr78GgafEnK+pScYORUxsUPtSot3s/NUZTFKM+dAQ1SCQslUTlO6aC
JUmN6q7aCeGogrSiFDveTZs6zcHYUgnGF5dnEETggy5QLAa9t28DKZ7QgZRlEN6HdRlyd0KdC4md
ZkHV2pwe0cIRIpEva9LzXMqsAM0o+s+Q55wNuhb2QkHtE0D1aKDftx+Zha5MSPJONCNo4xVxn8yy
qWkVZQVt0amERE9HfN/Wd0D6pU/pod+wV65ym7O+VS1hn+mmemygoeFSamkoLgWu3uxadJiX9jl0
ENLFp7XHYsHRAWAFZD0QjdN0QZl+fuFvBAUFzCfqec+v1Noc+grZZSEBPwWmkIjUhxgmA/VfRLlq
xZFdqmZAJRJ8rwq4IkErLl6bNliV5IMw8IhDiHhi+iNt0F88fmq7OnENwYlkk/5QdyhNpOLbu+g5
jFb8jqXnaxLKQ9IKDNO/OIRksaqTBEGdlyrpYLE+G4lYoS239Pu1bnFhISSCRAwqGvAAFBEtQdej
5RVcjYBc8n/DW6SpAEN8b15Lsivd2/ttAW05qbn+szSN+mJJmw4soBKf8UiM9KCxAdUFmf7W2dQK
NqoLFUYTtUSCclbUkx2AZooLLozuebR+bn/J4gpffsnME4lSLVdbBV+CHP70EUc0ebkP6HpqrMMu
RvfaSrptKUlyNfRZkqRscdhz6f8YnNiSrb4nyINN4+vtwDRN6B+u5EV+k/BjRS8HOTtBcROIUtBh
YQEv+/w07txdYJkgy1xNsk33xMxZvTI0i0miQes6imsZHS+OxfalI2/NzOqP1pqrurRVUeczRJxL
8FzMOx6VOCv1HthVryBBZL6HtV2/sMcEdWqfTB1anfUnXrkkl64hVQBQQ0aJBWWO2cKlsV+IdUN5
z1E4U3jkmLk7iWuqZmtGZiulwtlXqhRG0i0EEA8GToWJkr5hrWz7hRgOhDv/BjNbqFTjGioKuFMh
RFK8pG/QOT7Hxim8BzIQdBR7CHLgZU1ju9XtUCPy2ilY2iiqhtcG6XgDddvZBTAUBh7wcRA8NMO0
PkkgrQnKsdTRX+88M1lrR1jaLTqSoyADRQCgzEnK1arS9cGXR48rhG3R7IWMd25P6FJmG234/0zM
BlRpaqYwTho99uQnYAn7eHfQP7it96D3fYSQCzGOEHLLyR2Kkyc4gX9W7E8v0fzkXdqf3WNFwukQ
dcMQdU+p0XdjvT9HduHqVuQmw25q+MLlsuFwt/i28met1W1tgmdngxfokKU6sIJlSu90tdh0HKL1
20OcRnBrhLOj0ZQ4lkOtIYEfOOCThZzUVi8rp/Gr5//CEEpE4O5DRUSaC9QqdajITIqBBAun8rbR
/hTMkeXtbSvS0oohsEemGgiOqR3++g2M0ohmhe4DXykRvAPC62i+1q/WK3CWYCzKTAGdS8NbZNp2
SSAwO+6fvObBXLuyp305n9XLr5itXJVoWVzHHEhvylOoHDl1P6xR9ywt3KWJ2cKlkQA8PzjEAVYq
SKKNQAWNpO7ALSitJYumzOKv0aDqBhQyCK8BBrme0zaSxAL6vlNeQXnNNsIemPz4M9uCSjQFWPNz
ZQkXcjNQGfmPuV85oWrQQ2i5guQDoRSw2wBnUAt9ntvCRDb3AA4T23vz71++4LBB8ebp1JFVOae1
b5glW4csCjKZhaigjsdKA3FReeJ1K0BNYkBvp9J8RJ3NJauS5UsPCMJfHlkiCCIAnnI90zLrE+Tt
CuZFLe6Z2Nj3sYcTqUUeUI3EUI40f+/15yr5BIKfVGH0Q2lpGf53lEEZwvi5vRKLqau/XLkSOJ8B
kZ0dpjpjOaDpEzg2cLiWQOZacAFA0YmgWHrl3ra2sKGBw8W7BZQZRj+nVcoNweeg1MB7uapnjsTp
Z0WPnJzvYivmx8y5bW3hbkWSDMK38JfhFc8l2qR6Stn3oD0ZY6Wy8jYKbCDt324bWfL9kdQE4AgQ
epA7/m1PuvDIpbbTYz4E4UnKgZIKBbyuvBM6TF8LOI/yrDC0brcEpZrWTgOQ8Bm1Vei6pa4y2ixl
25GigWOHhxriu/MuAgBlgyQRkPDN7tRzMKFMup1W7wsnZlswEKBPmBtM45DUZFwDAS+VZiYqHdwe
qOCrKPFd72otTVM1rjre64MPKj4V6UvUyngBiMw+sgh6acND2CS7MJGf2qjfxpzvVhMz82sHaFvW
mnq0qdAf035UYWEpwY/CgAda669deDjggAITJglInaKh4/ojGVNTMZGBmZCPx1dAM9/38DjoF3UQ
Cafwggvwg94B/AT1cvR2nlc2ysJ9c2l9nk8dA8j3IZvDPNrsusdBI5n2wnMOlU5Rgxbbek11coFo
CPoyWBIFuWnkJ35lpQu973tBRQGAklGLTRoYth/59pjc8cjxyOERqMAd/5yJtggs/MpwF95HMHAA
K4JYYyJzml0sscpHXdhyE79SY79SxypGN+Vs0DYDp9CjEdC+bXCpoeXK4OxBZmPOqK4EvEcroDqB
rm0Hs+hxlSUW/ewSRvTUrIFsLPuvIHDL8o4T7jnJUhE5q+4gu3VkI7EnU8MM1moxC3e+is4epKDB
1D2pfl9vPEibcC2XgXoP6fB3HTQCH02yUtRaNAEMAXxpIJEgG3Ztom792Kh7HMCMcAZhG8Oj59Rb
meKFIAt5w39GZmsKxdSuVZGuQ9dfbYlgOI12mYsnWzUthznlId8qB2dQTWhkYEO1Lq6A6inc8fv8
GDlr2a3l/Q0tcHTYQasAbGHXQ0ZFvRcDreS9QJO/4i6yxWZbD4nNpT8QxlUHJ+a+u8iB/hDJVxEq
C3GYivtOBAs0Smu/IBNakdNYYhXvDZQjtHuNCN/xJq+SJAVcmhEknUiYC04RMsKV5zR+uL0WS+U9
VQYdKbq3UETFM3c9+i5lmZ6HWAs/furU1xLJerc764EZhhBpkJ8klIXkhocsp9uEEHKw2u5eApfS
7c+YrsyZ3wgkJ4JR6KRA32xOCA5Hp1SjVOU9USUS/1Cda8OKtk1oyZA9HVeQ29Me/m0MmUxJnsj8
5jxmmt4weUAG3xN0wPRxjiQZCfKVCHvaw7eMzB6JsapEGvcwYjQuVc9gnBfwrvevt+dtye/CxP1n
LPMHM+mrRpQ5Dvtn1EzNeGv7cxbvw/CkK8eU2j18MGF72+bi9E0+ngT1UJT+ZyMrqCYgOR4KHsT2
jLs+WPn18uLM/fv98yG1SYU+Ar4QPSkI1JE0vBydeF4rRSfg1TQnUcDykeRxzj6Eoc6eOEgpyAS1
mbyyYmQIUH0wkL8ncgBpb2cYy9SOFR9En4OBzI6dgJp/j8CBw1FLDakhYyzAQ/bbDhEzg16rQni9
gmJ26YNz0s4GLvlDs7R7D1GRHwitGd4FpCxZQPQB/UNmzlpDBDncmMQkagYhdwWlH1qzRBQLSn0O
mRYzLzPlnu/hotiZlMrnQsh12RrBHQtubSVqC7ccWejEKgNjr69U3Gs91JQ6t1duebdcTO3sqmv6
IjNQeUXWp22Q39I2oHZC2pOZYwgNhNvGljIyyGL/Z5/8jb8vPFp+kMaK62PBqw+C5TTQlEi3zIk2
+rcjmu09e4T+8t140MGOFu675xgNEitfsOQqXX7BdPlefEHHy2jxraadyj/oHIR2UZG6V6RDldol
e0ARjpYbPdettHb46lVWDatXc0v2T2PoJC2oFfQHI11r6l56/C4/ago3Lj4qLBTUPFVcDGlj4/7h
mZn6L+Iq0GjpIb80M3vIx6ZFDbeEGVCWx9JBC+3ecCWkMrNm5cAuOu1Ar8pT5w1Y4ebhmMEmQWEB
C60QBZpaKBvs0ZUBiYIM92oMRC1/kDchETfpLj4Nn9B9raaSxmqWfSH5gA337ztmM5uUYV6gM13w
st5qH1oIV+71Q86IjdLyy+2ttZTRn0COqKBM/JS/ZBf5MKXdWOSCx0PN1UWbpNCjKGYZp+B15381
9yUULZ42K0aXAo9Lo7M19VmVjaNaCF64hXPWkFydprgGJsXS73uvLp10TUNj8TKWINKhTXjqX5Bt
MQh9CAiXAtKq4q7Ira6xxXDl8V88ERc2Zi5IEJRNVgqwAUVT/qTmNp97BaJbMq41qC0+XVD1waOF
sA39StdnD2uWKw2aQT09df30U1H3fLHiXEyv3693X5cmHVj40L+gwG3BBokiavSKwq6gXoAWqOBQ
qoR/UOg2WiPyXLM2m7oxDLpUKmCt9l0KePu9P+XZEnR7lyupvcX75GJc0yJeXFs8a5NA7GFJT60W
nnD4UMV233+i8fD2Ll/aDUDzafCKJ7zQHHoq1mMQtvCevOgnCUCJ2EYA9r0VPLjA1f/mPby0NRtU
gdTrkHe16LF7Hj6FERFO+JLQwWUUZnFf78q1tN3SBrw0OK3nxSyqXaRoowGDCVos4nwjKa/p9+35
W9oSFybmOVGdgWlC8mGiA4GrzQ7v/T4/64IVrqRBFuOmS0MzZ6IcwKmmBDCkVGAECnQzZGcf3PP1
B8OagYacyk/dUxV2hEbq9vYgFz2ZS+PTVXkxkTotgj4tctELDYhyWVg8KIoLKLOcAFFZExZdHerM
kfBBhNT0Ioba1E7amkW6DcoHrtmVh6h4ZDw109aJuk2zqhS7vF8mggtwa0AuYvr5xTDlRq4yMW1E
L4OE45TksXRQf8qburynz6mj5FvaBrZeWgAjqQ5bRd4u5T41CawikFD/qwN0bV9sCs7HGUU+rjXr
9ikHb4RFTcWWip0Qu7x6aOQtlS3jwYhW4qel8gxYZ/6Znh0VThzrtkXc6ilfTrJRHLbF8awPkEcC
jaMDFfvcrMwEvERb7SRvQAmU7sS9yBMRfziXc+UDMwGfbN3bO2/pQfz3WYCjXs9IrEBXA9UPyB9A
gw/5ffQY3DawdH7RSAI4NSCnE+7k2kDAVSX1h1rwBiRY3TK0hpKgnz14Ru51xUFeajtDxxl6Bqdk
DLqlZvffWIAjIJApfFFL+PQtkKvuUKI8TZpG//+DwuOB8i/IM1Rtzv9IxzpNgkEQPECbhqTf+EZh
UbGxhz6x6roiQCGCPWTF6GJOHR0xioTSKy/8kvsofY3vx1JHDA6qewYw4mg3D8rZB3rXTp72xX7N
t18CKauoEmhIDEuA8M5rir0k9WwEXHDiEK8Px8FNNVI5ZmDJj7cndNEBRb0ZnMEIaXmUAK63SUXr
BBhzX4DY8fvAfXPadgj+qM02t0u3jk0xtHjermszeouHfSWsPNJLm/TS+nRKLu4lTm5Gwy8m6+q+
K1z5owpeEn1bB/cKksOrzcYL1xAa5JAdQrM3ksBzrnsaNfjRGIkgh0uYKUIazSAVe5VyG30cAKIj
XWTXxzzZZF9NZT/JqQ26W+DBN8oWKpI0+MmDiQf77fYaLHzVpF2M/hjURAAAnj2ADQPbUzF1tE1Z
BFZF4G9fq+svndArG7N3rhuzXhVz2OAa2Rm4zJE5+aA23tBtaH2MgyPlrLDWzbIYnKK6F+r/9RfM
3j6IfogdSwCsKEbUvXq3ZojUG9mm8M4Ebt/6wb6vAL73W9IM1JGNbFs1KyC8xZkG0wLIBTQZschs
u4GOp6Ed5UdvlPp36msmF8cri7nAzwwl6gsbM1da14pSqxhmenRHNz6E23Db2O/QucMftyX0ETmm
7V8S6t1TR9YSwUtlB5hHNRPomL8n6/pEAR8MxXIKBAdkkz4D9O1xJkgXN4npAjniTXxNYBPYhO5p
TQBs4UG7NDwv940tgECqAeBKB9159U7rPob8NVVX6gprVmZnRS9YMfQ1dlGbRZlpVN1Dk+kbFiPn
xnecc/tg/j8mE+h1qH+KuIhnp6YM/+9kdmZrHY/3udO4kc3II8FsgsS824IS6/RnjcRyaZsi8APs
DU34k7DzbA0pr4wg7AJwRd0lwaMIFPztgf296GbRJWKi/1iYO/eCROMaWS3UZskwmvoRqrxohbx/
xuaEqvLZOBpHarbkKzMp9i1o5C3RpluwuKO68v1CuF3rKqZgIsluchIZ1tL4S/wIV983W2YubZUg
j/B9QHMiv4isX+rETuEWR//BnxS/7DvwwSVO7WZOaiOLixY7zslNOB23Z2rpJb76ktkWyPTBAK6G
oZcm2MgmuDne0Zd7ZHdj/N9stss1mV2QqlYLaDlHOTjDkJtp0jFkfRtaPQHqCyTfoNWGlzjswQmz
4uH8dQZv7YdpR168wwluk8xQ/9p+f2awDZolEm4zAreDYNEpefjqnNLuSbv5PryAvIugoTI302Ng
NftVGNric4U6jiBM9XtwEM6+R5YbSfJDNjVc1+jG2BQn3RrqO1l6ygTBAkaj00kCKsvtymovZHoh
tfbP7swbghJOp7cp7IoudBRfm2/fIOj03Vj/SzvTNXcx3300SEOQwE5CWoffWQoDweFA/qyYWbot
NVAXgNdQQzl/TkzWQ8ZDrNSBhxnl6x4aei408/jYYmd0g0H72b9bibYWj8ulxdnAGBqnJGGAxap8
yBV0v8jmkCKdiJ78/hAeDeXOX4OlLcXwOjw69DuIaFtH9fF6MjleViuZAmt77C2k/t4jqBRuDZV0
aFuxV2Z0aYNc2ppFOhHywrqYjAjbOnJ8HXT06GvsaNmrwuEL/P+INjAiUccpEOCtXI9KD0ffqAYB
IH5eNzu30g4GTqGwy7YueZxUc53GMX/yow5mD/e0l57P8t3ZsIoGV+Haqk7HbX49QI8GbCqgZgM2
aB6sNozlgoxRH+PX4KSZws5s3UnF9weHf2XTSgsZQgz8n7HZ3T9oqT8E9bSce+Z8vjvvnTu4+s7B
1n18NMyepPuH52/7xf6ozJfapV5qblLbsIKn9XhzCeWv41v4SXFbV5Q5VGKgepIaHGoBbS/n+zHJ
rNpIdaw5Q/chWjd2itiFlsFocc9zwcT0Mmr7JFeLc6Tm/FZBac6Neabd9UU0dZ2Vg4tOK+2+wT8k
6gJj5QZbdFl0Hfw9aLVV4LfMbjCORWHJOH/KK1i+q/FEhrYwb8UbC2+jsT0Vnz+cBbmKbUd0cw30
srR0ugH0Ayo4AH3M0fxgEdDDoUAGvmE2Ez4l4XnknJCUyrjyYK0Zmjbsxf2px5kU+kj2e73mvctd
aUb9qcSElmvM0ovu/OWQZvMZq1KBISGNouUEgoHwRzpUgO36LdSJgl4+aGWS5EHflybHkT+b88p9
s3TyJgreqWYCOtT5cmZoLgzSDObLOjBT7ahI33IMDu8oQpvdz18OZTTc9RUqjqQpd0JgJzJ7vv0R
i3sK+YGp+xbQe3SLX892m5d+qiet4OWBOykgGB8vjeO2EJwBY2rwdrfbnbQ33DrCmmSTsPCAgUYd
7FGApuI6nHvCesZJGquBIex2CYFudzPYbMR8g1Znc5IeOrLi7i0tN+ShNKRdpklHl+71UGmip3I0
zfdeQss0JS/1zySdBGEHglJIbhpWtc9NaXvebG5P8uTTz65YA0k6BBoT9x26tq4NVxT3j1SLwKIO
jpG/V8FXOxxSaOyggUOKLdChrMQA00huGZwdIUXM0TeJRJsXfwnFURNqS9XXMH8LxxSBtsCDNxN9
zbiQrgeViaD+KirYyPrj2NvMjBiArys0BkvQoysrs+0pq0VThhGssMYMdvfRKdnwNujsvkQjgDKQ
usGbuMmGM1/aK9tlKTM4ZRKQogN8WsQzcT3ASA3lyOhx2+o59Dj0J0M4FJmdoRc0JxXtrJqrCP0G
o/TImWnjrSkpLgwdlwMon6YGKnitcwqHqJSFrGetCAipeNK+JihGYruCdse/+hHZAIXQ2L7NHm7v
1QVlmGuzs3VlcsjlIGsVvbw+qWNgiTmwdUfD0YdN3RMdZPml5hgWPiELP5RHHnkOxZIP/dlIwB+7
4p38viPwMSK60zF+FNLn+mp9MDQJYlkR7t82IuF+pRC7EItc//7ZQUEKXRrSDtptQE0SVdvKUWgi
tWgqbJ/XT7IKxbjmaMRWNW4Ldmz7tT32+6Be259NNpIQtM+m8YkjKV7oQ6M8+4nlZ4+J/8E+EvVe
G0ztTwGyGcBYby/0gmt9bXt2tEpt7KVKwdhTcAjUTt+UhCse6EvVbGrApW25WSsl/L4yYFEGUA+V
C0AZ5915ndiOiQJ+L09K2hSgTb7PNKJ1KTp0tUGVn7hEysDC1TOmmEMeKhC0r0HrQuSKB7owCdM+
dAEDiI8sS8oSjM8D/UzYMH4UfMb+FFpQZfbtSVr74llIwMCPIBoq0EG1HIIpU91IgG4n4V6hjRnr
6Yq1hd2AjpgJujvBPX/RiAhCW+oFOvG8SHmRq60eP2edc3tAv58iaAlCIBFw6Yk8ZN5l16X6IOVj
P+FfoHDVpOZYNVsuTCytPEupNaSZWRRr6Y/fjg5SXcCvTjzl6PmZC7VqRmd0nSwDIJLUMah40g/a
h9yK27jgT8CKiHoKyFHA6Pc39rjwG/NBzgI/CkVPbYDwT3dNTSL52IVQiEh9p++rmDQ1s/TOibLX
OnX/h7Pv2nEdu7b9lUa/04c5XBwbuGsxKZVKUqnSC6FKzDnz6+9g9ba3xBLE24YbcG9vV02uPMOY
Y9TxLgZ7nhS8zxE4XSm84FMEQQJLI7LR6Ai5fDrcMqzlsIn5o7PJHsCfp0sGaJWzVakbKhmMRCTC
jB93pfwMkyPoGy1xeDCm6QDGU/ualVCm63cpAZsz9BhFnbvr6F2oS/+F74YMNLr9R5p9DtQ/k3OB
gElR/DYCgACqAgYgjNkHe+JpTEHRwUFcmNTPMv7HffsUWLc38JWoDZVIzCzQRmB4Qw/65dz6vcw4
DByPo5cS1LDARmg7i2qlgMgOSnWVsfzMF0DeHxE2Lm6bHgd16VVdWJ7qZaHnN45cPhOOXBNSJrNY
EPi1gG0aA1jl5khx5sbJT9wPhh/alGEwTvYr0/M7QV+4y5ii1djZFoaI3kMHycPKCj2Sz9XSrh6l
szn+DhrOjlKlDmLshLCdgfiF1FaiuysBDZ2U9QzKgJllhfml8dN/ke65nOKJp1zBe69DBYaVTA9P
Io22UreWKPsA5yKaU6y/9gIipwTlHKQF0YmoTLZSUiGxpmod0Cndqmtoo5EPVzIzTQc8uvVOQzkH
h7l2wZ8ZnNKO8gOnQaK+wZMLYDHIWXiwt+jyGvwJ0rJdn5ynZYT4Yy5yn7M62UlIcndV3sEq6M3Y
hJY1iM7/q5GBk0RGKAeN8+kVz7R8XYWBAKwN/1gx4kLgBr0Cf6TEH3OBqMwiZtVXLvkqHRA4mXxg
M47dljNPwLhekwMqocsR8E68ohxIuS+vhsgL04z1E+HY0m4RvdUL18R8zvlNY1XghpXpImZgbUK3
KayMonnia6fXFveaP6cLlPDnkvdXqC/w3iNoHTkUQLE8Dc8dj/FiD4yAwM125nPlm3K77Hq0n9Ad
Y3OocBshyfQUXX8P8ow3cuW6uzA9+kZnl0BXDlKYSjAdovFGo75/LywdSIS+zXL+Xnu8LkxNnpOg
4NiIEWBqBbjHbqccUvh/VHxHRXMWfnHlNKB3BIGVLI/owW+k8tmwal52U01IBZCCJw88NWMbtI6l
zppG+oL102+/GdeiuAtz4+ecmeuF3lF6B0PTIem7UZ5do0yos2a39cGWdOnBHg4zFq/uT3GEWQPW
wgLHemkRGpt+Hmc1BugmpBEMXt0Eb/4OxD1EvG+KPTusyyTVy9lX4+qGgcgTuh7RcwxW0IlhqNFw
bdjyRx2cmQNCiIDegfDr2B6Q0NnNLeQV8NeYO8INDSVzMI+Lk9itUsO696oMgI/YyFg91KhT+3rE
RmgxDA03UnX0/0KkZZ1lPmmzlHjCjlPgHHmt0fRHLlp5wzICh3WZ2hXAGdk65CF7cWg5KhZUfhWg
79XrbPMRob4xJxR09WBzyP5rY/kZ2efJZHkZ0MytVPPHR/CmkcZehLSxWVxciLxATZvs+ZVeKsjj
gknp9ga5QuyDiTszPT1tbS6FsYv3oN/x0Jov9Ep3do2uEcknwhNbGMYLcmJU9MnLi3XXbCAdN8do
cPXEw0nnUblCWxvc9su90rnoudJ4PL0CgZKjm1KHA+8u2jV37X8RY4/xwH9MTWZadnzgdweYetT1
Z3GZuyRkCLdh4TzZtjiDQrkiEYnJRbZPG4XOEOtMrCErprhFiGdPei5P7KOy6vTmQbgLjQeFWmsO
3EEe8XbF8XAQjscCMpFPib2GaPnysIMK6e2VvpI9ufiWyUIrXY87lVEBk0YfKLi4TEnEcotzmYRr
5x4so+BYAKYN4l6TClIj5UrYq4NwrKR9oJE4sVyjg9uWGH54vD2ia14x+Ch/25r4Mj3T8Q7I9XC5
6Wha0Q4QSH/zj4zRm+vkBOX5pZ3RLzpj9VpO7MLq5EptUIUog5YXjmNqHiSya2cpL5sH6A7cG+t1
AZnJ0zBQz5Zo+XF7wNdeKxAZIWKXwWUAqOvlOfGdKhnqUEYUoNKmcUl7CNqX2yau7RLwMSDRyAOS
In0Hs2cvVDH4ILQrMbioB1hWA2luvQ7ipTeTyrvS6zWGFGBRQb54zP5MdiNfuaoSMxhKizav/tF9
QmfvfQkmjsYmEBh/xwZFuPoOkU7GeBNK4vUWNzOb8rXpPP+GiYdYSqIHVkZVOKYSmCcJH5aRZCXC
oD1puZcfqzDtwYAoKZ+yo8m1ntYOmrlFxlM2nTugR0/Lmyo2qrYHv2Ee5b1ApBBeBpGzkH3jYxGA
mbRBsYfkOVNKVHBB2oj+DidBWywXRMghuVLyHsliHJmyEytGwdRvA1pB7nqvziCGXQz1C3Dy9WLg
ujrXY42Rjgpfyg8gro3u+bRokE6o+CynYILNUyoksgCXAkgjF//u9S9BqhTIYXJZZjNiXKI1XdEA
BPcCdRNKQmRnkTLYXia7H7yEWiytRQnk+kmVcGSIm2qpJjyziDJwNpKIy5SGZnxUJ+hmj9jWSAp0
SRJ0+gPSnHjFiY3agiVy29YORR9t+BZjqkoySqk15PYuvfpi/F46aI1cnoTWb9BxCWGMY/CQqwAf
SwcNpJl8SpiFt3IMzTVdbyZZdqUEcL5l4S9e2uxVuewTlEKP3lqm3mEb6O6OszjQNkRGZEkzB/FK
LQ7mUNlFfzNO+w8kP1pFEy1IHOxOw1vrjbmBWk0OwFBKnqUtqO9OaQbCUF2OKGVSS595La6PVkbe
EbWOkV1jcjgk0Xd6uYvFo9joDbMb0l34KKKBpyDsAntKEcBUVW7q7q6fw6yNv3kaUgm/LU9fEDfl
42yQfPGoPfMZDYlQWHy6ThurbO5n3IGrNwB8CxA1406VptAL9GqChrZLRATDz1q/qRsU82eqCtdv
ujMb4uW2ibOe9yUWNgpzswL3B8iiPH3/6ZjuuoHuz9I+fNnK4lGdjU2vDg5QRpED1hkh4/j3Z1c5
IwxMz7mDeFz5MHP7AI6Oy481OvvdE4+tRlpXEcbf3R+N5dEDMO/2779+wM8MTDwnReoCMNXAgBrY
juUB8PecNii1iSizKRkZhF1ay0RL120147R9e5u3xjZ5mnIwt8ZZDtOpsdm8bk2gqEibA4cDmsn1
Ol/c3S15oh+UgEBB/fawr3rjI/z032s2OXWdG2SB67Hi2A6w6b9eEY8Q0UDjzmIfrazs6+klfrhb
HoHs2NkCBIFvm79+6H+bn6JFGS5jhTbA0Jtnbr0dAwBHh35ovz1UQCVawcwuumoPARv8fsSnAL9P
proDrzXH+bhSQ6AQN1B1kPTK6B+WoMH5cOaIPK95pufGJnOrdW3gDr0kHCGKHi4VGu1t7mVmAsc3
YLp3sHa4UcDIhLz75FwkTehWTh2Jxw1ShyvWpPbuw54TMr6CXYDPC+AN0lscXDV26oHiXKiSghvS
L6jzZb7lJHHwLrxpq+3ipTG8vVrodxRUycfmGOozKYVrHiIAeCO/FYRm8QWX10qk1LEALTXxGMhv
eX/q04eYOfW8cXsmrwBVMcYzM5MxMoKQRHIp4PZ6Hm9Njzb3AZBMOXl7gNg2zoNIyJrZqaRd04rK
IVhLfQi1MBBwAWlbjWrA7Q+6unuA2QBqlAPSYfoeZh6fs3yviEf2ldlGrSXXi5TX0dkgz9TcrxuS
oWumIWzE8l7Or8KDijpVPelY6apsCm+sYyeJ0YR2NsfBJgjXditqUiMtmoTO44kXxbguk8UxTKVG
CR0i5jCYg0CjxesGakvZAc20n+5YR4kIt4u+DFC0P4BDNb5Ht7Cvg9PxeHuKr1UaUAcGTZEiIG0L
6rTLoTsxo3Guh62lb1q6KdYpQbmdFk/RKl5LS0+GJPjcib2iD41dfGZz8jyrErKqVQSbcDSQ/QA7
FnnFG3Mwsc2I9U7WRpVTwx65d3f648yAry0AmoEAKwEKCbDWyXVRVuLIQID7ljlkkWYK0bPq7QWw
+HSJAVqyoMvAx27B/WKwu+cS5Fff2HPrkzdW9JshFdV+HPpGL+61J4VFSy5RA/oF2kN7ZqzjZppe
jfAK5BG/i9z1NEM3qE7HMb4sHmO0qVQLSEwWNPEUPQwa9Gurehfolfd+2+jVt/zc6MQHqv0+KTO4
t/DZH5+dDSBWZLMtyeKzvb+/f0rXa4HeUdumj3PXxRUHCb38qN3DfwcNmjw5xWEeOIFcxtKR/wJ5
SNtatQ4qmW5OvXX8/smkXpiZnJhUdKOwgjgBsi1DZg2Bijll/ID2DmRWbs/ltWwLINfwZMHyByLi
acjuQnBQGppcOiIXSUaq3L11b9GCeKO84mrmaIzH7mJgeNxgDecC+iZ4ZCavTDiweRtJbntM1MjV
vRoDq1uvnnllfiZeRzNQsIPmw/icTvvEWklNpMJVm2O3De84XbDjDTLjn2DTsnwqbZ4qQ9RLXWt2
M8PTfpyGieHJ2ZN8KUjANNMeXfnOKVbMoVoI8cL3TKBNm+qk8B9xTz0qr9EMk5qhZ75pp0g0IOcc
aS98CW5HPd5DNnqTH/t6EfpP4I2IeBqtPatwSNmga6LUUVxgDPch3aYRbdbakQue1Jh6OjQii2jb
ZZaU09IHW5edHeT8vuAqUqBxjCGBnZwgK7grNdPlEeeKdob226UPcGawjjm95fWYhqgfQtnHJZJq
tAKgInwFddNu7Krf5FJM0LCDQnjFPIFlBHkB0fA24ltQzracj0fpx1Y5W8PxQT2LczTHR6FYVZqj
hEb7R6icChV4sNccuPbwMcpOYozSM+ak5X48098LKEKCE0VqsG9O343Q6xtlXEDO9LYKclUOJFVn
7sw5G5Pbq0lReIfsRHtciRa60rIVP3emr2/D36OYPEBgeO3V3MUxg0qBnmyh/dU8htgiJF85p5n7
48ddNZmxyZZv+zyRGm60RdDEJ6W2EBnS7s4hGeFobrYrjh60v625NRoFPAUxMJw3UN1fbo64l/Oy
YkMYrcrarJ0oIj0XdkbaLooYaKCugkitx84xSf2s9H3bhf+K3lNARr85y842ZZwGMYQ6sXRB8MoO
6CPj0aVyl/jciPNFtU0AIWRnyR8+v84+2W2h6tCTIGJ9f3vSf+RSJp8xmXPgGfuETYJ2rMQnJoMS
dYEhO4aPek6+jZU5menvgumPw4gizr/HPTmMgZQOYldhvsXcrDwiaajZ+sGiEPXqPZWIMkA5IgUj
G5XvoeweL0LFTt+5zwYCaAixDfaDA8Ivfbo9C7OrMQn9Ss+vUwX6O9h6aWSH9V7iqPfmZg8ajSH7
s6ifW38dYkognSXrIbPy+/3tT/gZ2WMlFLAmwNWDYgvqq5cbESpd0CPKpPZYyitfRo74PrnXBFpB
KDx7kZyEdLaUkGiRSxDVQCtHQLQ95z91gtlD8gpNmWhKkZDLbYkQWEK7kcWFNIuBuXaVju/gyC8J
J3ya/e9RHRP5RMZHFkReBh0WUN4l4kKuLLezIn8ZSq+ldi8Jh9uz8zMRAKOgJhgZLAQFim2TBRIQ
VZaMDAFCDxe3vy+Hjg4deMdz/z4QXjuZBdXOsuBNDtLpjI+P016LegaROg0F0HwIYQoVPXSQImUR
3k72bsg4SinVaH56Fq1n7BA1IOoLAksrtWLLrylQZL0dmmjP2Dh7oJ50eZMA5oHCPf5ze0LGe/fs
GP34lMl8MIB7AWU/sEcWcHMhbEnI3gFk7cQzY57GAFND3OR+FECN0IQMDBVgHvS5j865V/OMgHPO
kArJrGIar4Qa2uXVa18n5u1RTm6nH8YnTp7rD42Ylix7rNKH9OTEh4Fd+o3tczpXmTIzk1ybvKY/
rE1cco5l1Irpsbwhijnyg9+20Euq9bjYxpAAuz2y2XmdHHeIULFdKqE9MlmwhluaOWsn0M0DEU5A
K9z+tmR0s7QX36s13TbAW4DwgJPBYfId8J+9Opxf9MrAYzVRDm1UC7o8ZgC2a8iEABnJvc0xz1wd
5Ug1hKsCikuAYF5eanXAgrMUEPljIBpSRKXKDhaaYOf9PZxIL/oqNavAi8s57zPTe23nIMfMIm0I
lhhgay8ND2GuQLoYbWFC7TmPct23VsejogY5M54Isde/9n4TP0JKM1hwrNLbKR+0NGvyVFeLqEAv
/LAJubi1SkVMdxHQatsh5VMDF8Qp64PUvv29144zyuHoMxJ4WdSmaOQuZr00cvC5fmnWeBM9zkp1
QU3obTPTpNn3Fh/9DeBIZKjDT2PspnHKFkUN0HUWOqpFNLgHh+Z9vJON4KO1KqgcMIZkrBXTX0hW
q8cL1sxRMAP16C7UtQU0K+C1+yYzc5t9R2vTfXn+XdN9knK8Iwj4LoX/lOPIbsyq9I0OyR3XfVVa
BDNCQn/dof/z3v0f9zO9/+v3l//6X/z5HSKGhQ+at8kf//V/67IqTpF/Sv4gdfF5qv9Iv/44VKfK
Lyv/vfzf8Zf954f/dflH/K5ftvRTdbr4gwHS/qrf1Z9Fv/8s66j6/gp81fj//P/9yz8+v3/LQ599
/vPP97ROqvG3uZDc+/PXXy0+/vnnKJ72P+e//tff3Z1i/Bjw9+EfizI6JR/l9Kc+T2X1zz8ZFKj/
Abld4M4A9UeVS8UvbD//+itZ+gc0H7AvQaOM1mMW+zZJi8rDj6n/AHCcQ2SD0iOYxOCz/PlHmdbf
f8dz/0ASAAlKUcRbCXom/s9/f+HFsvxepj+SOr5P/aQq//nn5VmWFBQYwdIDZwNcTwD6TDtvUeqR
arlwhH3J8B3xQ+SFRC9VrApidQV1WcUhfQsyv2EOHDeGaL935bfhUdkekkZI14/o3stLBLGBCGm/
QtwLiQP6SMUDf7kyzIm0jb/lwgrymGjL51nwZkGYbnpVSUkT1HFdsTuIDW0YJf90OMajPtMtw/bD
FYNkqXCscbYJfk3x+ZRe3jcY2cTmOPKzdyAtoyLrApbdlR64qzxXsbgy7s2Mde/VrJgxNsYQ0wGO
9SpcOGglAbvUxBgTO02lwZiXtKyuhbUINETY6wAyD4eYbWcL8aNbMDEo8eA6QO8kiE0AILk02NSl
UDiVwu8KN9zzjliuCydfJGG4cJn2oRB7ZuHz9TIXbae+k8DJPPe4j9fV5AMUCTkpNK+jpQP8XZcf
kAq4jbQq5XcwJaxrkb/ztTSzoMOq2G1aZ1DBLDXKNigQyF5SHUKz4esE8odJ8OT7yYJZVGVTzbhy
P9ach9yBhFlRWeBYQfN1+VHA0KlcFvnKPfQ9weRSAg9RRSUaBaHaaatdPrfHvoOBi1mAQbjL4LcG
zJuHguilQUjqlrKaDzLoHzSX9qp/KEDvxKF2amZB31Km4oeHKOk64uUMlaBSpLStj16JPlugJ7XQ
2Tg9QExVmXkFf9wn+C4FqUNEMMC9KlP1SbgkYRtrg3KfsrkBvdWFWDmvcVDnBnKanOXJ7LoGJ5Xd
R9xch+LVOUFPFSvLaBRFDWPilxSRq5R1A9uKW65jJfjS0Fd35NzOxNd2T2h+2noVmLMHqRANgGRA
X8E1VqoIKREasNdqnTOX47m2LwBBHDkCRig+O/kkhsf96uY8likrwntW1XJaufVnyIgvSanyM7tw
OvnAr2I3oIMZ3JMgOZuqA7S+44gtbsG9qtUnLecXRcaYDZM/dB3/6g3VsfPBtZwMzswlNIkgMTI8
b+haBy/IqMmgTbPTLdgQRv51bi9qBx/A3lAFh96ot7x0pbuGWUOwtakrIsV65IiAmfq60LzcvnUn
2eRf3wD1UaBL8axi612eiNQtBHEA2eO+QaVyowjUE95E3qzlO6mg2Atfimx2vo1GUjcBARv1Fs5A
AvHvXk/fU3H2GZPrKSr8PnIZfIb7JYtm8c7VNufpRUMZZSkDb47iaE6jk4xqF7cUZ5296XswNT/J
OVWpGztsD/NtpPuc7fJ24+sDWI6UbcvY7lHkiFfQAsJFie4/A8hWAhX3ObMU4213fjlNP2JyOdVB
DL58NFbua8jLS/lLw4NLQYVOb/eesLsMG6SATHDZizOXzySJ8GsPoKESj/7o6yvTx4mFnzo2iu7B
pRt6FO3Dg0Nq5Ls6qxn2DgIzSbDxNJCw3QRlR4r2dUjvEnHZt2YbPUBKiYiC3QgHKGLG2dIXF3FI
XYh28/btKfr2q35MEc4LEi6jOuY0RRlJTF2kocDtw8LsNGtoyBaaNGpH01qHcpSCjH+mO6GRHJqS
5u/NV7kAipexOvhlkZklVl7f5RyEwQnIdFv0TEiPZarXHq0hP8lRrbZnxTa/+9ym3wyaAVwy8BbR
WzS5zDJPRZFYaPh9mFhtaPengl+7DWGSF0U00K7qu2iM90V8vAG2aZnTB3c3tMeOMZpE7zZzfKgT
erW/Vvv8eyar3XEpCrhMje/paRDT3qXKndps3NAY0J2jGJ1LgnBTuguh1L3OjHPoE9pcD/Xleuu+
gos9iHYxu5JYmwWVtGSG7JMPQuTU4POlogBtJ65y0cp8Cw3+0XOo7iLHlgHB28eDfns7jAfi1sxO
7i6NraqaqTCz/vBaabammFFsOeqp7h8FYSYrPYkHMW0iLki03ICeUQCF4TROBYYWNcZE5PYaoBs7
AW03qeXYIKN7VZb5DGuENK7BxcgmxiYjA02NqHjIYOzrVs8E/EOqwvBlYNMVQ0mXqFRpyTL0LDFc
NQ0VHMrAf+qGvd/aab8Ugm1T31WcwUK1ep1D3yMFhy+7HkKjA8GiSttoJIrhDv4hbGiO5P4zBFo5
EsqbwAOKImWI0D6Ugj00G8jOB6Ie92vB1fHD/ruc6h6z55M5XNU4pJ9DRrMY3ECEfNM3H94mWD+T
ntv3lpYSNqexZIKn/BkSSSVvOmhximmj6L63zkNazCW/pB+X7zjjeITxX3iX4SDj887CD6aNRC3I
MOOaa0GPM6ioNoDYBNxkCXHw6Bh9cJdIVtoagdlJthfR7kOUCUi2Ko4k6abNTc8xWx8S3sEjA8Id
SJw4SH7ukkYXcdai9VA+qkjcH3jbDwF0MorPPNN5gDjTvQut39RENcFRHwZuxQL6rKupnrRzN/00
DPnexPCoEAGjCQEZt8tRllmpKYOLSY5ARDDQsNP5E5i900cZAKWM1twmd02+WyYOze5qtOeCRHGg
XQnRFp0tR42q2yf4G533Y9XPPmjy8DpVw8Vl13F7tYeoBmX4x0Bct6HubZmANtEmr7aNv23kZR2s
QDiZDHoNOfaDhBL+MFKhQ45GxP0Joj/woycIXfQOi5IQd6t6FH1+9Vv5qLxner/3dtIJus3KAbvL
GRboQ9T7iECAodirpvMsIwf3yIXERS3nC0+LKpH2Mb6DD6BttftgIHlstg3lGSrgp3g9WzIft+fi
u73sx1yAYAcRGhpvkKe4XBzAYVHlYFqoPh+0rfQefKDWIr3F/KoSFyyH5LJZ47peF0vpsxiIC9GR
LcYen+CIa8+opacnhtPju2ovGNlj/JAvpK/iDluOjUnyXKu0wqPz7u+TtbOCYAizK9flIp1JWE/w
UL+uSdAiIcEqqpCTH53ts3PEK1FadRoGgckF3Qqkg5yCxHdMBgpsK5MIF9pYNuWzCsfKVWKBwOD2
NH6j2qbTOAZ5ALzxiLmngNC2BCWa7Hn83vtAwbI8gqgB8sS1romW0xJkZaLWHIFLQOAHlH3miboq
H5I9FrSGhKsObgOoSwjNpjq2HlEHXZkDwExS0H/NkQToNhJICLgQRV3OkRYrRSarmCNI8vQQaCLd
A95/aWcEPi3vq+OsEPe4c35MyZnByeVWRHHNyOPOSgqEEkT+TDI9Y0k/6o6RYQNqkARe3Vxqd3ac
k72QhImjxuNecI7De8WT9q7+VB+4XXBqTtrj39OE+DGrP5CBcvzLmvvoSARci+qJ/0D5EcpP/hxh
9PVN9ntG5WkZaKhkr5QQuvUDZbuFUFO336Yp5Gp6IPHSZ0+JSSeia00BS7fps6C0pplq+niBnYca
BWT+XhvszLljJYBRikcx2YjYbg0iL2nr5Ie0m2s3verAnO26KbzLCximFnxctbmiozW0PyapDRXP
FsU6VFrepQByYzMO2o/cwvjenNuc+L5JW0Wy68Gmg3XgoHVjMJqZlAf4mIxjCEdGQaNogK4wVG3v
ncy6fRVcHzKKw+BfQt6X/V7Fs8uIcdtErIeY3ztf7Mntl86LxhnJW7biRMJUW3+2NHnNb0Mi598G
p9AN3m2SUktzfi9raFvWu5BKmhn3D2hO6qWcNDjuEHhN+JUCPytkZZNPZ6Z8vDt+HPWzL5hszKbQ
SjCPYMjNA0iQEBZ5CYGf3ocPt+f2h+89ug84dJDlGzOa3/7U2dR6btF2veOwhxZqc15BonrZ52YT
AxoDiIqv/e08xcTedFxhnSiFD3thb0SqXaOJrbGiXO9lOrA0ivUq1vl8FwGcieD52OwglSKjf3Mm
VzQ37Mkb3YJQxmnBqXZQuaWKLq6WxiWIDV/8hMbq379lJoOeHB8pSAFB9WCNUUFcRvMODKqm1xBW
Ii70r0WjkbfxRgWJpmq43YJ9gSq24AIOiGqEHjoE/7is2fs6k9JCpjmHlCbS+GiJM2/vhu8k4cW2
m3zpeDDOtoMUOo2apfjSqIZODHWztScYQ2MFyBTeeeXCTVeZa6E/sxzG5qgEBwKEHkTq33PxTszg
YwMqoKSxLmRIJhSbVl0O+V1YIAGm9wxPu1HtYO0NNYldq2Y9KuHhkmnHRFTOa1r3esTYKZdSFoFq
rhzi5uP2CCdMa9jp4wjlUU4TyWqUfSaus8R4kE3lMcIm2b5mWov2ctrJi0LRJeFFCBcaQvvhPgIz
uTzjtU9K5D9NT/0F1ddYj4VpTzQUzQpA24O+x0rXPFriKPCUn5My+XlzTkY78RiSxG9/rWe0TtkF
S7tm2WgmK38oEOlhN4JmKOXMdf39aE43EUgd0TsI2BsLhvnLTeQxrC+zQc8dkIWr8oXIWnkP0gMk
Z0zJIxAcRtDaP0LTMtR03l8Goal4FodMXGvyIiCoeDUXMUTP6jELFHgkgICOYgAMio5xad++aBtW
XTjiO/Pav7jYiy5+daV7kCxFXAYOg30hmKJjseDu36jAmDJ6ycFhHR1VPyGeutaymlTiE/DtlbsE
vLcFNkudOUrfqKqfsyCjvscLIBaY9mxGWlDzbsWwB38gsFeAN3LdfMmQ4DQVZ6uJlE107AKRNt4b
ZEkGX8fxKZ66ZUeRIFAfmH2YEpBHBN4GDp7oGaxqC6jhq7b/4j6EG+hlNQSoDh+akI3l9au6NDsV
6C7i1tTrjhpj1OJXzSwjlgrgMalNiGH4KuEtpIoGTOYTuhoq99NJQPBGG2SFgxkXfvQLb83A5JKt
tFIr6wD7veR3FejcG8tnbHlxymOVcMzi9sGeNDv+dboAbvvPfE8uWY9ReyaRMd9IsiyKdwVLrcZG
m8N/TF3cZFT1CPMJSEgOLc/E4uE0LxFjIq56L15Bd4uHxnkL5zJA16ZgvGpGRoKRi+HyKLCgLfPD
IeAOhaALJWkg7TIXe/8sP+CMoxA2Qi/ADqpMMy5JHkZcXHTcQfFIAT0pDb2JpPqI3oBHCRxatfpQ
QF+GJK7tPs1M+vj9P5b4zPbkvRA6QfPEGLZ9NAs+Kk/sp5qNW1B6ap7agMQBqXqiIBx/Qban5Kj7
5CCnYoeYa5DEz7RPXnvUzydikm1zNTZt/a7lDoCODQCF72IwdpU6SI3nSk0/Q6LJnE9ekUQbeiYu
Bu6AvmxbDZHMw2nU2Rqsc2sFrzqDwMVk2E0/x5s4a3nyiIRx77G9g0EWUBAWQABL3BZNHrREhMIT
ERRt4IyudGU2ChyX8tZST56SOAxEoZdgWH6tH4sX7DH5NKgQBiTMI/PpsTTP0WdC4Jnc3mNXX+zz
ZZ2EnxAxC1QlxFxLwl7gdDSFu7nF3sGBFLb9SfysOysTsNLDzHaa4GZ/3SiQGgO7DxTHcHovD68W
KZXQtCyHeggNCl2ADklvQrxS0iq9f5XVhtTeQ5E+Jwq4GYJ33z30xyFbFsJLznEk5u7bEBUY1GJR
CnQEEvNUBk2ggM5JgS9RYTFuT9T17f/7cyd3jQeQV1PB8sFBEkCkGd6ZcuFwjyg/1vlcmncc+4/d
MCa30D0GRulv+pkzR7GKmKjNxIw7JJWRyxx4jTrKiagVAGqw9jKGOL6ZecvZ1Oc3Xu2W4cluyJlU
zWopxSjhtkMEG1TAHc3ByscbqkxZqPg2OjR1hycUQkLerBgKyGUY6kmJTDBhBaPm9LI2vET3wkXf
rXgUwytLDExBXsvKrhEPrm8GzaJpl1K9GTrLKcntdbr6LP6euqlAGFicOaaMc2wrkVbITBfYH8iG
9sFL1dkDeDqCUL9t8WdKcryu0EAF/S/8C7DGlzs54gYxbSt4ZJ6yEAbwnQTrkqsRf0BBOlrwtV66
pgL9B5YWot2XsdkhBuQEKqORBiqSyaMUb6Jog6QbX+mSv+2GjcrThtEFHhjyRd5uwJcIv/+pYF/8
elOChjt6jsRFkSx41Y7QOhsO6ywGZXOUG0mAfDmPnAq395y1Xx5mBvvjHKAAIACKMqpAymA+ndzN
vS/5ntzBEdCyTQrXTlRrva6QZlatGOJrC6XaBdkWpzWOV268UAJziFCW3UklyWTihGDSpK2va5+V
RoUvrje8WAcjVw1fDU7YKATOMEaBRDtaY+VVZWURWkii3ugKs4Sy3TO/YgmeXkxIFelqsrs9vO8q
7sUBmAxv8gAw0tBXTYnhiZ2hQTcVwUNO05NKmaW2aIARByWLZ3jFDllkBZyzg+EqK1FCQsoUCxMp
tQxjE6kq6RxvOC5g/V8Boxe8UWOaBCuVacDRkrGyzMLYY6gz2WJyAL2KGNG2tCuFaCr4N3XpLoZI
R0AxNWghkVwaD6YcnuLaqPgNUuylr9e8joptAYJfgSCf5nckxPS9djnJXhG+AlQfZQORwdmimoX0
/5g7s924sW5Jv0q/AH9wHm76ImeNmbJsl8o3hMsDyc1xk5vj0/dHH5w+ElMtou4aMFA2yhbJPa4V
KyLWX1Ww0sjrOjSaxwrWK9p73NmAkd+u+9pIDJg2EaGRvR/Ngx6nm0ldiqjaKChB9rG0caG8RPJ2
mmPv4dZVv1Zma3lMLl5gEZTWndkrVxL/4SXhyy+VevTcrWfe9eHKFr++JRdPWkZilWPBiSLY1sO9
IrUcxxfDfTK9Gyj1bXkbhKe0vvOSXYnj3hrHeKHP5KZcPHwReenI8odwXpNy3FKOdjO6lRzc4VbX
jn1x33Q3Tnxwhn0Y3ib10RCPUX10622A8oRrcQ06u86zF2+zOACm2i4Qa8TGc44Pr3fyqU6ga3ku
f8Lbk9AHmpVUb3XsF1sSRo9dTyafD8GxGH/K7ianY46Lh13+qRh3snlq8xdGndAlHFZb2s+D++ZA
gHBi6hCb0JHOfubLNdaY2VBMdvqcO1VH8A3r3qZz3V4F09+hV2a7KZtsksv2WySD+C6d06/GsXps
/ciGCtp1Hsc6fOzrHKvLcfztmyXWYob2q1buN2K+8Wjl4484OnRT7z1wY32emrpeCbauoks+wiJ9
M3A5sOgou9ipc6nesxIjfa6LmVThShTLXFvHj7fjNR5CeojmmuYxGBzBwF2EdMobLE1EmCtK3/17
KPNpbyUKgm+pKDGlobGHqnwfcKpBT6Ny2lJUt7q1b70+lv68BfRR54/1wdJMbaj9MorCMX52B0qZ
aRPtfOmKbdE27o1d000e2lRgW/2eDD0vT5p23wjz2ZPGl7ZPppXVO++GV8uHjp2QrGnm4wawhgJ9
GcnJYZAqDsPoeeAhO5lkz/GA4aOuot99Xa9161gYiHAtcwxjdjzXzHTk+EuKZIrqWZ+Ckm/vrHvX
TIyDYal49hL7Ema0mars5KRMq95XRf5dpmRSll5qd40+4cLDLV51nrax3UrirJn/oAAata1zkp1F
tjnY1jbhYDGcPr2JXSdbiXqXHKD55eeigM/aIezVlwYk41jOnUic4JM5UPqYJPBhbRT2IQjTm1Bl
D47mGTdFhFe11PJ450e5dohqakiVROfj0bFpLCWqRN28MSs/Olr+nRuP2k54g9g6bbvvHGttfhdG
BPOI/6FZmfBacG3xnEXE3I9hG5pepD8PrvEY5zqOQrbY9X7S3E0i/KwlqfZk5lNE1X3wTllcFfui
MWkp5fePjqjU3TAAFkIvvR+TfLxpLWNbhc5DAq97M+p6fAn5zm3bTkQBrtM9xnrbPyaaLrb0rJ9W
ssElzMPXuBCwAlyIKbHPwo63V7pyWxFgatU8dyKQRxEz+pGGkjwZCg/dGA07E/GCFX57MBtiozCC
SOPlKSy4kpitLtrhVtN60Cgqy0XahI8iAYKLJveQUORGoSCflOmVBEFjflBd5W9KrQ535kB2vXIY
LQJVqNKQRel5xP4LZpn44szT+yHogrwKPomqLu+0pP9iEmrmrvfosJC2pVvRkpJW7c4EVmoNTv+Y
xxBa8DJKbzMj3be9Jm6tDPW9p8oddCexMy2u+z+v+a+0LA/Jj7psyt/qrUzlrQDmf5+rX8Wzqn/9
Ug/fq+XffCN3+f9D3+Iz4P9vfcuh/lX8iP/XhbOy+NUk319rXOZ/+d8aF8v+DwyJ2QoUV0DQN66U
/9a4OPZ/UJT6863GpcNE/4/GxfsPrZhhQPpwdV0XFypu7f+rcfH+g2YBin+g4+RkzDTyf6FxWdJC
Z7ECJ65hcHQRJVxVT5UYDJWIfnzokzY8yCpt7lQv2rPfESmkdd9hpaf6vWEof4NbzXTbFmWxN/WU
Nhw1qZtwqmFnZU240e1YP2guAu52yvJb6eoUyRE4f05yl0OsmL7WQ/tFjsn3XgwtHWRa+6g73KGa
VsQrB8EyymNEZ6hjbv/AZYKL3uIg6GWE8MErhgdyCP9GBp3+DZHd7FypHf+8qE7PmqhJ4ovtJuNt
Jcth5RUWmjcED7wBNFssRIkncNllDl9Xy1yYfMKqDP0BM/3Diy/H4lLIAQkfutZ94dfDwUBpGWNi
YUYvntK44/1qdF9SpXYNPckfdaP83McjXPHSHaluqBI2QZ7CqtvQPgy2T0lXEBRU+VlYaXvbW40H
S013xM1g9UC98SRuXKex7+lLj7Y9K4OGBKsVQ7ORDQeDYWYBXB2lCW+b+tN/nQxvRG6vpT5LLHL+
fhRYFngCEdU1QFbLuB0NWQ8POZZkn7JIyWlDjzmt3ZR2I38bNEFBbt60I0YikXtywsD60RVeeEia
DNmTpwtr1Z5zHvPX4QxGKjCgWfCUXbgmlmUXOp9F1ZjY5kNom3KXxkXxs8hiAl2P+O7oyNGmytc7
4z6tregsomq4zbpAk1vb1AZethpQKvp+Vq4M1iLAnV0gQMtYIxTEIDwvC+1N0gRuWjf9Q52IbyoN
aDLpwyt4dULNJ1FUFq9nZEkKnp8CtRUF/Zztgvdw4rxekV3oRLWjyelBL+AD1nWvWHwaO9eJn1Mp
sVV1remXEZvaPp50t9vkmVYf8krln/OsjBJuSageDEMnNhM4c7fDDS6F/2hpR0tN3WdlFRhXW4En
Ht1GoGQwRrX34sJ/yg0N6pHhBN9Hp8SaZYhHnaDaSGyQCj//5uX1t8TppmgfJ3mqNmET72wFk6nP
EoeYKFSEn41H1WBKXfmT5ZbuUHpk/xbIZow4NDh43TkiwvZ7kSnXyCRKEQ8UP9tSvdBoFfcLB3vV
mpe1NBxNUcqGbnewG1GRrE+t9+zGEip84+VJsOs/05uvFtnPj6dumZrMrwXIrKOSBKnDg3SB0dGr
E++KCivQooL0roWT+ZCObr4LTQtCW69PNH/s+5up7Pqv01TKwygcDyVRmr+svMn1FoJZ6tCCcYbA
kdctsnnAwkgUFdULbSjlToWYIe3syWKSRGNDwGss9yCiEpabUerjN7YcZaeyYQDTwSmrPa2yGkCH
cXB3H7/ZMlUhSTFB4qEkzgbR1tIzVVmZijIVdk9eWnyvTIbJd+J0ixeiBQfWvPn4aUvW05wT/Zc8
k83Ez5glqq83k4ZoIyKB6Z5yU75wB+jHuoZIXY9bA7fFnZBBAojc/tRbuzpZ+osM/vELC6GPhdXI
UCOAyzXskD9+q+U5MidqHikI6lh3dntcTI42OENt9y76ysGSf9tDFh9yURenj59ydbviQoEk1tBt
FFUYUixp8hrarbSVkfE06o216ZoMJyOZx3dTqPu7sRMNdFTrW+WFFE6DIPkm8r5YS9YXwMbcYHYO
kMyZfGYRXs3x86sawxRwHjZFixh6CIaj1xTVobd17AJN9kbs+Y9d4D34jStOXmhCQqFJIjh0+pjz
czdlGHgSvB/aYGiHq42nZqDg9TWD1AxirIO9E9OB5Gv5bgK7DjMLs6egMPptqqhGJP7QbVKbXKSn
U+RWhV66r2K86FMDEQ7gpHPfEEXt//VM8SasBdIh7j1+yttRsiNkjrluZU9GbuAFHcFDtYbG2Pm7
x84RkHadStw5uT1sHSvU1+bo3XF49fTFHsGypbVMoWdPQ5/j2F41+n7QycUlLc2+hLKHKFdUxiYp
hbEPNarxiVUcfBFEawv26mww5yo7K3WOnOm+thiGITXsoRi0+Mmr6ngTEqrv8OBS6HCt8qkQNBqJ
4gZsXwsLgJa/S0f93RTOYahdCMINskloQdaDOw3ToY+zeuXkut5PvB5NNmAJ052AvnDzOL5ay60W
WCwIQfuTiF7OQ+jVT701nZzBje4M0XP31Hr7KIQK7twOqN6IqmjlHeYl+WbJ8grUQ1CHeqQWpANv
X8FPChFbVMifdDt8lKOjf7KjsdyDHoQ3jaJiict8/OhLr7p8vETfmxq6W0GA8JxZmbG42RBNOlE+
hTxYOs3BalkecZ4m20Dz4oObRdnKWlj4lzu+OX8pvHHCEFJrf+l5MWYiV3YtxJMTZM22C0V/I10q
H/RldG8SBRupaih4hMQ3x3ryk2OvAySZuWsdqpKylxSiPYy1LPZON/f/MSK500Vp7/oqHL81ce7u
nEF9devKOET43q9goe+OFxEsiSP9gQhk305UlyTGVCdt8mS2bbKnGeW0SzLxIoyCfiG5vaYbnBOl
q3WBDwNXqzHfeYtEyh/0sNWmTDzJ2PscNml3rHI/PuhT/E8pgnuaFA0rsfD1zWqyTYFxsHBgjuw/
9YRXu8FJkymL9SB5Ek4NkT80X/S6CW9Q0m5k21CkSTx1qNPykzaZXLbC2kZCd/elao81aMre3DQa
Y/9vlykpOunJDPLxuyUzsIg8mkHSjeHJaAZ/a5feV9PsniYVI+ULy3ptDK5n2Z67BqLTJAZFV7jY
FVNXpaodVfJUaBMGNnUPv2KrOZGpU4ma6p8UMS6gRgfAHwKvzIQGnEByovddE0/HDoBNbUzn1EWj
88UPnew7A77aA33RcWTeSuwjFGrktzDAgz9w7quZIhvIZdJP4skkBzh3gzF9UV0f38RB1lJorKyJ
AmtWZpSw/Yx4HyQ537cDwC5rNsy/wYIb7o0gy374kcSIoDc6eH+N29o7symsh0I58j5ytfGpyBzz
5eMZ/SO1ebu0Oe5cSsHQxqmOLD2xPT/E5TspoqesGKdNKH25z8xsOsHfMVETGNaO/IJ2kTBCd1Ga
HsOxt+5G/Ate3NAITmMPH7Et01MtqVmarYh3ugFYXekDYKnnbUw/7W/N+VobNLVtGgONAqcpUvpw
Z9fQ+MrOsbdk4b+iotduHTRKbpE+h05Q7Wwb2ZbMtOeoKBQUvxRaSDpUp576zEEWNFcYVQBOnAl1
9FvSopWxudr1eI94wCYAQwbh7RxnvppYbUz1yBsm7TJWUcvZ1yCZcaZkDTF/Z5VbZFk6hY7ZIuiK
QxM1RmkMefTUeDSxsp3Kw4CBmlTKTbSrWyPaVCkElUYzpmcBfEUxO2nPZdV/jsNiQnrsl7dZkFG9
t6vvppd/adPA23HLfnbH4e+wz+P9FOV7vZH9UZoqPIYmeJPdMSWyzuXKFToPymI9cXDNCTxlKkgG
i1vc19sRnNTQLlZD76apNjPkH7H48fHUvBMscA5RDnNoDQF+vzweQ60C+NLd/JIkbKyw84hpI4TE
sVWc7UadRRh7hz5E/ePn+gNmafnKDWRc3wm8AR/oYh/JxbA0xdMV4PUwOvlFdt7npDp6zqMWwuT7
R8CBkMrbN156Z0z7oIcRNQ73lgyO/dA+VPHvyIRQLYIVwv7S4ICDiDfyAZoQhAHuLJOxSWahFulD
fpkiZZ2sECDMGBMTUuvMS0iL/M4vE/1zJ2X+3DsNNV/loukJu3Kn+2qEIlc3O6U51c+pbftLkZb6
vjIiQaSV+v96mcz3CGnL3Dt5Jki93Vue19vSSO380mE5tB/7BrZ+kK7dIFfpESMyG23RyxrIH+7n
26dkcMkVPQXyix93Dco4muhkBmLvcGz9lcPiehcjl57jatjzUGyXyyHuIHSX9O+8TElOJ/YRPWkU
0iI78UwIIJa+NtnvfNr/PA8IfXE3mrYQeLwk6UVk/k3id2x/S901aXCKbWNfWfFD4Ve3mQWXNHc3
sIplhygf/ZPfyVscTz7ejwvCFksPWH++QAD3fZA78+1AR7lS9TDW2aVK6ShcOaBctoiPfdnFJ9NN
CRATH2M9FTpboQ2rCd57j8fRxCHdBz0kD377eKfuikzSlOSS2PZ0dL26fg5H6WHy0d/GmpjV+6b1
0Nt4AWxsow1O1kilqNCi+6JraBulJcV4O6Y1fhg6mEQRmsMJJ5zoIVAiuVdG+Pnj4brOM3BExpZn
FmtBSlgCWWXlhhbur8mlmehLxQzmW7cTDopMV99GGfz3xtPOpV+uoZ/vnJuAFkA2+ErMqMEfvP7V
neZlRc/6COMLgOJ46PPkU+fb05euM3/qfjT9pYyg2li1bm2pIaLqzpx8BZ25Xri8wbxSjDmqw5no
7VyZcoDm0E3xJWiaT7jemJe6MSuUzEWxMspL0smfVQkMNjPeucZxGn77qFGIXlZtyaOG8iS8Ctcj
P7UeWq1s7ry8eayKwH2M0d1UVA/bKtxFdUAX2t58bCljr3z3O3Nu0GwTIgEHn2f+ychejbzZe+7U
WiOtWacA7qdKm0ffTZ0n059ekro51W6RP+t5Jr59vNauL2TiF4CPOcabW7ovxtu1DCk9sxEXI4TG
QlM3ZxuY3Zrw9vr4YzZnXAE8DHbKn3Tm1deVjR1OqVXEF1EP3U0gon4L7ki/bdd+boxxhbX2zhri
ZLcBHMFfgZbm///qabZ0014VpbhoMsDEqk4P4wSeCoLQryCc17c8+THqbkJ7mAHEaG+fVJuyH5o0
E5euN36WarT2RmjWXyM/+5GNSv/pUPTafzxh730cDzUYTX+uni0iqFImudkLLbkYwtLuXav5GgWu
dspc/dfHD3pnzmaSwCz2mg3ClhYJcTl0U8PdfJaJ2R2qTLknNxl+tWZf3Y26tnb2vJMozWA5a4Po
hBFd9nzG/ywEZDKN8xQX3gOC9vrgx8n0ODUNSIeTwMsX3SlOvemeWp1/K6ldvQQtevpEerQ1C81T
HTkTtZXai360Sg3Hthp+W/GQfhISJkA+pcmKOuWd+eeomhcZIQQErMVkmLH0Q9curXNdezDEuko8
aaV9rzzizKLWmt0QlGutP94dKIhqc29s0CBYHG8XHUbPVaFaaZ4djHRGPbpVzee0/W1p5i8CqpNC
F5mN4caGeap3gdqIaFYU3iLoaop8kzrdF39C4xKiz7ND4yT6duVMuR4VDhPgEDpQsg1NfzEqyM8t
S3B90uVQv7Rt8KnpdetRmv69rdf5p76Qa65+16fYnKKyHea8AjB1cZRXVTNpUobRBQQN/4eg8PdZ
ZrTHj3fEVYWJZOn1Y5aIQ0Gwj7ezF11ceTBrRafi7LZzcEKl0v3iZtPL5KtjHmn3tT38Q1vntfLN
6gssRtYZk8hKuiC6sDoOWm+5dPoNdGxXskOLlrUL0gctC17y8DZ0oz1Gemvtq64PBcISVjssIs4u
4Je3a68PZWp3VsnpIy08JATPGtvfRmSXu7z56+PhXioVuKD5BboDjEe15qqglykLYqiJ76UlxSfd
IAjLKlwCxiI3MSCxyoM9ivo3SUt0N6PQfxu69PEIcYuT3XAUpwZSAMKc4L4ZI/23UJULWzODRLCp
fPmrakLA9XaSX4EW+majjdFR89IQAyx7yO+0II7TXZh51c4Dd94nkQmXcMjGB+HHwcF0xvTR9LPq
EHa5+4+lyWyrqjF8QSQQ3vtM0spR897cs6P8+TBmVIBl3w59aMk2SCuat7eQom7dfPrlU6i+DU3t
YGEadOt4Hcj7lABqeVG5p5BtfKms6vTxpFzHKVRX/7SV5LyjlLi4W5VuA/fWRnxxWIbbXqS/g0km
x67u03uyHIn7d/szz5T++18/lwACufFswk9iOJ85r+50jBCnqGi66BJV7rgRBPo0EfSjT+FoXnSC
uJshd5tTIZS3ZuRyfeFSwANpJG8jpKCm+/bJOIS1UlJMuOgmRTv8Vn6rMBe73DKzaiujBJlO1oe3
QaV91QcVPI3maB4NDqOzUHG8dxoko15ln9FgPX08Ju9EsECKnK+goFgPWMugMdGKeoaHgrMIzO8V
MMi2+suEFvDiAtFT0E2fXZXety7ZZm/mt62X/mpSQz6MKe4+H7/LOyfwDLaAcuI0E2BgvhilGjNe
1xHBOanT4XtQUsDVaRixsgremQsIMxSK57aDGPUtjp8yS8B7p9A/52V77rJ4gNcb1Me+q91k5YPe
ucTgg5Otgt5y0C3d6sxishLX7EMM5q1ynwadQBgS0cXSc7udtMpum1WmsfLQd2AjNjijhwk8kbK9
nNFCmtBvRRyc9TxFcWrXNp2oS5fGG3bydzrWtDjr3PiYtSPHryjMcNdP4ZM1+TF8ZwkzVtVesG1U
pd2iyUNNWfn676a1v3482+8dRhD2wGbYiQbo5OIwmnpNdpOe++eodzGAM6WLbGHCHr822784QL4X
hlXdD2rUb3kr/8aXOi6a7VqPsKVugvshwPra/kNoBY5dBqlBqmmGkmF1aaei+gvCcnZDAikIxWps
rajs7lyStZPphl80e+yhB+vGrhuHbaUNBQrCcY8JvnPfayNC2ylLDkMVl3jXDNpdlmGY9PGwXd2e
oA9Ei7w0XiG0zFgsX8MBMC85TC66HFrscmpAfyW+BNMUbIcp+NdLmMdZpLcmVDdi02UunZIqhH1o
RaTQrYC8OCFL03yJi35B0+q4aFCfWdnKeXl1EMwPpa8Zh4AfzA7Pbw+CmiVMdw4e2oPEbIGlsb9S
+bhyDV2xmIkG5l05AwUu3ivWPNSv7gPyVrfU9So4p404ApOAaOPyggta294EiQdz3KJV1rFvf2Xd
XandDKl+7rovZlnSu6e604Z0F23kjyHpj6UUB6f6EgYYbiQd/7VXXnYpVwDFhAgzt3Tg8Jo518s0
sfD0SealdlbUDPZe3n3yploc5zzoM9S59ARJWdvhS/3JGxvntsvTOVAJKVvpAyYHdatjjIkV/Er2
en3a4MPJdDFb5Mv0iV68Fxl5innNGF1ayujw7MPkFJEk3dQdNpWxm57sijIwKUP06OtCHAODXYU9
U3tU8KfoSO6j0QtqBk2Nya+IUuQTNLA1zcnVrqEDFPMMgkhlEcBmXnGvpjpEz1KhDTI/9SoJDk53
mfJbIwWIyukCsft4h15fqeRUBBpsUOpeNljU24fZ6ZQSLZLHVZrvnuvSPnso4jdSdISNUeXRybIx
7+Z41y59gfjA0HFJ0P+x2iTfaJQaDx+/0HW2h4UbFx1NAOaGohy1b1/In9pgNikNLq1NR46hbSYs
q/QIkBLW0Kd26pOHugv+xuTbPPa+X6Okl6a2cxyLOZRDfpROEm5DRzaffbhAPyqpgQbroarl3moj
/PkD/zdcZUOt3GVX08aLAyFSfuGURpW02KF2Wk2ToYf2ZYr7/TQkHqaG5RO1Oa4Laj8fD9N7D4Oy
CZZFEDI/8O0oQcSK7Kx27EuepuO96xRYJRcUGpXL1mmCeE16cHXK8XGAL7ZDBwIgxOXxo4qGum3f
8nEFnuCVGWQ7D1OrlYPj3aewCmdDchr2LmkYeY5Kx69d+4KWY9h2lYR5E1hy5Vb6g1K9KcpxAoAA
co3qzgzRLZYY7GiRZdrgXXLD7O51TbVfyjTqd23TO598q9BBPXMyDOFN2qZp0n6r4Fp6+16DEoMc
vDWCTWS73aUkOEHVE4/hb0+N3os/NuFz39ZtsokK3VV4/eIlkcXAN2RxOvaUHVKuPWqR6NFL8/RL
EPaQuF2v9e+KwhY59huIDYuwsDIMjcoUdV7g5Dei9nFt0PjzFgpn9T2Iu1OlA+Nug7A26+0UmXG1
kW5naFvRZeaOAknIBQj3Mq1cdoihqX2VDsYhtDMo71WUoEbqvCzcaVxb0coevlqc3FQmJ9hMmuVG
XMbGZC1T3FaBfrGTItk3EIA3qmps3ipLdxaFhpXNYM2H1JsJna1boffPXUEg2C3vYJU7aaeyYTob
nX7re38bnfVNtf59glsrKh4sM2+l/62MR2y+040xW7qI7GQNNKkKtgCme9NSJ7NvMR2ng8rvzP5F
PZgysUlJGFtcJKCKgnISapgGPFnUKFIR31UUkgpAu1z74nej2lKOeWrrAD/dYq9n2k71K6Xxq2Rg
/krqfz4cdYDDpaldS/De6301nduxI9M36+Z+iGT2k85Unz8+Xd59EgqJ/yqMUNV9e7r0kRV3fmxP
505441/Ut+9Y2cXNpFS2//hJ18QePgpAmSQXzQlM/MVBBhXQCN1ATufSGT4ljf2jybIn34UBWHbN
KelKa2OP6neCi0aM3j4T2aXnUk5j/JF9AHx9zUZ0aWTqm/MbcSkSR+JGRUr09uNT00z0UY+nc9x4
apu2pk3z7C7eeMrGggaeXLWvzcE95pnh34sup1bj3ja5Y5ytQcOhyQAt6dzKf/SsytyVfbamBr06
JX3wCA+CK61gqRgt4f5SJ/nzSs84a1MgbhxfEgGmzWVlYubPfLunoN+xkZkZ6iR0N387DF0fKFPS
V+eckvcdDLPvU65OOlT0xKIbBKD+320ZXKwyME9ultBTdNLxc0SPcnSTGBMuVbXeQxeHP/t4JkMl
ScxUprhqdRp28x+/7dI3m0lDYgkgCqOTPI+3fvu2WM1Uhh1r7dlzuQW7QCRHz06cQ25MpiTzaLLb
wNHGhyTKMG2wG/1Y1k18GYo6/hpGVn3JsAQ45laN3bEOkc4YihTxXx3UG6Nu6W5bNcHNZODD21Fg
35SJFx271tM8bPcKPqnER8fTaR3b2mV+DNBkBkXe/EiRFLJm9DakV2IY7Qo14gIZZAiujR4V0Ogl
B2AE84Z1jnhXYRozjDicUXz8lY9Je+wqSz0nY+8ftCR+8kcjYCFWRvKtH/TgrCr67VLQRyjfOY/c
2veNJYJjq+X9yhG76JUJrQtfXRsoDns28h0itLcDXKV1oqeWGs5uaXK9BY6KniK8fPsonGD8S303
NOPXxhAhnvKTd05se7yDO5hc6kn6Z6si62xzLzlKxMLHyQrKO9XGaDmaaHisoJbcjWHq/bKN3NoB
+OvoYavmFIC+rizs67uCQgLBP78g/QB3vP2Qzh1SZ4zj/lw7vbGPexIRli+0zsLQf7G6fkiVhPlG
jZ06pENtrDEV5n2z2FfYjRsGPayIScnh3z4/l9Q4Gj3vzqYQ3leMXSA8e4N/iw2V2hCAjNgdJPJL
60TNN9pMHqJ2qHeNgYNx1PrJ7uN986e0vngbdFiwrTwOPBi3i8NujCyzayvlnRHviRvdlSiq/cnx
7t1h/DT5rd7xdiqZG5/TECoTDXYdZfvDaLPxEwWH5rPVhe4mJzh8ELUePKFaLu9Gq/AecazJz7Ed
pAcEYfnGr/R8R21aHNQkur07ROYhD8ac67WJqarndu3cmAkGAiOdip+LqqqClTV8FZbMRE1o+ETn
YGlXpd/SioA8a5oZWEZVH0TeiDOcG3GE+mtgLN+vNti5OqiDucYMDAm5GN7NssNhD7O+MszCPxuh
1hy8qpi+kUBED0lQNec2rfWdqJEds/q7oz1Mcltndvezjb3yOwS8es+JisXjiEbu41l/570ocs4q
U3hA15kKXX6EXURgl5WkyNmlpXtTmX208pSrIIKqyZxsUysmTbGXnCYLFq5uJhMu6qZ6oL2U9lWZ
/W1RVsY/H3/O+w8iUwRAnDvZLHaUyGMn62I3OOddWzy4niy3Xhg3x6oxxUpF7Do75aPg8c3V9j8g
+Ty0r3Lz2RJh9M3MP2vdmP8sIBo/kYPqf7t13pwDMcX32Zi8WBoGtYMs5wAxD54jfXQ2wZQ33zRN
w1IxrtzTmI85V4smXtxS6049SXiHHzOOi7nmBL8+HqGru/yPLpjStommm4rh4q3HNvMFXgj+WS+w
rRl0o9m4iWXGm6Hv+vvUH4MHzSnwIpNpvHIzX8HKPHrma7MQwDPYCm8HrCudmEQvDc5+O4m93n/y
Bk/HSyAEJXPjTTqGa+jTex+LPTGYBriry9e+fWLtRImVppp/Znemu6nT3F1XFdEj00qvDGR58b1P
bUltcC9YQ5iuU0s+Fwwd4TQsG523ePvwoRZBnJaNf1YJ5ll6UfcbK8ZrdMLB4yHtWgMlaxgcRr/G
3zLycZl3MsxrCws/rWSQhA2R7O57p6ZUJ0f92yRmfUziTnIzTi0+LKOkS149IYVsU0VnD0erN46I
u50BeRoy9ajVOyd23P2EgvOkVIyvH3KEaM8iUOiMxuzQNfV41tSwjQBzmm0jaKWC3WONO1Wu2bg9
BfieQZBMTrWeJLfxNFVbZ0IsbPvhTVjI6kZEdIQTQRpuS9nbaJFNxBm5TxNkt9Wtzx8v3msiJ1sb
ujsyRywPkMIsSmGijo0ka1PrXGoWzRmSDhGjzJuHJJ8wQnPwl9kqhvaOmP6LVJmxFcrFG9WBeUOs
+JwoU+xjBHgIWFt4AmHeNw9eaCd73TDXyArXZxHvCkdhNs6AsvHHV+3V+WB0bou3REb1K2uM76Ff
7K0JKXc0JZ8+HpXry4wiBI4o+lwe4reLVT5MSQXvR1lnY7oQrIa0ZPI8fFCqz6NrrIRM1/cFD5iJ
o9yZkNWWB6xXDmVsZY51hi3XPRqNcrZ5N2i7f/1FXM5MElA6FJwl0ccd/rTP1ayzHE3ir67VaZIU
/xPbXbXxQpgHHz/unY+Cxk5pn6McBs7SP0gaeSt9mzrlpPXUOb02pKQW9u3KPF1TDBFO8V0BBRAu
J/uPQ8yrFTGWdd+65AdnnfaxThvDnR9DI9k0Og5CulvRvn3AUG7I6r1ocvvJjNPnj7/0T5zxJsjj
FRBwucScFE9BAN8eStmgpt6Qk3VWU5rurTzrT1OR+BflhE/QKca/keJxJTh1mX01KlduXVD7IUDy
3YrReqjN+K/EGfsHxAvtnaS/6UFTuo8XTVoegipsLpFR4m432d1NmPUAd11zN9JLQ0U1Au3GxEm3
y+9E6pSPGVztcu/Bo9nUSJexWk3iW1EYq+1I5oN28c2W7VKH4J4mW14myXU8yjoIWhuv/9alVer/
4ew8euNGujX8iwgwh23nbrVEyXKQvSFsj02ymHP49d9D3Y2aFET4AjOYhWemmmTVqRPeYPXXOCPF
0qJYdX3LLr6VkvNIR4qIx6QAWINirXnsLUoNsgGIe6RaFNHQUmfv3Qh8mtKJprk2zKRzYxgNfelE
v8tQjN8lKc6/Rp0eQCu7ZjFox4+/+juRCCHpae5GHQ9wZRYgcDEWYWflmhsHxlVta/QTs1S5b/QS
SPLHS71zlKi8HROMFvMvwJy3+0uxwmGQRGa7WTeEv3wn/VG0gbyyi987SHxG8kguWBoTc5VGycxl
SdJYRRtMuDVxh2Suw+3HRHQaIVXiaklt1iLLbB2NxPtTRFB2Pn7QZWqh0BSCSqGhmkb5OMs0IyFp
dqMljtuhbaTqw4M6JBhW07XeDkWWXB3BlZjk7UoO9c77hb8w9XvIp2FDzkrWEf9pnW6j42ZMgA65
4yt7P5fW8vV3V0HrjFjPZl34fidK0gZl4zmuBOP0MQ7lq6b08dPHb3A5GiQHBEVjTrz8aV4ye4VG
4yPx3Zu2m8faI1NCHym1vLtoOGJec1MvPmmZPtzrVvtV+L38ZAS4gXmVVR1iPe3OkeXXl8aoVy64
5UFFbZ1JJUh9BhzYW9xu4EIZmBmBy3JbffghtVV9JwqYg56TtWIr5BrbLrODFy4IQRfJ0+2Vu2i5
r7hdHZbX4M3z/qfL/s0dUdqyr0QKVYXu1cOlSzskF+sCCafoqUCOWsLgiqblGrRpCj+3IRKOAInV
NG9BHWF+M8VBKNtDoViuNWYvcdQCN0PIIuvEJ0a3PzWpbVdC0kL+RaVLPxFtVR5xmgvMPn7URopf
ldLokps1aAga4TF3cNoCvlneKyaSsnap3OkiROpF65K93RjKrgPHgP6x1qx1Yt55fugp1AnELdhm
86pIlvKOApXw3OSpsZcFlxRmGyL5ETFZuavSIXfr1Fb+kx1fQrig2Q4jxvOo3w1bmOPaV11GUUf1
xmRf6Iia5ZpGK0njXv/n8KrCUuf3kagQ+ObsXhEmpVyo5JSKHpqPppPex00TrByBJcIFP3O2+ET0
xn+XK+t2DwI6bgQu0orrI3IYb4KgCrYCqUNcbOq7IErSHe7Uwz5tZPXgaM1zNeJRkOue83clQrzz
Wbgu0b5nY07p4Kxi9KShIY2VFLcbFFyyxZidc92gAKKFJNqNI+X6Dy8Y2p2ZNtExrqzhMdSKc+P4
1ffKz+17J0fBhpqvpKwZ0iI5+2qSXJxmrapeRg1SC+QPaewAhUc3+PaNmQx8K0kopouS5/jHr5BL
ylpll2LZO2jWKejFl1ipxh8ZilcrW+K1eXJ7dlmb/iFztmngPEfWSM2oic7pTddxxIaeyLUuNDwf
HYS0pMs4/i4TREX735mwNwDUzqnZXLDVBukzkudBZ3Hscy/urRqHAftOmKgJ1AEan+0fyTHOH3/Q
ZSLC3kVlAQgt0lv0TW5fUxBkYAP9QH8IbP1v2ob5QxL7+c7R2zX3+mVNNFUP0N+ndAfK5SwPkX1R
SUneaQ+5MuiHQks0XGoR2q8AXOynwn0lHVgOr1gLISuwN2SZCGXPLmZDrhmI1LH2UHYeRj1yoh+l
OITOG8bmbzV1jItZpMGmm/J9I8JZxPCCPS0R/XNsBtIP3xbWoWyLcJsJcy1p0KannW8RGuy07CcQ
N4L0t+9dIrpng1abro/ZmHXKy3yfDcHvQH+REmUXIrjURuZdm6bXzMC9BiEexJZ/1cb4ZPrVXYXx
ho3W0WcJvrGU9xtHfijV+9B+MlsQt3indKG2K9GznOSfelC4PVLP2bGVrLXN/k7mB+2CLNrScM2D
XT5lLm+uR4r7MTX5iwZb8DUojWgnjWWJInOTP/meHe0qRDpeGlOptihS5ccql1YYNsuYRCWBPhYD
g9dacbazEP5SHV+Yqmt2oXLNY+kpwQin6fR7pS1A+6HE+PGhea0N5l+PXQXwmXkL0gKzlMBXarMM
ep9q2EguujH5IUm7wMh2UVXto+YTiq9HXQKSLoeHcUi3TQA00szOSZF99WUsn8ZPvZ1vZeOCZHqm
e3ji5O7Q72t8nu1aPcXato9qpBLqTx//8ncuEt4VvCnCiApWci4dX8iZlQaRprqU1T3yoVn0yW97
4Vo5dh7cZVzwVuvvDV2Sj1WlG3svhPtfjQDRP/4l+jsBmgYPfTgOKLXv/Err1TC12yDR3UAdwR3o
d8LGAitRH6Ow2zvRJ0U8JY3Y2VJwKob6zCECKYBTnVHs6Rk9OsFBDaTHNv/aSxeQk0b5VUjH0jCJ
mb9D+cFARS9/1KLss+kXp8JJT52lfg3TsylL/Cu+a4lq33kPXoumWo3bsx8AhKij355qHAt1fIJO
/xynBQ081Jc3o2R9TRvnfhINoHRZo+9PspLzeEAd/CrmQocFsvHtKTLRKTGUvJXdElUmXSLsY/Zt
Rt+kvts2pD6h9TiIzzT8KoaNqYzthNsq16D/O2rfeiRc/dalm9Z3wSH3IcxDos5S+dzY2o9xAAph
pfFTF0bumB7q+kuGqJBsnD7+oO8UD+hKwIygxET+ApHa20dAMAY1ubIZXT0wxmsgqagdUC0+JrmX
HMJRjY+iyrr7JvPEUUaEFTA69icb+NTNTjLk+M5q4+Yc+K29RlZYFk8AGMgkibRof5lzi4aujbQh
BxHs9jX+VFWNvKzZGSfFju3NqFkSzd2k/kEiOhxI4trfdYrntjEKeeM42efMS/qXtqxWgsh7gZOh
L9xaUAwMLl4PyJvA2fWqp4sYShu5kHKpdPU76W1wFkzpn9okwKnbLKW9VmK5kNFpvliBtiavuLz9
aX0gMjgxkXk1r6ZXb35CKznCyDTwHb6GASwKAWAEYGzdYVuxlmgswdFTm4WmHjWNDTlgzhgxPCNz
2tob3Moe2gs6W9dRL+KLAW0Nl3OU8YoOmkyZysF3HzAtmssiYcO2wXjHLZzsUhFzK+YahhROqyo/
Hcm3Tmrpm0/yMFr3Gi6EK/fKcqxOK4EtDXaJMI8q+yw5apQotIvC6d1GTi7QKno3rBl8bwJZpR8Y
GpuYCL0xe0t/quQhuJNDBueeE/aXuo38C8KI4Ua1g+GhKpPeVTC+eegMa9/kVn0to6DYU0EdfR/h
ZR/bp8emln75JposK6H2vcwLn03UmsAHgMSY3VZJM+phXzXagyiTHSIJ3g4Yj9uO2KM6+Zp/1fKs
kXVRJzPHAvJkzRMboHt2YBSF9tBLjbItJM1CML/883GsWe5bWD+Mi4kpVD1caLehJhKDyIGixq6n
B6lb2NWnIXSM+zHK/7n2nxaaPIGpQrk0Z306mO9eq6tV7Fq+lJ6cov2vjJ2LwFB82ynRNSX335RR
8s8aTsDVDYaBkFeAyrL7bp+vzbzIEXKSuaHl+F+xePmuDsFnPY8Aszh2c4qCzDt8/EqX321aEh6A
BmuGemB2AXmwsq1krDNX8m3zavmFeq2NNXDUMlObEIDUr1Qb8EWXEtlamyDwQa4D9GMv6gHTHyMT
e8tM1E2vqv1Gitto5RgvEw2TLiviONDVKAbngEfLTn0vHK3cTQejO3IFS5+qXG8eSmH/dEr9ynhc
oQetDdfMo8WxcviW3AC+5dvlp5/3JsaGlpBGEVW5O8rlpk2evPheApXVtc5e65odTcXPXtKedODu
WfMrs1uaacgGlelzIWoGZV8KcveoPo7F9f+08rUfdl4+On6Ij7ryKXDWhBrf2wnUW8i4MbSHQDX9
+Zsf7MhpmttDWNAwRji69hysmJxszfj4va3AxIX6hyuQ4Do7WQjNk2gFco4CTuSf4xCz2jZKvw52
kuKd1JSP1qiv5QHvrIlqEexxwrnNw80+hVoMZjWaRuJO430T9KtuVJ8MKdmF2rAXhbctg5xs6xfi
Eg8if04c+1PWSlsu74vaJY+6FhzTbu1MLKMzuIQJbcTWBMg3h1X3YzY0eaSkrsi6b7VpZXREZPM8
6gmqGkW+WhYvXwIIPKIz6RAzGALb7efN1bIIeebGjVs9/RbFsX8oC3v8Gg4qkCs1nFTqddE9RJXq
nWvd+ZRyoL+kYUE2ZCEwWHpgzDaO6WufkjoNzyK3xp+JYwSfPw5I75QqE4CewEt+hG7SJLf+dh9m
oQEQrMxRNid5OVWW6l3rTjOrrW5GL71TP3ppdSgzWnzYT5rpl2I0cE6i3li5A5YfiMKWm5OMFkwa
vcjb3yFsxe/iCvSiXCJLqkmddGgqpzhmucG0UMmGlcbFst/MeiQdU6hkRj0fTIE4LEQGJcsNWz9C
yqvI90Zti/uk1A+13SvXrENXoAn7VV/wKZ+5LWvBoDAQBYM3TVD02ZlUrVGT7NZq3CiUcSLFNuLY
DoZ08SoYHkndSU+B30MZymvU0aD0fg/5UzASoeGOQON3XeKsyeW8s1upDwFCAe5jE7zWTW+CUaSV
vZwwtHGTWjVPZLLexTCKdMeULvsO2NbZt3H//eOdtwyA3BVgYqbGs4Fa1uz2rQe/K7Kwb2mEU5La
SmRtRwW5s49XWeYwIJVeSSLonDJ/nP78zZOJwpBEGZeFi1hGBX4wqY62kstPY+CE/8qC4/Kb+EOw
cwEI8I1vl8rruBhs28vdPiRv8MC00BMqx5V79nWSeLt9Juov8AqCK+9trmAFH5RyJpXx4KiYQptD
nJ5JoK5pYphbtQqLfZ4Zv6QqSp8i36k/pb18LpsS0oFFlR2XEewNJgl7KU6qrWmMP3uyo0OnYkEN
jV5DTyBGojo3k/0gtfrvf/0a7C1KE0jD4D/pG96+otKsrQEQhffQBg29mgjuXmam1bEraeF+vNQ7
hR+JyJRUynx/wv7sc1QJer5AYgoXusfPmkrvU1i23r6LfP+QhLaziYneJ02WGODb4yTFWFcrm29a
4u2n0pRplvbqfjOZF80ft+4bq0yNun6g5ykdMI/x96Ez2F9bOw5PXZSFp9aoKrcNtGvWxv6aANmC
66eh5jRFGRSOOV/6HIkVDqEV5nZnPTQIPt91tlqcw8I/4DqG0pssMBXkZAeaPlKfR3gQmt5ZaqEA
1tQcn3KpVbdRXASHIVBfei/tTlmoNPuPP9M88qBmyjSU0dvU0eBinqLEm/Pp+D68kUEPH1un+C/o
OoO+i12eZSPKXK0ENKuFafPy8ZqLGdy0KM1U8lSSTv4xW9RPEWKHVy4eE033nzvfgWNkCFRkYsae
dg//Gj3V4CRpar3tKym9op+ebCNzzI1NYORrRcH86nv9OeoEl5syFCqu23fQACcAlmeHj53k/BJq
/ZJoxjG2OZFpkbUre3J6tps9OT37m8VmR5C6OaRlb4WPehPadx4i3KAFEMv9+BUvHwny4jTOJcEl
MV/crkrrq0Pfho9q7SSf7RiTMMFX3pZ9b54UqsqV0z4P87Q6cGmCQY+NBRnEvB5W6emEXspTdb7x
azT06GxEdb7FJmrtqnx3pWmGQ5nK7TWP8pkuUcM1ffiIX4htbFL0uzZx32rjhgJSbD9+ja/z59uv
xXOR+QL/m64VeXZ9dRFsTsI8DAKl3uYahqv2NMEKkRHs+n7EKbf5lEcgj2iJw8bBzMkfTjKmknkS
3Q/jAMeCxnhMEUNys0Fa5eBr/hVFmUvor9l2zzOq6RtMpHN9AuVxp89+K1J6lidMJ3wM8kGFBJLa
n8ZaTfd5ixZFJofdLhsMb6/n/Vrt+d43YdhlIOdIRcss8PYApZFdlmnHymFi6BulEdodOrrexpf1
dEXkc3l8poCFAixRHXl9a4pnb+KVNJoDfllIcQWhlWw77Bq2koOT9Mff/d1VJiV/thmZ4ny06QWR
VIvWF4853EYGBhGpGGzCw8ervHdIuRoo0dhaiJhMf/7mWUyEDqEpduGj53gPse+1bklf9lJIXf8Q
oqV2/v8sN3F1UbvA1WV2IQPewfEk54xC9UCH1PxLmlnsHcn+pcZqv/94seW9wneiR86sDL8BsrHb
Z0NtVc1FLxPm+tbY9CL4U8gFcl2N6I5xYj8Ktfr98YrLTaght8CLfO0yg3y9XbEd1Txo9I5RuG6C
LY5xtkX+s9m0WtGtRNdFt4MEDcsenYYHAXaCWt+uFbUGpKpUNYBtaFi2eYeeTuiutysoyV19kbpa
2tmB/cvInlVfPfXhfaw/Zv2XIHmsSmCH+kUBx4xx2saPx0Mo9eq2tNIvWC54G6WrD3asoSa16jE6
H7/ws+nx0a+cpPoA+Uzb/s2G6/LQ7B1KTDfCJWcjEuw0HSMjfw2EvYsKI/8mUA3cmHVtPihy215a
BaUXYTn1ys5/51tR6EDNpfwwSAVm38oo69IUEdrcdVgrd9N4/tRLIbxWANwr32p5lK3JPgCoAsGJ
UmTW8UPD3yicROrdNPBRbUI58NDLZfrt4823PMq3q8weKPPz3Cw9f6CVaYNP11TcG2zlGGkMtjw/
P3682uvU8PZa4q7lnoOebiGY8Jp7v/mQioT4jl1Wg+unykGqvM+5rXrbqIJYGOAKcCm67ziGXhvl
mopHs7uI4lMovg7CNbyr2v/2bdcQj2qUbpJh2xTtNjcfgcq5cf6zin5V5SXp/vNrfzvKiPAcVPU/
e/w1Ntes/lEIZ0/bZdN43zvUxQfn4thoutRof7/U+aPfX0PnV+dom84sYV2fhCS2jvKsGU/S+FmW
91S3UvdUO2iGiaNR/HXac6d8RTe/pSWJ88bGCv5KzjYzkk0rTuakNfQr9b91UrRJxW9m6lEAjaX6
aYV/0vRvAkve9nTSjMtQXRT1W+482A0oKHWXIicsgeG24jOmJ5uP3/+itiFZBjk2KRnTm6eFMDv/
CCKEfUAtBYKwYUzZOMpXVPiN37XT+3eFGviowyfKGcqEfs2A9m3Q3rXW7FwWTm78CsqKCTFI5o7A
93TK3uyCJOptCF1e59ZljvuAfBH5aTDqn/hH0CwK4j8MAicjXeO3YoutrPwUA92+dNMAxilw0dMu
bThe4+rF7v8blT+Oguk5nA7podF/SqArsjG/j7K7vj6IzPqmZ+qTkfy0eibIqGNsad2tRIVlAgNM
mNqUgcckMTSn+xpyEFidGWuuGsLB1oLPEt3TbQhR56CnRnqHZP9GcwpjZdnFSFd7HdWBCZ384AA6
zFJypUiROTP6wW10PpKwquLYjwhgxoZXH3UBKg/94VZ5CTXvWCdp/Bw1GlaiWZw/Rlmr39dN421N
4LH/fGHTmsEpEM1RcM0LcGQWRUYQC192K0RpMwSsD3qb2hh9ZJtiAqN9vKmXgRKHF2IJrT8NR91X
C/c3u0m2E18ewozVkL09DHmTQoLt1wARiwEpL5tbmtA/yWgiejw7OhYUXVXJVajtiXT2iMg15qzJ
Jo6f2yRhD7bY6krG1lckfyt8EJqj8kt46W8zy7VNWlbP6I0eyyjetj28e220ypXMZRnKJ3Ydtzp9
CwqneTUYCv64HpA4yHOjQ+ZLkz4bjhRuPdyMnhmzaH8/fu/Lu5D/Ia8eOVPQyEC7b08xzjqFSXtc
dlUJdnbtBNWh9bN+r5lrufM75wumPheVwTBxorjcrjQm+hhIPtAFC8mznY9x9Rnqb7PxgvHqB0ca
a97vzmi+fPx8yy4IX5ycAyQRgGtAYNMLf7OxtCQDXxTEo9vBEP+aAFS8Y/yVobevDG5KU9sN0qLD
8YYaX5ek31ktoV8VDvm21nzgFNR5xxZW6tmEBb+R47LFMKqLfnz8M5cJq819SiSgFzJh+2d5Qoi5
hxgqE/0Ozcsgd1XKU1pU5kOuj+G2Cw2x19pmbQL6zrenCQIKGew11cwcLZAi51Z6ncIXoWIee8Wm
440dBHCAdmWXLXCCnDvY5qAgod9QPs3FHAdpAKplO+BWVGHulFY2H+Ny/BLn0Qjq0qn1P0OFTpeT
x09MATYmDpnfc8fojzrait/LPvqs+W15aGtN++cMDW6KSS3HzyOrmdPI1Dgpg6rPS5fxho8+kiFt
8j5PVsLbe9twmva93i3Td55tw7jIAc8YRemG1QiyKA6GOxsRv40CffC+1iT9IPpiL6t1eCARMXeh
1SEHnpYuehHaHmBWesga+TvUs3EbTwYsQ9T3az9yumpuEztUsKjdmRjyJujL3Z4Vu264880mc+vm
JUT066J6ZXnRY6N7SVNgM6nvQIT0BuM64sXzWGO+speTPHhp5O7SJf9sO4m5+itci64CUzSq+9vf
Y9UqcuFGmbsB1LQvutHlD6MtXpI+dF6kSljP7QB2Xwrtq1QGsWubgflTRTMU98HumwhL5iaFHP/7
VTWJ+gBLZGZCfT6/qpoa75umYqoa+0H+Oayy4NCm0bj/OCIsL0RGI1y/YNLRfgDzefvsDTjuejKa
dy07Ca7NGKL8aw72yu6ftt38i2P+CliADgDyIbO4E8cgHeQiKyDjUw9BqCz2hW2MO1MKANr34h+H
JNMHZS160SSOGmDW24fqDDsf+1zNXKzF6ju5kUkAO2tllrgMa8QZBr3kLZMTy/yoqbXsU3mbOUId
vg+5vHrKeiX+7aDC+PEnWkjH8Ti0naYxFlf2JH12+ziqMgZWLDmVy0WGkEejeCfVEkdTVMMxQxfi
v7xUT2FdDz/afgi3QF2bbaNqEWrR2mdhpWsaZQvM7PSDpubUlN4gBmXP0pu8BochMJV1q6A7Nbqx
sUWOVBf2wh6E5iSS8ZfvtOeAg7zLHHkv152zG+Wm+Ybr4sT+1J2MgX3WbZwA7RoHBd4r/629iZK6
3YsOUVzuRqP9YSei2SAvOXxua0c+V1lYbuW4LsdNoIVA6OJE+/Xxy57Sg5udyjSH9ISUjXqDOfEs
FuRNP6L4OciuXAFh0YMxTCfz5kujoBWSJHZ4bkFkfs6UPDyHsjRuP15++a0ZkSKZxrBcn8hv86ac
HQelM4pYceM+iT57tnPKxdifvFg7gLYE8d5W3hHJrx9pLqKtkbXmzsLSQR37GtpMl64MAhebnJ8z
sZYYtWNHsHCy8RWzZriUKC4D/PgSq35wHaAA/iwSb63eXESiaSlmjhDv2F9I4Nzucq8J6sFwMoXu
QjY+SoZVbXuVOfnHL3iRHrKKjUcrPRnYErBJbleBXhAHSNzL7kQQ3sZqnZy0TOnQHBt6l6NVPheG
0e4LRNdXrr0FT4BBEE1dKlj6alAF5q1rAONFazt15WLnjKtcElUvEk4huz7p1LuiVoaTFRjfUhkw
osh88JN4/blDE9jPg4WhLAPlFvsQ33uOERw/5S1ev1lZ/AC3/kiVLm+Qrqwvg9MnrhRU3OO0Zf7q
8cQ5QSRRPeVIZx20Hk/WLpcOOSiJXZwa0nfGJuphwLB1ZSsvck0ely4shFX+ZlgyS8TjLHRaHK+Z
PBYl0qj0r3bWiNmnGBTMAjSnQdvKitaaRlNovz2/rDqNaIAT4gy0sNK0RjtKWr1yq6o8guywqq8G
HUApb4FJ7xty60KPtmp2TMrPaONsuu5SQ8iQ0hdfgA9Pnvyq2k1hNtd1ep1PXodohJpPGmgnSWBl
5fzMO/UQ1WIXZw91IOGCcEDCOWiYfijJKfc0fCwR2wnrra1He1/l9QdoH97DO/cjYyvV2S5ou4Ow
xAE23smKuz1c3B2KeAkQhaBE9jMNTr2e7isR76ZEMUYYMeY/84x91J9q3Qf0CWQFjLG914zykNqY
YfNPv5OxgLYPehzuPOkMgvsYW8o28n/J/JpePzaqeqy84ZjQI0FEqmwDwcUIPf7jM7Ysf2lwMB+z
qCunvvF8JJ2alcysqpRdrxk3uTRivovHIPptzlXSBt8deFvHnlxsp5pxCf+lGhGhjIrLYFp/Ja3I
zrGRWjuPEcUWs2p/L8E62FWlrd1Tvq0JCy90L0CUI/1Fq4s9Q+ifm204ke0pUqzSYjLq7JTmYXFF
qVWhadhJd/roKw+BHIebAFi30tn6Xi5rb1/FmnKH7/V3IA5uajEinwRliu0Yie7gaU76qCXj2s27
jJFgDBjx0+Zl6sAc8jZ6maNea9UAXiqnW7Abkt4/DKpVPH38/d5bZSIuMKwh8WR0fbuKk8tGCzmw
ge5nYyeWdcnOlFFp+3iVd646shlQa8gjTS2xeVJYNmngyVrVPGKFZF2YhH1X8UPYlIn6p5fh9Gl6
gu1je6Qvt43KChEbS4w4d/tReMf7VVZy1AVIjVc7IQQYKVM+wc+eZTVZUhqlL0X5Y+mk2lbLos61
U5S709A3DmER/MSguN13gPy2aUbqJZWptQ2j+vnj97J8+xOM47XtCUUcIujt2zdCvxd4v6SPo2P9
dHTcmXNfzlauwcUiOnB4HDCQcmLGvBiSpE7lY/ghJHdEePMKJ5HuX9VnK9F4kUxNqyBtyOaHpEQB
cPsoImSbasoguZKejfs6bvN9Y2btycnBQdh2IA5N2JlnabCtIxhBaSVDX6CYAEWCfiYITT0P+Oaz
jaypY6oJozMejC5EkB131o3S41hTZIG/o/LUYWnRJ9w4IR18e0BBLUz+G5xW24RR/KhVyJVVajRs
EcX5JtoWIJEvtbgrlpb62DvCOtmMne+iqu02A3bv+483wuICpfqD14W4F74zkxbw7dvL+iSp69qI
3CgplB3dpxROlaBh1NXHUgnPZtjIa2dycX0iOsNdPenJ8sn4crdrlnpf8hoZ8SQ4KW1rLE0eO4F8
iNVn+m8r1MJzn9GbVsbRuMcTA5tLz8zP1RjaxwGJx+3Hb2CRfdKbJBzzY8gKmR/PuhkOOvteHo45
fAsbxxUj1L4ViAr/lQZJXzn9ywPB4AzaPGxo7pJFhRr0hu5FEnCFQkqjg9VOcCWkFFdWWWSfvDU2
JUyU6asyVrl9vQ0ch4FegXA9q0kPIsAGNULC7IDUuf+1SLrwW5R5waFk7LWy8jK6IQqGbyjOW3Ad
pyrydumo7zy9Mevcbbra2PWB3NzjwiDwIBSHTO+jgw+3c1PGQXa28DloEWzcilRvf338SZchYRI4
4sIFQEMTfo4W86xOZ1ZTJa5hgBNBVqQ+1oa1VcTQPeViGJBCZ8CT6R0yy16lrryF5ZGiqEImHwDl
q9DHLCftVJwiRrlLXOg1wSaFNHXUG6PdcQI/iTay96ki1nzVlj05wA/EH1umqqHHMu9II4k6IvRl
qw9cXPqeBDXfk+nlya6OdP+7L8nJKZBHSP4Zsqcb2j7BJusbJNl9M7pP80jdZvWYM3zU5B9G3nDo
ozzS7rRYdv71vE3samQxYFgzcAVafrtHxJi2dt738oMuqV+Ykrd0nHT0e7x25fpZfAfwGRRBwFto
08Lrnk7jm265lICXyDMWGiXXSpLvFtaTaYb8RFlGX73EW5slT/+/m6pgWo/Jw9SAmhT4Z5t/LPW0
ZNQvP0A/rTeB1Ydb04/jladahKtpFWSjqXVoP9N9vX2qNIo9BOM6+UGSErSw8Yc7q0TsDW32caXD
tUyeWEuHzvLKZyOQzEJj3odKkoyV/BCY6rM2AWsxeIm2OoioP3rTt8e2ku+9XH0OzWqjgrUvNlHp
O0c/YVqa9vZ/Hx/rV6Xq+RvWwTmQUjBcIHW8fXatscuwdwr5wfbzYZeagbdHDkRclExrNrHsOUch
B9Fp9GTxNzdxx9zASw5+OOqood5eJ84eU63qWPpWvcF5PD14jCqOph0XJ9Qm/+vNODgBn5SOcmT8
8aIo3xWlOhCmJO3O6KLkIRyz4GdhesNLiX77Kc5U464JddMt0lrZEs+xYNXb4spF5nxW0mbVYWeK
3bdvgCEm4BzyDVhs2MffvgHLyoRo1ByGodKYO7ODPt61ylMk1K2TdcaONc1d1ZVo92m2vy1KqVhJ
GJazctoK+DWRdYEMmtqttz/BMy2h+il8EDWVLpohXRvNr/ZFafV3CXp9lyqIf3ZjK+5SGR1BTCZz
uAdCw28jSsJrHPNCNX9UjrjTtn/NOtZ3XlXutT6Ggi9y/1SS5BwFV/a+IPvZd0ovXys7yS9FqNVb
WUJ+fzsOsCrHQTPvUy/UN3aWSFdFUwo8F1NivYVuU5g+frz73gmxiIPQJ580fRBun8eTopdy0RQR
LJtBkw46avSeqVWIbYRKQbgM6+aaSE65K6PxFHfjc13Eu1jD/lZuK+OcCGawJIG198z809nR1HAb
u9NWousy6PEj4YFQVpFjcBHcfh3bB0dV2pUEVlwvLtUQIJsYw14SNhiVsBT9pmo1eeXGW0Y+OrUM
nWh5OVx8c/U9gR1RPnEy3ML3x2d0w8p7ORBrI75pb9/s/YmApIHJnDRBEEGb3atoOBc8BCIKMvtf
HfRun/VdtK87UQAoXfUhWEY/mgqIdJFG0d8H0jA99Zv7wzaJtEY8KK6IcjS+88qkJ9L01UvW6dK+
8ErcCbTwYagU9Sy0wNhGGdrxqtRXO1XE/TOwt7XUbvF1p5+EoBe5BYGNgcrtT0ordECsATUdJOhe
+DvZxkme/E4yYCq+LodfBm9NjH3xbV+XBNGOgA91zquG7pu3gEl0bw6Zp7hDaPjbGunTneiz7l9b
wCghMbOchF4ZEtEUv30wWUa6OmIg6uql4h/sMbZfGuTbT4mUac8fn+NFckhmxjJMoniBsMVmJ0Tk
nUB6GCk9uYyahzC6a5wSM0DHkeItAkOavGXEvldRfL9AFF5ZfImQMclL2btTN4hxyxwTMUZ4moVm
nbgdEnhH5Be9U2RYJQ0JRYG8icWVvO8K+bNsB/m+rWIFp4Ks3Sc0xTd5Z3hb3zeHlZC+TNunHwXs
mPcy0QrnvHU7aiUu9iBxQ02vzjS15V2WZc4x8ktjEzE0Orey+ikw+m0kC5SbwujkqfFaW3WJBeNn
0B2ZJG4oIygkbjeBBqQSk58udtNCuR/k0L9Hb1Pbk2UDZFKKbBfD6dg5jRzt+hSD7zhKV5Kr5fki
q6B0oHigm7CwykhGP+JqaeGJN/qzrkv+uRYoZ0lBXu/Q89rHWrF2pN95anBaAKTh6MgY5ehTwvfm
gMVIdtZVksXukKclUqy586MMJBzp6ojWZWfLwDvoHAg6ZmzSqthXvUOT4ONDsTzltz9illck9Iii
smxiV4pC6X/sXddu7Mh2/ZXBvPOYORi+F3AVQ+dmq5VfCEXmYo5f70WdMx41W1b7+MkGjMHFXI3U
XaxihV17r2AXKhdZSRb5N7/dCgj+qPGgQAsi/hweltaGwMVpFOzFLgDGjhc4s2MgMX3fygcj9fSg
QBoGJUNQtyEEiJzr6YiGAy8X9cCCvW90Jg5zWG3dJlJogqtk98q9IbqRsqqlW7ljVItkAhAtMZLG
HDjYDTc7zRugyRzCq5AndfgkjvFOYitFfmt8GabxRzG48Xo4S8SAXjYd1StATYpkgcjc1ll3AyLU
Rvfb27x8zOCTZpX5MxSPf/99gQSIfQTYBhwEc2YySD+N34Siv4evylpPORF+EdXFiGe6scwHUgeI
EHKCE0lgHm9DZ7ZHhFIE+xji9YtcGTTqgaW3GIzMDjjNt2DTUdJOjwyqAUu3YIkoEOAuqgtv9IvZ
ObG+gG8GdhaXudnpUEHYw2igMbLv2khCcQOGg/yUIf1+3pwvfnDLMG+mHQCStfNdMG+M1g815u/Z
WF53/Ggci0qrrzlsVHBCCTVccTCBr367UYTTQKkgrgd4ax7QBxVAVIEOeaGRr5LlCLOINYDl8GDx
ejuJudZEJHrJ7fS8o7gSYyBxVYWlNgjup+ujkvsAVeGaQVkF+EBFjZRbXh9rU2e9YGIa+euwSBPn
+45+WHGcTia0CnASgCZAzEGp4rRVI0UdrRhKtq+N/Zh5VAjgcagkUB1LSQaGwdjZDXja7LoHBpfv
rhMOtznZ8rpl7i1y5KrUeFc3S4i3EE0/tOGjXBhUHYZFPCwECQ41oH+Bm5VmttQFJJKOQrqVgp1m
IA3sK9VBHQV74IFZrxLoPFYkxLFqhKnt1alTQS6zFWqzhmSmVsVPKYDP1pAAM6uXACwGNRyDurJb
fD8k003p84ggJYEMHRxntQl5A4Dk6YhoI9Y234XdFcPhsCh4eKMVMIRccBkvoTYHHYVaazUrbeRL
W+RH1HbSNPRuIbaCoH3ydEAq4bRp3UiDEYdScgWxTJHUEKE9NonilmLtL+HhghKaj7H29NSzpAjL
W206eRHVQJKn6gDJrDYV4cyrhqsMoAHK4tSwC2yZGgxcj2MK663eu/1+sM7qfZCXwM1fn6QHMYvO
7B773o8DuVS5A67eCwip5KsMcKl9HiSVxeVKueCaykwUPje5DgHM0PO65cmc4EZ6aCz6Gi7HDVLq
6iDCcrwVpOOgt6VZZ37spmIkXpjuZyjBCbEDUj4MSrCDovgxW2QFcHpZ2pTSYRjDI6thDcQ4ERQD
EDbvgTJ/5LwGamQQM6C86GVbf9QVUqhGQ6FC7NkF7KoorJVaOnnKHL4fyvl2CugeqnvTVXZicSBb
fPry42zkMiPrxYOX+YEVqVxlNn7gXcgefdkKaDKwOQMXH5Xa01b6PAlYN06WGkOY27Dhw9Irinp5
oS8SvubzTEaiDeArwLulj9vD/GxoUyER6oRTDoEm4Famq7cJTBJYUKW01zTUtHX+CUoBK9SEXprO
N7MWxuixUihUjqM3dRLwGKrGYm2UW0MPRWBDr0srS/t4YTBDWEGJ5a6ExQ9pgmMQhAF0lPWbSOF7
s5VYtkICXsW2gasRZFcKKvpCYDFZKzaGlyqLIMgZFUYutpG1RYt8qkHWs4YkHEysKStk+VqP1QSP
ohVWxOvJhSPtbJ1jdDA0KDVg10WA+nEd+RRchnk3GjU8BA8IgizFhhg8HWi7DC3k/9c9zbaBCe7f
Pn+s38Kjd+Fsm+bR7NVMsHsgeqY8Ja6PpzMAKsy1GJS1eAASdAF6p1xqpio7Au4R30+CMxbZRzcB
x4BaFbQlAQE/bQm+jHqKbUE85BvdUZ1419v5UrBBwSa+JRDeTqnk5LetpR0UR1vxJnN8MyCc/f1z
zA/W+WOIp4/Rq00TtnwhHiAhTBToxCXKo5Q7pagCbnpp4uO7TgZ34u1qU1CGkAU6I7Muy9KUZgkg
xdYLTNlqun9bMcO4cC2fr2FE6mgEoGrk+3Biz0VxEWkVpZekQFWHsFrMwii0AG8NL3RlOvlPuwKY
3xRignMIzwh1tlMoXQCd1zFne7XxYe0MEja0ojN/oux7JpQ0HlEzSN0CYDrKxeOlyXPexwlk+DPN
g3z3nMqHrPEAgipaL/hYBa1yyKar1yVXy1krQIFN8AOY8051d+T2pm3s00JME6SEUihS7JHaTRsy
Av+7SHDTvrC1f2hmfBrLn+0gOQ6BECTJsOZP29FK6GYA9JdCuRHApKTWG6fL8oPIlFd+VARIVqrh
QIIBSlIg2Xnm0KntVsnD3ILTkrqAkGFlFkLQEb4VQivWaxP6gkB6dlJgy3zi4FZop1Fo8jBfpoav
XQtavI342DCNorYHCTn4zOCUC9edWaT0s1coGqHANaG259oKAyjlXs3Qq8LwD4OMXHCJd6WAJUog
8xMS2YeIZS7w+u8t6I92ZZSPsIsj3ELt9nQ0Dd3vm8Io072P3N6NkXds5TXpm5qkHum4HoW0sLmw
GL6YKICrAL6MbBu6O4czxDIOk64Ik32tycHCG0adJhJ4Ux871b+89P/qv2XuzxlR/fPf8PNLlg+o
7Ab17Md/7vM3dqzLt7d6+5T/2/TR//zTf57+iE/++mbzqX46+cFiIJYOh+atHK7eKrgOfbSJZ5j+
8r/7yz/ePr7lesjf/vHnS9awevo2CJKxP3/9avn6jz8nnBCYTpMzBYIWgPun1N2/fG7v1x/vnlJ8
zy4r37Mk/mNZJU/s9eIXvT1V9T/+BDr0h2FA0x7lJWTCkGr984/u7T9/g/vLJOk0IRem37CsrIN/
/MmJOj4EMCn4mrAiRv4ML7XKmp+/M35A513BggQ/V5vKJX898clb+vut/cGa1M1CVlfo8slOid0R
sTq+Cee5grUNyuTpfEx0X5c7rwjumtUACRxS3Y8X4CyzdNR5E9Nm/WmjqgWpLoURTZj6jf/U3kP4
UUNLnckuYVWnrejvreqspTlOIUExKzZ0tASNsIV7KfT5uiMGPNLAAjHgPz7bcX3WsFgOuuAOBd+Q
NLvxzrP563x30eP89Pj61Y9PDU0r+tOIyUiSRLnYB3dMplJgpbif2qVAjOfAXsIFboVc0ypfe25j
RqRZwiVnJ1lDQFRTt+OlamZwTrSFi4CAL0f301PNDoIkQmV/TIbgrtQXI5xvF3b2hgqbXVudWT71
t+1jD68c4UIkNoM5ng/GNIM/DUZQeqJcaGiWXwlmed0vx00E/MddddOuhRWu6G412V4Ttlpp15+W
96/F8nlxzK5cP9vGBRECrBMzEuCP07a5gotUOaqDO+GFtQQ06OwRkocPQPXI16VP5H1sh6KldCR+
/r7l07jvvOHZsjRE2HbzwjTVBkuDBwrQuLcv2eL7RmZaP+etzFZmJbUB7nVtcAewNWTZ8we+IBPK
OZwalDNcUEjIUeDKvm93Bin/q90pDzjhVs8kBtoQvgMMVrV3MPotWVXbvj+MFhhwOcmhKkPkDjUT
0NEOqRKhhNIvJRQ8SVqq9RpXsoQ2oVYQv23Aqgj6bJsI8s6oY1zCeu0YceUjZJJu41SPrBSgDBIK
vcNE7j0btGABY2SDCC2HvC2Y6DGr7sZhrCxhzH3z+17OCjPnvZxtF0wINKQMYI4lOty+dv0tDKyp
sIOu/u3wLDzAFu/C/XhWXzxvcbZvQLppaFtxDO6ko6xTaKxxRLZSC6BFYOupfq9fAvbOSvfnLc72
BORuy7ZEdHdXWOlTsfAs6Kk2FhKNG56CCcFDHM8dSWKmVk+EgUqJWfkWjBbaeBEiAQYg+yJwIAOw
SBz8HO85U1xfUiWa1sr8VIBl3ASUm0pR8xvrqLc8avh4xnIzro1dakYX6KkfYr/zFoChwJkAcBiq
m7OgbqizQpLLMLxLCWASTtmSbXyVXZWvMHEcSUE566UDnuZGfxjXgTns6zvBJ5wVPtbrodnWuq0u
B1c8wu+V5HS4803P6iMCN3FtydnCsXeLBa8R7w16DQ8dUV5L2YwF68Cbhdu8xi7kQki3HkhOoGHr
u08duaS1NMPJ/HzPn3s4m8tJUAg8WAPBnUIaK1i2JttzZMTtP0vIaKLAeMXLJF4FR30pk2KwR+oR
0Uxt+VklJQ0eeQKQHi2OgQXEgtlcOiO+OjA/P95s4g/DMDJZ8IK7wYk2w4oPaHUbL2CPDcsJEI2I
Xjv9Sljxm2AlucYmVy48wMxf/Hx8ZuuAtfAKaj3MgJjkG3kVPEDbYZHRct25Mb3WFpHZryHjQu/K
VWUadJoUxaqg9arafuRNDuzZfXrpD4kV2gmN6H1DAe970FOMVtCTaJvdiVfVuuNJvu3WlzhM4jRB
zyYwADCIQycToTm1NYA/J3RugvAOCWuTLWHLpzrGCwCzJuCetobaNckt9ThakAR9rWl945vvF3bL
aQadPQLC2gmGASTrnM0KXQ7gqdUovAtvxVvxjbuSXwGdr1csteLRlFOiQLjkIvF4yml81+osuBgr
cFskloZ3kZ3vQZUhbrWpnWDVrS8toVlJ/NcU+dTBWSxR5lpueByaineQbE+32BE8O1wyy9th48ys
78dzphx/3twsgijgoB5rGQvvZMdb9WZswmiC1ma/6U1sSLv+mbOGB3ATTYSPpFtWx9jUzPDu+6eY
pdjPn2IWYWhDmoxASoZ3WJRO5+SL0Umeg33wbOz8lWJJVr5tI0xvWNBg73S+b/2jvnb2doHtQy0M
dztArPD2P4WOLEH5KfUwBo01mokZ7RMzXCdmYHI0pPl791CYSFqQfCWufbOsza1O+Ut8EWBwvppj
QKMg0YBqHEhlp08xwHkqz2SMwf3yGTYa5P64fb61w11BmIkZV9F2nZHn5fZZI+uKIDpBAtUSibVy
chIQdynTlO5FytN0lZJ71XmsCDImzjX2kMC+smK62ASmHZMU37d0LRn9a8nzrW8fU7L3ljiFqb2m
jMImnkhk66OJijwetpq9zpzHQ0z2Iz6rEFsjiik7PDn0ZrLp7e2+NTurop5JE0KdwXTfbPfh6sUa
9npERAviWGS756lCAPUlaxhurfZb2Xq8DqhE3mP0dHv7aBbk+rbA/38pzYHutyORlylZZOQ6IWif
CLZE7m1oa1rpxwAItkoDE9+K2ii2ybf9o4aHO2RmSo67gbxuH0d0wVxzpnW1JyXZJBSPvTTtw+o2
Ix3Zoj+vJQntm8UrYD94uITmZHEDa036eu9Zt4/eMiQZdRUcXwk9IgdJM7rHWE6zo18/4334BOJL
6HNGObJUyGF7NFtzu6zJtdOTx8F5XNPX3pTwnx57dIqnI3ZNnOUGnrxy9o+4qSHmMihyxA6oG3a8
rcmVirc6uCq+BUoaJtadje+viQUbVAKDYmK9WIplOTqh/Uqi9GitdiqJnaVr9+RhcYNHlajT0mVF
XGSnMG83d7vjOqE74m5GTOfNYmVQjhamtdqsrKuNTlaGeV+Q9aIhx9JaKtYGjVBEWoR6mF7vT7pZ
UUSkI8bHeZCJjBnn+la90gm2921DdoxYC5A68XJF2tDdUSQLKyCvo61gQKXVS2A6nQ3E5oqI9hPZ
3QxmfO2Tx4CmjoqBs67wr5ys/OndReTWIJrJCKOAHZHNm0atVe54a2sl0OnJ3jJqmzwmW0vV/W6D
hvCcNKfbfWha75a5ct6mQMfavW4bumosg9xgQ+NJ51rMct5gvrgorG2zOgx025qAgJuCXZuLmCy2
Ep5fXN1idQ+YVtv9dWvaAx2s0ry53e4Vcr/QsCJaU3d4x1rUpkZut+sDnjw2EZFZOYUePFk31v42
NklmvkvkeP+KmTwtI428p6a1uLmllrsaMAF3zgOGLyXvt4v7jmB0BzPaPW1KopPdg08fBru3VlZ9
GEw4v1itxTkgVpJo7RGc7fjHYQRBnL3AYOergPgmvnX6PjhlmIrJTQ90Y93g6Wpr5dHj4f65I+ve
rDAgGsHKsytSLq9vebwx1YG5AT1oZnLDk2SR78oVo6vqwi3ygxZ5tst+2t9mdQOR09VQLrC/adhe
7rn1/Wg+b2G1hVFsKBbsMqBbmYoY+ow+Xzu1lS5fkDYolnc62UyxK3jLtkSP/7OoELh53OAn9c15
rQEsLkHhuDJE5oAtecuHTpCTL6FonhwjG2bnZrdXFzokQy0UnDHhvj99ZujeX2ffp+ZnJ7ARGAH4
cNUUE4qHx2zXLzXsg05oSTtvoe5VO1+Bt3PhbXwVCU/Sq6heQpYKqOrTwwZg9bDVJTByqhIZ+ETn
NkHov+jCGJEhbFDGHHMwg4Uipn4XqRfC4C8voNAR12HfCkoq8CenrUNoIOsEDq131rjk3/V3+aG7
F+9xLcm3mstd/7IS+K2k8783VV0+JeET+4M05dtT80f2/sexfgKyog5fqtO88//KNDSupp+m1pTm
Pkk7u2H98hSW7FfeufqceP746M9EMwfN8B8Q84TDIeSqgGueRCB+Zpo5QeJ/IPCQYRAMfYjJpP1T
qln6AfIYAOJQA0VRFTWeT6lm5QcM0gRUKqCUDfa/+D9PNU/kEuhMTfJWwEEC5q/MpqZq1EXeNmzc
KX2G475pCF/6OGv7MDZ9DoDET4Pk/tyATpJ3p5eaqT3MQ8h8A5GrAi0wF4MvZSjhIMkk7uA9PcAG
OngXlXJrJND06MRHXkgyO/Mgdch5bprec34hkbIQLwahU7f+3h7xGAATwBsQrlPAJ0IcfLYmsjFV
667Ksl0OSFExiiNBRDrl2fpgXVRPVco8RwpRH8vkQFuUpfLuV92RwarNlPtG2TGtOjQZPFYgCXqt
ZVVI+lQWrkTZW9QRGLbwYy3AKpFgAVjzkln7bbgcH0Q1H6GF3F3KMYHuNO/PhCkD6HJyhgCyTZiF
s7lSwHO5L8RtGlA/oE1JoE4gvQD0RYB1ksVVwy/kZAXRLL+2y3qRVAd425WukS+jhmjyQuGo+pat
0piUpVNB1lK3RtEqA9KDNq/sClgMVdsMSN1NFAL/CA0BUnGEacCjm4rlL9XClDTqy1epQZCELSIY
qdjiqxKTmLNxZxx3uFrlbIGs7WOCc15zQghQDltZpF2xzJBQ3BvsVuWgn569MGGlqotGW2q9pUBV
Dw44VIOMU2IarWnwjpA6DazsSzuF+iKEFTVT68xesWFqCXFr2C4FBg1DM79q3NJHpZkkh/xGe5Ae
jIAMSOC4BgqfCCkRsVd3sU6MyMw8U0ACe9PaqvOMbBhSQRoR7rIDd2foBOw4XrV7oMhwQate+tpq
RTMLtqNE65ewBL0QrCAzXeem91jwC8UgcUIGgKpTGCYTRSDiFsatS8XUjoVOwWLy3irN1pED6ZFw
9J/x1pRjhV5FC4AvC6hwXktEdTxHdkCSKUiwDe9GZKCGxVgsoWZo7Ltb29sam2bt7QbE2tfZukZ+
r7+H8ZS8ZYzWvtn6pv88dgQR1qq0laV3lcgQFiYwk+zzLeCsfe9IbstBQBcJDRUp5r3xkDjcZnxI
n9lWV5w0BwmA+rZHRad7jzziHZIN6sEbYxlYvFm1xKf547DU7f7WpyXiGtVCH5cx1lRAEgv4ZSj2
gr6Qv0fvBjIm72wgEb9scQVYgdVmZ2tkG7H4Rjfaygi5tuMDcxQaLgtYHEW0saE48Rovs/shcowr
fTM6xha0+aXx1u6SnXGAkRoHSvVufMKyhSaGRIoWOF8SuoLFDuwAeQ6jMVEBCWMKBLDUUZWnfyWa
fuvA24YvZVZl7/X8aDupt/5fq8WiEvBpfz87BI9Pafb0+eT7+Pu/Tj5N+DGhSQxU1CcVuanQ8dfJ
p4k/JkktICIBefw4E/+qsQrSD3jSgSUC2hskI05qrIL8g4e2J9waodQPLRCo3vxGkXUWIk8SkpML
MISwAKNAJXhuAOYXDYfYaBSuRRYO2PdYibqG5o35ax7C8jeoFYVwvuD3NOryJIPjy+gxOoRirC1Z
yxedHWY542iqGZXldx0qglWiqi6QvqNGGQ/pZOrH0NQwI3HIjtHIPZZgUkaEiV32zEtjPBCWSVVn
edDMvMIxBWFBsLph6ykm7QB9A14JXlMVcjGQO2FKQqKgHHUb9LscchpQky3qri1oJ7Z9Y0FppOAe
uEAx9mHv1yVJa69dxkmrQXaDxVBAHfrR/fS2vzjNT5Mo0wgC8whMDajIoHScnTol3mw4FolwnfCh
B3kD1H7SVG7N71uZ0n2fzuqPVgBpAwoKsKEJZHYavyZlUjdFHgrXKZMriwVAEfeQ+rA5MQigMZle
gnd9gGdOG0RXAOmcaGiT89aswUZM2SiVynCt8vmw9lnWPvSSzsGY2jMK3J6buEwgOxmH26b0IXHL
BA1J0ErKC9qCEmpJee1F0BeWurUxeND8GipppxeJDGmHQtdwPMSQIakhfA4615CBghLqmHpiLg83
jQbLAdpLEiy1wpwhfTR0ZWU1qaE2FDCuODPHUQA2N2461HuDXGMqkVM52lcC3KdMWZq8DHjP23HG
2AgA4uX5GlooxRVotP1j4CdaTDm4Pj4poVq+y2kMWl0k51pK5BagF/Kb7w6aPSBLT+BAAC0wnqfv
roOlTd30an9d++zdG3HWcRilUTQWXOz9KtH//z785yT6+19DYI5ZkqXZl1eR6YO/IC8a/wNGKsDm
T6wAxL5/7cbgB/wA5AYCVxBxBWpt8gH9azfGTUOflh0+AYI4QL5/30IE8YeEDXz6FeAu4Ahrv7MZ
z6ve+sSMQkoAmjmwQcDuPgtgxaSWy0RLQ4j+D8UCMD62UEthMHkjiY4ZD7Oz1Eggo8RYbJVdL9Mu
HzOX9Sy6HyPv7dPwfbGvzTPkH08zkWvh9INdTj3TXE79vpaNNnLhyaLde3ImQJFJ6ZNrKUu8t25I
qs5so3SryD0XENyv/EM61OKr2ngQCKu8GNAHDzKVN2UuAQbY912D6AecmpLkMhyNIPESBbjyJ6x7
+f7R5+n1j0cHSmnSWprYy8YsuS/FRaPG4hC6CVxzQPBru/y6bLOiomGica4+BLmOsyA3ljBlaa9g
7gsIpuSrz0rciju+F8SbNtf7a6WHPQzBRl2+QcfDc7he9Q6DaMTvoteGLwrkDG+GKs6Psdhf8UHL
3X7fkdOzBQgrTAjQjKeZCpsyQF9Pdw4hqEteDsrQVcUuWuq+HEGXTBHs71s5vTd9tALG0QTYhMrY
ZKl62srEPw6Lug9d4Ipjs5WFjuaAr6/LCJXv75s6PcZ+NYUzZbrUQx1mrurcxqGR6yo6xIXNe9Iq
sC/zxG3FCTUpDeXm+8a+6hfOTKDCgcgHwBDpg89FFr1BBU0vJ5cqvZbXftYMVJGzzO0lNf0tg5mf
/QK5BUo0wKJCEmW+cmWwa0Yw4NyIBaHdyRLSTMNFB5EvpgNyWOAxyQgM8bZmHRpShQ97lY/cxE8j
G39RWnDhuwSCOW8FmxkYKBOIFwjEuQsUMjJwcx4F2MgrqDkVTdHYnh6J5vcv5+M2/neAMQ0ZuK8g
JiMZyCMlOA8w6l4OQ4akoAt3HoDUxRTWXVENrlLPE81PMYAFLCW1Qe+tsUeaREqyfvv9M0x5zvkj
IB0IaSYAfgB7ncU4kcIiTYUKldsF4nuTR6UjiS2KrIHfmRDwRqW7LUPQZrRLK+58GcCuEaMMZ9MJ
5juPCIQ4hTqSqONF8vwt9GFk0Iq0m7FunwQPSKfve/lVY6BDICUCZCAyI7NZkwkJUEn15Js25Hd8
YUg0DgZbEbg3vvNF+n1jXw0pjs8ppyTCpXl+n2gjWHpXch65dZkIVtnWijUyniOFngemBEETOJvL
k87sZZ+a03TWx4QCbBo7y0dSC2/0dLm3QQNKqlclrt4/QkJsK8MyvUOCR8dlu0m56yhh4KwgrmSe
aWg8wIvHYIieSuDK+gHCHbFmxs3r98NxvgWBmwtdVIQWuOed1XnVtghEJRsD10i48HbImtYsPW+w
I8Urne+bmpfxsZiQ/MJRrU2oXQDvp3X9qabsSbWoZ00QTcdbbDLIPEI2JhztzhBCWsElY6H1XPTA
d15HpRQii1HpVXYuZ5dYBudzAEpcADRBNBQbL9BHpw/SCXKpe20UuUEgxIs8l2orrvneSlLAXzye
yTZuTOGVqF3UNzuf6mh50kYV+Mkbd77jp5LApVCBj9w+MAYrG0LZDKGPZxnw4N2zMOIvjfm0r5/u
IKoOxXVEjdO4A6h92lVfz5hX8x6c3rxAeO30RL0CJUDfqIMSRRSazQqAbqLEIhoPRbrkwMou+Ti4
RGn/6t0jRp3kJHD8Q75iGphP7z4fQmmQ6zRyNehGr6W6MiwVUQyuaZWIXSxmy8Yr62PUA0zZKWpv
9RIIESyOxwsjMkdQYhZOigY43MHVxY46pyc1uTDU7ZDWbhhC0JsEWQ4BoiwSs8ZqWkEsrYhLk4Z2
RuavUQKz1KHVC1KUYG5QYBGGCpk/rnVlL2GelXkQ9SWsATmWZL4q5gu96tWW4C4ZIr1Ye/qmrJn4
kLEgMP3BR5Yy7Vl9D7m5/gpS13pDe6Vkm6IXuCutF8qrNFE9FNiaCrdHKCuV7yDBNJdIx+fTEHHz
tBzxzySKPHsboVH7chrElZtNbpwVZA/MSvA8GiiQ2xyg7XP8fumfn9gTnxoEeRQTgef/8CP89PY9
8MR4Nesrt5ALSELxiQEl3OTSoXW+l6EV7GEQGkDpBS/4dI4JTQ6xL15ArxrhXQ0QfGRFXVgxpFwv
TKIZlW/ayqcYh59OLQilnMmZDSHQ/0XAVS5i+EUPUWO1fx4EZFpxX9BF1YyYeB+3PBW8ZCHoDzUH
yV/MHyUGSEMW7EBlB4UvHCNtXitAomNcmr4f8S/HAuwcsF5RyEF8fjoWQdEGaitltasCQmQ1JW42
WNserK3G8EKg9MXLBXUVVCrUiQHjnMdJeCERzo2qdmNQcqykZ8zSs/KSOd1XregftS+kKCB3Ne3p
n6aQPtQg1eRh46ZeoMK/CVXZHOYIF17s+ckA1xLUaEBpmfZLdRYm1wgYDEhrNy6UEw1YyUG2G2VB
YTVG3biOVN+3xlFK6dipl86kr/o3XeEn2iROpA9W5af+qVqBROggoRbCJgdIha9pqieX9uEvpgWy
gQoyvahJQrFutkRSJpSK0Zeli1r3QI0i4kwOo0B6BRWc72fgHMQ9rREQFiGtOxnVo5A3O2WltNKh
Cd2XLmqIHDWYB1VnqeadETPTioUclQhoOGxEOegpF03276FYWB2KicekyCJLbbX+Ruxq6QKr5osx
gOoQ9LgQ8sDkbE63HxJI/mCm1ogAFfgRgRFMgjwZCBDt7YXIdlbx+9gncFVBonKy9oQK/GyjrXPZ
T/hSwdqAgMstN5QxJMp8mXXQN+6cIGM94o2RYXdoeaEgStcNKZz1IgVAlrbzI1Ntq7qyB53dhQ0n
gpVuZCmzvn9TX0w9hAbgME25HTA6Z0srHXyIeJUZlpameATi2PlS6cPmwrDPEQ7TfDhpZjYfNC0X
UyQpGlcoA91WBsnfywFX2io4p1AvF+ul32mCm8OWaq/xgHDLfgfZiSrmaDTl9zWYYlzo+cfBcxoe
fUBmIa6NDNK0qZ/uKqweAm8QlM7NMy7fRGkF7y3ATRsTpk7diyqECsp6I6siCkKLroI5zkoXOSfI
/1QttHohc85nKI5mqRwuQriDtY6XyAr09VR4SMBUoKnsQOHEjigsEWKKDEzuqhkCsgv7vTSt3HlP
EFZ+mHvhijEv2ets7MG7NCDhXUiVFQdlZLeDJFDWobKqpVC8T9XoDd4gMCSsqnbl1asuduqmE0mU
wNVwYIlvj41WmSUMYogEZQYzg0DgdZaK7WvHUt0sM6bQoFJhXqco70HdyK4ut6gPhpG4YV7Pll3U
GY4e6rrZBVW15ERYgfRaBNVGo+zs72ft+TLGdjnVNERkhZAEmG1lOa81uJ7znctzFVT0a6O8U9Uy
IzE0bi8Qec8XiDEhEJAOgpTspB9xOkuKvmllddQ6lysHyQmq5K2IW2HxfX++bAQ8U8jk4n/afBVC
BL8uQbboXeTw4GnMBRqdlH0v7EjnkR8yafDYxH6EbPAZU32ocXIiZujdQI3uNR1V/3xY1Vk0EmjT
tBcm5VevCPRINAMsB1QuZuPmdbISp5nXI0pCLaYY28GGVQyyq1yRXFjJHzvp6fwHdgsCqSCvozXI
T5y+IyMcIvhHxQOwBEoOMjR8W4owFm2xSESzZVyxMoa4ehJCFe7reH3qWu/0nhGlyiroMXSpUdMw
KiUDiRU/FaFbGaOYDlGr8sKgfPGep3ImlCkQx6C+OjsSugpmhais9q40dDnlGyOgaumnF1r5YrdF
rgHXbShkTpmjec60gCGdlgoYjwLcL5F4XdIBORPLJSNVVNYvWhkFdxXkUhsS5UYLceG8gh0CY89F
3KgeDZnIb/NCbi9l776YgUj8AQKDnBYO4HkmUoEMfSmF+eh2Yyg86ZGqEQ4JGTgqQFYI0eOl7NIX
V0+YsHxqcAayDHQ/8qq0GF2kxPnlMBqJU8oifDAT1V8NIUoDIuB9C06rlCv0OrfrBN47Ks/UCzvW
V28eZTaocUN2HGbm2ukUDXxNhXoW6ruZ0tQLTRjg8BM2l8b3i7wl+osFMLneQHN8DhZLQiDV1E4Z
kWbSJadF2tmUfdlfxzHYp1zQypaodbxTZrGwihQuv/ZK4RKCbDrLZ6sRqTWEPsgFQ819AsZ9jta5
vNTZEDejO2DFEqNLh23GfNyLozxeoFA0UGgIDBb68VKW7SUbgK8GGlo64IerEHM6i7r+g7Pz2nEb
6dr1FRFgDqdU6uC2JXuc5oRwGDPHYqq6+v2wf2CjRQkS/B2NgZlxiWTVqhXeYNBX7zMUto+mKr5h
LlLv3dy27kScKzMc2ghvVll9TpnVLRgBNI1QYSpekDkOjL1hiibbBkbfL37dtFGKqBjwQbGEcRzj
zqTH0JTuQfX+HIQWPbZ/YkR3/VCCSx1D7HP6LY16FN20yux++QiYDPjFwCB7pzRluiGqCtm7qq2t
YNM2Sdxub99Bl1F0cffCHWWh43E81wM+x0vmCuSvdez8vN1HaaMdAtR7jokdow/oT41EW0JH4iC0
ZrM+BaLRv8q81sewaf0o36Otrg5eGnh/orzT9D0+YNonlNOML7d/6PoL4wwAxATEJWwnor2+3Dxv
qqU09V2psloc8XFxSA8tdZgC8H1/uwqS9YuOrsl6uMiuIsfklrnV991wtLrs49hOsJh7WRjVnWXW
EZGuGCXfonLJWcEFbLVM2fWl33bddDTL0nsXU2CGzZwHn7W0gsXoyuHTncdastq3pxOXd7IYpqZk
vUw2/NWCDSJNFlmMfoxay/vV50Ueha3hxVo4lOMYb4rMa5uwJuMdN/wdZo+fu+UAUiQP/y2snHFA
J+IuQnoM4pvXDsLY2lkFXq82hAGt0RkQWSzJZsqN1ycubg5pwbXfuum/gv8b3Lil9Qv4cBA/O0Rm
X8TQeM/JBJQ1rBNHx6hTjXq8cauIvllqIKSyaerOscNMpD0DTzMXikzdGY/l0HTzNpls6eNjGATp
pncSB5SaYzUvqeZ3eZhlc/Pr9it8la08f4WMwdHHoXwAHUV9d74Bh8HQ86oSwzFIjQRWTGqqhwB9
0Pd2+0tLLO2zg3jpd2Vn7qO/YFZ1dyjqLXOJrN6AAwmedGyof1cG07gwV2Cctgi5WBjE5rX2VY6e
IUI5efpT0knRvMPmQT2mkZHooert/meS+A1OV14fPPB5+TLlFCRHvXO7f5LCZ4wQF5h5DKrLdUQ0
+8Z6GTLLmUPk9fqncuitKrRchFxCLFAARvYBEN7dYI32l2GIazB/At31MndiP2yComp3bmZOL4lq
rXqT1FJ8aVRmqE3d0bXY0GIHrSKqYWjCyR+cExO/Jtihd5g84dtttyj8RWqnph7VijSQAGLs3uvU
szZlhflkjnb/GdN2Wi3jIAZ/E3dtljz7bhm9aLEaT3XtK1QvYhzwggnsi54McOyrItJ1EKotjt6J
l0z+Jrfyejg45kTp2LRx/ViZY/1Pmudtupmn2c83ZdBgLFrGFVjP2W4OZVXK5IHhEwjaroq6L6ZN
TREONZ4dYamsb4iDz2oJzp1/p9G0DmCkf4gvQnumHQqKaT04F7JMzaExh6OORcfOqMAgN0wh/zLj
YBXaWAxiqSeA962VnJuidMy6qkiKbWCsFQ/zGHSqvVfZL7n16jCwDKaYdHlIXV9hI2+icVRjYRFp
gzwWQjQPuturXa61+NYkqXmIhHc0Co50GtRy7wusHEWQ36PSLJft+idwDJdRJXOVVzWatxdC1LZG
EY+Uvypoyk2qN1/rmv5rRuTdxqM2HFy3vsNdX7NU6NNx/iH9kk+BUSSWnseAuh89S/Pb8ehh2wqV
zzewfih5B/TvtSD4U/XN+CeIXU5Hhr7k+8615E6LmuirqOcR9dbmvRk5DBsHaxh30pBdH/pTnI5h
35v3PM/Wnc3XH8vEiaBFRXZBtBdgIVU22ONxHpHSje0mPZTGFGzwSfY2uRE327kJesohINy3Y+W6
CnxdmXb8cmUz9HuF8bzZHQj1+v4cueOxCLhJZk0ozPmEBR7ubr/tykPS2EO5Gbtlj+bCctO+WUpg
HAy2j54Ahl6JtRHBOM4bP1WjHXpW1X5PY4xINpVskz+IRaXt3z8pp2xBWlmvuNnVpWCNeE3rwHKO
ItHbx1ia6cmpxke8OAiyt1/qlfiBIOkrNQt5WH89wqyjOBISB8ljYIIU5yaawirK78npXFSRfDuW
YU4OrvN1Rnz+Qvu26wmlsTpGcz8/+olpPy8OkBsibv8E7Z2Bgi7zHdqCIASQJAazpPWbaYjErqxM
Y7OgN+/k3dd+E9UjG2mJNgvn/fw3FZ2TGnXOb/JHphpenfzxNRoabZbWD3nT/8noXI2i2VhTBw9g
jPMftq/3j6WV2/skyOY7v+dK5GFzQ/CBIgQmei10U9l88cmq+DnMVkJ9roYPBd5LqFaajPyset6q
Qd4zeXj9W1fxbkkVSYLpsUPSWfbHm53uOkXWACKlxAHXc0j14b/clfPWbXJxmJQWPXZMI19sDe1D
ANMCPoQ/bu2k908UTN4BhB5OZ0nevrMzB4ZPGvfPoIO0fTco73HM3f6XDNLp0UoiM5xHv9iao2E/
jbr9RSp0lRKyy21gNnAmxlp7NntG9qOapl2Knze9xI7jraOW6/f5Di3OAi8Uab3Y6XjPrvbKiWfy
tAxseBnORcFStvqQ81HUMe4ctTPpemz9EevGoOnKbVIGqOSbbfyQa3d9NtZZO0cD7X0qQETGQM4u
gMy3X6DtSyfOsT8+Nn07vRjgIFFgi8ixTHRFwYDfs9a7cuLJNenwgrtn578eizdf3EuUQiU4048x
lnRbXaB7AL5g+vsQhuIagws6qoC4LiQLobOlyhxZpfQ8tq/vAFExwaQgiHpnqYvGzPIGF7HHBeu6
SOCuyhDg22TmIjGOUcFdij9T0uLCGLfTUzzP41cnSAgy0aSSj3WMGsGmLRyv3Wu5rbebou60/yGm
8sZIlRjBwcC8UK+tE02Wmq8fO0VMxTaHDLc1743gLmrsRd1SpylC98AOiBfrtMHxMwtpc/OYOyrb
zXyFZlcrx37RBa1HmFU05miYymFr5k6WYvFgJ9+13G/jTTS0zBPA8iHA7SfiPUY9ngg9dzKCzeKQ
cE9y8XLP8VPhwoJNJLgxHzrf49kY0K+SDr0LXTKf6zsOeDTcs8m5PEm01wHYofyLyCbZ2/kqVPC+
cofaPHouYWSwkuR9HZfBc2r2yaNd5HAqbl+eVxekBbvc0gBA1keJGy9WUijz6EZ+svVTBMinzDB2
Edt9M0ZFdLi93gVcYPnkILD//4KraE3tb1TtYJnHyoKS7qXZ1rfUU2p777IGUzxjqv2HobTSg2dA
K8sy19+V9GYPtGPy7TDU7Ue6HdU2nhzjic729zlHoatlOvBYuUrDR+HO0bxM2fi9OJrhOUtHwlsn
9MJ0hTUofq8hqLM7X7P3Uw/HcG7s4H/5Fm+WWuVMKDn6mFW75jGwy35Lc0Ed9EI52GnJZK+VmX7n
0a5taU43juuM+PHOWnojb8KoFPEgE7s0j43l1o+9plEKzoPc3/7il0nB68nmC3jAURCKPF8lauRi
h2Syw5zW3TRR6x0rN8/4E6y/EpPzDUCw4OvtRS/vQkYgHCF9kUhdeD/ni1a6MQaln1vHXlnuZuqL
P3rj+P8MHPB/DKvKQwaX6keUat6dp712nhb6NOYXr1Oy1ezFck3JMcus44x4LTrbvdwy6FXv7bJg
nizN4c56194urCYGKCC5mKGsHtRBdCkJ5tFikup/MnO/3kpZT491yajT1uNhl3pOf7r9cq8cCbYM
NYVJKU2dubqsWlVwM1iFOqay1XGx7mysI+GGxa4/3amnr2xRcImLBoGLgySPeP4do3Scp9TpoFta
rX6oEu8FMGtzR/HuyvOA7EXZB1uDBVu8+maVNdu+BlnuOAw47pGnJVtlMguJ6i7+H5Za6IUL3pZx
4JoaFgSl0WmYgh+13jc/+MIYvnipWb7rszz++6/0KjJKiUsC462fKseGKI7NSj+Wk3gfJdH4rRH2
1zpPrePt7XAxZSGkk7mw+TwUTWHfrPagrIXRQM7Sj26jq4OYgu5kJaW+aaNI33NOk33st0bYFP64
d/quehJTrj3e/hFXviG/AYcuGHAWuMpVLKtgbcmSG/zo06nfp2M9hJObWQeL7unfh03SNZ2CA00Q
CuvVDZY2ce+6wGWPI9ngM9DdjD5dp9+JYBeYoeWtMh6jLAyA8JGInW/9Gj/BclwSDun5zS9LGxpY
dho6oVVkPgm9SJ71Pp6eTE/ZyGBn4iGFyP++zGLzg9ZYxsOEb9MeNexke/tNX3CNXn8YkdwiMYad
tc6L/S7zJcYD+lEG0L9jb0reOVM2PqSC2xj54QNoq/SpKMqv+DFW7zzZOIdmpq1b4Sn8VZNAvXvu
UQAgALvbycl3WtXheFHlNIvuXKnXtgUfCwsXJjkMAFcFsl+1uaRtrx+93u8OWjOUH0cPb6DKie7x
f65cOcuoEVYp2Bmm7qulTGVHbuHExrHo+3TjMEp4mbuiet+7mdjAezIWApbOlWD2v29/kWsPyRXg
LgPOBd68yhsoSkSSjcqAnYHZTJKqf4UzOQ9FZoy72ytdqVMoMRfXdB/+nIHw+fmm9KMepzgpzCNG
vu9rGvsHIy77n+44V58KCzkDyK8idBir/GvMtfnZEYV8sLz0zrVw5dZDBJtSVzexzwRwef4z5iRN
8bAazWNsduhUKvt9NfnudqBXslUZs6kI45jbj/4aL8/bDCRgiw8TzgZo0+jLb3qTLTXeqOVz5FjH
xki7hSSRFO/sGX5UyDQSFwKC2lOZQn7G9hNmWuinnePt66moUqYxMj9WrfOHcWGXbE1mJLtA6sFX
N9Dcn5o2YG6WeHGNvkLa0LMZvLz6k2XTPG1KXzT5JhrFonSheVa28z3NV6HfBuY3PJPle+nM00FJ
/MpfbEckT15LkyJkm7eb3C/L5yifAHBaKmt7Gs9OI7ZpHdkIdmnT+AyvCOk8Vwn8hxsMBsutNGLV
hFBOmEzPieF+sCImYS+GJw20VimP6jCrNUxcXWcQ86aQ0aw99GyVg+O51bOuVdUvmF6uGwryqw8k
0B383rapD2oO0nrT9n791dIm3dxWkfLVZkia8Wuj0jJ0Ayv7HTld3Tz2Q+xgVjx3qPmWccOEpQ/q
7OBFUXwPAX5tU4PIwdhv6Zy4gb6KtIq5EsBdYR2Bv3zwVGO8E6mnPqtqHv7YUp+eetiHW48R3vdK
j7QZ3Hoj3huqLh5u77Er2Q7lDzAu7msDHPjqdE12rmlmNKFxgf3cI2NBKIQ4aBz+epXlCJtwVym+
UfI538gowZhRpkXWsWhTf+/rY7azk/jnXy6CVxkIYdvAFhWI1bq2MHE/9Wqrd4+9nei7pE7UtoNq
cucqvoh8rIKt++IsjvIC1J3zR5EY89JuMzwMi6I/Hlff+7zxjId2oAlw+3kuojujKQ7+wi4mzSZZ
PF9pmkBN9GmuHWsvs8KhaD7m+CMynDb1p7HKHHi/ybz1bbRD/nphEquAgoLIC7V0lZwWTFeNfLK0
I64qxuLmKx68rsE/qC1J7lX5W/NrP8wcI/98e+H/q/3PIh4Y8wWyAucP0w7C7fkzt8A6lWal+ckX
GFQtXZxkL2pVvAxCS9U2s5TGuNfoxhcme9mDI5wGVQcFoLeEKGrHeM2HLtbDH+w+CDCDzbwvqRra
D6Oe5/YmiJAz+oduSqrCJpdVtDfiyRV7kp5611aqRLcvSlqx67BgRQZazPVT65pmG3oNDlZboqv3
ITe8Hi1gTJSQIy0EcPEuT8aHDiHuJoxNNUOMDOJ0O+ZFenK1YDwVJedvI+uxOtJgCN53cVX8yCDe
EbdFgMhMUabDMdfc/GuWvPIYymn6z+3UoEK3F+Z/hkdn05ET3Yl+Cp6T2rbFC0E0Mw7CaOXX3pli
axMAXYj3QjgAYEkA5t+IMFm/yy7W/9RQd913IhMmfnIANoMdygzwlROKuUfppLmzhSkq/svL4lEj
MBH94wjejdU7mUKGIJ/eySywP/WO0njItHAf2knRMgxd6SGuG+TxDrXUBHRb4shk2/XW8HtMINds
0mmMd/FoWuMea5RK7JhFpQ+IoZvxVtUDzRN8D7BLq8ZoH9Vmtddj7d/BKvKvuOSVJd8GxtTrU2VP
dPPsY97J7Kvtt4sZaZQ4KOCMifjW26JtdwHp1tEfVLa3gyZ+bIM8/150g6WHYzNY7xMHikqY9Jjp
oNlUifjOwbmMDexeug4MhPjG9AHOdy9E+8qtPCs98RHSrZGKeouLIfpGuZnfyTJfq4vzkwJXczHf
dnC/ACOzOim61tqVO/j5CTAGng5FEP+A3ic3raY1DyKY0r0bjc5jXjNMTzJlPljw6JXKjWdPuOmd
GvOiBWHS/8fsemEYkauv8/NBa5U/0P44We44hZTqiGjbkYUy0mSjItWX9+q/JcqeP/2rYjnfm0kj
TfnVm86MiZrME/WpHmkhWZ6mDlkOQxwfaPFBjb58xsFI3+n9kG81LfqcloX8iJ5Z9t/tiHVxfeKX
BBVpAVnQUKaeP//iuq8lvl9l5smLo/rZl8X47JqlvPOxr6yyqFKQJiy0a+YQ56vECVL1rkjsY0pD
lZzHQZMVvMWd3Xt1FS40WqVQR8w1N7fpfEXiJ+1jVzKxB2GDiOcc+bvbb+zyVkObCNQSVAcI8Xy9
82dxknlU2E3bRyXgVyRMDWWFclWFD/FuGmuPxiot7iZyg79kcwO7ZGMugnpMC6FWr261SiZpOaWC
xzODbuMCOP0Rz629D6ZAPuXuhK2LZKrjKaXdyX6unFWa2gtcnL6uSaa1xI03ebwwpeOXbekco1J+
kXnv/uMNbrYdLSd5MvLkgAy/fCSkJEjR1MH72cgeA7c49Fry8/bLvzyn/BCaM1ztcIIu5nVu47pF
MDjOUUTj8MFRVMthM3bmQ1ZCe9k0cCc+315xSVLODyptScg3sAJp1YCFOX90bsKsKVPLOQLhVxt/
SMt3qTfHj6Uspg915z9nTQH1N0twJqX0uL34ZZrNN6c0hnm7QBVB+Z2vPpaJN5cpKSEMiOaoV2nz
MMZSfBibKsJ5TJZ4Wnjia2ILG0OatGxPwGuK3Wxm91pj1w7X21+y2gKU4Vrq55pzrBzyBiaxMFYn
O3u8/cCvUf/8daM2g3f4IgZCdrVGe8zA76cBpZJjp5casLCsyL9Zblb+cLgDPjoNuNJNj7ki9vVN
b30jQTDENurzDvi9KZN+0yTRFG9iT6uK/TCh8Ri6gEq/kSEAaUsL6fZhC8y0CbNU5A/ko84Aq9EN
IBj0qfYNcLuJMjij2YfCMCaBf9yk/Zo7kpjbT3rl05IWM/uFJ8jSgCnPP21bz+RWne8e5cy4uxaa
9hiILnjPTh72gHrNcJIzdjfm+Cuu+8+yEWojDFP/W/goMwa2NpGZpoAOnX21xYRZT+NUt+4RGFt3
qqrgPw7z9OAlpf88mfii3X7uZZ+sPzDAcoYMjAYBPVnnj10HWSaTcXKPbdlAn9A98S7X+jEEZ1bu
bi+1NjACWAVnHOgzEhhMZaGNn6/lLBhqopV3tFvN+QlYnUJdJicjNYMPZl1wYrVe+2ZJTfwzFnJ+
sebsuc8C7TcUK1Jks4xRvTQjP9/qZhkdgyiIt3ph5Sk6vqO848947cUgtLZMzx3CzTof8pBXawZf
usfJizFuoQ+9E+AJIdQJc3/7xSyp1eobEFKWChNmB/XmqjDL3WZy08byjvlUq0OMCdNBo6v63OLV
sjNb1I2KbJzupFiX9yZGZzwXiRa04ouOd1VYvcq8JD45SZs+ACph5bh0d0WgYdeeIBoZ6xmuRBKt
5NuPe9lsRwKFK3NxwCSMA3c53wfCjXLiqJucJpGcTL10duXYtk+Ucc02bU0EM9WkwlxGwckas+8W
6gp3tuLlvbX8AlR+ubdpwL3KFL65QGu7d0y9dpLTWCw0b3jzm6ZLh9BQRrkfgPXeedlX1yO1BmNC
eEGr4vyJc730Yln4ySlj5H+wfFE+xC2aqWPnow+kGMTffsWXO2oB0MBIwpsWzPt6nJGA7y0ottOT
7mXoHJQaSiTZYzMHCLgDrAyLJBN3AsklfpIyhV4mNOQFbQKN7/wZBxDIQhuM9GRG8/wJQYpaoEha
FvZLLLUE24GqaP6BeAgENzd7j0thrAszTNpIorgXxxgxElynKbTsdD71yrX+K5Mp1reuFOWHzOqq
e8CBK7cbP5n0BYgfkYlZyPlP9g3JLMtqslMiPW1bpUm8j/PS/KaKRDvolRZvm943Hhqj49f6UfOY
W60HWN7SPlEn44GdZ9aD6+f+Q2oM3k4O6I8YUTOcPFGlT70l5Q7W81GPRR4At7fEkyd8HOjBZz6B
KzIQFnCSsKK4/fv9xvwIDC9TOgA560hrRobX5VqenSzrJ8j1PlRJ6W2CeU73KnHubLYrm5txCGhd
dORIg183xpvDZMbuSFMgzU50R/qdpc9IJMrgJ2qi8iDL5PPtrb0clfNgSdGCYoCBTtxSEq+2WUHT
vDSUn56ApfnhkNXZu1pPSlQ/hbjzFi9zLJbi/SEjDuyey+B8eyQppCcz7bITgpMSyNzoHuZUN7a3
H+jq63uzyir699MAhd8U2WnIgvSBOzoNK2V4D1UBABOT65//w3L0/pccdjEFXr0/fZ5GDyOw7ITo
pf2pHRq1GSUCyF6iBU/DlNxrCF8JRTTN8Z1BioFu7XqyU0zOXFE6ZKeSgLuDk9lv68ZNDpNJdujM
i09uFt1jPl3bJMu8GAz7K3FuldXgthMP0BSyUwdZ8NnvjG/I0Lk7z8/ucc6vfT0GBiggLSo08G/O
9wgdqGo0aa2e/EgGtN/Kf83W+OkX/WNqmN9uf7or+5GZDeW6CVUaNMGq4kzEODhGQVR3jKbZI9bn
7ppS3pN+vZKmcSUvwpPU0yQI5npDVpGIEt0mkDsZZAsw9z3+m1mAxUhOrArBTjiPOinZlikyvcxh
0vo4jMakAeNlWSjFTbb+3zDDM1Nqqhd5X+Hs/ClT+35EIDVEISGfw9vv5sp3gIDBGYU8vmhqrkL5
nEeOijQavWMHeL9M7WGvzEQLzWCY9xIC5Z31rn0LmELQPRhXWkC3z797gsxP1/p5ToR1m0cSGpzn
oinb336qK6sgwwKDe4EAkYouT/0mtOYRn6ntnPKEGpHNKIxcTFJo/X0Axw2ZoSC8Ndo0SDyfreKW
0rDrwS5PgZ6Jp1SrOaJukO9qXbU7v/PvavFdiQnLYqQJsNfZP6uXV86dhMQRV6fJYJ6Ses2SdM3I
v4+zfvBBBxy6pJ5O5WwHDzbuXdusCJwfjamqLWW/A8+JNq2QxbzPRst41w1++95W+GPffvtXoohP
crzMsmjAQug7fy/T4Jdx7MrqlBVD/uzrKniWXVtt+768t32vfGi+Mh0/Rk50H9eAjN63y0z1LFV2
mbftKo1hrNvED7cf6ILkSsIP+xEcAbH/NUE4f6IsiRamW16fdL2xgH1bzlPE9vqm2vH1NGMOVtbi
aXRcZ0euU+8b8NYviILS53Ccdt+o3tt7WvNf19TpHrhTtcPEft6PKk8f3bH4bmYOvnlmo37FcN82
tqaSO3XZtTcF0oAZJ6JvpB2r4sEZYuQMAYmdlBJVaOdSbQUTiDvH+0JKZHlTpNCUqwu/BvzW+ZuK
4eWBzQuaU9XbOdsxG9NDUzboq2lAO4vtYDXpzySHwLttzd76omTceOFk29EPJgzGaZzN+XNkxs2n
Srnuz6iSQuwDaPqn2jGjX/DczIqm4QD3rct6o0F6JLpXcF97VUtbe+klv6oUnj+DClqrTeu8OVk2
Zg8G+mV4Qogy+H57V11bhvneomUMc5HC43wZA/f4pIiClGKta0J7KKjr0+Re1bj8Lau8j14yw0sm
ITQ99eVXvAmFViFLvlaVndy6QYm4bubHzLHGjZUF4hCo6Y+svP0Q9d1na66KO2CNS5bKgkN77fuh
94XM7+qaN/JWzyDBVafOGj1Ym8b8xUoQrYLS4x4yy2Ae01h6tnF0HComlD53jTv6B2ii2cZNOmdX
2VZ9RwT2ykVNbFqYepCUQO0EqztviPs4SSyajJ41xz86wVkILfBV36U7YuqhtSZjVV36MSpwdvqc
tZ31YFtQ2EIOkR7tUv6rn4VnUObMaQYDpG/nP9O8UEazKtIZxum6fm/28KpReP4hQYXT6WAIDVwR
9ZLzD5lF5VzA56TEE3b30WoT93MRL43BmFECoknoN9Zb3xyCaOPBXH4EvdkcUH/GgHlKIedsWica
8n1bDfbPOtKNl56H25vVzObLZ20EQ+MOGQy8SKu1jQA1jquYO5hg6qWZ471hQ6DxGk18N9KSfwc5
z8e3uh6jXW7P2QdfptLfNlY7NTsDJnK+7YNMvjhDEjvbKnFn6Dexj12iIPcDX95o7t5qpQm1whdp
jA8M4htbpbfeFCYAih61eEj0JyKhOND3MEu06f3q5BqdDXW2U91vH5Zuw69DvotSbtNn3nuEfaCi
TOAolKPcXzVCKS0+BVr3z9CbQ74x9WT6oXceZhuAMS3U00Re/Yqisf7eF8qddqhJVA+9jyDJJheR
Y8KZja2CgIw5a6jmWdOf0ilHLkSwdrcxCN4I4kYe0JC2rJxTnzutSd82lr9zKELtRgaCKWeGkhA6
+EUCNmYQwv8j7YbB6e2AspgwnZ/15ajR3V7Eel16U6uNbWm2k2a1o05um4PyIR4gv9jWjV6ERuoX
cH6V527koDAD0oJi0j9njl7sR7NCDg8wh5E/M8Gbm1DUnfWfOc/RP87YRwMTkgzPFFVjvKLJXh9o
nBfmv82oon4D1Q1D2bTQF6OdzPuYDp1ydvAdze+p3+OpIlUHN9u2OgQBpTE/m3OvZgbUXcvShWmF
EmzdDzRH1JdaLzg47dg21jYq9OJoIC/FaKiXebEborSINnWdVs0un5vyp418KdY2pt+b24kT7wDt
lhPcicKnOvPGxvo+p5V47AFR4AZZg5g6ONkox7CzbfoOc9Gb3QbEVLz3hARqVVtj4Oz9oRmNUIPK
0EMVl6jjeEml76pa4vxsZkGxsVrUD9oYx4uoiesUTGOcFJuyMNzkCQKeRlafWckfXfUxDuUy+2Qk
w0xfsnO7B62hzb+xLU1iqZfRocOLAwgZkF0JA80q1XMOTbnacfvZ35GJxZ3BGOL4R9TG0N4nSElh
N0GDCqU2YYSkaW30knCz1+/jPjenpyxy9PHgS6Bhe9XV9afbe2xJMc+iEOO7BRRC9FgAOPo6jShd
W/NkL8isi2njNI33ZJvdKRJpvbdRPNhHSv7S68a4MzW8srXpu6Kdhnwcsl5riTJEmNsuc6fu5CZq
3NeO3myNGrTf7ae7tgoUcbo/XMwUJ6un8xAJytDCYX4QjdYTG4g5ZKPuoc4uV8GNYAFrAumhkbDO
kYQqOR16OZ6GwpGb1DJ/FbXVbG8/ykUSvugqUcfTUPRBh67ZAVGP/ktsDsOpRlZoSzEAg5E5wT5v
u/JOtbXcPOd7gm4pECW+Dn1/+mfnN9NkiKYkL5tPFeq5G46j2sE59J89WXiQZQCG3360y0Y4neC3
C67qoMyqwfQM83xS9mzsAthzm0DG/cbKTZQeuIgOBnDOL47DjdgkGdaZtnPPH/nK+3UQvKDQAXSA
Obx5/tC2F2ei84P5FFjVnzpw8pdKKoMLWPfvbMrLERuPa1I0k4uyXyjXz5dyuyxvnU6bT7Np1Aet
dMfnDo7errMn+WwGvr9p8WL8WNVR9xDzozdgt4at1jr3fsmVjbvwulF7XRgMoO7Of0gSGJpMETU9
jZGios5y42FpkN7ZuddWWbB2OqC75cFXb7YaMzk6YzWfdKXFT7lmfmMq7d0ph658Pl4muD7GhfQI
1sk3glOpr+ggngJ3Lg6uqssi7EUf4d+h+x9v79dra3EqqB0DcEl0RM9fG+Jvg4f0mzwt3MIw1Uzr
QxknvxIK8Tt4nMvOPG0Tlxkh1g1QrsB2nC/l5lGpJbFtnCbgqpRIulfpe5sMpgrHIBjSbTplDTKk
c0niWC4SeZ91zdDepWLu603GGzND5Tn1seX6wQJoiHBkICvNFjlOcPx9VFo78G7uTxVFzoci5Qrb
dPP0Z1Z1/ovYPcjnctLUI6RWLjhvVnb6oqKputdHWmLKKuagb0Aj1qelx4WwvPM3ZY0916MVS1ee
hrjo9lrixtuJBlwYNd4nFMvrF71r3DttgGvfkQHs/2GM6PSttr82DqMmc02eAjnKrTdCU2XQ7+4i
f7xHPby8ZuntgsyB3U7RBFTm/PEYJjoziaQ8iQKUOcpROvlGjHylpvgjOuLfC73GC9lU5T3w3JVo
7oGSYd4Mqwye0iqaM1BSTjIU6uSQoyNPwbitc1HNy2ubhee/lWherimQ/GzZBZUChuz8SVu36EbP
k/opgEwCIar9bJVW/zhPUJ1vH8MrcRQw2sKoIZOglLJWt/tQQuNsisI5KfAKn6OAyXkW+GzgtoVA
FI4osj7WGiP/sHIL9EACFczmNm5yADOt8L7c/jmXYY62PnU5dzRoBd7B+YPbbTwSFLzxlNdVDnm1
CzbBZP41LGLxOgPuRFNmaTJ4q4BQmQFea2brnDo7yffTiN9lZoJ3MXofTfCxN+4U11eeCofSxUkL
EjO9stUZ8c24aIe0s08MD+VD7etfigIFtNuv7nKLLt0l4FPw8BkhvNZBbw7/0IhOrzPhnqrOqZ5y
qBcPQ2wlBw9foIOHDMiHv12PnJB+Kxjs5UOttZIj0RZK2tI90fk3NqXhA7XVp2wzxkXw0LfyHgLw
8vRDNQE/RJcaHW7+eb415jRGN3dMvJM3oICV5UyEJ7/XHlvD/IlOIGbdQ5AekqL+7/ZzXvK7iDl8
PgBy6IfawFrPF3aTHs2KjheLn9L0x7Zb7xRrRbdzBu0zb1h8bBhJb1Phmy+JjOggWhS7zBz/H3vn
seQ2lrbpW+moPWrgzcT0LGBokunJlNsg5Aree1z9PEh1/50EFcmoWXctpJAqUgcHOOYzr1E9ePjT
vRRqqWPFyreGgAuRuDB/MhGn3fitga2loeVXDuTL8hLPC+YWAQUOLPq2q2OySTCEGjvFeKpSIfd0
uCmO0TXxZ79A8kscaC5Y/hC5WF1Z99qUmK7RBJEntaUA56yW3WQABPP+OzSXbtL5zQTrmEMCGQ42
gbputIJOGrRYVcNngcLXk4XTIYne2AEhkMp2+FqMvvpkVGSnzkxN3tzEAaoyWMBKUoGWWz0kNsF6
8ZDKsw4XJ4zMb7gJdfKNid/NLo8DaxvGMWgv06+jyR7LKBgorDTV7E6a1T5NlYYxlJ6Tx9miFtcq
ll9a9gEJ5/mg63mNdeocWgDiK3ABS79q9owwTnaxZfXZZwP1lmoRWKgwOTf01KMmUHy0OujbfR0m
z5R+sx9GEKntThSG/KWqVSv28jKSn/3ZMDZE7dlXsSrC2h5mf8xcncn8pCMtzjYqMPNnWUlwXmra
SXmVpqlvxrKrfW+QKmkP6CH+EZVSLHLZQGF1zEytKzTJ9PLQdHX8V0Wshoa0HMwfq0LWH+KqyxK3
mBPlPpNRktsaBo4lqC6PfWB36KiNTu2XYbpNh7x30jDVnWSoqOMBGMIXV05L7VYI/BCIUqkOHTA9
PZHs99fDcuCtlsNSfmU1ABmiPqOcbymUErvKSNvoOZS12hMEU7tTMqP91KgCKh5K397UhqB4RUWr
ZC6k8UoF9rfDv5aF6I7QD1vd5gjeGEhpiNGzPskvIWBbllSiO8YQ6ct1I+1C8OiOOgSZa2GHfiWU
v4jSkM8keAFnDCYdmdvV5PUIh5GOXvMzfYH6biwMfHVCHcFVSi8bzY+DO0jBwpUdeDFljbiVW5Xt
RyOb1Oz8jQspe5M9JT9ndRicdJNXHOEa5QV1Km60IvE3JWZSdp6UxQ8Im9WVy+I1jDj74oxP+qLQ
n1s48uv0vq1laeAJ1Gck/sFjjZ2pCV4sa8PDaE7SvRSHFBR9JLKwTVaDDphLr31WGtVsoA9WPWLl
uPce+iCbhk2f5+p9bQ1o+eTZLA5uSdiCfiBK9VSuLD/fDHHQACWNwtGW8qELPG3U1dhVC9XaJ0T7
BIkzyuauJOUlbADKrrkT16CwwdlWCLAHRls3V77Axf3Mq+cQ5Bcc8UhqVkEARZR6qAk6npHZ08Ar
WcBM4CKgIyPCDaFCdmWZXdyXS7nmtWhDew6FteV53sQDgYDOM05GynOj1+ThIF4X6fahPVVicUpq
Uf5cFYP2GTO75u+WpZaRkZJb+pxcmOv+RmoENTyTSXnWkLdy5UbUnNQf/nr/CLkMXBkF4B3Sq7xL
arur95lZ2TjIZaU8R1NQ3IhWO3wQlAHeaICMYDqnplOkmnIr8W2/cM19Mls12qM9fC3uukiAlucA
qkR6SWRCf+/8Pael2sVR0CnP/SxLn3K1jzZWSRspbIXgw/tzvogjV0OtQiACrUxV41Z5zkw8H8dS
yBzilWt4v8ujgtyVuJiiFaqoQBLOJxQZkojQTqc/h5MibRIxyvZAppXHKZ/pVuRttQ1kBeps6fcP
RV62m/cneVnIAv9CNZX2NWDxS+xfpA7c97qvPpfqaHqxmW2jME5tta0OQDk/97l438z9vlDrh964
Zt/zu2WFZhhdeljNOl3Z1TvuB0MQ2zzUnud5nO+6RFKekEoN7/qknV00CIZDkpb5faKI2Zc6TV/y
IlrUSev4b4dxgKoW7CPIBmAotPLPP0NjdcZswHZ5FmuielsyhqG1UeRoH2r+H+Y9qAnaVT6WimM2
qvHXEHS7ljMWYuHQTM7c4rjsVrMVf7vyfZY38PYoV5e6G4wf7hIZmNIa9NUkAfBjYEVPcjcF21HU
bs1gUnaGWigF1iTZdIM+a/OoJUAvqjgTPEVI8q9NoETXtsN668GY0Zb6EbeKSni5BheBS4xCnaLq
U17KVeg2k1AmnhwSUltJleROTjDP2Y8OxnxrlUIIpTur6skJVKv9ZPKzvjsiuj2BfOokxZ0VM11a
LIMaefWMJo8tqo1OcEC6HjrYaOS3vpEOho0+urCrMfP4XgFDv6U+P9RQA6Pms8kt2tmtMpSDjRJ1
/03tZvWjJZbRbVVwRtkKEiSWU+RQwZysXspJcZCMH0xlagG1xtkByzfNpWOVyzZhWym7NYmFsC30
ch6pYaZ5TNGDhqItQR752wJkS3pDnLAIFrL2qOKeLzoxaHNpKKvkGKhJLe/HGciG3YYBUn9Rbzay
zXGf/OwTOT1hy9JQzJqT9ii3nbIj8E6/RVKsAsmN8LGxs9gKQkfUcQ+xJTxOrl0A69OQZ8XOgV41
jGfgLuucAiWooslinrUbqYyCeUhbp+8raavk0XMWjZGjCNnsKa0Ue7QtU88Paut2WqQM6fP3rjQk
iUNt8JrGxkUChnUGXQYwDAs5gXtwFWshpRoB7RHko4B3A5LYO1oBnqR/wW4AkWp9s6h7FPrXTIrv
tZlXWPQ7dbzGwVxf/zwEkHw8M5FLgXaw/pJESoJg0VE5DnTInbHA0rAn7L7JGkw6i6bWj4k5jrac
SFeKyBdoFyJbyoGvxCquZo7R8zXUdq3mG3pmHGf5MUrvGumhoPlnKp2r+oIrUlJVEV2N42e9tfDM
+jQlKjDt0gm0u8zYV7XpqblkW/LHOI+3YlZ7r+fXf03G/wCr+OYod7+2X//xM2+jdrr/mv385x+n
rv+adtiJv/7d/sc/f/3AL3dxgf7FnwtnB4SPQnuBMP1//MUN/U+RSgLBAPEHkR0Xwn/8xTksZLrg
IJr59TVYQNKmDf/5hyCJf9IToR61IMQ4nJW/4y8un5/1cNephAIHosVK4kRYubqXG0MtW63U2pcO
3wQnw/jwMCr+eNSyTt0Rw5r7vBmzrR7UxaPcK+WNWvrlBk7Y/NgoY3/okiQl280hpoQc5kWV3Fpg
VE6SNKLJkxODI+gd7NS6mQ+RhA+hW2qNf1uFOwgGuDFcyQbOp4OAJNWk5dJaSkv0dNZQX1GtNUIc
RT1qSRe4QZYvkY75nQLaNSWo9UHwOhLUGNoBVIWsVxjfmzyAAq8VD2WnHbHY0rwwHM39PAJAy7Uy
O1RWqN+VXQmqH3f2+Uqa/5tJLiJiGoqZOipf6xIhSvTFaGaif9Qiq/cIH4ND6qvqbQCa33uzlB9/
hR//yLvsESRD2/zzj4uhWGRLHZs5wkKmbH5+6CBBKvfUaqqTMOjtJpw4XrF5dIRRutaFuHAJXcy/
0XZlGSLvCrmOTfc2sTIKUYfbNFWnxBA3WdDsIX1tzLnFfAP9pjHbUKclZtjnQeL06sdKFJ4kjMDi
+BCA5zN+khuCs2l24dDeTBnS/KHb9+o+U9ETSI9Ag15GjXsjM3b47hziLDrUffDYhjJMelm60hxb
HvYsmHsVJmZ7ctcz8Gvh7s3qMMcp1kM5TU6IaggbQ2wKZ/SJPbKJczpShXzz/ne6WI3AFShNaha4
BZLTtTRuOeCIGU+1elpqBFuqYXgjCGN6GDI/h1M0WE+JYGiOXF9dIRfhAiMrVF3ZD7SLkQJYfTYE
ZXWkL9RThyiqF0CydRF+yfbvz+/C1g+vDkCxqB7gREmPYW2uJJVSEQvCKJ86Xyp2sRAmO2Rs5m0C
Z2aSFrVkDVtYP7A0O6j1yAMerwO9aSonzurovuxyxROmrdxVX99/sos3v5jekNjQqQZIaK0bPeVY
pV0R+8FL5AeF46dt92BIgur4ZV/bEp4tXi9RnzUE4+n9gV8JQmdrjKCQu4FonUgE/u8qqJSgX4mh
rtUvrerNdd64WhiGtjHkT1UzfQQEib31NDlGACtgSpVveO+6g1K7Rqb6doBoRrhAlaZJ+lq05Tbp
5J+BRAKKDs63Qp9d1Zy3Y1l5o9hfWawXqSg+HqjosGKBytFzWJf+hRIdumDup5dKk+/8Wd8OoPEK
07pHw+IQ56qjtTm9a/Wj1P1aR/+NUv6gSvFm/VxEKR++5t3Xtnsbprz+xK8wBTLznzJFFtpb8H5B
8/FvDT+b9p9/wEz7k5gX/Se4DUg5LToH/45SJOVPmHmENghmIh5BaeOPf/w7SpH5B0GvU4YmjaQu
xzf+v//n+/i/g5/Fv66dZvXnt9fQRbNoQaSwxIm3udlFQqbzUyYeZCMpM7M+9pQcP5q+uoieiOpW
oO8DhLIt0aNTlNumSeR9VHfxoc4T+auR4Zw4RkVBLbyp7jQ8IR5IUktXCZT5AVKmsaV7VHgzuP4r
6fzFBcADcxhTjSeLxax3tTmDGWoy1e/m6C+9q3ScZ68HHAmCsLE2EIRi983X/M1FfUEbWN4QAIVX
Ay6V3/gWb6/PuNE6c07F5thHlvhBrawHPZvp2WQYIQMI/JikanHT5mm8szDPwNZ+GG2qaqkXtwae
M0J/l7RUd+N08B3dsLrbfggQRUI3xwGe3Niw0I2NOqnGNiZ9RKZennbvT+HiJKX6AY6U452DHgb6
Eou8uTNnqdOhCmRYkmtZaGPUDCYkDiLHUprUA951FOMah8umO74/7kVtirILKmX4YUNVoES31r4S
xrjPUGFrj4U/dTeTIEdbSAHRAdue7saim2BTver2ReAPO5qSgpshmuKaJl30v/8ki54vbQz4DDTT
Vx8xxUC39GlqH7VcayB8F8qtCQbxNuqqdgcXsHmERiNt2kas94YWtxu1wUhKLaDuXnmS33wMID0U
ASy40HCwV3kBNcJEEvNyPiY4TTtYh+NdPHTDC5085PFAE53qsQFgNCJSL015ec9uSrwswjDK7yt/
34m9+TSgDvtRJnS4S5uu/2AKaXovBpayvfKwl5sNRhSt5Ff9TXAAq81GTCelKYjUo1kN0Z0RVuX3
sASsouVRcxcqw+woY61vO3/Kj3Gp1zd6n7PEpjmXNmKRjBuFCw9iAmC+nKjzQYiEayLYF4E0UTRw
nqUxR64H3fd8ccOkqtQgj5WjGjXKNi4B4M5ypDixlVwzHL2Qu1+QJ+wjTmTOSmw7VhsptYD6iqMq
H/tKpRVsZhE2UHoR0p1uszQiZhaE7NTnrSbaUiCKz/SLRmMTdVOcetg40AcNEXxoPHAeMPOMoNL0
gxBZ0sdeqZQf73+8dVkcMUSekIiV5JjS8HKHvN31jYaLRAvL6Zhmc7StQfsht9+XW7EF31n1sXxY
ABF7fMVyl8DlGiTotWp0FkVRx3nlxOu0TSl7LhvhzanTqWnZpdTEjopEa4zEdvRvetIPGXkNyjyt
TxHWbvIxQTTTV+FEVikRkmvEKZZesdhoXzIrnSCclZK1h1iOdP4ojP6LoqbGdwupS4BpjXZIMslo
HD2Z+tAOdWxQHVMMje8RtcrOhrZgBl6Tmd0dwyuLugpKu4uhCKgoGuIFfoaoeAUoQvbD7LadjK5O
U+RZhqnjqJ56q0KdBcxW1do1PLgfVSFZPww5aHwb5j4Jk2kmzcnQQrYCmd78M1H0karyADfULTFy
i/AnahNxO+G6XsDvKNMeJHxpyV47ZOU26E2pdcx+LgHeo9AWOXOqGKMn9elc21NVR4kLsz5sNgGe
JgfRGJCMAxSIvVomSlJyBwU8qZ3OQG3ejfwog6XRlKcYWVNgE12QuCokf2kz1bLsb/u2jke3SmaS
9hLN3/0gtnWxqeQsfCib3MTuRh400cGCJ73G9L6MTWEqoEXIYoBNuJTiz9dDkKvNEMedcdSz0fKE
GSR81unRBhtp9Qu8sCWzZM5zoZH6y0r4YwxT9crpe3GeUXtfZGXo44OvRJr5/BmkogizsGiNo5BV
yVaeSxyU0GS1+yAvdhllcff9PXhxODEeQZ+MuDvoFurq5+MZZYz+gByaR0GIhh3YhcQF7GJsTAvY
4ftD/WZqKs7n4KnIUwHDrobijI0FbZitY12Ehq2EWrBJBIk4pZGDTSZb6eb98X4zNa4xAkfqQoSN
a3m+vBw7+vOmdUxmLXDmStXZtMnPXEzlv//RiHbpVfIqVZE78/wlVmooqf5SlRnIVffigPBNUAr+
rudCcIfaH68oH/xupdIeNWgJURgGC7+CW2RlIuL7mQtHNZXxYWpqxeujNDlKJrs017nRorbDH2rM
Z69KK5XuTXwN+X8hc8YVgCY0BjnQxBa06urq9S2pb+pC0I5QGTj6KoGC4z6pKrF208g3fVcbM5Wj
DCVg0nMltQYUdnEDcWpEE1/mVotKhDZTX7uypC+DuteC1eJQxEUIZXq10BQFX4a48i2KZJ3ujJa/
B86Q76VKl444MxiHoo8M21J8nH0EoyA6n4b7Xg+vWRBfBubEc0CZaaqYJEMUCc7XBadfpRfogJ3S
NhO++0ETfdIKS32oQqX90fEyJlea2gjQbZyOX2X8bzJH7KJAcgEDCNInC+++D+hXthC7tOBDLETV
ZKOF4kt3CWawLwpeyrobhQbAaVI134BOmPGay1RVAicqy+nv4jyXZc4BtRA96M1TiTyfUVeXLcrE
nX/EdjO0S71AqXbWpU0T5t1mVOpre/jyzGBbwXpY6CvwS9fKPAiD6mI26/7RkutdWjS+i8XkM0rO
D3ULye/9A+M33wt9dcrupAQytJx1WQVATSOHjSkcc1NNj4gLRw+yT8dt8PXSyenN7sMKLrMpyrUb
1u3gKiN5gdLJ3xtO5rsABT87mvx+m8paurNwlont0GrwwvQDrbFDYFJ7jLdnLy2ByU16VH1SZjbK
+9P43TtjubHugYoYhJzn3ygjdBA7TMYI89D7i3T/Sx/PP5pe/paqovf+WJdnLG9sAY9Tfl9EFpXz
sWIll6uh0YSjMkCMyTPlSziUoQMy+vP7A/1mUzMStEOWAq1AhC/ORxo6ZEVBHganIqzaL9VUzF8V
NHIDu1DHQXDAI8aCk6MnEpFo9z04QKnVvwDvxicuk4S2vIJA/s0ZzAMRJCyBAknk2j1BzVsIqmUe
nIA9GTtDKIbHdgKHNNRGvEOpofXaSkxvOxUeoWn55gNpSXmlM6gy6fMIFojMArqmJwm2ZH3SgTyN
zSYNw5MFTW5fpsbgadF0zV/8N6MAC0BzjyoR+csaaZY3QHWTaoxOdKZDNyQAc6Mu+f9Ytqi80OqE
iUCrnObWWTSe1QWddDmKT20zV3YuNEdtUvZoZdJX7qaf7y+nVwzR+Zsj9+QKpeoF4Qn42PloU67L
2BWX8Ykb280DMQ9uh7HTIf3TaZZQFGi1ezXtZQP0gp/FT7MsC7FTl5hADtVQi94MW/QllUvrsTeF
4pucl+pe953KqLZKpjcKwXIuLC4NRr17/9nXaEeV+4RONIuOqs9i6Xb+6LrUC9YsDfGpEZubWMf8
uTKalyJVD6KWfpel5u+KEP4a0LJYZyr4ofU1psUhWN5GiU+DOUYEFUKwwWhd9IArWVfOrsvzhIRw
afaTvVIiXoe/aa4FmYJO12nA/BxxfiwXECHR7ElK/65T6jIrMA4WSwBYNyfL+Wus5Zg2W8PlTPwb
u3NVBFtgfcI+lNGcu/LFlk+yWm24YOFpQYBIN3jNmMbkIE4UtQUlqFbdk6nX8qdgNo1vOjZSnztp
Un4ofSfcBcwVHRkxb17CWlATO0sSCW8HzBtecH4kXo5rA4uEOii+J8kMuzwQ8IxzSiMGZd5NWkUc
iPXzrV8m9YwbiqrM3tBEzWMOhF1lH6lxiZlzW3/WhVL/Vte+PtkDzVyY8nU7BzcxLrzxQkoeHoS2
MvYIlGfpLRJi463YBBCI50AfyOymWldcI50VuEkxKKAMu0QEQyGyIMUcAGFwuDzNp3oYRQSsZD9v
N3UsxrOt6mX1WchU1Dhk7Ma/iOWoNDCUizr1KkMusOMd4+EvCTo811bVbWKBiqndFxawIRxqkDLN
8J+6h1bfJK6k1xahfdDTcMl0gPAuQgnNrVK1AszldhzvE6l6aQW0przUmKZD2pbil/c/rrIcTKuP
C7MPyh11WOIGcVWglpVUrRKpLk9ZkCFtLrFWB6eI+3i0R3iOvithBiySjZs6lHCssb/5ej1JOCzW
NYLW9cCJoVTGx5mYvXW7vBU3sokrt93749IKlWh8Il/yAWVAzRHVPLpP0N8pHb1T2vu+GrrUa02l
f4r02PreIBDRODKK8j2u20bys9LECA39LJVNZwhRxvDCXp9+ZjEY3Stp0Gues3oTpJO8CwTFKGGu
6WRg++NWVfL6pCay9V3LW67huunizJb6skS1NItCllAImc6exLIUt7owtPSdKPKj/yBlxcYqlPSm
tCrAwkorKN+GwAhLWzASxXSLuoJtECni53ZMlRi2lJrfMa+yd9SSQB6blggxfJT1KGS3KS0teGUa
/jh8BbtqIl3fv//pL09iBLpJgsAfL7rg6wyzpPtn+J1VnsRRFjaSlfs3odR/57lLLzQn42AkSA6/
P+blCUl9HF4yeBJ6rxcoJCDwdWv1TXGSKF27VVn7GxmGpSfWw3R8f6jLe5/UbiklKgAqGG+1sGvo
gEohxdUJTZ8QMEfTQYIe5yurZkmCzhcNoyw1S2l5iRcENarIWovIaXUaVWzRGtF8CBGY9wKQ1g7m
ds95Raah9XjJvz+73+SvNKcWv0X6pxS714cyqlplhO9qc2qIPb6KxizegUQI7yZDZanOgvRYJi3U
FE5AN9ET856CqfUzDkNjF9WZf+VW/+3jLEJ8JK2v73x1rbd9SwiZ6u1pLKVxq0bZSa6h0fhaN3yb
ypA1LprTk1lI+aYGwLcd56l/yvxEvJHLKL8S3f7m03M5LuLlEPsoMqzyPD1W61wdxeY0VL3sZBUe
X2LeX7OjvOARqwiIkNjRQX9tCa8TrgpNmW6I+uEURbF0B0Nh+t4mBZGzlaqtFxf6VNvce5UnFmpz
k/GskwebNIycSuy60Ea7g9tIF+E2OqbQ1eYe+mqb2aEfzd87zOE7V9PBsGN3i5CNO09ycxhFSO2u
iYCE7MphXya7Oqu1737USo7cYhTpzCAaiyuBzYUaEJUIlhovE04oqJA1hL+TzF4Nomk8IYjib+W+
4epMILbtqxDhPYo521xpmlu+CLZAffyCo3e5LUAx2yGtMVAx8UTdoipuAJOgTBE20s2ACQHcMnG8
klVcGMMtz0o1C1qwDj9e1pfV8aYwbk2SHrWlNp4C0Zg+pNXYOwAd09SOktTy6gYlnMQUdzNy40jT
xOozai7CvgGcdFOBOXiQQ6v9DHnsGpB9ffYtz7XsDbYsyDxIAufPVfZd2Gh6Pp2qPAzssooAocl9
apu4jG7ePx1+N5S++J0Dt1uC0eXSf/MKAgEf+byVpxP0FcspRa1yBmyqtuD4rwHX1rfIMiuaH8hv
s+PgE61mJbai4GvAn07L9ej0RticpsE3nSCuelgmiYnfNZHN+/NbFwmWQbHMQH6MvsfCbTyfn2RB
n9WNnkErNcXHZlSAzIyC1wcUpcQqvFZnvjjeGJBVD6+dQwWP8HWqCjUibZuuFU+g56aNQoQyOloQ
hbeAZVTMl/1qsaKluj5qFEV66aWvi+6lVDLrDquq+soS/80759NS5qe2xGtfY4q60hLYW6p4omYJ
pgyVj+eCwoM9DJm0qWp5hN80TFfe+e/OAGAWfGpQAfy33ldmrSIdUprzCW9A4TBbGhhrNarcYgxa
2o+V5SWFT0qKlvJGnBPx1NB/cykolYduaO8Eeh4HrVbFp64U2r0glvMt4X7hVrpwTfjgN+uf7hit
CEAXGkWX1d0/JzRD4IfOJ2Sqsw9x0clLdGVt6r4pr2y1Zam9DQBYGUQZBNAKS4Oa8qqyAxmRA1hN
pZNqdPOeVsW0T6dA3mhprdjB1IskGsXojX7SXonflnPsfGS2G7wLELoW/b/1JMGTiBSgrfmk95N4
A6NuesS37Ov7O+1yesiDcm4BW4dFrr/Wkd6cJNOYZuS5qXjKyyRze/74EfeTzLaQztwoTTne1FXW
32dBe81L8VUpYjW/14R9iRYhCq8BelMfVD5uHPKpnNXJbXGWfs40X88pSnYyrndqlNQuTvfiV8yR
iJxbDJoG9NQMCT1wRNE9Gpmi6JRmr1hszLB8wQdS2430/2unCGb+JYRn7xWjqHFFRJjmr1HWMsTa
sQ88mnrUHYdC+Kxpc/poLiqgG5ZBIDnIkyh/oeJUHCwAJfNNGxnBCLIhNj/10Whuc9guMXDNWP2o
lzFt1KAphPvUMgrBVsCtVFdC6teKydl7glOw0KNAVav0itZIaDPtl3acnrzEQPkPSS6LnRtrxYiz
aJQGXmilFZantC5QQocx9pQZOVbZhY8Ul6NEzdQ545wV6IJVSiAg5iXk8CbU6quQdfHSuZVNe57T
SLDHPM9RFe9Hy6YnnxUHoW3BTiwOrwBEs6p/nqEBBBtLbrWbyfKD1pY0AbNPij7NjnaK2d+reRV/
fn+JXiRuLE4QMJSLFz7lEpSd3waFkA3FoLTVi4Ef/KGEvLOTUIiPnDjQ84ATCDk0Owu76p60BkfW
IW0Hu8ITbXIwixAqPNpUCYWWKVQSfCDTfheMieWlPWhoe9Fm1lyVbsedWZn0mw0rKUrXFIbwm0pz
qkXENokRKaWAAmPHqB+SQaLQmOmz2m4wp1OvZOzL2XX+uan40ecFkMHFx/4/ny1NDDhFgVm8wG2p
NwG3i2Lz5cIbP7LULauk8DINIXgxCFW02bOkunLuXBSzF0UuIGZMfLF4Atx2/gRql3RNZ0b9C4JO
ww4Xq8orjDbZtWKruXOgdXthSJptYcpcxqlSIKipI4NvoCz3/pe/ZNag9vSrSwUOY8FgnT9JL46R
kufF+DJlQ/vZkAYT2FwbavB4sL1PnaDUaCKNconsvjiTGAVGEjzkoGJ7qABp+5ShuOmIyZT++kj/
hWv+obHe/te/EZAXaE04tEX2LeKS+Q+rZPmJf5FKwGRixk79F5AYtd9XsN8vuCb+4X+SrdHHp05O
XxZO+v/gNSXtT65xAh7Q9RTRX7Wh/g3XVP/k1gU1hAwQYE5CXv3vwDXP4wbAPCCiOb6BMIAURHZm
FTeDCC0NISyyTZRa20nZ1ErgtmJ35cQ+j15fRwGitmAdIdnAm1zt4Mgch9TsmmyDkNkmNxNq98ZW
Csf7tJee37z9x1/Hwhn+9DxUXOBJROU8N+VvVFIu6sQmXOQ2q+tkoxZxWH2cml6XN21eDMVHHJ6y
6p6+ZaFtNGH2q78WCql+1BvNwo2iSZvxQ5kOlW7A6ium5lBmmPfsirEzDARFW7X/kFm5onhqX/vd
4/sPfvElFtQDxwu7GuAZFZzznY1MhlkJYxZvSuslTR8EbpgkOb0/xqoJ9vpyWIV0wCDD0FBZ6/AM
eV758+xHm0mIfsj6tMvn+Z5ijT2N46ZGEByFQ7seJFecr32XizVA8R6026uJxkIQWK00rWnyuEB3
aKPYXyq7vFVs0Rmc3i0cOHDb4GRtMeG+UqtaZTH/mi9ZE0BpMnE24vlLFWtJLwB9xRuQw5vSHTzf
TW6Qoz1oN5gNv7z/dle8v1+jgSSmZACuDIOG1RSX4EekYhRtKk/7PrrRc7Cb3efUHlzkvO3GHVyq
ufZftV3ax6f3x16xLv499uKtAbYSYOVyib4JW9EhBm3VMLYRuL5mNx+oenn9Tfmh2md77anZjDeh
d23Gq1r6elQSxfNR1VjqxC6Wow0VdFtypV0EWdaebd81ngMveqncoLKtwu1t7JrvfE9wLcWOHTBs
m2aHKs9jfgeN4KnZBZtrToavxaj/hA3/ejY40fCUOHooQZw/m8EtGSvo/GwyO9gpG8sVNuaN7Aw7
00vuhU/Cp+jQPoDaW+TMHv0HdSMfhD34n9viVDzWN+pusq+dg5d7fAHns8EJTzme1th4vloPEK4L
IUv1YnGLq0j93MKabg8dhJ0r6et5trTM3xIVGHbQXdjr0N/O518IKRI2cLg3EWlC6k4pSsf2sjyv
VWYvZ7UAM8lXEO/Co9pYne6AMCr6FxUDBep3PetMp2ePON08G1f288UZQnq/aDMaVDi5S9ZQfc0y
hdwE1+0FlbC1sNeSrZs8Shwlv3aNrNmWtBgYCqgEBUBuxQvxkAXoGgCFZqiv6s24T13EWtxy0/AK
neAQeYbTuMZ22uT35b30dX4JvekQb6uDsHl/Y5+no3xFWGkclgtojCgYabjzr0hrYpiR+Ba8cQOq
dgtTyk7c9Mp7XS8V1BWo8gCjgSUJbmd9NlM+nOdp2Sp5VHs1kFHM5N6fxvrLMcKr9hXhDAgvegTn
0wi7UM67cOLicQrHfEx3xe79AS6mANsbNKgEuoIMgxr4+QABlfHKmITEC8YUox9ttmy1RXP8741C
7QmRdoXjhDOeptnqlKUW3PTtVGReHjeSPZQ1+ulmfQ1asZ7LMgo8VT4I8R3yF6uXBdioH+sWx8AR
BfEC/QN2BLVuWtVXvvt65y4DLYhAUmlgMRSPzl9aL7ZyDi0tQ14fsXu/aHCuDaXG7nT9WgHzd3Na
cihFos8oUsdbDQXqv6gF3hyCV9WL0InlfZoH15pTl6MoVMBF3htKvuorUfvtLViZbS9ZHV2guaj8
T5wXxr1qCNf25HoxIwtBiYh3RiTF7+u6YAwVW5ZmLfY01OFP4oDfeWnA3DdTWfbMRLtmLng5K8Zb
wic4hJwG6+qn0coIGWV67JVKHeGDG6PeRjRpv7+2fzurxceEM2fB2a/WdhdXoO4VFd02KtxeImNU
rWptvFOFRtmVjaK474+3DtRZeJLEpBY9UzzI1jozUzmn2mufOGsbkPiqei8OemHrbZnYsi485CGy
Ge8PyVyW8/JtVMD34polnaeCLSKCvdpbRtJHTWoBgvf9IL1XAlLj8EFv8hZkvYtrJy28peiSOWi/
cZBoSTA37qgJGVYlbTyc0jlIFl+XWhQ3iSbOBmaWWEk5tYXwLMiOQf+rnUrlgXxL2qP50YpA8hvp
mxIWRuiJUyA+xrpSFm5oBJnpTmZYbhCTmsGMqhr6dGol15OdFir6RrAHTBCKodJhi4768UmvQ6mz
4xoXvSCbh/RQzYLV4jTRaaOnQwpBxq/toBLocSTOByPjeMFkIQ5mV07FavzAN/Z1B3dqazwqejBL
gHZQoW8dhOmxPUBABIHT/8femSzHbWRr+F3uHg4kZmwBFIvzIJISyQ1CEkXMQGLITABPf79y+3bY
Uocdvb9eKMK2SFQByMxz/vMPftetig/S6Ie5tIST7fVY37fEG6xHsXvx3a4q8xQ1Gx9UgtQxv1s9
PuKqp/brqIrJTuaoZWts8nz+FChsLcbcXmYoHUy+Uy1DoTFfbGdx5GYSBVAFbX6nVAc1iqfXy6x1
tZDZYulNEaIq9btbEOiZxLYJbwOpdH/QpPPWxNJXwYOGE++lCANthOclOocEHdZw2/OhZHpqvr/k
ozs13McCzSwOa2OVVNMizVkFkg3NE0/9MBXwmzn4wsr0ma5Ncz3su38fkZDRp+W2QHHb4dquyeI5
FlZM3djLy62VXM3szDBRHuDclgYywLkjiI18G92tq5xzsYX2RPhnG344fjnLNIRcMiQqZLaS6noe
lqSI6x1KjvCsLYUxBG+or6z8vtmXfDmU4ZRX1QWOsGQ1Hyesab7WztaBbIpuoQyxYsQ3G2K0mLhN
Ul7jeUDxZsZ4YRuPdF1kCmg0PBChHFN9T3p9hR7WW0m92u2U1TgzPhLkNjQYMSpg+1LiipI4Nrke
mezNsqU1wX1YxHXd9FxIDQnc8ZTLJGPzagxIVS6r8xAtTHTwDWj5oex5AxOcIuWZj+qfzMLeRES5
icBLWq9XMjVxT1dgLbv7JRR9/1l4XfvuRJ3/lXl+iLx4IRMoXXy4DEnIAXhu3Eo8sqZ3/xweUy2w
zYs67A26ekot+ubvqgJsBnYO9Qfv1j4CbueeQPkRb+CghBzrZMarZ07i1S/Di6X3ovasINzFz/Ac
jLtE8Tpt2RbOpLcoY4+vMXAyrzc+ZliMldEcPY/kt3XJuPio1UYI/f25M8oKgYviiE1sMNcIrqWO
r6DIbwRXB5pADOR2037j6l7e1Th8kB9jlnY9FtaKqfBaAAgkPQ3l9xmTg+Jg41f6aLvQK8jBqGwr
c4bQX5Ngr/M2ifcyctMxGFsNL79u22Pl1o3EMpBYRfI3tKiw4I7s18YZHIf7sobPDsP6V+nXEoGD
BZkYMVmj0w7j72Nvteo2wmGZXpFbf+13fq3SwV/wF3Ed/Slaei24j0GsiDCx1/k4Yrx2NVsSo0GO
XpsgEDWa1IRzeFtLII3MteJZQXEbCSwtV2UVQSYgUpeMzJ0IbHqr6o+GbsU+OI1n8oz3jdJpdGJs
s4UW+Nz4ymfKz3itE8lU5bNMtmnAtjC21SizvOsu18XB8aQX1oMza8N8plosdPvIGn4UVo+5oWy8
cjqP4iVgGAWDf8k09WJ/INSjXbMAmSGyx6lzsMsed3HrzBX857iPe/hXqJTKhKCuHuHXiTef0Oz0
fqZa/McSC4kE6DOkpv0QDZCDj1shCifD1TD309nSZZ9MJIJZB6+UtboIyzw/zthEi2xxKkSZbhlX
bxNDueYQk+TV3QLNdo8tK6pJSjNu2EmbSZm01iMcq5Xp8oSOSwp2pX1eC7D9Yf5aKOX5ByYLrXvF
FH1wzr1RrGVayjL6YRiRstRIIGAeUo8BlKttUjr13XEqznQV7F/iWcYitbZ4hPXdSHndTtIRqeoi
SHB11LZTYgmdmxtDsk2DmYeQ5a2C9wGfpVPaylSE7jXZmria+eqO91L0yvFT16jqY8TsITiw0nOi
RBdRNBder6Miq6OJrd3sympTwn5msl20Pf+Q20h67WjtzIn8bXXvYQ4iRjO5x4rE46RCAERb8k5w
HLaktKB6SkvP+FEWoMJzEmeN2Fr7SjHnabze31nMoWJ/2myI/cOMMWEKhjoOKSldw2sQYhyYlK5Y
dbLhW4+BuvIZqxE2E16xoWheDNnhkZhYETTEpuCUiPVrodx1ONRdtHEQIORVmG2OAeHtw1S9DAtD
14RM9uE9V3vRc6x1UlyWaxDtqTPWdnguYKPVKQnC3sOgtHraY72syU7f/l7HvbqKowXBolXzRlH2
kDfFSdCZOx2RnpFKx7jvO1bj8mgAFrDIIBcTgnU1ET62dqp6GrU9wgCd4CllkTvjEwy13/sKjy78
sYVxvnLpUtGtygLOQKwnCoiwXLfjMJ7+s1H+8C0O9yhIpH0qS2ax2SJxF8OUbAvkxqvVzUIc2oGl
e45AiWecuiRivS6h2HOSkkTjnpWx7N+sIVRj4lSdg4kvuSwv6LHZee1gpObw1ql+0+vA/jOOO5UV
30T+0IGU3AxUg/v5gux9RUeKo9wBPYv9EWhnHpPQeJOTzoxri9Sz9+V16tyOHAtr7uALeo76jCdy
taZd5O5e5tdiQpUO3eYQ2LV+zLFYtg9Y7sCDC3b2uZBq8atX5afFEc4Vxt1WW23vtb3aRTIzow+K
JI5aZNJTpRlucvoO85mqnOrrtBKVm7osqQvcDpWfsrH6X1ooAYqMo6W8GZE8xGk4xfunLSz6Fj9d
Ebz3S2m+V74hVMhvlqknkcrPPw3tmvN+5yZ8qgKfsVHhRtVZJRr/JBUn9uh8z3G92XFLANG+ZjCn
3vTIDXnolR1+7LQo5WF2g87JWrN06jhrLUQy5Madjzt7BebBxvWucZqmHnQmG0cdWfrVfrBBg57j
hTCko2sV/kujIN4m9jCX5dkwBYCHKmg3gqOhPG+JN4frfavJHkqbzhu/F9u8L5m0VtkiGHOdj7Hc
Ct7FaSC9MDC5PyV2XetrxUAyTuTW+Ze+aX22uNGNl6uWC1/xsusKMjDhPYneZeyemaLBCs2HJfqR
R3IKzkrV54cBVtN21noUQ7bOKWIIuO8+QwBS4h7ZhNUU5/lmpvFjGStrewardxFTUBjZl71dW9/3
TiyMeXd30SbbKfsNoYObp3n5qkoHt0NXNuYGO81I3rpdkTcPGl/i5XwuF8ccm8Bo9MRjbl7KimnD
AaUREai0sf12HKfIXTJY4q6HEcNoUySYemUKVzVh9RBZEwXj1va2fXKVghpfw/zrMoep5fcQie4P
eJkcR8U6lKTTj13jfV7CHoZvF3r2q8cnLS560UNxdMd5F5dMJipvTjd0I1baODMNYdYU+ERdzfEu
hxhCdx9c79DPqMbbutPxIdTYspCtJXzIzmyneQRdBbXEN+2ssXvYF7W/kVDlfYYg7GIqQ3ejyQNr
Ruumrtlkz/GTxfSLXdtHzjwIjvgVndvi+LgbWqo62nVLlO3i63JLncpDycPGMokXclXRUQUY0BZH
oiu74k5r7Zpzy9vZqCnvQzJqlI/o0V/hEl4G8cA2LqBbm0tcgKb+GMqTiqv0MDX+3aT9Ce3YXr0g
j9peLEb/8ZHokHC/XHvL/h5vNaBzV9vGnAc5pL10bn1oLzhal8Y/1siCq4sR4lx5prpdDId5WTfx
AEKpw1unb2DxaMdiA0G57FkJac5Fm4W4BXuf6s6WQ6LnvAvhfyCO/OEUTb8ekd2v62WfO3kLA38X
9OQ95/IdmvPOOTIJdh8CotbK2zDYavuL3qfZw0fbYnicyKZp/IuI4jB4rWyeTbYbmv8kpw5dbmZb
sftiJjlPX+PRLM4BLCpukibox+AMiYpX3BMZU670TLsyhxaFbIQsu12bg03SyZjVu2NRSXZo0FEi
BzNLx51PeZWBmGbuJtG+tHl4P6VTvW36wD4SVa9K5W2X9suwqU+k2ZnuZuX8V3cxUiz6mc5CjRC4
ffjYI6n+pGMV3a9qdodjF9jTd78Ld3Xpa7dpSS13zRd7azVhCNAK43Pi5hdxo+xB4w1G8gtnnb8U
5tUxm1ecN9oZzKHv1Figa8+F+LQ0Vf/WDU4ljk6Uxx+iIp3j0tvpjG5nmyeVhTxN+zJsnC44M9NU
CFxwp2a/IDedhEZWM0yopIqtVrQZdOWR+pBYu45GYO10FpU2h2IdNt676yJBuBxlXnoYw+9Gmit4
xBUpAJUnqQFtzQFbbGBxt4GLv0riWvNpwDGURXFg9F76d0NbieJqrkuy6/BrEFHqKUz7oyRn/EBx
Y+ei0/iYdiq/dIlG9D4Pns2h2CLG+eahU0x05UafcxKU3KwaA/3s+tPJVUTCPkohupQ/ZE6vfEb8
6PwdDRRJlCXMncs2qqzm6BZqfxyklmPqEYf0Y7E9M2We1bXuezcTwvh5MnX3so1lWcEcquRNXO0O
dhv479dJMxl6FA/g4D1CfVFfdHZffTjouZDmldIfXpzBduHkRkXYXw3dZL1aVFHxxTpie5z4u+w0
XQii1qterQULmnSxZ5R2cYSjvmOme4DH8rn1W/ypRRO2zUXfLbWF04COvoz9Pn7R5N7pM5pT0hAx
uRhzzFqgOSXatxyLthmxYBJoQ8kZBHIszk8bVHe3aDxVsUiThtyNSdM/bKuzXrd420KWqnG9TlvO
Fb7b3EB3iPtBPJcdG0Jq8csfG7vglC8bf15uPLEG/eM6L311b8dT71zW+77M19qiDZkSNxjj4lpa
3vANNWUIjrJIHRy6nmYB00KJBcPihHt/RvBA+dDRKSxwjgYm6V61137KtKIjEcSfLOswjgZOVWTr
k00FPE7npunLTVxVcDir71RmDasFxg2Kay31cr3hGXuv2jKCoVU0RBnB4FKojNQ29d9nLCfuMS/p
8mO9rNFI2eGIDxCXbUzGaF6mo0eGzSmrE9ZgtisofQeXA3ZhD3DJeKDKp7PmJHa21NK91lnp5qN1
Dvq2Q9QOqFQg8xldZ1GY2xWwXFzfb84w7dcMsGw0XsSdBuVrWBbyCR6RVZ/rwqKt2liqCMA2H7Vb
WCw51kCWLEzSOluwpNTpWieRLNo1XZG0jNhzFAbUjxH827xEjKIni4oiWRvlfkYwub8GoKovBhpZ
cRGFtQD7tLGRSyySp8x5XZT4DsmlgbNGJqPHCnBhkWt/9wbghjJAwtSQjpFy07c2y63AwRsdpMK+
KOif3GRdxuj7ELus32Lsihsk2nCi5rwX20GNDvjnphv/Pp+s8C3fy/xTUOd5fuWVVrNmOVOv415a
5hTU27DyGreJooQuZu6PE137JXrGdbmcEWLeV3pETYNR735ZFjFZI2XQ84BoL2iUJffaS7p2Bshb
1T49VboZqL7GnuBYJJz6Tajee6R22R/zjgzRZBVrhHIonsVKy2f0V+nJ9ZvbdP5J7GzbOtFdNaOi
b7023QWL6CDyYXyG72G/Qo0OKB8dn3mW1OvIXw4tflG16SWABMINuo6mdjYJvnL1lDhEFNy7YT9G
mVWPHIrzNspHgxv4AyGX3d3aM3ZJpsVuXuLNtcnxHNZ+ZHJRznNil3l4T6pqj8DKDYtP04gAPhtK
a3vv2wDstzdFcNMomzo/9HfAvBBPhFtiPRf/qIOutM7mWllzMnf75KdxME33xtcc5Ss5wskMmf2j
KtDeJVEJoe8wRJvjZEHotWUiyJQGWo0YPl3kE3Opg0+aDZ19CTRAvVKAycxSYNtBBxWbS5YPVlz8
cnaWuffCKgVm8q59NTNXb+xWdok9bZLswKAiO3Hq45IOYizq6OhQNFD3BHEJ0aQ0b6Jz4diN/YCn
KhmpZTpPjodxVRC+KR2EQ7bWHg+Xsmf8CAuLTa/GYHvJwPqBG5xlKX7U2pu/x9M4yUOnyuojcEkb
TVxhumccX9bXsbS7u3hsV3lG7Odytzo9pjWcT/MPEnusV63M2GTNUG8tMHXgPwzI0559ueChbYku
VMnkqF0mS2wptocAq5bEa025XQX5NrwsYK12VomWdFsI31Wq25xSzcnz6Pto8PnH4bsiP2YcoyaJ
Kxlfti7i8mSkIOiSpScd6cCBTd2xuyp+AaMDs43iuX0LZg87GWvqxUplMkWoyRqc5tMW89rv89b0
W0rphbAzWnM8FCofkCsJmUoJnuWmMaJAA/mtNUN8gdkFyqMgYrtO3XZt88O+9f3DVmGczOoeqJQn
euwq04WhhLaVq3AIEOyrl/GgO2LhQC5UHXDgj/j8PNWFZ56UcrotmYqayFpKS5Gtu0t/6C5dDGF0
aPV7WWIEYJFKTO03FF/LCrJqQo1XP4oudw6tO3qXwVQUZ6PblwrvcGQtSTHEuZu0eWC+hBRzOc1t
Xd91URS/LmAPHzI38znKZVcdwJSXhWDi0EpPXSWm7mdFEOCP4cbS3A30Yk97qds7ELb8eoH05yek
oOs3xwMtOgs5JS/3Yg3fkRO2qM0qArOvUJOyyexDDU08WuwrKCMClrotFwJj2/3dKiMWEeDsjNx1
Va+DMhGwmFVvX+NmJRvEmULmIJXn19c08i1kE7DlAqvX1kT4Y+3zV9iTHos2dNePk5aI31ar9XnV
yGmThsmqSu3djr95i2bhse4mma5skXu2y3l486yq3VNhchdFFzWLYAM04aOraF851aS6Icdwh8Xc
UkwktiaKiFI6wvZNITy/aNe5p5LWU/ce2WP42UYjB4lDb91TZc/9s7OAZGTCWztm99sabhRftaPx
e527Mus96Jxp3VT57bJNM/RgWeHnX7Z9/BaXZR+CC+UgGe4uxk8uMsdvBfWTTEA6TgCFVfc/dnda
n8Mtnl58s/asTK/8AULJFpdDBIQGE3vTdW3v/feOkXuf+EOXrwlm3+5FLXR9SkHpq+e6nJWd2oMT
fvIK/MfOKgKVSYFaXFZjYUetOPNDSw8JAXxhmPSRQb8oR0GwZ19RI6RKet47lPyFuGMZd+87QAdr
1YS7kzYSo74kiMoeefxUuiylvJm/k0dHqB0GwsNN2GLAlzgA+Fa2N3uhsD8T5PgSCwORymq4OYca
tzIqnIaz3AqQph72wNEo7QVVUbMIweqfuvghHOLuebfliNu5LfJvq2KsjRG60yoGWmFMk4Zhzt3m
9v6r55yKMo4zBVWqFsZPDPzH2VkTU8LLG1YLN6mIHm08TcfQE8FnZs26HijeQQiVI512hroj0MBg
0YLRXs93ziu/y1puInEdvaqxxmtmx03cLifZfA22eeN9kWV1qPADIj5iz505jTzakRt2/+CfDN9+
meRCGghhKUBJg8HNVPevU3AVytKuY9niVtVuBzzinfM1+MdUiJ9GnCFjdriPeDYRCQD16adBrtUE
OIttncg2PLHO3HEsr5qoWv5LwgXkh5PZKOYyuF4xSf2JmFKzn8GfIYDbGS15U4ci/1R07fAPhOef
GQoMiU9iU7RjvIF4Z/xE66grpy3JY/UzGO35OcR30Mtl9jPXhpn/98PhXy8FcwDuKC7QzPTpuf/6
bKx534JgVX5mOXEPTx6ZMsL9hrFm+0+j9p9fA+gpiCh5OPAg4f6GP7G4eW+DbUFzlFl5CepSTvgm
TKOgPv5vvxJmRjCEISzQx5Nn8dev1G7uUMR55aE6dN1zP+REEcyKk9H5x4C7X6f5LnagBL2xeuH6
/E5c/xP/UG4zo084QBnYMrlH5GtweFtOd9YvxfjgmkF0DHxW+x8m+r/eSdxlAPFPQmQCF36WgtRt
JHKzgU70wSDP6NHFBQZ7/6Qu/E9XOfm3h0ziWVk/P6+qZqsh58PLymjSl01IdVNPYvgHm7D/dJXw
xFyBCwEDI3L/+rSsOSoAPGovM/seJY2S6qyfzPQPK+o/XIV0cV4L5OgnT7KfXnPfjL4Bd+JBMYQ5
s4Z6egqHdf3x92/ez2QSaHOwD3nj4NyyeKOfOIHVQoGuFulmwURqS7Dn4qyKUSaAgPpZZ1fj/d9f
79fXjz0Ipw48hwgvCn9xpB0IQgHbwuQCp5i76iS4Vv44P6FPse73hiFDGUUUB39/1V+3DG4jhuqM
biEDQWL56xOL1R4Xui3dDIhrTwh7WZPcWwhl03L716X+X1/xPyiC/nTXfxFYHNX2tf/6Z3nF7z/w
h77CD37DxoOhMdvo6QmcpFB/6CsC8RuHIDleLKl/aS/+ra+IMMoGJj5xtU87MeFp/7bDFr/xA9j6
chIgOeIvRf+VvOIUGvJnvhEEOzJoTpYM0I7YO36WPuCfhFCNriwlfZKpdhXTRaczqckyndYgjym3
6/1N78J73mUpaIajuMaHaB/LJTHroh9Nta4MExizvc1lBErlTCRaj2VvPW0AAe8GpMvJ5qK/BG2U
n0xb1E2yWCso48As/sqVordhd+ji05DDLkutfm8elFr8a2wQwzGL18n/vDbMFBO5I5Q44cPGT0Ms
pGkbGzHzgUHRHw1+CkxXyWd8AadebquyArScTS6WM3sp+EanUvKFoXluMq93UUk5qx1+nTxVPICy
UiyWgCs/irkEYpoGnL35hs2kDrVZfLrBef462eXKkHjqCp34AZbfR6vvw6vRyf2Czthaiky2XYB5
qsfFDsIZIpEFRhSvy1yoG72cTG8YdWweFpzd9lCKvvKOQWmwI7CxHMi6Tlt3TOG99mwOF+R+znia
/Tdk6mI8Bkyms542Mj89l86/kLvtnBdFEMpbg7wMmzJ/DV+Fj9ksyXO4Rmb53MQl+q/eh0YS6pqE
W/4FNLvSFbyAEQzkuBAHcS6DEOTfNf5jAzD7yapJeTya2VU0Qu0iPlldyeRhRK5z4/H5SABYQh8+
BajjczHloYdxQhld2KgtYe+E48mszspxJ7a8kgkz91D2SdtZ8bdgWonrkoG/fBOrv2LY0gipzx27
8x/9pYITg7+zfjINrKJEePN2JgsFALuWdZQ6yr+s+oZq2lT5lgwqlje6M76fISLkPV6tUHxEFslS
WOSEa5+oUQDyMDXJG+gtsVUne+t4I2POKTjloWsyXYfNsu9q5W3vDCOGH2gH7Y912O27YNr28Uje
Bo3IYueaIaVpSzKocS6AhuRZzNu7cau+lYFBwzg5O0TVNpo1s+RcvkHyL4t0Uz6Eoh7k8bwNgGuS
3Tc3u71a1YG2jyRRE9WgQM4+TW+1QfaeBAboDN+56kx4DaEMI0Zql3Bf2pjGMA93fJNKxzt0Yweg
HDiDnL5tVt7e5nvcqsNehvMFvo8hN1K3nXfY0Ez7xxBvg51xN56/mYORsKhpM8jZkPLJszs3Svuq
XEBknWDs8bpn7ggboun24zDV+mGKQYovGP/FGzm9rStwyNijb7IHu0snrxIO03sxBLer5SgABThj
d0KM8MfsQrXvi4jm6WqKQxT6QQtRzbPX1T4KRvjVYXF320vlzrOAejHID7vryx9kmOUv1YwzH1h3
CUfBCoLXHqcwnp3tyde2tKSVDEUN7cM2kCqY7Pod6Wt7XHUYjZfrU+Rov05N4+hbuijclKAUqjcf
4cVX03gbGGddgoh3pm/ukBpZX0MFxzRbaczfF7ni81ME6/wEiBYtGNXjtn/Y6kk/1lVrHnjHXFIv
Zqex0wmwAxKPtQYjpJbYAjZwaZwioGkG6h0vbjKNNsa0Kiy74tAPjlRXiwfZ5RJinllvtVetYbKY
ECZSvlKbXAZDzO3wxmkkTckXDAcU1L4OPsA+BfgslA1GNotk2IQatq7Z5HLVDWtGMpO6MjZu5Le+
nKvwMJWzDbwEFWS7qU1ZeHeiK+xvVh0Ch+dtmUfHtqVBTvfKFnXmB8zb70Y/Gurz0ZU2VEN/GvoM
toUP3G9ty8Owz/hweXNf5Vm+Ian65AmrdC6nchvsS2uscL6eVEeAUrJXgUDs7+kRP+wk7KAOJvEk
qvmAztl+DndDyuu244Wf0tAaOy0Li/e7JOBX3TrkFk6fQ99e2h9N26x4+XtBZM4w/iGI+qT+3Y5N
obCCElvrfYnKLrqfeRch0jn8fIZUWnwr/MH6Bi4GtjflUjIeditjZyLqlifDvYEtC4wdn9UjVIIz
BjABSeVbWd76dmMu5z7fXyrG44oqMa5vdop9ccwjDb5Rb5GFj4cZ5PdiKfbvoNXTHblV9Zsc1/Cq
JDP4S86C/i6kKffULDEUFzadcMpMs4fvoTHqGSfWwU5Ybt2CTiRXNYAQXRd0F2hJINQ5iQnw0aIv
LjLv4SoA6Cc5d++W9TAu03zA22vvOCXYcpTZmRjkwXASNWFTBOFoI5yZxF0begkNbH1dkdjw6AS9
t52bWfqfB2NOxKpVbc+OZGaX6qYtIJqMBdpc1xioZtVCR3XWdFO3ZwNUBNqzaS/GS1Ehyob8lzfl
mdDQapKmXEOTqnxUn+1g9VxIfh4BMb5QgKntHgkJkdGtn6vQzFEKvjIyrKROBwBnykL0Xpw313vc
8X3Yj4OD5Re4k3vV4Lw5CrSLKb9gFBC1DZ7idRf7b0Hhd4DTJAqjgw3kdGYpt37th2H97DunuHGZ
28E3uCTLk0urywnqYZjArGeOOcXXBWBpsOILvcTze1RtzT0+JgMbhqedPpv8OUZ6QDr8w9ZX9bAe
OW3j3r7qO5l/VjXIbzoXywgAtVjxB7Lr7UMTSvAhPGmzO3XebeXuUMa7Zprv/N7qziWw9c3crcsL
9hxtmbkQQJ6q2Se3fGcUPyYKWvgFA1oZnkeWdv20z6Ppul1cQLGp6t3lENq9ozKxt8t5nocgsWJ3
oKMipLd6giBd+z0weDllqyy9gaSHMJ8yty7aC3vVTOrd2nGeIld5T/3A3OnM2TBUB8qqc7K4UGdf
i7WOnhYGTCf/vWZyk1D21gCBrrNf7D7QL7HdL+6hwNyQRgLaPRZ1rr/fCgRRKpuVmi+qoIo84mfb
+lZ5RYsZRVej2YSfWjxzotjNBVkF4nMYjo4hT2HOz8r5NGdZCXb1sq2MyAR1Q8WQ0ll7pEV9PwXP
i9vbMIeonF6msIScQuRn8wRZWUJYN1WRatuy52QtmvaaTb38usSefu9UU7xTzW7fWlUPbxGAIbvQ
cnp0LpNmPmXIo05Z8yEcD4kXcRoE+XJfhXn5PK9tlKeFohxLDFRU7AQsNK+mVnmTYX4fvG6q3q/6
ovLxonBNHF/KcBFooEy+iIu5yplE2XUhPo+dHu4Zow7d+SDb9R2dWjln9KfySuQKN6wJkPWE56gS
RDfHKXFRtXYSkjHxZdpxRspcYt4v9x5efaoqFwCa2RWUM97hhkPT0TbWyYXMj1j3sTfiL0qUk+1j
il7IFVCzGFbxQo1AWIUaKBIz7GHmL+USWDqdc8VcUxYTvIR5IbY5cauKgWkMZ6ZmJJ1jW9pPe/yJ
gGFGnwBG5omJePllAOyXqdX1Ob5avVN+6a3N/GAK2hZZ31A6wQL3VZw2g1VdNV5XPigMj0fSAqCV
dbIWQ8IZX9xWUzQxC7Ml9Ki4X1f4wu3KT0eyjG/3UFTuoWaZ9a6yXtyTfz2xXcDcKQOA/hJrA8ii
2t/8C/yxvWecEiUb7LTxCwYSAu+06/AZYJ/E0Lk2OLFYVBpsemLmxH8oOP6/Df4frCX+rg2+/zpB
7v26/aURPv3I/zXC+AL4uOIxUEbDB53pT42w8xsoMKapQM78gaHAvxthS8S//Z7lB+j5x//8dyds
OeFvuL2hguQf/gywTP4/G4Q/hPh/Fwz1V6wkIJAKMiYSCYQ3J537z9K5rcEdwwRFc3CL9rEXjkoC
l30VqleY/enG/HHlP1sA/OcrnfwMkM8RJHBCwP4ERXq6CYh1q5sDBdlGnpzt35PJ4R2GdR7+KwDo
X1/qhCE49Pl8w9/VRn+6lOOhe3EWvpRdivuynavUEv6nccrv/v4r/RVO++M6LrAx/pUguT/DnCAZ
4zw0MTG+qzO36bzSZrIfiCsZ0Tn7JCh/+fsL/hVP++OCJxg8RGgb+j+D4ehGvMqrYYD7/dTexUNE
41RPNxazgLOmZAgKxXb+B7QaE8FfvmeEUIBnhk8mTl+/ZBnl3TwiIoDZSvpkeI/+p/3Ryy0/VDBl
zvG6iR71Ks3t1mzhwV1meQ7Vqr1cJVS+nNYi88kxyXyoU19iSuCzmgndpQ7t4H6HMQ6DffKvy01N
F7GNuk3Q1j/WemcbExglz/Pc5unexZVIukEuV4h7okvCV5pX/OG7A0IxipqGgf6cTo1cMhsXCCqp
lo0/3/UCg6AJX7WN6xx0mMVLZjNbd9gIRt9zO/fePB4dFMl9wslpalbsm9SyXYd5t6B7ad/LhjE2
FKPb/2XvPJYkR9Lt/C5cD8agBc24CYjQqSsrMzewLAWHBhxwqKfnF81LY3fdy2nOntupnooKBAB3
P/8535kGrzjnpCJuMZMAf6A1FlwPJn1L7oChra3l7EtZHXyjcsl75dpXwxb+neP1WDzqaUxcVzGs
X9huvzaeM+xBZOdAerDMV52bH20ZjAeMop86DQaHtL+pFf00ZGwqW+NTMod/7kZ29Tt9IU0GPHj9
TqCzZeA6E5vhbK32rFl+htiAbUhzFXkVpv9c4Mos1L3DPmvcuf1SfRuJqIfp6PYXUTns+5hrYkeo
Nfk2VUP5ZOA1eGGQahyhFDmRqW1Ag7FgfXM3SyN3pDfU+WRoTBArtMtiZrhP8Eyy/Pvqe+aujOJF
aryQkVZQ/tvUycN1rIuL28ryMNVVepS5T9pk62EiyGDAd2OV90Uls4exovnK8MaNow3/40HVumZQ
QFlVkWxXJynzwmaUjP0gzCsTjsI0jM+YmXsX7lMzG+wOau+Ek1u8Z4blkjXy0zbcpsoNN3Grqdp0
6xR4VvNJtY/EP0tW4vuUGpzcy3pQB4CB6MRilC6bZenja8s5P/WDxHWkKJSw63ba621+nw/eNoT9
pn6MvAJONN3gsdfRL7qdZUnskthWfypdpyc1zdyjq3NxNxy9SY6Nj/LxchbTrgH6T5aAXU5Rjf0b
NsPs6E6FtcvNScQq0ITHcGbipDY1zc03tEXWOs2HYDGcV1QfCoU7t49F1pTkjbr0qz9uRWiA5H7T
bNzWPkbqV0efGFv0ffWxar4X963X4b71f45kvACw5N4b6gW7VHdcX/Kgzp6ayXEv7mQHX3A0mbgj
XJ/AjJ6dglE0V52nb0FlMPQv1ib0e0Xu5M4wcmSvkQq4Z8FIHWvLnP7I80zcLw4D7W31ynOQL+Wj
5gzDG1EVb3y0OcMzcOWfMXzXBMbO2FyDujiMzaq3ydxMI8S6LdhGYiFCpu2TxMDbk9o0+/7gL+5S
P066WYioh3Or/2gIgVcJm0CV7nEw+s0+dfwcb0hgte1V6EN6KC0ah7+UmMMNPHSV/mPAMeslqz5n
a5zl7MNIjbdldmVJ4Xrj0yj9MF1H+wPnpTtGi7l5XtKUtNoxISQrdXLzzht2buY/6GN98BimO5RW
2OQOZdDZmNuDlf1k4/CP/STUpbCPtTbVQMFWejEatH31/Q3QfLXa9XwSzpy2pyZYp69NrdsTKpG1
fNYTMvqutzkthQQNlu8KD/22V5xBXon5BR6DLzGCzBnWZ3z4wnopShxatEi4mgq92tzEEZsjUzLc
P91yFgWnL3gfVvWEDwbDXp7SvFrKvd5hYmT6qYXpMF4cXQbRmrXYGQbg22qEkDxNyKtoWV3Ut/Mp
8wXmA8UNRxDx1ZpyqcK6KH7ZgswUshNw6p6ZOltUd+E/7HxvZ2vtuM8c6yQbThglGZCzplzeF1yP
ozZpP0njTZfe1rqHscuNUK8UOhadUYyY53XHzf9MuJckIowaaMoHnc/bGwue2VEEL4Ma7qXrHtKm
9nH+aT4tyP2w7zL3lGf+FK9KNbtbAvHetNdXhPaw2cSeFSj2e3n2xvnsCu1Yd94Zv9Ir6AxqZvp8
v6Trd6c3Pq2p3xWjvTfkdEG/+0L92PSFdWiPxHPQXY6aOOCcXdXn9JGR/dilJr0aWUbvYdPuNxMH
1uRur+XKY0PPLoq5t31WucSzU15ZJZGj5a+hNfathWfd7qK66p7bvnpsLDroYH3sZ9fa5x6JE8W7
AZBcOkSYIY7exEGtbAb7bmrSX0SxXsjR0qHLTRI0j52p7jrPlHErgq9SIwQUcBoH657WSTYMj37H
fTRtBw9mn6gQfdd+IrYrvi86xFa1koP9qToSv70TRGKrXtuuG/FqTrwyK0TEkgxZmlqh0TcXx1ne
4aEegDOH07CEtAKG1K7hh6/BPoyf+P8jezMuolzva1sinJEk0laD/WaHI3Tsk0HOsVd49+Mw1zhK
3busNVn3LXV1MC0/2x5pxMDf99MCJ34uQzAJ7bX30wM6DfeRWR8cRQsa4ZWdV63vqYMkWbjVaZ7H
2M79amfizOJlSZ5rnrD+QFa09wrjNKEPzd2tzexidJL7ovXJOHnOujMDII1+pe3o9bils1CKV/mg
iaL/CozYDzvLlvcq9x6sySblli5We6k2qMomSNgEq/rJzil44NyIsbGsXnKHraFeNlckrWxfVk1C
iOKob/7ZGcQnea4fjaX3T3jf49UTeE1NvM/UPU0dyUkkhueg9s9rn1n3Bd4mwolacOAD+PJFE3vp
GnXS0hNv1FCFaC1d0/WnjWcv7B1XhZyBaW0UCuvpwCDKHQ3v0fSK7i7XsehUAEJ3ui7vQBcSdcR9
+KhjaDwGrfOGkYpLNqznwCvSxK30I/obIfpuHJ8mqdKkbfs5qanrCjZz/jS1heCVt3kntc4Pad4c
Vow8IZmx7VpqzrGn7eOQzxsVfcMSLZ72YbHWHwxFCrDG/sYo4rFZZqjSZrYgfxbFO5bREOn7rqIL
6E1wQgpnWek7NRBmTuenpqbJYFT52xi4QyIX8ba6fCItD0O4+MvjMOWvrTE/1b59DuYBT5PZCm7u
dN/NpnlneNp1RpoLhctAox3F87Lqd4Y1Ha26ewys9aRy7OeGXGh9ZZITBaKZ9zhtr2hSRE/1+gMr
9Nm1JWAynIC90ySrMi82/OduxQJOLxwslKdepK9V5T4BGr3LSnnxKvFQBmoC3IimtW46NG5lhSCu
v7vI1ytUHbv0j8EoD9Tq7bfevmg8rqgRa9IO5ZVBy11VgBMCCXnXThANlhpfeb6fRsT3/FbtY2j+
h2H3T9lq1CEY/vsCexCz0cQsjXs5QJ/WvToyxKZdXL15GTf9W2O4Og0XuM+1hSagiijobctyGkjP
sxWc95mPqAadbCVR1EiCsqokVe1K1qXtQjz1shU864OUvAtbZk957lhPXj/eGfzhDieXcRjJNoUL
JtNd16HrjJ0CJdCZX7TBODat38VkWrxbJmE9BrNNdFqaP3SfH7FEEg00G4tqqX2npEtPnEy5JxIu
NA2K4Qs+tGfMnVro5VOxM+em3mGpBqEp4XQ8kuPYQsf0AnDN5oZGQ+KURP73KWvTEIfAVbmzdspn
Ld54tLlVgrehaj4W2UTeUGzPG+rYDuKHznCSxWmAQZB0c0Cn7FR9dcYJWEA7v+PzutYV6w2sF65t
VzuhZg4GluOhjcZlKH6Yk/fNHKv9Omhn4tSfaQOVHe/9Pa+p2Ha5vFVWjUnnlsGud40tKYSbJfIP
ITqbaP/zWFw698j356u4zV2Rdz+xWp59nRDq5C54dXsrD/OBaTYBKXFeAooe8LmBz6jp3yJ5PZzT
abCTdoQ7vlVqKHZ0wzcHtyibfbu5hR41egdACoByZPTUamJ0/llvqouQosVNmMp5ZXZNbFZ9vx9T
5TSRqYpuZwz68oqXbjkNmeZ8z4KsfCkDkkIDXj+civXzBkxgt3VaE80iNS/QADiI6KOLht54BqFG
9sd6PczfGsk4hCoOYcS11frPuUkbIP4pslM8i9x1WZaFaCztTwLX20Xrcud1ypwAfVxM+3G2NKL6
Nb19a04s3xe3RKNPPC+8WUSeEF3dTwzkywGq9HWzUpHMul/eVauZ/yzU5o2RFQzuh+YGWqhszWF5
YFsdjsQSR+YFwbHxBcIdsyYqVhWDPwgOpr/fmoZDU2bU5kWkS3EadQLj9tz3UZOP20NKiUmCr3u5
k2U7Po/j4Nxb5M6vsgze281CmmXW9zOtDIMC0nzkeONmEK4AW4dtMLYXyVtwTxVOeelk6T7LtSli
bLzO3dho5a4lVJ+kjNCiTkPyTXVnumfg7r6u07CloS0Uh6i1G67uPHnnIaeTAgP3kD52QVZHpdFq
oZUyLdpNvfqar8I8N5phPCIOdLSNQqe9mludv2hZyfY31fW5D0snLRPuWO87M7E27lhAvy7chb88
T8kYdIf5jXxjddEJTYfKXbuzqCk93UmnYG9B4e6A0Tub6wD3rd+dynkmpphN3qG30/HqpMCDqlz/
qYbeSzA8jJGdCv+lWBbrvg+M/nkmYBetw8z2rDaOgKbSXTn5P4jvMOvlRXIatoAferl1zuFhX88M
WdSTdOqbquEVS78fCrNvouX2S52Y82szo5lMsGsyH2gFJ5V30W8Iav9XM6wWcFvf4XZ48IS5ruqq
231uzFHvEoiLvBooFHWDK0M7K+5XMnIhdQUu5KgKCDeKl2ZcB+mk9gOFGMbX0Sb+uruNZ7FHQJh5
qu31Yjg2L9d6Ho66yLDWm3lb7kez9782q2Nx2EL7t9O5rnnFtLHLv56NqLASRGkzMYyqv3SkvGJm
EjRtL6T82rVXseNjcDV64kmqdp2Ezvj5MOFfLoBbxdK6QUvwTbVz1zD6wlsN7MMOMReOETqhf8F1
5ZOpSR/6md2SsWAV5tS27FsW/i0sCvPW9M3PVXa093nVcmKC1+058j+vE5ExfmD/SEm0u5vGnt70
ObsWw/Ju+9tPN18Kxl80YE401hANFNZJoOtPkzw27GOJb82c95dpBFyYTZclW8eo2gwnWYB2xFOn
1ImMorx2oz/vFTHXs8Aoc8oLwgnaallvaeB+X3ig95numJHNhDpheKbiPFVrTFXxS2qyC16dW6y8
CDhSmHTxdUsAkWFM3TNMLj90HGreZe11Sdo1klo1xxU7ggUslsRd7lQdu7NvJOQbtMjrVnJFzvYt
kIJbz170WxjeTVaj58laTVWHtXAfHds+S2d1Y4LyF/495NdXjEOSG6nftUHbRp2vH7e89S48y8Sz
pMeEEfsP41Fh30NhvltyAhfC1ccks5fg1Aezgb9+XIuvQ1vfwtIEvcjGV9+6G0rMpeg7xhc1kZwu
2/2y9nZsAy4PM92qo3wePnN6vRPhN21I7aaWiDTLj2Lz+/u+VU9MLN3Ik9nrpDNG8Na5jGW/fhDY
shneTmlcm21w4IH3oFe7Kz7kgOUaT2NL6ftuwlT/BnumT9KJCogFoWA3+9Yd4Pf1jqQE6T3G2RFn
DHV2Ssa31lBq7IkcZ02Y7eywRK6QGLgzM53IrMT9viOlk545qX3qZvlLus2ZvAQmra2u7opl9a95
kN77DvNPR5rTu8VI/BiQ1a127WQxtDRTonnEuL44E6/Bqs4eu1HPLzANeattVpBMeiEOvu3o7wZv
ZlAmVLOOTe9decfTGNrDuOYcU8WsBIowgleFCwbpeJWec6TeWsWVaSxwn90gHlx/vSCE1/cFxQic
dIrmG7Va8yPzfRrDisAp3p2xKeMOA+0x5cvHoO1pnzVHe96h4dMLX4v6ZOqrl+gEu54CODI3ZxYT
+azW9C8+pCcsI5aLdb5Rz02jWWcO413cSq//mmnZHBpa3+OIaIKjRvtssbO3AmWzoMV7Z+KCp5C0
9tM7zV3IWvX966oI8a5paYWT5XF3WrKLTNME3zlXn+SBWYhbjfut7l8326Lep9PvYaKQePcCtmVe
3xSE+Ky5yqNyDbxXky6yiCFktl8CqZ1g01a7DYcHKkT7JXBLQ2fjuDTrIqK0aOEF+ZgkoI+YpEkt
H5L79sbtUBwGCZFinAuTCXobGDtzYg8qeDzIiXGn2OyUB+Ojttv2YI0GqrPFCI7n6cFdiKELv/YT
VSLYF4ZgKOZ37sPUV/WdLa072TXVsNuYfUZBrrtHrc2/4GH+Yvh4LIYG3MDUkskqqcskUSx5S3BL
+DLQd9YE9nJ0X/ubR6ax6fCut2TjmDiXzTFQTWwv3btX+IcitR6s1f+ol+kbeymHPW4x7YmijvfC
Xn7Y3WYnhT3UQDI8zh3D8E1klAqU3Xq8URWirtfHoyFn54FnTl63thwvkjX+UBfGEHWQbQ6iz8CP
dVaZZDnpwgcIROVpnfMr5ZZfrX79JDOoOLLReAXSYHiyZxSOfswAplXyRvEczftO1ewzifv6uIWM
eWfn81mZak4apwm+psO6fHXgkxD48LVrq9g9V7nN7Bx3W0YWL6zs5dmd/FcKfs+tUVZJVcPJLB2W
OJkxMV7698Zd+8hMgUBMy8nzxIFdQ4Sie1kJIFBRykJaCj3iQHWYPPU8S4xTix+RtnxyO/oMkeAT
h8bSKNfbq78xPiaGHFkwYcJG5vnjTNANBTyS/J9ah3uxUP1xbvKjtzh39D+/BVI/g1YIO9uEfFac
Mpqe/a2mSUv3kwpPlZ6rg2p5Xwb546Cpl0l0X2SjQnLtB0TVRCx1rNBDgno6wTaKKjqQsV/+HJkQ
DIaHhYjqQG1zPsgdRDeMc2Ww2hKtighpxG0m46Fdt6+FVx+2ifiRcIiYr3HHTr2qtLPseXqb4Gx5
RkJAZgY/5CeLtuB0HB4IeySBU7922FRELt9XMr0Dcsx8O9tQRZg1AhtVl/BYJZDMxveJeL4szWe3
H3adNHEh4sWlJcH9knYqdCisr2zFXbRFQdkna8ksvxBE4pD+XZP1DeY2BZbpLqt/1FbX3y11MBxm
s41YNU6ky7u32bJOxF33YpqPtmBZz9PlmGVY21sb72DJHqGZLmPb7DmZcq+m1qUZ5yOKQbiIIZz4
l5ZZ+94VMsqKImT9iOqme2Ac+uZpvAb9jEVbdy/AdJ6aAQUJKw3aSsPLOx0TrzUYCxj8GAqcgHtZ
vGEv3ClE9HgAq25RCCRCXCqxN/qJFpTNhUt5DZz0ZRzlqTS/W7N5IZiVLHn5YM/2uS9UGQEhf3FT
wsy+QF5e+EuQnzntBAD8VZZdsqBl0pTXz6neX6sV+YsV3RqB9OGBINGkUxg5W4+ZUH24BR9rrYUV
D1/G4oFAqh0Ws4gtiyCY6y4XfDNXaqB4X/hXyhrP1dBH1Q0lqLXHJuXcr3jGgoXJ366blSTVWz9S
6XixpuJjHtTDmt0yVuZ4MostFATQnlDWV7YBVdSmaoxdx70Cxlh2mnZTMCUmzXZaHmnVQdeGCWNv
Y/HAgv9Ij9qVMFqy6SUKgom2xrcvp4XdPtCYqRFPfd6RVvUm8GpDDLkIw9Os73MRJJ1tnEEhYVIG
LEfNiXjAinuxrbqiRmx+wrjwLCqA1IV5zpU+hfR2zbGi+5rYK2/TVMM2K1pL0eqlH3IIXgxWrBOH
25iqrA8LcAqSBGFIW71Km1cn1oktKgfvbJurF2WV/KHPitVF/VrEcoS3cLTbIFqa/H0S3iMjoy+m
0/hI7+oDruF5K/3gyDDixeat1TEcZMh5HQPxbZ3Wk5iCJC3chzWgtcNPeV0y7THyAANLGiSeIZ9m
B1XBnIM8NPLl3NtAJst6nwbOF3/T7j2TjXJL7Gs3ZPazypshTOUYYhK6zlP9s6D/e+nNfbdo94Er
PoNh0kKElyOpBReryJK0fPVZa+85nJCxKs9OJc5psDyVbv+koPeDwBpOTTfcsf59tHlgh67hfwGB
uexrc2T/5PlxxljwBqS5h8pxIWBc7lMN8pjT7+Z6OdeBuq9Es3GwSPWLv+n5s5FxENdUsdxtG2O5
2W8zdhqTqZ5pDn8pC6qnRIpOUupaRqE6R60jcBjj6AUC6iFlFpfZIO9OM9BdJwm6+QPPBc9HdSSm
7u2zxfbvKt4hh7H3DJozGAzSFcJOH9fpuvPMMSA6imPZVA2Kjy8bsZ/Zzr4RfKUCVXrBds7JgVxN
x4FgQJyzT9peE7EBfIQtkO8SzcVTiYReHsqxEs/1lhbfSsuEmrn2yD4lkEbcfqkeAQcxn6Y1d0jT
C50vkwfZ4dYK+HOaAqQYzZgVL6IUX1CWbl1CJPlbJZZUHohx2dYOT5l61+YePpNNB8yD0atuDpfA
VyxWZmke+Lu/qSo1w7Ru5GPP+PDQlqb3bOXB9pXeqVuv9eTfaUFvtCHCkYwDMqPRMIEHFLJaHtAO
rfdUE/rHjJR8oOMQI7ZTpV3iki8IC+ZwVQyyomfMM9ZJCjHzqeeXAc4kyjjt8Hviyp9iKopyGDYe
yLVhU5G7jDC62s5iP77y9gFacXbUYiXME0w2dmnw5KQVnXX6wMGxYnORY6Q3rcRAJuHFPs1XTIP5
1V8dl9+oMefXqgHkknJ0P03O7H+KOmB9Nm81eKWyd76vpmi2q+ULWQUceFb2MytZBdp1vTFcCJWG
RqB3h8Fs1Mm/ES3nfPgBMuPDG4nS58gHMF7K/kXVtg4OtR2mS7CU7XHdVPksHZTVbs5RZRBWo00a
Rui1DpAsZil6jfST8qJkKomC6njbt4bh4LwTQTAfF22o9t0ATmYEH5tQ+9Cde6BSPEC82vpMj+zW
uGsR3ZMF3e0poFrsnINCwJnwyGzIehL1xj64l/znOraeaPEbiKjstr8uw7IdK6tEKINoMkTsYafY
ySoUddAO8YiGCoQKrYmGKPOhz1P/CldLu1tb0bo7Dz4bWJd8QbpoyZab68zMDObQ2ZaUth+WOb2t
JlgudjOJgbscd2IIHqo4Q9ApHvXW++il2ScIQEMCsaTas3cKcKk6db7TWxZ2Rar9Tp88qorcYuCw
XdKoc1JOGTwHYxlgulPt8GMzwAzcfIF1QsBe3fudXnNcA5cRqc1U+2kOsLB6bN8443v2frMHObIt
KJimS5HxosGMal9TudgnQnXjyS67Cndrv1Gf7EI4nZJ6WYqDYgIqI7iqKXt/U9ovRpeZXeQsFh5A
uLYz6tsW3Ne1IuwAdn5lxziud6BJGGsZ2fhmDEYNwigXUeBgMlzG0blidWz5OzX3rksHL3LwRXNN
1xq3Hf0Xu39s9DQ4nTJEXBgGtcfjsGDWKKiqYNHJdDPl1Z1yqmir1HgL3MIVbxYUVIgogilX5LmL
bh3/MQqjN8COFXE2UTnAqMPPDOZkY6/fufSLj/t/lHVZDHCLBBoZaVRAcnwsqFhQPSGBaPGapRbH
4z98Q//fn4c/D4/U/70H6OGnVH/15vGf/+8SIP+fLpUct3IXTu8UCxB4+4+Qmk9IzfRvdT7wxPkD
EzNb08pR/I//pun/xJXnQasm2IqLjXJP/nBo1R9/aPj/xG4GwPrmg8XTR5XLv2HO+2solMoQR/eY
uBO7wOyve3/4sv7kYxNOyoFdFlnc60SzutbZ9q5Rptc/XZH/wpj31yzcf3wK9kNm/vRKkrL7qzFP
Mv/CvQ87a5XdkwYypQvyTzztVxvxM4Im8KBZ7a9//Zm/Gdn++Gbwuh3PvdVZ6vZvMXXqInA3i0GL
5nR1Yqo7tafMV+nFGbbPhTzMdWlM82+MbL8ZEP/4TB9zB8l4oom6+5sBcR7LbGW50BDF869GIEb4
fRn5UDgZ/+tx+7789+xn+/94RZHyyKzT5wNX4LdPMlqHLj5/RJBehvm1bWAGW7CmyapxMFmb1DhY
+jwm6GDV8V9f1//0Hfk8CiNMDyapztnv5uT70x0TbIXllLbZo7gDs4taezSe6dS7eXJSU6i/uaL/
6f7k2SFeqxsg9y16QH8L2jrE6LLBsGXsMSoPu3zgDW5wgv/X3+m//BQ+ycPOhsL0+3caV2+tqsKV
MTy99Oo3LOykbv69DgkXiL5nAkjmSSMFT7HH7cr+6cpZTWdBv0klSOJmfQiADyawAv6u+uj33+f2
KT7PGu0EbEvZmf/1UzpDEB+qsiFWI7Cotjbm5xb2+wlOSLr/9y4bH+XxMYatO39QBm6P/Z++UGlh
NMCjPsQrh/swyICmsH32/sZq+/uPw6fQuED3HdfNp5v2t1tAUsxJBV83xEDfvEhjU7eb1y2L/+3v
4pvk47EOm0AMfq9RqiQ2W7Prh3hmWw9wCo8chTbtv/kpvBh419v89bzYb5bev16x1SlskoUFCaOe
g16RdguRp1Hr7b95Pdz+nv9TdgDDAgPvrQ351ppo+27w2wuXH0FOKuh1Qi3DEt8o3gdT08v3zPaR
s31gbH8Tw/+tKZFPBCzgIJexMjG5p7P3r99M1G2jpgnTZT4UANh62HPK0MqE9pHiZLvdZ2bXwf7W
rhOvHCXPpl3lFw9f3N98c2LWtxviz18eDAr3C6uj7thcAu83DMpge9vkTfUUzxk0irAFhwjceto8
lPWi7jrscR2vmggSlW0mcymD+vW2afcfmS9nK+f8Ofu56vZQnZg6L8O1X+Z5e3NM3nUPyMV+fYL3
JJCtrFryeleELtjIwfl90payyCNTunPGmcfe5KEq5u4BVPI8Jc3cyQs4TKoHiOku4DvNrnzB823X
B+EOmH/yDHtJuKy5LyJUNJNq9VG5XqQTseSEMOW4god5Xn8MqSy2eBrTDQ630Q9LtxNunZ91lMUS
qUDDRjOU2XKmA2AOdjoHtilEqINUJ+jfWO+MEj1XO5tWOfoXAt+lE2WZpi5tDgiTAzUpqnBw9PYL
iKp8CKEodXHQOCmRbdzh56Kheh0QLaEdOEMm4XWlD9fG4Yz4uIGttneNX9cehd+3B9ctc69AcITD
Fm7KAKuMugCArq3GmijO4kJyt2blfR08iSvNNEfpx0wHdKYxhkCRd/AmPpR25bahJzX7bLPe+fSX
oq5HujPiL9AG4sBNZpnUkQZ91hC0MUmpDfgBnYjQwbZwMFq8J8pyG6bqy+1v0cvFlzFRuvWXtkmk
Ft3OGfuAfR2+F2M/b2FOlWoGk3rJPoQxBE/4Sq0PTcxeszOKdQKRZZcQjQp71ue9Xprk8HIIRliB
um5+hwG//NrshvWZtNab6m35mRMfTaM6h3SFRyxTAxmhxX2jhABbdZ8GNvFte/AurryJAkgM2j1d
oN33EnOWOIAV1ymhJztdhW3neuTsi2I4ZZx9ONl6Lrdk2nJzYwMTQ2KtLUF0zJ0tzERPv5O9K18H
agecvTW5Ge5gmXc6o6Q02DPAcSnmM0GcRynrhbNjEEpZyjSKeq+VhfdBXVn3ptWr+xXqFFm/B39y
C799DPR02K4qMFql4tEzmz3spdkIc2EGT/xkpo1SPpPILtkczbsmWIJXF8bJHNfawCE5n1Emzz4M
52ovPZe5YClL3AP56JOWNkunN6JUDYxG58zxQO2mqCEVWVRtZ6+ruV0AQRbYuaBojul76W/yPsuW
WfHbZO6Pzay6l26k/QFc4LjoOz+Yl9vRtp8+tFk5ZOA6HGoraDSsKdJD9kRxaJ7FjKhDYCzt7tvW
JLzdjQbDSBMnNHZUQ0wvHug4ooN+EbwA/auc42Kp8k7I2p6QYGyrT6qq6curNfv2u7ZNxOyNcTH0
M6brhfCXdE0rToEvg+0i/Yh23QjnStuG8dPLu82PFKCD0+yaZhUGgkBL4hhyZE4VMFNmPCvdIbv2
t6Nk6Oeb2nZGanhzAhcBPB3U8mDnNg0tJaPQUDx03FFnr+StxUwWE1ocCI0IaqEhq+CAahjLq0Yb
f832QlYVg2aO26NxggnPMIZZZuT9egKsARbJnDW5YACR2Y818PtZIofp9tXpOvGtZUFbd82IY2W3
OovzU9lT/WpJpr97qUz7ffVt8YHDNn/djNF6r7YFnS4lHmlgs6HpKOpEtjxXBN6Z5TPGw7Z4M6wS
E2CHoedt1cTOmtGivsIEeq9ma/02r337hOumKBAu07HftfPi0X8rNmIBpHcrO7ZaM33RrSA3L6RS
V7CqogzSHVdY/96Cnu5jqgR4eCqeihnnrAPSwc0H9xfHtAoTr2Rud0jtFcdQ7WRef8Sbah0mKAq8
LmrRf62IbgjcnOic4drZ7U+ZK4rjSyhFeIoD493ZvO3tlv4IAM2ZXbcrNRNbnMpyGKiFvfI0ehbk
6KPfTfaee9mzSRf3y+emzwN4RPPGrnRWNQ1nZenrk9+U/q+g6TubFzJ7AeYN+aZFOI66bw7vgB9a
UQLOBJLmPpr96GREb2+x9ixgOL2bWIliYrsDY452Eg+BYYI7SBcyKrsWv1qwmwEQf1PjoOEp8nPm
66lUYKe1IjDw+aZG+Zxyz2dYQk0NFLCsMiLIVqvqcwdY4b5EscNubLktcWRRqSpOBbh2Q+TWFDl2
1mIf9XIMNEvemw865YmPlkO+B3B6/X1cJqKnmoQticPBX3fbKuXnDIGatKj6n+ydyXLrypVF/6Xm
cABItFOwEyWqIdVrgpCuJPR9j6+vBdqukkiVGNfjCle43vO1XxJAIjNxzt5rh9LdZMN96kkvqmeF
C8fSIXhAvHtdYJJILw+4R0I3yVsqNwmOjkHLFRJGAYc1jkJFsDon2glyoFn74U0bp0AGQAgpWxkM
Sz5hPKViCV+mJsYoC/MdhAT6WKrs6xqh1338aYNBIKipyjRyISxp2FQNRPGlyqffVq2xeUNKsRXg
rZ0x6GcGoSCPVoAMAVS+ggO0ICb8IcbUSUvYzOh1+QBqPylkCQJH0iYrN1qK3uNMMmLbg8uiC3tu
lHKAljaD7nhRmYa8s2KfV3soDfNcQVUMy88f0muljjCkJtS5kZM2CMmSOhbGZRELc1LAY0XG1aq0
F9BOEEbixHe3PVschLy6kS9L6EqaU0Rudc+ag/eV7d2+CjtZwCSk5vZRyMDx47ysPgwxYvkkVjoc
Vogam9sWOQzhe6RIITS3/Z5eBIYKG4ZDJ72UWjI+kV2ALGvQmmrnigD5edFH+mKkmf7CahFTXG3Z
p1JDgf4MlKF8GYyBdHfc7jUpBm6tPULjUP+MspudNfQP01keqepDhiSUnJQykK6RXBmVYwaQszUO
8kAYPflNo+UEJJ5/Ng1klelAM1CT35RKU24I8Sk+OOFpdJI9vb6X3CKGauJyklG9vCoXtWW547xo
gQLAvtDEVqld6U4ipkNZ2/QhN01pjvEMm3H7NiZWV8wbteMlQ8Mard2itkJ0xzXHv8jSUPvUVDo5
GSvNOsVj4rLbutGOz0x8aEaYa7f0l4xy5rpjBoOllPEMW4aE11YDc5TO8xxjk2MLtQCM3dnhuip9
kPFBRZUDWipSJyg8lnUTT8lQM05ZRr4YNTu6C6kFY1/Dc/WWqGRHOVAv8Sx2RIhN6hO6XH7ZjdTN
wxCagCqGFGx0V1X3dZFYl6VGJ2NVSIUbLzQCQSiL71GJIPLBJkqcG4IFjwqcorZHKwICUkEltFLs
c5zN036htTZV4NqHv+54URUkcz1DHbnABwLAsWwM9CD6hHNx7LrUSAjeAx/p0/YPIHDyGhCk4RYo
IiM1Aqme2ZhJiXaAHFnDMr2uCXuqHKsLOYjh8OMF4O5Lb/IePgkMKbmnnGxvAe0Ap+z3oEp5Ylaa
iYdwT6f4BAM5jbJlOYBfXhD7AeySDDE/W6IkBIIp9kBMvp4U2ekmTiaJ1yAzhaWUf4o9SNMgBxWd
rj6QPoMqiR6rVNoB31kTg7Mw22Zyq0DmzPaQzmIP7Mz28M5qD/I09lBPbIKRstTqCfY5jNUE/vQo
1y6jojB3nOdAg7oTJZSoioAYetJ06DdOGFH06wDWYDulf8qqLTcSVYFsjtGFTqduZP4H3IL0us3K
6kmeOKXcteSDtmqh0mSm1+RoE9N0rPxyh1gd0Km7h54GE/+U5oU6QZ8nLGo6CPuKbyBgqYhhqcl3
e4iqtQeqqnu4qitq+och8J174OzJnWxSfaN7XpgPLklD7z3+CWPyyRdre49vjQi9itce6jSWzbjj
OuD315dqM4FfNT8yb/M9DhaVKQpufY+JFYGbviil1mFbw1iRo/nXydOqlNh+i2U0qjM7nvQ5GWC4
e94vYLShlPafUHI5+kY2tFpjD64VfMOxxO6BtkXRhRtRTphbd4+8xVc1vOZNZ7UIvcLmGcdX+UTO
BaDccVSHd6+Xwef6E0k3VSJsRkId7giG6TQHyp6aXdQ1IJhF2nrWuzVRecUe0DtoavPS7LG96kTw
laoovvYGXdxpE9/Xx8KJANgMixt/DwIWeyhwzdfoma/B5KDB0Fczqa0y+B9l1j/6e7RwkI7oFso9
cjhvK/GnYSbwNRJMdGITPs5r4EXStTQRjBELYuaom5QDbbuHHFcevGNS5Wjhp13Z3Q1pY9614fRm
JsT+fFoTL7nfo5OrAZQCR/EJqVzt8crDHrWM8h+VPpiCdBtqMvgj05rAzL3XdeEsmXjNJJCnb9Ee
4kzqLppJEMLoFyN5IG9N2UOfo9QFAO1LZvpH32OhVaMEER0atUwPsfE4h+g4JV/dPVCazof9JPaY
aTwBIKfR2gJoZF8gzsMNoFIPnckhgswXWNVWCrZaTATrbg+zLmKFwNtwYlzrOTq3Oc6W7EnfQ7DD
3NLwfWBPURcRbFwCvlqsOI6xB2jnUA/vCbE0thA+AGyH/KZonk3c7RwAy4eNjp3DYBY11+woILpZ
qJNrvyiH5xHwyb2Jxh2wTNIHn245Ib7bPq3/iIn73bR9VOG0mnDg1h4Njny2+By4pSju9/BwUiHY
MktVu+1gfPmzcuKMAyoBOY4BsH0xJw55I2sgyT041jgr96hy2aqB2mYWHealsYeau0QAbkjEo3Zh
cNyewsEmBDqtPXDo9R6Nbu0x6fSPOCPYqUHhoqwB2C0MNveBUBm8gDB5UV3x7jbAd9Qq7c15OVTt
LdXOEEeXIrE9dz09q7koID07rVvpvMhMBpw3Fg6rpdlXMaY1idC2+WgkcjzDdmXWfGFY5ofJF85W
NoP+Q5LysJohUumCiU03VnB9PUQvKgKwEZ5zAs2paA0NvWQ5hi9uAYCOoMIC0pPREIRTqVZozGUO
/gh0aIXHi0z4GGUbvmD4WWYdwykNC2/IN4FdiUsDFs29Rk5TKu5qhSQr9Z5UA3mcd01rl9gSmt5C
Hz7WelBuqUEgarbDFD2WyZ8+msUor/2IvBAqlmXxBoagV9DyyJW3aYOKDdFK4kLHY4xsQUYNjUXJ
n/Lc2sGiwJmTftefg+02goVh1BLZEnDJeBvNPvxDrFgcz8IEpeeMrInUJuEy5d/tdqKy4YKVLyWk
2A+SPFHy1XzIHsAUabdhlVj6rDamF1Xu3eCxj/zSpjqYoRgNy/5TtSX1vQ5TNjp1iPkG0qy+QgFU
8alPukYYR5xndCwnsYKUcKYi7iOAyIi6m1r4N7WkgDYivKxE/CAMciUxEforvFbaU9+QgbOQe5Nk
V6w+STqDBThZGcvBh89Aqhz7bNDE6dozY6N4UsLGkjf2mOrBIkO7TmWhooeFX03hSYEjj3ECTfvr
yNqhqXKA9KxCvp3zCSeFgm9C1wo3SZjCBJ+PRLxZ6xYzJV4h3UpcbWU1/iTzrUioUvEpeEjuCU33
Z1km4KoVoW+dd3lnl3d94DfZVUgX35rrmDapbaJFqepzd7T05q70ux4VUS96zG1jRB3Qye1aa3CW
2aN7kfcYZzflkLTE90pGalXXlI0qJCtDUVNwnmWDJsKbssbqvRVg/LoXqzKM+MrLu7p1l53qCnNF
mAUhi0rD7Vs0bldS2OSlxf7Zp5FngWVPfXsoJ5vUGGzRF1jQ3+LatJeNKRQ+L+uB+HmybeC2sU1K
MJSKZKMAhSsx8BgkxbXzltYxHzV1WmZtMPN8pPLYcmmQg06zBV9t7xC8bQ8fVMCpQnVkuIpiaWkk
9PAZLfrJ8RNJJXbdcfoEkfGfffiqXJKA2eksa0Wajgul6XDq+GqojauhyTg49pnLTUg6QXVSDzST
j2+uIqVYExTBMOWkZnwl3LMchhB5pFEbahwKUeO3YlaqGWY2svDUpPmwujYwqX4O6K1oSmTJh9q6
liDmtE8M8wI1tx1fyGoRctcqj0Des7DiRvwJzApraCq3UPaY20FfbHrLK7o7Hfmt0VBNoxFwQwCH
bFIzU2Mdc4wCNwDZADqNJnI6SUuDW/atKnqocdHAWSd6xIeCqRfh/SBhAVy5orCKi6jU9WDXoxdX
HMXohc3HeeNaFz3CTExuMXynBK+RSzOAZAEg8MQQqFpmiDnyq4zIgKLAS3mGFEAS64heizrTE2qv
T4lbujt6PplQF30l7DhYeXoZRv16UKpeGRc1egnPWuEdIlgXgVjgCYrHkcBTSVGZDyb05EKuaihZ
6D5YbMn+yONy05mlIImhlZDKEq/Om1CNC8NMaEv/s8v3/+KB/1I1ug//t3jg4YNsgOYj/oa53f9v
/k33sf9hycbU0KHRIasQYP5HQWCKfwjN1IRGM2nqjNn80b8UBIr+D8NU+eeYdGVk+u905v6lH5BB
AtGzQ1sAo8qi+koz/i/0A+J7m13Xjak7Z6g0HHUZ4K550GkCoqkaOliB+Xx5OT+7nE//f+k4i/Vy
uZo5M2cx42+cs/nZ/Mt9+qEB/r0reDzuQe8Ro1QvjdHgwod/UOS30t/+/s+f9BdfukjHAxx0kWR4
mKSfMcDDNQUm5/0lcG4C59pzrnzn6uZjdX/++fR+fvv7qHtVwv/2ro5GtQ66t2PiunrScjtfCudh
mzl3dAWcJ/7m7WODEmj6+4/V4vnx9eri4Wrzev95e3/xvu2cE7/D/t5APP4dB+08lbKLqk+/I3Oe
HraJkzkvD08PF28fqKmcJ/7vJXFG5+7tere+frlbe85659ysd7v15mq328yuFpvVbr3a7c6nv1qc
ny8uXm6vNrPz2/PZ8+3V7Pb24no7O/+8uL06384vLj5PPL19u/a3+wj56mtrmjZWlFcIL/n9b9Ot
5Pe/vd193HjOXcYVjM7u4y7g96Ni5i+z6d9XH3cfXNJdPz3hR/6bj7lz8+w7n6/PV5/vz69b3zl/
3XLHn28+uePb28+Hz3fCp/nXw/bzgSqT87TdbJ5f3y8+b31n+37imvbE6N+uaep7fmm355DmYoTu
tI/2T2D7/nnxdp0w7Nvuw3N2V/zk1Nk8nz+83rxenVBITK/Tb2NPr+OXsetOQ0M5cD8l46wwHgP5
xYtuOHZOpmonkx9+fw306fH8Ntz0cn4ZzjKQFEoNw12+XD5tz88uX65fLp6eVqu7i8snz1lsdpvF
6nyz2O2ud9fL62mGnW9vtxe3i6vzE1euTlP98LcQAGCgC9FY4Pad7y+/xSCPGI9i6OItIiPc4syX
zIJuI5fWygSLQdaOU5BsCfjuZexfA0nwzb/T2kdNS/Bankvj6xDdd4hTmzvAsFe/36lpFTr6cUDV
tEn0Qe/9YJUaqapj9PXdeSXzSa8/2gEJzNK6H24tqsf1kK2y+MQ8/HFlxCz27zHFwRoVxWNKXYcx
WZ7eMtanXeC8vd28bm5en2+u3m9l5+H91At9tBobggwGzVZQyrGtHUHkQB/Tni4ApRZ8JgIupFNh
JZ03H+p2/PP7PVWmC/h6U1G1AEpCOAHbH/nYIXQt1wOAXgNsRlrGJNJqQjx2hJpyUAT6eR4kpZqT
t1uH8yKyoFcZlv0nTNF7nhC+HF7z/mcYCgQ/dn72+aM1TASyjcpqHhf1eKuPXh3OBgn5MBGryf3v
13y43u/HslUB085gsouDeVQTw1JQKrTIisyLvRkQocEgXlutU3d5Uwcn3qrD7XsaT5eRkBGKw22e
OPxfX3Azo9Wh0XGY4zDXr+1KdxfIWOITb8dPdxD5H5HhCAHp1U1X/eXVbUsgHUKRzbmJVXWOFeg1
rSfVfDhEfyWFQqLE9UCv0wipJFTAOLx/ZuMjvMiwhUBOMuY+4i6no+E8+/0pHd01LgSVEmc9VSbZ
xZhW6S/XU+l+SVhwwydBVQYret1UdLrc/9trsTRtClahbagLHtDBkc7j277zDZOKRAGZtbRT4AO+
7c1/v5YJPvn9LWMYBc05MEDFZLiDLcW2YztRLJx4SEkckLO7xDLp19ZnZNKuQ7MC+p08Zhaf4yR5
emN+RrDJQiINV+mbMwVXOe7vhd6Pr0jt5pQ4sV+2AFaFct+HJ9RNR/Po4KdOf/7lvhsV5nedr6g5
ADj73C8Ue9ZQ8pgrfBT97Us/DSVk4IscrcmKOnjEhGUJlEQMJdIwW9aWeBKWzzd+CB3k9wdwPJkY
SeNRC81AX7B/Pl8uCuEPYbGZIMxSJOjIdU2mcyDME1P2aGHhepisfB3YKJZtcXDrMhfHfF9o/Tyw
WhNjVdAt465Vrwwafk5Oku7696s6HA9cKd87iMJkvkd05XDtbn0BewIb+9wriBys0zOSrpeq3p1n
YB1+H+poBh+OdbBAB7WEmlAph7myKW/06+YhvSyf7HcNu7xTP5YX4cNwM175r+NncGOfuwvguSeW
0aPDyeFPODgTdn0RI1fjJ2QP4lbeoY+5yj6NlXcuth3elxsLv/i9fBPiGllXZ+KaNsOJNfZwGoEF
EwLmqo3OHbWpcXATpFDP5bqqu7nS0jtRQr1/LPu2PLEnaz8Mg1ad9UDw0UtGy8GG4eXCVXIT/Lbm
J2ucM918aJUnC+2Q49PqT0vq1xE8h3tKXqseCGdj35sJsKXcBXpsjY4J/sounsZu2eiQtf2LuOzO
Eq2aJ9KlCkVMkTFq0BcR4avt48+q3uruWVGee+qgbr5WhmE1yu8qd1WWHk0RE80NMxyHWhS8Z3X+
wu611LG9nlgPfrhuY1KSo36m3m2ZBw84CzU7Hl0uN8lG+62PPO0lS+LF7zP5h0E4XGlCZzlWTf7i
+/oWKgY0W0w/c21I5GVbtlsgIv35fzIIGyWoWENnWfg+CKSGkppb1c3BD9ATjCzqyLTI/4NL4X5N
5glmCy6o76MYdqe7php28IMqsUGxOsy0obFOrDLTFvj1hMikh1FrsMRYnJnUw28COFCG4hdtN++j
qHFqrHK3tgjryx5e5yrzAjGLCKb+KxcFm8E0KBoM7p/MO6Af3EDXS7IYYl83bysrOzfRxBTEp6B+
iCUAFpCCIkeBQTqP3Ub5+1nI0By/bfZrdoKDI4EuEilNopS7qgsYaKXkzikVqidWs5+mIWuJpshc
pPVPSPCXHUlYQyCPpdRCivXMZajHzbnCBn8ibW0vsj58eNpUG+ObCabfYY1FitEDExvWzZH/Chhk
uT4rBtW7abvBOo/cAUEEgfHLykhV/itCWVRdVj3bfXymtZ1gOnWmE8bJXd6Zi0BTNr+/Jsq0YB7+
PMMgIxDHg6kqU7DV18OGpxJn1rBbzhVRedg56zJ9Kw3LvI7tSKDSioiiNtr0bFQEmtFU8apt1eOG
Jx4lMeFG0SZ9/f0nTXv0wS+yVVvnZeJ0K3h1v/8izM8GtJCmmePJA/8wCKr9uFiXcdOden1PDTX9
+Zcp4Ct2N1kFm3lDlwWYFoET9JOJM6RJ5lbticVi2jS+XxglUBMdPlnBOLEO9y49tzzkai2x4QFC
PdVFalITVoHbL09n8HeCzSjkM+hbu1ymA/2Xd1Uh4hJEMC8WGG88Nd8vFdxpaUFaJYYrSUePFJGY
Xag021hddX5cKieu9fBgZPNWqbKK/8BgYeQr4vtwMsxoEQ8ylLKwuI6l+ikXHal15vCC+f9UOuN0
Sv12YwlmU3RVJimUPUWoB3NYosMHd8+M4KuY9UIeYBqlzdisjbpqdxXUPLazLl6RKGYtf7+rRyvz
fuTpWMTtxfV1MIFiyW7asrKjOWkwNIelfFM2uTdD2/cCMfcszVLvxHM8WrUYkQO7yZmEFRIjzPcb
G4iqp8huRHM8+XQHzShaljG4w9+va/rdX+6oMX0rI36zeAVxBIrJk/j1xUj0ZurpjfmcWpQuNokV
xNWuZ+kvrgdwodKJU93xcARO4VXiEZq456akvq/DpXruYVctk7mZ59WfAKDTKmFvyxyY3+LE8nJw
A7k0vIeUA6zpxK4pR1/pfH64BJUl87oOlK0b5u5dMCb53z2m/Siw4xHLTUGv2MW+X5E7DjWpTR1N
fnDtq1Hxw9eSpJMTe/TRfWMm4LlRhc1AMmvK91FoIHpGNnLfsNyC/0lElT6CUsrjZVMW1YmHdHTj
BOcPUyEGSqMFoxx+WxXAIKQRS8tcjKFNTg/C1yTM3BO78uE3hkHjyd67NhU2pWMD1oDzOi5ahgko
HFlrM9eoiuG1AEVhlXqsbWWwBjTw02IYjeu8K9PnMSdkxyn0ZggXsZJCLlEDwDsvSRmXb0D90vDD
SqXyMgMI0S18iIUd0jnfU7J5AdezPWtHtbKAs0T2ierlwTL4z4uZvkTxZ/IpYRxMbGOwi3aQyhgt
hq5sQWlYmGxGNXQXmH/yT4VtR/+7gy9DKgp+JL6RkJgrfBF+nxO1ZKEg1dNkrupWsehCGu1Y7bMT
81uZ1plvKwTDGAplQmy2HOH3gZRfts4IgITb2tAVix4MGqgw74r4O9CrbTGeK52V3xYx0kSa+96y
anofeWvVOwq41JVZVN4Zqmbl8fdF63iCTodkTvsaNi+Nw8P3K0+sWguSENqajXTiLMCLtETXLU5c
+Y+jUP3GV8fsPIrPRcgRJEnBKGGpB7eW7/s3XQiJ6++vhdVjqmJolGMPHbdSBa4NI0MM+UoFC9JI
zQo0WfofzBVO2ComOl5p66go42e6FOd2zPG6hbjbd+qcyPd/Zcr+n+7hn+4YhVe85zoDaYdb1ki+
RsHxMZ73rhJ/ZliFFwBY/ejELTvYi/cTn+gSjSdj0y1QDpZcNswK+j7DIJaXtjgSQBQFI6DX2q9X
1P6itRlALvn9OR2vwIrCHkmdgHPd9IH2fc6NQe1lSB3iOeJt4ryiXj7TIvhuY1gmd78PdXwbiX/h
8MhBh6ukXPp9qEjXK121ochRRuWLSEkBlIdjHOXz38c5viTmwuTS51StUTY/WEBgYmtylVGBTWFr
POUdp//CqapANRa2Xqvi4/fhjh+bSrML+4egCinMw8tCF2lU7NYMl4FYKVklMFF0A9COHLb9KgLI
eCbzaFd/O+y0d7KlkanMqfyw3RECmBXSEAMBk4mtWBgKgVYrvZiYRE2JS0lhzQrnXpKUJ6q7B18B
TFNWTovZSFIDN3e//31ZOLFltDjDfImVsnMv/MxM1pHpQcLuhwHTJPJ3KY6kq0IRuA3JADlx3cdP
dxoeLzCLF72iw4qlHWJJoY6FN6Nsx25DGB3VK2x3UjYH6wq96/fbfLwBUkmSIdwAl7BkooW+T1qk
JGUP882dmXKAqUS1Rz9Z4joLEaUlgsJzrlqtcmIGH78pDIop12AjnD7tDzYCQAFZohmuOyMyQ1og
nAIJFYb9iVGO7qTGtMUCSfNiWteU6c+/PEiv6TW9gYY1Qxoug58NH2K6fGf4n4ITK9vR9TBPCLQy
qUTSxaI59n0kiTS+siTfE5607y8tBOFwraPuxPUcvYjTKFNfiWMDi/RhWc7zsgK7GuautivSnYqZ
9qXgMPGsQISarFyo5RH4GHe/T5Cju8io7HCUGqc+IEek79eWBfyHePWsWeT26XlqACOvWiXadkCv
lr8PNS2Q344s3DyaA7jF+Vyj8ngwLYyAuPpRy/BAqSZxpLbat1uDJNRgcMJIyN4ln7Jgfuqw9sA2
i5b4lxPn9R8eJB+q+MWtqaZ8VGyR64F/atPqM6AA1VMFYfMC304anHjpTg1zMF+ioCUUUSpBtHtp
t+taLfecIa6Sv11K2O+QwcrsEzRcjlAJ9Vj1WegTO9LDYPkUiY6M2R/sHRy04sQVHS0jDEW1WNHN
6dAl20fvmoaFW0LBDHTd9bCQxuKlzkS9dQEAGI5ks578Pll+mJfTzsDsZK5M9c/v8zKutJJ2InZM
0XEqknKREtsAceshKyzt9fexfnperCVEEk9f25z2vo81wKRLMgukvh82+XkTSdmlqgXx/PdRfroi
m2th7pkcjg/rakiB00TiMxxUgBwVC0mTiEX1qLzLs2JC4524gcePjHlOuhplXI1sN6F+v6hCM0Ea
poU2iyGdEO7eLDvLIzIn13aiR9T7+8Ud30JGYzxVoblITffgccFPaVSljLVZN4KY3/RYCZJVIPdy
eGImHq+SDAQbxmYt5/PnsF6qJVg9Ry/XZrTjtCXRzsN9F+fFTqNgsTbGQXoUuW3tfr+640fHoPpU
SeCDA4b5wQRJqB+0KQgyzgwiArAZknYCUJCk34U+SriK/n44Az7T/gHyJXWwJvc4nEaPMygUPqO9
wEEM3jHtlWsz0ZLF70P99NxQMFDqnyr9nKS/zxIlyHHY14OGC6PtlrmadsjCi79fqRT16yjTr/i6
VVPJ9mOCr2YJ0VrDvNULvOGFBEa2aFTpbz8JmIXsLlwLh2fW+YPVl7PHoA5qq81ADaN1DuvS3Hm+
CWy+tPT6xP37aWagq2cz4wiNIORgZowB5nW14cp8KArY+WJ5IQeatFEHYzyx3P/wQkNGojcIsoHC
rnZwXaM7wOQPGUoxm2rrjwL5jhXJ5MjEA2l2afLXmyXKBLRInK/Q0hDY+P2hNXZbiiCrNKDtNf6w
RPbObDPJTqyKP0xAPgR4jy0bnR+L/fdRKsXOsy6MtFlAEOV1GsbqOmnCcPvX05xPDfQPrE4TvObw
jfJrNbNNlqfEJJIoqkB/Kt04nJgMP10L5wo+6Dn1TlCm79cil03V027WZlpeVe1Fb1okMRFKIZ0Y
54c1EKwQN4slEInQXtH25XUqReZ5JPNps5SQAtwqylJvMYClk8KqAoTmJEpx4jH9MM8nkhFn+onp
xiV+vzTyNAq9w5g2ywlRWkipS1NMk+6ClMCV3x/VTyOxyvICU4ZEkHQwEjb1sA+owc88KdeSZW9j
tCWHSSPPY6ys4Pn30X56ZF9HO5gYULXGsOvJWNclK6PZFQWwjb1q+R+MAhuQUxqyTSQy3++eXBqZ
3QwkTClxqC57mtUXcRFWJ7aNH65lmg8wC5gUnNQO1/IQcy1UFDEjqSzGB9Jp5zTElBMb8A/LEKPQ
X9Ll6ah0WOUTkoczpWUUxVaHtabkzZwY0fHBFZl+6VdteiIT98er4kMSJyO4KUoF3+9dakQGYOrp
qqSBqCnL84kO6ZMTm8ZPowidVQ4RkcW582CUBnegjwqZedCb6rrFuQ6I34rmfz0PKNVSVdxXH1Dx
fr+WsA/DwW2ZByRqgOSWJHVdGoF/4o798AYxijlhHik/g1L7PopflibpiDidwMKH954cWs2qHILY
v481eAEnZt1P8+HraAeLHuvpWEFoIkOk9sx3FEP5ojHgN0dFhTBKTav2xE2c/oHfPyNZx9nbqTBo
THX54DNSxXpKNhyvbG5F0jxMLGOTJomHH7PLFjDmbWxOSZ+18zLsanXx+xP8YenVJhziVBNGR3c4
TyKyfq0i5GrNsjNdUnI9Hzljlwm8ypDRAa8h7LAdycytUyHUP01Ryo7y1MkwkdgdTB6+0/06LFUx
Gw2c4T2khBEzY/CXwh0watxeuoA6qy8yAPVgFSELp9RKKCWoJBQQMynShMpyxYlZ8+PFfBll+vMv
W5iV2H5kBKMApJY15xRy3LPAAsf1+9P66U3gDIinCjE5EpODqULoeCmhZUHKLaVVOoMuZGoodQv5
Y/KKNydG+2luoNOlDc2HMp9XBztXACFIB0Y2rSHCBnzM43LStrMvvS4nLsKwr9tO9k50BWkuTQex
by8Ei71JvR0PGP13Fpfv97Lmc0QdI7VFP1HUd7niFt1ZLYJ6g3JckAmR66SIpWolPYs0iy9lQqAQ
mgy5BZNrDM1lZHNywMFeBzsvhF8ER03pN6S3afCRS93qZo3wktsIWpiAXUK+OrZiEriXFErrfNYW
mn8L5SUjobyuswsrl2KwzkCOsccaBpyXRurVe7XQq+ekDkeQ9h54k1lTZ+rSM0cX0X2taX80/seX
Ua4Bw4qEOWEFeaB4K70cyE7UmHVLclA23IGdV9alP2mJM93LzmU4aR+2ZJPylwi3XkWFG26IJPFo
YgvX9mZ+pYfXKKknH3LRxWel1EXeoi5k4y3T6HU6TYNSwamrKNtUeVkUMJQLiSDf0oQmE4ah91y4
Mvuc7lVcUyWH4mIw5IEUULexaJRCQsxn+RBmj5FPpC33yG3uaLlEzw3QvhggDXIqxyPybNdkeTjg
LaGSARFGCeAMWtUIrMbIhqUy9tW7p0hZ6OhdFd3ZViyGdQpg67GUxnRrjjaRukkgaXetyHB0V3Ed
XDS5YWazEAhi6RQV2pnYGyMi+hQiPGawdHqC7/JCugGFG4IPpI44q/3MahaFATV7ZqLhrNFMEjvp
8LJ0l2NlJMXKJJEOPlIsutHpei8KSHHIuzPyXsGBWb4muoVn+MHzoBj+M0k4xHeVVa/qawn6ejtv
EPt+VMj+N5R/uWlDRa6qrBd9Sb7b6G3IDaqThQhN6zWEXqCCH6JiMKsV9KezuArMyKm1uH4z8w5/
cBJE2iMGZrhQQ6VfEsthvBTIOM2LrM39zmlas7iJ1KZTncQGb+DAP6h2nkvm2kzV3CKcqdWQ94vR
MGGAZzld5zn0hMRatFUu1now+pwxKb8jHJUFhTuSNIdyJiJLrKsmT94itY9vbBKy3xs/th9hXIX9
bERlcOHlZfKi5Fr1iGxMug8KRftD1Y8Yd8g+VjgzqOYWC9NsAQQEGjUmI2i1YQHSCEgQ9BLRz1K/
BWxjj0TFVpQ+7qx6aHUnS+36hpDR3JxRuyJ8AJJ/RVPGN+ILwQT69EGOu/PekyrZMUh65mlFwrtt
+QK6awd7eCKwuAGzUzUE4hGd2GGX1yzAQb5ZqAt1CPVkqWFvDpcZNSSAXq1PEhI7brccRqlacbyT
OjxNkZlShGvAn3SaNj4kcVtcePRrggWJ7Nr7YLYkLZpKb0Znht0Wi1L0GKdLikUaVWt3AOjjlfZO
8u2xOZdp2D7Srx31ZdoK6bIAb/cikehUr/lySi9kSB6klBqUFgPLirVl5dbeOhoLeG/o3iwSPskz
jZYSUvZ23al8cS/HaowvK7PVP2LD6ndGkY4GfKO2VJ2SW1DBKqpLGdDkGN9JheU/SK2mXatdpfJS
4tb3UI4ntTGr48B6GZW+uEpC3kdKtolnLxDoZfoygeZ13oq+N2d5JQ32IhAqC5Uw92HRhluWDmy1
NJwrtOvwufCdzr3TW/2NalVHoGk49g9sQoa5aqqhhVeoAKlZKpKqj44KHSRd9lYU3qiDb8lAJ3T9
rlEIV5znYvAhiNZlc1WNCUSxFvN3NMtV09NmEdQ34lV46ZVZB0XQg8hbKPLcKmoCqMn5eydQwIKh
H/v1c1NV1c0ocm+bkeL1otLq+iSTs2DVgLlLj1tJ4jkTJwLdEMNdmQWam34EAUctp8zG2L8uZFxZ
BHoMw22YkOWOHTD0/hCPkHwSm2oN855jU3umDH4KLBOOAdddtw9q3UCt1EHgOWHVh3daURmvFLiK
YElIb3eF1FX5dPskvQY4RyyNNQzZa1fwUjtNVIk3mzyJ/qyhrwNIr4viF2KlOxkltz2FftBpmgei
yJLzOgiaP8LVwgiQmtS/oZbv5aXN/b7USfRyuXUJs9bA87Q0Ej5yFm4PE9NRPAnakCXZXbRSk6Dd
+qErbREFSq+DPHZXU9fnpcuINnVqyCsPaWslDTq+oEHogv1fEO3To0Dw9R6RjDYWSN1isvTORZo0
fyg21Hdd3zDZJirNrQyH9o/vC3YEQLMlL2isFK+e0Q4sjaHLTqKT8snWnJJlgInJT2etTPrCjC6N
+wBoxE7lizEN2IdXdR0lWyETvQ1VoxJgw/o4D2dRaEc3pVbV761I3XXf19UfUEYu8LKUB8d8Y/JC
HVHrOzY2440ETuipZaXA4GpF+JzHRl4uBTtROjM9DptSXxovdkxIK3kPedk6otFyTrxCal+UKCBH
oZdkY8F7BTsNuW28if6buzPZcRvbuvSrBHJSVUBRV+xEEvjvBTIUje1w2L4ON5k5EeQIWaIaUqJI
daOa1EPUuEb/oGb1Bvkm9ST1bTZhHYXSzowj4B5cJZBIOyKPyNPss5u11wrQ9TsfBWsb2cp0nTE7
kOWE5OQmk4+TXYi9iXILBrIeAHXI0RZYvq4zQnwHGZRg3Z33eNJzVDcnI+hj0WXlcXfDxav1SDTS
2tBw7C620udytesMYXsLgx10JGiD861RvHJGV15njrID9t3/1At3/vZFxyqKO3iRI6RrrFEKvxZt
eDtaXOGnOu+te0MX8q/l6jc3XPAWWThKRYp9Fiy73moTpRhdL/y8XPZCtsFwFGUXBRxDqN3RooXS
ZLyaIcCDP4J04yIqPm4mu+BhCSwxu7CGBGNMyzLadAlSwvvpOnE+LxYbtIVW2/FvFGOztxbU8feb
dTq/t0b2MOtS+VtBVAMnqU3jaTS+XSQW8tPz8XxincOjMnrT89CgwKoV8faqhzpFdOXEIrG7g/P4
wyQdbdoXq8ya+3gC68kYJpDUguNx6nyZ57C3XiwnGRmI9mITYnSm3uc2TW0Ic+TT3va6M4Ezsuuj
UEH/znSyIfXSw68MIe/nyPO261Ue3zvRxAvQjVpMrKvJKk3TXyPyk/EFZwHk4hiA7Rwy4g7VvJd+
2rOcd5PhlDI39K7Z+Ab93e1YmMXYIN42RBAztebpJ2Cqu8nFhCQQImY5HHCA3AHDvQ56adx7sUHG
u7hYb9M0PAe9A1vKzk7cz+OV3y6uLG+XDtG5hCn13Tp0N+iMwsS/XqAiE0eT6xU4B+9is6brAw8N
UxpQd1lO/VfUz5e8+HTcHt8UqNnA1pMg7wS5fYxYFjTAkFUhmr3Ok+CXzWI2/BBMNtm6C0ghmwxR
lsw6w5cgiazdp9DKFp23OTC93ct5sthNXwXJdLdC0r7Aw+jGuO7TGwteY+uyKJAEv0ZGdTv558gd
ofM2RkztYui2rfYr6EaHzit/5k/yB2+Eo7k6tzNrMkWo0m9PL4t0VmzJ/eXwMa4hS6flBSha1Lu0
YMYZXoxW8xUi8RM6uH8d0uDZ27wAzrSAhdRze9voFXjz2fJ1ZsNB3MWkeMXdFB+nuNmsEDiFl4a7
sn0ed6ZOdsnY7vhqmw7X0UfkL+muWPurMHqB7oBLGQm3p9ddg4Qb36XzYTb7GK6dCasK8/5k+Dko
Qhh4If4M27+MEySq25wV5Py4QH3CBn7TD18uvcUKuTBoKduEBUDkzyfzGQS8Lnep3e048KigBDWb
IY7IheBfxQFX5jUUf+vJB4RREOspdqievgriZba6Hqc54kvbRRysPtqQXu/ewabTsecvhxBz0YGy
poU3RuozCUarQdjrwRGKyvU6uVq41gxx6jX0uZ8CZxlP3wLvpdiCLmnh7y46c7/XfkXCWNQ7CyT5
fsvnQCRn+EWELkgCeah5dKGqzT6lawiMLocFKNgP4dC10KhfUQG+WEx7SBfGq2gO6eFmuLKwCMM0
/WVZwAOFpzCyJ1dub5fh7XV8CcqgBGQa5pshX8zyxS/n8wLOpfMo6MGmZuNhLN/M28mK89N2fLSq
Vmiz7m7yHnn2r+QgSAHCU+Q6fYiBs/A27czy1ft5OPXd6zyLUUrbDJeL1ScKh4G4AOvZdPt5a+cr
CLODoOhlb5H2AhgDg+k4hVB1OsoI+6I4zR/ak3CCu5aDBiVr748QMaJVpQslzfQlhEKr3UtnbPkO
95a9nG0vRtYimV7FIzh7X0fLUUziaz0OVu/s9ibNzvOOV/warOimfetm4EXO3SxrFw/08frJZeiv
Vp83YwczHQZrb3HhhRm0ZMPpLnoPFMtOLl3Ef1MhVfVGl/BfrZPrYjGykfD08oCoIvL8rH2122Qb
eKQE/okcT9ZbzHHrECgOvqKKZPfebJbwhl+ttjv3I/RI8bqb4Nlvrwr0f9FOdmaBe5HDKW7dAP2g
y7c9cxEjRTEe7cflYrxyPuQsYnIFvf0M9ureOIFyNJp6nRcBAsVuDo1aHqTXu8WG7vztEiZJ2JKX
+ex2Moaf/5bQFnfCj9fJ5kVnExTZLVd5b/p2M5lF/gcWZOZ8zobOCnlLqzcJ7+ft0ImvItok4pfD
YoLKauyuXesqX2fzrz1/s/zFDnY7uMGtrAhewko7nJ23hw4Kp6vhevg+ikZLtFYRac26i7a7nt4M
rcUk7cZz0UorAF+8Avfowvo4K4ikKDZZ9juY3rbQ9jkbwtY5/LZYnAQB6ouig4OEzPK4iK7yzJ6/
neYpJ3YzLibzRTfdbFdfNttJEr2b0N7S+xJjrkevxkSV4c0S7rMJpGQkNBCLbW+T1yN36fhvVjzx
7o3lOev17Sxd+kSe0TRD6RR/1puiNU570ot5e8O+X67nXufdaOYH44zv3LgBft1uOPuErqA1/203
XmwG8Wbto/SZ9Pie91C6bXtdOj3s2SW8ru1XQZjtMFj4P+H2Y4HyEux7w7Y7Gb6I8wje1E57OvtE
tjsNLjdFu/fOmyfE6XGR9C6L+ZjuZGZq/HXIUYouoQcM3atRspnDNjyCtvOCVw9vpuRf8xs0QQnd
pwDJXyHfDuXyZOMXrzt+5nMEoDtPLhf+aDg6B9XtfM3XdjpFyabgRlgykfc+tJIEYctg824c0MTB
qZnCrp52JlC3T5aIIV4xHg0ejjX0fyG8TXfXu2Iz/Yj8xWh3OYOHe9YNF4tl79zzc+/1djxM3ct0
lTrL6yX9wvY5wce0uF5aHBrw5QFC39lqEnzdZeNrdNzS+XXRma9ep4WIgs2jUfEbl/Jsfb6z17BK
oYu9sM43k/HkJkhiyM8KLtz1ZYzCxqW9WLW/uMs4cV6kYznfWRsaVcKzIIqvwP9tL+LeOvgA/IIM
An3Xvfc5qs1wLftrJ+uOF9vVfWdtdx42wTCZwoS52b2f57Mt+bW2vbgNMlTOutHO8T/n2Rit68Cn
72Sxmdm7bg4teh89ZwQIFvFqE14TTybzN5nVnneG54JNgNB6Gm8fgmBJY1cXolHkl62OP+n7u5n/
2ol6iAJEGyTCLv32eHVHdmRhX3pjO7ubIq7tXcycXbzprimBfNpZ7pTusjVdbBdrejd+hckSErPO
2suc7jaeLBfntjtvf10gROxdbmzq+d3tup3vXowtm5KklY3nAxZuGpxvt1a66sJIMfwNlWmLpICX
rSEMj7zxL3YM+XUXKUMuzWE0T35LEZtwr+Yrawtvcmdl/bpOdnB4QmY9se0XuQ8q43LrDvE+UKbY
Fd3lMrHt89VmZTPFm6VHdTdJ518Cd5zO0MjsjS6jYjMbLJ0YhMMqLX6x16Mi6IJoQh9261o45SPC
hY/QN6wn5+GSROjFEum4EX5gJ/7QjrPe6DzPwVF0ne3q6yghuQNH+mQ3v47GQ+8hc0VAdsreeev2
NkPYLfCKyVyGOUyrJCKLm63n2w+WPy428O8GxQd7Tc/BZrJ18SvIvAcvpkU72nX9Yja3UexYjxBN
XQ/ThySfBLDYpVn8S5KTPxKGe5rYrHF7l3AHe9sU4cNo9WsvnNioU51H+BkeTOeTcEX78NQJbnZu
5s7hSx4i5QjpG3kzDEtO8DuL0l83jp2lXQ8ZUYAF8XRIbObmMBBOZrPODhFeCytrb8J2Rh1gGDoY
2LVPIjPbrrMuvfdxB/LGbQ9ivQV4qVXPi2aoEI8twiAg7u9wguYIcYQ9cvo4hUsIezd8M4y/Q+hn
Qu5rlJKh5LvIc3s4eTnx0K05RwJk3LnM5r34qzUrHKS0w7H/y2aChMdFb1YgQeBNIOG7KFKb5PBi
scpGb1arXox8IyZtfRuH0ynWB6ZeyM+zuYO/NZnPX+MjQpQ5gkXRRq9uufvsucgyXQXbrFh1Y4we
AWZeLIoLGJVR6yCzFAyGMBWiC4xNdV6gOT5xb7wMinMEJNNlH3pjuGGD1dyOu7mXI9Oe5O4SFWYg
IaiHtyF4R013g9jA0Pemd/P2dDt7Y1mjcHLpjKL4NzbjdNsNuWrtiw4B0TVMvuPi5WoBVeZlSJI/
wXDgO0A/aw+diyCdz4bXCCfMd5cQwPayqwIhJkKddpCge5Jv5svzsbtAD4GU+gpTlESkK4pNlo7w
XNFkjLKZ0z5fDPPMO4fwbLqBk8/2kkvLQnX0IohytDNS2PuzF1Yv8aKXRWohfRAjY3k5g8ea/odw
OHy/pkBzF81mSMwWi/kFw3tQyMS9JWwyUTa1zz14gZ2L9sqeZZdzJ1ptLxz44HsXzsJb9S7Cya7T
vlz52/jrbLVApWGz2bmjl1OYJIadC6KU1eYug367EMkPSRkt3eANgC8ikw5wugHEl1NifNzEm7ko
Al27O1peoMHHY7zIXWf1Pi8C9yPHA+FYqFl9VIJTG3UIa1q8gf2GHIY1m6wAf1jtS2Su58MLex1z
fMh4fRxDzu6wF8L2rz0a8+PLCFJPeENcQP/wBENYeh3bG/7vzTiRmupuTBbcTgN/g3BjjHpZOO2R
1iVTYt1l41k85HJP2/d2LxbKSrIyo5e7dT7dXMdCxXLurJL5201CBuAWQFS7IFIotjBxOavoZox0
7u5mtsYR7xL4tpMX89yfDbvbJMVWDcNl+BHiUIvrby6x6Y5+mHz4nqLGaPYuI8p4Ewd4/RcBWta3
PpzA93MkYpDzyRfC/b/YffApZqL6kyxdm7xaPH0NhzjwCnvjCdWTP/qFbB58NpMiS15Aye7HXGhM
Mvmk7fLtpih2aPGinyNJi9HkJsunC0hYww7uLqXmV1jO3S8LH+qKc1Bt4DcgDl6vrkmnWi9yNEZG
5+kmQqG8Y62zUdV98pd4GN/OB8ldng0G+W1//h/yv96n820WD0f5P9Q/Lqs/I1h30c/7yh8uMaj5
9p/FINu+J6k/rf/X+lef/JSRqt4VGehdCsL9Q/q8X/r+QGeD8rk+bOeDv/90D8dQLs83jNNkX8GR
BsG9ouLjI5Vv870Rpn1eunhgaMvptHyg1+BiKZYi5jCsf+Ci+kjrmYsdKb+iXpnH7zjy2t9/o2Z2
vzd933vmakJePvz9J2qECk9luQx/4Z3toAUimGYYYCDlB9zW3ptbHbsFVwLVGkBdzc/5QpNmQKCj
WnNg2W4LHjbQ89Kjs//2dLW2aIEjj9phR5j13nS/6743fKM0sNAETfNFs7h7rw9+oMVpoEXPNW7f
B6yU1qJDtsqmB/okwIi9l3aDFm2m9NhJ/7R8qhNm0IYHM6f77kEL/D/NnSAb9l49QtsWVCBkcvWn
mmODXh24rOarW2GLJjgoMYB/1x9lDiwaWlry44CWpPK7DHp93QPvhC1ZWQdk4bF3d8qdTzebuesv
EFm9Y++1aDcTHBG3xt7eJ+PaAg8WgQVrJse01RcYsta7Ry1eEB4umN2qjzoFTosAA2R1gCBc+am+
z6D9jwq85hS4bgsDx1UvNnRv+aMWjNtcc8AQq49xZ7+j7enhyUkHEb3P1Suqvo7nMDM+EH48XUNX
X/i6tA6AJZc+8G3g9srqW34roJ/Ro2uzXn7jvL0OV7XWu9tRi95hfFyfrb23862g3aI5hJ5i8I7l
x7hbX6IxrXcPvFYALyedI/XVhhnZnwJP4jvYN0C1GLr3AbxqzQCQxFaIFDe8yLV7p54AwkAaliFp
JhSsPuUXGmT7aWzTnAPHb7nSNISD8/iOe7vAt1twsLBJhE1ZPsbZAKEn1toFHadFO4n0Z9V2jjtl
bwasqNNCBNyG1an2EMyLfaRLQGsOvKAFa0RA9zP8bfJRzSFmUrxDevfrH1ffZ9JBEFkQrSkgzUVO
x4Pd51uIu7cN7LBlk/AIMIbVQTDuQnA87dvQIe0lF4KA+/fe3bJJiXAXkvooJ9mgddc1f167ResV
jDQly+qTjU+uBxK8TofOymrVjTN/sLNpbnyL/C49sADBGj9fdQRc/MCQhmM6xEvTEBkXAWG4NOcg
wsRztz2mtw5yQFX2CzqKJiVo3DmAMU9zCkLElJgCD0Bb9VF3Qekr8Quw+lSZZYOMAIBe7ZeHP4h3
w9t9POd7BtBuQTJEj2YTCElGnMvGoCno6Kf78QN5RciqVNsfkACFwjei47uaGuPeXUi9tK5+y215
svZ0Ftd7H5u6t/xO1AJrDTJD5GPMWndb2/o7bsum4MGd/62Wtf/uXgs+X/ptfeOuvtoQHZQL/0qZ
j3XHonecJrmrhn+SGBFvD04K05Zdv9jRbsH0Xh5rZau7XAPwjaFN8C0fZtiOF3JpreOOK48nL8as
Oe7KFFhBgMUj4Ycu8uNNaNgcCJON1hx4YYsWeiFhVKNdIj0S/ihTSO+5fIyz9kKCqfXqFLNI6joo
DwjJzJ6pA8jQouedLmPjXhrKPM239qJWQJ6L8PVbNm/v3TvkQQkl4FWvlt28ddeucjhBi64G9EPV
Ak/UbqF70IaLtM5wmefe1jCL5190UseDLY1UpnjKe8vOnFD4hTxA8t9m2ThhZNI6526nhSKBDV/9
t9Tl3qtT3mAvBGT2Gq/euLyeKMlpTQF5G8FnHUIa7Da7gVZvKNGq026cvRPmEa03t9otIUbvwHjT
uPQHxl5yWsR0RH2GzkGdbNM49UAXKG4K7WM9B1ydeycAzx9SbrQYgmaOTLMBiA9o7gPx9YAGIQ5d
n/IDF7/TwddzyJ7ABld+jDsKtrCz652FoAVlIIA2oRMuP3iPe/sAbA8Rvu826T/zajxSmdaaAhER
h08TBuLav1G3gZSB4ctlo9QzZN4u0DWIlDdsnwwGwWxlDFRb4HMlSPFDhO+aLcKMG5Th0o14ALng
/xLzEdqUH/U+wBAA8wMFAcVh+TEu5kcJTvcUeGLwBeOoeoFWSAmA0h7p39oGVLvNoNWv/dPnX4ZY
AAji0R4Q1O6e8bO4BYH/AGfuNAivcpYNenchIdSyfhSxhOHXsZsSv3r2AXqTCKCNRtgHzTr0AC80
310iH/B7JPY50HvrTk4X3h9qfzBxVh/T3t2vLNDztzxNDECXZXPXHzWzz6VHjouQ0DZv2XXdPgds
E3Vbn2yHsupWUIF9uetqR8C4d4eFXnfL49Pix7gS45Uf1dmxgLRi5rntmn1hXOBLQUJzDix2NwA+
8h2g+45Mguu1YI5HOLMuHhlk7mFg13x5gbVJFtMXbOiezZOCBgZBkl3mJbl0/TuJZmHFQb2hweoq
706az8HxwdrX9r7aYQate511fr69x4cXoApk40dBXHgBIrooChfVp5pxg2aAIqTmzqeXAwpa+Oob
zCruw94BCF0KuaRBSYpUd75xm0B4b7V8PY44cBhEKsRr3Ht1QO60NwUIS5jq5hJ6ar675dikfIUE
v4E0q/bP90E6dWiqrg+AeYkOCq+ac+ARzuDrw8V+9N6zHar98vqNETAu04G8rOYUUN4j0KGo04B5
1GgXzx88i0S7xr27kB9rnX6L9aU1F8+vKnCX77hnBaR3NYT4+hHlZaD7q7v8ZeMydyAZz2853b05
IBGEFaRRGJkiMyM/TqjuPnBwdwL06dBLqIzdgSWk7icFoJAWl/Jj3FHQhnRKwZtrnq6mOtJTk97c
k65kgzuVOTTQGPDYmruAOh+s6WT7pJy2dwIs+UE7ZPnZIoYeAYEhappCVlhIK+wDNDuopxayjfiJ
It1oWL6rbq9+fhAAuAWNjxChlG91zf2ll24Xqv2iPledfPOC/7a2D8TKo0AKvuebr7s3Bxx9nEDi
Y/PgnNq4LureAVBWGPUbB+8g7ykv79moQyLpbqblt7VzvgLjIrODjElt3Q7MH2EA/p90/VZTYF4c
QC+GrvkjFAb/wCofIPxo+EPjFVhMzZRiUPxf1x+eb/yEqoikH7Ceo14Pnr8IByFQXK+7ebbP0V13
u4W2dkRDqxr0gOslIHIj2NGqM2Gc419fxs9ffDL7+PuEN03+7yD1TxMH6053X20UIuNuf+02FnHs
6OblI8CZvSvP8iFzKjd9czLM2/rCPaLn8UlkTwmbDIIa7WAKXdTQmYCmAGqc3+dp+/rgN3hJMn+1
bVOnwCUvgOMLf2KNgzIv+Su6gVrrT4KTiF7t0ts/A9LIhO8rJdH6Y9o2wCvTnANJANHGjH5qRzV/
pH8pCcH10ID9jLsASrFFrQ1ggfaTzH8HBUfF/HkduRWRu2ysn3HpDlubyUYyPr7XRugeO6pue4D9
ETDPvXSoWVEv+pea2x4uSmDOIfrczeWvzgEdPcA8vbD5aU2bYZDvy9ppzoEgmZCUBfNABFV9lEkg
MwAchGwYSJ/yY5wLQOZadw5sqIy8TscVifa9Q+C2W21KYt/AMMYZAO0GHwE8OFT5WPxqeVUHAIk7
YXIRHtc67W0ewFFz8bn6fOjKOk1mS+o7e3vA6gB4gufLw0o+zpBZhpDjqzkHXAJI8HYekd6HBSAB
epITFSqX6mNcBVybzFCanRzcQGlnUzcAeKhWANQfF9hA26eb9bQAePh4wMF+emNv/1P9lq0PBt68
l7d1Yz8iPMRp+adJ+an2n2IQ9Q4PR8NUtCdJW82jL94vXYyIfIdqqYuwOIC8VZofy68wyeuxdYM+
XHtxd761b6rvji0ACicZEVNDf12ULwxG0PRR6m64ubAje6ceZi/Ye+h+atjLjPN8ahrt5yf+4Kjl
Xt+709QACLRXC2w/tc4aXGPQ/tdP+zjcaECGcXqVZQfjCcA1EG/PuEBfm6eMzl7fj6Rt8RuCY2/L
EwTCbOnS9WicvbNd3eMuKV4vlCx2qB504jq2OVVtGHxK99a4g65N0SfJLZrYoKJpqpuqgwdTIwQH
bH1sQfmpvAqDzrs2XSe9OiA7ue8asjZ1BkScAJoqW3gKzdwE+qkeDJtkOInzqihOvfBBd0kQDMDr
WwnQrCBPzq1WmhNiXvZ/2CGhpdh81p7yVxBS3zQ2ttN1ch10CISeiHTmYwy/b/q56ylzcPzr7imD
zr7jVDfx8x0dwXYDZ4KmvYlylPWnd5U2ZmBdVP1Nc/RtbX5CVt4F2QwNb5O6UF6+pKkjBgyaBmbj
bL+tz9TebhHqcP9FdYrvMLsjrm4brQYSnVWZzzgfAM4xTetHJRMQA5oNe1W8PQvg0+8p70+e49FA
mGX/a9yBlhmA1yRqQ0urHAGLHicXWC++YV0AqG4ag2ygrd3kxP1Oi5MPcvcgw4Phl+RXh6UvPwZu
fV37TxWDfl2PPrbav1UjAHoaQyDfwmRafcwLf4R4QMv3IfSjq5cg4DHRpxwBxEpawtMK3YtpNyCV
F813F0E2zB5KNco7ixodrjBwf4Bf5ce4iN92tK0+BV6adkDzH+z5Tiuiss/LG7vn9fNbUM8LLYnv
1TlM1nfvxgPOjkwo6e3m3Bu39XFaNbc+SU7bA69N4FdtcRXfYcNjR894JyAxUv3ctNMP+ZDmFGD5
kOKhlwN0S/lR416ZAkCfENrVdsakW9/VPf6UMKDxc7n4j64/SW6ufq4+oXSTj3EWENCZ7vqDbUJ1
UtC91fqrmR9Y+j1XlAqbMoBx6FbSMppTIColWAF2uLr3UScRzlr0y8w79rq4TpI9xLzoMAkDvXzU
+09EnEj1wVxeGz7jjL92O6+EtMjzfBMoUmfA8iuFRoF2VDNk4C7Qdv0o7UZwGNnRH2R+hNyMvncE
e807AtrgPmH2QH/oD8B9WD5E6iTtb+z6+7r+D8kvcBuk9mBoLj+q8Se7Rj8v0CcqI6atf6BrAX2o
ygFtS1RXvbsa/pQCZtyJtL1Vx9+8E6Dd1+TS14D+RCM9dSzth99HUz9GoPyYtglsbaVGgG0EudR0
qz3Av9UjEBAc4/2FuIjVFFT+tkFeMHwUQXU1PT/1Z0l6k+IXNd7j3F5ECW4b+geEAauJMm4abG2g
M5Afurdhc2yMoZoGlfK/UDsE7ATTzoF2CUgYbkrFygbhqZ4CKuAUfyPkLOvst3HXAV0Y5aI8/www
BbK1vwXC6hT40B5SHKbDn783K/OPxKLmu5PkhsQYudra1RGquL1UkOWj4xAACAqaCoBxJ4CbWnMO
yAVIEoAEsOoIdMIK6hcaW/nRLwAKbSHlPWg76woAF8r++nf4OdgPeIxrX8m4EoBTsy49//xTBSfT
43EHHr0CKTEJRABpI/P4nWCk0tz8HHCIvTqImByFvgnvKZo+IICMM35OzbLw/IVnc5PjBdsFq0v5
UTd/BNJVtNoh/6tcn6rWZJAHSAOm5vKTASPFK7wVdb1DNYE0OouEJdRW5fcY9OqlBIlW5Y+tTRnJ
QalOdfdAPaFjAqPJnkdk2LWvbfIo7Ho0r7Du1cY/kGe2CJEhdSH8qb0+AwlNpCFPa/1Ro0etXoB/
9Rzg2uxdfaXXDzgIWLBxKVDtznZRaRIua3Sqqo+a/w7LtqaA8o957r6kZTVXXvCORLQwmR2/82wg
8BCehHuMl2YZAER2NKcAv4/yBqqMDbJZvfpc2pvYHvj9pubAStkFrfN/AHZtkEQG3XEgMzWXGfYu
II7YONBd9Qdjtm/lKPaLFC2tDYbiuylQa06CSJDKNU8fazUHanxPDycdXUgxNy2sxvk6vu4MCI9x
JDE+guPVZceIe7sAHndgTnQ6cCOYug20xWrI8oF4aaPboV52kuNwwUFFnvyr/JQbziBDINg0/BTN
c2BR9yDQF53S2haoRh84DIEwtx6ED+UvmBfyaStzc7ERzQqN59FmD19SQRRGaO6rpsi8dIe2WjFx
D+/mwNvWAJ4VWwCxF2eAAKiGB9Qk6gadBh5d8yTgAIJsQcbzeNGjwxSA/xAEnGmWAN09zXeXljd4
TMN9abr9q4Csp0iccF3Wt2U12Satvzb6y0KbjcsQKt8DbyiQq8DGFZTaIB/zLKB25V8a/qAF4bYr
3/Cw7Gm3RfGCVjCYfYzb/ELDp+Xz26yvR+TXCLEfgJ/IhrEtxGOuzX912Eza+/qkhvS7gH4B+Cgd
VPsnX2o9ZNPJeNZhsXHWr8pGPD/hi92XTe+Qy68/ygyUAmaUQ6D0qX5s3ATANKN7Agj8QffgUaqm
z+q0qfTA58e19zg3ZmU9qtXQWH3onDz6vBB0qkwf1mRv/4OLpOOBk29ezku3wo1dg5qffLZ4Tvuv
LOVfafw3tsdJm74Yd5b+pjZwp28e/d4MAHJHsREWhSbTbZ7F125wF/0SGlpgq+wcWHwoDlseh572
duPq+nXDlcZx9wS5xHW/p821t/KwF0JtgStcw4eMuuR1/RzoqeAsB7PV5HvUcw+7pQOtrRCXGXrR
aXc3eHT10tcu9FyKySPH4YXi39aOlEHLru3dQsgGLWtHpBqrCw5jtrfjhb+fjD+pJNMce2ptum5N
BJ6ZvUwfp/LOlmjR08KMSl+91Y0r5oXatzstrELDCU+58u7YdpjbpIe5duiMs/Ha9Q1pZOT69ho7
dnDYgYYS6LdFttfQjGatmfH8W84npCGTIQIV1Sqre0D4+/HocevrZk7jgnptkUbKO+LSA1ZQsYtS
8wjBLgJeM/SSE7yhVjpDrnm5y1xRONqz9Cgy09nquNx09dE3LpLVFmSmSysElkbMWkdz6mVnSd++
SPI0DO3m5fKQU9ZuY8fAkcZEfKi53lRvBwpXQOuwuDy2eRm3EaDV1T8FjhBVSyRTfg6iHGl14iIE
w1r92MCd4Ok6/Lh+tLLQzNlUNNQ5gMndPBRTUPkjz7/7LC4/GBtJZVHVPbbylPN8Ya+mx9k4l7ej
m8xkTWnQrPFp+8bfbgtvedSRf8x7bd3TLt2ZtGKAZDi65hBWUd52aN2tvsig+M7WxnGgxQxVGzTk
jSgP23pv5SEtoFEDpqqGu8S8ZJZ28yZxfRTSjONLb/7eu5O7h463zGUat+e1O9bxdQAlwMJnqy8t
BK0dQhtkSqqPeWZOu0MRG85+l2L0twhmf92BqtK4R4uaccsuagFa7r0sOwzzpDCPgvPZ8rDAgFqq
HWAD/ZraCD//igev00GFh95LdeeLe88PSG826G1+bla5CmdUc/2R2IqQF0NaswamqXMAkKdDgAeM
uYHqGDcFtnZuS5wcQlnQSqq5l8KFS6HeXAW+QPf404hCMV7kRZtytTIF6HP5PhIM+L+GGv/yutKy
gKUWQVsE149mtC1YKnzP7VDRNvUCJDLVtAJcgHTn054qpWv5qLkeHF5OQWiw9DoXlOYUSIM+hHUu
HZjVOqvRLYgl2hhQLGiyXebdBdodOwLLhK5NvP/qo+4CyfghyUFPh7G+v37DFtl+ENzRH7CVWsA2
23hKDvF+PUem3YfanUtU8iW4a6CZh+A9SxIewmRBb6yxU6Cb9BZBUlHek6xn9VGuRStEj9xlozTs
XeYlQbQh3GAXKPngGiBJX364Y/ZiIisE6U85sCP6vOXHPIOo6xuL/jCiFfCYNkZfnQJ6uwE/CJFr
HTYalw7Spq0hMA4iif0b91B1ka1QagPUGAiRql1iXOnbP0EOFF52ouDqBZ/YQxpZSw7TR3oL4xKi
sJBqOkcC6KdPEyKrA5cAJL8IM1IG/MZzZlaILHg0rfgA6g7iI4iwJPexbwGhsC7J68D6VlvDuOOv
38hRJoMDWhcP3h3rD3Mx3I3mQZy0U2Ky2Ul+I0pdB0MHNo91h6eFAkCj2mFcCrx2R56fEqOHgVAQ
+tInO96HzYRq17dQ2azTDsm+7nGHmVx4K2hNr0714RywOyJa92nxqPweA5PCuu4vjCykQ52Gnvcw
HWBx5bUpj5AWqR0f8259bUVe/F9S/pBz+43rc3AWCBEc4W2Eu6b8GGf9T9DGA0sFIpV0chwPgwJu
QIqkQuJqWhhMdVbXEMDISJzrob1dLfDBFSjNLKQCJDNoaADkYsZ0vV/0edshvg/dXMfNIQkROFzB
uNemwLjLUNJ2VWyqcR8yC3Q0Bvh71VofugTMAlkjYbl73CtmXYyIbOqeB6qgnjDUNZXCw/MASlTY
bOA0Ns4YaLf4APQMKDV4wHzUawATCI8/m78BRFTVKIMgIT4Ey2LCAGqjsSilDDavXkSEiyTOYVMt
PwyMIHMFE+W6IR2+1XExbkPIMmrNAUVjbD+of8kv7EeFEbRGtL2g5Fv7j+adBv0GT5j9pUhAJeDR
B96fAyE9dMmMPZbUjPMPWSHNDWCVIhcgRiiOHrsZpe9NaFAQDzTuSiS203x73AIXngjSv9+KAAc7
gCCJPvdG1rWyOQaZRVt3CizavDCDIuzyDRuxNwdkDNG/KEkuKkvAfWmWTyDhvZYRtAiSaPnk7pNY
Y+/dLdDgtA0EfgQo2rTXJqDRfG8bzUJa2IHL1d7ggTsoVFe4zBRT68yrSfteW8oTCgdeXzgc6g/b
aG/tYT0UBCnTY2qTP2GR5gYQsjPUupG0Fa6U/ZfvSO8n3VD4R2a6PiyP7ssDCqTpmYPf9Lurc2CJ
/4fim4u2V503MM0E0NRD9pb8DlcUy0Xrhm6EaMHwTso4kgip/hxsDNCEPqQwQc34adxtQB1Pc2Ng
9AgupBGoNgxqrCQXIuQXHdxG87yBsHLTn58iEHeALlCSYQ3f8eGlgBIupWSiMdTg5GPcDnC1zSJl
A0I+zznQuqN+TusQR4NQ2Uyr2DBR6aw/hAculZFHsMDh+gc+dSVUoRoZHOPWX7tTUPxBAmKwpI/N
0ooRtETqIRJS5MrzNMgt0uY8g/GQrc3Vh3O55xAIOQBVc/Q96J4vP8blA+xQ1/Bb9Im5yGVBdncc
LATXu8wMKSgD31776gc5yqVPe0id8Wmr957FwZfsm+802WPjcoSOV93Izzd/JMhJe6Hi09x+zOr+
MYADWn4Gjqb2jv5C2fRPmInlP/6jevbuKJ4+XCZ5nMeD5T+LQbZ9P1gW0/yHv/DHA5wNZLjty4e/
/wTKidhB+dUP2/mgGrz6NfnzP+5T/peEv/gPefa9H8hT7v0xvR/0kx/8zn1aJLm8xjBOk+WTX64n
p3zv+ln2/+pyfyqUB29+0vzli3iQ9bP70bb8wbZ+6zf92eDvP/38NYvv+z/tzUQp6D4oJ0a+9e8/
Pb7ynhP53SGTnG/LD4bFSrATtcZdxsqDwrOpOeJlkaXzQfNUsg1sij3c3jqP+SbN8tHZz7PB4cQi
uiyKWzpj/1ws86w/PZiHgIyF3rh3aXH8meVUY9h1nvmtnAT1iUkhhx6BNF33YHEIOEVBROc73vXz
/jA9/BaKI0QlrkQm2C8S+k++pdg7f39yd7Nn+gcbUdQe8IyFAh36V1FF4NpVX+cZX3Ten3KGzu7y
fj5YNuPJHg0AKHMl0dfI+2HfoS1qftwc2Gd83e1gmc7TvD9TlwqsiKT6IHWVAAfNk6db+Dlf1h+O
ssGX5rHLtyKlIP/ARQMwFeIViaK0J7Hbz+IvX9iAZ28G+WiQTfvJgzKZaPWChWYWpT0WOCxcMD/8
2mNW+B+l+R4O0j+6phpj/Nd/Xs/CN/OkDFXfDOrto9wsTy6W7/zuv+oWmn55YiO+swx/8qj+nDyk
WabcGfgmf7in/uyoYoPVQyKNirrDng+mw7iYNQPJakvzl/aw6RKzeMa2P3sxyHaDYbqKE2VKBD6g
/S2DaT8rlIP19G4uvhnbPznV58V0yAFWHle4/XQf92KQzPrZpBlI5lpgsLrDvsyYhuShGagc9gQb
7nKZH15tkubWfdrubnA/UudWWF50h72Kk8NJkC5+7WH7WTo4e7l8asBPsHBXWT+5HzQPKesmtHq6
j3wdf8FXwxduhpKBRW9Ue2CCn2Q52DYjleOSd9Eed5DN+ok67CnmIRsM1NmVJlTdh+1maT9Xty/s
8/rjvigSbI4yCUS3+uO+vH9iHAibTzBu3p+qTyv4SN3ZfTXIDjZYybSlPSyO2G1/O0iaJ5Sti3JM
88cj/uufvCpe9/PVwW4QdVPdB34d56Pi0DVB9Fh/5LtpuupPDh/5e87nn52JGLueD5JlPojVefZO
Mc/FZjD7khbZsJmCcgmFGlx3rm/T6QNz0gxUjitwFv1xk/592oxTDXuCI3Irtl0ZVRqSdB/2D8IU
WrROMHaarfuqrTjF1fwuPbzwaaPQf9p35FGKYX/ajFQunOTgdaf4fcotpx48ynb648qJHhwOLGAk
3Qe+K61mFifKJobZ5QRDz/uqkShZN7QfeNUnoMsUTxhNnBM87nrwoF4eJUOG9vOu43xXJQeaZ5Td
VlJP6I79cZIxxYpzSZ6o+ZrnX3gfkzgfPJzdxMnwIVXDRqGL0H3sTzhX9+y7LvnxZrRyTr6bH/mT
V9QtSfRBMhhm6oY+RVRzN8i+HJxtgcXoTgeBx+As/Yrzol6pFQmr7uhVyvi2fz94OIz0oKg9hT93
ky7TlTLbVDQ9WI/1p+b3/ynm/1hohnYCaFx6zGzoU2HWADb2o6/716XWpOzx75hYG1KHUNyUE9wa
PydD7vxmLcUs/HBhyTmSHP1e2eg8zZfrvpqbsk8xLneycmhFElb3xJ4XWZE8xM1AMgUi96c7bHfU
Vy7NU1wU7wfz4suUSgLmixT4WTdl9ZpHlQf3TuBTXQxm6X0md8bZj7/vBDuwS/EyS1NlXaXSrb0A
6SzN0mUzkEyP9FRoD8sA5ILOqmpr8jhHzcjl95wgOuv254OzT4PsQfE3vlv3+pNX9sU4JurLlR0v
WB/dmbkcbud5M4xMg3T0aQ+6KPp5it2bnl0XOF+KqZImKe0vyOI8U4c9hZdxmY/idK6aa8GZ6z7u
B479dX924BgJYkd35Ov+F/UQCtxWe9DRwTXwY7/hx9fL041AE5P+s3Z//7/54Ozhv7xcpXGmnDok
cPWHvxkkW2X3HsE8FH+5rvI6/nLoFUATqv+0r6kh5yPlcsHJPMG48ZeDWfBOcNne9h/6w/7yXk3Q
A3LWf2BynGmeq9vhJIFTf9pfKzYYApdTPO70YNATnOJbLtL7w7zbSea2wPrGarXR7pzgLN/2ZeTD
3FDZ5adr0m7TndjfRaHuCdEx0R36TYyL3wwjNyjiy80fn59eKEdVbyL7FOXBygxb5/Fy2S+axyyf
+inO6K8btve//2eRAKZTBz7BJL8nMnlQDLEjWFDdtbsbbO9Hg+l0oHictF+fYOgK0vUE3uecoph1
J9kbNTULk9wJHhqkYtY/ez1IDzJmojasPdnkfQ+hc/YJrOdd8aBmhUAR6T/th1SN0hz3BBf03e//
Oz37kM5+/88SEfIu+/3/JPexCoGk1eEET88xPEDJkf85wbj9ZHdooOlX1x/44/DJAT9F/ZA8wQS8
zdlVf6m4RQgy6D8zCN74wKd3hBdS96BckocB5Ky4BDDh6Q/825MYpBSV1X3e3+LZl/6XtXK1Op0T
TEQFi316vk9RjDuPs7MPOHNKfQsorP4s//xlO1DWjm5+UrBt2nYDsskY6h/HU/+6PGyJE/83TMQe
BcUjLf2j9f7XrcQxlPa/4cJUQP3k7K4/SxUP7xQOzTmQKtyDZpHF0T1JHTSdkqhMjhVdpNVT16B2
0/t0efZfbwaDKeXF/3bsa04RgJdlL6BsVNXI1XFLHoH3nQIA0k3TydGxT+BmX8Vj1daeYkyK3OTS
qe5W4P+y8BjfZzjFBz6VSODqLvZVNkjuR2egOLZPxz+Bz1mPX96lsthSLPy5sYZnr/mjEvxIy6Lu
K10XfaUi/rS9pPjLObMXAwAN9S4q3+H2/iJN+tPm75SXoI1I/y1uYnoXcMSakcoo+RTOeXeUxct8
1l/Wr6N+wQme/M1gfdbtT49Us09R4n8TH2RRTpF6/9RPqBkUylQEJ3Ah35BTUkc9xZmVCf5tQDJQ
RZuX3Fe6h+ddnN/3Yw7qEWtMc1MzQ89PLb3rz4s+/TjrI8UZWySttd+AiVHnXAgwdEflklqO+tPp
0Xl52tv41y3MHTihnC6N6SDp//ezn5f3YDjJZZXG5oOcWOA4D/2zbpGMVIfCtvXf7kM6AZ+szBqy
OKcYFzh1M0zp/rineNoChNnBw55gZ35meeNlOeFXRV6oWARa4Jr3eP7ef+JkOn6kP2p3Gs/ng4w2
kSMW3aevLUDiGbFXxB7piTwF5rNGn9X+yS3QxOzsbZFPt/iLxw7IUarK75/If13gUzYW/xtGOl+H
FFZLO9JsOTmQJ8j2/Qx48ks/Hqtp0BPY3J+zGegdxX6coDJ13k+G0/7DYDnanwfRGfv+jvxxkfl2
25fOsmag0t6d4oFHBcZ/f9RT5FLPgTCpiSL3BM8KMudL+qCu2SkyqXdZLMHCRNkMpyha05CrGvpT
pGZfALI6u5F/3f38fn/h7FOUjV7S2PokVrNP4QYwsrp06KM0j//8W+9Vf65uX4iC9Ee92WbD7U7c
omasKkI6gddSAXJv0gOMD1oxzVc9fzKqpPKRsU/g+d70d/3J6OmUnOBcv+6rsDgwvfpzAeS5nz45
IsLYpG2JBeV4UO2DzPQEAxPyxyu1YAtB0kkG7m8P8jv2KdBwbwZztVRrBydYunf9DLz68WgoPMn4
kyeuin2K7tl38AjhLgMLVFI23+eb+JMoyTvc3/4cs9Fsh9IDEO1K3f38YdSPD8N9WDpPMHB/HD+d
aSpGpxg6BjbRjFNOxSk8jA/UVMUtPDRzziks0sfdl8GR6ThFf+OneJAnamLSOYWpewsfRbo6e5mT
aZqf/e3sEuhrmhdHQkEbrd8TbJn6C28IkJcjyph/O2v+Mz72pWgrnMCHuJuTEp9ujwWX0OGcwve5
jR8e6PK57C/z/T3rQev5vQsJK/JItf29/oZ61u5G8QSanYRZe/zPKtO2/6WQZcG2c4LUAF2q/W2f
Bcri6f/7H/9rOZE/XWdbsI88wQvgu7N+s2qKPYRUqoP2X/NQz/d3PsRA6i2goSoeMoAv1G2fYmMM
CAomzXZf/u0i7qdb4qX47J+0aPQV2AWyPigeneBLL9LJQ8oEfuhPCCPjmRKVRCLLcYq8zk2/oAag
8JTAM9tGuvYEjsy7vjWNrXsoQKzlsmjWuXShq+84wdrTuTo8MvIJbNDr/jwnG3tk8B9eXP+fu6tZ
bhoGwq/iG3AjobTlwkzjmtBfQtyG4eg0JvWQ1sWJCmmHB+IduPXF+NaKqFdR7Uy8k3RyrDOVJXm1
2p9vv11jYClngNu8yJKP5C1PckuorjZ4Q+a4ZCQKwE/iX4kFTN4WEXaK33cIwhjrDCHhfUGVWRTS
ZjXiozrMxKKvbHTqflPX1PQxQF6s5KAwxK1Q5rkvehf+p2Uzs9VqB33HwbBvnjmuHD3++g6wtgXq
HuDi/GmRIBktPgpEiD1b0SUVnpvNzDdYQO/60xuL6EviomsjbgGwQ5bcsPm+LpO1Bc2uA3A7sUEl
IL8H4yyK+eXTENhczPUHm6sEA9xhmg2sLSA68Lpa4kj9jBJmKOe9IusOexyDCZCrTFCQ1p/uJ3B+
mFHysyCBD/0M2tGMjSqBNAkjNUi8vSyysb0SoJJwCqhVccqg9Td/OhTugodsdiHRnL3gKiHwElS1
lgXa7WZT4F76AhfCQ+6G2cOgJzUvWn76X2PEE8ww+Xwl6ABPUw9C92Ls2XEbcCGYly0/5zax7nih
6g8QCAHVMDuK6NwkoZbP1HXf5XDDBUHTeAmSn72+8k7UmEnkbHSBPbrvBmHQ7QX7vz0SHkKfzck/
CG5B4f4GuOhdNDDZ3dqqrv9zXdYlV7imKWdGA7viq34vnqPc/mJDzQwIGI2Pqhcs5eoR4DbH/1qc
/+zfi4/Y5Ni7zC/mYVm4A3ymyR2PgwroAD9F1M/rWtziEnH9YAQE8Og2AmWsOZykCXYExBBwxEmM
2iMm5RKIIWQZB0RHXZwwTo/5c3nlcooNzqKhYjNulJr+C94UHbiKPFrSeFe5xS7pXM2BQ4249kmM
yPvUheC5nrm9TPX5J6svCoDqJhCE3KFtRVnfRrNLvGGokhE/HRIpE5otjjM/HZXRoWrvm9gU4F1B
jNnQEnaUH01hMriuXIkEhG9JhwSgbT+9QqUY7yAhEe4347q5UiTyrQgv2VErCYsGyn6AoI/iRZUS
xc0f4W9xMLhE+PwQcmx9v4aEtQ64LNUQ2hXvEmw6RB83pkJhZvM2JDyBDqiVJykZGCxv0JSw2DW+
9yiZTDTE9DS+TbgGkUjO6bccqwvLzZNgkQMK+ToZRIP8MjhL++i5YdS/9vIEfDHK7ur98SGXKENy
wNDRic68d3kbR29ULwHzN8K2VJVC7FhaK8yBAyTKnVpEWzG+9HpJNkycSh6uSP11nYelb6g0tqov
wBbqXiyyG3SMrj9zH7Ys8EBmoFykJJJ1YcStIvTpM++oIT4U7A8U3BGbi6QpwZOhpRMmzOTy4c8o
vpqaGdOuvJUoTQRWZYLKO7yBxz5QKCyBOtIL0LeA91Iz7L8qLoI6ylW6Kuuz/NEBF2XSdc3+Erd8
Xa1WILLI7vDbQYKlGJjJb+nIFFoWv7SzJy+ULqhlnzp/6/vuuuPVBn73bEhbzqHOpcCWBT36FmCW
FvW+RH6hlUV3nBxBggCF3HcWlJJAuPhUjW0F6yWAXcEFfAkejpLIU88KcsHEZNHsSdBafIhG3yne
7TLbdgSstrZCiQWPcZQ2CltQiEPgoxCYYqLRKG11tuDABJNF+IRd33lb1nL9V22EdWK7rlQgAXme
KXuyTYkT0gNf1B2wEOzD5a1Jy7dhfdfAtqN5YN1LobiaWQix+Cjgef8nf6rKF1T9XsgnuDoXrnaV
WtDzqKpZv5lAWXahHadwopg4SYDOu2psIfCbEjGWs4e/oIGaMu2CvpTGRnp+RpCrxaT5LKuJgK9C
+l29LTdwlY7Gmpu3Slcfz2e2ygqRnqHALkYgGnn/DwAA//8=</cx:binary>
              </cx:geoCache>
            </cx:geography>
          </cx:layoutPr>
          <cx:valueColors>
            <cx:minColor>
              <a:srgbClr val="EDF1F7"/>
            </cx:minColor>
            <cx:midColor>
              <a:srgbClr val="00A3E0"/>
            </cx:midColor>
            <cx:maxColor>
              <a:srgbClr val="1E2A78"/>
            </cx:maxColor>
          </cx:valueColors>
          <cx:valueColorPositions count="3">
            <cx:minPosition>
              <cx:number val="1"/>
            </cx:minPosition>
            <cx:midPosition>
              <cx:number val="2"/>
            </cx:midPosition>
            <cx:maxPosition>
              <cx:number val="3"/>
            </cx:maxPosition>
          </cx:valueColorPositions>
        </cx:series>
      </cx:plotAreaRegion>
    </cx:plotArea>
  </cx:chart>
</cx:chartSpace>
</file>

<file path=ppt/charts/chartEx2.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Sheet1!$A$2:$A$252</cx:f>
        <cx:nf>Sheet1!$A$1</cx:nf>
        <cx:lvl ptCount="240" name="Country">
          <cx:pt idx="0">Algeria</cx:pt>
          <cx:pt idx="1">Angola</cx:pt>
          <cx:pt idx="2">Benin</cx:pt>
          <cx:pt idx="3">Botswana</cx:pt>
          <cx:pt idx="4">British Indian Ocean Territory</cx:pt>
          <cx:pt idx="5">Burkina Faso</cx:pt>
          <cx:pt idx="6">Burundi</cx:pt>
          <cx:pt idx="7">Cabo Verde</cx:pt>
          <cx:pt idx="8">Cameroon</cx:pt>
          <cx:pt idx="9">Central African Republic</cx:pt>
          <cx:pt idx="10">Chad</cx:pt>
          <cx:pt idx="11">Comoros</cx:pt>
          <cx:pt idx="12">Democratic Republic of the Congo</cx:pt>
          <cx:pt idx="13">Republic of the Congo</cx:pt>
          <cx:pt idx="14">Côte d'Ivoire</cx:pt>
          <cx:pt idx="15">Djibouti</cx:pt>
          <cx:pt idx="16">Egypt</cx:pt>
          <cx:pt idx="17">Equatorial Guinea</cx:pt>
          <cx:pt idx="18">Eritrea</cx:pt>
          <cx:pt idx="19">Eswatini</cx:pt>
          <cx:pt idx="20">Ethiopia</cx:pt>
          <cx:pt idx="21">Gabon</cx:pt>
          <cx:pt idx="22">Gambia</cx:pt>
          <cx:pt idx="23">Ghana</cx:pt>
          <cx:pt idx="24">Guinea</cx:pt>
          <cx:pt idx="25">Guinea-Bissau</cx:pt>
          <cx:pt idx="26">Kenya</cx:pt>
          <cx:pt idx="27">Lesotho</cx:pt>
          <cx:pt idx="28">Liberia</cx:pt>
          <cx:pt idx="29">Libya</cx:pt>
          <cx:pt idx="30">Madagascar</cx:pt>
          <cx:pt idx="31">Malawi</cx:pt>
          <cx:pt idx="32">Mali</cx:pt>
          <cx:pt idx="33">Mauritania</cx:pt>
          <cx:pt idx="34">Mauritius</cx:pt>
          <cx:pt idx="35">Mayotte</cx:pt>
          <cx:pt idx="36">Morocco</cx:pt>
          <cx:pt idx="37">Mozambique</cx:pt>
          <cx:pt idx="38">Namibia</cx:pt>
          <cx:pt idx="39">Niger</cx:pt>
          <cx:pt idx="40">Nigeria</cx:pt>
          <cx:pt idx="41">Rwanda</cx:pt>
          <cx:pt idx="42">Réunion</cx:pt>
          <cx:pt idx="43">Saint Helena, Ascension and Tristan da Cunha</cx:pt>
          <cx:pt idx="44">Sao Tome and Principe</cx:pt>
          <cx:pt idx="45">Senegal</cx:pt>
          <cx:pt idx="46">Seychelles</cx:pt>
          <cx:pt idx="47">Sierra Leone</cx:pt>
          <cx:pt idx="48">Somalia</cx:pt>
          <cx:pt idx="49">South Africa</cx:pt>
          <cx:pt idx="50">South Sudan</cx:pt>
          <cx:pt idx="51">Sudan</cx:pt>
          <cx:pt idx="52">Tanzania</cx:pt>
          <cx:pt idx="53">Togo</cx:pt>
          <cx:pt idx="54">Tunisia</cx:pt>
          <cx:pt idx="55">Uganda</cx:pt>
          <cx:pt idx="56">Western Sahara</cx:pt>
          <cx:pt idx="57">Zambia</cx:pt>
          <cx:pt idx="58">Zimbabwe</cx:pt>
          <cx:pt idx="59">Afghanistan</cx:pt>
          <cx:pt idx="60">Armenia</cx:pt>
          <cx:pt idx="61">Azerbaijan</cx:pt>
          <cx:pt idx="62">Bahrain</cx:pt>
          <cx:pt idx="63">Bangladesh</cx:pt>
          <cx:pt idx="64">Bhutan</cx:pt>
          <cx:pt idx="65">Brunei Darussalam</cx:pt>
          <cx:pt idx="66">Cambodia</cx:pt>
          <cx:pt idx="67">China</cx:pt>
          <cx:pt idx="68">Christmas Island</cx:pt>
          <cx:pt idx="69">Cocos (Keeling) Islands</cx:pt>
          <cx:pt idx="70">Cyprus</cx:pt>
          <cx:pt idx="71">Georgia</cx:pt>
          <cx:pt idx="72">Hong Kong</cx:pt>
          <cx:pt idx="73">India</cx:pt>
          <cx:pt idx="74">Indonesia</cx:pt>
          <cx:pt idx="75">Iran</cx:pt>
          <cx:pt idx="76">Iraq</cx:pt>
          <cx:pt idx="77">Israel</cx:pt>
          <cx:pt idx="78">Japan</cx:pt>
          <cx:pt idx="79">Jordan</cx:pt>
          <cx:pt idx="80">Kazakhstan</cx:pt>
          <cx:pt idx="81">North Korea</cx:pt>
          <cx:pt idx="82">South Korea</cx:pt>
          <cx:pt idx="83">Kuwait</cx:pt>
          <cx:pt idx="84">Kyrgyzstan</cx:pt>
          <cx:pt idx="85">Laos</cx:pt>
          <cx:pt idx="86">Lebanon</cx:pt>
          <cx:pt idx="87">Macao</cx:pt>
          <cx:pt idx="88">Malaysia</cx:pt>
          <cx:pt idx="89">Maldives</cx:pt>
          <cx:pt idx="90">Mongolia</cx:pt>
          <cx:pt idx="91">Myanmar</cx:pt>
          <cx:pt idx="92">Nepal</cx:pt>
          <cx:pt idx="93">Oman</cx:pt>
          <cx:pt idx="94">Pakistan</cx:pt>
          <cx:pt idx="95">Palestine</cx:pt>
          <cx:pt idx="96">Philippines</cx:pt>
          <cx:pt idx="97">Qatar</cx:pt>
          <cx:pt idx="98">Russia</cx:pt>
          <cx:pt idx="99">Saudi Arabia</cx:pt>
          <cx:pt idx="100">Singapore</cx:pt>
          <cx:pt idx="101">Sri Lanka</cx:pt>
          <cx:pt idx="102">Syrian Arab Republic</cx:pt>
          <cx:pt idx="103">Taiwan</cx:pt>
          <cx:pt idx="104">Tajikistan</cx:pt>
          <cx:pt idx="105">Thailand</cx:pt>
          <cx:pt idx="106">Timor-Leste</cx:pt>
          <cx:pt idx="107">Turkey</cx:pt>
          <cx:pt idx="108">Turkmenistan</cx:pt>
          <cx:pt idx="109">United Arab Emirates</cx:pt>
          <cx:pt idx="110">Uzbekistan</cx:pt>
          <cx:pt idx="111">Viet Nam</cx:pt>
          <cx:pt idx="112">Yemen</cx:pt>
          <cx:pt idx="113">Albania</cx:pt>
          <cx:pt idx="114">Andorra</cx:pt>
          <cx:pt idx="115">Austria</cx:pt>
          <cx:pt idx="116">Belarus</cx:pt>
          <cx:pt idx="117">Belgium</cx:pt>
          <cx:pt idx="118">Bosnia and Herzegovina</cx:pt>
          <cx:pt idx="119">Bulgaria</cx:pt>
          <cx:pt idx="120">Croatia</cx:pt>
          <cx:pt idx="121">Czechia</cx:pt>
          <cx:pt idx="122">Denmark</cx:pt>
          <cx:pt idx="123">Estonia</cx:pt>
          <cx:pt idx="124">France</cx:pt>
          <cx:pt idx="125">Germany</cx:pt>
          <cx:pt idx="126">Gibraltar</cx:pt>
          <cx:pt idx="127">Greece</cx:pt>
          <cx:pt idx="128">Guernsey</cx:pt>
          <cx:pt idx="129">Hungary</cx:pt>
          <cx:pt idx="130">Ireland</cx:pt>
          <cx:pt idx="131">Isle of Man</cx:pt>
          <cx:pt idx="132">Italy</cx:pt>
          <cx:pt idx="133">Jersey</cx:pt>
          <cx:pt idx="134">Latvia</cx:pt>
          <cx:pt idx="135">Liechtenstein</cx:pt>
          <cx:pt idx="136">Lithuania</cx:pt>
          <cx:pt idx="137">Luxembourg</cx:pt>
          <cx:pt idx="138">Malta</cx:pt>
          <cx:pt idx="139">Moldova</cx:pt>
          <cx:pt idx="140">Monaco</cx:pt>
          <cx:pt idx="141">Montenegro</cx:pt>
          <cx:pt idx="142">Netherlands</cx:pt>
          <cx:pt idx="143">Norway</cx:pt>
          <cx:pt idx="144">Poland</cx:pt>
          <cx:pt idx="145">Portugal</cx:pt>
          <cx:pt idx="146">Republic of North Macedonia</cx:pt>
          <cx:pt idx="147">Romania</cx:pt>
          <cx:pt idx="148">San Marino</cx:pt>
          <cx:pt idx="149">Serbia</cx:pt>
          <cx:pt idx="150">Slovakia</cx:pt>
          <cx:pt idx="151">Slovenia</cx:pt>
          <cx:pt idx="152">Spain</cx:pt>
          <cx:pt idx="153">Sweden</cx:pt>
          <cx:pt idx="154">Switzerland</cx:pt>
          <cx:pt idx="155">Ukraine</cx:pt>
          <cx:pt idx="156">United Kingdom</cx:pt>
          <cx:pt idx="157">Anguilla</cx:pt>
          <cx:pt idx="158">Antigua and Barbuda</cx:pt>
          <cx:pt idx="159">Aruba</cx:pt>
          <cx:pt idx="160">Bahamas</cx:pt>
          <cx:pt idx="161">Barbados</cx:pt>
          <cx:pt idx="162">Belize</cx:pt>
          <cx:pt idx="163">Bermuda</cx:pt>
          <cx:pt idx="164">Bonaire, Sint Eustatius and Saba</cx:pt>
          <cx:pt idx="165">Canada</cx:pt>
          <cx:pt idx="166">Cayman Islands</cx:pt>
          <cx:pt idx="167">Costa Rica</cx:pt>
          <cx:pt idx="168">Cuba</cx:pt>
          <cx:pt idx="169">Curaçao</cx:pt>
          <cx:pt idx="170">Dominica</cx:pt>
          <cx:pt idx="171">Dominican Republic</cx:pt>
          <cx:pt idx="172">El Salvador</cx:pt>
          <cx:pt idx="173">Greenland</cx:pt>
          <cx:pt idx="174">Grenada</cx:pt>
          <cx:pt idx="175">Guadeloupe</cx:pt>
          <cx:pt idx="176">Guatemala</cx:pt>
          <cx:pt idx="177">Haiti</cx:pt>
          <cx:pt idx="178">Honduras</cx:pt>
          <cx:pt idx="179">Jamaica</cx:pt>
          <cx:pt idx="180">Martinique</cx:pt>
          <cx:pt idx="181">Mexico</cx:pt>
          <cx:pt idx="182">Montserrat</cx:pt>
          <cx:pt idx="183">Nicaragua</cx:pt>
          <cx:pt idx="184">Panama</cx:pt>
          <cx:pt idx="185">Puerto Rico</cx:pt>
          <cx:pt idx="186">Saint Barthélemy</cx:pt>
          <cx:pt idx="187">Saint Kitts and Nevis</cx:pt>
          <cx:pt idx="188">Saint Lucia</cx:pt>
          <cx:pt idx="189">Saint Martin</cx:pt>
          <cx:pt idx="190">Saint Pierre and Miquelon</cx:pt>
          <cx:pt idx="191">Saint Vincent and the Grenadines</cx:pt>
          <cx:pt idx="192">Sint Maarten</cx:pt>
          <cx:pt idx="193">Trinidad and Tobago</cx:pt>
          <cx:pt idx="194">Turks and Caicos Islands</cx:pt>
          <cx:pt idx="195">United States Minor Outlying Islands</cx:pt>
          <cx:pt idx="196">United States</cx:pt>
          <cx:pt idx="197">Virgin Islands (British)</cx:pt>
          <cx:pt idx="198">Virgin Islands (U.S.)</cx:pt>
          <cx:pt idx="199">American Samoa</cx:pt>
          <cx:pt idx="200">Australia</cx:pt>
          <cx:pt idx="201">Cook Islands</cx:pt>
          <cx:pt idx="202">Fiji</cx:pt>
          <cx:pt idx="203">French Polynesia</cx:pt>
          <cx:pt idx="204">Guam</cx:pt>
          <cx:pt idx="205">Kiribati</cx:pt>
          <cx:pt idx="206">Marshall Islands</cx:pt>
          <cx:pt idx="207">Micronesia</cx:pt>
          <cx:pt idx="208">Nauru</cx:pt>
          <cx:pt idx="209">New Caledonia</cx:pt>
          <cx:pt idx="210">New Zealand</cx:pt>
          <cx:pt idx="211">Niue</cx:pt>
          <cx:pt idx="212">Norfolk Island</cx:pt>
          <cx:pt idx="213">Northern Mariana Islands</cx:pt>
          <cx:pt idx="214">Palau</cx:pt>
          <cx:pt idx="215">Papua New Guinea</cx:pt>
          <cx:pt idx="216">Pitcairn</cx:pt>
          <cx:pt idx="217">Samoa</cx:pt>
          <cx:pt idx="218">Solomon Islands</cx:pt>
          <cx:pt idx="219">Tokelau</cx:pt>
          <cx:pt idx="220">Tonga</cx:pt>
          <cx:pt idx="221">Tuvalu</cx:pt>
          <cx:pt idx="222">Vanuatu</cx:pt>
          <cx:pt idx="223">Wallis and Futuna</cx:pt>
          <cx:pt idx="224">Argentina</cx:pt>
          <cx:pt idx="225">Bolivia</cx:pt>
          <cx:pt idx="226">Brazil</cx:pt>
          <cx:pt idx="227">Chile</cx:pt>
          <cx:pt idx="228">Colombia</cx:pt>
          <cx:pt idx="229">Ecuador</cx:pt>
          <cx:pt idx="230">Falkland Islands</cx:pt>
          <cx:pt idx="231">French Guiana</cx:pt>
          <cx:pt idx="232">Guyana</cx:pt>
          <cx:pt idx="233">Paraguay</cx:pt>
          <cx:pt idx="234">Peru</cx:pt>
          <cx:pt idx="235">South Georgia and the South Sandwich Islands</cx:pt>
          <cx:pt idx="236">Suriname</cx:pt>
          <cx:pt idx="237">Uruguay</cx:pt>
          <cx:pt idx="238">Venezuela</cx:pt>
        </cx:lvl>
      </cx:strDim>
      <cx:numDim type="colorVal">
        <cx:f>Sheet1!$B$2:$B$252</cx:f>
        <cx:nf>Sheet1!$B$1</cx:nf>
        <cx:lvl ptCount="240" formatCode="Standard" name="Value">
          <cx:pt idx="0">0</cx:pt>
          <cx:pt idx="1">0</cx:pt>
          <cx:pt idx="2">0</cx:pt>
          <cx:pt idx="3">0</cx:pt>
          <cx:pt idx="4">0</cx:pt>
          <cx:pt idx="5">0</cx:pt>
          <cx:pt idx="6">0</cx:pt>
          <cx:pt idx="7">0</cx:pt>
          <cx:pt idx="8">0</cx:pt>
          <cx:pt idx="9">0</cx:pt>
          <cx:pt idx="10">0</cx:pt>
          <cx:pt idx="11">0</cx:pt>
          <cx:pt idx="12">0</cx:pt>
          <cx:pt idx="13">0</cx:pt>
          <cx:pt idx="14">0</cx:pt>
          <cx:pt idx="15">0</cx:pt>
          <cx:pt idx="16">0</cx:pt>
          <cx:pt idx="17">0</cx:pt>
          <cx:pt idx="18">0</cx:pt>
          <cx:pt idx="19">0</cx:pt>
          <cx:pt idx="20">0</cx:pt>
          <cx:pt idx="21">0</cx:pt>
          <cx:pt idx="22">0</cx:pt>
          <cx:pt idx="23">0</cx:pt>
          <cx:pt idx="24">0</cx:pt>
          <cx:pt idx="25">0</cx:pt>
          <cx:pt idx="26">0</cx:pt>
          <cx:pt idx="27">0</cx:pt>
          <cx:pt idx="28">0</cx:pt>
          <cx:pt idx="29">0</cx:pt>
          <cx:pt idx="30">0</cx:pt>
          <cx:pt idx="31">0</cx:pt>
          <cx:pt idx="32">0</cx:pt>
          <cx:pt idx="33">0</cx:pt>
          <cx:pt idx="34">0</cx:pt>
          <cx:pt idx="35">0</cx:pt>
          <cx:pt idx="36">0</cx:pt>
          <cx:pt idx="37">0</cx:pt>
          <cx:pt idx="38">0</cx:pt>
          <cx:pt idx="39">0</cx:pt>
          <cx:pt idx="40">0</cx:pt>
          <cx:pt idx="41">0</cx:pt>
          <cx:pt idx="42">3</cx:pt>
          <cx:pt idx="43">0</cx:pt>
          <cx:pt idx="44">0</cx:pt>
          <cx:pt idx="45">0</cx:pt>
          <cx:pt idx="46">0</cx:pt>
          <cx:pt idx="47">0</cx:pt>
          <cx:pt idx="48">0</cx:pt>
          <cx:pt idx="49">0</cx:pt>
          <cx:pt idx="50">0</cx:pt>
          <cx:pt idx="51">0</cx:pt>
          <cx:pt idx="52">0</cx:pt>
          <cx:pt idx="53">0</cx:pt>
          <cx:pt idx="54">0</cx:pt>
          <cx:pt idx="55">0</cx:pt>
          <cx:pt idx="56">0</cx:pt>
          <cx:pt idx="57">0</cx:pt>
          <cx:pt idx="58">0</cx:pt>
          <cx:pt idx="59">0</cx:pt>
          <cx:pt idx="60">0</cx:pt>
          <cx:pt idx="61">0</cx:pt>
          <cx:pt idx="62">0</cx:pt>
          <cx:pt idx="63">0</cx:pt>
          <cx:pt idx="64">0</cx:pt>
          <cx:pt idx="65">0</cx:pt>
          <cx:pt idx="66">0</cx:pt>
          <cx:pt idx="67">3</cx:pt>
          <cx:pt idx="68">0</cx:pt>
          <cx:pt idx="69">0</cx:pt>
          <cx:pt idx="70">0</cx:pt>
          <cx:pt idx="71">0</cx:pt>
          <cx:pt idx="72">0</cx:pt>
          <cx:pt idx="73">0</cx:pt>
          <cx:pt idx="74">0</cx:pt>
          <cx:pt idx="75">0</cx:pt>
          <cx:pt idx="76">0</cx:pt>
          <cx:pt idx="77">0</cx:pt>
          <cx:pt idx="78">2</cx:pt>
          <cx:pt idx="79">0</cx:pt>
          <cx:pt idx="80">0</cx:pt>
          <cx:pt idx="81">0</cx:pt>
          <cx:pt idx="82">0</cx:pt>
          <cx:pt idx="83">0</cx:pt>
          <cx:pt idx="84">0</cx:pt>
          <cx:pt idx="85">0</cx:pt>
          <cx:pt idx="86">0</cx:pt>
          <cx:pt idx="87">0</cx:pt>
          <cx:pt idx="88">0</cx:pt>
          <cx:pt idx="89">0</cx:pt>
          <cx:pt idx="90">0</cx:pt>
          <cx:pt idx="91">0</cx:pt>
          <cx:pt idx="92">0</cx:pt>
          <cx:pt idx="93">0</cx:pt>
          <cx:pt idx="94">0</cx:pt>
          <cx:pt idx="95">0</cx:pt>
          <cx:pt idx="96">0</cx:pt>
          <cx:pt idx="97">3</cx:pt>
          <cx:pt idx="98">0</cx:pt>
          <cx:pt idx="99">3</cx:pt>
          <cx:pt idx="100">0</cx:pt>
          <cx:pt idx="101">0</cx:pt>
          <cx:pt idx="102">0</cx:pt>
          <cx:pt idx="103">2</cx:pt>
          <cx:pt idx="104">0</cx:pt>
          <cx:pt idx="105">0</cx:pt>
          <cx:pt idx="106">0</cx:pt>
          <cx:pt idx="107">0</cx:pt>
          <cx:pt idx="108">0</cx:pt>
          <cx:pt idx="109">3</cx:pt>
          <cx:pt idx="110">0</cx:pt>
          <cx:pt idx="111">0</cx:pt>
          <cx:pt idx="112">0</cx:pt>
          <cx:pt idx="113">1</cx:pt>
          <cx:pt idx="114">1</cx:pt>
          <cx:pt idx="115">3</cx:pt>
          <cx:pt idx="116">1</cx:pt>
          <cx:pt idx="117">3</cx:pt>
          <cx:pt idx="118">1</cx:pt>
          <cx:pt idx="119">1</cx:pt>
          <cx:pt idx="120">1</cx:pt>
          <cx:pt idx="121">1</cx:pt>
          <cx:pt idx="122">3</cx:pt>
          <cx:pt idx="123">1</cx:pt>
          <cx:pt idx="124">2</cx:pt>
          <cx:pt idx="125">3</cx:pt>
          <cx:pt idx="126">1</cx:pt>
          <cx:pt idx="127">1</cx:pt>
          <cx:pt idx="128">1</cx:pt>
          <cx:pt idx="129">1</cx:pt>
          <cx:pt idx="130">3</cx:pt>
          <cx:pt idx="131">2</cx:pt>
          <cx:pt idx="132">3</cx:pt>
          <cx:pt idx="133">1</cx:pt>
          <cx:pt idx="134">1</cx:pt>
          <cx:pt idx="135">3</cx:pt>
          <cx:pt idx="136">1</cx:pt>
          <cx:pt idx="137">3</cx:pt>
          <cx:pt idx="138">3</cx:pt>
          <cx:pt idx="139">1</cx:pt>
          <cx:pt idx="140">3</cx:pt>
          <cx:pt idx="141">1</cx:pt>
          <cx:pt idx="142">2</cx:pt>
          <cx:pt idx="143">2</cx:pt>
          <cx:pt idx="144">2</cx:pt>
          <cx:pt idx="145">2</cx:pt>
          <cx:pt idx="146">1</cx:pt>
          <cx:pt idx="147">1</cx:pt>
          <cx:pt idx="148">3</cx:pt>
          <cx:pt idx="149">1</cx:pt>
          <cx:pt idx="150">1</cx:pt>
          <cx:pt idx="151">1</cx:pt>
          <cx:pt idx="152">3</cx:pt>
          <cx:pt idx="153">2</cx:pt>
          <cx:pt idx="154">3</cx:pt>
          <cx:pt idx="155">1</cx:pt>
          <cx:pt idx="156">3</cx:pt>
          <cx:pt idx="157">0</cx:pt>
          <cx:pt idx="158">0</cx:pt>
          <cx:pt idx="159">0</cx:pt>
          <cx:pt idx="160">0</cx:pt>
          <cx:pt idx="161">0</cx:pt>
          <cx:pt idx="162">0</cx:pt>
          <cx:pt idx="163">0</cx:pt>
          <cx:pt idx="164">0</cx:pt>
          <cx:pt idx="165">2</cx:pt>
          <cx:pt idx="166">0</cx:pt>
          <cx:pt idx="167">0</cx:pt>
          <cx:pt idx="168">0</cx:pt>
          <cx:pt idx="169">0</cx:pt>
          <cx:pt idx="170">0</cx:pt>
          <cx:pt idx="171">0</cx:pt>
          <cx:pt idx="172">0</cx:pt>
          <cx:pt idx="173">0</cx:pt>
          <cx:pt idx="174">0</cx:pt>
          <cx:pt idx="175">0</cx:pt>
          <cx:pt idx="176">0</cx:pt>
          <cx:pt idx="177">0</cx:pt>
          <cx:pt idx="178">0</cx:pt>
          <cx:pt idx="179">0</cx:pt>
          <cx:pt idx="180">0</cx:pt>
          <cx:pt idx="181">0</cx:pt>
          <cx:pt idx="182">0</cx:pt>
          <cx:pt idx="183">0</cx:pt>
          <cx:pt idx="184">0</cx:pt>
          <cx:pt idx="185">0</cx:pt>
          <cx:pt idx="186">0</cx:pt>
          <cx:pt idx="187">0</cx:pt>
          <cx:pt idx="188">0</cx:pt>
          <cx:pt idx="189">0</cx:pt>
          <cx:pt idx="190">0</cx:pt>
          <cx:pt idx="191">0</cx:pt>
          <cx:pt idx="192">0</cx:pt>
          <cx:pt idx="193">0</cx:pt>
          <cx:pt idx="194">0</cx:pt>
          <cx:pt idx="195">0</cx:pt>
          <cx:pt idx="196">3</cx:pt>
          <cx:pt idx="197">0</cx:pt>
          <cx:pt idx="198">0</cx:pt>
          <cx:pt idx="199">0</cx:pt>
          <cx:pt idx="200">0</cx:pt>
          <cx:pt idx="201">0</cx:pt>
          <cx:pt idx="202">0</cx:pt>
          <cx:pt idx="203">0</cx:pt>
          <cx:pt idx="204">0</cx:pt>
          <cx:pt idx="205">0</cx:pt>
          <cx:pt idx="206">0</cx:pt>
          <cx:pt idx="207">0</cx:pt>
          <cx:pt idx="208">0</cx:pt>
          <cx:pt idx="209">0</cx:pt>
          <cx:pt idx="210">0</cx:pt>
          <cx:pt idx="211">0</cx:pt>
          <cx:pt idx="212">0</cx:pt>
          <cx:pt idx="213">0</cx:pt>
          <cx:pt idx="214">0</cx:pt>
          <cx:pt idx="215">0</cx:pt>
          <cx:pt idx="216">0</cx:pt>
          <cx:pt idx="217">0</cx:pt>
          <cx:pt idx="218">0</cx:pt>
          <cx:pt idx="219">0</cx:pt>
          <cx:pt idx="220">0</cx:pt>
          <cx:pt idx="221">0</cx:pt>
          <cx:pt idx="222">0</cx:pt>
          <cx:pt idx="223">0</cx:pt>
          <cx:pt idx="224">0</cx:pt>
          <cx:pt idx="225">0</cx:pt>
          <cx:pt idx="226">0</cx:pt>
          <cx:pt idx="227">0</cx:pt>
          <cx:pt idx="228">0</cx:pt>
          <cx:pt idx="229">0</cx:pt>
          <cx:pt idx="230">0</cx:pt>
          <cx:pt idx="231">0</cx:pt>
          <cx:pt idx="232">0</cx:pt>
          <cx:pt idx="233">0</cx:pt>
          <cx:pt idx="234">0</cx:pt>
          <cx:pt idx="235">0</cx:pt>
          <cx:pt idx="236">0</cx:pt>
          <cx:pt idx="237">0</cx:pt>
          <cx:pt idx="238">0</cx:pt>
          <cx:pt idx="239">0</cx:pt>
        </cx:lvl>
      </cx:numDim>
    </cx:data>
  </cx:chartData>
  <cx:chart>
    <cx:plotArea>
      <cx:plotAreaRegion>
        <cx:series layoutId="regionMap" uniqueId="{6B91C3F8-E0A9-4FD5-B337-660E8D81FD9F}">
          <cx:tx>
            <cx:txData>
              <cx:f>Sheet1!$B$1</cx:f>
              <cx:v>Value</cx:v>
            </cx:txData>
          </cx:tx>
          <cx:spPr>
            <a:solidFill>
              <a:srgbClr val="EDF1F7"/>
            </a:solidFill>
          </cx:spPr>
          <cx:dataPt idx="78">
            <cx:spPr>
              <a:solidFill>
                <a:srgbClr val="3BB8B8"/>
              </a:solidFill>
            </cx:spPr>
          </cx:dataPt>
          <cx:dataPt idx="103">
            <cx:spPr>
              <a:solidFill>
                <a:srgbClr val="3BB8B8"/>
              </a:solidFill>
            </cx:spPr>
          </cx:dataPt>
          <cx:dataPt idx="124">
            <cx:spPr>
              <a:solidFill>
                <a:srgbClr val="3BB8B8"/>
              </a:solidFill>
            </cx:spPr>
          </cx:dataPt>
          <cx:dataPt idx="142">
            <cx:spPr>
              <a:solidFill>
                <a:srgbClr val="3BB8B8"/>
              </a:solidFill>
            </cx:spPr>
          </cx:dataPt>
          <cx:dataPt idx="143">
            <cx:spPr>
              <a:solidFill>
                <a:srgbClr val="3BB8B8"/>
              </a:solidFill>
            </cx:spPr>
          </cx:dataPt>
          <cx:dataPt idx="144">
            <cx:spPr>
              <a:solidFill>
                <a:srgbClr val="3BB8B8"/>
              </a:solidFill>
            </cx:spPr>
          </cx:dataPt>
          <cx:dataPt idx="145">
            <cx:spPr>
              <a:solidFill>
                <a:srgbClr val="3BB8B8"/>
              </a:solidFill>
            </cx:spPr>
          </cx:dataPt>
          <cx:dataPt idx="153">
            <cx:spPr>
              <a:solidFill>
                <a:srgbClr val="3BB8B8"/>
              </a:solidFill>
            </cx:spPr>
          </cx:dataPt>
          <cx:dataPt idx="165">
            <cx:spPr>
              <a:solidFill>
                <a:srgbClr val="3BB8B8"/>
              </a:solidFill>
            </cx:spPr>
          </cx:dataPt>
          <cx:dataLabels>
            <cx:txPr>
              <a:bodyPr spcFirstLastPara="1" vertOverflow="ellipsis" horzOverflow="overflow" wrap="square" lIns="0" tIns="0" rIns="0" bIns="0" anchor="ctr" anchorCtr="1"/>
              <a:lstStyle/>
              <a:p>
                <a:pPr algn="ctr" rtl="0">
                  <a:defRPr sz="400">
                    <a:solidFill>
                      <a:schemeClr val="tx1"/>
                    </a:solidFill>
                  </a:defRPr>
                </a:pPr>
                <a:endParaRPr lang="en-GB" sz="400" b="0" i="0" u="none" strike="noStrike" baseline="0">
                  <a:solidFill>
                    <a:schemeClr val="tx1"/>
                  </a:solidFill>
                  <a:latin typeface="DeutscheBank"/>
                </a:endParaRPr>
              </a:p>
            </cx:txPr>
            <cx:visibility seriesName="0" categoryName="1" value="0"/>
            <cx:separator>, </cx:separator>
            <cx:dataLabel idx="67">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China</a:t>
                  </a:r>
                </a:p>
              </cx:txPr>
            </cx:dataLabel>
            <cx:dataLabel idx="99">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Saudi Arabia</a:t>
                  </a:r>
                </a:p>
              </cx:txPr>
            </cx:dataLabel>
            <cx:dataLabel idx="115">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Austria</a:t>
                  </a:r>
                </a:p>
              </cx:txPr>
            </cx:dataLabel>
            <cx:dataLabel idx="125">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Germany</a:t>
                  </a:r>
                </a:p>
              </cx:txPr>
            </cx:dataLabel>
            <cx:dataLabel idx="130">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Ireland</a:t>
                  </a:r>
                </a:p>
              </cx:txPr>
            </cx:dataLabel>
            <cx:dataLabel idx="132">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Italy</a:t>
                  </a:r>
                </a:p>
              </cx:txPr>
            </cx:dataLabel>
            <cx:dataLabel idx="152">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Spain</a:t>
                  </a:r>
                </a:p>
              </cx:txPr>
            </cx:dataLabel>
            <cx:dataLabel idx="156">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United Kingdom</a:t>
                  </a:r>
                </a:p>
              </cx:txPr>
            </cx:dataLabel>
            <cx:dataLabel idx="196">
              <cx:txPr>
                <a:bodyPr spcFirstLastPara="1" vertOverflow="ellipsis" horzOverflow="overflow" wrap="square" lIns="0" tIns="0" rIns="0" bIns="0" anchor="ctr" anchorCtr="1"/>
                <a:lstStyle/>
                <a:p>
                  <a:pPr algn="ctr" rtl="0">
                    <a:defRPr>
                      <a:solidFill>
                        <a:schemeClr val="bg1"/>
                      </a:solidFill>
                    </a:defRPr>
                  </a:pPr>
                  <a:r>
                    <a:rPr lang="en-GB" sz="400" b="0" i="0" u="none" strike="noStrike" baseline="0">
                      <a:solidFill>
                        <a:schemeClr val="bg1"/>
                      </a:solidFill>
                      <a:latin typeface="DeutscheBank"/>
                    </a:rPr>
                    <a:t>United States</a:t>
                  </a:r>
                </a:p>
              </cx:txPr>
            </cx:dataLabel>
          </cx:dataLabels>
          <cx:dataId val="0"/>
          <cx:layoutPr>
            <cx:regionLabelLayout val="none"/>
            <cx:geography projectionType="miller" viewedRegionType="dataOnly" cultureLanguage="en-GB" cultureRegion="DE" attribution="Powered by Bing">
              <cx:geoCache provider="{E9337A44-BEBE-4D9F-B70C-5C5E7DAFC167}">
                <cx:binary>7H1Lc9tIlu5fYXhzZyKaNN6PiqqOEClZsvUoWZTtrto4IAlFwqIImQ9J1N+ZxUQvZneXs/Mfu18S
SDDzICGApaxLLIo94e5JKMmD78s8mXnyPH6+fvrpehJHs87T3WQ6/+n66Zc348Xi/qe3b+fX4/gu
mvfukutZOk//WPSu07u36R9/JNfx25tZ9JhMR28tw3TeXo+j2SJ+evPPn/Ftozg9Sa+jRZJOPy7j
2eoini8ni/kLz5SPOtfpcrpg3Uf4pl/enEaTaDVPojedeLpIFqvL1X38yxvpj9503tKvKv1sZwLJ
Fssb9LV7nmE5rhMa+cd805mk01H+2DSdnm84juf7Xrj+8J8+i+7QvYlAa3Gim5tZPJ938v8We0ri
iw+SeTrI3n+QMllPf1u/3FsZ33/+TBrwuqRFoIBiU/eIMrA3GcUznQRYQY8hb3k5vmEoEWD1GOqB
5Qn8ZNxnBDSQR41/0ZHAX7RT9Pd/bwH601E60Tj6u6bZC3zf9b3AzgAmw9/vuV5oWo5lZqMf5Ejo
18pTAX7ej2KfN1Po937dPfSX6W08iZb8/V+vebpBz3UDxwsCjq088rumb/XYY98yfP6z2aBvIIsa
96IjAb5op8hfHu8e+dNoOUsW0VSr1jF6lusYth94krrphj3LDkPLs51c4Vgy9M2EUaMv9iUEiI8o
B6cXu+dgEF2lnc/x7CbmcLx+Aphuz7Ch2S0bw1tYc7uW3XNDz3DwSKl1BtF9XC+MmgOxL+FAfEQ5
GHxuAQezFNsWjdrfcXu2BxXk+BucBR7Aj+f6rmVaLic9Uz+DekEqwOcdKfK8ncJ+1IKhf7x8jJIF
R+D1w96CivFtO3RdKJr1Rxr9jt9zQj90sCRnT4nurxdHjT3vR6DnzRT54y+7H/DDdLkYd/b+mCXX
Gkd9FzvOMPRsrKrQ7cJ4t6CPAt90rNDhbGfjvakcauDl3gR++SEl4fe93ZPQj6fJlOPx+tEf9lwr
tB3fsfL1VV5/LSzLUEigJp8bAf/pjIpaadQc5N0I+HkrRb3/YfeoD+NpPIom/OVfjzvOsY7vGlhV
ZcC77AEo8YyQH8D4j+aDv14SNebFKxDUi3aK+/Bs97h/up1FyVTjJscJew6USugHfqHOBZ1jm1gM
zMA2XSN7TMZ7A3nU6BcdCfpFO0X/Uwt0zWk6ja5TPv5eP+gdu+fb2M+bdm4+MCWFj5XW9EPXAPjZ
h+71a8VRY89fg0DPmynyp4Pdj/v+crac3iT6oO/aPezfHdjV3FyTy6db7IJCG4a30uaygSRq1IuO
BPaineLef7973IdR2rlM7+JONL3pnM+S6XVyr1H74JRrBxj8fj7ADUOeAR4OWkZo4//Uy+3wx3+t
5fvx71zAH/9TK6GanepvInRV/yHlb3i5e/4wuG6TadR5F8016i3T6hm+axt+gJOXsFp0zR7sQYZt
OmSH2lQMNTdyb8KH/JBy0H+3ew4OFuMkvdd5MDYxb0yTWaTlE4Id4ESMJ4EXZBMKs0k0hzaRRE3B
pieBf/OAQn/QhuGfLuaP0TTiMLx+yWbGH9MLTAx95ZptOVBZVuA7rs1/ND8ZNBBFjX2/6Emw3zyg
2PdbcDq+XD5EkyUHQQPyXs8KQjPEXlRSOqbv9WwMetiBsjMbGfT1cqhh5/0I6LyZQn7ZAgtcZqVN
lnONqFvQNb4bOq6nHO8ubmB8w3YDS61yGomkJkDoSjgQnlAaTj/tXuH3cR2QzMed99ixRtPOr9cx
/r2MZ2hOZyuN3PigxjI8v9g/QecIyzHuZ2zPgxmP766oSvrTcqoJq3tvwmLdn1Nq37fglm2AW/VZ
mmo0ODk9D2cMrNrcvIETtsChieXGxfQCy3zgZOtJE0nUNG16EkI2Dyj0g9Pdz6qD0ep+wTF4/XJi
4WxhWBaMH0q9hvMfFnFspXK1ZpCzd600auzzbgT4vJWifnC4e9RP4qtoqnO82zaAhaHPNPiZThrv
ttsLHNsxDUd9vdBAHjXyRUeCfdFO0T/p7x79A+xeF8lUp92DjXsPwx5nahl4swdCTNv0iaJpIoMa
8k1PgvnmAQV92AInlgGOTLNokl/sTDsX8f3yapJc69M9Pi6WLZvdIecfHJdFnQ/bUxiYFrjgv5nr
/D8hmZqa6nckVFX/IaVu0IKj9pd4vohn084wgrNf7anvr/NCG4yjG07d65cqdtFtQifagVkc6+Xh
AhOxZ/p2bkYjB6A6YSpGyPoV6GhYN1LmL/d3rykH6V0KB1B9oHdh5LIMGIB9tXHecXActXEX620u
TkRbSwOBKoDnb0Kx5+0U/uMWbM4u05FG+2LQ87HtYub5XD/KS5XZM+CS5nv8WoQZjUXo64RR4571
IqBnjRTxyxZszPiq1En/6JylMzginEbX8U2q1Q3NgUHX9GFY8ZzcAC8tVJbZ82EMs4MgJ4oQsYVc
ak5KX0DoKT2nTJ22wD9wP75Lr2fYx10XWwlG2mIcdwbw5NY4b7rwRg5MbJ9tTpd8mITtMrBApo0L
3+wjT5zXSKomsP4bCaP1HSjFgxasPuJk/Ct4NXo+pqBtcbu+YRAbKHYIjhnCUpC7rZCJuLV8ajYr
voZQWPFXJd5aoEQvl9NEb7gGZphjh3AQkpcseFngbtP2C1Mc2dk3EERNSdGRkFC0U9gvW+DFcpJc
rSKuel6/P8aRNrBsBMFY+QZYvhUzgx7OUp5v8SAaMjlqpVEjn3cjuOetFPWT33a/Rd7/llzBY1Gj
MYFFZ5gOzrHmxvgvHEwcC5MB18Qet/QQ56EmAqmx3/Qk8G8eUAb2W+A1d47gmKnGg6GLI4rpMnfF
fCtMBn7Yw7HRsaw8dobuk+vFUaPP+xHseTNF/vxk92N/8OP/LuLOzf95/5Ams1if6vGx4QrZwZv7
g0KvCzOg68LYBmfpjakHy4J4VGkul5oK2p9QQh9Tagbvd0/NENEzU1yrcGBevx44PRPGEgOeuvku
l7iUuh7cV3wTvnXqbXATidR0bHoSIjYPKAXDi91TsDcbsUGp1U/CdpgXu4PzSO45SmaGh+dYkwPX
zK2gZGY0kknNgtCV0CA8oTzstYCHTyMsDxo3RmbPtW0bgRzc0Iydj6CdbLZ84IIYoR6ZnYVQUC+O
Gn/ej4DPmynyn1pwEDhcwqs66vaT+VxnDOV6g4S7XdeUke/CpIsLANxyudBN4oLQWBA19KQ7YYA8
pUQcftm9Kjr4vozgJZHg/iWTlsPz+mWB2bJwpWLRs7PRg5EXLiy4E1t/yPFgK4nUrCi+gjCj+IsS
Ox93zw7SCSwifYywy16EF5u4aS8UkKCfWOiHY1hmwK4qxUlSK4aahrwbgT5vpXCfXu4e7gM46Mxi
jYBD7SCeAJePFhAVkLaxj8XHw2Y1IwIHCRHwBoKoIS86EtCLdgr7QQuW4Us4TccrjsDrFQ/ccnFK
QJYOMzf/QMOI4Ls9x8Z9MA4S+X6V/3R263v543/hxL16cYOsRn/Tk8C/eUDxv2wB/ocI5tboYdU1
euwg4IUu3+6H8l4UqzQLZsXQV1tPa+VRo593I9DnrRT3w73dq5vD6O5Kq5s6YmwAqocbh2JlFcY9
2wQxk5zjwZgtaptL3IzUy6IGXexLkBcfleBvwR3q4Virpzry1sDugztqbn1zJK2DWA2DXbL6+fEM
M0RmoVYcNQF5N4J93lqC/agFo3699efv/nptj+AMHyPeQhAAARwPjAC+nHCnzj78RzM9X7/frUA8
fwEKed5cwrwFFwDH8VTnBYCJfaIZ4iIa2xZBwWDddWzThhVC7aJRK4Ua77wbgTtvpWgfH+x+hJ/E
83Qx1nrPHCItmR1avidvZZC6APYGtoxyb2Z5iDeQRI150ZGgXrRT3E+GLcA9uYq15iJzez4u9hGP
ne/SDaLSw3W+FJe5Fio1DC6n6gSqgJ93pPDz9hL8LdhGfk7iRQeqlQ9BDaqdBQ1jPS2SQ8ij3zQC
pIfwoPptPBB3NEwU2Lh5o0oSNfBFRwJ80U6B/9wC7Y4Ttc5LRoR3YbzDWpaPehl0+LxY2ETi+JTt
MfE/OczZslonjRr4rBdBPWukkJ+24H7rNLqJRtH8Oprxl1eNse1ST3ZxcR7i0hyu+tgaCuuq47H1
1nOg/ot9vTjamwlThfvmRUrobx6VOGiBDRmjA+lGdeJv9+DxwyK8lMkPEUmB0HgzdALu7cV/uxj4
NfJUUZC9Rwn+rLkEfQusxv1ozPKi8Pd//diHS4npIvkDzqbZSio70rmwGTOHEzPMtQ4xUDaQR419
0ZGAX7RT9PstOEGdRqt0sXjRPrWt5oHnCLwWkGRM3uEgI5zpIjGWxx0YccSSNU+tJGrci1cguBft
FPffWmAePoXH+7XOfDTI9oP7kcCqiM3q+tjds9ghblFgdjQJ/nqBKuDnHSn8vJ3Cf7q3++39EKml
o/tUpzsJYrBcZHCwi9g4eeEFL73ACODx4xOTWSNZ1NgLXQn6whOK/7AN6236zAyW35daNQ/OUAgL
tS1+JSXvNplXA7KbwOWH+LKdNhJGzYDYl1AgPqIcnLYgVg47jUSrzZjl18ARCwnPTW6tl/aeJnQQ
jlemgZDo9Yfs9hsIpCah6EgYKNop/GctUEFnCbKdcx38+l0PwPWhgOgNOaYEjlcO9yJcJ2kS1X6t
FBWIZ8JTvLPWEtotsKOt31PnBQmzorGTLb91JZ4J2aWsbO4p4f6yPC8gzzqqsGftJfRboO6Hy5tI
4w4fzgUskyccDLCUCodbBP5D96Cags+9B/n8giZAkYNaMdSQ590I4HkrhXu4v/vdzQXyJun0RcN9
EwzxnkfT99hGz0Cg3yYaGguuOMjr5VADzvsRxHkzhfziSwsg//FvxKNovfpGhB48YUPbFkw1wmB3
4Z9sIYk2tycb5Bx70UCiCviLnpSA4kGJghao+P30DukWdKZzZpfcJvzOHJLasOths4/kPCjvklvR
CPZNRFFjv+lJsN88oNjvt+D+ewgLzqJzFE/iafSPzt78Op7OMRvWmR0vZ8kcJRY6N1FnsJyOsURl
OuL1ex7mhQDHJ7hiQvEIUwOu+77hYdcT8DBjwo8ucdUcbvfthOftOtOxMGyBSWkYr1DYaTKJ5xqZ
RqolFxdovpjTR2AcyhCFlhClF5AzRTNhKngUXoSyJDwqcTDY/XI0GCcTnUdrWJdwX4ylyNr4uQnw
d30oRFxt+siGzEnPtly1gqihz7sR1PNWCvigBZc4/Wg6mkQ38XzM3//16o2FfPs4uoXqag4hqzOD
uMkADorrDzFrNBNJjb/Yl5AgPqJM9Fuw+R0myNYXdU7iVGeudWRnhZ+zXWQMYXUcxAnAogXwB7jz
IROgqThqHuTehAn5IeVi2IJZMUzvcJ+sccWHj4qHGwQEH+VOEvIBEBnx4aXlIK6y4gBYL08FD7wj
pYC3l9BvQcLD4brGSe2hd7v7Hb8XwD8Ivlm52z+7shcmAo7gnoewyZKhqaEwVfAvkSSl4hwuvmWJ
huHu1+LLaPqst8JYF3ngLAe5XYzcKZ04EyE2AzUhEL+NyhuqlaGJRGoiNj3JRNg8oBRctsDU/btm
72hW2cRFbAtyE5Dhj5S6CF0NApdcr9VLoAac9yNw82YK9u8tOAv+eqfT1gcrCLsrsAK4sqw/8lEP
OYyxLCNzfYB20fZUJ4Ua7qwXATtrpFD/2gKof0/urqKrR507fTgOOS6ucNwAZ2ZZsfuoGOkgRZEM
dBMZ1GBvehLANw8o6L+3wNR3hJJtGl2FTJbpAVraZSpDALzLUkAjP3cI77hMi2OvI47wWjnUqOfd
COR5K8X7qBWuEqx0q85dJJzgAstFgcgw1ynyZn59Vc+cdV0Xd/gi5CizUyuKGvVNTwL85gHF/rQF
7qB7f4wQ2bK233EkXn+uhfMbKhAiD5ade5rLA99DsQBY7kzDzDf5ZNw3lEnNg9SZUCE9o2zsvdv9
TnJvdoeKeRqPUw7CWrzQQ4Hs/MJeZgJ5Mj2k0MTJN99nEtXfQJ4KFviLUAZ4ewn9Fiy2e8/x7CpK
vunc3YAAO7ThI8rjR2HDEdYAFOzERh6qCo5zfPMj6qNmIlVwILwOpUF4VGKiBdv5/ni50MmCxaq1
IfEiKdgMAxvOucjzgDxY6w8x7dSLoUae9yOo82aKeL8Fa/BFik29Vs2Dm5sA2TWQ4Srb3MiaB6V4
PPjKIRZv40kkDvwG8qixLzoS8It2iv5FCww5fRTQi5POfjRbIsfJ5OVglO3MOUjTgCABoUobxrig
gEwcdFEpG2GPJrUur2V6aVOgJiB7l5L7Cm+m8PdbsAlCbY2rFOVgXnrZ7VBHfmrksHLhIk3gNpiP
oo9sJg7mgzjgm8igBnzTkwz5zQMK+vHR7vc6uOvRmdPKhsmM+d4i5CLTN2XvXFTFQ+5dssWpFaMC
9Ex6injWSuEetGGMj9kt/V0077yf60102EVQtROwWPVA3tzADxS6xUJ+vdxfl1hwBluIVMUCfakS
IfQPStz8qwVTIb1O553/OI7jCdzW/zNnaM4VxOsPZCxfPkJmkO+TJykGFcIqELLzMqvrgnVi/SEb
ocH2AlYQVvVFlLeqvyvRN2gBfat7rNv62GJ+7CzCBuEc2bYUKksgC6dr5HXFks6T89FpVStOBTd5
P0pF3lxC/rfdI38Yp7ORznWb5dRHEAfChGWLEQ7KsFD7AUpOZROEbJYaCKIGvehIUC/aKeyHB7uH
/RJWMo2bpS6uABBW4LF0uflHGvBd00doGcJqEPeROUOSEV8rjxr7vBtBPm+luF+24JhwBNw7x/hH
n66xLETNI8kb6g5kukZeGNjxAFkosSq4xEhXyNIZsuyc2VZWtVKpsSfdCQfkKeXiqAWFI9b1I196
7+0ODODBdmEHCtSuQD7LHgHPCJ/HtJIFulYaNQt5N4J+3kpRf9+CXSxEg9eP1qoAyEAGEwT2RiG/
ayfOwGwOGAb845GsdT1HiPZpJFMl/vx1yhzwJyUe9ne/AiDkOcJZQuP4d3o+LNG4l5QX3q6PVFn4
IKI7v8oh52aWOKyBNGr8pc6EAekZ5aA/3D0H72c6TaTIN4xUTK4VqtdgF/4QbAbAA7dYJ0TzRZ0w
avyzXgT4rJEi/h6LzNt//kzKwpUa5qWWj8t4trqI58vJYi3EKE5P0mtU/EmndY9oCBYk+65vyGMf
D89PFzm4sbQK+3vsNWEhQgktoL3+UH1TI0Ul1JC9DDUaS1B/bAHU81kUTzSCjTyTyBgBf9qNx5SA
OY5csEY7rLJZ9sGRSxreteJUoJ73o7jnzSXkW+DS+SG616pXPDj2w2HTLTw6pcGObX2PVYvzLLK/
rBVDDXjejeCdt1K4P5zvfqB/SGc3WvFGUBn8MxExIxvjYB8NkRcI5eLVI7xejgrAc/kp4nlzCfIW
HKOOo+fodsxClvgkV51bttu/O6hjxPwZXKfK5cGHckE1vhx9MtqbiaRmQOxLWBAfUSaOW3DPixKB
j9FKHwsuivMiiAVblBxnLJ2ClmfZP+ET5IXEelMvhhp53o+gzpsp4mctGPuQDY7Wx0iMEumDHU4O
KOqCki4WTz4jw47rd1Si9HxcEmT2Hf7TWQhRQ5kqOdi8UJmIzTPKxnELlP9w7dqumQ1oegRGIsUt
d6iVzccm2EAyVqSpdMg0aCiNmgepM+FBelbioQUb++PVbLR61rwioMCLgeoICFosTMaCLvJx4LWY
35Wbzwm6IjQSSc2F+DqECvFRiYnD3W+HTiKddaKZr3OILBJmyMOJZMWElE1wj0N+/4D4gdaJocY9
60UQzxop1id7u8caNYmjlKvi12+BYMJEeC5yaHOnW7L4mnbPZfGjuITkP5rp/7Ucf86MLHQlsAtP
KPanLViHkY/yJnnQGUGNYFFcF8LBId9hrgO0RIWzTliJuDm4Saw/MLSJR9wmEqmH/aZniQP+kiUK
Prdg+K+i6Z3OnKwsn4fvw+nHUCbDxSU76qmFAS52M4roNKiXpwJ/3pHCz9tL6LfA2fYyuUtnXaQI
15qbEsXpUdQOEaI8eBHWYmEOYI+KUzAqoiOL0JoDqChxDjQUSk2D1JlQIT2jdFy2wOpzFt9HGs1t
yDUPvx9s95GiOPtIPAQsOy6CM+CTmz0lO9FaadQM5N0I9nkrRf2sBfv/8+hWc+gFwnMZpDC2yXGL
XgD7J/zfggr7fRNJ1KBvehLcNw8o9OctuL89j5C/BGU1Y64BqjZA5Mah7s7ghZsGan0fTtIHzeEe
yIyM08bGoZ0c/WDlZoMAvhbFrBTVXxOB1INg05MMgs0DOgiG73e/BThHFpXk/h6jYF43DK6ffhJu
jnDNJDd0JrhRWixvkISO5Sxy4PGI2/psnSf7YGwT4HLheWGp5HMzadQMSK9CSJCeUR7Oj3bPg3TX
mo3Iqukow/4SDwgx+PtK+eW7T6qRPkYLrRtiFzmpoWvgXVToG2E35sLtCxZz7IfzDTG5dKuVRj0T
8m5kDuStdPR/bME5fPAcX4+1ejGGqEVjo6ghUvGuP2QZYLTg2tmrciCtl0eNfPEiBPuinaI/aMEd
xAVCbnSCj9rZsHXDkZpHdctHkBARf/DDNrA1zrjBPk1cg+vFUWPP+xHoeTNF/uLT7rX+MFreJJ29
WaQ1STXUvokKbwF8KKQzB9wqUEXYxMFvsyyLwDeVRg2/3JuQID+kVAxboII+TZNFfNM5RvjBTXrH
R+Tr12AXBz1cRiBFdb4A4KAnrACoDwSfOjgWGfxWmsyG5nKpaaH9CTH0MaXmsN+CWTJLOifR9DbS
xwrLYcM87RD7qlofAlyTwi8DrBEL1bCJKGoihK6EA+EJhf+kBefE4QpV4qZrLdW5iO+XV5PkWh8T
8DvC4DfX68V6hsiLhY10Z+DJZCmvsw//6TzfNROON6lmawUZWTdKRNZKSRi2IM7jMkqQ8fqlF93O
W4NEd5iWyb87w7X+99TA8n4EWd5Mob38snv1chl9S3QboVDbc70AQ/Fn+gXwClrfZ754KKWCzDfZ
oCbWv2YiVTGweZ0SC5tHJSY+tICJcZTojcyEJQLJrQPDtyuuP5F6C8Zy12NJzsS90GUDUSrwL3pS
9IsHJexbYIBANZ1F5zSKZotYo5rB9bOBmpTMr71Q38I86HrwAMY6jNCC/NKOqKGmUqmpkHsTOuSH
lJLhv1owHZazW5YNR69XBlZUpNtnGbeUsZVwIEPlXMSC8CquxCRx2VAoNSNyb8KI/JAyctmCK7t8
t8wObJ2Du2QWLXSaTXFuw2KBrJdFBIK0aLCTBCzbQVF5iCwa2wqnZkj9LYQp9R9RxvYOdj+HPj1f
xboXd4TI4jjnswKAqsUdOi10rbWrq7ymNJOlghbhPSgZwiNKwacWmJeydP99rCzjH/+exHcavV1R
EQrOrMi05m5OB9Lywgo1Mm8PXsKIKLOtRFMTo/gKwo/iLyhN/Rbcf/8WY63hA1Z1ktrugGGiLjLL
3wsHv2KLK1CDtF+4/Ua8J7JmrD9k/1UrjZqNvBthIG+lqP/WAv20N7nSnHUqTyaL27X8Iy0iSMXJ
mj2TV+Uli0gDedTIFx0J9kU7RX+vBWP+EJFx03msUSMhPTtyUnvIXQFghfHO7HzwSEYCNr4RJsA3
EUWN/KYngX7zgGJ/eLj7lXkPgcyoYqBP4ziA2EH4JrtPW3/kMzeckX0XRcENYtJrIIca96Ijgb1o
p6jvtSBseW85X9RYzLbT81DkLo4K8KWXDXcsbQJ0P/OGLdgQD9gNBKmAnb8BhZ23l2C/3P1g/zTs
fE6QqGWqP7MRjtgoB4s0gh6/YZAVD27jQjhdmi5P3BLyKZdZ+rYSTU2J4isIOYq/oDR9fr97mg6X
ONGhnodGrQQLlIfznIEUszIvSL3Jcl8jadgmOkKcII1kUfMhdCU8CE8o/octmCb9eMISQPIB+vpd
KM7MiHg2UMUu32biACCsyggEQiVNEw77+ZJBdqEN5FEzUHQk+BftFP3+b7sf/RBulCx13n0a7G4n
dL0gj/CRlwjc/HimFUAxZSsELe/YQJ5K9LMXKaOftZfQb8FJ4CSBDwyMr3AHTzSew7A+s8hEhLrJ
Qz/EDSgC5BwDnIhqp7EYauhJd0IAeUppOGnBEtBP58gCvK7qeBTPnuNR+qA1SyecMGyWy4W5J60/
8jkBFg1kizSRhwTLhcjL9nKpCar6HsJU1Z9Ryvp7LdBby8ko0rupRSoY3BmxElvyeoEajLA1ITce
OUT0G4hQwUfRkzJQPChh3oLT237MIodu+RjVsFLDZxh7WFyLbrzChJU6gNkCTgIhTV7bQA417kVH
AnvRTlHfb4ErxsF8kWrNUe4iXMiFLRvpR7I1GBsgAXUEC9m2GRq+4L4qKqUG8qjRLzoS9It2iv5B
C1bod0g3dR3rG/Ko0QJNwi7i5H0REhKiNBFLgJStEEwJiajXy6EGnfcjmPNmCvm7i92r9sN4hqz8
K/7+GtQMzKM4cAUIUczAlaFHfgzcjMJfgO9JYUMSoW8gjxr7oiMBv2in6O+3YMAfJlezaKLVIR6p
GRAAjZoIuD5bf+RdKcpaw0TqG1gG8jMBOZE1EqmCgs3bUBI2TygNhy3Ykh7O4lin3oFzEjOSerg6
k7W9iazLKHCMI1mxNZUGf60cFcDn/SjqeXMJ8hbonaMl8vvONOoddgyDQzbOusqjMK5lmJUC7mBc
58t6p4E8auyLjgT8op2if/Rp91r//Qx2oOkNh0CD1sc9sOeaKAO1sfMI25wuy8CGmEGkYcu1DlH7
DQRSw190JPAX7RT+9y1Q+yiPEHfSP+ANptEOgfSZJspAsfS9+a5G0j1dxCYgbYbpFHlKyP1YQ6Eq
aBDfiFIhPivR0QKno/eLaKJTEyEJCXwikJknzxCAsS7MBVYnYT0LuFGOToU6aSoYyLpR7LPWEuot
MEV/iGe6L4Yt1IJCdjyl2x3uh2GGRnY8FAXMPgT3ennUwPN+BHneTKH/0AL9cxItHl526t/uitJF
bQ8EI6P2mTIVA4uSddkR2CSQ18uhhpz3I5DzZgr5yefdr7gnyWK81OuI4rKtPFR9wL3k5J2+hcRT
Ll/hs5vIRkJUQL6Rn6K+eVICvgVqZrCcRT/+W2cSKqbAES0Dh2rZstxFAgxcc4XwQdnYesTtPROl
Jh2WGvyiI4G+aKfAD760YMQvn2LUPFvORnwQvn6bCecfH86IyPiSKxqZAQ+mB4QBIkuqWsWfNBJJ
zYHYl9AgPqJMnLRgt5/5R35OYFtDCAL2/Z0FMtrj0DuNbjTnpUACMITb+45s5ex6CMOH4zXuXPKr
eBiFxJnxGgnVdNV/IyGxvgOl9vNg95PsNJ3cpA8RR1PDDPN7yNsZQoHl9iGZSSRdcuHqCyd5/pPZ
ytJADjVPRUdCR9FOUT/dbwPq00U8jUczjakN4VwXBl4QuOy+WDwuwHCB+Crm50UhbyJEFeqbviXg
N49K2Ldg73oWQ3nNmPVizvF4/ah3rR4ichCjZsrgs+KC8OwyrIoFpaEwahKkzoQF6Rml4awFjr3n
SPK8HOnM54awKazsZojshtIEYLYjPIBS4u53ZPFoIoqagU1PAv/mAcX+vAVb2iGCxU9xHz/VqX4Q
U8MyOiM2SkIfm10H8wJ3xtzdnc+6TPE3k0UNv9iXECA+ohQMW2AyGqKMu84TNCvIwuoPrW/g1+Y7
iQXLgPGOZTK0KqI4a8WpYCDvR9HPmynyF8Pdr70s2xtSGurc8uCKHsjDQiHvdXBlAG935E1AGrX1
h1gvmkhSAXvxDhT44gGFftgC54jhfaTVcQ5XwUhQh6VV6ZDShRnVdWx4MFYsvrXiVICfvQVFPmul
sB+0YcQ/xjc6A8cQgIxqycjfyUI52Ec+RCOuANoeTqM+D6QhGr9WnArc834U+LyZIj9swV5z+Jgs
nrPNJsfg9XtNOKUEKOPChn6mVrCvF/b7yGoLGxKKunP0yW6noUxVHAgvVCJCeEbZGBztXvPvTUfL
ZKI1dAAVdVBOB/7Tyopd6+QJKGZk2YJdWzRbNJFITcSmJ2Fh84BSsNcCR4m96SIZLTPnXcQbXy1v
NK7D8MyFHxwI4aYHrLfCxGBGJFR/QQXxIDevkvV4S+GqiFG8YYkjxd+U6DpswYyZLa90EoT4PxRn
RN6djXlVIgihryzu1eWZ0SlBdeJUUJJ1oyRkrSXYv+wedjYzohutRUZQjx32OJ7ElNZd6GJJZ5V9
bcvgZ2S+XmWntCYSqcHf9CT4bx5QCvr9FlAQT5LnmIPw+kUbugk+jTig2cqMFN0AZwjcPXgeX7bJ
qo1Imxp5KuDP+1Hw8+YS9C3IRjGIVvAo/QvCMJE3h93vIztLcRwTtU+wTvXL3H3zuyGX05/NgeZy
qamg/Qkl9DGl5vi3NsyK2Z3WJRsVfa0QyQUNk+9WyZKNm//AZyUh8yUDe11xA9WH93GNQGoyio6E
haKdwt9vgdGon06jZBb/o7POjHWwRNqpRbKcr2/khpHmlRoRTrCZVqgr3FRbSB9v+nxFoeoqk5ST
pdKfFbzwjpQX3l7i5ePup8UgwkWoxn2Sh30Si23y+EZWtit1UaXHgwM2ztgbw4c4K+rlUYPP+xHs
eTOFfrDXAuhTTILORXKtEX7sQv2QXdlwi7Vs0e4GzFHSRSFVHMHXH7pQNJKpggKhL6VBeFSi4qIF
VGg9K8D7CEcFE6UJ848prwxIALyuEIlpkBmhSLzfoEaaCvjXvSjw68YS5J92D/l+epdMMfanf0Ha
X1ivjRA63ipdp8HsauAIh+xqGTVgRtQ+2wml5kH1HYQV1Z9QjvZbUEXvYNIZRpMHnOdmHCfVcrid
wyTqFCJhqo8MtXRaoIaSh1W5FP/aUAw1HVJnwoP0jBIwbIHnJAvOmeqNVmCFUZEcGBUSckuSIysn
ln8QVVUxeTZuZuIUaSSSmgqhKyFCeEJpOGzBhT/E07tLYm6UtmcgCbwyczAz9+HiDRwgoGH9wS6K
kFAnUCUFWccyAVl7Cf4WuBwhr8xNPEmX9zqNGh4q6FlBQLanAB4JRbwAhj418I1EqcBe6EvhFx6V
GGhBIb2jdHoDB945H4UaVgHUSkPGOtezCAMByniyPSyseRkD5HjWRBQ1/pueBP3NA4r90dnuN0rn
yeIaR2eN0VJdRN4bnotgTB4tRU4JKGLYg10D7sbI7cI+ZJvERWpi6FJzUf4Gwkn5Dyg35y3g5kN0
F2k9vyHfGm7cGORqo5Lv92yWig0hJ9nRAau3uDA0EEhNSNGR8FC0U/g/tMCoBEcwlJhMvi91LgxI
HGXC1A1Xbnlj5Bm44bEQvI+q89lHhr6ZMGr0xb6EAPER5eD04+7V02n8lFxrdMbD4RkV45EzjQXw
iDZueKLiCi702H8I8rUiVKCe96OI580ltP/VArTT6WIeI7PpgkOgYSn2mA8YcmzCmr3+kBUZJj2U
9fIQaqXOJXjaSKYKCoS+lAbhUYmKFrgmnUHxzyJ4BGhkApHkjmMje8ImUF+cAgHWbWTMgU98roHI
RGgkkpoIoSvhQXhCaThrgVvGOQzYdxo5QJAH/LBhOcohJh5iXRjvDEQqwDsvP5pBTYkrcL08agJ4
P4I+b6bQn+/tXhmdI8H1ImUWbI36n+2AcDcTeLjTX39MeRnwkPodhwZmXy2eS/g3E6qCBLEzZUJ8
VqLjYvd0ZFFcx8likV2rncUPic4TG8v1iMxFOLIVwIvKid38BDhU4Oote45lRCRma/HUFFV8DSGr
4q8obcctOENkop4sr3X6dcPIitoUcBdzKmYRNrPw7mMexpmeI6fshkK9RFH+Rkpi8meUjpPB7mfR
WbScLfnIff3mqovoBRiakJUzN2fgZCcpNFQqx4bXchwYXbm+E6dNrTxqDvJuBP28leJ+1hrtlZ12
9MHPSoQFSBXvIyXJ+kP3triqczwfDgMVSmvRY+FGOGW+JJOagqHQl/AgPqJknL7b/STIpv95gpNG
3GFB06fskA1t/xIK210DwRUc7sewcbu2NB+6SKhhI5A6dNg/6w//UR51xYrJbSlbBUOI6aj4KkpY
9V9S/s5bYBjpp5NEa5aTLnNQZpZxeCgXrEirPwoBhCYKBZBVv4Ekam6KjoSJop3i3m/BheklAhOT
m+hmPWcu06topHNnjLrBDirvQJlluozujJF9kqVdQj5VecZsKZWaD+WXEG6Uf0N5urzcvX5jxQCz
TfIA9tt03sSQvZ16s8we/PnBlwMLrThRfNwwoS4VwmByFokF98+IVsFY5UtS2ir/sMRdCzZoeXnA
IRwI4zkWpmk66/y6XExWKK6un0dUGsOBJkBQWDbn2FWISCeKn/Rc22bn1Xy5kufea6VVU9vsWwnN
zTq9/efPb6+ffhrF6Ul6DR/NdFpqmJdaPuJsvLqI58vJYi2w0LvuUeclKTmWr9+HI8Iexx2URHGh
HEUCQ/gKoUivzVwe1h+iPCXUXpKnAVNval6WTrdPw92rynMUrNF4HvJ7CGsNWSbGfD7J6hFOc6iz
hbwTuN/iYGfbvlo51Pjn3cggy1sp3udfdo+3XMmp8x/9WbJI5uP/5Gi8firgTISqydhg8ztGOQa2
i5pOqOCLy2Eem0wsnLlEW9ScUlNT9T2Eq6o/o+R9Ptw9ecMf/5V2LtO7H/9e7wDPZz/+Z3qd6PRb
MXA/DO8UVHbiH3lBYt4TyPRb1H5n5mvRnPBnJFTTV/1NhMDqP6QUDluwNaTz71Nv2NM7+f4uqKZp
q7B3F8/WHsTD6C6N+Dh/vYLsIg2AhcpdLJ2evFnALWkPFb3Y1p2cc5vLop5NtD+ZQ/QxnTl7Ldgp
rIsuRhOdZmzmqcTuE1BfKrdTY1cg7N7YdgG5KFksj9J42kikCkIQooT6BOxtKBebJyUaPu1+DRqk
6a3+c1AXB9rQclFWmeeYJ7sG00WuKgs5Dh01FU3FUrMh9yaEyA8pJ4MWZI95l3xLdOon1Ld2LITk
0rKocA9DkQVUOYLeElf9ut9Xg571ImBnjRTkdx92P/DfwUv7etw5TyeraTzXqoZg/fQcCyYbVppL
0D9YKViiJGSLQXZtAvkW0lTAX/oGSkXpDygt5+92T8sgnaR3ehOGIboHxmaPlesSyfCRRhK+GVgU
cmMNOco3kURNxaYnoWDzgEI/aIE5Go7zd3xUvn5bhDtl3FKyc2N+lSlvjkzkcWN5zj3fUq7FdcKo
kc96EdSzRor4YQsW3+NkllzBaqYR9R7SogaoH1IR0cnWXdxvYtn1iQZqIosa9E1PAvzmAQX/+P3u
NQ0uaufjaDLRv/tBcm2wgDR5/NAtXyObMOojpg0sccc8zn9mu9pGMDUj5W8gzJT/gDJ0etQChpLr
Wap5cUYeKwR7IjkGv5gkRwTUhsEJwkOqqyznGN0aIcEc3Gnjm05+o8Bq0zQSU83Uu5rvI7zV/Tll
8V0LbpfP4sfOIJrEN3rLRbIjhm3gnGe4ZGXxWGVU+N3jIia7fJanV2N51IyR7oQg8pTycTbY/axi
Iv4ew06vs6pVF4Gg7IYyQOLVTOtRnQdnZZxATGQ4KdPRQJxqMorOCiqKZyUiWpD+5yzRGYnSZWHs
8AWHI4w68RK7eww8bHdtO/dWJkTUiFPBwLoXhX7dWMK8BTuus3T2RzrhFg8OwOt3u10L6ANX5nGR
f6TTBva5cGDCVtfPS12RdaW5XBU0kPeihJDHJWpacPLrz6LnZKKRElZAdf1h1lfx5Oei9sZaSfGg
dqKS6iVRk8D7EfB5MwW9f9GCxQDJ6VEkIMuSjtgI/Zth0+2h1iT0kkN2Wg6MtZgxyLBRTBjRCIUZ
sbVkalqqv4kQVf2HlLrTFkRZn0f3yC/KVvPDJWrTRBpnDoo5BKi85/n83pDssHB2R/Y4WNJt4gi+
jUxqssrfQEgq/wEl57wNV7u675hs1NdAJS3LI1YsE2YsVsfPNW3ML3EC1V5zqQnIuxHU81YK9Zfh
7lXYkFkM078gjWIXSR/gpsVM59L6gQx+KCeHlR6eeaoDxhYCVVBA34iSQZ9TWob93dPyOZouo8WS
j0kNWyysJIiiC20zcGU+EBMRwOnODQMyBRrIoGag6EiQL9op4p9bsLf9AmNWkvmpvlsullOdKwKs
ucxgBR8feSmApzdmiYFDBxINcK4zM9ZW4qhpUHwFIUTxF5SaLy3Y2x5cI2WLzrRYXRg/UKDbQ3kC
aS50fegm5NYNQ2sTdyeuCg0kUXNRdCQMFO0U94PB7pXQu2hyywwd+re1XRc33KxCNMLmMoOHvEis
E00z3yvYPOR5sY1MairK30A4Kf8BJeddG665swtJ7F5x8OAYvX6dcHosGxDWA34SJ64HqGC2XrWR
fz1bvckeNr8Yrherghz5rSgz8lNKy2ELdNXhcqWZj4Dli0ChxPycB7yl03iA23IkjMBJsJhIosaq
l0dNBO9HGODNJeh/2726Os9SRKz0TYYuEqTYJlKt26Bg/SHrt4sLEVyNO25Arr+byKIGftOTQL95
QME/bwP4sdZIXuxJoYA8lnsp+9CFGtk5gLpr8Tz4eC4O+/MacSqwX/eiuK8bS5gf7H7AD9PlYtw5
jNPZKMlqpbB6u1nrEOv2YwIXnfdzzTUsu7jkY0HW2DypJ4WNoFKcqJHBJn9OuJHF3sP+YnuR1fw1
/+brdDldsDCaEYJufnnTvCMdB4fD3Y+DT7PlaBnp1HvIt4+yXK6LxB9kucHtPPPNQlLfbD0iLu8N
RFFTV3QkzBTtFPhPLVB6n1Gc9xmx2hr3X4ihR4iUj1p06vUep3X2DMTkzwkBjURSUyB0JSQITygN
n1ugBwfRfdz5HM9uYr4IvH4fDHOJgTqlnsWMtOKGC1sCF7sx2BLVlvdmwqgZEPsSCsRHlIPB593r
oEtW6T3S63vInOCwhCDac1OIS6QCHMEhHTklXM57ZjtpJouaArEvoUB8RCk4bIGrSH+2nMYJh+L1
U4C5++PGexPehD2uAL+JyA3MAawTJtFB9YKosef9CO68mWLeb0FCIaSzHXWO2T/DPVxIZlvQ10Nv
4VrCQpFeXFiozh0MeuSywRLhkqHfWB41A6Q7IYI8pXwctcAqcvnjf2e3yUrjQmAHcPNHfnBEW6io
sKGDkEbfDpBHOfvwUZDrogYCqbnYvAqhYfOAMnDZgjvx0+g6SrXPBtMOAiQqzSuZyqdwZJBFHRzk
eMc9uQx+I1nU6AtdCfzCE4r/aQv80IfSofDPna62S7/x94EwO0wO0pv4lzdtOBCuXTGQS+tat9so
/BQ9HOyxIcuPf6G0JWCJWGCLxFzNzTaYqKJVZgu51LOy9AVkbpael2ZoC9ao4WqmM2AKYZkeSqyh
fnx+ZJQPLEjGwbINm7hqVC5QtdKomci7EfzzVor6sAVn9bwoHh+Qr9+jsboif9e+q8pCQwN5Pyfx
Yqo7QsrCLS5CBVX7MlS9Q9ERD2dHmyihBpKoh3zRkQz6op0O+88tOKDUxTzoOrH8HRny/zt50wBF
YrDV1qvQsErApELufFHFk2U5sWwnt8NY/EezM04DSdQzquhIZlTRTmfU4MvuLV1iPlFds+fv1Knr
7Gfb5i+rSlekkZa/szdtkV/uhax0dD9Qrjmki7S/Ky5t0gOS7ILC/EJewSzz4H60iA6mi2Sxavy0
outL1s+M3Pc3v7xZV5xE4sPNr0tHxOK+j/SIo/nilzddBJ+w/NK+h2p+OIUiP/6bzmOcPUKqNVSy
CX3EROBHjBDXzlMWBoFuqLGFoGJcmTE3cFZQAmekOTOUsGfIposaCAGKNGZf6r3h0rH0FqN0WmCV
//+d6fLuPEU64/kvb2B/vc/+ir2ch/wUOGsh+aGHDSgSF7Gwjfvr6AL5MvHH5j9Sb/HgOI9d6+D5
bmr8Np+483fL59H3y4XxNJ5lPn8ZMorfwrJc/i3TgP3RwGvBW0L+rZVhJHby/dY+8Kf+fP/2q5ec
PyAb6jv71lkeLkfd5fD2W7ocuLPxc3+9rlb+MqAs/zJ+04RbqwfocEssvmXwZH+/e7AS++B29D3t
p+7duH9/Z9f8iImNevlXbLxgEPjItGsb8q+YD+l8dR/iVx5nD8nZcjoK+o/fZ93Le6d7m/Tvv86X
h+mT76z648ky7buT2y/J8+rj+Gk5yux0la+rJFUQhAkqkHrnLBf2bQpBEjcYzoOn/vTrw+nt8/6f
ABWu8QH+gxQE9HWnUyPxnO7EPnh4HKX73133pPv05NSAaikHjfArhLrHifk4Dh4xaB4HxsDenw/S
0+4gOXwYuIcm/jVng8d35sDqzwaTwWI/+Pg4CAZ3V98G8w92338f1AxhiqyPKeKhOgISLeM61WEl
IkVkHWf1+Ph1ObUPPOvefde1JpOz+2Ru98f2U3q0Hby+Z5usthJSMSK/ANQA+Sl7PrqzFt+eD6Z3
pnVwO01/XfmLu5ofsZk3vTRo8TM+IrPgMObj+szxoWnENzKW3ef77jf8zO3s6dvXvtNdjZ+PrHS5
mved8fjr9NB5WI7Hh/eJ7VzZ1mP43Le8r/b974uRG1q3fd8IFg/vcRXx9anvPj4a4/5TMP56f2h8
vXu6/Xj78P37yOnjSOz86k66t6NBYt+byWAWjqcPfcOZm+5ghRDX+fFskjzNv/Xn6cRL+tN7L/24
tL8t3IGzWhmTfvrt4XYy8LsTKzi9WwGY999u793BbZKuzoKx//EudE++Wc+jb/3JdyNJ+t3b7/5g
Ho6ezHePU//B2X8MlqtP/uMi9Qazh+9OsP/kdBeTo4T9e3h/m8zDo/Hs6f7b0Lam94Pp7PH7wukH
37+n4X73fhp+/vp9+fXrr0t7OQoPlyGSLPXHK/eh2/9/3H1bl5220u0vYgwhxO3lPMC69NXdbtux
kxdGfJNAQggESPDrz8TO2em12rvX5+/xjJFkx453F5JKdZk1q0SDOmi+tHplpJicCf9c27EKcMEN
kXtexeFYBK0J/siAh3U7kVu/G7i2zXFkrB5K3WbcHtY1FrQk7cCOa5+3TdHEVumCV4ktG7c0quhF
FX3yInT1Lsrq8dq3qp2u+BoE92pNO1nKbsy+ss6b8CFXfOrLfOQjLfxcdQpfE9bTPp5IcF+zMOuP
LrPzsneJyr7mpPFRdkxzn93yYMF683Sx1SGIsp7spR/V31ETxdN+aOd1OejaU1NKZfu1MEOv962z
OihNxcNHOtC6KpJkyR57bfXj6KL07RDK5HOMK9KVSo3qKZ9FOBdO5GNc1DIydVktyTrvomCx34WP
hmkXx3U+FYNv27YwTLj3MmaxL5bErXHRijTLChH2Q1jMhqovcJ+JKlw493/WTI9taQUV71seZLqA
J2BfgorXbzhrg6rAfeV9IYxY0r1JOVfFOHL1J8u1Cosp8gEvXZCZ7zIZlvu+qqsvnBv7KNp17QtX
ez6UNJ3mB7cY/XFRBFacG84f6igKRJFqmb21KFGvRaTtbMq0DuZ3fh77r86a2lwvlfNdYftgYIVK
AvFx7X3V7Fpiu7nIajeIgoWDejOaepSF77PxbormWpVzYue3dIrUUHTR4t5EPPJ1yeZ6ejdQOdY7
Ton9kCmZXw9TMrQFVWnCC0dIDOdDgrWol5bJMqhn8nYR7RQXazOYqqy5nkSxrkEUlhKK/kCDoV6L
XqXBFQnU0BdsqqOpsDKMvmLOxkxuu7wl9wHL1r+oifrwCDXLHlw/6wabObqxnFJF/kpyncqCTHVq
AHQa9pRXM+5lZVj3vfNB8ve4LlVd5EPXkAK73zzoyiwfoFLqq+AiVDvHF+cL45YYRibom6eGh9im
hlXhk4UNCQu24hjKPl9wqdfOJvdV3DJVonVl/LTMWXtvxmWMdzU05qnV3szlKof2m45EZoqhiST0
dsnYhM0hBh5F9zS5Yn3T3sYhW4cyY42KryTF5S7izvRyF1IdtXsm05Xtl8HZtpzoNKmiHlUvduG6
yKmkwnR/RS5OYQXCeH70oWB+p7Ks/0ZIME1FEtGaF0sQ+rt40iq+q2U/2kIJVy+HtE5XebA9z9ne
xXlN9n1SxazQc0y7IjC4CG9NY7Qs6qlb7JVoTV/taGfj7KayZhiKNe6HuagST9iRrf2w3oVDkP6R
r+1Ey5XX8zthGRFHbSMiyqqeo77swyhWe9E1w3pveDM/roGgtAiXUEUF1fYh5lNj9nFoU3/VVtWA
cNHYuC9pNfXNFVmW3pXRoHx0xbrU9EVDRj3teMKMLVfYPmhzLvJ3cVpbvuvViD+uiSbJMRlcAzM4
JEFQdG3o5yPN+ZoWbIwqV/Klq9vCcSrGvc8maYq2X+GBbGoIKZYh0aQYJ9OaQybT1O1lTab+So6Z
e89knBaLFco9JYOpSSkqkERvV4p93iVq8RaOQKjsSrMJkVG0+vjRUzeY0qQ+iveCyNaVKx4Y7Xdh
h48/tHFHg9twovFQtE03r7s+hUVtwsF8QHzJ2T4T8/yGhCRI9lw2KtuDK8TMrsMYDbJXI5nGQoZ1
Lko+jmFfJqRJ6F0su2zYdzxWuuyIiNTedA0d3ycyJG4Hxxl9jH3v0yvmnc+fgqTChgVa9/4gKBl8
OQtTuQL3K+5K3JxpLQ389nw91XUU7KcOyUYRT6G2RZiPzT3MapMX2WCSa7bQ7ooYvr4LU1OLIp+r
+J1qJBuLoaIakenSD7t4MnlSjF7EMX4EVUNzl2Wz+26sTNVuaJvelC38eVhkq7bjMa0HZm9UmAu2
28yOKQjW1heLTulHgXU+LJImn8ZRm+UuEIHtYMkCExZVw6K7PrICZrBOR3kYKslOJns8Ps9/vnQG
hSsuxp/p0H9++X9+TPCx3ffxxzD7f39/S/H+/dWD+abfjcO3b+P93+b8T2556n/+6L8j77fc9D/z
73+ZqP6/TO13/uP/LE+NEYr+9zT1R6Hxlc7/LRncfsLPtDXEAzxQTdAX0GmJF5AyxJ4/s9ZtkBt+
C6/g5hEe/URC+5+kleI1qxiDxsAHJTmqe1sk/0/OutF/UIRFn04EvDZBvvA7KesWkf6bsiJLRYcD
JTQDjyLJtsexTiPWMEAs7KvYP8pgiHYkCP9KZc/KRpO06LVeSzHAMj/brX/U5nmafJpAbjLxcgpm
06PvNESuvG3V8yjZ2CzVkQ7d4zpP86Emet2Jvm2vX5cSbhni6dJSDCiMMNQtwvRI/H0qJjSNci0N
58chFPpONO3VKhp4j5XRXRP4uRCW8nvp5LXX2btEGX688AUvNhdzXMEc2vgpMPovkroum6dlXZfh
MevG+YoZmR+cieMDyWdXJjaWN21L6K4SvC7bfqbXgZRdEXW5upLhEBcxQqfbSUTyPhxDfstnwz9H
ySwu7NRZWogDoQAuYLFTPE+Lt4e2RtXnB0JWwZokZPqxibQ4JLppiljz4Oh0G1+tdJ1tka+WlXnU
v6kDL3ZkNX+GQjRly9avI+zGF03H6E1Dhv6mrZS/F1WTXynEdwcErtHR8Kw5YOaUuWJkenTJ4j6F
kc2KLM6RwNtwLuVI9F9J499dOIIXSgDVxvZj5gLyIgru7unSdLsEyxwx9Rjnkt30OvRlusb1HXHc
lvmgSDmxwb1hVev2Qi/koHPlL+T2W3J5oogU/SxJhE6trSkeqMnpNyCacshKG/no9EhvlYo/Npzq
feSS6bCkD/nKQwRag7ikfi/WjinCsB45Xh8MGcUrOadyR5LbOdEtf3TpIrbQ4aMSky9FEwe7qkGW
Vo/iXVrFTdFyaXfBgBzs9e2n21U+WTqS+61FLUaT1NbQc3YHdZh3ukl0/pA2nT2mPGC7vl/TJ65r
t8+qVB3D5R3jzYOli4NXQzhSD9UBgcG66+q+u5VRLw7ZrJa3csiuRN0eqQ70To3hp1HREonlkK75
z1rsf4V8XhgokLxhkDd4AmcGvOB04+TIjPOYW/Qw1Hn6bondvB+Xvtq/vjlnEBeuHX56hl6a7fHI
EMjm2eZQ33W8S7P1oW7aa8+n4OhDKGnW2mKScXMIx8H/HRn2uZ5SmK1kKdopSy8Y4x9acHJEIPXE
LENDNDwKPMGmvc/wrUAOgA+6lT7oqCJvqqm6TyNVfZrHPHsckWMMRR/J8I62DUsQi86f47hPxG4y
aQbF6WX3ZxzfC5u7rgzXyk17FBOROmWNLhIxG38lxn7zJWz4a52G6NuFTXxhY9GMimaknGK2Aa54
Ch/6/PN5B4b4IHPyINr4bghq/qeNoFtNCnipHMJl5sU85c1909vuPq1ZWhUemfx1OuMZmwMTkhZs
EeFfsUvsPXDiaizmaOH3uiLrpQu5fcvpVtMIvVGYNQbfDl7OmeOjuZet1fP4EDVt/0TjeDy6vkpt
yWV4CAIeDMWs01u9GP+h7YwtqjbslqKeM5javpltKZk2DeDWZnwI0qg/CK3z+eel/acc8Pjzg87i
uLNf/n8a1tENq/7vcd3TZJ9Ns/5Rr9j+D/9UH7YhcLiy6AYFH/U0jsu3d1xwffAo7zY9MYaB/6f4
kIWYKgt6MC45Xrb6aQD/ieNAp4PKgtSKVivwizF14HfiuI37/Uy3GNwLavcxo5gngVgz3CY7Pr8H
VdQJsjT5Cu0gjB+mDVAukWkO0yfPRqOKeW2MHA9dr9bhkZBxTZ6qLGuaq7wZ8gVBkjeRBPaKWLXd
uUi281XT4lnqQi1j1u1MNZC3ssu7PxCtZDC7rWqWQjtZx/tOJFXylom4AtbVtYEwRah1NrBSx0Hn
7cHKpRdtiRzNDfu+p9NTvM6EFjkNyGOmB/slJ2OwPJogb26o8eFazpZ0pETOmrBjzntHyopN8adw
ipDf0ybn7Y44hmxeeqPuY1e5upB1nYjCsXGICj1poCFJnQp7aOpYPgWcUYtPmI06EDqHyTUJm1Wx
Q2IXbJUKckQHxZgPfJkuuMFfnQ3mlqOliOKgs3NH3Aca9RI4nKYIOt4MxeKGweJATH7bItCrL8Qb
Z45l0wUMpoezRYKBv1DFPtOFmluo3MgAfgYNABc6c2p3TcKZ+0xoSwFsjHUv0NrQLerLmtvw/Wyc
/bQ4CxVYauvdhR3YQpx/LR++aHvrHZk5AjD8SxKdfZHlwdpwrsO6sA1J8h0LOrqbujWgZdxEbj2m
jRN2n6ncJjvaa98BqU/5pc+gpyERg1dHafAHIzLCBCJczdOdSRI9rYGqFlGIalQJYoyqow9Syzov
pBgdObAqqPoCUSWRt54n0TcSKqAWCAeSQkpD178jPtv8D6h8xvhR+Vn0upDZZNavIYCW9AlwixPv
XAVQ7ks8ewtsndDRxbp8Zpz+MdP/PY3a1oKLDp+3BXgI7n7kP88cN2kysdRjbERR11n314rCRLtP
AHo0F/Tp1G1tgn4Mxg7p9uY4Q3vi6abFCAygHRXqfCL1Y1L2MlzSN03XIhjRra+X0sWtmi4s7/zS
QOr2WhwJke3iHbP0zFm2meuNTkTFi4xyXghplkOUdNVuaPLh6vWtfLFCTFPPshjXhSJPYFtD/3Pj
yUGAUlQqwLdVorzZhZGk1dW46Dm7Wfoxprfj5LzPL9yK09gFG4tCNTqstqAgQZS85f/PxY7VnEWt
5UCXGV+T0odWPrZV00+Fziv7R7gM9jC2ifn79dW+2FmITRK8bYWMH+0r24yu52JX2rqloyyGWAIw
vgxj5++nLDNAb8OOfXld2mn2sy2SoUuMYRoYxMLfnS0S2BOd1zVteLEGcroaBpMeqwlJYVCp/NGm
lOzbJFpvBDb4ggrR8OVSkdYiBwlTdKQDMjkTXlWyp3UfQX9s5Y3mpcyZ1U920Kv8W8UZs3mRcHz3
MYvXdISWcTmoIpwDpQEwGnRDo4xnxyQUZSeHZHlMfTPre+SUNimJnhR96AHBO7hJiQKjL/Jp7da3
rrO+O1Y44PZtt+phPCQuXADGTZXrlyczkgS1vyoJkrcrwPz1O2r5JnZXxCZyQTHGpWT90NdzMH/j
pF/5B8fcnOVFs2SNvGeupuxNrUnYv9V5m/iSU94lTelUxNNbSdJloaULXVaVi1Oo61nEyS1gX98P
y4GvNV2nEjBmTT82QTcmKDoyvqGLU5Pm6oNYVVQXwvM19DuTCuQADUDd9dOU0Vrt+BzruGDSAJMu
STqJILs2SrnmduQkEm+GOdPNMVm6ll3hZ/B8PYjAdxWyfEhuPistxuqOcjaonUzCHKbDkiTIujci
bTLkQtt8Re92xsc+343r3Mbw6iIIAI5MKa3ivepp66NHYNz9wr7rKNFuuOpNq4J610U6X+heB6wX
aTlF1cJowZd50de8boPsWx60+fSBDk4uKE7FqF0VvhOp+RzExtCyFrrvUVr1FkB5HrrAfkNkk467
dAF+9C3PldI3QVQhJik0AFuKSj1qrH1R81V0Ozz35wGes7GRsmDOTl1Jm0yrj4yuoSuGJOzcDZ2S
Nr9y3LWkjLlB0Rc5WBC8ScjC4X0CnQv7Tuh6ASRTx+Z725gsf+JD4ERSTiYO5SfLUi7g0xWZVZFI
v5B7RIU1fVp0nke3s19sd4gmumRQ3KSOb7IxRni0q3XM/YfFDP6K52klD6ZDHb5AaVGlZY3MwsU3
ItXD+5q0Yb7vRqezANERn5L1c6aDyiPCxJF1BUD5jsmjC22kxzvbUxEmR6PrUJld7qRYlyLjcbhX
QdrV5dSnMr7xtpXq2hm4FF+qdKynjN9kPIjTfp82OWveo77eTn+sQq/LVPZDQ8S1j2wgoLVZ2PqD
pJEyrLDgv6C0McYu6j/ScWLkppv5nLTFnFfJ2hWrV3HniolpmkYoJ49JsuMsaN1uiBbWXEd+NkE5
GpMkvPSBJPQxSxZsaoHq1Mo+04GH9TXOVZg9ymQj2bV8kPSGyhixKHHON3952pDsEPddP70xtDP6
bl2ycLlP2snVZYiSwdyXkro+vXIVmf3d0qWhOGYuDfl9GGe8/iNVNZfT/dy0JrN750Q3LiX0gvlr
FFrGKvusBl7ZDxWqmDUt1qFRHpAZqu+o+We+ysUHO7O6vkqYNW66abeXra9nmcqIHzKPORj0YVhU
UA0Face0e9tlmbfBTtkIRqJYq5CpP8HDoOPHKWizuqjXICR/tOlEptuUtJ2/BjA8VvdBJcYnlE0Y
+4JCYKou+cJTzGVzE6C+oFkFtfuEYMLEZsmfRTMhj4I6c031XSw8ummmkF6jwnWJVvTC46b42XhG
OMUDtaCS5WdS4mm166ja4TtKUqjvjbY1au/DqLpxLg34vo/UpA+2y3txwdefR8AZMG8EFuCG0HQL
z7cve7a+pFq86dKx+t7jBOZSMa3lcaBgDByQurn5WtZyrMpxGFekLdUyXmdVQ5ZPrzvjzd89j8Px
FUhf0TkMQhWijm2+wfOv8HHSV1kkNn8oKsTpR4M6fDuVWmXRcN8jbeBtEfUR6pivCz6NAjZ+GgEM
iOcjYgRYmKR+tvE04qCm9IxdoQafNEWFcth4zOgUPmncHHFE0RV3FlBzUo51XEcXArzTOACpOWp7
mMmbbmOrfzwyfbrugPJkYnGdHhbUaa5URPsbTp14UwE/aS+c9C9kId8HYX5L7/GQ1bYVz05a0XGN
GmQvh+0hkztU3lXh41g+GsDb+9d39fQ4t2VtLfpojUWVASjDi6Rfx0IGgFEP/RL0ZaelvbZt1+98
2pPC+HS+cIov5aGjJv0xowRYBl5iOV1aQ7DoaV7yg6ycuNKis1ddSroiixDUrGsUX5B3rjUZIFik
sATvjsBKbxDJyVYGVTLPo8vyg0Fht4QJ9wcv5rVkY2XvsikLUeeusl2QRN2FnOcsh962liZ47RB4
PYINlA/OCgdThzhc0RWAxiSsuJFwrb5cvKpuCRH9R5LMy7WiOJzSDENc8qZ17aHpGyt3SafDn8+4
/VdE+qVO4Ws2uwHLFWE831kcqyYyg7zRBwcneCp2mW/ULe+Cvi5INJq717Xq1Ej+WDq8LIZrAbSC
odymkz5X4IXWgCY150fbDNl1A3S1FEwPBTVTVUYZqAbgkAXRhSX+QmqWo0gGE8kIJgRvDuLZteGZ
RfAbseCgYjW+7Sh116A/TTvqCX2ngkyWYTCDLvD6Ws+qhFhsQkEwpaAGgj6MquqZ2EyjFlnRvD52
IIuQY9vMDoE9XUD1omGbHHLCQXoCtN1N614p03alXUgKkgAZGj5e+JwX5wxoBNNl8E0MaSj4fmeb
MM0VNwmiqqkJA1eaSQ3qj3nq5yJe+nr83S2HR0IKCE4gHlkAInTmDZpBhCOdbH/MsmEeDrVs+xLP
vjkQBWW7y9LWfp2SOlMXbvULK4J1IQGF+8HdAih6JpbNfedFX9mjk568a0CEfCLaon4wTVMA1laY
XJJ46nxxyBiiSOH3CC40SrEbcfy5bhEZBtGEGPDIXbinQ8sfdNCkRxQtzUco9SfKGv3UjtzfccR0
b19XsRdGDCF/mOM6AZKDFzrPQT1IYwrEo/G4dEg6pQoBF9Wdfa8YBXlPW9AqA5PufCP9hfP9UeL+
191v66ZbHyTMJ6r8AL42dXt2pyquAy5mEIHmia/HOhvXIvdt/mVYZ3+91KwtVzfKMg9NvVfz5K4S
mSRHiffMd2mdgZE5zfNuqiiYR6/vyQs9314P3CZdAU9Hafyc+tuZBFHAOCzHoPdzmYMWcwzs+vfc
zpdc5IvdhyS2PeGJER0pg+083YK47tups+tyVPVAS68puVmFHa8lqqB/joGwd37B8pqKBnr/+4vc
eg4AzUM4hmyfiu4Y1wNb8+UI/wKfFc8gIkaK/51jb7++LmqbuvMssMNJgybPEAugqJRvdI4zw8EC
6+smdOERjAi7n1ToCzIO3RGkWHndK5BfO1qpkmY9f+PzJTyOtknKjAzknVmX5LCq/iNrQUflxOoy
l2F730opvukguWR1Tj8V0QOcOSoxoErjewEnnlncsW17CMqaXVxjBt2NCjxb/woCFcAA8Eo+pCa1
T+1Mki4u88WRC6dyLh6mFWQH1CA3dwo6+Jljly7zs0rj9eC6dL7WIGq+jfv5bxmK+QgEQYHz6vIb
HdTj4fUzOnVw8DGbYKyZIfxFMJOcrTturZeJF+QAFob+CgK3a3ciHYgv2wgcvKJnyfxHjXLRh9fl
nprbTe4WIKZgomxEe6Ccp2oYUtnxdAC1YaozegToTnfg/NCjEh1O2jp1/b+Qh7mouNgIFnHLT+WZ
JfIAewClxyht3qZr5u6DBlWcYW0+i9CTC+b1V8uDPmEiMVhR8GFnFzyIzKAm8KsPCevyBx0PiEJH
AVbuhIwcsFtSXWqj+KVEwLVgFSFMwTym0wV2Y5TXIdK0g2OE70je0+MC2HAfVTMq4p51P+dQ/A+D
v58HCArJNhGKwoyfl3MUC2brDcWGMpBduVjmJ4ff2c1gh/8vRGGcEYUwhhF45w4DbVTIk2i1HtZK
i71dliAuus5ne1n5KvgtJ/BzXbCOaLyC+UJidnZyYwhaMsvq8NA4H9/ZWGR3ST+YQgOte3pdJ0/9
zSYKDnC7eohr4QjP6z6tS5LVNTE50DlP92Cggk8dV/0Hafv0t6Lnn6KQYcPog9OBq36mHWMet6bB
EzEHmVjQfNnE0KXQZKVwyF5ILLo97Is8/P76gJ9sJ4cjQhp2qpJTIhyZs5Ecsq5O82KsWPfeMxep
a8RFrf1tE4pHbsBpg7cJUS5JzxwbzSc5i7mmhzoNpv4h7NIeLAU9Zs1Y+MFG/U4Jih4WoKDZ8r7h
xkf1hQW/NKbAi7Y6N9aLp8HOOYSxpMGyzlN4oGtgUZ5rfamNMocef7Y0TZrs2dqo3z/aLaWHsQGr
EKXMM9eRrqqlsYPQPknr/Yb1XHOUHW6XOg0BHS3xrp2W4bevZAJyzvZEBxCMrXh6erTY3IlloY/w
XnjyaSYKHVqLZmXcZvZCp9uv9nQLlNAriXoJMoJTSYGt/RQFXXQgEYJxqtV0jbwJMaKS63EOcltE
gYl3v625mO6FgAVENTwPAzbrSYhagz/QxKuN4J0WsRuTDn0A/SqvrOrjC2q77dS/0fCPmwl0BwWF
rQdsuytnoiKguUGyhIe6bWkp6iB649La3VU+EE+KtvKCvG2/XsgDQIPMHaVmhIGn8tqkmwPXQB7t
eISOhtE/MtF+lb0fr17fxO0nnUtCIosaMCKqHB08p5JQO3JSgmt6QMfk+IlMuh0LonRzwbO/FJPi
yQZMf0L0gogiPvPs4IC2ftA8PFgi0HkJL59FJe1o9PH15bxURHCkoIA/rBkJz2N24SS6dzGJ6pDZ
WAM0j+XHoO/1XV17cTAj+9B7LZcLqffLuBCoHWg82zgl3PDtAfrnuVKWBz6wDQsPRGVQRFi/wwos
7StBW0g5V/OwB3o6H5q8v4RyvdTLjR8UxyFFpTvF0NNTyWuGvrluXMPDjObhg+6j7xmqEnfBTP9c
qz7Zvb65v5IG8BtV0STeoNAzrdRIVkKOMtTBR7pHmpdOfD+u7VBGSqU3fb2gnfj3JG4QJZiUeBwY
QAOKsWd4UhX0VdfydURNDv0acx5+m2h64xNTFah9u9+MKiAtAWyIOwcML8MkzdPd1GE75x3Jx/0U
zOS6RyB6DNquUkWrNk7iby8tQTYMaAGmGSDsmUmJkR93YoQwM1FxpCYnO9lO/c06c18S0yUXLvrm
WZ9f9B+LgzNI8Uo5wplzADarCWrKM0MHTzjG15qb5e2UqyreLVPb3EKeva/WobqmNok/4d/63zRp
m3x0uIMHCbSMAFU53VwrEa+5Jhj3aPXzJdD65rCgqFzIcbjUEX1uPQEMgMyGvxFEbTbg7Bw9GmhA
uojM3tlk+XNulBGPpp9sc5PURj6+fo6/EpbHKbwsYLf4BeM3Ak0uCmuG2Mzo5rbKpN7n4Oxfj7k1
F27DL0QB49zwjxh0PfzP6Rb6qJpYj1am/RqKfihUzmdSBFVnUXl0vf7rtxeG6ACXDwnSJu3swOSU
VGCf4e5x1PEPSM2yP2SfN7tRaPbudVHnVhsHBnABjB2QcDEt6HxhTWonBTbruG+rcbxJbHKNfIbt
EzSVFtMSNaUxa3dBH8NzawaheIsggnNHKLIxa093s84iVMVVZ/epyfVjEENNCpEM49XqUFmuZBje
pnSqDqDdkaoEPrjspzgPDjb2ukQpgbwjYhoO8+j1O6UZ6iequzgx4Rc7k6B4AZYWwgAw884Owedy
1GEKOgEI5/qg/ZqrsmfdsudAC6+SdqgPg2HooP3NA8GPwzEA5ADshRLGmUcbG8YjkFXcHoSNBXRD
8BrZEEclaGPrNRkH4B7heP26zBfavcncmI44F0Be5+FcxT36Q2Tn9mxR8jvaXfODxWSO684Q+7uq
vYlCqQCtPZCFPoPTo4+aqRPxAq63Y3FQqFZFZTOr/lovqbwQGW8+8cTsQhTgBVxZEqMji22xwzMc
tV7Xfu2TxO0tC9ibJkVnI5r03e9eoE3K1n+DZ6gxrvEcVxDRMlI6ofUyjfr5xlPZHyYr892Si74U
klT3NugvZY4vdHMTulVdwJPHXIRtnPrzpUXxOEW94X5Pexrt8hjN2T2IQ2+FQf95KF1yUNOkf9cG
blZ9Y/ahMyVFSnUW8dSV9GHYTH4/NYLv2NipG1ilZR/Stj+8rpC/WB8gRlRj8WwF6Gfn0D81C7pn
M8DKji7RV3RA+LZEm1NVejSGv+8Y8ccKKfLn16X+4hr8oGSC+waoD0/1nu4qFUQM0RA6DA2Zv0dT
F95N4NEA6GPLBfjr15LA0MTIiQzR1dn5sVYDYo8jXLia8Ks1CWBacpvvWtQmL9iT8wgZXVRY1L+i
zi5cWomgYnpB404mzV2TSm0wNqCyZSKjEdS0SjwGM2/KYOjchbjnpZ3fZMdon0LLIyCcc1s2NBm6
36fV7ccxdwVBpHydcy4eVbqNSUHuNneFrm381KHPZS2SbMkfyVz5B2IHewuUprle8srsZNdiMkZl
QLtAWk0uNTz9wlCgUg33l+GfqMefBS0VEtmcAfHch+P4PdRqeb8N5blgJ7Z9PrNGW2coyuIgj8IE
bir/zBqtiZKAkHDkdv6/nJ1Zj+NGkIR/EQGyeL9SFNXd6msuT49fiLnM+6zi+ev3Y+/LSOptYRYG
bAMeuMQ6MzMiI9ziriWLirw+Nu+9MTX3xrwYV8oe2/N0MR7dqVQ9yBnEOaEBelfL7ToyXmeJSCpo
FOZgZRGXiRF63iAj7o9kJyeaD8p2rg/vn6W3TrDJ9UveDnvHNs8u38FaiyHOINV1zlw+GJ0x6gfp
ePOD2/QrPYRNOTwpW9nW/9o0/J9l1zenmcZI+DobdHd+M65GOc2jzpYrIQWFZNfeUSpXhE5V9uFY
eNeAiTf2+OaLy67jvYaruvlT/rmuo4RduTrGuG+7rozpi3Ty31Rd7c90Zsy0JZW9FS3wgX+N+TSG
Lf3aXajpVve7WYxCBnraKto84lLtR33OmgCudhMm3ux9f39BLq8cNgO5I2WwrbXQPbvcENioqIuP
416M5KrtWrTG3u6NxtjR/GzGV0Lzy2XYAgpwTIpSNij92QXHYTOdFr7d3iz0kebYdP1Grwi3TKxS
vlYz/vpC3Y4UKPEm5bUJBp2ugtGWazmu3rhHrEn0u4zwqv0mh9yH5sIKNX8/HOpHW7kNJB5+/dml
qiyA/UHPhz2qJsVhJdb9qidQvmOR5Pnu/YW7vJ08EimPcHnrCuEuPf00yHyLhwLQsk/TQf4Wo2XC
Wnanr++Pckap4IySZ+B3a1EqYjSIfafDSGvqJwc1rv3IcxVKV6UvRq/nHbmOEP91pnS1B8NsjDhY
RKL/TtZy/sD0Asi//0Mu9imRjbnxotAqIyc5j9pKogGzIS6IjFimYQW17qZJY7QuSDj37w91sUnp
FsWrkXyVkvjGbTj9ZEjBZkM7nx3lSz7ezl49fMys3r0xjT4P81XPruyaiyuZ+Mmg7ZGUC1CDmT4d
j3SqVPWSi2iO9eZJZInzUTcL87/Eoh8laGgEQ6eMLqflLhl8vbqRGbo173/yRTSwjY7Y+6uVt03+
dfoTLJue+7IYRZTUafetBs581MnYX3SpmmVXzHkSykF3aNcQ3ZUddrmwmww9Pbrg3iTR58C6m06D
FTuLiABXtu4m25d7ei6H26RaLP/K0r41GN+4pakUIXz3bDfbrd5OXMoiQiJDOxaLJidUV6RrvzRJ
rHtXHp2Lx45ZxXISjS9KH4KOlNNZbU23tK21FdE40+acwXz+yPr9Vy1JFm7CMTflZAzh+yv5xmZi
JHrTNwyV3Xv2hbPp4/IwKTOi8JSFlljm49p5aK0YZvvJbKc+0pOifBhpYQtKXTS/3x/+coL5XuoT
GzMUettm+vvns5eCiSe5UUKDqbrpZtG7+YA6QxtR95FX9uzlMd14OBwZEtNNufBsdpGnMWmXEGbk
E6EHadbm353e1e6LuYsf0ko6V8Z749O41wlZKZnxlvjbzP8RqaXdMhCfTvQYNgDSHRo7eyuVGsJb
mXZlEd8aimISMnrcCzBqzoaiXVj5dSetqKMl866gAHlLbiBvxiVdovcX7GIWtxwY5gRx+EYkflXB
++OrVN2Tc9DMF2UTBM0gSVwncGqvfjZk8yHOi/FvP43xMIP2oYBCc+H5Op1FYq5MuauiRXpO4y86
5LEQgnwtQ6vvzfjKkl1cawzGJvRIS3kfqMafDqa5ldXIPDeiRdTLp7IbFwI+EM1azG2QaYX6Qu4A
ZN2s65XX+eLoc4nygKAiakFTBiE+HbkatB7iP58JDbK9b0dfPzqNax+4EJy948slVDbNo++v5eVj
TZv7piIKyEjAw1t5OqrSWt9da77XKPrk2UCzbGdlZh+i6ZAFearp+6Za52A0rCYa9Ma+62vv2lNy
sXf5DeQKINf8AmqV24b7Y0Pp9ZRomtOywFVq7zt9HGEDrCUyXvE1TG474Se5DEOhJko6YTPHKMOc
DtUOmoh7WjsiEfvFwzQvyXHNaXZ6f1bfWEpiOc7GVp2E8XS2Y7XZrz1HcqV1TWpFaRbnuwK2ZaTp
mXVMnMo6xrV9DRJ/axZfIRZotN7mEHn6ac7grhmaDAA7rPRuKOvyDiZHBnOUppf3v++NG4Bjj+ws
0ZMPdrvN8h8L5sUV2iJUzImscj3sNFPbGW4uw6ztsnstEddA4rfmEwIMcRmkUYe3+HQ8M4ZbTiul
EfVNIZ6Eaqib10a8h0Dq78y4mYPBKfLo/Y98cz7B5UgHOBv0Z54OWonFyTv6BaLJ0/OgU0UfpELz
9zp9XleGemM+yeaRr+DBh6l6jrxD7Z3F2KciQtdzaYK2JMwI4LH432hKtMLEdvsrFc03ZpQRGc7g
L2CBsze/cvIV6QnijClJ5jDp8xUSsHAPtNr192JJ/10Ih27+ekJJCyhFAwXyUJ2DV6nbrc7AKnOP
l8nOGa08mlwvDZy8kof3h3rjFue7qHxRiiG0OCf5tfpsicKP9cik4zFCGrMJ6xlhXbMtSenaao2k
t7b7OJ6uwTtvXDA0fmwvCKQjwvNtV/1xNKzeW+psqPTIaBcZJu7a3Se+t/4/NgwZMbmWRXwBP+R0
FH/wlGMW8JnyNoH0083rLh/G6kmkkuZ1TV2rv71xFsgat+IPkQUfdfZVBfTlZFi4W5JtzzgL/IIY
zaQbaAC/3l+5N0cCRiKy500iljn9smpuhDMh/RC1KGT236elGpwPs0RIN/QLU7sSbl8ePHI2Xh7e
ng3YPOcqrmsvzAJxvaglwYs0yy/2GdnUAUmI8k4vwc3+9us2TQaKd0j/UMtwtmP5x+5QgN5oHtRW
NKS6fWOVwPCpWLt/HS9OP74/1OUJN7bUjJ6rV0DmvGLaAvp1jVZQG0zi2O4Cnp4i+TE71lqFNrI4
1Z6SKnxCd8wK4/b9sc+6Z7YyHe/rpsTOWwShQZx9Jxk2PZ3ZYMEBtdz6sbXitP/pTG5ZyiDJ3L47
IIyQJ5GNymn96CC8WlS7eRDV+Ln1aGi+EZNrXyskvrHYpIxgcBvVQicROJ18lHlaY0baMUoKuP68
IJ64q1PhRbTKdjuXPORKRHd5C71esGBwxHTwcs5OTZmtE0Wt2gfGaYpoWMbsJfbG+pbKlb7PO00+
VGYcB1M8Nleu98tPhd5EHAsERxcTVqGnnwrLixseJmekUZ/91Ama03e5NyL6abjjuu9Kyy+vXLmv
Qc1paMViI34NmYtL99UY9s+9nbrKrOphhmOZtnoc2ImtdmMHMS+vhvb7OprzsarpG83s2rnXZ4jA
3dg2h2adp8+W2837yl/FlUPw1jxsvZ5bykfqfq47MtKRbWZOQyBmNenRFnLYF0tfH9OmWR9b27tS
lrm8vEjctwTTMVhx8MLTaWcxvdagfxUV/hSN0Eo2dCLL1Gmi0UCKNbxyygT/u9MZh0zDpaxTO0QF
5DxjWA2dvD7hQUXXqA8tr50DRw7i46zWOnTkqEJ7LejqRuD6h5bqL4hKuLtqBuyzG6e5sv6XDx+/
gKyFqxuEm9jw9NurApLiYPQCMKBSh1L5S7GjQSptrhyqyyVlHLYYTwNQOjHJ6Ti6FONYphR/snpB
m1p3s6NTGtWxgm2HD4D34/1JfuOzQM8pcm/K7iYDng4nC6dOUgv6ZTEzx0gd2IikN/qVIvcbG4ev
4VnYMuqtQfh0lNZTSbtSsIuaMrc+ow9bVoFfTNNxqLtBBO9/0jZDZ9uGag95ENRdqDznJJ6lKxaS
4JjyGfKw31PNt7/TqpOst9k4aHLf2mrWDgjPFu2VpXvjK0FhuQ6p9GxR4NnxUIarQCXFlhGtw9FO
rR51eYnAulw0/cv7H/nGNnlFfMl1+ETOyOmMegZlgtkaeYHQ6L5LubnCHC29gFg43adukV6h6b45
HnE0zAdEQQDxT8eTnoOoMkXoyCnW+KbMvfLOpbx963WFFSJuaO3/H99H2k4UuDVX+2fjEdH2Tq8W
KzKr3Nn7ApppU8TurtjysCV21JUXxbi4bABaONwEL/R2IJNztkXNYkmRsfcoMPWr20dtrdxPWjZ3
8AXiXu51T7pGADXCSpDWlkMauqX0D+sCTqnXOEvAvr125VzsJ34SFHAuXHbVJnJ5OucrVMnehpIc
1WR/gLxi2dczDILSXYord+3F8jLU9tUbKRV+2HkNKkXNO4ODYkXAgu1j0g7zIV3ndK9ySP4jneBX
ttPFtbPBWjTuEKWg/ksL3+mn2Vkco6RmWpESPY14sgKEDdbFUNdKlBcDQUriNmD6ANgIgc6y3NnT
pJNAVT6YtGN8YintO8j16ZVOxMtRiAeAUbdjr1MwOLu0keoQcJIlNiNIaFf7rMiFSIJ4LmdUYN8/
GBebwuWyIjXmUMAK4s0/nbnVLC014+BwiGnK+Qko4tzEKCqGRqFPf03/ZCzwP7D+ja6DAdHpWKWL
Sm9jdt4hK1CbLPRehWj6mPexqY6lrsV/pUtKVM1wSEdAUqZ+zRV9tinGYihwU2i9g+Us89401/UY
d5Z2JU1/hQH/fB/I9DY6/muzGKy188UaHRc2aaOacNImwwnAsMq6v6VBd3BCP29FMgbjYLvTA6eF
KRX0I8QHoLbUvINTj4GE8gvhc7NLFzOJvi7VriwA9oOEPK6PDBjk/3aDXf1O26T/NLWr94R4lPls
I1GOP0NX4l1Q58MxLhzxaZoHpQfJUHvGjn51kQVTntg/81m1w45uVf1h9vT5ezoJZAs7arZHlVNg
C12xFGlQ9cJf7ygscSsVVouLR+0usRk4bq9/SCZBt4Ev6Dx81JtRjfdx65rzvikL55dvStpjRWql
n+O+nL5XYk1B110qFveJtFDp4Uro1E1sq+SxkeOkoqFytTFy7C5bQ7hPVUOnX1J1QVLoubt3JpEY
z17fyl/T0FT1YaAws49RYEHvyZ7X6ZeZ0AgYJjOnEU4bKqbDbuntorJ2fZkWZVha+Vy1d0M90Qyf
O7MtixvDztHSCpSX9HEdCr8Yqqdalkm6T/rEjn+b1jzkewIBxBgzLKOqW9XOq7fz0qoz5A7Plr5j
8qyBjJ7wMOuiypz8yg90D6xUi3yJZvZtU6t5/o09gt1RDTP9cW/0w7J8HWPXLNbA9fzeP0htpNfp
/cO8BY0nW5GaA5seSgRK2jBzzw4YUMNqtOmY7LMkbw55a6kQSVQDG5bEWqMBvCBImjWjjbNu9r3y
4ivjn1/78IEJyDgQXCZU5c+T6HGVzUK3bL7HA6K5U678Ho8IxDie1kWuaNTnK597Ph40PO4sHpmt
dxtU7Ox7bRGn5YoK1l1iVm0cTb6o+mide4HIZk0nVLimVTbdWqIV9q0rcTXZozAljvOqD/7BnW1h
H1wrz9ZojDs9Rmuz1z1UenH+CRKZecW/jUzdNIAQNesPzaAX8ScIA7T7mAhmdo/LnOh3QIFmF6D+
xN81TsEHVNSd8atKXKPZi24SKnRcbGsC2yxmN+ilo5CxqiYjfqrGppEhcpOYakxuQmQCqlD33yTk
FReBAS0FQqR57HMraDx/KuBC3xtai48Yj6D7Qx+z0dr3XZ7Xjz7qBOZhUnpq3IhcFP8ZVl7YdaB3
pDwB90XuI2wt2o8yH5NvrFTl7AyU5jCRkNn44Nraup+mTmWf8BYp9CO/dc5+FDZwyj9JriXrvVoX
aR5is3MbhAEqF4JeXdAuSxc85OXZkHJ6zmaETA+L5jclXdGz+eA3xpL9MlcfM6fKiYewABTBYMQG
pNKCHMEtygiOTfNf4Bh53y9hkfWVeOlU0s3tzZSlaXvjIcKaoXmJDQvkHnS4VJBNzmrfCXJFLRx7
v0uezSXX509I4xm/FGGWcSTnNhIUe1o/4XiKstrHPtp2O6t3vPHl/Z1IKnV29AAugIU2dibCshTe
z+I9mWYTRRivuUPaxOjkruN0uBHNrxz4VEO6WgU2x76P0IlwPpdzPP/nJ1wLz20d86hjojSYgcTG
qAkU5ZbhZnXr7Ifu1elj0vCE76vRQhLONERr7TMORGIGvdDpMkVGbxFBlaWifmKPTzkqkzqipe2y
Gor10pvmedSSqf0ALVerItur4gZ/kMnOdnVXm72Oghb6YPdj7xpFoBYd8Y6dntaQ/hq6IosHrcqz
bF93lTeiSIr6m/fVWqS1fnO01bNfRF82PzyZmujHIXgjb70sKRPE8XQTOTXuA1E++gvifr+zJfZb
LiJH5sujcsrGuFuGYthjYiXyyE9LH5Up8H4z27nQyOS/QG3ubinbGKGytPXVXb6mdltxn9kLfJi4
67IwW9HjDow0T+IopzT2aInGl+j91XX8zXGq0QlqS1+6W3TBmyXKE073Q1wmLRwpNqPCiMbMcbDp
tYGXs7Ll8gHZLmyghD6vbmRjXBQUNtWhD/001TfQi+diB/Vq0G+XGjmho0bI/UHD2A+vGa+fJ5Ty
hegXDTMIV+VfCrTmX9a+igeUP3tOH5IoWpf2YVWqSg91M9OWMC7bwg7dxrO1HUBDiq+QFLxyQQ0n
x9skg5ZqhWMwtuOEUHiT6U96jSbVT3c1tfUmX8ym2qu0HyY9gLSQlx8IWex/Ztywis+pbqyhVhu5
d2fnXvKzL0vjYzsko3HL9OtL2CHT+KI4P8mNCVUNJBOibofsvb2Kg6nnuRtMTkOnOPpX5kuMZLiN
IuyQhTydZnfIJPJz3+uMXqUniVLI8r31pckyGWIuH+ciLTPM0eL5c4Ige74TuppC2KfgpGos65uk
QdIqXKY2YR/HWYrrko6alwhKVGDLL7W2xP9aWqvMp0wZKwue4/UWObKtbuxJW8Rnd82X7F6ifEQd
px2b7HNsyioXh6mkYevW79n9uHplyuy7kHpMUe1Xa6qXzwg22r8t/qNWYukEQTIwkfQsl8DPCyUP
dcIzd5N0Rho7+8Xq8XTI83bNv2PCZFhfpzi2NMJyB6mCY+ppuXWXrqnnRrVRmIiruxJ+RgtV8iH1
OxcDoFirDLT483YEJUY7M0hXb/b3ON6J8hd41ugf+X/ZhKmxObR73e3cw+AsCQqBSYZB2X5MtGzd
NXQB+YFZSNn+OxposO2ldMRPHW8k8+fYYgoYYhumkg/aYPb/WEZHO0PtzOZyWCZhNTu/TbPjMMzF
8tDTeDNTEOJ1wSXI0G6pMWiEfeNI9BwMne8PebAg3BnpG+t93jlTlb7Qf1Q2D/lUDV+6GlHq/4i+
zBohtLhp7xCmm4xgznXjV6Kn+bUu+NcWnD9jHGoFcEyp17rklcYFV3xyFtV6Wu3cAdnmOkBq2zSh
NxKXHN3WzL1HmIDoRI5J5t1pgvxpCfpFuOvOGNwiFoE59L6LO6Bcq6CQZTl+znMHv42kthFtmqch
Ezsev/LR4d/ax76k3Hwl5xLn+d3WD77hwTCEyVtBvE8TIYtMqJhBm+88Qya03pnNUN6i7ub3Iere
BeFqg/R6WTfeF6u2u2rfVW7rPnvWYhKBzyAU91qdZPqWUhhWFzTQauKPJDc5zThJIkyEvurK3CMT
0hhfZaHyO6tpDftTbRXWV89WeAPiBkXHstMO1TVS1qsQ0ukSCbq9KSFvLPsNAzv9PF/BMIwTc7yb
fGT8orLW9YfBIYNtVV8/5Yte+HtlDTkmbMkcp7By5bd+qRszXNA6vdO85ZsF/vIb8lSJeVO1jF+s
YfzlxRMuae8/3BfPNjUKGGRia3Demo7OckQL+LF35TLdsa+WdgrmVuY46+UtyGwwF1kud16W64+u
jn9eBLnO/lv9D1SF0freYF6ASTLxLcb9A+OyhhRkMHb0OwX29gWgSe07KMOIcOZc+HNSETm+/80X
UTNEZGIVGB0m4fNFQTO3BjFqndTvNLY5liJrvKwBxnLOMG/2j4axU0OvaZ/eH/W1k/R0V8AuJXAS
gIc0vJ0zIJMF2kw6t/ZdQcZVf/D6FSH9HbW+/qcp0tR5tPtxjRF7gkaz14a+mg9tWhEQWLNmr8/+
jNJh4BXT+p+9LKu9kw3eEEMQ26i/HlYtlj+mSY7FFKhpwo4pqw3v3vLdToTVOAxjcQW82HKLk8/Z
yP2g+v9bgib/P123oUxQaDVn7y6R3nTbEhA9URf37/tudn8P/aTt+AP1tRLK5agURanRmjS1bkD9
2c3hm0MXi4FybFu6uX3oMSOYbprJHb3npFzK9HPhm8q79ww0i1+uLOD2RadfzLXLoHwGqSWCf6df
XIMnUxVqq6MsdP/ew8mziRS9LMmHDPD0mZ7zqQ3yzrTwakPGXTylBRKZkZUsMRpePZKuN9zA2eOS
52NfBxi82eVhrkT5MieCngEzxw0W2bq2/k/yjSYyhnHrX2mDO0+RKT0hRgGOSGvaKyv49CMSKdNB
6LV25252Qn6WfJ9stfzmINjPvIXJfjHS4Ql9Tfv3Yq/xlcLea/fF6RyiAgJJhmyBw4DKwenwYsza
Gmno4jiuZmfgyppM93gSYjw7EXpU4ZxtnlazmVrdJ5fyZcfLb8tnNMHteRe3ReV+MxO7SfbCJcCN
d+NaxdUPrxqyh8WNvSYqVlLOXTM3rpyDFK6Yti95JfoFO01PqOfJT+17NAutOZgt1PtpfmhR7w/q
tLV+WbZmkYnOC9oriTIctUcNPE2OIEi+OA6LmDyMDYtW+9YqUuX81sKVydtRrPJx37UNRTupnsZS
P7y/9S5od6zaptNgAoQADPOP02mrpxU2g63nx8lJZjxO/UXdGXLFjpSK4oE6QH70waoD3Uh+tbNn
3NGDor6//yPOd85GTCOJRxGVDgTYRGe/wW/aDFvcYTzWPcjMbYln4BBwxg08OMaRqqZp5o4eWkY/
mZFmN3p2tLJGL6O//hnAxRYiaFwEHmSF06mY13UyvDJVx8JdeqypHXdG41rHqcsWaWUEKSa9ezsp
tIcRq95gGcvmyiZ+Lav8uYmZCUiXOmUXoBs4iGczgYMyxbgs7Y64NiTeYevox4lq9JC/XNWAa0UW
z2N3T4rV/7A65Qkk663msVDz0K8BKs8IJ5QJUgbtqDRM3/ts7MPe6JxCBUoXi7rxRn3II/pT5X2z
6vX8HQfN2L8bp8Y71laMWI7mlu0dNss9WvJe37VOhFqxdogRzf87YTq+E+YjnCE+lOcd3OQstZ9A
5tYEVe6j5jk/Z93TxjBPi69pp1pr9/7iXsBG21jUD0DfWV8IZ2dj5bnySlxZmuM4aT/xt5JWEJcV
pjFjt2SHdqAqGmS96TZRj+HwlylO03DNquEbFbnxFo7a1bN3Hi1w0ev4HrD1X7viz4UFFgqaU7/k
/VETBGU7pbCIQoy5UzvdpoS5EzJbr7VOvvJKT3cYOAGTQL/ednmcxwpcJ44+d2o4osHmkRXZZWve
jI2Q481UKIQgraarxuwodWygPi30mLVPHfYMYbHg9PyyphSoXnwKHU9Z6iNUjU1dfySzEy6l0d4Y
fqFzPs2R66xlfMip26tgdRI3C+uiyJ1vIwYdvFkmtmv2Ix0ZxfQBjQkeXfJa9aJZDc7bER6MotmN
I1c1hRtr9h5RaemS/ZUdcR6hMv+Qn2DDbCJjxPFnO6KdYs2qk7E5IhGoHpfU1hNIGbItbwwQQw/x
qsJIwt7ebLHrQbU/aUaYvcjI82nZeZJNeofUth5mdP1maD056T94NzbLzbwaWh62izBvRzserlKl
t1DkbA3pkSDR8TfEhyvz9KJSNYB8OjX90XXZwU+y4WV/yFKqw4aBXuwRXxT7UV97Oz5oorTTJ220
CrkbTKdAtxiPGffrlancRjz7RSCfm7Ilx3hTSD79RaLXF6+AncDVabbH2RmhNA6z+WwYzdPQeenz
NPnxM1mGuO2xbcsDHSmudmOWzl+THg7jXwbiLC3d+DRWQO/cGHVnSzunVTxNQ2keJYVk6j2rMwWu
Ua8HqwN/X3Vg4SsjXjykoGIbjdWB5baRg88J3c0wlkas6epoTiOW4lPr1vPOVFWmhyxm1dZBb01C
fjRy/tDeayizhho1IzgwRWnaV1bk8m7h8/kRDotCUnD+aybXihO9dfqjLV0nuy1X4K9QT6zR+eEm
U9aGElMM7fb9bfB6eZxuA1qzN9UScBLEmS563PMCMwqzVceaUrf5gF9AjLT/mEN9BTTI4ue2sDQZ
QJSqql2Mk+DPlmWa7mHnpI++tlLQxqWl+wct9LTAwWRMowElDf1On/1SO3CSZRM0abVMx9Ysx39z
gQ3BPls0LYqXwqyvwJwX7EHWVGztVnSLsrYXQmTYPSNSqXmKN6Ms5Gfld8ZTXjqdDGasjvKgiPM1
u6Pxe3zqaznUH0w1iQFqm8jTf4gl6yvxwUWgRHLAtb0JCyHxgxfR6TGzEnSL0Cwu7gtmuccuPF6L
dYeqsDRBQhR1naBN3OYfkWFEEmKuY4AEaGtlXuFgvEaFJwttv3aHkV1vgBRUldMfIu3ex1vbye/z
2Jo7ZPubSU4vDWba/q6mGRzwcnF7Zd1kknw1qCVYbrjWhrpfrGRQx8nrlZ1i2U0B0NjBifP0MtAG
3+iNXWNWuvcbhcmZSn0SN/dui3EE+XOCTKgTj0v/6/1te3l04WLSNQnAt5kf0aJ5+jUYaXS62ZTm
vda4WvOxkMP0pJtYWhz9qjU93MNj13j06e8r4YaiR0w1fsUnWJb2bB7e/zGvTW4nU8uP2XpQDHjp
tIedq7Pqow/GPEjrCEhloQ1TLzPuOTo9YhtH1kPd/XOOhE5qhDnggR2YsijHbFfGUy9l0GH+g+CT
kcewNJSTvBD88azJMfHsKDPT3AxHWxXHatBn76MA0dthx+FoejAZZaUdVVx334Q3NB81BTCLiJSv
+nstzvSyCWKxVLgQ9YX5ac4U7qC4uM7YNvm1+aTw9NEO5ZAvyT3Vyf7OSwGF9kDFidqZI0ZWe5qO
M+elksNSR2hgzQ/A3nVzUMXYJRHsQcwmBWXYf9QI4B4qgL2fmrvq7n0jrdTY5bLxfnoZOhO4Fffj
rypeeEJgb9Mth0qUWR0apHbng+Nq7bFsbNB8VQnrIHFV625AW0oRujGGCJv3Gz2E963jSkIcSVob
OaW9+Edtk7I/TJ1r3Bat32A9NFjjciXuEBenmCcbF2gA5a3SCq51ut0qfbFhumjpvehbld9OKq8x
StcNmFQBMk/5bSqmOLsbSP1zLaBYkYo26Ht3RnTfVYRmYxHfQwFSYt94qsklKEwd/x7XQo4PSCe6
yxddK73+B8nuoKIVT8L2FoZC8QnbI6M+sM46UZnt9GsRzhLLnmDWckBInGJigbmatEo7iPFW87Ce
En4Oe+L9TX4ReUEqwjzgtS+Ckvr5OzGgDdElyveP7lRNv1vIJgcHR6aX1bDiZ12DcBKM5oRt4JzW
/pU79JVqe3rAkAWiSMydTjkd17PT6ffdBSuoyvGOUxXHvCcKpyG5Q+Og/uGmTZ58IUErXUrsvvE9
cZWdfZHExc4P25sw58sobI47RxPGd+oZSvUBikrLkzkl7mjcGXmx5F9IdNABDkoPKXNsju1W+4ed
tVL+tOMqeYy7VM9CkFWPDt61H6cos7rC/ycxUv/Ji1dT7lTHyeyxX6HqroFeNI+wKBrEKOe++zEb
GPY6V/Kj1zk/mxZaXujHh7JEbHk+LSvql8Jpdfs4D3gLEK8D9fmPht0N+7laOxmZbjce7CrHLia1
terF0jjgTQBZoltbKroy9393fepkd3qaZllQI46gffP7DtQjr7CQilxSABEabafPOHZjqTR8nHuv
U9q+AVHnIa0FraKBUZW8GbaXW93B6jeDzXiafedfu8LT6ZPRzV7z4BV4S4auzCUraHsL6POcZ9Zt
b2p19wmmYm0+F3CYxnuFNBWuBem8trvJyBZ7D8ekyaagaoURisFb60NfbyJKoMBMq+WO7oe+Ihl6
9N0i/1jXbhcPwewsiC15su3ir02u55us3tJNSBh4hZW/OLFJ9iY5OdoX1Vnr0VQ1Bm0BV5t/g2Eo
PxY/LNzQAoS++/+yrPBA6tpMS/55/2iZ57VEdCgIVAATiRQg3p/TzrJShzY7DMaxbGVWIYnTe9+J
uhL8NSVSqj8NxAfTQBnxuofmtGT7hc6DaT+6HIBwwBYq6YM+XqR4WPqxMJ56F5+RD3mvzC8JZM+t
LlxRw/63yezR/ZSkBe+DrU+dyVO0puNLK0s3/dml6FTWWwri7326gf2dr3KeLC9Z509+VxkZVea8
itqUCOoKV+aN24XfRFOLg0oQ5pRbbPxH3R+ijld6lb8cHS325B0KhsOzqVnm8MCZE/rR6kcYIv44
ZPIhV/qaXetK3OKFs6OE5C5B2mYtAOP37IaZwB7pWR6N4+DoMnkolJ489Nagxp1Rxnq6XzDZqo6Q
hNY+en/1L0cmathKKsQQYGDneY85TSDVss/vEbeHFFX2/a4vluVLLoUUu9J351ADFnh+f9QLWOq1
cu6Sb8GNYuOduygoW+9NNcTe0UiqsSe09xIzuYnR9EAZxZzq5mXooN3uJnNqix0lUs3mRtQ0I6p0
JTwZlsMip2O35PPBo6fMCvQ1yccPdVuX4pZ9O1U49CHsnPz9fNEaBHVy46GTJm1b6Y+tohuFl6fZ
qB3LOfOMA2ihXgXuSuvPx+Z/KDuP5biVrN0+UUbAJcwUQFkWnUQjcoKgHLw3CeDp/1WKO2gWdcU4
k9Md0QYsIM3e+3MSrnBvy+lJH89awX+/svMafL9E4E1iiAQV9Q9Oef7P/+fBpTqPZMc1OYHNNSpE
wjfuLcxs7R3k/3U/5LP+/O8nfqzZkZDyQGxVGY9/rHKrsjsbW2XJqa1Ta/zpTcp4RSzhTjvsUOIG
YTBGkNw8EUF1vsfMJgAeguxFr55JxRSngjiQQAhefcUNHR/zPNWX3RrXcg6tDLkcuL2XPi2iUemN
jN3a2Y+t1X2Wz3Pu3S9eHQ5jrDJQRf556Z2AdqGexZClJ8LIx/lhNSGQPGpjDHHPp/iV02dZbR/P
EzgZTCl5cxpdl34xF47naWyTLGVTYQ5jbflMygonaufojjLaTW9dLdIbvx/65PuI3Km///eX+8ta
OUMb5wQqJoXmpZEszZaTwbH0rlqipI9ztNp8HyfX7kfdkNdGEa3/L3n9/+s49Yew/v4dYzDIxSjP
uCsQwcVPtlyPgCGNCM9J6Q5TZ2Kepvt0KrEwE1rdtd+KeEhJgZ+7FMoQeNUQEMWZuHeqIcZyS9m+
dDmdIHS7r+W0wPswtKW0P5tm/mVNS6iV0LgZpaLlkBfzck0op/HsLj61XkTB7S9iytcfcGDHG7Ew
GvG7Ml2h0VWm4+dF0txi6+CdyVlDpN8mVTNU8RY2jxhO9sCozbeNMhE3XlXYadAttdvvxWzK7yLS
BenYIx+h2sZOOcWfTBo+ntvYjXBxo7zm6Ab5fH8cVGPbrL3Ik1M96/oxwyQUiq+WJmKfJoU+9L6A
BVycY6mr5jPOxB8rl4uPLSkWaIB5icBAFx+7NCURoXPmXKlCNXco3Kdv0q16KrHWrozOdxoVc/yu
AxmTVj9Ekc15payUf+o16SmkyJymbMGlYoHy1lEG4fv9tlrEGz5mkDXWJzjW47LpRerVL227mHtp
51McgScn59Z+iBm8bzyXEU4wr2WVhzUkqX7TK7ywT61ejtWPrhVN2t0mpHP33SYRU1bF/kIcm/AC
NdmVc5pNp5EPE1zoAzhSY237EmzNNwjZI2cctV3vw5qo3tirI0eY9Eg6jvNZvCpTi+diaxEdy2j6
33v3Lx9WQhvWHTRVaJwuCRs5HLBzGx6fXM6qMsS7nt7GTVZNhyJjqd3a226YMxPN//uDz5INZvjn
KT+f9f2KArymmYphoaOLHXOaEBjV3UQurPBER1dZltkJKPWzzu4v3RXe+XRXSMKhKzO/eP9cJymp
w6dovXKR5DhOAC3P7rYLXKLCrwt3+qXNTRb55Izq3jGy3PW6G6pq2ES9soRvjxY8J5Vm7lWWLe5m
ok51zrM1PdquHlzJYNW8EiaeBlz+HOU5o/m+L5f+mtJbd/cRE4DlKvGWzL6aFjkNb8UCE/hGOEyj
v6ytlb9NMznJxD2p2A5kBMlNbUYXjqkd9lYeVVPIrPgzLsyfK+L9FjvTdSjJuUHAfI2LOmMwSuGY
leZdSXaMfiB8yelCc8ir5Utb1dUTW4Xapsxi74HOpn6Bfzi5M/ZO2do7TFBlUu2qKhM/ZxwQP9OC
/+WvY++bBFLgrHgGxy6neVMnZBK5xWkuxjXCvzJrVHKw9JQuyVtz19nFet1fqwQT50ejmQmg9eHw
py2sLn1MHrySQWrIyDm13iYSfdPPgm4+7iKGsNRoGh4m3MKXZdpw9taczbI5TVJlR83NojbsOioa
vIUGFsoOKxOsGyw1ZlX3ybzg4+17bohRdJyzUvH8uTia1TKs+QS1FHp47/5GGKIglHfpvssxnPR1
u0mt7b/PjI9jZ7TyzFVpIdwzl/kSozMctC3kgJUnOdsZXUQRpfbei5S769LqXicA8HcOmuFDylse
7E5hXdEqr77XwPKaw7//mI/DKohMZ58a3rtNtXWxcp3MaXqSyxnc2qumgtw10BZ1hiif4xiyYNAO
CWgXJhNFvBzT2qneslq3xPjJn/GBnHj+8kzxaDJwtfs4cc7j2W2Moh9O2TqJJQ2MqdGmkBrbxfV9
kbNu3UkAj9sR1owIYLDK4n5c2wm9TVouYhXQQGY3gdSt9an7ta3VZNn+6kaDeOwLYUX3HIYiOfRr
sTb7Mz8tuSMvvbU/aznsDwuKuwBGOwwjwN9zGfv+hCygOePjlPanuHLz7DUzzaT6YieTCws184yj
5SxpDROLYxuyBfhlODVFqp4wZcq3qS0g9HN16W0eCMbjFTxNpmgBR7vzEulOWX0lmqX6oqUL901R
rNFrlE+kSbc1F1xYN6X7SNRCjZGMvnDrZKYVOTscYouMNE1sc6wCWMqy1FHWeWoGIolm0wy0zNXF
EA6Iwsp9NEalu12VIeNXG6XVFFrkVstNXus1MHKUMCNYjR4lD/GdY3kTy8IkP732rNdIkSd5HGbD
7r+IYsZ0PK/swTeSjlxV6CVGuh9kl3YI2WDZHUa2R+vryhoGv9Hi1NuQXqKMgw3VIdonsw6UKAuD
0g7Gg4N90uCt6xvhgZLRJcYgTdz42CwZdlDYuVvmPlTmQjzbUN4gRyZmB4vq3/vlw1GFI+C5BaZ0
xgoZNsn7r4u3nC1RmsQnYVf6+D2RkxtgR6iQpKlRhN5IcHqMI7/5yVT5g0yCrXG+YYAMHHpKzqr3
Dx6SBmzEteMT6fDKCWopkn1vK6P9DUs77Y9pqzfOvoN6WwcLJ9p3qSr7hbi9vCOjZc695SWWtFEe
vdwELu+rtK5G5sZwnY+xpWMi4Q8Q4b4n3GSfiZY/sjMcfLyA2SAfE8L1oZA35nw1S6PKTp5girTT
s8UJyTGybhyzi06AN5BG8eOImAUWqtiVTKKSwMp002eo6MCWh+f5yRjp4zHM33SW0mqgqBBIL6MM
Y5q7oSvK8sSaJwwdG3uL7AC97pxTH8epCFBtUC6gLDC3fdx23ysn8l7g/aOZF2atxqd/L60PR7FD
IUli0NnJhDb0kq/ASNnuhyEyThocKHZ1UmzWsRajL1an/wazojt0PZwEvBH2WTpEX/79+D9snHdF
DM+nGYJhZ0MSgaj1foXN8GAoDIR3MiZotL+WMyp2z6JU7RaUrKpDxH3NmceWJzis+AhtY6zwlwro
twsqqWq9hdLv1WbGgNFMjUcyboV3IPyAIWLQGHaq559NtfmT3v/JZE6cgzRAKimGLz9hbTqJOWR8
MOQ+4hF1kjxyXyjq4c4edpZrDp/4+HyYFSCV/hMuzjQJfOMyxRcWhNGIUcmTM1vVccxr56tbDEvn
GzgvfsWHY859DPbEbTUlzieo7MdGDuAQU7kz8wFKFTfl+w+EGRLUwtUzTyxat8oPotebp8HScLQN
SKFAPzE4ZiLBFJslLY2NTPtMRv68dGhtnEyfXB/eixx9Cg4NW0pECt+TwV3q66ZQeXdvaVm/7Gpj
KXQfjLIygg7O1r1qpxm8AEKjmQSu8MY13+h9ni5fNU1Y7o9c7/JfVl6lSNCMdCI/uTSXJDBA9h/S
ZnFmf1lS6Wxw6BmzEA3U4F1VGv5L6A6nnrAn34pBOoPaMlqZhZxyQg8XTaviF2Osu5PKkjZWfoE0
0xyDGCb8/WzqhfvJWmJKdrGazmZh3Nw6qNHZVuZyujoSYqvsrlqPnfKyG3tGlhwKVRm2X3qJa/jp
UJlHkiBkFlhtU8x36Ori3/1oQhWosrxyHjuq3IfKaPtfdu2pR3NGz7UXmWHjsmb3VXryHCw5X+pS
FfM2AoGMTiWJ9eC3RpSfzC4p46ektZJfc3qm+juVrZ5MiGMT/Aej2y+r445+08Tid9JEs37d9maU
LD7Soaa95dIYT5UrurXy+xUVWtj349g/LCnCnS3KvkYiJChWzdjRyFg6+YeaLN/IntKRnQJYvhI+
sfQ3gPxYZXTDMhkBt515N87VVD/Wg4wZVCz6iPCiNHup7S2zqn8lpBPe6sk6vlazbjNUiI3pEbg3
TTi40vn3oPRGfClll7fcNmZrbLymniCiWWCdRDZJixhZR23rSMbOdnX1ZGuYiRsdPTRttP3QbhBY
T95UPNQMxbPbTh80tTdH2d0oW2r1pnXGRO6VXIdkh5p4joKsmx2xSbs2L6+7Io8Olpww7/Myux3v
F7udsRCvvTpJ/GJu8m289n0couVqMlhukFnDVCvVoxqisrq1Uh3hWV2tMW2pO9lXiyXbKJDjKA/S
g8ANltzXg7/U83Q1cHFM+CKv7mtFgefADWrnPMx0rx7DmBvwhVLI0vxMDf3iSyeZv4+Cq8RPbUv9
cpWuyZspN+ngh8IwvnjE/MU3FTtyuW46LKz8GqcjzDfWWev8chnMK0ztVkYOmos3RgrD+dVGXn2v
khVKKDtugeGPEVYSjDW6eTgYprd10LBbO52MhSxUBcDXfnb7fCu6abL8mJVmYDFAoO22NVHf7bHL
hWIwF2qMfZ3R2s9pidsfmtbIbIM8Ui/uLAeC9Yli29J3ZKe3+rUXtWYbtKPtPq2jXJuDN9npCSqg
GuG8F6Z+ynEu+eHMCdLBFQ1jAptwanrWGmOHr9CmmunX2M5xc4XfLLJfRJ7la7rObvy7sqMkv5cI
aWfKaDvPISl6ThQi87OjvRm3DYXpmFfPLaTCaKfoeaNgQcV1N5oAlRvLBJwmpQGFyCaLV7v0S/YA
kQ1W2/chFNkaPWntTtYB4g9Su1gfNf0LG1eYX3GSWByszABAgwII+0di56oI4+nMIwDBsAx/HYth
eJyzynjGwKea73qVoZ6uC01/SJNxjINId4UdLg4nyzfSLFSv+9BmbO9oxKv1k0KK9eCWltYFTr6W
9+ua2o8lUvs8PLu5PWpqmPNHYyo0JH6WM/d+EcMoOdRxai5blG5FJwLXqpWuswKmbAqRfnjVG7Bi
/+YN9vqKoFH7qaUlo9IpGb32dejzrva1rnd33lmMGOZmBBoc6SrCG8DkxA9nOEG5b68T/0XLG+IO
GnlspaCFvfalyMkA8Id5kCellTr10jzKNuzRblZXbTebxFLDmgvdtTdhejgYBAScxOPt3LfVettq
3Vq+iL4T5yxPjY2WyQmeLPuha07YtkfjRmudSAbabNuH3oBPdvREaY++OZfqjS67gVsrPFoNcHTv
Sh+tudusyDvkNqoaycxDx8MTHHqNvvUpEFnQGmjufX3w6m+TtTRtMKWq+7Z4DZs2wvj02Uxj7yUb
J8u6dgzKZtAbOR5FF0U7YAJxFsr1Y7knxQcvJb9guHFsVgNvfZxpMvJ5G9EYeJIhaQgmfWiyL3pS
LdaxbrImIbEqGg+tpL67b1JtaAyfcQecHyd202vPImPxiCLYOIo1B1at8FywN9iZTU9eQT5ZOPYl
hVjU60pwItfmC/z1Fsm2l/XlDqQhc0J3kYkWJDMMLeQ1vYgYp3Z6ocG7m6r6q1dyvT1baWFUd83Y
O/2xczt9CRhNNOVty7kjMLFv4l9RL/UVYV9roJgfSt2aQ1MNTG9huSAhhwLTut+82PCeW3HWWIID
lA5NGRVuuLDaaFJjlBYHJOWuYtxtmXN47jVr/DVG/HZuF2re+oaU8EldQSZBkxyUZ4eszK/Tqh9e
kKw26QGHgv5UuF6en4Ag52OpJYX2ZfJmCwDYqnQ/bQ0xhos9wLVZtak9mDqwTtjiP1UemmkaskBV
pvJwN4/sr3PceY8WMJ217+rFSZ6jWsvUXdx32gsHSP19MBNxvaapWRwTdNjdNwZsntrgmsBhJP7o
Ud2GeeODbUZ6exzxVdy1oJrpRoPJpr8hURY0s0ZbMweItIMYS31CuExWZ4dlGrYK4JDY1UCyctK1
2cHKWBt28mzlw2k1lti5WYdKdb+I3HV+JUVd11t3bqxhr63D8HPp4yKnn29ANNjkmejIUBJTHQ7W
yr/HmQHkjo6h+z4OKd6jtltYvzwYixGy8jnRcXOCoRbOdiz1H01i69XJWz1CDH0d3UPxHLWs04O1
Gnrym3GAYfn5HFXPcyErdx+naxcHblFOe8KVLPeAclU+FfBviZcoF01friq9T64cucxy01WdMPeL
cForUHCpiysaaPWGJyS+cZkUmrhKWruIr6zRwa7Vi1PLOVEEarsUwn+xrWF0aY/arHnYI1BhYw1f
a+XWQYJefY85J2Loia0Frusg5AnmajDtHVIAEjbPn9MO5h7YEvhuELvamqXjV3BQyxtOKLzutTgm
jG8aqulQkvSLcWGd9IMdNrrQml1sueWTMLM6+knZb0XbsjK58IlNybZ6DI8rNNKKQEZnnZdsS40I
MTpGa535k05m4nW11KkXCBV340ZH2j+G9jDI59lTSxww9bFrHwKfk21U7RXfW/x59W3hTYOxG9LC
2bpWMlHGuHVEhea13m42hQeJbnH6704Glx45fayNv53aSfRDPRCYuAdWiofjBOkjg5Sw6sbg2+Wa
XROiVMgDnK80LKKzLkKss9nRyFb2wgTG6SVtQ2PidWx3S8nUKbchaI3CSV8pvAtq3UTNtzm8tz6Q
qEbGMK3cyb2BC9Ant5haZOPXZRIVzr7eSkkHL9/biaF3qirExGEhOKbFC1fOfuPhOkzMTKw7d9HQ
5c01Y09HfSmyIXtqcgg7+9nrMOOhwjDaUJnN8k3UE5NKv7FJRg4moMJmL3ptcsIuLaTYMP5ugxru
dxNOlZwn2iEYQXiwVQPE7KJNhPqBQQRdBECFaW1Y3IWzc41yOayjUfUBB05pv+a5Rbx61GYq56QC
8Alnw+ntfQvf9ipGcRMH8J/769S0e/vGacY0wsBmbmVzVadszo0tag/3AuoyGhWR6eSbF5a5+ppC
YX/dyK7pJjJeRZsFNcVxeYLIXWes2ULYB2eU47niXkR13yYsT4pHqxVO2Lppy8nMDHzxhej6B8Jx
ZR7qtVthWOMwQtyYczXe2msmlh9qFTVwXpmpQ6vlnQnfCno1ZG1I4n1A0ENk3DWe6u9XLR5z0l/x
1mBw1nuMtfwU3ZV2Wks9ebUBDbpDNHoL51ZU1cYXmNJ4ckD+pfb0OLrgnULPSXDmZ+gGZl23hn0o
cK02t9yoYxm6mVeU4YBoNQ6rWBV7O4I0eZ1ok/xuABThnzF4TrITUFz3qenhfJ91eY6VBjMw7aRW
JcwA9hmGiHTDerktU+q1AHf+6IFHY8QytMtaM/vqbLVjEbVym2CbrwVR75n57VL0KJsQ5pZIrRrC
7YxpnrwbmEGUS1aSVPpTuRYaKwT5dH5Mom5JHud87MEmNdns7bhItQ2Kcxo8HSM6K6hzXM5DWdea
Iv7EMWDO+rKFJ8dJ1npVMGHiUFKKDLn67goKEr8YXDlvYs8rEArosWx8/C765UA9YpAe6bb63dqC
cfu2LZyIhLFywKm1MgePpdBXxgavJBnIHCrLdeXhRrThLRfuIdEQf/lDs9oPJE1QfdakesYIIsoe
J6jBlid9HGaTNNpyTjmsUD6qwl2TB2vqo61HlR/DB1Ne9+RExpQdIWmnD/DnnGVTLPpiISjDy0L6
RjNm9WZOK3JYp27sin2PDE36VBmOC96l43GC/VU0zH6P2VYSRHM+2EGZ2vIlWhfycCOi091NOw5U
znKpwJf8aVgHSRMpUp3AQc6I2k9NWeSnOYW0ey1sAwqggcJ1j0bYRXHp2it1LmTBgcFlMmt8txLf
z2nqom+2O86Fb0MlDNeCrtBnwuW0QaPmyjnGCcDtJp+n6XUZLbjTk2nM/YYKJOLtM8ywn5IeuR02
HWoi5KzFK0uYM76mOgPtXx0nSB75XCND92PI6+ylLTVrfiqLerzBfdZm8qVSE/s3r12unR6+2k5h
PPaamCuhOFrpuigkRJ0P933UDcfSIr8qTBTmV/t8MAyAFTxOQ2yn2/RY1k5cExuUY96ym1b0pjiy
LzUXmZmOBewFXDPcB5xap+6o6L/e2jXWfzep3RJh4FqdtTNHvu3MRVZuvFmi6qoIWsfGpTHTtk18
SAhzjeESekvf6Jsxx7VlBnFiPKttAWCK9Vg50zxsnbVu5pCmRqrAKtr6cSnb0UKLzER12ZRtzkmq
ydV6xlqoQAswAbpv9BQ5WNgy+QtGDaLVc53zI7YlZvb2V8NQon9sBYpdfGdKjNPiFWNOkOPUdXwr
hc4dGETKra9Rb8/zDZewGkJO7lIeJrg7dL5SO1MWcoGZxoy7DaxTl8T4IzzpOcfajFMsDmCV2eMu
B3To/SyzsLpZMVrEDKot87K6UVjCKYpEG8NtGh0NwXCMbOd6zLv+PhZTn+1sOBF4W3E7HZVdNJjC
FOXCpoU91e5WvUq1bVJWWnOds3neupSDAmcUiLzbrIUlkflDS9b8JjJBym88ux2cJy5a3XmMU51y
34+LtnvTI9lnd+3szfrJ7TuuAGiY7Xo9jwVx4GpZSm0DH9f7zsnKPVbhMdr4LbMEmrR2ERZeWK2+
bopRtOmWBCTtGV9QSwu6kcAXWjIo9r61qPiXHWeDRh9nC4yoQXwJ6f1sjH6JdzE1Y6BPaB5DWBCR
y4wGCPsQUlutOs7dVEu/MQbmEfrqaDs2+/jFTVOssuTZKwmo8WqRY7lVkVPvtebsQJWofJerOLlS
mpxP2agr08cW7jPewiVs41qEGKJHJfXurLu4JODYcs7dyim7YyRzuReenvysYffuU2MRm8Yg26qc
kud/D9T/8kxkxsRTsel5SR8SXvKkVlEv1JFwF21PfTAFkWZU1BpS7XVARM48Z/pkSPxhhoky3gBA
0MFSocdeWt/SXKLed9txXyFheZBO5OR+Alt68HsNCvMnM9MP3/78NPCC8/AdX49LNMwZPJE4gzbu
mUlSE2C8peF90ztNuOhzwkjXm8zPtH8fXivPPLOZNEAbE1OFC/Yt00XVtjhY7MfCk8+kZ5MI3rhx
Xt1YczbgXiW64qEcQEY/odz87dWCX8HuOBOwCWx8P34nKNzD4F4f9/XQd6GjZL1u3bxPuZcGzOc/
edqHVwvpFO3I2XDhTOa89IzoqDBT+tX0UFrkEM25nW28cjC2WGt/7xrYAf9erH+YSv8Lpbg87xzq
BCLGesXS5f2vG0tPjV612vsOASzF8dgu8TgGVpWWnFSZbqnAGVd7vbXTpTl2uWjsU4GRUHPXlh00
nXbV41dwIyMNu1II7DoHE9FX5oGGhIadyReX6cMbsr4l9ZdildXBVnX2UJGBlG+4sj1vn7qVca8W
LmQ/JwepPlWdZ6u9lxZl8ugxVJXJthqihRkyC86KfqS4julvSech/4GnWA+rClptHIofzJycpWQY
zeA3LCnOkrBAgFOgwE6jgclkOf4wotZIrzRBTPYWLxknfs5hyYwHTPSbsMX6LD7gKDe1AWm6BJYx
WteNkwK33hBNhKtE15qTHWBeN9UtEiWTBl/i828dq4WBHGouypMHJ/Pyz5LM/rI2oPJ5NCDIX3F1
uvhWQregLmRFcljqWF8fjCTT/TovtV9q7tbxplhw4f9keVxCI6Qlwb+kFoE3ivvGhaaJuxJ0Vhbp
IWeGdOOMrk5Ym+FpryId0s/C1i9BNpYiD4OubaK55V8vWJ9lXQ/Qjpb0YOC2aUJFguaH0p25UYQ7
qYi7ZlP1rgZPQpTNZ/vg4w+1dAB+zzLA2DnS3m8DmSpCh7JRssnnCJq0oR1jvTGvGYVMP/79Ts//
Vxc7jgdIF/kziJ5x6Y5Q4BEHt6Kz96D+itu9znAWwaDsv6Zx8jpd/Xxk/oF3SYx5/5N0j5gxOOHM
beJGWM+TNil5LEEhxs9OyA9HM9pwzkV6M7wHOEqM909KUwOfCgRt+zHVolvEJ+qLFgPo+GXVrJRo
BRoBT03FJwTqDwczNEgN11awaNTQPPf9Y+GuJFI2q7d3Sk+3t86Cfns7mVF/PQnI5F/+/dn+9jR8
1AAJYV7ySi9WJyTxsvaySOwhSmbD9aK1EF0tlFE3RMi8/tdnsTxwzLZdHojexXz/y+hn26LGYAIR
odb/UHMZbca1W02Ghov2icrj4++ysYXDf8yDlsYhdvEswHzhxo5Kjm4kkbJNMwaPJrrBLhwad/qs
IPt4hLHJ4dtxk+JphY7//S87k9pt5KrRoSk8a194S3+nZUsbrqPnMvco+0+ypf/yPIQYFnbIkqLI
uaTPEPhuzeu4ykPVyqf03HVrnd4f2eUq6KSadv/+cOc///3eRgLJr8MrAa4PL/T9z8vxIYV7qknO
S0Gg0GpbvjhDleZIqxJpgsqzHNYwHolHiTyz3P778R+4LS72HyjJeTaeSeQHX5zXJTZyjhgYEyjU
iC8JPrBXcTVrL1pplS/uxJxQ1p6RY0BUuSegpuUcTm8dy9XSPvlTPh7mf8o1z/WQN5AQf152/6OE
kWZJ6JhlOYcKLWCI1czyo1niZGf3bXndgP8ufoN8bZ8jHfr177fwlxV9tjA/K+YA9BECvX/0SiHc
p7KwD4JL+DjgQbtJsTX+6tTtZ2f53x5F9USkBgR729Qu3rdhdpqVe7ENIlx4TzSWENOg6MCEHyv7
8d8/629L2SMzksecl9iH69GLcrzf+FlNZZFeOqY1E8LK9QVWCzt7wX/138/7eKrbrOBzpYGcmULs
Yi1Dx8UcfNHZOoyFTF+1WX/l1nQzeq/hPrSQxBnwBT+zQfn4M89tE7AZxxLKnD88y/9ZOGPVQQGJ
ZuvgYGX8bdK7EvRxxODE7LUA/YIe/tefSbkNXAU5F2YP4X/vV4u3ppYNAQRPl8Kag0GlRuhZyfAl
iqqITNUoLu7EaPTTf66seCxcFEbU/FIMX94/9gwOnc9bi4NwSnd63MqDC9ndj0GHP7knP35IaNZn
eRgKQnQDl8LJjHE1WT2ldViwIPvdR273TKyi5fh424Bz44i5XlclBhSfvFnaQX7E++Pw/ZMvfmSJ
8WqteshrHFoKLghI5qHpbPpRnSxez5/Blj3fioZO3tR12Wjfgdv7Q8ueHQ5aNc0RgtsU7GCeDEWv
YS5MTANjRaiAbtkgwrOvspLJlBy6L+Dq9ZvbSOslzhxThaa2aA/cMnMfMIAl8NCVsdIPKW5w451m
Ak5u1ikq22cDPuVyUqXo3LupRhSzcRKvIT5taasuXHDPMr5B+0mnwHJ5jcfVqJ1ia06jVodT16zT
E8Mgw/zKua+DdpSI8cHU8VgCcSqix9qqKmNnVLiHbGrg0KcK/444NMqUUaKJ6XKg84NvptTWmzty
p52DyGYmm2lqF7gvTRjbYX9qvzlG6XwdrGjFDJ1I5b3qYvO3gX3Cd01OvQhQ2jNPFZZIM+g+0Of9
wWxY1qNmDYzHx7zdwOFORyK7e5x71tKwb1y7pEDs9HK5dVIt/nL2+3mpqGro2nh9vsN09ZiRQZCA
BMPdCiA3u+Wjrlf55KtcWd/QPHQJMLu+tht8Cwdz547VfDWWs0DcYxXGRolW6uFqSma4/O/GK2SY
LqqDssOTd6qL5ip1Fo+BcZKb+KpPXkv2QY97xbUbNYzIaDoEFjN2YtjXSaZ4rSti669j28HyKKc8
ue4UMiBIOo36kceSCXhlTSPNWix+ZHjKp75rmMVLfA7NOQdGdK12L7CPTk6yKIviDlKUJb7nZrse
+zJ2ve/KA0bZzglwYThNwKuBapvZO5I7o52gYarI75elLZm3zzP9uVz09rbCvBISoNEU1laHBnYc
Ok3Hai/xdO82blJXEj0xtUhdyBvId1g99XOQupjS/mh0GJjX2McBr7eWadm/e3wWk0DisYO1YjmY
6yYGuf2NfgOWrFPCjnN65DSM+Ydel7eRhM50HpYTA+fA6QtpFKPxSSs6RquBNZjWaeCo7UcfvVqr
0HUus/hVtt56b7ndsL6NjqyXaoPldvm9wb96eDGWSLw1UE5wZpedPmGPHmFChV3HsNJOt2ljVGQj
dGM9YO2SaPHXFj/zKswFQPKVgzltDKnD1hbII06aw+RZYVthdpjn4iu7ceq+FEaN4y20etSeSd85
P5iMC8yg14n8H+CmYfHwxdSS5xw7/cTPoRUkPotZ/tAU9c2+GBQsQXyDzh5MsfF1sPGIhNM09ndZ
N+rO0e6x/g/qdCl+dW3aWrgeN63YmJXbTvxtfTE8Q5BWA46kaYnV5pAwo1wklnnxGVXZV6vurQE8
AwUEiVBuuSpQvvY/nRSK5c9JWE1zl+RNgn8M0vMJ3/1B1jKwyrE7VEjq2121TGrxUU6gPxae0qA5
DkI2J3R7VnGbqxk0vzfN5ScSHG8OixTJBmT2hWkuQ2mn+T/Kzmu5bSSNwk+EKuRwC2ZSsqIl2zeo
GY/cyDk08PT7wXtjgiqyvDtzN6UmOvf5T9jQs3rziNOA6a61yNLe63rIHyNLsd2tqF1g/VEv8KXv
9CRmYTRT95LbqnyCSF94BMqWTSfum9nEBVyihYitwTbUP5j+oXtKhOrcu6LAVMbGBNw7xI0uvuYo
P2zEMIL/wDOGxu8cW8w5GEyVLeq/9FibVYkHAojBKVNSwnmzvE2zVdMoNa7YOITF67Gt1Dcvg5Sw
HrBlAQLFwYRyhRNlB9eoDWPd4sJUYSI+oSYrm9nRhYqfa95VlbB/5Jl0H3ipyh75VtcpIEcwmjZO
Tz/8Ww+xFJAg8GNfSfh9qEYguiP/tGWAxz8SQ7Gl5grjqojraFgJrD10vwqH+ENBc/prSIX3r7TV
8NWuDYps80OMUFzNk//1XczuQ1VnPMWtCJ8nu0B+2nsDG0caht6bovQGztOhGlc74KXpQFAMZQIt
KIJ3Ccaf4lrRRT9k4qj3TpVjNKdMZXcf6okrVuE0dv3G7RR58Lym+JYqCJP9YdRLx3dbpX2DDGb8
qhWdGL2Ci3K1CbLS7FaddKL/MHvII78unMIz/B69EjAF9eNwV/ZElUwllKadxKieGO+6VzQcjVQG
aWqIwQhD6UYrIN3xScfcIvRHSs7pgxcm8q01RPoURwGRHpQtq+LBjCvFfDJMxRtDn/td0BwgtYlf
7Thz3WojqZKnVE7WaWwHB3NKZcx/lEErv6thZSVbFexO3yJtqe9COFL44Ket+aUZE1vzh86ugAPq
2hI76hj2nZNriu47sshf00YoH9QHtOpAiMAAnlc1jIqJfJYXIgaeq64N7WyFs2SRkntN1cYPqPLL
1RAgQ9wbPZ2LF3JEbFBQmSSZGGZ2TyHLxvOxpHJNud47whoUFjwcM84OdVANzcHgUdRuoCB06qam
io9DTkwM0iqNm+rOiMgVIQUoCsmeLlLqm1aje5pvR6013Fs4XTwMPAirdazmDckETUb9FAO16C71
hCe3bkGS/Z3ZwSOJ62COlUGSSEFvyFo4FpHRPMP3c/q50p/GG4k75EeHp9z31gCG3BAJ1BIvYFGo
9lDz2n6A0/9TFgVlR7FQTXtfUxLs5okHUbxdNPTdMywKPH5A17SHsUCyjfUPrz/ikpzpIU9Nd6Cg
1VMa0Lhi575suMJw4uQF2hHcUxTfTLTWYRvytJ+OGeUDut2hvW8Vt/5HEeoAV1kdmg8tA/jwpwIx
8YuapbFgTHOYc1ZDjoc2ZP1HrGgyOUAx1PK9rpWBOPFfGN6qVIiH8Rsdx2AX59745IbN8N9cdatW
oV1Z7ZtWtAlkmqZWuxUqDUPb29A/a6S+I4T1yNQgyUST2z5bIX7ofCBPmDV0aNfFNi2ogwM+8eWX
sSvt8hjWeM36rW04xoekjh/t3AnC9RoaS7/xioZEowLF8kfPedJuC1cikhyEFOa9lQw2THnhiG+e
2Qy1X9mVHq+Zz70H9wZtgq8DqIUHWWRjvFNUlyJ33akVOQHEVZkICI0g36fJEG4oNuPYmDqN8YYF
7FRsWsxbcGToKLZvPW8aX1CNSUIhJNfIja7Dcz2U3NNAthVoS/vM85JnhSKrsRWoDdxVCR38kWgX
aHt5pWn3pWcU4thoFTRKY9TMZN8lwv0IvRxCKbLg3t5S7o3h14VhUHG+IvZbJyXM4BVc6Lw9Yt2b
gWG3Wh5CntXc2i+CTtupELvUNXEKNWF7uj5/z0hKHZbvtpbdB8jJgl1VYo7oR0UQxYckEDoLcdDk
QARChfIrHyObkjMc8+LZNi1tOIZMetJB8ioghCKEsqbDJO7Qr3nFf1jPJM8ETHAVtBxOm+OgoyTr
hpmpkeCDfVJTmxEikwCnBG6nHTkOnlBg7eIgPvlWPnGlSyu0ohRBgwR3Qqdj0q/tSPbqPKlj+E3Y
6G5y0w3Vl0gWjvboTXjG+u6QRZWveu2AAbAVJqdEwjley6lJHmzSNuoT3qUt9Xo2DhhnRcv6bcpJ
tq9W23nN2g1LfoED9e5rnuHi96qWWjBAoc1bFoDexVR3a6UglcVooGzxEO1IjpFF2coHKuRmctAh
mHjwj6MsZAMPS+yk+3ogiEdXMSia60/csh0dKazvUV58LwhOgb1Qub1Ya30aF1tU/o63gYyhPCUe
2X4/3JC/7JeRXgd48le2si5B8ZVHXHg1rgbsXOWavDCaJQM0K+5RsTRcU7JUea6KaXh1ay+NThYM
jgT9B7UhpW7Zv10up3KVKG1e3OmTricH0+xV+EZewcgV2jB2Xyg1Od4qhoY13JtNxnUG/C1WMNNO
uHpZosqdF2wqlO/4ERrBj2mo6i8t2td2pzSV6t4IO/zsAUxEMvaVIJ2zkOb8rW1RA266VpgH0TfH
qU/bF12r9FXQKeZWzcZfTa/ou+uowicoBlJfcEAdkJoS/AIYwllCqlaeEPMUYe88tnwTNcNxVdaZ
8xoE6Q0Q9xPgD30gAAaIOMQGdalhwZCmBHoMrINdetFej6b4UZkGd1qntT2+6TWUb0c61UmPOoxe
yFXjbO360jyqkTLdwN8uob/ZZ58dgWKpZl4Yq3Dc6l6bO9YBu7N+X5edvo0l5j9ouUinwAO4/kGK
8L9w/wPnBuTwWdMAcXPJn1oEwNz5SGv49FIrUO0DigjOS66FW7bgeusBy3IFCPLum0M3nRxIs9vr
I/7ZEIA66r8xFk3XvAWQZJiVKzJnhNCntMFaJzzU8fsuC0rK1Eq34r0Zd6uBZ6sG/Rz6BE4Rkopn
y270hZJ2Km/Mensu8CzQF/qfhDuYCEDf7gJ9Gci8qzDdMw4kjzrxnVH00lhnvCFhuocjOhQ9dFN8
2cK60o8BiobeL4de3yeWQswyvlZoumyuxV8TEc6Bf9wiHB+kPSK8ECTdt6HC3ql12NVrXUT2KxFQ
Zn4Hn0j7CRyZb/UxHEOC0hL2j3ZEpE0hj2fAytWghz+XThzpJ10OmbyrB7S9m9FMe9Zjk8QruL75
gzv0nMu+Av1L/kjK0rT8YnLNX9CCAvOgER/1VaXgNN4VlbTe7RZ+k59zi/kVcagZO88OlGg7E6NT
AAC3jE4cE1XL07V20Z4lQ4s5SJHWOEJLmxC2qmM7PkYQ26fDGMLO36JZn04jYtt8q+EKqG1CZCdf
R8/twq+lEsAIBJWgXGh2CcyqaWyDG8v6k10EHgD/x2aEKuxS52gYTknWnQNyN/XNrhxyr1orUlGP
MN/KCJAplv3m+jT+ZAXRJI4mmDQDT2qLFdR4CGGTYkDj1GX6OupCsRssSvlhZIZHXRvlDrmGxzXc
zG4U2D7ZpT3qXfzL2jVRj52v3UaTaH4leLPXtu42DUT8Dzys3h8xJD90OCfO6vMp+/sdA+0joOi8
e87dfN6qoWeBmKElHAJIpPonTT0j3PYEXa4G3RnIKB0CEvA6bEa34Th5t2woPuvuuVbB/35HAyw+
elTk1DqdwkcnstnmGG6cXDkOj9XQOvmqCevgp4iKZp9zwc1unFGX6CycDw9ajaarMAqW5KhcgjLy
9rcPSccjnCASsnVXvGFhm3nNkMcQ7bpsJXUeE3bU2/ewPtK/RsHZjAmFodIw++gsGQ24axskgLrW
Ab9HfZthH3oowvoucVAHXZ/Xl9szQcQEB+FkhxsSNf55JP6oKzTOgOPFxNHQAXf2WyOHZcDKdcGU
shCy412fpVEC5bNGjuhVSVw9EcjbhlukOO7d0Gv9rQLLhR0XDnVszYwBZxUl9GWNDBP+XMMQD1Jv
WVk7veZ+C79WETs79aYT/sB1fAypXz46adWmp05FfXsyc9scT9mkZ2vYJjzmEy2qNygkgluDc7Eg
+XmsRUyGYAcZ6rJEgXcO+WSodg92mIf3lQ42vEJsZeFCOGp3CizGVe3a0f76QF3seXOrwOUzw4Vo
UG8uuf0xToCbWZN1vXvAV8J5xKlVmr5eDvE/pokm388S073R4vwXz85JODrcDE3aneMTljVpKVw3
cCWBpwTx6VhRo8jaR6Ma+CH7T3GjsXmanTdmcTGaQ5bZ6y4L0hSVGszNjPCoeLn5PDTGdJdkEWqe
Ab0bNWHh/Bzbot4hBHi93rGXn2mhcXahruC3o5POcd6xgnoBtpVFfESddXSdLPjAVcTbGhq+8TeW
9eXMoSlw0dmOl1Facgo8stpZjV18TMsekNuOe8izUbXWhKN/TGax6QnWrG80+knPzmVDCKkz6RKX
nfPvmxqzoaiTJEcr05TQr22hf6mdpDqFQqQTrt6R1gFMjXG4FyQ02n97kEBpYPqoGuvZgP8+/7w/
5q2loiwcXBMfo2HWRJInjXcghTcwu1Sr9nGLKNVvraDfKMLuX66P7eW3Y/X0+4WD15Pn/rbv+qNx
9oxBn6h6HwJR4wmil1pGCgMPfNGI4agqXXHAGWFAmgtD+9f1ti9sQrnxwlX0SK9DIs0+sVixBGka
Y5nB21LHfPyaiqTOd6rWSp6zuOofmoFq2p3MK9glTYjM4Q2HGdgRZTeHtrU2vsRrsy36XKwmHPPS
fzQEb/oJOx+h7pKsNvZ2l8hv13/05S7DPcOcfbtwRuY8WCyGkpgnAFWz5L0U3NkgP9/GMmy3ulX/
10vPvGXGd7n2aM6if2yTPYbS5Pnk0HpJebayS2QykBhN0OpfrT4l2xbBXOxf/7TLxUdblOeYingo
Uls+b0vFrSeWCJsPwoya56RrcXhRld+56Rr5BpuBrKDXKBr7G++NyxOWHoVHxMZtQFyCMnDecAe7
lDOVjNTay3p5BKrWN62RY17Ou+t7FYIF1BAqc99BHhT4caE0H3XRg+JnXiBuEH8uepxFADMMd0hK
KTBpjfMfU6KmmlhzxkEr7PG9oQ79YBrC8A6ZZ/a3Ahwuuhy70jnhTdUI2+RVsOhyiNcErxbQfkAM
dUJrk7bW9hETzz0oyMzImLLrBDE60fPpDYvJi4nsssvCP/FgQ3KCLRPMq7aoopxn22GyZar7Omvn
3sgp+BV6/2CXzg0jlMtupTkoC+j98NSEOXzerQKHVglQ2R/q2B7WZTvGj8SaxTs5oPj6y3nMl810
JgyEYL2wq543ZZl1hstn3h/0SI13makHmziBu5QJ8GOMSvQvmYbk8e8bhTiEqJf+BMZY7AtQQeC1
W2Z/8Lp8cNdhbqco91JSk3yqwWa6F1NVfcRVJm/FWl5s4ZgdsXsiMQegMvFmO//cEgjMcRNvQpk4
Be/mJPQnMHCC2Y2gV5vjGCFuQgqUKfoq8oJI3/7th//mjHE7QELAxFx8eEf2ggI0YR7wxPMqv1Ud
TDJMotBaBGubpMk+kFS3N7aqy9kEy9Fhv4DRBMdoCcxFMlFiWJvWoYjK5JhqVm+s8B9z6pUCaBfs
r3/ixVLBuhtuMhwfzI44oOcR+OOQJMiPKovm1KeyKofMd6OSsqAQIUVZclU+gMvp4b9uUuMyCxtQ
NzXGd/G8i3Jcb1zCgk/QAZFH43FFQRPBKzUgUrHFsRRVe+Mr5xV4dsEkZG62fJ1pzAaXocVeBO08
D5hI3UlFoqshgHTa7lC2VGE/rn/bhb8kGx2EKRemts73Uao8788aPoUdx6o8xRW8sEOkNHa+isDD
o/9EI+0X12rk6K0mOUTJChcc97vK/M3uKVLFj5S+h+hngQDY9rF+doYbt8HLwXbmvZ93PU89INFF
NyiN00tddOqpzEB8fR11g69Dznhyu3HYZ834eL03LpYvFqS8kuY8WjA3EIXzzsCqjtgqSehjlkrp
HBsSr7+0lfUL499wh/WA1j3FlYGDVz/Eu+tNz3/6fMQxaoe4C4qBcQIek+dNa+FgoVcgLxubwR5v
jAydX3tvScx97nB4Cm/07OUEmz8VojfoNtU1Z/GlU2skbokw+GS4RW2+kfOHWh/fA4Sz17/rskvB
ZJDIoRg38VRfLh43tyh223PqCzeaaNy0+AdhWK52yXtmja48KDzc6qfMUbL+JyLJ4vv19pf4CAaZ
pslO/BsX0pwlE1HlXCMaygyOjapX2yAYtTU4RoHdDsZnY1M56x559w6pJc5DfRttrje/nMFz8ziN
YdSN1xkXmLl7/tiu4iBthsLwsIcxknxX5DwiEi1Dnum64Xtfh96N9pbdTXsWgB9YMatlhqTO2+sj
odac/OFJCiX7biS6iaGgpW9iHduRVYBa8Z+BCO6dqfSp+Muz/nfbMwzHcW8S77bYShJZKU2g0zZ2
HDF5jWF1pIxGVdopp2/tkOVvMqzl+193MM9UhE+/j1vPWhx57G2xO6Z1dIoCdjk/ghf3bCIywxBR
4ikZw9EQN86D34/sP9cqH0qQMx6hyD+4Z1jzoP8xqDA8qRyIKT7h3hlumjIMyKBM2kfDidq1Le10
j2lbueqwLNbw4oL06HS2d6O3PxnpGXSD9Y8jI8f+4kfEcKOqhorniaha492j1vugFDI7ub0JydEK
Ynn0HEzQLA+27/U+//0MXnYA7y64r9ztIKQudo8GFpg2Yd53wqisSPcJLAKCWAUFUXzJRPm1TuEE
Ur+t8X+dymk6lGPI+kqEAvmiHXq0X7U+brsRhh7yBKwaMnydS9N1TtQC4n/6JvxbecsMz6HoZBMC
Keaev5gntTYlrHGVPMxUT/uHmLoHvgBuSoEbcmG5qx2st54zU8FX/npvzUvuvLN4naLzsijQIBRa
UrBtI27cOCH60SjUfFtXOZp7RYEQ6TtR3O6aokr7Y2zW9q1shIu3HNek+Z3q8pSbL2fOfAj8MU/b
BJaNIE3+xGueUiGmUqmCqq7UecsIoUJPcrJ/hUxgM+gw/X271m14Sm7zn0Yi+41Hx6e/hssbQDm1
EObsYsI2jrRI1lDIN3N5NvtaNk1HylNkl1ldWX6tgM3a05jUXDagQfyInRD3K2AHOGUalITrg3Kx
eqgj8Q8KILjbgMmLd4kiSQ339FbcRQTHvenpFB8aUt98BPspTJiklHu9dWAZFMYtS++LIwF9FZkR
kKodjCDxTj4fFbSWVWeCHhydpMi+6V0dbAnAgQZhGv0JJuItCdnFpzLxMWHlqoz6laN40e8aBoxT
bozJcSCfcBUOg/VgVYV2P/EbmQKz7drQvqM7D2+N+MXMp+VZs6OB47FBGYvDSCKCbWrTS4+NpLZG
fqtbx0+G1Y0SOiLPz0krVGfFXdfrV24o83Ddj5h5bB2Ca3ejWkOWscdu9DZ10ufee6xIddolCPHN
Lad3SjE4gGlza3v/7FdTY5jjicCuteWqKafAqXNlSo8jthA2JhSDbj9Dp3PVeRtzmp/kJWSYaWLK
XN6ob3zW9JxTSvCcboC9LF4a5TQmQdGKlCdFpn5hbLJoZRDI9lXBKCZewYj+RX7frdC7y5XJOAG5
zqRkwD9r2WwWwCCv3THDmEsdDd8YkmLnjnn8jAg+x7MDzGtn104UQS/S3S8JqSGw0xXT/mnXnH3X
V+anv4YsFZ3LCzDbBRJp6dRD3MlOj22jhOAws3CuJy/21VQ4ln1YD/rsieJNb2oyEHsDsbeJV/AF
p/iBBPn2Bgb12fKZg88Nx5rvscsHkl0OXa9manZsicOL7KbfzPpdPysCWL6dgHjj6JghqKEONf56
V8zH6NnJAd+F+i3XKQg0PD4Xx2wKs0CtMRk6KqFV7e1QK0bM5J1/zaYQX/++KeoJYO/AT5fpsGk1
tX2UIPIY8I95bSrxFo91d28EdnDj8vDZR4GyA7FxFMyn0/n2h+ljhTe9KI9CUfXtnD+NJ2CILDgr
ZxP16591YU0Pik/1wuVCzCMHfeuitQq7Rk9nPh8VZA0Hw0gVa52nTfQ0hklRvJLZV3wfqY27L11v
t1+N2RvaV0EbdzjB5+bgl60mvilYl5snM0VDBjc+xikjIjvvY7B752tnhIm2jbXGUF+u//hPZh5b
0FwOgYDD69c47ymvaTBPNLTyCM3YwF3JyQZ5AHYQXwal1nBB7Y3sZSQ3sISBnbnDjYn/yUDxOqSi
yTmFDHmZPIGAYCJUIimPbZXFD12Y2Y/N1AzfNXUw9n/7pTSEtNPFoHkekMURpRR1bzZj3h8FNaF1
0sJxUnLq6bWhp/eKYof3ajt97XRx69W9fAbPyQlsNNzPeKDxblnckKq8V50A07cjsqHoLuscak62
6Zg3uvJiX6deDa10rh1gsqMvH6GtG9kRFMDuODmptpEtfOlc1NMOLSmhB3Xd7KWo3q/36cXDF+2o
SQ2Nax+gAsSE89ljN07ilLaF3YOuRnAH27TaFDjrvaoSwgK2NIXzWJS1hQtoILgLJ3Xa/nf9J3zy
2dw5+F500NRnlmLHBpu0EFa/dxAOgigc3NC3aPo0nWLiOpNVQQHETzvcQK43ezmoNpcdAoP5aA7S
JSCp5klsDVxwjwX85dDXeiV5MlpMgq83c3lQEY5KuRDgE4wOLuTitFaiEt9HqJvH0ANB+4qIBbrk
hDtm8VZPnoZ1dkTsZeQP2CIeRGMo3dYL8/zVhbBVtPuyg1b4fP03XQ66SwmDkG/QFpC93z/5jxt/
XY4eIjulP6adLXHxsCq4o2YiD2wyueEjT0k+gjgYNqBq5cFoQQau/4DLvucHQEfhYoskylmayigd
loqdlQ5HQuiM/4xRMbDAT83prxeU685XA86POUFenX/GH9+Z2kM9NqXTH/tZtJAa6Rv8GHejV7K8
c1uwwdmb7+bFZN5wz85jECxuSlApcNJgX14sqahs4fjbujyOTNpHSo1luWIwVFLFq9lSTAGVfI2c
1sBVCjoa90VtpmpTGBnXgWUI3Ze8SqIvVqSEx7w3A8J90SQiXiE6h5te0jTOOtNkoK6wtMNaq4aN
hr00fDmTW1gDy8Vx6vhFRUtVrGTWaqd2FgFAJJFuT9jbFKQPGUlS5Uvijh6UYPwIp5XTt92rIHaV
P8XNunzBE7LGDm+IIvPVxAi2e2A9uXtM4BPth1bzFP6YelziV1IxBuwgo36w78hNQTRRS7u2/V6r
0DxFdqhmG8zUWiaZUrTvbSDKN4QNXnmsrML4BwylGfEsyyuyVaEOafnanot9q7KibAog3aW7UhL0
9s4VVPnIMSH19nPdH7czuoVQa7dV35s+k7/CQnp3aDAHF9Bda10scp3J2/VqxyNGWFp/58lIn6OP
gvqrGY/JK8EqsYQhGHg4SveN1eMMXCdyV0BQe4XrD1sjxB3bRF0jO1AccO/wfdJloO/izozlRxLD
9N9IqfYp1mRoPA4kYkFna6wBi+baMZR7nFn7lxjDv+p7NHj9YwBpMVjXplXqfu9MYnooScZBi6TX
zvCol2GiIC0yopeA51ayEjYxnBt0WJV7QD5Krb2KMypyTUSck59bUVb/opNwjqzKPMxXXezO4obM
cX8EadoVN25mFxwAwBEstrDZ4LoBXrHcPXBJkTZXTfLBjUF9Q+YiQvQYpeuREdwY33Q8gMaVEqOP
uTdSR+rBCnOqeYKVnfqQWp7AeT5oOwlZguLGNmv5+kMcTgZiVlK1VfxAPaOcbu3DM664WJb8WspB
3Ft50S9pAIkbiX5UiVFxOvyWbUhUPQTluMADueu+BpEjn3l6FqD2dfaloYS/x91ZO7ak7/6wMmUa
//ba/jummZOe88dkI15sTkjQc8ye7BpjYUg5cWACrYzKYK09oY03zrpLLJJPZwcEdqU5jHQWVyc4
1JgvO3lzZHkzUBw/CDcKs/F+whfsHzMN1+DaBXZ20iJ7DmUVboPUtowbc+fisggvQIWZZLDxY+ay
tGvweDd2fdBQ4mxGe4eBd39PIGW0SY1Cu9HU/EVnwz3DnUAKIDe8IbjZn+/9OpgRN44Bw4tar57S
JMeyuhcjO0NahJW26suw/Hb9VLu4yOCnDGZDJ/MqBy5anPRpmTvwbvTqaGqh9YRirDhkaqzc60U2
fSiKwPk4KZNb83r+q2cfSiAs9Uau4Nwx8OVZDG3c53ruodg7EaiAAzgevvaPCe4RVoZ23P6EnI5G
0oqspl5ppjn+OyCYDdfj1CrRbE2v3jhzL/qd+hSXHBARVD708Hz3+OPMnVIyVIVwrFMjJuMweYhX
29RU1preKdg/Uoa93unzOC4+H3IChePf7MqLtMKpt53arEPzVPeWteE8GH7GqV5r24kKc7FR3SZ+
EmFUxvgeJMjSrrd+MeTIv+YiCo6cHH4XXlLm2JBgRSjCKbBYxB31b+hg9XAiDhLvXGDj7NH0CuWW
48onnewSeKBjxcibn9E/72Srkobbd65+wtjcW2WaG9VvKRfFn2kocvUtxr7h+fqHXlwZkZWokBY0
brHEDy3fJmMIuUfxAu3kRKP+hvUCPHmcp3fN6Bg/Kal7UF5Qs+HLaeo7k2JZeYP88sk4ew6+hxZg
2+wNuFhcYmgSanOGdqojUXzLZGe84AKo4FxUKPskk+ohtUV1D4uzrW4M8sWuxdWR8aV0BDQKAWe5
lXRtBvriaadkbMfGh64xveq1h4+rAKW8wUq5/E7uqXO23NwcjK55xv2xfsw+aoJpUDUyFQLxbhXI
aFcIzgy8/QM5fQfjNldlJvBiEV4ublFWLw+K+Zr8R/OLb8XGaSg6ToITW8UMdivFJqnUlthobtjr
nF0Va80y/6gwVX6BaKAPB6nL+MZgf9bjsyIB1gH/UAs474Qxg4iSS3pcdoGzqnBnRtGoK+p+dpyK
bgzvJz1OoQH0G/MH3sDLrEaR2ZlqVwjcQ1SvBtRrFwP6IhMHapF2hD+42f4MlGSK7tOg6G7xyS6X
MjoiUDsI9zxVLkUJcTgWcCLskzIFhHoInG7H9dhFuHSUTrQOS926AR9/2iKeQkxZYCNeR+ed61q4
QBZApycjz8pNChkTrwY1155Kr7Y36OP0/fW945PR5HkPwsSJTGltOZpmpwUqwcTOqdJS72RMg5Ft
MiUJVPIu2upGY5+MJrRuSo7Y38zg8GL92Ipqwbx19FNi296DNBL7BRPh6aj3U+Unao6/Q2slETLU
wLnx9Lv4Tq5WkGMIKWNXRmox/7Q/lu7Q41NcZ1NxigthNls1kSo4EcSd1neMKVc317v1YhwBvpmx
LMmZ4Y2q4Lw53Kg6rjZqxZfOZpZaEB3gLSYnUrzCQ4pd/N/2rEMuD/oAyg68ReGdnrdn17EjEMnW
Jwt557asWJkIEFuCiQ1noxWJ9p4oYfRVS3vj6fqXXnYsnkazp9tcpIQysLhTeL1i9ZY+1qc2bvUn
1Z6Mh0TJklWMS/ktd8iLE52vdOdq/fzSBHpe1N3CjJ3di8z6RPXNPViiTY41p/nKqvrcn1C8V74e
V7cQ6E/GEjPMmWMzWwAysOd9i6Quy3IhoUJnZHCtMHxRXmtcDF563LE3JGt0Nza9y43eYeZAX5+/
c/aenfv8j8k6hZFrK4rWnpTATJ+x9A7qn7aKhw6POTsH5cP5wIzfAsvKvjdZENcHDqsg9HzXjQoK
O387wgagLkgUrxQcf5cIK5EhLK3QHU81hksIA2eaghh/cm27td9e4nEOPMRZG8xBPr+GFtO4aLMu
rPHBOgkwhOygTzD0414Nqp0+5AC7uQQkX0tDOJtqspX6VZ24zpABUJjj6MPnKOOv1z9+bvHsCssv
wrpAg8IM9ZXi//lQlGghzZDElVMpW+GiodCaFBMVnkinySJQbBXCQotWIsyjdpfz8nZfr/+AyzlP
+YNdCx4h/kfg6+c/YMzcUVA7kycTg/U36RpdvqICk9r7qYp0cxvBeBt+WK1r3AQT5k3qj2/n0JtN
59BGUe2fi3mLic+G1Vq8F8RD51nVdEodhsA5JV0Dv8BXCNuq8lU2FCL5R3YYSm2EmIr4maCVxHvR
4trtvHVpWUj0509ztBs7+nKyMCS4K3JrN4lD5zcuLZPl3ITZB8ODwKHIbJA2KDwc/ShsG2fvFsrw
AJsLTRnIvBS2tpkC8N3UnyqnKg5KG7ad37JnTLeW72LK0FtMGS5I7BhcGi583oIp9xTi7chYA8gb
/QEEu9mHaUfyUG07w6kfrfHe0ojk25b9iH7s+oS57Bc2KRWxMa/4+RnvLU7ZhuKqRr/od5VrlLuM
YbA5DFA4/uxzR+x0tEDp1hvTJMn8VBvyEqFArI5rrw3kSjPKmwK2GS35cx7RIc4sSZmPB+ANezGP
8jRRglCJCc4kS2iPoLIa/ZCYmFvHw+IdRMfjaEqhxIUj6Jic8udLJW29ETOp0rlzUoVgKrNziAPt
rQRnozSHYLbps7ywV3k0tZk/TnYQrSrZONnf7Zf//xlz6QLE4Tet7fxnkPE7VUahuHeJhZmEnyn8
aB/jq6bHKQjvuxvNXU43vpoiKUILx6NzF4eil2K6F0jbvetMHaubZNSKg6kEZP4VYbKq0kiuHUWz
ccUhBPvGSfVZ2wS3U94EzDEgs51/atRVWSn71CWOGVT7kANdUYYKBv0QJrVQ9uiOhOeH0Zi/zNSu
W7yYxd449zQ0AwSKM1GSQsK8gf1xTpoERvYjD9I7pcmsoyn6fM2OZW0nRWtW9Tgq+yaMbl0HPvlm
tHToRClzcjRYiwuPxoZvJWrr3fEcj6t1CskX16quHNe2GcUn0QxkWRBS+WTUg6bfWNyffTGvXdhX
8N/YnRcdTrolokLApjuWabnBBSfdj3Fg3KPbeG/ysN+AoLvbGxvKxbpCMDTrEbhE8PaF2XzezTDd
hJzw/blXE2HgKRabjfuvoQbaa2GZWcpLu/cyP9L63n7N1WQU32RdUqCkDhM9Zm5qvRC3l6bP09Rj
7ZlaYrQcf5ROLt6RnQV1CZl40rqVp5azEe7sJ3n9Cy4/ACUFEwQOCPwpTvHzD5DhlGJyG9r3HTG8
KEhKrXHwuiOwVV05sZGVr21mqC0lm0BSCoKr3RJi1HQGRojXf8ly8syPSJA3KuXsiDaUn/NfUniS
2CdQ8PuRjCUiST1lQoGHWQvmQFh4DbuycoZmT3KHmv3Qo9Ijref6L7DmXfDP3Rg8DIsSaou8g1Ru
dIvRRDqWk3lZqXceKS1i3alRKfZTDHfNj7vKUdaBmJJTTAKwOIBqal9xumMT8UejEdbbUAzYBqwS
j3rXl5q8aRcrkbxwplWjVgQ0+Kg7JPEXePvnD6TW2JIcJRp6LUUY2ptUg1aKob8aGk9ZMEzWTspe
frNKrZMHJ+hUFWfDuut3wsqKfiPMkNDjVlfFQ8MFONyiHsYDs0097GhdY0qb2s+DXlcryleZiw1o
l88POiSFROx1dJ6HveNryXusLX3KbUmyVqzGIZWsNyyCiMxhSLWnVBXyUAv8LR40o9HrDQm4hrnG
27dzvsfDNL2qIbQuLDqQPe+vj8dyRevYILOL/X5ggFUuYXei0JyQzPbwTpAKqm0tva8eRGUoXxoy
otZWhiEsYSI3McPFowbK8Qy8z7dt8snYzhazAPu2IWus0vsfZ+fV3EbOrOFfNFWTwy2jEkVJlmVb
N1NOOzlj4q8/D3RuzCGLU/pqt9YXu7UgMECj0f2GBxe9zXWhJM1tkxfMMR8H+znBDeqT/QVGJB3i
XS/DE2nA3N8892JDSfTYe2hzy934aM49t8i3bcjHymZhk5/lQAwGTBfEC5NzOW9y+v/cDMlA86ip
y/AAKGzSkFKJgHqFtFqN1UTjb6RipRbupopHIa2/HCxEHTGqySaywvBenuJ04eSfLzi/CBgQTVa5
BvOTj9wvzeGgDw65W1u/xkBLv/KApRHdSEwncm9LxXf5MDg95wxI2MOmhZaaNXcDIBcaIhBJwaGw
DHGvM+yOhl90Z/eDtXArnQ1FCwfpCqnIT6GMfv7pardh5/MKsfWHGsDfY6tHwyMktgh7OKROrx+X
86Eo58rWptTJJ7/ST4eqcSdHC0FDzW8si+3oxVq8NrzaOxDHRmVhsLNoLeUBqHXy/FEhlM93kaoj
75DT3bgP8GHcQhEGBq8V/R1E+mlfdaW115R+WLedtVTWnt9YPDSpx2n0qUCxUr2VKfU/+7fDd7oF
1GTfp16EVKpoKm/bCR8xJfSMRbJSSvQgekVvV7UZDj+8fHSeri/0R8/1ZP9Qa6GRDATEAIR0ludU
QWJXSa/VPFUgha+bycANvA8Nf1NmvvE0FmiqrqpRK0MeWCg7r+G+Z8qOhaRMvmqi1FZetdYu60Om
dxp5f9r2WGSZhW6t3Niif77Khe29Cd7S+coAbPLmB57ROQs56vz1wcsVoAkUNOpGwFrmJdWhr9uy
qtP2oIaobW3SxvDSh6Aas/Hn9RU7O+EM5BFJkZ6i1UhgOf1moC5a6rNBc6BEIu7aBl/2Oom0Ox/s
0X8tcqLbT4/HHS6R6ARUCRSbjdc1Wq3ZYXNou6lYp6af/eRC1kcsIrOnrCzshZvq7OiBIgQtJXFJ
UGbOlVsUXKHJScXBnarxrols9GoHO5l+8vxrX6/P7exWlGNxK4LqI4QRwE/nBhjGi93GFQe1qvWD
Fg/KDrsP/x6Bdn3XtNbwnx4O48JOORtU6nKANrVgfOE09QGu+OfQSandHhdN9RA407RGLhJjJJCn
e60twdiB83HWXVIkCyYjZ/tTjkpySjmT5j91ttOpouas49kq1EOpTaAKFSsaf4A0DG+vr+jZ1yNW
kvpJ3gKEd2onp8OUNMpMQ7G0g/MhV6znZnZP5LOfdaSfP7szGYvWvlS5Z1a8yE/HMlXS6AhzycMQ
mfkdZwDlOeluaEUfwq52Xr59fnKycIilCY5vMMZOByzViGJY3OkH9NQ8lbq+htYCmrshclJBv7RP
5nr6LB7FYNJo+MQOlLR5fXZ08ypxRit5nPwAQei4pka8Gby4pecrBSKnqjK8lRdb9VtR2sl3UECI
W0JZt5FO82DRK5Qc1bUeDOLFAK5UrjPEMY/Ilqb9imKbo7x3lHtRR/OLMv3dDBlbcaydtHsnP/Wz
fJe2JR6bXdpmb8i/uy/1YJAKI6IIBwA71aj8BjBWmZbY6R903ZNLgS6vLAVKOiarPc9i/DocADUE
2gGhOLXxeCrVLqZfNm+2EW300EWosvfMIwW3ANJHEJhPsVFiIxybPHFoVKIpdFcjDavfJhFy2Gst
tpxhlWVJg9x/Qw177VZoWb4VfZaF+bamld4/ZGk3YJ47BhWKrSsr0ov2pUAje/hBwq9FG78Rg7IQ
7c7uftnPVmmLyXI0UWhWViESNH1SkliMSVh9MWO7Qi8VGb+bCt4gH6BSg/rGd2QJuOainnaf3dE0
jkhwWGJZyZvXskDduQhJlv6Ba7QAY6u36Jh2ErPAWxwoyfXRzifLXU9iBVCDNhKx7/T8VJojUUaF
figxfUeDOA23jokKu6fE0Y3lJsUtxve4PafJkvDavNchi7jg1Jgg/CIqSPOEzm7xUm/DST/YIojv
oRviO5aGWAvHyH6twqpH3a8U+kFUKgo0oytWdLabpQrB2d1NYcOUf5m8iSTs+nQBcoTEzTbuzAcf
6MCxadP42Y8szKiTYlzrwCG1hRU/u2soXUshVNp1ODfC1zgdsPMKbOtGER28LJn+VnX8o5f0pGQQ
/hoSt7mOp/iTAlvEZIAQNNHxdcFhDZ2S0zEj4aLf3/jxoS+U6D5oB/sXBrzvkectMQXPlpORKAui
sMWVxtLOHgSj4Ztwv9TkMOHZC0lb88tqY+T9aHN6g/Ydiw6xaKHIrz8JTYwJCwoeLXwbUobZHm7L
rsGJwk8O6Drkt1PQKoCb+mICgqoEC+nJ2WUqx+LAGFTE6It8KMr9kyl0IR4xYWwnh8FH+h99B+2n
ofT5LyOPumThMr00FuFW4mpw54aze/rVCkC2WWBqCWezJKTCDd/4rtrexpoSL0gHXfps2ES5ZEE6
+fL8s+ElTvfTz1KCTim3faseoh5VGQvh+WKL1LVYIq6dHwNAB0QcxiRX4LVxOjkUEgIHUE1ywOA6
frOi2H1DBK7xQQHHgtOP/vEqGEse7NcD3nnY4QtyBAEDUkXmJpOr/s8XHNU0TeHb8gW9LvyJn7u5
7dIGg2NwwmJXjqPzbuNTG62z2Jze88oZ3nSofQvf9uyZJ38FiZIpiyPAL+UH+edXtKlldWh5s+Ct
Ojyh4X6wwupPEiCUfVsj67DCpHwy0NAHn0iRa6mUffa9pXoExWRODZKbaLKcDj85g6cgizIeTZEW
3T3VMVNsK6DTlUW5T0VeoE47y3c3C4t/9tXp7VIvIMWmVggHffbVhcAEpMZW/ugkUeXaq7xSki+G
UYGiWld12RUdUMkQJIpwRu1FkwjU+8K3snRtK3irrUffjf8AoS/EqsMpyLNWvKOd/s7JrHR8cFDl
MaH0Oe2vhd8tg/JJiKGKwpVMciZL4dSXTterd0oK4F3VPkZwIzbFOLY0hEN48si3GzBxMXlYO43i
34eepnyJksLbowVSinUPFERdq2YRvgpfBAu7aC5giWsgpTz2MQ9BthHIiNPfNVnC8wul6zAvgmy7
GvI0DdepUGxpeIOtAuCX+ivZGcb3KzTWqp0obbPZDE3txlgTlOXwjNiw/IWR7sVHbcA3YCFinu10
CgkEZl6r5OngU2Y3QlS0ZqGKOHlUx6F016GhUyporfgxa2DIbYq4b8wdEgguPFXURJq9HeIP9dlL
1/7AAlKigqQgV+p0nVyrwD0trcWjndGCbEM9+mXFlYofvZdrryOG6ZvcdKZv17fN+dQBq0BehEhN
iQxy7umowmprnEBs8VjUTbsbKr+7tcd4QJyQ9qSDXXthZfFGGUv3ubSdJTm4C6MDHQC7AQyJ5OZD
PeifEFP41Pta1WsfA0+l5Ch6td3xBO6xb+D1HfzsilA8UbktgzXWoANq8RU10efrS3AWaGwDWgz1
T5CTFA7mcmUF7Xcg5554xIve37lKWK3YxuMft9H8daUr9Y9Pjydxe/B8bAfN7bmyRo1VcooeXXxs
/EINVsNYm9Hay5PyScvS4q/tj2Wyvz7kXIaJQwg4A5FvijES9X12o7hxQZ+szY+BbJSuxsIfA2VF
UqkYyO63PjxBLDdrjl2J4+MWYy673ZH61iUS8MDl3iw90LsHA5GLCLqIWYXqsBAo5KV2Er+ghdAs
hfNG8xKs7uwQjgVaDHrVR0e9GbPscWhGtDDzuvXfEn8Yq931FTnfeYBWWGUuFvYf5czTfc/wsTXg
2HXEmHxceThnhPzT+hbgDPGlEu4PitNQ1cPOvhurSFUXDvtH52Q2WyAq1OQ4dhTl5q/0Os5qECJ9
eCxgrxwTVNeNtQ3tKnoabL/yD+Fgju1bCKM+3zhtEpePYZeYeGoR3H80dTL6N4i6u28EtDpYowbn
BYA/eY7tUtTR8bwb0UxDBgj7vlU5xBCGsMvQh72b6MUTc8/JQoFha6tGLQzzMWefHygbxM+ZVysa
vjNR/ixwQvH2FbBPLM0HHFY2TZXk+dYvjDQLVqXRwAdISw1d9cZXvsRFpMfPqBuKX15n++ErCNVs
QjwNxakH7Pgm4kiV6K+p4vhvUtXXuLOnYcSxKXX89G/Qtk15n2hjaXzFK16Ma89Ia2NjhWbgbxrY
Q+j9CDyNdkkiHz4KTO9yN1J+GO7iHiz/fQXu4ge1hjJaW5h9NLcKHCfM7bC5q49soULbDbh/IaNb
eClcNyVonJe0V8tQ+fzu4rlqSH1i3q5cfKe7i8skr9GuiY6WEP3dWBfDqw42+cFHc43TZzbVXyWp
rJHqjBbh9xGmzqevNIm2AHDC85V71zBPf4GaqC2nmyyG4kv7Uitp+BqGmdjUjpr66ybNm3WkqOaj
GZX+jrKKupBGnZ8vTjHdfmjJ7CJeI6fjp7Uz0bjS/UffCqN6FxfehFG322ODprvJVA8rr8b59jvy
4dWhheObbrzGnZKFZfiAwJ2eMx5cxFh+B6FPm9dqU8seJ9xso2OU4yK2gnERqV/c2mge+r5rXPjC
WfbAG8D5nkNsucvzIv0OajxwXyYuf/tbGpdl/Kr5WWH/sFIaYfdx2ijWUjPn/A6Cw/xRvibrZMFm
13CDoBTvC7qrGpixu1GP/XodZlxNKwUnQAU1VLX4fT0CnrchbbpeEqEixdPgZszGjDIQV57X5ceu
AZ66VdQ+f43cJq+3RZfRhE5DC8ok0uFNFH+dQpyI13qu9IdeiytYBYoRJNaP67/pAzJ/8rlkmiiF
zBCKMFBWmx0ca8qRh+0z7aku6tR7LP2wFU+jFHF9QI+56TdIN3n2Ks1NL3wercFSDk5SYuol1KIL
V3odh+kraOqiX6uio/2mV4pItl095skbgIW+3CNM3nuvQ9mOwbag0fJYa6M6vIztlA270jcCdeHh
+oHgmE1Kilnh/As+GDPy2V1jVG3itrlpPEH8nG7VMZh+u22RG18c3Q/2hqi8+FtUVZxLL+wj787L
rCa9NUUrvhm4raWbEIj2g22mpvmtTsPqwekpV+yB2rYKPpZJl331LMR6XzKn05V1nTvZt9TXoyXi
+/m71OWlYnCgKA3xDp9nSqGN4L+Tpe1RbZxGB2dh4Adrq0URvHR940QrvPy88CaLrH7dlHptPicY
APOfDLYoPxtgPh7lnGiXRgz9ifnuRb2pzZEQPuLm4Wg3SmgEj1NUFXc+wKh1kqfZj8o3MGxiUfCO
7N1PSu/B95bFCHgfPBwuVAc6Py7oTnjD0WxBmK+AzJh/MruOrHWvBcUXVYT9wpQvrD/FXipkoDKk
IsA8XTZCj1wRfNdRzSLjl9p3dyPWADsJIFnFvMWx3XITv1prjl88NbxuD9RL0oW7bU7jZeL8ClAL
sj5I02b+oBsGvTIEL5Fjok/o47RVZYqNkg/6nTJ5abDulFwbbtWOwnphjV1+bwxujL50V2UGdp9E
ZO3boExGfLBs0ZkbpW+k7LuXxmgBgX/Bf27Er/R6ZDmPdlJtmnIGtVxkVgktpxeS1vhQh+HxHpum
hPWQ6t0vLo1s2hatPj36YvqN18yUbNSudrZKowzDGub1s4K45JJnwlmwBzKtoYNDqi1F4Oc8fzMy
UUdI5AKWprMLY/ePWQj9VYWW9ZikTektJJtnBXTG++iLQC1FYGBe0ZgiRx104Y5HYjiM77CZnsrG
NfdupAdfQozvV9PgcT6ctra+X192eQpPQh9y30Q+dEIgd9KdlT/tnwcedfqa2nVnH6emE2+dnzQR
nZJAc7Z+pClPRpP+FxVe+3Z91AsLjOAUMH1ILuQ/81IhXITBKxvLOeKHknUrJQqTXefY0w+ccOND
W0X/XR/v7OmCHDNpPFBXR/YV57Gocbq66WG2H6fJIvxV+vDairpF8DNfwlie5VWzoWYLOmELqLhF
bB3tPAMi7OLLVKxVqxCbEPPSne850T7xsnQ7GEN8jLFbXCpOnk+WO4wKBS9mghD6J6efFM0/jI99
Tz0OZuXi65aVZXNT+/WU0B2s6hs3xwVoi2xm9jsXPVpGCq/v6TYVlfnY0S76ZeBY/FwBHmzX8Eii
XZ6E41LL5HzfUSAGdkyIgmx+pgKldFo5kHnqx1LpxcZVh3aj2nX/ig/o0B505Nf2PhLhxWdxVEAO
KR9JBCyPO4746dpQlx/qmLT8CIFLXfuuU2LPYzrPBSDWG6oLwe31jfch0XV6vpgc9UMZ2ahezR/N
XhMNZll2zhEVVlvbJ+QSyLAkqa2tSjVInbtQqKJlAezhVmt7e9yJoPEUbuRIABjAQlRZxxGk732C
StiRp9PQPxhTq4A+HE31b6lH7rjHFFjctJh9++vAKapkVbmDU6D3qmNWXOCb7W0nXtDWvhUagEk9
SjqpPmm6Cb6OOeIcmY9axabRUex+tlrL3PsQMMLvuar0X6gC1vn7qDX6m2lMCpGB5o276qKyvw1F
N/p3NS3z71lf5c9R27T+Q8/buFihlu0H4yrvhfX3+qpe2OEQAYkgkqNADJm9XSx8htqi1pyjoEkW
bvzM8pVtDlBRygm1vr50os7jM8gH8K5wqagIIWR/umtEYOAY3KjWUWshqayNwiTlSzRXX9XoXO6d
ymmmvTZGLa6SttUVW6MjXN+WmCPchJGji/ceh9Eas4RJ2lzT8N20IFw1VMRAF+/wN8FH0mkykrXr
CzUXamWvS+lPXUL7ZT4ybxRmZZ0PqKqJIxJPDj8008ONPjXm0aFMar0GpqTup4Oi/5clbbJN6Fm5
T0iR5KjU56GhbaOxTvZ1SYVgraht0SUrNaU2/lORviSN7ubpF1Y8mJZ6yudhlH4ylWn6u8DHyGdO
lzxIotauQChgzTtOUKYKTMNzx7hriqJc1Z7ibfKhevc6Ndlxh3y6v8qysblQUYIjQI9jFkJBq7l5
0rfiOHJzPmueH77Dx3e2UjFnj0Vx/VY3XfdZLgYfSxrfIBhEQR4072ybKSJVps5ximMz9IW/gX7k
b5zSNW7KofE3g1s34pbwmN1kQQEg9fpWOb+SeTdQ4SVllhzQ+eCFiQG5a6X1MctT/UathiJaqy5m
ATG1x+95oCY/rw944QYAn8UlBQpGAgRn+R4cqMLGdrc7FpXRdBtsewftNmuzYBOVYb8OuzLgqZAl
X68Pe+Ese5wI+HgIZdE+m93PIqmmyQ3b/ohNg5F+5wfAQXAcwNqbPmjK5k8tBbYP+YQXyBfHH8VC
7Lo4vgsjjwnKroZ+urFB8uWUQQqsk3EIT0B/wCBrjTGy9qNXI980GvaorpSxcaN9oVjqUrvn0rJL
XAreMvQv+fN0fAOKdplqCQrIeqJh3S7iyN2Zbuc/Y6aGGbVN1W01DEq0UM24sL9kkknpgGDE0s/G
pbvldaiTMe+p6m/1PrKDVagW6i/dj4imve8tpRgXgh9CC+AIJHQBftOcX5TbiVGxe/vj4DrRcJcP
Rv4fMR656cSxk+a+BQv7J5F9wz30df93XzudsqmrofPXutLZ5r3R64myV3Jcf7djABmbophjZytE
s9pgL0w3/lpnXWRvr+/RD2jwadYgJSKo/lD+viBc0OuxXhQj9nmxFvXP2L3zm8smDWjgGz42TEES
P4UBNen1ZLoZ7tQ2Ce5m6jpR3zdhGBV0QLHMWRWDquCUDR+lWo0ejeB15Fald1OWWdGsqMmWxn2u
FXryvUTpsV8X6eD8p05C+zZZA+cvovjs7ZHELBKszbBlXbhZzzcFiHbAoBLYz6acN7eG1NFKw1HE
ka0a32Cd4n8NeH0esliPNpyKbiEdO+91cgly+FTEQAEpILByuvuFBpvQU+sOwbMqSadVmw+xRZsl
y/+E5OLKnihoJgA13cl8D9uov+cIIdJvBTkOI3puwUixoOF/0wutjZ41e7J/Xf/250siIXLkGpLl
QO1Ent9/HmQKwlXx0JjTUfdCzUBg1gwB8nmRVLprd0msAoO+PuJ5RGBEitH0gDmeJOWnI9ZD6U29
0k9HYaJr25upfhcMyqvvlsSnAqux3zmBaH99UPk/Pd3h1EnQG6aaSI2Tp/bpoD1dQqRle/XYoaW8
QrddvBuh9T2LR/3r9ZEuLei/I83umQJhPLcWQj3iAD5u8jwxV8lQh9/dVL3pB6d+vT7ceeKCXiqX
N4UDqhiAfE4nlrjmoKV1qR4xU2t2Ttf7zo7Sk5X+QtyPdDjRm4FOlmE20gg3wY0RAx1cGBeu8wvr
i3IUO52CAhSOOcaojTLPGUPfOjraWGOrrlQ62L9A3TbARhdO1YUVlok4kR04HuSWWWg3Q7cq8r7g
ddKl0x4YxWiuTCuFS1U39i1PnkzbXV/kSyNyf0L8ls2bs2Ql9GsTjtugHbVKyV9iJwn33mAO6PRl
bbCZUBRaSFYuLKesTJEgUUKQGLHTr1oHjdYA0dKPeTcN09bMrM59UlPTG1fg2Hxz4Zkq9+TsdEBR
ITPihUy3dY5IBqeqe13tacciIsBkiuHFe0qstb5Q+T5PRiSCkI4GaSd/u7OzoYTlBFAo0Y+9KNq1
1pg0f1Kr32XQ+rCQUNRb0KUxknqC2vGnPyEnhPcUFBUJ4pptmi4wjKGiMntM0iq5C7vIvzV80CaQ
gttNjlbHgvrShfoicyV1k/qGvP/njKaoorYI9FqHH5eb6yGMkYL0mvYhTzHA1vzYW3swzJ4FujwH
xa+8dVS34xbBMewark/9QsC1uNYp0gBo0RAfON1MvLGr3Ih77ciNnH6Zai35A/c5vTEJu/0q1zJz
2miK7ioL5/TSJqY47Ug2CyjV+Tlt+3KM1KrSjnR6cdbGQjBaKTIC2Ybv/Lo+x4tjYSYpi4qUaedP
ZupPZlLw749WUXXvVazUiDpYgKA7DRWU/2EsiZ3gqQsebS5yUShxEOoD8yqNbPjT+TC5US7VO/Nn
0fKYXzgzl76eJMzAfUXTw547xGux6U015MEjStzejTka4daM82bnNer0gwb/tKrqKfr6+SmCCgED
JLcw0JrTLVOUZtu29aQdYSKSdgSJepfpVZqtgRfQNf0fBpNNDFD61Evnd4do3BL1QEs/FgmaKPcq
jPKt4SpwECIltRaW80IopzBDTdYm2aFlMbsvi95t+z6JCeW2FXubBGaXyjvb09+rqlc2bRd1S95X
l74g6SZhj/RDfsLTxZxCZD0KJTWOjuJWm8gpjHxVOG680WI6uVptODu2tLYQgC6cCMlu5Nt9wFnm
gJLRqdu+nUziT1TqP7i2U+0npZTmhkvONJ+vf8ILqwohiMsY7R1X0hBPp4hya+dNo015NarT2z7v
/pYNAqToNToq+zMxljRPL6wpA6IxA+OPxHUu4ue4eTlElLSOtlGq7e+u6bz+hhKk1e7Z0z7Vbx3O
BQILyLwsSMpdGprcw4GYBKgfnYHTuUapFbe2GRtHxVHKJxBbWbJ3DKRv9gDVknceSH2+ntDO/x/y
HltyV3nMcioJrKcD20Ei8pAYfpwUO9nUaIG0Wy2a/MMUuNVRbdOi3lz/rJf2kFTzQcoPXjK1xNMR
gw+b5sbQj1SNlafIcHxnUxVdnOwSe8qShYW9cGUyBudEIjRAZ6izCQ5aCQ3KVLOnqeYx6IZeZm+c
TFA1wB/ljgQt2nVakq96nOvuFMMJosewVII7yinay/WZnwPkJC8SyJEsCMoq5CxVcQ0siRstTp+i
wOZbF50wTOSsh+ilqKfhnltF3DbxWB7a0e59ZLmHbmOXQ/0HrCQl6zhFMdtFRGShbXmeQVFipq4h
xe8A8M2ptloNAM6xRP3kw/9AEtsvSSsAaD2A+qEcjBb7lwQ81Soa4Ywu3HsX2s1sPh6ztO2wMcCw
5nQ7gFxLwqgxBZu+/KspI6j70LIeqjx09qGWZC95nXdboUfmym6D+q634m4h0JwfPlcn/2ZzSFk8
uOKnP4HKOHys3B2eSGjidj1E4N4GqiPPQrNjJMV03KGbCq2ThTvqPMDRyaE2C4QJGDob9HTcvBRp
F3tl/zT6Rvd3cj1xCw+oUb4C2ecKtszACT59U4EqpXhFUo6O2RnpxhyzOsAkyT1m0pGzTnR91Yi4
2FpG5r5kU+V/+s0hn5FItaBZxx0wd7ENp6hH/V11jrxei79d11mUR23/Ww9B8stnTxeFSEA95E8q
DznCy+lymlnAZZsn9aPVZtNtaw75bVuhlL71+sy/M1N0srqwVbehSLBNrPpA/2oZIkTb3dKi76Ex
Fr+jRCvEwg4/ewfBsgBvSuThOwOZ109/ll77lUAnq37MWr36O3jqAL+JVsaSOOrZbkKdj8YOkZXd
zEUy203Ci3JT89vxESaH2+/NPOTEmIInOmK/+d9gsu3d9RVfGnEWzvzYFmgQDONjCzujWaPylN74
gWgeIuAw+yjS99fHm98cnE+CBO7lXM3s4vldVdmNApEpyg5lbia3XMvGoTD8o4YyyVLrZh4SP4Zy
IUCr5I6U9mZ7Ka2yEXsfLGIjx6fFZWY46rh+WnwHOAv/0hX2T60o8nGdaIGxcGbm4UiODXeMzi71
bboZs2VtG2vQ+9ZND8NASypKKxvqX+auArvVyi2cUeNvLjL3x/XFnX/Mj1Fl+GOTIp4/d6NI8sr0
SiVM0eWZ1Hu9cL9pZhOCs5ke+qxMFg7rxTly90Mi4TVAReL0UOD9gM+gJTJkm3p4cAHNIn01ggj0
t6UW1OumDMw72MJGu7k+zfOBefHwciQloObCmTwduAr9NErMITvEfjjeBXHxtW2rqaGF7GOUngzR
EZ72cHN90PO1dajgkzND72LvzltxWaeWvpUH+SFwJTu5SA2v2aWROfSb3PIN2Ah9UyxcLpcmKpmH
lETIK8+eeF0V+HqsRvmBK1fbGWnj3agGMOAAKPgTghPpmr740qDnJxSvHmCVwPuhhQOYPF3dIOxG
2u1lfqjQStp20aSZaCK20yGu4bR9MrCSspIsozUGLpWS71xtoqkinHADy9sGWt4bsqfrx6s0U4fP
VvgZyONRB10VjAdvvFlkrQzNT7us8bahz23ij6b5Aje6W0nQ8VG4olgQqZ9/uo/xZEmJHhOp0Vys
Cz84RFVKx9uaUdqsciVON03O9kzUdNji0IY/hCOWIt78030MKh8fyHfQUZxX0DV6W26o6N42dcvq
PVJEtS2FHe3DNK4WcvL5jfgxFHqqLnAtigxz5JSG6lJD9RM8R1ZYmyLQ0R3TRbaQ6sxDuNwWwCdJ
csCtUJyfvTOsqkcWDplurKpwhgrMwt6aIZgPXcuzna3w3ii8HhPhIV+SJTmfHyNTFAOPS+mC18fp
KdCR0WqrVvD9hkxDDUCzd6ENSOF6UFkaRTsdBaZGpvt2523VWEPwz9aLLVIPSxpK89D1sYpISEnn
WcDF7mzvI39jlLlRe1tq1ZIC0pvroAjHnWuJdhsJBBA+PyuKUmh0YAiCfuisrsEvqGoTID9zceJd
NMGT0vt0ScXh0qwkT/pDMvLclU711bIWWeBu68m1bxJqcuGq1nNnOxXGuLXtCv7tJ+cFRhFtE5mZ
Sgz+PIaozuS3g9CS3dS5xUHYY3XATTheuN3ODjEwYdA6iIAQsOQHO90TQaLZmKKD1q0mvVqrNjfp
UOfx1h2rfGGoj1j+b31fQpIBW3KnQZ6VHYXTsRS7VBRMD5NdE1Tx1xTs4t7yWpx0MsjG7yYKQE/c
AtHWaFy8kERh+UdhN/bfIGta4JIUh82FE3EWN/lFZIbghllj6kazX1ROKXgIH/9FJO+y28xo8ruh
DPMNGrU0ve1JuxvpQi4Es0tL/u+g8pj+0+tM8HuoS4jRO+rt9U5otb/x0aZadzFM4ut76OJQ9ORA
H5BPALI5HcpCXWnCTTTZmWERkRlCx4ItLMb8pnPjvPwfRgPG8wFSg7k4xzK3ftJifJaCTWoiRINr
naOyJqtq7B2Oj9VSoebsSEqEO0mS7KXjTWbOgmYHJmoUWZ7sKqQZHlXeMmt1gkAUZ2Gxy2KnX9gs
lxaT3jkzozDEVTRbzMCK/c7UuQVGs9IpoPbD1oicfFMF5GbXv9vZTUSdS8qGMjce+shJn343PTT1
AHtgf2uiPux+RQrMzG6sJCzqW+w4HWONSaqPkBkJJMjErkIUciH6XJisbYIgYZ5SGGKOUVA1gWB4
3Cpb3e+tP35t4zE1ZEb5hDFMUSxEhgtf0kYcliKxVE9jdU+nqwZTz+2nkkkkxWAjehGBCRROGQIe
pE7u8Zyqp/Kztz0ZCw818LgcDiBvs8+JwrKg/N2kuxFrsTWydWJT9nq7m5BZf2LPthsR1OF6Ssol
C8X51+VN+v+nhGcp6A9jlvMK3wbKOhntfQb6ZNpL2AuCIkbziIR9N25g4zQe8kBZfR8nIWWd63tr
/mXli1jq8Ep/XZRk5pA36Xrg+BCY7tXMdWucG73qN7ArY9u12pJ+pdyn/0b8j7GoE1LDkM/vuYtw
FHlNkqGhjMJvp4fbustMjE79scLPIdLFxquSOH5x7aC/FehlOA+kDF6wvz7heZDnRwB9pp0AwERW
UWfLbYQKst1ejIi46hQ3vqcHz148ui9x2XjP06CIHaL0S/5C8y3NSFIAiUYS8nb8OdvSbgJbn65O
f9/X8ZS8aVigWpt+5Kn+zbQhk6x55vav1ye6NKbcd/9cLIIVmNAFHe7DSh3qv02ReKm689CPFVsl
1ibxMyd0hU/XRz3fT/Q7ge18yMrTh5hllapSWJ3epON9rjSTu82NqOs2gLcTbeVGTb8E8bgwSXhe
ZHsfSGjoPqeT7EoECbBnGu8Bidv7zhLB18Tk3kYVPsSxaoyjpRTpfP8AncS4h9IOFuWktKcjKnTV
KzfEzkCbiBQrSxN4rlSN0G7VQFXsm47r4FHotrfQOjtrRLCHTOoOiHzz7OGNNctOQHXUlh+N/b0I
NOWrW/stVpZZ5GibesqfdLdybrQO0NiT3/h2vEPVUvvqK5aT3sZmIJY4M+dRS2pOSdVycMkSTXC6
DF5niiLvwuG+itvgB+jt4C4p1L8twkhfOFTOkb5M/MJ1VS0ErPMgIlNG2rIcJokPmW3rKW6zplKq
/t4f8mGnR0awCRCGeSstoT3kYRg/9x21L9OfmiOi7Vm9MP7FiRO8aDlIKOe8iOh3nVZbDp+B6lYH
cMH2aor7HTabQVfb0xqri/StMqr0rz02xdv103Vh88FmQ+qGDB044Ie43D9nOqSg1/oDk0/DSdkC
kUsOtTfozqodO7HpLdHAVFDrT9YT2Hmg4zxJVAEKTvQ8/dYD/QC6SvguhEUYbUfTGe8dIBMbXU3K
euUaIt8TM5dAymednY9hUWuizyyvqDlEJNHU0BJQPe5dH1TB6A3qxqriCKlfO/SeMn/AjqAYcP9L
rKMiMz8NrPz+f1hw6VmDpxzrftZdQnd6cujO3yuh3/1EgPk9DNUQJ886U178MKpehBJ6u+uDypT/
9J5kvcko5TsEaNccnq2OkZg04Q5c+LW9VyA4lAi9hv6f68Nc2kyklSiR0kyFQzI7SWiHytYYviga
DvBEL2dMVq6qqOUakWMnWBtNoh1HSJDlJ1Nn+WEpKv4fZ2fSHCeyruFfRATzsAWqSlJJsmy5bdkb
wm23IRmTIYHk19+HczfH5QpX9Nl2K0yRZOY3vQPUXAo/6PcXD3Y1lu6VaNjFgZRHXGCzl6UfPrZj
097YudcOK89BTYRMfUcC/LpzKRFNZY/zet4xXh/HXuu/7K4K74y8tpdjEGj1LreHiNoLKOqNC/tK
JCTW78wJPiUor4sbMtsg4dC51WeboXHMAVrO9lx2w4OzWdYt1vOVWzEA0LV3Bmibkqf/+qJoM4Rb
jqfO2RpmmxpEOmnhTvY9JbY6zaL5gZq589Nfy4+uU8rv/3ojkcJGUDcoZGnLXdwPPkX8NlvBdsYz
RWdHckrVmrHAQytPVq2i4rGdhTLTYBHbv3UsYS+hIwqCDoFpALyXN6JyyrEMq3U7240sP1eDUIhm
Q/qfT+6mxTmcQhoMQwk91pwMEOClmNtbugi/6Tf850eQou2lNVysy9VXGCwv9WDwqaMQo2SzjTwj
zR1vHp9aW2xtshgaX1Z0euygTfItyM37drNKmdK99W0U0kpclt19SP7VxCoA0zNRd6myl8Ccb8Sv
K5cL7ExGijCMQTddLtjWhxG8bHs9Iy+o30I3c5PA7MtbWoJXErPdX4NckMPH9X2RZs/IUHiI/esz
/YUSA7UNl2zXUZGKM78p29PqqVsSBlfOQAhfgMQMVOzeLvv1DExVLsvS1tsZ6TAb+siAnNdWBuYz
Qr3dOxct1jrOMBGS91C2vBc5T/4tGfcr9w0wbfRG/2NcSpb4609wG4yLJq80z90SWFOsQRt7T9EE
/DcxS0++lPnkFknYhXUqZg7GjYv1Wo7IhcrFCryK33DZUwPfIepMtOY5dPLlVJSNekPSAVE+dPjW
g/A7aDVeqcfsLlxmJY4LZCsdg6AxocVW+kYtcO2DwGoiSQavQjF/cQMS89bOagrzXILLScYhch9G
qYvYknZzWH3MvFfbgL2OQ/S7zOnzG2H0SnwD9EVzkSb6fjNeJMzFEqBJmll4jWon+N6oLXhkwlM8
IAZkdQk5ctGlvt7xPH++Dq9tfZKF/9ej3vnzv26C0LCLvBpm6+xLZ8lE3LVbrZ4HYu143D3ekSa1
Mb/Mfv75sdf2HhI03P+Ec0SqL/be6pitsA1OVWFUTmrhv/EaahNbZGxbUqhQ5WFYmRI69VrfwP9c
y9QYoe0iLSCZibQX0cczmSQgP7edZxpQIlFmpcRIZQ899WMdVaqMyxn2y5dJNctu09EFCfaRthU3
Tmb9a5DzfgAZ6DG02fv/QBl+XX+3dXMI9XI7F+0AZacC6dxnKGdpUy6pXgb0b9FPOC2LG92rcmjS
rHPNeETc78ZGuHYcUTVinrkbEYDaujgAzPfRwvT4Jfiq9d+08uU3eA5GMo65uBN6dfCV8jsjDtVA
H3wTunuIJhoh1oJ+5Y17/8ppiGhAsDYOWp2o6/+6KgX/qQwXm2/U6OnOo7d2CG1q2NRwZvlsV2YH
x6stbkmYXdmVyFxzIZkAlBjYX+QG6BB3LVNyfdaRMZqJNWB6kFT0ZtC18bmGq6QdIU2E2SpRuLbo
+9147ytpGOUpqITduRS1q4sf4Bh0qJWmXi+06SKdg08qkmbtW9gE1r/PNnd01G6UTReRQunXJXY7
HN8ZqxGA4A+e9Viu55ATKeOFC+/JHqFLxaMuq+a9VGh1nv58/q+eQnCkHMMd3uJcihMbLY73yGvz
hfGPSGZXe8+WhQoZ6rpSPKxG16cIpsh3XuNSJK90x2Ov77JbBfK1Bd/ZW1RswPt/YzXVZtdb3rhv
etcCyd9qkeYSen2L6+eNV9737EWhRDOGdghjbvDBly0RB7QbfsaBeaZcst/3fj0ecO6z3v95Ya9t
4f9+ysXJAd5mgPCwTJxEMuNhk0OPkI5fW5+ntc7eWoTzjnWx2gh8+9Pdnx99eWiBD7E9+Reov4lk
l4hiUjjhreGmz9WQRU9hUPdvVb+Wn03dCGSjpB21sRqRxvvzYy8DNyKTAArpvFMUuDz7osfVMLEZ
MHAKzk7RbGWSg7aJYmSK9KlqJqlS7QtJm1T2r/0UYsqIXWV0i/5zuY3230ATETga9S2unRfhLLKW
MdKVFZx1WM5huk883dQaSpAadTUG1Y1r4veV3oVfYBwy86cPf9mbriNsvnu0MDCq0fVfTVP2SYNP
wNnfouW9hjl2CERo3cjXLjOF/R33zjBrzWf+jf6dh6qUbtuGOIJiIRXJUHvxNE3Ba+cCQ9zgjY6H
P3/ZK68JAH9nfu5jKwZlv15RvRz5dIUMzzrTVWKqSb0vVhPTY8Q0RDoYY/dqRUt7S4v/6mNBxgLH
Z7RC8/TXx1bKw+cOg6NzXtreveUoWLtidqP3qlB2ivpGgCJxsN66ii7vB9Z3B0ztQ13GO9zNvz4W
BUjfnEXEHpK+qmJ8wqIobXwXMN6fl/XKZuVBNPeR6QSifan+7yIAOuV5HZ6bgPZJW0Xq2Geefd9A
QPj8PzyKCdyuxwn/5jKejV3vimgpw7O3qeJpHDwbVa1eJouNwPi/f9ROY+BqBdkPtvnX5RthAgZl
X0Rnqbz+yTJRtQTK5H1e5uAWhPzKSaANtU9vd3TDbxkks91oM+BrnpWRz++GDWsOpjDZecny4mWU
a3T/51e7tjMASAJ53Q38wBb/+mqr1bVlGQzWuRTV9DZOW/U9szF//PNTrm17yF8QMmgfwUu4iBwY
XQISIaM7hwGmf4lu0LyPh2Dy7iVg8uzkeFl7mh0R3gJXXLnAfZjdtGL2wTsYnF9fL8jGObdV5Zyl
PWHkAkFDP7hgqe9Gz0AvGBChfWp8Uz8qmMdGknlNcetCvYya+9lj1kb8AFLscA5//QkoBwZllPv2
eVG9O8abG3RooXf1cWjWWSWhX0syhFJgJ2zXTIf+/crv4kb2LlSNlMjFyV+4DnrXzZ1zUIzwEFY5
3GG60h2EUQyvWhhhPMI0TP/80Gubar9Z95feBTIvVh3kjEEzqrDOjjM1qWDU97eYuv7Ln5/yW57H
yoIp3hvDAEIh/17sKrPtwgLnXfvc4gj40DJiOfjTCGLbmOwDE/IAYJohn/scUnk9oSyajiIKP/35
V1zZ2rAt0CsAIsc1cEnRt702tLcmss6r585ufoCfO7rJUMFzThpkvSo005k+5Whzzy1n5EbkvLK7
oCDT1WV0jXjWJfpCODN6baPpntWS50+iCa2PeTehU9epekr0tjb/OJhtpyGaljey/CtXFf2EvTXP
rUgIvfjKxJNu1FXvnoVwxu5OqE55yVjZ0Zszrp4sDj0K4fYtyZIrEQYYOd8cmVgeG1ykZFneR+Zi
T+55hWh6yLxt/IBGSwio3LnlUra/wH9n1fv+2ikA9BFQ/wbw8evJDbY6l4uU9tlwyrY7ToO9+Ok8
5BITZhMgK47tFBPeu8U1WvHawzS9bxcZ3dLOvHKa4FvxcVlqPvTlGzch4tMSlzG4l1EdxZNw6wNa
Ze52Yytd+Z6wtPiSFOhY+FxmfqFe7HB0hXOeRJT/7GhGDfHm9eMhH0O8pIp5vDEYuHJ0qMHpVEKk
QWDpkse6hRv3oN0653kxt2/1UjHEG7f3YpbhCYTw8riVUXOjFXftJTkvaHLSICIsXGwf154VrMPC
OdcjhF2afy5oIRCtlqfcA0XxLSD31ecxnmUHUXzzkr/uodKtyV7nwTmL0hVpkOFaLMyhTXqnqU8k
MOr+z9fRlfuAxgbycrvWKqXnxX1fEQlKtUncHvGy7bp4svJo/VIUOlQHWK3Wmt9lY8SoNpN1YazH
BQHyWxDNKxcz7Xps9yK6K0zoL3UkpyroZDHV/jns3VDKxGqsQv61NCogxRgEhsFeWc6zfZiisi0/
AsHQCu09JDlwTM7W6lb6+/ui0PfESJGzQzuYHOrXj4C8ZFDprvfPLa3x+pB3o3qosCBMcset3ldB
Nb0Pxyr6FDrt/xD+eTbgbJjFdEMAUV88W20QDdlc56Xe5jUhlqCzl6uuCtBQ6+T8uISTmBNab9hJ
j+DV//nzhvj9vmSzw6WGBcLUGiTwr8/f7KmzhJG5Z7jTnRtvbbOc5mbzyxgXrPpG4P/9xtwfhqMq
WCrKuMsx41TaREK39c5BK/QhLIv2WPVFcOcs4ysJSPYp8qBrtk7RnjY1l+2NG+zq48m2wj3xAJpw
sdaMvKSXq3GXahr1I3gyI+6RA/ywFJZOobEjy68YAqRLUEs8xVGss2+kW1dXG+zavgqkJpfI0ghz
iCDYAsIxdssfsQb6MNpLdy/W9dZBv/Ykj4cA1mNk+ZtW67B1Ze8XoXs2+uKuzv3sey5c8+jOa3Ej
zl87PZRZMA/pW+6NkF93EOEW3Uln8ACaRKN8QT6+DdAuLUSzvjSFypcihf8YvYHGNPPztmIk+O+3
MEkG9STTY+LFxZ0mnKqsvd73ztW2OOehHtcPZtErPJ2CW2K/v8fafVIHHpt5CTTLS9x3pSsHXcPI
O+M24PdJR0IvDrnvtJ///Eq/hwUUN+jo0BMnqv8W0zfDnaQr++BMvVwcrXB9P48ZkuhVhq10l223
GlnXdgv9KxpnNAC4Cy9ugVwSC3vF8zJ31ms8jrut5bS07Z0/t/LGhvk9rvNyCMjsTQCC0OXDjB5D
Scqc4Mx4z/+Ee+MynKPNV80PHa7u8M1enHqOh2zq3Pt/v6xcMHYI45BTcRl4wkktnlll/nkwmXXH
oWeEiew8LzGauqxiq6v+/h8eSDsdv61dHvLyVQent8MuD/0z6rpyugtrTDCQ0avzd/PQRMsBytOt
Xtm11QUWw/Yh7aaY3rfWf0Gf5n4OnVkbPhm/7F/6uZ3viqD333lS1XebyM0xqUPR/vsyFqAXtHbA
DUAbaDT/+ljuzQqyJDsoGFyZTGAaKViHqn4shUQsw5u0PiyZsb2uyrzFbb9yWixuVO5UNCVA2V08
2+5swxGFCM9tZqik2GrjIJqCqW1vZgk4+PbGNrpyWiA/cKlGaI7ui3zxrrbZ0ebmeTR1vXvgdeHj
rLrm64K1wQ1xp2uvRvdxJxyzsmjj//qoYKWIdXtNZ44h6cGca/MAXMZNttqa4QYFt2hBV59H55H0
bDewupRBLOc684OMBmQ7zf39uhjR8+Y38u/N1ONzU823QN3XlpJeMtrT6EsSPOxf308EM7xfzF+A
R7ZtOuJJ+WHBbvCv1dHGLXD+b2NG0jtiFLEfnvGOTb04GmXboIsY5dE5m3vvODXC+NiE5XYY214f
sdAdEtdwKm7ZQM+pVdOTYuTvWZ9pyjo3apvfgyY/ZZ/2cefuQfNiC/mCHNvp6eMNtSEweSiLz632
rBnp5am+9y3tfHLdPu+OQ1a13/58Kf0mj7GvAyf0Pz4hXL/BxTrYQ5ijNTFG53qzTWiybbvrO0bj
t9EUcx2vbjPfuxECJQZebyr2MBBlBBZh15Nqdw4/73Y4ux7OrXMMDmj/3v9VU9smOTDX5X/OFk6t
l3CYvJeyQhJjPnSWDbKn86rKSWiPTVNSVDn6EH6TmXU645r4fvAo9ONpwOYtXlRnjKfZWIY29YxI
/YV7kOccVAEGIIkcRV3l1J03pL41uA9Z5WTeYTdpcZJ1dbPPhTHR5YI1ordPhC7zzpK1YSSLl5WO
TkoS13VKyjLylZs0rl1bqFdkas4VSpeNVW4JGjYie1ZNA+azmB30H9BEXlvrqTWiJTLjIQ8i484t
McbWSUEHJt8SmF1avEejk1lcPE/zSqaWrYabYyqUyb74y7KmWT7ZS1lTkG1Z5OQf6eLYwz/eUgTh
XYb5iNTxyJVvzXHUz9l4QgOuGOBebnnUPEg8FVUclDgk3/umdPNknMPMevHCHnxqJYH4JIXIVx8N
DFhU8g0jMFZkq/CJVcLUtYotF1Wnez3YMK0iHQ7iNOZL3zzqUM7uuyJHuuyswdeKk+2OdZhEld0E
uEPotrlDPNSs71v4oetftB7XJmlRO8wOdqR9922sBl3dISOctQdHZZ6Op5zy7GgMYxYepsaxmoRx
T96ng5/b4/tFWfb2I6OB5DyhTm6tT1B360XEkYfYxrOBAj0ejQgG1C/K94vth2cMlTiGZSmKpwmN
Q+O44qo8vQ/yFuXBCkOjLoV+v3OfrAaiwRkY2pyv94BVtygZ6noN36Yu79Z/0E1cLX+Xu62mB4aX
zfh9yxgjy3SZFtR4DwscaTdBSz3iJFnO1td1HBZtXqDx7fSOshMsGUy+q+hgWP1lqyljhkM4nLqn
qNYyS/OCMm+K8Z/MjTKOjMINHzcfBbqD0a3TcmdD8eHPtlp0GGIxAfIL8ZRtUzA8CQPCWJ1IXzu1
lYq+tba7lflVbfESnPPnHAdE6udogpFeJCQHov8M76tvHqx1c40j7XHV14eoNmb3hGuYvUBJdspi
FYmFjtK0xJbul2KB0bsBgUuxGK/w3WrHTPoPbYS152EDaNPdowo+Ri+WFE7pJ5ayavGMwFo+/siz
rRLJapblaB0Kv1HjmCzbCMDHjXpcy30D+cAmjpaFJUZhzinEklhdwXwuVd5mtQev3KUUWwM/nnhV
RhR8MxooegAJre5pmHXZxZlVTVG8k4OaTxWWH+owSTnKp4i6loZ2M8jqEz0YlPLyJpvkcesZ5tmJ
Yxe+/Rww0tzSbB5d+1F5fu/d6zCgdErrDrDIydZZ03/NGoYCD23jh9vrUs/9WuBbNiorLpetyn8g
n4VNF/2iTETkr2VvbjivG6Y/nqDMtyCcjKAzunjbNjPjbgpVLu9Ksw/UPUSuEh0Kc7T1y+jpEW+k
Ps+z6LwOubfFTVcG7o+qs8cct/lymctYOJGxg0fnwMx+ZG5j6G8Otr3DJysvVvkwVFNRfchF3ps7
iSU3vmJr4bj02TE7j/toc6OXbDCV+VAg4bCdS8Mfbfu+QLk8k/HYMSxI7RzJ/OrYeD7YiL6Wjf+1
cHoj/y7UPHiggRhVHgpblepUSWn2R1vNdv7Axx3kd4k8xPDkr54BlM53K5OzgAFUsfyt8rbajhC5
wrKOLeXN812+0KkirIST9Z1+vpnn8YCAi/5gZAN/5IQiq+4GW/vBsaI7l7+TY6/mZ6vojfnelGOz
fmKDBH7iLGuvEn9wR3mafWvt7wp7Nos7PUmrfsANcJ3/1l0QlNt5mHJGTf5cW+U9mjlLdhaY2c9c
UtJgAGTng7C+zQEU5fsy7FvsNCe0dL61kgCShACPpjr2u3Cat4OTD+WKfIfEq/nTFnWuNyVZ78Kz
MPPCNb9C4pTeQ1toradjvTb5/GY7A5INS9gwMjgSZhp1iqSPz0lMpxl+dAE9Ak8HuZVll5TZssg7
Yl7ffxTu2o1voOJM3R18lY3911WzfdSxWMc2oKgBqyTf2Zbw9H0VAjd7DvyCXiY09iy7Y867tlFS
TLnf3TemEsY9zw78123Ri/iryDnV9yixB+udNGwBINzzOi1i1EvFI0DQbKISHcP6m+cb/nJWzD1w
FHWnSnuf6PhXiKTXcvHtlECAuhPyrij9ECSR4zpVvafVgt0vGclJAe+ZPtBTdruUDL2jFzlIT/oy
BpJGdRL1gAJfNH3s9tBiP4KwZuM1HR5vSyeCl1KSNT/1ZbM1h2oODWeKgRbnIm0gSBtJa4T+iI8Y
Gi4gNhED6e4KlPgJFj0424RvayOb0QjXv8txyULbuQIteo5asysOlaG74ovnd5F+cPx1cJfD6jSY
/gJTD6MvapwN8QHNPFsdfDjWg3M3DEGGXdM44UgaoyMjcUsyOaftc+AuxV/KBNr7iJ5fZpzmrRWi
OADtFYGMN+WL7Vs1LrL+OQ69yS/s6GxHLzof+u1TVxZuVSaSCnlLtNtk5IorKuzLs6NGzKq2KXL0
sR7RQcWJBYxq7ybEyTV7zVzLOW6N0U9AyRARPrWwCO3nXOiiO4M7gI6awtDAdCay9hWpQUv+4FZq
18PUNXWKCgEUSm1vwxDjtVf3L2Vv8Kn0UrfovrJQWMHIyPtZF5V4DYahmIncDlIvSs0j+Rj+pOdq
1dn3XoxM3Q1J2nDQBap7ic287otXhqF4lrINq1M9hkN7Um1Fwm2iWAErObf7IzRMrzkqmeEnkfWy
QHSVoNI+L0PmBTxtMMOT7kZ0g4Aozz9EqJQXh2EuviJ8nn8aHG0CYcyD2TqKRtXYPudoHK/1tpQH
QB8KJZwKp7noBDXFrY5KB716XCuUu+4sQ4HS7AVh9KGp2+V1dZxsfen70Ii+ZG1liRiGr//BpWFs
fDBQfFu+903jv1qdNeP96WXZi948PufqzKiKmmajflTQ1aqkdqX7Ok6d8zJY2+bGUWtH/Vmjmp7q
nbZzb6JKWMYyWKcybazJJ/PtXY/UzkbEHb8lbXUnbtvcu5P2uLoxHIbxVdL1FwQFlumfoXP7IUHL
edNp6GeIHHeuLF6zmQ2ZWIHRvIqulz+qMJyykx2pTn/dmsCpf+gNg7FEB5XPbi6kZWL2hmtxdigW
JpVfSTBV9B6ry275NNmjN4HSzXGY2JC6aROzMcrmkTxJ0rkeK5KZgWDek59nffCe8CbMh4VhpJtG
oXZVPAxraB4F23XDMzMvg58ZWC2KsYhy8JSDVZEnLJRJlxcMbiswALOrXuyBkeEj+kzL8uYajKli
2amlPfh5mEd3FbKRHUnUluenUvm546W4mPhsH89ZgwOY8uDBXbVPtmxxDT7OszLFyXJzwxekd5GP
P+7smR/qql7/KU0c6VKPX/KxcoxoOhDCXDv2w3nW77ZMWxFVk0uagKbhpiOR4oRE68Or+75KKz3P
xQPj5KZIyx7TRVS78kDedbDBoy+Ez8Y7lEQp48TwbN2yeDPNwUiXDvoWs+mwaU+Vgzv9M9pxTv65
CoagPSzSHJ1Tubhml+jC84YjGjNieRr1oJggyXbsvtElUfXBCCpCXO5wnX3py62z73e8n4BNsKzR
XY6xQ/fZcWf/1GdyAOrTOBoBwqZaqwIVN18sL1QWwZI6UxUi8y57PJ9sCc2T6hDfryo7m11Y5hxr
pwweuEF2kx9vCAc/Kases+FSR0gqLlEjWVF7YtZtrziUuHW9BAnEuKI/bdCqptgN86r53A2mM6Mk
7cgtDdSqdFqFXTbHOkLE/n7dqOYPNkrpdVpK1CsTp/JyjQ8gBqhvStYYyLYdIuImR4gUK7/rokmv
08eNrinACdDY0QKMd7SmRsVG6ee1OHvZGlj9S5gBeifb9N2idO/tdjWfO1ewV1ez7qLU8TV3Zjxm
sMAS110j73EF9OfHAm+QIlHZMOOdO1ftHO/Zz/IkYCtkzwOIgPz7YKF1noINBM+qVBFM76gGKfxW
Z4qgkEV5/rEKfEB7vFJgpBUYr28hiHgO32A4b9p1BEZPfVYznbGLxbm3cjUNDxI3Yz8pQo2apjDH
6NUPhPdXxU/96pHMmvGKGc6EETQ+37BILF0fOMZI8VW8TPitbgOzTAzFkAUCKb4GmNRVzr2z1e77
hoKLzshoRf29bo2+O/UWFiQxOh86TOXQjVMsViOP0izE8ys1Vr3iRi+7+Z2qLHBBVrECZajLzJ7O
VedqLgQYXXFJQ7JMteUMRYwHn+ndraLKHSph6b7R4ojEsRPh5KDJLts+QfJ6kIdyk4C2nLAI3HhF
vbKN27Dx9ck2GuIc7kjrcRxb049d/PB+RvOYf2kLG3dnjOr8n+YQ5X+zrluTLCX6UU40SHys3Ew/
ecYORTBrbw5IOqLSOMjIzesYZ3LvbZmV97NY52bGOl71OvGjuflaBTWEFCm4B1IQ4h3ljyzb7H4r
TdVDVAEubDu18IB40kJJJ1eQ7gdR7lqxgzTC3x5q3X2MH6C/xj2CFB/9geokFvbql4e1qgMDSFxQ
V8kCJxCK7KKwNTSMaTS4TAP1vl2aIUoy2haPxrzSlJkbZY2H3tU53s9kmUbsjFrhg+zqTCUdSuS7
gadqrURQnRTJ0g1RENfGWrxjj+Mv5fdq3U4zRcg7vyp2fHmGDOoRBr5CySUT06MVlJBlV1dtb/B2
KfyWrN9oD/TrgLwzqh4flV3i7LQEbvWd+qyD1GsMerhb98P3OPdDaSVWL8QcZ3ME8TfSo/USOluF
moEZzS+G61YqFVr7KmnBRz0uiMc8wZGoqVa5IRdu31H+tMfSNw/ZoGpU+SajO00Nl3QKPKock6Cq
TaLlmhV5XOfUxbGxRoxKt6jFU2BEBv+nIVrcbq0R1ZOEXVYPyVx10weXX2YdAHflxWEy9bqlhdDo
4FV0LYIYT6nmo2ztFT3CVRIeipGMPs19YX1vHBPBWNVZVpmWdBr5LXmJ2QdSht2LwqpPJK1vFN86
e2orWLiVacRUtEDbPVUv2LVRexw3qpMnsFW0PcOl9KjoVugNh1z1/sydUcEPCYPJ/7x0VNlTCEOK
wtefPjEYb73Y8TbH5nrenBWBOxNA5VKCBczWEWWxaJz4wOUYkuGEW0FRYDmlyljjPYWzV2xC0m7y
f2CmAqO0sbVI7Cro/5GL5tyY1qeqGMO9tPX+lqK0vq5VuKTRAEsrMbO2fFYz3RZukyz82Od6EMfB
8Ym4BRCfPsan1acJ0m3O28StWcOb8DDBbGge3HHMWgcidG818biMqxOXTu8GaWtvOuffXpoDWkoS
Ur6DvFwMUgnbVQsvmZrVIU7E42pZGYy1BvncsNU+SSgeWN6OnveXOOurGdpobs19HMjSzlH965om
tdrQfPbFOJlEZ9PGrkz3kZ2gDRz9cJ0OW9mCi+9NIIgrYj/DIC8Ohrl7TwI04bXmNBgna7+Dk2mT
DizvQStmIAI0P6vn5PaJMzl1mzaTNsh6pOyXJBD16r7zMyC8rIhlHyHj0+KyGtPLUk+04m9SBhua
Ta+MH0s3Vt5hrQf/tSUqN0mnCkmBbYbFT7OcuulA/0l/bWyc7NJGUbbFUwENLdnw9x1fQSrnzTvC
yzo+d6bTPwSzL15FiStf3BUWHplE6fa4heB6H3Bu5Ee2KrA6xgkqk4cc78mfW7BMZVKusvbI7h1G
jYjIz3cV3cQgqWq8VPGujvwsZm/hatfQkSiO4Nfq7ujSeNJHGohULZ1fm7Hsx43A3s1ZQcg0qinJ
PSi3B7KLoYQc0ChxMBmhRB/NectQHfeXmkqxKd/0Yojw0CNSSdEvp6Y62Mos3/vCcM17mxOzJPBY
W/W9Nkyg0F09uOrR6unp32cKlsFdJrayvo9IBmSakRa9Smcr6bsgqgSqorV72sCUyVPS6zGgSJe2
+6QR8LXitUWSAXA1RnOnfB19nepZFfzJFLj5PcnIaiZhY2xrbDoIWiRMSBkuWa0uCyzXaGQnofAg
5UyFy/+t1TLLY+0sunkyjK2d0pnkISdHaErzzixB/YlB+tUJc/myZO4ByCjZWYdRQkmO1QIT9WI8
Nb1qqb+iYfHeAq8M5mMw0hBK8Ioum5h+6DR9x+TRY4JgUHwmZR4GTdpizYZ78IZ3Z8gGMDtr7wf/
J2tS28eNoqZ6H2728skm05OJlD6PaqepGJ+Kknb6qc2V8TrR4rXjfmgGwchp7oIumTfDgnnVZf5P
15YEuBbhlCbuRUQN3CpE22MLLI9xWCiL1mSzR/teRlPfn1pwFp9yQJZNMuewr3sM3bZj5qnh01BF
FQxQdlqZ1hR8DVIhTHAORHp6hk43FsHBDZrgXWMENGy8YplMFMxrbjuue3kIImFUCdwX/QF78PDN
zI2wfAjzTVkvdt835Dd2V+QHeMTjEBNVeudpb9v2qS30tt0HILA+CEgaY7qMuNMcqoZDebS2OfMT
jrRaMPKm+L0HDpC99OaU9wclPesDMTfK8ZM027dxUV4fb7vKylmYynMPtFepfaLFcT7UtEtFLK3W
+LsK2r6NAeN6GVRnJelHCNwLKeEK20kQpu/v3RJCfJK7jfrJtzf+USpqZVyRD/zsZEB103blVsfm
4K4MH/pc7DJPTGaOUVnn5WGq5ig/lDjshEkdjPX3ztnkeJAIlBB/Nz0/d5Pn/O3ulU88btQPJ6qB
JmcyXHcPbUixneqwsLN0kbP6IprO/+YzAPyZWaL7lkcGAn5ZZgxWbGJPsB4ILmRV5djQDRsb9FMe
K6/Rh//j6LyW48axMPxErGIOtyQ7qJUlK/mGJXtk5gAQBEg+/X69N1NbNWuP1E0C5/yxn/Q85i2A
AL8za106Be322OlZ9plqtuCZ7zbaeJn94d0X0dgSUFJd42grHbz3bDtOFk/74jO+htGS8bP147Fk
ygY4pOyYGk8yNShi8PdqPSyc0PfXt/KNmJ1CZjHWsv5QwGXsRyq83VexRtdQg8C8yXit17xuSeA+
b+66vCJcGarcl2p/EjM33CEexmW/xfhdbQf2LL6umryFJOu1BfdDGepQ8rFrv8lCggtkpgrhmWwC
IxkOksoKlSYL0rE0WLuKXS1udz7nagjrbFf+fs2mRt/VM/tSnm2aRIAVzHWUR1LEedNpMnJC8hKP
gAluefTtef3rcKeHh3LryxttTNJSZgk7AhM3E2Fjigr4o/HH6rj4A5/gQNjsmI6irl6XMQRU59kd
PkdnXZmVTGjarCeTcUoVnfVPu6iFyIVrNW9w63adQWvvP4VmM8rLrpNBNrV1/LqOQkQnQWr574Qu
jIuxpFruSlammzqo5pDx3jFvTWCUmzVIKVa4JTVsOaqkxpxUXTU37S6i5BgXFGVnAdSRxWqnqgtg
i1EpbUrJRfiIwlNX7tJk2p6rW0zzrcy60C2mvOWiubAOC7IBIumpvJ+nXmRyQ2GSCTlVV9gtGeHZ
IoBNMFQ9wt225YKBVuzl20yukjgEEE/MY0xiTd6Wlnplnh51qj1NCZ6pWioNF2/Z/3lFjB+4dcf9
nl98r+6DwKrMpd40u77bB+V3TGySlUoNCp35PFL38YgYNVsSd/yathgIPa7XIk4b0S2fu9ysIqVj
QhTZAjixHUsZmXd7xdBpQ8t9FVVovfmlXXxTRjQTQD22gNXbzpJowF+pYu7NaF+kV44mc50quPWY
SXUGzTi87bIs/q2cwFvKFt0++phGvRTgf1zStUH0mJW2Y301q9UOhzZhBczQTe/NwUq8AYLPG9dr
pe8Qd1m/WFdFXuuCP7VTQiSRDnkQc6OxDB58tdeMetsUhGm4TITpjEkZUb23R8ucUywCmyh23AP8
Z6WBGrGCgfbDBGIyNzJgF7BltXmXYBGWk+llBiKafD08RZ652mtXJeKUBK6eFoZkQIRU9OtnpCdT
HrcgsXQOYKSLG6uUg/tgoRbtjmUI2st1XUd3pFkbFwynrz+dhchBBl937IELri264yo2fXR8uiwz
0qq4KSft8G5EYhPMndtaf3gTj98xqioaK8Z9qH5iEe87lJeq+WvLqKLaHr6UP9+7Jj7XbDTxcQkq
ILTVqWlI8quuOlkd7MJJTsOkHxTW0Sh1BwMKCPGh2ZMlk+wBq5CIM6bZpmZ/44w+IvQqzLlw1CKY
Q1znV7NG1X4CvGaQnfvKtHlE1Mz6WOP+5c3prmXh1wf9BWuTHA66M9LhkiirruOFF5UFFEhPnyHK
PDTTqVaze6DHRqjjOC2+yLYlntoUBCGxz6HfBR+cqTycMUAAT19nqJ7zwiWwuOAZSvCgy+12aqUC
ojSW2lILyKpOFTQfQH3ZrA2hfypOMmOHtcjcpmJ+TFiWyZEYEjLyRqDpD5e3lWZa6YbXL2RJmpRH
j3+K0mkvfTMnrzvVgWGGxg34UVOqimPLX5vvDQ6HqWZAp3Coys11zo0jt52pLii+vT4hQ9Zbu2XP
7ciqLhFhOR+qqpAtO7FkT0BOknSHJjRqYqxHY4GwzSY1u9W6pi87ZjLBidvojKyCds+XxfU/B1Gu
ZNEIL74nT5HB3XaMvIPAGMsTrKHTX+IoKNp7i96+8he2MmGdUZdw5Tu7r+d0mpztK6kXASnWk69w
G4i6UR88ETM90IHquoeGyQFwvoDez4Y41DB+Xu81h7qaIo77qNbxsTQFLJcVeC/UvVbuYV0JqcY2
F9Y2Sc7lyIBuYz+9vyrqtgcDANO/8xpWfZsWiXG3+25wmv7VcOe/F6Xbb6+k/fGRk2AV9wco3vGP
L725P/JjrRUuPELSH2eFhe+rXR0l7gt03MvJuNV8iDXT/Xkceq7EaadLPvWlH/5eR0+R+gzE1ZxH
YtK9s22mwX71Tcw3sm29Px/mOJQcyiS8bByDan+2677fzoh/II7S3ZFVcBoArpxUDDA6d9sE8pD6
jKzqeexX/tkCfe8s5aQ0BTculHr02UUoULAoJXp9mlbFF7qK2FUApk0wvjZzZfXZril1vdUNG81x
8qwoedp1qK2jCkc9Hcg878fbKrZ3mXr08pEVug+2hmv2apWNg2/Gu6rusLlePyRzOyR7EP4y5Muv
Dw5PWMksA5sXvO7BbJzggNZRioYwcRZjhsmdVoN2nba/w9Zzb2munbOM3eLdgDvhNdIrZJjXLXGU
ikVKnRdtKf8sGt7vADnW/t5RBFUHinO6JNfhNmAwVlX3oINw629Ka1ky4CCdCbt6ZqGWnGntI/fN
exHGRZaEUv7pzCKpXRfBZ30tnc+LydS/d0x21oNjfJbdGck/b0z83ZJr+x4ZPItTiRtopqCk1HFN
NSwrvUdR4tjllLQNp1qW3bujVj882lOngAqq9XcEMJpwV3XF8l/nOe1DaEvAvJYJZEl9IXbr0jVq
XrN48cKXRspySJUOkp99UVAVpZD1uRRB8oDaAtyqKMror/D80j9y+Sf+yxhtk3usGNbWvG/KlqBE
uw3TgDZd91wG7n6CNPdugbuA9fyxf3GRnh6BN+IhtepK//VdsshnpBEcN36jDjKeGn00w6jWo0d/
GOW5PQE/VUAcyAHGfzjYQUWAGnaxII9ZSiByoib4boYKFIC2e06XstyKP9DY03fcbI8Iy5Mhb+kL
AfGWCZ3o2sVOl840pVQpvujoIEsFNjrXxbZQO6n0aUYPJLNQ2b06uR1XVFotUW3nPDkJrbxhKzvm
SDYLte6aQJrYZ1egJGJ51oWZb+YaRy87U9L+Zj7oH1C22mxgoQzOkkfSYxlbPLSYU9nivO/q6h/Z
WuG1LXuMvq51qw7bWbz9HUuUnZkppvonqvhSgmCv1DP+0ihFLtdWkG/L8NAEa9QdtR6l9ym2ePgx
09qCNdsKYDpS1fZBzm3JdrBf8Z/Asa27tk9k8rmhAPIeGm/Qn9UulwGgsV+tMwlDXYMwR9L9NQ6o
V9I9sEyU98Li5Y+VC18osUacvGKPiqOwo1reC6szIXh7FfxU8Wj/hwS2nFMQdtt+2RiKsOt4tWle
t87GKtnHOv6x9oIXp1ib9jAM61ydAhPBvEpmsLt6HNrLbicO2SYlag6f78qCx1jngwracXrhEWT/
m/q1dY62smeT1WEj5MEw+4ocE9KoftRULRotjstdY3H8O2cH3xKIpgBjyz3YEn23yVU4/OdEglyc
+7k81U3sVWDDRlWM6EMwHytqqWhVhhlOhqxDAtLmReTQg9AlKxO83EN+qrBg+esimxS/Jdl8Vm1W
julqop7pdK7aycqcxpk+KK7mrze1v5AlIvYmTvVSFogbEg9w1CPUImG28bkLYquK5lSi7UcMZsK2
vpTSoWJ2nabgx1J6mB82SzPb+TuZjkhR7CSlkzL861mLGrPZl6vKrb1EPmNiRKr5NtBNnxZbMy2X
bt8393hdDMC+bJ6i0AC4p1y6fnFQG5dXmqxRDTYz7eIA64DyI1FNguTIX2rmRgscJRuWEMVLg7qI
PXoTMBlTN1fyEo7VHp4jPH4qV4Estxt6v/zqUPPLBEe9+rGG9AmGCi1eE9xXa9M9T9UqP9hnCvZt
yx5eysIJbrhqlJ0n+yJYRPfhitQvnXUj+73sU5zVY3Moajm8bNC4f5p1Sx78yZsMY4ys/ykmSvBm
GNgxKxcIfXDuXbvnaPMYvZC3PTb2pn9sq251uiKe89JeJP1tMzbqRoAzkrYC13UdTB2Z2n3n/rCz
9wgNPbf/NUZ92+RSOFBv7Vx2TtqGpR1lTqzWr67q1xuu+/02AqCH2/Srsss5nZ7L3eZ/wZwYLNSW
E+dd3G2EJpuKDz4qbORsFMubIIX92JKDin15cZvOvPtkugfZWBQjOVhm6+DBPD1eyAftfPKzrSXA
xCiaJ7c0rb7VC+tSPSCbTHHhkyTrhr3npZvvyPfNHcPjjKsHNYFLDuZxYKC+hlrVDZuJJeYIxKQt
ulTtCbO4u9bTWxA3/Q/nIQKQtuyqJzu2q8P1pt9zro64+ImRBB7juIBopY2hQy0iCvlekHoBGctc
HJ+CpAi6vO0HzgIuciIF3QoBES9N53OfrRt3xOpLs1CygBsWMUZpjhqN/l2yr9wvgNXdnGEe2usD
Eg9oY4v+uO6F2snhy+8BKDLjO713Q0uI6u6isewhtdxlmra8rtwKDg195QHqR3Wnmd8TiakKgj4F
bBoG+Hse40Mgq3rKu1D40Atew86w7mRWnwRbxPCgksU2N4Q8q1PoKkl/2OY9z2tstwdVlU332hUt
/qWGH5fRoedXpFAI/qMssV+dVV2oli+CbMoL/TH0bAV76wMvWqgU7uaSTSnn/qOXbCcfjmU7MBaS
hX5wgftCi6brFhMMq/9GOk2mXKJxUtV0w5J3kVL/rW1bFvzQcdcdQPmR5y7sPn/CaKzcHIo4qDKU
hJ6ddXYRfQfBSvjCCnGdr6XAXD+2SXWM+jC663wj//KpWj/2tE3TQbCD2mdviKgPjpBQQk5RciXu
o8aVCwrDZpz/IKlmYUcw7t6P0b7/mnmdxqwuLH27MYqvB2do7D+kkJu7jWyt6mQsO34xmEv81O26
RZ7DZWeYDXrVuhkvStNh0iVWMPN6TQiWQkUKkCWKkUFhJJKJ/aCI3vdgA7VRrvYocZ2KqXiaO7+s
bzYEHWEW+dr0JFRF3pJZbR24x9qabC6AxVmWXOyk4MKad4l92sIQik863fywEw0kaLUq5pEnFDV+
kBZ2ZGALZJIQylisa3E2rkTxRLAOC8QUM5C0Tdx4N+xAWNcW3vYg46yk+XSuQf+Oe9d4D6R8IhBx
3Kl2cnvewVbBYpcoLYPVnhjFh7X6qOo6tn7v7E/laQQT6zKe0FE7KeTLYG64IAOdo1EFzluRHkW5
QbKsMp8cqui4RECemTFBaM7GkajAw9bdubJRyZU80xPXyRj29neCqPWnCZTb8SMUc3By2EGi65/k
bm42XsdXqFSKAKVVxPxJUXJSI7SxX6htNAiUsTw1qW9BrazR3H82Bdqye0Juy+romWH9aFsl68zU
TegdfVYzWJphEMtpWeTKEZBErXMzW9zXp7YmH/fOB/qyjqxfkUpd2KzoxIwFiNmA4dlnPCuWlQuj
5a2nFioYhoJzII5bPl7LEv/pLgyXU1yrwmcCqdudA8fy5V248uVlvaj1s+pRcwILBdJLE3mV1Vuw
usMxKPamfNw7eP88XDx/OYbcEdE/N5qidyywxXpcoTCjS5PE8x+P9xr4o3cB5KaQQqvUBq8lE68v
Uavscugzhid570x2c9s4s39sLW3uk6lyCBPgSngY6R14QyI5h4e9w8KAKDCevfsF6YNhbfa854kq
4DKTgqTRSyGM/yuQInnsfbG1OVR/bw6ODoZXTH9ef1si/6Aasq1s6LG4sM5LIkBVwnV07UME48hK
4zfv21Kq/a1vxrA97/zGD1hAW0LbQgQxJ+qypzv8P0hdhMYRcdWJNIJrGzcal3pYhjkqT1OmvlE+
s+4esBdH3oy93KJuj7ho0ikhkpJCAaKRWZqJpij/LXubbKcIj9GWN3Qt/0UVixa4AtpWMBv+fjR4
r2larYoL4bVqOmhvrd+2OeRZu5KZL9tWsrbDqV7l42Wl7Ezpuv5aLVDfNOQeRuha/O76ObqDp16f
kaJs/+GBivAVgHID0CByJa2kavvxTtc+upfBaP+w1EHzvkwOKIzhJsxtRLdbOkHsvKCTWf6uGuUk
i0ETPXlhpYt0qIgju0L60+1SrvFlrsbk1whj/ECPS/czJwvL1Fz56tKINniqXa0fR+ksn/bkJQwd
iTaPgh8OnH8Kuo9GMNTvKljWVE3S/+l33lRkW+S6tWXQ3/Zit5m7sN3lfmKv96K3YRK5S/ogGlay
0vtw/+ss4O6TvorzVdB/qpjtZ2s65poOxsstQzsTsb8errjxoV5CcWzXYTrtTjT8TGvn3agiCG/m
xR7eZmd2bkt/tmBRfVaiYJiqPBlh+oLZvUdAuRxYo80z0tP/qgFVDRnlSTo0JBFZncNkQRITQpa+
2M9dlXzjtyPSo7nST5M42dGkHtHBhW/XF/rUujB61sqPbXa/Pg9eqU7xEN+VE/i3629+SvAu/HIg
ui+EvMkD1O8xSbrnoYtd2E3u2mxM/GOjt/m2JNthsBe6geOffjEoEYbtdkSimPJvV1CscL2bp3n8
VUhCMrN6Qohj3urJYr0i2XPJVDzpMUcpF77F1y6pQxDNXjawa94HVRihEZ+U/C8Mdzc8tk4X3e9z
J27MHM4lyK8UKOHjEe1IrR/wqfN0Axmg9o6HZT7uox6XQ9W0G+E1kxNlYdwGn8rdrecdw+e7jDGF
VGMpH0drKP8z6MUZrUht+A573/5YWCh+W9Lyfw1W7zxCZo9P9tz1F1FaZs7tqvWOJXfFnTPq/pCA
Q99C6jMlL5vb/6MUskRnM65VGvtTeFgQDkG/u8nDpoKr0EirAzBr99tp3W1Lu8RpLh108SlGIw1f
Rjb6ezhs8bfi1r+4sKX/kh7BUfTgQJMItPwLkDVzjjgilFjvSagc3kpHMcXHQtyClGFT78t9enUL
ZX8HOE8OjAFwt1oA1yW7+2VJH6no3rqHZZb+W8y7cm6NrmEzCHRlJH8tubefSIjlr7Jk5P6pk6vp
Yg1K9H7BduHM7SAP3WFG6p7UzhFuLXpHxdXfMSKPvNGo0p+c1u8+uJwjmLvCvdgWAZ9oILZizLAm
2qfVxN2tPaDMRjdkDbArTr/+8Xyrel5DfDld3VgP0dCuL3sj3TX1ZuEeNcag35YuvK/aSLFiuJDb
DcOapbGO+MUrWQH910p8D6Jhx69/ZFV4/P1lUQONCO3+BhBQLyHiT8QqW8gzt44df08DP/6EApzI
f2bsMrlxet8CikxccT1GCKnZ4hLbgDa8b+WIP2Ya+vpgRuHdI6acbhXyyFsX/UaqomF/XMkJqzLk
eY6VB2ZACBlXHHUde+QBpHB8SqZ2g9AHQHwryrl+buG8kZba1graXI7l72UrhgV/FQoitVvjf9Uy
l/kc4vVOQxUkLA0BVaep01QbfdLEiN8njJEPO44LBcqr9x/hgJvArSBD9Px4f6O5ZFxyR7hS13nY
ETVwQRs66297XyHD02V3K3FmHHH8Z0/ZtXthDwMj2hPLWn7GXhg7BVyz371KzCGCcfR8X4VGBn9u
RWn6v7KahuYxAnCXt33juC6rXlzIAxvLHoBzWe0vNJBBhyqlHZz+gMDENLmYu2lnjRpCh8yhfZJl
la370AYjv5Zp3QtGj3a7YctQKPiuHZq4fdYxNtwJ/oiYnj3TokFYiq1Tb1ZYIbTLoO7r/VhHooie
VFzE7n3ZI4s+BEEZ3+CG2f8jwbrus2rrl+pcsQWMT0PPuHBEELSu9rGSTh/vD6MVimg6zmwYTXma
I1C6Oo2FnjS2uwSv2qsQKHI1N57a468BziFkOYJ/x9XgTduGUyFAqzyfPImQo8Ypt9P4OW7QDQfE
sTHKBbUXAmewhXrCvutGhIt0w8HCsNGOduPOE7pu+CSRrajr1jL3TFg5DwPkUnx2+1kVfJLwN+Iv
B5sLfmp24Wh14xaUanz0866tE+qzWi1prNHvegztxUKxlR3P8TZTFsaebB+juDblr4UOeO8lXoiW
fEAJIxdwjNmzW0o8sQ28hU63DDcad10ED8KsffFRCSSssasxmV+6BeHkHVrMQ43Qr72r/EgVOb93
PdsQZ268fvJdVEjvQ7N+L5hq7V+b5HT8PUd2v7ITbA1wX1rOZW9/EV/lki6zM622z+GiHPkwQeK6
N9ilR/dESoZEHe9L+BiegXbCDLV2ff0QTtB46CBn2zv4sDXRqRuLQf0Lw6GdIWdQHb/iZCiGj9Fb
HKhn47qgIt4qmFF1PTn1w9rjdAUrpwXGzWrMR8VpX8MVYo3FjOvCsy3FsNsjOM3LmEijWxuxRrHj
8Yi9+mi5Xu19VqqOrHtIzo2vV87WvD0UsFrxL9wsmArsoRrJs93HpHnqkAtTck6yT3FudjsqUqLf
t/2m3zDlPc5JPRcQ/JHHTrFb/EerlE8rLs9WvGwroid7VsrNtTehRAZuHIPmkcINTuE9tpFRDOEU
APxQMiblo1Vp8I+0tERbJgTeqyYITvyGSXR27KhFnoz9eOlu8KsvMMaRhD5PQzOWJelNrM3Bp93F
i/PtN/QRH1qjMKocsA9PBTQnDqhrPlAhk+U0lkw+h4kf0XXyTlG0fvI2ajC9Gw70mNF6qSUA0eBO
nvd7si2ekWhuLdfKrjJ5Jl4Lw5bQBGQVDK2Ya4L1rtDAtSl2VmvMC77PaEHxd0VAMs8aJjQYwPCF
897YoyeeAlRCzWPhxHDhAmRC/luiIBguDJuRxKJUoddGE+Q35cVRiaNPEBTK+kZoUsh/UozBfDO4
oLQHlL1VwUNbbuK0RIvp74hTsBIgdjrUz0qsg761hqIocidCBJolxvf831hN/eZAyL0xTw0aJus4
AwPW9/y/RZBuUQwuhuUY1roa2MSBAEuxH6zSnUKeUpdondxuK+PmTtPx8B9jYO7yg0FRiQHO21o9
+xIkol7MkTvFhTWQdVRbtzTS6phjgLYGyOyWGHXujHBA1M6ks5qOhW5Y5K3v62SCaJ1V4+ci8q1N
AZGozXm1VjgHmCU28ddwxxyC4Nbx9D0PrKrO3AeheTNrT6kabgb+/ZUSRkuwSsxetwZpkL5Kkbcm
42Ufhn94AFVzLEfHCzjmsLKOxM8FTXjaBBnveVlMUxSci4Cw2tdRjP/nFNZqusC3+t6eeqUN7H+I
gYLFo4qapvk9OU3Ju+oUg43zObJdufrEMa67ZZ+IXtEb3Cjeol6eOj6SbXoPFSD9l41hxd1AZnnv
n8Y4mLvwzS08TMxpRXVCmDv1EtesUaXo4sswlcM/zVGSZFanm+QYlEor1NfTbu+nYvVac0cGOf7X
nTVKP0XbyOVdEz7zHBntsAV5bb9mpiO7hzdj9tz5z0i0uoNFMYBZCI/1SM3H45KMsu0zYFCruYuC
1vK/on2krpMeomU4DlNA3UI68SFWNp50fHc3IvST4q6PQgcgoqP1zr9YsdTdwePA5KRFy5jcbqD+
4w1yhQXSWrjDeC/cqW0vEVcsDI6B4RhTpAMm4WHajXMMB+DYc+etlCFiivFk+eFZLWXxAJOJ5Z61
s02e8yY1B+7fKvLG6mNoievy0KA2a6hSuMZ9RsFEvdSQ6rkNUQQ1Cl3Q6oBjHAINqOCyO5pZXWYv
AZ06GAqXprtBObhsCEJqozmbCUKtn4cYcnpIu3gdERpDA3bpZsk6+ZYkA84liLxV1RUJgYRiH33Z
+MY9kMgfevoxDpZhv8FWPQ1/MEXAcvBbeNbzNAF13jkxAuoqn6ySJa0361K84NZWNAoYoIoixSCM
qHl0KbG+7TBzt/BEexmUOEQLaz1Jxtb/gj0U6uKrgsQJS4cLNEkkkul1t6tEflYWUgKfc61Npgss
kLLAIWHFRonlwy9Yblo+pyqvYgPFyawjwmwt47Y9saFPIZqnoO/+dqSFVU8hyRb9P5SSovrnmWvt
Zjor8sdRtSNg2xjRalvg1hIBxk2Mg15uuWUfgMHWunzH19A1NwvS1PExRINQPXcOZqvj3vjRcGO2
RjED7cQ8dTdezSy1phFWQnyd8R7Y0MbI6771oLiUyNNTzDzazFOvj92krAbDuEo2faoC2ynHvNEQ
BGe8mxDxxbVY7dZe2nA4iF46P9vQde0z0vxg1uhSefcuPRquS+OCjjKf4wH+HJckLv6iTF+MlXYL
KupcoASL4jwspmj6Y69tsW/nrSyj5T0YCK0Y0solvSktiSYhyAUiB/Q+1mUbkNcbxCxZq7uGUS76
UuvjlNSx+OolCDuWSNtZP5BZ6AGDBfeP88tDVsPNZPn1KPPBR3L2MLlbDNW1OXZ5skkAQwHjT8YC
QHLa4sjtz8GqQcyhqGJhwStqBeV57NzmKhaDF/Ug0W3ivR13lc2pYGBazmPEjN8wAjat9bWDb6Bm
xVyTfPjLSEpDBiZZqDVdIr/p/mOuLxHrkjHLqhJAwhZ3m6ciQRQHCOsLvM/iZQ16bSYuiNPhqUR0
tb2X6L4IprC4rvMxtkL/L/eL4GzEWEaealGDYuuKFIA69URQiGOd1K54wGtp1YdYbZP/XxHZkZ4z
3+59c2yI6GqYSdAsr/yAZSi/Qazo9fWJt2oyx/KBgVLsdhhwt6Bz0XaXtUWIwBJDY1i2VqTHzYOe
aKMuhjm4jsvl9GZFekVoHyx105MVqaLqnyo4zlCJlmtnfuG5jrdT6ZJEgEBdrSWp4gyIztU4hpsR
gSArietM3vBn24fC2PnUaWaJRWpekJB7IPpFsL1p7hDYYOVu9FUTIKOl7s/1uNjoTijTIKJBza23
/fIV1XRXfiKcbvESE+9gRc3WrAyRmLd+EyAi5UkEmM/OKlm7UfEkT9b6Sq4EtN1x2mbQmC3QOItO
A1NPlVN86jrb0TKoik9tXLLl8lWb4NQHS4iCEvGS62Emm9cCUfy4lbjrTOF2wR2f+749LGvlTUdf
aZ38wYjKiZXbsVKUn5S1u/2aKKj9QgHmf02+s3KLTQiK6rtmCUAAD0hLiWMI3MWpbh13sHB98Zw3
Es2IAnjKqRXq9jtVSXf+YPycxYdr8GBT68tVZe4628L1ySAWyXxbcIx3NzzvwxznG1MVVlodcYFa
rFBaxb/sFn9FfBJWu5QoRotmpzuqGwgGj6dknY+inTf16nq9MgZBqakGH8ZhQrF5g8drcefzjNmv
UWQT7cv46ES82QPY/rzzCE+S5IVXdPdW9bSzM2+/W1Qp1ndAu9z6py3pVLwZOVjrHXWp7STffKzj
dtpkiAYKx+TalLndT2pFYidi9mhb+9v+l5Ay7E0Ma9p3eVOjBF04DFhVW14aKMXWz3MotCVSgi98
K4FyRJnN7c2FG4q7nZziWR7AGKNxQNQw69DL/WCFrj77jOLNG+UJI2pyJA7B+l+yl3L7Cw5gq7+w
daH7smBbjf5VS2vcH3sVs25TmFC/c+871NNmPhT2oIeTsOuZ93s2iY5iLqnSqCB31pEYiSxC6Imj
pbNV3Z06QH6yGFyM7OfR0nRKRVO3uR9jqR19S46pUC/tMMXBgxRWMbxIeNXmU4zIuY6V2ZPpwYaC
C1PP8htKdljt6+8AxL+4CZBMc49wizq5pue6zuzKpz3Rgffx33ZA//DF3phZiTzxhuvfALF9t+ot
9uRVNrlRpyW5QmA5R0/7/W1R2nv3EQRdkLzgY8O0z57cukPuTJzI56RoQucsgLX8QzRyAt0qngtx
IuHJQ90z2SQFxxUFFPn/ODqP7ViRJYp+EWtB4qflq+S9dCcs6RpIfAJJknx97+rZm/TrllQFEcfs
sAtF8wv4DtdcyQIrO0go9bzwULIq8B/J4qzBKfKiFNETxo3W03FIUsIyeN1mpb0T2lheZj5gUbSj
OBA3Z7woJVZg0wFyjs5X6ewbHJtw4p1LgkztOM9REPnqwsQZfoDENLXemhxrmKleOYyivfHaxdmt
mFf/r2oLHWQyviXlyw2HHjmjtCGh6Tt/jc840nP+McqWI9FJI+9DRd2GS9SrXxzyeszD0xRcy8qw
J9gtLuOyUuyinN7payQ1on19x1/NtWzFXtOTAzC5Emfq121waFenmRg+mpXmf0drLbljBmu9x5mm
nB32dPBdOgI8WfXdVKqoPRRq0WFPfCR1o29G9QJ4GNVfVrKxidotvja3LdlBtXa+WCDChU80iaVl
GwTE2ccdccscRLekvDGXt+lSyJaqqN9O9t+QSVndqYoH1rlY8DVuWvK/FAN5Z83gSSrP241tlBQI
iGXelheNPVoCJlp5mHEnTSFsw4hRxWHlH0yf5iKyw3GEazW+DqRGrs+3zo+j98ayvv+FlpD0bzpq
awpcmVhiKnctvuk7JRoXfElEfvZ97lJ/OCjZpt0XOQHL9sxw78rfpnfn/omwo8MgRy2RrzGRCzE/
ORZcMeaZV6w7IpZ185Q0+ppb8ZTH+D8kmpbkHNXGiTdppzIV3RZdTaB+yMlyHNapnPXRwnaR+wDS
RQiYYSB0cVvlMcJdGixL89IFQZ8+9NWK5Wgmzc9qEqY3b8fJNW0+TcGvt2f2CXn2HpsSnelSI4hX
+5DffZpuqyVPg2MeJ8PXeCUA0OtMLfmR2ffMd6InkI0XZD5cphC9yT0yT3Pn7zbuaf/9ypJAIsiT
9euZ+QVmQ/m+giQwTGwEZisG+4gUJ2G1jPIgAYne+aoBmE6v+FFT+4ZRjCm66fRYmDviB2a9/ovR
TTuT0jYR7YSMLb20tcODVwx5Fe9t2nkoz9nkcw+ECCs9lrl1fYrsSkz2nvdmhxPlTHQ6iFh21ThT
M06LgJ2grMKxITPskx0oEbbkfZYGytlSAp2G78WOa38iq93JbS4jqAcJ4w7xIpkbqJ8cl9FhmGwW
BHncFZUmy3AXFH6dvi19l5LkDfrEDTY8vgrF/iEA9GzQxpaQ/kui+E9OaJbuJL235G1tqddTr5QZ
j7W99EpOJQ1hN9Eh71TsUCoLc69dd52b1Ulwn3uCyeNcBYqjzpHqhO0fCd7oInxmsfI5L83h1Dh4
LVPXN+dlqKFMG36/I31gm8YITaX0D5DwXPFUN62cnkKL7P02AUzwPt0E5/OQQSepb+gPA22d3blL
sk1UhFkETyHuk3ujp6q5VHLsqIXmMkhGeSxsYDh1OPjg9UtiubYgXdtdj4piiIuyYbUPW4KLv7pU
9/wyCs+7mCR15AMtuJ5VcOgYZXYtRZD26Mw9rvCGRCLFvl2UF7j/2HUFcIKG6EVBsaMaYtZWqgTZ
sO6xfZFPE3L77GGOjIJhD8hpTh8QdRt54mmDDYXg54jkq+uZej/toASyIb89sv6UD5HEaP56wZt2
LOPyZolw0zcwF9GV8YFil/9kVq/yPFM4DXYl7ylVbmXeImjGXFkSz3VGPGnaxm2Zr18T/AvobxyB
6ggpEPTO+Gj5QavnfarIlZIGLBC69xCCiMo17pyMjytWFKI/raaU3JmjgVvGNidgDo6ilichp6kp
7q6sm2FfD6slvjSyhrUPFaKAK8/6OpdJBgmKgO1Oz1NHMInAZqST/BKZmd3vvjcpFQVS9uGk/7EJ
05DcYvVc41ZtVNbLy2A8OGAHjqZ77Q1bv3X/rqNKlb/R6VAI5yCCpdJcBdIdv9F1xXjY0dHN7FPd
F27zDNUlicw5Xv2gry80TabynlJOeehYvqu/COgoTHhVJO8mqqcQRISnXz0TadbXfjK/F0phvC/z
1TyjSyTx0e06+afICaFu1iXUfozs6o5Os1l5fPkHR6frR8CX4k82w2niTBBMsQ0rpX9TBctg/jHe
e4950EpcTF2k3i7UVJQoPSnxsIxoVIfayYrq7CA5HZraFj7tzGV8mr1rloOw8hz/8tBUO/AiBo4M
cSHSlIaScvkygBVs7wvewtXPTJfT9djK02JGdBKjb954zsaJv3GjLrLvw2yZMDasSl596JDmrllU
odf7saeTSEtxHeatN3gji08wXzcCXAoOLNMBIkJbKBJLYqFXTtaaqPxh5BUPDyPOx/iJF4/7U9cF
qW+KPv7FhHHRHUk4s5jP8MAEn9GOjXarK0HrvaD3lSH2SPx0v7Gr2GHUtX9n0QK6j8lGvZLW8Uk3
wDoVn2OTcEuj7gibnULdq+pSJq3vgThPG7Fvx7HUt5L4onoKuXnmf5C6nYKPvAm0eMgSxIwbhwuk
w40kaQAapo4aMXwgYQbhGShWfelHtaC3R22aEriB5XpMswJaLj+sU53LOssmkqh5F/k/xPPawd0O
JTS4M0GcuDwU/kpfK/Lc1LkfZT2jdjeWjWeDz5us70UVNuaO9BAgCPM/Eh6SdPEYkA9Vm6Se0vWS
Nk40fTm8LZOJcRFRE1WlLfh3cOTG0+TcgGzN5E7w5/AUZpXzCeS78lS5aK3IjN0kZYsImzbxsucP
t6QNtQiiEnh6Xd2k1TYM1orMFww2FFKyuVk7f/gIpgGRswT93qtGJ7hhjIrcm5wAnr5xqEAFhEOr
rtIfQRgq5+KmJPOR38NFEH1Lx3k4CUT88NtJFQw4riSE5jxVFU3TPu2qB5KmS8vE5cfV3gsHBgbm
GsNTJSHDBdgFckxFzj1KeU5Jj/9nthpSyWWzBP0+qdslOtSo1MGLgHxIcbCk1NrvCIdM3yzNi9kl
bOGUSEtjXxanLKeDFsaHsJSTj7wXyqzdtZgRPXItfJ73dZPnhnBDWZSPJjOpv3N5oxf3trbXAoIp
f0k6Ovc5eURaeB6Z531Uh/ZZlQSrb30HCtfNwiMSU6saxKWmv8SIzNCBVL7G1KSeEOlocIJpcv2j
ErSlSZujmD8OfpWdax551JE00fgH3j1y3CQ8yJLTNfMSbEBM9B6fhISyWKCjiFITIJPpgcRs5f82
MCVy2qIBF/8c4qx2oMg1q5GkMXy0QkEjDmoSJQNcwKkN0cR6pl6ukIzlYM2e27pcIchd1n2ejCaA
PLstB3eaoVc4Tsp83Xn/eJ7WJJIUxbmmveSSBGtwpDxW4Lyihq37cbF5gKwpmp9ksaIft0uiui/A
nZSHZayb5HrMcHJSPqQoGDTEKLf2pBn7Yr5wZbHmj56JMQUHH7ZxBK69K5zutMJmsU+AO2hQsVuP
9s0W5IrB0bRlYB+6rvL/Kd/v/tIDdcNjGib5PZjNat2XUjNVuS07CqsyKyGZ8JH7xzTB5PQZkl2d
DznD1jnOJZjoKXNqoBOr9Plvg6Rw1aybaKoOGcGVZ7LwJYUtmsO3cAM7GuMEtb0DP4f/TL2r/fY8
UclTyR+nOdTDEKIpgGXkjixDinPh/3w5lE68ypc+XP6vcTGOXTKXi687MAdYviytfHHRlSLMClP8
9utofo15wv12RJDYW6mmeLifOle98RONwVfeVKP+CQskIETtqWpPnpyH7lzUA86o6vo82+Mfw0TJ
05EygmcpwOOKdNW+hzBB7ryQjX4S5NjtyUGaBl/i1VV+y0er/eFYcR0d1kFmzxop0N/1AdP1HlQn
iUVFLlQjF4RFsoOLTp4659wFEZZhdN3221ZTmG/5cDMVSVZDtRfcXKh+qraGJIWwlY01peg2FKXY
ubjKJNNTwpS0zFQ9Ryf4wznQjaRkLKRC0PNFsnvOiXX9FidGNbtlRiP/5cigX85CgQl5dN08s1c0
FBdUyW/3dQyoQXkMmKsixbop3REHbpPStSv3upIOsTNYcOF9jsP4F73OCf9ocKafw+jJ8gUfmPhH
jN18jz8IHTZZDccMi4y3fK5c65xQOZM/SE/1JXXAdFHFCIqe8nocP+Xs4uUhGg1AFjqfHoBlGMAN
0ABOPW/rAXYdcBYK1IRnKWk8+DRbkQEzJQEOVCsOO+/VXmxnXH71Rl90OGaI3pYRqwKpAZmwd+8z
WDnluUtDUsWZn6/hRaV8/fHhveQhd+e2204L/soFxXCumah62Hxz55Ft7HnR7Kh2Tj0AAmvuBZHM
edvB/fLISiXxi2Ed6w8DH5h/DgTVK32gA3KbEUh1D2mVNdmxGBP33PS1Cm6RLOlUjtUV9cJqVbxW
SD6A/tgWxBbyanK0GIzI+2Ht0fp2uFN4p9pYPbhcQK633Pxq/xg+OHiyMye+I1Q8rkNgsDtcJmkw
bjeebL0IRWTqp13VxhWHiud0jE9MAhijs6lccmbYRxywMuvwzNOABO8qi3HZwS9aCVjiPPvp0U5q
vW9jbk5PmQnqY3R1xCNMm/gYLf0IpjWlECBvOu5yBf6h5Q9VnbBBcpZkdi1vr5wxjIdL0iO7eO9e
74ST2lMoLMgCUC9pfhkdeeVtNVLZPTK1NRMXVqPsj8Vhu8m0l/THyZQg7nzaBp8FYXCMUnbm9wiW
B6sf4xOHMCLeE85pEcM0fc81/Zkjk+ba7vIy5FGILE8NPK8iwVeM2Tm4yYEXuvsVoct+gz/B1P/B
gGypT7tZU9RQBvvM5e4pVdwkJyShkhuXfzJuXnHeet40seKRQTSEJ7h88rRtsDO9Qno5AaKuyBZr
CS/nefNej+l66kZP55+1u2awFAVQpPkgB9sO1CuI5+60iYBQjMLz/I3w5/QerK7GTVLERA5kb/GM
HMcBJZR4fN+IXg+cTKJlWlGQ5vW1kqlfJv0pF69eIAN1S7XzoYSle3x/UL2DESBz+IRcXCqYw2nm
QOV9YmW87OLGzlyNKWYtvWfujczVn0UphYOQJT3gHgAznv9Bcoo7B3vBatSdxRCDl5raLv1SOC/p
HkkOFVzWvdCnvpmohidZri+0z8Lkd2JBPXzyjLfFLaCJYQcizCa4KXo5S36VCCNN0lYf5DPkH1FF
XJbmLRpa/AdlHtjhl/a1BjT3b9R0/ugi9zXIAcHRwo0c27FqdkoagsTUgmx+G5D/RM4pDZgP0ZDP
OQvI8bBOZGPro6nSJTzYbqjtixRcBcVITZP+ooCZFgSERKaOydCEtGt7ZN1NuZKjRQsG+lohSeJo
nHpTLISwEoASOfn58kBgh20zNkv9FDmV7XdyElV/WAqhgaDUFe/OPEmNvlv6sr/0fNYpmMWrc2z6
68U83Sr3KVOlk+xLP9S3q1o9wt8r3+ybmjgpLelO6XPpU7/f5UJXpP6tJAuaZR4W6IYrLj3pwike
bxeK52xQqzPctrmiONfODGyvAwZ9cRQzi8wmtmEZ/momalabCsH/D6/Y/DEZad0f6YuVT45xAtgH
V7MI3XlYBsJMePDOBnYH3pTxlvBXHF1rKnxW2NypFkJYUbRLd9ZTxeMAlIB/fp7zj5GLcWZHmcKr
f6Gza39DGnC9h2Q05VvUo5iQKcodLK46JDeexiIgyTvRKzp4lLD7bWJn51c0OtNCtMJjhdMlGDeq
9tPPYmdaWldEA4mkiENtnImjUN5IdmWPU4BvSxdPgD88n6wV6GLzK0JZlQ916eaamjIMcWa+qRmm
x24YBEV3ykblsXAj5ljtzHQQuN7V4iOs3BMZlpHuwJJCj6Zj18jj0Pm9vlNMuvqkKpP/zCUPYZRV
d3nN7Wz8vbYrCCeJe6coizIOb0Bou2pbc/blBC18Rq0vSv2a5jKMDo1vjD6Y0qjfRcqgfV2Kp+e2
dMJ+62uHhh37gw9Nh+ysoT+8Bh81yf56X1XWrzZLUfIhDmpe/Bs2efOZ5n3c7uq29csdoIcZr6sX
ybFdO0kLsJe3TW7rtwnMBMnItq1+kS7M65seAO67J2Dn3IAs8p/w+et3sDorbp7Ix0uSzJpWOUEc
cm+rNTQos2X163vyaclfHNU8Pgeg3syFfF2n7tMobM967AmSAolI3yhbQ1Kfa6rUJK/K3t4HTU6t
XlZYcMU8l/4eU0HviRRaSmFK10g6XHrqr6iujEQv8KL0bzTPjTWHgH1+PpR9iPOQCSDch56rBNkW
8ER6qTKCLDvKiZU5VbMfnaEiTse2nicaB6ZIiWsbhpN7CpWNu5eddWhy9xysoAFHEl2QsT1KiuPI
XGTt2PxWW/HsqWI3OgAjW9+8rBTOXdFhVl255wNFROgAfIEzGNlmkl/4ry4fWdvPaXxfR2XmPGNN
4R4lSzhMFzdS/nheVF4PB0n629mUTpr+WlQGfqJm4oO4uwg6WNG45O6JSiTbb9piiLyqKgkx3Z0l
Dj8pmJcJb4+RwIRbgWrejTr2so7cuCXHFPk2xjdc47Ztdn0GThvSeD7pL0+krBubbCymt5nDX2i/
3jTs9OTE8rm+JoQ3U5s66qEaOBR1nGouEp5X1nF7nEo3Bg02K4I7q6rYZ8cR7WK7ErRjceR47nCr
56Rtf49QDh7MxNZ9mw1wYruWxQHltghgg2+msYzaWxR+YGKw7WZFasLl4W8stcddt67lUxXE9e+M
n/FlLFl26PXzi0S0nOdXmKDTgOBYr/i/sYW0D+gce6APCYH7fRsjhed91e5kvCb9KbJktnisVal3
GeI0viyj9d/DRDb33CgGpuMRaXsvXAGFK4gFeFJEzOXFMj7BfKFUPt6RmsQzzxcSnBTRtdftvMJp
4+/VcBLjwonBpDjKkZ2cLRNteNfDrKM57EBCBIXC46ac6GNsRQDQdRODwHnDu+UPXNo247lQzMt0
SFqXND9BwMglY9nIjxnCbrHnCRjeGXr21VaZGgPbSDyII1lUBk8ghgFT7aYIkbGPS4vyvE+Z++0d
mFj6bwG/UH2ZYsfLnyOcKHFeYiyWEw2C8qvmUE747iGvnTVafMalD07a3/HR8tcbp9fzj1Q4jpum
YMbbrn4jiwvw6aEh72Cqnz50qsdmdCtCeJGAGMffjn2niu3i34rQpSTE1oI6Qi/M2C+4ydO/Ulie
jLHKdfStS8SyLXnGWe3LEtbh1mmqttpxbHMyO2DuTbjXSDGvDd2l8CRNX43YxjKvn5CrTfyhYlTH
99otRPJkJr42u4pNcbr05eB8jY6oo2PMdOFfvBUdeYttlBRbLh5kdCZksD7Phl1yCzORymxriJxt
VKKWGd3OjsSle9Dt8Ybwc20/SB554pbsrVjO8Evcv10l0+AiwkS4n/RX9XM31Zm5jLKZYyoQnjfC
dyWX+8haUmevPX2EbDuTU1/2AzjY54UkYIfboMdzWiK3v3QAebml4evwWLUj/G9GewBL1BFKQhFf
JNSi8C6BtCs3c0LWk6thHFk4VSmhS5p2ZVodRjchD5bizGwDuNB7IOOc3NQycPzHwXBF8Dazgmwo
IEC9bDHAUBQbky5Phc052sXUPs1b68sQvMXgdfm2y73GbJo+a0hlh2DuiKeogmYP8wAExCHz/wYd
asGdS+jqA8Be6R4zPImYP7mYnkPD+2kXFZ1YOR7Sl9OfEBYaLl+KKAOLll/2vgHyTK5mlB6qyjp2
4U6WOMy3hULTE2Gjg894Utr/SRg8zyMHEVAAuUJT/Qbv449bZpyOWkEcwFhesim9oDJ4bPRr09/K
iSPRO2pwGVjVjoVqW3DYAUezHIevNvAKrPpuCEOaw7H6SasWJsSwBoPEjJoI+4PvXf84mc/yAAY6
+LM2tDPucqMt/lZSZcj/HduMGrVgS2ML7jZc8GBSg7xLYGAeaoeFtZ2B0UHdjFnW66AeH7ilglaD
Z5vH27AyFnDpyB3Hgcj5ABip4q4IG1Z3ZQySgzqRhMjQwzRhCU+C28N16qNxy23aViHeeOKNYT2C
vO+3gMSqChCLX4R6I3gj/fMsgXJguEP3mwMBOUcq2CZ4CmdIdBt3zqZHWp6aFzfvxgJOZGJeDQmT
3yDeoTOkcjaWrcEFB+b6Mynn0IbLyWMuXkhcwhreKjBNTyPJVWKCNciUjSIs5O9AQOqvolpBiFaI
VpxWCZqovJNrDCkj7h1QgE44d5/riNd+TRbFsKRM81yvVh/5xMDfgXHgPCniMhmzWqkufpq61ChD
R7Soqzr456cuiobj+/VB2sr5IVpPwCsc0vJBLz2mfAa5q0f4rYd3QhbwYOOSW2PIoGLcVv1VLvao
OFzrIeBCd6m/iPdeFO7L2Mxdu8eLJntd6Ubwl5jn5Q8aSfMWUvwLIXDh0mxE42su7CCawKACtNdA
fYtCaqnN+tVVqv5ZI1EAD8Wf4RheE9Biy6YpQ7SrogjxHFl14/lJ81wYcqub2pC15Uebo98WhOqJ
P1rENRyoHYrem5TOwS2invvf9pqzbaqif1RNL3IKnRKtgZTbxP0Sm8Ld5SLsWm89NrNX3Ubqkbdm
DY8wzOGjNbblcH1E4Pq9cSFqM0B264duIvJ/fDObYhvPUfIgvZkZgSVbU4QUjq032hPkQwFrduB1
Mkp1h4ymS7LlZnPjsRyUiN/k/vv3eRTrN8yAMqagSXA6xysEJh/Oxb/ragyifnWXlziuQuht5KyY
4Ph9M67lyJ625axH0GmHXpull+xyQeNBiXgBrQueN9lck5ZHzsy0KZ3agTJ7iRAityXf5zM4u0Rd
eFWG46aAY0E/tkiIthoqLl9GVIb8O8TXp7kSWEp1myW/a8qzMEsiir6HuI+Sd882aOY14+sz8ib/
kxDr9WCNHPliOpPu4/3axbA9RiB7614kWf0kc6/47vUVNBhVWGqt8uEhD/3Ipwv4TXYfeQ39YQYH
3ij8InhL2yxljo7zdOm2i7xuIU3bMiDVIuryfTf7I3pfKRU5Cm6DvREsxWin/nKtXtt0OM8eqZDd
RMbgr7M6+V8u/wwCEz8R5yxq1o+Z56DepmMdfy6LMxT4TVK+UQY2n3UTioTaV6AfEthI7rbzDai9
2eWttZFssS/p6GVot5EGFYR7zb7vl6TV0SBIINKjqsJLGY/dR2oRtC4Zv7zfJAjhhsCOY7tfqyK+
xCRY5aHuoCHg/0963+osfohC6+j9GDbFrWgWHsn+kpUFbI6wf5iZP35bydflQBkjdTbcTBLNHlYk
3uKMQ4EEjfHL+YGIFXTtF/wmHS7G34XhAFMVH8r74xWxR5gvWMLxJPWYPVWNDwZj9olc7hZQxd22
6yYDhGqQblBvjC8EHxbXBBcaZs53ivKUMn4v1T2/SyzrkZOPZ1wvfgK6P7k+tFxvYr0al/6mY5bo
dknqkzK/nrR+8TN8NLXB3fEYFwHzU26nOE03Be2n8W79wskAJ/Qgtj5KglHxIRmB81MDQi4ZHuuB
VOyGC0p8e9tVAZnAYM6TmzyUyQ/RdvLefjeof2YmdMBJkM5MHPac4Hj+Xj1IKMGm8fohub/SAAii
8bHqyLuhTvuE+AlztOJoQHnrz5r4/0D5mIsKCyAiQkvck8nkiVh1j4xAfmGeuPTqMuV+xqFFnj9Y
FsjwBB0VNxMzDdwwJjavHFUkywmrmapVNw/2VHIIoYSuWRWvAdXZ8iYsfPUth2hI9knh1TCVVVT8
9DyYvplFOdHVTV1asFwzZu6WdqKhOiBN/knTPlqzbVOoeOoujHB+ckYD7unXpiRq+fUP4aCD25kX
UfOXczyWhXYaRXs9ATVctxiobQ3bRJ/q9FfskRXbocfmIdUy3Jij6Nvi1m9IHG+vwxyE/nqhhGbJ
/9PgrIex3K4SuUHXhUfH38/MN3Z0wFDt9e1ya+GZp5DiBbfj+eV2jSExBKJ1Vs8hBQsV0eqJue0h
yVpQXM6RZ856HYa3yi355zg/YfsHuaCFbOLaSb7TDIgVUxn1gk1L3Lp6NHk1coGlyqqfGLU1Pel4
St6cITGWqGFEk8ZvOv1P2YB+WAMskj+MA4mXK9As9HuwfMlwTEfVvZJYHMKN1iYFU9HGDbdx8mGJ
3yYuGL4aUN3kCPx0tCdv8cFY5xzRsceUInW/D7vWbXZTPPn32D164lGA5MoNNuI66sZ4g5x+chxW
969DVF3wlhhr+DoUvY/GX6LH3CC2fvTS4DiXvtubc1clDQVwSGldvUXHkvW3xuqcxl1b0C9mprA5
9duNR9fPueWaDF8uAtLxn1lPEP/4UZz6VrarnwJiGUOc5KxU4c2YkL7kiJLMys0UhD2npKA4jeKB
2/aMgT28/xX+ZhERgvOrqiT9YYzd4rgVsLhIhTTLvnfrbADSLSrfPPBoKZq/IR73cArQbDn0oRH0
N1CD8vaFPntnn70yss+W9Coq1TInfMG7CFghn1VpgMCvpXhZEd4LXuPpXLyBck6Xj2Is5+7W9SYh
7gpOffO4Y/8BnkBVILvRxPg4Z9RQhdvHEc0k2sbV/95TOTwgIpQQjvqyGnZ94keMqiHmygaZPRsf
Ej1Ye1J1N9zweudVQ9fOzH9QwzhnFBI9Im9gM7JluhXDW27LNr4zFRdDd67mv/ij1mUXfNIi9eKn
GJQrv23SyCiukLHIDXEJSz/wEO8Yral3kgvl1IV7MFrnR6ZxGW9rI/DY+fjpbtMQ4h2/iYOjgcI1
Iu6YWYNuB6QHZmReL7N6oygF+CJPhkzf4wZ04b7TyOtfeuU7UvM3A9t7IM5Qyyf4YpgjQaTrd/KS
KtpMypqHYjQQjdp1XkmHgm+NT34d9ssNfq4S793Yr/POCYeIyyRY3nS4TeZ65T98gsU/D9QtpseR
g3f9e+dHfEyQUVA8QsLYfOj/GCxdokRxQxJj9cYYeKgmZs8ZTENSh6WEytEG9nxAawbnqL8ZB5+1
qyHkEzxxjGJI3nzgXPRdSWFkX4mICvcZlOEM7svP3AsQmiG+14RPxtsap/aI7NG2BPDJLZxplQDt
WT0EyR/YmyFGDpln4Zzl7ETlKwMjGXk4/PXgztumpMPymsRDG7zS//KhByLB0d4jA+lsR4AVlAWp
ILugzWEGvEpiENGRcd89kYqok1d8P25weUQq5a6PrHg0LPv2FAI7uDUm916ztIofRoeiwL7SrbyE
rYvshl2Rg1ORDcNSOvHR53jHXN8u6lomiTS22VPjYKNfJqo3dHlpilAzmC00HhKFk3NeiUMWNBhd
UIQP/pgP87e/jsbe4yCR0uSCt/R/VR6G7RffqTLck/Ek7cGmEvIK1zXxzV9chidzGaM0cLutjoe5
4Si9pRDKkBtTiNjEAe/mi0DfUndth3Hf9X023anUSQkDukExx5TRUqqpA8495QMo0kWKFTyRk7rz
/VS9km9qv9lh4+w75cf81vGImFkJUWGiyLX9R8WNzDvkSoF9tCxLUZyXLi+eCGCv+W4CdzBuNVRX
aCU4B3cIvQOeHH8lWW+VKK+Po5Ai11Y5jdiFZaCa58z2o3cI1oY9dVqIrYJLMavl3pcbP4RJEyaH
Km0RCsKkwIRo5wV8R9aodBfgJ/Gpk9J0u5n3sfMeouZGn9PkvOWUbehRdM4xiHlVBC2/4Q13IERy
V7PYzSg6fsdrfaBbJBhZ094pufmyrBSMp0riTA4KMy2x8XI7Cc5QM6ZBLufmRtrofqW5kHR3Xe0O
b1YN/RXftnruY4lQ7NwNENGDR0D5VXDUfNuHY2L5xr13gvFqM3nw5YDMpXN1LKcw/SqKJP6bkB5m
IFjT+U/VRA23HUbdi2sYsH0Zpqjh2Ca3dlqSOO3yzl5LnMPK2bsNWlJSXPQyBcOIoqV1yhAvaV1z
naQ4e30ITIhwBA3SVXJs4ShpX3zHZBbsy5VpYB9S8qaQTRV+7r6xMpfbiFBheaxdJTnt2ajfdVq7
HXu205OZ5JCpf8oZ1rp9SL7/VqU4+jtEddegJ/bCQFSl6U3EuaofZqtCzCPIKO47BBwodMCpWQHn
uBHr7bKWsHk9P+31qYnGXh2si95OLkeJestVV885VfS2WdD9EiYX1IEp2nKK0R0ObkzBaZfhgD2F
zJEAREEdjyO5VS35HFqntR/B/8dlSrVIWraCM293pOuXM5NQUNwJ0fWfbKbNeBReFAJBGDU89lwU
446GVk8hB2LawY9ac3BiboJsuJVrl0MzpoM8NxKREfKJlyJ28qXpNlNk4uWYYS019x4TwnoThtEc
7qcsFtezHnIuu5MIi+Ax03PQf4WSM9HcCrGjPmLkxu8ZR8Ogr9VYnTSyEyBscOS5TiCFMxnWJSHe
ujZmogoiFTFup0Ue9U+B9epzENXSgWrrj+vBQxzrH6N5Hf+mRF5xL6xNvOZm7HK70+KKvkZdWnez
g05/g1CLs+F0dBseZ2j83Lmha/FYi6SXB4+B43q4pCuDT0VenuL5Ip1vz3eptmHyBM2eIJ725XYG
NlGfcB7W51XkKl2OgiZSwIBNPV/w5zA+pry/Os4NaSaiIU2TMWrmkYMFC0OPxudQlQceJ84j4cXe
23YTLeuUa35V1OyT6D+OzmvJUWSLol9EROLhVcirVN6/EFXdPXiXkGTC19+l+zYxMT1dJUHmMXuv
7YVz0uZsExBWS5fOVLXqexmj6uIbNFpJzNg9PgTKDQZoSbB8AkrJkAo3WZpAcoPjBAhPNNO2QdYf
cBHoFjox25AV5MDKKjPIY2SvbWAq6yNHfniRqg5NEsDHWfYRcyJN8YFkgIqSShiQ0Tp9rPiBmj0q
PIjIkwJJhHS4e+KAEy8kgqTrkxxCCjzWml1LrWSwm9X9Dbns+40FBKGePgmqQ89hIyFCDNumbyki
uG/2iE7Jd2gYYKCLctxj10TNgz143U/X3mgh6wAieYjjxb0rrZHLf1odA0ep7MSl6e1F/TaiiPsn
gXdxT8Hc09MvftC+2n3jZ+eQHXd9FgzKDl7hStQUpnXEU8/mELmHHTg/nn17UorI0eT8dX4H98SN
cHguwA71LiCJJKUyUTYzcdvO+u3aZ0C9CYYkK4j1gZu/LGZOvW2DEiLcGr6Fandjp3oc8UR37umg
lpabfpLls1zELA6eInBzA/2CIQsrNfAZsyPw6BC+raz0wB45YGc4ZmnoH9KZoTV7kNFdn71cmr8E
WwT/BkqiOyiQOdoEh3TqwyjDeX1DR0614dsm/StVn01XaVvpIwcORCw0yxMYMRdU68adqPJP/48E
+RR64YJE/i5T5w8xzWQ7iwEvyQ4wOSdn0+et9WONmHodR1bRQ5UX/js+j058sVdto2fdck6iouQq
FAQnr72f2L5Ypy/XzMJiYXRTPWzzfIhShCC4ljeaDgBxfJP38lTA4Q1fked4oLDYhzLmXz3s3rCj
JMDA0sYpFVcK6LjyXXDpgn8BPtXHpwO1qj1rO8z0FpN/fYfKb8yufEX1F27OioyNsQ9n0h268apG
EJ4wbft5vkx2TojcJnebjBear7z9yZgLBZ9eP44OjUNbkcjFyBWZOj0RX4vi+6XCA6HlcfY05GxH
oATu8P2BiZnwsHyDOYgjzgCRzicpI9Me6xCp7t4DzCnPORWefxSun15rOsn10etX9B5juJqMfJDc
yU50wQixN4IdZXoeblnbj8gJ1vUgCr8XD8qFOd4AR2OvQaZOhZF5UFSpLb8t1scqdvyn1q3k+eaP
XXfdbUEAKMN9DABX/XMWZmnbGYEUQmFyw7eY/+wzjuCA/VsXZdn4Ws16nP9MVjO2E5ovGS7PXZTX
1k5qc3vQHSegdaCSes2ciiTojeZB+mEZZzlfN3GDu4N+mLqPti5UfIp7mrUr4eDBeSXJwr9DWMlU
MOIVnz4YYqr6ENeuZZJ8jCcYMIsct2BT6mk3MrTgNo1uDtikDrzA/CxpOsIj5vE105rE4arfLLjd
7oMPxovNM3nSjPu3/WLhf7/1bFcE7XK4Z5YYjPuOpgIBRl7TuKNlrMzPtLSKwaLs9Z9S9+ny6JNE
jm97mmNycjhvcbX52p+fmKTYNtK7m7SKKye/h3kZNkzgGKixxydDK3H8RbdPBHSO9SGf2SUmmsiQ
s2imgHgLPXGKVkXZdyj+u/Dh5salXSKP0dsExm6sx5YIsmXjuyPJKtPgzO5eaJzgEL8IfN9q38pe
iPxw7DPi3pBfQ2Vzs5cQBF7NAE8/AZgeEpdi5pytnJnDLNw3hW2dCU5CruKUsHh2bEGppvopsoek
JMoTA06Jqok8jrK0mwVqcCbkdgWeE+xdpm6/Ii6XlHVEPN4zDrrpMqHPbjOM2CufhoHPh+eDCkTn
ChwYA4um3TOAYbsOVPxGOnPIjUzCCbS4O/RGEjzj9nrLULd7zEqs2MmQjnQKiNslMQi3RODFBjCX
RJM1i7MNvf1P2Deqe5swfTsPbHuFkwxBZqP6BFB4RXJYXSR0xTVZSzxlhKI1pT6Tq1f+swECZfsM
1NnFDWWRgTxwB/PWloOFsnmKrUtJiFJwVwh3jc9F4Xc1gCzP/IudXhUfHGXzUxMXYXcmfweb7CZk
QfZUxra5kYmFZpIYzchHXUIsCS43Pc2FRnvGIMqmzLHVhHmWVee0S7u8+8R/uNYPfJtte8Y+Ry7b
UoA/O7FDxE/AY+4uf0tKHu4MFYwNC1N8TknkMMLectGwmrf6VBPL3ZJAREGd1j5hIxWS9h7rfbSx
FbaqCFCuQF9bdOcaeDT4HqZhx3AgcQJ2IMOsrUIGVe1WG1T4iigwPLIlDMxbPYX4T0agDUfpySpL
ULHfMifJvemepwzpThDrxnqJDK5KjjeWfY+MD7wnq2Mu8JjxCRGPnqeMeDy8q4fQKtGn9my8frqG
iOFNr6VCVhB65mAtTXFln+x4h5IT5KyF0TmqEOCb97HnK4JSOIBLF9urH7UPeGbFISDEBkRl18px
v+Ro+V9YV2avBKe2/bGtIuugm4nwETFE8lxFzBufDOvO8geHvIJrFwVr8VeWFgGocEB58FmQusPH
jFrjHFqDICPTYFifBytr7vSKIXdjZOXCNQ7x1CcRhuf+vCho2GzBYr/eh8oyQHYW0hr4Nxqojs3v
ubWIdGAqMbNNI0bFzx5mkHfmDMUHAHsO3fM/YIcKGRN7vWe+/5zfLwqLcFe5UAiQEky1+qjrtMNK
HbIzdMgkZgLJvqXdcR1K7zBx62DKmTQyW7nUgEdxWai7pmVX9SgkBihmF1iHSUAtup0eSjiDLEBW
yl+wvYRY6jFdd6nWoHJ9RjLhnQe99DGfiaxL+jyvPqYmKt19RMx8QZr66j8srY2CAIvS4GNUvEG3
V1Y5T+hnWHAw03VRQpR2/I3/CNYNDJFpuO8YiocbJDX9Nwy6nMlTeiMblpRyLMZmzDNWUJfk85W0
eBt/gZDwFGuBjNARZf/UUZWJI42C8+GPymY9XEb6WKDrXh+NQJiF/AwZNkbqVVwQHJEzZmQfxc85
sgC5W51SMhaenP+YiGraO568v5TU+oxGFPGx4CyGijJL8d9N90zgJCmK7nkIevUUgTLyE8vSKH8Q
psXd10LO142GPRBJpKr6rz0WiNcTKrtoD63FS19VNOZnG6Rl/Q/rkgtvDuerg4iPCGgAhJrJPAHd
rhHzQYGeMO8ezaz4m9ruUBwjpE4MBfEug8i329c59ZHOrF6RYf3NBqI/t6zL5ukCCyOCJI+TaLdC
38el0HrLywgDhEorzpf4i+i/ELiOAwgQqEmb35OpsPBKLy66o9wKnQJMpSkIXiyQkV7SqCj/G8MA
eVkA9AyiHLlFNv6EW7QmvnWKonCW2YuR63ynF5bFSUdia5qIqVlISMRj9uBw14yvfhul3WYcprY4
tLPlQYOITXbPSo1f3JGKLL3W7pxLPMEA3Mh0xS6gEa9yTs25/KXCVhl/scfcfSMVkYfHsAb0cVSj
NRw6D4P+gViCW2VosWg/Dc1QHY1E3J8sdbji58tseQEka34R9jQ1eRFUWvdLobx0m49dBKtYIX3f
Aj/0caIGcA7Q15PYcBQyWjLiB7yUKD67qdL/GBdxZIAJUfGWjtn6QRJN95h3AnRj6nmqea+WdGXN
5ONaf6GvB5VqhbSMCQoJZGOAQZwjiXlq2QdrF/RnXed+d0epZ/gPHcv/D7LeBKxqdMJDGkcRaK+g
QXqb4aQfTsQHYphb4IyljNL5wN6jqXBfwaxHbIgDLFUgaTIH1EaJRnDFgCGPTDf66TOL+jAMLi5l
8vLVrkZaJ0Py5nUMGlxITBq99wARS5AUo0eyFviCFXigtroR9V+Q9+gBib6EASBiicCGqA/voOMK
Yl8Jz/51lKSRHUGe57DoZKmcW5SBBwFWjAz0WNTRtDtzRWtox6qy8DkYdXMMiWjnyWF5gCLkeAhj
4/HWd+Gk3jmlm8578AbEwiC+h8PdzSKSG7JkYZBy4ao70itvLCuEufQmi7HgM7nlumWNoOQ21ov8
mDURTtQwaNF2TLAwHkSho95g56I1WmgDvpTsWCb36Ig51lElCTT8pFRtUtqZmEjlcXqGZkUWBT2p
hWNNOP1ZjjqQd4Jm+AZWnEJ9sEU73POa5utlqWbvu7QqunZSOcb1rioX8TOSQ9Qn6dqHb6OuWrpy
bPwEkXKS5gnW6WZhwU87sAPXGLzRHGfkJpSuNRAoIuJ7U4kpuo615oKGmGG/5XqI75lUVwV3Xl4z
J2+1vmudjiwokCnzXq5Q0a6VLooHY+soS4ZOEq1nlarNz1w81UND20ryox3G0dUwZsWl7U7ufyXg
jYMdLhVS/XikU0QoGZwhYBoOCyfNH7nMhN6wyA7snV4L5Jd5B2fOQQnD4zQM1idOfudPVA+kaWJS
Hg6k/9T/esfqftuJrDRESPBtXDrZsmyhzGb2o09cJXAhz7FQYcLWoxl2FqYUyWhPSNBTe2Stm7oT
Qa0d09u7mew2J+GlBgA19StKvk3Iw7tss3XxVdJ7AHu2traqfccgz02avnC9J7boldoZURE+FWaz
THfrCtoboarV9FeKBkL+sFnG2QsPTEvQIdNLuig3nd6DqqMUEyUpUri9YwSj9sxLsWsj9OhbwAeY
xEcMvv88Z47eKspawphBmP3ClEQt4hi9qGuvO2f4cNn47UJZK5+RocXiBGb79EGEB2ymABnjg+hz
BOtEM6PYgar10RD9FCe4LoBGFJz2PpuqeTr7TWTEtiJh+daP+vPj4jHsPo7o66aTHovoGZoBcwOP
qUXMj64IGC74zIlXgqSzIZCCLr+NUyITMYPm0TEa/BApj4Ph8kQ0ODpk+GMOyX4kRr679BDWL/Li
FCSXlvJqfJ1lT+4cIqdmbveJ0AfBj+/jqNwxecpZsme1144ffpfG64luTc1QRbsYlHqUruKI+Yp6
URH+J27AJL9+JnljeVhUSJuS4zU7YW/Lmn1PQGZ3z6orukDe9XnoAvw60BY6ONMrOTX1pYHKZh9S
+X8eu4kioKTdfFkmIrF28Zp68lB4ED2+Eeg7D9pQFG5tIjBU4kigXVRfC5yNBAFITjiJ0X1Yy00/
TV51wCI444H0Ldvh8vLs+jAM7vo0O27I9LfS41MDuo2J8eRj33r3BTkAPw10iuASw5WFIxaHmbL7
xyj3kFNv+dvaxeK6rmxGF8w8XZahXIga/FFUk3S8ghjgwS5mZvs24poXaAq622tguU8Ull63m1bT
XvqxFvPWtz1s691KQfJJW5RnB7YGM6PwyhnPsQswb0ux4ca7egrGt3ZRtAd9LjTAoaXwj13IzHnn
SCf4iz9YcTgqro9N37bORzk70WWMi/Iz6gi12BDJoojHk8Hw00lBRz10xCuQfItiZuOzIKPDsSf/
ccZDTjhe2I3RbpJj2+F37KqTi8hGHZeuM96B8QxJQZSQLG5Nhcj6QEJD97US2Wl9CrEQrW4BxKvp
Z9L5SFipeYzx9yKwsIaq+7EsFLpJDPGAGjbokBKSuWcx+shl435DsF2r00SAwHWErWI2TrpM/wG0
KIPt6rk4ZdcAM/eR3Akd7Jiedc151uvNtQB7CTUroW8x6z087Gjd/PFPaGf+b94PuLwja6pXnHWk
Pedzi00Cg2qdn/LWtp4wtkv8aBGSizvyGFJxoT5PUUEvzqD9Q0dmVnYik7fewpZErpEAPUqbYxzD
Irlod4FAA4oAIZvHQDuho2nyC5vb5SkteEiPODkX7uYgJ+BT+lyhSPpA6Oyp7JHHraEe/BcccaR0
NpnK3R3OIxwECFW13gLgI3kJqBqdSzEyP4eA7qq82IVTfVMLgyhazK2FwFoCoUSun/GstH+yRD0W
f6qqwp1oNdIhbAX8Plq+DfUjuuANfw7E3p4NayXtbYmXw90RC0XcXtB5NLQN7dwKAwJnIElR/I+3
eKpQ68OGmHZU+/E/hYx0Ot5EARM7ONqFjU/bzxxH1tlH5raMNB8C1jDpC/FwWCzhM8Z4NnlJEMJc
lnrs3X9UIWu5n7mg/nVk33z1E5nZpzgaAFlpFjQrwgaHrQlPYBufcVbIMykEWXruh9F+meKg4bVk
W2Hva6xU+kxWhPmPEGbxB2ZNW99emDra4bsJWIJOUb9upYDIjZbQGu8htWnrzZlxQaVLwZSBeWPl
0ihnBZItpmOVem1gy4hrmjHL/ttXxAMcFiSJfKYQrLxPHkB8F8mI5Do95nz5zq8MJmGflgI1H/Ot
3lj1MQxdUeFbdbz/aKIHtPuGr+icmoDg2K1lexP6SI8p3F/LLynAI949whHSUYoT8Cu8xBZS3vRo
LzyU5xSjK24OB/EoJ5IDfT71hdeHBLcS9ZEEKaNctXUMoFioKSBO2MS5ls81plwuIZHmVnDtwTFb
F+68fN1lMbD1HcSNIHi27YG9M06XudiLmZ/4HnU04iw9+vIUWFbgntbQr5nJeQEurRlIl0svY/nD
PhvC+p7nNCXRbGZKD/C4gj0TTk2wKwBjeXykLJPNWeSI8JgR+1H41mBvgBFXy9BlQdypT1H0zs+A
diZ+HTEmAsJnQXiO9agI1w3K8Jlz3iLRbNGMWsEStHdz75G7OawNMn3gNfFxZElFjL09uRcFMtgc
KDFptnsripguYmlptn5kPH+PxCCsP9yS1ccp15Tkr3GO6nyjpiwPrkRLIIKGJh0UqAvKJshfGMn6
NO8Vg4LgMA1QuxntNjcmReyDZgWVHrK72a6ZRc+KZJ4Q0xcEVl5zv4KoKvZM0tLftoNPil0ROdq+
mYjETBpbs5CiRSK2z4S9+bTW2XzmoQ6sY+/3oXdlpoaNDylltZXwSf62qveQMwal673p0batTYOt
W6MtDBg0rWgVqs0yC+zypVJG7xqCbmJyrLy+PXrdGkc78JwEtIDl6jGFz2QhnTNVRa+k1fb3DNRY
mMQ3kf4WgvpYEwaE0pp7p3e/wpLU9g1F9AIkNPURMJL4Re8HfJ/QnUik/jclBefM2FKfHZyFMcYm
ReaA4LYm1OjQxB5Z8zg+YZ86k68fUWRH9VvIMO+WI6ycC7/W4nJeIiLZVmkMctN1gfbGdb/UXzHO
9QXkQF/M1nMwtohfCgV1BdsvKo53CL4BbEGsPOjwNaKBYCdVORaXlGBnpLmWl1eXpdde+7UGrvJ+
+KFk+tP7zhDaP+3IRvWIPT2L9507uvdTRFeDBzzPrGSuoFycuYVWcJQUhvyddtBazyXwKoY2az+s
04vuRFehCVcgCM4KYFmwVz6DsTP7CrX85E41f97QprBn9DozjUxTsYXbkHsMcuwmy0/YqkMLJHAf
og2dsllcLCmCKDFEEPZ3QT1jIYkZzDFWLrys1USgcaLCtQBFlyd2JaP72y4GLVNZNKAmFYSvDXLf
8FI6aUaQOIgbxPBEiNMpI5GC+Hrrabp5DcuDiZrS25GBwysVjFBfQCl2wfzC9DkCNrTEnPjwTCyd
mAwlGwrY2ONu66Ys/ZM59Rw/9ZL7+K4ya8DnE/Bn44cyUMv4SiKeLJ8CVDs3zY6yU2oJ0nKwM7Pi
PLWAsGDzgerDbF8uRQDiCpfyPjSxQxMBtbhH7Fek6aELcpD9G9vwOd3Eg+uk/C3n4MojE86T90X7
a55E4LY2ZNoCdwJjs+AsWC9ZtPaWh1w+rJwXIrhXErt0Dcljh5ex4WHnsN0QrdV3BxUMQ/jmxQW9
JivKdY8vG+/DAARoQgzO/oadlGa3X4RO+Mahi0YcK3HAWyZDRSgi6K3vcQ6dvzl8OdRGHKCASWOG
SIgvhPjIGcfKvY+OkHxy0fvfpqiIrqZAIR6e3pO0ybQnjgfYCZfoI9og8rxcu3UfhiXwyVUD50wV
2Y0hp9tmSNc5wocuAUA4VVyI3YLY6RZ9EvjisEJsfWX9zHalRWldHQIGHYjDsv/nIkPxwyuipCPO
nnHiEh59QESzbKhvWBtOxJRO0njfaFPAl7BHw3S4REzrQa8Ofn2JG+nvXUYXhLsMdWC2FJQO5y2J
dOjNg9KwilMK+RenUg+pHc8EI2ku7TQBs5H9KyYxELvYzcMXGb/uX1WQxZfVafFLZwTnAmXi32yR
JDzYmMZPeJrw2ZNCXlq/nM4I/NORh3BH6Uj+Z23ZIUKzGhzhXdd5AOo8Vw3tsTBoZZHGQS6/z2nC
vxsmWOU2lGH5KnrvwSgT1w+yNM5dGKrKJIv0XZJilhCuY7xYwj0OgfFgf7AkZFIOB6LgiEDB+UL3
PgV7Nq5rAWFdUfzU9VJSnzYjVRfYv1W3+DEbukqwRcgCYdq31VPYO3NxVc5a/bHXzrN3TYPhQfGb
WTRDCV39+lstKAsPzer2JkGzSv52pugUzzYDwTFpQ7vsN1YVdAgh2kZ8yLnSH4M9hMO+ibQd72Rp
W+6ly+L0k2diHg6ATf3sY65d2vPQGhmbh+ESXJuFTmMboQIkK9r0GWFPQ+os3Lup8xpHmoi6Pp7W
+V3iZyM+N/bFXUfOSbOFXEI+KOMw12w728vf20Xgx3IruBkYkNg6xlsT35xiwoxjc8Vx0lHnti1a
nsVexEUsPonVPVZUaBlRpgQauLKhInwVWAHF84wxq7gQk9a33wzTJ0DRMsdAtfAkmrR+ph/OPuHx
MXLDoMWkS4Vp5iV+JizMiVmDBrjZjgQPIL3rAsByicw7a7pb21D1yUI3VLzM/iA5xEzox9sY4RnO
wpnhH5wznCoG8bEc0trjUFcCI91oKX7Gm/IEqwpjV9hQPOCzPWaHthuxw/Y1qQpA1IE19Sw3hqxk
olb2uHqGXjOybItAIf/VVmQjGu9Z8ZV39ejanTjkxJro9YoNOWdNO1j47+Wj0xeDvacf67v3pRUr
+V2u20/xvirSEWN5kGNaHgNMz89N7yk+WFBzUCiQHivsl6y44+UsV8SNe0NoTnMdojYI7spi4ny8
2JnXka+CfpvYkW3HOecBQuh9dWBZr9Qv2ynjf6bsTct3mTconAlCAZ6Q2CPRtttS9mt7JxjhozFr
mOvCDYvSCX7UEGKXnxms1we75Y+/5DUuKJhrLDCQ7/bKt86lYnp9WEWTF49DjYJzwxhg4D9qtM6h
2mUECKCEn+XdZJvafJVZ5xDDZi0ewQ2ibpO498YLiTTe+iIAz7nnfq6hRVn2ModYJCUSvILClBBR
EiqYPLTBQhHsDXCZDpqlwh+6Io1joAptpGeUluiruKRbsEAZHCH6K3CiZ8miVSWpcp2VrhnG9tYG
+QkaIRC63U4dyuJt7BC78CzKpe/lZgiI0L3KhYsLEdgEwenKUiJQz6Xjju0VwcEyvvuanpiJZ5Vl
W98yeAld5LnATIJu+pNCLc7uxzyd7lpbyVfE36I5uoOjcQJhERGMETpCbRaX+rBuHSZEnd0K9kPF
MN2VRgFGrnVqUKAM8w0R1kGO+mpLNLOYg6rot+L90jtIo0FNPAuF6GbKIYshUBUxSHS+GC88uEOM
1ruAzRscl3gdWcJRK9YJOi4iUWE341GKi5jQRe5Bija2Mrq/ms6heW8H6NIE7hoUhRUBLPGpmjwV
fdoMcz869MAoYZDmXPO6LNZ7a55F8w1zRBaPRCBwErD31ysicVnH4Yuiexu2wBf0TzdaFPKdT2Vy
RCWffqIY7k/gy9Dio5YTvPQ0WXdzM6BtnG6FGuGOzKFeWUMM4QXCLm4DgSTTTvRgbHNUqA2c3dDY
U/CY8/BiE6tBftxbipCHreHa+40kInuoo77K8UUyctxIOwrKrd32dXzmiR4efZB/t8AG3X+xL6nl
1g/oEECLjMvZ8H2LRPuMm+8G1AZoOYDRThfZ99mqjr5a7ebv6keLdeZvCJuXwh7MI/mvRtxZjvA/
qAy9pibD2ZTwN8E1oDhJ+nKM7A/TeGapDnwXVcZ6GlOhz7yRoNPvPndVSpBNWL4XLFgJW6t4+TDz
3YjqL6wx45yleNxOb2mZZRLPvSOxVsLGq+29T4VWX1lKp+k3L+/qQsdlzY+iYcgzsaXvvBn5p0YT
mozrSYYNXACnLH+mCoLn7aykLyp9x7nBTyo/dLZOVDPuU3U6oqxUReENL5p/rE+VzynMGco82nvt
1smc87iEyTBwt5B3U3YSnhkpjBAmcv/2qFVl8ENz5o0fDXbTM0+YRls/R/i1SN+gPSRW3QP7m0El
/sWd5XvHMCoJqs9B3fcfNfuUntwpvnXc/YuN/GyAObh30I5/+GTG3yNwIDAQ+NWo9+SNORPSi7Q3
DEjCZmJwFXnvMCMDgtvq2XLfUO573UEjR7JP1Q0JRDlFntFz4OPyUXqa62MNDT3flb7d4wZFMnfR
eZ/FxCrhvdi5Nn5AShcrPYne4Dwa17L65SWX3xrfO3jZQLifbJVIp1vAJMaHPHCIbma31n+2YWoT
ZDuP2fs6NOoR7hTz7A4PBKI34qXxfXTe3P5SlcX6X2W53C+9TzjmNlOyMGcsJ81zG6vovxweiSaY
3dEREtkIVFaZT22VIBg363toPOc0kpLmJpZL55dMzGl7FjtcRQfWrCkC4VaBTSla33vpIrlUeLBA
VEm7vlVMvd24rDNuueoo0UvDEJGw0VM0zYhtmn5umn0xmUBuCWxHip6CaCdXGPkxqb+mZ5mcx1mH
cEYWTDThVSJxpDazJZElytkrwsqtXeX7/tWpLIUSZHXLB64X9vNz7DjA5WXos87vTDCESWFxOu2J
VTHRITXhDRZu8NdPH2l1ww/VMsokah6BPXPM9PhT2QUctgiiEDZg4hFmXAkj01THbV5b5Dq85xRy
3kZjXwEji2naGZ+1ihEJbFDgr851xmD831rADk+k9qwqaRYmPCASCMdpwLxlLzb4dlR5Il7e2fdR
QQMFtCBEAmoHWFrYHcLeUFv/xnIoLl7TxdW5W7M+P1pB1l7bivhsrIDDPDsbU6wuCd4es57tjM3s
y+Cby85FAKLvncqhvCgh2/JmrI27qyZKQvxZfIcsKty7KQwey5GfPDaAujOsC0PCVNmHdxSU2btr
Y7k5DA3k/uYE6bsxXzOOAUStxo/rg2Ke9gwyMCJetKRN6ebG9r50OilzJfeHQE9UsxCcgfN3BIJN
WPM3Ue707B/t9g/ei+hKYC6yBhfvx0uoHVKIUVJ44iGyGIUNJ3sVK1tPiCzqvrX9yQV7Jhv70V9N
4R58bqMYgbjlVbLfq7mq9YA0nRgFBU0MWSEVfOtHYrkQC81CfFPboTdvwDNUFs0Ki32WiIOI/uKV
ijx+CFKgj6h05pDQYwS7m6YYGT/gctTwccS4YKIu7BGyfbsEYKU8uiV8eA0eGCpPcxf35HPvPS2i
M6iJ9HcOYWxuVW27/Sd15FySbM9Z8eNAzXiHa6LICcnaf6Gc9aH1jPuOUSP8l3Mjk31h0xHgHCer
i7jz+xjFAdCFATgedhXT/Ud/PS9HI0r4fT2JIO8otTn0sdlxGw+pYD8SDg5TmlwHfnqBG7x+o1VZ
fzBrut9wjvllnIhlD3M9jHb7EGHRLVsHK15Bust6XBUlQ4LLBENTTCn4SVC0vfLJx7E5Es2hbv5B
mvMHpsll8IimqhWIX6i4hqtfOMF6B77QWrZ4CENc5mSqAAO0byAu2dIl8W6HkAIlaqvmd+gDPZ56
iE0QD0K3rC8pgCsLQjM5Kc++4E+VmxStJiNiFPgcnz1y2ytE1wqz4SzD57WfiN1AvF+QY61wu/E2
kItccIW+ub2w/mKPt91jCLBMPJl8Srm90RiQooJbrdtKt2nK+5vm/Y23hICZsayXBC5O6bCgXaqj
Yw8VDOsqJa/rDw4XJKFT6nhHRU4Ka9PSM3dBXI7eqSSaE0gbNT94e4xIxK0UMcv87t2qy4ZGrKBr
JtEWm/zOnRvSdzw1OxMgtlz330Y6Mty6gz2tB9a51XKOmGuxkQfB3P5FXRzzQZS8391XE0AWPOA2
cPX+lha0vPuVNU9JWd1goCAviBdh2TWk8bNb8p5TuXoBTjJM/1CXCFZLZNWTWbspUbBsRGcN8UOW
UU6dg7gZB8i8KNHT/e06hw5TE63leNNN8+razmvLEi1nN7qMbeISt+4kKzGd80tNJZ/vAWuJ5y6D
xbkRt2+ZcWczFQdMP1XMiKPjRK2zSaMv0o24EyJqjoRPEl5Bi7QOR0g+yAdKSvuvcgmxOMSctMcZ
7Su/L6K0Rwg1QfoLjKzAUZMFAyVPKskGZOm0XNlqEGWR5r4FDHP2QXdFHLlv2lmQ4inPZotqAleC
bpysZSccd3Af82VeuW3w9yMRQlX9OuXOgj9xLYbrLLieY6fX8T73bCZTrGnbFf1v7ZF6ixJEPtNP
SKy9uIv+Rc3gDhdCBzThBaZQd7z3TYhaV/SvyDWI/0blQf8irUqnEAoXle9U5/sPJdvDFaAmNtJC
Dutvx/ue0V0pQMcM630bLyfrPzuGab5JYSnghyW7IDzixGEz3rozEL6B9g8hlhs75cHl1GlPI13Y
vJOgl1u1Z6VSODu+VxsLfK4jNk61ctfdwHwnHreyY/8SHNB6TJyPooBRaT87VUmXN0jfsg5T5y7y
4Dsjn4JTsGHgUcxQjZTWIt6U5+uaZstCn9ALZk5bURRp+M+sdZ8SC0WMB/KzAZJeCxgb5ZU2I68Y
k9X6GTnjstyXPaYrnmW4tp2aey5TohOurEgVA1HF6XYAm+D/sPpgKG3oq6fD0MKgPyGkRHdVVHAW
Eh//xuvNHpZzP1sD5ol2Hq+lRYH7qhg1H6VlnInZcDZRNU61gwRws7YZ/iFUDtNZW1wYW6wxHJ0E
sLXZOSAFF3r9GGUPzNqBAmncO3oXRt5q3uZyIkSFsiGHV5eRUPkZVaK+xhl0A3KZ8dNg40YgPrle
wrCU4zy1hujXQ2YCIm9A2bsdmZczYmhz9bRmI5EnTB6iM1Ec5DH2VZpd7MqK4vdBKHWsCQWpNkE0
I5ggGmxBYxaTG/U/zs5kOXImza6v0lbrhskBOBwOmVqLAGLiPGWSzA2MZJKY58EBPL1O9EqlNiuZ
tKnFX38VyQjA/RvuPZd+0PSbFPURiKdjbtjJpv4TNCSQvkzp9V1lC5KrGhxr31tG1x0hqzQyFBfz
wklV6QLkyAvowi0ErQa1lStPbbqCdZ084gcogGqtD9Qvk7lviUnalzTo/j4Bz+HeDDrou31Psonc
zROQgkORO1Rcc2b7+XmBk/bdJQu6O0yKkDcJCvzptwQTbap8ON9wXIhYObGSyrZzNxsIhVlOwc6b
LIlXh5vVJ8eRfQ6LXr/jir5rUZn4Lt/G0M6nohiGP0O+jB46J1KfL1nfQB64t/tpyNobHLWdnk+K
eL7hqhBOaaPu4Tp9s7sWT0JlABQh1OoqvhrjLOw7O5yMIfJ3iI49bcwHKKdiRoewduuMXBPoy3ss
yuYIX6wSvyUS8eIJqkfc3y2QsYhnhdsPchAIo7qEpmYx5juHhTSzxQ3+Aio2nMS7jkFb/qwqH02C
T7q2Zp2fUhHn1O64l4pkUHc4KQgGYgNwIbdspA2tYeMMbBmKYh4ubpaqIOQuKxgodpsDWWOIa+vc
ZbyszIJKZudE241k36Dd5fhnX16uLGzjvSx1TRvFUynj/OCkxF5CbZngDz8VlbCDC5bFGpanAOE+
4ovOa6txVxBquSYHGoxSdtG2NsEfzyqLNOpsaxt+tUS5FVGJTvkOI9rynFlxbna4YBn0LHTxOhxA
Gd/WDCSfqp5CmY3lYK5c7aLd9LDzPyVWktHNGKLaD8Ro5mcfKfV6bEHXyneLbj0ntAVNUB7OVp7A
+9uyElDlMA/b+yYN8tyQl7uErCscg2hDuir4s2XVNH1txeIu59UmuedZa1DVoCAMnCKANUUZs0lF
bbqOuypukboIP4PSJlPmxHeTj/LkWsOWY1lYxUgnIy48Tx6I67Y0GRcklTd3nIKxRO+ZeKwm8dgL
hJ1gRyd5lEzatHeCWQUjNKKJayZn57CLhOeOxC0rv7SLQI0jk8MZiT4JXGDVCgIdUStSDKTWjdUt
zno71YnX/mUiuDDCiW2h8LU3TmYfa8hICPhKvO545+FBb3rco8wvko/G1oGzl0u6JNcOFJaJvEt7
SePtbeHO+psilFuopQZRPlpBgVUhahGPLFS8Q2nf5VlwsVXRAf/uKyx8T6wkXfnWuqMF38ORs53d
NGLrvf2yQHrZoyQupm9JIyFj9q0p2Ix+5gb27ljpehUyxyaGbpvR5+k7xApKIHbK8h4fXrnO/R1G
z7nYcxiW9T3sKInMEPBdcpN5qDoeepsu+zNeBpBQe3uQS8xeGcVnio2eTY368qgpnIsqOC7fXK43
7B8To6yrQEBifltx7aGOr4ZWZCzfGhZGxrDfayMHP3ewp9IHi8P/I7i2j2CZNpW8SJwPbBbZs2T+
sWHrPH8OUts9pt20tQ6m6ZV91N1I4bwBC0yBFPkkb0QDYrGASCwdG/BsbkWdFToWySqswFO/uUEg
HiRErmWbZOuC4GVOzoPdewKkV6fM+tmQJuwfZ6nYk8LpxbT8XuQUz2gynTSJZtm0Kylyw1q8D5It
cGQAwJrQLXj6kdf2QPKOhoHUiCiCqyC+71U891cInl1NLm5H2q69WVlwwJMAXJXDYZ7dY5urTD+m
oPfpxTGNqoNC9uk+rsJrk1O8jdQmseckTlQIr8JaNovUtl7s2hT64BBMuXLkIjC/HdmpgDfxfdEO
x7VNJZXCkIPCO9pV5lG59CAoLZ8Y8YUWDafF5mQABlEKIdgPKHOg5AJrOADH6+riVEGAkA3uDM5E
UtVm3+a9JVIoF7uVxXn7XozjqF5Uh4qWHKZeEVdkfNIwwyY3qTvgM6exZY3MQCxoIz/Hd8I/ZGnx
WU9rUYdY8QazW5JYyPdCp32eXvPm+C6e6QLRPgaCmoP1i6etotHeSKC5TUQfQzRTbNZ3Ou8UXL1e
EuPAUmwB/gTLCN8BfXPL39Jzfb8tTEDcG7YWhfhWNap7Wo+idLpmR4Ktchfsx6hmETHjSBdI6qE5
+vLktsnkIj9cWSxcVYp568lInV2ckMLlbCdBhCgsjDXo80Ym/6GHzONPSTU3/0X7wPCPZCNHT4Sk
dBBUJPSWgYvPGOtpJBuD3koannppd0qBqXaRLTOvHoV60C50HXKo4z7urwXOENXeMc2G+reGeEEz
oDw1JuAyu/PhCJn8Dnp3Y/ShAb3WdXvcwE4Fc7EWvtAhHH3c0ythCAZNu863+VDUuV++M/gO5mu9
5dt4NHVPWEWVBJk50K76JCUBwkwPrbCJ5LMGCcSIsQX2V2OvK3FLF+zomXH/OCMOTlF39kPlAA0z
Wo/4gWGA7atJLeeS3gqNKB9PFVWo2CD0oVZgYJaX2RP62Y45vzcXRB11tA1gEkcKg7qm5o8sE4yU
Rswv6NbSmrg69NTObnBX0nUZ2HjryWfzJyJWWgJBRZ4GJ0HK8icHPEPGKlfypnFHUm0RW7x2pXCm
vYCiaDCLD3i6JBYSZkpejIoADwJz0XZJ5zOZUfH30LjkK7derIdvRCOe90FrY7dYdtHFhQpxC0m8
cuvMI5o6cnCmxYW50ORD5R+Y6wFFLrrBChuy1lj3ubM1s8zjMBqiFqefwX5CnvJnoU1zjWIkB7NX
bHRRNlU7BVHpLVg/EgeLm4ZRio28K7LrYeib4BoUw9zgcS5RtyVE2Tt7VlOUan6SkGHi5xmPlG81
OZrOZvE2zkMTEMBi6fTNGptsO1WAHAeearuOr3n9EU+Nsx6/UraOL6IUCytffGjo5+2GeriWyD+Y
TVEnMBSnYdvpQjfebsFEB2piVTz9FgxU8pYCLnwbdID3sLoUInuqG4UAhQYlvSJuxp/vEZDn2XkI
vFFc+0u5enuiItJfwyy1RhNMD3gL0Lz7nWsklx+qTpjK1R6QrQj9i5sc2sK2/iTaK79HfOY134Y9
/JqsbcVoRQhgFRr0X58gZDD+E8zLCqGNL4GcsxLdE0blyjlvRLl9lYlqGwBPIMdR+bVbRoRgYhzW
fLm55mAX3+OMMgw8aRBsjwRppfcNHKj1GFeV14VseC9pNo3wm71PvDOpM71fn9AepzKy2ybomIEi
fXwcHXZNh7Enp+p+G5nsP7OtIpaDzydtQkbDsCPRuBDe7jVZfkJaDekeA1f2Irsp6a5y5YLAIGoH
NLrSlrhbkxkHMOmi1dMs5NwcKrXampClQJKmNxm0vlJlw3NXLwXjaA6eQ47IuT7qrEnutWSZfZpd
5lsk75QB9tSZtMi9NXQKiJRMY7FzfUbO92ldGQVtfJKYHIZRM4JJcitUdoYVQTBW9c9MVZazb9kI
mCbjSxqDOsHkQwx0dweal8QdS/k4T23kQuTUYpEhiSJQ1rHuY4IxCrQBBfNmia4JcyGbZ7JFrYdG
L8AJ4dvk7g5xWoI6E8fT5WTG3HboFC/uR5xgaIv82PKeUBrBrZ9qkzx2lcj/SisXNzWDcUZv/wnr
sgIP+X6xbZcjEA8+4sRqHcGwjznDM4i89Y0HrgKd2DgItpYYvgNikMCaFRd44XgNc8BHdjZs3Cyq
qMyXbVP1+oQZQNvwm+w8k0ZwmSzhAkQSOEviuaytGiOh2m69RuOetDeI1LBGLHn6Tom3KnK82uRl
wvPhXRkvJfQKh0PxWltj+5mTH/83h7ZpX13CnF+sHullyF6xvur4k7IoxVLOgMYmcuOlsYfgd8LJ
+eQtRVui+OK4FWjxe/FSQdVtzwTyzAc2fXzKOvbJInRbz4Q+IvSBSmb1Dwv85/iTQZWLgANaWXkU
Xu46J9Hp7GsTYvurWScRujht+TEAcIs7zyqFPlHXrSwmA/56QqpFgmWVlyWgrRXGjyrkHqR7Jd5w
MwIUlOzDeVKYlDQeBE9ZMCUjhGm7MtPsw+FCcH+LuGpMznyDLtxmGw10VAuvYLXRBvRwi1XEcLoh
2drXI17GbDe5C/4qbtn6bu0zM2NTMDZ0IseuI3eDsnOzbX33e9LF9IbfEaxOYOmi2PsJRWM4jfal
J8yS9k/H+Af2ScZY7b225uFvvwkM+MFoyENCHpIrfV06tZo/ceAxkF0bS30mZuWlnBzZsV9BkXlk
EAC0VgHlO7BMjKGIEUXDQ7zFSDR3qo6TLxsBTwG7bhvck84I/t41QHg4S1HIOwdnanV9O3Xaqw8D
TZ0bun7n9c+yilmDq4FkdbdPJyI/SHa9vMD9+GISyCx7lqgXvCASCvKSKNgJVIMJQ69bk19x3HpE
L6EZJSaKJE2dd8Uy2LsZCAdbXmoc1YBu3LQixRfJEgZoawb148aWfdZTUJLuUvTUw2qMvfoaURmR
oUAomq/c2phFZ1T0z7qRxRvusuQzho1n9vXKzY2WI6AvHWcft3sm+/u4pTgMk3QGot6MffJOgYEl
CZSTYjHXxB2joIQV3s5nqhajs9mmyPNdorHIrSqrsJA4/xuJFo3eVVryCekP60aVkcu8kNatHypb
uX+BCMxwz2XvfpQpapLT4hn6YbdB6oNAZPD3WQrc6t7FSlJwe2eiuLMF5r07k/XehYwKEwFjlcZx
HpWe3s5A2BewhdUCRlFUQetG2WLjgWlNMcjIGboJXCbqwvHUzc0C7AzChn20A/SB/FYVWUYjeJIo
xWosdjg+9PRoenqdne6xr141g5ef6qmxx+u1Szt44T39/26j8/H2qTXl/oFzfD3TSkgEwrM7K+vO
SKwZ/knEdDt7TKfu/MpQNBX3VcsW4QerDd7t/eS3AEgPMwLrLLktEzQS3jGbt3IY97mPz5RawxvX
Cw/B2V5jfis0J0sQT+QkTJ77y2pmFKzZlPcB9VmGk2EmJHgAEq7c0Q6BZnNMuo50q48uLdX1NOIm
wG2ChqAiDgrJcVSscupuUeCtw2Eya4OSEC2MxZTetojcEnDA0x4XOzO7J5a7GCQ80LndrlgpQEE2
+E7/qgqEGkdMuW1zt2IUtXBRxuCfQ4hcdfpABljmMPLemNYgt1nRErMx5Y/K+KXIQtCJKsPCkpu5
NpyP2WnjnEbgRYBggiUZddEZ4chIAyn9+RI5oALODhxwZbh5YvmVbkEvMf8OVX9AT2RXexsp4pOX
4DmL/Aqi+JWrrfJXTlaAcxu3iqqVIQQ6U0b6vfzFOG76Dnh3KZK1NxMOuChuZ6xASrAGJMI25IG5
3AJ+01VH1Xqzf2ptZsqssyDanNjqOMlfgr5QQUIvlOrQtCm6bx+/b3oiS2elhfFkL+prL53G6S/3
vJPdwojg88rx712YOo18di6F+hMSiCR+Bjp1WSWuINIJPlt5og85BvL0YDbIX1x1iXZO0ktQW1K+
Tq/+mq7ZMUmQLO+6YcFjRheOgp3+XTBMSW36FUWtCKhGlboKc02xG9ZIk+wnj0aepUJFqHp+n2r8
qlwEEKWKDdAz1RAQSFgOWns6lKpdHyh+HI5ODSTqFtaj9z3A61hvZsfVw8tsC+LfGIZ3KId8yz9X
BcykR5NR8761GCjUyU0YCKGdqg1O9HSbd2viWdNrmnq6uWoMStqQkWorGBN1fXDvNssg9kwoBVcE
QZXNj2OzCzygW/NAnqZ1yuzTBev5jNx9Ls9zapiVMYMJ0DwlaDrlo4vy9H3CHube9uQXjwc7ps4A
qeDwzqwFX9dhJsP9Ao/oF9OFeP1SsrT7HrXJF5v3rgkvN/otO3Fqs1GxIESPasVt+tJWev2gvFjn
xy4gyjlsZwdvqQJ3hoPIaqWudkjP6/Y2oVPOr8lt8PO7tmHrEwXwDNlVY/2oGeigLHfxb+IKBMXv
uMBWmXxrsEwIsdouIDQA89pw0yB5GftHeAwb5Qd7f7SLnhHwUlY0VRU3TBBbD5my/b5/ocUwhJAm
dlKxerK2kUiKTsajem3xqywwLSYs7Pw32g1eRx2sw988oHM+4YuavBPTOTt75bazrQdG5SZ+kkne
DSeqGTIGzeK7WMhdm9uk8gZZPyyIstP9Zdljn4SHBW5Pxm7/QhvNHpslkyCNJJa4z+PKo0al2hkI
nAV8YfWojeSBobSh0HaINdJXbYL/Zq+8bKi+4BOAuVhSP3vr4Oece6u1GIso23GI9YjnX+VFU8ff
OYzLGfY1pHSZGPUVk7w+hD0TaXKICov70w9m505hOIyJZedZjS6Xl7qMW9Vr4EAaYtINNorNXwOl
Bn0QLM56sPvTNovpAq/q8FeJAJ0nu5q1aGEMaMikfa23q9jH2cScawEh2c1adPACDck8AyqPJCxG
lCnVmgZ9xFCOjFM2Ih4yTfTXQJx5Xl6XlmsRd2Sf/BIp+BdG8sa6tfA7YFoaeJlCVHgU9CjV5HwJ
4s1+I7Ief4gXQIJkobtnjdxmHv8TYBlM0a0Mejk14F882LiRPSTEMYtjbH+RF0+4ItF8o0emDtGv
hSryJurQ2L8h5mejl6nFkDaL5fAdIY1DbBCJKmflETywn5mG/x63y2JncKr1rucBvQVvyCCzLBo9
vUIYLT+2zRkudDUTW2HqT+4j1CDzZJx4fCe5sv5xBll8xqsfXzmOmeA5tqjxdwt3OI439EQfjpsi
t+rXrm/3hE4F1j6oyvwtmGpoeDai5/cMy9qzhSA+RdOM5iQyuBfvqpTYrF3QN4iu4Ln1X0NBkcJy
3SkecdW6vwPhOj9Flv1nZtM0+eGmqx5J9qQ6AQTTLggIRHLMyi6p7YjHjDNxQW9aRKyOq2uNHBMI
EmHH3Q7ZInhlA7m05sDrsDKusiPDCKck24s85kwjG4VtUaUVfiFH5py1W77inehSFGs7PQiaAho+
q8TcJ5ufXraDCsnU7L8pr5ps75jaz6hbagCeee341yNKQ4GpSrL+1k3L39oRcZPRWfhBeaXccsRj
BHVxIjIKtaoWCFMQKebxfOQgqL7N3MlPy3DWXtjglXU1tar78tnrBQj3qpr814AB/D6xgGDtp012
d6Nr62fum0SdyOMjyWFFLAsXo+Zz2k2cqTRwVub35368uK/MnJTPfTcQTelwV5Pr27Cp3dvsWX7k
MFkvBhnwaeta5x688gW0A6FpYFFWpKhMuNZDE+ROdcziBD/ampb6ui+34FcNEGMKJ5AOSBqbBq9I
5kBtQPqB0zdgDfhgoZTpzqbSztM8j+ljF9vcg6gGV6gJa7LcseeoYXSgH3d3KZyya/x926eYKcrD
1CXxeqcWGnHWqjbmWjkvy28jVpCZ9KMsO1lU90iy3VqGrFKrs4fCaQ6n3hsf2aV1L3myNrd5TUjW
DqEM0zJv8IfHEgAks5nEX37sIkcwwvpLHd1iLJvDKEgpP1gWOfQhYnNiLHW3bH9wUnXPup8TlCPi
YhMeZ7uuDtRM5Jrz3jdzKCxKqX3tZZsJTaYhXaGgEzsGe8VDXoj0EweUz2DINF4WYWfMnwJ6Wz/k
las+Jtfyv4J8nPOIJ4GkrJau7CkA/MOvYWPe2bM06K6Dizch3JLKYry2tcWvPlgRp1SW8W6S1q6d
Q0DV1O38IefwTHqmR4QHcabuAjhlb/2y+PiQFd8/FUPMo8FlhiqIswFM+9Rm9gOJiJxTsLnsj4Sd
NQ9Vw3JoWMfyzZuc8g2GS/0+ji5qSlus8oYFQ/4S1wos9Fi3XnWeq7w6lgvgv2hhmf2O9obGKCaq
xd2ZDeUTdUNOyes7DRBOB4l5egL4wEZ8wOk6n2VNB61jVN6Qnlb2Wj0vI6SmtqUUIN4GZZXNvP40
zzOVP9e1/0Wie2/COfH6t4qG89lVFtHLuD40HqCOvQAWoWVvYb/6U6bpfG80fj1Ka8ejYJsruV3U
V4y+oMuVvyyBvGuHi1QghEySwEQMfIZ8L1D+oN4cGP7uhim4kNjZrjDQaXz7t+b9ZYuu6gIKuaHf
3SV9Mo0h86G5ZRnO+n+PWgL0M+nGxatH/JfYbYUh3LzoBw1hbk4JieiGmM4rgSAmDxVH5Z32t+Qa
NUy7RKDw8+Q9H1L3J0PfpHYItwam6eWI86JKmw9ajvJaZOaSA2BsQMV0HIkmY2WtX0EA2+s9E9oe
EAgyrdt0WZzqbOcLUBP4HRUXoNMB+cy3tW1OdZ9f1JbgKEBAdb1I9hYU5vkaaiXLQ9kj62ReYXt3
c1dZ3xMK7KN3+dVBtyYGvxy5pl9qrWwk73j0MF7M3kXnWvTgCYO87Z6LpfI/g34w3KKcgVhWwYLs
V+FIAEvMP2/kJCFu0pdB7dHw00oW66wzIptMV4KyHadaSEGAJbcDiWAEBGnHJ3YYJSw91YY2O5xY
pwFaMpTudGVp1ewgKowDe1Da4L1NI0TemzM4xBKVIrmqOYgYFRMc82PNXHqhBeqF9YaCB4T7pV4l
2qacnDmnABu6E3SHVghFt/01ghiEPsbC/IZVsE3fK2Y6O2Gb+rUkJDcHtd/Ev9Hn4/GME8P+amRV
ydeDudwmn/CSnbnoi9m6pnNz2uq9L6s6vaaEkPc8AR1i8DZPP/EjN7/gVDJ1bmOZVFcJuA3m8ZZg
NJCxOhoO/ayb55i4HIrnIvFuJeYmWDyLMu9JMnJPs9qQfZTaTuLvZ0We/U44VYuch0F1ZNhsadpW
jJHo84f+3lXOjFHfs7pP3nXCMZSKm58Fsw+5sigr0KfKKf/QAXZqd6KPPNQiBQqFIW98DMgeYt6Y
N/UZ3Xo7M4TyiR+7lJxMOfzFeS0hzrMGYTsM0iwJfHTKQ4E2cMImTGIBa1YuoS5FWeu6Cw8n32J9
t4Dc/kogFRF3s3VZF6ZjkfwekI4uvK/1eKebarFYWPCO7pxiwqlSuv1IxkEQf/NcM7yBNVwzSM/F
Mwdi9ZxsdV9H3jisf2xsFo8sF0YvZJTeAfuGiHXHRvEiUyCw7tX3V3MmplaKcBsCcSFSxeAz7GQu
EtAky/ZmI2u+rRacnpGYQGnwmQkGbr43t2jySZo2YRekUB75BGjw18WG3iXYn1KrFJbXRGVgubc2
jyBpLVmlr4n+xpbEd+g0kdu77AfJxaIGG0mXFKFleofsWIoSbD/2Fph9X1iq3yPI5iPn9PF/lzJj
Wpsi5GHK0bXuabAuf1pb2d2rcjQdW7XM+UBobdk80kxhi6Km1VENYD+/jHWwwHZUsniESkknNmEQ
OPU4bIhsyeb5F4mG9TO99vy5pHmBhWggKMdiutCGNdPKapeSJy7CZKvsI7QuYr4GJ3FbCqS6+I08
vf89wN7LuRMvroXMYsZCeZWmEBly+gh3zvwfzhLtR/hMclzC5Wg+UrhYr1vLknWnXOa3e7LiMnXq
NCayY0Kpej/oiW4LJXiOzsuU2W9X4lQAxkkq/VU6WPUTGsIUXU4K5hrGfr28py0lVpjWLcpsaI32
mQOLHn5AcFJGFqoAc8I2kNwx3mGD5TLsgMuYcduEa1F5eYivUAW48LOEo5+FNpj0pDGfVcl254AL
atjbhAewEewQ1jDc7HsrYlk/p09MlhOqrLaxogXXo7gbF5rcKKhLNGWrZhl7HokXfcG7O5xABgpW
gRvSRuhWLFLZUzv5tM+nLQa+wCPhRrB43PfJGiFH9sRPjudUY2c/XB4Xj4+Xt2jPyhrqBj0nvEo0
gj2pXJavuoOFxZmeiSzwFZogkeNL01FVlVpCh9CSeAMESYS+skUdBBDEoDFHbZuO3DXMcWmEJbl7
8kkrSw6drZY/Q7ZcmC+9gzmY9apEqICqg+CucWo+mKxKwAUOlpOdhbT4Vw7SBk6MTYDerqsRWkay
KKDxCJGhAelhagOqyxr7Y2zBTIf48Z37DeIQahjPkB41o88ihXWUnNg6uIBlh7Qw29le8mw41JUq
X/W6pt6uhbOFzoIyoTyNQxsQIY1rLz6S1kX3wawQWGlPR/OTTzl+R2dEuXWuLH+AV0gFw6RRGhmf
EqYjmNsXwq8hDpW32zpLC39bMtcvyicAJcIiEQd3OYfynyk1KVuiptN21NWxoWMlzPeTWQC0kWkZ
WuZI7O3cR+gwbR/hrcwfsqJ3TUhP35LYTcIU7wW2EQK3NbVN5HpW+rbJCoV3krnJQznX7rgn30ke
Z1+QqrR4xXRLmbdkR4dOMttJbh/B2z/B0xmYWXyBeMo/bPJKL0lDVt2/QGrXj5WY2CKaDf/J0ZtQ
gaJR7unp2B5kELxhUDHWcbr8A4tp/Y2R3G7CUsT4MwjQs7e9JVVq4d7CyYHDJ7MYo9CewNqjpkuJ
vJwjbsmeAga219tcaFB9iDLUh1Sb7vHBuDaiyyS9RFOraT7FkycRPRJiVx80he43wWIij1wKAkim
he5eEn+sXodacXaD/LS+WJ13HZUdawcEWEuqzmOdN+894GuNGDFGBzSlDTM44uPp3MjveGl1c9mG
iTHorsiOagBdkv2pdsbJnClavISA8ITBFbPA6iKP2LiFT2Nhi2NZNjh8tQJZRRU3LNZHzqA5J4M2
9l3W+AqcM1PB/puwpNmOGHiahwJF5zdM4nHbuZ6b20jZZv/F6hz9x3RO/KHyOTfbTnCs/4zzysMS
9Mv4nsbxnEWa6dre6NFF3eyl7ptr1dtjYeeI5Wx3KEgRru3kXG8OIfRGKZ53oC0zU7xqTsvDgmDx
zslbDS+BpappAbuT3Tz9pa5iNMqL1+blI+qXVKE51c3sMGXgCI7sdJ04KITjzcFzgLesPozprPyd
Y6+mYL3TCz9mBhaLYZ4wsgKceZTICPqoad3ZfYf2X/N1FOyMmVsPmXDPCTT+iWVMs3aIiJgWszfn
92aQFdpWxX434xm8hGWMbnYcCQVc+ItWwdvQ2UlQSG42tK3nC4zDJda9AxIyFoG7PDgkouKN8Dil
uofY8R3WMbACFClruSqn5Lej8F/qcBqaBUdnl3vg/SFhAat8zkl9BoVvWn+6JqAukAeip3PvqIgt
rL/wqDqk3LtOOxhIi22j9oAaQCESLgd/ldI+sSfQ8mlpK1y5zDKX8TbVkz/UJx2QrKSu8d+zUmC/
ojM+kMVt4ersh+IyzNwDHFyApaSk0+0EY3txaQxo3vHoLdRggbU9lND4qyMSbhZzgDo5CCs5cqlz
C7FyyEkJtMLFrhuyJVAtkaiKcepC/DLg2HPixTewOET/hmmKBR2EgsMRg5snfc0JVpx2eY/OlOoh
q208scpzab0p4iJJJumdh1SeMM4e6QfLkY4WhkX7n77Oyh8lZf8b3W0/hDnoAIqmijiWcMxi75WV
NTk9U+PYNkc1qeZR1mCIiUSiSzecZ9X/XCTAkP6NzC9wk97DV480nTBzBD+k1WS1pNNa1h+tME6T
dF0t7HiQ6VPdYFEo9viqxAl1oOMxXWj72xYT5brb1j749EuzHuC5M3QnOGNUrBNHBmS+dBG4mWnM
3hck938S4vCy/VK7NSMl+jByxdh0eSd+Dzbr2pJiO2GAonwHA0zh1S4db3ayeZPkPy19KytMLgwF
PR9RzzbiIFwUFWlI2xL3e7hGJMA3Htkh2VwHbwzMkaNgba3UlWJBjzpyKNAyBmNlPQklGb1wMnQ/
qVMTPFptnjdd67x3nqnr0GAlAcXvbhPkg+6NRMOy8zzwSVIINz+TcII/pK3Zk4SYGVETZY4mpN2V
lt9djZdHJMqxwVhHYZYtg1jUIZOBrwKRQnvEfgHR3PQvRbPKehSVhENC3uxg7ELGSWJIVxCXbjiW
TstUsfpwHeY5bYuhm+OBlDP6WwTb0AVq4kGmtNfqNPT1eJXHQ6KibHbMHGovZs4AToV/G3oOh1Td
xJ8og4bXAIEnhSimiW/P7ty/YMBmHhO18mS3zggSfoFOu8tGEKURVjX5GgiGuodalf0jAjBGR/xt
xWlCM/8ISGn59Gq3vXXUimUkYzUT7wmkkcEexZzLrUhsFRLIHsdvJB2MxKGHUtkmhUH1ZUh2BgMz
pGWB2HlSwiDQc7yy/szzv3VZs8yuh9q6A91UQnjzRX9VFzUUZV/p7lhlxDSeA2W2azH2xZufDgTM
BBO4wAh+AWJC1MrokexRSX8XowN+RcFh49sDufWZZsWKos/faJ3Rkgw7b02ybMfMl/4miVnB7Pg4
uN0Hxp2/VOqYd2cbm4fY44tidFgzY6gt6PQEhblAcVcjPvLKq79p3bKnwr4MT7PKXWdQ6prnTZIs
h51uYSBDG4cpgAIVgb+fmPxDNKBZ7SKb8SBYgBnwMW3Za7DavopSVIHBoWXl3O649KFpgE72MN3Z
bGnAmJsU8AMxWjh5scORz+abLxq8lRzkbhmv+R5pt3M7zi6dFYO23cRRBLISIpC+MBL8dy+QF5vx
VkGXob+qkbc1crqnjVqaCH+AN50YOvZdOCnbewDLs3zgR+y5ifPiK6ig5tHUbctbiVf4ibXm+Aac
u39eIJG3O2Yq4HJsV/EXg3rkg/h3nGxo3qnm9x0U0vbUCT8FlNEHsAEPU8t+5ypDp08IlcIX4Oz/
8W//7X/+j6/lvyffzUNTrklT/1s9VQ9NVo/Df/zD+8e/sTC4/NPz3//4h+96QkhPBugjfWaZgVD8
918fT1md8C/b/57GKW7JoZR74kQ/+7RrzhPbA8qlZDn8P/8kqIBCCE/iY1C2/uefZDxuGI/kpb2l
MzmFhFtscFmEITltYnGy+//4aRL/mgewyXWE888/jecBB6H2kbMJCsc9Rir47qsTTFcu64Sff/3D
5H/5EG2P7YH2VYDgzhf+P/+wAuY9K3IyvVCU9ZiPyOzkoLLct3/9Y/7rd+WRr+oIiahA+toW//xj
WoRTEJ4CCVIMq9gt1A2VvhrU9eq0Sh3Hz//6x9mXX/t/ezZkEPg+2V2uhxPLcwDs/PPPW5kWToTn
qccahDlmAuBZQ3HnJBMDvt3iDZ05snZFrF3Z89wR3uAA+YyCKS4/LbZPzt5fvLRgf5bIeWbFsg0b
kJ86Afwxy5bTWeV5ByYB+w7X9fH/8ttffrt//u21DBTvIO4Fn7SE/+PJXkktRSe2qUdIjxVZBC50
n5WIx4rZXHq7Nar6A3bwknSZc2dwgZUQRFrz1konH/4XZ+fV2zbStuFfRIDkzLCcqlt2bEuOEzsn
RCp77/z138W8J5FkSNhvsWssvNgMOZzylLvsrz/M5Uyy1Fy+GMmrpYBnnc5kO+oqo+AfHDPfrrGj
kr5F1DYY3/oqsBGYgjuk08a5vz7q/IanM+AqR/KXsgysK+XZHsgipDXbvusO2KR7v3BgSj9zntL4
mAngVIA67NYfrg9pXM46YzqmKQ0BEYofp2+apbOXbKvrh5Fv494B3x0R/cR2m5545mFI1K/B3Fpb
bueUWqw7WEnxrpEaTavR7f0KubYGYa4bp4F7OROWgeOycIUFeuJ8JooJLPHQ1cNhtsBt7ATZLhbH
XW9GUi1pwWYIEspGLZDlzcQuGLmNlzcmRpw+AuesjpMr6F2wKtJVxvyI/xy0sd0gEzN6xiEjnyCn
LbrQ2pIIT9qbwOXveWqyPqN63yEjXwdjHeAhpPfpnv6lq8d7EcRQBWvUT1PUXziO5Or6A6qzNcoD
clCgpcAd57qGo589YJVXnh3Dkz74fWlM0d5qLYSeqFwEpL49rCXtQVZjN9xNgQP7llN7so1lVFmu
ddCd3kW6uSJDRmUQVQ5oGhlOjC8ElH59Dxkc8XXqWv2fCr1mfE9LjV79sh77FCHACBUgsvI2Qil1
xGrKG5aGrJoXvEaDpoT2UJAS4rikOc3K9DVjh7GH6jeDQWzyhC9xEW/QPsZZDrheNx4cBI16tKGa
oFlDJQ/6dZSANtnnXgjKAtRk/1l1qI+vMfGkI74M0jFqHltOXnko4r8t3ESLeusZz1w0KjMSxmmJ
zhD2ZibYtK02xbp25KmSN4OK0Fxi98lxVNKH3a6H6pnu23J4nDR01Z6BrkHMvbGcz3fZ/K0MqbtS
t3VX8c3mm+KfxYT/jJ4hnWkceiQrH9BCpk8x23Dgx4rUxDKTuG6sYhTHewoJrYciZl/SLArsjQrR
WPh8fenMp9c/5wxPY7JqKJUJl7udBzt9mibvpd9Cpzs2k/fU10OwcyGRL/uklgObPv7jyAwFz87L
b5w2Hw6slGlALnVdS55Ng9bLArmiojqishXs9AjnejurqbAVZvocoSjzRkWIX1bAhHfX3/nvZXv2
0hyuNrvZUPa8qU9fGrAXa2EYg2MBRMtdERZjhDsUEPJAMgPYAJ2ZiM9hZwA0wJ/s2APj/pq4UXrj
YLmcAyFNvoBpKKV0buzT50AhBzhsrrXH1malS88wF0aSjg8p+qRb1P3D75FuBUuElLUvN6bAObtg
+PDz57YN6jCOgnN9Nv96mAw1kNLkSFZo4zLUCeg+mwEZNIOqESqESKQ4CTcuuFRshgJXZtPLMKi2
WjQjJJ1gBewwAhKmdaa1gznXeweTQ2f4M1SYBEW/xxSF6U9j55Xmto/SPtg2vgmMZkCcDd/Oog1o
sAewWxdWgescMjqVYR4qYFX39EdxJUxq9gI9jFD/hAOISXILX3wWxJqAbsAWxPKMsmlXQWMKYNvA
EMnRt/QrxBJglcdt/ZnwKH+G7Dh98ziHvIPKy9LaDoNBbbSD6OBuSqlH9baGlEnruLFIlQMwifbP
CTppSj+C4tye2UNcAcWPnv9XBJH1TNMxfciivtW2I7I74OcQHgG2OjFhzb5CCAzXJ1Ty2pXdCQfD
5Nq0qDJhslG+BBql2Wfs4Jv0HoEybGWodjixv8hV52FoCFcgDB/qIR3ijV0NzhENBlRJ7cCrvkI0
GiIIg6jRvisrVd9QQEMUgOZPjZ+3nVnbNqS5DpIUwTPUMtBu2TSm3u+cFIjQl16O1Q70bQRa0yKP
hTVIoLWAyjQGaysyYmihePLVlQm1spbRr4o+CvZcyAe72dYfS1l+c3rftp4rE4LNsx3VwJpFHihc
h0c0x9c1cQliqkB20D4o+0z/RBvMjsrN1E+APissaZwlDBw21kC1r3mvLKPPH2wAAPcGFubW735M
HXS00v6LmY8DHWZFFWTlY+yF+UVa9Gs4pSbAG3hhu3iwTVSMAREH9ZKG2agt9WRy9gE85XGreif/
hnA/SJceVtZXS1cJKpeahQSmhQYEnjuTb1bj1upNPXpDNjVyt8iXFiOU3BIccJU7uDFEjgqQvhn7
nvYJqFA3uRvFkOh3lJi7H2WS+tSnUPSGxSiRcnqte2sSDy38eXsTmIBrUdJqOjvFKzkyZ+dI2d0b
dmrLl2Y0kLudpceNcCVT1xqfWAhJ+r2GKew9eoOZ93cagEi0ziFBF1ubZg28SaOP0/ssDhv1WUnf
7x6mUlf1ohsC8+eEwAebq6cKcd+bKYzgJdISJYTBAAL/7MFYbFMbuDNF5Emb/I0VBvUdEFWgDtS+
DIe4JrX110ErnACJZ6uYbVQ8lW8ipzaH9BHt1L7Q1opCtQCQGdcHGJxR8mziLoLtd5xq3tP1o+oy
tmFOSAFcbglXCGNO4P65L5FHmZBBzrUDPOIh2mA6EIwPlP4iuZLSHFeGBdBmkcMTuhX3XR6R4G/o
l5DSozABeftsZAN0XT4W0bFrS/+5CJH3XYDioCY4hGj0EOfoNy4Ecw6xT28mJSTXEk1VAFq2eZa2
YfHBOULN4hCHFIipyiA7uwwshyYk9naxAcwGs6cJ1zKxaUqMZ/myXuDig4mYcvFQOOW8Uxs/L/c0
b0Q0C1uzXVE1mZD4TYEyUDXChBCx+1G4vzCcRmoadPgQ5lg0gHym2xdWnPI3ItTLm04p3odUBjAY
dfSz90odHZ9IwIEH9iePSktxaAG/UmgXtPtDS24DICbdo6AFmgerGpJA8N9vfcXAEl1BviYgp7NQ
x6pTJGmHMDxSbSTmQjwgfqpdvJxkWgJOgAG2U2ji75CbtQ+Dq9VrDWj99vpqPqsDcO1yzlCsQS3Y
5dJ3zq7dIaqGxDVwO0tUijACmpq0dfe0eUfvlTqYZd9YUZdr2CJrFQRZ1B0s8zwzwLUaXjKO80db
14NDDnrhd+Oh+WKBLX2Cl2OI/x7fWrpNCsK+4WaEiHi6a7qiwetcZPmxxrYp22lw5waoE6jqVWWe
2wg7B47zOJb9FwiJ0bYDygtXlIQTrDcWuNen+3LdWbpjWY4hWXbzyjt9GChDk1sYRnHsqzz5VqOF
/IBmrEL4byruwWJMA2Rajrh+0NobkfXluQWA1iKwpVIh4IefBZmJTciRDGV+FG0dPXat0FdDr9rv
g+0gSZgo0mU4Zcfr7/vBoIYF4IC6AZYBhnu+vACzZbUVNkePpveqbnNnHRWB/jDqefCKyEe8p1El
b7zpxSQToZCdI8XDmeXY8mxzx/aIZWChe8c4sdoNXgzhZydy8p+oyGEkmxP8GPeQybynrHEpaF9/
4w8GN6Vps7Ql06zO63doAecwyrroBZx+Mq0AXZU7NB3U1ihwbLPdMK8XNsUhfaVn+OxdH3z+hifH
tTlX8zhWiGJs4AZnRwpdRVjIQ5G8SBX0wPJ1vizR2YM+JGjPIWsMVC0WTwLEyV4LI+Pl+vDGxXVh
UoxV5A+scpMtfra8KREjhsM1dPwrhLzUogSySe506vfgYmBHxUqC0tDtehuVVvYZlVToCQ7793X0
shQrkVTdSCwuFqDJMc8Sog5hsQzN81UfQ9TXEhzQojhMjiK1tR26CziHmaVUuyjuvIduwoXm+kRc
nHL0ehFQQTICfQsWw9mokyuQifOlPJae5jn3I6TcB69M87WZl26MkYnW/rw+4sU5bpqONU8v0HNO
c3delv9EJRDJgM1DRz6CREs/1yW2lDZY5C2isOLGIrucUqIewgKD89umUi1Ph/KBE3TwYf0XWErV
17w338EOW+jBCgDdrdfGMzcy+q/pOZGz5LY0deVwVblnM1rhq4NVKFTYsBb+PXmis9RxPyK09NQj
SpT2fZkRai6IGbobpc/LqWVk8OM2oRcNDkOcvu9kDvkQJ23wklOVweHER6vX6Cr/CcWVyrxxXQn9
g+Fgos0lVskuohxwOlzOYiZvC+0j8UFZHSBX9CWH1gQ7eY36uax/A/f1us+TcHSQS76RUnAk7Kdz
nbdDp6N24ILor5vGyDaWWWi/EI3AIq0Ow/S5x93R24gWF2sISFGYUnorh2BfOnEt8GHQbXz36haJ
YwyBZjnsBhRgOLMR0uqu71HYeSYDMNqfICvc5DFWTqmT2aGSNDxBssNnrtFEgXZfX+MiLcjkvxRp
mL7i/BhgExqGyOhM8GxxS0Gh/KfBgRCvciuqfOhHtejQE8nix7pqHW9FMK9j1BVk1W+nliOSBW1d
NJ9APWrvkZJd+2jEQ/0lqHLtzcna+meCDGG09od6erZU6uEX2IFefNBFq45ySKefPfW3lyCtsNmI
O4rK4AcHuvShaaJZSKMr+NQLM/QWvY7w/L5Jo/zYekbb3GVZPalVTk9iWaDQ4OwB6WMkRD8eoIJE
2D0FbD1M/o7uGwBHB0bpFySRwWC1fl38AQIIMxnyTFVvE0fvgxeQLoX2G3xZmT+PbRytiPvyYaPc
2a3do8DygMoQfF9Kus0f/pHmgSiw/+laQJDWskHbHwSa3r1qPezBrznqnzjycS/sMccUkDp7r41W
Y2C074JsIV9HkGLrBaW7GoglxVixKIBDEdnye2tlwj9A4tyM89zCkdCnr4kHlek+O2Row8bR87F6
kNRLwldVR7hheGSYA9wgXyS7YSCkWgSYbtlLJXO1q/IMwVNqjTkKLBBI5FaFadp+KkfqNchBof/5
xVZl7O1x04QHiR2pF6KyS47nFt9Sc0bwKpgzX1p79OIVuLR222FLJ15QQaolbfukijbYjAOJJ4wc
4WGYLkmxZnrTAEQjd94sylvWT5CPQAAaVNxfS/rmUJuxnozulWFl+awuARkgddo0v8sCL/yON7cG
99IPNcoH3QwOXnVFH/30uabwYWrLb2mSpRXWnUW26d0AfeMo9J1PTTXhPlt6OEy/UfjOixVFu9Ge
rYUQsbBZ/6g0ju4Yfu2AhP3i8G/qQwtt+RGMGt4JRZDSLmg53FpYow39MHTdjTeUPxv9GSURi7a9
HVrW0fEo9z8kaEU/9FXn6jtiKk4R6hAxQAjQUkE5AsiByvsEEWwYNu6MZXvNu+GvFpItg37Bo46A
0KyU5hG0Fy0Tm6HrAU966Fp3OzgQGiyMLgYyads1T1Qjgas+RUHVvFWYDfycUND8lRgsbjAoEdqc
defW3yCgDuEDVmVRfjeMGayVaUT1RobRgJZEjbz0nT54Wkeel4VvqsUg5pdXOY2kDNEiSmS2kfmz
lM3g7eKidbHXSwmQVz2+ESEILjqCs9hdAk4O+0d5CFxkTZexqHoE3msQMvuuKf3pJWoV1EHo1A3J
uLK0eFuC24ez0RTqy8B6VKBauC128agNNBZxWAMREnTxJirCsFjqhT+A2CeARmJuAMu30jvHk3ew
GSOEgWxIhswgcmYIE6WmR9UwCY1V41XyEbyeDQw4gioTbkiELYqTMinepGuE/aJVXp8DjbIxznuf
+PMxioI9uskIINRrI7y2/dR5lPCWqeFk1XZILUiA0jetLzAA4Td5sqo+tcwqJi3lbLR8Lwo4FRuz
ozCykJoRpZtBoeKCPDcNhFhmoMadigzz6FqoDiA0izeOtRwAMxcr6DkaIkP56K75A8xya+VN/jse
w/43uPfsVRhG3e5ghzcShAj4tZ1f6lO90ME/UYa3Vf296ISpHnUR4tdpYlWGa5woRLAfGx3aIOVJ
RAxX5VDk5hYTgVn8qhiqPzm0LJzCk1z7rVXS7+7b1lXlusRZMfjPYYqkdTi3N2jWkWqdhSlS9BK7
uVEc6ez66CGoqFjp0oFlqsb6iIcsqkR+3vY3LvDL0I9hbfJpchBk7c8DlalCKAnNSnGcaaDA6tBs
5ZBAlC2Z0kfLyl+ux32XwRg7XKL4JByy94tCBjzrMRNmLY4aSM5vcJBng05gIxgQUThsVVbvylJP
/msaSz/WUpS/bEpa5NVnGVZeoBwZgcp8QWUf1VzfLRHty9PuCcdNiJLaiMBwQ6dkodzayW982Msk
xzEMUxCKQeZwXHGW5ISpnlGs6Jxj2xdg5SxJbX4w3RDIjoKE38Yy3CHo0oplYUzeV4S4YQBcn/UP
HkFQAaAYR/3ItczztJaa9IAjR/bSDDFOk32Mom2PpxCIZrw0aXcivekjlPIG5xQHkyRW3eP1J7hc
Zqj26jgak+Q5OoHUaZRIiqsjq2XXLwSuYpbv6GejKUPuYVhnx9qsstfrA/5tKp/mloxoOXM+BQiG
Ht3ZiEXRoGLXwSlEZgRlyD5z7oISlM4qnuhIJwtV1NYfNKvCJ+rVmrb3BZcbytUVfVxQjZC54yjG
zCbkYF6rUqa/Z445rZzeg9ikXCR6tlFY9Q/2iEz2jUVzuU8ch5Y5WSCSZvyLOH1637JrLJWD6mVW
ESkI/1p3PSSGg4yR3mng6INuxXGBDvX1abtcKeR/pmtTMqaxp4uzcd1K15i4pngRsD+IlCEVp9um
xRh4MWHoQQDTYMUDtHLs3/q4LfuZcegPN57icrWQiZpqzklJEanHnL59SS8l6XMjf5kwuftRMi7m
ywFUNuDk2tIcJv3u+mtfDOjq4KRsjgjJBWacFyJKvYaAgEvUiwEr7lPZ6+OqD6Xa000q9yJyuhsJ
92ULlfqeq4SipPu3pjl/h3/yXzu3IOLFCo/MHFsUulZ/7X3RuMOGUNN8zGPhG79CVLc/S6tFlhb4
cP4EP1mqG+niZRFkfhTem0ScWwBBpLNHUQVc06jzXmTW9huB/9EjUP1iGXJu1TRUs3CDiJG26n3d
e09MFFJDoxLfgKkbxwK9RvfGx//ggZRFYYh9y7dwAPKePhDm9sj2cRt+Ru1XYTFUBu9t4gbIOqsx
C5aYpIWrEgwThXdzGve+D8V4FeMZ/FWZhf6j6dCeur48LnaFq2xlGBb1MZ2C0XlZEPSsW1ZGgABF
CQlugTaB8x3gcf9NBpN64Gp5GxUqSnmr63dxiAvzjSk5X54GkYFJfOL8b3hxdnq66JWrpAV1q5Vh
EexjL6ySZ7vAyHoHHxsRfLtQgXXjyD4/ghiUXYGku1AW5cnzgCTzszCNEsd5jtHZ/9U0ZM3bmt+a
W1MnYlhbA2IzGxway+rl+nSf1yS5Lam0U3c3TZNC+jnEA4QpYDXIxAcALO4PTKUwLs0nQ64j0+3d
tZoi7R3qsYbVuAW89cZZcIEwMUzFgYuML6ePySY925tg9WCNKeUf8qwcvg+mZq2xv02LpUDN/j2B
BbPFOEQ74BAbQc+MW/SOu2nhEIDfql1dnBM8CzVwmg9InYIrO8eUaaUna1AOyQG51HHvoJUFTd2M
duhTTffI9AACbl3Xx6CXQG7rOVP8pasmT+yuf5EPnoMDiRwUTCnTQon9dE9CaBBtT7H4gL1odleN
Y/ooq8EmDwSc9LOKHeO7LYf6BVS/9psCpb+Ge37jSr9cFhZ1LZ2NKBXFufMGlBujdholnTq0HW3V
pZXBfF2RJeivlQ4ZbRVIjGgQj8VHcAHJpb2FF77cENRkbUnhErSPLu2zCL1Npga9WH04NEKkMIGG
dDPZs8ejB6s4Eb12xxTdCgTmif03jDHQHDZswhJDV1xP54VSZAVFV+APfaibCUEWy8vw3esTpd1R
2YlunHMX5wzDMLeEyvSL5y1w+pVDkAoVfljGAY81aGEWJdxFkNbenxANuY0vpLO8vq7OD9b5vSQw
ErBiSHBz3Z8OWKdD3UcKMJecJheljSn7ZAUA4x+BenR3rOP4C91ztaaGi76dMyWBs77+BB+9Mqc6
YbENlox1dfoEMkdYtEIG+TCZpo9rlld146Pf+sbGy0LDuEvotCU3WvIXC5m3VoiIUuHnnVlNp2OG
YFrSOh71g/JbwPgKgsWO0kqLCr/T2eKBKhKE/dTzUIXNveDX9Tf+YM7nu4QjnVRMOPJsdOSMs9T2
CnHo8G9Ri1IE1ddC2vombtq02XF7RdssoEo1BKmNNNWo3ZjyiyUtZtAcvS6XgIM+29kqo9lQ6KNm
QgOn/9OsJH6D8g4SlbaoXA/zheuv+xeqfbKDqFkbOgeXyWvT4jhLBOogM6khue4hi1zwDmXZKQtX
81z2D3T0Gjxf6xgKdeoFiK7hJQEgM0eMRPsBgEUIKtYIYu9aVMTXaE2F8aaFgwrjo5MBgKlliXpN
igYkdDl7jeoHIsWFDrkqjxQ5NeQ2xPxNDFKQRZvGejFZYFlhu4QpOFzYxZTEw6LoLIhjDp61g5pT
xMaVzVPYDVFzK9abv+35XJCBGax0Ahopzo6wugsx7pg865CMAyWnLj9EQg5ygZGGXOFSTfKH6b19
3+KFu0ZXrd9KHNi/o4Q+vrk+piugRvVbDzV/77OHmhHKszKfI+a+yel2CKTZwa+Mp4ORUezeQgOr
3Ae4ezh7Q4nONGx9koIqY2eU7rpozFTb+pxi4TEyiky7sVwuDnkk9h00ouZupOmaal68/wTm4O3Q
Y8S84WCaWYBnXh54q3Acxm5pG4VaO3N1LIo9sbq+Sj8a1oW+Q9ZDzHOBkk8K326lmRsHRFx1dYe+
gAVKPQ+oWpdl0WkPNVCsTV02zY1G1QebkfsMNAc3mkODbD4f/3nfoVJmAJZQPwCAi/9YlYPXQKUh
9hexccsbb/kXL3D2qRHgY0CqISBI/zaT/hmNyy5zseXQDx5skXefVjvqRuRl6KeXSbCioT9F9wD3
8R1BBgdzRr+nYWFkUXVngC5+gGE/ds9hp1tvHZRF+OvaBDV28Ct9VVlNNK77gm7ESws0O1g2QRXa
q9yxy104Kexp87jI3JXsMV7ajVU3o96NsUEiIhAuhLHrn/SDU570ZW6MGbQfKbGdzqyBQ0xbdYM4
FJHrr2dFpKUlSoyxKiGKHSVmfDYmOrx/tCyQt+K1Dz4reNj/TfIcQs7r7Z+JlmD14rr2zIPhAhCh
aurGXrmsnamr7kYg0uIFdY5+i+280D9R7cg+uaTcuFqRrt77weSMCK41/Sz5qan0E7TE/imOM8e8
sSI+uH65ZObaFD1amkZnh7PhqwlXdAKAarT1L/DXceqK66Fdpuj6ZihUVuHLf/0sBnwEh4IceIsZ
K3Y6Myn6BkaaVObBtPTJf2pRrn8NTC0ZV4PdGQ3JlW68g7IP/Dth1/LL9dEvL1+KcJRa+UkFlJz7
dPSx6QTYQu6+diYJ1UiT/IQn36F2C3xKKzEjpxLoYptFfbzWcJq8PvzldANYlpTEqDsQbzlnVy9v
KTlcJ3Hwi7BZd8hZQkRNTQRG4tCg1yCbaX19xMuFSOBK4gK/jvV4kTgA2mwRaASR54U+5IbYljQB
MWOwlzIszefrg12eogwGLJsMhUmm3Hs2uyPC2nWRqUMzBlgdDXaj/aGXAgnAEvrwadTj4HPaNN3d
9WE/ekcuDf62YQFQuDsdlimNtJS1hnOKFv/QNIdyIMgWe4+jAibR1wf76B1nyAxQBgM50/MdY9Kq
QQmawQo0XpDeHjTtYHWe/gTq1S9maQVu8hq7muvDXmaArNm5JueasFooZJ+F6mYQAq7MPXgiCPfC
J5TQ2yCuIIqjQkzAsyytf9U0Yanna+E6m5S/Jjky3/8/j2HPqagQugAPeTrXiFihTqTZ8tAJzQAo
JOKNBRkCMA5iavdYMkDzjsbi5xiEzmNd5x5VmfDWbX1ZIqCjxOHKyc42pUR7to8sVWJu4lgGH6Fu
8aYc6YZvaTH57przFtRWVwXWM05DVkZQiN8UzGIUUjhQgmSWwynHw/V5+WBjg6Qy4OmAX5O0Vk6n
BYGCLEENXSI8H4d7vQqDDdwUc9ZVjh8axK5vnNuXSx4gjU7UDGDt731+Ol4QEe7GqvWep5KLeVFX
afFVT5CIyZA2rW6cIZeH5gyM48VgaBHHO/N//+cyc704gKRcxAdjQE/6qamQC96SOXYrdOgCzEuR
L7dXWVCW75Y1JW94FYEC+c/7jgSRLhmHN4BICqWnD9GIUWm5GvND3tbpD56nxbcOfZVlnKfOtPU8
37yPEQa7EY9efFjOaVb7DAclVyRzOh3W4FLq/J6GWTwgxL1xoVBSeLxTRlPUGyRmshuveTkei4eI
i1YkKTllx9Pxcrhu4xSaHj4TuEPdFXkevFGEx3wFCBVC3bEcphsM0Q+HhBRNKgqd6SJBy2DHgVtw
3EOtmqK9y10VbsvEdlFYU9nQY/WHRP+Nab0oMrN9Z2IssGrqK8SjZ+dIYCXY7Oapf0xQakP8aNKz
6m32QZk+DzXiLasKLni9N0s3+WRTCRjXo+vDMoNEkw53ZVPic9ch2q7d2FgXa50+P1RJ3cY7k811
fsy6wagKki/3kNpN+xpXffoGEAJFPr0Oa/nUYSP+veyDNjngnZitId2HN/KxDz4H9V5EI3WqbXDL
zm6zzkhL9KxH/9hFWr83/dB8x5Egh9qFNy4KaIkvb6y5i0iZd6YxOaPKISFTGjldc5hc4DzOdBwg
O03afS6S9C4pHIfdPKBbgVJ9IVdBmKIFSXYBZeX62XlxlknlAj5j8SmSP9s6e2G8RJt4AIVyDMoG
C7we5axtDaw82KoOfbPrg12+q8WxyXtSyqe4bs6z/89Z1okmRJWqjI+RpjV3BVfL50mV4hsZ7ZsL
nmoDBBXHZzqKtNyuD315hc/fFNreDLXlpjhPtEUOpBxRbcYGXvAFGLvcGmOO7lmvVe8IGOXgvMJw
2XhahZpYFv4ZQHTc2OwfbLwZ305LAXPUOZiYv8Y/E4BxhYaTdmcfRD3AH1oUomlewsHX1JOD99u0
gNFE9BJSb4ZpD7Dc20ktQ/jIKPsIGTgzMB+qWWL7xrL/2884yU0h9EFSV0DOSdfYg6cPpsGDwrM5
cg9NpI/+c+TbfbTAg2DaWClqxxuoYqO3LQJfRyHGqtFFhGNeIwRW+f4Oi2LMLSD0eRGOZQ5idFiG
oDJSlHlx7yuL5FP6I7yUCEjsprXd4Q/owu65gfE1HREtL/CctPSyWCelEMcbH35+9PNXo/vuGvPx
StR0tsGiKJ4Mu+nYYHRNqnXoC3uJxaZ/13DKUE4Ofah5hqTDoUvjPhnNcTvZVfxgo6R8Y7NdhK/M
Mg+COIElZ3T/2aO03Dq25Q0ekrFCpTuIov4X3zIqe13rvd8tUsdBwtLH0/rl+iR8MDB3GugDULlz
KnK28dDVbHOPE+jgqgo5MQ17vLcQGF+3he8yYJiH4VTgB9p0Y9ddni4EZPDf6SpTc4XBc7qs/ioF
QZj1j02jjBS+mlEuAVmXxkIhmHejsnwZmM5kL9OV1DnJ8eBunI7mFFWTdRBjjm2S+L8Dz67jLZLH
onnqkaZT6xHQxUyVtrTmIW1wwXsBJYHUsTBipO5qvdRubKuPDh2Oufk2m0t7+sW2QhVVlp0VHEMU
NF8LLvPHNtfp0BhiFjJswhJ52Hi4S1OE+gH5dsMCF6Jme/3rW+JyC/ztHtFxAFRBZ+90YnBDQAQB
X7xDr7VZcYf2LTarUCZNqPPgo6Z1GuYdqDO0AAEadrZ681UNMLDA0rzdDbmWea8eXm8YSclk/D30
Akau45b2k4m4xPNkBAG+K53elUtvHLKXEb6jWjp4gjePYJ2Q8mtl6n+a/CD5bbfEHbD1MvFQuWCg
N34sovDF0VHRXWpWjWcdpP2RwZ0Y+gX72bP2BpLpa9X6YbXB6wLtIK+MHGOr8kbbtokDCUh5pEvU
tXTPXdEgzsOfkRGUuwpMA1K+qCNGy7pj3UP+rWtnw4pF3dJ1xti4b90eC0XC2+y5HKNufGigbPeo
v2tBuUdFRhffhUpQZaqB9o7rAe0KiK2Bg1uPE5bTE3qL4lvhZsjnoEkWvl7/eH/1cc7Orzn4n7cv
VzRw89OPh4F5olDu9w6NzMZfvRVaX1BIqoJV4GgWLqzgi5Enh1qJM9PYoGab1k7a/jC5zv6qHCHA
HddNhWVvVzaPEjQzmodO3v4UUYYgRUG5bIufe13cOOz+tmfPHpxKBNo/nHpkjOetjjAbOmTYXO0Q
TFnarfwWA95l7nsj5h4UvYP7zuyS8slvat3ZanTJKmjsPSlNnWLetSjAEpNdVb1AcVwbWl2uWeTt
rk3qCGA6Co4/Jk9nRYhEL74bfRS/2BiPyTW4WB3TuQZk1zqfzPRJFb0FhjO2FAPXaYQ7YIcZAuu9
i1EIxnyJkKtk0hZF0I3luhHprebDZVw5c1AlPCPEQBTCOqcf0WpsmVtIdB7jAHuPJxxopvdIVl34
WEHn2tESqX9cXzeXI9p0mqDSYNYCavIcRBUMAo+e2E2PoV+bOqR2k/ghtbtq4dfjAfuf+MZZ/9GA
dKgRfgW24FCcOX1FbBMM2/Tq4ojevbPjxoGgPLZJ+KvwsFDb6rVX1DcqepfXmg0BCCIk3sBzoffs
wE98LXUnoy2OcFxqPIhT+71OxIRRSZpFS4EcXrmooOrfGPYyTSGeIEXkB/RISHqnb5rm2Dir0M6O
vYtv4SOObh2mMe5Q/oKmD/DdlM6Ek24Pf38xKa2z8KIHtd/+9wlnX5EszdRMhQja6WN0Nn4IFRHD
EYgKVO1aV2vOn+Ddkh76C8ReN6LXDz4wDGo61oDk6NZYZ2u4GfxeA2VQHXNI89s09765GO49AH6u
t+jnBMfrC/iDy5NXo2HCspEUNM/7JRkN8X4cRXn04MrhiTTi9IGvAGaZi6QS46bifg/WxBSGeQ+y
Gr1Z1eVYmRoDEps3MtOP3t2lyIQVBlI+l4oXtOjgR3fV0fe8fuubU/EgYkNMYBLyJ9T2aYxdf/u/
udDp6WmzrDn02cWgPs7fvo4i6VIOz45WKBFt8gJd/aAeNbi7qcCIHQ3NWQpxrH2G1mHWh4B4/fxJ
B8KWIfUt+ga/xtKBw6FnmoBvZODd7IK9RSBHxmS0pZDFqvYzvJf0dsLtq+UYQVDRaQU8lDzuNgFa
rbjMOvAhVlqEOdqzO9jyxjXxwR5m/VJQcyVYK/AXp6vYlZEmBqtJjmXVJp91vMs2SaqlDCj6fVFM
8R23y931yf0gD7PhNwJkIeVFO+U869Wpk6PN4nqHMKXs9J0EBImGRQ5M319UzVjItwx3CnxJ+zHT
H+2qcfe9BShrP04lHJwl6n7FPqcYf6u0+MGTIaJFIjYHjZajnzfsUxN7zsqb7KMEOn1koVUrlGXF
t7KvzK2l1dFXM8DUKnBb1oDvW8W+hL1vIpiIyidKP8b4n3c97SJzlggEIU/t+yx2HN0mtPEEso9+
aMTZohpR8ksRyRiwzsZJoYiBf91YEpebba4r6yCXbTDb9nmqHoTY+UVdbB+TDsdRaElg5JmE8TWM
UCtGvbQabgRZ80ucbjZGpKDOFlcELO7Z0dYjYeAkDSPG3jS9Y7oll8k0hdaiKrNufX3xUWs4Hw2G
A1DK+WbmQNXPsyJPxSUgpMDl/rCn9nuAb0SHunOUJNEP6jE4+G78KUAptMyb0ERXp0fLmW+L39wr
Z07ivgHC0mp9wV7H2BSwrgb3ELuOZKdyK8Eyt6K7TKc46pxVjh61/x0fAXSyFOqfahmhgVfthiDz
92hcV9GD7jTEW5CQBog/aS8/+43w5eOMto4Xxewnz0QYUYuNI91eI98PZjES8QPXMZKVIx1t3MNp
NT+ZflqrdgnOQYezhnuuSW45uuarRuLPFUWJAVwrTrcocUj0qlQqvA0qFWgnKr1CHlbDHOKr3Ynu
cQ7t411lRWoD+ypoViXqB9mq56RI6Jf7Ljo0mg5keNmjLqS/tqVo9EVMyIktW19NB0crXXudKLf7
EUjEoP6Ps/PYcRtp1/AVEWAOW+UOdttutWTPhnA7MKcq5qs/D302FiWI8A8MBgPPDErFSl94w8a1
CjwZ60591XpLG3A4yc3Wf4jjovSf7RCTPcJ5zfqcub7EtF1PtbOVJ3JYVYXmf4qLvjM32WhItKaN
Wv9FPGoZp5xjWDwVgYW2WZuM1TtKnuK7aKij7RtVk0+cZ0VZxXqAUUaSFEN0FAWdV6Nr0q9Ik1Sf
IzOoBmRRE/8L4sAWZLsySdZZS71ug4u6fAKIXMTrqOqdLza0txMeH+0xcRL/R5t4WrqiDJ/ji6MH
wdfSy7xf1Cg1fwtUvQpe84J+5zpLSAbwmoC0uYbnXqcfc5xjuo8xZkHvTu2QTw1aTB24MrwQzlwK
Y3cVNvoQ7AcKh+Um8qRaQ8/K5TuWJMJ9CrUwxocTK5UIB6XIw3AuRy//gzv6tffZgTmPSoia2U+u
PnRv1D3x7pCmh2spNFpvLdCtRWpVhCi9DtFQfbbHHMcAkHJBvYpjuyxJ06YLAGNM6axUpfH+Qyqh
+N6Uepd8ZFLhBiF8t9mOnR8++vDM9JXZqU33OrhYVG7wdR36rfCT6lfpgyIlEFW7EatKp0nfGtqI
OiRDDFTXZis154iupf/e4X+ivDZUuHFiVxOcLZ2y8cN9mKHyRmlmaAVassUwrssyw+sFhwQLu6CS
ttt3UdMXWUu6iNk2Rs5pOl4B8nlRVGOz0NB3RwSnDzUSMq+EaYR3M5YVsVpBKrD1Vvva5jAFv2ll
ZeovAcyg5tXg83+lllO072aIvSTW2Z7Ui4cwSLtntdVE8R+ud0XzGVD/SIWtEwgcocopnR+NDOLu
twwj0/4oQY6Ou8zM8mFVoun/WKiR16/QRS0NlgiMr5VI76XEoMF6wuZY7Z+atJ0sJwRClWsEmMma
Nj5M24+ABK3skf8w3daQU3t7DSaROmVKFDcRa4hiDlj7adEps5IQgR+1rB/SsUIPf6zrARskUDgI
HAe4CWAvZVbOF9BnAW43SiLdDR5A2EDUoupeBB6C2kOkKsrebmPL2+OZgYtojfIUDOBmiNpd7tUo
GelVOgDbD1wZPNijN4zH1iwxNmK+fvEWx3FPNpkKEGVapdufzLoOtK2Z1dmvWoF4/a9PJUAi2D2U
Ge2JRjLXTc0KLUZSVE1ftbKp/J0a6/0vBbsNbNzRupePSDrpC6nIdc1rgkwRMdDQIReCD3MZPiHc
00iTZfwijahYpRYs1hgzrA+VrLi80S8pP3YIJbqbQabyvSz8yX7NRAk8M6nL/evDPUGTYVMQJhMt
XGnSxZjvZIGe918wmrQgiWt4ICl1ba5Uq3Y+e7USLDTmr95tBkRVU5tQHfR/5xoWeaQ6Y9oYwxer
TMdVV4XWITOS7jTUhb9EzbgKVKexeJfBrmiMOa+hGpTFSpQ5hy9qoFuffQDZmEZzu6A1jjD3ozma
WrT3Uz9Zwq3cmCRJF/mPR5oHDnoWIRM/BG5LYeGLnebKz6QIjjWlqWijI7okF9KOq9DLmiiCkKpd
UnjcZ2Z9ANVEl8JKDfdLnmNpX5Rj9h6SUlcrf7CsL3othoXE6jrLo6jF5p1mNslkzbUERyqIqV3p
0OxhvmwBTKsfo77IfzahrX3UhOwfVVsae220WjzckLnH3ak1v96PyeYZPVgGkEnUqHmzJwCBe3mK
IprZeJw52as+GIW+MkqanVpTRO94CsQ7ocak8COyOz0E8g5Uq8A4YqFWPN9e00+g029TwAZ/CUn0
8ifYsavgfxgUr40l9GDjGbUH6rJCZ8pz4vo5bIRA67vIft2f+TSzvyNfhsUFk/YjKNQpyp9V6MOu
RC9S6OWrC7XNf/HznOuKpZLn0QiDfRm0RbDJcjLBDwb0+/P90edbexp9Ivyy9Oxr9tt80hYWUoAW
XylPwa3K8sL5nKR6+2DLFnL3/cHmexulG4pvKL1M3T/HnHNRnTFBhiBJnFe9qyfnA9MLVwAYe3dL
Q01/NwPMuxeGvOqrcSU5U/3C4PA6XByzjQVJuytC4VVHzL+hSqwydbAMlANyJyYsq7LgAEyy006F
2hOrE8+P3gbkjPFeBDo9UOEG+NT0MnFGLLdUFXPLPnbjnc9HerYM3+aBNXBmQ8vW7T+Q+7c400+m
IOvCQKDxp6oE/RmNcO1b2vS9/Xr/g15vWXTCYbTCreXLgmK8XD1kyXENc/P62KCR9HsCLT4L8oNj
UvfDWuml/YRZZXy6P+ifC+Fyx5I2gVuYYGA8tPOzmjWBW45uXhzRCBXlOhM+npWNEwW0GhvHeghR
3Nwg6pQFu2wQlvPoouZ0KKUijD08lbZcaXYzlHvS2f6Ap3TaH/RBqfsv93+neXWwQBS7vINEt7CX
rNmtHVkgY5JK6q/4wZbwC6ji1HsDO8WFN/f6CDGOx2clB6cIOs/PtbpAVJP+/mtbyXjY4WD90wJ6
hmdui0n5wvNwa1K8tdN8wGnSyr9ccWiHuIwhNfSq5ApaD0mQhw8OKhPD4f7HuzWpv8eZ3UqNq8Up
Ptf6K7lAhc2mByABD2Y5+JPXOYiyfx8ORoiKBth0887bdIgdOGXvjsZrVOg5j3oZPVlWlP5Q8Xhe
qtpef0JK8rAZp3t3GnL2wkZxXjthpJNp+En3rVNKvE1a6q1v/zol+g2uQ10c5XGHiV2uVFWpuojp
Jh+DvsI6S2vqkaiMrtvkfKO/3x/s6hGhSsmjBbZDY6sRiF4OZiMDrbnoFh2NImnwf8xy753EDx6P
25jDM3Cx6GhFcfkbi3uzWzgAV7fQNDhYIdqr9H+NedcX2IAxJtQjjmRNKO14usyMTY7kEYbMQerv
6zLJHzTfHheKiLcmjTQiBXFQcS74uMtJRy5evNIR8TGshU/xEF2FLT71wXFEH/BYJFNa3zWqjfmL
Vdn//JgBZaCMAhbPBE8C9PZydAdtGMSbqvSYxZRxjS7J13hfKd9NWZUPTSiXanJXJ3Iaj+CLTQvK
15p3IQF5+mEGvvAIIcFVHkPsRctdj+UDMJokH7yFh/PqlKBVNmGwHDYEfNR5gVa3haMT2aOcJYI6
o3KSmT+9sVzi2l9xMmjLT7C7KW+B9Ue77PIz4myFInCVDUc3ojzyH4qXhrMZK4xhN7Fomw92SiXt
oDe2528NWmrUWDu7qqp9bnnDY+pEFsZRdifHAyLztb2prXJwtyjVyS4k6x3E+FjZVSqOrovFS6Gq
QkNFQGnwTGpHtMmErpDV421MRl/v9SSNKNGUuY3eooi/h5EMljg+VwuJL8rEdSHmnuAS8y8riOSc
2g+b42grDriM3vmqode0r+xGLOTD10OxTyinwhlXrWv0A+Z+QWcR/hzho9THMEw8Hetq+QVFHKvZ
3b+CriOtP7QudQLpAPNyrdlKAryNAOLr4tiMqC7v/V6mB8SKPbzF/KgWv7FvwoQUpMto7UOjKV+B
/o/UzceeYofmy6wAvzuOYb5RpaN8HtSswmCpkj3wgTYwEesxg/FHHGAOtpZ2o/+2iNYO5IlDuVPq
SeoqVkJZvVSwGrMFZMvVVTORRD1CVrIUwuR55MoRFwkO7M1Rc2TbrjUoxrDAyuZTr4viPOj4fpto
Se5RfNcWbteroHlaPbRAOYlUyOlcXx4QzcuqwEfE6FiG1PLWGpLK1QqBNpx8RKRWcp+FmDQtDHp1
pU+nkbYmDCIOKK2Hy0GbiqDSKfX6qFVa0+/x/cxBp2A8b2wI17qPOZTsHVZm//yUMC5lC+r/RAMe
ucLluEJYeF8Zoj3qCHpjOo+o3SMqsA8uRJ1vLeUXxARtfSnnvjompsaQ3KkTEpcIbrZz2xAh/9ry
lWPeUNPEUwssx8prlTTb+Z2Tltv7J+WqZEQ31bHpqqBZCFsENu7lLEEdgW/Lh/BtALT+FFU0ybWw
i5+p9H2IRLG3zUh7weFdfqRQZx0apvyxEp1cWOSrzB98NRPmZ0wymFOv6/J3YBeSsd2T+E0Gctya
aaRj0RNKLMB9RLpwmh1D+TyUVemv8K/tKdgDEYFdYEtv4ZNc7Td+CXoP4NSoQOARO3vK66graRf0
8ZvBe51Av/PTfReN4V4rR/HVawdjS/i+dD1e9fpIC7muJjePqfTB3y4/gESMro16J31LUHJ+qVCu
jFelmhkPoitQ9fMVU4nQ6murcmXWmA8It3Q+uACownVTVtWWNaTtu7A7rg68OakLUJBBn4pi3vx9
iH1P69SgLN9KTMJrjOZdnAik0TgrKU1XrsKqcWqUI1Mn2JT5IKpDj8FCssWiVDm6fRX/rEzF/ZEp
NX1oIyQRX+tp2Oxll3YL1b8/CeZFKsj/Pb1j7CKA4yz/5Qes8CCXYxUOr2A/qxyzGmI1UD0RWDZ6
trJbtVHAtS79VAN51LmTp7pnpb/NVsm+sjZyeBoA+Z9woNH/tW8KWIDzNeG1uMp4BGeLC1QdYGDj
9Uj1OzjhIBXzRZe4sEzmp9kDiiloON5fuuuVY8SpiQlyHkefOSwlNz1M5pWmf00jP/Pwrw/9Zwx7
8CPNMIkD6dUbeFH8L2NCXphiQsrfs7urSdpMb52+f43IT784tjvAIyi7szYgS8OhN3/fH+/qJeSr
OlA0AN1QCYVudrniEzClZh37V3O0HgOZy2Id2enwppeOUlE0QymPHSw/VcIu//URZmiA8sSibDQb
zP7l0Ci+RC74yOGVcro8NK5ibXB4tn4UpSp3SWOZD2obuG9ZbtZv9yc9XcjzbU6iAVAfZACQutkb
bGea77qSkbVsTD6bXVkJ+vCatlEC3fjXmA1JaqpVgJvIbaY8/3KWQVl5eMQO42vSaPKr1rv1k+8o
dbPB5dtcql3c2LEMBm3BBusyJReXgxGQtwmybcMr4BqqqrUrhQYWtmnKlVSb8INIKm+JHXxzTHiS
E4/PAYk920Fd3SJ21dZMMLB+9MLF99ilNansikSYOo6Z6NZu7q/f9fPCZgV57dI7gKI5V+BzBYQT
zx2HV25NDHYNaL6eGPS1aDLnzac9f6is2Ppxf9Abm+Zi0NnrqkU2vqOx4NsS/b6WevGSy8Q4pcPw
fn+gqw868bsnhOFErJ3+8XIRrQpbBiSQ+6OF9aZYeWGHw7OfIBW5i4oy7da2T6XycH/QPwp2f58J
OiITb38Cl3PrcRtcjkqWO2qp45RvcQ9sB9tOKoBAc1Oih6iMscWsKJE+oBakH6pQk8rOHStNfch1
KLn7IDRk9ThqZ8cuxRnGt/PJRPt+R697fK6QeKtw+U4dtFbR33VCCNm9Paj7oTJQEBwVi9oXkSIa
tQ0IgvA1MP3+UPsBVoh2iEX4KijjIFzT0zE+Gai3dAdQr+LURimEWB6d7mvshYb/swv7YPyOL0/5
s0Az97nXW8Nbg0QK5b4qdTdZ+GhXkd/URoIATsuMcB4FyllcbZat4w+VXb4JS0nSXYhuMdba9dD7
e41sN1uVpaU0m9gY2/e+trOTklqdgwO2pdcHgXjlv2JGye5VFf19ei8mIl/zH6SWZSgd16/ftBwY
B267BdBsP8f4xs/GMdlkUnQLh/Eq6prGpM8B/43iGLHObL8GeEhVXVG0b12uoSgaIecEm7E1U9yM
0e82t46WtD+9uES2vMLc+0MAfbXfjWVrgoXXxkKssT7BRHjhKZ0f2Ol30Xma9I646ulTXO7ovuxq
2/C78s2p2+xDMDb+gfQaK20etOFfYwUGoyb4R9mNQA+V9svBBN018LiKfMN8wHj3/cb9YQZGF2wk
EocIRDvIZC/svvktyJB4F6NwCaoRObm5EaI0anoJTtW8QRcf18LLqxMpr7qTUDp/CC6n4im126Jb
6KtN9/nFRUE3nuoD7wshIgdgFodlMrLsojWVoxF7mdzrte28GI0rv2lOjPhLxqXPdZU7xRPyG8XS
ov6xorscno1NL5y0ElnHK9EP4Ud0oofWOarppF9s9W7afxvjAINBS9hO/SYNYDFu1llsucJ/I5JU
rMOAubG61s06+Z4hzentO3xY3P2AZuqrO8ToNSS61OR2NFtg3fXQmfmGDquOvGsvwCeOsnHFwcT6
WOnIHTzZ9Xs4GjiXb0FhN3gQJ1rXbPqS9srOaVTvzR0iNd6Pfi4oSgVavFXMNkz2ScFOmHzNqmbb
BVg07lFRVuoPfR963YtGC+YXaZxb/uriYTBfBzpV5WdLDibjtgJ9Ydy6KYWKD7ZPN+Hn/Udg/vJg
pzm1NkhSpiIBfajLTRypjVO5Y+Ad0c7B+dsxleAISCx7KvWotLd0hxCMvz/k1SaGmQITke1E2krd
dxYEVvpYYCdZFW99HlX2qkaB7aUe8rTZZoGNz7PmG736RQswJNv9DyNzVul90aoF73A5WUSpR03x
2/yNV6/jpJTqSq315sXJNZWCyECNP8VcdWG+f2LLv/cv8mDYKFg0l2iPT02Ly2EdkDmGy+v31hMQ
2jshNesM5t7xHivaMc6OxHoyWsfMfNfHivpEb04p1o1nyvARNV47wsscH6yVivrS90xpi38NrgC+
T/gPTjjZ9PRrL38gDuUqQK5CeWsSW5j4QOrldxoBotj6g4mCoTX4r9XguUtc5fl1/WdcCqmEdNjX
8IZdjhuKlnpdnwcnxfLLN5B0xiYTrfs5asNie3/pryol/z8WbUQeLdLyuUXJ0GluWWmK8ib6Uj7V
si6/I3qRbZVIR7hEq/A0zdDdsNZ46KkxCoWa/VBbjlzS45vfpdPv0OmLo6CGwcZVfSwxB8WB5+C/
YQfrGocRMOHXVMLELgBQi5UpAzNa50Ez6s9ZxFO5tBmn+ORiM8Ls4wMAWKBIgyH29Pv+os/2Ix6M
LcTBU8NFuO6zKS2xwnHXxMmLPZiIm2cN5lx2bf0mGc73CBx1C8fw+hNMP2FS6GWzAa2b/YTGqOCZ
eVlyMhOr3OA12H3MUldpVsLgqU5axe9Wup3Ijekh0b+wD6Y9NZ+/AxcCcjw9C57vy/lHGfZ7NTjl
UxWkKoyaTn0u0sbfhX0qPoFn9x5i2Lq7nntz3Vp1tG20CodpxDHW7Kp8ff/nXJ8APgNpPzE42SJE
jctfk2CX7Nbo+Z8CBJGfFK1w9ibI2l3oZ+Lt/lC3vjp7n+QJehF34Oymx2MziXwtSk/9iJ8DTiHZ
N+mYHYLQItnD+Ry/UdmF4lWnyVKOOr/xKX5TDUYRUjWmJuNVhaPq8O7oveTkjna6y4QXv6phM8ng
Z9bjKL3q7Cuat7DLpvnMFpo2GyJ1Dh1p+FSzoKXvs7RRpJWeHPCjZDeFiLAAGIca+WGThnirTwlG
W6cRtA9PpkfN7LUlUf4b6zsVAlAqhJYxMfku11fRjCkaKLJTHWreS5pVyYsz4FhZj8oScPDGR55a
HDhwTW+6MUeSZDpeDlGl5SeRtOW+MVQ/WCeNr6BMmEAsssORyM3tEcW6v69ufWdeUzTZkMOiuTLb
Vwk9MBJbKzsVvt/+l/m9BwINWQv4B+VD6Fb6U0kh6xuIE+1DWgKuuT/8rWnbFP9prapopM2rWXz9
QKlqOz0Bu8v6px5GD+krf/Qw9tQRNiFp7aaicWUv3KS35g3jgaAU8gyXyezxSlocvRojzE9aaBnP
piY8e+uIrtwXlS0/TMCPbyg+FyDBQvi0qpYf70/cvrG/SXf+4Egcgrfp3/91kZNlxlCus/yEnaui
rrsi74MNttu/fGxTU1ibQ/U/3FbkHFMzGb6gddVR7uKpeo7cysnTg/cgL5USo+p0/FSB9hy296d3
4+QwFuWQ6ZLmvpptK+l1To9ie3FSelG8jQQfYuV7dQHmLCge7o91ldRPajVcwVwTFETIaGcBUAiX
N3QiIz6Xio7nUdGJON5HXR1uawunqFURpd0ndMKVj31L1LInmLceHeHa8ZqdGacL+dZ1sDL9HhDA
tO5U+ghz4JOOvWsr6jA6D35gZIjodK2/jziF5coz4eaCVZNRv/WSMuJt6musPgSQ9wZdfcVbUri9
2ug6vYwpaIJi9qe3c7nRBjXy3VY3AmLWuP4xZIXzDOTR9/dN3A/9HuoxLcxclMJaN7Yexw858uYL
u+Hmb6AyDcyV0AGU5eVvMAZoTFhzR2chrXHTEcseFOwdvydJ+71TR+ctMjLMynM/HNdBlYT/esnw
CVBnYyEmSXkYo5fDF13ZFVYaB+dcDZwt130Vr+jpik1b1943rVGqZ50GwcLNelVmAYlGX2sKVqA4
wdKdPWEF8PNRxkI5BSLENgzamLpGvz3Zp9h/vGVm72xzt0LBPlTrZ1MU8aEeEpDjgdq9dGzMhbr2
rUUARzK1DfhFV2idnuRIgI0Lzkbfau0qzA1t0w/FqO6MHPa/kQ3Oc+An4lAMbrHhPlrSArwKYfge
U59kalkhgTPvdmoW7iOxPYbnxI6CY14n3knxcvM5dcz0zVYA1W2iqEp/9CP49ftXxNVty9AQEyh1
TZBJvt3lDhj1AZ6GxQ7Qelkc6tyUrERFYatCVt1qS3d/f7yrZw0MOa8axx8uwJQyXI5njJHWarYS
nYnmOhg1aU1aqKuorljqZkSp4VMYsBvuD3pjklhXoH44Zaqof0x38l9PSuKCOu07PT57jWO/qJjp
bUSl2a+DKuGTKEtSRrfm+EcNnqAF2LQz/fu/hhvIUmxJifIcK4H7bKjKuNapgOAKFrbe2g7UbIf1
mbdwuV49LHxZMIPTKZ4wS/Nau1J2kFZ7NznnmB3vYOcC921Gda+h5bFUIrw1Q7AQBL0uzQs61Jcz
NBvJlZqVyql14D/1FM5fUeC31u0YOwfZWgkJNjYF91fxximh8ulCM5+ghFflsjG0FQPdHeWkNApa
74EXJ2cD7ZRNgHf3hkqm0a7zvNCfnNh2Fu7pGy8pcS4Cdza6tRTK55IJedmpemzZ/ikowNOtdFgX
YlUjlxquS6n5/9mkGwBQrDRbecTG9boE40tJuB/ottZpt7//La4We6pWsqMJiP+kWbMFCIlJh7I2
wpONOeyDPaCstIokMJRNWgOCWAgJr87PNBr7imRn2tdzJxRfr/oalZjw1ARJ9Gt0fPRRnKrtsvXQ
2O/Y7dRL9plLI84eJoHmfCKxdzm5SuRt/TZT95WfPDZ53lSrsBy81/vf89Z4k+6WDtTEnaxJLze0
msVlIKQZnqKq/B4ozbBrayc5oiaiMhxWd/8+3NRntFD7oNUwF9OmQQ21NAnik1rL6IspvOwxcwKx
UzBUcaHZSzd+uD/i9YYhVUUvgQduavTMrUPw6+woCZbxyYbQv6q8VtNXMQI2K0wU1KXVu7oeJqkl
9AnQ1ILFzAt/+TVdML4a9d/45MbcdUqs1P4jymZ1uekFcu8b1/GNBy3EKWZ3f5bXy8jABL1E19NV
cQV4H/TEkrYVncK+Bgw3lF6qbBQzSrRtGzvyrdO0sVz4slfX0jRZIHiQ7DggwBguJ6sCIxld3HJP
dV0Xb37UwOa1Bs/76Ci9e/THdPjpGwIjTTMNEdW6P+HriJqKG91jNPwhrQAen5bir7cGEjgM7wQ7
CIIb/79MuMnnLAuNYK9kvvWOLyLeXZT69U+GE4psJQfZb/VcVgu/48b2IlOzQP7zsoNDnJ0fH9Bo
1kgnPtEkG9utiK0k2KpJN9AwVJyFDPEqXpvmTLw6RZDwGuY4BMFjKr1SSU68BxgUeHkv3w2+RLKy
B71am0akmwg21OV/eR749CySMjnd/+43Nhp5ORE74DwkKub1D6xARzcZqW8h49zon8uxDPdJQJ9q
PbRdsFPHNNX+NUqdaqu8QcABOFj80+VKa3RYesWwktNYNUJuoLlTTLfdsnhFMLE4uEJ6P4IBccw9
bHy40pH0wwVQ1a1Z8+CDb2HqyI/MXp20TzxEz5X0VPnkrdCbnfRDkavFsfYSnAPtpCt297/zlKBe
FLuYNHhdZDDBInJfzt6BBKuJBAh9esrMOJbbOG/14VChGPY/rCe2I7QISE4R1JqNA7jEKqTbZydh
yuaIHTBqsjh4PkM/Tg6jbgwLL+q0WLN50WkmCZoIMyg+zC4NzKFbqHxudsI4NO9XVu1mDxN4fo16
jfOxMxvlzDZewp3dHnUixML7QBlpOlh/XRaNarRuDzP0JBEWLFbSjOXHJPFxK02FFa+JzeMXOr1L
7anrfA8gI0eVDFflUaDXejlupfVWgABkdoIk0AffE9/EiawNdKwdO8UIXomWhblRiVyad7UxO7Qu
E5GLta+1zYPsK8TXFUQul/K+G5eWSTRJJkryRY45+1l2oWtB5vE5NAOy/bbsdWdFF8ptn1DjEv36
/la+Mdof8uakYYuk7/zKKEyQJU3Jzi1CpLE/B2nlOKum6pzkp+XrZrTwLN0ajvoGhTx4o3z12Q6j
BSkKVQBgtOsaX1zFII1c+6olfyvY/X27P7cbxxToEmcU2BQU73kTqpOJ1VtNW1ArtTMPaIaWmA9a
1BvWwrm5OSu0XyhYQAEhdrrcSXjtFjG3X3EayqT8pnmKs4oMCSqh0NqFV+bGuw6cHikryCbYuKuz
KwFfzAaBA5GfbHdsWsw2qvZpRML8kI4p9QmO0LHTc3RpR6NZ8B65cc/ylk4eSNYfZs30Ff46p7me
YT5kDPlJrTJbXZm24AAkvrOXYxC9NpiBLOzNGxcDF7oHe4AIH9js9IP+GrAfAOMaKUVJBwL7Fy+w
040k0zwEY5p8CP2yCrb0/4DO3t82t+YJM5+7iBIGV+Gs+KDVVR0NRlVyCw7VGsGKaFsaSbExBol2
iDIuZU1X47GeaDrxcGE3C517Nh7O8JKyUqqdTFrxT4VeSMBEJkiHVdqrWA2hyLHUn73asAzJ7UKs
MBHuwMFdflnFdCM3gMN+CsYg3oXpIF+SsM5oXvQS8Pr973kdDdKApQkGChUIPyaps42TGnUBrF7T
T7E2yFcnr7pPLuJUzi7LgHytu6S0qkOrafFOS2HkanblPIDO+FeuBJEZERqnFPzW1LGZ3T0Gbd6M
5884tWSnB280+7OlYJnG1Zo/uNLaq4Mbi6XJT2f/4k2dRiUcs2g/w3+b6yjmOKPSgjL1U+826TkO
23jfu9L51AwSMdOg76t3KFz9qlfr8ZyXIt700GM/uKpvQfWp7HqFrkn/6/6SXG853j6CNfpHU81r
DkEoEngiamMZJyVPo/dWRqm/saPO07cEdEF2EBjlNpv7Y17vOcakjYHsIWg+otPLPYcAvoYkkW2c
MMJ0vsfof36suqTf4My1ZP13dfHzzala0nYH6Ql8a7bh9DYepxfUPLVIINXrOgjydCM6ZcmA7+qC
YpzJfpYrkQgNEPLllAK3UfGGCKyTmqblMzAK87+gzcVKBpr8aVlhkq4aw1h6Am4tnj0Jz9DJxoZv
/qzZytAXCb/oVDdqgqGkhYIUcbVoEa2Wzte+8fCH/ve1o4EPDQ/IPOLrsxBN1BWtmkCgHhWV5rMS
OGa1T7terKuiRaHn/mDXq0dXiIkRJnA5cW9cftWiBp2QoXxwgh+nK2jZgfPb1kKq9o/7A129pWSG
gGEmqWc0zXhqLgcCtg9AabSsU2SogQ/qbKo54Lykfgm5y3a5G+r2pjNg1fSO66Tb+6Nfbx5G516c
dON44+aaalRGyzxsbOtURlq/l0qZHkRXVYciR0EvkACEVp49VLv7o15vnotR566caVJFaaorjKoO
7Ws4evlD0ZgmPBjd+h1Xw7i/P96tb8wepRoAZJY7Z/aNRa3FnWYXNo3FMd2mrh5uKZdGq8oO5Aet
Q7Mq9tHZll60xK+8NVPmSgEE96SJk3u5unGLgFnfjPYpUK1066SmGmHcjFvstvAa+SUcgm4Je3Z7
SE7IJCcL5mb2rLY9MmKYfNunKk3MA+q6/hb5UWgPQDht8MiJXb3f/7y3NhGNVADSRPFg2mdnRRmA
hCbovJzq0nbPrej1bAcuodHXcaDX1lbLigLAhcQWcYl3dXtohiVz0lBanH3fnhlV1mBaJ9gPIdJ0
vvgUJji4bYXQ5IMSsuYBnAj3cH/G01Vz8Z5ORnRTscGi6M7Bndbgr6AwGQY3j+swO7dVoB4stbd7
YIXFL5e2Yb1K08wiZe2cja0hTJ959r/u5z+sDwo9XL/Yy85xCE1bq3bfK+W5iQJ9NZiyPmuR1mz5
M2T82sx408RgPDmZCBdGvvrejEyPiooZseIEwbicuFH0FjTfrjrHAcYKhsRgueraYm90UfRgjmXw
GGGUtvBo3/jak5jmVDvjQQW5ejloVZYuJEcpziFibWdRBNWz5ce4PrY0vr000ra2EZZb0Q/VF7Or
ld39xb4OHUEITB1QqrUg6ACTXo5f5oHl5YkhzvbY6M2qdhTvlw0KenxRDQTZ9g7BEiKitqVIQpco
zw+KVif2QzL4/+qDCggDAD6VLroOhnZVjC/7xGQBEnmGoSabVTAaK3Mcou+x1lkLL+D1UhOjYucy
tX8niaPZrMe06Kpa+vKsp7W1wXCnWCW2JzZRqIiHuik/EvuUH+5/6j838eXBot37B5Y8lQHoA1x+
alzRPFoopjincVh664BQGll8p9G2ueHJ59SszBFzVOElqzGBeA3MR04FvTCC+Wr2Clz1xEbXcM1V
C4lnVFK02t1YcT4ZoaX4SLq33WNeS6EClGosbVVi1pmsVTMenFWL/n69dkFsOeuwSMbXVIr48/0Z
Xt3OLCBCPLTqYPHRJJxNECAq8FcnqM9milOu1zT9ru/pmo2jkFvVLf+9Cj4NOPEjJqYI5f9pmf+6
qgBoeQK3wPqMrKh5LiVtVp4AZRc4qvJIZbSu1m1TxVstRm5+HboG9lCpGny5P+0bm4kZg5ma2h4k
X7MXuG2lX/Rq2ZwBh4Uv/NJvSJwH+xZK/FZthH7wa30JHXf16k+C08BXuKUROoeadznzPogJlnuz
OaeV50frggsdtIwljFUzqOZj52Tu3tATP1hRevp6f75/aCezjUzRh4yLv7DVmIc4SL1KqqlteqYO
H751iZod3F40zrrKA6qaZSWHXRH0abKqs7B77jVP/BfWWvhbEWXbPjRSa2Ar4nvzE5Xd/iX2/XTX
WEVxsDVcto3yU1jsVEX3DjFsyn3UALBf3Z/C9a1L2QrpPtCb00U/JxnhNd2KLI3Ss5UM8bca6t1z
nZYhiqGIXG9xX0o3WkMLBSZ2uKpGQ3+4P/6NkwLfiO4RhQng+/YUof+1cb3al0WgFtm5dI3wU9Wp
4cdQ0aqHTK+9FVRrZ6Gy9CcWmy0ZED3yciqDNsyq6YP8NWCTJiinuFp+Bi4gnqXuJIeizdtVZGM/
u1KEWbx4XhAeK93B88BvB1VZ54hmfE4gC39MdUe+DqPom1WH5sWmHJ3qRE9i3MB48DapZdcbEKDK
Z7rDSbMqZNok6x6FhIMw9OwV+f107QyjjdiZwSsXZZX5nCTIGS8s658bZj5NGp18UVB2yD/OjmKv
eNgolHp29hxZ2CvTH/6Ps/NqjhtZsvAvQgS8eW3DphElUeYCoxeE5s4ItuD9r9+vtBG7bBDRCOqF
wbfsKlRlpTl5jjOeKrspi0NnteMPUGHeg9dnULXSkTSic9NBFPQw2Ulh3M1pjNKIGKrk73aplABK
WbO5YxzQtA5TReVDQoIQLoH0z3gEmFSDltNj+7nSIWHcqcz9pqlcrwRQM9UU8l7tDf9U7XV9U+Zj
RvCTNKhg6KkB+Sw0Sked2vH97HjlfJIcih9p2qTxoacr8yCMKPwWWeX80o7m+NNQaROe7BA101Mq
FvtOV5X8WMfi1+3TvOEAcQNkr2SVvN7r6uzApANgk6by7VxTgrkUw0cQMDCrhASrcdhm95UVij+I
XOTmELxQeSaIWR3pSc9o6iLS5VOiyB+m2lDuByPpn2Q69EE1iuU/Gfhi5mhV63GKcnFM5jL9690r
ly4fihB8CDNHq/PWTUKFwKdvfEgp+wMIA1rdo5v/RcV/+mggj3OCXCJ859S5BKtS63Og7ECYjsz6
+i5rZk4aWEPHOEDafR7ncOIbl/NDHOvf47lfHix4Fw6FQKP79mrfei0M4u8huAKYzajqtWGvtFQm
wMvRZ3PHh641oodwUpXzVKk/ReW2O07y7RtHTCzzS8jsWOjaSetR2nYxijG+B+XwvWOnyFvP7nQq
ndg4RUaevrSIn7+MXu/uLPQt7EfCvzEO0AbxKAiurleqpnisKelmv0IC/rFfhDg5iukd0zrXvquh
mt1VCFjzXMDaDsmPO5/aeNTvJ+XdTDC8seDzmGOSnSrKequYKp6WWpRjN/nhNOv/dqDr7i2jSf22
rq2dVevy4Fz7HGaASQOolIMYAeF1vepsSBQ7Z1LP94bJK49Gsiw484H+9jFbHDc+5FWOL0RfJEHX
yKqWv3uKyswiMPrTPsSlF39vmFQSxz5M609GRY3ylEAxoTxmYhQ/LIvuOLznWmEi/zp3EVxoofX9
9hmVN269BoqG1EK4JDI2vF6D6861SV4++ewpI7JzpSl0PEFNXSj+Nz9uG5Mu5toYo1f4aMaeGIMD
VXxtzIoGiK6NXvMFA+NH3VCGk9Y50YyqmQojehNrl6IGidBl+hIdmUSZPt/+AW9vJDBmyi+/V2vo
69ORS21iQEO6P0ZS3Fa3yw9CzOphrFT7V4KC17tDXey5zBtR/d1oZuphUy8x5Qpf6dzwbDsZDOcY
PdNX9u6UqIpObgyK9g8WSbxJe4HohWLM9S4zPw8azOx0v+IlvMAmnj+IXnQfraWrzgWfducevD1C
jH5QAAClSvOaJ+3aHhBoJV+IDvxozrOgXdoOzbGo117maSCrur24rSNE5U6CVJlHBqR6bYzwC67+
rDV8p2i0+L7qvQ4BQvKa5oAPDqtz2Q3jITLHtD6DGHc+i0Rx9sZ63jzgv2mkyWmBMdFgXcMtaKpU
FCoN22/0GkIrE3DsZYYK5GhFpTofILInI7Z2M+I3Dh6zzD8zZEMKw1STPN2vglKhWO5oWbXpF0vY
H2xtQCIgYQ7+lKaK5TvU25+cFu1Fl9H6+9vb/ubiQHrAyCwTewYJAMnAtWlutKJA42X5gPzSH8wv
p4/eHDovZqUX5zFhouwP7MmRVDpUsnKpX9tz58mdZe7om6lZ4EKdqUoPDBckH92hjC8NjBk7K3z7
TQEcSHw/c7oOfFyr0IQKXqWF3FUfQfTxuyTL/2QAwb5TtKY+5XExfG9EYe/FrRtWSakAxdFqJdNY
szdnYhlzmAQUf06c714chcdS0/qTCG2Y4urO+FeoXbunxPTmwuKCaZvQigbMT2Yqf9SrcwQiKmcy
XVd8Nx/Ez6qzeZOMuvo+DI7z/fZ3fHtkpSnQt8R8IB7WjAxuppoN8kqKH9qJ+lSNcXUxptgMGoMh
wNE0KTh0w3IgXgz3sEMbR5YSh5QGloVCUKvXqyyHqtemJI4Cg3bn/EXoqfKz9xRR/6uPS6GfmHkO
m8vt5W7YBG8MEAKMORp168h+rlMaCnoTB2Zalb/cYu4fp8mpX2ZtVhFXQ2j8vb4ejCqdKbwCvTe6
yKtPaU4espyVHgeIZYgYFlzqC1PV/UXTvECbAl282wvcODp0jOlgAMYC3Lbu0+ddY4glMjx/rhDF
I3AhqzwqPYO8qCHgd3a8/ZY5Rj1+86pT0F/zcQ024/iz4YR+C3HK2aopKB1UPVTv9WbM65293DBG
+5I0QWL1mY9eHZgqsyvCuQQNGKsXcJXGg/IVGcxpOkJX8M/tfdw4KIx4SUoLaL8ltOr6cNJM7JED
yuMg18usO6JtkQyPbVo4+qlZijRjxiNjpuYPjIKXITam7/1m9jz1ipyxWEfxG6wXLx1Egf0hgZ+l
OeY5LN7owTNetBMdbHg47iDHhQoD8Kr1J6y8pI2FJ+IAGo8uPiJ1oxR3yJYqlyWd6uqZKuRzxjzC
TgXn7cdktoOwRJ5WOaa5Cko00SQkXCIJ3EYHaQxQyDqWzcSDos3vPzjYwsXAoUBCwFe9/ph6qWVM
HNVJAJe3/mAVnXGHgkf/DJSs3Dmjb8+NNAWAQMWYHKq+NtV0KMIaVZMEKcrunzmu81+t1FjV9LZ9
1meM3j4ym9v4yt7Kv6ijZHVU3Tio0nGsD6UzzBAa6naq3LtpYe94l7dnhdXZiDgAI5N0Gasoo1E0
HLTB6ipvMOcjNPXUwVBZKeBPcsuPS+POTwWd62/vXiR5s8xbmQhmTH31/VCIiIHK2EmQpENyr+W9
F8DNUJ7VWNmV+NzYUNJkcgK4KqkJWGsnY3e6PcZ6EvQs67tXIaCUhw6DnWmZ7+kCbtriQMKHJFuU
a/RszXkQzbjEwSwM8wOTZMpz3kHNNc7tXs6xZQq5aIeAmIeIHtH1ufSAi1FQU+JgiSfBdYPoEqae
fmyjIw7Uid/tyWQhmulnySgAYGHlPlHdqnooItKgoW302R7L7yNjT7Iern1Lxr7/cvuAyANwlbci
avfanFz9q4BptsvYiqI0DopxQUaO7re4E/o4ej/c1q4/eVEFuLsdK8s9ZPyg823rG3f+yvrqzisJ
Y7UeelSBPSQDmas+HEKe/M8KGm1gf809ifUte7/bQ1wJSSmwSrGKMHRHs1/SwIPa7ynzUuVr5DoD
48az9bOZhPXuuSm2lxI70Fga6Byh1QLLTi8LXpAkGGYv/KpOevFc2lF17BDHeljsod/B5299TgAg
KAn/7spYq/vumb1RD51FlEYZ0ji0fTKoz/0c1+O5QNlsuff6WnUQBZyWFAo6aw9PtLXBdBUkegnY
HwIg18dpUJwOQmjcnFuZI4JvFXHG7NS+YEbgH3ZDub99gLYupy0FE6DDkH231f7muZIYcRsmQV41
w5d8lL1Ow0zSBztaIDX9A2MMiPFNqX2CG79e3OR6Qza5ahyUStj2n5puqB/0spqrj1NuvFuvnpiC
VjywY+oOErW0WhoAYEi4GHEMBDyJ4ZFGr0DbcEqsA3zRS3eYojr/4SISeNTjEX1jR4woqeta9mGi
rvdwe+kbz5fFSQbaDUoXp7RaelEU+TDkFRdHK23rkxF5U4vmZOjdjSEn+wBMP07uKQJVe3C4t6MD
7AOjhwYZAAOcbwbkw04kRt53WZAWyFSe6rCbv5t2CJtim8EKaOL3+avBUn9ooZT0i7EuytPUWd7H
Gdj2MzNv5U7gJ1e7cppMDEj8uQyOQDxdHwSjEo7U9kqDQlhiPqJDCvM0Et7R5faub9wmWAEY1TDJ
EklqV5EerCejB4NRHuhmNZFKqqAql6XNo4M7i+Xfvm6dl9sW5S9frYzmzf8iX0AmrAteesbzDphS
BHkkwqd5tpMJRoYF7u1QX/5Jak/50oZai5S96+xML28sFhQX3pLElnbdm7zBjotsWmhRG0MR1K3a
wSdvJzWzvUrxMsf2rm/e+Io0jeSwtCy30K26/oqDitp7P3jsbir68VzWHoe3RiO12/Ebb3sIkhFK
UsYTFQHtXOfrfWpYTV4vImiSUL9D4tRGmnnR/yWRiR47s0juIfnpjgwKmtZR9laOGYwUd6mmzN9v
f983IB9JSUYliDRQErJCfHG96FGb1F5NZ40ZcWJj7m2oXQbbSSgRu9bBymN6wAMK2ZC5ZVN0n+WL
+Q3e+b3kfn3O5M+AdQKyZsAhTKWuwg7RVZGitYXmh42SXYxeTf6C2zw+w8XYHqbQga5o7kv3v2rh
AXh7/x4QX5EN6xB9QjOtX+9BZQ+zPnmD7gsVIsuD3leudmSvwzuvHJrhaKCCeq8yRB8+1Hlafu16
utiHRBipe7r9U970WdgHoFbwXjIRxOu1HumbzFntszRT/TKJiEhMkQly8roUEuJV1BH3Tuntp0ix
dfGtMWBJf+wNbdZeyqxVmAYZl6VEXEZBV6eLmiY8KmnS/w07o01RMbeNaTwiCRyOR21aDNRJhB3X
J7qyBenH7aWsr69cCWmbzIY57LxY15s6lLM+1og6+mVqzZemWYCddFri5o+jmbo1/FRd4u69yOtn
6bdR7gYz21Ca8zGvjSbh0EdxKjSfW+fFX6y5mabzwPMsQPd4JdjINKHLdajhfdzjm1uHHti2+XR0
I+lycIpXR7hE3oXShq778HZo0b07KtOvmpKWgDlEJOfbu7t1b8keUf0GBE+9YZ1cwbk7UlgZDT9t
l/JzrJripIZVX9DDr0f+jc8m+/xFG2YzBiI4Lk+53tjvbDfLJdMOIekiM2GQXH6OV8kCUxxTTXHJ
8LNwXrxHVYNVnZm5J4Y/G+08WV4Lnb7hlB9qz9lT4do4X3xosj32G16qdSUC/BJqF8tk+r1ItWer
ndLmCMJZ+TZ7iW0cQ8eudi7npkUSPmDjZH1vCvVFrtcErIYJqsBqPBCfKcIxbRyawTgv6V8U72vv
/vZn3nCLtNVtVklaRCFkdYmaTKFRl4SmP4xjNF/aqEIrr3M7zTyEhqF86BYv107DZIZBPi57ve4t
60h+uBqISOraa2SQHTd1adJb9j0xDvGdm8Pn/aBNzgDMpxzCf+0aEcxT3HROibzLBA/D7dXLTPp1
8CGPF5E1WG08otRSvT5eRlimotVjze/7PJ++OY2Rfzb10jyaVZdHd+HUJz8U6I/7j4ikjV9bDymm
u9s/YcOhYFlOKfA2USyVW/TqhOexW1YoMvI0NE2HCGBtfnLa2vmoTqEWn+dGoRNmVOgj7yx90y5V
IYBgtG5Bclzb7WGKnJEvNnwUpMMvLuCdQzRYIHr0IUxOUTfVP6OxaZv3O20JrOAppHIDbGnlw+Bf
HyhhmIY/z1WqFAez77N7TVNAsCg07vXPma6E3Y4v27pXEsrOBB4o3zetclWge91AqOgvsGW+6Gle
nIHMtxctYcGj3u6NYWwdawmpRjyViOPNI5G2qLc3PXvbhKrzve8KL/5Y6I3eHTLEngd6mtY4PvQM
hh3Heih3fObWasFdqTKVkwDN1ZXmmytqNXSmnxoZmFMvn4fhZBfjNJwdXUGJcQ4T7U+cpQQ1y6Kt
rFqtIhynaXtIIAvDV+jBNYdBmyektdukT4+d1pqf3DLdHWiXZ2V9ezkqpA/IJsBCtEpWVA8kqOx6
+joTeM2xGQHC3mnt1ORHLZq7duembu4reG3yY7p9eKzrG1OPnaNPVmP6tRUtX/Vc6bmzSvqjHaO2
P+eOFe/VGrbcE2k4JXfSBc7Syj1FIcwemt3afqFZ4ZNe9aU4lVP5XDdNoFRpftG0IXOpVy/6QYRh
tbPgDReBhiKKuPhGSldrbDHdaRD5Tmn7iNdP9kUZQjtCbsAc/QY+subeVho1O5kimd/LqYJfduQU
ssZkDxiI9TSEjb6vZueO7Y9KaZwXBaEtIUrbu/d0Yf/id9jKO3PB/7VIU4UpCDLf9Vy+JVxOD/xc
vgv3GSpHWtxAvWkv95Ma1sHSvXfe47c94keIvzQNPpFVVpRWbVqaQnX80obnfBAaU33KRLkz9qwF
pqPJbO9orvxBzEzxmrIKnOGyTb46UZpL7b+rXMevR0NNzrVlZMNBq71fShr1+qGyR2PnEG2cYfCC
EjoDP7ENoO761szGonKKEsfvlTHq+2M+pfHfVZ+K+KQOUKrCdze3ysUzlxJqgsbRSToKCLpvv7Ib
rgK/x3gHtSQqleuS+uRODP0kpu13s24M92rbQbshCGw/doJe6Y61DU/BhCYAMNAPcMCtOXrjcc6s
Ms8cf8nTz0s32gfUvOLmYKXhl76ftT0N163VIdQmWVsB8rypoTQ6qoB5UTu+i8dND47WdE8Crqzk
aEbdXhdryyvg6CFLhS6VKyp/zKuAhfrg3EeUuv02U5bvsYBI/QDsLRkuUbpM9+BD23MVheNeYXtd
PJE3BhYGiXijYU6r/tquoU95b5uh5UdZY4YHhUqReSjcYfqDjwcMAH4A0g7JcX5th9lMbzSFaflZ
LiLzIUR/YkbUKfLCFyXJ04c5rbqdO/KmXPN7bTa88TQjyTmMlU27MmF4U1zLH6I6HE/WHImO/DVz
nLMdK251hBkysU9GneePnkjnvzJPaPphaOKu/lBlijfvxBAbEQzxOEkm15Z6xTowjjIIKo0usnw4
IbSvQmuGJyUs1P6+qrzFOffqkgokBnImFFxdpHto0K0DDQsyHWcmFMiHVm6qTRQta5vS9DWjlwjj
uc+dgxUWlQW3E/wpO0HpljlwthJ3CliJv6tPjsAN17I3/Lx0ze7eMOqpviAm53jPpqh1/f62M9ra
XMm8yQA0rzo+6dpcWtaWkxu95UPJGxWHoZzuh2ZR/y7gU/9ueb36qQ6V9MWpveXXbctbjgloC0NS
jLZDgLEKYTq3LESoNI6v9Cm1twXRGG5c+gNIdQJ4SLTvHHWDuI9aNaeIMj7lEmeVZERlXTA1ELOx
Rph9K6J0yJ60GQ6r49JHLTovTtsTjy+Umt+7UCxzgHAXVI957q63uC6Nma+dW77wkCNOMzuF6TYC
bvdFH0kq7wHelPZOCPH2FJG488rgnyirvWGgcKp+tqsCVES7JOOlTOrERijYtS6OnnbKzgLfekNA
m/AGmqyOt2aNmqxFZLVtVth+rlfNnaXTd+OvNuin2xu5tSjqK7zcqCFhaXUTjUnI8b7c9kVMlHiC
xi1Jvzce7EhVj1Txzs3YKDpx32XpDE9PS38dn7ij2/WDBc7MLhFsfIJcA1WrsCwt7zghZ3dnlYqm
P3p1bpUPrkMt8pDOovtPmHa9f3vhb68KaTGAdJQlIKgBybA6QXqLdlcUJUFhqdmnqO2S9JxVDFyf
3L4vj0jSQTB42+RbvyAzcfk5ofwEHbq6LckMUgyt1SjQQ0v7NsdWFx4JMOxvTcdwJhXF9DMRePmV
KqDx/s+M4+PZo+ejM3iwui9G3dp5btqKP4EAfDIViJBF5ihfOyAKl9ur3NpYyi60pvEJDP3KXXgV
P+RZmy/FlEVBqY3NYSzH6LOXhvOpX/KvFMmtb7fNvQ1XdFt2EXnDKOGp69I7SYYqhjlT/LyImaxe
tH6az4IPnpxNOEum6NDMwGMiZ9rzB/JzXaencEURbhJ3cpjhALheaNtHyJPYYRz0YTXbdxkkfc6l
Q6L7DzaUFIlCKe72rS7CYFS8KLGVBBoT6hfEcqfDojFzkLsLNY7EUqjP3t7TrU9IhES/hhYTScQq
FGuI+bx0MpKgY/pmvEvoWRYXb26s+B4IrtM8kKvVL7dtbn1HOXAEkgmOGcrS17spslArQnOOA70z
nA/jok5HoYTq0So778XurebcmmKPD2DD+9kS8waTkhwCWt9IZQGbraO+HiA550won5Xlgw49+ksL
VmbHo2/aImOgbyeJdNYNqhTRMIVCB+jTfKw/q5laHcNRtN6p7FEw3DkzW2eTO8EbyfEEfbr6goWj
RbnjxUmQ6Z34qWpZGV1Q76j3BC22FgWLA5gaGq2geFdetI2ZvjYy4fkoMg53WVk64dHoush4sOal
3SPp3LJGZqLSLiCphtDg+oxA29jPUae5vmdP1tdxSepfRTVby1EriDx2XObWFoIUhiCIlaH7pV8b
q/QFchz4r/3fhLNzxlzvXR7C2Hy+ffC3XgXZ8JEQEI7HOjiVow9u1uehT1HeEvde5CTPeFX3edEm
lw5b4hYD2Iy8SX6iJag2O+blF1p7MbhHJERZqj2tr4CqssphqRU/QzdCHBSjHc6VXpdPZTswYDl5
9Z3ZqcmFkeysPYuiLb7fXv/WxaciQwcZfBp+WX70V++FFsVZFaY48LivwueQmZDnzIzSD4W15Mhe
2jQtGmHsXMatQIS6m+xLMMYFC5P8Va+smoXGiHTI16WS2GTPZdmEh5aJW+OSt1Q/UegLReQe0mHR
9SfaOeJjaMGvEBTq0v57ewN+u9P1J6DqKAGOJKQEtNe/JaJaNVReGfoiz/FCDdt9z/BnFR6HXOse
1cGLLpGWdcxCz9ZFAaUojpMxa3BYU+RHOLTOTrVV7MHX3+Bk5HOjgtEBogc6Cb2a699FlyjXk2W0
/dJJCvWrMgH4ooPU9MPZyiPnL7vv0/yo9ojJUxBu44nhdib7D2lmzN8MPSnyI0rrzh7D38aFYYaK
uIguA/dmPRebOKUXGlYU+qVapfUB/eDeO85mRkEcIDHjGbUzpX+pcDJ1j3rdZPnD7e+18ToiAYsu
NEO5kgpz5RimZc7cFn6MYJ5aFOwTrz/ZCOkczZQoFkLjeQ+wtHFFKbpTF0H0mjr4GvLntFqn6tQp
/R5kj/jbLKoh0MsxvK/nWvWe07lLxRdGGiz7s5bqo3esl2jP0W/cUnwD1RKJIJVEh9dnoaC7NYTL
ovhJuoTxqS48lZC1Bl/5z5iByjuSq9ThgcpGU51v7/emacAVTInAlASH5bXpoW3HdmiZa5iNsh3v
c4MGMarrxtK82Eky/TsuZkqwkDbmXvtwy0vgmv/ftHwjXnkJ3oZUHzpi2XQahrPbR+mxgtrvDu4T
xbt3rMz5VTO38LE1i+aiFl2cnhe7eS93jbyHjAWB5vhdv1iXG/NQgH/ODMXXZzkXXM2m8dJWWhoh
Jptnl9u7vXW7sEOSC5+vJNe9XrKFZkbdRGMcDAxEql9UvdCVAywbc3gazCx6gjPJzf5lPHa8FFXR
6jvmty4XoRgdEeRDQOmtAgpnsaq8bOooCJsuvfMqkX5aiqKmIFY0X1OAW/bOMy/Xs3K+EnnJ3krA
DHMm1+tdaiafSviXApgtw/vR8MITVKHw49hFe7y9tdumQCdJymI07FaOQ7FyxJsWK0LmfMz+0+gy
cNe9yT5o3eDsTXRtGWMYkEYAWSWw2dV3nJeIhz2tQn9UdUSG7cyI57tRaaPl7FgwLN7dXtvWd2M4
TrLoUhnhOb/exjbTm6iEkNmPCqAaJ0BP+nQslWVKD4OnDD8oYkK/8gc2ZTQNdJIgfg3g0NtuikqZ
+lm1INN09OyUQXn1eY7hhovCudw5mxt+GPJEph0lwpzRtNWWmpDEqwozHr7TiviI6eWRecfyoV+q
+3YevG8ooDt3aHbDHeyWzPO+/6hC9AzC7Lf8IbMX13uMproWuk4bBZ02p/dtP3dPfSw0qvN1uAdp
23ADFNAgmJXRNuSYq2sBC4nToXep8OaUTfHRiRTnH1vvIvMlhNgXBkDXE/m5cGpnONVt9W5cPT4P
yiPK8wzSUjZf8zOEEQJ1TPTzbSttvOSNY8DvEtNCqqauf9RY8V6He+PCyNUydSXFRgnHrnc30oWp
5UkIeNNKjR+5Oy6fl3gxfxa4nn9uH9xNU/SzcXBoNFFKvDZlO1GPDHOTBj2cYOGRGJypHTo5Y3WY
1LzeqVtufUqKpESWPB+g+OX7+uoRM/UpnbqGgYx86Y3mS1lZQv1sp3Y1fm+WxPGOizcM4r+hprWX
xoo8cyez33ANFIgJlaR/4PCu7FdtGIZR7qZBFZlzdIjpf/4yZ2F+c4zWGu6EPcV7bdDNDaavB+II
SB2jGaslS2+voX8VmIU9T8zRUZDn5R7y5VOYTtoOU8OWNTB/dMwkwocTdG0t7KbGgLYxA2M8gRM8
TnW0OJ+QqRb638k4mjtlxG1ztFuZnGUAey2RHOpeWMKWlwZGJ7LlZa6XJnxKSs/6x+3i90oLynuI
u/k/Y/LHvDo8eS+qeFSdNChNUNSHEQ9YnLq2XO5rp4z3QvutpdGhJ+1Wqenxbl1bs9IEhXGFQcSi
ysLuy5TmqUsrgTG2F8irwj3m962bQVNOpWsNChB/d21OdHWpzM2cBIDyBnGwKkJ3vbC1EiqpyE4v
0eh6pXHQxdD+o+bt2P3BzUDFwGLFUhN0zRRYwVNSRpUDD0TbOD9bZ3YuEK5m51JpjRdSLmXPq2/u
L70hal1U2WAouF5wZ9p9Qr0rC0atUZeTlynCPuhxPIxHodbOHph20xz6MZS6AeEzw3Ntbqjioato
XQd2bIwMUzTakh1b1RHHzh2bnZamvNOrQA6xAJIyeny4VXuVrc5h1xZdnuaB149u/aTOyWI8jWOb
7ERxG+6MIwrZokRfAdZdLYqWVDQ0iIkGoZhQ6NUS00qnQzI2851VK8vyWEKhmJ1vvxibRulWUI2F
R4Py+vVOjkYM+5kcWemnsKAsMZmxd1D6aWxPXZkZ9p22NMXeUMrG58NlExTjumXyuTIaSTJ4vVaz
QLGauERAA5pHFMrqOqySkxUXcCbdXuXGfaT974AjQfEbtuqV29a6qE3nZMiCRZTFF3Ohm3GcksXu
j1aNG3r2lMzWLnE4ckembpn3cB2b9pFAI7aDdwvU6PUuL5MN80xY5QGVBVHfWVU3n+EMFcZzjvRe
fYwnHRKwQ1SFqntsFDG4/7m9AVs7riMrLxM9vvaacscDItklCEcGdVRbHxKtKL4TuIchslrdz9um
tq4LOGRZtyVNoP53vVbF7HBI/VIERRhp00nMcAudW4cQ5LadzSWBe6Cv9JtIepXQlY1N+tE5RRDF
rvV33zfuwW774lSmBdNlf2CLAjvoESo0tNiu1yTyzmbU1RPBYOQRFpwpYFYSSRRaHHsQts11QZRJ
24m28Bv2CtQIxr4vzDyoMyvTHrJsbC9IXer2RWviPf1i+e6tfRvvMGRzhMT0m9YHc9FihngqEWRD
aoPLgx/DVaP8UzYWJqiqafq3gR314Q92U2pNSg5LKN1XDrVxsqXsc5sZo6xFN7TL+39mqxlgBuwU
hDVvG9tycORw9Lvx4bz/q5dfTOaUayonH/Bu7lwaZmXmQwIupTiqix4xUAs6ZY9kfOsbGnLAnKQK
IOkaAOnRMoT8iSkqF1Wb5AAvGaIvIAueqsixdqLwTVs8ulLfHMzuekyKQo2th0soAg9scHG0Acye
S2tEyk4z4vdOJRO10WEHacTS0H51V+fFpd9aVdFYBKJV7P5DkhvDDz3Om/ro1mr/Zax79fz+7/fa
olz+qzgxMZ3EtXO7CAzAz2iRDjWqlWkMuyTsErH7SLq4x3eydWTAYwDmhBKYha7OZ1p3QzvmXRnY
ahwd29ibPoYKclMAbgr7YdbS4usfrJGEgviC6VFQnddrBE6zVJonyiB2YnEBZ8l0e1lB9D+b4gNP
xh7IZfPIvLK3cmejFYncjIoy6J2oCI/j0jSZjE+Ln7lWuTtz3lvvAdVVKlPor8qOyPXi5pYPF4HJ
ChxVNOLU2JNeHdvSrf8gfOLdpoqMfo2cYr+2U02910cUFYIGYCUw1fhzYyThY0mD6EM3ezuUHFur
AsUIdPI3PdY6V1o6RlO0YigDA1Fs/Zx3RfyzhqBqL1TaOotk8wQuXDfWtlrVaClgvoyUVblWJu4G
1CoPZSHpAScmMquT7bR7mdmeydUHgw0Zhi9cVpA6TfQiyjr8mi5tf68N05eibow/8F+EJL+ja+bF
jFWuRHzpQeJuFrBIwO5yclLHuLND0dRfrUbP9sYYN7+bHG+l3g8cYN1XjpWizqJ45OiHlvM5Vfqk
OWR1Ze08cVsBn4QfAqmlp/ymTc7IRBa2s1UEPQiO8InpL7W/5JUNOpAI/0NnQb99bMK4VJ+Lpdpr
Qm59wdfWV15adVoZrriERouhvkSIt7aIKmkl6r6ON6knj8GhnQhpa1/lhgIKgB/vzeh70dg5urRa
gc6MSMeLrmhjfVcMqvNHdsiQwOYBkl5TtdWdoNxMEB8IrVCq/3oMpFSfPcokezi5zT2UMEuga5SC
15xehHgSOttz8epEKJdYNI/mVN7leeF8jMsyLP7gnZPstDwBDNe6a/fVVEuoEHmWgTmFQ33Ix7A8
zREEe03d9fYxtiD6v/3qbMV+dN6IMcFvAZCRO/DqZW26YmRKN6sC5O3dszKN832uAOzM2iK+LE5T
+l4VKjtGNy/GK6OrcKyojQymdaUM4PdrHt1yaWHs1o1fMLUaFxLw9gWIP8TIOs/tHywXakEIaZmv
gvLjerllZFdRnLdlENJKnGAPD91DNbrZISWwOKm48f4I5cres7R5Meh2k6dA+/9Gy7jKxoqeZoTD
cSnpX2Bpc9zz0pp7svGbX/OVndXX9BaVzD21CVrG+mzXQ/Jfhns09zCbtE/PSZvXz1nUde8k+JLx
IBwbQPqZ1H9LopKYc1+pi8wfFqFMl3TqC/WuNqbK+JCoTFfvuNWtwAW+aurovIn41VUwSNbQ9hNS
E4FpMe6HQlnWZ89qb1U2bDz09faYsrc+Hq1pZnkBrKlgAq7PTGfC9O/FXRG4eUNBC2AwAWHdePae
HtKWt+ExYjupUlhvbr+tQeYwpSR9TlYmf3elHi33pc1NvKvcqoXx3TL6+9v3YdMkTXfmKeHGhe/h
em2LPhvq7HUiKNtKxJ88qzLEr6HUuvYx6gYXmVUrMZqdx34LkkKX8rfeH/UQkrJrqylMx46awH6X
Nktk/WyXWC/viKaE9q9mDuVygmgs1y/9wLH7lI+55qRHplIMK6cbNcb9wSknp7k0dRsnH5gn6b/f
3pWtEybJW2Qnjvx0XYRrOzuCqyTkhFXM6hWztwyHOc3nB4YH3qvjLi/Pb+ohsLj0otbQBzEpg9vP
c07yPQ4UZ3OjcF9ctwo/mGBPkQF0F4di/x/4Qbo2NDa5QlRpVl+AnLsrEkPJg74s5+akxnE1ftU7
Mw0PKnXyo5elP1x3EfZOkrN1l9CDgnGNzJgp9dV5iztKtjV8NMHAhKv3H6BjnZIcNXVqph1LWyfb
5c7KNh8o3TXwq5iaTkmrWQSt25fhSU/C+ZeW5OpTl4XFD6vV5svtQ7O1NPCQnBtmqAC2rpbm5Ayb
d3PCVVJEN73E3dLkF9Sgiz2tyq3TKTtBctSQ0veaVJoX21qygvS7y3IDolGtSfp7V5379q6N53Hv
qGxuJMPPOAjicoYNry+rqAZm/O28DIpumi4JeK4nd7FBryVd4jjHNJ6m8E+2koEP2YmmgLamkmoy
gEeqrhSBlrr4PUSO6FWYfV7+e/uTbS4NqJcMI6kNGSvPDvvTVOQdKff/kHZeO3IbYZu+IgLM4ZTs
MDOKI1nqlk4IyYE5F+PV71P6N0xziCakBQwbkA1XV2DVF95gKyKhOdPHUCaT1kzGQBdTbB/SElbL
zqcnM6d1tY3CN9oYlC0BCa7OSZEZVTaPBkGyA+jOUtMS1xJ76Q7O4s5ZMNAwQxErDB+KNKs/Uhus
f96f9VaQgIa0iVkVPDz8jm43FCgybwr1/KuaZGiOhULV6lOWiuh7k9bAcVSE9NIDpEv76/2Bt5Zb
Am+kChXExjX6Jp1THmdKDle3UtQjKYJu+vYgPKhpndV9wdx7WnZCk825onUMXwmBV0Ttbueq1rUx
OEIprqJ0xvSUecLxnhSl7tsfSrrEbYA6BLBsv8D25U9Ca/j7kBXAOtHPWd2xTV5bo1aRpSxG33yL
rLRw3nggC0CPuHn5bXLjzvAHA6TVTq9q64LwSMFgIEoizLraqdpzZ89KR50fpdDhWMVZN71xbS6+
T96CVcxeYXyDgEhHA6MLEiQuWr7a21WuO6g4bpZS7W9H7as1xY/mqFPrV/spehs7bfa9TYf4KVWd
9queldFbYMnFZ62fref7J+z1dv/SK1X/py8P8ej2h+DfXTkLoLIrgnfNKTcU540r0EHxmzYNWx9L
DBORQbTgPt4f9/XJZtxflTueG/OVtjZWElYyYDNxNZyhPuu5GaZHPlxLBDkeUHKr62wnCt5YdDkm
mQwyGEDM1tKJjiOEavVOcg1lq0pVtPlfHJKW5KloAJAew8mexFkZ7ZhkQCncIMZrhr6aUmYHD3TN
Dmxg++fAP0UyQpaGjdUZSKgHlIjLJVcnJWzVlbYSf5fQFP066+yjkyT5O8yKc/jFjjpfE3vkDxFt
Sw+kJpiE71yymz+HGxbMBB+AxMLcngR1Ia6CmZ5S/RAZHnLOkj/olI3HL7M7iNanJp8atj8Qi6Ix
UTl1FpRlpjTvFdtNekRjBqvee7hfRwjwbIjawAFSGHylGAfmX7QIH6PMOrl2Q1JWa8WJLlq6Bzba
HMiGpwnWkZBkzVdv9da2mrSJr43hNQ8JVYz06FRWUp/vH/udcdZCC9WsgmgCYn9tYkXksLGyZDzl
To6Exv2Btr4vSY1Eig7wKJfM7W66rarChZySa5eh3O5Tc1PVs7koznhqbCsv32e5uqut87pKwVEm
SuXDJkHCFvB20EZzCUEitFCjaqziN0tqTD89LY/eT1U55WcMh2JK9OMynMu5sbM/OcHMGO4QaDGe
zdUJ1hOr14wGKWsx9NjcG9jRDTGk6tMUgcHw8y42zPdRhZrXMaVubPraNIz4lLmhq/1b1qr4XW1t
ikTg9XnKZA+Uv1abIEwVuzsPTc10tMqvubq09GBgdxztgo/7/oZvnSwg+FQTKHfx0azWPgaA3GlL
ml3FKMLp3WKhRPtIh2Ly9ipC2yOhrgvyHcTFOhfl3g4z5NeZVWTa8wG7+UL8lwul3uvvvH6VYTrI
uBUJfYtcbzWlNEcpyFEy4Dh6jj5TXH1TBvH3vMzO3uW3NSWDGgJxLR/CK/ZJHip0Ansru/Izxhz1
fKlJ6NCh+H2CNlNCCoReCz4deMHcfiGqMag6UIb0KkSnPgxu7s7ngjD2IMbWfLJyS38D4qHfM/N6
HUHfDqvfDlvYQLZLh9sgiWNn/uRVY578aHUL8YraievkfebGQ+jro9r050ER0QdENEJ7507aijWQ
mIGeCcQBlQ65Cy8qpyntZKuv4/SKthdvahQh91CiEvYXyKi285feChXM3Lplz/h26yCRrNB+5Rsk
l16/tP0YV1ajp9cEZPcb4I/ENLqDHldgTWDuT/e/xM3RZDtNFkNk7H47TS+ebSsdp/Q6wB86NvPk
ffaSeqaYOCWf7w+1ta+0DzAnYVK8k6t9xdWxMa0aKfHJjkMQ0Dr2Gb5OgJzC9IksPegcA9hsnWV5
4kMUcgJVi0330/1fsTVh/CAowyNdRFy7Wt5W6/tlMMv46oZWBD5gSrT6uSqS0fGNoYI9en+4racN
exLkQlCHJ0VZra8OxVdgoIGsPyWnfwdL/Tr2qMOnibC/AINOd4bbnN2L4VanNmrMWcMTDp6obWTt
cWqA6D7XywLQg4Q32XvFtj4SWpPE/zS1JZ/q9vQUnXD1Vqtg5Pdmlb8tdBVPRcp32DueMRVWvjth
M1pHvIvtPf2pzZkS/cF7IylRzdU+8gzOE4we8OyWPX4a8CqCzaXU+cEtVfcP4n9QnpA5aQRTAV9t
ophHAKwtY8WNNgZupFlvYH6ofjGm8SF2Jue32+mAPCR7WqIfURdYXbxoTM2lnSnRdTHNcjrEBQIz
BwVVjJ2ofmsNpXA4+GpCCA7p7fY5o6AujtrHtRNN8iFt20IWYpQMEW+h672+M62tb4HrVLIBEbfi
FrgdziuGIuwbcoiJTtjsT4tp/VBmNLxcd0y/LpOxe4lvThDOBXQHnmRnXY80MioH2P5JZexoOOVD
7NWBklXiP8o0oTjc/9Q3B4PdJvt7PJjrslYdxlHlAMq/xrrRFkd7VqvZ1xMlF341lXsqzluLCZ8P
VKes81LNvl3MFpWzvkpM1N+tajyUkivj2FF2tKV68kIC/u/92e2Nt7pZNMgrc9qT3TjotnywFvGf
1YbZc9mgVa2hz7mzmNvDSaomdTupV3g7vX7SlEUxsLmIM8f+B4DcO2u2tSQoe3vGlMEa/uDiJAeQ
wD/KSOgl3I7X2DgPaTQcroNdanNQI3LxV5eJ0DsTdxs7yf1W6sGBhCcHMo7a1Wrv9MrrxpGawjXX
GvWoU5V7qIGpv7Fj1VN81+iqR+TfPH9pdOXH728jVG0Jy+fuRFLkdp7V6OUqBtfZdRbGt1yZ1NS3
sdF8Y2qT/k5Ean65P97WC0E1EqkLei0EkauwOMuKziqVCXqDYzf/8rNEeSiqDI1NuzIeiPKQ7Qtb
fTneH3brWyS70ECnYjwKpuR2mp1T0Ax3egCW/aQ/TiOloqC1leRDmdZKsXNWNweTTQgubYDx62sU
/dmki9Q4BzA3dFc4rHyQljP0x9YxcZr/g5nhuyp1LWmTriXxczUpRYpf6TWLoBp0wiueXSWnpdNZ
8Z887x5JDRkN6HjKnLerWExRsQytll0npW+WB8fNlh92HZcfk1q3fDFnzuLrQ6TvUWc3Dw2kZelo
B6txLTC2uAn+i65NLgWhH0Ze6QWe0kTPtPPRu5XaEL5dzHuqi1tXDofl/466CmZQnnVS0i6S0rRp
v5mV677ngC3nJTFw0C3IYp2dU7o5TyQ9eJsgWvJo3K6vVuRtbAs1v5YIoLsIs3jtP2Uskm/Dknn+
HGvjqRyR3/DvH6GN64dGD3U8HGek0bs8zy9Sm6EsqV02SXa1m+kTkl/1YXCzBmGYYdCKI2Tl+JJp
ldXjCpDne3Jq8su77Y/ILhOBsHQoQ6pFZgkvBp/1eUzSssvwY2vix4YsQDxVipPvtb431lY2QSAB
0wFCpXt10dktCQjDMEnFLo54aobHEdxS44/jIL6OHkiGMrPGb/eXduMqALGAmJC879jX1b3j9lMJ
xwLGE2HdVPlxLsL5nZJIqQGzEnX8+3UUhgNqI/WSDCA+t4s5VZmFL2HNkW0h7Xtaal1isFN7zKqN
LwPLKTiyFFuJH9YaAoO2dNNQNPk1rCZKvFqVts5JTLPvpIju+FET6+HONbe5fbLLIVmOGDKsjokS
KYbVJtBHkhH5yE9geNCDUhhpPkYjiojf3SZSB6QzMUnaiYq3hgZlzTcpKcmvPCncIVtcxJ/zq+FE
TTCJJvoMPr859vWSPRRxoh0QxEl+3j84W5/Fy0FXxxXwLID5AQIpclCu5OjEdXPIkmh4+INxTIC6
kqHyOmwE+ruMs2EAQvHw7/2QZY0+PNtx2u28iZvzkQQnsEPEGmv5D9drHTi4bg5WcDbUw9ipS/Sp
Agbq7RyUzYFgpwI3QdYD9s3qE4hzWzR9WVwTPDjPWWlN0RGZRGdPdXLzVMhSGBpCkJrXsKQ8t0Ks
heLyivRw9KXAUlw7yjpW7mtp5+hPPNWdhvE01dOd63rr65M6TP9nZPnvX9yY3GHDoPLqXkF1qB80
B2KzD/1RU/25LNyfnUiX4P4h2Zor74NBRQjwM0yt2xEVFZ0O7mj4FD3ii6GaxO8EdmTPajxHxyKv
koPdK+g03h916+6k5oXsMbVa6gmrnUwac6nHriyvYZZ6kZ+BOftpiagm43DTv++PtbWmL8daXZxe
NALAwCjpWoD6YizFTsqjNbj1Z63TzW9NOeLq+v83pDzIL7Yxm5qKMCrhACWG+Oopoqn9rqksRKQj
53kouubTHwxIUIExJ6GitS4kxnA29BrHkysFVPOc9ZYl3rkp1sc4+7hWcVic1N6ji2+eHDpT0KZp
5WBkdDtJq0wbQB1Ep8oS/1DGag5gH0JHdTPL/avMqjF5DJPQ2avybx6d/zusuc4WhdoW8eB0+XWg
ZKsFlluEno9vTZVB+JvM5A/uHOC7/3uW/ON2lqGXZ0AsyC7qZOkaMN5YWh4JlpWdHdyaFs/fL2wD
NIS1tlMs0mFeEjBHNYiRUyZm65HIMHoaxiL56/5h2do46TpOrYSO1CuBOZ7DOspitbiC2pj+zmKz
eyoNHV5z7kZn220eBpx8dqa39RGCIoc2Ih1k6GbcLqNdYB1mxTy0wGUyJ7AKr34sAWu/Gfs8Kk8C
IsJOlr+hySOjJKRfIaXrCMWs0tE5syuBhjvPEnT3H04+ndtheFSGygnmTi+CaK6Rsfe8eRJ+i7ay
OFlj2e/heDf3FUit9LhAjW0NcF880VqFgaiBEtH881Uz799EAFjcAGRgvYdI2txaahpS3lzn4ZK/
5sXFY6WKo0cznYzQNsTjUvS15U/2on+yi0UN6rxxL0jDmTs37Na7DE6OZw8GGdNcXXdmBkt7RmOL
SDhWg17MQ3foEi2eDvcP7tZaEsgQAVO+oVGzml2O6VATGdB+TUVH0mTCheg0ZUuj+V7RhDvQ1u3B
wGP8apCC0rtdyqEa+zL25vRqC8Q9kL5VnlRA518AFvfH+/Pa+jggvZKnkUjgCbdaP2HMdkkFjF0j
NE+R2eBvU9zMH7sxA6jnWUOzs2Nb54SIDQ9p0lrpv3I7uaao1MIpY2jiojUyP66m8SdQI6xWeyQB
xEGhP9uexbJoe0Hp1rLyOaDgRyoDCmD1Vbpd2PACU2dIgKmJYE5q7bhQEBsPbIGzEwH/0kRcZ6D0
TknXISRJFNXtPHkRw3LORH61EhxsatOM/6J2LE6V0xhnJS2VA5dAbwZUGsfPWNDYQ5DEtvuxa1AG
8Bb+14E7w1j0MYFavgIqsR/vb/0WukUj2qMhD7WUx3v1vsydW+V9yC+cF3d8O4a281Ao7fJvlrbJ
f1qmZR8UwOLPA6qqtR/3muiDmrxPP8XeuPNbtj5j0uf/IXqTrq8WS4yjqlUmQJu86gq83WI1SoJq
VLt4503dPAMvBlqdgSTVpy6rK1LZQu2+L5ga1Qcd5JX22Fcd0mj3l1j+39ZngAa6BMXz5IHpvT0D
amflAhs4qhCwKKpg0TtFgV0ATiToJ1SgZEXvXTOlyXsVPY3g/uAbnzbRNdhXqeYqHQtuBy8nRR2r
PHcv2FspfqLP83gajFRb/F5vx29OYet7ta2N+dLiRYoFeAKOLe4qLqOL1Hst3h4XBQRbdIjG3ML1
NzTjGX5MZORIhA6p9nXstNGCQ9KF+Zf7c5YDrBZcWnmhAIg1HQUSuSYvHiGvruKktdF6zTAN/IbN
k+WndunimNC106VqpGlqajilr5bx0pxEOln5Hn9t6zeQY0sqBJwv2NS3v6EFTFYq6uJcIhMj8iPc
meht6bh0MtKkEh/QhZ2Sv5d20rJA9pS0D3a38Cf3F2LjlmXrcVeBKYSe0RpUhUlQHGU4TV00QcHl
kIQUjqugq5PmewLzrj7VHurtxym1kj1e5NbNh3QccY/ENNDnWL0pRkvJqk308OJNul2dqcOlWaBa
w/yxNHmkB2UuMl8b2MHAFdPSP+K8pVnnBWPsVtqvGMo5aniUIt/0MufMI+KetVz9gyY20TVIe4mA
sJCtXO1Thjh2h0HNJSrs/ClDxrXyTZr2//XoTu2Aabe2gxGgx8mbFgnV27GyXFEitSjCizGwBQfL
XCw+iWbU3ihDGTWp33RjbAbo/HnJztBbxxGIuNwIqCgIIN8OvUTKJIFY3sVphtw+9CLEnDJHu9g3
SzVvP3StVf2XE2R8By6Vf5pyRUsf7h/GrWuBGM1EpkWq+K4bUblagWhpQu8SDRmeJqUyn4RaxcqX
MNNzWOlxfg7Lof0xh2O2R5/dugUJa6hfgialUru6BfWo7Ntc15AuHlOUaFAWasogBelXnKIlS84F
hfDyT+Zrculy6SPVtrZSWcws6QasknGMnNrkqR5wMkyzSkcClpTuiAMSB10sJSBuY4mHb/dXe+OJ
gwyEawo1DpiC67OGcGWpxdoAL6pQ9Plge0mO2J/uNkb6MJii3SN5b2U7DEVLSlrscrrlD3px6YZm
uojZGL2LEi3eRwOBI9O3urJ5F7WqqA64GBTi6FmR0QfRpC/tIVKUXj0MPa/I+f7cfwFdVg8AoAYy
TJrj8uJbPQDjwGluFCWkQN1pna82rvMY157TXZtcF09DU82fUzEvQTknzUPjTnr64ColCglFY4Vs
U1mpR8UN1Z0S+lawRZyFKpJKZghnaXUDmE4plKFGIBX1uuRr1C7Du4x9wqAu0e30MHRD8b5aELw5
GGXemYcFtbyPeTzkxjnJ5dbdX6iNz0KGfRic8VxShFpF4SFtInucaywJQhoVpKJWav675Mnil9TC
4HI5Jh3N+2NuBHlyOF4jAKCvpcySyWyzfg6dy1As8xDYSuiMx6jmJfbvD7Q1OfnpqXQu6c2sM37Q
tXpjOLVUfMfOxi9nTX3r9mqYnVFTW74UcaMan+8PufHR0ef2pBI1lynd4NU3EApK/GFM4KHUCyAa
YAwnLBdb/THO8jn7/U8c5N6vcjT6epie3I6m2HlSF63LaHbm/hcZ7TJ+jDy9xRgXlPEf1BEwGyaO
NeCkkfquji6VBSTljcW7xKqef2/KDJuXum5+1mGU7DRFNneO3JDNozT7ugUEk3vukjK85HEKxSbR
o2+zQcRKQNVqh7mcBvP0+xtH4x51BaLW1y5TU1uVFHG4vHInGy/6gFOQryZF+5ATvu1V9+VKrW8n
OLKcj198sTV6d4miyYh6bqcis3BVyLQyys59nQrz3GaD+TExzUYcaju0Ai1FreWdntbq3oy37mse
RIkgoHsI9nQFerEnrU8qit8XMTQIamltgYx7q8OAPU7tktq4XKHA5xctNbyHDP2aS2hGQ3wcARnu
Wc9ufTf0VNCNAiEFenoVneAbME7y0F1gr7axX9jd8FdW90V5KE2sb3dSos3REG4D+KrSlV5DKBRB
ujtao3uhWKUEqjnP7iEf+9RXvQTO/u+fLLRj6OxRWeVFXk0tbDgJXRh5mCbgn1tCnAE7VTTGp8WZ
PW1nsK0P5+Vgxu2NMGC5YosydC9u2f+Ma2e2/DCZmzNdTSmeuq+Rs7GUdH8owEtOHHhFGfO9ePSL
0pnbhArPBQKKeqjDOfyaztOXClPbnWrY1nmlx03ljS4D7fx1xyZLijRKp5asstX1cyFa9R1eYRFu
bEpbnkvMkY+55eW1j+9rEqE9nqmBHqf13/f3cyOGlw7VcGXxJqJUtpox4iu6jdyDd6EEGuoBPgix
F2RcnOHBjVBFeJ7jpGm+TLDE+sP9oTd2l6EJ0hEzRP5hnVeLLiz7LJ6ooCJ4fDRSW/syjiIOrBHT
B60ux+f7421sLl8IQrwAbqGNrCH5VVyjVxJ6yqWIUvKUxY2eszDWnptC9/Y+k42ogNBc5kbcwmzv
6jPxsgY9Wt0ML8pS2sIPvXBuTmoiy8f3J7WxiGAYgJ9KwjP8sNVAeuIIa0yRazbdrpsCXeuz3m8L
S+keLGp13Rd0TRd9J/uSh2J149N1AGNLDoJzyBqp4XhFGLViwWlqtI3yc1xG7lHTp8F5tMZuMQ7a
POjxuzqOkvyhmJr83/tz3go7uVlptQCBocq7rlsvWmO3zRQiHd862nDSOUieP7ZD5AVuFnrPmhXp
j1SRwGyrJd7mGSae36axzYdz7AGk/f1riooGgAcKE4C9XsFlgMropQPkOFFm43nWJudIhxnZbDub
3CC1Fu2v+wvwK/lYbwDVXslzl4jgtTRNHDk1DF2HDXCVxnnMQNReC/7r5mEetZhK0GSjqfLRcSMj
PPT6rIurNY5K/yNMe7d62yaV5fhKNRYaJidjX53cfihUHzlakGH9GCkh1Nhuhp4yIgIqLkW/JBcR
Cy1/NzaD8kXp6ux9Fs/UiWGOVlBZnTQU7c/709w6ZjSzMXTkhgRLt3rSo4zq5WgihV7ZdehksOob
b/pQaHP51zSUznOhOcXjlNvO2wHjtuP9wbduC0nblWBPCRFavT0NvhfSjAsHCk/rvoYJOli6U5ad
nwHz2RlrI4ICzwUV05F+AfbaXgkv6klvrDm8lK1B+qyrUdgG4aD3tR8V4zsHedaKlMrVOuzVR3X0
e4K/dOcUb02YAhdNgV/CUWvjw8gpVIRHRHgJtbo62p0bRT4343hUEQ7/g4wWoifcU+I1+k/rvlqZ
zpYWDzrpPJzSt/1kmh/12rPP7qwVOG4r5Wd028DTqXb6IS4s46udW82pa5UFfwFB7JzgQODt3KUb
byE0NyCbAEakV8Qq3elR3MBixw0vtV647sk2ulJ9qLIxUf0BWUfNVx2lCmYapDtLvzkw1zgVTfJI
bS0BKCbbrFRswy6DMiynpUFt38Zq5xDpSv5Rj+f42JVa8s/9A771daE/S5eEeAe2hDwPL2Idurn4
ZEcDh27wrEPWlCr9kMZr3xbgQw+ukrrVxyUkUj7o0Byah/ujb71brmQg8xxj+r5O9lq9o7+ZCu+y
hEOl+Hi+j7ZfW0A6cnuMxyCGELjnZ7P1mRG08k3T0eXVkr/pxYxxs4EjW/fhxalaq/b7xRABj7et
vulGS3v2bJF8t+zY6k6lYjuxX+n9/Pn+tLc+Mio4BvZXMA9eeR1UhiZr9rZ3SaxyeRgIEsSx6J1/
+jQeqsP9sTafSVCqlIEliJPX8na+SV1q2BJxfzaw7N9WsxVfxjqLHogwXedilQjevWvBj0qjxvLQ
OZVz9tTsk6FPTrHzaW2Vz3ka/99vWcUpRlOUoZCnLcuW/NEITe3LgoDJW8MetDdlVTSJ76ZW/6DH
XTMc5iLFl5gzEP6AJtjTeam1QzGBhllwjf7Q897tYWu3DiS49l9SqlQD1h8/fqi5PvVxeEE6M/tL
DSur8+1mJOoutJx+mlNWSr9D6tn4BCWD2UXZSppR2Ks3xhRLMTh6El2x9i6Wozm7hTSMGblgxBxe
Z8M9RfiAi1NLdKfufIEbl46tgh+h5CIlV9YyABVHvsjwTLo4CAJ1wRhpxnsVlvRBjZBxDRpD1lmp
bZfJzmu3sdIMDLyRLEsFnbq6Zu3IoURd5NLoqDegpZreiZNQgQloLOEvIyja6/0vYW/E1VXXpflE
FbCIrkgi1uVJi4jKEXYybe2oGVDD/VoT3pf7Y8pZrEI0Sllww1CsZYHXd3qrOZ3QQ5YXbXzxxWi0
0Dkv6tzmf7CayK8ZiLaieYE6/uojN/rSqZDsu7LY3hP4uPZn3yAKfFwMpdQP7uKFfwAEwiyPWgMl
H3KpdQ1gKIscf0RyDi9MwwME/3Z5UNXSOtaxbgeJ4rXfdSPqPpde6p0IXVBddsy42KOHyl17tcIv
fsZq5gqtwjzT+Bk4Y0DFaeeJSNi1IMbmepo83t/OrSNES00yi8FYkGrdLnM/qFPv4np2HRo3fZbo
T38Oi/zdUNbygaz2ICwbb5WUP6PxzDsFjUteHS/eKlTt0jkakDjojczoAoHirHIaW9Hmb+1oXnpI
MrP9Uy0WyOTaEsdvJrWP9zL0rRWmWSt1BsAHE6fd/giXRCDrUtBPtiJRLYTq1V8jmO6r2anG3qna
+mBeDraasRgsA8gsmhKxmXt/J9AB1DOKqf25na26ILHrQ0Dzqjlab/Fs1B6Fm84ZmU7apikGsllJ
OwhJqB+uUi16oJn9vNcD31wOqu+/pENc9OBvl8PITKNUYn7hrJrT8pQhr22eC0MkRUBXaleoZfPI
QW1RiVdQl1hrFeFzbgGq9RgObUX9lOvQ6k9T4TR9kIOxi99iKrKTcf2SZV5/U7qH/hVpJRj3NVs3
jOMoAgDGTal7gBr9pLXsT3U2z7qfi2SsHgZ1ULxH9KK7t2Xh2akvPCcjVuoxjnpU035ZAqXJwAEq
cCv+cXtz1Haq6Vu7ANQJdR/pBYki7O0u4HzVF/RbUtiNdp8GGTSKoCrC+kFp+9nciVs2B5PQKvJQ
CQJcDRbFhlN0cN+umkv48gHFAiFOSz4U4rw0cfnf/Utm6xMAUCPlZoE5cNHcTq0ZrNmJpyi9Fk0Z
o0jUEbl/Ktx5Mc/3B9pwGDUIC5kTFQsu8HUFB0KINelFgQ5GozgJBT9d+1Hao+mB7JBlVcCGAqU3
8Opn/Nmnx9BI6yNQ8ioYLat5qGJjOO38JJnNr48eYi5SkYgaLAy928l3ZhcZdmknV9NMteFxTue+
OPUIF7eBasdvGtLm8ONoZFFg20JzHsiDvQRrsqaKD/d/ytaH9/KXrGLVXNQ9tjlqenW/p0k7PEHC
bN5rYZyE4GzMbo+xt3XGbADRNL8AmVLvvp24fEvIV/L0qpdFM/tqGKeHpRyMf7Cp/wO1IFb2l0cH
4QLp1+1YRM/egnkVpO7SSlW/I9LHWbMHUeur9E1MbNwHdeewyd+/3lhJsaKCQ44L/+N2zEkTCO2i
EnGV7ublOy+cMnEGPza8tzxyklPSjNFMw6iYjQAKWLlLidz6rCReDY85WHNA+m9/gAEDy2rgXl51
S5jHRncV99Gjwt493D83mxuJw5lLWxH5wrUKkILjQ6jyBV+NShm+jvX8aShzj7cI8v71/lBb7QPY
CYTP0GZtgqDVRqrCIepBbfeqd330zZ3M3A3qNj8ZdlceMLGZmkMXa+bTRGfza93P9SP/jeftbK0M
ANZbS3mMXhChrsTa3q4szWc6mKDcr4vr9gb0xzhl0tqkdYHe20Vgg/u0A9fUlfF4fwG2DtXLkVd7
anlx2HdpG11BOdp6kE1lRnMPBID+Mcwj5awsxfyUGX0YByreyHu05a0rAgUBPGgkJIVc/nbiGuhV
6q8iBqGtiZPnTP27Ba3l50GEg6A1NTb6zoS3ltqlt4m4M23WV8y6hsgWyUCKzJVYjM84Yrufu3xp
nsIwmYZT5BZGcoz6XNnjMW+eNEoV0DK5Nvh+5al/EYl6CnXmmsDn4jmlKj6IuQC0htkoUpx65j0O
ehnHB671KD5H6Nz9HQ3JOJ3ibB72HI02F12KbOEEInVa5BK9+CVzPcYUSk2WYDbHKigK2wT7JLDL
cAatP9Br2jNX2Vx0OpqyWgO92ZRR+osRKTxCHlNzlPuyqPo0LW4YuEk9/acXNLb9hWrOQUXOL7h/
tjfnaaLxQe+YSsYa6TFREhWpiONruiTLlT5Sr34cvcZYPoWgztqD2WntngPY1t1FtwohGlpW0BtX
MzVnszUia0BSLfO6b23aocLnLi5LaxRuvxNVbS6rtP2B900D0FptZKUXZdLCE4XHHHe6X9TO8kz8
qEdBNRlcYqAWlsynS6HvuR1t1cRIWongIeWD/FhTHmsrqsKhrXhs6WtMfmlo2Xic1aU/Dnnbm2dL
q11YuSPSWE8VCL9AE1r1HmyPVR/M0FSef3+rJT6ceiQ/izbs7QEj9oJJunjcI02YPg9Z7L5FY8Gz
TgJO48+sX6qdh2Nrn2m48mhI9DQdytsBQyXXwyo1KL5YtasHs5bE4oHesFJA6SZz30GIbVzTPLvI
HFGhMOxXEnKNa9QkyHxARtx07lMPQCv0OyeaXT7fpZvf932mdw9OHiaanyjZvCd1tHV9kRTiai3t
SFnj1cH2xjKt9Mok+miU8JAZzqAEcwpiXYSZ9583YhpuLJr9xjKjOVgwXKh8oHbDzonfWHYeaSTM
qQcBYF5/0o4ZKcKg3nqBV5+4R0efzeiAwrvenPA+cf4AOCHV/yVVizyOWs3tLpux3hTqnIPSiMbq
rQ1P4zSktXgDmVE/CE2Zd6a3Ua1Ah4F+MM0jqSm6Gq+HQln29eBe4thT33djrzn+PIixOGfa4KsQ
Jz+q/awZAW2NIfygLULfyx+2f4KslPBASJTk7ZSN3kIBMgNPAURSGm25eX1ucjONHnRHjP1fwFpD
xc8Gz3uOFUiA57RJqvbhtz9nAKooJhJmUthce405w2AlzgIut8qn9qEF1fEkjBgFvBA2pz7oy06m
snGRyiBQWnFBQKR3dTvpttBio+gYr+NK/9m1Y4Y2lOWo1XTIldrKfHwVi/HNtOhLsnNzbQTVCGyx
35Q2ZYi1usPDmdRc1QqwlgZesX5iuHl3SEYIl/eXdOvLIR2WKpQSTLEOMUPDqQonBundcVMcc6Mt
/YFyiOWDeqXr//uD0Tql5ELyLcOM2/WsYm1BvEMBRNbVIsBGp3gDMLc7wTRMvvzJUJRZ0KGG1bEW
hnZQZW3LhqFmK4vOrpKNgdVVypfeNobfr5j8AgnIUAJM4zqCg5uG2u8Q0dkNYWklZu8e2npQ385p
mJ5+f1aynUcJiQ0DNHq7gDo9VILf3r1gOfQJp0QlOzj0oWKy2qj+fn+srcPPSwYeluSDjoIMo14E
Z2XnmZE7pMpF692wDobBrA1f0eNQDRSKB49L4+rTEzUuGpv3R966a8Cgky+pdFA56Lcju2GZq3UE
NsDykhHh26H+kDvqTywp5i/LIj6XQk8qPw+7TyL2xO9Hh1jugbmm+sXU13e7EsKzpZNGzqV17WO6
eACbSxvtaqqCqfhcpFWq/8GQVKIl4g/lm1d8SlUMajzEWXwV+lL/U/QNzJeZxoLvjr36CR8Aayds
2Nha3khCHImmkfJztwtcW9PYW3Cqr/Votm/Dbqg+lIZRHCpTMR9CxOFpzhrm4/1dfX2jwd6kBCPB
7Ay7hsI1ueW21aAC/nPL9FOomTimltNk/Lg/zKu54SrC1qH0L3FhoD1u52akalEqVlxfO7vNP3ul
5gp/mJwaHdrZEG/UynATvyusPZju3rirNdUhIk5ahIEWxHEFbwPHenbHsToXSjkeUydRe3+cw501
fZXKyMlSHEDVh3omzdXbyebTPHixadTXIXSag8gV64DWfnwoOzF/8Oq++t2rjvFImaRcGkRjyj23
42mQK2HKRvXVhhw/QIWoDdUXwq6VDwkYnj0v2q015QWUVrQU6VH7vR0uS0hRnP/F2Zn1xm2Ea/oX
EeC+3JK9qNWybCuyLemGkJyEO1ks7vz181BnZo6b3VBDAYLEQJBUV7GWb3mXIaufLIqmmwzfvA02
puVNJi25r4RpBya2Ct8/u4E4/wsdkUuWfbTGTSLdKQrTGqsnF1lfnMC8YxYmTezbA7U8JIcV7D+v
mnyfPcOoJQJao4GPljHJw6rehNuajAvdqZ40b1CdTUzZ44H7Rp02dTtVf308w7OTuAwG3ZJPSWUL
csXpsvaJKwd9KsVTPtnWuG2zyMx9wHTZp8v7pwOtQeOZsCbEQ3LxVBNd/cTwR3x3BN33uVXU8cqj
cX4UmNTS6Sdag5qnribFzZlSdB+QZBHC/T5kXblLZjsLQifSb9PR7a4gjM/3pssHc6juw5Mj/1nt
zVG3egn8Dy8cuNwHYvH0AEd0otmdp9bRqRrle52024+/3Fm+t4hq/jHoapugy1hSqMCOs5DVjK0o
mInAoUCVbd1Jlj+7Oo/eYg/MeF9Y4ZWL9dIWJYUmRoQmRSK5mrCBENyIEAROckbZgBPL3X4z9opj
b2jcjb8+nuilLUrvm87JuwTHmYyJm+NrkuKBiwFp/T0blcnZ1FVZRpuPx7m4oEv/CZVe0Nlr3puu
GI6CuShOKRPNF6/wWj/y5n+kGr5h6KFOQVdZEJFVUeZXru5lP57UdpdP+b8ju6t3qp57PQo7ie8o
+/WnWGwZ7LlQd1AqxE3e9d7jbIhR+KVb5uECPFYeP576pQPD7kVTgdojaOPlE/wR35nd4AmRGDg+
DtZR14V5r0u32ep5V/Bg6uVnw0lSc4MOMWk6MQ4osdPhhMelzT2DhFJltr5QxwJOuUuhjYsqe3RU
6d4NaXhNQ/zCJGn3kQEw9jtj93TUDJmU0uvc8gnou3NM1Crcw58rb+FY6jHAZXu+Zrh44ZjwWakj
M0dey/U9hPU1PRY8mp+mToZ9oBqd3Pddrzt+1lId+PgbLt9otYn+HOy9OvPHN6zFIJu28LC/EW22
HaGO1TeybfL2yrt/YbOScVO45GPQ41lbFXQFTBFqaViaGaLWgh6v44PWyeb3Ak7GKT5Vit5vwNHo
vsxk4z6kyLde64Zc/JZYcxF6IGSB+Obpt5RdrSUUNPmWZQiCkkb6PmpD94aABCXMFgz6x4t78UsS
XUHlYkxUME/H6zQFgnVvlE8i0+ut0nLL+Q0Np5t59srysznAcjxgxYFRBWTEYp8Oplt1G1phVHER
JV0wxdX8QMdQPUjaTPfZlEdXjuPFyZFgLWibRXZouRj/2DmaE43ZMDO5Kuvl3diZSuML9P1L7LdG
z9h9vJTLUq33KSRues+Uo6H8rmZnC92ReZNUJBx4n6YproJz6KjfNbfrvvGoz9vQaJx/Px700hSR
E6TXj3YHQcGyqf+YYmSrZWbHEycRescXT8BeN4bUeimd4poUyaWtybUG1JB+oXrWmtQqI63B9mP2
1ableFcYaaLcVigUTF+IkcfwRe0UU7kGKb+4qrCcFvTKO1zjdIJWJQevhAnzlApVfQQng4dtq47Z
m0YT9rEOsy/Q5OGsfbysF55M0IwIdiwsWQZfLavTmnMhjaZ4QlA/+eGlU+23nS7cjTskWh6EJc1D
P55cvbqJlSKLr8R5FyeN2AnKBChGcRGcTpr+RRVqCmpgeV7lPh4U+BDibeb6Siu1bRfPOPfmvSGu
pMyXNhMsMhaayhX9m2UH/LGZcE1tYxGjdMgOLg5dG+fbqVOjHxF+1P9hhgtNYaGXviMWToeClGaU
scCsDn5O/qxkWr2RypB9mykUHCyKBWOQ4b3+WbAsFxDbd9GaQPoLbOXpqK6ihgYQPOTH9DAJwgmt
ISKg6JemNuOOeoGy7Qyz/Y1jTXYlHbn0RYmgwcjrYOFgaJyOXM6Yd9NwzZ/qvnW+AMVvgyjFDMcX
QkwbHabpxrPENb21C08aF8vSXWbURX7mdFTZq8iFJBHzJc67gWU6PAw4qWzKycj7TdIIe/CzsuNF
i73QesCWy3n7+CBdeLyJovFsoMxF6r4uvc5Zr6lhzS8o9dlNb5MeG1zoge6nZbkXZVydl5tQmoxv
Xe3R09iUtYN8UR05rgy6fOq6g5xlVm0TmMzZzcfTunBSGA7QNZ0YDMfsVVxJ+UUfbctOn+iOsZOq
qo31Ozs0wxnKVpUjEvj5C+lkwNWXnOFQkSojyd1xyW4az1FGv1O85peQ5H+yb6qbckzKt6we5m8f
z/XCvc+RAaBBFw7ew5plikm5nmUOWk1G1LpYSnadm+3KWe9+1t7g/Z2lhXVl01w4LIyIJiHVF7Aw
a7QP0uNjazZmhi+8jL+qRuyYW7wH89eEosS/pdLjz1XZfXxljS+dlj+HXV36XV+Xiob9xpMXyddK
VM6xNNuMBkjV168ilEcAKl+ttuluSzWp6u1/WWbof/xFwrKujjTlpId6yxeeUYh6AlR1rItoem0h
Y+/N1hmuRLsXdzB1p3fm5yJte3o1IAOeKemQ5VjHtHR9qonoJNKesPXDBvrjmV14TMEyQWEHNoYK
xDr/1LouLL1Fnx/vg9uwFsWtIaGw+40SdXtsblsMQuPQvRXR54Gey7Xwv0OvE1CvdvHMa1DO1rDI
xBmn9pytp5jWL3yRxysremnX0iZG6QJUwpIdna4oQFtEYDIzfaqKrm+CdNbb/lav877ZScVB1EDR
65CWk2bN/+E2WkyuFwM5mhhrhGnZRR5lUeCsnKXpOFow3FwQz7/Nruk+HyIshWf6z+84onWBJERp
vNNiJX0C0CgPbj03hx6hiO85CuUPH2+bSzuUCiXlA6p30EtWx1GBbJRhp4oqoV2ke3eG3jNmnXmf
ODwk/2WoxXoEgit9rtWnc2Y2LoEDF85c973fZ5O5s2Oz63dx7lTjlXvm0nlAneT/j7YKs/BtGJGU
RG5Rx7e08TsBUumLFg5mkOT4DtTOWIQ+OsjOXqAWdCUEOgczcCRortE24KohUVnNlZaLokY9o+Nh
p+k+9mo0XRt9MZRFPw5OrxqO+h0VOOuvImlsNcAgvbnNMyW/ZqR36QOjvkV8ayGPDEnu9MDoNe38
tE6Lp2JoUODDaebI+y63tpVdhaBdHMui8AywANTXGqxsZ61wag1HdllHqZ8UXaoFImlAi9ZtfU1g
8MIHBnsNC5RKLVnnurBng3zO2s5NntyycQM7k94X3DXzu9xKt1nXm38jBmj+bNFnvoYpvHAHkQnS
NXUQfl8sl06X1NIrcjPRpE9DYtf3eHTIbBOqEcIlvxH0A3aMLvS1XOnSmLzRNFFdQP9nsn6tkyCS
3KrxU9h005fUMuNxL6C6ucGIB5ryJfFCvQ7KIXaGK5WhC5EJrT109MC7L+Hf8h3+yFdmtHcg1mFo
FYrMvVGxald81B/Gm7SV4j4FdnUNZ31pxCUVXZJgUvy1Kmxe6KJr1Ch7gmrpbKPU9L42KDfDgEeK
NC/L8fDpi4mvyNck7V60ilevNHrJKcqQKBWPAHx8Tx3FRgA1yrYTbHvjynJeOCPA+OlbUo8GPr8G
krnIoozOsm2h6g7qIeuQg7gts9IVv6YmNabPRnkcEHpQ4Pds6kFnWk1JAixC12AqlINHBo03nx0H
VWSIPMjdLELEQ59yGVhe6fz98aqe7dhlw/CIkZDhhIIMxem+iYZJRazY654ijUZ44Ggpghf4lKC3
lST2aARaObe7qQeC/PHAZyvMwEt5CAwXeDZizdOB09J1k2osBiT1W/mlqvrbqEPJ2J+qYvhs7Wsx
oF80felmoFeyLuyNySTDxoudp8xsJsQXzPEhiUAye/3kXInvzmfFUPR+uXBAp7FLT2dVy8Eaey11
njp6nMO2UhDcwBbVGo9FaWZXNunZCVymxUEgRgZgA/X7dDCRgk2ZUzN/dt043mJcOf9rDvb0K27U
6gf77Gr0er5ZmJxO9YzaMDosa6biLIy8kW1WPg+xVWxN2aDGNBdeccw9Mb8MxjAekPH0/sM0ydpB
ogEiAAmmn04zDFu7HD1ZPMOmtzdlqSqqDzA991E4KG644VvtP42IZ+0ChVk2z+mIgpOY0vXOnwsx
D/4IVfFL4XTRl3hKy52o3GuX99kjyRBEyRD4IcNRNl3tmsmwxaCMbvE8QnmgzpQoWxzXxx+ebnU7
GUf4SRbZmJImeOE1orbJXP4o1aI/T2Wdl4pqNP0wUI6ncy3KNNZdJvaX0KQ/l3PQXrM/WoOECWhQ
uKUJxKsIPwqNhNMhkOJQOrsxtFdtrKddJUX7TE3vRZ9mFZ6lET+LsVF2mZtB7LW05i7tmu9zYbeP
H9847wayf06VewZdtaWBsmAa6b+f/o6yaoGEqHP9Yum5rQjfUPKxP0ZG3KHW3nkVMI5qts1ki5iG
Ou28LI2MxnfCJh2+zrk5mzcRci/d77YFuLMpWs/96YS2fHMyAFzZgjoZEfBPKhALrLPX38vBxmhV
saxfndKqja+ZRX9voOh9Tcn3HfB6OjXcyYDAwAlarrq1blFrt4NIQi15GQd3TO+BNLQv6ZRYOGl5
IcDwyVGjbYbOtHWTGLVpbGt7VHNjWyZlPh8nVWjaNydR4tyfiU1iVPRS8Lt6kcxijy9mFt5rs6lV
B0S2CutgjOjTHEShF9r3LONfOnZvWFdUkVa3G688X4gDD9OJZ58Y8vRrzU2jho5TT6/oZlUPQOGS
zvc0zBla3Yt2dnnNdpEyDv/Hk0VciAlLc3TZsGzT1TEUyVAqOWSjFwvpRGuvNBNplw+KurZvNWXQ
zTsH5Iv2RRINbDwkgaatFVZa6S9VmWIn08h9UeNY0Tahh+SC75VT7wZ1AldqlyqxLB+KJlMz3Ovn
6KvVQVm4s9zWcEDUgKvex26tlb8aMwyjowyFOddf57EVdfulLaZibxq0UR7m1IM2mlVdYdGlThVR
+NKUY7+n4SJv1bQsGl/mo5Z8m7Vo+FLaUnd9B8WRN7uJE6idppwfzRLpq02j9JzG3MnrXTpNY3/T
FkoW7qu015tgzKPqDmXwOk13nfDG7nZ0Z0mlbTCm0L6v8Gj+nVH+6n0HWn69RZC5TF4nc0KMvsly
Jw1y9Asjf9RyxUx3dj6EyV/QF/Jnb2LJjiW9cCeorSJPv4haoA1CUcCk++63Vm0pR6MOnReHwCje
GrWXf63l3LVwxMPU3lsojkXbxpty8zC6iSY2rd4U0xaDwEFsXbZ067f56D0gkqoLXx3QUdzDyclC
f7Lg2gZj1BhykwljandQUbrkIBXqMVCzZ+Wh4RkLbyqo04UPYWSMH716EO621OzY3TQdANa7UlVF
XvohKuL9NtIyFdNDxxydY29WmhNEOmJsQQ0HAVbLNLo/EegI7aMz6V79SJpkdvdWZZUmbf45u9U7
iNB/iZjTeidLOd6rluw6P7fixENxdpbRoe710ePpk7W1NY1KK/ZK5znpFzXTM/te4OCcByay/PMN
cPjU81s3RkC6mEsYxgi7H5OOnlvQq+lQvkQIiXXByAP/5tqNMwW1XYlvXJzLqqVmNG7NCpGcowE5
Pr93qmH+O5rbuDuEbeWIzE9RXYG9jndn6Oi+gJ7kBrxW9rSPMLgp7udBVbTcNzKuVbFRCjjQX0xC
kvAROx6tO9R15GlfTFUq5SEsKjlWgdHVZfEYFYUS7ca+HuNXrbexdm1UJ0ccuGnzUEdZkoRDoI6Y
qOnPUIm7WPcHDZkVPSjASVt/qaAL7WNRgaI6OHUVARntVacPOHpd+6i6il5GO302DBEFQ4L6vD9A
eQpvh8EecTqRCXh32LB97qZoHtRu4v2SoZ7FG92eQiroOCQ9iSmO1B8xosUPM/2/yJc9QMBDwqWs
7bAL0P8J8RvDwhSq8wZ27dRv9V6qxiO55jS8aoYwQJz0apf+GERv3ZsKTI47q+NV8kE6IRHiupEq
b+tw8MYgsvRWbnoP8Xd/0KtCfUjrIv2no+Zv3atqmD5NVPBsf1TSYg6qNEUgHeFozVelY7/Zc2n8
quHza2zvWJMbe5pTKwiFMeT4UztN41e5iweTXkcz6uJOU2Emj1jlLjcLMYIpmhMtaFBH+O1q8VQE
TaYU3xqwia4f25U73pQ0VSa/b6JwBCaP7MxtjbdUs1PjNj7MRm5oG9m2k+J7Uzu1CMcpaaduCadI
9qNhcL/2iODWfmNidAsdyKrivWGmupltseJR7J2c1To79BBcGuAGGEBazygrFL/D3uRc513eQJWT
Xm9+hUbWdre51EPzTjR22he7VJ1N+zaRYfzLytOp2eSzAT3WkrqJgEYdWY/waNMBHd7J6V0fmcS+
ivzandmQOkrcXyMzC9un3AvdPKAdpKe4C6rL7CrRKxva97rY8f5jGCs6rqjvVa/3N+pQ6qRrMsSd
G4WdYkYMKQ+7r3MTw/jOYXg+Sdw2/uVhM+kmltO0g95Zqr9bLJN1MOszaC50+fNmb4m5/KZ6mWcF
lS1Ta2uMZid2E09XHwi7NsedQv8y8Z0MF01/yjD5ucnphoAHDU3nVwmMYzoOrdvnGze3zI42pjfh
YVqBph7mti3vZAasayvsZLQPpTawn7Wi0m0fmHQlH8ykTMQeuFJvb0O1BHbeCEfR7vqeAre2QeUp
0t6mosuxplDqGZ08a0xz/S5aCqY0/CPW0+PN6IKQPEb86tJBVMke9SpTcTa5iOfiSlL5Xrs6fcLR
v6RhQpvPw0H5rHMgI9eieZC+RnGrPKQQVtovHPiq2mhGXrgbK6LKti+t3vK+FgWEz22ttnW/ldHM
S5oZaf5iW31YH8K6F48mKM2eGlzr9f+GQ+xW5gZ+bpf8HJRYVXdwvQr1kHiy+bsubTtns7tFdZwB
n/U3PNClcQWDeB4S0aOgLEsDEc4dqd9pSNSno90gZGK9zggMyOUK1qJvmR7L46D0MvEpI1Zy+3HU
vMpoCcMcfLjQ1oL05SzM5NMxZVe6kw6l8HW5ajo/o9GV3HYKma5feVF3TelzyQVOPiBmFAvQWKM6
SeFwXeUB4RB23oS5b4r1RH9TRW3+WNda1H0NjZBb2iUQ0HziBXvcVW1rCL8oO/eTSi00iulm2lgm
ApZHLWTtMmq0PRrtsa29hkaesK5e/YSkEfIog31NffPsmzIURW16FWxcIGSr/AuCSRpHrdBfedfK
p2Zqo6ODP8lLK9A/3wvNya7Z26yyTSZHrxYlJSSjlhrMGpifoY2WkZTEb15uxpaPGNhwr/WFdtcq
ELsjgdOEUwmcNcZWE1cO6Nlu8hYtcgpNRNh4n6yhyKU10MOTSvrWtmKsg2yyk+dCxYnLHvP8Sr73
Dg35cy9xzqCOAVxHZ4jNu264R8NcFnOcqK9jiovaTgit7L6NSjPMR4sUZthaUpvVO4Q7cmtT6rn7
Agqj1wOaME4eTFhZj7mfFlhc/xXXBln6vpwIx+51UXbaTT5Ftvcw14ToiZ8qRHylLwwjFv8kkwgt
wvMeAsLoV6gYJD8EL1m0DbO5Ke49Ny+KQAedmG31TteekYQcNN826xp4pKBbRnoj0ua2KuI5fjSl
sOS3qNSrroQkPXbVBny1GgUKcmOKG0hjCNNDYYIb9ask1DFLRntY2Tp6ZqV90CIJ5+wQz51nbLvM
xqH0zVbLm3Rb9FY/VpuualFqPoap6JsHc+YJQ4oqKso3J5ZW88mqFTudhgu7jn8CJkKz8vRCQbQ3
TQY5TM9CwcIzmUvcjuIEg+vZeMMeUrnSz1pfKCjJmqTGC4gRmv8ZfKmV8agNcas+KxW5ws6esmg3
KZn+Tc2tPNqr7txvdDc3Uj+LjTryG7vKzO3Hd+j6jPMbkMDjgNPcWdpqqzt0iFQlyr1Sf47syAjw
Ls8ey6GKfb1STUKORSv24wHPSi7vIy5vBMXVpeayKrlkQuusOm30Z6iyepC0cM7zWCa7oQpDJLDt
eY9EnBaUSftTSZT0qHVmFLh1ru0+/iEXZs7K836gdkCJaa05W1hxwVuRG89hmyQHtSnILno5fQdb
pR67thtuPh7vHYFxcuaxoKO6w/W2oFdRjD7dXXJyOsTbbfN5Sr3mb6fN7XuPvMc+wphxVD/pUtfb
tC2qiXuswxRSXKnIbaf3ODKEAxA0xCqh1H78q1Z1U/oj/Ci4llAVqNTyqpz+KKxMeCjhnzwD94kD
HbGYrVvVnerPfTm8FNU4O7tZGqH66+Nx1w3O94HpVMKo4c7ltl9tgyabgLBxJT/HsRv+BEsii400
G3FTx63hbeMqnuZNFqbxc+ZV8hdd0nTriVDVPhm4LAsAtY9bGJA/yKRVLcf0kiq1htF67pre/ZZK
3QlCL7ZbgkDcBXzNrbJu//HcL6w5PkLU/BHxxuJqveaNUFRlRvD2WSTJv+lgVkfVrOYsKKBVbSjU
tT/xN9I/hw9a1htdC5jDJj6Qy0RPP3SvUZJQi87GVWxQb0w11qn2zPP4QGnb9F2oqddoMBeuN9CJ
y6KiCcD4ywH8o+/nEWPnvSit51I2s9yWk5yPuLY4s4+KdXgPDqvNAiO1+iGAiVMFqjSmK230dTyx
TBrtCUrXqLsSLa0m3Rl1q+YNk1bRZty3gDxuifCqYCTJ2qhZpvlFYpSbabSueSi9r+fqtAOLAlKH
aDdxxbpw3hkU2LA+dJ+TMcyGL2nJjniIc9MC9ZFZOl4V5ZjJeyjdRjDZnWtsezL4IUiR9b6v0OyK
D0U6KDe9HXbzvxjX613iq/Qbkl3TONr4ezSHFuuHso21hxkGhRto8Rx9V4dhvmaJdn5VwvShSYVu
MW1Va31V1rLqFKfKWUbBE454a5v6MUJEoCK8LLvXQA5dCcbO9w4jOlTDKRovaLbVqbQjM9RaqtPP
/QCvaDaV9mlUWny34qK4Rb9Vu2kMddoLnrZ9zkN65VJYx4JgTul6IvhDkMZ5eX/D/ti6uBm2Jrmx
/ez1cbfX3ardRLE3otE6zleeoQvvIYNxJJEOhVAF0f70mMRUU6dwFPazPcg88TvEfw6tp3UQX2vb
bDe92+VUsTrtC2b0pXfTcty2Oh0t4HWJqKJPX078HJ4pdAbQnELh4fTnZNgd9vmk2c/1pPffYzus
t7GY8p0TI4s9Qx7dO7n5Sb1FLof/WXBOKMLoQKpPBx0hxSeUSexnQkRnb1fq8JY6DuCPBorO51qu
/3cs9DIo3S/2SquHhxKx0cg0s5+1Sk9/DqjP+aU+pYemqsor3/b8+lnmhVrG8uKT9q9wAbUH/Erh
yz/ndo9JFS+w30e6DKasOiRWpATRjPKdbkXJlf17eWC0E0ETQ10zVldvbFATMnvLflYGfHrGpC9v
sHLASqr0Rh8u7rYf5GuILPCV+/b9XJ7eerBUGZQHnZgSHsLph7T6LgFZUucv5mg54hEcsaf5hhtp
NH07Nfcriz7PbiqMwdzVhVk7G/ZWpm2wLByKoxlrLRt+EFSRG7w+twbmKMaVq+XCgaObSIQPxwXA
M82U09+IDk+VVcVovMSifQnDPNtZfRoHRp7rmyzC2BDMpRmYzSz8OhrzoBkjb59Sutt8HAacXzIm
veAF1ImmAX9fbfo2UZsujnv3GY2p+FZr+xHz3F55nQZLuVZ9Og85IBCjOkiRBsIAbfnTOQMkF4VN
Bvac0YE4hpohD2FspYDrVeXnrLUZAoHy2qlePvbpZqBPBKZhgclaiB6uJpjOkZPPdp+8SN2geUH7
/bnD3aEhqTK7jZDd+PfHK3ppQDRwFleDpWixNvWhwjXEkammL31jTb8A6jZbT+rqHuLChF+z+vbx
cO8gvNUEubFAqvHMLNCD1fmGXuuIznGilzpxhf1XVWQolFGNadRjHquJrwhKo+gw/d2McXiUBmaN
/uS02l4Q8257u8lATA5Jl+Ofjov9k4DNemVJLnx4NIxB7dHnBeq+joAmb5yMJGzc51CaYlNZBF7p
2ObUUrLht1l0ri/jlAfm45W5sLXxWoNCthRSFlbX6XZTmryeseZmVGNODkWV6XezN1pPqpI26ZWE
8vyuY2+9yxISbYJvWY8FXC+PjTl9UZ0kDeqm6veFbHK/JHw/2rHaPUxaJ4Iogzzy2VlCY4AwAfMI
ByAYMqezFG0cIoAU5y/zXDmGDz6pDIamjFU/K8xrUqUXNhujAaCDQYaIDMf5dDSlTJ1uGprsBSNO
VQ/Kth5FIEyURL8pKfaMKOYUKFS3o6mGgVL1XfQvbOzxq6AHG/qWHqr/qp10neMk+nraxjle6Y9Z
27BPP7ks5FJgqJ3FyAUOj7p6AxIP8G4btvFbMvHoBBUGphui5Cncoqx7DTlx9vWXSAVxeVJYMlgO
/emqzFkhcUXyYiRZwuyut7N87xYFHXKWx8dvwvgh7eTOaHp55Yk9u2uWMhEFBOJTbTF+Ww7eHyFi
XI5UyujZv6a8D6+U6OZj34vxu8jr8RUKyDXnkMvjAd8iDqc6tVYRogxmYISd6a9hU5Q3eo67VT+W
+bZEV632I2Rlr1SnLg1IBuNhjfNO8Fjd3k6YD0kSjuYrEAz3de5H+1uZ0x1TMTjcGD0+Eh9vm/P6
CPRvXI5ADr1nbesgcNbUWHaWrvx2C9nZm2qoWzIePaYFHnpJeTRknPdvuTY5lnKIoRlXDyCfW0R4
jKmOdokx97W8KbRxaq58a+JxvubJTb/QfJFf5RF1tPO4BjBpKtux6H+DCogVe6N7TUwk1cAkdYJh
LF0rvHOp3ewjxc3nr6akl0BbsCG5U1Ir9u5FpBcbU7qlsxk1qxjuWwGG0y8dU21uZOkM5WFUopjO
CZxt9ZYMWbNu5iYxkxuJ/2e/G9S+UJ7asAP4SKHSyLcu1L/fBrFC7BM7E50PvZaUD1mOjnUcQPIs
p3RrC0PWtV/SOf5B/1aZnry4dZ4Ni8T4i2Ym5jOxeZr/ns0e/8TUQ2k2ALCQv8UtkGFf4Pz9SxFe
3Oy9qEYmfOjHKf5W65JSRSsM/tPAUklGMJGjCzocqsi2kgcnTbuHsIU/cqOUYfGXCZJpAtUMgmkz
pQ5tQCUbxRG3Kv1x9ppWe5mK2ZN+lWVF+rWnm3S0kQ5M/JmOYr4YZdjFj8YcVRVx2waUmz83jjJs
GttI7zxYre4tClFG5zuRIvFZyWWW+3oivPZA0y2u/2kKKkdBU2uSev6sVw8plGOTJn2S5XdYERk4
rLZe+MNyuqbcNVo1YSNpZyYKQUOsbJIKCsAe7wXlLiyK0QuSAWeZR7ueYnXYdmYtsnKL7aXjxNgI
RbG7G4GuP81Kqpq/s7hPh11SUOXdebVi/Gsm4VwVEJZcj4K5PQCGGq48wGfX4lLOWpDeNFRoEr1X
3/64nTQvwgRUqNNvroh2H2MSuUvMNtotWbUvaVJulBojbzUZsispwNnIDmQw4LP0USm58Ayc3ouV
jcpAMYGetwe1kDu9gz+0ATunfadVWf2QoHPQz6f6WXn7FpN3Ggcf3yNnpQMCDyjWKErhwApvdXVv
TcWYWEVRRv+202hH3w23dZ+UQZsJxAr5FVp5mh7nOpTbNO6KH7xO05WL7CzkAn1K7YBGFghN+6ys
T+dWK0lcsjfCe22f4PQSbUQ5lYaPRMm9Us7CpZnuiWtwyfWFTTWRSiYBNyH3+0V1uvK5W7ejkIiJ
TuhT7+p5qg9Cd8U+N8vxwbNqJPw/Xukl4vjzUqQJSlcQkgp9O9ga645Zl0fI5Dqj9xYJtBDBEPW5
rywEhCuGEetokiIQjTLsI5E/ILhfCwSoCp7EvLLeG5WixDdHPFatKir+AXRjfVJPE4UnotUlniR6
0fnz8lv+ODiodYZTog/hm1pV803azO1tk9QYcqL3HdToyV45qGd18PcBgSVR9eCwmMYqiMzdJM8T
r/JoeVrxd6f3+q+hC9m4V4f2MOHTFvmhoGZQSGEejFq86q1Qbj7+kGcp8fuPgH1MHMXOJbA5nbXs
NUFbNPfeirrT5Sa0Z3QeifB+xG0/3Q6Ta25jO81+D2MU/qPH8/A1t0q18K1Cveaou74//uenkLtR
CkNGdl03zctOHee2996E53b2wev7Uvp9h4en7w0I1WwMrZ5pP1bpd62bou8fr8T5lubzQ6r/f6Ov
Lg+0tkyrQ9bzrR7KZGM37hQFRoxa3JXPfn5WGQeYOjfkUoNYi7pPhj4OXtuw4Lme/WV6UtvZc2vt
eRqHo51485U2z6XxwK7Ac9ZtwLhnDiO9a0+eN7lv42AZj3oxuhtvmoYAiw/zpa1lcmV+l44stA0i
Yw4tiIllnf84Rv2C4R2LyHvLI2l900cZPZexOx5mM82v6ZZfmhuddEoNC78IYufpWJkkIpT4BL9h
N++M+6qz82NlJO7sK7ni4bCbW8aPT28TQnCN7Ga53yE3nQ5pauWAbV4Vvimh1kVBQ/cq2qkZT/mV
K/bCaWCg5aPRqYRzvBpIILg4mWIO3xpVVEFVhh4AG6Fsbfxtb3Q55Timh/IxTWWz/3iKF76grmou
NH3sphbjwNMp6u0wJ2YtvTfNGGIPQ6s5xXbHNOetOgK/uxI1rN9MTj2ykyTwEB4R9Vp3A+1Eb5Uc
t663HN3HZinITrnf6Hb8OxRKThTRFn5keOHTx5O8sHW45D1O+6IldEYGHjEGo8JssbyhjBCUqPob
UsXxoIzwHKys+yQxbXldaPQvlBhSOOPMiQ0dXZlr6qS8LfiIWwU+zqav4E9tFTdJ70xW4Vq7/dJn
XKSuFkGfpUK1Ooi0nVIvRKXkLarnONrAnqU4oNtpGZRxGl7ZrRduT8YiU+LoL33V1TOSW0PciLgP
30pTdDqNZBNwkjbO6pXb5dJuIe4g36d7j1HB6lR4vayN/0Paee3GjWVr+Ik2wBxuyYoKtiRbwb4h
bFlmzplPfz66b1QsoQidQQ8aDUy3d3HHFf4QT6b320x91F+VftzGSRxe0bf2bswS28FqnLzD5b3y
0aCzWThPNLQ7pElOD8SQe7kdY8HxKsgUXC2p+i22y8YhCOTy0BatdlsoYbRyCs8HRRKNYiYlfOJZ
Ns/poL3XSaEnGf5rGwbQYFO97OgQQUfbWYNf3mRKZePlCbR0c/ljz1eScecIiLrWPwLQ6bhUrKvB
D0zORNyolVOyEIQklIz+Xh7nfHtygSLDBATGZufoi+2JrZOR1nkbvA69ad+oYzo6UW8aD5oi7O3n
hwLcM9NtyQ1gNJ5+UuqHcYRzWshQfXozCiX6juMi2GYkKz59rYDnmYtRWC/R+V26VvtlHdSWpPFV
tprdpqIWx2GUOQpdcGMFdb67/GUfbBI0OGBpcodyly0l0TSvMNM2hLlTS7W+Cc2hebGFmhxTOwqB
X6IbU6d5t3IGl2kWk0gHBT3wuXVBQ2V+ud698LpuV5mW5eGrRMd5ryr4A6oa5kLhGKtfqDA3MAwH
5QmQx7C1Y8lYuWo+2jiEFnMp7B8vfbGaXliOJsaV4SvVue7IMxm5mpklD+bUfdIQkEub/1HJRgKd
swBwb/GludXpk1Gmr/WQqOVWSsM8vrOaTCiPVKiae79Al3NNW+r8ZaILSseQmpNC0rNsHaZFHANh
z/NXua+AgmGBfE9dSL0Zhyw4IKYxrNxuH4xHnYDEeXYlI3NffGRmG1MF/Cl/VStTdwDChsiH9nWz
6cde+xtRJl558c8XcH4FaUgho8dNsxTUBRgUZX47JK/SqEw7K/fNxy5UdbeWu+mTlicsH/Q6ggq6
EWA8CbpPV5AwIg96DHFfhUen4PsYV6T/nu2l4phDF/h++TiefdmcxxETzgJWPILLL0NI0i96NWxe
Zzmnnw0aR45MgMrjK9Tu/zEWmZlJGjFfbf/s49+dQtBjhSFNYfuqSrkOSgD5qi1vIgSPWoRrLYiz
e4YknNrsnBvxZWdomk6DrVx6yvBqD3V9o3oh3rFFr38duujY2dE2VLL4eHkuz94hAFLgysGngY+c
1alOVy4vZgV2P1JepVgifGlM3Ii2CrXC+8vjnK/ZTOezZIpliGeQSZyOY8dd3ZGnKa8NPQp4tYrh
XwXD7PCUSPZaFDj/YSd1E9YLEjbwA5IVSt6LMEmudTgvrZ38SXRscZMg0x+p90fuNCQmANAwcyGy
2Vs/VrI/lz/zrNpAg4zoehayRmJWOoPpq4Ohpm3VVX8pmRq/QgTNrsmsxocygm2UVH7/p0Af8Huk
ycMV7nzWk5KO/cpc/+v+vf9+7m1TRdJ6LqTDKFva4IWZGLx80ps3vG4RypuMyKswvW/9krrY2CJj
EkpoHNnqpD0KLQ0AxY2qfEh7vYqpGafKryaGSHFMJDmXVt7SMwTDDPAnDkeLlj7b3Ns53QlqiAxn
k+jKG6JE6kOneeovAdLqhYp3lbqJDJ1toHq0LQ1Fvy6jrDNdWxfyzGnM52BC656qKR6ewfC3w3Zl
+eZw73Tm0Abi2YU+wk7lsT/9cXJlJU0nT8qbVDX2bUjn6UXWRVI6Sm2pX3s4gr1jN6VtOj3l+tSh
O4FlV1cV/aHRAsizgVYG+sp6Lp+OecZIhIkEyGpAVsz//7s7yOyIE7vYkN+mMRne9FLO/+oJVVWN
VXtAlMxYm4X5LTqdBVQZqFHP8SIwrSXXf4BYlOIPZr5FeSXNFk5Zo7u+mTZOGdT+17wuMunGDEbJ
0ZIIC4ycp/rBy7QOKwE5/ZONtC13gdKk0eby+pzPBKXfOVknAaJZuyyIWkmOokQre3/iVv8lYsOj
3Z91/Y1nZsUhjaq3y8Mt72MqvfgKwMpnq80w2sVW9ey2hlWj+G8+j4AzSTENEVGK66qom2OvZt2V
1lvByuwvL69/g2LxRIUf3C6ZyelqQ5cL4JgxaD4BWcXzRtvT8rIhBObyXYu06X7Qa/lY+zB6L3/u
B7PLHY10BYVuKD/Loks/BaWut8J/Q4+o/1E0Vr4JolC91toh3uB7f7g83NnsIkiGrCi3NK8dbd7F
hxIpSWEYRdEbB6dOHRUBrddBbccacY60d6hrIcKra91anjmv2snuZtxZKXZmInBPLtWpZYxpWowh
4rcq4ejA3so3vl15Ot6ovHuf3bEMRmtTApzGctJ5PV3NojKVzsra+A1oRTg6JZxWAZCA6gf4e7FF
sqNas1T54Puo45N/wa9A6XwZHkGSjGiUd+mb7vvZofIs6xo2sHecQiCsl5fw46EA4PLQIF+zBCBN
kLqLWCrStyBRwm1qy2I3BIqSQUukQLCSkZxtT4AgOnKlc4YJd2TZcqMKGclCVNkb6MXADeNBPbQ0
o/bj2Im7NJ/Wii0fjvfPZgwpfE7D/PHvrl2pAdUUyWH+Fka6jxZEkZfNUVIG/dqvslwgWaqpK9DJ
s7M/fyKnYb5uaLEtGQxxQE9exGb6ZkTRcO9FZbHFYM9wqjYGcCPVSnNTanqMz2vRrwVNH6wlewXZ
I/YOAcQyaBjxuop8qJ5vQTvk0JkwhTrUZR+FdLpT4+7yxvlgbhkMrAX3OLH8meFQpoZpotb525TF
6jbHfnvLwzfsO9QX3R4W58pd8+F4JNO0XjSU9JacmFRR2qBIh/ytrSLjQEEi3kxTld7xcGWHmmd+
pR1wPpnoKoFam4Frc6t0Xuh3e6fEW9zvUzl+m8xeeij9Fg9ZqRjvZE0rtpen8jzkRPgLET3kP2bB
M/BSp2PJBfhOgqXkzbfKAp+dSUnQXLCMZ7tWonssr+GMRVIJcqpTvxrQV3d1N5UrLcTzCeZHENbz
eqBAQhR8+iOoSo5SNOYcTnOK9nqcR8hNZOofcyjiQ23nn0XrMBJ1SbDGFA1gxNqL8dAv7opGTNlb
PWq/6rZsDr7Kw1VM5iYkVdpdnuPz5STaoBNLWZJEmjbI6ddBEWpj1RPtG8b13pdQmpCsiezwqKnd
2+dHAklI2EFzHybfogga2qM8NqLq3rxeKW4mxQ62feeHO8y5q/3loRYFJmBdyJ6CjgXCIAOeXmor
jVONVIdIlb9+lmuwTWtlW8tWj8eyQODFr41jihXtJujD6FGyQP1dHn4JR/pv/Blcxo2n0gCZJ/3d
GemBbKJS18h/oT5o2raxSuWp0Zp2n/m9vqnHQrqRfO+H5CnWAQQ3IBxjmnaaWU9fpSZdu/4WV+/8
a6iW0AMi2ycuWXZoad0CmZYb5a8iOnODrAEUDCPz1IfYU6197WkIH6S1JztRXHUrQcK8Wd9FJP+N
jYQfXer5uljCao0BNxnFz9S/wUDDyW/z6UmJTLFSEFqmhf8NM38g8QhMxCX7Mm0oYmaZrP5twPwc
EWdRHZzfEI1RqirYSaOuOFmEoTeCMNNtVIsvKkKjx9BsjkneF9/AT1drnizLxji/iTPF4eKmnC09
1UVZzBrawRappv41lPxXnafeIQDhvuON/NGakVU5Mrr+0wavy/ChHENoImELEAuT7BUI2uKI//dD
eCHgR1CJpOR5uhuLMkN9UEm0v8Acw21tR8YxDFA+FZ0mtis7f64/nK43GR2tW3px/HWWZba9Hc6a
boHvCNVCRYNq4XXXN/5PlHfq41RP4QYDQ2+Tona/GYRHQRvUz+/Lv2IRfs8fjJYbibiqARk5k42S
fSvvdRA7vqNFtX3VWvZ9UfWI+pRyW36LKg2WcZ22axTgD3YhUmfMMEEG4QYSA6cTPXpRLmIN4RBn
UMMviEp4yW0LFQYpEjH+rZPB2mKq5v8acCGCz4AM0VEfRO+26K+WbthJxVVf02xbiS4/uI74PbMa
IkpoXPRLBL8d64FhJxXyriQr0q0/tMER9TLLaWNzcIPMG64GBE6QD0mMXacMmLyYtXY9TpmyVWlX
P11envP9aAFEJR7jvKIMu6QJNYrdGY2UR74T6xpAGVvzvrIo0M21fI3Ncnb/EN2ClqCzQa2YPHe5
97O8F6I2O5/eEFovoMtRHOqK1C9WLrqzPcdAaOqx5+Dlg51brL3Zl8NYddLgo66bTvHWxgtA2SQN
UmP3Gbez4YD+wy66VVALWbn+Phh79mqmi0PvlBBwOballGoyqLLvGNx5x6z20ltVK1M3CIrsJ4nZ
8FJbVrWG1P93g50cdt6UuR5INwepS0CDp/vdK42gLyaV/e7B8Bp3E4VW5TpICv8uTFVU2hLLbCTg
8+AxN6MoJftKxon+BaLWlLtl5BuZU2b52DhK3KckyoNMOBc5yJCE2l2eIjrnImzSaA5gYiPfzjIa
4S89anNxb1RFkF3pkegktAhCAJmqIY2kDvKAnlTheBCWw8HVVN/6jZhT9hKkAVKVxmRWarv1pspS
8w116glKVYUcxsvlPX725hLpwCSZQRBMjb00Gu50RHG0OlV8J4DuVB/7Mh8rF3Uq1b7Ry8oKj/C6
+mt054p0W9KwWXv057k/WRvoOmAYrbmLCI92Kb1sQEmDitTjgdmAjhsdQLoNNXd4B5Kb21n729B8
feX2P/toxoQMj+IHUR7AnUUsCaod0Z8O7SdH0/M/Oc5yXzM002ky9/aVMgwYp8NE2BnDZKycgA++
lgwBE2vaV1BHlh1FUrlYt2MUH52xCg9m45fxwVeUyX9oQrXWbnIi9nQlLzg7dfTz0X+cZUrpYUKQ
Od39sq+1UUtRMwItrGlOg15i48qVLqdO2vuFKwph31aAbbyVq+Yfru9kbcm+wGvOLERQL9CTT0dG
2Cm3U1WFDtNIXZNdDaS+deUWrSonzw26BKChtVZuDhZmiGHjmhZQo5vBCLP21sx6QoEd2T96HBXq
lF/bdhKBI1cKkPlUpG2xsexG2wcE1nAOixrXexICxOkcaMe++SeIE6PdaITy0tFUSawRhqK/6F3b
DcdKcURmyiE2YaKetlqaSuEXI6YgtEn0uio2OE6D4b182JYPCtAtgADsOv4GYHmJG46J9SVyNOW5
t9uNrjzaSeCk47fLgyyXeznIYtLjtm/QZQ6UZ/Ub0h7CGUYn/Gqv7KnlPl4OssiRmsBADUz4yjNp
pqPKri+uqvBorakUr3zLknxmmNDHC/HvW/yD+SB9G49rX7JMwRZfssSm5r6uF0rCmiCKENzIjSPG
jfHqf28elYfLC7O8dZYjKaenoYTubkoVI8lf4ysUw/StfhtcYRFzeZi1OVuE8wq8hByOoPLs3Wab
aCN964/ySulobYg5mHmXNoa91njCC5VnLmpX23hOsBW7y1/xTx/+/d2xnK35LL0fA1sktSj5jPJX
+aXc70IYEk772MEp+BMKJ3yxj/5GHJG109eqt0tdA9LAk3O6jBfSUJRx0/N9kb+vtEPtuWN6J9WN
Uwn9SlYctGu+6NbWV4+yKhyhl4CHjkK6nuodv3nToy9ifEdIroYMfXlaVm6QpSmfBNEgSgb2UGD+
Tvv7OvvRViv3x4cHgueCWjnBL+Wd04lXAiI/9ELYP7HzPb2Sf9o//Y2/yw+Xv+TDPfRumMVpyMco
tIOYYfK/8SF/HV/Ecdz/b0MsToIwikZNaa0+t1t/O2/T0flsNP1vp7z7isVJaFSo71MyD3FV3PhX
yrE8xmsnYZ7ws5PwbozFSagCrTArjTHkr5ntdDfgxzCBq34XldOqbvxH+v2/TdsiXqh9WxJNyu7P
/07X4km9yvZri7/sQP93wt5907w73p1uM5aDQiB9/ez9LG6Uff7TuOt5t6+6atc8BY/a5DQvwYph
zNqOWzyMTZwPVRAy5ji64tkoN6Jw7e/G4/82e4uXMSv8BDVKZq/fDof/Np16vDzEh48vlXviZcqT
HNPTycP1ZwJQGCvPZnWVi2+W9k3vJ0ftf/xvwyz2tpT7XhJNDFMEW1vfR/FVUbihtnJIz8pPJPxQ
o0gL4ZdS+Vki+xoTjnyVSNMPu7aCzJHDob33gGJ2UNoh0e/yLEeDD9Wu8CCGOsk2MaqEf8O40gg7
MGz49bmvBjxCrwAEyazRh8DDYveP/VCpUePJP6w4wZJOGrKvFREy4VqpOuSDw0okNc/i+9M9g1Uw
FQIrAr6JsvYCKIMqHD8ntoOfvp7amuNFYYLJtGeuhYXLl4PoH5UgaK5ge/+JQpxumnbwEA/XFO9H
VytWGbhWoUfSlUkRwJNdGmv1J13EAP+AMSLGBdVPjolSxumACdDa0K+S4qdaprrLucsk1xI4bJn6
hCNx1BRrWpnLA05NgSdrrmQj0KHaS6BtQ1ULnJga/qoVEV5PQRx+NfBZvEV82fo65VN+k0AuWCla
nq3fXMiQYS1QPEV5atmzS9VEGgQi0WhVKiBmSP/32Bco7uVdebZ6aPfPqABA51Ts6GidTqYoLGTh
Uzn7VYnSLlzkwvNv9uzwvAcOk668OOefBGuHKhRIBPYemfnpYFZB9dBCXf5XYWTtTYWV5H1W6msT
N6//ycZnsmbIm4z4EfSLJQlKeMgqabFhPIZB3u0KYei3nRnKh8hPn6iBGgeBuUbhCCF37tR2/Uom
vuzZAWIBnGWRlwJ7oAayZNXrUhKXIvCtxzLgWYCWO1jVL3OQALlnedCiwmtVYQgufIJx/B0h1kyx
HcP3Y/EWJ/xrK5O+vNTpNM8poWEBzaLLtQTMlYmNcUEfa49jZ4gvMF4RD+7owj5XVip3O8RucsBO
l3fV2YFhsNmIiu1LC4ga0OlCVyx+YBmp9VjIbeRSMPQcJC/MK7Tk1aMHHvhWy81y5fX6dyJOFx69
KfRAob7NQrpLBBHvvodavuZjO4UgNfoscW1me71tOv8+RU/FvK6aTJM3oPar2vVRp7YdSeOYfauQ
wCje8E5uR8/F0VhDK1UdcADHkCipjfoqVWq92JDXN13qjj7ltMOo1ZG25pt2vnd5rSiegwtHdoRi
5unEKQOyZzHcqMdC6SZjW0VaneDuWav6IbN91dqpqSYn+zDtpGxnIITn71E+t9YA4suMEsAHFay5
isvuQcZq8XZ0cxqmQQd/RGQomx560diqg0e5oR4DEHLlZqqo521zCY3tbV4Wund/eQOdXUuzAgoV
a0CMqHXwiJ3OgxQVmh5KSv40xWPY0z6IhmGnl94YOFlr+GsX09lwvJNgA2H+glaSEZo8Hc7yKxNP
EDN+SqYkoeZTZ7D1RQQF3omn9pOyG0C3Id/QIAJYzdsMIPF0tD6m16YHrXjEDmu8T1q1dYtEzfZF
7PeONVFbGpNo2FCws1bO5fnd9K9AaFMx4y9Ah4scjCqVjpZNUj2pQSW+VKlt32hdZH/Jx1Z3+Wjt
Wo1T5V72tOCLJgd/FblJV+Kys7uBF23mNs7kxtkBZJGf2Xoaa8IvicZ5bCh1F0m39dpZqLXv9exK
K/0fISJr28sbarmj0WOTZ44MhENUywCCns45Qupl3Fn98GTkpnXjJVQCf9eFYiduqEYVFXTAP+l+
1Jp+n49o6K5M/PnwwGGsWb8fev8sK3Y6fJ41qVJZrY7CeBzf1bSB7/u017p7ZNanv71iNsYG0HHd
fLGUoF/TkjpbdurfsCEAcUAZoCW5JER4nU/t0wjHp57sSHaDSLFwPbPa+Ert8MpxcoD2X7JaKb5F
ZW1cZd0Y/lZzb9BXrujlWzT/DngEMEFm2CVF+dNpELrc22NbSk9l3XijQ5RQVPteaZIK1T7fBwbV
psUKXOd8TPTUAFwx7NxxW14l7ZBiSYGvwJONj8um0Tr761Ta6KTEYgMkaU3ofLm9AbFhjIQIC1mH
hELeYqPFejMpdV1UT9GEuknQNf0tSiTTTti2rzhloRD7Azb4c3l7LyMrFcoEOGK0YNlnoAwWF7Yf
6yp+hKX+pLZ4Xc+anNGzro3q2sP+0TjU25E4nOkZnOTTBUzb3gorRIq4KDsRXk2eSEyXrV1pKwdm
eSPzQcBHuYyBsXBRLnnJNXYuaMq18pMfD7UTy16+7RGsdwLJiz97NcxDEdbDXgB5eIYOsVt4nnhB
yU8I++c36lSZ122vefRm2aJQJ6JNE+TT76RDj+nyqp1vTeiBs10eaB2Ow/IqlGvbRGBVkZ7weDN3
WVKZ0lVJ2GQ5JfHrd7XF7enTI6JTQC+YLQq3blmA7ONMiutO8p/MIK53nmE2O1vO7K2FFotjwv78
nA4SwCOQjnOfZGYEKFx+p/vFzxDeGbN2eopyJdnbdV1DD+7Kg59KxrbI25fLn3e2PcE2g3cgYeIp
p9S6GE6yuwlcRDY9ZXEQfhk6Vd1S4VoTW/pwFKJqeorA/7hYTj/K89HubzE1fLLlodmMZaJhjRSs
+WJCF+XPeR/P0jedsX9gGgkF8cdbHGq9y6YWSY/w0ROVQHiwGkWxMdS8jH8PRhnWkhPEsDh0B8Bc
aROxRmGQvUxVp6ezcj1I7z8gMurxYPSJhR1MkwS47kYZrjhuAjjM/k0bxBxjx0Y0wntR7cjrSlcE
Rl/ZDsDwVkROOhjG5KpT76VfazVvoT1nQ90Ye7rPLUWuCKaM7PZjFejYsGI0Ow4IBJtFeu0XHlYZ
Du1xqr77umZ/BG7UTKpBpd3C2uiIAw2cAwcOeWIBEanSjqa4mmhFpx9aTIkxExlzpZQNJwDJHZtU
JcEPOV0PmeTGjnDS+QLXRK36DcJHQxlv9bK24mv004L8JYyUPP+Gjl0QRkcs6DRY270hebg/jdkw
+oFTyAp2Q06A5E4pHEUpEkx0ZDXvHCMQjUEvsNfL8khVQ46ep0ipQM4GXkHW6kx9ERgtyQO1ikMq
6eP0tamRbNqT0VnxX+BmNhYLmo8i5VdPH1tKnhW6qbsKA6/wFe5Xlm1DXG1ISnFYNPmTAMd3Vz2P
h7cj8Taiv/nQxNKuRH2od/Vy6ownFZGn0lH1WEl3Q5hP0p3la0Fzo/iJHuK2oxZt7DuJGiBnhz+K
jNyLqcVt8qWRvQToy9DiNX2A6m2Kg++rTfeggYhJ0Vjmqt/ag53od3GFl8wPSaLIMrhylCIX4sKu
0mio2kOW+0dZEfkb6t7FrLCrDOHWS9QeTJePE83etjMhbUalHupvOB/W2X4kzA32BTX58RgYhHqb
YlC9aNNlgV9vTEv4mtt7fdJft75aaXvsZOzerUoVeyjN64rqCjNMw/oWW6K1XkZvtKvJjTqgLttB
JLnvhlUb6HtEZtIAFoVhdTtCMLgVulUrg5tMVtU5I392uOlksCmxa4f4ciCEAxzbHB3F6K24YrNj
9bVFeKPEPhAvxma8E4EQ0xXdKL/52netEv7olFrT970HpONx6hAMvC79ZOidNEEO65cf4QK4xfGj
TTOiyXq2mKPwVkvfoQ0B8zYNNTCsrWYW6IWioqqpO8MYzPQWQKg2E3CNDoEZx6/1Wsrg3ozQ2h2r
Re7KUROvrr7zE6z+OJB1J4eo7Gxp22rqkD7kQGWLt5LMN8YICAmWu9GSS11yQ9S7gNMpPVJkCtsP
c6By0sbcLWJTHzNXSuSqRk+/yLN0w9KpIY51ExYhXwotMJsRhWSv836W/CQMhAQWcJ6+SWoNsZC+
BDL1S+uGwYNCpPqIS6cZF8FtFHupf4SGGlqGmxdN1AxuN2b29CYJU85lJ8z8aNKdpKlLAwM7jDN7
fIcA3f/JgEyEzSFWImZio5TkQX9gc1jhNoMjZf++/FKcPb2IgvxnPkoORo10EabxGREmdIn4Lid1
ZjmqBE7RTapquDWSkKtGyorwk28hUHgKMHAWZz0SAo1F4gPIBnROJdIf8hhDrLKUpmx3quSb04sy
+q33pdSj6rN5jzaHhJBFiLfBaIBbP32rsggDB7uKqx9R0Nu223pFFbxBr8is67jquHOUODK7jIWf
mnofKPog/7g808tIDmg1auRIPqD1Su5hLV5LqAdFwcWTPBfYyz3bgRr8wRu+vle0EtvBT4/1T4Fo
5h4CPl5iftQaw8WxMaPnFnXZQ16gBL+hJt104HtLq1wJ3+Zo4v37zJdR4KLIB+GRIupSVVLRRoHD
XBs/y32OqxuAN/sBB93mrg/TdI9xovKDCDdWNoWZ5M+Xv/Ssu8HgFBEIGkgqgZkurYxCTacoQ4D4
jO69970wIkoXO+iLgQbyVyDUvUv8JLZdXD6V17wa/QEaFjyJ1nSVSRvk+870xLBSs/6H6z6dklkc
mumAyDNvt8WxqtMQJqdfSU9o43VquA9QukLfPrOITO64s4Yh2TUj5YVd50Ut5ZWswz/lyc/MFDxc
3SV1jmy5hEOPa5eZ5R/AOmWGv8EqjjtGLfpVpc6z7UmxFhN7JMRmFVqMpE8PiC3y0Ve9THkZEC40
9qlZxsqhL2wiISKkYC3ZOEvFZwcJIkcCYoqxlEAWIWpYshPDUZde0mjS1C+U3pVh41lqXezCoUzB
TvU+l8ReUUQTyY7JReTf+YXeq7tKN3HJvLyPzvYwEGGCZYlcgIeUn3T6+UMpKX6jmeFLXXvmVk7i
AbgcfAA9kuuNMgXdzpv00h1EnK30p5Y3MLnxLD5BYkAljH9e1NwmsxRhYaXBC4o/xJtNhArPfi6L
eTgUCvVHB9k8/WQtgDGJpfkbqw0ZaqlenjZ9PaXEvy/mZMZHmPPh0aht8RAGTXQ0WiW5uzy78+yd
HAfyf6ge3PzcRZQ9FrObCblqvGSoX+Qm9/BlMrr0qQlTr9o0Za5UTj3pUATV1NNWmhDnu5o8CBw6
tUwml/N4uqw9fdz5vh9edEDV0VUZ2SK7DcJsijZmhrb4yrx+sKv5Rl4XZBth+gOAPB0vo0OW9l1f
vYhZIO97CMMAokVpZdizjL4WXVEhQAMwxysk3QADboZNgKRl6Fp5GK8VKc53FpfxXD6gAEMZedl9
SOPUCuKuD15mfOpm1A3vWKtfKlN1fWpah8tLfD7TpBhwFikdA7uk63P65YOnIEdej/aLhb7DY170
8l1UGIiCS0h1Plwe6wy7xErSZcX7jJGYyGX67hlZYxttJV7SJvNJrhDzNevQRSvXphWaF0k63ucE
+OkN+luSwKoWpYSnoqSfd1OowvcbmiKzIwftYBSR5V1BLiLdxGMRJFcpeDWU3nEx0x+Dweq/Xf7x
ZxNF5ZFIAOkpCuC0pudVe4fMaHwsb81Mkp/pQJnBFfuh/GGRDQaIKMSG2Hx2NLQ2EEZFS5sGBvWH
09HUtJIQ8k2NZ03E+jOOu2DJDKFvS2wvVzb/vLdPDvks64HwGuT1WdJzWVwdEZnDM9fQZ+CpPKdh
/iYsp/qQouO+mfxacyIaokfe22jrT1q+ElaezyuFuFkpnqoy4F9jcY+2OlChOCytZ49EJDxMrZ3F
vP2YvVz7vmSLlaDn7HChNzPrOCPbPRc5l9DbFnFW+p4SQtN627haN6lu1Pr+FVNQg+POohVwzXI8
dg2oZhrUdN5pFC6NkOIQz227l5TfnWLcWVbnX1Wx0X7v8/SZVGjNLPxsNCgMlFygO0OkIlZdTGZR
900MN3F4BbZPw32qJIx6zdwO94pZhMV2RD55rQq4LCcBnjDm8HzmzMw5wiIvSLqm6tt4kl5t28vu
4FZk121klisH4oMvo1QFI5eLCiqWubih8YMNM83KpVfRet2T3unDFq+FZJOPqEo6iijfPncAqe5L
oLMpuqNQhrjOonjVYmg+FIUXv+KyLjmlHSTbrhtTp4vK6ZORBEPhEgPxf35+aGotJpAKFHNbJc1r
NhjVXiqmfk82clsQOd4i+dR9Msn4B3kHxDOTG2jjLRvqRK9RORrTiBxoP1t/WM3O1/zENXJjzQhr
ebbpvLLezORc1efSX2zHIZqBDCaiQbXZ5hjJp9MxRD7iJsDH+enyep3tDxYKfwS013g4mbJFqIJM
rjGqk96+jo2dvFgIyVi+GRYYUzbBofKNladsGRmxzXmYKWsCk+DxXHaYdYkuewU/5dU3C/MFxJBO
8WyQepy3W3PItgiBgHOlyWL7n7wvScIlOtsG/y0xoLKMO7W+kMbJytJXO+eVc4jcPGci/XWHDtvq
lb1yPqvcJ6hEEOOyM7H2PX2GKqPs8EXVR+4Twz74edz9NaEbPFuJpz+2fr52f50hjOG80GSc5S+A
oYAfWAxIbStIoBiJ3yjwWMNvA1zbdBRmFALGspLKyyC5TWNcKNsJn4/+WAwhThhZGebBcfR0JBOd
LmQzYnRkNemm6cIoa3At67OouSZEB6QsS6EkWuyQVC+VnRalI9NNInSYBdaoVUvTBJ2cYk2sazmT
cHTpJsz8XfrWFlf76UxKtZymo4Ey+ejJ40NO6fKQ2GO5RW0q/qHLY7+ycsujB22I+58gmt4hmg3L
Ir/UFsJTykr9idpS5AJoGRyBNtE+puO1ljUvX4BZUYqnewaXzTfKkp+ch5wBjRz4N1qUnfFWSHaE
7plPUUgkmxYjoHznTyX1YyXSeQ3dLgT5ODhhORNNXbuZvSxcyGKRGm1qgFwahjFa1TpcvxgqrEzM
WeXBwPISngkZ/kzwPfNS4eUMusQrktdWs5v+TSlxwt1kYxf3GIlTxBVbNail+K3zhdpgNox0/r0v
NSUVx5iw1d9nPPfpWlyyuFCowtCVnLEzQD3RjVvqGumeJjyvkJuHXIhho6idvRuTJjmid9G6MVpO
FLeCNVnMZd7z36jzviQSouu6NPdL/SryjERvHlAty3ZW1AeHJLPLq1yh6lHpfXdNANHtNG5tF9qi
+hWf1jU0+uJkzL8BlBWBJ3hBAtB/baR3gXVrTVXuaXb5UPRxEbmIsMmWm7ajtTer2vrSQK9fIz5+
MNmU82aZBgifACsWRQxRoItRt3L50I8Yx1SVmu0iazK/CV3Eu6IqpU0+Mx4vv1AfDgoUkpYb0D5i
wdMbQISggpq0rx5SvIKOAU2KvSSX4S2ab54Lu7NzRB7128uDLq6Bf5NLL5rSJbpkQEAX106pWwVl
l6Z+yOOscnW63i7OwtMGcumqkPwcEr1LJP6NNZdpudzmpveSpZxEoqK9oVQPQS6M7OiJJmt2kTb6
uTtlNSLOtdJV3na0ylbQiVKqyNEsoTRQ12S//NwzCUqFa4+KBZoFVKvOgKETvLaBRkj+0LeRCs3N
Sg6NLdE/8YZ4JaVYXH//DTWHAYw4+y/MG/zdBkbxp1F6KcORJgn9W2HL3bbNg7Uwe5Gm/RsF03Cu
WV7+WYzxdJRGDrl2yiJ7GPIxuG3z+nVKxfCtkfwAjSi92qoojWAuFpUHgIQ/P7eN5tmkVIyeLTcz
AMVFIBcJ34w6XwsfxGRH97zPwrXzqbtCuC/fXx7qg9nkGSbgoNnAPbjU66TnNCRCT/MH0SGQ6NdD
8xVzgvjX5VE+mM0ZA0IlAoEWgo7FmiVp7OFlJIqHWIach2Fb5UaeZ2xUOzC3XauVh27UdLqqdZ24
wf8x9l3LkSNpd6+yMfe5gjeKf/cCpizL0JN9g2Cz2XCJRBokEshn051eTKdGK2mmN2JHd80mq1AF
k/l95zsmnv9KafvrouffZquoUm9wKpr8X4kF4JANFBGv08Pg2urqVByDacdvHVogHoB/q3zu/EUj
+quJAG4gPJhoNdBN3NxpvF+uITgcvG+Epx8Qq0qOjamXujSWqB8g+bC6oJiWnlk16U94/pk9QlTI
p06b4dOF1eB3iq/xr6yw//a5/Hc4wF3/99Kg/vlf+Plz5NDt1s30y4//PLWfclTjz+m/bi/7v3/2
5xf988K/2OMkv76m0wf/9S//9EK8/7+OX3xMH3/6oWQw5F3v9ZdcH76UptPvB8Envf3l/+8v//b1
+7s8rfzrH799Itl+ur1b3Y7st3/9av/jH7/hIfnD7Xh7/3/98vwx4HVP//N/yL5dv/7tJV8favrH
b0Hw9wSAAWo24Nogdt5qRfN1+40X/h2bLKotECqwzsL147e/sVFODV7k/R0DqlshdnMWxXgOgwCY
Z99+5Yd4P9haAEVCqw7fs+C3//PV/3SR/t9F+xvTw3Vs2aT+8dsvd+4t9AX79O3ot5QdbCx/Xodi
GA9GHKh8js36XTcYf9L0OECwPyzmLx5SOAr+eUv5/WDYK2/fB/CQ9yta02vlTaCFzTms6Qb7OHTc
5QfF3LbJMCsWLPP44rmnJky7n9JKlmyHxjdz6Sqd7BDrTgZMzlAqZwlyivk9wdYT7vu67tTVw97I
dgyJoM0mtD0je6GGaDl6oprELopNfPJbKsZLj+X9LlTtVJ9hm9+uhUnlIo5NuNZiYwOPwmRzSFAu
eJMN1cYliD5CHqC0ZS88ywqIeG4vCsE2yIIq9PvtpKfpCgZJ7G5mv2f+QfNB9DllYhh2AbhbNAd/
+oL6Ge80AQFAAc8H/p72SSRAyLc+oFEViyCTM4RbWaeVf+3GOukwGzdhk0XSwhpe4A1yiMXneoPF
2kHcgNM5M+YjTkNOZlmcPbrMURdyMpj45dYJerGF5aA73M28DVlQUI2uPusszCz3Xsq6Kh9AtE0z
w1vd54lyU7ltLMbemWuIs+SqxkUELbKDCWkIu/wXs2rL9nacg9eOdEGGoDGkEXRD6brkHjyZqIDZ
FIdF+bSiyEW2hUGjl3nKigxhEArards79RUrOMER5yTetkaXiDdzYccKh2rdwLAjmsJzyuOHOmp4
4VbTCxzQe5y4CPLbxntrdPwUrd0DLPpPwXoTGHv9j5CkFsyKfkaEQFe0ve1g3+TsxZqEe4DRVdbW
Q4gBR1rnPQ6dda04tJE+pIjlyefF26AV6jPXn7bjAKMOErY5bJEuCFjfzbM1BbTAO4zmZdH35n4R
iJ2Cdzg8K8kGfuxguyys0EgHL0A+SwqB6wz/DFiPqC/XeF2JwLc1WyqAsHbwTt4SPgQMme2rV380
yjuscQ14iPKiV9FcCFsNW5epTSDCazLTolvgAQBDwvPs6g0oJA+rW597K8mOut7BrrD7SDQOFiud
9Z08RUG3852mKxa2bmOz7uzKLu4NAuZjdDdG8zX0mi9sYzlC6iQkH/Ojr50yZOsZ4bKQ6uvq2Z/Q
KwTVjgSdLTEZNTh38HX0O7CXKIxavbgtrAeylhPZ22dq8xFK4twDT0PW9hkSrwvtnTSrY4AabIKr
h5uQKAv6AY0IHo+CsuY1kDVkxam+zAl4IDEcDDJ4qhRpA1o9SX+4JB2zGrSquBUdZrfqSy0eSLnV
DE/ctXlETV5IajESdJHf16sTsoafon5sslCkR+PZO2bbK0xVV0j343y2znmpWA0rghDWuk4fgCUC
GlbFEeZW+UhxQ0LFi8dTWrTJtGSpVduEamTHTW/4oHdegq+STgBGSV8Kpxmvtm1+2lo/akPWzE3n
rRTRkVH9FvnLbvLBggoYKF1tqL43Mp3zZq1AsdAsyNexIgUoGCgvPYRt4UtbbpccJhJIZ+q77jRx
oPVr1F19Dse0lPMrtnYvgzfbD2165L51IKvPwu40GcEXaeIv4D6bYUzG49rXD+g8YSS0RKZEcW+B
gIwQ0UqZIHbG3iHBDxlU3ggind//nFef4Z3S79A25PNE8F2rU7+s4b5K56qsWJhD3fY1tqmb1R6J
s5SAYBXoMlw6gtlou2QySQvaQlykYu8CCB7/M7VH1Th82yK+zB/aJl9jmIGYYd7YzuZJMxya1d/X
VX90OjCU+nQqnbm6V70OMgshHW6w4b6rOpnJFol6c0invPfDlzpxEV0Dn+J8MkGSO2AQFSAFPlZj
fPXCPrlW0FWUE4dTUjfGT4Er012T+JuYLC+wmFxyWJHsukaWiRE3xh9samS05h58OUA1dO1Dj206
w5jkhEY23bY9rzNwFejWTOznStnLGMU/mFmBGjhNYZ3Gz+MG8mS/QrQgVo1PS10kxIGUFwBwzlmv
p7IW3gbaluXOUSLMAygc9mwmhyWBWgWudAriH9E7L2BDNjsd601V8zLwMUgLuuqexvU5GuSnCHGj
j0hlG9smLNNElAhKAKUugX+Ms7ZPg5MWnjJxFsHpDr2+hNeaqs8YepbrCh5PNDRLiU2CnXHTj6Xr
GOmeFmrT3DWKXBx/UEWq4RPm0w60Pg4O4jxjcgO1UZySpZRVFWZdOh9HQQ+C+yqXafzTNzAQgHFa
j32x9qANguF2gtMi9gkjmPMy5xgm0EK2QdXv9Lg0O4+19zWV71DLnsbBfYJ0Hbf1GG+l70QmtzZ+
BWLhf6luIGeGYhvsRnoC5nRijeZwfbZhTsN1kyjxPeXNk2fG4GsdqFOEkbjEkV7ve7HSLRy/Ntj8
voNB9j7BTzVLB7HuO+LsKo8uRVhx2L8xD/xTnsDIaNwzaCizCkE061LvjAh/ziMurjfzZNcFDb/O
qO+PbsT9Ej0GkCSXDU91hR1ToyvINaU+ThQuEnOWZ4a8+0zP0BMrA9eliD944eoXQeue7Eh/DgwO
CqnmHKYl/rnt8VANgdJ52DIQXi3Mr1sWYpuV+qJTBZ5+vUpW1AN7hXAkyDkHjoLYe9QLqX5B9gHL
QUdFSnITkowN1XqIJQeDMZV7B4Vrng7tscO9kbHaAUk37t7ZxPSeOyGmxDwtndF+q/lwT7BOVcCP
Ia1K5ckbQq/w2z64cxDQk3uLbrMZJKliwPYC0ekBs/L7cJSnJGaPGKL6pbvWkI14sSnDxgsebLqC
LDg4sBm0Dn1MIvseLtrLECi5rUY64Fo60DrXRBTuPOh7oXh3RFjMiSueIt3Iea/xRGSt6+i7CBAk
lvUoLlMzkB/GB9y3LOPZXdqHsAWFsYpR8qQJcV8AH2yYCdttwEeSjzZ6t2zgG5Cm4s3UeGPmDrjs
MIDzL76ctsouoP3Y3pSzU+37yS9BAtkHnr6AqPNhguWEOzy4A1ViLqKKbpCUOMAKIz3rAe4E/pqM
eT9hlxh6FyVzDM5iDxuJwB7dPgXzks0/RoeW0PIeaRvKzEfrG/X+xcr00k3tE5+DAnm/J9nAZ6sG
itmnIgPLk2b1GDlFa52dbcMr2r/7yUIR5AVvi6X4uigxUMhhGUxEki3U+ZiSdoTzVviCbztmiVi+
z8Z7duJJZm1sjoN0n1LciIPnyEOgoxn4uyGFlnV7GYYBt2Iq5xzy6HfegQinbeWdR3yYZd9JtJZZ
wFeqt4lceHPfJt2A7SUhcKubI8O+WkiG+n3TiNnL+5UOD7Xj9csJC7NxYZ8cDk0hbRgeeQui/Za4
FSPZCPg+3gUAo9lHDyj71cBHbBbZCvuuGWTl1D8pHTgoCQHU5J1UeJMgZkxdHOlX6V/AyL+gebdB
OXwJ0TSDegRN0K+msjXzcPqAG+TjcBsqdJChFiNuujs2N1Wdr+26AFIIK/UX0/rfBwV/QNlwYKBZ
t5BC3ICgbv/u6fYHtInLadZAknUeuCMBM5YTGO+ZbhI8pwliCzIIoZEn0a0Q1eZIWMJ1R1aP5+A8
p6rASKl/DP0AJgKwmXrrQf/YwFuUQT0Bc7vC9lNCi2QlI3LMQXQ9wshtyQYfDk3w/2E+LF5k6Dxp
OcIfqybzcv1DH/yvZvOPzeW/n1V0trAYgMQDRAQYZP25uYTRZRPTOdb5NEj6okKwP2aH7kD2xy5M
VhK/RaJPnPI/H/XXkcDtYgIU+Z3KBWgWo9g/H7YndvJrxzh51M20hXKR+8++cAMFxvsCzYH05rXL
xrDFkzQMC7qMZU0IonKimOa45zE6+s+f6Bda2+93F4Y2GOLffKgxevvzB5oB6MFnXzq5xt18HGLQ
XZdekVOHBvRKOCcnMcbVnBMDjcN/PvS/9fe/gw63EQlmw8CLbpfoD/eX25BEpz5H+Els6u9zncC3
eWEQ8ufIecJVl7GNkr+AxgFo/BE5RkkJaBoD3JvPLYbF8S/HNMiIjOMKUbma2sMQ71ilAaG+/ecv
BhHwr7cXHBduwn0oCDEoBn3vFwis74a2ikGiyqdGHNN+fGoQVY+eWc+FH4/VIwI4JQzOwsPS9Bc+
hHs+Yd0bklbtVsphJaKQjMRquHGICWvMGKfqsMTNz4jofVVr2ucDKONYVf3+3pO2KVyFKTCyy18n
HvdYYwO+DSJaxGmTWxVtFDr2cB0fRxoe4ja68s4UkSuLiIznSXq7iXKVRUTuR+GPN2uIvGJwuZnm
BJul70Mlg/rsDrl+GIeS5VYum6v2qzfpVHAmGR6BvH1aEP2TOWmgRanONDKvMlwOIXU8HHl+rbR5
99Ty7sz8FUYNkCuwI8HSVnRTV8YczR0sHfcgNIpsIelTbbxiqJEdXTmbvo22SKXfY4hxSecgPsKi
8rPzyMZOcKo0NSAhq2BJN9Pu0W0GsPKjDcTQWxUnh8FPimgxoO0730wlHpsJgTSiujN9vVuN/9CO
4HrPMBkII/U+uKjMfPmKs/I0zlpnMEq9ufBuu7U9DCR8Q3l0ggHUuRngUunhj0kNSyquX+cYnULn
gh7OBUgOZBs25LPH5gYwc8AONX+NwfiERTKF3Z3dmtYcKowScjwaBYGKHQxeiBj4VNpG5eClPTS+
9xb2TW708GLT8aCHgGYRRHYZX9QmBkW74VHWVf1+lB5sStN3BhFqbfEMd+Lsrd2rqdtbYboDwW8D
fcLHYFKk+vnjg9+aRwoUWAx+iWnxNxLFu0SlKB5xYWfkygOJfmpq9zAEgmKwrXI4QkK94SfjbbzK
0Eh07D1qyZLXHfr/CDVSHjvNI6q5ZwO9QgE4TCDSCHdRBO7LvSbo7c10mXz2VOvVbISAVLGtJP1k
ox9vpOPewRB3az12jAYNtbxhOJwzFBVp7wIbH5bUznBFxTWGNtGWN9KYbZItkeuYsR7DCGrv1rD1
c+2re6L96cygekF3352hFT6iG70QoXDLr0OyIU1wQKLVEb3hIbV4zvQadxuejl2GVLB4qyX1Szjr
tbtm6NdLP/K7ueu3VaUtYIJunjLHQB40wxJHw4mU+HbdBxIWAICm9gFGTveASH52dLa3pvUVIXXf
xmCKc0tWaITA6dxrPG1lO7bvUzo9RUM15MsaLYXCuXBiu8V6MOXrCr1ag0WDDeMdYVE+Vf0F57Vg
46hA0XPTPLJQJHsrdFhiXCIofFB0OR4CacQqy4C2p1hVOzpa7wVe1h3eUT+lUBjh13BVDufxNQFN
PBfAuO4k/FLzETVaFvKJwozWJH7mTvqoFvGz8sIDQ24SoI+xKYVr+wxiwVPagMWv9CtRBmx+mdeq
sfDN8bs8huEMgEW1ZJi3vgXSEQcimh3IJAaAQJh7Q3ri3VpiXvoEk+6SgqEK8pgleYVPH83hxYnm
c7jU76r3MoxPt9Jbdu4QbnmFMhYOE1kFoM+O6xlG2JcqDTfwm7mTY/sBKQ0SpkjpEQ3tVJgTsWx4
4uZshX3l2n4fmFs2o7NraXBdIieXiT2qtQ4zl9KNk45bkcB02364jfuqLe8OKUxl5RZDFNK8KunM
28nEyMHwUZsbORaKaVKORsKYiXs1PlwrSh2nW3eIviJiUopumzsb6q5x1nat3VcQz6oyAmviA37n
XVYhDiuPZMceadyGD9p0EngsTnqKtbH2kJxFZnaPCEB+dkiLoI8Uoi2h+pcAjRlu/rV/SeMGMXpq
WXLmed2Tm/biCgT3x0TcPeawEOim8PIw5CfRUQhEbl5CqCPbyextX1WlkdMV9kNJ7i6+83OxQCgO
zaQBM1YUKNiSOKexR5kOjyS0+GGdhfWcZHTp8figbQLIObsPjtOpKhva+Fm3BDagKsCwixrvCmEN
cns8fMsjAq5RTPrx9B3+CeLQdXw9kcqB6orWCIxl8eoVdQIVGdCMraBqH6XtEfmEQU4mhByNCbhH
tkJvs5ro1M6zKA0ld4lJrpPxgvwmQSvAZ1d5c7O/qHV3YLUbZEMMOVVkUFg2vXyZlP8moK7IJtlD
eBYrLwf5iBzgQX5Wi7lf5+kuWBl4O3E8jZ/eOv3wQYffulXk5rMgwGIHUQFfcttqek+deYSMk1Fk
CjdBAsnkBAhyBk0qW0fx7hjOD2yCIXQG9ileI/sg2IhK+W0uoHi/S9HyqbOs4/RbZVr+0JKW1IVT
y0vveAnPkNBmeQ6Dqsnfy4p4vAQMj0xYi60Y2YKxy8qq7tVWRP1wspILAFKDMpg+Exf3ngpFAMO6
Tugv+B4wf5ek1o+zyjB77qQ/kXwlE2+B2rdmX6O/uUgjQTPHzL61eSVGi+C0WcRFypLuhzRd9eya
gD6Oq2GH1Q3qpNSw5cnH0O1LgPH0TScSHkw86J8WZb071S3Aj3HzRBKFJO7FfbrGUbMJXP6EPS+5
8/DdDj4Z5wgo6+KeKUt2I1Q4hUFHVFR+nxwjgZKQS9iaaHK5eRltEzK+zICTlwTmj4n1qsJzWFt2
gAYhouPbpCF9PrbEvDahfHBTPeaNwcLXzia6F2KguUIO3xuZGh+oUlsFPxngzadJduFUijXYGhgA
DXZEORKdEYXpbOelQYmQOkcYQDdA5dm4rQCx71UgAXLqaFQPhAQ7ImyyZ9AMPvdVeB8hzQldmpdO
LzqGZ1rmTAnL8OTL3Y2oHOSh7K7QApRBNJ9UAE6SN4su7+tlQfCTOqoA90GItWVjYoMtLY69NY/V
MCTl6Pb+u8FMD/HcoXtp2xXYMot9deDGmn04kZ1TD/PV88IvDO7HogtJcOfPQC0SAMRZPML9K6sU
dqyBNrgxMVDZLCv8JiiXASD8aN3eKG7Ud45+OH0L1uHbJMIzuG6f0vJtjaLCc7u4IMzvNgQO0fjb
uJn3bsCCH3PYsLuqtpsOkWTAs0Nn2Ustq22dDvq2Y8422PjeTI+Lh4WTEchxLUZQRwxlRNaoCpeq
myFsNbPdg2xyX/WRyoilcDuNQ34d43WbVK26Z2AjQMLh7uI5LceW8j2GEU6GW3Q8amNPM6vWPHW1
LIkwU6Zk/4Edf9hpx5RrI5INQlY/prrGrAqi3kJ45qoGXjQJDNIHrNi10V91FD5EHlHoFeTBY92d
8W5K40Bf+yT9hGDEFjBRylaAIcUcTrCqtxKGv7UL8WlXSB9YK4GsLyO1OTlMUtjLp4eOAL0lzXQS
SXKte5K3VvU7WG5AQTQv2yVo53KpMUPDFAE7YCt3NQPHlGhrnxO3eha0n0Enp/gDZp6QEC1KPxyx
1zLKXAD+qBtgl5ZkCq4J3wwKrz67VZE+wvt2Y1RjIte1rim5CCzOdRq2Vw2pKiYpPkUFYCg8HZKr
pJV/ijVB9toMHRbwwelQgaUAv504u1nClJNAzZphIIieVVCmgcAvArxJMIH2OAssSwOx5orFO7Mk
Nqca5G3EbDQw2cfk5gfUL3RLgA9cJubfUxos554l/qMD85dMLMmVKzpswiFg3yKjTvMyQKOcNlvj
E3svGKrTOuyfoeh/mULkioVQygGkDC5xBZYFcwUcRPz1UEsArrWR35JoUuXgTGmLTS1Wl1Gv80/W
C16s8/LedXN86BKwoJUzv7G+QoNg+/YOQadRUTli3YVowDdCrjyvFMpUA9pvoZDGDQH2mGwGX9ts
mOvrbc2Gz158Hp2R/lBIXLr3vD4u3JiX/u/tfTXuoRXb9u1wj8oac99h2iB05MWy+B5e6DjdfFOn
Oo9q6JJbppK8My42B2VzNtFSOQs4TlXVTNsFau/vE0gDgA2rFBXcrRDBQr5v6NwhQAMbXZtTPJ6P
PgxsHsE0MS8RWBh4ggF86+scwfw944gZLpCmXJWWoYTXK8C5KMD+7RRuXWFCif3RM9XZNV2p53SL
mprvrN/eY3CYNaO6RFZcFtmVPXguOsBwGDjK1hl9vZExZhhSpT9hIM51BqLWa2DInJslRrBGgwV1
qchmdVvsciMnuV5rulEdiGreyGEjYL2S12bY1hNpdxEGNFhaPmYXvkPYIE+jFxxdPR4A5XxidhCU
QduWbR0HsP/FFm2ABmZgo4DwBkV31izyCuubo1a4A8a5e6QMNiaYMw6JZ7N0BEldhiz3OAZYcS3P
YvLkdQnSI0jz/UNAkT7mMZQLVUz3szBXGtUqu7VbAti/QETGovOBO6/tOtm9hDfxMjtek1XMLaTn
fQjqPYekCh8w6kYRBQel99iFU0vcSmgJWV/jKg8Qp3ghZojT+0iaBNkENNi3rX0iazrepzXMRwTk
c6UJkzGbVlZt8PjsQ2RL5S0CgTd+BxggqhqB6efiFAD23DP8IZa8a5o3Z0SJmM4Ms5mwQwx6NZQ6
RF1t9AmMdpg1hAITfVZFRy+a/Y2HKXSGkJb7GnLdiuC0i/in9FwQo7v0Pl6iumxFiPJn1HUeELTl
ITunbPW2NJn6kjomX9l0bWx6DKNx2LcB0oSaFE1Q59f2QHm7luB6deB2YaWIkDX6hUjAK3yePjTk
fnkIs0VfRUeBTMtrPwIPmOOXibsZ2ghUQ5gB76nyDy7DPMdFeAMeXvkiVo9nE4YlD0HSXXsMdk5z
PSRAbQ0sM4y+m4kOt3UvMQcHbunlOrXxURgJgLnhhzWC53KABK0NImlVriSju1p76w7OUI8YJ5As
mAB8owDZVDya6o3TkftWhntN5uENFP4a1RZS0Ffi4/uyqpANRofctBn89x8nIUFmqNWZUpU8zSFi
5bze1gWIEG3JETSLvcGOuMLqZVF62elER4cUjinZqFakGEKMcstg2Xlj+z2wbPkxmgBmBSxMD0tv
vzsSblUwMQTLrHsXIgD0E/P3wZdX63BWTnVE9vFgaAkCsiqGnj+B5vJVtX2TWayxJRv8j7DtWc6T
yc0XDKWhjYzLpAOFYEHsjOXtoVHCy7ylvsIYrMthCZGj1iAbWHSeY9iU5Te0wQvmR2QaXXCG4CYR
Dbtl1julMWBpwujoe82ah5XotwLLMZDeSzdXI4pqnl6AjH6D6EAigyJ5XrX7EwM+DbbquIeV07Vx
52AHCdcbnO+jLXpeUrZaCoyfIpYvUKNsjaHXte4w5oChxS4dGuxTLSaPviO+cwWYepowoUZ1f1ZB
cAU0LHLG+4sSfECkDM5/SMLvEA/jEHHQ7G1ka4RP84d+9pMcHB1auNo5smHe9rTRWSOX7tAYl/2g
lHlbhN/u56h70xAOonSI7+BdkZwoXx5hsrNkAnLhTCt+9uBNkU+2hbTT489COM9rGl/rYcngVuLj
g9yEziGRORTJT27YXjTHA00ceo8587dwQi2Uht2R+8uaGx/RSVK3RzjsLH4W9VTigYGBDPwJLiHv
f9QBnpw2JEXT+xx3D+bWg3DA9ml9oLpzuiAH49bZJCGaATMHORbkEnF5DP+fTkWA/8totd4hiuy5
EfTRxiAmiI48QYP+OgbNDmcxzJwQ/1jpdeHsDYFK+1Sgq43JDUKUyE1dQaDAPZIuhYBXUw7oDEMF
JH+Ggj+iAH6mK6AdosQ9vHcxmuLy2In65Dtmp7tZ7qBwGWFopa9V5R7hxHhKUvXAOsozqcKXAKSe
XBLwYDtneIVxH9BVeuls8xwHmBfxFrTycd0vFf0IkuW565xtlIIF1frDWyRp94IY2Cgzs7NpcGLu
AM8rwHjDmEXYtbN66u4WzcCiALSIKx50e6TkfYoFDHKIoTf+xK6tjnHc+S1Egaq6Hu3F0DlZ3Y/w
Y4zGnHgBcDOgSAs8nNP5EtUgHWgF8koNG5pg+ZjluFvJjMoDHiMbQ9MZPwKQHbnzOPPmRTSwBZHY
64KRwhKmqWhZV6LsEY8FVCy57+n8GOPOTRHVmZkYZqXJPO3gKHqJFlSUJJRVhvioTQ27zwz1Fwbo
aOY3jWyvGB1DFnsTJyYkua7BIAArQUaBEWU5TFH/lnYwYkNo0FgYLEHBipkenbqo9KNBlEiGwu3E
ug9Edt2BLTdvB9puuAcCwsAQBM2W+SoiuKZSBb/+en4wSfgmUpDnaNBneLqKiaWFjYYNXYDpjS1e
2KXAFeAFhtIZSiCEVKJ4DKT8Fi7ykzawwUaPZbEqLiQPbA0Yhvpe5RXIN58OBksxJA0L1GYSrj+g
vGZ+FboYW1aXNaR3qwPzdr8/1QKQlC817FqcJXmAy8uzWdCI+VS/D73TYzDlb52oOoBE12UOHFay
0UVBX+k4cyCaPjd2TsGGiz4S7UKtrXDYoeJVmWhzf1MdZVMM3lNIBSJV6HjoU/MCN++nUaFhTcVw
BxFPW7RO/xSsiLSKEFFL0SIXcI0Kc4w7AYWaU+2IMzfJmVf+0RmJXzS0pWDBzZ8TnFZhx0QfG+Zs
aYDBm50TFExi3pvAHkSvUEM1GLrOiJbK6KhYYUfnZQqwqzewU8k6D1kvZhWAxz1azKaNM5LA5q/m
6GTA6/PzAIPVBaCMk6rdQkDuAO3i3rPjgtxePp0cnz2uwsC6BxjArnbREPgQzeNUeWFZJcsLISzv
+uUjbS0oWapaLo4AYhaMA1Y1/1qnTZCtijkPKsB2l/VeSw7rUv2YJSgH8LQZvi+DS07xxGmunbR0
TXW8aYKAfLL1wa0QdCtSfRxlGoEiNPJ8UU56bEbqbxmHrbyR7UV1DnCxKgTg2GKxWWP9pKAVyGCX
R8De4+4GdmE5pqr8UuGWzYI2iooVEWCoOxMQ6lRD+Av4qeopqkZ1XalTXQ1xx5JLppe7KgJxwXV7
kMcXBdVTM8dLfUymsOz8txTTuw1cwIDEoLiHYLGIPHbpEIZQDI6I70iD7R09I+J3UIA7ECaALtm3
HJr/EC331D1AYmZzMQQftEvW3WyTaof6r0Dy6Btbqk9FxmgvwvDZCtA9wYdCnlVCf/RD3eaNtG7W
R+bd9uBd2Ca69ouzFq6nX+pIu5j61CBtwjIJN9FUlWEfvQOqNKVIp+PMlcocDBNKtkZA30kVFA6k
nDCCYp8YE/U5gqgee+yPGLB32ONhNDJFo7/5X9Sd13LcyJauX2VeAH0yASTMzbkoy6L3onSDkCgJ
3vt8+vOB6okRqznkqG8mToSiY3dvkVlAZa5c5jd9ZO5ACxWbpml/agX7110+b5M517MzbCu/n8+q
1jgpSvj4U0nXD3kFaNiqvPYm5Atzv9lyTs5zRukbI6h/IJ9rkU3BChKYKzPg+QxY393aGqkE3vVZ
m4aHxKoP4BSf4byNl02ZD+ta0/DMAydfp1Pk0PdYYHX2/HW02tvaAP0JpKBZD6Us1ygae7ukGNR5
Tu7CXYK+/qTP+rm75mjfaESob83R8vehBWkLFOPAENbIhm/IIOYbQ5pXCs20C6XqaYkKwCtpZ9za
Zft9pqKmA5jWbbnpa07cPplKhFscJ2a+Iztp5ns1xHmxZVEugWHIGgpdK4rPDNGJjesBzQyW3nUk
W+rWtDqpzeqy0HlClYu/GSQ3sHMZE4/Osa7rilkVYecwFO6uQkrmkk6P3tG0q+n+xSpHEIZMCD7u
apAUuC5l4aY35q2Zj3x5w6fBcL7lVc8E0S3rdVX6D2bdsp/8O4O+eRY+0IW4QkQnu5zBt2762a9h
7cdI//r2yQTgDCiUQTIb2SgmoCpGs8zUJIOJDDaTNsxVpmuESyt6GvlnFfi4e2H9hZzdRaFwaMli
V61cozvkGnAYxBlw1uO+Kf17CFMYRGmT/Tk8+mNxMTiUFg7FEm2LuccWpoV0tDAAPwXR8DSMmmKO
xueUe2Intf9AS+xulMbKrfp5Q+uNtq2/nYpij1TlQYTtlzwaBAOuwt4GIxuvA7qX2N68roPyEYzI
thuKw5wEF/0gnifLvG0miUJEYNJoaAHVzl24zqzhsgDW47t6M9rWtq+QEFNlepvlLXu6A9zIJ/4J
YPVSJFG7z4LhJh1Hc41WH/DKfMpYMuP0WSeh9pAvBBMG0bdZpenw1cK2nNAiN9YE06m2OFYT7adq
uLaiL7mFjwAdGvTCkaaEA8kn+8Sk+T5of4wzZS+VU2Tka7t5DpOOu8ung2jE0Unp2k8j2xtxccZt
IdGpRgWB9mlrtqeUlSc4QnyRWm9LrLkq3dNI6hi3erd9ndA97LqLFOpr60ZXE/0Bds2BwmWvqviL
q9tqZQLhOGSTe9IpCThyOkTSPuRuFO1hvdzpCbhRa5ZnSNsWu5oWODUkdp92nPzIgvBnpfKfdFKv
A2VfkZV/SuPsTFZhsXEN6zEUGZBOFyFkhMnJ3bUBVgQ3k/Ec5zXAs4qUzzbHhwSFD7IwDAMjuaPk
OPPzDDJaFXGOy9LZJaPj8WLo+65Toa9MO+4vZDfTZMuH4XMNWfaKkqW+Vcgz3tkeh3GVjnG6nm15
mlYNM/lOsgetKt/YiSFpLnjNpjDcPttmRufg4WmGD37YhLtU1z3Ajq5bF73IxwP24muinrU16ROb
sdZAVSXoNAa9TQ8cYRRutbHwr98UUIo2ZhoV+8GpxGap4WMvCtZB4D4H4VjflQVt0lUfOQFykGqk
7STdfjtotQWuz+MmlbXGOfbQNcPIllRuXKwBpUxrN6Qtk43VsLds8YV2KT5wpPAel+uVdi1CRCXk
nszuGX9k/8qzqidtM8ZBFvKyi9oCW7OuBRHmJTvRYe4T2eI2Dk21sWbnXAMwAP+ABgTwGhvxQKtq
qru4dhJg3Tknzx6RiwV+bFXGd7OKvU3hBIzoW9Bhk8LzEotIh4TE3wNN3otJD1sXhSWQrOq5oWS6
hCB27wbRTeCSyjX6mVam2sqyNrYaQT6eOKT9txRBlht+74GSbzD2DA9zZF45SfjozvYh86u7tlKn
YwXpVZVLmBT51wJxxJ4IreENMzlVGZBxtJ/zpmKw0c+7aUIkNKAxu7eS3viWoJG0RZar3lW15dGy
RKkJ9JqDmzDQZbp9qLchUMjyYVecjSmcV2Gg/jlH5/AN6lUIDBkqZs0c30lPog5SR0k5uO4T78kw
jAftVFdidsf1hERjkfcTI0dHrVU5SV6Uu3U1Y1c78dsVjNZmozDLHrR/Q2qw6YywX8WRdZdn6EQO
07AJjeJTWLTPdZqTsJUMBN3zXON3EiKqKCGKZnZ33Ze9uXUzF/JA1m8zLRlHOID3w8RpVhhhE0JK
4yypIFZY4YxCmpeXW2E3p2hxbiNd7GQXoJdhMuittK93bd0fZs/Kt3znp8mMSmhT0iJPAjTVh+TU
sK1P8L+cTWv4Yhe34bW2+uHCmJPPTdw9LMqTh671AjoSSbiOeoV/FBxiNy12OPeV66xFfbMvUk6J
sHcNeo1bzB2RKoX1ttIBKAMEX8+E7J/AdrPN+DXlKuDxNp7MmvVo53pVBIl7lnTGruoLLCfmMLhD
LKpfqC1PQGj6NVn3dZLJ3Zg6OBem9vRd9Manue35xL0CtSmxqpgD5moUVNGetwHf1POSp8kWPyKm
bHf2UEAiKFoCcmpqBvFgQuaJ7L7g/ZLcnCEi5gNINfz1nOrrOAqtWxP8PaL6reKmYWi9bsA24dI6
+0uIexib6Fxpdw3okMy79B7bfKGxNxSsqZ8yO6+5FWt6GCtvmPsNDU/sqyMTfFV9ihsCkrKxAQtD
5PfUvTdp7uSb2M/MfTsDOXILhfY5iCKsIXDdyCjv2yhoaP1WAuSagWLjHgCkiVggzxSe8d1rfxdX
eIdcBAAmi88yqwCzjbWcsdDAH4HOKvK96iyLlk6X6NN+YwEvh4qT5o0J7VKo9GJ2ShYp9EQihdzp
sK7qXsT3k0lzcjul8D5Ome77iK+pols8kH2L42IxE0/hHkUbkqD5q2u6c7ntSlk5W+lQMW3hlifs
g9npmZoiLHE1pEb+Y+jJaIy6ImjXHb/0PFbu3G5d0sWF3pJyFFuf5IISKkl+OPGUFI/FxPmG6ACW
aANLtu9/5NmiFgo9WJ0wDdXNp4ZWa9aV2SONUd572HfLP8MOlGNhzelM7xne5KqopWGdTDmiejga
iO92b5lMcJIq5sLty00wlHl+PkXe0JwyFAJWJMPZ/4z6J59rcgbNLwVY/q2WXTI/j+YweM8TYJNH
JA7RZ7U5A3wsRBtOdFiPxe0wytJGpS5PLyw5uDOKtVm5n+A1zBcC5SsbkU2aHHtnDK16C/wW4gXo
KyAaHmVSupZopoo7JYdubwZu3+yGPvKSE+7MifeuxRjs0saZ3evF7sU/Q6PH6z+T6+HK2wKmLNdB
lgtvNfreaDwlbVyJ1eRo6tYo7RxBoyGiAYcLKGVEozOeLgbOvrXBiaUgNKqAnAznkX04Z+DnmVrK
e9sN/HgLm0Lq/ZAVBi6EQ9vHF5XjGtHB78cWrBCcu/w7/Zho2kf0ZUAVJU5PYhuNfWXRiU2LIThN
Omgt6ykba4atsJXyu9ZwHFIq5sTTTZmn/XzKJDYvNlkN1fY0tPFdvBhdSGn0RRh2QKmlKZI2liEQ
kRRUTpMch2c6WMVIouVBsKVcIZcXIk3oWYvUFLfSmdVTFzbjvLXqHoACHq3+guUzsgLwXDLuvNBp
GIZGrQQ9UUtz0y9AzVPRt1HD6DZD45duJNLgK88eTDApJrWFeSWBjw+3TqYdbBPxXwl2CWpCAWNn
r3TP3SwEEwL0tVnzKk3K/qmah40B4s1jvgWz/iouyNjPU9N1+F2NO5+VotDmQRkYQlxqJ+P6IKCD
RPZlOYwnqW7BaoqhpbFqRMMEo6IMCBzABqM7O9W0YETqVA9FE0aKcVmmy4taVN5ZAp7nuzFXPTem
CssThgrjOfD4i8Rk+IjrkAHKZDCG7gbj4zZCEq+omCWqGVFho7QvJw+A/DYRXhXvu7DF0UqWJubI
YAmqape3Rcb4cxlXelPMVZjRcV5NmLIkG0zOClIgFSbxwD6U+TfAIfJbnHCdrKzhBXpJNmVsbKtT
9mOlBtHs4Kr71QUisChuipl6DUw8b+Y6J4wt7cfqp1W0utgXsUeQHMUELC0BOWvhyeqYnwwFZWAV
axcyRTRiZw/h3OuTAwhSavXEzDNQfEmHoHflxVAIeseYbpUT3afxBAp2MiFyjSszGE0AJU4+/gxZ
N70s6JTQZkP8Wm4buxyCQx4xpoIGad+3tDhqUFkpoAazmg0NCyFuLHq1dvTsTjVmOAUWkKu+kN7X
PM2q62nw22tlG3RzIjNhGkfvit7SFM4PbjJxjP027cyrKeHjrBlwZQeVjB5FdmJ3z6WJv9iqmfrM
vBiA9Z3YWQ4jRqPmAeVM5d0pyULKJKYVBM5FYvq0j5p0JEmzAGuRLhvtGkA6c1c7Nnm/lpgImxIM
FYSCF3g5xhznxZzLZO+1RcDMo1nQ43MwYQRTj/UlJGLCIyOVh65roZdYZutsW2Tg65N4Rgd37aPi
A67W64x7BTsn3CSWZZ0EVh6ddzR7r0sB1wiV+dxdS8AH9a5zc3lvzn4/8GFFDB/EyA5tMM53fVTK
ayj0NMqrmi7luhEoNnpZXIWHEnH0HihljR/5UNNe2zs9EvWwL8PhChBW+QSwlvBBM6lFVF7bZJWW
0FG30dhBg6SY3KCiUTFbP6B5WNHGamJ73cWpHDZJMBv+xgrBTaPxnpzT4imaXYUI23kTa69b+f5c
HnLpDE/O4IEXh6jPHdRMNJXLsuSyLT2+p6l0xi+NUyb52rFzr6T+UGpc2a1sL6LZEd+ANJHvV0ZJ
v8KOwiswNfyYTYSAVjKJEuCln/nRqgYm8jMHY4xgOBzudTCiXrzyknjR6Nb0MreElqnZxQU8rdUM
kTFZZb0/4GpQkIOcCi83IEFyGrD7aI2vmU6Gz8CGgO1643QNp9jzNuT22SOjwmzejrIF2SkMoKHM
d0OwKr1D/Eaz3A42VVt6P0VbdZeDDzeLtLe6RLyNS9OSc1fAXsi9z0M5VfdaOf1FjHPTt6ZmI6yh
ArCXcjODJhqHrXPXFg7gTsB+8OXs2fsa6Nh+Ak3H3y1Msodrjwor2qB0kzJxQR//1m+qEhBC62b3
QdSe213Wdluqb3L0tpvui26Onvy2bsCPuphT0V9NtPzipqa8mQwhvilUCc+zoc+/xY6sh1Wi4Ecb
qaSA6nRFvyfr81umJgDrhFFZG9BMolyllT0c2r5xfsbIR1/MsyAjQf3F3Alzyh6BoaIbmaoo5JvR
QHJyMQhrM8pJ3fVZTT8Ob/Lhkr7LsDVH7H43worGWyrc+w7PAIKVPQJa7tSc3M+oYv3oh+xrj1rY
1rGHXIMOuyXZD69NbqIbj3lhepa4DUDwKfbhS0c+1NfGadY1E1GQJSg7Wm4dXddR2Z9bZelv6CQm
LqxMo7vUGC8CLY9k9ByHfgBexG7LB7ROKCk1mJ41I74Uyu3gcadI3dwAj/C+89jhjW0FAIu6sDTO
VdWKB7TR4ucSpIlB8w+lzt3AOJjxnqs6HEE5nYfYo11OJmDEuyiknQtyULC1E2zRqrWJpw825M1M
G7GFknCZUEw0Ww3medpnNDQ4UC/shHjyFEwt2KcrW+by2nQ0+5JMj30vp7lwAIPmGLt5GaOGucXZ
5rRQIy2U0GyTKxlmCd18AWv41w8Osc/UFupFvQFGoc8GVP6/9HEnn4WG/LWhI1fdulPJ1KVNS4B3
jH2bQ2oIgkY85YSYDGsWyIJAQvdWYIGzaV3Q+21Sc/uUXM+AjRR/TSwHyi7iGSxAXQeYOJsF0R15
gxXKwtZNgIjWKgwmsu0IEyZ+O+0ByLhdTt+AAYn5rQFNs1EyUWeidgi7g43K2CqiF3Za1AY4tw6o
1vM0D1a763qVFescgsAPqorgooTru3Hjad4h6p5uEsQS1uQMzABdTZdxNQnkuHCYn3iXyM6n4Fyb
DOV83xzaFZbOTrGFAZl9GwsKdjRpouzRAlrm7maAlf3Wj33nJ6hk01lZoXQeR04ysUxm9Qg51rWr
tfYcc7hLsQVldmehV0R7R9Yb5DMH83v38rK6Tke4sVRW9sgJVvhlUoeEKzfrJvqtAfSnQsuey5Pk
2Wm8AjpgxhvpJP0s/qcXXAAMNzYCH6B1gcDwdSPiOUlWgKChHPDZYPaneQmDK0/Cwn9wPAS/IHbb
d2bJxHTqJ/UYORaZJWqluVglFHJPtpwKKIS2B2TJ6aKbqJ30JdAq82bUTthsRFcs8HR4mvGNAyaW
rr0Stb31jZD8qJmj6MbtcVA5tbpc7/qavkbGsOgx8l04BHHz0JRAkhuvTr9LXYdcx0Cmaeo6F1qW
pOsxWrEF/KzG5KcdSLE1FPZsVyBjQHtMDGyXYs44QDqgsFuVJaPAFbaf/a3M5+YUaGF8yXjzWaKx
0a9FiD3kNhzQt3gszXR2tjA0+ELRzOEiSZvOtAFKRkaz/XX9j3EPsBryI2crBs2+qex5utZ9FFVr
L2jY4QPtleHMDiXMcn/CwW3rvjDM/OWuuShao7V2+Ry0zQqSP53ll19A85sTUcKDBWuQlO107dQh
OZeFqBNo9F5xS41myX+xp4mTn6Y++xKquhRrzEYjo1sDyBLf0mWvAKmHTKiEmHedgxfKhYMccnrR
zd6EYYm01ZnqkSaGFzPwgtKg5pdAsOSGGrt5Sk+sJqv9LVodCjyG7imLzW4c0pMqmvj7v6JAKI3A
OfUg74dUR2kNO7+xU5iVLxEMToE7KxpQWEusg24EKtdHNprlCk9kFgMXCxKmLFnScVWqRw7dYMp+
7RV9aYsTwJuA5wEqMCwhRaGZlp5qlVJIIMxLDpXR35rtNTxbGvpr7yUjbAk+4iHvdFqd0Rmw8muA
aT4Saz1QxDVMVDPdhcjQ+Cd+5CzuL84ChBw5qHsdFASvWXMuDiLJ0kcjj+t2TbsXt/kWWA+7GoDm
D7/hQmXQJk20OIbOcdd9RyaFEXegxbqIKKrWOLfxTc6iyorzap5kctJnrL1qEGWPNoZRNp/YQw69
TPS1w+2UTT0NqaABfmKhM2avTdsP77oWkeK133XhaRXjw7mSTitgNKO/3R1q05wXXLUHXVdrGiX7
SMawvlcgAs3uQQ0V6FzyIiZFfe0AkYLez87BOiJ7/PUdNvTe213Whml/MhSpUKuav12uKVb9ZyaT
g7WnAcQwWFhte23GKuuJKl6HpEAkBOiVfoIFlEWBYniFBy9IaZjiNxQMgbt3pljARBjz/Nly6GsS
8+c5x8hgpsuqxk7ch0Vj13cTsJzglLKe7Wc3E6MX0FDpY2v5bPmYtkuxyd00OHB5jeYVAIsgo0iM
0MKgp5i1G9JrGPN+PxX+STtJ6wtpvveU1sE28Qy9G6S600UGASY29sHoh49hbE6rtMwuh9GG0WFR
89CDWPlzHt6GOBDVUMo6IErdT7PxP0PSIxoqxU2968T06YWf97cc09/kzyP9p6N//b/3Zc6fY4Wn
V8pQ/zPFqP2PctFaao9/1fJpnn8To/r70y0STf9rYlEKCub/+U9FpuWTvBKL+vQ1y+L2P74W3/9j
x9kp0FD6pUH1IjS1/Owv1ShDus5f0jFNR6IBhUeiA3l2fJGN4v/y/pJYytJaWvjEf0tGGdL6y5QA
tYWE6ilQP4EP+bdmFN3CvzhcqOHj9MAPYpH9J6JRR8Ya+BktdjWorS38SwtI0ZFqFLCrPoaY3z1g
bFtwl1kMLacidgWIqKnfc8VTTU6YCG/1bA7fYGq6PzxEZ+hCt1/bPOwus8kiz56F3pM7feSQ/Zr0
+vLx3EUaa1FnhapwLJPIXe2IJXV6qJPuumIifwpEwNMYc9X24bdv7+9d/jvF+bW+3d9LYQz0S3iS
b+s1v7Yb3JHevu4eZqxN1v3YhNtQRMkH8ofL11r9F018WcYXJvLLHmg0vsdj28hR147RdHn0OJRj
T2RHLCqPxuupLrkr2rbeCbpt46qDv4aH0Oxd6tq4SJvsDGikWjkyLA4SVe+t1pG6yz3eONQVksJ5
TnfAOFOkCM/SIamwpWaaVdGJ3kd9rTY+Lin799+YfE3b/fUsbBoTDwqsR1AHfP3K5sC2mplm06NL
F/G72xfWNUagtCVMBxfhuPKJjfJ0snOX/ByiCWxJ0NYMcfNOkaNWep+1oAuK/l7ZQ7Id0jD+9aX+
Uez6nwWm/9+k7JaX/d8Hpy3znubHq5C0/MDfOnbWX/h2o0PMwReLeiRH4VdAspy/GOGi7+ggGuxg
DQj//e+gJL2/BAGMbpy52FJYi/XH3zFJmoQkWyofeyTED1C4+8+g+epyeVvG7vUxRPIWw1HCIrsK
OiP/uuy532jusTKyPDLohnRIkO5GCpIt2LXug637Oq7wawnF/GEdi4RSHKvIR5SDJIoK/bk0q59g
s0wnblEOp1HeR0xzuzH/Myb9siDCFKAzbA9JZpQtXz/WpN06d2k+raaagb8/udWhi8fuNC2c5IOl
/vEGl6UWLwzUK9FPPTbGmucuocNfqlUPvOhLW0DACA0Edn7bT2+Ey2PZyuWJbGlTPS7OWKb1ohj+
2xdFRz6M5NTjEpn61XXhBiWiF6PR3Jlg7NdRVpY/gi4fwIn1JmQpJu3QOtviqcVFZ2dLnf2ZFOrL
51kk2AWKEeyeY+c1Slncsno+TwKMH6IvNlQgDbv2K4D0ZP3+w78O4i/bx7YUf5YYaPrqaJOGRZoz
7B/RocOV5AoaYX+PjoDaxG4GtuH9tV40Jf7rxvi1mM/JW3S8kd5wl73824sGpAm5eYS+zlAG/H7j
B/cOvojbpjTKCzUM5XUKFeE0EiiFjY2Es1YLycSPQTsDgcRZ08MKQGSaycDglsaAXQXdB1Ljb+w5
4P9sNq42Wp/Hws0zX7SWzEUXKiQcSwv2c2UiYfj+q3hrlSWFQh3cWRSpF/HY394EpMXejbwU08Pa
AXDpavs+dXEo++CNH4l8LDuJHUQ0Q1ifvOzYiCH282bM09AB0ay7HdUuwDlP4nY2J83BykHxrgDo
+Cg5mObd+0/41qlCFBpHbxedUQ9PntePaNoVkjHgQ1aiicpqlVC5gWMUNGsoJ4GoJyETonAw1bp3
vGhGVa+BaodiJTNbZyx/DAoM3fuf6Y23vjjdyMXEwXMJ/68/UugVoLJTRKo8+hY3aZVONI69/P79
Vd6IyOReSKsuZuomgeX1KgbyoIXtJ8R9uh0nY64ZmYm4sd0VOqF6h9lY8Pz+im89F/1zSTLtcuX4
RysGdSbqMg4V5NEmWfMeaWuTb2/+fBXftknyPRMpd/8oRxrNWLo69O2VDwQMbBjTmbk0vN2/WMVn
AU4G29c7Ohk6pyUx5bVaxS1QN1kyyPdqXX+gcfRG2POIRJZ6sToDoXn0HZl6QSpws+ARYe9lNGJs
S8Nog26x++cPRJ6M2R93M1XQcdBzCxAJRpcr6OjIL3hgqzdFANnn/de2vJaj0OoLi9SFDYcg5XHY
ElODvoQgGc1bhJtyMbrrGGq2heA0OiF30RxDB7S86yHyPwiYb7xKH58jzOOVSyVwHMo8RePKQMx1
ZS/t7Uq1+a7XsLrNpvhDB4MlnBGSBa4y9NHQvDr61tw8hSrOVb5QrXYZgmEb3yroooVQhdAuqNt+
/uC1vnGykEFGK8ol4+FWOCoqlV96XZcxzbNma6aPz5SwtRL555ewj3K2pxZ/KhvXgNe70YRRAe7f
tVeqGKwTpDMi6vS8uRx7nOr/fJ9QjduoL3EFI/38eqnQxoTOGQ2bVrsTHvzQMw+56Me9T3A5T0Ai
rU0jze4bHS7oa7TO3l/+rc2CphhKTJbHRnWOnrQsO7twaO8ifehw7Rl2duH4TXeRSXrH7y/1uqR7
STYW5xyP5oLtkMwfJRvFKDS67MOipjkCVi1ucedFK7fRP50gOfeA932w4PLZXx/BRa+a28WyqeXF
Io/9+53eF0RIbyjtFU7g1g6fX/MsjuuPZN3fWgXRLIDglvAYoVuvV5lSVBmDoLARIQSB6raduSuz
wP3AMOqf3xP1lANfZel+4hN7tIpqo0KHYUXzs6ydu0RE/nOPks/3LND6gwLmpWA4fm/ELvJuf2ku
uUd7Aphrw6NSwZAbuoywYq8CJRZbmkmnRBLGx1x6kfYbQbyiXoOICsiuEkZePYpuY9hD/AVlQMB/
SE2nBaOKdD6EIVXZpi6a5rGKaxltp7F223Uie6Q9LSvPP0OFDGPIslk37Eq/iS9mXMFSFLYxT0eE
wKi/+1GRWbQ9Ea5aoZNuw9VlVnAfzB0UprToabwXMfowuy6O1TdUQrqfFjfjlVJF8gkXNMdeVRUf
nQ9tOuMZrFb7HrISeX2X+Wgph3zqz5GB/sEWBVJ17rtGyHMygzgNUKZNN+xtJDRHv8V0KQ1tFaJy
pKZ4I7Lc9j7o5ryxrSQK6CRr9D9IFZcN8VtCmk2JS/MZms0A8PAi76svHtyPw/tH8o1dhdAcoUct
mtPIsL1eJK2gjLtSwXQcQMQlllmceBVCZQCu2o92Fb/qaFMhXMh9IZB94zwebaqkjhmHqxjl3kUp
N3VSZM2DWYWbfJjBNb7/XG/kuq7k/iOf5+RTQh5dE0VmYpaeUUUVbuU+j73CyQBcjX+NNuUIY7/O
ENNy/TwAUCdQ40o8c/6OB1C8D6c0uamV333wqo/aoUv4W96kKYXinlxao6/fNTg3uyvJc+H4mxB1
KgdN38CKFdYdfgGaF5TURa3YbStLJa63HttwumwHXAFgH+oOgVeAkRBTrYJiDIWP4AZdBgxK339z
/wzSfEobVh/oQBffsaMgXTJNaYuJtIX5n/mtreW0SStD/aTyNyEySOcyjJL+x/uLvrUNF3U+3o/L
rX7cKXYBhyKVzaisKpV1nie9DTUrlicajvAHLrNvPR/tRFrli4anaR7veJkkFFkF6loR1azwEBLz
3emmicsfs0ou3RHF6z9/ONxoaDnZVCHOcTTFcUwxV156Jgh7nIB0Nx8z/uNa9xN0sT9fi54TXhFk
FD741dd7rGBuSCYGVpa7qD/I0XDWuDBX53A4+n+zFFsZFU06dJy110t5XHl6KMlbdCfHEzcX7A40
k6vO/ijle2t3LHsR8V3Oj39scImqzJzMA8WUPQtwxlyuAAwlfIeSCjX94LHeCruYU9HlwuV9CY2v
HytymeMVAQFpxDoFK0Zb76ianW/vf09vrGJyu6L06dHhsY6rHRnmEuUMwlMERuEqbdLyRIs2/xcP
g6wQBiHKEQw4/KOQ46OO1xoj2wHBStSQItM6Bz8tTv78YUhNyExQ8ZRCHhUBBDLaYMLiSHXtcDNB
bNqEtW9+cHCXwHN0f2C/aGKe41GH0hh8/cUoEFaqQ6cTaKvFpWjnPwPZX8sYbr9BP+X9R3pjyxGF
rOXm9bg93KNzlOgeKKPFYlww1pMEOrzzRQQRLjL/vL1FP5UKXlBu2Aoa0evnmmwDgZQRNThXIMIF
kNbbeVE7fFDzvvH2sC8AYkLXCXvO466iavG4TzQFjZcJNCaNpj9M+WTf1R3Uq9AazQ86pi+R5ujr
oo3mOMvO4/nE0T0y+a0787ZoNlVFEEO5SM1PStod/DgnudGV1N8x4JB3ck5LeMNhP5yMfL79+9/j
W49tLeeLfclM4rg+xaoZUhwp3qqOK31SJ6i2uYlhPnZdhAojkIwPjsJb6xE5hGdyHCx5nHbknJEA
giZ4SzCoh8YznZ0/RtFDpwNIotBFbt5/vjf2KWMRYTmOoEEjnaMg3AwTHfGXZrHR9jtEfCUy6aGz
pd/29C9WooVGOAGLQmf69TaNE1sgtjORKovIXI9KqrWfDMVZ1g/jH/cvXFpuqK5xPb/E4ddLhX5p
yNDmTNfCvm6twn00wlpfON700ahmiUxHm5SLy8erWeHzrY6DPfAaNBUCVkLsOb3mVkBYxpg3md0w
qYlcqDiDaJyTETLvBwHmjQtgMVVaZuTILNLYfv2MTTeNKRMWSC2wFR+4i4IVxBn9wfZ4Yzuia8KV
RcuEwtQ7ipn0NVC7t4gtnovMInCQJ7cm+w1l9APk9J8HaJoYBEu6CItG+VG1XVuawswkZjphgt8O
znsoRCGlNMP932LVm3+wTd56hYxblnEicy+qx9evMNPaWEo6Bd+jnm4zLEf3I95UH5zot1ZxubwY
ZoKLwGj79SokW1llwsGHNx0hJQh1aUw+rA3eXMRcZKrJEQmWR8V9HiBqUAfUoajLzxdO1avLRki5
/fMjTOufFitP4/7jpkHgF65T7QFIo5rdI7Fgn061naB5hEDX+0u9+UAEQYsZKGPdBZbye/Ea2Z1D
bkZCr8EZUypP/jksTfVBz3g5JMfHlyyeBg8jORqtR7d0syDucGchvUHB9yRsAJJ5rVvuBkvrw1iX
Cppydd6IkU1YOh+2Sd5YneyN9IB7i/hx9IxhDEGxFwNHGJ2SR3SEw6+gIs2rwreCPy4hPNIeixYW
od79R9Eikj6MYcCRLmKCtG6htt6B2l78S4bwgxvznyGRpZjBA94EOcezvf7mxtqMkE/UtK2NAUb7
aCHD1te1+grg2u1Ww9IxB1K8zA137++ZN1ZePO44Z1yEvNOj89zUWjuG1yK+7algn1IE36Wl8h6o
QXEFikorBmu6OErNJqOc99f+5z26YKfIviTBksHz0VP7RZbMOdUFWkwIIi2F2UmXJvCUS/cjL+J/
Hg1fMGQEq0MOC/To6KwHgdeo0qal5Rq9e50WY3cIAAh98EBvrEI2DiqAri5n/jhs0WmtEgw/LGqm
0F+rGUkpPstHyIM3V2GUuSQFnPWXLsxvPSoPSCOBmXTchGh/gnABIj9d/pFVwxtfDlufKMLslLL9
eJKiUKyzZOVZCCxpsYV8CvF2Roi2bW19eH8fLBfi64iCo6tp01q33aUhcRRRoKUjp0+zfJXBbP2a
9QVdSASYv0I0nK+wKs52Q2TKP77IWJTJJJcZ0xqC8+sjFyA5nIXNRJMzDMIv0yJFg/VT+O39R3vj
uyLNAJfCxMaTJOWvV5EzniFw99kRlNG7Vs/2hsnQvPk3qxCSKZ+o+Y5XwTsuNZKOVRqcA7d8beAY
8kx/sMpbO4K+JaXZMl5lQPP6WVpeD5hn01oxO9Fo/MDktnxUTfFcGj8IvW+07YiGFIIuKQ0Ztn+U
qY2MzuaZRhkc7sV8MoZpuDXctEcdhcTyMHEDfI5HG3abNJoNWiL5d0pV31/VE2rlmRFlW6dR423S
FuZmVLP9x33iJVr7DvcfnXrfOw6bTjnbE/nyysKg4MQuXcEnQfLm/e/1n5kkq3AeaPgwM+Vlvn7j
IYyxGCFzzHnRq/iEKU9xmra6gfcvUHvjgow/+Irf2K7YndEpXRblWjj6imev88Oq5iuuQkdcjJml
d5HCauf9x3prFZKhpaFA1WYdT1VMo+t6NDKsVerm1gMf46kP+o9O3hvN6CUQK5+WKsgLRkWvXx7c
yWJW3TLFKCv7Ik885+DoAtWLBq1RREfD4lOeptis5EX5/9g7kx67kSuN/hfvWeA8LJvkG3Oehw2h
lFJkcI7gzF/f56nadiklS6heGzBgw1LVy+QjgxH3fveci0JPyy9we4YiPo3LXzheVv1mlfvJ40Ol
4RQXo/ZEiffDLbMo3yls3oRhyuHylgil2DWuBI7Qr+ZvXuo/+ShePtTuTstBwDb6+1/dxkwHLo+A
R85k+VUFZfjcXUpGLFYQzr/+Ln/2UZShyKMQFeRI9eGjrMar/+zDycaXb/BTuh20IBlDdBJ/U5hD
FZKNH/t0ioFsyihzfP9rnVyOCWkYqhtGovZynfPLTPMCBgFdeB2L+F2X9if3KY1TCq2seadj4Ydv
LLA5gfhGBSJEJkDNGgGBV1/Ub9a6j1eQa+Zw4NZ5oZ8ShdaH32rqHdkzMUjfb6ARJHugXbqfivu8
hFDx6y/r4y+Ejks/RRQo9/NV/ZCIdhfafl1R0vWmaweVW883cwcH/defYvzsYygF62yzDNrO3ofF
G9nxOhYjH+PDNXewVhQnshY8nnXGUILxcEVwOmM1hvJkbAM7eVh1AOjMb6G+/NtXl9oor3iq8g7P
1ccKilkuyEU9OrhOzYyJRT+U13zv75rA6v/21aUYxI1p8l1SFPI/fpFu3ReVIJbhVydvhptBsDfL
3/Xzf7y4hI7YUrhIcmmz2x92FFZZykrw6Ieyc+dXw1m6J2nXz7/+Cn/yIdySQGt9NmRI6D98yCKH
rB1OQz9VABOM2aIusqEU/90Ldro/uD2Y2qRKyod9/zy7LebOeeKCMYgoN0ySLWdOTfT9N7+Lfbrw
f91fUhI0SCJYnKxYfOnvfv85Zjfi/rGYWHRJPH9GHVC9jpVXMrPTeGByTK/92rfB/FC0SfDJmgz5
yRJNTl9syjErZmTYkO9A6VJ4ZrzlmgXPkXt9Kr3j2OjKu5+GvClAnLWe2omk0tAQNW2690QLUAjc
yByJjn7QgT1wfV7XeUWPfh6tz0uJDw1c9wIUEGKAEWvrYg1RzaPSURzTzW7D0JvHrK05yXOQcIie
pJv1L5ZK2OeB5xjSfTuNrYKma/r7UjE/3oEzKQDqVbkNNskVDtrLskizsPSXJd0D8tJd3BCemV7N
wVBclou3PI62cWJVOY1zlfHgMp5V1Lm5LSu1tqFxIhIfdLuUCWPzVfXU9EN254MKwy3gruKiUtK6
12Emf2qZuUQOU8oZK3EJlHA3s3UBC+rM/QUbguJ18ntIIGk228ZWBbMRXMg8Yd3LhNnkh7zISgDj
7OzSXeLnNkBvf2aGv7BNMGGa0YIYwDZd+3GbO9m4M8lcpWB5pxkEBeZucLUBVgWIcnMe45cHYptA
F8nDVtNUG7munD61ems8Wssk4fNlCRSqta6De9uZ3Q6UYrN+ziyX3F0XzAPmLtdQN05WFtf2qFoG
35K5embbAvoPUQ1+s0U5totZsvUkklA1gb31S3lhapb9CBuhOxG93OJR539zn/eju+9gIGFTnhn6
hSiXjyoeg4TlPyfajG6qgrm/a1BH47NopglPlA56FAS96b4leW0+jokAl5sO2NHC0WvmhT2yI7/U
KfMkF8Sr0ONUlmbdp8iyZgiHefLkyWVM9p7RZrfeOPjXp/HdQ74MwUFksKvAecBaJjsHn9SyXhem
Kx8p4XfwMVwPG4pm9fDBExTTtICEnGRk5aPWMMZvVPOuo7LxRZ+9QsRthew8Er4v0JJUSnvj3VY8
F3rCoGQ+SFhSPpEPGOwBI/bKGdc2li07Toa0payOVM/ShYmYU3mM0y9Tfks6eo9j1zC6vvLPfx7H
uawYmfTn8zrwVRfKPkBFxcAjtCXTPsGtcgVKCvDj/KWfS+9t6on3YEbREwUEMs+eZooNdZxMbnPt
krbx41JvlBUuxuwnNWOxrc2IYd4O2YZ2xXqufFHNV+Qo3E/QrZwynoLagYtRuH2/aXqXhIMta989
z00/n66cTlnWvVMa4Npcf0l5GGQJIrG288qKSzeYVKihhK1vyEl0L9mpRbVjfkKY5HGcMXnJrU6v
LoDGTmM0aqp4VraPByedsQxHtRTLU9kt8DYwHzW5/wrtc90agZgRrbhVMe1b4odMKNPLelHZCgVJ
eguwm57BaEiETpsxQD6P6nnQ5/E2NUCphQHX4oDGxBck+zpfHFtnMNcY5JLnhlVb2tDqbLbP5HXK
mc0XEx9T7GMn9dEBqJ4QxTom47mT6YhIcjHU541UDOuOfc6Xt5b2a1W5+h3rf/fa9hXdEt+Szp6Q
HxYwB0PQSzuCBthamnsa/c1MSEkWGh6MWgHWtHzJIX/NegfIlPwof+gw3fGYiSK9HkG09jiHzBVE
Gy3qkrq3v/ToDpTztQzQtdle+ckQdnrNqDFYYlHpDWaXueSapMyNBuHC8aCM2iSzgXOvfsM8ejAz
x9mnwrrqK+Zd475cgecHC/KDcBVLMMU9id90X3lduTBG27eDeaAuWqYn7A8+EkAR403KVBeTJ5ny
7Udpj4sP0KI3XhPDNl7VwFJwHAxntj65LvId/TAmcCd2rR8kFwvP7xRNtQL7aYwjRFlTmF5E7LNw
Nt3iFNfU07g3paU6sQVx63KxDZ/5bxmU3Y3wshyErV8M/s7sON2EsgyCYjMZ+XKpMMmtsTOyHY0a
Q5fzRs61famJpL2HzoPdiTSc5xzdbBjfiXCtMtKFNd0VWFZF88S4v8wOslf2Q1XFbavc46Bb1dcl
Ve0SJpmzHoF2TlDlgoSZjVOjCd236UP9GTjPw4oxNM6zQaKDBRgtozhaMBfmSNamf4CkrxtxrUv9
dVpZBeJcW/w3LSO+z+83l++tnZjATh1wgNuOYvfKKmMT7xXNuHxCSZ89lE6DGmSCN2FvUh4oauEM
fSrk1W3ODQyz1WUkPvFuV0HX3GMQN0VR0CRH4FUFXjHd52e303wJNo7rtm9iggi488ni1LGLq53g
RTWIg+j9KdtasuooztoZwGSuq4HCUQug2E9zAtx/KsQNlLRp3fAKA07X+4uzR3AT3Pk6lGK+SHfW
Qp3+kxMbKUvGxmbJu4HQA5o3KwZ00mwKNJ59uKpod3VDOyvmdtQgC8qh3Dt5FtysyTjbkV5IeTmU
s7oceph3kZ2tyUYnDB9Esunca250FPZ1zQv+s2FlEDRtqvjjJcKCCZfvXDTJ1ZoY07yG/ZB4X+3S
wWkwzK2vw+g4sXg75kzs1xnCQ7njtvb6Kx18MmuHwV16YbpZjqcE6bF7K+yOtU+46L63GWop97lD
OLxs7EEb5M5UJZkqRC5OfqGV5mLcBsHkmDutSDLzwJEHMkm2emW7NTIxOdsk7wDpa0E5fVJtPw1X
Sz5Yt+2aJMkC5BblGIT0eTQ2GC+4VTkRO/XLIEbr6683kT8c0pjr9CiJENrjv36YjbKKomM5Xxhm
WKZmk5mVExV2WmA1h/3y6486nY4+7FZPzZXToYX0P52H73ermmWQG7EAU0LkmXgvweR2FcIQzBvB
vFVuMhwB9JiHrl3WTdcN9ebXn//TX5XQAgW+UxDyY4ZgKvQMIQ/cdF9ANZS9Yz3IxJpBOyn5m7bH
D8cMrirdeI70p+FFNrTf/6pZUTfm4pNNhjazAJS2l51s+/lvlijY/jMCzEQ2lS2i0B8zLJqr14k3
8eYyu6bY5B67r2Gwe0JTuvzN0fcn3x15zlO9gBgT3YYP1ZBV90vUd2R4SwgeoQlqH+oscrLQz1zr
koVMbPO1zS6G3GuPk5P4n3/93f3sgn5r5hB5MCkAffh8tBRefUL6hoGfyN2yJC2mHNqov/6Un90h
zL5QtWB+iAjSh/N9O1QrJyk4BppqoBTOWrexPTYWywTZ+tcf9eMvRHGeZgYdCKJUPxwRVW8Phap9
oh0iyJHD9sOF2zn++//nUxhu4M1GdenbwN5fOiqGZ7CDoeIEQpBwtTn6czzNef+by/ZjXQQwqB6Q
iOc/zMF+nK4Wwid9kPIxWldOV5y/PYQLabXldRCMsepa/3LucCgF6LguXfD/m2YpwAoCYJmg6I0j
heZU0F4N6t80Q05ryvdrDp18l+ITW+xTHPTDmlMtsrMbNtChvbr6J4g02hbZsL0dErboPoNqUM0H
dFt//7IbxINOUSEqtfaH838SLEPDK/W00hl11AED4tWZWb9Zz352C9GCgMrAWkbb7MOnzMUw9ayc
UDdq5LddNT3pOgTxX/8qP5YYGFClMMMgNaNH/Drfr2S80AS8St4PhPiDMOsh7tZNB72vKzwYmsb8
5y/13zH4f3xr//3nOfj7pngHsPYdmuO0zP0LzWGc+Bs+5Cr6VAxcUrP9F5rD/IO0gkPegxlnh8bz
v0bhNf8P3ukgKRh9pq7GnAxL2j/5HMEfJNrp39mnsxjDQubfGYb/1tv495PG1KXJe5WKL78m7yLb
Ot2tf1lqGJBDAOa2+h3UO0te1WkMoLS+Wcyzxjyb0oOl37bp+VLTdwVr5F62FXuv7XpEY6qeggLs
0HkZHEHVNu0RYscmQZX5tYmrLnLu1XZqYonLKL/25su0iwYEgfYVTO/ZOOvd63G4CCYgspvZOpcB
q51NRwSdGIzrJdRgPyUPmXrRBRK3SO6aOepH/15z27iXAmLu0cH0I14148Wtr2b9Ilj3nbwqyV6w
9utFG/ruBQydFFF3E2B/sPdLel6mdwIXRyyRTB3Jr/1uTTW/W7n+73oy88kXTn3vx0ahbhLvzyr9
rhPOszOyPM6c+c6s1Xv1cPPCaIrhom+nJ414/YWHyCLO4XH87sf4fpE5/RgUMCkGBbz1yTR8jDKA
ofZbi844pivz0RgMH26+Ls4a68wR+fPkN5/cliOTjrTH9NXO1FtqS1a53DW5Fq+j8fDr5ei0pn13
l7Hn4ebiJU20iY3Ph1J0w0BBulj+dKdMpW+HVgT0nu3n3lp2Ve4emQnQDmQY/i/r9N9V6R+nt8Z/
XpTCAQz4F/HXRen0D/y5Jln6H6fEn82WkJkYj+HQfy5JZvAHSwH9TbqgvO1Zkv69IkHg4P/jjw3T
JLlindqb/1yR7D9s5k9gw52G0gC1MNTyN/gc/sc1iSI/Pxh7E1ZMPu2H+niOPk3TrfZxoYNy0zGq
B5cbdagm9CNin322lPYxc5EXQtEO5fRi4a9q+sjiFD6cbCTO3WjdzQyG5n5BaeSkuxYLlRD+gdHE
q3Xbr3fgyLa6qo5NdSb75LwZRgjzc2o8WekRq4gB+LR39yY2HkuBERyAPT82xpcW8Ue/nklzj9w3
cro3TaqzAY73AYxXGXuGklGD5WJ7sjZnRr/xWM0SN4lBorwnqg5rYwr9oRMRbfQGcwvm6kidsK3p
VV5awYYxQsD/OYOYTuTmQJXVrbPeCkSMYeumd6AxGc6fjnLUjjaBKA0orDNKMzSKBrRm38dy6EAK
G5zXFM6zTIy7RMm91g87ZZ4GEzFWITSScG6T8XX0KPemEx5TLcBI56Zfmgosf59fTPZFo2NEgUfA
hIxKdZwxBFSi1RqOHUjmqEMqjjre4I2RTdgFci/KOKRPcM0GIM+6CRq2/4qgPvarrwO7KDxBu0Y9
+MEXCtrh6oJ/BlN/S6n/Ekgj8pKhz3Zd0qOpGi4Kx31YZ9fdWwaKnZkG5DZwuCqnkR00SdaQvWfY
nnhHxpVDDbPw8sd8wgYrYFPW+d5fKFIaS4sRx/TkhS7wiIg8PWrVuWl/Kmbn2XULwhum9oLaKkeE
p3kXU4BheiqsDUYtpugN8y0ZIEiXuhjOmC7tLgfmw63aeaSJEiaIHwKXL9mhDeNUUZY6+r2c3Jj+
wqNRMwcpKDVlzhMMvF3TTZfVMDJba3v4XJz1OgBnuRP+Wd0Ygot/wOweO2XqnM3kOAQVMuvCGu3N
gr7Rnux4ZseWrfKsMU7uh+FdJiV3dKOONB82etMeLG5SmamvRg7A2K92dlCB8BRbAwJB2NqGwjp3
0lhTmLQS/8ItYSjyloWcGXtJAcu1UNoOW0qE7glWgZ7ujBE1zSIxwvl7b9A3fMtRrrUbo5ziWc2o
qrQYoWu8FjcDY8Mnk2g4r1Xk+8tOa/0NBperxMs3XjFuq9G4MW0r0v07G+CzrpDtpCqItY4ujHXQ
pxpworM3UylJxB0F2sOc8jQsWAQZXXPfgT3VHxPEm6Y9HxZ8e42dBNdG0NUHx7CiwjpZHLSz1jfC
IQ8APr3OrcCdejM47cHMeu5TfbNM+DusSlVhnS37WZ9uBwyAxtpc2a0ROYDILFtQD6ehFvr67dQ8
JVjQDHomOTJqympxIKpuq8+XeY99Qx+oTepnsJE33vRVW5+E/mxORli2ibyB7xG3TdaH+oCAUzuv
50Pv3BYdqsEKAi4I1hsjH0Jdr7ZmD8FqusPkc1i7m4aHX4yqj928Ps/nai+AcCTelTmid8UrM5go
MPGAYLN66wmMZ5M7RihQOCu2GxLruyR3D1arwrbQrpvixc3MrwkOshL3xDDez4l4ThyeBn9FImq8
1dhMPHSordXEqkc+Ob/hWozqpNhQzRIhuY5Isp9KzIdqQmHBY97qBpRHJCjre6Lha0ZrVzpR69yO
Ls7N/CbPE5aIy9ERwdlqGc8OnfYTb3Y00jcGPQbkgw+N67A1JKXkaMV55fThirizogsvkTrCRT36
9nStsLMm3C5VjyxHy4jfU0neg1Lfllgwqdrr+LiwLDvI54Awhv3IpSlu+vUp8D+dRKXTxBXO6i2F
5Q33XQBvbdxJ2ST88PAKIk1i1POq8aun1uPqa+frfKdnBw6WVBP9G9tq79GcxehrXlrb22Wpti+M
ZAybqnbxd0jW+DQN1nPfUNgc7OxSOaK/7J0VT4AU5VvnZNeaiV7NC+S1VwWvI0+tqPsbijWI7l39
pTsZrOpiflWTyCOsUcZ5WnQbSaI3sDDUE6yUzDcTmqkcZAR0wNjEL/xi4kzlxaVKquU1yPVIl8Yh
qboLsLNx6yh32/ZivIT3OkLhn/JjYQ5bufb6XtrGgJn95B9Pu1vorgYtw55rpyNRZnLbCqK8G51z
Czjmk6tEhyO+VA8WxhOa0JBVXa17H6fAfDJ0DOmKLmU4up2NBMekOVRjDrar9pigmI9TfLuAKu3N
2HXJrpuqgTK8gfyTwoH0P1etkZ5pnUoPHHRoyIEfTXA4Dsdy9IYHcJo9XZ2VziakXTrEzhgLoHWn
9PNTRuVe4MKlFi0eu4nDhsHLP/CmG6cMeCKzCzkbD4mWgNDRTzL01KtD33gMFq6dsm874aY7mAPX
aPymA7M6ca7bT3Wm03KT5txu5/6MOfuvtj77oUdy682QrXdMu0Snxu8ORtQlAfJrbixmwBF28Txl
xoPpJMdiHM4WNKxzsD71SsXJOn8WfeHH/AY2Duc5Whz3EIDnMnofX/kJouQNFUPxeEJ4KUWWA8CW
ujaO9AzSqMye9Hp6bhzzqWVwCVMyjsJ6PGSVvK5atQUI/6S8aZfhEY1dc1YxoRB/m9Zy39BS76u4
5N3foULj9RK2+spN5ciJorym7StRhlkOiF0Iorun1AsqkzM62v7Xyg/UWdnWHWzqvn5sE5AyFPBo
SjmdtTEGRo0igPML71XUtf3Odrv+ptcsjIl2Z1+VHgXwbSEyh8H4Phnua7vJNnYu0lf6FhkDfEAA
jKjN7KUJO4ZT3IZdQ2siMQjbhUW7Fd4UOy1OI3dozes6sdkQIai/qKfC2yk8nTe+wtgetnM2PKI2
Rvbr9nZ7kzgW2HdwILz8oV2LfdEh10Q2skP8VShSygyJsIT6GU1LQQsbd1YTHBkSYEfpDegNwqEr
qmMheY5AJyLS5qnurpBreS/2gncsgL96blNEwSDgdc5rzdiyF5f+Kt4Y9USsK7XhGSZBshmHHntg
JhMj3Q5BO+Jj4P16xAZbntuD7bFXLPoDa6Kzscd0QU2WWWDTaa75fsHZSCvWs95K0xtz4sXRG0t9
oSEqJn/wWQWgqcAXsL14xLiEl8me2u1SwLFvKO6eW3My3Wn4mF5sfvpLN+OFNOWJFQc5VGi/69wb
uvr+RdDNzQ0/SnIQ+Xzr4cKLq9xhlcrVY7EYwSEPEHc41UCQgh9g/TzA09iVhnfA5FnGQeUn17yM
CRNnVhfns5WwH9TPitbSLgejqd9qodePGY63c4fmN49ebobD4vN5NamCuOmo30ZWtkHdkj10npjO
RSsBn7RxGVgY7MsKrK6Hk8Dx5VGv8YBqTvGQluppgbu8w0/h8khq2NrVpiPA9eq1a3NMS1Ns0PMs
99paNJ8qysePtIKSTdPQle50dsqlgXU7YcZzS9HfffDqINtqU2PuAzcxIiknDf98xd5q8bVsGxTp
TZBTMFj9gVyDkshOrTG/tUv3M4aVo6r7p2kUW+HfrJJOenovm3Xa6MlYXBRZe5hyQaNmNbx94uCc
S5Psqk/ogtrTeC/8JA2l6gae0SA7t2f7nkzqFK26vNASXGpVQnvScBKyYkK8y4lDA6x4HTKed27K
+U5RHOHg/W1vuPcKLi6U/+5cpGzYS/E5FbAyaDg+G4P3mI+6E6m53465c53YU3d0R/s8L+hPs/df
SnFLk6unR8ebOMkBDyuh0aZI1ydHM59qB1Wlkaf5WZ8hMzFhxKdjcFv6acQyeLYE2BFLa7oh4P5E
sO26B5p87LuB04EsmTlDyx3I7mEZ7ZfmdG4xOaTAnD8apgRnvjCg4E4FVkl8E3VQc2AKgHzHmceN
4gZHBnvKOxZTNsXKWLfNSWhdgQjcKsY5UzGri0rY5oGkREDNCYFdzGRQ9042RyK4SpKDAiRF41nz
L2Zch2KrOY088JJ1RKiSYNry0HcXRTkMl4UQ+W4gtnRSoeOO9MqKZOcs6zhV3tDFTUm6p5QpHgE3
G/GcBnT94LzDmM/8yjxfVrAkXJNOfRnxy0xRiZ4mJmU7xZNqsreul1xtKztigum68558KskfO4Wj
N6l9q6lk2LbQqMWZ22FQXPeO1a7Pmr4WG6mNO3cx3nN0dWqQXoxdCh6+4b5wKM5DbZ0/ET4Yo0lL
g8O3OsJ/Kyr/oML6nwsq/1NzwT79tZ7CX/+znGLafzBHRxmfcE4AWc/lT/6s8BrGH4xpUamlT0QM
xDsx0/4JYIaxTOeW2QDGuGzGrJy/lFNOIFQ6hJRa6A+c/sj6O+WUb9O//6690Wlk8JPctcXPyCy7
8XH8vwHbaDHstPVys9d3qlwRbxKjGQSjY75V6tdVMjp3C+uyw/K99gdCAwwKmTJYvqSay5Gw5ob+
JBfL8k5vxvlZkQZC3z1qrz1PWxObUzY9qdyTNmKVfLq0ezfzmQnuFUJPzDJ2aBC++jzaGh7aANDJ
HA4Vp/RIah6CC5UvpFLLYgjucmceVHiCts2RjyR+3IwkKC2Q5X4aPOlC4wyA5cG+b4gm4IAiMPc1
JStfxUVa0dQ3St7fkd6V4nFZctlshCb4BJKP+T0qOehrgeZw8mjKssS5kwwD+nalE86bncJnE4s/
SEZ+K/WRN6DRP9qTSOcjNseaujcvJ5ySQDyCPkT6OqUXGtzknaeTlqRDR8lhJeuhmbnYVK2V17/p
+X9f0+WLdExKctT8Ga39NkjwfameYNJqLq574H3qXRW6Nz0lyUyS7S839vWfN8ZfKdV0Hf5SquXf
Tq/4BAI9gXMYXf846RKUdT+MpnGF5MCyYsRestqrBsnZfkxXIX4TLnDtU2j9L7cnMehvvF9St4xP
AgX6EGqvyRcyVTK8uQDHylhaRflcB171SQRBBw8DOUJ2DBp2yRuvQ9kdke0gI8l8lEJwOYv2rEmB
4cAfyaaXnGxTFmd8abJ7Z9vrG81ziqiv3rWQzK5pvTXkXtKejJvfL4l/Zi1GP4UweNBNmyQZkIiR
jbFCS1ILD4Wa56Ol8CkzdFZmeVhXaXsRGJnWX1u90Tz59iKYVBx7a4pX2/NhZqe2EZWIooN4WCeH
8+EkDP8+IW7L20JhYtis3mqpLZo0FdsDjbpwbnvVEpa1puXoCXdsY61l1m3r5M3wRa8y73nh3ioi
R/k5QabFHrN9J3AJDqtaEFELR/N3jlM6772fYVB12imLpwKGd5hTNB2DfiPxksxLbMqWwM4QkXLI
0cFnhnOFUA55hlrNGWlpQS2MYVpqh6kkrEoyz9XGmGPw7O0CvXKuETV3wRGtgzWFFsgXKiNZQR0i
HVN43KOL4YL4Mvxt5l8SAqjo5eE7kdD7ZGTpMkVDUS0Gxkr0WSE296TiJF/U5u2KiSMgjJl5E5ej
GS47q+qccxfqa4fLbqKg4CQpjcxyKIIzZZa+ST3XHjgIBvBSFuW1ddT4/JxHu7XWnFnHXJ6vU1ZW
h1xpw70qHZGGvA9tc7siDHpaRxPDVaKwbkcmYULMUBVTw6RoKkKKORBYhdxCAlDuNSKXp6j2fNem
CYOhGdxzEGVDTx4draw/72Ymn2DFjHnSRdKXDNeD1E29o1WzP2v6ElchuJJZo7JQ5Ahy1la0u5zo
dAsSA40ZZ1/JQNlg5HpOplsYj0U6yvcJlPk7kaIBI7FGdZSnkbLpsU1VdVCmNpD58bvWRT05r/se
WOK5HyChClellxGRpkszN+saaYZirMG3crwhjKPpUbeszpPlr/PDpPntESplv2nnfnqfPXN4ElxF
M/ZslbfEjW3RUCC2ipMyvGKj3sJP6DalOaprlyMKgKqSvPJmqhe29cbgj1ncM2J71VOB/uxyjZ9y
/M63+K7UumddAYRqKgPt3LIso7ZjyAIllCOHHtInMSI/ZN/ue7EuGtWSOa+nuwUkDlshC99SaBeL
GCJGpUjMUlhDmkjsu9hiBfMP6F3k15JVBqtkU09g5npHPVDVmY1NbZnq3siK+d0ZJsskkEe42pkN
jTKL4yknWngpvvNVFh42YAriwFS1rN34C+DAWC5ucsNQvpXvScsAnA6qFetXA+kIVC6JTyLTWNze
fHMoceUiOqEl0PpfM1PYV5wPpveMAD4cfckcdayrstR4wHDThuVU1mvkWlbxkK2DuuDoMn8dKlY+
ontV8txWo+RQWmdU1VODwBlvv8m8C+yuvV3ahb/Gk4QFyRwCpiFIwHtXxKzNNC7TSXnbsve0eusv
bfq5Tu32ycqKJQt7D6IWhkQTcffqk6Wmg4ClFAlTJfadRfdv2zC7eJvgpaNU6glq/9M4owIrF1uX
YFJ1+YDKkGymVtjJu7s6bh4yR2u6NFpLYGR2OfoI/PDgDp/ruS56Km0y5zjBPcvfmbrKP89Mt7nR
u1OZNpOzVPsAJenANFq62s3OakDFrGeJueJZyYYevd2qO9p4lIRUm7DUTEm9nEOdSYhy9DyKToF3
VpTLqoWrrdobc2kpKlusBRQKa1Ng0SbaG7nkZC9mqhDepoWX9FpAPvb32lLW75SELGfrptnyoCSR
89DwoZcCOFSMgdddV1OwK/I6blLyo2pXd1Z7STJm8GK344yLmnpZDGRkKeVTsANue8zYsVdxkhVN
Gk+JoPKCpVV/nLreeFeJ9L8wi8RV7cnWXxHj0J7nMTe5yVHpfc3pl640GUpJvK4Tthu1XEgK9n5X
CXq2gzNEhjWqb3Xf3GYNcMZmQ+Ix9dFYB2xECgsC66a0ZYeRFOIltjD4Mx2RFjnnaLw49SDTdckt
jsFJoCSWtb7P2lT7rPLAfgnWvr/i3+c9NUrpn2sSjlQ+Mlx+oWet/sKDis81LjtjorquGICN21SX
RMu48FD1VJI/5Z6m2YycpxSB7BHlOan+PCGI1lSO3Ajbtt4ytyJq7pgLBs1ioRYmNb2/SliE6ygt
cSeFdgZ15syBCoxrvhd3PTc86X9ixzeqMFn9EfYm+OKZcwhzcoRJvGSC7ykryumlJTuE+UcjeR4T
B1uzmOpkdaQVolVgnTKUk7wKi+sp7wZePUvQUPoosv7aWNlRxgQ0ys8V6nC6QWyWvspxqJ+LMU2+
+IXOUAz2cv/ZHwe+faNmkCXOEowloek17pcyczr2kvhcmcoN+trclMXs3q+qdD/16ZC+IPHRGfLu
eqbS9KKT/dbRQXqGZrpi0RYaPdBQ+AE7GjLX43NVJ+5zr1i7t0FWQKVEQFjIuTwrpqmlQC4EMmUe
Zb35WhmLR7re7szLmcfstWk967PjTf2Kv1ajgO25a4Zss7JkEaMz88bz1sdBy5t9ytR15wf588hR
gHi0KPJ9XWdZdk74P1kib8zqgjL9yPimlwxFuWEgeFyphzJEsMkSnwlWxpHKIUQkvxrnjoWZYOfB
7OrPsKm17dOSWgmjQJrQxts5q4MxSqepvnM0KzEvJ62b5V5pa88dWduUMzlzNGtiz9Ho2L2BhJo5
atoWiUzHPNSJFYCmgDaJSCV05QLHc1dAeFpkOJiQEVp+DJ3SRSHYWB6l02Ib473up3BJ63Rypu1Q
jxwawopqsHgTTpadYiKlNUdNkyTOecmx2kRRWpleTt4/HZPqWnOXiVkjjc2EGVmlczLxlWVR5FNU
sXfVrMhF7aVdL+uwFufwmP6XvfPqrRtL1/RfaZx7FpgDMGcuSO4kbeVgyzeEbEmMi2kx//p5KLum
JFW13Z67AQ7QQKNKJXEHcq1vvVGhVQ7DwJI86a1VKFuB/YLUhzax7KeyW98PXo80NTcFUcbuQXUH
lY5pLaFYqg+WscSeiLKiSrd1pLc1ApKJd2Gl7syBJk+H2QHf7Zv0Tnp0thQh9cdZf7/MzUJbYw+t
sqWzT41u+0xYBuIXA7PzloFEb/exRxUhPJYgpeqKKimkJD4m6Rbd9IKXOSZnlZ5ZSiAzh21UQbLd
hnQcAmj5LJEVQE7b9V4TyARVK+1+ykIduBqb8kxJqgR3WdMO45l0qD+vMD258LR+MnH8PURAaOpF
3yAyDwQawPGqrodIv9FljW5HtAB4AeHOw72nLDBzWo50m25ZwZCDJl4EWpRRVj8m0/wiwboEovOW
gmIHY1KxLwkz+yxJP4w2FkWrp41N3xYVjdT1+prRsh2WrlRuFSbsidJddbE3GOVw9dhWp8fHzHbQ
yo0cMtSg8vJxR72yQdeNO+qfk0WvmxCsztT2TWIWyOmrBbzasxJPP9HGJlEhzLBEbSh67EmM5rFl
jeocydHVXGMdFjFV/UXTFYCeXUTm6mZuGczDVChmfULYc5xuMq9GRqVxrvcTt0S5gHWrvVYtkS57
MmCEThm3yoA/a0V3OSE/oxDvNBtEbLJ3k+PvM7hj/6eakGG4iRLMPojJi+tRs/pveuYZTwun3xg8
qUk/F3UbX8UVnB+mlSFHW2nIdgqWYRqfdNKcssuoMlmwLT1xGp9bvJ9561W/EbbG9l1yaz+33BKJ
rylkpkDaLAN5TK7FkUJFfuGjT2ynw5BA60ym0d1bbIMQmAuch18Mqe34FY7EK7eqZOabEzFn9IMb
hRsonHmplVVL60LLwDVD1YvjW7W1xcPCvERqJzuEEk5rLeS2SZSERyiJl6+Lk7mQHVNSNH4FacPq
oU6pedCtzP3WRE58FRGBGIVZvbCn2og1OJ2Rz8GmRP9UxCOiAZD+D3TWzWsXGTjVG4zhbz1m+6p8
6ttH+RY+e/2VHxpJl7YgAy28SqAc0Ab4xp8ImuKuYkeQsFWSjxjvrUZSc/4gncBEcERqOprdNSno
r7ogb23B4m+hS1ojF34HQHtVW/+FUFj4i+hvAH7g2GKsSN4HETuy+r5IctveTpzDNwaMF2cM67RT
sytDwZdQ2BM6Hlv1LRxrZfMpGhv7ZImFfhgmujK1KA6XkuhxoaXXbz7Hf8BqXpML3700wzLIqFl9
IDaZOB+xvdSRo97BHO2WUYseiojRPFBoFimDmjPFrl7TgzcOCS8Hp1rU4lhPHsyvbaXJQcXicIN7
rN40Ri9vqYqXmEwraYamolX7WhuXS73rtONYx0l6mVULxnyaGM0B3QmhwKmNzCns2SSfyTilAjRL
1sbPKI+0o2Ka7eHnb/U1HuPDW7VJ+CL9gJx8nRDd9+iXRMgskpjSzkRV7Nup7LtxC/6VBFR2Ons7
7VOEncpycJVc2XHkTx+EVSuDL+fE7Vm0nBTqTM8u0sjSdm7kuU/gbVrQx/XmF6/0PYLG/ULjwurq
5q5Z/+8jopW4jc7+nSa7bFymS9YTcedaHtoMbgu87ePF0M7u3ZRQwr20g3mxeLV7IJazCvOKwRDZ
jo5YhLajU3uZx++rEOWG/9x+9SGSk1fHC6LLYI2fIrUM5e/7z9GuJrtwp8za1rXsbqqumULod87x
WiHgg/PhXp1zTq0NmAvK5qMlR+0XeSuuzvrwBvR7fRHGGhsANK2iQHQ/PFLYkD3TprB+C6anFGcl
/X/GSSzcepOZ+ec4M+nTBYELZJG1IXO0GbhqRUhKfMeqn9IWUGqnAFX6RjqjelQY+tQGeZIxINCS
8VBdj7IkdKhS5r1NF/zWLi39kpTtcYfuIw3q7MssYZ+pq8/uK2stEK3L/F7OLVpjZ9gVWA84II+3
CRDNGXhOToKWzqZma316S5EMmIUd60O5GyrnMbOIUgyLXC+2EWqPKrBXjyRoYoLAtil2aqseUz1f
XE7RBAl7pakxKmElPlQtMIMfz52K6MJyP/XojTD7Rp3By1h1bsVQe1tvUDeeBoDtUIwjFcxgaCHN
b6Mtii+uljf7tImolNY6G5UhRzDQvMnhWW6KcTMWBJT4dTKKZ0UpYDWpHg/Sgs937NrId+qMORsT
YHqvZjStw6WO+4Wely+e3eLCFMV8GtcIujqdUaqO2vSQWFO1VzhVPkYuyf0iLRnIaDHC0i1O+pwa
VizDzCtW0R6ErOh6zEXIUG8dy27IiJgp7GvNyjBrDojJZntIdsmslUfMMMmz1xX5Rneb4aAp9Y1B
1G8o2uFzqYOYuk40osuZia8ssPkI+MALunnbMIV2TfxFet6XboweGA8vl1kdmmDoLeO2GkmfdF1I
1nGqC7i52bvNwL1e4gL79Slkh31O8wAmcKlpUA9lvBmURZToq/jsoUVQrusJ2gQF/eSNPddDOJea
vbPaKt1NU3czi7ra5g5hBJqklQrIrMAT6vW3SZJ5YVxoc0/j7jD5hagUurD5Eie9SraNNqHZGWVK
B/eMlpDo9001ug/zQj5AUY0PReIpzzinOVVMMrlE1vBlSjCm2NXadZuTp2lndrQjQOmbMoPxQgYc
pmJsL6hCQK/C2QR2wAqwu9BThvC1yuIBvVVibbBNNpslQ9uRciMJOemnw6JcJU12VZBoc5lLupVb
GyVqvhgBT2O0Nfuoe8oL6xJgd9kx5Z6LOh63ZLa7zwz935Shw0A7Ik/VItfaZqnIA0ApvjEdu6te
wRNHSYQlVZf66TREyQvNjvKctUb10Pon+sO4dEgXtNzeahEKoRTiuguqpdUA9OP50GKh3ii198xW
jWfciruAe3K8qOccnUmWdrf4yj0G2Ma8BGej93rRNl5WDGHdAh6QhT4bR6tZdbkWcM2GXWP6IsrJ
+2qsVZ/ZkNifFVSeX+oSv9rsmekRQZVKQAx13yOpbF6yt+RyXenecj7hbt4VlmFfuE35DSTuUwyH
gBXds44SWdMeRX60VerKvG+NRd5gcT1ZyARGbixouJqc5diJEcezZ+/xegEAR7MNgqTp2T73MoQH
DKqpRxJ+0r/kPKNfiIyjFSwqdHFRxFO8J5J0xfcItTTmjITCEVY+XrJd1xpeRL/8VOONzkhVECOP
G4Lpvpj7F9VaxvPKbNuNtbTlsqmiYqZXHlzr0pNSCRxb/5zV87GNRueAZ79EZAfsA7RM/Zstho3I
jfx0JjLi3F2IAEtxqpRBM07laRW55tY10wdJzzRi0uQaEWhzbsZxsV84YifEtJUnGiRh6LijdzuW
lFiz7mrXEstESLgI/dfwhiDrU+R5vjYldWjF6QUqKPLenfRTZZJuEGrKAK0vhn65ykyJWCYeFN03
S63dZUtj7yqnI0HCkMiOUrcMuCcEFQ86WjolLmz6zoorRMLorRyRHITW4IbItPROzUv1pY6X8czT
IUEWLz2Fm6wPgHHW7ZQVRVjGnk6Yfvbi2c1NX3ijr3n95+V1ooISKLeJEM1ZDJx0oHORIw2Uz1nj
INgt2yG6oDL9SizdfWZWxAlo9g3bVHICK6BtxrafDljit6Ry1Cd2O3IAlRcO/vTNOBvnuCU0LHog
U3natgenFn04mY22zzHIU66+nESDelX2YC6pO9Z+ZY8IOdu2U64GWE0/t+coMKZ0AnpOEyzM0dcS
y3mYSCK5RWMX+3hGKNIP9acWdvNRa5r6LtWzAoSur3wPlDHMCVjdEdIy4F83s9PSBpAxzMTY27mH
AJwJfcM5OzmYSeNcmfBQIWrlYiuKcsZ22gvSXlrzohdZg/TK5P5m5xv2SjnkqGhs6w6O7gbBifNE
lPVZ26V3faZNgTZHl80woGvNi+xlNkV/Vpq2OMsih2PmBPLjdNGIaG1KredSpsWLE/fjeTM0uOhX
OVcpIPYGtL+XEydqiZpIEfDVDZCQj+Arcw5yiFCOZnHH8oWpRwcrjSfQ6yGuesR1PUaa0zYdSmVT
YqhDHTjMqrnJo0HRdt1AqJuAE58K42ZOnTaJ/TQqymi3NA0UnEJDok+9PCBtYWkeTvXaEN9QPanF
WTNko3Nqg8DpgeaWi3wShpPVYWo1dLqr3EDVvvTq1tzVk+jym7p0xFGLip71yStrNJdWh9TUMSp7
HzdSQQdDaF98wEvY2Ft9NNrxqi9nEnqUlIiRoHakcbqQgX2mmWP80rezlwZekow3esV8dc5tDgzk
tvVOAsodLWRh546Y+Dx0CA0otj6C83PibDhStoKTAC5afjK1Qrvr2zrfAe8W53XpsugSMxo6qfAe
1bwz9q1TGZsycx2JcnMBBOniOsk3AHU9X5wKWurkdhqg6Dc3/TIXgNIyplG0NZxpR8rRVAeKOkwG
oRPVgoJqlnHrL5UzCkJEuuzOQbyuXCKpJgqht+PLniCO7TCPYsMqo54uxEGcEVCsHYuxih6ctOWo
gsAur0PMD9W8SRJQGt9rURbGU41XLOrqCJ+AipQT64BKzAIi87q0xxsE+c2J3vct/XTq4GCu0PR9
a/bzVz4B5jSgnpoZNLOvsZFGJ3gvmM0WMTI9Tdo2Wsrhay319KRfFPT4bQSbruuR8amqVeMLs7ax
4T9ZviqGs5AfEBMGQgGn80zVS+IETirNG0dgoYo8ybmrvBdNW4WRl35K+dwCMmjgYLLzXLE+gTRC
xJoGA+swJIFq6QTv5PJ6aAbjWJVzBzXqLEFPdo7flWqe+brdlNcRqywUl764NYdYtHv7Ohroxmli
MEWlIJSntKLUCrrKyk5EAna1MR0kUscal7lvkbHf7bW815SzJOokeOLigcouaZs/jZC1vsp4+dTG
SnMKwtmHpabDY9Z68TnxYG9tqeAfcNIgtez6VqlsQoaKGLpz8FjfsQxdKEOWHphbnSCD3YHdXmbg
O62dkEMZjaX6WW2iuF+WmWwjXS8fx3GUX11Pzp8B6uyD6TTyKPN2fiqy7GHKB3lSaQucA0WYFZlY
bfLFTuH7zKXN41Clbecxi2CQoSXiM6J19H0aDXcwd9YdABmVIH18Jsup/qwNDAflxLQQ2nVfPSqE
5kWcowv1rnRZ1gJpJ7AkaWuvBL6dwL8YepE9QUVcqsTqnfP8irN60rMs6Hn5QFfgGqGiCYPPL7aY
bVZFbu7hdoGRHuphR1SkeqJOwN4bj9TYs5wRGbdJ0100xFxt+CQAgk3AitiPSlLLV9C7fkrxfvm1
MFFdGujajErx/Nwtxy8r+RYSmXVlRDG/UoLph6R0RJ9y06xWYbrb7SyThwYTo7iYq3pf6tBThcOW
CijY+lVG5JE7DEqAM14c3aZl+nQVBB2xBj3kKb5ZK8/F0E8XucwO7LusclHZvaRYWxCvOQh99r1t
dk7YKp0tgqnsqn1nyjjbFMXoaYEz580u1rpFHmqzlmd85i+lms7A/7O1N3A3k1SmbFrFrIhhKYJR
GslBQatzhXThauxwIeS5+wmLyRKYEleZYrSPMXEevpLxfFlDHd0SxHOVZ7l2NgmnvHP1pRGAPfn8
OU55KoEITZwGjSe2NtFDX1lRlt0g87CfydnivMj1Cg0le02ni2dzRpW9mxzQJXawgMxfoRG7AEdm
ThgYhkkGL1KrCJ8CQ2LaCdIMF1MxUkphNYycDN/DsapEsmeky09NTFjkS03jrW2Zh2Lqjq3WFDcz
PXtomsW8QQPNYY4UsPIOBSyiyckZ6LRKJJxrYSrGTTfl6SdU+DqsrqkSYjNhxzxFgc0i37Cae7Nm
nU+ZiTenmIyN1I34gR0nQTI86LsWicC2Sgc1NCvbeVR7OtwK2zm38yj7KnIhT0m1GzckbCWMrPIQ
F9mNCeL/ECVDY+3UgiRttDXZt45Z+VMyIeKEborvGWyVU4qVtSNs9/jYL7K9gLtAd26kbLi8sjw5
YGcwzI0sjVW5Xenf1DGGh8fg5W5FaztDgKC3OxA0qh2RwSFf8LTqFKVx9vwK7vyW/vG2Evzvf62/
862qwQTipHv1O/71T/9ZI/zuuTp/FM/y459695fl/379MejOCqy++4cNiXHdfNU/t/P1s+yL76/i
x3/5n/7wX8+vf+V2rp//+7++VT0MDn8tTqvyHV5LAsO/l0f6ZI09pn/7he/4roXfFBen47guhnYd
Zdmf8C4/IWlBJ3Ic6znxRas27IdAUrf/QE64FmZ997ivZQg/0F3d+mMtLvZAAVfJGBTsb6G7/KE3
UJRjOIgfedbQYZJyo/2tkc5SLCNzCnxunD36bZaJl0pk6WOGoPO4NEoRGlnfBHk2mbsSm9WeiAjm
q6SNt+oMk2oYo/kLqNNEF/q3l0SQibnmHjNLfcyhsOqSvtspbdCBLT1yl6z3Try276ZNgU8ViVoa
PYLA8ADIbqBCrIblaJAUBaUaZWcZmoIv1myYl25Tf7VTbw5ReRs30QxlEuT1aN5rpNwHSmwqD8ip
nNnvseOhD0PT5KQX2lIj8WSqQiDp1c69Hpt9IB3EOrPTpWowpwrn7My2lXWWixBFE+NxAy1dbWQE
BSrtHHVXAWZD2RkTE6KHVQHSOs7wXLg1pa3kkbTryDHOL5rhxNTz5WIiys+b7S/wiZ4vFIhw/80d
+Wus/PsXTcrJ2nPIBVz7A+bodkuRoelpOfn1Gw0GTeddzxN2D2I//U6JzgbxpNXabiiGjSG/kM6x
c5LrZsj9Uo05gd4Q2ec4W2ImfS+bDivHvbbBg4pt07XFj8BBVyMCkAwos1LOfv7y34s/f7x6GutI
YQLQ0T+mhuBc6RCeSDSDeRyH6NWqQMvT8hcJKO99+t+vQrw+wwUecBKUV9z2TRoERdJpItqiDR1G
qM0qld2U0VUvjoUjviwOM1fRpL+KxNVXiedf0D5XNT2yAYCieXsqCPj6iL65amy0MqttmGWjbMSm
NoV6HMXcESeZqtOjpWfGM08xynZPi6srU3BgXM3NybcaOOVopXN1LKhAvuzZ1FQcO4lyVFn6P2Wg
nXe4xY2wacd8N9mzhdHLJSX959/Na8DQxzfA8uYhAte1lSZ6/wZYWRZrxpkVJsUwhQg5u8DKGbyX
lTPRM7vatr1hQ6hGztZW+2KbzgYPoFpjANLc6UCvKyKsNSR+siv8fnot94uhoM0YLXcHrgVvIK8E
naic13GNC5JGzrRKGS9GxzN2xHdgaZ/LC8oqyrC3mIF//gbXuJ137w/SizgeGCaiSta+uvfvD6U3
XsV+bMJsMNu9DgjRpC66Dd180XQ7dB3CUH9+xfcEAbcEV9Tp2aHPClsV/MP7KxJEW0WD4Ip1297O
q3ZsZpEKcwUEDfvZzy/2Wiry8f2RtWQQGu6udN/68L25AemeV1uJHiEkSysoOqvb1mrqEJKZKqtI
xgXcBkGsLtU9mkcTF8jLz1/A64r+4QWwl2lrvTq3kf5xbeojpZ17M27CGLHUrqiEeVL0IjoUzhIF
EdrXMOEQsunLVQ7TNF5Aiw8rjeXUgexbgmOnwTmo6LhC4K+tZ3S3JF6TcUckH7HaWND0xISSyMvE
NwSDX+kmI3/Nxg0mG8m4p1q3Yroy3WzwO+wxl6LMORbZRJWOgxdfy0xxb4eEmJciqnPa0/BQ4yPQ
UVckMxhc51Z3WlqowcTaQWv7CHuCDXnqiuo+TZCwaasTFbrS2KAemb6nRf3WUPafTVwX9XN507XP
z93ZY/3/wdil69Bz/37uum3TMn16fPrXY/n0r9vq62NcvR3aXn/7B8luq3/Ara/NECpDlQqX/ucU
ptjaH0gboJGJ3KAIgGiQ/zuGYWFZxyMefWL9MKusvYR/kuzqH6vZhUB6Z82WgzX/jcyP97vba+8w
/DU0Px4aGoc+xtXAERIoG1teQMhAvxsG7hOSe38ViP63YBGVjgzQKUoWDQ4B9Ay9f87tgdRmHCxR
oDgEPZNiiWWkwO2MmX9sk4c8wRPrM980RN7PGcgs0HxOaFY3TfhdcNxtF7zzqs+CO8iNvYBZbBEk
ZzxVNhibTFR9OtLw21+g252LzeK601dTRN3JqLCc0yosuvtFmomz1UsaL0IccEBdJFPLBzRE7WU7
g5efSnuJHD9ihrsq0h58Ami37QLG67nFkK8IAAVczdYhKjq3P2C8GS4h3QoIhKGezge38eyN1+Se
su55nMSbiKBvUcY80xntsOQhLVGCeIaO7jxQR295GZ2xiRHCx9UFwuf0PuUrR6kt7f4ePZXJ82yW
RCOYSjkf+8KBWIBARU+T5cvJPKbO4qPjpIWlXiwwJUGxMrbtFEtLUOXJMLEdUlASDLwb4FizvBWL
i1Guwjl1nhh9xFo2WslVbSojHd5LEW2NsmyALiYzcgOzw1tL4nQuiB0lrfpcGXL9ax67Rr6iAuRO
v3mI/mFU/HA30krvYLXRqEekekRFcvD+NmEYBSCcWyWAuvH2WCd0QPCk3/78Kh+Z+O+XIf2LsgqX
s4yuv7/MXEZu5/WwLrMsx0OeOtdy0PSwAvQ4dY1aBima21MNjRo6ZiM7Trgxf/Ea1hv+r32HVk7e
KUS8xaxHgS/dmO9fAhV9kIaihvixEnlGYKuxR2xMqrCJ+L1PbT38+XtexQUfr8ciw1XtlQv7WCCD
dHciiBL3ar3iuuZi4cLtZE4UrKP9YpRdV8qP13IIwCL96vUjNtZv+c2m3tRJlEo3i4J6yLWnovcS
O2j0VH5W5sHW/RkXT8fxrbQWfBUZXJQN81nFKhXGFTqIrVFkxnFC6uiCRVXDBdjplO+iBcmZD7Sa
Bh1VGR3l3XGTYhEogUBbN2k+eYZTX7cUDRwRtzpnTH/t947F/9nvCNvjW/rJfkfVlkwf3+1x6298
3+PYrIAD1iZqEzx/1UX9ucU5BO1hfMSe6boqYx4P9A+cweBHnLPZEFGG21Ry8Ds/NjhysgAFVpEM
IYrcrlg0f2OH+3Cmp6qY4k2qVZDd0NCE7OX93Qh8sEzqjKxgITT6qdA7xD9m6iEY74ebUYFfnJFt
XDqlOp5SISV/8TS8fxgcLs+pjgMW5xOGNpR27y/f2zXS6AQ5NCkM6mVVLv3XlO6AGwC5+reecS7F
AdtjN6fKbFXfqetp781zJxTE2nIkb8Mos+J26jLqHYo+Chut+FUa698+VAJYeVf4Z10kw7Snvb+U
0ZZT264neNWSKekEaMr93BsEFYnAEduFS97agyu0LRYL71mOcjYOb27Af9grPjaD8XappeKeoyvu
VR744e3KtI9HdVUVEH2dVXsg0IQ4krLorZBACGISjV5RbySp9w9WTB6rPxh5fe/1PZ1Eq2vKj42y
v7dMK0ZTNDZS35RjW4vf2tLWL+VV7rUetWnpgyx5/0mls0sFgE0iRuks8qxWsgGKi4qDn38YH9bc
18tYXAh8hTYfQL0Pt1nTZ7XX4LNCoES0hm+7E+2fqyqLj6TV1QdngtAXZIdQT+JRFbDT43Qs0FJp
6JlE1CZXja4mlykG+5QEBprlyXAghyEkSl+97dBw9EEcuYQ9DDVpYTlu1XOMPx1Nc7GBcKvzBmve
zgkkHFFFtfnt5+/v/XbpkHxnuwZIJZ5sFhk2svefIr3kYuZRE/itckRlOTkrDQ+dP85i3EgcqJc/
v94H6enrBbE3IzRgWkWP/7ESNvaynqxGzDxaou5gdHJfN+xwiPpQj/IvbtTeVK6FkxC/WmU+jKp9
orpRuJI1pV2exQMJ8lIZfnHLsyS+2Vh/vCgOBET0sm5yOn//KTiWsjqxOPYlrZXe1JoqyKeYnxeZ
u6SXITQqGuRSP/8k1s36r8GBazKM0fLL88FzzjP/4SlbcJ2Qo4kOHrdJdUh0Nd+WTO6/B7K9XsVZ
fdacdUz9b8rNHjmLpAqawDnhYuJi6N5EtrR/8fn903thLzD5YumaA/J6//nNk2lHQ8lVMNHEB81C
t1d5TvGLIuZ/uAo7HaEEtBmhtFz3vLfLcOOVQplaRJN52jwK0xi/aE1rPv3ia/mg5OSL4dTGZTQU
2itm8xE6mTRbVtpgEUfTs+SrnP1zxLhIWp+xTlk8pmr8CRFyoe4JmlZ0ZJKLY21i+snhBse6GKkI
MCr9nFRygs96NXeqc4NAMLmXdjZjmyFGoyHbpovdIJtQhgQ4lfFypCSBWFdimJriVEfRahxjPeZ3
zb6Zcd5FgOi+MZODGAyg0j2+RmxeYdkmIHJOUqK6xUAUo2apVSx6Pbli4Heet8OSgOZl4Atp/BlP
XR62cUYmmqVB2rXdWLKDizYjaEzWY3xRD7Gxn+Z2Kj5BJBBW1FWOIo9FIvrlujeaRb2LqiTWdwM3
07KBx2y/eZOixNu25QwEbWVngmamwshD1D1EzJWzOlKm5eiC6L1Kr5WwHeQstk1tufFuhpv+pKJr
FmEPnd5tRVRbF7hscuLtWtftT0jIplAjL61KC7tCRvMZZOmqRtGnag6t1HRkaCLEu3VttBF+h21F
2yqzZ7u+Zs4ko+GecilG6PoSL2yFvMFXjUZhE9ekhVaJiAVKVwfN2KuaJIMhXorKOLjaSmrm0kKA
ndNp66syVr9UwGb5pkZGFGEut5RmC9ebiDCu10/QKkA0UYBa8RUHbLa8lJ37fEYvSE4hH2kMn9+5
xItVM4KhJVuGh4lEx+d2NDh9I0XJvU3Fq79rh5aboDDNa60jE+iCP9YmAUJ0W6AcGugE0vG9z5s0
j3CC6QTnnE1VlnQbbSpVdBvzVG4RF5XRQZcswic6lS2kdLZYxi6VQTbtVst10H0LszvorNYrn2G0
0Y4odYO/vS5a8eAag/gapbRV+UymKY2xzRSjhdU6ywpYuXV0SA4gn88YWD4rtZY1m25Ki9M0bquB
iik300OqdponXYk5oY9tZu5TDUdrGDcgDdDZhTxUS0JsRkUtLfKrZpnpmUCtnwSD6wgnGBrK2Jgv
BOmB9EDhWCrTyfhqEb+rbCx2CCwKTG3dNsHMVZzWWo5Z3MmIh6P+RAh/Gvpk3qoiRjU0OQ0m4RgB
ihFEuF/zIK2c+HF2CGre201hthsxK/pXO6uBI0aKk9mDxaTgRFVFdy5ocXEOJFtX204rE7HR8tw4
UsQ4D5dkHFk8P+qIu1bP9Qi6uWndKVCzQjNCZ/CcCAFPYqcbpSIIYd1mmpfam71zfamV7py2Y3Pa
lXO/OJf9IPUHW2nq+jKScxzdaZ20UlzCVXpCetIABVVTERUItIxJQHiJbgfpmNi0mEhleshGiZE7
H6YBJc3kaMNWEin5BW3UeGUkRaJjr6UmvUNL1BBSCHRkZVuTqhd7Uw84A6kzQX66S/LabPGNLrSR
6ElOwEgaaxIhNiohY++WPWdDxtTkRmmoQAgcShEId7KciRGJNZXkAzfBSFL1Mcmo0+JBUBll6542
tRz0ldxHH0O0UHNtKihfwGIqssumUZhYNNzeBWrRG/NJzYxI25nTjMhPXfT4E5VelCwxYzZPJLQ5
Zzrt2dXGqFX26X6iv0ArPeAHxFn1qa01eFMtJzoj/cmt6Poq9chHdyeNcCoahExFS0SumrVl4Q9W
ad+kBgCQ4rbUD9lqYZ7ltVOOPuYqpAt0z6GgSYsMZ6ia1t6JnhRVewbGyLSUJUZrHHS1jm5MsjBs
fxBG/OTFvXaumIvTHIRbkRVhuoUEuDa9ftnlhUfwv0GyRXM5RN1iH9AImdRYWaNnExk1Iz4Rtmwe
W8udT+l9wiNtVjkmWPRPxb02Ca9Cvl61u4VYl5WdTIxmm3prDxBadBHgSaWOx1m0i2XCSLuhYAfd
NXFdtubHuiXCBL/fiYtw1DjaHoKFshkRwAxIRK8KSpnybV22duPHYhyLYHH0YoT40Yj/ztyss/0W
XeMLz4f8PAOlPqI3Umg3WxAq++hQbZ7giaQ4xrwaoapDWcbgjxPxDxTvKBwaif710Mt4gsLhqXas
L56Za3jTyUKUMJM0W/lwSF0JqSvwnVKGtuJ6OIgDzIbym1mOMto2JskSpEPBcwcyFa26GVGq6JvO
MOLPGZtXeWIidScJVakaGDYUWBdxJCAVRD9XNzjmMKejlUVyxCaQ3ubd5N55Ux29iN7L5Orx19Uj
Zy4yEw2CGsrdgp38RZIJYR6s3BD3MxOeh79ZWj3qlPXwY6eR4eD5jl3EzVHbnvWAgUeFR7vx09yp
L+3ahqYllU6/K9CXubRkCfdh6Zr6ylKK8q7KJYkruZ7oVqCrWDMJoizVIbQie4YAoYHTvcLlUEx7
rZ/MfIeFi6Db9QM5N0qnGk8SSXIXtgAqsAIL8PKbGMySb8JWm5zdVcHNz6rfo8XOrIWu6XKN/u0Q
pkRox7pgzi1CjdqoVMt9ZsZKiR6U25e4/LUeOuj09bHy0vVbHWA3z81FwzVve/mENrRPWxNfQDsr
2naqVSe+pBC0nG5onskoBAOh7JyTin9H7eNMFx2VXSXM7OjXrI9JF2o4s3Woad2IWHNnaRC0bNLv
DpburoFFeWrbP9re/wd8+i9aOd9Mv3+zMZ5XbZf867Rqnx/fAlCvv/UDgAIyWlnSlcCDYgB6/BOA
0kgJ04itWnt4PNPRbX7yA4EyDULXPU4CRIFpa14/L+JPBMr5g2MP8zs+clvFAPNbCNT7A4GyQgAm
p9dXD+EbPAZzTMqkOsXXpCpl+yaOtV3iLupvHTf++uvrYfHNX3fsSFVl1ChXZWaRaCATfy6W7ZvP
+R8wln/3ytfj+Ju/LYmTITtKxNdRmV0AU7uhxHn3//jHP2JHXf1/ODuzJTmRrN0+EWbODLcBMeVI
pnKSbrCUlGKecaan/1eoz+lW0YpM67ypslLJCHDw7du37299fcORRXhX5um32tK0Iwy4Yfu5Oz89
0R93Tn4KbwgUxH03OhrxXLtUVEv/oKbzz5ref4Z8tbNzzcWoeyWPyAbUcCtHpXrNyWP9aEBy+rn7
Xx1NjPyCsiz8BAWX6RIJ1c4GsvE/7bb/c/+rvbxTE/yi1AnvltzCbsQwnqZeMOf+XRf+yydzbmxW
e+uOGtwyJ4l7R2+3QIOeCc9kxfKcWHzw3ZyqHP+pSPz77k8non++2r6apgX5g3MXAeu5zqGyHVqz
U70JSOztBKUAxL/8rgg7+6CEe2YWqKtyC1tbnXP0wrlLoVIuEXL6PAQB/f54nbv4avrCYyvLkgOq
OxFZ32jxzr2qNZ/fv/bvIfnbUK3mb4aaQNqdHO66Rt1qTbIdkWfCJtX6J2d5rNqFrjVo/7cAO0BL
WOAjDrn8AaWTHgb+Wbk/QhF+8KCrgsV/3ttqvjdsXzGTwmRRImgCmLJbgE8X92N6bUWZb+rfJ/Lo
CajKgG7bebE5iKQ/gn6nht3RVYEN9P/712lTwd8pQLDHg70rFPaB1S89dD+401Xx7z93ugoewoHq
PYEURV0eH3X9++w0nsWI6NNlW+7UEakHglSldfylQaFSe5qBiCJnA1W6uF02H5Tefp9D/u31reIM
ONgUzeNc3Akoq/3obkZGzin6vWoxQhRWtOPovIQQl6Odim8r41MBiMEbIW0B9NAqTU574C9TKw01
neLOByP0uy3gb3em/XMOFjPmvlKpk7umoNCrtfZxnMSLA38y09MaX1jhwVgFnVHXX1SFPj1KhSVg
6PRpcNqrTjS/2JOAGS5eXD2512blGqniy9RFj1Ct31po3LM6XYwd1s/xfOkgaLAlIp4p7tBl64/W
2H7P6JcfQxL3Up2+NUOxBTXho6e5PAHlOLg9AOu7iJflxuqnL+QFF0KEeyntSyWOMMoQdMRMaBJP
sKL5phvkfjHUu1TpviVlc11SVEUh0Bzcod3HSX5H374kS3Z2Zp6A6M2fRmXc5VO2balJcBDZ7LR8
ugDrf2Fr1b4bmksnH250tbzPsa6kDlx6CHiCmdbV9+f2uSi4iuHqSJHA7LMm0AYWuHjCWsKaZbyX
CBSvscY1buNFxzVAph+883OBah3YJ/amQP14hraGot7uUloF33+WM5den42k8Kxxy9DqwBj5IBZ2
a1pdf/3ctVfB26iKzLFqvQnYG9U0VIU3mFHfv3/tM2udWMXuQemKlL1gE6gCnDfODXRQsG1IcYe2
3P/tAOnfweiU0v653Okl+0Lkt10wj+6dNPKLVGQfnHKcG/dVRLbbDv+Oxm4CBV46ldjqXgIe8z83
OKcf/SMDw+zEUVI96oLBdTBsNTNlowJB2tMMp33yu1nFx8l03LrBjz3olTlY6NjeaFbZfu57F6sQ
J10LP+poaYPRZr2hYNYesKCOP5dTrI9TJgAQHTigLsin/CtNvxvLit7eH/hzb3U1UQs3nhMRyzZQ
XYo/NJ0HhtA/gtT+/eL0iv3zrdqOQg/sSNjJsa32aLtNvLKwPzVXaZX758VTXSkrw+2bIJvcH6jP
kd8l4oNc6NyNr+ZqrrUzwt+kD4rO2ZftWPud2hQfBONzF/+vOTp3TeZwcc0NdygMF2+kGOp/5n1y
fPzPUQnNicqI7hBlmhYGsKVDiQ7bj873Ti/uv1dy+sD/efViKDJzTMDNu9JAf7pUuyHPvjRZeqnm
dKUZyUXZ55SM0zK6/dzzrGZtR7FwEdlpsOrsF9+Tp5e0n33u2qtJ61Ihz0ajbwOtrYn2LlzKyjAO
71/8TD4GMOmfY9VrWHomtVIHQ2+Xr2Vh4l3FaT6QkBDycDOJXcZn5uVlo92grAHvQbUZoq2p3pMy
4O04wCRY7BkI12LpN7nALIk6re3TIUqdHE+dKw4ofma4uaAbxVnr/fs+93WuAkIPWwvaouiD2nHe
okng0DR82Nn598/nRFj/M8qH9Ei3bl/wMu0MNxPz1B6t20/CGLbWmLdXsojlliO+7vipZ3FWIWLp
R0rxSgNyDXWM2kJAVfv4f2s//P9L7X8149maEZbwiFlq4c2CG7E5cKCF5INv8zRf/zLT1r2vqq40
Sy7nPjCdOAFBbBaXxog7TCdV9VML+n8hmmRqduhusjaIFRxYcJExtrYF3/ZzY78KFWGjIwKcnC6w
+1nbRGb305qjjzY7KynAfwZ/FRacCQVukrRNgFjNOIq+wqF0TH5gj0om3tTLNp0G5cg5TXY9d5rr
danewJqz3U8+3Sp0VDZka91q22ApuntgwZeydH99buBWcaNSUoAfRd8HlW38qAUHRd3w8/1Ln5wh
//pVrSb3GE507zpJCx9skqh6ZwgbeumyX1U0nEHaCPwKvW9+ltrPFmxNf2zUZgO2VFxgZCM9K87L
vbvgNmaPrvxiF6WChYcT7ka3qNjdYAiihCHY6YKuyyrMOMDhtH9b1sLdA1h9aOBx+uqCUEQpHO1E
7kG2AAWd5jOYm4PaFwcOwTvfnUZ95yQ50l/RNHfOyWEIRW6+6S2Z3EDypFvACjuUNYvzQuN0xc4v
jHf6nGlfqnnqX8IMOrsKQNQfCyhwsyN+yLlLOWWxU3/OunoDgg2krG2J/Wi5LzbHzttRc5Cj05S9
Sabh+0RjudcUOBS+P/hnAqu9mhAdXYOgGaom6Isp82cOIjdKX3wQ6c4szOv2EbhXjjFkQx3QsVWg
+UM3ju/AG71l1BycEispeodR4KbsPBY6HD5ITM9EKXsV0Ic2RvEtrDoglMfHLiwxfnOL5jhpwwe/
cG7UViEcRHeenfzGgrANr5RCdTaV1qofvJJTxvWXIHvqQP1zPco0GBODMOqAUrz0YrcdPY6z4RrE
ynxUaWP44O2ce4hVxkdXcsFxkdoFXd3cyjb8Jsrq4f2v6twbWOV7U5IVDu5+TTACDf1KE0RxXwrA
G8g6hf/+T5y7+1Wsg/uZgeOb60DEKP3q+WeKLv/9S5+7+1Wsa+tZS8eIHKmFwHvZy5pGb2mJa5PN
8Qfv+NxPrEKe1LXMFjP21Voi3Kua/rqDbre1V8/O9KkKOQ2m//yMpCKRH3BYyumnSkOAMT+m7vgB
hO/M4Fur73+xrQY3KK6t5C0C1rS9rrvPVfYNa/35zxAxsMSxgjT3WhNLug+G/Nw9rz53wK/KDH3C
CvKhPxbu+Brp7udylt/uOX/UCbRpspq2E1ZgJy4yiDACBjRijvv+53juxk9//sfVwV4s4YyDTdDE
qvDdajK8WY0/6Lo9d/FVyqKPE1yFvLACzuvpTcv7m3CGJ/H+nZ9e2V8i2e8F/887nxqQf11tBVjh
1DdjyEFK5ELCl3Swebpr0Olhj4r//o+dmVIo+v8xTPR8tnY36GbgTA0gvhTLWsdplRtroDPr/Z84
N1irWau4bqbRK2kGY514o9U8KZr79qlLm6vZSgfzrNXtzEtu6FOLRMdhvqk2H4zNmRtft1Sj9I6z
FJJhMJ5wA6Civgyx+rllxFzP19gVDZCNNihxOVNVO6Zibry8PyraaWT/8gWdBId/fvsWYoQ4NR0L
9BboR3svsLDJJ4RvD4AA/a6+BtrlC3U/FW+a/j3Xn4WxXOrW0YYeefqv5iJZMgR3H8S93+dlf7uf
08f3xxdtxPQ/ZtBYAyekQWnCYOrkZIcL9QzXTYRXHFQg3LNx4c2GG2wGvSokPjbGfmooNp8OMRq6
Pt4fnHMv9fTnf9zLmILTtay8CkgOdhUgQSxsUvnJi6/iQmn0CRqTsgoAMV7bVXMxajQbvX/jZ47R
DEQx/7jzOMysEbBeETgAeH+YcSqPgCBfKc5Dp190aqCNOR/xZfoeh8ODodZPdSmce1Dq8NNPbhdF
BL4xy2CcD9B+NtUA00+vNai4eOLeVR1/r+sd+4B37dekE8MGCNk3Dhuu9QYDwfef4tzwr+LNpPfc
Cm7sgSLiX5oWY2yBh8EHFz9933/7zlaRZgFM2ghVLQK8Ga6rE8ZgZmO3cefiVYvGz83c3wiRPz8g
TpBw+hnzAOHsKyS179b49KmxWcNHFrtDW05/cYAycFu4aZCG9UfjvtKJ/HuXfVJb/fndJz1UwHiZ
8kByZnmMp0X9gvF0eq1h+EAfbQIhqOjq2nPhR/l9pEw3pd7n94vUW6+jW3w3ZvgxO2NqfY+Tarhy
9FLsooTSYc9OkF4I9QHWmbYLT2ZGrd43/lhhyV7Ar9yh6dt/bohWkS3Kl5Du6IHB79VNq8WYvnyy
WGasglSyLCCO2igLmEV7yy6fQOB+EJDPfPTGKuYgFWDnmvdZAPDrza3dF9X6ILSeu/Iq4IhxUm0h
qzSIWjPaGp0FiUz5SMF27uKrgGPaeLrZy5gEhYTpp0aN6s+y+Wiynrqs/jZbf//5HxNJLxWzXtSJ
y9s0HWPjietwtEDTxEx4V8CUY/HdiuoV+fYmSt5gCO0Lw2Vnfzwdm2TqAvPD9JH+UD94wn1uZxZ0
r7vxJsRiuVK/ME+9JX7IQmoD9TONDeTI2AtoX8Kh2XZUJ/ml3nlB9r4BO/Gvn1Uj+3NVJWMVi0aB
GaFq5HkwLeJ7Rit3J5SPJvOZF6Ov0h5Oo9VUz6osaIeKs/IJNpj2uQm2ht0keO1aSoYtDy4vV5XW
3dbyc3FTXwUgPRrp4V+KU9yk5OMo1hZtyuOnwoK+Cgs5ASaeTasITAt3k6D55Hqur2JCBURVHa0p
C/Qh13yXtrJjLXH3+txdr8JCFmJtyYaTq1fQa0P5Ql3u+XOXXsWFsmrAwrVGEWBaa3qRzOq9kmel
/7mrrwJDbFaONQ1aFiwuHMyuym6MUHM/efFVhlBXmqVYyBmDOY+eVQtJZzfJT+4K9dWsDJfR0bEG
KIMZ6vwOnKmj29XnXudvVNEf8Qx1Pf1vZLWBmrrddhgdMi431A6fGvN1L+lC1SkCwlwERmM8Fynm
3rRWfxCr1N8liL9kTtpqckKezDJplUkgNGVPIL5i2pvWE7HWbJyjyDGILo4d5C1iNLqwbdw/wxDb
ajMcr2jxZ4MtdqHcRXAodKnvWyQtY/dTzx64Qk5hGKumK42rWD3cNkseqP1uUHQegcMmJwtZnY+0
eq7YfVrEdh3yR9/T270EBPC6NA+VPA5idwrV2A5sagHNXh4XPgtlFEfWjwbgZGl9m6rK9tr+mv+p
ZQYJgr7pnRmLp5/CeVTx5jGMWza7VywGGKn9bKejbcU+0V/hZTkVopI0Pi0LlWwQBBh00T80dv/F
jLA95UGS+j4tjnjZb5T4LcSNpHB/dJJ+fX6HS6rUgpWQFjVIcMXRAVbMfZjqROcWJdziX8PYIZlu
9X1vkL9Mxxp6WTHc8Gxp+AYGeseAsJoNor4Ic8OXycm3Gu/xtrnoxQ7Ddf5zd1rjZlvdFEN+W6ny
sp1wPnHptKyfNfOYjdEV9H2Mf5NtpFnP3ENEfSXCY0JTX9pOQyJifk2M4hIG6LZooNqLeLtE6qbr
rzXryuYAKY6w1qaCKlGTRkLdnjgcSisPpyFUJywTmqMUO9kiiBW7vv+aluZGjPNlKTo/j2kfrP2s
RjqoItd9cTLrmiLARizCbz5ZVPi9SfpjssUjx72A1NKgS6ME8L35LeqsD6bD6aP/22RYRf0I+noh
arYRdj8+2L02cgIl+61e8SoRCkKTnQfzg986s5RrqzXAqVqrHegJCbI4uhrM6tGIrH8xms76jpy7
9GoNaLKmzkqYO4GFNOHoVIBtjMkeP3njqzWgRsVkRaetLic2L8U4XWd98UENVj3d4d9ewGoJaDi0
Ns1RT4KSbz/GaEZtxwsmWCzNLd//KePpsruRTw8/XpRCN2r/9H6UPffqV+sDaNcyn9IwDbDn/sWZ
lxKAfK4fCuBjvzAxcW8cifr6/d8695jrfuZ2Dg2rXqwkcAy3uRwR9d+VXahvSkyZN1Iq0zUI48SL
0kZ6RihdSD+t6h5rvXO8kol/TOxI/WB5OfPg61ZnHMzzvMUtNxBpVV+jh8hv+s7JXxIgPUTNOdrK
NO8+9+38Nhz6Y/I6eKjgr5OWgTmNr03uvBRz9Pr+oDp//3R+d/b+cem819EI08QSqFFmEp/tCN36
4HpprydHfOrcg+Ii7IQJVH1uC/abUvHHL6LnxM56Qq+qlSkGTSLjtBF/yvcf58wcXmu8wXVphclh
aZCN1deyrF8LoX373KVX4UGP205xDJkHTTY/qdbwjXrnBx/TubtexYZZAr6DZZwGvS2ewi59htv9
URns3LVXsaECxNmLSs0DvHmeQ9jvOe6d74/Ib5jEX+LOb2zUH68S+5QKdwkjCVo04BfTLGrwJoXx
0M2zvY1T7eRjXTqcLldKg6foON/ZQBshI5hFikwxUfdVFWPXnCqFr8zNAEmtSrb4lzQ+RQX10GIS
uMEzzNplPAS6cBVhfBw24QcPcG5Lve6nbbt5GNXajQM5lZvMhNRAJEk5K4cqvpnKO/KZmYYK/iXw
78jAyp9SrdF6Nm19m5rBKaNaEBKxqncIXLMHDFvTSeGJsj1/xqYaPvg2s4st2VrcGttT6jA4IWJi
Y5Po34rsXnaDr0O7gbV26IefQr4M8oN14cyrX5MprcIWtZnydCS+ybwH+PrBe7d/s4D+8ubXDb1I
ytuR6mgaABGPv8xJLVGViuXRsEbnMCS5tXVORmuZWoitOubRvlQQi3PM7Oh7CDkjzmFpSIbTgkQ3
e3TVtFkUT2gjqVdgVAfWvUMciNNiezO2CUXvykJ8a6fDHveFhTg1DjdTZWZXOmYEaDPM/lBibF0g
P+3VXV+P2SWo3M5r8ba7EG1NJtKl5bCL6TnkDRnKo4NttMiFj7X2bdy3JNGTjm20SUMGgNLcs7Ga
BL9QY0oZor7clCVu9zif6ldK7Opk8nO1E7LQHw2MK3ezVmZbPccNWZFj+uq4o/U2VEP9Ftdpd7vo
wC2SzM22LrYJO1q4zU0jVfmMS1WEWwfpbjPZJcVlzOKTdBJXIU38O6ue8qMOz9KvdP3OUc3v6JGB
p6uK4plW3h7SPp4u6LOzG6/U0ivERNE+a5rXxGmHTY2F17VjFG+GrkVP8RJ/das6f24Kw7w0tC7c
j9ij4+OLalQUKY0fpT4Ot6XI+z2mLPIwW9LycxpUvEVNMKvvkFfTW0GmOi6KV1TJU5609U2KN4mv
5GHzxJ4Irobr1NYrli/Gbdq3dyzXXo/X5WFujGjLtTFdEv28y2ap8hc4lR4r1MtpDXwhB614G2Zd
cpvUg84mvFeQnabfMMMqtjOou+1cuDizA7YBvI+/bia67ouS2szT2vhF45Cxd7SovOWydHq0yqPM
aajOookuwSGSDNWQzEd8TfF1lqmlfE97V4PkK2s/6pL+oKsNFmeLLndJga98F8UDqI1SPaYY6JU+
iBI09v2Mc0mZ2/g4FNNXMZqASRvDPaZ4iwL1oQcrn8HuDFXibkVrmYHiyPJ7jM2r6nU0BO0qWUMx
wI55Q383WZk9zw/5b98DocTU93V3hkSdW+AkWmIr7WO15Unwe57V9exapGpLgIiujnrbzNPlymUN
vWt7I3rrrbDaDmGufzciA+6pnoXV92yQ6c5VTOwdpRD7KtQcf3aV5mZK0hR3hVl7LMwOPmGnhP1r
muv2scRIcdvNuNqlsTATNiVD90tgJenrlcguHPR2r0kLVteY2V1K+K2cFQONBGii7QYrSr1EV/It
FVxr45g11KtBTv1hybv62JaVfA3N1ryoIW9ho5XXEzOiNy5GuzoOLT4AumRLpTcqdOEXs9E9V4uP
bTvGfjFZ46FJ7AWpjOvezXlcXpTuon/tRKJfq4t0wA9BRLiQTExST5g1M35jd1iBu9uI1WQvRqdr
tmlvF0/qUOKypRjtHqcAgxOzfLY3wG30N5yICstLdSF3NJh0l62kXEPhNFFv4tjNwgM2PdbMrnrK
LhfdxMcdLY96dKRWYrIlYH1Az6V31DSLp7E0032Bouax7wajQ73VVC7m5M6EUV6BtXPVJCholgoB
1YJCOtk00Fa+zC4TZ2rG5SecEhQrTl7Plt+bgNl2VVohQnBghdH86igsP5pRdXe6VUeSPvCp/5Eq
NjZ7JBHySboZRa2sHX/VrULwSKU60W2m6fLOWTprO2hasWxzN8eoxWhGhdOJUt9MOAx7Y7wgHQxl
fdNoxbCHbqNvzVqirgLMgqtOpJUXaaItnFnwNGWsAvXEaX6jjg5qH8hWV8XS9ZdNpypY4EHl3FSO
6LcLxHHfAq+1dctR3gkKhLjiWgIqFV1tcD5cLyn1kBp2S1cGkJ23tO+XV5gi3cacF+gJY+JBFvZC
GBGbpbyqMRSuIBTQVFbywU+bMVPsQ9pJvBWUaPRny608zGBg1YTgFEtf4yztuzM0ct9pkXYvYvT3
uD6Nho+2AC1d3Ws73YQjYkcDnOuTXYk0JZBxTF+3uRovHkwg8lccTb067nPwoW4M7jyFtnGjdpUG
qKHrcfjr5fMol/EqohX3AMt9qnFRdrIvQ+OGd3GP6c6pMxfUSZ07vtRcvBqLEFUWHmFi2hQpZza1
At+AFLzfqImlvuqz2X+fC5viRak2N73ThKTqUXFhTFN51OOJCoJa2sA+mEedCR3F7bB+w1O6m3DX
qkhvZs7ly1CLLuIWV8hMG4wttIbyUWna8hAbZnJTz2rxK40tZHrQZJ0uJG9JOv2Wp9K9uJjGtzCc
57vBcFyvr93he5Eazm6B5fBsQLY7jphHfZWFmvN1ycifdDwP0ZVbmygV39Qk/SEK+zZOCwMrSRVw
bGUsG2PGBdFUJU4befhl1FgACiMfNk5XLv7gmqkPnhQmIKYuPij7V/yp8RIBsO052pTv8pIzDCdW
Fh8BZ3FNm1x/2xVjB7JClRg76c5DrmsKEXECjxBjLNjqZHRNhiFbkdOYiUWQ6Unb9hRy1c1c8OeR
/lqDsFEkDt4I0r2RheKOLOYHllcY+JiVxd9zlWv08vhH0hPr54CPSFXhqufazm3y4xy3yR5KPc8R
9YCUYhVD12iovwrhlHsHC5mbFpP7nZvBRR+tHEhOL7NtZoQ6vbwi0/fJKEt+v834LktRP5Qnu51d
1ak52ZVUkgNkLS32GzmIY7hgbJ6AeNpJaY0gcl1rN+vOV2goPyqpgGSatRBjhozFi4x9qxdAw3Md
z9mynoqLMnNB2OBnUuw0DQMVoBAxurjK6LeVZrq7oYzeBhc3+QgIlIEPVQlZFCfwHI6ESNoHa3Zq
QhSWPbHqhp6orWzfwR7aE4Ko3Bmd2Lcl/qjpSZGZYIB7oauD7Xj1iFYUX2/3OOSNfkXH2r2R5M7G
SMwGvKsSbnRkyyeY+Nspn71Bnis3dqiNAj+fHk8Gx2D/UGlR73cxbg2KgGaRmLW5V/TQwA8LYr1d
MZMLmZYAf0lmipMvZVhaymWuuPikAwAvE0O5KurxMcJG3BP0+B6HRtW/Wm4a+Vi9/mrnwT5gbfBk
13q0MUjfKJhmdIW0i6k8grtRXql7CpA5g3XRmnYeFHOS7szW9VNYRbHpyK8dN+hBASlvEsVUD07V
hI+WHNurhUXTP6k63XL+QggZ/V6ZhkegXPEPJ8my42xOyxFzp2anA5vBxs6sAB85E1Oic5O9nnfu
HiIpeJihUOKNMunaVTkO1a4p7Wg76QP6YBcys6urXyBLkx66KGLrzrauqsKOLuvUyqg6lvpFSkaC
yURbOhuShunNLXLNhuk0x6chAxWwUQxoQCphYYMJ2Yi1hnDZOSnO7MnRzG+aTuuurGYi543UQQaL
MzkPVdtKCZ8m0X+AxFN31tBGOHnWeEAZ2kM6DE9DBwB3pNnfn5dI+BCbivs0q8gv6BLZpqPu3rZh
K9+EkY0XkZv8stxagAhKtMfFqrBPRtAO1DLS1ENsLTX9/Kl9nVcqjcyhoN5eyXi+Chs2El6Zx81p
pW7gGA3zhggZMjBK6YuxEQqsIbv8mpX9MnhWlmW+MJKMCIj3GDapzk4m3c3cRPblMlfJN7hR6R5p
swVsrchxk4vnw+QUv6jcs6uRXXyZEW0vJbqS3dRbwg/D8i03bQxDGSOfAYtvZoxySevJ82ptaOk1
VeddC8PFayzdRfaQgbNWMT+E3EowNGKDs9oR8paUy484XObZq5x08mYlcZNtZvYEz9jV2p3bgtDy
YmNKFo65e/wm6hfc4pyrtFTJCUldEORmP6pmWHb1XDU4r0UVX5QAELrBABg9eSnIKVpXuxzjqNik
TlFvo5Oit7Lnaask2ZshRutOxyF1KynL7mBpNf0GVHTx4GKPgfChoJ7Off+UeCYdkxB2KIYX9m5q
a5xpF6PAncTGDNWU5c4VLs3t/Vh/baxK/1YDOfRwmBM4xpFJ4kI3HVDUdb4ygF4vavA7Y4KDKeim
8lpOWIG3PRxJNZwhsdEJ76WWdG/koBuPbdXXV2aP/0BHA8DGxUNxGyGj2Dgx4U30Tc4WII638Mfq
TarMLVGqim4yqZ9Wd8DenDXYR0uvyyd8K/EWAd1+JbgFoOyJRdM5ebA1g3Kbyry9UeOoZ9/KiVkD
gWtrTFUMz8+IaUSU2Zd05g6ol9tHhDNxwrtT3OeuV9i9TkP5tehgT2+dKnKemt4GlzTNKspuU/TX
eJ0utzkph5fXtvFroZqwbLQYtiy717B7wPBR8xwxWT+jMFMPaleD4bHpT3EmO6YhIZ52iWm9VJA6
vUFAnTBc5ZcBCngHBkbfaVNoEFNhevkNWukHN2LVi/OouATrY13OlVD9unLTyzHXywOPh69cVJyO
hnponnjk7cK61L5XU/rcQgzftuwTNkJJ1dtx6bBVM42yP5hJ94vGglczM4dqM495vG0W9+cYxsm2
ACq1yTVW7K7DGa6vawZKduKG/e9C8ztCyqxtzN2cEaEc2c23gyS6zfUEdC6N5ns2UO79rCmJF6fx
tJXKmPgYr1keWgfLL/N+4exp0XZtaKO7MJzqujztRExNYnoOYe+oCMfa6krSXlRYheDiMptfcoeN
PFGIrd2sDKXn8PXd110Vb0NkDfT5DDYzwdK/lHoziA0bTeHpbYVOTSsUz6EVb9erqrEbQj4r4KnN
UzpNdGsQyDdDnPyKcNX2hh7ibTw6qo82Kd+prlbu01IO+2qwQBmm6IFLDTO+aJjqm0Frk46QXP+K
qzB5ybMkumShtB8rSHgYyWmnTXqDexEwgf0ShSEs+pY94yJPQFJnvqncHJ/VfDH2QD/nm5Cr7icx
LAdyg8ZXHZofw6WfvRqa1gaB0XjHySyDX8XKAc7b8nNugLsqgoO1onaXIJk59BnK4keRJ8qdlQ/K
tgbK9egsRXioSbovm5Ppo7OwhZggsG6caSHr0J1kZ6Qoo5DI4upR59E1nq3h3dCWrT+YqB4K0hNy
+zxOrmWl6veq1mPwTFfTMWqWFhGgOTzO2LXt1R7DmsEY2q3VjC+jYSGm60pKTK3tcDxpd4eeBWqj
QGO4DDlI2CSzjSHcyLmqbErnuhOyvOonE5dJvAtwmSui4TCrNBqUhdHxXZTlXm0pVFnRkLxoBcNU
2qYdUPMwIBrIbyG4Sgh+VvG1hs6+K9vivh2MW22Y3f00x7nv9AnuiYjwNrC8tMCKm6ByCmFtTGUy
LgT2yZ3fRAKa2GQr8a5vnCerAguHz+SLIyuQYWnvi355Y9/1ksfh16zLi19OESVeK20/sSfhy0lq
88ZqqtjLrembCCvz6CD+3mbNjHGpVjhezzr3wBl05PeUb3ZdgklKFeNLOVpDcjWbCuIjhakcWRhv
M9lfZzCBGyoVJnPKfQttW6NAhl+72rN7lbgXX1DewoowrKmQLCXoShuPRa23wIWRFW1lDMAil7n5
0GqtdlGVRCugZod5auS9ukzKLk++gzZdiHlVvc+MOWBTZB/Ybg+efYISybx6TuPo1iiw+DTabmRP
Zk3PfSfsn1lH5Ys5Vzv3GefNl1qqaPexkaCq1GXx1LaREYR9Kza23sC1hOa5jaOW3vZMtS4ol6g3
CTDUbSXskI4j96WTy40eG5ehwem9E+aVD4gx2mWVNV+GMWTNETjLY0GR4VqQmv5M4Uj7kQKuauhn
d9PjTZBV6SNjlvh41//Me7WhiOTK7VhYHENX/dPcO19IyAIIAmyWVe01cfOHvijTIy28tlco4wnc
ZmIvvYQsNRNmQj3eyuxVetx/m+uC+BKOabldxiU/th3zc2MLO72WCTxXBSUPVYZyCrCimL/Zk35K
MlrV69ME69UJU7HKxAXMvXJlamyyUrEv0hOm2dTNGV/a2dqRPoltFCeUuF0ZP6lujMGmc9Xnmr7t
e+sFbPsjZPXpSedzPSRq1V5ZkAEfKPAnO6WM+z0WIxqMzdDhdZowa+W+6pzipwScmGxae6z4DEWF
T3du7cayF7iQ6ZbHZgAs4WyBU8Vym4q8WdCIPdb6HZYkG1E6DqzJpN0rYFEuFHxNDyO7eB8LhGhH
2ar2RQzxs2hraCRtYe4Mp4Rg2RTxNicP8i1Fsf2yN2ZPbabi/yg7j+bIkTRN/5WxvqMNcAgHzHb2
EEAIRgS1SvICI5kktBbuwK+fh1W1093ZPVPbZnXJSjLJgHD375XPXRp4x4nMTFrf3Ah0OL9aBc3o
UuYMDWZyNNshavohPbDxqF2NB+885YVxSw1r/mjnXHXudHDyRU3dUTByCjDEtfQtJkXX5fXyK1LA
aiZITgMf7tiAZzfOEHLCv2bd8qKOzfOyW53TFDdnaWW0SpKfGnb13BOhVxnXsb28zVRKhlXLIYU0
8zlsdFXuDaeYOQGsH9439oTG7172UxDSIi030u/tCDaJFD7df1h998NIv8WIZnY1awR+kBwr2Kh1
q8vqRBgfqQSJ/bRWkrCWNth0Qp47hUVIDNO57/s8JC053wyDOA8NqcdE1lNNPVsfNltbRzEG817O
gXE2mA2m1xkMxeYMaun41nEDRvW1Wg5m1WfPngS1zrs6vW4ZKC7U0gjSkE0qeqnBIWI9wH/Wpke5
iqM3wOQKa0/k5N4C65RW95h2wr/x64FuK4qpjl0wJqEhmPO0wcQnjJlt2TejwvOmnekFF1naaAqT
iYGUBU+z6arhFllp/mFN48ZpzUeeCLZAI8vC2B3lxhLmQY1kY5FUw1nv4M3leTWTt8GOj13ZXHWV
l1P2p0/ZejusXiRNvc/SjAxbqdB4uAZNd67X74hiP3RipcjdCDZrV3+f+34gCr63szqI5oWVfqnu
5jU++r5RHGQatKAQEyhIsW47OziNbHDj6O8WFMFJvc7blWd+Q9Xddd7a596oxVFW0yOU6Q2JOicr
1rfDwN2vnRiPQOE6YVWu6jDP6iZBAEXbbTZFi5vVN0URNDul1/meenBw8Gz9kdSi3WXGW9/mb6sN
mu+QcRB6LnRIVyjcoovMdr7svXe3Wo/NMs+HNCUOPMt5VFKOaR2lsGX7NE35Q/kdYTzKx5L6ro4u
XBKq6hdZdJ/JUKKfZrOg3df69mKeKUu+NGRmXRp1cgexQvTneit6s7oQoq8iOqgNrh3dwn6VPmlj
+spn+2B7aF7bQDMA9XfABcU+95RPcwFNYfSgE2TdUZxtjlG9WgeN+jUsijgN5RAUl6k2jSuZ8utb
aqVrzDx16JdZeiqSNOs0uF9HM0U9xDWzYB10TFrHOjo0uFK+S6DRvTtR3jtlMWFRQRUFPUiSSttD
ViRoYkXlgTwSNkuVwvjc+QNpnmlMpsGQnovOPEhz/YGXihBTi2MSZ7zpoJMhCOcyBn1a9GXbItm1
9HvvjAcOksZGMMjTAfnh9cF8XMd0Av3qD76u93WbveRddmY+P1Hkx9M7pu1DbNmnTv6kMO65Mfuj
bVIqr685GpDUDRhChmd2yvMRLTCAPHONMtUaetTQPxO+/zEolovAKna9nf1Q8ShPjvbno0+B76dI
OvuyEs0dCK67Qaj+UICrb3q1HoexH9GlYn42LGWEQqqXTLC6dPZIwi4kqDveOEtzHJrkBcSz2WTB
W1A3AGBtmCKWJ3TYqs5mx0jdZ5Z1kfZiDJV9WcR9Es0ZlpZ5EtfCQGSf9Fb/vTblF92EQyNYn6vA
HDaOavcLcpaaNKtwgkELpdN2PGfCOa5rskuSe6JMKCm5sRRzrfZfWe4vY/tTDWW7QUzNaY/A40tN
q+rGKfVnQoTvPm1YIhbH+Cps40BpYHeBM+WCkae+QN+VQ7BM5buKm9I4ztZCqQGmmBz4ek0kbZTN
QienKl2qlnN72jCmP7ZGAMBMJwdR0lrqAAWb7F8HoX4OBoQU3KZ9m4r5kdIkbnRQNlAH0jo0Vutw
WDFoZ4SjBpad4+yzwLZudNPV0jOiVx0nCMb94gFU/9MojfZg4CXtvPQ7vb69NTXjr3BLgvUxZ6bU
Wm7t2XsBEPci0VpfQxnceYgGrZpIuCQt6YIElNjacVPtu/g9mzUTz9REpPMPwI/F82JldFyV1WUd
nFGNk/M7z9ti4J0lfJzc2MW9MyC25rL9nDj/mYJkMxlbHSfZGmXcYsL3mM6OTo+tMcqWUGLvVE5m
2JAZjCs9LTHmVKeZSzRTnyHN7FRM5kkqvhRP73zIS/P+ezsTnT5NZl9fa0/fYZDZpva4l870LINM
UhwyBj/J99ybHhtezCAEE/6RVJaMlFo+82LYmJULDO2TPdwP2NQWAtCM8sbvkzuzY+RuCdyFitSn
3CPg22/y7RLnB9qnYkJ86vTSzUS+D8T4pAYq3hcKLGA2S5YhyBF7Js4k5kANOvPelEjgJvbWFa5i
SnraAKz8BagLbMxLC/LwoNcmClYGw954zVxvPS9dWHuqe0MXD6Zrc33I/3WRRcTt68jzGQ7d+ED5
g7tNSevGY7q+dlbwXmbFqwiGd5jFdWv4og2tWtcRG4wXGnlzP63inJs/LaeXwKRufnDQUp8nVZTU
to8uvemB86g5rG/tIT1aZOJRzgGVkRt2d7d0rhu1tJxXGaW47HszhDO4eJxDFhlWV/7MdO+GbWk+
t7MxRkZuOiFNlFXorkjSOpsNSoq6vZtSBqeEWY1ZcumfmQLvYrKj9kVrI+yUmrKVenEOPi2TYSbn
NjQdi5aGaX5yG2O4MuMspqrOQoDq1uMu04W+L52ueErnHGDYSYd7XwLFpWmiLuH7vK2hfe9eTrO8
bZvppUudhfOHbxFzkDbrjW7G+JLRxrmvjMx8YCew72RCBUwg9W0MWUDOT+8Dh0/f0d2p/GGuc7eX
FcHrUHxqG5vKvusoQd7+dlSlyC6xI/w907llCzxbWY2GcFiaB3tpnK3r5neNPxGYQgzthqmkjlZr
Cm6Vt/on0dWsJORPbTIne8PAWu8rDsmhtyoCDCzIK3QHVJuXYoFwdpMDhe/UjWYjK7c935Ykz3M6
rItNMJHSlzaA30lJyoIxXM4cDU5eK7PQwK1waIyYBgdrivEetfqwKuqHLJ7eJc2NrdeTsM2KncDC
Dq9qJXFz04wQKQGG3YiWXbE1vaQ7WUVLpLoWYptN1UIufXsqKzGQ0C6CqzIJBEhgPGE1wTD3kNKj
dxZizUglIYtSFsutmCTcf2Fis7OtnGxGN2ejjEnKo8vsGjmCvk0741tzY37ZI/eLmgj7wbHrMnIN
6qWJn1kjXRnPnYYbUCPFs9B4yYUK4nuKlYHtZhbONuT1sMnnnvIlAl8wHsnKAFjSOJt5gGhDlINb
HiYxdQdrBjMAXfTcKPP99aRTLuK8uP1FEiueZOkHiYgctvhoGJzsoS6G5di4RhuVtIjeKPkNOThK
hkNM1Y9TGNmTmsjDXJchuBVKPYAumJse8txhPY+nA42NwZVe/eQsxrHaxbpERaBUv6cFYL316Xzu
OLiRjtXaWXypR51feDqz37rMWaM1DsSZ1ngk+ZTwoXtxvjcFN033FLF7lIAP1h6u1+aetZVzypw4
A4aNfdoLvepnPDgEAs2VxQER9YhAF76a8bvq4uKC4HtxMXbDeqHE5JwJkV4pqaL740PxWl3zxa0T
pp25Pnkz1c5FOTaXizeYd7IZy1enEPZR0z2CaCpunx1f2e+QZJQ8rnG1y+HvQkRd7BUgptTTrkt6
CfJJeUqSiKvap67btWll2EweYGqG7/Usaq33sGAp7RwS01wxDBf9VALnLbO/h3u2n/vKtG5mbsqF
GOvx1HO6eSg4yd8FXd7/TGZB2wmMuB1RukznbNGiwrcQtmQjghlLdUa0GlN6owHNvhwjrfbWCtwa
6rhRczjHNGblZRzUUZMXJSExnQGSP9ITRla6ukRUne/yCTHCxpoaeaTONr8i+X79aa/1yDvSk+E5
t9Nbb3bMF00dHIrFZGUssmafJLHzyVM/nefEqXaoFv27dR6HkMJINOIOqVALeLTrvhB3n172vV/v
inllxLcaQnYJpR8czFnNqFM6z6mB2NAYMUTLkPVnZev0ZqwT6yyHxIiqTDbbnEqN3Myh7ABD/X3H
50SRY0tUb5323ybHq4CNAa6zafoOGahWywCgFuLV83TLca9uls+4RBFawOiS4V8nb7Mh1YVp2vJB
dmU+ECzjqEiIQcPXsPBCQ4PxgQZ45swDEAADNn73lfPkWnk9XOWSm4kYzvHfXLjWW0jR+k1knvpq
ghn8Oo8B2ITv3oy9ZKGnq+RLe05xl42VjORkQ/vFsToGKa9e2TcwOZad7yqHY27Cdn8unQHfzaJO
pWf3F6XnIJjQhdc9rw2bT1C+p4lMhm/kpjwYolOh6npCWQMnPhSy2Cq07dtYLw2okoFboFE+/nY/
vYIXeypads6gcHhKzPi+DPL2ce2XBHMGqEazrYbK+3ASBbRk8K8nSpfHQLAO5wWlesIqrHPtjmYo
FHSQLBHvxKDdb6YRJFcuwUGbpNMUwtG2E8L9yuvJdkg36foXY+y7fpMzprAwUiD36VTljLMNsCXP
5xQRViZv6b+pLhOVjAXF75m+aVDk7aZBpPfD0KIOyAx0AgFfzcTGev+t2d4Nulp39szvZExJc9Fi
VaVwwBVbo+iY12Vjn2o/Tt/yAibSTMvnpKmNTc1yYITkgbnUS1p19yoTr3lWXJitdDVbBNZiMtVQ
/ywzippNZtTFvkuHN1X0NPQ4/WvmS73HNj3cFJ2i5Zle+YMgtPKqpEDxSRaULDnZUkHF2eBTuuW4
P7gLQ05v7cwmHrdyLhF5uKUKq7VFqJakkOIWJ1pqT16Fu3h7yoriHVSOz/zsS4qhFzuqc6tAiA9p
vAZK7wLfgDRWwXg5rIWH6x6CKIlJX7aUPW462JufbYy0TpX0Wk9ofjYZ5Xl8r5/u7ViDdplJcZlI
d6ZomqqKvbAdnsysdiNvCJ5cmsiJ2YMieqFXpL9utP/hjWZ/FiphZRhqk+1FlI8s/PM2pfhzGh9M
8p/unaUFL+gpL4onWW4o5S1OC0DZuRZQ52M9U8yq+6+q8ioyqMbqrFTeccbNieNUarxXSDMh1131
5NLMCstpQnKQDo4XuQCtsetmuFxFsURWLBgHY95/rySBTxBKde06/QvvgLxY20VHjG3VQVeD+VL4
8XxcUgrkEY1nmGES8zHvDUScRXvHmawNFyUqrl9qXCt30JGQPjVNJTo4d/UQarUVInlv4rzeOAzX
CRUqTo6as3fW1ylRNEPNns270ddbmTbNdvR7hra2Da7Q++e7UXKkNqC4w9grf6Z+6+/nAOQqTc3q
YJsz0ghvGk4ee1ED3abEaW5Ufm61I+4ysTgXutHx3jbiH3E8ir2mvuSs00m8xV3PH7txORdydi9S
HNp7x8zSi6KnlaVt5uSu0IADm1m5xlXWzRTAzPb8MVb50jDZOveBFh1Rw/OKtCbN2r2MV7j8fv7w
7Qn9MCP/TVJ+1+N4hW+d3UTm4eJCS3VUNx4ddD5tVA1T/1Y0seYWTgwTZRB8FJNVn8rB8W6I6EST
Xxg/pmQpz2MHNykcUW27GNTJkPN4NPHt7YH+lqs1N6Yoqeo6HNdx/WEnKWSB6sXZctaUjN9c7DtV
9TvV284FaZwiUmwQL5mqd4jdNnPfzOAnaehkSC0Mc7oDTQcLH2xnMxl9dx1rq9hmwqOACFZbRtyq
PhyrlDXREtewQD+pK+u2FDjPuzalujmtLmDDI+Uv6cZZh/rYrmQfpcqcH+Zy6bbGvGQP2YpeTCZi
+vABqkDe1v5IXZq7lUvMH5MMGoKDRLNxtfPEtw5Hl433QKjzR4qAkus5znsvzsq3lUi8R+UU446F
IT7305yeapSfZE3YAc3YOB4WqxjfLMQVr4Yz+B5vzhBH1Ww+TXyqPVfXuYuTpr+neaxLN20/Zduu
WTt6mIYo0Ua3XeqK+uOZlDExiuUej+RCfJxDRdRS1re91aKCKlrk8KLz8+sk8N0DSWgcwHtrOqJe
0HeUUTdRrpcxmkUXXA4wU8/My4yZqWNz9KJgiH63Wre7Fkb3EExiPOfWvFwzRj9Ku1r25Ki6JAcn
U3dOLPXYrgy3olu7cLb9tzlzxaknChspDOgy7GMBH4kgEqPhHfE5r27efPhxkoMHZICs5DSAXXit
+jLF+l2SSa8Oi2o9RgysNQs+gwZBfea7kLG9rxo3v3DaoMXVBm8Y05uT2F2YDUL3JMDzv8uyMQ6L
mxQH3/bklZHWr4ZakH+uxNMdPFpnzlW2II7yMTnKdsihl9saEta9tQsvu7HiBppLZv3tMqz6IZPk
07VQdrjtoM3TqlD7Ijde6fPJQ+RY7sFt4U+K79jIPYGJyan03TSCGbUjO2FxIG907q6QLj8uhtvs
e6ctL2oiM8O5XvFwr+6Li37llFWz/cP10aTk6ZzuAh0/eaV+z8jti4qqcraoIvABNjxSfWzHd03h
H0z3StG2QylY+2p4VXbV+X195/YeG6XfRyhYrJXy1zRJV+LpEbwnEBgbrzSuafjLgPPt95YFOWR3
/8p9bze6+6S7Ne1hvBJjM1x5GBPXyUu2sUSY6CdpcGmWy/tgWXVktTOI75D77F1TzW4LeFdWkjmn
rmz/I+gIYaM7CklVujredrHNYadpKyenYFq3o4v+cwgQ4mGy+jEPTRkyApC3Y8aSbj9/9u49lsBr
MRTpTYcM4iXPmvVLLE39IEzUGHKcrDvUHQUL0VQDuhtyYyRz/uwaA45PJH8rZ2RjidDbI9A0xCGe
jPZoBIyB29oV5e1YagRFALcd3F8su/dAYI1Fs9NuW5RYBwseFol2Rk52Q6lWIEorRALL9qEaZ79g
S4XnMtqbFHzuQgciOyxNzOOcWsOZSPA3H3VuOFWJvihLRdHdOsVw70mi7ifUd3sUX+xYqoy3AYLE
h85syoij/XJoY1oALQD3c5qZSYh2AthnZsrxIFU2v+XTxgbYhNWP5YVlWpyUxxi4TVoGYGKxGsG1
0hzHVZIH+wDJ3c8OppWhfEXuJOZiO8xZ/dR5TgMhAuaKRLeA6He9TnD3c+zoSc3jv3EHRutNyZxx
WSwDFRBYLjOUNx7vyZqo/ej1P0Ymi68BSP9qcvIsjxJv9r9k7SNXm9Dw+GlbHPssuNcsnWcTPw5H
q6y+V5UQpOAHoJRjvrwH6FOPjYGpsC2AE6kPY73L5/xxRkgFQDWr09jTLLeJg8bbiZ6YLYuKID4S
OmBKGvvLAf0q0HyO/CAp5Z00KyQmBi1xuUbdx6HF3Lei+wEYme5BU/lHE4Tkazr/JFmkeg9MPV4x
k8ePFTjXPujW5tishWZryxhSWp7VPvOWAxOSCC2aBI8BndzRxKD0tGb0X+GsGdmSLCI1Uy85evRv
HedeYQmQOdoOLdx57xdVclXHdfA2z6B8vTfEW1np/pAWHGyaudFUWMB4HFc1iwPGjZlzrMfRhn6z
c7qgqdRFsubAxX730rvOutUsixsvz/RZZtgVORx56cHlJEFtAmynbWUoj1J3/ByFoal+G5rmB/B1
dacHZCBNZsSnjhCkrbThfldq2e7HelJnPSGuJFoU50zFjGKPcwAnVnp30krvU7OL92adw89V1gvC
mikPC/ZF3+7jA7rZZl+r2LoYW4miy0nsfNMknnNvJ353XlDQ8Rr09O/ySoH1uAFvPQxXGnsg+4b2
Noog4Wfe9/wqdhCjMjRXT2NA7sBGKI9mNOkP6TaYbHUtujh5Tfj7MPdnpuScfbRpY8I8lmw6WpWf
bweCgrdtkLQRCZRJWLqgHAn5bORasfyC39+7CNwjUjThFZOsex8ozmA0yNUhQb4dWsYynWZrxcOe
qeKiphhvR4mr/pJuzPsQsJnu2YnasGFXh2xVdGoYw4wzZcjXZIsphyV6yEqgm2R5pj9QhuDFH6s5
TVv6rosL006WNCS93Tg4Xveaig4aE8HRFiGP4ABaJgqnCC0c4KYYPWSnfyp3paWRFxYF8ZxGucrS
fcdbeGXSBIoL1xx/QCGX26bAF7oyvF6Yi+8dy9bPURbE9WtRlC8zVdUHyn8yRM5YO+JmeTGMZsUg
47goxGk/bNH33hX4GDDSl7zOiyvdAjUJlTVeMvE6OJ3/u+P036pQe2gq/vs/39/z0bQLlqR0/K1e
/m9/2n82V2/V5/DrF/3D9wz/97e/Tj6b78Kyf/jDtgaVWm4pLFnuPoep/P3f/+Mr/3//8j8+f/tX
Hpb28z//gqC5Hr//tSRr6r8vQRPfLsX/7mf6p+q0+8/6M3kr/+k7fq9NMyzrr7bjmWYgXBQOrut5
/683zbDkX+na9unpo0veM+3vvLE/itMsj7I10yEn2zMD37O/wyj+KE6zxF851AciCDxhuT6l0X/5
7dry2W9+N9px2f5H6/o/upFdaXuO55rSE44jaW+zfjGS8igh/67iWy8zrB9AueXjhDGbfDhKib3Q
GX2NOk/G+7+7Qn/8Fv9RT9VNk9Xj8J9/+Ud/4e8/1bMt2wIZpEnO/v6t/s4GKv1kybo6wBDgQC+i
qryHu83+LVf+Hz8EdbInTde3bP+Xj9aJuEND798WieP8WGjkeACCYHX+3z8Kt+/vHPS//xRpAlYF
kGG+KX/5KBN1lv3k+LfVlJaCrtLEuXV8xERJoMyDWcs/8RJ/JyP8zT75x4+zTB4pYB9b/FMECri+
XCd5CxLUnUxt3yfKcs/D5Ks/+Vz/6hbJv/2gX3NcvDoQk6nAhMreilIUFwjjjOJP7On/6umjLNwO
QPhwxDm/3CIvIQciTb1bdD/BHV9EabVW63os6cLdLUFelqHjJWn0v9+y3yzq/3QRpSDs3HE9m569
f3z8sMBl6Ov8WwpP+0g5PQ7ObnScKE5de7c2QXE/9UG8rWUpn2lN93YuRX3vWeLBTNnxBMeDEPKU
i8k/wkDSc1TC8f1Zlv2/vDY+JWX0GlrS/tUwO/X91AW5vCUpZdixzUAC+KDhYcVp5kvYa3DT2o75
b/nJf3u8fNMUPFomdlv31yuzrClEkBa3dq/aUyv6FGbD/LN03n/xyvimzcvv0eCOffsXg3lv9HO6
TOYtZyMcUxk70vfV/8j7rH/EuLH8SYSs+0sq5venwiXOD2MRBjGyf13k2jShtKvNzihZ6GfvSb74
EeR+2Rx7FFf0Gfv4TTalBa7MLG1N393BK1JjB3QFV6tJpRYTHckwKwWpajNw5PDRm3FzcHIMklEP
jgj/wuoHRPIhLwo5Xnh3hKojEkC+G9+seY1IpEtHDfkWZMzfXtU+9k7lqQ0t7/1XOg8jIWmJz6DJ
MX+gmHfVBdYso7WfNR7HmtPnmD+MRNyHfuVYF2bg2eM2MSfOLGbG4Bx5wluxxHW1teHd1efEUPZt
q32ciHWTFW+uxRkzJG8ut8KGas6939n2Y6wcfBuLAY/Z251N7kfd2ozqVl9R2cXLuC/4HyRNq75P
NwPE1StoE2e4sqtNjGhdW/UhU6JfcX4iu4V7GY+fTlp3RlggjflIJqG/+hyJnE9Sah65aN3QXvVG
es91DC6ErqvgwlqrwAl52ZITYtSmumiWFCzTLkS+A0SIL2oMNhxoBgE2N7igQtsYZD3dE9NBvzXO
cgpPOF0tmwQtarLNunFtgEkze9hkLGZUNqQuoGMy9MZnrxHJRT2rwyHwSO8/xpOj/J0Gtn6tqQLG
SRfotYmczqDBuacXoUM0UQdIsmikSqgHu2IC77ALFLJ8qHMP9zCafP+R7SXZ86+bKYF4nnrxDTWd
fZ+aw6izC/oP5sE9dWaQvKGZRwaX52ltYa3SxQ+sOHW+yziKe+Dbejpn/sCUJxCglnQ1t4rzOlgx
OJ8MFJkGATU7eG0dfDkeOsUdMj7SA10vqd+QwbbwqEY2gO6sqn0HnJLA94vbXFnkkuZkEmiNBytI
bUX3vKStd1mL5MOd6YdGattK2tHrfvnA3UI5cDVIIF9diGfZTnTurmmOrlw6fryGTafsLuobK75q
ikmUl53CpLupXLIpI7/w1f2YFeO5sxv7y+QJXW6obFEnQbjQVZN/W3ZrBMh0KNTViod5SVe1qSZ4
iE29BsW4r0GVYScYRowd/pYSthr7PGzL2CM5w9ndaEbLybxjDgcu6cxeTaE1KxHjAWxmzIuJ9leC
i1P5pfxvbwpGBW+HIJT3ZuhcBI6OB3sblZ2Z59vYnvRHpi3nUdAO/qrGLrtHTILoa869xQuFMdlv
qlvKR0dW7m1hr9l7oCt/jqhZG/ooD5riotE8zYR9pvqKpvgm22e101xMVWPokM/avmeCjsbNCkr0
js83eeE3GJ7rWULDUikij7OoQFh8qwleg9Im72qZewbDljYYTKMobl8IllrTreDaYgpPAixH0jDN
y7IwYUYc2hrCWlf558JtyDexVc8PlgCv8wojfvFrH5cnivLktR0s50kTJgHyFeT1NU1E+BEwZxkK
YU9TZMhN2BPDgTt+A9WBH9Ig3f4lxjZxKSCGagSRMYS/VGvq7eIGnnGnqs5OoqbG+hIZUBuPjTPP
D2b5/Qxqc3rSQ06ww4J2mpqZrF35BLpbiOBeHfVkaS++BbYtoXuoTmJksqYCRyTudaQCak4vTUKd
cWkaPmxOg0O6RLBTJ9hTugSLUuFm1pfqJxLxU5ZlHS09AEgkeoXuIRVC3YxtUt6qZmFky1zDOqNN
dtFEzUgnthOz5YIMMUiCzVDWheIyzeVtwXNPuoffljWCRce9GVRlkDcwJuujRdaic5xzJsuZGj//
UrOSt6/V1DcrELjIYmPHNGyxAnVNHUCBeo1bZWcfofmAD1tC+ZK84FbTuplkr+x7t+p9DuDmIK5G
9H2AzYadfuulaFkG+XIRjGeOGswd5Gf+7raiRSoz1nW8/X4p9EYGfsvzEKwoEcks7Vk1hVoIll0z
/LWGFCfLzuQXrvrA2ZLFtO5XG/s+cH3XULjk0Fuq5nguMd7M5slAn4Euy0480AoEzU5r+jM5HB6+
lsn2jJ9zYQxP1DQFLlzgQnJdk5vZ60SN5w2pB/OnkbrWJwdxLLu6zrjzbZ+m6mKKk5QYiGYocYV1
vnPbQlfXkEzCMa0nyujNh27pctjzZUiyQ+frBCe4m5HVTqou2lAj7RdNpne1lNGoSzehxje3f7o6
t5bIkH2hD57ruHmoZV6IcFWxqQ922RZIVohkvyoHncjD6Je5BayJ/Tk0g84gubktSjucK6d7RgAp
YaHGoHqOodXG7zyRaTyBXy38CJJJsNg63w8WYz8gSFe1HuodGxwkakhvpKel9t50r4p6i/lUtqFT
UF8ZBomi87z3xpg8hoWaz50mqY8dfhwsVDQeUsitmTspcbPT5PEkmojWQOHK+MPWjrMZVQkHn8Y9
r47Vsw/tOHmAQOLVTfMNh5neDpG11WPo5G4a42i2F7VxM1UNyG5g0sJgIpoaBl2IcaOyRHWhynjo
t7KI8cAzqRYOEHmJzyY3EAFuvD4euktTaDXuBtz6M9wBNqPQwzCQH7JvX+zZLAG1j5qdINiSs5Lr
i4q05WfJweyCjMlqxqAK1mhyUkBEaS5JjKCBGPVoTrIBlZwR98FDZTtsP9crAjGA7ap3b1dEeK+Q
7OCGzuCo62JmQgB5wr/KHmTDYm9cLH44sxHioIHFo9RuBupIronOsJbQH2yYTUhgzg3ElVRcznh2
CFaeRnT3bEYgXx0wINpS6dQr1k6Fm0DmMCJRb8fWl57saTqIeKAWRlvC34slNjQGJjv/5n89DHVG
o1vjoKy8uvcMe/IP/aIkanc4ar4JR7OY8feaZvqIkagINo67BtW+D6xkDXGBr/WuHHtQX58Xw4la
Cpp0OPSZn33M/kJkYwQ4LVrEwAGO6G5OOlisoLMxQYoVQVaxmywqma+XvDg3uqiPc4K79UKvTj+F
QVBVSYjJ1a55HJL2c+BCF/wKKepcIBG3CTNDt/jMHBdo3J4W6zy1Xj5jCjLRDnIEnrCCkINebVaj
YyIjW8G7hklCn1vFa/lYrEEe/Bd7Z7IcOZIt2X/pPUJggMEALNtnzjOD5AbCmDAaADPM+Pp3PIfX
mdlSr6V2vaiqTUpmDKTT3XBNr+pRIHKrw7FM4i47zg5j9ky4/nkOhLJXWo1jf9EWcMJ2dA8Wb0M+
htXv1Nt/S3i6yb/bpmt+9f+Ulf6mRN21P+un3v782d98tv/8lf8fClCK++m/1p92Rf4Nf3H+VwHq
/Dt+15+k/4WLtUAJlL4QbKu4508/ux5NRnwJQ8E9L4p5cPBk4hr2p/rkfTlf/UnySYW+pM48vT/V
J/dLLJDAYzaOsRIxvLR/qE3/k/r0d5Eh5A6oYhF6YcCfRD/ib/UKf9GB4sZJB85Yb2PElKI7q35X
hDo+/uX1+H+qTX/8LZHvKikYb9Fo/n7dNwXXsWnhb4mIil2nxHZfK2G9zf/8twjvn9+N5PtBkaFo
I/Q8QfPJ3/+eimimf9a3N+XQSzJvPKCIv7YJMZRhiLrjQvJvR5klHz8sBeE2JX8z7mI5Uh8YK+58
/TjUz/Uy5Wqv3UA0N2PC5/bSlOcx30/tHB7qMvSnfc5UyXnaJxALbT2wVJ4Db7iQhUjy07rOw1GE
qyRCmPaU3LNxmckF7tqxYyRzhyR4zLPKNVdpzH6bCQ49BDsgDQVJUwf1ycWD1ZNLr8mRKkrQvst4
7aKTnHuBMcGnWaeKuB1snKEs7qA9WJ992zRfTaEfPAYh59ad28zu6+J5QFkiVZQvIwcvCTGm4Vvp
4b089CmHLrZuPXdHboxkd6fBXUf4mRMUABsHCFplMgbRrlhdFHf+hdvuuYIKiTlzRlI9zVRtvNZT
P0bbwCP9dmzLqGn3eRUnxXHQylb7OMnr8cphasBe44Vxva1rLJ/WY996zcwl5Sf7M/IZikxc/Ury
pr2yxSrNyRJXv09ygkg8Yid/hIWwMI2G3pJDo01r80ksJf7siJe8YEJsf43ax6JiUxyN6ehVH7k7
BN9xMPi/JL2j9TuAHTbrbTWPAnnB9aIT8BaO4ACzRX4Sq5imfU9SvDi1LHOKx1hxsvONVWw1UhIi
qH3FjBtci5npjnD/4H301iE603gzoaXeg+e0l6KavSODTDvtF9BS2JTSIQYv4848kK1KRvKzAU+L
rZ8WPY7OkuccYdEIcEwWcNM/Gc7+u2BNx9/hjf85njlI/3JQ/F/rgW32+eOvR/P5V/9+NHv+l5j/
RREXjNj9Tcj/42gWHNpI8lAtfCQrDOv/fTLzeyRyPb+Nw1IodRbo/jiZwy9IqATV+HexUpzr6t86
mX8Txf6PSBrijwwCxDn+UFohYeL9A9RKh8sgDZFXUJPGaTeRSPR0gWoTt6RcM5boJWF12GVRr8tn
P26yhxx3IbdadpObITHllgjXGj8z5QTypBR9S1DSKB28WgfIZ1dNXZhHL1xX4mPsuGOcniZINtW6
Ov2ycUudkzW2+NVeMnZn/TZ1csFNBHMAtty0TQMmwr5SJPu3asibq6CwE0ZfhkGssoUPzW03YyBl
VY1j1ttWBnwup9xENC5q6ntcVvZYa6odOIzdY5f7fnacHK/GioLoM8h62anzXCl046a3Mzk691by
ZEwmjlzPvWbmLd+QCWN9wtEs1BvFgdln2rcr6ZeexhXX1IS2Pdnt4+WMP7xtw2AF9JO8YE1ekBB1
wlICh9QaCOcrlnW1K0Nn8R+nQa+W9C6CwZvlM4unjQ0pYOy642LIF8rIt637wVTXHI06yLZJqv27
2mIyeXTZdnIcFFz62x+0EBU/jXHcIiDtWEqicG4t0ycsID1HtWNl/d6mtlkOKL902Pjz9ENQnQs0
BOvat8yEy6++WiSVFNXgn7XTtlJ3cqncU5e0mESUn+j80HXBcBPpeuXkUHLuWJ963p3puPueVpU5
LDjTWiwQFN3pZ4GLtX2oEpXxHEz7KYz2mH/aZ5PHyaV1lnB3XnWeeOTlD/U6ladpEcz4PXWQLGS7
mViLl/lPC7cZ6KFhKDWMCji9CPAVj1FUxKnkecfrl9ftL9sPPKC4ecIvpD2zmjX0LQxtrrxq/Hga
xi32pbTZLj03fwGsnrN8hHsA4pNbr+PjgNuFddLy8qZwYslZySrcz7Lxoqs+nTIBitOfl4sUS3S3
bylkca6GXJG5nRMV3XtJr/BrzQh9ZMdbQ7IFXtNInmbAz5tEOJlPXFVNfQG3Z/rsp/VXpr0Ji01f
7yo3HJ7ipRruw2IadrmOwCgCSWqvyclkt47W3aFnhMOtQnr5FmPz+RKZrM4NDsrQ0jbtL0907RWW
C9liT/BOxoc0a5e7QoUBbsBldm55sgzIIbUI8ZN60FJ1WqWvACPrk5c18JQI3vnZvgNwdZTj0IJX
pSH7yWti7rBZnxksv558mL2w/cTbrd4T3mF2G4UOHMyumlqQHe66BlQ3p3DK1qrx2wvS5hqBKy/h
lzGG4urKuxI3ZTGU/VeVBNnzDP7xNip5xS32tqTrL6AKdNq89APZw/lHBtoiWUsyMXhbNcJfT4x8
mUC5TKYfUTJb6Q/7ZMGCG2/mws/8LsUNgSlC15sJT0/lHUnMzJE4+q7pZ+izjKDrhye8DuNnRtyh
f4q7YuTuU+EGQXVIncJbMXbbFXm6jLt6aH6159mgaKFEJJiVdp0e8unanWuGg2DTNhFcin0dk4bJ
NzNRnRgkfDSYs9kHlI82m0ngCz0Ar3ANt0t/kgcoS3VcIVrw4m9WHtHPSeryZd74UxdM06tOsmjx
txIJQ3hs+Rnk0BdxRmFDaiU3djV6EK67sB6zlyYlawGn01NT9injtKtfY9p91DvQjKZ8jrwKD/NA
CMHeILbm9oaa2DXfx2Vm8eQ0ZCiGe0Q0UjmFLRqCI+WkySezg9wkNlCfgwl0ylltwpOOc3ns/dTb
NI2rPzJ+uJsgJpY78ervsqBqL/2xcp6ipZ63ROPPDjZdYBueOR4WL8Ae6PEH3WBrtJfAe6JHVgjp
bkGv2NvctxX6WzQ4x3hw61M4T92770PT09aL7cbxV1Y3U6VJIYxxtHE7ZPVZx9UrpSXhXdov9bTB
ggVnscE07PdpiEknlDj4cNENqsXDb73ylKga23ebUsjQootszDIHHwQLwy1OP2iSAx5jUKH6ZLOx
uY451Yn+mnV5Lm2QUe5HgHWPh9rfJaOupo3HZHb06g4DpVy8+CB9WxxzLxMvQakfV9Ac2Gr0cNkO
7i8lHfEctn7ow0wC/FNb61/EGfigaimUvqIXKDgmfvitF6WxH1nKgXw5gMEyP3BId81Nm6M779lm
8ANXYdi9YojJcPU0PHPfc7z66AgYm+s0g5IgiQfZSqY/yrwrPjEteM6bogQkvQbSU0eHpCichNRy
De0UdzulEKkXjihXOSAgyariYQ6X9phbjISoCKq+VeUKTgQtlApkLwrr5XBOEFHq56bRTZXj2iVr
zplq9NIfC7AJW2MZOuc0LlBKYr3c97CdKLeoBzcGbFYW8YVCblDlHsenfyA1DEfsnMFZ8RseK7+N
PoLhXHgwSXgeLp/OB92Z8DopSoXjeA2DbVfGZEZcpG8C6FHtnFxyMR/TTHSJaHZfHhIspS2q4lLC
14hcqKlJ1n+OyuWHf6ozHjcb7kbl+p38Y5bdJmU6hYdFQ1o5Jnm+XPmV8kDABUEIZwNm4RI62a9l
lely7Nba8qnP+gGbxG8D5H9G6bNP5F8LHf+7Sn/a/PNvw/SfszQuG6RzHhUeJezn6zd3/N9lDif6
ohT2gjhilFaBYBf839O0H35xI3QH/s+q/PcJ/E+dI/rCehqfjYjYJ7tK/Vs6RxCdNYa/TtMhMznC
CX4XnA4Rtp2/awM4pBKrS/yRk2PS8tm6nZQ3ozsHJULsDAxppvqtTdi6orUntSmOaYx1cZuev10s
+jwWnN6/9eLFfdfLlPp8JrVqIQCFY+en+q1JexAGuFDzBUqdW/Dv7GeRoQw+QEl28VViyM4n7yOY
YwM0LLM81hAiHERdXK28v+ULlMYp3FUiH+Ynv6sxMU96CEb6aKZg3EcrGddNG9Xmqs88xuBCIHkc
gHxBny07aJZ+nKUcBH2bb4UsNY8CfCzrFgdd9iMFXmWOTVG4GTpF5rR0UuZ84kZ5ZrGupJOdnUBD
JIQR1QAjTCzG/mapHULqW0ThwBTvsp9bcgVpZld1ConYFq8MYsbt9tUZqvHkkDeJjl0p/fTGDHp6
rqiCIwfkEFq5x/yHBJH1LMYIwEaKspueg+uko9bdlvnIceDV1NtsqkwE4Jzq82bK9LrSu6HxA+Ye
hvbT3MbQiKJKrzXPd1auR4GTk9Ei9OvxKP1OEZ6eUbr1IYpmYsiH3padxfJtMLENex14brpesmgY
E7hxfSvdyyrIIQcp5zzseMJ+K0sBgNLosCOfkWvcgAi9dQ3r92DGJct6UIdC2O4y9WSBVwt0cz0/
La0bpvfa8t8OMPPkeRFUMvcSSBa4XKOxNvrWxTfPvq1FATloIAM+jvfUqTWieM1zlSorCLpOI7Cj
a8+hEnRygKietPCN3nrKNeWhVHO47uOmwLyRd8TBduRVDYDFVXW3hg2+c3SHWYKzr6mJB5GiguhB
kKpd9lVViXEHOwwWbwcvLiA5pwOBKXupXxT71YcUK+d7W8Z9hB0+8l7gCs0kylnA3a9OBexHp01/
jYJtb5bMj6JNmPNMBFkrcSQMQauG3eopGQMyK+vXPhrpZXGzNv0Vkketj4sI5wgsYCoBphde2W0r
yGoNGKCuUuiPC7sk4r4xCMVGOXfKaWDpTrgzxRZNJq4v4e5mb3NBNmjf59q6e7wnlKFb2eRiE9RT
lxxcJK3v5RoQ0FpHh0hFmmlwEi0Ggm3qoXduqpoZAqsrRoUtQWX1IfAGdxujYBps43P8CBMDF+Vt
hLmMqw/gWDYSaT64Z7yJonqvSHF4TllI9emKFPTZ8Xe+jYSbf5VR0asNQTNIHm7IfMceZ8Icmvb9
RN1TFzm8idIafanRw7Aro7zxWRrM2XtlTYhzxKw4hl18AOneb4f405lDAvhlnfnm4FhOzA32eHsk
BUr4MByHipx9GYJOqbuauLhTrVe16pDHIuMRJ2eelgtzLudvN5BtWuV4KVmwYWnGdc4PjaelMgfF
OD8c14G8BOvnto8+swjJ8NLpVjqYQEDg8iDGxmcNHIqtOvU84L5275IWMMcDiTfCO5CfkxrUSjz2
EEZsVA3J5zRO44ybPOkRK1l4EfL7wbJ5jvhgrWbdZiiikJdi5cRrcBdlOSboXVBZ1z+l+MLLr12V
RfUpJuYJOrssquUxX0ehD7bIsvVKN21HtLwl6GqeyswPq50dC4DPhDJGQ5cdn0zO7fNNgCFmT7wA
ptPMdmqZLjV/PLAwJIAcezzQGZnvkxom3yW32KR9xTqvwNPjiI9vc1H3Gm/S+SXb5Mgk+TdC2bG6
gzcWM2P1cTlhWk4i2V7MnujDr2FOruh0PnQ11aGRkxOoLUaMlz+0w4fKbqZ1gYO06NEBD8Jtyj9A
hWyBsUWyDMHrF7Zk9NP4MzGBNFRN1XX0CSXKe8dc4ThP4whmnIN0kA8ygUh7v8xafGarU0a7eiaq
diQQzrTml8LL3oQWBEeWifXidvKmat1Q8jpkVHoEU3Ubtc4yHQf4a/I5jgYb7SUBDrDcckqflDeI
58oVXP97L2cUz5yaKF1b5oTg4H8RGCJBni6MWmFyXSUzCs+5HyTdSQKDPEjYfrOwroPW8FFsWnIp
0pQPrfSIbft2ncgncOoR1ZEmv+BHnMUbvPt8tMjiE9Dwhgx9XXrliCvG2hC/lwgSQ7KyamLJW8i6
KAZ90or3IA8BaAQBiWNebCdwSGLw6dlWeWXssVtSl1tMXyYVakpNKA2xZF03U6uT5jAQxCPTVle4
VeAIVI8Zi7JgF8jcHlzJTvI4VTw6gH3Z9DybSgNlpmzEcyCkkDtxtirdQJqDMYz9J/KPPpvQX5rb
ptoEpMa4kWExgo6de+mu1inB/GGEbUSsXpNWiCfT3pD/XV6cihzToeLVLG8XCFkBsSE0vX5DoFF0
ELIkr7jrIrNfUgQUHVKDr+Ho5QUbgQAJDMJXGXYq3LttXLKrqEsvwKWCV8ne1arHu6O0zM4RmHF8
KhSodp4CUvwaonPIPHeqidS9VCCRoGfPkptnGt5XxRgBWdExjSu8uuPzojvAGbImhjIWVn1kBtbi
xgSKaxhhlBk05lrzAwvnViT7lEywdx5yVLYvOYoe29qW/aYiKsQxF9n52+olXHs8J/EfENjPV6sW
mMleMFyp/eh1YXfFeDXbu1ivPM93HqeABCpm5vyzIiXVlaj31NskeLqUnl7mYuKuV4om+b42BMbw
6HXpc48NRFyltKvWt/3YGijb9IX9kgm3pO2YsbHeVlXJhbgaVDAiQpqeghzmGeqVAhOcctsH7bHT
tldQBXx6vGHsiuohkUvpnPC+5OEhGhsGwLVWqrkTOOLGAyrMHG5UV5tD0DvQcJNcQwikBrzc+hNa
LKUZCxQc3VS0IZd6GgCDRCr9FCQam11dgnU7oRI64UUfy/K99dalvxMQZdtHj+ucfXKoxLVH2BH2
F70AK9nN2gNnBYp8cS/LKcrB9GgPynyW24la0hw4IokY2EiXeVQs8Wdez/E5AQ0/E7Mkrr997rAd
eat9mJX3XuQWELUKhmj8aURP6Y9w9g54DtKVxwzJrmHlpRq+jY4PMit4LHB4DLICc+l2JHXRXSc2
K36lTuDiECzcMGONL2i5WUfwrvCRmv62tS4ZIFOl4JToCMHrKyLQ6JtzcIVPacWT8ZIUNoHAqC3y
6mQ7JW940EL3ZwCqEoRclX3FolY+MGQlPY9sfxCbJE0i9wKblK/gey1keEdE4Xe8cYi5M3iUhFoS
Bct1jhmitx1gys82yYiPR00vm61gmV8wY2mA1TznwEeMo70b4KKnmyQR4yfDy4IEmmUVd2O02o+Q
SMZzaFasMslg0ofyHFzbNSrB3qAEFQs7xJz1nePRYGmJST/vi9CSLR2dlAnL53U9QOAP33KMJoQ6
WQ3SwNRNDoBa3y1+YUIZ22M7AisAFift6zz7JfALBAiuwGCh341o3W/8Ewlf13eWnG7Gia9xMD5P
K8VKJDqxRCXjuoae+00EamLBMKDWUb8DzrzRTVlziA/+jxCUOFeidHIBM6rW5tuqSQ04pjDniZ/a
qgE4DH7ylOoxtdjn5FgRqncoXs+G0r4tDZPzFqwUnjHH1jClhszIz54V4k9yZrhHmjwc7L6AQ4HA
6YwgMqpGjbBvuXpkv++I/3Nz/1/i3IT1r+/upwGsh13+enf/7Xf8sQnzvkRxGJ6tCB5kENDRf97e
ycEIohvRWbf3+Ie/XN5l9AXXtRdEElGe/3Au9/vj8i6DL6GP/ElnCiz436wN/4ZJAV/6edf1l9u7
6/ms20PemLw1VRj9drv/i0+hoRNtwLvHrSVyPpL5iD3pCYx6fyLxGpx8r6pZIGj3EAEtcL3kdgwy
2EQ4WrEzZP4hbETAgNywzC71S+JBTMUwKfdDWKBpTZMLgK7xuRGs037gzL7BcN2fWgRWeMcF6n/Y
Xqq1TQArNxHhA4BsU/BjDI+aEdd2HjmxNhqu0iZZOSt9cxmNJOggPWRXHucoGJwOimoazfGl53NJ
nFMMRn4feMe1SAj58bElanQfOPFHsQBHbNv1Op/ma4e+VVCZvXPMlNOCGsGEOzqOfzNjc9q79H+c
1wMYpXnuhYeKVoxj5nbl46xSd94OeOyfmbjM3u15PBqCC68zVWYnPygke5Mux0xvFZ6JneJu89yi
YcOXaJxnxpdcb2dLc6r00vFr2dFaUOVgFTZ5HPin84jItxNyvwAJDKmiDWPneeBXnF/Otgf3G2T+
fnD7wN3X85pgSJZTcpU77GuMSgR8PPe8zU8VCjOqiIblHnBjJmV+zlaOR/q7nH3WLO0HIkx6cMSC
WTMvJBYnxRz4JFMQWVyU16FjuqYxbHGLNN47fKOs3JPcufbxA9MeU4G64nHPaN/zo4PUAM0htCnO
v0FghUJOwYWGwOx9hT8/XND7oC9qm4NATerv/uL/bKr1ps8RwSk9WX5VVRzAb3HOT+iiMDf4869E
+3BG2kPeABmA37Ex1bjNSoqzwOgy9ofZsJxpkkww5M0+Hfh4IsDM1cK7x3rnH1fuNkBW5NMCm+Wi
G4PvxtBm7Tjv3PQvyOt/a8r0rrTrkVkBLUA/WlqPtugZ/FSBitwPXix+dpkiL4wD+NIG/PSI7cjd
3NNKE1Vih9+73SszQluOquOAHHAvdb+LzlsPeqaW5BRzDF+nrU/6XjigsgP7DSnvRLDX/ZxjR4LA
yWxKXNOL8wPG1PqCMFt8q1ZgT4zT3oLdhIfduQMFw61XV9fwrO2elcIDD+d2i7Uign7W6Yd5gc1W
Yy1hUJ6cUy/L8Ta2PGUk9ilGRapyapUttDCUIfr0MQ6td4EtJd3TT+hCG6vmF4uIR6FLn+OVYx9o
jZtcKByCF15C2SbXfv8GzgjPj2JoMZb27UtR2/eQPfZmbjt1DkynyWYYFXxhVyGA8/wsZPHWThqb
4llWigs/2mkJ+kcHzQsAJ3PrAt25gD/MdZwhZdv0HotNQH/XoRm/syYkXLJAOd0kBd5mJi+Ois7F
HdNILPSCzzUbHlpYKhfncyPcnceD7iZhLn3UgTNdB53jnqDT1NclCMD3yJPMddiUuqZ4yunNIooC
Xwjf05aNHTUL/Zg9gq10d6Fo6wuSj3dNHR8Bvmebkg1+gum27W9WP8t3/kzOOxqmM4qaXV/81Fgd
g5ZS9O0lFCFTlhKshUfcZap35ejhbY7S5i4x7jUhNHV0PTlf+GsYPua43LC4wuRpOft5D2J6YZkS
3pie3udccc6msG3o1pumdsut4aQa7yYW+dFE9bHKz0sENRJF8W9YxF4U3fTdQx3e4tHheopTVA/p
mmyps4DWnl0H7UPmyIHpx+5RJ0pGV82ilP0UA2WwY179aaJzrhytYlwsztp6AkWaVaR7aoYpt1OP
utX5Q1yvwaESZXWJH2w9zMpvsCqzhsKQPN1jCC9O7li3z4FrcXfNuxyGBVdLH6qSfl3OxlSLUFwG
wWVNL81ai/dFQL81UXjFCkvCF8gtbvIuvsBySRNQoPJnipeYSikB6i/Y013OEXzsumDdfh6mXEpG
QEhFEizMGL7MNbEh1CBnj8DOzwD/7rahi4TXv8bpP4HFLKvkhHNVbf3lRyeKCZmv1Uc+dPMp99ev
4zhQ5eagpkyLGb6eXVWj34yUdU/09ekgHu8Lq2m8GVI0477dFyOVGj2bYTtO82WG6L0JuQEucctN
YPVuF/o8WSiinS0dXiyTl9tW1Hd6jZ4woFxxt+ILg3ESdvm9k7Tv0Mvyfdtny15R+PMWpA2KUa75
Jjl9tqEGUR2yrfQG3jywMUbkvY5MwGKIVDR7Vp7+LQEV/7hM/noTF2J+xWnbn6pqvYioUzgGWVHx
9nCHXea1w6UPnldUcFGG64WM4KZAtLd4S1pxTJbzVd5ARaFK6CotmlMWBlAMdPs20p4HY7F90p2N
LusFrECGs+aIuS+5oLiyOzaDTjjDAbZVRU1dcU3tW9Bfpj54R9zyp7Ht3Mse2Yzb5O3oFRPI7FEh
Wp1L4wEVQ6aP5HVXvK9svHYLJI5wUzT9o987wSlh+7qzvfM1g8ix400oTiE233vi6jnHQ498JCN5
qjhCQKyysnTBB6O4F406qmlKDDoo4hHwauq1cMUxmpEHwv3han40gw3BnNMtpPo9PSZnsxoGmia7
I9//w3ohlGf8w0OWfK94LdBX+vcqbfm1xYzmyIPmQDd98mZoa3lMIx58SQHuW2kwLyt+jOveBSjn
jueMfWNHet1WC3yBQYy2H46b3RrlJ81tb5ud8zVxw7tpTocDx/pXXAEAssVxyZ2rtS2uSVylmgdm
8Rb31a0KqjuzdOfelSNwPj5smf+oRL3t/K9zszzVRfCQlt9iLSlbrA5pHH9o/EWgwHAY7kIfyNvw
5g08XMduB+PwTg7+CWP/DksiCqxBb3QX7DKl3z9OyexemlrtUoGQkof2QhXpV+k6ZIhc9WjGrD9l
E+bqyPr3DdV79QhVYSSd0o+g1IFDsZE9NKqC+/S20G3CesAeJ11/lnN1R2qEUjHvyYmnt9aFWSmH
W+phoCqZ+543zDrluO9ZXO86f+32JLvsPiGrxZ42oAcEQC9GnZz9NXzfQIj0tsoAh5IxgTfLzyga
2y0d1h84aVFY8ujDKZHCu463S0SAhhJLNHnDZ43uODdEJjWi2YwljIzET4OLwiiPQh5K5Gr3HczS
uctVrHQMJPcmZPUjVU2diYM0Zmb5RBujz914GVDZcwPBmz9LmTb9njsswAG47inR5olty+AqGBCh
4qFnI1BjCMu4zhJGvNGL85Oo3Y0NQLkp+pp8Y38sAHAWz2ziOdvFfXbAGLalnkTu/dx2W//8ZYUG
KkoT8WeQS2oNEVEmJmfOlrfq3MdRFqN++w3mAEH5a0WWDaDKdzbXT5przK3jVj+ZzlqIEYH35lv/
AYokXxUBcYiYG+U8SS0eorHjreSNyZ3opkeTicchqY+Ww6BrCAuR2jgMAQBvyq38E9m/5nMZ0+Ip
rmDR5MVPfE1b6jkOydLXlKAw9diKBTbw2A9XZvoGvxeNCm0b32kkCT4r2jzymbqPdPWDqMK+kcLZ
NI52LwhDzvvzmhFAmefLnYW4dO0n3blISwZ746ZXDQIXHjAZPvUQc4h9lgt2rrwNv+FfZFfTTCVN
WUW2S1Me8GYJS35SUb/LqHhhpAeIIabZ3xDVrWjMtJS+lnD0EXnv3IXFEIt1Row0uxgbr70meObd
clMa9n1Tvg9J8ogznNCZza5DnvR9O8b7jIzik8oqc6VF1xLdLNmDEZLeiMZnQTIN8tNvWu+kMWRt
qH5zLghocvQKX3AcprQP4Kk6O6CdZ4ctmkEYkdQbxNV4lTclCeAQYcGjD5ONbWuf5gzIEzRt1HCC
f88OpBAaKQ3gllTzctCYFoP6zjDp2jg95BjvqRV14r1fsbbBTxN/RMC8cD17zbbjTD+uE9LOqIsO
ngt5qnRq6A2JG7wgiMUbI71PeDXxj4XPB4sNKFs1AcV9YYpznqmnUdrN3rOoxBehUopEg6imom5Y
yQ2jZlwwW4sXAkT0u0hyL1TW2e9eMpoDBNqrGscf5PlSxC+ETtr9CGx1i90pvPRXigGpmFn24Gzh
j+uRgja+qlcHsgWFSQYvzZxxJHmToNkupIB6UBPVtWiszinyBHVs/fIVqUdAaKHqjVe1Gu6KuF1o
NJnfs1VXoP5jdlSbmnTXDZTF5I6mQm9vq3A5LpyU+7511pty6OKdWFtzhN7lf8RT4x0G1U+XomAY
2EaSk7gyHusyS6jXKSm7GRUVeOeyZKQxc9nFsXMZj9yKvW59CUXpfp3Idm+DbpheV8btV6K6gva4
wW443QG4RrU+4SIctk2WV49s5rFwLqlxrxLDll1QQrO3YdLdVER4dvNAR5Vhb3l+H9lfo8/SzMSl
d2PBirOteZzjr1Wd0QnZ69cwbJpPkbGIoSvJ4UmegKp0qhqR1nyPEfKO04IVf0M4aNq0GPSOoTv7
18USJDT4Cnmf58G7iR2SlKNAM1xBL/d8zr4uXsvFJlD1NQbQ+ZhkrQUS7gQ3ZWaeC4uCbCcZXARk
jXm36vf+7DVKaJtcbNFdKip2Nl7HKL9YN7ryzp/IuYxfS9GWDwh984F1L6kB2tr9tPtVzz2jna/r
6wZEJ/YhM9+bUcR7DGVvY0A99CjT7LodSwoVMNhzHKXTVejy3C4mlll7XbK32jRr8eI2y3qLrQm4
ccas3zntdOQJsmbxjE3Vk7cTYj6u9MacxqBXe3blwSFueOS4Uxieznl/ShMzsZlIx7Fe7i8dwfcC
7Ke/HKUfXCRjqR78NF5ONQr8MXYwF25r2LVvnomXh0YU3iODWvAN7b+/nd0BjL4kBXlnEMw5iTL5
w0FcV6jnMJBbA50s0Q+gWTOqefL23vTiezrFO20uPPOYNf0Wx6rf198WnumXemWhR3W2PsVhZw5x
aGLGzqlwrmMTOA+Vh7MvLcvx1Zc8avGD1N95R1I+RigeO8KYXhMJ2EliGXh+gWvzwhdXsx9SnZfI
c2mfDcBQxdVzFSwcrAXNlMCVnyEZc11gAfaaaRG/kYzg3jJ55n2GFHaxJH7xYeUQMUolgmNntLPd
OqFuTssgdmUD1XDEUvyDBifeCPhKqUtIJ7Gy9BqWwd07WYOPLYl8esG1XyhCj2mPE8RPPQKVjiuO
ve1kuZWzdB5nhlrudaNN38iVwA3BOzu8p7PBfZm5c/NIi0RzX/I9HquGsXELWqmELCWncB/URtyB
T3Mvcl8bKOMRhTxczjNx482t/1Xlhb6dK7gBgHsl3piqkhm82ymZnoa5xqLn81fSzGfUrZuL6tVp
hbzQ1Ic+6q7jZipoar+w1IThM8tM8pxNPqMLW87wXuKA+Jmw8WMDUy48xCD5/xd1Z7LkNrJl2y/C
NcAdgANT9k30DUPSBCallOj7Hl9fC8r3qkRGVNByWHbNYqS8IEHA/fg5e6+97OuY7nFnReqogBlu
c9HSxS/LwFlxEBU/rARvkT5g9I2J49qxLhVri3ncagQ6xWEh58gUoVLs4V0fiGdQIe3rsY6PNvRm
bckR3v2B2uch9UrxmsecLdKsrI8C0+URfDcnBOixiiaZRdiPocB6heXIqdpIpnorPCjIATnYLZnF
qNlR5KPnIPTKjw9BSwCQTPLi1i+wf1htdxgiDkyRdmSe/1KR8WSWYkTcVyJTcQ4QVb3H1lPFzqT2
YtQIVLCtK07ujHoHt6pWozNtK/O2SHXEHwk7pCce+RZ7YTVfTMyv4WgSGI2psyUEA4rhMkK6YHdf
8G8uI2Xg4+7R2AHKDR1srHc+pevT6ChSri3S/qLJXcwTm5htPS9ltLTChC2mD5Eh6kFGWkwXoU04
xYn9WIzTSqSE/47Oi8kEIyy9btmjN0l+xTUbWmf2sK7tJ2uqgekPYbeF/0A3IsvZ68i67RyLYIKW
OQdtoHI62oFtw4MD4kvI+cbR/b96P/glGdXfmGG8s0ZibrCzoRQXYwdxPznRvYCTTGMRsT2CTdcZ
t9YQZlvS046ZTlRfGlhHR1p/kYdMTdeFRDoSgEwFry+T+ehpsic8AmOWyyjTf6FvJgo2D1OI/+ma
Gc6wNKJy3Kl+jlUt6HcIOpaBKTYUUfeEFCd0gqOYeBnIrk5moE8ge3ShW853iUMI0vuG7t46dWFy
OCil0XsipBDlcig88GQctH0sAFlHVK2/TglDphP0UwzqnrSEW5djfJj1+ERjeSSA+V6EdvvM2AiT
fym+55XJpIxnMjcMZjHWeJf7I+cTh5hbfeTJIMMqlL/q9lET44bQFZ8aBiiGTex3IvM1Hfhn8mjX
Dn5lARJjcP1vyiGovV1OJV4r5b5MICfbzgGk7MGzFcAzqWZVcZycDoZI4Lx6hfVUagaccIZCfaPd
SyG3bT4wD4OojPcfuQBiH2WvzXH4Zoc4OaJxMySKDT69i+C6BshR8SgcQBw9Ua3eEaJM4nhiR2uy
KL+WodUzdpvXdf+py9pyDu2WgLHFfhxzYtgdcO691WCcnaBHaNssgjUSVwZh7RxjFojDzD07/4mc
O9LXCmfVDTWBGsXTMK18Aq2w6IFrl6tcJ5mXQx4p5kw5FsT20uY2QT0G6drv1IF2DeKzSrEEVSDA
IGHvGr852G5OVpTuWVRM+WziY83ulqNDoq3KbmyQxqN8oPtI6Y/Iu0D9axLAAscFeVHGraEP1hxQ
SS1rrDmLplb2MmEYjHe5YIhHHlA3IKGlAfjQO8mmjhveNwshdMcIjz4EsqhyD4Lep+P+NEl9awPF
9+3vfe9w2Ks8NnT3p8qTrQRdvkjiX0VFloBvTs2tjn3msarHjqyRguW1REk2RI5/clNhrnKYCTvS
DjKeZ8JqOAt9T0TLqxPwhOfarZ2y6IEtWDhdt6rAwEy02drsEJSEH7jm16o6GQ7TdNe9RxGKCdvd
KFJvll0bbyb0OeiTpfnshTdu6KzyDopIT3KJXSCBMFZ9+VZAKwiN7xTooH6MslprtfMQky+/963h
mOMjWjC4J+2hM1fK0x9QA99GcGqhS+Q/SGG/5xSyR3P1Vg/VjT6+uaJ+ykqX/XLK1bqvKQtqGb/B
2dwGHFXQnjNwCVCiedUhbBs23UF71cRtqBXMNYZlpbdHwmeQfpHhwMRaEFhlpTdjnO210NllUACO
Ff9usLtd6o+bvNtq1Y1Jl4oSyDw4brb1IIR7nMi917IHkMl6oqZnA1JySVckdLcdXdGCSDOPqKCK
FsuAP9BLZ9k22Nf2GEFCAItBxbGgA7HwgooRxlNIPTrA7R8Z5YtJPtjWKwGrS0N8tcYfcf3KsIWj
HodBdoNa8mJNw7FqlpnC1uV8qcG/N4WxNOh2gEBZ2A2KCI2OGzKtOGNF4zT5Nmg1PrM8OcJaVIsi
dIcXhH4SYmcOGYdZzTIRzktHht8mG8STqdrxtqwrTiHCy5cTGKJBHdI4X5uivU844G3csIoPZsGk
geplpQWOccy9/qUokC5G2r4qEf3Tg+bHClwYRA65CoECqYjnZTXBAYbtSs6kziEUIMACo9IjblF7
baNfQnXfcLobbf8IQ+ob4SMhgXNVq25l2rzovenvnMYab2hmmcmjTJpfbED0PpAMLc2gvZmdfYso
ntfxZnTuvaghxKJ2i+UU0/Zg4WWe8cXzfWxvjPAfe/1VadldbMQLFDO8xYG072fu1J7pPw3c9hkd
17EhnUGVJRvHMBlEgPhfmgYPtOqtDZU107ruS1GMC9ey1QauKJErD1PFPiu2xICNu7of3I0jjX5t
DOolmNhoXIkRVb8vilMP116v05dYI7Gha1aimSGtunHoIxMIDPO1DFIQ26AY/UPY+/3OShxvQyM8
2mWTj20pqO07E7jFHsnwbahbtHKLVaAHTwVtXJosPk4sKIEpwWacZKyB/3Ye49Nv12VB9ktKR8nt
fRiomHJ1stsWdU2dNYPjbn0PQJvV7pJu9DmFeDMBO68eDVd9iUI/3Nd1Ga2gZ7j3mfK8Q4hWCHkQ
hagq1K1bpvs0zO+DYFPKlFmp4fwgFg9eucBuo09JubJE/wRgFyAMmscnvMiwaVVwNJ14LQNyBX2r
Xnd+xqmuyKJVnpt7UDX7rmzXBVFvS8LtT3SyX5oGDSQcq+mkURIuGCjg/XG7YVPiTEp7kqapNJy2
ufOpol9GO1Ps3WRBcZx7GiL3e9qbW0N0N73thFsI6G9jot3RW3gltnGnWcPOKJzHCb3oqtFbWljI
dUVnHabAeZTUeW3N8BYnCeI5JJlp2bymJVRHDBxLOTUQ780QJTAJC0jLGrG2zL4DSTX8jX7bgBzl
VDug4T+C0aNktNi8OoTU21YPkX9+V1P5qLBe04PgDdPH29A3Xx2Ojhr9+G0oKaN83KcbDvckepfW
Ph0EOiduz7Iqymev1yB4K2dKDnUTp1u3Dv5KHGZ7SNFwqx2Erz9PTrCHE8UwlOSmpT7yAEY5Qc8D
D7yHrNePbzQloeRmiOxAwme48LroQM/N2/R5N267ElYLkiUEsqbc5hNyPrvi34DltxE17sMcjNmU
TPqrnzoI9Xv7rtN1Sh0b6M58ZOkCD203unE4bjH5MM48gysf2XbxfhQiBLVS2tsy638VLT0LJOuk
D8TS2EwEHi4rKI5rn8SgOySx92HUN3s+WrCoiALdN1WRHvwS7lFQDC2ZqBjvZS3Vzjaabx5IsA0d
DNj7lQenvE43g2Y88z4+VGTkLGhsEWIqSYlHtsSwd6I15unx8MVOqCernnQT+AQlwdx69NNGv7xH
SlUdptyn0u9a8nryUWxCI9RWVowGMJzacFPZgHvm+KS9ZiPHc+cwxDwm8jOcky1w2bRLbXKblRwG
YE058gc9pBvbhuSdVr7+Mx7CNy2lwKuiaAu2DRyWRJtsV1q4apzii88MCcskuawO3aknZzCzNX2k
CCp9MuP/W+1WTphYCRjQV2mEuax2o+exrV5G5X1NWl3bmNXk3lAnFgv0DXywagKBQjzNkt76bc6J
OAS8dNR8rdpjFYle86lzwGcWFglBNLiBidJyHvUHdMvu3VQk97lNrnboNvnPhri43SAq/UaUvvtj
7GvtDZ3S8CXUs2lr5u1IIxTZtUrLb4aW2Zx9prvCDu7HQDxpnZi7tHwAJ5/y56GEvGYhMUsjSfEH
AnDlGu5PQs0gu5HppkRVLulLUwmFsYtmgfohpTjHMBaxjJiJg4xA9PaTH5oCJFzxarsUNxFR3RCR
vW5dQz3b+XDvXpqhCndQq+tXQbIXOtzwG1MV3KAQ3mAbDLfklD6PuYxIkQqLPYJ6a4nb77YFvbbz
VAh5okg3dKXWDObkOm2ydB80kC0q2Yf7PIg2uZcCFY6q29xLqvueqHbPqpM1WghWtHoi46sPqCTa
ogasXUDd1m+Qwn5vaCcEmBW0Olg1uCd4Knl7AnMayDFppSRr3nqukY1vc8IAdqII5T+E2H8lx/q/
BoNRkID/d53VJozOQDDzv/7/IGLl/EdIlLOOAkzyjzkK5Op/Zg4v8BcFINeZIQD/jwGD+eA/JlgW
xzWZvCkd3PB/66s0YSCwgj4AUtNiPI4+6t+wBmaczB/yKvRZJkgpfNIKyYZAtcWH/hMHXDpJ2Fii
Nk9wuMYD8DUG2JnMQ3wMg7vP6sq6D2Q23ceMAleokds77DMM3ehFL/HaTH/RS0xf/rhvH0BjDCAL
lx/KQokGOceVNilBF9QYUinpn/eaOmEvlHuUmA1IuCg/mhOO4s7lUQW2nW2QLThrevZzG5qUMI+t
6v7zT3KOlfl9d+giWYpfCByEgrhzdne8idDlzG2Nk5eBNGFKUq/icaqvkF9nh9zF92XEJ6QBjgQi
s2ld8B7GxCYIiJ3xpHn0fkxLYtBO9YmurLI5OjTOdrCboynciajnqf8FMyogR8tSzC/jGSlZJRvm
vS2+Wz9bwTH0GZt73i7rCCFs4KevvLQbjsRWDJu4KM2NgXD1NW0KWoJ1Grlohgl98SX5KZ/fP3HJ
THbgYjiwj3SBZcgEhnR+Ay28/WkHiPakZdmxaNnRwuouN8IbAhTpKWQ7g+QYeySvMs+XZUDsPUdT
s8VpMZS7wG/Xpk6ykcTXmnGcSPNNFKndkHfPjYXJW/O2NDmWtnb7+cd+/7PPnxr2Nw6/Gedx8akF
+TGybxrnhCy83Gk0fDmWl/WVm/PhVcjFMpnvKRyQF8yilMQ6KsfMOY1WaxFzgNJ5rNWw+fy7GB/8
BOBMpJQ28fSObV5cxoevF4hEBG/k9YSP8D1tOKnF0HXIdZKaZoBZ6hvpROFprAryY13RV7eU0XSG
7dikfGgqRgprnM4odqcJAdk6t00adZ9/zg/uBnjB2RBqmaCCf+tA/9B5xgnWIokf4hQRsLx2taZZ
iBFEx+dX+ehV4zk0ueG6aeFJvXijGSjqEPM17+Rwttp1eVgcmWWhySHbbRkZOOLIs6nXUVTUW/Rt
DGiaUjy7ZZx9tUQIejCzIKBWQYiQJvsZBrW764dsesD6xckg6BoUhba8cYkA2CAOmVZRYZMK16bA
guJGf0zHaTgI5gb/MH7+V5j87w/+PzrZeanCzgXQZkZrG7xuF2tIloZCEODunXQv6Q9k1hsUd+MP
tqF4i6wIYmSeMKCji7+Iyri6RWZZwgtIzCctmlEzuLjp+VI6f37D5/3j7GMp3n7LFjBtDNZQiPln
Kyg6K9OBM+a/YZj0aamj/0w0XR6x1+XHsZK0hKEI3NZEaK0+vzJ75PsrE0WvhEk5aZkXV27gEthh
gL4jddKbDOXxs9KiX1XmafsmQv32+dXeLeF8T9txDZttlA3dvnjLgL3GUna8ZW7CONzN1bRqe9JZ
SGeuV0WJKEOEpbyycSCzvvyKtuGgtwbfTgEh51vwxzvj51Qcbu46J8+wrTuwOsRjSOLZBJPnLwrx
xRr52ptsIUlbuPGuvLHvFhZlMPw38XQKhfvbmm/JH1ePmE9BiS1Yv/wOs5mdfAv0PFsmY9xfubnm
B3fXdhGnK9zbDJZmKfqflyrxiltYdd2T1hElO+u7bDJ2jP4Hh/pgR0FPW8VRO6Mvfzi4XR+RS++m
arBWrq/+7vS0RDFl5w8yFN9aKC07rTS/UlypzaQJOMUYzFZkf2mbBDVkbBLfjYS4JJOZY2VkW2KV
EyaPzkW+TfqorwuXIfo4CnNttJo6EsEVrkecMMfJ0DGtIRimHfZQJm61z1PAKz2The8jsLNlo1vN
Pq96fzPUuOFcZsFLkt2IHjOI+frXT6Sy2LxMSSUp1O/K74+fp1bWILtiUCf0vO5GdEm5TlOgcFBP
J2LMHI7NgGKvXPSDJ1IB1HJ40dlz8PWf/1A0Y/VCEv50kjK3bwYyAVeGgv6AZ3uAKz4StjmVxQrn
P5HdZd9eeSE+eOcxMTiUUBgFDPm7HPnjO6M5H2WTMEjXAsaKbSqah052O0mGDHKvtt1/fot/g7gu
VjdHzFUChAr+/qbf/3G9KowBkKNpOtnhlIEaRKAoQ6mv6OvnCxFY/SZWFYCTGRsTdyB+0VFcY+y/
r5YVKyuJq9TLytaVdVGtkO/Y4w/KtROGHBREjSKerTDKbVylw2LOHTuIKZE34POQggyNu2mDPNjV
ehncfX47Prr7mBIZsvE+Ygq5+PHDuDMxVRUKzLSRbE3q04Ub5fkdaoqnZtKN9eeX+2BRcHi6JXue
LsEGXOx40dibhHpJ51SF5B6RAu9tIjBXN/i37S2JjeKud+2fn1/zXZXC1zI5j7Gj6axGl8VUn/QV
ru/eOdV6QCRbmH0HIO9c2bneH8qwXrGXCDZOQ+exuty6VOemMVlhb7mGv5VmTrduYjnu+962n2Zy
2c6Q7nDw05JNDRPzNjCEdqBJ39ylZWuuO60vrpyEPnjK2EcttklzPrFyXDx/s8EeM7nKa+qLdk5S
M8buJuoY+Bt4anc013VGKhI5WVgSKxs6/aHujX5bzprgz3+Cjz4JjiDecMAiFHCXdXOeg6j3QfO+
qUzCL8Iuu0Px0d1zgPW+Ifbt1uGgsm1ume7OIm0Q2Tb67TILmu3nn+R9bYMmmcrLgiTIQ+HMi+Ef
b380SLDMiKNJzIsIhByb2HgpMSWGnFYD2pJz1degT/eDtwZFjbyyK/4OnDlffUxOpTBN5iyP+QB5
fn0Us6XPSLB782L89Eju5Botm49Eq8bNF4T9rte87q0ME4fG55RtS88tnx0jc94Ymw83RJXW3yzb
Le5jU/jP2BZQFc/h7ATqdqsuo6EZ1k69wpKh0T711AKjTLUrEzEtY+AR24gQN9RsQINgYcAqMWL7
yn7yfkkxcZFhNKMNMr8SF1/RIGluxC+RvpWkq67IYxBbMlBhfJdut60HMVy5p+/fb07XVKvQZBUn
8Xfn1QpdB7MEftK0gxNOvuRWaoF5ZZt6fyZTVGYCJA18X46X6uJlAq6UJZMr8zcmeExmS+sgUnTr
PYO6tZyzjstpANkgMu2eOAd/5vH/7EOh/0WmebgH+5hsMuzkJ2FJ78pne1/VcUxXYm4+cQR6V2rl
aaI1+IXjNxEyc8sY963yKpePeqEVV272+/fHJBFGzacCrqYu94tKYjIXmETfpjHLHvoqL360Y8Sw
P0WUFtRO+GiIpmVKipTn8zf3gzXEVPOZSfLizNvmRUHZo9qcu6PJG3N/8exbLBBSDbDfGxulKo6j
H1AcJdAtRfPZY1ChHK1a+jUOmM8/yfsHfD6xQS5WrCXkWM0P5B9rSNkD/+lMK3vTDKRapNKmzN5B
U2SIEoEsZldu+fuGDAsgbAPKM3PuOuoXm6YlUqwNIs3eEDcNb3C/IjztOmIyCdMdtlL3WM6IuW4G
rMiqRl2tBw/Ya8K9GpKJebHF6SbghJyBVjmExUBhE/XIi5PQv60d0aKksK2thaltFaWevnDHdjhK
7MOPRYmV5fO7974EYBHnzgFwd/GGXp7msZnonpHWAQP/PnmpsVJvdNNH7lFWjNYFsAAmns6VUKMP
qj46B4DZJLeRv+7FPUwR2oeBl0Rv7JXxg5cwEcu9Tt9G1jfH/lHpWbVOtWg8RgBU7qJMlVeemfeL
FPM8GoV4rX43gS8eXqaBeu9GafLG9kjG71jUaNvxun1+b98vBFzF4q2kIwO4+/L8PJIiPtmlivFH
MKMrg6E7xlGhtsK0qytb+oeXonDVXSn4NfWLwrEKbKiCbZK8JTlyiFphs5ORfI0YCl+50gellc35
HO28wfJL0S7P3zc31BDpjnH61vu+2hj0BzY4OmukXrIHUq7Z27Zuv2iqcPCsjA3uHGLrjLYP1pUN
JYaZeL/5/D6//zVtQdoDhzRDUlvZ8yr5xwoA9gYWbJTyibza3ab08cDsadcO6+/fFMgG5D0Ytmvx
9cXFLYada4yF0advHWr4m06RIFE4Q4byIEAra7YW5FxUN59/tXeLmyMVAwyXyZ3DDFpdXLTioUoY
d49vTIJ/tVYVbFoH73URTXIdV/BXP7/c+xeT60kLqCBHQNINLocZGDUcqJ359NamSbgebLdb01al
D+6XGZAs34AT0WjLQJLxREytT4vGTK+cCd/9nPiuWM15M6HOEaR+8XOKuTZ1PFO89UpEGBk7xD/E
VF15Od9tncxtmIPSPQZRDab6ovSkH1RmuiaLt06wNKPVsUCfjv0q98x2ram2XzMH9HYiHJ4/v8fn
PymVJqMn7i1hi3MzGVb6+dOKRqavWsetX33LvjHa6LGG0YXc0jiFWfr359e62Kz+uZijG/haFT8q
Es/zi40mzn7i2NvXdLLwTSgILEjnqnhLqCdyuNwdtzCw7VUJOWDtVoZ576eY9kA5W/scmdDGnKps
q0ceUOkMF5ARdPU2TptqmcJIZbaQGTdUdx5V75itOEhFWycbHeJga4tgtXq4snOY887wPxU7X8iR
lFVs8/RITP5erD4hL6A2eVN7GgstPaQagTg+D8utl2DWA3kk4FUj15VaSZPdp28ihax3XciQhIgQ
dSKvIUSWYhbrzEHW79izOTTN4pOukmzbln11x7PtHJLBchgC9zFcPhWsnbJUqwkh1SJSmPCYavyN
gGVAG+HJN0FE/ZJuefQXqCFoIyRCQT4B4HMwzcY7On5F8HtgGdD9ddw+JZhC26DT+Plvff7a/HNn
LIupJmO/uWl1sVQkTW+MOGrbU19HwTqyG+SePZf6/CoXhfd8GUo+nlwO1zqjHXmxdZPSk7qN6ekn
8EqC7z+6yLMycwXSrPsyjXGHwCu0NmU1GzZDhMQ8GeFWG8AFCA4jN/B/cNZhh1mNaHiufLr394As
HIaxPBe8wHTRzh93x9OqkVhCPpwLktc0BgNRQ+te2wLfvcLcAybRMDUYCFEEX9zqLApAUrSWfnJ6
v511m2pldnhxMHQn90yw+a4GpOO1lA3Szbwrv+lCc0igGVsSoHWIkRYufq9w4BS3VnzH4KG/cifm
5ev8PaGXNvcbLIP8WCrj8zsBo6rTQ0czTnFkWcDEDGepAdDknqCztWDY77zSCrat5v90al6Tz5+S
83Jkfkjoc/Akmhbz8HkadX71wsNIn9u+OCXOEB1aNTSL0KdrmQb4fD+/1PvfYh7i07ZjVdUNzkDn
l/JA1sN1z+SJk0W6MVsCTSlqiXYrhH+bUqNfubGzquDyznKepqST/KWbc3FBXDXDwL4vadp75tcx
NeVer2Rx7xoQhSxaCqtoRO3KpF/uNY3gU1Gl3mZq4/ghjqth8e+/Pg0GEi/nbBh2zPOvHwCMCLk5
8hT2xbiiJW6hgIKvCNPIXGUtaYafX++DX5YnnoY4ZhH+585v4B+1liCF2oeYLU8s8N6RKpFnKB+M
O1Pp6bU7fb5F/36KxDyU01lwJLXdxWtmecBJupZnGKEfyn66xCuYF49279tr4vbUXaAX+psOYWYj
gXPuSrcSv6EAdG2qF2iFzA5/SAypTrfWLFAlwWBc25A+/Iy8Y4B+UIGgRjm/H3aSBsXkmcapx/r1
ZMpsuO3h6qzHAlIARuNsk0Y5VoNuih4+/yXmO33xhrMK21hmyLplsnPxS2icnwA0ugZrnRCbPgaK
WjlTtf/XV6GboVMVGqRo0Ck+/36Wmsx4CjXz5DSBAdybbmodJPGVn/qD78LjO8s3mCzbjNzOr6KG
IIK+m1inWrBNmnn2UpndtabwB4+uSfUOn0vSCqMldn4RQyPo0+lH62Rgl9n7uubjFMqzI2xV/fHf
3zXHRHZjGyxMhESfX2qMUQrJiUs1WeCti4zhZSbT9sqO/8GzRwOX34Wnj/Hl5diCg1hgt9VgnkIK
ne3kK5hKOWZ/9JHxccyL4SbXmV3LytWv/F7G73Xl4unDweBQntNdROtx8dzjpSH+iXz2k9EObrDW
PW301lHaEDaf8NSjjs4ImdSMIjqGYRe9Vlivn2hjlQc7DZ2/qIvLW+I43Dcj8HFaAST0vmskATz6
0iruG+B4aKUztWlMnSl7VKLsW2ZkX/9Ix4A8EN3S4+8TNSchTyPZEksR23QJmN8WN+4Ea1iWXcQm
0BPXsYgKp/puWJJ+pBZazjHDPrV2CFRasAZxOB1br0DFB1OoWrhACv/yQg9veNmRDYWBF5uPbzWj
vAmCUCwJf+jCVWK1BYBFVdvlEYwbumekmfp3U3bqp2Y2BQly09DvMPtpDUnCUI1WfhDXz6PZhM/S
JImCqV7uPXiyvg3yOCeYTo6Zvq8aU/0F25tpTFjU/ZqCsQ+30eTTP46MmgTd2MujIyTJ3l14bthN
UOOM5iYuUWovSjrnWGwJboexxWO5aCvhbIIsNJADjZJaGWZcTc5yMsh6VeYyuSupxLYFTtuZb4G/
hRhPq3prID/gkWImHmz6smc7tQYv+z6l6IUaZmX+PusF988D8vSzI/oxWlDWsfjWmX2HSRVxR1K0
mFDhWEPhwpUZSdpagHMAOgd6uBMEeT133H5c1nHWnfC023+7baJBY4ny+/mcsmdVNVJcOln1k6AW
3Fmw/SASD6hR9UVte+2rAICcrTicNK9FSdrKtjGa9oszONaO3E8LO5Ks1M84SKYbOdRY0ItCoew3
wD8DumqymLI9HIO7EiRauWg1q0zQtnvT3uwmnCSM/seHKm22ahxMsRujGiiB2XoSNfZQjV+6UoMw
pKe+cQD2kKM9zq0GmULkD9jAQB19FTyPHJaNBipraljlUmlz8m+KNuZvwrbprhlhQoylDrzxzSmq
+AlpND7CKgrNm8bXAcR0Y6SIzLIH5140hbfUDTUTaVOJ08Xp7I3fZCiX6WXXnNimKf/785XsvOvx
ew9mp0ccwCgN991vXcEf+702dVpHTxNhHXvLKzgRBG9wQ/G3DTz8wGs9f91mZrj5/LIXKff/XJeZ
sEHrA64XFd75CppgphgCz/JOttNbt6BsyzeYhiJedFb1d1lhLvdyss59pnqrom/LVZeYHhxF0lwc
K8zWwimQJaA/3/FKOoc4l+GVnfHyzjBYZBVXjDFNyDq0+s8/YVt5QuZZ3JxIvQ7vYh/RMO4+tTQR
xy/d2DSeKEeudZ8/uqjFhkwPga4ivb7zi+rUZQ5WiI5qF4BwJJQ+k24m2NQkpm1Ul/38/He4rK7n
L0mPkIHl/CNYl+KjrsAtPGhld/Kmcls5nOyhI/sooYwKesK1ZrS4PN1zufngNg8maYLSZjz/eqWZ
2aPsrO7UT12/Ab/frBL0rfcBiYG7iJ1hWVtw5SVOqFWTRt4u4Iy39CoJZr2IyhVkTHupgsRd88HL
dcbccanlabQOwqgGd6PGFQHU45Xd8IMfBQXDXL38nrBdahjMpK7dwAr7UzzDEQnfdR6MQBi87Jmx
E2XrrTFpX1P7ffDLQI6Uih4sZy2k0ee3ivZLnzRYM04uIMPd6GjaDhYG7pKq7FdR06VXCv8Prjer
Cqk4Ofwa4C7Pr9cRE1bLoB5Ovm8/4c8tGYj6AMsK9+CbY3XlavOn/7O84EEggtKhCzWf4tEnnF8t
JSC8p001nOpKa8E2B/7SJibqyg/3wXfi+9BMonqnC/i72fTH4tbB5+rjoRxOWVNiqrbG9NBgS2A7
aI4c0a+9vB9eTvFbuQA5EbpdPN2Ua4QchGI4TbDElohOhrWFLHo/asVPGk/5lfLwg3tIkwxxDVUa
3b9LPWM+dDCvpmw89UTybBAt5xs4Ccbrv14h2B2Uy0KNrozvdv5LESTnAK63xpPeWN/hJDy4ovvl
j8MvNWAF+fxaFxJN8KUMOExbshwxYgbOc3Ea8QMHJDYCklOqgEeIGAJpR1bXuovgkIyqCHY9FddC
c7pw33XYNrxMDhh1M580r5CMON3Cx06N8PnnujxZ0HBzWa1oJSrKcLTC5/fADRPovKPRnjRMQJvC
iSRx0bqz04kgu/Kjvms/zNdSrJKos3RCYS/fQwZ0gLLJ4Tq1lODwTUftpQy86KYv7GJNlBK6BTmg
CXU7f6m7xngYzLrYeriB9g2V+Pbzb/7xx2FdoGXPUIiB6PlXT4wcyaIZdPQDtHI/CbZe1Br9XRpA
JB0nek91lwOdBqEHb4F8AqLiy1VrZPUubLP+in7qIsV2fkC4O5Yl5yd+Lh4uVqkCM7CviEuAp9lP
R73DcmENlLIumoSVLYh4hC5FQ3s220E27O6G0HO3pRNRy469jnevWis8Z1uXce7S0WJxX0+Js7YK
S7tr6yw5THDXNwkJukukgMOqDcihaZK8v6IWmj/o+QIo54WdlsL8fbBPnN/X1k27TkMWehIJUXR5
7koc/hyxCFAhSCNwvWXCHOFoRubp819UfvQwY9SY1yn2FvqB51fWO1mxQ+fdiaWjWHGum16QqVIe
D0p/Ji+OeJHKtDa9VZITJYZ4O6bu1zCCpdFORfGWQxpZa5SES9PXcXWGsDHc2CB9sWfw7UhNw50A
SVSzzHrVVoG5gawKM9CGUQYnL38l+mJm70nB+CnE5BVULZRYSfmvgmld2Ga/bKoxedCEIH0XJvmV
uu79smmizhJM9xmESUjM598/DhoEtH04nizi4TeTzHsOnqF15fd9f5dnJDQN0tm6QI11cZWxIk0y
De3pRGgMxsOqU4SDutm+bHrtypLxwRcS9EhJL6dWpYS/WJ1IXeXE3Oj6qUXZSbQXJK3ESb0re+lH
X8iiGp7l2yzP1rz5/bGX+oxoOYnHxgn1C+xWzFBAel2AbUa7/vwJfb+NophGj6tsfijGaBfveCxV
xfyjpPveGTsdE+oSLjxIFesA/dq8cvPev4cMug3UYWgyafC9W9rp7IJzquUptgHqav6oL9PRrm51
g/6e10T6jgip/C3RCXP7118TbR6qarSSjNkvb+iE+54zfCBPmMTVS+2bULh0/acWuu0KHnl/ZSX/
4PejKEF6PAeNzWeu89+vNjOnKfxRnvRUN1Z6Fapt6NRAcjS7ff38m/FE8H92vrqZlF1Y70yeCrpk
Fz+hYQ8+yZ6eOgWOf6xhFjpr0iH8myanWYVDxFQvQ4QFEyqe5jwbZqAjpLKb0llOvZ0dXKK5/47x
+JbLtiEgiyBCdFz0B5wEqNqQZwHnej36SrvWf60Ulo1dbRrVHHfK+XUJ0q2gN57O+SoVUMhFkw0E
yBLs0APQsbM+WpNko01soqYcQVm25kH1sXpCC8neJQp3UTNpPDVNiGYR7jTdXkpVROrarqhV/oS5
H6+sCAML80rZPRU9sOKl33PjF4K+VL2yp0B8sXNDDqiCRuNLYJZPvTXE0ElFA3agS7Xka2TG5ArB
L6It47OVJqu8HlHVFyGfzR9qbS9cXeJDTRqMu4XiONzqzSOh3CVBR+7YiZ3JFvZCMqL1k5m09tAP
4L2Wjiq813GMXZfzu94FyxL11kEvc8opyJQepbCeqoVVVaj0K+T+7jKgp2Ww5SRgh8rcLZgyhBYZ
qkZMy3UZ2/3w+F/cncmS3EiSbX+lpfcowTyIvNrA4UN4zDPJDYRkMgzzDJgBX/8OWNnVDCebLuzd
e8uUJGkOwAY11avnzu1q1OssabPmcER+CWLbQNsIBdEYZ+0LuwMJOBrDGvZTDKuMfGHfNxtX9iEu
TOBsAjMrP6EWIhez5j2dDaQ17WOFHvQJHA2mCq6bYnFccHKiD+qW/pn0rUQLj5DqUdeVuBw0Uey7
WQyPve4vnwxPk1jXJJXR8JLsjqSbLRd376P7zDYF6hTQkT02W8/VAoLpNg4EYFYJNPYW1UX6Z508
a3DCrA8QVgRon6gXnMRKBrnnhp6a5QUvm83guc2hynN/B4VM282ss5DClRF5enZmaf98ADhk71eJ
LX1NOjf590sbFlBdqEQLXlqF+HTWwUR11tluiZ+35bULlsTrWhFF53aypht7ibWpBoNCeDYc7cCF
dLMSwnynTbalY5+LhH/esBiP+JfGz/UCZ58cOLKOEy/1J+2l8RExx3WqQvxubnraDnfn9quftiuG
otxFC1SwHgUnQxkx7aKq87SXtIeSkQTGsjXIaOJRNlDaaS3YQdnqcQ2D+Hawh+pNNAIvL0eCXHEb
7Vyj2hobvN8915+DjzriOeqrp5UfKn0jYYKpvXSLO0e4GKd3cGPmIw0CXthacbtj6SeYqwnn2LkN
SU5m92ZYoEj9/sX8amKhAuUU5pZJ3eYkiDEqLU9xhROvUtNWUsZCojIe4zOj/OJDcwZz6UEKRFvE
aWMYWeould7gvphJQsePVayGzqa5d5tBHf74gVzXA6Fm0IBDA/VJqBQ77qzV8Ri8ZMVoX5gCR+km
QYH++1FOVFbrRoBIY9UQoJ+jurm2tP8YK8GRywHc0uODjReWcWMKKm/1w2YLnrdmQOHCxTBxuwgJ
nqNenAiiv3Z35kf8YhahpXEgYhPtUhc72Y2yFnSpJbrkNU6gNu/xXI6vuOXM5a5MbfwCuJlwTJpx
iZlYMDbPGCXi5MEq8J/NQKNf5Pe/Z92ETiY1qi96UOjbx0flNOxuc0i9cVLT5uh1i7mh4wqun7k0
Th0lWpxa26YYB/3YQ68Qfzw0RTrOcp9UIjef02Z5YfpKgf7xXzQDC8aUmtUG3XqAA2/5Me+tb6q2
te3vn3bNirx/WvgD+LbSeIh6mdbi9zMg00bdXdZ+9VZhk1EgDF7bHPr2JbELvIsF1okWJQTIHRvX
SU1IJRVSsTOx7c/Ll4ZmlIzoYJEzIth4/yOwnArSFJHXSwZzObIHsKq2RivC7x/1F0mb98OcZIgW
F+FJVjJMizfiFXU6jO/ZOi691jTuPK0sbnPld89lgSrWnCC1cWPBWiBPE1ytXFoBx7m9ndvMP3MF
O1GyrsuQhcjRSNEZJhAdYO+ff+xjAzCMrr1oplvv+GPFta1TfSmTpMGAYwm2gOWrKE1LAJ1iLEjo
LuqTZraK7uQMAJOQ4szl81cvi7T3us+h+dSpib//TV0bxIuY1NrvYsl9Tn8KPvDEuRqUiE0/Y+2U
V8a0H3z5DT1xcNvY0o2IE9nzlb06qwO3GwJf/vHGyP3texWIMzdg83r/s+pYmC4VJspAkyUh8LUl
prGdPLMqvuf3T5YFN8c1WOFigMjk5EDB82FyVdrQVKCV2ZPWLtqbmZrNDCATtwIU80aGr8TAeTta
eNhmcTXuMfUaBRA6K8No1u6Du4By772GWsSL+ga2lpEpPd0OsfLOZJt+9XNBD/BiaHYhW+2c7ONG
EntuhWnpK36n/s2yUJ7T5lzcsLvDVlgQyFie1j/0OL8dnZmAIZmn8mjrAMZz1+53das3e92lq9kZ
AREFSzqNoUKocGah/2pWkXOGA0I1TXcRhL7/fLNHqisxlf8CeBSL3KJ0yYea7Y1Nk/0XoeLpr0R1
9sdaFEPUGwOxu9MrVKC0Pq70DNp3nXplnK6B9+93h5+jRjZchFSUrUh3eT91YC3ZqNmAUmi9BAI/
lctHhDQWbC0NzFgdJGfm8U+CWPQyBoHc92yta/P13r+JVLPaJBiX+KXRoVTlZidWmhn8a5m623YE
pp/VZQzaeV72vQCtPRaxuEU7IOljdv295VVyo4wOittE22BfJcmxJCPx0OLiExZEMc8T7Pi9E0gd
VYTOvyz8bBt4o7YRoixefv/6ft7CKZdZPgovpO9UaE/21mZKah2oSv6KE3cMOzPxjwa87t8Psr6T
96tyFXsRb3oo0YlcTt6ZjcOj0qSevyYwzsJElE5E7nOMOsOfz4XaPx+MCIAojTAV2AgQ4r7/PmYG
c0sTcQ7JMsFycNTNSMN96Kora3ByrI+DRlx1VTfwfDULMwovVhNpxdEIE7awrVhK95beS2Prly7+
4iIT294K4r1DiexR6MvZzvpfzGBy/kjUAsS3yPRP1hbpW2xAqiV7JXTEwaeN0+JDqVRrwq+egNAi
OWlv0Vc0r87IcYxDcA5Kr+sVIhl7Hmn3sZtdo+rkSsJQf3KkB0OtcrLygb1EkQV1lvwFUltwL8sm
v9YUe1G4zCQutpXZJA90Wug09Oe4cofmaMVXWRDjd23UAyQc0ffpZ3KcMKjhBjJNBhLvBu8YcFyZ
qo3HP3H08wovACoG5WNn+0CrDQhZAMQHBaY36E0aqVjAGC6wPQ+3FVT8jzrcb+Q2xYClxu8n269e
J2EYZwDC0TUYfz8BeljKBUdj9upURrILnLKLGjJTX2ReJ1vGzv58A6Ko6QGKIvuySsvfj6fFJjUx
UN60ArluZLUNbuOrc6Vtd8HWnJU6cxn/RfBPWXMtAtJmwQ50qmCvFfzSxsgGeB49HljJ7AevyejN
T5OcknbrUfS/ps2fTuCyKDRkP3oK0Weqilg7E/euJoMnCzsgwQ3qhNI+VYbgZGHzLzrB0GrTK8mV
7qKydfup9vFnaSSWfbQTHYlBnDv6B3SAweJri7PvVRqgYdfHrrtYDEds9ZmlFihDEjfX/Z7UaLbN
5PKJm095hin00zaEyJEjAkUC9zPDWZFeP96aMHXAIyYbICNgv+OlpLjAAsry76j4/2uu2rol/89c
tagu0yr9+rn6j4dvzfilSL/+aGW5/t2/KWuu/w+ID1guA9H6F1Ltv1hrmmf+A3ED4TJ0CKAY/IF/
w9aM4B9MZ1JLqEMN1u0KUenrcUj++Z+G9w+Ev5yLNMGhH2Fd/wlqDSjKuwm7Zs3QhrB4AuprXBFP
EzGNVpj09hZy6wxkoC6zsdNhBg+uWnY4fGVPZo4xytbnQBf7Je4z7IO9AZ/HERe9y97QazOytFzU
x94pZv5goAP8NBS3LGzM08/LaNKxuxS19Re21k0Z5TZAoLBp7PGZDiQXgRtmEMAiB4H9eN2mHUZ+
aq7dqPA6/znFr6EA5Fl182YaLGD9sKnwfei9jA258mYMGIHx+/l1VeAAHXaTDHA5GL0Y1mNmzwKp
cuZpG1K5+g1sFvXk5WwRGwMdNKnWUmnARRdu4du49qZvwQgeght7pZ46HSPsA6a8VLsb27WnmzbB
Cw4npJ70j4ZL7pckCOK/siopRkqgA6jqyZSkSQWp2OsKF5oAs6J6vJbBFIzHDAszdJFNDyiu7MhN
4EuymFB2pcQIqhT9zAEjsPDbDYafljekzgeJMfdkIbrSR7jTBuX/ABDe2N3htS5kJIcl+2yoijSu
5/I3N51dqX5Lhaw2QN/EGt7qADdpwFLDmHxKhkq/1WJXb8J08UH5o6qhF1TO8Fj3fSq71750pp6k
cTUYyLtTvw0ObdPkT2agcnszpUF5BR+f5rE4VeV17E36Z+n52a2XO96XvBI2MGj6GPWNqkepQkNk
toEUdM5uCzsYXhocUfAJbHwdFLCi4BwlsWZ9WTyFW3uP2+mzIMEn8UXAEis03A7EKK4KNSJpbdHS
zVz35kQ92WyWHQQxx7vPvKAG+jktk7NfNNKGtAclCQzUXEL/r13PLfEAN3pwUoWH84bpxNeNMxF9
203nffOLZilu2MjNhwFDLf8qsyfTPTSjZea0Ji1+S+kjzktq7aoQuwLrtPKyRhsiLypUh+1mMimK
R3RP9QT5g2oEGXAxp+hK2yGlcbqFRK3jzaBFI4YXZL5yqwAP1/r2te2WGX6bQ7/w3TTfsfaKbbrc
5elcQ52t+/GhNxJvDPvYk18NRJ84JYNZtUPA+cl0VQ1B+zEzB+zqEuoJaoNzVcMmbna+s9HyabkY
7b43N6MrdS/qXGsyosGo4nSDJ0YbRH6X1zB1FyKjttJEsKFFkJz+jHeF/3F0tNjfGu5MEZ8SivY6
9F1ShL2jyJBi08rRVHoOvTpSfw0mSXSPRVPl8cXJSrOsYmZris+c5Sscbeq2wgcg0/GOrrJ0xlOx
m754VT7daUqB5p2n2cJ1oS/LN2LSKdgg9s7wp0Ud8yiH8tscdx0YQXfBAmFJcwC74BYBxqb43LOB
Ivwp6C3DJiIR/ddh0n0c5IvFv2owfAkApLYsG/AJ6gkHaOfGtpAlhHMVtEZEJrbceSg/s80iZq/d
9nUjLsqCp42MYTDxpCNiK6O6yfEgLTOtqSOTPBo2S1zpmk1JgQBAOHENPpp2QVMaFyGc6mtsBa47
fTIaHFWc3mUaBe6Ec1uKOemCH7x1aQqcMvHA1b+Sxxk/Vx3SvK0jE6Dqvl3Ydji7y2jsVeplz4Dt
qn5jVo7x6DAJmxtXJqhCdOGMryS9LBjxAy3Tm47gCi8JbodYgkxM3VDaCTaavi0F1nJ8AiNyhBBf
SAva1/qQO5JUqWnhVznlQUkBzMUq3q+1WuzsKTDrnT9a+bnayUm49r1QgzgMgRh9FtxMTos2Zqcn
IzB8XHkRWw0hXxd/Dn1gmo7jkl0nmU6kbGbxJ5njmGEslY8bD1ry3Q8n9t2/blv/Qc3xrk6rof/n
f76/6P39M1ZVJErclVV0kpm2UmWlS0FX6jKigaaoyqsraGn5/SjvQ6x1FNRLdNCtetb1nF///w9F
/KS3Wtm6Vrt169I4gp2bPjpN1j+3aWUTVPw7BPnFA72PPdehfDIRf7fgYwR2EndXVUzDVJE2WAOP
OO5OgI/6bW5IvnIwNL5x1YH/CqKkNNskBAulj5s+q7Gw/f4z/ijau06/dnVfvw3/Z/1rX2sY8ykI
w++u2//9X/+vsXZXeeG/P0j0efj8H98qClDzzefy2z//EzB3M7wLA/nj/woDLRdDcyoCaAdX/REF
iv+KAk2Au1QMVuoHFwcKb8yPv4m7lvEPLu2Eh3C8aDfEyPrfQSC83YDMPlkKXMiJEPlhf2BovmYa
/zsZQRDJv8HsJGdLpEmpca0j/DBF8cFDe4z/wQZVI6x061DW2NIyR7K2CZHi7tr06YcX84uZ+n7p
/T0iF1I67FC+AgF9P2JTJn7SLZ7Y5J5/aen1vuRc+v0QJzex/xoDJgYxNtnt76CiH54KZdqAaSXO
H02UXVCiL7AVfwPsf0jDWxV+40nBB33twmOzCS7OjL1uHSdv1IfnyTdbxUF8oPfPNxdGUwB1hLTY
fU362yIGqO82l+gJQ7j9ka3flFhDlPPbn45L+el79RbIB/f805t3Oo5zkmOfsakGa21r2WudgRWP
f+laW8cSW5U192aBW5j76fcjr1Pk3QN/r1XS0gabh895+rIHnyMD+CBFFbumj2HC0dEiqC6m6am2
LBmBenDOfOCfZi1DrnZa6/3pe1/u+3ecTo5fipEh+2b+0is1Hb2M0yQZtbtJ9545koMHOMLnYIK/
GJYwcaVrUbumV/lk6upqajFlyvCUXAT3FmmYX/IY1/dY5ReEnZEVHOmj1L7+/v3+tGBW+T4dshSp
TRIrpx+2NXytzWccAvB27q3NaAwFzg6EpWfORO6Vp9+RCUT2gooBTQqndTtXUDHqW9yaYooebW3s
FP0htV5d4kh4JlXy/mBkfUKjWEVtOtIGmt5Pp4wrJqq4rZlxi6OVeblRRFv2cmaQn9/bOgg8ipWV
vW4D7ycJ4T2dZBpeSGmHS/zgxRsk4tO/Drz/EXP7yych/80xz0XaOX1ppSqzbpyIIbukjnfapJpQ
Lc1nK9OT6PfT4FcjgVbjJCEyRQZ08jhIIjKTNc40wBuMfRvcBG1u/rlS6q/eGhl9jioy4Ws97/1b
8+qM6maD050wkyfP6R7bojnzzk7qJ//6/Cufzlw7HVdR6PsxNGmMja74MlNPYjSPLfOuAL97wNPq
caHxWVQyyCMU4BP5hSA/dMHcEQKP+oOJ87kJ590Ztiqe6zM/7BfPvgpTQPmxr4CmOfldlMr6Rcfo
cgObDreioYzlDrhS/PDHX5KIkHm5Cr0pkp9sI6WGjq6njLFZHHLMAqca3Hbt7lzTx8+nIDdH4gSO
d+Bp6B5PxsEh24C1PhDfKvmlCyB5iyF70oPCifTc0bamXn8LvNr96JSiDZN61Qeb7dgfU9pBr1rR
pgdqSc5Fi2PW6I3W2zBSwJIF+iBMmPS/fv9W1pf7/hhBD4rinfZqsrnsCu8nhesJuwD9wFuZHwv1
lxff4G91P1vPvx/mpEz9ffLBGnNIFlMYXvWg78cxgmUKcmXlG2eCMt3QGCXbUt34dZzhC9r1E5J/
2sE8KLxYvIQWGq8xN0e8fYTYz9jLulu9aM/svT+fLISG3trEAl+C3N7Jpyqb3tTnEYVmrYFLRHJ3
h/HP53w4jM7FUErtgA/mOSHzLzYURCeUCuHdcWr/tAlrZcWpYuSb1va2NcZuIRfLY4wv5e/f+Omq
cgmCWE50PNL4SI/EyYfNDCwkxpIP28xCuw0SC8tBafZnRjk9vU5HWX/FDyEfxlg0klYJa7duzQgn
Um9T1It7aU7cv4qyG898sdO3dzre+v9/GC/Rg5TuFJ7K6a5t43JpX4w/3Se+DwEShprXWpM8bdp0
a33shoAhguIKD4WQJrWwts+pzox1bv248BgG4R/t55BkUbafVtzMPMdFqsLE03GEvOotkGNF3KiP
k5dMN7re9Z/7vtd36dKGqlR3oJ3ScMFfuj9zXp9uAN9/B4pKqqIG6/L0cVUx08bizzlVtmQ/AYkO
/XhkX8JxCMDctM2C+sycOVEcrGQ3Hp1AhF0S9TR6vvcf0UdS6OgVloM2qua9TZb6viRFFsYu3uTI
B7JHEGhONOexHbXWBLRbM3cqT+5yQ4Doz25wbT5Y3r1huO3T0MZnFBG/mGPU1H32b65nDpKD9z/P
WWzuRrbk58Wy/6r5Vr6rg56jMI7PCsbOjbWurx/mc+tbtYO5Sb6ZW7KtuvWXSwesSuszj/Q+T/H3
G//hkU7euE7+K5ELkbsUgX+FJ9oxB0UgXft2DtIHfE9xya7Hz15XF9Efb0OUB9ebM7EasfvJyCQP
B0ezOqa5qyEL6dz8knb+c5vdz6uJYwWd+MqEXx/TO3mPHI76QFciYU2JBjstsd7k2ockW984jbvr
MvFcS3EI4uo4jcm+CJIzG9NJio1XTE1z5feYlGFp5/BPdkKhUWJYfBtygRB/eYN9g1HGo16TeB/L
5NbohifyflGfWiGuwmduvz/NopOxT2bsQAZXz/uJtLb1VU5YilNFV75/Zqc4aZP7+RFPXrLRyLqV
pBHQmcxbzxsPnpZ+HkixhC4FeLcU23yaMZIbL1AM2SFUbnK6/bluvZ82rPVh115u2oFWGfrJjMq9
ttfTtaI05Nldm0zHVNO2mpE9kuinplT+8QbJeOs+4BMeAQs7ZX37XjznlqLtK8Hagy1jj84ycplT
rrNTU/2/eck0bvF03/teT6miiYbBZy/4lq0MDkmTHhNnuu+D9FjZ7b2RBdeN2zUhttZXTRqbYTP7
Jn535/bo08honc1IiOHDIpdZdZXv96U89eQoB7qSlqSyx6ehN9mjFq33brW8tbuXyhpl81jYVt1i
6DthBPyH2wYX4ZXdT/KOezh84PfjV70C0TgQFOaLxD8AC+vJTf4wg7JetjmAaEwkoUE68OQZcZMs
a1OR+W5U8dFxxo1okjt/CB5cvf4wxPPmf/FIPwxnvn8kMuv4tuOKvMm0dAyXvD3i8vf4+zHWFfgu
qDh5pJPXpuiRJtlAfYuT1Qld2UWy8rZTzGpkTzjzQAZqztPxuBhbBC+kvsjm01zw/pliR/MT4FFU
M9yWGiSKdsodI9q/txFVPxqcQvO1qHe1PN4GQ1w/1lw9nXBwRzqdQE6h5AuLHsDrxvez5tYXGL+/
JgKiyk2aAR88NvOUZXU4zM7yaFK2vCmkoX0AMuNdWou+5J8wEcV80UXscls2YIxXKvH01kmjezN6
fzzkXdvd+d5cNt8qPzVvY33q8meaH4TBpjEuV1IFD16W+dve07xnFH7lvTQT6V+lZi/9wywD7aMR
YO6x72Fi3Xc6AHfDgNwSusukXnRJLxSqSX++xQO9vFCg4rd6a8ZvKcfqB4Gs6tqsDe8m8xyoldis
Huw8f3OcfrEv+lwFMmwmw5g3IllEG6naTTZDZ+v5di6AFOxnvOvTTUU03+7pA+d+1AX55yL3O4DY
hnmsyDXL7eQgoCODlEwf9CaAxdLH1VUbBBklUd0c44tpSK27fMho+h2SS+ngt9oa+bQDc9Rz++zc
V13Llw6TdUO/0o3Kvg9UaUVztjy6eT3cUDsZLuSS9NiAd/6uHxNcyLMqvjD6AKdiE1mTlKD1D3Qe
1PLLqkwoN8NYy9002kNUWql321EFvhvivBnppCktfJE8FRmztoyPIq7MZ7AzvSQhlTZOpKDtg83x
q+US+JEe5q1Z8uLK7VBrIwSkrlWhhfnCnSzno7Sp6y7VGLa+3u7Rl3l0pRX9W6cP1naeOpxTBaqH
ZsHZdm7vSoUTKfOyCFWh3nxQTmGd5HigYHAPEqYt940zH02c58KlsF1UFNCaaGbAQT3D4REhuEt7
tddQH7SFddOWZn5Hk5Z+z/cablWa6ri3t8sXR1+WUOejCWRrBe8ZMEiNh3N9tILqzZrUTCzr39Vr
VqmGsCSypIT9bpubqtXt17xfvnhW6n7MCqu6MnqJYqJaf2CaNxdT7TZYo3oL9k6CFrrGfGssuwNl
IROqvXm6bbARHfHJ04r8OVMCRFGDwyjt2ORrbQg934K596tQF7P2AbuO2xklSMW2hEXCbD0tFiQH
uczN0WvKCZ9VyBylN+MotR73lN/9y4Y/6sTNaN6mQT9zN6nnzYKnyLZSurHLjOkWprq56d3ZOMiS
m30hLwvVbpdCfyqsdupDVp3YOGJNek0TPT8q/QQ8C9sEB8oYjgpfLR0hFr4FzXVgGMuRwCm/LVhh
f0k14otnuYl9jLtPmBNfkpYzJBX5SgQfaEYMZVzeFsPyXDofmngrR0M+10yP6t708WTY+nKsdnRE
jwesu2jH0/Iqf5Qa5ZpQN1rzcdTf7MUsIp1CqAuyzy+Sj4tpfhYa0wzZAP7bWo8DqpkPTzmJrUvc
wornPrbTyGgzd0uGPMmPAxtbO6WU/rR2N2qu+bWHd7ZL2z64WIv/3laoEttk47pr7C265XBOZIFz
rPPNm9LLvnCOVSJ2cm62y9CzgHJ7m/iuKrdT4Qwi1M0FSqxRlxt/qMFPFQ14AMMMjXkIDZl127Sk
+TUofP6+xCA1SQ5o67e0hVwkWOFCIP3kjOZuzgpQD+mmWNLdhG/UlI2vCl6TnqUMl0WFUQx/jQhm
8NbWD73hbgfQs64a0W0AtEF24tSh1DFrn+KIYyCc6loOh6lxrddWGiqqqv4D+1gUuIU+HXXMqLnq
ohrUlzcX6YCdIqNoVq4tfnQ3mcu2IFyHvtYlV82OU8n4YuioVCbXvNWYF0eaIJdrPbfcFjdOCyAo
srpgh3N5/7XP2q++cO4XvSgOfuaKMhzisqXFYIgxRMmMbutW/qMl+NK9Yye32YiMJfTlsuygIbUP
Kh8WvrfVFCG9uTo2tEWxsWc7/7IsHhvpHP/l9waoMDG5L3oligNwtWubvqMh0TBZsj9k9bQBn4ED
sO/fucAUt15vHcS8tHdOPrUPLRjsMAgU22ulQe4VLeazoSfGwLhwWqMrsW1T9n1J71BoqLhLwiRo
USd4nA9LEb8OVY3LJXXtYltWrVTHmGvNHlTGPlYs73jRxje7bEZ9m+H1kzxVAwQwC+fhvaaV2pVw
i9jdL32JN3mVI5SZ/cXfpH1pXxe2eWTJiSsfRULUrbJymO9DkqlQDj5oA8P42o/qVZ+U2xwpJ9jb
cZLx1wC2WBsiIVr2dPjeFWgbua+XeSTd+lqXOQ57Uw9ZXOEya+AsPB/hhIdF12wHHOnMtETqNCcb
7GnVIcUUZ4BgFzsk/0af1iEij9esqGr7qBeINh56YVnfOqMlwGnkuCWC3eqde23pyTUJkn0f99vF
k8hLwri9gY6R9iT0mgA34CKpLwpaaLHDJetihpnbPnRzNx6LBLBDqFs0FxrSzz74IpkxvU7oag5t
pxVhUioM0OdAgcCfWKJO3JrdRYf7ubC6F8RaztHxdFh1ekWfi19VRXCphLNsWvITIZNZzzZDr+dh
NZPHIUvq0qS8HBIplid/GmsesGmH58Ka8FDz/dbHgqUCQIfzxHKIxehFBD5fhW5VX+mlm/oNyqEP
7FSfSUHT+l0OcChQvMz3wtTkAb1Le1NogLyiPtZVuunj2brRrKKsEQwpQEciyGURdch+QpX5NSok
I8b0T2n1tfJmnVYJK3vW8q4G6j1l6lAg8EPdVSIFV1gXw75rvbHfdPSx3WRL639qO8w6VODQeYRI
RonI7H16oqVBy1eEjq11gAbX4M/UJsvcD+j/0CkXmifpJVdXg6ldOE37qHyj/pR6zrAv7KXdNa5m
eLw9KbdDKuGx4D57l1ReGaZ68GplA/hFTzuoCvv2SCU0OnhNbm74U+LWUHgDbTx2as1C52hgqbGE
Zo2mRa/K597JqHW0stGjuQ2ya3ye6zBDqPNBmDUBCtBn9tCyPTTAL7PQdJaP9jzfIPbzs4MrrEPi
Nxs3nYNmX85WFekYAsBvjNV9bMd7b6ovDWdoH+rVjZpe5Z4GVzs/lIBWripfXgywAAwyi2K7LOXH
LhsvZFV0ybbN78vYf6qaqr8F9PVaaqkIRWXtFqeBXqKUQ32bXKRm51P5QSy8hsuin/J9w4GwYROL
b/rc9g72Mt0GZfLo53QelvNIQDjlkx42lVs+WAZUITScjQxrYl7IJrg/Zq1ZAFXX9KM9192lbyb9
h2JWD6Iw7q1YvWqztZceWrtDUbDHFMPWsSr8gZtKuJ9zuVjTFoIZUMFcN7I7C2EzG+5Ft9jTXTrg
FxVmCNxo1fer7otMqvZ1iP3uoSHSvW37CvlYvzRPsFcuZw3TkaiWzUOaBlNkDsMeDDAdyijC3sAu
7se4Ux9gIJaQ4FNys21hvyROpiKauj97Y/qtLBd1RaOQwC87dWK6PcdrWF9yb9CmuK8rU98lefqC
NV0ddTlaM6m0PIynQoSjLC5hmTi3osjMvWZRJSoEisZ+ZFkOnYkqXHMii33gsV2SNspQl9EcAZYH
Vc9nt0s27tR4b53nkhiARHFbQmF3Ycw3vrvjIrpxqVvDa9X2Q8bpX7RWfSUNq8KBNJh2rp/0ByRH
Faeujx255mUilCz6SGswdnLLTZ24d7PC/Dg322uvcAvKNnmLY4sC8Bjk3GVlU3BMm5R5p0vLmepk
o7p47ypkv4UxwHuvSe7qc9f2Ya30cp+j8BUbjyvI11Hgho50ydzYbSI/YWof4NMrvrgmQsgxFoIw
uX8IgvpThcByO+m0qVy1XSdDdox5YPYn+UU3GuN12xBSJcOgboOuEpHv0BmyywJXhe6oT3mU5rqg
GEZuMAxo3N02hrtrbUo+dsru6alV6KmWuHozrUS76FQTAMdqM5tD0kuGLQw98JNBRxKqTeutmZc6
5d8hQwHZfwFhRWooTl/zIJ7CTBI/zSn0zzBPpmZXdKN9oFkijyhaYKxeg7yo7ADMeq3dCJW/1ebY
3cOdr4qdJYPiNk05FA8Dm2aCvFoSdRoDKZfIlW0tIlYNQFEZBBBhPSsWl9NiNtWVqsx5qQnj4awe
cgwrH4J4lWNwoRTQlgx/ArUaD2V+COTYqY3ltVWLSx4n5HCNMYFHSSpWwYBXe85vm40gdx86MjXW
juoKstJ01oMLJy+hQYOIasdw7R9sI0mlHMMbu/RxVc7oMEw819iOxWzNrylAJHsjHMkPyLSgD6nV
0HE4+F5IP01AGArlYnkltFLZ3uIup/YlSuw3a/Saz60bo7TM8rwiFnL04nnuJ6/YSjXPz6Tyc2vf
NnPwTeCgOUQTbUJXU2Yld15fDI+BK8aPIzrgir6mOVFXTTbJI3/S0D5J4YtynyUdHsvlMs0IjqG6
fklToDvcMTD8LpvMsm6JPjz5koxmtY1FikVWnGqz/zJpoopv8bzpcc/C4zK9ysbeFTc1YAi8pCvR
sB3RZ8H5M1w1dWIc0EA+yKpeLrSqdXiW7ls35GqTOOgZw6bkVhVS5u6sY5kj2X2tq2kcL8k8A4/V
GivY57kT7Fdy2XBQSzpE5HKq0GwckW85qWOXyRjcwMeV15TbP0sju6zQrUZx1Zp9aGiAx0N2tfyr
7ET3nBoyuWrAQHG/Miq2wNFOSFkPtnrGXN2R076Jn7TgMU27I9xZbt3YMrATNC4YYV/uOOXonbup
E3Rj9jfY9I9dtrPiI9wh84p7uDhydE4RbYip1PeGfu/k3IGV0AsFecRCbJ8skYMXJ2SCsMA9JIoT
mnlcZ8S60kz9q3hGkL1Dm76dfFpVI170TZHSEJo620afL63u1fY+zXSZL52R7gDp1qjoO6u47zrT
jQ9ZuZHjZoHz4twMyf/l7jyWLEXWLf0qbT2nDEcz6DsAtggdGRmpaoJFKrRycNTT90dW3b4ZO6Jj
d95hH2V2TtVJNuC4+P+1vmU379rajtz1ngs2nydDtPtpzP8mOGoCDSM4V92s8SfpRZrThtZ8tfQq
jsA+UYzLZbdPc+sr1Q0tnMbFQs8u6+u2z67TTh9uBo5wDjQ0jafkTHBrRCyzUJuHKSgy/TDOq/6j
p0GggsxeYzckTlI+lmz8bYBI/kLvaZRXOjixB9MQ3cfJ6D60V5hE5LVLYDIrZcufjrs153CtDda1
YUJ3BlsKBSep9F1hiFuny5Oa2dzxtX0bT6nYl3oR32WOs0DRUXjTJWcaNWP+1b4aTho49TyQBLqG
OnNsvaogr1uE2HUw4EaaxpoAoKVsQ4AzoT7VO58n5JqlCFq6kRe2v3YlvCGn0uigZWiYiyTrsHg7
6btFr4CxWLJJh5vK1i5Tw/ibONz5m5ugiG8MrS2CZDK9NGRAcpJxa+epLjQqLHVDBUZSeq+vvSIb
5J7Ii3QHHjeLNnEyuqRy6W9h58dUb8wYbQ/sfh69YDJQnWs9Dst8VSgQh4Fbt1/mQr9wZTyxX7PU
PJFlwoi/1RZIzgT2Pnboydrd5Fo/ess8VG7/aeg4ch2rakhd6lPplre2FLeCeM+gZl3Gyi7qRzag
ycPgt3u7dCyc5RB2LwxBvWmddPPOW/pe7kst6bzA7Mg5eLScxgqoc3VhJrx4inq3R8g9PM5O3Tpf
FWG913nhuZQ7MvKLWZhDY7XxSgZVz3xX71OgEtoFAv2boujFvknl5dSMt6PEQhHX/qXS2pZ8NGtX
N6i9F+X1RWQP69gSLASxP0HONZmpYuDYxbVrmvBgsd4wpNbavmk7qegsjO2TiKd8Dhe21ZduXRkU
DwrEdVQOZqKKxnK+G+uCWdHLVg5dbvOzLNMyf1d7q/7ej2kBhaJfybfVS+1TU+TpNRY9vb4ran1h
hzfM8YXyOmngCjZUpwVuTILy5Wj3OlTpivJnHDd9zWYhZZSVyRoVYzHn+4JSRRP4a1E/poU/Xayp
k35qsKnX131qbGCcouyMHeC0Yrpb4jHJD5hu3OUSv92jNUIi2fnaBBfCmmfrp14s1bTrCw6Do0Ys
kqI6euHXxvAttpzpsWfN/17qstAOZUNEse13lPqsBRtFuw53JZr8i1pvh9tcG8S+4Fdex53m6Ttf
5MkxXkd3gOcKfsuBOmGYFzBZBYnM2PC8fd67c1dDKBJtZT+0g5vGM7slYH1TFzSq5dD5ZcpgXdTf
NItUZg5KOJ4oRukqQeoj9mmMaWmmOVtomjqskLvnA/YPzv92naX3bJ6sDxS+781+rY8F+V1Xi97b
dzPouEgo6DqsnlN+mQxl+ZiPjCnKD5gNw0ofPYtjWJXbO6NbKLUf5w2Yzv0X0lg77Qm7khZquhWX
gELnCVdLwLe/HP+sdcDA+yVbIkQPixs0nOelfGFYa5o2kwz7QUYZVa6F2dvxH+P5TGvntLW0XYjO
Hf5oqLgoK0+6iMbcDT5ocjCKIL9CgrkwdYj8U5E6nzibThEdpwGVEO7Vt2/wVBDz67o2onB60aSs
nCYnpKi+EwAUMiTvujzoJIDcVuQLnBE3nHYnt6uQAA+UAygK/3HyGJNBG9KUeGBgYw6YfRFC8+72
q+vt68oZL/DK/FmYCcFq2xW3BqXr0ilDIfv8xQ0pXp5momFYV3facuX3Vuik9pm25GmjZ7sI3c8t
NI5WmXFKh2ZLWSOb2/SA2QXVZc5aO380CU06h3N57UIkgYCFogRkEpP1/G7a0rAqY1NbWJSKE0j9
eV3I20LV3UMW52f65q9cjJhXQaOT6CAQMieitHzWgISW5IBZI2dCNh1ssPuGWDDTPPP8XggUeIDY
RdCVoPaHQnAKFiPfZUnQkTP6Pvt3RFQ78kNc7VqWhVpSFs/2nn3hiHNj/pUbZJLjFtEzIf0/vcEM
/lBCNKYMS/hxUUp6wKc5NmCBFmUDbSzXzjzQV74xVI84GhzykvjOtm//NzlLSi1WlgvDxC+SnKqs
3gfKOhf4/fpFtlg95ITGC1yEDdavnzBPhq6gADF0BSdyIARn3tgrj87fgtQ3taizyaOe34qijdpP
Jo+u9u6q8aGevlvpgzyHvvj14fzesWVccJmNB42+AEPISQdVd+KqaPO5C42SjlhefMQW+lSykE1O
eWnm+T3Knb2pl01QwiRzpXcka/7acFVIwemDUfOYtd5aQr/x792pPzNnvvoQPFSh9Mhd9IQnc0s6
QHNS7BeoOonq2NZU5selrS8IY8HvipjozCK0fXDPn8aWZ+iQKiiAI/Junz90MblmY7R8JV6fH/xk
CUvPu80lHly1HKdl2C+p/DoU5ee3l4aXtwmCD8nuljXGF2+fzAMZq39XuJIPv60OrBzRPKQhJsKH
ePB2/41LWfZG4XOAbZzObxhBC2PcShQV1d+CUzeiEiE5YJ9Zh16usiwIyD83/rFNTPrJ8K3paoGL
Zh41uzyiGxsNCmQlzL8Jo+UC05K98Zkv5oXGF+jJlnK1CXOIa2MieP72vMkxJVwIAlNgrAfLLA7E
LRXb4YeOuP6hF8WXvumPCe0LMJt7s6BWZw4PeU7L8u2n/OLuYeIA8sb1hcsB2ObJKjJqooezwDiy
M+7WfNdAxaYjGJiSA1p5rM85Y16M2+16EBzhoFGEYX/x/M6xiDJoG4PmwK68B7sfdBGSvk/nkuZf
bC64zDa7bupy+AGneLmaJFPKtpzyqHrjQLc7N0Sd9IB9/pFNaBZ6xhi9/SDPXdF4fmN+bXqYZVvc
oeV3WWIdKGEGEbtDSMM+r86ukttz+u37RyMITI4FCysXfBHjdI+2RSsNiccK3DbqUjjxrdnD6OJ0
SmGkSY7G6u+TVtunrfXPgPkjB+VjU/GvN+2Thx/N5jzsT/+mZ5bL/j9+/eXkR7MZFp/9l90v8+I7
9UMuDz962LH/6SHc/s7/17/4rwXycWmxQH5rFEUj/jToBPXvVkiAfL+96hfWyffZDymf/sf1j6b+
8eL/9i9JQ+h/IYoHmQTIDdsXu/b/9FDilfjLRLrLx4UqzuO4wJT6r4kSkAb/2Cg0gJHhtLKi/QvS
cP7yNz3XhoSnDslXaf+Jh3JbGf9rrPB5o8jTt/ROZtPt922T+m97DbkMdRWv3oUqffFEgmGzUMhU
w1dAy80fbWt+XYq5GkMTIlM+wV+0+d8u1QuRd1030++zaB2CRAx0Gz74b8///p9f/oY5ersfLrKp
LDHZMZec3A8Sjg666XxBMZyqnJFNOy3vzu1qXnlogqQ9nae25d2fHr5mZXprV00X/Jjhu2OX+rEx
zOndbJ1VUT/fpW2zIf9mMUDf7cBVOV0MnFqf0nhqLnLUEQ3M8bKgm1w0/ZkJ6vXLbJMFriYW8ZOn
NjiT37pUESinm48qlWRL6fVwfPvVbH/I70ON57UtJoxqGwMRJ7vnQy33V0WqsnW0q2k5oIs0R8RH
zlBG1P30i8VsuzOr98u7YoInmGkDKAqPlJDnFzR6X0rlmkeH7WFI+16n+iz/bCuyvSEuQuoopxEb
l8jpZssd6Jr2lbnlChdbxwiI62QhwNL0bGNVnHtTrz1EpgvO/L/gtL+gdr99RGUd2/oSCwAvunmT
da0Is7QlqFil+d4hP+3h7Xe2TU6nL83mITqYGpiFXnB9V6d3CPWsjzBy6r+BFGZfW7K+cY7MfQ3b
v63B3xWVV9zPzujQr46l7wTarOQH8sMpgC2WPdIor0v3S1sJWGNmMmckty1pfJ915JGE6TKtX/qq
Q3Lc9rTugBro2IfIWdDeydkwuDbyxHPHn9NP2NYB2XE05s7wswEsej42Br9CZdQhXFp6++D6k7yp
QA4fFzPOzjCaX74xdnScxZmPmJSIKnh+pdjx5FbvJTd90Hc0Q91QyWX8sTSNDRqIpMEzM+Brd8Zl
thPAdvg/HfVlt4i+TeSxztw+WqnyHzyP/MFSn4vHtwfHy7HBnZE3i991A0SckkDnvEcZpLqjs9Kc
6GvELmWdjWcOT69cZJvGWQFZNlgUTl6UKsgBy+PmaM4uNXqXZkM2VWL/9p288syIduDksh3S8KCf
TE2GmaFipZMzDiDpkUt5m4phgiNgd1f/jStxAey9ONdeALttnCOmNjfH3JP02cSg7ZumxnA+peYZ
pu1rD27Do/FPBjqz7vNx1y26AT8UC4eBbjmpijHM3FSdWdNfe3C4rjB5cfyGCbb9iN+mo8yG1dy7
xXGqUUFONqD3dBCsI7Wy7t9+cK/eDvsTjrNo6hHkPL/SVCVLFy/lUfOz5UArIIuQcJwLTn++Ud8m
8+1O8NhQ4ORz10/GgaOvjUXv4ti4/pPdlgvCGNXeTJXhPNQcOL+Ldm7/SD//7yUpnbGLwK/1IjUp
RedjTEt+LNYuDfMkrff6RJXAkUt9XJYBTR96s3MVLeTLPK7nizEbUhPj3EbytYVx8lm5rhoSS5IB
44jE243AlpBEZfTTej62KYqLEWEXqQigK1U7fNk0pF99jQ5vQJ20R/7HtvK2JXPhjoTZFS0LiZ6X
CCTkZ0LcoJZ7TEE66oW2zYH59PF+LMXq7Qg+9ZewkH6GNaPFUPCOBoh1S/9QqvucfPRsL8q66B8c
eGngiztOi1G5yoH2SWxUQ0ercUyfbGTtGKozC9FvxqChWItY/M6QIv+Z0fDoL+Nlk5DLWGsetZnW
0n40etzZWTEd9XXYOphOTMFnmXQwb/U0WAdqNAMaDohVlyYieVSDHmrNXV/F4w7pwEyMWNl7t43I
4y+OucS0/MRoXNRzEf/sLJvUMUSPy2do8S4dbbTlIz8qT35odV5Hca/0JKjszC32SSI29QYq6mt6
81DCDBfZDF3QWTn0QeeuO/ptV4wBZ1RfIml3e16LW5CukXQLU3mXj8sUFSukB3I4XGz1uUscRtjg
CUx3MTnNn0c9hcOIm6n6mXKIvyU/ry3D2Bzi9123xDrd6rjdE1hC7inUOPHdSkacXmXvjF/0RLSk
GljGfIPywMqD2q+X79rSShHEVZ/Tfk0rCJR6XnZX4EFxXy5EMNgIBevBQaJJFEfU+AMMrlqz0xK5
Zb08KMtRX6DdD18hua191JAJBdV1leNjvhCUkm7d3gCyOVvp48KGNIsGYxIpkubM9q5xq2b5cemr
4t1qNY15QyqgtnNSIZqD9OZShCt2p4Nsu0dHa8r46EHnOqAGbPV9Z0/OZhDo1YF+lTuGHV/cAx2t
hMLOUJuXg1cUHxebmJAyqcQNDPjkEweAuSD8JS8QQnak2gVS1dUj4nTNJLm2cz9Xi9eoyGVdh022
oB2koCC1am/k1OUZlkP/dYkTd0RTJ8osMnMne2KbZn/vh2wRoR8jZg2ttmmrq5zyZcvwkEi8xDSX
pEagLAXMXBqIooYqfVpnlM4XWITi7EOr9Tzt1XYWL5iGgUYCCK/8vT1RB4Lw5xOpVQym24SKiQXG
Fn1vqAtpgqy1Q05/k7gGKq2uWjgmwW5FygLVd458S2oHdkWAXtSIChdpQ4KYQbkO1u65K40gkcOy
7j0tbv9ORz/jc9LVcqBHY/a7FFonCLAS3f67NRaaHqGxlp8c0TXN0ZkbGZOPU3ofSwzrbVADVbb2
voXUfefA8Pq4KH1uYa4CuKdGoePat/WkGDBDl9WH1uX/FQy+IFw4d5U177o0rb4V85K9L7MVWhQZ
x6Z928K5KyPgedbPciGQNVj7mi79WiEPCczY7prI510kgVN5cRqOSOIg19p1/M3ps8QJcSigZtJR
wZeoJnFr0QEtScJxnRRFjoXP6VvumcO8bzOXuGW5GEsWyjjBStaldjl9nMeWBN0IsT/Sz7AchzxG
/mFCw1uS1HACKYRIbxyjH/5Zh/+o8vL/KbuKavn/nV0V/airJ1n8XnvZUBH/lF6E/ZegqrHRIzic
YUVnEZx+9MP/+p/eX9BbgLXjHSerkNoLpc9/Cy+2+xfbWf6aQdWGg90WWPVv5cW2/uKPo6uGr5n/
AI7636+8/Er/4cpcicWZLedpM5Dhqc15BoR6aiRK9o4JLx7abofOrjlz8t4Ouv+12P+61LY34yr0
rxDlcEu/79LwIcarpfo5BJlHCVCaxj5b+uKaubC+ZgfSHiZZlR9yTseHFjz8mU3iSY7gP9d3t8g0
Cq/gPE5J3mpKl7hK1gG+dZGk98JIvR0I+gxBgTkCjwb77uRI6SZ1s+At+JFgSXdDkl7Fe9cc3W9J
7sb3BENLgJAluhw0dHYH+VpI4JhxoXEeMNacMEdX5NNPuHVuTkZYyoaq83isEso9e6uxMaYglV39
c46btQwqI3eRabiDeJ9wHkzAkHbx18Rdxk/jaBsf9F6rb/xx0YYduuL0w2/j9P5loUqcGPj/fSrW
r9Lb9lZOWepLq8eSsw1NKkDKG9jOMp7q0XYBS7Z2hTw5d6xPOvmSTyzLhomKR2QsY03LTgJ4Yvd9
rSaDXRrKnb2WorDFF52033oxt6ixRoAAoV3nKBOxwNn5oayU+U3MbAYPiY3hBpY/eu80L8uvtkq7
EgCQJ+cjgO3m86yw1JN/Rlnc7ipZBBK/D5YdBx5pBPl/+JYTBv3YFy4RzBp3Md2KRaW349x3xmVv
tal9l8Y04va0Gav+Qu/seuSGyBxDctoSrYKUdpC7YvLRdUlppRK8Xza7tDzr4UkvdYxkHPxEc9Er
grdv4L66WCB70/s7Fp1XsENPsXKloxTrPpOz60Yi9jM3QgE2vKcAlST3Zp3PWDw6L8WST8XwaDSG
PaO/nvFiOdLtjaDv67XbFUNsYp3pbWio+poRT5XKjLz13M4Ay8FTtbeNymgpFKK1r6xwGWedhOl1
KszrEUG2e9XHMcoo9DflQ+b4oAndmcTnyFCM6cjySukeMzH7xjdu2LGvlpgaT0iLO8neFTGqzJs4
0fx4v2ZeC+8pH0W5LxkVFSTe2igvYtMsSxC+MIB3Q2v49V0u8pWVsoKkGtnYncyo5Mu5M5DANVgC
3MnHndHXDh6LsY+/qtXCB2GxK0hCXhKGUZLhHJwwk0/ei1v4hNuh6PemyC9yHCWWKqc9flNa6vri
6ecaIq9NSBzhODjSFQYeeNIRxau6IKRXuPU4aR3YxVnYW/vurhDGuKIfJ4yNtPlmP+p5y55CxT/f
/vi2w+LJhIgdGnAIdXdgB6fn/UFoSVZ6JQ4j1Ia7QTbWldGr7BLZhDg0ws/P1IB+JaWeXpDOLxUM
h9o3bKPnM7DTpaJphaXCqZ7QtFvOEMoZzUImG+9JdYi2Y2O1osGec6wUo35Rdq35tYF0v+yxzzgI
m+IS/4JmXuHDSNwzNaMTKME2F9EyxiPOAdjXDbLbnv8+o9J9zh0oiTotbu4JDLQPysytHVEPkBAo
2QnOpnN6rMcKN2QzGzSuB2vdN+g4D73S9DMr1vPT/vZ7WK8xlbNbYu0GYfz899RaTwqTqfQQQ1Vn
4KWjS45AHjHV2wPhlUnYZo9ABZcSLmS3U8ypaGHJ6h6lYVRb471dDlq/6+JR+1FZvfuDSg1U5Blr
tR7oMuUAtC4ocwPLgX/PYWXKF5y8y/S5s1dT7JUjOz2C2lAeKvboVaSayv4zNcGvRwNihr6lYfJg
2Ic8fzQeJQV3jLdfPK7tV8FpHMdaXO0zt07fZ6tmHc48opN2oq7Th6YHTpgfUjM+mZOPVXOLRiWa
oYejhkmkiwkFCpDMokmmwGtGTofM/VCxrb7DDVR8nCaJdHDqem3/9g95PibYurB5wdBDk0pQdP+1
m/t9F5Pi3hGkJXQkG2nTOzQNRoANYnl8+yritcts3R34m1QdGYnPny91cBbGIuVc3GBqX7qKsyXV
aZLusQB8U1Yb74deroj3LQ1xNda1cNbrXIcU7RQFAqgOgzX/PX1wiS96ePvXPZ84t2dg+Shc4NtB
v2czdTKPYIg0eivmx0ng1RdIf7UdZ9/0AJT6QwIKaedZGBvirkiv9GXs3//51QX9IfqFQFogWjx/
NJk0yJ5Vm8JrHUSy27Ku8X4QQYrjNqHYPDeoe4HJV5FodYyH7jr9UbXsn/uno0NQ3kbsJKXj+S/w
XJ1zZs4YGKmqrOHQxmIKhryb75vWKYM4LzHVYavYvX3jJ/Pjdt1N0Mne32aSBLJ3Uhg0u8Yx8OYh
qM/NJtvFhq5/KBNy84LRTEhiwW670/pG3NmVQ/QpIbLTvM/srCCo1S6xyyELTOfo7V/1fBX79aO2
hgLr6CaBgXTy/GEwRnSzNDW8AXE5Bq6VDBecotVHMNzr1Ygd5NPb19tG/n8tYr+uh5qIxt2vbTzp
X8+vZ86rsWrkIISiNv0IBa8NpbnA8Ca94X3VupDXm3TZx43vnHn+L79JpqD/c2XUhs+vvFITLL3C
VGGHyyVK7LigzIWL9O37O1ml/7lBTklMcsTK0HA4eaATiUel3ckxLNu0OiaYNG5MCbKlI6T+URHs
sC11XxWEvb1V9RrMOTf54A+JfoO82r/sq6a4yAkzeLJH2zvz7f1TfD55/IisqdhuRX2UnSdjUDXK
6Bff6QDHTvdJZ3rvMg2NdVDrBDmw+5aRW7ZDsPGD2b/d2qra+WQAkAF88NJiLkInz4urRgLGDBJO
iXpgmpLlzcRxQ7WzHByQ7g3FrD61tCZqk9x0o7QQ6WeUsH6+K3t2z23clgcG/npvJf6nPNGTa+R/
It6Rzpxuzt3MvU9L1tGAXa/6aad++tnSZkkVcUgR3etYMJOw6nUJOWBul29aGhMKO0yecTEpu5qj
tRrGmQK0EUeyxvO787yl/WJ1EyEQrcA/XSH07whq5uJXxeitFeHMYnQjHb/aHcZdYin6VhgXetP6
/QVbZmToIAQpAXpFa7+fGn+KKY11uQikFRtAh5dlpJyJ3bBm316Z8lBn0Ccvl2Ue9lhaRRmxe/Z+
ep1GCc2bne6jIxTMkY5zGy77vpjJLR46+QPznluFpl3Za9SWGrihvGczDe9gjcpR4ZawzeZzGWf9
D48kiDWc7Qozj93L/EcqOAFcMDYtLBfE+9lASmBfsmvLZAA0qH7ULarDe8IIS3nkw5/oUulxkexz
z6AcKxqx3NWqFD8UBcyvnkjTW87Go/nop072KXPdhRNA1ls3ShM1p+LGSLMgy6AMsBc1zCqsNFIg
g81RRyd7BrO/c1zCJoM2YQ4Lpnbll7EydN5t2ZrZZ0g84tadKCyEeo99Nxj0tMBGHSsJgsVIffT9
bp2FTdv60Sxqqp0x6NaLWpbuig1clfyhnOW+L6pYP1oxk2owAlW5mLsNDaChVCRPGnYNrQJbw0Bh
ALn56DWLesrHwbdCQLX6F4O96XeOEuRJKFGBQijc5HNaEBoSFfos5oulJEEpSLXafJRgl74Q8aG/
a8jAfKeVkw6cYjHzy6rJN5tbzYMPDX/yoS0463w7jCvmAjxri3vBfbnfkO2VfuBXLqZLg17RJfYS
Jz5wbuEELxtTkVuJj228ShBDd1iwes84gGFKEoxXU+7S0ZgawN5Vm96NQ0GRHyc7jhzsc/NF7qUt
hv6FYLpIKdJGLk2nkLQKRsxAYR13FoAWEhC6UDhN9+RUxdCHthu3U0hpwFiDucU7E47t3P20iHl+
8hoT0Zk9r8oLl4yOxK7SFTb1ZKQexeNUstgVfaK8y0U6Frq7otBgMxipRiYFKZMBZt3+K9yjdQ7c
tYNWwO23861a7EQcCvKqjEChnaQs0865Hg34Mwm5WE0O8eSBl3mPq6qnsc8WvNXDYiDpkGIzsTiH
DOwM3gwNDAE0ncZniA8NOei2NeUktsfmbcE3OAdSH5zqaDijPkRyyB3wLasek4NSewxsVcHvwIfq
3za8KC/iQK1jVOQzb3mN2XDdaQ0SjMSpkdljffX4A6vE+JxkGLMohtNn4VCVOx8nMhBBJA6KmhEa
i/yzZZZIoUi4VdoFbkX375Y86zga6UB8L0nceKeNHRZhpS2uc9AyzefFL3F9JdckrXbUYdyHxpFZ
GWpezUdVDqb/xdBM7+dA+M7nyq5XVHSl2p7rvH2Apt8/Lgu+V2xTLd5lYvZ8O8A4zFrTux70JDth
4zWYBSa1OLXN+0Rka7VnQbSHo0Eq5Q0NvdbbOSuPZkfzEitWO3ZUE9rRevBtkkYihM/9SqoO4TSB
Uajpfbuw0ATNiNBzZy250gNIqFSzk3WsrrNM2PTNPPJZAviVOsD7br0f56x8r9NSWICNmDGOuUHa
1HPKNGmOfk7sQKjosM47/MrakfYKofL97AiahUBO9pSDkqNYt5Ffs3f+TgRVUoYzMtPLjBHhR1Up
hXUjFosDlj9UvkKcOWra3hsctlw9ufNBAtTnnTYZ9Q99NfNP/AnWz16L1RQhAa+/eJWc/KBciyyL
sjjDKpKYWYuC1bOaSE+dBMY75IAMGrDMHkTmO+sVRHwjUigr6zvPaIc4JJOHmqGOmuUBVsryMa/n
EZ2o4c2fxrKZ28ulZ7AcrV4txQ6Ji03y4EAFgJzRBWbKLFaHwoxlNZgop2n9yRwqbv085ijfwXTA
JD9uVIM1NzGzQpR2LtQ0o0cXsoO+F+hNuao9qKyiTQI7gcdwp5hpp+s0dfr7Mo17J1pFQzZLn5fQ
aaScMbC3dVv9XUNYmZjGdapRoWwKnxlBSGs5ZF1SmTeiq31BEGqT21GSIajY0e0cscxh7ZlDb2zj
eA+8dQQoQ+4i84ZI+0u+HMeMKt8Z3xWNrfaiyJyPnbFoD2sj1uFiLavixph71sTUSHWKraZS6qCt
BcqGRrueVNwCZI5x2Ye9xIMC0CXoxgS3YdffVH7d/yDhrv0kuulejg5/zfQuCU6HPXFmi/fyAOUg
ccPHQWI6OZmnMoKy4fPMZDmFtlGIkk0JwTnhtMi2ASEri2+ZnSsnNPJ8vcvRT1TB7G5bhFi1dCIZ
UtPmKWDGDAplefx8JBV/y7Zse2Z2zaoj2ye5Kuz1hSAgSjalOrPnf+UkwlF8++mUe9GJmyen8W7G
ege9idwklBcEFZn5oV0q4lFUK4bvutu9tzJbNQGacdAqjad/a21rfszMmbIxvilzPvdIf2mlnm9M
qUcg6UPbaRnbLvr57nxI2brXkHhD32dWvhx1uX0BU2M+OZ5DCdbHWdtGJey8j+QcJ1nYyqLzQjFl
+cdKN1WGGlSM73ycn6T4JTqFUz7kzYiM69+7602R/iCnJq0in5RJIshTj35enBtY3bnkwsZX09Lv
0+Dk8DPSCfiSoQy+hwT+0Fea6LG4XMlNmsLMBnSidN5XgHFeG4IREtF7RSMfTlezJI8xw/2p12Ow
QkMCNZxyrf6lXBOc0oXfKcAcdVw3OImtZo76yYVvyy5kcz5PjLjjOrkiuwKX5Hwos1mlYRqb8ktK
K+m9KYrKDqt67CRF6qw+lF5isNMbBuKboONU2pXZ5Bai1UTZa4CWLwnKeSl+ZsCYnKDN2AsEE5sK
OyJtAWwHTBrnWqfr9bc3yvVpzAFQ7WRDElXg9r6uRXh9a5rKkwYj2CvrPI7sJRuIF1NTs7frCnZV
pTfxrkTD9Un5UuC0td3WDKuB4myI+aH8O9FUwlxiN+VOM+xRHDyoCj8dNmvWsVSjtR/YPjIVrWab
4guokE9leUH4ceksw52/UgIJKBCV1yxhXo9hoW37CAgxhhsOtO3WardFGDdaoQWTnzb+mcLmyyMy
Ehfkd8S8Uk7kmPx8aEoAVUrvyVSbpUeuNwDDKIapADMKFznixXPR9c/1UNvYpypBGRVEL51DTHHP
r1exzbEn8ljDntSrKx8e2CcgXhWJ4oBzz9zby6nM3uSLghwK9HcvarbwT/ysBHkeFqQn7bjTmUrI
mlAUcbUritv1zhhKPSryXL916sE4U457+Wg5h9NW3dI9sIOeCvPEYpR6TJmT9Ah/uV3TuD1oi7Qi
RykdKSpqjben7u3RPZ9l4G6g4UBpZoLHO/WEtvPqTQWRABRXuuSz1y4WThw1Y/mT7QdfEvYYUwd5
9/ZFTx2HW+GHORQFHTp98o7ESeWBBpEc89HpQ+CxJMH7s/Yp78GvLT70lFlyQpkIl4y0VMX0T8ks
9DXPCVMfTe7bv+SV28cg7ZMyQKuKiNqT4otWZ2gr4pQfguGQsvjg7PxpGo+jZS+hm5LYpi+AAt6+
qPnKGGM4kyfBpwNJ9rRRU1gAStwaUpYJIOl7zWiwQjFKlpspa+thj1G3yEONNkZ8qB2gH0Hsp8tT
OhixSbFmyOpobQ1Z7+ZhTfadsIEDxKVSN+AC4e4YruSAYk3eNOyLVmhfcMWwRTba8hFqYhEl0CpC
tRbLrmh888YHxSOienABVVRgtp3Q7tGM0ZXz0JTgXih3a42bLwKDChCmR+mEoopuYn/wtaanNadr
QNj0bI53DaEq55w3r5SpIP7qDh1J75dK8fnXT/PArYQsprCqKuOnLlJqw2afE7X39mt5pRCHFBsJ
A7Vg3BsvMkjoZAx5G5MXPQiT4qtncaRACLpTTQM6ixNmyI5eEtAhp3P3+PKzx2SJdcqlL+ARynyy
/1gTDEfOnNJBNVJx8G2AFImVe2Hre8ullvvTmQ3PK9cjOwgTDDBwQ8dh+PyZ6uSqrJasYBIk/nrL
it5ltOPn+G7g48/CigbNuTDkl6+RpiC6ZiRDFH1e+AZglfC/t8O20zOxoA8eEgXGM5LAt1/jy4+L
Wg7yaVwkm/7jNPdOqKbvpcUE7i59ds83n+9VwtkvIVP+s6qoeNjsyS8oVo47s9Ly+7cv/8paRV6M
y/3Z7MM4Ip48WT1OV31ElTHOg7dXyvTvybaZYSlAbn77Uq+8RJtCNV2VTW//on6re4TLMkNzpy4J
KalKIGg0iQtB1Of4Y6MK/fjnF8Q5tb08Wleodp7fG1+irslGDJA17Hzv0S05xhQSHjvXWa47Z8rP
XM/Y9rjPVycHpRFGFZq8WyfxZOFviFHvHZ0xIyvOV2HR1SbYpaqqow7w80H0ZLccikktj61ja31Q
ErH6USvyBUCHi48zdKCNtHu/dNRtSpVXi8CWwcH37Fk9AKGy80hvF4rtS+OD25uSnqjbt5/ZK8OR
eDCG/oZdwDd88szA6vViMakxAWNcLqWai//N3pksx61sV/RfPMcL9Al4iEI1ZLETKYmiJgg1FPq+
SSS+3gu6DlssMljWGzvizfQuUQAS2Zyz99q3ZZlSEmidldRKAOflLDVr21eZdVGY83IOj/B6iWNS
w7yNW4JaPyvvy5cWU1obKztilPSo8zqvJFtWV80vaMculQRQvK6OROP9u37jY2cmNVnm0desMPyX
F218QXZN5w8brCYR/N2cqluSLWcCy9+6Cgqs38k9BGGd2tKQOQyGWXAVF9rwh47N0gbZSHPGXHDq
Hf69/fQtghNc9izovE4+ab4rFJBxKTdUMr5SX+6OAA+pjHPsuEibod1YhibuKApTRYcStM3SxLyZ
qlLtcjz0QBKnAtX2+w/4NNNh/VGQPPj6OdytNkPz5RMGUgKBJp/HDbye6NazqwZxblZ/HoxGjRtX
BwTtNRH0uQaJ7xODgOxecxzPHVPXy5x8oR4TwrqZITDGOWVHVENsJekEE9kfCQ0KGnqsn/q8NB9a
FfcCiCMx5jQBbM3Y6PU8P3vd5Ku7Ik2MH+yjTXRzhGrHZ765N4Y8Sgca2rQV8Sz6J8+mh7lWCqtH
F6JF+HNjdYElzrrUQW2BXeSUKBFCnHkSr3cPqwBlzUWAokFB1Xr5Pjxo8sUcJ+PGrpbsIo7iIjTs
3Ad/uIANZDHYLtmkXyXQZn+8PxTeuFto6qyrFtt4fsHJDBPPTMqIoyfO2rl+l9BzvdVMVYLRcuOD
crrhO8fU+tv7FzVfX9UD6I8LBn0HC93pt1enZbzWy/j28Ch4G80ZzeGGjU3ahD0LbBT0OF6Jrm59
2jgRm8Nxm+n9YlyBJRwexWxmnJkbO6k2SofstqPc6NmIusZiDqh0y4zSZmPcoEVTH8bcs5+TwWH+
soyIAg0UV2e3tHapkclVue4+kak5s/j16rokf/vMQvt6TV+TJdF5oo7hWz8txWgFlOrao46ojZOz
7+y82LKz6jFPpOfsvK8u9fvoiYuOrBaksKuE9k85Rh5lZZbU3rIpzeEjhKV5H3XS2TRJco4L8GrA
soxztF772fRRsOa8vFLqlao0JCUvqvtpKI02uqio+2x0zWjCuTci8o2a/t4yq373/th5LQZhsHpr
Hg6+IFyrv//9D38TtQILyn+8bFbo9kNlECZuKWrjnefWh0Ut7l1RIQvUFhp8NFWsGwjm9Qcjae0A
N4m4yLO2v+nrdfp4/5e9WlBcfhl1dL7hVZHsrjuuP36Y7pdWza0vm2x2o+vEG90j+ETrjIMWzyB/
58WsyRYfnfQqVMZRrf/2Ef1xHScfzbJF+L6Za4SAu9TABLQZBIShraBp+2UQRf1Fn51VquXMHSLF
KpM0UK0a/5yi/AdEnuZlQaIEZZqgG5LuK8YK73ud1bOxTSqcY9cmJ/dqK3Ndf9C0drotvX5od06q
Q25li9QuYWRmdUQJUQdoZbSam1zYsjXHgHou4CENfTPdJ6pQyXbGStrtjGn0rv2sjSpKtFS8wcPD
SQ8gHhLm3suO02m+9BQO03x8wpmOFtQsOzROtihHwrtqtTyP7Zi6wGLJrDx24P7ry7jNqc3Lbuwn
zrm63pOciu01cP0iUxdAFbFlFMz1WthIa8TKSrNU3JeewvywxAyIX1YrnU9+O08/Ha8GcZaUZeYH
zF9E1Jhdp1iB0rmxdpxcaZ51CJWrsJwmTDNFZH6lq9SDrdXikr3lOFOjd6ayvQNcHdFEMEsA5kJo
8bMjYrUWoVu4x47b2j9w2sIdVEM7PpE1Z/+iDW0el9lEQqp1OWBYt/ZhiJeqqK5pBhnZ5ZLlVRm4
KLLQ9Vjx8EAT0EnYg+Jy3ZgKzDK/I3NH0CuqwMlf9RyPBJhGLZylJbi63XQPlYMLbN+A5W1CZxrQ
tsqhWj5DZtY/Qej0ssCfVwnCwmDwAjo8VFKRnrak7PWyuY3tWf7wTKIQthWg2q/DEqVm0LZN+Ukb
W9fBTkaI6BopZLWwCV34q3wteoQ0TpI5J5H9JgfSHfJ8P5pxddCRJXUHqgdeAZOvMfSQaPl2oM03
+0gd2gSZAnG1c83mczB/2bAbe6A9FSdtFmR4f2DrvI5lwOiCqnLyJPClWV8j1Sv9gAQJmp9lmct4
k5TV2jooa625aPHAxVtkbVKhHhpHGz5opduwNWNh7aGczd8bOr8WsOXI3+mj28ODBy2cXdWaO4kg
S+3uS8csd0eqCST3ImnHa2RI1SPEF/PjSM++3vbFHI2AEteqMfQoULklEagZMHN3I6nHftdpLX7v
lwkucYL4+EvJZs0NVGssqOlRnKLiSaXyCf9oHSf0aD8mwdxH8OsNSsDITzXzE9bZZtt1S/uDE8AI
wWwlVfelws2WJKP/g+rqmjsxtcOushdqz4Nj82CmfkA73kkBBTWhM8wrVli0NhWlRYTqHhrpADwZ
1ZikbP2fTu22X4qF0ncwJJaNvgXa4JEwBv9ZyQlLeYQbhw+6dxMwnOAYR8i0VUKr2XYbLbTQSVXh
4DnAyPoYCfexYPd5w/4/GoJOq01zQ52YJJO/nY/X4u/K0VozyUkBfDkfk1RaFqmk8GvH7RTmjO19
A2/63Hr0einE2I2Zl9IL0k+UaC8vM8CXRM0R0zAeJS3UjuHyFWOlESSR5l0ylvo7s/CmY2M3ag+o
v31CfMCYqQtvU+irVGwx28OskNGYiHL2dJWfmlrTPtW8hrMhrm8sUoI8UDAlHt2hV6fwnsLbRKdX
J/zAFtUuNivxqXI9mhcZLbcjTcBsCYQ7z/dMPNF9S6v5ArRT+kFWcT4eVzWUC1bS6B5piWTjmSX0
jQ0Mp1wcv/w6CBGnmDX2oAW86ExuzDKzvkNvRqpiV/1TXSdntqCvj0CUy9jwroQVjoA0IF++NhQV
daFFvdwktH6BJKDkZ9fpZc+URdzbcfbbfT0qjxSaMr5O0rk+TnR7z5wOXy/lgvoZpYl1KwNd6WSI
Ok1tsWjS+qQ4qe2lIvfMa+cnyyFmbxqbc4SFNy9HK4TGhMGIPb3neaIM6QmKoVMyWTcxsU7fZ3vJ
L3Ao4Hny0+jct/GqBMNDpvECZ4H9Gm6gkzZkOhXopWcKWO5M5BQ63eZjbdi0oiLAFMzww4GID3GQ
4G7ue1pT2wbd/bkaxlt3zRGX7dLKHaGm8PJN114MzmJerVZRNz1Z3SIwK2fPiMGdLya+yMf3p53X
Y5h7ZltGwYbIaw5MLy/nGUUucnaCJEw7/UVRCQ1VXekehEoezlzpjUsZhsnyDjzLEuZKJPpzxxn5
Skts+q8b+ltQslJ0LGQjdbb7JKUv4HsnU/9E3aGI93bmUKV19TS9Woj79AI+bPu+SeLxMdUy82GA
OE6YglqWcT85jfGJhIqIYIbUucESFX3QabqXQavPRUGYg6xhIy+N/n2pLDvduAgP9wWltk9V4yff
It2EBl9xTD5Ce/avST71kp1pTw7aqiEr77woU1PgwisRYWO0y352fOy45EFhfG+7rPqmhJGk21Kz
mu9Oz/6Wvqu0Oa/ZiGUGLcOCkmqlbm6kjgF+L6x4+kXtWQKk7hfSXQbpd/H1hJin/TCVCaqAylwK
I6R4VjZ377+FN4aXwchyOc+SGWednkdoOgyQlVqOQqTtlaVrXs0l96VNEj0WMo9zWNQ3rsdkQUmT
Ex7tp9/9oT+2/57lpwsCJXYuvjFgTLMjYMUpaVYbjSkNZ7Otn5sr3xhnFiYZqlf8dfwyJ9MULi5H
M/iGEOEuy83MSgaV3qpvkMv03+ohQWJP/h0uX0Pt4GN1iI7Rnovc/dL4ujogXoNnkBH3kGnk22/f
f/5v/jhWeINjL8/FO6lgaC3cqgpn/KY15vTRSsgVyIZJULty3eXi/Wu9qltw8oLiw86E/QTz2cmi
MYxAKzVLcC0/m4K0bdsr2Dv6EdEpruW2TvYRcuszN2i+9cY5Ylt0+9hgkNT38jMf6yxJNYc7nBIf
g1SroCcdq5yQsF1jm5PLzhyQ+U7IwnxMWg0zpQ+2LzAGJJFhkqaTuuJbZH3Deu5aQQd55EfjRVZB
CzBrH9FpDQ8OxTfs073dzrulbL1b/iY53lTkxu3kZHm7BxtR/0IpTHdw1KbBO7Nbe62i4URPHqeH
CQx3Oq/y5V1OfLJzRGlv47lj9xkWg7OD0FHCXDAqfxtHXYk7z9I28YR8LSks1AI5xHqcNm5/1bV+
d3j/Xb/eKa2/xxPGCnSDaXGyr+uMJvLRUiPVwrAO+QDo6xTQNIrPHOixKJ+e51d/F5se+j24n0/b
dx1IM7/ppQSXr9ID2PZ62Coksx+UqKQBTR8lJ32vDOIApZ8hNFhMW9TlZfwtm1ExBEVkJRcpwVIN
aR/k4OhsKsDMQ/5Cc8eH2W5Gcqw+UDKaH9NC07vNkso5Duw+IRzNMZMINRXtxWMe54sNfMKtf3Lk
NZ5zcxacwnWnusfQm10J5ZNVXSAqDlxtgCDi6TqS7UxG7aOxNIi3coGYbYOWyP1VRG2xwDVtYz4N
k5ScM3vF35XzF3UQpH00IVnX6WEB5bNeDph4EF4Wkam4Qdds1KGr4ZIlwM+S6GKWCfmhMB6pypn3
nuYQOYJKdi4vm9KzPxOeY33ISYSLP0RL3tu7iP7aeKVFc/mtUnijQ6IWqVD4/PpxK/rWrx+EyFqx
ZS1Nu3+ciP8PCvgP+E1/fHOvUI0X3bcXZMff//d/OAEuGEba9o7g1XrYm9Zu4T+cANv+F9113huL
Kq1gCFT/wwmw/H+BEMCfSAFuBaSuqrj/5gSYzr/YlNF65AP75z/7G07AyTKwQoPhJ3ss+/gomB7W
CfuPJZgaPb7H1jS3ZT420eVEpsgxyagHHGZvsvyvDplO4oDqYdDPjfqT1e73pdcdvIH5iUPcaTW5
apc0ze1Ix06SonGpMvVR2ohBRvAy53Yap7dJFxsMGx1UTF20Ql51icreoKDiqjCRpdzh9P6Zyo7l
AV87stChYf3P5Blb7pvXpDEA8AkOAwavl4/W0VDd1wRyhp6twLBbc/sMeD5+JNpDu6FAdO92nn3m
mifrq7Xep7mSmU0bnd6rpr8zDkLvbV+FdhOjgI+GzLrNFXXeAA5P8VB2cf3hj3F+988k9ScS860r
IqbDRwuYmX3jyYouFbtUSgEqdGSbryLu7OiKxdzprSU/61o/7v/6ekjCkGsIneGKJe/lU+2R/XuL
0aqws+JjsooPJ6wonRunF1S05Zml/I13CJoZmBqLODWG02Nm1/t9ms6mIgmrjeHUqFtDK67TctRY
zJwD+SwP79/eyVK9vkAEEyv+gwoMN3myP8UUFHuFylWYmu6nfsr8S2dR5Zln+NZFfrelgaphRj09
y5ocV22371TIkRE9U484lbTr2vP+bo/JzaCMZILjwcEKp8Hx8l21edNCOTVUGMtuGfZuV07preXW
ZkzSqi/8LfuwpDguWV/iH3j/QZ6+OaZVylgCBsAKY8bQ+fLaVF0I3kw6GicwNjZT3AyfwD3pu4hN
RBCn1YJolwd9ZiU/fbLrVSnEMDcDtOT1neyql5zgooSY6DCdKxzathu5aHw8Iz5Xq3t1IWay1YuN
CnQ9O52eYwbNJTpIYAQbfgfQJUn1AZt9+1eUv7WvyVhEUAPQepUrnfJ7kdXKAsgWIbqeoQiB8nHB
OHFiuH/5mXEdgTzCXSsAoFxOP7MJ809MCwZ58ujmP2nlmFuwDuWt7pbjsWIl2RBDjBnn/SFyWjhj
VBgWtnOqZyzLa9v+5RjxxqiI+yzHmmPuGwTQXs4Oad6jZjr0mnOQmb8lPHmvW+eGyavBuVIakH2u
jHCczqdCXntUvablvQpbzvtXMrdiNuU4gvDmTIQM23U6hbDPhjPn+9MVF34xzjPU/ewq1sSA9Wf9
sdizD6RCz2wXkuuo3K3dYc4k0ipSHPkJb9XSv9OlWOv1kKWAIKKIhL/+5Dxb1p3U2whYV9y1Rli4
sLoiCCC791/jq7uiI70eblbtLjrs06o1fABvHuPSC5Ujncu5yMfPNMX8O9k50f3fX4qeLHUDsaIK
TrvSGno6OS+JR5iFD7it8zl6gIrBQpkOrBRnxuerb5wbY1eoIxBmjwai+eXrGm0SI1NQDWEvdFIb
B8QESzJ3Zwq3bz0+TB88wzXLhUr1y6s0KR4vbfFEiNVP/Kj0uv5hZ32FiMzUtPDvnx9fD+VaNI6I
WU8G4DCLuSERTISTHlF8k3167bhmeolFSJ0Z628+PIJ3bJttEPvok9uKRb5kmFlFaMYZMXFki9Gr
Lfu/nSDXV8T3xPGdDTmil5cPz+wd0iFJJgtL8mQ/crzG7Bln1ZlXdLrHQvT/4ion9+KWVttbDsOO
kpx2jDMeloLJTAwTeMkcOtOn91/TqdIL5O56QcE8u54xAGW+vK1Os6OJqQvnpTvIT5RL0gcZ19Yx
T1W+MyBHBfyrufPyXr/sYASQRDZa4WKuJrnc2enxlJ8pLbyaMddfxBaM0t06dH4r6f+YurD+4jAu
GTkC6uROM4zuqiScfdfz+W9oVP3UZWd+fv8xrIv1H6fyf54CHPz1sLUSbNYv549rjuQp1WSDiXCm
8Ax421n2fqGV+0KM2ufYqu9jXIHXQzGLM/WaNz9JCoDsy6nbsFa8vDCEdCW0EuOr1U7WwWiKZZuO
IAHBH4ozB4Z1Cn59j/97qZMp2qsWGosL9zjClMD/Z9ybY5oHSUUFxrDKg9fry0ObauauJov3zEt9
8xtd8S+rmBbkwMnFa7+30HzyUlHvpnvpL9Ze9X7170w6/3uV05pjGys3kRMMLwKQ56MNJBPmKNHQ
ToMC9v0R8+YNrVM2MwIoutOCdrFIrWXTxIsz/WlfCVF/FfV47ozw5rh08a6uJ/Z1k/ZyeGhjGjtx
xmObHbe69K1FXE6RjB+RGdjfasOpLjnKO3sPWcaZR/n2lYEAoeJljvBOJqLEIzEAXPGadJ4TEJm0
tXGgEaPt8AQml3NrdyHenGUnO/JT//7Rrt4Uby1lAko5WQyJ0W40zGZc2krFw1IhmEHqFp+Z+d76
8v68ysmjVaKXmEQWeh6wgHbwfW1q8WRVprM/nrHcvDVW/rzUydKB+bgUXsKXV4mpvyA6Odr1w/jf
oSk/5v8ku+T/cDxfZ3Iak7TvOFmiT1yXlj/mMFHpfd0AHIb7VfkhCYKYx3w2Y4aY0iwAfHcuQuDN
J/jHBU+WDt3qdGdIAcu2blH8qByTBIaoSD/3crT+ja+NyhW9hJXgTujry3trvdimuc2yOHWd9UN0
k7ro5DycWeLfuiEKKTTyV4y2fdqZbHubuq/DN53b/rzhpBsdzcYvdzVvb/v+GH/zUpTOUcRRR0dj
+fKGOmCZCUZ2L2wrj7ZgqdU/BdSSwxglw4f3L/XW6POo2lCmZy/7alwUdrZ0nAdEOOAf2ehN29Ci
dPIz88XbV0ERgPDesNjEvrwhj0xsy+xiL3Sjhh6I5TVXqpbnMPHnrnIyK6kcqrjSeEOqy5jl40nb
plZdXvw7T4xkRSqJdHVOWW5tBDJjnpj76nYRtJdnEwhFlp4ZAm/dC17StQ3ORpnz8Msnlk+wVJeS
e+GQbAe+GZfM7da5wswbA416K6suejVULqegq950xjGTjRH6WeY3QTfTcd5GaKR3qx7VP/Odvr4a
XwWbfobA74LFyRy0OHY+5pFjhG3jVCjEOlTE9K9dq7jSazCSZ7Y0rx8hpkIK8LjXIH/wql4+QoNU
bKWjpQ61DnQrWynUi7F3zqn2xk2t0YZsR7GSrLXzl1fpvdEkTkI3w3poC9DXWJvxGnXxhMgP4Hf+
1+MC8wpE/RUm6DBDnDxDhJhsKYiyCetUd35S28KgqqpZnqvE/P7dLzeErsWuAiU97B9KWCd7z8Yw
DQCxnhMuk8rld1LRXZpFhtB0dZH7ChJO4PW2lT/aCsLoXp8sUh6n0uxQ+pkRZwnOAvzLPfVuM93V
XoEuzzdyHa5j5PnZhn8zqpI2lUjMbdRPS7GZkBZY+/e/1tev53d/W7BRYOF7dXaOuyyvhw7ElBj5
ZncosKd4M1o2yJI5r+r796+2Pv0/HxoibszDVJKYTpEGnQLceGMoWh0nCiuHslUgSy1/AvaChsHQ
FnyjyA8RGrx/zdM75JoIGNBPkHjFRU+LVyNR6XVR2X7o94vvHRuJoIMqEgDPkCjW8lwH5fSrWmmq
aFwx/lDIoXx0MpU7fjq3fi4jajmJoBABSeqpc4koeP+uXj9J5HJsV1ZcKBW53631P/Yr8Gy6DBlG
FGqFIBXRLRrxrODQYnWAC49gnOCB96/4+sagRq//Y41nq+SffMgUgSVlYnhg9SC7Q4P/7KKR/bnk
sLWhdjpIqHfQf0eLSyeQx3hyob7DbUMDqN5KkxCKb4Xuau1BgFcAWWIuvdzFaJIihNTR+AVwsgyT
0cxvi670buPJQuSqJQtcGTrXlRbGBMc/tFkefVvKktZ3pw3Ikx27/rLk8dGPjY9VXNsHg/QHD3Yk
iF9GpR/dGCU7c9ct5R0b3QJiFJWXz8nSDtsmXbIH09P7e8302wr+ddLFx0xfmuYonbxDeT0PyUGh
DO+BAhjqphKdAzjfTcuPzjDKPelG9oVeMP1tU5E5j1Psd3t65+pGM9vnBkIHuF00JkEXJcbPck1O
k0D3vxrK77GSieJOagbLqlZ3yUfAHeVOWNUYRvySoPOiJrQd9T2fK5gRo62Gh9kvakTSk6rMcM4q
IwqmVhPYX6SdpSFZvqDH4xz3z1ZfEP0T5j7RusfDIinX2cvBlaV3bAcNGnZhiWKTEDUMtmlYbkps
8FvhjIj/p74xYaW1uhVw+lHX1jTWO2XbuREMeQRxGlyGnm3tvvAQckX9tYKDk62kaf0JttD8ObOp
iOQ4LTa50+uAzjJ/hKidWM8IXkzYEdBFyiAZoW93NQvjFJvDIUvY735eWQvxRjOc9UlVcSxuwHxJ
Yk+lBpcO5nni7SK3JDPDSxNHPMJxlk5Qw275LGtbfJGJJFKl1gyfhEbPqL8VWdXy8voq/lUMRnXs
ecXjR80o6sEPOsfzappcyBpNGOAe4S3BlIyNfC4B0Rh3PWSkKrQ6070VyvCjS/5sT3FyyW0KBiC3
mx2tKzpjWHEL47q1RnPaouVvDpjA7G4LAHjFeNQx0rYSVNER1WY2XUJ1nJrblkkH9RsZJvrPaSzT
ZgdSRTzmVqJddiahe9vRi8tHc87ujUTVoarH/oupTIFGXJNEIMBYa6xtPDDdbuap9n8sxpDfKTRN
u2ks0OKYBihNqZnoCkXW2RtbLwb1oethbjCbNa4MKXq2JFdUaRzPm0qWCB/J0lBkWmaudPo4yNzW
qSdYuEZSI+W3VXNhN0tS7qrUL27iesn1IMc4gwK17ZuboediyF3q1Ana2kuLMHPNgbgL1l11nTVp
bpX3NccYai1zHOXzJ2ucDb4j2cCFy2DQuqhpW5Xcs0CO2c405eJshZ812b3rLCVftgTjCugptoup
vvVbRGk38dBr6bjhcZjYTp24H8Nl8Bon8BFzYhyquv4zQjMQOdg9tPhrpQOmO4i4ysXOzWJNu6wJ
F7nVXOVrocG8hCkE66Ce0O1cqe+pntIumQRy/9CvRe0Fmhgm/rAZqWgnSAUWWxehKmJ55ng+tbz1
EZiBNNjZfKtjKOHZ1rtKec2dN/El7ZK5WO7w33sk2UBJpMU0K45aVhu7P8uo6y0sOK6fhEBmwCCX
yQBt0mtlhJ4KmVG1tfRRNqGnayYRQH2+fNZibc0ztHxlbUWaxQYwrjm5TRuoroHXVc03O9fNW2eO
ZBqOequpsDZ6mwQNQUc+MZbUCj0p84sx79352PjK/xJ3rH5h15uLFy4qm1P2MzG0vgxHkh+KLlq+
yyzXrU1TedPTtJi5QKlq0F+BDRF/c3vIQWFJ+Aid1gSJA8C4NOP3Gnny6HZaCy+zlYTO0N3X0p2y
bFjy8ISghKWIoIJhRg4VdMtqKIHtqI5qWCbkSTENqgDGdT5tG7233E0TW6U5k2PqAftO3TkTF0Li
b7tmbadGyxgojcvMyHvvYDhTD3B/0Ea5HX0xy9C2Z3R3MWkR+8FKcYli/8rcYKkm9UtHIpFcTF6T
zzvoYu6Vn6esVpPT6ObW8mbjzmwbEkuMbiFRKB0S8Ws0YOexa7LsQ5KOzpPrDot+CZOMSCeQfn6G
jhrExoZIH6YQ+ETGcyPTadnaoG6eTMHeczP6CkBCVDXkOczCGB4Xf/BSJrwlbw4Dq8aHvElN1oZ6
Gf1Nt0CuhEov/GgzcGS7imjZ/NTyWgA5N6S0SV0beiuIW+RWe6NWVr8pRuH+YHwNkD1Ygo0tjgfu
oMGKh7wMvYEd4CYqsj0eTOtDUmeZs0ObWOobaIvzz7omNCbwXNUn4UpxHXa2XSVERMSzFJumFDDl
6A0RTKWbvaTJaGdsRXsGwleLv0iw0hwhm0eKaQ3bpOvBlHS29VUSUUifpCytL5ld5g5PtMdpZNBW
PvSO6KzAaOd1MJUSZroOtv/KcDLctmnTRc/QwuY8EI6s8cB0ttNuWjcZeozYnGmC0k3HW9TdgFlF
DVl1S9Gur7e2sjFyRBRlvU2VxFCqek3ln4Z0AfTTlRb8aWHJdtw5NraiJWKevoHTMX5CeZaOOz9P
5FdbLPlVDhnIDOy0YXwMVVw+ayPT4gboReJ/qF25rBBGrYoDA+BhEcBZlDUokznxglpPWNomreUF
+qUvrRADENl8NRkfcCqqrK32ql7SGqREITCE5opblEaMSjSbC1x4HT3tH5AtLOvYilqsIKaKLGJS
khf/MtFVYm9yWWB14utCaV7MGry1ZZU3E6ljJT2TQGxlIQA3VMETpNggp7jgs3tIY5+DhO+oQ6dq
fVd3dWls1nTH8YsZMckToJQbEPZ76ZjfopGwke1im31+U1cLbfqgTpJGbdMK+1iYxIXVflggu+fj
1urrJPsuTHCpP4dZcyMqjwIg+J410LP6T6nXW9XytUp1GenhRLgj7f5eLtIk+cwZusjYRnMnG07y
mtFRbcnNwumCfiy76gBM087w4hSEhPyqXaChBWbGeUp/pkVi5l+EQQaEHsyIMMkrYU8igjKaZRbM
MHCqXVO6Su2IXsRl6Ax5T7YZBsHmNiK76NJCFQOuHfDeEkS9XTwzXQ/xVrRdM65eXSAOc0kVKph8
bJ5Bl8rkGS4jXEdMn+2DXqJi2tnO4uwrGg3FLqG/mQYDfhywtZEwr0u6OqypBHE4gcW8B6i0YR90
3dnkYO1UGXdPNn9b2wI31fZWO0xyr5XDUJOOyp4UHyMI1W1UziDds8F2j7PMtS+TwSKJ01qgtSww
18qtLPPO8OFd4jKlnYQjsbbKbNwiF8sU6FpvnHbFksWXetwa1QWY03n51HVTgjbcA4z5WNRaVwRN
LdJvEyrAZWPkA4vf4k/kYee8CGsjR4qjG7ko72Euhqrd8AQhiSagMKId8QcA3Swz8ogBSSsDMLE5
+fdxq9obs4H6fQQDOh3Ry7gwhsYseVIY5J6yrKpx4jUVqmY7WbLbZO6Ztbo2HS5JDpBjgHvKsrca
HlJ2jFRpnkQxm+XGpFwR7zoCzuCwjmATdrrdeXeV6otfsOSUgKLcQ+ycxOKwc7ZMCRU1E/N9IZrq
O7Oi+REXosIjihUl3kPKBD+L3sKl37q4clMBZP616ivsfZmb408Fv1znBONR3Ywa1RxUBl59iwKu
+OXXLPsBdRo9C7p8mO5mOyeez6mN6Dkz3YGjSwPWJGjVkj/PHqvZtk7a7gq8DEbUUTNZmOuh6DnC
RUZ3WVVgkvEFWqLZFawKJI1QLgotI7PQWftWY29zTjwy0BcVsZMUTSYDMlp6xkylagZy9WOlfpJJ
oX4Jq84vB4xPt0sjlw+jOd6VHekthT7Cl6N1xtam77wY0EpU93cJ3/nHRs7pryh1zPEicccqxDHf
7twy6TrmIs+oNiyD/V5R9t/RS9F2WR7j4AaoUX4fi6l9zDT7Yeb8k5C/xqYocMaUnB3YjNZ+mtoq
XPkBod6lrRckrqnW8parh2zDOcJMqRsaSRbdl9LTFWtqa1x5kXaxYAINpZqNj7Yez1dL3jWbblDe
tZeQcmQq3//s03dE/l8bm15UOKtHXWofm7TSnko7rx5kM2q71Ozsj50ppw8TofMZPuX0a5WUFH+c
RUPKPWccWtfX1YXN4i2XJOg5+zQqkyBm9DzGXi8fSt+B1Yyu+cZ2SoyaLSipmkDjwHXKjwtpwMbY
lEhUhuUKR8DqCOKLDhL88JsJbfOGHQ+OWS+zH9MWIL9BTM2XhdVjCy3MB/eFatvBFnTtEsMCrZBv
ygnIHTE2da4eesFaiBTavpTgCi8SCtfBPOhXw1IcRWXvB6HIKAcTE1QRbvAqocKHO38McokmHMGC
+ahzsj6Ies73NVElTwtYEAp/Rfa5qvIZL1Csi9slWaZdN3vHGWzvJ6W5Fb8d6X2u3O5IxsWlRhPm
FxkK7YWc0i9+aSc3lq6Vm8bWSfpLCxnMhaM9QpJtr1TnVB89xx7uSYtS7m6yI+LyWmnqB7tQwxYc
6LW1TNbOysXTxCmTHBH9gu5S/diNVHNJSMy25qB5gQIrfOTsScipBKDxlLaZSHY2ZoVN0vtuYJed
dyCAOQ7JXEwvkOi5RwCwyy/P06xD3hbspHMzDYnWg0apf3UbV7sv/Dw6mPGgHQG+pAdk7Aj5keNn
G2OO7+rB6e/swkg/pqlLitE05tfJPGsXlCPmAx8fc9iknkcEGjvWHSMAmDx+oQxVbpsRDnbk9fkP
OOTLZU238apw6m8V+y4OFBbu5cYm22dS6VGWVfoN63r9EaGveVlp3Zq0QqEhUK7LM/ZgcdtNO+0y
Vk+yKm0NX7lDsWmXcZYPej6ZC8RXHxa/84/2hNB1Y2NXCJalYgBXuTS3gOHdsKEfe6lXlXbZuMbl
VMjownbr/DjmDpBxS7tbcDcHVW83R0dPdMYjBqdHN2nEjXDN+7hyxXOZ2awJbmzdCdI9B7t/xPKv
vnHqqLtN6RT117nwYUHgYHe3Tp71DybY+stiSSGz63KFQlh8N0ymWKyjDH2xa92hwmDLZQ/yKZ1S
4IELB995jFK1+S/2zmQ7bmS72u/iedRCF2gGHhhIZDJJse8kTrBINeh7IBDA0/tLln//EqtcWtdj
D24N7ioVlGgi4pyz97dtQlxS9iNAp1HdoX0Oqe/bhLe8Tj6b9lpm1E60x6J1HjsVWdbkBmHjmNtZ
1fVs1TnJo5zOycEaDoMxQvPl7DbfZU3r7qhBzTuVtgaRSrkthyhoaCZA4Z7LNXT6SmB0o+VwpxfJ
idUfKusCGACNhW5x7M8EkbUbufOu9YYGu95nToATo3RaT0Tb7BZXOg2aOaQrVCW4SVPcrT1Pq4g6
logGamA/gedfOv+ryRJb8um58rAGs1UdKqUhDnllyVkrGUuDBWRucAzlDvztaMlo8mSBwD+e8w5h
7xeL4RC7kNEflgPlUQgpugA32tmzeSwbnzwaEmLGMRSrPlH+MuVDjzAyhVsDGvaNSHLXj/pNeDIs
fXv9ghNxhVRcuBhhK5Haz61IzRZAuOnCBidYawpJQlkuW6f31qgw6+Db0IrxzZ2m6aZS9QItRhA0
tlOs2l8bAVN8x55W2/sJ4hEvJuq6NPILzxrj3G0d/IqCpQ0VZV7uFkACbEycK7vLme4JobgTRv29
ohwKduNa9UWMgWq8bxSxvGGADMML2XWnbOeUnvVCT2um4qgHzw6nZdIJitlJ0gdbmpL2E6G+8nbC
rnc5QXPIwoZZU4LBsliuAgyXgjU9hdtfun336E0r7eJmG5NnR5YakCRIhnTncAT7ASFeFlFbq+61
LVVfHzWMFpTdS2J5l4SZU96sHm6lqGkhkR5cp2SjsdijrXDm2D/v1qTvv3TK5zfUK83SQNEwCllp
uXtWClUH1oZVA93XXdfverP0LxVZH3dbr4JhT+pV6dLUGVa9I1HtFK7k5MI49moDBFDZw7IvdMmA
YoUNX+zNWbFE5jCO+x0aD+0dABK7w7kF1ao+tAT6na2JxPEMHCGWVVqU8UL3dUKBXK19tK6D2s44
ZU9TDGd8fXJ7O/meFuw80er2zR2+1zH7ZHGYK3YUsCYMlKDyv5F8AqEv9SaDVxDW0F2bKN+LhGVt
G70+RDqxyO2EsFdKrcdKgUg58gIWlHx+6mYxAi+g/OCI6x78cal06EwOhGPHWu1y7yeButzagWIs
UCN9ow5kFC4noxGaPcPv/GjsIOzty9qbrYfWh9fwg6SPcornqrbGI3Dj4LJZ026+P+Vbg2lt+aSo
RCBoyLhxuBl7n8KlozHSKiDLsFDznWErQBD51rltpPHG+5GdLOICvkj7rWBusxACBNEoNHHQGrsV
VchVXzbFKyl3xD/3ebZeW3plAZxdY87CZGuaPk6wlF3NGakQp2BXwRuZ1eaDmr3UO0zzqpwdSj4S
h6sOTS4ohSRbQzVQjp33jcmD3/Wk/k0u7AyHdJNu6rTzODH4KW+Hfmz6ywI9j+tEmVVVG8e3iuGv
by/kM68VRc8WABQnwrgjeDituxnmRTvM66M/VaKKG9Y62rSuRzIAVVRx086VwYG4rzTZAYG1kPiX
zs4SB+5SJZf9Kj1wHwBNUdkkbjAecO4RtRwinrcQZGGym3uOANvJNlvMQXvjYXtmA1dy86N6I/H3
Zi3NwbwEegL8LFATaUpbPcwGLXG7nA8ucmvK0IVINg6/ae0dtQqaDi0FJ4Xnla6g2s0Lp8O9bBGf
waDGJmQ86QKXstxrzRzgIli9Qp/Tv1TTzTh2OZh/gnzVvYQ7Vg7xTCAoTxKncuEe2jwZ+oeiAtrB
myOW5ZboWiP9MbRGLc5hM4/kP4Br9vYsLP1wvwTKQpDWFVnw1mZ252ZRg5tlriOTYG55kAyEmuPI
KZfIgsZ0O7j7ss77q5xWHxydAKS6CUsbBI5lhrqblxZSxNZ2hCPXsEZ+TKOj39xkYpiCDbmSK/xv
gMTDfg5co7RpVGMnfKLTZSwsZbXYRBc1AWE2ZPimvaBFXo3m6D7CG7L19YZHL7jLQTEVOxOfKkei
2cnWlJkw5sX5yEmKDB/iJ4R7Td+8wtmXOaPAh24WPoftQmyyvBIr56ghtikQxN2yVub4qSUVi0Bt
0QtqR7kQjExRuWqXg17DlCmkaT3qMfRATmNszVpvjQ2Cor3zJUmE6ABK2bg/TynZaf1U93qZDx6E
II7bgr2cq1h5JsoQC4/QjwiOwb7sjKKeahENa9AuB9Kg2+CmJq59vYAPkqcXLtV9HqYAusudzYQg
Z7CvhqJicwuW8kxUw9TdMZVKLEDgpVRXlWu1DOBB43X+eZkgpCWGcWz85rqbWq9/bUyGXPdrZZCE
zX53SlT/cxz8f8bEf2Ms/D8HGP/H9n14e82LX82J/JE/rYnS+INeBM40/6SStpi6/mRNRAAsIZuD
3vdPkQD/bU10zD8I2cVGB4zGPcWDoRD4L2ui7f+BdsB2wb5iu8Gd5fwr1sSPg1mcGdBM0MAwmTUt
CNm/Kiw2kh4KgqdIO93a/ExgJPgiZqf+jQzv3Wvx8+yey4BOww/xJxTA+yAXwRNhmhts6rhMGu+I
PKGL4ZkzALPW5Zk+/LfFWrozlkW2hLFZb5iRdGeaaLJXlzbOpbuptNhNTe6eKVkySgJiEVJ49L/R
yn6UXvLXRGnC38NGGsS08IOuLncMOVp88jGG/vGg6QCOYb0F6cU86e9pxp6R+wrXCNKN3wgN/qIG
f780Ct0AviYmuI+2kaYgS2H1SyvesrK6W6pxep7qxUBkNQ/7bfb6aGun5LVO4O6DM5uecfmPz85c
jJe1C0GhQpj301v8N6rGv3k1JMJoXrWTIgHXx6+vRpHBOzbmxozXweKgqoVR7iuvrr/+65fBjYdF
jvfv9M7/epl+NCeCOomLbWlxHItp6SMpl2H/v7gK34tH7LdhWu/51j9JHlq2rt6BlRPn1RYA4OqI
ozGSt3++yOn1+PCWn1zGhoFuFxnjR78YmY2wJZDvx2De7UvU2CuNdXQw1gi+BhvQFFUBQpV/vujp
/vxyUVYQ9l/MYwZWAgQrv94/yx6TZlKJFS/V8tKVbU51TKerCJr0xWqbBC1DWe/H2u6igEz7p3++
+l9ektPVWUFOAKaTW/qkx/jpvm6boBnK0Sp2VXUjGVXeuIws7v75IiyHH3+kg+OW/zxGHPMEMfyw
fqSdufA1jkXct8wRF+KSLws3Lc7Lza5gAqZp8QW6TQkpsxkuh8WmWWrVDmvMVu2qefweWHp66YyV
WLTeSBuO50iqXtLZlGdVIpeLjGnF+eznxb7MS2XRcqMwSDZN0Qro9rYxN4bWCeXyl6RXRPOIEiC9
X49yorZVeawQiWdhifLXDRUl1eNMARYPE4y+cZDVrWbuGBF86H4py3Y7IAj0aI9UxQ+vd8RDIckI
VvOidriIXepIFuWYyBB17oDuv6RIdiN7Xe297MDb2X31Hd5t932WtKSgxp3PBbVIvBhJG4NlTq5q
3Y5laDOWvDCWKji3kQmjpFD29o3J/Yx7hnNglizF48j3j1NTkCXPUJOiGTa8rkO/68wv9AYWRpzN
s/IANLb0Afl3tON9KgjUg9hH559Tv9qLBHsyU2LmJCkH1J2/kSoQVGSw437BY1vUwU5slXNl0Jkc
dqQQbK+puYrQGUam+KomqIuWHMmCwzK3d2ttqc+jXfkx1LcuJOH9VMS4+gzOBxS7tuIctXb90RoL
JupkCB49R5SHoZWiP7d5hJGb689ZO6jYtQfnIDudnnUs4rQCDPMIP8490jEwdxust+PszN0BFZu/
M0lmDLMp0LFyjTY0x2QgKsXeg6QMdox0ppuCGgDQLbENk9Gqs5b59s5aaGur5B5Jxh14yPXYG8a+
HDzEikhYthzh5SzNV0cVWZQYFAmIdJ2zQShizQGkfZo0PKRM9iouK3k2raU+LwqRxKJvxxdvns5s
NzEjjoLx0CVh3cyfMtsmUGHJnytz2NF0uZhz6438G0bWjrzJy/GucIst3tK8OwZtGtzggK+PLbKb
Y9NWF1lbXplNgcTBs9UZhpwXvziD5Pl1Qik6ivkJCgHhkut0nhjNZ9nZ6uin3LyK4UBs1lIxe2Dm
smTJGmErs0jVMU/50oOc43xYt5hsch2bVk+zumOmqxnJOdZ9i+byDHSwcRbMQYrMm5GBm4kwWadb
f5VJ6DQEy5WZfW34xVXO1G03GFQxhdcwXCxLIwmtoRivnMQk890MjqOPfmAG03Q3Cm0ds14lN8lQ
vmnfHQ/5OqtLK8tU3JSpPt8cBDMzs6Odarw4r+v1UpHxFRYpYDsaTupsxHe19stZ7+gvI3CPMz9v
PjeKvKVWy+tia24JH/Qfg7ZV0Plo6qq5346FUV33zRTcNDUJHjlNcaSIwxZbA3BQWJOrTVfGkt2N
m2ryffNvybzBKhbDsAMfPu6UoJlHqsZjazmfWqmri6TkpgXmiyLyLfSs9bUqmxVsg/+2+d2ZOZqK
qAysG35o5dZ0P+mF0OJ2G2LlI5AQjlN/TSXYQNu7SPtTXl/QfjbbrXsWuf4mTvDrdsE4XVXizFm8
7Qq0IPGdNoS15tQMtQt7vV45/9E6XO2It6oIQWVO4TQlYg845410JT5CN6O1nb0IO7tu2+EZYVR/
6XrVtBf1yLd6Wg9XebTA2aLR0sVhzUmf7MmJL82EICRXxI5eb82tOkLzkvtWWAhUyT7hc6putNH6
xHfZkqWhi/xTCKU1eodxmM5J/HwrivV89mb7nJSljfyj9RVBGko65xQHxCNuu/l5yKgJKeW/oLi4
mvGYxT24OsY5Mokdu3He3Npg4OYG5pHIukdi7D6vi6h+c6aTHxlF6EbhC+DM5ZM8cVY/Zj2TdQfS
ANZWHAixMeBFQtPsLZmfPgoJLihKbM3Yg2p/6K8If07cswXT8HwMXDXkcVfWgHNVa/XJXjPXv/Ob
vHFYN12ajVXdtm/LOAevScXRem+OBgBeNS0PVOHjj9Tp8dWYQhDsPlb9GkT9OK8vax5kbyLfDNQR
JTTZSDYpyePpLDtgu1P9ilNBzLEmtvVrs3ISJwC7BkhaIxrcbZ5f//AqUb7OTuemJ5rBxIWLjb4f
ZJ92ZCf2CA1Xua7feP2sa0IchhuD9DsWcqp8Cd9H5DdtO7dAp1PyvVRizEVo0uSqz/NRQZ9et6wb
Q9+HArwTc1JegZD174xu2oqDP1qqO+ol1a+ZWKbQ9mZ3e13AeJPG58l8u2WWk8yx0Q8kLLT4DX3G
KEvv0eJcBmIROKGN8E4xje0XP2m/JvThiGxQwhK7ZWhY2JhK1RDuC12A3Kzlo0Q8MYQCSdkNGS02
Gw2CHm6m8LUfphWKEFFmwOddS2tGj1g06ohcL7nseuDKbgjLVN2BY/DqXV4NdMEXy+sQqJx0fYR3
ZQAMSjqulyCPFHIqd6C3OhG+OJ3jxF6CmDYd2OzayGmOdl1D6N7SFOWz9oSV7egZBeVOTK2/7jyr
2GjSpUwM9z7a5PUCtREWGkb0yZnnpoR0lZU5rVQPyehH5OairEtms/rs9m7xDZgU+Ke6SFmyXC8h
1pHQoGxXJWkvowU5RLCTQubf0WCy3NeqanZWp0lh8yt0CyGZfAjVrb5mSDHQiDwN2ZSzEmdFktoZ
/1MvxCxa7kVe676na8XWceVuoi4/eRLdqQ5rwJ3mOeTThsDZxtBDcuTVaE8Neb2qnUit/Fig5dye
Al+JU0pTnzwz8M7tKGEGJJHD5s456kH8cQSqE5I3FwEQhffkq3iq9fw4NAZLdOsl+n5RJKUSjZyS
OtTLxYIgzLtw21sZM6y0RF4KKTgjDKSTZWlH2zqacYeCOY0sIzWANdroyZgMpasZrjUiWN6wcrhH
hjh9Zh4rbl1z05/5T6YzQaxF+XWmjnulialfrbWXN7z2A3M6QdDf2Wp5mljLtFDXq9039N3RG9GC
m5lBsEg53pe0t6QfAio5pZUvnmIqYhKLGdHX3goehjtd5IRP8rjKcfk65gjJd6RpTmyVdrZkcS3p
UvLOKnmXp97gMixpOVvlClQ75g2O3DsJHOJZkCuQRDIfCPTb2k198tOleBWjYuyP9pQtzQGat/Id
jeLJxKxD6GRnahVXZq/QFSEbNBk1tdY5QKKpvPbM2Yp0ih6Udl6jPyF/7GhRmUvSouuasi2s/WCc
UBGmyeUA+0/uu2VygIKno/+y2A0Sab6Xkaxor1TXLUJjYkzyoJSHEW9fGTnJnNMSK+3g82Z4RXVh
uhikzxmQQ3+cNzdDuuy3KNvL2dC00Sv/VTqDflyH1nL3pgneln2boJc9S4V8qtfCUHvV1l15WEWx
sYjNSL4Z1m0u88bVIzjWLWMthrW/0FsrrpbVSFDLVZZ7HvB25LHJA1vY9I2sOtdOEWzhplPayGWu
WYxW3sPljFZcgPZmGxYU4Y2zXuvFGscoW8vktvempIomQzkFpxW+mbBBHlIzHmECgspCMJBoeHgQ
12qU1F1HRbmbzN7wQ/LNnHtbqjSLVxIpbmRlOv6VshtjPpTSTa6U1A5DgKokEma0iF4G+s15lAgE
hq9xR9PjgUw056FabNTuCtUsTX5fl90p4Ga5DjgzvVlW3U1MBLLhm4E88hate1GHvGvquVXSvnbI
4x6QtJrpG/xO57gi5mXsUftlsSPtjIbKWogRBuhAyReOBl6osBmC9gkZmYcwWDq6IUw2L4eL3lgQ
qxhVtrxlbUcbN8MzTwRuZ43IBRpCYF0gO3dNu9k2NOVZpKGtmA2EiKr7q7kXk4hc5OAFWgTLOXq6
ZBheQpHyGYfQTkfBsw5fhM42K/IgG/bUAFX3uFroKmNlVlUeNsRLZ8e1O8n/7GJGPW2OU/LV6rXz
3bBc2v22LdQNXBHxPZCCeURpycBGKZ8uB4TebJpNZ8sXo06h9KHWTp9rFn2k3EavWkjcPnHkU2O7
HMWWen5jOJKrvbv6pA9ASQXAnXrBhmjdystHyAf839ticmqsYP9O4YKNVh0cnZaPFQXDsvP5wrKj
Lzt1zVQsvysn1LyRBZB7QC1kjCVavhmlvzKJ6QlTji7bkYS46tVOR71PyVXjbU99NiLCtRYS2vLs
cZITisfWBeQXs14Q6mtNtlkfs1Ewq4dohs273JjARFtHF4nY3mCLEVQvD1YuUmJZxq29A/t9eolO
dQyGmwcrWZa7yZ1tvSv8ur5Z0HFxvmAj9WAmwgoMF5eSaZfnVfUGKxwNYYsDYEYbPIxPCIb9a8RQ
Do/da/EC+Q2anDAPliyNNpVVt9ZQemMIG2zC3wdejfoFIiTLps7Wt05ZY8tv28rnSU3UMdqb2MGF
UMS8CQaJPZrAsc8e3LpyOOmjAwNniCQsLVCHMaKr5MVi+P1VSc/ibtCNhfLjXVSGhBWBWTU7VbKv
lYfwbNJV20dpkPj3bA144Us/fdda0wvb5y5jX647M1owPD4E0+qKV62Jsg6JgR/9Z4qifESmo7ft
cUyIxzjKfEzPvcVMviirLcguZfPRuCr6ZIW+OU733bu8Duvh5D77/uz4C0/nJL/zkYCE42ZAjiyQ
HY578oySz3ICmXhRY2q4rd51fB4HhpkR20nfZ71r/XwObQf7XQGYt2v/xcbWjC6wWNfgEhfPJkJf
4N8La0G4FgUuksLxXV2IdwKlIa4QVIf2SYC4vWsRm5MscXhXKPYnsaKXW2x6SFV4eZBvomd0Ob+h
QRIoa+LgJHnM3tWP1rsSMjiJIrN3faTzrpUs33WT/9xyMv/SCuboDlsHaItPHkvw3tH+qbGFSR6W
ZZpO8eggDLIgFtdhLnMUF17bVfu2d8wHxo3mpwKHQmR2TJRmBpIIDhvF51JBcTqiydfHoROdCKWF
vIU/Wi92XObC/lbkvt69/53/b/7yb9Bsfnp8fwFDPrw22yvSI0YuDenk6/Hbv//5R/6cwDjGHw7u
QGnQkoWgB+jn/01grOAP24LnTpGGl/VELfzvCYww/mBcAYqc1wAcAmDDEyn4v2YwoE/+AM+AtVcy
z0EnZfn/+yGMb3K+Ih7HptzETov19MMQRuXlSdlVofQzdFnHATrefd43Ov2NX/PUjP3/reLTdZBU
wRoLPABqkM0+ePmTpd2Y/lJvzUQAI9JvhidD58OTs23tM3nO5f6np/DbCcKf14Mz7iK64pTKvvdr
c7gkxQI9GSrnYFjG/ZCSWQ8Lq/qNFfnvfhWRCqcQI5rvTBF+vUo22kFtBOgk81VYt3LsUTMFDFyv
S59SEiOtUf/5of2PvIdfXaH8rnfCF68HLwwH2Y+Oe9q8o88KxS0EiTuFFfRCxBAFCdP4YPTZP9/E
313sw03sjXWjF8Pz6k1/1YfKau3HMrWJUep12v+rT4zIYyrSAJhg4GOg/DCMySbDaGYJ+pmQTnFb
dF4DVhDH+r/8k4g9ImYRc5WNW/n0k39aW816dScsDVTB3VrAO7KnA/v1RvyQ5UT/fKlf5xPvj8oC
Tmgi+vCJJfwIljDzyp5X9Oh0djvzKPkxcNDl8psP6++uQn4WiAfyAnjVP3zAFUKual05qw+dA8V9
9qvITGTxm+nkO5ril++XpyPf4+9OolDmwr/eN4tsWs8wSJAs08zvOAtpF0MkzfpsOtCZnSlit0mN
l52S/Ws6iGL9hEu5Nw+67wDyoFgZhgdSHzc0twBKmn2CeBFHJXKty7UxfQUDnI5AqMhAAIqvJ5R+
Tj4341niGa0gAMZMfyDPtZPdZG8oPCUl6auLiXjFvmTnaMhkPd4FJPL0xxzsvL9r5pbylVTF30V/
nH7rx3vBKwrBA6Y97vMPo1rWgRQcNapSxj6+H8rVRYDjtdVtO0zlnas8TKjTbO5Hbcg5lCIPfoMs
+ZtnbnvM7IF3nSa2H/8C06jITMSzGxKJRzt2GXRo2Iv4zfv7N18/7CEGE3yWTOk/Lm4pAzbF2bAM
ibJCYqcseWFTHO6MvnS//vOn8pd1lMXMACKBuNawQNx+WGgKF6SMlCdJbDk03zytEAY3mO6Jfx/s
/L6RiSV/owv4m3tIXc3eDEHOtO2P83bR6bzNfS5pmgU/0dH4PgFL/GaD+HgVzG9ILyzPOWUmonv5
8KrkdjPktpmcvk5hlruZI7TGgLQof/fPd/CvF4KUw35w2oqQczgf1rWhdPEYCcrhwnSzc3OTJ6/P
qO//9av8eVxAo8Crd3qOP62erQa5ynmfqidA1jbPXYEJVOW/efH+5rdYp7EymhXAa7yBv16lXkyk
jtZcI0d164u2PbV7VSVu/vm3nG79z18xBQGqEMlUEt8z//hwx4ogn/s09xrMe1t3m5v1qedrrd/M
+ptFVaQb+BX/fEWinD5ekxPbiX8AIIAruhzdfrl/jaYXuqCSp+IYhBvRNkeCTtwXbW+/M/Pm6CNO
e3aUShJyfvrailhpJgwl0uqpYLqZ4C+jsirslvZE2oFhAmzt3dTHlD30iBpzx178eFwKklaGuV7f
RjpeXkSTm0yCsh3KHxhjKmdH226wdn7rIJB3gVtoNMITE1IX80N1Lksn63Z2V6glJCLcR19XWOLa
wkuFRg60/xSttr3cy0A7L+nIA9rPa8bc7VTpklwW2MvZQF6lzRBuIE8WtX4yxBWm6e+ric0mEstp
1kwh3g7h2nkMYQPzNNum/iyNSCcm7p0uqbLP0EXcLTaDrigiNBTY56ser3Q8+lmtQ3QiQFVXa0np
tQ22WZ5vxIGhsSAq03uptOlixsbRalARa8TT7pZl+xmhonHpb4735nSr6B8DY8Z+g/rDSe2QyDyv
JcGNOSXNLeT883ZuBHgKaA8ZrffMZA+losaOh818a3Ik5Kspu0P2blpIyX552NiIkK3X7kKrSa0L
Ensohv64s2ZsFrij8EHtCLUDK0g9TjBoQG/9q81LUO2Er9y3Kauz5Um0dfLqtURsh5Pg00b+6K93
RDyLb6iTwCDMeMdRvxaOeOtcY3tATmPl0TT2fn3WuuZyj4pbpUfcT8glnSKrmXJjSxGPvd9oSeGc
m58nfMsvYu2MNuoCq/vSp02O73qcvDHdwSLwyr1jlV0W9Y03ojK26uVETANijZecbMMssvq5t89h
wqhiz6xTvUzMLrsXbMgTtjSsLNm+qCgMDvOG43Yv3ArVdj8qW+zFSKZXWI9bsoaiWAoLi1uPAiIw
hPcicGzPYcM8WaHzpSe7CzDE3VVGRqxiQ699+oaY21ovxhpbBn2nPleE/lTpFInAmE4RfeV2w303
i2eLTc74OlRJNZ3ar+N4NvdmVURWJxoTkfnqfU7hObu7VHXFfS3W3D42a8eNbYKqV8d6TXDWFzXy
ir00wPlGPcIWhC5j3nk/GOjVJffMdoqvQC60uFKtgVvOyls7P/eDfio+9fOcmpGDxYQcPTEy66Dz
OG89zkk3284kX3z3rTdwY4UcFAd3t86b3hCpkTN7u9JcauKkgQNCb2q1ZKhkJoFy4vCt6dY4Awlu
/cwQu1/r/tG0GMDtZNXVzUWgFcr9jryqFGFZ7vjhoBj2MRfv8voSkYQ1khiWl4wpiYtbcPNhQVhc
uRspZ4VGetEavOOBqjTOVibpuN0k44tzEGd1sUsp9MYIKEP7ssK1ONY4COcblpwM6xumTgTYTdbJ
CaZQkcjhy+jZ8zR9H/KZEsakVY38xMOEHqR+eZYNDabvp8IvzTQCRpJf0w8rkEN0hbNhLvTMIk2D
eNvKHuWDsobMnC42t041Xqqtek24rX7odWSPx11nBQ9BSocFZ8OscRAzcHwi8gAtzVLrVDJAtKtm
3y6VwvPkuENJ9rqDBtehQACIIGyTpEE5cEbFN+dtDP6FsRAIT6FwJqZADpjBiVv/tmzDWkW26ufx
Yipz5E8Np1TjsGrFYMFBO10wTM1XrMy9kTGJ22pqUV8VhnOmXWxxsaHG4kroli1b2kiA42JKZXfE
FEwQJlwJBlrWYgc3lZNuHaM9k799walFh91Y1Azipb/cGS4dVf7tpIdvLZN+hNfgMENauxL4s9t1
xq3APZ2cd81C251XLb0p3Kq+RswvMNSpJL/nv/FuPtXGtiuHfCwvCP5jbcbFjZ3It93FjxZ8huZx
Gw3d7E3Cgu+5U1Yd2mKpP7eMYJPIbN3q+9T33qmFbaFSqjZchBGLTkM4eusnb8InNX3XUUOgwi48
V0SdEt2bsGZM1AiUywe8nNO817nqjeNkmj2mTSnUpViSxjpMY54q6hA/OX0sdVDtPVaVpwkHRYe0
ebAetG6oHjuT7Dh8Cinh4WMN9S0+Re6+dmydHeNPiyFWJqz2pW4njDubbfZHosbbPrRGaiBiPWdW
aw/x6JPwOI3vrSnLliiHmHvBxyH7sDCajixNDzsWuvvZiKEMjTKiv45Sn/g6u4z0UOPHsieZPiKX
lDKqm4Xhm6FbJ/uet3wjj/w1ZXsEne9VvECikJ+3bHW7i6k2yEXLGTZ1GHu9vornYSZmFeFJlrw4
/LGZoUHvdUe0GaSG0tDfGE26s4N6IZvIUS560s3uZ+3ILLbr1G8iD2snxvikKo3LsRQeiglFtGGE
7QPoT9eXVnvuQwr3TsTAuYwZ/4v5gGUOO/yW5cl2XE8J3AzTWru48Fl48lhbzlrELRo4+SKZFTgn
P7csl2M9sCfvvaBf86fZcPok7ifkBPGCCjy56mo9NfSQy2YwPgXkv2r28EaP/q1EPjK8JRmDgx9L
wXiHPOASSmLK7gD8h4U5P9tGc4WOUnan5AvWFvOMzlX2OJRpgv1TuKSlbiNTduSQuG3x7gaiinJo
IiypS7ZO4bZOSLp6hz472aWDHM+LqmM38iYrIGgRBGuCfdBlHjxxdrIfgHTAt7R0Q6BQU1H1nzVA
u/B6CLXZhFjL2ToWdOa5u6JETcc05TSFsVlDUa9xVmtckBw7yuOWM0zepuocySLLfa45lNHlxjOb
IQKAJEP372og96eIFceWAasf+9YBwkKRn7rn7Q94WZ4PYSFLHz1EP7yTrBTJBYbJwQXw15cF2n9i
c3fsdMFlqlxGxz0toj5azDpxdubqFo+ZYQJfwFcrx3CqyhrJxzqf7m/Vi6e63vhGGK8zrylkJTYS
u9KN0Q/hXgdnmPpPNnm1tAuzVdnoenAzR0zg1ieMjuJ67Hsfn3gwuD9AeGZGKPutauOJLDAjRi6a
5FhSaBfoH8Aq5BcA8q560CfT6MFIOH+SDufj0lWpHIYYnlLxbIMX/JpLo2s+lR2Sw3AzGp9lzbb1
em4vDaNep0GJB3uiBQog82aMyP3wy0hWmVyiuRuDx4IckybEeZmLcNS58bmYPRFEHlsp50+NAHyP
7xFzFDGp9r0DmWM4piTbEPk8mDVg2sGjqPdqov9ChIRShoxukEO1YuZLl20mHyq3aN8cD3njoU8T
IjEGVlQDY/LGMMiXoJBjBFTav/UaOjp7N1WjdyUbiDraLHUVYwrHf9dUVn++5RADQqDM5oM7tV2K
QbpsXtXkNdyfSUNRZiMeRFRa/cAwUzu06YZhKDXyQbQ6HBF6+9vcD54VNnnlYLXCLIWdBLTB52Ep
9Ra61VbTNmzKAAEZ1vgyZIItcyqMjK2I8r/04gbez+3MnHHbWWpejYhxFwgMnDHoA7D64tST7ug8
dbOBEZnTWkX2aD34ezl2RvWf7J1Zb9xImkX/SqPeaZDBHZiZByZz0S7LkizphbBkifsewe3Xz6Hs
7rHkGnv8OEADjUJX2VIuzAx+y73nBtIaWKmiTJh/gzc1308MaKSQUtMcQrdENe+96xF1m+LUWFiQ
a5Ki59jiywFKh4Tb+bSOu8jZpYnU/P3cRNZCTvfYwhTLl/kSatS0sp26Ot/NKYdJmFQF6yGPlTYx
Yw6GlcsCpX51ZQ394KE1je1l58XYPY9gP4p7WWvVsF0mTsOPtNpxSu51laIHqh3n3tExVF1jNzCP
bIkVOPRUE9/CsgATtpiRfzEXqaHvs5zPxV7DwIPsU7NIpijRnw73v243f36L1iADwkrIMSSj5b1w
OWmTJoorAGFeZRg3mrNEpDNkApJBmek3hTWr618/4PuBERNCYL0mo36gjOjc300Hhjkjx2B2Ksox
vXhatK4MaTqok+tFGr+ZEfzNY1krvN4DQskDWu8m71HcNS3lNXyiXCKUVXwPVdKOe193/fDXL+vn
ph0coreOP0kKAmP1bobjV1Ha2yUym8hr7nzWcGezl3a/ee9+fhDoudbrlmjd+bjrn/8wWclav0R0
jSKoTFT2gqctuezKZjz605fCl0Xgclu/M5gg312hkliQlADSJljTGQ9GmoNz0qvfxQ8ZP1+c9fcz
UsHygNzEffcw4FRz3+471B2D5ODvGR1PlIgGZlBiiWxCQJXet5d9wyzhxkHdo38iIRwBLy27rAMx
z5Y45c7UOkezMmb3KIHthmrdLac/v7h8Jw0MUqBR1lzjd++76TeaRTPN++7KK7MxtKNeq3/H+/+7
i+sB9rKYozJDfz8FNAa8jhIoSuD0tCHUtQ0Qn7lpvPl3ss/38yUcM2ueFSs21m2oGd5+inJQ4y2A
nhYxn0QRiw0+D8CI4LZHiVj/6VeQAR12JZdZnceH9/0qKlkQt1K2dAEDpG67FNqK2vJuO1Hr4a8/
tj+N6ji/LJeRmW4hkWHg/fZlCatzU5ZRoInMWAUWiOkj7mbZRZrU8VnkpH4gla//Zlr300VbD02h
k7+kr8sb+917GXudEr3H8oAc3ii00rImF5hP8+tL+/fi/C/euh+u8k+L809f0kr+4zJ97rrnf3yp
vv7jLG3Vc1G/iVl8/R3fNuma7XxgXo+Jj5mwz9G18lW/5Syuf2SBiHd0YM1MVTmOKlYtyX/+Zbkf
jNW4Q1QYvnODqKt/7dEt5wPnIHcPh5uVw4+LP1mjI5F589WzV+U7m0uHB4Gfu557bz+jFkVgAvor
2SfU1AcXkwSPuWv78tRNmX9Y5gLAbJlj9Ioyoei8kvl0slSRt2MWsE8K/gTjTnKwM26Y0jAf7BHq
AfDCrVXBjBJpeWKVyzFKop1e659UXTyMXfFiNXCibfdEOdoxMyzoYWxXaSqyr4qKZfStWy+pWa5F
k9wKVd/5CSJWo/E36//JYojwfZY0G3RcjyW+hkPqLgMh2d4UDKb7uBj9c5n72jZC7rZFZ6ltcx2J
CZllH3nB56ZVPaS6ONQ2AvoMtHjYs+EIEjhYuJ/XQeyCulTkyxmt93LIivysm5j/MSDmGaTZizfB
02bpA7HPbu8YWT34dbkF9XoslYkSK4uO58HdGQkPX8r8Ubc7f8/AL94ORtV8e1ppL9BhtjZMEMbT
dRbf+NrF1JiXLAHz7eDVD+PsEAA5oTyU6dck8q7haeZnC114WDk+PZjUb0sopZc0qeAuYccwfwIo
K0BQMJP4Gk0xGIv8sStjIFstIsuxUedWbXwue0YE+fgwOPNt33Pl0pwRylwmj+PiHi0eiBE0iQ2Y
VKZofeSc9wvGkqST27IqLjV/+byMvE+o5AZ053YAt/2jks1lrrcQQmdeT+5jGgQDau4FI+uNZ5x2
kwIW420wjbQ7KEB30qLFKFaC2eBofFKQUGkLY3Tr3tWxcoxaEhgFHjGzTh8jFM0nnlY021gJbevP
Vo45v21ZYOJ4X2bro4N1PHMGtUkNzTxmSFMcpeQTXFkZUtVqMhEs2uZ0XEQzdJC8Dt2+s3DPONN2
ZskbVBNPQSMLeV56sckrmgvNV3Jr66q/jmbenao1+20nO/hBtpNumOjW4Gii46xDFRpP1n6KehQV
lrnXisEMnFKeQwmRgQ1zaVOMmk0rxIfdsYGfNcZ2RGVoZv6RwcUCPf6wNMMIp9uB4WgcG1Z+VWTd
JQWIzoxUXpbG+RyDWm3zhx9Or78RnKz3oP9ZJ/H998AGcH9CQyMMKsV39yiHYC0rxpS296DqoLYC
VJM5B1RbJh+o3+lO3iXbfX80k+oehRzD659w8Qqdt0YY8h4IlISL4+9pTkFzVHcIAhecC8wRN1Ii
68eVdffrV/qaxfTTS+VQJcTAQBZhvzvqKvrIGnhCvK/z/BHt0xpozIJ4ZiGzjJw1rxeipAOPilOv
Kk+1xd39+im8LQi+vXz2ghzpnLSrf/3dYWvaVtmCqSG1fjizRHkaJ85R2yJVxuNaR/lvtrivHvF3
r5hUGu4X+IQpBcS7KrEy9b4bIi4ubANYrZ2DYPq2yy+AGoGuHiUyo96/tvLWx1A3goR2zmTzSGd+
KOwYNs8UeBHgIVmdEEN669daSO5hmw23Xu3toIAfzKY9L312fF81WTD1LWTozg2kUs4jaFAfoeky
9Bjdo6ZOv2Rjf6TF/UnUIq9vLZSxybPTTl7YqwK0FJKAxjRO5xbaFE/cCpJBYuk00HImbBuT8Utr
+tdlzKkJz7Y7Ed1CgOZofXXb7i5jeBBY3ML2jTI+JpZFTpzfpfsibjAOzcutaDk+PXGbz951sui3
MyPTIO28c2wCM4PE5LiCFYpm+sBSyv5Wcv5RtXRdl/zvP9afeYLm0aVxIv/rP97821n6xBanfpG/
/Fv75/r8S/ncv/9Lb35z/1+vf0wYz1rBvPkXDKgI/j6q526+euat/fYsvv/N/+sffpcNXs/N83/+
9VSrSq6/DXDd2zqI4vN/p0AEz3iv3ggQ+evfqibzAxIH2oFVSYiugvrpn0WT/gGKw6o7JLuRzseG
kP+vsskQcB5oVCizUAXaaOj+VTY5H2js6ZVgjrHIJqD0j9SH5nut6/oQaJaETYut6x74/LffZIHv
gKoi44aa2FO6H2yIkcyqTCicK1zE3QkvtXCrAHRkTGKMoLUZIY71M4h0jMV4qqYnC/IvGJ0RkwRL
6w6EIOTnHLOVhxl+U2hZVYRj1fpsMRfcLNvOY8UUcIxNWihYEF6zQqFAMDst2ebMObEEs3cWJwDR
HBiNSuXVWT5aOP544IbZ+MivPCzYUJn2jrC2AtcuxvqkhqSDvVvBXD9yIQkml1mrwQNqZJbDvHVi
dtsQn9Gs966esErGhbvp/dLxjvtxnEDQdoznglF2NmLwZthNxuoqnAyefBBN1nwyxf1QwlZ1UF8b
WZq+sGXJrlSGBIml/0gGomqFsjeI/7Nk1xKHcW1VbM8ZdHfRTZSwrww6e/KNoAXU07Hp6IDP+Vaj
beZYYkuF1wwvyG7q8UvadgwWW4ib5nZCm1cF7QJ9OUyt3nhBHcIWfvAUAYX2kiFbT7TSqrfgg9jF
W0pN3kVZDRk2QJuxSTAiSVO7vnHbRx/pOkVA3osZ98ycMc5sVHMrW7Os95My9GZTWENsbe1lqM8r
hmceInYWnnhMB23ZxKNHyIyLC2HeCmzcYi+8OU935trI7/wpch+yVo1naSbU86ADvz2B+NbKi7St
s34zia5QXAZUc6x78Jcf1FAquTOXsUvDKsJMGNieNYsgAzU1h4Zi8bWnBI9e5gi7737iHb2bRSTt
j+mQlA81yIiU+mnIKg5evXWnm3HqUcoBSjfhbAt8aJsldWWOwb8HTkdIcsfM3RrKS3tyo2oLHCm7
B4fVU6xhlgG1nuBGDNxemg818ogv2aom2U+L2V5ahgFbHFeQzWTeZ+OD/6WJwQx5eV2GJeucU2+w
myLU+yFm9yZyLISRZ9Gm+y2Y7E2vxQVmFeWa0UVcRvOwMV1g7ZP0Aoez/YkJfHnDdFV9UoNZo7X3
8tVIQXw8KQrT5H3Nht76jKYAGYfo3AgkVjMnj7qhtPM2xlO58VUMm9ochkmwODaqu2ER5h0qehxR
LBc8/QzxlXmQRhq9jHGRnGACib9W7SyuoJuIL8ACEEyNVRU9SqzPL2nRdPdCDe1xn3bWTRQ51b1u
zn17MLMhBjWI5Xbe1XZL6dOxQjrWHbjWMRZxGyQaONTZCyXbNT6XfB9HTGF1eu/Wzqzt4Pez+ks7
gdzFI66gDuphUPgicASA19Yzh/q9z/hRT/OAmsdOq4aNwVIek72fNXs3LvCxmjBVwsw2isu0q8wh
HE2zTMKG8TBoK2+4M71U3owcLZ8S5acly6EOsUzkzerZeb3UmKj687gcxSVXt+KjY8ijMmEL1mW2
LEMxWd2jRp4GWz4gfEi7ejwRFB5wqzesie3neDYltK9utdYlzeRjQBlS40GatTyRom9Xv6HVs/D0
4sjlCWPt2eWQNNPN6CrFdktC/ne03oxOq6lLMHS1y0CeHLQCMjIwYvHmaVLOF56czBLyJMcCC0nI
09heWGKk6WUFCGuv4Zq86HX444Fb9HO7QwnQPdKeu06gYXe3Qg3nCFSZOC7PfMXs+7QHjRx0VkNk
w+gARr5KW782dvZsDA0Us0RTR2a7cDqWdWOY22xuRZttVFHn09bqqwGwGkmGu24QAPmi2HBuShbT
GJwHpHDtjbdgDA2R6CZH4MCT6QztiZ/swc17CZ3k3BmfG8wj8xMQOnFvtp3ebAVxFupAqVdf+nWD
RCuHt+FuaqmB4cuTQl0kDVoibN7srbkpkKUQVGSgQBwFxPYljnVRbRcWMFDVYB2i9UgBzW5j9pU3
KROuhzjKoltRONElH3W+LJEwypfRnZNzbrkpbqZpcI1TkQzfVY9/VED936qji+a5+iS752d59qX5
f1AiEVryqxrpNH1EVvLGpvH6E9+HS+6HlWr16k5YKyGmTP+sk1a/BUFMq2wPvwX6+5Vy83285H14
ddnTCulsPUxvnbd+t2lYH8xv4yC6FGJ5QAz9yXjJfI3l+qEDcRmoM8FiuLuqVZncv1tCeHNhKUMu
m6433XoVPPhA6woP7UTUphMSMaFTOogRx2aguetnDgZpfokhg2QQFufS2cEyhInpRHjugUEwGYAn
aXLQLlGvh8AfEiiZJJycVnGC6BfbOAxYUVJ1zVWfxDuOdfoEzUy7/QANP+FunjoRdt6cTfPgDVh7
I4SIz1ME3HLTqBjpJgcS9GpiU4/1UdGBm1hMEdsWBl8btx8acLhC84kfEubnwoRLWMo2MQ4WhuBr
LyrKZwctwpGnVS5bXU3flmyDDxPgmXnrV/hJmXIvJAE1UfaJ7211PabULxjcvfFe5oU4HsiOwFOe
qQYifeQOD3FqqZhp1wwhEaKrpZOKV3UVSprafyEZYbjB3W7bJ3U7WjsFEAEE5+KgOEOr0XfUTjPh
RFLvvU8u9m+WstUUEUTHqvgKhoT5BW17cwRpOdOP7Xmuv+SToGQp80I7rUbCagB6++Iz4IW02qdE
CtWbOTW8DppAbLmByswBeEbncaYpoe4zEY8nedtVDiFBibest7HmchmbgtSfclmZta7K9nglUOY0
PQz0zB6v2Dt7J/HiyvvWoK/cZANREBTDaQpcyJMeXMl0YUtnNrY4s/PYOCcPxDU39uyzorBI9Llg
ok+9NTLxOTEhod25sI0KJGXSrY8HXtwnaZVADVvJfQ5U61qAGElhoEWngJxA/PXTRcGvcFh699az
M/lfqtnM2CrnGXJW17FH0naqwrkYidpMQ+4m/fXk+cvXQZ+nj5HyLLUva9svT9K4kc1ejGW8dYjv
2FDgpwYga9wVVxGL/me80fXXRJOQmgc4VfsmoioLpTNnZNzUsdp2M1KxTZ+RfXIo8sI8RFUB1NZl
HAdWu1EVJlutE1ArYxSr82jPn/2UGgp3Qwp/XjfK6vPsxaJG6wiMYScSEd/0Etz7LiZ/67qUk1fv
GnsiA6CZtPneWGq1bPQ4x3yX611zboo6HbliNddbr4z6wi4jLDxx1Zb9lrGW9zDrPSxpPuf5uCVo
zhnOuP2tEOgUyQ6bayRYARKzluyHLi+SnbuM1XE1sjTeeRm/eOu2Pn0Lt6UMQIC/Kh9SqBc+jucl
sgJduaQTtXmfx4FeutH1ZOrli6FnAqi4a84tHnml3Unpg4UEd4UopkUDCrhJ2YI4LG3072qRl8wS
5ko5AdoRg88h4Oe6m40z6BXuPabggbreZ+qz0fNOU7soaqYXrFd6H5ZLgY7VFqV22bf6OqE0qMIl
8jhkR7Bde1QUNeECcjEWWNZS075kCbChqhVy5Ncx1IbPXDhn5BrBGnD4MO9cNCTWrtdnnblPAtuT
LkfRlo1LGXZAuxsWYEt97c+OaW9nq2/6Y7MzshdWkNFFhj/IYpaLYGDj+yysr8jiTL54keAIgh9k
Y9NNyHlwQ+gqLskPA8X71SBzle5k7TXqUibCOm9nDuuPnpOnoLG7mQmIy+FCi2oBuiarivSF3O0I
/+kTsrkQwfXdXUmqxbHTj0hc2roagd60+jmFI2IXDxwLPBnfY1CrGnk/UMnxpVWrwiOP6zFkukzh
r5xRf/KGWXO3I1FKLflyggC3LNGX26IY9LsyKzhhhwhw7CeoyKRF8G3Lm+xiHCWYnZIhE0iYEbx+
GAu3VKHMXGPZ9ShCMKjLwr/oSCjJ7A1pXk2/rdCOpR9NrY5rPC99SjJ9D/FgA08Ln89iR9iPJva9
ZwAUoWTHfNMe+pr3Cj4ICs9jwiWbW7oEMjHi1qaxhRvLiDfH5b+GYgxIGhkXd+BLhK2VDMd6F0mw
0U+ufuTGo7LIYin6sHdnmR81fl7fd36if4yKOdVPqnRCxEtry77ZizxxPWeDUx4yDq+zee7j5bJa
vLHb+/WQ7+MppksDwcyND9XuGpFBHXnlTBOM1UofSJzmTB8j7wTTppgumDtH+pHuTqk/bECaNhf2
Ajthl5DMqIcKOeilxoUsEHpzrs1olaIwSXvFLNaA0/Vasfy7ePsLYuGvireL8i3g9PWvf6vcbP8D
/TezWYvNOt7IlVb6bSu4jqW/12nC+cCsXIB5hFqq666H+/R7nWY4Hxxbt4CNGdwcVq/un9RpDo/2
wxYA+xIeOcImdTIgXQrG96zHVDKPQYVsA+PykInhhIXBTU6Fbob+NBuXQ7po8migXGrPtAoVF3SQ
ifUeBgPS0bSmMxHZT2bz0mgRzkFda6LzTNRDFLSlAo/T0k6tgS6Gj0GKEPgnr5fMvhCEgdYisCVh
wpyXeRuYLEM/oVQabvW5RQuakjuNfxxXhhVafjOqwNFb/aPEWnBXLQu7FC+BkwEVA7JKACCdDteq
G0bThgFF8CRb6kSsX/LpvsQt39GTdqZF3MpqwEvbtqNjQ99WbCViWrWDD2Af26TBRHsG9ZbYjKpZ
luOOAxipHkSbfOs3WPIDDvU03/V5mprXPpD4k0nmCSAGIpr4/1MGCR3Zpg+pgpPDwFGrSKYoiTCE
ljS32rFbRyIP8zExPw205fWmnnNAZ4bb/cYB+Wp3+58KnEuLyeYVEmrqBuNKBp9vFDoFdyygQI4V
jhGGjcOgwPHT3pXleHCiwvmYFdTBEedXiMHUPeeGLp2NU6Skh2DB8Q6QTqvfWJje7pxoOBCuYGFi
rmUwwUWu8PYpGQWFVzL6HtuE3Dw3NGcivHr0DlkCwwmprfebtcvfPB4mNsxstMJsuM13TQjhVEMh
FoqQcuqXnZJdeh+xfwpLWfdPhsi6/Q/f8r/Zqa3P/8e33DP4EmF+JyiB7zb2lbevD9VmDh/B8kIq
synMtXhE6DdmGwSkxW9e2jpn/umhOEYEql2LN/OdP53yH3ILcrNQm0ntA45fP6Vjw8j316/op4fh
+KGH45/CZdq9SiR+lHmlo6wz8IhuCJjI28ZMtXcJpfpvHgVU7tuXY6HEs1mN4aFDlsDrefdy8nGy
xnTBq4MiknnHlrJBm0IjHs35eDBl2t4QoqHb94WlGdq+ckX6EleZYKOe4TiIyMXpbGsKCms1ZAON
mSZAQaRs0vyMVnSfWSAeYbhw76xYFjdAlmasQVGABDquDrm9Mmnw6DDjiRGPHtS0YGsbSbfZLnKt
YnMOSZgoFctF7rtdT9DaIm0U1qNH+XafGNY6qUv8ZS53jo3qWTKZIzNtrRyKTzCCOCPk0OWEJRWi
8eml+sj6WGntQAbKSDcNo7lMzDJcsEB1J06kAPkjzVYayTr9wAFsb6IS98pKkE/sGWq5NjE3zx23
OGgVbd6uMqDcbYzKGcpzY+FspadQWVUGqs/d6ETVU8knsSxzBju6IbPd4AKsAww0jHN0Wg4MwbbA
NZfiPBr1xrlxymgY0M9SET12JK0W21b0DYNzr++rEx1c7h1Kcw2+EDhsdTeh7npawDx+hAJGVCMT
OSOVl0uFReC29JOs+0jdroZr3SfgCmgk+N0zJMINTqSiKqmuo2Z00pa5JFLaHfXorA6S5XhLONSU
5bdxOlvZFfV128Qbs0vS80UxxDrBDKjmR7uIKp4K3aJ/MSgnmsMW9SA7BYWgApYN87NwSS37cc6L
gtjVeB7ZMzY2hgst65uvZGfm2YCrLvbUwdZm3wwWx+gdfGdYH7UbQYU+HRWlLpeDIblH7aamdQEK
dWYpb/pE1dangWDg6ZYYhrja9rE3kZhZFgPRa5CLhouiXapYo8hti+jOGmBcHBOk3bENJ4gFWUpT
kMF3SOToGsTKuPYgvggW9JrcN8ZUtk8L3gF4NFwP4kYrz0/JaPQyXwt4bOaiiENYbJop64i55w7J
ZR8IoCRRSJMndmya2Zbm2hvDMinH8hhemruPkzlyd57PPDoo6pGTilcul53sqgiNmqaZ7lby7LNN
Vy1JtWu7RYnDa0E7Cz6Z4aIYEgdKMsUO9ZHMMzII4ijaprmiL8iYIMiNO3aRPPbYH6AlauzF31q6
RnvpME++8eYoPtUrch63kwmUMCh4wf5Wer1BiNVodQSFuY3FpHjqgXZGFVggpRnw/Ephkng1VTMm
s9RvWOZXSUKL4jSkOJyySZoQHnnGMB8S0dgnmYScA1i09R/S2o2bHe2wG4eklmTNrgU86Rw5GJ1W
LIBy9GOsy6YDSQ3QUQCboToT+eDHF4NUnX2dJExJDrWpdGbruV6d94PtNpxKDQi+Duz4tTXweukd
NG4xHnebkvUXw5JyOZutrim0sF98E0NotThcYp554fI4ivF/kpZLdT7hjAb4NnWp8A8Tdw/OIWuJ
O2sfq9Ue0R63pmgFjZCqiiLeFV7a9qHmLk1p7YG0RTjSfn0jeGVj/3DDsXDvg7llNuhxw3FYqL69
E3CQYJTMI1LAp0xRB9JDRtZ515ltvlWN6ze3U0n/eiQcolH3OgxCpvle7Z9WdTvI0zZHrLAH1AJR
zGDY4RMdDfPn5tfP8t0NGHGJRSlLnQFvBrH1e7gEK5g4STtgWMlYWRf+BM7EURHkscXQfnMDfqcq
QcHNYyEm5a7F7Z5S/N0ti5qy4Xhwk1DvhmoHWxvoESG9oSVq+3YGK3jVkHTBfxPxeeQxDKwnMkS7
PGl+I5J+V+WsT8TQGfUCX0LWClXj7ZUhXbs3sVmkIcYm1zlww4kfLU7FKUgjprSnXhdZzm8+Du/v
1yYrdcpKlKas6dc8hrePmUWVYWmWNYY4n2fSBjhji6nOt7++nD8/CqUiyCCLwooh0nuN4jCZadIM
JDDV42BtY6as+8Enq+OPH0V47PTpMNbK9NW68YOUHVm+rhdlOodVInUCuKE/j1rvPv36Ud5KgMit
AH/j0rAZePcF+6N3V8nsxTi1RZGFqi3cre231oa1p7Hza5/7BGCyEGfFdzLBvzvwv/hA/PD+/6TW
PU/jn9Yn6098a8IN6wPbEwPKEtQGz0Uj9c8mXPAHHv/V59aLCoVL9a+m3ECb4tmcfChmnffLE8Hn
h4MAcQqoHp2felX4oK353jUgy/lfkUlMA95Ww6aOOpcimCgTJOS4U971LWwihZUpdhVDljbTftYn
wmwYyur+EdHHs3feEI8OfQAaVnKmJEOf0JRF1x+BVGKS2jUOE/hJON21qyqgeA13aZiUtZ2g07DT
FhJ5zBDPO24k3ADcw5COCoKvBCsBPJpEyNO+c5PeIX3osoNL4YUdGGqxcwZ5dtQRXzD+DLpUV6Ds
pDYbQe0oZMIDHH2CepklUVdyR5mo7WrYKJSg5hm2Tu1h0VJqKvQOuK3wY8xnyG7jhzxLzWxjloL1
fuWUDb+vtDi3rTGHWQoH0G0O7HMTuAD5WC6bLBKYC80RymuIRJMJaJK5I1sl6NpMiAendrboQmmv
NeAv8wFienHnu7k4txJksFsojfFFt0j/C8kd9l0dS3LNIhyAm34m3RR6Zk8fMStlOHf062P5OTZa
iY2ZoOnybBaFXx6PQ14M8EVF5MJJYWV8ZBVEwX2CTuHIcGkWIhohNbH3chvXW7BNJ6Q/ZjaWg7ru
TeMTDjy1nNlZp059iqGJa4jOFXUvM4PjosUTfUGXoBdHIlOeDBpH5CckLE20Fv043QGj9tSu9T2E
RAG2teiW0ObB2o2+lhDJHSWrSNlpM3Pbpn372M1VbQQ0w+5T4lQRiP25i3uo2jI5LzqhDZuStmVL
5BrW77xx7ac+AlgOVCEd+73TwBoB/JALkKqeDZwfQHp3kjFDAbnh8DOs6/ByQ+7AnRjos8Ner1Kl
6W5QLCTZ3u6daTU3q/6AI037msDzJVN0TNMTI+qTK02m/YthWaR7x6wakp5b3qYg760JisxLPwHq
5g5nyrzd4fKczI22dFCFQdianwXZp0irLL1kYjTb9pUiQ0DAAMbkt0mTYmG0DNIBgr4YGU/LqZzu
oHabSI5bVT0JiaF245kSOubi2MvHFoA/zw3ZRLkTOMAxYVbDgvfX17tnVozRE2OU6sKF//2Y6qiJ
dj6iExDVCrVX0E98dVATuHQHzWS4WwInozTMsrb8HOmMyYGv+WYdqAlSH8lhzcVg2qu3t+3omnKA
UpKSIrJ9JlwtcZSJSLP6WMgOfTna9TrdsIQwSQuOxhllTcoG4q7AR/y0cmjcfVPWgqEaSic4y2AW
+09+287tFgPs+DJIdqwtZX18nHS5/rUFX7Hs4tQhyILZuHeX2bHzUTqS9Ynr0hwOjeGmRzW7zvoo
GbHft0Wtr2GUgi2NTF304vRc8bPoZwIA7K71dP5whBLbt95MCq9ZY/WOpqm4ATjKfscU+HBusrqI
71W2XhmCoFMr0DodiESuliEL2y62791xBtc8Gm10l5g0dYFlxO2Z72XljS54xG3kZvPtMo9w9Yey
Z5kLtFDlIEZRjoVE1zo5+tElPlhitdk5wrHlNu6ISNoiFupmhGfon8O2ydDNV9niLIFbagwU/YjI
D6acro9T21cmBAOoMWVY1bJZdinLZhXEGGR5hX6q1Yi86qHlNQ/pWa8JRoyshdDiGIQQRKHXmVg7
Z1cb7jXdrQkuRu4WjCNiOaL22JaGckpNuh5FdAr/jFHeOm7vXBR9NT72nuxOiORYyIzw7UoG+dxM
DagLi1WiPy8GYxJhRWzEEwfk9oT+LBzypCLrmK8bC1NzYRlFeKDJqN/xiChxXQBoFzDAk6Mux18a
LMKNEbCUgwwmMlt2lWg5ktlLwU+YCzjCkOf78ixi/1rj8Ce0O2jnjCWlxS2IEOIF+weZjSU9mxOV
dLFeywcDNzo2Wtn67lUfoUFBoOckTlhIbnd8nqf0Pk1ZqiEOqFbqPF+0a+JyJDnBkVkfR6Uw+i28
BLI4Y6uJML83C1J7bhkK/A6KSI/etCQSazIKrWXYVuPhgFxd3hJYGVUhYAVGry3/mGmLWeVANvGJ
j1M5H8CBKEm4s8RQ3AMdyGG3WQOLn5iRzfGSE+TBLNa1vk5+qrcoqozs3rMjMENH1tjb43gbgU8R
eMiSzvg6yrI6V8uS5oHARHtk93k5sKcX+Us2ieLcnhz7RhAhcF8o0T0lGifhhtG58xVWDLrFudb1
26nOGBebfVe/sF5MkM259UlhLMtDagh15gMXYrWHxRu9ZZt1ddiyBmNdSvrwFc268Zl5ExrG0q1z
Pxj56buoNQkkRiSyXMFPXV5yTQ7MGlYycJdacj8W2aKI5nb9C7ToKWF/SPaBtCDySgK9Xf03krDC
IxsvybhVYw61ZeFLg3ROjYOJOmhwrvOYkKtN3qFSCIrIwiZoEUSGpWHqRtLOMdicJUWbPPWTlnsB
VD22o3ZRzN7HmG6s2PQpbvjzXkqmOVrsjetKjibTZ1eOFMz8kgPFQdc1YcVVJ6OIywl/TGnjfBTO
qLzTGAJTfurE2sDYhpMzqq4ZXkuyZkni5jOQuxORhzkHyxj4cUmczYyGkvp+bokWZvBSlCFOUHzp
uWMSnc5urzghJN6Bmr5kxpMLz338asxz3J7WkHiQ3tZpSYZn4RMwOI95ZK4/SQh4MSfmY4xsl4GM
Ppc903yHaISwhdwUhcsk9eiIPAmVfHYWqVnbXuur7FqucVdkBmR6dojScQ0UcjjeCYO0YVWd+1LM
XPalH6IHhard3Opj5VsH4iA8FxcxflgLK39brGzCzrYH/bnNW548exwBzcXJaMbDgZZHjuhDS8s7
9VMAzi+k9uj5ORQFp9shh/C6s5RNbXcW6TmmlMTPYbFtiVFW0xhCLQBHTAipIiMlz0yUKEtcx8Sg
W/SYdad1fphIWnounV3KTWohSdmKhJb7MEXKMokqmGIi69QkVXEcQ13KL1E16eiCqKYZ5Pat1I8R
ZA4wRmY+uwcEly02NH3JWdeyxDE3JnoW47bXF5Hu45Y1bsAH2Z5usKGxGq2+qVkz0bbuvT8axt30
qnotVwGs/k0Lm2fOzCmRo5EtX/Wy4lU7K191tP/N3nk0t42uWfivTM0eXchhS4IEg7Ispw1KtmXk
nD7g188Dzb3dMq4o1nA9uy63DZIAvvS+5zzHftXU5inS3j33HIXzKPdRszZfNbgxEw9BQLM0V2IX
fW3Pcl0rH2U8Xq8qXoQgKHqByjmkSiGbU5G4KKjuCgMjvjtNFlGy+iwMLu1G0jbYgynQFaYRBNhM
TKRzFuSecWW/iozrWW/MnIAhgeQMZMiqIkfUkbSht29bq2OYK3aqFRuO90iYu1c5M+KpqtuYyN9/
VxpBoa7iRIifzWSqtI3ZUSaCQRImPsIAS5CePeJx9tgZIKeuXqXVPmLlclXOimsIIQ7/OeuwC53N
NJg0qzXW9atUO/MVYW7KWcFd4vz7Tdwnsm48XChtWSLHY1v6VLAadtStC5YMPkFRzwLxpjIH1J+v
wnHlVURez3pySSmtct29ysxbrY4zkJgd8nPiJuTwjgwIZOn5q0S9J921OOqv0vXxVcY+vUranVd5
Ozm8kw7cYZa9V68SeDBAyOEJ9KHRHbzK5PsOEDdh1MoguRLOXGVlhWZibAgEssM1JWok93JXhT7L
AcVuOu7oRpBuzxL9IQ5pWcqNM/xEz42If2rC4iUoo9Qh0j0nZ6dMS32s3SpAE7JBb1BO7lw8Jril
KixE52staNHB0BJoO3LSJqqFSr/l1OEYqWsZgUqoE041sqxILmtVZB70QJ5IQspJH0+o6T6ENVHO
90ZN/le7ViFdyRZIfoSBnwqB7GkOlSoz5HavZ+b/Lx/890zrPW1Q2VTdc1sgv0z/y0PZ9vL81qwy
/9N/lRFQWirkX9JbpYtugef9dxnB+MtUbHVu8MuaDmZ5Lh7+q7ev/fX6t/lf1qxrYgfxd29f4noM
U/4ZAUgoNJX/Gyr7tXn/pmRLGYG6pGrS9yRaCSnmbAF+U9hKEhTIXQ63kC0wMWlkgGpeUFviZZJD
h4LdHGPvMvson0o0SQSud9RnPTpHbX1Nq9aiV2CiIFipxjDJK2EZobXxezMBKlFhExMyEU2rzpG6
n1DXpGcD4mB61OWwKVcTId+NOyGPQc8m6fYnOR99c63bIYF3hHeaX1utM5Gv6wAR8RRM3UZKlTLc
+noo9nqpqYTBMTUS6lL5tThTMV2qHmQd+LBBNCwgADqOSzteoE/CKNlFxvSUDgPRC58VpSPtHQng
VRpLihc7MbIlPyuCL2/eo3c6xIuKJjAA8h9lDe83BSie8KKfGiosivyuOYbRZOorsYpimrn++ENe
odBvHzzcAV46ZPz03JS5Ov3ngx8Hwjo6WJJNF9MI0AgkGVag6ox7WVLGBNZLjA79yMxeJfdSL/f3
sZSHEVA+iUkUY85kYi0RHQmZME3rks1kQ/PhSieMxFklMXuclZQGGq1F0rXLbTbqrbVSEL2itxsa
aJu6UVlPChma3aqFvpSuJkkIIs6F0adu1w5EYbWB1rlWP+qPSVnov8aSVA4Xkg9W64dkstKHblDE
t7qywpskDFVyuYUZuWUA4/vA1lZ+JvOpSAg/H3t8QcrouzSCWffGsSp/OFOTvpR5XyJrpARYHTIt
ICRGGmmsbOp0kuNrQaVvcnVSBoo1Zsk82FS6XH1L4kGvNlNj1y/E3I/tWiRkhG7QaOCZwY+DtA4P
BfGkxUifaEe+eDPe+7ztdw7WEKLGEL/EnI5U5avK3s0nmWEOEYEAV7xknTqJXT9U4pHcR1n3MhiW
FTvhOJRcI1Yixw3k0k+OhJtFYj1MKQc6y67ZH5R6EahQpDjz+Eb1QzeCFAerEzbNmZK7Mlfu/3l3
bHArrBqzWOxVXQ5q4M93R6KZm6TNL4yRxWEGNt33okVbGtqKcIEPUkHCLtzxg78NtNlXAPdusIbL
7lCRfQN/K9i9vsz/vwb9tzJzsE8vQtfP6TN7hT/Wntd/8u/Fx/kLRIuGG/HVDPmPU9Jx/pr5EKCu
LRM156vE7F+LD7YByt4sLjP3iFVmfvr/EpbJf9kYhdH9zz0kytkWerRF0fqjIvZC0YEDBd0Nq+Iy
Chk9PwU3Dkd7otaiHbF4FqojScoeYCgOxxbqHpxFXZW+UA8s3awOKHwYkPz2U2Ar92KSioNmtfWV
FGv2HsknRYCMVqkPlb5Vr/1SsZ/Lrhn2oZxN8ca3M2obSq1P1IqjNtoPFraAN7f9nTn7lULzz5D4
56csWp5O1nB80jt9X6ZjYyBNtsuXht09Wg1D0sXGAPoFMjcyJdim4H+uZsgTYaW2EiYuNLTypQDR
/XnKzIr81wpx2CqOWx8ZCbks18g51G8DQZM3KO3s7zzr1AsBcBPDVors2aas0Liiz6pv49DiurZk
6QtiBv2K1GvrjFhs3gm89wsXjQbUtZyrgJruqYykqNjsqf2p6nlGXBoA5R+xVqRfEJBy4KwDB/oP
MnBrONN+Y5P07mcvJhpBQQvtVzHtKVNJd7DIlW+V0/hfe0LvpDOf8WeL9J8nOH/2mx2Qj3HPMFnP
eLk08RPheP4jqiX5kSpxeARnKNL/3TGf7N2o7N7e/TXzwv/mk0DiaaQb69o+4u79trTQfoAhLT+1
tWo3a5gg466MOwQ+Jm7c+1Q41i0RW35BzTSQn4Duyk8AMu0fAwzQnc1cioWv1R2UF+VMFpfkZuSw
Yiu/FOrmV75Ik+LMPfpza/LPPZoXhDffvJDDEHVU33pTZBDmxOqqyMePR9CpS899rjeX7uqhVv0R
rOA4WMQe5jslKc+8uacuPT+HN5dOkKjo2Alaj9PvLQTAB5kS+mXferF7cmghoeWv+NZN4mZj5WoF
k/TfE/k7M8qJL/3K5HnzpS2dLOoQErSXpNE2RKODl+fM+n3q0su5Cky1rkOG9VSUBsTwgCnp3Mu+
9WKSSFShTpY9tB41vS0GaNKxxjPD5tS3XswBWZ5FmaMZjedU2n2oxi9IFS68IYuh35R2O+VF2HqF
7fwo6LvTCzuzz54v8c6sKc+/5s1jzGHtAJeZX2t0YiuC0y2yddUUR1CVB78vu+mLUSk6VVZ8qKYe
lVjasYZeOc+aM5yL5zl14xcjM417hZoMb2I2Oibl07pfDRXiwsu+/GJw5o6d6kqSoFybreT2sGnr
yrvs0ovB2aR6hg+vbL1GyG4QBAlpxtXjJdfm0Pznc23MoVZSEbcelPHHrDTcmITLyy69GJ52jnGm
B7vpacJyizlRGHT3x5eeh+F/vo2WsxieNNR7rWkzJpVkGL/4WaLsCPd2Pqd9Px2swIgfAqwkZwgz
7783JOv8eYvqeCyScGJUAU1dE1zpIso88ztOXXoxYLGLDsGcIueh34PErXtKGLkf36JTl57//M2A
7RmgiG7rxguTWbhGvE954ZW1P68MaU9XI0rAHlKxz63cfyW97Ex4znxL33uuiyE6hrpv2W3ZeFYY
G1tNJz6nLfx8H1F9WVtWIv3vQevk1uXUzVkM1ljtIySyPnPwqy/INzjWzyj9y279YrziTTIz3eGp
0lv6ZPovQ34uF+XE954j594+VCLBIRyoTuNVaj3CQBZfsh7k4kVfe3bpvL14CYI4q1puCmm16xJw
QqqfY0Kd+t6L8RpSnQ+Vsmq82pDrVVTqDlBzTISXffHFAFW6UBvJI0WxMdnHBPFQCrP3sksvBqgo
NF7CdH5RDKtdm2ZxqAuaS5ddfL5bb4ZoSDA5jdGWgYRxzTY7dwy6i3ahyLv+vHQThMEAJaPxDCX7
jO7uByWWC+/2YoxWhCvkE1Y8DyAeMiWiwtXBveyGLIZl1RWF7uc8yESSNqX6zR7Ny9aiJYq6SA2U
0g1zlp1re2izm2Z8OPOd5+Hxzpy1TF2TMlsT6H0br9cszcWYwcaIfe56GAialUfNuWrMEOgYQQkE
GBP2rd8SCYDCrKXwtWpGOvGrnLyIrx3Q8W9hRlBZSg3aTdDr3RVWhmwpIcLkmR6Q9BAlDmpXYcZP
MuZN8Iygv4ykgj/k9PsJMZUbUCLd1lWSel1fhbsyjAYZDQ2JSbWqZ7i4xnFHZvboConYaAlKm72i
dW6SUBB3L1FqIP2Bq0gKZFxinBaIIDa+g/dWGk0wdrIttQ9qS3zsqoHkftEOB/Xfn6+r3Cdj7fQs
VqRqrH2y4xG3XPa6WoupB9dKhiCFkVA69oNfyA+yr1546cW8o9GQM4f5dfWjfaKmrlmklw2EWcX5
dmYwyWhqSxA5HioQ0rWj7kdoyRfe68WsA3cFXgRySwjnubNSGjp/jt89nhkNJwaD9ucXt9pcTIR2
N55W+MdCjw5IBS9bs63FvAMEgPCYPOcd6QaxbnQ7JlwnCTaXffHF1BNOuZ0DJ2fnMakbeufHqfEv
fE0W24GGVcmh7sfDxDtlSuRtB+Kyae0/8jg1wDRFqjZeF2AmESbV6nOL0wJj+e8aifVqo32zOkkA
semty40nnDF89qeU2FR9xJZCVAwhCkWLGG6y+xtCmppDFnOa0mSCPS56HMv0RDysyHX6mPk6VIaj
TL7ZRhq19LLVcVnvx/uU68DJeEtlxzXEFbCOywauuRi4rLnhWLQKD6RJd8VEbligXfisF+M2QpNk
5GgbPUWPaC2CC4mi4cIbshi2fiYnXZqwpuNwuEWn5mVNceEdWQxbsgZqEftF4+VqfZcWPT1Z1pbL
3pLFoM0aUcPH4msL5IhVcFCql8suvBiyNqAFrI5ogBVHYBVGCna2BDw/rne2C8sGddlj2Gk6Lt3E
11UA/bM6186al533rrxYRGfaLM1pvd1r6NM2rUkykjE22Ta0NHFb4pC57DxsLFZUU0YthUp3Hpvk
JsGGvLdjdKsf3/mFlfvvacdYLKqqlJddWgWMzWkyEZOLaUNtxae+F2UruWzhT9C5P4DisA6C6J1t
Z+jpajRM+bfuVOZli42xGMew7/Rs1LLXAXEdzrg3Pzr7G0+9AsuRrJW0l2VWsik170TW3pVKeOYA
vbBT/HP7FiMZWmXt6JDqvHaY0+8oAqY3hQjVNeJgf4vlT5MRfJfVpjTnzhGC/k0lSrL5osZ5JN2i
/jZGZn6oSgdnKbKNO0tCGz8M3ApCulCsaeD1Jz1QrwrJGI6ZVftnnvyJu7Lk9065NMR519eeUmaQ
mSbFdw0yp9yP36tTV1/cl3o0mySpu8ozJXaYPVlAg3xmYp7fiXfG3eujeLNQKkOnAmWyKwyAc9aa
aNpDiNL+GdKidNm3p035x35wtNH6WSikOPcDdnf6VXfxy7iYQ9MiTjsaYYy31t6MznfaAJc90P9Q
ZERhAgKTBStrEUWSPBPCxGzP1KNPPE99UQlRAonbYCUcFRvzWp7yR93uLjz0v3Le3jxQXJYpqBLG
J6mBMS2p3DMb89dF76G+mDzToFJjHTGJxxJwAJLbrrMQtuJlF1/MnZiN0COJst/XVVF8akWvEoUn
D2fmxAUP+O+5ZZlfXI1OFtOP6/aV0+kbO03I/+qkbyM5wdtG7aIDsF6x9uNEPnaZ2txGmoF1v3Dk
dafm45H+Urdv48jeKUJWjr02qLBczXg3xuDhL7sD8+vy5tFxTh7syhg7cGG15sm8grgAZOXM/Z0f
0jsjfRmB7deDb5rlpHrjZIlDXxvZHqd5eQsSNXJx/+JccZT2XCTxqU9bDPpMLZNmjGXVq52muxkc
1bxyRKRDHbMJBDW1uUU6WOL/lLn9z8NdzANjGAFYi+lf6FZhH0C5Oi6SZvXMBHZijtQXGyqfhqvZ
w6zep05aepXcyiR1yRjZ+nD4cdGj1xYzQijDZcjB6Hn1BPSlzZJfBNdfNtvM5Mm3r5UxmF0K9oty
Wjj+Bqvx1S+Si5q6IGz+vDSuGIdEWY5wUrq15Rd1vPB2LOYCgzxkeqM272qefWcHmNzYUWlfeD8W
26OWXMB8bDrNyxm5bZsPSIuBS1z2IJdjOIPu55iczpByHil5A2m2vcsuvdgFxFNek+4YItTJAQDN
yD3psY+Myxp11pKF46jCN1syNTzkzTcDhyq8VqN5ZggtqAR/j1BtMULrtPVLSY41T0udeG+ZHLZt
1PCbrlCVQ5LqOLLCNvoZsyt+rCoz8vLalo5OXkpbMQwSGkfLP7BU+uf26vMDeWc6XJrwNaLRSfJO
NQ8fowFTBVwcOQD7jx/ViRlDXQznIFNZOdS42c980nAVBn13b4FE/WzrUfr08WecmGGXUVxakBW9
kJx6n6ty6lVGlT7M+9sHXRuHjQ4MHvmJWj9+/GEn7tYyog5jVq45KEA9PKhPhHB4fpucufQ8pt95
EOpirJMUXtHINVWPEe548CX1lSrHEHGiYJNj0zjzBp76BYtRr6mTAeJPV71U03/LpL3SWrxsFnyV
GL1Zt+FSTmMFrtNz7L7Yy6KaNoNiJWdmFG0e3+/doMXyk2CjmEg4qrxCaKZxBXxQesqKNF3boYQe
Ca9L/dnxI+2OI190RZKmDfoUUt1qCnTtrkaaS4xxOo3XuDKw7PpdvgXiUt90YSbfsgbnW2qH2d5m
NxSHTrjNMEKuaU1X+HlauLydnofbyRy1qy7G/02gUbHVM1F8aYwxJDC2U7/IiSITxJuY1ZkffeJp
LUWJpZFJs22xBkDSRJ7qJEcfGubmopf5dYv45nnlNdwakDCVh9wEyyp57ys84efa+8qJgfn6528u
3w0O6bJ1WOzpBZuHBEXoJtar5DgSD+ul0G+JpwqVHJNlMGG1tCdfvZeCfNo0YEqPfhFIZKGytcyv
kIP6KzXUiEB3pjzfxoQAXabkgY/w59JNWm8EwEduPXyu/RWZtWgXm3E6s1a9PwGay3q3PkzNgN1w
8CoFdX6HXHuT5oBeix4P+GVPcTFvTEOqwp6NKq/iozZNisOaTNj6wqsvpos2ikvCDUOcYlUcPYQY
i4+KlJyrQp16RebX/s0rgja7wRAbqJ4VOWI7NWSJhQ1TuVn5DvpttPiaaPIvH9+o958FCuQ/P2xm
xTn94Ez7lJfqS49e/5iOlbiT0VieedzzVvKdKeq1Hvbm98jQunFXKdM+TiT92A6W/jlTRfypkfV0
Xw6Cw3mvEtmmEHP28Y86dQcX+wkrztS+Jep239QTJvCKnJYA72KpbWZN6mHMiukTMCD8sR9/3utm
/72fuJiF466RHVBO0x7rJhYYP68JXB7kaF8NvRO7tBP9jZKqwSHSaAF2PX6vsuv9NSgJ28vIdjla
SVtsIujF0HGIYCLm+GWoypDMiqjPNnKSZd+CIVcAFU/tDRzuatjKetNcCUIFPgPXMG9VghCGdZOl
9Z1T+8FtW6CHrf3U3rK5Sq7HNsixZNeYGILRHICXS4RljIHYhFH0ve0wv2tDZ1zHqe9sP74tp47V
S4VkQUaYrCNc2qc2o289OUnwu5YmQ4agDT2EURTs81rBbhB16ouuJdG1OUztYwiU7LM0mOVdSL0J
thgmlEEM4ybSA6zfPhaS320Hcevj73liPZEXZ6C4LDhemRytzfnwS/PzmnSe4Mxu78QOZpm+Gsp0
BgCXdfuuCsZrTdjaNR7a9nup55R+1cRwL/sRixmvHntZin3R7QcBLN2qfOGO1HvOPMpTt2gx4xlt
XDQd4Ph9oOCNXPnaBMnFqMf4sjliKcIc1ER1iq7p9oVCFC+kV12+acs6uQ/HSaxTgsg3YiLML8Mh
dG4bMe+33xm0S+pVObRaFeQdtlTJIkkOei0W3QLijigCx82y1PmZgMdJoM5k/pE0RBgclz0r9c9J
FyRC6hes1vtSdr6LyryWOji2H197QTT7+zA1OxLfLh9OllVCwLXYh03md2tHBmXbgin8qZddtg2y
oBNuJzu+K2Nn9JLMNK6nthyeYU0jsvj4S5x6XRbzocO2VLdBM3iM1K89U5RLW6899wvn2/SfDw6D
5eIX+nav4R1v9wOeaOgryTG2glp1SxvGywrkV7rD8lYf/T6uXXpduQu4BNFXnhcJfmQoGh//yhOb
Ofwxf34RdrxhSJxE7mVgkzb4D5SdXVez0x8tCcEQVbLLi7gEFlQyUxuhT6zpWGwxHKse9oDUzQay
CwK4gi5Nf0i2TTjATByDM83P9xd3cykm1RAdgu8bco844WAVwNtxcwmW/0DEzJknvXCa/ft1M5ca
0rZpS5UI+n4/+Oz1bb9RWzcFYYoXIq8MGiq9fdBGdB4xfHqxGeD45NuQRLVN0YQ8FHKeHmuBQuic
A+LEAMAp++dTSZNyMJqQbmFP0sRLbTrhZ3xUSrzqaigIelA8ECOQuUnK6MgBRpJHNWQGrAU/ks85
SN7f85jLYLm8SajG1OG4r9uvytBsE0D/ejm6tvVDbS1vaPMzLcv3tzpQnP/8sZgSGzGCLtolk+TJ
U9dt0zKRCag2g3UxhdHGIijkzCR96nVaTFuQgkMT8IGyU5Ox3VbEfx3SSWL17tr+zOv0/mppOovJ
CyYI9Te9lnegcJR14CsT2TL25wyPK3izzN98PHLfn59MZzE/TRaVl3YqMi8etbUlunUZnJt/T1x6
KWS10lqYUs+l+0gChrMXpDJc9KWXKla768YaqHLq6XZR76tGJBBBJu3M1U+8SEtKnYkRlWi4MfVs
RS2HVWLOFrKorvUbCvLjLkgJctxkVvnr4x9zat6wF/uVEHKqlsVV6tF9Nr0m6S2Cjof6s2myc4EQ
7HuO3KTraIjQg/A3630qtJhILqNxiVghWCdxQOl8/G1OvNmvFuw3R5RJr+3AMOvBA9q4slqcxMRM
k61z5nU7oTgy7flleXN9wBMZgY1N6smyJoFgmbfdml2ToiaI44jWpYhKT+5y/07iFJ9sy7buf4eV
MZzrHp0wcppL2Ww6IqKgYDp4REW6pBIqBOfAarZkdtfEGcGoCtJNXeW32jDuEUluaF1tnWRCaOG7
YKV+Uw5dQx8+tjJpL7B/c+yffnONbdRVYxNzcXKmAn/qRVzMMhqoldRUitTrIZa6iUFE3hhHRk5f
G+r3JE/jjW0GZ5vzp5aLOZ3h7bMhHIGcpqlOPQducQP8r5N/qoNW/JSmoOUEidlg7cP2+Ak5YvpF
9Izir8owFs1B6Zv6zDT+Wit9Z0+zlPGmth5msWz0sH6gq68MO4gPaZrHrt8b8Q+OPYFnJrGyR2/n
Tk7n5tbkDQ7dZ2JNgp2VdGXutmlDeCCRlRsQAUCtumgMyDKIq22uldoTFvHZAcdRNBEd8MLKKavP
rST8x3iUqQXKQnkxilZU7seD6sQaaC1ubM37DGAnpMwTNNltnJXWVuugF4IfmKYrCC/GQdb9bJ2a
w3Cm1XdiHC+xrJLUaGVrAtkeALahmwLbsupxph4BbFYPH/+sU5+x2H2WxNBIJAN3XgV4Yo2hv9rE
Ray7hCS1u48/4sQquBQNk/Okm3Urd55Z9ZEbGmq3J6kiubJEKN9IBEOdmYTn6eedl26pIE57Q84T
P+y8JDCe21EPvkWisp8u+xGLCT6Z2rjUarCJcqZFh6DNJ5KNrKLzME6ld3oztmce+qlfMT+oN5Or
yMBUhXRfPcdqtibpJ00Sbz7+DacuPf/5m0s7eVZPfhxkXiTDM+xZBf+VKX3Sp3PiES/1rczCuUgk
v/XSyfJ3U5oa15FRBPJKJithl2SWea61f2rxWcpdGyXwg6bDElz3TaGuNambNi25RcBd+nIz+jXE
07zY0aM42OUXQiEuK0nASPnz7gG9VHzHqjPUCkLek2bW7HKjmS57Nkupqw/Br6Jek/PYq5upSp9j
eXy+6LEvta45VF3TzPvcG4JGY8UU8qGL63MP5MRLNYcPvX2pgqosTAiGHI4NpVzXaUSoSxp++fir
zy/9O0PaXJwHihiQaAQv3YNRYl1PeiSvg0Y3HqtEU75//BHm60v63ocslmhLApXom5x7YyWjPzJp
hBWvi0gZt2VsJmDnlOCznyYJlDs9vymVMj4mIIpXHaDkzFWGdvgCOaJbRU/aIbYoSmrSbUG2GSmJ
YfFdtpN2ayVOppLTTGCjFkk2cWFy+xJP4XST+QO7aquLnuVydLaVKZOm1SjO9ILZgpZXFPNCbDSO
4UTJY68n9zHtJLcypP5XPMZiS25S/yUJNXGvBpJEGVWN3SaMQdnW/giksqgAEEshdKVOTR67xmIp
IZts11C5a6ov/uiDT+qH8NYWNVFyeU5OQdIa0a7Sq15ZUbacbvJJV3ghP/XTCBpZyVRa00TN1F8i
eIPdSiGz7NhB3COb2oDXyCEnkHYh5d8bjg752of385QWhX8Dokw85nIuraJeJ5u8k0d9EyLcJUpv
6OVHFUCta6NpfKJlHXp9RttjXdYDqEk7rDemCl9xU4R6fJuFQXxtQMHY+YCItZXUOGQhci62aUjC
vADt0ZC/URvEQ5Ogou0csjn3nMwt18mTaBeQ6zOu86AZX9IkVA9RlurF2oEyZKzkOCIDsh8zx7w3
KieDXNlm9F2mvLpLx1H/6XdKfMzkeUOZ4Xe4FgMInHVCYMqToQEi3TLjEeYSBqrJukpiu2umEsHs
wI+dcg2thnCXpnK+SlZqHrtYD9e56CQC24yhXCWqrZKrklntxjFA5nVDWOyoNyWuDTvzU6xUSb6F
EUUNPsMkZUQ0PCq8enl1BByplZ4zpKKnkVjOvObcnzQCAklNd42uAxoch0UxfOpaRR/gMerMAw0R
HqvJ1uVirYXN+GnuEj6oFAut49B0ynhv8UNe/LK3n7OgZdeaE+u552DY36Sw8vhUACOeFPapsjEQ
mcSr3uK42wmJiMkgNGplXVmJorg2Fa3v4IBTOEVWWj5JlWRc28qk7/LRLD9NglDlXjWctSL6Yl3a
vRyuqGabhNdnaGRh6La6N3BqfFZUv6mAKI8t3I96MN1iaitQyLVlQi2cctlYG5Gtr5qaYNVVz8Ag
p7XMjJ0tqmbNMV85tpNWwwtVy8AQ66its6sBs9S6KAVHhbqk/OVGArLa71LN8pBiBIGjpkhEuAun
EX5vQz5i2Wr+sI6DvN46khL0NJ+hjEcgxKN+O6ZyTlLmUG5L0xY3cZdG5FZVZFknnUN2rBgObaeN
oLlpYxPLVEnEigCOJGxQITPjNjJk69rRK21VOmaz0hypCQC0RrPRyOnTnTCc9NiFYiq3fqI08FPr
JPpJ+rRf3+QltupbAuT7H+Bup9yzoGq1m8FOfqY4diF4m2p0XYD5rMF2K5X8uWmd33IWk/aZs1QA
x+l9siEbOTJvRTHGO5L51JcK2s0tYTPxrUE2yXowzKxeFWNAvESvzqT1uIsqepPYyT/HbVLfUhOr
7vn69a8+sNvek+jbPw6Sk34yxhSih2lDuGoZ5ZuW1wBUI8C3fRGb6dxqqg5GJ+pqxfEF2q2uc+Up
IlSY10uEV/AMox1EYOUTPXz7tij7ZhNko3jodc48lCYT6x6dZb0OokCV3NRJQhe6rXNrdCFt2qYC
VgyR8ZAqALatqKvYxFnVNX7p1M2F6B+jWgnXgz7J91QzrU1EAWyll1LeraReMuF18QxMVLk7DAjV
rSOJ8EWuUmlr27X5QtiT9RPhCHutIMx+KIXFHAAvE5AyISTrPtQ4dCpZf1vlhb71zYDA+SgNWACs
ZM4ECqae4KyyPtTg6jc8dHF0hjK5l/Uh35h2XW5r4jNi9PS6IlZJVt9o1HwsY4Zyw5Ivrwa0JWaa
b+ok3tsx5y9s67m2IXxHnjNQe/+q1u3+l9OHtdsVKTM32Dx3CHzZrWLdylatFgfDhjTWkLnVMNeB
LHrSyMnyVonxfixiQl5W8Oi7dhUKXdsWRKeKdYmvxpPNNtWYCqbki1107SciM2lzOFYhk4Fph8Yq
ILDnKSxJeaSID9QzCvzwrk3xSK0QZMcbBtToQpWpgZ1N0Q2BkhW8ziiwnozBqn/3PTUNWr3oRSUS
WfetSS6zSnYAa3LtSI+Azzho+EZqPatdQ3D42EjJvkjyaT2ZknMNm1K7ApkdfW7tTLBy9VIF8G4o
nmCblwd7tI3SldWpYVqERSrWRaHCies65EfMlmlkrMCdhneGmpiF20XgbNfkB4g7PRzoU00GKFP8
m9nWChJiVwe1uamnwLqWa75xKFg/10Gq5yRMlazqsdFkd8WkYaLwFedOKFK/DyFFlSvZsGO2AZG2
kZyyvm4oJqx0/FZiVfcEvRLoKieeZMb2dyQsyEYso/452npyDaxAfI2CuDtIXRI8O76veY4TK5+q
aew3gxEMNl7CGEODVbXBzE9WX+Qa8PpIHu9LqItip7O5eGgJvXL1tNJdB3Yctfxe84RplS2hPkX+
RB+t9ky/JQU4kWAsF4rt5XlsH2uHAr1tNexTQIivW3ZwFBlSeaUQ5TDcFFVe2feOQ54YkDudd8MM
Eyfd2aZBWJSZ2IP0y0RF5wonEK0Xz+KvlW7UthuxIbsXgZM8abZfPgsEn8cg7NtHoLzjE1Oq2rLY
KSQ+lY4D75V5kekXJPUdVNTE0Kpd1rP69HLTrqAYx1dxq5FPIQUxVGYnMK8IZxs07Cu+eDQTUgrW
esPkntZ6dYiqdLgfVZFu1TgMfIJchf3SKYm26WQiEg5DPGTHvGBjtmKSqgJ41kVHxxsuKiB6sB33
bTQqCf17U75NYrn4IRGw/bVtKuuhbQgiV0jF2NcN1HAxZ4d1Pmb51RCN9OzQP9afdSBfNoU2h32W
pojxOzgmGhOTIyxyNYy8/x6rTrARVpik7DXjylyNFrlaa2BSBjsBvboL0rH1N0XfGV5dOiNW6Lo6
yoM/7qI6SW5nfl++DXRd8iZVqofVQE+7XIeFL7zOMpODWfefgTxr7twy7Sn0WcVVblixtora3Pgh
KwjysBfCTCRiMtDIwmgMhSwNUixlheNgpAz2tcSW/inT8VV1spo/VbqUddtaD6RySwQWW1bfIjar
G4EDVCG+ZrCCZRSuiP4IWAvtEs910wAaWwudJHEXonNsH6CZa/Gvji33lv0VlaYiLaTjYEqZQdK4
TF5ngbs7XcX65Kmk7zpew+gihlqL48xrJc1ZzwE52aZzFPacgP/Da8uphRfTe+EFjcO8XzlabxxQ
8eU/JaOmjkbyxI9IE1LowldkOytJfn8N+wmOb2gl/ZqNZxStNEmp1hncEzcz7LTZpOjWiEvwU04z
uOKqgdUN5DUN7rDfYPhFntkSAP4UTLrxKyAEgFfVbmfNZjXcmRD8n+KKhEC3JVWNcA3261Ohy/i8
KbEeiBynrNjq6CIFyj+iHqiEtr2ZX6nS/1B2XjuyK9uV/RVB77ygCTqg9UIm01ZmeftClNtkkAx6
//U98pqWrgQJauC8nHOqau9KmlhrrrnmMKxXfelJtuRdhyW9188NV9YLCDP3iX/LraIOmXWyIVpi
YAqHMc/dbWLC6w4sTyV7X03GbVmk+W5YvW3idflv0U7Nblrm+EL9yZPUZkNk58sv0X+z/4AL2xF7
q+5aa18nnfO5gJggxBr0hLnrMwFsuq21Bhw1qeZ8fLrML1BlABBYTKonHklAndv0SgSp6L/3/swe
WaqBUN4p6PRjQDO4mlRrqaFd5qFXySUpDKKaibKKFuqnKfL9xsbSx4pzv+2G/mQqt2l3LN6t37bt
gIz8n7tIg6jW/6ZX/U8CoTf3ZF27TroHpXqlaK8Vme2McMFRk5ktDXeJht4cjraZeh/DlHUWCczD
eGAe0W8t2GobUrjNk+uusx42TVfvtO663m/YYOmdIlVV0GQGdcLiziPdxpJk3K354rZbY9WKMx/I
pO9NDQhAaMUAqWjjjPGGLb3+ivwo4JAD9PUiE3RKv8Uln93BOay/cs2Kz349CS3QqopCIe2ERh40
bJkssPp1eDKrMn9J4znJN4XmtZuKE+Cj7mZ/wIa2TgfIdQqbpCfeYiX0ex684abs6A0AjOED6o15
4iEcTe9mmIn+JhMRrSi0eYsSJLcAlz/CGdd4uRs5B6ODHkyee3GPi8B/LlpnegKfbT1NTpzuXThy
U9R4Ak8o4Jol2xixzc3lOs0B4mN6Zup/rUBr1TiElKZ8xvn1aysU/bfGqaFNwJqEpF7Y/h/iHsFs
stzn3JgSwtw5ZrHiVE1G98GWjLmE0q/EYbHN5WFITV4+8CZSqCC+PceRtVbjp5Wt5r6opP7eMth5
I6y8P7STa6bbWubl89x2xoc5mvSs8srbtOPmVvCik6Aw2IO6vhkAExPqBr2g8I4QSmxYK92atUys
+ukFdJl/39vWAnhYvMQTy8qbxM3zb78Z7UPj9dYzWfLiknVLAUHSWriERVUAnFhgtkMKquOnaSHQ
PfR4H5/nItMZhdixwR5ApbcUu5M4NIlvFaGJgaMIqrVGkgUkefIqY37UHavdzCy0nUFFwiJJbQPY
Ut/Q628qwoKROEZ9loHKE0ffTv5YnvCJMWWhKHi3+zR7XTyVGeBgHPcjBtRihQtyyA/KADB3TaLY
HVD0scMov9BewCvaxPGmlottt4YlGjjCE9nJhIKxs1Bfl80w6PGz1oMEOpDeN1ygKYHDWRpfUGgR
HEK7XOlk0qKAqAFXmDW/xbpd3DcyN05VodrjnPNlwezbza3Gqs5p8Ax6d1N2roqgt4uPxjUcmBnc
5GbgJlpySXst59pnc3yy16Y8xJot7iwx54TP5+OEI49wz1ucPO1jT271vjXM+SYxLPeW0C75jFWY
lPUiq3jAajKOD1OmudtOuPK+ldSGm5Hu9p10tuLiOgR65tR+CBed9+VOWfWoZ8BWzXEpiPYndx4e
xlg+sXdRR0SstnBUpTUELfY3kqMYEEhWGbosDogOBiFjaEl972FF/GanJz4xjZbZpoVGeuNTPR/H
pVGUpnWxbzuXzN588b792I+f7KbuUQNqgJhDuliHXHqGEea1Mp7mQQy3vSHXF16pVx6F7N5IHnDf
OJ27FyAza7O5DhXu/FKLOwY2k3nR/KyklU/1uguoq/sNeA+x1+jmzGjg2PXZfy3TL0XK/XYx7GbL
m9yA36eEqQUqKc0/VtKNLxgNbQvEiOG9zAIXU9jBlYnIeh2/7KywtaBl4h6pjhDooHKb5XWGkZng
skKi0VLhv/prM/96jUGDP1K0heuSGJfe7M2fWR+7YOlT1scLx4OZ2DNitDiwafWBdfjPUkj72x/6
4kRuiyNJdGnKp8rMxTOszYKaaW4vbj34j6IeJ/4mk/S/7M6uNm3rySM4L3fLhh8lcOYJ1K62LOJf
W8+blZSyqd8CLjKKA5SjLo9qu7zigkmnemAZk1KBPLz5z5xqzr6GzUKvkIuoQQc/a3lbPGezdEGI
L718EcjtWcRrcLnRSMwCcZ5biCNxVrB331uyoafQhk4LmsqcOQX1GmDXBE6N9fCcIdsW07t3zlJd
yl1N69VFI0rBc+vPJhzsaw2St5YVemZJq2XHiyUpI2R2YybG+ts3wn7JO8jiG6/0ZeDnWfcoOsUb
Ll2NhS814vk5VVpy7pp+Pc8iZtMU7MNyGC1FpihDlIXNU2qPDR9RfYtgI2/MCYRMQJCOW2+c0Smc
iCAU60kVMwfcpOTMSWX3yoAFVgH98Rm18pPwgZ1NZ4SJVKXxkR2l8ssdcic0gIa0J16GC7HXvWMZ
mxj5YrfkJXjivEusvVdq/WPZ5FUVYNPw9pPjzyuW9Mq6y4VYt9hqxG1ZuupQ1B36VFWlugNTrDXe
KhMjTED0CXpW7i8QrgotZDkh3rtsyh+s1DIfxjrPb0pZdYTs6eqQq6VkyJPKG2hRzh5+RL11yrzA
PK7nh2UU+qkd9Pq2HXUD/G4NfcyuhPtZNMy+eQZgr6ICLLgOety0vdfQ3M9rAduBxVJeNx4+dDlQ
MyTSd4+rML1w0kS7aacSNaQp10cDot3zbKwcmrntgf1xZPqRgeaQNPfcyMNgJtWtrErkhXRQOpvl
jiG3ndV48kBaSnnhUGPD0aC+QYBjPJtFdjr7JNS3hfnp+L06NronjoQqDUd3YBlqBtRShOjo1lvp
8QOqmGDvYKWS3RDNbouQizarLTEJ1NHKmjbJuKpLqagcXMM1nyX5JQikxJjXG25F/9Bwb74p26fK
gK7RXbS80YBuVE2+zfHZ/hZx6zzInt5IB0h236Wme6Apk9zOBqnroW+vywFL6Hw1V48YNPJJuLje
2PGjbWsubW2UoIbWZNtonfEzNpO8yzRvOi5OgV5d98l4m/OMvrdIxuGa4O5x8WBtV2sAzQQ+euFN
xcLjrK+kPbUe/TvrxQddFVZAJpq+h3tDzhNQoahviJ9PtZFtPcuetsPSyB25Cf4rMGPx2FZe9+ib
ZRy4pm5C2WvqPckvDawt3hte3n56We49F41ekUld1M0GS4SIw0xP9YeubfRL5a9GmNZee+TE5lTr
CHlHryzEUG1EbU6fq21od62sFxkVrPhElZ/EG8Yj8JnSWfrvo4ulJVz1RHiUuCKOHERARVj+1JgP
0sn64YnQ+4H2I9ZX+HKL6x5iO1uWjVbbqRmkep8IqAreSMlYiSbbeTYgusAth/kwtKVJ1JGqDOso
pr79rFyh1Y/u7MpdOrTqW/310qupTJzNXACr5nFLYfelwqBJGZdRexwSve9CZo+VePY1yxoi0BGj
jKxC0G7pvdx3dj9EnhGLxypF/TLWtFkDHbzMTe755Xb0GGoEzpQbHvWHjZaw4g0L0OKrd6uCjRKb
o3amEjAeZ3CD4YLEFnVeM0eUZ8PGQws4KzfVb5YaPg7Nof82uAkMAv56e6nQreFWznuBGIlEINU3
m9ZumJaleiiGxrstvL7ZAUnPXxf6xI56ra2flyHv7nJZ9q+uid6jEQqxU0A0Xz3fftSo47dml9qH
2pAYTAzOkqOYm/Gzaaij3Sa7pKlvfpg9rxzUKi3MjDH9GOaK0U4zLVttHZe31mG6LWpURhhyaXwL
HWgFSNh5jFiG0TyI1kyeGdD4z0Zfl9uOLakdW2ZsgLn1Is5MDfAyOcTAykAwuLnPIcL8JL1o3mzP
aasARObK6U06cqQgZD6vE2t82ZxUvwjvnFVwdOwqsgYGBbId7FunvN4XLSIIKMUFpNimJ1/ktmTy
ce6MVtpR1fv1/dL2gA2BeTRHNzV1FBycJ7wEE2M+riC0j7TVw4X1wPTG73DH4FGaSyQeXwN/nU75
nSF174ExQXxS7DPRNSWG9wC5xj8ImxT4wsjT13I25/d1jbuos9YWec4YtmAcLQUZypqfWeLsAlSH
9KXS2uYIBHyMOIKw+dedOCoknh/+W7dBB1F3haP8s9Ok3Ua0abMhkT77SRIoO9Jwso2beGzbD0ly
SLlvd72Vs0vChDWHwFXbR2sc0lOjK58yL4b3UMxyPdcg7uYwXfz64iJIrwHHXI62yiWJauZqKpoJ
RmDXf7XWUBsRJjq9Vp8S1t6xbvt5X7a+c1MutXGTtZKdjdYbDx7Z2I/SlkSquClDBM7LNn+vQa8w
iMzj+jB0Dot/jBsmhhMUFPfM2ojnLF1Jgmw7iaBWWUcjwyBhi5TgftotwJV1qty7Ge+fj28rh4RJ
vn47kaiYlT+y01zmQbzWU1B57xOT0r2G+xaOl1zgARoNWSOLW0iS77JRA3aUmP4H+otzTsCLb/px
ZiYfz0xqsqmpMIN1+rJDGslfK99P+Xt7TbuZXCcjIla5Ow1+0RtxetwUa5FhfOEWNrbcixLLmkIG
Ebg3i5DyeX6Bn8QMMU1W7einOsWTmJbu3uPTu61rTUaNtiy7SQzpJ0139jxYaf7mzYP8NuyYVxNC
+QTDmREjIvdcnkVmNtw8xTpufOhJZ8css2gtpUlSbh8/LuPMbnBN2R0kKJC7fqlFJJaFBwzDw4YD
Se79XHP+cAuWB6js2KcGn+1B7odTgiwaTYAptXDKgX6JeFmeGt/sb7oU8BMHMzODUK5+u6MM/aDr
HK+JPWtK5ejqR1hmLh0bclbiVQvFnpYBa4mXs8p6Hs3eiKt9aqg8p0c1vEvbA8IEiTsYZ1quYrf2
yt/icDSORNUsH0sn/A/XnHueJEeBaOHOrw2QBMv8DuTEdyKNX+5WuoQI0TiVkSWt6dJOJtuYcKmL
Q8554UUqUf29l1CE6MYwRGli+w8Ze5KHSVicFcAQzoJ8lBPxme15mrv5yKROPTdAxIIqZ7WQGa+z
NYEKASMEZdqmqQF/EeQhQ7OKd3jDtN9cl525TMnO9Ar9JeHYZahvG+wakMzjB72BnA/3WE4fPurL
T05iBuGLNWy9zC2TvbcY80GhajdBqVGUDV5mbJHijbsxhYhM8VRuDI6nI/vF6X7ml7nzi7KmUBxz
CfUstk4Z/SNWtoIWSQHzO9ot7zIm8slhQQC70/DAQf5s1vqjzHP9Pulj40josXEodKM/x5Zt3tp2
1v4UZTVlNx3sOqwJTi/2MMycl3xQ/Tt8FfNrarNu29sJi7Rev7yWGSPc0wCczdiqpdOTALfTeObl
jnIiBAdzhith5nq8g47U0l0X2wbXg79tu7VxzP+OS0fCHLwqLH0NT07h29fs7sKfnpTy1aYrZ7/c
a+RtIvOo8WFNXQ8Mps35m4qRWEbH9k59PhiHVlRaFBP9fWQKNb1bblxsa4093F7PZnQCoW3jHrti
TBjcN6wEhuet4bcR47Bq49Rm/Ge2Yz8iY0L+AlBDRBaZVqGyjd52rHLDDOduHLaLNYpvYY3lHjr1
ADp6TKit68r6qDLbjErGrHfG5JRsabWteSkRava6a2o36TDOF7qCmuQugdqdtn5/i38SdIa3aM3L
QJQOd/niaftWas5uMJLpRk9G2ICTUVrhKqv8lr03OKUSAhS3le1hCmDsDJtYqaqqg1nvR+BEsmU0
pmqreuX1x/oyR9hBOcXahnGNhEGgYPWI9cLY2KtZA3OQGi1z41kh57zz7OPic4KEDEkUrYVxxMLf
/jH2hXqw0WMvjap10EGrfW/5WcbcoUiOFIDyyEgujbh6+TOLAEiThm0+LCLvuAEKtTzw8usO1KE+
8qSR/6xDXwcCn0UItHZl1wkI3YPGutFDblfyJymVODVsLnznw1X1tufVfuxLQm4rJMqtJxYvQNKL
f0iq+Ercto8afaTuVXAsY8qIqE+7GHVdWdeHd9jpLBYzgmO+38ox33JXowBmqttIoza39Mj0bVlW
LpRyZfLCLq7vhbPXM8uPs+mJ4OT5jvRa9o8LG99LOxT6nhguc2N6xHpoPES4Npje73J36jd+ropL
qznJTeZ6+cNMRCkqvCMy5obzeBrT3niUpILHYaqEHTYG+r3MPPkklZouhe5c/bfw94KZ18eDY85o
NmWyRumcK2/f6gi48GNqXpwEav8ajuceRqPU2khbF5meFj+Pg4r3P0zxue42ZY7stZly9BfDWEiy
IYCr3/OyS3XaNl2R4xlr41mVDim23eQkOrtepvvsMC18xloSX+gLzDFsUu011vppa8Wltkfsm/ZW
nFpWMK5NdsyQIzk4Kn9+mf0pfwWUqh2q2gC7Rn7FjdG69sUr2S4DJ9UXUeIksRYwY8dWWOYdtNna
kfkHL1WnezCHWMnN5GT+Tjc5jK/MttL6Ktuk3RR6xYAUcnHYr2aHIDYS5RSqop70TdtXX17WjCLI
GTfsbGuNn5wJf9Rtr7GhYYyT7J4gqWv+NqV8y0I2wLJyN9aLzfcYlukkj/wZ8x8X3X8DDaEcsTXw
2216z084cVf5avIWTraUyv23gSHn1tAcVJeKx5PUBxdcJn0df/hLT3DemRTNLGgFIPKS5ceAjVU3
qDhcQ5zUzWHGsnlymJJxpQ3bYsQvprPW2mnYw0u2owYan9qvcQ4+i2J1zqeQyAw3Tg7XC1bA/uaB
3TAlo4OmpyGRIG88tHew0ufGhkD3YFiyeo6bukg3bpvChWXTgx2ctMpakKNkGvxQaw06FUa7tAdz
QChgXpkjMY9uTPNqKdfiy9uJImhJnUULV2r6ARwQq1xmpuLnqVzkhE/HsQFS63M5HZMG9moAaFZp
HxX6zL41GWlzDo8/+HiE+15mTAeC1K9BMQ9K2hknXjL0IZ+TEDtGEO53s+ieHhGSmyMvmFWx7gwT
r/vapoPYyLU1b1fGQqgoeaovgVMnIuqFaE+znTufpt0xFCo1rzQDa4VmEeMous9h9T11qsJhkmJq
smzYX+40LEflsWUs/Kv3o0I9DD1eYVT7ooOW16LeAU9WRIQViW7sdM8BF2alQH0RteNxq2cJewrs
4eGzKad3Lpi3bYfWOqrrwlGD9/prWnqW2iwks0vsTiLeU+7OeqTE2Lyjnva/6Lzlu0wc+9HWrdYM
MnxVJ0Y6eOPyjrd2rdnrph0SCnRM4nZxKeQ8/2nE7O8rRBm0cUIvrtB2iv3OTNJd25k6sMO823SI
dBzKXuLvMm7sD5/YyyYcfU1ssrgePthby29TLF2P3MrppSty/d2E1h5U1jyfzdhebg1rdmAMTLBA
AVPRizSL8+hpnRZycjh/ij5ZoSRXDWdvpT+tFcBtnv85tJzMvBGUt7+ivypLrqer19pbBm4qptZ8
tKirblJ6R8he47eWw39uu7RnyoxE4PY5E+W4qqs9ppnmc8SGc9K6rD+BW/zDDCq+AQeMdsWYM3lj
SUekuFkyrwh7mQNE0DPX/qztO5HvtZL4ANMGN8LwtAXm5yh+CaM+oRH4x9b02AdV40Txknpgq8E8
J8mJ/Y/1Z/LShSmkwa4KkvpjB7nrRuFD/7EHTb0LRo2kc8u6HcMRL3xgMKE5tdwiW4poGY2a5t/z
APoPVV3Et80gunCgwNvOi1FuinZBviacu/DxfCR03wQzuE9+Vmd3tVaVn5NWoICuccX8J+6r+4L+
RIQTS2bW3/z1/180uqdK8c//uX7PN7b9FndR/1dS2r//2+63unyq3+4/f9E/fQ84tb//uZvP/vOf
/iUqe/w698Nvuzz8dkwP/0Fiu37l//Z//svvX3/K01L//tu/fldD2V9/WoKO+B9xpuY1uu7/wYuu
P//v33f9Bf7tX3HzIHl8/sv2s6v+y7f9jURn/kVgROVpdX32ayySMP+BQdXsvzDzMPUrBs71LVe/
Jjn8HUVn2H/RYdD5vmNZrsc38b/+jqLzwarqcO103fNsXffZMvjH73/3NzPx/0SiM9y/xp39u+vY
tfhhDrMgx/Aty9OJcf9n/zTmU2UMkNncqaLV7MdmvVhwh357zU2DsWDILVaGJ07pOzs15uZ7mWRb
nKZ7zXf00FSzbwa44KI0xi/qZvFm0lJ0cE/Dl1v77mmN0yVIijzi9S22zuLLfV1g2EP3JhgaDNim
7/BBlOK5bfsjeM7rwY5wUHhusx863zlVXfaYanSYFM71Jk5i5OC55ehztjruWui/ybnWzAZNrZ5u
vVEMHG+aFkADI45naPuHtnKTTb3E98sCBYbDmAkYY0R3q9J42jpGnLz6Mi5Dwy1vFpY9N2i9LGKu
jvmmKG+YRag6NBvO8rWzSC50GjB3evesxsy+nXqTuDpLV4HrqD+qcP0obqbuTney9Y+tyQ/TYzpq
wnXfdBVuOFNaXcSoLL7NiEc8ld6U3zs6u40qtdqw9LvxWbqqmoIhno2jHSf6Ghm2bT+IRGlhk9j3
LCFvltr5wIVp/MxZ4eK9yGZFg2/U+v0y00tsmk7ENx4ln8GfKtYzEw/r7Ls6Kf1Tkjmco7H3p0kN
O0pTC7Cp3bN7E/i1St4prk0cF7PZ3SWgt1+LJra8YJDrcgdTXV0sngqONEXnaCeudcDIMjV33Yqs
IFv3j9/jwYcPm2MhNHv23xZWvXbzUiKiBdg8U7lzEjeZcOeUHqDXbpRZaDFtCq0BXRAPoPLfzEx4
81fXIf5qXaPf1srqRNiPhYmJTE/0y9i696UDMV6tBswXpyjyPtAyps59glsLnT+/wbbYRhgFy55O
cFZHekfnFhh5sUkhJUR4idfbuK0vwrzOehurnC8gO/FyN2o5Yph7oQwzKWSg/u0qQ+zHCjMvGULL
lpHgh6IYqhxdD/uZck7GZrJZK5LyMysJat3eNSvDwhip3/Pj9XZpnfS4kBmf8CVWcl/rAuvwUF7i
SdyIXL/JcjeANhNk/fKGYnrG1BolnjyVg+kBOnUiUB3RoBDPrmKYReWc0nqlGUhy5Ns1Rf3iyGnO
0G9urdHdFQpWCGTzWXVPLqgpWzcLJgDmVRGbL3Miw9459NbDWD02drurxyVMzO/cWiMcPXye+pvO
mvDDkA+38Yg6KsitJZZl21rk4cXmCV8ZY6eY+I1yM1fFHHAacIqaLMOoMfJXby9lFu8LXYZr23BV
Nf9EsmB54FJtx2I+FfUMzMRld5/NDdzaixFOjnXA+ETgqbDXOzvlz6XGYgtPJW7UYNl+5LG5MbK7
JTEDT/+QDBsIXQ6t1d7RkITN4B8shQN1LQ9US7emh407d5FX1pMQRNLLP4K3ijsb6aGz5Pw8tZZz
LcsCdmd3ArU/dOM2ilP32S1iyUQOy7bmdx8xXNCbNFtG5DP5h0CwuyJjlrzSl1H7N28EyPxoDK6j
hqfxYIrhNDOYIeIDfbv7LBhnGtq8ooIYX0uZz8m5WGOLnJZu2C1ZGRf3Va7Hm1yjXQiov0Ic9TtX
X6QVeGZ96Wd84RmF4KEr2e7YZnWsbbKRSqZTKZ4LHP9t8pz42MldWhIKZyyP+QaWO8D14jHJ01+p
6V/lwkdlpF5+r9YpXEl0ruOR1GwHY0DmDtqDWOLuB335Qdf0+KFVsTSDxNQuWTpWVhQXPlPckYCj
M6PXfGOSA7qf6sp1AuaLhySpjRfIy5g/CIV/o/QYQ1O0sLXL1X8os6yTjLvWz7zt/LOw5DYhzI36
zFyjtu6MwKtgTxm2QIrUH9O4ZUNVem/4fQb6/mw+4O4YEL/0m1Zm8phatX/0EowN7JvUNzEmMQZO
fpTVHrMu9WQU013RjCi3NeXg2hc30Oiz27jsefenz+7Ck1Hp/WujCFjLP2Vl4aBNHt2rvoU15deT
zj5x4mPZUTjKfGf0klPFcuZTMjZ1xISPrs08e/nwrWbZhdjxGeBW+X1rGN+N1hY4t1FcEgMA8wDY
scp6joU5RzNeRR01uU/lXsg01NJSBP5SekFhXY1TgzmFiM9WwGLHd2ywvVz05XGmv/wZp8Lb2VX5
47fVccpbYuCSPFQMLGtFL1XqaZTF6rIoeds0jIazdnHDsUyjHG8FzRvGf5x14sWYX9b1vbOv3iQZ
pHzKLcGc15uNevqV/KqbouU06wWu+GHe29q7ZL0KP3sSOOb6ihSxy7R3p+32QzOxsjw/JRoLsmXb
lBvuDjzL9LG2uxv08r4tRsZsM4xRh8cAXpRwx7uEKFwLhJGsx5UFI2bjcHHxanVnc9XR9dvDVIrN
UhZniES0nelbLLQjmKJjzs1bpXSFfXYiHI862BhDK9E/4ja9MEk+iGUNFZta7vAqF+1oataThsDC
yEu7uH75u46PTeemW2OMc9yl8jq0E39Y14+szIaX+SkG9lwytH09ScJ4th+FZb+R5afcYj+q5OzQ
cvptyRuY4MSKiJKa4W5gekxkIXybQ3rnm3iBvLTwAnvRebxNeuCux5afnlPrNFlxxpX/boizSmo7
Mrt6g4YbDss1nEFMW3/+kMCSLC47Xm2bSBbTOPvxuGuURvy63hH/lJOuAXcHn5HOTZZ2r+lMq7G8
LlO6wyi5nVktImMEtykY+qNukgbCAtvD2Pj7cZ3v8e2WxEcxU479nyvBgXz+XVyQ6qW78XKwG0sP
5dUDXddsn5HZ7KYht0a4FOmhUgtHID7rdomYgWx058nW2s821XdWpm2w7V4SXTJW6ttLrA+BXoIB
alXo4vEqtQZPQRa6TKlj0SAWggjGLhWaWX72OgY7a6He8+7XK5zLXHZvoMu3uPD2IreRedfNmk5F
iLa8IYVz6rND4o4srqy4HQUy6I7tIy4vUoafD8gZKa8ocQPe7mbRfVo5I7kf3OG5miyNqJj3VQ3o
QUW1t0blnuaOjqpz/eXYqx8uJaAePhOcC/OgzjxahChlV9fc0UF7DvwxvzDOZl1gcu+dEd6fi6OS
4aF9xtJOuyXdiDH/Q4KRmyvRPTQUGGM/3mkpx+GMZJpOh3ZFOCOWYWNCeTBmFjSmIZis7nG22NgC
H8b6lAeNj6zCYYMKPu7XTrz5uNyexlIgqtidf2KMSKTXyNJbNWv2E5aYN6N68teZwCfrsarmjT2a
20Hr71OvObHAduPCJZs6k0oTuppouyNWo8BJmnsGrA+eHAkLkR+T7t2RCbbVfBwwGiwXfWcSEsFm
66YQ3Y2avCdhiXG76v3P9UW+VUJxDlTjDmMjrtr+uSlxGKw5yKoaMmrt+oHOae2ncdSyGHVtnt2R
xcTlVVxdOITXbUtpD7vOOxYsJXiN3DNqTJHVpcEI2uZWrz1A8IpdBPM7ab/KdJEspjspt5KwGOkO
L6Wl3hEmP5hCxUfbLSLPN3kF0BMnZvZqlSWRcPCrXIpEDDJRxnthXEvWvWyTE0PmdoDa/9nbYziM
xcWqkJV4kNxShkgNUWxNULEc5rdnZcUXkVxi+VFWFCLitiBgfiy1g92hxYwmJ7IIG5IOtFr/sJJi
m+OO6wkJmFBfc72KbKSRGpJB0OjttlLepsftymSo+Gwca5fNS+RJLoitPbkAmkuJPk9OL+3qfraG
DVNHbp6pDlVtsvCgxTtZcWpkuLIKmzWOyo13vWBjX8QPbvORKUJTwBa521U8YKRmNabRvGDKybJz
Lfb6l5BsY+OQ6d4IPBHrlrONMYLKfMhDr8hfmrHHJebu/a56STPGrVrx5ROUyVJm54q7RbhfRvKN
3jzv8LgzVsmOg/FqVeanna/cM9YT7n7CTleX09pl91BDaEQYY2xXNtZHGhvxu5c0HKAlqqsWTOay
WxnWBtJETm/a9rGd3fgFgTO7/jeC37q5tresAlI7OD3pnwPmWNWV2CYFdZWV2DjoS+dkifxLs623
ifdzkJB/ExD4yS3pjFGXyDtzsb4U3o7NLJv/y96ZNEmKZGv2r7TUnhRAQYFFtUgbNpubD+ZzbBCP
cA/mSRkU+PV9LCtfVma+LimpXS/erlLCo8JtAK7ee75zaVx5W5KJyzHQ3Ssyw4t2HfWamfkn9Moq
i/IbQnwr29J4w9MHd8bcYTfpbTSYn11rHFVasrQJvZ6be/TE1GfraNJyRMomHxTMvmUHMV3/HNqn
q5lvmvWOJ/+GaOBNzKP0Pgs45tl4L8/VCC/BRs5gz2J1m6q0UAFdoCIjGcBsgagVJ1xjy2hBHK67
fh6L3u62AT3xt56J+DdoJlIf1YLtxbG7G0liNOwbY/lmxPTs2DxkEOCy/PO4GME+8F3IMxw14Idd
pOW2J5x4IxhAamIpwzXh5KVlDQq5OD/HJgGN97JK3wJID3exqwwWZJAe5IKqW7nAww+0MGNLsZ7U
Qgtfb7rUZqxfU98C6le5MdTBPqvJwa5pysbuS2mWUoW+OyKgNZrZOJNFS3ckHzF5VQv90xQbGYX2
PN43LCEpVzO33JDMRXobMKnl0G30h15BzIwdK3NWeZEw+bXJO4V9QWIBJjNPe2KcjsXowrVG0nNe
XG+Q3vC/HQqL14H7KLRZDuoXOgWU4yL8kb3kcUT7sVi6LF9FQcXyBStmBA4w4dCZyyk2tMXNm+K0
30tSA86tR4Mc/i2T6WHpjMRfdfEc72flqVMwFAGNM54EnZBGRUlWs1XPbMlI0W90MvrMU+3dRj39
0FQGBp8gf7gHCBlXo0qq8xAvvPjBz5sHWkfFTMy4YxHKnW8ZrtwqGrzLk4toNl/Pk2twcgQ4WM2B
lR7KlmPa2jGi+YWwXyK20uFaUixloOxkoC0zsNhTvJg8wDwvQkcTBjAv1g+fx7J56EE6mgWe1WVG
u8+W3CQR6oJCNGdjFFXMSN7njTpEVVAVNxnp/mkTKGsZQzNbwHxWLfiUuiX40+oDegY5PWaDW1hf
HNwS7yut8BCOWOWcI41wOb2V6aJv+t5Z9iZsICMCElHhpHzClkstrUvrDCpiecRgnSILUfYauW47
76oe1ebO7X2VrrA60aAgpny9nzUVRKn0/WYlST+4a8iGTK/IeLK/0AwQ+BHJkXwWcsm6s+zGIoYc
NWiXkz5xv9eucOKw6oN+OEZT5VZbgl7RQbkiiULRTqO7K2PYedhdF9C8Hkzvrpmu+T1sXMZF4sr9
Igw7fLdtYT8woO++6uuwhTiou+4JjuwmBPnHxhzr94bgWLoC67aXgzZn0w6H4BpFKouZgbDbVP2u
spf2kiDMPY5ZFD9kURQlxLIXmZINjtVWppN9qOaiC902Sd9SVq6dRgjXB5SqauOY2oOi5DYwruQS
cX6gYfzVyyg4uGMePDaMgi9t6tdnFje6ZD0tlzNbpa2j6pqB+DuM42uvM/ehJVR4PW5njJIKt1M9
WMWVniVJOx/h8Zrrp68zGiGpG9xzbnIB0ZjyYs8oCVUxFgPfzT1nO3mm/4rLr/9pKp/vuo6wLqci
qR4rT4i7KlXGts1n+1Q6MecF6yY1E7pdhFTZnsn8EcnozJ1uUqbIMG/H9mPO7fIt4Nh8JKwSP0a9
oh7BbhHQwhrpsrkU47dlagdv3TDz9MZ9lQXrmXTJR3Ud9o0lZ+Ks66wfLD9kY1Q/shk1y2eX9iIM
ziprkvp2EZb6suLq7poVJqTSZD+NzGfoM+llrHd23/GI4X2WwLXprVmYNEcr7i8U7XEzXLK2JAIh
utiB6OsidWW+pX/TN758tSbEuvQ7wMEbMVq0fCBbQ9BZ5tz14NGvACpZ6PWRanym16phlrU57mEQ
YMdqhyLZuROEB1cW+vVdY7LlayUGGPFh6joQopTM/hS798ryIw5roj6I5VuiLlphDI58YYLp7MAm
p0dvFOmx5So8CrkIlkL19TV5WlM+G1b6ZeXM/cMJBOBoFyq+j2PfedSi4oDgMGq3K4akk5kAw9N6
7rbx4E7nYogdjq3NBYZ8vgW1j7i4hH9yR85XvN/9g+AOQ9mhqo2enkROZ4DF182+CFp75fS1cU30
dyuAvmuYrjGnUy4s+i7ov7aFyKKwFSXfbl0R5XcjOqn9LQKDs1nwOGVCyGVVrE1FFmd2H5VJJVzv
jCk4IQ77hLXadYUDJ96FXleA0sz7IXAoKiLKjiXamNEy3LDzlKk4WaGwQfrPlxPPqX/1vlu1Gs9O
raOjo2aXw08uPmXZG69ZLJJya9YaAqbg7iSszWjfR22fvskuO81AYd+npUzOpMfFT03hQK4am8yp
bez8rahnCGJHFO+W0ztHlruu/QkXhQJiIGgUkb/ajwnOigPhjy6jJsyracf3s0wOowzst8Krsk/R
u8ldni/ih7PIFs7YgxnziCY9k7Gx3mUNuyfAE+OQYJjxEavWI6dnTIckyYcna7GwKsCyjHezHS8P
2kOBuvHNXn7PlJMf7ZQylh/aDWzL2puTIz8bq/BuEioka4OOdvxQvUN7QvftnaiKcu+3rgk1fg2i
EDjbVYa5MkT1ME30hQb0sLPDkBInOEn1KXmbVWntdEJuOUCDFZb1XcwjcE0sU4YyiONVBF9+MCOx
7biZksVF1FVQrWXB9ZKciN7h4TmPLCej59zCtI3xiXZWFvoilhunIFsyxvR2lyGQL3qZNhCa+8Y2
ks/eg/536o7oSppvomHo93UknXW+uA6bcb0bqB+9ggZ7LA0UCHXfjfuOsRi1wnWQSJ7SdexVUUfP
0naI0eEuuKmtEkC06eVG1vNy73X1+5Sqr2yc1pAknFXgBIhnV8eBFjzRm6lmgWl8HPvyxSiMjYha
8eHNg73Bm2ZsJfD70A5ISavo0PhEt2ilP1uSL74aI+9uqDI6LUaptvSyNvPQU9L517x5Pqg72biP
IxFbOMqlYXToRd9tvzoxhFhr8vM7szbeW0Iu+3qaVlimy23QjCo0mArhjvA2JPgzV3O4COx9U3Wk
DvvxIYplu3IgwBgfld5m8MdXonuK69i9pWmTvVB+5rvaHaFVlMFS3CvaE3c5/zfzxRfoY7J6S6C1
3o5jUG8cq573NcnXAyNRlG00efdzpcb32S5KSmtFs0LExn3hAvrWu26ALaeli4qJw42Q84OVB/12
jLPTMIt43y+TYBMA5NHKVL0XToTHsJeSLmNjxR1AD+3h1IJh5lqqfcXjrVpLLw19/QMM26XhYW45
XjcHi1jYaqZfqJGLXAomzr1JhsuOx2lD4nbDFObbfCUY27yhYhr6Vwd8z2yDdsu+JGZojqvviTPy
9aAOC3sW74Vm5HEFgvF1U78vHHqOMKHqAQbCpLKdbhklQCj5MtsWsI43pcqbxyAyz0HQWQeGyU+d
NZOGmT6nyTu2TXvyF++GUTCrva+tPn2VgY/mqqzL4qGxvOkzpnFHnFzdgr+gEE9zQmNmXtCjQLTA
fZc0bVEUJ7+sMooPXoyGXnqQdv69H7x2FXGlJUwV10HgmCvCQzHznPi2VMmzQ/PexMlA396msh8O
ngl81uUPjAb3pe/tkyQrwtGfeDppyi9R7vNObTpjALHuN/Bob/24eA9zO4RCzdVDRrTno55G/+IG
NgxDxJ2OasksTmxLoayYbOdp4iQQFgUqDr04KyXrastidhpuTFd2Y1/0N9oTR5smXjia+rZjw+ZL
ABJwFxnd1rX79MKyCFpuvT+FQzPB8oyAv6STIdkZJxKYne2z1gSJQlyxB5N4Zk32py/MbzNAPpoc
KLw0sGkE6p0WsbWtB/E0cCtZTzGyj6Eq++9TNnsUozkelaG6CHBls1pufEteINq+2yLeFdwSfZqA
fKJH0Y8rO3jMK6Y1capXvbYPc2Sc4tw5EJo89EH9rZl1mFbjSRtlTyGuerIUdY4wiHZi0xS01Lmx
B/gt6I2bP4AO103Bq8my9tMS4oIZ/FSL9K6AhkQOOSGlARzktDTvZWIm29EuXmaaj2Nii+ehDADM
W0K3GiVF+WtbkAthSuzuZZqz7nVCVZS3TFtY+4mQC2/L1koW9+Sp9j2L0fXUGUMCJtukhPpp2HrI
NTY8l9PQNPWb13mv0DWPHGeLZ15OuerQm4SNf4C3XOW4arhXNOshi2+Ee9RJc8poIN3rwUxJq7h3
WfppFxoHTtbRl2nnEcarCicOhO/paE/flZrcOxDa/jON9UCaKxMIUqfh2klP2yAKDS5Bh8UANEkR
7DnBQ1lFPWWwPwUvMUcQnJ2GZ9yJGdimjl33AwI/fSv4LSU/dL2e/MZURkjdprqNTb5l3ZRGUa7t
au4pYaqig4qCAXJtTdc56sY7m+MJ1qnEPFuSfPJaeQyinMJcfni4renByfKLYjRmfpiNMF3FwA2s
sMBLYsHQkmbwl4mbsqMOSvta79hgY4dJL7N3MehZnyP2FNHc7DIWgvDzFgb4/jeN7m8Qxp/Qgt9R
jn+QBr//5/8+pz9U3dU/+7+iHX+iQe6ar+qxV19f/fmj+etP/n8IgbjojP81AxLWZc2L/iP+cf0L
/6A/HOcXV4BYeJ4IbBeiGI5Df3X93//miF9sOwCyg+0IfN++elJ/gz8My/pFSIlHIbAD13REAITy
G/1hWAAlV2YENsQkyyrY+P4f4B+/bqj8J/zhW0Jy9DJdiyY4v99/MzcrHGU4DyRai3igj2waXPK9
5S+XYUnNi+hjl2fV4Fo8hNvxB+FFWiGkcB/tihDTJlPmcqir6h21KgovJ1YUPQEZhPXI2b4OE7qz
LP0Zy/o+6qhHCbol3rmyoqgOF1/208rt4uFJu270UlhYOVYjMPS3RlXlTV2pGi/rVQowoI0kdu5M
58B1goVxSdScIcyWtznxnEcWUpOWixljpGXy3BK8ejUQzirSDQ1WPJMDzM6MCPqEtfY3yF2iV9yQ
1Y8pUNL4N7pn+ypZ+PMb6gpb+Hx+vmUG4lch7R8Ul0lQWjOUsgu3X1hQbBQjVzYrowjQ/kM9E9+D
RSw2cuGIFOqedknY4hK7LMXoEKsTA76jAopwfRVSMRRjjPjc2dNyLPoUlYhuPetrIXbKgIo3x1/B
+P+7PS9/lmhevxSu41KJuraHKMaxrzLEP7yGAja8aOeKbngFMawDN+LRj2xeGqnPgDs113+4YH67
c/yvimRRTT6s+/vf/iL8/+//4PUX+sM/KK5bHz1duATIobEz864so9U1KSIG5wH0ewvzC+Q9gfgN
AnNEdVMs0IuFfUQx+GpHdHMp1MBa/40w9s9KyX/8XhLJkc816OFk+ov90VYdYj2rdVdE74FGAROP
Rj5F/8bM/P/8Vyzbc6XgbXcBuv706hv4Fs5AGKRSw+1vlLLUphXD+G++mb/uh/zLNxNnqBmYjvQc
0xV/kbQLkS/ovwhFeJnP0ShFBzCuGtCnE89LGoJYyWya66TWTUrqF+XSplwN0sw+lFjan4np8nTh
XxDMWwllwqksyZr1GPkXUqVOQIlF1obRr0yI7OMQMp2kHvdmUGx0JM5DEA/3IKBltsmKuHkELKve
2Mgjj7NbKtpVESg37X61aquBCQNIdtUBOxcHkvE2zsdsWg6w27C6v375/ue59Te+R//6sfV/VPlV
pQhc/8FBHj7/fv35355a8he4Q1QskIbID9zrAsnfn1qO47lugGJA+gF/9PtTy+GhZYI8+ML3HJe0
9T+RReH/grzR8UGtgWyEYJX9f/DM4uTABfHPbzJPTBLejmk7ged75ED+qn9XsutnwxuyDU0i2gVd
k6wdSeKRBBkDJodVDW7Lo2tF7+eZo4W/s0v5jWnlmuPNOTGI4U/eS7kwPp6bVzHLY5fEJ6+e17my
9j2qoLpp91oDsZGtpEXJfVmRI3nJjS455VlzIKiPH5NaUSgl16SWim8gk/2tGXdbr1ge8DJhea+E
jezDOpt0Fq08tTfuNYRqTQPEN92UySNwApiMVTWur0EJkLukfCQMtyfDEXApdS/GzOGASKw+tG5m
3yfKAhRelkvfuzt6GNk5dSr/Ism9PehsyZgnkIiYRnZKTKoFh5OcpyKjvhvqxy7CLkemTjiG+WDn
cb+qWmYP0UB6Gb+EXnVpeehzTt5ZhLGuUjJ4JqV5F0dM2oIyv20G0WNlJDTDAbr43o3mliImO4ws
21wl5dCF1jVWUxpsi8/m95aCI7QEneilnG5Gm1jZYHVbFDvBtqD83k0+CMNADOmk8mCFQvEZ7c9G
e8BYHL2fp9lW+5IG6IPdUaYHIoaobqfQno1LF73XhJlXakoRP1Lrg096a7OfD/3ivXJD/RI2N9CK
STElB42aFp27Rq0B8bNzNbH/coxXHEq+RV6Dn6Mg0zM1DZ0Td3i00+uW2qojezDV6tkzAfddA7ra
93rzzZCi59FkPgf+neknt/Q71jLv3ujxX5SURxzNeq9I7Miew4/TOeo6d8SaUmVhP5uKTnTarhbk
Vy9j4Qe3HbtRGSk030qr199pKBIgNYpn6MaLASq5YCla7suMp2/tM7ksJTvMrCmbVqVh39gsK1mz
eY330XNX/RJ5N0VpsE8K9B7O0Li3ouyrQuWdzxz9mlIemWl3lAwwLK3KaVHi3dEEzLOchTLmS62y
F+VDvdvZMH5PKo3MLgWrnBRnG6fV0Z3NrCNkZGdsc0N3dEoSrCjzTAIyADZr+UoyisovjfYhVf0i
vhdVmYCqeaSTTHw1iL+ir/R6fklxcfjIhgksEQYTokD+jp00XBjA4e9Aa8RRKtk0hEcvvovqMTbL
ia5QXlnwt5zQGOlmp6Cd2h+57eXnEZWLg4KIJn8WcjRHvxKciw5TilDFM/16GXL7CgsMrokX9w/L
NDRv1cQ5n1x+8exB062S2uLLaWUZpAuklXbLsGL369o1hsuo/PYM0V9dzb7lA06m77SG9dl36vJI
7hf0ycrSjdH0AMxuQathqyRqJywcmo5z5bUYyVsmJJHdPQ8pqUGSmcnR89zqlYlPcI9vkB3JlVCY
xQ0aUGlcTPgHKnNfNAJAWmVucZ7qcXkwTRTL6a9EmuMt2bNlRNZdXrXeyD4CWAzQscGeNoQu8gtD
0fw5513fF9qrLp4T065GstISbQpajKKphgRNkpFmDtZBazcScdgEXSo/nIRgzipCXXluncxbK+w1
24G0NIrgseJqYiQZrN1KlTaXpxIfaezHr8prCrG1ZofRr99DLs+EzOYsT/Y20Qz6gv5UHjo5Meup
anagMBFLXsqBV7T4HjyGaRq/jqzlSkS8/7B+LNHzEc9NNsq0Tngkh4vpavBP++9Zi4Eur4iAb+cB
Ecev8hWaE/l3Z/BQWHhqubUmAwuijHMyG80io7MSJUI2d8CQYuBoeaksLtfOVTTbWBKKbsdZaEkx
795aDboF2qmERoVQFiqUrlyPvN6DiRiQScUkLxMExwmHtvUVCfQL2KM0X3MMJHtPxM5HYUfOwXM7
MmKS6wRPiRx9bunBDwqyYqekhd6j1sMujSjNiqk3tpVbMI9zJcT8TO8Gs4D/hp+0AKTs9Y79U/S7
Gxya+OqyEoFgUUZ0p2IakaVT4GDU0r+z7bjft9gnH+LC1tvEHYtdxH0uhOxzwiA3x20iabCghjY2
w2KxrM/V+AqaPNrmPFx3yiV7HsLkjulqLnv3y3JLpGpNZH4j3crrZIgXEeTxlieDbnGYY1db2V1k
hlMDDOUTZRujUdzQSOvOPXd5xq+WMzDJ7yuUZqXEaVMvpGgQpO4Y/y078tEAIEHKpNBJaXe2tZOs
ByO2N3W9dDcktBa2cWTD2oa6L1c4a5aH3MuMm7J0yFxqvnVlolumXpwFGKbjqB7YI9GhvNrg0rDe
3AQR7myk2VMs/PkIaWmfrtGLTe1okK15wpR8Dc8eEkLS3AKQWuxb0222HS20eyMe/G29jPrWbfUz
BqZ+z5HfDRsPHAzLYPlAYeSt+0wjxvGcfl2X3PSKZmxv8gGzGYpkb41mztvT7CNBX9IF9RPP3sY5
mV9kfXz7Yi4wQ/T+VhjRa+vH80+HyOeNFS1yb0zl+OwaEgFs120noTdW3b9HBk9uconJuiy20ViR
lNb+vvbMJ25lm9xpmo0wkUB5gIEi4Dmb2D6pQD4/p+9oRkXWumlo4QXE99jSg9igbKm2DWX7Wxm7
u2SUb/HIXpRajqDeeQ2pMbx1c004dhrWwSCnvd/YxdfYLfmlwsv+0k84QYcOKxfSNd4eo7orZ2mg
W7TEOZ+1uSVklb4SYA0uc9ZjOzcDVBpSB6GDah+/UGYeKRwuTpCzGpkiK3XFTk7VxvKIn06Zd1c6
wEQKayMX3zrXqb2qE7ktJPP2knTf1DqXxHDeZ9Po39w4ey+NybpxC5CylOqqGYib2mvf7bZOHw/g
lNG6Ef4SVrMutsig4RuT5jC28U+CAKggeAq31VU1caWMKnIubJarsHVme6fHItNJDXzntIQQWjfd
+GX7ZJpmc1UFUjnk7IeZq1CXjU9Mpv3yuU573RLmfRw8vfcd+R6k1Yb4661JnGM1sUzcW+Zt2bq7
Ific6vmCV5suuub+EHCnp7eCw1XpW2Z+t4hL3gcgwQ0T4PuOx2eejcjAWE3KA3XH/HnDqZaT+2B7
69TxvRMJZGC0eeBaDZ6NBRmP7c0/za7uN8itihWZ12ltFyQMHCNL1y4xS992d/4oNxWl8xFOZ41T
8mcb2/yhfmw4yCHosJv21hH2tnERhcn5eTCJGjq2BU1lXTfHxDvXcGGR3DJapyO4azV2iJylZK9O
awc7N7WJVROHezNRu+2QtvF46eLdUsldPbvs6Jk5Ycb5sjfMxb34qXdquoH9rE70UNvIgFe9MM1d
r+EEB4cRFBoa8CS/OnLrBfhqUgjYmSS46vvr1ktGSaDXnkZbhn5vY7XF02LQeenRcT3ONi33Wg5U
bEl8U3j0aYxsYYFW+rOHzgC/G+nFV5mxmouaiCGwMlSgpXlUyOU1BvgKyXsN58bMBh4IHD6E9AE1
Mx/RUuwx68bRRa/YqF+1MvpVTHTn4Cq/OPKrL3vtDeJQK4UdQ1VGyHc3ejYjqw7HImCclyR9mPl5
TeJw5gBuE3YB2sS11QojRCDg7OKih5qrkzvPrM29BA+7twKC2cILxi81DO0lqtzkzeFxtiWqv5yK
MmaOA4FA280wxQrYaX6KfCRfG3uMy7AJCHR7uWIVAo6ecBIRg5FkSm8dzTrCbkYy7dCioQE9F3hi
vGz80pU/7NhNOK2idrlvlzY318KuLARQvY+wp8mO2o9QIgrixg1n/rDXpv062Et+Q0onu68orNZW
1fe3TePiOqAttGrcOXsAR/JWtiiMN24BiEyhdE7TTBkfeMQu/J63R9sCyeucf0SCuleWRrUn9mHs
45YkpNt/YvTD9cy+wqGxXjCA4dhlGG7vrrHsOpVHf/kZMXMQvv2T9igjlwaocbBJzw/ljeqjvZ3F
58jm1oveK8zqaOcvzCYM/6kvxy9KbAQFVgJ07uh35WBzUVl/l+T3IN57S1I/jfW8K9vkepnO+VWI
mI07hbQe/GLxDzxfFZsDBg48Oh/vGPBS88NT2X1LlTj2YhMHCy1EFeu920zxW12k/VGXS7wZs9rf
FBNwR0o31XOAvEyaa2uWLhhPY1QgZoQ0iT9p+jaboUNjnssRANCTecOxhWmta3b+PQ+wEsvP0K8T
zzPXke497lo0DDD1EDoypsnGiuvlX9hZeRYrEbBGS5nqYxFTzKtwbP2ajTL6iBortlaVqJ3jAvNK
iIlL8agnWO5UJvGtcEtcOrri97SUm+Muq5OHdAwCRPEJ6pu8R78OymivaGOLPS2/4eDkk7z3gaiW
VTYkcKrYV0oHfVPzIowx+xAD4CBvsRHvs4ksX8vxGHu+l7fcYQiyZUIlUK+WKLd161f7iDPdFmJp
PKRFW92oLE33TsOIFpom678qPcowK9ts304gtG0RdNumHFJm7Vb/hfk2PummjO7FZJJt94fhBmdh
oo6jWxY7yW3icDX87PO5aQ+tlm9itHe+yZBNmKLz1q7Gz9AZis5qkOm3EdXSpZcYIoYS5oPDS9dp
JsKDwal4XD4WrMfo83JP3GIYpfwWSEldJx9fO24MWwNQixpkjLZRNHfLqhyrcZvKnp0BPbVi0aT+
DRkjOAjwYeq0pHgdZACl0DTWu0FckFxmDEyGZXDuQmU7goNXpLPnkicaJqtiOCZ+aX56EeMt3EtD
cLR5Ip/KxWWIH6nYuB3NqN5EKnLmjcpI0OCROcvZa77stvhyGpWRvnfFNucPCTl4ZAZbOR47hX8I
7l2COhVqXNOhn7eVrYwn9shlP69baELTiyFFIt99L+qSe7/RFw9VMdgn2+zSDWKb4TljJi9XgytJ
rCYZ1jWvZFBB8WV2O5y1GivkMsj3Et8gNzxdZQ8yoopAqWtv6A5dyW3t01OiRX/MI1ef6ql3CQgI
/a0xY+5mtTnn0En4hL4Bt3zl5mDft5qRreMELWP4Od8g1snes0Uwoq4aJ+WLkOiz9N0Z78P8AT7z
Dph0H5O9X9GbObFmbj2Xg/c/fU1S39c+pcWKuH/d2FyB2OiP6k+dzevf+C2OHfzCPM5nfGYLykqQ
g/9qbVrBL9eZGv1Ez4PcYLj2e2vTsLxfPM+/Nhwdmo8MBBhQ/NdAzpa/BCZxbJJt186o/581Ny3h
/Lm76UpamoFnMXUR0gJkENc//8MwRCMHhUspgQPUwnZCxR0AiD3JKUABlbQZOjKPuzXHDuHfGbPJ
ShHcgJ0/3OuGWxdKAhahrGukYbiaeRPMc1qyhWEVxCzX2I7CotqGpCqGm5ihd3DEVgi+Sjne9c/e
RKYbHFDFr+nAyXwPXdkj59Zx8WHqpaUfMiYsQCkNdvEIUaKjSYLhHoe784Eim6RZ1OVvqVe7W6lp
1bd5kr87I9js2o3K70Ggr+mXlGG3V2S3Rhykb9EElU+9/BMXsbVndphsJd2Fn2nH8hCnHYp7Vnr9
ulmph18F1lmxMR3kUjH091kSk4YzHyuHVIlWkE8OqsL0yEQOg+E8EX9u71RpROW6aGviP1Psn0rO
mLtFkpDB/oKKbsl6SMKh8zb4c8StpWG4QnSK8tNsu/cAt2xIbJqbiFbWfRdrnBOejuotqeoKyCgj
ouAM7YR4DN6LVDlKLBPah+GKrP07kKr0u1UB0qPLewLiTQ4YI+OnIOZUSdLYj/dCMpec59R/TkeT
v6cwCG9wof5UfvMO4pOH84AAko93OHaWRN4w07QVSeAeDGkVAMgNriTSKQbLSBNOs5QV6Ae3NbTY
OpGVu62joT2xb6TEYl0S0hJd95z3rXVH9OKMDwqlqZuv+tnHimdPafyyzAodIfJEjlbRWH6qEaCf
VCP1iyDvuDK6IjlLbdDMBsCifshwASb8bjDtlmzuum6cjhitr84mAo+rugmSwxDBHzBvNB4DOTIM
7izWPDoZMdRK1ruAc9a2TQbItNl0jxF2H1zF47wVub1BeoazUHe3km1CK+R2V04628VeYxHknb21
P4pzpZC4S8y3N0ErOaZX4mQmIK5ZgW8m6RTK/8K+Fm66eaoyr7yNsOp8MoiVPRtaBoy6fTruJtZr
byInaV9kVZgXdm41Ycv2rx9dV+IzXdiay+Zz4O2KAGCLizacseYr3rb7VPjdoStt8gnG0h6rOaf0
K8sbyP1mDyl/7X4N1LGxbkiU0IRnKmw3fAjsBCDoy5KlzMVrIqGduK6S7slxfYB3Q9u7LItbEljz
s50ye2MwQ+grq5N5XXDGGUrXOi1G0qA0tL5pgKdDX4r4AtgMHYxHzg3rRubsxWumO58kwwYXcLY2
jZEORWDuFhJ0mI2A24meiKtaFDeBs4y34AfDGRKAQEmD+ewTGRSWGLPTB1YXpac2Tbyt5XVvlrLi
DbpbMHgsvOfMikn2Cgkv418Ts3FQQLUFGZ2NiU/9GJsG5uagnZsDEoinKqIZjYVeedtoiKc3Vkkz
bU3nTTm3fNoJmyq++WT3gf75a72qcKY610j0EnNZTRbLsEz3zsfZS2QpgYxWNtFNDsEMk5XKDgQ0
27WM4uJVy0EcW205p3wiuWJ1uTjWUDOmpz7tMf+OxMu7b+eB9gJLC4GlZsrLrqohm8oMOZ8KuDcG
IZ8n+6jow1Wrnj748B0RWTJery23R7hde6S7EFcmdJ9i19oH0BAf4M7xtfschKw3kudoHAtznRUm
afokba2L1wUeUX7eNZVvWN9s3SzIFWpOOh2+mbjkU3uYuphtGVZMREFoi8XDnPVFzfo3bBxdTcvB
Vs0BEcKdseByi/iu7QlLWTurFOs8nV+aeATntkOO3fmNmZLSj7zvjgMpT0OlgcbPekIHrTPvzSL5
v+ydSXPkSHpE/4vuaAsE9msi94VkcicvMLKqiB0IILD/er2ckWRqmSQz3TW37p5ikUwgls/dn9/F
EsL5UBdPnYVTY4qWsC6QdbFd8193MNC25Rjxz/W+cCfUkfmXnT6JiEWNE1rDZGGKxdZsh109EJSW
+E/pNfGLEm4P3H5aelSmbyPL01Bap2iqd5gSMRS2O3i4hzlTu0RXdzd7JLjaUA3UZcfWljq5+9ma
N9XYk1JJWCsGGRoYJcwOv4BCxQmF1kfDAYJogljmVhY9WtnESiD34Czp5ozOY1GvDXt+6NBKpk7Y
z6xmZKugpkYrti2baaIkmu2R1HcIdmIhtcqRFrseZ74sk2szEiUc/Oq+sehxirOnvMSjUHBhN7J2
Dc5c7h1R2DgUnOS3Ie1lOab5aF7Nlt2VKQooNT9yX5D8WoZ0Zv7iEYDeU2XCiudZMKcWd+647i/L
Fo57uaVozdjgFyTJHnsOqI7gBwI6nehlIMKlMs+VHf9SLuuHS4BtNSSRHeJb7GEhjt/RlEFmTIQO
J3hSh7wBresyHl033g03YtXHyae6cEqAEkv8Cdsgs4+sgczMQSrT66dHDPNqbdbJPlbBfe21c9h3
mHy48NbrxorVpiY1tBn927sLnSta6ouZTgeC4v33Ulm8EcF9aSHpRGPQgqqvAVRFT47BNYTTyleX
uTEtegNI9wIPLFCckAVzC/htS1UBA3yxXAqPEERWjNeBTTBw4BiSm+Fhn2IumsykpsE79ni/40hf
RWydm5HyRdhme78HvumTZ38bQWmtOTKM+w7T/qWpZu9rtAPK6IKm2kXUb8M/CTCgWw3z0bHrzY/E
ztjFWbGBRcBL9MqAs8+g/B8N7e9MzqXcODQ7vCe9MD5Gb7mwbeDw730YH1Ed2H+4RR2pIJcHOiuq
DaseXmkHj6jn2p8RI/MNlxZKC0dRMO8iRIDJ3f8wSWcwnIqexgInKTTBFuqqIIcwD/Bv6hb1eUR1
enBlXzOU7LaZxS5EGPItoiEnDNri/uZuVoNjfHaLZtWzgBC01nkYF2qwidcPo/FhpunWF5hrE19v
kwnSZqatq7OU8q7MrDM3XBI2BBJ3zL5YKaTxo9VogyUZHxeRP/YOcMhRmTy/ijuMuyXZt56SIP/J
sLSFxoKMF1n0jcbpssvwce/zYWACzrmU9PSMvNN2sCfJpr1o2Mq4mzl1kf9j2mJaH75Z/jhRRrwC
Ftd+Vurkeipgitq8EbVzwnhAOG8zbwD0grPdVblFp4ktGn6mpFUXYtfFka5Pc+0t47OUnJfc0v6K
qGZapRScHPJBgG0bGnDE5mOi/fssu/EQogb/dJt4+gFLTrvNuwRPywy+sWFKsIM+UP/GAwrdwSTX
8mKKLhhDt43iL4eartXgF1jL07jEDlMZ8xnTfHet+Y2tgtRuoCFO4lVGEGEB5lhrqluWw2wM/HM/
NouxRxqnY8eI7ZxOUcdYd33tKSLLJfPlohlmcSzcBjs5XZQxFL2GGHNW1da10lbxiYuAv1Au/n2U
5e2lc27535FepNidlocO5JK1L6sG8Icq3OqiZ9l8imlETuaAe8g90bMbTcOhSZiXzhDb6DEzfDKv
zPVaufBse7SQ7EpfNVtO2d5x8rL3DBhfSiaW5IcebPNEvMtGHWg43RRIn2lHlQYavd6g1jwsCUFs
Z5q+p7E393k2TRUkiE4owvAAn8FS+Ea2Ux1xpdww3PG4tBiwdoKZ1l079/MJMjdZR+TvWdA/pOvK
00Sl6wUGkrNoOC1pMl3MDlPLuqz9x4g5x7jHnDGXa5sixxeM6rwwDk0FYOCa5LWwIqZqBuOys/IS
Y/RW9oDCVnpx3P628Im4ZKQZMqxnUyK/VbOdWTjQ6Oi91DW2xxNrNfkFlvGUooCUdt1Vm9ZcJujA
67DQDx20dxg5hL8Q+uxMbKWHh53wkNsEb9XU+JrYAEFuyPbtZDxCGGjV3saSl1MQU8m052V33YaJ
AmDq49KnSr7nEJ3svSJWZtC5RuXeumeO+DlNigSDV5Zpu84HbNYHZMxFPgz2ghOmXGigQPOZuZCt
SAtSkrXATla8sHEiwih3nG9bROVzQ+sajVAuK81TM6BV33GzZJv2GjcfIXT3jE0C4CkN+T7dDl9V
X1dkVaPeTq8JnF11tBLDqQ9La/nEklIEjWUeUmjIQ676E0VvgPDbkp/LMm0GQfS/rKy4i9dMurm1
wLj5M5ObOFidmX8XSRVAHpCM843OAQheuQ9J6Yuwxp265fOBI+9pP4wGN8EEDWKbZJSR3JTi4hkx
el3AreCxPPiOwaATNyrJcyCguWe8VAUW7nLYytx0Dyi3Hmqpt7YyXd+zbdCxVHF9LZP2PSt8hX7S
NBsQ0yxTEJA8bTaPfYrVOrTr4C7H4Ppe1/5XpLW/t2+K8mRRuGbQitLbtfkgIZg8RcJ9Kkq+z1aV
L0ufUDkUdWEeNcegjIMw68eH7lZdzSBuy3D7ZOYoWRn4Ei3NMLMVyrEuXkdXqe1M6chmCRoA0jX+
yNr6aPHkcyWIYE7SEGkoEoh596er3Q360es4BnfjnL1F/Wzbq6ancyVwslc+6o+uSWgmdLjbGc1X
UT/UXX5wqu4X7YD70p3P9Nk4+yHTH27GBzAFYcnI2MZmNbgjYXpGmhn926ssMV7JIjw2mra0wbzv
CQCvurI6Yiz6IwLl4i8O6jtp6Ce7WKjpEOVDbI+POakss5G3MIXRhosaLqBM6ZGUDx2ozZtd5yeQ
TEKanGncNJ8tCy0OruMJhvkmhatBI9ZwpejsfQ78T67ikGTz6OA2wEY9l+sQr6Er1O62CdIpWzY/
AHJWrhs9FD5bmWVtiq7fsvgO4Sjcz6JbTkkPyqphnh0B26BtJdstXDDiwv/uZn4fznzwpfWB4rqq
GCd+zImGBzemh3mJPgo/A9VdyRP8e2Ty8gDWm96mEsGQjtqNrMvXKZZig8yzIyj8ZaDqr40FvEDr
puN2EOPNclbvW3ZBFXf0+djDFA5y+epsHse0yvi+hzIcK/gkhMN4lykR6slmrmvNtyz5SvgmP0xh
1eTkq3rl+8XvNjW2dQdqxGJBDyXN0VMhzr4HQkqZtGAtiiQ0YXjoL9bj6GUvVe5cNYpE4zgtw3ia
+Dyf37LvHrwgPVD8sfeXPlz497myvR104yc8V/uODgLlVbs4k0+Cozu+tzvgXa8UDEYvRV9uijRa
exK84K0+Uwzwbf1jMgjgvgZRwHbvIXO3bVOsWxISE/iOmFj4TsjxNKC5YPU9+tBdE02XtxSh6xcb
044PxM6fJBhZ5jPFkVqGtTnYKfVS5rFTgFZT+2Bp4yUCARmqPv0DdsImnrJYO2F3pCmrDTSNRwvy
FTw1XnD2+YbCgVvBETwQXvywmNsHfzH8+8Ft7hmaHJjPvEOz+h1xMFzYotc+jN671LL7sxipLGcX
/6ACyToFSlZ7gfTaJqwY2VDREpTM45ocRvCA6oEQlFWYOYR2N9yjXqfJpPDTkjaunAm0bNSV1yK5
oc6kOoHQsHZtV8wrIk/3RSmeXIpXQBWtMldf/JTSLCg5yxgEj5TDMqQwcuJpCkOG2TDUCIA3WiHO
J5QYZR9NcmZkvjd23hl7pjko2IXcABh56haeW1uF7G1QBI3mtDS+jSmE4REzjmtkEYT3bkI1I8n9
YjCIiQxMXMPeqcpq1whvK0fs20SFvxc7eddGcKQPeMNwiRclxZVj59WdlVlhKwK631iuco0G6npH
rJOo5wD0KnW4OSBjv9jbkzBAGeORAZl6s2mMQARzyBErGlfWeRCElR39rjAWgYdZAceFEZPA+Irm
4bUlJxQ08ZuuLZ5YvdNs2TV3RiKZD6zXGCApY3CovOg4xwMoNvDa5I9RhAescsmAPRbKO7SNj0tm
WVMB9Cj5hdtBe+glt7WKM7rJkVTmW9dD5xULOCCvBqg+RFgOq4HwFVfwmjNE8+UnywYWxHM7chUn
le9uyZLTXmjkKtSigSwo/1Slsace6AeCQVj0xPWy1oUbKaLbX1DDY5+G59QbLjG9MJVuOEEX7mNy
o+75lM7riroeQ1AVmnrN76GpIISNn3mWXHB3bzsgxZDb31pFjBhfhRMpDivKZRRTUbRpjA9+TDmz
053mqrmMnDmQOm/QjNdpiTBkmulbVub3g4mBsdenqrHv6HHxLk7J2uFEDDHanKJUkNIbd3Y+5ta+
p37lrprltDJl4LHiF4CZO/PAQeJV1T5xaI7iff3B8OwwueUu6lMk1Ci2DlEEr56qlLChsHolb7HI
qZcveGXXHTUMXOaIsLr5dKGJ2Fv5Vfrki/LDz6EZpZPY6lEjJqYwoXICYp1TmVuT7sRd1pRfNF5T
hQHqpJ/63j+YSESsivaHfSu0bFQ8bgubmTbB9ZbLlmqPChEO40OVhMzyvns+gnUajN5udPFpzjas
KkOA1AONACQT0CZU8kETGcuKlyrqg/GdKh+bo2xqz8HSbZeiGIuGr5oSIl5PGtaG6e8hdhmFeCp1
UtJgb/hqmnuDSvCWqrOe6oZ8u/ilVNCskOC3IzVmjzrxZwL5fp3WJxqZ82RXRJn9gtcANQCMhuNt
7NE1n0uI3WU4NEmTcIWr1UfLWb3YpqywAPx5Mn7DChqHLaUfzg/pDe/xZnF6bIRPvUZCpzjvOacn
b6V9xRpBazQK+AJMRm/cuFUfKF90Zqp2NrAwMxFhp6Nv7Y5CZ+OxGR317iyON4ZtUWOPwa8wvwcE
3rhna+hNW1rG8YFlCesErBo/fZFTRPUhqUxLYeigKCWMp2qJ9nnT8DEGU1bxRCiamEHJJIunD1lQ
u1glJ4HJBch1z/S+8g1go3X5CUK0u45+u9ybUx4nhAk48/4zVfH/6YF/kR4C2P8ss4V9+/Xr6+/U
49uf+KfMZrg+EQJybXaAqYjZhIsC988IgeEGf5mudF0X9rEvBKG4/xDaCLeRkyOj4vHfHMd10b50
3XcJop/5Fygi8ivQlD1puv7/JUJgk0X4TwmC21eWlunT3cn/oJwJ/+8a25wKmyoQV64XD9Q/mm9r
bjw31s2Jl14wqZAuaFdaQJWy3bBaxMcCDOc06MkLgI02EaQjZsqku3HZpXqwrjRtTOFiKjqr0V9Y
L2yl26fYHNqtXUWcFrnFenszCXRBSDi0foYBAOBSsVfg7OaElZQwnjIzcC9dkp7yFrmvMdLlw7cb
DpF0y6FPCc01ZrEUIC6kln1sYRxZZ/HcsjwNLdi/LuqP/+lT/W+yWX/Pgt1+UyRBAsuUZMF8h9/Z
339TMlYJHTG0XCMDHQsjegDC/GLnNxeulffbf/xl//82/Yt0/9e36fOr/P57GOcff+CfL5Nl/QUE
x3d4Xv8t9fnv75KUfwkhCOqgcNoeHw+f3r+HSP2/JOFkTG+3/wMBT4dn/N/eJcP0/xKeK02M4rDH
JQ15/5e3ySQQ9/f3yfUtUhRcMD1pc7cwvf+SLeuY2yG3IjIvjAVvppRsSI6BLJtVIfWtwQvqrIPF
zHMN8VuaaqjhavfVfDemtNPQvEw44/dkZXO3y+hNud2JhSCnzHTJ/+Nw20np8mHvT+46iI007bY5
eZE0iHwKiXMcd4cly1zzUwZTXjyUjtGBI8lM9mY/ncUVV7cVHwKj4kQcRQs0LSY2NAvbTb70G1rX
3m1VVfN2MfrZ3/pxUVLIN5eUY4atzJAwVlVHNcKa8Tdmb1mUAECUOWoEpzKmc+caYQjlSJrSGFly
kndjf9PXdQ9KIkFE2LmLcFAjmvizXui1rKUbXNJuSPAcmsMpwXL1NLV+x5qRTu+NLnDaBBWdU73u
n1q9qG0a1R+MAHD299XvwiuA787meBr55aLaYjbuDa/58m7cE88hk8scuNinzdjunKnOLkL09wZR
IT6Nfr4NiVRoIi9u8mTC0TWM/UnrvFqngostEij1PsI/VbQrPMhSRJvMhh3sUi0YMS7eVxMSxJxY
bwT4hxNBseGY2KL6gVXKfapR1q7yW/8VZDpcg9kn+xDVxTpzcr1XHcFY7HIjhwFQP+CNVoXRi+5e
S4DOFdMLOt/gvg16zF+cvjWn7Vy30iSmNC9le43T1Ik+uEPk7akP8AYjhwPTmd3SMveEGn1+/nmh
M5nNvu1N2lIo566oXbRaGjKxAyks8/EJk4ckpJOXTXHnzPVD1QjOrb7bqwgYMn13Q91D6nBoXJQr
pnHOAsuoke6LVCAcIXM8MxoE+pOJYSV8ov4TYhJuuxZuVMmALWqBf8BKRs2Jbf6EXdkw9wAU+cFj
muJu3FIc0190drMzo0ZfF2AvQKoHv7GekgTvNQ6mfvgY2gjHnaW6NDouGYrtRQNJTI986rl3hq/z
DZxB2Af603ucuUokTOSt9lNDGHiq0f29bYyrHZwEnX5qH0EU3iMXXxlgg8VLVPdncZir5WSBX3Mb
YlOmZvOhchBM+rnaBxbDpjCozPKEWZ3JgWi9W4WgVTXrYkznbR8b7FJY/ir9S8ONSlcW3dZZCH1z
ZzJIuHX9eUuzGrlB37B0uRsc/GhW8sFNlN/RNyjx2Up3OdtD/GgBum56CkptTHcW7aoQOnyLHuzG
ejP4cvW79pemxvebE0YxICMfqbyLqu+Y+lX0jcJW49rDosbBOq+c5lR4Lla51CsMjFadM2a/hiLP
g1D03h01Tei/WC4diVm9H6vQxtmCg9uxP+fMwexQz96vtJYIBVqdWaWogiwXzWea+A3gYRU3qT5Q
+eC82ZDlyeFQMzLmvfgeZlKq6EcDcxdeTmv6zYJAXU+7eAXGl66F1JAVNu0eMU6K29POfZnGJWvQ
x5RW54xngn0+oSG3/R4KHC6rCNp7sxkGBJF1AMCSuQQJX1z9wo+CvdEMSbZpWwM4t+rtVRy4zpkh
t3nlDZ42zlzWF48r6k7FKWMB6l8+ZghV6a7DwBF6AxNRuE+/7ayApwwoLNSNfZMpe+5KKEYvELPu
DVSnVWopzWDRXAjbFFDtvPlEBYixlZHhnQiVWaeuTOyj3aTGL79PHVbPmHyOdtxGHAh/zM2W64dt
bb1GO1sv6P/kGJDWZCPnz6ar3jR+hG1aevMRs069bVDETyayCuEIfu7c6VArnd/jZKQXUC7+ahmr
BtLOaL+NOKZWFAgtR9qD281YDhNqTI0XlbzjkJ+JLVMKH/Waa7v4E9Dv+8iiG50Df8HcQc0ChFhW
kbD14fbT4uAenLLu8P26y2fWxTUXa2/5JFhNOSXMveycFVVxsMnoXP3Wro6UL9wDkf2ZmhIRwPMj
/+j6UX0uu2bB7YpER3ueZNzp9+/INuOO5dY/4DeMj/6gohdrKmJkXYXbskns8WDOerzHqk9+U43m
bIWVdL7ywQk+rLkKuMml4wNWjYxwPNh6P6LICpbyfsIptc9FY5wV1ZIrxfwco4DLL/E2ruc78dzz
NHSnNC28O2/UOC/wOaytJmAmZi/ODx6KR4cV85ApgSOZcpxkHtZ9NPC7qGtysfJLmX1ouvrBKHtY
p2yaZVOJJwmuDb76tZyaU0wDnOdpynKCeTzJ1FoA1itoEORHs7ZvtrBT41VF1ikUKRRXWceUSyTt
trXnR4lsvZpzd93i/QoTQVGyyWWT37/9GtgjX2rsVDij2+6S1IuZF/tiy9Z/A4UVNG1PZRfGaGHf
ttn3xwUJZEcMLl8TcEOUBtft1aUTlhjRVoUz/yJEO159ELttmjy3erbR7agwVFA7VT0+90w/YTAg
RlGOkCw7hl8/9VBfc6UIxkG37qxP3bbrOEuOGkUyT0CfZ8ygpiV5w22+puX9Pm3NIxlNdmqXZE+a
xpessIDkttlj4jVnXL94apdsI1qs0vAfXuXo7BPCUI42oKA50HTBup6yJpgPU64kmryu5p2sl5cM
IiLgfGqxsDo+YCPjZ5m2QW2JtTPjfOZ7+3AtDQhtGij46mbsQMvsJAT5k5x1yRaPSR4Fz0QBHfSq
dIa338SvflOhLln0oS9k4JiPMuvObL1WgDwtiEJplxwWMgdYQYoEk3Kr3eJLWsu9glK5cZNyWmNj
sTBlaWpayPiSJ87a5JfER3hoOpO5/sXMLUJkPWgkoB8E05JyzrdpYDIVwq17SqAtvPmjj2lWLLSC
t0tJlKLxEN92vEGKhGFpIQl14PqyvrzXSCo0D9AFdZQEyz4ochZbh/Jepskp7W4INcbVqFhdSCmM
i0n+KStdjNj+9EWA1S9v1GHmoOslM2UTZozByKrlqYVKIAfvbeC+R1ixY2C7SQcdPwjZdfeLlu4e
KpN137cOGGtSeIj7tB3m7ipRQ0Zpgc2/tguvxqZmLg90pdt3KmkmUOIWIs6U06IV54y7ez50WeKt
jOlJWeuooIlsTCk+iTtxkYlNq1uJuWS0h/4VzkZxHef82ipp3OcUxIR4YtDTOPLvBqlmIiZOe5md
/jE1po+GA/3V5xyOXJXfcw6czhgWqbiyYtIsE6D5bQHTJdbkwbvOVCEQuVfhTu2aiqKzxP1F1XtS
buiRoeFt9OJ7Ti3ICV51N2oxkrPBrVITNREpbC3KTv7ErvFVeGZyTLwh3iReCgTXIPWZjV8OhOc1
ZvFgM4qlO0x1A8dPsnGuxmmsnvlYh48y6fUZd+ivySYRR99Cvq+1cwt2t3fcg6wDSBqEcrd6MgUP
qofpDOspF+6NjX1+hLpNBc1qQf+lNGVJzr7DfhIOjsr2SNzWAxrD8jQ6S45aaVnrWfqXwpydnatn
Z+vLcgTAkSUv5ZRUb0Gv40c7M9V6UGmwhd1FPHYw2FeD7vfYc/OvJ/Ve3phpXik+ES79kEBYeY0i
Q23Mcop/BZkMzsS3xTuj6V0S1xz73KZ+T/HdhXEV+49U5zyJtCrfaZn4jUuATFqGQbIl3SX0sM1Q
mvZFXNrfda7rowNN7RF7SrupsB58q87zvmvL6e/bxLZfAgo2MIlFHqapOHKeqpG3K3br7qmn/v1E
doPeeXsI+h9nNuYtLpxhlwMy3hmdx3YmtbFzZeN9zujP9wVWJ0YdYqxRrRvYg3bxPDt8235RT09i
gOib9nInlG3C/wa3K31pfNjFVH1qnEabmnjVJieIeT8oQSmktEv6xWfxQUOl3Aq3aNfwBt9IGJpo
FANwZgh+9ZjcqnBiCgYKl2k7NBxyhPj/0miJwtrDTlUIr0bVIypGtTp+VGz4tzLqANcqfuIBF0Ff
XgPyK1xFeiKybUnQrBbLQw5yEbhmnx6N1MhfmJze+nRcZ8c7yjA910fMpzf0anRNZrh2dULn8HTz
+I5eQtCIM/yaDPZmSEGgCS/fZH2m3tNWmNeurZ9pgWpOkxVf4tIlHeSSPPa5a9Lx6t9KVy1no1pq
bwxoBlhGEl41v2fEMyUPpRm7J7WY8snUVnK22TXCHC1o7aYxJUbRjIQVHMkljOCzE+sx43S0jQ2B
XGJOxdqtiBVNRUvuIXaClPKMaH4ehgwhK4e7gE+GcfUW26S9n9ljfmMcyTecatOHmiDSI9d0bpeR
F+CwpdoE2Q74cGZRZO34wDGamh6AKjIEpY40v3J7gelKjwlLnaFYPOzlIQXIcDKcMT33aF2DhZGw
G02uPbHDGMAonbu8KeKLn9XMzrhfsTWaN3Q/1h/4acG+meEl+COaUyo7OBG5ch6r29EHKQyDtVS/
6KY4DFYDbzoPyO9EwsSSN7reYRzZTkkgiq3V6tdsImVPtsja5d2ouHurej+DUmQPgioeOpP9p4mr
d6Du8mVJ2h4ZyIbBbc7TN5+XczS6f1yU03fNpf+dx/kQ1UTkvaVItllpuzsDFxaJkcUtD7bKig0I
nLJdZ8EcT9wEmcgBIAZmZxGqXJEDL3BZTgAS8gzCjxX7KwECNB58fxc50cWW4lESJwszYaR3feK/
1OmwNkUdHFTgX6yZYheMInAX8/ym6QbXIHJoLOiHaLM06RdzEpicddHtXGJ4J3jbe4CfJKOa5SDi
4nMobzTZptP6fhAB/NBUMqZMvPuZE+yJxiI1h+YC7b34lUg6pBOn629VHO5eMiyAj4E7JS0MrF3l
sjPm4AQHWj0ZmLC+h9vG3N0G74bKn0CdnwtMWmdsQzkePw8ziZc/MzjSrxol5J7KdWM994P1m6vB
l6+Mu9qsflU6qb6YKbbnYqZQGAsIANk6Vi4Oq8pZGTezpIWr6UhCacNs2XhLRJvuSGu4X5npOu/T
aIsd5W/nYkimkEUGL6hcwB1SWkY9EfTmPffvT6tmitDb3btrT795REjl9lZ9r7RELYhGcU6rmqoQ
CxuzVWdbpyvsH+Dw47PLUGcVZIT2+2CgdHWOW6ZcEc6DNJ/2nWH9Gsqiwf9a6nQtyYuvK3MoX6Yh
x5c3JO1DplV34LbmrtlzjbXqIbQqBRyFdlW6LpiibIxgJoINNGLr4uTG1SEMMl04hRZ7xoAYmM1L
MzAfoUKK/m94BFdp28VR5ZLLr/hZJgptAlPE21rwPqwVLpcnRe9kFtH25eNGwsMs2ktlUKyc+1hu
ppqi89ZwJoBjlt7VAiUUZ+R0kgt28JgKQCbw53H23jgZcR63S32namjbHa1fZzrS6rCuihlOCm6t
T9TXilNh8oNuhVPN97DJD2517rJb4XAUeOeaHy701bwRifNaJFGDHfEfnvIFM2CPPOikVrnLdTV9
FUiVd7qpi70DJxcz7fLeL82ytebeO6fLjXhQS/uPQetvCIfEvhZkL3h7rGiN67y81Il219R1eEcK
IOVTWol6q6XATituVzprGaewB1uwbpTR7oCd21ypWeM9rhgbxIxro0Z63VqB71j65X6OFnJ7Jd0e
ZheYtD7LH0MvtDU52ZMGtLgqRudGdZXA25Jqug5AhNZNF/3IIQtO1WC5ewIB3R7fBUyDFtRlGbRY
Nwmx9jM2htFNHfZAXR5Hjk53gd9Jupg0rUGly6QD6qU5rm0mmqEYqW/g/XFCPVX9FV20hgKLdTdS
bcB4lBxZgViHhWEMIjIepCIQLCDgO3AeFPVUhjHT9hV1+Nwo8MZnCyO7TYxPdjxjI+k9Pvk0Ixxi
OZKHpNhwrsqDSvzsZMaT2rWkDZieehwbWR9uTX5+tp7tsdr4OXD+DOLQyha+ubMaPa3JNZgbINF6
Uzr6pY6n1zlmssh4UX7GRftd1O49/vJ2XS7O+Np1gb49W/ogzbQnaS3vJ/KkhFPtP0hI1JnVSb4Z
W5eOXMPrGPbMU9jiTz5K2JznCKIdIZLMe8iLjMlrPOxwyo+UTlHfMuDb2eZ28jUNUWQdua530Qkp
koj70Oik3uVumQ9n2VFMQCTXcbbUnvTLQxSTzaIXLhIVRlEU5JtziiPsyo0sGPV51migcCwKyStO
6gztOrrZMukyr94nemK4MosJcoJyS/99XHQNxJTR7RsZLvWcDjxleNaDXOJ1Y91Ze27DqCMLJi6B
fmJSco7pWBOTiQoj5iLpjzeUaalY6LQorEvE3eeVh026D7HhmF1IwNM3rm7uWDcCsBPQqFWRSACX
ak2dvHaD4J6dQZZb1maAlf1ija2U5AGagNti0JnJibiDNWwcs83rNX3xgfVkGWl5N8Zz0R6RtTj0
L4kLzql0RW9BMYrkfZfBDxhcV1AvPwgawCZ9K7pJmSo/MPQP9p5O571bxc9QabItzl9OaOUl6r2X
ArBFiPW+CeOxaB+r2Dk2tvkdAUpFmzYhEpQYIcXk/R6AIb7yDIwvTG2haAvoUJznivnN1LA18owB
R2kE01ZPi7Q3MoeUSO+DugSZJrYZUgRZ3U7kftOtjWLIXiciJ90VslTFo9BOVNsAOJbgl4fqMWVs
lG3iAUz5U9WO6iQYA4W5Zlip27h8y2mZHtEMVX8Z1XJXJIm5l4bZhDqhnLGQiwHAYcTNMwxvBFWf
y4ZSIbBKNp5Bw3lU5lyFMpnPE2VhK7dxqw+a1jhWdM4TZFtuBKyP1Gwbstw1vaoeyg4aRR5gJ1wR
QBheFx15B0v5zhYWY/sul2T+oUmdwkCZZjMeGGrMnTp6p5dkpoOA3hJrwOLLtd+hsSTKfoK2Nyjj
ZrHwkQtqbV78qcVA5UwjVlq6alg9FuXMXzgAS7kvU1o38awxI9gDZEziHU9+kL2mKblrPL71pA8p
bSqtdTMEttZpkhkcDNcxowakRwP1rJbM8rkYu2T315Ut+XZXQ5BtAiBHULfIHtZbWouwXtQ9Rq3n
HIl/YpIGMEg4lBjmJUVM666Zl6XZx0lJtIeBjDeOZ78ZcXVrXH2Sz2bbLfh7QPUv4NOWtympHxhI
H+OZcm+ZWB7ko7rd4wPoV6XIfJJ4JNQShRFrGbFXl36U2sRxwEnYTkUPeUUcwooZXjssdNQs5EvY
x/6FQE92h9RBcj3xPuK2vS/wFIXNMOGRGu14i5nd3Yt6Mu5bB1s8ete/sndmvXEj25b+Kxf9zgIj
yOAA9G2gkzlJKaXmwXohZFniPM/89f3RVdXXkurY1+etgcYpHLjgsilmBoM79l7rW8j4Ygd5Hhu7
UB60uurELxfJbolf7JAvBDASAGxgK0C8KmFGGzFjOg4rJzwdaYwCdAAec6eYRpy12QwfvXNRjlRj
cNqFRoaIsWwRDxtdhOu7w6QCHD5ItHXKkvGS2jSyjR3CjfKQaQoUIsm17bhPM5FIN4wDzjIhToYp
LLutGsPhDeX1uANfjJnGTxOP6hu/i0RfmjZtYwNKnrAJRU55QcY1FOjZ0cxVSX9qa0MnoAtvThGd
exo9D3PjqnLFDtV6I5XtF6tqXpuCznJat9ZZaeBpYTWBfM8pX+JSFuekqbZf8VhctANnrbgD3k9x
7pJONY6nThTimgwyeRUWxtFykV/X7QSeJDpWDJhQNLkHAdmh5lUUVxeu0wfnJjMBj/wPZCiJiy4V
/KRARNow7GkRk2m8nW9xWxyZcfA+5Bx9RdJovVqwk9dY6c4tTAX9rE4ReO9qEmdQ4ob5l0orKlrO
9jPIDbk2TWZLoRsH14J4+z0NgPAqteNi4/am3FkjhCwZ8kO78Own6SZfS/CDSDaf8xKaEzE9e4xf
xrCiEeC3wVVGrsUL+232AAhu4Gms/K2lTxem1oAfsVsn8zSaA5iDE3pHhi6GfVfW6sawXFOQzpqR
MjwIY4/xiaTgOZG39GJfByu4yzAmHTkgBmeKtIk9MbwzMoYZRXDmHi3Q15dByXcIno0yIWUGB/Q7
c06qkQlTTVLJOiVIeIUldMKIbWjHTijceKLMDqNWDZvQZH/mgXa0G6As1U3fJ9dRRv3qF4TFOYw1
V6FIIEiUeB+CVNUrQdTxSd7ZD3ls6IjlHULThoGINU1y/vPrXSrN5mtQtxxXu+BoLx9qLWp7w9kN
C2NmTOuIQq7MtMca1ce+9zsqt7i4DxPsRYmDwjUWw/MQC8xnGkX7egpjhzjrhhEndLrzgC4/6CPr
JbcVoxnULLekkEnPSPpzSxFXN5N9dWLgneYGaUJb8fcG2REWMh3jfNpY46A92SZhbiWb1imRQBnZ
V3OGwyoJw9ve5C12QCTe18epoUJCgdb41iGjx+8/1WQ0qE3t2rBQcOTGq74X5qkWG0SKDkMw7rQR
F+tQcupwSwpdwkGsU8vPZHTHuCOMIWZxBoYuMRRor2B9VF99W7cOEhlne/v/5Rl/IgVQG/0gi/mU
837z3H2L/uN/188fRRrLH/tTpKHUH0iaLILckX9LE13F3yINw/wDExmaCKip0hL28jt/iTQM+QdT
IcOmy4y+RhkuUqi/9U7WH+B44P65kHp16Rq/o9CwFqzBD4InBFMYhSVEZ8jUYiEZcKEfoQLBZAcp
dmsNH5EoiNwgL+E1Mt3BwSxrq9NRCQ6v9dKPlJokFUcY7URI7JSJkz7WoP/oVpa+1cCtb3DzZsZW
0j/fd4iidjIk1GGl4bRGeTr4qCDcoNqXJgi1Jp5o70jCib8pVB0nDkLsfHbUMmfLDyKbWkbzhl8/
RHFlA0yNtG9MvPVrMrvEdlBjzJtHfDEGPwYi2nJUdGAp7kOM3c0JmQXBM6Zg68u0ZIswDEqvHUqr
mFlvkpwkgTl5fCWY9AC2rFyUTbVHu1y9BS1ETF4//bDGk2deopYkdlcjXbwk4fFKGTTyvaQLiPww
/IKTBB13g2olNHdT034PZW2TYS14wOKTkvOpefDRhRmnSULWNbV7Hd9EQSjxAw8wadZ24yfteZiM
0a4wGnke0y3BJMZuA+vKJoNassvmJ7Mfpwc7appXP7QYgocp546QgRzhUJBT7qhlIkAh6DaMmwwz
OOyfPK/85CWpigQfXNYnXZrdIwyecAL4g59ZFRkSs+nf9rMzBWqtSjBG4cYkR7fq34Zw1DmTrhDp
0ThHDJ51dG5ehVto3aVE+p8t0/qG4c8mj/yuoHmT1TXRBudjppwkg5UYR8Ex0rq0CD2Wt1bgaQuk
BZDJxGWQuwJuo5MDO+07VPl6Z/rBUn1034ZBA96asYLO01gtab9V51r054EXnSHUJgnTtph2M9sd
rQdfOYG2aiyHNOdqxgpF1eW4z12nmOIUKnEPdt0Dzi4xV3MuH2ukH1s/bDN92xPrwJyvIkWn6wyZ
nrdmavbXlglB0DMzwzK/kBI7bRTDJt5nXd27D6SBOLdOlRRHq4zDbkvcWHJlW6PTX4tYyymhOW43
94PmWPf+TCozMXaGeVEVffk0Tkke7WYbwUE+RnjeqxHkBYVPpi6d0ooTryu1LFpbjInDu4bcmGnX
d06Lo8POhxcLAlLgJTQCp3WR2s5LU4UBep1StuHBhwE/eAgMibZslda4pynl6GNLg+28CkUTHGa4
Bpiv3aWNRoSNjIiIwgi+1vJgwB0v+nHflyUDQMdU7hZuUH0Fx0jeka1KPIkfVdOXvGMGuO5zB3h/
wzF42w+Zu1GJ04pTAYthlc8j/XRf9cZtFeGZ8HpHuHcoeCXEipbcw4h6QF8PGqMHj9qwGjczc9D5
Wae1O2xquBQgQ+wpKE8Jdq+afZNh2gNIaBCQmvMqvnAEKiPmp1oy3+ZhGQKggBCOE4/EQfMCC2/X
UiUY9rd6zFML914/BWs51OVtl8ZBC5Up4rRWw8wiqbGyGQFlIK62aE2wKvgYeLMNjXo4g6WwwueS
7MV9IYbwYlJABLY9Emh8UijRmhX5uBroN7FwGnzUXoegNHn8YzsyX2erNC5LOUq8yGiggSZV8Zvt
jDqFeFpA/mldOXU0jUM9Wod0XYvTaWSGNMF2QZ8CGWOf6V1ZrKciyO8dbZKP82whbm9np3iQtlRf
RtG1xAPjDIK4B5qwAn9GXA1LxUbGVnL6glpRBAEwh9EyUDxFgPInetkBiWjwp+cgqC5m6E4PjD01
ziouz9A2bM3spMBLi1G2Eq3vZb3PGDfDNkKbmK5xCvYYYku2rbIW1R005DT3yJvBe2+3seORChUa
0cFoisA+kZVbNOEKbRnq/kZjlEM2X2PIbLqRwu4fiZ1SmA8IsEQL5Gc6mLpomARFOKSWuWZSp+s9
xwCi3/FmB9LE97uCbjM8ZVWAslZWBgDfDr6T5gC3jYsylmqZsmp+eWkP0kjMflUxYOjBlwwAy2hr
iZLoH+voQ/XNGSaTWcHaqGq5zOc1ZL+AtPhonU1kdDBA1qDOGpKpzWDE9mUoSBQnsdIqDkq8FHHW
6/mIYwsaDn/vJgzwaBXbyWzyFZsOHnip0KvEqzRBzLNzMLdhfdHrzofFGwQBLgNg+LYxHDIqyapm
AJBYY3LJXB+MFUp2N6vIGhTai1oOcauaiq86w2YKnDDPxZMaiim5mWBoIrxyusldBzDPb8ipgdlp
4TpvV0PGpJ9jWtbWV7FTBB3dMBOwZKzcedqrsWneSLBqbgm5a8dNayBz5gcss9cwC9Ng66PlaJkA
pBiLC2OUTxgGwvl2KcFzpoZ2QoiXJhNSLkEt2hcSn3V5CExZJ1486r7DQxG6pNFEfhbyFaC5siiz
G9nSJOCHj1c8gTRkm8zp1WOfqRK36AQYub0AHSeWAKGAzlEZZwPodJFmkeENFRFM2ObYjA0ZthY8
IrQ5ZyH4zZMpYhs5GzL4khsh+TuJKMsjUAuxVY3yctZzUngZg4XJFlqbZV0R+yGMtUTH8RQADy5X
qZgxkhs1rtbjYLnJnsYaZ03uyL0PsOs4bClmr2A3+L3JnBEJw0lSJ8QBrQzEr/lFmwhUFM6gqwuo
zszv565ldhYv9dgLETzA3OmZD1/SSgtqj8ZFcFS9Nt2o0ve3GMvYNBFfhSayAPjKWFmE7OSTiBDk
LVuOWTwVdhc90v+C/V7miYMUNR5n6yTT0Jxd0Wdn7D0B7r3X4tGecJX3CUkY7BuuuUkra8DzGBAG
+WYW3NR9QXSXuynirA/XAJkrRbJGR8PkUINh1XdxOaTzluAu4tcgIGBl9SKeiAgsdmVWxmnAOfql
THur3HCWhioQshany57ZePDUtXP6FFsjzvk5tvhB6c4v3yneKJgQFLzYIpG1qVtY5AoHa6ZUm22p
DH36L2M3bkv89f4ZKafWfE3qTCBuoynUYyZbhUuL2SXz8SmXqAEuiVTJcbGP9hPaOR1LdJNIY9e1
EUslF7KsgSiYhBMPRtZiSMlp8xMfIuhdPUHcUQa7Q5Oq7eS4Xb8Pay01vB4fMOJEPZjo5sdG+uiz
tvVzQu5qtYPzSdh9TCNVAcZEeUA+rB2jHknpRTKmqrRF/tS4db8xYLzQ8NSYr1J1hediHOQD8qb4
AnpCdusUDgHMyhcMf1tQcZNHNig1eCt4AesF1TBeGOgcloOEf1WR9IixgEbFg+626C/NsOu69TQo
W9ukc2IlGKvKNrkQQvly1SW5uweVozG3dkmZySTj/S3+Tkx6jY4luWxojWqqcp6qwO+GdcaisW60
vskShLkAIhFbTR19M8p7q0X35INcZjV3ZvNW6Gq8K7seKLivL4ASmZHbyaMKk2lqWKIRKZmexS0w
M+jTDVJF/cqv5+4iclqTJlI89CtCa4oLBJAhklPKxwUMgRiaFqCJZiQ3WTQaEALUtKgM2CeKCMQG
vRpdbsgfmQOEADN5gpAqXPMwh9gBCQTrjfAbQ9dKbVUKcYzQ71Dxss2yBkchE5dHxJ3xoWh7gzGd
z9zES+YCccKQ6OMz5iGkMoZNPi5qF5MxFMZq0ugnmg32mWMV4TkOK3CrRVMrgXoxg5Kfk7x6SaHu
PjPtJSJhXJTMrUF0IayEjofGiE1aLRS6/W04Q3Ddz204XVoMudGXBKCCJSuPJyD0LXdjtzXDZh3z
0knW05BZNZpmVIxxBcAfXRGxd0owmoDqC5eAzh8N8/ZPPCBBW8ErNu10Cor8x8ydJVTmhwwNvAF8
wrg6jMXWQb7N4vv4gTKXmGKUShB7jG2OByahmngbFw7JinMBP3OLSWdcN3U797sfjs7/cGWOu++v
TADIki5EJwprwnf7z49XLmpKjCovIc6MKW+XBMzRTZz7+ZoUBq6eoVv2esrkS4PW8n6mqhh+ce+L
Z+XdvRuGbbuCQ78wcQJ9J/D9cO+8qyuUXezTJer2Y6Nl5tYnN/Tt5/cpljP1h8tgicBggRfH1HUs
S+8+4hkPZ2KSyIfkYC4B9lUNuvvOipBUjUPBUFkrOvwIaMAY+BUBu4qoLGP2QuAwt+iDUYf8/Cf6
fN+mvZz+HVw9jm3Jjy6NWCuQlUVkb00GWhCLEzwqkeDq969iKHxaLCpoiR+vkoiw6O2QA4RycCJw
NqI1bPr54edXWTKo3n+4ChCGEHROLBdb2IcPV40OJ0e8IjQmOLqzi0vpcHCpprt4CoLiF2v28ydn
M4MDdv09pom/6v1XaTg0CQgZYAKfuzwiE3B8woBLjKQ/v6vlqXt/V0TkSNOGBiro93732fywMtFI
dbzzeDZ8H8UlAD9F0epPiFR0gxZ8YmAFOPn5Jd9bd2xpg6XXwQeRNrd4vRbL3Y+Poytsl/drlnkO
LVEgjJZxCSi/P+hhZ93q85C98M4ZPV1jnf5iPX76DrlVQJyLcUnpUDc/7EEFZAbXQlvgBThR2alH
pdEtaiAPkbcTy6ef36hYlve7D9cEX6WbfKr4omz5cWESRYzvVtA6j3po75zQRl4MsAGnO9Vn1Fpc
377ymZKhf3X8fKdqhgJRmUSPP/9BPn3J/BxsfoJRAc5n+dFSN5EFIQ2NbAt4eEthQhxAuBY1BZWn
IxwlKja1frmy/mG/pytoG5JEN5tu4IcVHPlMghOHnFUcH+o+K2y0X4RruPSqkcT3wc4N0CATWVy7
QXb8+Q1/+p5BM+uOUhg4KXI+7TsiRuuhMyH00t72D5DhQ6L6NKd5C0KTc8zPL/bh0zXIXBDwWFF8
W0wYDffDopoaqyN/GmlZyhH10HX9YqR0rC8pYop17dAc/MUFP+wNywV5hbDh0fPlDj9esHTjNpRd
sWQ/27REY9Wv01/vqp9uy5K2zdt66QjjsPu03zlRGpYuxqYWNBrzglisZ7MBxFIMMt4zEP/V6+vD
gqFVzQWXy7FYbcf6uOVZGYitnoBtPByGfILwlzyMbEE0TSAOBbSCwn7iQf35l/dhpXBRA4mNqQtT
mVQIH3eERtk12VGw3A1t+ObThSEkpPuWSry1v30h0g0ZlvIPO7v54VWI+RyAW43sbuKxWKVpMJEa
DKwMKOdfwaj/stL6h3tawjw5Y3BBzMby/QY76EyWI04CcDLKGCQaN5VSnq7d5Vc/v6slTvTHLW75
/BzX4eWuaLgu9d37a6UY/4G4WaFXGtyRKOPcoeeJCO48rhTsNx9z3JVRNP5xzjhvrYSCDuU5aPv8
XY9zKj0vEZMOm5//WJ8/AdOUFv5QoWOtQwry/qfK294B9QhQUc6c7Xwd2GfmEN+GmTL57QVk8m3y
LjO5efyvHz6ACJHmmMO08kTV39ndcNdn3Z3Or3//jigheXcJASfr4x3FEUAm7FmEdgtUnaQUphsz
RmbntnX6b3x4DpMgWzdYqSyi9x9e1OGg78kVZoKNHZXQGwbVlB9etPzq53f1+ZE3LckUio3apT33
8VJ0WVL0RCLwqHXiPQ1nnu+x7+aTLGGPYcQRnCst719+ftUP5wHWLEU4Lwcyjlkg9sc3U59D6GTc
GSAzDd3C0zlwHgfVdRcuQqLjHIbDwxzVS0wLE53WIXvr59f/h9Vpsz4dCnTD5cXxYXVyYh6cCkE2
7/++lJe2nsqnIl1qg8zK+IF+92rcqq4soeOd4Lofyq0sS0v0jpWGFHC60wim8Vqrvftv7AWfb4tp
n01lZTI8xPH3Yd2IGBxnHwLCTubx+5PA7OzfehKgNCwOcopiR5cfP722LMbIUh2jDmuGjcJ3dI9W
oGdyxa9+96OzlgBJPj1u53MJM7QtjBpR8tEh6Vme7UyPTv+dZ5uFYFIYk7XNjm1/+OBSpTgLV4xK
HQJMDzRdv2WGmR/isP328/v5VDiAeneoA6m9OS1xGnr/ZKtQi8gFod0Rm4IoITX061/fzT9chORa
xwIobzqfL9La2RTB2vVXqZHnN6YKmzeeKHP727fiLGdpAqTZotTH6iQbcPEwBPUJhjOCK94v+aFq
u1+dLD8vaXv5vKRBBcRGYS6//8PpiPo2Ijev9fEEo/RYm9wbHDUiwYjBSRoq+J/f1D9ezlzKVptS
RH2MQSY/I/dtxkJcbpju0oEA2gqW4xGV+7j5/UuRp0olyZEWxu6HNWdU8ySYD2ioeOHcrVMcqged
gOuTApXVX8kQ/7Ig+bQkaAKQzwr9BBPG5xMfAh18mSjpV0hbIdzRCUKWzeL7+S19ugpVI4ZYl42B
9aC+J4//8GXhUq57tCruikwvc9vQdl2XIMB+94PjKnxodP+W1zHvrPdLoivjnpDTxEd5qHeIoNAf
48k3MvuaWtKsftF0+FSEczV0HEuK7bIuPlaNY2c0hOdUKL2jJLo3jAL5gm5U16TkMXKPreC3kqF5
AXM9d0nUpZQxqes+7BB6TPAhU3V39b2vrFkS45jrxPvf/qa4jsHtkIlhfKqZfI42RVyBXA/hu0wH
YjY5Djo+Nppg9btXAvhD/4n6jO6N0pdS4Ic1MbVzTSDKwBOVVV3ChE0C34lBvtW/uJD6VMqwJJbK
DJIQAhv+//2VSGkY4JLy7KbL3t270MIi35dfwZVVZ2VjoFAehhL/h8u8U6OmTHEPTDESjxpdKCrn
JLZWTEl01KmGrh10ElrOkDg0+kq0kHqEPXVHMh7UE8YOcreSMG2ONkKx+9CFSbCj/TjdWWZblIfK
75hG2VXMyXMg+e6KqTZ9v5bJgrEKE6sKyBM2XH/PEPOh8gcjPs18FXxpFNLdrVxOWXfjUPtHGutw
hZngEFqh9Ly5GyA3BsemzXxEq51uXBLK5szrBk3DmUseWcIrLPBjTJEGqGC+GPd17mGtrdjLB7kO
asL75mAqnCPoRvEU2xrljmN3tH9/+3un7cCRnA4aL9aPzw35Is0Ydzac44Aatkm0nOnTL9fx56fT
+f4uZcRIu/U7DOfH1eXzcQD24PVgOgXtJALw/GPudtSQg+YfxVTOv2idfdzi0FVy0EJXpVOgu/Jj
D72oUa0Tw6KhHEmat5EQql0KvPYXBKZ/uAobKV1OOmT0rD+2kQlrj2aF4mNVjwaleESZNWPavPn5
V/TxZce94Kpw6QCyEdCS+9Af8vGFdU2o+6sepO8Bz1JAKlUKlA8byi8PGv9wS5zQeEAp/SmEP5YL
RGh3EXgcQloGhMNFxmshYHr55ybwWzSpW/T1RfY/lz/zAouiRnjVfs8e/69/O49e6qIp3tqf/le7
1+L4nL02H/+jd39z87++/zYTmEVC+O5f0BITX3TVvdbT9WvTpX/+FH/9l//d3/wrrP12Kl//83+8
IIQHFnL9GkRFjgzx+wW+5yNJPu9/TW47fc6eo5fnT3/iL3Kbbf2BFk6y3tg8TYux2t9CRs12/viO
eCIzSNnvlYwQpeiC8RqxEBAgWVw6D38rGe0/OOuYy8SBGsrhjfY7UkZhLFv3f7VxFRFLjgAOxz6y
BKrq9jJ2+eElItuE1DHAtdtZUC6vrEFGz05kMuobeG2DBwTCyERNueK6ABLTMd7LkY7NjPAnMJRT
BWdJ70fDY1xYog/RMMWuOngD53ka2mctjZxsnSHznTejAZSps1JtD/ijI6iu66e73HXxPfpl1Ulv
avrkoWztIMc1Y5+GfphdT8ySgYq0toUNFYRp7A0qHXESzXj2vBSMMfnaCJOCzUy1gWgyUMZ9hmXU
WDMsMc5SXxaPVVoyBi19gjV4a/sX2K1zKFRJb6qdZnVuvKtUQxoRRnN3j3RkvLccLYWx4bYAdwhb
7DIvqwZOMVEzoQ40NefIiCmBOyDF+Io+YCxXUZWNdyJ29D0ZKinJPZCOAa/quAmw4IiHIKnkV5vl
167o30fPnbTA21XooQTaLoXArO1If8Op0On3ICvNB6rwLNoPc+J+taOqOpgDc+tNZOcaToISRcGS
Nx8OW7uw/K/km9vxKiqs5NFl5DWc5DEz2BXdcL6cxnDix9JuNNQPIU082AY6gbWVINduZeMsoEvh
Cu0JJiTEXT8CuboN5t5BYlbbz8UiRSKlKmofZWaEL77P+lwVVkmC+VAIhGCThE8Rzm77BDjFwMtE
B5S1Qx02E5OQxI/o+/CrWz26o0gkMSySolXjGupF9FSbaDgXTzOi0QjZ72uPNSzyKK8QHfSc6rZN
o6LHXvoGMY2BtiSUTCT2LLCnfGvSwpUrEMBk2/Z+WIek3vTmldUY2EfCNhxOcSwMIFK0bB5/NQN8
v88vT4+7cOQ4CdJqVQxC3j89cdFYOn9vtFUyhGTBl7jiwZbbFiK498O2cvnnI/njiPl9Y4dLwVhe
xjq04zhlYIB5f6kUoGtQCzsmFLa61AgqX6c2wCFH1dqmoUzCzxP1FGOhe4k3cvizdv6t3f+ifM1v
2vr1tT1/Lv8f2LmlTU3zr3fumwWF+R833bfnd/v99z/1FypQ/QFwc2ksuTZfNUeUvzdvafzB1434
XNEfXZqJbJt/qdCF/IPahUM1rQgoXQyH/+/ezR9yeA24DiNsvkL+91t7N5O2d5s3Qzd+hqU9yx7O
SYOj/Ps1kdNLLcqxu+8Z0W/kbDr1mYZ960Cq0HzR9ehF5pDdbYU0fVNnIcYy3yGXFUT9Ds2kvNJQ
+Z66RgHdaSJus2zETGRxuq9CFe0QQD5nXTYegorM9SG/jN0lYZwaY0MiptzzHrX2nc3kjaLtNaD3
swJ7RrhLMF6AgL6yq/YkibTrukiSjZ/M2VrL2jd8ZQ9pVF4Ewj5iCQKgX/f01jX/ZNBRoGBtSi6N
OJO3RH3qGi8GYzxoVhSLnUP8arpN2wamrQ4+Ays3+zj4gzh+CgS+2h6aOPvFFNHOatWtQ4Njhbr6
izJTkLuuaIoX6NaRvbHcsD8LWin27GmN8Mquk+WucXJKfIu0P7Q9KJmGut87SV2fgJDLr5LaUs9G
5If7WdXtPnP7+I4aD8XKOPjOMSNMolnzLYUbdlZ/n6XqLSao+zSbdfmlMDEjiQTt7paT1IWa7WTd
tfZjl7ujZ6Z5dBZV0bGYw1ME5uT/xUen6UCbqBO77q61GIpFUWyU6i/9WJyh27xy7P4md8ObkUhj
iXbYM3LUeHY23BLwESELTbQVy7RT2wE7/Le8cM990A9kTUWkl9axA950NkChg6y6IVf5tQwjYIKD
eyoLJFyDV2hlSZVs9UpL39qIe/oy5r2dezmTja02u/gBNRFHF3GE5r3xshknE/Ho2GW6YpPnkR2d
NCPsNXOPom5co+JR45cCGtBkI+dOM1Egl1DS8QY/SqpH2Er6Q9oTngC6AOrxtTk4Q3A/CARWfI2O
O2tbostUsm1ikfpeneWMugdSWXl3hL1RbrEU1FazqphRsnC0Bgfbhmm8kSGzth3sWgTveAxuOazW
rWbdMiPubpHXOrc9uEqEUc64nzKTJGvRoUyzgR95fS27G2fsoKcz2jk4Ki9IA6vBjM99au+QaRHY
Mk9FegR1qZ3ikS3v9bkwH9Mkx3dm+7jIeTWxasxZKDJYZiyT2AnInODLgsMPKP27hVwtzB4PANgC
gMp0ortEWfTnWlmhsHXw9dUYDqIlxjI3WHOI/uJdM00FnEaSBwaT+JdVpdO+Af9hYhoRkYAGMpA/
WPlEyxp2OJ8WptORXllZl4mGWIjj85De+KgrUULw2ob5kSWPWiIwi2ClPnFERYiIAyYvoestgDda
RdE8gakAze0G8qkjCY+s6EE/HfFRbPwoTU6cKFl1qCPOW/RQe+l26qQwYE0CPBKvuGerKz5naosR
ki8RWYCddAL2SArna7sMCKvftLoOCUGGGbZ3A7DCrren8jglQXziWqF2Olp68QjBJ9kVUeC+4bjV
MKWXxQtGFnuL+qfcTANf0BB08ZqfcDrQuu/WEFeLLefPcJfPwBARnBm70J7HfRwUAT9zGnZr/LQm
0sgKHXwfIhFGnHhWDl21JliiP1I3+WD6y/mmqYJ+FTSRDUJzVgfaM8ggZJ72m3ESMICgkTAJdRky
ZZO51zvCumeDKhdo1rxGUkvdY5di7aLNRC4wScCAjt55WTERvJ7TS9CbCQ/nADlH5nb2tcIRekGs
RLJOJlYvnLuw9gSr0mtMB2MhshLsJGFgW6dVPBhgsdi1Bp3GSUc8kgcUBvhNG2+MDtP17BfzRSvb
e59ziYdgFIE2fEWNyMHZES9xCT65lyregQPcseFF32SSvE6VFu5zrUZ9FKgWyhUbaJke4A+Cg4CM
OWiFvmnxC3llhLe3UTpQit7Nzy3T2Q1tLrf0lKlXCwUSpEjkKbw9cOR5Thza0lzB2UyAeObyp2ZS
TSdthOyAhSeW8z7q7LfB8FFlBzH63DITXirMcl9JAl5C07jukJNvTBW/ORKiYqBfAu4COYkU8BCa
bYkyk9/HbgMLvXC7dY7sfTcT9D4PKtmkjrp18w4GtTb71NV9c9W6vQUHTQgS6aP8jqcLa6qcmYI2
50VCmggpWVe4jfCoGkAkiGR/1hyiqvx6IpLDNb6O8fBA2t3TNFu3lk94UDKo9VRPPL7u4lI3xHga
Ob55gLIybXxJGBoepG+8ky8R8Ek4kEPpyVpeRnPZ7ZlOM+K1HZiIfrp1bOiXykE+T4kLlTGPgC2a
ppfl9hXDv3NSpl+KGn9SROxpkI/aFu13vUpkcUL+2tEn+9BzdHXn5wlw7ah+GYb2NZhQdxQOn1DS
a2s31Qk/xXI7Z+d6p5ARYqjxspqQgykkBdqfeOM66jysnbVAcenB/HlpXF5skJfgpz113XiqYyle
jz0rrky7awI/Ti0OkhFushX65IJEbdJO9bzej+ULiUHfzMqn+m+eSvw968kNQOXlSOlRNmDE1C77
oL0xWgpenLnDIVlOUaCpOjIS8kd7DCNMLwlp25wyKpiEK9fObxu+nZNsCvO1Hqa4fJI7MdvmKp6D
bWhDPKjQ0m/aOdA8qwzGzejk5dpC1efFOdrSIdfB5uuppa2QxuWnvVWrMztle6kkcZBFjgcd8xuA
AOd2LF3eEsS5ti6bacZ7JlD2Bc6Sb3Nqn2iutjN6a9oMNdA7IgzgS9byPkqcS76MryWwRJqm1t7V
6IXrhtz0VnQ+oB1bDVH+LYlQ29DXIW3xRnYmQJImJqfDHQHaUBE9BnF7gdSYex/qLwrY1QN8Lsg6
o6r2FaA1Hqq22eVEJTxgXGvOBzb7o9F34X1cgLOweu00wzf3FsH5WIdlJb2kCDgxTuUWSK7kFRr7
62LG2zjFQXIrzKrb8GCb67mrbxPdP8sbXu/AqcqtFbUOf7pGpqwYMXP/kPg4O3ltl55aerLtUImR
LzUbHm7N4rzmeE0PAeWEFEWyFR07S+kQtCylz94m/fxJzBPGtaw7jYV8bvs02jVZkZ80ibOth4YU
H2dKjFVicOyLffGahk2xdshLngx/IsrYfoML/wAvGpSx3pApUfh64lmc2m/znFwqOJZPkSPqlZ+6
mOWahZTpgsntm7LdlOjW1irotCMYsvy8091zJ4k6CJHVZS/keO4T0HaIJ8yKoy0uxRw3mzHq4y96
pBtbMVTYxtMkvYiTLj+2Qh88Ox/RoZsYdRyQXQ37cYx9Y3DfJoF/aZXb+oCouQ6aR20ilk93w+qa
Y/mN65YaRFE5f2n4zG6wp7BTTd1ok1aG9kWk43Rr28iAedHL9rILO9gp4M6WQM7BJ34k533ptW0E
DCWL3JemNYBA0/E56bokABgYveh0gW8gFj81Rlod8S7al3NFKorm16dB5iPJT1LNQ9MSeONkHrB+
Y4ubtPVYhncdkJbTvh/TAx6hkyEJT6Kc7bBLy/gmHJ3iZjbKL2ke94cxE7lnDIS3h5WYDrYPgiax
reEE+9xXPRbxztSqfB8RIhvmJG00VnFWtGCCHZ/cVZLlLVgX2zYuclzbbUdF0N+79bPe9TcqTJ4m
sGDr0jTY1yQ9CNiotnbeJP46ml3nRA/DHYA1yCh9woBJtMdUhBE8u3kIdzAzeOYFMYYYdEJo5qmv
iF7cVLqMyjf+PjHvSOuyx8feSYgkTiIdN/7KLNCK3WihmUfbeVp0UOAURqsD4BTY+nlQl0p9yzgK
qlNo0xVQK1UOy98+z7SuNjpcHTZE3DJY0j2sUYEC8dMTlYULK8alWI/PqIxszl7A0otdNs5k88x1
75ge2saQRLLRGs7zDGvYiv01opyOlSBKyC6m/8PdeSw3jqZd+lY6Zo8KeLOYDQxBiqK83yCklBLe
ffC4+nmQ1d2VUlVXTs/un6iIrIx0JEGY15zznKrrd1KDfTLnbs6q7c0cJOCTplmmVr5DjJaz0xDU
FTR7ODNA11qL1pbGSY5Fu9naONst3xICpoLO/oqHuNRoWq9e5Dq/xXnATc2BFVDaCARNbYkVNWgQ
yuv7tVjpNLxJ7QgRgT9JThHhwAzluSUN5KiRwOIkjpcA3ZXFuYXvZDotnQO51JWzrjPv4lLRAd/y
dZkfCt7lt5L061NWpVUcEM2a8zxaMFCMdxPPmnmnGUZW+pZd2A/9kEakeEU5MU11OT8tVWq/Kn0r
okehD2OwbKk6XbZ+T1c7JoeIQrjvlPtBhyiorU+zDlmlgx8+yMOAtYXB/WqJlphjy9cBA4GY4alI
/YO9yLbOtImUZqkU4Eqq/mlQMdwJ/IL4Zpl1Nh3TLlErbokNEqh77jvCmC7mca1ZbeQbLkrYAZrv
KFxyzHPDWPEcM5xHC8xakitaAAYBc2TfEctFmUiOUV/ir2xPcE2gI64rsnD6dY9I3+pM14bLvFjr
vaSscZg51gNf8RWkBR5YyV7r5YxccfM+qRN9V0bTq5jnI2zYzOXmBZxKf4JPQ0pwMrW+jZjOVzN0
KEVnP+aKHMgpXfdSGxB56CS41kZMX7lJBitdC+O2uorOCq19WqUSJ3r3pFnZjV2s561mXunDCq9f
AJpQu8m11/ShqCH+AlqOzuqxJ3+gKbD0WOX3VVOuM4mSISngzhXMCFw0yB4ebwNY0HiPC3g4G1PN
nwAjZ0sNPUrVMy9RF39YJsJkQa16rM+zPSTHEn8uRf2ILd7Nlx6zHZNbreQhD1Hn3NG7+ZVGUw4A
6X2Xi3JXO7HEMBTYNHtvqtKhFxtodzhUaO0UfSg8J16YNxqkWMXlC5lQ52uf08ym0S0cxtQbB6k9
Tlp+wH8vjuuYXBmNWMPCJNptmborXOyLO2QQMzH53aSF2DlWnPjpUL+I3nhN5HYmhIQ+y1qNlT4I
GKJmdjQ8+SlZlpHIRZUXseYXpvhgvOWcW2nOYLao0+y6iToe+jkZbYNI0iAptTenam8Y5O80GYo+
76tCVbfUwWZGv7YlIznA8QSBNmuDhy3zTW6WV0trmJvjTGVWY6lBu6qBtoJnzMroIiNTzhzN46rB
h4xLS4TWlJTnC+JnbPoLQZyQdc64Jh8TSVU9VqU05jMRcw6aGbe3sZ5KSfwdgdWw0+b6UVMJrBj4
x8VqrVhGi+SYaQKIUEagVDqHpTGi3bAAcTKcokKQNghkS9JLe2ePde3zBh1XV7r3PjahdBaUYgvn
ieJoBlXH+JpJ6dPQOEzuM+voZMPqTp10ohAFHJlkSDjF0yYQd8HXkmONidJfxyGili3jcBJTBfaO
1FHecmCoxYqBT6IByrD1zjaJ9MkGjpa0PpgZnDMskvP90log2RBouNKcoV4UZbNnNtQdkJFf1oIu
t1mL1I/0+EYb28euj2k3ZGI08d0tewVHu5vq/UnXHCD6GGzdLHcMpjjjswrOT7Xglk4YWhry0j1C
3odrUyuSoKj01h+U9KwY5gtSnCtvHNdXnXuSX8dLHwiI0UEUFbTFJMIdtAUEQpSb8pnakwpVwjwZ
J1MKrVrPTpW9EfTn5JJLPiQMOkiM9VHS1CPBE3SlNnuHyjIzhkMGQaMGCW0cxdF19OU0NtrOdpId
WutuqwVcR4XiOROuLC3RZZRXpjfZybksTc9ZOzxKTIEiG57cYigXDnB7ypGcBUESMg4EuSedsqxM
LuU6+Wap3Vk/Rvt6a/7Ufh8tcuxy/u4E9lnAPcOCzTsGR9OptKHdW0bhrDMY9FY6krKrD1xOQc7s
wHfSnKyf6hJUJYkSsS+PwmvU0kOI4gGLrt+NWcUtiLFRy77n1Oro3T0BJInkUAnQVh9aJeW83YCZ
r0iuaJ7sujxNjbTPp/pYIUG0DSx/Vn9rODkIu3h6zo3oFv82p4TKIGeZyZpfqrWAlJxRPmLZlClq
qiYNGJoo/liY0anQSkCaqwAJsULv1qOHuAFoofeqC2Ow9ZTMBDoKW0Mlb4XuKUouE4PfjLvhsp2p
0MHw+HbsMA+tbkWXB7zgLUaOIxDOihnEfMKqcWrkZb9W5nXdA9GkeGF5s7pg9aCI60yrGqrVaO0u
e2riIK/x1Zoxt5siAaFkkEUz+qSyYufr7BNMC6YPnYbcW1/jg5oq7yUyHHSFVbDCXYdDwEGkzLLK
kwNJy4kN2v01I1CQ90nEnK5O78kIZTeC9xoil7nUI/FtFGZgKwPYy+Jd7ue7pSdgqsIDd52qJJTD
EaBpms5Fvo5nqSU/8s8CDphtuCONn8h1QG9VB51at9/IVA9tJzpLSsJVbVuEWs3MOdOnoLENP7NT
B80BQxllEq9D32XckcrjWIgXLV+nY2Uvl7XBVa1bhR5i8cjCGdKSpS0UVMauFNWrU4k7O7eOjZoE
WO3nQEsJs4kY95L8ew+YafP/V6UrVSBahrpF2VldAhINnE5l3WZCObX6j6YDHLEOkJlxldOUjX5P
9OaKd7KLxqDsJ0YXo32h9mN+pVrZcGOu5Yjrf0gWU4R1FqvlfmV05BBF0VkXWjMr4x1QvgT4AoKW
bs/FjpNYWpdC/jYljJjmMsfVDhV6YoArZ1Rnia74DahMJ4Cjk4xXQ9sqYWWU/U4H1wAmai0Y7+ht
m3W+OSN0uyZrLxX4RGUsoBzzqHFIyTXE+6DadXKOi9gkLcDWp6t8ogbziZzN4ScXWmrbDMcdZzx3
VLNUXjCZvjGBiM2jnuaJuJ97WWTAskulgy6nbRs8AsjI3RCQ0pIPMRPvq+oT53k0tKK81eaI4lHr
WT7kZGMcRgMxyZ6wJwY3ul2pt0XWCXBSUxVShxpLaPS2DOZMbuHWZ9jnA6pHYBs0ZVN+NO06F69x
vlGZ67qpxC4DLT6HIIUpEkxubhc1PofCy5fxrsZBPIP+ifuE6YNeqC6zu1U+yY5kXsc1pE94zCyZ
XEIlC4anlWAnLpOFvjCw3/XEMCZusWjApiuQ8iQayY3FQN9UkssRTjb+4bIc4oApSXccVWRJFwW7
eXEhKlktgnzSSXzma4fJjHgTmCLpsMocjvFQWe6ytHF5YFSkVQekVvZ0tHoGjlY1dK5ChAgK9AoW
56plBMcq1cGeMxa6RV47I3t1iZ9bIGBLtgXLCUmXYGFNzGbAXgocoW2pUrmf4pQ4XpIhW0qXwarc
3rCM4QzWc0lFWg3bGMuGJJSlnIpeElV2dD8bnf3SjVR+3lIpmRbAJklmf5C49HhzveWb0Ho9Z1zz
XaEILHuIBCf1Egcw64d+hvcK0z0hPkRdQpmAErccpZKMV+D25CBWPh7f8gp/WrNXNfuUEP5AjCVX
45miLiMwuS4Ph2x1uEDj+qzVtVMaRzkBtiywzLV4FThLyKRY+71EQ3VUilr2s9x6bKftcpRgpo85
qqiibMYduy0BR33iLpvMIcAYLQTbU+2kjIDVoUbHywCaNjcyKVCtZT9qeuoBNli8oWyvZaljqYIA
L1C0Tvd10CpBZdlZULXVlise9yxVxI7va/Q2XP67gELzoHRr7LiJkUlnjTNxNgmruMZyo3qRkMVe
m4iVs+kbZrkla2jbcB7oFEgZaPFVR5lk3ALX6o4lDO9gssQ2mqnGs0hf072jQtaTpj1QCqZOkQAH
rww3dWyfq0N/NophA9IUZF4ZMf7CNKKs1OaHZNQ/4EtMFz2QHbCZ6XQqJOUB6e0SELsM08MsyDEy
9cGrMwf1gNZWXpKDE45yNjgNGZQm0yBY1YPnTKgz6nlqg4GMBI/BHNOaHpr9MNl7lW7Am8bC2aV5
Wd1Yytpfg+I/mgPxpXNPATPEcO2jdWkDSANFWGlTvGft1D10sMJ3sRond07Un0DlfrMJc9UrfTor
mDHuSDPQww6t7zf0D3WQpQmzdSO2SfUx+NYJ3QrgHGrAUcfloIFTx28Ojtms9PQKXDiU6QVkDnzP
x6GQo33KCc9ikEh1p40kF5wKj49NzWKqoBUay2n8oelBzcqRBlBe4hmegIz3tbzpXMaZg5vypV+w
UJOvy5ZkLpHbsAssTdqRLjSFugLEoCaMrOQeQwJVBIESYtKxyUELDz27lFxiyyqNLKHGpbBOkQ72
01lJEVkKaKhdF4AxoxtZZ9Mz8ok7h1224qwFU3UxRiat1KBeDt1auM6cUBQwxbGx6gpT2CS1sZBj
kgM/wBbQbxx5CoVa4KizVuJ/VlW5WRYzhxAyyrTDs2yHBpscX6G/3bV5jsDIhO3IHs0p3y2teki0
OaM6lRLWZtaN3A76bkZ7AUY1fmlNCZpy3mjpBs98VttyCYjEkXd1kjxEOVSnuVZ0P+tYoCSRBQeU
1q/c9hnsP9l1XuECLFw8VdUd5bl2VxWTGdAsxvejqV3PefotxcDlWmN1Xyr5vbmIal8X1QtQjPha
AzN8DvWZMPReXsHzq8ORlkUhNzlaT4mMqC9nquiWgMNQzqeTKyOtps8tmpvRdDJ/KgnOEpGTF64x
LdHjGtOzAlywzlRYXtfV3K3uGGf5a8VCGbhr7myhR+vInhplSz8beRiVlkfOCvMvuZl38LTIfe4h
0TPlALzcGvFrnCw3eO4YIsmSQeAQoKA6q99L2BWwvPTvOdohP5Ki+qobo9yL02RH4vm+1BXxEIuu
BHBE6FNuNcLLpq7jDlIBCa3gJYCkkr2U7CHNxDiYECpGLrNiBlFP2TqVoKY7XQkMa7ws4rm7VoRz
PjZt7m8jMxrU/JFBUnw0xJR7xdRrt2TOsFFAiu+p83hDssNZxYPUNyg99oa+JH6rijIwhxUCpCx/
L2K2+tJQ34tlPYGjOgxV8qGZBAn1TQsbtsuI/iBIwF3MaHLrdihDM7PNi7ZfrrpOYpES5xr8ldG8
g0DfH4ALGFf1QC46FZzkj46Uxq5jDEgHqom4ZC0KCAbL0NQsJ5KErQMWltrD7mw+sUjkZfAbHxOp
PBcS9780nvrzaMwrzkCyLyIT6MJc1a9IFRweneas7ftWWs+ZfjpXEjFrwBgcEusUSTl1LWxbs1ez
wwzFvnVzrIjXdszsGL7O9MCFB2mjU6ftMn5qmulKrqsHzob7pBszBt/WW8YY3Y8nhrMRQq1QE9Bp
EQW/Emco3TCfLy+omHx2i9tB4O4vlpachKmJ9j2P5UCJKvkgQazwq94p3/oleUhl5WO1TI1qfXmU
tZy8ElPRVOKRUDcndgfvFTIOC63oXhjaVhWN+5TjHSokRh4a3Qax3WJ+ppUY8Non4/sSMwIwV0Y0
M+/0pKbJyjRxhn6LGOOB+2dG4nDaDNdImuKQsm7ezZb0DHYsJhrISA8NV/XeSKqK/SCM8JBSwsJD
B5lISVVjv6pme15p+etYFvFBruz2XuohCkUQy0ADrvvMpKtfu6oJZwh9+HwBVGzULzjGpsbtDZt2
5vDBNtQ3mJ0mDywrhVcXSUdrzrBeWcd5qO86e7gvVT0PbABuJ3m0spORWEculvRMSSeNOgzJm50N
33RIZF6WkWDZzSzC1l4wRu5Ydzoij48Yv3xNB2HtKBNpMs75lLK3ceSg2HJONJBf6CUUH6is7ZJu
bxyjiFGrKtHGcsUow7zvog1SV1GVeT0j/zbN8t99IP+V2uv/Tsj7P00TpihoqP6zJswVKeL85B+H
6j19rf5x+e2DH+8+BL9ci+WTyHf7h36XiVkqSFJuGyhyNZvpovNvmZiloAWzVRliKY5lRJHowP+V
KGvwWzwH4O3jzQZXI/+hE5Os3/BIgObEAYjR/8ff+yGz/gNGgzb6PzqUNrH5HxJfW8WabW9YGpVy
HKWvvLk7fpL42tLAmN2wBbICFoeIBSgHzG5nEjrpKmUZjvkhjqsi/OnA/YVe8bN/4PdX5VZq4UKF
7KbKX4TFI94sMU1DRxoDMhRsMMesbz4K0VzWhf0rBs1nceSPF2Osx8uxnJO3nu7zRwRAsehyIwmq
I/bFmS6fTVZWuZbTlkHKAaDuBUVemslHgpX7F66pv/ikGNERf+oWLqg/AXAayFyFRJKPL03M7+3R
YhDdlqZHkTYwNhGIx/99Rv7Fgf2rz2rICg7bzTzF9/r5s8oNcFABcsrPJXaGCXadC2m5gd13V5MW
SgV/NrTzC0zy7Bef88/nEZI5QBD4RdE1Ygn//MI09dAZoq73zbIjbnHRGEPCu+4ybTcBoK3M7A3i
zvwL19ZfviquZh2UC2J1Y5Pg/nz2Kmw5mobsqamavLzt4W+Zyd0sGcHA5gnREr2FlJe/+KxfcEOc
UUjilY0XrG8KULyYn1+2ALrHKKbpCauAY24QOqGopOMNq0Ji0lTEe7Os0HDJq0VCubKcAWq3PIF9
7ReXEZ4bXunT5cs70S0MBDgA6dM2O8LPB6Cc5b4bbLn3nX0bdMF6uf1IfKpr3M672i0O9UP9qjyZ
IRpHt3VJFHTNUPWwCl7UF61rh63bH6yn1iVy1C12bwQd8MfKQDvGbrJjT/yS7Bj9uW3IAAI5ZXAn
jrMbuzyWz+rQ9MpAeRSdR/aU7wSmn3qmb/uEwlxwrvOj5Vle5T5Ou/HsPD3MZ89U+0HjPneHV6D3
wfo6HBiserbqGlSDLt3KLt8xrvIND3bpj/+YjrHIf6u83kt30HoC57kJJ34LefxRvaj3MEeO9f7v
LyOMEn8+rvingGCC5NBRcH8+rg2WzhHvBWnPBGcin/HpXe9anE47ZUenult3ZqhfS7fJ6FpxMARP
7YMdajtBg+YnTHdp0INiF7/0j9ZN/zbLrnTheNEdkEbx6HC4kksnkILtkJFT68tX5jliDHkX3VLU
j8H4oARJIFOT3bMC57/uFvi9R8vwsAbl1RpQUnvkxPss3i+ZEcuP/KA+ynsWJs7EoIhf4Yfs3gH2
9ouT3/ns9/v95LcsPB3c0LgItC/XHDhNYROl1PvbiRaF5B4e9WCirnLHy8qvfEWCtuPJLbQ7P1pC
kyVmsq9f0mB9Y36S2wEw//6NP8Rcnc4frObkxif6QPVd1VjT+MVbq/sRnol7qNT8n7Upf3DCjD6H
zWM7Bs2j/Cwe7TuGsQ7jy71xMs/Vy+KhO0eAGyy+ua+uAQ3KZDsnLkdmTvads+uRlEleRxgPVWm9
H9FItmHK+t84KT3rnWCiiR6DfiSHCArrcdsiW655Y1XnyQntJPlJM+/0LX38+3Pthz336zX88wH9
cq7ZhhDRuCBvWXeU3bvoxvLFjmjggDPKb0MU/KEczO/FLuViHPcWV1YbFrtsl3KJajeWNwbwlwPO
ilO+I290l4XQhC+q0A5ogXbdJUk+YfWLW8+fnmvYkhwep7ID8mDDHH2+QJZWwH3MuPHkyrg3c79l
XbZPYpIlpOTw9wdoMzR9vcnxmOT+hkPpB0rm82tFJFxR+quD3wzsQZiUDPu41xPPWjCRzpweM8sw
jwF8Gw6aeQnTU90JK3ssVlP5hdHix+f68mVtHxt+hm1b8Du2q+OnJ06aDkuBbHHwJ6Rtk8oADIVq
GrINbrJnFfAnNAam7v3ALaPNT3mjf2Qy8nk7v86GXrvKB+X27w+Psz1aP78lFP6qgpXMwFMsf61v
7ASil2kog0/MvJPvqsQfSp93Qo9pnA/fT+p3/TuZYjttvz4yTEo/nJsVEo9jnGngu+X4Wy5/74a9
JXt9E8wRUr+HgQDZCIHDMY5vYufStO+T8rZEHrKzTLfd1fhJ0EC6NWvRyZMftffmSb65Lu6Rj9ty
qH0zX7psLzQWaAxy0LsTQewV5XO+nsw5GNBPCGKTVdZ6bnZiMBuQfX5oOYQnduR7A4XGY6vt5/LV
6k+bkDLkj7rjqQiTkyp+8Y3+KIk+HT7MstjzsUiY6saX+VIyAZlkuqUksj9a8TORe5Ev1Tp5H+XM
zG9Kw2qEyNtP4FjX7o6gFdmXpEQmLxm7FT37TW8yVWgWRC5FJodMcl+1vNzZUmKx26jOnFbJfbZN
k9ciN8XoXO4Ki5T5vpETz+7ZDCfbbE+6d8BG+PPUINkcdYZvtXZL4hZu4+566s3AXxcpvWNI4xOp
VgR2VS5XuMiIiarxJDP+UlkJ488qGWl5qSB+ZqqWfD+nxARotpivpqV8sx7UVM33YuivFXXV9ra6
3jfWosARZmX99+flD5zdlwMLk5HuVDXALVjGF0s9ouxVIi6PrUla0kYXo+NGW7oOLkKShHF/XZH+
7ib9fJZrenO0NWa6fWW9dXp8lpFUA4uXsLRugN9Ys4V1NSfJwnIDugh8XUeNlW8+OiaD0CzZEblA
TE4LXnZej9AMzadF2scAdvJJti4SpfhYioZFvUIPPVdrG5RqwQZJzyIXdu6ZOlsZGSJdD2QZhL0p
ExAp7PuNoXM9D7bLh7zTZUTKQKGQjjCGmbVJ2bVxw9C4FSzu0vKb3Zk7VhXYQ8wO1cYaX2n6Ek71
WgQrKfAuGzsHFKVM6OSQY0IneLwoSIAwY8f5vYD5r5r0/2nt93Yv/Xev86dgEO+1+fjHw4d4//i5
097+zj/dtKpKLAg2VYCDGpGJGBX/ZciSVAM3LdpJaJyw1tStyf2XIcv6Dbe8bIFe06EkfIoF0X+j
pVFh+JENotJOKf+NIetHA/TH1UBnjR8XegZvwGKDSCv4+cHBKJOscR3Jw48ZbK6X/DTqHPOZUCOd
hdGqvTTLEqteIRDWchZR7zq5pu0ILS5fayXD8jqg1pQk4i3nrOhILSzk4tJsev0VG756pA/AA2Kn
k42KelVblLPVYj9FiEQvsyGfUhwCdflIiM1wLs2RPxN8gKNLVbS9UEj7HNoaeT8SpDBBSvyGwFF6
1UvEsvD7p0CXSeQyTBjQBTkABzChE5mBanr/05f6Fw2s+vlhz3GysbIR7ELTzN0DB93n4wTHvGjz
SvvODUW919DFEVvHXio0uDN7elyQLlwpZbKPjaqlADKHb8ZC8oNb4MiDLwEI/lbCESa7maWOD7KZ
EzchxpnJtZScasRlRZBxCcpuj3ZxA3QPaVDhTTv/f/gcuPn07f7nyDSJnz+HNnaxBVP+e8vu8qaM
IoYLRFCgeh3YdkkGerH6XTSzju431kL4UeaNU6J56ZcOLYjVUPr2MQl9sNHPIoPu0inl8zGb1ION
w+OYY7W6YiucHWKlTn/BQfhc3P34DhwklBsPBYqnoXx5JAqN1MPOib9XZVSC5bf1cztGqLH0o3pO
mHzt//2xUj53sdvrcUPmScF3yreKc/LzsVqnIl0AwH0MkMGl3LhPipUOp8n6fU/26ZF0JpldKaHq
cEQ49+dy9/dvQPvzSUc7A0DXpIs2AZR9+bLKrJtFP9cfQO2IbJMyo8TH0WXtex1V6ve1iFrZoww9
mCQHpkE7ystbqasJTi/USa+T0iZoMERpnxezemkg1Ya3AOf/ZYxgda/5YiW+LvdUQyumwuMIaLcK
IFBLD0Bnd1PCEomNyFh3bg5n8tnJGByM2WhjSsry+rVM+vYO7+YPK5Ld/IK08wMv+enOhJdnm50Y
iNF4UG+zxp9LWuyHdZwk/TdtFGPLislczhbJmp7E3BKcucppvau1VP6eyDPqSz2asTo1StRdFHZh
3iZmktBlDR0HDqXTAqqlAuuCn2V4ZDPXXySmvq672bCvTbszHuZkni74JYFMbjOpQ+A+VE0iTopR
p3fkJF5blm79ooX40wmN/5Xz2OJSVFkj/+gwfqrauUQwMAjjrUGBQSJfsQZFTjoCYNatbqd++sX5
tHU/nw8pnbHCjAgw5HZSf5mGtZkMYHRp3zZPw5MRxQa5isShVUVPkNGAAooaEb3zKK1HIFvkQoNW
v1FRPAgX/RLQHisezw0yBLnHNmX8TfR697SyxsGrs8rOmSTbLSsOy+4Hb8idFMy02l2n5PbcEWii
0ir38XSnzI1fIsltXbm2NHy8Va96QtJGuLeOwNubDt+5/pVLwxwRy2WCYurvD8R2o/hyHGCM4g7A
h4xJwP7SLZV6yjanXL+RkotENUZBs3C06NcECaju4nY8X37xkn9x6MFfyDzMbYp5+QfT4qevOklT
qzea+ZtcCPvg5P3qq4UV+0YeOb+6bX1uvLhtcb1wm+Qrhi7MhfPl0/GwJjlPdN9IgXoyRd3GbtN3
xbNSRR7qkRovCZF/+9w0GGnDFitewBXkp0U3p/kXb+XHnO/zgf5xsskG+wQen+aXt5I7WMAS1Xmr
9Vl+zhcivNzB0cUVgWDVBFmyQZOdzIt1nxHArVF9x9JTgr/uSc3M3GPl3V4i9a1BM8lAKDF2Vx+G
TRwUuYTpyMaZqL/92Daic5H8E+QapejYC4SKqatGkclLovn9xTf5AzL3+UMxUeaKdbYZA9M49fON
SUYZ1BaS+VrgT4tds5jNd7kTJA5xmV8i3YZoVQGZwiZk2krQcOV8IK0H5pEyt/WtmB6oFUqOEBjN
+l08rNZ5opgNHMgpyd6mNF6+L+bIHUGFuE0tsaq3BNR0F2gG9Kd11sYHUF3qpSQNI82Vss8jQkHy
pKchsRZ7JJC1tjkAch+z8BdRXe0JIlqe82IQWA6X4l5ueuNIsOF61Jt6OFcKi6G0MmYzbYCRAYqK
FT27Vkyt73yHeILqF0dQ/fMZqikA+GW2RAqcRflLMaWNfTch2Hgl4Az3pDZPmKKQ9bgDEgKGhEmJ
9YlcRWGRUzyXR5NF7sFKZiBba1acZbiNyH0cLfIKig6svuBB7kJdjk4xD8bvPW5jxEWsW3GcxQNq
3r6rr3/cQf6rRub/z23j9mX953bH/SjidCh/7nW2v/B7r2P+pssaUJTfV4MbLXH66Pr//b/U37bN
y3avhbGqGHz1/250DOU3YHpEJGxbMO6MG2vzn9Qg3WFFiRjAglGo/o4h+rJA/LuF4nan+eOiZWUJ
QIbFCD0T3RaOsi+nnIzbvGDBZbAyX+QAkL9f1gOaJ6L7RtHv1LULfzouf9UxfD7J//mKpmIzrQd6
DHrj820Cb2KNjgduzdCq97qSv6ZInDIpu+ui4RZDwbXdbHKDSXvEcf5N1sRNljZvS8k4n4fhTgzG
R2IY53lfeWbbPdXaUgSMHONA7+xfYH+pa78cHuoC6kudDpXdrQxn+PObHZY4MmXweK7g2eDhIpjJ
22vziyR1EhJaDaXamXqS7Xu7V++Enq/XFA4hXqApzNb1foGrgfeF+PKRRBRPH7kjazOASdpeCjIt
eTZS1v7Z5nDstFZ7sQfnWpB5rmGrdbUh2dKLLmNCY4I213bdBC1J9JYWjIDG7ytELj5eGzLxonSv
yk42BlG8vM1qjzFJtzAzccOwJEX4mrLBJTYRbifNNyqwQYZ6LLhWZ5NIq3N8PjWZ5csDSjFh1S/l
yswUQxXMyI5pjF+Zne0jUVSu2dpJ1/EWPOMQS7lzqkbbD9iv0J1aOq4mOXCkHuAfiWpRSaHtwy7S
PqJcykk31rPdEEtYTFXk8MYgBfgQNulpeovyrNgRX/1IDBuaFNt6Qq57a3QCGaFCghqQg7NcT7Mw
G+Q8tNp1Pefuhqxpih4I0AZtOTuop2YOkOzEwqdnlbDPpM1OrlvEcVhjnbG9j5dSvllHHNc4e2G2
S6N0csi3RuJRPTr6kIXRooV8hyzo4LBdxnILL3+sDGAL+gHR9fuEPe+qcKL03CCxUfErR0vCNM1q
Nyfni9SoNBwXHDrMXGXjYDgRShKoEfrRRrbnpsWa3LZqpQZ1hHavTYAkZDiCUzVCbjcikVtk/R41
ZJiRdHRwVvW1wnziKzUCrGVDjKxqxRav0K4M2M8BOVMscTqBvjAR9YVBuqA75nUbsGdFiZazpkiK
oTkVyzh7iHW/Z2YSv8ez8dotpGGNY1FmXmom/b4xy/qatMfML2NlZjG7YVBtpfZbi8nw9uTzxZjE
O+Ym3yr0K6+qLT3QC2mXWpfm52ui4NdvJO2YKPErusHiqTU7+TYnQ57hq6Xk+Hqizge/rp/EoEkB
hGHG2kSKThhRmupMRM2FQ3TIC6E+1j5TLCTUNraCrrTyg5Q2lS8tCmplkRJX3ZiXSaZod33KIFCp
jfKAdt/ymrbGFo+ajZxxx4C0xSxPahfst8MsdjqW9too+sACzoEQmzEe97/4vpXnm1pmYQSit9iJ
Hhl9jeQzmRy3QU/vC4UHfiQYRZApuBeMmgO7naKbQlfzC2NojFBF7H2BT219XlRreh7WSL8uSPPD
Jp6UqbuMSRTiPUUO7Vx3VYfoEF2iSz7ddNKdRcfAm9h+oVpR2A9QzVxNGt6K2bg0FVF5TSECuUe9
hz76lE7WPcSsd8xg+rlTTVbY1fZAEKW8QpjI+v56LCM82RILBGHroWxONis7q6WeUNQuoNhisDTM
7fs4S44XC918jqLugcTZlNl2RdZgugHWIJSwgJui+kGvhtdVLZsLJbf1vSXMx0xTs/s2NrtrbM/R
RY11+sRtiJyHsVOCPLaroFMM9RIlWu2JelGvbMIxXxapysKUc/W6aZvmvCE/kYKXSteqE8gLJnH2
aprn3phWiqdGzWuGvAUvRN1/j7AYuylRvZeG3shYgi3SHkGkPjGueVlKbFDl0N/0i6yESWfoZAqO
ljtI8uXWV0mq/jgb8oORDyg5CCmNT3nRJvtcF6rJUnNUbjr4ZGdGoSoHg/S7/0PemTTJiaxZ9Bfx
jHnYQsxDRs6Z0gaTMiVmHBwHHH59n3j2rO1196Kt172oXZUqFAHu33DvuZuaQ/KPpdvgTC+RHuie
xzkOOkviEOwakrqnMrOOzLZ5EqexQIafp8sGJ199cIKO93poJnh7A1sR02mXfV8aFoyCtCpw1i19
d+t6j8R7R/fdRvTd+CNQ0ip2QCVddvd5DgEWkoz5CkRE883K9i8AGwwhyna2ppUG5SXIrL0K0k0I
qeXbVou9YZguqFtncdCRCz6B3Ozgt2dlYucYrE2nKCIwVNdWgfvEwQfuSYtGwlebVGTelYq7I6Cs
rm5uXS+HTLvGMUuB4sbZaH+tRUFcKTGL6esABDVB/D9ZG7F080Pa6/ykkOQ9ZeVobXmsj7BnyXOt
hs4hsUsuO8Nk8QS6zt5lvjOJbUMLDkZwNbYq96JHIYl/5BurTyP9c9vhk2tyz2d/IMLdlNslW7ko
/dsTk/4oU3+OdlbLZIa3ZmdigsbaULKStl2wMpgmx5zN9FpHlzHN/2Ihi96FxAFjcM//UlMgznAX
ZoR2CO/Pdp5X3QNbShQK9d1zLKym3mDEwbTFlOG3QSBNTPIxzix3erF7fLH5EoznjO3ntivAIHbR
+Cdvsvph0I3Y+gE7hqGeTxJLwrZ0KvU42G60IyjtQ0pRxRrE18JtIPLDUrRmktV1h/kqJO3XNLPN
0k6oPZDntgTdROYTrD61rTT8FPbwodo4EIT4DQ39w6PBqj1zTUa081HT3/JhLR7QBavjVKUX8mgx
kreIijvtNbhKJy5KnP3Vppb1/NIFTbczFGCpTTitwwNy5mfVkJzAC5FegA86Hw61B+7EFg5I2LuH
ZfQOzVTJHK3AvORbRaj1QcxBeOlrxzqSmZb+HQP27dDNxNkYcnmA6iIPwi7/Ipp3joXni3Nv1dF7
MfCQcmQbeiZ2EXePPJllN+nnwpQ12pLMVCco9OFhIeiNeFkH3kfd4qJfyXTfrIOvr25POqHt/wWO
4VrIj7F+1I1+XLyBTOXaGoKNMrOrzDHw43WMNrAKp53RlAuQDdCqCKpdriTfe5il12/q0eg+10Kz
4VmFOAzunJ5zncpLhtXhI4Mxuxu6sE8qrr8zo2myUPqIhMawl+UJJkv3262L9DxX/vCHOX0KegAR
/9ZuxHyd0aXuHS+Xz0wRnnB95Zu2zV7mAXfOhJguWUFP7yOHJEKRNhmaco/9W4UzMuT42Y6Z6jdB
KUjsswznFs4hEaLKcS80kMMJH7nar17wWKRWlNSaZQBe/j8e9JUdvh7zEOTtoQqdYjeOJPxmqo4S
jI28gBbgqtGZF7wXEBqAjFkPhJt8VEh0L8RwPq9En78SnzokHC+40Scb6tgsToOLZ95rnPdumtRT
Nq0HQkWIAzTlN4YpyCISBxyMyLgycQukefkUGCxHi24an8ZwHLjY1jB84CYt36eRy3NwCCQjW7c/
K4CXoA6zSxuV/h/sUd2VIS9kFcBQH6FK2fuVC4rHbA71hvQW/zG32/lxdpjUobjX+WZlk5NDToEg
3RZld/YizMfYqT8DmVJA2nO9cUJ2ELZTS5jHGUWhUZec3eIxtZpXdyDJknBuEwlK6e2d0TvZkDte
qs6/9jVpjp4ttyow6ovjLJ/lkPux8qP6WFrjtBMSc2RkTjuvC8Bk4O2Gw0I8dMBNNuXl306O64ZO
77sa/V9Nql4XuG8r/di1rsKvznd+wZ3PX0VEVLyV2dcqbF47Cu0TGdCftasRw/DJNkXEctpEm5xE
Rk012fDwIfBHNtJP87EssHF5FsmYde2NhyJVOBqXpdkIsnuSoNfdbW3WFynacAcMGDHPgFnEzCy+
L/eRX7KOy0Veu9rsnjvbzuFecYO6493fL9JvyH1gQAe9QlIb4wV7365a0DB4Jnn2PRdYXKql3mRO
asTMqrpX363yS4X2eu/51S6zSAXN+uloDkNzrb26OWYdI/R1REngDI1LMRrajyaRtZhP4RqQzVPD
81CshYN5RxpruKuzxnuedfcNfgKNwaIGWqcgwV4/xdqLVDL7zmmqlflgQWaJ22Z1tkEW/AxIKT1o
Weib2xSncq4VIKVwPbdoU0DKGTK/4BTetLNL0zVIL4GPssmWwHqqBWek8N1N4BrupcPs95gXNVOh
u/GuLEEuEnA/hjujqsWHGgz4ScV6qbQOvyMlPta6/W3267xxepociC6NZp9uTr9xI1L7Bk79Yqts
RPkX2jyo2pMHhsrheFxwSxECiohmqRUuauVCeWkB2BzGPjpEo3FY2k44iBbHlsTYcu549Ggz11T9
zap7BHBkcxyDkGXYzICVObWBSGIwf/TDX6KU9XFqwpB44UL/mOcpumnGkV8ki68bMsBBBlIhodaq
gbpbGSr+SjT7wnOfh8YHEtw5T7KKfrfSfKnxiJ1cwdtQrLSSaglecOSrg+051qdu/QJvUvigG/9N
RSFiAq/42dT98mDeT7ogAhKSlylOuygYtw3EviYB4MmUmVJfXKLGOoYLvsLSDtpNZIvvYVyblyrD
MDy0nrl3s+pW8/KBzcHyLEiJP5KAnCIN55P1Y3TiM/3wl3dCQZdda4kbDbv9LAO9n/26XWM2eM+e
CNB/lMHwA7sOnTLGEFhrVb431WLFbnlvN7XHXy2ysrubGPQG6Ro70q75mkJe2K6TJTnKquHF4y+w
ZQp36piy7XiAtj5h7vtIUwKb+jIjYtgN9OJJkD5HS1VdZ8z/cR3hemIT/SaC+uBmih8drNalWOle
WR9AzOFcXCfDfXFEbrxTc48XslyxrLHx+wo0PbsfQtNA6bsBoTh8yGo8BZXUEJ/zJQHP5GwEPfrG
8ObuVPol0DzX6cy3oZi6fVqboBSYcRzVZBE1LYWHZ7TJ/6wwGL5WB2avLPt/zf3/T4PC/48IcsKA
/m1e9j9kE6+/yuKeKPvrv3Js7//RvwwK3j8sgqh89GNsxqD2/+c00Q/+4Tgkqd03HA5a8rt14V+y
Cdf6B4M25iEB6zSCR+7ehX9NEx3/Hz70fFQVTEtciz/x/yKb+G/LSYTNLp8ApS0+CIfsT/+/7QCc
JudmBQuybxv83HEArOXogrW5ALRyfqseJig3jsKQOTPgqqq7uwccz5aiK9r4uW+/CVy22ywAeMeI
uzsOZpP5F0zZAJpqTqvPBdDWB//OfAuMbD1AhjJ/lKjsfmczwRSWw30XLUyMpmyWBFBn/1vqmM1a
7r8MBe/qbbSUwJttG/ggC5z70PDfdlap3ZsYnLS1t+egOljF0L3x5dIY6CBNUYSaa7tNaXKQtqa+
mrAZpufFb9stxuv6a5Bhy+toOpRE67wPNXSfKF+zFzOCFBs3DPVA83p5uHPtInvKRWQfZtuZnkLW
Rm08enRuG6ZkXJHtqqdHK9T+7zSdy00JjBdcnU4vXYj1ekwZPtLzx0Rvy98+VQQavQxJNJPZX7q+
K04MNYMInXoD1BETUPTTupnLU5SWmGUNz0p8q2n/aDcs/iox1OqogDnJ/TJnUmwGe2yeCPKQseQg
h66ZZlfLkGx51OTDGK/s7uaU2leY2Lv+KyKF4qUiE8QFcdLnX4KA7s8eK/42qBe1wY8GZRP7O5dV
5rl45HWKQA4EmBe8GfM0fLo1gY4MdogMTlyjHMCbpCb4DLRgAFDx1b+TcsD4crGZBDbBjPlracJr
KHR7DAbSPiZER4dstHIOeQekk0RzVomqfFzCSuzTMSt2jWmCnuxmY9uOOXlyaSkhkGX2ePHGwL7a
yjE2gWnpqxWl3SvKQGM3r5i0q7SqHmcBEgYiQrvrxeSggZ71DwQIXKKLnppvXen6k8hu67yYo3ud
pmzaLaXTv1OEWGCvpuyNdDkQHsWa2XgTQzav4L93BYJ3SmrZ9d+RP3u31JVM9dZsSjojQ39IaGi2
qY2R4gUC18lgyk9TO4j9AlJ/E4622hVdMfxSYYQkVzJkk1sLPV/Skk51aB09HP3Q7J8QPDg3nP+a
CWCWeHWXfXMSGac6YDfarxaoxdZU5/aeCp13joGltLbe0QcNsSccBcPVmkiNNZufFXiJpyFYlr9N
4RR14lYU0t2at2syFMsIcM2FDoiF/7LiiRlPrTCXHwHL39hkksyUVEWVBZRGrVvHSZtd02acBOsC
OcX+Us6UXmB54Trw5O+eZUfsN0uZOA6kBXfKdWwZy6PnG+EfQgquORgpZUUglye9673U2HrQ225w
47bdylcGfKd8nEMKa1+33rnX1tbKYHDkOaLPzHru6FeTolm/feEeR51uO9GNF1yGza4FvwlyMo5o
2GIADNPHbFunNLK/ZF3aG8fM/hjWS98ZD2sQbsm3a++TwCddF+9CLa94r08sZl+NLH+piubZzvtD
OXpxBFEiLOe9PxZXB1QXdM2BKgmwRKN4mao24FyT2OjlL6Oc36lmelgNaXuHjwCqsfZ1+rZEUEOr
6XfuuK95Zf9c8kVdfcMHeSyjO5wTbfNgl99LDvABX7J+6JRxqYBcTwYS/sE6uHcxifzTOBBTaxc0
ATuSWEFr6e+mc78eXs2o3XIiJWD8eAhHfB9uF15UUadIcuQrG9XLPbqE0do2h6+QrSA8+pnazKKN
QIWdyFw523R1vmofEBF4OHUdnRyWlWiqA6viV7dKvZPUXndQeQn7JTfaTdlk1U5b3qaqlpvFCNAo
8/CPETnGwQdnwyzolSLT3ZqeEi+WN22B+WYfNk1dPExR4tgM4ur8NMHLdMuPWSi1961xK/xwTSAb
UfqYydr99O4ojeWefViVf1q7fy4b3P7UgLtU+Q8L+Tbbtcgw7jRvZNm95iErofy1BAfBwdd+p5BD
aSTtPu7s9KqCMXbV3Wkxzs9BQy6mTzltjlBo3RDsP8CnyWZEZv5chXnDYI+MGipYOF1mVRvXyZ9h
3RXdEz/uhpX54Z+MbBOxLsLD4VmteoOCJYeIO2xtP98KFrsEY634gYtrL72tBzTYQ25CKahz9m7r
g81JNZfiyWbPExsiyNAFcLL5xWeGOdruOubS/FaFdD5KFW6LqH0a8+ZWSevJgkIPP6o8SV9BaTGi
S8nAJ2lStMI9460qYzlv3mnijnHjpX4xBswhzEoBwPgDKskjkRq4u9sAQ5Nuk4HhMjYO7zaFA1DZ
rrvN04TefPzRze1DGnqJSrNfLK+TedEgR/Mo2JMbe15DlHd9xNbBxBKyBIrH1X/OxvFcs0lo1zAZ
SxRbTnuxMKOUOaPVvJmeKi4L30I6YQYLxnCAcplwjgATCJ5aoxhL3sYKANalattqfVDem62MNgE7
L5PiTg/3ZK/jMmMurCx5AUp/1eC+9m73h/crxxldOCCddHAGatmSBoKjN+eAv0Ctsi59H1b7ymT5
gnLLbB9bAQ5pDX144777XN/ZplHjonZs+Z+sJfaaCCs0z/rMQ2M0EY+1ye2H+H/NVHgoV5MFHZEh
iaagOBUmw+ZJ58CcxmWrnF8dpPTN4k5MT+DXJFG0BMiu0+qMkfIaZAtbGA4YMRRlu5vgD6DF5GgZ
kk6vv6ZgfE5F824p/7Y6DH10UOvwsqThWyiGpArrHUSb2PODU+jyBdXedojKHcJZPJOlZqR8Udis
SAmP2UWqeDCKx8a8v8o26sDlAXEoPkDrPTDuG40eekQFXcPFltHkM4ce0WBe05VxoNvmpmpx594N
PwNfPq4acna7gE2V/gl2xbFcrUNgqfewTyOev/LXKEGxKTvcqaH77q0c+2hQgbKFgx1LD9lc0Lnf
Uxu8iYVxQ+d102bo6t8BlLhIGWpTNGWfDEofV4Mo27HsKauy+mXM7GNn4Ffqi8eh6l7yMn+rh+Kc
Gi7mI4xkefuowUs8tPJlBNJU4znXTUSdouM6b1+XfuxjS7AVWZ1on8/5qfLQn/tNfypDHAEi9d74
xD/gCsdQIY+2NHfVDIloncxPlHgbWMmnpVJ/y7S7Rqo/SbfZRzL6ocviuTPQuXThltxdb59m6tkR
kF1AQDLs7PAihTXjMHdyY98ITlmwnC3W7EMzc0QpHvjFaNK9ME24UTA35UqUgslQTetN1hSbSDRe
ovFWEWUpN4GRwq7jQY3Jpil03m+Z4V1KclSBdUiwmhGEDip8xuxomtz2t0RNmSyAVfcZo7ANNB0/
7hbtbJV+yWRrJzZrGf6H/i4cuzNmWFYMvv2eeQFKnrF4Lid1j1CduwPgcD61sJNpYLFlz9NhMrGb
mUXv7lxwwgg5TYp/18/2iLBhE/XtxgfPOLKcmL1xaw1mvQ8ZtjJTsIbYIDgVmrBFBEaDpc+mxt6C
mf5UFvjMuj4ZdQvvnkps5iCJyXn4yTaWjTnzRn9xasIVUfMZVBXYsAsYtQ7lNiz731XaeUigOCAt
GEBRjyA1CM134q+e0nW9Wq43b0TQw35OIWgsffpHdx6gxuVJFLOMOxkY+9ood7DK+YI1R2G58TiS
8qX9bIaiOM33pA+eLTZU0HAaKrZDloXHtCjAUki5M7uQ6DshknHN/1pRmQNol++VMT52gf2O4OqQ
pdgz76RaBrGJuj+UiK/PfQ62uIyCm67DBNxVdVwM3EO2Z14Nj52+03Q/bU1Ja6I3SEy5cHzULbOw
mvQ80YAEygRiAJHKp1UV7yTAH0zOZ6KSUKP3CVMSzlrYS6nZ3zVUgPttzVpCmIdBV28B8tXE6TTg
bR5Ua1Hvfr1cXRvzqM+wOZg+fOiATeM92mN0YCn1NuuQe9zYE0H0vfgYoIZyNw2LG0/zCrdTnwvH
/MMIatpkeXEvyRDDqR/OQHUTQYZbnWBOBhB/m76fDs7gDb+6Md1CqtTbqWc9OMrlZ9t3czyX6y8+
6y9mMZ/uAG2syBmOCRe3o2OQpthOv8OmfnKW/CIH4pAMjsxN6XsAkbSHGtuSsDmzwC5OxmptUAcf
lWtdClyjbdlDwtbAt802cfvstfWXfN95CL8qZum5lFhUwDLC5+jiLrK2mXMPAYB27Dccrpm7GZzn
MJOsnRiE+ewrxnLM3a1PYGpsSp+DvnxlGTUmJUjl1XP+WmaETXO6lDrf+vbyapgQzftA7R1RvEtH
PtcQd0XBkTsq0k0GwsRcQ+3mSpMqW4r8Fb6F2W6G+m65JfpWHOaI9zqu8pE+EX81I7zhaLHH3Neh
mncCgsCx9Sb/qafa3kodyDpJhaWPJpGQwJyZwNlM+vdqWJ0/qPDsD4BzkBatOVgPrchYZciYM2TF
mKS1FVvaTG/l4Fb42kQPVlQPpnHK3Sj98mrf+TS9qWBsptuWEWeXFo80UpiLWt3TvA75BAy3RbSf
NKHnvPpTQxcHWYmlqbacPxUNBmdGYdUxxYL8O/vjvY0ANnRvy62jgGu9nbvO0juvl8ZNy6n+FqzK
z5MoDJC9wAArpP/HGRIdSyVlPASjD69RtxURM6munxmeOLs00FSLom/9z8IOSa6sfCOLG2sWTELM
cNdGQ8AMMey/GW33F2GWrcfy0E7ffNlPX/aaLiccad0no0N/M9drRJhOvegTBIepSvIgEAkbSWSO
RZu+lIp1ahEZqHXMLP+29aqWpAgk4TKOMTfhoTAbOOBZ1IdJ3wj9V1W5cWtSCHjoEk6acJCtiNpm
v7j9IjnupP/NvlqzfapIr5CgiB8yYyUzhHbFOwFi4rTyqYkVcOukt3zcASxh32dAdL8Ea/JEF82f
tY2Cl7Vd1dYeKqkQ8GQPynGOdV69hwUu4568mr0ehs5IWHCDsBW5uBIQpveyH0MaKzHtoUzfZwpG
dJhJuOGhFb7xorIywMPdV3Ni0VMucdZioUy7kdiQFHn1WxGF+Z95naafJWifo/SaaScbzHUs0BiI
jo1xNbHwJDKd1SmPLLHLorWII3p7wJZ5/qvmRO9pusBVxPcImcMUBtVjNQTlEUXKcI5GJufLnHtH
OXvYra1OH2ZAyaRHeuIDlN/8yx/Ux6B57sV8zmih9uAEPYBfmV/8Np2Sc7UbopzIpRXDWuyaoPSX
Cu0IEuGaAQl6pS+iuMuzK1x24B1EuBipDdQMOwhYjZTpo49AOGHe0J2mYeqvvYv5FzvPjY+tX0u/
9ffSUv0uyEJ28KxEe4cW7h7mOhP//gBayOe1NubgMGSTOgt/Frt1GNbfhmugPnat/FNMFnCAqKyf
erTwP0om/0c/o7DnH/t5YLd27cdpoU0ug/wt4vg4yKUgyUr5CO+TxUf+5y5DQMsVeA+6ImgldlK3
2SGnbNGcSXQltgFELijsP03hlT/oHMLvMeuW3ZLO6UV0LhQEoFkfFWDt13QO9EZUhDaA1Qq3eWgW
2w7JLui6akE+JWtSeLTVU9dkUALhrd/MgE0Vfeawk5KdLxSl9rGyzeYWACJNCnYANxco4FM1zNOF
pJn1ZwVEOvHz0XvKrXDZ2xUEfHeKxlsklvUn9wPqOy9s/U0l3HE756gVuUPr4tpNwF3AEor2exw6
Skhq1ksX9e2jFyHKawfHfustSrkcpu/ZImjk1QzQ3fO75nczfIspflrB5vke2XRrkQ6sX4fpTJNS
HKMAXRR9RoeInniaxsN1Ha54Ibs2rw95KsodorRh6+uoPJByhMQPgK9ggWZ1v4wJAgBXqYl4Jwg2
WcAfrYRKkb+lKRo9s/lYwnQ9A9d1tpZnYLm31a2bmxefzMY9lgFNjUNRgYgHffXYuC9rAOjQ9qA3
oUH1aIiJ59m4xC995us6xhGg2DPrSPXWadM9obIJiSNr85d1hJk42D4FZIihGKHYwNzAXywMtSbK
6EhELFvshd23YRr9k2wFa1mZVZ+VYte8a0sRXEfeS6ByfUY1rwh+EMUC+M7u6f9gr+e83YSLQBi3
s3NTsRnbzVoa6koAFLNT1S+kQXkVxlYk0616bdBvvBVkQLkx/rX61nsLzJC0uLeArGI4I1vm1iON
H427SyMaytB/bTpw6UjW8RaX7nQO6ty7gelD/GrxERPpWMMQRxENc4ghgf1cRf3ja3CHQSrqU2f3
3Ze1dtYRFQRC+sUWNzafXAoGoUETC/QWhd9zw6KJHbkaH9tKckSlNLFXKWAfj375g3WllZ+xzKUv
1bS2e9JYB7IfDefLKEx/L2SxHC2jB3tRsU2a7c7+PRam/QKfzTj5hQ/mloMPFlpowMaNfcay3a6v
C/0eRE1B+ELGicyoA0+9PVvhdXRHesqinwsCMVAR/gzrTPwCzVX/Ti2mmNsyreVhwlDHlq9QgN7S
OSpg5NfRa90Y607pYCgeWwSdTJSCDFSwDHqOu2kZ6dxqVmZHN2o4osxs6CjqCyJ36IGdl5CV5342
Fu8xL+3wleUDRUDvjOOlHQuA0sj5PXKlI1abTLFxvE9Z9I6aN9gqVCy7lbm4H0cQdzgwum46rV6L
AUC4OeI5fM0paS7Mac7zGpJ0M9aA6JZ23tuD4/5MwXX+cI1p3PNto5hYS89OOvK2GDD6S/OdWeNw
1K2V3tDZuu8GBcrNQzeHqo0/n7ioIjwOouSQZ3/vvA09Y+Nd1K/Fa1db/n7Oi16QywZ4rAb4Gdcl
9mniM/dWa7lHIns47gGmy5cetyeoZZ8ogBbQ/E2unXEtWl9/ZU5uM65axUuhO4HaUGf2w9ihoUAT
C415RrOUZE0l0BvW0k5QKbdR7NhV/tqTenM0zXp8sxdlHBfNiYQzPus/QaR9Z9Nyh5yD3M+Spdwi
7vEvBsGeVjkhL2of0yzrDkZmrttIrLQTVjfse5AQ2tUVBbQBEXFMzYfK74IzdhjY72VWyAtWEBsc
8GDyi1o2jOaBFsLstbshVcKIOcG+s7FjEi0s5+p4Wr4OyArfRGYyMYJ5ugJrYwqXBEZhbK2KIVY4
NoEVKzR2txlxHLO1fLJ3LYbvvbRnbnaX+qqVHoXtWuWbiZnwG01dep78SZxpMCXhr6p7mSPDOqGa
t8EMuo73xNRMnJzOWZKpcvVZRgMNjXLv/Vzekoc4NDwVDiPJHD/bC1aMjJrfKMZXFvj+hxQG+2b+
Tu+If9qDmnXS1MuIBJyJL4EhuWFcxYy8EkRdA1x/bsvPWi7tNo96ibiXzVPsugVb4skK+xiFeeVt
ZTHa6I6Ib3wfx96/0WJY7XWxPdvZQFNdq+3apXrXzJw6N5dci1todmMQEyxQaV50IX8Mwiu/GFex
offbPD8X3aDeAbaGT2Od3bUjXfu1ll37t7GHbkcpMr7NDWaduo7cH9MwFqB2KlG/IJRBkugAW+8z
iwGsVRJs1dpZfRvqcXxIXWEcB48U2bpwc+DcvXPpx4FcPxMXT4UW5c5N5slSuPCKsLTbfY3MJEfw
5yGOy2ByMxYbqlgVd0VPC0Y+XIS7pT9sSKAcya/hVDpX1DxvPB/fQ+tTGDBd2qdlpJ4NFanXdZgY
viB57J4ajpp8Y60Oj0Ld5O1TGLFtMBlYbkAR8AsLmDPM/ttvlgc9uWqIT1mVWMvWGA3enQHRAfpU
OTdgIhnWp8H4JEemXxa46FeVdyY5IJF9YhsIrVWFpOAGQyve8moMdhx2cu9GIUxx1IyE1qks++3N
IWBou+B6sCYouj5TI4Hc5ovfFVhX1ak/AbqCjUKT9+hHen1QZmDvLEINNsHij9d2Nmme3GBA8WPW
HrVaLyimZvmYosp/LM31NSqiV4kM47kJumbrGb7SMR8VCLvmpdplwlvfcNr6Pk0FHDgioUhlTtLZ
De8GyNA4koVYHYzBShH2hd2z5PJLhAzIxgmz9ieo6gGVrj2jWwP8aZYpKnH6mkvRuutbZuNNU4Hf
/QQVbn9imbuLdNld1KUg2ikdQNCj71ciT3cdI5WL7bI6i83eqSdko+yUxqmZzpabNje8Wkipxuyw
OqE+2ZLPCv56lDA6hv7IIFo/+m3oKrJQmAAmzPEAueaybC4pHdbq6xrIBfiX0m26c2MGHZgycMVb
rrHuy2j9CckE0suSFnVPa0V1Za/nxQrFxnSylvEfCq96qcN4auycpQhhVk0i9VIcHO6inb/Cd4wp
VsQ78XvWHz9gkGgLFnQAz5cd7e18lStso3JJZayaoT2hgTvXQSl5TPwPx5XB4W4I3S2VlT4Wc99R
+RZuuu8dw1BJ4JnNwziwdbCF8VAXvf+V+eavKgStGwnmXjL12FiYau81jPFouVit42y98sJ9oJ0d
AN9gpiMTQrNy8vmxGXkvzINWiq6wc1Cg9eF7RrL0BgFTkGiFGGYaj44pJOSO9jrX1oaxv/E8DdI5
Y0RoY9pf8F+EOce4JQhD6JYP+KkWQOA7ujzkrx2wK91UIKThixNEImf/RdvZsXMcZpWRs9KJrolA
/GkHzVuWyjcSccNj6S7mkSLjtDj6p4Fzjs9eK6wpZXiry+5hLlvk+pSFwvyZtu057FH22fWRfMvn
UrdP5Syva7k2fBVOfSBS4CkbZfBuOWud5O2UJllo6NiQ/rGk8rxnW2rzg7JTxsR5M+5Rz7Pfk2fi
GeZOGvqVZoO2voayNlNR14HffK2Mm08r9hdSoXw5zXFJKfi70KShslOOgsTQhdgPrgdxR1D4djtm
YctJG4RKFfPQfcwcffs19+7G9RA/VFGpJCOPnTSx9j5q6uZnxSvdJNWI8JANKObIjnAmXIILfqol
BLTQlGl5IViqZbgxN0cF+m8LLKn5yW6bnroe5K53PHY/yKDJC3EfTHrLvaqX7hDRt6E6c+y/Zaf5
S5giDYAIGeN+dgxOySGvn9BluA+0pAx7ZbS0e8tP1wfSc6q9DhqCD9bpg5SoNR7YwJM0rxjl05kf
bZ2n72bvWzsE3SwMlevSNFQmY5fYHnnFyEmed9bQcknBR+xA709iPpg4rWPZy4oviXgLd26sfRn+
M48+Ig3Sv69lEysDwANvWMm3kChHbDVrdV6cYbnQLSLcXpiKtrTKdWzk8/gZsTb8rgQJpgl8ffUf
7J3ZbuVIlmX/pd+ZoNHMOLzeUdLV1eyaXgiX5M55nvn1vegRVSVXqFyI10ajgAQqMyMp8pJmds7Z
e+1nc9LFTerLkVGR6NZyzqYDrWDkl1oX+jQj90XzWYT50QQCXBHy1JyzVQ/f4AzW5w26m++20TX0
+DhleAgy2+atKsHmjHhvHkhabghadRBZkaWjTz1mzPvcVJi8GyQYAe4HwL9oMIOIhaKjQulBFSPH
iNIUuB2nDhos0yBu6b3137q8j2cK68yW20Z5+Tl8LYO4jHa0/LMqkJirDFg2QPlmsVD7mcHepm4f
n7mYtY6OiwKcItg4NaakY6o0ihtGhoTTFzkJaQWqZhQ5BtmFKsjOfDNaCP9StETA6JiqaiLnPiE/
7B547oQzn8A+vhg40/egvGCaFSzEfVXl12IUQq+G1qJEmD1x5MCoTmlc4+lHAGzxKAqTA1poTrW3
yxagN93bAlGQQjuQeqTP2C0BXWbp3KWpS4NKh0F8UVOXHiJdRTvfEMyhqG6jqVVssKa5t/3E+Qn2
PrqaU411j8IDp1LHB7jucdfwPtopzDgyEZKgrS5jwtYfGLr1u8hA+2knkbVmx+b+mCcy9ef2okH1
1z2ACfBPQQVC0Rmmu1xDs7Z9PyBueICv7bntbra1f4FNozzxw+vQKp5lHj3oyqYr4YawibTZ32aC
cC9iNcWjmgvrKrUS0Gx50j83BC7t2yQ2zsu8QQALVd9el6WXXs1tGN1OoJive3d+sSK6dlvafdhh
5kSb2N7ElGIVj2KmXYadFzd4P/ybPE/sq0qBM3eIC3bWgXS81yHSCJenomfsrQRDBtYwozKNn4Lf
cG3iybrPqEKJ9lXyFIsQ5KYgkwRbyDlkKirso9cUIcoDrz8ru4zSpazFS2n4KO97vJkmMwPiwPr8
Atume8qoMNgFTv4S+uVt6puk85XUi3RXuUa1vEudKLj/jrSnsiG0WdWLjFJ4PxsEqXexFVrrzo1+
4H9oDoaTplsq8OlI/GF8SdfYvWNibt6EbtddT0x1joQX0/70QW6PHZOxVWgm3q00HPgVnRN73ynw
KZ8qqt+V12b29YilblrNc12vLSumsHTcKT8JiYPb6snVP3j9EXoA7rlvCA7B7UgwZzIZ3o569MSL
o/mk05lQhEnazg5IBJg/Umgx3GMcws7DOEi3IP3BfGfhRe61PvFfnX1t9ssMk8Ju3mOectZRImPA
OJXG9iA6i+ZfKogNp4klrrLcLa4AZ3UXw5QWx3gI5bDuPWb7MK/EKTU+E4YhoVmVIvDNzCh86Aw9
4UHCGs6oYzAAOabZN4KxxQPdOFpnGGrOA0pKIrVL/IIDqiD01eWaYadzHsm0vYwHo9+VS0K22+ru
1a9UuSGxhdxhK8nPSb7zT1MvZSJp4fJvPae96fScX8gpjjZV26L0y3IMpEnD9inR8RHywkEO9D0h
Y5V3LUO4bREctZuiTCbysTHwDaVb3TvDtkKSAEyyvQIEj/8dkYJZlua6RNK0LTpHwV2yAZSBMuOR
cTzxD/lMl6WbzLFbtdKJDqnq04Pdt8TJyShGwbCUzEG7OErUeFZXDVZTXaOMwTNfoHA6EMFeXwoH
/yaVbfJtnmV7OekhJhvRzJ4EVd4+KObq0W9C98GODPtNZfVynigUmu54XLujxg6KW/ZbXRbfBjj8
xLLnl+7UVGdm1jsXRFsYPONKHS3Vjrsu6qrD1BTGnpH8gofqiyt6/tyrkCN8QNpG5il9Zf/eic1x
nyRmGW44hRlY/lTzPc57a2Z+7/lvYRA6J0JCEVmREw800EniW7MPGFmiPxyOTDGGE68VGdErbj2c
WwGO33XBglGvIi+SbyCCuw0t/qPXA8rZ1CpwUD7QqymtZW5uJJM+63oOlwAKmLYMuoSGzJjrTgjE
AsrIt71R+y9JNi4LqhmNbwiV86uO8t1Fm23CboMPRHbpBCTVzX/AVTHW4TzdgeZB0SL6M64jDwn9
ta0fthYqEruonhs0K3sfmSeNT/g9NwDf1oiZ7a1gXHwcc6zbgP8K/aYjUgZpbsTzBT21+KJH7LW1
XVltZUWgUeqQexFw6GFCrtSYs+Zj2mb4K2A/GtpovgA5fCAkLQpRuuwmLgSFSd+1rA+MnjYzx4jl
KDrBhUZ0uFHnBUmCFgsMTCYMbPw72NXbkcgPxzp3XaJ+VsTWueYXsKDFS/8/7n7+DlfjXTeliSYR
p7/5gekXRYj3C3Ow9zoc5ToBG7SNZBP/Zen/V1ru/zehDwq01f8OfVh/z37URfGbVHv5J/5Sagv7
Pwt0VLjooR1iFhbIy1/cBxeAg8tY1AZkCbwKTOp/K7WF/A+wUglF5W+YPP9zfyu1xX8gz5AdZArh
gZM3QTX8C+7D79wd2BEI3TQFAQZW0wMatPzn7zTMRUKxLst002MgObFJRzpUEpVZTKLY7t0z+QT4
8DvM6b+uxIV4GlCW1AeEQiugPfh5uklzF09RWJHuyiQrSnaZY77YnsmB9s8X/F2e/dcFbWh0tsPH
A/Zn+c/f3drc+STJo1HD3QnptR0Rg8ftCDzGpcmHXKemo9VbCqlW7Rn3f772Z4/VRhXrKCA4PN4P
j9UfBFNzOyLcLjJTNEVwJPdKNC255UWCufzfXw1qEi+QsqTG0vP7nVJDtTmoGqS0hKI9EO+82LcH
t8TxXXZVf/Xnq332XF3X5NaYJ2uWt9+vFokpROFc0I2Ps72yZmPTJs4jMc361MdDs3bLGGCuxb/8
+brLC/I/i9iv31PxYyqtbRv7gvywiPW2JlWKFktvM8KfKzxuCX642JavGJYbcoURzf37KwKlYt1m
LGXZ+sNztXIXkT7UBUQOg71yW1ehVbH7gyYU8FaYmKSsYOi+gOPj3vh4o+ATTeFIS/Kv6L0+vDyO
1PCgEmvXt+SIoRmvOZzxyw8pEaJKvg0OUtKwMHzvxPEtXe1EG9qnYCbNO2M0g2FNC78i1E3b081k
WKm5yYUrf4h27r/pWDLHKaO656Q2JaZFB6MrziXmQazaostfBtQjcI4KS10ZlMQjCSuNyL6pNJHU
NflAS7ZhVI2O2q006JXR753N1OXTpRri/gbMUovY3I0RivJGAADEzetz2inLM8MqyPlN4tQXCLUc
ySFXzbj9x7rxLZoCTmetjahA1t9XoN8ObhBxat2N9dSiC2m1RrnjZF7CbB7eZNzvp1LZjIZlZpKj
NsZYQ+KO5tzK6YfsrU3r8TGujcjeRyJKbvSsGvu690ryo1SNHKwM7URtwmHmEFkBWtqkHL3IOwyx
8yFhjp1hH3Vej5adhGH6XkaVxDuDM8Rzj30FjjXcHokeqJRPAA/iYhf6RqqXCV7yHNhEcaxqsD3W
hqGu+DaUQuV7r2lsUjQpgxOIKTMAl8bqKfZnvDAXehotyCmNq05JkG1/EAnUot7ERf+G0Geiw+eT
cb21QAmd2TomPjVedHz3Mgyo6bsxSPJTWuAlem2ywacn8ovJzhqmXotH4CQNcwom+k52oZOApnPN
PAUTMHmueXifEKpKBCt7hQ9htC0DbKlZYhqHqYrpFa9DsIqZv0p6pDawHoPB2WHaD8OLnpk8sHcj
71BYXORjq6rLBKA2JAbECPEuJKBQbwgxn821KOg/sQ7mneltJir95MbUURSeZeYwqWMY9kuDCFQv
hWGkE4MuVmWi8z4XWakBn2U8jxzAC0I0eqyZ7RbRxp3oHzxZRNdP565DWtn5UKHq2rdx31dvVbHM
H0GoJWZAY4pDMEdht+Z3uaBPHAWvZmcU4la5o0/UbRrRb6ckNeAS6Azg4eNsEpKE1sqsq42la+U/
8YHVVKzQOfDpO21NRlhbOD8BJdFtjdsEovkk5oHv0XOp38yWc/M6QLh9ByZiMTYEsgHBEQUtIQC2
mh7D3hvuEDTreN2UZHivHdq/7ooMPuM2cIfhkYS06qZT7NJrMQPhob/WEybnpgm5sk5tP8mg8ffZ
LHSyNhHUAugzYkXLPvNo4pVNZ5ImPXLMBd5otASmFHZ4HrhjwecXTwISpJi/0fucXg36M98JNEqf
0McNrxX+GaJj+ZvaLUG96VWQh+ZL3bjeWzKB5Rgsn+xwgH0dfWsYhg7+nslnppXZxrWNfFQyXtDy
NXCgh6Irz9UtZho61Wbo8TwzdI93kWjJR0vJqsTH2yTJT/IGaXPin9RQxNMZ3b02UBkrCoTsuYpQ
xUja28CYMM6rPH4S3RKhZgKffJMVwrkVGhXMuGg8uo0XKirhJM/0E43rghSrLgkRJevYN7ALmeU9
sw0xrRlta/gBDTGWmwE6y30SFBHKeZEa1Qb1HyydMGdesAqQLNRQ+HwSEQxZgvl2LdoWazLdRLOd
fFmcDV6O6N4VIrozNOJzoqHDuVvXUa8fS5cM5pUXMssmOw7tLGQQz7lhYoVKZhGA8L4rlT0TBQaq
wkxElJEKWATUWE5otFstZwbDTAOy4uDHU5UdXQ9SDxkL4eJ1FcFE/nCGCGFpj940SZfgbOW2ThFP
lOFlRFw3vKNaGX68cVhrUCAFmTVdlXVXR6cSHXB9NmadRXKIGp0BO2/GzBnHPOlmI1+bvylIOkvA
b1m05C1m/0fZJr5/VzO6IlojFzhWkjiX/a2dGaQlZ/GMdiOq2ZBW2YDJH13JUE9rgyZYuo1Crdrt
kBpugyrcVGHwwysZxX8LSicIzhmauv6JwqAGscczIAoRGzzjYC7HNHwTqunr87qil0KMqKvQLlRV
6W1GOQ3VFdOwUh1Yc52ID7EoXTZqBoEnYxLiJ15RsDf2egzLsdpOuvPrN/DexN1MqswoypkrzI9N
R47xqoVwNbGhKB21N0nsd9Yl6iQmjKmFpP6lHsmYJKiN4FvkbnJyzpmRk/AIMUdWwYudWz2RILgl
sT40HV2E037oAfF2fYOYuoyG6LZwTYjuJWsfRvDe+hZ0UfMzXOjDwxBF8BDgHDFVN4w3ZorNiXCz
sccVzRxkj2xTkSG4wBBXVqY7XBg50OW1ZXOpXaI1ExcPQSjRAAx7VuSo8tPigWeb7eG1NPvWL4qa
sJ9Gv7YkJBBO4lQObwgyq7Uh25AQojrAqmHnUKmMoXZfmykvWIGipnoZQnZzQrih2zDFEEF2wsi9
xa8/5v4i1/V7JNCB73bENfrjo7TlyPjTNhYEfOcuv/gwp6eIy8vmcppT5vSJA90JnQQh4rTw6+7c
64pmPjLBEeJWjqFL320Rg7glHEQ8G4RCromz6K0tOgsINkhAhuK2pwnqLg4xD/FSNNK2IFqRGQQt
3z47FrloFuScbrOHqA5m+5Hlu8NWxxwhWonSR/82YMVEqeHqR0Sb3nfd2sZFgICSn7K1xYUk1/4R
QSERCZpeOCL+Wub2FlZNIXctVDtQ9faIWJpQdxK6ct+IkK6xNQGOM9owozEisDIp1nm6EXxAw2pO
p+WxGu7IKNOuIGAy5wiesTxCeqIWS1d9z/kHK1xoPFulbR2bVMSIWkhYHNnVlwGbxCv+puasOS+S
MLNIk+sgZCUqdIydrdsxWxtZ4NYPg9G1xq6JGmm/jO7k5XuHOPf0xEebaexJlsf9YthNxSrqJuMy
YUGDi2o8BicSJhOUCQPTKR1Ff6r0oeJLKu4ibKodud3oIQ90fVhoVobBtrkJMerTmAs5TKwDFfBl
gOGkMEIiRDNqIxhaPipWKx8Lfhtjy0pAeXI2cPJmOzSpH3JWawALLBhEWoth+UI4LOYVBNQTZ1Jv
Os5T79bb2mcz4qyTJUtXZSJxMmuTBQsx0vtAIN8tuZBli47zbbCjZfKNIA91i+PIABiaLPp6b9kj
HyUt0yh+yDxJ5CqOPkT/rx5piOk25RW7t7VTvBhQQLkdQocZe6MeS9aSOv47kpNpPsub1ok25Bhb
P3scfhc4a8enpsqzGwZ4nhxuogydxcYyvMxbN3lE9dQOEDoSHagDfXUmfQDJ/AvpmfKJLpz5vVYW
oWAy6KbnqKwQS7t9ED0jkcdtVXLYgc1kyvICBrP7E0Fheo0upeR8WdT1U2VNsVojkCkCEMKo/845
FYyXYY02HlScxrU4AUxK4BWP7RP62ZQFFn3BtGU9SNp9jyyPrB6vUganiMb6zuR6fgDcauVrY3Ki
N7eKIbuIvLL4CU09HBFJNQ7ciMr93iFNufVQ0WroUY2JTwqIFxorf76KspyuO+g782Q2CzoBkce0
jlB0YbyEgybqu1wgd+NgIho2KO5RfkxJ+r1rOu9KDZbGaSPBL1TGns08PJVN4jYbS1CkcOaqYrkS
UU2bO2c2vvU4Mjpbm/ICQZ9dNcHSRcyufJRljPj9Rj4WbTY8lFOVP6jUTy44kgF05CQaHP06rp8m
B6/bTkYiOUfpnt7ZKLKyVTV0KEE8SxmksqieaaImPfZFzhict54ozecOXhS0DxG5h8iILCony7cf
REw2SDMw0WiDhDmn45j0yL2AHPMVIFrrAKpJhzTcBYgh9ObyrvQR/66Qt+r8EIcjDW4biJiLidbr
yAcDXKn2fj5N1zjMUUcpxdaYWYrueCetlozyIEU9qzg73bVDRx3gcaK+ML0py3eisCnjcvr855bt
5gXfNeOYza9C+v93Bv8Pxv93PYV/cBz2XZT/+P4eB/vrH/irM0gmpC2JhPQITNA2KRMurZS/WoOG
0P8xaT1ID8CARcOW1sN/ZV8QmOHwX6cxSMMOdDR9kr9bg0sqBrkXNAVhXNOxcOS/aQ3+wqv/T8NF
0+Dhf8heQpP42yRpl/Qp3jXQ4hY6MCSHo1EPNaCAPmes5Lr9j7idS5uFMlNXWjRWsUlqFPLbJnMW
fVwexy8ajd10ygIMR/bd4/uki/h78+mvv0lIW1kLEN2xP+YzZFTiJr4jlv2pvM1SQ2OJIpd3Yys/
efZYRL55Q+o9asJ/vwqR+r2B+felPSF5Fkuj9GNPD+qAQa8jPuZlbOAByPX5kPlsdFZkXoGICV/+
fKefXc6iAQTbw8I8KT/QJWQ2SuDj8dFVaeyswrDOXuMqyp99FwlY72TO25+v93vL8q/be3+9D80u
GRt23XE9YTHcdRkynbJUmntUFeH2z1f6fRrx95XoyGrXVDSff01N3r1XYcRcDO3hEVNde4wJejyN
w6m//PNFPntR6E96LrATVzsfL2I0sdfZTXSEigkBoY/Fz7pCTjrFTXqK9QvIf2WD9Ext64u7ozP/
rk35990tLHvNVUlo+PAcGbSasN3CI3o2FwVHruROJkNw487avcnHrj+MqUfePC6fG3TBlbP6841/
+nQ9sbyiCu3/x5mT5+DFgyp5DJLC3JZUD/tgAKz454t88nIKRSeW/Fmu4tofeuuJdluMROExciP9
2jHn39MOjYldT8KjVdbtF61f8Tt/+ddDZWJAP5SGMxf9GG1ijW6iLR0c47EuDvVYGo9FZEVXhSn9
awi/4xN7WbOfbGgbZoeveufw2ThrE2Hmv+q1//pL+ByX/+OzBMn94eft855VE8JJ26Vi3RLDvkGc
jCXUK/ovnvEnHyS0cIcYYWmC0vlIge9qg9YF+uQeNNijHKP4tPZmezeQ/Hvy51/z18fwYaUnDlCb
lpCwf7xfOJ93X2RWsZI5scSGGIm7lkf5TGa2+0KxP3dnyG7teweKX7nG+598942Oo9kEie35z3/G
J58s3CHuVnFgYef78GhHHem8tMU5X49TUBOV6rmck3Kb0Wk/TlSY93BzIPymqvliPvrJ66yYjRIp
R+Azu+ryU7y/f5CSqA/lOb4UlzQArwUvEzqbGGrxzhd5cPrnG/3seSsa/Etyi8uBYNn331+v81TI
nmud08ol+yyrE7R7HXwuEuEqp3ukRzCe15RUDxGz6RPDz+VDHbfdFyvFZ8/7/V+xrCTv7po1Hlly
aZ2DeIG66E9h9bOZItIYNSUyuG4a7IVX7lsS3L544T5ZoxRpx9qmMGLxsD6Mcuw8CaNhFudUpfNZ
0hL5LvrAir64v08+IEojISgOHfbRj+HG7VDjgCnFueGbLSCmHkFVmJnrBgX3F8lLv8akHz4gJP6W
xGJp0Sz0lk3h3aN0ArBsuhfnMRGr9ba0p+bWYcq+U20kvRW7THCczAaTvAWiN1cNhUSM0opeqa7u
nKEA2a0qeTGmAyodOs3uV/kqn62gwLisJViCwbL5cWrn5ijKlB4JrK2n86FulqINNZkVoQqYgnC8
CQFh0xaY/dOy8zpQlmO1zPPKr9795Sv+/VEJcxnLIkbgECXEh3ffC1uDss0+ANVMLv00QkMc4Y2z
e5vAVJ0OaMuxbUc2aA5fjOm1m6rwxJEqPynZLP+uTP7XIPVPPkVh0o5lTKuY0/7Csr3/5eTYDQXy
iQOVbrrz0T8e4Rx4t1EGAIS2a3BTO0534gEp2swCrm/U6f7+i+Xgn7sbGDdp4c6xbaZ+HNt/e3vi
sCJ3Bsq0QTLHEcK7gzLH9y+g3hubGnjojReN0UmeON6ZjPKaYGOZX9nFUH2x43zyGv96EkDgeBj6
r8nku9c47kbZi47Mh6yJ33xM65tA02/Iyo3M+rqHAe81p0FbVyeyMqOfnqj7R7dkliZCOZ/C0rVX
BJzVFy7znK8+seUhfHhvLDaopVKyODZ+/MREZGWLvOKgoaEZa68LNTKvSZ1a3dgdq+w7uDXyNfFq
bdTY+1vwj9aGk3x38IsWuEYh+4lC7b9VHp/UIp8USFioJZIvNk3toDP4/XcLUG8hiTIPEgmXv1A9
y6sZsDmNJs4eTDzTm8kDkoT8aUEGMD51C+8UPs50HdZBKL84mfzz4Ln8NZrCkB+R4+cHgUVKjqkZ
a3lw04HoCce36SiOyBE7QtK2c9GWd5O/+G1VmV8AS5u/eHk+vbzWS/T2sgr+ykt+9+50rcZbMliH
oA/UbmLEwxSEjIbN4I0NSOthMcAEuLhE85SgvvpiR/m1bPzj9eDCyGwEQUIft1QsJJ2ZOuIQ5011
AqWA+IWgcHZQWMzrtPbEsxjd+oeXhQQeoUzzT0egvU4MHcPi+WyyzGv/dQVCp5mHgXZAcmz9eKhK
cyjQjO4PUVHM380ag541T0GxslGdNWvZQndAoJdnyG5gofz51fznBqsFh2UWEx6FYAv8/c1E0K4S
6cUH0UzAxfwSSjTa4pc/X0R8ehUluQCpXY738djETARn6hweZmcqLiabpL2auQ/ckR56R+uoXco7
sWfeH238hESOTKNpB5AjR2jbcn4qWgVVLHer4Isa7J8nG24fih+aJs3u731YUAE/pXbNH7YIrE5G
cO4XmfLQh+MnWbu5M64mgpBgy/hfrOS/S1SW4gDbLedXvEkmeT5LkM/7zSRppRvmmXHm2midN2Ph
1uAFhx7kY9gVZbRJYSPywgHe/arq+1XW/f7+U+suRx3O8GytH28ZmYCr5jE81I5Gz1EZJhO3qF0T
1XLfFMygmVyQnjuP4Lor+zCAPN9pwPbovWPw8EadXNUV0Q2INdpbhyG+J/L5mqFyfcwqNBB4+l9r
s7vrhlieTXhJtnkJtqauG2Nr8/9+cUr454HcMdmR2Q45J3ByW968d4sJQ6+UNdU5A7bP95HWtbuZ
GSjvAbWD8JPWHFz/+V3+56u8XNDllaEAQZT34ZfjdcmsWdlno+MF26Bzq12yWJH+fJFP7oqvkmBl
jZCWCufDRcwoLmdSKs8yA9cW8ygUFVUONXsSAnrhgMfz9s8X/OcJ2OHE50mbD3RZlD/UNXky1Bw6
6rN2qmA3NWO/TUNh75hMW1/cGiIgfpL3LyA9Ks6+tAv53bjBRcz4/ier8hSRfWpvrTlRLRHL2sIG
iXLqwYRjk69dJuDlyvaz+cEqWblWOJJra+sMss9P7ca3j9YgOPyiwpUn5pDM1kmDoBzm1ViFHX7H
Kb4UQxNlmzh37X0Kws4/zZqpeMNWlEHcN5vqdiKJZV6rroQi1RBJcD/UaQIjufVem6phKuSIsPwu
6KC3YMHsdtgqN9TDdvDd9LXG+YojwQ/BVyHtiS9Kfi6CGsO28XYWw4MEC1+mt56aDVTTTZq+toE1
n2eiGppN7sqaWTfIDJ8dlzxLtHdpcuVAskxWdim7Vz7++iez5fGQFE4PhawYElxkaZf+xEQ7wvKU
k/2jcOL4hjKVcPd8tK5lNKTID8oaD15gCfGStwIQ3ELoBohAYfE9LmzyPXvD9J8VRP8Rol6aYu8d
zPhAQm6CTxdNEVMGZdzRBFiwJ8RNEDYV5c14mGMFv5oRE4LtxoL6CqTM6wiX8GMeHiDTVVsS9Rl3
HkCHuDJ+1FRB31rM6v4qHBGdr2D9iX7rEJIp9sRaxPYuDesHq8OTtPFEO1S7GJ8MaDDlh2Qby9hj
ft3GTsScuo6AWXa+/ilDiKVmn9qPdZ60cNLZKF2cjzn/CDNgT63NaJrAJbSAwxBsy+FQGGqONh3d
XoaKZoqgDUAFMQmGXXaUUDnwOGzXjIsbzMCEP0h3OGmaTC5QhzA0NoSjZoxsQIFeZnWPq8VmbFlt
EgY1V3hIjXBfx/1w1sZo5UBQ4Qlbk5uMfCspa/6eymxgEfh2oCH+e5HAHu4Bf99iocz3oQHOX8ck
pq+xjfJWNTJibO9Bh7rnMzCK1WjqKcYDVDftVtbIF5jjZU+cqqwSHHLlv3QghvhJ4HzAAo6m5LSz
nPqeRRH2YQAy7Q5PRfgYNtVYb5NmlG92zj67giOnbupUWs7Gb4uo22TzNE48Q3NeOlW5Tng7J307
mMp4ckPJ5RHFVPEaS+1wwFSV6n0fUTiv6ravkpOgr73oLEJEgX8miekTGIx055XfwutDd5NMxBYg
B0AnlBLHgtdI7AkUga1SOjNJFmkdRN4GwwSuDYGkQ68aXp7uoOKowEgBCgaMhwX8iMD1EYXhVGO3
Wvs10RlsYDja1qXj2kR/ZFnXbaqphW+alAVguTzAG2xjpQQAoZyQgSizOX4omZo7D6TDuRrMed+b
xAsh2Ynje17kzgb/g+W85DAYrqNF34IfIFTnMvWGCgwhyQQLtEeSEjAR9Ogz4He3M0w8wCtjjpKi
TOZqXfAj99vINf0XAHNxuZWJ6SYbiImF3gxVZsC9L8r2yUcH2V46hA/d6NGy0nXlR327kjxIpujS
9e9zsIjDukqKSq3aAVjbJlURCw35ulWyqSvS4ja4XIGbRaVrZps26ruEU5YJ879vbCfbslV6ryWJ
R2qbzr7rbL3SIdE4mUoDcGlVDCRcpSK/MGYUcSvll+4LzhPouBNN8Vf82hbyu8q9k7EicpMgwtok
Picxsr0gjZzJemX3UB5h7SM16crm1rahRREgQ2tg1Qo3lvTKclZoOPs5B9pyOWBHkdV9i7oESRoY
qzym2w1QZtWJfLogS3n+Jt2GZSfoLVQjcQGj0+sG46cD4pgwEsWEfmXr0bhGOEJhZUOx1WtiP0B3
JlbTg3QxsBBWZVFc27KpGaGO3vBgin54Ip3DOvKkUJzZoRt/4wfobwLfMW+tKDWAAmR5P62zIDeL
bZGhUNy6uEXBN4E/9qBJwIjcoSZ0bj2qWWc1F0wR1o2MrXNb6hkiI0cvIgCIaFrJnjHqKtECNZhb
lwT3wOyrbKQaULehbbKnrIfBl28EyaKUivNYryfusDzReMNukfKWD/RbrJfeLMZXbLKdTUyAAUiW
0vVKxbV3b9hquCBJw2XGn+WGvYUNB4gJeR94lzlF3LDBYOgnO0J8zGsT6Vy6It6FX8YjqwBmVamo
wyAiiHnFgdy4KlyrZetr0+Ek8mT8gIde/KAV61+ljNEgKJujfQN+0ifKAzM/czXO2OcpkU6U1TBl
nD3HenTl+DLZJW2XkOTNbJrVz8HkdHjCqgv9dbAEdLeSmOluA2SGECpUtw7y9K5OCI/Renj0hsbW
2z7qnfTUpAcEANxL+g3fVdeeTlrY9WFyQ+OORGu9NSpwwPuUOB0Q4rMX4/cC6PYtET3AkbDy7Uvg
P2m67rISEm88mi3AcpJ1O7huGZEgqpvEOYcWGvaxMZYIfCaDVRs9ca1XLXL5ZKXGofgBCUVCai3Y
cdcTdtlu7dTa60/LMcnxb3OQECx4l9HAUOWHtvvuRLDX4IxGO9adjS2QlHUYyaJaK/AHl7UqAKkB
BGBJl0kpn5WRJRW8yHwu1lVOYg1iObt/wjUdnQ5Wk6NUkjLP12MvjJs8zUgmniwreXOZk03I1Uba
cnTDHGK6lah9hvZZd0PJPUMXbWVqrEv8h6+N3Y8DDAkkHsdhYuZ/GqTewipNG1jaNudSFrRUv+If
h7E22yU20BqAXp93ybXKHOOlkIAWaKXkitQ9o0Tv2nYeDFGhUpAJtIkrFhwvvpXwIS4yVnmmWZzX
2RQ6/I1E6hIuuZqr1DwzqUZm6k9nMB7wZ43J3oTb2536Q4miGnK1j8wSaqY6CtYfzoQTBcWVUqI3
0UoRugLfwfPDYTPyRiGNgjSO5Kxs0a0jzIV4Mi5wiFXY0TxHZzd39zYRmOGqr6KSHhrjqG1q6/qx
qUTsg7KCgLirncV+bYKtw1NIOD32uTFbjWNkvakOuBdG4toFu4XpcqV0jWTcd3C3JRiky1U9Zaa7
kjlPcO27nKMxmw1s5+68GHB74tg4ELlSP4ZGFJ5Pge3eznMw3U70Xu+kCJU+NYg2YxflhSe4h5zD
aOu2Y68x9PflgQibGpG7pOEP+mP6oeuhLTHTSn03NuF4h5xPIp7CawZRwfIdpIlm6V+GzG0GAsC6
1r+pNBmlLEsaUQmeBrKABjk38CEbl1SAHOOr2C0HazieYQV9LwYbhISs7q8xMofPGQioTevN6uha
IMJKQbLLnrM8a8owNC7tI6xuF5D3+nnnVx6U7IR/59lCSThuwtF0x23M8nvUXd/fzYAoqtPYRP94
UqHOuoZ45+xZZKKcYMtSzVtyVWkB+FYIF1EVyv/hh2Z2U6YL01rlFSbOwE2GDVpB9kngGQpMJ8mb
9lohgJ1XseGU3m7OWiPcqXQQYmuZSTJzxO28n6KpSnc9oonF3l70/HyTl7XiiKrLCnalpwJ7nSNZ
RMvQzXmymmZf3+Zpn34rCf5qdglbPjZxo2mfCG8ygKc0TpUdXCShQLjaCB9C93/ZO5PluJE0W79K
W+8hAxzzohcdgRg5U6RIagPjIGKeHA44gKe/H5RZ90o13LTa1zJTEoOBQDj+4ZzvjLP7gYM6f1XZ
qh7zAAqNkWcF/RuFbmhuw14n9V7hR8fV0Np8JuUcNGiTleM/N0bGOMDwlurB7EiB3DQjtfqOpOa5
2JlenDwhEbWuWBwv36dgKr45qrbPRLykctsKPd+HlQQYiftgOHhT4QPKbJeO8mce54PHwDQ+2mP/
MDZ5eLANiduZQFPRHGwUnrua0su+mrg4d7ihs/zYZm5wyfPWSUf6tJ7Kw22MUdjHfKzAhbPfaO7b
RY4PtZOslmmPqMkIdIB6Q+o/vsygNO8rbipSYkOVo8Sehoa0nq5W3pHjFX1eP1tmsSWjmpyvtCIf
KmTOvG6e0DpxbjvThwSYBD7Z6aerJeHN7Nq+H1G4jwjVIHeKj2lOCu7oyW73bYfafBvaKv4K66sp
t7gaimt20eUnsRymjkJ/cZ7BCmDqMDIrF6SXNrV7zkCH6siAO6yP0i8Ci8aqw9YCQDSUuJe61ela
Th1jxJDErQgOrXS2xuBCtk1hE1w6pjNwR42xW+zjOsZ2tJRxFbmEWPxgmOVjRsHCpIA/GdOzJ/PB
ARJjxp+k6IqTa8+katScRy/rNuI6VfOcnfgU9I7zvU52qRDTt1Dy1e5Bkd4ESYmPoNLKITNzSWns
vIJAtrRcWxuxCH1v95nFxJX50h4gIkRiOxy9q6UgR2RLRdhjEO9m4M/FkLylskdKh1dMeMjjEXhs
eifhx4UWVIkAphRac5hwtxiNFuSlCV1ORNOjP5dCGsNezpaxhnGlmLGxzPgv5MiBcdBdfw+kwLol
aEKxAhAFSOjOi0NU1Bwd+7ZXELfGqQFw0npphfo+GYxn9Eu4WtKOBfheYwz/LPzaeOgAeXBFBz9D
CIq9jp8EMHEtTa2g2IaA1CcIJyV4Fj+ngttVWpO8ZlRufXbxLqR76Q7U0WArZlTn1KprJehQfONz
cccr2bq53nnNtIRbhULxuwOxDihkhTyah43R3CQyAYKMtBzhdW7K9nrh5Ic0BsoK/sxkzC9K2p29
LdUUNHvd5MGDVCmsZVhLyePPAc5/hHP/HTD8+r/Lln/Uzb2+/e6nXf/6n35a54srQpOpFgIbnwUy
U7a/+Wl9vHprhrnHxhf3JXu2P0Vz4gtjMNRyzKdMVls2g7A/NXOG/SVk08XgNPADnodMs/8d0dzv
EzcUKg5jMGR7JLVjOuWn/T4Fc8rA7xDCAZPq8junaUg6zrx2N/XC/otQ8t9fCf/lusXlpndNhkm+
CNdh4y8jUtX6c1zNNluWNtv6hJICg10ESRCx3P1y6f/Jnuv32eifr8S0kqkoF4qv3O+vFGRpV02u
vSGYJI5E7ij2SvMU/f9f5J+8HXY3fGaBL9BDhn+/S3MD2QES2bhERBz5AiY3rC7UHq9wk/+VLiD4
h3fEZBmxB654rMiY9P9uEIuXKh0St9jZsaC1GhrVxVch4+9iBw4oaKPYzTld4Q14OBdHe7gInYBS
tcsWeyRPyVsDX0gAFVFbJ8w+AtAx5dbWcpJIxlWzfIXcb5JpMrM23ebk94nrJO2Lm0LbQh4UPcF7
Z8VMmtEpTrjnAE88hW48VxhHoENeG53mD0XSeZ9ZDUNy05u43/bI1N1P4uAMlE3kZ+d3YFV4YSsz
rA8HiFSyw2iOj8TQmoa5aMswOMc5SLXtIGypr02CTR4HBXNzZ5soa1YdMEMBKZX/7oe1TxC4iK18
M8HGDOn5/fkFoPbIlMnxcTnl8Vrdl2OO76lmYLlRvo2vInU7DcTa7H8wb67weprT/AaTZ3oCNFV9
VnCSrrqmwA9p2OlwTyYipk7mCTBADOaI7HL7zH0OaMbhW9WN8dYPnf8I+bd4jIFP0L86sQXjf7Do
/6qwyofngMhFYbJ1rtRzFejhZgkarnQdFO13xxf1vZAJY1OhdH7JsJ3nhnbIKt8wyVXP0i2Ltxp4
/hvfmuE1ZboAEmmBHAqLXLREyEPvf6Xm5xGzWHwyppFkAEcT6PpslOdC84M7/cJuyXIPVTDP/RYr
Z/ACZ8O+FnYf3kmZjDkX04bEIbqxeJpEwKPOLqabpcU4s10AquOGk6Lb1jwsv1mkcBsbixjctywM
1RMcOP2tK4yYwY83Z++uXfRfe2b85R72JnS4QjPVmyYPAn+xJNNlEE5eElnkuJMRBEb3h6l1/s4K
tMzpAtAqbsxRJncQP7ohGpyaDk26wQh0s86tcweOygaCkxmXpYDMA1W+bi3YnziEIs2j9U6Z4QCb
EatLHA0AaH2QnQkda7CQJXo3LTq5rStr/F5oP31L5JT494HMkueBaVEKvTulr+WRytRtNgZNaTGY
2uL/i2bZMWf0iKtXEtjdlFvtOqu3443OkEJZbQXgS7AmeC8aVTMr80DgUp+yFeD+Y1pOxoxRMN4y
R2fTKK8nRHNaqvuaVdxljH9DMJ5110DPAEjgJg+K+TtJt86I6xBRxmayXdh/bVzyLSt5xXJnEfH+
YaW9CWVdwkDa1IOhMQqDfn1kJLw8Fhz7YSRNL/0YaDrC1Trov1R2590JsCNw84C15OsvgwGvpqi8
M5lxi4s5dtN+owoLTVuJkZQ7rQUdErXQgnFqOfgU+97I3oPeq27nFsJ+RFXHfRP2iTFtM8J98IgR
CyW2treS9JZmGp8XgFNqo/n+vdMlz/fMqp6bMObTAvWvr3trmn8EY8adNGAa0ATnAB6MwiIOwGY2
9QBKBtsYfph8MKIunpxvkiPzOwZF8HTuYDMX5cCR1Sn04voV2heleO/ZlPNmMhMKmTR90hD+BN2K
8rjFyxG3s3SoXu35qqk6xdt0DH3Dv6sebSPnL1hmTsvNmTbhrUcI8blY3CpTOCHfDBu8R9GUxYwv
6zIkWBZrb3knFhfek2BZcZ/wBqCKkXRPse7RbUlW25ETJ52/7xmYxYx0m3za2+gJ221NqFtwGHuX
snHMBaZzLxu9C1Zm+sWqXUilFvwoiLiA5spt2yrBYcbk4dbFi+IcBbyGXZi1ZhA5oHKbjenK6qzK
0mxY4FiyjTAwsy/ppgKapM35TPZfNNod0a2BtHej5dd60wMNpILFMHUrRyrTTbzI7N3hbmV2KYaQ
IS+5LKy2YF/RzyV6oNUYwvSF8LUMEiBz6R+ZNbvOLsH4feuUjLWiJC8J8AxMslOIFSgb3oKDcafK
A885EqpH+p09NeSSZPZMdgzjsv49HmMCvVMTXX9kly2Hb28o6whOnLQeYnFYgLS+dJ5qhzE5cDSa
2TQzzB9DvE6oZ8sxGeb53tEOZqJeKYLwFdIp2EdjEd2pcOog3OIjSy9HmWKzg99+MQ9u+QA5NXwz
GE18J6aQABrH6JM+0lIlV24V9LD+zdY+hKwPYJEFGdU15nKmm5CVskd6fPNNN9l071gakCbGe7iC
Ta8IEqp/Gl6YZ7y3hbaeGKKwAVOa9dU2HtfVNv4kWWwHz+/eTM62XTkEdh0NIm7eal3qu0aadoQh
1LrlseBfQzAzNUBGsReG778Dmc7mDYTDUWy1pwYS/gId3MyYP7nPE8lDhpTomtkIjrUHJg0pPbkL
zkwi8/oonJjoEAsxghXRhyw8dn3Or42DCO9MxJKLSsj76W3Sq89JChVMW2Wl8qRWI1TH1QB0tKZU
bUabBAyfVoxcsYQREYAo92ay6qxBWoC3yoUpDWJ8dVwlo++/Zj9tWPEC9al1PEkUmwNBYWervDrx
7O0P2OfxcLGSXp64N4li+OnxWiaLB0j+0/tl//SBmTWBdVguc/Wy/HSK0a5yAkCQwEEWoxi70RVu
qstmdheeKT/9ZigDuheXm6/Y+6shbV6taelqUrMwVgOns0MWu+FqY/NGf5lOOAOJVxlyc9jw08zX
xa/sl3K1wfnCHvxDHKvyQhnrPsuQtnbIjAgYdZshbMGNDkLvMdE9s0mz9gegnLOjmK3JaWj3/ry6
vvIcTTN/UWD/VkuCDUDaDKqBn7MD4jQzLS6pUjyUdyPpX6m1SbQ53tWMq4o7q3PK8aLHX1zYJ/ba
zh02WWIWTLH20ohje0Y2blLOWw747m1kaAl1HxRhEEiLh/QC0CsqxjSbthpKFISx0QYQIFOOLe4b
uNU7pbPxNk8Es5kh6G0DMuTq+Jq0D80VeQweSlj88oFIyJHQMf5JAJS+VbdKsyLdBfhMj20NNXRH
wnLfb2Y3ZwAjB4cP3rGK6a02NB3/jBL3jO6UDDyiCFB7FJOeiz3JjSHJjrUS8xPbGXEneiTnpLUQ
A77pidUUtyzLKYz6buYBZi4iuGTf4QNJVF7uRTnjIOc69dtyjuapp7obJssrryts3q8Si4PYuDwc
S3artp9GeR6MHxL7OWVkSg+9cZStgCk6VW7xpF9/82FOAubDzDFwni5qPDtT038MywjJDpst+Pki
MSwQn5IsKSabkiGHDM2x3Rq9R7jcpDiIzQYyrC5LQ0aV9oHxGuxHursFpm1/xUg1DyE4x3aI9dIc
j+VYpUG6SY12BNs9oo3cWMgU3nxt9T6iBlk4uxgGZQ9Hwu1z+yZTpdgPoSGWE0bEgm8HPJGInbSq
z0ivJtBeYCIgl2Qx8QCcO2J0juyLVdxGPfYhtgt2wqKoobDwXq2UHoC0MzoRHs5mUntvfevbwElT
9LzjdkyK0LnqAoc1mhWX7bMV54m1Q1Scm99idqfta5axyLrFQNv5ty1cI55VbcKDmOLOK378Zy6h
5tPH//y3sGhv//Vg4uvw8fob6Ovn3/9jMmEHX5A/YgF2sPR55Cvzk/6YTAjry6qLRBWDFgehqMtY
4G+TCfFlnVkImAxM7cHF8Ud/jibCLw4HI6cXdlS+0TxN/63JxE+/3v9T6Kw8Icde/Q0Oyb6hh4H4
9z7eCTqiVZX33Mtl8B7Sbuz8YJvwkDTlZVBXif8jMbXM00jVC8/B7w7PUTEzogeLeZyxv5pbCexx
z/w+LNqoq6oA9HXpkFocHnoHIC6oRpvv8rU9dXMt9jHwO5KaUjcH4Foh7O2PRdURRMOiNK8jI6YA
yq+IuAeI0cNPENf4tT1+9GBkNZFXc2M2frHvPJIrDslE//OW4ENZj6xmxmi916xaCv9IxrmNOLkn
iWdTenbq7YykQ6NRTwuNWxbiRG8Ie0MxvTVzQZ+8H9y5TCRjyEkX9MsIG85r6hLVv4opJiKJYqWn
Kls/y7PRtS5T/ho/2xXYZHfYzzwErXYTs7Vg6Cr6CmUKaRAmbc2ETYYDyiLFL685MxdnQGbiN7h5
o5Y7BHJz0Coa4mTlliy40H9A5tNfmYQX7afdMNKM7AX8DF9fO6FqyUlu6669JGlI1nBdl0aKNVnh
ghEqR5DmNTnhUGi6oAXu4ExBcFI9Xc4n9PuaLVEmknC4MAkfKHYGree6UyyZcOP6bJ5iSzHZD6Qx
wo8ifWkzJSbzCFmW3S3gMGIwptAZvvKRucNj72fKvugMh8TVTV4PLA+qYADxWSws80Q3xRf5kADW
QAhASljBU4tfD+wBeIpVfyIPZV2LD1eREr1tofCUO05e0aIFTfHaq3Hm5KxMuoldavEXE1oKYirj
xg62PixRAqVBWg9n19PmU2COLOKcnFwKWEFWq+x9tlT+HXT4lPmUJi4TbrIHkWALaIiLWdMww75W
aCQ3VjfzLv2xXsInq6zwU7Pj8VtcjxTwrJgNQXBbnRBc1mzXRhOLTkl7sQGVWhI9krZiCG48pBuw
X0RgIGctKOo/2PWn+uB7NZO702i5MOgTXXT2s4n9vvHZShotaj92a+wBamRNdn4YCx2z3lSyIQ2z
XHSznZLWJgSW+NAbLPBdvJMMNyDB5kjxoyVrgC83jksmhyCGRm7nKmznQ8EukugC3OK3g+X2bDLX
0nTJAwJGkzCIV2Bzu1ZXs0cWisU+5ZZv7fSNO5fLqE10Rptszpka0fWpG0kKCxDcVPCHgKZkuGvG
GRVcONjtCxCDroe+KuIDYNjKoRGR6jvUH/OrHy/O98XU/re2k5Vk5E/sKhKgxjriZU305ZCmxEv0
rciCTc9kU0fp4E0O3xK6FkC5pUPPKZG/sRpS9hJ1yA2zs6/MgGgc7TUntvjApRVw8vugCuVz6YIq
JkMy1QRV+oBMt3VMOubGT9msdyDJiPw0Z+QOrenMzaVcCJbxtVsG36fUVBTWvWPH0w0b5UBtIf2s
aXNCVwwXCDmFu69Ivhn2HFczKX7sktTXxiKI4apOFLk1BXhqMA5JW7skUwkvd1igFE2V636L8dVf
nlQRGunPeImJgMhOxxNpOGJeICvJyQEBm+BsQSzYC4l4jXlkl5Hr1LrJQYRMFSzu0sI0xwgxkyVP
rFfDKtIj2rUdQZUIeY3EcNSpIC+jv5qHNDAu+N6m/lnD7iZAQofow7aG3xCmYAhTEm6sCGNZGc6E
mSTviJnT8fsUxsS1uzoekE2GjWU81cDBBXrJEgPp6G1wWM6awZLjt9YbE/mAAJc6NxJRoZ+ypZkf
Q517ySNMCveGOGTJmCPxnUeKaL+8TPrEsQ/CG6U8tKhETa96ZirGQRaOBjqIapsC9UjNr2ipUprY
CzFkBIvCL1JPOVAo43IcRDvc15lntac0hTyy8fjCpF+rdLRJel/KGsguEjtGbAh26KlTFAv7MoEm
tQOAYNr3CUFB/ha8v7oLIMAQOj3EAHPYdeXTIZxbmvYu19U1TSMw2doxxWtgImTcV/EAKFYwf73u
XQdNWOktoI2ScL0lUbrpAbWabeZbXmaArdbpnFUl82fFjt8meKZIS4gStrXwQO1ZyrNhY4Nxo6Cb
zIfOKCt9QJka38ZNhqYyD1FsnXgqmIAsPNX9oJ5tn716gccZkpx2xS6vvWJF1a23hmmeq6RyS2Zl
JlFeS8FcYZPqfjFPmdfzBG149orVR5XQChmNR3b7UHroW/J2nNP9Mqvx1Wiq9oMwh6DA6S86bw9E
r0URlYdU0gJxNqs7TxOUWQIaYwsQO+ZZs/ImnICMxwGUStXHJCPZBjv0rmvCAIFURaMKgtKF0IYo
gvTNjtI99F39PUDdM21gbqb4rWq0lHQyPrSclCg7EwxWmxXbWcQF0JcEuM28LB3TGW7XY9DUGo4S
Se4VFUTbkKrH5C0/JgYeHKcHA7xrfJtIyakx5HJEoKmWe3acKYnH7IQO44Cr7My9NaEkZF7KEn8N
mSC9DxEGsqEURUgJVR5AznxmDFoHUSsFOz67bUd5PdSxPCPGugdXBow9rHR5HYYjVr3AmOvXihy3
B03/Eeym0YMPxCY1q+2rzk243bKktuZHQu4ITGh7plvHuBfixvGciR1sl1v5DVmHC0pbNfMQoBZJ
7zhU7Be7GYrsiBc7++HygXNtq9wWz6MSzvDIuCUcDobHigG8S5iKczCCSjvUPrz9I8pT0tUKPC89
lUHnWjtFxHBr3E0uSoSPrLY8oaGf+fCGtBkuwE4y8ZaSvfi1sx1YfEZqme8xeNEKnvgw8OBpumrY
zQxK7sUIIYfILiigPANT+eBpy/yQzjCwUEgTPBaTaS/v5cSdjwunqvItud5C0c/U/msB3ADUtZVa
QHbwK16YyiVxaIYvxVaAgkbvoGKwLa+4EAQPIYpEsOyMV2nCMIbPrTUfJVJovfGbkPoiAb3XRgYR
adlGd8mc7OoROso2gTZDxK+1dG+VTHyCeMxUvRLiqM6eBN9ujCsgP/VmlOhz4eQceM14lTUQZzbc
lVRcTph49S5TClkMKT/hiYar+oRun172voo/EdWbz+CdnRbKgO0emMgPCMWzhUBlEnClOOF3NH+w
o8aPNbkdcReZhvDlhk381MncJnLWbKtpF45FKl7AnVXjQ+N57MKRBA21fxCZtMzIKGkd7L9Q7f9u
SFg7AvYSFgTiwMEdEIrVq/nLDjEcOzczeFMs4QWDkJChSrlrLLO/y3wyOrgxR/nvYTR4TcfHPY9N
RoRs+ZCb/f6aggaKhPfM3/gWOcOIIIPDUhgT+Lxp2RXl2P/F9vJ3X8IfrwefzQJ0zAt6f/96rjHl
PB8Q+jZzcufx6N1yjQmAzpdwlxhozSEDj5EY6nDHfuavMBS/bxp/vjpAFs92uYspqX/aT3+5wkuB
ZBnmHIV045m70FOEEYj645cW9J8saH/fna4vAv4K7/q63w5WC97vlzRX5DoSROdtDAKvt+3sMavt
bVPskEg3f2F6/Oev5WF6xOa0LoV/fy3Wgz3zR6iYA/VXpBjqP7GsNC8HdC5/yU//h/uTNwYjlby9
EHs1sJvfX4xYFRhxU+vR3nD6eLNfrwNCcznKrlPbChnrrqUAj7op787MDIM3AzLHLoX2vhnbhHNB
B87TNHXqtUWedCYwU/6Vs/ofP2F+R5ynnhfwEfCN+v13HBNimAvNxc+bAPn/mJXYD/N4/5+Byx8D
F2v15f/rgctlptLhtc64TX/UKvvl3/wxdBHeF5r8Vb+BVQwyyOpx+nPoYqLs8EOUEZYlEH64/Mmf
QxfX++I4zEGwnzvCJRmDg69vSPv8n/927S9MXPwgxMO0/oH778xcxPrN+2Xkgj5jNXp5HGoITxgj
/70cJGZrlbT4qH0/hk7ZEtNIX0+l8kriPJnabK3nJ/Yw44Ocpu+l2ZPphMq6INF1KRnvWanfR2R7
VhcQhqt2t6AtQU3cGIGxE2Oi6t2QdWN4i4ts7i+IxDbmSPbe9O2XS/5PDpg/LOi/vhE0t8B0gDUw
QRIQWP7ujQR9wALCwALuYVMLj0uCKesQLKmznDstSZryQZl9ZEKGFz5+gh9ZC/qe4ZKGtpa1Gcsk
6WdQQ1t3IVhvpNN6VJXMyPVwKnu7NEN5MTEEyzmNE3UPDjljpMJxnp0msleYAbH1hEEZECFzNHxv
6o7MqFmNapPt/CbXrBFXtwNgxkFTnuJWp2HsV5qCLXMtbiFDVd+cOcN4GfYwa0md6GS3SRpVvrcB
4oodcfRTSZDiTMqtNoHkgrnEAoMucdWILImXu7tak+1Oo8yjesvywEI17dHmbZ3CmMctPMn2NrUV
e8SwLRhS9/4YtPs+iakFCj7ky8lXwZ0HaDjZ1H1lDjh3hIc+r+l7hPuVZ/VHL0wMvR8CLUkr7ebg
zMQnbg9wthaEbH7ZfgQoZM4QA9yLnHycbcHAXJ5Kd5Qv2HOY92Z5YnORGPNjwWaS4lP9hsuxw379
glpZ3Y6psod9OQlSWyuAXtfB4g/WhgQAnQImXPAZWCVrqQ084okqcE6GhI07JSo5r2weRtDVH7FC
NgJeVtufXUHWJW+i1A/ICEeDPWgqfqA0yFk1FjLbKYjE11aqcnHTEAZ92WlP4wYuG74Bmt+4shMJ
lZx4Eyp9pL4PzHlsfe8zLMdS16Ny2k+d29+QTE6+paUXJAX4+QmxtLvMvQx6F9gXscbA4YNqqJK9
JR33W92I4D3T8eyR0DyG08kj96rZCofAnYifIb77VT2FfGwp9SKZtogzcI2pyKjNvIvwywQOCaaU
2Adk5qO8oFpbPnU7cRuHccCenzyhpt9zC5olgQLDwkBq1OmrbnGZo7Axw5fZUx5/5iwLEyhy8OId
qladRDp3na9CjXTFpodUlsRqYhonrbGVxHSYm8VM52ZvznFnbLNsLoEwlOgZNYO/g4HVnfDizGhy
FBmxfgKnI/VO0ozdhp3VN1ty8NRTnFvBPREyi35A0JI/52XDXCULJv3d6caSaEcYndOmrSVAWMaK
XnqaVxslK/i2/cR0Yb0PRqoQ5eCjO1YtmIxDsgTlZ+3O6qoi1fMB5+G26IcY/+FqjN4giUwuzFjq
typNvLNbOflyYBsfY/IOXpTPpum4pHP8MKuOTzk1uO00Tqn3sjXb8BQOc7/wxSbp7Sza3DOjHnW7
3PkEdL3NOACsg9F3wTNSlFEdUwwR9JRti2mRPszOsJtOZPj2xWiCdWShsrXcWCdEu8SQ1ovRsufT
LFsb3Qm2OU4ny/A/ezhO+WnkekcBEaXZfjB8Ze16dwiCyJSSKY/BoQ2g2RQx3WfT9diCQlrhnXTK
/k24Rf/k1gn6GZxn8TkZ6644kBlpdOy/HUVeQZkA0eVRJB4Uvk1BGrLGy+aLBBup8mccWkL781sR
i6bexZCR81A4yV1jW32xs3g95Et9w5K5dYk83QHYAFOeG9w0EUNn9VRwpiLXwm1Id7WOKyBmppRB
mMU0nRVxx7s+m8Jzwn/j2iQS7SmbtTHvoTCTN0d5xPy6HcrkPkW4PWLzyogFsnpEXhehOTMLSCFb
ovzvQhyGSDNid9vY9iAgquNK2CC1y6zbJLYcxgtVBpwdQkXV7Jnk50tUD6MDLb5AZrEPiTK9zuTS
qaMhHYYGGC78ACZpgVMmlKV+FTgTHgKbpPNtXRbeB+IIZ9rhDB3HS6TUcP29LF1IZkTBjPgoZnFo
ArVajYYiXM6GkZEJ2+ceY8lW1PNFokXAxCwwJ+IvCzLBJmyAW05k532Fp2X0aLCI5zjkrGqYmWBS
C5X4CvJVXeiunB9TDIXEr/V9fdf0uHr8tGBBGk/9pwwa8Ya5f5J4xW30kXx7EYHEfe8zVgwLFBWp
YfP1V+w5CNXixMa6pdPkJq98nhENOb8kW3J3QX2KE+uSvUD/OmdwkHf1QLIaM/o5QxaAKGXeZspX
jxk6PEwv/cJEoR99dz7GBsonfhQZUvtgHtX3LjWZQSLMQTYpSD6ZdrF2i/eUzQEz7TEYkEQ0MD4j
rJ7OQxbP/G1Sw8bgrIbZXrXhtnXrQR80N9BhSfDGtxGA7BZqwITWIqYH5jrVkY8bBMULtOplMwJt
Ky6FbMJbJB3qASp2SresdHw7S6w3m4LccpKgu1oGu//UxX/UuGu5+q/L4i3FsHwt/+t/PxEKvdb/
df+jHd7K7P3XKnn9CX8Wyf4XJo6oXQGOechdbZqYP4pky/kCXSFgARlYa3u6KqP/Bhq1vvDkEnA9
kEXT4ph0Nn8WyevOknHBKpxba0HgAv9WlWz+hAP8Ul5CqAX3RpfOAox0I9db6+hf2mTSJUhHkOWB
iSJ2MgQ8LuPEI31tvzMwQR6Zh373ers98JgYvjvMmSOKCHXTEhbxZPnjdEPthSSH0Ih6z0kUfiuc
7M3uGknaaDv2kTeSA8I2z4rIM8D1lUnT/eHb+cxDyvJY2/MTpy6bImMo3+ZCWNHcI+qnag2aJ3Rq
KjvNTt2ezKGdviVuqy47plT3DhyNS8+amQgHTcu/zo2cbBqZ3zTt4j3GaTp/m8bc3xJz8OFQzlMU
uiI9IUfzjy0ihCvtpfaWZeIUmfNU78K4rK/KumcfSvJeihf4JnOHjzxX/rVfVoDR8Xaf8tY0j3ZJ
JHISG09ZXakbEMY+gy7kqvhu/GvQzvVhSFnsVXNG5Jxq+08YxG8jxvbT+i8NzU80Obce0GN+dDKe
L0biJUmG4FfWmhefJsP97IzMP2YZS1ZUu29+wgVE61rcsElY7O3Pt5HWCMLalOv087cMZl3cmKLz
iShsP3TGvyowCrHVsqKsH/qowR1zrNEcRYxf3E8nNxE/I1XhVBfsngarQs7Up8WNi/XvJKx0ihhk
8vH47iefKkN+S/ImTIOlHRMqyzog+CkemcFzAarU3Htq1PsM68c1ATL+UQl+X4KU4x31dHGjyYxh
Ocsdd714gndCO3F0kZhdDAipmD17JctV1DnmcUzLaUfLRoVmdT5UgjgVHyxS/aMuEDxuPBeax+bn
h8eYB8s82+rDenHzNPCOy0SLwGoKvEHul28AMnhFW39UkuCA3hBb0bnNab2sNd7cI0zA4qaeucB2
V70tkDOwnvGifpt4n0Ewy0/XSYhpaPhAypmgv9zuP+wp9q45fOfrmQcqLjzBVaSiL5Srb0nZo7fo
dbnhr34zY/PWKmMwlWPXiJMfZDROA8+4r7JT/i6HPH5jZF1xYak4O/ijRgEfDFbwjSAKGRWxNG8o
P4JdC0mBJ7Zp7hIP6OWGdWCzZ1xkRAzT3OtubWvMlmWwhxziCh1iRakzyJcMsdHWc6bsFNq0T3gn
0Bb6amL93vvJx1JJ91j79RRHWIbio49O74NAaYfNMCpYao1BYfaJpRvZzYKAJ2nJo2wC9SNnnUf8
dEg6LvEA4D+kUZJvGPQ3mhs+WCXCczixrq8W5rO+U3h3nantp5Ym6z53/GYnE6wNG/Sq6WuC9+5i
WfAfB6VrEWkw6/s58fNr7vrhSaaGRfAp5TPbqW6Mms5Mrnu2Umd/0eaeEgd5ad+sSHbLI0xTaKyS
cxffhw11wxpefzsQecaqqXC3ntmJq2IOl+sEh9lGx/QzToHiT2amuZ05NtZB99gwxA7HY2qadJFx
nQSHzF7ync/C7Vp5g31j1rH+SiZzuu+Cwdwurp+cy7Yia5E8Ae+KosR+q3jZ/TyV7gk1wvvge/09
xS/K1Hmc3HNZuWBN6vDaI02WxTcCcMrOB6vms91pOlmamdjGLdF2/Ia13NsjX4mVWoo5TDgnQ6Tx
dqgrfR4N51sDouc2HSzrOqeefoQyKc+iNpy3vm8p1AphshrzTER2iIOLc0ULDC89CeyT1VqPGNyz
p7D03aeh9c4oIVgOK50++Fnd7DxDEZxLnDEsPjQpDNmBaOg6VWcU7fE3VxhQHQpFWUQM1e3gpcOR
rgisRFy5y0bblGfkNRUXysqNKw9G2r1Z4APDhTt2WwzsZEeyxmCXRebCvh0WghvaICs/2jb+IVWD
29yYjnZqkXhFhvvXgRXDccBJaG4DvvuKxw+DP3MieECk0nvCryxOlqqrLdaQ4ign2kLyeOQ113/Y
DEQdhIAt8pt0zup90AUdMkZMrd5kuee0MZPbJJnIx4wV8ZauM/0f9s5jSW41TbKvMjZ7lEGLbUCF
lim5gaVgQmuNp58TLJtpkrebtNqP1a5I3ohEAvg/4X78dboHmuLb1niqe8tt05AibQIjSVpYhnGw
JimkIQVLLOWG2acRvi29zM/URAD2ZRYY4iK8pEuwUPQ3pcCjgkRzu4ArwGMKVQZ2grzpi4l4mpjp
f1MULQpFbPYuBiDL1fpoHaoVj3fQDR+D2h+axIQ30/Hzoj/YZdNEQFqbDRsRZMMaTf2EerHUyh30
DsVt+rk5pHXJrwO5N/VlxVZ0RxOH118GzMlrXeaGkrT6GhFxuqYoGW0SNNFVWsG4acRBf24IH0XG
Yo4fTCVMaoDqoR2KeNOUVf7YVtbyhATL3M3oWO6PhHKE4EhfWqmzvO1IKdBWeqh38UofBe0Sxy0R
HougEd4aF/tgLpc1mtzBlWVEeOBg0AnTOiL+k7IjIqiQcUpb09sNCIwsk3erCIqbrYy8aQZj2y61
stWHwDpBL+zcqUYmW91PKs47ks4j/DpCGF5ZpM3HUButXdwt6Wc/SuUKc+xMvkLxEBBBZg8SazlE
IPn3UJqLg56j5G7nirsYWI/X9Et5zrP2locztshSDwwvJ0Tku9KEbHLMCcQ1kWVtu7aCXN6ZBWlM
Yg6ja8Wdamx1PhDF5ADhq0rFT2QXxq6FgvQk69MrQDB1J5IYxmZP7Qv6tRjPNgkfWNl5qZHFiggm
WOBma3F5ZcOgEish4YKXqzg4dWV9mUi28+UqOiAJrdkiEUxSByBjVk0nr38AxzQhP/cCHUQMS/lG
oNw9M0gY/SDKT1WkPaWzMZ2hGQ1O0w3ZKqjBC0R45UnAQmqu5Aee1ZnJIjdxa6rb0WhaO2cIcDKa
+twy6bLjXH6I0Jfp+fJOBTs7wRRHXmlp36xA4jbtTMVF5i3w0N6njDhpmT1lNyU2JK9pMEdBKmCx
DiRiRZkm2KLVtWgsI2PHm6ZwpVGRvLJXCWav0uEdRW75LU3Qp68CM25Oi0ZEh5AH6qktAI4gybKu
TENRyJVMdyxkN19YQrYN2ogbUp3gVMuxcNRQXLhqjS+duN7ZyWvOOR15m5/UbBW0uG5AyiApHQQI
CAzdZi+Bdu1VY69+KLFZAPYyZtKMlAkBU9c+6hxuhzyZalRqsyRsVLknGQx3lTzy1MgaIBS9dua5
EB9NNMMfM6hVAsBTJkFGG7mtpVfODNna7xnVeLFp4KcoJ/x4g4n5jDx6Z0inbURDTyohj/RW0bpD
tIyKPbCIcpFUa1sGk7mPoO2ARJA+kvg13xpaUDQC7wkzbvVHpcufk0Ye3UWSa7cDUbXR867y6VVl
4knm3AUiotpJhsojHzRQMMJ4mWoS3hUrhoDCS9GWQiN1hJpXXFhqy7osGGwskLBs9GQqtD8m0nE0
xLuhRvWCIqhfm1Jn+pCqYiZptfg5R6nuk7hFblarzGAkNFARcb9AGs2W80RRUKQgL0I9z9HLN99a
CwSDqs7JZaFe8RVrUlG/q1TDg3mstOhER17Y0gSAKmkL8Qab59TpET4iDH122c+mz8FAkNhsyIM7
WEL7YU2L+ppxun0E2NE26Aa5u0pxkTYFI2fJE7HI8x5HP30gL0iIV6Q/mLKjDP24s8yy2Rhqppx5
YquNtKjawaxQya9qqYtfROMOGyZiHmlL0AXEqGjTw9AJ9VtcEd1ZyWW0thhPnvuWIaqE6PuQZ+Oy
M818IVQM9yoO1pbxZT9I9VVTm+KSk8b1KikRM1sQz6jAlHYoXU4VBlUqQ5fzENbCtecRxcVSKsE7
KvpgTU3YPmmBiDxeb5d5I8St+ojvDMEQa1EvSLTahzGXMC8hgBGVe2Wa59GqxLUhiNnIadTVlyHC
pgjF5C6jApjSb9D8Ve8KtJdPDoplo8XDIDudHkZnnVhsvyu58yLJ7P2sRpU2Tni/cZaMLGGGUjqE
FjzxguHPOVaKKl/JQytitDKV5BCl2kESmgikQ7tsIxRhEe2OQaY2OfTORKt0FZB0Sh2Fld6rEEOq
/C1NqtDJ23bYmVMRu8iQGhtI2rgKMWCt5lB7mdoYwpEgPeZEg0DjQAnP/+WGuUjNWM68pDmn9z3G
NXcS6E7ypWpddLpvHbM0t26AzoQNmwQQDNmeBdBb2ufMM6Ve8KaBahxZfMP7bo4+h04lpCgfrsZS
+SYwQ+Bp4tM8Gwj7xnQb9vroDj3qNTOqhTs7BCjZoB2mhNAEUl3H91Rv0mMWzeqXZFXShRVLvLdk
Mt0RJVCUYQNxJ1z7a8qfi1HM32YpaUg2HMLDxPPK/Lwf3XkM9C0c6HBb1J3gpsSYOoyq9lMOYlyk
KUVpq5Z+JUTLsWr6dD0bg/QUaMA2dIPBfSIUiF7lbj+k8yfvznTFiN5c57BFS0SKrmjlXiZYTwDD
HtJpvuWdlnuoilM7ieeHAv6ECPGA0fv4OEEEgh2SqCSGRMsOkZ5xhsVQPAqILPEdKE9LP7zCJyzO
vWbgU9SlwJZ5FA5VlXCa959xpZVumkvvU45wcOotgEUmmiex0Xt7zJPMS5SleRQRVO3ZybebknrX
q5fkxohhY0TEjKnpmL7AO8KKNi0nJgiKM8XN+xyL78W9looFhU0gWE4rgA5EZbtNYAbBk0i/kQaA
yEzSbgGkrKngHlzKUylOr+VYDoxyx3OuodkpjHbeB4EubPXODLxFV5xMkSpnCSJ+/ALpXI++D1QW
Lxhh2Y89SJd0SJHoinWCISKVQVVVg1svarlNQ6rJTqzQQKcmAwu1ynwzTI6UpQA7RJgtSTIFrggV
w630sNosMiJwxHd7BVrIx1QiqrmHZQ6rBEyWY3HIwZaZpgchNMyduQzWN8uyWmcwtdBlTr6tRZlu
31I+RE6u7YhpQ9ZEoEflIdVy7QRMZPATamGbMdDX3Bn9ZpyVetUJCWakckFyHsCEmnpyknTrG/Go
t6VhKs5y4hDH1g7g1Neo9R9KqHuM6beyoQ0riZoi7jRrXxYBsF7OTSY5x8gK/IwxkKAkuwR3n431
LcfHjxyMJfVTkQk7wUoe27gaD2o1C9cqSExbkssvnZjYvkHoLCwbtLeRk8K1tNE3Hfu+ugteIVDN
d4BcJ0nPtWgxjLcCu5Pr9VBouyrlmDN7K2Qy3W7vnLE2g6AVj4J+GzgkU24IwBzCa2reldqwbFDG
jy+jWDh3p/NqoC0M9RFIYhLSWhN+EqjGqRQ0nMiwLldKkveQSTAbmvI42VAuOlr65YsbnFUfUB7O
ANEP8umpCrX8oqD/9gWr2JrYtxgAZI+iFPoE7yRuHqsOx/aT0Fl7tgfTVhb778zn0ExV82sG5V7A
Gas8EJvznCvCcqkS8bVsG15XY/siCfWl1KTvuYqAxLLexzn8SlRzPwBPCBVm0or1FWbSxqyou+VM
llcheg97UqMr5um3qKzHHRla3G0Vy0w9a+GS681LJZBxyq4lRdKrKNSKYrA38jJx0dIZThZGOJ4j
IuZSgl+w99bWmhMPIzxLRl/NIgdG7Eqs+wEQruAPVb6dWqizpbrNcfqvZEFf48b6LDAR3eUnLZP7
ZZcE9SsX89YV0Rr5/rEwo8mNssHrlYxjtd/EYaPbeSQwEUibbJ0h6Pcy1OknnMV2Rp/GWkC6oasN
mTMNHqGC0J1EsfLKu4TNqK4ptXmIQ5CZJ21TZpyRtfmllSP3w0iG3Fmnq1hZY46aTifEM4qf7lGZ
wt2ulffhm54oHCLiHX83+gybgkfjvqWG4+oFI/64YTCqNXX8heUvKK7c579y1ZfkhPasdZdFO6og
frupGe3ZzJ6TsL0OOGfjoNxpLOBtC1N5mSyPFayr1RwRahemTDNaNbrknFurOJ2f5CnaillwUjGg
BqEi+lkaDbaVWpsoTAP4sP0aqWv4oEAPQvrav8IgYn1DxzEUuWrrpRStK15lBFITF1i1BndvFDES
LiuQq8uSGW8NDkromQlkF0MgHFJI5eraVsMjQ0LJbzNB2kZhJiKBFlVfJRIe+l+cjvIpl5qGhrwU
O28AO8xIoTYcmTkxb2SiONHdA+zBpjcUqO/RCWbPbACbjWnWS3xtpry4GU0UfeD/lF6ZjKlrUrXR
HMhC3p84TLR+a/YGB3Ab4oWbwjhcXMvgT5k7sgWDCqgFKXcMr29JlqHZANBDyKhUSfuaNFHgWNji
WXWqtCVi341+U+i5stK6yiOaj+a7kxnl5bE57owWhBwEPST/m0RLcB1o7SBPfhFJ4cgkzYoLpGFm
GzoCsujMzVV2x8dRrkP5iDup3aWANkM3GXt8AowvlOjEapbBaqWl+LsJiItWfZejtsioD702l92u
aHATY6VJA6eZ4YdQ9JXRvE6nxrgwElxEwlu6nJlrE+JDxq2Xwf+ehwfEhiGTO0tujgPKdeT0wDkn
vypZSXsoNzU8GiZPzJvaU7HsrAyHjWORPta7TSrWug9fSTyiDNJmtJcj2FVVbLaaWcg3ybSYhI6a
EWjrPgWrsDFHlSUBMm7UBvwAN0UdQ2unhKXqtJhJo++0cHrvF6IyAm2IsBxho+zEJoFIkkbNI4aV
UN9VQvoeyPzhN7wj1rCP2lE3t0T8pi1AAXKWgnv2eSvuJ7CZr7KBeWQ/4xn65O7FRcH4wqgj1whQ
lm8MFMfjRYV+0TKY+eF8qFQmsWkzBhuYNUzaZ0QI5xpLJ/80UiVHxhmxnjCBEnefp8u8nqI54eYs
S/FDLlLmaMukISLps4gA4yRQlOFhqhiEi2I7W34Y85tay51uNP78QwPc6z8EwZhIu52sNQVs2Vg0
n1AN6E75Qz6sKIvR+Zh4PoukCM9By4DBQa+q078rtKZdNi9ndTQZKirv9cKl4uC6q5JJl281e5Ri
dU2zonDZ6ypylsmUXOTtCwST7B1/iXR3ecA/+AzoTW2rQKZHMQp9/JU9QaNdY0yM06HJCqPifaN+
zfnQ4zFHVVnv0w7upcPF5EMDaR6bozVVyfel6PLJ05K2yk6ZRobGaJb3ZABWqypBCCzHr3JmyKcq
EBXIyIIoSbjcIcS5LY7f1qtLRIcpIgpDXbxl6acnaBxLcGsIuMeAbIbXJMbKdyeGiXqJuVRgaCPP
zSd85oqRcss2hxokX9CMJ1GKqbVtmxcxRxFzb92zp4XXtpNY7QIVEZeU8VwAwcu9lMXK6MyQ6nZZ
eee4zDlxSI5s4bJdoY6xXtjkys2BOdNjD0THAT1IDncetsVyVDEcmT7Ied41McKaVdUFovQUo4WX
eGUVYr2R8dfPzpglja3xa3lcSo0zX8Lc5RrQJl5Ecn/eBm3ojsI4CMo6j0FXMk9OkZPKQZgZq3i4
Z36x4b+YIWJ9hmUS6bWQHXp5bXBH7UL2jGBZQCPzHDC3de5NiWdl3bqthd0C0241ZljBsCHwYmeG
ikM/Im3bJ9jJPNOdx4gc5jZf9dHYMTAv54rHSyXy+XnEIZj66piKOcSYKEnckflN1vvUbgUT3bKr
9zKaJ7qtRM+w0aST3DaMHsFWOhHID8UxWbuMqzJHpEA72aMm52vA4w3VIgB8ImEB0iJd/x4MWcv8
YSw5ie4W8NAWDSt7z9jXz3Ypy/VnpBFFcpJTGCi2LkfVlwau7kSiD6HaBh92tZD61x6auYVRHtm5
V9RVk7hLcvgxO8a/lU6pWsWnSlVD1e1HwRqIaKgZ6HVYB+xC7BgYJAHMGtUqowuOMcOJSBMaEf8Z
oQnBFj6m28pwCcVVi/fZxkhPWA/B7dm4yWsrFxj3EN/Ff6sSLJJ9JmY1X/AgErtoeFFgxYgdnj/b
CoIZK6aUbxTsIB5J2PqJkq71BXgre6nsE69jm2hT3fhLVHUPvPcVLlqXfG+1mnTYqSX80TJmF/uQ
jnk0y56kmoRGCp9GSel7IdhsVGlqHEEDD1EuOoiLeiouXM27eXt+EcrZdIxgvhgl4M84YwYQVHJn
C73ywUA1RJHUPXPUFnuViX40R6qX6MI3wO8aywHp0lGBfTY9LwsSvTGfqMCLx5bNCwQVVI0jwshW
cYZRD/aVrtzyBgNJTEi0GpIRk2rY8JE/UVjhwYN5hDSQsi0qyW/AT4oh0okQG8/0Ak0KLCpE8QKD
0FuqHn2XUZBWL4mWvagUD/z+FKCXaI7AKzwsoVqzbGMkUIZwfAReYwzYXGMaOheHt/mM8QETVA1F
5E6thU6Lzo5oRNltm3QGfI4X3y5iytimXIpjHDfxM6HzXA+5arM9uTv1gzZo+QH92mNeq1hR5+rJ
osUcA0B5I5goNeX6rqpk1vKjGRgm4hhZ0ytK3DvniYE7tPHWCu0FB5mrltJ0rox02C4ls9SOSYDf
AY2IwmBaaVK2M/rxgpPDqRLtrC7VmpZ3I4iQlGuVlOFWFM5U9+B1y9Ja5XlzCQIi383UQNZndVNJ
4MY82oSxALdlHN2ao4fHL1ox8d3ffX42fpNTL9KQWoVeeam6hOR7y/QLavq+JK3hFdNU3MQBWm1V
TRA58Or6zCsRwAjLDmNZ6pM+mq/QyS8wLDsd83sL5NOM8BfiAwYZFc4RRsswTM61Rc8WNZ0filVy
yTN9h6eK8kSeN6GUuQLtzaaMk2cVCu7Y1eGaPoaSnGiRbGslJi2K1JdPDHsRLcUlXUAHmV4242eh
imA8KOk3LC7RFbPB64Qh2O5aTXCtsWTuN4qtrzfQQKzBq+pF3sxIIiDacjqJwbWRRhRPdQquXh0W
v0qU/rtlBJ9SCv2xxYuN85rJZqZUTykT8M3YauYRWQVdBIni+6xIhfvElMymNtzAvJ48gJWyI2vU
PpYkL5+8mWJ30eGpWK3+JYsGXsfJepBb/TwXBoBakuY6s740rYKFrBmY1uaAGjy5iB57iR2apo6P
mibVdPp3l+k8QARCTH1SY6blnTq/mdOS7glFT2ywvt/ZZFCfKmVxMqWFqTt2XI9fqe4GLVuxAdXy
ajGTNyMXk/ssmYEdboyVgsqQ62mNNlmON2Zen5AcKCjgh9EhJZ1jzMuhq/tqtUyoA6rZeBRUY+LE
RwjBFpHSXQTKVaay4asKc5hZWzM0FkA4qt+SoY38uBFuQ/qVokhtCuvD7Fm26TJwe6TW1Cth0Twk
PWMxSYoJABNcqcE4TpRcJwnbOdfPssWvvZXNbDOXeNcx8V1yeXhPklupJ6eU3HQXF7pDG7Ejmemo
Kt3gzIlwlsNKWOfdTMeh5O+EODhzFbIpT6bnLi4GPIRa7gtGkrLPNt7locNDZ6yJslonZfmI+XM9
JL2XE7jwQbLdSxhH3WMm6g4DLqrV1PqATT3BxWQ30+mvTS2mblyEnqhxz0bB5FFgb+dM0Wxex9Ea
MPYphP5/ypMwZq9BhjkMJGBk2XQKI5aEwZAj1LNGtzUkhi9SB1AoVVW4WypUfHXaT40IDnSwPH1k
4dcibCRjQQYBHFvnvJ/Gk6zHJ13LHs3Q3ESJGgNfzTdojsmnVod1MA3vVlLRuuYRRmOkwlqW0Gsb
zSPJXduuSUkPqt4UysC0FnCWtsUHil/ynTJ44MRmM7oqohNSQDuTkyc8874SVggiugu+f8AtxcmI
x/UCsytOsrUSd8ekrPRdK7YpTKMEAZsE/NpJpMwJi3ir5mgO4KHZw51PZTRY+SmwHyOz85VCDS5N
NuZuOQve0qqI5tLvySAfIfjvrEGVVqlZJE4i6FCvCp6BDDhUZgKLgkj1Lk0p9QOduRsopfZNSVmC
DnCO7ID1zIplamYntGx2nYMNYvQoe40AGYwNx3i1+lDZDKNEmy91KDekOmf/iQawcGpZ3et9Jx1b
lRMM1/YS2KGGEH62pQ6jWuyMzQyIxEAOc4ez1FJZ7uScx86CtKusRMj6NMLFRoqCE62lcBqztHU0
dl1WyhcDccbzxWGzDNo109InrE4lpHOieUzw/AKQZM4nlqq8R9Wl3jc11GSVs4zzBSq5FCV0eUXg
T2bUbxjFDie1UVRbMQDS4ypcKW0xMqRMK9votXpfoEkHOV8DuU3HC/A/f2GqT1eRNo6Y9qqP3tjc
9sR6+GM77TqlOcaS9sQhtxMLzVjJcOpXcSaq6HEkfQ02jptgVPNLp4zKuR5yzebyD7aZBvs7Q6Xu
4zVtClPWofZTtPZR3YyrqXqXu/vYJIEmL5amrS4YjWKt2XTGuBe6Zo8W4yAuygYLwRNnEqv3yVHy
8rHKiIOZiBVkZkHFjbg0MD9Vk/B2MFTd3XpGnf19VJX4kFhFsmfQah1CJrvbCPBVgpS6hUCJpvJT
V6jo4howrsXByRItd/IipoY3WvMiUSdDsqfpRmJkORw/5nFk+rfPzTL/t0/w/2No/7d0p5n+zzLL
w1vTRm9Z9r82bfZWfLY/yyt//NN/6ysxEv3LgoduqKrOkURk9//TV+q4kNBeingPUVCK9xjv/6uv
VP+FMlolAhb75V0e/1/kF/VfmkG0MsllGJDw2Gn/kb7yVxcdsyyk5RIKSxOggqnjhfhVXDlKOSZz
4tqZVIkNyh6OW9G8UQ4rq2iqTf+nC/TfeIXuTqD/knL++9PwDwGYweWpY9/79dMwWYxTxgv+asRt
6uUXsGenkdu6VLpDqUSY81UjXv/Hn4kjHwsel1gD9PubOylH7S/3+ZReh9k4TbFVrqeOQRKLNdZ8
hh/L6S62/jMj648fVGWGDGdYlEHJ/n5ZB32w+lLKsqu8sHceOsArk/XcCeYuA1Twb53z/5xTqt3p
PL9cV2xGZHjxgffrKiu/eXVJiC/MhGP+ap20wTORweGtT1l7rnD3U7J8xjqpvcVLH95w6iT90exO
SrFGykFUBOEk9FOL9GbBzIfgGX2a4adZPk71c9SfxWHTDV+KujETt4f+H3lZ8qC2Jz0iEciuNTce
bDZiTe6b7evCeKwIKxREtvzQN5s2ctR9AngF8cHnXD6wc4kK9oanxXjVBf++fDT9QLsyfq/ki6he
TXCrLe/Fmpn+WEEWFfw0cnpkpox21/i9GbEYtnI1g43iG1ulYhyXr0rjZD0tbzSYuYaHNtvGr+pz
+s6AIhXOi/aRCWxxIN1WMfr2M0Fhtpp/N8XX2bxp5ltNvzEPRHVUF7l+R37ntOjjK/n7EHzrWLiA
Uwl7r+WERbCSYEZQ6pdguQSF00aeOFJWYWufKD+F+eW+opaUZyEmiHyr49W5j9otaSdWWxzx7bkg
d+GuVIDjGNohVZHkhhW9404NUM2/MvLX2dlwlpQbPN5/fhB+i7PlpuQuAR8B/VoyVIbFvzGeQNCj
Ahot/TrGeW3r2OtILZgDZxYpapogUD2zjZV9MdbxahbqByIY/5Zb/o/XDQ8DM24J2yWWWMP67WGc
ja6DEKSr146tNXM6uwNIYesVoFQc2rLz55/4v/s0LOO81ljN8BAqv75utLsxoVwaHV2Vhd6aMtLQ
wZgUQ0Jdigvhz5/2j5ebyWvZVO+UL557urJfPy0YjYGhxJQ9TLIigtdE/tUZj0YVbLox3+lW/Dg3
xd941dLdQvzLo8+nYkVVQJdzwBgWGv2f1fFzQFyRmhrpQzNrr0iFsSuaj7B5RdxcaY2V/Q6li/QJ
ReC4Nu5Di76KHuJ8uOhjAWgHKe0m79LSnXD86VNy/fNFMe7X+JfvZ9FB6qrMHQfAzLrTzX7+frGM
piuFM3UrqoPR+/y2DYUly1qT2aeBp6YhX8/pWvKmjYhjGz4qgPTKFb6zUpitFVwisEvqrVsndK5e
fmh2IIk32tbwF9bVDfMX2zqQewQ0kr8IEZp/J6FjYndLjYXvasW228P0Rb8vroRPYd9uyzXrA/3Y
voe3aCvvmm/ZFneSH7g1ZAm7EOgvVlLiBFft9c9X48eL+J9XwzAkUVI1hRDLX69GWImmNtepdTMf
qcCVD0Q/CcsPHgHYLKodfBm78pHWRT5nOy7EBEhUBDTi1Rbd76p5Qo0g1HZ9qw7jLvlevt/XIBV7
3dWfv+cP3NufvudvxvUG2Nu4IKi5JZtqj6NsNO1o03jlrlwLa8r5+gtlovKSHgl6uQwv0qnYz9ve
NaAUHlOZNaodHKKNtQ6RSVwVhOnssby4XFu9C2AYjS7r1PvEP90zHDKnxy5yMMkhYoYcTuQEJ9hA
mB4T8RUEt12wGc/SZbrOAlhnnKf8RQctWxw5NeIdfaUsJ5W4Qs1rQbWX5zl4E8vXrrsWta2QzPKC
QnNVeuq68pNLdSiZzdrlrTkkvuD95br96unmFcvdrhEiIEoaOQPqvaL7+W5PJdnKg2gwb/GTuJVO
0mY5Jfv2mB8h2ayFZ/WJneulr7lb2UXSwrOnWy34Yy2PSXyCAvkbtI+MREzyMadNM57BItEmFZKN
kpF/lzV+b7pG7C0arYhbVISsMDpjdOCbtC7VqmdmSHw7eqR9stNSp/jGuWOYrhBta8LFZC/7Vt+E
bb8xn5Nv+rN0GI65R6sl2Eglkgsg5PzO/FohYEY/rN6IuCJMm+ehLpkGOELpCYk/ItcgLhSJzd3l
u0oOf76Kd8fRP94Z8JIMxeBaYtP/7aCaoQvJOafZLTgEh/ip3yqb6DGwocHt68gWJ5e5dll6UWvr
cKLY2h30DablXbGL/dqxLuVmcmVP9UTEp89MirJDuf7zV5R+oBt+fkI0GCUyL3tKd7aQ2h0t8PNv
ulLLqV6Cer5kiO6RMkpb3Hdm4+k8j2Em8/7fpRWDTMvNw00Ybqt4kxkXfbgkxUa0tvq4a6tX1Xo0
uy2MWCM8kG4HbXgO1klsE6JlenevU7ntvuYTW15ET8qlgF4nrhh6qp+MOa238Fx9yboLezycX8zm
JE0uf44ekrQ2ZCX0hWbvAhIeWWwgXy2dWL4tpQNDex63ZXJUcpcBE44OklHicN2xhla4wBKPnaWc
snI7iI8GaskZi0N6qGo/QpzE27g9xQlG1+LYqbHdkwQnF4+6AvDI4cEc+u98+brzDdFNrma76t9b
CVneLe13iewBzR0EX5/fZ2pFvViDk3R6HAP13YYLEbLRLDzR/Ih8GZWBqNlQCQJszvEFcA3I+pvs
Aq2XmCzrzgxXSGHbEGQtgebGPp+uRnQe+kNrxt5gPsXGg8yePk+4WuNfyqnfiwvtzsnkHY6FFKqK
eSdV/HwDoJ9u9WWJxGuhotdEPbgJ9JmZQCCD/K+Nv5wc//g0DVOdfqdZEOUsEnT/66eJOdiwMk6b
a2ian21D6aYgZmBWz6oR5uD+L7f370+ghnXP0hhC39tDQxPvf/6T566LRb3VFDG84ZZlwCfVixMX
xYeisz5BesSgjl2MwcBmUPZhTTIqvnVG8s2aML9tg67zLxf7tzhxE0CHQi9Fo0ppBW9CuZN8fvpC
wshoECa8eJXM4LkZI82jcFzhZN4jCAKEGwY+AduPo5BfrFQ4xrVxAQac040gQJzV7D9sZPk6lDXw
9Km6CIf5PVGbd9OELFNervjZfZUk4EgdkZLVtWctkuAsObZ2LrH2l3P5/lL55aXDNpx5rkGmiw6t
yPqtz5ti9DkkhInXPkb6KaZsNwYJA/lUcef9+Rb4vZrVEBGw3FahWd2bZuO321sIM5Xla95fgVsJ
mBDcbjJaEu0ivPCsLxTYzinRUn/+UErlf/yEOs8V/+Pn5GN/HA0//Z4ntk5KU1XyNU23DNbyZBOp
n1am2Gl5JHNDTda9dcS8UuTDipBN1hq8FMQj9FUNNW9Vvmr1g9pdg+qpEM/TtCumG3uvuX2vEaNH
040lyNi9x/pO7fZUy2mxS5e1OROBeJiXNVFOZKUmiMElpSVbJLdfcsPp7kEtG6JnUrnk5UeHZ56W
xo1BDZGHUl2MmKf+XPQHvIu5+CqyX65V4Vgva3U+pMJXSc+xIKtvsZQHgmdw9KovenjtratRPtUG
ndDa4IuYJyH0ZOUjY3U0u+V0RIkz6mvOuMG4ZCK6j12TO1LxZcFVa9q9bp1Mgx86BwDmizGghWzL
m39hlSQ8k28qL0eWTHTYhu6AH13hF0+Frax+D3pfG94k1GjKJa4fMtpbvdsmkh+NlTPMm4RrhVtK
bBxDgMHTo+kw3cYMHEU7QJ7oP6KSVU3xRjQ59v9vLVNqNIkVydugNlr8k5diptlZN7FdapvKdPGB
0T/rxsPQP0T81Tglf1S5tSRXmk/QGMGcywqmnlUc0Djf39UtwbnJbtS2f77Bfu+WuKs5tQ2gUYqo
WT+wPz+/Ruq4AOWiBeo1AjtDw66TIVxh8i9KhQRApMV3u63xl6f2H9W0hoyLZxackEh5SLXw68sr
WsIRWzykyUX/hGGXo3Ah2kQkw9Msd2n91Qq4bckZ5TANL0oHSHAbFL4UHNT6idk8L5QW/43pZcYh
nw5yfoxlEHTaxaQV0C6z9C3Amw8/h3kCRWODNha616rRt3NybgHXKXcn6rytS2+wnAFl675AcvNI
VbecIdro1sUacG5FuOAcDZeJ4smBg3SvNbfLUKwqcVuIiB2/k1aoaqh63PIz0H20FvyJdRnSA95V
uLqnKHkB9b/SsmZVA+WTeubXF9JdV0bzZCjgL/4Pe+fR3LaWruu/cuvM0YUcBndCAmCWKFKSJU9Q
li0j54xffx6ou+41KR+x9vzsdm3vtl1ewMIKX3gD1Or7RHERAMzC3ddfFoL5p6PD4CKelZ4U0aTi
d5WzmDXd9DFT5FOobONwzqi6fbLRjrgOLfvfc5fgQOe3ekHSV0KYc1z4dEVHPHm9B3HaDnm5cFNS
0sE4FME+Ud/m/+NHtAvSZw+IZmcnIC8LG8pYPuAb4wrn8S6ftpFxCLID4jULKYb9AiRdVTcqd7My
vs/d/Fh5aU2mIOenfT5sUqmAI4nf93cr/DFGB4uaj4W70GoMz0HoyMNaeCuOUn0wBFvyd35nZ/qz
Nz51AE9NHzHl8YevPihFR6J0UCcUHu8L9EWIA0RU71O6skV1P9JnbfdWLpIwnQR0RcV2P1NSlx4C
SgI1O3Rg2m1myotysH3MISa70lfB3Nl8rEGye+2bBHwK9xwYgo+iNc5TNpIPAsMXuQaqg0xyjXwo
Kiu6j0n1ACbfHp+lfSsfSgRd4bqKdyoAyB+97UtHAKXF1MIEPMDZWfjlvebdeVEPTmwFAA5JZCs4
yO2wRlUJf2ttn1XHWnuWfG+NmD+QhvuycX5oMzW4fQP7tW/h3Ae0LE0wHcXwFkHdN94x3cFqHB2W
KXClfJWhNDuVrtH8lDBBw3wKO2oFRi+pkAfGDT80veLMRLBaUB/TYuuNmyG2i5a6XtseYVotUv2t
SH5pwJTpdNvCsNLiVRsSM6+j0Qa2odaE+S5m9E98zFX2/Vl+Ewo3mFYpTE/Rjk7CU4sT1S+cZTEO
S8D89A72gVbsVPQrA9QbF91DczdgVjO4Hbvc5qJJVmjtRJhmrXIRHH7qgEUfE7t4auIdZVU3SRaT
gywyCG/F34j2Htx9vwSEk7Hr60PYOoHh6mtc7R3Oh+AVTk3+3d9Zbn4X/xCOqBdDCulOgwM+fk0j
rr5vqaXCQaDucgq++9liEBbiujyHtJseRtzs1WW4KXagHRYiHKGHSrUxgbmR80mfA1wD0U6d2qRo
yGTQV3WinFg+ja1MPkX0OnF/LmCuQqUmQURERqEv3EoW7rGZzAalroXzpW3l1i7RKeyEpX4HBPKp
Fow9NP0bd8anWJj6IcZzioqfnqUa8lXoaZVVGgpI55yiACNMHwa6HWdd+E8jSl5dIYswZh89TGCv
7gilCb3SjEYR/CBRRaG1zzAnjuhRkeRPPxpxOvaRdePMRH36+sykVknREgnFeebpIVzeTIpuCDIG
KNJpli4Dd2nYCCxQiAonTgK3zGzq34Pi6NI6Q4BfWAWs0+k54YylCl9szHcptN84foqZzLtEqM2Q
Tpi2Lwfh1SjnruldqHFm7MbgvdWPU/8upS9GvROTt649ltExj56z7vdkuoBAcUUDIGRMi1IARgzx
0261JTGnRBV+YZQuayAK4CEuq3FpDYABXCPahtUmM2w8W2UcyEI4eMgdc/KiBIxc29akrOxqS6ya
dhQ01gQiD7VDMrmkXmhTulphd7wsnc6tHf/OfPC+57+9p/h38QKt0ga/bnOt2XSN3NLRne41/pa+
Sa/lTtrI38cHgZ+1I3CqEI936G5koRii5XDk15PkxtOpE9ZjtlGM/dA/ZCtTWRcpDjA/x/QwyDsR
X9LuIEb3Tb8RavDfdL/CYt1p56jci/lLamflng0ObyUstxIQZ4o4YHbCdaa4VrwahgUXNtLsIt52
OKSdxMfyFdu+9HWkzI2rAPVOiZONIxAIz8J4Dd++vnBJdD8vHsNURMRZqIB8zkbGxiSDxNv7FMy6
FOtBX0fRXlVdaXA99FNbl1/HQFkON7TgFmKxZGGr363SrlSnKx4z463N76jFm2B1CKzHhQpwA5Bn
4ASTqwH/I31DtwHd8VPyKrwUKDvf1UuCayoEyUI/N57TS3aUOvK9dx5fdKSYRhcivvagvnTP0u/g
lD2D5lQe/H2x5oG25SFwY/4C63sC+hQw8t67b13D4Rk32XPxQ3vuVrkbo7mGQ+KZ4/63Vi0A/VFV
RgcmlOy2WEAtLdbBPTobIOV+IMZirPUN6K5KetTvdbfYBt+zHOOLBQjMTfObSiAXJxrur9oh5tEO
ygE5haXgpKt4hbOF6+/1BZfJUnQrEBUL4Qe4RHAXBfCo79RaxLO39x5FHIWYu1/iL3njryJqPCgm
I9Z0yLf9HZCftf6r5rR2cld+k79FO7CT2gMig+ojtH92HNSvwkFvC8/zHlUbaqiSM2VrkZ5V96sw
HsZuMyrnoJhW2rC3AheWOL8Xqov5UkAl/yS+Zt/ig/7aoiLAJzmkT0B0+YExAj9AtuvCWs/dAZYo
uis66IxlmS97huvXVr3rhJ3ZHfIeS+b0pR63PTVMzve3bm2skClEyS8OnR7UFUjMB0Bk0lP/S3vv
DlA2QhOoxrLHZoEeZexQQRK6NZQZdMo9EHLxqtZWcnMXJwfRdA3V5g/n4FrVRfAeqAvMJwCaDSha
jbbYup62BQ5RRTtY2prkeshKSK6Zb8Hax5RY/bXe/lYB3ipnhRZxtw7LVa0ecm+pIBhCahI5TWPz
i62B6xX0ZbvpOeoWE8vFA7xj00QE8gyWCOT3rdz/cwlEh/YpyVSbZNR1ResqvlU15CoMOIintDXa
BeJo6sILMQFCvA7mWGxsm/gkVXtdbo/IYZhaKtsC/yCTAO9RUOIbN/anC5vH4drADE+W6a9dt/Iq
pRogrQfSSXpBHmR0RA3RlQKFenK6G/cUrb5PR42uyUQGqErRyvtUjYAbpHQxnt+nwU7X5ba9G/b9
s+xEruX0R7YGVi6TBI1q2w6PBRLbsiNRIn6Sj+ojKiDmkSo5bIkI6icVc4F8hEzYBVBdZ0s5XJmo
2fycnkZxsdR+wORWkIIA3Q32MbepZdas7aNsOGlznwCr6RwDDHpjtzA/c7siLWsW4jH6PW/0+/G1
7dZK9Oird2PnoH0qHsdjsZNfq7W/SfeNM239VbiyTvFKcJrdeFTteEVt9Rt/7p7j/Tn70e+LO9nt
OZcUcIGLMrozWJKeXUNUmxYIpoxAb+PD1ByH+ICWXRvZ6nGIllR81XI+Dj2F9pcjGA8SV460VA2+
zbI/Ck/z2XgQjzy+D/9x4T+JR/pr4ovyW+CMTHbUieGbea/ThOsIDIYFZ4x+VE66DeNjKS00d9oT
37rqgvvWll3UCmajtYXwlIHSWxb1kueNn3r2nbko35no+ahZT1v9JTihWRc+5o+kQsK2eEgQDnzv
MJkDwP3LOvbCUpWWAPD59fqt49CilRSTYCza37mTHcr78IWyyda8a7fWWj9F7wCnd/222ieP2k8U
+Q/xm4XGJCfWkaIwPwvDNnpSFNrKttqSQi8aaaeh1aotJ32fdA+1t8NbsLdswY3zbdKtR8CK3UPb
HEOMN1Q3rNxWh+FpFxISBxw6HA92IqwAv1sKSmDrKVyhHNGDJx0Rxlvq3ylY6zUHNyTvpQYFErrZ
NwiPM7JAWOjO2ByL9iDL67F15fEkq4cYFJu+rHnvbC+0B2S1BEj4cMutEILl1kOZ/0Zd9y97lk4F
ICRlZgOJ4lVjxWwVw8KGfTrhzFrc43CX7bpUGhYeOF6nbLTxH58Rs3acRItEpVfC5r0ML6NcH6O+
F+KTR0F52YSIsDZVuc3F+NdoCvqtIvGnCgDFHWIOGX0wYPUclpfDARRF9SAwY2g2GKlNY/qmyVl7
RHsAVm3zU5Q4MBHJ9APUoiyAD0aAHibGQ1ypOtcVPDRqTzWt+lFYNV0YLGESw3rw659fh07Xn4GZ
pxo0V9eBXquyfFVdL4dWjJooDU/FZOW0dlqWqa43NsnOcurldvP1cB9K0n+Wjefx4AvQk5xhEFiZ
X85LXFizVEASnkxUkXZJOe6HyDPduA5qLEqnn6VORjVGGMeM6P1Q+jMNl9JwtsTTqNp1FTkj7zPT
hlVvrVtCS1mvMPa4cSy+ftIPY/KLJ0VvUNJBUXCrMDfa1czUqYAPbaVMZ/k7/lAQyROoc4/CvbqC
274yt4BrH+iXBmd/m78j04V7JyZe3xMYWfCgQXWGrh4dUcJJCcAyThNHau9SCi6hK4RIcdqEJEh4
yJR+pJD7/9yqsKPW1imNdliRZN5SK3dEeThnR9hnjTScXMvEdcfBEHkRJBupgb9NEOHS+oRNJKgA
7g+ZTPH2QfBOPeF+5IRweT+ilnHHfyoYYr7lzviAVUmJ0RPIA6jBoBXQzKGJQrhELMd99K3h9ANj
ZSyRAAgiuyII1JZFf2OKP0Av11OMswNtHf7B3f7qDIiR76f8mojnqZhlpNPYVoxBWyLmQNqJuemC
Xfujy7g/i5joKhXvVcn7HVlxvqEpcrzxwa/udR0DMo173WRp64hFXsU0pMJ4MbVBdkZuVaKLk9yr
at+tvPCnJMM/y57GLl9HPUrMX487/72Xk8C4qkm9kAauaH2kNn+0GTKlSC29DrMzEituIwHqKrCC
WIRw0FJkyyhm6be8Jj5tel7VkgDniVQS9A+A6J+lZ0GVmlpCvu+M+mrnVMZuRKqEJI9oHtq++/X7
/WWweSNB0gaRYDLLlzt+8AcNRQqNeY3KlzDICLAV8z2X2qcRy/UbS+o6OOOvp4gAtIFwcL5Wrko3
SqmIFLf9/uxBdaUtXBNry7Rsvn6lj8vi6puhAWqAiZ1FRc1ru4xIVYYaW6vubB4oulF6XQxIOS16
Has8tj9B39KcHS3XZnLUEJUUHY14B0Br9tSGmxzZB8y2rPti2BWaE80ceVgOiZtojgxtqXHawe7L
OwUn1dqGoyjVq0GwLXVdx3YTupoHj9AxSBStHay8UcV7DRUtx9JoUdvSb9JJutZQX4kccVsPH9NH
6dkYYKs7qE8Xd8Re/H7yHAP+zxcQfaHIQBBEJLttoCjZU3KXwyIP10N6Fxlu/5HEQ3IyBbgGm6p0
S8XxjVW0a9K16K3iftUdUPG8McnXXT8+5YyXUwAfgwUDqXe5blRRSAPg8e0Z7Tvchbt7enwoWsv4
YzfVS6vl9wHl/K8/7Cdcoo7LjEafmWU0L9aP4P/PzWgEPdxaXTzTvYG5CaV+TI3AUTQNbFdXq7ao
iJSEumGNd6DvlHlxq738+bUN0ioFiLZmSfhFzNvpjycQ/ckPeg3+WIJGYYI86LJSkS2MYNE5KNPL
2Lv9bg2EXb5+88+7lCMYPKZMQAb4WlQuh62xUq7CrqjOo17VW4SnBLB4WqAtU8kXbtQX/zLLJjGA
wakgA60BZ3Y5mNBgNN9XOYP15rkUpTWE5oiWwO+gP+YCCuKChI/KZNFCwujoRiD4l9FBniqGTPhB
aIaFxuXoOfd9kIVjdUZA36JnMdkdFAml1UpbC8PDuO/xGqUJ6D/TmXv5p9NsWWAPFdiLski+ejW2
rIaF3yH2da7TelfWMnkN2kC4vM0WlvXNc4o3uTymGI2ymAqiHsj5dSHb6sUKiJ9Wn4FWNGsKWX2z
GYQJEQZZf8Z0LljKWYFvuBKbN5bTJywoEHDekk9MIRdUiiJfTnLA2xhCQQcsTUdAbpX4iDj7MmvP
bSPsUGJgF8u0pAcUMBYWFwI0l9J01HCDsQQQzCIR3WYSXQMZ3HNNn/3rz/AxzxczQ3nfVBVuexr7
OB5dXfZRgfV1pfviaSwbzGWH8XfQlbWr5wWMrpjuPsGAAXSdVqYVIzmXNCTRZQDxTabZBfXKbbCU
c1JEeJFAPMlagthDCuKtiG486qeNCVzVIjiXuKxNIvWrJ8X8s9cHeKZnqwC/jbEKdKiilJaejFo6
+gI3PtynC3TGZOv0PcBcYOYrX50DVo2+WuYb+Rl5QwVIObgVxH2SG3tQmyO7y/k3VSA01G1oBIDE
vTrce61S8hoRpnMJWA2veEt+VaThVAfTBtZnvtdV0Gr+ONEEVssCjd7Z9gtNwcPQ6vee6FvH3LNi
FzE3jyaMtu30uEfULlR2sURNQZ9eVDOltVtF+r2Fos2inVrJneSfJkBeIfDeLDiDGx6DailFYTkZ
7qwSUpeYWVBWK6hLgkig0qgCklJefrLSzI6Uhg8wTeqqMMT6oaU6iuRp9zAZTuLJ1glYwag1+dEo
m/GuCW+Ep39ZsqYKDBF+DNcTl9PVl6lDXJjbOonOE9Z6uPPSEu7EMreNRMKDEf962hQdZh+118Ap
MEHtKnlK01W03sVGPMSy5yiD2n1TZVjgFaWASrYqOLcYhHy9ueR5b19/XDI7EDWEYsiKXu39Us78
1jKz8Ay3O1wpfafcS00uOH7X4CqBYmvSejmAAuSDEixjPYUGo1ix/ZE5QOpPkRBKrDsAgV7qTvEU
biYr3KdGh4EoKk9hUtd7VfB3jSfJ668f/dPly1qEEoAJGrgMNN6vsnalzSrc1/tuhnZZK4XVsafJ
BrkeDDsUX1w1TUwZ//mYnJRz4GGANpKvxkTkEqiu2VUnOWp+Tkn9ngbJt8SLN6npcRvSABPEwP16
TOmD9XP5jQj8GWwG1Vnz0XJ5PseKUsk6+oW4ldoK4q3q2bCgig/PCNn5iAz50guMfQhJTblNdcA7
gDSxKvIsklV/2ZelE+IO5EPswRdVhJwRmrWtkLLVIwADb1r4E5gM+Q214TZ70weYpcquovIHCUju
7jvEDBJ1je3tmJ7k4a4D5lPEa29EMspGoyGLSTrJiJ7rBG2C4imV3vrSqenjtdpGxeE3+A3+Nwko
Eeorj9J6qj7p+dpEosTusxecGnsYN0g3d8v6qJlOO9ISA/lDv1R3kMGzEPRoh98CmlWUydPSzoZN
bBxUHXnWJ49Cnv5NTWCbxvc+D1yd8GTucreAqjxQkr0bUR1FkeWV45fOV6htELc1Zrwpf5UTZ7As
uNdBRK6Q8/76y32+DvAGZHMheSEBw7yOihMRH5ZWlzkqFQUIxUCV0wvvfPC1ed/FN5Ymh/Gnrcxw
7ASLa8Ga//NymYRamophqfanVnV7+QE/PW+6r5FbTsRyqdUOFGgQ8i8IP1rFweMj5t45aF6Cdlvj
Caq+S+r7gJCvVxz94j0RDljHlpOjxt+mdgX4rc13Hmbl/ZNkPo0QzdXom9/Jy6a1FpanuyH9MowK
Go/WBugKNK8Wfbzx2lMfHHIZx56X1gIrVfySa0zSFQoZfKG6DZcSSjQNmrLS8M3ytmNQ4RpskZ5p
yzGjwE5JZaibTRcIjtJnS5QuQdKpfUsNBeWwhgpz3NhjB06CppqVQ2yIckSpKE7C1tVpBGLetBCU
d0n7FQrol0hH62Ugq5oFrFHDhNWz8vyXMk9XHY8+Utiu+F0ZLlOPZnmgPwOPWYjhrOTKtRLT6e5e
te9wCHqK8tUieu5ALSVL2XyoilMU/1LpIs8+LcWwMQMcaPxHy38Iq9dcP4lAZ4KXWd9e35UWKS/M
IhBvaXRCqBhRlo2Vr9riFRwVeGb0rBRgFKxYxPI0G+NlcNIqolPyYnrOufyWHvR2a0nBhYZa+yT/
ls5DYNMKl1RQXninQFlQlwYPHDht8SA80B7s3pTdkC4p1Icr/IfUyuk5EZqFCp6Dwg0wNhmNpu18
W4p2bL718rMAf953aAqleKz1NpbvPqJxaJi2KyNClGxlkSR72xA8Y//dqqlNbmRjUyImXLn9TMsb
K5Ah++jjl4fxvqlAo0OUq4dv+FHRmHttc9Qs7tD4BY5tI6j6azJs+nqtuYJlSKe2kh+teIvfeCZv
fbQJzE0yfTe6HxMr04TFYhJ3zE3rNkBJc1mwTmiPWqu8dRTTNocdwHiOQn5k3R55hhiIVLwhORvk
bZyAINjjPxsVdzqIkax+i+fG8oCEySaTHlQeXih+ddJDl5y94RzRdaxRNRl2ZoWscETP8CkLDpl3
pyBR7a+CdKv6Ky/ax+02SrYlIjbII05rYJLZdC9lOxSWMtVNtdPYf4PRp3RPbeKmmza/R8J3UN0i
fKxiOIInqT22IAC8bziAo0ax0SzHMvcg2lNtLWdri14peKitTmcyd74+ttTPMQH8YK65GQ6HE8U1
Ig7/2iZHkLI7TXQCQ0CmSYQAYtaM7iiJ5yhCDWgq9f5ebUp1Uaf+PsP3zfaw1lgFIuWUspUpEMeD
xUYAOleib7owOqVZGnoKoCH16KWg/tA9mlH22GCm20xy7mAPBwxiRoSh6+o0aTCssA2mFNMVotvV
XFOJhZeGFnyzGkVCvCotgc12EFBMR0dNJ0RuBWW4fBV3YLS+npLPeSiREdTDOSFEbE/7gCH9kekL
hVZHUiAkZ9kT+6MedAiMZbasYlM2dQgoSB2sFtN/G9q6Xoii395Kwz99Ex5gJgrOJMg5Db8qv2qt
hBiTpiVnsjh17xdHygKjWzTq77Ce3esbxBqTiipxNeKJgUrTL9jjNJ8KFvrXczEnMRfRyPwkKt46
9IFmj9ir2Bb31MDCuy49T4n46msTd/dI6pUT8650+U6zONe/HvEjrPo0pK7geQv2ljzwKhPPUgxQ
JlmlBlrjpTd7di+b2PipYAh5TFUfBkUrb/QqSwHGYqLmqdV9NciPCpfhtjQRKa/19MmXkZpsMD0h
BMq6JRogC0t+NwYuLWjQw41Z+oB3XT4zdAOT6JToH3DadWAdTh4KlXifgIdjfXQSUlfdIM4CQ21n
S/0skZp000L2yZt0YLuRlfrHBqyFT9+xzZD6VH1LWo2i2K7kFqXuEhO+uPUlvIhq3dWy3FqZxkyG
SSNQGXVTrxCJ09djDvwKAZCf6O7U+1FKV/2ISNHXX0T9tAZUXE45JGCtwecwrkINnAMGL1en+CzD
rlj0Zv04itH66zHkT/GMcjnI1Vf3fJTp5NgDUVNjXhJORuqG6FoBqOFf2AvYmeHLrq7PuqWJHjp6
bb2U7X02JIUbGWLlJqTeElKcA7YLix79mrn9tBTBNKAkjYpwAdwXb7zATXUVlp9grhFXhp9QCIZr
2Xxd5VYo/3kXz1V1mXIWeibAyK92cRGaeqAFk3DSGxBOGLigvy12VAlMv98EBUmLTlzQ+nttmOu8
vl/Br8X0NPN788Yn/KjlXy1QWhg6qMm5l0G6ehkuNpbqjaRJqKqXyUprlG5VNsyiMKFRhUz9QpIL
VO+B56kYy8jSqNxbYUOQAGHC8TWCMC2l5RIZtxCNf30wPMUAEbLdlQ/33T+rqlnRZ1FSVcKptHDW
bvz+pEzlhvgAUaMBN4Ama1671rMHj2+IBO5OpKCwNEbgUp0w1EtFCM55OrzcWI7XsDXQouxmmZ3M
dyOrv8r9KmyYo9Ev/HPimdkd7gJrXWlXXoJC6pR5G92zKruITX85oKm6VPlTy1mTb4eqlRMJuyHf
K7RLVTET1n7dpMQK+u/MCka3xDFhOUCQ+Hjg/xVY+a8ZM/Q/66usqvf3n+9/qqrMf/4/pnXWv2hu
za0gkjJim7mW9R/TOutf1BFInJAXoaJG3/z/iaqo0r+oMJhc/jN8CmITO+U/pnWK+i8Tzi6/Rf2E
IrEk/xPTuqsow5Al+lOQPmaaFrovpnFVaze9WmwjQxMWo+SlW2/Qp3tLLIO1MGD+Ik9Ve6caffcQ
tnQAe09ByboplPUfk3X89wHwf+jPHvMwa+r/+1/zGP//WPj3MzAN0PjocVL9no/+PyKdQQ97Ja1K
fzm2qrTOJ7G8MzAt2BWjeusIurxF/j0UoCzg2x98Mf3qNMTLrNY60RLQFsD8Qye7p3de1nAgvn6l
D5bfxTtBCcOkh0KcSPTEV7x8J0RDexzPeKdCkEe3j81xgyBDCYG16fS73oAludC8MgI1lYUmUtFI
sQmb0mjHn5oG16IbfOHJFxOE7xW9KsqlOenWYzxKg7TGrVOTlqXeAixuvK7WaQJ3ACbzqIckgt8J
BOmp8KR7NQX152k8iTMkkgJ0uGz6X0amY+A09ODnuyjmigdEATBYHge4XEOXwNjx+qkHIOTHPgmc
rGEu1WIcEziVOBXqFlUXMrmvJ+zTh+FiAH1DRZB+s4i04eV8DYqceBRV/WXgDz91onDX64Rb+Pgr
YCJ7DMCNOXdkqWFrLPyrUcqy7bGpQQnV8GsJkRa1340USWZZTKQoOqVyJGEW7NPrEoeNUAkfVEHG
+rtC93kQs/a+j8xfAhK44o31cr0FCPVF9JZEFcVdIrfrtl4lxwiOFjzYhBKf7Un9MALHGup1kETC
49dTfVWAnWeBxY+sCZRQ9px1DWUYUlruiodEgZx34ZOUxiYwDnFK136e4BATqwV4BrVLvxlygF9T
JAbTT9nv0BkfSq19VM3GLBxJGrvXDNlkGD2BiKNuF6cUUJJKJbqNkgJajzfJwaqQY+5Msa4DJDKK
orzVSrqseP37ZSBi0r7CdQPhlauYop2yqImnjIUjpk9TlTSrEINBu23UQyFbv76eur98JngVtJw5
e2e6/1V8KIRVlmAQI+CAocD4Vyn2p8zBfSZ4yg0A3Ae65c8ThK9EREIDlKgPFJx29WJB5sWCjnMX
NYQQcdI0KSyY4qWlO1SEhXFdWEUGuDZFpxM+oOq/T1plHQd/RHYozQoJRHbii5ARRi2yHJlOWksG
G+hvlY8g75LtD/obbzvVR3UNgRt7iOLiDrPGAWrP4MPmEuVK/qHyWz8UZRhb4Lkeeq5+m2RbeutU
StK6keH9qwQilGxl/aGfRu1t0HC6WKiNUGxRDKW5grQzZ1Sj5xONiTAQ72qWR4AvZRn0N5LWq7zt
Yzmww+luoDHD8atdhUyxaZUyvod8oSD3yiURZQozH9V+6noYwzxleVK9+CnNdZpljb4ilQbFX+If
e19ZY/RrSGqMwBpVaR44YOkVjVU1vcRWmRwMvcMqRIv6GGpT14+/BtTigbaXZvzj62V21R7991tw
GMq6ScIDJPHqVm6SKu4SDeB4nuVIamtj1u0UwcttH531JTqReDPTQjZXjVY2dq0CjJQIrWn2pODy
OoLZBYZj+laUzfZJ0QvFRmO7BO/ZxFJw4+i6Prnndfrns84b9I/b2zMrCjrzmRrFSm9LEVUzrTYi
58aUXMbC85TIH1IlILmx96W8fTlMXY0dRqYk+n3SpW/oLNICkGZroSEqH/2KFvE4mt6DGirJHS1n
HEAERRhmcWitPX79LJfliP88Cm70HNWgydE6uHyUIhx03ytpTUmFB6i2qNuTUvU6DJ4qQwNH8RWk
eUy9ujHs55OOcI/WE5cXWnqSfDXRRomhUKsSu2AzBGOlhn2j5VSx1TGDCCJm0i2U6t8GJA2lrzgD
3qhDXb7nMM2iCWLtL+VxNsIec33d6CVkFNBNyN8Y6Y2L6fNKAknJDYhCHNAHRbs6XRtWTdAitsEn
xpW0kABd1xTI/vF6/cBrSkB0yEURbrl8q2SwZot23gorAyBTPdxxUHfGjZj2r+8CZHYW3qCLdh3/
9WZm0EvmXSwLnz9NiEsbjenK/nol/m0U+H6E7eDMZqDC5bukHpKinUrHDUnZiVL95Dl40yc39t5f
RzHRciRq1uD9Xc2Y5qc063tOI/T1QbmSuCfrvoFm+PXLzNvm8sKDuMVXIXxEPkS/Zi+K8hBqesqH
Qfm7d3MFgAEIEX0VR7G+YTuNz1aktkspzm4pSJAzfRoa3RwJpAFRGLDAq5VXkONjesEZNpb85WIz
5Y9NKSDUE4yZk08WerdxMy2nBjdJrApxPH2McDtZel6Y3wiE58m8mgUFxUyT5isZIGWby0+qIfcf
BipNKia7+OGXeJ+MigorTB2HW2SVz2NR2oXFqYIwpbl3vUj10K8GUU2RnAonC3pjRyUoi9rOWOYF
CLSlXNZVvWqzXj5oVRxCJULxfJ8qWJIi59sGz5EHGHZT4++NsoeKduWCsFsT3LQNYjhGmHxKi3EK
G7wOFNwCF2o30rsSpBjGQE14O4vril2D846o+SvV7Hr/xm7/yysSqckaGTZ3Bi2Gy+kcqiLoR+AX
eNfBY8x8BQ6D38CJUPT0xmb8fFwSNRCwkchD/6FgczmU1OAeBXQW3bO0EN/7fGwQ2PWBZMrWbyqk
zY1Q5/ObgUGcNc9JGWZS03xL/XHvWvRelalnuHGczEUkFANxSxPBpKyBMd+YxitAwHzn8VIz9JBa
IlBk8+rySTvDU+Ma/ckEYWJ0FowMFGBdbKci8cDZZKLbJ4rxnCamfGprq9qISkw/T9LizT89JUAe
fYCeoF4j/XP1QZXODDu1ZM0a3Vh8k/2+XoVDBVenrEpl1iL3pk2SiJojhal2Iyb/POXzcS5TJSRL
FRH3uZxymg4SvkJMeVPE+HlO5PB1WEFdF4ZbE3595s77URUJYFUZ5Af/uxyq9dIgroWIoDtqf0qZ
KtgeiuT/cAkBwdNVSeO7zu0CrvjLQbA7LyRcwlD2M6b4zsemB3ftQNh3ipbfGOojD/vzXONrSaBf
ZRYQtSbIL5djYRWey2kOtbaY0i5YCNB7VqOnUHnqxgF5cF2JNWU9iYM2bYwY3zo+JSaoWK8Mkmb7
0eyskKQl4uKICaGCW1SwjnHepsMf9AOyM5w2WmtnWqJhjZUJ4bcusaAbT9XU50cUJo0E7owsfPt6
OX7+TryWrlLiA4WnwQ64ei1cXfx0Eog267RZD4Jg2XmH2MzXo/xt9oDHA70VESWeT5fLYcaAok2b
VJgWZF35SgMBgIpn9gK0QtGXX4tuglcooo1yrjoB/ouk5Im04GtIL7GfeLgxqyrW4VZIgKB5kZOE
Eo5+VTmYCwzMZl2myJIQH6FgMNxPnliBFc/lBvzKoHg0C5JKLG4cl59Kj6wIytoGpRhO5hnQfPlO
Fg2pCSgtnhLo9EpWWv2oe4Cu2KkYW7VWuXgHTT4NRRo+IlRYQhctlPuv5/Xz12Ofsb8YXyHTuhY/
btPE6CBsFrTIusQN8bLh2Jj8G2/6l1EIAueIRpUY6PrIAtcWYaycQRYu0S0pqPZvOq8Tna/f5You
M0tRqEg+gMSBtoFgrXg1n/HUEbBjULMkhOi/lUZq/W5DI4Ea7JmPLW4H9tiKQevEoS7a2NYOh75H
DcDoNPMQ0cv4LjVjef7HDzVfhlwaYMfp+FxzbwMptaYo04BFIZTlLWYCdefPlOjxxhb5y3LiHONy
0gjpWabK1Q2Fc0aX+rOHlWHhCIWejwZBTM80aop1FWDq2wcdNIbKUDNsPuVWjwCUpIYMsdSXH79+
7U9fnECDbtIsc43fIWv7cmmLSoVhYFgny6bxwr3O5Y8Uft25X49yBb/iizMAlwTAfAMwImCBy2EK
EUdor8F8Z0hCDDGA0rpUVqpfQmF6TwLlIFpneglYbxQP5dCjN0ENWvguVrJw1sZYw2hL7jC98/Cd
CWgMbZPEoKc7mNpZ1cf+xgKd19/FDTA/LVgxeNHWzCe8CljCXK7NTCyzZR9WI4wy6GZGQV5Ua9iX
3ZiZOfG5GkulnkoyQcxCs/hqMQx1gB+UIcNa6T1a957WhdlywvTsvyk7s93GdSyKfpEAzcOrLTtx
5spYyYtQqUHzRJESpa/vpXq6cYIyGg00Gri3I9uSyMNz9l7bjUcBeIbQDTGcG5WHJhuzU/Y0RZAE
gdWwc221Y+bPGIkQz8nOUCeKiC+ejQjDIDeOvZdN9+jMZheL1SZFXhL/1RRIoyZ9nRTiRGkf/ZVI
f/gFMMiytxMMxYLAsnO0t6taWTJNa3wSdjEwykkWACmm2Y14FxplHnTmcgMqVQz9xmn4BETTh9Nr
waiTsNsyMF7rfDafwFLbLy4ZOA91OTMaJtruqVL2UoFfcfMf3dyF0DDSnDw8R8zWtV1lTruh4Pbz
DepD49FNBiO9y/W4/DI1h5gt1aVOL71Je1iMA+etzC3jT+2IVclpe6pCdJQkz3JudQlOiSSfwZLR
T2prhFf16MJ4ycKFpOq0bh2iQKMMukBGNcUUJKqLd44C4UXCmIQIT7u1qBPJQP2d2/30sBTSTRiH
pgugzt5DuOfkWn6foild9k2QNW+9N0y4nrqVK6rMij647Ytg3FvE7vzsSU9D9xeS8RkX9BgJ3/Vm
k7CtNqrcWLYhM9jBY+SCO9us8kNYz96bl03T2qvLmmeXgQYqu9Q3x4sorUoUi/b6Tk526jRncpBW
eV70EShYC4MKWbqZGsnsFOHyMjQNRl9i5rp75bTiSQQ9PDQ/hbDMEZVyo01UeVPqXD47bC2g8cKh
/N3Zk3wLcUtetcmQTdvUVEgYfLKhf5rabzCTzTWZZqnIsbar1ifGmtR4ggzb1vgNS7HXW5E3y7NR
GCsmdkwN+zB4NpS90fYRc6ZuCA6Glygttz4ZOwYRV1PwTn69/kZkdvTNI2pr2oWzhXeMsZT60Tgm
HWQeSCfdOlJUP2pvdZgUxbJcN2U9LGejMuUNXabme+YszpsP7q7ZprNAZJilTlbdWb5BeGcmczfb
a3fmwEiCND5+S7QRCkNRRzrW2vZVbEbJSG6JqmEa1/0QwhFxqCrMqlVEGhJaNMdVWaUCuF5SwA8K
JCLSIuwRdolk4Bub/hJZO7vtMzNunagkm3hQwW/y2vDYE1KDkLFtSiiAiIF8n/ibJLJuq2aCOOs3
g+WeY+Xxce7MBqRvrxfgQmamBXFfFhbn32k2mLqFCUw1tbiNgE3bOje1jsT66zXLrpWWhM3lmUuw
Med8KmO3GYZLo43cfg+rPNB7XSfyscsNsqvsukDpKToZbEkUHt/qpBLoAdbwTvgAQXLN+Naxr5Kl
yJ5GW2biWY3mbGw9p5uIzEY7PxDZU+I3dghIVYjjumLaNAwPVkiKRQ9k1H4kLmmAd095zlxpa422
w0u52FASgowzPbXbipILA4jC+DfOgmYaH8savtnW6CjP+Th18ypHC2X2Sum8ghGLM9oaa+Ng5V7w
SrSx+q670AGFS21mMtkoJG82CUD1Jlii8lGZQPkvIfNjFuhk2FyNUxdlxPAqpgt54Wq1QRvGtEIO
JppASyv92nrZPLPZjDMLkWuCwwmEci+6jlnnhR/6U3HRlwlvbGWPzVmrQ4I+SBNv7nNuT3uYMBvj
lmSHdC4BiIAswjYEyTwRLnF6/SCjM2kgAdzU6ICm/eBr6FtZ74y4LbusvZ4rLY2tnooIgNugaosE
p8Q8I1XHCvZZ0QEiCUOy7nXaL+muYSa/N/w+uPCbyLiyHdqI25mIzHfOQwFXpWF7V6VjF8Whz7q9
LcPa/plmrruCrgwjjLNmbD3WznWFLQihNVIvQ0CrR3BlaWrpmclnUyR7FQYZWYsZTokNTpW6OzfN
On+S0naz2GtqAaMicUpnyxIOrM+JZF9txkgjpZzrvGI2knHgi11ZNoyZIgFnL7F7vPm6U8OvnJNJ
u7XtCbD5UPvSPNc9ebe73vGa+2Dp59+koeYV1DvpfHflDB6fcCg2D1IvQHQMGkD5rvSJcKpasYwx
TjEggZz0mHpJspTKWJF8tdw1ocjeVYAo5sqL2PZgLZsDODaiDARpeRw3cS0XiHcKZaLvN8dQbjKV
L3+W1p8etL1mU9mpl0Yb7TO3suYlTo3wjHCy/mExC2+f9dZ1m/OLzsl4GQjoIH1t8p4iXApSMHrB
e03KNmEiGV5dqC+87hCg9a5zjU1dqscmD+60bB7DkWeGeSU239u8714rtzxwqtxNZfmbKLg99fPB
IzmSDfK29fybhDJdyaiKQ4vEJJ7l0GvVxtfRGVM82Fv1y8D27nbDJdoN0tqK/Gaax0vPr96LAASK
gCJpvbbqsUzrXej8tDjO1VZwcPkLA5D7Sma7vHb2bK3YEzghx7krIEcN/qqW5wSYSb7GJm0S543E
caTKHf1s4mZvlVERhphZmbpPmgCWITWfPmcCcUl/lX8X/UGAohW6yWDWd2kS6Njs+7M8GB7VWO/N
lBdD1e11MlUsu+jNwXJ8c3V1kAanVF/XD1KIF2qNx8Eo6TrKbHozm0CcmzOswXl5Q9K26wfypmzv
kvt/79j1k2cQlpCPSOGlfR926bfCDw5eSVzbtePVIlYcBAGa5oAqHQcp5PSn7NOLgLNRUkegTlP5
ZBFg52b2mmM5LWeEOh4GzWApzaeHerDOiJNFBOwGB2E6T8lQ/LAEDHtpe3E1dmd0SfcJE6dNWzV7
hjjftWHfWRmtuYyZjdmaKBclivoEF2Do0dU24oCv6W+MxT6TbfbgELKWEckYG2NaoDJDqGdUKR/j
zq+976CTXoz+uzNZW0wPPwHf/hqSqSa3tOEt11dpUZLLmFEQ1bdJpWHMGdaBYDDnLcy58XpuUKlN
+sLKmjhNZlLnCR5finiyzV8tD9Cur5ZfufM2MbOfvPl2Sr2Xivdpo/w8XnzzPMUBez9ZYTjS7/Jb
rDX2hAC5/eVSt8zw8wLoJF7foz5P4WV2UrzaBo4aWOB3VS7OW4+noiBv11zUOy/+bRvO1aGdIUAB
ZpdQuPS9EgQrkMv6s1QlbpncKEq5sWpBlaQhIRFrcz3JzrwSJo4aNubwJVuJLgdzAlcWuOCRByzn
2jkPIUaUI6PnILzqPRd7RivzTeUYN35RgibyKUDaXJ8nlDNn2VASCw3oYqnF78KuH6fQeiUKXW+H
4cc4+ng4hg5T32Fa08GZf7jQJQnTS67K2tPPfuMYb3aUWr9qu0pnhIsBXhWTGiTd1EOBWqCyUsC1
YWevCTyQseOZePgolsPc3+so66PDIDMbm545zwFcYtsiL0C0A1HlsFBgIdty+V4stQXUMpvzJh6T
Lhq2pEmWN0HYE80z9zS8KmfdWwY7BQNmUrcTOWprsiydAvPPNhKteSaL1GWO0Rnw7gYrv00iL3e3
pJzmGQN6B9BN3/rs094cNbdeUWTslWaL5l46A7HTYT1iT0BYA7TXanNKHzPBCc1D5KwxJqHVHvqE
w/Zu1FJw+b6d813AXI8/gCP2B2eG5ltvZ/re9Ul525dpxjxANgU6ac9dUwhso2ujuBew4zNip9+k
OyY8vU7bfwtGXq+4r8oQ03tYTixgEvzd1DmYrUY6Rhey0f3A87M0UEjnolTbMpOg/PJgSXCYJcQb
boeqSjjriL6vt5rt5T7EvLOwE0KRNqJht5Q5jqSmdIwuVjAc5CaclIdnyNUUIohkxc+O3gn/Sh2S
YkV2MDGROBqwmLCh6E03t2VFc7qz5j2QaipTQnStP3PiEi8/2QJSXtpXIwxkIwpU7EwOBCYjmChw
J7usZ1ZdpO6XfbCgDZut0bl3KvQfNz1LLNReqrRgx7gKTGoh4Pw55kTONHE+3p+i6cnKbXuVvrgj
bRKQVlX2bkWG1e38UopnQ1rjVTsPqeTOqJmxZKLWlIplwI8z2ENxHYQ1m7tfSEIcyjRYsm1bpAu7
uFU4rN+Rtt8Xxpq4+7S1PFV4U4Dp+07yHPRD8+4ZuW1DJGysH3aSRfxPZXaI0JS8LmeHaOZ6XGpK
MqdCKEQg4DqDbVRU7Ck0RzA5fQ29N1RppHg4SbGloemYV+TLEcJDEwk0Uko20X1JFNyl0VftS1B2
I5mxAV+bnEx+XyaTxtr9pbG1GVozrJB+GKtWbmFY5bVNQI1RJvYbCzc218QiO3wTqpHSLV3COmTK
Z5Kc1SddeijqMf+e6sYBp1vkAUTj2oeoqG1HvZtu2t6ZonB4qV3oir5d1M9TWeExKqp13ovuxtM4
o3kTNxUZyd+LCNEOGbNhvWKcugnIuFWt1ZFZX+ZooEkhV5CGYq9I8m9GiqUdteXMJDf3VXGb+BOJ
ZwjIfefcw5x7I5w6xLEomumdM0aOwsVZpNx3Y9leW0GfcaSvjey94//w3S+doGb/De0+7qMoVNuu
bkPqh8HAismvLe+spGp+LFHF+G9Uhv2j9THgonxQFlQLA4yGQdH906Bo/pZb9cKpgKyN8KyG2F1x
VgrpOQo4/ypOCjvjF504huHPV1awEa4JRttoWzxYEWKbYdcto+edpx0qxjsGmwjrg2lRP2m3mBgt
aid68NOpuePPjq94lznHl1CdH4CxZ5yyOUWWGwDa8o/VN8l93xbDqxS+le7moYDxVtAx4ADUuRlR
xJxBx+tiktm5EE1W7VMTNfVOtMSvb/ykZAwRITBHPjVjLyDh1jU0ILdFFrswsvIXK8Vqm0SoYMn4
0PyzuSsFIy6/vhVGVU289xXFpNGlXY+XPCAGqasXeluOrKcrcnmzcjfOzHhBkqTEoZP9yvsyUgIc
wpQDDceIrkEp1S/mrykw8yAePVO8tCS2yK0tCTnezmaQXSxlQjipNiZJvnjBA7BJDeKG49Ku/bM6
8C6LgZS0UYxw9YjpRZ3OCZWZDn1dACm5ApVhqZ+0YDDvNkzgK4BTVI2DaWCWq5QBWrlnDe22yND+
/tuEdzRTQ/kfNlNCVVtq9Uw1aww7C/sROPLFQyQW4Su4m+cmfUzJ4Hhqhy5j8yK3zd3RruCZIHSU
TTvSNDtiaZCotieWHnDYZOnowDO3Gq9q3ZGFNZUzMH5CXq0zrw3JI5JojmI9BBY0RD/DOzwtUXqX
BXM7bO1iNpgayRKv/jB6nEOGqCWEaXENCaPecNxdVXMQIbZpDK5NtzBS1Ip98No3fpNskIeaP+ae
U+seoIn5qnyx/Laxc74naeIOh0X3wbWc/CzYOFOafJszIrfPqlnIB4Mqgo7LkPOIJcLvqrhwg7Q/
4wA9VxuaaM0bySoDYiw9dhC8BlpPmzCvp/ckm9AYs2bNeezqPsrjIVX4Hz2pyOOtRmFiMl0UIGxf
LfOOxnQnSGDwMVy2SUMuocRieUGefSBiGSSWOOuDEufO4Ka30qIVtgvNhMImS0fH2LWYeQi/6dm5
4paY8DtPdDwM/oCye1NG6Fq3xbwokIXGsrSbTFjV91oq75dlsr2wMymbetnpOOEYAUlX9pIvZIf4
7VtRRrWzQyJYb2cYGf25qufy58qpuXZ0KW/aweeZKqmH/f3sVP1z0Q3BQzMSylN6PYsY7h6jPqG1
+aKxHKHewB609v8Z6Hxsg49FLtu+5cwYJh5HRomHt5vkKyaS6sTw2fo8iANDhkrXtEFsk29ynO7i
sh5LxBLUDpEmCrcIlPXYBensbOvSgOOW2ZyGefLpbm3J9jV/BclAnyOxTJCRDp0JwPBpquddTZP+
xbcKQn+CRAzUv3XA6ZiQ5cRgGcFFxWHA5bSYiCr7GeQZmFYwYG4Hsc0d/IOj0QRt1oi2V9piRrBx
MX/Bas8TTiwUfy7Vdt7hRw+gUHCNqACZrTAa5YiFtLzOZED81lhOwYOlFvINGQT7NR+xsc1LXHHr
egWnzyMD26RajHwzfVYqsv8sU8LZqsjclyHvifJIaCH/GQhHeq+5iDpn7qJ13JSo3be1qP3f6Pmt
gpimcM0ZZE2MXkYh8QkXtiTxKTKx/sS6UUlPm3TKX6Xd9K9shvKuZLMCteG5FfGekvp8bgvQyhG1
H+lMA/PDq8WZqe/s1AVFZFX0leKk8WS0rSq3+i7yEsFCKzxCSMyFFfh84qBhbNBAkiKWLxAjhi6M
frmBaO/TmWHprrOa5ZVZKABGQy6NtcdQT2lsB0OfoJkfc85OLC6bOaQZija0618gZExPttuOgEGJ
x1abfvStPg5oa49wtj1WV6GNEJiFMVTcjia3btyqYRI7N4tOYzRFuOT/ouVKyiMKQKrVK74dnNZu
pCCUcz0au0G5+Z+yqtXDTP72tUx19likDgKbcgrTy3ysYPV1gsYakUscvWXUMwdWTVC9W0OwgO/z
xhNTriPmyDp/+ovKxJLH+8A040gP0ZbI4WExMvzWMvG2Dd3jF8C/NNnpoy3eTpUOYQz8GT3cWYvK
WRg9ZrrADg3kQUGpDZbqbuxv7IV21kagIL+159B/HIdigEQKQliBLy7T52U0/VOxWO6nIRGCuVV1
D2YKkwZw+Y/rBmzNPOfHl9s60JwJ0nDi15cgOB9c5gyvwTSMtyLUGMyDXN9wQtRPnfad6UygvWY4
gTyFiZqBbow2rjmdD2PYdWdj1Zl/+nER18mSVP4ePWti7ge8pHeJGCdO3ZWNtz8yPI+2OW7D726R
j0WcZlTmG4XcGFpGZskXWwXQsRVRY3KbDlpfq6H2SDekre+zh6bkfg/MLw6eNjHYQ7kY3+vOWQjl
0Tl9LF4hpg1j1DxVKa1rNgkKuX+P2b5YeJnfo/5lWLfCCY8WXg4VjWFBbNnmbetdYuFJdv64IPc3
RH/KIfFJgcTDhsIR1ARkMBM8mP3xbkUiEmKA7biNVLHovTXzBukiVH+8rmyrQ9AzXaJLEE79mVCS
8i+k06d2ICGNS7uckIL8+8sfmQb/Pv3rt4a6hDJjneR9/EC24WSChvwKi0+76xmlHTX7QOCEZl5g
Z5V12RWE0zkNI0XmzM3OqOpHW2m6ufQwLnoSxOJ5GGjIuUly4sN9vjOoAdaPhasGTN3x9E83bdjU
NC22s5dbG7sR2d5rk3uyl/XuxM9wLNtc78s6YQztEB0MQrGPPwMyt8IWCez7SE8MheZBBH+ilkGf
V7cFur+xjb31EN4WviRz0Ingd5Tp62KBQEkH5vmbMZDm1ZA6M2DDsrkIJYE+HvHF+1bYydOJj7vO
PT/MRfm4+OmQR6z0XWxAHz+uRmVUsVOQKuNm9Xle9HAGgmjYazHYB5VnYs9uSn4DpeGFz4cH4pWr
i9xMXnBLR3HJQfOeQQLxV61jXodDSsrOUrvZru1CxDSrifbfn3h9iT59YPw6fGo0jNBWPn7gbqqs
SU7YtLqlDfZt/jeOueXO2v5PAtbyU/dzXbSProfCHhHFqvkmNPDofirToPlm6Xbre8l4U1BQ71rX
7cF2eOKA0s7b92ox76eA0Gpa2y1Q1lGcsXTW/6fenQeLATZLM+57dBTHz7BpzbUOmC1tPUvJ3wak
5N0STs3epyd+qIGenZCorT/k0RdHEY6wj+Ys3/7vdvEfQaVOTC8TM92OSInmFsRY8732x+BqIiLp
xHj+q0uhp+YFJeGLm3okhQihSKl8YpBkpil4c0KyJFx+qkPSpshr+vcD9FlwQPsJvKrpQ1Rj7TxS
ApQ0BM205wU1A+Y3uQYmWnlkyf37Kl98JdZCWMi8XhhK/xbO//n1jC7P6dVl3dYCGhHbWhNt2FgN
la/yn/99qc9vxApoBARBPhm4g2MjROtFU1eBf94uYlrOVWV2Bxok9aF3mMCrvPx/hb0kzlCj0ItB
04N/8Ph6RdImnaLxsVXJ7J1NKlXMnH2xA80Y3uYLBroTq/fnNQrQJorb9TyDYOZY1j9KawosDNu4
6SKXo6+dPBR22F8HwgrOyqGkj6xS+TBb4cKgoCmrExKVL35gGBIREhcGmRaSsqMlJ2k6l0MBGV15
4904U5HGjd0L0t5MhgcOle6/b+gXhSRuTK6FkQ/sN8FzHy/YFs2obNV02/jtcP/7/nA42+y259Mm
/jZtTrx6f0+DH1/zD9c6tgDPKUckws+67eX+cc+Fzs7O/jxcfjtxmc8v3cerHJXGjHtqU4xcRQ8v
uqWRH52qP/5urJ+/CJRKJFXooI/LVzJKMPWvXwTy2ZO+6rfz3XjuXVZ7kpG3pDLH+gzdwoGRcRov
d8Y+ev33Xfv8xq/KTYfnwzdxrx4z4jjoC3zDXb51aWttdDKGh8jOu72Qy6lYjc+/JpciapPUViw7
jn/0fHRYmikpZY4/w05fYJuZbEfR/6uoZ5lcA+C9kOhFfEXHLhC7r5n2zURBMsWrHvu0gZnkFkzG
Sqha//7tPqsVV5sJcB2uYsO+Pga1Lf6EeMUjf1PPvrrQ6C62YqQ53iNmqBhhmOlbVRvk2mE52BeN
nak4tzv/FGjz05bHjkfvxEYnttoM19/9P4s2cyBWPW4k7VtL7hhbTQe3aJ4jkZknNtev7uCKMsI6
i+eETeLjlTAlFa2fcxAvjHw6IIRdDp1eThFtv3i5yYLlVMfXCkM02UeXQTIS2mMwlFuO0iO4sCV1
a7zw9K82jrbJX1KzeG5lmVoQZUlAJbwtfKjx0D7oFJ2Vm/bRr6SGD7dFhT3ZG2uZSBVK217KE2ve
F28PLTtKc1zoOBuPf5ChYACDloUsksoD8h1M5ibK5Hzoi16deNjW5frjQgHtYM3IhUTOJP74Lisz
GqyZGQXz3rG+Svwm+JY5I6m8fM8nYZNTycxcD///s2X5Nm0dnnNi4v6ydv7zbFmLGxWoprjjQY5+
oUjtOAw13cVwiU7UHp/3S9xSqz3NZYlgHzl6jMtybMsAWsE2wxhbx0xpid5O3b6ge1DD6KFW7jKb
6HIgCAg82uJumvry/4PLr+dBNuwIVyF4eZI9j2GIRl4O1l+hcW8N9eXcEh1VAX848dx88SLZEH+5
lSy7/OfoCe/hnkV1nmGy9fSwQ1pHOOTk2CcemU8+6vXL8KxwFZQarO9rifCfu5dGY42aEklVPfci
Hgy//DHTkxKbGl3PgY54vpNLxTAlDJe9bdkQJpjcQgEjLqAIB30t0YNvOyRM+cYaUvMKMzqyRBF1
hBQLeVEpq4t7o+2BGzKs+Pfq+sW7xeGOvYKWHTXFsZPQQcuprYwsTXsIgn0j0PWhP7pkrvb/q84R
ea+YNs5mnFR4uT7+TthjR49WKuu4s1BiLyPyJ1zB3a3BSe1bMYIKs5dMfCvF4h/QyDPRM5pTvOq/
MSxHbzhS88AnJQO1OQTxj5+i8zW6lpDWrpalP2xmlKvXXju7SN+ToYuNMPsjdAaWPy3NM8Oe8m8s
Pu4vHRIjirbD4r96YjhbomNZWdyDWPBdWgg8+rNkdNjdUV7oEdMOQ9yiqvLdiJJ4Y9Z98axnqznx
8H2xXjmrgB9bK4YXqBgfv41sECwBHCApRTj5ExMFoulKNDQ1pzPGh6Xx6DH/PFHzfvHM4D01MfCF
6+a/wnj++8BXrUTZO7EhQ75AHKGs4mpQcGz7MDNPXArcFX/s6H5B1KN19DdYJzjuZTHkLbM6KwyC
Q1GxbDxrZDqQZbSKx6JC1GWOLbPrAfcfIIO6LB/zcol2Zur035psiFBwOPEcKeNKqCbnHc1BM8SN
tRSPi4/ng7FShXYyWnpBstcQ2P0ZlltIzmbSOt5FCojlh1221o/OX5z3ljZSvTPkbN+MqMkNmvGe
j803YbaHzWqo10TT1mSgZE/pjz5fGugRVeiXm8CxjTuZWTAiLRVVN3hJ/e9G2QSXbdl55QYjkb4p
+4Wm3Rj21g0q7FTG7mgT2R3IvvutYNi0G13brdhUcwCmNXGNDtavKvxHJT3rZUx1991Bld2vntRu
vl8A79qH3sjo8MFjNC7k1DH8YxErLiLYVgxCGK3eV2bquwBODYTUIpsETEi1GN5tW4Lu2JnTEvzG
BlOJ8z6d++uM02sfI3EhvAyMwMArFE4gYdEkJ9k2bS18UhY1aLCvkxrZXFQjSiLDA6MaqvOGPptn
p8SjmEiqwWKga7wNU88DcToPxP1EwzTfKH8unT0JLuZr3fHXMVWlxTMQ63SOGfmKH35bQ6kQTloW
u6AySNn0q4Y/GjV6sWNqOHGFFCk04moRIPDqpJHdVhnSJjGochkU8ETBpx/cbtTE9MpFni0iRbKH
bnxpwbSSHMwxOZnjrgvHJyDiyJgMehR9POmiO1ReEtRXtR7bi6Rm6rop6YH8YuSyLNt+MHMI4tLP
rkeV++0OoTw5YODS7LMB0RPiMm0iN0bsGf7OGFxxP/lqV0Fn2t3OrVTE86nLwUMSOMLuZhZkVhs9
GS1CAbcj02s2y/AXjRldXgh7Bunp4VGLPdXNRoxKW3u70JiW106nSm+lOU55nNPKYzTfUEKT/ZjT
3LA1SkhG+CH9xsmL0ltTzg5CRjdxGM1NYu63nY3tYteafvWzHnuO8n1bknq2QIAjh8+3Rnlm5Kms
d1Zp626/YC7sgdnClj5PMHERpUzPlqDGPuoXKH6T2zFkaUf/fKGtz/RrsDrI62GGNoqHj7DaOQNt
vYyGK+PeLOc3IaxkvPDsTqqtQbxRsFNZZwETbb0qwuttaSLt+8ZlZicqejV9lpbL2Txq4Z+PCCK6
m1ChLj9j9OyX1/YwB0/IfgMbO18eNIelG9HNpryxkG5FOD1A60/dczYmN9jkIp+uWsTqLyN71I/M
KFuxK9kX0TfVmLBjlJYEbhqpr2DvqRJeVa7tFFtCnv4Cxdc8gkvlVBIMltdeucPE2ihMxbNS+AzN
duHoKtTRIkne3XmWz0NQ2iF6kCn43VODMS0Zh3LalYtB+qwY1JjejiHt8g3jUbjDs0qiVySCCXqZ
sbjzkK88GdTt91k9waw1J2o2dJoYnoywWpAxeJJ8AFULZ1eafvprxrz+hOqgff53PfHZWucHdLdx
yiI4MuEMHU2K6sgoWHYJHSn4oLgPiCOTHNJKQj29ImiZyXsy+THV6Jzp4EnUk8yqX43M8S9mp4NK
n9qiP2uqnF/nxEf7XA+SWIe9EHYbXW1abx/3rTYLldDAo9BJDO7TzETCvJhHT2GisIufQ+26PydV
EXxcoXMyiUC3eMq8dmjdmNOaICI+i5qXCgUcoZBz1vz49+f7ojQJmK9FLtMMk3nxsRWO0docWCNC
Wav0iuaqnBGswQRIoyxejJ55FkQuD0VmmARguJ2hssDAeexhTWcQCSILZ/yBHUfcjeNAQHDmJ7mN
UNK3bz13bJAhZJo/CAelakgg8txoE/S90Z8ZUVYeZMc0bQNRAYJZr3rikv797T7/+D7Ge6QAiAI4
3B63YDxXZh6BdfkWY0S4rThk3NQGkYH/vsrn0gR73/oAOpQlJgamj7c4n3l6Rs1VDHD5dn+VQrvq
i/2/L/LFfO3jVY4fJEazU25xlXrzfr85vG53376duMSpL3JUY4kuUCJdL0HpsKni38judr/HTbN5
KPd5jOXqRCH5lxz4sc76+J2OGpl+mAJHkFwQhvtuiWXcbatr5wDMJnbiZt9fRzfWmXFfnuvzbG9s
5z0M7321s4gn9nbYoTbN9UwWt4jNE7Etnx8ccBTuesgCu8jKclTiWtKRtPsp3TockbugH9lpnOiU
1fCL3xudFC46HtGILtPRLS0G1IkZbCYiZCtx8KRnkjmo67uhIxD43/f28xEcuCJqR5oFa2ZccPRL
l17DYRKwDlrlFkUXUUIc/EVufpeuEtdFHbBcK2Ajj70h0uncK1LjxM3+wg27okxCDJ80kTkGHTUJ
iyiSeiIMh/GqTRhhKUsHTPow/vInU93MyQSwZaztSG1d8FA/m4EHIy4Kq7qoUgQkAHrt7EVQMEL9
j0Lj4Fmlus98euCcYFf9fCmYcpx67dY7ffSI4tG0fSQljJDD6OjlprfYKx0xXKjW2acto+UhdGq1
7YOmfBhGNSNhNa2fa9DJG5bNYj+Xo12f+hSfDyQMhkzGKqCxaEkdI35UBwAHCnRNB6Uck0vSBKJ+
G0DzYGrkDUw8bY4k29INGnRuVSjQ5neLnqgUsuCbSIly+Pfj9MVEgLMR5BaXIxlD9mNG4ViB1CsL
MJNJYY5ns1tG5/XQIrKegjFObVdfFE4XHKywN0nUyAkGKTL9BOwGR4xVGrdBkwAsxfS/Y4o0n3O2
KveRRRoIShX3mpymU3zqde06uo/0wnmlMRzQnjmmGVgGZt+pks12LB13BVDIA+ISbI7zUj26dnWq
x/HFCsL0mtkQWGCPWfbRuz0qbIY1KOmtTz/oBrFsd06wkP6/O2tI9+Dp0UkFQ/jpoFpNPSHdTUga
9exlUWxzfCLYw5LlM9gEmyJv0SFZzgO0a8ySibtd8Fs+/ftZ+PzLhqtIh76exWTWOpbcLUGlZ6Zy
BH2oSH3PrTbcDZWcn73Fcy4QRuYnrvdFE5mzMA2Iv/IAhA1Haxm5AQ1oQprIfWGF79ESFb9Y26xv
BGAmcZ9V7rXnk64CIGaMZeEVhyQMptgtQ0IhonC0kcTN5R3Y5ezQJORlEPzlX/z7N/nbA/n4uEEz
4vy/Tg+YEh5PkCPVoClz6M+ForXauyKclmxXi8j/6TtdY29GNBd3plUObw4T5Yi8UIVGMHBalygK
MQlkgURsYXwwE3SF7erCYjDS/0grkX5rqqx/Ewr3F9iGwbvIcMplJzaML+oNlM8sXdxVGi+s1x+r
mrkQkZ1mNDKHskUS2uCsoLDLUPSRc+Kv9srJUiSio2a/H9SUPsNTsAjOGdzxOpoFCQT//knXF+bo
F7X5RPC/Qe6QTLc+hv/peA62ORR6tmE2MCE/l3icsD5J95IpxSl1zie+owvgbO1vhWgA1qLY/ngt
28lnDB+QEoel8P/H2Xk1x62da/qvuPY9fJDD1Nm+ADqwmSlSpKQblChSyGEhA79+HtCeOWp0V/dw
XK7y3qaoBWClL7xhIw/2bNZhpo+GlUSPClIvrcslG2y5F1o3sZX6LtWM4KpWzPLCyqtuR7M/v02c
Br+LSBQ7SYqnC4WkLDmTXsyJzeKjzEIFqJ1yO3C8LeKUJgQI2qBE6Y1aL3/XsMWBvSc3V0WMupVV
SyFU1q7cOei7nFnhx3YhoQRRg40vCKfcYn20sq9Vk1Zk6Di2OJuHhhORq4LfwVfKLqy7EFYAMOx4
aoA5WsJ57eKu/+rIXS2vOyDMNvSxvL6WarvF48WxBDysbgTiagaVop1ZzfPDLL8TDTTuT/QkubkW
p7FVd9MURlHqaYmdXlPcCFamUp2r/R+bDSqiHIKGocxwoP1l4whSdzQBEs8Oiu4xySzIrjTc3oZw
MO+bWgzzUtIbymeSekYp50gKzJ1GcxShEQS0uXr2x7aMXhv0nptgqn2xJedtrmJ4fl4dSlDGAQeh
DuwU/rCBADzepQ5wFjf2NfFVL2z+PIWSL0YdVudqxceey0A1nHDPmsv9S/hZgEsdXcwi9aihxPoq
g3TzWEzUXazE0YDhqfGrXhlQbTKVWneVK09tIifD2shsa+eLrIT+FtSfh6SDY2Db0DjhFmEH7X8t
9MDUMglhx0xxOz1mFGbWlA+NXWLTj/z0uUUOgcbkjEXETn6xKMxR0ZA48WuvcBB+qMo2W6lRlGCb
ZZ6LOT4UP/eXOdIl9keZ4aPrvzi3Qr9l8kO98YYy1cc7aHnZ2qHlGu9CJSgxYmlbtCjDErqUVDT0
eip8Rm762tFekriiblNkU/gkwAMrbiS34b1mFwEodosfrnRL6mDbxZO4tKx4fJkQFyhchyjH8Cwn
k61bu2s0c9PQjfoBIk15QUiifkkhRD4rkvJLdUr5GYqb/KMy60taoelm6kTSrYFCx8+tiOyXqRFs
D4zIRLAtYquWN37UaA+1U8sGoHkZxHYjWP8UV2NnWsVKhqiBlEoEw1LZWTSwcB3u3KF0/Helh4+4
TVJn4HCiK9e6c+uVekqeOQhyyAhmU9jHFsdDUh1XQwcA23PkV5i6QhoZXn0fvDOWFz3GYXnUTS/G
OKA7oGBxkfPrkcS93Jg0g2H7Db9TlfNkqwPFGWFymumTFpjmuSRuXiqL6QVvqcqznChYp490+o8r
EH45pCidIimf09/VraKv9MrpN2ViqBdohQRQCHG7OL1+jxz0Dk51tBmR3tRltLj290rSD+1UVwRU
zgiHzQBlf23AS7+fYtmkXjtY5qqGOAnXQeouevpc2LGk7TbVMvWhkp1pAzZf3wUwo8jsZOFc51Ty
zuTrR46ZD4C7hag0XvTKUkdSM/xMaimvexbk97UlO8mKEmW8zhHr/REFVncLsN2G1UEDQiMwvSuk
UbpOO3PYTpkaYjZY0DE4/eW0w5AFEwgd3wYkzCjWLeerBdKtR/D9IC431Y0SDjHSWrCe8tWQyek7
9OlhoFhpx9EGGyP8NEe7iNS1reQKdt3tbJeFDM8QuhDkIwDTaYRQiVMW8VMYzVLfktyzGBqgsTea
0iFr4peVJK0UA0ULKMdkorQ9td5Y6aKNnAvo8ZbpQQUdI8+OHO0tmnqolVOSxHfVaPq/6iZvW4zS
zPEOdWVxSV+y/C7YNc2ZStORhUx/DRAiGQvqW8uuLGyRAF0VUXv6JLXo2WjNG5kqvm5Z4Lsx7Tb6
WmF8JgY4mA2LAjGYk7lvyT8uEZB+HYEmRu/Dq1Ipw/Ixri/hxGEPV1rnYtXDAJIB6B3ODUsyQI79
/T3DvUqThdPFs3O0mtb+IIk32hjKU+SH8Q9Jb4kgjQBZdqTS+scEo1VKv05l3ITqpLxVqvLbrFrZ
zUZtejKENb6HZt080C+YXk6v0QPLBbrRc2BEgWOO8kEU7j9p49eGEQlRQmEwbHrjY46CU9uPvbHR
FTFGN0rsFNaKLEs4XpxHACZ8dehpdBK3UR9DUnHyggzxduwKgr6/w4dAnNndH4DGvYPPIssjv5WR
3EedTF48ZN40JbOnQTCm0vBzoHb8ezQyyE9OpvovljEhiWsN5vgrKGPsFycZYaFarQlxUPuxdS+A
q4k8pZUK+EZKnwU7uStBLvctwoU79CCJ3Z05Q9OdprsDYI4sEAUzqwalUsLLQs4l6VaIDmGsoNLg
LKGVALjcOlox6WeW6WHiZVGoA67H1DMd4GX2Z0S3mtzqkwEqfJfpuy5WwmtZ6FgEClSYKpC1qymh
b9wqyGuFLU0FB97qusL44P/rSYCDsUHnOu0S9tlwgWppzhETttl3m/aoqxr1NlSlyyAKcDfshg1Y
np015v1KTBmdttQ5k2Z8HNyLqadsyYUHQhqowXLqfQ6qorbmZ1Dr/hY0AzdN2MXydxN5K9+tg0zx
QJGgN2bJ9KAC9Fh6WcGeBPDD/YwyWdVhPu363Lcu6iCUbxyd1qSP0uJ11RvtJsp9gYLNMGxTQWFo
9Knt0WST4c0n6Rr7hWoD2Ae7S1HBYq8bsbFzpAcKuUExvLBVbB+r5vn0pjw8qXhRujHg/GcI2occ
9h/3fBxDeqodg6CmdvwnNFeJkYrW2qSjLL58fijyWxaaqiEvZSyiU2RjkqqJIEW0Oi0/JTXRKWwg
XkMSLC5OD3VkKkm+KL3MRUzeTFsE3Y0ljYEAP+fljeGvknbMV3JaF1v0p9W1agT9ykCdQXPN3gdi
SSS48uF8Y43DxuyVWZ1LwnaFPqUFq1GLsSDLpOByIA7yur4QL6oGnRLSPc6DSpg+psMQfPEJptZN
QpO7TsoA0VQ9vlINzICHJMNeVGpzeaeZo9jlGHpci7Eoz4FJDgrIFN7nS24On0BrL1N0ZUT5kjJh
5iXWaL7LYZ5iGpvF0r1VptWzU4A08cBkdtI25VVg+1JMiy7IkxHh7NOSRhIy8i2xQSWpzSaZDOch
pC1droZely9KxYbNKXoLu9gCqOKz2pTar9MTN8/L/hbkJlMUipjzJiTb3z+QNIdEP5w+aLNddKu0
/nAn4nr8bo0OxZEpOnfuHFn+jIeeADxeYFPL6ADO2OCIDhNQWe183R0Hy/f03kQYxcji+kx6dqAt
jygr2encPSbChaO8yJn0SKe3nUi5B13O39hN3V4FbSQ9tyj1XEHNRZcygT2KY21urcZZNKaXQ5Qk
WqWCFprbyvb01z4oVXw0ariQWTUU35apaWa3veokSGNGs6aToO2/lUJVOzPKsddm15u0n0y6XNTE
9ycVS4kkyTqIicVY2ddIxAdfRxXXYshM4Q4iu7Hyk0y/LRACux/1jP503A2YEEodonZD9f30S89L
aLHEeA56YDAVaYgtle7bKep7hMegjCCL6/ZtT7V8KNVNXYn2QtSa81sOHIKU06Me+dR7oy6iNGgc
iY+CCPvPAXMCCBe72XAQ5z61duzlCFzQh0YQHUOS/U/dpAm4UwRSvLbWnqtsCL7FhgjXAKN0bIij
mGM3sl4iWIaPdTMm61Ev8k1KwMYaG5WvdugrZ7C/x16cUBhiE3cqq2xRLJKqTii5FtIyU8C3BKZk
XBjowZ858A8zRzC/0E4d4kvyRyj5+y9u6VOohp0D9oEk8Vud2fWXUFX6Z2Slgze8GtXvaqk26brI
MAFWswk6Laor3A+EaKFba0n6JRagk920H5WXSm8si5A4is5xJI98jo/LD7D/3EtZNvDDlnMot5ig
gF4aUlROemUmwtidXm1HjjVK18gfI+ut8g/zHvjjVoeXM5IOAoMYbZSKpi4a11Mag/o2HWV1eqhj
L0T4SJ6jw5eDxbY/lF04EwgOzpDRCqLrfExBLqIFOj2eHuaQYksK99FQpmBOlLgEdhtBVOaOjmbO
gDHHI7AyBVcJFWnnJ6AqfbeJu7qwvagLe2B/rRhQZSuscp2adSStpLbEUj3Oslk3CUOs0hWQO7KV
X+IB8/mdrgH3Q68f2LF2wCrF+gFFtAbGVDGBjqVH4Vyh/HLO3erIDFPmpPgLZwB61hJhXoSFajcR
xcxYCXLU1eR6rUl6JgDmTue28LFvj3wy9Q4sD6j3LjtMlYGgTphmICbKnmxgTlmySsnv8ox6b1oo
qO5N2rSy88K6UTUsC5Milzw/0J27SQTSqpU7ot/KaR4GsF9nwvZjTwf/j7McqI9G1XNxqyrl6ISQ
53J0Niu/dSegpu/qFJivhOqKfTMSl5m7GM2B2zLW9GLdpHn3xdRsHwUGtgY+6Jmc1a5tDYjfapDz
cxfOunIOlHBko9gqqCw0G2mhgPnY3yhFgGbWjF7yqFNUu1aFNztpZ7v3Ry4AIjxQy/NxCwx8Xjd/
7Hy9oMWXD23l5XKFdmPGbhgcv16puPHRDIiilYVU1m1c1OFtgQ4t4s3OFH5HhvZlUiTMoKlWnzub
57N3ceNi5KjC4p7XDsn1/jMhQVqBZ6Vb3BVW/1DqDRx3WSS/EUieNno/thegRdZSnL03pNNrfXDK
bU+RbH3mCJnjjP3noHWlE4ZY1K15mMUdgehmLtCGxeMiysWXoo2LrfDjeOt0qtg1aNe/6mUqu50d
h89xN46g4Pu3xFYf1B79GxjSCDwr+O9pKIluCht+20BCtm70QV23UxKcOVkPAxXazsjOwKAF8aUb
i3WNjqxjlDmzKEkgYRuOtxvESp2rVBuwHoJut5XS3j7T3DlcpYA+2Bgf34hq0iKA6PtgVhdusX8e
5eZmLAz9FpSOfi4SPozzaehhZfzBUFAJvveXRBNEnZ10NQpKvpO+lo2mfinAP32zy16/RTsRfQo0
1Zyfphki10pNRVW83EBKCoEXP302wyZ8rWHi3wqEmgDr1gMyhDgQWS+n18yR5yQNIZ0CckcrbzkH
RdrWUiOXguhF8S9S6GEbKcy0r31eaz8ArJ+ztDkSx+CEAdEXBBVWRXQ89z8M+q5pRKhMklxmaeLq
HTBrbhQM+1JFn77ZahWAzDHV7LXU4/EeixNr2lhGpxVrarDJuhYa/0dBmBOvqzAsLys/Tt5txSAY
OP1pDm+g+XIDzUmqKXP3L6L6udeCTykVZwXmAtXVILwNGgoXbUJt/vND4QJH9RaaE9na4qN0RtTG
kUZhpkMbaI0MIW4Gdty5ozmca6EdOSM4N6EK0dxkAsxFOKPW5jjoBR2IptVTUJaT+oW6gf06aWpw
KTnyiJouatKEUnEqfSuZwjOn1JHPCmyNqG0Op0weYn8BBE6UIh4oI6igVGId1J2zyvU8cR29C85E
iYcKVhZKqAyEagehIooA+2PZeQxcR5/H8pPc9krw1+95BYPQRb68adxk0KTMQz16cjZkxka/tjiG
posyNZGmlyTkJF3iTOxcTeFI6MTSI/PMzA6xIe/ySt0FGAciWx20Yu0EqvBXktP7P0oTKWq3A0jv
4DRAhnBmZR45OGkA0xYHkAtBeEkaiqQM58nAh4KVjsN3fZSLnZ31KE8iefwAXgRsuzIkj6fX6JGD
Ey8e4JtEqXTMll4OdkDRLp34loAw/HVJodHV4l4+k00dCXY+5A5mPBw0M/w+9qdsUNo+qRWHYdDa
dqsM5X9XDlGAlFAfmNyI3uuOPNPYOXopLkvZoLXixNEaXXUdcBJaHuD3ZLfpKmtrdkkgzp3sh+tX
l2d8lsLaoqKy3EBWONdQU+g7Qs7sDsVj0wFZWRrgjlQF7HUc9sD7wyw3ZcwiNGszBhYqq30lYNea
qm8Fbl6n1g/U8ZGN6EIgQKGcPJ+erMNjXQfDRguKTgSWcMs+o53q9KdKGY4RrgY/zDSEJoGyyWo0
EXF1m9QMt6cHPGwakpjyX1RMOMhog8xP9EdclsDt6RoJo9CsENoaISATke+48+pRS75zgGLbWfqV
vVZiXVwa6dBvqhqHw27Qgi+tXJtXtJw/j26jhwln36AmY9KsWu5/bbLDOGhVya1ohmCQUtvWr6QM
4+8+O/593l72GnZVlG8ivcgMUB2yeKQ4lRUb37exIuAqo4cd1Yr/ogFSRf0LD4f4sukk7uvTX/Dw
YKaNxolICE0hhenb/4C9qOtermQJRF2HW0dXp72ndL30BOFRRQJARoxdDnC78fwQYparKJW1Of0I
h0vb0EywHBSVQdlRodx/hBI1W8JrdBzroPxpSY5y5bTar34QzWcVI7AtMoGOcqmCCAOZuj+QFFKI
YDExUNX7nqIkMZ1SOhCnX+fwxOLUJx3RgVTRHV3SzqVGQkDUIs/REp+QQTToj0aIrn92FM5EVhhE
wvkoXpIpjbGX5aZWEs+qC2Uzwws3iEgGZ5LAw3ehNmDShuKzzP2FxRcTpMOzWjseq0meX1H8Eysb
84D16Xc5cvrSE6SNOUcHROb2IjponHbSFOFDru0T5yYqh/49oKgMfwnhl74djRfchGIXgi22vy3q
banSditES4mn82pCVDj2r9KAMhNabtaZ6/xweZIkKOCkSRpIAJf+WhzIiu+nKUxSXbz5SaqiRlZr
X2I7aX6c+Q6HGd1c4eB2pV1nsCsXm1FDJZHDIpFcnK2ajVJNSuLGilpftsZUrZuYjiKNFkPzTHlQ
V74Z1k9tXQXPSB+rn5aTQDaBvI4SFO/Opb+YkzinKtDT7uFiA7igy9OwM9UgOROCHqp08L7E5ByT
rB4oPotXDqR29BOBj1euVslXh/vejWz6KygWg0LR5ZjCAyrzSdO1bxqJ4wp9m+719Hc/nGHAzeRM
/AeKOWpz++cCnGSIjBHcsw4lsk04kgJSs2iRtRfnvuqRC2vW38Hql3Abo9YliwMzPM7ZrEk9G8hv
uzKKlAraFKWNcoWlCNj/PjSM32kxWZFLnUq/UcSMiTEskU+ujsOrCnKpi3FdBHRinbkMjjSuORo5
uIA0YjiuLWn9Yd8Eoa+lpEKGHjUeFkTFFj5s+DQphvQLKVM0JNMWZ4Ahbrp7PY9x+DEw03XnXsSn
1R7mYh97QZ0B2Gj9LKYFi4Y0lJok8+qhTcGk6dnORLz6s7fPjCCE00JZkfwQnNT+5Cu8iUw+msPC
kKXXMo2KK/rg08YODfmzpylDAbS3UeDVGW859+iD6iXdptxzei1cdbEWbMnIP105RjoXNS1UHMFr
og2i7r9Q7kvRMPZInwdRWl4MROieVdnW6vSeOYgbKKhTeqIAxcYFHLrYt1FqTQNawIWX2vnwVSSR
9hWB6+DZ0mp5B3bZdANTri4GxMxhM0zF52eNIvDsLMnWlXmI/ZeM/M4pcpMsighrLp06Oeu0xUql
QAr49JsepD3Mlz0Dguc+/rxz94cCHJaFUo2bnKoWuPJkbq4qmDldApdGhvysr968qveqabOaCxMo
f6DO0EnaH65GQMYpOzLhDFq4y+Wfr0x8XXfC7G06mJO5UpO426Jtp3majakNRC9yIhswg+Jguzar
Cczq1t2X059B+QgpDp+MLgEQABpOy9vJ7rl0bIGtB+UBjB/6FrFkTxaVrAOoUHvHM5IBE4gh04I7
HsAsvBG8+M+0og5H217T36IAlOE2BCfwc2q08YqedLsVqKSoHopAKkD8LOfKC0pjRFmAVvoE+seZ
Gi6HNANbHCjtFwAVZgMpRcjGI54QLVABBAwyj/IrBlqhMlZPoY/usacHvQ7KoOlRKLaqfswuCT4B
fuYcwB60b8qOciBhtdz0OL+s80ZPolXIt76tJcePERrp6qsWoarELRrkTtxwQtxhG4p4Qs8elCqU
7M6sbulL2bFbI+fegxtttdDzhSr9jK2ov3JCEHuw7SONRRoEGGK3vSX9KMwmfwksX8XTrhq/tVat
vQVxIf0o5cgAJ6AZYeG2amJBtVVa6RYDXAlJBb0vUXkmOhLX3awxtCq7BvVfYitklBN5QkEJ9Ews
7SY5jLaDjvbRNgvMcMKlpETRzi5KFAXwgJNXUq06PzIg5sj0p5r6raxzVBLNvBmvoeNlsau1ht/c
5QH0L09VAh3w86iUkDo7v1ef9TLOeLkI2fZANlFTUHWB+0JM7xPpAC7su1JUau0OxCxPYIFVqNCo
F3yt8j7LV63T4DgCnrey+LTVJFZ+NXc2DGVENap2LJRP+rFsnycsCp8y2Q5tLy5FQ0uVVRKsbNBj
qIGq0zBdTiURNsKdeUbboeViw2qAGv6qQ5a1c1llpoETa0q7DiMgjKqGvERhjzxZHVY8eJGvEoiT
b/FUD+xuqp6qGwyY02hK4SBL5RgYBQHMap9bJ5tI8IOOKJMCcwKCeeiLNzK1dnh05FY8J6h/ARcE
XCXhOabjnVwlsuI1Sg1MOyKACsFZad19jtUvGO5sQA4B5fFg7oiGGLPgN4daBfspdAO/t74iHxIX
nhY69m05Vd21xtdUvNaieIZNh94P64m5wu5WTD3Tk85eAyxGa3TbOLHXI4rBg9vWgrP49FFw7Igy
SBUhBUD3I93fP6JAAU20jXWkZ+XSvivydHisa9k5M8phqMRJaHPKEyHO8pDL0JAagprJYQw9pU/X
cT9tfN3B1ld+MgJjY+XGMxCc69ieEFCCfjVijOiKQL6rsu5MdeggPkQKCpdZiEs0BEkeF0eyopZ2
06swf3xt9F/h4NWrvJjqK2H645lU6PDTIq5GncdGUolLx1kU8Htd9Clh32xdWlrbUkv932VtnfMu
PTKKMmc0hLzwKWlm70+g7oyGVWPX4Slmk2x6PdCfoqgOzqTbRz4bMQgBJU0PIGPL1jKa5BjXlOjo
Vn6X4CxRTRuMuGZRdutM4nTkfUA20aUEboeK6FJWsNLojFtYS3uGzf2YRNa48UtAraeX/SHghhmh
HwoeYr6gKTjtf7YWdk0dRziRo5Fd4eqTg8/2JjmZ7HXr536JRsLQCoRO0GZ2pXjsX4Rm9oU3GH2M
10Qp2l2rtWl3ZqMceXsCZBqBJgkF8n+L/lsdilRH9hzJjio31xD57HWiIKRz+u2PjAL3G5gV6Bda
E8uX96chruKElo0T4HlB8YEA08Gx5fQoh6WAmXQJcIpLE603ig7737iy8GBKTaskZvX7ezXBqMbt
NI5v9p/m0UML1yPt1QdsMDXYG6XY0JE1bikEOg81LrMF1fXpHQpbnHN3pvHX0893GPbylclSKYg4
Bp0Mdf/x9Ng2pzal7qAIiIVeNMt+s1U566NIf5gGY/wK4g8BKAtKY0Z7bXd6/CN7ipKiPWtVEJAC
yNkfP1FFjYMlZWDAhdpFkWPdigXV4Mkpqh6fHorGOiV3KmYkSEvosNEmZtfHSunBr8LOEPGQNXVk
2GeVda5kdlgFmBn2FHLpLcwAsiXCErfX1MdXnWwiHutdiM/Kczw549c2MsILFZH/+7ZVkofADyKa
w6r5Ag4rjs+svQ+V4f0Al6fQwCkDd3CgqC4mN6TtJPsRWBgTbbDocvQn+VuYtM1rao+8M6QMq3F7
0ef2Fape2nNWJVV2JdMKRAUOeP3zKBnqo12b6T0yZ2rlYT8qEFvhsNXcbjKoS2tNaN1WfaYb62nq
5bek6QcNV86A+jzOG9lv2+8rdVUERSi5VA3NM+v3cP2otFLoqIBLnHVHF6/YxOZQKv6IqAsaWCuy
C93LRax+gwtpnxnqMG+a67k6LDCYJmAhF8eSIZcaNB0klkdNi9TLSlYn2y3jQr+1NVpiF9QfSgDd
vSHO6bkfGXkuvMNOoUhIs3cxslmJEVESLHgGtW+e8xhPEF0Z6o1mCe2HGibDRvfFp3sfoE9obJqw
6CllHwDysAmpWT0IvdpTTfMILQzjBWUu46b2o4kQJjlHHP4oJO8t15kHw3nPNNL5cJbt24S0Qkap
rfSSRBGPGaKfpqfAy9Q2IrBbbTcGWlDhZqZJYPYcKH52UqaPlpO3nKZNGt5HvU9CUZQS6lwpuc2T
1WT6Cj6EKryhQiF3p7RC/CrqvPoScqvJq8wIo+/4GjnomWLWcV9DVcaoMbflDtMoqSVtkOJ0XQZF
klwPfmJKLoaJAlpTW1aVK2wpU1bAgBVpRaaj/5assc4vYhyTsZcWNdq4okKGMJqS8VslVVa4KqfY
by+GgPDEzTml2s+ecoics9VpLYKhIbOYN8wfDaTKQHYEvSQcvKa6vqY01sIxwGJYh16wOn2gzlfX
/nwBHp1jOvg67L5l/zSAJGXLUddSwrbSm0SF7DZrbVVYewbNxYyZgvdgqbd+kaDsd3rsg9ubMglK
uKiNQmKlN7G4N2BqSWBDJkRP6ItcIs4rPH5B+/ft9F+/hv8VvBf3/36Z+l//zb//KkqgfEHYLP71
X3fle/7YVO/vzc3P8r/nX/2/f3T/F/91E/3CYbP43Sz/1N4v8ff/Z/zVz+bn3r+Qk6P09dC+V+OX
97pNm48BeNL5T/6//vAf7x9/y9NYvv/9F3YOeTP/bUFU5H/950e7t7//Ukxm87/+/Pv/88Pbnxm/
d1NMP7PXSLTvB7/0/rNu/v5Ll/9pIwIN5IUuikUszJnVv88/0eR/ck5SyGL98T+swb/+kZN4h3//
JSnyP/EuAFKFVCdtOtDHf/2jLrBW4Weq+U+wMxzixKFkJbAT/vo/j7c3Uf8zcf/I2+y+iPKm/vuv
/XuBv4ZOFWUdIG4sE+2AWSdD7cTDOundYUboBVJhXGetHT8Is8ZX6Y9P85+x/xxrTg//Zx/8eyyF
biMgl5kfsKRTJ53l0GZEP8h2Or+jV2x3Ckm3Fv6qC/yfNTsJyjND7i//jyHp7NP4I5+kvLaEyhkY
eMexKnpco/tm1WmjtCZyi84EZ0deDNgoiSIaBQhzLiWnUk4a4dOZwyPOQZkEkqtJp4YzaxOqOS4s
vZFD0D79MY9MnI14D1BV7lqL5bB/foUzVshorH5WRHHcQB8z30uBqkOzxnlye3qwYy/I8cVhSXt7
RuPuDzaLDShqYvduV+flLQ67xpte9OJCSF152YJEPVcD2D8yOSzRA6R/TgWQZcL+WRxbLEhEkRKE
SLo+vJLr8XUI/fKqbY3nOjaca9AOV6Go16ffcrlY5kEhKjIixz11+kWah1n7gM1sPLhDjDWmnKHR
Uqf4H312FOSgwJoA5aD+SSV9/1t2osykSU4HVyhYrEbAEG5Ebb2eHmS5OkA8IbQyCyjb3BwAAvcH
4W6zp7IqR7c0lOqrgwnkfaKaxa5W2s/pMcxThdQKfITZJ4HkePk+2CTGYdwbSFKggDx5aVb0hgu6
rP+m9WE7nZmjeaX9eYYwGkUh1B8++nackPsv1kdY2RKXQKCObf8idkb/JSy79qWCl3CTKdTT8NjF
q+T051yu/49RQWtzmfJRgejtjxo0JjRbm3oqdcjmISInRonbya+1sqyQdszlz7XAPj4q+TbFBo5J
xI6WtAbMt4QtZ5TBI1/Ya2wl/QvbGocz2/pwwduMQgsW+C59/uW2JhCjyk3Py9UoE7sUGYPV4KDq
++mPhwIbRcOZF8tdp+5/PD+dLCro9QQmCbVkYhzp1heRdQm6VPwO21zcnx7v8OyAtI2KGqSkGb++
bB+OVW1mBbVR19CmC96/c4mQBQXn9luZKXexXTWrplLO9PiO7DgEo0BokfjMBliLHUfzRM0q5IRd
uxmtddUaxaYgzbrwpan9evoFD6ZtPqPmlINmMvnzUlFOmEjwpBqdEjKp+qafgnibk8x98urkmKe9
9iFNhvomJbb9aUNBVIYUAnssoeSSUaTGIbxsGuXxky8zn1IQZlnl3NCsxv1hYgFL2EZPEPApkiRm
79jc0HQQPjkKMkkqIEaib5rcMKL3R0HeBvNBnUWOXom0gpsYejWe1avToxysAXYsmPwZnvNvcNX+
KKOhqJ1tZ0yMbkuXVTJN94AOhlk/9pym6MEa+BiK3I/Dl8rnMtWVSYzGPoYvWxmhNtGebGV9N5aR
pa5Pv9N8oO4duLTiCVgogCPDim7J4lKsOrstGhVsWluavsKZPjbWRaRnteSp1thPXqOOyeiZwkrx
a9aHBGMIiPvD5vRjHL4vOnXsLPB++CYcQLjYr1ocYA7sxkM3BJRoSkfeqlpWFmfe93AOZ1rdfHoQ
qDLOYh9LfpwFFfoB+M1B5QsdctipndqLQCvVp0+/EwOAfsGMiihnSc41wVYIOIX4qXdTeWdJen5R
JHZ45vg98uXQCP4gikAERtVksSjzwOy1dLTd2M6DdZFoNZ3QPjzz2QDSLRYK1Q+0WWZ03dzEgAq0
P44xS6F3Vh94McnjsE65v/BB6UPxZtmNX32nlR7rqNMK4tNVE5W+SdsGQ9VgG9RJmD+aVW1lG3UQ
guMTLDSMBXXAHlf1s0S+xnpseptx+UitxGNSvQPNwgNRpyeTuWNUy9VjoNWdtfG5jav1FIshRwIo
UJLqUh6wC9XdOtQE1b3a6awGm1mFTqGFi2yY6M4th3Qw2juhxk70gNyl3m362g5MbcV9JroHA8oj
4Ft+rK+nPG+VB8ua7c2VMm471yoTtAhFTJ1wO2pxFV5h3Fs+08yVt1rRgWQRvF15Rx9Lsr6H9KTT
G7lGuNWdNXHwMO9MX/bkEV2niyRylPx+cvCY2A31OCUPkq9HYqPUGJNfE29/IBGsdjBmgYzS2Xa0
VofcRYrA505NjMJaN2gmGV8gcfjhBjltVDQoyEn6Q4LPYIS3uS8eYmVSQItHE2eiUdb95CZ4kNB8
TuzS2NDxUPNvUEMCmY47BfivlIvDCUwYbhjpzzTEAHVd2rmGQWOg0RCnj4Y4VpPbormo9M7KiG6L
Ao96sw9+JDE2ul5UDciEZQOiknSppWlnO6iLrfQxxri5UqsiurfG0IQzq6bjRTHZab8DVa39nupu
kFepVuJT7oKboXncd2OFdUqUYYo3+G34ELQJln8ZVHrKTEUCOQN6naQ+hFIXRdxdZk+LNDPSCYtY
c+hdYAppc5uEgFwu81KlzCzoIT+Nul2Pu7rWc4O2rJ6h6b+uwCPpwWrEZaVpV/2AKturHVctbuuT
Jg/1bRXrWXXVoyqlrUsp7qq3KBunXQUsxve0Mq3RdTUzEjPE0mjvT8DqVA0mtt1Uj2WDvM/rWBnU
TCmnyXblrA0N/k59kZiORM+79gtZBbyQCZSQ1oFInd5aYfYgd29ImMjNNWbQaf3eirgqARglqNwG
G33UlFvw4nl4WZdBOKy7ylTEBQ9R/0pkOze2vmNF93Ymi99SbSIZ5hRRI10FvWNhs0yAnRX3Aqmq
Rifl07TuF9U4RFHdtpIcaefg0de9yn2m5tsAd4pmpWJqrbpSYswq7UXc9CuHrhH285hD2x7tKWnY
VR3gIQ8tPxE8DKkGzk1pnM65GZqwRJoEp/U3m03VbfFqyuVfWa2FOrrjIr9qpkAer9PBl9JNb5e4
oWkhzLH1yObpV2lodLdNrwXB1dDaTfrF0aJE2UbFEEqrUBJCXStaGAwrzGLiAiqGb4+ughxXuU5i
qLFroSWZvQ1jH0YmJyk32NCWfAZpdGgrmYVv3g1JrzyPKQi8rcVfqa91BBrhOVuI+q5tHWOHC8wi
gMg0mowQvU5nyPeg1MwsKpT63yd8bAiA8SfGQD0rdOXCaMGNfDcQfaXvQcbjXERSlWlXZZ0F+n1L
s818aVDelfhWjtHuTBtfxm1TB13gsu4rY+PkjfMijCa6kcv/zd6Z7FaOpFn6VQq9LgY4D5takLz3
anZJLrmGDeGSu4zGyWjGmU/f382MQmdGIwvIXS96k4iUe4Qm0uwfzvlOYomDSw7Yb9uZBkHohmZL
to9+Jw91wSr2sIBcab5rA9w/tWxAOvyCpuWnPycjMoRalU9qqZok61jEVRnBljAw1w535eTEcruI
hPJIIhnwRpNHQMN/wULOCfJuKGf4a7yNryqyhvPPrGkfBlI+7axeG+uu3mr9nYM/crPGiy1x8tyZ
U6MDEQ0Mpu3rp77WvZO5Il7NSSAtG457HFf9t61w7fKAEDAcjoM0AAakZ8XxoQ8qqONjt5r46DvI
TTLFhrJ4FVQ1tO5Kl86NRxa5uXOWRF4qzgv/QjkBdu0tcmX3NgroRwfkxMlb2HBxZiwjl/BL6420
BNym3XgdgVNEQoQR2s31FLfWTahtaXDkNk14tS+M/FOx2FOScYlvhJOMnSYP2Z3G7WjPs7PnZTFC
6usHz3JSJ0GSkQpbjftVydviHI1V2QOYsG4dr/QsjEzXsA/I7thYb11q2y7aVDRN5T6PozFlvka+
SK5srvINZl1L+7syFKJGCbdEH72Owc0BUEr0wbGm7dtQReI4iQCLKC9Lbx97WSAtKCPlR+/E4MxJ
tlqtXV9tLKAIIykdxbyjnBhK9NvOd7IIvHh5729g1CGuBPshMb543QqHUdqGWNvOCoecEPLfIg9b
17KQMiNWN9yy3ekpCvskNL+VZQpz8OWGtYAHiiy0LfGWi3UeTJvOW4nVQZE7IY4jd8C73MzyvXLw
4WStFZ7N0Y2xvvVWEZGy3CMoS5smIujKreakumpq1zIE9aB55OzyTXWM4EG5+azX2s8ZNVZfYClN
m42Js0TZMLXbR9zrYc4q3zsvyqFTcLaHRDsBBXGGOE96Z5gOrt24zYXd9ujLpDvTr+KrAv8AgBrx
jT0TtjIUc/gSj1BnLtkZWtNhKImsAU64FCDalNwemPrBNA+HniAW4xIsc1Rh1VxDe7XiLCRM4gdD
fwS9Lc4jjfuhsSv0VdNmZ21dLHse9Wp8KPcd/BjvQIBFrq4CmeooRBZfdTV6N7xRrUwHYFP7OaBH
vbpcfbzy3U4cy8yq1mXqqL1fqC86LsDFY6w1zN1Qp+BUNMZbElqszOxcBrmJoRZl7F66n4RcKJH2
nnKe5jghwkU1wOSMbaoScmGFHifsqoi4t3mI7rzB2eMjs4U1pkBqdMaQBDBaOiFydA+9jvBZuFtf
6HtR2Fp828qmJ6JaxO3opaaa5+Vad9XuHSzOd5lFdqfK27pu1nOM/VKt312SBoNMIdOv7vzK3+dT
7SMsu9htNlVk8myhc12MdVJfkxpvjU9dlbgtbxo8DknC9CT6KLXKASp7qoJitUmVsWTsXyq9q1Fg
pNtk8GkWSgXuV1dHIkfHp6swnSOmQHXWW57fv1O2uESq7MOg00ovwM99q50uJBficJpDEQYXUlhb
lfZNW5AnT3N4Dq5BJcnd0REY5NMJvmok9dOVaeJy5JMZh6mwiraHeJLEg8kpcRpCbUpZH00RTlu+
x2wqcgY/ps8purw5RX9IxFmo+RFg/psCHMzeMJwmf2webEtBAwxNsL8oVJZQDASZHLkwxn80UC+v
gqFmLQraYroRhYeCS2wmHDNIlxY3lBqMOSxjkcyvk3C9141dFo8bPH/naBcwzdLEbuvxCPdiFAf+
HkK0CNonYPvwF7P+MEzVuk1Dttmevi99m6V5wFfecwByNZ5RTdYdZqMIzsHQFXx5aArDDOIn19bg
yOq1gMtjcEAWZC1NHkVi6g0SX1LrVNNPw6W+ZJO2kDIC6B9rMIAFGhvwcMRcLC5KERAU4dNQ7U1z
6Bxnkqnb1GhHGtVKm2xGAXRtI7poBrWJNiRtdt09BZbrWek2k4VypOyL7kOCrezUa5oVtrwsq1fX
lYCC4gDXWBpjTrgIu77Y+OwsZ1KyBeJH8rmsNvfbqtH5bgv0k2Wp59/NeIYNia3nNawALpl8qiY2
/cKLSO6ZtvJT1VAg0h3VmZ3Tsy1fXbz1L6GswgtgMtRSdu3QLdELKEh2Vj3cbIi5uzww1nq+byBH
psjgqjidp6iHvEw79HOxxuh6J9+INE5E9CH8raC8Xznp+mcQzzrMMNIMPEpA1KNcI3s+tuDjrKMp
wxoeFMmeyEq6YJlSBJLumGHk59art2p/mLpKjGnCZXoDTFaIq7LqrGcdwm577mO3WNBZ1jN8Ct+7
B4ZlewgifetRVklpHUJ7Do9JOWGtsMkxSsdg07Bp6159+J1Q9/NEy0iJXTc0w26o98yfShCArdM1
3vk6KIqT60/VelmFNBoPzDxwCumu+2r6OQjy1hq4PSVuGJMnztr9XKFGoSQeDUFe1xLgIwMfe+f9
YEFfyaa4aicSka4kPam5FvXmFm8ulDzzsBXJ5vAF+o29HhUxFfVz7c8LkFmW4WcJ/9qSvvSt7KyG
d9Lq7QEVQzfOMuR45ZAH5LHuz0vE23Vomi6YjxNiviFfxiB4FUM1P/l0ggSc0YR6ubN3KuZJAvmd
qXGN4+NmOTNcdGp2YBo7XQgvK8DQzCYJaluR247lb6OtAfiEivefqx6mX5UeyxlGMZcOj6nlUWJa
ehpoeEQ9YCWuu+sgLMry2MLQGbOia8Pi0JiBAhiAqvdDSc/+MQPYFJy1jd2ekqiZLqqu8+qDblb7
rvPP1pDW6kmjiijUf4mpUMkpisv6tQ8aPA3j2DXHuvclFiV3T16DdbJ6VFzw4Gi8Qi/oPyZJH/fU
tOzI3gHIbQ7pWIveDuVK5Y14awqfy94Af1W4HUNyuqIR2J/XzvNR+PvuX8PkDp6gdEzrCR81pRjH
tB6TB4tpRnXdRRZehzCqLf/gzoN9Yh6rP50t8DnawopaJRongPxEWMDkY9ZEPa5Gn2BJo3uSPudh
haS07E2YaspN2MTOuj/tQE7fRZig41Foel/jLQhvu43/SKYloppULuH8g/BOe+DdsHVwMDz8fsr0
lFV+PPVYBzDcwIZjOtwTU2Yq0Zw0Gs+z/nruPttk3jn4WNKuKWnBCzrfMRquvE5NcGDLBEEc9WeL
oXdS009rKY28WQLljExB4sic2H5C/6DSmB7PBgDFLR2vd50ztMnBVdpKuOP1+rgDCqxPezfXmubZ
suSJqZ/HtzrFoJedfQkvomgJZkYRzJ3TwLIdfack+RcZrqwwuplbR7zyBqgil2Hfj2kUtO6TpULo
LttMrZsOa3gu3RpeKNlOkO2i3ap+UPFt1J8lVyhy0IB3Xy/ROZHZ7wCJEzLW2lD4kynK5sk3nwSq
ETmFlgK9fhU5dXNauaphNmIxRo6/JuIcodYmAq5nZZO+M8nmXS+cMuQB+lTZu703z5aO92+Is9bf
BvImau5Vkou69PP8i+dS4BdGYCO/9q3u9AntTm1dFY4cnXQaCaUjSc04zQVJLGN3gtfOxQm4evKO
NL22/d62Pj6AzqtqfTD2uH+sZ8lXPrWlc98UclGXtbWbN+yVSEWdWZrYgC2uN6u4tbaYpOTvJQGh
vF96Qqa/9FQk0x166o2YOb27DjocGtVP5gZV+25X4exkwjjDeEKewpQq1RWt+lNNFYe1ul/c0Hpt
fFuW39kpRj7ZDsR48p7iYmqGx8ZrAvwZ4cq+RdeL7G+B9y5fy1pbWwYvFmklZ7d/NFFNuyKjUN6g
ai1+B3puv6htp7d+TkqXTLt+ar6qleL7SN6Et6QOhgnnchsQdn0vS9GTg9nEY/kUjuyqGQLo6mUU
42NXb7GhhxgdwJQ8Gl7XU+tWFsE/SVACjAJ/zc/5fWidG92Zb7gRvkh9rHNI57+6xl3fqiQeDm0s
klMYLVfDueK0eucUt+sIRWRx/U8R+1t5/Z89rxLcBdT7pbGcLp8hVd1bYecNh8Alyi4Ne5+RYWUN
4xtTiYBOBsU1XzdStG//Gau1MIbuj/68E2dDUWWTQWKqibQ+z/lOY+YQsjfBI0+3JR7u+0Stfkqd
VT//z2Ph/2uQCi6GhQi4SQfJHnaxfx6kdskc8GSioJL8tDOSEUuY8AUZsra1/puzYfpC1i6skJAS
ELf2V4JPsGIt2PsFiSMRy7eCmjv3Sbr5NzfefBY2IviazloWBDV/Wb4MYeCP6hzJOvmRuaIH6m7Q
tfypQfonCdI/qkv+tvL4x00FnwZTGJN0FmNIu/6We/QPiq4BRZXvQrBPk8VqiqOpuXXSYvY7UsCG
eruTox/fdZa329k2m+BO9NgxCEHpxZcdetQ///6vEYle5EHfRD79V0rjHBS+Y1n8GqmWMU2NUZJZ
9mDzZlh/7iz+lD/9qaz5i97qL//3v/6lqOqfhFj/o0jr/0H51Xnd9K/VV4+/++mjkZ//ob7+g7rn
PzJFsfiPQqzzv/53HZYT/3GmxzlIL1hq8lqxhf67Dstx/sD5ysrHw/fKuP283P9Th+X9gQjrnASF
KpjNISvs/yPDCv5ArcxDxmoUXQxL9H9HhcV1/s/bk7PW60xVj1nlsXqiIPrnl961cOYywT2G8HJy
T6hN3CYuAloCT+hVbmZD9iF77AGwMca4cr1a3dW8lj5VVYYKBPIimcUM+vdt2ap8KaapysUegN8C
F0aaASXmlmR1otrvG/TtJF23SqtDDVD+h9tMmPga0a4b5qqlbHOvLouvLqhtc6Qa9p+GyGaYP5XR
dDt6igZutyHUXcBZDbxT5KvtTBkbz81OtMMC5ppef7DiT9rLaR6c7YVKRW9XzsZUjpwHJcJcS8e/
cB0FKXcO1lBmfWXhAHR3U7z7I2sJMCVT8zdttOmxghvVpLZUAphr0ALMLbtA3ibWhmuOirA3KXO4
3aIZsuqPllXwux3Org1DP9j6tDJx8mOXlXzVZuo2yNcJw/+YZg4pWuN8qXEs8I/hwsfJ56vwclkx
RKdKqua+VE4MooxCLmaYLwhn332LAFixOKOdSiXB3gV73D/JCnoZ35Lc/Dz0tEWc7Vjv3xcpQ5vR
flAcdwo3dVgM30zuOJDKD94qp/hk95M5yc4b3+l5G8apWPzuwwKLIYpdV+Y4Dkg6BkKX9GT8QhMj
i6EnvlqGTfXTJMY8qpB1cDrIEe+ladiOUHxF3k3nofw82fssfOa4snNzh0xTkqe6xDCEtCPdnlxN
JYFAN6yqx9XMY/i4txRUF3K25+FyI9qqJ66ClNqs9V1MGIK56ZZLZ1POoU1MIRjOzR3uvX6oTRYa
KzAUkeT7noJQ+tshgN1onaxAsqog0WMab2RIz3wsw7Bfc2JS7ThHuNfpq4GR3qtuIqv6iLfKHQ4l
X4fO8fgiVkZBqZ2Dduq5vBCVB7+rXX1WC532dnVoRk3Mb4sXabrZqjJxs0F60JD02mz9QfdmNRdW
u6jtGM0VfsW5n6UTMyCHpvikiHMJjoRn1mQxbdZQsblfrBfZ6nE9ljIKWLKHLJ9vZO850aOc6Lme
g8atmMv247a8tbJiXFk28yifCJde4DUSjni1kqfXXks5uvOdYIi/fDNjMi6Xmh1SfMS5OJU8r7VX
vI5Qg/0vvm5LnZJNxoDPeYCC40CXBGBQuap/CMgugXJqb2RSl3pb5QGzdzDlfSlGeelUMUMAoxBc
5S1M7OYuMG0Uf2ugZOy8LKvlXXm7UEluFUjuTiVOsK8o6FjU4H7t6oMdEGuR2TWEiwMkz0YdNag0
erQAnuvF6o02XD+vIYIh3mEI34pitlmyIe9u79xVcHIVwhldMq27lbGNXUzjfeLIwM5oBbryCFGh
Oo+ONmZA5FOTPlgOjT1eKub7rBK785+6nqrlBdgy3d66zTJUF4ttBnXnOpw8OMpVU7Kbw2ZzQRig
hCHOc1RcmXKe41NHGeNk1RBoHzsoAWC4wZzWygO2k5TUg8+8BC2f9L/71XSGA0l/DXKyJ+MfPq4u
0thrUrXzLhriK8DCs4Yyoqq32o3Ml96K4AuDq9Oz79jUi72cPzv7KT5glbNhJm8XDDwmxsBsrPyC
qHMtbf50DpkE8wyNNb8JX7NqKuKmOSK7Gr+5ND8zxUEf3ZXEHvzq/UCxotvq3nB+VyUT5SWSvx3m
kmxR+LmmjTupF4zK5mu0sSRfDL5vvrbVCr4q1+nIK9OKlRu9n8/LWjbqJWauTdo3WuxfhXJ5fJqg
5yVlz7gO6UTiCL35Hsgg7fftLVnsjtGQCu2Nuc9KbVutDJGIAt/REdreFMeX7mQvftpI1siXhi3N
dNy7Yv2x2H6pb5xWss2h0qtPS2AWi+2thI/FhQF03yt87xWMd+1ZF8JVKC9SI5kok+g+qRvmUTYC
NECbTH4qHrastNv5uYX8+Vsufm3nYTJtj3M0aPx0qy2WTJAD8FTCzLgMCzfQR6GsIrnwnaG4ndFp
/TJTs5AQ7oQMZo0zDmCoCkLo8oIYbZUqrxlvXBVCOWU70yL0GGJ1Ny2Ty7A92LwnRVqfzGbPJQeu
Q4ELkY+p7U3bF/TYTCi3B4Ogzj+NMpnOuchFzVlEylCUO6vndde6ICQZDYntPmk+Pd1+2wXlcZ82
97oQK9uMjqmCxAFUNzK1rXZ/6h05PMTNGr5UlmRP6Dsyvi6SbpZp4fT2u78vOwDebabl5FMowjx8
preyVRP7ADLT6XC8sXnabVPfhLaOq6NlKvM2erG4XZLF6Y7YSus7DfD3pR/b5aVrLPfVsldaJvzP
7f0U6gGXvyIbL2VqWESHuRCzPjAGbZ+dUVde6jm1xx0Tt9GQ14VVXpqqYsxw8jfLtvzMJ96BrPhI
04HOvbuJQ7+3gZPXYeWGmUaN/sstOmUfiZOdH+aoG576Kuj6lAKoFmlY4i9HqAKGkyIAh4TNfpG9
S6e53vp4h6re2E5hZ447RXfTqkCftTT3j6NbqI96ij0s3uEaczF7nsZMO2vcYixcsfX7VURkD5mW
zou/dOaz6c6/St/48h5jolWfxKiGFqaqXB8RdNsfLujO50YmMF67WGoP8YPs50NMPe+dEB6qO9V4
/GQHAi3z3q1h3hY6MO+xtJOPfQqaJ1eo4JrsIEZsSTPVub82GMcj3M0pWEowf71aPc0FuiLwCJNG
Yccxgf9CmH0FcKkTLi81BqsLxQbGYhDkDiSQnS+OrHJY5aOHGsrMXVUiMaX2yQrpnbnnhR/7DNbG
0G9UGtnj+t2STe9mDPGqObf8ar7X7uz7rMV78TsIkL5c8ViVb51YaJOtCHh/RtBdTSG4bbHMA3aw
Mp3w438SbKLkucH273Gw4f1mM9wtrC50XZOzvEJEcGa/GjNbMMA4rGjgGMpwGV1hN6LrX5cevg/U
1/rg6L7wL4omqe5VP7rLsdG8spl9vk5Tuwv6NdtDduQyaEIENS5DBzxCcmWitVXxySzaB5AWqWo9
nnH4jEoLoaNjwHi+zun9mltLdKo+OkjVH/2kixqQnnVx3zZJORySbgefEatwgJ9BpVJxVkjxajEe
+jJ2ubZYXQl05sGs+HJWYbXPFH4LjGY9Muyqx+02wSnjp+PmQQZwC48921ZqkPR63pmGDuelKyvu
jTjm3izdT9lMur30J2/R+dwMqOk1cvT3vlj9H5WqJqxRzNQbdNSqm/KVeJlDUnYKorBoajao45DE
HGXr9rsap+WuraYJyX8ot0cVNMOn1yAISAEnzK8RNGKTYqxv3WxLJLNGimbqVIQnqyZiDVJvHqGS
vTeDJT/JzQvenLhCFoMmKWZ7ygFLnS3sqj+wkC9hOUvtu9eKWvNBtG2NkqGF9MumBpIpe30dPoih
jN7cbZ4puuyw/GWXdMS5rub92WG387wPUDnAPQRVyaaZTLjULkz/C8v21BwooriEEhT/Tbo2IvYY
bk6M12Vcb+8EXDeMdOLOV9xtktF1EHTtIxtqCHXCtmeUXZFd36FcDis+ealL6rUSnUO8oUUHmy38
z34N1JSKQM2vox6w6G6V038uIwtqjJ01yxozumpHt2sDT2Tou4zpoGPEeNvKPAivysaJFkMKelHw
lsPHAU/4h0na+X3bF3GP6LfeH4JwaMlc35clTMtC8RudbHL7Mj8Yu4cN+IXKGwkundvNJHaGqL64
MRiSCOeZQvtqCOK5PhUoGxiVeLuZ8jhwxcMZG8u2EH0DCoxlqT5lv9q/S3drmDkna8gsdBfrzWhN
nCsDmW8bygVvuR0xWjdHJhvD9yrc5KfsmA2nW9EsP8LeTC+rU+kPgoAssGPczj/UhD6bRcNYfx9U
U+xZgs9ds+Sb65dq72iIrIpHJ5soVB/8LnHvNtjUb21N5mCGfd4JTu4Yz2+Rt539REo3It9xn2n2
0RQuWu/Q4qPeKz8SRc8AYXOCaCa2BHzFzIjoZ0tQ1IdVetXHMCTjq6jNLtPGckjGnKKgunGMoCPk
w91ji6XxnfammbMuXqZvgfGH16Sq2MzlXcKr8TrNkn2VZJMdp/CKDEN2v2WZsybhM4tm68NOEBNm
8SCD192NhUUD7PLYb2u8gwf0SwbqiokpmdwyuN0WLLr7sq4v6yz2j2gdmuJAR4/wqgz0cuTBaq+i
Dj1Hqpu5OmctFgacB7vnKlsGe35tdKLeMXYHxF1R+VWgRcspPsYOCw5EvNh5uMm4bg+s4cPn0fXM
cpdUUYgNu2+S+GpqRznk20IpulhrKQ7EGDq/6MN6kjA94VcIBqQVZa6ag/MB1s5HwpOoB4mf4wMd
EjxaT7dx7taywwccJaN68YOJah1jcMIe1vbE51DP5yzEoay/URS77t00FvyMC/DY3qGoR7V/9xe6
qTQRI4kjTTganhB3G9zc5djuMiP386467El37BUQm2su1fBQaNiYqZyIEMhjTaF4aN1dFbfJDvg5
1TWjuUeymobzX1pL+211x4paCkUR+7BMjA3KveW8fTh4xCO4LzJY5b04D83RmAX12P6d/fT/J2r/
y4lQNP/rkdrd7/5n848jtL/9/b/P0OL4D4QbGAaBnGJ0YGD23zO02P6DEanHS37+H7x2/Ml/z9Cw
MvJByOch7GC43wjM/7QyuuEfOBhR/QdMqAgCwBnybzgZ4dX90wzNchnj+cyS/zr4pQvcBLQncxE1
gXkYWj19K2GWXprE2Q9BbFkPNim2xC+ObLFSdJpJcnK5+k6ViKZHVbMk07bShwL874UsN3kATT99
tbw5eR1s9cfiTfNFXIOVSEVVsd4vZXCwx7bJFB1DTgm0HFvcBycSLMrv3IzDXYnsN/VLAPlY0KmY
3WlZb+OWBN296faD2B37d73Qj1c+4jl0knV04SlZP6C0kFdqXuynndUKaCVZxI/oE53LMBnj1xnz
wWXVNs3HHqzV21BPa5NrRI7HUHlhzqI6vrYcB8KQsOv4Fkb0mAVDV+exsbqrZY2iSz+S8lK3ZfQI
RHe788pFv2hXFWcgVsJqDms/zgikn4hUtVa/JS39g3ZLn8ZnKq23aBkSqntT9HeU5fqW5X5wqGQb
3I9xlMXEs15DTXPuxjZYL3Sx0LdxhL3CrxTPstZhkCKjXi408G+qctwL7zMDuOu2tdgRNU0rX4uo
1ivYqzAmBNYfbybpIsMJliUNtnD48pCC3CG6nX7V+2jfVEPCBSRFEKccjLQfE4fYJbSu+GUNa5Ip
h9274hoXqEKmUtAURhVcKsJ2zQvy83jISFtyPpFMtp8A17rLfRx6VtykKaR9Pd8ksu4f53MO9N5b
lBjeNPZ9mjSJywKzMYoRa+xOd2HboMhb6xGeFDB+62ug18hd4QicSKZ1furYnc+90WRT0iETfnW5
8C/bdR8/WomoWFmsO/EEDHU2r1PybSrt4QY5130XFtUtK6PpQB+w2Gk/6C9TxvZ8Fr/EqLsQD/8y
eMcPWnjbYWj7X0vv6ifQWCgL670uPsdC8jxiZODi2XZXudmy9s09Uis/P8O9V2z9DDi3aO0ug7in
X90Z5TEXRJVbp7XaGDA79ly86dEVz/MmMM53PJ5PEmfNk2NF3beij+tP4SXhqYCm860ahwn+s0ao
FelhvNxrCE4pOdbxkZ+AuXYRE/Upza+Vbf0Sfehe+a9R3Yrvq2qLL3jj5iWwhbq1EiYVhzKu1aX2
zqxrzzdapFExA9oIpKpfVbAI8pBWm1RQ79xk8Gz3L72dlJeEHSo23sYqDmLmyzpAYpR2umM6Bp8w
g3xJKV/nl1qUFiMvb4T6JW1Rn7//UPw6D5vyMODvOm61Z864lepY0d4OMHdc387izfZfABzB3oKZ
sj/3Y7/8rBGMM3A1Xsnl5Npbd1HE8/TmmrU7NFE/6+vdWvsH8uwEha02/XXiDE57M7ubeoRoyHJd
rvqbWYLgCU2vzOmuYnk9mja5SxyGkkPDw0vCIMmH+xxQJxZjuyKt2gIUBmE5rMdo2O0TrmPswQlq
ZQbbwQ1C0ilKN/QzzF7ODlSEPf6rhSgx3/sXB01ZBKbDFl9eh1O06rf6vprm+XFEEnBNu7jKOxah
wPr4J+fIn5w5ob650p1V5+Gg2uNKP5+J3UNx3Y97/KurjciK1uufGt0Nl20/xrfEPwNSN8hUJ9KF
AuQbvYl/dmj5Tn7gid8lwnxeINmry0hQaee28WEvjr0XXshGJfRBO/WY1zq3Tjtab6DWoOV5ARFF
h3ZmS2GVottO81pOv327cN8rZOQqZca5PHf1ZN6QLLSX9WgPYNR1l+/+Nr47ncbtzjzILIyGLDHk
o5NU30RZz0cT741GP2j136BAYZQoRdleNT2UsiwqXY7CNlD1t4ADIThYmByuRr+C/j+stb6AJJMM
WR/p4JnjZn5op2o5zGX0LRjAVLllJce8xOr3xBkt7h2KrxfH7dTv2TDVXwiUe4esCBOpZuBddSL+
9MnM+DEGbffpRQ7RdgUrAh7MOhopdruQiItAtaLLZdLL/bgipb5keBvfhNasr5g1718dTduvpfHG
A8dkkHNebTd90YVVZtiY3Gjf729LIZni1wzM0um8HMsqd+Y7H+LBJ00zCa8Tsjvbi3JR6rpaZk4n
v3Ku4Uyg3NyQRmTRuhWXoZrj3DJeTWia7X9naD1+h/MoDsii5jtoeeK+Hkr6Co7e6Nbp3V0jTfPq
BIlHMV122pUlSxhLEk/FvAhNpSAEFqaCF3OnlbbMVbvU38ctJMgjcMR1USda8GYOzh0yoPmdX9++
nyC2zdcxp+8Ae6+TJf10saHgiHRyGstk/yULrh9clFgoRVMElyZaz36VZB8Oo23E9zOX+M1siB2v
isKxT9h/JfgUS4SHuWNZn6IB7W5EyfOUFlFfNAdBbhDZR7UMUcNGiCbRu9TmtUKsk/Hq23nMwInI
dmYcJ0uagqdlQTWRRQIKNBOeGKIK+S3tB0PW6EWbvbpSe6BfC5bcMLDHnpFhSDQqy4r+J6O7/Qq9
mZ1OYTyS6Esn/LZ225ItnepimIKj84SnyT0MVeSh9XMYhgZeNaNpGPRVaW/zFYPCIE/i2l1Y4Q29
n1pzVSJNXv19S2XNZQC2cQjeDHK+AY1bTH+84AHs003L4oPLZYhvpOzmux6B3CsjyPXXDPFshlu9
EVswuzs4DhMepgSMUuqMHl2rq2qdbaFl36LhGy5av9JXc7WHT52mOUGQHPf3q6eCy62Ik3e89Nut
YXj4MxiQAqfjKhJUeag9j1PYjjpNhtLPhxo/naeqa7ZDD0QhI6+cgihEJL6s4VPT2/PICqTtb5ep
aqjf7GIej53j68t9kUcfOMvRpQttN5uNajDcJ5MqmQ9Vn/bW3CjnDEDmNGKsdetY/pDORZMPcdjf
YTjrucOK7n5tKpEHDOIehD/jiWG2vQDL1T6ad9FUp35EA5wK939Td147kiPZlv0iK1Ab+eqkaxk6
I16IiMhMai2M5NfP8uoCbnfh9vRcYB5mgHqpLJEZ7hR29tl77fYTgwmaUdHGpeFrbdFtMCGBgNLL
5VAImfIoyyYZ5LXTbNngxddyHjS8Nqa1dRpMVeVSodOyDPN+1noqtpCzp2Pbp+6xMqNknRtmvA7l
0MCHT5NA8Pmtl37A4ENm+hJDIwxqxXi3Au5OMXRZt79mxmWoVXQwyYE/Y1YOGljXRfU7dnnGQeVR
diH3pj3KdJSZr1x72YcL9/tqrBDGcWNh3sR+PfT7cXGGr8hp8j2WPDtIkaeRBLt1aEOS0wgMcNPT
61wVszrxieLAdVvb2AiEhsmf+G53fR6hWYZGO3JbVlYxbRbpRJEPRXPaatTYX2fkxlMoiBf6Ua23
v6eoYTMsax2/spLpyzLiiMNJOrI61zijvLHGVPcy2WrXGrNgi51BwuF5Nh5JJNjmJiVg1AR2XCYl
mG0LR1IEfbIdC/prwyjfGIObfGCSFT8FczdvgnZwNmarR/tQp8nI5rcrVxWXOFKk631G08T/LUuX
i13Hy4YDtSTIRaPt+1To04NF9i6AZ9xuelBNGPvDsNvODobVaKnzXTZR3Nyo5VnXWQuanurouLXD
0zI308VVdnbLAHrt02oqNibSyFrPrXnDI8XaY32PeXvE1jUeJnZ7maltx9ytWA7FlaWuuj26DUH1
suWwjNlx2evUuver2EvqL9rb5aWbh+lmV8J7dE3luKjLjjibVm+v0apJQgpyku+9F7dnK3bzK+1i
1lFXXvvueUhlh6yztZQMX12ctCXrqCeTiejeMZn14HVRWHaVVhe/I06u2zoSwOWQ+Mtk50aRPvnA
qXhwhNFcBUZ5zKHbrFiuiiTAg86SY1FDzVBjTPaNB4gTXUTWuBfDaZKYRqm+jshPMHQofA/GxvBw
ziHcho9aLagUzvgKhCu0XaiXxWHpvel1EWNHniPvMbtC1c0lxUBNnU1n9AZza7gfhdvYW0JyCPb4
2LwnJI4imAwT+yzWqnpNBCt+QDlpeAZhKQUH2RbZdhhzJiwVm7e5T5xqy90eRie8xDqH7wQ9kpy0
cuoVy0Zvn/NmPjZm7KjVMLSw43iSj7DIu/5mODmkrXSIz65OhxG7IjGvx6KRvhmmXv6TX6vN71RL
crYvuOi3bVHOeChRaKYViQ3O/ZrqnyPyx2T5E2W/DnVnvzW46VqeCrM64EacTk7IIb2vbO1UzVP4
MeCofkx0jfdNVS5z4MZ6eCYbZt4TxOoAIqNbZyxtPwtryB49Z65Hv6hr90iLt/WjmSgyHK1CoOOX
w0MjG2tnuou9ycppemVh8gQjJX5ICbNt9KSNkFzTRr4z10Vqo8hkwRgu5cYanVK7gWoexNPcKnmR
Sr5bHB1/DXevZ9IpYa9si5oAJjZi9i3sRl/JwttnEwrUTc9L53kx4+WloB/G6aZ8xXj/0raD9zQm
lkY3nWCvSsvzOp+IcbFc4KkwlZzyWA0zs2JvsR7nvsINYM3WGrh6t7LdnmHITL0hKExnfuPjLk7K
8moqqUWYHTVtQROfZeGXDuG0sc/i09wtRHEHyzLfKRfy3tD4wq1t4YJIHYPJhORJOUr7DdawfGCS
1uTei/lMSQGM+jqZevVcwFg5jAgT64yAKykJmwZSWqzSZxO2FVyDYgoSUx8DclDRhqNIuOmKnhOJ
INEZyIZlDsJE4rNEMK85DunjnOXhQ2eo7nmOI/bleV+cQ0oQ0pUysmTE3LBUe5wVmQ/RSddWil3O
mr0TVOLMyGMu3MrMVnW5wIBb8oHtU8T1cm6t9o42q2LF0pMt7m2ZMZ/fD0bWeV5MANCCs0lQaHLR
12Vd10cD5agjXD1Zp7Tte0Ku5cOohJevctBmKw8gNqfysAO2PYcmz75+3mMoUl+h0FlkxNN4rWbL
JgPh1FeUWICopW3nAU/mmS4JvZbPY4X/IqBSheEv58Xy6ahFYuuxlpAK2455XtA0QqBKx1SrNN5H
JsHhZGPkVfaGg5XkcYyscJ7bcfy0M914SHN62ugvdK0NkSj1I3UryS1pI7NGbtZe0f/D4mpYg9Pt
DKzhgckltl1qNh8GGOuL7GiHZOlSHuZetb+doabxpJLLDcQEPDp6ivYaIeM1VWPQnP+U9P5H6uZz
VfDXn4i1f8dp2/6q7pSz7u//0v+LPkH8dP9e1PRhtFU/k89/1jXvqNG/rIGa/APmg2MDYgDy69zR
s39ZAzXjD/RMYBAmJj8sspgG/5I1desPjKz8MwsokAmTCJfuX7LmHd5GMwGsTftOd5PUPfwPZE3j
X1VNCC8g3u6YHsxLUjPNv/MbDJmnC9CLfpeRHdiHkqttFXedL4vFPjb1qG6lsqO9zFS+621+TaLk
PHScA5+mMBWIPiq/8WA11tgvum/R5GLXSIguGWFitUrua9rGa+2H0WiyAGvC8wI+ejO01n8iX/0J
tPgvh+6fPwqhAmrCaV25o17+5mweRm8oErblaH9j8tME1IO9sKr2JodxHq6KyExCiXalzfbR5KdG
2QmdtUb+4AGWD2T7WdMvsxlXF7cwd1bUNrva6Or3OO15SkLa2bZmkuysFquLZVbtO5sX9e1OdrKt
UjQNb4qnB/LZyX9oivg7sfz+HUkb9hXXCPBEsE3/6t4c2upub5LtrpUpLcj9VHxqGIY4LOkVlMe5
2hNmbokakNlMVBfTruxkhzrSnYPjqGQ7UBtWB/90if/lCf5nP/T9w/zXDxtmC9cL8rINHtv+m+s6
11iZT8x6O3n/HUC0YQgNa3hBnjKIMgzCx/j1n3rZ/pvf1LYdINEk78Hu/R3P1RsD8RVR9zvE8+Y9
6WvBK3fROdRhH3Fu2VwOO6Egiv3jifZvzd//3e/rmHf4Ky5d1/p7eQZChR1hAet3TYWBMrOX6qBE
9YIlk6tDq7qPROQP//vPVwfs9y8fMfYeG6wmTSgc3PEB49j/16/dqXPWoEuudrKcDpWVgWfmBKsd
5iTufw5ssL6BWevvKqyqTV9q4RYzS/1MKDM+ad5EWUHRazOWGmUNWzV0zgsOXmp+koHo25ImXrvl
RGWabFGXxH3hcEcaO0omBAmtORR999058XQsYzAlBIOywGZO3zU0S+I+6LSO4wRjshqb/dTm8zZJ
4/I5tNxlbQJo+OCIUm3ZfMvPPEMQrDOk4sKKiI11RvTaI+U1K4v87ckoa/dZ61mrZ33tsqevpEs8
aqnrdQfz4hAXy/3vMS1PTN7unARRmiAP4+vdspOwjy4v40/uOl5mtXfPQGEz3WP7m8UO24n6EAbz
QoCVgFh4U8jmsdSL8lOPUUpWfICTBW7bifHjllNy9UaOte2Agc4bov75rn2vHC7kI1WYzQY9BCMv
iONVWCB4pAVMlBmB+wi9BJdUgfEaG0TvYFSUjbYJGSZ3HXXn6bqmpzkMEZ0xPf+wGuc+yFJyjjMq
qYuHxp3jN9jBw3NOURdOCLPalSmvdLrZuXPNuCXyMhjxA0lGOhmKapadr/EpoE/MPg4DDiVzX/7q
jLxmZGry7XzvcVkGvn9ZdMaBTtL+Sq8Kx6MCB2FKlX1K0HWxq9CfMh2wOCm5n02dWs+hKOyjV9gG
Z1QMbRIzzopnZHZKoQSodY/IgFVbz/CwpQNHxM6B0cs8SnavND/0PjE4rhI2komxpuZCrpdW3EZH
63dYCJZzMkXb+2H0VtpoiqU1zgeDdgJm8O7AfuWLaMoJRfSn5wgQ6FF+NU0evEsqs/UoIIkMDF6P
GirkJrJ7yJ6LxU8t3WAw1BP9Jk20qd2cnYA3tqDFsvLZNbzoCWksvunoUTu4DuO5HOqJGGMSGz41
MKiI2AY2srAqHC5xOISsjK2OiEc4P1gscy5hyrxamX234Tvqn50YVWAt+TKGlVdUU8J3yT24WF7F
twE0cB8NBDRFvLg+YTzqWNoMlrdtMKfY0yKeJAb3ryn1xE7IXL9FHc6fFlgPnp/7abrGi0S6fN6a
EEWcrSf09EYPgNwYepdcHdVaW1SEn+Eo4gDTdLhm7Jyus1WLj9IYxWbM6LJzcfbt2lpDiZ7m+Zfs
WIf1Q/aReKicVnmjK2VvdZXmG/JuCWuuXSNejcmd8dePaP44Up6LvG0Oadn0T1474zOJy2+6CTwA
BryQdm0uaTKt6XP/NeZRcx0GqTVIf7FxLievhRot23pnDhKHIX5CHIMuZaEA0EtsMRxIN3ld3lLQ
VXudWOndarhMTw5p3zW5U+4eEq+BmBnrDCPNfzSjlwAC495k9X/fhiEf3m2pbQH9GMBHL4LRBEUV
tMbEjuP+blrz1APbM5fxDqfW9BiHZcySzvVW3EA0u2tDHgxWGZ7SxPWSFfPdoR1CxzzpnNzvBhbH
x+z6NU6tdhttt3B2Y2dq/F974vGQQ8l00NSgN4hZIolwxyy5dxn1tH/oErrmNDeMruXQo+NFJCpK
+6U0oulmLuIEXcLadJaYr0prpoMly69+/IGO4PqDbh1h4gl6dZB5f0eZeO6wnm85GzhbNwWWAfwT
fzAv2yBq6isqm1otTWU/m/UUrq0Buc8ol4srK74BN483xqgXW5231jegkOKKfEOQ1wOLNBIFB2NV
DDllzTCWyvSZCxfIFYc/AoqUHaxnvblnGZY7uyBqxbYGQnxITAsWDbAWFwYWBalZMA9tv4Jdh8mf
H/FFq8PqpDFI7ixRkv3Qu5XhxvLIc81ZacNdd4/vYgP7LZZ0IBJWrVnEa75KjDyh5jyEXlcwmxQL
OCxD4ncRXvtotZpE8IJWE4/c9HRLM+DUB3z33QlXYLlFvrEu+D7mbWfokKWWt2IentnLmztzLg/k
JXgLLcVQY7sizBpAqdqbUZ1uUrtJ1ikN5T6OwJ6vQ7Trrq/UO+8SESCHAiUaeXf2ejmfRYm/xGwN
Inr1mbHxNYEQxa5I9mu3LeKLm5XRtoCwuIM+iZ3J0x/TDr03FH2+mRveW37O27PsJLuJgYyrP9WK
IwttBd0atUr/zrOc7ZWZdI8u1t1HDqwvbY+fnBRduI2WyH4gBI3zUHY9khE1tICxFJussd5jffJO
6UjyIsbvA8Ix1NZ27PS8ZzQfAF9ymDLjNWINre6aIL7sVE1wPXhsms3vBM01cJaQxaHOxGvV/TGa
p99DmAD3EucBCt/KkjnGxtBlSWKK4auAjORTwdtvZ1fPbnhoaWIZvlQdCiwFgn6q7mCRS/Cb3P3C
PRSBImnU3hSJc4idxj7yuFXHetCHdTPsGvt3WDjOrXKa8bngbRqkPcOx0qPwFLnsZaGj3dERCixS
Zz5oSjg/WN5UgUgd5pOYQEBU9+klJ+vqN5mLAsMvEcnGWjwDWJ2xS27vXXkYMTzXj4V3q13xo2qj
LX1Wny7mqmMDUjEZrXxLrzHKhyvdh7u38h7rkfSIGz1u8Uo3/VTG6gOrJNvIsFbBYkr8B+1zX8Gr
qttPiQf2bif6Wav2qQS48eBGue9Jwz5je+jWI+1kYYWLv3Gr5oyDjHKpgoVmo9+BV9nSYHbSvd0S
yZ23hFRljhlWZfu+F6t7uS/gmn1qedhvQuz2fui5GDWU84qD+p0P169k6rzmbPXJx9vHlv4Hzl9A
ZmQzpzxaVX+GYvLJrnHxu6K2afXTHjPHfjGKSVuHet5dHZud9axNb71DrDs04munY6BVrUOcyKl/
j5G+8WoiCUDHDwJ+Mo5WPxpQbx0OWTkFuI2x75xshR3zkLrJD00rH1prUpi28fESCCffOkfIy8p7
7xs6gEXs8hlENsbcKkjq+Wt2KpI8koWzxplT9W/uOJ9BzR4s7vTtUMbyhLvA2RmF07OTnG/sKbOT
l5kjqlLlfeDdeOq8rvkx5WGAX+y9FfVbSqnPLm4778Hw6i2MHmzRtv6q4w73TWGzp0ysl4pSuiAe
+2WzeLHiFoqZ+TINX0dXtEGFFXVPqjw+5qHjrCuXQFrY5MestiIfFhS9luFqIefNhX3nKLGQWqna
+znExoj+066ryPgyPKEdhelll5CeO6gI015zo+WcEg9HLqsxWpYCGCVQl3HnzNm1Yhw/jvNkPeDw
u4bsYra4iZ5gqw1kjaT1SIAo2w+JIHTcL5RaqhvLM4koi+d23GRVFgaRHssg1kLazlzGANstucQW
oEKirccVQ0YcaD2K+BRJXzExe5o4lIPZ7w2t3PBiPedTN/tCNw8sK9wtLleLTdBzFHIgUmmR3rLR
uoOpqltMOIMXC0GWMvls+GCCyOIubGbvaWDgWJfkN3aVnSYf4Oi5f9s2qKHglDDC9HDbzL8nLz62
8WvPzBDZ8TYn1dL5nUvMZXTGy4K90YePzLGw3pSq/lWWN10tZySTZGMTEztgJGUDF1PwO06Tc6qc
01RlzlYJDmCGGD0uTH24ZCDxvGmilt2qzVUv4K5tkRV13471aIOxHopZ2lFn0vamz5UtLrGDEVbM
OKYINHacVyAllt4TJ4r79scJiAclj0TgWLKqOqveS2z127ogDWPMBfLnUlXLPjXQJPNIf8rwdrCV
ZsnVTPor6oM/SW1j4LRa2532PSjzIKck/6FTCZN4gBQSk9u94wxTavnws/UG2t+2snzRXaJr4ZcN
3cdqCCHz5rUCTZ9p+Zso1Stsx2+RLFfgJfZNxhEOg1qVEyxL65s544nwnPrQLkdn7F6ozNkqh3lQ
jC+zFx71xThg0+AdKeNnkfbky4phazdVQIO6uw0J6GC9X9jumrGg6Y6CdLw3SmxIYmFEN5ThrSOT
RU+atmQGyqa4UnBPHi4eL13KGoPHHsFOXFCBwBBkeLvZy78rTQVqJIIZmk/Ka14Xs1r17iHNy/Ss
ouQa949GWgfD9Flb/CCmYUykFaJl7ZKnJ+iyG+djTc8thw2IfHXK5ifb2JH2yrOz9ZV+gM/H12Hv
+nuS1BsD23ppJPvX2Ik4+rq3MHkZs3s+dGTpNbSP9MscgDHuhTdu9fSZmwx+W/G2tLLa0xv1yRb1
4liHqoGk5NYfzqTpO9d8J4JiY2jLto51m7RqZ3B1/uyGrnsbIc1fwijc429wKTjERwd084liuice
fzC5ynix9jJE8l3D6s95i7szw0Y/9Cv8NAX9l0bGg8FDs1rGEE9XVv+mjJymvjk8Sw9rttlqG1vK
6SUn3LGw1wgoZQi0SXk25osBZdqAZW0YMfP3LMyT7YUS5onEgofR3vPnpmJ+0av6pOYo/ulaZR6k
sy5oU4JxNZdlEC5OccAbMwm/o4MliKcI02LvEiYiL09vJyQFQEkQYqX2oGksCEtLc68RwIggibuf
thI667i79W0p1RYTQRj0w0tH380uLAyGlVZkR4tp411pEdaIcXZrtls6ruecvJceCu+pmH400vLe
NRYDz43DSSEcdDQotgUPtQmKxoIBtIF3kWFs6nP8aJPmYnyxzL1NI9ZRlRAr0iG84lfkkEiduHxs
48Leg4M/GYyGD9z6bWAambcyNIJlsx33e4VL49ywTt2YMv5IjWJ5KjyV7uclWR6w1xCzIkJmfNrh
7JJTGRtCW1apiK22wvhOECBsp0cz65OtmBsRhLFHasSylQfRpS7Vvgib8kmDznMwxFytIyebeWWU
EZkEFe24fSJfht2ZaHUUtKxpb3IBkkeIqsNSZvLEcLX0ArDMOxqhke10Z9qrsNFPlMTWu0Eu9UMi
7lkwMWJF7zWHHQXmsPGzh5RMZhhIGeYEmwG5KbM9XCD6QLvmQweCt6rGuDnSXBidTBurSmLXw6/Z
7bxvowZKpuYRqFYD6MiiPLW0To0bEezQx3JYtWJWNy3S05fJglbq47zgKGBgpf+RYE/gDYrZ8Jaa
+MAZXeo3khPaM2StKQ6A3+YX0xDFLTGc4tMryyWg+8ZbseK2bkmm5Yeo4rBnF1KGl6w0hbnxQNnx
Ng5Vt8Pt81Rj1TrKzgNS10J82YXsFrVN1dghbCCezUFSzcxMQ2HshzB0AxyjX7LtZcD1OF5S03iT
Zis/C+b8lWtm1i9NK2roOuyQL2jUpMcGMZZ7Th1Yy9FAFe89jMO+0qziM0dY6pJFbeTYD6vazLBK
anwcH0YhDM+vTB385sKYUNTqCVvdD5vYl96TI4zNEsKXO7RUCulZU2Dgmd4SQlxnamLNjRgM4oqz
uaniNn8Lzf6Qo0uu+fhfI+qa1sXk4Gm06LMMx+FYaEu6y2umd87r9n6YmzDfF2PfbKSl0q2dj90O
0NID0QtaQ71Cf1jS7nWAin/hREs4EfvaADwzexyZ/zaj5FtZcIpsGy+W5zyaj1lJdmkkCbe/j+OB
PS/WlYsUHpOT0O4Xw+S7EWH0LjrvZ22Ws1/Hlv3Ft1j5mD8+mMBj3W9aPD6rSZfZBUOkucWHkF5k
wwkVpXO2Vzr8ZyOIYtNvxjk7x33f7cxkKG/tmItHIXLrjfdA86RKI/R5ZSBSg8CMou2ojCpmf4jV
GadVGv+cPa1zV2Rb1an2vOzK7E4vJz2ivyalqSerNbtDZMFFujOW/awBUgA22d0J0WonTbjho1Kh
POlZZm7I09gMyiEbMp6yuEdQ+zZ5l52LZcFSo5HKx9MrESV52+TNtutSjBbWMv1ciPKAl0LqxXij
ig+sY3I/0pZ7EEucvWZj1L/8qeiPQJFe6GcVexV7LSicuF51VoewoVfDxZ60IQ5g5FQBmoB9FBYQ
Nm2ex/dwypKjZc3LhnmJCE9Rvw9Lr1+cesTLkkMV8SE/2m9ulbeBpYS4hZMo1gS26ndHhvgr5wHC
jt56/UkX+dyu+aIrgwxkv3xjQkOPD40BVsAyuUeVufatmfBzeENSkq6v0X5AIZybJCqPMcRv9CbQ
nJ035+eRcNpa60yLtF9Uqm9Ka8MNFkz9xclV/Z7NkfsQCnfeZTj5TssEGnYVhv148ai0j1dLWyDN
UgOKEb+H6fTi0fC+ze2k61Z9qqltUVoFJ/oh9n4JwQjB4Svn5BnXF3BJ6puK3mqlnBn2qTvIx5hw
5nYQTn0Dg2Vt8aB+kQMlHiQq0z6iv5rkXPV2E5lVxMZ1adP1YsfyN0ipiSV2rUrCaVp1A62Vnev5
nlNejOxrarmTk65wH+pON/aqc4wvvdGivVC6vZ5x2m0mu9QvdslLePam+l3gaLyQFLTY7vTDZYa2
HURF3b9gtQpPXWVfU9nnL2Qv+1Oh0Q3hh5oGzIJ8qPuQx0ayD5uh3NoSZ+IKIQ98lAN12oLStklq
FRO3nmuEYEb9lyHFb77SGnoRydJYZE9Nq/DbQlhPRcfrdtsP1GxE5ci37Br5srUTas28jvDMmCr5
3c88FzAk9vV7jaGpuoEw620cAoXc4EWTDyGpIB2Zv6zfgRe6a8CT7iflYpi4J0aGbRiXZBDtApqf
xXYEPkXZv2AHrosg6sCPCqvX90M8V74waDqMLX3eUSo6v/Be5ziPiWnGLJlq/+jp/b+9z/4/Q+T8
f7T11u+smn+/9j796qo+/hcgzp//xT/W3ob3BzKko1H9xTdI2QxLy3+svQ35B+gpFtsmG2H6P/8p
zSMM9w9b6gbVIJpLNEjeKUx/7b2Fqf3h3NFVLL411mHG/6iYTDec+4byvzaYrk5djGFzGdlsMUkI
/cnM+Wegk5zdRmObRZiOTAR+/AOZtAGgtRI/dLB+FkeYU64Z/bqvhoNmNh9NMe5DZ9w1Ha2BNkTj
rY2D2yAOR2oAIcVxKKkYu+mpMQdgNXV2IsX/iEKHCcjqL6OWPM8gyK+i40Xb42P25E+3Mb/HwqCy
W+WbsOhvEPD3Y59+RJa3BENojHs4jdiVe7Ru1+QgYZrta6icAPYucbYQY0w5qqvJjqrpTSvAjn4i
VLh1RHdzMql8OBvEGJtlX3Kob4w6PpaW2iM9segful+svj/mcQJWjozdJWpD69bvZnIITDNUFcQR
0yy/OvgFSYLk+cFq+sCW6YcDMwESTbuRcflbLFSKV9Xwo23J+UM88HmfEoz0vu2Ew2a0T+LXSTTj
R6rZjc9w0NwdRmTnVQS5e+ZPOUJpzv0oqgWcXZD2I7Dtnr2QgoniZneCT5fCm15K2pib5QefdNDn
98eiLIH345gzp/gIMpgF49Bdy0Q9YI+9EhDzF0ijnV6dM0+mq6Iq3xcElnvf/YE4kvR7rTyzBoPU
0LZQTwQ0c4zK2kZAydgusnhgQF6jyG5Ht8WDtDxYYX422+IiPPPQtayA2Eg/tUP6CPQ29gUldxvq
r31lCfktpvAmpHOY2GkGc8O/7OYmwL5+bracTooAyxV4hAWv85GbYQUOnfiIU+26Ir/kKXttsx5u
ZWs+CZezK2IFdZXUJnDy8cqtMSyvwoqOVlY94eJuslXTfCVQIXx7MvXfaHLGapgdtaMaD0g1LeOv
0F8wg8Gr34BfNPfG3Z9HswYGtTiErgiHZ247209tvKVZhBXY6W5tG/5udPOMieit5H0ftLg8V5Od
XZOkMU6c1FgxSLnx5m7eAIDBKtd456SddzOEx8DuJUvc1ibKzgtMaj1pi/uJO9LFQ7mMj1aCynYH
87BLSPlzNfGPrOIzIjU74yi0JjIX9olsxY829140kZ+pJgZ70mitnyfGdAGdsc8XYDXzkL6rQc8I
gjfjWjPrVwCrLH2N6qIIAfnCCot1lCdfZjqcdSjmjKROuoZPuvPSc27h9AsT7o0+Ja9bDA3uaUvp
BomU6ijSpvC7zpm3VlwV2L5wh8uJ0m0Mqt9KJ6NfJmgbeS/soE+HIyLQi+NFMP5UsSsaNhwqjsny
Ofxn6fTtldmJEaAjyG0DsLzX3QAxkHi+hJhYxiTGVzkawAMTUKADy6QiMREmXHvnJRPMXM5YbGLX
cX5NjLxZ19wgcf9QhmLjIXvqDf1vTfodqdM4mF5gJi3c5B73KUmLlYWD5TSMM01CQyqjJ5j5rOko
eyXG4XS+7dWgyxfVbQwtivd6nO9pWh8/cof+0lkP9R84cZ/QmU6c50PfmgY2+WVkX+oef+TMAea7
GkjDwagmMViY6R4gzeLPJZwAT0G4KLwSEk51NZfpnC3RAfzlhH/THk5cBPVNeeLITHbscu/nIsfn
NFWveYEuW8QVWCbxK3FGb50AAeJcGl4jMswW+hSb5GNHxHHl2PPAozj1qxkvIvwmsev6TCOapNS2
q0zoP7Ppw3NlxxKBsqnUrhLjDXTVJa2ITeAyzHeD4rwUReo42C7oKJpEaq90dounnYYCjpTTGyuj
GbVfKfYtsLg8u2rDTb+y0igg6ROd0WGUuks7nbS8LLcDjawM7UyDKSTYjQlJYh7LJ1vm7xmArdnc
lequnKWwXHMLZsGIeWrJ8vmZyWyhZCDm2TD2r7NjdGfcVodSsRsbykM840JakZTHI8FuGSy7pTYk
GinJCws0XH2pv++8D5/FenYG3XkVNQDqMUeaYUqI13VO5EuT0VUVn0ZWagEoAxI2EA3z2XI+x6H+
SdS927Y6YxYW7R25111ciY3qtQBYGynGTq362DlQk+5LPbmIJHmF++OsY1Lrmcj2CRH8wgY1zgaf
7we7pjv3v2bpTkET5UcndMO94ZScAiPKz8vxnp0r16XG+6UZzknvvlD0slJDeHQy9VPTG3+JoM0x
WpFtic91pP1qu/xFl+GyBtZvb+JWL9dgK4oNDhYyuTHEi2QMsw3jB8UW5Fs68EoorqycYmzpuOwH
siQDII+RdDjRpkqWse9V7Wemid4vdW5+ZQJx7ESenT2Pt8+4wA6RId5OiQtjC9WX1WbvcpG7IVy7
lr11SjpjXXaOtjNKsfyYluXNdYZ8ZSo2f3bNaG8KY1qXvV3vcGyPPiQtugeAWX4lmJc31iKQemwZ
24GcQKGBAap8BujhS4vNYg+ML9t1GsyvhSk8SCxjfrXnuXqfvbJ40DJ77c2jDFr7SgnCbNvs5r2J
ygbtiTH7rSiz7hnXuPIX+VbWNrCssLE2cW/dg59U3FTIphuBp35t5yhmnQo/vA7WvawJ8ESaAkze
xJvOqw4TIwfDxS/mGfMU6i7LMGFDIZntzzS9VwhJdDRdaE9N1L8Zs8PLDO+6HLa4h8w3K6oSH0Hs
bEY00URGQ5BY70vfREAJ6o7XZZ7V/4u6M0uSG9m264SEMocDjuY3+i6bILPlDyyTZKIHHH0zozcO
TUwLZMlU5JV4dT/fD41FsjIiAIT78XP2Xrs9Wp4AX11jjomYm4V3bZGcIl8cO4ipZW6u4cXiTisq
yPlqU8MPcvW8JrbngrQZm3O4ogvz5MbVJWCYVshsjTODOO3G35E70eyyHrh04+nDlJoPOZi+VZcP
1EsgvUGoDHetJUmOWb6UEDE0LdaUmbmonG2SuGyajLs7YzuGEbJsvhF+cOdF3edQWl8mXNb+NLK5
1schFrvYth/pTq8tk9jkmbg4H4SUk9CB93sat362zSLz1kzpEQTDWmXGJnHqhY73XTbZvpQXYnyW
WddqYtSm0vBgq/uwiL9mUp9pUW2004EZGimY6ISXbr5xiUXJCbtGabS0pvcZlmTqLmxNzsloW4Y4
fs0tx2a5i6fQBWE1fwIScUu0VMnMcKjITZkfS9MRvJNBrS1A64eqG544wC8BS+xo7eTcdRydtRLv
oeucTcGGRrrUByEMNzHcsB3oa0QgzSHDzUJs+x1PNjUfhCQQ2Cun8ndD6Wyz3EZhEdzEXf1eN58M
Gi8aGRsOj422Ppdl9trr8LkozT1Wzx3WluNsZJc8NI6orW4rhW2COdKmhNOxGYcRAJKId2NTWbig
pg/Cz14UXstlgUid6rV068XCeVbw6AGOX9Bs7AfZ4Ziz9xGIfBXrPXy6b/0A+90ZTgy2Xufq4Itw
X1Yh1Xy9s3L/YqW0IIYv/SQvTXgR9qfQma80Fs9dptY2MiIvAhEW1Qszi28wfonIZDUrx/pc43pF
TtbddGn85lDspiNhXrXvUTTp4l1W8uA0xkanN2B0AwxO1Q8XHZ8L0vZqEs5HkfJgU07bl8lxN+3s
L7Plu9Kqrwy+dywiN5xrVm7q3Suo/TMjDHK+VgJpwFpmd8hhkctX8kbEExolic4PFz+FFc0tVp2j
P72OVGqBkz3HcXYD5GilGvMM//IptqNHXdjIKfBAoxJZfIPsXHF3X5riFbd8tulLhs9t1B2mzrpz
p689IHcPXtbMBBHklbGqR//YFf5T61C9VG13mphVYHyp951lXHvLfKz0i8vobnT8rzxJOHTa9BPU
KyJInCggECMDOhIN70xJfAYuKXp624afju2n0PlhHuVtkoj7wZm3eTPB7WmcgLkAzoHc/e7EzFfq
bnqKATRwpIhgCyzdDR7L3n8dKZYS9jNRGJesIFdqfEQfutcGjDDlL1RUu/9UYGOYRHPH5I5cju6c
shEiKwTNiUN/1Y0K+xqOUsd57fs7P6PVFNY3luF9xnO+SWvrxUaPZ7LssXHUZCFJ/djN76nzlijj
+2ydYUncC2fLNAOfXBpdp0kdmrm7KUkTu9Zl8m0s45tSqKfcRBGkwGGmMNIH3l0UGLdqIJ3Ja5HX
kU4R6w+QYtcx7LelfpGJ+z0iBCxPijOD//E2JDAkGoI7XUFzanrrxM7NcY3BEOajTQqLMh2DXWx2
RzN26VA734qqJPKnKY90xHAcZa5cG0Nzk2ljH0sIFFV0wGT8JfWM51o763SCo6VEi26jlvEasupb
lg/0vUJQktSkuKRKTm50e7HdQFqMAN4FxbA1cMiu06GnLRTpD0aPKy0DwoAK1ApLXJNrsprHdNOZ
OA0IyQav5j9LYGTeQ6CjV52nVFw9uSSmvNVV9dTPZA2MVjGcNDkF62BSTxzdp3WHmXfDGPa91fbn
0rDKPVa6Nxpo9JUQaOx7s3js+8kFxVUdQYJAODTqlz6oIBRB1aKCD9cNXK+1C0Ip59QKR2wUJ7S5
Llg+r4M25byHA9rFplAbs/PuQdsBZwtSTK5lcydFdzOHzm1qC9j0ienQ0qz4RjWz2gYBLH20DM0q
rcJXA9UM6Bo7P5CQwLwMMDYEynHeC2/KdnGPiWjQOV5nf4Q36yTFKWtQZhhTHDybZvgQVYtPMEb2
w0/r7lJW4pANzDjIOtpxc+AFGSRDCBkwZevA5ll2h86BEt6ow2sGfG0c5KeCGVzk+NsgbsDGqmHr
l9V3TOP3WT3vSAsxoT0EGR6bMNW7egiKGwShnCag/G1cj1nX2E8t4g4s904Zu59R3ERbLilipPE4
oULh60e1MpYjSkUmcqHTB5cYM02+sojeO6NzK5hCa0Jz/IGmqqvNo0RluVJVlX0JvDE/OkbccEb7
Ghp8t0Wym2yejdR9KQ3vQmt75yOMdVT+4bHXWlP+JQqEd4BFgdqlop+5GmX/JY+HpyApjobtcHYP
rRM5PcZ69umbCusimegdxkKeqU+zFUIVZ1PTR0+RUmjDvjiKFQ4f/UNngovYThmuPGuAasjWggWX
4wcyEe4mY9xpAVfAH3szs9GEa9dne5/DNdRAmjBj1A1rU9eTfxwsKr8tzN1sDTkAzR3fPlaP4JyE
wQ2zDZKPqtlZh5lRU9fJpy6I3jtSL8zRPPducWvzJHpN9BbyqJFp8RB7DTAWnW7hJqyzGlJlUaO3
wjvFfHNVB1NAG4ZtOclLe5UG4D1pRm0LghZkFx4ccziHNakBtT/ttEmELzpsEtNUcTZN6zahVCPE
71QP8XcwqNvY7k9kDh36PDrb1XvmBI9j4933Q7+ICXcACE9u3UGtzUjUApkX982XAPhgk2FVT4fb
KkNwM72GbodrcLpadshMKX0xCn0h5u2gKNqcEmmkH5+UJ64QVtcWZMemRidbGMPFLpN7Kyd4qenu
w/6ZAVmwLqH/JbS1Zw6hmx4CA0pFFJhJOATEfGoUeqZ533Gt111g601ALARl0nya+6U6HmBFOtOW
2XLCrJ7ZJgIeVA/ALRC/yndiB5gDmLeVYe8yz7nphfXmoexgzPGtHYhxqipa2fQ7SPramTDlaigp
WULNN6M1WI9exDGjK27jgW1epm61s0FWLMnCU8YgEHPRNqCL5nf+pUqqK3jLPcggHw1uipKQ098U
P/jVdJ4JZ181iJACGq8rxAYHLbqz1/sHBNggIvpwP2NHi/G3bJ3MXzG12CGWOEGQu9ZT/H2e8s/m
OESbTswffhx88qKY4Wv9krpQHyS8LnfeCbZ0abifZD3ZV5YLcadyInA6vH2FaX1L3RmjaV58RqDj
PA1FlYHJq5f1JVElB5FTHSKOfsawbWDqJxevhHZmDZ7NSitytQevhp9Ql3AGZBVt8yy1dwrvySVy
Y/JUiAmmbui1TbnRhBBeUzc8NiHS3xHjxh5o3t/Jt//RWOD/r+f/3w2Lb/p/hHh9+p//1RVwA//p
d/vxv/zs/Cv1F1kJHrHO9C4h29v08H92/vkbabrUOzxlDqkFS0v+b8ObIcVftPuxwWFwwoPou3hw
/nfnX5p/LYQvJSy8akQrWdZ/Ynlb5gv/bPxL3pID3QnKGIh9FzLYr74aybrpJE1Q04RKIwPXL6Ss
tcdEEQX5KNA/W8QkcV7M84T2Vu/3qGcx9A/09Gw7xJjqzNXWCvxk3lO1IOIAUuA3R3OUBsVj1SbZ
CRy6g30TmcEOjCjNQQS65HsQMJG5GzTkGLNVHUk6u65RbBhKUkIwzYoY9udu/Q3enk8wFWXep6CZ
E3ij4KRr1kHcFpsYVTvuNKhhaxCDL03nlGxxsftuM4r99mOi8x894//tnl7zj0/vsX3Lpl8e3eXf
/+3V9P6yfdfHmv3j8VSLI/Pno+v85ZiKSZa7eC+V65g8nn8/ujbzLJ/MQQgXtqWUvbjD/n5yLfUX
Jjkf4btwfjDt7P/kwf3NhSZM7EOODcuG96dwZSx+sX8MrEpF2lCL+XEF8Xs4o6Z6c8Aur0mDsw6z
TKj6lRn9nH3+P51vi7Dpl6+LK6Tkq8x3RgHRk+RULF+nf7ysZOGtUT4ABgvaBgbV4FEP5Yan3Y0P
IqDb9Gyb6CsR0mjOWxiV7+Yh4ECR2oSjnMlxQ4xpBTLjvNzXHqDHxsWx1wtEUkc7GOqt5tp+M0Np
BpskDWtUm3XkQ8LK3Em8esTiWgft15U+CTKZS6DriS62btWDmIK4S6gtcOSYeZvUz2HYTd+gy1j0
CBsQPmEq4GUEbtO/9BxjyN0mlBqDBKLe+j7BfvCZZAJ0sf2gZ+dEeAZRbAr6psVEwbdfFJalcG94
uMl4ayNGUgThtmttG9/iMxRJzHgAwGtPpaHMJRvNh8eS4KmaOFKbcx27ZwDyTp1tWjerkTZiz2PA
gH0s/9SwkwJkCXsfu0DXEQxumncyDMHCCscWr3ku7oxqBP+MWma40XFDeVY7vQOIe3BfAAOQ0wZ+
3S7vg8HFEZVliPDA7liTteU01GXgMQJBdekkY7I3MW29gul2nkcBsKyQNeG0dCH1q6e9+k6g1Hzv
8LvAIFCpF2yCeOaDlgOsJ4oZSvJ3CqZ82NqV4kMTy0ZfwwObiHDRyKV5EKnBn4Ml8zedgaR8FQOa
dlfzFHK+CKT1mQasS+ubzD29DpwQJz5TUZrY0KIYewBX6u5jRCqAg3LCu/knefWK0ytaO9VE4KlF
1ZQStuXOJ7hW5W1KJW6fPKSFD2SEmPEuCZuh2E5NAE4HYo+3GuNKcQY2Mpwzo9WSi1eR9IblhAEl
1cKwIG0BCodSU+YkaOC+eVY9om32/SqhnWWHs9CnSXQ5BkubkNc1M6Gkuc9FqV9Fn/DbBQSVrHu7
otHTxpmkTuvduCzveOmpSnZ1EBB/YLhwS6BRmVZ6z2y4BcM75SOB2mijomTfthbPl6ly0VzHqjZC
GB8Ts2jkr1iM0Moh4Ugecy2j7KJ47HkKHbKwmbCWoukswZnnxx96sxn3h9GX7BgRfLpkYUm5brqp
U89prHWmQ4+8BhPKK4fd2C/C7qhSPN9f7NAIpw1ifNKQtYu/7bmuIq7aHMGdo4ie9Wsf9w5ZqtVA
GO00dHxqoq/4y1Br71roRV9CGkvVvE5qtFGFOhhs+KaUaoO5pR233RT6iLvBdsDKxS4k9qU7mulj
Dwl/2gjk7uAaOyjET26L25Suja3zh3Y58mEMilk32sbjgUz8BZmOcrd5iO3KgDU5JQn14mR57lcy
nBLOM3VWw9FqSudb2xjxR4YuBYZ7qdVrVHjziiGL2e4wGJ/SFBGPEc7ek5XYKV1I4E8PIdkytyV1
6001ZQcCCcE+E6HMQrkGp5dsZD+RXmC6+7hxj6Qm2Ksi5PhEo4fAglA9YgrrDyrkXrVEHliAitdt
37n3Pozl+0oJUOs5FPeVM8fjmblbQFMCYR8Ry+ziVzIdHgor/6jKYGhx645qLwh1PnZk+iL6pje6
AqR0G7EaZ2tCNofPhclKyCS0/CbzAH0NNcyVaFIQPzHT+VA99wnutqKAX9XN5pP2yu85N/rGrVpy
KAgLN8YBNBB4qaNbdO9Fm99ZKDe2Eo/bRgTGZ3A8UDsad9qA5Env/QkiiuGB2ZtgcBvj4xC3dGQF
w4Ao5qgdD+4NbdyW56HfdzVR91Nsbn2SWFdOV97CMWZlhTyGapI5IRji6AnDPafDeV4oyeChSswj
aRLrFzPEaJOmT4U9nT1pOWthhqdu9vYOIO5T6zCLdlL7uMRUk69xgbRM881mM7C6+YylNCN4Zc73
jOx5Qqz2TIABCxizenavgTk2X9fQzk9Ss4RC9NyxTKlncIsPVuZ4nDvC6sNtuoNyJxo45czsoP+i
ZygudaGYx1R2u0J4Uq7MdPDWvl/TmeqsfccoaPa9jVV2G0YA36DWHg0y/4pYWnSK8umVg3TLGCNa
FN7DAorBXcH5+SKT8MHyEzhLOYfBZTIwj3ULcdvLK3tDXnaEsADrA3oqy7tWwodQY7XVjQ08LiSc
7pYMyqvQDHWinKcn8LvnvnevgqD3FSimCxPaQ+8VkL3T8FYiHtl0IyGM1Jt7/KbJ1krldDTV9MLS
OazJ09jVbVGNVwU6eQ1TLj4a2n9P0LgM5A+BbqU+dgQZ0ayFME7m4UpcM5HkrDNbNWRXsyalcRO2
tL7rtml7jrRT8Ta0M8uQoV0SVPTYZ9sYiQtk+oowCI3cb2m2qcMANPBxEgGDpm4M0U+b9BHile2E
L/7EWGaK54ZEeOJ4NZDDLj3h5dYPReuab+Bqwi++oWk8Om5N5wGe1oVVYrqrG11sykx5L65XmPiI
SKWOgoa8IvKe0dvkSdpuJ83VGmscK65KD4iuyUuvE0sn266S3kOjO9yZUTIgugxm29g26LW3AXsD
ZMMUdE2HR28jxr55HaPWPKAPgsPvyGrLCAMnHZUiW0JK8igOEgYnpv+GKgbLQGjgkKmIhUr3NOpK
512lCOYu0OpQNXqEqRPsQGHAuNfr9V47PQ6TtqPbMxvRXWWG44dPWOTGLxfyXTkZ8bPyliGYDHCy
VvDGQ8wpuEpo5AA/RARoOf2Gnjjaf4LJIfpxG71nkWTtbR6HAyZ7CchtV4hUAOZvx2FjiIIPLYfA
wIXfGLf5HHHOIerF5ewNaL7p6+gO0m6zDyTUVV/06WEGKnvy0tRF7kQ4Zt20LfGaERNzB5gfWyAm
TiYHTGZA+1dUE766uhpiJROu2dowAUmrG1PSB8qi3q1WZdoAQ6vT6nNVTfMBVhB6cw8901HEmLa0
CYKNqUrYf0UChoe6ScyXSps4gzsCnOc1AcZRBXe9wy9TJvZygOq3ad61chf2Bk3WnHSdJ3dY1MwM
ruO8ag8B8ICjyMXIKMdgeaFzRMM9HOwbKPfuKSQX/LM3us8xG8+maXoERgINddppmje2J9Zt4exp
4Jp7FZL3jVbfMB/qJpBbttNiXcHHW8/VOOx9+mbYDW0wI6yVh7aSyRFsHtIwinRWvpg0Hba+s1sZ
9R5jlk9hk/XHtsbTa8Wpc+2pq6+oxEmACSvn3Cr1MYoxO2rQsIhCvD7oVhlEEeAFbulDWwjNmyTt
xMlpuvmWfneWbww/icU2DPL8a+U1OHHpoBdHj9TU23n0d11ZB3sXTj4DgLmD41Bbbep+In2NIQo+
jmBvGnO7of1mvJMiEL2IGnRFhK4koxtq+cHB7U0fABRxzL4B5nqunfLcuDmBakhSv7N9YvT32nbY
u8NYn6aIA4RHV2FtDRgFcoQcV5YeYrjZb9Q+EnqixoWWd5hN+qa9Qb+dHh/R0q2F5Ctt4vEUZKkB
WndGOGtZBsL8xJgO2HKTM0zedpfLwXr1OdSU3+0yIFFNtsjbzr0zt3dp4w9PWsDRod/sOIyjbYMG
L+3t9rPXV94NdgCT0iXrP3F6RAs4G+6AXLfnQOaNjG6arGOZnuyZwRXO3/FhECaDDg8I4gdeMh7p
JJ/kl9A11brBj5iuBbm268quEdx0RmaSFDQIf68htHYr8mdwSVa0MSurn971IDEw+2nUR+vakSN4
AMOzTmnoxfXBaVWGUovID/fMIOGaEUCrGCUhbNjXfY0uy7TyB8sGwRpleXMiLmw8kZwLCqv0EmjC
yVddtSbh44RJXVTpG8aal6quxohwjGSdYOXXVkaCT1usUpEuVspwMCEhNMjnLfCVqOsrBoMynhJm
LAGgyW1PZRPeRdx+Gs0aU9iUcCRfKRkxarGrPEbX5oIu5Mk8WK56a/py+hQ7bZbuiKdANU/Z1aJE
IYGFsYJxbFmpL6AYojWhDE+BE8VnVnXz7EEwuiUg11zVrJp736vkru9UcGOzit+poXC34K0N9vww
flRDRTY5U8BtOcmIjKek2TSJZX/1OujF6FybC5ST/mrA+NuTqv0InaM6islKLwpc7mMNsmA3Qy/c
tnAo94ZdlIdAyjrcsQbpDaxLJGD50vfRnhxu0layRWM6KLfo8CjqZ57mDhkkMV7EKfejA15ZUGLE
yOHqTZQFTXdWHB63EQ5y2kGmqdFoB2o/okI6iqK32otg6rdbOhsnr1gUiHxlYDGRS4e8pQAlsrSd
eNGYYhDrOqILqyvVk9N4NqM2ztjMO1twpq1kE1/gtAN20lWQ8YHT1gxxAjjODh2CvAG37D5BuZ0/
QFi49aoFSneXi/qOw2ID7Z53u/Wz3l6LPiOELK2MFOim0fnnIKEsNJy2FGfPKxI2HM/mbukYs3M9
fyIPF/VcQRW/xz2Y3jtuibcHiWPKPwWLjv5S+aGF3MmMTiRwlaT1uOO8lRVTqQHt/7eqnKdt3tl6
N0WxXe+G3MD3VVSORYS5wh7AkUmV58Ed0BtqjpF0mwuXoOEcu7JDFoUu+crbUtjvztSpz9NArz9D
9wfmsIM02SOMn7ag5SViLQ4TS1iR14fbpBTpAm0Mn60wrV5VhtwLC4z1ybS6aquwFxwlodCnQguE
R6iV8oduaEyGX8VoT6BCS/9DsRQ9COF+z8ORXbcPqXcj2fQW5JDaV4hzA/mMDwLqukyAMtYCV5LV
ssFRBmScNeFPcRZtU32OcBscmzruyeiKMAulGeC4CqfB2iCnEtoKdIMdrxzhUDIJfWpRF9l1Z20M
1TXPbG75sRlq67abx/ZQG1VJRBvPjGT0V2Sf/SRMb8h+jh8IA0xv7QnZYg+Sm6vvnV1uyylI6hTe
+cQsK3DgtnLWqSkUyCFIvmVN1uz6rIutrygDUubABnjxcHLfY8KBT1ppvScdvgRQ5xOE4Pp1YhI8
kzLJifNwuJKq4+arLHLzkfxPU32e3UH2oLra4rnFu838iXXsMqDcAhVAJ5sDH8UUUA2SAXdz1i7Q
3jROyaaMFr1rm8bXRHL8IYFEOl9QqEBfoD+TA1eZdQOyfUra7ODiyTd3yObc90F7Q3VBGzITSDBB
ez9GTVS8ZcVUvQFsmB/x3xDiPQI4rfkaUZdy9SKjvhnsYkJ7l0JCOqfpRKwDomsy9zTFD3uomA81
FecHxVnDgwr+uwQsYsQ3shFht0FPX9+NoMlf6USRLdwCpj+7sRU8gzV6YP8msVwMpPENgFiitS78
Cit9OjVvqe3D142ImOMksfSycHjx+1zo4iv7Qh9BgzDcq2eZvWaC6dSQDLqEbhVpOdEaY2V5mKNq
rtdtrKE5e/S/I1MMDzHUC2jaMHTXbaBC/9IB38Gga6LHIo49fGuZ17CUAbXgkLTwaoxnIrqs7Ei2
U/HcOzJHrPcD4GW0Lm2AdMI9ugVsAdnCbwmE3IzgsaMN2PmYnkQEuxPksxl/GW2y5tY140Ysln5B
48nLo8X/WytTs/6lYbWuCmW8839T9Sv4tBzSMv3aRkZwLhodoPoxkpTJJ8c2fghJ4by+EVaiZ37n
glkNpibb2k1uP3pmM6/ZmvhnfCktnl4f9d8qtPKEafSPP09+NJnU0iiRcW4dPS88hWGBgtmHwZkd
EaUJvGbpULNdI4HMO4G4nibDfMgaiStrTR9Ql3d5mNBXlGYyg26KZmfOz5nfD2TfakySDT5Tbcw7
l9gEAwlRHjb3zuxz+X+YhQpbca004XEYML2AX80kl5i/6WmXj5YsGnxPuPCzR9CV3P+61V4LNQMO
89ZIsok3OA7gXG4aQGjVe1649FvygHbq330bmlVcJNkm9H26HKfChdztWGE1c4Ny6+fWkBzEYIhx
7aguGa9jUGFhUhY/QOL0R4Hzo5FjEXSbn7Haq2aHepV74OiQD+cQWEsHtQRotW0U+Lr9pOaK/taw
ZK0curTmI7WMT/iV+0SbVeuivDPAqCF0b1MzP1d1lTevGVp61mcdzOWjkF02Xlkvw2TfCN9Obwy7
5qGMOKljyQOnkKBaJmwyvTVZe8hJ6NLumcq/aZ8Kh9T2R7MRs0ag5pbLjgbvfN8J24XP4Wl+Wt7M
vNF6QG56C9CVdwXHr3OO9PyMioFnCzipGpviNqkblpSe9zCevTFawlkcix4d867AXg+GxnwCyZeP
OGY2b1/KDo3GoGGTxB3KgRrJx8VwkGzVNZlu8ehJjqlecsgVttzCnfMHO+gB2f8PIcHbjnT0VyVf
SxdSwET8iqZ1qe+wZJrl0Suhrf/D/HP/0zjzTyDgr3YaVwrPl8t0Tgpfkmho/zZVS3By+CK2eGql
Vd0VoxWbqxYr17gCZlkjsTWJPPk3AfPyX150AWFK6SiTSlAK57fZBNV0CYwJA7uDcvyVVl0vMMCZ
8nvN+W6DP0Kd7KmpoFH3i5Q26wp0HxNdllU7pNU1G3JkD34vSJiRTO+LUeS7yarUl2rwCK9VEaJ9
NKCa3X5qraLg5IIamTzH/rNbmQDKzMo8AfA16w1KGwBzf76my9v/PxYlrinfTAxUADo9IS0GP7+O
XmZDapP9Y1kJQmw7JpZzQiMqJohqvK8He7ixXMQvSRlWD39+5X+9sKZlwQMlz1FYy9zp11eu+Kr1
cTHNqz6RVJZp5hxpEUffI1jjMPoYNyX/5l7+Trnkw1K1epAdl+mbKezfMsrrIm66PqePVOdZcDvb
PYJwZfinMZmVRjnpe5c8rdw7Q/X6VADNXdGsJ1BUdF5j7AxwTeYKfL3s/s0bW17315vgmfSOGfAx
GvQguf56KYqqlmnFjr7KAjnee3k+3hOfS71YA+VM/s0dX+7o7y9mY2+TFlntfJt+u+Ow45yyhEuy
6v2c01WUaca8/hjaxz/f398/FGM+hmquSUNUSJ/L/uuHmvoZjZnlIjoWDa11QbMo2xLw3Hdrehns
DX9+ud8fZF5O8hxJi3EoTX9/mTH+Y4ZYEH5JCgKLmP6x8cRjzKABGNOy/KHuIpgJfSZdKDYGusgz
Rdbmz2/AtP/lLfBMMcHFGMr81Pn59/94C/Eg4zFlCLSiwK+65wjbqrFNbLt1GDca4R01B0JJowk1
o4GoSV+DmcRUmjwVQdqdWwu6gwQG+auWCeJtE0YlWtLCBXPRyiXhERt+DGKktXCw2yP51RhdWT/W
gE1iDhmznMm5XmRlpbE4WPG6AtOaRCnFQYcahZLqWtb+nzMY1bdstAwNliIU1mx5J9u8qGn/2zWh
xsbYfMEdZcfngkpW3jJ1cAiLzpxpgsrXivY+G0Zuog8ij3DMtGRDZUzDKLACZcqkqhf8YK8QXPmm
W7zAo4iXrXcI+LXsgbBs0zIAAOxa7jUkNJxVULlgTOrBconoYcUz94NQy06cEEm+lj18Bi4kJIvW
armVrGvhW6hHjWwUuMkpJxEt2dit210SL/U/hBWxVXKNY2qAgJHCqWudIHgu/AATch1F0dNct/PV
NaaWzVTavAUFbcnaSlrv2SWuNRs6NH2KkNbDYHSI8D5031VmU0ZDRAHqPibwwI9T2bPdN53y6U5o
KyGve/bifFdaALkuEH0xnsu5Kia8/ZRUGOAiqqgUQ1Kzo1EDmoNQDgpnJjfzIWhCA7poPrJB51Md
M7z7UY+oKkV1RmKwMe5i7H0EqsKiF4fWHER+Ht0hd1ZtXNG/7vxJV9v+x0/oYpsX6RjGJEg4hwrN
YRjH/oFB3o+LsDjbXWbehHUbREZfZop8Ah/zPmru29HXr4hDWgY1gP9oNQ/+Lla++4yCmqcmgTdx
QrVS3ZI/U+Rb9FxIprHQvwWEDzRJwVgB2PN0azo2J0g4zZNx+lmljUPS41hPeoJaqh6fB63ND7NM
5RX2qYn5A0+82gR5MWcnzk0gBP/8Zf1NcSBNiOycsMH9e65yHFP+ulr4TppqyywkWmD8feuQAeKV
z8g6BbvUQHJXRbeJ13EL/vy6vy++puPabLMolLADKzRMv76uHDggBt7AcDvzWd9Dg97ypuR4e//n
11kW138u8sgI6GiZpq+QPCFB+m01pLGK6i7B42hbhvsU+Wb+PREWuOko8RVhvwgzSSad8UifA6w9
L1h/g48/v4V/ucQos5wFS26j0fLkj834H6vh7E/SKHKsKmLwQJtOlPH0mtyrKU0UEJaavhHexzX4
86v+XlXwiZHCePxqca2RiP16gRm6Rb6kbwr31UvOOGCcmVVrmW1nRf3ah3Fv/pt1/1/2OT4nYglf
2Eh00CL8ppkhy5SUZfiVqzmKfdSiwaCBkFvf/almKfnzp/v98ZFCscfg0EWaQ2z27zVTgULFb0dE
3aHPUQR1tE6Na9niWX7/8wv9326e4kqSOoXYxHStXy9j1IWFXdvuTHhOmb4rFcS4WqKMPyDkeIEa
e+O3n+qNP78u3/zfnlwpJMI5V3m2RW1qW7/dQDa9wmkCc6D2abM7IZrmNNkC32s6ZYXeSpuRe+ym
4wfJeeY3ZbTolGXiNW9NZMUQcb2p+ibLpJZbhCnqnDJCnDY68LOrm/cWjhI3v/gj7c0VWuHkyWfw
/JbHUrQ4DYlLXiW099hq+4lOZgy/ggBEEhOy2Fv0ObE/ovv1FbkuwHneLNU3yGsTo0ourM7MmCqn
fB/aAD7ebMrxiBCj8O6hy7BdTcSExC8l1pu2XUd2BYN85UCusPbuj/M1UJko3AC1ImNR9LkbHFua
Yt13X7YsQ03gzQuIdLZR9zkAMg6oa1i1IzsB81N3Rlwyll76B36t+fPiR3fJsDhX3OSc9b173Kv8
hDDTcXEr2jL4hHzVZIJLOpLITx0Rjd628VqNVKjLc868ssn5mQTuSDZOf4YhbM1oSDwbZcoM2RjT
XN/fVH2de7t4tlnIiiEx7hq0AJ+J6F3eXFjP5B+H87cELx0tttgXd43KWz4ImhyazhNFgp94I5iD
zCaUpEDEYxb9B9gtqGwOOBo2/skT8OhcvveXRiW0rBUmlI2udWcfCBmbaHFiJ3jGg0nkypR3PoLc
0Hohv3x4Uh6VxcYzHKVPP8gqiM8hKE4RuMgtLBBcp8myMrVI7w5Mqj1nHZcBW+CU2K2NZnPo63OT
zijR9KDOP/cERXsQjAkzyvTysymU2HHRvOpoWG6V71ETkNZJPfbz3zMK8sKziJVLxhg0Vfvi0rN8
wZC5OBWcUR/aafaxoWWN8WowoHmw0dTQPcI8Nn9BA5NyMjNK8re0UdE2p8zdK2Knd8PkD+0u88cg
X4uZOPWbBA5Rtqvztqm2KD7y/CYemqlfAymyzY1CzWOQLKB4mH9qXeZ64i0XhGPr/8XdmXTJiZ1b
+6/U8pxa9M3AdxBEm30vKSeszFSKHg5wDhz49d+D5LIl+brKGt6vBrVcVhOREcB5m72fffDrkJF1
NXN0Mv8WGcQI7pGaFdz65RZ97iyx8Ps2OidhRx++3vm/pAP9LyI9/qMcen2hf+aADP/zNfIjfW+3
L/Llh//A68qQ91a99/Pd+6Aq+Ue0xfo7/9tf/O3969/yMIv3v//tjXgauf5t6c+KZf9PQz0uX1Sf
y1wNP0hF1z/zTSrqO7/TqHKE4TvF1kLz+odU1PN/B2ti0+84fmRx+lC+/KFytkwSP4jsIPSDPxrZ
ayO0jiiyv/9tVUB7NjQ4rmJaIcj/vwY4WU+2fxUZdI8ReJWVk+LavJDl/dThLUVXNSzdESmWAfyo
DgSg38FP2zaKIneRk4Li3/nbopOc+ERvFy+TOQVfui6b/6LZ/LH1+vpWLI8jkUADhhlYOX48rxrA
EDh+oXfbbTocKbwWTKm5OgYspVOsrZALyjBN3jryAH+p4gjpjXyHQoMWl66a8+yno9LvUlxpMAAI
OUVlJK3VharfC/YrfYov9M/Pxx9Px68v5kUeXxzjdJet6U8vJqgpPKMMxbYyXNR0mXrBqlR+uxX/
oyL3f3+R8KvEnmss/OlFspFnJKGqYmvXuYX7rhi36DSd+z//UX5S/fKzBNS/fFXR+rNEjCx//M5A
P9phbSooK9F1Ku7xiBECdZu5KNyeOt/COQ07X60PLXVYPI/lIY+lxd2WxMANgX2i0d8qx9ouoROH
bP74WFicj7Gl2bMsr6zLzuRynRju9s/fuMvd9cN1zxsPTUwEEMxNy//KHfp+1ND6Ed289NUWtxXO
TlQ5zbxHntV9SEJOJta9+PI4RswXQtGWS4Av0UPmJiXKm5FMpa2CYru10DLo7TzDeIlFHUHac0YS
+dbk1Y9umyW3TGcgNWBFXBkuq9A4n2bnlqc2f1mPrAuB5IJKDOZCcoJED/yHMg7eChKUdbI7sNlh
6mAHmJ1S1GHR0FO9Ob2rvDiqc+OJ9IennsTB9AiagOWjJVWAJwv8O+WPGFACzr4n/5Hc9N9fW7wH
i+0qeVtwqC3rp2qZdD9SokdWTXUDrs4wsXr1efRXaSo/dgHrpeVwmzDiQhK9OkR+uoJlrvFFSUtu
J2I/thHG481iJpqpCWZjQl6b+M8vibUo/f5JyOth9qA29wIe2N7PXYe/ipFV1sst9hNI/Qqd0uQj
p4P8biLeRqFqzaiF//xF/5cfkk07K3XbwwGAo+XH+ycChIgBJsGXWqqbgfwT9iwstSYnumlmwvT+
/NV+bHO+fqQh0xYaD48nPoPwH18tBQeKISwkO2JEN9U36NFAvH5WBAr8RZPz05iWl6KSo4FjisYz
bm2Vf3wpaQk7BwwXbSevbJ6JrrLZ/2C+Rkjd5uEDyrQL5L1AEhaUTkxTYBzu17EVjkEGkg/+PHrX
+UDm1beP4JdKlP9Yf3xffvzP/zVDC2uV766GtRL6R4Wzxqf9/W/3L3kjf3vKmzfqnt9ems+/yez9
t0P/3rx8zsl8+b6A+fpXfStgDN/6nSaVe4K1CTckC5Q/Kpj1l7BI2RQOvu+YMNo4hP5IJnPwYjGZ
jjC0UKo4/Mo/ChjLpu5hYYCDC34vR5P1K2aXn4LJaG+5vJg2YBIjyYvL4acbKImMPjSWAevqSM+5
mUAlox+ORhI9RDSgpoHaZj8avi4/RJmNLytrs/BmlNXwyGOF+t+u0TS0drIPA+Zrh8IyokskHcek
KZC9ekFpboXMxGsDuRN2zpw9EcVYY+bkgEEaZv9FitdPcU7ffiDbZzdmhaGHBe6nEzVHKhNwgJRb
RDJEd8xhfeOKqcXsDfTbmwFVJsMQPAyRhNs9tytkbHBvFbfWIQtYAEfEqMV0qZdt6T1q5qJ70tvt
mCyeR+bPuMSXYT7Kph+O311NN98elN8v9n58fH593+7a9DO0Io+Sb+XHGz7smasbc0nIh1PXe0kM
8C6d6qdpacYYcSRMbuIEvt3M//EgstZv91/P7G8v6nFdMiSjkiLy68cXRZwYOW1oF1uW2/ZjWcxP
AiT6xlIrJTdwr2EOi522B2dbhdG0F3Akzv/8x7Z+fIJ/ewsAe2ktbcZ13ur4+r6QCDpiXgOEYFuB
S2/HqjZHw2c1HzGIANKC9nnJ6gRtlvYXBI+FsStnhpXRLI2d78/ZeZZb8O5F+SbqyYCMzuDyz9/h
V+fVTx+SH3J7+oQKOpH/tRT6fogXNEatGnDekfOUj5eKoW0P3mOU1mblLKP4xUx87Q95vJj6zK79
i8r57PjBpjDquASTM9sHIwWTyn+imdwSILx1ok8sw2luPwgdbDo2a3l03yv3l47Hrx+uT/KSxT6N
TZT1cxXbQXttSE0ttoMBHweRe73amkEulQgrUHCKv2hBfjq21hdki8n6iQKAZujfjq3QG11s0hYr
CEja+ymszvOme5usJT22I4SXCnvxpa2cVyWJxhZtjWOlssCKDL5/kMn4V2mF/3518X64rMixw0/u
mT/NmlUU9mTo8X6iHhiLkfV2XGcTHLaQ7IvZUMO3uviXjsf/awcfBdt3d8S/HXyXDPa+P9y+/vZv
h5v7O7aLgOU5a2RqEc6Rf55tHFM2vt8QgjndaMDD+J9nm+39bvIPyZvYLL9CRv91uJm/E8JIY8Gw
HMw1xdavHG7h1xHtv25dblocyB7ZfhyvoHR4wv34cAktQ6aqHPbuoE3v2GKfAGPJEk5+dCbeGaAK
jr8Gyl1EhhiDTQvtPZqm7jyK0FEePL8T452jhR1c1oUMihMoPDl+AYfdIg6fkhE1TiDUaahIvzvZ
hXKafYrAUZ/cMBXZxlpQi+6FR/z1U1ACJIWJskzWEZFXa0GLwJIMUJ9hG5TlGYj5fdhZXvk5JOYe
tr6jg8zfmk1dD5+xpOTXtUOJu83aaso/6wGBUExKTB+ditmdiAnPIWsCsLaIQzILlwzibNFrwi8Z
w9uBoI3kwURvj3+/VcQMz8aDnKK3NpouRyjaW6cvbxPXuIBO4CSxY1R4rULPhVyFaN+ycUtKSfJk
yPT2yTT7ZxUJKFMaewM6bh9gz2IGj+wPP7idjM6WLhqanYCVx0fK6LU+qESFSDCFQxhykwYYWTLf
CZ9cRP6s/RxDA28QQqbnU1R2Z0FIaMGTywN/OfhDNsS4uMbpaSn7BUEzP0HfkA/dOtetESQXijHQ
sEetpU9skxGDN5ZAW0nqNurwrrce2DqDOclo6xHsqpWEB7AwYj/cudadQyRdBAxSo8aOrTbTr0xj
c71vk0Sb5JUSw3WzGF2CtS+Nhld7sJIrYruX4LbHJZRi7OlBsNQcTJ/sTs0vJQfW7ZT72NeqDPU0
5JihBEgEnKbz70hrelwaaZ+waznv1WBly6HIAEEWG6H9LEMwyoL/DeCjR/oXK3JI8SzH1KXAXgod
Vkbjx5yjilxp9LSHMqv66rnIdTcfyBygFSpkL9zdLKcuucuQPl5raZnwYKwxLYN3RE6V9c4w19f3
5Sy76QSKNOqvKl2b7AJHUTk2ag+rlLU8OMw8mN8glVhK5zgEbUF7HmB8NE8CwLr9Bq086JC7zuZU
7Jhj1NkHQX5t8CkwZzO/gUeaqPfcgCjko4zOGIWP/dg244EWHmgP29qO/LWtXTnppYIrHvR7s+em
3M2NHRVsx4ehfY1QEaYnb9RdcC+0BPnppERjEntb4GcBc7iw1WV63cnhBt1XXl1JAAAVrjvTrCxC
4vvQ2lH8eiQW5PiAiJ3BsZCGRjyCeWGK4rdTe05MSQiJbOwP9oSOjAScOu4G5zLDxYnsnqyPe0lM
1DMMlBSFtYWPJfDGZxhuA560oHytp1njxmXGhlSb9DNrWaaYdxbtwf83RwM96qGISKuMUR9Ta8+l
alEVGeh9k0kv5/YYEkUZQPB8YNTWUj/A2ICwodTTrFR/zjOuwGuAgbqBoLlNoulLUbjpFcv/B7yX
4V27Yj7NKuBzR6oExkhFTLHHifuhJ7DnuhbaeQgrG11vjmr6YPIkPJtCGkzIbMUE92+ccfJp/9H0
+uU2EvNwVsGuu+hJzI5nZvLbNAqNg8SVjBcocsYPbu2KcTd2DiGl/DRy3IdVlZyIDmOdQPt57g2Q
cyLCi/a+kt0OcaF8Hb3yLSkja8WT3lpL0mxJJy3j0SZcNBwRlQdZCB7RzVHeCYdwCGvd9EthQvW3
B+NkVzkpaeNwY0nyogpFiiFAMSB33eKRtlf6/kb3OB5s29UPAYkZrFekOteQ0HYVGAooNJhgfEKu
Zm3oV280piPcxv5ODjo/GmYeQpSzTGJ5bL233TIBaWtY524O5mtGq/YxnbFZGe0Exc/0MX9qlZyo
0e9Lgk73MFEJAQ99YC8e2RrInIsr0uDbi8Lo+7vcEPlpzP35U93Dmt/4jmE8dPRHzAj7fY73/WMa
Buq2kzCaVNo6Gwt7LJ/IdLBLNzs3m8KG7WpGBN3ByfaL6iVdIPxRs/M1cw9Yl+lS81tCeyH2ZMi3
Wit7XwvypFy8aTtmbdER0/EE0jGwL3VmuIDKbP/cZaZwIi1KnEmiVke7H7aLT3goZ5i3a3E+HV2s
VdvOAzaofBhNmhyDy5Qx3YE8L/uoBRxPci/6nTU43ckXRbId7Bp0/SJfA77CnZfb9l03jfu6rrKL
Mi2aI1gf55z89vBTZbLIhZkXBXsCDvI6htrWxpEVmTeiqYqHybddRL+5BnZFRN1B5l5zauF731hf
UfVpEpon0FFqjY6dmic4lLdkTnBEGqZ9Z6CYguaVdXvfFAiQ7bq6HQPzfuy94IjA2H/uoanHcKic
fW4CKp9RppwhJHc+RHPgbQtwO7gi9JtRKZ41OcGE/H0So0VM/B7cMCiuuBqSwrk3S9/c2KGee/5t
qjsc0cEODkIPDRXuUN+sGXwJwmkY2MalXM1GHbInZ5P2rbzKrPVYd0mJxAlK5m2/b4i8u+1Sv7uw
S118mVjrDRfKRCPskZ1hOCrH/BG0KucG3c+TQL6oDhPGPweAqB9yDqUfVZj2eEvynoEpIr9hSHxj
l6XQlgn4jDwC9RAXjXh7KwafREgGiWJOGhaZY65feJ+Z96ZtoY/Xp4ktKUiUEi77VQj9vH53mS4k
L7avZvC/YerJZwkI/NQtHQDtron2umplXNbyuepwIgZE99D4e/kNgkKoA0S6PJReU4UgIRfHBJLr
+MjFR0w9DctUaABh3WJ741toSmItCugRu773hL8RJPLsPXAZx3IhZHRyCOqZAjEDRSshvYwDbiUZ
Oj04PTWeDAzSFziz6qd1N1OiUgratwnQHMvUNiMRDKDANln3p5jJHxuGC6zHjeDMwRwf915ZXBpB
WryIrnYeDSUmYyelp/Ygs4iBmZYyigWRe9z60fxhANh6RD6O5GtavHc8sW7s27lBrmTwMiWCsg4j
2m04VtEZiafyLlAtjw3+Qi6bQgXqhDkQN7EbBlCNW9vFmuHfiwFTmlcUuHW82QjfbA1GIpJT8Nh5
9cckmeV9Q6GDnykrgtvBHp19tz60TNKnpo1QbEUrOXnyXLRDjzUw7e37CVp3xymEPuSwOI1D/OSS
PWsd3Vs1kx5BOQzeF9oV3JzipisI/t7guU3ElmzU1VDRqGLr9379rIEOXObo8I8LI+5LMotUHHhd
fsBEUh0RPSLvRTShHsLc1xd5ir2MgBoQyhZa0xPScLjTXufvp2V5NSL0r3JkLesRqvxRBnNOBNOI
vIAwH+1tFrvFG93kmKiPckCYsOmqyLn1l9D8qJwVqThYAnKrSkf/A1sJ920B5PDIUUmGs9RLxQeI
FD0j23CbQHE/QTqwHrI5tC89aIlPdZtAme7nVG9TEFmPo212x0DX69kOsHbXzIZ9OafVcJn52kRd
UCdnJX9FRCCcMC+WevEfGkt25+7s5GDwBygtgEoobAQjsEeyHNJLDPSa4EPHkPejNdkH6ZEFuykX
rckzRhk1PEPjywHE24Dg33XdhHe80w+9QYZKAbagdOJeQEZ5DbtOepd9N/Tz9ZyYOv3QrZCQ6wKW
NU597YfLKg93JvVg1W0uLg2jTeCts/Uatgj0h4YnGi0NuUVVWxbQ4+qOA1712vAuLZyuBKbWDraX
mrhE3NzpFDT7gGg/gj/tEDYubX+182Eo4ROvqlhjoTr2Vn0KHawxI41CXAzdB34uwUwLw2ZP4893
zwG4oYATp9rB6GNMxnw+Ke8V/p2+JJA4uh06tzivSzJo6jpC5z4Bc/OZKQIWdYl3tdYUGstIwbgW
5+gSpw0JSegIshwqIQz4E57BT2NZ3SoIgltyAMhmnUnnsSnZBXf1VpeVcTA84v6QYhZfuEEdYMIh
OxI52Z/kpLNHq4vKM/g/ySEPOv+ShykgXsOzlj1JGvnL4JNHiQzVeTGFG8iryWz1mx78YDm6BHBl
9E56sk7jTH+4tSq/L64o6/1ntkLmcjaNVo0UASd4d83qqag+1Pms31PL5ejLtRlWx9ryx+6EM5F3
1ojAPnbYVJ4BOtTNznGTKNm7da7Mk0mMebadI9c7TQhdi3PEMPS0S22JfmeSE1bEFRIMk0rPb7sj
G0+Bzi8g1JJmLOMSxhccqpMqqDLObO1Nw/WMjEi/uKmLfxoYcfKW+1iQN7prJ2h/DkfPBqlZHV6o
Zg6ylwCAoXGZZCFhDkYw8tGFaSoZNWEA2UUeiPCzJYpaOMSWqbO4FXkSbF0toNJ4jkqD2yohEDUu
pkGkt5ZXBVhIx15422FMsiWul3zydgY/1Pvoe017FdIL+nFYGiDAWQMOybEsKnJ7FsPg2zaCzL0g
QgDCJ6s4Rl5y6Sr8VU4EM7ZWszoahXoiuKg6S1w32jmzWiW0aHNE1uZ70nncI4b+/s1cZPasoOqy
d638D4YkxkEsVnNICH5YHXQcmIyyq03HnL/ZkAdcvc5jgmS9cZzq6JqVjQ+liXbY7j9WvbdqScyg
PstQ6p6lE2Byr4RCAcA92BYNfyyF+fo62jVs0Yqy4K2GCAPB1K6iXY13CBEYqVFHw+vl57la2jNz
8pJXwJfRKh4WxBBgcHNJEBANGrXQ7Oa4wY8MK9alKyyIazgY5jLvfQYjRM6nYJ5taCC3ME2S89lK
x0NgRPbNbDbLDqmVBdpEPgXtPO+Dyrd2JkyNc+Cn3HlkRl+Ec2lf4hsN8DKLPvwY5XBkFpRkr05r
wDM1gZ1qO+DRUYb2Z0PInkQq3yTEg4EwIUjhtE/moCAImdOGsBJVYTeCzx4zIKeh54bfezWZhSCC
Qj7h5NaZe1pt7STnkzu7W/rt8hRkziCxFbrRhSTfZJt4iXffIqJ9lGlanhqMRe4WMRkYnqSbN62y
rdMMNmhbKZ2cZ1OLwA2s+VFaBernVIqdGHN5aVbkzB2T1VwFCanEHEvinIquzaFq5BkZph6AWNsj
dBzvlQig+maRdwB1Q6TMJqjaSF5/nbv90nDx/8/d22q5+c8RSNv3un3rX2T+9tvdu1CvFf+j/fJ1
/waBNP0hG2n9m74NJx1whqsVgQUa/gtmgEgYvlHmmE0SlYQ6yAMm7bFKY2z5j72b9zs6llU+y8aO
ZczXseUfyiHLIWuJYxJFaMjj2fHsXxlOWo75k3aI5w6LPV59/YfVtcVb/371ASFmJIaE+5aH/pRs
I9rKGqNAPov2CyI1DBHDLKpmQ5gGhRYyN8htZm/bnwR1N2IFf0rTTV3R3G6AOoJXS3o/O40ygjxT
R5DwEY+TOnxg1RzcuGnevfhKpfdZaRgmDJocV+mUaCr9oq9Yu/RYupzN6AiTg5NbOoalzBShsDLC
05eWDKptupJAXVAOOJEjNTKIm7X9ARt+DxG3rarHIUjbdNc6nIaxn6S4hJ1Rw2qdjaXPTmoaaShV
VtsLBIvFf8uyRH/iQ5fhOaHBPI9001afkz4o5X4kGeGSQSbwIFn68F6iJejPWqdYxKaf/WVF8xJK
Tyk2mMQ9913ySJh78+a53qKOoxeSYTrnLXWDSRTpw9AiVWThkkOtmAajeVbuMvtbPVj2wZSEzG70
LBrc3ZKxMHmC071RajFTkkegI5pg6j4w5egF8rlibWwGhALoRUgJ3RG2N80xNuB5PrT1YiLGlVrQ
1k3R9JFQRGDfLkmosCiWvHpm3gWvlv6a1wmw73+ZzRJfP2RVEorSLNREztjoZBKicwBzReJLYIQc
3HWZj/rUwUVilpSYpGdg50gblk4qJDDRdVu9YfTn2fuc+Aw+F8bR96ZuALGZvmE+iKL0nmF4V2ID
fSd8wo88jAdkws5Ty0r0rQQJCuk40Ob50lfFu9On49Po6JlI2Z6t5yYkiOA2a133c6DGDu1wnmLX
0pHLU5NzDaWJEg50o2Vs1xRmpULO3tGy/NtMJhSn6GhdIznVTJyY9pCXzTO2HCrTggGaBtG2bjsz
3I308Xt4HdDlx9oznjupZ6L5qKgAngjov0cfT8qMTUwWZ72TRoDJR4aN8jIEzwkGBJRgQwqFShig
oVvuN2MwESq4KtIGwg0Hgi2JYiVgybzoCM1lIKy72kuueoYnyW40Xf4dgvPNn5oe7AaRFV45nagN
YYbj7Ihm73m2XX7OyO2tfNeWXJLnC7y0ETREniynpI9awobszlC8Yw4oKA1NG8RdRyV/JkKDCrgY
mX3HsjRI0PChppiXRjN79kengX16Tx+We5D5lLuiSkJG6ACmKxOIW+WTAggvKHmuQPXUT6rz7enK
zFBqn3OeF97Hps2j6ryZdLngZlaI5V+XtBDFXRU0I4dxxHPozqxt4o9YhCUdU0A9TVeCCPURxGNj
d5TFKoj4wCKDEm9U4eTs0M9O5r0LC2VVmhNltWmKpL8GcgDncWMFqsg3mLK8T5XBgGKn6s4atg1h
La+1Wwv4ZoQO+58IhcpIbCum6okYHn+Kce5roOMUM9Bp6jkkX4HpClmLnhnXE4HuJ6sZ5Ls7lnV4
OZGWQ3JJDb42XkNljWui3UM0cjxsJAjAzFEvc+Yu90mR01vy9C2YflWRyC+trnaTHZV0PdyZDfE2
cdWG7m0wtWG5z6JkvPU1FRbfe8ajCUTnVPDjeNNFnvjT9CWFaLO3k5F7Oq+KtVty+ErXzrtVxK8Z
9j2nVFHfY77O7ximsKAuG1ae02yGDWqCMR2tbMNcPNkzRvFuy2Ee3pY8VB9JghdveVCYaj95enpF
fEz058Yxe560UF7a5DVFx1UQHOXbwxZRSD9tlM+qaAOzPDB2wLqq4TYiFQvOdaOZwOC+lUksZxJQ
YkOZU7dPk9VtAiV0vubbH1yMzm5KEHVHv57Z2M62hp8BWWhSm9V0pKr2WqJWIWR1I7po/kKYXV0e
ChXSGeVpQnvKpLqu9uRAheIACqk6K0XRUfxGibvmAcvyETd+0++0b/PQjZiS3lQlmBF4UDiW6W5p
nuI0y/OPshsdjOQzSr3Gt8Qn1y98bzfNDUzwlvVNd9eZmbjwGEVWMUWiT9/X2o0bL/MCArPiRn6i
RyMByBqzHqc2sqlPlNHBvSF9RpigFaz50hJpeQUNPvlC5bpatQGIP7SpHKZDZ3HJHQGXoGYn5igF
84iF+iFJgfRtc60Y4facOSgBA0sHsQu7gcGDM7YHp1ORJGZsfauo1iuywQr8hPsADtG0MSZsODA+
bYR2GZMS4FeJU1VY0sIZYJtnfgI31hU7PJ1Cx95IxlfOdOKNkZNJWJdGgb5hYB0NcepgJmR3pYJH
TSqMwAyAH29D6DJwO65b59gaQ8QRrXmasUlT7NmzYgaAnhmteVELUwZoKqMmgjSWD34sbTAhx3LS
gjgjQWbotl7WdHAGZvgbAfAEB80qnaSTQoQPdlvyHSpk9neY/mSyqXBgvlaczg2QPCB1cQ0A4GaA
K5vgGLCcRzScpHWVUzVcc12Yz0XnIcUJBUD3zcAn8kpV45FsBa/yU9VM9avF+i7jVMZQssEXzpQH
9aDxkA1u9nEpu+gz69WpWcuA0o9rJ+VNeN3MUDGIgLfWdhYyv+l5P6uBwrsw+46vUVmETWwC06ex
iMJp4donJH0z2JHd7BD1Gt59yH0zsWBlBQdWT6DaHgAM1RdB1TAi6AlTei/TwW/3Qk6Fu0+lIU5L
ulrXWtdKaT4nK/o4RkV7rTSkUJrRgVSQAu4TgNmKbI2CwzrfwV5TN0mQdPJAuwsRSEsKrE2RpLSF
KwrMjMuUJ1OPIwXkddYqh37QqrsttDcTgpxw+O1YjUISJokNK5nWgGTYl5o4wX3KBvBiQlssjkOp
KNImnw/6sKQsVq6W3Jg/jb1TjwdvHJcvTo/VdMPkKaTv7Kakvhg05gvkoWAXae/FZ0+DACmZkTyk
c8qMFYN+9Ar/oSQ73K7md0haiSKlW3TEHBtRzbiOPPs+UcO4kTOGqQ3/Z34c9bC8IKoNye1Fp71m
iDkG1ygJEQ1lrSmeFHnT8L3sIbiqRiWIidM8UMg4mTwF7qfHuaY7ae+6vEvOTI8d067rR9L3KGk/
T6TzImgh5Pd+6KvuORp18TnFrFluzRGTEyNKJwcvQMTWps775lFlzfzeilncFBN5z3G4mNFDHzDc
6aZJvVDCYh8Jral/40zub1vh6z4eWysYqX5E8USMjfWFJcByH7XdcpwMqCJx3hn282ga9Z0yLHzD
Vlu582bOaGBc0D9UZUMavXbVmH6Yg8p7CVQKX08zcHsVSw+BWZUzPavjU10lWQJ1kgoz/EQcvbzU
gbLcmJAyMGEFUWY1bXy1EMxl2pWiFhakawQzk4M5LUiRZLAy4X9BjfDqd93Us8AQgbORvRIPKeTR
Y51pXUKr00SiIDqFaWj3a6TgskT3c0OEcxwMC1RKHvvpBu/wRFpZahqQgCtWHw0Pb9a8rCIol5xh
BGzHgoVp5nq12OW4DmD9vCp3mIIQELIA96Z9Pwv5Luyhf2aPPzSxPzFVJUqIpKqNa0vjQ6Lr6c1v
ffOh4IkBNUvK1SBJof84F2wKCbhmKryPpL8clyVxKBVoq9OY9a9BqIzUhEJ4niTQqxRZDksmwSR3
FN7CJNOegBPGudWXZNwZpYyOsugdymWiUdAqBFTTcV+suxqvdQUe6dkNMReRrPOQQFUlCcRwxRl/
JHmCRkwWs02VZeDmbsgQs1jyOrtUdrN7qSuc3cT1Lb636YyKNDMXePQHfBrg9XDHEYMHDtCELidr
YW/KsKnFBgJD+671uEa7TFS7Wzvs3XXji8MKcpdTvEiukpr1p+YAEjjJn7Ux0QWOmRh8ng714G3C
hEyqWJi86I6gGecj37O4scrc+4So00ljtsbTlWFE1cdE2mp1DkT4mKUbZk9ZnXZkoSxGtpzTX7Zk
YaGIBNtIMO/7YhYJs5UQ2QCEv06CV6PLOCZtpBBA2hXzv6VBxb6xUxaynI+maLchnCuQZ4kHRLqu
rBAKX1f52d7VE0ETRPjQXLIPBCVhSFLUjqFZE+TaetJkCwpYhWWH4lmzH7xqTezJU81Xw44qw2Jg
1eIwzBrInGWRScbam1W750tNz5HOhFKHLgFbm8peVH9lsBHqDkD868tAF6MNsTq02rjT6+C8ZnRY
bqWaA72pRg3PWjXoxuIAmOSwK/2EeZ6o/Ny/r5w14MwxUtrSYFpyFGwOsKhYJ74Um6mFRn6olzKB
Wdy2FqmLTu03J5QHYROnDUlMu2KcnWljLh5mBLEkMNwJokQW7zmarEoKmuHB8Mu2PAOFyADRqUTJ
I6O02A6hhOEpO6aeR+xZ7YTbJp2MO11T2B4GUnBbjAmqjC7VjA0tBgTLj1ZOUfS56KEmwpJae2JM
0XABBL1GBRfSH+Yz9mddfqxcOT52VamMg/AFm/s2Gmz7DApplD4CcpfmTuTl1G38uaooXzOvgIYM
IHHYcr9k0QYJbNgRlti7ZRylHEObocuj9tBVXFp72Ok5FroxLCg9GUuvBuwss7YDA3uyHyyrAwTv
JUwIetDFFiKMSiEysuDBnzHJy+h5iB0Rx6oLiuxkB1kaHFMO5vYqQX5fHBekVaSL1kmeHzn/CUZr
qPWyHenYM55Ds0JVMTBVXMUl669KDf57H1o5X7PtGYO8SUOTTQIOjc7+nMB6EnvhI7O6SlN3aWLT
SKvuSmdYzDZWVS+Imr2pzo6CODRrxxss233Zp71DGH1Nsy+B+YGVZqmK6Zn28EthkuxzCNbjfQu1
hgBjbD7UPpK9WHit6NSrKyMgj3erl06suX4gDk6RN7uAjLsZuqGxzHa+d6exaZBFcPXfDmygcsyR
6En3IiwCC3yombQH3JFEPG6jhmJwk9tdT2Kfw4r6NOk2mK5nMZvjVUW0dn1u8YyobqNW9PkDqh0S
j2QOyejTyAizaTY5epXgjiCcJLuInMpz4Y+Xg96PM4/4WYx9cTZxVVcxKEwPwDxY/eRBMSm1Qupp
hbV1UeAd9h0NLkzMnunJjguK+Edd8PPH9QzG9KKUHSl2dYdZjDRkNw1jOnhRbDuWoNnRLlxh7exK
Qu+KKmBoW9ij1oDSt4nYx+Gb+ch6oe7OWGAu6ELssMU/xEdc70Pk+yhVnGGWnKio2w5yTp15t5Ch
iK3TqekxQ3cpmEiJsbFiNPEsSkmgaqwdUT0hwC1wO9lukHhmY7/TvjjlZa2GEwe84krz+t6/6xw3
K+5UQFQpz/ZF1BBanc4ieDFXhC3AX7FZ88HfjFuHj/LgYLO+MEKt8Jrm0kdU76cQ9kbb6e8Kv8IM
SKQvKpdBQMObVU/p2w+LUTOkZuKwBVk3sGVvghu2enW9IStdPYfS6g/E+43hweaO8ne6R064bXjH
cC4bj5Iwa7nWJ3De97llJiH85EIDtrarjm9mCcWDb7arHm6ypLlhBNnMu4KhYL7ry6BBCdlaYbsD
wFLdMBxYU1Sxzp4Yv7UTEWaFj3d4KOpPodbQWYwpklf5gqZ/b9Dm/j/2zqs3cmvb819lMM/DA+bw
MA/DVLmU4wshqSXmnPnp50fZ1+6W7W6cC1xgLjCGj2GfaqmKrM2911r/9Bg3pnWPie1cEeLJqnWC
vjSepVhNX2dpJoeyTkxMGQLC6Tgi8Lvfk20TNzZp4ELPbskckeM8p58lkAuun9pkWHvKOYnLkJHw
ysQIjGpFotjiKEn01RnXKNtvPPwC/lBGU897sjKk+aGJ6Q9wLQ+n+77PB7I6YUvSOYbmRCmaDmOP
jB+TxR5k3xIL8uPnYerGc1b1cZ9t4rLBndEpRbpnxVmV6bqLyonkb0y1dcZrm6CXpmarEKo7J9cD
aFXd7bCXMrEscfpcJZIttXKMbkRAS4a0gha2FfwQ6xN+xgLA04IkHd96c8EPws6MvlHeBUFVA9eo
60I4RI0oULhjPMA8AtKCWNxKJRi5ZyoT0rsaU3ayN0ymRZVfEusYgMthuzoTIxvJlSr4KlwN08G0
doh9qD1CzwlgZfo2M5SA6Mi61Ks9veCweGpKAxfZSs9kfKMWCKCaDYzXRXoZstkarrNQzM2tSo62
ypeth8Z1kYpgle2A6zt2zVlPV3kYYwNZNsMBkRYmr/HLoca1uojtIiXRpH+LrAj6kFg1dHaNYoiD
BHUFlyos/4wcE3d7JIshTewepkj9Cv42B88d7NL+FndwQtrsWCRwAHuXElCbPrxsu2S2jQIh1SMF
ddTeasQMJKTRy2b0DcLFCI+AzXvSb0qmP70bpZY6sag6K8b4ZLU/uAhZGuU1B1JAdm/eJBX5Y1Ld
eeqS1ftECee7JpKmZDOYSkkAmdkbZ7FZh7yJITO7FFToJwwqdLeWBYSFZYiJNYHNOl47Appkt4sm
+AiAydk7DnH1O56w0j1Yk4jr9ViL4Li1SnkY475YsblOSUUe3RoGaUnFIuzUNC4Kt8G58WiAn0n7
rLKm0sYdM2idUVLxqp6UAvsAEy84XGNCoG1bog9nFxOq+QZRcJzbY1tDU1GgyTQ2dO6IGhamIlVR
XeBMSl5Uimh/lloZ2Q8TJUZEYv1oSVX0DctCzWKelAo3QKMW3AO4tTIEzS5YQHd5sHfFVEaXg8xv
gskodCdGRUT4jvUo8M+yw2Qg1ibtspBLmeCOroNF0YQKfp1pNGbfSrOY7tvFGgU3zswKUoEQTQj/
AYJx5zeC+AMC58IlGJEAdttoE0MAGf6zC4IRtoiqzeGtVjrESbWMEoS6uJMkL5nH5rEslIoLzgb5
Ohm7aViphNIbbVrox0aWksCLoQ8ujlBtlk6v73DTXhlHi2YQKd/JUJhXHiokOAI6TOIzzBArxQ66
NquZbhw+Rj3BaV6MZ/goGoBrKDfvg9HrnVuLQ3o1G2IXeuZiJBdzio2xE8UipJY1ouVitbVqvZkx
+7VKm1K6tHrRe0eheM1QhHs0dM1401kzQSRsbUHKjWm1SyEOiTTBMjZg7yVUByfgKk9iH/iVuHqd
hBCoTZATH3INSp09VOpysowYe9pmWigzhSqgHl2GhN4RVKeHAJMFIj7JXYI7QgzR91WIrRGbKbHK
P/BD6t4HJYwJqqlEd4a5rh+FQOMQx6yDfmYIa4EnULDotgJB6O4x+w+IgUCD3thQOsbbABCGlFs8
MEYAKQwVXZl8yhGmjDGeJkvAs5S3Tt7ppjC5pJUwj6iATKyjQvLFOUIqqJwdC3QHQdSsnczK4g98
m4mzxVID4EarNKYsqpJQLScjxAo3IeuInYXwuoTAblSonsCsRPIa9sBo30CVpFDuGCOVKSHjcKoN
ULhF0hDGLzWe8WGYDaJd4s/e+VZu4khssTmpdiWE1PugYqTNMKcBGNLxCcZtGrv6gaWp6zfBqIhI
4ANr8fNFia6URsRKGtYAmbwZ86Zv2OTIDEVwPqyY5gw05QwzVIL5qqp+s6Z6upN4nlR7IC/7XPW5
XDuGXgpXUPPwtUqA4vvVWBj8q8/k4LZRJfh4RahIs6M0Ai19bQGEnCkMzatqKnvVnZg0ruP5loym
kAmwsV30nJzpHvL0o1VPoeBgC6Nv4TyAt6MRlFpHlOuagY4+44DeDUlPDrrYyzf0b8Y+CCmUvRZH
z8kVgzWlu5lA6Gx5SKTFSfRi0R1o402CcVbZfRA4AdsOX9bhm6EueXqtd21nubK4joIZxgAGmWYJ
UbJaLOGgG4VyJpxglUWpXfKo55l4NdKFdRsIDE18bPl8x9pMEEyPfbDcq0BPFaGwWE4x9SmqDxVz
6d5BmUit0ZJsO9kIbKPrIW/LF9RCNRI7sW7va0z5V8fgrHz7/zB9N+++/e//iZbnZzj96eXtpfwf
N//n+ke5ED/zGyIvgaDroqIQ1KZIGBSuwYS/I/K8otFP6QY62U8R+R+IvIyQaHWVAMFXJGRBq/zu
d0SelyRkRCqwtKIjYLX+TUAeuP1PsRARWipacUvRvsDw9K8mMEc9HIxB9QLrDKDHoP00hjFC8stA
8wjieOjJNDt0xZFYkafv7tHfCD8VLuBv3/eL4lOMmBHKbTkcYN0v/T6TbsSxPBfhnRSZW7GWnQv6
ypcgq1xIZ25rTFuj3IPc9+o1WRkZfwCGiqMv7yKVRJ8VHpZ3TqlfjJRJo2puDTpyM33qwVqL8ADc
bc/T688/O4Tlf/jw60V9J4o0QP/zJIyGQxrvJvE90WBtPEuKp85QuIonbfLr6q2QPozpTEKITr6T
u4yXIsWaNZ2t+RIdkmPQBj/Fr/xXDrBXMuOTj5J8PHXCvs5vjPQuZTbR5L5MUHbALukUbehN+/K5
/khx/gByjHbltt0Wp+IZjiBDRR+6st9s5m3gaW7ltl7vTS7mZ7Z2XGymhx5nsUsutpO4qVdcCPYr
XEK7hTtkR8fkKM9Op3pl8IBU2zFkgs5vQVenaJvUu0B60qszFIdi2ucicpK7FEPcUfTG7MECxExJ
yTHJl5w1aEVOO1yIbKUhzTghsvtnZnblPoXpFsMvs+trQWHcutWhF3D4lb6GhCEIzh1JTynKUv6E
cpXOF3WGIRe7/zZrbnnDAQikQTYGhMNcJ2n2an0c87Pa3dfFPp23iraVqq0ebbFxmobLur/AHlsC
4R12yvBNL2lxAXIGeMn+OsKgQdPma/LIMc92Siqrrah61Svxs3etghnVdbSctFOm+YSBqF5mudo1
CmRUBkiCmR3cC+pJ/xz6u2pzgXiBv6V9GbmMmOx6qu34aUSJISM0fVHfxDc6ApjtBanYOhyHNhEg
sLj8NhaMdA2yFqCGqGpHfyuDC/MVo7WnYoMew27xpZy24038OMmdX1vSw4gPqBie22Azt7ct7GXo
eEy/ajdYnfb52oVT3LtSCXUURCp+QQQjhU6zyWCQ79PImwwM+O1E51zAfmurGAcKbOV+WWW5npz4
uTtru3i+72dQtvSs6/vOum8Hv/aJtvDaneJl++zO2sp7zbd8zRc9CxDfEdVN+lrE558/Yl8E0n9u
Syt76LsnbNJhxHV4XB+Em+wy2Nd7aRtdKGftpOyL83Qu9sVJusx/JcdeBbF/twl+8QFIpkZR6Uz7
Q3Hs7+tzczndlM/RTbjBs/ncnPOn+abwmpN5Lv+T76h+0Z4DYmbLGJn9QbogwH2v3y+7ehNdpCf9
aF5o++wsHvWt/GCeldtf3FGsEP/+Kj/da7+7p0M20rFLWn9QLsiE7vh6WV+kwT5YZ2xFd/o+u6W1
iijl7ue9tKu3urf46ZZHYN/4/Z7/z29cZdfui6P1pvjDsbnsLiofg9jLOHY06PXtNgpOHTMviUwB
F6pS6EKVUUdfTp1Q9kidEYhRx7UWIUTn1GC0shtRh1I9nSxwz1fUm+NVTNIcsikoRNj7JA4osUfW
mUGap3M8l/6V0W6m1O/nndY52mN1JMEcj5Xp2A1XYuOINYAl4tWt1O7DszUegvYIVRo4aKWRfcyF
C8rS3qdAVR+rSVUPndzWP5hORTCtN/mVeBJTiPe2+QL8frYOt+1GwWmxABrHXMpJT922LcFK7P6R
GPP5chbswM8FG9JKz1vueIOLhQ7Ttrykdky3YqSQuCvCzFaSuUa37YEU5E2N5179brH7ltWH9Zi2
b2t0gHIvFx+huGuMLbbr05t8Gg/CU4pJMI5BqsvUXd9X4bbHmu1dfE1Oyi7+AA1RM7d5C1+XJ8x/
h8SdBDt/nS7Fq/u4ZtM6TOkzrsth7jaKI+hb/qXPoLyRvLIVQdoxbe08FkT7gfHu8hafZy/ehtv6
XqmvLHU9RxRCzG1r2x7mA0yt8UG/Fq/Fq2wX3SqPvQcm60c8ktmp3PZOw0PUud8aR3Z1P3XDC+uS
uy+NbI+gWQ7in4G1QooWey9M2h3+Cj6BN1tY/B7+R87iy1eALKNjehgmeem5rB3RqY6DP/kQUD+i
y0PoMnVxGAnbDDh4+8QhJfGx9qyL/p5anG9YchPFVr3xxKG3Mzzozba55xKrnWVHTPBY/C4nN73s
w3whncPnNt101lWosCfftzwH4S0zL5ZmCYHMmYtX8d061NfVU/PEIqj5O2VyumkWFzMME+UD5ClH
87Bn15zwQ0S948V32UHHC95E31FsulutCZ3oQlpJuHfQMPhRfoFONzva0rU435iZr1yJl+bIUXqt
mb5yLe6Eq+YlOWtX9aN0NV+YR+yk/dxTjiDDDjott7MTd7FvyWfbltfCo+Frx/VmCg7Jf/vnbmfx
pxOfjACXXFc/PRlOZT9Jju73t7rfbSJv3tb+0+S8TZ7pz8f0W9JydHUv8WV2Dm76x6FxJi4ptPVL
wGIIl/w21Zb2y54zy11pC7b6kioI0uBvozZ2Yf+0oye9MtIrXBFMCUDwgFqCbAn6UIXH0wFow2pE
n69ZdxNnMBMSQg9YXrblF/5w4GlT6VDt8pHkVKM4mHClqBQdBkJOldm6395UJx0YZUb/axMltimP
PInLJj/mkVdFTFaOkOXP4RUmV+Wz4XdHGCMTgSu5O36MNUOeHaGbonxivtgqPgbTsQI3zJdND65J
+qx64VbdKz7ts6PvpAfpQdmqXrcj7MDcZO1O8vvzsuvP9Vnf5/fCYbkcr4Y3+lrmoS0RWQzuMShb
HfV9+lcBEP0tQTF0JesMqGwBsk+0qU03JLJDBAaCwkdQ6tFMD/SvYw8N40pTtk17WLpLhoKL6NTg
jJ1GS8+Y/jKYzxOT/c0keSNRNg/FTXoID92xTfdldS9LTxWheOmzLjwYj+GSPrWisa3JaYzJaxGh
CEJt+CBbsACiu8uusqm7bYvs1ShKrwud0gTqXXfKcZucSKKjQEVEr5veDOkQomlmMxN7HG6HS+sB
uDh3yrp+LuX2aFi+XskYCMg5F8MXn9r1e/5uPhnX8qV4OV/kyHCwM+ug1r11L+FTdz1chY/1iI14
txGJx1tJeRMCf6QupUwKYr3NOieIn8OMnCrJZgjcVzaknzK+U5tdlO6ywo0poZrrQiD99MZ8776p
Ova0dtww3z725+5CfdJvKHL6+VEV9B2hr3Y7yTuJdCPM6G267Pklji+IEA2HnSVvs9BXr5mOBIcB
piWS9BvzXhxe0/bbjA3eY37fPapXIituAO0uETFne5S21qtMcA6m6ysRl1uIvoZknOF+6f2g8BmQ
4CVtT1SfFaPtYTqiobZDPTxZ7TfFcrTUVSu3Gr28dWpSfu5WtlRZq3b3oLrGSRvdhVAitm02Wc1B
UKZb17nkFwFBo5eAL5VyAZRJZ9QcqJ5hRutHdZte1DeBz6QuutfILGvcrHZyBiWzg/5zAHTDRzfx
0AyB/U8UoqGnDgcx9fHwHlVvQqOfs8JiR3zidOPSgqPqWlfBW/iN+HgNX9f7qric8yediCCSQrMZ
EfxuUH0NvYXhUmWO4UZU4IvZChsE0/B3hiBRu9Gk68W6QoNntPCH1u80+RhmO72Uj90VXFuQ8ah5
UZRDFhxz9ZXINmBFXdu15p7eTiIziCTDKie4Z9ymHZ6mdl65yeQEJHZLB6ioU/YqRYTfyBzPaJUK
0q3S+3wiHGr6FoPYkWtJAdP5wsV8z954ZUCz4KkXDkp/1vpzeqV68XX6ol1Uj0r5nD0iGC0f4pvy
QrkLUIdK3X0CPLVr3elaer5kT/I6p7qL3ZJU0ZpOKwJsnnjMtszIGMZiYqADrLSuiuH62IGLwcQd
3Vl66JPiEEoSRr+DI+4QSEJa8tLLpkVMu51fw/JKvtEQvQxMTWlPxuK2v4n4bZ1tPkgn8ba+lDnM
FpiAHl0HkiKay+lqfCMcxchsFl0dexjKLKSeOb3PgkzfSk87Jr2jPhi3pt9eZpqTbEp487QJnZ3e
dM8k4saiL8gbqzoY6m1THWLVsSBq517vpu2WGBi3flUJxrojRs489DfFVfZOUu10YoWHJrlnNv9S
vsYfyXF6YhRbIMK9Q+38EJwJJoRQO2ng9VuifgnyesD/GBQLfIvCRkbcZZD4TbIb3hg2TgjXfM2k
WoKh/a8YxB3RXzocYqT6tsBmBMayheN6JTzqjnoXmczU7fQdsx+rdyTxnLQnaJ12sMcljiL3Xp5c
jSrHH8llxAfDE2pXFMcNo0swjCepfulhJ459foLD5NFOW9IjomVvKj8+y+//AhXL+YXwk4/y08b2
D1vb34xs//jP/zdcbrG6+a4H+YuFzl2IX9zL91Oxzx/4XafyaYcjY5qI57CIpy3Nym9TMdn6l2bg
bkg6DGEauDj9MRTDeId2jJwUXG6xtzFkZkd/yFT+pZoyozJLk3Cmxdbr3zKIUz5VKH92hHB8AH8Y
sWl8DlNBSvOlDx2zGZc2dty6NpZih5uviWxs7qMRa+tJQATb3NT6SLKqUGY4uVSVJp8wdbYEzoYy
ehJGgwlsro8MqRpJj0muICpKIyFRwpWW+Ca24CyRMD5t83DRAUnLtnSjZBkfYXJo8240k9lAVy6L
pg1qF9wCIA2TJzMCJmxMjPKXWSfKj7pCXeojUFq9OhJEImpROwWLx0V0WXAoyhxCfFrJV4htqioH
PnWjbmDmVrJEZQ/4cANjLMoOIZYVTj3ouQrFaJz5qGMV57qzctxvGiKgm43YoNZwhnEY1sBuuWSk
gGw33DAxrKkwhlzEYQNN8OPYC9T9ISxOWg9ZEsBiERV+MElXH+HL1ecUWa/CS8EMAhqHnE5d21Mk
yUuGC7dYlk3ti6o8wYsFXCASCF0r2grcVuCwtpW4teYcN5UAz4m3BEKO4DYVOIE9Elsu+eSZKs9K
Itd3VQ/vKjLDsoHKFdSGV4ZI3hgTVqR7iCr3gwjayjoksWTImyaDLfPUy0H6BkKN73WGtUb7EI/j
aD0B0yOImzKs6pJQkWUceNll81lSR2/qcu2hgNnyYpAoh9wG1qXsZLBtZ8Yj4zQ5QgXLCVNLVHoj
TgeuQbwFKeQ5CZ+NIa3ZbWWTSnZNSGjomHJdIpxcrPZiJHmAGHJWPaEhBLPA5FLn5WiYnay69ZhP
6VZRJnUC1JbAdQoQWwZNbQsBy4AdherUIPaMTW1Npmd1Sb2f5mmp0Y4LFNKwoJTA1gGAyDuqZ0rx
GdK1iEOrbkFlnsrR8qRCIaE6mdvoXcpJuGK/XdBYKhCaIMUEg04m2ShwRFohihG7HUfz3Mjwe+3R
QujgTlLSRadCSdJXhCzS5UpvwBVuEuJvZovgGElVQScACXu4jXNDvh47AzTJVdK8kSuPBBrRpGbo
A4XqKcrSOnia09DKPsK8hk/NpE1f+l2IKoeiAh1RiiNKr1GdlSu8exIgJL/hNkF73IuT2hLNVswQ
YaVhvsiURdG9cJkb7YTBkCpy4vbDY0Nq1mnRIUNcx9nSmteWMSCrkQOtxecgTYs3gXjvxm9UmJzH
0CCCZmMZFeVmAadD2y1zO28I9O5egy4ybiMkvJ2zwO66IrtoWImOxER6pYma7dAZsGy8uWfWJ1fw
CvHzt1Bw4aFyxoxJT/0cLvlWzbCq2ACOLrfj2MKYnCuZlJuV3m8F9TKf0ErVLT2+rN90qxRA/FQF
iJ8KgUaOovtRTA3aNkxwGPGqONK0ddk4VEzoC6pValAWSV1fl6NS4sD1qUZIzKJ60oiUpnVY5QoR
kekPuEBQ3uWfeob0U9tgrjKH8VPxgJmMgdFYpYVua2npXfgpjECFg0gCUVG2bz6lE8vMmvUz04CV
kgkxMyEAd6QWEjLWj6pUUCwdNcwgBt038D1QYbiCDF8TdE4URV+l40uwijWgFusFKeqrhgOpL3oO
s+McTz5VHlPUss8pq/gDVgE6kOBTE6JZhaI6WkA6thNoJha9waeGpIDf1F6pYoRBCM73YI0LPIMZ
0N9E0QMmjxYFvsaqJwnl5K5YZCt/ag0VBretBvH4apkJahzIXNMb2pHxUSEr5xVynXStFxEdPYKv
zLOgLLWXuESgHHRalGZIGMoAhnAWW2+aOBaaWxpLOu5hnyOxmUMktyz5VXqjfMpwslpbtjg5BRYc
moq7MU3JWv40g657BG0vz52R8xiA6yLo6aENYzIEzXq0QZEMpjkzxE5fRmAQAn/TadmjZsFnIGKg
Oyx9ihdMW4oEUhM1Ytoi632vrHcAQUdTkoNnSZB7/6vqov9uBoOy+FODwd+cdQ9x17Wfvrrn9yFu
fyiW1p//rVgSdOxvUeBi7KpgIIgSC7Tut2ppfYlKSZKAAk3MLjmo/qiXJONf+MGKa66KqaLENUEe
f6+XeAmjZV7UpBUAxHX531H1yquj4J/VkoaaGEWxidxW5ejT+IvXv5swJ4hcpNgMRTfBKeCkl2p6
jamKOKM/D+XLBMeJTWSW0V6DBBR6EtQ+miNkes/Yq7R+3o3TOwwaBk7BCE+lj2JmM1J6H89zUdom
9dCZKBSYaqDbMDo4FZs95yYjBR2otHKLqE4dQ1QbXHlgk35XtP4NUvkXd08uztC4w2hEqAMt4wtS
aullaKEsXNyqqIPHuoTEQlHEtLESm28kWMN9R9kFz9sqGBboqnJD0otFh9cExatamS/liK2V8+8/
N//tnogVBP5nwTvSsx9E7fL6x3/H0P9lrG7ReMeTDCCJ4p/dgiD+i0MV9Hz9CwtNmbjOPx8AXKiV
tSOgjiec77OK//0B0PGnlhUdR07y+lC1A0D9RxzI72uCHusfLYVlfYWt/3wCyIAglYzfbyAXJryI
7f3HJ6DCXEIzkg8Dvay+KcZMOCKRU+dTD2cP6xfDapYXnJfms1KwNo5RO62c4tiKzmBh+QdxzFBi
lEwPLsN8Cu4TeB3P0ZhWd2VcRKIn4x4L/KfVCidCKKLlwq26eymxOFLgjJHciklcFNaUeigH7VQb
+ouqE9jbWyvqDIpgA6UOnh/lpZLhl76FMy1W3izUypNESTG/FcHcMPHskyDaNO1gRZsQL6bppJtg
3RaPneiOiQRZDJPJVY0ihJJ+pwhyyryDEt9X5xQscsBKZ/IGA1YZqGdZgY0bYzUzzi0jod/pszRg
HwIJRfInvZCS61aFFel0IerkoBdU/SiGYX7CyiVtfFg/2FWnw4ykej3QX4UE6riPYDuBDISE4KKk
f9uMrRHHl4OEIpuhAr6HnLTdpOSLjwKaMq/pyX9EfmDoZEzXy2C5CzuMac91qgXHOa6KwFFro7/N
cCGNHYRyJuaFlMO43ctlPrTfiG5g0igJenWntZN2josJQ0kfljYeJQvOkf2VQfjBNyuEWr6W/MWH
2sE+GHKDCVTS0CPUHenVTq2mI7q6QSKJzczDb2qAspoiXWtX7y/4kCthSGIgX5LrwuwnaW7MlDCW
DfnXw+w2dRmgTY7xCnIE2VrglwXaIm7mJKmP3ZID4RH0jJyiFlMhc7Q5CD96UgVB2NKOVdDM9KoO
OSLDZOvEX7U2qq76G5zqNtqMhJzhZ9IlsYp+MFoBIZEkP4q/1rpLMgCOoYQUb5tJDqt/ScKR+WHF
jthm0OEdOUvUF8K9DhjKFtWGJxIzwyLo0xuiL7gwvKDS2hkVzFtYnpAgLE0QH6Cyt5hQZgPj80Fr
meuhQjbudOScqYNFNvPvoDOileQV5t/0Guh9ZazPCxVmAB6PgCjMvE6vdER/dfyOvDgxiEeMGaPF
eax4MObLVwLqx0MYRVYK00WIcH3NUct4Myk2RDHJ3St0aMCJMsqNd3mI43ZHKFPyGlpJdIlBQQ5N
1SDgCuhHAT6TI0Ggban0mQnZ0MOrTSo1RrwY6eFuSEl/IsarSBJ4wXGEWwKuksAyaSFcyIXG8WRN
yQiPQ+nGXbLIJIKHDcTUXIwiXCJg7DGcjWeiQZQOIVrXt3yrdadnzwwX0ieMKVGATnEqd7YSqs0r
oU25ipeAiQWqWIKvzAamL1uzlIfcgwTOJNSMZUtwFynho3Yo0G+URA2wglyq7rVZUP17VLKJ5C9W
0GysaUCLwjUY2sYc6fmJ/16pcRAVgMUmtGp3XR3UgjMOcfCeMa6p/VlJwua4LKKa2YW05qBapJBd
Lb0QnVS0ZYWb4Mb7PkVqehdlVrROxAnJYxqd55jitEC+bTXrmyWRUdoP0Ixf+j6qn1kxk+iJKZTd
bcGOQpcaBtXeaHNVtpUp1O+gqdY4W5Ym7FhVK+A85BIUcnUItPcRW0NQ7nDQj6XUUy2rWQZ1M24j
3CtwGAG/MxYDKkppDEPPhkrHUFhRNjAxTLUNflqWsNVLxbD+f81LsNZKlVu5bf98wHtv/cu3svm+
yF1/4Pca19DwpyH6YT2rCR/U/nSuwXkJ72xLMkSN8pITfn3pPyIj/qWbnPEM6yTGhZ/hv7+f8AIT
Rgle2+rTTWn8b3lqr0PH7453CmUoenwq8gIw1cHZ6svxLsAojVKolR55t35vpLc8vUilP3igt9lk
7Ur8CrOXorjPjKNpDJS4rO4JO0jcMKZa3kQyfmTTr7KvvpTdfCpKDQ4Wy1Qp4kk1/bHoyMopwLBX
sLxeNCsHUi0sCkimzLGVNe6dYeR3X9fflMKrffmPt8EURda7td4JXf5LFEywqMkAYVH3EMm0aFr0
QsvP6FT1APpWWjH0U9QGAnSBw4ejiz0we8jGd9OSQyi6UtBC5prCOjv3yxw3dh4S1MhEX8MFehRb
4QrArMPGbwoar0iR4zKKECUgjUmVH6uJM4fzLVoeGFtoz0JvMHxkHwFHwPBvTHCBtBbJy2UNwXBS
IqD21yvRvRb3Ugm/DVWLNkxkcUWprCamt63Xb5P+GkW2tsjdddBijuSUGIz51SQN2gbxebihuEqg
twl9hle3DOqFihTyRFkp+r4ukfJv4lqrAYH7InkItVxRbFmNoHkVSYFlSIbi5qkm1p1zoq0jH7tU
LIRKSc7waaggObvUjJyuhTYBj+gWibrIC0OQ20jCVgfTFByGfTVSdQ132Hl5M4PVy8UK2trap2Gl
kVaZMzBHL90i8kQyOV/gQdxXni7P3F4Y4pDvFiHDd3pAR9Z5YUMWM8NCYYUIMfTSbVHMtLt+qZvZ
wQ5cv5+EGmgeUbrUbUOxSs6SIKPm+MVq+utiwo/XElWNCtzCSOnH1bswuBzonjDkiwzxSs9qPHvI
flYFJ2CIxNkY9XvsEtFNjtUwC781UP9Ysv91KUsKOTKiyv/YbYz19e9a1lYOKcgkvN3KxsAtLou7
NsM5BFr/rkuF4rZbPbhwyRTrCbzYtFr/51f/l7aShkQ1Jb4YTZTZvVYw4/sPgJpUaPolhUrJOXXb
p3VL9HsLRtjnEGmGvkA8EBZ+IMWWswQxFJCR0gDPetTcGQOcaKCi+/lnWveLP5sYjZBtGhiZT0Q+
ztoefdlPDArceBYTCSw+yE44/fQXlqY3d/+Jd2FWZNGtGZL+FVoJJ0ZoSR9Lrowi+EAAQOZlwfKr
wFzpR47uejEKyVyMp2jzFEv8+jZ1gmsHynvJrcrUvLQGU7vum059l9TQ7RdThY9rPbInq26lhi2d
QRrtfn6h66Hw4+388RNwan3/DQdzUqoxiIg7RP24X/Av2ye1+lxHdU8hVtUIcJNw/jYTPhQ5uVjO
lz9//y9L/C934MsKQ/4tooBMJXecoCSrReUiHBucJF4wmakNZwyRziX1XPzm2PePj9aXY+nzfeVV
MPHJeJc+e+XvHi2whaQKMXRxWdShH6h5AMVO6y9phrK9gcXL68+vU1rBuK83mvQgYBCQOjKLv4B1
cSnkJO+h7ZCtBq9v9hO3FSuZWlMHR0YOv9Oy1LoaKmE4o3eZ3sHOjBstC6fuF3vaX58g8tjQksi0
N2Az1pcnSFaVNS0IRVEzZsYrUfbNRSSJ+S+e0zUd6Mv18oTS9xkSOAuOfT8urNEsJaWki3QTVUxu
0UotuyKdjFstWh17Sla4DaYXnH5+m/96bSqV1JqpsyY0E7b547v2gjWnwFjEMiLIs5MIiy882Idf
XNs6Kvzx2rD5Zpay5qqs//xCyS3LEJPnPBBd1Wgx7sqnelPiUnQkyjh7+vkF/XWdqiIhjiTBc/zI
ovXlNi5mRHGFAsNdVnlmYY3lvTCRbZRWAnz4Kkx+kdL1d5dmUKXJzErXELMvRw6tnVYUgym6ZVzW
ONMIGeXkmLj4cke/eCvpy97Dtsymtx6uyE6oqOUvE9mIYUclpqHudXWL0LVuqalsddDiVyom9XpW
6yRjF5BT/FvMehgY7qjjtprksCRzwGpeB2Tzr9lQr3CPUYnQRMN6uhxxIYL2WXUiFiAxBlY2Dg1y
9Ys1IH/Zu/n0BmnnFvsHJb9K1s6PS01a+qXHTAI2mN6Lz+OCOhRwV2vvGqxIwU7mwkTMhwWQsomn
Cc+PNDTVvWTQWJPQoIq4zmNdOrl6vFgvmI6kzKfSwESCPykqsSiZCExatoCoi6EF2EdJGD3sfr66
vnzb6zVomq4we1foF5jd/3gNfdipSMfJLYizYHKVbi7dtEsmX8Q88Re7zt+8lU45oYvkT1kGvcqP
b5WmZPggBlQ8aVbMI7Ei5n7BtQdpT9pf//yqvmw961WxuVHjS0TpmgAIP75VURPN0uic1moXSZtF
Upf/S915LLmNtOn6ViZmjz/gEgksZkOCxfKqKkkls0HIwnsk3NXPg+o+8xdRPORRR5zFLLo36lYS
QOaXn3nNIwJvAGfQGGgZFuvBB1En6vH0qqvQ87IqYW6R7DQRwvdWu7lgINYOOsm92YTdnacqDx2O
OfJPr/L2zEjpmC7P5WDr9CYewOkbMAtxjV3WFdmt0yvnZ8koNNyB/oiuGYPXF6kY5ttC2d4HCOfp
mQB7ZH2PPWMQWoXl2usAi/ojxKhEEHvC4rZprJvKtK8jWd8DmviVK1uhOCGfuWJ+nH7uVRxc3i5H
DSdT3SUPdtepMDSwPmyHSezmuQPkSoGyk5Ux+yJXJfQaVNZPr3e4XXEuBVTDxUUpCVSHV24d7qGB
OYA95I5EgK3UL5E1cu6QJ0vvaV9lH08vdbhx/s9SS2NgKUsZdR0uNRsVWArgI36OOjlUBXrjeoiK
zulVDhOtv1ch2WTnmDTm14fCQcmxsi2EvaNRZsmFmRjii9WGxc2YY6q76U1PvXPKYr5BEqk9FyuX
t/XqwuTrYZmJiw/jPfonL+OP11lmqVw9hAtt7fIibp+Y4jNRjumuPaOCq4atAiRzBYGqj7YS/XiK
m9HAViY3DfwPggib39RqC+eymxtDMmfGaCd2krnc503u7uKwhZrRt15cXBuDmYmbMURSc+8KgHkM
3JFEBG6UuMMfH0VQVzZ+lh7tFmZuq4wut2sHPi9w4HRUza1XWtl7O4+Kqwi4VLZB393deZqp7W2G
7VsJ2Tk680nX5cPyWoGfSRsZJF4vOLXDnYPMDk48shY7C02xftvaqIjsGIzDjlr00WjtOAao6Lyr
p2BjYkAOZNzqi4917IhzjpWHuxg/XIeGmJTMqQzEk8lxD39LE1HhaI1l7/hTsXXr4rcFp/3PNhK7
mFGwR+yhLKazw5j5cBUptK4tKiDcepoEMypXjvhRtUCKfBfSvn2Rcyk/xIhkgAPtpGti7wUmbz/o
RfTbGavsizQ8yCJSjRCAtBy5aXChsr2JPBTrLqwElRj6YiVyCXY0Z5/aNJ3zyzBFr3TTJN5Q7Oe2
m36dPpkrHN/LQzm0/1yizJJNrl+dFwZlhUOwCSY2v2iB0/lm4sC7ULnzYx7nEfY0If8pLSN+LhL6
at+VCcAzA+e1XTvjUmXHhXi0XS09E5qW1/nvc8svQ3R/ed/68uO4u5eo/KpK8jS+9ZSCmMG9nsFZ
h7oJALgpfnRDQzyffg2HG2gJUNzUS/ijdylJ3VcRVzPDIIuEKf1xyi2/H5gLCnPKzhzaN0+0lGCO
borlkubIrHIDL7K7aZ7w+qQ9Z92m4yB3NMKQcpGZfDj9QKvuyfJErEVDmHi3CJov/OjXbw/nNFef
K9bSi+p+5lftOk316M8Y8odn0T90ceEAmQ8WX1eeeR0t/lReneqIvSTVRZ2G9pmq9+3TUxSRG0mg
Fvy4N8y+rikso5U8vWZPF60Bb6N2BufKbab+THA6s5RYvWhpN0yAM5aKo7LZTfSK4NVmWANi1XYm
Khzme8t7pt+LUjvmbBbveh0GTaZ9Hmo6jj8Xev/Q6830XMpQe5pRyH7s29BAnauwziQIb0/tsiqZ
GJtWhwbvrB6wmYopwpxX+phayfepniCnO9oJc+jWvAyzAP0/xI82Fh5YO4eBzi2BvHyInLj52RsN
hJzeE/0TSjbmn39kikUsPJeuu/3mpseWOEmLtJP+4MIbqupFzaxRiD7Ggb47s8UPuxovr941X7Ik
OqT6G1BNG6YzQC2USmbGodf00hWqp7X9zsGCyM/yyNuHrhDP9Deyixxlsyty/vhbiGZ7fWa/HSam
f/8SmqVY40jaatayH1+FKr1g6sZUV9KpnrK7dgYh26IVdp+PbntpFTrqv6VZfZSDrj5UrSrOkGWP
7EGw3bxtk+YDAWyJbq+WT2OUGenJOj4j4/Em13TrebQxLklU94H/Wl2IVEWf/8nbB9JBf9I2OQCr
8IxAO768WSt9hAmHd0iHQMKfcvNdZEO/YBa5cxvsM1HrC7JtG1v9XTMMFyiV/1lR8ve7f/U7Vhms
Uzh4Xo05obvM5m3qmXTxqL+vqsjVvnMrTTezbeCYjVDkPkEo+sPp93Ak1Lg0s8D7UvF5prWuYlMj
TZBnQS7HNeqLyLXUAy5ikH1BpPz8J0tRGfCllyp2degnewpVPLDL9Kke/A7TrcWo5TeX9njmaB1/
qH+vtMouZy0sCnr80i8yb9oG9Np2hREbjGr0+o/vRBztl1SSruBid7Hau8oh4SJkSN/qp8afBTev
OXSwDsHLnVnqJZc5yCioq9AZYUIpmGqY6/tXr8qhcbNZ+r1A1psGhLguE0QNQsYaN5MTNZcylRbT
lbl/FPj43uvhmH4prNK5Q5I3+gcvGXGTpepaesFrTKDmwCboS8IXB8i7yJpOQIocMWStR3F5eucc
FrB/nRF2DZhavOTZrqtc3cuwF0C5mKhcMGC0I6f46umNunG8ormgGVdcn15v+WhvXjTVgUUSR6NN
rmJDOCmyWfT9eBZDbhW2OdvShAB7epVjYY/mF2ePJh5VyOrkj1YrZdMvUVfQQc9acMTIyef7CBPn
bUqOtaVHk+xPL3os1L9edPUqwYcjvYQHhz/P8OhrZK7vrYgmIYpCmJ0Uabj1uti6y22ruLcAo5+5
aY6+WUE7lgYIzdd1Wif6UC81gipfEu58ZhfZFQCc9MxDHjv/IAOoeLBJBzq4Sh41xMfxLePNJpnu
7hFiE3s9VBsMIMU/eR7JJIC+79JiXkUaxJOLkYH3Qo3EDw5NYfTEc+tvQMn/48Dl7/3/apXV81R2
I7umZZWkp9LRh6a+s1nlrk0s1NSHTl2d3iRHdybNP9OjpHDlyzzm1YWMaLBeCkkW1Eh6DFRQWNxZ
g4n8cDV1l12aD3fYRzPwPr3ssc1hM1SipQpwk9L8MA/oYAEY8Vxx7Jw52iNnJi8Qy4vPxK1zqyyb
59XDBXmv4eTDxd9mSJwbTRJCAIj0M6/w2DkjiQTOTccPVsgqhLQjDZhC45xhBdhcTzIEWZeiD/cF
SwSIlqUV13QcmSVskPY0jH1mAlE6/TqP3RfMPug3wsBbMs1VgEkbmmIpFaOPHBzRCy1p+5ptA0Cz
RcWjCOJpN5p9eTHbfFNVfa6FnL+B9dAnGiGOcSbcHTmUHjh1+oHsZL7w8sZevXcMnSA5YPfoj0Oo
blSk5ougRhy+cA37+fSTH9m/oIJBEtlclIa7TmocPWj0UStZygyLL30GVW+msdK2ZfW14Sa/yMpA
vzi95pFtxZqCqlhQ0bzR22rHScOfiDXDuJ5h+iUG8v7muenZ0VVMTsdCqxTmelvJ3pmhM2Wuj456
4btm+duqrezMOVzNW1/iDaNWjxEnNxPWYavNG7cjNixl6PoN3ivP3Rw3AdqjuAmgke3AWg873fiw
+JV805AzRlAvn/MS/0AR6lTokp7j6Xd79Hu++j2rjZy1lpocOG5+jLE5+pC6i1Ahof/LLJX5jplB
+gh22Tqz6tF3DR7M1bmrqI5Wb4GSxHKgFLs+MmoQzZBpvAEC+v30ox0rhT0hQKnTVzF516usuDXn
WOWawSHF3Gg/Z1Z8Xwc2+shRPt9WwEEXF4F5XxdI4FC+74sC7jmi06iWV+Z01ZpZKjZaXZ9rKR0J
YPwuB585bjbdEauWUhRHEvA5olI4kLY7s+qDX7NWyV3aebWPzD60dGk13mZw0QaAThSfefurCeff
mxAjEwngHnKMt8pUOshW1mjQ2iedBkGiHNR7zC7T7qmW3fs404zPo7KJZVDcEjNgBipQCm2UM32Y
B9v+1TbBFykzbM5BPF8hH5lc4IGevIsd7J1gEgb9ma7Gsf0CYI8RCyEETb/Vl5xEprm5LVwf2Iu1
RUw4ukLG3DkTRo+dBf5ykho+D/ii1Sp1VNQW0niczazHySgetHHjwai8MKxw3HdWCm4P3fKwObPu
2/Btsw+WdiZNRvcvQvWr8I0jaJJIj6LGxXZoC0k63DUyyi6Srgr902di+bKH6TdLWczIiG9UGOvp
8JBUmvKAvPlQ5vKHFnUrhICGfhzBLblWvkstPblVHX6jXzFbGaczO+/td7R1k14IACa+Ft6yhxeV
x3jVBJnPiRTxsGtLmTzB6/vzThOrLPgExuCEqnU3vlIiBvSPPWrUKDrwxYzm2tz/QmZlPIMVOPY6
YdV43IcvE9bV87iA7bxWsRKgzepKJpb5UVezdYGGMMMrbVT1b1TGd4MmrIfTH/JIcOMhmV1BIGPO
z7V/+CrNLrXzXNDno7wwUHceq3ZHNI33cMfk52AI6710KuTEXNle9DEBsGEIdcOZRuk4B7ykpcGj
qILh8cwPM49sMUppHaIP6REQkcMf1rViAJfW0/aYWoEUDxLR7x3wkB9o2tv3o6jCHPyBkf1AbR+d
n6ZzwRDOLntwO44aSle5o6Y/boORN8BjopFPjWu8YJRfnTBM2ZhReBP2wcIt77MEwrfCAvinYePg
PtYz+up1Hp5Dkhw713ALX6CBHl3P1d0Ke3iseluQqM45OoimKC4oN34ao+GeiSAvLbWDcy10wAVQ
CS1yM5NTdPjSG6R/PY9Gn48jYnaNsSHSw6D8n6Y8V7cxzpbIY0eD+TXr2vxCJULtywLr4yyvkydz
zqsfbm1HP8Gw6A+OhnPGJmtRij+9M94c/uU3sjGABTFUAI6w+o1D4UbCLjRfqQy4c+R9nPvoXOvk
zd26WmS1+1Aa1qIKtJpfY0HwoESj/QiaIPjWps6Mbg1i1/q+wlr6t+L5P0/m3O5PP+WbkLD8AMoS
0jvcJBhpHD4lEvgo9xNm/cSFyIYUZJphIjQulleiv+ls8STa5sz1uKRLb77+ovnB7UH7fyH/vc7/
h9quoF/HmA3hXQbVM8xDwp7TUH3V+7gItc+nn3E14SWBWB5yYa2SvRimLVYLCmgHutSgxUtdBRje
h8JPWm9EBCGxm99jn9ffi9IDFdHnOHbV4Omc/Fzl/tLEefPUr37E6lPnDdiBbIo0X4OT1myzIbFu
DW8KHxIce2C+N2V1g0CHtwmcCUHYqZsvNay1Ll3ZDQ9idvGtzOLgfYxW9pXWYsDuYSr+lM+e4OKI
g5ui6cVG9L21L1XW7fEQMrHIWPhYmVJ+Mw/4nKZwpBAh/Xj6/R49KaQCC6jEpMhd9tircMUULKQz
ykkpitG+TmT0xNg+uzy9yJvotHzDV4usisaRcxqFokRDH7TrJuLCYOani3tVqer96aWO7U/40g7/
LBi+dSCc4EihGZ5oKBZlUbAr0L93N27t6vsgb/VPIxSw36dXfHsKDTYnlFIuFVJ/KCwHbxBZ+RrT
sNrz20KLLqPUaN9j0oME2Jwj6zoxxp6r+oNd68mn0wu/jT8sDODAJcQRAuRqUzYg37tW5p4f0BL4
NXjchj44IPt9OXa6j3tJ8SEqrOyzqXD8GUthPp9e/+1XZX2wvIzHbUR91ltn1ovUzZIEHyGUFz7l
VEX48IJS2XMAz4Irji7GzQav2IQmb6zechp0IWYfjef3noc+cBWhZYJwQvegTW1wJuF5k5zTAaBi
/p+1lj326kxo7TSBleOLFkHQ3hhuhnRHKxcxvkXlflZJxscV+Zk7i3k4f+86yrge3QcPMjv4udVZ
HIwcV0O3D3eRhel0COLB2IYjgvG7RFa6vtV0UqhSVuJdEhpQVhuBlfNWj4dMZ4ubixW9q0HsSUXt
iH2hKuiOiaVnn/iC0SdaSw8QU2HxIfAS27uojRqxiVILHycvKFEGo6k7xTssEezPkVJwi0dMxZjH
l23zUOuBZW8KzRgeEbXX3ymrSeNNgk+a2qZUvuXGw9k59evW7dFRHFPAxyq3QKFU2B3gEN301k+o
C+PvAgj9rTenrbdLZZN8wnAS0nPBpJRW+Tjb761qKp+bUSLKFFZT/SxSqd8FvUQ0p8alwNvUluDf
RTAzFpoKmWWo2o3Jj7kbTRjETqdBukwqB//jprTHa5xc+m7TBc0UbY1yqEYaynGHPRdCHVs5uzl1
pFOp8FYDbWH4+PTV3/FZD0PfqWf9CoSC+oRNl0p2HfYllu9UiCQ8aoOJu6ibpO6H1JqatN/VQ438
HW0IF9E44WqXeh16jN4L1QDTqwgH0vxotJOB657k+fDQdMHS1cNW5BUG4aFFxz529fKDEYXYvO+V
7LKcEdvQoElpRcg32UE+ZDsDoxikOgOZOr5wlNFgPRjR+NdqXX7rxij9itSIjTQvfmnZFib5OMNI
cQWpu0qHDp+5kdp5NuK03RoyHn/14NYeK4a6vyCzo7mnO4t3GKYYIdao0AHm5xYe9HDhIK2QXraO
jf0CPFIYpOPIcMWHWo7hRaNccr96avv3RlvQczAyJRu/agWVn5nWsF4zq+nmnYTpNV+TgOMNzmQY
+/TKnRBr8iIr1ACzGYBAunnUfk8ETTTpeoO2lB02D3SoGhqAiOS0m4H8Q7tIsNpmq1u9c++KeUaq
Ri1k2KgUCOhWjGHKzGlhkkXa9JPWu0z8yZLhU20lxbgxokA+9EDXFp+WsUCje7J0DJREnn6ecKPM
Nn1jZu/IUd3Hbqqr9wz2MRac67KidWcikzRVNUqorTk2w7Irh/62DsrWwT5WM/j7Gcj3m1YvkX3k
yy02cGLUv5gcto+64fTDDlazlWH65DRXcaPrSJFi+Nj4JFnjd2Z9/TfLa/mLmKjB1NPydLYgtPXz
exGE+ntmmeZXQUsJefk+LVFMVnPzochaMe7oKPc2mMHAcXxTxehAqgpT4g0th/hXZwXTddLTtiW/
iKOHwDZH/HeMPL9OtYoA3nK/IhcoorHx9Qi34A3ZXcKEEj8Cv0bfJLx1W3t80hpNfp37VDyIFvVO
NDkjaIAZvFw/D1wTTUlKnTsMNhEXzQopfwzKC5Gb5EWhnYtoyrwBDZbg8YONk7vNmQnCWbciu0QG
ymqVPyEE9KvuUsy+ekwjY3yZEw1HZH3C2C2jMLQ20hzL+CrCSvNLbVbFFyMIredWiyaEGOqmTzey
Fd5XFyI80sFmgK2wV4XZiNosslibLsYRektLDE+gshMkJo0FyT6xhg/OmJqXrYg0yJCeNaPmeK3S
LP4+TmCIcNnMks+R0GN0ZKu0IQAL0XzP+xBLUzDtxrZzne4z4ieOcekIOcklMCicvVQafdRDx/lo
JiptL2w3GVt/GuIcv2HNtRAJG22R7qY4Mh9HhArGPYci4FfHlq5+xE2dLXZ1AKw3GOu08iYOJ627
CmwIPoxv6e5sDFgEuB9hFIoJ5hRIbYs1TOvsJmx/sdqKVJlt9W7Ur5emHeIsdF61Pb9L/1rZ6awu
J7vMDRS0NVSD0VqLdOTocbH3JQIUmT+qqjQ2TmzCRih0gYKwW3XyK5664bMtQvA+cxshWln1Cr7W
NOoaPU7s5PSrMrLx4amA5orLNJfD3k2cxN3CrUjVpZE51rOp9SrYV6WDS1Ure2SbdLDA3gaIcsC/
hzCUF0rHp+fGdEZtH0Wt/ttsFnaePeqpus1EPuColJBWblVrD8HHtNPa4kHOZZpeZo6k0xl3NlJJ
OBJyrlz8vyaIZTPCHJinWp9SGx/uLXZKmn6ZGClatijyqfwnllfD4FeIfRXIBbbVjaG8YR9ixfkR
+a75M7Zd4PqJoBhZxFYQf3KsBl5sMsBhuE87eEC71C6K5HugcetsDBNSMiADXDdR38vod1rGhO76
XClvK7GS+oabkofYq0Z/w8/SpMEpwozir8C8xvs5T4b0ia09oEUYVga/NNZ+NLat1JWlgvKbTps9
3cLXnTFlcHALbxkHe7N1jVgal0CJJSUGRNIb7IsBbIrYgb1jIp82TZfuxORMn+K8M541KwiqbRin
xAmNPOSbG3vhrR2njbkp0pyrHa0t+0PoBNrnurV76n5rJPPGbsjqEQtJkm6bNGn0ySokHgdl2hYf
cxAwJgZMvfFbq/vu12DN0xdYxwMHr7aTGxk0kpShmGSPj7AtOV2aXt3MDd1YRHXLKdxnMs6uhGj5
ZlhD2g90Y7KvOHGa940oEBKdkOXoPuLwE991xWxhu1fO9X3LfxVgAl9Vzg4NlvR7ZBlRtI2TIhfb
aepnSL1u0v8yjYHLOtQD5zap9OqrKhulYWxspN2Oug4aL7aOArcVr+2u4njGN9uuUsQTjawwgY6o
UTZbu4+In0g7CpT5i9R+tKNifB8U7tTsZYUx/X0/24PrO0OFvkIjlCeZxrCvUVQNkVNv1IDmK8l3
ESFGK4wAt7R++pZ2xaLpl+RaizGppt9pshwX0RaY1xC2M0S462S8DswG2zAr/2X10YixYG1rd5kV
JakPpAbZSCz1NjFbiNuGRlS/j7oyvcHcDM9d3RuSLyXnsdv2SssYLzaVmrdZZ2Nu2RocQtFF7bdm
QoFw29MGEDt83NzrAvvZbtPg0kiKBQTtWzG6e93Cvirs+b2bPDfNfVI2evs9H2Wo7+I8M+MtboQB
vf8RrpNfOdIVmG+2mFh1s5yvrWQokaqateEG66joHlx/gYN2J+2nLMZIzRFziUqKzVPnaUJ6bNcm
V8lgVhn0ur7k+i4xf++APmro1aNDUmBgjq/SDeKcerBPNNioOzmEhtoQ+cfUp8SRuzov627rRHH9
085H9dvVazKiInTyOw8gvtiETQ/uGuVRR4e/5Gr5to89hPsbc14U00fbQ68uoNu3MWoRYsRdaikC
pA6Bc+MxscYnBAUhJHUBotaohk5muTtdmL2t6SlFac0sGg3QPNfDqDpFU3REzBMB+1je2Hrh3BoG
cuanVzlS95IFWIy70HNg6rVUM6+qJHzpBG5hfeBnnoFzDjaO3hbboOg2HpBK5bnycJ+nExKqJfn2
mY7CW2Sx4Blfrb6qlVKNBA4J1sCfPDO5bzO3xYGi6OoPjtXemnVubIusrq4QxJTvqzzLf6ZyNreO
2aFJZnjRjWjrc5PGIyWq7TECoH4z6FitO79y9IamH/GisTGJ3aIpq56IRaTrxVSfeffWUtsfloqU
3fCByOMgT8OmXb38StFudcPAT1Wg7G0a1+mvVFMASRjB2fe4Q3vhBp9E51bwouad0w3vNT2HAdZa
eMhu8B7vv2LUHX3Iwjy99nSVu1jlzMg3t51oPpvo0Vp+ILoEpfC6t7/FMw3m7TgjMHPBON68d6cQ
L0woFc2wC6XePAF/Mh8XwPC3Nuy1eWvMWVle5EXb2Jsyr8d3RZe0/2CrQz5ZaBDgA2zmWofvASHc
ZmDEi/+P05g7dF/rnYbAxpkDdfTLMkKnuwPgkd7n4SpejDFnE9N8sJOx9JuSWSXJ65M3UXqdPlRv
WwB811crrTplJbbj4JZpPfDpxstIBuWlOyFqh+kjANqwgikUpdGH04u+7ZktHSxm1/SQoHG+6Aa+
OslCDUGEx6/nTzMWTpMpUz/W75EbNQI06k+vdSxqMJFDDIax2cIZOnyVVSzQiF/UIpLGczkaZXo5
gml/Dhqkcbe2WYq7unCG3C9MruTTax/pJcP5Jr1cSJ9YvK3RwqiKzYgP64G/ED72hqPsK9uYjW1V
2eLO8XCzyYwASyFpRjbC+7N13yon+lNYIiQhOq0mwhKGvQyuDt/A4ATUDri/+pY5yOc6Q/hfWnH/
FwT+/4OS+f82fcIXdsP/Xb5o25Tfuvjba/mil//jb4lC7182wznAmgh1cm05nIW/JDpx+bNhsUGN
sZhsMeQkpP6tXmQ7/wJbzZ9K8LFsm2Wc9Ld8kW3+i3EfnNflxgU7zB+tBAlPCRQeXtycPHRa4XTB
gpLmoqG4OhxK2LVSzI225LE9dnlIcrlFcw7jtOoz/rUMjA3u7WVkSOw83IHZYFp9GdghlDxDPTlm
qz/Xjq7pm9ium6d67OKnqHLKu9kqcHoqugIhuimcKuwgaivfJy4oqW08S/1T1HILbKaFLr8xUAHH
qsnMtBskvvIPESyE/CYVDp1Kj0OJ2VOP94MoUBPGQnxMyp1l9u6A9I2hfckDw3g/ZHHy3FM+q/00
SKiLUd557+PSkTqSvkJHDrdIbmrQ7trWblP3navoZ25PR4nDaPjydrhRPPrakFpQfFk+0qtoOAVp
IbLSwKeZKropvHtahO/t4mMo2HT/sy8f/rqt/6NQ+QPij137X/952L9/u9DqM8xRmiLqyEJ1qDCx
L+/rzN1gBo97Bhxx09u443jdNecYhIdXDBsLnKtBc9kDdwIPaj2/pYWtetggARY4iNT0pcf9nWTl
TgUyuLD7vNqYopPnQu+SkPw7YflrVaZ3NqpcFgCGNe+q1h07wLg3oL1DjVt6fbxLoaiiHpibD3Wa
o+LYSpS0B/S7/Kjuyj2aLxBoODFnBvSL/cHhT4Ebg8QHX5gTjaLR6o5t80IwthxR7XNQefZ7FYk7
AYBqpHQfyQrjUqcanlrbu6cJPIy+3Wb5XR0nAtetPvPyC71T+i11GbN9SGyUy+UQPNl1qh41VXrT
ddUYsHcRGcSC3tYmbcJiTE3w2Rqnw9rN1VCMVkOG10VTimcGtv2wya0E9xCjluL7Em70Cz03jH5j
NbYz7VAomJ6qsIflO5otmlz1IDCiDJNoV5aipQbsM52uHxJdX2G8/yE/gq/HK1sE3eALkmhxbx+e
Ce7TcMbbF9uyyqWMcZ36eQq06TtT/OnM8XuZ0B3sFNZaBpEkB0jFoFp4uFbeVa2DqClukA6+CHB5
MRtwW9XdWloVPySdjrCidLRtCwbjXqNhuaOl0jyKBJPOBhUucrNBU7cCD+TrSW+SXWklWK6lGPae
2dSrSPHyVlzuDAiipLXmmmDgynRMpxLzgqnQEH5PvBQG8gwot6Rz8JTZ1XAu3V0p3L18CFRCmPYB
THMAl6ySB3co0Na3+3DbJnrwTsAu/BWYuCx8naompDeVgKhAVxSV+3yCbU+XHEGNXSxa9c1qrPRj
l1kAD3stmK7qOU5RaS5SkIeDyPuPsTShKNJnTfIz1drqXlteFFk6VGIdJBjBZ5Wl60hNTLPNJx2q
5D29fiZHJfqo+Znv8SayAVGCCkZVCBMPcZrVzqHmx+kZSXgep4ixRmI+4BnNtw5u8ePUuHjiyMQ9
QzVc5ZQvX4SD4RLYJAntGyyvCCXyumA/NzpNaYwQ0X5L9sKrRblNSlV9sem7z5uiyWggtmU74qIa
SRTcjF5O709fKEdeM8jlxXvFACsh1lxlmy4W+UWJXbxFl93prPkijFVwphhawcH+euJFx2Rhu1gg
O1fxMxcZ0CZRgYSfaeNnTkpzMx1UtI0QV8AGK7Ttrz26NFeBWdnJJoUXRyzMox9VWcX3ZeZSNyo3
wBVladr9g1dAEkevaGHDuqs7dSpVajE9RfQwizpfKF27ItsJ/3wVxPCQuDQRyFiutMMQVYWNVtYe
5kRhYnQPshzyDb4Q1qfTz3JYKr28Z444ojQLGJ30c3XWsQ9xDKpuvGitKL/QHCwQ687IL4Pamu9H
Jw0vLVuZ2xkw9dXplVeZyXJeSUEB3CySS8CmV+fVjMceZBEbyU5aGplxGXFi2W/aY2JjA4wGfHmn
Ow6GhtPAJHFAhOnx9C94meevboFF44AeJzg6m99x+IrbsNaV7S43zoC7WqwVOGgmNgI2biPe5YxV
rqqmC/etsnqGH8K+BnpVXaWGQ6c8k921kQ3TnQingOu2nc9Ru49Efk7Ycisyp5PGGlyqjDImT3cX
j6DGeJc6jnoMW5KJbebN/S2KhVVzcfqFHNsMXIZLYCOBe3PXjGhZo9VPG504m4MgbOcbe9DK7wUm
K1vDsFpQ9dK6m1p3+nx65SNRFTQCOQcAAQNMzWozeKHSczyTwq2lahKyxmJDVkPve+gaL9bSTrCr
2jr48MersgHB1IAcIqrK1eaH8tH02ajQjNLq3+6Qdl+nIQj6XVfqrdoII1bxduznfH96WXv5e1f7
boGXOBxuCj5qwcN9B76/r92yxrEwq9hLTVK2ly2cG2PvMP2+DosS0/XQ0SsNqa3euK5UYvXXVq6Y
VneQRzZDbs94s/a6/jvGTym8zFG9AseR5mbOTCbEahLdl/l7nFuzCQ6MhvdGhD1ejTKz62xHZTYD
A89c94Mb2mDaWujbzMdshd9Ua+YTrf58bottazlNedOmQF9RIo9zJHrIPQEjuswW3dFSW1Mz5X0y
KHvam02LVSrSpw7NbqkKZidexrBWjqmHlefAJO7Mnb/Cib6EL0piqFMcY6jx3nKGXtVR6GBnSugz
J9gzu5sgHAamdAYmcwpFwwsVFmqb5Knuxzgf3wbpON3aMsZo2Evsyymtyyt3UuiLRpZ3X3e6+a63
BqrMM5/7yNemGUODCXsCNDVXgXwyRdgWPYL0Jk3ynwnRbIvYfv/19CpHwqmL3gRRjNch2dSHbwIf
jHHiw5N3RRX1Rg4pxMcQiWGz2+nMWBlr3dLktRykelzcTsG7bE//giOZAYB/ar6FHb7Qjg5/QTek
CpcOB6epBMKFYU7tNvHM8AxE/dgnp55awH5wJxbRj8NlqOJyneI5xA25AIQa5hrIIju/mITCN37K
cXYtgZrvBRIIF249xg9mO3tXFTrpWLxPTfEclcTqREdQ1zMYFwPyzM4x2N5G0kVCh84HzRoCy5rr
jU56GneIB27yQnI7AKzZFRXgPHjZ4f08ecbVFC6oJN05c6uumHzLiYDuhdXJ0iYywfKvYlpkW4DX
gAmDXGgEXMFQvCudgTk48/nLci5xxgp7+Zu2DxgJsDfXXaeXt87ggSutnOIcQeztpuDnAOfn/loS
87XoDpzbKY4LbDFrze39vBzabVScZX2tGEB/PTX91hetNCxwFlXw13Egas1qkMPAEDUyu52VDq2P
gjHayEzvi73WGtixTMPTQNH/ZTZ0Rs5NgjtSWOWT38Z6iZwzYnw7Gym4nLKHEf92TKLvJqrw+6KO
bWBmtnvmxC5R/vAWYJbwUn2akMY4t4e/eUjjvOw6WgTDUH63uQNwiW07h5x6Gs/lEm/vV3DUL2JO
1C4WaruHa4U5+qPGxPuZA6oTIDxZvE0y62M96c7HuMxJKpjJfz8dEI7uRXeJBeBWmR+9ya9yWm8N
4IyNWUf6tR4IaEhmqiNRU5jl5xC9aazoQAJu4Qa66RaRkwKzWBd9snSMQVEIpzrTF3+bUy09GSTk
UCWzOCKrmxeBgxH/N7KLsWyxOR0qLqxW2unWXgYumyEegzM51QuXa/WZgQhD9GKGCa1mLbhkRQ4N
Ao9Xbxaa9aSGEdkwRC0neZ23Q9nt+2pc7KotO8Z2wtSs1F9EAIZLDEREAYKowB0mytwOW3tTjBlM
TjuGCjNH42dUoat2i9BIl7zz6sKLL3D+wKJiEk5knLlqj0Q0RNhoy9AwgV+51lDG9cSQqeIxZA88
s0+S5LIEUYU7et/sy8bO7syA2UYoTPucEsCKZPpyuklHUaNeuum8xFXId5ISYNIk8da1VPQUz634
Fbc58JMuybtkq2t9rD12XtbeQtEW4pduDf/N3pks141kW/ZX0nJSk0IY+mbwBgXchp1IsREpagIj
KQl96+5wAN9Vf1A/VgsRr/IlKZpoMXxmNcuwjCDuvfD2nL3XXu+qMSzTOPOcYf/BsN4m5ts3Sm2f
si3FTWRxbybT4lX0+SeL4pHbFneI1rzdxpbFg7Ma09e+HgoBCW8pvwxazEnpRRzQ0j43P3BJvFMV
2OC4yKJxoFDVf+u7LJberP0MuRPspfURc39JLnpnW58KlD3rkWNQ2u5bv3LPazHm9bEKdVacdZU9
t39768czwSuilr2hB80302oxUhERvZNRznaHmAHSghfLPrqevLNgguDhV6dFsrWl3/zuKFsWGXYs
JzqICLIBLkoSuF0GDXnq/kfIjXcfxm5KAQIKOlS21ytm2/iRdEPP4GI6dcSJl+GTbAk0tWfr/vfj
6Z0tkqInvxpeIjbu6M2OXQVV4Vmwc8m5T4fTvFXTvjLr4oOK9HtbpI+CggALEDQW97TXXyioi2lx
1bb0RT6YvX7V96sk1fI0o/f05Dd2bp8GJAzt4N/WuxWBLGY7I/tua6XGeJL1U6jQgKFBDH42BckN
KHgLlfDHiKOaOpQ23RKY9e3f/3EofzjcDuEAY797/ampNHrh4kwcZxCqQ18lI2kxe/eDxe2dbYGi
IeVDMl/h9Hpvjq7YxqiCICiIjRb5pGBFPRa2sL44XR5ccK79iPj/52r5ZgnxqaHxGmiObd75118L
VawhOBxvo6tj8Ten9dG282HnrEIds5F0nqJJ5wva6WR/O1Ke5lYOwLki+CIutGPvelBYp4oaZOxV
YXPiizA7DCGiuYgr82mHPcuNZCsuSinGD07g741X12O+kyNIN998M5DstZutPiBRtuMGxTV1LE6M
BRDE33/xW1IbE55V33lLpMgleixs0jyF5f5sXL08DqxRfvCU92b5Rtn1OBAwyd/uamtWFSg4OYOJ
Lo124+z3GKUjB96MBWAk+f1Xeu9h8IRxNFr0/mCXvH7p8+rhZKgXIo9yKN9Yy8dTKPzZ0SVV8INr
wHvviHkOe5FVhT3izTsSJOTqdmB8rR76dyJqxWktG/eDAto7p0r0UTjLNxP21rV5/YWqfAkQI7Gk
TEUgEy4B46FbJZ1lcTMLkp6m4qO999fvRdOGOROCSYE24G2f6N/u+x5tqZ7grQyNNl7gyp37K08a
H9mgf31RnrfhUICm/3mTfbPoWFZrUfFgO5uUWR9MjIF53KxWsLeCPPuoGMQnfr0S8Kw/4SMgIzf4
5+tvpEprJNmEZ3GvM3dDaAxxNoj1gwXunVMoVT2EN9RcGez2WwQXOv+lIGA2S9JJoOOtfaJMrCY7
W/1Bn6gSkp0g2O0GTnx5aYiwjxHYY9nx1mjXeyNWk3JRJ2VgyAM662Fnjeql0m10Oxdd+8lFRnPP
RQvp5t+dMbxmpErcHN2t/fHm4FdPwG+aiAEmZL5dITv6LoHUES3b1H78/bN+HcwUEzYQDCoMLs5v
l2TXSymZWBRQhBkggG1pBi6G3yStM87bTjhmt0Wo0Wb+/rHvdDpeP/fNd4yg6M9dx5A2EDnvvdF5
KvsejCM5STvZlGA8tPllImsQOfUi/atoqp6aKsKnuRhkFk2yQRyBTPvp95/rryrkm5GJzhCqGXcX
5BFvFZ6Nv9B2Btib+GY+9NdiWQ3ji9mvNenNGVb9WxCYdp3YWWb9DAUzM8Fl6pNoPuIXxoo/tVEy
Ite9bP2+9g5AKweuC9Bab2kC+u4JL77mdq1d835beDEOpY6YkmnKfIPzMnbbqC+7JSG6xCKrjQaB
gw0gJXwvDKucg7Ug4uNs2hTQKHZXe4gDrA0d+U3k2+3kDPshoQJm/iC527+haM6dd9VaXVPDKpGc
ZGP7MnVWIc6l8pAr0m5yKyS8DrJjPuXiJYNmeF/UAbVQdt2ttytB2ZC8A9LkgWjsOt9HI+amJEMD
TJqiaffnlBbx/9tRiK6mItPhZbYH5nSIGIWMwCHyLoK0wl/clJSmYoN85vsAuTbzTw2rjv00su6H
EW/5uaeBMew5s9H1KszZnPa67dYq7pVlPUvDap8jipct57XcdA8Vv8m6M+fcQPRgGO4djeKMs8w0
krIb6gDZczTbpOtxdKah39rOY0Cy03ch+tre4X9yz7J0IvK7xiJ8bHvcurNl9kFM9XCskkwADIxT
IdeXwVH9g0+hwl35hXXaQkVAydxdTzZn13gkai9KLKyazcFry5y2VUnYDtqD0QWmbKUhZRiaQvE4
5z2BWWHuTolR5LlzxKZc35BaPX8V6Di+Atm8dgZVno6FP1r7MG3GH4OwrZdqGroH4hvXz2QJdlWy
QMD7HmriHxKDMlf3GTlyPyaBS/Q6AY95jpYBD59F6Cai8p0wHI8mepbJO2vC/xbXgbDuqYw461np
5aGzr4OSSJUmD6p+57XNcsS+XOuDzhed7+xJesRHTL39OWDuXpujvyDosELjQRZL+FISY0ozNszy
WxJeFwt/ihhXrHTa9ZN+7fU3YVEvx7xvmF/qoWw+eWQ6EvtjzzOU89FymjPlBopxFmaYKBjmGXld
np/eLrq2MbhNmXWhfR/Cdjmb8nJaivq5Kht9WbuBfK7GpStPA22Vp0PNiXBtZ+JOKRiK264scyse
xqLwYmq12JcqwDnnmBnGYI/Lj7jKnjiZ/OBbs4mHwVmzch8hU+sTbKrgY5ZIYch3ZWHmOz306RO2
P4PNsXHRoqwLXIrEnKImzpseZycqWR9f2erdknCSYdSI/B6TWKhEtnPncKyPc5jN31vHQFEyCAvz
QG+qMeksgjZj7J39fd3gft/VJJcMwJxM75nEPQJYAXnjCSVaKCTWtnEI2p1pEmHq0HAe97NfLM15
YW5GuiGyYIsbk1dtk3DBfjOKriAbcnHO+bw2aii7nn5WVtDeWYq7Z6xsTyOXlEKfwRqCLYMrhmDn
UjfFjy7aSO+BaaRffazRF+0SomYmQy36Znbt9NXtwpr3tlIMjyl96SCm8EYidcHVz0vMSDVXRt1s
FS/qlHdQJdevaitWqNHHMJS7UAaSReIq3+VylffmoEn5JYVTXK2WBzw6XT37MZjy9HPBkq2SXBTq
hhLBeg0oAMEPEAhuSGDFnOWIemHI4tRZ3OlsCN2i55WPuAFyq42uWtHVL1JY+Rb3smIS7EuXENfC
0NfrWHjPw1SLK1N3I75Jstme9aBq2CyRBptdmlgmqZL2+FTGovqpRs98WEocL5zIRHaN3KsomdKe
8CGqao+fuAfRHXfdulkS6NncaOA8PS6OacZBisPsbO5XOe7cwVWfaiVTPKfuNOjz1FDNvDPLor7L
HD2ERype7p1lS5nF/lCVN2Y45M9c36iy44cIn2zq/A/FouSta0/zegLL2iYwJmB2g6Cf5IOZt+mf
C1DDkl4O6HB9VUDvMFfGh2OkP3HeLA8yyJzq1nfW+isrdxRemC7X5rju++4Ft1OVnwTKIA5u0gvO
Kqbvl7Ae1uYwmGxWcUgW0u1o0rDbc3ml5TIsKjPODfIBgr1ac6uMQ+Jvs1hMijhw3+qWJe7reboo
UqkvHJnmn4whNZ8ENjvyjXVNNFg1Z21S9pSkTyMPgn7iuC1ORjfKo2+VWTWYm2o9nuds2vWZB7IC
QjApzZsFxL6U9ci+JT1HWCf24qesHE5aXdHZTvEuBREasmjoXIIGqWCWaI1YS3elveD+6nBIcdQ2
sJDEUWOj7l+KIHriAQQQS78imikPJe7ZAFfjFx2uo31MhX0cSwy0wNnzM1yRBYeVkYZnlZaNYAUo
epu2umFYu44huJxkIXRR4Ue4pYTnZi+ruzRih3/JvrRQbVt7+lvdiUhJZQb80uoXd3UdTZXNaToa
CtHW8DTHOdynoGJ0UoSj38ZB7+K+dGGWPxO50dzXPmlGF1HWrfuqKWoSlocm/7quk4uTz3eBRo2N
a17bzUqdes00Jk0pHVqXLA6Zfwr5xv5WOGQtx4bPxhEv1hJ8ni2LNu1spvw9g0wcG0NQYF6M/QyK
ojeN7ipb3IjY4NmT5tFeRp2dKGuKvg5ZmCGsKIQ4U4tPakU5jPMnlmZzS+cu1vSybq1m19gS+gJO
JsFw8Vr3atbd4tHv7NHzgZ81usQmctyPyVCAgZ/iL2riLCKY94AnqyjjIJ8na5+JsFYXKW/uuzcG
+pGqJgm9S5kGRNSv5RRj66zd2BmG5okzIZLcBtgDA5wo6im2PO08LXPdoCbkzGckSBsBh/jBdiot
DTAtRHZvPGo/Ku1LX6joyiilvOnTPL/01yG7ynMrWM5awey1FyS/HAes+QaVPhaSeSqpwMMkIPG3
XMTyjcMfN5Deq+wSp7wecdniI58Ak8yLmXBWEdfZUtuPFeHWLFrrUpENrvzgEjIulxZXaXreOaFz
/RD9LIVvPCmb9ifB7DkhmASdFyijMislm5lYRbvQ5nRwnMU68cpRy31uG8hgRruwD/ht6uGmAgCu
k763vfWa+ZH3ySxJk0g65iGhJ5kRPuqFCKqzvizb+rwm73qKw0IteA2bfETRUpv1uBN5TQBL5Znu
J9U2HZaAYFBeYlhU02IbHcL4yVMEKrPdNVWzh/gTObtBDa082gZhCsfAbov+bIYHwDnBLMfsYJCa
Wh6jaXSRRyn8fJGh5i/1aJS3XWFH836k61BDPzJcLw6ydvxidk6FjW3F8M6ZpWrKeJBRVu1nr6yW
nZqi6gHtFLDRNOrMe68JsjuvA1F6Blw+P+vmYEsDqvrmgCFm4ZjNUPk8BhVHLCcNy5PIcnR5Fk6K
FDUqaNwjZwQHMdoO1e40IXEynkjGUXvhiwBjtUvi0CmjfT4B9BEQx03otI4XzwhIjTCtBh+/aIKL
uiNCI+ZcpTi+5Aah8wCHoxsLh2946JYp/Q5+AePuOtdZnYy1Z7cntvLQPbddmP+cgjLls3FY+VS3
i3npkRG4PRy5wy7Xof3C7jnfM5m8OXGQlF93jvaomPTN5x4HZ3ra2+n4aPZRe4WWu0r3jQmJqNNT
hbrBbrZjdW9Nc5IZ0t9nPbZQbvJ1foldlpRFrzeX5mJclZHtV5NU+n0PU+OEvNdS7FzNoSA2F89e
D7VYgJuNflPZO8J8QBD7garKxK3wD+6gnJVq36ftnIzU5nwvrlTdkmWt8/Uegf1waXHdmfecUCj2
m5HbmfsKyRjNCE0i7z4063TaZdZEKEBqDU1DcJ/jLiees/BX/me2jpWTqc1E63HEijkqDkkmJ2NI
6MgI+4O+2Ds1FizpG9IGnwrysze1owXtVTs2Y0bj0c6PvVGJH0HVpknRutlHfqBfy7tcsYG6IPNC
uURV8XWNxXNSTrWOZPsZcEzmUyR2WpTiZ2uQD2Gbjf3B3fkdYRks8E21hZRpU9K+KVM5A1oDguCz
xPUrSBcS0yCxu2skYxB739O8wflPAODBtprhC8be/mpYInevPJv7k8EEj/U8GAo6xjwfqzWgAf37
2/17xQ4fvTnFVRQjgJRf/yKIKM3OF9AZl4xPSc57vRKrUfbJOoXGZ9mjjVBtt3zwzrd3+qaiwM0e
pRXANBpF0Zu6WpCxKzGSearTqXOD9KkwJggv2tHgWw8i8Cl7EyuwJkM3Vx9UwH59NtW1TUm6RYcD
q35TEbWzKK3ClmfjP1xogunwREyNeBR2+8RpNCXLgAu6gMz7QdX3nS44T8bTt7luEHz9EslXkyww
2ZrRt3g9In35XeUuZY0lR0EYWinTPvROIb11zyhYq7PcnMRZ3c/pDx+H7QfF+19ffLCJg4DxU920
aR++fvFzYUROpz2MGYZWZ1yCmjO4B8N+pSCax+0CycmOyg/e+6/zD6kskh1atwhZoW28fqiBGbZe
V6SeTlY6Z1hfuC6snIY6r8gv+D/q4+9H9zvzj9+btHf61WgrqLu8eaBZqHnokU4KA3toJ8t6n7mk
c6wzZ052Nuxxu2B22S9p21K1xNXKxoL0M7+JzKE9rIh6z6xZIWZyiyhPtO1yNv79h3znR2EzZGAQ
70dH4K0IUJdT2Of2nHEU6f0YJM54QIiTl87BHKzvv3/WO61i9NruNu9IE0RV/Kb1oA2zbrDM48aa
uu7Cg4uIP2aO5Jo4uoCK4uSYCRMZudmDAoqTHZ3cjKqYwKo23H/wWba3/XoV4MVQv4+oKZLT8Jb0
iSbP87NNiwLpwZMXrQGRiqPaal/qGtPGLpVhcAgrH4FSy/bjQtOxOWZhzAi/G4YZdR+8iHcqsCH0
RtoJZNoggn5rTS2c0Ojlgt9hKvH3DvXqIm7nuNGvVXjd5B3l7ibvj0ATIOQN67KrlTMcBpVOJ7BQ
pseJyuBe9SLd/f6X+nWEbJ+LthQSKuwwb7XZow0SZpGMkLJuYKKswsRMt+CkgsB1Uq/DR0LFX5dI
pLD0IrCbIIul6/p61khjMgcGJE31VocPCy0sQCYSrpCMtgtCtnDWBtuARscLbf3BW9j++JtRgUYI
RwFDwqe9uP0Y/9bZYeXpRBsRWgXort7JqQ72mjvfB4PvnZ+UocdcwFFDFtwvujyfPENr0yjmXCBh
ajnmZ5AK1kG0qzgNa3/5yL7z6zGHfY4mGTMFZTNHgddfq6JogcyJjVYNY3blNWa4a8s2SFyJRO33
w+WdRwX04TCJbg448y3Kfmps7M2bbSevFWZuKcr9jKomXod0/miB3baJN28LJyrJ7Sx8NP/+XID/
7W1lAU61KTc5Osx5c+6rtn/I3abu6Te24ad8ysinTw0tLpoIyo1e7Z/2VHQ7JJlm0kvqySroujN3
RJI5KAN0QJCmB1+52D+rKtBnNYLZDz7zuz8P7ESkwihUacG+fhNTNCMahUWdUMkqf7SzoQ9iUd51
Ya7r6e/fxK8rCg1r3vUW4coU5nz75lk47Ko6bHMOcAARrkYgTOFOglD5XuZjC8HQn+rH1rfK8ayc
3Yz+kl0A4hpgxsj9uI5Dk4QNyrGdQzPDvu7zKIs+OA/9qZx49QrRU4SswluHB1njW4eiI02R1uaa
J2SKQePJijmzEo3tgygr6tjzLgMHUx+B6ef6CPUuWr6gNxJoi0Gj7ebAM+cEtcSIDoQ1/jBs8aqU
XAbq1iFzOY3pCUFgLwfadbNeCJNu2tEmIBMjE0w3lbb6rPGc8ZNqClHtJRHse5GZ+XxqqNSkJWEg
174U9CzsDybKn7vdm6+OqWjri/MLgC95s9akacPltUs5C3LYPGpjMOYd8S/VNyoRTrdbQ9WUe6qJ
MAqqxa37A1srlTDkhMsnDEGoyAeAKxOSdj+4FSoonW817YdbpyiXF/hvlBLLyN3IMZJXH3MKU1CV
Or68OYG32pdzkQv6jEV++/uB98siSjWTiw5xDFgoyAt6c8gdyHasOAXnUBy58EWjFyT9uOgPRJS/
Hq/QFXBrA8uy+chZ4F4Pb36psLBSiYRUpf1F2ahoPooWDAoAZnc8FmtorF+WMW0pfBdtc4IST8Co
Aeq1m3p6nVTsvMjYZTOM/nPqHimZnOFcrh9Inn79NTDLIa2lg7kR8N+qenwK39ZMgy8JrHI+ZvAA
SREbPgrne+8pcCZgFbN5MZPeDCYqJF7JZKWklAfkwyAENBNIT0X/waj9ZclF3W+Th7KFBmxs7Dfr
l7G5rEUDAlH3fb7zCt+KU+om+6WRbXcss9k/n7beUSJmV5yNXlF5h9+Prl/OB3wCfk8M3aikzF+E
P6S7Ts6w8gkgaBgH4ZpdHOBQu5DBnE0U9OS8dw0rOtq0DT///tG/7Ns8OkIvxe0NFS3d+dcjjpSE
UZmFQadVD2uicat8ouOY3rDoWNdzWjUfXNreeanb3ZigXYSNFA3e/NgpsxzdLaUX2Vfm6Vy73xcc
+h+80T/Z2a/Xoc3yzY1o83RuB/PX3yrlfi7rZSqTwm+8h4qidXXII1Jmk5FTQ74vRZVVtCtzHDqF
qdppvy5Xcukx4WoqTcM5ZbXpqiuEejFcCxCWu9A3DpTbqZOpbesHJ/BncHC5Yh3oBNV2Yev1BqGb
fVkHgQwOti4CUpvWzhFkU4fBt7m3ImOvqmpy4cFwTGPyGDpNBlM0XJG8oFNX3dIbY1yjnKT73xrG
7UbTTH+EtTNMJ9ht/OzQ6NmJ9rRp0ybWyInrXWUgF9hJt4HNSRm6cXdRlWXugY1+5hrGTvVgp5iy
dyN11muXTlN313E7Xs5nG2ZdQndEDvuZVHbuKWKurbjtZQNQjsDyryuSLWvj1HlwV/McWlfhq84+
AnWMOFGsTndlGGkgd9MiaGMJJst1hhgLC8Rcp3elMU5Povd7hAQmPL3Hnnb0qRf0siBCLl/Hv06h
/5+b8k9rKyj8i0+xe5JP//jRykIul0/Nj//4Z/J//rf88Y/v/+N06orxxyt8yvYf/oVPMcCdkPqE
wpfVlEpFtJ1k/+KnGOEflNVwBW9BGNyeCTr/F0DFMv9Ah4bZgJLb5hze3Ab/D6Dyh4PClsMxBqyI
EpAT/h2AChcS5uV/zVvoLOinWIMoaKAM5ob2ZpvFODGnNSoP1aRoCOaUdkuRqLXz1Z2QgUnveul9
Y3z0zbItvqmCeu6NyBTNn1M2IKuROx1lsgy/U+SrOPiiZfO677qBM6I+zWnYfl1TlOxJhO7GuCja
ebwd5Bj0Jyis2s8TrornTEz1M4qr/CEE4FQnExtUdKoK+pGxV2qOdWk9ZnQVcff+BG9AkYOPTO9e
uFbQ71wM08UFkRsaQGVrqbtJreUQN4OlvN2qG1h/TMDq2nTy8bTPQufHmpnTss9HKmtwsAKrukKH
Wzp3nWVY1VfbGgt1iTfQOoGK1HzzcnqyaSxl1IxJLvXyM28tyF31qmDbhir/5g5G68aumWFlZYHp
Y/TWfN60qiiVxaQnedOFXkuPy7cf4uCbRUH3ZWk6pAuSQFybDj2C5HvAs0V/UfROCTG0xiCd78ks
bMKDb8/YE9060w+qoMF0TofG7femdNx7YgX9mtZjVoHU6ztunTrzen26NpTKmfiuIT9RFRjkc2OJ
MvjqOAXt+Z7OQ59AU+Rg7nUql/HgT1gg8P0tau84rbce/GzcgMc9XYS4tLysSRbufO1ugsP3PQ0y
VRyUU/cXjZdq5EjCyi4jTNd03mqnjugFOfIO6nPTJA7SvIrLktmtl4ZbLneBO6fNLp1n030BSJu5
VG2mDgRkbWXZeR7low/k2V6rnaIBgRoK1404lsR/VTHOmi2FSaL0izEV8IdNmSuMQKga9l1lAiRF
WwzXFEc0PpjWbS1/X1qqfSRG1Maws/ahHwfC7sNYmFV037ac/2LUPOmpziIMmJkRkGioNG2LBCer
T7cGomN1tC0GReLlgpaCHxjhd12DaGH3qMeAYn+ult3oqqCI8dKngATdqs0ObrBGn3Fzrk/9rAWE
V9CsVqy7XMi4Kwo/AHfvzt9Cw55vrBEgtehngNyhv7HTp8pOs4NWkC1juu8VEMlsSp9KK1rH2Fd5
dF8M0hmSEB+El7gZf2PoJ/G1NJr2egq4JG408upHOdj1sOvwhj9nc+Eivgm1jvU0zic1Iko3HkVU
Mn0Qbh5FAbzkhF+n/6nLkft9QRH6i5GXzT3/ZvC5R0SV76HNytsqLxyuxSX9+BLTvZ3YZWsT5QGk
C/CK62Zq15fR9FgSKbYA0KaTzM9aQ0TReW//tAa7u4G4T+dkFC5lGLNaB39TAMoHKjQlce5CeuWh
BgDG+yCs4tKYR9oeCin4C70E86oWGVlZy+DaVTLVq3+pZ8jFh5FIdPNUQMlxE2WMMgGTmj4161wa
+7FU4xIPFLrO6VnUoCZnbo/xMhZIXFZk4ik6QOrqftAuj6YW8tmZA1HEaFTcy9WVE/D1cB3wMFW5
p+OpNZsvqPR6VFCwmsLTLBvlBbI18xn4Ot33WQXBwGbcNdc8FMw4+gUDaV9nBVe2ORecFUK8GZkl
h3PRB/5ztwwlvJuB/y6WCJPv6UHnl1jG+9shqvIBsXoAXmky5U2Qus753ME4jg27sg5dUEgSP5tc
fS0a9AsoA2mInSExGsShEcJ7JGAnKE/TwUi3Fl/aXCto9DPfuFm62BnCIWVtMIdPGJi44rQmyWOD
E1TdLosadcvdYNY7mx3xljrJGMa5J5tzvnc37gojX0kwb4sIlHhkGWUSIgNAERY01aMaw/Z+MJrR
ShoxaXMXoWbU+ykD576nt1lc9Pi9qsQn81ommd8R7+d0ABhhGdvZs+HUbR4Dy0TChFx/fCHlsVwu
AhUYSJZo9/+Ym9ybYx/e4mVjDqyla7FwdFJKf3Yy2Pax6vjUsU2jcsVZmecvNIEpBYJ1hbyf9wv2
al8NdHnXTPk20p4+CPZOm4ZHW6SjjBcUNh1Yfrv6afe+enRKUiviFGgwisIMcjz8Mc+5w2sVQPPc
Es4p8072JyRdw5TU6LVsbtKO90VWqXPDSIHbaqa5850sAT3uMVTnX7Osdu6QI+g5AYgq7utiocke
iFThNdxUCmU1pM+NHtAB2cJpHjVWx+BIVBLFPoSfDKuZ0+L9yGvCFrwGiBnkEgDny4wqRCOVt0cV
VcCrwohb73lDK71L2A+IAUfqF7nb/0bjhG6dMp8oR8i3rWj0WbcYxBuURmF/xi5fQH53DXos7uCl
Vy265i4RQ07cy8i3bWhBmPpEtpUTAQ5kMcdxamYa2nHbgyLo2Qdnb6Q1Jlk/RaLDcCkI4nb0ee/L
Dh71Gs4ez135PMCn8jWWc20GCKdx/+7Wqfa/BmIcz2qVej8tPBs0e6yapjgaGf5lx4UXvw8tqYcD
ve1m2lW+XGcCcWtpHSnIu+KT6tw8jduod75Y5WD8oGZa3mnfQZKzkoSWx9KeG9CeuCyY+C71ncSS
8CTOrToLEA1i6MrJJBTGXdNMTAPknfg/uabUzk73+cIyR/jEN4N++hQjWvKeUiCzfQwmus52mE3s
Z1rrgU4QbGzaKYrQ19jNrJ9tUJY3liyCH2PfznLXiLT6mXe6GuOyC5Bi9PU6n/eWGn8GvaNe0KLB
zda9XwLmj2xA44gagIat5bjys8tJ7HIh1otM2NULtG30hpMjvD3yQGYbCqYxOkSZXlSC5b+8lJ2S
ml9zU8FMaVi/uIHh6L2y4aHu7RlJZhxaef8khJ5RTToyetGeqi7kUDv37HpBec7IT1HzNKv8xCVG
9keos1FzHqnQVUeo8/O1DqP1O6AhcTf1UVPsiCTzrxxczxmo7RFSQzaKoUwCT7g/+gieV4waa76y
3F7MO9APZsig3qLKfGDU2KIxAy+x8kvzVipCG85UbvXRsSNEEt2kiT7ZW+rxqh7HBdkgY4iUQkQI
lyWS7099saKuUk0gODFinEKcPYUWu0GuhyHJ10ASP2CH5wDFAD71SDRAmLTlsW1WhJUtI4Zj6BT0
n8eKo8OOBa/1E/5Znwtlq0eDNXJgvcz0uc2ZIuCU1SLCwqIedolVsF0CRY/sh0YvTA0VKeOinG1g
sIh7u6cx4kudja3Vn86V6TwFchxvsnZO7d0kaclzfBHh7eDR+I7zzhaAKVwj95lX47KSKdLDKw8M
zzvnXesv1uhGP6OlBcYfFTi69s68VOqIroM6e5sG0zevVH0dr9Io2ARSaZ8FqK0fs2XBgj+YfXs3
sM7cepJoVDiLbgg0u56XfQ2l6qQ2zH1A+DxSMt/wT02Enz8cODd3qkopm1eONB5m2MgPhO9E576Y
EDXL2jL6mL2cwiKIf23Gsl71WYYXla+isubcmklfxE0QGj/K3uds0A91CxEKqA3uibzO80PmFuMx
9ysQi3Mr8uwQacujUNkF6gZcN4Cl1vDXixDpFVkBaypMYmonivWRWpGD1T4l1INohvFAYoj0Dx5x
uV7cl3ZFO0XZWYwDdApizyYaHWFhwQ1/U6MboLfpwf9Vq/lbt+n/bnxR+qu/uyffsmTk//hfP8fi
BenJXzfo0+//8c8//7O/bslO+AfNHih2ITdiZDQ2Pe7/hIz6f7hgZ7kk0+TYHO7/SRg1bPsPKoj0
ObEK05DCdvSvG7IBfpR4Z4qL3J8pIm9/7m8wRuGAve7y0rSkaEbL60+xx1Zs5/v+ez/PLVifvYn2
E4XKxgZ2rwfGQy3QkrIiqkcWRuD6k9GK4CJ3zLUaEmeYgzxOM0/0l46FVvjCb9TQUBEa5w65q7tw
PnLqfEVXVarwmmYFfRH8HojxbirXHaeLtjRrAOwmS+DJ2vjlsUJNmp3ZuqfSFlstp/8d81hPt/5q
2hSnFhIZREJ+7ap2yFMW8VSDDdCI7Bs7s4iFTo3suqV0zCoajYv/zRTI0qNkc45lx6qc8RVuHbZl
vnIiZ96SW1pUp3s9NpX8ogOI81yH3IgwyHBZ66uma+rxWLVDWN6atuFVNzY55s2zILHt2sta37z2
0KKGZ343sHLjZwnanW3NzXTAcTB0XD3GKbxTSwCSEaxN2MELmCD2PTeZZEmRYaRXRNYy7ZrT0i+m
6NPUydHeOdMaBAu3WsrVm7Fo62DFM0tHdmmFA4rchK/XLY+exFdxhvxI9j+cMI8Q78mpE8VTnXcV
5O+Vk1SH9cOKuLN7SyvsE47XVnWNUK4cv+VeUIjLwjdC1B5+r43Thqt5+BPNvwQwpHBz/liqwMJo
MnNycMHb/1/OzmzJbaPL1i900IEhMUWcK5LgVFWsedINQlWSMI8JJIanPx9kd/wqWkfV7vCNHZZN
Akwkdu691rfUANxumb8sr/ncAZbCS6RlRDJuOmcGuEgQleH+GDG727z3ZkPbhpVBx3LdFIzOx1XH
qyu6xkhkQXGcQFw6XKDCrhAjs26gFh2QaYb98udbVO15j63spAh5ml80wjlAf40jgpHwQJVkyC9i
NGT4guh/bJ6abqiqG4wyAWVXs5tl8kBPiHTnwcqeojrrDtHgI6zO3BcxOfU3o4INsNaUetG9qN6E
kYh/LtxbOKwVarAx2lCYDDOdFhxlKwAsWH3HccxvUjLsrWcLmUpPxkyWDxcAbJZ8Bgt56sIo0RCN
97VA4+v2qkSoKKGEPuRjVYLMBR+yTdU834ZaV2/5UZlOaTGmoRXvMpax5cc5FVPG1xmR0tJaSlLn
FQU3JhEfWrYPacIfAHJDm2z1m0HzwyhcRx5drA0278TJYKV0YZNy3Ens8h2Xa9jhVhsz2zxlKekX
17lZZ+YzEVD9a5ZP6ChQH/frqpsKAgf9XG15uMJX/ighDXVv1atOmPQhmoi/ruBEtc4RlS/+B11v
VXenob5AFB13sZmnKx3BlrrvMt7VL/jYpXqbCt8fvnlC+t6BKCnN3mt1PiRXDZBb80er63jjDK1P
wqMzNGkaxPrU96uZnlDeXbeyrrr9rMnijrNHCkhiakKDVdfQEJonieSyl60e6Iqmy1q4irqvn7Tq
VVMkZG3SDGPRKu7ZNU51yONiuA4SvdnnfpJyrXkjze3M27skuLlbn3owIO6mcda+21V+EHmVjUOs
z5cQDi29zCY9Jcghk5l1Ec7kT+2R04OhQ2LMAU6n/WYG5lAVL6roB8mh288uNKtVN9VUaPkG8qiz
HBFEvujt7fKFMnX+HlbCuTAcoCKKruC3yvRUEDGwvCtij/aiPd2FKO2tQ8JFG/TbQm07mMiei0xz
glCflbkeG7ZOvojmrWgbVAeG/sZuroiUIhibb0ZEiHwd/RElalJoyXsUDtpziQLhuuP/yQlCJkE+
WRMHNy/f1UhOdk3YT5elmRcPUVoMt7SmLPMYuvIH8CCOlCHqz22jzfVrPfvVY0rpONGpMswfyjRQ
F7SkQK+0CZNOOyfuEBQYDzCGzMQv2qWKftDcc1/cHLPWmsDvbs0Y2wlaXJT5kUm1uw4Tz34SzjDO
uxkJLDalfCRfoDKpxlXhxhtlhs117Gtu4Awh0fGG3tLmKKU1fu9b9di1Dowpd1Dliyj15oGH32xX
htDCNigKLTv0qL2+ebnyT4kUhJbaZbSxSnO6ylsZfhmYJRhomTkXqD5v0YibQ3rtNql7y20eD07h
Z19k3Rvxyqi8fqs8Lop2hE5cV1RGChodJ/t12RhGva9Np32GVuZFG2YiDvHI9IDviHfiJI1P+aXU
XXUVIefcITkWD04s29dWH/otBxXCw0Y3uauFRchyPup75WrHyYspia36Qc/G5jQIXE3Xk9QyRE6Y
2Ky6GNR6aO3pomMkzD93+8TslgZU2Db7fir1ozXo9mNrJG+iqUv0c9FlRuAebdnB7p6Muhasel1c
obu+ziYvf6jneSZ7RrXrvp3jDTZYImGS8BKXJa3Mvmtv+7yvLvx5qQKs2ixekxCvECZe7W6QU7Zh
8lld69hxNiaS5Vc/gUXTFC4xebqt/chnWkVrHzAstjatErejXjXZgeQ/jGzoU3FHjgoNPfaiSxrT
P6IEjI6bHMqmCV9Dw7xxh0zei6bRgjRpxXOjLa6bpD65eXeFk6oHHFdDxNCqQv8RZqpYtW18IVp0
WkYj4ifaWeaqI95uLAtx8CNFpYDbo0ESsyp05OLsPXq1bkaSlQnyGcKH0a/sLS+9byb5TmrtuASu
1UW/87O0uqgH0onKNm02SuZ2jSa9zch5rinI+6TD0SXGC+obb8+G6l8Wc6rtiiKyn6iANOdLU7Uq
+jY6k0HIFbLxuwziFeYubEvEfmlluQrTsHvOc6jdm9ZJ/GZje5UsNnB8e4hybtQu8mWbQm1fRBQk
dwaJSu4rwSzqLfYKp95ITOZ7opkR+neOvtFq40dNw3vasssV3zNe9yfSyZ7zSktfyaBgf64Y5iYM
TNZ9CIzzwqpVsg8739goPcHpOtI2fh37FLOuS3stRxKytp2k3rp+19E/GLPLop68Fx4NbQpSbJ27
yrJ6LDhxHtHX6/qnkYhS7ZDXy7aNtt111kBM+m7rEi/0jlkW7T2Y8Kq7FiJsIG/Uzbs9lmZA34sU
b6T0X8j+Kextq5n+NpWuDNKJKUJY19dmmnpRwCCLSIm4YvTf5Ni4GJAUl/TG+RIR2VTVMF/S6m8Y
idZleTmFNNz8cip3lamqmsgl19iSd6mCkO6nuaJUJrpL0IJVHHhpyo6ziVcCLOEl9op2XSccUFdt
lA3f/DQr78ssKV+9zM5eJk2Jl5HwoLvRp00K93ZutiSqec9eK7u9Ulm5HfvqGyRXfU+gYI6WT/eu
aqyWV7SI5Nb15vxbMZjWrs+ETsbs4GCeBP1iVhYSJoXj03bSnuGpTO7UIIBDxpqxDYeieESUMh8X
9sxz7NaPeULi29wQh0vfkLQru8Ewk7vfK5bAToFpgivgLxQMF3BMpu4oDiSv0EQUiP8I6HRk492Y
zLYOdOOiqxY8CJUcAw86zeFVVsnvSW5jA2fVk8kiRHPX8hNaR4kDdCP7vngWVqFtKhqxO1Xl8dtA
6biPJ4/HDPtw9rj0nHeCNtmpwoj7ZYDn/SDTQowrjh5EOmmj5iJ5qqlH6WfH12Jo+1VOYmS1Yohs
Z+uyY6qQcVorKcYwrIBHMH+Uid0f0DlrEpymjnzRRZFHag65ZEBaOl75GW38gJ4NXFlm0kyw25JK
QTPFobUKIOJl4TFmaqI21I4erqx6HY5ev5NdaD4WKYGcrMi621Qe7aIVHQ3xopmt/cN2pvzNRHh1
lTDp27izaL9MZmluZjphFaQ7ndTWTpb1VzB0xVE5AwpLWNl6EOGM2DQ489Rtkbsx3Slnjqjh5E1u
DuKkkMTvDMY90M8LGucoQ06dbrCsUfsQUkUYGH29MBnwzOJeX+Xwao8ELuJgy/WWRWi1buluxo4U
wqsmNft1XxdMx/DFZutWg7cDcoEcR7KM8k3oxvMlHjtXv6pY1vmmnMyWq5kMAhj1BUcsWKzDyccB
/MCsim1Km+KwvsC55O7jxrPuGk2f9k2VifSo2gSVWmcL+TjUiKVWuMpxYkuBrb93DWx6khTl8bmX
0xUeKfyPhpZhwiZLL95PRBoH1Cz2jRUqbddEwnm3zUG3VnlW9Tce++5BTFl6CRggenNl4UkoSpHp
BhlO6mAQ9oQVdnLYpLKkMtcJc6JsSahqZyQbNrM5SyZq62PuedVSj6ovd9qHaJQ8hRWF4ipGXfdD
eF0R0GlJDxq72nPU28mbIoYvQM+uXlrkste9wGtNNxf7mOVg6GnBZDDU66Nrjy1drEOz8p+ZpS8l
64B1buIscK1VXUg7x7UDzO7MDzvm7KfEytyTX4nhq0ENGUyNI4AjVEm1LlObHIc8DWkH6o46tGEj
LhHXlg+l55eveNSpn2vRFfTRaV3e1bWvbxu6uheT3ulfaBvKoEzDpb3V0rnifRN+E3W3iKrD4d6z
2uFWn3PICzSIp24zgkvlsbSToO90sSOYmJdU3PiPmao4/Wtq2IvO7Z+ZYLdbVkT9xdZ7/TCJMHvH
458izfO8YyerYVdrk1ihWrKPjeMh28Z49xwzsjy0nZruyRZIvztYA9aTb/UXxAUCdNO78N2OHLJa
bYlzsRgzPGaDycsm6RmacDq6jU0/Z5GN8mvl1/5tEurhFqW2DBzDO9iOTkKkA1il9O0MJzC3YE2L
u7n3RBF+6bqmuDLrlgP20CeXcZHw8tYIMTnZrGTcSPs8LLHNysRKYbQij/xi02q7cDSJzs6KjKCx
qns5U6msMJ5WW3QvibNl+568FVCKZDcwIjkaUQ+vuU/sljK2zZ/ELAdrHc28lN0yrzYubKOM7bsw
bv3IlM9l42LVdqppoGrvo0ysCTid+S8Gx7+NGCzVvFzr2YWKEnOYpltCJR0l/OAo/fcdpRIZkPig
fNgfIzJWEpFf+lEOj6gPSD4UI3KKAOGD92SUM7SHkjS+wwLd8C+mGSXx21yhBtmnDYX94BeZdWAM
3IxbnYOd3FEff8vpF2MFlcONKtFirlTj/dCJUnyVSa7LixFJQXpdGTb9I4SY89IURQjhTuFb1zja
9FBouL/oEhOtCRkpetbasj5m1LE3NDrCHR1KmpODGen2wbKbjCBVxBP7YWxtsYJMndC5RAwCUZcR
a+ClUGSPGqmA6LAaf7gs+1JPg5mOG7bR2bK2fojeN6ka+5sT6c0uzKp0CFJT8SL0O9iiA/M4FFG5
/t2ZMT/klW6i1Xb5N9IgmmbLmRRPfktejTjUzqB4LDxzuqSRQxyyFjXFQ8XbkkjqhasAEM0QK6XX
zePYioTM2t5V+3m0mah0YMKf+s6wj31aoDPjLLlpoTi+I+dC+YsTd13M1ngfp4m4pCS1IDAU7hq/
J7EXaZLeGvlc7szBAr3CWPuq18R47zKmOnGZHL2IC34ldrWVmzqaAMDIAhoNwdfmhYaqYlcpJ9zw
Tk2jFaYD3I/2NF01XVO5KzTaeriu0iTZ2lWb3jlVCOZElrkfxBPk3zWHrPzG0Zb86DGsbP3KcEPa
gBkB5riz9dFyj1jpZ/2uzX1Fk63ppvyC1gZXmCVmzMWOvd2Dn7A0676tZRXdaGHdc1JjWcFyYDoY
C+e7KOa+fKNvntrbzG6bDvOB14KDaQnmrp4Sj71jjx4uJnbagyAdvnR275HFqxC4aDuzIOsWRhIn
dVJDU5eYYsnxWxxCN80gXqiBo0vnD354EZtqmnFhJnxq3NkuNpzaQy6AAe4LgsaQNGm9Y2cKKmk5
7aUKC/eGs4JIHzMGv4u4D1LCQVQkS27J1w29q5CTbHhrh1ZYbXPOCQhYBnbJ7dxlfGoCpOdbyem4
QdGcgj/A+rIkx5ZFqtYGcxEYUFAfIoh/thkaQYjqdF4pvCjWbVykdU7mq9L6gM/utg6KDFzkvepA
wsddsh0K3jN3zeCqeQtauQh3Oo+SfaWk180XbYZweg8o04r3dIQK9yKvhNHvLCBozJLhnxrhnebZ
fLjUdM3beFxotKMtOKlD5MuiuyFxuJhWFlibiTQoV9e2WawjJu6kqWk36Gv9YjdTwBBCMUmzWty9
TnhJQg2yopaDk/7o6IbDnlumPU4iwP7wAlzOhTf+PPK5czfTlf0/0p28Rh/dcDXNUpBynrnRIYxR
4sJPUODFpsad1uHkZMDUMuE9DQAQfcg2+nhJFyv9UumeklipJ7WRFOtbbQRyoeW5e+f3lQuxgSeG
wi+mA+u6d2E1TqvIIjIVrqRc96Z5ilJ5a1buEz3Kgc5mVN/RQQZ/Ij0Lp9FS/k31Dsu02wbGPMs9
emljo1deR0RpUW5ZZy/eLIYNaiNCyRFU7T0SaV9Lu+sPtIGdJzQMcBo5JY+Y31O6IHRUtpjUDWzs
5TfcIY+jV5A823ovLELcCURprkBshCvlQE2xfVUFVGEklUNaYKiV4SnBmo+ui5YW86TnxbGwUmnt
Yo8iNnbotHbbiRkLexzFu3iU2t5VLWdhQUlWdvjtsmEnEacGnYfVobaB0YeFPq0Mv+sDmuLGDdGZ
IaK2TMybAksSVTMsqoMNBgaPqKlntFYyi1O88AP0a8lXacXe1uaebbJMGhMJx7Gy9KsZt+c+zt0L
Tcloj7i/QKIcT1ukPXe4Lr8mDvlQSJft5jbyQmOn9Cg7OIOQh3iqzYcuc+ofk+egJOGQ1qI6KvIb
WMW8zIhdhUZV9VdG3zevQje6tS7N/EDNr6cr9ETRlwHnzD62ybgseM4uoqQZf3gl/rXSljzsTpKp
XVgbzhuztUuFdf0px8T+rGrNAV9Vu+9WmLpvyAlpXHJ3GeBTiCgZJ/eQexBfjYY6GUZOchMzojVd
szIoLEXDSSl/7WnwV1klYqvX8bMDtT/ddUaDHqJtBggfZHfeab1T76WTfEd05RySZrq2aCsyqnMf
cX3UGyLQ6sBu8Oww7yQreQx/CDWkByMuvLfK9tJ1QXe8MYtvUw3lhPDMegON67l3rHQFNRBJ7kAJ
r2H7vVBuW9+4xfiVOl9bl6Dd0BQj4cFsHt0k3kRQsUFTduO6/S1F2VvBg8xAFQICAqSbnPkNzJ6E
0II5Rh5ZZW0Z5MLogjqpm/usS4aSvOExv5ur6dboGedrY68HBPvWhwL4ykbk5QiaQyd7Mk8IbgXv
ApsKMygK9naDV8nYZbGsv6pMv5s7646ghceJQG+nNBh3dNULKRzVRVo4+8TQyV7IWFepNbyWBlAB
UA/HkKSIAI4daVxxLXahUXYXCuXVVVF649GwafoMFLsHqIwchmoeRiOxjZ0/l9EpGbpt1HjG98bv
qO9Q+i+NYI+hd+P0B9dq35OW+VVDq+voNi7atbHaV+it1ybYYwyjFGCp8HeKqdomwvWwUU6EUEI6
L+yr6rWvh6PIVXggV1utrZ6s9aBvhMt4IJX7zifEKje1jR3XMNLGwmKUDEhkWHemsq4JJYKvAYXU
5uzYivLIcY7MaIPnZdjloZNckOHtnCxG2Jt6Tsa9b0FVR3LyDPGe92wbGo86PE2GfVOxYb5UHt24
oGwpWnvV2OUjeKuXqGVlwszHiINkZFFkPCNlFGt+rOUYl5Lvl+QTPbFEeknAifbZyI33yoGZmhVQ
p6Rwih31QRGopLQvRdlriIQAexoIr9bA4av1HFePdcZPOiITI0ubbh4JPtI8Oir16Lk00fOc5RSD
I7zXxLUY5WVps05ip3hVDBCDVltcUUQrrGtCrTtOk6l9ayHr2HWJ1iKiiepxXuNm/cbplPrDRKQ+
ggWJ2Qxr1jFb+xFWA74Nr7xkxN88GW1trFEO4isNISHxJir3LjiQaGW52higw3DY7vudSkhB8eKu
ExsmhFhAyyG57AunP9IivB6RcjLHz+XtlKb2Bb9h+V3MKZK8rOTUgs3oEYicvBxwNDzEFQUINj0O
Boj3h/elQ/xD6yivK9lXj+ZEWETP4YoeCqMjwDMxYC/dIqx7wgggrtqaFXtwhf1lpJF80Px6oVkN
uWyDDmnqlfKrZuswN9wUxvgWmxoKD9SEIYYqRcrOpkfohBCrFE61G6B9H8e07Z5DOqkX1eRI0D1x
fctgu1xnWuJSrdNUW+vJ4K+sONG+0sqgntayHacf48q0uvwRtNO0tWbkRl2TfIPbF21oT91Cubrt
UHCxEYWjA/EkW6Qmc7Qhk5FGdgaMTqRxtwDr0KPQYjY3eu29J2lHagPjiDCQidNE1E4tlI9G5Km1
NuuaBPIpoiHs2PHaZogWCJEsZjEDbxOzV/pBQm5V0tMkGi0FMNBBFjS19bCdZpMtiNRkta1hr21j
Pdf3KEJGJhxa+UMnKIHWuz5dJNLQrtmqnd2EuSegdtU2TklGLH0JbYNW1b79RVxw85dy/deQyI/W
SNshV1v4lnDcxTdmAAn9OKtvCujTVjnBEDLVntPaNpsWr8c0fZbQ+NFWs1iYdRQBhmHoaPiR6Z95
pcLBxucechBprVI0R9xM5ngx2SQyfGKt+WhVAt6JAsJyDWFbho5e/9wsFXooD+uiTIiCyAc3qJQL
vJHxSviqKkrJjc9NRe1j+/GDETm2+sRraix37D8OgZ+fv3BLTQubHH4DZ7kRv/hjh8ZDoej4SZCU
GpylkI6sWNkJogURu1a59QA/1i+mrafqSu9z40afa7oOizZwwzBdiy8jv9b9K6Prpf2/0Ms8VBwR
i/+7aGzeKxTrSRR3P/Ue//mnq+SdHlL1o/vjn9p9rxZrhzz/Qx/+z8TT/q3mWRwhH/4h+OkOue2/
t9Pdd8ns9b9VJ8uf/J/+y78VMg9TjcfkverLbvm/0YAofxXP/KSc/P+9KbuebfEr1AEpv/b/+O/+
tqYQ4Isb1oJIrdtYTQyfR+lva4rh/Bf+NNPR4U0sRrXlKfpbeWOY/4UpGzWMTjiOAcWc5fq3NQXX
Ch5sFwvU32qd/77+vx/bPyX7nttSiEFacBcmgBuGV+RAfFx0IyoURbT0daRrzkQXvQOcS29T36ET
NQMU8i3v4Zbcgj/vHmdwCWKz+FzPIVeDfom9uNw/fi7JkFWj6uQ6ZhpiVFfKhmSIKZGN9dJJiu8i
NwMZQnDwrezlk48+UxktH23iRXVM5CrALc5ThuHpNfnQtNcqsdoLzqyNClK/nLdIutNHzTEl4aYG
YabHiRTcQz5aLR5cxxlAxFmtGX1ikDxDvfy8E0Jf0NEmqW08+2cb6WCgrBcMDJIyosOMC8LMNzIX
erwaAOr3q5TeqOTlN+f0gKpWcmACo9es4aNkWNzchMwsdn/88X++T79ZGahuF6M+sZXsS2dirNJn
qD/O/okmhkEWMtZ0WIuqLR6nsUOMOIRz3VxEZlP9O9PqXzdEGHikLKIy2JDPfJT2RNuT2di1ziLg
xNBXb2PlO5vQHJPjglh/Zrbm3miwB594s0efXPbZe21ZHQRxgyngii1s+GfwhUIX0iG49pRGbfyU
OGP3xoaN+rFDuvXnG/zxxfb3dSJ4I8DOgavz0zH2y35vxYiFZi08oU3XHxniNHuj6I1PPuR3l4Pr
jUxlqDG6de5nVpUdVVFonaJwCS0GG/A4RroedE3XPf77ywELtbjcyIBFXPjxic6VaSOLyq57A0tb
I53m2gVrfPjzh/zucjx/CW7DOO/gtf34IT1TS1PmyXVp+BN5sljGDjoA0LsUzdC/coL/9fP4VDkW
f8sefP5corgKjTDJrkU794HCaNCui6jvP8sM+d0qgF4Ce8gWLLdzXzxtvsntsoSblc0PaVFHlzJh
sP7n23aWhvPzYhZKDWwS8EHsNWdFVMq5kEzC5BprDdPZRMtpQ3MmVOVWeEX8UFpFdz+YhA1sEMOb
7L3Y0z1sbqbh7pTS5b+L+Prr+wiEqMDOFqLK+VXPuVPZRe6dZFe2B9OS7T6O0s/A/8tF/aeg+utD
AAYhKqVWFbQOPi4W+i5s3Y1xMk2F+rnH3NFX5XOcZ2+j337CN/jNzwj3lzxB16F4hCHw8bOY8KIt
s8fTAKj74PbhtNGt6DMz/VnK8s8rQqPLOgE47xj2z4jqX7aMtISwpOfmaYGDEQWFor5oMfazuuiM
CB21IgPeAG4lefZkPNovtjNjxBKpdTmGjXfoXG96Uk0aPptphCqp1UHJQlJO7+zeLz/ZepZn8ez2
s4mzonndElFjnt1+0Zt1Y9KrdMxWu0YCVr85GCY5CnGK4sCr73WkP3d/XujLS+lPn3m2CXXIF/Gs
iVNKstZCjWHqlKjYD6yBLAB0SvhLcae49LLtfLp0wHx+ciz63TpYgBqubkCO/wcXCqKTn7CrnNwQ
soHSWnmFByr5ZLH9rmZY6icDybbOiej8qCAro6FVpJ8oKiwrIAvABPU4IqQyJiOFDFl3jJFxCHlq
PVulx3nV8UiqS3Ut2hRWDssIdY2WfbbL/OaB+4vQ5UAypGw9ewhA7lOsNOLEGoYq21bx4rDJ36o4
NYM5a5OnxiLlyZCSPgkv8fEFM6URxIlK+Dvfv1FCK3dtFXkreF/zJfqB4ZO3+8+68nyBwPUgDZKn
aAFJfnxOFcw6IKD6CXuvQUuJKKh1nil1lEqKfWWPyX0P6/vVKcfqom2H5NmScJ1X2PomNGnU8gFu
XfMw1mV2LAutfvjz+v3d8vE9yyLpZalDrLOv59S91DkunLTWLsGjYGFJM6//JATsNz/TouinIBAO
PJ/zl2g0GREzL3UqagaHm6YT8WOhp4C75rADrpCOxSdv7d+9fmDBYX+nruMw7y2v9V/2rXpWAzZ7
eRr1vrswOozYEl7sl9YZzJsBQYuPQBNvLuqXSq30dNJ2GOnVfYjgxfpkkf7mDvNgmjw8zJk575/V
d0xVK9r+7SlH4BbMSf9DN8f8k9Lh7Cj/c592PQpI07cI1vTPjxgdSQmMTuQJF6ON725J42tluwtD
GuSIGdyDKMNs0wJ+X5k4krA7otvFOjn5ncaEtSP5s231T36F5ek7W/p8KQpcmzBH3Tp/HbbQAFp6
jqcF7EpwgIFetv+OGPQtREDtzPMOuO72z8v5DGr1141gu0OTSN4cx4mzd0CGA1zaFdaMgcB1TFpQ
ZFPBdJ+hDR4qg/tQIwSazEtcBc/asm9a/a09dUFnVF+ipQb58xf63a/PkW95+hm5ceb9uBBny2sU
GVcnoHHtgYVebvwJufW//RC4iXTGKOupCGBFffwQjZSQoa2aUzGa8WOiJ/LBiCvnX18JFC4Dzgz7
BALhc55EZUwkkNnDqehF+24NTnacQSx/ciX/LLf5EOBnPLv+Ar46K7dLza80ur4IuAbzHuNwdwhn
Zg+MqG2UQ3++a2chvcta4ZQCuoOOh8D46p6tlQnyxSDiFqXscqQVnohu49FOniw5jnMAvwf3NPSI
Rz0s+oM2iuQCqnb9avccfRtHb2gpuwpTed6NmAyHjklMIC1ZD5tPvuiyRfz6IC3YJseF1EbLhM36
H1uIbYcTWUKndpEbIBzQZns1VSK9thGalmtP2gkoBt8vmEkMBIesnG4CVy8r+zNO7PlyXr4JJwc8
WIBL0UGfrTSCOHIvbqaTk7mEhdiwx2Y9+Qzx+JsP8ei+2oZgO6OJtdRcv2zek+dFKGH601Byo3Pb
SK9BBqWnT27q8uue3VQgZJyCKWfolJ+j5ehBGb7yG/RT5ILu6Ja6Rxr41jaR6Jb0yXF37RDftqB/
bkp70L53fuMfzc7RXz/5Itafv4h/9oIAyhA5ZtWdEiHlFa+RkmHl0N/o+nDVYIkLmmiKH8GAAOMt
/WMuyzKYvBGGiRORbEQaazZ98qgvN/gPt+YchTtOc5K2YXuaB01HtWcY38Jc5rfDQPc3zFx0mjS1
YbnHw8qom3+7m7HGaE0ZBIaapmHSrPj48yPP9FCFyRMCsGHtNR0VtbSLTzaa313issUsIbto9s6B
aOEsRDXPzSma6nkTO6Lc8fZmwpIaW6+o4pdmjOrdWI/FjlG2/smH/+N1vVwiDEx2bCBA1O1nP3mu
lSmc7eYkJdq71TiY5mVBdNU9mJzi4CWufam1qL9Wpm+M3brxGBIQaGFF321V4hBx4gEyvMVw6bMs
s99+MxBxPN8clF3KlY8330rLzjZyyXkm8i9mVVDWJ0o4iHxT7YXNDh86B5GDXwp97RCMsFENKQBe
mN5VmdlfEtLcfP3k+Tg/1i03i5oGyxoVFDSvsz0Hz4uHtbs7oTrSNCzXyO3Jw3LhAXtJgrxiTrp9
hW8L8BbdooS0yq40NqJRwz253nFG3FLiM1kVHt4GfAL9Lk0mHHko2wx1FEWTff/kG/9mv/bYr9kp
2SMpf842MN4mesWU96TcMpqZ7ghmv4uf39hAIvFdBLqdRrMjksDrW89FDTsMCAlMSrvPhjy/20uX
kxuyPvC8bN0ff88278fIUfXJ0BpC0upeH4BlYi787F36u90UTLIHXdClEnGcj5+Te1aZmslyyVZZ
rRDMtG9ZVY+osZpRw6xSWai2nH5umHCjjtvkbWGf0LUgPNat7F83VVkzPmhT6hWmbMuB9ePX8bo2
MmfPv5KkP19GpchvFREJX3CxDvd//rF/c4MZEuJDpaXKIep893bjkKiFXLsC3TIeRFE4wZg12idA
9OXrnm3I9CAtRnRsiTTUllfIL29Elwo97E2MEG0v9mE49puSZvJtltVEH/kUBfs/X9Q/d0dQqz5j
IIoxk8L17PPKOVQFxcaVJGD2RW/rTqwZXZfQfTws/CtLj1pxQXOyGdiFhulbqRbQ5p+/A/vN+VVT
mS1pujxLgsPNefY8p6l47Pv6yoKDTNr6gKwqAM7SvYzt7L/YVjc8UuExn4gzSrB3gewHhREaS3kz
0tCyVqD7YvsqLULUyoXvEiAxh7HfHwo/mn9Cn2btWcfTPB8hEOlHrbekBj2g46YSF9XjFZiLSJEs
0Y0nY66ze1K0m3fGBLj2MJsTDiUZvJOYh5262IhRi1VgF6721pd9doseAmFazBsSPou+6MXH6d12
ZCQCuD4SE2aSu/txsifrEBXZKK86R43DlriV4n3qLBJsOlqk6QZrS38nhdGGa5/wNMQCPTHmWx1Q
F/Yf08y+EVWP5GxQhnbXzKoq18qUJQdbSpkDrqzhtS4tnGgJAAoCYbIMZJSrLOuLYUUAZ5RmM/iK
MChes6FWzZoPh7pUgZfsUT7Ae0NVZfWAX5hiGas4jV1/hfi+EIirDV/qOzTmRh3gg0SMv+naxEve
u0wnA0RGvD02cSt4j3DwnMqtlXkauQJ+6xW7QlWZv0qVijN7xX8F1goCk47KGThJ7+0hhJj2VYi0
bSbUbUzGbdhr/ngDfcnbWaHkj/uixbItrRDCSprow6azBtzKas5K6DLQuZoVgCYCF716QM6DPWk+
we0hNpRSroEaXhkmamMnH/kB4efYaIp4NB+7FBvMJkXi/WAqu+3xr6O0QJuFDWcTIppDyj47NjZ+
gHApgjd+nc3sR+2tVli8LnF3mrcOSXjGScjRZfMLFTmdhS2NPJjx/7R7gx/3NUtl5CFhiiXH1bgg
WyRF1FjycupjuXKB+XzH3YjYc9bGLxXZd/Ox1IH27PBgt0iLMjmfmmQqi7UB0iRfZxHaLDDFldzg
HgSk1gGdNNZOYtg3ZLZld9HcsIL06f+xdx7NcWNplP0vvUcFvNkCSKRh0ltx84ISJXj34PHr50Cq
7imxqktTy4no6OhFd1BMZiaA95l7zyWtDhJV42Kp82ZQHLX0sIexIuWqxjWPPdDo3Im8S8vI5ojS
U4uZ/RqjDlKJAWswzqie/GFCxrgjtqKUO4RqpnHWiwH/VVNn8ZvZJ70axUbl3Nf2Mj8Yi26XEUqU
ZIzYg+F8n7GcPKgIIjkN1Twlly/txptRTOMtfDwsNQPHfblLAeC82znYz0iOnr4r13S8AP3b7I2i
5i6dxu5Qx0ZiHIXFrwlaTxBWALzk0caZs8U+yeQhbSvt7BimctHaMYxBp0Ol55duM9hEUVf9Qz94
KTIl0SHSIypyQsk29E89YDw0NXPiFaSiTSbPEKJvsbOaI6ln3x95/wgS8v+maPj/DSXyXYPw32UN
N2/FRzkDVd4POQPH3W9sbTa5ikUqBAXGv9UMmqHBCmE8SQ8HqU616RR+FzPAHeH83zYx9MsQ7TnA
ftcy6L9xsNHtuUg7qf35gX/CEPl5xEVvghCJHgVxkmdyTH4cQI96K1CXOsvZSwFmapmz5SO6C49F
jCdjQ3ZHYyw7MzXK3d+fjlvR+38rgu2FaY/ZMNGHUxszW/y5IvC83M6WcpL41IcsGO0Ms7OiV4dO
J5fn71/q5wrn95fadkBsViA7f2yUR4icy0AvfiZ9nAdMP9rRzNzhF2/I/Llo/v4y38som4Wuumm8
fn5HaQx8FC7KcHYxEvmqdJOoU63i0Vns8USW5xRZeaHpu16SoNfrGQ9vROxJQZSaN72lc6Lhaets
myTMVu6VVRd9QGghs059dfTr1hiQO2r1nL03mF+g2Dst0R3L8qiBangmrXV6H9NE+cTRA510bT2A
AXDkrkapwAHx5mS5y0pdR6U4tZ/6WHMu4mT+bHWZypCggp3H8wC9qCCahTzLcn71gID8KgbkL74L
qkDYsBBMwVd8nKTrAN10bVJ7DGRVDRsihVM8zL8CS/9ceH3/Khigbtpn/guu9sNXAZvKjLvJ7c7W
mrC9C43hKmknnra2+FUehPNX74i1AysltsRbN/7z194NYCutRnRnsaTQN0hDjssQ5keULUExfImz
iEQ7TG1d0PBkXywZDWO/7xbVd/shdOWNPrwRM4cwvP5KrOKOpLR96V0zw4PpfIWwIgD0ESQTQNjy
ybXKcGihPa+IK42zJm/G9KT2QdPdCQTxifpqps8Zy5k6KCrE6sRUOBhQSbLLDAn1EOPECMhk3YNK
4+p77sR1hpQ7x0TjiXO2AiDMbhf7q+ifljW7mNI7GEpQLk/U00GjXZW4NCY7MrBk6xhyJ/vNMYpr
t9EP1XAnMxn+/Z37vVv/8JQwmNTq5Dsw6zKtDxNOxGTInjqtO9cJVAz+Z8RaTo0wZX9Nc1Krl1xL
z3a8vpVtrexxz0giXUfkhnl+lVaNGlkC9l+ZCPuilmDzSqHC1luMfWnXZAEzjLjNSAi4ERk2cQM2
/qykxa5PDCPQOuwj7qS9F43Vgzq0xgsPheOljYYZcBfoDQnx697AvHDM53Ti66mWvV41yfHvP4SN
MfXxUYkEgXgHtkHoRD4m1OSZDgN4sPuztZlVHIGZC43WclqblcVAZYzfYL3y3HYKyIpjabzEXaUf
KwMuDegMoG/CbrHOwO6mDhSBwvja11TcCxVYtUDwhDnMouM3A9xEaJv/6lv8IF37cTsyEAd6hUWd
o2u7Xf/Q/SlDYgHg0/pzuUxmkPVxS13t2fu+WcwdRVq1L9wlv5jcGa+UNjw7ZKLu//5D/IvjxuA6
QpfCDIax/IcLacLqj6MmH85gY7aKUckulHy19q4lfrVn+MuX4jylc0fopH48ByozadtuHYZzhkM1
ANkoQ4jPBSSbMfnF/fFhW/Tjk2UCx3KSqDGV9ezPnyx+GGbnrNDPRaP2VyXrH0A1pXGLmXG64MMw
YM6APnUmmZ8TTW12zSBN8HStdb0MtR3FBPRdrUtS/qLf/7Ca2P4wh7rGslSV2oLRwocBYezU69S5
WnvGZo84JrEn3yLhnkTcrgFUOBkDrAuqZq83XkSLYp1AS3GwqmmKKqBke4LA1wMxcRMt7Khexdai
/6I9/3Pl44BxYaeLW2RT1HwoQEwRJzYhqc25nvv6jtSUepfkc3GyV1ntnSXJj1m32mdQ0dUvXvlP
J4a5LR84AakRmAtY2/3+h9uhjVVtcJKqgpXduTtnIf48Buj8T6sek6KOIpL/aDbjnQ8zvGYku7ad
cUSVSFYi/E189k6lRH9/X/3ppEXH7vFsZtBB4/6n0DmMt/ZKuMJ6US7a3mikPMAuxJGtARZWpt/l
PP/rL/61ieX+e3vBiZPWTcrg+et3JfdGKdz+xY8Gw3SgCqL7ZN7FiI07jkv5h1za2JoFvhWPOQPr
ZIYN/2kwNPM3RlKs49CrUiBhSPhPh2H8xleKp4/NFfIsg53/P+kwWET+fH4Zpos6Y1u50WyY6A/4
w/94vWfFMqs9IYu4PmmKT0zmrBsd1i5w70SP5UlyImD7LaoaEwc00UR1iD9alU+gdGXn4ynV5UvL
DEYGlcfOKAlAfOvyInWK7JMxeWNySmZ8K6Ezy9QOUV9vTCm6fORbLS7Lk8THG6OWzjRzD+xEfHIo
2G66eiXRRM9zrQkVDKijv0Ldfu8RqrySEKk5SC46Ge+zQlvv01ZvlzCV6KODvMqbMbTdxukJzJjS
W6M1ekDqBYopQvesea9akiQmfomV+CuFZx5mfSMvdOD71ilbVoew4FiV1r6trEZ7ZMqFga4FYrz4
xeIx3IIjE8dHWfeeCEdTxnE0AyrOSZFsPfW6gtEo92h6Ad7kosLktsa620EykoR0w9iQJWMOwkEM
j/KuXwEfTziiITGJdpkIAcjsDMZ638tu14BoRGNROU6S7fCINzypnUoz55CHB+KzYRnyeL13sjru
HrDtadZ6TGuQQe5nXU3nebgg5KtXh9vRIXkZKv0Ij927GibV7qY7Hdo7I/OyS+qhPBJED5Qad/TA
0mK9W21QpgPUX7UF7pp3Fa65cYTE5wWYpGLNJ7vWc6K8LrsB7kOdO1iGWqO5aKyshKA7FPkra4Ea
zzhIS2g205Jwzq50OoOvemw+76FWo901MwdCqjXrWnVXt62RX6JRgsJGwYRG3SgyuVl/XOBY4KZw
f7pym79o8VpboZGyAjtiE6x7OxD51DjQhlovPSyWPhy7CgJDOPTCW/2sqtMxlJmlTzszlrMT2UsM
YWiNR9U46Uui1gzZp5QBO3lND15VMkKdtby/iUei7EPN4JrDDeeYuLULp9v3WNZuYCTPJMpMtCAw
xMlx4BvKrlMrrxrityGz+TlI7RfysCYV+gkFK9etLUZqRJXp1HHsasEC0h40yIZuB9OcTMxF389W
b+EkyFKoP+zELXBSlpz1Vx0fKb7ftOpcvzbGob3wZp2eYXFLneRYkBWNvNU8ifFaa6b0MKN1xWAI
3VwAGkUeqT0qsHDKvZ6kPP9TrvUmygulHo5xgeP7SA8+Foj0OzzqlzDCuynz01SY9ouqxTVSCYj8
qN/QJLrJC+Aip79e4FUW+z7rC/O1JyIDboBVWIoSgSZSnDTo57wW1yuIIOPS4uYf6fbQB5Gw2Fv1
Fy2r1hkCYmLfqOh3PQIdVrEbxg3TyDxPXml5215R0FObaqPm3rZrOxSHYm5glcA6V0h9cLZ+qzYg
q6T5AGGtnVOtDiwrV2/12Cq0nYrf2QrdOMcM6ag51HJnFe79gFHu4CGeRUmLr3bdLYWV3MZAOfe8
ajn7HU02w3oz2Rg/bUnygj2YY8J5PaT4/9raxMbt2lWYTUM97FECNJ8tMgC8XSpAcIBogFAVKJni
ndyBaXhYcY3c2lg27qBNJPaOpylj31HrEhmYdc4GMXas3NyVVt2XvgPl6DGrx+WtUw0137mwzFbm
+p02R60puBckkCBMQF4pgacv7ud5hboW1moLdKZXMPq2mnCPrCmw+U+Glp+EUMGctppC8TkulgG0
ZJlb+owugbBYewLuOALCaYV4n6gnZEUNF45qlN+ANBcXiK7MRxZCbXJU11Ik9XPutdM9Qc48R8Cq
jV8pexzrlBqdBi4zE81DCsriqtHUdt7ZowpE25jwJoezlqHzmF0OA31QAee4SKvcfcKDDpvraMvb
VZYlCXpJb0tfGrJLI04y+EgY8/KbKgczscPxyA0V6+NYYW72tE+20sMX18xhuZUkTio7XOKC6IS4
0Qf3Gj5YOrZ+UYgY3QGIb6COdofdOMCTMpOb5OQGX4FEiUxISlGanHQuzO1n4B3kEwpo8JAPdYUe
hdI+qX0gKPE8BsT7lQWWZ0kcyqLY9m2aeWlvRKZd5ECQVAtza8Ek51kqhdKfSNhkfGfrvQ4J23Nh
jbDv1t51VSrVznKSrjo1MBnBXuoGp19R0cruzN5hPJYggHyvOnWVe11CgfKZWvco4Jc8FX2EfIb8
k1KpxAVwLfZRU4nWIazy3LjEHg1jx+8aWG47BW6H4bcp2X+Pk2cOKBMRgvtdUbQ33AK8V89WmS56
AKqOZSp42yxD6+dV59oAEI6dxWdWNOQAXWJvIPwSGEKFua+18m9Vkjou+Ii6AfHKCjD34YmN2x+5
SBYxnkdxDXvDLp6cvFvI3BqSIX5QEktprtS0N9vPNP0Zn64OB6oOc2ExMMKfkwH6ClnEp2u0NqMQ
oW5jxA/aKleZeayV8sQoohuDRtW7uzGejCTSHce9qpNeY5GlFstNzieX+2WtwEBXRK+JwBq9JN/l
cK/e+LnlyRl7727JFOILdRjlDxP406upK1yVMKC2fbG2tYpfzbNjnNZJdzFIy8n7pnQZrtqcYNgr
T53Se28x+xtylYmKqeC7P3u9MF+RexBpgkv6ErkqwlDki81tYSfywRibNd6QGPkQlSZnIzRDT/bb
9VXDIdfTkb86wTUEbSidDD/xkGX7HTJ16hiyrOfA8tjJ+KyZzGRHdNF6FpD2+wCyXXzgOEV4vNpj
HhHBEJd7BCn9CanyBPU5z+WdYs1A6dm3ZmeDyS+tFjj8J1p/eTUSTMgmZ22yOzdruvep66y7PBdk
l9GwajFaoUy0vg2dPQkgb4l9QX8FwpJ97h5O8uQcyVCEQQPsXUOSOzOHiVT2Ko+WmjYnRcaQB/Ru
at77NbGQliWzfKE8G0B8eonxhafrzDlsWgkpqXPeL77qQuECsUeyqLfSQwVcJAUEME8QTMSltCVI
CARrGNHyMx2kTrXpNuoXu03Al4zpJD1fwt4DXbEAnYVCDMZrVdkjXcxlnG12NJeCp6rqngWRLe1u
7yXugtxejvYnFURtTaRObVcgu+F5sjmUGU96hSWQX6JcanarmmsVBvKmKneOBg3EL8wOAIFuZi8Z
GUj82jJZeOKtdk4IEdVL53MXlQOcSQ1P/eCsyrsER60CNChTmPS0yWSjpIsg2KFiw7sp8NzH7fWn
XQfwkFUZIAQwW5A8RO/AjGDOznHRQn2Bg5x4POCMVmOLNc1llDerfT2DpdFDS7QgZdFeGmSZ1KVy
SSat1PYKpWC6t72VwrxBGtqFcTKoh7kSa4dHvnR3dSGFG8F7ne4mYXbxfrGoFDeYnckn5vf6aoBm
ygbrK9KyXr1nBMbarmjn6gmd7FoQxYVpHFpDmdFEMLEAYsQyRnMeZGd6aWjXOTPbuhihTvV9c6v0
mlfy9ib5DI67Kox96rlxh6FckTyOUwdhJylUE3DIy3bSm4LVYiWo/pacWx7zwJCueLrd1rtlu+9e
x7LiGkmTYb4TNiRkqqlGm0mwII/NV6khtVDRa7wFPmMCDJOiLykVWpNUELPsvCGKWb88uXGRNhdV
rmjJrkwgkPt2aXekXtVN/JYy/ufyINSZusQVxV6fp9wOc6LGsrApZfx7mvr/+u9/aZuZ8L834Lf4
pOUfu+/vP/+j/bZI0tuCANDgbu5jbpV/t9+W+htrYGRUzD4R6PIT/2m/dfs3DbMm6QEqUjUGePyj
fy/4zN9ggmyKEcQjSNiIxfwHduUPwyYD5sD2yg5CYXTP/CU/N9+OyQ2ksZ4IO9mY0L3K7JSq+u0f
PoybHwP5P6IN/vQiFro2xkzYcm2dreaHFxmIjQEzZchwKhTrZEnNOrTtIn4xCP8wazL4LJkRbl5J
pghMkrc5wx/mZpnbKbWmckRDulEvZjt9SOizo3RUiqhWFe3w92/qw4Dwx8u5W7w0anE8GB9erjNT
NlP9AhSa1i9MQdAFq4unhTpiCjKUeScrH1x288avfGB//crMZAhOpir6mIsKOVIF9aMCzKFVOiN/
q/ZGN5EINWRFiD6GXYNpLsfM6n4lnP0wu/7+nh1elg2ziVbro25qXDQOXkhzodcaUAKnETJxg0su
cfv4F5asP78UG2Bew96u8e36+fnbTGMxQKR1CYRoFzQ9atxErdfJwGKlGf79N6l9J1H8YY/E+2L8
ZKOEYQdApu5HUkVZw3vsUhICi2Y2p6BlGnGisY/vUy2xq50iKvnqkgRFY9AaZBkv7gRl1hrK14JV
3n60ErrUrMgsyPejeMKKlNShpCb+5qIc9Oeqcl7mliwys5nViFgeVDDu7FP+bpgq8lnBADZd90I4
RfxsIqV55YGePgg2pUZg5eugBUL0vRqS3WEK5jSJbu0Sc57qyI0luBts52dqplTgOxEsUiaB2NeE
LgQYnVryifWL9kWscjB3o5eCF9MynW3KCEfz21ynnhLYGLKykNUEp0JS2eLCyehs7FpdPglIt6/T
WPTPYN/EN6eOxyIYiqZ6n4am1Y5T1lla2PdF+ZgmxVqEaLzJLSMo65Ezz31AAWY+JnJLRquEPZtB
7+irTW6cqXzKXG35ooNMSMPSmjIqBKPMiK6YlMUvMxIufcw7RbUjt4ZMPssdEwK24Df3voFrPqhg
efeh1dvO6Js2uiPCvVVAZM46qKGggYScNtnKxUCXI0PCapcvjV3FX1VHaS9HyELDXpVt8qJaGdwX
GlvwmtKyH1ZkVkM4ZE7xvtW7BIbZnno5ZUp7pTOg2/WOSowTfW8VrGuSXMveU09lo5uDbyrsJXwp
t0USheeYswZdFZsQsX6KxmUgJ3SpGZMFo1zCwTKUQ1sW9pVmMMlBxZd57/Ry3S0BUGmzV2EoFj61
TntJSB1o+BgU5BAkzZo9QQS3wRWTCOExtKmo/jqSTt+aBj0uReVsXZBdJEUEFE9Cna2a+RoUA/Ds
ETr2Tk1jfT1QiBOQJ1onVGq62kPP0OB9KUmYguy99rDxQJslRMjZ87fRlfVTMWUMA0o5PiuqXKGo
ka6gUxIzOgpmrbFfXKvVt0lPPQ5B5oz6s9Pg1qK2KcoI5bJ9HEmW2sd4FD8znjLupNoQoVKv47e+
77Iwpmo2QzJSmZwMWlf9YvGkb8Pkn+90XJQ8srHVb3Lrj2KPhoBYozcXyjKo51kHSW9x95P3WMU6
ysiZuVLudxYfx2D7Q3WPtnEyLroCKLZ3ZXmwhq9J0wsX49IVDz0JUroSzV2x//5A+l8d9a/v6qb/
XkddopOa0p8KqU0O9aOQMqzf+O7QX9v4wamAVL7b/+wxsBrYfK8ssuAYbBuOf+ctecQOkzy/bcf1
beu6FXK/V1KK5qCv2qw+Nv/Igoyh/ZNSCnLIz4cW/AQUXHjVETCzNtmcRD8fWqXIsmzVV+jys+tk
gQDDtZ47Bj2RyEX9xFU9oShWrYkG15TRNlg9Jgx6b1JvsMPK1Ymk1GXxYPepG825Ik+tpq5hFTfa
ufM0HmYbUS5eO/b55tj2p3gu6iM8rCW0vSxAv3qBBfTCskv9q+4tn4j4C5i93vUrVEIByryuRxh/
ExhJdW6ezF4lTdidGTW05qng1Ym9QJQ7XRtytsKlqVrYYjQVcdEPvpI3XjQt44UqcyLsNIhluvc8
1HkUA3QgIF07LhpgA8JifYagym5W7ObUAFlGUpvWO9QXCFeBQy65FA9t+7bAkEUaYR0GHQlmDDzu
guPkHq0wSOX6qjcVM1rV8mG2i33cVGEyr4dGtAcmvbCjlgMsVRJhNjL6yFTAJ8fxuiJVU4oOy4tO
fmpqX5pK/iiUXdeVPqxe71or0udExd9mMI8swHhD1Yvt5lXYTJvKnrCbzNC/ql2XfCLYrQrV3lqY
5WuoROAoBwNxgcc0RmE6Cy+YPfazU1weFnDJPmks+R2P4QuzhurExPIi91xlpwxdQlqIiVF/UL/w
8ElA6b2zfjolqnLblA9WBtS/jMZ8uGQSCOxtmt6kNQ17yzDjO1eTV23enZr+GYe0WDyWRSTS4yqw
QBJM9XHqNY6vqaIoGbcV0l2lV+dmYtyOmFXfF4N9s1bLVwk8JDS66uiN83iw6vlzPC2HHEgtkpH8
NA3JGsi1fE9TREmmdb2SbM8hxthHbdMgSxUBVG/6xjK/DDKzOpKdHBmk//lMtIyoNofsMAOQV0i2
IqgWvmo+qiRvNDBfrzM1ZqBE1YC7az3rlWPu2eSDrzXEHdLkqKuwgmcGXlb4IAcOhKtuSjlJi/aL
GLQvVW2Gw7IcjXw4ZQ6FDTsCygtNA5DYNwiP4uwGOPBXwqlvNbl+0yfIFE4ML6DWwGpKUND67Ksr
QFJo1wtJMumja/aPaJOv4ka9JxE08hBHEM28aKGut1Qws7FzyD6o1/ZEBfi5o3tnZB/bb6zbPpvj
iFfIYHYyZ9o1pvYQY/mDVyNTcEGCKoXlA7cPiPJ4j/s+0B1iuFT7PmVQcNNu2HADEwkmvEEjVkv/
kifk7yQKkE6M21s92NhhphSnNrfeoD7vZLly7Wj+uhw9xoJjerPGF1acBk7XhbjJ/EU7CITmZNe+
24t1Inl53wynYYxWJgpMUmLgf9Scdb3xTuFZluWxknvQgnCnZVhTIyyzRCzPNTMhyuCL7v2pGMPZ
UM9V8Wx09/XshLLUtnGQr6f87dzyQd6+TeaemW3gNM/Mqd+TomhYMo2Oyg/ZgFrbwIxVg4O1dprX
qZ80YrpkVStspcSKMt/OSVhnHg6UiPHaYqBBdNVFWUBcroyFDGNJrS9WNjKQiUyeOtmWiZi65LiI
WU1eSXYHIh24i5NXtywUzera0Zqy/cSyvNQOSQrC9+QRg8R0v3PKxjmIRYdkOPS4yS8QJuSMnAGO
Ax1UTZ3IjzFB92b3sfFZNqV7rXpJKkNNUcZb6I6mEoBXb45zVkPgNdZytII+mxPmeMTIg9htTeO5
yIuZ3eqiNnLftYb9JVZjNQ0khjgDCMw48nTO1pbJni3jloRI1tf2jnlSy342NjL4xdjAyl0/KAUM
ac4bK+z0AeFT28Tkx1c9jZ9vMr+8WYFm7ERHNZXAIfpUkvQsloIb3rUCVUvgV9rmWF0KCXOLuxwT
eP5SrFbx1q3aVZUV1+jn8fV0FfnxwogD+hBCXkx7uWesByjPdPpPNenHxO+JJ7jrwDSn4d0zzebQ
M0m+1vqRW4d6iUVH4HrzodLlSSkT79Su0cJol73bRW9Nl2YKtjaNA+JpSCrmIYqcfSQNLM5HPvj6
ZjKYwXvePjf43hUNP5soIaMWWHxJ9ZoqQrDjqHKUEq7lnIV50z+kaUri7Sg+dUa6Y8rtnKeR/2Po
vq5mcXDcEs6rnRzK1DlMLNdaxgXhnKW9ZN4cDVnqt4aJBlKZ+t0EjvykJLge5LQ3htF6JU3B8Amu
B/9s2X20chcd7Xh4shNyPMaRjNP01K1NOJFp7AOc3Y7P5M5OxaXbxBHM1XuhWqrfINV7wNtangnJ
QWLPcNKO51uSd8qjSTJDKRkLpuTJB7YlRn+cxJ5vc88er/GbpfsqiuKbm2caHYmWHpJxgQVMBPLB
iJci6Mh4loU1E/ew7JqZe2+dCnyKSXkzlUukjeU3SSarGfd7xothLtUrN/lkUPlGcZ1elF1z0xO8
bhgYjwyiT9NsT2AFebbjDoLmU6LM56ZZ7+yCUA7qCxbXErWaao9B3+T7olkPjiq/saK5cYyyuCYn
pgxnE+SBJt2dNivn0RquHNlDmcwhAjDHrtMHz4Q8PF0LnLU+2THefiq1KGEM6q1nSWzMUI3EKukq
R6k7vtdW/2RmGa4+h4d/PzPiVEq9jxBzRJs+atcs7WPvzKc1GdcroZQHm8CAs20skUXcM/tr4pW9
kmyHubwprTzfj2b2sCZv1djv4DlH4zodHUHcwqIOPmFC0IPJRFrplQw0aCT6wiUevKNG3rpbm8vO
4RNoSOwiuYbn8d52eC7Panno3DqG6m97aAaTb46x7gpT+VzI+uDWXEhAa6e5wDKyBHisy0CSJn7c
dBP7PF2eGr2NFpwpqL4OsVN+ioW8bOrk0AJrjVWHdV71NSPnloSfXcHikzIGhUSdPxtWf7At7kVR
XedFx23IOjFyCU4iPWHeG8RULt0cTYn3mWTE0ExvOnFOUq6ttoUOQvayy8PYe+jm5rzOKvXN42gK
UucQXk7PrdEdMIkXT0Ojcgpee2yS92VfH1uhHHRd8WeFTTk5MgyontX2bSyVL0S8c/Qjox/VryRr
X+hgScxOoKzow0J46HOVx5LAkR1LDn1f5W751LDbRO9d3HNPuqyeOeWYLlzWlrqPC/ubnRk7taek
YbrG05e8bI5Kuv5E3qVJh+KmIzzFt5pnpSWXyYKfD3O02lu1KaihqzCWPAqxK1DxCb9TrsrM4C2/
2siT84suvS1T8ldGIOLs9JKgTtf4ZmrqZ8tNr4YMvrnVm3suNceHJKgGDPwuxp4jQ63fZhOdSe9e
ebmmHNu0kSij5SEnKHYNYqZZ9Mw8wXYkzkUlWoaXKWVDXMvXpvBouFv2Vh55U4OzxxaQBkgYTfCz
wYbwOwhMF4/ZJA6oSIjSfllL+7ZAbkyLbn7y2s8YFsJBTw5jDdaDTf6t0yAvZj/PkwHUokqWOFmY
4JMzWzjAv8EsWktgZlw/JLnbtX0FbWPPUpC+21JbaqJSPtbkozi+apvrl8atPajfzjKejXnMwqGd
18glZC7UNmp2V01MGRvzQaI78rXGuqnLZf606t36LU35nRvtWDOSy4xraCeHGw8f47q0VNbeyVlb
5mbs6zIsVlLLg6VNw2yJz0bhRGNjRxKngdX2O8ss+kDBa3i7LsQueGUyEtO9PpQ6FZayXLT9RKKN
kIRbYpEQqfasIOKWjjgYJfE4vQwLlzFM6Xhnd07OWeqxs8yulMp9Hsr5S9NlV0l16w3W500vzeHy
0qKjSVgsYaDeZUQ1sPCV9oOlVcoBIxzLTrM4gnM/kPR+oWXrJcAv9oIjBGckrEE6VLvRUu81W78u
yW+fRRWum4tupnFl1d/KQ+MCMe/o74KYpMkJ5GJDLmBimiBT+i9jWdsHugco2n0DfiM+dCRgsiyf
AiJnme1Ydu3HY74cNHd+NNSBZq50CUbp8wePQ5YMp73UxZG51SOF4GlgKxmJDkoMo3bIDwU1wXPr
DkR7Jpa+BdV9sVLlNPH8ElX52aucZDcA3l6XdNdbtxwrDxb/SGIH2ZEPidJDmqavWIyZRzGcmnl4
zg3GhulwtTZaFjDV/zbJ9GvMgHOIsyciwc8DWRFstNIXLIKX5jJyb3uHha/FFgeyYag4XoUTpZKe
wKS8rTH5yBGWIq5CJuh2viMI75lhrPeULUN/Rkl4MEsHsU4xRFiprteUEzl1WvL5MnrC2Jie7cZ4
rWDSh1gLr4peecMWvpNV+Zi08xJkpUd4ufY+9B7K69aBUnXNuCoQjjy0slUDVWnDqTFvXCeR961Z
RWS0TQj/qE4bh11560bT6rQ+KrRvMePU80C6E48Ilvq9znMVuY2x8wayD2f9DVD8AJjNeBcJChJE
cVYg5/Kg5HMVSSsPDRQTdsUe3nBpPgxn3GLDO6pE880ktTSIPZcO31ruiZL4HMv6gfae0R3uUWIL
hRf1A8v6AjlWlzuRWcd3jGNxNOh3UxbvRoKwGKju6sFAryEPJPLc26J5aSjcC2RwA7NScoiC1r3A
dBtJGN6iPlddecuovL0TzMDSccSiCr9hXEl/+jysxT6dnodBOJeS6AW/R6H3ivxI7giinWs2H+0d
24iBTuFmcLzkC1M+KN96WiRfY2NYL0nIZZ+r1pV25IpS6l0PxP65pSBh9zsZx2RklLmkrv7QaXpz
oxJueM5zrj3wrGZQqOnwXFbFEFimqx4Lx16YsdM8g9C5bEtKXLMhWhA8Uk1okZnQUXMBpyRIh7Yz
dft1HTrOCjWaPBBNZsJcEwWOdsxLzQtaq50PrZMWezmKV0VPqkd0kgoNXax/Luaife4c0I0J0snI
i510X23SCvTbhMHkQ31DC6vdCkOZsK/b1kG0I3pJUsSMKElc49FIYKwEhAHj6lLiRb+zAKZbvH5N
m6MwaHoQHGWnpsJ5vBIaRsh7rPOYJy6Aqj63Fg4NO6/PHC05IaMZQ/ZpG3OQgz1cJk2iXTOyn06k
HKRlpE758r5RDwO5tPORJ1B9jLtkOY51rJxW3Le2xPFeo15lYJDq0aJ6w05NnBkx1VoeQYLOL13j
4DPGbM0BwJ95Z8/z9E1QT4Xg+Jw9thJxgAg/s8cvl/fc8mh61XLZLf+HvTPbjRvZuvSrFPq6WQgy
OF52kjmnJkuyhhtCsiTO88yn74+yzynLVWWj/h8NdDcO6qog2xSZzIgde6/1LQzE+MbzwCb+I+YU
VHBnxQkEQrjGrTZvAX+OrlUH9lbhfXgKusbcOsaUQLVLDz3xb2tGWGJH75YcAnaq8ZXZaXnf9r3h
IMc15c1gthPRsrl+knKEY1/4ur8jhDvawSzSvIyjehPXGUtmLxOM/SXnX9KabPbDbBVGsb/pePhE
QjS5K4JFtKF2giaS1dPKXvqLCO7hT1/ThPETFxsIxMXWeh61LL4RWcLzMqUWbx1RKptSE/5NP4TF
sYhLecoQysDcF0e4+ZjjCfvK11IhFs0dRNFeWXopHgMj7B5CLKGsqW07X1lRxYHEHrL0OcDQZBE6
U8ABobrdWVVL6HM8yV2ljxxiCcEiTUikPYRi0H/hMhVK9hXZ0YT9NMnBUIr4BNSyvm+TgQlgJ42j
EkUBFn7fwXZeaJp/kFx1NdttpW/SojYo14tK3nF+KghoZZPxhbVHgbpu/XlvOOaVavAOILX9RHLl
k+YT7lr7hyFB+hyqiPVMxPwtBUdjZyTdtKgGp6ajA1AgHrTdNCOrtowSlhG/Z/cncDyMZ5cMmy2D
ld7jIN/fmMqgebUtSZ+wONfnntlaBmeP3N/AbyP4hOM0ADtpSS82Lf9TMeThVvBUmCz1HgHg3Tbx
2yAl16BbpCIDKiCF62xqu1Q91MVLno41PNltcdf3jnqpiFGnDsiPqRzOSoX0GQ3Egpc4DmFb82yd
Kbr1qdCzTWbnV9PY9NtWzvjwUQf3wbYeOutstIiR84gy766DvHxEVLF8U0llQq4WN7ortYkoHght
0bHC94RrLGFJTW2Ec8wYnw2/naAL0Xw9C4zcIQs3zcwTFbK6zgldYt+QWp6gQ2yrA4b9CtIqEWlm
7YwJw5S8fEk1Rl+rGUgSn+hIxG6HWW0QlNqaxlmKYqTrH8Iym5ZYhZSo5dlnGq1oAMq9iGgAd67y
+lZpKuSVFv/uwQ8Iv4wUKz3Nlt7v0NXtW4zJJGGK7gxBi72Waq/dSH1eSo/Z7veDrqb0FC1/OrQ0
KthekxI8J2qcTQdA6aSVPsHMc686GzCVVKWGOqs0Vdp2T1NmHWUcA3PyYXqMsdsa0f4z+uoIMTOn
4dg0CSevirVj9hslJA+1Gk6IstCMtxmn+06K8YtFZhtSX+oQDsyJMXO+tkMXKGe153hVvRpRE25m
u2GENvfghtPICM/GLByPqC5pl2ha2FduiZgcSWRxadhGSfGTBfVVSqzAY8AZjAFRV4EPBo/Gty0O
jnKJwI5JcLlgPvyZEestWag0FtvgCnVw6+aKZjKEL1xUcXxg3YyfapHTFyrpIZa8brXtXPvDA2qx
4pRKOm2plR401lqONtGjVJVwN6T1g5nFl8CRbnrIDywj7sCjpCzlHK5g2bVKCouCbg2RU5Vo7mmB
8UcmctF8+AtmapM7E8e8S4VNSpXpKlBNDEo2I0W/6w9+dqqsB63Qr+kkqVuyo/WVk8pLAqnRtw3F
Yh7A3lAoO0Tan5uK4Kxg1tsr+kyXUT4irGZSJm7krFonsoOe0WMe1bSm30sgX3Xq8D9eKQrN9MZQ
ojV0l6pYtRQnPd8kWyEPxqJfF07DJtR87dGfinDFZmC6+Fat26gm3a9R3KQTNxP9+RUa3YuxoXIw
nOxLqmvnQseOSYXNhBZOr24QPVIaovhi8K6UrMoYetMLkfTNOqx8VGjSG6zhOkV0uJ1FXn7qO2Gv
NX08VYl2l8/yS9OaT7DqG5/MQb9YR3Mvt6l1V6RMILrRp+fUEvQXJOXkqcbT7Jg8xMi6HQiHmEZ8
ozio2Wt7ly7iDFZBpZmCiLhsB6+gNwYx/LKny9c35W4syzW3ujFYEZBxrDMIEpybP4+Txb6ekcvo
V/HBGfJsSVLKaLjqn6wq92mb1jdD1134DlmcHKBPILK2keC8EKWaWEdT+ho2fU0v0vrUiyreJdRp
J/oNOzTc0VmiUuQB7dpIxLmXUuVcgEr/VZoUpHNR5Jc0iD+NVP0rs+esTEgImmrjMKHh96rIctYt
tq0mGnbMdPT7riB/Pik/ox3dcC6qSOvLXgdsKts0JBuXnSkWF1GcK7d4d/M9wXsEA5FN9EDn4Njl
9KpVe/hsk0U7W+O4E31zhcrjpey6yJ39gRKtyN6aIKa9Jd7GXL2zKyRrhWwC3vi4X0UB6kAc9MmG
jsrtQLTrSgSkh4kyOdB+ns+UyK822YA+T08BfoAL77yqkadiGh/NNCUHHFwS+0qDQrm4oRuvrJpM
HMhRarf1qOsuumCGRwwz9saUuQWmXgsAtIFFozOlh0bVmxGLC+kLT6gVTw47Qa+htVZTg17OeD8R
qeXlvXNKulk7UxAUI5C3h6uxU+HeoIHnPDqhHiyg5RghRIWuTbjDmfhSumFllV75ZWSvx0C7sbQK
Jk4ca48dQpOdwDtzLjEARUiZp/jCjBUALQRioCdNandsX+y6MfazQm76NPfJAxv5eCyK8Bk4fvSg
z4F97jc+lmxeF6CtHE+qZTwCpCooqwOnIr9KfAwE6PTVDgaNROG7juwGvjMZBhspNbTuxcnv8i26
XMStztNY0bCj7aHQkmIw5sjprDUgAI3Dq8a6XKXJfcgcpmA8BFkl2c10cVjRYEtqhViHYWecaSbf
04Wo1ejJixaHm5w4VZUyb2UN/iaVyW1VIx9I1RLaKY1qNZHrQVH4kDRqas5xvryNFGVcdSG6Bdtp
3+Kmup8TJzw5VuxNgaUucO9VS4WxksEcb7VIXbXEFOeV2Ddo0vBg8alwwo3UuX/EgFave1TMKz+3
b+dBfumt6Aja+wAGY0eKE4Hw1FVJQ0ul2YVDtiJpsTpFJIOeDwJld+IEDHM0lmpH+LPHSGNCWYPx
S0QOi1rMTdK7KspT1c17rbFTqtbO2KnOiXTVbKeXaXJIfAWdcAnh1SyTm8nP7hQ5vjHF4nbnC5PM
ZJb2pUII78FkeV2Xjp7Makr9QVxHcUQYqSJdpMp7vZr30+gf/VzFBGNuY4ZYK6Z+x0gfDmyMDT1g
NRbLXHPTgp6BDcRRxGK6ESewzSLhHKFTBMAmjLtmbnlzhsEmENxQD4xDbhTEsT1OY7dSqgef6bbX
W75+lnAnm8IsFbfMyL+2Deo2+bmIH5rhrWoYduCLASE1x1QpkfHaBuZj3Y6r2oIdnUmVAVZOw1eX
zm1hyOxglHxhteBc9jPhq9FTIeoHMTJWyPxyTYq0OwTnVU/iF6GI02pOQ30TYyP2HE6YDpkrmuwI
m6M8o2wgx7fgsgCLrgC4Z6uM5xCTbYfaaUWLyq2EOLaBnu3KltVhRtHlJoXgAIEvUc/F2lA3g4lT
PZ53TpbEGBsKQfIjCmmO/aBqM9WD7cmkKxoPWO30bZjp9q2V0F8eMPV4SmI1F/Ckv3RMO/pG2S4j
TtxxiWtqfogEBgl3U86PRlxcxfFpSMY12SrCI6aZA0xa3FQ8hdOcqCzgqgnSgN9vitnySP72EpL6
Jh40753RizdTfIn7enhumR9uFqqpklyCobJWuL+cczwKmFUCN7HkBfmR6PfL7HOiYdDQyQ2Lzf5a
odbYzaJgwemeat6veJU6w2dJQzauyAueWvNKaMFuRvrNH9vSU2WoEepMyNna8ZnREfwkzMhFoJFg
WIhvyQArViir3sx5kzfcMfamIvEIcL3X6ngzpDaTRS24mjOGjeOoHqpg/uRTgpDjwtyZEUmQvQUm
hpQIu5cp5mFr4IzasdVcVCzyyPO30jY8DHurwhkDpOD+MRiyo8RW5VqzicE8yXZxLvdOyV6dEMnw
hQ0lcHsCFDe50myLiO56Q5a452gwNTidUBxk+QVfrcTrivkTZyHXNBnK+cWsexiTCq9IgSxo1nBD
B5h2V1fufARrAEYp/HdZqJzlJWf7RVYWNMOZmdZ3OjHFfFSOC4eViRA0hnKdqCzIBNB6wVSdcorC
7C5FcKj6DFKkTU/N7KLPmZpiOiG4OMJG8slOSpRK5GkiRIQwJva62dJ8jI7O4i5Vg/vEYoJfquUb
9E+XI0awbdlCXHXB2w7mRNPfCKaV1kdnWag+d5gwzrQO3TlyrKMgpoNIQLQMfbh28mF6NEVW30Vz
228HheafRVMI/Z61ayflYdSTdR5WtOiMAYyUMriLP6GxkoOevRBhft7mvetMIbvjeBPqgWeL4bpQ
i3WttW/0OplnCuJ4Gn+6hfQdPXZ9fjlxWB1qGtRlv056heOQXR3ttj1qZXeZzw+BmN3SztAOqCs1
ta5o223B6m07P1ovyhiNd9GX9XbEeM7JdGJ1buyNTId92rImSQRhWR+B4LRXWd/zP3Z7jlNpXRRI
3Cz9gvHAvoSdOhbyi1Kx7gd1e5b34lSzxjsV+P/mqtca6kwkHXnQXcgcl678TOrliiQoMG7XuVUc
2kkcwnApBfSBZFWJizQUnp2zI9rKvVJlzJXV/thYA+qfaatKQO7QTeICFZ/teHbfNXtV01yl3wk7
o4jk3YvsbTuFXyZU/y1Cf1EUDFsqSlGBidi6aejlY39Mt51ubPSSLd1JPmlNdRdOldsmwTqM7RUC
1spjgwzfZMAqG8jCHc1kzxkfLxpU9xlJU9AG+9qczho14pulgQ9LAuiC/SFRaa1kV5Sbw2bJtx7j
lPC++MnARRToyk2bNWvRB+vSZ7Q7c26QnC1qlbGBdgQ3Qbb23HqzIuniZi1tdmNDfGuGy0MQ7tdH
u3xGCTDqK7uBS+M3hyxGWYV+1E+zJyPV73pruqDnlnojvX0zP/Z1tSP8YDUbVXilNLmPc0ZM49oS
QCKiuJxeNZ+jkz/pb2OYu+nMgzLKT8JJrmfj4OQt4aTadZT35wNDExb2mhNV2axHLHXrOEmQRRRb
Ro0hp3OFc7TNmz2xP67zKjmX0OhvG8pTFsiQhivtFD3QD8aUr+0u5Ryqzl8aCifYiddOOl/bzbAj
kY45eeacxbNdnSrRxedIkuaLoh+PozZT6vgvv1A8f4RRvQvVEOIvfVKY+qggfxCqlU4/+0nOq+EX
FqyPxDerLXGdyUtu1eldNQ40UsG8WqexL3sqwBC23npIGfWuf/GbLGSVPwSZqPkW5d1ijrDxxqt/
Im5HEYV21qqolTWjeXJSn09apSeIBT7Lk09VpigvtO3tm7QrmmsUo8OGwSWiXwXz0uv7L/Mf3eX/
0EzegL/XXa6b4amN8g/Ky/e/8k15qf0OpQ7tpAkizdb0xSXyTXmJhcVRmUoSfbGA5pdQs38pLzWD
LD40mRDvAZyCg8YW8i/lpWb9LmmkamBBVIDK2EL+ifIS38sPbxE2GjKfJL+DiqKTNIaPwksZ9FIr
R77pyG22VVneACvtJzfvc2Xa1gZQAVB51toBlbvquji/KJs8OiLlRRKDgPBx1OzpixLWjNErR4s9
y04qbY+M6KLv0G5PRdTAdWgVd4jDO9uMvLKPnm3yoTZGrB9IjolW0rfX6C29uDVuuJaxLfJ4r03w
vEyfRkXuHGOtu+/q6rKju4xaLww9fdRGSFnZjex8gJRjrX/OFLNas0VMqYd2LBNrX5n6DhCk3YY3
ANr8lzpiSuRGepsW1yxgKXnjqgnQAbynfV2QFbs20pkDscKG7maDAAKeW5k7RnV7qRgZTk6NpoW2
tcFQNgx3jCr4rBUy725UpVkmJlXNDFDL8P+9FNIuisOSXJnD33No3fSjrxpMw1Q1RETdDupZEcLx
aU1f4S5TM+nvOl1iQDeR6m0Jpe/TVVkG9MG1etQQsJcdMQSUBmdhQywv7ePCWtWlHLDTSigC61Lx
g5tZdaruXI55t9UYztG5FnZwxjB0/Kz5vYNP3MzOBlpXXPuqM4BkWgUq/WBCbTYIpdmhjAxOvDTr
gbVtNZUxmgcQoHtFdNS1GsffiuMtkWQrsKrwdcKdHk36Bltn4g2VpR8dI1yXyRL3HB/bOrmpoGng
wK6vHaUtMRXNNO7BiDExjO7IwAnPtDCMt3Xk4KWIM05mXjvpgknuFNb0L2oOSLehYHxdr9oljQ++
kYNsl1kPtFb3n69j/68RNLUlyuTvV6jrxa342+41fc2f/udv/6v58opKs8h/e8pffrupo6Z9yn97
efqNLnf4AYPz/s9+XcUUkDbI/nWIkoJzFdTlfy9jCrgbbHiWiUnNYBEDhfPHOmb9buoIHxzmntiD
NM1k8fnXOqaL30GWIYWzgcov/Jx/YMVTP27KcAlsQ9MdU6WUQ5JOpszHRWwesxHZTHgQSdgjirUK
QXIlrGryqOscRdctDsOyeA4SfSx9zqGy7p+lCkIWE7wVhr8K9nm35f2xNS95aHCB8EkQDoh0/qva
/TtDHWksU2JTD61SRoOAiyvOA25PpG8tXVRWqJwV5NxtuCF6rsfoC7LDaXZjM0sl9TDE+jkacHNG
/+ADavmFk2N5Pb4rHEyTR8VKj1dLZxdZCoiPTyvAJeMAee5WRRtrRH6XGenRh6S1wnRLbnyvdCsG
YXpIsWjpmj67rZHa1WWcp6PDGVgq1pUaBLb41e/10Z1HU5SXC1PlgvAS1OLOD2ZHTVYyV0yoQrmR
FhNe7I5Gs5Ig8G/WFQZIjsu1iduYjUgkefV5HKTe7xPVAVoAYCT2Tcj/2J9muN9Ojg0YRWYT33Dc
s+6Il0rHHjUf7A4drYTBRJuyehLfclD+D1RC/50Q4+XX+XfW8f8d+cQ2X+6/X4Vuwtfftk/Z80fU
1vJ3vi0xRBPD2aIfpUvYGIw++dEf0cSkvvC15sXlZ7r8w6TC36KqYlnCRrqwtUze9W8rDD8CkSeW
GBfKJRPD5z9aYt7Rpn98p3mtLWYQcOUciwASA2fMx29NCS1oQqd/pY3RgPJgiu3HHODWlcxICVpV
Ruzn5YWuQs65sXqn8d2xqZwbWFTDy1ym9MsDYcegJW2mHkApEIdPwkaaVsbOPm0KeYdgQROoDwWy
pjCaPxXmgtESpT6Eh6pWLIXJE+Fou2HqotuuFdVjrQ52v6UjPLQbA/NGdRYhlABOmaWQIBlQ2+0q
F1BrEjICvLGq7Ecnssnb7KNgqND/lBImEyMJ5On9jD1BjwaEibSTmbBq/cDQICHFgD4AW4zLTszy
NXV9tECLOG+syzmv2w3/JASMspK0V+oKYZVdCP9LM6csfYOWLLqMWCdcOcjVwvdi2TkrZ7KBhjsj
6T0rc6pQhjRmi70PKnsHgihpGC4q2mCVLuKFGBtpwqy7FKQpthAW9FVVAT2hSYS83Z11J0QPYNTQ
SjLaPwya2kqJ9xKdylpBw4jhsXWyuyRG8eoNmV7dDZQncEjpPtDjGEeaKiXrgrqeSy3NPSmJE1hZ
dm2dk6eE9VJDsEJ7YPDFuJusGG3mNIQGZBq7TsYdAaYhOijo426vz9qLodKZ2dAKQ7kaRPU0opgu
mNf2VhEjkC0HpaHMTGgDoLW2ArdKumixTSgztrh4EurnBsIToIkyIRaTlMCk3an1Mh5r0skC/VOh
RMBMOLYbsuhpuyWlkw1rTcv0c2Hjd8kIIEi9VARjD3nEme11U4CRd/UxgYKEHWWMVv+8avr/lE5u
//T0d/7U1d0H093y57+uaJALfocQwMHcUS244hbb7NcF7f0nApKn0FCzA3f8rmSiKhLyvYwRS56X
1Jccnn/VTPyQEz+WPPZs8ivYK81/sqa9x57+saTh94eSAKQcc58NCYQewsclzdTsFJx94V/CTNA9
DLM9KsvniVPMrrS1nUxQK7eYqGnVD5lXWuIU2cOD3gbWSjdmj7k30KuhDu8MVDUziiHGFenGtlCI
KFCV0B9P/3nTonZaqJOLn/bvt88t2voP1fnyx7+9Z7+DoWRzFBq7E9BTwdv0beOUv2us8ZR4qk11
zP7F7vitx6Cqv6t8qiaMStJShDT4W99eM/13GJU2pSGvLSUZ6Ur/5CWjIPxQbqJilypsMP41HKag
L40fOmZEAfZp6DyFZQGAPiyFzqS8MDF5qRJZe11pyqlwUqrNHoum6oLIQjU5ORXi8mkqyn0WStrh
mJJ74fZRoz21asshPEeZgS0OEle9r6o64vAuEZFd+FllwOlWZofxxiiWJiWHgnk4+XNlKyh+eo67
NByT/uj3WkpDwuxaDz1s4bidU5JRRGBRLHBkOk1/GDCYuIaBo+KGYUF7VfiIqj0kNK+xrfvOMWLh
LpmSyS7eWEgIHwAyNGIFOtaixQ5Ii4kt8CXjKZ3mSZzPFeatne30kIXMgEQNYGqyK4AaqP2bXQur
Wjtx1GMciKNG7jo/HEuPAzqbaNz1NkNiJI3bwgnxmFlOrW9Lq++7tT1bbcGsOK+bXdwwKmWHSUs8
hGoX4bEJevNE1YJZyOh94zVHmX00jNxEdIKOhnwA0tGBU4rZuLWbTNdWc6OWh8KsEPHY8G6LHdrJ
EblRF1aPsxllTyKmO+HadmVuA19xuhUdk+yTMw8zkd70b5XVFOrJrYzV+FUPsqBAgl9GZyW99yvL
KhlCCer4lOGoEdancQ6UahPkk//aIVhV3JQ05FsoX8xQI/hdjesMouaN0VK6Q2FRRZgTHPR0iqkm
6ib3Hb9am63ePuuxTjuIjBHrGi0J0iARab7i+cGYm65T0DBaz1aG1r2fyFRcEUsMA0Fv6G3Ra66f
W7RjKPz4XPAeOkrygMogeywt4nvYxVvGESSqSLdXkHRSWYUUHmieMFLkudMz+lKHPU6YYfJkbuid
FyW5cqEZ9azQQ4pCsVJ5s45DEkSLjTiMwn1SkgCBcIQsrlWsNDw9NVQUbVVRlNHhgaVJCGuSZxHF
RhdezrMTP8ses8A+wE/9iuGI4xnAzPbZ9Kf8vpZm16zpNuEpGkToJ+sRPP+xbObiOaP+kOs2j4or
Edmx5SqTEb12Zokkwq6DlNlZNhJPk+nj7E0gC8Al1UH2onAunNx+soCJRWm2qOjkYN0yo05GeHw9
Hl0/QR94hHuo3qWGlZ4XugRwAFBrzN06oDmO0LRLrkvEFUgEQrMgMKDzj2ZvNM9yoDhCIKT79yIO
BtOzW3NaaPklvrehreWbENAZGM2FVrdKZj1CAQARl0mQGXfhdhBR/RI5PWoCuGs94McpZbrYJ21r
MRJsaD2pZhe8kSKjIETqtbiFiYYpgnevqU6+b8w4ZqTDmGqIEuSmDRsiH0ng9BNqFUzw26Lu62uk
Ph3Fctho9sbvddqWKEzbZK0nM+bPxIkY0OVgdms9gS1St6VNIkatD+u6KvCcI/1XDqo+5G9+ELGk
KEmuvfiWjJPrKLSGN8tCFx8iSFsyq5SC9c7BgknTxlbv7US37o1u6DHRJar9uY44v64HYaWPKLiK
S7OoofzNgxq/RRA+ow0OUeeJdSoHeZjlISFNlu6coXcMXmVDYfrJLzWei8krmbqKNLJDVol5XpO4
wJBf4WPZw49N9syry8XQCnLtcVYMBnSUFNPngHH8fT2lovfmfqEWQmaPCbwC+G4FFvQ+t205wWxT
Z0QjlWelWX9qCXqYHhBlJ9UBuaq1Z9VA9mkUVm+66M4lUNS5sO4sEC/pubQ6YW2U1LffqFm5ubxr
qTGIfZVnKimnaOGSyHlWtcHON4G5CNIdgm4v1NJB21M7cb4h3xivPb+fXPE6hqxpORejTCl0HEYI
RS9tEGnStYyZ1nUAHKdFNzdOGNeNxB53Td0T19qMlnmD5dsvXPSkwUVEAhFNhtGvP+UK5fhqriuD
yVylFJk7p6l+VcZLhnQfwY1xw5YtZwVNKMcSYAuOM9hVqcT9QcvwgnN4uomZgTku/EzUelOjBucI
KIb3z704daYNObNus+qFzcDKUZ8aQcbTiqFBGgG6ZVdjoZk3BMJM3bo0WdRWbYl/e1VMdWh6jlL4
fKNlpMKxU5vYutdspWKVtHCfnmG9H8J9wPs57JFgEGmBdiyWmJNB1nkNxvvPWNY05CExx7jjgA3l
zsLcCUSlF6m9SWhkM2siQuGLOURBoa7gDQblqYfdpn4e8RxrLtLrCLtDGsr5qqz9WCwIOr3yUuS5
d3M8jQORHBDtcdw6BgokSxl8ZpYCHG+QVCzLUgbhY5yFYIbRL2lXQTtMb6OdZEBXQ/h/PiekKnsM
4lTbYWvHU5Oriprco26P5U2qKnPCWyEM6eWoOKc1ie7ytSpHA22UQZfdHOMrc17OlPZAT8jju3bK
7vAKQx2A1tzdNLi5RoRc9hidatZcNnsQqoz/Whv9QqHO45vPgH9c6fGAE4607RGLCAWWs0c+y5lW
Rb97B4UpfW5CZguwrLHJTvklTiur3IHRrq+RkZXKSSnVZcnz7fy+AvaHEHbqA8uRHqPbbniLtXl6
AAVovGQB2KXtUOnmKTAcKVZZzgGdi9bMif9zsvtabzPs+lnBfXzNpw8F9/uf/1px6+rv9LlZMi04
XnzkCxjla8UtJT/h3LbU46rGK8vh7VvBbfxOOoakTKd/xHGLLvW/C27a69bXPrkQzPrII/lHyVM/
dJ85M6JeEEiuCUiEcUfO+sdjHcEs0ZTl6jOGVl/V7sH1gnRb0aPPlbt5Gurqk+O3g7IPm8LkawT+
NaeupcnuqkoWlC+djRBOHPq8kePDdw/x8uvZ8nue3dJa/uPE+fVXo+u/BDcCC3s/kHxPmtOIrygR
eb2MoYlsRSq+znqWpXRg0CuW1lcaEL3P4LX4i6t9PHnQM7RodptS2oxQ6Sv+iHvr57HGhYfCLArU
wNNpSX0ux6S8+vk9/dVVSPzgKM/uR6TYD487DKeE/SWH7DBVdGMwre7T3Op/kUr9sTn+9V4QF5N8
bDFssZcJzPdPzhYF5imtQhepZjGGz0GckzzV7XLTCI5JqDjYkMpXcJ7TL27v40f27cKSxgNDWQ6L
C2rx+wtXldM3g46WbBoC5gPqNOxrggeBY9XV19Xmbz8vWrzfvR3fLoWegYAN6Azw5D5eas5HwgvQ
uGF3iHO3a2eAajOoDGV+Awqjfu0l/O3V/nRjBIXwrXaWlJIl4eGHc6lDcAeyTSDhyRTctXol1rbe
vE4msJqfvyDLr/3HS89tcf7mEjpffHrHUi6/yHfTIOzQFIJViMlFhYajxVG2zvVBX0OvHVxDDPnR
qf3p4ucX/dNbuXSe0A0zuDNB2DssN99f1Ndp045pFK0S1F+ceoaye1O7GDvmf+E6JheyMKZYqvhB
P0DbU3XMmOvMeljcG77EaxuV8fPPr7J0/398hkwY8Y7xHwkv7xPA756hEceTxlEfnFyMxSekUYsp
ute3UZDclLV+Rq6ll8YoHxm00Q3Ay6zuErPfo6k8mwD0rtS6OJfmfPnz3+uvnjLNFVpompAIOX54
hyjz8iLkuEXyl5HvVfwU0Hv8X71Af/GmOpo0kGhw55JX9eNnicA8s3udZ0ysH9JhQVYdlJGGog0v
7oRV9uc39VfPmsGlaUJ3ZCP5MVYEXSV6+xjXkRIHymbQ7Ue1t4+NbWCpLYJfrNF/fTFT0BnC0cAd
frw3anL6VBUXG/Qs38GQaK9ISNRNNP9SW+Por371Kv3564iACw2NZItkS9Z+uCIIxLgegERCThmq
8zi07xvVPjgFdv8EXaGYtwQJR9COxkbzZp8U+EwkO8jB5gpbNPiwgN92ymNQH0X9i0f/5/eJZCua
cSZkbUsnmO3j0zCXfZPfmeCCYJHfDgOpdzKb9j//gP/8PnEVnadgQUxD8vPD+4TfLgTZb4WrqhHm
dBxLjKVeH6f+QDcHAP4vbuqHgfOyAHI9puJ8vKwGPPiPd4VChehDsEurUtRNduh7E/mxYU71iRjm
8miWbfscE74QA/Uh9HZdSZv45TDWyd/1h+Ls53f/V89Yom6g0hKSrMTljfxuKWk7HLZZzd1njJab
3dDP3UjYMoHHv7jvX13oh+2M+BSAtqQi0G2M011BlbDmiPKrxeEH8cPXp8vm/N6zRTel//DOEJRT
FVXM0w0UAbAuShltc7gO3+pcipGoY2l+Hsa4i3atFuFt1du4hrPXJSL4xQ3/1XtFurikd8ycApXk
xydbMGifopbVEMk0PSRWxk0WWCDnCPzY/fxDZPjLP/ZhV132Az4+gty5Jv/z8WKiwY8VY1WF0j80
1S5VgSus9NqBV5cNeSC8LrKdG7xqGSqKorGw048TU8dZp039ovqqfRtlCC3sFRbLnrgXGtQz07pC
wRD9TI1f5V/qMOisc6cGdESvAqEIULByCEo3gUTlPxCz16kHWiyghsacDG0XJtaYXAGGhnvZ1ekk
PoVjxBYEX7DBVx20s59vRV0aNFkDe0gUT50MRLx+IebzsBwD2HuYv4Do0LlgtKp1ED360QQjNNSj
3GY2SjJ8l3H0EijIoLy8UQLzKAuHDANbzVogGEMLsKdxltlumxH9hHdjkjjsosKH8IzPNdvWjl1X
B77xxiOlkcxOSZ3WGtmNFvA4dP4GZkZd9kNKakFqhcuJn8QQ/DQhrcvBP6vxuAfpVYhSsHaOoqB3
Gj/EJUnQsI3TMOnpgIQZfoDd5IA0Ct0QIN5kezYYkG6PvqV90umnXpZZGl1Z73lPcAaL3otrDlBu
Fen4Bcl0na8TJ6mCrcC+YbndEiDVY2J9wcpZAn94T5hqGMnioBl85zJZIqii9zQqco6wPRKLQEqV
BjLQ3uOyJLDEfk+yivBSR57+nnBFnEb00CvIko+0iGw1JOR8ItOzpyKs7wW5zs0qDlJCs1ASzhZS
8jilz9fTr+ABh3iI/CFgGIFRXNEvA07i1qF6R8Sn77j4rhxjqHQLRX5+B8rH73B54ryCpyrJEJ9j
wmdaVryj6J13LH24EOoxANndBn4D4HqslPouIPXDJ2rinW2vFsOSlAmCAV4WkFjcW7aJ5j5euPjh
OyJfUSf7Il64+UTcj8Zm/srTH/QAuH79lbRvvWP3468M/vkrkT9+x/MTL7Cw+rOF2x90/5u981hy
XMnS9BOhDFpsCZAMlSJSRIoNLMW90IA7NPD08yFudnUQZBMT3daLMZtFbSpv5qHD1fFzfrFI+JfP
av7Pwv6TYdcPzbPcP5kR0v+lgRLSh+HZEqAwutg7in+8AnDm6sun8dlD4NlOgEqKXe9dnWr50Rtz
24nuTBObbfe+7O1GSW5TLq3klrdNad8UqLzl/hB3eXEcU1d97yhq+pNKZxu/qUYKvlAhcgz4qO26
b2M0NGlj8FyAOlCVyIhyC0gUvyKUDHbWNIByBTQd/2VRIsYQLW5GDwE5XlvwZOjaBKmeou8BEG6m
suP1BmxOAElhkPUCxS9Pb9XuEEuqRTu7LOmiQ5pe/knNpJmfVimyxZ3U2pANN2LzJTDzyG5s9H/o
rTbu/JAq6BOAkgUgGYBcsOpAzF7zjldd5e2FA7HHTysqvDvpaCyIhprRg43NV7iDcGKKIBSIBFKY
w8eeZ2YCbTyMS5D59pi48AaSdv6heZDM8olCM5X/PkdwE1xe0JcizTD9UMQ3RI0G71tGH6r5YoYp
9ORWD7NfMnc1dsEMvupoRyaQ26qGN3YHCEI4e81xivpQU6RMd3VeGN/7sM21g8T5BPSuN0o6LLaa
/opBhfTHYorVG533Bzpj6cLykE5mQ+UxdQqjTZ1KeSAfACYfU1yxdw4bGvqZ6CjiumlTQLrD6uRt
o1Xm19zr0r+RPg5x22k69FciKYFAxGhhfc08bIwgoeoCv1lIIxG0FaNBimcAMoJKYkinQmmroj1W
cWZ9iDok2vzcNjIIVrNITcApaUUvZ4ri/L7MWzl9bGkn6ZrvFig8HKG4l0LwT4BCPTRZrdb7rs8X
/aFhTN4ps6PB+mSfzdnTYHuRm92Q/pPO7mXS1YJZrB2ja9u/nDS06m9FLKxW7rS+1uDtWZgPQfUn
q+/ej32k39L6qb4PUao1sLOtEhi1RYfyLq4ss+TEwc5mT+MGXWu/xvNcGf0aBVEbXywTFVXz6OmT
msl/ssT/BSTb/2uIWY8++JVeew1S9vdJ8W/5C39warb2L8OhqsazxLYWGwnykj/tdv7IVfUlDwMQ
+4zs+Hf1T9P/ZemAJQGEgLtkVsgF/wOnRjURw0i855/fQLyiX9NuP03BKPwtsv+UHx1qUTovJ4qc
L5Nbrlu35ChBXAJus9+Y0t4rGqqRKMk5wYuv8v68lvf8UPrPDOyfWKTQOpADE1yet4qlVfDdRsyx
AkmD6E3e4eoWhiZth2b6rnO6ojkDpD4ekX0hZ3pfA1M7IlRPt3TkmDVJ+PGMl8ehm2MU70pwZsWM
LUykdEe45YdiUdARGZ4/k06PvQTbtJtnGOZGLgbchtCvRRJufsPeNTZqXssTcDUyE0lqzsalLsST
+/QrOmUEXzsk/KzAFWyBPVOfbKo9vVy5Q5XG3OUdz8G5K/4Ysf6XRanTN8PzNyUyYKFlidn2GgNr
j3PfeiEHgKYtXfy+QAxtQUxsTN3pq/s5DLMG8IOCs7NAkU4HiEmb4KrBrCeJemzva+wkd5arhBrP
3zl/00INFb6mReGvFumOb5OYv0j06x1fyxT7I9n9He66+lEUBXxm0LrG3/HgJo+jt2gk1YVi4DFF
fup7dUZjSu9aA95ngV+c4/JmRrDNuFfaqbzJTK///2i09g9GyOCs+a/PrV39Y07yl2i05b//c2zp
7r84dWz6Djp1d+DpLOk/x5ZD04KWq465l8Nq8JY/+nfTYmliOB5rkTW+nHb/PrYUeh0OLGyWEPVo
oLG0GV4B4V+dW7bGCchPsA2WpW6Bsj1dkBXyTrKK0KODDC16eotSde46lKqqu1RR+27j+XgejnYA
oDzGrGN546zezKFIRyevec6pWS3D79EIheW7LSfZ/lbsFr+xjQ232tYMzwRK5dCL0ShvUyw9HZ6a
lBkNc7jJUlHLD61j2J9kYqfHF/N94UQ+jQIxA5iXy6m/dD2W/spqVDBrPCSHSiSbdKWHYiR6n5ZM
u78e5fTs+BOFNz71KZd2hLZ82xf1E1TJREiHqCE5Tj1EHxVsF8sx5yPOEsiLp2x0Ps5HBWB16TxA
efvTOHsZj1cgZcoR9k9Xe+YBBOJ4AP601Q24FIWaG4x9ivUL0Px0VBqcLR6fIVJBZqx/UROJJpcA
CfPab7eQZJh/Vt8C4lx9u1rmatwC3NqNmKQ6fuyNFaCW2sJlr/ImbAA1OcSfrsc8XevLfFmYZ9G+
U7lWNG19pXilIUXBQ31XyVK/Q+LJQio4S9+oPBg3hnchFEeMSRAkxbheVsPTRaFWWEsSKu8FT+Ry
PogE0asmLfINl6PzVUhfwzNN9i6cQFiSp/NlYUbjKgDwgVo06W2XpPaNbaXtg1nhzTzUlfOqE+P5
K9pgGfEO46zEoGJVbgJBL9QSrDpoGAAKpDcPvFXntyIBhHd9vi6sRBtTMcem0wfRYF3Y0rCYLptO
lzuvRW9irjC78Zws9K9HuTRVL6OsTqSwcNErrSyiAGdAO8lSE0ouujJ9hxIqNz7e8o/9Zz71z8ej
20tWiosZzOUl33pxZPSzA/ZLY0jWXL2LYycCvzPJJ1gA2cNImeR77XZfXz++lyFXF0oxG21FixH0
I5ZG+5DX0lu7RmmRh2b0Pwu1QMBfjg7TbENtMYcE1ppA4u/RqW2dBn/N0fjr+qAuLQ1bo19Jg5Qq
iLvaXxT1YsCEcb0T2J68zypBxdwtjVe1Dv/MFkcgu8ump+esxhNaId1Kb5F7aAre92Nlw9qs7P/G
Mue6J/GgeL1sqtOv5iWF2vc9ZwVCNbn9iKxu3NzGRlc0G4vv4kej28EZYdDRWtf7pxZgmd1zUkAF
nMVNoYVCQbvaTjbiXDqRyNi5fClJw0RyTwdUe05SJ9KGLlt70JSphWR3VArDvwvRxJ+ojIh2I+Kl
Pcxa4MClSEslfJXFp2jv14ltSLSYYAxj1PuNzOqnLhGwff26Az6u6svdCOFqNVcwP+NosDgs4lBx
EFTHisbMEcq5HmXVJ1oWHhRO/IbAz9jPV9XpF4wVF+t5C/V4aQDbWwpdvjWjBiugQeN7Uhk7YVvH
EBX8IxruA2jcvuyQzUFgcOOXLLfH6YFlk+2S5LA4QZYvYJ2XW3qkC8XblqcKIN3sTs31/iClwO6h
r99EtjLeUQFHdiUD9GawZP1xAsTKpwGa7qFQj9nZ9R90vrY8ptfFHIkM0tHXfcGyokjXoJu5yyLP
/lC5k9wbWZMe1S5Pf7boQB+uxzs/sImn01QCPkSrcI2cmXpBQ0Fyeg6xRvU5gio/AAY8FiagfO9b
lQ5yI3U436WnEVfn9UTNtOg07lc0Qly/BuPoz0ZXbkzsxShM65JHAlZYz6sJjdiMFGybCgVEoeVY
ha9AQ9uIsuz009XDWIDq0GE0SMXN1d06TITHh1fS73QHaPUwbunCtEOEnKIa4d5S1HHyfRBh+th0
LWb1r5+850MV/AcEyLUBJGhnqH6ViTtMUdb36VBhdBUvItKdUt93rmX6KuYYG0fEpRXzMugqPyrr
ecQmiCueJNsegh6uxb0eqpHvukXzRgea2gbVPNJHuz7YSztjyTVR6edfpmCz2qnwKWVeY5iegY79
2ird2O11r0+PQ+mhcByXSvvlesTzU9db3r3cJSilYwG7/PmLZKYzoqG0mgg7obBBcBe0CcJxUKeU
ctxKOi8sVyRAIJDzLFa581cfNTPnORtsoKjT0OV7FTvLwwgZ+9WpNFwyDWgSuS2MtPUnLCekukxE
d3eKIzByyXAqylLnEcVta4c06cbRcmFzQMilbsik8cxSV9ekCQMhj2OUifJebe5iVynQ+0BBsioQ
VEaGvP80Ik4IlxOS5fD6xULEpQyLbiUX9WpjOtno4ijNhTkrrfcRek7xW+iWvK1qG90PEYfWxq64
sFZQCeLhSiwm8QyKiSw0meFA4qvRnRaGh6SHlqJ/pOKOfX1ZXtiAC9HrOcF+9kw+XZauQHjTRIYS
Mfmqv7c72d0WRmvdJRxUWJ04bbzDKmkLK3RhNik5UAfg2uadudYSqGOpz7QF2fadjcYhgDM3GJKq
ubOgRL0dF9xg6XqIGyb/Uef7vyyVki08F4zAttE50rikVpMJTr4UUrLHoxR6rq6WxoEksH8VWuRP
FOoqz8vVgH15+lmHSLeb0ebMJmPEkcyOeqUIUGeep9cuFYYDhJRewIJv8xbZoZfHCqVvrR5b9kWC
ID211y774DVaA14wzjbK22fHyhKKhJHnLGgidsRpqAwODQp9rYC2AuQSspEyf+8VyFUbS/Js9S9x
yLpZGlQE2O2ncRKYb+6gQvaytAzHGTEhiJd3xa0c8Vi5vvovhXLYZ6rBg5lrbxWqHcKyqoqCUDJq
UKKbFJqr07e4Uqeb65EufTySIraaBnZKWzsey8KNk1EXmBJCAtrXChloPMRyYzWc7StQWVwwXMZ8
PNWxVlPkYuVIvzqmiKK6D+48Uhi1G9xpxr7fRRJs4+zeFEjAXR/bha8IGnap6xGTNtbqbAYeI/S0
QXptsHqyFwjM+2p008cQDclv10Nd+IwIYzE+7h5q0muQYVlN6LBOKRKvdv/kOqWxL+HZv35VnARZ
fsSLq9rRCwlqJRM7U3bhoc2Qt82MfsEFePfXh3NpvihTMiCKCoxm9RTT2lEWlaaQUybW6PPerNHj
yzqseDGdKiC5IZwMrgBI3zger4d+hn+epJusFWsRTAH7hUzPumA0yzzNBxhIIBM9RimRSMU3O/PD
qu5+kfiBEqLJjD2I5UGeLLR3Zo2oedKTvWDIJQ6xMWQfrv+mS7PLvNJC0xYtl/VPiqF1YrbDQsqc
+LvTKcpexna/kbdcCuJYFGvpllFUXVcQbDnMSSOsCrHOWsdafEih5jaqJ+yNc2xJs9YfGFYGBSyE
3Njxy7Z5sYxgOpYqOFuB4lU5+mm8oEQH5aBZ/Q3KZltW8ZeG5YKWBORvYlO+TlK6sUFavEeQ0mmt
8D7rJ3krOGSD18+QuyiukIVxg651DJ3cqY0p4sAEclHjDxAX+9EyktdPEZ+NxxYHJhO1/nIZ8uBQ
IznGpsGJ3+aDZ+IiZMWvLVjRf4L7TkUMcDg57DJ/L+bHnXulVZYNkCVG8QZPLT0QSE9vHMnn5Ykl
DEZiwNxpeRHxNExhz7irQaOFih0mDxVuQwcY63eGMZd+Uw3v+w77WDCYrHUnvKcMfmd7QmxcP2dp
Hj9CA3hA94ASCfXh0x8xI3IJpAonhdnudW2fhaIwbtMIZ4e3UEThXo4DHq+3NcD8rWfthW3AM4Fe
IPo89KfXXXGlii21g663m6AJZig2YyMEfAx3qQW2iM3AVsALO4G7SKfeTuJFb3J1HXW6MwII5xQx
Y+DaQ2PUB5wDt3bC+aUHUtVZylquQeKwfpBoOe/l2mFa7Rj+Xe461e1Uzs4t9P54Ywmdf0FCwUZi
UxORXOV08jgrgRlafMEqw0IMhCy2WHTcY+2z1xhYGw8FYn7X9/mS+JyeXRSydJNsz+T4glx2GjLO
pDVGKNDgJ1wogYmswpPshvmn7Jw8AGSg/6RcMt6L2KhIKPTm+/Xw58sVlDl5woJIIVmyVvdigUJ8
1A/UWtS8jgLQfr/z2vlulRREpIdVQ4fX0vWI54tmichrlibbUhpdfWP8j9NE17DNwE+E16zsOlzo
+nJjJs/ve40mtcENx/pcdDpPPysscjRiK0QX6lQB0u2WSfJVzlNhBrUIzfcy62eoN24MHMLJc/TV
rw/ywpq16O/yiEaIlqrp6u1TzwLjXqfHOQzF4oMVZbCXvVCLP2FNZaQbwS4cfLDaSN8deg981vUO
MTAvNIcWEfPJbt5T+co+aSFu2r1Z54isNbH1MTMKHutjiLzsQQ/DEP+eppGfUZEDeXl96Be+PD0J
SDcu2fdSaF99+bxp61kOHPYyZrv2XfsTFW4lKFXghfkU4rPoPmkyil99lfER6K5TUgMwAAj0NK5a
4NMlcbwBvIeHg99GoTEfvV5D3/T6AC/NLe8yJEJA0nPSr16cRYngOsgHeFRNF37up9Rw9oiRhPdt
YmJ7+fpgAE6pG1D94bW7/JgXV2eLYm2ME3EFLN5W74RWdW8HPB2D3q6GT9dDLROzOolsQizUVNIa
Fu5pqDF12jm18OLCxWX6mLba9BnLlf6YlXl+w8tY/L4e78J3pIIP6oU+2dL8Xg0tN5Wk6CYg0Xbl
uIES86rGeJNGO3/n9VMGCYxu7TI0luXqlEvsQkRNCzbUm9DM2Jkjqu70OpHI1+jllsH1gV04U9Fr
YmCccqj0rOk74IztPOqUcqcViIaHVdykOwXlaTJ+t9F/t1Pdq0fJXbPxxrkUlzokIWFPLQnq6QR2
SNbmOjoEO5ylKSSNXWK+BXiKL2+ZxJ+Hyqwe3D5WNpK7C9MIboEUAI40ff51uRVvObNoFTwPWKZT
EC7qCiKTle84jb1xtFxYoYDuwBNoFJPptBinA5xxAHV6oIc7DAJnP+9m/TjZvXuDemcawClRNhQv
Lw0NnObSZlGtRRrpNJ4cnEiO6ITSaDXtW12ZseCDYvdhdpM/spSvKJZBBaf/CVoLOBdJyGko05Z6
G01hidtPkr+FroE9hWnFh+srczkDV1ucKiAELx17O1Kp1T5QCzQ3bIvTBN6F3MtQde9jJR42SnIX
P5tNgYJQlKvt1QHZxDTm7EksgkfW6PgA3jA8N1O6bsEE/lZuHJGXVgUFrOUdQ1LBrjv9dKo623WX
cB4rbfuxx3awqFBLssmndgBtX8eBXuqNS0WOthu8CROS3moNirJJbUOwuXGgjO7KBO+fJoucW3Uc
xT36St3G6C5MGScyXE9PdYi5bu1mji6GEVAaCjVC0EyNVb0PEPMIt7KIC7NGiKVuRqkY/97lh7y4
aUb4IHGLTAi62b1T4DXpLUYilZvskgRx6OsL8cKc8RFpYdIeh9u9DhaO2li2kYu6pBdbZUBbVf4q
a9OC0aHwGqb3YMavPx25sT1yXQhkVJ1Wy2Su3GIE61xSKE4wyVAQHNDpdjWdpezNEMYdXizDxk1w
6ZuSkPB2IUmnULj6prYAw1XbDFN0bdLfcoC2OS6I8FX8JBN84Otf9WI4Ut6l8E6VS18VJeM2VUSx
GOI5DcZ7tKT3kEHQCDX1rbbChauG45e3/JKb8Nxc5vfFYgFVjDRhg7dBO85Yz02W8n7GLwakeSP3
yuhNd45Mwi/Xh3cxKOAkHtUI4lMYOQ1aF96gJa5R7pqBUSXgNz4Xk/05tsv6oNoY0g5NbG7EvPA8
W+QcOTHhTNLnW59l7kwdwcDvg5eShll6eechHPplCuP0Fzyv4rtVYEpkKWp9qw9jsZG3nOfSS3MK
ZgIZNbjf9ebHDdAZjXzRjnFG7bHTywnF6jr6oYSyezODB983oWzeKKLZuPmWhXl6USxVUnYKXYEF
6L5aSZPu4axCkRKBWAvDwxDurTtV3dP1CT0f3oI4c/FR4MZbmAqnExq3BXK4Nfd50Sao7sqktN57
3ZzhzUIP5GAhnoTIT6T2u5Be/Bai4fwMIvqCNwLGRy1/fbv3TtklCT3GHel8/D2a4x6yVdVU5cHE
8/l721nRj+vjPd+fCAGykLileOuTUZyO15Z030xsA3eQUI1b/vcjQz34qMP2PlyPdOnLAg/DpILO
O/ngav56BS4STog864WI88BROGxoGlTxgFRfnmg0scIZDyNkmLIbatPaX9fjXxgpyTb31T+YzLUY
M28H3Ztzbkm0/xDGGifVM0hLm9baoyqHQ9L1cOe7FJ8OnhEMFN21s+ypSZUMvd2G60TP5W8ukCAb
FkZdFmr7ti2rY1RM8ptAsPiI5bC5sYzPNwvRKaW7JN8OvPXl3HpxGLadbWddQ3TgXum9Jmx1Z6Wl
/uotuURBFBYBI3WBq59GYY26gLcHMsRB8e7SyXzbo215e/1DXhyKqy+7HnwrBYXTIA3PeQUoGR9y
mMV7sOpo5yWq2m8BuC7sPYrbOssTdSaXwv1pHI+8ERI4DoiRalqBJ4Hae1qBDZPnjHeu2yqvTkkB
ry3CvUzQogG0Sq+bSJ8quUyRoiCymPdo2FnUvfZFNJrvr3/CS2sR/Kf6T8GSSsjp0Io0UXlvIZzt
OENzq6b4u1NMKAJ9GvJb0SDcBLPaerTqFLanE4uNrXB+SS6ZIu8V6vl4HKxnEOXqHkwIyXc4RgpC
lVQU35tu7rgogGdy9Nu+iGaExKOp3hj4pcgan3bpKCMRtJ7TSkGe26L0stPmSv3GRCT2rtTZiH4X
R/hUI3eZfQDcZW0ddhcOG570QByYYIrR67p/i9ymhMRM+UuTja/wC297d46/ag6iltcndzVGaizc
VZD/QUHCzKKbcTq5k9boiTJGSwOv6mZs1rL0O+N0nbflFOXu50YxovSWrvq0VQVf7cwl8tKtAxNH
kRhIyPLnLw6ZsI/LwjOnJFCHxgo0N2+OWtWnr7s3/onCCBkeLwF4RadRYPkM0KF1eGc1cgij5dTH
rpXj0bVKM4hLBPTsBgStBUxuf/3LrouYZ6FXl2NJCqAmhpEEKT2Z1su7oI9mZV+pqeJLu1Hf0kQt
7zJDeR+O4XiQNHsfw67d2r6rxfT8M4AeAtUBkEzevjqZ6ioBJO5g1u1GUXdnSXvaYxLYH6qk/+9M
6ctQqym1Z8OZ8BdJgs7zcOdGviDQYTFuTOnqqF0GxGmKYQOPgkU6Y3U7WSWv/sS1cVN0YEikB2Fi
goTig5UbOdwWLpGcS7mUjbWRvF5YsQ5X7XIWAsSj93e6lozJlLWFKloATiJ6044KfW5W8EaUS8Nb
qiacNzwlz5hiwiqM0Bx0Urd2cMyfFHzj8thi+oDeZNWU872YGsfeWKxnQ6ObzzagKwvWn9tytVbr
vkWhMyxN35JtdKOiDubb4G83hna2FCmfo/DNDUhms1QATj9gPJs54sgCO4PM7Hf5MLtBicSyb3Vz
HVzffRdCAQ5bpGFAA3FDruZKQHuq0dLVUCzACBNfnhkvwNYKMk/WG6M6m7BF0J4bn3IGYAgy79NR
dXkC2L/SNT9Kpqj3JyOv3qUSpQdtiukH6XO0cS9dGhtsHU5OMONI9K3ObC/F7iJL0S3QVAy93uuW
6OVT0rY6miBN5DTtRkttlQDALGBFwMtEUomSITnO6QDTzJaIJQ5MW6NW9zG2I0clnAtfV5zoA9cv
XltDl2KlNRoPg2ENG8O99H3JunkkL7gdcz1cXfE8Ut5Y91ma7lGZW/zT7Jo6tKoYpAOV+nh96ZzH
W8S6WDdLsweo32qVZhBH8Q01sGBV0ICJEDnx8xESuRZ7j32PA8H1cOdb7yTc+mUjojELUxRZfD3P
zJsMaUoEHeJ2Y5FeigJmh8c3CTdV7dWaGXqw/JWNn/mkj+FHRGfwW+l083UtK1YKhxZnI+fX0ttZ
Jy6YKOWxzf/tT5zF3zy1KgOaB2Kj8HU+lqXSSzK/IP2W+tdqPc55h766B1ffiQrAhFF7VIAkbTAg
LkZZSjOknNQr1uwaDHKGWLgKduTDIthdue0BAe+t2T/fy5zx4JaAQUPSBLZ7OhYq5OFkSDcNUDaq
dhjOQjhFbeZmxPtl47NdDIX7I9KBoCroApyGqmfGGmFUE+BIJWmagvJu9NLZjajIb6y2s6wS+VOq
8qRcqkPV7ixUtdBrkyQLZNNGv+asKz5ZViQPMrXGoHEr5S6iTLqxkS6ND9sHuuQ8E0jXlwl9kVDS
LpVm39E4wTm7/jKHmnVbuZZyS5YVboQ6Xxu0+0lEFr4D1bS17pg6o8ovOjcLxDBXR6/J/0YIf6vj
f/4RQaAA2aBdw9WCwO/peBpDy1oTninGzM70GRfrOWhFOT4MlJjeoL2avymRT9pqSV0aGvEYHl2p
Ra/hNGpoTxX0pjAJcDeebwYTtBnCF+6r1yK9RGA2wNvgXpENnEapHBW94DZOA7Wbw+5YDaLRD3OK
utSNLPS2vb1+xq6qR5xLhAMPQjoA/xwV1tNw1jglmVRIxRW3S94XWYffh4NXQGEK/V6LU8SZkiE0
bsy4DX9cD33pe7LneL/CXIcQvdrg49wIBfcGXgG2PQZ2p2cPWatu1YsuRqF0zXGIzCCM/9UA047S
WWglgaP3/cEQFXK5Utuq3p7fjLwjwJ4s0pn0jNZIlx5LVoywzDTA2cQ8opc+P5YWXlIR71XcpYbR
27hPzrc0oCXa28/larK55c9fbOlWAYOpyT4NIgqDB2SK5tsw6SiiVhBztrjkF/bbSbDVTMWtaSq9
M6SB65BitK1GX8pRKveG90h7wEzRfegdVOP21xfIhY/KgWwjQrFINQBzOx2jV6qT40UI6DRtG6H6
D7wAz0YwMdg6214TI1lSJcXGAXZprNTCqb0tdQYy5dOgVeiEMQoUSVCMaroYq4oumX1nbgat3mWj
M3p+68Y98pydBNh7fcQXZhV3YkpX3K4Lpml1f6MgNTRN1xVBSf7lU08KP9lDa9zMRtX/uh7qwr6g
e/QMoYUdp67fNaomIuB1bRHEsDf2camqQTl488ZpthFlzV9uO6dsTRQLAwD8eIBovYVVuff7+lDO
vhpzRWeRFy+NWkqzq6828m6joZhWgZUp8jGnAB6oTT0c40mzv1wPdXZc0sFeIBfYPFE24AY6XR1l
XWKikhcySJFk+xSCxgpvk3mCKR0g6ah6AXf54GLwNlCC+54OHbXw67+AtunZeDnGgEeSHC8/hXbG
6Y+gV51Bz8zkfrJwWa13Cs54ev4eZ6UmwvirMBuA7lgDzTl6TW7dpDjcYHBnZygneRP+PF6iaoX2
ccZcMP6RZOAvzNshd4XyFDulI9ov4ZSlZXrjYI2q/C6LVEH1TUnUUEG/PevLLN2rQ6SGhh9PZS/V
oO1p8abH1ktr41M/CtwufDuOh+W/Rzbc+CaduGj/1lpVDF9mfbaNt3Xh1MVvmZlt5+vdhOVfqlQJ
ouqp1qbFXSfS5E51UjulIZb201dMolua4rxe1cw5cPmGnT9pWT94O7pqLvd+PukZnoZx7j5RYNHN
ewhCjfrba6Bdfc74i0aKomhcaaWfuL0e7ZsSKFYeCC8svPtYWry3aZ+Ww0dtUmw4m3iyhmFQ0BjP
/HRqvfrzaBp1+g45PsW4yT0vpDzHWCrrm8ynzpgD+iR01G9EMsD83tPAQDCYMpoIpXpTx40yHNsi
TZmcnB/g4JtMW8rxC096BUYoIsSTIw6N6QMFR638nQt8oZJjizrNF9nwaO+DvK6E8haMbBW+bRNv
BuDcaU1Ciadv+Kk2aJKvWhep0JOBQpfzR2ELcKxeZLrTfmxU2fqdY+XpY7NI0hSBYiid98UKJ6f5
LlBJRV+UEk/ZfWyqlGLrri8xxcBKQwk97SbGkWn8YCdjm/GEieYOjaA8VRUz3eV63c1fbJR8os+J
5fZSOaBdMCB7iBZZFz8iXCqgyzgxZZbHYXAq1CHbPBqm1OfWdkjwk8keqy81fmgqFatSeO3TPCFX
PMKOsGbl0W2MKP9lcn/rkV8oihs1wTzUqY6rS69a3cfKhurwl44sWZRRjG5krPpx1DtpvEx3jZzf
1MmqboMIfemI8Gxk71MaTgU49U7Y7nycIqssv7V6gSc2MuLSGLhP884ZvnOK9bq6azs8ht7LztWp
ySqNNzXYcGMeY2E2ELVGh+OWO+vhX01d6hZLOUSncTEonTT1q2tOcwOLHU+nuvejVJHTN4EnpHY3
6MKcP5tl3UUfDfwgyk+wF7GstLxQGXzqK7OD51IblkFfJZP6pnCjEGY+Rfj5KVdAjEDn7WyC15h+
P1SYctVP5HWJfqhc5NktjJ+6JlYD2ERapNzIKaffiRKyOU3fSrNgox4KdbJdY+cgSwospEyVslbv
jVovBK6eodXmw7GMFQylfDVGaNPdzXpGD+C+U+CPej6+zt3824oVOldBGDcgf3ZaNamVeQAWVLrV
rsH+ZcLbVJ3L4RuoSvTMd/Daw/JB1yMFZCqSP0CRMal3o+yHJetRJFgYYU32YZGXa/AkGqbQS3dz
CywGdeFBWN2vIp3SGHF0PfLqzl/QFk1z52g8d9q3WaVaeX1b43gjumONqmjU+LjB5o4dCMMOrYfS
SO2iQ8Yoicv4tuW0TsFFax5sPGPxk/V1U1FE5ifd4Ar9djYKjq/PYW5NXfehzLA89zhDPGfQPtch
8pAOGTpWIOnSh1ScNzAIx/HeBSjU6HsRzeawGzxUivdNMwGSxBJoSOv3RYrU1Y1ESQQvV61oK4Q9
8dQavN9uodPrOLTpZP/dcqQ495qaNep3J9Gb6lPhoAkA0g+AEmBDOKzVb93gTN7pPdmCjzBm39+r
tnDCTxOv8+5Jbas6P+Z5ZOv3JCFgZdUxVn6i+YnWUdJN4rYO5/yIy56GmsMgIw1R1SF6Y4d6/M6D
bXDQcy97Ry9N0OcpHK+xPrmJhZIcNad6xOFOxFX8zhb9AGVYGNJUvupGM4lfjCkxvrZ2iuSqBQHJ
O/KzaDxocdZNfjsu2rZArNX8vpnK0ArsgaQdXWdPl1+NDp8kdacUhRQPipV5+Qc9S3L5oHEDh++l
mYzTA+ed+DqbVBWfotKT4S9nTnC3S9HOdx5b/LS8r+B/ZHVoKiVxglgT/XQkd8VQqx9LgKJ7qRTh
XxUkz/o9UNWkOIxRMno/WbIVay7UgLg8Ishalr+90ExtuIY132FfzX1t/JWYPbniDgl6nVXNGlHH
R+zNrfJLkadZ+rGc0Hi9i8HaYm9ljmGePYWR26rljTk0duMcVKuORu1m5LEXjv48uGn9d+9Og/pX
n5myHHZxq5kdktatYuo/9XocMSqP0b21EcSf1b7JEUquoggpccy+LPgZVbwgUevYkCMmwlMpy7+c
rlBVtI1dlOYh40d66/2QZqqKJycxi4RLqWKhI8XOtYIlZFZNhgUaReuKtuQgRa356CJ/CiEd99LF
3thCTwFwTLe4DI+c58Admu5bARYUwh1CuB1HI56Afgb6AlylViHSbI1VApRIzRLTfRojmqVP4aAU
vyNkcV1KlnmfUfMW2pOmUK/zDdYivmAyqotfiM66HwB1dWXgFWo8PmLZMd5E7K/wIYuNuPQ5feRX
3Ix7XJ2NPvvWAOT5kE9V+ttOrLa4EdVoPIphsB/hokbt87XwLXLh+sJCbOw7lMHj7iOZAn5xVmx5
xVHOyGscUcUJ272Kzd7oI+9dWzdzowImAeJbPFWaw2RNs3Jb15OqBVQsY2wuBfIHPuA7tAksmefp
IbWt8AGl0qnYIbU9/0gU7u9b0erS3Iu4GW7StG2LfS217GC7yAYfTLWMjrx8EKUQUyZUgGyhjAOB
kDjumwDFg5rGBQKdXG/fDPCXuS9D7hjfynomJZlyNIl6kKytP9UDHnJN0i9i4r0LMo2cxMMpOhmH
PkgmpRnvIgRMpl2als4Nll7tiLbM4GqBqnAN7bQllN9VaIPukNIO8W3XKlsJjFEfNYB1UfyB407/
0hhV2e/0yWs+m6kTfbaiMfw7hrT+qGGeNvJFFEU9xEkFAEd1MALcQUv3hp3nNiSrqA8J+0GEiDU/
VtVcNkfdbFJxO1bwcg6d0erj5wySuwxM6SjJYuc28CirWJp24xXmPpww5/FT/s67ZR4oh09Z1ftt
GGIBR45SOYE5k4uARZwKLpHUKXoEpDv9hzdYxT163vMYgGZOGAPq7MYR12kJoX1O0u8VU5P4yZAr
ByNpkK8qkU84ULsUJdi7AitqXlTFITUxlPapAZODR5mL7x/Om9FTnaVpeINfxaDvHDIVYBep61W+
p+XiXZbbbnxwdHRAd17T2e3BqBoVOpI3Z8hfz01FqakHzbtTFktrtn6hWnskT8WHwWkK6yPe06nm
D7aS4oI5OqL5Pxyd13bbuBaGnwhrsYDtlpTkXuO45IbLdhwWsBcQ4NPPp7k+J5NIIoG9/0qi9mjM
XRAVA+5rOhWLjGz+yD30/J7D/bg73mVf1C1AoN+YnD8kJNNltLo7ofMJv+ESLRxm817J5tS1mvJM
BFz9l9tTeCdizsx0DM1aHMpi5D/r0y2ujprpt7kiuT4oUId30U3S1JG8iBvOcEb3pFM/avfN9kN1
6vzeNgP3SV1WFY1wc5JMp2UvHD6LO3cZ0xKdpN0GgXWdmyl49QI7x9ddjvaftGpdPO9R0ZG3jtr+
xuic4VJvG0Oe3ofEO4Q9yeoZIT4JCYzk/j/a0fP+zPST31ZN38p0cfyCbr6YitesyynRS7fdlb8n
z7F/RK/okxPUvLjP5KWSlhAgbSDmeho1SJma6a2457WkGxMNPDdfmFeOeCTPO3rZV0E8uNN71U3v
BmuS9aRN0heuelUciqKM/Ut+qkCf9rXcZh7VLnnWWEzqI13g5JUXsMTlZbWJMTwp5Dkq1ViXolO+
5ADEu8jbMi17477LTZxFUDg46xMI6HxMfI3WNDdlTg29dsi6CYqivRDM08NbWftbOlBwWBHBvnJ2
wQlHlDJu2CLbywmP6yNInNccIJG0ezVGC3Hgo2Bn4f0Kzy2PqJRMfdnJeBpumFXY2hQ/S30JyMB/
x6nXYKaiUe5keXdR+Qax3v547l78pcth+0sWTPm5Faq57QIUgKgpxPC416t66XLRmIPDA/W++p0z
XzjK714mRbj8qW7d3T9FJmwYCpw8EYeAgcK/CF3jqiu/aeeXvGL43jP2/XbJSLz1nyd8dfaI62g4
lHkdchcIbq0MLS1BVnkj44phsGNB1Y0fPvqWtPh0x8CUnNDlO9NJRFNkftddEqurRSrG4UU70XFv
NPdQOledvxypeSduPRSi/KgLfO0ppj+nfalXu80H3Y65f8FR3N9FMNbYev097NPoHFMsdzqBUyQV
yT9n8sw/ZxHJv1kGbLa6zkebrc4aQM3GNAdniOqaKpVuS/lOwHqO3uWcHWncliKubcPdUpR+q9I5
2f1vXH/sQEviKkZkMf2O84ii2c4K/9rHln4BZxpXGRz3NBIDAiZ8wq2ihqwOcvQXZTm6r7rPNa8L
9ZN/wm7Y7sNd5p/JYsXT6nvrUyKSTV0MTDyINJcAJ3HUwngdq7oeqSZq5+pIw0Scp+Va2bttbIxz
auRmviLSSVUaCLt81/7Yt+TLdH54yI0XXTQODhmAm2L/nB1J0S7MUmcu6ZD1v7ZNrhE+Htt/Dhwe
+zFa4/rOqz3nH17+7V4LPfAojXP4qYumfikDgjOwMTbz9RoWjEgB9IpOLWoJfUldcWQP41a1/8zo
iK9uNrXH+Wbtr6pfSISZ+70pH+pqlHCnre5+3GaeSMO3iVJHK2QDUmCa9Ua0ZphYEOz4rwhl/sf6
Q/G0coU/hk25fJRLEFNJwbf2HY3LdGPa0WXW7/jNU7Q+xs0aJZgDm6Y8W3XlDIhIqnRjYFHL9f+C
E4JPjVrYqmx5XhPioHp0vdZ0p8GpAvB5l3ijk56tXtOa/uXoAs2H+0EDbkAOdjULQgUCXncPq2UE
UMUOfzBY2adURiZiK4V4j+GfhE2Om2+wbShj+usd4leeNo/F/uiNC4KRRS7LRVTzXZN/2S5h1q/e
SpPHHPGQUbwrH/IxLl/BQZuXzVvBgVj81jn1h2R00pwQhjBtw9g8q6YIfjTN4nfbXM3FNXuHL49J
zBBzmgzFz9S9nukcJ3eLK3eMmuVkTJK8cKf31UEHVXdTh45erqa+Cf/02hd3phZ7cHLjsnwrGFjX
66iYkucyyamN4evFV0BjYpBnthzHY+yaSF2OruzqjPYG+TcefYMMp8ubG7lP+6vcVmqmp2AOuyz3
rNhSyy9DCUvibCety/0dWtWaW06LoD0lnvKOFO8uWzaiMGCcHQqWu5wPz7djE/sO7Oe/BMovfqkJ
c29aLaBLlAIxAxw8ZZ1/TVW3N1j8zkc46FV4mnQ1RBnOmeUxWqwmxxeFGF/AvoUZobvOAwlsvoFw
2sMupX08HI8FY3uQiUY6V4He+JgJxgdSKNstormYT/sNp5n/dgY5v0kk9H/gKOxN0aw10sCySd5i
aoz/ggQ2j9M6tNQ+7f5Vz8ecMsg31l8DZ0RMBjp/VGhbkl/53dzE/L2r5YmiE3w75o6vvdSV+cg3
y5kBDuIF83NDkgjLvoc0gtMzGh81W+qWkulbu6h0RPBH2zm4i8J6+mwqJd/8SNAFPMtm+VJzFSm6
bsA/M4poQmLhAipl02md48+82BiS6TQpbvdgNFNq+RLvaLSmBNopzHpLpChDiuOu7sHmUdNj5RpF
mFr2jg8RlNVHXIU0cuTegA0E9UZ/IYc6V6nVk2EFwkrK8r9X/XiRt2K7y2N3p/wbcnZJx9KLimwu
+3g9MjXZLqPGsn5Hmp8/emu46ZQSiWbPEF0ytcG49jRCklKY6iGM+qzwMenT4mGnTyLY5Eu4J5Kz
W+w0fnZL/BYUvmuvEnVu0Vvq/ntBVn2HM6K3pyqsEtqQSL54Z2dvl9TjBsbwX43uc6M7roD83PfB
ERtGT6ZzorfVH1jlUA7L11Jrro6ttzh9wkmZ5npxav+mIYuVK6zz+5WKdFe8V3FPZBw7Q85CGkty
pGamltt275Y5HWQz6pRXPPwSYmuKI13mzaVfsxFnTaHUQ+ezT4ADwaJfNGNe30474QgXVEu7lO+q
6KdoZXeNZp4pptGMGO4SmxeQ5Wg8ID3Ot8zEIi4PcUAaPv8KyREl8crfVZBP31uzJOFpWXrvFISa
ib5b6r3KvGmaP5xxSx5D5HWo3jtiSFJFi+l0jrvvbyA2+yCFPK1+keKzDNmwdF5zqmbN7EU7w+in
i1+0v9ZERFvWboO/Z4t0za2MCwqc436pnuPajlFKDX0Vnfx4dU/8xsPO5Ia9ufVm8YGECos7Rndv
PgRNMN82OOI2Kg+T+SUS21ReEwHP5VgyVtOrQgnTZVI6Rl84xRBFhymIcaYHBYeMBCy7zt1mf5iX
ZkyOuynVje3sRGXLFFg/TYSdH6ot5FbrogJSs1mn7rKKIIqOuwpKSh+H/XNMjDMe+A3V7WoWzz0k
28zD3ai8fVuEGr6StpFFRk19/w3JYO/qaFvKAztzd78YK5pHh/iFpXhOBkDgg+n9ZaIaaa2mD9e3
LWNHtcr1XuZeQUd8F4/2S+3CmdNOLbwFIl74FRxGdTbD2Vf+ha6SCFtzNSXfYVBN3XGc5n372PLV
/RVDJF5a7ZS8OLte3/t2S77btW/KU+x23Ss56vJt7UU9ZZsv2g+n4tZNHTbu37uoE4rzwqQ/uVPI
U5qE69Ycxbwm8dGs+VBdTmDdc+p1FCDdFk3CzELx0/ArlDPwoms80gB8AOzmUA2UIaVk3vbmGMd1
r4A5/PaXMoQlkKS+dyI1U2k+FlkzhnqR20XHtuEfc+j1yF9t4jGaDw6tZXcMzyO7rG3smNGOs1RH
HPktchw4oU9hdRgX381+hhSsM45PcS3i+OjFyF2ybRvtlu1UWYJMReviZMLSPs2lMkxD1sNw//Ns
5BA6zO9QeZdBsg1/xnw9F35H6+hnYMysNZa6G5AeEfbD9Sw90RAU6pOwjwmA42iahpIGqX0PHqkT
V7faERu+jWVjFSr2MGS/MhOZ8uW0DNvJ85gxkN8UdJi1QzsBjGPoe66n1XP4v+v+3vVr5jZb7057
2kF9ZRZ2VfjUNmgIUmPpEj6Uqo3uScTzo3QZwvUvmiKzpoAhznBAztoNh3YS9MdNlMY/aksYTgpQ
opwLjW52OwSGrNUsaKlK49HxqBjN8/mZlteW3d72nXs+vpvPysiVYxp+nj9eMU2ntGjoF2+XycPQ
msVQXjbWj3NXuN6BUh/9tCSkORK7vRAA34WbB13lliuTgDN7rjitCZDRa1vWxX7Y60K7Wd/TMnSn
pGJVC7gG2zTGPGSOwy4I1RTNvjU31RS7l9MwLDod0HC80FXHP8tQi0UbH87sc7l7xQtV4ZcoUtPP
ikU0DIqLtfDj/UCK8ACVmddLkcZkg+dZuObmU9Kt4lyUbKlXYKr+Qx9t4b/ST+TKuVUsNpt5gCIK
QJrdOam9UDuFjZ5+2QLRitR1adsiD0M2ESRMFbXZ0A7Ivu1YGxMjwfB3hLUPSGHV/UasWpBBBm8j
0/4W30ESTb9zxMUOAgCgkLSatnNLu7tABFTbuKOdy2fklm7F3dS4svkSZbUDSspEveSoEoZjG4nE
ZoL94DExNZMT9YlTmTrOvIMz20Zd5b6HVGIx0DIpdTBYRSMm1ylb4fhafsm9ZwEwMpiyoB7kr2Ry
2atdnI/PUD4uEMborgxC66rSRcVwUjZahse1YuQ90GGhrlpVMmPoQujxoLdSf3m5dRrmvW24rVXb
uFfekouXaZf+E7JfGq2CJU/OlaPdNB1b2L67vQ8AwMoiWH7/TzKkiU6GH2+dzIPo8uVV5P3YHJNp
rH8CX3GdDtrsX5sV04Nvu/Jn7IntYDnw84fBdiFHUN57r7qRpOtq0KfLyOu973zlyOOj8ozBi+4r
lXPd9CeipU3QuqNJ2VrjssGGTHwLaWp1cOSekw8waPMzq+o+ZH4R2HckC+JPBzPBRZaUZqYoxxX1
HfGl8EnFMupfg41LexH5Oy0IgxdNP5NDTgvTevgjyJB0MpbR+N7zthqkdzLzb2FaJutyWZ27pj6f
NKYs86eO63PJtsXVN5AjOG5R+0YUEFWzG96ZYJch1EzbPBnXMu/yV3YPnhEhaYea+y6ONIfVhDHx
eYy7eryZ88gzEEytDg5F1ABTkncde5cr9XvTbUCqSnBY3M7+4xs6H1aMmiobgFNf3a0ELFUr21Ya
UGf6VmyhDS65BKmWbls61oDy2v5JndMFTknn2VuOPb9j/WC8T8NY9P9y0dJr1JlyZBXWfv9cm2Te
Mvjyaj4lsiPoxTOV+zQxgjhZiFLrcWb8p3qHHwXyCfPGihveOCTP0+UanKq8pSBRcdZhSdJVROsn
3ryfmB5lmbbuSu06D4l912stXgq3niqo4Gn67FQOWquJ8FfpavTwGJKM+j1x8zyANLuPBAf33uOI
MiU/90QqmjjODLGpO3d6y0H+nIvat+tj67hze5OHy76nI69XeMIWCP9Xi3N8tYEjP7bzzCzvx1VS
oe6hTCFDzVt+dQpsFqvmxEIrJqWgiQZVPno4YNfjtOjpWOQzFL+R9KkSEusxVEyNEz4p+FPS/veC
WaH3vP7LURDTx27mKM5sbXhi496J/i2+Y5+lXfV8M8QhV47F8eJmkQ7MJzh4JLMZJfJFSA5ueVVJ
NOTna84MUE29z/jXF+B2RM94eQasu7/XRrsfVlGgl2pPCdp0Zf8TRhvAM5HdZL3WUMBvaxPpCCFB
C4cfFNF41VLcyfA+6ZGRVkZNkI0qDv7BewSwHagIzmRxi8+qkzNrFgnvzjfYCbB4x6GmMwV96N3a
qXV+N0JC/ItiD6psq2D5wZFzyPioBP89kB/XP6vNt18GIfIHH4jCFpaNpjtGtk7CTI56ppiLEP5r
AB9nS3seoV9MSx1SMj8XTtbHu/Cpfl/8DyfoqlcksuWfFWz2g4RPt7yAp25fx7oKfqa9L03K0OOA
+cPNfQ39KO9MEo/bdAx04n6jHh/21MtrjP/n0nR15ahme+v2Ygpo6uzOHaWoQXiQSW7+x/toRtDD
EZ640o1lxEN5Mx5DJcrhOE+VvJlJmIBuMp38yf0WJMDt4/xQTlu4naJqR1tYrYEj2Bh6MRd3RVC3
fGaYAZEZnld76tfVb7KW3+66c3sHLhkT5o8atuVp6HaGWpHPeZBZ4Gr/GHTUR2eD0/jOzZ439HES
RhR8CM/ACFEs7C2nmgX2OaLNc8iSQAh7VU2l90IpDGkA1M0zG0Q9uS394oLOFOc5IC3yfHhoOn9o
ONy37peYoMe4pWtSiXd3iJ6cOdTFaRNL+ycamI6yqgOsThtRBNxnXjO8LKMJ/qKeB5/p1NpH6bTg
hpHvkvRC98631ttpeZWVoDY1B23SRRA9IOimUTLmHt4P5RKPHEoiWLHVaRIhTgVdLs1F3oxRfeNx
fIA8l+PiHmUyVS+1KixwT7CJ6tijS8K+VXrAysMS7plnqT5OXUU3ou+wOaQtGRYFf3zaD2Hn7UvK
FQnHsXLT/Mzk98oDjI97HW5trvC+JeF1qGJhAPQ386vkq3wd9h1js6mTqs+E4uzLdOmVpB13/Tic
gISKx7k8Z3I0W+i+Cqdc33C18Pp1a44AxbYDpaeljGeZFWJAiiHz2Luaa96/T3QCHJAy6iC6PJ/D
VjFm8XJ23jSkbgXEQKAJ9nayEmeW2CocF2qCWte/aBbym7gNovxI0TCyIKlscqJOWNS358LRMI2N
Y6hm1qQRZRSqxsNlbMPgZwjG8o1+yZ6q7ypar3qXkegQo4GSz7tq1lsrnb66ZToLb7fBibqLQHe6
ygJKYe2RyQG0xnW1Ox2oi6Hpj85THp4yCPoPbVc+yOhXxVPL0vVm2AnwwYieUIM9HvLfKi4Gi4ty
j5ABcXXUR6je6WYYGFNOLZi6yprBTiuWWX+6d9et/xaNCKobgx37Esf1+h1qTF2OV67jPdA9nNeC
GdJyKI3hv0S31V8Lt/rTgL6+yiFEOpEPpPhkviqY3paR0fxQ6UE+LMg9UIjBwZKdpK2BctBS4Yog
k5ygzW36jOqeQ3AtQcu5SZZoympVUZpbbxGP/hIPnUy7cpavCdKjz7JxzaszRvGatl5nPjvyqd1D
XWrxxDyxvy71yD8+itvfUq7TqzK9k6Sc1W6NUQjdCcoxOTG02GKo8JOH3c7uts9LWhH6AtRAnDww
1xBNcequRn4G7iJ/Y0Van6RgQU3nWM/fnlN0zCMsQXS2QmtetXxARrp89W8qRlJqSAlf7dGsEJlN
wKdPCq4eEFnw6rfDBXdh+RXJLVhItra7T7bTWIUHiRKmOuR8gW6GJjjiXc15DrLK8ytEzOSEwZ8P
CLbS85mMP4YfWKYTDVO3XQzcCSOnhlfibZq/yuipx3ewNw9dw+R5tLoYoLWgd9tDUmtpTqaG1h5N
2I6ZjZTkk1FRXR/3nAsGbjw2fwblqE8WArzbVSv2F8+1zprGYtxeZGHrZ89qGkI8d4OF4/roqS41
Hsx0Ey/9g17y8b6Vnv976tj0n4CdfJmNKK/+WHSuH0Vv219zqBix0YPXaMKq3H8tA9vjureVfy+g
ucvLvivGz1L3ZwUiO4hKN6LblovV6ZRI9ZpwXwi71tBJkIkvYYiopS7R/Kbb2C0/GrfHn5AVtGDe
8Hk/fYaEAgTS3W1axkaivUrUGmZeOQdPVbQH7E8tKdTpunruk/E389TSTTYAV8r6ExUdi4dd9F9D
DU2blvP5yZ1nWfWX+6C69x4SmIc4aUyVCcAAJ4UvKBMas4HeyPNU5V2JpSDKJulN3L0bf+g0lnIt
qY0oAcQbR9jmUrY5YqG5MMtTMefIKuqz1D6VcqNZtvNW8c4+3jz4AfA233YtHoZpKR4x7hCSm7ud
vPLcBdyXqnQSv/k+AoIgVb/Ghwgg7RUgcfhwCoI5jpHTgMXqqXLv0Ul2YYa7BLCKHS2Eia7diAbi
cUGwwbjVPdmV/paDGH1+5HKBPj7w2ONlKVDpvYvSH8zBL61zuQkod87twnzGQ5C/BEwufE+hWL9c
WqTdlKTOig4YN7As52IrX928CvJrole3h24kGebE489hhhyP+7EPEHLDuuqxYFr3JzCmdgi5Hmw/
3QrJeZJGS7Gow9LIcU9FaPMHulP1s/bi5UvLRU6XLukcdABDvzOt9TlUpAw+we42jrxoKi57Hyc9
+GvVXzjbiJrHSDHc8FFn5AyRV9IZjnD3pwo3JC0iN2Q2OW34b5BlQ//qpLvP85HAZgbPQfEB08NV
lJuW+EI40o8x3lwcD6VfdNxKIgaSAZe4bybsBUhiwvx+jxoK/XbAN/QH5U5RepL3xcAYJKvrPehA
rYf/a4MDg+LjNAqr7lXSc2G2Y7t5PD6Tf60CeCaybZyeRu0lVM/OYurvrd+jPyUacESYpe+8zfvI
IhQ0pOtIU6KwKTx6lrNidXJG8VD7bzyF9S1y/G+Tz82Y+d3AhBdVzOTRHnskP3aNc1l7Axoms0Ns
ckjXY3msY8b0VAu2z7SGokNglGzeFUKcMj6SaIftO+yE/9khgOOE8rl66047l+U88koA9iePszf4
jwOoc3fIN3/7GCmYRfDjye3L6+gCShE+hTd6Ru+VdklfvW4WigwcagvucD5vPOEIKqmIRsw3kQE1
SDb4SMFchJPrXPPDTegzlBEvKjEF4rWz6LAPqKq60KOuOGTz7mPCHvu++XN/3zmV8S/rZnBOnTCL
vOBAHVUWLT218CglgAEpBQJDaPS16uA83TN7iI4uTnHg+/rSJEELx9BW4ZxNwgPgpaEFswOR+VDa
2le8T/wI+YR2aQlCyA4d36mtchpwUyDxO1xsIAadUWFEM9CEJhcoAoSCu6JcjnqIGv9EAw0wdr36
03tfe9sP9qsyJHkLlvlQL3b8hY9WNLeIe6ubmtOizaLtvEnBK/OPQCJTFWnEvPVO3qi4weMNdR3t
W/0pS7n9wOvxt05qVskBrKqJHybZAgJTcLizA5BzC9PaxcH0hvFuCG7KoK9+IzRYFoYsPazIZCqB
TsRgQVLZNKC6uiyA0eZbjMLznUZcvmYxENd+SUHiUJUP8KvGe0FVsX8xbGk08CaS+fy6FAo7yHEi
aiu6EtD3n6R5b++m8M16AQ8f9we6ZiN0FasgBZKdGkC7iHbxkRB9RjxXHCb35aqSEgVYGTNQ9/2v
GeoeMZVTOV8CSQRlvJUK8iOCECqBNetoe5AzuiDY7fMLIFdLKKHXxXrM4knMIVN1hLoMdi95Wfox
ftpXf3MgKHc+Jt7r8QJ17Xa363kHcts5GQ6QIetzgVB6hRNy1QiOGavXisrcc4cutezg0MZhsFSt
BR+eA46cyVUs+jFiEBeZ2LIsaFFEqaAVBI8NnC1xjWrYo/xyBE+uiD9iqM16x4MmhHbrwhN5X0Nx
rIlMi0+g9Yq7yfeg4yTScVKaJtopsm7SHkSVL4pfDIybPpbYQq8JjXFBVZxOCBbimcd3Mw5ZBmPd
2jxVluMd7hCQ54r0bxZoRCYReq69dj8D5SmMwx1xmaSqamUOra/l33LvOANFRR1NKvwWXDap0f2m
K4f189SMzW/EiP5wZJM3r7oo2/JKMGzDZ1SD/xQVHklaxh14IpewW1yYQte92xhoPsdax7+IBU4Q
HFGTlB+bZMdDuvvecj/Flfen7L0oONS1ca72oOiHhynpp6fNdoGDXiNGtd6fx/k299WUSWdFCcYU
LrBcd+H81pUNuy3V8lReNAg38wNouHziOIA3wmWGDNfvGiEQvIn1kWNq15lfK3SNQy2W0zb+fw/I
JdFp7/TLHUcj3DDaofwd90VzaWVgzQGRA5Qg0p7xw+KQmw8jIrfxmpoW519huti/cAS4XgY04HKV
OGFtDxwuIj66m8/KScD48rctvHljiFbFK1m6+smWk+aGGcLisxyr/Z+bw5ac1JSor4RLejqGvFiw
D2Mdj0TN1BFaUMuYmfHEQ3DLUvDe4Fxg2GPdVt/g8t1nP0TVlrpEwL/C3ILLbPNi7/p+Sz7xXqHg
gSUORpD/vUam7Iv4b1O3+1fFPsWncht0bGsbaZnVVR0sZwov0JlTRc2figxXKoLcnSABCToH01md
fRyzThCIdv3eIjhxHH78Aqruet6st6RO5KGtJxJLlCiL6mI6xkOC1Jq7hU6luJB7kUHCjvf0nTn2
EDmhcxsUHaUClbs1/QUzo3obe05lhjjkRqs3cPQjcmy/kZjWj7h3F7SFldeKIyrw/HHhfCozRnvq
zpEfrr889OG/B/ial4Ayyk/J7Xjb9o3/XDe+7J7GeluJ1EkqbS+9WJtfcznPxJ3uk0/cz9As+YXt
/fp5HfwZtGmzGFWss4MwMrsQjrp7sYqPbEYiPFayZ0U08xhOB2/hrTkWS2U4H5Nt6q46abwV0/Em
4wQ8NeB8CPyF/7nEwvM9VPsgMlLNerIaatfWX3GPWOICk5rO7zR7DSKuKNfPBq3cj2Qd4Kd2nY0i
pwJ8PZclEjKL6gVJw+I0X9tk8pec6f4v4U9naNWaTXIQMAMesd/4H3hAUHe0WII+xspwkU+Lm1yM
zaZgVnEFtZcGTecz+8lAr3HtzUjmAwxBm7uPbjY3WB9T5XlNg6oEYOSQ51hjmCOj6BE8mmkzwAlw
U09I7g4VhZYxhMHK9YSgxn/17Fh9mRg1b9Y0EVMuLsdpzEYnzh+7WqIt6jfFkAvVWqpT77fhL9F6
iHdWbHuPs3CXPRvjfMVyGYcomIbI6V+8Kpr+IDXbxclEdroosQbvh7gY82seKdkc1dQymTbC757c
eImfaVbsP2J/DMRJIyT4Wd3KfOkSugmQpZb38y7U82w3vqeN5+FzgFw37JvbeDVhutJHl5z3JePf
5bzIPRkujahzBDGAp39nVZ073Iv6T7tY/3fL0vt3HU1bQcfyzKWe3wqbFuiyAZMCkjrSGR38W9PA
zriqzcFwW71DyEfxcIHWfvQydqSi5zaEh2NkRpyfrj4pacdiWqL7pQ6E4QBv3AAUsK7fp0FVL0mu
kkcIRLCXLc93cYa6TJ/GocDkYirJEmA57z4ZJVhAPPSWKRWu/I5YrPKvsAS0OM3JWMuDRRWRoPha
7LXcw5boC+d879TO2FRHqUsA2gZth3902zh6OG+gAUfNul/N/VxMWb5SqnMgwcm7nfUufxeKsy0l
SLOinohl5RRPA0MO0c3Tv41UmNtqbBfvoCcH5ryK8RekRBgZnQXLWDSp3q14J6uOX95YAtHjandf
fBOR1zKiwPT4/Rjc0k31HhYc1SVPi8r3IGVtLxklctflNXE88Xur/P13XunVRRp+RpzpRlg/ZT37
Y7ZvIDLZTv9Efs4xtFBvoEePLb+qQEjLgp1aP3LvMI5N93FSID2O3JZ5v5DEbh9gjDbD+Q9R780W
0nc3astPSEZlcdm4c/IkupKUiySBu7/x9QavATE+H/LF2hmzBRPAlVfLRKTzQsHy0k2CDXWBgD+y
wnY1hsS675886yIQQD02Y6fJeZygSfR6HE1ph8PkGFdm8Y41OjPOun5qfxPbcVsntz4lZaJ408ok
ZP5CirojpCuK+uACDlZ/TQFEc1x34eqs7fHhM65ZhfgiGb3qmvSxpL3bdBU/BpVqxoOv9wbDVo/a
7gHzD/T2imOBL2P027+u6tz5ZMs9NwdrAK9ORcm4fHD5FqfDztHOxFHDV/HFNoNwwYe8/LkaIyaM
keILgeRTM5pYXuGfpjO0rFc4QJ77xZJoM1ICcEcdwvKOelZCR/ZzeDcGMNCZv9sBkXE81OQjytxF
g8t5xsru1c+LW4cMzWCqaPI2BNqHBifR3z4f7O++cesHiT7dOUsHQZHBZSPW0374F+ealRCEF9QQ
HJE5rA6gbpaocf4wB25LxuLSMZjqKX5wh/84O9PluLEkS79KWf5HNfalravNBkCsZDC4SaL4ByYp
Kez7jqefD8yaaRHkBEaZMkuRisVxN7/3uh8/Rymlnaea07Mv9OIJ+pBOvKKsTPmz1yRlDtMkADXh
7vAPhIiDiUypmJ0pM1Ak0PxKG5BwR97AAQ7EijKGSLwLkDyInVwVGbBOFLXHtq5IMJetTqI3Fmvr
MAp+0+96xvthYl8f9ioxjkNUBWTClY5oElxj7TXQCPbOHBzKDWcGNpFErPPOnmpCGzszLCvgF1aQ
+49pa5F2AmAvg5zKYvNOT3NgsWxC/rlMwBTbHb38Bax6d56vf4ByxITKMEHI61sqJr0fcUEs2emU
gXuHOpgJgBEEVb5aAQxrtl8EowFSKyGIkUbw3G5mesEfCWE3eGHlIngM1KzhPixa5Vfqx/WEcFuW
/PClsgIP4cUElyyLgDzo9Kx4lHKwAHhakBiqBuOxHdYolbus4vHZGvWp43SvgArpCdpq4HE4TIKY
VpN7NaSqwSEfpX/XzMq4Y2eqlW3u+WS8mbrVRmz8ioN/VSiFM3vncStHhHw20dAQ0NbMCYhkYKbn
GY06usFQDifOM1mt731y2+MmgKGghOKtFE51x166j/NcOZhESqBihV6ei30+FNK5pizwz8oTp7Me
mklj90As2r2aT2Z4ZRZhJhGe9xvjemr0pPjMDUH4LFiERUkCFSLofD3ivNv0hfQ1ySYiahLn+uiH
5UedYHMRA6HoSZRM7YoSzPgXA+FSi4SLlWk4BoUgGShbnxA88J9w/AS2tENhw6JwaasUVPLYeTui
GXu52nlJsEQxN2SfUDdQjSWrcPG9LXVOpFGzSmA/pINV+RmhWM9u47LdGXE/3ApCMksYeD7D1bRu
ErfS7rL5Zbn3bB7ZVorxTahj9aViCxWsVQNoJbUpvOJilABkbvciGEGF2s7iTIbCsidN9a+qIQEU
fNm4tKzzfrUuiyI5RyrNdXFR561KBacr0sd2nHQRpLwNuY+WTHNFrdcmaXoNjjBz3GUZd2259wFe
j1zuQWtYtp+r+EYSjG4MssQhgmquPN2HD4eSoAyFgAQr9IITohzwhK3KhTRLfYKdVKv5QCkSYoFx
neu5u9IXMgP9C0sxclWcEJFBZmFA/KpK8+u/8F1kInFOkpiZHXscOTaV5OFIUjQTNzF3rRCAF7FF
nxp1kAQh90yqZTdxBu6Gsx2h/1Jvni4/0ZKc4q8HspgWsJrK8lKIpejVrCfPneGHNfO7GhoKEDlK
pgw7HLThu8cRY4Uc4qPJaJAU0DW4YWfmj0UXgHnK45pcPCWB8q0O1IRjrwQetxGHAwg6a1dk1G/n
ir4i+/DesKqDNtbneUhu21r0/agLFIsUBcWAmdjP5KbjaSSHdgVGQgG/XTZuaZblvaUl/vZyJ7+f
ZG8tL5ps5tQ/gr4h2QgDHwVfBKLD4lOqVnJ3ICZFYv2yvSVdBQtd16Cj0URYuCGsnZ/nl1lWj1ou
hSruBmUk8eiDb2XLLfIVzp33UwcrKAQybajK4Ke3VjAdKlbJXFZ6qTlqM/zNTKUjifn+wQBzvTJv
PupEGLdnSjCSgtA/vTWHoKpnpQIztWrYxxpCxQ4RyC8U2Ej73+8+3LUqomMK5e/SXfbIJKikNgmd
QwTRO1E/NqZTGHWXrcyLj3rQRIFdpPidqoQlARR1Y1U1hGxFXimXBw5JFH5Rqxw6oEkpga6II69w
nq1ZXPAkSVzty7TF3RWB0P/wRiJsVhPNIcwqiG9hhVzjgfrQoAoMhBbOXNCLna83QNHGAU1syN8D
YA/q6Qi5RUupf6/dgLRoV8gEP5r7aB3BpyVBHgrx7NtpErZ6z+EFg1NplACsGwug01D+jZGzYNZF
CALkEt7krRU9rzR/NLGieD5xvM4KDn0G04Iz+L4hbNqEM83Kop63ybdbB/hqGUcNtdu87Oae/mVR
w3jiR9k8Kz05lgaA03Ed7YCgW+WWChfoAyg4pKwmkNrI2lxeEB+aVgwWg06HqtrCdG61Cadvqp8J
/UjP8zW0IbruRLx7b9bZrMgsNN3n3zYKGRVTh2mjQQu5mKoegPWhQbqKiH8nPlEmFJOFiL3wzByS
vnPeAaTZU4Loraz+uTGLfoYElnw3Cgq4tiUlVSeHeWCW+Jnaa82vMqXfEecVqdsjkdZufSq0V3r3
gxk7HwoRhFEkNsR33rq3GlB+CZk1AKquBsHmthWU3xRJ5+ShshNgCIV5pAmXM3byzEnRwP3a0ERQ
pCsZ3q4eCacrabQtE88kyKSoO1UBw7oycT9w3AYtm83jvCmSfjtxK2rfDUpNaV9cDMeyaQ0H5J4G
LF9tV3iaPpioSAIqyIlAZgqX6WKLLxNRnnotZc5QBOgKFRizQauowA3JKt0V4JWfYslak574oIHW
TAyPeJCGhvNSJIHKaeiQO7o2ZAW6YgUuiRoXb+eLlCtcXhQfzBVr5qFFYgPNGwSs3vZlRPU54SQa
6MEM5FoNgKa+1NZo4N5bgbYLuiRIqCz2waWumtiZSHiUqLIIMAmc4z4G2BdE3cp57AMrM2Uef3Ch
EFEt7gUthStppllsswZg0ULKNGA7we8SH5sIgnBegBmbDQGdhXnwfnGbgxh0AzcN1CpBj6TnCpad
3M0roQlW/MYHzcHfSVDZi7hIFKveGiLNpPqZhoDE1MOPGqZy5YBcXGHqfe+cZj5K2D0hEjFMVVs4
RZmKjX7IiHHKohYf8WHhuAlrQCHFQPn/hlLrYvz6u1MOal6IlFGJoOCMtr1tF+nt1jAIgJDBF2rS
Z6huAgVMJk/Y/g1DSEICime4mHtvDSFSj9ZIwilZUQquRoFZbItxGNzLVj7oQRRcOHGJbGXoXS6a
0+bUseZRyV7WGbVDfQ5UQ8ZQg7GMyduA/X+6bO+DaYE9fRaWZDNB5+Btq3Jd9rp4luMRgKDZYDik
bY333fy2FSh5iIZpCn5INBfnEULusdAUHA7Ispl3kFDAE0FxwO6ylflZ326NrB/8ODsjlNucfN62
xdMD2KZmLk0FNTuA2pCyUDTTP3BwLa8pOO0ctQrnepqo81e0RN57duQhOJDPGRZ2sKUaelxTyCEO
VMS0fd3t40ibg1tgpp4TgXzhtSBzfb/lyFAkK/Plg/Ez4aWGVhd/K2tLbmx0J6NAhmDQ7oJGuIk0
NbXrouhXTq3z3F72LGpJZFRZZ/AeL/bIvBioqzcBZFmJme2oMfQakumtLm5UEEHdykr7aBwh/iMe
N/eotIxCtAqSVGBGuR+aQ7gjnkeVZBjro+MbsnzL7VG40zW93Cocch8vT6GPunM+v6L2YSJPpSyW
gxESPfZ1DSQ+IKNbCf6lTQ6/4cpd8YNFzn7MIZnjucb/F1sL/EuFAlk6KGE9NuwaIMGzMsAqCha2
JI2l1/vLrfpo+OYrLRS0eEpzyXs/QW2SU65HqU0aaOAUVZ9coU7aFAwWrFUrh4APW8eVez4EzKfy
xcUbqihwmlAmQKniAepHnpe8RZ1bQ7KPU02s7ydKcazfNzqrlWBu7tF3HPGTDG64mCh8GZFNI1VE
TdWI08whmkEqfGXRfdCfnN/QoWO/4VS8vBinfUzZKzw31Cg1VPs44TSUyRPFWEY5ULI99vLa7eqd
mAcTBQkRXZ6PxhLn8MUKHFIr8HUyBLbF2ks3YdeIp36A0ssKm2zvmWRwpLCsSbuSkgY6S5bI9keD
vFwKad3K/P1glVgwkZiQJ9MFxjLWEfTAJpFoygG+VP4GNVvwdb68dvH4uM2/mJmH4ZezUaQ3SSd6
yNB40zTodtXObFfoNaqakypWc2Y2CwexJ81lJvDXFglkQNCYm8jjROKKg/9gUtPk+YIwc76L6uLo
nsPu5hkqTfYBc7OPWPVLDfzo3JJ73Xc1N97LS/ajLiYezYbCYGtEuN+2XdUntBXgSbQNTSkhQqOk
xxjTfqVVH01kAzVvrgWgqeCnfWsF2K6aDC3ndU504UsW6MFGA2dD6WU/rlApf9SBBigxosqkZd/d
fbpQDMsSFS8711X/iRpZ7WlqLbXeJjm8VrYeg7/d/o0+5Lo1U6SLZDUWYwZjMkABiVNHhXi461Ug
BEnXBCsN+3CkKCzB11ExwWH0bR9S2+QVMnKpyAP7obmFqkhtXS5ZVEFfbs5Hg8VuyJZOKmDePN4a
qjj7mhS2YkhoxK0AOt018s64K6gafvg7ppBr4H7FrrEMgqf1UDeWwLwohqY4m14TkB4xgfWCLuqj
T3/DGDqiXIBEYkjGYhJCaRNAT80JviP1sG3bBsFLEONu1yTp35gRnAvpO3jY575824VgmlS9Tgme
KIqW3kFnYd7oZmeuuMf5WxanpZko2ZgDNGxK5sJKlnT6GE7Mu6wGR2m3YEcP+OP+c0BIY1u0VPz8
fg8S7AOyiLYkB9/FeUIhvOanOgk0OLUyJ5ookasiBMLQfwpWBut92wjxqUwK9lqCGMu29Ry8kxqM
9VxRDcjHK+9yszrCSqfvxSrsVhr2gTVzVo1SmO8yF9dFw/pWEVAZJ7Gu9YJ+9FNLeIwsqjKIIk63
0PR5K+fc92sZFmsJiSCOLhyml5oboagD4BdyCtvJrn8t5rKIVJH7+8vD9aEV1A1ZxkQxsPR2FgpC
pw8TDE0g3GBhVTu/ugHSucZy/kHfzccvEi1cSuZg8FsrRNGpkDLB2Wfd2N1KkjeDJaj8Pappr3+R
Sy/5+dvNYgrKZK4IZHB3XTRL0ZMq9AOuIrCMcUlI5T/DzPhNbWrihNxDEHHCoc850eW+KAsQTmRT
xx0vV2DSreGPIbqrZg4gDIrURMZsZTW/H605pqwZhDXgE3znC8uuoAqns8D3JWV7bUyRdxLbHuan
y7333rtTYsFhGeFUvDuBkrfDZaYgfYB+xLBjNPkmjdOXaQaZVXq0poL1rkGIlHANN8geSTIaeIvL
OGy/ldCKFCNK5Rh+TXOh2MRNsBYf/8jKvGh1lW1JQRPibXsS7jdzyS2ooSoBoxJWSnCthlq6svu+
uyvSGJL2KGBxRiJlvTAD/hSQuYGZiorf0o4zE9adfuxj5dS1BSjBqLZA6VGSj4+BVLP8/XQc28ms
JsbGzM6sLrcvEYr4Vp0jeJSGma6l9C8ZoOOVG9wHvamSZRDJzxMXAoj6tjcj4vqDHmBEbnvviooY
UDOC762Ies6HyjcbFw59linhfMaZCSrqt1aqMKurptafW6qRi/mWHe5T0djmkmwTUeQYRXkZahgr
M/9d7GS2SokTcWMVaqKl3wCrCC/woD8P7dEKzOu028i55yR65E7T0+VFtvSJBKdFWYcRnpsL17d3
qqVQxIx6OQHrYmZ+gVfFc9o+7a4EmN03vuoFm8v2lot6aW9xiq/yHPUwbUYFBl5vw3xk3rO9sH8N
jbeyED40hRQQ8ihkoTmNvh07Ut0+xMMjvJUUV2HLEuZYL3xNDhXsa0CR5XR8bdcvxubXf7mZ+aNk
mNDjUY6KkNd1kFFAO3VKstJ7H1iZY+LU2M1xvXciPZruecZU0nsUQPZUTaTeDgaX3z0T0hauIxrS
GCoYfH2Z32pbKQDqDwUkGBRt15N3J582GdvLM+F9W4gXUHZBJoYwGseZtz1GicMUaTrVkF5YFNzM
62AD5vF3XftrVOIXK4tx4cYD8cDQwYQAiNmGnOurGEtfL7fk/UQjxAL/qwl3DEtIX5zJhkRoZH+C
ry2vO/1PaYA0IqEKeCavMNbEoKR5L/rVI3GCwRhhDzIx6HDIi12xh4hBHTsyZOlkjkfLFymGZ6+u
r+F4T2+RWw0cjnPFFQyzsjOEkXyAijf5TefLnZUdGRVCkWikKC9vyWnZZnUaGE9WSMlBCZejM+hE
4y9367sJMhtRudy9njzfdWsKtwxcxf7XeCxTa6OUinbMMnW0dpfNvAZPf+lRMDf8R19yitfJdi7z
QOKkyZURCchfyr3kgvuTruFca2+01td2AVdLaqIGjRJGKp/6GMkRyopb/2D5UGOJ6H+vrIvXK9f/
PA+5Xl3m1EPj6V7wOsvAlip2HdFC6c59ch+3O3vjbPbuSpPnSfL/NEFuZXHg8aSmjKC2vju5z48H
DDgPlw28xvsuGVjM0rqsC8plpbutvd0+He7vtwfbuXYw5OyvTu6V46zkkS93Gi1aHLWbukrkZjbo
3j19P/v22d58vXFEe6XnXjWQLzVs4bXSqKpVAEx3p+35+bB93G4Zn2/O/ug8rFj6K7F1ydS8Pn7Z
UjhfSYJEk64O5+1572LK3l6dtlvX3Z4cfj+5/N91HXvPT+7pij4+8J7TiV+Prstre/fIa5sjP/Lu
7eFwdve8euLDB97qOAe+jSnGV/L181u2OZ8/PG7PhwPfZvN19mZ+eXvYOs+8hUewnflf+JlfNrbt
7J09dnkv33i7O/P1V67LVz3zL4eNvdnwjU/uyT4cHm3mGp/ZbOYp5zjz2zZ8nu+bv8y55ocTLeGJ
7mfzu71z/Lw5zm/dHA909I3j8jOt3u9yGu/wdNvNnnm1PZwYiNdn2/HJe+cb37rnrcebh/3+Ye4m
Omr+tHs6pfZs9sHhny/PeuCnK+tq3il+GTLA4ZREQdJ0urvaXs2dtT29/uHv8/OWfj/TD6fn0/b5
dC5tBuX0/Mwksq93PPThfnfY7Xab3e7avuHpj87Vnq76en392tRr27nZM9EYVbrcde6uHJux3xzv
nKsrWnbcrzj5v3AQl2bg3NxfmhN3htHlTPYrBorBOp/nfj7Yrz7J3pb2mWH7Po8wDTnNr/DG0/Z+
ez+PBXOL8eGnez5wsG+YBlt+mv3Z4bC74e/9A210j87d63Q+01PzQmKgbpzt9vA6SfbH45FhdK/o
QZbbeTs3NLD39CR9QD9uXXrqiu+iV55OzG93f3b5zOWRXR3YxRaP8E0uGPQEJmkjT2fvTi4zja6w
acJfc8tZmU/a24PFYifAqZlv+x8+JKpOZw+wfT77GxYEC40xeJ1W9/yHfTptXk++zfgff+4hXLV/
uvv9/mdv3z2sOFnukSvze3F6nyBFHPvZyz4xvKeHvTMPCj+4Z9e5OhxYvPtnJjhrFweA09htNiWr
bbvdM8Qndz87Bfdpu9tun93D+cz0oDHne9+2v9C0LaPKvNkcWThPLOKj/erJD7vD+XD/cvDtl/v5
S78/np9D+3Gyv/v2AVfP9nK+59eXF7oI97R3bh7wx/x9t3/YPOx/MtFwAvYjTmWwbd/esbq+XN/c
fLk57jefDsf9nw93zmbn3OEdnM3mwbW/Xc8zinn/wKqyN8fjNf79uGf4XZwb64/VcNj+5G98LRZx
NfsTbvp05ew3N8zM1zd+fuCf53X84F7dPT257oPz5+V5qc3bzYUV+npa/HWF5gJUJTgcfPrJfqJ3
urlLv+62rLp5+W0YER72al5Bd/henv7yE0ivodRLj7DY6tPGVKJ0nhPnA+vT+bk/hDYjPK9EXMKZ
VrPw+ZX1zP9sdiRWN6+et4/u4+H+5D7lPPLOfrr6Pi9wpvd5Z+8eb7v54fEj98wi52GDG9gU9ubm
W2QfmXhscLLt3uFCny370+ZmdjyuvXc3tNI+zu5qxQWob3qamBAQF25D89HMNNFkX0z9KjOzviiG
3p6oEbuuhhiqylppVtJPH1oh0Ap0R8bGErujeEYYZ8RXwTJCOqDrne62iSCt3Iw/skI8jfg4QSKV
u+Rbv5KmbQfWJIAAK4PCkJrY8Sodq+L+8tR4673+6jFuQzD4cIAnULg4koVmJsOcDEMYVaqQvSCP
cKOXce+G0BushGnmB/6fOfiXKQDtGiUz5DHEJRKJElZoUEx0iESpspSXFJL9+JjVIMhu+xK5zG0c
Tql8D/Fu+GMKkfxYQWkvS2ZeZwegV2JREjrbHN3f9qiqorhkjIxbEFWPLfXlMLYqu8mL9yhl7LW8
em7D/rmVUG1UvYdMa58G8I4jgcayiQ/IIa2lxj4YYmpjCHzIczae2pW3D1RKoxyMUI1Aw6MLh5hR
uiYs2T5cHuI1K4tmp13bgyOFq6DMG8NWpFzZxCgQrdyIPrZizTlmglRc0t62pYLUxMsSpms7+cFW
tgZhW8iwi/6NtsxZUW7W6vuSLwtdrQSyXYYwj6JnOHHqG6ET9JVF8cFMJaBCsP4VLWGYix4DWesX
XQqnThxKoMFTrklU/ko+sTa/uRYLeLzktiiOShd1ny438CPTpjwrHnPZhVZxMSUg1smkPmWwFFKx
p0HS+m8oYQkHiH602xQeYchydf2WerC1SpD3A0iBJNF1yOIIakIQ9XYAhR4AkVBFMLaZanmK4izf
B1a9hul53z4TnBkoJdB0NHDp1QKx7HSxSEcbUoZ7btbfOtV89Cb92MHZB0t/szfUauVItIjUsu5n
NBZcUSTV50z+4lxInXlPkiUb4R2BqurJKpCC2ReSEuoOogJF4Epm2EIX13uG8HJ5ON/eNWafZ0rg
LoAwg+9R9GWUHZR0YFkxpk2dwjNl8KJNXgTlBnVLilqbai3P9FFTVWaNJBFyJyW4uAwgZiOHrQUD
ojeXr0rwHX9JfN/bUvsXQW1hFPssN8P95Ua+30Nm0BnVd2BMuCEvYyEB0tbQ4sCoDYWl4MRiLriI
6jRbf+rbFS/zkSkd0PEcLAbWtywigpp3Qq8bWkG4onsZ3y3G4sazwizdStEk6Sste7cmqK2hOJA0
kGKSdlrC+4UB5hxTo9JWG2BuEyoYTYsYqdzf7L+5UhITM+CD2bmEnysJrAsmglIOrBuFK6nxS2RI
jZuWSbdi6V17XmsyNcwgw4d7m1//5SQaTGMgwkgZOv5Ytgdo41KHguzMvdyed5MeK4rO7CM4Rm3E
MtRqeVyaJlhUoXpOzXrDZSTK3EQPtD/hNDBh8y0idWVevG8YWSyInxgidlN+fNsweOS7yCjhqLHi
WtuUQQeHh6dPu8sNW64ujg2sKtCaKhkt1thidVGBL6HyCVC79TzxHlIzCMk4QaByjL+2LOVekI2V
U+A7k6Tb570O5XJQXMqyzCNB4nlQauq5w7qS3AHFGs2x8ka4leDSPFtmMzMUj83mckPlRQCb1Ux8
k/PGX4sazMnb/hz0OoAUAe1PeQfS00bwbCPdwIvnIhLnaBuwSfZVZR/RGLLHL5dtL/Fz72wvjqSc
3lq9nG0X7vPnzEWCzf7zePttxcr8Lb+eRpctXGx3SlhJajRbOZWb77Hz+KLtvn1+WBPkfnsX19+1
ZbHgkqFvOzHGSrMN7dbpN/lOOcnuWsJuced/b2f2m78sbK53hRVE2OlcTrWMV7j5Mtk/Pt0E9m3t
fuNUZgd2tOJNXgG/l/pwsR7SOqsNiMZru9zAtemQJXJQJHRMV3e/7b7W7idYCVd8izSPyyWb84L5
paWUeyWjFL7apCrIgTPK/gwp+nlyjE/wrB9WpsmauYVjUeABk5PZ3Oh8n7biDqHNTb0NbsKDZye7
duV4u0wcvZsviwtsrELOAG/BPI6Bk/JHtSESJ0RerPTjB37l1wVuLc6ZphHVZjZPf1N7ar19iDBC
gcS5lsVwkK0hy9amp7VwJ5EpyBpMo381KzkjyuQaWwRfnU+hG7qEwUYcimj/XO3P5Va0WOVLzFLv
pwgHlRhWHuRj/Tm/KY/Kd++WtF812sW38TE7hmflVntcmTZr3bvwLn4zhHo+jyME3i7kSsyabs+G
6Hi24RSbbOO7pmM6+orffnfFXbZ34W9GOYuTep6uII224V5yH1OHoJtnF3RvvpXtNc+zPJAtDS4c
jyqglBkAqrOlDOWZzqNAN6/aYxcbq2O54rGXZ1trCDL2X0z1zndmkv0js48/nYfPl4duXtAX/Muy
fg6+uSgRZivTFsFLBzZ8J3PWVt+akYVXGZIM7sYMI+qdtyuhwPtMse/RW5sNK7v48mBOIj1Rq7kt
wl51eocyePuHcTKOa5e6D9c38C+qQ2ZuBF1eOOU6NtNMnGdBuUFdE9eluBYbnupYV6mDaPNdfYuG
ya7aqdfWmof+aFr8anvRl7AJjonWY7tx+43+OdkG2347uvG2Psj7NaTCR+sacIfC7RUkDnict7tP
hDRJRBCutiv0fkQJlhHISdXxpc0qN5ruLk/F5dqacwuUZcngLanmpDzkrTG9CWUvSNTJEZRG2cKO
iY6GVIWo6o7TynYw+4VfZz2mqB8C1sklxzS4P741lZiyPsgdWqkebERXuZVlANyVZGV7W/bebIWg
jcoFBG4UQANvrajSiNRTDdllAyvMGZpx41h1CVrzo5yeoyJNP1E6Lt3+di8CzlZBaBF4AKu4aFoO
IVZVF6hzIzFebGDix02pTXqHQFGyNheX2w0N5A4ngdV6vSEsA3roL1aTZQijY2RdZjlwnNWfoP6F
QbPSciV+TKSugeI/NVAqIIhcCzbM2OltEo3eZ63JmtyuoPfsDmWqy3dgh0tUJauwMO1CRCnzcr+8
O2eDfRO520qEmsBdMX0Wo4FsWtYYBlreshFrhStXgRU51SzO7g617lGKo2vdEG3RtO++VfDS/vBr
yzddCZTWtI0KRV9jNVr6xfmReBKNu/2M116CmgQoOkNRKgYHUa0YaQlFtpEfS7/WSggBVV905nEs
ZE5EYTesOMv3i01h0ChGsOb1BmzrbW/A3S/0I2XATtWYzyVQ3U8N1JNn+NbXypA+sCSDDdOJYxBV
4Ob/1pJfzyLHljxBpjxzyQUUtbv5GMEVD2jo5fIgv1/XkPLI1uyTgXii6rewZYhDmkNk6hhQHm6a
avgTp+Wv3FHfz3owrMQvSFUQQNTExbIep67385KJbSKcoW/83BMe1Fik+MJqoBs8oBUBW95vN2zm
CaHEnXg+CLXFQTmHYRDoj9dCuIjSQynU4T6smtG9bOXdeZwJCTsHAC5zHiu2mUX/AWtSoqntHE8I
PHvoTARFUl+xE39Mj2E75Rsj8ZKNLEbqCbxo8qKlo7TyEB+MoUX13BzzIiBMZGXxDH0nZ8EYddD5
oeAO4yW6Evkorlh5PytVUTFAK86FyBSaLAYxHpXYaIABO2FfZKdErSW3Q6P3kLbDGnjqfYNm2Cyl
M3NVGgC5xY4tj2KdTHKDGNAU+scoF6aDhwCfc3ns3vsSE3g1VaokVyjsX2ZdoVehxHg0a8cQwswV
RSgOExgc9ySmhI2Zaj2SAEPdHTyh/jf2/j9+DP/pv+S3f22c9X//F7//yOHznOsDFr/+9yn8UeV1
/rP5r/lj//dtbz/03+fiJXtoqpeX5vStWL7zzQf5/n/bd7813978ssmasBnv2pdqvH+p26R5NcKT
zu/8/33xHy+v3/I4Fi//+uNH3mbN/G1+mGd//Pulw5//+oNZ8R+/fvu/X7r5lvKp//XTD75lYd18
W37m5Vvd/OsPQ/3na50PLBhzfJpg8R//6F/mV3Txn0w8GAqJSs7RXZnBzPKqCbBo/pMAOrgKwLQz
rPKPf9R5O78gW/9UiC6S56U0+K+X/s+TvRmh/xmxf2RtepuHSNL+6w+oaBZujHAyYXpqtwmpEbeU
lqUMbeGLNTpQ3kbK+uhaUMyXkRI1ZDt7KgACxGC0Hp6VKDh6eecfhS74GsPEuzU7zRHlUd5wsshP
uT6kCYlhXdsKGfF3u/Xb2HByT4T4ozUr67bVWs/f1K8U933j98ktdfd1R9BS1UqRbynZjisblW/U
/jROLtWfmlYNV9PQ1sKXwkLY7AvSq+lTB2X9qVGN70YrtXdJloqwNqIVMhPMpz2i9tA6+q1uHUrd
cjnyUL8lCr55F6ijoEt2PohZcepzH+1Cu88ry04as2+uLTM0pz3y0U6bU/evmEV7LEyts0HvSUfq
9RGgKNknGyG8NaYBfXav7pDURCdGoOmIbVwFXvs8VvD8tUjHULAxhNUR6bHrGlGyxJ58yXATiLhd
dJv0Hdo9MeTs2SZAswmBTSSCY7GstyinUltuiQiYOoKVSemm87T8cw2/cTbKbl1LuSP5kY+AjDpy
vZ2U9FrSw8ahRGnYVKnl1rD+6mewD6YtptLPVkDMNq37B79Mbyr4DfybIu1HqrREo/pcwVyqqU10
qvnK1taReZEOnhljdxQD1C9jOQxsNQnSF1iTqOUtyxgF1EoOLFjsgyaQ3VSHE9gJau2zUFU4nt5H
rgQJ2X5yBsph4I/tzW3eQoH/eYST/aG1lOaqCvrPJT43tnXU/rZSIUbbVlSLK41uuxWj4tCWE5IN
xW0OY+FmlErZTTjMu36lb6Wu/gbFagRvdi3utFmNWiYCDolEW+2gWG8iCLSh6sLtnzOjbTUIEfNe
twumTHfsGy249U0/EG0B1cP+UATJ+IkDuqS7Y1jc1Jqx95romPv9BLmR7yMnmk9J4W3QB0uoWkG/
ClUs9B+jyEQO20sOVROjdxuoeV/cJWkwBcciQPjTZXftq62W9AZcTJFiQsoviDYszlyBo0SDAmtC
VlSujXCH3t6hRaXt2eJC4oRB3Tld1YKxmJBSZVlHDoI/08OQaGllC0MvAr5oHyVvMs5R2/kxgHg5
/3Mo9HBbUzYH1j9Tzwr6va2HHrVU6Ff95LduU5jIgahDaaOW/Rx26c9MCXcIhh/9ormepshNY+s7
R9BhGxdGY3uVdW1IofcZ+R6kN9uo2JIKQB1Fg22+Zh2FBUqpeu41u7wbhPRFZjFtmdPjcGzjiDPt
NB9pqY3eBnGWPajTRFmKgaTCaRoKhA4CXE98RDB4uIWwDyklAREEqM8RV5kgLs6hUvZV0YWDvz7C
xJ3eZ5VhPPideK3LhQx3USGMx7ZCZtPvo6scOfbSzhExoty/1VG+RBNGU7Z9rhrOCFN1sp1gV4Cy
F6y0ExpikOyGaKq+iaWAQgrZt5rIUY3K+0aFs/LYym18J7ZJ7aOUVBUnP89D2a7FMbuV27KdqXIg
v9s1VCx873zJj7dG1Q9wYRi5oTk68q6qr5pbZEv8n1M06vi5kRRXivDw1Mf6nTD6gcI5Lvlp9Wr0
lFht6yENHaArHrRSBuciJT12QFHgBjrVal+VerYRuCKdvTgebpiy1nUM/OBoCF29Q6FX2aWhz6Vc
MnvByaHijjeonFWHKcktcR9XJspFnf+JtDGC5Ubsw5+qDkm0axDoGWy1KpV+i9wAysIlx2ZbTimM
9ooKfcK+/9YkBdTq0BFv6UomVpigrdchOD8NOWU5RdVWqHOgUG33+kz/qyXSdMxbI72JDLV4gq+4
l2ZdJ1hCgsqFm7Da67n5qJh1G7iD9ijongnHce2njoXYzSdflc9JoUXwBJh7PUIK1Q4Gc2dYyhMe
tTrWodFdW1rvgEuP670/FicjJTuNiheARQ0lNBF+Bzgefc8krxg1MHPq8PHWmoz2htZeB5NRXaFU
c9asoIRjPUrSGoVeOQwRXORQui/CEOlOIQX0UIfZ1y6Ogk9TC8OLXcryV8p47pDEQd8g4GabVsUn
5rVpd5R5U3UJ66uk3kFyN0LqF5Qnz9JeojH+UzZ6DRkeAZL3KPDEmySCnsG2/GzANaQ5UrUyvFya
05dKtgeVcM+mZB7DLEEX3VeHUykW6WOGflxlq2a6UQSxvC4kKiyciYuIPSGEQdKjlSdUDyrqslM3
r6XW1QrUqJoqY5MN0/rYE+2w5bAcN2TiuKjH6GsUVQWXuwD11FywNulu4k3qJoW40vbq/jqXlZM4
FPdeI03IgdSwveqsL8/7UmZoI7hhhEqlnenW1hOyXTJpllPKAgTuYRjD9RRK7fMkddljE5rCIWzk
7IyYUy44kaC0KM1WYUWomDT+5OhV9gjcLGIggwk/aWUQ6N4JEoo/kYh6uuP5ZR0dAzaub2NDBMVJ
GyUgzhYa44MchdTRAgRAPFWW2x+dwVLdqqWlwW6ul+LnqTXDI6oy2WbUIs4WnaSUx6YJbxDBZCtB
PJYwRZ04c6Hu9RD60Ubpg+sBHk3L1qChx+9raJ/DFt58jZH5IyRG+Mfc1paX3upjq6gbD6mcUxOn
enOF1OyAEsJQXEMG3301/jd7560luRJs13+hj7eggXShSle1Vg5W9/QMREJr4Ou5i+9xkTRo0Kdz
rbk9PVVAZsSJE2cT56+fl16/ap2Ekwu4Ix8ZP+RF9afKVbiDrGb5cSpBNelVO7yA9IH7ZWviTLwt
e0LsyxkyNJaVgPEyT3Yyd/Kj3hvixRiXBdQYy+Xch0UV5VyOVTMt2blNjacs1sEO8pjgw0j6Ujyk
hPonoHgpUEmAm4ufRBvIfmEym+seiI1u8DOzjxsfKGNaB5ko+XdI3exkgP/fgAS42KgEA/6awdfU
tEpekmF1yJyfHuNcJYVcN4Y72pfJ9xjwDWIo2Na1qd/Mhl1qP1/6uosEDIRv1u3VSzMuLMWblKHx
NaUt7fzMzskQASwiID0RY5h6sy5iew8PmDx3dcyUOVo6uwdTZCrzP4hvlcSuoLyBQ3SDlUdpr/Sq
HtmUJIunDNUE+cyq7dsEwM5zDUnweJ6c17p2j33eMKysp/cuTbuo0ZBgVs5RwoMJxYwDvBYQT3nS
Ask6kVfkDVBLdoBGvqq6eSf8Pk781QYhEGAWeeg1cKu1Tn5AbcWnuNSnSIldJYU1NcplR/ijogag
gcAiLSVggzTOIBBMi0XGe9tt28F26+wIFEhXfDdu98Ooz5FF7C+5McXfIjNtYGKGfs3UzrnE6zSD
YFgTAmeUqtGvKpfnD9y5LjS2or+oZcvMxe6D3Gnyx3QprZ4XYU2OpmGeLKnpO75lynSjNC+rYaU7
MSrP3aJmSTA5WX/MlHoJ87x71RPAddSt6Z8tXfeqLGkwl75/Az3AduGUu8bPCLRlP7q19o8vttkn
RW7vxKw80mQsjGcrwLBU3fH70DjEVCuG+GrJUJsiWNzZMYGsPr9ycrvjcUhj/Yh/h9lxObuvKTcz
LAu1AVoF23X+AQGbvRoMXr7mbZ58DAnDLgb7CbO2MZSDQMb9Tg0WvwZ17VJP77Xmz1ZXYBqw0v6z
DOqW8L5fL5XRhOyRoDfutsVai/NosDbu5W0CEUXMefGxLVP5WxjOtB6nLTeLXYUfRxxcpcEeECta
GzTQDQZvq0f5otkEuMJZL/lzrl4CMYd61ZMeUCx2cnFxiFiX1DJH0DKyyox9lydVOAljmf21Iibx
anZJixK4clx5qc0ScTy7/RDw5ybj2c4bDg3QGdXfioNRo9iGKKSzIau3QKPEoK87XBWNP5St8CuF
6xnE25wHurvYP/lUTg8FIAEzAoHDXxkmvGLYtBKZdduzmHqr+eqAKhae2XYHDoKZVBHRNuP3BqlK
249ZsspzD54Z8lGuwEJXBs/pLNk+FtDmfqWTIp8WraDuXGPTehnAClBJjg64+6YtuHfXZb2UrWn2
L1wjJfnxatLFoVIXz3ytTg2JDnRCuMCMWTpvXLN1CWPWnH/bVBVjNM/NTczNzjHS8lXt1v4DkwDA
QKVP3XdLnzjYc2BCoKPUvrs1Ti1PMXTGnxKMp+NNYjA/2U+shjCdIQxHsgSaFBFpIv2y6x66GnLV
CjDkOyvoh+CVOo9kP2geldswhH3CiRJMo5UI0Dxy6T2geTqFplAmK8RlK1N0qiZTIpW7i0VYla9+
pwKxQkczic2BIZFDa9xiA2gnRAInauccwA2Rn9DzlFma0UCbyHL11LdmCCoEUIPaDOYbBHYbJ2ux
9jJk2omREKHVegSywdUGDzsbz1l6x4xOQ2J7aZfdX1SwDv+6GAZEVItce6WA6Tqsf9O9Skrkvpqm
6gr2qv5ZVgdHN+gD9d1W5nuwPthdcVZJUHqAdmMVuyyPK4o4o44qTTWmKM6tOr9YtGbikA+5xr3f
N7b6IUSR4pfRGuUCmM/eT/UUXztVyYD0gZh6rZiAZNGaDNNjwabfT0dild9sRvyvh5AYSW21PUek
asXTslDHFl1j3ApSo5po0do64b9OQ/5QmuRXdTHa+cmaoZgkmgWItoE/MwWAYAc3HLDl5pc7YrWl
JHWoIVuAp4tHDC/tkDFpqxmmLklcoRUPZhyN7Tq+L03TPYktHm2oOXO2N0iX2z5qEavxsaKVI9hR
cYs6SPUewHNu6ReHqKcnU07HIlHlTmsoajy7XfQHiDZTwjuwjqR8WRQFAOwLuVwqESewjY1BDbS+
yt7zbVjKI+Q/RR56jFjUvCljLllsSXImWIyuZ+4Wo8woqTUXhlaXpc9usYIvXVrdpsUzs7X2WmDA
80GZVGfZI5U0wyXd6MoegFeLPFDYt+2OI+3Vn6Tq5jqSqRpHlLncZP3cDJ/CjCHSDqNin5bc1cOc
p5VKvcgVyGsFOW2Lq9hchOuT3dFNja4K6tck/gL2rXnVnRzBdC77hw7UFYxdQsAKxa4+HGNMzlQg
7kEopB51mpF+FcliUjPcefQGXTlXqRHn90BEAKmeWw9ApF1o5YHUS/08NZpKlVPWIbi6/qiKdbtl
Jt8DlMDrgME1EOBLIaIb9A9VvKZXEhbNYa+znbg+4ykx/6VQc42TbLFm7gUIKPCNrZOiTJF2TZNV
iS6o7MSuHlxEewFamqX1IQFRs1TiRzHmUpWcq638muayOXct793NaRSr3M+ZIkCmqBW8kdgNVWOO
A2Sr57ypn1WXr1ZYvwSgqO9z4fBOau3LUjcoNkr3UFn8KLV4nImeKF2Nf3icr7eRcu+5odL2FMe6
xE25t1yAxRS7b4Pk2qusYzuVP9Ss30rePoq+eep07S/oIXzZquPLvAzrfvnWUwUwpzMcknh7Enkh
vKEvvtuyWgMC+YBh8DZOVv0Ac/KRyJlP7LrPmarc5sK0znUSp2hoBsVMWt/Kpb8h1ZxY4GZIp23f
pD5/1mmhBq6TWVHZMBNeFnAqaWn9YdFB/y20gqZgEKQNdMn3osuwruRZEQ2ajEA4KZi8McLIvEH0
QFxU/f7ADKsn6aE9rWfJvjTyfdlkL2oJ5qzeKDp52v/ObPJ42qQ/4fd663oaIqvfvNVuSCtU4xwA
i+y7g9LQ5uzVXK2tjKepmK1XUTVbG1YNZknIoHZnJq9yI6WNYJUz9/M1XslTFcY6eGJbblYr9ulm
P6HiXGqtIojdDt0coaOwOLc0Wgogz0G8yX3Tqj14WFCSsZ5HTJxOSl9dDUr4GMwrvORJ8eRmQ35O
z7OtlBeQ4yqFQX1Tp4KyxB4+i8W4QwyzMZJtJgBYLfwmS3Oj3upxxbIgYVVzWI6uHarD8CpW56HT
RH1rjORc00ipnE/e4oilfW0H659e2MaZg809zhNdLipNe1Jgz101e7lSaule7ZCxDs7Ks4Z74nr8
F9ab5WXx9s1KwKcG4jmcC3moMyU793XyMC31bl706zSs5pNR2DPdx9oxlh3FkeDgBmKZUu3NirsJ
tJwaOKNreLQ9zUnv2+xg5uuHSNmIaPgFuf3BStlHVj+Ih9iUmYBmZ7cUxbXTrOVgp/lTbfVOQA8Z
8/C12blWrN4Ijft3HtOibuX0w8DE9HSTPnDN+DTrYmuCMi9iTy+W4eCY1Y3smOetJKaOgLL1JgCP
//Sme7CT+G00ti8wh8cSx/rOkOsNMaG9RxM9aRTv6tZk+3XKs10Jct5oNGufMz0+p5qJDa60DF/t
t5HnbNpu1qI3+9lpdtmd0so1xOPE6e0Xetk/89c0obvxetz76b3Tad9tQfHLVI/ViqaBxqqU6t7u
tQ5xWb9U+jzeXCQ0b2zkS2eXT1Yef45u2gSCG5xqA11Ajf8WqDBSwMUCzxrEWTbwuWZcQ6N47N2u
Otagn6hGirQTBX10H84OrJs+NayPZFWXCAHkNqTulxG3p1qzvmpnmkOHbYx7XTT6hWC/xK2Mz14p
Oz/Jtqvr9DywWn9ObDl8iXSSoWlmh7Ywj+rQuqB15CBuZeLMtJE52cQhOd+psu8BVFp7hH2U0cqy
k+qPUelt8dsJbd5tqRTnjOCnZ2JOCe9oUv2ReGbjxd7y7TxVie53jfou6LLC1CogeDIpC5JVAVY8
Axjcz0XRvy8W3z6qmBM6WedEoz6sT32cbkejiUteT9ZwiAK1vKlW4x8iE5Hx+5xCsur9NIfi601L
+5zHWhl15pL4bpmenHmWh6Rqtci5M2WHJnuK8+xYy/rFLbdHwzFeEsp84kZa5zR15brP13FfUJCy
xrajmrtUxtL5Kq9VkGbZ5FkQtCI7ZzeI3uFFk0PrIzORM5fp2qmlSNm7ZQPEPD3x4tqeFLyzxta+
d3A1DrLPyn05JBudSw4gr3HKUMu2vVEOFwdntF/K7Dbm6uvakuVGiDAponZ8kmnT/lU2qoBkJC9+
oHcK3M48kxVEYG26HCoxHmZnOfZlGT8nzbieodhpHcBl45DYNJCgY/uPxqrUfbvlV91w9nlayotR
zOQx6pM8E2Zqf2Zt8QdQm+XFrNd5cDleN21OX5j9qEHaNjKa7zlz+dLtkrR/6Zyy8tNOP3ZImg2p
vQjjZfUOhBKu8Vj/JEry0/RVMMc09KW1DIEo5n+Sl6SWzNSICa/LKDM5aTeaRrpJA3mDjpSfKnUY
3PbYJ1GRgIGaZ8f0aIp/81n5ctbhoei0ncU5wm5b8UuDwwWvqDu9LfeDm34soP4sbX1NypYGOhlf
bbOxP5MtMSKePX55t08qX0zywp7Ez+bO1u9sbQRvOF9xVr2PfKDs4PA7t62+W9bmYEr7sEggpPH2
V1ehq5btXLoB6ESnCnQyJw9MwEq/H1l1UlHJzSgDwhi1y5oFVl3VScA4LT6OHFNvhjp+5IM1hG7r
vjlx/kl38s/YyNBfsi1q9eFKXbj6k2Eh6IyGT3xYHFQpgg0/89m12XqbYr66rtu+TZMDaMxb56F1
ZNTW5mUy3OFOBzb17yIncNSLVfZ0osQd4H7WbULRN93JJ7D8+oAkbqz4CxGvmHtqcZfbnNucDnyb
Lt0C5FHrTBa7Gy6DskOAccIkFfVH4db2RfAt/1rg2b81xfpQt37uBUCq1eWtLvL+BulWUZgwsjkR
MMwTVyquytiT9hTrcP66pQybmY/Aj2XcvS1tgoSR51G9JvNxSqoGPrLrbK+uoa65NxezNtAUK3Y2
+vDHRMnFR6LZbUJUSPiMAZLHrmfW9ZA/TVu7WOGodWMe0UnN6VOJYRc38MB8ZrVw3XQcHf8kmv09
RC7/q9sDWczDDPv01QJApnIiONXebY3+KLttLrwRK40lL/zrnPSWtkSoHQsE2qhE2kq8VA4wJOxx
5SmUVdAkmeXHmfu1liUhrgtKq21ykRapJxp99escUigOqgh7qxvBVUd0n0gvuSqudSnjSvmT8aw9
aOwFkenWBx2h6ZGYY5TmgWttU4/MhONIS5RfjptrtRlh4cCA7F12OVCkF6wOqV/FcW4iIAgZ5tOg
/1r6nAa8Omaw1G390dLZMPeZby3BL8SmJdBpNwEQzygb6m+esKFh71FPLGYknaUgL/1LbXVT8vNA
66zbNJtGPVNTGEkk87iA/9hMW081wI6ynHi5CXmHCrlFI6poEjXmFH80m5Q/uVKZk8egedEYgdR2
ONqF75rxf1pA/r9t4b852Ab+774Ff/v7J82+/3efw/1/+E/Tgub+B8YD3QTVwGabimvhf5oWNP0/
CHq3TXL8cBcSooc54r9MC5b2Hyobf6TSQdkhCMrFz/BftgXT/Q+CjDglccCwd41t6r/9P9gWWG26
u0D/l3WTlDH2xlwsc5gb+cv4sf+nPWhNJC2pLRjidbX7XFf5rV82sScF9TWvlP7QrqKFQ6cSypjF
td+BJG2lgUC6du8d6DwOSUMeClrjoHN/kDoeszYLk6X0Z2h5KPoi8UyVA3BqanbgBvOy1VZ1tUxx
csqcBEt6RV1Zq53V1wcmhr45GUSF9cuJ6e6e8S/nkghzC/q1qC9dUl8UQKe8QhdhlV92qf6p53jP
LuS/XhEXpzeOauM8pQjFI8pE8ZaKv/VymsTbsKl7Kz5y2lV5dtbcV9ka1z5XV69F+VBR7+J1J9Bv
CaH6I5ofiZI4JdA0Cc6NtS0ss/IBAT1QacVc5qtZ+1ZM1WGVS+iOEcipU48e7JgrUbTPW3HRs44S
nhGIpfzJpfq62dsBIj3U3sZbuDcV8TKXSDC6dcu7zw3QSlOwqEHxQoHuJekxWWpYeD684p1j/5gp
QvxbUjY7PsYZRqvILotx1Ydjq24IAWgFvfVXSZSXgYaKtfM40BRKhuSbpUEIFH5SPMccUwUeJq1d
6MF0Gvb4YU630MJ94HbqJTWb/aYmJjl6pnWpQVltcvmTd8uupFCj1rOQHeezo863lPYlMdzIldOv
7KJFMiSTBijY0l8LBnl0zrq+y5Lmca20vZgU31BujJkaWGrlcMDglT8m/LVYZHxpsAr90OlvuWDL
yVr9Zn4ohmPOwjzaWrSOqPtFCs0rHevzhM7uS5iu0OqfkiLzHe0hrqwwdQxUru4hsafnzmX+0lrr
rjfwgDT3JH5lLT8XDl061/WRs/dkAAnHROt6lctizrAJf1HNiObrqbf4dDk3P5gNQdq2at/ctH+a
+tfUBifQ6+my5m9qX+6SqfB7p/S76R0zq3YYgMznFjaZXELTXPXXPl7QPGxgqrpfriyBbwcxUNAO
1Skz29yf+vpmrxfDHv/lznLtUUWrzgrcod7FVMiW/Czvk8dx5qopT7QihDmc1vS5a+eAuiUYre91
LF67ROyTnIWisQxQ7h4YwTRe7Z57uhHX0EK7Zwku/U21LTK14n3Qx2eqroNeTMhzbqAYHSjvkkE9
RnunweNQHApT2c/GfFlr9Y8orM901XgOPsS27xWQl8PmibI7mPXbUHenqQpgWB0TkGM4Jk6TzgB2
QbgoVfNhtae9K+PHGIdEmlh8LcOa+easaTzfIyh76zpu0/Dt6N0f0dXH9H98G0NUpeyDZESoLndi
hJ22R3fNP1Mlfhcur4diGf96of4lXm3y2H4VIXqJJ+IsRK876UoRjl0S5En5ILY0VBf3cRmVlpqY
qfAm1Sqivnh28uRTWBJ7TCudm7Le7cKbe0hrPPNrsq4BtRVKaVrc0AbqQJu615UXqVs4Fci/V+fa
q6pPmtTMsj6kfJBInS0kTU6Q52z4o8WMFodyC7AoMfJKfyDxXlNn9fT57vMZN6D3+Bv8DNasr8bm
ditGa3niJJ0DzVnPzP/RilLXvgswm+fo9DdO+1ynyjljj/rAwW7u2vWVqSc4Vn16aBPng1aspVsz
n6Wje86WZaE54K9yC4jP1I7PyJDwN1b9ke27W84o5eAWrFnbCXIPA2+EL02xI5pL4+hQqoWzzL6k
3p9qV4QQcm/uVCvYfc5ksq8vVqm+d8WKAy0/5Y511WgLY/ME73cLmin7O6TK0zbHdBLC/tsh7/iL
zN2gX/N0L1bdRCRx82MH8zqgW3lgIqB8GoOYGB6nrvRXS0eUWgGtTl3eRnZrU0/xGplKfI7nrbuS
rb945ZSw62kWZ8diwAfIfMbvvlbDdaBsvGRlrNMSjqGbGbanGsp00F2GQWpjvDI8LQ95rNrwkIX9
rHTWGDgdEzhLURkGxvEHhLQ+srG0v3UDbi1rTZtHHow8xLuRnZ0yW04Jsc1B0pv13i762q/c5r6e
r7DawckatKsdcxnm0m+17eJ0Imq3ji9N4bUb011iIEVo+PTUefS0nKWy0jKLkynxtCXMK0OcIEBY
UzCh2tYUHs6kZkieNUXZG61SR6v+xLqWcY7NIcGA34y0lndB0sl4ZyZhV9fOMIfISIfpJyX9wdsK
c9UOq4OpgqLE4rTVqysJvlswb1N762mLwtV+UaylOSy5w+m4jh38xH/G/dZL9C+zUulMXZ2JnlEe
CQJZdoUb8Ek3Xmm2OJsWKQ+DU5mhDRItQNr4HFiDj9LcZY9IpOQJFIRhGOdkacaDuTrPxEtWF9PJ
5Z9BxQ3QKHN+jOXmgj+3XL/NlyZAL1yZpAkXu1ih7ea2tiM+fKoBW/8pc+wNJtOeaGPvF0JA/2CZ
yhRaFRqo2RDtaDWkCZTt/acZo+rF3GW3qtK/Da1Ydlaj40lK0z3D3RdGgDdLdWeg2FZ7HlXqA+dN
d4TYbclq+F2+sE1Trz963owcEQtsbGuOEbTcdS/tzdxjpcT40V7WZaeC7c62f8mQaXd1HVHL7t63
qvqd7ORR3r2acLs5B/Tioq35q5H1hz5ZL2mpPW6KExmYVgZrfNG7kp1+7pN4+7M48qtuKdWUZtfx
sWdZsSN6YGdjSGA8GJvnZSG2ob6XStYx660dMFM/zZgvaHOA6QHlJz1upQtbvht3AAa5ptpLbcmj
WMpbIlCvaFB6a19VyhWRfceELVQmmXkxpVpvaqEieT9Mrbny2VM/PCtmLo5NUTmfNT7O0zYxb/EF
6kmYqpN2KxRl9PtyzjevdNTel2UnVH9TzZj4AM3dyURfoq6almBIawXNczarLBzaTS2DbRZFaG49
HCSjn6x94jiVr2R1lvsW8u2xbQznRKVs/0iFupFRTI2eRLxCCrV4x9pC+mhrDvciqKgi6qdSCRQS
H3Z2UohIL82FxnywQqPXNb/HTedXot1OU2oqTxqrLLtx3qz9mErtPHV1/gXcoH3C81aHqbJRI/XZ
Fj9j3alnFMnY8Vw1N0y/Ioj2RrgGgT+Npe7zYkGIMpGQzNlgSqROGQs8SkWAiNqsL/m2apdOWOOx
NxGeSy2t/XqYh0ehKt/WfId4wngZru7gtPj3aqqZslUhXhGcz/SoQtwfZ/Vg8E9n8qM6j3ifnQDQ
l3Vg9b/ZL6Jtw1qZOn+LdXLijdQIbDprn7Dk8ggWjKvDaY014vwwjL3RGPulsJPjJLIPve8XM9IG
1XrXiAXxt0lLg94Z8wdhLzKhAOgNjK5EgHp548av9jSKg6lUG18qhj6m0RQpa4U8XfbKqZLz6m25
MN6ZP8QfJdLb0cA0WvlluVEoNqvzzdZMigFYS+6HUz/uZqccL0ul5B8ose6BNJsl4fIsBfVl0Uy/
eEnN/TIpJhr/8GXZ8EFW3VACByvCRa/dp4xoY2upgdQjWXS2G7WdHowqKkmCa5GJernjk1QIy1Eu
EHeubre8mRJ64zpf9aU2eZSmZWFos/VBO1UbbgL8MqOMvwxzjgrNVpm9VWd2js4i5Rpc3eKgjuic
c/lqFOw4sZTD6hjHU/3C5Yr3jfFWNQ3BggkxtJL8UxmR5WxFixbCVcJWrbdwzns8kUXiE8DrEwyT
4TVS7x7Z+FLo9aXR0oPov3kGa8SPuQmFnbzVcvGaMr71raJT/jFQqes0PeauFDiNWFceFMbwZWK+
w0HUw3HS+fCdDtXP/UEhxiVpIajC72Dsv5rNi663mMGXzXzZCgQgosyEZ8+0fyYj6ogVki5o8LFs
xSaepJSDVyWb6w+FfYQdFoyZk0TYeetbi0/au0eeeG4isVwBjQmXRjkmjhnpjXhata8a7cZoBt+a
ul2ssis7LKGDe1Ck7JyaStgQmYTd3rNzqkqBHXxUFiRC6bvYT6o1C1sxRYPiHrEUBmqXX1rtvdHa
9ldo0+/YM7AmgaUKGLV1UYEV1dcslZlJPWSMqxi0uXQEszypbOkEy4RwqDpyDEaKUu4NpTxVQ3Jk
Ze+aKP14rNTxoUlnzctYBdgVGLAJ1kh3zR0R2yOo9Lmdbl5MNFlYTCWeD1jfVcRt4VzkZMkdwK5s
b2WG8Y7fiEF1atuFp8nejsxSta7FwJSs7Iv2lhrZFGpakQVlnLinftR5KTSmN5GO2BfVamHuYQ+m
RyUrqtdFUURoulr6QNpA7g+p4bwbxbjubLXrdkOMlcJbtkW8t26yPRA4N73m9lo8O8D69qo1DdHY
xQMD40JY77o1FBemyPmFNWPxXBVKiie+MLHrIm/S3MztQVOz8n1mteUlYXHge3GK4Wei3jgO26gc
VTvVepwAGqO2yRlvo6zyo5K6xZedyKXwJzySO7PqJtwXohRXMdvDx2Dp8bPEnfOkjRkX09THFL16
nJUvo7EaX5ttpjJg7w/pe4HjERiiWfZjzpBL1yvnxepaPXJxk1xZRlRPG4mJ1CE8qLZTas+x3ioB
pFnlUpnJeig7p73Gkq1AH5MPR39e3J0ECG027sJtO22mSQ/nWl31zhgu5qFZUYhVBrxCWOjdwum6
wEjX/n0U1qBHTNL0N3SE5dAlucl+kKxDxcoPG2sOhwWDLlPRodOfFk2htKuodAO9WiUfzcRF7fbC
10EAvxW5aYZYk5MH3Ovpv9Gc2A7oE1NKL663kUfLSePdZrWTr8e6Fm2jQ5/oKM16kiLhjhASB94y
sWtWV2HVMvbL5+qc8tRmYjloS47tGH8TXkr8d2gT5mC/lAzSuXfZ4pioFmIrxvRqPqtlSjMjY7yr
tDUalnSfkjPFsLNpv6KcbM/o4gApKPNZ8iz/rji3rlORH7IYlkFFux6OluYlseKGUsiPOtaLne6w
XS3MMDc4wx2ZPbK6Ijyy+ynD5GdVE8ENkfOjK8trY4EDxd2XvLgmJkPVinHGVd1IHaHP/p2Gcipm
esz034ZkYjL0nkaVSUJ8AIwdzqTAIKdPk9fp29FV4zgYCuO4VK30MtYRPOLZ8OEWEUkDHQPrzDOa
MqA1vTeTj64jMRJjh9vb8SiCdXq0t9ccjjf2MF/eDS+mhJWevqjZgFRg1Eyy5XZQnXpvdR12iFlj
4DRozUVv/g76bYPsMFvkShZ5SavdOL4mbctPF5XdlBldw4FLYoPRECdsNgYzPt4hJgW9mvzNNQyo
pfO3WbLitSqVS7/MXei0PWVWGZt7Te+punWaLLYEbrRXBz7KX9aPdM8YYwWL6hDJZPmGx/vAIceZ
P2ykOzS/61SFavMRK6x3smsd5GALfexdeDbae6fG+gAHgrR2QNn49TVI47aivA1JH4JCojsVzWns
tvGkSvCpbZrifrRF2BHRGLCyPAWyRDm0Yr67LolM92wUUZLnn62t3RLZ/FFSQU4kNE0vUeTKOOnu
La9qc8ct5MKyxXHf1eUYpSmSSrs2RljWZbtveYUwldf9Y7LdIeA4GBRWRRutf5H1csaXRJUpsTYk
bSAal4mNmPyhqrKdpsrLJPdidJ5HGM2eLreL1qlYLkqGmeKSMLnxx3KQ+xbToo+BxAp7o0F8EesP
RuTziGf2ypmN3a/qTyYDbE/rahFWQs895F9WvNKziioU2omZf7ObzUNot/X7Vi//tHmwIoYmOh9H
kYeJq1/lYBLuLwKUjW+83erZTOwzW1oVMpqmYWOxxWWZjeWGI8PZzTU71ul6qlmgGbNR51ay/qk2
SwKFIy42z4HHQofo8AUb8+aEJjYRf1YGvD0NWYTLhPtcTVkGH4rFOivoT8/AYSY/aefUH/rh2slt
Z2fJY3k3oeIWYMvI0sN2E1dDT/47d+e1JLmxZdlfmR9wGpRDvAYQOiMjVVVl5gssJRxay6+fBZJj
Q3Ksu439Nv1y7d5bRWaGgPs5Z++9Du9XkaOEKBfpD8f6Lh9Svi14QDCI7r2it88I1xTwhTq2S7lz
Q76ljZru9CyXTznDxtg1xS7Kl8UnBeXsy7J2dkY5J/ukcMh9xaV7L1T6UY/RnbFYJ36Tn9yJF4Ec
kjvum5cVTLlmFgJvEu7GMIqPMrZ8cAGxP1WFtpWivKtDj2GjZOTspvHeCLPetws2q+HlOHtUQHUx
za9cVjq1frwdmAvd9ClcBMTXJBgxuN5B9q6ulAYXvWvP9vpcDCOCqTsm96knYF+E0Zc+KHgs9vJh
S0Isth65xIkWHvsUb73ZcEg2E0vps6a8t7GfU3uUPYsj2HS0a9PFOOGtkTcIRdG1FEZ8aHUv3sUj
WzKIw5R+bZk+F9ddZq8KZGX/NPt0P85uFxhOVd1x8eyLWvMO+uLKaydJlZE8olBMrrqdP7qy5rwy
P4dq+f1W4hMJ5zrgK4pWRmkT4NX9IZ0J/xaLXzZztyOavckTghx9/dO0X2OLgXQ0aeZV9RifysAx
7geVbTPtTTCUe3RLuTY8bn3SmwViUqNbjyxRTvdutwxPRYj0vbhTf00KE1dvmR6bcNEuUvXsxE5c
7BgokNReP2uGY0zbOXjZQj9uzDGLMDZVflXPileKzT/RpjTwQv6wN1R6VhWqrIblXE6nRJQEr9gi
6zrszRkEY1OcI3aJ11PxQCS2iVdLzBmFCiPavj6mXnjUdHEhK7MZUC8qd/INfM9sjCIeZhzqRiRb
iUbMyoTTwhD2l+ba7UUhyG6snAhSW/f6Jm2BkHDmpolOmsdya9+g+zfzQ8PqICJjyBbPKbnDjaxL
eQbQ0uMv6a1DYXmKCQJlV9m17YXrUiLH4ZxkxP2tRI1CmNbb2NUUVtkl2dlG39L5KSFPAAoRJtgW
s2u7/MOIHCx4xQ1zO/OY9ulzM0faeejt5pSm4zHPo+qQaPlKmFuGdJMTwES6WDZj3+pfrpZ1+9Ho
b7L1bRc5T4nZ1qchzrqtPs/bwTB5L5t3Tw8T9J1wInMox5vR5UtOuuE0jUmzy11rCMzGiE653n70
mdM+JaH9pQoZDJF1gq8YjKoQu6FX3EiYqvGdkMfdFJ0Gfy7N2/falW9phas69QbzqXLHJ74Gdz3p
xwA/1hfVj3FTed3JHG15nqQ4R0OS+1rEPNibR8zmJpmHYQq3GkHPQEdzVb0Yj1FlFpiBaSjL3Lyk
yXRH13C1o+gXu6gZQVg5Acco2deJccoj9KiGBOYGe9pNZmknz2xHXxhEebBk5gjMtLa1cH0To0Se
J9RUJV5l86L6k5MfnPSpSC9dhTN6dgLXcHbh7Njc/ViEnbrjXMz9whGABZqSXCfdMIPEnVs1F0tT
18HSSTsx5FRNuu2aRaxRlKvp2GuWbZp2XvYlXJYW88UvNWI95ZSnfhm3B1Pr7qYueZRdHh0lUjJh
3xM2VMJxxnzbp6hHtfYZ2jEnfRzLfR13pEP4C1enx5OU2kRJFmnxnJlzkDmvWqN9U2ofHOEWCEb9
Tszuo1cnN7RV1y7sPwsrNm/clrXF+LOqLdr0eJ1FdG5mOrrKWX51kdQ2blVycd/mIrv3IqhcE8fW
4p2EOR+KzmKfFUE1e/JOo9d6AW9/7OtjsWnr+X5wtWvFnTdqP2qHB7NQfpKP+zxt3UCSq8ub9pGP
lbAaslI4UCS1oXc3r/Jj5XEy47aI8ia9WuVy7gn1OnyaUcSArFi4NZxQfRoquugFXTBIDabCWXmM
pPfL4drcdKiQToMBM7qz10m9Ln71Mra3k6GutuvNeGt4+HFNYZVlJfZmNKE5rw78IzOWZ68u78uB
1zJN3rHokaaifb2Iit9V7HPpvZj8K3u+0yPuXtH1n4Pifq61oJG7zL71vHwX2WrnOcalDmvfrtUu
o2us+jVy+5IZ+uTn9rta8nPv7F06R7y0cya2Xcm7MDcXuxAXa+pPCMW+q4lDPzjXOA7PJUxxruMk
oQwkfKdp+rZh/vZolzz8Vmm42IpqRnL2wteAHKyH4vtUt5N8rJyZKI4ZsTy5JDCzCTFGIBAByzvT
MJ+swk1p18KcyEv/Oral9PsMYW625BiwevQezoXDDNtqA6PuBN5scYxKUmu17n55ZJF8fY3rFsaS
BVmpuMUHsOFJ3fh2muu+Yc0oxInrF2tHVPVFBsUmCbwBm04MfFbXZtwuWNZohMR92jcnkUX3DWa2
wrWuSmTpqVH5XqRat7G87sxKaXXySDPtJjf6lVbqOjfpUY+ajI3Jk7NltudsIqZMftLCSc2xnWLA
c34kZf0N5gWknEMTmiz8ADF6jw7HYRCXHROwIrP2wiRhLYzuQIolKIflITeMjUvbcj+0Fr6aTqGt
eYLXVME7uDU8cVOpFnNMt0b1MPwRxYyXfTd/dGF91eRDUYaHPh98mROspaq+xR6/M1pjb83Fg9tU
G6PzaO4+205h/nAxXaUcM5xjxxgPT9EPe81zdzGzuDqqUb7tnZeYlBzNpqi0YJQ3iT74TnnuiipQ
1pOdtleTsz1S9W1siGDqaMfMkaz9IqwXj/Dvtm9T/OV9avwUnR35JkFUHVsYy8n8pefVaZ6xi+0n
Fc1+2vy0snkXyvRWWdEuao7JEGTTjXTU3oo+PHryfibxTmkgZtBrDUDc7JvUMVfvxKvytjKNn+1u
2pndh7J2mlk9Z0nzFs7iThtX94FJgl35i2I8lObbprvJUsPX4rdCZX5F75lwJtfdLrHbbZdw7zGh
yeyXPAdmoAaIV4nnUxCeHMmnD7Y2qGUcPlU15tZQZ6yXggHxbb7Ox8Wl7yaoa2sPSeZEj03U1ndF
zrQQ8/NwbBvhkQvyDCJ5TfyueaG1L3q+0aCHTMwR7ahvUe9x49fMGVAmY809p25orf4CXuqs5ktV
9e0pNItx3w2kecq8sH5iZaSTm1rO/cRg2Og1VrqdVHW1kkJ/kQ6PsqzmjqluFn23lhMdNfJWu8TS
yl+93g0zxauCWpC41cOUhTbBjPSHiQg/bBKLFWKTg+k7Mdq7lLLgaaK496MCOIPeovLJ59oLD05e
PiaN+OF0BCsYsb6EM1GjUkMSW1PbpdHft5qFWbX5iYxe7suZuFc4FuEmp10oYuHbrh1tmFmHJ4N9
bEEaZh9GYt+h5P00ButoKPW9BnY71kZtuiZjXEhH39sPABZOQCT6fTXJq+cw49VC8woRgomT50Xb
amUths+c9nFATodZsRnk9DGDRCN0QthAtcaDMqpDhbphGSW+f7O7n8dpVU7zu2bsDotn3kaZda2l
84o37cEcxSkxCepjTkzk2DArGEFX9os4RATDCC841IfR46Ql2Jy7Z4tblmN34Sa3lDxUmdgxNx03
nqUe68m8yzUVuIJpNftZfTbU3zg98o2eQjXAnMumsXeZfjd6T9SLIt+nW8VYwujXXNNPdKTf7LXC
ZjJyuEfEVh29CliLmvnzRJGaDUSwhbq1zP7eJV/LZvhwb07pa++lyaaKqq8+VO+mVlJm2/EJMFqx
58M/hJHsNqOaDoXQ96ZV75wlOnk2chAkDGTu6JyE3k8KxFsTtzeVQnw3aXA81HxraS6hG5LscZ7f
JCwxjUpciZS5EbOC9TjW88AOVRCO84z/jEkJHjdtk4YpljMuLDWcdGtahUbYkYUXaLBA9pWkdQm7
17kC1xZijGSX/KOmbAEMw0WvDB+wfPtaZryyAu5odf21K5JdxMwiVNW3YeH/iwzvKS5xVLQ1Q19n
27C4LrD6eu8WLhbxuZh3XT6Z2yUxPF9ZFtd2Zt1OVIxdbt4NeXu0E1zZNJVvusoBe9jiVe9ni3Gj
Tu51JuuXuCck8WhTu/2dmvRr6E23hhZdBbEUu+2eDdFei4GAvjM/ON47Ybo4026RESufvaxb2NYk
9zwvIDPhd/RAqTYcsiT+ksik+pow4uojcOAbAyWHfslQr62WUUtuHMEb+JOePcz9o+sc59g4uEV+
P+WPRiqCrrNXc4CMkM8k/ug1jTmHWK296VzPDi5vdsmDEpHoMUV8drAGbms9vCYwetD/mF4tIBv8
kg6XyTJFrta1064iO5A4XuPXqX1WolL+hAnaJ/v8KZYcco18lH28FQtR8LIfzI3G1K5riRBDMiQ+
xPx84DoDpdI9Z9V8yhzrM2q6U6GsB3T2YKztC7OOE23rvDFn9E76zE1pN6UfDTnxgXoOnKLcz5Xc
916LJzIBVJ2Q090XusGgXQwVXzmUScoxMr3lcENq6tNKCFhb5o+6yt9DJz/P3vDVZ/UnEIy9BiAn
sPEY+EbffHRuci+kxUyqbx5cculqsI8xmAHbiG6IhSFPZf7UJyh935rohq3lfAGk/MH2l1uJ18Lv
UoIbemmcJ626qnHRiDgS8R9w73ol5ygUr3OpGEWWE/TSipwrxe5Rq5u3rFfPYxuaezrI8zTqP+eh
/i4QeDckDwVjcEHyhLAOgyge5+9hWfpNWnJKRiB0Cau8MUZmqWVs9dtY1XdcwyfDne/W9Y/UFvvV
suFk2OxjzOkWO155iemycflE5WzcJEV+ZXTn+CrFb0rY80bk+JlUKkpf6fM3+DEeeSrWbnT7INNQ
bLO2CvCQ3zRt5QQFk7NNSyCAQ65cOO/F0a0HYmQ4ZvgWT6c4ykt/sBjeYlTRd5XtXWFeajdhqpTP
25P/aPGZsgv2fek6HFLqqRfOXoeV4jtDorZm6qpzrGbeuQqhLDJMIvyOfoaHDkewjkq/aypG3jym
3AxiX+H12Tf2YPmwBb9l4j3OVs98OjEY3eV7lnu8dnYfuBZROVSYueE9VkkcOEPzWjTTjUWroLDF
zuHGqrBq2PIngLkA3VQy6AChxC4VUNCFemOPxQ/Jis9zMXkGCbpMvmM+/raJjbMZ642Ag0ZvXb0Y
cXJDsDZDkIhWYeq9a42XEk+kREzFcu4LkPO4i9jyMzwvHs4JQhfkXIz8JpxqvA3x0XKNOz6ps/Dw
pqEq3SWZFVQaXyQDWSLDBpGFFPzq2rcXj1gebwqxqG1n28fEqE7R0hzqenhws6w6ahVPldTDJ9nZ
+CV6zDGzjr3RG0+2OT3LpLYJexpOgKj7uFTElb38rE/DLaswn2qDt9A0dg6pfYuh2GbMbYAsgtom
Ml/C8h43eoBmt+yEGWqIk0hauXqoGU8zlduwqOKeyPaxi6ZfkZ2BQFTmvhuTx1akHwMOxND5MqkY
WnTfUZpIIPJkdHsx7qv0OEvSZzFCbJpd1iciKXfwKvwo+QE3Zuf1DzEjgXGbWsEMfjPW0DnIoC0M
RcwZ7+HM2KjLY+PEzh3t5I7pjXKwiLna9ofyfP0qV9E9L5g639fKVk9xrcKHRlvxBFarnYy5i7+c
tFgOeW+Kr9TJ0m2mhuJxwQ/5bSqXy8XodjqZkO98jIF3Q3+bA0PqFurr3P1KcWzd4q7N94WrzZgM
+uQ8i849zktt7lwWBd/MVD83uUzVe1iohtuc1tUMG5uGacLVHmrNQUDX24zIpM9AX95YSnFpZPLm
1MhJRgef1mw6tB7hGFv8gdXNoJbmkiUqJaqZa0e9HX62BW+jFjIIBWZS/HSqlBS/YfTmSc/cCE0z
/WyiBrgoFoZI7BYda3pvB6rQr2Wrfs3ugKnN/tnGeE31uKjX1unOgTsViIKjDQZC9VQntrjvPWaf
5ltJTeFXsQPJSbsQqL+rU7mJwIELZhAHRklij8icb2trMQ/EXe7q2HnA0BY/jHYV4FLGR2UU06nB
QB1MWasI9/e3pa0/E8o6gy9Les2PB/oOxJkOAbpDok/SfTpHmwmZKtTiZ1e7jCHJqxF4VwRkatlE
9h2JLBa00AtR0zn6lxiRF8lTJb0IZrN+NZP3xfMYI//kuQWjSWdpRcsr1fK86wUDvwiyKtlkXDXu
TKTPCc+dRqsr7dImPTFWFIrOKXWiLcOS2wjGljTQcecIA6ER/2q8sFt7lppTJQrgLW2tiYqJJRZG
I+5Klz6Bg88gWmocyzwnSWINO1bIbM1MC59T/I47s6SmFpgfx4xA7lL+UsV+qOJzGc/3yTpPGvlK
bJUJu2duPfraiX3RzfCY9d5NOJBEizqvCBY3no4G+46IKzQvTe68cXZgAG7S91AT7k/Gg2pnLh5F
f0Vy3xu13VCsYgCOtrQiUjCwuTzwHHerp2vBQhrer13uVRAMzibLRr+R6hKROBgm/dfSNee2w65b
yH0MGgG3lPfpGRySzFjEi6NPuj8rGV0Se00oi+UsynE/ZPM+FfZCP5y6wGamgSKLHVvFMsE698JP
RRK877C+Cm+41L26cbqvuNVw61jUR5acF7+fsjfuWx4eItlzOT0XgDXLAtcrIZwtenm6Gb2yIvNB
VZbrH07y0VRkQJj3XUaH4r/nf0hMpBtJhZ2twJZKIwwSZlnCUTK629is1C32ug2ns4cc4TAe7ctt
5EVPcxeVW/CfzhfcIjgeDN2CSK/YTDZdmlj7icyt/N7KRkzY0D2BEbQ5vwVa7e+Zg3+Vvvj/DQep
y/8UCHl5m8uu+/prsOL3f+KPZIUlf4OWLJmLSpdr1NIAMv6Bg+RP8I4ZJitP+E9Sg2Qe/kxWCFIX
IFDZ4wT41cIhIfmzP6MV65+BX7YtTSOSwZ9q8t9kK/7Og1x/MOoQwhGrcjR4leY/oOb4mBiopxM+
RpPpfyJ186a3sW3J1PwIOzc//CVz8ieR8q8Eyr9TUdcf59r8ENMkKMduHpsEyl8XW1hTPMqwr9aM
eohITaCbLo9Y63/+U/5BtP3zx5AW0R0g3KZt/ePHqEwsUNYYRum1Z28dYAOnNNQmHzRFfMoYMx/C
lr0eGwkD4XaK9e9ysow/gkZ/w6P+7aX+v2+ta9tQZhE1aZK9f2ZWmqnW+qkaeRKpeN4T0Cf3CyPS
JEy+y7KUn21P9g4USnsChF1sFl0NECegdmyLJq3ubCc1XmXc6hgAU7PdGlZSPQ5xqRAGJusZNoB8
6ECU+UvZkdNsBeeVVmb6WReabvtOi51JeaFL0KqxjtEwTFhDRZn4sFVC0l8aecq8y7RPtwmpWezY
4ZcY7XZXRkb/ikA1vi7NfGd5VXhLSk1HZlflDl/7+OQIA8gg9WeQD6RlfZ3jSf3xGf6rk+J/Jl5W
twhK/cdBrZv4ff5bTOv3v//HaWLI31aYOVRhy3I9h//6f04TOLGeruHx1cCAuOzt/Atc1vxNt22X
GBc7Q6G+8jD8eZbo3m/EvTyX+BYtz/qn//2jxFmfbZ1nzWRvgGVzfK3P/l+W1rSzCVqnwTgEQIna
l74dPzvTPQBGUfPoNPb0r6D37A3QCE5IzkJewrql/h9PuWwLmdo4YTcRTMMAiVcELX0c/pv/CuZs
yL8fXMByySp4nH7EWi0SC//c6s5MkdzsOtWiIzEifZtVDJa0RwQeFKTVdDQAmlEOZH+dC5eB3MKo
jWxrQ+ubN1CiMkw7qmPXoh/qYIH6GPVpHxKAH8jf2iq8B+dQ3TLBN8AHIQAHaBcpFhBXil3mTmZH
OWdn5o2Hw6Y+qswbMxrkqvdwzuZ6+THpTTHtZDk60d52iHGlqElkOg+wjGW0KxJoG9A+07ALMoat
q9/Zza3b0OkhuZS2HRvbDodWSokcTR89isAZY3jlvOUJHtOLu0TOXcRA+oKYGH9kUwa6pZB6TnLM
aKt5AsviLZYNlgQvz5qGS3FWZokWXoB6pCjdsYNgxhLQjneQqRxkmXwz6jMJIJk7jcm0i9R5oCth
k6FfJsqvw/ql/oiiQc9eCsyznF+jyJP6PJEnQo7WbNMoYUfOuX52CbjSK+KjdVttY6X6Qq0bGXYr
waAkxFaYtukuKNQ96XI8SJsuZtaeBHVfleNzrfALXmSE5RlbLJti7U1RSkmtldTaoIE8m9KWxJdh
ToTxnTg0PW9LPnyEjMhixFI0G3vi6KaiDgHXwZ0r69FjBanWNrhEklyoyrl2XQ2l8D4Wee0w4pdS
6wFRjIwOaNQt+L6dXyrpLHdOR8OaBnGXmE5+Xe1z2gOTyDr/tQJ+FrbNwVGI4JCJsX3D/wgBlefN
ned7XoBBM18lbQ//MM2tFqqKrFSJx6TWFMs+NgYuwfoBWE+b3+WxsK5hJ0W7a9eRRzBZS/Orjma+
RPXQzvmuagyADHyOdhGY4Bppe+NGUf7GGUC9pWNQecCQN7uMBJ0w2uGGbj6WpGqXbYdMOOwXDb38
Z8+GloaQW8N0ZNjMQ9czqlyZc/5ghDhQBe91idkwgRlTO1Dzgr70qD7tgnaKKE3k8rB4EkjT2BLY
0LBGR1h9XPPqpEPLpwlBFtcIOXDzc2SfaHUa21yWsFAy17zJhqnOzvE8KBPUpTYLx9esRU2PDNdZ
/hnW9fpX4bMQbuepMG5tFLqE9k2h7mNZhfsVYA9OccrPFWmvOHLs6ovL1krZqNvPhCptJ2L3jKE3
7y0E4myT4tuGelmh2le0bExHwKFp0XJqatjm/bZtsEvpkIA8LL07QCfCznelnKTNKA9w25qYcKKg
Y6as79sVQYs6XxUk9dRcHYy5JTtO9ZSCv2DfJ2FzQxFb66uVxqTJuk2xPtGXjg3wyoPLgiOm0l0B
q7aKR0+j8+5Sb6V9eaRXe670VI+MCArRDHFV1kavP1Jk8PXdiiyzkp9lGU72weymagL2bBWyTl6m
gkiY8CuPfR8X2y3A8mjTIsCqtIkUQY/Gwe9ixxpCT8LQ9ga9V1NHNm9l9b4Z0b0L0r6LrxaZY1AC
JhX7hqeiW/B8mYnbBOE31rNB7aRdCbIlblGf02WCNgcEUA7bIe/lEBhcA3Aa9bifHvlWjk5A/6as
H6MwJlQXvcuABW0gInBEvxiOW+Xpvqk8K1leZs+w9IeQyKEbFMKd5pK6Z5gN40UXBWMn6iFUBbON
UHLAqTE/YpENyfSyW9x+/ETDhz/sMl1EP2nfF91QA606zyvT/U8UehyIP/59//Q/tCry7HVHwn9c
F92uqPz/dXn7+Posi78H2fU//tk/ayTzN81cb2s2NbE4w1v3o//RcRnabwTIYaeu6zM96Xr/t0ay
DDj7bJ4gqYAwStyc+//PIsnSyMYblsNCZsdklPCv2i36D6qgvyTZ6fM8D5O77gAGNQi1/2PZhgbr
yFAd/nLhlHCOtVnpN8lsfIEiR6V+TiJW2CbcNYt0X/W2elZKHG17tN8WIeY9Y7lPSbx6M6D76Gzs
LjbOXKUHE+vHLBugQng6ImEg4ut7N9Tv9bkNTFkTNnPgvFSc9rEcP5Ev+k3T4DhjzBdLKN9Te1tm
3yakauYtbYiRzosfu84pr1jNNEIAbDV6TDG5kqBLuASWnIgZ8RprTh/KuoFrzxHJbLG0E3x5IF30
qSObURo74qnLRc2xR8qxwFBtkfMB+ddiwvyRlVjs8uXSpekFoky0XyACxhizEpvmBLzvpi8LczvT
zHAegHKVhMAvTjTvtSI95vhC8y489k32g2SQt28tw49j64NTffbD1eMc5RGogLL+QqJ1NjlLMIYQ
YU3vqpuu7m9yp/xUsf5Zu+IA+HBB88p/OYO2JXymP9X1Av0uciv0YusR9ZEZTy+gQzWUZNP4q6nh
pkXLE4z8L1OJ4UZkBfZe52XJnZPMp2hnJsYnh66fwMJjr6m4LzC/aF7V3g2yt46V1W3jGLymaKX1
KFxCag0WjT5b9mK9SeziMLshyDfwsXWocF619YWM3wa7qnqiAmc8y2x4izoOAr6pA4mo+skNDGd/
TFa+QPakmod1lsaYiPRVF9fTYwzbGP5T+0RJD+R72HDA76aSEzZp+DVzvVvwZcCtASpSMXGaV5pz
cwu8qrs61mIFw9wN+zgf9G2oMyJtMUchYkUH1bAYRyXgitnB7rs18dLKydkQpRGHnEYxbyYANBub
i31rMNoDX4vop9W9yQhREV2TjG9Xy1k1OndSRNspGtyzYLkhWbsCydm2trqxML7EY8YTkFtBXuKX
LZHXYlUeR31pD2nVHKCs3DrAA3tXMM8yhv1cM4hdZ75jgrXSnhw/ie3Wb3I0JzBcG07199Ip3MDq
hmrTLAWHet7gUDCG0H4x3PbFUaJk19tsBWFG5IzAPGE6VTr3SduC/KOWDXULp2J/nlcpbWiCRqvJ
bTjJEy0Tri/wnu/JGAO8LEFtRxIHi1ACRh120KkWj3piDsQvRD8ZmE06tDuDj0CI/E5SR6vwhUEB
/KXq5OK0X35heQk8pbZYnY46+O+gFY66lWq5bwnPHkJ31VSbA/MoiEb9cpwJLGoeeAQKsS/RWABZ
+EC2Tlv5+KtfI0fzNR5bXQpg2vELYgQnVLTaCWJkXLZsWFumXEHaGbWfWNN8sDl3DlI6452ZS4zS
qNdB3tbZ3hz0x4yEUA/IbCKxWky2tiVI9E0NflkXe9ymCWTBOXRuVQU0PGRcnpJUzIHa+vh3AgvA
2MSjEA43MXLbyvcD/5Tn+kPPVGczJaiBOPAh06ZjCISG58ubvCDFbFpajFSGsf+ooTv0lkipX4kG
YINjMQWfT5nreLeM6gOlA7t033bYy76GJj71St0pfo1DCh/aN6Y3r1PFNkZ1pUPTrq5pBJYuzqEa
8QWz8wkUpCwbnpmogL6Dc0F406teE+8H+rs6093uUFc1BaVhrwNZM/WtdvzlQj2j1cg3/bK60hb8
qmH9bE6KIC60CJYGPAzpzMeaioNNz7bh/43x6Bp71yaZMWetJE8nblyWJbdsKAH26Syv2GxOnems
ZCH03yi+bVaonSPzcctOnRc9dgLZTTdRJoh1WtOHB+QntcpdRG7HtZaLUAomQ0bioylJsHbtXdyP
eJ4ptf2qH560cNiM9eJX9mtU4QAhOCsvjr13FvE8gbQgI7Icasz3SmvfsE7vu3p4mrAQuPP0S5Te
sNXq6WXuh0sSQwObsZnHBB8Wwt4XeHL9bWYV4iQwjy/M1pkfFEXQ1bhoZVEUH+WgC0wnzPabfHyL
l0j5rrfcO21LH5kTmZRXYm2f+sCikbAujKB0jA8o7OaGzOEYzcnF1NLpNe4HL2hKe99w17FzgYuv
JZXFFNZ3x7lG7nBqC/See59M0Vvt9edB6w6x3Rm+XupHZ6wRitis8pxkmCTxDBKpsLgObbu+Wlyn
5fSeya5fcQ4vK6SRnMNLAQ4VTH1v71z6oU4bSFC1TgDM+hYH/x3okzM+ke8IO7mv2SBKC886xQlf
a6/28BElyMhONXxU8QxOEb+xLzT1I3I6fV/b9sfcdiDV5UwOSpvq+8jiVu31mfJA79zomHa1FZis
zPiRdTFeuUIXW+LSMkikE2+x9BLOsVT1EyhQd2nDtL8jdDhsljivb+0wbR7YxSVuozyWx3Jotfto
dNU3Cd3sBuW2uKszVELcGFG7B0XtPBf6RMSFQL11o7ftskPrV78q9hEdYUovPoE1891rw/Am4zqh
rEiF384TX1psGnoDTovkdP8rcqPyramFdao5Y/GG2MSOsdZuPW3JHiKIYkFUaCzS0lD7Dq2RZA8p
seGrKwSj3YEtC0TWfHBupKLpv3YefLiKrqlsvz239IBYkxG33DB9s61kCmqjlScrz9trlzfGeTHn
N4Ey9kkYjP4vyesnr8cgz3nB6Ts1JxKJBIaLZLynmYOfqeXhx7rIZcEmZOnHel6TzV2tRetYpLho
o6rOZtqgrpGlv/ISIObwcP++faG7k3lcX7TWnvwiy3ayf5M4/gUhmJiURUNqtFTX3FBrToGtsNsq
zq0oILzV3I+TJ05tBeJk6g251xcQ15vEtsZbD+Ih7IuQcOq6eUxEFgDrJPZQnkTslpxPqtz2WWw/
z9lUkQDVPNQwYm8WHvj3URrsaxRGue8ioGjY8UT6s3RgI+jZsjphXTfZ9NBssQ32VHfdmMqXFFme
f7FpAG2H1Q8FsMTao2j8iCuHDlRut4U9xNCAo7p9GxAC9z1BgWzWfDHbAbtRzs7c+B6/xrHohu5H
nE23Ge+0dMfXJM/OYE+4t7PxaDRjcu37XAZOB9i8jyqOqP9N3Xk1x41kbfqvfDH3mEDCI2JnL1iG
tkhRhmrpBkGNKHiTSPhfv0+y2Dusooa1utyJjuawSRaQ/uQ5r3Gf+xf7mtI8h8AHS6Q1b+rEhyO9
2FdODddhbFEDUdnan7r63q/r/ropFhqfZNdCoauXocF8IQtq1x6riGKdX3yZI6rV0dKv8KCAb7Yk
5aaHb2hXVbyt6/C6joEVyMaq7wxEn+oSiUfP+dJB/fPRh5L30wgaYPDuw+R6tFiAC0YZK5S0zlRV
mbcOHC0gjA1khemDBI9vtjuYKMShQLhkyiJOUUJcKduovyD1sYproRH0l7CqyGH426Zo0vPIoEwd
K4fEfTxt49G8KnHvWZauXg/SB9A2rYU0HyKvuS0XnxOgZVdEEN1yxws0N1FLIs9yP8V9ieZydM6N
fxO4yYPttfKGpBcq24koGPAKaVe3/Ivj+zrzmmndd+6FFfySHpwA38rjy4na/Gbkdx+NCi2YqeL8
SEdU6qYZTnv37xhlkas+/Awn/6YejS2qrGoTTmq86PBIgja5BdWFVE0ZIv1KHiZH9RMBYUQkwJaA
yOe698GaFkqX3HTKWt5FwXjldz7pRxmlT/jphERH8KqBM54F3YNIpHFjB/muctNl048kYLJ456ov
tmINhOmwM6mazA4aogsM9qUmP2sV+acQTbsVvI5Zcvnw62pdoeFQiJmT0+xmMTwVPcQiCBDf81am
55g0XYsCrRlMY1ZjwJTqu7DatC0lNNiFCQiA6soZCMs51YzYA3FbdpvGUxw+7cRZwUcYGprTerC9
Koh7BY9HZEctAS4CFa8ZdtvYddKvZCvtm3aW5C7/PKfw/1tNNny3JHuO12BVPFY/Xxdl9Z/sMwSG
EP90hL6Jkz+GlERN5O8UAcCUf/o2fAN8T/C55fSnqvdSlQ3sf+KU6SOaTc3VowDLj15yBG74T587
PcZ/FF/+NEegMwD/yRC4lvA9MhT6cxwKHOK4jlJ73UxOORt3csJ0CimIYMq5NoOr8eFWKtR4gpu5
TGsDdIMag+hyZDHJhygYyub2VYblw/6hr2uY4rDsod/Fd1xf8BrUDNnA9c9f1XRIl2QqdHyxkxYq
NtmmsM2ku2q7dDT0Rtd4OzuvFdUKXNj8vjiPZzlkX9m9g8+VwnaLtDQk80sjCEleoHtvB/cwR9Pl
8v33fNNlge1Q98KkyaEShE764WsOE5oNk2sXOzzDYOiJEPmFHfuHPX6tkWqZudRi7HM+wgjDGFl4
+FFh8BXUX//8NXzhM3KmnkPHI2fPsiZ/WhQ7DBfS6kdrDyQvLbsE2mGXXo1y8YiLDlfDKm7Ca/C1
6MfFHSWLH++/x1H9m2zVc2rJIkcML5J3OeqPCJMGkANjeFUC60/ElUeJGGhS15ehed2k8WJhy5SP
Ct7vbFjogyV5A1LPi1ZTVJnzzZ+/Dn7brggtz6I8GLLcXs+iCTgwriS2f9WUll/d9zFJ7LMaHRWN
qpxCVTnbeBnhf3P/JUs3rV0cftADE3la5/co/EHSev+VDrNwLsbEglHyrMDGFFqnCw/fCGpZOk6R
7V/2Hp5M87qOZRufZzDFEG7FRsFvpjOzwIDD4vbsltkvt2tRGNrvvP8VImCxBR0sdTYf+M9UMAMq
jMAwjpYXwOuFiojAGnZGKzr6Th1Mpe2Na6rQldgEGWkDNs6UTp7eommjGfpY4zSUPGfPb7oITNso
s1+mM7nmqprrLJshU+MDA2nFiMknbvByn+fruPMN7zGZpkBBfXepAJ0NiPXkFPfsQbcxNOr8MRoc
/k2ZIe6C9fv9fTwjNeRDUKINPYuyFs6NRy1FZSIs23SMtlEYonty5pfFMNeXtqty3rJUokJebonl
oH9WDAV8ul52svC3TtqGlQGuq+1o8PuvdTQNbJ/ajU+212ML4/6vz4HXE7PBGGgmih22ZZd1+Rau
lGyuMB6L4X0kMdCQhNUL0i4xgnMZ9FV8amXoEvWrvZ4XCEPfNF3LwoyYHeyoWwj1RoIMjLEESJxu
NwVLYZ2VUNp/OtaIqVhiZ6r7gAQS/9nPp+4B25fGJIAsMveyK0UPO0qVmBnBMCjmDID0tHwDU48C
2Ps9dQhmYSPhJHTIzjksYIclc5S29gNk41QEETtuDCSKhMotbJZwWVE7IpriU8U1dTqxSN9MGnRS
TEAFnDtglDyUZA+HBy2MyfDHpN/2yBsHt4O5pN6XKMsN985J1MgVU/R1/IlcuCNR3q+iYidbF42Q
zkJ0wjoxWZ7ttl8PFsvU1MV/cAAeGrT+0eugDDjmo10oJNzM8C6AaCDQk06z8nIpIUScx1OCBkez
tO0FtmsCQ8isvy+zVnmrBNHqb2OZQ0IOjczbWcqEJul4hUBXFv9N6MFjY0+rAQNhDGvitDP+7Gxi
ANH/AeNB4YPIBRfiw74Us3SAF6p2myM+MdznI8J5EbmsyYZxPHXWA6l3HDFg5Kf1rxEtMRiKeeA+
vT+NnlfUUR+y+pnxlFPAnYij13A6xzQk63ybTlZ6BTAAljF6dsEKwysZk3uMRx90hSnwTCkogMfX
rgMceB1O0YTAqzQi5xeSBWqsT+1Qx0uRDkI0zyTqMymG4Nl92EFJyP2XalKzTSx36K8aNY4+crQy
69G5TNBdMdxuts8LmVT9Ko+SXq47dK+Qoode6X92HEqkWr1qbj4VNYokdxPWZvkdM7tUJ7zon9/l
qBfZsJzQJ9z0cbs9ete+nYvZ7xD0bZRffun83k82c9GS00LTqMlhvWMBGRGtIu2xRFB8bG8W8YXV
9OhO+QB1cCWNbJTpk3Icsfd0k62Pdsq0iVHmXDmOXKjDk2hVlx2Ws4/g9NLpaiqb4ePomzLcyJQS
/VnsDt5VmkKfRtetmYyM9K4fqxZhiVh+gqmpb9ONwxMAc/NXpLiXDujT/60B/iZC1fPlqCdAL/n8
j3+xKPUO/ypAjYlf2iZw1XYSiOPdm6oY4SZTC3E/2AyevEwXFw1M0yj3ldj/enb/9sEUBoEzIheL
0PThg7ugjkvMG/ttV5U56iWukucuKmfJFmCd7K+c1ERUplCi6+7eb/JRsKtXMpVNpirSl2AcjzGU
QN27yFrYFbEedqdPlON8DDTa8mkpqy785gPeIAMyNblYlxzFqMRGODWdWC6/ab4ujtN42+c0CI4C
KORUYsfQ5r8FRAe1lf0k+pXhiqwmHSPi8b4JkQrK7Ryhxfeb/7snu9zb9Elk0vdHR6YA5zMGAfaN
WH6QWJVo0uMnxppepYosCEWuQCB/2ARhe+o8Al13PNm44AE1czkBKSIfHQB1jhk0OHy1RZKsxNHR
Az3N/YcMAahriCmmkQnEgi2L1DpomOJcDRhjrTgsI7RpTZPO+fO+8F0mn+UAuUNw/XASZorSV5Xg
kNUoVBdvclS7n4qgDG+kZRgNhY3Ju0LnJOlPjP5x3ATkzgRPSNQCbNBnCzp87oKSDYUVTkJ0YEe8
N6cq+Nw2lvo8NlT9VjkM0WLVxlYN0aH3EC15v9nH11KWAGhlm7iABWARTx6t+hTdNBSzGrXN5w4X
ZYowEjhI7lPoANeRrxBRMik1wz1Cp1sCobvDYym/rsduGa9s9qG7oWvC8SzKJWx/auSDt33/Fd/O
Ut09gLqdIAj4cvSGfRuAxYlg0+cp3Kt1nnvB/NcyCbwqw0iov7D/s9N1EFAofP/Bv+sbrupgQUE/
EFd6R3MCip3f45wGbcge5ec+7qDcZSymaOWJ0kO726kmyECdjdJDVnjXuBFWN8gDWfcmVkM9Ag6i
RiHKrfPk0eqHKDhxeP0mqgt1SMebEe9yPz06vJoECqEzRlBj0wXWlZ0gBOLOSG/idViSM05dK/uW
MvAf7Vlkl0UcVMPKFuUiT3TV24001HcRX3hkgNjCj17EAmjVNE3ZUgfz8K1yMV5GDb+AC3iJtZJI
1/PoAqE8k5kCUBZbUYJVnhnbH0+MmD4qDs8wIkpH6Huoni3H2wossRkjMoS/e68G3CZzCMa4cxQA
qsYQhPXaV9HwA0QhqU/DHKJvVU4ctEXBvtrlE/al58z56stYCr8/teXpPjh6N2DGps09iVOHm9Lh
Sk/QNpPokcst0Yhnb5IhKG4MahO30jTja0KL8kvfZdUXowYnsHYN5APPYjBn56Iey6c2lfADT3TX
m82HC1MobNcmEndIxx290mQOdUMyVW6DUdlUNfAV/hKFCo0L8LukWEGIOed94aU/grGYdtHiUcX1
PEzDQQzWGYqYKH9E24HNGce5SatQO1U2bzpYrUjQlqW57XvcdU6995vTg4PS859H2nPJIB4dXNa8
qIzzoNg6o9fYlCIwUUy/oMVcJhRf1ex/7CbwdT87O67yR+ocQfIBGaGp/YZrL1olVmkbiJGc6M23
b0UcjsKwa+r8nn2cOnOaqjFsyqhbZda1T3ldFT33bMOSQXqHNlngXfWovSGQbMzEhQ9FvfgDeul9
BDQSOYYl67aT41T1p/dfzNL71MHMI6HKSWuyv0NOAXJ9OPMqNEoH3zEjJNOqtrEhIjoWmU87HvIR
jLk/uM4FnssJVanBR3zosTKtkezBDCscXc/G5T9lZkNGA1+L/Ja/m5BEEFgs3YCBHJ0rNGEcMKmR
gXPVBYbDmfkTGL3kUcj1oSR54tB6cyKAjifHwIEJGchjNR22Z17ClOStGW6WgI/f1mlv1te4VEft
Jg/GFhRQFNnRtOp9jIuv3+9M+AGHvenQhwDmHXYZwdTj9D58emRhK8pmkkFhl4Ar7sAzL3QWZs0T
XzLuWGg4TUY4DlTK7cHxh0v8zBeJWfKSVXeeRP302/icM8rQ48p+Jc4wMk9Ej7yoterTop4CqtNT
bGYXZgPBtj83ATgbgFVz9u6HCQfB7JftN0bxOUZB2P2WSc5jABz24H1SiAoiqzPhbg+UGKfgDJ3V
UrtCURdr4mp5sJFFmuo1sHKHoVGINEfhpsxqSpFo83R8LAIpbWZgY+6HM78ylnCcQbYVvSxC6PZZ
zp/P6OuQ3GK/1I+O3CXlO3ClEVpOiALryUTpvAdVn4aFnjpJWZGfapJA58QmnFJJFuKiolR6HgNE
YbKQwa/QPCgHFHqndaPMYf4Oph7GrajjWVD+8UgusYkPCBHOG1DrEoRQNBhGNq3ANVsYuLOTOwgJ
JxaspRUuxba+XCZGjr6am0f03Brwgv4ZKsXKu23R09P/jeudcPGVK0O1XOZOt6Bo7NPZU3GHg7A3
2vdGaMeWeZ7hZ0G2rfFAqqJDbzhu4+rxQdXeuwYoywr7YAok32sYws9vm0omEtKtC4VQf5tNPci7
M497t2UAcPXS5QEnTe7Rq2BJBGzUrHLRhbmJ2lrQZKZRMaLINClyjG6KE5uBZCs8gRyhjEzE/ZWo
e5uJl5AVpetBXpv0uYlOOx2bUOjrufG38LpXQ9JlywMpA8UKz70m+xWiz8k4NS9rHycvBj3H4o4u
iSqpF/DLd/W8DHSQn84lrfcsGdYPVgxR/mMA2WB5GBog+7ehF8W/PEoD6ksRLGPzmA6VOd00YipB
+3GVxNUVUQx41tC/xzBhLPsc7Fa3mpKQY2rlRZX/6EhXGsAt8btDBB3Bet69RVM4fxRFZbpfPIvE
6xYgxzCu+yrBJcdDBZlXhmmp3xw7x7l+9OuoQnapzXJCjvvGGo08hN5uCuRTMzQcoE6IyQ9YFR2i
N0xhJNFJHJ0FQQxtPqTiH9qX1jjrjGk+QvUNr0ynCtFKtjA2ts9Af7ZwRtEcKurruRMeoLYh8kcN
SMwGD8RTanbQEeJwWKYbOcAPj87I/C0SqgS10eE8hrjBrpAIkr3uKqg4WT6PQCLrB9GKASmWrmYH
QnceRYoJO5ClRhW5NvQr4+AXE/RONeQUVB2aYSz7Ky5LtBFBurRmaUGWdIePZtHE7PGgzPPloQm6
ir4el4J5YJmYuc1rRzJ5yNQ4bi2aDwFWiUxBnMU8/iNSmzEyrAB3cs+4RXW0Tj8uTaSPkLTyfOci
i+KOyea7OeTbczca9Jd8mCq6E3emPPu1X2V2N+g/QtdXp6itJcyG9NNij8IIz0g2Nvkjrug4q5+5
STqzVthi9KCnTtTqba1umatZm9nZX8KIWnkBPcYZvg9sfXa7ptZdhAhzTWn0EQ/0kpRhzok3nhVN
EFhPJhgQV4vpx3pdTG7D3hlTSOgQBs47D2Wkphz0aTfGwCNRLySHeA/Pu00fGqvX5tSSpHFwFiZk
GFFZsJEw/cQOOIQfxWwvWk88t5cMrDHhbn0TSe5AeCLux2lxG8oxZ/y2ydZeTgMH/r7BaZL7eBm6
qRjDXT/DZ8Eq0mn6f/sdGIKvbR6nvli7aHR5O1XM1YTunsTjoNqIsembDVAU1/hZt0IaiNq2VQ6W
0e+D9r7DVSi7AFngJUjdGn09IYi5GNc5RJEBJlWRoV85xJTNblvSrtSyoijvsk1bGMZonKEih22y
E7eIka0wmCZR+7Ik7Aih4b9rGvRfBbxFVFY8fUkXv/YAGyRtW+dra271Ohq7fpmvZSg7vonqWNd8
+tjXR2UwBGK+7nAgzR/tkGAJT+6ql6hy5JCM4HBEiFV+BHKl+FNKLxNjSpZe1zUQJMvp0NLtagwH
o4qUMcaCLewZUsm+rG/sfkjTGyZsJS/bqUVySYiCzI1imqA75YdoHxorZ0QlB7UQL9V7XKM6i2PO
5iwykBYNHVWQRd0fbAQX7jScJw3cBUWastWi6xIp7R/LovR5/RIrOSLS2/XLWZ4XWUSAWRmjXkfJ
PNt8PmtfV4hejl8czXSg8HJIWBGUqW7VCkeHS/vAC1UPfV4NlS35M7/z9CaOGIBeE+Yi9FmcyVQf
qtWIhg8aG4jkMlxFF2W6q5AN00tqf+rVtpVG/Yr6bpRaf9fqPCPR+6bvTW0IGrsagduY9Do2we6+
SFRU4/Mnd5ZeUWE96fkQu7MuPFWYbNOX0HEJYrpyxL9sjQkL44SHWcaSdb0kUfHH2YyQ3fqSGZHE
DH0081puE/A5SHq0IDlZlRLfJXZbZx+XUh+faHAbjyHO24o1GNhXWcT36Nl1smWDwCSq5g98Sgac
IWbnUvTCUknpmELsj77cL/W8Ia7RSy+tHM+YNoOVP5fy9k/wMYZygD9BU0E7pExBcqNDGUPtM5FG
AYbLzdBDEqgjkHA92X3JEXRoioe27fVmhfuUYWbfEzTr+U4ufst2Cd4JeHjJPXyZx1bc9qUVtOyN
Q6enuV0LfSyraiKvs63tquRXZizOGHQzD3UriKgLOrJhSjuYhgz2Ij4gEF622eNSSbtFTBuyJl1R
pwMgQzjNI5QvcFlLZxL7gRUSw3NPVYmvn5+ALYy+p4anZPHwEhaINE+7H42ag/7LbNg2ixFxYFRb
p6zgSrpyyk5vw2nip/qlG0fHhCim6qPHS/CvB3SZJRz7ANcA+1106IMyHC+xR2q1Nb8vcbGhkWUS
EhF/GlvpDR/bQMYMJmJB6MgxV/QHRm3Z0xy372sWEWgCYyK0OguVsjwq6mwYNYw+kOpgnKyVa1a6
eIkJoX61l4/wS4Ld+rJtuppXc23V8ZtzokqWiCETVJfPRJ1CTFnXdibbYVfv53Olaj10GEXrVfQC
CGmS0uO17NImDsCW4flxoCH4yJzUB+US1H6r7FcLRVdaayL8ePH1DNHNzIq2U5grZaDKrxHvUym0
EDPNzXJj2IYf3xL31+mDPxht9VeYIN755Ic8b9WLynS68xAYefWXgzMgdX2Z5QEkFhND92ZALrAp
aHFZuArsuUPkuc4o9eRfs8SUEDSmMl3AuCSSNCfEOqXC/kOdL8v8VaLyXlbrvkVCZjiDEm8Rhg2S
kUHgtsu5duCY5dZwuxZUn4Z+w4QOkuLLhNAPX8qlLaWHNF1e9BOGxxHuaGeyH8ppIyeKTCF8GbtA
dDovmFAf+FyX1EXSFTAo0Msf0EqWibVEKDh3KvfFTTcEddZ8RDVamsU2BAHpdncOspEBmoBDHQk2
uzR27wVK21V3kYdKP9+MvWDKNthg6e+cQmAGE+WQaYwNapx9eddgEWwGF5PsAoUHAFaslU09HmEi
RBphCaYRWtuLg1E1tcEI3H1TZXV2MSm8romfZQUyIcVHfhFUf4DSVka7a6dKb3wj01vveBlKMx+j
fdT8smU3qRUCiyG2MQp2Ys/TezzlHDy7N2iRIfWuVKPdVspISejOHdeh8lNWzg0SLpjhxmj9ucoN
v2ZWHjCyIxrLXgf7CAW2edeJYvTwJ0PEslwJA96RuQr8dOyCr8GCDdHKS6NWQaeLReruLLfX4SoE
UX1ts/eHHBhsvRytbJ5pgr3/lQrXR/RdVbkYXYFmbaEvZVxAFFvG/m6KFYb+LEgxoB5a7MiHj1k1
oY/8IYomB21TL8Lf+YyJQjC5PF9PYNQ+nwsFf3PdN7Y+6+2ZtAhuNra+6VoO4jEosbGt9ekaR7io
nrYkfvELv33ZLgBhVJwIfdPoXZ/AL2qRxq2pYibtjSqV1aUfuSdGILy9HLVM/A3QtmPDbP1Bb+0z
+lN8yYJSH8B+ELNS2a98dvYERC5qhNGMCUu39ur8OSaNSt0tL3gJJMW5ZtkQleixYOx9zgw1QEF/
CEHv06dW1WiwCDTkphq2ee9kbX7heU0yB+cYNjfTpsa9Ut7bnS2hgac93cauwazByTm3OFdFA5z/
72O8wuWGPXJ2ved+2V9jDKViAWHX87D2blWAngwVIgjvt+YSMsvQRQ0X/squAXFdIGSpd1F85HMu
SPvAuYNxSd4LB2f2yApTWn6h3G95KNWGxDMvhyuI9pQBwRLWALVZodYfAMiPgoU53Owjn7SL9J5n
z6YOFawg1ptqtw/XkWHT18Gaao2+UMwQoqnX2zrVIKZJn3QBGFsOiEAJHWjB41naelOkGMNdYycT
zdb3GbrHuJy7dPA0rpkhQfjJdGSHM0/lhxhi9LDgo0/hMMv8YkkTI4J5lhkD/OOQ+VM6SJFJTFhj
UhSiBUob5METF2/zs6wjOX1PRiRUpnUSM4znTjmkzaU1xNH80ER5Oa6g99vArJvOXj4TWi1QE1Qd
ulN6NZNolnAi8nrJHyaZGeY3CNaiQjM9sVKD5HIIXvgsFr0CFo/0VF9/BO+/eNkZjO40uCDvbaQc
ZMs8o/uNLsqjiIrJujRwKMh+ZJ2F7qGz1P55ZUOpra66YkGqcOkGY/hUUpGL7oY41etSVXFGp0+S
AO8XQu8ZHhKewvtmjXJV6XFnKfLGvZhrdqxurcrGrOw1x6QTpTt9NUMiEQ5hVZEjo+e0LZNHmdem
3iiKGzeRavnxcuN6ibIJA3TUs08S7O8riMDpA9fpE26VcdgQwEN8z41q7dd9GFirpKl8JqXaX9Rj
2luv9/N/2sdQ1n5VTTOS5Bcj2SOmRwr4Mn/cX7nzaNGh5kuc+7IkfHfQYbU0Sx2FI/MqzW+kDZof
cphxnUKNWo/7drGDZoSrgARDA6kNLNDApo14YjSv8UJ8CUd0aJ1mUu8W+DK0GG2TIsvuEMlOesiY
hlmXV/6weLm3xutPbxnkdPU9yOCCwONDp5lY/DnGevoyE5lcJRuZC0kI2oswBxyJCxafDnIhYs3k
aS/iX+xLBVsXWg0i3ORySqd0xa1sLD6zpDyQ60AdW3OEhARSBOP2uRxvGcBmvI3zOlhgcZr2YpI+
8eRibkBfTuoJ0YRePRFL9NmPJJAye0izULMzVDt32Y8uMwQskM4H24Nxlu+1Tr+CJ6XvU+k8atzT
Ui3V/L3BkZj3naq68Z4yICRpdh6pcuD3nNnUm6AZT3r/rpvBFMzy5+SRTy2/boFOgXAEX240ujsw
wjPZSFsiBmIjmbp8M6ig9W47O9InwSSsiqF62cNYcQHpiUQNQNTNFL5Xvp5zF+A5slmtUSCTRimS
AfP251Bv2gjOr4p9ON+atr5toMKvt69QYEz24BpoVASYw6vSWdZ/H9I66US317meA7lAy/LBG63e
a89n1wS6SNI0aKybyoXOQ+fgyMZ4azY8A21hJ8wklV6jFA+jslfL1eTbQ5+tPXdCSvoKYbRn8CBJ
4AL1TBQ3mTz1IhCEPbOQ621wE9rnAEqzImOCuhGXaANTm/k6qtCr8Vah6ObuEuWywfy6NJAptwAt
G+/WTxuLbgsKYqzPsSNgj72cqWbVPCdP0aXkqIswWcOvxoEXgKQcYC7dafHc09cjdRGaTcituwna
q8HObJis8hqvhhnGIkegPjVbgSgip6aNu2O08g2rpDPMtBXQ+hQWXn21mUI7MiB6ItW+jNcv0EaK
sTrSIAGRszm0L7k88rBEDl0H07NbvVwW4yFSXCnK3isXYCXVGGAuncphYgKjZ+3N5760IaJuAFlG
bCetckedHYqRzmgvUqsZGRfRIfUFOaWtgxiX1yHTX6qg5p1I5knXwdYgTyAyw82sdN4hNjwd4Jdp
xbinta2/MfCu4AqQ+qh0dHI17zM1aT749g39XjfYspHve1rSIjaJvbDFu3USaxzw0gqDcbK+PlcU
/kie6XNd8s//0n/zbzKPXBST7tnm/T/fnT/Vt4/lk3r3l/6roMHBJ6v//fwh8VO9fuweD77ZVB08
xvv+qZ0/Pin0M/42m9e/+f/6w/95ev6Uz3Pz9K9//Lvuq05/Wozu8GsWATper0ov+vNf/k4381//
+PDY9I//c/s0/s95n1ZPgJn2n3r581//eP7TPQMBzC/KSyIUFqQwHyQMxaC9RgE6Q/9EYQjVMiAm
Lv+Hn/ytCsdPANyjdoQsHH8V+K8YCAacBs/xQZOhQYE2HGpQf6LldFguCvwQwC6VaJMvKCeC8jgs
F2HnZBoT0NUbhW9IhrxKZ/xi4VsXrzrnw76a95pfcFiBf34M0FJNL0C4CkzlUQW+jMg4Iucb3Bhd
U3yxCVm5kqCfiUZh9TU2hPO17gzrkuK/+RVRVO8EFOFtK0OQkKC3SCtbiD/owvwr8BjMVBZshdhj
ZS7duUC/YF1O44ny/u8egpMPcvsQREI0Jg4fkph+V9QiTnYgMyOKqLLV4pbZieryIXpR92To+QJA
JVAC/VW/xeumLHMchXOa7EwteoIMUEmdETCBgQjV+v1B+12DNCbAhChDGdM8mhs5GEKyQ32y45rY
/zusAwPIW2sXJyrTv3sM8hhgFHUROHzGzr9qUZcE7hz2tGhix0M2vDSR0Mm7Uwjsw/r3c8cBMmb8
NX0HFIDu2FePSQdVG2IwUQhFfHOn0DxACpELPk6AT6OaCu4yXrCx+z7YjnNCYhOh001beuGfz0Vf
wGIBYwFEwPaPysMDJV10v4IENye/x8AMhmO/+MX398dOYyP+U1Tftxb8Ng1lJ4Erc4SdCOeqjCbb
SnYyN3+OACrPQLzeuw1ey7OFK/P7T/vNEPq2yzxhqwL+7x/NlJ4+b1OwNTvspfrznus0EhyTPH//
Kb+Z+lypEHxxmPqs5KOei9p08CigQPNGjfV8CpEGk+X8NJrReGKRvWkPhgJBCHcE6CXCm87RflHm
rSioQJa7rsqhxPNgxKNCJU7sGG8GyWEiuIEbOFTIscY52hW17GYeIHa7sxbo7R6p3Z8ekSfU6jK4
B3Ax/Okw8TzwPXqABHPv+HmzIElKXjAFKpPiA5cB/caZ8RT+4W3nWVqFkDGH9QB69Wjqwa0dkeV1
yt2EJvXlAvEE4Y7cPoGyEG/WM0Qw6DSgLFjSJA2P5hyqbcJp/ajcUezGPmtyTBjhcvqZVnW4TbrY
uqMofG8HUv1qQLnfRRa2KTUpxO37s/Jtc9FUZDVTdPT17nU0V1K3mGuRVMnOSZx5k/TGT9g80x+P
HA0E/giyn9MLTN3h5lUoq+5lygKDsk4CtGrBrPneKZzcb5py8JSjpsDvixSMqWTXWTl+FRae5EgB
nAIuvp31nqkXF3EHaBXq5odtmQ0T0Al4s50/uhJx7kFtPTj9l2FtzLh02sPu/QF6s21whHG8sL4C
QeCkZTFfb/xmHYxB7ZvlDvlAD5PJBD9aS47dQ+4Bu//Tw8zRQrSQ4IRAfwrE+uHDjLxdFrJv9c5D
y4B6UOSewf4rTiDD3w4UT3HpO00p4h8NQXp1ltn5PA0gb+pdIGL8wqGCn6HbdAr6/bbjeApKoz7B
qxbFOpp0KMVnjSHceifBeTYI+Bl9eS0XPCdXMwqZ8eX746S374MjC4oUfBtIadT+LXB/h43yIQ2o
Ycmbna9sEWwiuRQPReL1EcT5JbilOBv8xBbO202kBdWJcXs7KQlAiLNN2wWJw9F8+PC49Z3annxJ
7aUT1ZpLJembomqzb0lS2N/x687E6v32vuleoh3Q3GxhWFfw2KPuxWaDtHRcql08uQp5miL+APQg
W7mRcE/Ml989Cj4T8a/rsZEcxxy2H6duRTGM2EeMT65rmXCO7fEcdGX+p6vNpQvZpuhDlgFY9cOO
HOd+XkRVDDsARc6lo3wM9HoVX8ZGFP31fge+GTMiDm4lNIplDTj9qAPrMKfO5Lb9rg1KtS4YqKtx
ksCWAqO7cIB3nYjcftOLfsBtDXqcKyC46lX5atXFdUelJFQ95GMapFBpweizGldgOf2L95v2Zi3o
poEShpWNRC3XlsNHMf3aycz7fkcUhMMHORFEmobyZkKH6bYiS52eobaD4nUZuycG8M3eoh9NQAiQ
EFwm4dzho5eFInSnRL8b88rcSjiC3ys7WU4Qzg9BksSnR085GjtPpjLuQ6vf2aX5rQepvrGcNLwo
jTr6nGVo+S9RNv5p/Pj8TOJr6F9YngRHB49N1nLBp5yWBTn8gdT4S2ZJuzGiOT4RE/x2pgRoM3O1
B4/pHl0FPWuJBxu21i5sUM0msWOfKbe0V1hTnwo/fvso9miYiJCcPfNouKqxnoY58PrdMg71pYB8
8pcZmctViivyiTE74vQ9D1pApoA7fKDJms/Y01cLgIr3gGCxNewCAy2Os8YLstvF8PIr5KLjnYmi
WXUxNb6bnuUpXnR4gZXWky/b6k62ubhvExfD8vcXym9mK1Q+rlEoOoJTPL4ON8ghmRyGw24eazDd
EXBfZ0ijE0fT754CdUBTLQDHvxnPBdhZR+WDTQ2w/pkBCWqbE35u3m/Lb/Yz7vMkR0jrcBgdk3yA
enbYhrrjzho5bikK2udmm0lwJIX8q1cq++P9TNBrXO4R8Q4F95DDlQ54MFFGZy67MUMbK2OgVj7q
8iv0TZv1nzZNI7uJJLQepsmXw0fNCmLggrPtLjNbtq0S9IQ4ayDnJ2tDjvBTQUhiK/v+Q99uokAT
Yf+zDD0L+oke1VfTNfbLSFoiDndOP4XzDtMx0uUAsYv2kopM1FA77arhQxFC7doVJFz8Ey/wdpPj
dqf5Lw5xDSw1PeCvXqBPLJOsd2ogmtsGV6PfiLu5NNQ5LPgBA0SgJM46UxG+4e83/O10JZTi6gp5
kH3c947CQzdxI7JUdbQDdBZsKlSpQClGyYkz6u1T9OlAJgNVVnJrx7uBaUUztbMg2gHQW7azYyUb
ADmnklCkCemlg7gQpyHXsk3Yhzirecd3H7cxnIKBtu5AqU7O/eQDr9ooRLmD+zjESWurk6QWUNxF
LDdx2FrOVdlWdW2eZU04ldsMVzb0QwWSbigzLSbwBastghrntKjps1vV2yREbGc0jUsCmtZGeAv4
GxiLeMrWLsyoB8h9Bmma2XYKdCejxlq3g1EzkAje45MoG6nWPfYS09oxMagG1lFn7vcW8VS0xKNy
+T+knddy3Ei0Zb8IEfDmtSydwJIoUZReELLwQMKbr5+VujdiWGBFYdjTb93qUFYm0p6zz9pfs0KP
01PaxawxPRaNfY81eZxALh9TUT7BNPaAU4resA41tOPkBwF/ai6NHvXBKcKx2ntME6v5a6GA6DcR
efbooShdgY9l4XXtxy4LBZw91GFUc1d2pt4YLVB6Mrhd80Le3HF2wMfd8MF1AzJBMPPyZGPjm4e5
dGa7ABi1TDyo6pg9kxipjX1ChCr+bE9WzJnCrfnHiDBQ96O0EfFjBHcA//Ridr83hJW+KjoBrCMk
eOxgG3sowbtCbOy+QnoGYUjVReLcjm4Q4gRF+gRYbTJoiF4BaTnu42z22OKqbFU/DHPSEELkePve
YphTVrtg7FxwXY4YMHnLYrLucdLrzqZHXNDe9ib0UhRDVNAcAl0Zn5Se8vydQPH3Urc5xp54Webl
vjE5qrZGZ5j5LkQX90NEapdvKtUCPNUSyb1VWnw2dxr87WYjxhxcJyX8zc9g0DEExbkTzyESgvGD
Sgl0tBfC9P70LSJyVPGSjx+3vBqOQQShfjfbijA/KDiKDYd0ptqaX9FwT9xHBCqcR2p77HaLfrhz
fnIemljvpvhhJxukiZW7x8baiLclnLGfNmqHnzgTYkyLvCLrDqgR8QxL0fuO6Sai5Pf7SDgu+jM7
3qDfKLHllscsULNmP/Zg6NGm2hQPz+C9LQpZEULeBjqR60ODQA+XDy91kPoTrEvnPV7v1XinW3pj
QxM0LAUHogzawgZJfzuQra8MddemKv5rzTwAMWxSQDP3NqprAK0ZksPvE6pLkoPDYMSHOMWPdk8V
khjuGgremmYzGdZY3LvWgBS3Uiyme9IDtLivQVykHyxbabXfQ9DMhUAdk0TiA0pFa9iWCExw3m6q
QL9tKW1Cq5ggC/lh9zlIWeF4Wb8rdbXMjn0Tg010wsz+SBYhwpUQDa2GQWBQhdat7QHSPziZKOvj
3AWtuI1ROOOSlbhxtp9r5Mdb0Q4R3utcMuyd3VP/vyFWEQf7oVPFyQ4LpE4OnHjnsUF9Cnl3dAvx
HYVMRMiOtENdPKPNsoPfs9YW4cvEKwkzpzELR7ErUMlF3a2YUxvyMgRyo/khsspqP6Ws9ulBEbxy
johCiXuTGZSiviQaA1Hvirlqfnf62DAtEHiBISRJDY7cju7Ql083Rjr8DQPl5wjyngxy1gII7sRd
DQb1T6RZ39raeQxRh+9sYT1hQst8Q8y7bWoLnDBavb9NNxbUtusUYhCHxwnPwDs9xKgvNuruiFbR
p9D5a9GYTKU4jLci0R9b7AQcNKRp8mXiigLMwSupHhPH3I6gvQVEmdVuBvIbhMJHcz4cpCZ+kyCD
PCQl5RU68MoNGMnqYxIoLXJS6SwYV4+xMNttNzjKjQsQ2peiDmzgrb9jWAOAi+0PSR2iFcBU7lOO
8PI207GqJ9G/74cxvJk14+cUUXeROjDhrLbBlqQQB1DS5rFF7IBMiJTTZIzFJiPu9GIb7Y3jJuLg
trHxGZnng9cn836cqgCcQIL4TqciFePP02xGya5rC+2IHPZetbCd5j8XeM3O9dFFaf1I7Qfmt2AB
9qZdiA+mln83ckvDNXD6WDlquFV6CS+Ig+qeQEf4AicJH4Nxemk0dFfU7uCFwav6zo6y4lhXyQEu
3B8Mjw4ZJtc3ZospPO6B1HRpkH1yUL43GoU1FlpmNE6xTNwN5RPlWBVAfvxKy9OQJ95802apmX00
7RoAr1LFmnLHPul1d3YW9vFNHeaGtbUxwSsfywn75F+Q99DQTXXhWDtVIZM9bhM1LoY/Uz2V/d80
nvT+k5eWYesnyIOIvhMpMY6iViL9T66reHpyjlnz/Hkq5qCfNyrY0P6u0lS3/kVhl1qf0LEU8U5l
RWO4J7oMeNXUgQbFvCr7hDlI7BwzcI7TEdxxnt9oicaTrSdsZB3aJgvLv3mVB50GIEll49/lE5Gy
Ds38aDwEoWP+0mYn9n4EbNLh3m7UqtsD2A3TTVm4GswIlJYtdpiGYxNtZEVZYisiS8d1NXB6e6O7
o/3SZwrAHU4vJ8BbCVfDnaKHqV82o1fvCVS5JqW6vfecY9rLgas05W/PK9D2uK0yj/eAQBDGUP6S
D2CvBteS4OfcvIm03lM3rTULb+tFucNn09WI1xLi2r9UpdTzZsitStt03Eiz/YBP73eOdGpfcR6r
8GlWuuguqlUHqi8K45hiBjfLD9WQqaexaw1sxavOpKddqZifzTaKflX5QAmO2nOqPFSaB+/acDmo
dxAdOtVvUSijJCziAoAjDC51N7mjiXNwE4rfLWax2o664FlQnzKRFxuVyLRPcM6x+URVGmsFhXxV
2h6CLPKmYx3MXvRQj5E64NBda8b4kLQw3Pfgs3N7l+s1VfHuGNoDCEzDaLZFbwMsn6E/tRILDSBs
RwBMAw/WQT90NnZuWR+regT9jY6t+CQ8Qj6czGo6PUa4Y467soII/Kkr3LA+1RUu7YCF0TPuEmOY
sPBB0Vv6HvXxKVUYg8ej36rs6oaqFi04AmQapBNw1Csfc8pvs01eqeI7twJcwjPyrJtCHxqQqpQ4
xpBqTO07t3w1v6tYkjzodSNpf3eomx9M+OV4mMRRps9HDgsr2bZdSqURhtpxh4Z8DiiUHiu9tbdl
H+HSnvZcQbd9X6o64tO0y9gROU022M5wTwcQX0cHUFaDvcucPoPR0lStrd6TGhswwFWI9B1qdq6/
U6/j2sr/Hj+FZtM+N7UYEVFTActdIqphg2xdkSrB1hzLETZ5bDFrqIbNlU/UbYBqcSasjp+qMOgz
d9NoKH23HC2iuR+LTPy25EXztu8LB8/mOEpItIwh3NId2qN4OFalZkwfNGpBywO1PygVA7K33VHP
+4RlUSRtvs2THO+Smkro9NZrleg5BlsPQJ0a5KdiVmMXgRkaeqSYgfc7jjU9QSWmAxWd24BUM5a7
4Q/CJhWEfO70BRCeVMd9NGyBCVx/Nb15rRFwo3YW8AevDbSgi4QS8fqYArM+8ovIDv2kFCV7i1Y8
cpAF+xznYWliOxgrrb6J3/xrFV8rLn8kHZepUy71aV1OHV66HGO3tQW+PYlHZ1dJr6HrHXwTX5BN
uTC2CDub5EHevIdnTQMkHPkwbMxNrajph8k1idbkcJW3+P/EK9XIb16INEjQBGgJxni8whdhMCfU
iMWVeuSPueG8hIgavqW4N6+ETS62QqbWVgnb08HFa1eFnilGAyi+NutVc6NYOHY9AsZQo5Wo3qWG
ZPgXfAPvQFIj58/53jZ7/PpaxOBURt7qGdZHxpTUx+tf6dKE4FntoiQBHgDG67wV0TaRMpVN7KNZ
CW88ZAjcNJPig5PZawGSSxOC6WCRQiVQQR7ivKmsnrisDwM1KWr9Cb4K20SRIrs3u2+kd1/+Q7+Y
d3h1sbaIv543loBppjB2iv0C44JHNRyqX3Mz1hSc6WuB+osfiniW6lC7TDBtEdgqsiIrjTYjOAkn
gkO2Rt33DEA/6j9f79PFhgi+kulg2yBUf96nzASKZbRm7AdB0fLUUBz72VAHr/0PU1xqBSR/SnNc
KU17HUjKOBUA5yeJn5dp99WZbBwcyllkxXtDOtD/yIPBXCJcRypuEbCakXDrM44AvhNZ3S6MNFxd
HDd6eu+okViFxgJ2ATwcj7bz3jSAajhNq9R363F8yKpefcjtNFsR/LxdR1BiiRaZMjbE11mEHLEC
E6Pq9c6HrszUbYBQZsslqMKNJtPf/XnOm1okM2CR9a6YJoeMdgdBVy3cR5JTxcr2fWGyyfQdYkJC
qYRtFwvIhYBemQX1uCJRnNuqwxgt4Mm7Eup+O2zIC8iBMgeYbUD7zz9O72WwJbI69EWPBcZU5jpP
flN6PmSVlzy/dyYYwB5NIpU8qiV5+LwxpwcpDqo29BXErPUjJbRN/oEUr3m43o780WchRHa41+0s
OkUVRe5FSh75rd67m75Q9lrzB1+mbuOAhjg0QB/ev4sbyELInFPlIjeH855B8HRjeQH33cnEkk9P
h/wOlLAe3wzWFP263r0LMwOkqcssd23DkM5VZ9vDpA8JZUVqhBW8o/mO1qag09NR/L3ezNupQbgY
SZkBRQYG2RLpSPATYxluq36DifW3GQDCwepK3vq48Pbb/7+2ZFD4Veg8cTPK3cEH+H2szx/RlJq7
slGHfUaN/sqnejt6MqxssSWBzaRqZtFUR7QvCMcx9tvcCJ4JDGgH8qvOe5MtME5llo40Fd/pTTIi
t4Vh1nGe+H0aN85eswev+1SjZuu3Xjq7xsoyvtgpPhXSXgspynKzUAMtdKzO4BYxDEQExrHZtlD0
VrYkeRc5X1cIvThiOZmk4ktdrCtdxvutjoM26OORxyAykkqiJ/qbWnXLh84dkocEgoYPNHOU6MYc
ysS7JwqARERt0HYkP2jx9awGuowJLN/HOoyqmoJKTlnAkpRftRD2+u56a/Jve9Nh+Fcy68EFbekO
a4amgEJSJ77ZGc2BVxBJThs7T9NMkzs76dr7sGj0m9oj43u95QsfFIi9TOlww5X/nC+IGG4AlZlR
4ifgwHZepcX7btCnlVl6qRXwZGjZkC/ZbzQ4FgR6Na/axI/RPH61VbA4O/4j9p3XeyM39uU4Asmy
5TBK9tOiNwGhjsAaGUfFGOYnuzXFU+KE1IsGvLoE8V9vpcELexdYJnZJJPUIjc3FSZM70zCH+KL4
okFwi1Vdf8hggNy1jqc9Xe+b/O1v+sYmbMtT1Hvz6imKOakSitv8NGw6kFluiHb0g+h19blMnB4m
EWY/15u82Dv5wbhVAcpcXngHovFULcaJTz2aeaB6vbijNlSheshpjteburQCyGZygbfZdWHSns/D
Om7RbYzsY5juZE92hN8qlLX8bmgLqrY1C8/AOhDeHaXU/f560xd76dAwHSUc4ixudCNhcdPygsQf
Nbv5jhVRQsVAM7eC5ELQrmXHL05RF69ti+lpscOddzSKcsrvaMN3OxcvZ2GIXTSn6b7oteLeVmfz
2/XeXZw2r9qTe+2rEw/veAJbxL38fJhMsvHZn7BTKA4ak+SOxFX+oKVZvqLouDSilCOjJMQig6fm
YkSNIosGT5GRzSCg4iuJXBhrUVd8CyJD1Vf2zgUPkicSh8Tr1hZTh7AT2a1ET3ytboRJWV/VbUj+
BaekS8ajtAQmp0ggeALM5Wwaxyi+UjaydrPQjAvrk3Qy9yRNKiiXcR4viGZviB1O4mEg4llkTvG7
SiWcsnUMIrZ9GfbZtrBJGpLCKoePNYXZpw5C/w11Z8ntWKvzPrIL63/9Wf4fScP/Oz4GtxAkShL6
vNijXBesbZCoiT8BW6MoMIH3WmgpAWJ0DF16HArnJ4e9WInSXJwEoMIRtfEwd5diJaQJQdB1JMI7
i1wPNpzPcxKo+yqzlZW949LpwnuMW5aU16MQPJ/icFTqwKU42zdGkkN9UFCoOPXq4fpCurRDEdwi
bfvvarLUC7RlQ1FxNyV+iXDGVyO7ecqivnnQzSH/NDutdw9hsL3RqiB8r8xSTnD4mXw7ULDUb533
z6xTVTSFlviYill7WG3VPtR74w7NSbVyHbh080JQolNRKEuO3oioXaWLuYan/jzWfzCXsvdtU81/
msrQvxH7m45R5E7fSrfM/5DzbFY0ghfXEGYalKvzrkKtKzezV5tVpoYVfxKkfs2b4IgpUkspC6i+
aKuPon5KRdx+dXJptFoN2u8xt75NRW8ehNsZT7UKewuqxDCv7KCXPjxVKMC3Yb1y95XT79WPSmH+
ETrmiqSWBsHTWtPmQyAgkevD1BOqy4rvZBWaT4qm2ysDcrFpFFucvdDlIZSfNz0YKbbmKnI4uG7Q
5KPEwVW8TMiT7epcHYqdYlgkfsEVO4DgcuqjV5aWbGB56YDDpqPkMhCNLkOt1L9HPAaaxNfnVHus
kFZ8ob4o+aCNSrhrMIQ/elFvTCv3jktnJBp+ald4YMs1fd5tOGQj0TeR+GANMTCxSrOUyatIeeyJ
lN8aGBGuLO5LmxU0cjZLRpvbx+JUDqdohAo6J35taFW4BSxXertsVLB9deIsW7vtXBpWoM482qQI
npvHeQf7OVBzN/M4sqLapZ2h+omPCbodL4qjwzAM3t+Il9bz9R3s4rBSLUmolLyA/Y+Y+moiUy0D
eJEiSb/rR/KpuJSAEcNQtT3KAsnuYHRa8+V6k5fGVcq2ZRSYK+tyXMc2ARxHBajfjUbx6EQhdm6i
DoF7oCVLP/6Hxiwq02TKg2zlYtrEoTu3U9HyuLfq7NnqUAceyjHOftZOSgL9emNvVavsyjSm2oSz
MANfjibuUE0F1x6hF2akWyVJB3LxQ7gnIztvqZrf9pmpfYxVcCZOokc7zFpJ/4SNg13zCB/p+s+5
tHEjyuOEQDVFsGExo2SYqoNEnJJ77dJvQd62PjhigpPcd1zfSMcK10PsQzYGedcHyyUJsPIL3lZO
yQFhr6IQl5OKPfx8UleUD1WWwk8AcmFS4N8AwZx7C3p4Fc+P8PSVGIjLcGq11nxQYkfbqBHolq01
DGvvwEv7Jgpp8kA8yQjUypXwaqb3YRJVRlinfmJGmM1IMvPWhHYDn8edoDNH3i9zzLMPAk/wtXkh
83nLLVNWBaOV0A1E2st8X91NGOWmmV/kqFNxDlXMF5BI3YvSWglWyFOD32nfRe4GVmgrthkMCQvx
L5XUK5vapV2G1xRRDKpBmKiLOZEMeZamc5f6Wofz4CaW5M2tGTekoOeJiP+hTcPgLxAcTAivz8ZL
LTsk6HSeOeyoy8RCS78Khf1Manw0ZxPC+4/2ndKan7IOacKmhku47fBDWQuZX9pvqCiWKU+LHWfp
h2SOXjmZg8LJYZXZA3SEYWtCJvrU66D9399HajiZYlzM6Ori2aHYcxQj5SDdgLj9EICa2RLUsm/R
/Sr3TR49J0Wvrozr5e793zYXN93GcpEFiiL1cVSO74cp/ISWoLgPsHG4vd67S2cFUUty1hivocmX
v+TVCiqR+FUqagM/KCtnhCqTTvOxKrrO2zp6EXYQuwCF/Yc2KUb0COAg6F5uIAGsDc2aROoP2FOl
oGln+LmscKqnUsPbl72zduxf2ie4UMrLFeB8axmjHZW4q1JDT/0xRrcW5MKMt3oRVDe6ngI2duII
EginJDbZ9Vry7dIagd5AtI/QA3lL+eevRjjqUW/1OvNHCes7YGw+VCyKOuzuoxIHzW7K1+IcFx/K
r1tcbNCF52QaMLnUL3T0syZXr10jqmCPoLy+cxo842en+Jbro3fU234+xlGnr2xJl55qLukfbvfU
6rA3n3eamC1iWMG00vPCOsaeKjYuWLOVcOPFzyoL0/6pEog6nreSAb+bq7xJ/ahw0oNFbB+eC3Yy
4FijB1B70aFvJ1dslAnt7fU5fHGFvmp68VXtCPYX+iaSGWSHlY1nZ9EXSPhorVRHioivt3ZxOCV1
QC4aBASLLxrGTV/Dbc38SZkDB8QshpGI+YZxLbpxqVsI5aRSHpUCHpXnI6pDi7a0WD7MXKGVGEVb
Y4v4V8sJKNQqmvjr/brYHLdxckIYplEZc96c0HERS0KXmWqTcYC7nFVfEcE2fxU76LL/MCd528nU
tMzUGItrYzYmkVLMCltdl4ldg14fkPEYrczJi11y2d2Y9aRPlkXyVAY0ZejFmd+S01C3ZoQ29mgU
Ufs0NI7b/IcXFFdBKuGpYQLssbiEKA1Zcq+rM78rjfSpNdvpW2140QtYFtPd4q5e/YcoEw826e1H
4Q9v1cVlA6xTAdliznzLURzu+Lk49ri6k8VDmr4to8k8Qclf8+G8MKoeda48ZgjAuxwc5xOltTCY
MAouW+ZsBMPGdQxpg44+beMqjb7yvrh0w8U5999jHIg25bXnrbFjB3Deif7UWUHdRm83d7GZZbi2
F9PRhh59aIHlPSQoz8TGqtVqp1Cp+pJpTbEym2S/FpdMj7QNMwnPMp13yPkvsZsAWFhhZX7Sm6O4
7eoARSH25WhF63g2PrdF3Xy/viYvnFfwhmR4nqouptViTdYFBQv9PHCnI876E28CalbqGIKw2huP
lHwFBwTwTr+yE1zY4QhbynpV1iaeWYshbyLhld2o8oGLeVJ2deS0aCSB3KX76927FHtih9PZ27iw
EuVb3K0oQnSUsqhzf6wnM91rtUcCztbL7Atu6DyXkfQnN0lfbRNQ93uuDTnUWVCIGdSVD0HWVDeA
q5XT9V916TvLrJnFKuaOuSy5mmsvAJSX5D7iJyiqVR9nG0UrqyOFNOotxaji2/UGL10SMGaTwT+T
h/SbYkw9GNo+hwLmcwPC3xFHuO2MVQKVDuogqyrUbUoCuKMEBlWsyoh9VpW0WOn2pbnGVik9f/8d
AotzjfwS8iCsOnzCqvPnuJp/uHBmbxSzd54Eev0D020NsSBn0nJJGYbM1kv/bN1cHHFwfk1lIOvs
u7kxfepC1Z7vBeH7eusRU9gBKPqakpKaUPp04bQZPc+Yn68P/qWvzXWQUDZ1hST1F3uoGCgssUZW
dTolobOzx8Iy9xbPwz/gKPv23ps7a80CbrHAiJOQFMAMjfsYCTBAOOc7CeUtlZuKyX3shqzY2UYe
7hAsrJUsLnr2P61wxFKGB4aDpMB5KxDmNV1RZ/fRLbvkZHehtsn70LzHoXXcB0PWvFwfybe9IvfE
05Org01OZvkI90ysOvhT7THp4vJQ6VS8RLVpve+UpVdg1mT1KfIpcpfL1Wml0DCnadAf69Cpd6Uj
Sz7CSbm3MLO8tfRqPlzv1dtR5PbF3RkwO9sUtIrzUcwTFRFT3RiPfR2aJ5WQSkSd3Vg/h4GhhNTG
5NXKrrhYiLKHppTSoUyQG8JSiTg1Xgtjp7cf0Xbnzs5yRPWHt7eSIsZuLf0YYr9R3KD7NZWb6301
5MR7tR5l0w67nuQXMW+YouedHbBVGPLK8x5BPnWTLwAz/UqdIn2pHQiQByfVu+9lrGjxNkvHcNxx
XjaUS3pB90e0eYNRXoaaYWPYmeLtZMTQ2hCvUYovke02+lHBq23exbHpFNuhGlvxzYB6gHcudVMW
Pjk14nwUIGW962KrbJ88pH5/gf04X6u+A8MbT4QbN2rS2z8kAqxb+dTLfVh2H9Uk2k8sWv/Z8Z13
X1O0qSMqbz6S05IIUi18TLzBotqJwpSfRj89F27/D/z4qy775ptZ2+J9eScZygPJhyRX/gzEOIsT
sY4M6mu00nskuBkfh7bW6g2VBWEKpyVNVx5Ocu6efW6EPgbJYqIlUvm6zBkHg9EWTd14j16oA9gW
GLKYSfjdHmEdF0p1LAr9Y+jipnd9mr3ZKAjO8G6CtaThFIbw4HyYe6MeMmuqlUedCU0hUGhjwYuR
8ntbAVXAuaKhHDX5osuRrGH1W2mcnIa47F4Gpcw20WTpz9dbWVyG+V60gvoVpQ3nmL2MeloVF5We
2qMTznTp0ck19YE7eXqgbm7Nef7NTkTGnYZ0kpLguCiFPx+23BuIcHVz8GhmXryp7PHbmIbONlDc
fdv1a7H2tx3j9gdiicwrlyCE5eethRGOIKEQ4akeeoBBNPkgMmH4+Hxl7/5S3AB5vzOEXPSZ/udN
5eMIAb/QoxPcb2sbVXV+wIpq7a7xdtbJ3A8ETl3q/ZE/nrei9HFfwgXmJKyDbOvUU3Rbwrc+vnc+
kLDEYBc3GXqCZPS8lSpySicdopRhS41wJ0pPfHfnubZhBBTRWkX9m6OCxy0nLT0CpK2DejlvzcI+
gcI0TnfVCueNlZO48yrlFyYO90rSl8c+mdYKDS7MC7lPesx6XroIy8+b7NiR0HK26SkOc3EbWNCj
UHkoGaurDfqVm/GFb4YQlkMJjRCJyWU9SOSMIeadIj9RoR9+8ObW+JyYVIFf/2aXWkEWJCNk5Oje
jGKvY8OdZG5+ShMv30xN6+17b1r7VpdagRKrIiZgWYF/Ox+4KEy0gjByftI7NzgILoY/wshKVl6M
b1tBeiwrZ0CkcRdb+qPa5N8sYwjykx2MhOF0L9ykbb0GxXl7cNAKYC8YJ6Q61OWKnR111sumKE5l
RqUYmoV6700p6uupb29NhSrYKuu1+7bK7bWU19spb+A/S6uIRPliS/5rMGgiwdAiP5Wa0w+fdLCe
SBxFpI+nGv/14vOki+6nLQKKy999biHT4JiUkjmKqZazsRE4gyPkKU+gzAYXEqIHRD6NnPcvMekN
baAIgZQgn/7nMyWLpwBAWlieKLqlHNqw8q2Vt+LoZbbz/i7x6uL84uSSGZXFajaSvHQiLBBOhZi7
A1XA9qlM2nIlcrIM4nBK0qN/gmyOfOq7FnM/bhKjI+dVnnpStjfYaaSHyFGCY1ZW8V4fBBWluWHu
UbHiJxlo+EK7g0kgktvu9aX+9gw1dAL/JMB46XG5XlwKWNsEqhFunHhei+NQFfYmH6Jij8gk2GkY
MOyut3dhORJA4BM6lHiCjVm0V1aTVVlhIk5BGSfb2KsmrMmKtYvrpV5JaJrOvERQsUyLFXpmsn11
4oThTkhpjJdsC7RxuAhBxsmh8d9c79WFNaizKXPigI1B4rY4Snm6zPVUO+LEUjG2Usmyj6nwPHhZ
RxBwVsP9ULXhj+uNXhhK7gcIRkj+m9zS5Z+/yt2wbwc4vFjVaQx0bxvoVmZtdW6wa7rwC4NJDEej
Bgy5KI+hRee0xDVHa1KrU4kM9m9sF+UnbP6KZxgv7l4X8Vo+4e2BSp2HTITB60SJuZRruHo9sGO7
4lQUk3FnTFV/0EfT3oLIf7k+gotoi1yFPCkNIOZsX7JG53wE67oyuzikZ92A2SKSswqPbhYJ/k9A
QnXMRHL1iz1R2ezh4HlbJ6Jc+QUXJo7Mu0llIsRQzqfzX9B0eoWReNKc2ONKY89+Xet7Qxu6/M7D
FbK6tduRcmYSH2shl3/J0/O3zr+KO3l4yCvgUjUeRXGCS0pnSU+9uHc4oCycRDfEt0V4Nxv4SNx6
ApnVQ4Scvf4rnHF2jirkheapcGDgcI7igWn/Ra9cVvfKaFAl34561dxTHa4Wt9c/1XIS6v+mAt9I
J3Ajn2jnA9UNeOn2mDuceod6flCad0AXT4UZfi0Zonfev2VjJO6QBcjXINqU88Z0fF011LzFKSob
bQNEpScMpr73+UIrpLbZpDhw/sX8zltpMqG3eCXUJ7ud7a1lKd6RqfYFO55yi/y+XTlzlpNdNkdM
kXe8zAxS5HvenDAbgMzu1JxioThHqhKov/d6ba8Mar/FEyI7NtPg7uvaDrf6VEXv3PhpHg0ulySu
R5zjy3K4rMXqkYtXezKUed4YmRYecIho3/3lWMfMD+56lEcSvTjvpN0oooZA0p2ge7kfqkFN8psx
r4a1G/I/Eejr1YNHqxQ4oRKV4WlyXMuGMgU4VTeAIqlUyBpGMrrHxptVoAvhTCm/OyffTEuptI9R
rXf9vBOtjSJsE2OAh7WI2mFVOrU6gkp8YuPPSW+o8xEwA37Kbj9U1gbxMEUjqQ01YtOROMYqKcjt
nym0389xQGxik9dR0m8qN/ReJvIEjxB9lC+G3WCDdH3xLU8aOkvYgHevrJ6RQYrzzhppYRpYII2n
0lO+670ZHaMysVdW+MLdm1wWrSCAQEshQ8Es80UrVai7eSwmIrM4D+3r0YKcUY01LJNZKVxC4ONI
VEwZW0AlePGExSkzWP3HxArd5kBKM8HRpyaYuBld6H+7Si+N4Z1PI518JjOZZYs8mCjK4ruLyh0I
+s3i1GNI8knPNcdX8k5fu9TLefpqesmwG+cMZzsvPXRsy2tZXRsRl0I78xsl67/oyazcBpnh3pY4
rDpTL3Ztpio3EYy8w/VPvTiQ/qdh5rW82KuQ6Bf77MhJb9RtmPuO3pd7qGbKEa8e4JtYjcJjUpJv
+IjlK5mW5af/1yo4AO5FaAThKC6uMgq+qVmrWLlvYA77lYBCvFWJsD7XczkcMRyqtm6MR05pzdh+
B+HOxuZgS52DuNXmNtq7dWkeSwHR7vpgXEzHWUTkeN3LV+QyHReUSkwiU839woWrg5E0QVycZeOt
S6HcVtGAoQUG6KyeQOzO1Bsqg4ppAxYx2HLTrdFER8nN9d+0OAj/Z6iI4/FmkFig5U+akkkMelTl
PrVXzrAZe/ZDRqeTZL5Yxf2x7qdCWxmIxdnxv41S7UvkC03+UsSntWUU2Ji8+8oktINVV/qtRx3p
LVzb6jBaFNJ5Lgaz+FIG4Qag3bQ2QS5NSwLARD5QSEBfXtyTspg3SUEplm+bEJh3Q0fxyqY3DHYI
IC/z0Zsi6wOTa1uBPQTsjhrchki4IdNWb2slre4S/Ln+RiOVxJuxdsvfQRsKSF76kP2+/oHkXD1f
uqw6KfuRJTg6VTjn2xi0/NpMArgJnVCHbgtCSPtiZLW5loeRf8+yHVI/PPgRG3NLWQxJmozEI2TB
SVshZZ34V4vMsOjKO1yXYfi9u1fg86icl9NORvTOe1XNOM0VwoZwkZl2uMPZtZqPeN5Ww/vOGqYa
4ya3f3YBFBXLa6khitwsYkrF3BSggYHN4A7i8Jovy9v9lRQr+UZmNBxGynXOu6PoRkNv0dxRFVbG
1ES7wt0ROY+7TREb0XOuFDlYuYYKzk2lemm/8nZ7u6Bon+Ca1PugGVkWNbok26mXjlOf14lz8sB5
zftC58R/EUotEOh2k/GrUZyYfGvbNs2ecP20lg99u6hknvkfdIFos/U2NItMP1aGFL+zKdtnqd1i
hUfZc8qK0SbKgCuXxVJl+rfrc+ntFiYvvSyNf8uZ6Xs++ADbw5L8PVqnetTxPBPRHO7Hxs2noyVd
CXdRb4r3YxJoFPyDiRCJz75M7RR4JAl95IvXZjb/RiM7b53e6o9mZlQPqNXil8rrvZXPfKGnhFao
WiG7TaRzKYhXlNAWXYcSuBsKNd/g7WtwpcsKWITG6JEQmTPVXbkCX9gX2KVl8ErjSKVm63x0cVCa
5xL2mA/DcSykn0aGQSoRSaCEqT6shFcv9ZCLsEQMsHDNfwnUV0GICokcpqU5iit7MOBn4sm+md1R
+eI27eAjQW+VlQ3iQv8oy8H4xyRsxRqVv+hViyX1hbbwgszX9FaVpp1qhd0vNQniGQhy/e7j1kFl
BECFyC4P5WXZ22wmnTXpRuEb2VzuVMDDfp/XMNsImx1NpPtf3r02UKoTE8eeQ6YhF2tjGt0Uc/cM
PGRiZzfE941N7unTn8JumnGL29uqRdWFXYCUFqwaWfJMdmu5FWaRlmBfXfjQhnRlJ8bgMYBmvcnt
Kbux+s679zK8E1dm6YVTkoQQGzAyPfb8pTaCwGBETmoufDYg/QvOssHPqoqmlTfFxVZ4b+KKBV7m
jdWAhkIBW1618LFELfeR0fRbVxnWrokX1gBjR/if8ZM16osZiZVZUZnVWFKviEjsYMYU4W6G2Er0
w4zBqX5o9El7Z/SAMSPeTwwVswHicgTnzpcB3pF13DVe4UdtbH1yotl8MiDx/pmjwHrKys62dtdn
5tuxBNuFFpaYs2S/LNldSSHN2VSj9DvbVvadgJka9K2yUlzwdixphQsUIUCcVHkMnHerCE0zQRtB
K7kDrk/PQKPmZQCSskY/PevG4T/0ikAgaWSZGF9GRRIyC60LOte3lUFaskMoNMpp5Rh4u8T+ZXE5
fXhXIXFavJ9bRaH0pE4rH3VTclcEc7YPwr7nnM11GBRNPL4EoRto794pZbPoCRlRcFHLVLwIABgQ
lhM+VPH+kai7dke9GJRc2/ZS5f3TA2mOnJU8jqmWXCyCGEPLQA+jyq/t/lcn8u44he+HvxMeYObJ
lYafzpvZUcFLnbz/w9l57UhuNE37igjQm1OyzczsDnuNVnp3TwiZXXrvefXfU/Mf/CLZGKIFnQgQ
NNVVLJMZGRkxjI2f9HWBNa5s1P+bWxPM9P1dcWcXEloDlmGMwK7YisfNAcBiBsvTV1U01obKCl8U
W/2lZlXhTxLupo8Oxw0MsZ1KDEVdIIb1pp9LHSVqbMj9qAy/T7Vt4RTbfjaNwfa67LBgvY993+77
txgMhH1rgoLzKhb0xTj5SimZNHEHcuUFctKlZ55v52Mx5JGDvUUNj2ssnPGoN21/GLgs0RQThC7B
dRGh8b/eb7tA76ZI65kTjhsiuM4fnbL8HtJk7NXGeCsquT4447uvyaMmsEcKbgAMJGbrEXtDQ4Oo
dqTXqLHQgp30s6Si9RwVNu/bojwaMbyNRqGZDAa8U9vcYIrcIsxWKdJrnKnyEwlahy5b3C1PPPhm
5QbcDwcj7iIiWGUEfG+JIED+lp4cT71cZjUZJ/4mi3maSknq3DBQrX8aOZqMg7OxewcYjXdbJE1M
jlh6vZp0Jmm0FgpJqWEuXX3qpc96Px914d+bE7EBTmAcLA692MT/2iXT2IQULq3YH6cFzWt7Vk52
bksvEv7FjwYJTEjowXHehUvs9snJ4BwUGAcmfl1O1Qvtrdl5Vkb1oK9MbOtVus4oEAhFPkfgAw6+
nhC3fTAYGBT4PfDKbyUqCpibxQk8mC4Pg+KvsYhTOcPHOlTCD70WQDKz0kZ1juxe7i0scayg04lM
aFvNiyQ5CNMJoRlgx6A8U4Aq2xPax8bwmjhm/x82C5oFxLPco8CKm1k77WD0GMmTzReoj6iyXMan
riy67uD1uTcrXgTRVU4kRulmvbpjM+cziDJdppmVLC79T/Y/sa0unhIg5/6fBhM8I0GJB6NdDxZ0
gYLMEYOhjEBlSHGS8IyEbvNlyfP5YfO2t1nxqNK9Lm7rTewwIj/fmaNEyw48VATIjAZ+EVIYyd8o
qcY31cyTh88D68hDBCERbELZhkR5hcI3yFXuQ64XslWjVUiXLi+xrHjw2WNq8M6wIuU5R3R2c5MM
SRFERgOq2GTdULtypeSSi8sAfubWUMWhW9cCgXh/0N3zw6DsflFyheSBJsz645kL+WNc56Eflrrk
x7IkXyQsIRAqb/KnpWq/q22kHcR/+weIMALhZS4YMORdV0cCoz+JEarw9WSKz11T6d9Lpx6/cKcn
JynAqOhgkvvjQEmRUEyY8CHYsXXIreySWslI+SCdQCVOTmm1f0tyOP/WSDNl2vdXdD87KhU0DNiU
9VBrsTbHoS5lHfoPEEA+SVLpqWojV6exmiXKXBjR46Bg5PWRVfT+M1KSErR6GqHIgLZ6z4mjZ6aZ
d5nvLEbwki44VbjZrHdfKApqbpdMId4dfawc3OJ35oq0AA31hE20f2xt1syCvu7FohUmtZafnRbF
v7Ki6H+39aJG1YBerK/vr+3mQ9JsRBqEPZCQk4CMtD2LC231raSW0yv3UOApohHERqL/FHXWkWWj
OG3/eqDEUKIaTckH/QRI75srVG6rGjK/Ob8Whm1+beLSBIVc4oNY5d4oFC8wY+cXA1Ftjl+3YDhQ
dPP0KustGAN39jnRtexgS+riVtxMRhw1QQYV1cSt/ZcRjFNTRsb8KoShUk9Tklo9F06DJ1Bcs4tP
ztBak2fV1vwr7NSqdOERmR9DEirNHzH4+a6EpfWllLt6OrdFrkEG0bIAb4G4zVh+XA0kN6S1eHDb
HF2F51HGq+JFLxOpe20H9q4nGgeyC21M+nhVZ62MLnJGAffWN2M9nFQ9cn6OBRkpxaMCsp4761YY
fkxMq41e08pui7NTzc3ohXIjs1I6Cc+TTP/m/Fw4df4thWe3uEFTadPl/T232eNiIwAKCydeUCHc
XjefaFGVCrV/W36t+6Kl7Fg5ZyXPMO1wkvrc5LX6KMMf6ju+5Vx2bDyukM0zoOSppEv5qLxqY617
ilYZZ9El7/aLlhzti/22gGdKiMB7SnF1GyaA5g/mHCzKq5x2HcQz2ueWNjx618QCbTafjfoIFTq2
IISHzQLqFjYnaTNpr3hgS1j1NFNwGa1WOYdKKsGt6H91iWKWl3lAi+39b3fneLGQIiixaJXY9Y9p
0jjk8ZRNr7VR5CdI5OFnWc2sgx2yuXzZIUCBNO8CdglK/JZlwUGQzQkF7VcsG34zY9wYJlt26yL6
GaJP7s7BUTawn5aucvIoq4lOPMqerPi/sgGp6EezKSTlNcF/5qlNim+zXh1pq90d5E0ZGmBBBFzr
QZyy7bvErNXXsEMLhu6w6MJ9cUSA3N/o4Mnw0yEKInVNJ9p6lC6rOk2i3vxKN11QXoZqaQ0XlQ4w
ZWzNDmXp7nwqHRITTfPChmE3Kcvq6mAOBv11ihzle48FzjMNNfELVf7wtW41/TLR53fwSt6ZI8IK
DEtHExSqre+DZCjtjOOL/koiKf2j203wbRljlMIw4K4PaE372wp1EE6bLmzfqe4o6/U0xlmJGyiK
r7hNYJIpGelJryJkyvCSOQUUsg5O2N3xIPu/ifKCJWxuqzQ3xzAAxHhNgnQ8TQFcZGtqMSMqh97F
o2j6/P6J3n9AEau+mUdD06NYt55fTHeZlEMrfSVKtQYvmLWqe7Yku2ieFae16g8tgk+ovmR5ahxE
kft7zICoxTNAeIcWypb208kEX+OiGK8x3lZeMMnBXyhq0HVLw+11asL5i44snjcpw5EbxZ1FFvIE
9EaSNSM3qK0nnVAFDmcb0XlqkOOpSoIOZ6I5cOH42G5RTObDHxWkQVDTAO/F67DZRPQX1RWKiiBE
Vli4aJGm13SJI0+LsxSG1TAPv97/qvu7hvEwzyR5RImBIH09wdlZIj2LO+mV1dfdrisQmLbrI8h+
TzNn55APC8FeziKPwnoY/DX01EpN6dWQDL/Q0+XUDtWfoyH/MjothNnYfY0juz1Z8nwbFePJTqbp
YBOJ/bl+DPkJkLo4pMyWe2/9ExAggTRNZOP3utlH8CgDc/yaloTpeBA5doexGAK1+RWTyCj42SsK
9kOWjCvP6f0V358j8i6KF2RDJJxUnte/Y9HVOkrjNPSdOnDcuekrhdp2W/1pVig5VgkSeHo01UfA
xH76pNAiLRLdQaATm+tisJyJ4mIe+6U5m0+ozLTzWa/ySnbbSDVnbxhk809NnQ3DrRat+1Yotf7z
/Znv95pomuAgi+INj/XmxbGsRrbiEUpXhFvBa5sqydko6vFgR++PLPiLgMsNAVOQZK3XN5msIM0Q
nvALSZXdMRlfqLfYrjNIL9Tej7L4O3PiSgR9JB7QySU2B5bLqquTsMt9PNmL76lW6GfbScan91fu
LRtZb14mBWmWDg0F8dMtVh1hSqkvqlT6UN0XU3VrVi91mwYw8dr3SvyzLHR5OTnFWOFjJeGuOb6E
SCuPJ7vA9sis5MHyzFwvta8YRUqRa8wjcLDiIGThJa1cl6dZcULtmSsHpvX7v/7eGgHR8vyCtQu8
ff1F8qS3yqJ3cj9RehjsQSZ5VolX3Puj7N96WEEYJ4DVAm9CD12P4kx4nc9OUPiWpOqeNNvmaQwy
06sQ1Li8P9RuQsDpdNrRBUzMSW63CdD6YDGrwgpKv1Oc2BuHSPJsLMcOKpC7i4JROCxsKpIgimab
CZVB0hdKNlac2Dy+1A0yBFEzm5IbBNi2u8iqDJfeVKODvXZnckIZmYBJdNaz39brqGljZqKJXfsd
dHCvlXr0G3VlOj+8hCRYJMSOaImD5r4eJcunOJ2x0/VHmoq8ru1C8s4qPr0/ym5PwBUW1yzlMx5U
HLjXo+ATasR1PDIXzOSeltlMXjNimxOgzFGlbj8UUvtvwSaKjwiobZZtWjAVH5yl8pexNa9tr1un
ITQRwJOih18QIiBEjBD6AVgTtLH1rIBiUg2fuNrvlUn9g2+ToqfdquU5qeeJ/uOxDxBQX9RHA1wx
LHx9laqsoN9tZih3CZ3AVVP7iaohzdbNCYagwfI9SKP84uSZ9KDuFf32DEiln1iaZIsIYj3PuKsF
FFHUvmxn1ZON3sc1StPu3KfWg7Wyt6FYTEGYpMwKoLceajKUXs8ahaFipXqSE0yf2ljvzyng0IcE
U7DP72/M/SFDnZtoCOiOFA8j8fV4ulUljhRotQ+n1zyXuVFcckV6kJn5/2YFRMgRoJMQDGU9ilH3
Oi0jTu1jZiWfQlvJ3Ww0F5pP5+ogcL07IXBIaks6xIltMc5SUnPsFrv2F0MJ/oSeNH5qu3k5uOP3
VyLL9q9RNp+JOhEuvIj4+wgOGV5sWnTcaIna4LAMGfQfyRj/7s0h+fYfPhb+puKu4pNtM7uaxl0F
idDGX0I7fBmFd6dmDvnjK8h2B2cTrSlC7nnzsfQukKLGbPwekziOcoIxdxTPD9+IhCSCDyxMLBCw
24wSYOtaNzYbvQ2S1NPVpfftOpxeLIxuP72/bHduREWQWWCW0tSFtuN6QgMyw0igLbUfDk74NWsW
+XlWog/hHA8HT9bdkQAVRO8xhNUtlhuD2xlFZ9X4QMn9yW5xS1KixPbmGOj//Und2efUiqAXCjMH
wXleT4owptOGPGn8bgolL6/U4qKG2pf/MAhQpIATKFluQ9hcNnuzjYrGV0Rq3+XL6HazcnSYdoHy
204g9hUtFqCQm/u8GXBsrfqBDcdJfa4rHGPrGWkggrX6OcwL8z9sPRrZEDQhjDUQAFkvnRUDazn9
zKziYEqIA+deuhRS3N36wSj7gz1x70NBt4PCJeSoQezWo2mIFgb5vDQIiWrVlebKwm0MXOTf/1L3
dt6/RtkSqgIHkTPcuhq/jWNElYy58OoEl/MyCn++P9K9+VBCIIghMEONYzMf1Oy6BWSy8RspHp6T
cdG9sJ2C838YhRSRj8T22/GEQ7UosbRxGr/CJOXUKPPfSo4/8X8YRMiuUw4hYt9G6nFTj1I4pq0f
qJF+CsduvKL/8niQTvDMy8cWgFa3I8ziYWM7vV22PiwD+4eiDYbzrE9Zc9S4fvfDIKX4pjIjEM71
RpO6sDOXIG/xHGtoKHTSSTbdpijqh0UOOK8Q6LhJhZQXjYXrgTrH6OiCilm2fJ5PpAaW28dUGx/+
OLAfEL1D4UoGq93ss6w3aMLVMSnJ9EQ7B1U7e60Ff+E/jMINyi0g1CK2XN9sgFBsNCZWKKhReEkS
Syet6h+/4QhGIGFw47AHdmSMcEjMalENqPaYGn9S41j+m/Yx7XO4dOnzxCX05/uzEvHUKksHV2I+
FPpAJIHVN1vBLobSmmwYzItVyf1TnPdj+iXP+yS/BeNc1q/FFATmJbZGu3miRtyFD4foQIdAwRox
kjD9VNdbZMxZ8kkfKj9tWjDaKAyVn1WGXoBHS5X0P1Qb+qMbcP+KkPUwonDeY89sAwrdSWQ5n3WO
maF3vVcUkp5foBgsV83AVtu11Dw/woP3YwoHBcF0BrohUtqcBLlHcjCBW+aHszxGaJ1ltflHtmhD
+E3SG0n7s0qT8ADEEH9z/W3XY4rf9K/KT9iOwwTo2/ldL6sflWDB4htA8cecPtz1TVYsip6kqwh/
0di7+Yq2vbS6hFuQT5uTdJoaqMdZHVYHD+S9RWSr4goKWIZazGZC8aB0g9zWvT9r6e+53vbukiQf
+0V97pPyKLi9t3r0ChKb0atsYQy1Xr2yVJYUTLf3tSZuX9CK+ws68Hy1l+DI7GA3kri92NEQ96lr
8cSsR5I0oL+qmzrfLivplOA7RReP1rrxMjePXmLcW7zIUIzpvyVi33ynfK7L2JTCwQ8K/COQKOpP
SVcdHbA7EyIKhDUNA0pQjjcXcltPgxKrxYCGdlyrbtjF/0xpkBen1MjCR0N2ZgRED2OBs0ylc7Mn
9K4y6tFWB/hBZoneaUWDp1cOjlJ5tVqAdT14X77R0FXuKZEHgw2vvxVxk9G0uT76qj3yDPTw8woP
32WzeSrQeqBuPLc1IoQob/xek/L1B4HIfmkJRIWvE+8QYNeOcDnjA80nln0zy2LkfOA7t0rQX8fF
OFLu3WWuQMRsTLrbONsUXjfBNryjJarHXIMam88eakgl2YmdXGyp1n01a6y/Mi2IHy1/UjHjbuZN
Apqib35zFuxwqinlNpbf2zQUXCkBhcYVITYlOkmDNB9p+O8iIQgNBkZ+7B3KZRRB159zGvshDbvS
piN4kL0uUkxXVg9vx/1Hw0+E+IQaK6RRwtT1KJKGU4ajJYufRfRjnxq7Y3daXWsX57HHguJgj4rj
tbr3UQWjcEU1Dh6+6HBdD1cpibD6nTVfDVT9FJVwnszZbi6qMcmX1KhVr+1jCsqAwE9trR4pgOz2
DfY1b06MVAO5ZbZ6XmYEiSPvrcXHLgSxMHtsGKLVUEv6QJ2rMdxIxBenBZ2+5PLg6WRoWCOQU8Ce
SaO09cx1JRojOSgV/C7tqrogDBEpF6eKIvXMSR2mE8+uYXtGNGXLuZJa/UHZdkGZQoiB1YesLDzG
NwljbRJFlcqg+8mitZ6ROvYnBZnF12hsla9Gph9VWXafGt4ZpBxyBf6hFLq5abs+d+JlMQ0ai6Tm
SZWC1Hw2SiOjTskbeU6LOJM/jbUFN0LvVDVxdTJl7fz+qu8OkfgRoKs4E7LbCI3Xqy5Bk8jnLDUA
GJBw50rKXpbCUA9qC7tDBG8eI0KwRzBWBMA2RzVvq8UebGw2xkgpX8bZSk8VuP+pN/TiMftL8RUF
ZY22RbBcVOk3B4hKCUmLYge+4XT6fOlwI8+9cHGixdN7nMXcR9cPDThQav4hDAZCXq+fpdVWPg2d
5U9OFbpmiGlfHcfV9f1RdsGTsEkh2YP0SVZGP+96lAr1vn5ObcsfwOlult2of1swWZ6rMS1fnbyQ
D7pb99+LTUG2DPGShWQ51+Nlg6QtXW87fjSjT+0GaAh4VHSzzyYGHo/eeLxOgO6iXC8a4Leu1g36
XVWftYFPAzo6TIh8NyfUbKqz3OpG58qtPcCVlOxcPStSZGbYqOrLwfremS/FJ0qeVA2JT7fNAUll
2NRT2DQl7qFPpdL3pzgv7fNg9fPn9z/lW8P16oZHuwwwHoIHOCVV+c0raWqZaFEY01sTKHXnRhRI
q2vCh9duqVz3zdmMuXBPUaLjvt0QKXQXuWka/VoN8yw9cSNm+sk0QvSWkTDCSDTRomT+hjBK0Vyk
JB4DVy06M/3QIGY1QNx0jF9NWxulWxqDMo/0XufD4Jp1hZ1hlDpa/3szxzqjYK3ZnJI+67vTnCUl
Uv/orJW6m4YNvYi0RhXBb6muB+OTnJZ26DZcKJI7IoR1nQGoAw+Bel27pno33ZQc9v7nwDGD4Dnp
4ct9VEapbl6VsG6aU+tUiFBMRaxrz4VqlIlnF3qH5CYduPkfNIXNy6XRm2Dy5mSZ8t96xIX0axPK
YXhO1K5dTrJBXuTamTn9iShKkXiyxoE4x3mO1UyV0O16tvNwst3RXrT6c9qqg/FsNqYhPaFGFAwe
52wML6yrrJ+XFOH3z31B6a51FUTFnYscW23zR9SnGEC6GdmYhu5GXXf6rZHG+nvP9xq+JUNj5z8m
te8RJo0bcOCwCtPgt6m2ImPw8mCKghdbi4v+UzCp8vzF0cp2hpQSK+HzMjZK5VYIGFVXGE4G8S+R
p/kZ5qxdPpp8UfsRWB7EbQqTxDLr8wz5tIUTk6c3wk3tx1jXy++Rhl2vVtn5RZKr4iASFHt4vcfJ
XilwoXhFbQY3qfV4xaQsSPoP1a1E4PmDwos9nAKMMv8AfI5eRiq1r3Cvhp/tpEwHifO9oQWiyFMl
OKjbhCzNwnxqBr2+FXSkDU9VkeG0RFP+gpP1rFnldaZxv3sZlWlxrgvA9wGrdx9BUfwiJdQQXRA6
D5v3J9B0tE8l8f6YmXqSA6X8rZGxmTsXvRRrrt4WjgHmnQz/e/9e2V9hQPcsN94RArjbNsOh6xA3
iJknN6lOxslT9AY3LWzSQs+2u/jgvty/R1Q/MCfDkJVqImXo9fety1SXe17W25h2XAToKWe/Mjp9
f+eEQnZqMsWozg/P701jkjkCr0KhXw+pRWotkV+kNyldSvWitnWQnQt6fYePi5wt9tP7w+3jIlIx
IW0susWE1sx6uLgESLJlVA9yzBrP2TArlyB/tJmdYAUuAlQeEfbyL1uR3mIaw4U2xsBPNb27VhA4
v5T9Mjwh/B6eU3ga/cPhCgPywYQUiKhWiN37L1hJ1RM9wQM98OmHU69OglvziAHT44tHnyRMEl7U
N02t9Sg5MFlhmnFyczjqN22JTM+SQuvhUVBoJlEQRAhKLlufw8GKiZpKrbpFeCafW9NR3EoN24N9
t98IaG7QtwvAyV4g39zMxWjzKuuz8Qa62H+ucn04J5F6VDq/M4qYBGAIpD+IV+K//+u7ZKG6AB2Y
401Xi/kF68TAzUFnHl4xRLRF0kx288buWo8SpCD5ppFNtzeSZ51L8c+pqpYjkSGxJOvbH+ABjg1x
I3sMBer1MAXEMfqChumWNMWHKJAsL+3CxO0sWmveP6VbATWBelM0IC0nf4EjvIV0KtOYuBaT+eYY
EmTZjmTGvg7quNifqjZs5DORh1F/mlKzU9yRLpXxzzCXQM7qcSlCNzF6RPONwBo/GmMoGf8seLLn
BzvoznKI9iKiPbps+ZGbq0SyslAh3plvhD4Cg8zkp0np+pttEce8vx53thGy1JRTBI1LlCDWKx9q
8tAv9Lrd6L+wGjcIMdg4S+bYtJf3B7o3J0Ic8jmEdriQN2mPFqTI2hvJchvSfnihdTD3ZgDFk71Y
ysHy3ZmTI3QzgagRo4Eys55T0KRSqHdpfpNnWXnqwiXywjRLD1Zu/2zzZHNfYZoK9EmutR7FimVt
kcIpv/X10D+piV79TveicZYAAl0HI6RT1vfzQf3k3tQgXQu3TUR9drmqMBMNJ6dj0Ip29Souck8F
FD06JHc+FtQLICzkRXg4t6FB2Ax9IiVFcYsr8AOHysUV8hHOK7KWftLnpfrR0y6fu7SJjdegGV8m
WR9/YACSvWTl1H6gXN6cwxJem6nnRxoQuzUAnRS+fIIkQvvdVhgbV75Zna1euQ15ASpg2K0rS5b6
/P5+3Y8iMHO4oNB5ACm3B4MyHC1lYWHfohmW7hKnyhmzIPtgq+6vIzhyIu4THUiCerrZRQlJbpmq
Xe9naj6brqMTCv5ECKFvP4aLUcuvRU8O+0QNeqYJb7Hs6ppJ9mK/1GERql7QJ0l3bvBqmtzJHAfw
kmXOj+TPdttBaA8RaLPLQRmhe663uqlQFeybpvdVSa3dJNYg1iF940pqqh5svf2yi8YCMDXY/oDD
W3QE2gAZFz3VPqWTxhusqLxqSeqcHv244sgKdxcGEZIv6wkN+VDa1lIPaCbMxSlPyGmwXlEfDZ1E
t++bEqyovXOZrUeR9bRVYM/L/iKZygteL/lJ7mfpYAuJv7J6O99Gof8DYFCh/LLB42q62GDGN4xC
1uD2ifFXry1PZY1nuRmE5sGc9lsB1IqNQEFCVOW2uJwxJmSbmaYAbjsBdk0pDSBGWyPb3mfaH+9/
pbtjieK4RosUjtibs1EGLU2biEL6UpFgTNlEuldKvBuOCcL7/lD7bce0hBs72l7wVrfB+6yAYSBV
oPhjh6WQgp7wKV6QFn5/lN2TwaeC7EvLMDodXOKbx3ZJs7FTFxZPjszyNPbFDCDTS187jWadRiur
i2LGR21fd6cGVCuLrGufXk4mCr9ghYq/zHN70QpAwAgntIfPrUAzeQ6h7ZFGb/ECpe/CNip1xY80
M/f6tqg/aH145Il8dy6iLwVfS1LWbZeB2U3zVEPg9PuhM7wgSepnSWqPeqrujiJMYwTeBp9lE6qk
RoSQ5Wyz7xoL69eEe7nupCPux93NQMeWaHYhPd2yD/M5LcwBOMLP9WXx1Dy+mXLwW1biU1NWr0MR
PApzi833/8fb4vaRnBhYq/OFkqr7UYS4ZPdOWJ2Moj+if+/KFGIkkiyK3EBHFCrW916LyHCvz5Li
a6MWuYNqP8Vh8WRFiHJo9fKtXsofQR98xir4QTUH4leKiULTnNsClZ/dyFljdEnM/sAsM7giJj5D
KnaKpwxQ6dF4VgwF1xw2DakEiPd6kmnHtlgWNknUO6rXixNcOjiR0bZylLPc249cuDC/eUaISDb3
oAzC3FKfVX06YBq3cXLpxaRv+vr+5XTvtjXB3gTvDbxv2/EdT3qPs1qt+k1g2edUc34G8CFOdpge
VdXfLoP1kwUFCCSbQi4cEqoU67Wje6Otgr5c/EJLsRrBEvEJbWLVy0qruI44Id/6JZpe+0EZLpXS
BRcAzuqp6MIR3NM60hvaLy+scOJIpDGQHqUta/1r8kKbDX3RF38ywtkrMgdJ6qXQHr4gSTohXQmS
DgXbrS4zxZ4mRIxT9QuW9RR2ww9jqo8ECfZT4VpkPyKAQ8VgpxVJjTcFttVmP5Qq6aKEQ/2htzv9
YKfsIg5kRCBfUN8WLeY8zusFC4KoVyInsvy4Nj/OtvE6QAh0I0SuqDcfbZbdlAzKK4g30xMJCQgO
xnowZ0J0c0haw0d4Sj+NuY5jeq4dCVPeG4VGSsEppJzDN1qPAtN3SJxpMHyjMWrXVAfnoqf9UUf0
3VFAQOlUhX8ApWM9im03sG9oDPBpbI9pE5a0j70dBl/fP8h3RhFqFOKRRAiACtl6FOzBZH2hLdQP
NUyJ8FxVzkMnTaf3R9ldF8J1BvIGcB0E7V0IPc1O105SYqMj1XZf64wyUayl3d8oofQHR+feUOgs
0ZLJ5xGczPWEbCy6loYf4uf9ULjlog5XS6eqGDtJ82jZmVnBYKJtjnsWkHVz1YJBZqg65ZQWpTQ6
lUnau7OMinebL0c8sDufCTs30QdKQZ1ttxkqLssul1qqmKGMtUUfKP2rYnfzo6++mBDtQgDSJDqU
Ztdr10Rge7EWMyFH/x4rffSs9Q5CA/b0KFIopBqgImGuRqyJpMF6oKJDuQVfv/CmSUp/tiv17xLp
toMAGp4hf2b1dJAJgHqTu4Hd7Vuu5IJYSjV72x+bZi5PlWqHn2pLLSavpzimw2tWS+vGY1pnp2jG
e+d37IIm+7MVYnD1EgLbj39ksZwW57mokSAzCR8rj6qi6ldNOgR/KONYLW6kdVQ8S0UasKFNBlN7
rgzJblzk9OlNcTuzncwzqkZOce2SMm1PuTPPmVvaciidVOzVJ/xIiIgvQZe1pquoyaifS3katQtm
nF19cZR2zK9hNJbTSz/YZn11rCC/xEh7YapErWJSv8x5uYz/g91GRdWsJ/slTCO9fkKq1ImeRyct
f2WcwZ8EsJpyWcbEDj86RaTHFyHD3nfupC9yfBorCCxfpom4/XOQ6lF0nUelAaOR4rn5qI62gSkA
CCyF5aJNZ5rMy/hHmfdseAJUR6bJH58E3FiK/KsZwfj0pkrH87VEUrf4yFM+NZdaT5YvctZa31Nl
zEp+bVZFp2mR9B9YYgXB2Z6LRf1qDprRwTq2M9Wj10tSXfQgaiSAraAy1bMJZaH6p8379DPUEEVB
+IPQ61J0Rhxd8qaIuluioDn2MjfVOF6nNlPaS5rQCP4UkB0i+YBI2fB5jJXhuzT3HeQY3kIj85xI
CvSfwI+h7JnLlM2/aju2VC/BsKPziimvWi8zk8D6shBiOZd60KvBK/JhGa6GUhjJU2daEw34eTmP
0itPIg2MeqOHn0qWKP7LscYgPcugZtEFe27tf5GBD4xHN19WnZ0xza3Pcjpn9HcPQfQlHCUn8yqz
rSSEluS6Pg1WMspsjH5QT+MURaWr0a2tC3uoVHnJx2COSRRnJ/nU0ZY8P+lNkS4uH0Oi7t5ate3l
tPTPHtX9JPqFNU5ne07Y5H8HYVt8MUMLiMwg1mq9KhyTL/2sTfJv2dJrr7M8ZUbgstMUB20wU068
uTCk8pToUbk8d52cd4j7O2r02Vj0LDl1kS7FN0XPpOSakFuGV2ghZnRepNJWz3PU9dAwxGf4o66U
Vr0AEKiGJyfJWF2mMqnkK6SQXvWUFPNAlwq3M12puiazG8XZ8gNBPXMQxhicJ1evAz07xSjL/BgU
jO5PLSSIyqVNf1JPtlYrxqmqbck4N10rmz8Vpc5lL9IaNYWQ4aifak2OzU+KXLZl6tKC1f4v5dwq
nmmkoQpdLFO6S9nq8t/vv4z7i53rRZCK4IuSCG3xyb4OY8BVhdL5WHyRKOx/k9Cn/PLgILzigOgK
AJNFiWnLgaGg28dDuhS3QaZ227TokVuqNHrvj7J7eU0QJaEdT28y5NAtYKGM8jhmUtncQiCsS+dU
8ZMRS+rvTYfw7ftD7VZNBCsYPcBaEioYW+dK/DmMSG3b5mZUnfkUDWPuaYOind4fZRe6ilFEPQsK
Oy/ItmpWdHR+5XLf3GryoBco7A0thmQ5cM0vyIP/8/5o+znBUgLDZOWIx4n41m9iLTmBnI1Jf3PK
cUaBzCxdGRO984OjUGykeEpjJumoIIKuR0G7IKDEMXS31Bls45SPo/zBmJypPQj7908v7dwg72w8
uCHAwOtx1Fab5opmNUQo6ces0mjIXViWyTdqI/p5glJ0Cc2+CA8+mUgG1y8+9ToF+hPVDiKzLYk9
i6Mp6EayjdoagmfL+itRxvqahC1dvGlBRT/qcBVrejQjHl1XYfpBYYxEFfmibUQTygg/LZVp+kWl
TFc9RQIN9aSv7w+ynx2RJsn2W9phQHVcLyoWbFoudMd8zQ6kiynp2oeEsuLJqGz9kqXqhyxGfsZp
R+3heI0Yl3QXVUuCHmK39cBaX/Naap3j47dpuiG0sQ+tLJUH8fTuvKHpBqhAFoIdppBJXY9CXlXX
oyk5ftMHyWcntZKLolfSH11E2R2hg+Xb+8u5r6cIpBPtV1pthdzJlpJLB6XVh1xbWLzlxegqEtaY
bl2FdJYHiaL2bmprdnRu07zP/1GcWWiqplIAhy4dy/ZjkaXldMlqOsVfUyszetfCTvGoire/VvmR
wOi8jIJbtW3KVCr+cBQ4443bVyZqaZJTQijsRv30sEUoSAMZLaU8+mhQiNokg2HI140mub/lxjyc
UKJLv6GTqX2oSqk/qE3emZUFvULQFKkY0tu//tZSVM/OGOn9rcFyzvK4FIB0jDDE2LWUm9q8HHxq
cd+sLgamJopzwk6F5EMXv+dfDIi5yjpZna3x1vEVaWBTIwkTqSUz0IC0MUDz2p7/7bkwGkt1S22Q
6282LqYtdMYqsRDJVuLwKZMXKiajEsVHWMzuuuTnwdLmzmQbqruCtz1KXQcRf7hZkhJ72pgQt1JG
+xirDn3MRk0/5iQdVRjuvDgAkjTJ0GMOsPZmxvivNYk0ZD1mCq83LtMeER2UUj8FrMnB2u8/tXjX
2FGib3Gfkc+Z3Mhpvkz/x9yZLMeNZOn6Vcpyj2zMQ1tXLYAYGBwUFEWKkjYwimJiHh2T4+nvB1Z1
XUUwmtG8q2uWC6VpcDrc/fjxc/5hr/e0hANDqea9qwgvWfVyNs9Z/J0Y7Z80F2fBF78pF8oimTVq
Z/MeRqS8SJIe1GqIvR/kn5/v76m3a7ZQIymzLq9lZKiOorFXTXNVyHDac3Mrn1FnjKwdNXN9VRau
UWzQf2lkkGdjG59JtE4MTLOdKjKh61XB9nAv504E0gRo6p7yQ72ipK74saaMq171qr3WNPnFuOTz
78/2TXDGC2VJuiiWLzedcxScnRmB7GqI5L7MpXeXDHN0VSqWh0BfMlzjgYru+vsDnlhIipOLfyUJ
MOytoztHM3vBy7BkQD7+TeSkiJigz/0Qhmfxhm8PApcbdUoWklq/d9yntMtQM2ankHuhuvGVnmbo
DhbJOT+BU1+Q2xOCMPqlb0ttlWlEGq8zuTfDWH51rESsIs3Kt2qfhqseteozUNETs1rEIiFE0EQE
MXW0YsJrYV4npbrPgKF+Ia4VfuQkzdf3l+nkKIuk0yJrzvti+f3fgggFIlmGslH3eV8guWck9cbr
9HNy7SdGWcDzVClpFxImjzaDUeR5XKI7vbfGztxloydvKOOc03Q4NQpBmFoelUPeYkdfbCyFoDPd
anv8mbt1lncTLNKpWL3/xV6twg7vImZAYRe1V2I+fcPDTzY6SaTgMq7uB9qFxiqsDTByFTUXFAOr
Sf2pTC7w9Q6E72fZxo23ockpooiCUa14F7JV9SzQQ2/6Kp1Jzk/6WObOulSd3grwzxzdfauXah6o
NkjCyyxs22cnTOzusmqSwX3gGVqr6IglNCkNK47TjYwHZTgTo06cXrquS9tmqV1Tij2cY4cSWz6U
jbY3i8T5xLMGef2sThbwoaY9vv9Bl+919D0XYiOnlychBb2jzTG1BfEjVbV9XqlwtDUL8KkPj864
pUbcinWbp7p9Jld9u1W4DjlVFMIWk7bjBqnbIVU2TSXGKkqmb3U3AcI0m+LMVll+8sOZUciGMs1n
XKi5x57tma4NZYYgw96zq+Fnbgk828GZ3ZUzJS2Jh++j2S2KpVI1z+Dc364fJCfworyx0Zzg5j9c
vz40QAvF7FEEM+rrvJXa1z4D+TJK6pfvL9+JT8lQtIApT0B1OgYwctd0iqgYKjTy8cZgq1wmeu+c
gWi9vTRJBihKwB4lgKD5dTghp0Ogup9qY0/Nt12V1mhtiql0bya9jb5kiZ3/8jor3Hx0ashvo6AG
VBWW5xt7dWSV87YqdWNPA8YLcA9MvrpebH04l15AUKwS+u900I8txGSdmrLCW2mP62FyjXUtR90d
7Ru7cc5BfN9uCyouwEwJkuTT/PrwKxaT49UK/c+9p8Y/29nrdmpfy80Yi3OtvBNREuU5cNG0ppAm
JGAeDhXbhgjNxrD2oMAzBdNfyHzpOksRedppJoaIq8Qca5hGuA5pl3Y8z2LV2E21V73Gbdd6MtXy
MUkmD1nSwVyaW5OppheRMyS3jcwiuZKt0vzCFDlKPjtARKILHTmNYm2XahJDR3JxRNb6IvF84CpN
CNUpF/JclrN8sMMTzgGHc4ceHHuAOtPhLBFjL8PRrYx9K5K/qq4xAsfsd3UI2UdPxJMc4p3MWky/
lDPZ69tTB2GHfhxNfFRreDseDmznYh4peOt7w6vs69lUlKfcarUzB+AVgnc0P5rsXALorzDOcaVu
QH2lnd3W2kN/cgNK/9an3LX7VZR23WfNEWKvItm7lVZfBZMc61s8BpIV9uPnjNTe7lwSV0ARC/WZ
TqS2xIff8hTeb32C5IC7d/CY8ClUKkE7NRWF+zlbf/TULyy/5TByAS7KWodDdXYVFSFttL2puMna
wMmChghdkfdHOTEh0MTgVqiwLeiS5cX724RkpHZubBcWz4+4C+a8VP2qSFQaTbZ35jJ/ew2hj6jD
5IX+s0g2HW1ShNwyr6+FtdciR1nJqO8ebC0bgqh1KXpobgz7b9JkupqMvD7D9Xq7Txmb+jiBm91K
RfZwml7RkvIhdbuvlSpd4VEabd1RyjNLdvJjYl4ALI1qOMLUh6O4kKewoBis/VgD6Us7J9z3dtps
mspLz0TrtyeeCTkLBnzxZQA0djhU0yoTnqOqtZegMdEJ5Y6485JCPMZs21VmGMWvvE37byGlwMiP
Its7p1Z6arKLgy0+l3Qc3twXZmLGQ10rfFKMu79MSjzcoKsYPbKZzpX0Tpx/rlyE+UCZAMJ+Y0xS
tSayFKFu7xHvGZyLtumzyK9DTGZ8zUlTJ6i8ePxaiaQtSF6nfNiqnkiaG7vV3HnVgMUqt++fm1Pf
n4SZW4zHOx2Eow1lZtJB7bO192YkJCX2nJ9El/e1aNZmZVu+CLWfwos2WpV/WNQXmDwcSRAjGhUo
QPmHSz/jbzIudjR7Umc3GBI1BIwetduk7fozszy1xovGCnconx8CwOFQgp4JVdTY2Q/lpPvAmey9
0tnokWSheff+B32L0GJaiNSwochAKPQcjdWNmJY30eiwn7pBWfXzML6keYMiY6EU8+dRE1L6ztzn
ezlmybSCURtmm67q+juRFva0NTI9PlckORE32NskXhQQqB4eQ6iGMupEU8XuflRb81MFivtmAkh2
//7cT4zCGwexRrRPF6emoxW1k6iGPtJ7e2fsJ+Ampah+DJYtPx7rFwoDfCde2SzWEeLIrmKnn5XC
5UYpMhBHUt6NljZutNg2z8xoieWHFzYlJV6mYPsWke7joqCTmrPTD6q7z91ueBisOLwCWUfn1slV
XzXD/uuHvyCiNSCBYY7Q6DSPIm+pVI1OOcvd206Y+3WXw+J1u3OO4SeOA41Pzvsiqcm9fPQB+0EY
kedm3j4ryn4dun0faJVTIL6rtmdSnhNb4pWYBh5okRE7BgTDuOzBaeXe3s61YTWYtJpCvIjOXMmn
RqFUDD0RuUvi6lEUi1SlVSA+svEyuwmsJPECQzX7D79yeY9xjEhjuBrJxA+jyKTFJflHFt3OdW9t
y2rsfdUIz/FaTswFHBW7gP22uMgdpWY22sFIaiD/VI9GHvSJk+0yIuSZctir0czBzuacvgr60jEm
OTt2EHXTUXMKPGdvzcLt55UkaM0PWibK3Lct2uO7BerSrMywtJ6HQpvt29Eq1ClIK72sPyNYrk93
mEoCuyDDavOA3Bx36kVRQkl9iyj3PVHRV/EbPF69FdZOHr/O+lK5yENqVTeuO1ZAOVSnpKOSWFbx
0KJZctsRWhIMae1O9b1+RHELIQWZ/6xwtGxvKgf1BF+Lovyu7LNe3o8leviZr9upaQbMwBBXdRuC
BjIiJUFMAb9Lz890K30eM/w375LU6qqLVq90a20iYjReTchXOb6qUSP+PrZqMiNPpUn7SjETzdkn
Xl41uwTThBACyoiIVKlLj9biLGbp43wx1L6CGmnWriKQguZPrcN35+U1KPzH8/Sf0Ut1+89VEf/4
L/7/ucJuK4ni7uh//7GvX8ovXfvy0t081f+1/NV//9HDv/iPm+S5BZbxV3f8pw7+Ev/+v8ZfPXVP
B/+zLnGKlZ/7l1bevQgslV8H4Cdd/uT/9jf/9vL6r9zL+uXvfzxXfdkt/1oE1OmPf/3W7tff/wCD
9Ft8XP79f/3mp6eCv3fz9OspehLPT+2bv/TyJLq//2Gpf9L9hTUOapd3OIjAP/42viy/Yxp/Lkp7
5HQLy5AWKjGwrABX/P0PRdP+5M9ywKgjqaQ8SzFdVP3r7+nWn0DwFhzrkmEjmmj88d/TP1io/7tw
fysRnKiSshOMenh9oFGKmtXyI3Dv0i4+fvu4QLUR5IqzYIjzaYfUBF62UVeufvso/xr191GWiPDb
UeaWoIZOGCfAIvnHnA/j0lLD1Sb8qoLBaq5ienVDPzyi9bmuvLz2WzQSPhZuGZAzzYgLAtNaqt2H
A07InIUpAmRBBz4Oll8dAsEbzxUDjj/eApNGsQVKMW4fCJwd3YVpFhWjTFH2a9RYrKQq9K2Jl9Tt
+x/v6DVHwg9FEaYZ1RUEwGhgHc4lVTI319pSBFkxEUJaRHGKaJOZyXXiivspTZ/pLLdnMpijtIJB
8abW2bmUYinnHJMt5BxF3SgUEZh2s5RV7G7j4GW5thRdXlO2rc/skKMLn/Gg2wLSp0VGbQXm++Ek
HSnVEKBkFyiG8w1zC2fFcFVgRtk5K5q3i8YVCKgKHgTyJ1TPD0cKZVvpaToBDUQ77JKOJsV5FIfO
zOfUKPRpX9OyRebqqKYwZGOKI1zfBXETN9llKptQYTM24hxU+83RIoklm0egbfFm4e12OJ0Uz3QA
Ql4X5DnKz0i+ZltvqKzADRNjwxtc/0t0XXHx/pY8sVpL2w2S/T+B1EerpTqhPVew6oJON8u1bZYT
+jwmetpN/UHoGK8+lwMGh8pC6Zos4mj3kyDY/dgYRpCOUbqtKtfYhWNYfGy7s/mIUOx1cHCvriNH
J5kerBp5+pwF0qmziywCOarn18Uj1fRzPIGjk7UMhQQOry4wMwt+4CgWWrNa1tNU0+/p5RUgY4v1
8pzLvNarXZPF+ZmlOjUcQhVgqlkwYDNH270Ro+k2vZaj/mJbYq26ZZn4ZEL51YCuF7KXJiKlZ77m
0eZnigjv00bSqFrwkjsW8jRKOxUuLlOBAzxoV5vel6yxxIcnhr3Q8gJZgGsUCI+WLEY6SliAPwNn
GsUuUgtzR6aQruOw0dZgsduPnejXSS2BicrdoqV5vG6mu4T7QknBvmjJpnfqfJ17kfL/MKuljwNf
HEiVdqwCWBp5ImvNTYMpq3I/LJV8VbW6xPCkEIHaQVR//ySfWCpusIXqQ9tjSTgOw4dj4rDDYc4C
RMTTgKCZrXOtPqcj+XYUloj0gv+WPOAV+P9b7dOTVT5Y0s6Cpk7sVTeIdpX1otq8P5ejqMQKsddI
NRb1T8oax0IjnU0lyp1lHrhtHPk6v1yLaEZpxDDOMWJPDYXYNc073sLs9aPP1ulUVufRyYNpxuQp
7s3pi9C80fd0eU7W+9RQfDmwUJwm3oTLt/3t21Gd6fN6BlQe2tF93YfT1UC7za/l+EGX+tfvR8GW
1saiPkQt/HCkUNW6pI/gYJdW5GT+AJUvmJA+evr4MhHVoZeT4y7TOhwmNipn7EReBHaqiJsZeQPt
kw5iMfqkll59pnp7YueRPHHNc9HzLD7GKI5pSXPJQfMRAoPqc7qGG7WK3N37UzoxCnUKG3UzAi2Q
v6WG+dsaFYo6WpIjGoxt3a5TMX835Vm72ZOD8Kgnf2anU90/HATJbBq8QKkDpQcZm5StuY+6ZjxT
vz+x3RYZr3+PcrQ6Oop1CI9Q3U3CMb5w69zwZxQr1rk+Ol/e/2pvh1p4WCgbqJTiwNQfFXmsUZnQ
VjaywBq5en2uwmy1vIQfc+r7Z1boxFh4s5jsbGpkGjpBhx/Py7JMHymNBK6Vwr1wnPIae9sEtUDP
/Njbg2OEYPZyN9G5Imk5Rv2OIYJHsmKoiri6tlp6kAADPihP+zrKAq8B/gksk6LP4YTK1Blzt3Qy
ZPbraLjR+6r6lkeZ210NbmTUQaYruXsmwL7NJXh+wBogncDPiUhxOCb9x0Ifq4iiCCg7P6QWt1Iy
y1rl2H8FptFqZ/KIV5r8b+9GJgnXAlA6zFB0WoDvHQ5YLSXPuGryIOq9UASOUXvR1vbQcvI7SPxf
ldH2sq1NPGxpGneYSkpYKN91UYtvnYZSKDICPUoqdamH0MG8uN9T/C0Unxb1lG+B/All05uKfTWD
9vrx0e2NFixp8vLoXWTJjn74NgUDpBlcR+Nc1KWP6KGoeQ7M4U8lD3PrzK57u8E5S0uzHwsIMq9j
PRLR5vXU1uR5Ywp2YoMNrv7Qmk3XBi1w0XPV+hM7YcF/wPRGUnxhih4ujB4madIX3H8mxCN/MmM7
xfQtz6IAkI0c/KGu2s/vf87lnzzaCygWAW9ZeotL7+JwSDVCvVDJEHwVnrpJevtFzmoRZGq8Spo6
801zPBOeTs2R0+uA36cDhIjW4YC9agqhNFyHyTgpi0v6ozclN02ehLDareTMXj+xfnxMakTIh8Ao
ObYwM/LBcJTWRJyYV0riK52o7xXZZLvUTIxzpdW3n5L6/aIxvTTYed0fzsytrXaUdOoC5JWmNXIl
ylUxROllDkNr/eFVA0SMIA/CA+hdLNW032/GMi4j2w1FGcxonq1Qz3IedFeo6woNlTWPx3SdSxmd
ucPerhzgGmQUiR6LkuIxSRqyWj9jt8JZsIW4EXMRri111HZekmo+KDhz89FJwtBZkvblSQxh+uik
K7oSNbFLitaP07h1hypJMcdp++s8HtVLHLKnW7SVztkav90xi78UbX46kPzi2NVYmNKsnJ5R23HO
t3PDRdZkTRHkXX5uc7pvNgzxa4G6k+LoiCodXTZG6jmgA+siSPWyH/xZmsVt47W4WhnlXH7NEb/5
kolmjv1E9iBDPvp5KTSwX9GPfa0PHQUbSDKGmdRZGTht291UeWEBTKFm6XvwYj8pVp7eY9eAYu77
w77Jt+iqAVBc1BERryXyHG7dbGikLKuU284rvN1Ej+gauVr3zLk/NQoxlP4uCFOQIUdRZsYpU6pN
wvu8sOoVXMIWdqfbn9mhb/YKJS8OwvIF0RzkLj2cS9chgqtZ5I5aK+P1kpD5muxYrng8p115ciiq
KbwVARi/EcaCedpC9+vRritG+0K3u2llqrJYq6kybT+8QiRYdMwXxQqXjtThrMAIuU6iTwWkZcXx
C5Vog9d9Xn2wmkwRj6+nUx5i+9MmPE5DRl1golTOPIwEeBNfDeP8h+0qvVy9P583V9zrOHSNF6lZ
mtRLXPvtGREpUyusyEIEq9GT2hduOODtW3ttkE2aspsqRRcbuPjnJAFP7EGeslRS6LaCdDlWXsqM
1AL6KIsABHpz2YZK+mRlhn4OInh6GCQEePSBMD6WFonaOW0dG+4nD5Ae1eM6GapAoRx2Zlscg1he
1wtoA4cJJAXUh6NLB6/3Ct1c1sts/ciVazuO7tEjrvzCyneValzUCcWbckQxvHH7rQND/sx5OzXV
336CY8kRL5+E09saD8JesYfA7e3ysTdn6+79DXNumKO4bItkkoLDFQzGNN0UnvtgFNU5f8vTgyzh
A9z0kv0f7kp9GGZlDJdcS0ZZu0EFoQ4UVFPVM8t2avdTfABpQ+MXsZajyZQtnOe+0YvAShvbH81J
uxOmPlKVIuMz/cppwmsa3OceGSentwA6ESTE7uqYryd7q/LUimHNGWX2IJ7T+TGPeuNM+noqLCKe
wcOIIj2ym/rhV7QHNLOihvwuxAXYrytpbqTTUWYxRyM8hz95OycOM2AitHDJgsBpHw6mJ705jBZz
Uuqx8+cqpkttJG318RPNOK+wE/I7OD9HV6Rl1FpvVgQsY3az1BeDGW2tqf2gkxDnmZf7wugmJsLv
Pn5JQbKAbWhGAztB9n46C7kaQN/5rnbWKmzZzAevDIBvXPhLlRJ47xtd8VxOg2LzlAzisQg3aaU0
27qVxT62teoiKwtxpj71imQ5GHChXIDShATHkxpc+OFSpVZtSV3pgS2kepbu6zy3qqeclzHkdTBh
3efYqtXH0um8ap3VTq5/dVIJ2p6cQam/vB9O3uxRwPbk6bQyKZUAUz1aTuRV0riuBuRNnEbBKFAt
tirFjM+x4ZzLKNkmR18aYicoQ7rB4JfocB8nzWFTlmEXJg7CYKVCpJSlMgCPkSZSDqVR44K9ytyx
6W0fsDMuEwEv33net0PsdluTqyMNcsqw9002ZclTKkVb4tIRVcIXcwVqmZfWnUVP0brEE3MSPrIi
+MjL1jG+mSkkjasJ2EflN61hT4EOtjh6ULifXrsjydhR/5xJ94y13pkD/vDmVEHe8gvQ5iyNN+n9
+CmpKPfdwewxuzToerRQvhZq7l2IIjbBfERploQ/TS/v7WLNLeWOta/OTuLGvl5JI019ABy18TPU
UXWVWI+RZHyWcaY42J5FCtpLYHXbggqc1zqiuKqyiE3Qd5qdIlaTR4ZxI5I0VCp/xrC3XzeGVJzr
YsjCKF97XovLPZLWVonYi5vOffprQhUbs2XLzcMgRRltejbcqMCGYHEHs/y0xGNQ8yMxTsmqVOci
fTQmIzYbf0pkaN85Q+V5uzZsS+u26kfP2TTSNsSuY4H1oJOVp63t2pQqUzdLI16NoHGbrSl72/uU
zfAQgxEFs/o6zJpG7lGDzZUHJSp0cRUOXTvcu7IyrJWWaOrlEMWl5SvTPJcvDSTtl7TqFf16RjNU
4KShSvOSAJerN7aZpe1Ob8ux30VRBdlbjF5pf0vtWLMCwqDtBk4URr9MkipQ+nOEWYGfNmYZXRnj
FCXRimJgnDwqZhxicEdQxtrDNFv5XEqDbr5vaGGc/uC0ZeEqbKwy/BKGYOIvMTVwnY3I9En/Xkxa
ki7Q8dZ+mtBlyktKIEkRp77sdARUgfa4hZ/F7aTega3pQ99UWmHvy0xvxnUxN6pz2Yyl91ere/pL
W2Ex4kOCL6ILo1djRG6a2onXY+aE5kYDC7z3DGp/fi3GZLo3erxjglyYeNbpcrDalyYJ1e+GEQvH
z21+Nn/W646LoEnKZtOCar1WpQ0ykXKeOj+2yoDzjNMmfUpuOzpdoBUkL74G/+Wb3uoL4lZUlukL
K+ybFbwirDanOMKUIIfYwd6eM8dYxepkPGtDUZS+5c1KGXi0x2K/9KbUZR9W6V50qfas6iKDMTBI
dKfHTJnuvbB0250FeEmsY+g5UxCbojIDkF6WDS6rbqxNWav6S5QaXYpmoe4M23mxRfSFNk/jJsR2
4ruTFoZ5g4gzA8vZtuMACIjt+mWkyGrdZpV2X48AqVeVWXnjpVNbvLnaOKuzSzeUqtyYYxk9o8aY
Kmu90I0yKDW7++HAIO8eEpLhPmgjZeTFm9lkQRSAmy+irFR5g9O43gXNGE8xtde58yy/HRon+1RX
aig2pZVZ0s8LN8ZyRMEX5yaGLmIEUdi54jJt+ggv5SQ17ucMhODjnNgli5GmqOYUSUlnPe0084HA
Hz/W3hTeEbv1bF0K204flLIuCTduo84XIzHzr1Y1u+/WULTTFUWD9Ls3iKS4woABnn4oGntakYOH
CkixrHhR9VB7iAca1YgTmN3oW5E+4C7msWODcQor+8dQgXr+PFWFJh6LWqp3agvvVZs1ikcoHZnz
FXEInZrZ6vOdUtRedWEh0T4H1IKaL3U3ZHlQFYr71yBDr9rJbuoRw0p7HYJ3rKnflVi1om0t01zZ
ggmKXoxRwwand4U37gqvsfpVV6Y1hGkyRnejJQ0uoVE5etqlOarWox2rKHApval/S1Ue7C75PhZK
HPbJTS7hXLhXGPgU83Xdx2W5ElaVKWt3RDwvsMN4HBYf8Nge8QIQxm0RKrG2yhpRDL6azaa7Ltxx
7H+GtPObG1FUTucbPX6ea2KJM/ohFGTs8JR0/pzPlNR+tKpQf7gIM2cPgJ0y7SoXim3itRsT8pvI
wkfO67UOgaQ+U7ItsWTQN4Ur8KnA62i2tRWYQGkFiLEU0bdcm7Kf9dDoj3ZeueHG1JQCGISRa8SG
hDugXU/9ODTUY7AivAuVXBT3eWa03mMEdTPaOjnH1Z8qniKIWxn6nYGthBnoaWimV1roGY3Pq6ho
A1Udw3TlNFaLWYuLfvCqbKu03EflUOePEB4MfZt5uTtfOxGAsYe4q6vQH+uaWxKlmLxYZbQJXTZi
2nYIcrVj7HdDqqjbVrLLvyt5j+dH2g39pYmq/rgzZxZv7bmJKtYAcrLQ97xKZhdlAUf/r5Zuv+TN
NBRPSMM4Lw02Fu3zlAH35J8FSrBOlCrD3mNWEILL6sK2vhI2cqP1+zBXvc9EKyEuqsJYpGw4o0aQ
yC4NKcpNnTr5epS34aPe2E3yRXF7VWOzu7ZcJerkttulzz/cZSiZxF+KOoS+rFVazZYGhWoWa3dw
yuLeVWeIEL6I3Z5dMqdJdYNa/phdirr18osoMj0gdbNrytBPeM+0j6XSpV0WeN1ceIOfIRQ9/OgQ
+xdPFnS1CIZ+XYhnY3InjlASxtanpojcF6QQBy57FbLjZQJsI/HLVJNgX20k3tZhRVjehnaXZSAG
bBDgeCBXE6RxMqOGbVwrJSyOCWizeQ+TAs5tW1BLfLT7TEAl4Uv3Wzk0Y75vzbnRNrQX4wH9HWnE
gWv0+eOIPJG8k4NRQhQwi7T5Sbe1iwIvk/DerERv1J2KZv0YVGgNT1SVHOPSEokU3xB2pCana2nR
+pgVz1epOo/uRemkFM8nzSubIBUD2i0ECXW4aOWgGyvNTbR6LxZ5/mDEz27UAmF2HEw/VoHm/iiK
TBm3Wgx/AacqRrg29WR0Nrwrc+0m0xLEAqduKlB1HtRU3wBDSUu/iGZ9uo0E3N+v6P0pn5q2r5xr
FOvs7rn21GH8ZEayotriZKYmvsQ6+BG/EKPebTrFqbVbp0xTd6t2pvekdKoqvjrhOJag42pPz/2p
VzCH4HqiIqooaWUqQRbaUgVtPMau+lRHSMt9a6oo4SqVhXx4zds/BL/9H0G1B0Dcd0G6/x/Cb5eS
3n/8N7z1Dfo2qAR43Lvk+el39O3yd/4JvlVc/U8a8gutBqArmPWlS/pP9C2E/T/p6UD1XTBEIG7+
Db4Fe8tfeKXG8DRDVZOX+r+wt9afqMhjzIGgBqgPCCQfQd4e0XBwEaKLhfTt0uPk7Yer1OHLD6pN
r5ITZ5uxouriu+rQrUGct5dKV0xV4BVIYDZxjmYzLfS1otjxKmdn+UaRVj+zVtTff/t2J0C6R2Uz
KDHoLiJYhVCugRWE6S7Pw9/Kj3NETpUNrrOWk6vdxwKoXWsLbxVr9XhL3T/ZDnbiXYNMz4MGvOZj
Sbb2uUza+f79nwSKzMHjkG8D+xrpdKruUJVoqBy9im16viJuOn1NNoU1uEvL1pqGalfKSLuiQfEr
bnMOettOvG1sqW0nrrkrNx6cdT+E6vVslRrUVOybSTONb3qoWNumnYrNzANHgp/Y9HHXoT9YFN5N
50TTRnBc/XZW7xqrew51XL7ALPXXvC7cm7At4k9Y9amXiPB3XM9GgSB4m7S3op+UO3wsyk964VhX
sC47HwK+xCQQO9K/jMm0twUX6lVuZeUNrC4IdH1+VQGA2ZJ6V0GiFDg+G+Zz0YV5MFTZD34Q40Kx
Yvlr6OYymIQyB7VAcTJyojsTJa/Ji8yveWc3m8QopiduqngzxZ9yCEAAkY1nR8m+26mKuWr9MA4d
rzRa+YFeJjdZFeff3LRug7zW4s9koLHvTHxgT2jWdatGBjSDRq5H0QLMaax5ZYzhtMliSzyUYwl4
wivFTmQVmXeuGTtP4kyCtrg0/FKnB6tlBh5flfnMRZSsrXqyUdhNn4vGnWqfzBzJgF4ZIZjBH0K0
KYznRSTyhQdq5I8F7xwfHw1ekokl+sCJ7dZ8ykd6I5ds3WsFGafwovW0IBvna9uuLsSgqIEyfK0t
9ZvtsHx11Hh+ES8ZoV38xDn00hDxXxQ1f+CYsQiEoFjvpZ16EWGP+dqj5k4S9oXs3XLFJfnsueRB
mPg1PqJ+u1pO0ncHq7tB8LPb9hY1+UGakEes8UpNvfhBT9wswOASq/c571bDrAV4NP9MvXCDFqW6
i3WeZEmnND48wvze8RKbhKm5jvO4vlBq+SstIntdj4PpT6PSbhF5VIPWjl+0tL6AgvwtE7OGRm3Y
XdR1NvoiS7uLMLO+RFPV+2beXDiKavk4x9D2g9Bn4IWX+4rrNjuVW2qdTfUd5i46CaOhBkbVqrc1
/dZp07uht4kow97yNJYXcu69B94VLGmjuNdzrSqJ34gwuURHTttXoCVuE6PDkMgFIHuFwqx9W+bl
cF12Y7vs5BYF3NoBCxL0eg1mkao3mEKU7eKrimiySnR3XJVlHeW+3sunRFWzz0pjbxVr2YNzZirO
jYgqQ1uPEKTCK9sb6nhfDTbl36SwFTvxBSCO2Q9RSsUNh5Kn68d1M2mf4fBM80VboRi8cSg+ii0y
Azm5nosfYbhB9z37Vs7VzkqLezWpLeCHEfwdTAoC2eUhqdgoghlYLn80ri8NHMLusBntcAmuyo3e
6ErhY1VaB2alP+VQ1p8IeNlta8Vo4YaFo+4GsGeLC5W0fhRmqLyosP8+eySW98oQlTdGWHS9H4ZO
80upwjmo9KzZKACDcT0BKtGqdXzTaWPrN9OkXzijCNcpXoO7MEzilZN389YY86IPrClOLlyP8rQs
OFjjpIoHmdje1vWGC10T44U+Js5fGXBv3LG1UXyvyqH5gvBvlwTtUNhXoNPoTM+1Nn7y0iHegjv2
Mj8162GVWEjplWpVbqfGGAJLstFavR1V37Wn7K5khxHT2K63xWR1X5GiV3J/HuKk3PSWku5oT4fZ
19mj3HKfGlrhbidqV93sQzZv65fZbabQL2WqhZ8S00w3nickQ3epvYb6QKsezpZ1U5eqF1BA6Oyv
TqVq9yEwLV2G5p5CWnnrWuhC+21EOcEkTfsm9XmdNJU5Bm3Z9s9jrvUB0GtjlxrluBpTHHNMrRu2
Fa6qBjdWOq7+D3XntRw3knXrJ8IEvLlFOVI0IkXK3iCk7mkACZdwiQSe/nzJqvlHZM8vnbk7J6Ij
2CKrYNLs3GattYUOloOYR2cX26V/7cmoPFUt1T1Wu+6OfUJ+DC2VrSUinJ3nOuuaDE9yREzainLi
eHvQOJJB/s3TWUJD3jXesBNtdguyof4YxyorYcTNrocfDjNjjYKncoDXkeL66gfk6vQDS0Y/RIis
3radLGTat6gAHcZROs/k851nWsfqhySug+uFTsu7Hq//1kZ/AWJONT8V8bBcBXbSPOVrUz+5ofXA
fl+uC8b/bvZndAu2zB7u8iDKD8CbnEOOzQUVVNeIM88Nk9jm34NuLk/UhFngams+hKFSe6/3/DYV
dRTfJgJN7AWFXbIdSj4PW+99XaH9z7tGJ870VFq9v5ucNT/mnRJVOvd0GMb0xQMYy8GXd1Hhh58l
dkin4dyJO1qOUYzIa/r+tVEwPveGmLfv5zL7wP/1J0TXwNm0VXK7dLJ69NrJSiM0Q+ZdsgzhY0sy
b07ryQJipvs2PuS93N63YY+soqLHsBNaXo3Ko1d/sNr84May+hh0DRIhwDIxA0pPz80a3WpfeUcW
oX29lnHH1lcNDdCcjP2ilk6hsTzPz+sgqodcDNtjq+h6nGyefWrCerttHGl9GmVT7yzXPqE6PbGD
s+Cds2zLIfer/mu99fF+zTrvqzt1Cwh/kVx1mdVjHIr2eRxE/zXv7fCuaGz5sMa1uhfWkBxDKMkn
zHLCmLLvcqo6R8SrscHQj5S783n2dHXmO9pLeFitUnwZAL59IKpGx95ejJbRkN1sJOaeEJuqxS6c
bRtNlNryrotu9tbDLOaFyDwae3LKvvyajDq+zZb+2Sa98r30Z9YhYjHwEef4e7Wa8jNxTPFASc6u
95k/9kdtl/XVuhT5x9Bp1cZH3fDRG/rZ9JBem8+0ZnaKHRr7wbugsKy9QpNot6mo4+wPp3hAahok
DgdqMZgIsZ32pFfHPyed53vy8Yc+Gqqjb4nsYSD3clxkMNKW2WsfE5S27wxQ60/6U1v2/mUPulvN
YinasEpJfLbkWYvtSnBc3QiUkMgSrjb6MEAHkZLWeySz6ne6TOTXFwORozN4K5Ik+7rVS7yvpyS7
lyhMe3hwNjstg5Z5vdKbzd+xsrpDZms7TIXy7fzdtnizD4i4dp8BOsT7ETj2cz2PflmmjKxO9omI
vekp6+vpz1IR1O7CcMHMxJN+2PQ8lh8LuYYjnkgR+VeUm9hrXt4U+4ZG7iRWp0yfxibDqwtbotaX
Y7l3AUynauyTv9oiT26TLh7/bEc7oYO9l/vOcyVsxtYhf6moFgxOt0c5Q5FX6acM8NVYC31s8nx9
GMaJjtixs3xJ6AC2s1WePRRN2CTpbJz7wJvkV1pLjHdZ4lAG83tfP7z8Ek+DBSkCulvQe0zCyLGW
RX4FtUtb8W4O4nJniYAX6PwV+5b0eAuFluEfRdBUf4Ve5V/ruuVrfghVw3Tjpq+YdvSDbYXya1yt
8su4WKzPJBKbs3emkD+FSn5dN2U/KDz/k9Q9Ny/rGF7f3NPgdRScQ0+NapaboVPbePBtDFO+os73
hBxo/kATifE8/Dksm/d+0J9Dlf8q9H7uGv57S2Z9FXf/r9H5/4MxNwDpn8K1vwXdd9/noZy+t+Wr
oPvlS5eo2/8HGA90dCC9UtKEnPzvqNsh6kaijC4PBjAHooCg90J6daN/wIyiHRwxdgLLMeRPl7jb
8f9hQm54CWxy/k77on/lBC5x7ZmM/H9DeQVcgNGAgxIHIK4IrP+GZwgppaq5/FZSXUzrCL9k1tr+
DXjsdSn1chOTPqD6bpg1BlH3UyztN02U2zr/tsRVcdWuU5KOpWW9s+Xyu6Z9b0Ll8+vQUhH4GCVE
0NKv75QHcEOSNfnqrDX6+c6SqA8TuLXfdUT9+21cquEA1QAZo735Fp0xL4EqKQJ9WezesQ9UfeZn
HdSkk39aS/8hCfG6KmzGjdsANIEsHJiMxFuwCbI+eA3el63A3xRB5n3OY5Gl2ew6ezo9oOkfrf1O
oS95DbT6dyzU1zjH890Nvst0X2WNvG0uW7EK58G3v5BiyfZ4sYggWjaSjz6F0zSk28F+pnvvzRQE
1W+QPP/pvY1wGgpqbBv2zOtZ7EqwXYOzfendfBIfdeMvmUGvbsGxm13Lvpq8FqXaUGdRfewCd4oO
qEtST/716P991ZL6IsyDQwWWFaDW66cI11LWm3S/ICXoHyD+PvfIpeyqqvkd6ObvNzLcUUM6g5hI
9f/NNC+WVaxR4X2xJmKhbA76gwJdRFk9z69//UpAvnjofyMsmFSwFTQxgnAURSiovUU1tKFFVN0X
tEj0oC6sfllM+yzTbJa4kw3u+UItgUog+Fmqp9m7KMnXKbXDhmrxSB84LxWhckn2k8vV+7bLxI+M
niZlOg+h971ZJhLMuYOC5m5r+zbb04Sk6g7K6/GRqHK6ceoOZRyAdMvr8MbrUf5MQfYlEN+3pphS
vHznD7QkfX0QCipv6uPluZSdq3xKLWAvTdr2gMNPeAqoR2Ses93R1wWx6W0jlG+CKi6PACXk97jx
qYGO6Bu3j3FiFZ+9sNoAWNARpKOJcU6PPl8IhZfneOq97MO5P/oIkCKbijvJWge39xQqqjA7MDKT
PEhEradds2xVAoGq6f4kiymCQw04Q11nvjs8r4raRBrKgXCwrhorAluXjwjiycLe0Vei07t+CGSY
BltXUhehBXW6zNmqDyrQq3qOKLR5N1sbkjJrqlJ9o/188SfI4iCmp0LpVnZq6P3Zd2cAePZjDsPs
w6YCa7pXc5jhLemBDiU7J9QWA3uyLVH070gceoX9BGWz8Ow9bAnPeuwQ1Q1Fiq/fjgl5hGjoieKz
oKR1tUD4qK6TOkq9bJoc67BKOaCb4UskZq17awusYfgqJbhu79HdfBk3VzC+mvGDsAdnHompaisL
n8A7dJM+JUM/rLvJm6upvGmoovc2wvhCuVue0n9SBrFKPSvvfJXi2G9T/NzUeQ8sYGdtdubYR2R/
mfyd5cBQh2LjQAX1/H3o5lH/OVMK/zMt/WgGilpTU/CzayVDdCrT2Q2C6blGZLbSqWc3w1/b4FEC
FOCc+2RHFDTIjKpH3s7rQ+CWIrR3lSe9QZxCsQZLkyKggqj+x7EYRNfvA3xAL0i7Xnpy73vcqqQm
ncueNNGoq9089XZzXyR2Zd8olYX2aQRl9teydsuGPPkQ3yVFmMvrjnzAZ29QAAcnP6wRm+rc/C/4
KrN/P641sPGhz2T03s2V9X6KYVicNFav+LTGhdvvnJhI8ERjmGZ7yBBbeeRsCPL3WuZI4jp9K77q
bhLRSQ2wDpd08jeHwXAX3X0uXEfOp2KDQ3w7UfENr8olGVS6BPRPAvCSO1RC26L/Elau3afNNrbl
ASkZB7I+FSr3ZC06kj/yotITYZqntz2lQoeP+oCKdAr5fs6/UD1Vw3FK2sz6uC6T8p6dTWXZ+3KC
eH2MVzoafBFrFXjPoC7s4s+kmfrwD2TTPBWDDFgdhxY+c+N2n3t626BOo9nuyZ2w+7AK02wSyXSn
qBXW3k7Z05LFZCsGJT5WWzlAwi+HIlqeV68DapB2XU6PNstGLODWgv7KXBYgDFpHhEScsm4PcWjN
4CIWVT+OAZ0RUqe0sToqcPuVngoEOYdSjCFR2yzd2wXyKV35nKF+dGg28DAPNKVOSbPlyX6qJfJg
fpAFBWd16fxFexxHHAElFTFYaeUTfcmIyqrhK41ps6jirsGyjDuC2ao8Qb/ihC0bTZ9hV4fZY+7V
+tOoKS7sdBuwXSj0ZjZDFHIMjTlw77T1lXrO8ij42Flb3+79vPHzfdJtw3JUaC6ER9fKApqGID/d
7jJK2nd5F5Vfx3XxLMy8IKLyi8DbJZ1F88tqzMiOlG2uyHS1QfOeXDym3VnL4BMA4fwbWJdBpgFt
JL7aruj+mKlV4vksnUijwhX/LKhlk/Udy/FbaNn2HWgVutHDpEU3b54nG9SOHa9fO6Zv2PeBiOCA
eSO9ASKnS74FCfo/+5aeTzems1O4A9swfh6XsfhK78XmB4VIuXB+tP2PqeksvQvLpbuWuu3KUxG6
y32rna25pv+RPR9j3cRqL7yt/BFETfCo+rX+6Fiz9100lg53ikZdVKUnyt5OVY/fCg2wZLat5Q8s
lBAHckIJ8ey00NJARHRa2klFJmJZ7W1OwaZEf+lcx1u6cZuZPAzA1b0k9csKrJPWIgSf7Q8bpB7N
TYahTGXYB/auDDaU+eIlc6wjL50VbLOkmk40ZSamldFEd0GBrCfbb3ZXf98KQnai2mq5t7dxudlw
SNcH2ni6f81lNd2OllqeamZg2YccrG3aVrNb37F1svtObG6/h6NDnrVNNi0wtH3U7OnOWFBH4pRM
0k7EAN9a0tU7X2midr1V+R+riFpUqJPCW9JotbCFdKUA1jesQXdfjxlC1ZSv5Y9hCUaj36+Ylwlk
6HewCb2DAipuxtGjv5ZK3T5qx8Nmg8LY55tcshOfRoCqiEdVHaqmm2+LKoCc2JRjK469lVVf2DKt
c1qy1i3QCh8bMET1tCBu4MrggwfO+0LT+K8C1/81Kn0Vu/7/VjM23N5f1Iy/t2g2/VwvNp+/RK6B
+w98KPq4cqzhiIOF/Z96sWOU7i6haox0k2nB6nuEsfyfCZgvoarv/AMNORQiAjxb/hD8V5GqAdz+
23WFAofkj48gCbEv/b0D1wRlP0WRsdzo2hMt+RP6mDh7P7Dl9ADcq5HE/vSxiYM5pJ9ar8HRpTUJ
a9k+iJxWzNO+FjngwKOCIEdGeHKVEOAmNyAN/rWfW3lkn9Ap98T3eqpQ8zxtQF5l9z5R/pC7V54t
nWS8XgawK82dl2dV3O7iLbJq9zF0t7h8slfH5zbYxVVuT1k7++MxG2ZimHuxEKaaAyFy+FeuCvC5
u8tjkUhPenH0hTN49R5RX3JVT/FquRgb3c99V++ddhT2Sq/HZPSdlmpqFovoILZ4c/zUoj/CkP2O
LmhC5J+GGcYl8ACOID+AhUWBgOn8eZgbBM9k68f5Zyc02DKARaMK7QMpxzhqd1Xb5zm4jnnJerT+
gw0VprJwa6B5lZRz+UmV4dK5+BRlzJBMjZO1zX6e3KztSFTrRazXyppy097Z2wK6LnCmxIbUE2ce
gw0Qc2QG/BC7gaJi3YDk2+U5BRCdQkTogY+KYql5rhyaEs8FDNEtktMIHpKmY0nfZK561+hMEnZQ
T7ejR28BOxRB2HBU9OcAVqr76DOOPF1r2eaC4dDZ3BoQJ6G0Sc/WfByJu3xyr6yxyqIny6uikQYH
fTbZzs1GSWSOThVgYz84xiidyeYub6WQ+OqeMy/HDVlRHdFacM6iaNdnseL6PSB1pW5jEn8MApUp
vNdbX2CB+Qj64Lx2L2naVuMA9tq3TrUuHdLlpK/N86PMiLuWFsIN+h8/bfrf5hl8ppzcAmQ4uq2A
dUcL8PWUD9VEuwaxDJ82DwxBdE1onm3LO1ssKgyAXaBoXRzcfKvW5bqjmzWLnFiVWO/KaXAvqqtf
P87rGJXHQUwEsUujMQy3nkTX68cpg2JyE62zj6R0ESvcaWHnukA+eaHV1UGGBC2gL5aikcWj5dYy
VLe6pB3b7wgdL0TAV1sBniMOLAoGROUoBpkH/cnibPFSCqSjo49RR5m/uVcDtkacBqDAof+YMCEZ
DcVm1mNN8b7a+m6gOqoclla5xv6yHpHtNz8UhdqFnPYsg8l5Hwm1etb7BsHg+EfnTXNe3eku86q7
uKmc8PHXo/maxMFoosABn4LtDEaayP8NjwFdbGxTINeP2u1FEaSh2jyG0Z8J0NYT7lfvqXeJhfgr
epC/vrXzwq15NYI0ToKCD2wFKRroFG9sdjM4/lyAyPwYUqVds2dgjNApjhPdcZhDeiaYm0elMnvA
74ZGuDvbGhUI03YLxta7l+6m2RFFmZudqpRTbEuKWg794XcaRPUw7YfCiUTyviNmcIMTffmMOcG7
7rhmOPQrPbFcZ4uwwmTFVfI1ayoBFACwsGAX+4Bn2iYFWWPRgdXjBGCTjVJkQEpWtwMFfNWPY81j
AoCIuHLiyRm7s6oBB//QjLHZlVZZGpuU4Vky+Qgc0rtjNyhdTeOujOJiiHayn83epovEyt/i81VU
H5pL25MoeS/tj8awaFk0/BJxqty8nm7NO4syYd8D7Om5ud/B1in+yMp6XtabkfIr2a8ONkb/AyPa
MsLtSP4lx+8aC1fusxou296RxDYcgEPSCK9KJ5BgkspOvgDvehT062ZK8ARzlT1KpD9D63t3NpA0
beqZPN1PtZZflTPVXBr3jvH+bFPKEc4tXUq6qqLmhB6uHtLNYjdgYDccbCobsjZPHftUSlhrgsj2
yfBImCBI9uY5KWUs1lMLtIdvdVRrC6SlVndonONaL/bopIgc1HDFWjubYcxznHv9j1BMFtN0uVRu
dDLD98HZouop7/SHprHH5dDn1YgKMCB3PbnPc9ebyS2D0BH150ktcQxyNwKIk72jMmnW2TKhXzrf
gMcZsTFtZpINx1/vjTcpZHYd6DKCY3jy6BjRZuC1bXElRdcMMtfDatmJlv9s6WDb15/U6jQVHtv/
+HT/wbyftUj+vQ2hiSEsg5K25yBs6SCB/8aQ+ZrEW+cP0UPRdZysJF6o/dopbCoJUSgocP27q8ad
3AB5lsDOJtgj0hEBIeNsfkhq/3wwY6mzjTxqjtbTeRoVoh7mcy9zGmSc78GO5o+4MrvcItv5LXRn
GLU74dsgttE3yDKuMAMdzYob309mmsVNCzk5sskqMZdCsowUE0iLYbKenDHPuJQj5ll9IhSjrHpQ
YpOCRJzlDx6A4vODWsVsXizSrvlylttRfV+QO0nc62YZAi4vt802r8dm0naqtUev3/1lLbQqQIf2
GAx5ktQf2/NALIgq6PUzRX4410B3Cei892xmRSOghpxAOJPl0IHf34R6ZB0/oklrXr/1+34kYzzA
cIGFNTbm1CpoLAwPxiEPWuqr1RbQ2XZU64uwuQrQ9vYLIGIoxeWANmy7pvMCED+eunAzVOdv837p
mTCwTWEJkqrS5ZY91H5YkmHoSC0Q4U3xZqxGUS9ORv9rNkj4DWqOeZTSa4MxuavqyhjfyxxUWzWa
S0qfPO2Hi8kiexWyN9qKoFvCoaJpp3c/06wBFbSkcXP8YK9yNg4OayBL4O43K29xzZykhiJ43Q6T
mXKkjHhlEY+L6NPRVpsNIWasLGY+xtbw5l3Qsd/PSwgkBF2PyFE4yWwdsmn112bfoX80FAfZ+T2D
6DsSRMoV6rdeY11V2Zrzy4lCNLfRg+3Y2TtQVF6kr7DtK48FzCMa8ztbuRjRdIADFoDaX0s1R/fS
BltUPENwasbhkxsC1LJSWW4ToyGjOVjW65JVN4vrUvZmvdexb/6mvJWs+FTKybm9eCYcAn7E4T2J
PriyBBn7Q05GJyzfi76oeMa5DCRf/c1+fuF4vtrPppbIrvYo0LOJ3npI3B3PRdfdg4os6Q/7DWfK
8tIBkEffgqGhux/sjClcerE7HxyXEwYclrG6azE7QYP1Rf2TA8elMUUffbI4SWOTwGPpdClFSStZ
9gPEJRYNB5kTnnp7rZtsB+4Qd2EPVMlqAW75NLSer7UcbUZXgWcl0sGtMCfaxVen4U7IMAWZX92V
iWcc/e0cXQRcgs8VaoxDn4R0qZ3+UPiDBdBMwrbOT/liVbm1k1aWkBsZJ+nhPcNSqvlaA6bMrOhp
NIeIg/Hk1r1oa9CcYFIRpe+PomxlFh3QC1vkdFNTD6W8f/niCijCinfZxIptdn2vqKft42nz+YEk
8QRNbXOipf2cScu8Tu5J1dDe2wsapdOO7ubm0D//rXCrnI847eYbXsCLk+DGmXEEAgApw/tNVjjW
VDsqKgnPrUj6gqf0qsI4P91YlF1zMxhLXMB+XAveC9Se+TFueWYhwgk61jgE2M6my9+HIUk0VqdM
1OToOyvITaxxOcBEMEJheEAPP6BnfAUfNOI461eL43W1SXJn+0AFnV2eRJOtfP1yDmfuYpybvtUI
WN0XU7Dhsly8IVfSlmLYjXafkbfzioxAIp1Iy4qvo0OE3R7ckewWuOQKaY8IouFgnCFAJDAoDD/F
yebfEIZNCe7nfYDDSVqC+1AijRyEIl4fokMd5DRDSrb7vO6M+yEj5fY/7Hqu9GPMy7OM23kw/lZU
2Cby/vVGfFOnfBE8dlmuETX0wP3bGa6UBRnMj/W920KCmvZzjxZ9QZmKgKIj4SdK/QjLwTaBaUv9
nadpwHOwitul3D79+mGo+78ZDI8sC6h16MOma4T95pBfXaQe8iIQTBvIt+aunlikS78vsQa2tZub
0RPLATGqjr2SLBMjVVDiNN7rOVdxWa0TyedIPBS4EzBHCr7Hdk2yamPfQWMiTMmjZWFdzBbL8vvc
QZuFI1S15khDQ8VcseQAhucLGEeu02+KmHDZ3rypacbEKYhcNwG8EXJ5Pe1+Ad4bVy5/3+Zd0csD
7kjcdkdcEZb9YYSrwCx0szAnzVaDZaZt04sJTyD/g1ZfR06w5tqN+yoQqbTneb6dssBqj1kYCL7L
dqH+uHmqgOJYDMX2aURTn1yNnEUAshDlRALjBf602RAD93iMfDxU+xAmzUuQQJtMYwwyYaZbdlPZ
+JDjikStBzVLM1LxPJiLhLOkpU1ajYXT//Ddqdk+NX5TmU3I4UHQ2MaRHt0dAE6LjBZRrwkvjZg6
y7lH34yPUNIFlp5eoiPYGjyjsDHx7zGPbjBSJwir9daNEjI2N7EFzG491ap+icF07q0z9QSdlfSM
1ghsFkdwy4rL28FIzGEvxVpsj57bquoJeLY1XQPLZ4fppiKkPJZOe17asO224zzkTQeQ8Jw7qyZi
oHK3zta44HQxDfKGDFa9fZK+bV4/0JbDNeJmCMvunaLLgd/twee2+pGSRFwsmkxzXmzzTb41Djto
FEnA6FEL4izxbcBjXRpShuCNsJYB11q92uzCoVfoHF6NTp2H0bWggE8OYdKujc8QgZss9lCT4Ke3
SUZ37Hck4Yz5vjxw1Dsxl5oG8BfTfiSY557gtEczcC4JcD9t2roe3Ku26MDk7oKigpJNOt2jDfT7
APWdXNHridqwe3T7wl+Dm6XyTeBdRjrnudbz4M1tonDX0AfWOTB/guTSOrplvZpYDHjH2l1PWDN2
oMhhmeePpVpkDsdbdGFxXZA6w7GT2zxzAxalZkhtyxd8mxPfBNdrQoj0Q0n2sg3Dws6p3n4aQrmy
pi5eTOyptq9u1ihreTCn41B1ry6DCQjf34ZDTDp1Q/U8H2IM/LBZxgW8fB2YyIicjMcf/XLXAF3o
3lNRniAzo0nA7MNGkjyXjpuJZT3prg83kH1hJD+s1LvCcL8Q8bKF2sw4dBySLLHLPzpaN/Ddsi3M
rE++xqS2GWLNuNSbMFevHCvO7SvUJDZans6rI2VxVGCD7CdZcCjgQwfuYPKyoUud77ajaQtNLIKc
Uue0w2Iay33ZjHbZRipKJZU7S+671Tb7JT9PmA59s8gi3WA4E1kmoroakP12mzUdz2ttVpt/jQj+
2MQ3LqcPHYf36BS8eCMXL6FW4AfKnTOR3jiq2sYgISLjlkG/GwvhZU+5BJFuv+vdtlnDgyXDZen2
lzcG8i3hQ+tZE57fd11rTBKJlQoWbRfOc/sDohBmZDlnejj7Edd+wBGLorlOOaO3LL6pJV6LPkUF
YkBWWtpNUb2TruX3EkaVnavkfsKPYk1OkD2YLxGHPUHw0nrGDKHCZ8Y+CViLlO3ANJPesmBqbZ/s
aXMq4AchjhrPpRSa3t31JfPtbmvApuTgMj6Bg0Fxhu8tzQ755brMZo4vSbJqmI3tsSpy/ST9eEce
4jJ6G802uTRFd3u+3uQYP+htCPKdQi2Ax3GQB8QOLi9+ZpOB6bAPVrTMcISLqO1dlPacmiQECaSM
wj9e4ADMGsisCw/oKcqZMmgi+Blre6jmOY/mdwFIZF47pD0Jz53FltmRtKWVZkO7nXmZPiuMYfLa
2lmP8DN08t2vKBje+S4wmjCdwrXPVSrGMWJUHV2oUAk6+LxsswU1IQtYQbkMW7BkqRZD6dQPko9F
E+1gz3tZxVCcm7uyQ61A3XrhSAr1utSxeUHyOzZZmcEldLMPlz0ZbUbZpUoDOM38VqqkNEtf2JxE
x6gcIjLw9Kovi/kaWjlpoxhdEDZYRV83TEHO22JCQiS+p2ukiBJZ3YT44X37kCVU86PH3pEZT6QJ
mPnbxR335WhOAiu0K9XsOuWKOqbPbxRP1wX+OzN0eZ7mfKa59lhtn3Rm+dL7cJmvuXYVA+7Mwicu
Jg1gGYNNpdo3eX2UO/zpuDQFtIi7pXYTUuhof/TGTJ7DQagyZoEuLVQS70OX9L0VHMs+27Z/5ovN
1s3KjuMR4vrLCTYYL2jIC7Nslt7YmJHkHWsa8/wyyOc8bizA9i+3TTNvg7gCrGF2horCaZx2AXji
ZTmFADG4igQBzRjkpiT0oyYf0P9Ykw3KOlSkl21yecEpVi+rxm5WVjsFFGMWRoTD+x8XE4PSLRvA
S4TFwF2Oy6xezJ0RMPMZ/YvFbmaU5dGUc2f8EMjuxgHpZWx2kVuixkz+OdxmnAeFxCSHoOro8V6g
aFGaE6+uPXMfyugmaJ/PB+TQdmYWEI95cVfhbrLQyyEzP+iwYPO3S8agr6RJ7MDezwjPcvLb/KsL
cRzY5qIxpz8CBsZQB+FifKLqbAG3sOCMH14cibXwcFyRtplfVl0U0R047Wev2GIADPGEcQhmWILu
7uLNCzcHZHCqtM+xAbbFPGujtbmL6CezRWm5LTn2o7BW7NTGD8y3Q6pS26dSZ2MWwNybXFu/o2G6
qcNc3vuyiC6DcdnZAWQnrjyC3uClYh21rKzL61+McAL8QXoQnNmEYp/Dc25wY5ygzKNd4dr5fO2q
mvE7Lmfnr52DjYN7DVzRdDd6QrKvvg2GpqJJFXnebPmnrhHSdfc1mDN8Wnfso/Cbzy/xZc85tB5K
gTceKqo3GUiQCflPC6mZ2aQ/Ag4PMlEQaEz+gnUR87VsNlPj5uTrv41e7JEu22hQyQ9orgs3YVUP
JCtg2bdTcrcgL2HyV6DUueIQ1OZH4kOBy1IeKdPfPVUl4bdl6xdezIu12agDqnr1/dqQPPsG6IsA
e4+iSt27aYikk/xYz6XJ0wGHMnm6cdNm5Z7TRjgQI/+4JIrycxpQDtJsyrksTW5y8rOQF/p14PQ2
mkDoDEUtZPgImojm3qKTi3oY2nbqvPul5Jjp2BCRFvAxKobmB2USs3JGdwGyt9uEEp64Oa+7Xz/F
32JJCtxgud2Q/Bez8razZmQXqGNYo3sXew3L5bJ1KhgFHHjnuFZoZTwQFCheikmuhyj5vjh7Rr9+
mNc1owDUMdkWoOkhuoF4H28LXyKjmS/6NuquCPSCvdEKLwsL8xIPbEv5shXbxRQMfn3jv82F0W2m
IxwNQWIPac63WfEpppyW+PNdcD5wAd74Y3XjLhhDVoHfZ8PHiy+gyjkp/H/mZ7/914/x0lni34kF
bk5zEJOiJ8fm07jGflO3KsLMHrctnj51s19C3uT4gMPxL4cZBqRmVEL6rhEGL4hQ8KNrydHm/zqA
vbIc+37viWayHhM3NpV0r3NplHyalmhYntSAiuAIhHqoyMAloKfIAskBIbtT0AhqAakmngr8J+Fo
zEiZ0lpUdsHT1AXutH2wNbniD4sWgQ5v+2hbbQeUoSt78jxoNJmoxfVGDjraE+UmxffyD8ezTTKk
O5eiLvkyEQtTUKUkYGHBg7JRhA0gffrRwg/pahvAKvi1bio+X0rRjkaki/Msl2JOdj3qh0uPut7a
4idSuwbzkA50pgYtm/sit+1jK4rZjW7zOR7GP7BTCwGGMwXk924B8M7S2ls1Ky58F1Q+qddDQ7Td
6lMTmNDyWJE4MoeetDZX/Gbzv5GcA09C6sjDGSKTBMvibx0lJChhCoZB9RSFm9/ZxyZTLwdyS+WI
qPuM28h81D7gyeqEzqDksEXhBDfeimQWcmNdD3vyN5mlt6XnmJ4qVJxh/ttoXP0dhbGV0g3KtRw+
BpNrduCmOvOjppc358YkKVh8oDIadxRTJ3vUyx8QHyK5njTk4sL6Y7UnGw8hcfTshSeE6lUPCvEc
ONE6fhIasbdM+NGdFYvQv4ZICvLlNx0YX6fnMGhugOotOxm2CsWSt7sIYKAFarJ3n5x16Mnhlkpv
qDulHBsm6IfAF/TeNSHmtMjTwMHlu8+/3siv7Yl5AvYx+Q4Wtm02s/n7zxX8gTPYHFBPeddWUfB5
AacaELAkTmP8B5IoakVOaTAGDSqgmd0oahCDO/y3zwGBLDCVN9QbIcG8sSdV7/pN2Pfy6Vy4JCdj
0pXsfJNAuTgdF3fWY9dj1ydokeySXz/Ga7vOcEAfRjEebVuexkfZ8fVwiGqehiL0RiZktDqkaAzC
1gO+SEdAN/4rnESDtRW+jqLfyZD/bSa4MTAE9NpZCozCG8u+rR2yY9UmnwqrDPFFMRYRRkpliclJ
X4yPZ/y77torlFo/ZZkT1N1vRuCFivVTzpiHCNAsYFfRyNoFZvJ2DGgU0Y1Vk8inrpi1qVScN1gh
Wmbvqp6Q2Po/nJ3XchzHlq6fqCLKm9u28CRoIG7dVAASVd77fPrzZWdyjgBMgDOzb7QlgujqqqzM
tdbvLEZJjeybNMOgqjbZd6WoHZhiFZBxnfxkqcF9cZmIks8OHq3n5W7rXb6T+sWY2Ycp9DHKNtA9
VBNej1ofLQkDElRQjCk/jYjiG+NoovYHrwzd1C38W8ZtEs9bYpf5jceAEySgD7bG6A8l/p9Z/4VQ
WLmKYZ1O+XYDfamcoZka2Dyapzw1bbZoPY4d8T9kUzYYJsiTSm3/+czqe5HTSz4Gi7EuH+7QIZD9
fi4sStbgbNlZ4vg7UsJ8L0IcTTvwvabj5oxRMIc+ARuz38YAYnBXjPxZUZcVF+s2HjyoW6yH4XCd
KBuN2PrD8GAEP9QUGIAOBD/YHEdjnvAdTwgrIRzd9W0loMuOVLlmdorDGHXIbnGLdibeNKzXfN6F
mEhuxMbnvtF+5740nLQikw/7BNmr4BKE50nkpFGEgqWvZPUIxBek254NP+PPBKpk7h4OHfK8agEp
uZRsEi4XViIpYdoNmxX3glu0GSk/YiseGdN9WZHqv8BYTTbhNWcukAeECnmDY2dL+NUSrAWvqVIL
vsM8AleXBzOf3bW64qCXiBX8ZvmpPUJZ/mGrFTXUvpw1MIYvOU/LlhPePFo4yfEXKAjkWW2thsHH
uWtq9z02Ltyr9ORUyEIhvdeVW5TzjzWwGcXd4kAP854GMw/i7phNDfWIiZGMKE7DjGPFP6A5F2qN
NW7cI3TOTb7s8P2KcQrD82yE6QTGy9TfdzIgXUyhLq+GgDHJ/jQKNBOjuYvTag6Nu0okfYYKORm2
zsRIwcjD9J8K2MiGCYxqLxoeXUwc1uBG44p5TWRzclWFdYm/ERKCjL3jCQa3mLsbLEgTQgrK2pRd
aL+CV08n+MCJuPUbonnaB8CrNdq+8saIRnQHhMJxlJ7NkrhB0E3b7UR2gAEPe/wambZ8n8xglB10
lbSVBz98dqQjGmUagsLDljkFH6SBK0090s8bvr8sj9AryTfDxfqG36JPZWMy5CAigirNLVGo9scb
97vdM6TZQ5rDaUq3Er3lUXVlZy1u3aRf1PkBnY/SzuEbrY+ean9d1V27RiFnGc0FCPv4Gt4dHmEg
jw2ZJAoT1wnlNf7rLO2yoEHZYcyPatCQmjih3GNUywjHqB2ISKc6SqEY/GbHvny3f9XitEU+GrwA
KyaZe0/X+/pzc7+ibY/G/guWN1GYnK0qYvhKI2u3q3Fc3HVJh3urSzHGRiKfdgES9SDAgOQ2KuJR
iO9IJfspuVpawdM+Vh2mDu3JShYK16tBjTb0LJldDYEJWqOym78km9fDKO5yM82Xsw3OXlinJA3A
gPY2PCyrPGdsXa1zKB1ILebp49vtvpYFckwDbfmQ90K2V5nl9uawtvxuWRK/nL5ENRqc/pkRWE+d
l/XDRLXiwPCXQ5yQ4SlQQQb8x/CjQe7THzLet/AbXgLuZeziSdTYuszaWghR/EDTrkuQH8wt7rDh
y4JJAhOow+UvJvM7z/sb1Dqruxwjo4f9jNzT5P26pXX1q+yYYtLXFNd60FuhxOdmj7UhTyPkZUXm
/uwCw2d2bgnMbr4x017T/jBk8B+Xm7VdtqI8mkbRy+SFhVMo3reIk9YW55EYGX/2uAKRebj+eCjV
EUpw+mIK1g0YRobJDty6n4p6t26bfMrtGMvZWc5oU8rFeqiGv8twfFvI0gDCnAKIJNdWpu28KV7y
AbeEeJuiR7I35rn9Ad2O6aFQYys9k0rzWbbqq43b8e+A5revHjRl0E5gY0+W0e/KRwmYAHRXIaC2
xM70JE0DXRCL5KiPAp494eM1+N98Lg7tFkmIZC+jc37zvT0E2hn4j/tougafq+e7eu49rA4896D0
5Bzz48+9BJn++523JQedWFAfDbzk4L7Za0qsdFaSXMQjQ1KrZ4Q14kdBuLgqV9mgUru5aSpoBugT
6cZb73NXAplkuz5PN9Ihm85FtXPdpGtnbTt7AJb+Af8vXH4bFPjGno33VMaa8VjoNTBaYpt+vT9F
K/LvDCbX4xqHE12iRs5c7OLCP6kBkJoeGPMxucjnAULlvk62Nf+L/k/iI7oVidslEqihshFLmoPj
tEYH90ZNHD++t68HTfJy6YM8E0slhjzMsN880wF1U7jWlff5F7SRgfSncE8dCQmqSVO2dFF+wL8C
cOtsqjlxoeZNH1/MuwXGwAsDF7pE+b93DApZJowNRHhMbSYJ3ZiTK4srxxsk+DNAaVsf/ydkiTdh
avIuwL+kGwoCj1frXdsfYbghevDKxzXowDhqFIR8PA7DXUwE8uhJbq8gOANNIrUnOCLAzaXmSgZH
DsHHaJDz7iVk1BntPCsTXLamy1YAT1jzh9Yq+TL2vCVT9mABYo/iwGy/oXBwm6Xwsn8+vpmXiJdX
b42c2uIkwTkp64W3r2vkAqt5c44mVNGlo7aJ/E8TLnZhCu4s/La9mmEai/pQF35XJFdZbQ9ju/cx
audLJcPS8W3G3paEvJm+pWzQRDOu+gJNMCC0Gco0jqFkrw60rjvHXSO7OHX+CjlhF1SpV0zXAarW
wjnjA0fx+312IHIYR1Us6DEefAdJ6+8Z6lz+QTM8/IdZv+9BHA4GosqPGNgRtniWsJu3kfzqm3N9
LIuUyICbqZthhopmLN3xRT8Osc1yIiWmTT64AS9qh/bFtRpUtj78wrI/zYo0zoStosbTRO9yhW4K
cQcFRxPSO7WcKXelQ9YeEAqq/W050+eFFXS6tgjd2rhOcCtqLKrglWp4H8xWlv4ubvzdaYNWipBx
mJCeDY/n7cHve2kioBWOj7PCXEUDLfqlTDEpRkmk8J3AKmHpDlnh/Xbzff/x8qUgYMKTrTK9+uv9
jForI4t0bh81lujatcn5UkyhnL1nF/2JSyQOtwgLKx76bzZ/+90FMI6Hy+RJXUpELsKbC4C+lOew
bebPiX/htKEn7+WM1EkwbtqDkgp8hbgcQW/WMXLgAaJDZ40cjahraO10b2YoMptm0emxMd7zkrCv
y/kNKarxNR68Hh+CEeErru+aSadXVuWWUoDQJxNBTldbgCEApkLmOOVk92Lwa7Q7elR2jWxXwlKo
jMPHL/W77ZoxPBQzBiZSQ2e9LT1AfAp7aNvps96iNLlMK8kc2tXupdhS9jDfrx128O0CrC2VRDY/
vpS3BakLV531AD4UYMDwDhWIrVXy7cr1G+CrxCQVTrkUMIYOA26RvyN6vZvNQounAgg8V0pYIkZ4
r1fiYng+IQZT8i11CXB39paJdMZBj8z0ipKxgU71vLgBXk/gsDH2aqhoIYaRg8iMoscSETXF717O
S4zLvzdZwAFugawHwQbeH1nDWhLu0FTptyRK5E6yOYVD3VfAw6D8VQWa4rO0xsQ9qVZTFkjics5w
rEFbws904UnxomOjt/OFR3eNI458emqjrBIHHliQD3bengVZoPaXDskwsUM4X0kekypAO2pn3kLF
xtKAZIY+lqtS0D25H1Qeu3SYNyiIlc+xAMXZjIO7LqpHc4OjH2ACOchsVUzZAxKPYTRNWUUXNys4
vO0jWc9aLq73NqQ1Q2Ktqxrefby83tYCvPQovlDLWVQEkfeWvziNSO8jcIKvurOsehgQpyYz5/hE
a7oREeK1vN7jb96wC6j0/5+o51Bo8kxdUCdp6fOOTmgYIbK3qsaaaNna0L1Ocdzzk5uIgRUEaLDi
KQjPSLl7C0KCmNIBv38328ATdnBw596+Ky7jv9FkjFF8glo1Le3nj2/OW3YnlM4wjDAdog/m/76b
n27QBoKgnZ1frCvF61o19oQPAZuaibVsSYarwK49yHfxGgbh13Wc27Y9NyWIER56VT8ZXwk/Mppk
D/uIBb6rCJRzUIQpRQ4hn2WJWWRWGjUcTw9vYeaVPYSZ9FgxG+J8VWCSV0Lr+/rx13y9BjjuKKWh
VZAJhQkFBhVvitNpseYhqZbyHomSkgukPi8X2pEMWgp8W8CNgybRfvzJbw2f+WhZxBPVR6dN3/B2
s+nmLGG2GBt3aTVInkIZxJXlH8O8a/txN3ZwH16YOcm3YFXEz4moCflvik7hxiSrfLPaPGeu/vG1
vT4D5F0JuBceDGEsRhzvrVYI5yOqvgAn50FRWz015BmniG1fVezkddCR6pe/8n35lnr/E87z27eF
i4lMehPbIvmSAcU7zrUvZZu43dwVc+EKZoTqnjD6mc0v2DZ07nSYrDEwn8vCl5QSy+lr67mbQGAw
NeoA5KiUkyDy8ytvLlPH/g3W8gY746DEror6nk2LzhVxjlxk/xpUmbEJP7AT7t1ShSEpIo7Xj21x
zRnt4oQHkYLiNkD1Xf2wuUOs53XOI9hFI2kMRvSwBm61LMcaVjNZERrPXMpGMloYHYXhn5CkSPrB
Jkhu7MDHMVZcHz/x1/M+voLF9RMVi8UbN/NdTwldYQb8iIL7X+o/hXK3BhQcqM1hTjceZmSf3KPG
pQvH98LjVn98EZ7DjfrXxsjHszeSawwPgCb+XRcOpWReIHRt9zkhPHA85m7A1fQe88AyfkrWFRf2
3Whs6BUfiYeSFFmt4s585vDlruDQch9G9u62OLeiM5t/yJBIiueU+Dc3d3b+YM10B+EE1QvR92bI
Io5Eeubli2UnbGnoIijQXKYM/HbNAusqaO0IEM1ADvC11KJJ1lliEDUCEfiZzOgZkOsWQ9PcWRIN
v3JakKQu+DvNHp4SYdgg1j50YWenC5UDynPBmg5DujtdMvqXjS4BJc4wf3HmoJ+PCFScAbsN9EZS
g4phl4TxzbkzWszSk3SaqnPhNLI6T3C64G0ksyZNzWPgwYlqD7iuDeN403cpA5YjbNrUfPr46Vnv
1hCwK/uGyciWOh4O4+vXANvB1F2QGd5riUmrvj4UInpr5uC+GYcIXhfsSg5ej6IM8F+NtTWXv1Pa
2yKfZK1vikKiIMIdJYVAHQH6a1do2prv5mon5nLouhCHqt98F1npvVqJqBepDGiLLOzYmGC8/i4O
2npIAGZ/B6mw9eq/MCHglD4BqtIZabGpflNFbcizEM0qtEa1beOEL5vuj6/pdTWM3IPGxAdexmwQ
zy3/bZcyb7SrAYDIXSCMsacOHGIyVg7GCveYgI7/Cy0nwDja8RxknIHUdL/zAyy7Dl6kV91pJZ9m
UXWKI4XZQAZhq/OZa9vXH3/Z1y2Z/LK8MKwnC0PAgG7kzVoq5k7W6Ut7l6V5wEZT9VLo9+vzy2Bw
fFxOByl5i60ZJfnV//LzQQCIHb6oW1ycF99s6XW5peMWWumthmgWNgTJa3yFHleWR5173dnIh3/X
lL67ATxm+lsQKhBlk+359QL0ofD7+B4MNwxOLruHeyE66sMvMUbJbuaIqDqYNH02BH98fAPkF/z3
CxBacKKkZJhNGS/Gty9AsS4ulJhku83ZXMS3MJyG8IS5fwzRlovujeHk25CWfrPI7dduIJ4Ng4J9
NKLxhJLFmnvzvbHpmh1RNf0tCGfaTQ+BS1rnU1T1ObE7SsVKtlPj/DFaPfAcFKRATimAR+RQMYvt
HMwNOvgEeXAImMuIPZAdtOtTb1dy/KNlsgiL5A6PKLBiDQEImzDdCHJtma7krgSekTNKKfLHt/Vt
ZcUckIXNTJFRCy3m254j9uKWKEN8z8Zodi4nlp0V+GhzzBXdcaqL2ct/YdAeoaXdywSYP5uS58jh
8puH/HZLwWUSwh1urFwVmrK3HMAF6+XEGbf8NrgQr7OE2QPEe1nZqX7u4y///uPYuWDFQMhgBkpJ
93pN55nnIR4U3g3eJQEDptyWQ1e3JDFtN7rd72EM711pJjstJO+8yaFnYujz5iOHIV67iBrxRs97
80vjtCZVK56mYZHEFym2n8vbFGdvz8LM3h/c9sGeRtGWJ8ha2Lnfui0C5flOM8Y1sOslgBTwWyPM
rTBXjmH66kayiZcI2L8BYf6MVaTMOfD5rbJ22xBEg9DHm5QRtcsgew5Oebl2S7+SAqU0NiTrV+Ou
F/ilVB29R0QbrXiQkYaN/VWa9Py4bpCbepGExZwBEfT4Ji6ZY2eqhquLrkFPNlcSTq5mm0ousDJZ
1v2qVvo5E+a+jDsaewSdqESvMyV+mmtDEgVEUMsLBciUY5gejJ4P0U1Bk9QexK+5neRXklYS66O6
D0PuS5GEZjPHnpAvXBOHguKkj0s5zlYdRSm5ly9bUvnDKewx3cSWszf6zT8PpCon0XXeCYhviiBr
msvC986hlgjn5CVQ/T6rm6WbFb0d54rrpMnLWrDRrE4tnrR4k7G67O7sC+9W8fMhOINpKcsbXDDN
LT/HsBQ2a68mJLoTDO1I3sygmyVlSuvRiEKQRiDZhej/77GKLqnd2s3cxzJkJTW7BZa5S1UDlt7+
Q3UZ5viRYhPyPLpLDr7tJWU27hJuNzhylfIt4adnl+VaWzY30JhsScxAmNvXp5bXKvJvKhtQ5zab
gmH6lmMkASUBjYcn8Aq8dJOgvzVFjBlXQ4Umjd4/IdKud13I2h2Mw+dxMomEHRG9+HjCEo3BsZZk
8GOeJhzeUQ2iPDESsBMkSfPOtzzI5ST1EKeHNSWo6vJzxArdO/dJLZn+NVzeCDmvBTL7QyhlSekb
o/MpKXz4SQcthNDKWVuJF7UUIJ6YQr1UpYvfKGkEiNkeerNbinTfiakQ3xfs38ST0xnW8rNiaIen
RpqL1Hta+T3iqRgoif+CRWy5TxPn9ESKhV+19skwWmN7ClyxkqUIi0Ca0njCldK9AurewPQKB/Sh
PAxKi6dVGrAc5bgNBPmi+Akz2WkGaAZYrPTKvkXn1uYNipoA7Zc4RUqQyW7IXnAmds7v58cgLEYD
/Y9SObDzSpJzr3YBXcBFm+9mf1Sha+WPallP/sorW1xe3NlE55AcxBzaAy63oymXoRKMEnQQi6vW
sI0Zm0ElqVetegE5hYWpRni5beeeyegNfq04tF3swY3D1UtqSDSA7+fFkvRHs6u8CRp9mSYphBUG
Mg9B4cBi2P0a39VrymGrv6laYuGG6e2TWaInBNlfHYFBjGK0q1e9wILZ+GP2enIcIzXb0/orwrpq
uf1dWB7jZWxpXgQm+jZp7mKfl5KFXnBU8dlqImxfBHxaPFGSLSKe9KTSZVjMMBHPm8R8WkeqC/RL
mn2ZJN34ta1sol0Jvp0rZBRKaKJUQn64ShLQtBB1sJ2Z1sg7RMhCkqIQ5c5ECYaSUskkbLOBFaD5
MFU3SaOACBEJPy/9OboX7QY0LqjrvEOPwQAb/HZZpgFyBxSvqSUxvs5KvfTeyxpfYEqjNsqsjkM2
UTLJPF5GMqRMwgZrghgydxcZLkrhTr1si/p9F8VJ72xb+B0jMZ7uLs7JxPB2ULcsk1WgzAPUo/m1
ti+73sBdYJMPgEK4ZWqnBJfj8siSkYwODll5CuRjKqFLNXLWwk4lU3brXg4oiEdiweIQfDnc1OhI
6x2dS/+ktwfF7p9yrDi3swtlleeKk7Bk6pLtMLMua1KQyjLZt23GM406I8jhx9Q0wCQtGr2EQC1E
t9xvtYnDyXKp0mFcyvZLOj6yCn9RbS4KyP9abBe8d9nEICfPdSF/3lFNv5ZG1aqiTEqTmZd+QKa5
yoEB6RepyL7kw4ZvJALhyzHnBiM1zRIKea7puUnRjHINDUqmTxiaXBrEtDMjv3coMxAMFcrHaFT7
SmuV0CJPk4TKjWMXOR7e0RZkBNoM6nSY6z+IAJXQKdNZoOyD/jdL+QHgDyo/XdVuaLpl46D9AAoI
qqyjgg2VpxtPNXskclYp6g4UGEvHWVn3hINt5l3nX+RO7diGf/aA6ekfCQK/ejcxYjB+ljnRvorx
VZazPNW1MKzFAoEDUWtJFjehnJS0UiS0+SQZirM9s2I12h6hkjJA/eFdMKiLk6gunJPhY77R7F2F
WAwuPmEMatpFnieINdwy3IO8xkl98BkATsNxMk1EAcdR4RRq2UaKD6krAX3c46rEDnCddfaEBQdm
cqKO9knXwHJDtlY5hjiVfSOfL0+IC9cbsi4c9UJnXifFMmS08Ji0Rq7uObgfdYdYetXGEtScjMiA
XAn6TnoWK1HXuCRpyqJK6+xBZKV4IloSuWVCMZErBtUS751X2x6FFkZ/cp918nFiwYgBI+CvIxrA
sTlkCqPtlW9dbNPNNbvcQnwGTfcSa6L1vwjxZVXp6t9Ifchv5ESXs1Fs0CVvQOvz226m6wiVktrk
KOCqBnSCvPnqPIrsCCGdgRkPBGS1O6niqVflIQpduVtozlCitI5ISNAfK/WdXp4ikz82doukeqqC
VA15BlXZYvjjY7E3pxZB2TsLVTh3kk2emdF1XvG9EL8aoVQnqNU8JZbsxqFlyTuYS2ehboemyMFU
hci0gnsXjnXXZKfMjH33pVIPu/ExeXqCiO5JRmUKnPfo+KYkWzpzkgzS7niuvQYIShIPcWqUknxa
ACn6VKpqI78M6TUvkglNVWLmwD21ITuTaz7utQ5yG7xyxr8gBu5P99PgSv6WxjZzZVxAAqt8abuh
9Lrms7lkpHbg+g2UgOtAgZUN1KTLbq3fMfyqRD/hsJuJ0idX6cInNZJlLKx9AkE2JYo1ny/DZk7J
ot6PM5vRst9MxHQoJZWxhENAIls6n8Mv2AVbUpYj+9RFvKmr12I15Fq0OJJZOfoma8YJJzT0J2yq
K5bmw6Bk3PCP6jE80oSsDf7lWZkM+X8+7iffzihwSEQ4BVxBugC8+rczCuH5a5MldXlDTHlQ3OOA
pOp5IcHFTUnINKr4v/pggGFaeMYzjMxB895R+ol5HruwEelNXqZd+ILvsBngrtXCBF92bmcA7h1r
jgq2+Y8/GCnJ67kMgkHLh5xnmRhnwph427KbSHq5HyRXj14qCHLkRKxd9GJRZHVIuEZYkx0qi4x6
cy+WaI2TI2a7afPJVhoq36HKo2cJest4sSYWMqKMywBcS8K0+Q4zNaw3dlWA6U96MPG+NcZ9moqm
v++TAFfqfRWkqZtDzTHpaU/1Uk4BPrgwvekmlomEtV1Ntbzx8imFFrJp6dTizu0MhyHCrsrmQJH7
0ovmxDdlW3fGHm29sOZzC518yJjBD15731B6FNWZQeNgP+N8if3OcfMqJ3gqROzB4wlcYxqKYzwL
nEBuOzumljsLPLXjB1TYW0XRjEK3LXfYtGdNfib7tY7vLUkuwW/Di4ylPyDMbaPtYeuHEMv9Mcpk
p4oSQiTYZ8w4cW7X5gC8vh5I5swM3KTVXuMNQ7gaf2wb1PlmPzg9lqE70j4b45u7mKaHZK+J+q08
FXC/7eBMHkXJ/rJs4SjgcolxK0mLm4cBtOhik1OpCXiMrV3wF1TzND8nlL0ycK2owf8PfTeSmk05
enGI1OjHgrdJDpnM2ICcD/M6BCTJj85G97jnbcTt4Zp0v23qv6EXFvjgmaQ4ieyRbiTPOpQCTWAO
+NBObfE8petivlBx2eH11PaWRRDJGpMkvm9x7QHp0LaSqlDPwnTigRAlPm3F3Ry2UjqgFBvaa1Of
PwaPlKNJ9QqzaCSHaizI96YswvWNMIfWWDxy8uCk9/PfaqtL8hp8Jg38Bf6Nv6H46Q+L08xIuPLQ
yJ9+84rBNH39jjF3ZPDIdoINNSRUOIuv51SwAmrft1rvem7SzJl3OFgkTf7Nwk4Bw0aA+/gqwBPa
A40qm7qM+hZqsB0HV0uJR+dhtdaMGQxRAdahRRpwtyxjyzxospJvZTlhBR25VbLc20E1DKR0uf6N
yT0gFgDvHGIGbzC5YHZU7MtoHMzD1PNn6bmyC6P5lBdYSd8YLYqP8wQXPDukTTY/x0Ox5SfHyxYs
D22r/4KJRNYcO5QS5b4XobfhCYRj/bXfYuN2Iv01ag8dRv7jPhtXjCgO1lis1m0U1e2DEWzSbx1r
t2A3VSlhjnQgYlenYXtgItBEN4k3Mw128zq4g5dYR8cFxjXBZuwEX8t6su7J8ZkXbMgc+0/Lj7Kb
cvXIhWUykT8QgT4deqjTT2u1Eskx9s9+mnZPhmUXD6VrrNZOjC6KX5LimVTMSF1SHDPvGJGAXR5W
zxVZtM+dvhrMO+j7xt/EQDhntH0V4X+pOLYti5WYw/CK72pB+4afy3xYNN98eNu7IXInRCqRuBtF
7CY7gke272bpihNIstvsZ6scPs1Z136Onba/TzBZOxXb6H0ZQ8M5x5HZHJu8lSo+GtZbMN76bFKt
HizmhZK9Htzjtp1ctYh5v5mt5xHdGKbf42HsHzfQ1LsE6c11OfSjDG4c3APhQxZn9CKO/pq7sGZE
vl6bzjjdNth5fWrswTqKpc+PRe7aSHZmgkfwJtv+bsOl+NpN7vK5cs3xBrJo+rAEZlVgr5V3x7Lq
xS32edFXFCfljZXE3ucQVxRXBpJsO1xiwlsT04vvpTf13yMkXWfk1cae3jy+8vqp5TRh0LNnRGG4
DOpC98qd/fprOy51s5feOxjuz8ZzYmcNiXgtXTaNCtkGvn1Y2t45L0Fj39tOYhwWMYufRR83L4mf
Qf/fYuNA1nDPICS2XizUQ1dBsxVXTuZtn4RtjPd+MrTkzM/zdboQeOHEYsNHJgvJo+0b9zMWuuFK
YkJV8ylWfDTol27b1t12OVkDwSksi/gfHEaeIr+ZXiyOtzP+BCTvwCXF0c9jP8wK85vLBnw01iL8
5CVBcEV0Q4M0Z+ALMIr0voUUkLDzFkxVD03Y1M8TySeEcnZ5c8fSpDSNWrJ9PbvGyQ9BDnSYwrpL
4LA/r5lr3HR2j9UfJfa1x3by2DQZfqF4yD9BYxe7Rsz5c1oXWblf7BrXHI9E+7iNLXhTyKBwB5kd
mf5T1i9sqJWzs/lHTl4RdxBnWtvZbbbR/diMYDp5GJReF1M7sWekonhEnjc+kkbogJ4O9XnC2n0X
Mvr8ShQizghx1VhFsTeyOaUrY2a7zqcyqYb/WMFYP6T0HkciGObgEM8BKaRkQSRHmNFPC/FFmAER
7IKW7Rqr9b/mwXkic3LFlLpYT8ZEqoOIbNwb/aA1rq2xI1OU+VB1xRcjPwU2T/tARZFGJ+C0mAzS
zuZITg1mCvgUtmyvNd4XOwAS8xnEe90vkUekvNsa/zGSkRiots+ISeWqyr99UXtXeWq4t43Yuj/x
KDRuSGieebnc9T5xneVmyoYchN6XOdB52P1n4ey4tTbP/45Eq3us4s4k8SItSJfZFv+JGF9iQuLY
6G+C0SO4YoJ68tNIq5R03qkdoRDbmOcfU2/I7rvVmeDNx0N7aAsvqElOxGI2/AGXI9zbQ0/Abs0d
vplmgstMMsevCcIZvpArbRwnO0+zE52z+SVh+jzv6rCK+UIEAJu95X2B8Wc8WuiffjbOxvYTZc4d
Uuo823HjzZuFDIBj6EzVNzRCTHZWET7HBAR9L4Cgh10jKQU77kL71Ypy75SvFnbhWdyX56QJsz9d
iINEV2/piztAK3FjUsrdfqEj8QUB1mtcx7ya+KueELd1N5md1Qd0PExe3CI+5Fmb/R22abeHpxU+
EnYZHebBTa7KUKw0kcOIoZad3FZibm+7bHvgwv/KB7/6qxNWDeCGQq4pHPbuzhmP2HJk/C1woZvC
HaMHzMrcI/Ev/cnploRIpCVrD7lneHduu/q7oDX/hL7v3q7FGpCoyiZUMQAgH4B3F7+YtvwhXDvF
lNpriLwpxuiqdef+m4/MAbFWUWQPRmLYew7h5kvdr/OVHxni2mQ3Oy/bFl+5fHZ+CGbX+JKG84yw
jVlbeVrzIqvPRRKm+U/lqsNkSjqJiCyEjFoIS9KSM9Fdxi8Xq7iWxDM6rAzra6pIO0oyfNp0i6LI
q6rT1sxmzaQaFskn+aIdbAo2FHoINWoLxyJlWIUfH+Lg44jyrYz2a5ksInsKcEmljs0JJ+BHPGWL
RHElG6HggiEJKOlTvTPbCcO0HY0rmNCajQmZVl5UrfOv5l7U0Ako+3Gju45qr3b/0vM+xuXIYPdD
haL7sE3zLO5hQyT9VR8zUkcAk7QboV3O4tcPeTWNhNQkkTfmx4kAi/RoDL1DmpZRS/VeXG/hTxN5
ZHyDl7pVYV5WUOIZGO8vpw7It350ly7Of4xe0oyE4cLYz74gZI0ti2FgUdrmLUDj6vln6OxJRxoc
cmqE/gvO7tsx9uvUv1ungOmc2GKM+k/xknNw7eD3Shu0YQXl0ahaHpVY800Wlc5BTSmii9iqE6Ld
IlgWWTX+RGxfTJDyMCLy/v6lc7PbEE2kwzjqZkajS1o9abvnuIgBdpn1FMJ/XnCEjg+GK8yCOAar
qD9ru/hKAMc2PI4EPEpN5iMISyE9SMptDNLZGv6BViKpHea2yHZh9SrZ/uO3hNHsgyqNM9OQoxs9
0sbNB9RhhztdNzxqlZq2YIhit/T9Y+xw+PUP1FJMaBcaLUaClhrWO5MtqnwvQmMg7BURUctnKjDL
EKgUr9VMSg7ekchc5vPaGAZ2muRMss4lpQdBPbiMHoOn6r9pCEAbrjWLLf04UnORIKQyT1V9hLZB
khLx9ZcYoctqOdahC5LjUnO5GLMEyvtK4xbqagon5NnWSjWkJ1YaTZgtidZgFBnXpdx8wtW6ToPZ
m41r8CUng2AfcGuaM9331tuf4rnpm39GMlb7/Ja+GAu63QzqaLY3IiEbYt7bGEC2uFfhwcJLrsIU
amxKBhhhqfJJCxugWOwNTVeOy2N0AzypLbYMrDB6e4YFgNtHgRXkWbtFNV0oXRi7dGHEqGE3NSPy
zZAboq0DR7tKgYETm+5gPIYZKtGfmJckDTBZTIpWwOrx5UjrwtaU6HcaXtOsI7PdNURZDMRuLAJu
99lqehLLf033OtcmifXYB8Zso7y7TCxnlX8w27bA+sZoCkaGu9qhJsKnTxlf6cGlo2b/hKpL3OMX
b1Q9pl+jQABShnZV3AhgkDmN5AONKVhK7y4v3JaZk550BY60JNIWmnQWclTlr6m15udqwcCA2icu
+o1qEOUpl+La+LyxkmvgJ7BVAr5woKQwlZM0ibi/bEokOQmG9A1OYuRoV5LT3rnfURtKaeoIZ8NM
91lO54DLnLeGE9rQi9Gexj612Z/fzTM9yupGqdnuSqRb69OK9Gh40faNTZRBuddo/gCJOuMqFiSr
A+72Fww8JXUjP3dO7xvfc7YF85uJer1ld47SvDpNBMfMf9K1Zc+1VNgvYLSRVXwx03JCbr86PbPh
oe9y9ykVSV7eZT7GJqeefsx/VHvJ6IMmA+JcZrljUmGba3iYRaY7MMP/mt6ql05DW5MCKWZlh1fN
mbyjdjmyUWjdp7YqnS9YMglNLMm6nSRGjLYe8j4AfeXD+1c80Z631vtzCdCk/dWklNIvhTfKRr9X
dCn90l7cLNQUaIhNySTAaleCD2Pr2uOXamvi6rm1UUERQb9N62buNhczgWyv9iOtdlC8DuT78nIw
rp3FeatCWBhxULst/eDFRbONFogG6hb1RdFWckAcbjFrgfZx/aHQOGsgazHlKLv4ooiLElXNrNWJ
XUDuYeOqV1ee9nZ4ccZ1GKjwH5fYlEiF4tCoPVof81sASNBGxeb8HDy4AtXexDF1fdSepTiCSW6F
gh7sLZBmOiXib3s9JJBhvW9qK0OULx31NAKrsM5BDVCkAhNIe1Fc8Woc5A9Ol/F6TJoMTCL7YrLL
3EteorVu8k1tZwRs0yedtNBX6KQaiPwXTiGDH2lNpJYJYzN5/BBHKb+8kuHj9iOPH23Q1RCY3jCA
n+1qJYpDbcQ+EDVvO9agknwFx1uaO2czvuvpIYKFyuNS62VUUE+eLRIwd0iFEk8+Ca7s/esGxILg
uIB1WlHPN0XuB0eNtHRrDsH/evZLuRMwGpQ1j0LttjaSVtg1AHTTcc41GTu95qorqecvKfcWSyxx
xj2Tg2xR4L56btrHWz9s/wKvNtKHqNl1fSK3G3+J5fGcKRZ/0ASXIfQF9cI1eWLHq9EREqFIGxxH
FL8XS+f+csa5opin/irO6sGZjiQENGV5w/gz7PqzNWCdDwYa+euKKNavWPxnBEKFiXUQ/FII5EWV
SrfBGfUylOgJG1uyI3aFU+LeeaVxGKFY447bSwwBHqusSrHmddJ2X9ZlO/41lBYxx1+d3q3c7OCZ
8xYsJ8vapMrIRH3KnVG4bTNHUn/wi7dFAS8R25Ly8dG/HDlGOciDFhoRDLKEBpSLk1HcbFdKWUxJ
LH8rgkd5AzFFlhVAe0FgYqhv3CtTCXLV4QUy42Ob6jDBpbrVusC5EXWA6Tk6z6a9gkOAXu2mwTyA
SxMXGpY7mkJ6nFaAneVhNmgpD0DdhAM94AdFa3pInHQNioP2BELtZ/NnUYhftf09J9iijKB6Xt5k
vYz/H3XnsSQ5kmXZX2nJPbIBKOhIZy1gzJk5Db6BuEd4glMF//o5akB0ZVTNVE8tR6SkJCPCiZkB
UH363r3nrg90GQ+dCM9Rok3Ecja4fqvmmzTQ7xwqQGjDvGdka/EutkpHrNc/KTRXdG/Qvi6310Ui
FUVVxa2d+chbioPjyoTPSrdatepu7NJpBQCvWPdknbrDwlcioO0DzNpUTRJtyky+repb9YSmYayG
OcmE/9be16vRWGL24SNstRSGBmZXSay3Q+AFt0t88fH3lj+CWd1G89vsc5OmMGxTQ15zHTJv1OfN
U6ZJrM1YZFY79aYFqVF6c5mFpXN0ecqyppHivqLoI7WtTFGyw5FgC+b7oqpYyFbJ0rynRT/B41Gl
gR5GDJk6RHp8RKVD+gbwro7qCEPYBGJU2y0ZQiI6zijhCvKPLmX0JmcD7ghJ73rQROLK/U/THClN
XBdjzT1qKFp4YautYd0RBx+zj32rIZPnFWywVFsWakA6w8Fj9pXOVma2r1lmXzjDa2lLE6blAq4q
wKqdJTfSds+0tamGvwhIVLZBF7aQY06eHzJjOCVYgi5Q2JJyjKpMPTarcMnLdfWQbZ8rdBH1pDDQ
Vo/hFHbq6dVHlhM78KXr9Pp+amEAFbt1b6OVrub7M83I8eAKfSkrpHIixXq93TPbyQPQzeUAIjGa
Xm/LfrI6bjdhH0wlBdjcjkkzpABp7Eugosw/1hNpVAHwYKdO447PbN3kt2eaoLL1vXMmJmRz9fTN
hgt6jT0uZCM6rjTgbcHWVs4sb15xg7dYq2IdfG8KEZe7mp9FoK9adbe5njWDtMORuG5tqzsVtqba
crYlG/WLWtt7ncAeZIMrDDZPwZnb+9W6yhDdqk8IfcRoXNeX6ntTpGm1gBp4GycGK9+hJ56GF7B+
0Ost56OK4zNa/8pcpSjuhfVurpzdn1dzVetFrVQXX7cm+k0BomNKqEVCjAa726ssBYIX2apnuni9
5gTz4qMWDHRCe8o6iJhs0can5aSTMLN62dfrIDpPXfRVT9N6kYqhWBW90Vpybxu5z9mJX+Wv6OXt
T7QP1CXadEEcCNUGbUg79sANeVZk43JeH4pG4nRJjz8pJKtqAIC/ul3LFYYbr5LTFmALFRRaQY3f
91O5tb7krp5oAWwiv1W6Fof4qhSE4aIvWmUjEH7Urb7uA87a0KBHeeFZLosSyUjRqM9enyeFiVYf
phJJrFRYtGtqqVVwHz7vyKzUSWxLVxsMV/VRCHdRTO2lBaaMg5v2BpSCoZ/UxZhZovlhFR1sfsrG
O9kY0tuhd7GZ0PMiVpxPjxBS3WRAtviZ6rimXsulhtmqxcEfASbtFTcAMVYXjpFE5rEKe1cKMzA1
tfivgoi1aRMJjw7mzqY76BI1ynbDteEwesHQr3dyoXHbQlO+WH/HyVTah7XY3bZuQiOpMq3Vb9PE
sBMpw1Yx4wpZaehqcMM4l9bIqn3b4OlrFSUvitRirfQjq1byu3RdKXDqDDW9UcqbULsxVoQlKUec
fzY1xrYvMGq7dMvWe3377LRYTGptu7RbtidurTUnZAi8jw3TvCkQUBkoueRaPoXEgzRvSJs58rss
ZOryru0uPakvbbKV/72hhvQ6G0oKvExqi8TTHPfZPYh6MoV3jT75BlWPOs5UaatEUmupzUxBST02
p5JYvHpWcRw60QPITdVu6o6jKmMNJNVqZ1r7c7ZIVU2chQa3+aqLYyOfFToigkf4aeNrb+5pp+3U
+r4eBbx1ld8+arT7ajuPm0xddde5CMjdKYzN6ezRTnSsnbNGKxomtby93+D4mwpvkyVuCxA0JVWX
rP2v9QCkTQgHzvDdDJsecS/Gyts2kUKayv36k0bt/IXnhFDq8tCtQji0LeojkiLDMFcy30MqWR4g
lXR8Hj+9oat4hbOYqvW3A75y4vIlP7UlqwaOx5RT4no7bC1McgZn4iMgEeE5LC46q63lUkdp55rH
yZz0Y0z6M5dt04ytN/LKqwBi2vHhEbygrsnq3qJOtJFpC03KLVyhxeUrzwXLd4XvYSjmh7wBHuMF
q0oSbosSbG4Wk213XFloG4NJrmEtScMxxTignVva4caoC2qVIw6rdoAGp0VKarite+5YKV3bllDR
WLoqe35qKS81WoQ/jvVv66dUHOpUWdkO6lHdjkrCGVXZUK0QtG2x2mIsNn19uVZule0p4FaMF5uC
yoSmwp9gUgpPspHiaapPSBbUKyJgRUnaDduLuwmCepjRY9perfQT/L8Pm0STybJ6Q5EzT3p7Ah/k
GfOeHp1Cd+SGK3guVyWpow7/fHxrsAbISe46emNcarEg3p6PPMQYdo6roHttC2wKwfUhclNa/xxK
G0uVGa3uKLC/QiSpR7AoGe/sN2lt07CUsVHLi7Fj80rRL114u/bSqlthK0yGFRG/rJXUxpRSWHD1
M3Wv5xvkWtZskn+NSEuXiViXgkXYrVaEcCFxw7wa7c6ldNzOkpuOea0PjMsRv++RsEWHuDGsLnth
uVOFOVgH9YF7OnAWws9mBiM0Q0m39EJUHi6uxm0dj3MMIXxhh12MrsTKqd68uJaliug6g8BaBUis
1OK+SZ+3h8KNCuR8Pj1dnr5NZAveRtV+crXctGU8uzyZmZAZddUq2lwu6RmbptmfZNQfCq/DZ8bc
6VKKbi3nTemtzJRcwnit+ryVWD+uzcNyFfptrvURxbyl76qxlPPwSYshznCi9ErDmG4Wg5UGnpVT
5P1yrpGaT/Y9FiUiZ1SvdAnrPH6fWp0a6uhmpZk+dxnqGucUm85ge9hqjKjXT50LtSGw6SL3/S51
url5j8y6GqY9rrklu+eobeR7p6YL13+WwNcsbw9rMyY70F4W4R7qkObQaRnc2tmrbpRxluTTN7dD
gygqPvk5J/HHOR56cV3OZZV/KrmN/rQ1xrqfcqf3hyPBigtzzbSYHdrxSKduqrHpv+h101b3OLHC
4hQOvD5UVAIVccVzR9KHfcB4b53o+cX949Rybx0LM5z1U13p43JrQoPfZ1VqouKuTJe6IGL5RW5i
+dUcdLhy+70+Tui/hIzHm5aQ+4pODec7465cynLEVFSnzhGovQ/131zG6tZL8kVvj5b0u64Keg/2
Z3K08lEDIJtUWn/WAA/l8w49KCryIGEEOGmBXYZjJmB86qVwmdZqZAPt+qUdZ6ROXioHgJwIy6xp
VyXABNMgIUsdzXDM+uDsdR4DgQHa0u27EGmrSYJHnA2uf0NCRNI5gRgMfVr2AzOr8SGvnKJ9rewS
VYs/xPZ4i3Oxr46kNpolFNZcv0pAIBDjicPioY48t75u6HhaZz+XlXZrV+RfffdYlOvvte44KT1Q
DU/xt2JB75QdgPIO1hBIpM01nWHc6W9OPjJzoofxGesD46vAXvvYq6KWW0TJuG027rij1+gsSTD2
rqi+2QvllbJVTXTbNi7f2jh0jSjS7lDGmM4jIhk+maC1/LkSILAyZlHQhBhCJXNhW1cRo5dyDphr
Krf9uixriFhYVzfB8VYoryX+qnxPsAsMnz067RwO1hKpipQN7YTREYGtudIbV/TLquCdgBpk51XC
uv6QdJ1fsvop3fz6UwxjcXlPYBuZ6myzjLQQo8cTxnMQzvtVGLttOGvLcx2RhiQ+XNZmcjW4WV3U
2/qur2hlozkHtwGLzlwW+2M4NK3uPUzWUmreIesMhhdJ4qoj0mKg9HuXgCgrpKuXQvS/z2yqOJqM
htVNovevPnS1F5ZvSZc54Y+R6HJMefqgF09d3llwAKQK8F3f7bz1nS5/tSq6k3lM6DDbud6ZDINk
/sllJ5sPFd3F3juipI0msSeDUG3U2RqIkFyqkog3aaLhIDQ5Ke/sPq290zx1SDND3YQ2+9AYfZTj
LWUaDXCvtzlOSND8xigpKXB8PjiiDJcvPYWHibQDIeWww41Ev+Agugw3wquZm6mhnSqZJ1E1PLuS
H+82V0h9DH+4jeleOYOGf2+OK5/k0ySJADbvmnoginQqdLs+9G3TNgGiKVPDPgWK+76e/Abx0zxG
KSWA7WVHAi/ao92NcX7yuxl5Eh5010csHZsvma41+r3E1bMf7GZiZJTnXzMMk59Ias2uKtPrv7P5
dPXeXXQGsL4d4heZY35p7sbdLU1EoDrtUI/vQ0IP7opzXfUc08W8L9JB3HjpMBz60edB7OgvWz9q
yP3lXgJlbk/xkE/fWwtJWeAt5pjsRtnXb01UwwSZ0QDtcRK7Ly0G2Vvyz6w7oAuCwe8ImPFo2kVz
79hT+oZEuXlgdcu5yqkVE5xUiI9x3WpXbsg6j0txHq7M3Bjx/3LI1r9B8WFVy+uq+0wtH91ILn7e
BmHVC3cfofW8Nul+/0DtP90Qwhaj+mh9pAiMIPjwslqab4wgMvtscswrwSCNqbGLGWg3QdsmdMgN
Z3BOkUulFySMtZxr216SDGOFF6WIwUz5tpQFCqTIdAQpKczv0FHkQCNmE/OPmerNGToT0+LSzc1s
n3JAYm7XVNdukYh9aojxLg0j44unV+43SDfJ9yTO+huUj+JhnAzuMt8Jj35t6uiXcuvGHGXm7Tr6
9lNg6mF7Axqh+srexs4wYJT5qhlWeYwjnjuOeh971N5fQs5DJDGM6WOp+8WxMzv/ZNv6dBRELH8z
CzP+FCa2s7P9LDmO2hI+xynaHXc0cyaxvTntQHA096UlWFITLR72KOyK5iQKN/kxVZrxIj0ZT4ds
0NvvaF8nd4+ykQagFWtDHdRZxMoSkl61a1q8d+AdiX/Mtay+97qplQe9N4tiP/ilQGiqJ8MJa/L4
mvqcxfZlJPWdaYUDwpDJuk0JZDzb7PG3S9SjG4xn+8Uom/zYpyGJ5sQyXxNzE6GJ7MYxvEa72UcH
1qXqxevn6I6QN+kdaiq4pzFKxh9m3UWc3gaPibxIa9nueSPiRSji96M+QT5kEp16+q4mCfHMr8Uo
GYXLsRm64nuuES35IfUG0i74jqOn5gN/JuyZr6Wml+GVrg1O/9GfETPZZ2+cXFxsHL8X3/lge1yh
KSPXfoC/dSItF0EvfCUGqBhrtD42e/o1VWiIwzLTCsbb1xXTAx6crDubI7aFa+Q5tXFNHy0z3uaZ
0Ol05/mjZ3+K0PanfeAaPG2sLSYt424/ER1RPOi6WUDoQTFKPnOxz2bN8ReB7QxKb/qQkP6Mkqjj
REM9eAOshf09b+dxX5Rh754nPdWZRFdAO+/GOWK0Ww54J0/mnCyPFbgLN9AzWz4mqY+vmsxqM/Zb
BIpI0oJUZ8B+NWPhqggOZ1a0B6fWYdLoo0a/5jbIxWPa5/byPxKTf9UJA9qBDCFoL7iIVIh7+Adu
IOCL2bBRcl2Ji01uOyB27HAbCe8/v0//K3qvHlfwgvzbf/Hn71VNXyiKu3/4499O79X9a/Eu/0t9
139/1a/f87cPVcH//uWXnJPvbSWRL/zjV/3yc/nt26vbv3avv/zhUKpg+6f+vZ2f34nA7i6vgfeh
vvL/9R//4/3yUz7M9fsfv30n7qFTPy1KqvK37Z+uf/zxG0DIv6i31c/f/lF9En/8dkaG8f179U/f
8f4quz9+04zfuV0cAOIWEAsIbwLYBGrByz+5v3NCFArDZqv0IUVTKau2i//4Tdi/M0cEOQ4LkA6L
C8VAVvgV/vjN1H93XfT68JBBJkCqsH/7+dZ/uYR/v6T/UfbFY5WUnfzjN8v5By8HrDzHoMgVjm1A
wAR3/KvO3Fv8SKPYf22Z3C235LKZxX1tpXO2K8q+adCAlAQMBlFXWNgRCIFmpsVR2JcEfy5eaufJ
KU/UjGHHoars58dx6to6vMtMBk3+Tm9F3wSWXrR/FtO8ZIRVlhGq5HQUms/YrRKVFV6j2p2QFBei
dHsrcGBeN58jM6tyYYFWseOp3TdmMuHQS8HNTpKzUjEQrPPB0qKKLTlGB9GVZ9+aTOh5Pb29/gWv
QZ8/gqHt7S+QJnOTXPVJVI+Om4RFoEiH/mtSgFy7sUAS0u4u+8k5MEesCJR2oyxnd450/SYy4S4G
cJb05jDNVvtnGKMjO+EMH9oXW7R+/ez3o9491BwZv2pNpZHANiK+pDYadFZ4z4le02LsG9zPSmkK
qTtFHxPRJeasxzGPv2/NPezYRu5tQr2PnpbPlLa9Vw5oiUyvenCHSm9IkatTF1f3nGlXHfOSnGYh
mpedNzS9g5G9s+tTYpPKLpkK+tSqDbq1OOqdIQCeo8X7ybOzL9LL5rOgg8A0uGunP2snlP13C/Vs
eV+HdINvjURGHzTwNhVsKxF+N3Qh05OYknr8WNs6fpaA1teM1SXR0U6+FnosrBtRoIh+b2oOe198
Cun2wa05Nt/qCHQd+iGVXx3iwaXSKubGehrGvEa/77XTW8H+GB26Msw66kNLf9Yqm73EMgbLDAhJ
MsNDwrw1Y5tiUwlaDj3TLmmMNgwWBFff7DIpXxYim8W+naLhA6MIKztS1EE0yHAKPbpmOBG0bjly
PsxossWef8qLgPmn+edgeh3TP30YXhLBeB5qJV4qGBR6+0DHy8swCNg+c+aD7Jni6PgtaO28OSVe
nl2YiRYZfoOFU/HovaOBLNi/IWd6boNMT0x5kLLJl3NXelp7WHQe6QBfrWEfGJj72X3aG3V2RPA/
f6x7vT7HkD3Tm8KupyVIEy+JHhjLmtGeMXwiKUwd41vu9Y0TLIRf/akPtSdOurR4bPRGE845t+gl
7Gc6Y89FPRre9QhR1D4hqeF665GldHVW0h6TPEmJmI2r/Bk0lrsEUAB9E6duq1VHqu5lCSbHDZeA
KpwYR90Hd0w/o2vbExEnHkBvu3a1Ux46GCh8l/TQfU8N9JXRXD1w0SrfWnamHTbiWrbEC+3htg1c
QtMPJxLAegqagz4OWhvkGNgIlJ+sJrkecZjTCWiX8SNSsBizFQF6T3FckZaFtLdpdg2fzBBYvVOk
5Js6ZUTHZRrh0Ba5dpcj9UcC6TUqSjFLaE/4s0nV1ZvYPnbTVC8kQFWu8YGlN3qxIKVOgGz71juY
YThaHzLCYMdT0jPMvidEsmc2HHLmpI4PqVfMwtDlMdUwyH9p5RLbGNTTmUcOFpe3J5jKeOWzHsfH
qXKsp7Tr9AkFvalpLz56rSveOKrrsvRejbGp6mvkNwSlDiHZo/uU4ZmLr6AkUD5KzEkcB0LAXM70
JdV4WtPHh0cip7K9gjo2yGPidkZ+xJSdu8TfkKpg7pfCM2vK3apkhg9P6hESh6yO0uBETxe5K/2g
QST2Snis/YSynlXdnBwAbtD0RhFYadT86RILixU9terPBdV6fPAMCr4TLRfbuBN5ajVBEcUQSfre
9L+QwFJ9sBgi5fcpXIHpDk/IgofEHQZ356a6xtQ1Q/p8MCLUWVBJ0Aange/0My6RAW3VGcqxSyCv
rB3zU1+77is99oyGmOba3ZEOFfm84cQo5cUOJ18ELX2E5Ao+v2FfM7/EMmBHNgfJcqr0F4KtEJ7b
ZeqkuIo7EtgSzzXfhljY3KEZVpCDQU9NPJD+OypPTi2Jq0QvBv4HpLHJErUsyOR7sjR3rZ904r30
qriCoBDnmKhxSc1+PQXEMzCGCfQ4a+bHOLWIXN9BM0kwPtCGCfGPddS0Ew4CTLbAK0DzaMONB5st
vkWQS3cJ5YDTuXcIzbT2zYsilAY7P2zbnKUhb0c8Crg748+xQ2DFrpdIWr872PY+Sg+9YRXM4M7D
aedrRcjyQonauA9M0Gfrqho5i9GWbDp9P6bWEF+lcymjPbsgttt0QBP9SJPSZfbPMcZEztICf46C
HJxjuadKSYcZyl1mPheO13f47LDFHybmqsY+Qpqw3KcSBeS1hdt4DmbX6qMTDpiREG8hzCf4AS7Z
5Vkhmgg9u7YYJ9uISeTNiYe274TAondaosjLvmTVoHLt0ihNBnqvfiU8M4h7cAk1vHXc4O9JpM3V
raS56rqHCmRVTlI9RsjuFRtIifGQ4UtX7o0hISAJvAGduE9pnk7C3Bdg1WMrQKOY1dc5h1A9p586
j+F0oMUYz+dyAktxsGPye24t2UvvRgIxcU6WWSRcuCVudWumPzT104FgK12GOxYIzzoIRzdD3A26
gc+FyBG9BxfrCmOyyRPrSxyjaDGmmR1DDfauuXUj1iZzJir1jN1dc741nT3LM83Fun8gr3fEHy40
fBGfa1PU9l0H5B7HUt9qzq2ypGSPjPSqcu/TUXfzwGmx7DzWTqnNH4iF1IevnI+AFGK3apYOhMA0
J9ezGTUum1tStO2zHbpMrsHDGNW3prDa5DaXo1YeLBi34VeaJFVzKGLP/WDAQD3zwbnLfnGt8q12
e6YduwVt2/BtJO8XL20cAmMj+9ixbhIqg+wD3ZV4eM04Lr41ZRfWV3k15MMdw0aZXYd6OiYHtGPY
w7KiHuzdoCLzrjKoqEDtImEVN6HmjeUVjfSl+0L4IO/U0vHkf56wOb20RV9+deB1mh+dwkhzcAUz
Jgn6uHVyhWllHnbjVA4NSwpt4L05jC1cBG9MNDyO7NLPo1/ZhRaMAOraK8+K2QqGLjZ4UUy4n2Od
RX9lx/1bh6T/6+HmlzPTQ/1evnTt+3t3fq3/fzgGKXjwf/48a/zTMei6/FGV7zIBcrmeqi5HJ/U9
60GI3IHfdQPatekhhbS4mX6eg3z7d1PH6epB2+M4ZAmsrtsxyP7d8ZCMkqTIzsE51/77OQhp3e94
z0HicQbyTQ6+zr9zECJp5ZeDtOOYBOPRbXaRyoKzNW0FQ/wLQLcgs6FETeGcYbRiEPZ3Gn5EbU8d
12lB5USxMnDCH2CzspBw9kmPNc5oRrqcLhu5PCDt0JwbMxyGIkiQ/8z7bPJgj5fWPPDkSkcsO42o
VxgiFlFfpCpZ4Vu8SIk6xZTRWxrSl2aTl7aEsTMVVjACpWsgRoixZpZzIHZM077RtNTrN8porz3w
VJsmhpN4KgMPIyHCbGRA8Uu+AGHfzaD38DY7HhvvTr3/BUxY3+cf1PvQCcbL1IicN1l6L5EXpp/C
Ad3AWz26EAvPA/iG4nbl6BAkgy889TPdQfxulE+9nxKFfgCPafI1tlAeDlrNLT1CYot0zDQiVSNF
LTPUaNSsCyR/xgXDbWPycFEGqnAkveF8SLhg4szFbQuTVWcDJwfBOYVabJl45dKxeuJl8jcMwVLr
NrMQt+zXqHlg/3r7ZaT76922FQbilxDH/9ee81q2yxxCyVvy11zbwvjQpxm2lTAb+3dRIHo8d0lp
iHInash4164jBD4vZos6dUGqRwcrox/3tEpOY+JaqgeB8q4+h2NuZCdYdaHxuW/t6HNjcbJ6xJNj
dVddPDJyrtMJQQg6cp3uBfE8CG74w20DFyW9ddxoHq/RlyFpJ2GR2RLGljR996tRt84wv0p5GltR
TRhh+ei+NloywgW+5CGWtmVkD3aalz4JflzJW+p2vJNjX6PYL0Q2hi9UBs2nOKri4jofhNEeqqzW
siMllIrKSqrELr8IA6PkTtCTt+9tvZn79zyBm3FbRrqT/RB6K8Vd3FtW+srnHC9PMna6y4WVSj7N
qc0FZ+ZJKqqd2xS5/NpyeHTCXVrO3GhZZrELYXPV6+qhSOvFfDBzWCNXpRn68NnZC/1ThJQ0hNUd
LtygUCa4Y4DS8YnXYSzFvmI+ET9GdJYJbi/ZLfZASxSgcXL9h1kCQ7nNIj8cAsZwzl1C1y//rA94
XLjeeOGvekxnZTBreO/ULFDlRDQ2GsN41ni3nP34fQNXu3uuPTuWJP22g7HX9Mz/XKBT70+lNfhH
o6ZgOWObrExEGnFcXzH5G4w7+G+FddqGVhemTHLh06V22Vk/Zj2q76cWS915fdGlXLh9e0egOXDj
if/Op2bRP3m9GVPh59n8aDm1Vj9xJOcq6A5UuP0UErWyG5xu4oMb9KV/Ny53ZGT2Y3m7UL40X6uL
FmVGDhni5kxoCpQINJwbJ51H7ZvM4uQHAHzOVjnnvvS5BN9A27y3E82AQs3U2L6NtAFhFr/KtK/n
ZqiTQ4tXvUH9K5bwUAv6NcJIsmnfdeac8aqwYZw8JhFYbzLGBSC4Us2NrleAzfpO6WMjxu4tVNZv
27TSMTr9puJQeiiiVOrfBlAx5p2hDkvUjziQzpYoeO9hpnNlALtoCbpoKxQnPyIy5uQhXdK/APWX
H9vIT+edrTvytgwtM7t1E7xzgYvwv7j1aBD015gcmTYWeKmmG0lejv9BAQrjg2sOesdcVpDmFybS
ClDW1tmhs21uvG3GiEbBGo995nvVMZk004HfwYJ81MKFhmqZ1NxFPa39kAd/yE5h6BvAjnpt6R+Z
9v1YapO8wqSp0gXTrW4Ou3YwG3nl27R8mrxvsKSbhnJs5DyQZ8NftOZ5Jtg0fu0XERsnOU9RyO80
jVfcV4pVAqMEs0ye8q6uOedwL4N2IYPAYrCqyBUpHPEbC09Af+OYdVzysxXpg1inyKDlbhez4qEZ
c6PFn6aU2foRumY53Q9umEYRc2i3pI2+UMpHjynHgeHOXqlzWUc5+ZQzRBluy7SQZbFrQoKE9laa
4YWNcJE4nJVzrs9A7l2rxkX2dEBnPnFSS2baeAETelYBDqv8fwRik/Ud6azZnKSMDA3cPCvDwYql
/Ijs39ICq6tLdbbly5t5VIz3y/M1tzN3h4HJIX9hdNc5t6tLklTxZWZ2ZiTRLp6n3McM1CiVorC7
BVuTKRGfYy/o78HvZvpTj9mA3VbQlbgDo87PYwXppjILwhBH5bCvL76pyGugjux7HQvKkw9lr/9K
69gtHpYSctlZH72iejDWvM2adLzwKrYGz6VL6KpcrfXhHwhvZetbnVjNUnNjrv9N9hQ+05ldnS01
Ezji8A0rXQPRkvWdMaPnxX+klqv8svHlCHAXMtnVYxLhCHBOkyOVTWEbIU9McCKoN9Jtuh6OzjAW
/b+XFuJBV6MsAojs0CqGymyqLvJfiiMCrYmBc8LmBnXLFB4dK7WKO5pR0g6a2Zm8YwX5sTvKIu0S
DH4CcMNYTl18JHeo7E6QC/xuv7QWn/5fisytof3XBrbxK66fV0YnQ9BAtwww6SZ//vWVQZigiGFn
ucl6MYXFDp3Q4D/CWqyR1g9dyAIVje5NVFevsell+E2wjgw3YVeP9htNCJpezCCpFU5UEBQ5//rl
mf/88ih+dJi/BJjQubTVv//lgxvp0ozIqXy6oxANkC/p5a03mi6EK7R/7RFrGWtVZ7qLDBivjfd0
KCYXDq/TARdq8UXfRVbkm3dF0tTTdWZ0YXwtS0ZBUZD0IY1Vqw1HWt9lXfBD81CyZLkjcWd3iylG
6xh1Ye5+mKHihOtRh0PK/3l2QIHIi/87n5sWOR87gwPGBr6Hd+ofZwflEoV5mrlwiyVRRSfMtHX2
MY+sKX22XL1dbioIVkB76sLPEPRkrBdxnKPDDeiYWZ8SvW0RnyjdOKQQANP4aSrs+ZkYuhwNWeZQ
TgysO5BgFpcB3KFOOa8GLY2pM55qet545rv+rSbF0v/CabnA9dYzKSbpOk9uWFKWF3w3NnYw90dd
We2xsWnsCb84zD4j8NTKnpE4frEH1qJOaepYE7tgWuxd2dn3RlV9zhfBkuVoQWgbR7KKj1WRPLK8
7rDumIH0ci+AnAe6VnvqawrGbL4BVlcHHcHCuyLyn3TEG2fRo2AvfLPHZ2QNOwCJ2Q0LRiufU92Q
04GwvucQl+BpqHqLe3MAgUSPYleaI/0FLxuehs66XorhGqXhN6ceP8kK4EWIKevgRcazYQ1njb4O
JHL6hBoCo0A6br7Trc4K8I/Kd6Y/vXEaIztx9qO5RI95SMzxd92t7PQ+dui77NbqFVCJ170UdXOP
DQAkhWNflVN+Zrj7iIvxKhLa2Srjh0j3iLYXWnOq6/mtb7NbZ6IllPjeezr5rxAH2ycAchPSZfxc
Ih0t5hl+E0SC/hgNxFj9ujowhu4jQN0JlCS0KJE9xgxV4Cg85nH1Q8wejoPGpaGWiw80GnaNwVkM
CfstsWg33tg8ElYkb4iLvSFIVe6INPkei+Y0NeRrEyl5RIroBKZswAlFNHQtN8CJ+xhN8zdHc16m
JZG3NaOVUxUt3o5zifiU9fIdps3N4ljeYUZAdjBz+5Pnyz91mcvDEvc/oqj9aApkfb2AITZN45+A
vp4cd+aC5N4T5HjWIv8Aeit8qRPOBtr8BaaJG9R1P9CWXm7AIZv7tGHKTnibmeQniey+3I2NodF0
l/dG6J301L2Vtv5DOOZwRzmK7iRNrV3ejeeoX4CCp+e4rqIglSEBi52Y9oVteydJDzW1MGPn9VOT
iRc7C7/Q+PKpcbOwwiFouAdQL8NxKmym81Oa7tYsM0ypyVsWMmbj1m5pevZSLPJE+MlCkcdcMdyF
4KBDNAba5N+Agp3dB/JRQvZOqOV3lsJM3pM3ZE/7BETClcB6MB80skJ+1B08HdLk7C7B82mXY3us
Rdd9c9MiPRNsHZFIEnZOGPzrxVf84+ILEBLDNI0rV7fIa79ER/5l8a1LZ2DAl8VXjQFe/Xk0HN8l
/wltwoFJD9mHTqTTV8LVQo0Q0LAszVN80cIhoBLDs1dR8NykQBxgQFZJ63JUpWi1rmxp9CGpu6An
A8tuKHQjEA5gl218Ynd9bBv0rckLrgNQhSS1tc7A16MH6CIADW01HsUo8hC1xITCqi1zTbt2Mxll
9ysDgpioFKqo6XTmSzR5g/0/7JoMwX5Zuj1YP4ylBZ50LojvE/Dy6760SFcjvTULT3NXx8sn5pIi
PNHU1D7rFzdW47GzYhknZPzKrJM0grtMjBYcCIQcB0CW1EH9mBQhq0LsFFByhSP3rFbduYRKAGWI
Dy8qdqS1s0TSFXfKHUFWS37dXJCgdihG+6oPJ/GOoy6Sb8PSW3C8sUI/rfXtmvGzgvmT0eD3rZyT
yZrt+TlcOmZ5/GckD3atV19XJxdWI15e1odU9Cij+O9K8xENIvWiMNvoDJewHOpy/gYXWDG9mZJJ
FEyqKCsjtpck661jM+Ceul19VAilKLjnsWc/WtKoy74aBWb6s4EMnSyq8ULQ78MBj2lDIQUAggFD
QTg0+/An5kveeFvoofTuV006I1bOtTOpLg4625Fzy/prusTipIGTbUx3acpRFVT+ZT+PK5dTNnJU
IkM7aqvqYeXU+1VJiewJBSpYHQebFz68nJr82G+yQ1Mu6mP434Sd2bKbyLZFv4gI+oRXIQk1W9p9
5xeibJfpe5Lu6+9A+N5T9rnhejgRdeyqvRGCzJVrzTlmN4/yb5pqXJfEiN1+BnrHf7aat5iUL8fS
G3VfRXAH5GhiEFmc1988V1WiK9vInMYxgxO29DfWo9b6uJIEv0jtKQbaUw5CqU69STFjNV7Uwbrm
9x36FX8QNXeUgHk+3gCzMt1pRh/RL0njqdtnt1Ojm9WAvWqnGCJinxMURRtEPy2v2UA8n+PZZjf2
91nY1dVjrxdJvSW1zjV31TAJaj0aJ8vDrFcu7WALLQa1AEESs/4j11DlvGZqZIstAYTSPtpBzH0R
txzC2nL4OhH35DzEoygz8V5ZMJgAKJbxuIkUZEx+UOFk2PLtS/vOYNRqZhvcMU67M5wFWMBEf1G5
lzgJWuwEQZnu6A8th1dZVu3neqfgmfInmGPn3ENsuXQq6L59EoOIN5cuvPVhyjaRp6xjaAFQaGGe
1PrEzyrKlstdoT0/SbUz2gDbd3Mgh2/dAGu+BbClG/NTDTME1F2Gom9XkJCSMaClMYIgQYbdkXZI
S+sEqWFb79gBeKtXs7So8uqTOLDqYCBBiR7WpyUoRuFcOcxW39Qsj5v7roYq6CdosfvnAkJT+2kq
zhIXmmeJQecv4LOcZ4ykDa+/Irj2XiHL7nuRDJaHeTWN30IGecSeV+oAskoJ7OAwBNBeEEIMQj2S
pi6Lk+iJgNuGQ95Yu8qhpPWLDFyZ93OF7BlT7Ug1QwRKcknU5QcADUJ/GQk845m6nZYYly4u5LZG
m++rN0qSgEHJH63PMJ1APnw4DKwWETJFTqeyTmLzLdeslpN7oD3gBYCTJhx0nC+r/zpcHQ4WHgTC
UEHYvdoY6sJHbcA33GwN6PLDV6Ha4+TxlFjmD006XDbnSyvYOMWECt8GIN21jktOJqdTnpPbYku7
ObO4r5ZgzoHDxF9vnhnjBvXiKNRG1oaa7kBptlrkuWG/iKJHqCqUBXOkHNAwx9NFYA0m7HCqjOBK
ltUoHoeRXsw5ss3GwL3LbhmBLnTL8ctsmaKUG6YuZfO+DEVZiRBXNJRl1JpA/QebFcd2C2W+Gvxc
45JUOqEla1cnvTUNYyk150KXoPw2IUIuLwiXqJ1RPUmAFhp0q5+y70FHI7ypTHdMpZdqfR0dbF4H
6zRECvqcDTPu1mw3WttOsedmHStr2MBX8FEESPVOpA3E7LGX9ejTX7Jb37bjqThXhshLjJQdIm2v
FlFteUmM5aCp9Z4qR5gQn9Y1J5PtsgQS7pN4awOZ0Vigwrqvm2pHLO9U+jjCEN3CHaiOZQaf8XuM
wF0bNy3NqPEgHdGpGwcXYnYKmzmvDw2ROSrEW4BrftpDcvXNZJybbYne1fS0mZPCFhnFZBw6l7Hl
OYYfoKDGqQjUvTN1U4t9w+RdOE9WsLQHGcravqYniTzqZp2wS8R1ktG+SdSKBgujRdVXFXdkukku
M4tIwJCzeO9b9sbdpJbNZ24wot0SNqF0B6ruOFpaKH1PQx3Qh4dIFE5tmMC/RRgUg3vhgLa8tKh5
ql1fq8xGqFYWdIId31IBblucyX99dIgpK3fBVOT6159OumWNx9dJyGn5HseKxXRXMRjjbQaBxjzc
ZmjWxWPWSjMormPR0e5m+D6XD3SuavGEWm75LrAwtXs31Zb0OXQ0lOf/a7DWOdM6P4RKzErmGV1W
T8/JbWWNNA1OVCRkrlvepLUovjY1T4KxRx3BLdRDjXVnLVPWEsK6LfdrE3VYU0VYyNVrME9d/xjC
pAeDXVup+QQUqDb92mmafwMnq+qviVoOudIGJamhMrQkrhyH4a9lV9uNUyelEh5Ds3CwtNS5VvYa
+7+aIW4zl6Puk91pVJ254Q4Cpfet3zIkYkAlLZybNaOiemiNrNXvBx2V7Wuf6MHw2hRS6vdKmDTJ
j2puligWK2++pgLZ1tVxK+eZMNhF0DfWxmdKue7w+2DvX9IZDPdRZ9FloONKfkUaqFrwzNy36a7I
bzv9viQWzjy4vVl9iW2A0bsmAgi7DZPlWiL4dc2OmQN2Ov7HvzhbijAPNUMj68NGC3Zt1TkUT+tl
EQRi90+pDlphWzGSBiOIQjnegiUi92oYVKN7VIKSwm714ZkqGpKngOWTPJA54moQMjKLFAEkzR/J
jE1sh1xpip/ZaJlJrJeTpvYUvNpdyI3L0hzlf+AC7yVsPe642t5F87uZZMQNCBRjbnzso+NhDk24
DJxoVKt8Y24+pk9CGWmAqouhX+zwtlTJDyBVcOdXv4wA8D/smpkPvG/VTtE+VDClxY80Mrg161e2
Nr4ai6XkIuzGRmaVjp17chOFr6nvlWB4yesxeK2rmmvLrYk+WUGrWb+Pakyju3aCsqxtipi15C3F
Gzhfsh6h2Re1yyk6G3NOSm8K479hUIjiQetC29xbqvJBIxvSq2oxGtrXBOSOr+Cd+BWCmKrubCG8
4yhiLHlDDmjfZjfNA8cVK6po8rWxqSpw7euAcrCLE65m3XsXCX2zg3khozPwJ+07Drg+J5Ny6I2D
XTDz2TgW+tBiY4iaJcZgGTjSb2mJJsSoYj4xqXKnQ25Ego4mTjk+mgNPMIBDDyf3MKed2r/lis2Z
qefFmPbDwgyjzy5CnCIJnDFrL2LpxM/Q+51pv3qlaxPtZcZ8KkrsDx1BUrxpEcEHeyNxgRaAfY6n
IwHyy6AHqrghbP09Kx37qBVJtQM7qT9njlnTB5jNzSgq3QsDU+yTEtRJ15mULsE1HWgSNZhWcfMp
kQeMINoNlaJsDaci6KgyrF2B0PKcx1N1x+47Y2UI+WpSk9FhxVisyyx8ZxSR4wM5cU7M8bENjxQL
4Q6Gc3C1YvH3zEl5nztNt+u18SntB/NrmSjTXVa3zvMcjvLQAFU/1ThjzwBM1IsSO4TMZirSWehT
OzoQ8xW+SbSvWyFJ8JkGT1WnieawUpbSg14hLpoVNyj2ygPDZbkb+WGnrIj7bedKlYb9LGHAhln0
pU3y+STihspGQ0NbTGZz0aI5sjcMrcwPvY/Vr+x5g5erArlvnRj7AqfYpRpq89DWnXGejNH0E20w
001PwfcmzWk6WnX9krI7ch7mFL3lzJCcWY6nc8kGDfemDa4NU3J/KgBjwUU0d6OCFbEZk1Df4JL6
MnQy9lp1ch6DWkk+4JP3R5OIWUg9VS3J2+PQJQ3QJLVWTvdto6QLdpnCtVXGE+izcQfzLdqxy5He
2dDD3TeIew5qowV7kkkzjFY6UiLMheY3FmFL2zT0OU6KnkiYw1X7qICCPbrQA3wVb82Wbee9Jgnr
3okIeHKNAkivVt+VSvyQE5lyzvpi3BGDw4lExOb8PPUzKVgTOCbo2XYXbZiIyF1Dl3YJQHjFg6t6
nMHivYFr++s8pJmnDFr2KsvxbzXIwL8nJqZDp/hLi6U6bQcRdM4zsv5IB/BnvaeiDw+orwzgBgWr
Dfe5NbfViJqxaYeHOdFoxnEooGVc6Fs3TMAQR2Ql+bizO+S6eZ8022nMa5ad2QHgTZ/5BQsxfTxw
Ke4e1KZxlPwVMzBY2BEJr3vZIRIaYtY3AkLoMxoUlD1iqoPGlOmLpQASt7TcPbjktzD3x86UYMsJ
RI0iSyHMS1dM5UuZmskrPFjGj33d3UG3T94TqL4V2ji9OJtE5dFJkH/lXUEOs1E6fsFBEZqS4tS0
XVGbF4KVtygNEO4VoB7pzWWgQiZoxCOhF+awjUYpnxI5hviUEaG3me7uQuGA7C4qt/hbk0P4fSAn
LUm14HueiPHBqowES6M2fpB/Vygetnd3V2rWUL1LNdXfwbs4O3dwpb3h+UpeBLCWu9IY9DOy7qcA
ud4uQCqFS5oRjYzEvSL0ojzoFEY55zRF9RSSu7wck7+1Dxm9+1hXyqODi+hq4Gv3O6HMHyhlLA+x
DIDEXsyv+PyyM+irgLfbbg5oDs1doynZHYpuxA5K5UJsQLoKuzaXrVclFvnoRZbxl6Lr6h/4iML7
Dt7YVtPq5pSH9psZ18YD1tcz6qliY5pFuwtRJHoOaWce4eDApYzpWYZx8GmyXy6s05CeqtY+Ywxs
HwLEHwzZp/AhmtQHs07BkWSyOSZDxVmn7TR0BcVyi8LeawtYMh6msdbvnTLeVlP/PKVZ9Ejm5d9O
j6Eto5N0tAJrOhjT6B4CUrQwgZostKCaxi+pKPbtLNu7IY5NTy9H7S+71mYdTvjQe+RuoxfDG/9i
GDOrvVU28aYbcv2ttmbtGtZq/1q4CdRxduonQmwzJLDwJ65Rb6cbyvT2W5MVhY/WJ2aIWmv0SUXq
V5o7XAjViDzHAtRtxf30PqYWycqjtDMPmovzokd2uA+CIPSwNWtUWWHyBQLm/D5XRbg3zG4A0l7j
2tmUrht/FGZRvinQ+DdOhyAAUEB5NNtBxXBVDc/Sdi5ObExHgzCoBw5P3b01QG7sZjXY8nAb99aI
k3rso4pko3hCvt6I/o6cS/cNWl67cZsWbW3SRHs1sYxvEp87mQJl+V220jkLzOB05vSx2TeiKLxK
lfGVYwlcDwU1O7VJ52UKEjsjjvpuMw9Z54Wk9OWNmt8lNV0qmNmucqcgzMOfQA80YwjoEyud+2jG
OYGNVX+VDHFQTEXupQij8N3sGnc/qtwRYPzqJ3R7dN1uNPu8DdOXNOnT3oNKLnZprQ7qhjdZQVSa
iW9Dpl+ZehWfxaQaHJ4HrdkiiXRR1IbC9HKJYptZIXl/IiXkBm6x9pcVhtR1BFruMrTYM0R/pWE+
7chWJaUoM3BRC2UZjUTyHmpd91FPdfmYZcKdyNapca9VE3DudAydZ/pRzq6s5KEIStMPqGbeVXAE
FpKCXTblwhucEaa/VrkeRJMaWhkLO9tk9cju2B6QIkxbO+/KO1yPUGoNbN1IevI9m84SiJDtXfyM
2ApRFCO2pY7uNPOA1CHxuU9XhXbfi5ZWjKiCRG+vShUjt5plv1cUlZyEpM5HH+rxp9VK6UthtkcO
+y4KzMg4ge6zt2lUfY4sMb5K6tgWT2SHZrmz2pOWj1+sUdgXaorrNLAuTOGg7DnQA6PS6EPWgtKZ
8tMjOr49dMyY/+Ik41K3JdeA4szDr1+isFCnvduq6Z5kECTI4Dy3Bhz9z5o00CsjNBUdmp1dULAr
V57LhsqnG+Wms+crzg2tY4+D9L1JyqH9gbir8NEqz6jhCA7AhNGPH5OhfbPCRH23c+XN1tMvspTG
QdLFwuA/NNWrBKWEHLnvSdSzrQJSmiwO1K7Oo0nA2ktKnjkjiLTZ46oMN6HAKTBH5XCfm8BD69GJ
vwVVaPluoNG/iC0EGMnkZHtHK4IjG2Nxhfk6HvJmaRQbOftTJJGfZxBB0bidLSNtr5llRmcnC5Mn
t+u1vQ3kR9+kY+M+927bTIek7+MLyGjzgZ+VkqnVGp4d258K0h6vQIlAMWFbJ6UbGqj+aiHnjeWC
Gif4TzviQNb8icb7LpFm/KTFOFcrk8P7VNefMU2MLQCS3utoZXpV7aoPuj2pj21JV0epm/y+ofVy
ovNPDABVkG8Av3hlsZkvCROYTduHn1rv0NJorXhrOuUXm37upqXPhZywyniiJ8aeHCPbOsj3tFik
RxCHueHgFdGrRa6270hgw0dKfM4xTipqz8SZn5OyzL9pdqN84hDlAxS5ew60IH4xOGwDTqBG8hKN
E0JBbORBonX6CKop9qXVF1/csU4vg1X3d3NMHxpaTLHHqUAiYoY5GQ5oB+WBFoy6o1VlY1ZxwsbH
3slyFgcXuprUfpyUX0nkyS75mPGsQJBIUGPm7dVCR+wv8Fr24eHUm8zcMHHxnIr4frCm6stYIG7M
Qjv/KPTIotimbkhBLj+QYs+AzOBdEc7kjS60/cbt9bM9RTCa544drMsu+FWCN0Ro7UlVjGJLlS6+
1opDbEsWWNc+StANKnH7F1Hc2MfMSA94HRoFsbXqMm/EzzJbXDCof1I7qzxmhpip4mmydefaUnWR
OqI4R3uJJ2lkTKaDoQf7dAne0J222VRxhm0V/s8ZC3jDNNNkKJdo9pnsIXc7tcU3lYbtk12YeFsc
XQZbRirT1h3KkInATGyIljvZCTOHtg2a2do7s+h3oVKlqPQw+mMQ+GhiEe1dGtTnkEUM93lVEKqm
d3yHRu++5joWEDuG/K7w+nUnLSW/gA4z7Z55VKuHWTrJS6oLfDIoWTykN5VD+lxkgryX030PPeNO
jRB+O0Fayc85NWcCk2s2UZFku5woh21lqN3JjMo6ekplbu3nsK8J0GjfJhxqvh0L4Jtd9L2qw+41
Q1v+ly17d9sCiPMSbDMeRKAY116u7BSO3TFoZ2IueiHl1hQVw36CzabdbCsDzhJnSnfYA4sXK63c
8RUQIKfhFo9BgOPDpn2S9zy1T5ARGQfIPmr0+0YBUMp6rRTWRh0NA31fWNSsqOOA12FrxWkc+I2b
usV1MDGAMYtstPxhgC+m7qu+d/J9CQtv2MqoDnsYrYKkowHar3tIgXa4nHkyLd4SWWO0nuSQlL3A
0uT4rM4OP38exkA5x4ZOKxvNYOLs0fAuT3wbTZr6otAse9X0NkErrDRK8VqPSOs3Y2zWNhFiqlO9
5cOk3LUkEsSb2k2d/qlxywWmMAfh+Er3hDtAcEpZ+yoWuSO41yj0Y6OL7HuljlzjhLNPaY4iSbLv
Ojdp17R9pW3LxorVc2iM3DS3qJeRKo+K7uuIPYtrB+zOPsVOykwmrWokaBst7WgdqUVGj6lLtACk
jVHYpT9ERLA9d7jynXullVyNe2sXrfNV6AY2J4woGZV72QKTHjYjXlUUGWVvsKDXRWHsQ/DszY7t
u/sEfdsE5xWEkt+6MJnT9jSfHQ0/UmcW2fjRlNTrP8Zb/2i+tVdGbHn/2yEZsZYIPBmo7e56tlXz
YOcL0x1F2WScXKfu7XujL+n4umlIHy+rdUnrIhc3zUCX2MrZHhCcPWN1EM2do1XjDgwZdAyCkxmO
vFp1Fc/HxAmMZNuKOB5fGw5B9qm7fUXrt95hGQ+6TcXMK1/0i7Sastv0OncTunNxok5/9eNYJtdl
8DmeYwobVEhjK/k39R6P5asST239dx7ROKooocf2bqQYVA4GqQrRIh+Y2e6TiJ9WxirPQ4ku2vrQ
JrlY4jM63cH+zyP9xSXwD8nR0kCFa22rgE8MS3NpLP/aQG20CiAQXcOfY2Q1ZBe7EBXY9L4L2SP0
UPIGFRNE3HB3MHXU4cKe3n6LgVnNhzSJc0Fb0TKqU0AIG51qamaV2ZVL3xGRLtCd8h5nfKAeGlah
yIeywDjpXz7E78N3bGeubiG5IZLPpF36m9VA6yH0K0NRnFx7MjhSGGl2Qo2dvLSqNmSvAoPv1hzK
IdrNbhHHB3S7oXblMCbZx6okLp7GgE1wX2m0fp9wNQz3a+P2z9e5RIz9R97Fvca05RhLYD3SL13/
/V7bZHJgnoyKk6kVCEUoQpbmsAYIPt7FuhHnnhFlxXTfNTVvZYw8Pf2Xjrmu/3IJOONVXRcuId7Y
MrSlKfnr141ECU1C1437NMaweIBq6NgM0DiSXgoTp/GhVkPDLoCoLouwqypLX3YGzuYrvC1g0ZjZ
81imTLq8FviEeFJwfX60E/q/jQmeNzgsWsbOV8KCTnA/j03yqjENTzYV0QDDNSznyTn++b7estv+
c2OXTyVUg3vKJB0LBgq6Xz+V2sRNB2CFmJHbbH5OLAcGRQPHZMtBIKk/h0hhiMxhboyeekxtgkF6
pQV/kZiRhOOmTzOFCSDdLtc+5FOs4Qa2R6ZIK7kyuunmhWjRVtAVZN8VPRbxuylukLgyyqTdG1Vq
4T71Q6rVBzybc0MXnGy496pty/aeaW8/+JapMPb582fX1N+/UdSjmJwNl3ERik3zt2+0m51Sox00
7tf2eZqqrjjNw6QOB9PCzrqhucCjHdxmHRpvt4ElBpq7s5lKYTr/IhH69RHnm7CBLxgqDxbaTCL3
lqv9h0JIyBYCUcWW40xSLd8MwygMzMvmsnXeVvUoQ49xTCFF0bGI7aD0/nw//msg5GqW7rgaiAhM
UMJcXEn/uIA8XJQxgOOO5aiMnzFWvoHJroZsj3i9ZPa1UGFsjBC7a3Fe/Z896/9Rzlq/fnY+uasx
YIMNu3iveMd/+9XksCXphLfqyAgG7ZXW2sRy1VPwDb1TP24wFgI4SjMM8akinFcmPeFTYHAq49gM
Fo3ueALcpqI95WOYGjSv7Eu935bLH3QYy80HPJ5C4uuny7EBjmBvUQMTh9MgjUvujDEyQo/0RSM+
taA7LZJg405qxI31Q3kJoz4anhKF0Y9dCoOAexQIzTZS7e45pCJi96b/hUnTmgwQRKZ87IPa/atL
WzU+6hDp92ND85bIXHJ9NuRyjhnH3xJNAvk+QbdLRJO/kNHDWYnVZ242zYSRdTvCd76Qb+YUJ8TC
gccTjErGnO0Y4N08BsQGhmCa2EnTnoBiVx5FUzVf/vzVaMav697y3ejkP9o8EdjehPH7DsGiFZI1
lhHuGve8rSojyZbptkSVMRk5/lJBgKrlEZDSkzxii66+csMRQVDjZaM3mbVxX2WhxQ2OtFllJD7W
3c5GQYj6VMsD66C7laVtXWRYJeOE+d4k6ME8JUQlJz5zQ2xFRT2q5TumMvdKCY4YZlCZtF4tTeOJ
pHGqIoZptOadExoY9I3Nd5tC+smy16lV7fykF66s7gy9f2XkGH5aLEg1xKgxm99Zpnle8HyI4a6z
o+ls9jmPoEsTX/N6NYL32WiZ6A/EEIyk2dLzeO4GBw+5zbAe+oel8nEiMLuhb0VcYNI1dr51TaeD
U8QhI9hg3dALpI5MwDzYpvUmoGLiGKdEwz40ArziqBpbG5yQHObgilIcyZCW1JNyjAikRcrI+Lbw
pMxVfR+WPD1BGs/dDq6Sop2bmhbyfqjVutyCHAL5AWSwA5Zdlsk2U7LE8iKQxs1GQm1NniNdXbRW
Qx/huJgUuodZ3U/4nEYn+uboeXItpmDKHho3m/WdSRY6zAFkrUc7DrJHzY3ItqqNxkQIQF1D1wUh
2ffUBtS/LQAEDweFP5236o30qTE6wC63opSrJabNVRP8V0hBRXPMDeK6LqvIrKjtub6zDZhr65A8
tLMCcRnRfvVX08U0x9CL5qlKUucPQycUfZdJqpdj1yTKASuE3d23Im89sC32sC/bJcvSVIpyOtp9
NjwozKJ7bP/2jCE6d/phH3QEYRwC4ijdSznGy9xsJN8Rstv02hVKyNqiS+z3f36f9N9X2QW+wwgH
yI6AfPBfqyxwarMd8wBGSdKjO/sZLRJ3OsIsNyGs4Aw0oIkf0avf/CGML5kackr2V89jNdNi2atj
rc93lVl2D4k6duETwpU2PJfdFBkvoQPxnANdmcudDOxJ7nvwutWnOWq1eC3zZO4/4F8YJUvYoIR3
+G1EthsEOeUsbZTh/p8/8+81Jh8ZI50j0CC4y9b2W43JXs+yhvDz5BI6Ca+vYxm8zHruDq/r+PrP
v24x9v6jWFx2UoBF+GZVWD0qte1vOylT3DbFsGX5jMlDm0hIgF0JKhxNaTaOGvXIioO6+px1Jq4b
erR5d1mLtjiJVIVIq0krh3/Z3f/7ogTGYKot06KANN3fC60kx5cKJyz2VythNkUUNBz4+TLXxAnH
KviqoSR34TcC4QZEaXM31z+wMbfznY4XlSPCv9ypX1XJ3CmSs12hGThuXWzH4rdvplOmONHgT/pN
6kbdNw5+RfN9DdySuZuFPpozBseGFegq+a+9SA6BORvFXV7QPPJbEh2Go2tKLrwBDVDe/8v1/VeF
JnTLdmwTqtgCG9B+O2JpsAmGZAxTX81ds33pRDG3mEnLgoaZCK2K5ce19faFjdeKNaQMnSMeayxE
01nQQ+aM8ucL0n+7IBdElmFSJ2nApVQhnGWz/EeNhKVx1iyq3NP6LaY3mGiuogy88Chj1jUIHI9P
zIgI7K0aKRF2BxnomwpmW0wjbRG2zTpS9CuSJ5qbYFytc4WuwYLY0TTMYbIwdKsN7gul/IHFLqVR
lpoa58I/fxSOT7+8JsvG7hC44qiazR5li99d5i2/oh+LmF7yTc85a1pS3MHdS5I7OaZoKd3MyWk6
r+eR1TTacDSc3xjRL3ZAgyY3XjqjKMsLgc+qfKs5yGKTXaPG7AS80WMhnBznOWXLOF1lLhajoJIZ
NKmYiC762/lmqLNEW9nHbAg187oud9CXeaBWmYeS2zjUVgMmMfBM2jYxrxnYR6PPwv7vKmJO9IQp
25CfZW/K/gQ9tE7Q6JRYavs+4wFVnQl5c9ku3FMwJ0tOnZ3nvIQWrjs8dNC3yTdULBrjR7pr9Kqy
Kl+uViLoMR80TAv1t8aMVHlROf4iyA0M+JeNU7GaAQYHZ7Th0ejaL6kjiKYGQR2jMaawQjHUEP3+
JcWpwPY28x76qzp8VU2vCuqqGJasKaWQLAkypiI54w/jwutV/n1bHiLhIIMMXdxNOwfjOiJCp1Sq
F8u1O2Wb8xAgoKMdpRxxO0fGzwCgiGYnyUQDgJXdusxMATOBbdoCW15Ej/wWpUcq5q8P6Kq7Nzm7
seSgFkT5K0NjKT5vmvbkZoosU32hbDs3naAVFaZ+1cEwdbtVMLl+WYYFcwVQb2OzgVGtttWxlcLK
PHSq+ngYTSFFvVnNr6mdsAdiKwUcs8FkyZZN3OjI501jLCh+MiA1wVUFzwR8WEJL6SGmiwTn6tZZ
/OlRpd3H6Rk/G1J7Ri9uNC5hqEr8t1EFuOCLedKw5jkGrMZtJuasGIksJvRj9IomwdzI32spD5Qc
Wkwvi2h6Xd9ygutmBE8Bd941iNfAvqwyvLzvTLIE741ocItn+KaLXLGhb3xSwRKUu8rm3fNhAaTo
rmNL8jyxdjIQgBlq0yreIINc/t+kI2Xz19JnahL0mWvtVN2+fDb7RdU8trRizwXSPNNrsqF1jmEI
cgoMGOMUJlazFXXFvisz+sKbNGpd9OKtkrZwN8Pl5L46fWdrrvnFCs249DJ1dpl/Okgb9Ef4J3y4
aPX6Qrta/q2srPkC5OK6BLRfLVklejhF6mnsDQ3UZhOZ+dnMxAJ6VuUk0ssa20OPePkvJqBcTk8x
q4PgIqfPAHFXSybYEZntoZfbulLvybXRBXhKZHiHMewcZbPwfLPL+vivTQLbzZe8SOgASvhdz6U5
P/HCdJlvtx2AOrOMK3cHCXVqHwe7grvNlJJJdal1WdtulIj0ra9lmDeJr5RNz4xM1+WiuDbimQVt
SqvF/Y+92WyeXTUfnlIDZs0looLcrK/nanZIW6m9paoSi69BVBORMeSVpj9FQyEYr4Ymo3e/wm6q
bCYUrca5Tnk/vckglWQTNmLqdzY5lbAD9TqeD/ImxMWfVzpbzk8yPobWspcOQaOXZ8JxJ/ko8ctv
mnJUGev0jj3vcmNKkr2gytT367vQulaxzJ9SSgnDZjAqhYtICM0segpWg2WRdcfq05Z4HbarlJtN
nKtHZwcL0G04FV5/SrzTBjP4z6gCepRaCHFW9vIQJbBGKvhflp57hUFM8APYD+zKHItGzN1paFcf
tuUk2gttWA6K688rRcMbgfM6cD4bAtKjc6Xgt35E7abN/groWEvdojf5PsjWYv9dHpVuXBKiWXoM
B8fsMUnwVBIjkuFodGeGu580dGARuJ2cA/La9bBDKx6Glxpn69aO4wSihuamJNHfmA6VbTAbbDOE
KkwaTVvZrg5qjViJ+Q3LllseCAvVtZMak/7H6a7RuztwKXwfZdak4RYMAcQr5qT9O0uE4wI3ur2z
N1/B+s+raDqCl6HvnU4f81e+mzrY4woe411YDa5yWhfajOzHHyNNsmqrlKYzEEaBguLcNszLtynu
jsRD7prp55KZkLPp0Z2xIakTw9IBN5sEHnczLzlrXgIS3gWokAwqgvusJ4HlzcFnxkpXArbroIoM
/MS51BfmRFjqNo38PujPVtUu0QfTzUbei5IbukbtJNDHy3v6hssGiacZBbw6J65g2UI8dEpuhY/t
DLjPJ25+fjZUcH3PTgG341LflntwD/yI9SXuykFxLkRddvZhqmb2TTdjZTz1VW2MyML0soE+tfTO
g3dmQGzRq+UWZdLMh5BqjkEEcWwQXyzSO+RDdyMlYL0ys4tN7jLZ2WtmTe7ESy6ERTim8lxVYBz8
pFLGutqsy5vDHJ1XvXbazvZXJfZ6c3D1LGYnoXJxq8FsmNK4e+kDjMCbRMnQcv+5BLuVr/9pvi4V
mLscB2gs4w5kmvtb26srEUtoSZmdpqX4AFcQsECYORg4ZD9aw/puoIgjJruvRvmDMoReYD1CVkco
QgL5LUqqL71xctr2zr6Z//58hQLs6z+OUhykeHx0U6Pto9quxTnu13qXcJ+UbAyjOa0AipHhuzyi
VjCkz1pf4UjUrOaxhLAcY7EQ0jjCmzNQMHM2OzgywX+wlgMI7/GKpWAeSL229TwEDefOyXaBfkQ7
5QbbGEf8JX6nqNm0D2e90w9l07TahoGqUfj4xRb9LBh6H3DHFG0ZC6vOqaR57PIuL/6jHhFNtF3A
x8GwCVtZ1nu1LdLJK6TNrpGNCbPBdKja1ySvAh5mMN+Ju0WG1HOWcWTxlITUzAjeTVpAMVr+cZf1
6ULWn2JiNiGSlE6Fj09g8pc27aO32DHYM5fuTbs3V4bMWtBOjCgw6t3Wj59RKKuYGmIGFcHKUCg0
RzG3UnPjActEOLdbQBZ17a+xU8gy+dnjDeRQo1CgChMs8L6MS55UsgT4OQ41H39+83JltF/IADYh
A3rYo+T0L1bN37u0rqWCvltOCgQbgMD67bRo2LlKHrDxP5Sd13LcSpa1X2Xi3KMH3kRM90WhPD0p
Q+kGIUPBm4RPPP3/AdBMH5YmyPmjO44TTVUByMy991rfGq7W2V206OvHaggwwzE4V+7sENrkMSN9
2dqVgF+667dvR2++3f7+wHhgtzjDWqZpURgyYXl9OwqAxS1sEnFFDFL+k8NZMj7FjN+TLYMD8QxS
A+M3zE1bHOzF488RYbKviWsO+5txAYAMqmKi8Q4ykZxU/KxoQ6HkpLvV3qiBAGbHYYmbPkFcZIRD
r0lJr8aqUk2EYGAQTm3MgnfCvSiyjwrfe6ilqsvboO/9ME/U56myBpqQ1RJBFgwteY5M8YqRRCxG
WNtaYDl70hWkWM1G16hZY3+FVzVVV3hXrjHSedYNoHR7jb5UyrErHCF+9YbF/Itz7SkOQkiYVipJ
VyF3d4iG7bqSkXFLAQAunJ00CgJWCNTiNNBirDKeHyQc9G/cicjdPMhjb2cYXQFbJptEuVtz39cD
vkpCfXdi6WSOM/BGeaaWFb2sbP7ZqELW+xoMUfElQdJHe3Zh0WAUnu0usAUg1VjTnHOi1SSrXQkd
uM2GHJhoOs7e2M9Ob9behlZc3PmGVCkZadD08jt7bl3Buqnt6HPHMfkZq/JQ7tctpHaVSPFDp1LF
lR22noJIcUhUHr526qLH9XUGTcVjOhl2lhxGRaGtVfWyGSGVJvNptpE0ZAE1dmPZ3dm1hFn59h26
9Jb+fYfOHRWDRg8+ZpYIiNmXHZU4NRWd6Nb0AEXS1m9JOY+GUzt0GRSZgQKUjipEym/r2UPwJXxi
6z23VlvvvJzXNf7yclzDWHh2mAjoo7x+YDg3ovkoEVet6xTJoVG154Bq3MDRqHtfBSMF5tLossBx
WFJ07vg1FOX3grOUfSvqZXJN9va3X6DxuqHCFmjrmu1amsnfLNp2F1tg7dEQ4CBn/y4wJ5Vp32fT
ron6QdbQwQQKreKGSMoyvEqmLHHPRICOw02vemB0XYG/n7ZPNlm7rrQ+VNAtCPnwRJAqewctJ2W4
aBViiJjIoylaamhoq2jXHdRsX1OZj74eTYhKB2zJ5VUcFxSJdG/ryNiACnGMH1UmjeoldMkPOK31
2dsfgf36Gs3NSgYsHr1BsqRVUokultUOyX+ej7lxRm+IIlySLKD4axnr1ahyfOjig3vsDKeLfC5b
y8UL9OpbtTyNqyF8LRYNusjaTMUzxScTDYm7V9VC2axFxbjgXXJ0ZB4IGro2zLjQeINrj0P0xj1h
UluEpup45UWdJj/jZkJt/TuusSJiun8ilCn+EGAYMjarQRt2HPte4vQFzloUKYSfZkGYX6cqPhx6
NAEzlodhqVpjVJmkGCzlAD4wioKGTxe1Fz7en1ED5wndeaFmd0qpTU903r0vwu60dtugwjtLYI23
mlcU5S8No3y4aaiIf2Dpm8JdLiZWpWjh2Nl46eWpSjFqwoIP6msr7aBfuxK/97EcLE9+pR01Pb99
Cdn+LjcmwPUwIecWt6XPDKDXz1lriKqZ6gqeBgt782WNIlq7SOtgPa2beTVO66n44TheFe61Dn/5
XVI2HKFDydTggEq2yE8WfJlfStqHFnAWL5h26CtKSdJDgNhpo1YVoI9Kz5rPGRHtFhwu20j2ZoyD
5Zp478LZJZWDl0LJrWaOcTJBuazPb6kk1rBLBt7Hhtm+GdxxUDCo7zpPDa8D9m4Eb6jPdF/t7KY8
9mNZuBsinNgd10KNbYreVKFA1f9ODyGXZ8Z601HllGqA5ChTaNjZ1Pa72poS81bNTNU+jUUydy/X
w8+6v8S90GIYMli8Pqxkgq6IDDrJwK7u0JNJhuBp6yHrcyO93qzzowFbROTnQZz/5PZC72stnDY6
wiMCWEshgTqITGZpis78sdnUZMLu1uYVIr/pG3cTJlZTTAJoo2vXxKDoOE++O/jZupcYvz6NnWB2
yoXNwD+vPLrVQ9/UgfiVGENm3dr9aJ+cQKEgzKomeiC8qitgj8+wI6zaVk7tYYQTcXJpBICYXst8
ZYGwBSAS1WbwlX5EW0sKARSfpNa2GrxYxjGhCJCeenqzZ3Zjn5Sp1pODG1kRQ1WNjst1INFUP7x9
484809cHKs1iV7Bt5lAWfWBvvq//1s+OiDqfRGW6ZxU6CM3ahRgwLXXteiAKlp7Q0OYFXl0rWPzK
o2d+LduizL93hfV9dYyHiHfpJgV8sn5HOustS7a8TpiABT62GQJ4Rtmn13HcpE9Jl0+Bz4hWIznZ
LucTLWiAu4jFQtu5OV0RX/MqUABNHuv+6rJtnGbuDiz8QvwK6klIgkMICXCsr5qVeeF11odadGai
qeFkU8Tk/f+efgmlMKiBGGRp7KjuBaZkjpwNQKEqZybveElXWyiDQzneiGBIbmu7RS0pq6Rj2IT9
hp307Yv15+hQm8uxOcGDHZPt/GKR0etK2mrVZFeCA9h4ko4nnpvQjUoOUQrOsiTMAHZrrmGieqDL
CVgT1Up/XCeNv2uH5bALqV2NDk3ujBh/Vn9yZmrBVSkqXdu2Ws24dS2Xw2zSuhtdEhC0aWtCmY/c
0KZOn8YaPimermWHbAEHrEb8t9+xcbGsOh4DfI+PXfW4UZi2XJSfTRwVsegU/cpamJtJ2QFUD7UK
YLXp9qG9dRQEqz4LxHzsRSdenoHOZl8nbLbpTodH4fpqguweZA7qyROIzSS7tePGqh6qUauf1sE1
/D1uXidVMYNuEq8Z5KYZxuq70XEePa/Pdt4DB7sh5DyEzkqFMwJXtdRva8t95azaQ1hMdxOxHWJf
00TSn9rMDuyr3FB7+c5obHnr/z5ounw0HDRZ0JlvwjC2jIuTHbrYtlXSyLkShqLkB/gvxmGSjUu/
m16noR21uE+1u5U8kw+B5tw2TtSH24RyRduv0xWMe5WzNaGUMK4yyPpoUP5L1752FI81YTTQxvs4
qyPzi6KbnJJkPwo++8KdtC2MeP5L0Zd2uSVqkm4no/w+vJb4kM+qprY4zsJ8UPgwLXAF/tv3xv8y
UDV548iVTJqZjC8vn4ZQU5hrFdkh7doCfwv2RZTJ+AfuiiRuqJc4NDVnd+l5igXg6PW2fp9bRK89
UufRYn/7FV08n/Nh24Wky1KK3t1ESndxSZygiwDzROIga9LsdyjIwZ2AAJkehCTAgcTWCelM1sYs
VmBEmU+vdROnyuxglmrphbDd8myf5a4kJYsLDNxkOTjQmzLgdCSxshvdVnPYVVu4EDJR1UNRaSL2
yXAx1GNljraYtckONiWVI/ShgdK3r3HOFe+UOhfIveXtgs5DEUnsi+0woH29d2D7GcYBRO2hSPu8
Oa9bba4nEBRIKhhp2RYKTsx1xmWvgdLL/tKDt4RLIboSYDR7aLxFBqx3O00NaF6XgP6PzSi4qypH
0uLw8tJLTwVZNSHuosKmek8xyB5C0TpJsUHQQklcpdjWfpZhQdD425d1TkV6vUciz7ExY3os/8gk
L9GCRqj2uqEEzXllynqCIdcphP5MwZREzeyLGapgC72rkWelkmblQyiocOD0XaTseAzHzG9zTp/4
hkzerTHmmoHOaD5xR1jomUp2sTZrovo23q+HZg1zJ/O2uBWHTnSSk0nNk1rkk1bup5I5w8HCSJRh
T04pxleekZyb/OHSM1+Pnm9/EIvS699LDhecCFLSegzDo07hyl8cFsyYTaCd6uTY2oyoH80wMLrr
moDDHIGWTNIrKhIPD7FojPZrQDzyABNEVtmthN6SfRhrXSbfRN3l7i5pQMYgUVkcBlEtcB2GXPxD
l3eZeOcCLurBf79ul6EDGSqL2Ibd06HkfH2jQqACzUitg3sO6/OHkjwb48lMVdp3tipZ+ZXlaLUC
cNaxhU3MnKfhLuJ0uFsj6KcMVPVD0ys1M4ze88i4XAqbvAYvtCcQyiSNth9RAypJmtYf1itbB8ik
3llo/tTkwYY3yMeifYyUBMHoxb6IgHP0sMIM545j0PVAcLV5X03CQX2sDBJ/sN5nhFgQj1IwuenR
MqKEr0MmRoQGKfqTk+uVflyB3jDmK/xSeeJ98Sxl6D+ZOuORjzRdzXHfQ6W5Q4pexFi+hqk5whJJ
tSthCWAr8BZoa6wssF7r6+4af4EHem0oELvgLRbz/HiFi5mDCAxfEIvqXXWAXp5bZIPqDjQDTAXG
UInq07YS/Y8yK2xxtl2lL1jCZ2Ewgz/BWd2YC3LbDfduaYXFx6Cs4o4fLnOC1iO1kD/bSh11WBCB
JGzUIlU68qH2KIQSuzXLCAQrroQjLPhgqzi5GQ3KmXVY0eQBVZeXeMk3kkMkd+JyUEqXgYptVWLi
GG7V8Xk041L4aqER6mdPE/klEehg3mdGlAR+94Kmw1ExrbjYpaFgDtTzulRQJwmGT09X0rM7VlLZ
U8GwjAwIbr2r2HEmzMvrGFyJxtw5lCSqUNCsxgAIsi1OOQKq7U9AtYbwVmf/AWmm2Qr50HC8EYyo
4AiuAjC4s2cRb9UO7ktg+m4IwcMnkdiOdn2jCfM6thgWQ2GOZQ2lWsmOfWISEdZ6Fafy3Clagq40
tXBOFi55SOo41fapg3nmxJBMYVVeBk+wQIo5niPOHgguy1uih2yD4xc8tBIeQywfpKiL5FhNbUHp
LZuIGjPh0TinTesRFLXIMXRG9yBhcN/RN6a7/FEORNxuf09krG4CRV4PI47noAEtW+pjkX2NJ6uL
n5hE5samyIEn3o0OKLa3V7sLZTxtGZThFoLsuZqHlHO57CP/zdBJe/B52VTcc0ac4YOFyeODwiEA
3UVlDvFxTNtM+dK6BeLLQBskGfGcTuOdPUg27KQCNE3+rKJ1WC8xsDFuD7k5izxvqi2z5jS/x4Yz
B8H1bn9aT+IkKJF841aBtQ2Swn4wB8XaN65e5oeSX/cRCgq6wdpFIPT09lu+aF6is6Jj6VrINigE
PTwOF50o4L140XKMNGtrHxuAbhyKJqjjx45RoMb4veMQTA5sD+eL4rW56u0sPlUOIuX4HYHSZa9/
3m9103FtQ7PJwbAvpFZ2YHVVCLFnD7YZOxR21l5vtgafxF5vDO1WyTMoqLBaDHmM8R8UjzI0u05/
52UsqZWvdg/glLRpOeDoKGCQob3ePboKNSUKJms/5IXySw0corME47c7fQhLy0el22Ha7FDA3M1+
+pqw2Ai5Jb5ujwHRVbtoSAJye9rTOuh2FnGRM1YsSlTGKDqCZjJuO2QL3U0ATKq5raXVoSZxdBQT
iCciS956shLVd+DzRfXOnX4xhgShyNrJrIjpDnMV9vWLyx7WwoRToXfnlaGE5r6xH4iEVctNJGbm
T78Qd1ZflaflJBkJqpJHSUztF0xLsbpNW9A9/v/Fd3Nxzmf3ZjxqsgVquG9cap2LU3VXYdfrxwSH
H+6a+LESTAwJRNHC5mPVq5bYr8wpnW2h/21GSrOGwW3SVLW4q1tbju+I4i+8QLwmwjJ113JtlXOr
yeTx9T3RK27foZxJDqBJwBNVnD2DDQ+1MpDamNYPYBsL8K4oI15sUNO67o8V7Kh9CWRff2aGYYS/
vCZt85vVHxcupFfp0BJF+sWgwC+NlG5aB7fqvwV4tNDxFQ0mNQhRbWxVTIHfef7nkunVrc6HjZ2N
H4AljOXv4kYgUK8xFFUtD17Rcaq0HaX6smqgxKJya/uqas6lk8b684oSTPDdNvtVl8TJzb1LwHvJ
s4xAdR/kiMxlg6OWje6dV3q5OFgccbBjwQxgtkGL4OKmqMHDqLAay0NeTnm+a1G4gcV1wc9/UZD6
R35MGYJ5Heydc8CK2Wc7hQjM5iGAjRtuqt7Urhq4ZqQXuxCdD00GKcZJM70EbEjMxx2xH2i7ALOw
1uqp9X4z53VVMT90tsu4Q0N/q/PsXdbv1mRUND16/ewu0oxeK/P8jLUCwmNMXC0T7clrz6tAGLcC
vfPfapg8cZ1TkYnyI3HBeK49FyP6VY4/yjq5y3WbXJmRC20ZbX0cAFWmD1yHKn3KMkz0RRjE4Tsn
7IvKgCmOxdY/D4VVG/raHyy5jkCHPLZlD5aghHGsdrX7SCZe1VxhaNVHIlO6tNwwUMxPWpSPL8po
UhrXLU4QDihqRjYBupptijRw2gR51SbHHAJ9t+eAlZUcag2lVN652/94iF2HkCdnDhFwWVq8P0ZP
iaZihi6LE0QSTEWqgnmfps4kMVIv7DHwIcjVCxN+B6b3hYcWAz83j9GE6OvnPDf51Cxe14wK3H1G
hjJQ/CWDRh7JFWgU+kjCiyf1kFIqNFiDpGP4w1LzrOodAbRLmv7bD8dczvz9KaYNQZVqkEVlso3/
cXApUh3NBkiTk4AAmN5Ycds7MDeG2j43NYXhx6D3INe9/Uv/vAVcjXRgnkeGePAELycgoZFEpgVc
CBATfZlvHFqCiqYRkrUz8NsI4qtdKqe8o1u0k9GkuvumhVcCvHiwTn2Uly1MLNIcI3Io4LV02LeY
jyA2KA0jM2+UoNDeg3JfLiKkfyHoYlRrq7jp/uguOnau4zEhyt7WJTEY66KX2J7odq4TqeAq1SLf
iqzFlJdPaXQfpzbul7c/OKx1l9cLDy4jH8ZG9NWpVS8aWanDsd4YNfVkJbD+rjSKa28bybZtaPBQ
HzzWaMLt56YoMD1tNIHknSpktuZztkZvsfIXEwhvJdEjy05SxT3mCihcixF6tkOT6zexbwDQRW7N
PGxG3JVFIdBTFW7kAfqfvzbRZuc5EB/WOwahttjPnjBvpyrwSc+rFpuWKNbbmlJp+AjZyFZPDLcL
1lFPGjNpu63uUQfa+hN+R1JZEwTA5Q9YmsM9H0Kn3wM0rIPd+jpDAlRx2rst1n2NrhCkPyMfwycy
aqzGN4xK/TyaNmI38v+q8ipnQNp9lCOFyW59CzjWMZzTOCqSX7AZmTRsatvMrTNHHXcAi6+mAexN
WsP3tTkq2bdsgFHmJ13URDdKQ/to5fKFFgkPj5WNThSZpW0G91iKtEMVQypDPpTnTrlX036alcXZ
qPhWRg9U3QRkRZSH1mbq89v3q7OQ6XdVh9dkl/TBVB88hpEacGV0uvfcVnpNZNcMMKxJox8/hiFx
woia6xLZ5VqWaqPiWc/rQEXxBB40xGCWe037MhkPJVZ2ifkKDhNvNrZivm91Q2N85G5QilCxdoOd
p/YzzzzMNEO3edxXYGFLzrf1vAIOVvokIAtICsqyJLhdyBGjVa1Y7puGddlfmZ/FQE/4jAudn7N+
73raWrkBRqfDDdBVi8uXtRY3ynopDdK+zeNqD6dA43ZB7hrUz15JQMkevbKw1Z0RhG15SrNAq45A
zfjUVtii5sZADYaxC5VD6k6RvsMUmie/2rBSE+5N3v125UoIQVuq8ScCorIKmpApHtUoy+KdY4KV
vUH5XAQkU+iJd5i83HQOMXET6RWHgqI7M+bpmictd1T5AftXMX4Zqim1SOCelUS5IJi2UJPAeAqy
ZlROszHxBPzKewD+Z9njZr3Q4Uge0B6Ei+IcjYD7bwbdYU67rmu27hsDg6fxyUjr1HF3XLAuuom8
xuhOaUsfCSZGJUXyy0bLYD3TV9CHUzr1dnGDwbRDVewQa8IXFQnPPdOQ3rkLozhgJlvAt91qTuW1
O70gVfzIHTDWxwBzpjgQ2qMk8YZgZ3kA8cKAvkZfVx/Br4X908qMoOzkA7eVZqAXV0Yp0FQrI27i
qC7P4kpNQEc+nzgjnFb948Rrylvs96KCVreCOiPUzyzeJrfQZ1otPAqG6SZt8s5+vTS1Xu1r84Zt
oROhH+uhbr5YJ+E8VJh2TSSGWeJ9dzsTf4CLF+FYGq3jr85hw6ZjRdvOEuqpwMv2nBBKnu1Uo+i7
PVTtQTsQvxffA4wEXVWG3F4fC7r543YUI5GHc2hZjhyT5+aROXeQPiqNlgpwmph2D4IpW39nzD3K
LVpxOEFOr3k/TPJGnYNRt030BUpOBaad3DTgcuXQ9hg9RW4lW6zVpiTR19MCX0kzElVmUb9tbHor
b9TbKIpp0FSBcNPHjCOT8ENu5+JUEQoAbnPUR/tcyWCsfMz8dPbqMBb+aDeYVMkHs2+zOqne06ea
l+IcD9sVrQDCMHVmnq59UebU+mB0Thpo50EheOo0tWlVHmh/YwkVTPs/jy79MTAyYIVoZcm8Bm6H
1u6mroYOck05If/i9p0DGmhwddc5ngF1ExlF2u0bqYRnOP3utKss18XeDA7r6zqAh3zB0HzVPNdU
T+J7Q9lDzJQFl9k9TPSxftcfxTKV86j8cRSqbWze2ZRkH+aCsiRGR1YlwS4tqtMd3JAGXhzI469K
FsngJ20oZ3qWw9A2d02al8o7G/sfhSuf3nwsphU3W6j5ja+LRM6TaCQUzl5p7bKsUsab4ntuDCzY
kV3yMFvGyCB5hBHLf+kRT34kkzrWvjsQepJfKzDm7cPGH6+Jidny+GCS4pRGffP6NeU5fgwFA9Vh
NW4UdkZ9EwtksyeI/yL++lviYUtsC3jgTOexNUtl2qu8+HDrhG367e2XZF8efzBbg56waB+Zs0V0
6d7/TYJQCyQtUZNQLg4Ja8fa7VHL1gnvA6Wy048lkKwUBNJACb3rOTFbuO/gxwdxluw6BODGEQt0
z+GnZIIZbNajDFCf+ejZCwhB6zkJQ+NUFxsBVGn8uCIVRvi9lNHrOhaOigHnbjn6r0zmRX6FinEJ
TnGWM9MK8zHl7HBYf9G6UYOAZd2smXqQc7lEqaxBGnZI0/rcLvygAaYEUkddtp5PBijQxHUbpb0h
WWG56zkQWMs3rGt+33R2em9BoDWu4fd0yWOpJy6++wRxJ4DQRlQ3E8jOeLO2EZRA40VYY88+ve67
kZLDzpFdOAdvWBGMpKu6K5PguiK9h/A0Q/LXzIugfL99WS/P1kBlGBbRIKVnZjJAnv/8b1d1QLiC
1FCWwOmxRN6m+jglp8Gr5xAoof30QnDTyGXTAWJeRR/2SIubK/X2i/hzAUOAwNleVTncq7A+Lhaw
pNKKsq2xOCtwY+vbInKK8BoucJnumdmp3Cu55fZfLRMi7kOf0HmH2IZ1RPkpCoH1ZyYM0QSz69R6
UCCUjA+rk211uGQZrd5ZP5jERJWPUNeOhUr7BNeaAiyzLK0vQUtBr+qWAnsR0Qvtwp61dhdnJhqN
vK8i/Qy/Amhm6ShOCkXJ9ZJ9Y5bymb6TyrwTRj+8sLq77zUQ5KfWUtRiq4wUpTfswLSALZmQSbpe
/7c/PU2/KEwWUeK8UFAnkR5yCd2pXFIv7HbyrmzhUUiacdbl11D56/SkjXZMCGbnPTbIO7Wtjkrn
g2iJW/YLxhfldZ+bBRhYCh77nXOAdtml4mUx8Yeug16SctO9uKiptOgMG05wZSgOZ8SGmV/p40El
A1kie8eskSVd+12H4Bo+FCwhZG4mlfHB6EbWFzN0OpYKJ0id9oYrk5t7qAusya6wWo5Bb3+Gf4o7
eamqRoU7RxtpwF1ePwd9PPZ0NlJxTeJ7l3wCEtuTna71BaqdcGBvvK4WGecqcFlTgRazFqJnNC32
Er64Fl54O9mEf3uDFuXAKhvUfgt4aDQeFENL5AGiv1NDQonS7JYA4rr2e7BrwbGL4mHYGl4ophmS
GQhOTTySGDMZTPllo53XqVcksAafLF5ddd0YBNnsscRFAOiGspcvgypStnUK2pcCgUC3nXSXIA41
qINrA0Co2EaLWQbTUDtgLg7htiIUi9uTTCdbHqbRU0HDIpdkQKeawwBGfSDMR1ecKGVVz5tsbysU
ZL7hEc6OdTCL/T7hIdyYYaSoNzooBz3f6KpoumtrgKLqkznB0oqRF4FaDFv23aPQH88C/Tq6RNxu
VEgInC5uOnJ7BohFenwezBChXKVZuALy+VPZC0So7oMVm/oDIRFIBBEKdeOO6sYen9Uc0jHpTI5H
JOdsGm+3WBjrcqOjijcPmBnggUxpV04P608G7GbnN+EgSH3tlhlhaFnzfJG1lqAWvx7hWXyamLfi
50pLtm9pxrq3VWQlt2Fv6V9WW7WBybTbp54GVzUrrNo5mWpv3KhdFmo3uodAroHuYwjlScTKSCoU
WjtwiaGCDXWN9jGyUtXA1YzW4e2H4o85Ex+gZ9A34HFQXQRtFw/F8lCXag2G0psTABQRz8vEGu+w
khiSLtTmqQLmEh+9/Lxvr2NHNUZh+M5e9ceIx7NRNMzi67kbRDTdxetJAKtLs7SyqzAaubhZpLO7
r7Gudlh46RxMrsWE+1S0z4FcVhzkSBbTupf1mpWTxxU1Ybz+GERua4ffRt3F0Zi2Gg5TrEktCedr
ha/qc9iFyQIOqbuq1eBqtfTkUcSIWl9CEN7+yP/Qec6VE3shixDSRXrOr5ehSO3xahMORRCYFinb
kmfqIerRSR1ilYSG5xBXn3Z08s6gvl0CNt7+/RczJqapDgMFzG5ceQsL0eVHzPWFeSLNEYmhyZHD
iQJOLRYpqXSxlulJk+Qd6UooZjIMbYIxWhNZ3l01KVH6AH2Rqw52jHW6Ww5277y8+Qr/vbbk5dEC
ZkqIrJKDwqV0KwhqQgrA25/7xVu1qmpWmZFKjl751ALjPAERTIYtCVXAjHJLTW7XnMrI0gi1CSYz
P+fgesZrg9aAtpMynjDBqUUCUVhn8HaWy/O6Xuu338AfPgrPmWEnmquBAyES61INN8rRHRQ6C1dG
aGXZttGVELuLPke+55mqDfu6yhzjthpmNyh2DNmi1TYHUk7cMmt+rtqXMEt7LNFWFpzztKyt+98a
0AXFo9CL4lizGFERlGTThyBvCcSMFbetD7TeGFGkVEH5lVIa1lWDs9pE9jTFyV1eC2UebM22tYlU
cw7Ezeh8f/sjmG/hV5cQMSRnFK4kW67jXM7k9DymJeBC00hYWMV3taiyYqfpM65qsx6Gu17JzQd6
jlrzzor2x+2Dh8NEFsUnPysvLm+fznIdMdWOQl54aQ6/EBtl7R2iZJUWncGN3fhNOnI0j8PYLLZR
xl8bgmen2Fodcv/5Kgm3+dd/8e8/0DeDf4zai3/914cy5///NX/P/3zN6+/41038o2aI9Kt986sO
L+Xtt/ylufyiVz+Z3/771W2/td9e/cuuaONWPnQvtXx8abqsXV4Fib7zV/5f//A/Xpaf8kFWL//8
60fZkW7NTwvjsvjr9x+dfv7zL6qNv90t88///YfzG/jnX/w1/h5Tma4/7H++4+Vb087f/A+efFTG
UDwZXyyAouFl/hNN+wdxgAzoGGnRrFRNangCyNron3+xD/7Ds010rDTubUBOc3ekKWnI8We6y5/R
OOHgzJiYAsj667/f+/16z64X7X9PN7448HJ6nP/Hzc1+OadfX2xPCEI8TRKRuLH7WntoxvZro1kl
bW2kEH/7VH7/5r9HWNvaxfCIdZhy3ELqQGggocpLtf63uq0R9SwUIzMTG7TL5j+I/cAOsUmynLZ3
W5B9hLd6gAFmdvat2pNbUtnjgKIsKL5V+HRvS3UIN6KL8pObW+mxN8mC5pGUWIb0FwYD5rGqxs9x
CYq36RrlPob7sMVMp9/TBTa/4Ht0nwjpvo00BY/HaIF1sPoXWfclOd6h8SNWNI2M1vA58GgEgrQ3
+GAwTYcEA+GRQPuPA9wPeru/a/L2nsz79iUwOAXDWne+u1bEngdMaBM3SrMhH/qcgT/zg1LgpJ4c
9M51V5u7oOiKn9LN7Y2NRMjP+7oytqzo4qkWDr3niqSxaNfJgBWQjmj4QnLsRBLKGMb7SGd+mxpW
q5IPQ5yDUrdPueIpKajpPFQy9cmL8Khr7rHMiVu3t7jWTGSPqKvITN7ju5HOcHZGVxmepU5nbxOR
HN4DhkUVeFezBt4j7e5+ZCO1DNeI1qefARj8hmpWG3eh2pknykfQbvDBJAerplW+eIG0H1h8CVsA
TPOoYbBy/SqIe3NLadm3jC2l9RXglO2dAN9Y3saLdD5zbUCWfLYiw3mWZeGRCtwmcNiKQR3PnVIT
L6HVhCZOQd98bEpGn8wyIMifzakR6VYTaiI3ZlRPZKZ4rQvoRFPjz3rZJATYNKlUN2HWc7uFApnf
ucRla284PUBJr7OOAwEtAnrw8MERnhW1JchVyQnQ2IPPjs5OVymTr8gEu3fKGfGTZZfkd/IeUH9A
dfE2picbdQ7psX+5o1vK7YTWmt/WUsvjlKAVuQlMZpDA7Bwax4DHdZhCUo1oJmFP+9wkPYWap8XE
leBIVV6IA6pzclkz/Sfxrsp08JzG+9waDnbUVPdASjII9RS/91Aw0lOvvfM0xMScwGwJOnBFMYOt
TJnvXOjo5Q9iIbI7Uw1EvU0wwYm9Mzhw5Ouh1OavbsXPKbW1aNNTsJY7pXAEhuWUIJOtXpui3/c1
eYPhQ9OiPWu/sijJqnmh4WjSE+B08sXM5vCrIidpCNNYOu0Mmx1x4zYgCX3OWprYFVCco7OwZF0e
nbbNv9mJkT6T3lNn28zQxnYvtbmrTtSUKnYu2cBgt5jlEzRix2OwrXHGPBhW4v7gnojNU9UEKh8u
xnlWEQeMOgvGKL/XkRKZu1ZP9WyfmEUd79LOZTXh9sm/pJOKJzohYm+LwsW8mzihMLxgtOn6c4yh
fvCgVOGrgZbzkPex7WziGOsgIVa1mmykabSfcId0H5mS6s4JFUILKL8GnrdpHGUmiA9WfCzsgThG
WCrNCzLyCrZ6HHfMUbxOHtu8RzkPi8MSO0PFGnavYtT66RhNPfpR2act2Z4FEdMksCr3IQP/ZxUn
UPhsJJ7xc9Ss7ocGY/+xDqIcmuJADprvKD2gR4oGTKpo5ENzz56vKiOi2MqEcJTshLSJqqmGibwD
zr5ip1k5YJiyC+tHDYUi7F9MQUQ2eFX4i8F4GO+SXDFh+teiGgnNIqBkV6NgiXYqvpPuTjXlxPOS
gxbZ9EVAfoxrxB0OgCiuy50+iEj1o6B39LNHmjZCLkPjpuijGMeI14JNR26W6M9Es+hIFXSvP4Sj
KckEEsX8IOk0pa6lgIBGA4BZyW4q1JZxB7W48kE36vBHmwaDvmH2G4E+G73+Ko1zApRARAzPbiz0
7Kilde9uRmaBqY90BQzlgHTK/czkWsJf5KR/bXUl60DEiyXpQ836TwUOBkLQVE22N5ln5eHXkuS1
9sWttSL/JfpiGr+XuE3zbaoLwYAk07ShfvSS0XRJnMAdaPm6VWRSbqIeRdFOZpU6PHkKDM1bWcRU
0xtiq4BDFnmjMxqygqjoK58mFF2QjWhKxTh0tUzm1MgRvFbuKiURQKrdVw4nZmLojhFe/Y4SUpq8
pRH4aO9sSIgKjF+Jklb5saWflRJx2iIfo0foWNLZl0wISDdKZIHCOgd7PJEVgO2DFUl1RPNxAGXX
oL1GOeN+cqRMwN9VYSKQwZmDsUVDq0/HQlpzBExjzBRHQ+CtSNpAZ/ETaR6fw1ir7CPjQdO5J3gz
I1tkwBKu+Wy03XOuRTg4VMi0xiFgNDazdGOIQ1JQpft2mXQIO/NiEOZj2vB0HIu07pwTjC5PKzc5
eUvJT2PQhPdZNnar7ooa4mm2rcpaJD8mGtHth6qze/1GYjbLbywLs8p2zE1Zz4kDpRNdY2jzrEPQ
V3nwkfyqqd/Skuyjg55YZc6rb+rp/7F3HjuSW+m2fpVGz1mg2XTDQzJsZkZ6VxMiTSW937Svc0Z3
cJ+iX+x+rJLUVaVu9dWZHUCAIEgoExkMBvdv1vrWJlOK8XJE2W5tYidP4guev+P4heChIg2GLCrM
6zFTjfMJrbt5Ni7NOAT4LwlNc2ZrKm+IHlTkkUxp662GojvD3HHTfpN0yPQCuZBXfNXPhv5qamPU
f7RzE8YvAuhefyHY9UXnlZXa+iFDDpKSAaS6Msa+6DaqTeDH3DASANCSDpu6FSg3/VhEiziqy/w+
MV70iB2CkgTu/WRBJFhd0XOhB+1cuynP1IXocXIC0SQw9xJBBZHRbzqgCk3OB0l8GtFpYroDrVA+
jxnLbo9a4GvwSI27dWxO1AzTh1mp+YaeTk897k5QJKW68E122GG3U0nSShFv9b7Ra78eVvsv6uXN
MIzNQVgWPKROEBrDEuYcMmHuD0MF/SJLY83ryWwPHNlA+CZ4xZtNSSROJEzlgkW1s2vRY3tW4o4B
M+STnbbXElZkkKVmc6Np3bgdOvudzKJhH0tp+WzZVT+LwnoLAyzapnJ6X3pF7iydVBqC0uMcG37/
SCJyeUW8FHEtNtIJBB3pEync4TNUQoaAvNfYCga8AXzI5KWRTLroHHL6TJGp4EskSsdutlZq7iEJ
w7C1LTkHXdHr3NA1Cwuv7bEOhsLNt6q9KG9uaL1ym3RXk9DIU5MQ6VJcvRctEjR/0hWdBpL1wSYm
jvFqrvIs4MlXH6GMmFh+pfIWCXGO8U4GjZIVQbEYymVo6bFfo9Q+pvbc3g7WOnRO7J54tUiFQuZ0
8Udfij6gmqs4J0uRBpGbmCc5tYrPeOYha9lljRNycSRS6k0dKkNgY5M8NGvgTxqXRDKE04xi2Gku
pExbRIEmxU+hWkE6RypRlC5hixblk6zC+jh3aCIMVbSGZyG1PydL9XaSbrTRqrgOjCg2fT5OQv7m
qCFGpT62qrzLENb4aOe617xnNupZrEsNasKQB3hp3pB71pP8kpknMeS5T9JvD41hCZS6TJgstFW/
w2k6PyB+WZptjG/YpKD1ht6aDsgXIqp1lUVU4Cx8hQOpONZL74b2lTFxiNtuZ16QhVnsam18sKe2
eJ4Hk/s/641jPqFCRaBRvTeuPvhGJ6ujvuT5oYzzWxLNZh9VAvUe7jdSlYqx3DBOd23A6UIZ2aFb
927SSJzCdVx90Spi1DawhdoPpCwJOm2d3VxvVm4AGl9FJJRhzZuEkQRurcg+gD2bZXzJUvllKUiX
LssOUfhAMcoS/SnNTEyVFqpGkh7Ngynhz3rSIBNIl3P/kRKKFH1bNv+pvv//r6m/rL8QP9J++SIv
Xur/BZ09ffl3PezvO/sk+tJ+39d//f3f+nrN/OSCtWX2uJo5gBbROH/r69VPbKUohl08bSt86+u0
6JfGXjc+MT9iCsCgH8wr2off+nrGAdaqFmS1YbN6AqD6Z9p64Ag/jKxsY11iqavCnRONFl/9SdGS
tBRSEeydkOJmOIPLTIxfC3cfa1nTmu8MHtLUJ0NGtff4CoeGFU0j1SNZ8SGge83QFj/OhjljUe4O
+TG0WKS+xw5d6tXoGMpJTeMl24VpjVNnNWA95rWDIgNlbvlmTjJ+7abUuXCZCTteb3IK+VbXGCyB
2ip6HXWtZnGqa8vR0WUFk8piVVxSO57NKqCOLVYFdeLJX7Q2+BVXzVKQeK2oW1wu7dDtzaSTREG3
FilRpPKwsElLbFSctllBiAQYs48Z6ZN9bg1IEvUsS+u9A9Yz3dSOa0ebyUqVcQnSPF7DVzGKtF6D
Bkn9Qlya25Tb3oUViJmmrxy7Ig6wdMk7mm1pbCQ61PAzAD6EcjlsYONkEc2mMRToU4unhoXUyVuG
1jA8DOThe9+vp042r3rdOSyxOcOx2/bDMHT+CL/yBo70mPlqQ2mHhGeMr7IenxV9u1KfM/Ejvnai
7CThqk/CMJCq2tdMFDo80mmt39TtXGxlFAnsWWqY+HLOn2ZNMQhYRMZ/kvjVVCz8VvEGu5ZTjzVW
fOt2NYa3KXNVGmrEsAXq2s8MEwiDGmH9J4FWkbyG9qZtD2GjNLARXT2mVcEyW3paFYoTCZbYjBJW
MVog0v5ZW7Uu/uAslx2hiJtsltMuqXSD5kC3bpJa1G8Q4Dpa72akwM+08mmWWrynNXbLoJhs6Kh5
Yb5jSgPRCCoWKW8CFycnSDLSel8DUbJxtFi/Rbw9rP1hBb1vz4KOa2WRdJAFGFGi6i4foGkGbGPs
/nPEqD87L6JqdM5LITHHcStasxHulsjqjJcxxYOueczuuuUE0xa7YCshYvltYvHBUv1o+fq9yBBo
sji/I4I7PRNN6wZsEM+HarpAR/9BHHfpuXUP6jAk2IMJ7CEaCD0vlTChmzf7QG2Q0U1Of55z2q65
EOVrarZ31KlEMeGFCfpaXQ8Bmza3rRsmPfoKGoIIqQ2Duc/Gxdm25rSL9Br2VpwPe+JRFr+OlQeZ
qw8rkHxXCdltyc/NvBxb7E5tcEzWbqCNSbbFpmLs6Up2emc/hKqxqcpk36GghVTKMIZ4jBRkaztt
aJXfu6l8WmbrtbFyspLowibmMILO+cuSi3clXzy851cIkPTbslVtX2Dd9JKKtS0bl01Y63pgzG7q
IyShxx/t94jsSI+Ucg079RgFJLgEmVk3O6fXLpcGNg/7ms6vpi7yFjkmr7A2+rMpdHdYo87druGm
GU39sayiR1lFR9eNPuOPvh1TUs1GwsFdU4ZBIwonoEQ41XYaPddxcY3J5rCkRHWnRPn4TDWO6P1r
X9YKGsdwn4b5Y4wmygPZA7XLVUe/09XwPtMK66ar63uzHp+VQl6S/Oaj5zrDA5nvzaq/mMIK9mYF
3NTpZfVhpZqyrQAG+npi8rBAjjofx9q6Scel93IK3g3p1ZbXRs0IhbIfwOsKfaPDckBjWzJFGFTa
6toaFh9iv+6zTUm2jlUB8Nb7ep/m8rORtMM2Na13J21BYC5qfird9ioqhzHQBkOBuWO552RCcUVs
iqDZ7JyTWlqtX/fmTdtpjzlBq2lFferGIruWrtzTikvPqMxDRwAfTqPn2BKvpduQ7pq6apCL6VGi
veM50SKjXlRzYxkIm0uYGE1G121aarqPhgH4pWkEfUu0LsRPEmoT4wKDc3sWNXp67G0gcyiTSR7P
hjMGPLeE0VzVCgifrE7ioLeXN7B8N4Vm4swdcgIN7fEpz6MCHakBa3CcmmBUEUUSY6DvARXudW2Y
Tk5LdHVkJ/htVDVIjOZcTusEqKg2Xaakz8lo7FoRvRZjL+6GUVyipg4q2Vdsx7lNU7xn+yJOnCDG
eLQ3x/a+m/r3wqousiw5K+sZV8bcPxSV8dw5iuPzsFFO04oD5pbDcq/U13liTkwtpnupQuxQBXTX
cbmo1gf9mO/sPtR9rZvprxkoxXyjPIKFd4kQQCW0am/FWIUruH7CqHaVCSlyVrg7G+Vq6If3SkUp
GjUnQyOCkrHOYSgFc7CoONkL71k6lJcpzkSPpvd9LpF2qSX15Xy0RExEZh0FU4VQJpndHUP3fLuU
ynWu4gO2XUa+CnJj9MfHeujkazyMaEMBukARiHx6shT9Rm5jCWrewCVdFTh7fBRUb+SQzDzx3fxM
tAl5uCNmXPbO20yNbpbeNQK7s4JicN/JS7uUMhfXVWoerdG+WDQnXajZQ6co9xztGUPZUAfs/Faq
JgnNqlSzO1lxM6KgQxkgvHRQ+QTc0RBbJF4k9lW2qlRvExNDwZHC5AyKmVy0BxEXM+JbW2rM0DSd
e2rbVbKZ3myjXbrEy6WugadYtKJePCOyjb4OCL5L1nNsdHLHviPzOSOeBaT7QceAqJh+KXszsa51
BzgElE+FE6f60LXershj45GhL5seXZul+iEzXM1PUPanAfAr0VE5ga7QzxKa/eWzUCEN25uwLcnU
201q5ub6ziiV0Ux3obEajncdqV/KLo66cu+2WLbu+fD0ajjNkaIe1Tl2r1hYT9ddl6ivjcr3KIAW
6er00YMZT7etbWaVubeVGI9ZgQYWy3mzROZjNpIe6Bvw1BjwlnBC1Otc53uoQBilW5AHkVZR1/Dt
tk1lYy0Ey0ILVkUdFU/hjFs1cKrqHj7jmCuXCVFenXbonUx9xiQ9DjIgz9NBuVwiHSkXiY2qF6KZ
ztMU2q8PSreJxQ1ya7KbE8I7vSxToibd1XlmRtBHIhJFdVyGWYwOR8v7gOi3dr4odJU5AgPznCTq
IC9q2+HyGktpGl4Y1zYEJ4IQYeRkzOn9zsntVSy9cNCc4rBtuyumwy0P2Zbq+pqOfbZp3ppiR4hJ
mvuR63TJM6EInyUHQXKPy7OybyctldGBdVVdvSaCG3VDCXXVKn3KebLood1uw1ZGF3GnEGpSuO0w
kn+cLGNcsHsiMnDluzJLX3gU5JHEBtOaISDkUZ2TqzFzJvkkEW0Wh3BgpgvAgrLMnyYuuhBJkjEt
yqflzoFfbzHRUMb0cnGMfHY28CodeytHl4VIMoQxRq8CTwlAvHR6LAu9u0FgGNmwaC0NoX1TM+fA
mtMIor2nuPKSfE7G3ZrZW3vSTWV3NHLF2mNSbOxdHKqpytdbaEFMyVzgYAT6ECAXBHkwhMhSxpiK
JuCbXhRBjemGCQ3GGzdieFR2siGq1ay0eL5s56i0t6FaZPlBAzQuHuJR9iFLHPi+QV0snQtmFsMj
F21wMi8ylhWIiOKlmRcp/Vax2ie4Uomno1b2OifLj4UEVdabs9y1U7086qFRPxN4jL6dAytfc/nI
7dV3Y5aG7FiUqAvqqegDgzHJwU0706c7UM4n164OjEXFeTaQxrOIaTwond3cIPrFS4+3mmTQbgwg
p/LcxA14vkyOvkdlFR9Vh8cW71LZuHHnBDZrJ4b7YZftrQa0NTOFjOjjvkDrl5Ohk1jVXZejRetA
0fhOVWMqA8HyIlO7P6axkj6kk62eK4zePxjqUSXa1Phf8lC1PiD7TRkTWV3Bd7Ay/DV03Y81iI9N
1WJQrCKn0bZa5fSUPIm+je0i3Tau6bw5SUZKiTVhOk3D9toyKLFyrXjlRHmtMVZC6MsxBFSNc9Vo
VvZKt8pGtVWk11RZuieMJyYukFPy0CbqtDXj+VWpzPHARG/emy1jRT9Bf+Yj00o3yAusayXKrEOE
enQ7NySF9nr5xIGT+2Ke6icxD9HGzRiBAECOH2qG2YGTyzO3xy1r5KxS0PjTmNi9pW0x0gK7Kgdj
eHSBADCyTOwgpnnymari7GGx2jnM8Tozrq7HsblC/VKcRwk3/DIatp85nOIZqy4fgw3+T2bGesAK
QtxPSX8fjiI+pKpQQL5ZW2SZJZdxsKCkq9pRi9yZEPEkeSM9mBbWLqqLomS5qPUauRVpl9+C0aVr
HMXkjWKoH3knFKez2w+7qhhmesh05fRpy2kEtnAgiNXmjQ/TztDnKeCdyOzb8vyvGczfv3oWfwv0
+90M5mZ8Kd9/FFesJsdvQxhD/bSqFqA5oKvD7mwwzvk2hEEkAdUBvbClYeJGWMmf+WUGo2if1BXZ
A+GGMcbKe2Z085u44hO/G5UPKGo0eygW9D8zhYHg9MMUhnyhFYyLCdhUVwUV2kR+/TvJQzVAKpSu
fSuzmEI/IfWGzOPQPTT12D7ouhSbzrU4vSynuiY+xLkYNXNCXyRNVKkhJRWnTBD1BtgGOUzPOum4
t6Th6Hcm+YOIi7v5gCQrfSBZ5E7RouWeuiP2p7iLrsO8X84EhrtNPCsT7pkhmrdWw/+XaQaHGnon
FiOZnxtJDJZccj6x8UwMZuckN6hBrZvhpqE8fsochhOcdZzAQVICRTQLbeqDiLQZy8/pCi71tnLO
0sZsLS8Mu+Jo9aOLB5tduQ1QtKZ9LVh25T6Jb2glxNgpAQVOsgdJuO4vTKOaPVOK+rog5zg+SLXv
HzjWEnKqEPZdF2Nm7/hRuguEfujcq1C7Ekx3fCm0kbUGu0ZrShQYWCV8Qa9hVeyVaRTIWjtCai8p
tpKTsGL1LOXAK/AUXY32k2uA+k9YR6XK5EFG/2iMz2asjNfRSEB657y22XxulN0mJFapQp07yHu7
UH2wr7ASJuLG1fZWjcN3JYTk0rTjE0kUxaGvBwyYgt2yncVea3Q2CnbrVQcIfs7BeeRSXTqxuJ3c
pt4IrGMxTIbNHMbRa5qaeRDXzpup07LGpj29qIV8t6wu82smFc+T2T0njXsYdeVIeCEL4yjMb0YN
b7OJx+ydhIRbq2w/xKLdQwi4DU11Pw/aBpn2tgudjJkE/0WJBRg+MQQyvYS/egmrdpvWTr2fi1Df
tIq4seriDpJPc57q44tpzHPEamnfDAy9a0IkxjZbdsjwDf3MYLFHHFxy1yHyGPFomZFFaa3qm3Bs
1Q/IZJjRFASsdpr58IdiFrg50giGKjtTKYJkAPpvyPRhFOF8BPLkZ0zV8+GJob/VvytJf9tGdhCV
z2joe9OXQ0fURgHDriKaQN80dUxktSLaOGAcby90RC0bBBO1OvCmcO6P6Dv03puMphjOtSbtXhTV
Lq86EI8bx+ijAzFCPPzbWiPYhvEY0oC0DJK4K+CGoQnR6XDNGGMi5p7TnJj8n+1e2Wnjohjo9qQr
Puq62LRGcWOMc1BE+m2K76fJZ0E4fH3dR7Tz5sSG2ySo56w3JsPPRfJMg7OFldEjkowLlr3usct5
P33dn5ddHO+Z950bfVZ4jlxmxPTOOfhcznQ2a+sKbht3ZncCCKIesac6JBhGFSMw3fSqQVGZQiz8
SyzE12S1vaNcvGy0rNO9qQnPS3Xi4C/yc0UuNPglaaEdCIuNrZS4w4ue47GKbtf2+FASwXQH7ze6
Bi8d+nXGpURORh62TeCL58r+PU+iR0DL7G0/JDvbO2x3DeBkS3nAltgd2N/u47p5rEuhQx+0eDyh
B8gKO+gtp9+NE9dDTUdz06VkCwxWOwZh5yxeB/fBX6RKk0JKjIUJV+zFFBLJVOK0ZK1ov2o0fts+
Hhmp1Iv+TDLaDRHf+xAfC5CudB+X0ysin+sqHoWHSpuuJUjjSt52w+z6cwEFZVZXDUkRprteRL7T
pW8hl46Nnk1RGZpv8ZAdZsRGMKkforp7E3OfvWZlt2eLt0ppoK80vR8ikwrElPlc/0t85KdSM28U
Bfo5ZG+DlVu/B972pLZ8HdcwmIRdPTppNkbjBNgtrOga8n1ZhuYppTe54u20/lQtyakwjX7DBCuE
+9WPm8oxjpGco40Vjns70uw90L8H1VqYbej6s5voI5+4HYd3slyiY8cKfov43mUun1Qe6Z/Rfc7g
K23ETqqxERjWM2y+whuhLpT7mtlNuOFhKx5jzs8rTPLGfT32PNWd6FVLdL67DN3orBhmNGmDC9Me
drD7TH/N1nkbhybg0ePEno6Z6FCT8ucZU6ycIXpR+5ccKM2Z0PDPVJMFv3jSTfOt1JVSBHa4Sg60
hE0GBEa1YdFJl5LAGT1VSZs5F3pVafd9ZmNMFamCv0k1Tzl79lMxlC0GqDY0rqaWnCpAM4zGs9nd
RsrcHsaWkS0B8YTlgcXgoeF2+all47sFSFXglh3JazI7NUiVKPGmwWWBbZJFjlF73k2OoBLH4CmK
4kR4w57l7g61RTUNSE1YOewNNF+A5HkEWlifD0M17o3c+lDYu57ByVADnLbsKDqGv9ukEcrekWO6
rSAHbNkj+507LGdt0WhXnTL5kcU0D1ijDwb6QU7jyA+U1DdLZ0ID6F6GJU22aBnse6hQ4XaymWhJ
VUKiibpxn4ou3ITEUzxEala9KAYi6sixaZXCobgwmix9UIiuxSdTKju2jdFxTKv4iK5MOSl5O18r
iVM/J7MVKV5MKcLpOTvhIROFzoEtrRu8buV5kajlg2Sn+Rpr1nKbTEYYqKy3AY6F6tYpmAwTd5Tj
SFbDQ6fNy9vXBdxfdfDfUfj++yr4v9r+9YcimN/9rQRWLJdKl4AfSlU29KDiUd1+q4EVW/2koiB1
0A/jiMEPwy/9UgRr+ifKY8MEaqhq+BNWo9svNTC/xJiD84ZKWNi2abh/pgTWKcG/k87zY6F+tjmY
gJytoDvrJ3eIglt/ZgYMX5R4SiB347oeW6L9yFc9PhTaWBysMSnuegfPtjY3/bIzAQX6qC+zu6Sr
BzKzipwIZnXTMJdkZI4Q9bJO0rqHT+Ca1FNhgvoltW/00SlvB6fD3aTzQPD+uvXkvMrVtfXT//c3
323fJiVS9x824esf+eUONI1PfKdV1ta419bFNU3OL3eg6XxSVx8mi20MbpAV6I9+uQOtTypQJ7bU
3LrgfUzBjfHrHUgTthLZaNBW25Sp/ZkbkH37j3cgOnRYlQazW7Johfs7u3Ck6y07GsYhS52wjMbC
Zsuto6fEGFNiOvHW0fL6kn0LqfdFP42P0ICnMzNatYZdRmzyXqRa9BBnThl7XdKVC+DlPGO6P2nF
tiiK9T91q0EGgoRpi6q3ML2Yuem2BPWA9M4c088QOpsasrndGzvH7hJKb3qJKQhHszhjAa2/iKkv
B2rEuaDCWuy4R/PbVnbQhSGMNwN/z+C7ZDjrjAP7+tKdHZX0vzqqxCatpnZX9soIaSPpohRN/CKb
QFo2+4VFIV7Sz51WvDrDgJBorJZY2/ZMxupD1CEbYgE15w0C/HLJrkWYLK4nI/SSG8dBP8fIDRwP
Uk9ryUiQje23EQHmA1PsEet+K5mlafHkXotoCj+AJEb3Ibkv961R8XZcJzIeOTXjGx3MhOY1si82
vaEXHHKImNd0rrC8TEF7zEyiBhb5jiwYKCEWCgm2jeiAmEOlj5UQ1mcCVOqevjiG5IzFm0Up6TNJ
H9SodFZR/AKgHsbQhbuMOoaFKLwZ9cl+hMSR0ymlWX5XQBApArVL+rsSamIbYHhyTk1MahLaLMd9
SliSXLMzQDLtRgPqIAZGaHuhb22hrBKPAVe6PxLySGuqu6WiEZfeYMhcSMJtLgSbosVPjBYtXEdI
KYJ2YbS3jtY1sddAnX0JU0fvzhGBKlYQ5RF/YTS64oOx+RAHxK85RtDwXoEY22JB89WRGM5eBUkd
UbFQhrbYw8prQwuJ0ODDZNSO8xDFFk2B5rUlaHDiR+vkixpVyVMOmyLdYSwoan/hXJeEdMaSiaFk
lgpfqKxQBndDTQcI1r/BllEiw4DSgBg6bLU+DNDltutWdjHtsxjFFcqsCNbES6n1yqr+rKYPUqbZ
JtVEJhNq7ixlcR1hXVe2wDvdFdMqYVYaugZQR2mfJlTMPOUFw8CDhaf3Vg49U1VKZ/C6946ITHAc
LorIs1lfhlsNS5nzWKJvmQI7gcTvY42tp33TKuFtjy0D869SGvjqSQldJ95NXt8o1lKgqB+V0oGl
azGp38emHp2GsJFYiwm8kB7xs3a8K7XUSM9H1J4XWqXbtLWqSjpeF0kqKyI8NTjrdbTIq5BYHyuo
TV1Kj6TsVYslrMmePYsJKkJjQG1Eozbp0uzKOdX6IwErRrVnY2VJLytK5oi4UKPIR046nHdVzqav
Hk2z8ZnZ9CXTbD1T+Yg6g2XwbA7Xcxj2t2xhs3iDa9MGgNLm3V1XT6aNR0G67+T5CiMgtV2BOlVm
ly4ptjBnCj4LLmZqvAg7HT6PwJcTL5qi8WTrA4u9KYynu3pxE7TQDWHtRN4jUvRQ/Q5KEE9VzX/r
Tf3cIv8Be4+S/5lcihjVqGnOL7meh09YlqIvjSaqjxxqhOGRVIAXTwcwmmwg9I3qDuGAgcPSRX+L
7qcFBIxD5t2Ek8PVozW+pHLuacgjshVPUJA0HajBoiHhhKTwipAaNQ2bOgcFRceBz7zZ6K8b12Lk
4KbognzyuJvSL5IYgBEIBt1hxl3Xd6C383DDUOIsk5B+g2Gws8WbSHszd90CFmEDHd9GmB/b3cFd
3LzfNFVdnEy9qttXSDoYgecoppd3KZxZJ9o2M+ZGZPYRWSAj3hipvrLh4eYnPAKZcixt+3k0Rn6v
I7Ah+rM6KclmNseLzLJQ50IiV/dTb6JFJEMT30c/hTURzt3wmakU2brEcjOZy5FqvQLOY7CipibB
uhWtdbOZHIKmfbfUDfwtaTOjmGix+3ttlTaP2ICqL4CclvdyVlS4Qcb6zElbaw5m5Njc+VOHuIHh
A7aCfkgQ/bqzjaI2Q3kFxYB93oc5mqQ+9QV3YkBiYYwsAJtOkofzBoDnMbdLx3ebjEoqTtmy4gJZ
W5lhHu5AnmOh6DtL3Or8hcNendB8eVKt+tekX+WpGaak12SUbAhDEesIPRMyJsnJxLLuAb0N1xTb
xjnoQ6gJb1is7GGQtklm25IghGLzZ1+QMRflzJqK/lZXDB3FeyqinuYlLJ6skPd3IAHV3WcI9+Od
ssqzGWPg4/IkOzL6OGuI7/BnqI8D5eE656AM8EFJx841kiVSiou5volKWslNaGqx8KLBMjnjqqJm
be8umftXCYkJ86vjcR29/0EJ+Y//rv6GcfQf/+dvjPP/dtX+4/+Wb0n9Q0lJO/JrSWl/giRE8c4I
HsMkGFOKzW8VpcWvUMZRGpKTo0MaQkD5a0uDflIYGqpMY/WCq+sv/TrWpxGi+gOTsaoy15G8Lv6U
a1L7ca6PnZPeCM+9ozPbh9jgrjXnd3P9gaTotml6z5yFLf0Rrg6oxLTaJS1mQp9cRjxpdt6HB7tw
TFxf5KUfh1gZ8qDI7OIeBloDe4cBji+jefnMNk1Bou1Ud9Qj0yEME4Wlba4H3130f2HB/IlZw48N
FJZi24JRxb9Zb/z4Y2eimvPWfh4g2OteOGjaVZyAxvdl1qXXZJvjBnSG8ppvmEYcVhtGl7ljNR/o
XNH05IaAE69PD2MrwN5FjaOdIaRHu4QXaXweirrkx+dn2BT4E0D9Jda5xgVEKpLkyltLWfhFTYb6
hgxrto29MbymYkguSGewcQkNAo0UVPfzuWJOOPRIsNWFmYNvLxmgG4cE0w8zCzEWJpV5zi7b9Psa
24j/x9foJ6u3ijCQDRC5zSahtCxJf9LNSt1FVrBeIpulpeqe4p4AlKylytZtOXua1v5CAf9rpvH3
Fc7x7x8K/1V8aZO3l/Jvty9F9fJDd8mf+6W5pC/7BAeUBENVXxtIB/rEL80lQupPa7uJitr6OsL4
57NAQU2twndn3oC9GkaTzR/79WGgiU8mIA+a0tWDzEPB+jP95fqV+ScawGSqwU+nGnyXeJWVj/Dj
V6qVLtglc7BvEYvqQTRraLLGWW6yvFQPIbKLw3fX6F98h3+iMTCq4anIk8/mq0Q7i2b8xxfkJHSb
YqmGOwIVmb5BDc6RmWrs8Ba3wz4wCv3cbLJoqzbC2FeuiHbw8AY0jhBujmk4SG/qExN4gDOIgwHr
8wtt1TPPqYjyWNPETSvm/DNWjW5PLZo/hm4z5RuDwLTDnA7pyySySMW4kU7H0ixZ6KfC6RCcLvqm
npri+Y/f77oh/f76rm/XBBsOb3glRX2lzn33pNVQ6+FpGuRdLGTr68qU7EI8zP/hyfjjt369qDYQ
QsKHhWmrqliHEd8/z12JJd2QVnFX2ok8JXBsDnYT093Z5AB5gpD4s36M/pMlfv0+/PTm1icNDABo
d1CVf3bfG1SU6LEndm14Jbd60ttBLt02EPCVPA45UgpXcbgl4/PSnt4wdE53f3x5fyJVf3vnjAeZ
xWB+ZErCl+j7d66qEbp6vSjujKbUTyimE8beNImtWZwqm7fMsYBAUCEcJVaXazXu+gO6PMa+WZZt
MnQ4G4nmg0zkNnvmgGk9pdaVXQKT5qgPH6It6u1MoXzBjFnf//EPvz6Lv783iKohowY8IxRJFLpf
05W+uzeipYff7CbKbao+Wjq2auUIT/0/3Bo/f8HXFyFxgBcwebHffcEHVHJKEmXKrRUXOyv5IgtS
maW7m9KHr+/mr3MAjQeP339/ENx+md/iL3n+pfv+EPj6h76dAqb1CSON43CP6hbP7H9OGAW/onI6
rB8+og1ggL/Vg4rxCVsOKfOqrgHYYDbJJ/vbGaDy54TNZyqoFu311vmfQzT0r/oOCiv4Frpg4Lne
Qt/dh+Xck9Pk6qHX50LZzpVDnmXIPkuykfwP5cmPj0Mo3quUBAQP01T+gXL800sJ/MxCd0LEtMTU
g0utvdrObe+76/8vDpnfvwq1InUQxyv4cCrGH1+lqZoZcEKuMNExiCJqO4GTP3J2f/pVTIBRgKNW
dhNv6cdX6VXeQ5i3EaaVadkXIX1/J7tk+8ev8jUr7p9PifWSsYAAC8WCmtkVfcOPLyNU3RyXvIx9
x57fsUU0xI1OJQO1FGMsSIZosY91EaEnyDGHh0EP+RgnSQBFzFObwVuqK71WoczGt3/8k/146Kw/
GORWkPZU5WvK3c8pNJINfuGoPLcANYDslcVthe+cmSmZ69xJM3vw5D8l33y9QX68Gi79Cnw01E+8
5Fff2Hf36hATWx+mIXG8ZeocpkqpkNvonT9PdrczSUwiNrUZQTGk42FwB9VvNQu4pTXtLKOMD7HF
2pdkXmfzx9fip8S/rxeD/BWkVzoZwXxff/qU2KTD8OhwqkOGnuegcuetaDVdCewUrj9m4YF1qJtp
yk1ZhFfgDBhe4ar8f+ydyXbcxrZt/+X1cQbqogsgK2ayEimJUgeDpCQgUAeKQPH1d8L2vUekfazh
1z49N0xlIgFExN57rbk+kwCyRMB1pouPCPJA45ygQ99Lv7NooxsprVTg/wV/+nVcHe3s2+b6QZlq
hnTJLDXMNQGQhaiwKuosYVb/+EUKOCJiBOQmm2yy765qcr1h6medmbm3EplqCUDPKUHcf//jbevL
u3vKRo6xVKfNbDm/Vas/3dO1wODlCIsoLkdfd2XjzjGmVzqWjUUXr8h/lY/5dt/9/V7xYELtJZyD
O/buzIBwWbbe7PBGZRgFJorXUEcTAMNmav8/fkAO8BZAThtD5XvQcVcuhd5KqlHPXesQZBLBNbn5
y7zJt/X8b1fkot7jhfDQnP0mCfx5BTfGdshynV9wtYP6RgAbufVAj+0K4aOUaD19zxzA2o8jDXai
TrzbJCd+bXWnLCQvnsgBBUCVGJQh69qQfIXqjrzlmc6w5hyxwXxl1io4y2njnijclfaa2Z8dOoA7
SJwqVKmEvU2pffIDAtH+/uFgq33/cLgU/CznKFy2s+3b5U9XRTOP6K6iobToVXt+T55pQQ4aZgRC
DHw3RlmC6wUUxN9/8J83ERo4m0mW1i6llvVuVzQ7C02E9DJsg1Z2DOS0whPKm188+3+xiLLt0sSl
lKM19L7+QodH/KhJnp2CKsJ+tcyHdVMl1AoIsD8t2T5hQfvFh/7Vb7oN1Jl6OnRS3oeZteCXFNsj
PZLMRqQ058WFUNvioVSmPHbIVj6PFq4b36vFL8q/v/hRf+tPcM0Gr4OzfbOfXvWCd2SdQMtEy7iM
kVYjXUTSPv5iNf6LF5zWGnPZbZPY+kVvP8Uf7HIzNrMYE+qEtMycj57Ul7hFJfOLx/M9FczciufN
pkwhzTNCd+7tZ5m0431jYMBVdMbXViCAHOcYmkV+wJsKAaLpH7D39EQgtOJu6erHrCopVF3fPNSQ
WQ+tJO1gNssARHed/8Of+/cvR5WBDIK+42+xvD/93IQcSmbVfLl1dLL7iZTH66QHNPH3b8pvMuCf
F/D3H/PurhKg6LtI3eywzoJlZyyjEWWqdSJtXdaXQk+yUw+p+6KDyH2UBEWEzeggnRyz8V7A946H
LnmdGacDLiLDoAvIBNSW6gtbhr/z/Cm9V0E+haaXVztrKsSeUMVqZ4zB919cx3av3l7H1mA0t7Wa
Vx9z/Nt7ycJMf1Gudjj4/s4PhPw2MwYEnWWQ4wah4mVIasF5h3HXRqnJnWhCJKSHIw3QkLTe8ks7
aDRFbV5eI0Telu4KlII46kidfighIcASaRxDRmMw2HNUwBzGG0wXMaV5z4gnNpFBhc6YQkGQK/3M
v7/A96hRHlYOTzDxttPab0rxtxco16SavH7Bpwa9hGF7M33hssrdLMi54dTRwNzwmdMHerejwJk+
CAc9aVC7iIi1qOod+xcr0V/84igk6I0BUzE5PVlvv1BvyjQobGyJid/Mn0rH+qFJh9kKJrCda5fL
Lz7uPeR/+wE8e1MG6T4Tf3blt59XDWRO17zM4TTN0awMRKnuyFyr0CLMK92h4EAZrn3iRp0PP7gp
GINZwfyL19Lczk1vHzReCRZ9zq+svvr793IBn7pVFD5646rdTXqRPg6jO0Qct8fLiH4tno3VuTbL
vjlr6wD0IJAdxNDGp0dFgDdWd+O5NSuWj7YqrqAlDGGp2cGjKtAwDo79nVbJ7/zMN/jMnwGI7xdV
ylBSrOyt9+7ywgN4eLN0g1W0SEEdtNDtFnePeOCVNhNwOWKifnGX/vKT6HFuvSzID8F22vlp1Rqk
bDslJy0k0vpHQdPukLfdimNS137xSe93X67J3UrFDYHPg/E+N+U31BhOIfAz0nCOX08zWer7poIE
Pm+w9L9/+/70rKMkowPM47edpPVgu+yfLstY6cUHUNYiwPfmwc5wOwelfWjanU/w+S8+7M9Xxgh3
685R1xvwb9+9WEErtwQSFqvEXRPCp1RDzEaTSFQSTndf+MRvgrfKf7ETvOsIsiDzgvGKUQ+D8ODc
++4hQbGNolOri2iu+9jXx0dVzdegG6AGBedcTFeIc8m9mi6c637xUv3pqeF12prK1KV0GWAVv/15
y8WB2ziRbGxlyiI8qU0isIEFJ28oYn9/J//04/JRGGwcpixcMM6dtx+VJ+0gPcI9ozKtzVh1Afqc
ufV2xE5oG+EJ31Urh/3ff+j7zAF+W0jVGw9li2ugofxu7VJmV2HNhFkuKMoOEkdhnBt1eiWnKT00
qLjWOog8IqtvSRq2LwRKD7foM4ITTouPv/gu2xW+WcC272K6XD39IuYG755lXyi5ztzDaMb/G5te
D7gvkAylsc60UZl47aHFkXPbunvQkBmh0DPj9fH6F19je4rffA14dAHLEexkWvvckbc3Qp9sWwcc
30akSrt3LCXttWu2zb6j3Npg/t8K3BSHrJsEJpbZuHWTtj+grljwl2vO61xZh9++0X+boP/P3E6+
f9MEbarn8h1GePuLPzqgBqJcGiMkqFFRsY2wLvw+BrN11JeAhaFSbwOMnzugDMFAo7HTbHgi/svi
7v5fA/RfnBfojnLzN4UlEOl/0gC13zxGHusxkxMGyhySKUDo0r59jEgcmvptUg7pYemQfVh9iMCi
yn6xbGwv6L+f1j8+ZluhOFnSud0m/D9vAKbIEUOu9uYgyvuL5vc4V6fBiBV56rvMW7yHn+7A3e//
8s87NlXym09k5UeF6tkUeayMrMnvl+OkGNYJfjvqvaDJ9YGO3MJrC1KtwrAMekBjO/d0OaLwmaoW
Irfft5m8giG6ua3sAR9AFiEfHO6ZmVf+lW3MdrC3bWL2/ENBOCLSziGoC+weatDAsEUkxEyDEws/
SAdBaZ4RRhvPHuggC7xd2QGenVptVN1hEEZuw/pYR9vAAUOcFuImr3WEN507BXHo1UCao8iG4BGZ
hqhi3wlUpHQLykhcBkzR1mjyA6x5X7q6wi0eS6Fjlo0wLmhYuB3Un3BLPVTinRGZgfCROeD/RwkZ
ZkVtJU/OMg3rJ4+MJzKT5p4N7Th0gv8vIrBMTw+6LV0L369avQC3b2Gh1Q7VhKmIFqunzT4GmSR3
0wTRjVfMm3lrLnGA6KSXnEiLc+1Yp41QmzvCEzy2IVNUYJuRXgoYCL6GUIHpXNaNdlwU0vRhrvml
1t37GJqzqwooexCWBRcOYVY0XXWuHKP8bFelxMaMeg7iabsaTRuTpGGkX5FrVf0Jd+gC69DrKrP5
seRD92hUQ22eNPhOIpQAY2EnShjLYQ3TEe5f7qTaY1mN6RKmdVrj1/FckX8jGQYAi6uj0z/wm2sG
+EQg8vs2aYPsdSooML7XzWo3IuQxMwj7ISyiOg+MArV45fxpcXSubeW/FDSQi30r0DntmdUteCg5
NXLAi9yymYOLsCfPCTvi1JLzbM+qIpVK05or18PvV4SVrtoa7W0qNdyecz2OD23a6e512Y61/LDk
AKPiQisL/QZMzGSdGyQ5RdQ7hHewRZP5WiPZ11prV/k9MuBwMSdlQ5BydNHsRQ/j8OwOqXRv5xRq
AF38qmZgquWEMZahcJxhOGGu0ztMrWWFkmLGUtR2OzsVCrFzmZstzn/EmwRhpt3cr18CZZkoYLrC
HvUPVdG7Bb4eok+uZcVtu7MaaQY3XTqgV9RIZq4eNAGJ9gY9h2U82h1pjgXqxVo7aclaHRdAaaHj
tkGUkViS7mqFZakJoUaV9PqUX4lrSClgG1drs5JKnDWpvFb0aUe6fZ2+lQ7eBCv2QPOlXU5k7lnu
VU580XKzrDYw2tFrXSOe+lGN2APTdQV9tEqClQ0UQb3wji2c1O4LcQE99lKlJ8BryPWo1UNXQHOF
9apJcKhhhlL5a+Pk1XDWVFH4H/OUQyqrzwr4hskEkOSWN96lgB6jbLQruX6YFK7QFb/cOKeNerAr
hLbtA810IDw3rFlNl0R019NyvAflVs/jmebt0vkvSMQHZz3VJuyMRzrktrY8yGa221AJC8Wt23St
O6Et9lJgwu6qg3Jsgk72Oy93aSf0SEzp90649t1IodW1KrjTdKdvaSwJZYZosYsA2gxsxC2kQE/n
sNKsNt0DGKZV7/WDp98GXq7lVyudLA2NweDDfPadRDvC7ADu0dGfX/h1gJ6dXBYO46NWUOAe6lIQ
dTT6+MauiqHtzjWJ8kVc2NwO5Ej45fBY2ubiQzldB85PK6wSGG6NBewcSXvXwzdnspPaXf4lJfWU
0zWeQJWW9wFi9Cm5Rv2dZIC3J5TC4y9O+W+3S3YV32Lmv3XQAqwJtLff7mMug/7B8sleBc6ekkpK
cjEIe3cVn/9+//rLz6FJyNBUh+SF5u3tfkl8FBgeADBNAdM8bMtWPWB7+EPW+B8L27fb8h+bJOaj
3wR2nEPe1SxeLnwJDSELNeAm7gmw1VnqcIs6p7vYma1+JZvY/r1/HwO2n485h2nA7bewh6AAentZ
CbKEeUVkiqxuHsNV1GMVrk4DxN0z+jitUji6cKWfC+DXv7hz2y/27qM5E7CKbE5azsvv7lyjL9DK
C56xARLxLoeWju67YToAd+YXpfWfbx4XSQiiydyDDfp9AboViZVy+CiD7t7tQtTxBRfjH3DP/3jv
/vxbbhdiblYvToJkSrz9LcdlKXsPeSIevxWnrZxbLgawzJNtDzUkEzgYSNqzo7LKav/fo/4faliX
m/mfj/pfRfXy/DJ9f6N22P7k97O+ZWHb87nz2J+YwNMq+t+z/hYmgtSFVWM7tqN74W79H9XC+Rd1
AQd6tGG/6+H+fdg3sfRR4hE0onOIpVVj/ZPDPovVm7eAjg/CCdYugxEIWjQO9m8fGunXPmvlpIOC
dJ3xuDRjMtQPaVurPrme1zWHaNWhALrOk97dS/JSz25gdI9zTQxunzC6xUxmYIjNcVwlYmpOwax3
Z9GOTlwP7TxGQjcAY/qfyeM5e2hOD30rpoP0nTDwEl5335c5TPNuPddZqo4EK4cU6s6rXdtN7LX9
owfzkXHd/EnnLBl1iZ5p935OmDN7tURz39pL/WqRWHZa6DDCgYaqaWdrfcr5+keaP+qhtf103E0W
aAuz0dyDmdi8DEljRnWK58ZNoVASf5TFjQ38xhheGBGcLbe655bqoRpRgZR+wdF2xDLs22CD+NC7
MQd+s9T3XofxyILBCn5jPHtLmnvMT4taHgikTsQPa9aXGjhhBuWhB3hxsMkWODX62g9XnQ5+UoyG
8yzVRKlF+gRndvuhltDjp6WYDoOTgrTncL+rq7rcZ6V+JGbCqOBfjt4eJFy972hkx5OlVKjRidnP
q3qtcCfft+bS3solHZnp5sGNa09u7BfruNM3/1vRJx/J0VmgXbc5GuXGcTmCZWy3WX8HDbM9DZo1
nwx0YrfkGEC37hVHQc1xtyaxjAwL2la+cY5lnRqPyk/qJmxVPbx2eDb2E76Ep7VS9nlxM+srrCes
3nlXHTN+v5OPe4wbKGDBu8K0srAd6jYe7MQNmdSYse45l3HgTALSaqWHlHT7wsiAzenw3Y9toLcs
3Hlrd/BM9SFyWrU+4j3tIn9o+qsl95z7ys+0o9d2Ip7ZnEn2bQE9LcAbdJrCBw5R/IauOfcRxZH3
2vhz8+QzTDkWPvkCazubJ3u28kcOTfMelaYMyX7PQyAEzVWWmt2Zs7JxsgJSvCVXfeML34c3YVMB
Te0QVLvZKDSQBoZ9mRpdO7t5wJZWYfDGcb84xiEBCfW8TJM6LI6G1wZXGETDdXKPlvR1YNU5yBWy
UO2oDJL0YnXDejIhjPBc+8W5YXQRhBnBEQkY/NACTgDhQHsx4AR6Na4jLCuT9ikoDYBJoKXB9jfB
c0Mq+UcqUfuBB2flSfGKGDD3fG8bjbOfe0iVGRO6V8j02hWYTPUBPAg59p2AU0YoulM74A50Bs86
ZVw4rSq74Feboz6prD1GX2PH7KrbO6mu7WawYkOo6z1QjMLKvB9ykvIQBLV99vLlnt09DU0SDe5r
gKhq1m67MQNyWDVHZu3VzdyR5TZU3YUJxnGYZP3grWZ74DG48RwXT1X93JgdKB7ZHSd3yOOuJmQB
yNrXBSf8NSfCD7ayX1YndRAa2N0hk0tJSotVPBgaQLHQEgbwSePJm233E+2VfG/V+ng0O/uovIoz
B/nzZt0YN3NZWhG2z1er09TLpMrbIgkem6Y5tMRzxD61LUlDt9m6fqyCnoiF4h7yxjMn9adFeR+T
qov7Wqv2/lA7oUf3uXf7nUst6YASJxUqPTe680QUyqtnQgCr5ZTs5jJ9SUx56+tr9hUaKfk8K+Kw
FbTa98RtPwSZd9M3lTyXs/a5EcZ+7TGR1sRb9q44V7M4uZn2hJrfuzMpB3ZCyM8q9SNX2GEL/TNq
2uwu8+SV1XrYW2v9inyXlprUuDCuOahe9cDI2z3amy1/xGK5wHsq+9Z+cGG6Hcp8YWn0jFU8zljK
frS2LPdYBx8sGwbG5C5A1fj9sgmuG+f1G9qwzLLqeTMBONSdHpgQWihA9pgp7daRIWP1zbaKdm9J
0UWsGdf+AoiXQqe8Iu3RvEIsdxOkmUcSIKI51QbrsSudC72HNRzW8jUP5u9i1UDRmNj57Ow6yGnf
4OfDukkF6jnZazpQn8j0EWfE0aUdEWb2DJs4uaYM7eJsYk8ZOu97kmD2w0F5n03TY1UG55k3I/SU
SeKJxvs0bmF1yuuPM5zKCBTj/WRaOzj6d6XhBj+KlIaCUwzuHosmJqROuyFC0d3nbkGiLP8A0UNY
bV1ooZ4A3Iwv0dgNNj4T28FNTEyJHuNsPucznt8uWz/qlUcFjU2e3bau2LSG/iGT3Rgt1vp17A21
w4xafvfLvvwQUJbtrY6/jUyMaSEJSsPBMCv56nf40UQ32/hFi+7b2itQI1zpgVRXeSBZ2IfNo6Ys
P0+eHIL70XN5wFeG2URVkCGxR8aY3DR0zTIMJ8IxIllO5cs4KPFAi1+JuNPrckRJNKrpOC4NbDvP
vR+zhESiEXVjOhAeMAYSS/Wq11dM9JIIKLDakcUekYsK33kQME/gs8ZFQFqV68Dv5maDUvHlwYQT
fdBgg2PRlsXeXfDxGcM8P0u9ckWcD5a+07HVsUb3ErOau7TmfNXD7CIHQ/RqfqxctsEr0aSF3Jl0
8ug4uTNw7rsZGl+oSLipWuQ7E3iDPQ0ckj8SARe3CMXYPGOw25GpEJtBE7OzRF5bfNElXNKMnmW0
FPbnmTzhEz/MnQ630JOENjQ6tT1JQZCbd4QA3SR2EQdlDvlZsANE7YwoD9fkWS+Xl1YtF5wONCZn
/b7NlybKWvfOMMQUNTo7K8CXKVqV5BqlAGBYVD98fTEirxEgS4x6jrmFOoBlcoHjcYFGI8vyOXfh
fY2JC8OqKUMOQ/CBO/x+tfkIOoV30yUemeq53DuT9rI0c459vu8OpDg94Z5j5cT9HJGJAzvQmipG
9u5HIZfrrIShEkhrm/3jhqVTF4SQI9sdrDL6eAXhT1OxrHHiLOpU+MI6whtRXqQ7yUJtn+Kr1NLs
bPhTcSyDrjioDfGp9/UXC+HUSpPGRSCQNELsWlSOl8b2kxu7I7PSd2AwTvgmzkoFw4MCYuZlUu5l
7WuXRQ0/ZFXspeSr6DySJMKoE8cw92veG6D9ctja4doxNGqyYG90zaH3Vh4jP8YG/LkA+70vJxpL
IJ6ziC7dmSi6J8eu+h3q+vyxqnjhO/gCPALN1omiazs5UryMMhFXSyUXJP4esCC8lupZ5l08eKbL
4WYgf6mCLr7s3MysYccpYUJ8dCDGR6CbKn6AphndY5FyP3ZgcbSKGKa5IK+uThdN3huS03QVUrux
29h2u3bnZpgtUuEWY+5UKBYwVVExLAJ+qYVQzN9PM23tvZmOT+kilnGnZZrVxVXma9W1z2AStRqC
nvTkiUW/13OD0JHKdvtuj+lLlHdauljG197S55NErdCXcQd+wP8461ph47GviuzGaHW8YSywi/e9
rdNpxu+bMW+8CujxDgdZ9NO3Zkg9PHHVupbLTTX5ffPkcnO/zQYAUVDpoiNNhrcINWrAapNdaciZ
gtjiVxke6bi6Z+LSM/nSDv7IMFpzYE6tYt2szA3ZmB9bjrVXrTuiIdFYyTY8WCaOSQ5YeNV7+6rE
zh3iYU6Mc9+pBGje0k/JVxdlw1no5L2lIRxc1d1MxAP2567IssdetFjZiZzc9fZUj+cFETVBdqI0
wqWz/O5oZprTnDALVlzraAs2fOLcM/QS3HffI8pbRdUy0qpxpQuU2FjbvOd0DJXtBm69oiYxtU6d
GAlUj0HhOC9BTreDfc/w27hdXXKHLGhVWViuS1+P4QhEYEswXFfzDutOmp2Uynm+prn12bWyuv+K
fdh14sb1hRblMwlGx2UUrfk0pb3mXZGw4LIS1XSsYhT4dtGTGJN37TGdu1n7AKptBfc5S7//UAuX
pCbD61mqLW8R9BFKsLEH3i6d6TxzzbGMpGiGEhe4Wwxha6ZCQ6eHc/pAxHpds/mTF3ztGZWwrmbi
VctdaoihjE0NlUlYsmZ03yw1TOw7cPrQvJSzcymsZGXHS4L0Ey0L43nwWXhxlCfdR3yHSxWzKVTT
EdrAB31A6xaviyfm68lZ+6OAsWV88y2gMQd9XgBkR4NhUKyEwL+X86ry5kYjcXU+8HK501UzJGD/
CE/MkR90vvqk9YPexnk+kyqky6llm60WCmMrFxwGhraHj6/1U7iQqrkbVfLUVD5xCHpRnQRxB9Do
2W3oEFfUsUpEnZoL2Ek5QPZ8mbGUboWdaY4nf7X0O0/qxZ2pYzAtp4D72oHthgegm/JLMIFEDGbb
/pJk2UcqJp5PY9QJnctqtJEmr100Avd9mpSb39KdxfitDxq95BqwZIy1AdJ7xljmOShdlOdEa1th
33pDcJScwj9T6w1a3NEa769a9K96DNGcTvJcu2Fq9nIfJPNgRq6ETBEVAJODK1IKa8K6XFU8unP6
PBSme00yJ/jBxAii0bdvVlONu5IbUKfjtZl79Jqz/L5P7Sjz8za/qrxxBts8GeVtl+Y/Fth9MRKr
ItgvLWb6yXKNnZTAFZSC5hL6lj8+a7b9R7f2vyNpRtJMUP9zn+qhbNT3+v1Mmj/5vU9FSC2OKLpR
WOcQM9AX/d8+lWH9CyX/ZrmxaEZhyqZj/EefCsMOEk86jejVNjGPRwvrj5m07dClMmwDZyNGNB/S
/D/pUjHifju8RRWGRRyZOkIaVEfoLeij/TwuZnzoKReUO5Qcvfpk0T19YRUmOlMSt0xkR6rZE0l1
aoNt1wH889Ig/iaCZ2GR8yXq6bVH5Stg8pBemS2jaeys2jNvdHvZ0GuOnb72RM0guweicdMamVqO
epmkZowxWZoHH3EacYyGwOJiMxcNiVjJrnqaYuFoWge7DXo0rFkhPqY+TLVdazcM+KZKojeSdps8
myQxEM/ZWSU9ktXmPK9WElzjFQO1FTNkdvMogRczhH1pgWkoZuJGAeEkxe3I8l2GvWP1xjFzkxoy
Z23x1evcdGOyFiSHaH8tr2Dud2fODxUDbDkFX2HtMeBLnFzUkWrKYD3NxZzWaGv15VtnEJIQdklv
PBNGLWjvDdNFlrO6eEZD/OGgRgIt+6XGTTMAGcrxpRqcTNplTIEAasxEyEVQFb6a1oF1OXf18ASk
Bos4MwyVHmXQeiqWaz4/mastP1j13AMKH3V9DmmOqadktOxq1/tB91SBTP/C1Nb5xDhg+lrIQJKM
JmDTUyBOpAB1Vqbt26bJ6oiUkRuL+R/rXh+C1w/J9z22HMOGFtN9NDT+J8jm54YxpKUxxqoNsQ84
SkrCQrzkqZrvOrs8k20SJYDxyBo78i1q6UbgS07sh2IX2HCfzb0o52c/q+9149IoGZKH85lYGfdo
NutwA78PqhBEUYe0Y7PydrpVvaya+dFPhBk51Ri1hrzdgirZfa5Jfzu41Xo7j+OjngRXmWZ8Kvvv
eTvdyfRTiRPRliTrpvqTGAHzKZC3q387glQvNYDiIjkZgECjaQtfzPonWZSA5PMbOS2HzuZoCCnU
5VwVWkF9kNVCfdTsJu+qoUtHLxU6o2vuq44pC+SSA+Tuy+qj7zStIs696jIwUgV0/aAP/ilPAMpQ
qJmPgeNaD265kj2r9ydm3iUxEfMcZ14JjAQN7yMRTyWwQGNH+9h7KBzRqgjvRYc3wHfsnQLg9IRT
g0G+HH+YRXft+vkdLrL2TFJKHtHunB77xY8Ydu/HZKSpxhkMzBUeXVD4Sp6G4NKZIvbt8c7t9b2w
1hhPx+fAeNaZ1oLlLQjFsanXsIwa+s5Ils9lAbKA/g0TF8JB7rYUuRUqJDXFuhPm8OBWPQz0KqR/
CP6Homr96trqnsHig+VNe3QBEfN0HhaLymGOp/ymRAXpB0BYvPS2J7GXxTK2g3lfDHIvfPfsZ/p+
ntjCtfycCmZYtbaXuXOBPxoHtFlIXD46VjHubL6L3XZHyDoPo/YxK1/NMTlbXh6ly5Pp5iuisVeP
NGZdnAXWEV7ZKJiPwkhfM9fja2U7b0FPSNyt+oJXga51Qu/hYQqMRzbv5gDn80XTgmeeurMi49Bs
MiBk0qxirbgHTUUrvpOPHoGRkT7NANEqK/J8QM0z0H+XhrB0Jyt04MAPw4WEqRB8exAVc76vONuc
BreNCVA92NoA6wxpreLKXM4lWW1EGHkiOKbf0R2SV2CPpnkvOmeKTc6wEfX2nQCElUzlZa7kcXum
/XJKDomDeYWntNqDCy3OcznOH2Y+BhvSF09rjNDP1fWSuzfWWnw2XefQKGuMPDzJfTGenNV/qODp
KgIkUXqja7jVhaDyWPdgmSLytqpQgQjVS/ESMNnvjXUM22KTcVuyrGtKDtCitCiuCtW5+xV0hd4/
Wcr4Snfm6BHi+UCg6cFegtiurPvWE4S6XhyhX9LCP7SqfJwb78arOxta9eIRA9vK7oFJ+gdTm062
P+yMnnClHoxY+mFy1aUj5rEenhUt8hB/f/dQeuu10n6g0f64WB3Qw6tg6vaq8z4O7Ra4wJA9iWpz
OMxTgSGgneZzul68hsVYY12GmHa75vKy5vqF/LKjTSBrM/UA/e+zFvSQq12cat0F5U1pHiuru0yZ
jwWENPGoJ3rDVpjqvNwM4U0RUOCRKBcuUxCgXlSduc9l68cWeXJhXcJ4W3M8U2byo5+dU+4XR0EO
7plM5O65ctwi1pVPr13esk0XIfHFBC0p9RGLKz1qfBcOU91005ADau0nDNfY+4b2wkj74MDtZp9d
h1sxOJc+ee1K/WJMdPLrZj8oogG2HLh83nVkNIjMPKzF+CKFc9EX2iOY1E1r3dsTGBL0FKbzspoQ
oepbb74FQ0k9dqcTozrpZ9tXNDv62GhxMDUVLCWXRviztQ4WeRhEXERj0dPYnbH+IhJZ9OmZIvDS
LdqLnbc/Kto04wLx0rLXmFyDcAEQKAfGJ5Tfe484GcIjx9R9nOzS/OxPBl0T76LVZUS0w22FrZjZ
vVV9HDvni79CHpHuq6QzhazjZe3G/QT/5IX+g7hybDvE5sZ0DedFvxCbUwYYIbvmKdMYTRMfc7cQ
ehYv611gnKqROZye83I1BJAQJsoOtljz0apWVkHxLNzumXEXd7knjsS8Nof5iHgoNIxmBSsIXspL
L2mgxWM6BcfU03eaCiLkQE+d5nGTiktKg/9eI75CWxjBDb0WzUj6btaOPpYunXynDXuE4xF76Xys
ac8cmChwvCmPi/XUJ6l/7tb55E7O9ex1Pxx2uMJYi3iWZjjQ5EN4dmy2bbVA5uffGh2iripkYfq4
zuY5bRAEMKK8H5I7P/XosRUnGQT7KilJzH1BndKHjNNQKbQwG7FRpdlBWuIqD9LHfCQFz6QRWq35
fgR0FY1ZRmpfPe06MAMMKoiNaFjHlmPX9TfjYISCUNylGU4FtoRwtZy9FYzfUgwMkeOIa+DV1I3p
Xd46HpmkBUO3xXh0U8RqLkLr0yQkJTQ0cb93LqmVnCzv3AvnwPIRQRjTrnOuz9XjoQgOuGD1u7Rj
27dGkHK7FZVZQs4P+Mk4dRvizAFSDvNztZXL9OLt5QEI4F4WQNiLr1bu04Wsv7Qpfctg+QDaJ7KW
rxbVuWBc5q7qHpTdLrcZCRRfHPCNaN2YLoobJr4RQ5tyYDtw60j3j65jfBvd9GiyyBfYQEpYwn2V
xrTO2e2cCHJS5PXW3hH1nriAHfonvLbznYZ02FOExdKkGPAeIn/75DbE2ogva/s5y/sFqraoboVG
kzIzmQnY+3ShR7VlfJQLbTitIXVj9PxI2YPJbXOv/AxHFN229ChMecpNPV7gQfrLWfjeUyedh4lg
t89Oy56c5UdOJsfOMQigMggv0ADsLbs0eR3tHnh7rfZt+k2ZNl0CTrocJvWyj7YNdrY2AtoSzWuz
I6gy1F2XRxTy26KvH6mNdqtFBrvf3U8cxe9Fjh1WbX35tSUTuyVaFl3fNdilT0p+12CyLM2t0s9V
O+yCpKa/S2Mlt/dl++LPM+2+i6ee52a3BD6aU4dHzDhULuXH98ShNVrdIjO9cobm3Otl+oQ6N71f
Jmv9Pg4tHdxhh4bM4u6hpUybdGellBHF/7B3Zs1tK9mW/i/9jg7MwysJkCApapZs6wVhWTbmOZEA
8tf3R9eN20cqlxy3n/vlxDkRVQJJAJk7917rWxNn9UbSKx+rrxa4SEtrbhGbMjkyxXPOlO3g6ADf
TGZi/GW6AbodAnpkhiGsBzSsFEVhU/bxDPGqXrRt1jfZnoiv7xfjOEJLwqWbZd0GRP6NLhJJTX90
JjYtlFcISzLBpkz+numJbjuRhL5R3via0wpYTOtN0P2/a0hUAlRNjKK9W9PkaHs/bX99IVjOWqm8
S31Ty1PhZ+cVrwm9SecONdtWV6dcM3/WHsVJq4ULs49NQpXTME0ddZP3lxcD2XBs2nSI9Z5+fBFd
ShnTzTajq5i2mru5Lx7zhd/fqQ/Z8jpXS4wz91xkyNS6YD9WDLeGn6neRPisQzf5kWTzjbBm6Cgk
SVf2tqC5lbbNKfWqnUtbmwzlnSHvRy+u63s+KzpUDcVC5jyjH2Kz8O7MoAYyaWxbszkXQLYRs8V2
Wu6U/GUxspbm+oiQERmifuWzDl7b9bR3SB2f5uHWQDhBYldPz6OIqsyywtHQ7hh/fQfMSf4F7Aln
MGB8WTInYsmiARloZBUn2oOlHIgRTMAW52VZZR0jPCBupwP17aYgr5SGJG+ikrnM6YqvlXdf+RL8
vb41QKt42oUT6lTDd6vpNr3n3zYphNvySMbibUKYbITU19KJ40mbY1MNoZ82Z6uDS5tN0Dvddcf/
8JdKjQ3+RDZhhLeMXjKUp0n6vGJ5mfMot6puM/bFOWWIbC0gGHuC1WRGgFBuegbK8vklQx79aDZD
rKj8ag7AKXIvWL1xQdBQNJjuhNeYcsYCScYLXHO0WAcjCGdEMsxR5LEyOetxcLkyB14tAfGdoM4x
DpxRgr6pHuq1SPrI1XgvfY6iW3sxQlUP1a4bdHvnlYRStl0yHI1ZiZMJ1RcrS6v9xAU8RLmhXSFH
/tGPyR4dq8OtX/Ywc7II2vAakrN+KqzE3ti2BuSyI+hJ+WSnaX4feUPV7MkEMdwZo/tinRylH+wp
CMvRP0/28KVZ17hGj7v6yIYV5Fo2LzK9g/F7ncq9R9RG2BHZEM2FJIFza80BytBaHYrUkvfoTdwN
+ZxLjoHWi6uuDmnw7lf/SqAHwFM7kd7IAJwYkUPe3WH1mBgnRZd8goAoLfKlFdmm3Ltpp3Dj0q8j
npYXaShWBWrSXZ6zIEhGnOb+JacEcQpDsET8Skw7MWNUCwjkkSeRJxngSKg3BbISPzSTTkdEwkyN
akqhK6KgJNMFUuVq30xtzTGpMkXNb9AwN6ebq5LrxkZxx2JhLGexurzImqXTmUx9ZC815ejXJDGW
NE6dJdH3bov/dCv6vrvBTdVpIUNx44osXvYXwYubb2aU8kgPjNW7xUhBxX/hQ5JiMAnzpcCF6h5G
YREGL0fLzuBPtZx5LKsw7qiFON6uSnKiLAOVfS3qnL/np62KSrcLhn95CP9/L/J/XfSN/7kVufne
pNX3t59j9k40x//nX73IAJ69hx+Vbh9dNQZQdCn/5Y/xQZCbF08KujkPRMaFefhfvUjTBYJ/cfM6
pFtYJqD6/+5Fmvr/xkvDvUYR6VxEeP+TVuR7fSz0fbCT/HlAX4h94Vd+sK2QCMPKrAWEShStvRsX
0nrSjAwziBbVHryW/S9h5X/UdL6X53k2rk/A6Rf7K855uhQfrtdYBL3IpknjNfGXrW2MySNqn/rA
Y1qcV3oPV2ZV/Rce/z9e9CIU/b/K2H9dlOnJRdvsX7g2H5qt5ujPk2ztNBb4j6/GqsxCo3Gtjca/
/uX7XeyrHy6Fnhk/zgWaxk3/ID9kYrSqDhE1k6q6uApQHYWZHqBQAEmGtg3eZi6oSX7/W4aX5Okf
Tx7HhZV9+p+uoA+XJxrBoKsMk+7iDL34Ud+3lR1E5nPlMM4rxTShD0fDJFql3ZrZqF2c6vSyfJHZ
yDf8/rWxGC19fn3jw0/NBwAlAyKHH92jF/bbtPQPH2w5S2yMrtHHyXS5yeViPk2jlr+UMq/DbIV4
zcEvs0+d2QMZ7yfae40jtuliujk2o9F4YKVf9r4xzV/n1arS8PMP+OF5//35LrZOQEMUJP8GvQHP
KZja6X3co+qgFGgkcrHFjf1KLpFIG+328+t9MKVDdnJNpK0I3T1eWB1f5fs7og3CF1KwfWv07Thj
GbTqN3wz14+A+tv3WdsX9yQnhyVxXZhYTEGvfPLWq6UtSxF9/ml+e8//8XjSprz4di8LjmEZBgOQ
95+GswninSkpY0nOltp0QxoQveOZ47EHektNMmTFleyClsZt9+bmjdgj71PRSGIUxObEz+4tlegv
NkI1uk7LkA7bxsrt51TgghhWnLL41z08X4swfGRTnJ6vWtaXq7rpCfbN/BmAflqZhMW0yWWcqr98
/hU/MCiRifMVGezgivv9Hn58A1EmkBDf5HXsdLNv0L7sR2hnaA2eqgGvTut1yzPZuQW0BqaONNM6
1BXUhFc4tcZ9mTjiQDNlfJWGo90qsVQPlTPpL0uwuuSVFdVDAVX6m986AHTHqXizjEoQwSzM75PS
6GssjZj1bW9K69keYdRvCGUYz3MtZQQPoXr4/OteXuiPN5RQQJJMXIzn0Jze31DkcEnpa1kVqwm0
hTuBfEdHqW0/v8rHt4bf1CASA1odfGPgwh9M+75TMu7kc8VeOaRfNU4xXSLGgxyU85NIpGXz+eU+
LiK/L4cR57KQMaAzP1iwvYVMArSjFT2fNj2X5NvxwRaEjov8y3LwYTu6PCxsDJcdlkfm4jZ9//PV
i9mk1jhW8SzT9FxhQXoqXL16UFo/HieQWA+kVOX3n3+9j4v05aLGhRV4SV004GO8vyj0hUCvRFPH
whbpqyCWGBIKMyKyEhCYWhhVXet5DZbuW0m12lLza3+7oX/6hZmKUpc4eM3ZKd5/BA34VyH1sotJ
8dDC3MGgtB2nJl9RRtXJX5zcf3h6uJPA9Ij0IeLkMnH956xTWkWGXCgd4k7zqgebXDFo97O3b6k2
NlklxI/Pf98PVL3fSwC2XybILHU8tuaHl6J19IIkQmS3et8r8hCQVAk8uC1KKZtcc8TQWqluqZ2b
kPzbJA2T1s+vVnOghy5JlisOrWMG5ybJx9fJHabX2uzAHCD9tFCB04VObNF9+/xD//GOwB2wYfnw
pn3cuVHvEaGXXXIOiSzbXByPu8SrmhNRHf3j55f600MPtOdSOuK/Ci7ujn/ej8bPe5KnzY5yaEjO
hjka52lcZmRKPS5gq2xOmSXd+POL/uH7WdyOCxky0F2YyO8vqma7L81Ga+IF3+jOs5rkvM6jGzcY
6v4CM/nD+wWviXkeF8OFZX+8/RnKMbV2bcwImFZH7RbFVW0pP5J2P97RFV0PpiVEunUmaN2Egqd/
eeD/9F25ekCRblGJfQTfTLryZs0TTVyTCbAhvlS7MtYuuJnQmFx//rNevsuH9R8piY2ewbG8y67+
/melQHcvi2XN0DcZj0tjjUf6RuzNyKytZ+QvXkFauhqPWv/XW/qH3xlBBP1buuOUuvaH56gnDls5
s9vFea/LPTLp/B5FOlg/uGfJuSAyltwTYm5Q8gwZ7x5Ajf+X9RsNhQPtD3zmv91qNfqJlL7TETWo
u3Fquu4BcaUeETV0V6eaQX/DrP5W0/3h9v5WbVBh4DGCq/r+N8eThNd1ZPFMCzu4xhhPReeZfZ0h
e0iK3ec3+PIjfrjBBsYpLE0X5guntPcX6zghwXrxW4Jl0uAaQ8iTRHr/lyr1DxfB98OzSr1K9/s3
0ugfVTva2MFRdcaKQFBSsaHhEOCNTWkkff5l/vDLmTr7DlIa6KJwwt9/mWpUUuu0uYsXt7efS5I/
kBB2OtGaJT278POL/eHVMNlLOVN5UFz/ndrZzqVcFjHEVOjmvs6C3AwD4ov3yvXrU4Yh9BYLCcq2
WXNBwP93A+D2X7fnn8ewP/2eF8spnjba66wA77+nVlACENc6xFXpIk3DtKEV7HqfX+QPy7iFfpqH
H8fbv+/haEB6b9G9mumXw2OoKBpUuoxkcM75bix7mKR5kP6tePnDZs67HhAwwQETaMIHlyke5iVb
q6SONdHYz025are+WvpHnyiuuHDrv73hv72kH14AJE8XrBe7B8y/Dy9ACqCtBrfQ0j61ajemLwzo
qMi17Bcvg/fEwhBomykI5ifVXSIem5mBb5a36C5Sp+jxcRgV6fQmp4ChWb291uFvDtc5e3XsnNq/
dMRsIbPBcyT8PoAulPUybgkifqRw6b58ftP+8AbYOsUQ8Rwgt2AqvH8yLFcfBT3MluGUhtqrI6I6
9PpE+yIKQ978j691WRjZGEzuFWfP99fCntxBiygpbl2NyEzawbjbtXFPdtPf2h5/+FooptmBLkBj
KvcP29Cq96JZzbWKf3c8Rt1bgGf45D0lTLU+/1a/AZbvHwibox1tBlZ898KBfv+16jzVZn1JeLmW
lBO1cK2ZfoHb7Q0G7S+NMJUT2oPTqhtRrWw+0+q7b4RnVQ+XBB6oCTxnt6sv1ZXwuvrJVgt+E25J
vs0AxL1+/mnNy5L24dOyBlFpA3Zi0ftIMSIjfHTWjIZITfrPCRBB971CcXTVjUvGXC3P01faucOj
cHoyDkojQegxmOouxQNwUyiCfzOc8ndDCxuq9jiLtNUkw8wV4xFBmX9HruSy1/N5CofErU+zi2Tn
86/wgft1Kac5YLLDU9BwtP63csYA2EHB6iP7waayqbDdddviN8uw0jnYs/xca0gFw1Jk81ZPjde1
KtThLx+CH+3dL3kRZZpYC/RL0oLpcOs/LKqoJ9YuT4029sTgV9ti6NPsZm7swdhiJYryQptuPFan
jRLzM4neKKaw+QFzWbIcuVb7vFzSqba048TDRBgWL0MhwhRnQeyvQ4FEIHMJpa9uSO0N0eEz6Emd
vTY7rzNJZUkmL/nA4TAyq8jS782aPbne5fHCUprWwT4PMGb1pIlukDQ2W6s8YR7aqhITSDCFedDF
ss8iO2tuOmO4St1iP3YraTv1VgYvJtAZ5jlxUxYMSyWGJdSNjAJClc3fBtIEZaBuVpoYBRJsULyF
521KvDhmuh4gVjz7+MG6Ga2XQ5A7c8U0GA4iJ46sIAIBYVeRVgc51j+nRIt0pHL2WBwaJ4scT36z
xLj1gck5NC8y1JwpoXui0CLN13MINVqs5v60OHWszyNxw2g5iQZuiAMT1na0nZcJ4QUS0ODRxkVS
NrdWqm1KjkuqQhbVZuN1Low0bhRmFie7t4cANWDVfGsKBA9TwfqbvFpef7euNpqE4OLwCzuMdswB
S5G85bApFQhFqO+HDMNc56kdSsQ0NU/SH74tKw0WJmpTAnh1mMu9hkB9RRBkaOiz0iSa1HoaEGiF
OI02s3COXdPt8/5+7phPO1+l+waXQ8IfdW78Jt8N65vdagzWaE3jIzaPbqf/9BkumdZxGldG6mYo
snRfDSiAfOcAJzRym/GUB0u6WS3/uTNw4QIV2at5gPFISGbSMoLsjftqErFX5X0kW+aDvbvjKUYD
D0hHR6um93iXdEtt05JU7nGVN9XkPqU8zpVXILJhcgX/nAHtAd/JbnSNH0BIdo4mfTSlybVHQJwa
3aeuHN/MbFg2hdcjtkztPTbBjeUW0VKP3zTd3AQLkKhh1V+cur22VsnpNyF1ubsehxNhUZyIg22A
20wrtANtn21mOVdqtPboAHFZuadUuGdrCTZNC2XTNYpjP1QMcyl8ZfDk4a0jCe3Bx9Wy0armHLQj
8Zflwlge2JKH+8myhm922f5gFnGWXXaCqxeKChGAa9an3MvPTosJOq3niAjTfMMy+VSo/kGf6zsj
GH8oAxc6NddWJD8HXq5uQMAheLd/5EZ5sh1kZrJ4LvSvDZigktckL5b9msvnYGxiLRhfLbaNTY5M
qO6zX6M/HhJ0eZbWvmXSvTLJ3awHfoQlRwE2IB2SuJUzH6XUdIUNME7d5NCWw7BldjCcyPvcVZY4
Qx17ChoP8JzzWDnS2siLL/ayggQ9f8PcF1V1cTTfEz3tb6AxIe6dMcwzYMSC1tj+Qacnq0/Z/cWc
2PXlqWIdmfwc5U3RzyF5mt03cldEvUfMYiE5W2g7UjV3U78bku5cZc43Ew2FVxXRJdJxbbr73C57
fKOFH2ITxq1vRaPbETNJxiNEVmoP5hSbAD8nxk4X6R7Bi/3aXtdD9yr1uXr2xz7iRL/r9eC718gr
e5ju+7G9o5sJOh5irLSJ9hYpKkrp7RtyFctGXDWrqrcp0iSA4ulNU3LuJ5L2rdaMx0CBQcr4wF0a
KyeeGMLyRJVoxkey2AnjzLvsTi/fjLbY+p38ijo1HqflbhVi19Xe14JlNQmcTbK2P1pFAdCmKgkN
D0AZhnvni6M847Ayz+32fnvqhqG6wYTT7IJeoBKsxx5BMZTFCNnM+Ig2F0OcA4vgBu8Rn3kdPZyY
g6J9u+9n0b46WVUwj0W3jectIGV2tVOSTgvvmASl92TYgrH0xNdDJxREWr/EyHbGaMFnIraJ1lYP
ZPVob36XWFQpRSV/eqO6V2XzSyfSMxxBnIEOQ6K1lgHyahflU5dM6ru+DNrBKSAuixI9ZmVqKmpX
2T06angLEt4Q5OJ6TG8ZWCxkf/uJV7RCx1dl7oFpuzz3vqamfWUo/5CwzN6kWV/FpraiJ5ybRHvs
2zX/upo9MusWtxsZpIv2yzFHYKWBYDHUS4yCCEOr4DHvreSmwYdL6WI3LXT4ATBaJxAs4SByVKSp
wg4RpqFNTTwpzqTwssC7UyK/46Ys9Z2UwPiXbn4Z28V5XRUX3winXr8Ny2+Beq9hS+U4vZ8SK0OT
PbgY2jBy3dNAqQT9efmNMrr+YUCjPDBusa6quurQxBNuDxZUnN0GmgCBxGXHPZqz77WdPIweL3xd
1SiIbBXYO9P2CWooNGO5GWeMScWCR3MDwXpCnR2MgRVWedWSIqSP22XNS+zKpg1iRm9vtb4Zr3IO
c19yt8R9NKBo9EXSHjSr0XdABPzzGpCjyoIo/G8uhKuDGi9rj+ayn87yK/wtpJm1RsCV5bwVg3R2
CUbHGLYdvRnHf7CX9rsnRB03HAoehCyHR6fwrHhU9CMns10sLNe1vK4nHRFzShRANBou29nQm690
r8a7zEIYvyJxPjLVMQ9p7xZPhmZokaKpeQWjO8Io/KgSWWD1nsWR0d3QbF1tRjVFHvPGNdQctYHv
RvmYQFlty6XnR3KDPNsNU7HuEqN3N6VfYN1KMyabKOrlNEVCXzpMjh7euC1iM5Fs/WDESceGYgjN
f136HLsHUukdcmyF9Dpxtl2TYRRGsB+WqkqvJtXroedl8pyhFRIgkyqJXhAhqFJoHqBF6/4JcrG2
bXJ72hjS8V/kXFC3N/4Ukg42jVuecXSjFIF4NaSlPftrdhYqUV+GZe32y5IbP/M+a34lqZM+abrb
vqoe4JiHglVQRO+NYEp3SWcXN4tKuivI+EiKyot3e0vzC9eN2/PfYNZCB5Li3s/n7poUE/0VbSoK
0SxdjjM18v1oVynlkGZGkuTbw0rq69GWrrcJBocT0dyhuuqFNH+65LjAXyDQZdQXxKaN+WUkgzaN
cYMzlx4WQc41qqL1BFKXHIc1RQ5Tti0R027XA2CYtemLXdLxSxvXkZGzOk29o5MiYZOZ6w+fNFXM
ogsH23LW+yryOjKPN3XBztOnq3Wz4p6qN05tL3cNfpMvU24aMaEP6G8wwXS3udUgqZ36Bf5Gseb7
SjezqMhl/Uxsr39a9BLjysCzFtpSLSG8xaFEhA9ccyubUuyzJkfBS5F9ySeXRwflzaPmZA5OBMdB
PJ3qZndLQBu28zWTBnniNcK6VBclu/movGbjzL3MdxyNAyT2Qb3TJ0UVnXbWo9OhStxwn8sDN8/s
d0Bs5D4t6/rNpW/1AP7Peh2bX2jMmTYru/rJmMqKvNw74VsVLJAhrmnnbrRYfBcv8bYZwk2iM3Tv
oTfq4CQEYdIIa5qSTyFZzDOrT767cgxuRFc0xxn7zJFUAC2BwaBPX3H0LGc4jO7WkdnJGdIqrpdC
3zaGVUIuYKNeA2/eGv3Q73ltp52nmVOkFE4T+vNTuFRS2xnYoA/9Ki47CMfJlxlBSbntmdQ85OMU
lF/R6FEse6aIDVToEQ9+V296sf50tG46a0tlH9Zq7b45nEr2DLeLO7Nzhv3oe91DZTpzVHta9rba
jXru5qJCudbshWlWYBHs53HIqD6JTQ8VnhiYKeaysnrB9hlRkRd804RO6zcbcN15Io3vWFuTu1Vp
CdBmISbh4KwWyKGOcV5BMoAl4AkN+SOAH4NQ4FGDhEC1ALrHHdrjJMhcQtOtO6GZLpKbkFXpnbKL
fGsNkxvVWsvORrYLMTqakz+aMxknSWotj0Or+TiGfBn5DnoCz+yuNVsaAWjRlKFnkwv/QXktQcPM
t4jxrdzOf8y8pb7DHdv1287Usnw/C4NGBWixn5k+pDu7skY9bNY+v3MNJwurOuuNTZe1aNTXoDs4
DiUKv351ZetavDJ5fsVaGBwWKA80tQlY3OMUIRkvk0N1JVc1vmVJj/UOeW2qwsqGprNdsBTVYerl
OMuog7Z1WjW/Km0yrjs3c55k0DgIvgyZXpHfTmo4NueKxbSVUzgCpHSjtnGnO5l2Zqz8tj2YdUp+
dJubJ2S4uItQ8Vx3q3V5tCd1Iko+32ugmTCPdy7Ke9cYwOpY30daQrBJq2a7aiOKc/h/ZTi7FWeX
3qnvdQrZyHYwW2ztrlcnFqyfGSasSFGtnMYm7eO2ICpeLikPvEcWcqvJgxBBsLH9Xl6l1JycOa3q
hpIrjRgJrlswREXY2dZrIefhC6BNziZqMr7mo6/FeJafjc5QW79EPc9AQcfqq3vWIV9ge6wtrEws
GUXsqjaLYHkAk2gcDa8GHhbDaKyrhBLBnGdE9ZIuIoUnqBTpsO9rDPG3sAOyBxQV9b5Ih+ysRAF+
QDqywSUjrZuyzKx7q5zVtdattC5wLjMT8oJ73Mvjw4A0QxAwskjCy3XUNPrqH3j22y8Z2JxQzEPy
vBT9eKfNbTFs8xZEaH35iUavXOmVFFPoYVaIvWFG5lx+Zfe7iBpN0FK2USo6QCsHV2aBNBGMtMnP
6egeDH7koz4qnHomIkKgkzsTPGVsNK3cJnMPj1Mb9AHxrvzlanX7IlXDOSQbvkzJMnzzhuCVtgL6
So810GD9nfGxcaQxXhLdaW8t1oWoSWt175XiWZuTZFeYWn6XTQppYFek6z7FLLSpzQYqyeQS9jUg
SJngD22GQNRn3R2DyHZFHyWEkp+Qujq7DC/mjlA5MiSK4YBHIz/Tj9qvbLDlJgHnsIMFmn4ZsK8c
1poWgFU/VivETjmK7si5EuW6nTRXgQVxlXdAhH1iv055eantFjcKTP5BsQkvrMu/5Y3rHjnh2qEx
uElc+KrFlZn5kVaM2m4ZZtoKbh2wGCwjUJTmUmgO6LunYYOf/DnQJQcVy5mOmHY7+J0Gsb1ASYqS
UG7gNTsvIbjU1tynYq2Jdeq0vgDbeclZWVoU4SMkkKiZNPdcVCLDBdHKvaw1ba9yq2MDqD1MEUt9
sxRO96NrGhd41fIwtYmDvFjBD5ry+gt5nXI/g8ONzHZ+7IPFZN7fOc9VnpfnIU3naCzn8pxqQRDq
yH/tZj1WeqcfTCC418Mk5D6DrhEbfepvRO3nYa9141FxyPsx55a+E24xbtMeU0cw+cuTjeeL0Aut
23qdnR3R+0xRA8Ms57AaLlZFMJeYecIN0KcBzemhLtS2cHJ2RaOiBSG0vLkOZtFF5eBMcDx6+8Zv
Le9g4Pozxlw8i6S3Y1Z0ecRgzwSpMMrInpz0dV6Jc3WR4yOJscpnejXT90Fz27sgd/OvptRxUzrN
fqp96yTmZAwRDQ7YngJ51KTRBHFObkvc2ksXrWCeuHcVtq46k80vgmhzaCEdlDm1zyYmjrke6+aQ
XQdu1m9xXfJOA66GEzL1x2H97ZBL5A5DsB5yyyqANBoycAefTDD7e4vflBaR4aPWkxRKo9hqeelE
TjEgB/ZNis9lxTRUARSZiVewxqC7X8oqjbuctXCuyyHqEEptA4+1x+UMExYwhc9uiW2i1H3OzEFe
or0X0F00tGY7bcBUgz1kotM2FyXewKrPbz1Xuifa9cNudS3Fc+oeB2/1cWJYcwsgwTFuGirAWKOq
O/jlBDZJWMlu7NP0vuLMtOECc0jMzbBBwTXgkl38uNJGBrN6R69j7HWMswpfTP6qr7p7XfW2vMNT
dC0bCnypqTfsu3hl6vLs4z7fmLNp/sJ8Caehb9Y75TnVzqRb+tXKV+1UtS1WnHXBzY7zZHpKpNlc
9S1q8sxproWUL4yHQUGN+pemLOWNNrVViLFB25gdsSijns5xZeCltk1R3nWyZd9mHgrVzvhuVx1+
9yGxp6MhzZyDeZ/sMU5kvO1LGUHeC55nw8RoUOQ/SrIUr/qR0dW2LZS39XLm4LYU695RWf0mqa12
AoHbwcC8fjtjEw9NkzXX0ylWNrQL8Cf3dW+/2BI/x1xXWpQAmnrSxjE5+aPr78rEXXG3Gi46kmTC
ipWuN6gHX/20W8NJ5XBmh8x7Lfuu3XJuMuIgs+3HyeHIi0mlC3GsBLRbagwwuVt5bB+FevEm7pbR
CbVJYT8/tUFwZZQTTWlvbvfzuIjrylfNU92Ihg2lTULZWeVxRhZFQ2cFkFSZ7qMrE2w783gI7Mzd
txgev4spFbCVluu26hfiuHi4HahVd25aOz/0qn82IcFcycbr4AItw1b5C2bTOoHr5Y1eWIIxnHeL
O05XQ0LQ1VqKeTvVnB+3WFBoXXZLXp6sBEBQmma/lM6wfaq1NDIqV98q7BtHPWHERi+sW3bCwsmi
14sK8YbErdHIqPMZaVwio7F0j3TZiqmMTcdWvxYq0ist8YxoVskZfDZeZrek06Zo3tTAiUPIR+2b
laTt1uq1keqANy/IfAebHbPy2wKlGOJOVscv4FTmvWN3x6nM+muRzrSNq+UlKIefWV54O29goDA7
w7rTVaDjhJjr4yJb7JBV58qfDD6MBhtDK5+KYM2+VH4xvDn9r2LwOGs6rR6bCdMCWm81Nl5Vf0vb
njgKy52Og5zhPwPrvFUmlNrN7DYiIop1hORj+LQ74cns9dqwt8vlLA81hGiLxE3u05nFK0mxG+ai
KR7YXcGvd00SFim4taQrF0h/nt3uKpzXVVgSxFXSPh4pGGEpvyT1vNBbExD3oO1EYsozflZjPVpe
8DpAuTjC6U/2ZdUzNkD0eQPDLqg3RAxeETSWwnasii3atTbYDXlf6pzQh2zeZZwwjA1lNF6dxuna
BQPfUMrI7Vv0Fo692tXWgNye8oH6DlenudJvq1BjjGFLvN7AEeSRlnGzaxlaHryyvM0I3YzalBI8
Uwx07LVkqlOqfqe3qjwgHyVxpPe7Z1W3K+7fpF9wlARFaZFHmK47VwAo3zjGZKw0qzMjmvL8np4V
w+GSFlO3Ug56XtlRRi9QpVxlbDFJVTsuM18nPgYY/MbT9ZJU+tbMlB1Vtbc1EOWCiinP3pR/xx2O
3cLORczsKd8ZgRb1yu03RqLTnuiD6TRbQRJXs307zBh322Gg/MzM7kmXGBV7fcHEnUy5FrVzsnxh
To4fyeEk3epu/wsLNMBHtse7Asg3PfeClGhaoHvDTa0zIFPza+N6JcsClTZE+9osfnYAKfaAxV8C
sqGiOWjwZuEhgGlaVgdIfNhLnS/N6DcHrx67MO+nJ4D5tJNtS8ZBPY6h09tQ4QJffJPu5Pr7NZkF
dA+b9XdsbGePC9p5oG1aEk869Xurq6Yz7uby2CX5ustMO3uh1w/4dR4yOsuj7JhyJHDXg5Epm5/n
15rscZObmgxdKr7jxFN6ojJo47bzgni08QQNeFOOda10alhhPdFSoMXst+ZpyNzx7MjFw+uSMrvH
LrMbWp86fKKlvXNHXlmOUyR/V4u4U0nu3i4rdmeV0dGBVz5dajHnNC7ywlovrel7yTQPLAL8IX+z
8BtChbByMkFh6r/lCHzyDfXLcNuYCxvGwJBJUDccYduNZzZrhnd+4p16WAFMreCFxJMJH6nRCMfY
AOtVx94Zk68ku7aHwpP6wW9T4xnwmLsrVQnNHbjvxNIqFUdkRI8vQ4LYvMg7sQMaA6rRI/cLH8Js
Q4Xyii+6bw0PxmD31+kEX5b8gVml24WVDJuT0gZgsmnJrCQtYOOk7crfHlyJt3X10+XsIojAJVct
P0gMJcurz6p9uV4GUkmr5htyF4Y7OHvmqUqa7rEw0pJqolk5CzJJiPrMlafSnXUADoWYytBTAfOT
/0Pdme1GjmTZ9lcu6p0B0micgK5+cKePkstdc4ReCCmk4Ewa5+HrezEyuzIyKquqs3Av0BdVSGSk
FC4XnTQ7ds7ea8+pYbwPcVZfJ+GQv4EmLLFG22Ny6aeIjrw+q9gGdFhQBLgkBVw3bovwK606lxDo
MRbPMu6rb02X4g2ejL64EonLxjwmjktEAvmYl2IAOr+uOHFf6x1C8VPtFJpYG4Nl76tKd96nGDPF
zLr4LZxK/NfUYfbeMCX7KtkVEH47D/fx2krr4krZIF190k2rB7zTEmBs3n7VC6XoFgZh4rKGIZcZ
WKogTeo9zrmet9sB878OO6S/KelXT5mXVt+klPoLHzKuVBF79WYQGujBKFEKp5cLetSz26xbNaaG
IhSdubttONLRv0/FPohMca8yXNhTpENt6fIYZHIoSnmKmhzZwoDxnHpJ0iQnVXJxiHjh+AgmBe18
VeZYNuT392UGvbVuVKInWwrM6kszjWBy47Tnnwpv4N1AVCtNR8c7mygNT1Ada9ojXhTsiU0eH8tA
ZPpuyCfvmNTzDOHF7tLqFBYOFC1kn3FznzA53oeBHoY7B+Pmt7jvo+a+T1RqbGWO8zdPmO/7fWlm
98wqQ+JP4K7gWmMAa/o607B4PeeFiTnWk3Q2BE990CWg+ZqGaSsbQoR+Pp8Mk/zoIL9yhia7r9yk
3akuH61N63RckGZquKQGylMguhawty13KUBqtBNUFnmDiidldAXxIqS7sQ6cObunpRF+pg3PCdrT
lNx2xqC/lA0gMPrnydbLk+xJHxOAl0T2jMxDy3YXFFP7tRm69saYxuloW0kXX3kof25oyPLyaYNm
c17EK27rcZ9yogccDvgyX2PVQpPtdeqLXVCZeEkSnhxsGtug6pO9G9goegpw2W+GFibXuEebZtVj
D+k3tU3jaZ1EHJDI7e0FYBlkCCUzxqm8d3Lm+uTxpgDh2rjjbgwDC8lK4/KvtRnEpAaa5hMdAVLJ
6ljVLBZZM76WnlU9JAN86qQPBMg519ReNYFCnzi/6oGuJpZjE8AliT2p6awwuwyPtW7Wz5VHwyI1
CveJM4N945iEFjDq905lbVMfVFmDHdsqNAaKDesVChrq8UAsArpMhd0WFhrC4cYSa30EYrpqWUhv
eA7afD3SnE0XyzFydtOYwsYXKmB40JmuGe46Z9A/q4zo4nXWIgang8WdVfeJfHLp0BerAP7VTQJv
hqFErWd8mGmirnq82Myq6ya4Q2zHvkszGB8+Rge/6jFde5mXXby2gDJDhLHEBTry0M983jRA82nc
IGabMKWDCnsyq5ybgFHoF5yb9rttRsl1BHaANuQ0sDzoLQL4VpNOTuyLNzJWn3DMM2PQeXiycpEs
EswjO9/KLO8hijRuecfjDtRUxYdQdEyOto3sEN72iWXOq0K4KHF7z8j39KiGR82Nk/2S5Xk2GRjc
hzE6jmzgxmVbCE6RY2f3EziGh5Sw9eYYW43zzmFnyP2yb3k24hY3CgXBrOFX0EoqsxZl9Y46Oky2
JWbWcj3TR/ycTbOgziqVaA5wyKI7tqIKXHqdBsnil032NaGgKFF4PvL1wIjjJcq4tVOmVzfoUKAj
WmW6LVXGqptO4WemU1xOxxBTcR4ad6LoiMIZxEyw0CgWDVOHFvmb0sNSbMqgZ7m3FZTAVYVhlQmo
4qBz4y6OH3iV6XbRNZJV2hQkKBnpwHrPD+FFvWl4zkyPtvDgifq+NaeBUVSQtNtkWZkLNoCtN4/j
NeTVJSm+VOAdi5HJkdGOG4p6dqDU5st0nPUduUXTiYydmmuABeTSOEFpvaRZncUcISN4YiN99aVD
xYc05lm7K4uIw1Cd5zAyJpHY2Tlqx35XkaVx0DVFHkCp6UcQYnwWbHLKBmgDW6N26gUpMfJP+IMk
VrPCx8E5s2zWyHg2WeesoGQR0SvNhM3Y6BCnEfaQzxTd1dzf52pMgxOZsf2mjax+T9YswzKYovU6
L2cu0kTAVHvl9IDSfaco6LQWoIQ1IK3QdpeQqsQXvWXKdb+kagrBzHVhIlBsk+nDSIZxDQqcbnZX
iZmykhSOi8oXQxZOl7arHgBs8ixiuvbOvep7n+tg74MKRFRq5nXlQ5QhsMlqrGPJPIGJvYvCVBjK
epDc3bu0AeFDXVZarxkbClWyMVd7FQ4QBBBNXTMKZctqbfwmhUQITvGQ7L0xMfddMloolCxulZ4J
7Vq5TD4QdrFf6NE0PEq9takbazYpyzWRupNffU+hBbaLsoebt008ZpSRckW0HpyMDZPqUFxxjO/O
pPe2q0HBxV5FTYOjKxmNCz2qc2fAkHEL3VjZKCbWmjbihlGjduy6oTnSmuC3sUC/Nmta42T+ZBUl
YO70rPE9y/9tx+Gop0U9NvoVpO40uJkDAwMN8E9FjNRoxNoJ5QHQK81TTNqTarZ+Ef//P3Bc7z7K
m9f8o/mP5bW/lmqq4zBq//M/fvenhzLn/z9/y+/+RvOf378cfpT+a/v6uz9sgMe20233UU93H02X
/fLqv37n//SL/+fj+6s8TOrjr3/5WnLIWV4tjMviR2+1id76b3Ls5Y38+teWX/GvfyGJqn39u+//
mxfbwOiFkV+iazQwafzgxUa4qgtkR6Yuf4E//rcX2/1kkkYNsZHTPlaHxSTdlF0b/fUvi00bRST/
s5GYEjP4p8zY5ncx829qUQ1dPMZZwtN+FjkHRSDH1hJ7i6H8seQp9mPTI/Yz1ioCJty4PoqlEK4L
7vI1kl9WHIkrcFrFZm60jzFpHk+abj1H0krYIzzVQvVoR9ZZp4FYSjPXiW7xnPUw2LiJaZLbmnHr
0tVUGJQz78sIRuplELV95xKUJKGWo+AHrGF2Bk20UjFYGxproD8PE/+aYbt1hEAe3i1uT0XwLJPL
VaExFEwTvXUJm4ul41vGqI5WL8KnyhXBtDcLa9Hq2VGAZkRU9Rba3XRn19YUXzRRQBrUIJnVjDgc
TyEtmZJiTY+LzMEua1JmLNItHtLcSG4thYMLQcpwNOHT7AMTxJUOsZ/cJbs4RcaYvVBITgt7Co7G
gCEbMPqwZmUCDlM0wLGMGB1A0DUFxFbYxhW04CWKoTyR7gCWLM/onRhip/BDIsa1olPlgByjt8ro
bWWaCGysahT7gUUQERNHAs16qiWbQuWOwTrFfLqfLNB1DCFj+0sWayUs7FBeU5RXV3mVN7etY91X
FW6IIAi7NXFy884DAk+j3uvoBVonPOrjV9qpNKPENN3AZ+qPaC2mDapM+aBcpzjPVkVzZSCzdWcy
/fZzt6+eMThbxwosOzONoXUOU6nBAFTKKQ55KkcWgd5A7RiKR4Tq9MDmDtFqmc63s+lBurLTrNlI
Jq/QI/SkIbBPAWUyekYkVYOgz9fGaN4xfy/ZPMk1RzVTXVVJu6f7R4emYk6hErelXknlVRTq8tmB
quqzHT9rod5fTUYqF0Ns+Bz0HULSufUUitHKXKN0pb9KpQDRqY72cjHpj2nkrqPcfk5KwNzeEMk9
FvGFyV4Sj7nieIZyH9EoKZJWrjmgz6zBZHRbucHgMzVN0THMpXyHKC3YlMNJHRjYwRSLXWPn1RJO
oQIrfAoSetlml0LenDv0lqt0qkGpxtWgiz3tBirBMMm7C2L64C6eLdoRswWicR0GGU28OarMczeN
ZKaFsOTLQ0sTG6A6sKPYZyowQFHOjRMzifnJsTTHpS2b92rf0dG5Rk2qP8Serc27uHCHjd0qOjtE
aEvjrqbKd9hocLC2W4ZRBlOJphcaf7MKj3aaoi6C3VMeBzWO2yJEEOSbhtRuRejQmSR4eKeb3x+7
odJPk2a1zyFA2VMMFgGhLgFJ1doyGH84LtEJJlEc+V6hUtsYg0xOWjdEkImG4irrOaz6pZbjM8b+
6LB3yioiSIYRFKmZUbtp2kh71A2zOGXAVtl1W/1OWqVgUSKFFKyi7BbUqzcc0KxYB6jqxjdn8oLb
0FgSRSbVioeWkecAuKAVhh8ZnDs2gaWNJUfLoD5XOA9CGoGAVeGTKYHaF1/y1w5b6cF2UXqsGrjR
lyhppyMJynNPK3DQsWQ3jUO33rTK8yyAEZUozbdaMaNmt6IQvPbQlQc2fJsOdjJoOYPQjAMP5dE4
sA6HxkvrJiUdCm8ojtM0MJMB1guhlSl1t8K/Ky/cXNO1YOAWkDsEGp32eb3giOrE8yt2l2KVxX20
b/qYHKbSFJeWvJFTYFd0bbMC+ugq6HoB7j/Vkba6KVNa5brDzmty5xAwqJWrhkS3GyswnGu9rwCx
ZrkB+8WbJBk8VrnxxoiiTFRdjkygaYFbAdE+GFq/EJ/wfF4hmWiuc1fj+EdBO/E8Am6ExTrdlY14
dJDe3ttePn5RsNfe3H6g5cS1F/s+GJe8MDbkP1W4/HG18buC5B9VLf8bSxLcWf+kJKm74iP+XQnD
9/+KqjasT1jFJNYf83tFgrdm+Gjav/4FQMMnYqFcXME4AHHW8JVfSxLrE2YSi/+MEM5xqGgwS/xa
kvB3cPKBdYF2snBd3D+Hql6cO79VJKjYAEZgtjEXWjb4lJ9NnrPS9EgaQ36YY7JtzPCR4MwFSkcS
i+1NTwPSzJWXXKf9Qel5ekA9BktmVjeTl/wLssNPzrNf3gmllrBNiNlgXHinP5gUu4bkrCCI84NK
hwPrLvIVIeMv5IIb/8rx8ke/NNcQ7eyC5v4751TVJKYe5V1+aIHzRbLYiFFcj4Ft7gFkGKTkAtVM
wyG70Zbj2RyXpGDUWbKdBYWGQcLI5oe75Q/8hD9ZGZdfHXyIx+dKjUmN+pPlCYdbOXm6nqFVH7xN
iEsC13K8qZU8RPbg+HkJ0qbV7cd//mO5v37+7H/3Y39y3Gh2SgcH8fhhgByzLizke+B7QD+67u0/
/0l/8Nn++JOcn1yFjHAiInyM7BBFw5sWxrsgwb/Xzc57Fv/L30r/yUlkumx6rm5/v5h8vPpPv1dQ
e7Xe0Nw4aFlAX8tJHX+QQeZXVBWqtp4otna5Z3yrg4NVapuQ4QfWExKN3M9iaqJdPuKqcLeBqxg6
Sd8zyvCAajxr44nA1CK9iUr6abIQvgornxqhhNeqlXeo/YwLscbNqtHkm5VE54q8sVWZGJ8DPnw+
QTRnCDGjqH9MZ1ltidV6TOgXrfu+Gzc5nV346O6w8uLgCwtEf2tTyFsewMmEw7Y/CveGMgbCmhmU
T3UrObF2ffFFNNoNDZ/yOJnRg87QYGsl/bOGtUHCyd7UQtwbDCnpzobRidDmE9MS+maocYJowjlA
2W+MmFg6betSKewTA8mdGnN7XYc8iE3UPdpZtOx8uDbQXRn3nqmuZFikZ+RHm9pExcQBAbQ8tFJZ
I6jKkOUjG/mgCH0HlAaaqMl2LdJznq953WkRSFkH3GC3LQemgFE4+LU5btyY0dqQfzaKBtgJfb5Q
35XNV1sMGvDNGDVQnZaHrqRDH+oNNuOGgVMpwCvGn/sJIG8qPtIEqVdtEQXlUq0xGZnWyFlIFLSp
s2XX7VUR0yIZzMfQGHfcKG8aYbtA/0reWPaC+I7TTUXN02JEaWZK7g4dcU4VuKoZrV9bXfgZJbS+
6xuel7pNgRs3GeWqK+/rejklxdUNrW7Ed7qlb/q0DZce2kUg719Nkm8o7SfH4L7wYEht9Dh3n1o6
axumyC+ixMHDiJ56uZh2HJJYc1Bb+t/xv0Sz0QcvhTiOLpmGrOZPmpjfJCiI5zQZHi2CvDmjcWic
civzE8S6BSkXLm4usIvjfjbNzWhz2knwYjC8hCLPUKv6OiYL63PVpdNtBpZci6jlHBCFLYptX4va
I40fBJNVfBUZRbhyAt2f3eEu0MTtGHWKKYNzzhv31uVksJKZRte7pZNs5Ju5je/mxFhPUP98uvh7
LxNPdqg/JCTusDqvzR6uedVtxuTZRecGHkp4xSEc38NIXGeCXtGY7TK0BKRzZqTVtMWbDs7Y6uuD
G+C/wpQyZS8qTNexaFc9+s3QuA9Z0MtBbgq6fxY+JRcW0Oh8Ho1lBcDiUAXEs5Nck3Wbpkc8g0vG
Us8jy6urrztcBl5YXmDHIqzULfuY410gklpoJ3eROnU7U6Y3XVZcq9TdIMsMu13o3oVxejBr2qWz
r7ecVccXCk+QqKsq7a676pyqflvi25qrF8udXgE5q+4d2Pa6G+Y1nS4neW81fZMZl9B4nHGNQXMf
FbetuBR6w7/Cx9HU3o78IXxPCk6R0bdxRhkab1X7DnOFKROzLu2qFf3WVccxvwMW4QceKgs6WoqB
LpkvUGER990UtbUhtskfazAAdCGiqN4iatho3ueoe8lG3yEnC2vBEfjQOn7m8nrNeDdKkumqHObD
jSpR/mVyYyyeQpKi8LsgFTvM071W+aUAXr1IAwkg9Sp5jHUP86PCHoEBNuQW7vNt2fTrDvqzWX1d
kN8T44uu2WkIzt0FZZtHZ0GWHHXtxh48v627zXIt87Lw4wFnXYtkouWpzMlJIA0edKPvVcUqJREx
F3dWRSJ9eK+cctO7rm8rteOQx6wk2uJJ2i76yQZJbEG6gjHjINzMXoLoEeNhlB8n7OUGk5C0xm4p
pitXvMb1FSoLH1M6RnT9uo2MfaXX0FSR8BbyRFjQl5pGQGEjlNCvJ/yXlk6ogF3TT4zXGieJQt90
qIybWttHiw9r6VMiqrDvOOTSSMb6i5FTzN1WDgjbrNd5uEc2vKwppwLZlS3PiXhBxbgmz4tXOQGf
vktihHD161CcQyI25vCrVbpbD/qtROeUlIwqRs+Hi+3DkFo7wQ2zzJ3I9cU1axHy0XgBTRHedmVl
hFjS41gFiUWMVZ3tjUQ/DDT7t6URvxR1CNUuIHF1ItJjq7KmQKrifmaeaK/zFnWGGU1b6Omc+bFq
McsCYGwY2zEvn/I6JN6sPQ1YsI5xNtyPMvSuAqPF8pKl+VH1tCf6B2CB30zRX2qDqAJ7B6PY9WON
wDBdW40taoMB+EavZR+MYcNVUqsb9qwrmWTvZV8b+zjpbrEuXxNWcm002CFaPdz98wIGyN/viiUW
UwFxRnrmwlaDjPCzPTlmHNbGFpa1ttJAxU7VXRLsXc8o7vscnUwazVdpt4R60mNE9yQcchdILtGv
PBsovyHJWZrGamCYNhZnd9IAx1SHPmu2RtOwVxKJ6CWvE+fijA0iat6DuZKMc1h9YJ4+kd5oPlSa
/UwGYLTxeG4N9U4a0racEuoCAp+Sh7FFo1MV2ngTZHk9Q/c9yeTgTVr8zUBjf7G7OX9dzCIVvOsz
YTSbuC3J6it5K41XoODTQPwC7J8V3bPwOQQ7ug4500fejaaZ697QrwfpIJY0qo2avee5gKRNkpa7
ov+z6ocnZktrJO0H/IPBG/ZmPEtZf29g7brCdVtd3Jwf06Kvu5AGCQ/SjnCV9GgSo5lRCSOm6S2a
kvI5nsrtgE6gbVB/m04K65R57TSRIWUFghvaxTrAapJHY07MKJFVLktriHNNH3pwsHP5JjA7GUnW
XQJHPQ5mJDHR1BMCJJodaywvhFLRKGWFF9NZMJNCwIeAsh6iemNFo7suOi+4wnVbrch209BOe+nM
oIbcFbfPcL1l8wtkKYsBMMZeuoSaxWRgYCuBtVd0+oQjwXguRUmAZK0fa6m0E5HR3K9ueOMEqqSL
5L07dYi2ycJvVVQqgUbNESyZKEvyIi4Rq03ukcJLopcuCUSvoTzkRDmsWUJYm7xKHMqy3+elWZ+b
rIe+TagGeDqCRdUN6+D1OFuP02wcC10eTEGk45TnL6ajP4Hr+RwyUF83M9E5xGYQmNLyWKdCVDug
C52PR9NADI6HOx9o9TBvqF8CZGYh/mKDT2BkDMgnOWu3mTd0X3Ey9vcEoz7LHN1nSZN6peTnEFYU
eKTwkrbG9WhlJsbw/pWoOIN7TSVXY8kkzumD8xy2a5QIm2kmWFmk1k7vUDdFNckfxIlQiRAj7AMk
8dsGoj5oZ703e8KPs6p4KQMXP8g8lkTX5Vgtjw2/srNyWE/Sjavp2aqXix46ElYL39urPBT9Kab5
NSe8r2ljs6MJJx8+MmGe7K6I7mdlaNwKlUCSxx2jW6+JfkzSnVFFX1MkA97GScIHZmrqtdDbV2tU
56igW6Qpj85XGu6TSmtXFbE4/FadPFgk3Q2sD+upMyfSF9vypja68dkZjSNuMeeSGgDfMaXM5Ogx
7urAVWvZFZmfZUEUyUpNB/Ka42MRXDOpZ1LFUUGTJ0OzPiO2SmPCcCw0LJLeqOiHivyZF9EmxNfo
pOtl3bTR6D9vMkk6T3XCGFiQq8KEHaQ/Bv6hmXEp8xjxYB+w5dDaPKJ7Pi0jgpL9EpjFxjOvcp59
z/pG5DDOaYNBnnwzO+AJ+MS86rk33sqG/z6iocvxlxY7AUC+wH+FgkGmxICmxjMRNdjOVn2p7pEI
rtMsOnjxpZqZbYbmVTNXF1HnJ9pfg3qu+it7Ie9TRUjx6g4XhvNbYOBbDy/dqolfEatyZyF36752
Q+GQhQr3p8L6ygNbdM116BIovQQGheItnosjDHCUYBG4DXbGApGMYuSIDaiKCEoe0TXoCbFMZQyj
vQGKq6OYdJW+QSLGBJUzUva5Gz7y5spEebWJa4DrVUtsEGpqvbsK3W6dFvamIqavy+q9VZfebqmp
KKN9xk6YDA6EKlK+5iSta3l+1cbZXsqn3AAfEMstLl8Sw+VKq6DQLR5vmyhJf5532fTgsER0yTlR
8oq2/yrrH7IofjPdj268TopkQsUgM9JdYuUDY7mpx5MWUIZh8NzYHhp4x9AukWj8GU/maWzYUEOM
V2WQfyinNlkwhwEbnHlTF8aVrKP1933z/3Yn8BR/rSEFfGt/nk7+/9ovBIH1Q4HxdzPMQ/1a/dgu
/P7tv/QLpQsZmk4h/SDwzbpn0gz6pV9oup/QMNAhAu73Sy/xb/1C0/mELhocMV+F4Qkx6m/9QuF9
0oEE2RDkpIQw5ph/iiet/9Q0EvQrLYENW7q8RbBlS530Q5vOaTsrC4hS8qtIizHU10D+wgJF0hpr
/SEKuLODMmg8zHAUMLQR2FP31hwm0SMue8w5Oo3s6NYxiL190GHic7rl7Afeh8si1mFTklqhN1iH
bvJW95It4fAo14CTjAhDqjjCHVRYuXO0oVZEuJab2qxeuiqX011AZ6BbWzBCsmNSMER7khMwAOpv
N2zx29u54e6iLDK+wGUJgMWmDOXwDKDnXAX0WoJTF3aStBUPC4wf1hnWbNVl5IYTtZNcXA768QrV
dJGsvDbTyAhVdTc9RjnftArGebZXrBzQ8ak0OPbj5wi+JbZtQvNHMl7uen1CGUu3J1UVSj5HprcV
0Bf5SOANvYCpIp/HZlQXI0HB/SiH4WiF33s0irJ0nYiCjbXrcIL7Q+eEzs6bJuMBPyEGzj7C1+yL
NO1uNIzlGLi6tAMNMk5ESdVxNFEjTI9ZamGUr9MieXVJcz4bScKooOjQKmNcqEmUcAmyepfBgPGj
kQmdp1kRYoFuz7IIR9bJN6PM6JcQeYcEqdrCFIE1xbYsLkaMdnKFZUoqKONy1jYDv+ijrIxsZmsq
vVOf5aI5pMmCPlYuBIlviLI7xkJKd5stfSSm31OXBeOmcnPcTUHfxN26r5zvfQePI0bI6XtrtbJG
GgpKhaov7HIQFOTa4kGB9hptsqbW8cKElBiIcovwsQ5HbaZgMsx8E5piZiIY9CRLaXgk7yKnRaBV
MR1bZJWZ+x6kji42ZqKKxG9KFvzrahLFHVOnmdUUXsLH6E7TUz6hMtlUHWHI+8TziA2r85GQAJli
b8VkmaMDRyP7JdTpSjC+1nOkia5dHz3NGZ2dHXIs8EXXezZV8sjJtUgJRQSjUg/b2GYC6xfOGBoH
UCs46Bmm4cPujBkQhF71RJkOhDLfTYBeobUoqmcaQyTpmSEGsFVHEd2toCw0lFN5BCeDspoQlaCq
vnR1jrHeQGfFBFKmNVEIVl4R2eW0LnQaGWKFJG5YOKdJ6CTmUF/V9OSZZb4KphnYooyw/ebGXRL6
WGdHRVpREzzb7eQENFNMYpAiC9N+gMZTW2d9O9wQ++sFK2UAZkcGKoOTNELXuo3rgCqcBhPWWOUm
U4BJNXRNlAl5x9kXG8yLZ4Rd5AfmOFCN9MuAmIKtude1bAlSCWomljjbUrXtRUuyGi2vUp0GBD79
Ki0DOA+50qxqndilfPQSfHEbk75RuG5qr6rpOJgA1LEvuynRJhOzeFxPZCzW1tAweJbtpUC4/JZi
Gn9XsnKmta73w6niVmi5ujho2NkhVkElmAUtODsQqzDFLr1uHDV9sWPEWatQixelWWTbl0yPCAca
7MDhEDsTW0t/SaE3TJGBd+tEocU4EFySqLVdY7BbWTiV420GDk1uEwoA3H5S5R5+6na+ibvBQ1UK
smcB3acYa1EIjoWP/4AYsUnadc7RIBwRk7KWf5VZRZVTGZ2i/At6PCAeQLLQL1WTc+FDj8jmntXj
JpMgg9eZKYjKiLU434aRLd5wD0OBqgZpfnZKiMMrkirwJuOsMb8juO9k4GjaqmfRmVYW1srSN7H1
l+hgGVGTWuQCSBIxUtXMbe9Am/TjOjTjod7h86IuZyJEg7WUxrzvgsTxVhMOpn4NHc411tbcZfi2
QaB+tkRYBiuYQo3JQcE0orU0y4Y891Zyz5lDqh0EgcXrKp77jaADX7BTxYLwQQNJ88qMo0c1xebB
IeclmkVyY8ZOf83HFW6mVr9NrXA4RyjtwhSYisrC9I6O6VWWVNUldYu7TDbxecodn+z2q7KO7gMA
E6yu4qqd1AX/7rxCmS7XtttfzAlHq14xwgcZgDCB+dma9b/c55GpOKnahj+oClAFs31Z6wfElmR0
NvDvVmbzxB5H5Z8Fd07hJo/pNDypcIw3Om/C1qN1WnfkfOnjzsjFE0y1QxBHnAEiCvowsM9GgAPI
g2w2Dw9Oq9HIR4jMIiKglNkc73MjPc1VEmxR9e3iOXkr7fSxcXLyyLr2CBtRfiiq+YnF5NSi4z+O
zO1nv9PzhDNHzGwwwtLS9k1ITlr0QGrqmwFanfg6Mh4wMSU6Hvep4H5n7t1V+6g2b9IBDW5t0jPS
JY4LxSpH2xBzgziLqXe3JqfaYGVMhNnL3gJbJUb31itsHPFzSkfcACYxWvqr4xDWN6HLJiS9rLZh
TDrqUHKSynP6yYiZmumcxfltRhQcxptWw8pipe9dbZ1SLU+u5jAfbxFYLknncMN4octAzwSZePeQ
Yw3zjXzS9nJKHoc6Lk587DSJgQ5cB2lDq5S1aMdYg/zMyi3OqS5vo8KLdz0h6dYO39lOFNhINJk+
VnmW+YHDzhtTsvtp0l0BL3qoRU6ytUxPgRfI+6bHTrNCOnJrdOSWDZZ5O9YVx2Z3KF4sUfOz0a5e
aLZHm9nGb1+0bNW5qG9ajLQZyS8xbV6rKNr7flDFN8uZymtoOMYu7WnLTZ1uo3Yey7NeQw4jiudQ
aYVfkndEPLCW5syXRIPhY6w+mtI4NyLBbVmwBO+x0JT3tmIClY6conOUvByfu/iSAHUgbU1k/U1Z
RY6vImz8ymtVuAKdcklplfgmmfT1GD3rqtVuDUbbmCkE8USxekYIwYBoCL9mWfuimwTyrWwG3fdo
h8oHW7NM5Pap+e4YwWOi5/Njlmv433RJ/YIFBaVNvxqwnGyMfNiZPUmn2GDSfchukVFKwJyT752W
riE2rioK2Q2QVO3eSTJ2vT6zfWtyceUnwTUQuvQwthPv36FmjctrmKrWTTYXObyp8dQYpGnEkeUl
O5xGJsYh70AYPGmT7F1Exs+HCbmwn4FgXg0iY3TmZBdy6cS7ZWZ3wTCDYAJi2mn9raYN04Ow0uQl
bMFHdYfISgzEf1Y109y1C0WYXCmb4pCUOtBqBjONMLBMEKD+FuhESF/ANPfpSRgd/aM1xsrR+oZn
aObcLtJYmv4QVITb50QcNHd1C2bxCJ25xUpn2ciivgVWTD97NQ89AAiHUmFWxN8homXMkw1O77Cx
pgAlvmL5aFWMJToCQ0xP3cbtcmPNWoePOa3iPD8iPu2Yq2UiNyxCwFxcK7dJZLbVvRmP2vjFynNE
UJsBHpwyj/Y093Gyi/KoNORDDSZMqItr57zsdchxuyguAIvJbLr0qSfS5DWAg1zlfhP0wTfdi6CW
rQAv8JYaZQ8vMkwYXUUN3U16ZQa9jl7a464zlX2X0C9b5XqdkoKm3IEt3AYmhJ0e0p35yChBfTZN
waG+EJGhP6s4klrxyyD/Tx13/2dn2bP6KO7b+uOjPb2qn0+9/wsFMJJz4D8WwNByLF5/PNAu3/6r
/sWUnxx7SQZAfeuY8rfzrGN+sjitctbFaIUfYmmp/7f+hS+hmTF0zI2IZr/LUn7VvxjuJwMq8q8B
7t8lzoiQfxVZoF+mY/Dbn/8xxPlXLa6J0uT3B9iWFhtqXy+86MUwbM0idfbl0E7/QmPye0T0b6/+
k5TDcKygHlstvATeVK4HNsttnZDd9sPV/QPByD96dVRGPx6+cYVxbu0N95zWbIIOynrImFLt/71X
/1mlDM/Dhr4kzypAAAAU4lR1tfNLR+hPX/alr/BD3wC5TaMcfbTOVuM9mpb7SIvB+Tcv+nK5fnht
TNvU2lLIcx5Fu9Esr4bU8P+9a7JIiX546ZkjcYrGU56xij9YAfT0NB+bf/HixqJ/+U2F9dvd8lMz
Zfgvzs5kOXKW69ZXRARqEGiame5dkstlu5qJ4q1OvRCSQM3V/ytrcMLmczrjMK2KIDFi02zWXo+M
cCsxJEyBM6i/Fqg9ux3o1P2IKRjXUgTsAu4LAWxnRh8u/HjqwTmkOkMzODWXjiqaV3/ZUOdYQFEy
lSIzh3q7il1vxv/lNmqW3qfN4n7MFnwQtsxpDvNuGBHywu1r2y9xtCakj5CyTCfa1ai9gQ1lAyyh
U8//R4pF/FVAKeCnbI1+wSMJypfgj1vTVvBO3oDsXNb5eO7Al9zY/KmH8YbbyhBZsSs1Gi2zwk8n
XBTxbktgXSDAjnXruhW8sP1o8nCq/DSe/Wtvzj8Xg3AccCt2+1WCO9mL9qFtyXBYMjz/+4uOz73f
vh9gkRW+OIlFKAiHaHidUUO485kcH/TKTO7Ye/9tELFAGcPNUDxUK9yC/BKOhsHYP3886v/s1d9Z
Ho4q0NchCgPBjgHLmT8g7/fk1yqG+qFlV0ZWUHN5BMTgmYzenyjGIy2KEYc96v6ji7Vqly9QNJsD
rONQmfRxZ04sF5EV0hzl2M1CJpVmXnUFxJu49ru+vXFqnFl7sjYrLVFkr2Dpnn3JjuYK0YZiT7fG
rS059/NNVlMvUqZiihep/udSeHdubVsxjfom1A32ok9LWNo8h3W5L1Eqdub7nxhyZsX00XCGEVBD
0w7WpLjYbll8qCIo7N0+KbOiWgUzKDtt26e81iCQt7rYR6YIntyGxgpspOqjXi+ZTDsIcSGcCedP
DOXK3z5u/djHd0KDWYEdzIvZYEbK09mgDhIviKj90B27ZQOkIh//xKnht2I7QNV3ka2LSKOZXWRh
AcVe4PpprcgO5iJDMUwYpTqKiyuUgvX7EYkDt+WaWbEq18BXgbf4qeL+J8iU7lVen1FrnxiU0IpU
OJbE/kYrmfoVLocQL+j1Kxyqldt6bfMzUK3awEYTrjWBl90IAk0Lv/j4a56YMKEVqVlYdgplbDwt
Q4hBsjqOXnzTQAVSau/545/wj4H5zqS0y/wicjSDHkaRtlyg4D72xluVT1/6CdjyAN4p0WGBL9hL
Kee92dTfDemYK7Ww7XkNRh+eJT1w0HkPXxCYMEa3XllA+Acfvl1RLPXnfBx/QlGKjFovH7UsbwTK
U/ZeH043g2r9+BZeHC8f/yGnPvJxDF8dDSk3+aBI1qWAbaxAbPvTAXnU7AzH61Trx39/1TqKswxK
6Tc/xRvCLxR2objA/+zWcWtVMDNMsnOi4pST+WsQLQ/b1v12a9paDZoOZqfrJkH5okgn+7RPMx47
3hrt2od27cKiWtB4zvhddDd77Zn96bjHvTcjrZUg08iuTGg05byhCYN47yKnHjyHIG+5mGapYETZ
M1iGeuH/F53m/11pAmuBCKZYQ6TU8xSUxPVeZU19G28TQ9nfwg5On+KYUXg9gcBuMExBsJFKTHwo
s5pP3DRut6LAWiagPGd10QxxGnkxJHVSqW86G4zbUSSwdvTWz3CIDrBrwQ8VaXb5o/eLM1/6xPoW
WDEL94wW9tStSFFmUSYsgI8XKYh/lwltzmwr3qnfsCK3Lnotui0Qqakb/r1eGWThEQRfRVmOTxNE
AJ+5GKBIa0GSvSgAlrmqS/gzzrLzAKDuvYd2nRSqWXh0scBp+ZfbdLCCntEAAvWeshQCXwjQQyi1
onNcp+Nf9k78BFbU12WE6uWgwhkgrq8FzHH2fVUObuevwDoEdHiXCzI+4hBQD/5lKOEBVJj4zAHp
VM+tyA/rvg7KiXrpzJHmYlUTXZYSr6ZOY24zTjdvhnMDRZnxVI3Hohoaf0VmOnNbxm3AZ2BAqPOz
0k/1sb4EviEGfr+QVLv13Qpx+F743Hh4JcvrZrpB1c1zEyvttrn9Oxq82twq6EfgoYrGYez0GLU+
ivUH9tWt41aIUxZWc1MhN4FqAHhS9DD3V9cfN+2dmC6+FdrGACQrARZIq3Bu7gYx5z/hcVN8iTLQ
WioNvyX458bTY9gAxiBkyb/Ijf+K8659ghXAtPeiRXwt1AoroI97dKpDVlTD93RZAtSxpD71+wL2
z774XCLb7/idrMCm+RrjebppUXQcXWFL/7lF+lyd4amuW3HtqRraqRDOMnDhgq3XCIvWkDbnKMqn
WrcCG6+GBSGCN2lJePTp6AIr83B02/6OOrLXWyt8fUe4E4ZNCuLFF2AJrwogg5w+6D+q76vIIFHP
eAaJeoqDMGT6eJFnt24tWwFdhyrKt8hrUnCXf24l8Ele7TZN/hl6vOp0u7XtOPF1SwmhPzuA23bD
tOaOI2LFM/xOR/A4KQYbtjh4rcJ96ggyvHIbleP8edX1EZYhTQC5S5otfXYglQQwaoWgx611Kzy5
jrzVK8st9Xq4Pi5NHcI+QZx7iTh+uXe23aMjy+u+w3uYokyLijQL6R88yE4XcyO7RwVb1OtAA3sx
lts5BN1xPN77LStaZ5jghwvnIl01CH7Sz9sLWGaPN27jZEVrLCRpGtbWaYcqgx3JpidYbpxZtE/0
3K5z1TllvBuRoNBVz4EGCotLDbsMt6XA5jAWRtf1Bvx8SrJmvGpRVgb2Hz0zLCc+MLVCdhtnL6p6
naUcDhp4CUcxHgSRcwO10jTTdhf0pTge4/A+7fQdqHXypmyb8Ya94q+JcOXcad+bDsXa+9PerX0r
lqH/y+Cy6lfppAkMQVDcu4JP7HbaolYoEw+I4BDeJSlAMShImYp1bya2nJlGp16hqBXLMABAQbwk
SLqoErAm6Ej3gPPUV+1Is8u2GKEIMvGKAz2UJ3KIwz+T9HDqcxs4K9SHLPPrLPSqFDyenYBHNKqO
zkC0T8WHFdk1vEVR5jrVKapx4Uge/lmy8atbr62wBu0J6jmQbFLo6lAVCGcjrdvQaUgAUn67+sHY
cQk9wBZSeFJlO9bl3X72zwTe+2MCCffbtn18Oh/l41ni0/A3AWt0LxXqmF1GxYutqIb1kYGauVtS
PhswFuc8iZZWOEUYCN1ve44FH06osqrw9l20ww5GW+z7tLLZsXkrgEXuA6yBd2ScfAq4Quk9QDNX
bsNihW+/NTWErWGZUr4e67sDeHKgxpQ4Nm+FL99M06xHGV259HIHt6UveoHRgFvfrfD0hqqGMJEu
aV+zlylq4Ep4rOd3a9wK0L4AhjUj+ZJuADWiAH4GdhJyhoNb61aMFj0mx+Z5XgrCZvh74TXoVI0R
L06t2wxw2IGtoRrpBm318MfzVRqv59at45T73xMJ3DbeznQ/7OB23JspLdaxhJnhDFNc0PqeBzjr
Prn13orUuIm0CLmaUh4BSUsUSnmLtg2/urVuheqwHLXojI9pgZsiaCO9+IRbpTizhB1beW94rEgt
cjMSTtUIGnAX/hfBIO5QzVV/teaZvoITFVh5H/8Zx8F474esuI3mkmXTIAfQjlAgUvcD/4+3sn+B
/j9/nMB9glmVDvMz2/Cx1fd+zQrjGJ4auVpHkfiKXZaw5SSl20XDE1YQB6hB2Qq6qJTqFSJoIZa9
gm3fmWE61XEriisgGaoclTVJLdW99L54qnK62HnCimCo9qE1UKFItgoUlHFerjYwLdy6bevAYMQW
w7a9Q7cDlAWu9dEQGDUdbosyt2I4hFcx64OAJMDi7eEqvEcO9PDxtDwx3tyKXZTZLigJ8ElScXDm
N/Iw081tE+RW4JY6y2GFjV5HgERJD9ycvHIcECtqifD5rIcNTevuC5VQYJhWX7iNyHGkXl11aYVn
a1lQkhSQD8PNAvCOCbXajhPFCkzUBQPzVTOSlBJloVVNwHRF8aVb163QBLEFlbajJonX+/OulOoq
C6vI8XNakWlMXAIiEJJEEvhSU0B76/zMc8OpSWiFpp9XGfgA+JxKyAs4bN1UbffdaUhsfVekRy/q
BHo9drCRnl5G2riNhy3uMp6OmYH3QkJpe2+24bJHgZRbp62gNAKMmS1D5PhT+NkMcG7gk+MZzNZ2
eRSVfGZEt5dcfVrgFAV2zV+3bltRmfvBtMp4IngahLC8ZhCRbyRwW6giKyxZDBtD06FxGAIIiM+X
h9DXz24dt4NyWUmD2nWSQFP3qFtY/eSGT44f0wrKiAV5DeU7ZqCCLw2j1+UaOE5BKySjbBhqH/WC
CSwaQdVacdnQYKxeuo2KFZV1GygFghNmilyuI9jnI6nt1nFbogV7XnBVQgofGd5dDJCqQNbjdE+H
w9nb5RtbmD+yGL0G9S3BAQJW3WeOiidWKWZF5VzP4KxkBvZolQQMG9twKOAp4DTYtjyrNSPW7ZHH
yaa2vzNKVaHQ0r3jcFuBqfJwjiVoHXA01WTn6eDZIzB/+rjnx0beOWoyKzDjKQfU2NuGtN7kS1kB
9wZY+WMcMnLx8Q+cGncrOsdhgofE0uIHehSLlT4qRYoIByy31q3wRGEpjiZhBNFdUaCSsoPnGrI8
jo1bAcrK2UPJCu/TSuhg36EIHBZjs9uuaQuzanFUwAVw3ymZbi6KeBA3oaDnXlhOXIxsbRYgzsG8
oWYUVd2L/sFgtraHV62+RlknjCMkp/TM5Dwxf2yVVi/5gmSngnAwqA2OREjlXkwgVDzB6hQx9vFX
PvUjVuyiRnVbwU/p03EU9UO4cX4HssbPDt7MZ46kx/XlnTCw5VptXxO8GzEoecDHgt9ZEInDlodV
AgCI96gGWNmpGEaQS0dRp/XxX3UiMo51Mq+PqqWAix8ZyHFPDJ7wlgdOAxl+ubVthXXJKzWLTHWp
DycFMOKi+nKqw8DtMhZaMc0rRoJty3DtyJcYViHbjapWt3c2oBneDkuP7BLu2vlRyl8Un/owo48b
eKpOTxmeLa/yozwjwKAbZDuqp9DM32fN2jPT9NQHtbbcHOLyNvCrEZq/+kFV+YNB9ZnbZLG1VED/
VLQDXSNlFPjkHnXuFEBJp8lii6imwZ9DVbVjSnP9K4PNoNc0jk1bkQtyea6M34zpqIH8Cn2FOj3i
6TN5khPrgq2hgnNgzAoiTNoJgyLescUFpKSggAgz4eXIbXSsMJUwK1iHYyYbLhX9kSBy54360a1t
K0w9j/jAWKs1pR6/BQfzu470b7emrRgl2FHYDGBwAqOfaDdq7z4aA3pwa9yKUaZAkPNgcI5n9hV+
p139iBofxylj7boT9KsGPoUz5Cf6od6yH3zye8dvaUXoomCVUi0kTgYFaobnj5+ZcE3G2EKoqdxQ
Nw5ThqQoMVHWCbTQMobTmdOQ20IoHBaqcRq6Kd0icU/Fep9Vw5Nb01aQdrnxly4gMuUSa0u4BrsA
qU63RdFWQSmTkUipeEhRPv09B8VtL5HIc7vk+FZsBiHDES3aOkis1EOJZGlVnAvNEycoWwUl8TVr
r8IOSufoT995+V5n0Xc9weNIcteEqW9FKYsXFmUrwa9wPH1UU3TJ4Trktk37VpR2XjSjKCWr0qgz
03UMz1AYI3RnTkzHJeqdE9PR5Or16aVq4PgAkjne4HgUXJVEgNxXMDc9g+dbgdrCz6maTVGlfsFR
/ojH7v2/RKHThLelTS2MnYtOTiVe6GOgI2HqLKibhsSztU09A7lC+LRMl628Asb410bU7LYGeFag
oj6nGTYjytTvis8lq/6yVTq+NNvyJr/28CrGTZmOmeYAok7d97AIyJmd+sRs+ScjfpWWjduyJTTE
qEQVeaTt/HvqYP3g9jWPv/mqbT6WNQlKWaZS9XDv1vC/gTlX6DbP/xXkvWp9DHqUEYERkDaCfhUs
fAGfSLqtjba2SUcTR/m5ytN6hXp9zsvrUIF05zYsVoDS0Qu5GY8lsbBL34slB4haxi9ujVvxCfEe
cHsMPaflIkGpgtVjtUS1W9dtNVOzTcVohMmSGIyJ/QB/vIulXh3zKbaaibdALBDY3CZLFf/whb5V
XvvgNCy2lonk49bISsZJWEZXKhieeOM5nkNt2ZIx0Wr6sRQJqWAmD6dKODYNXeU45NZOCvR1C+9R
yZEei78iB3foTfTsNihWfPbAeagMiKKkbuF5DJ43AdTWdcSDt8EP0UAcyoVkieyAhwcq5YqsjeM7
7D8j6Fex34cd1FtATCYhX8SPpVqjv8vRV9Ft4foHr3jVvOyp189FFSbAkonLQYdgTNTxX7dRtyO0
GCsyT0uQ4FH2ma/93dYbpxM6ADRvxxyueXhmmyM/yQfgvOQe6Ey3Azq1NUnANFcEKrA5AW2suzBH
LawuWqfTIrU1SfCOyqgU+ZyEs7gj4XEjCpyyedRWJIGy24Um9+aErTROhy2gMKnNJ+4m+4MVytsh
XxUAwdDGTUm51bCIR2oSPmej02JOYytAUaRFm00FUxKQsTsC7/7EK3WahvAwfdtxVWdAXAG/mxCg
Yhcg4sBqB0fIZY7/jwGpquD9TANvSuZ2ut40edTZueP/+wcWGlu7J4MOpl+QS056ASNqbwNnDhql
J7d+W7FZAL60DHEzJXkHtkQbf4sLEC2c2rbFSOVopgXliGMSVSHcq6LmEnXcbkctOO69/ZqwzdRb
nfMxmYLwudb1Azet26IirLNtPQ9D38ItNmFVCJREOWX5Q1PF+uA2LNHbnleljiAZFMfmi98tRbIV
NAm3zRMkxbeNb5B/zgb45kQFxbJnouF7tY1f3HpuRacnTF0hoSiTBVzAvdAF2wP87RhCworPkI0b
4r+SSRaDPKibgweUslvH/bejUoliGphXSoglgEfS//m43bq1bAWnjtuWTRNaHiM4Abf5AggQDxwb
t4ITLlShmqqlS8A3b+9beBVWew2L8vbCqfO22EjHutAwCe0SP1ozdah8uBReod57c1PuUFtvtImR
roEKumQaizujx6QT9ExF74lV0dYb4blihLsh65JxwOV8B58ZT+zgTCHd5rotOvKXHAbGTLUJKDWb
3AfD0v31KA8e3YbeilNv0xmqYGaZsMbIF9JnETDUre92BuBWoAYtQCqFl7dJ3I5PNVO/dai+unXc
itIN3vv92lc6UeuPbqS/wpC7LbvcCtJtZBlp4EeZTPPRXRUM+5W67UTcilI8lelwmEudGDrAij+k
+yof3M7O1MbIVRHPZ7/LpiTTrINXYbk94yLw5DTctuwIDuE5jM8xzUuBAv88WL9EG3PSIcDA/e2q
GE0ClJQs7JJ+VfFFOzbLNfLy54ppTgRoZO2iqskN6IEbuE5bcwuzXBDq49lxZbTFRysl09wAA5/Q
LWP7rao/kzz+/fGQH0Pwf9OJwFG8HRYyV+uAtBnaBvH6NpuC4Nfx+iV3wSwdD9G2CKkPNgGHzHlI
vCECLy8zs9zSUo7snBPNqdG3wjRrUZoKQ8ohETlh/Q62ouxiJWFwZoxONW/F6hpARz3nc59sUZ6C
8tIdlrZyE8TBcvjtB5C6AIK32sakKtUnfyEpOE9OwkbQGN82LVrW6mprcfYy1VNswMRig9uaa0uR
WCM3vC7W2OMqwve4OD61Efn58ZQ8Mdy2FgnW3kbBMVUlJoSNdrUFN8uo3J5zUJ33dkw2wJUKEuQq
qVWwfBaZDyZM1Z9jVR1beSeabD0SZ9sEsw/SJ1NHYwlDeCN+yLJYwEmbOLAIgwb+qI0axyOHbR+1
jYvKStWqREei3y3LNoIKAGXscPj4U5yw00F5+9vhGiojaJiNQ9LXXPP/Nk9R80lMWfcNb9dCP7eR
MgKO11XOuysY4MFPBsYmtH+ZKQe8LuQyaAEQImN/iyx31e2QnNPrbuphHR3MXrDtp7hCbaOoDXmC
6XDeJIA1PS1wh59v5mzl7V1JJnBuTAdOZl7mQAUqEnDptlfaHlba53LtF79PCt5fQdT9bVjO3e5P
1PRRZi0bIhMmKEivkk7pLbpdYknFd0ZKXH9gDDwcjcTW8VnKFbDdXnequRyyETZysxyDM2feE6s7
sxaXSnRw6BebSgrYl8cXQx4DajBtZaVwMQD11HEUrYWGSun1Yx2oBIRwUCc7DjY3nPI+noMnlgNb
UqWI32pR+ypZaa8fvYari0Ln45kROtW6dSzwIw/GfvWECKoK9dS1oBGURNdu50fb8SoCir6Bs9iY
BGsmdxS9jlAFvncbGOtqPQvUs03aU4nCc+YuyMRtw4nb8dTWSG2GrJs/rRh0kEBAZTfNDgXZbnaA
1CZe4xQCTG23KORKgG/zc3YD4smZIT8x5W2NlM6m1sC5WiXZ1rA9RYLnBuB1GLy1S3ZmRv57U3xn
mbelUn7TAF64UZUQABb+q7vxr2mBoMNiifrZLV++w700uyMkk4dloeturFt9DW4lSINKF5/bwIAl
3fR4Q1wqPoLY44vbAsXpgD/jv84MxKmZbcV+xKe2piD3JSYoP2+BKsBshZbabe5ZEd+Cl13NHGHD
l+ZPkQOPptxcc6ituAoC027F2gxJyOILHdV3sB347dRrW3DFCdyDGYgFiS+FusfciK/1CMyXW+vH
Q8GrZ4Vo8yQSaVhsx2r+RPlDxojb9d/WW9VLJDOpY5XEynviuohSwqvV7e5vu1ahtHGBaDVHuihY
cDhfRbeHl8ST25gcJ+erMcl0gXrhGhmjuJP1XhRgMmuBef5x68eRfScOA+vcX7AF4Kg8HxKqwW0h
LTOfqpV2tyNjzW0LLMkLjhHaSSJPbR+qLu4Db+yxD+VF/XdojmDEbFmuPv5LjuPx3l9iBeuY18B7
oIIqqbPhEq+LP2H44LaUB1ao5rIQZoTPdLLV40HEEojd+Yy64MRaayuv8hxGS5KBBbsBf7WXugXd
EegloG82N89yasuvAIXy+AC6UhJ65BaX9qth2NyuR74Vr0HRdn1MMebgz7CXGgmZz0vUT25f1NZf
hUwWRd1g5sOsl+xlicy3kY65TFt/1Qx1ucwEC1lpiLxsZnge81z8dJqLtgILadKwLLJW4rrOf4f5
XO2Wvi3dzlu28GqWwNnTGvevaCDLAW4g5U4Z5ngfspVXqOohyq+1TCgp7zaUtqPuE9d1t3GxYnSj
bQOsFR4E5FZ8A5rsJ4ivbgu8LbvKcJKL68U0SQRu6e0o4z2e1we3eW6rrvI+W2YU8MlEBOEBPt9f
6655cRoSW3S1FRKvRgJNR5CLASyV/wIK2PFFzVZdqXlSYFn1WBMp3E+XKP8xbr7jrcKWXQUwwydz
iaVLTmN97YfkQWRydnvKsFVX4zBncRvQLjEaAPQV+qtDWQrHz2ltqXnl9T2rj0lSMv3kRX7XKX5m
PT+xC9maq5ZVplmWtU/iogiuZp2D8CV6fus2Wfy3Z4GSzHCvW/AA49XYI8qc3AC57LY5e1Zsrqqe
gyqfu4T0oJSFDBX2wOW49dvaQEMpxCgi7BPUdL+aYrwpV/jkOLVtK67GYoDvTozUYgUuMYx49kPu
eES35VZFaTagnLCM65G/gO8HROA3t05bG2cNBaTxOoNpEoEurfaAqMaO42HdabN+zru+LJtECLTZ
T1kDgMuZg9CJ08o/rOqrs6iY/NrPuwhzJI9xUuGVXv4OulK7eQKjzW1orOCMF46U48AbCNGm5oKI
Kl3YrNz2TtskCnn0eI7jsEk6ZMxImN3obP7q1m8rNodi68CaxN7GRX0brOFlxtXvj5s+NexWaA5T
jmJHMCaSHndkILw6wCAHHd+EfHPsvBWgIHbpRc0ZDizz6F+guDX8BAqqk0+LH9uqK7mCG4o8MYjh
Ql+G7VBAOdKULisuGhdv10RvJR6O53mfdDm7qqNDVzjV3aJlK0j1QOojmbxIIAOiu6Ybv0x16bLa
om0rSgG8ZAYVM31CFLDpQvF09IjL9oa2j9PoVZSWk6lCb8CKiMzTNzgTfSqHweW0gqat4Bxrn3O2
Nn0iGv0CjvsjG8qfH0/yYxP/c39D09ZNNDAimOQgj09Ek9nFcY9MNzszIse58F7bVmwGfT3Xbd/2
ifIouKRBETxyj1ZXIprig2DZDId6SvYqV+eeMf5d4N77SStmAVNty5ELmQBZun5bxxm1vUWbVRc6
5uVdW4I/Iow3gL0KIu9uaOP6Md4ojq+S91+rQSyPUTfpPRIsOq29rL0CX3V9om04HfKSPwbAcYH8
3G/7MY7r+wn17IDf9fowjL24KvsBeJN5FpcA0v6QY0uu6LrQ3GWLwaeyVgvBdB4S2vVJQKd2h0Ih
vRu6wWlD96GQfjt9477MB1A18QI04sZHN77tqsHJ0QaNW6uFiaFxpnB2T6I8h+EnmFErq+uD0xS2
hWBN1eV+xusuAdD6gq8g1GcxdxLFo+fWiiGlAbSiXJrEa6FfIUw8xEH5x63j1orBK29GkSNrk9xT
3yIWX69+72SBjH5bS4ahGfPWaW0TFkWfmzj+5WWeS0UsmraWDKGGthYCQcOr/FdO2p/+LC7cRsRa
MVbUe8aZxmhXHpsua36xIPVw6da2tTSUfPLgs8BzWE358sansrn3TDyeCc4Ta93/2E1xYsAfkW1S
+V5ztc5rc71BLNCDTLSveUgOJOzYbjbMybnPj21VGJFdXRi80iSD8U1xoTUK5VjrYS1yGi5bFKYL
3va07zqsNv5VwFEjA2KpkywUnbf2+HXl0ZS1uAqasnwm4TweVLE5cbvQuBWya9Z3/oBlIAkpCNOm
osWuZE7VPWjcitltwwMJ9Ys6UcjC77Lab+DPzT+7jbkVtFEYDFPTIishifpWLqG/i6fOKSuBnlth
C9djEkBPLZOiMhmu9fdb2C9nJsvxu72z7dqisBFiDd8v8g7KwWwND3TU5R7VBODrDpF/Ayb7eCfz
zvE4ZOvESiCn1hB1MpDll1+K9iaMqMuBHGNkbbE1nrsh35zaZJ27ehd00QyyTvv48dc9zr93BskW
iYFL0AH/7UPut8aXRRwfWCWuaNx897ZzqoB/iZr3fsPaaLuSlcG0hfgDJkGXizkqf3esKx9Ig8JL
YgrvaZvz6C73xBTuakPr+wAuDxr030A9gMOOnvTeXK57IM+XX2b0mnO64ZNds2Ie1gmeppDgJaW3
jWpnemzUTZ7192UHz5F9G7SSXg6hX173uKdcFXwI7kNO/G8doOu3XNXrNZmb4pPkPDpAFaf2H3+W
Y3C9N2TWchH7edkaRdpk4ys7NMBVlzX4xW6NW8vFRLcorEJs8TqI40sG1vN+jSFUdWvdWi9g8xmR
SY4SRmqmQB3T3B0y+LY5tm4tGGrwo0B3PdIOHqq8py3Xu2V0vHdE1k4P1G8wQVmPqy+d+S4CPQIG
q07mYYADW1t9lxV6BcO7TYJt3suG/s184kQAQdvWEgGyD5ICLbICgHdjqnRhtYNt25kb03FavDMX
bXUaNf1AItnh7SUHf3Mr/GXfrYG4W5rW6VXNhwUNfvrVNbXp4L0XyqhO2kmIwzC1t2Ytz02ZU/23
YhxeXKANLqZF5Z6YbwSsQ/e18gIEs+Jup09bqVaWAU73smoTFbHxuZnLh4BM3YtTQNmytBqWTS2F
U3GCB1oP0rf4JZ+gf3Fr3IrWGeKApetm9PxYOcHlfSPIg1vTVqgWS2gGkbXkE7Lg0a6iVbbjYvz5
ceMnNndbDta0yD50Az4qEGYXWTPcibG7loG4KFGl5UeF2+HHlnyt/RAzmmHs6zz7FufxfdxNTlpV
THoraMEU9mewp45tmz8hLa7zmD19PDondnVb5WUMHksZNHBIKSkklYug724oJDNXXa3jr3ko6i8f
/9DxIv7O2mAbZ3WwLQYDO26SOGcAtzQRoBwAhXdX00bnm25VCyTzixx2IqM13vhH4ySDBgrCjmqK
CTVHGL3O87+VTf2j7p2cAdG0tfkunYY9Yo3McMjby7pF+WY3hP99PGDHuHpvwKy9N159JeWGtjey
fq6CKdj1s3RCD6DjVjArb1tKoMvqBA9ld1nOKshXo+nSredWOCNLKQ2eanBq0C3d13r6Dy9+jpkB
WwMmYIw2tIOokrLwIe2LzLQLyv7MBnZqzK2dV3tVUcs8r/HGt/6avWHab3Pt2nMriiHY9Yk3YSGq
Jv/STOTnVBonR2c/tsVbrCjUHC34njEVIUyb5LcxZ25ZZ1u9ZYyc+0atdZIvNLjMsojtYeBZXjlN
Fps6SGLfC3iFzMM6DuQLXOpvpWe2M4vOie9pC7j6xVvXNpzrJFy34lrGorlBVvfcA+WJncVWcPlb
N/uj19VJMy1duM/7ml5GXlC9SAX7Kc2j9X7RQXPx8UCdOJwEVsg2sSwUzphVUtCwvGARPHy9iOUX
ay0d85y2rivgPN8M13USKJgoLs0jChjcVjNbxdWzTo9iMSWS6f3TMtQ/Vy2vPx6YUx/ZCtqmamdf
zUOdjAsvLswo9R5lIvmZYT/VuhW1c1dKcHMwP+dFR7syjG8bCrG9U9dtIRfYpzH4Fbhf+aG8w32+
QGQxJ4cb1MpaR2WKdKHfgyiUsBLP0DGtdlRji3frubWpAiInjVpwU8crN7sXfhPvqCTndFYnTiW2
iEt5tcKRm9WwCvZ2xLCvUzYe6NA+V3E1O/4F1v66FmGDhHVYJxtKr4YSpux1+d1tcKxQRcWGP6k+
RhxV3TOMcbu9aei52pATE9JWcjEGiXicT7gBqarfQQu87LJscsyb2kqurB154Ru/TrJVt3tFh6ex
4W7HfNtCa5VFJSq4UiR6LeQeiZt4P7HJ8WZra7kgAu6itcJa34Y0+DLHeBED7+ccHPefR9E7xzFb
zRWzriuQrWghAujNp2Ve6SOfQvgvmry7nCaidxD0xvuyK+Fjz3Ky97uqfIo6Xt63G3FSOPmxLfzy
mpAso4a4vPXCA/Csz6sfuk1aW/ZlQun7o8D4RZv5NqrLduZua79nnZJnDwnnFkaESbWom2aunupm
Pld0e+JaYUu+hkWMk/GHCubz7dDeqZ7z5zzoioPsOhiT0qqAF1QUjGzHu8L/uWidud3k/+FEX2Ui
REAWf6yWFk7pIdTVI4yeAdL867SC2IowFQawJYsDrCCRz6+Q7wivJmm029Jn+3C1Km4AqVnqhBD/
2gxZtzOx6zHXloRFEzQhoaY4Q9cmeKp9GR780Zgzx8UTp6B/RV+vRj3KB8ZYVOAqrJb4OirW/CGG
AP3v2GDP2DsNvi0OE+G4UC0N/oKhGXedbpDh6xa3sbflYYBsh0M44HLUs+JPm4lkhvGiY8f/j7Mz
WZLbZrbwC11GkCAmbsmqntRszbLlDUO2JXAA5wEgn/6e+lcS3KWKwEYLhwONAjEkEl+e4xzKm8Eb
eDXNDZ6S8bxph/u64V7i4CT5jxxXLw8+VWv7MqlgOBNO7iJBPYMsFxEz2zGQqkUIN8mLeTdR78bu
8AsPXQdBsW7aGIWlZNgEVRsoRdTfxhWog99kcS67Pd2ridZIoBBUamYzX5M+rYlQvvOF/JrwZHyP
5pYO7UvF6cewMhqpk8RLwRkf1QmdBYKgaqxwg1FD1GSUBF3K1HjrUfnKWg2d0LnWch3XS2BOUDv/
WB7L8RA0LclYQwKvVIN0IbF4Iaze9aJfQlqO6QKvoTC6ZYXxevely4gpAsgXL4ENcvyT7tKZNdN5
bGz3viqH7Qabe1mZ/40qpEuLlWGhgeFPSPWHx3CWR2OytYtWxNKYQEaIP1c1Rjf+1uuBo3TpMbYb
mFnHgN0TFYq3eynbR1lRv7ujdPmxCaq0WrfIy2x6uO/rb3yyZ58VJl18bDuaoOSG1RBhYut5oxG7
D8bis1/jzvKNJ8PgpoJbdbGIPuNEyZONrE+1PpGJs3ZRSmDG1mJvKAhps1As3SmI1z/9eu6s3a7d
dSKLo36xlP/TDruBalfiZWyGnjtLNxyXpWn5giwbCskfNC2WJ6o7ryybdFmtCXg07eDn/jLMhUm3
Jfm7jGe/7+miWmCopCEirF9WuSSPFh4Hpz0srd9247JatZ6EmBgwY8Lsh5GY+gzrKr/nUIDWv+70
YgqPSYa4NUJ8ST2VfGrfzWUye3b9ssv9FDjtsKwa5hAPZ2bu/5XEvunlLXuESwdf2cRcWGs1PQ/r
uMY0H8mx4Kk1wUv4EcGaDd7S80PXR/xGzP2/Z77X/pSzXKvDHmHAQVjtWuuUV6pIGxHKh21e1kc2
QeR8UfZ7PCRzm1Ed0LQNxZyixnx+aGEP9DwJwu/gJUXui6mWWcTC8l3MV3ra13B9n0BBCrIURfQA
GX9+1y9hfVesuBdlbIYU+YnshzmroojvTDLoc5dsRZhW40IfxGpQtL1ARftMj/1zGXTt3VTbnt5F
th9shufzYkxXa6AKqPRAPjUVgT2sXYJ2O4HwDHJSHND0g6HCOQwvtVMVxP7u26WG67EpDyFTWTL9
WPEh6uCdNPLiT7pG7Uf47uCZKUIy/Isk8/4OBcLkUUgEOmEohneQfO38jg/XSbE8eL+3DY5aiDe8
EHKcuqm7EaJd5uBrX9XZygx0XngQTXiE2qr5jqNoD15zWpxZsKlHr93SBdxIPE+2qTBHiTxQ8TGG
f/TDcosfunKy/gdmE7QW+FKIu4VIssPG/bkx7eBTpEaki7K1IwQtRlw1X1qo4aafQ0q8SlXQsntf
kAc0U3bke+dmjx/afoeVGGan121EuiAbLMZlDxNUJNi2ucskBCDPRs792euDuiSbmrZ6iIcBmBzp
uyxe2dsZRfdelzTpSpuxQIgaOXCEfoF64ElXZsi3+EX00iXZIqKROm17CATs811cb88AePwga+mS
bOEGZp2BTX7Z1Q5nzyBUn5NN0U+/H/P/pR9eWaguugZwm+GBGNnBiirxJkZc/B1pvPhkweKlx16E
X5p23rNlCPv7GJvhXWfCuMzGaOePdWdshf8T/9eNCXbl3HFxNx4V8UZR4PvSBgGMwoncCeRL8UJ4
GpfLGzMZ4VHmNyNc+k3GreG4AdQvsiyee1a+kzaMPNt2EvVJrA25+Ba8GHU0iIda3CD7jvktFFci
rUMqJsQdqUapy2xT1NRRYD/W620QRMyvUUU52JUpISpo7cQhFN0VDqeW+oUsrkZaVRqzaIENpE/6
KCs6gYPOmlvXoWuT2ZVHE7B0SvQ04pGB7vPHqrbsfgftcwYsPMt0Qr7teYd9Ut7aFi4BrdbvOjnN
KcqFiykbmF7f2snEN86nK0cgdwIbQ1upjvVyfUrkX3MJBVE1dAGymHa+cYxcWS0usrbhmSxISlZB
JqPdsxBlsqA9VIeqGcm2Jiv7wY9fky6/pmxU2IMlyMny43nDT0srHd/4FVeOWodf+/02dqUNF1MT
Q88nuE9iLXODbJOpEVw1q1c+SLqAGlvxqJ+swLfh6cPPycj2s2iCz7/v+evaVkS6Mmr1wY0FNVm/
RHNkMoSIUPcotw36RrCyAdSt54cpGXWdHoLuKawUpzxoIDD4+z9/beCc1U7gTtCuQ4WthJFvtWru
sXHdiOyvNX1ZFz9dT7p4lwvnuIdrur4XO/wH4a/nZWOMUbv80Z8a1+OIcHLEN+lmC/2zZfls+5v5
7v+9AL1yKLpaZqXZ9r0IEIn0e6jhmzgW/ONsUbCV1vLojtR0rP9Hi2YussIg43uq4roYsuYIl4do
OOg9W4rgi9oarJNJFydSxORpB+8FNH+RKbzsxr+ngoR+SQmXhzNkIFOw7vUL39ZPsu4gO2s1vXEk
X/uMTiTfqpiViGbwzF9llUWlGmPkVjrxWttOTkLsCTU1bkQvqyH72RKyQdhP3VhZVxp3OTgZTUMz
UlRqsrb9d8c7ToGqI7/z3UXfEKbYVUKA7oUGQ5Ryqd4uYfjea0m6cNtqKEiuHjHQXrePBXY1JJ+V
13utdOk2RpLpqK2uXgoxqCxZokyMxvjNFFfpTEDK3qo1qV42NX+bSb2lsYq3s9+oOAue6aCGEm1b
oTCyr59pQf6ep2a7cVRfmyrOUR2yyAiI1lQvUHy8k0uvoQHjO+Tk151KHDDHGvZDQTwsFmlCd5kG
h1/C0LWCjAFuHWXMS+xTa6b3/jNdA8+mnaU5APBedBWVL9A+g9DhMtbPyKp6yWMQ6cJtcjZjIDRy
JGXSxe8Wy5a/dSMavwPbxdsAcbEZSx/wMeMflWzf9cn4wWsaumxb03Sk49Siad0NWRL38jTH0m/M
XbZNopYf6Woe5EndDplt7wc7L36L0yXb4oGRGoqhQb6h0jyLgqJK6TDsfvuhS7KVImwsAjD0XC/R
M8OO+6let8UvknAhNmi9xgXbbIlEZ3Muh1Mye2koYR46i7M5YhzF5VS+UDnej7152Kn522+mOOcm
bcdYbcSU0LHexYnyZUeFubR+QbMrRda349GGETreHLjA0AgXqamiXlJhRLoQGz0mJDQ1PudamvDZ
0DrMJOGFX8zpUmz1hOr7equDfGqr4h5GsPtpBXvjNeyuFJkSUixwrSnyRg3vgm59s43cc5a7DFt5
oFoRej5YQ02HOEijSiUYJr9J7gqR2fUgHMXF5UvAyQOLevUw2KR88BsV5/SUg0JUWA3Vi9gPfa7D
Smas22+peF45Pl1+LYlbBOgGrc/m7Z58W4offr12VidcdqtyihB6xso+cL7mY3Wr3vfatcsl14ZN
tBGPAhydzUzfM6hkpw1J1GnsG/nGbPyHarouH4tyewnWdcvWbfR8V3WxtgVRUQnKpXyxPT8gE3ls
Z2W7+uQ1aC7VtvMusvvM1QvDoM3l3qTNqvx2HZdVCyJ85ZFKKKGE1ZDFwfFk41B5dtxJXfNOaaMC
ql7kVJ0GumbUz6ecSBdXS1YjkGWK0HTB67Tujq9xOfo9fbq4WjhCTjRo0HYz8eekGn/0HdQk/L6l
s2xXw8sG2uDqhYyqSrvQ1g8GEbxfmOQSabVpA9vQCa0vZkujhJ+7Yt09u+6s3abhWpG1Uy9tPYdp
WQc8WxfYlPoNjHO4wnQanpYWA3NM7ReYin1OltJL+RCTxYl8VZ+0wP80QjyULTzQovtcUqH9NuL/
gGhRN5k23DBbSIwnxuDJgBvzGhMXQ+sRIJEhlDhWLR4fivAgqZGr59OP6wvJVDdymIqoFxHsLBtM
jCCynNiNtX/JCb2ScHFRNNiVNNDvSIK8DqIixZPhlI5S29MB+SLPkXfSURAxSEwTkSBfYNMFMlxB
I9545gNcIk0GfcIXrdVLv7EuO+Lq4xyNf/t9V+dyStYI79eaJHmJQGavtwcZJX6LNHQXaayGusfz
ey4g+YdiumR9WIShfmkpF0VrK7mZptyTPLCDztopEqex2P2yOy6JJpaKjnjoxCu7nM9FZd9Morsx
Kq+n1YVLoLWkgVDZYIIcVEF3R+fePNZFvDxufGF/4hZf3/l8WOHSaHtlhDxwE8th/7U+1XCOe0A5
oFe+RLgYmlSJbIMBcXCxt+F5GaFzt3VBfGOI/her/3fBCpc8Ww+hKr1iNSHBW5/CMOyfmr3mmWm2
b9ZM2CFCYnPIa1apKdZ3gk5vdRcWpz252Kcn6kNpOL+3e7tleDkFctEfH/uY6WwcWXi/6vIPvWr1
kVXjQ7RMb+caSi8hA4jJxFY+R1FbA76SX/w+hLM1GLsrvKMcRV7iBxE7wn2Zj5/82naOcE4IkTIK
ZL5XZDyVRfkOrMst1e5LI699BWdrOGrdVXbdcdmh7bO0UMjqNj8LYwJRqV8TV303wlAEovJ5MYjn
hcoLwOu1eIVrTbl0QRm0vE5yPcVmTrUNgyEb6Nz6VWEJF3ZLElNPJYmSHCqsS2bW5C+8yHvtx8Jl
3eJonaJVbDKnKlT8tGyVqbKoC8SNIPsy6175qC7vFk0Uj4UG22bTqCkroJ/yYNhan6NFHX6bgwu9
kdKSalp4kk88zPXYAYWVrV8cL1zobWfVsW8aRRnQdOFtihohKKjYZFDUK38gXK/KOhkgSVHYJD8W
PkJ2Tnd3XdBJr1ywcNE3QYpVU8jt5Wq1H6Yg/HOnzLPjznI1x4Y98hiwosh+artzOJR+R4lLcsEJ
pS3UNiXQolGnwO47hL086wQgE//rRnAckOyMhx6rldI7BvgThQ7RrdffK2/2wsW4QEp0zVbXmC7b
Wp9stcq7mRxz1hZ2eCJ92Zzww/Q3pNFDkuqJF49GDMF5FIm+rzV+5AYv4Rvr4nU7EqhIJL/+1IJH
YuVDXORiCOenQTbdU2KQbEurI1TnVmo64i6jpi+TmYo2A0YebykzoKFOJOLVEx4Dq1MTi3FNUXm+
P7XqWO4u77tVGpZVcx810ID3OlhchsxCQClWq0zykAZvknm9j5j+4Ne0cxNH6BAIKjCbxoN87qYF
tivb5FfXDmmkX4e4bDFoh56TPF7ph2Ywjy2+q1+/LzvqT4/CG4/JRPsFS7eQ74qWfNsS4rcruPgY
r8kczxGansn+VBfyR1ALz6adXcEuJYPkUCzzmHVNxsQCYTsoKPkNCfl1SMpqnPtNS5kn3DSnYgVS
a8fmxnK5En647BiNi9b2yLjmVoISCpv2QMW8uDEJLx/tlWPQRcGQBIrWchpl3i1xdy7IEj8fneWf
YAQm/GIzlwBrKVwl+GXkK0X/UWT4No7cy8KGCNcks6hbqLhOLeK+sqdZ2E8s3Sz3ussKFwCb7QEY
Z25krnrymaEmPFvD4avXjHH5L54AmQZyJ3KQUfxc6uMe5W3zya9xZ4Um8H6MQ1CkeXQU630BcTuU
vNKPv2/8soO8MmNc+otuxFrgChL3Tb7dm7YOUyqK46TNgS9QR8mNe+1lG3zt7zgLFiqUKKulq8RV
YUUqwcBqr4RKfjScOA+bhzDZQK+WcJ74/c+6sspcyssGyXjszSDycQj/Srr6LY8irwygcLEuCRUl
UgaTyDs8OKaMr28P1nihBsLBuv6PJxJsKSxn8onZj8OsvsFT2C+OcmkvLsqFq5pg3c598XXlZfUZ
LsBevpZEuLgXJzQ5bIOOy73YThCd+2Nkwg8MFS7tddQbGYoCjTfjIdPnhIJU+/00ka/PSleGzMS0
JCVMhfOxjumbuKb1U1XX230My89Ux2N110RrcNeFarix3q5MTFebTFeJxN1zFfk+NOxlCOYo04Hw
I9OES3jFF3Xpkm8iP4QAjjxexE1t4HfmuoDX0YwrsK2aI/Gl9Umtej7P2y1ZzWvj4py5dV9OExcD
z8HCPGvb3HdT8e/vP/K1pp1QnFXl1kAHl+exrJLTUSfv+ovjtV/jTuK7WefxoCtnyCZgE8WtsPwI
hErdeCe58uImXB6LQaqELE2P6ZLQsE+7ks1/lAmLXxI7f+2jcT/3zbGcMYfXdLTb8gaBrZ/cmnB5
rVWGs4XeGstRQaROSxc3d5RoeiMOunIguMRWUyyllWYUedUxJPTHKq1a9UPYOBd4wjwRvX3y+kIu
vrVuPVH7IVge7UWMSC6kb4+wj29dKa4coC7ApUk5waJW8DyZSijA7Lw+QaMaN5ZiCu37A09FnpcA
V6wMRbIHYTJkOY/o/IHx2WaW6eHGAX1llbjGlZWKwrauKc9ZmcjzBN1EG3retF2xMsAF0b4dC8u3
bnpSQ/yvWm/VYlzrtrO4dVihMhjlz3k47+uZkT1+nJkZTn5zx13dWFsrqgYuQ27XrKctPTE4A3s1
7vJcWxDzsWkpRsWYJkXaMHiMW3F4tn458n6616mpG6YtwmwRUQ9r38ZG98hu/+PXdeeyW20ViuTr
BLteAN/knuR49fOr3REu0LUmh1ZNiR115k2YDsd6N7Wl53btEl3TuKBovT9YruYgPBW6QIEBHKT9
potLdLHR9nvFLcbcVD/Exk02KJTh+I25E0H3BepXNG8xF3VXz1m4gCjmBWV+pT3Cxbo0Mr/YHDXG
fds/hEgOpgulnvFh7CzTvdumPmo6lldhUDwu0/DvAd3jG0fJlT3A5brUwfDyBBY/T5Z9fiw22d9B
/uNWVeaV1l2uS5CmWggq15Egif4KafRsx/nGtfHKdf0/UNe8oI5VHiSnTUPedzbsHoepmB6UbWq/
bd1FuxCLmDGEFw3e5YYAgnAihf0897tluWwXRUlVxNqA5nEE2R/F+jtWx7ekxq+Nu3PtjadDtqEZ
0XhllhQ6oE+8O/zuWa7HZECQTAtYeZnrIVwLDJL5cFT1zHu5aBf4qyKCKjbLSwnRolZnIFI9O+6E
yStjmDK8Zzksd75Pdf21IczvZuLCXUWponjS6HXcyLeHre+36JYX/bVP6Ryjy1GU3VBWJI91z07W
jEM69oEfRyBceEsXpRE1HUgOv7avURWc5pD+8NpzXXaL2I6xsYLnyprAnQMuV13aK3qc/Fp3TtFt
IwcI4J7mS9T9kTCNWQ7Ize9i4uJbw4oC2A3X2xzPATZtaqXSCrUNfivfBbiYXAYohmw0hwL2kMJ+
9+/Dtn/6DctlFv0UuRyjUNOcGJr3rfhBpvCHHNlnv6adM3SqeplUG4/yYYIjaQoJUf2lo3LzSxy7
gmITkXxC7EJwyoUn3jVhpsvSj2sTrqBYv5gqLFQX56zQ/1I8i2jtOcud5amgFRpR2Evn4UHfQe33
TRIlntGcy26RzdSFGk2ULxSiEWLTSKgrWfjldF18qxuTKtnpFOWN1hndIYxZ+8kNCJfd6kEcNHE0
omnKvieq/NBCxcJrFrrgVkfwGAeAnuQcov0QrQi+D6tndtKVEJPTtFWx2Uke1Ut4bnt5tyWlb+PO
ygzaRNVjo+K87LrP8dFCLLRe/vAbFGdpDjH0cLYFhZT9bHVqJ/5uQKrYb7tyma29t9BdkJrkoufd
33ETlh9VVH7367kT2x6jFnvdrySfgt0+xKZ53y/W87nIRbaKIqSh2qIo38dgv4vnMThJ41cjgleK
X3daGu/xWEPwPl+G7tMmRljxLH6Wa8hc/9r2Hk79pkK0PauepbQP3zTJ8tFnxLnLaZVD1SLHskT5
ppopU3CaTI8I3Idf65dMz0/njzqKtl4GXGp10/+wymB19n5ixNyVB4PIU8uPmoR5VbfsXgTtksUS
1ZB+PXfWp5pVpcpoCPP26E6LJs8Brf/2a9pZniW0aQbS6RA77ZGXTH7ZWuNVxMFdZspMZBwtK468
sfDEzVBFSD8vqy0+/b7nr1+yuMtNtQuFv7kJwzyGFCpksOLFoiS8iIO/VDl2N7ItV3RxuQtPAZTd
dHco/JW2YkVG40F/0GELY8mj15mE+nFqaQd1MrydRATuDvCitAG26CNQ+z9sKMuz1891SStYJZTx
mhR7PtSjHbN5gkxuGnWRhMpwITs/CTDuAleDjbmYw+TIu72zEIwwPGt9I2PuslbdUCzDPGNKtLv5
kQASyWhT3jhoLsv4vy+R3EWtui1JdmGjIxcJSHtaE/21XBU572HLntapr5nfanSRqxDjoSoiDiSy
2P5VVGzKIsj833oauBwvr/0OZ7EPxzZWsq6OHDYI2xk1JvX3apT8nwAU3yMXpsRnD8fp3G9HdOIM
KtNURAEsu4469gpkuOshqchUztA5DPOD/iuwW6ZTWPld/7lLZ6nILj0eUsIcymEsa2HVHlfNdKPj
/ysbem3wnDPbBJEYUHt95PscKuiNQQDDQh/+eSn3/lTUsrpnA2r3jG27rKBHlOqk7rIm6uGjVSVN
yueixys8mctUTkF8htIsnjvLDVZJtNz3+3oI4/ZUdFN7+v2yvnzV1zrsxOhgP5Nm3rEiggiOtUX9
0OMfv4nqAlzJfixllfRHvtH9r1FXGmQj80pYcJe46iiXRkXdkcOC6dv27mjqf7wGxBXtWlCZMMlj
xhbRtSN0/Tlyl+kKc0S/AXeRKx0eGuW/5ZFTKNS9kWYYMjqttyyOr3xOV7ZrLbZuGIrhyDldSAqb
s+68k/7Ws/a11i///acIpllG0o8jWg8JK1JejmG6scbvuHZ1u8K2GZKRtkcu4WZ9LwP+dVzlLV3r
az0nv/bcbG1PZt3Y3Mbzep4TEBZHuPtdRrnLXg3VwC/aGWi9U2UKRmS7w7OnOfnNSGeJhsHUFqHV
9gLpobJ412kplWfg6GJXmoC2nw9pctPgMbbTkDmFz41fz13uKkCRwV5qvufjotineo72d3yeA7/t
xQWveiZpSwK5513Z67PeUY+a0MWvZo676FVQa9p30bjlE43+JtFUn/oq8tMi5a70lmpqsJGjRVFG
u9XZbHRxD65L3TiFLlehV/Z0l71CuBSTrlxsHvFG3NlCx/qUVKF41g2rvzFBpicrFJCFZFl8f5ET
xxcyNgPU4tbcljg/xgm13uHulY3hLnSFREk10lmtOaCI9bGIo+iOoVD4RmB7ZWtwuauYGs0LqIzm
ZIpgM1kJcR/hjdqzdWfxmiHawYnwOW86+qCXj2DvvcArGID/uqXNcUKWo6dzPjfFv2H1o4KtiN/K
cqkr2lqxFbiZ5R077uBgN6WLCX947WYudBVsB0pZyDIDlX4jGjukgK+qG/2+JLhfmfgudrV3U81Q
ojfnyTBNd2zYlzPIkvghhrn3U7cV5JtQ262q9Svz5j/E1RbhUlzih8SHjFLWJtt7O8/1X37DdPmr
Px21OlkGeyzxhIKf9XgE376l8Dbzo6IQpP/a+s57hSKvdsrhEv7dFGHOUC/t13HnpI27Jpp7Qccc
pThfWGD/qpLAM/5wTSCXZku2qMOU7+a5z2vCh9Nl2/Fbqq4NZM+CuAiCbcqTHoVwLAzTxFZ+chXc
Ba66ulwni6qqHHtZ/UYcQEl0MPiZmnMXqYrnJrBqMVCjq48aitwrCiHs8t7ri7pEFai8/kjgm54P
zXIXhK1OYf7j56nBXYpKII/A542Pua1F8DDXSXu/69lzjboQVRxEquCkGvOuIx8BaWettd9+PyrX
MjMuNmVRQ4VPOY55TGb+UFjxMJoNR0efFXH/LojYeUrEV65M+aQXVb+hHeCn3ba33iiunPIuWLWX
FikfY8dcRnofUNKi6f08SvJPV5b2Gd55KkqNjs23aixrz6ngLG6YU8PpTyZD3kXz/Nz303DuOjp9
+v2QXtlRXQWtFePWSNxe8hAU92kLlj8G7Xmto845HJq1jma9DPncfbHInqT93Jkbx86VfrvAlegZ
GZOO9jksWE9TtKDc5VZS6VrTbrbb2h16Fg2GxMiPdxH+8RpqVzprGoTca23QLgoi4DDfpDSgfpWw
3CWthngOEsbtkGObG+8EpFDPcUSLzK/r7Nezq2F98b/gPF9FEaWDatMJBayejV++w0/HbgM9vlUH
UZ+brOlCkc5753l4xc6ZC1ZhQXwS9/lUht0zH6ftmfR+Rbyorfq13y0Z51JWrM3nKno8tuVza/30
+LiLWEFOu60LcXR5zeVfKNNR6WiqD37f0lmVDW8L0CB7n1NJPm2Bfa4ZYnCvtl2+qgfVGlZ488sD
ymudtkOtniEkUPlthS5jldiVhppwnUu7jlml6z2z4e55LLp4VSn7vehI0uU0Kb4FVXGk6zL7rX2X
riI1KatSxhpzZY7ORxzMpyaq3vmNurM6+2KhKAq7jPoUPuCK8mUq4/vfN31p4pXo3oWrqphWdcR2
nQPw5n/2MmAnduARYoZn7o1y7yvbrUtYQd9nj4uix05Og08ws4CabRL43deIs0QDkJG15YfOqd3k
KRCTAiLa+UkKcpeyClu+RipSXS67bc9EOz4dsM69sZSujbyzTNlSctsF/ZBDJ2J+v1BiTqKQ4xtd
oDzA6+O6sNXFuRKFolWfkwPL6ZiXOuNjX54rGx5eyCJ3oatBbYeRS401xfscDtoP68FvZFyuzBvX
3LHswwM35KbNLWmrHN6txbm2sb0xNtda579u7nWz2KGw85C3UDpuhiJJA2a++I27s15lFUNDKOjb
vAzb41EZJp+HwRYnmIDfenG5cit3nRwNFEbCjRVtHgVD+DEwRldp3Jj5TVVL8MZBzc97SfiNXeLa
YDnHbDgpAsxL9vksZn1epudjJH7K69zlsAINO2Fk7XGE971I23p7iqLC867iclhLFW5jYuI2X/oS
Sg3B1qRqDPxu5a6OloSJT9RBsiVn0Y9dAtzbKu6Zh3VRrGbahpmYasibvUCmKCHN47xu7EbPL5P8
lV3fRbEWIuK5CkadLyBV5BMlrKwzAIgGVgiCqe+aDX5aFtxFsybwZNs+dBp6suG9WLaPw+bng8Zd
NMvMkjRxb7q8aZtvSEz9OQSQ6vFawi6a1RuwxkOP87xMSj1mmtf7p2ZW85jWEJj0C4xdUa121U0R
RQh37Gy2TOoDdnHFLQWjK2s2dNYsDnVUlOxE51FMkyzia3se5MRvjM+V/ceFtGgVsKRdZhyNyTi+
Mabo4Fbbwx4Kr+b1lkVEDPd7q6MbyMaVw9JV2mJzH5pj3Dq8TEY9zAkMAc2GwsNIV99//8GvDZdz
HFPFIo0qN5w2QZNKAo8JwpSfbgNz2a1+LmaY+KJx01P63Ebr/cjrW3our48Nc+GtzsyJXcIBywCq
K+ekHP9t6VI9NYToGx/79bFhLsLVJgJWMnPU5pqYbC7gEkBt+8ln3Jmrs7UkZq+Cdtb5xtX3Mhg+
z8HoFZswl9+a62GeRsig5nu3v+XV3/PhVzTAXHtHCBVxpezQ5tPBviRB/z5ubpmqvL6wWOIs2xX+
P4faTZuPzCwfOBDOP0aUlaq0adiU9tXYwTdU+nHKzMW5tnYrJjxXYu6wKrrndqxOSUFLr/2NuTTX
JruDI+GO/a2ev1dkfoigEu0VvzGX4dq4rYdjHzQy1mV3smX8ljdLd/aalC6XZTuNqjn4xuVaEHlK
+CDODdQobpy+V5aTi2OtFdxOSLLqnNn6JcadJU2m5UYG9Vrbl2n1U65lLWlUgpDReW/5Yz/zMlWJ
8rsPMZfGqrojFH0xNLmh8o0NzVO7rF43f+byV+u+1oinojrvxhJ6aWNv02hevG4SeML+dVACktC1
EabO4RfUZkCJgkxFh9cVlLlcFdJxdlmPqMqnrvjS4J546OVG01f2AherCpaiGmaUJ+YwKA+Rja6G
4pEO0/Jkwj56p4Igghu3br76Tfro11FKoIHYFfta5b1ckwf4RqoM+czixnq9ckq5KljlrDRnzVHl
61L0f5l9me4UifanBb6Tfvu9i0axot5VZZcq76oC5TlzfWR6jOjJa3hcOGoptISyrULrbH/celue
7cjne7/GnWW7z8YOc8sV6kW2twNbH4r58HMSYi4cFXG7FFTHKq+BU2Za8TgN4KHst8e7cFSDytlu
E7vKTbL+2ZSwEBXlR79BcZatWPUqCLBCsN3sczFPL23c/enXtHPKFvT/OTuTZalxLYp+kSPU2tbU
mXk7m66AoqiJgoLClvtO7r7+7XwjUJFkhCYMGOg61R4drbN33s+xqdH0Gj/ZuvvE6uCrX9Ps52UE
U2m9TPmQvzJ2gj6POHDvDP2gKKiy/Nx4z7eh110QZFE9nddmel5o/8nvu50AmAUrQQ4NTWvKPrIj
7JMygN+aV+MuETXgrF7C0uSvAqTsLhtoZ0guGD+sSP4HiQoW2xmmgkyS9q0R2yttY79IwOWh8hYV
EfnGgiw2ffRm3rvoTW6136Hn4lDMrnkz90X+ynZ8eRMXYr0MKhZeeVfp8lB7EK1072QOHopeq88N
RGgJ/fL7Ab1xNLk4VGGwfhqOTzfWBEWiAjG8kdBxbiH3z+ZHixftM1XBvev4r99lpWs1CJp2iald
g6waAiNPW9CZc5eH8/e4nsMHJNvah70fgtMhZOG3JbuAFA3giWciE2T7YbvvQRzMZ9yCtFf1oXQB
KbotNN8mix9E+y9Tkb+NoFz3+6G5EQK6ulSF7mQDXWKcJeF3yOt3Z8Mku3MI3hgHl48SfEIo0gb5
qzaGEFMT9v3DQefqpa7xGlRzZZMGZf0veKv1SzBLF5sKtVXtPE9B1m6YxXEJP9Cq9yvqlS43VQi1
YPYiIUi3/gKJzrf9mN+J3W6MgotNaTXzEhyiyuyyf2zW8vVR7n5xjgtJFctqghb1EK+E3qOkX/dP
s5Z+k8cVpSLrDmm5FmeuIPsLj8LvjRr9cEbpAlKMbZMJIXOV2XZ6rnfdJIxS4nfCuBaBVkBoWear
zqqqea4n8XlHbazXgnIJqamI+LzkPMjATH6j/do/Mjr7KYVIF5CC9WAzjMemspk03wsKBHxEEtAv
OHMBKVFjbjM94gjoIcsQ18vfEbF+b8HyP3yU6gczrq3K9nL/DKOZd0u/+oVnLh0l5tnojUidmQPa
rwdfvuyjzO9svf+fEv/NfksXj6oH/FeOgySD2E77aqfR/LDMsX2dl5bYF4NLxOOAkvkE7r36Mcpl
8BZbXPu8w/eyTiqjBbRu8za08IiexSk3sU1Urpcx6Zdq/iZQZPMh6nj1tQwPkSesqMJ3tmyjPGmb
EImcXHH73QAQ/IsTAbgpGKoaqOPKLnUe16c5JvZLEffHA55FUHG8Ns2boqCBTbZyXmH7ikg46QM1
26TAnHnVheKAazZjpzCPWwgq1WRNRFHgdX4doxTkRfl5i4MCoqvxIh/YelRZ3gT1YwC10edwXXt8
0qr8qDnp0mG9KGAMwTkMp6vJJEc54S3fz/ZOunTYLifUXoxKZxIuLt0adoll2EV+v8p//SYiXfSr
j9qistcP71FQ/33Ebe8Zpqf/mqjJX+esm59+/2dunAuuvNa09aMcRKgzOpBHHdfvV8T0d37Crbad
24EJa+jfLGOcaYLXqKDeL1IMfq4x0oW96iYODzATOgstz4yWH6GE6BepuqyXXpCgqdUUZzWNdcKD
9wGl9wr7buQdXKvEuIs6gsWjMl2hvn7me/7YTJae2unws0+WLvcVNstkmwEe63M4tUko9lcl3HX9
xtTlvtYDdG4VhHGGrMwzPUp66hZa+p0PrsIWWwBCR9URZ7Nc9vPV++o0VN3gd3dyFbbyzsxBATX4
bJj0N9PRr7DB/OP3q+jG9cPlvuQxQ6GKzDorFtGcTc6WS8Th3l3G8O5RbXA8H5Dmv/PHbiwrlwOr
kZfZIJeus60vGbJw7VvZRH65YBcEQ3W5GAuDXWef1XQa1HbJ18iPGZSu1tYixRS3csKHa1I/9KR/
nU/aT24Pxro/pyJQm8Jg84zRXdpYQOcgLi8ybOLz7wf4Rp+7JJhsthCyAQiLpinUp4AOZaIO1vst
KpcEm/oIvo+RVJno8VgJh5ElOUT50e/TrwfMDyn4vKTmaq6tsrC1MHkh34zQfhula6Foi22s9ga9
Ajnjp3h46qLB77ricmB9Dvu44KAqg9PTKxTwQi1Ejn5pDhcAi4KxtWK9fnWI8m2iq1MUB341ANIl
wOKKHu1QHirr4GpT9MGWCJgaeM4T50DFtMu5boXKtk69bhs7ngtSGs8p7iTczM4niArkUbaZ9rEt
+XIq48Jz6bvo1xSXRV2ZPMzMZlLe6Od484z7XeRrK0zYhbIIM77mY9LS9ZGN6m+vteMyXz0tKKTf
yzCrpj9n0b6pusVvE3clthoIaZOoNGFWG6x2xcJnItq3fl99jT1+WPENdiYa7z3cEecgC5a/eXW8
92v5uj3+0PKmadMSeu3rICQZDcrgaRuRb/Nrnf/cet3AvGzcmzBDMk9CdmDdTlVM7wS6/59qv7hm
uWCXbeoNBh5g3yCLjOW+t5actjLMn2ESg/Bdqm8qiIpkjzeZEtmEX7CWm6d9wt5T6IGbJK/Iegn5
LPHOGLAoyXGgvdl6VlA8Utf6tJcD9dtYXU5MswmXJcYjzOkqReEiT+Cd4mcbD6+Ln7t57VslC7qH
GXIHX0PSfLaY2V4j6GJiLXy/QdQpme0tWc+GjOsDl8e9bN+NQ9jFxKqi7Caa5zIbFvFeVn2ZAPvx
S6q4XNimKJxvQiYz06gTYrWvavMzjZcuFxZY+FHLQMhM4SIKTZcFqY8q9jxwXDJMqRxRzgT5CWjT
/bvEEF8T3M84V7pA2FFXUAlfgPkZ0QdQnxk6FL7fRSZuVFdJFwmrGR+7esFsuWJIyXJ1dYhCeAAl
FGfFqc1j/jbXbPxANNxHT3pWo0ngQKUe231eT3Qeds9py35eETyKebiqWmYbTa5nyOT30O9iYmFu
O1nWaJeE4QrdoI4kbXknbXRrMTirWE/DQgKl2dWG7nVw9BlKq7xUGoSLhxmD9MK4W5FNBc+avsuo
zj2bvibyfzhAYrPbsO1jnpEFhF4Ax2c+l/cgwF93iXC5MHSyIbblLOuNPfOwfqTH4nUzFf/BwnrZ
T0A6WYaX1IuRRVps8k7Tv84IiP9gYcLgRUGhp8Oub+GTun/nkxzOR8Vqr4uvcPGwgZm2nkXAMgTS
zwedXnx3COHiYV25lgQqWSybG/RJSN71tfKcKs6ipAgE1LbsNOOxtkkUmJQeuVdCV7gkGJGm73tK
d2zJQ3lWhY0SCIe0Xk91wmXBAt4z1CMVJOs39m0fBzyMmDsffmOyuCQYs5HYI3scmSnUnvbNdZLP
S5ksSvhFYcLFwWS9HYXt2ZF14dAkSuvPfanu3aN/ndUUrjjXOI6tyePhwPNZv3xoRV6+q9eh+Cw3
kz+JoRz9bgXCZcMOJB+x1PYNrwHqPQosQbjOXjuvcNkwzRoAkatcs3ip96cg77pTZCO/QhDhwmFE
4RWDdmhd8eg8x9PwUBsi/GamC4fN0X5UkGxFr9gGWfmuiJK2pXeuNLfmprNgj9pW44FLZGaw2Zwa
2tZPk4nzx6Wo2J298sYO7zojonjfqrhF6XPeAWaBbNhp7Ni92/Wt73dO1IAENet3smbRHsF2m/ZN
BlkV82bRovcKCISLhOmiGuDCMa0ZL4bhaRUHis/47scVChcJg7pMB41s9A4Hj5DUjH3mkfWKj4Ur
mTXUXQmvr3pDqU0JVQMVJSN8mxKfa4NwkbCS2WGEQdCWEdktDxxeO4+kQeGyX+vX8f4h5miIonFf
xUsWxu15NOObtZ3ubMc35qPrUrgMXOm+sUvWBvvbuC7iE8vt5DfZXbEspOumWfRkzOo5ONv2K4xh
vF7VReSsVCZkuNTHNmU4GWH32XaXdan8XpChC/hzdy+DmDe2B2Mmgi4/iTx+F5SFn5GucE0Kh0g0
cUm6KSvUx4o0Fle1yrO/XSgsUAtB2QXatqL7bPLpD5S3nr2moEuE1VVfDXVRTgA7ApNAz3Pgc+23
eFwkrGg40l8yn3ArBh5RMHIKwiH2OzBcJGzf2iYfl+uHF8tx6jv9Es6cXfx6xVmYW9VBGAS2Phns
zF5VJPqyq/K9X9PXBfvDmj8G6KVuKBLMNPRdkpLPb43yPP9d+MsOFsdo3IyZbci/egk/kHr97PfZ
zsJE5nis1hlN66l+rfdHMk9eV1zhAl5W6qJXMKHOCmrzc90beoJpw73H6hv7oMt41bBsHnoY5GYT
XsEglkvDh2sK328jdCkvJOm6WuZBn+1q+8Ba+qroqw9eHe7iXILAyLnu8j4L9/B4qBvyLTgiv2oW
uOk4k/Doh6pE7WI259s/8Pd9l8OS0W/VuzxXpJVqj9102QpqYrTbZV83r6S3cHmuUhYVRP23NrPw
OExVqJZnQhs/UU/hEl09eA8rAC1lCG3NCTWTZ7HBEtBvOPnPPc5rYyhDoj5rIY186UVnL1E8UK+8
unCZLr3WkCXf2JDtu3qWMuNLeCdEuc6I/+amhYt0tYtgJd4w2kzpKpgvw9IB7ZmI7b5GsCt+R5ci
forW+ug9V5QT6kaVgqcnndFPIiQXHVl1qqbxi9cguJQXkw1UgsOozqIx+Dq0UZPEg278zgyX8tKo
dqVHoJosH7uPFLbTRlG/YM6lvMKcHIOZuyYLIsufLPS+a30ov8jfhbzkbhTT89xkkwSUPAcobY4J
spx+Xe6cpNgf476zZZPJhvTnbhlRMwrtf8/WncN02fqigWJ3mx159KXp9kxbyAX+/sv//+r6i6nv
ck7gj2KF0tk2Q+/Yp1D3RZsM7bifrWia15D2Mg9yoMfbcY3sq7mc9ktDO/os26DMtiiaYQhm6uZ8
3QxVsopaTydoMQ6pLu1CL3IE9cWGZkdvQ+v6VAuEA12ZL69gOevH+wuXoSIWjk2Dwerle/RtEfRx
sLtfrsGVyypYVO4U9m3ZNOik62HjKa3wezoQLkLViGMbaIk8Us00LLiGN7rydJ0XLkNleLxw7GV7
unTNUw0j3O/F2hXffj9prhPvF3PGhajUUa2LpeWRBmb51kzqvDLlx2IIl56yQg/IUldHWhAO3Sk6
QdQK5Ul+npPC5adIt4GS3psjhUT9cNpQGvk4RcJPu024AFW46iBWet7TyG4s1aIpE8huWC8oQ7gA
FRK9cdw3UqabbY9nyktzqs2x+53dLkNVKo2H5byK0kAuHyIkXpJC6cBvC3OZqQjuRH0h8xB6JFwm
K6K9pMylnziccKmpucFL5xDaPQX0PTysU1E9rNrPXFW41NQooYQ2RZSnq4w+5615EFPvV7UsXGiq
JBbbrax42kFLdVcfW935nXcuMIVUfRyGbcxSrrA+o2LkJ6R+/S4zLi+18AlBAFz90qC0qbbw/yWR
J7kvXOmssg11iys1S1Heup8nFYlzyT3TaC4xFceR6ophYukx0PG0dcgCaCjX3jlMb+yLLjUVtyi2
pove0k4U9V8Ni9fpqThIQfyyAS45tS0MpgYwn0ormpsEAo4vdXwPobz17c7VN1/hnnHUAXatzvTJ
2k9PA1k+ep0XrnCWWnZsxDFn6cAL8dAGINIXhRuwX+tOMB2vvIKS27yl5byzU8XmZx1MfkiscMGp
1hzhYfOIpeGp3nmfhPnoh2cLF5xqLI/koRVL8008Qb0J5o3NPTWxG6PpglNqH6K4GsIwra36sM76
AQVm92TEbrV9fVv6IbezNH1U5e0apbTgb1Hf+l7ukd8J51oT9rytx7JVWzoGeZ2fxpJdBeflDk1+
r7ni6mSFdKd0jARWEEQi515+Km39ya9p/nO3dFsVb7HRYQq88TUqNNak7Mo//dp2FmeAak3I9tQ8
jQpUnsYmaUjlOw2dfHERdQEu6gf227AfE7pCp/Qqc+v34c7ahD1jHe5tv6VkXbakK6boPCJ69BtN
F3cidZuHRuOQQzoGnhBzF8LOMjR+V10Xd4IUJ5A12M+lkuESlOPZ6K3ZNvvk1TMu8FT2jPO2Q5TY
BeOURH38AHXmP/zadlZoXkMuPZgsS+22pHRen/bj8BtQF3caDhnual9YCkXR7SEQVr0Z4pV4JjJd
4knNGyBYij7vdwAeneblhzjigWefO0t0OBRUvMN2S+s54g8xwulL1Wy13+blamDRyTQQRRr2dC6o
SPDOviYtQS2X35g6yxSaiiXcYM2WNuFaAvVg41OLxwG/nJFrVTiLaK7XouMpIcVruy4v+xL5fTl3
cSY1ko7tYbCmciHqRRX78hTSTXil7Lkrd9UsMIaB4dyalgc8wOaqqD9GYpRnn17nLtJElegBI5Uc
Z3R8DjW5wHPMq9SDu0jTtEZGmKnZ07IPhyRAXucEzxk/X3XuUk24EYXDtOPD1TiwZxXvzUVDKsJr
IXGXaOKDVGUu0OlEVuaZGjumujnuCSles2b/TS9wF2qKlrXgNW6H2ATy+YGSiH+rVdi857sd7/yA
6074qz/hHKhkHusAmuI0HaM2fpPHZjzX4RhetiYOcIZwPyCXu6CTGuBWPqwRTaOu+Cyi4a3W3Cuo
5i7lVAdLMA2toEDhKvKGx7xN8jkMvRJf3AWdFiZwZTTX1tfoHVFBk9iR/OO1qFzCaTSyh8LVuqWw
RK0+NnWxvlkjDqHx3zcf/3psXcYp2i2JwG+vaRP0+/uewtUmgZtpf6krFpwP3oxvzZij/qEpisYr
QOMu7rTPvNurUWCPk8sfwPK/RMp4HSvcxZ2GsFhl32Ljb9f4ZLvpn7w/PLdmF3Yq4dQ9wMloQZag
Lk5LvyCdH/t5fWAC/hwQy6gmkNYflpRVoX2GCdZyQYQ5eMV+3BXDokL0FrouSzqPEIK4vg3B+c5z
bbmcE68jZAWAwKS17HgSU/yTb55TxQmJJdP9FgwUH07X4Lxd4ZIxavz0l7hLOJUkAqBFcps2ObRp
1mBJLFm3d79fWb+++QHL/nlExw1WGDXsklNc48snEwU6sfsQ33mEu7Enu4jTNtWoO+nrNV2gc/Zh
ZlCAS+py7EGaF9CXm0tP+SHIVvz8O4I52DWKE9fUHOzzLOdEL0g1+/XR9VD74XY8AWCr2jZc0sVM
MoFSSQW0dfjLr/HrwPzQeN/JGiDuumBXzluY0qpXm928knrcxZ0WrKWmWgebqmirL3Ac6ZCRjL75
fbhz3ja2w9v+Ytd0zMX0OPVbDF0L2Lf4te7ExjAJWMOID2s65Hl4IsfSJCSWo2frzoLtNIzS8Ta2
pIcZbFJN0GNvVHdP1vw6L34RibjUk52s6mqo1qfI14oHgh05y0UXP+2hrvxOEJd+Aq5crEueT+ka
8Nfg87+vNPTzNsSz8s8zsqV5GQ4Vpjvry/kiLdkTKUO/l0/u4k9zo2Y9az2ngdi716xvl6dqltGd
IPDGduYqYilVEBxSx5ruY98lG1PvSyPf/35KXn//r4bVWanFhrsrpDxt2tVUPu4B8uQmCB4IqPdP
QzHub2c64Gn093/s1g9xTtprdBDquVzSVZDnsvl7yf0qc7irehWLioWSsDXt1r077fPBkoPbzvO7
nXUL1Ure0BUDwEm9XMg+m7OQ3E+lnrtQFK0WFgwKuzxhe5m2toAaPpyD/L7dhaJWy2k0LRVah2b6
gzmm8TTEk9d1nLtYlKpUtQXELOkQ049QmXwdHcRv0rtQFNaTbasSfd6xpr2UrX7bkmB/8JqILhUl
WgNpK8Ln1KCI/pSTsT0N7Z22b2yULhbVSFuB2lA2hbfhdmr6sX7c5qk6m7X0y8lxl42Cwkxh8tnM
aclj8jAh0f1oaum5Sl29qzZvyTYc8ZxCvfXI9LF9okvb3UGKb/WOc8AeC8eVNiJbioxoVT1B569+
V5GhfJ5yFt77Izf2GReTimzXwoWXzikr56eWik97VPiFlq7uld0bUV8dPtKOjjyZx2BMKrLfafwa
n/5iM3aJKAP1ZgI/aOyPRqK+flzUZd0sbFtBM7+nM2tPrM/JadCoP/RaCC4mhYosBjnqZUnHfmQn
G5L6QvLDTyqAu6QUW+VOIRUypqWZsk3Gb3nZ3kmn3ZhHLidlRN0zMiNtHLZMPAfrAPTdsv48QEjo
Tjhy609c//+HIJbEABnqCG8CccG2fzuiystqseqSsVX3YrYbx68rDRVDDqtjMy7NaijtV1sW5GIn
3p1Ls9PnPJz4k9xJ7ReVuwiVItBJjcd+SRsef8r71SRjjlJZv5nkLOwCoGlANjnh7VT+i3L0F9T1
fPdr2jl+u1Ig0zZfTxkgN13C26X+Z5h66ue2wl2+qQpNQXsVrSmrWf0m1wWcOZfOqyCGu4BTW/ZG
Wj1Nabwl69Gab2OtyVevjnH5pggmH0tj1YgMUvepYebd2MWH33i6fBOHnD/AgL1LrdmnZMrl81Cx
O0m7G/scd+61xXytBx1kl+aazidepIy0Jln6iiaVXN+YSB8PsvZ7B+Yu7KTbENlf6LulANnMidNC
JmFcG784xYWdFFENdJ53m1qed38jQUKeFgrVar8RdiJmvquloy1GYYJT9xu9V/qRLltx/n3r1/7+
xXnj0k4bEXYJFLXpLHbeJd0a81MEa5ocz6s4bJqIBZ6zyVnCQk4xBAHJlC5XLcAO7k8J03t7+v3v
uLFTu+hTGDbBUnXHmJJw1+9NC5n/um/pwxxDpePO31C/7isXgQq6oLVHnK+p2mp62iPULO2sDV6t
zJbnShX5Q4fkcBKvlEGCEbdYv55zASmYs5O5Cif6IjfdXw74Wl+CzY8a4S4gNS4LG7ZjoS9BXvBE
HxLIsWexB3cBqbUWeP2TaLwu6jaBAl8nY78TwcWjwpGHPadoWoXQSojntklm0F2/n003okeXjmr3
Y1m6iC2pOlac9hxiyulQRdud97Qbk9WFo3ZjwjwSII/rpbA6GaauyPI24mmzxfxOIHnrJ7CfQ5cq
YD3ZGuTLt9B8x3POycwQzfh99/xfXOYXu4ZLSRXNCN/tfBpTsCOFQscDNN6vbwkFHEEvKOTrn3Re
jc/rXjanOe+bB7I0+sK7pvn3959w6+c5ma6oqhu7YpRS2XTJEMdfQj188Wra5agqtm1zu09LGtAN
JlF/lJGfsjJ3MapyOGBsKGZEMU31FlocfPGDBXGf/3m0VwlislV4wJAyeIdc6BeR+7nc8f/IT7WF
RtnTiLVAzPcwQrnwFFf/+HW1E1+3i4bv8n4MVwf0L9P2jgWz5xJ28am6Xls7xwV9aVSDgG678Ebd
ucDemHvUOZE15Vvd7jm2ngbkQdSvJ7G2n/x6xF22ajoKodF2bg0opKlFjULoh31wVysqsLjh1Ude
pfvRfWvLobyEBG86fl/urEgUfJScdqZKbdt+5o1MDSd+jCB36SluSdDrSJGXwu7vlQg+Rra6E4je
CIBcdMp04dq2c0Becj7Yp+BAWCL6Pn7dWCLPUGE6Pnh1jwtR4Y2u7Y5IkxeoZia60q8hb/3Rr2kn
lp6Q5y9h7EVftGr/LSdztvCWvbPV35jrLkRVBtsuwzUmL6iB+ZdE0V/7qO+pKNxq+/r/P9yuA92H
eZujS/K2fz00TJ5hihte/DrFWaRY+5iHDB8+NP1bEw8w/1STn3wQd/mpEabA5aAleVHr+Cbn9snu
firU3BWCgjycauIKTcebOcVcfslDcq+C6laHO0u0G8XSi0ngszneoVX3NcAdzGuiMBedqngfQ0+c
k5cwrj60df9n3LV3wqVffzZzuSmzMihAjfhsftDnxajHcZJelyvmQlMjDLUiM1x7pPjSjftL3IZ3
Uke3PtpZlKRp2VJT9Afrqks8n7bGPPjMbEjk/bxsuC6DAWH1dSep/iTVkey9Xw0ZtKt/bprtUAwd
DbpjLPM3bV0lhtdel2TmklL5bgsJB7AmncjSJ3GzHeejmO65rNzqbefYPCAUstqqZPCOzD8UwQ7N
t2P3u7kyl4wqCrZyMhr2oqz+XC7qc1xtXsc9c8koGw/rxpfrqhn063Y1p7AlflPbxaKarlDTsmKa
aIvL4pwbKIbp6Ow1B10uqlZ5tecoOk5H05snqPfzsy35vYv2jdF0sagaVQYkaCgWvLKfl3q8bL31
E01iLv4Ux4cpu+qoQBvyOOGN+KdfN6/AkLn8U2lYqIO8oUBSg2Re7OOxNp5NOyuzLTdt4iUoUwZD
JFEm2/TZbySdczJiXaP0hoZRR4MNtjs1NvaKS5jLPcGFsYEtvD1eFrnwpAzHDZWSUB/x+3Ann7QF
rNKSqjJdbPmKlvXXIRz8iC1ECT/vg7M4qsjosk2xgEBrEaC0PIE82Ow3mi76BJ+LZa3IVKdLVRxP
Yc6bc7h45ouYyz5teTUpOVVdClvKPeGlfBsxlAN7dbuLPtWBbupma48XmJGEyc4WkjAjvII25tJO
x9AtrIya46Xh/Vk0+iPnxb2kxY1NxbX7G+KGjGC72zTg1Wd9oO59aqTfJZm56k5kiuOu6yx7sfO2
1Sc5lhH09svFzxIbJuc/T0i9GOxWdKxTHci/AwhulKT0C/GZK/G01QEZaR61eErWEH3sp+2BG3Wv
Vvcalfw3VcRcjad1IhOUzFSX7n3ffVkrQf4YO2ve54vij35T0lmtMURCRXzwNj3W/e+6bF4xQ7xI
M+YiTyMbiKaoYU5V15hXoo/IcyUHe2e6/1/q/Red4+JO0SzLbVvrNoW0d3OOtmZ44J3YH/J6pycm
xXLKh47ohJp5/niE8fG4Yg5/WYN1/guPDvlfDAe8PsOOXT9WSxF+2UYkUEI6Fu0jRCrnEyx0qL4w
Isdzbqbw4Zhk6xcCuDgVL2wwK/T7C562zrDsq5Jxq5jfLuPSVDs3uxQrxFNjeyRl0z9W870azP8/
bfyq068z9YdrZ3kIOFbQrktNgD34ZEA/nSHNaKOnEpxMf5phDyNPpBwg/wbfrycAtkF/CgK9nRaV
i8tUCeQc5VwGZ1bHtExQ0zF94DUlqc4X81jkCzlX0DV5jFCm/pcd4ug1KuBRpW6UGs+a7hgYeg1r
Wi7on6vVxYNkcnw1MrwvN2baniFX2KV6GO69jtzY+1zPwwhWJrbtpw7RgyDvhmXeEjaryOt9k7kq
V3oyVTlMGKyw+TauKiXWz5+GuUyXmZdlVjlahnvM63D9q/LEppkrcqVgXIILAsqTdJifUXD6OQ6k
H6rOXJqrq2AnqWVQpcM2vleFhrGWvrNj3BhIF+WqooDVqCIs0r5cq2SOx/IR9j1+lfjMZbkatkVt
X/d1egQDf7VF3QYFFU/bFebiXOCUpNKFMmlYRq9DQsCa1H5BrAtzabLxpoYaVwoK8x8djB8PKvwm
t8ty9QsMYANjTIqufxsFSGlGzeZniosN/eetqClNJ2BkZNIcl5Jkb/D41uelXwbChbjAvdMoaNbg
RZTB39WMlA8KZTw3aFfgKp+bYM+POXjhu/nE8i4VtR/axlx0y9SFqPIOd/l5nMpXW2ueh4aHb71i
BRfemoK9Dot4KQAYT69J2yxJOfV+D7UQNf15OK3epIhEn6ctK7az7VuIuOeH333H5bR4m4scBmZ4
S6VGX1AEuZ+apvVLFriYVsthSRcgHZs2dbBdOqbjBOVg77363AW1jrmPjw2r6AVpq/lZxsdxbkbm
94ANQdKfO33v4rW2BY1f4mUqsrmd12fSKD9+jbl0VlPskJqGz9jLKLbl1JWSJ7ZYAr9Unotjtd1I
qxUKkS8TVdVposd5Gwo/sI+5WlN7Hk00Cvf4Jei6OClF9Lfs5/nkN6bO7XsaIRYEH+D4xQS8eK0D
/ncQzoPnbHQD+pnWQ0wg1RAW5Xvd8fVSy+Nerdd1Xvwi/HNprLioR2hP6/AFVZXiIRK8eAGfNZy7
ni9+w+pCWUNPg2orSPgyb5ae6cD2D2ob1Z+/7/obOmjwdvl5xvPjGDgp6uhljCYW/S1oFL1fa0WS
2rL8XU9Km4RVNz8unYzYeaL7+70Qy7sZLrPfZphB1A9CQtlT1zV/kOW0/hExTd4IxKkPMPwiH2mj
qsclPNTJQh36GbUH8MY+YEz7+++/EcO46BfEswHN6FC+iFX/NQTde4rA1K9pZy+gAYbzGme8BDXd
X4542E55qO5F0bdmjnNat7GCitywyReolTSoyRzC48TCkf5BzdL6HdqutNX8P87erDlPnOsa/kVU
AQIJThmuKZ6TOHGfUG4nkYSQhMQofv27fB991d89VD2H3Ylj+0Jo7732GtIcsVf7kgNI4OGtWIrQ
skH8L8zs84T8u7P/D5jcxggeNAh9uklsw1+U4/u1x8XGa7eUE6nj0cNliGbp/808Mv2n21Uu1iRb
ncpvOdHjAzzpyP1kKUxB/vvjpv/h1/nHPYHF57Law+W3rSzKBvKVcBYkUg0cZOTJoEP5+O/f5180
0H/zuf2T+RUnh5r7DbuhdFiS9avNit7XozdJUwxe1xYO5FUguf3KNaJxGqRFptDSJXbBAZk8kgo0
3Pka6eHehrl5/ibznX9TKpTP4JRNtsrcSvA+6hiUkGPD6g/x85/97HMRD+KxnyN+hrPX9m2Af811
MV5M/8rx/QLE4PvRZ7y1wqqzhpjGD1VB1uRcBhPOjkTm+0BsdGcHOm9Vzkhf2UFOP3iKOM7/8eH8
+4fwT3aaQcDwIF133Mxi4KKYmL1lkvwPoPQ/POF/stOIXz1gC0VvPS6NM0wI+lOuM9tq5ceXSYb+
f2yn/sXd+HdP+PMH+P+AAiJMvTPliKoAb+L4OurNIewDRIxqQ2RSC/KU+QGbAvcBYUTeqlT8TlKV
VYkOQyWxBDlPIhT/g5LwHy7I/x+1beIO1rcsueF5sj8jK7qTh1vy3//9ef175m36T27bsgQ4ci1J
dsuHsnxl8bzfSE/1XdYz206c29M2FuHGsmL7v+Fz/6S7+XgNdFUuu/VA/24ZPq4GmX7d/62j/2eM
YiJcEMess5srM3+TCKmovEzK/1vv+k+mW7CUxCEn5GaO3ZjKW1RFvhXp9//+MOAh9h+qSvqPSwx4
6zhIIJY3G1PBs1r08Cf19TbOLCZVCQv75eXYVjr9koBRS1P1R79DVp/2WwQzG1mkeeerQ+FOGivE
wZmePnEst9ah9lOyrAK53LTA2uiwU0hUHTEyZK+zhbVkVs071nh/+OJKvldAsZfjoacq5x9Q7isg
IztHcEFSjYfuzUMqt6H1oUzPHC7eUTvFFhfWvi7yoqFqLVoBV4mfc+f8GWvku1SFHlF4BoHC62jy
uM60yBtYE8ILLhGoMeUMCdbFRUV+N8A37zmRcZc18SHFVi2dEicY9v7hMjp+dZ8WL8My95WLy/lH
x/buwfKBvulyXx6dMPFJMLhyb0en+z9hCt5Ww06H7tHDvuGnLoo4OgtIkodHtkw4HtWEsqRxyGUf
VYok7rGUyjeTjvsK7iB4xkGtReOXXGPUIu5OJlIgCdiNlaLD11Ed2V2J3wGGxWLe62FKuoZGqq9V
v+hn5nfEA6besdOIx/kUw+JkfSiHbrd1l5v8ER7l3WPUMXkZFp1E1QIv6lodcKS9HGpPx6/gGiMj
XOjyZ9TDxa1gnKYN0en3jMv4o8vSPzQoext76V/zsuC2ghwmljX4S6oBPTlv9DhNjc/m5dQXfAIF
QUYdsEwGzyy/TuPrOA0pMigGgZRNL8p0uWziSOPHMtrBMBfr5rZL77udfHd2dKyNrMHXLyHfP2HQ
zKh6ZVRfnKTJFQ/A4qc0PZjj13HjMCYZN4APcyURZ9e/drzY4Hw1qTKINumc7ec6MkNh7pICX1oR
adf68Dx+kprHWT1A0XPquNXIcl22bImaedosv85qkOLR7Is/SZz3uyEgNXAh44RYODayxkySVDl6
YtOYQfvxmaliiE/55Fh8MmVK6KnP99J3zagPjKQVMFw7PhoWLcV97jonXheVlOZvjwq/fnTojeLa
CKOcwg/ihugM6Co9TC0NFhk3mpllOKVh2vwJ+k1O3td5lcdT1BnEkkhQ0sef6RrUhmAqS9LNVSnw
8rVS47qauzSNB3K3Yy0iP+TBE3mXyAl/VeMjyZ8RohJHVcCzyE9C5oaeyOTL4rKZzhe1iTvwm6ox
RohLvU6hLO47w0r+xsD79CewuGELU1h8QXNoG0GAv+3Z3D0jggBuUiAy0+0k3JjJ3/CYmrBJwnyw
8seR4Byei2Vd6c3asUfI2Kglpt2RL1iyzsg3XZ9UsfC291G3gbnM3cqqqdw2+mMghIxvLiBt8bnI
dI6iGRd4O7MlGcnlMBnb//SpiFaI/Tbp4Ce+R/xKNGwHmkT0vbjOVIzzb1L6ntwXca/mN+XLvbhA
zyGj71xnI3oYO7G9ACGgJ1ldsG3sXvFVZnkaXX7ErNpIVJgHyeJpOcNkkS5tpqfYfBtYti/3LMGx
huOtjljrUhrGH7B3WnIMO4PAMUZKQ3ke1VK6+4PwWVzKvtfuZ3wUqb4P2TjxpF69ixdeISOK0CuD
3N788l3/qZWwUEyc+wQ+HJdh14F/GcH4Sy5UlGgewVHeh+O6l3rdeK3y3Mpmjvfs83Jdkmj9YQ5q
59O4uJHcpbiMQt5aabv+piTkQj/WjFIY0FBT0hRBTFuX8QpcTrBGBlwV+rrjd+qfPXQ1tu3Kbsqv
0Mvmw5vpwsRuAsmMJ+lFPpyHDX8fHtiH7Vr43RXuuUuRkDRUfaJSe2HJGjbd5GaNhwv0bnI3p6Ms
4OgdBjyYh4hm2EUh4HTR9Iw6BE58Uko5Xze7bOY3QzAmvaQWyrxKwqSBV5On3jfjpIbk1+HXaDnr
BN5pfeU9W0NFRR41fEpkpOtYW7e825Tt8ZMZjDJIzoZOl8PmKIkdB0hCAWJMA2riUR2JRX0qcy27
vyEk3aIX5pJkuRm40OznTA+suEtUshYfvU2T5PsMRx1z6imZu58k8Vt6r1nm5pesxyH9s6bRyq4C
y0MXV2OUJtnfWZzO/kKOLIq/TGbdTZWDze5+s3Vdg6jIikzKHyyVU3KyEpTgezXHdL/bHEF/Xg0r
L9T7Mi9d+VAkwyTedrwIq6gytk3d9yLILjr13ZbSU8rCzu8kyPFR7UhIctHoNCNwfou26Kz84vIv
PFUpeSoRNDVSKHPWpJ+aTqYlvOFj1JL4A0FssWzwjbRSzefLMYW6y7CI2KrUpD5mLXYgubqTKVKn
ZX3AfWL9dWg3qffe5P38Ph8yYpgQQh++F7ZQ4huxICn8XgZJgm18EdElP1FJgGa08zwmxR0MzLR/
TvsonsRFw46t2GpIGWd3WYTbCb/MlofhqCQSM+lPmZOsa8E8LrWsioGO+V7RQ8ucwvMXolc0I+kY
rXdp4WRXmbLLGIpt102jr6iffZ602ErTYmoEMbnNzmxZ5+VtkjCNyc8bDPlhwBkyELX+6pfczaGm
y4pVrQ4dRE5VEQxfaUVNEhUrJC5yP3dDYSd17mDmwJNG0rKIzA3g8EKe0xXedVtN9pK6916bZRwr
ohIhb1Z8GijVmUwGfVRDsTEFXc46HrQp1tkwUZfYtcXn3kSI8oFZGvgXV3gcBnVhkUnWP3k8Unbe
UhmNZ4GRuGjyg/qtnpju0S/tchK5PCWWdXzASmClpqX9eoTzQDeVvkWdMFO7L0X2pz+YSX4zvRJ1
GfcE+yCAgPUwS/OURnseAwVK+uyMVFFefCl5Gu+XKcqLPVzyIyG3AobOAeV60+rU+WiNvxui+NHS
Mury/szTXUV3YYrW5KPQaXzJsiTrzwWiXfsW5tJTvtblipC4eyniJL23e4AvTg2gKAWZxW3dE9fc
QLSs19WB3E/CNVq8afm2wKB2XGCwt0LCfi7RRfm/sJ4Eb2oDOlFkZ7ioeqCtwuwlawtSgHhTQSVe
mvMUgQXOKtnLpSphwPhcgAJkXIWmasvMOag5TV+Sg+48OhEWu/2mqZX9c5RMcFBDTkeKbg2vbgKL
CEZMKf7mEXH+Ukh2S4rMXkUKMyXcsKV928YSXhhuOpRsehbS4ponky/wZ5OJpioCziT/VqGDtuBY
RSRuaKwp+Tl7VK5HcMx0+tKNR6yu61zgAFJsxwGrz30+6zOisB1+kkJlx3LB89vV80FzxG1OWv7C
ygPFsO+OC0e63x/GJrFM1baadXwisJxe7tgoQv9IILnJH8MOaPFrIGCBXkCT01JU6yByGLAOJIQT
EgEm+7tMkig/DXyOi7dsYcv2NV/AM/7ace27jx4/60wrxdgh/upmhsRu8FUPQR8PXfYWssBhmGP8
ZjE1lYgHCW7/lAW8v35a96QGaChDZeOM8WsBdPXU7xZ8G3gVjfKcqpVNuCt21T92dOERGsohRsgi
luqy1CAstGtRILs3p7FbkzqW2kdfF+vkuLWAxbt8vAxDP5xLVqBUz6wrSlH70kQEzdmRs18d7MaI
q+k6bvEDXbdcXtP9yG2Vwsn1fOis/8p6zZFLrBjGuJPtbSaLaouXWN9nhTejqFRfaPeQdmqwSbVQ
ZM+iPkc+nfDgIt4f9zDMFIut+zGECv8/ArVnyMXyPKFA4PoDj7Pze8UnaRoS/D7+yrsQPdMjw/Cu
4fL2xaBLnw/caKk/ABllEf+GUwv7TQZXxe06FeihK8ikQvyAvOICq8CuzEt+R5FFl6FlWG2xtPiH
h4uCjn7/JthYbvu9Q1FwT5vtAmuGZRjiZzQKMoZMUIWZnyIdU/aylOhWTsbTpXj25Si287Sw7i4r
Zkhiy5yf0XJxBeVDrEp9BgOYJI8H2kDdjinOlW099LOTu665zUeHhvoTYhLJGt3LpXfrn2nrZ/b3
BqX/60bT4jdmU1xmpzJo+NyuabcvzQiny18BCUG1xCLrNE+wOulqX3Q8MzUuH7KGtt+gH3HnbAGY
6a4cecIOSsdoIUuL2L9VPIhR8G1usA+cHW+i7CgITO4Xny5PeTlt6ROyVKM36bYCZA2OwaCoSTBS
Fa8YjGFnsagREXZ12BCNyuo+8jSCQxLQvSxvRGZmGFXN5XwvdhK/T4Q6MSL3PerTrknXMUpYpXsQ
0X+6JIu2JiK7WRRSurduvXf71iMvZO7QyS5YtsRD2k4778a/CjkWW6vwRuQvBdHbcisd2/KhxsJh
bno3hqXKpsIOlY7oZ3KagSlriml3HNZ3S/IkOYfiMxCmZnvko1dcspp6jK6RCu0hkMqxVaVP9yyv
3AgbnzNVIhf3YfeEXDaEYC7I+oajh6hmroH4Twew9/wrwmWUv9NwZUxLON4tqKQd8AbmlUV5BERw
o8NnaGYGH6C22Ja8MYSTtPEq3t/kVkRnBmzp0Swhippox38DXSa/HRTD42nuXX+Ps0K/ZIUqsQKZ
Q1TP60iumoT1W79T+3VhudoreHeVmNaApc1VkiHMpYqhbrPlN5plO4B2M/4m/UQ2oLsgPDi/H9XO
S/pcrBix0JLAci3BVHiWuGlBhDoyyNM29TQRjxt+7w5yk1b7L3i7pqS2SHIB1loeVwVnh5rOx4zu
e1sveTy7Su4eOdOh0DVIvP7cjytvkvyYLhPJuzPj3XbrJS6oIlltPWqb3ycJ8JpEjD0aNtCyiqzz
8Ls/4pZNPqngP6fqIiVbjcg9e17XbHyb1gmXFly0mr5jSQsrJIoWwbCKFNsPP5cKY1nGL+OMifsY
prgVPe6MJWVHrWYEgxcWSZqBAO9AFvYrEeuMIwfeNS6Kro0An6T4DKLuNKvYY2Ky8zVE+weyIT+7
Ro6BTTP8PNKqvU72qcPnz9NkqrWa3RcEwqeYArLlj3M0+T4OuD4yGa1vg5222mWePlE/9t970ndX
ZP11t75wBveJmyoSOVrrPuFtkATmIQnVvAVpGW2TKF10gYp2aYLr0dIh62H+awl9UY0d2Ls9WArf
IFoCRk4JPxXIzL2oEU0gaF/7kdV5pDsY1GFsDmC+nMFdol9SRCOMVQ7o78ztShHvSsgs2r3LCg33
pBwRas6jAcZwmz05ZSWmf7aPv0Hdiy9TFoWXDKLGs+VsVWDcH/jQuMwb3ru4HYgbP8y6FV8WSqev
fB9TnPxUAs+nW14JHIaTyzlsn/sxu+Q91y28mnHQvTaXQfpw1KGct5OOnBJV7Drxmw9aPvYl4T/t
pmiVrpHWLRGJfR1Mt4eT0v1EbzK26iT1TJcmyQbzNed8fB6zIX/vklH+QZxYhGQjisasLIrvh40i
cg+YUTyu3nTXLRVlVO1wVWggukYPENRizxJ7iPcZ96C70AMoV9ML3p37vEPgXjYOsagP2YVLVyZc
tDaOoq1iseqTZrQ2B7Y1rcEDOeoX0yiUr7Y7upC8TXpHXa7kEOIvScaO+TXNZ5jsl/kayXbAHDO1
mNazrJqOUjyQg/F7klC1IDuUDcCQdPiI46DfKLbd9zSCsRmeHUZEjJUr8ATUyaidWeG/wsQLfpZ+
QYrHn072aqxj9FAPvE93CkLjjCRrpo7piSdoMeejX25hSRE4ZZLC8QcsZEb1cKD95a2aM/6IVBNT
NgdHhCx+evQXdYFS/07pzq5gmdlTSiP/p5tjfwDy3LobmKWfucfoVfMap6Pn9QA4tq9TUJ4fCdvw
Gm3rZ44WS3II3Acfbfkp3XPmK8/KEiaoExs1ZIQ9cdeBofq1WhP36Yk9SnSQOn8WqZvofeTn4lfM
pBE1RbKSqxJk6L7FY8ZwirEAiFvQMdCmMDxV2w5FmP9Cjzf9QOpY99s6T/IqKSKe1nTL0BqLxazg
Iu+YMuuwluuCl2WKf0q7LQ+4FJJ378T222Mz9LQV0K5VcaxwJqPtmO83DGu3TXDxQYc5/xstG/th
Ys0wk3GzRl8CzLf/iA79W5WOWegbjj7pYT0mcdTZTsovCZ9SXObzlL6oGd1bFeP8i+pYB/4lRQci
atebdDp1+3SYE5+y1V5pYvXNJZ8QCMM3Kyv8E2ZG36kBagxODDUBEZ/9QEh0NjQ8X0BzTcFxz+tl
QwTew5zHCr6YbIQe6mnaGW62IsP993QcSxf93NHV3XK/z62CtxptjngH4ArrHVW2oBfMX2EJCBP3
ONuLHCkrHS+fD6z7LkA8MJvhUow7AEPFYO/cHMeuZiZEFwaCJi5o62j6Q/CxfDzS3X6zCUytmoPN
na8zhNn4ZnbddCwoB/vkvg40Oz7mGT5ge1xMWRsFbV4IUrD/iqxmZ+uLWX5ZHEH7l7tMTZewSflK
D0nWJsY8+7zBOPJ3f6hBXUDwOpba74D2TlRDNQg6/qDfBpBxH6H9MQ8jg2ik7XIrfAvMgq61wQzC
bxyg/HLBV5S3FAQXcyYsoX2TUW/xnGLpeL0XsR9bSsFwrUXMBGYOMA7mZvYZeS63gAeKf1u4iglz
PMYazNnKolggvoPsKFkWxpDmy8b77V3m0+QrF4YsrajLinOc+RkASghowrNpAwd2lWpjwGa5aAQC
gY9Wkp3bmzwGvKkKK+T0is+N0zYnc3+VJchhm5mT+Jrio3uPlg3I+4DG5L4k4MWfunicwpUpZbOr
KTP20y92VU+MSiSAL+oweCFQ2ai7AjwQqvUMANnliPaV1tmiiy+d2AN0DUgmAapN1zV5RO8VZkwJ
6yzqYt1jiRGuX7emc+Sz/qadLcsLn7n6kclYjM/lnIjomYUkDTUadLufo2mERbgKLHlaVtO/q/nA
IJ3LADgTdiUKq5UkSz4GwdCBwFt54m0yj6AAx96T5T6Ls3zGTLvGeyOdZI9jH61/+3mRMIhStmwx
4QFYgbJkHJBxJIb3fO1Jw46lT3HUwyoaQ9EZeAxm9lSUmzh7qP1YpWQefRwrY/dAJAp6DsSF62du
Yv9BRh+/rJ5rzEK+03djvGj3xASJr4Agn8SwkccEWYg3GJPhk7XBQtrn044BbDRakLOZdhAmjVz4
21gOoa/ihKxXTec+q1O58/ORwkD95ww//DZ2k/8mRrvdjVmfYUrfduOafM95fI5YMv5w45SWDbpe
b8Gctst4dmFVKMkLBrNqVGnRWgCVZaVtgnyKNRPjfZoU/VxN6Cx1lRE9vwgDMwPcLps+22Q4fgmy
lEc9CJiZPozp6ue2LKE2veUOVz9Q3gLdRS7N9OmHE6FZi1MHM41qzmUmmp0edm3BAyz7i6JxQWug
o0SfYDWkt8bEVJb1xqEjp9NGsfIINNiKSiA2VRJvuFFJZsqHvIj2OsoK+bETpVbMGDJeT33sLUMo
4Y6eJw78RFNT9lVUIooDkwM84CourJ6vhxmDa4wNoqiGARF6jXbFnMBBfFRXthD6CNw6b/qB8Iei
y3BOUsle6ZwCryow5lawdej0K4/mKa/UXg5o9fryX4lTWa+aHNvGz18FPIRqKxfuqi0h85kYc8SV
nsjQ7nmu37pFzKd0WzD0i0ljzbKW/mXxNvyVx0sOYbfGAqHePFrudpESNwHUc0X8JGBu/m04DgV/
qW5UL5FCANODK5BmgmF9g4mFxWoitHmHObB2IMiOZ4uUX1LjxWOmmkZ4lVbYpIUXy11YGmD6qAPp
Avyvmsd4nK8xH9g7L4Uyfw4ybn2F8RJoQTxafEgGMa1fOk/6tDYmM2CDdiI6nhzlnTp7G60OHfJc
3oEpPj91C4zBWmpkUTQSvKm52Vmpjtp3jr/s0BWsdYDE/xsWa/73mLCAzI4+6S/5kPRn1HlUJu70
TQMXg8QGU+PnZmEVj3LDmYIRWxjyL8JtYroFyeiIfRpwhsuCKOC9HfowvDuA3S23nfy5ZXR9gyNp
+BUw2NwAwOPUkbB/gzMRpGoDpCLFSXUue1ww2lzxasmtCSRzQ2085DKYbgZGYMtDoulbYrOZnqm2
w3j9JGiHGsuB7cFkoAV8wQLLlH+F/UiwjPPovnFheP17HH348IdI+WmL1+Rbz7Ed49IlVxAX6Jdl
SzrkW475dN6PTqJDxzLm90w9TgEv9gQMDjIy7IWpw9zbISg0p1NxXaEl+FZs22Pa5Vmj80ytFzQI
turTINBTuPlXafdpvUfYp0lbQ/nxRWU0vRaO+Lt50/lZxAWybwHLiRyYL/KTGiTK7leLBw2AFDau
V80mFDh0c3Kq9J55wA6AS5FPCJr+GeTu9JdwWKpUa4TlzCz79c8K9YnEVb+qynLZvYbB7QzHa2K2
4ZFfcfFsbr7Po13+0VmJJjiHu3kOK/8MWxbG5XY/zsbZi50L9XWPBHackCx931HaUIynQwLA3DPs
gV1hbp0uk5cQEVh0iChu1zG1bRJjV9bjjsFFR9AZkkKwlqQxvx3jYk4bwbdP4lmcJmmB+ZUKRUZj
yVMZVogTYOGRVxtbpWsWIGsvSpWYxODyiM27j7v7UVq0vKva5/e1V67pfJ6jqkSDrsYiPU6dhHsd
dla8q+1appeNmfWV7csy1DOC2SvoHdj9ptl4IaEzGXY7kj5iAsO6G0uz2gy5BwjQcfI2DXI9zZrz
ZxAHimambGv2Md9+LNEUmhQb5xfHouFRI62jBsxpL4J10SvedjAWY/jFV0DDkvPS+bjdJgAIqIX8
PJBF4Q2SHcaSAhFotdYS76U+DFq4ALUB3cR7kjiI//LCYnSTy4PX4KEVHfreOsFq65JOwABiz+X9
QkxaARLdMXLOMALcfeYrBCzB8rfMSBO0e1lBCmlSAiFPvrP8om23X7IEy1hjQrjDsBFOO96IpzWP
5KWnQ34dBluc5kgfZ5heDHfzkJctQtw/DAhhNb4UkqDRd7JarEIeV7AyNLbcyyfV5/HrJm3aYDEZ
PwLUHR5GqZMPHHbSHJmwNSFr1zW7jbHl4CmvLBFx1Zmjazu19u+EAzMkOuaXSSaiYfyYcItH0TsY
Tx0ATfmeBKrPSAQtTmux689zkf1iEL4toj2Q18KbHhnNz4LJ+QREGmvRbt8b4tlyZnNgUSW79W/Y
yAGa6Zfj6mz2Cw33b8c3+gKRKPJ5oWp/2HvsrDbg9N9iHjMg+SptZLSX16L00cO0uXc62rFVTmC7
wrvyFAYd/Tw8QaFBPc++AVmYzgCt1C1GRP0JvDeHQh7632k22wtwSPo8+PnbxAb5OsQUQWwLegDo
Y6YO1mNKfYFxZ/GSDJI1hwcecYpoqSslfJlW1gZdBTBums4kH9BLTfg817w5Sq9BXxGBstZAM+pr
EFlMVW75utUC5AmBYg/ifOMUWE1un/nTHsm3tIdD1rvYDNnhgsliQ7OWI72sXsQhNDlv84JCqGiE
fcyTC33M7/QypSQ6BQphD1CpeeZHjhdA5+uP9Sh3c0HbFvavgFJ7i2VV8Fn5XUxr9pGrYMVjLHbm
WpsUwf+RgRyzqvZN5WMjJuHS+6OEm+97IV1sb/i4oZbOUzAJsOb2o3hMYYtO7g6vVZPxVac/AkkO
d0tVogdXkXkT7qWEoMmj7K0JqmQ8uGT7Xi5euN9FtFEXKjPKxIOwij9AtwEzx62C+fEi6iXrOTDd
kJR/LfOAHjpjBX/A+lMlrV9N9y8tXN+mbJ6/iW2Rutqmwkdtt7o+1AB1GVrLbAZ7GRUR+amgMY42
Fe/BqQw7ry7K6PAgeedeMVCO6JEGXDe6lsMRXmNYU/vnUhabOMG0KYnrcnDjPUCVFHQG1anxzxp1
s/k29nkwLwnM7X1dShT+HUkXm+8riZe1v7PT6HRdJnCPxNyJNVZWoSwb82jm+cAnzQ+gtZUKAKzr
YUs8Vg0kA2PmVpYkC3dQG3b85xzZUDyi24rla9jyY6yOBfH2r9I4HKY0xeopaUnY0jcsXovkCUwU
9f84O7PlSJVki34RZkzB8JpkkoOUKZWkKqn0gtXIDEEEEMDX35X9dO8x69tm/Xasq1olpSDC3ffa
2/O/BdF2f6cQ1pj4NADacj8LO6Kb7ZkwnHs1OV7CpGmznil9xvygo8J6iw1PCdmufl0MNmBCGdYZ
W5uFYHezNZUdC8XGkrnxKGaChZOoiKbldSwQZ/alBnqydmEPawrO2Y9Li+xrZ/b01zESgO+Antf7
4nFpCrbV6CADfeDeH9WBtbzW9FELqzN/YkZKkUsonFpYFO1O5JQuycC1zkyZ66lE/NOLzN+9ykIR
J57Ci6xzKwsdtftKQptdGhfiqEaMJ1j/Gq+idU7gPmo9a2Xptt+Huo2am17UEh/DoorkcGZ7UU5Z
xD7Z7dOfpzZPjO3h1cy7CaVp37YkvH4tGG15Xxbi/+WwX3Q4BRlZDWz/JhPU2cSNpRXx9Kflny/3
ts8nNO9EBjAgd5aVL4/aYR9F+0BPSre761yCwH6LVQihU28Oyg38p+gZWTxgK817lS7lzAxssvOg
uQ7oYc0vBKxue9ccWOJv5Yw2wmRQNqa0TzYmRL+lVghB5dC2an72/ei2ZeQcNifoOnqnYrRG0jk3
x2LacGz5ZebNmfOEBo4ta727fdj5HMq9p8eorF8QC1bT3yLbDVt7T/jFsP0MnDxYfjThVNQo3GvQ
/FyYCExDWnpeXqQyKpdBJtoV23DNNwRs4o4DPK0L44H2uN2d2y9yY9UdAvw8Dgl6aE5nRFSijSWx
gsDfkQro/mXeX4cH3r4mmvfRuKorYHTTXR1Ba9an3KVhxFLbSdCfrB7nBJ9028ifvMyVf7VHtxx2
g/GMnzrVWPD21yxlTWZHR8RfjPHfvLDLHzP1zzKicxUi0gm7MuM2P0o/35qXLNBc15vNFiUOk6A6
I2614rWOyil7MnYzj1dLAqdeqkqyvCvTqt2DTYsDi84Ftck8RL+LuKrj3eJVA69oTllByTiM1reW
M7s/8PM306FsO6fBvR15Byewt+mW+Qx0foh8C+QnxJf7e/CWLWK0gIDKWNtE/qNApKbnQNrwjlmg
AK6cPm5eIlnGLLBaAjsI9nNjuwozu998FEA201NMe7EmCKPhcC16lmumq8f7e5AxIvDOm5ZNusnA
JnjxzfSj8Q6xYy96R/+wPa19b7Z+N2Nh2JKqYv76bEG9iBSJmSUklbeKlYJkGR4Gd5iWJMuarDgR
WVagShYru2F4efAS9u7yMuSW8d9tE9jLD5vNzc5+nWjIGY7O67fFdWZFcUwk4ffZifvjaCDWvDwI
z7E3MvYToKWJWzcss4lcm1eJQUbFi16GTLBjljgkMffYtu/7GGRObEVIgjsPgPuW1YIpkWyshgD0
qnnWfjQET5pql6KlGKflAEjWXuq6DLdzgMP6rPst+CXixS4OABv2hxuE82vOb5ZYPTOs5JG2ATBo
aKsXBSMQ/g6Yzf/MMt6W01J3pttj2mQyGNqUgucQ9d2/ACXMX/zSXxnyt13EYiFhzzdTW1X9UNVF
T7XhtdMPX8becrOXWH6i5S2/2yxs6ySWWeHv+sn3UfVyrAoW8Gpi4myOkmquipaLg60hjBn5z4lK
GKmJX1a+KzerucomCg5d3s5HEYVLRdS5YQxh31/k3o1RQ1apPgszbnOikdO5K2aZh4xC3fqbq+f+
T4NQ+Jt033573XwxfK4W5PuXirU/2YNStUV+7mrNcZqhkKsD3OQm93GnWwoT4xXdTaykcSVdyRAl
xXFUWS8BfAfJQlutfiLJ3THj+7he75aln5joL4VEsqtzW2UoMXnlJaacIODE6sU966oir+ZCFXb2
xAAXu9EO3LXWf9mjlDuHApSFYsuOp7jed2JtnaMlleV+2H3WD994q0JzR/AZcJmB/ZVPMWNsteMX
14Z/dCzrn6XTDw7P0DYVKRmTMniAIeOqLtmYcAviegiTzXLcU6eGSuPsY7Aw6l5+mQN3YLipQBXK
59zt/fyFQVXwwgi2zn8Hmp7Cnqr5oyc68AsGx6VLnIDzAVPQpDn7ramxXnLOri9+tuRhEoaziA7B
UtRQp+Fg+eWDaaTXvNe+7Dgu88ISJ0MDFp7iiJFRGgaMR1IIr3La57YBUWnXSPhnkQ8wPmFT2evr
wJ8uase6E59zKfS7aNUHwu8Je/DyfHDf2oXh7nJs3Hbz9jW2sed8JMT+4EMl8VxtrWmTgh2pjGeN
GwOu7Ag9D/unYq2L7LMRTSUeGQjNWZQEMov8HUOkbTh4QxCKa5RTGj+xh0md2770fERoNXAuTVWs
L2O0mjept4Fdt8LVxS4eWlSHHonz2K5Tfg5bTvrTvE7asAsQgA+Bg3PoQa6a/b7go3b92nMrwbR3
/sqPl0sGlR9im3r/YGLp823MZlZ7s5X8FEFJumcwZd1rvJjwzY6D+N0deJITVpfZ1t91kQX/Lbrs
jzt66jOy57BPFxSseVdkcskPzcboOLEoy4JfLmefVeymmIyLl8gEYjvMbaGHbz6+cittSNbIfneU
GeH7JsX8ReVu82BR6rxoGQ0wKLXi99VkYkVjmKZwZ1t+pRkch6vmqZ+abiie/aFr7KfZgUN9bLLR
epQtRAs3Z7feJGuUXeDsqq5vw1igqUB+4vlpi6Y5iNAqcKE34yZQy53ce+vg5s69Mwb5c9eqIjF0
CTtJMz3vjAjik+rgO+fOGj7YXqPjXZO7xZN0CH55FpyKxX6rxv47nUkOADD4VF09Q5zuWreNYr8W
C3UauKW6KhI78hcOsc6NCSXxFpczKiq278Hq9OBaQk93Wt59brS28y/tXKn+NWKfZHVWRTPca39e
ld22eoyX1tkTL0swlqDXLoDfsaD6b8ddmK0b7Auzylc6krg/DMqdb77biWsus+EcUy8AWsSW671A
tCz+nmZL629b44JXhiZom7dSZnZ3KPMFYsdBg2EiaDKd32x2Uz7Vjt0JFIZa12lusjY6dXIW5SMQ
X8WAeB7G7C+SQjV+H+JG9m8ZK4rFjkJq5DewtfqaMZD1UxD4MWL0OE/8oR774ajg5AsuIjSmU9yP
szk3kL0v1QS8mUpXZs0eaXjNn50tQ+ouLGDMW4sYRrxJ69Cb77zetc3LZk089rLOxxGTBDefuCJw
80N0pQuoWPFW4dMWOth12TYOV484+Pbk11uxIbCMsJzMyLej7q02bWB8zoPhqNhV2C3mhEJ1vGlW
Ll9URCBM1/f5lzjU/WWcXZa7xlYADWSt0FMKrUUcBMs1rzn6V9JPFlsjB5V53gcVxRokoeX33tnf
xPa3krxFb2ZrymuzuMOnxnGSs1acbV4J7bpZr+MYB/AVXB1jghAL+SdX26keJtQhc2gHS58NIXt8
m0MfPovsnsR6R39uayPLnyoO5DFcRht70ugt9gmCX6g0NltIuN1GkZx09ynPhVlmxhwnK7ajzz7N
+U8UCxEm/mycLpnKsTuDIaiXobf8gnpz9dd4L3qurgQMzBTP87RBIfAmjrRqof0XdKJN2rF36wP/
+OAjNwyB9+ANlozPuh1Us6/rll1uWU0P/ounevrMt3U8wHnhRvCDrFcH6bT09n7TunPq5lpSEFrL
kxjmKK3yql6TeZoIpBodDqt9P9jjcdh0/5sKqz7MojaPwnfaFNPetF8o7x6nnLlmj+fg08R9xQMp
a2J4NtnvfT22z06VyfbYlGv9hDTSngpnaZ8Gq/QOnGUumuOyzqmiFtpV8RafhKzWZz7lcTpQEjYS
miSwx4QOF7rUk3k65egFXySXjeIXyKbhV3thRY0fy2kPUkGW6JJPwKq+iiG6+zpUjAU3w32htY8m
0qurL7b8u5D+4n6tlDM6/tFgInI/lKpKAvUr0zy62havbhFE7xnkW55gMcrmXWQhEofxluudaiv3
zwIdte3seDbXQvTm1Hg1EEy7IdB26j42IBn8gXDwKOezV94vr6+DPkVcxTuAvN20ydwRu37ON/iJ
1nFzebIzEXuUBC55SXbuP/IbowxYVAZYVTsDsbq2f8tYvMvrJX1rTAXmnKelWMcrX+QDbItYDWzw
22vQgLMkdaRqJ8mKyT5tAtrokDe11ScKXm4jE4i7Itp0fs6Ntewk7dcJfFy/9rXyMmZKwby+hFHH
oGEjGK7f1Sq01hvALFw4RZ/1NZg95HCj5vtdv/VHhyCX8YjQtS6HjivR/mPb030DAaRTnTCYgDE0
ntds+5E+d31iLgysxsEyCHmwNqc1hB073BUbvp7+uNidb+0H1NHiBXGJtT2TFdNY7BD3BgrLyo6t
+JJVRaaAfRq6oxjiSDyE44RCunJBnzgGAbPGTmY0mKafn+nn/R+x1AGOI38uFvYW+/m3ALjtYofW
8CzIkvIP/qZ650a5OWV7pweRf7fL2mIsaFvRITQL1TIPbXQaeCao2yiwi0TQPiKLOayr2uPpmtZd
Gwa9et46U2QM8xZnYPKt8wyiA7b2lUplnvj/ljmWjKbv3kjJDK2LkXR8Bx07w1ff75c9B0r+xm4E
Slti3UrK73KLAzaEIUkVOzhtDgLGiZziNiLAjWw2ii5U+fnA79j5YdOYHIrJFyLlqoRVyMGG0Lxq
KumdMjXkiVkhbK8zBWuQcJsu+pGg9aFKHSCQ9dmZBu0gmrDaJb2fw+x0QZa0o51ooBgSvCROcci3
KgiezYI9eScDuQRPcSvC7QmQrzBnuIh7Kr/NW3WteFXbyxwK7Z/WXJb0fvZi/GPcZ07xx8VyQFqd
VTLqKBBczc6us+h73Ed+8MxGWe3zUluFi9Oob/J9UNhsTJuWrA6SkUOhS5QcsZnsBti34cs6cvdy
9OcNEFZCVqDdJZoLBDFiysZiiJPVA7Z9jKdBCSBahtnWV/7u7J8Xn2J9sr3osVV9n10d5TXZwXRL
/s2buuIH7jDG3X4hTLhXahWMb2Pfj6ZvqLF+99CaENGHMSXYJjjrAJftDTqVNh30bsYy5TJXhQHY
19DxDIu0/upi2pFpq8PSPnZROP/JCxmnRbBpeRo9+oUdS0DXNIT6zFFnpuk29OPUptu8Ruql26ba
Anopc5YgZIVUxWGOu/qXhYivb12RR/rg+/F6DELLrDvTN4W1q+4uA+rlNk/XrCwxj9hWlwRLEP2G
M/NfhkyWj0UfooBGhUtnG5kS2GTbxjVVlBJLgkvGlm/otnz0Vh7aTOFJG652eTN72WnqZZvdPGuz
72bPsfMAym1osatPPF73vTe6fOq6LlxZiBuINyFZtUmPbkfVoyswTV6NRpz4k9chPq+tK8JXdce4
EOjQkC8+E+02dSuxIUdZy3blQXKopGuznbQW2XOzgVa+tjTszz6XLgwBtrp9JvSyPbpVWYdphMz9
SbFFopvbcYqWOzjn7d2u5XbuM9ygv1yyRKYXtujpPrVhOfKnqI7a5rb1ci7PIQa/r6aOxautu3Bk
/EQPfZzbsnp28zhEVazqucTSFpdZnuR1Hq5PliU77H4hSHRCqFvrvPuDL2fm+2Zs/sSmlNVPCXsW
nUQAVhwwcC75q11r6lcEVrF85NViGHIxp9J7kFvt/Xb5wZ7d1iXEOLcYrKUbJCheJW+Szhu23K17
pj8zywuK2NympCtufyPmd2hJAya5Mwv2pKiTWrmfM4D7PiyMF906CMA3MHUeMu3WnGqMUBv5qqd+
7N+WSFfzI0V4Np9B1SpDYIfAPFFX8hZ7bBA5YJJAusOQ3q/HKIss68DNiEtxdSL7GsnR/cX2zX64
hMwoAPdlV/xZC2NfS5BzffSFnQ/PFjj0sLM6krH3Y6sXGgqT63O1bfrDtDOl/wyNnX1Bu9U9wI5V
3nAr5n8Xz6XXaVmWS5z2hBiPs2MLzhD2c/axsR6k3rPrbEby6tmEFYP7NLs4r7L6iknDY6bZYs68
zd4wW4dFg6IjednQE7VZ6+rFmpyKctgf1ms/dtSjLlsEc8g1gQNLzMPQPFeu0eprTgHoU9lUZZX0
UYbXtIlFwODIntgJqsbMIEqYAsSEZB9+0DkQ47WeQG4ObltIeYkyDEY7dr7I85RlUcsQUnQserAd
CdBrze2T4eOaE24K3RMXuK5v7EtcRRoN2BTYSAeJ1fxLLc6kq4Cr1sn5lQeV+EPxDLGxzq1OqwE4
M4Vjs9ZLjG1un0nP+92FYccdgMTAg8Hc41AsjYv/aZrku4XFdN1HpA9JUFoWceCoznsGJOQ+yIz/
aRY7hnk+C3ywp2IedWnEPcMKzT1/xPkcek5OVRROWeov2XwD9iCFifCXrkp8XTHvQD8LEM/zqP8a
zdiqDu5k1qd8nKruoFmn9BrYhfejxgL1c5l81OclRqu42eD61Y8ycxhFOisgYUx5/dcGRjn4amq2
PyV5LKke/Sl6imYH6Xm0mulR5aC5F3Y72N+0ppM5FMIeoERGGVbnIkeG7Jkb5GO9z3SFTFtWZPcc
MedF7Stm/Ng56LXor8Bk1leXbdxzGnf+UKR9iMiR1CAxeQpvLn7LIgv64zoAU++KaOGwLpXb2t9q
Jwico2I1jZusDYUmlut53lQAGMITdlsmK7vodV7iIZEjXRnWAeFka0JNYIZHQIyVDztWEPd0HNUs
wMJ58ClT8NGl+Ja9ipIRJXZJ1TiKsxWug/vZotkkY5M58wvmvnB8MybKi/PWu8b/Qr7MtuzqwWrs
A/e99xCu/yIQdbY+QQdEzWObWbzkzPeySt+EHqqFdYTodSlebqjBRZV+tLckL1GfeiIY9nCKLjH/
KrSl5K/m/TrZ+7UIbfMdfvM+UaYYsqDSZR9hfCdG4LEhJcj71m38S5xkhFGCBjX1+i4LmvTyKgPt
IXt1g3EOdkvW0XrU28pLx+S+Flf89K5JaAAG8JkYbnN+Wcaam7IO0EfbzPblklTC1+rKpDWKAJJb
oXJQgxBAA6dXp7YHOXGgvWycce6THdjwgQmOlE09exGlHSCcEPGb3dlq3C2zPy2PNGTrD9HH6IU7
UOop7QtG4fFOZRAPN6cJRcCGeZTk/uQHjtm72kLTaTftvMZEQl2DJQLhpYdcPCjaPvxKvxq9r5xg
R+bJw8Vr+vWLWjyI3aU6QYDWT5MK/WQIhf9zQB/5zIGcL9Pg+4fVD6kcJcI7agzEdKAy64At1OCF
DOpnp3WKhL2n9U5ECsXSjEF7EG0tSV2rsgmlOW6uayGjtzn346MvRwGeUruJ43JIl9CkHzlHIrE9
wuIAawVNR4hf++Kzu+gv6peTVOqupOqsc1FIgua5m6PieZNWSOR036VBAwKpddUI+u2s8fco1+7z
ulnrlWaxhuK6W1J2LKzV31UWoiYXUhQ/PC1xDLLDOd2Wcd3nbSC/LYMNIurPyzsiqvoauNihdo3o
nM948Mwp9gySbReU0xuxTxobZamWhInbwrPRG3Nz2TD40XuYT7irwzj16mh9YH15881vpPmsCbRQ
ScFb4SHD8E9t2F0ft1BBqTht+23kjdsLduSw+LOewi8YmZxfVsl6AQw5/tvmlu21tsMq37Vymd7b
FTQQnrs/Cgqxx4jS5qQHeLrdCgb+Idmc8jKYVQGIUlqlPscBM2k8hKwlLIo32+rzz64wTpPYevL3
tcMmvib2nFdp6/u1FZGupXILRrvzhqe6rDlsVnYRffeXCjy7DLb8lZt2uMAObvu5W4LfrmVTXNJd
RQlZPdwPg/YuhtnrVTuu++H5zfLchUBsNmT5o3KF64A4jhm6Jgjvl1zhYcIyUx2mQFU48938OeZb
vOlw03+x52DK8bBKq3WlNqqYB6Usi8kfAkmwzc4rrOWDalTdRrohJgXdtMcSXX0bYWq/5rMT7MlY
WtMgz1s8iMBY9k5FQqlDY7lBu8ctpG8lEQnBDWSVBHx6MSY3L64Z3c/K2KJHkEJZ3uOuVHa6Wv2W
OPXivLU1I2PDc7KkNkOG+TtD9sA5uWjWMsV/PH7QAX7gzQAL8nCmDDsW9UDzi7CI9nXXB2zh9ioc
6TZSU34tLBnOSVYNw16vVbclcybpErqilWnnASEep02ZI4mVDComUpzuOlocfwZRbhWpRRnIG+mu
810a8Pvt5NizhgjBIH+ThCqd/K6I0t6GZrlk1og7DiX+haQGKO/VkzbPcljO22XsOy+N9YQiUlqK
CSptUFIP48QRPY0HZ4rIxmjHtj4pc0dt7g7tVLVNQHMU+/WUcK5N+5kR1UlqM/8sV5DkRYxI6Qxt
PYeHOqYbG3Bfkxs9s/rM6geQJK8yPxE9CTZxaRmwFiBI3zP/qiFxBtPCIYb1itcpKxSueFU5NOod
gEzLjMOaVVY/kyWxnQY5A5xVi3Xh+wIVmtc7h2vjcqORlocszJpzAHF2IVyDVegF1qmlAMjR9sJ9
4K4KsamSPStskYrB4LJ4Eb9gRozGpjQOX2c64N8N19HPgojxQ+t67ZPa4uFd1SEvz2rWhElEd+zs
8J6TUUmr269Nbr1WIpZ/1tZtD9CYDKlnS/WJGzKnCbfonnMtYuVjlsoGJtJW97vFOv91y0IEEzEG
A2XJBhuXCWjDunDUoYhmeIDMtZDEgw/NHrJTS5bzbXDqGmKxEkfNDC3lPsqedbiuX+Pe7xjpVdVX
OvbobWoxH6Aulm2bzprPDw2R6WuJePQiSd/hTQfs/2M8zhBL+0AemLl+baLegBiiXiYhTM2uzR1G
DXCHDC87lVfJXM3WxUab2CtjGwb1ynXYkOqyaZI9vWofuWBZR9tD5z8zuYaPdhfPKhm19AxAGUgp
ez+H0A7n2VHtiTi85otX+mFC+kuV4LUEXY4ldMpi5ZLg6sjZflAUI7DHqIslDcSpGl3iCzYGZk9c
zut7uQr1Yg24fLGk9HXSUQSf/NirliPpYrGTMlve8nNNikDBk62cK037XUBksPcouPe+YW8eVSon
XYyMxYP2wzbRdq81N/9+miu3/4ImGj2KuByrb7kcPaIUvCpRTe+dlOfL8DuF9tZy7uC1SMqyl6ct
wNhIbA6mVyNI1q63flpeaCX46IrWdrc92JjSJ9FBzgBuOBGdfGGPPoOtRr8161S10Hguc8hx2EhT
IucozI+B3c3bDht3034lAnmuEl3m6s5CxFX+qzFZyZPcDYoRdkhYSvY6r7jr7WRdZemljte1Az61
eGl9wjvoyn/NZTW0f8c2RE1liFo35/X+1S9DtNrWaYWVafeQtAvNc0SbdE+k6Sz1GMSB437iEg1D
Xr2wE/Il7uzCL+g56nW+NL4x4ZE1i3HL7jk+kaTgmg2SYnTCe3q/CdUJm3f3wgQ7flHsSX4bjVzc
gwpXIAeK3KW9WmM7mQcMd9WXjj1W79scrE3CXlxTpl7QmixtCAg59dKXD2VXM/dyOmIjUH8hjhde
zaSoh+hbOSpIfx/E6FfJQtfs4vWU7N8rglgCiHQCDeGj1vXHSkc9sBnB6B9AtiRXzZPruw9CxVl4
ZNAnssMAInjNa6f8sWACefWs1X8faSgQJsEM6EZFUfqXCTP7ulMkCBA9szoqemVqa4bXKusTRPgm
nVoOIxnFD/RuwyGqaJ3TCBx+ORBtBUWNrD++9IzNUnfc7NuKGfyKgCNQ4FGXxyOmlTing8vI3Mc+
wTVQ5xl1SWH+SnSJY9A7okzaSUznKnPEtDOGKCVMveXvKciFzSA1Mj+Y/lWvOHnNU8xkqN4PwtBr
EGtB9+b24pQ5Xt3t6Ajlt4n8p+McFsFDm2HZb1j79XeSDPqOuWMMx7SF7NHy9W7xGIXusdlGfXMA
KpfDEkAnVDFDiEOR0aIhrVR4B2NQ2y5uvTQCNxQXKAD+LqdRb+/JkwslUiT64C6iKweMIJzl6I2d
2E8D7Cw5IBSvvNreuNtkyxEVDws89MhM9mex4VHY4WBdjmoIbYSJbT0vNVNfxkl5dskUgi7povOP
gcWIuJnrMTbnKV7DVNG+pUJV3RNdKlknkATNpa9YZoGIYm5NWw+XIMuKW9dXGczC6H0NW8upL1XT
Yp+dGAPfonGIj14VkxljiTfH7tezn/kCBSSr40tNZUJax2pOYbXo4LkbslhfGQdQyGAlr0K33w/r
QnxPbBUhCxY2mPZBZs+YMbbrqnkxxynqU62dljQmtGHSLtoL1kCf/q4D4i0I8riWDNwRScbA+SQZ
mNo4K4v2TwYOinq7qM/cH5skvoeGJN3QhN/pA5wDk8Jtj1lbPw2FWoEUnMzOE8caJ+eQe5XNllmv
qB8NtNaxdwnssgehPxZMxPa54jKllpzkfpKOOPlmUhKCtxmjfR/WFoEXTXCAkH9vBIa/wBneW1c6
N4dwHeIhNnPs4k28TaWtf7FhVj2rIO7OvBv9q79t3mtRkL7EtWkH647FE2G5G9iug7+7rvg+G5RP
ZtmREjCK7S9s4+uDpxdD1COtzo6XyeFUXT13TrDJkcq0EoRwA5iawwROL7q087AwPSF9jtIvWtRb
7C5tSjnEqEHWRv/siX95JBqArI/RrK/CIa0y0ZIbbQ7H+ajrTZ714sevm9UFTwQLiFcaeuuRsbP/
4ECGY/vgF91d7BFuc/BkVx9xpYcE4i5189ABKjvJwmilfPSbRv4YlHJOPmwBLWe+zMeKyJcj3iZu
/lVhDmTp47TbytGcCmZJD1GXmX3EofdLkHj8FgXdwkikwyHuMVLes/ZuTIp25kY2Kw63qopPLutZ
cJhkhN/MRdV/12KAgh4wZOwEbOZRqIi3L7NDuR782J7zU9TXw1uo3PqrjdkVCKizUteS2KI0ft69
gjuQu1kz/uw1zsuts/ULqXPiMXL+JTobd2CoxUhwh/bl0teyb/JWRd4IxCMIJsg2sNyimsktISkf
Ts/PxoelQqHspBdfGuItvrJDlggKF4XjKZeB87hMofnQg/173bzywwmc4iUci/opCIphn7v0fnY9
NSeU3uCKHqVTluAEpJ9GmTzJyictLSNKBeVquJ9bjL6ByfLPrLDd8TDSVxMAWAGqQyrdR+u8lEh5
321nFe9GT1ZqLX51ZbyA8dSZmkPogbLlfTQTfEXizG8u3vBXYAFmrzypTww1HJB5MZlbYan1x2Qt
+cO0jdUB472Dl6BnqDGcSL9knJi0JQGU/rlxifRZ05jA8wrTeknc8c+q6l35WHFZFbg7jBg0mydA
lpudqYfWMEG0QpHd7KLumR80rNGYXoDWSr9KiJdom/eItofjkNc5ZnZoF6Qv8XZBWLTPdFGbIBcj
K0aMSHTPm74he9YNJ4FLV/DE/YpbdNcHDczaFbmSZX/pRmRDTvXL5tY02qCHXiyQnf7P/x9B+W/S
Rv+57njMDVBDyPZQN3NvMYjagD/4v/vS9wjS/xWqCqDv1HlZOBcwvN/aUeGOmtU5/Hdf/B8p2Nbw
rwRL5V78KfiklWr0+B8Cqv9N6Ow/Nx57Vl5j2cBjijCzwM2QxmnbeP/De8GqbPyC/91PcE8E/V8f
D9hAUJKG6JI5W3sJHPqxC535P2Qj/7tf6z/CqskkaEOzSvfCg/l90MulU/Z/COX9d1/a+7/fNw2y
EzZN51yw+2FvOupm/C/3mzj/CKi2HEiLulbiwnjpi74LMdo28r98Yv6RWZ9bGUNaVbuXXE9PzBne
qTH+Q37wv/tI/hHiumZAPiBm/CqNhfE4f7Vq4OX/6jGx4//7cQfGhntwQf77Nvvpj+v/cHZmu5Er
2RX9FeO+s00yOBrufkiSOaek1Cy9EJqK88zg9PVeWd0ermygDQH1UpCUSiUZwRPn7L32q80288PX
/rZCmeCh2RC2pB0FgEZU2i5Rfkjx/1+JxwKLoY78ch+jD/dFogtwKk77s4upfgM2IwV3cEZh66dM
x7CTrRHy/IzBrn5bl0VTAxlIzJq2BuirZ5HO/+TTvrzA/wGZVr+tyVar1FhN7XpvoSNQ6PYRh0oJ
3q8TWKg/TKxQv61OA+KqieKGX6Jlv0RdXONr9X92J35bnVMmnbTTynqfu85r1lY36JV+/eylv6/N
RvRZQY9qTz1zrXJ8roaf5aao35bm1EhYciKZ9ypcb2e6MefsR5xu7XvkMQC1BNdvNO8j0uF8Q7vk
VLjR+KMbXPueemzXmtowo5hY9o64ZvLf7FAPyh9dSu178HHcoZPtHDnurXE4dFq0Uav0/JNLqbnf
ViZXcml4Sg77kjqPIJyXzu5/+Il/W5mOAGbXa92wDwkVDBCNmIHdzPoPP/FvyzMZNJzbCFH22pyG
V+1E2wACe/Kjp6bmfluXGSCCxhToLruL57mW1lcYmj98598WZkrHCWsU9FMzxjjkKhXnssLI/sm2
dfn7//e2pbnf1marFDWF/NJDSERuMSLiQdym/fCSfluejtvFGQTOgrQOG+F5dGyN6u1HN+L3BGQl
6pxsiNpm32BoCkSe2atGA071s1f/9ug0oskEpwyEmw0c4IESPaRTOv7oEcTn+udnPpmEi25mst6H
mnaxVtkcJDKwQD97699WqKPZJi9ZVfuoXBygD8MVw8LqR1Wt5nxboyU8n1SjV7HH2JBhOg/XGobN
H774tyUq8y4p5MDDLVHze0glnOBL+c+CUM3fKSv/x53ufFuj2JFUMacmHwx+z3tdSTeVIR+ROyDo
qEms0zSluohv7V1tL/upYvjTlcvRdNxiWcNGiB4x52W71GRkaYedyznzMqfgkOn1bvdpTirBi+gb
L/D01lsc7Ry2qFHgDTxAi8Qn2c7o6ySKOXPWzX0zQyofhw97oo+DE29F38W5GUs3u85VlHiosKYr
nAXJ3gaMtIpjZZdL4y5p3euUwB85Dk/THNMkXDI0Yhyzl5JfW9ulMt47ZZmte0uNgn5x3XXWupeW
fH3OsEoEeSS106LEw05Dh2RaYgUHfD5Mkx2tF87Y3QMs+63I27FaYVFSPsHZ2gQMmMMeZdTeGQB8
oKwTmxqq4hFXZUW3LwWKGifXbhOG17AdAzXqhpd01nHr9ZY/E7MZoE0/aE77vKAr2Rkyv1bKoVsz
KlHojVTT2+RSGVjqoaDD06hhbW81BbgM/kB6c05yodZyggJSMA2ICZVuwqRQCrISoO5jNjFWRRwe
k0giPqwOWp3vaBqUd5MThhtTQUZkIcm+AsOFTWtGrjZAtzP0m8EUN4NjjmsO4AUGSHvCmYS52SsZ
BQaM3qRnpW7+lCZG4ie9stFMdbrJgDXBE7uqXZCgRZU+LHnheFRn5bxmEL+FvXFfX5LqpxI7IPWm
7+ZONvuwgm8MHCUeAkfAPe00b3szBcuexc4RwuAYpNp8VPAN4uMyPS0KQ8/h6mdCtPjbmEHgB7am
TQgqc2sJDdV8aa9xbHeP9HSTVT0wkkacJjVMOAwa7tGeJRjyoEl5kDrUtTUy2fWwimKusvT24IjO
npASGA3IYEQFvYAuXjdzfwzd/qrijrzQVgPHhTu3cVpKLcAwo+kVw7ylyXcco/Jh7OeNljmyDCqG
XZbhWvlth67oOJvqKQWtGHTgb73YdvHgaLAgB8CpB+w6vdc36oOmgzMh1wp1Z54y8zCdIkPChnTE
RihuOVhXjWgDAX7D8PyiQnH4VGv5y0VL4Bc2BmObJuBO4vHxG8bMq8hCicenAOhWql+LsZz7niif
GzeyO7jcXQssR5uODNxnAMUl65j5tg7ueKXN02kmvwq4x9wsGP6YVTLt7Qexj6bcfDakxNbXOuod
nAXraI4VA2dgrMXTCL6ED8EYPcbP7nwHjeVk0ljSH8JKQu6vdpmw1GMCo5SuW6eupe7eNErKtGtM
jzCq0B1qO0ugQnKnYd1dlDH4tbSgMduVNLKUSzCj+ksigC8Y8AEAcGN7F68Kpo7pnIG2WRdjsu8z
cWDG8W5Hg3MFsxUcUd+yvOelXp6XJM/x+SeJuYFlr3vVSP7w0MT7QhXWL3D9M8wEmK2kJrgooi3T
TpZ1MyTiaOqoLHxdTuoaAPHJTFzd8YFpo9EDLxWgAQsVv5zrS3n1GseENCCVJCsbdcWXFpZKCoCk
eUwSNdtqXcmMFgPjcVjCxzyxLoanBeGdQe9trRfVHsUQCwSarCsvjcTKmNCUaVDfGpxtSWhskc2/
4fjTHl2FkxwabAI2USk0vgKBi4zkJM35/6Bem5AbgmmcFVRDdSgvOzOqSQd7x0OM/Sdwutb2nawF
/mJHLdcixi02J2p57Ob8Gu5XeCKH4FphH69LurBCKKiN9QgTJ860IyELvgYT+0Wz6m2ZtVtuMOU6
woOyDu0Yim/IMGaqhVe1BVomswELhXONNR02y2ddGtU660R2NyBJX1GwR88aaoW7VDWs57aUykmt
XNF5o+xRM+RuJT8UpDstmJiyuQ9b+eUUUjmo9MoP3cylZD4l95ECY23mivpNby+3VBbLGiFNvfgK
ktcVBobhYzBaDtWDRcaVgqNCLbC0zEb+qs39TEIkyfV0uPXAXVDixG5bgiBvb/oRZ1nWk44mjD5C
FddOXBmjslxY1+4rfd1oq/ZN8pSroq/2g2IMs9eDJz6m4+DannD7l7ZTyqOAjL0fijGy91nnzMzJ
rP5NQtTwSrdfEJEZ5j3+WvRsPY46BvuFD68DixTQXewMMFU0zQEfAado6yKt2SxZFR2HfNwNptbu
MbbGmIUb4yazVZK3s7zbKaV67Mh0CYTZSdubi+iGxi+BO4shR/RiqYjXFiEWQ+Va9kEBg9282kRt
eNnURhuztuFTue39EOfak8olRZteYB+Cr1AZtVk/ACNapO8wPRa+k+r2cz5cWOaNqjpXTbFsAQzP
W8NEqTiRZ7Bp0NsKGMfZW5TFKG0AF5aMpsUvOBHObdUylu7z5FOozEC9Apros5xL9VCTUf08tH0R
NBhW/ZwNGXBCFdvpisIm9+JE9vgYEkAOaa4N14pEsyHDAtyS3TuCWZ5+j+VI20WA0PBN2vGD3dQo
qNOCWXlpFmAujUkLXB1XlSh6ZnrQ667TflhuDHXh9MG8kQ0tWla4UpmWqoBPqrVRExbgOSXaJ480
k3xFOElxLNS85QlWCe2I2chFGV2X3SGKJ0hMRA7J84if775ibHFEnF8+4AOSQW+K6DGjOKZekPXY
r8m7mbfovKZqn2nk26iaiE1ylDomozIu2Y3SvFqNNWdpZTHwJhixgvjDDZKwARNvzcIfK+M0woBF
+IDiPhvzB6MLRyj84ZnRlqLhy2nzjc4zlTIPDIuQ/AYUYUgNk+YhpC7z0MCWN3OUcg0LW/l7oOG/
fkz/Fn1VN3+vPbu//Tv//6gQFOEY6L/992/3VcG/f7/8zH99z59/4m+br+rqrfjqvn/Tn36G1/3H
7/Xf+rc//ScoGcLPZ/nVzrdfncz736/PO7x85//3i//y9ftV7uf6669/fFSy7C+vFiVV+cc/vrT7
/OsfOoeOf/2fL/+Pr13e/1//uKTQDQnnvL+/1n/+wNdb1//1D8W0/2KYugtDRIOtp+qCY8D49ftL
lvsXy9As23ZMCNGmuHSQAaf3MT/GlyzHBViEX8s0NPXS2O8q+ftruv4Xx3V06h1OAzqMaf2P/3xz
f7o6/321/qWUxU2VlH3HHyN+x4799xHCMnSTKk8Iw3JNNFva9xRjByOWPgobORX9pygIQQXi9En1
Vg6nMkr08V4hIEvd2zn+C6ZElbX42J+M+d2ce+Md+G9ov/Zan4J0cRWl94RlAVCEHxoJ6VGeQj7s
K6W87Ss3TtZoe7GdIh/BObdCLDnFq2qZS+26yZ3e9ZaJYfzKhBPbHFWVdKPaKwSGg3vkPOZpTMem
3IY4xysRgFRcJsNb+qbpAkgJc/aYV02T7YyGR9TagIvzayzq/jVFuoObo0cajw4HLgGKQT90k6tJ
FdN9C3+MNgEMQ5687DJGF2ToTfjW5BE5e/WhjLqJZauF5BLN72qC1nlBeBapQMZiMJeruM9STixZ
AxridxIRYp0l5VmmOfUhyygX7ShDzIg1fTcP7gGMSH6NpiKy/NhGGCaMMyPnxCcqsAGYNEbBkPfD
1ZJxIMCgZTE7j89hgavDSdsrU06ELsRzeycRzAaMGZ2dSiK9xzwS7qbZf5UXKQTT1uvIMtsd+up9
7VS/NGU+C3RdHnQ0Zd1OyUMuGSfje13WhKlUZ4qod3KEDK910dkS9908cJhqyRAsyiBVs3clcl7L
Cc4x92WFBGn5EFDsr1Uh60BHPwQjfZngLw/pCibNcJe58nlmEdyiWrWoNJF/5mUUPmT6nL0ioXK3
CW6wQOmsCRsmmSwa3PdLhtgop/sEwar6SVoKQIhBTTDBjRBw7nggzDtwWKHYd8PQCxLXcgcVWoVx
yOtEYY76FcNiw13Xidn3m5SIiGOtMxAL3DyiOkQgYN8pUw8JBROgwpbra0aToLMWAw9ieXKANVs3
GHBc51JTaaXp/KrVqAeXFtmyc/Wb2AArgkFh7FUt2XetWZe+sdhDQ2FfiDiA6SJvIxVny8GpVK29
oPe0u7E2dQo928HrtExbiY3hjNbUPSM6bLdINWxPQ2s7U6KHwJWTnrJJ5/bAZO1ASrNMKEjUNts4
a5sTSU71LzD3/YV1DMvJcgnxHctovqKoxy8WUCHmSvfYQc3mTJFmoZcNpe5F0ZggyBE3POuoqSxR
eD1GEZxNhRWjEg6B6q2A6NfDJW5BOHtdy+eayVmDhWoLTaLGyjEpB3TF6hYsMSVTiDfOUJQ5uMTM
rWIeVd0RChUVKIE4qep3JYETjCcIEX134ybc5uZQSw/XI/FMRhRhBANjv5qb7iFuK/NVGWH7OsUQ
QxAclXE9yxoGQWXNGxt5XOAqmovsFrA8rr0e1GdEWRqi4NILzHPAZp4hHSgrWFnNThvJbGrTBq5H
3IYrl4CFc0K1su8M0lugeBsY/K47Qg0PqJvKXY2E7pCZxGMAFR7XIJzb56qYlcOFUcOjt3dODkec
tyhKSrpR3PYRSvQDciUXgezlW5aYBLPRyDkEj84GeU7Mebe1kwOFKjzhqnU2Drpz5vkc6DgmLqsu
qd1jRnLVVVUCAarIjNqqRpIexnhUDo4hjIfExOTcRWSp4kDPSSZKd108NXcq6wSrML8y6+fmzphJ
bcGKc3lX7mPUsmOtqFUTy+dy8HvRvz3/voJVV6vbaqJoczgEoc+xQGxDv9qaRfyWVUpywHKp7FHG
jruIbJt7h5yQFXtveN1zpvZAKFOetXWyK4e+X3eGxd/XjON6pMTf4IZb4Fu7Ykd+Joy0adavG3sY
Ayfn7klQ5yOqt16ccE7ffv9+qtT4abStfJN1fAcBWu7V78+wiqrpXp1gxzqtEU+niByTJ5Wl9xl1
pnMCSCg+p7RXz11up2/g9Eq/axeAxZIGA76Y5X0qLupZO5KcSAZUPSZiq5dMU6ZdHynuvd1Nw127
lMpjUl9MRZmbgNBGwtzkpXMcIcF7he6Mvwjtik5U95DjNWI1Ef66tfMkMHYoNNjCFHbw5TO2dJ2l
vlT5sBeTVUOhyEywF6Tm6prOwRCBSb83VA2KSU2mBHV8ld13iSn2E8laWBstTmnqXd9kt7NVbqdS
wBYikgMb6Uan7i9tudYlvQoh3mskLJ6aRgaynougyKZVjw/jehQNN7qj3TjR8jQkLtDFDHdrbRnZ
eim0bkMTWPGNgZwenjkzWWvY/NwIwoQhTYTTlSM8lFgOdvYkCqLEBZ7rxMahE1W3UeOSDhJHaLII
bFy/kRltW7JAV1CDMenNXf9mN/DKJ4lJG5TCo7DJty/s6h6a96skwAeXeeVrpXIHp6y54llCdDdm
z62moZhOJbGdHHpHXy6xGwyLk28hn1sPU2VOvh7j6gOuWgf2QNnaJoMCOSKOsato08bq4p3mNjMb
t+H8mtRuvcz2VkWlQPDtyCMrWW67PpQH4CebLhT+MFrCrxHZXOuZYp9qE3+EM2KlxGLrHOYc2FGW
9VDwLXdV1/FDWGLEVsYQd2zT7Zs+fWr6ZVNbOuFC+WBtOJIsdO3Rlhr0lWwLiENe6e2vHhPkipOu
6rsdlIA2IZyF/OftIpUmkKZdBCrQRB/kvge1wllHtFeMedD9GWnHMcprfDNjMfkV2UFBmcdsg3BV
9oOK+0pt5Y71mm4U4GgB8YU7RD7s1RVRqtFcvqVzMvFQ7MV5NCyxiQDk4ENv3JvC7JtbrbMIDrNz
1S8Bn92B6SMvtZzFNivI/6SBlUwYZ7rE71TNXnyCCWlNWpp7Bo+6oxp0CIp2R32XXUS+3HxxcrV0
BWyjHAQEezWQE21W1DPROe1TOxtAO9ohkTsHfpZPQepgBCZgaWvNer+33fAzGZz5KtS18aSWCBMr
sIm+U9fFOVGbyluaJtpB5daCsGhD9L+u1fuhIcWmJT0TGSaxOxi6m3Wrpu19AQEQWJBSVb60muW1
dEuCYCTm9wmCnrcsEQdsstP2OBKGNWMX5ZAApt+ZmGgPgvTM7ch+9TlhUuaWTBVawu3AbRplxAgS
HMW+qO0Gy5hj8rJGfEIxIHIop2wyseUKCLH9jBUkTojhxLlU40FKlJGmOimLx4SgCZ8cUNg3RVWf
iE/Ek59l+bqadQUHg9relSOtTgwb4c5y5gj5oT2/DjpBpWmuJ5iFWzu65XQw+rY5LEE5jfEXp2YT
D7pMNw05BNYqxlQXICODcVbU5kqlUvdR1803NQylcx12lxJ6WndWplyN1Rh+8MLZzcVnHPQN+/+g
9svDgGUOAVpPH0pJd8voYtScDd/K5vkr0gvr06nxdSNu8xAjZH6CWWabpCjDzDAcN5OWEvw3Wnbi
gxuDFsqUgSI2/AXfLgms3CazIsme+2zs8NAn1dnISkjkZfXYJG0W1Bj4kQMR8edSMvo2Eu2dVQEr
EhBONj1Q8CAFuRQ4dvmLJ/rtooNwRNTJjkarYnDlLRY+tK56OrOIRl1u25anSejGxdmYoepS1bCr
NZP9lLv9fUppj4a2+7Rd+aESkeYtpiL8MqtJeh01HmYRjdie7bJs1wPeEAuTiy+j9I1gEJ5+JJiu
NNlct6wxWlNoTmcTtAa69Nij1OiwLFroLjMVT1aogmrq7VNRljrt6aTYlLg5vAl8+aNqoANcwaF3
DtAmabjB46dU1sEZsS5lXI3ridw3n5Y/6GalrNeJqr85ac7fB9D0jQ4Hm6Kb72dskCsoj+42NJL6
THt9xLYC8rEAMs5lIi6qzZl/S1wxXgKoCxeRtTUaoiUTgTtx6MactHfjqjQJDcq7B+gYOi6ojJ5c
L2npZ5ay7prQonOa47a3l/pWATrpOZFzuahfInFswMeWvImqcQr6rPkaScbD6gMkqEX+uurEUMJS
seV5UMqeJLTE0hlUErpsNk7KzSbDR2xvOIkpsKw1/ndsavXS7IB7g4UA+udNufsxwBvAtSmRlRtc
pw62/27gUQd1RbnPYP8g8oePYowqtASQzzRwT4qhLRsFltQeUEzk4ypz2UWYOXTkNq1rstPof3fL
BnFaTOAYA5qAQzo4FJNOKfVk6vfJot6GsVCexp4M0CGcznMp37Slzh/KscWbb9S3HebaezA4+oZG
pXjhXNWtCa34bGB/7TEdshfaKEkm5XpRq6vCLjejQ6VVRsTO1XVa7jKrmHdaJVpy1uL3bEqOKp/r
U6hBKaJc5zrCYQZXjazcQjbbhgRI9SYObBNFdAAnJ9uYvU7OqZvXxnE0+vJ2vJjr6Ng3aKAvbSQ9
oxXuLv02y4Ex03lyD0MYUZ4pr3YZy5PtDnCUC2X4ClOnfRSJVvhOkbhrQxnNLfsXsW8ZCbfCNMqr
PFHxr1lmeBo1hUdY6Kj+iGcVZRU1T8iHaaljdDMSa+gvc2deJ1VMYI5VVR15xf14MntsyqUmzJMp
Lm6hQvZXKZuzF5NkxoiiaK4SfSb+rQbZsdI4xZP8sXwSErH4Kbyf84RHeoPDMV1RrFjgfrA0zzBX
3o2LmV5r9dnPNQujuVvEpTcp/Xs8YE0R5G54xJrqGysx5bFiYUNA0V7MBXCb6aTg683G4P6nj0nr
43kekcNiaybOhD37qVTsdjM2oX2fd7Z6jobeOKYuTgdCjOjZu8gxUWlEF4vKeWgWBZycJcCuIMRN
Ymvr0Hv168GxCcZsht04OB1cjWZk27BgNljzFN7w1yVB01VXxoIJdyXFaN6Bl35pCR2BxZnFciVr
w70Bm0E0CWaLd2xMBvROhw+90HB/mWBWfCmZ0IejhXh8jPKt2ZMcW1pp6DuSMxTVhns2RD7cwcaK
OLOnKUzvSsy3cQXrkLNwtq0uJio7SuWRI2ofVHZk74ZY63wJNOYetGl1K8hT71YG++ypgemDba1v
D6IysysZOsPnPEGTEkWjb+lpR3cwwlHBY5ELpspQnnthTdvKlSQEkHp4jXW7eVEBYextsHqvCbHS
5KgX4xqzHqhvw+0A75tkq0tb2xZYrPxGz5sjSXukyTW1nZPAbYIN0Wl86ENNQzmcN7I1l6Nhll9I
gDCvkSp+JOYWTiMm7a0AMU+VACYidlhKuKo6rJXEhpmKAWs+jD6qSXRBmIbvQ0OEc94Wp5ZjVQcO
67plknm2rdn6FeJSWsE4lHDUa/OsAE7f2ImEo4+Wvn4tSzMH7Ulup50TJ2rP5IYQT9udIeCLG8kh
Cr19SK+cZoJH/zLHdN5Iy1csFsGqN8xwxXALm20dMjHnRifCTo0tcOBxA65kJjvgdoy7aTtgmQPm
rQEhMYtx45Ik7rltozyD+TQ8FXYpNK+wuFvGnDxCQoL4YOJmX1PmrLua3iGf79hznjF1bi4xkeKU
NUNMZq0+bCqRxoHEvXJFqHwIrSHrCCqZC79kYvxazbypbojAVvZqQ+YyioXbhXI5KGMNSFTPsSPG
QuRL3c425eX0r0ZSXSt4JDE0qTsXzNiW9xXvyNgePXoI+ckYACxgX0l+5cwB30q7xt+X9fnWropu
MzTF/NLVlxQuLI75ig3N+ACUKby6Wpw3x6yyIEWPAfWqd7ZWV1brmXbMc65Ksh2Z0MYrhg/ap4vA
4bF3anwOCEXcW6121OtmSdUPZjthYA4O/DAYyF+SNpEfZWgiqhRiCKFx5dqVdF4ANJo0Rqb6kdZS
+C7LtLoC9NF7ZW9XRyyEjReN5fiRuPJJREZ2RW8f7X/fUbBAg63Is5iMW31SxxW+7OnFSQgKGQfD
eSdpLj7UijpsMY1nhcdg0LrtCLG/G7qQzbWCjDwWlwM0EVD7atLATjXIOwB5h9dVzGkYV3ZJkKIB
w/aUwRombUAm74KZQnt5nEBKHvQivQGQRmDnICD9WR1BSLhI7SthEW9zGBc3IRvYEoyyCytQdAgY
uCA7sUJIwsMk1YYDTK4G65OjcQaLGve6nPC100XLTvgzo7dcbwgYyxWswO24tN6A4fWpIKvHD8nx
/oBmtNwbkRUeXEsqPolR+lpHurivkqT2yD9geSuK8iXrCnSimtyQmDHAurGnfRUW9MUAd2xCrWHP
y5YTk5toM9BHPOIyDs8Kl41ic3bRBRQajUuoX7PM6xNQxktmYFxcxZkmgsJspmuWB8jHOSLYgwKn
rqJ3obvvAGHvDJqmR6Usn3otvCNUkDpnUAnBMskeIF0rAI70WRAr4+nCfbVkGuQ58QmtKKIDTcP8
HsacTnWj+2pmP1hjnaCSoBmokqWjab1YjQbjT0h5KMNm3TcpUFcK8aJMenR9FU3pGn/QvEEQwtZd
jxSOTK4HrI13reJw23TZaYgjne0uR/qTlsQB4NbfN/ig/LyfH6NSPlcN4JDYlEFXDuuKU+YK09dA
bCSdwTAstixwPMOaQgBHj5MIa115ICzA3k5ajsRbHynDhBP5pNfgVkuJvrIsq9+Sszxv5nbOfdXN
9hVMmRPHH9xM2mS8D3aa+nHEEz2R+llUzbhtXNiDSGCJXBKwsdvF+LLUur2zsg48UAZ8YBQckJY5
Tz3RataWETdkS4ifHg4yPeDM5NKSl9kJ6RE91aLPx1Vjwq110vRZYoiGXWSoN2naEwjbKBqjxkUa
gSMRIlk2rVs3Ge6LJCcDpGO8jegFpk4P/wlBZL5urDA+Dz1dAWx4it+J7rREVOoX4uZWyjbauZ1V
nUp6RGu7HTkfAcHH/8Jn76ioACxN2Yvffxm3w/1UznhlKYGTIQPW2IZUc01DhhsnJt2NB9QSqu0l
5rQPkez7nV3WV2Na7fQqfYI0dRpq5bMeUjJNEx3EwGwnVwiVzuoMgxk72uyBMrO3C0QhX40cqjrT
eXesruUUUj7Tumm8QUUvhSM0xusbOV4dXurxQl9XE31duE6BYujiDBydG2AEeFoKFZuxOnvpohAf
oAzKKnNFBeR8dK5jFjeezpqQZFKaMe3Zxx6IdqdXz+OsmrAlbI63jeNlRvIEfwFcKhhcCAG5s26M
pVubF82D1iyqz9DhZKTV/WRir7Rbeq2lsI6IydqVaJkElLBdgkagblqKKQlSpwYTgpCLFFwcSeEE
v67NxL2tdC/Spf2mg2/3IgVtUG+ohxDkipfOzugXsdMdDGd86GY3oWlVqeuiVp8xo0VsLST64N2+
r4jdDBpInic9TrrM44y5cUUt9rUpb22rZuox5QPYwwYmLTKqOiD4J1mbiKdcfXhFw3RnhrQ60ird
sNNLn+RvGH9R7ezklKn3lIXpJnE/QLcK+nJQkjLVvac+fIqS6ZoDBPQMUcV3iSw/Z+Y0V5lmo7hB
y3MyFO3TDm0aSLWvJih+2r7euA1ZMiNj371wpg1PzJw9jVsCLcm4IeQ+ZA5SQlutP4e+2MUVop4m
NPwqU2+X0Kj25ISi4UGcy5w79cmhfLMgOa3agvOMlgyMrEKjQwCEW5q8egF9yymPS5ruOf1E+xF2
z0ZXSIfT6vsog3qfJBoiRUXbZmOabws3Z0JEIXqApWxuBGXaUYVCTK61M267itzJ2Vrca1yan6IY
8rtM1clEUprZMyFenYWDb90pL4a3mMgODuXtOVr0eVOW8iWZeIyg4hr9JL5nSwdrW+B8E7mcNzpJ
PgC0gKLUU635ssIwtagdaXyOscPjlvLXKKlPVjyRYcUuH5cXWJPHLpLrRUwTRlO5zzN5DWORrA0z
zNZanr4AtD7zee8mYQRmebk9Mx5zM2mLdFPxgyZ3ZNf6qG2joJFleAN/pMVOXhzaBloIkJlbJmi3
YmqRUMW7GpZ/oetAjZswgFbOO2xQw2CA9EsZ32Anf1Qilno97bKLy31p5GeGc9QPFe29K9Qd/kmm
uGTWkKpxqlVnp+jOnWZB4RyMYj910d4UWWAbYrW4mX4zEdCyYm5GQj2dR99S1T0JumAy88Z6jNvy
2fyNoSrrF2y2NyY6GkPr7gBXIVdZNLiN6KA5BQbMb2sSwtKrmDRLpeiJvSSVJq8f1FiSEwSnsLTE
ldDqLtDmWcdkHc5XESSLqscF3DqJEYCnCJm4MsMC0uaP0fS+ELqwV1onQ3uDbrHvw2fzUlmYChWU
leOkldWIOj3qgnyeXopYHZGPhied44g5qIA9mpC9gXWUu8Ak6sq9jhgMgD6z95EDqRpuJVm5RBTb
TzS6IJJFaQKnuB+vHVs9wLyjscsRMiAEMFnTQqifjXbubybbSPdKmiQnVyG/K5c2VL3CasHpWRv6
J8ku7hRr3esX6AkDw/rRaJCwGQ0FO2bk3OcmL/O3xDI5hVNXGyF7fi1mBQMtQZYgjTylzj4tazAQ
80VoblsVmC5c2YH6i1ltoXbM6WgpxYNhB4IrYyFGDEpX8PSmNDFCzbe7FskJHWICKvxksO8SB7Ha
YE9DYHTyw8gyOgoMn+hFrPD077iCHtVgRbOcBN1mvOiFpWnu9bG4heg9MKpQOFzNj0ZYIkki90eq
6o0llyzQ7Tr3irB5zGN5Mw76AyPODPwsc33FMiC6aVG7I5Fo9hvT+WijBoezAuVmQE13L6vB3jtG
etsv1s4JXbGWxFSS9QE3QaJ11OulDop2qPbtsPhWDt57KbWXoUecMzZ16pk03SH9ZGeTKwqDgnDm
BPnwENmbmYHnyqHxir2V4Og8hMrqhFcgkG/tkmZEZwMR7Qlr4+mzRQuFwRd4QiVNkNDaqxym3CNU
lS4deUGrNu0fIyRrrtoT0wYZdLLMYIBjw30sbmIJmxPbLiOeXP0g1R6iCbpNCHbM3ewstikd9GBw
FlLN8vzQ9oMfydHaVXb6olQMGTJytu2+vyKWF0JF3GhYaZtbJ9Q4Spu3ZI+1/8HemXWnjp3d+q/k
8pwLMtQ3l2ctNfQG9/YNwy0goR6Q4NefZ1H5vnLIjhlpKkmN7HLZ3jYYJK2lt53vnFfLzkXqZ9E5
4xqodwA54j7aZ3hlzCdA5hzqftQSAnrLq+F2v7aio46Omw81DTU2lJzqBUkojLMZBC3eve7DyZaX
cKAhXTBqQHqHbr7s64sOQDbbUFOOZkGCUSdpmBWwg665O/apWVPZoTObGgnCJAzgF40GE7Z7yCXs
Hmm0oxEfriwChdQzVtx1TKVsPIrRmmO4QY+0QCw2e1DEFjjBvYMmYzuvTJAgmqu49ZiytpelxZdi
NVjvjRe0kPp2kU22yzwLD0a+mcB7vCEA9TdSt0hUXEBPDB71XHQzlyR2yL22CfVMEzaXstsAjFmW
uvlxhNQcHq6KrrxwjhC9Dcxi56YAxY9wCZRVszEn9FpRk9TtfYoch9fT9XEFUSrT7Gi70mGCLKuX
RHYDA0lAfbx+SUCKUX/fNseHFSW4bt5QIirFmiJjG/Nga0+25J9KBdk5rGb490V9VaOt9HlMITcI
aaGX1OFB/WpI3NqAGNeLfL80REcLpJDZsoIEA6aynj4G1UFA6Bzc1VNVwuyLjLDlltcGzS6iafZ9
Ciu8vS52iKAuoL1EYLlKgh3Yo3yYw/m6i3za2BTlbX/nyNKs9loMPL2mhwwhTdobocdxPEzbbsHJ
LYCK0io1rWYbQLBFtgCl715fd0AY2856hE3vqA39g35EcAfqMp3hKcbbPeQhl0v2cQvPtNB7AJpb
HR16oSPfOwMl4U0tV3/tKnsGRQNKWXsYozaIVMbbtGmvPdMC45GUVb9ZLBaQKwKXf86StoTlswek
tc63R5QGNHyp1JDNHgDguAaua99my/RxWbuRk8A2v9IX0mDyIlqm5sxrs3dzsUOKtSZLSQ61Nach
ztBEz4PDDGu4O96jQu15n/u6Blcuqr0zgtb5roV+FwMD39Zy8baydnqcbdzYT+oY3ilJEx44+FoP
FqgioYIK51rrrI40V9ZUE10joimxGTR7HoRd9jjQEawM6soHzuNuu/vqaPfhTClGkDKQvBH2jtoM
fsbM74xRBnlb4KqLlNu5SUm7jmsUFqGVgJ23NcvXvOdNYQvMyJGqYVsS45EddRi4YwUdo2Gvwt4S
O+oYJcPggAFBqbj63QLWJ9HrDGeysTQroCoJ/jpNFgM4tayHE9MImtoP5TZ9Lwg6gm0HawTT/H23
hOgSKiuksyAEeMhL/904eMlgV+ymhVunMbSat6tu3Y32VL7mVeWh+wCrT4Q27HO+RSZ8vWrwMkAT
qfgf4WhPSNBy6CuT4sX1SGj94xGWT/rf3aoZMLIFNziYNJKqigZDdRjSjDP7ro8T9A9gXi29PcSb
5cYhSnAfd6uETBks7XypLxzh2EhpOXAgURZeLNcgFXwwz/U1iiPlrQttg0D3z5mD1fP76FMDl042
1dui3TD/s/aXoQ8FBT2XRu83e7Bbdd2QSyR0YFeQ1QmTs4duxkT+sq7gJUlQdbM9b4Q6wuYdfpyE
oj3iZ3nbHq8846AhYu2j0m33DNEu0qfUIf9s1ri2wkhuUGjuZOahqUx79ebYZdnETxe0a/2KaNAF
JR3YWdLdF5aZEcyAfRrSyN7BgVly7cUKRhkG/T3/+ALsy3jd+Bu7mAMxTh4MqvV6lG/0DhTAoUia
CI0ebWgnWfkKczr1QLHnRKEYoVIqexvrIV3razqHRXkHYs0eAWbcyZ5J4xIquuFRmSyxbWC/tbwS
Cc9jPkaKA7o8jZpLCVl60KrgRm96xz4xR3KfpOUKLNOqHRrNohtiwAisvQWCanXJPgjhogODXu8Y
txFN3pbaUDc07j5zu+u8d5K+vJGIVfih1y3ycY2kTmFV7RChbeu6h/zq0NtlBvoCPWfmZx1DKg6E
Q9vDKr9elfmbwUjKhJs4l2m26c2LNJsbrlcO6rpn3dDuiA138wG7D9yjdTJ2EKmLi6NlzcudvtsH
8Bz0gqMD2S8omtVxO/Kc5TOMmnd0FHfBYY0qcKX1oFMiRTbW6+supUFnHahN4Yf7gPp7H3kFdqAA
I46saJwYeSHhfG8HWIjItgHreNwkYdZLDhBbblKLWfOFjmd20snS1W72Pj07bYNyqEGF37DaEVNH
xsBA/1YuNB9u8zXzPV7KtW9hyJ65mgUhPqRbRNMrQNqgwQObxv+dUW7d6dLJ3IbEsNnKIqk16XrG
dqCvoNgDQF7fHZP03vQYG2l31TsJ0PYaaB3ohaK9WWF2j+Cpuu7DQdOSAtEaEmBbdeCvl5nGZGWN
Jne5a28JQaEIUYS41S5tI/DOD0c/8ynPblrmXzWWRt/S626dXGUXbd1qQGwOHaQq46Vt24LGuHtn
po412bT2JgKgsI473wgT8D0HBtZCkmXBe1Pf8pIjdfCdgywvuNktWu9VbkWG3nvdaShOUSfyBka3
1qbejiGqFtC7WEA5edvWHpAzEzHqJrEdxF/NhJmh7QFNx2Oqw9e9fYZhuZ3sUj2NN0lzCDdMz41o
MjZTs4Mwdq/l7zn7MSh363RU1cBRRZYvP5zVGgRQFbbbjhnccnwwuNP86qYFfB8VMLn1YVobuz03
0P39qp+ZADWYO9YJxvO1LExtzVZHjEpzmQ5ArSGqaDQ0IHpoqQ/9nd7f0WozDttNkDWMfNQgHZpE
v0GVZOpm5TgzwLMyMbCPymwJcNaq7TTYwJwM574POUxS94DlQJpkg0AK6ryiS7psdajxYeWs1t6i
39RW2d9ReON8AXSt/cN9pm8LuXFXlPO5SinMcsB1YRfbdck1QqCMDqYH+lY+gwN2hyZhe4DDVLdn
RbZPR5scFcYDnXDEuptRL23zCJBnnxZcF6z0k0wBhUoz1faAGrynDTwDVFB6b6Z+uIGw0ZBbyu9h
Wu/HbQulTG9vw2t6OJIe2p71oYrPA6RUPhDag+NEd/bbMCVUEK1+PA4YFcsmi3yXk4GcQN1/gpf/
GXD6fyHr57D2yfqthif7c3sOWv8znPtV+ZHfbOuPj+3kpTx/pnq/r6//p/f/d8LbaaN+h28nvVyj
xPLS/GHQ0Ed5/wp0P/3pL0h3XbP/6GoKQO64uuk5Lmj2X4Du6hFiRVvTqCoTxZsMZf8Pzl3X/mih
8u1ojGrzFOQbfsW585h6LR0QvGd6p1f8W3Duag75V5S75zgGPKIcn6PZluW66p2+Utj4JiOR6crS
+1XJ3Cc98ZrKcC9jVq2k7VqsKZsJjahomlfmymJO636ztLyRt2v219nebBF6gNURJ6e9Jm5SDlZI
WHVL8yDT1rgB05WmEqnp1ZQO+OGu0trDG2RiurRLnT4cwmA5PZBmQrD0J06Hv2ln/r9ds61fNuuX
/A+EHh8vuz8Un3+4QT6JpVu//R6GLCyG0v/6kIUs3ormD/9n9PGxQSX0//5pKzZf96J6gV+2ou/8
0Td80/N923R0E76Z/9mKPOLpjDnYtuNYJJzsgf/difofPahpfJCRnkWwwd+A5TgNXOjGHw18h6Vp
Pm0X3XXdv2XgwlEkOH+2EV3DAr+jhj48R7Pcs2n8o5Ukm843wRggZmnvR8myv2Z01bjKssG2Dpif
yvIb0IcCllxQJ/1uy2zsyDlC15mblLiH+TGoNkwOipa9i/c49jVgfM6w9oBwhug3exbTZEHV3OwT
mE/j3qIPlIr6ABMVGWRuuhesnMhNhnU+YF8vnEG7ChkntDeBs42zboS6xbqIFvv++nCbwS/dTFYj
9765zd67F/uze8njnjU9gMqj/mkNssUvE0RYvh+PpFhqqP+7K3RGI2R4xbKGZ5VB4l7YPB8+3Ifi
uXpm0td+0D6UctqrXgbua/FcPO8+aABC8wjSF8L8m0xSwdkdPg5rNKeEZyJfiWRWv0W7K6EsQ9mz
ipPjpAHimkSHYrBNY33Zt3dPG4T3Usiq2xXK4LP2cIF5wcT6fXdK3hl3hLvB6ICaNOLWfSzrObhW
zRvZvbvSmFmOmB4/e3PvcTfObo/36ZMZMpeZPm3XEumGHD2dSmpoOkPFcd0uKFOTjMiajIo//HJT
zX65xF+HgS4eJnfBVyP5bzrMSxvEU1f7Cx3Z72CDXLIK53wO/31W4QdGwTcdz7VBxXlg7c54Rjxo
ATInA8TcGfBDbgDGiQzZe3sBWaRz9MLv74RL73ZmpP/BdzPUfXVm8XzbMvEvjmmCWz6zeLV1LJYW
NdsYdH18kG1oySRIAm56yeyn3MsjH7ZcB8uIHntgXzBPunPhANwz+5RtYC5dZCsrRu0u1EJmCY47
CX4a4AukAPYjo89jlDm3ltzfei/dO8gc4w54M9MjfAWV3NNEOixvmBaoACcf49oT5ut6mMHKjkQa
v73LPpZzGumMFi5hP77rTU1XbEfrO5At/Iuv6ce+TxH+lx+sUnSuMMlxE0iZIaUUbpii9LggxQvp
Sm1hj71djrefqyzo3fUmwJzow8NlOVzOlk/Hl7ILduDepm1AtmpJ4OJj5I/H9b2zkajqjl2kah71
++Z9H8PI+dCOlkF2DXM/E4LXaYWin6BlfWtG4G2XlTwCRrcpTjK0FB2fEhLoANXV9SeF8OVn+Za/
lW/wmbbAEygSUWCevmtTBK4QvkOZHjCUWd5BFIsMBlDMoidrO+gsOM1F/myMQAh4gpY/QPLdzTZe
lMGa4ZoRTJybC1Q0l5f5zL7/XObf4zJfsiYqFfvqHv/Z1uQvMi3XIMTWiJVtiEYw2n/+9tW+073V
YWPFpbH8aA1rdugqZHDd5tj3a9OgsHiR7+vSW545h3/GW+o/NJkOpFacK9I/9pmLSG0jpaKfW3ET
HiTwHHn7cAxXU7kT37uii2905hz+7jdSc+1/4YUcXyUlcDfQBTi7imujWKHaU1nxngYMcC7a67kL
hwuNEUgLOiZFEMOhEt840mS4LkJKrhRIStmirg9eaOs9VB7yQwaaaFUOVz0L2a/1BogPYFRKQlje
eopuB0hvBislEgh5sEhvO8PaRBrQzQvXzfjRpvh6OmcLlDepwwBiwpCAKQGRt0Lr5JGsiSmtmkOQ
m71cwuyypiso9kIDof3YgQKqZjgOBrVQJ3O7Sf6yyYQLOkZecro/vE2/Ht/Zui6zjeYnGcdHU7sc
9MDtDRYbBqRlclNfeY8AwvvGY0luwFDf635CA3Kyvvp+b11acvvM7//Ol9w+82//6iVXO+48zPuy
4vaZYS5W4G2Bt1hx9QIfHKJa5UtDJ2eSX3D0l7aWfcYO91tsrUvnCvHFVyf0d5+rrl7o/KK6uk9t
0dTUf2dWqwG5kRzb1IofHzV5dUWpWjw93d3cXKhKnBbnu/c5MyeAJh16Z7wPLKrX28FKVkIbLuJl
fzt4pbk0sAjbHUmAPGhEJ+JebMqFKAWx3bic5uLlZRiEvTgcOvxSJzItxQP6SCIXU5gqBc2+C0H9
Ga8HFU/88NcLc25f6g4hkgL7UjD+fo39Q2N0N0czdoYiL+TpjA8P6iMiKTKfl0Om1jSpWRKo1OLO
HVywM2pnf3Px9DM7s/wNj+XShjn52y/Vg793w/zQb3+5/orf5esdYK+WlCIzNsyeKRXhDJvnAU6m
iC1flBt4vC7d9Jeu8dlN3yYwsWk1670NujcGhv2rzW21luDKzVWwWgPhB/hBHCaSPghr37xN9xQP
ZQWeCfmJYNdcOKBLd8xpIb5c6H/7HXNxxc56BP/oip12wHd3xVmk3AAv3iO8Z8UwIRaQQ8hULvoW
DeFPBtpSFB+D3j+8S87M5W++Sy5ehDO7+s+4CD8qIPoqSzGo+VNPMs9Mo5mk+rFlrCkOgudCPJdR
G0+e4YsMHqMkEB/LUDRBE3hXT3LehKbo39xMTemJQ9AfHeRjP+jfJaL/vYk0vR/Fq18OyjqzkZsd
oMbiyEEhky3qAEcjnbktumh168TIxe9Rw+KnZliMUMsV20dnUkfanH7lG88sZa9/4NaHAUjc96L3
qm8+IZMkGf2VVT8VyEvdLUhO5otwfg92buaEhyH1kv6gJ3sS8O/ACVLZ9b0APJZwJZ/hVsQz9NGj
brSKPhheDI+yCcrwox6BILZuZ5SmeiGx80cxWQTWbCs+ejIewOAaAt8JHCHDp61A2pt97b17wQc8
hiKUtRg2AeN7r7jq12XcRGteFcBYvJZvM3sisvHMC9zQDgc+HsqVJccBPZwIwbEIbbCXAH4GFs9o
Il8y3DPOH5ipC53Avnanqlymx9rgIfncDnfRw152Q87nLZVvTjB+aoOHqSceKG/Jh9l1JmOIVse5
KAZtgKKqiB94aIzYpD0chp7g6eZwo2pvWlQMcjGc3sznTMuKbWQLJxw1ofp4bGUqRu/dFRi1aCfr
oAm3wWgn3++Z+I3omuPcE/mOMK3I+Ks6yMdIikWPo52YbAZwYwU4iKCVj5NRMqiDKqQ6dLUaj/Kx
erEyqKPVoB3uH6tPxJiYBmjlYZiMQWAB7ZJ0fsRuCBVp1M0YM5HJGMDUlXpbdYQLueDzPhWA0nn7
9+mTHS+uPPHS/9yJ+3ttvmZeVmhCVOONqLjGZdgE2mP4lA62ISjasBg8MdIZtMFx2EbuhMvck50Y
LEV8EAfRz2W/5fwu3Ak/jOh+vTtVL+6r4ywh/3B0dXeCDgo3nCknMIkGRbwWVxNkCKN83IbBzI2Z
yhs+NYMQfY8AnqAolMGFqO+SpbDOnPi/xFJcuj5njr6G7wx43un6qE21mLhXbTjpiUZU8lkPjoEv
Mjl8OYxlaMbcA7nQouVsPBzezC9cnstGSx3rFx//02j9NFr/nUbrLHb8LW/KS/bhLKz8Le2noTAV
f5H50dZybGhWDc8579v1rO3iuIIBBd9UB3Wgxco/NiGzC9Eu3IXH6Mj37L6Luojek1SPHYYVXnJ7
ep7qSKnHDvIYFS/5QI/0yBseA9gOA/iVw5VEMjhkzifohfu+e73v7/s96QQENIHP9zURtT2n42Ps
YNaO8ntGaaQjxrsg3If2cB++LAM/8ELlSZ04GbRh74b5xvE+YJ6c38I+GdCnIWcnYtgQ1WBNp4lY
ibsXU76U/F6l+AQN8QesJzOgnuI6jWfXiMsRGO3FdSHHxk6kY39avZnxUY7xtLkYz8YPTw5FgZXo
I7ss7gvhC0Z78Nq46ffRvU2sQD3DFUSAjL6J+U68q2vzqQ7o5hP3zeMQ+52Civf3941MhjIJ02gZ
bWJQxgHcM9EuglyRy7IKmrsqQBo7QsM1VkEB4PdgE3/vt1nPC2t9FsqvvW6VL5lOicGPBzuu3k56
fKqVN3HlaiVH+0B1ONUyWsM2LAfAqONy0AWH0Iw0Wo8GRZSSKHwd2v1NtAxXUcJPELux0KsgZcHN
wI2AF59+V8VA9ClmJNE6hHOAx3l2BK92CN9EnPJo108n5LwlvApXgBKZnouOhKBpVI0Pj71a8L91
hdxp2EbNAFqbgEh/ERrCiLrQlkui6ZIYjJPhQ+eokIrmNBw+gYgO7MAl4obHS2YjxrOvnFiPNApB
mwGAzGAh+UsKx8ghszJFtJVGv5QyB08TrvqiutUGx6k5L8bVwBhvY7kKlwG00RIyUQ5HH0LRIwTh
eVjFeZSFUTvYTrdTLYKwa8grTebBTngSwnP+qhh5bGEVem4DTW4IJAkM5fp+z8+bsAg6XhEOcmJp
KADYx9twy6UYUXciADVimC5DuERDlxMiaFc3D4WBvjuGrCrq+5LZs9vD1S4S68FyIFciiVeXts9F
U3GWlf00Fb9bU6FryhSclz6+uIXzZHexs9Cd8zAVyANgKJrQifcY/C5azLs/OYYF95KBjVCP2I+L
WNkH2E3CA3cg0uISQVKZB0mUxT35tidhZdOGA7gJi0cmEqJdcAyzAGIVPnZyIzfxMMgn2wlA/MeO
/WyJBXXY4/BwBewg4K5YhnlkEj2TX3D3wk0TMQAaWFeamBqPq2uk24f+YBujfTg0IjMGfTVYTYsB
TX3pne4crN0lGIp7wX2e50L1PmHYuYXpyqQkoO7onSSTn7RSucddaL9B6RCUuEVmCx43gyNWycJC
moGyk+rDkbpwJPw0QcbVa6QVMoEaJ9GK67bk30ssJaTPAVPKfF+GRbwcrsNN1MRVrL8q25tiWXPs
axIU8epG/V0GOkU9dz1f43yB1AXVhL/D9uqv6hX0fhLBhRuvAtYmzOQi6HHBYZSN1bN+eWbzoZ6B
gjA2Wn1dDjfRegg8N+Y77wjNkWzijONesy5wL8gNX1OOjHnEsIw4Js4xxwsgo80RKKu/CFacRxbz
OclidT6qcrEcJsGxX6jjidR3jpMzKXiWeufT55XyE+rvMLbTfZ8JXPLcXugSQMAKLddylg4yYoYx
wwfEDxvhz+0hJK7XybX1WAww3/jW7bS51Ydt0EVeTMHmFOR0ZPYqmAGoFDB0HqOvwvrAC4qX24V4
DOy3E27i4mSji2A7PYZYd6m8i8F6LftqPzIxj2ds8Usw6UvGuoKFSK6ZjqKhkAYMfM0YUI5W4SoM
kvmK4AROCNy7cl0VDgH9hvDQ38RLXNohQmaEx7YRlQQVUFgc6z5SrnoVqzoF8uA4AcaJrw+BLsde
VH5CTk8VYTVZEDQchD2jtztcBjcFqJ+YyU6Zx941FAYBbn6BX1tIgpID91ZYc+VsriQtGcgtJbNG
Eze2pR9Xg2bcjN34ZoI2Gq6KSkiLDzU48FqmwaMe2Zx0wwVqwpJtr+6vRbgG/JRGplwChBr1R/6g
FffqDD0uDIfM4Qf9XZ9+Li6XgXHu+0NQh7ugoLQFaejc5wj82A8Frm8vhEvV4Cjv+vD4UOEZ9ymF
D5oBtNJjRoQe4Qt6a4LD25Kdybz12Bvv+wPyangoVaItDEn4lYkRpZxgcoweo33Ym7C0RJ7L2IzX
s96wizeh/IQGVH5+buT8nXa6vLmbviTi7q4V70R9CxZM7vrJnTMNRira08VRXKsSSyNu1bswMi7g
r5DM5AuXck9GcHjv9yGxxFCpbcbgSd+fLVlhjytVEU8f2FpqSe3A4+l1RL0pbvvFqGBhlC1UV2vB
0lTsg4Ng1l6wO4IxwCvKe21kDlf9ISupwvGCy99KtZnolrOFFjKRBMtsB/jTMK7wYhBnSjcuBm6M
du7YHDqPPUpDecxpyakR2PLAhRnLVV+V90ToxyF0OlfLq88iZBYvXrD3cz7AtXEKylCb/NZnCd3A
CVe8zJ/0Cf4qutg+wV++cz1nJR2rhENp3zX0SU7Vuio0TjmJumFVhKpuCjoop/yke1S5h7qhiynO
J1r2jdCOoL+/tSM9sKQ+ZpJG7qbLkcvP24EWmmux7FtS3buOnKgw1R6X0asudndYsSC/OkWqWDVl
x4hYozxKh7u4wt4Rvc4Pd7u4vtkEu0kT6wJrx/OwhLE+KmLsNJY5wQIX+Cpl64h8qW2mCiXIB2mG
Dzv3VTc3bhhJGO+e9Kk9ScfLgT3dPxQx1Az8lR+qEimV1ZlPbqBsobLDuuDYlJXFM6Rxyn0Lxxgu
Vb12j5+WY0vUZEwWMSzbpr+MPG4ytUqqwEhsPdLDTq7u24hnUc7d8zftbC+dQTfCMsebG2YreS1o
LLGyFO62IRFsfgfrIjE2demH9qGOYW0j7lxj35CP5lUXYRJ7mJeEm/iA0z6ym15qKQmra7Yn68QK
ruLmdUNSUwbGnDyO+1+lQEmsD6iGsgspl6rolu/7SK10TalVuU5lmlV1Xf2LMiMuvwLIU1OMJTtl
IxIzxOurAzXOHq+YxxvuGw/zyEeYYLQrNrByyjsuxopdrVMf3xFWa1hYP25Jt8rPKVjIyB2rIq17
MmNLYnceChAd4yvpRqQi8R0lVgY/+boN4bQhV/DJOaC64F5Tt6uPwfZJU5dckQ3XfCPNWfaAmRss
ZEY6w1qxEzJMm0p4STxBjKoGxpbXV+nObqAJiQXndnJPruh0Zfo9XtJ9ake9ATxuWAM+os1wH8MR
N8inGmDJ/H4/tCcslyq6i9VLb44jDxc3Ds0BttIUwsABn6etCHWJ/MWhdqJ8QDeOw/KlPfUCk0/l
XNM7xo2vccyj7G7fZ84Wx6w2nHoF2Oh4RRVUEJREebDuq2QQygf5SubdMEwtmKPBD/GhViPBaBvR
2Ijc8E1t5DVBQRuvSAEJOrgE2fg42V2VcX8d5VJuPnYUqj1Wd0cjpGL9/GDNVt7G8ExWQr6zj7lA
6mpb16tY7WqVIVcP6mrjFUl22Ou3yg2h73ba98oONn31b3uQxMa18pwqG1zFpFFkgzxbsu0uBIQX
c2zrrPj7M8f+mWP/qvaiX0onzsr1ruNuj5uWahzMa5Ey7g1B3osyk8bkkgirczF5UUfzpTnwM3n5
mbz8TF5+Ji8/k5e/NhqpKqDfpS5nnR29l2VLX5lvoAbUpAexS0x8YQjw0nucAYT+rve4nISdtQp+
JmE/k7CfSRhx188k7N+fhF2Mos8aVf9QFO1esMfnIxqaVqUQg9EpaaV16nuUA9U4R3j2SjVWFXKM
/qOgWEF3FzFReoglualL3fgYWKFBH8Om1oQANIl2jwKlqhWA0/OCtw9Vl03lR+EL7f3hOKS8zbxk
aMctZYMdRZwO0CNMq8DfVEFG1Tx+qbOOVH58Cfd18UzPcF+/3zO92P46ddK/ZEb/pe0v3f/h5ndM
pY6qQdxyDiFv672hG/ut2vxU66jXqZrb/f37/UG+UlSFr1Tc84syoJo+AibY8tVUpXVV76MONTgG
r9dHcVXx1EZSVL/tiSugBENUwa+a2JttH4wZ1LSTbm7dlmFJQbsCOeLSrmooLYnZbPaGfICYUdXc
iBmlqOPwONQGYFKHx7gKYDAGYVdQHV1FuiwG6KlRWFeQkI7kehUJ/hp2ruETzH/zz8+blbihDcCx
9oL3dTD/pAdgcg4pjb0MnMe9AoD0otH9iML3eCcW8v09kWA/6PxR/b+vg3taG9QFbXXCQDhBhaD4
wRXhEXX283uuxeka8crbiC88Q4EK5u/fgz1+XEX/sjJnuf0GpvXUS3doVtCYcMWIlo98hoE3KMSj
K6JbBnEe9mIprjtxe5pljwEvi3AswL+MQdDcMSMTLsUiWNPyUG07hNpkBC8gRb41jQnOJaHmev8O
1OZwumqfYF+S8PNwAW56aqH+RVD95UzOguoO6l27M+gHOM/l4+IDmHXcDmHMfXHm2tyYd7MGalSB
OhzM84w+ar6A1wdqNHfi3TAcaMHXCfMZyJ/X4s2hyReg29NLZLNgwgsNM2nMnXDfiv3T9ytgqkrf
d8d9Fqj7OwhsywX3xmGqr+nTfqgWaCbfdHpGwVKsJ8iE3WURNd2wF6Q36c1qYgjVuVvTEVI1bYUP
/v6YTgN23x3TWVi/rZG5SkvVW6FDZUk6UbRCzGg79sBxqX4egBjR9E9YEyidxVYPC5BA+kMbDcEu
MTFFZ5MuYHNqykBOL9G2U5gYekQtLczNhJ4RUVMe20+MqF7YCnABXbim6vEvdjnJV3Da9jh+1S3w
OF7VpKVvMFGQnwMtW9UdUP2hHOBSGy6vFXxpTyducU/vBzza9kqh0Zq7Dd9Ve1s1mRe0n1U7XcGZ
VPtbgezVfl9D8RpClYBepxWY8+VtDSm1FVSmyCk8H/oJ8OuGDmYTQO5Kle7FuTqGfQX5gasfd0/j
l1X0aJw29P320amdRhFaHfFm0J1gSX6Qgl+zrhReYR+aQ40QIadR/FnG7ej9fRF+ft6NP7L4egb3
P9zz3H/YKOStBLaqFTefftCAUFPVcVUJV35ffW2pfNO3plGw66ufVRdI1cppL1Jcr0/9ZFq2/+D2
Ms5GJHZWjpytyZbPBOqptAuY1+2ry9vemX3EYuierQWMo5gSDO9wiMW4KSX8vvJOE3dZcHd3U9Dk
OJ0hNnH+/g7z4clGfn8f/DhC/NWmnAY0v+wjrcvXe3PHgVbXmyvLIeoCaRajlKNQYHHNIh3HxsOF
N73kLU8TgV/e9ae3/Fd5y4v74axr80/ZD5eMsXFW7P/33S2XzO4JGfhl4/40u/9ZZvcsQvoP8+qX
AqUTUcSX3fWvCJQuBZ3GWaD0nxJ0Xgr7jbMA6T837Hd/xN/iua6hGMVsBhPOrKNdVEtIRwj1vPnz
HuTOVdH1B1f5DUK0fUDewQdIinAjPmBlJpIDexDs7oDRy/WQ8KKfDcH2CMA+pHdvnUTrBSwZnFWx
Ex0nBZWYRADU20/SE64il2rKYHXnE3kj67ual3GRi2ReV2K+IdNjWPNCKHvx9M7ys9/Z6Tk/bGR7
GvywmsMo7zkFoJc12XqrAizUqPLbHRAZ68ENHlVorrCwXUAwLutb0g8SkLSfjpwTVrSSu4nCgSaR
GhNB1cgRW5RGXIBW4PbU8ECQXAGyiiBjJ+VXkKMdHXIFuATKI03WdCm7eMkEAdI5rRPbOjp/4feB
3MWTO4sWflcnZ/4Q+f1l5c7uu4OWLnPD2sPX4VLsGM3vqWvcP5JHg73TqILE8cyi4rKXp+rkLJ7N
S8ZldEk+ciGdUG7rL5LVL0dydosg49I4G5sjuYoGw5vv1/DiaZ75zN/wNG11Rb87z7NCgW0Wa2dX
U6qpQoUlTadHijTRGuv1qoovr4OpIV6exvGS+dH1cDClZAM7DY9cvQJ25GmFpIamygqH8NmMm4EV
ZTNj7PSdkdfPbpZbUfS/v3rqiL474jPveFz4buF1HDHcttGIgt73L2/9MM3/svJnXmybFlZhuFiP
2ocMSiBEm96/qmEyfYwYKt9zEJh2XyE0FRJ9E+j9SB8p2LjK4FfRKrhuMml+1kzlU7Fox6bUMQ4L
YUo0ScJaAE4T+zZcXH9/4Beui3+e/3aO1lshWBhn8ydGx+aXEuwfe41fL4x/VoIvq261NSveYLRl
ivgIKhS2LAn/uqSE2hO3amfAky1fqatGAxEzyZbzCzt6RX5YfPD/xwyum7taPJXEtLXgKBloUxVC
xIDksBbX+EIGnG6o431qQgOW93lhdU11Fb7ZPb7B41/ivV557CUoj2FhVE2VeqQvHisKwKpa/DxR
v9kHlYKz4uC34fhJLV4vrkXw/WJduu/8MzP+n3/f+cqSfLlyf+t9d2n7nhnc3T99+54Z3d/n9j0z
17/V9r3gHf0zG/w3ecdLBvhUyfqy0f5jDLDx46tCIwpZFRPmxzMLnKc9vbGd1opfV4wnNXEBcQ/F
xgdsnbwhRLnD3gXMUqgm1QWyBV1TBuMvDduvb35mnTfHrVH0zI752kxW04SJoiOzsIdwcmL2uspC
s58Dtldwfp9hqg6yKXCeNzaDUK+j+mZZIz0jVgmOHOA1M13KwsOpYfb3weIJSHo0nWqchxF8JpzF
PvZGGu1fiJaZyikCU95o/PMw6GI1apRQsF9HWj+BP2TJFAlNGlVoTUKjn5L/ZBHKiUCseZDpD4MA
Gn3jwAheVBxd8cD3xhbezQsX58zqH6o1LJQLViZwmaQ+MEyjLP6owPUcCCvVj6jyiMmzdpqmUbM1
TBvzG1c8/k8XS01hd8yWm5HyEYVQswHPPn9Z8WsVNalJHDWPqF7tuRI89svHaqaeA38wSeEtI2CA
+BXMv6SZQcswNGgOeoJpQ9kx3qW67FBuqZ+B+zORxFg4kp103tWARctfMTuVCz/+Bb2vD3UcVAcf
zfeX7K/4p1+305l/ypZ6titStpNGllSJ16UYVPL6FnVmFRo2Ig8i9Qu1R7IwHzw/PxyCB1PCXFcS
9Ly8vMNggw9PxPv8c7hm15cS5SK2yKW1vbjxz/zSf9PG/yFtlOf9uopnThXZsXxfZqziKZxXlQr1
oRZNhW9JdDu4ZYaIWaL/z9637UaOY1v+ysF5HhZE8SIROHMepIhwOHxLX9LO9IvgvFgSdacuJPX1
s5RVPZ3l7i5PAwX0DKYfutCJcIQkitzcXHvttdBA/iPpL/F+H758GZCY3b4+PkJ64Pv3GNpPFc7D
2fmW4aGf9vL0+vqKXsL7Y/pKUI7dXu4pTLb1nN6jRa9Ei06PPrz2DA1uW71Wn+6LvU/eiXnvPt2b
Hf3/rad7P2i92ev/HbTeDVpv0pJ/WdB6N1N4c8b8UzOFv5toKxpQGNrAX+kHOPFTepVlsoQnMvZC
7FJwf8OShltfAqm7NTm9yEOQ1Kd3YvTflZyNf7rkm8ctQzJJHeKSRUS/uSCGKkVsYMAyfeEF2k8X
upw1mppdVTXNoV2hkcoppEZ5laiAf7IWQvtDA98/EvQfmiX80hfwp2+9ORNRNSbKwnbzj7e/v/+C
/nrH/E0q1+iqEtmIwAklkgV9uKDkFGl/zhJ/BXxwQmPvEf57h48vGynhdJ1Dn/+dHfgHyv83Cd1P
t/AmoWtMxL3kuAUcrLcQfZfvt0a5Tc6uTjZZmK1vMAdP6BbZ1f1rDS7EO4OwZUV/dAdvsqbGzWNV
DLiDq+10/O32ahNEvDlA02/aVG0+nnRy+84l/26i9tNDv007/vxx/6Fk/kdP/SafGPt5soTgqelh
QCYHXtiQAvsC1DGAVjCcrVgvmzAClHyWxO6u0ce3pYZNctuCTVDuQJDwR7ySLfsVgP2BcoCk9Pr4
xyP192PdTyP1Zmt38UJI2OI2H7Fbf9kyTGRlSDsBaWwp7afd2ZJCj6hPPmwii185hIU22caza7Od
Q7bG7uPxYcsEtlu3Gx6TohH98fH1/vWP7/Tdifxmm/7zJ/K7r/TNTvoveqXvhcnNtexnhOVfHybf
W61v4jq8lZmteszBJrn6cHn843nzzo+/5Tb/cz/+w2jiD1b5D37ET7ugdkwEmcWWhNUyYgFTyJRA
mCStrvTTlFxuXfBlWl93oFTNkByDvgbkvvrkGuIMG+Pp21Zx+Lz/4yd+b02/Zf7+69Y0fSeJeCsi
/2ckEe/sRj8G76c39ifsRu9OkjcxtllLGfVmmyRBCimxHEReZEvYAcZ0k77d9gSSPLsdzvxnAiQ6
DwCkOmTX4CKegct4j9789J3M5N17ehtN/2+4pzfx9c9cTP+fWV+GIZbBP/a+vPemfPnZ6fLH3/9q
dcnDX1jEOSrgIgpieB9gO/nVdZXBjpUx+K1GQSgZfFQRt3/zumTRL4xSCu4DbCh/s8H8zeuS4fco
jYRSPI5YgB/+Z6wuKb7wu/QyCmHJKyOJc0EokMZz+TbRmoVxeiJhWjICZ3bQrIdEDItEJbIvanUg
ReagqMOM0mkwsHFNa80F+VzLsR5TY5cKaGrFc7gdBiR0ycT6EVKH7VAD5Fvmad1zE1qTFgXr+9Tk
pGAXMC6fRFoPRg1JWQl4E5ekEE+t9WbcFbOkZMdoFeQnr+oxELumJ6W8YLbQT5XJiNwNtqgt9JCD
vmYmqQeWIyLMgXTNTk0DHUq4ek1D+1U2LRQvgalOoqKPIS0meMjSJuLzfRlNDobmbeejcJ/lqt2I
BkUhytc17qaKpWpQIAjPbILuVB3N453LBljgNLoQbDcYE7omUVPlxCuDK3mcpyG80aurWTkTfIgJ
zeBCGwicoIQPGXcwYmv19DjUzdyey9YN4ZmfohVQj85omNZqMTEC2RyvWZw0xOvnPHf+odZyvEG5
L+FzRtPQbvY+LS2+jkQ+dhm7nnLIduVOXIb1dOYDYH2OfZ/L4naobVSmY1vnSTsPHUQ0aJD4SUED
U3dXJGzsx7UYTTLEo7nEGZXtRbcp2ityuajyMojCZjM/9RfC91+qtb6Ma3ZWrUhx1+ix6PhhbD1P
jeHkMuzNDl7W5b2ccB/zkobRCFdoD5gS2jQdtDVbRVI+t09LE382zGIXh/uUvYxdM+6xclI/AA23
BB4HposeXCcPAwuqm95F7U7J+Xwq1dkY+QFm5sKkk3KoA3twz6n9EknV7ksHFamGg8I/2uNC5/Ow
5acYPwh9HD115yJgieri8Eyo6WloqgbM9LyAQevSleGC974i91aOjjAgHy5GCe0S4j96a9p0wUQ+
KbgtxV3BedqZ6qaqJb01rR8B2y82PMwRTMuHfEVrRFYdp1mCsrz4cLequUENYmiLw1xNn+IAtHCS
rc9aDRBlIfw4WlulrJbiPOCZ2ndrqM6WgbzoYcESIhAr1cCih+BBZO4WSBQKA3HeJqKwF+2KxgY6
mXs+POdmOq5Rlh3WukxnDel2DKvtUfQNonndd4zxhy5XJN/3QV6ZHbWLThRmURI3/bEU5q7kq0mi
KGsPi3HXZVTJRGHqJHrtrhcWgKA9gRylIc9liu4opL9bhu4Y9SV629apPZOKf6Q1etKyEi6DYq2u
2JQJLEl2EeTOpT2ZHkYf5YdhWKDs4lehk4UeRVCBYSJvXa3My6q0vHMrE8UhjLOGnJNIXU7dcrGU
w9VMmNXw0i3ar75R0EJrNVS7WE7gblhmWHwmrA4tk/JJ2Hy5BcxRf4hA7z6SunhQyzJAo1VlWzjj
HWxaY8PVjuqeP/ms78qDIkWBJgfr037JdgJmvIsE9aj9XkIGLhw0MtO5a9hRWzl9r3zAUHFYMDm0
Z+eRh5Og9NkVLwoVnkLTE3/WRzCmr09u6q+4S/1SYNnFo97TkvR23/KMopWJ9QcSdaQ/r2tStZjN
2l6O4RxXidRtlu9il0OoC4yngNs8pWWZmWsBk5ujikMJy0KYl+S3vsPQugUKP4V7qCLEWDqjXWea
PgZDB91DCsf7QGSn3PBPPmpr8qVhQ1gkMk7gln2uaWCTMg6aIKFZy76OakIVxrbxtSNGXcG6+brs
ECerUtUAnzsCN9ziZMr+umxHfpFjaOa+5jf1ovFHMUHrE4J2EqAjDI6T2qW5nDVcTehrqzu1kzWe
ji3Dd2Ob7NUU0XOtyJ4takkUq5pkDfr44F32lC3+ClsAOXdTs34M27BKgkwN53ph1x0VDBQ9MEQY
bJSb6qXLSHuTtzbfUdGUO8PbY9XqD4ws177KDepmVTwdlojQA5kpxFTnLk6nCg6YfSnyBEL3OukF
lPwre0E392G+sD3WCz6SLniiA0xauBoLckvzQVzQiNdJhi/Ove7uownqSGuAf4zHSghIthCoRcUF
9IrH4IzxXlxX2GHP0QgEEwVZxPbYDxrmlpa8OgEIzS/oNRixm+QdKCulj+4zVnwWmf0UiS669Opx
aodjFw8Htww9DD/HyxXxyOv1fEZw/NToLEgiNZ+35lKs506hMlYPN9XgJ1ifj0PKBLSRu+ExN8F0
kWcuTikSgn0R9hdurFw6l1+dz+dEF7m4cirkd6hg5t/Y8r2GDQ5a/zCCZByrDyUWv6/qWzXZRFB3
NmXVJfibxS7oh5ty5WNSNzJ4FuNw51V7WRfsTsYv/SSWyzzQOzeao1mzm2EYr4JuHo/EIxDLbqjR
X1R0X1QOPahInGxBr5qJnryub6sQljwQeKuR5mcnmk+pY+3BmW5XBPaKlPNl7umctpR89F5cy57c
DBNWW96a8wbuhn012fw8yhCTQ1HclCWvD0hlLmPy2tPbuUPX3whzO+meFrWSREvdJwyxWPUV9PzK
6ow3JQzo7FB97REHu/4hZF9iWJ4uBfTW9LcZIo256266vDkEzqaBucogcOo4TKTa/KHkgHRiFHvn
KdEkT8cRRJaiPMrp2pD7hpinYT4vQ32csY+rEfpa6/dYwn+0r1MZkd3shkOt7bFp52u5XvP4eR0R
44syjRCgFhmlUXwdRvwKS/YDktC0bkxSmvg4rENiZ7hWtT4ZSkiEjv1ZXi6nMXTHiQ5nMvpaG3ET
l+xD0UDpb4AiVjhiGvVIPj4LctkwvqZ0CFAW1VBhXNRVMy97hQysRmNRQ3e12of8mwmwf4Zh+WHe
bL/L/OS6Hu1FK1w0MpYKMu5jMlyquncwt7LLArhZdbfr2KW84Ce0jh6KEMmJUzd9nKVj1Rxn+WEY
Cy2wHGiFWnh41XYzrF2twlwJwv5WqwqJChJrdJAKA1FwHUO+GTaXxyBrzld2JjyaARd2VtTQTuox
W2r/te/y5WTnutpFmTujsbixIFIlcqDZhJfddyeZr+PtOpDwXHDbnjoiymPuG1R154MdxvGq0xPW
fjt9Gj1n57rvojKR0YquLJmV5ja05V1jbqJCd8elocNuHtYbuDVeULNchNPesBiqclEXLEnVRAiR
XXUnWNM/OqaWo8zxBiq0C6pUD82u46+Rrz4o5c5zfCWx2K9sAyYfnOtTL8R8BPJepoWnh6YyF0YF
MrG9v4yD4n5gNXrIeJ9g/WFrOesmzaaU236P/6Wiaj/x1hYna0fMbp7lJTi2S5jowPE0DouXIpTn
UaSfurxA7mjZfebBJkAGxmAS6iOQC0X9EOLKrSnRMyWDMx3Gj7ycd8pPRbKG13y6HcJtxrN618/s
UMLafh7GXUOgOdj5S1oGHu8XA5NUnT4vIgKKwpI2fXwsy84f1hzyn3rA5OWpspispTvWMtgVdTAl
bobUdwNp2aw59CT4xErY4ji6y3x/3/DuWjtvExKxj2NgnrZvSVM/Bq66LzV5VqK6ipbpjtDgdSLL
R6sGjX1+LhKVgWw2VDyZkCndrLa97312GGoQjd1wFdT0RFhzikqa+iLI4VQZ3lM+fnRBu2Pdl7HG
8opgx0x0cxHUEjNAPtPRfVaz/Ryb6Cqfg71cW5aUDklImJ+1Zf/Rddk1n8Vx7nJ50LNqkt60Yp9P
AftoIwHZQEmgfRoLKIauA2JuAIXIJYBka1HV52HJ91EB5xsyF0OS99LvmlzgRa5xItb8gBMDWp2d
O+NKPU9LaS6K0A1HE5WXg/X72pf7eYL6LKtv8+ykWvY5ztxFhXkyOVQ5skImsghwoxB8r4066C4+
5W2TkKaHN6JyRzHjnKWLz2ssITqLfPjY9sELXAB3LgQltfDIYLobvTl1ZnJXjK/FxE9d1O3IoF6i
kTyoLHrI6+VMgqndNrVIF+m+iOoiI6FKeG+KBEe2XVuoG6kXt2tUs8sYZBIUKCurECdiK30h3dAm
XPRHxUJEIIjPrsdiqsIhYeJTYIMz1UOpN2wOke2jU9HBJSfyd2VUntORX69Fe5mZNsmQpSDC7Iex
e64rue+xq9sAVJlo3EXLksaivuwzcSrWmy7ok4h/Cjj6SafXvCP7eW1vSw9FzX5Ous6cohzNtRgj
3t4EDXwA2qnb4SiVZBYZVR7crqE8CrEcOXa2Ko8TUkERvtHPXW2uiCSP43QTte5+EMXViKIWzV9s
lIc759Uhl/KqKlAMm+xjt7AhLWrsHGtFqofex9gbXJzjnNjfLGOBZt2SvErm9qQvV+Qy+XU25v5C
UicgW1p4HySLH+qvVa74fJlFAileUHUF1LvN6MMkZ7F+iuYqQhBEDaxP57XLvtZFSeokj2e33hG3
BFPa01xmZ4KNFVhEDbWvWmDDTaJZ6lPZkxiJIy3lS9Gb5lkFYwP963pqXouet8WuY1l52TRM+Xvu
64glQe79cFVYpc/Z1HuzI7lvQX1QYhgR9okmOLdU9AbnvJwkXlC0fGvJTJcixTIvQY5z9i4scF5N
oyznJKmybIStX714lVCf5xYbVlM81zFS+sPITXBiwi/oG58BPSSqDiuXxHok4LoP8wR5UIb2g6DL
3CGSJmjTSrSi2IcFvZbSdU9s9exqDovgmQ0KDeVzE+BAUocrrRNHvDf7waGhF1p7Gj5/fCpx+6KT
STnXXYW/IA4Foga+6S2RbX/RYnSRWi1hAM1NJuTHfFwjxG0x59eiXGIQnxlF/meFN594M0v4TZg6
Q/M7m0d5qJYyv1xj6ya45uryGjdmH3Iy95c2JAyKvji/3zdRhFlTLm31oF1fPcAnWXxcVWZfiaC2
362BUXAgK9oKUq80aAC3j9uxwroAe6uohW4PA6+RvYUdX5G28zxbd8MQDUWaL6KZdxEiRpTyBWfJ
ZJiMvMvqXjzEel0QWvyiwa3qhSWXelRNnU4uEvIwytZC+zVYm2rP1tbFOyFLYZNIMnbDeV9j+c9z
dBMPtVuStu/mC6SVcZiuNJphzeewU6Y8BrSAIG7FlOQl1fd0EoojH1BiRbrfrcCN4yV/KauGPFJT
+/ysjqoyuLdWlFvY48Fn61Yq0jHUxu8sWb92pagxAaumFAmnQUtSbz01v4LK/xRWelV+Nd0IQ7j/
2r72tcP0LvNi+u//+t2/bvrv7f1kvn+frl76t3/5uy+O//3j4/x7t3uZXn73j307lZO/nb8bf/d9
nOtfL/LbX/6ffvgf33/8yoPvv//P//zaze20/Vpedu3PeKgCFP2P4dOz+aV5+9e/gqeU81+UwDGW
478QF9m6Un8FT7dPJI15EGM7AXT5v6FTyn6RgrNIxcAyYfy9tRL+Bp3io1AwGSqJz3gcwinsx7ji
kT/8WpTCaP1DleofMq4/1a4CdDUFAugSbo5Sjl/+fZ0wD2IahDZvbqzop4e4medjZpj+QheDg2XO
FpjeyahQxyAK6nO7WkjzdI5BZVlrzE07eXMsw6vSF53bD1OV3zVKkTsW+PJGNyp88o6UD1SM2XPe
WQY41gL+Gqpr2gV+Obi8TYWv+EdgIPMFchlyR8KB7UqXuY9IavWaxI5Vl4WJhq9ZAIXsapluS1dV
UEY3fImQvS9dgTCyxqcm7N146CYCUQprh0shw/A3MuO/p/d/CkzLfzy9U9+befx5gm9//+sEZ/wX
AWN6tlGABBNUAJ3/rToQ/hJKFUKXiAq+TVnUDf5SHRC/AE9TAoGXoRAQSXzpL9UB/J4MeYBvRXFE
A7QHvJnSfzTF35TCURsIcF0eMHAXNxfOt70mneILHbNyTZtlNcDZkYvTJNBVN6dLXM/3RizLLakM
vVQ9z77YokHK1nFqvjgtM5JEZgyPUcP7j5o6O6QTiaeXTsj+05hFSIyGmUbTftBTb9JoAbh3AM6z
8sNPw/3byv2P9q+SulvB/q8LdXsKVFgUizFeIg6xWfx+oZo+sl1gCE0F9U2KM4sEmqFhmbDyYddF
+X5sdJrr+fM/f1n4XUtUaQLG4fP8+8sq14uW1QrnBaB4lmc7PBrSl+ZmdeupX5Yra+SY/PE1t1Lo
20f9+ZpvuELOWcL6abtm4M5p1guknJlOhiF8/uMLbQWwv7kSRpMjDghMUfmGmhUYJNCk1ygbUSZw
dOvCZtmVC5hKiW4X8jB5xS+awkceKPCgZ4CBOLqtM7IhV+bygpBOHGMRWKAYVSjKpC8YgCtbztU5
7UL6EoiGQPydrTNElmrVfejZGML+ki5V/Q7F6scye/s0FElEzIIYi1D8IKL9VNWmc8vDttNrCpgr
r3dOR6gNBIWFoAqqcW7PRdFSlEp8Dz3ytSbANpth/aTWPirPkDjUF6td6FWWtSv09ekMMG/Kh+V7
wT1WTOWlhmtZRLJ+V88cBRFa98QmACvxiOH2tLwKYehZ9RkIgHON4Yj7DjlOto2S3cZL5XY1+wyD
yFtWQkzux9CO2yiX23gPlc+HpP7xGizBXoOtM4PDAY9Rm2A9q4sdQGj+3WvwyZEwBao7CRZ3S9o5
gEy7eO7Ijq6re+Wuz21a4CJ0X1hu12SdFHutcIQgiW3oFCdTSLBTLGHGB0C7S+Z2TliuL8fCAOxf
G9fCg2A0rt6xQW9nQ85GWMnma0j3EeUF3is0YiA3H9Jc33sFbkeu3V7TNgRI0+oMAOXqxL4NwhB4
1NC4p1ZEXZlWSNynA3DCu9rM6x0AfPEAvKXwVwWNhvFDAO1VuDxkdXPX1Kj7FA7o6kGso12/ibVp
wPl3ugTsGynnrl3V4JCGLLSEQ8ky+rsu7lb0QkivMK/HKcvPZF0xkdRcmwo1EN5ESTyJiKTzbChE
hfKxPp9F08KjNi9BgqyCcD2MpfMhymMTnCgKacFGG5cOZkVxBHDYEmEfwsybUxiUTYNe8xEzpM5M
CHMTQN3o0ljFeI+Df+4gUJWHr6i/KuB4gKS/Iw8VoMjokA3JVC3zCxexfexpZzlAXLzoOh+aOBl1
F5SJE4EAZZIytXMogJiLBm/NpaxpavgzFb3NzqphwxJiI9FAOHfDp3GLzyi3uCGVW9SWW/y2P0J5
u0X1bgwR4OMt1mdb1B+3+B8xMd3/j8aLoZoGg2RcEbXvAUfsXR6UsDZSBSkSHjgCx78xUEXCZKUe
St2s/J3w90bEBaFeRoD9KOrZEpXzv7EytMj6bIGjcrqG0U3Lmm+x9suuiSfUa2ZINM0Gm1IYvvYz
7JQU8PjVyEsujEqzfLnzqz8OdfsOnwib++9jC+4pDkJsojyW2E/fRMq/Dkw5Rnji8MfDx1VWbHAO
xkT8GJ96IgUizDZsfhvAH+H637nXf2550T/Ovc6+dyb/PTdj+8Jv1Az5C8y8eQgWRiRBfIhBffg1
+eLBL1typWJMo4jLLY36S/LFGTI2AaoEDhKCx/HGs/wt+eL0l0DAsRylcbp1noEA+U8kX7iVtxMH
x5hQiBhJWChDVGTw+U+bUjNoFUGiyuzXGMDkWe11ABuoqJePpRj5dCjmLBjTIV+YPEhu3MdwqeMX
3LE7z+JOo715lQWa3dBnSzDt1nA+gZ+i64uxYuqTyOYSJi9To2D9XapKnLV5ZdEXvS7LjQPsBUgx
D/sWkW2Mn6daMsjCKeC2h1UN2VUbq3FKjEXpPClQxISuHYqPsLAOrLucJsqyJKZzmOYRNuwbu2T6
WC6BuozMlF3mzALW4kIPr13f2p0mRfCyAkbJE1PG1edOtTV41b62AJHqIrguy8p9noYl+qjaxpZn
RYaonyy6AGQqfV6WyHN4NCa23oKKy5vxRVYD/Va0DcVevZbNUzjhXSeBx7WTbFoblAjoMqB0V4wN
ILbJVJ8QrVfAL5WU5yREjaSk9U3IN1rGbBUCdsEbeLiMLbk2tbCgG3dafyt0RXyCcORPRvZAJlH6
jGCMZD1oMBhWirwznGydckMW2OQxBfPyCaXWMuEkDtVe14xBnK2dUamQLeuvur4EONOTOXzmY0t1
0gF+vUXgy1EpHYPuk57WMd9INzXKIuEU35iKoWZU5zHQ4KEZnQF1vwnCPSHcPLFOqC8ATCpwFFiF
TWJsLH1ZCAWAkRdNjG24sNNpKUwsj1ng7ZYvaBAXaNhOSDQGPsQJsvX1gxxDKlAR8LY/xprrMcmj
quUHYtvwuLjOhjsZ2BquKnSNP8YqaFtgSCEjwOzFBMXPiXr0I0VAuM5mp1De4pxEw2kYe48LgQ2A
Il/bDU3ad2rEGSOb+/A4DTUqn1x1sEHHUWXZFwrwLiaKiYFCaxPex3aK7lo3FectLgyejivipAxb
5lPJMMfyvPRjGo3j8tFVZoVTTqQ93jnoGfIEAFjDbCeI+Eude+yHGcSDL4Z4zszeS0CEKdgIYw2a
goiavWh6hrLLSuKraO1khbJKFPsk7DNKkaYSVNWraFzXox58BgC4NEKgdGtknvqWtXFSNFUB1JxT
99xOTn3uSUiGlE9xjfEZ+SiTTPkF/7+26C30Rn0xKxIRHJVmlRQ4al6trAU4BWQrOE7NUld7qzus
WyadDRMli6hA6dr5V9REys/gf6Bog4rHBNcubYQ/L6QqYfAWIESg2j6YV5pvSKnuCK9QPq9ovluQ
kSInYQT8gbnMxFPUdABgQWJCjX9SfMBgcm4ex7asX+vFkudmnKCJaE2ffZ/6XqIk2oz2Wizhqnd1
LwVL57FraFoZFLeSSpkaSX1Ji6e4UiEK5WyQNI0cCiuQnCzmOa1Kmq+AYnWd78aV47RWUxTZU0/b
bk2qbfKkrdBjdGr5NIQJnwoOP8VqcTgicIt1KhRZP8SoBaEGIoqm2QXxBJID1ugMqktM2gyFhTEK
zuWIcu7ZVBqknX0d8+jQrV1oD56AUbCTepXs6FVVgmHmJ8RDlnNT781qUJwqed/06dpbYg7FqqPl
kA0gsxyCpYLroDADKmqxKx/FbJFGosagSUqDfDYXouarO3TzND0o52WZ6nqp5HHup7DdMz+P9JAR
HdlD68HgQNQJmP6KW3EoF8umhBCLHPmzA24P0pOr57siqnKYRPVksUfTzSiD5vVKpztuYE6ZEOKF
/GCoa80ZiDAoWrcB5dUBRUDAvVEz1t8ImGapjsDE0o2EC3Gf3yrNgE1Hw6wp6BZRU+Gs1h9bqVQi
skCgzItyWMWCEO8OaUySC50lUiCrhRr25dq1V9qGHF1D2bnAe4/L9iLu/AcVgl2BQ/FQUhyCmvm6
yuGCiTXc9MsNH4KvY1/eBqJaEqbpqTLzGUPFe5dlIGnJZjould2xuL2QPfomdKMTptabsR/ifZn3
F6MRn3jAv/mxvXfg8aHoeVho+ELzD8s0XDWVr5PSH9lYnI+TPu9ztffLxjxBsMrrG1f6fTMUn8wS
k90kBjjsGvswt6hgJBp1SCZr0A3au6VBOV+BV1Rn8VVbMFD4BrEPBkSX+WvclGCOLd3OKlytDvIz
bWzS2Cw+KaafhGfFYapRCda63oUoZJIV9duK8d2K0+3I/Klc++rER0ZOQBYf8oqDjMfHXd/Z7mir
Y9g1WKbenFc5aHZFGx8NCAh1vNwBpz9fpDop2iPw6Dzl7su6FWlaG/lzfP8pM/nTqEHWyFp+X1fl
aYmKi7hilxUOS0kQr9AaDzyIaC7AqR0/2+f8tqjdV0F0u2+WYlRADekC6pYZH1sUQ9sGq9RMe8JR
zl841ieKdH1wqlt6YSmQlwan517wm7mwmDUIN0HVnufZKKHDHA+fDIHmp66+d1Lth6A+zjo8Bj5+
7McIBq9rYVLfxNXjGkD6RfY3Y1iCSMVYssbNFQIRS0D8LPeF090eTD5Qg1r6GHUTem3olsbU09ey
C+8MzkbpPHUKZaxgFxF46XXDw/K/2PuSJUl1LMpfaes9ZZIAAYteNPjsMU85bLDIjEhmIcQk8fV9
yPe6XgSVHm4Vq160WVmWlWUlyIWGe+8ZLsu/4iyNUIZO95Zgt8NIFOKiGgdAhkTcaRzP3iDwuW+8
+tg05TMr0y867nxU8il90DO7z63KkNs+RDwpRanD15ftSPpVHqRR79b6dkjxTIkNtEYxZMywHRmq
I7366TvwIa491A5GSk3Y6a+AOSAsz/krXrfK/eIqzZRAC+vBDVaVGyNAq+hlTp21ncbN1kessWLS
epksdyVALZvKKT6AkCnvWwe1F460ctDWwSpunHxEKzX7Lgd82ZZBD4SWcQOy1+B869UwXUwFmnc2
Y+SXzUzZNLfMGTegu66QlqtQ+PiGuXBuKiG3Sl2pZEj23LGvxFTM/L69KgX8tEX2Y8rSy6nqwinG
naGTKwv8xs7wG6/LgZvghtUSDVQr+54BM47ScVwBmVynjtevUzlJULFQXDCFD6V607GVU8dQNYMY
0vUkZFZxaVRyLAp+w2h1J7w4bL1i7bbDNiHBDcMl4wbwC6LgcvZgYwYNFlvQbBOzSmfqWfk9LdjG
Uu0jIoyvmUAIkf4U0r9wSkC4V1avsJzr+96gUWaMz+8Oz4gA0WAxAMG5zHZ2Mo03ffJUgmrpUfRt
VehwGLxYdXeBKg8A9Ti+BLHmSLp8Y5UVaH8mDnv2OlIYDyGJXjcpCvBtqmWIC0Zu24lNoVD9jibt
GpUzshrmV7WZ+B6j6OXIhNAtQO8E9Gq+SgoebIaxuHYHXNAB35QtmgbWbPoJtlcWSVAvV5Q5fWgU
IhEydS+iRce/UQIwnnrEx8LZBby6Gt32KLQSq6LEcdJmX6sxnTm8CGrrEcSnwm2eEVcPu6B+1syS
qAcQE4Du0gE39Tp8oH0yEe8FMO41HeMGbXuDrvPXqUVAItKtT+ByUfTK7BSvCmC+RYCepCD/5RtV
B3qN4gpJV2nNR7jGx70FEkuOu6CVfXblDCNocAOYWiJsUIb4qdy8eqYOUMM1CuWxXHPQuVQYy6rS
Uey6YDg7QmToC9mX4JTygfAo0BxXYgdvQfAI4vYo/YrWoaVb+4D0pX/F3BbDnvHYy1Y8i8cci9Ln
t3lSVb9KlwZTWA3Eufcsf4bE/WYEMBK49AvtalWtkjzvNWpUI/evwP3pbrxgSNN1Ww7OvWQJRUsG
GThodKgreI/nRssXbDACAyZVKrKpBm+qQGHtDeBfHz9vJUEiBN6KC+J2HFnbRrTrzHVpyaFbV1QF
7go0SD3ucAEBFTY66cHucvJ5mAIx0oFIDvJzCvYOYksA2PxQF5n1ZZxq6wqxiWmOqEHCXwAc3Bfa
cVw2EgLLCuBzPv34/6WGzuxf/tf/pAGQg9O1hptadX3yXL5Fen7/k7+qDRb/F0Ue7wecc8/xfys3
/i43WDb9F/Oo7fiBazP41gCz/BvrgXyEOi4KWe6MwHjAOv9dbrBRpLBJAHIqAM+/EKL/otzwvtiA
N0BuAkYBY+DJBZySRZVqrEU5OST3oqQtvKs0n7LboY2bDaDy7FCJDERJCbIY8rMiuyQ9T+/fzNXN
XxjFW5DmtzH4P9AFBuBQ1MZIwAHXYBh0gdKMMskQRVEeYaTWo9V2Vtj1CB7BEdH7QVXg/teGgkrU
tdkVCucerDzBUEZxZPBxlVnWdNRAlp4qw7/FmWxl2GgbpdYkH6atJeEiuME9uhaat9uPh07nuXk/
dB8FHyj5OfXQAYPOEps3hZoGt6jnMpR4OTe62iGJpCAzZMhDQmOY99WADFduAm1R/KZ4Ytm+tjUt
jgZim3P+cO/BLkwjRz2LcRRBoefxfmODb8diFUFbNgxVeO26FijFoqdwAaxLDkP6unBqXOwJyxHp
ZsGIxJ/IOjozG1isy9lgAQls7gTojWq789+/nQ1j2ipJ7RGNFfQ4rYOh99vQMX1BNpqm+Y8cFfQN
UIAcFvtFNdUb0Q5DvFNB1ZGtllWWHmq3HsyGWW5sohIs8nJdjkkTbJ2szdojI4Coz0FAqOi9HzW3
UQv0gdRhu2H2FstvmPKC0y5Hpx4XxMIwHSaRRJUOdFjY5YCApKmDPD2Q2Bmsm8oB7oK2IX2tYa3Y
1zy+K1g5wtrUQQlgbdOZ5W7lTdY9nZncPwwTO4WDFwvUbS5bvp9cP8h4RuKpj7CTwFISrd/fE1XD
6aUnSJ4JazoaKfDb2S6fLJZeyUmn+VYnUsLeiUyNXreToki3RON3QCbskZ0xhLH/Yztwj6EYAmEZ
QQHVmwuubxcAljkzqmbo5F67ibqGOgvwbp4i8A57M/Jp5UoD/90hcLK1h8AewQVu2c1cDfN2KIMN
fZiMuX8A16z/0aZjs3GkBjO/ccsfeZNbNcL9Qt3VbgfKLAf6iPYTDUpdK2WNMVmjZpI4a1DPquFa
jW7sbhXDRf8IH4Xx0YtBXgpJj2LQiveVn5xbR+9x0fmkpp4XYOuh4M88RhYfyJtKJkzvldGQ5CBC
A5AAsb4iJEbvF1IlKObFTckiaJ7z9WgY+ZL6g32hYOCNfhM1F3HUsJx5Z4bl2ctd6eFktREi2g7g
zQBXzfuP0oCy3/sOAg5H1aUHiHVs9qCg6HwVjHUjfuQMDLTQizPRH8uq24usr/N1PqKOazr/JhCQ
9oR00OPek6VGbmtt2lypp57044NBPTkQLtjGcYbsBvwvmkZdJb11q5S+CDoBjYkAqc5j4jqjDiLR
jHXioPyq29pE5Wu/9slDPYgXIWIR2V75WCYTvzJKZUgDjMnXVoxqFPDiKoqbcW2Ihyqj091Lzwbi
WppfQ8ObEDXU75ooU6xYVcsjQp82Rk3EITsAV8i0PVUdla8wEouQjWg65C5YLulLoSwQw4YG48VS
9fx1SzRq50AG3Uuk8O0G2BAUfl7fH4zWdxMMq7cJ5Jm7SWp5T3ly304SLi5YEbtSQ0Li6LJpQj8W
cFpLGrmVGkoIqylplCd2ehlXGV0xFXPExsGhtZWz8gIe7ExNkp0rmDjopm6h7ENVJ9Qd9WhUuslQ
rcqEuV8aDnCw8Kz7KW8CwH2d2JcgNm5pR9BNJvPUqjGoUnjdON7Jmj0GcVNcM+k1Ic0UReLRoI16
pbZWJi5MYnlfVaWt72pwUJWvSA4+LUGNmRzckY/uIeBF/6r7pnmpuipyNSj9YHpu21KXNwAMQV6C
XOtept33jAUoTPXi1dasgbKv0Ym/0kWL2pchfLq1qMp/EEUlXNYmZLQRQMj8V9u13ksDROUG1Sz+
RenYf5VqAoZMOOgBvEutKyfn2Va2l4g7GDiP+5l3v0vreuZEiyNx22AvUa9G8QXfYe04zAaH0QP0
mevUCyueZLdj143IWlS8t+uqqrcom6qrYcjh+gZapxNOAYjIw1jv7dZHu3YjxZYNPH2yTbxNxGQf
8yQe10EwOoekSC0fWHjpbCF7EPtuSMrdZCTqtpY71I+yGX4OEB6hQb0r1DP4E+oHG21QkvvRmTY+
atP3bhfkq46V7kzcr00RTXWdPgciMdt+BkyzLoPar5XdFwsSGygpqgzpL4p2UK8xi9TgSufjjR/0
KO1QavuoEJcSaEjh9Dl2UiHaTaG5p/Zpq7NtnztO2FfZ18Ry7Xu/A9sUAs3mBw7WYjc6rPmejnV5
0wxIyHyCKgM1OXJGnqF6XGU8KnDAPjR5gk5KxkMmkfoOVD8TGJKhxQr2CGIq8g+V4CznGls2KGi8
B3u2uDBFM10mCmLDHgX+CBnKZelCJhakTrATIJYc7cGDQZkmcD8e+x+STP0jZVixYQKxymHMuNoM
0M5FVeWUhzIeb6px+Nb1DjhwxFf7wPipG4E/6q7BLxi/1VOR3QYDGLLBWNBbf3TSu6QdrD0bRrEy
3IitqrwA4stUPejGJdAleIWzQ1Bzg/+VPeVE5DtIMVxwTAfL2yeZnTyUnqd/DBbPv3amjFkkQBoK
K0/WV2ag044WHf7QqSpDBXD/hdYFYB4vz8W3rjDDzljgrmCSDDiCWhVhV8bcCW2hysdi0rd2mVfX
2uLmRwDtQwTl1o/KcV+DphmLUNpWerQVKe8rBfpfz/Lhl84agtjXzusLy0mCbQwIbdf6E9+xycbn
s4vRh4WhHkUU4557rNrpRWVZ/9WxuvquQqYZOqXtHzJLacAZ8yRozOPPKh+nvVcB/SkI0pUVtMbV
WudQkiVwYppvD8dsE5oma+pAcEOZlWnIvDMQTtqmE0+s8O3rwgUoCLREX9h1y3eUpMWBxfKZdvFw
C9QjP7it1NtWFt6Gu1ZxpTQnazkqtG8SKCnGQsYX5ajY3gC/f9Lx0N00ZVtctx3eNuL/nawH4GcF
apGhGrRZezF0LklLwSR2yvFLVojuqlDVADuIpFbuJi5bDsfJImuuIUlA/RfApQorN0leSSY7oG0E
5z74vVe8RSIx8i5YW4ih8N/BRk/la8D4cFn5AlLjiqubPh+qKB18P4JWOA+TxjxJ0YmVW3dxWLea
f3Vs/EuIelFgKpq4DXtUr+uoJTnQsAKcdSRWw20C1eqli9LBHR2Z2ud1XEBpWpUc6qhgyPaoqhMo
xifnAsJLflE3uPUAfUJcgVezbZlV/Vq5mbejtbZ+Km94zYKa7eOM+QdE/AbF0wF/eDFONFDwQa4O
RJbvoF+qQ9VIyL7aTkFM57MHqSkaponeebFaO7jw0wqaGKfrh+usZxuTwSfTkv1ji0ru1kWF5UHW
Ltt0Wvb7qajZdy+oNq3vwfY07Sb66kpUizzDxE3sJGqLIFR/072crgCU9VcQXRpwVbJ2z+WsU25k
QSIBjdjRziZzDY5xs0Ot3lkJThk4Ydw+ZtWQPA5afhmmIIAUJ7FkiIJ2DVGGQ/owLaEk9rPimEFX
DsJSprcqh4oLZKlhV+nBKqK4rCGNY+x1rpXcAyaB6nA+W/wB9D+/0f6DS23gdGoo+XbUDMoq36nv
sbPB7mpUB7MDVSTAyjmKwrEN+MKanLWpXeupc6EBzurC+6btytslDcCCtR3HQWRimKgBNUEi1NDB
fyBxrZ6ahNhfrVHjlPfsfHylSExvuJh8+L5WfbJ2dFdDKuhPzwwFpcrPWujl4632uuA+LrT63g9l
cj8w5vxChad4TQKZ3kIdXGx4Z/Gd38alH8YgY4WF9AcW0SnTe847GWYyfUH5J93DWE1hhCQPsyyQ
K8i6i8tu/mbMSQBnDwJ3VZHJbJdzz5s19MBiDGnu66xukVk4iC6049vbHEz5yB40hWoSwoNbxlTd
YWMV2QsoZuzIWCuQuQvLhXwym6BshTB43Y2xeRoHad2mEgH+ypoASYcyMO7XaQTWV5mquB9st/nS
1BmUYm3lv6TMRenLBwiJylfa9qEWxNy4tWyRagOVPRi79K+trMBv70Sqkwgbq1wFAXb9ptcmvaiG
or7rrYLQFcr5L33tCrCkKqPYxs0a7xtLxgwMAVrjT4R//qNDY4+EmR3k0GVmeKXtqhz0M6vS+pCO
ee4/ubUQG1r2KDmjNuBit48OuLs4tBXsCDZIx4MGAavBXyhdN8HtkEkD54Kp4zLdgbsxK4kbJoG8
89LcYHUUyUWQmWTc5A3nEP2B6+1uWMZx4CTMhxNS2wWPNO2rFwZ1zG5AsvcraWaiRz9W3aXup+Sm
mqCc9IceVUKVTwbd50jQo1Ds8ToPeyEuU+glRJTS4EWQzgcMZQ8IeRKv+YabN72QHiU7kuUBfOB1
5gzbnjixWZG2w73BQLzfxlYmcYvZMr3IA9pAsJr3TlR0iG9WuHnqb2DWQTVEPRGDRea3/Qa40iQj
wcoaNroQbGDtW7xhmyQYypdutP3HsmmtKw0QGX0z64YPeGZtPce4tsoIISa0MrnvJQ+ww42fyeQD
GjKwLNmquIRBSek3/uOYFaPY9m3pfROFKtpIW3bXbWlgAgVifD6piGSp9xzknVpV5QMiQv6dZ9YA
kqGHinRE6rYABpCCiIKWkwJkBw0h0YaPqoY1QT7HJL7N0doOhBUBUbCP9SEzll6U9WBdDbWbliBE
WvgTuPM4HopY+I+0sbW7nQrUj49W30srKvoiyL8LoJoX2MrCAi/H6rstwoN+2ubGraG4w2v6qEuV
Ko9jOgE6acbRB5ykYvKUgSkKUXtFINssEwvrlQnPR5tS0rg1AGbXUiiJSw6qHeKW7GiTyntyPdQ3
VpbGF137snehg2t8BMdirACwxdDlIionpXfrSJpdmXEs1zwAtWBVliQPQmALIHKyRlxavfa/gelp
achxfHstuOB39aQPCU+h3SUxO0iWW88spVUbds6ECctL6KmiUXLosNIx3Q5Joe+BZuFqqDiFUQgM
Gb7IHqpfv+ZNta61Uce+T+xnjcP7qi7l8CtALRKaa23VO1BxOhx5qQKKmVdgBIW9YqPcFhwdZyDQ
nKARm/weZCUMHfQo7QxSgNxrCWslUxf2GB/XZeYy7LvykefaHpIKD1UPF7XL327qb4tekOS1Q0wh
oG4kvE7grLIOMvhy4OgM5Daocu2H5WQFaBzZ5/x5yCebRGAFoT0FH1jQRV7ZJd11HU+Ws6a+m1Sh
TSe3W48u9FvhlHX9t57pkkdWMUJhahLpYXUAKoGuDWB7yC3WsWggTXkYy9KxtjhaAoNMrQc8QlLA
M5BhdU08xwsF6CNV2ebn2JdzbeNtHXSmXXoOio5o9gMZAl8w3huRQYCFHBpmA3ny0yFBBRA8butX
A/niLYYCebwN1X2S9gj4caEXYcHBUYhmd57Lkpv8mpazYt7OHH318Rf6jyItBucHPpQ6KJxBs7Mc
HGnAEpINor4WxLrHJKZI/BSB6QhWYFMNF2Pio5uto0m27qbcrbde2QwwO3Ua5GYfj2WuB7+bJ9BB
mecHjofhoGy8qDUmkrE0H8A5oMbIVTOAmhv0ep1wu9tMRe6eWZzuH15n+/jJzAZ+YJPFZ3FE0I5Z
RqowNs5zZ2n51HHYONUdD54//mF/fFMQMMIp9FdISzGSN7ugSmorr6GZR90EyHdmAnJoKhhhdMHg
7H+/6r9itD7UFf6z1L+9U8qd1NP9P6iSgznXm+me9Xp/q+uuniuo63a1SP7Hcf7j/n/fvQOZ5n/3
F8iE9fSv2cOLO+DuuziR8AX+FsxB/YaCLEXSxtzf6MC/MSbG/jUTWp2AozzIAEDhH/1NacVfUZdy
L8BH5XAw8+l/Q2l9vzxAmQSZFlKcJSJAwDJErj2QY+K2UTFBal5G7JxP7qmHL8CXAWiDaNhIkLSh
MNy3T2BP7oeArd/M9c1fu/MtPvX+bPtn7PNr3yzpweuMVxQtOQaIWBorjMGs//jJ7xGbf548v/HN
k30C9Uyf9uQI56h1Cee0QeMym+qt0ZfMBeNgeP34Rad+wuK4ETZtGCADgsrnJVUXntOc+QWnph7r
5u0vqHsGLAtqtGPPQPFkDj4qHKL86fC5cS/OrQxcTwhZ5gnSKy4fPXnmtFpomP6Z+QXWaeVoUUyk
pEeKYpxjJ4cgAZm4skCuhrlVMVz3gFZcYGhgr+wgqrzxVBPNGoLAlRc6cK8TivJZ6R/9prvMU4Gy
3IHzWcsNYuzHv/192f7fQ1zGE7V0/QGXKQGmmX818PeR4OFMxa/AqQ7UHbYfv+XEyliCArQcUJKB
bx5cTb7bKkeX9DO75sTK+G0F/GZtJwKF97LFjvfIkylgkKKRTF9+POgT++a3oeHbZ+tad5xg0FVv
r6W9Bg83yulPL70miu3i+sxP+H1p/XNb//MJ5t/29j0d+o/V5USOrv3KdXtswPixWvAryjEG/bHa
lpZ/sGtvRevyUBN3k9D+sSrE2hRBlPhwYDNklVjjSsXxthez19d0jURtpbJilboJcAFrDZLLZR6P
K99HnT8e1U6TIBpYuUZyvGF+CWU9+l4lAXJs0EnUkzaIkkH91+4xlpcC3D+UX+dM98oQcd0DG/Ob
aVOzEjmGvhp1gZG4yFsPdc02ZVOs4aC09gq1xcGzymD0Aj45XHdGJD3fYcK14uqlZnCFAAnSgU4y
9l6Q9sAyJ48mDwRO5w6BK9I+dfvxtzy1ThZnoECyn/pTTo5G3DfqOyRktLbOnE5sPt/+9AEX516e
gzXQl9hDHHlbBZcCp4OLVDV60dTmO232pmvR1/0GEWcEl4SNhPWKbfzVmKVH1MVDFzUev7QebJXs
/K4/FIE4GNxlSJRBZIMZ0sdz8J6B8c86W5yiok2aHgpichwGuR7Z1wJlIWW+0wxt0NTXCWYuBYQL
H7/Lnc/OP83J4kzFtkTBxupQdPfjLyanqNmB1o/0j6AmEVh7U77S3MPWcq87kL3CDsWSBHx4G05/
MfzQhg7OFj35kpRIK9IalF8seEXdowT65tuoOJVy58UgzQcOOFyIMhmIXzlYrw08U75BPBOmvXVB
WyAa8hfFQ9QwRhRktRy0uKIAtRbQDNNT1IGxkMCVgT7V9SUM0WCy9OCDIoocq+rG6OP5OHUALm6C
2PL7sa8w96z3ZgOkKDvHx2AnHm0v1Ds1LSddWRSfNXFhfgomvWBwDYIPCH4nXcP2I6IK976AwcZ3
3+w8QJGGOvCmAzaXBqC9ftEw8DQUClFCL/LsVqA42VO+FgwuS5/6/csuFCgH2Q0sDswRThG7xMFt
Zv38+MknLrDfePSb0zPI8j6WguFqSS/cwAY1GAazL1WzoxU9Ex+cODzsReQnxyQHiQWXTGfhxn4a
xmfbev149Kc+3vzKN6MvJGqFrcG6ANO9AXrjnrlwT83K4ryTpRS5pHguxzECL5MQFlFob7n3u3Tn
qPuPB39qXhbnHi9BqKEtXjLGNzW/ypufPL/++NGn5mVxVoGvySckeOQItqiwd527OvPcE+fS7/rK
mwlv4IjqkUGTowRzoMrVVsCWjZtyJQi0Brm/97JvCpwuph6zfN/SGIIV5wGQ7sqTSZRZMHpz0KYZ
qu1RFbthgKVn6x4yp1q5TG2S2N4MU7O1KvB7Cgqgku+z/gZC3dvBu4IvIIoCz60j1pbZw5hYdnIP
K5iAgPn+xUnyMzHdqclbHDbW4KHYjIry0VPWxm5gQ2h97sm/lYRvZo9L06JKWs1Jyl1ugLqVZ86H
E+t12QNdplBSQ2c7HSHwCWFWC2ELrOD4LSB6CPPIua//50uJzW9/M3ywMEBVigsclekW9nvKObMR
To1+cUAA7s6x4xAAFBkLJ7gi5V8m82t2uiwqemaGTnzU2Ynm7dgdp+7cLI+nY5n87OkxbkR0Zkuc
mJT5hW8mReZKjhC7I2tL1wPoZ/LMgE+cDr+jpTfPheshCEwxm468lRtO0QNPpNdWcuZMPjUdiwMC
qljV2hmmo+oyaBY2NtQWH8/HqXEvIpekAHQGGvl0rOP7trUAwSEKB1/946efWiqLvUmIA1WXUQj2
YV7rFQ+a3KQORFm4s9n48vE7TvyC2e/97RfNjF31np7foXad8zg3Tco6fuYHnJh4OmdLbz4r+Lmq
Nz12ai1WDfbouRz/1HMXezOdhqrzKzy3fy5BZzsXHp167GJrys4HtQqOXMeR7FLYEUyrj+f41HMX
21EHKgHHHsPtUEYe6X3Lz9x8pz7e/MI382sxKd1+fnCSXA/kliIHs8+UqE+NeXFfl73JxgE2TEch
99YAVcTd5+ZisRdZ0OZwo8SQA+Q1EwwHz+zEU+Nd7sRqCpJOzuNNt95d3a8/N9zFFgTDvVVNg8eC
YA4XR7C2P/Vcsth2RYMgUbV4bpXcavt7M75+7rmLHQcILouhhMTJ7z3D9z/N//aDO+0whiX1hxxt
VgO8XWpwEYa1HpCgo69XTrJKi09OxGLPlUk6xVCoTEeH37PpvjuXwM7j+tN4F3suzUYjQE2YJX+3
vOhu+xbCEnhxE+XvNZxfPzfdiw2YdGmcwUF8OqYkBTh7APX6c0fn79amb7a2HNpmmFpJjlO6hhIE
2P7nRrzYf1WaQepdwK+0KHc17Kb+NvX4r9fHYv/1sF3qQZecjgZJAzDi5HNR5FICYk/A8W0Acsex
gqp6E38uaaDLTtJjV8E6sgn0sRpXrgAV7syK+HPhBIjT+33ipwKe6DXmYQqeR/XL6cstdNORHber
QD04SbOBMuszn5LOfoZvt2RBFY0H5U3Ik1FK6h+o+PHxg/98rdBgsSerZoT0S2JPEmiZGSFbZnAN
uJuPn/7nkxqw52LYVRxAe4xYTzO0PS6dKP3+uQcvNmMOoFEKD1M/KKjxdnH/yQEvrsJO8EbAnx7B
qeeHE7vOPjvgxV40kMxQBDI4++SNXe37/ozo4dQML/aisvsq91J8P5EeSzDmUpOfWd2nVsbiOlTo
qGMH8+kROPArQGLbsxuRnDtNf8eF/3loA4R+vzTgYQPAew7AaP69NelNCr/XtN+YQYRoP7QO3Mca
rWsacGgSS8D1O4Nd911Jt8bZ2BZ6TBgCq+7kzG9dgPT/twYKIdj70WR9hq7pCqNpBy+K4TPgwElZ
00OPLhIBdkaXw/Teu0Obi0+d+ei09P6FaPuCN8AI6xiX6Q2YkNfqzKF/4rP5iw2tB+WmEJtNR6/f
5mBh1fF1mndnRn3q4Yv93LWArvp5tXU2jZqy2PjkPkPrpo839cL28Z+vsNjVJawTVauYPjKFWsqA
lkVNshG8h8L4e9xmKysQYcKsAzM9PKQZaH5QrtpojuDA3E3CDoCxTQ3uUA2WDfoWwQmFHDrYYn88
vBNbzbfff7KJw+e5GrGFU4KeSvleQ7v+uScvDgc9eU2JYAWnjolovRfemdPs1OdaHA4OBExtX+C5
GUVbhCZ0YIVHUnNmPn6XR/60hRcnBHqIGMHnM22EPU2Wl5vCRES7UQEJvcemrc7tX+jXQAZ4DA0/
hPfgoP/RiM8kOARTL+XoHAdnY+QXODiv27ZYQaq9lYxDKg6DmNLey/bJte4+nuN5/f9hsN7ivFEE
Rs/tWJkjWhCBWXrbjuDcgfrjUPtzX3FutPb2jgbc0zct3HOP6AsDvtkv033ujPcWZ0XpujLNiDBH
AmwPicnnUmuITN4PeIJGIDESVbsROIkFOYHhavvxbJ/YK97ioMhApaY6x2yb+gjTQTGc+Yqnnrs4
IWzqTkr1FAeQx4Eszl4RnyukUW+xvdEXDSLbpoY7PUBPFfZfPjcTi70N4pHV8tI1x6ldsZtErT/3
2MXWtoD5GthTmyMkJe7Vpx+72NJBXnQD5AL6ODxM2fBDlu3Pj8d74iiajbTfbg7pyqRTHYDWQe1y
65v2s3Vsl59KHADWvX94n6OLUjpqc7Sgv6hC9bkgky/23WAQGtcCj9UZePth88nRLrYdnFsSfD48
1r5w73L9udOHL3bcSECIVjCBQyB443poa2WJcyDd7167fzg7l6Jfxe2/dx24lBEdvgW4ml2ohOp4
w6e9NRkopZJbMmuxlBu6YIMa6FdS/7WFlrKr5bqI7y1Lbur6GPi3WLiwrEbToYdCfeENkmmQ+9vc
hKYWYTY1ezCE1yL/OSprD8fknR+j0cddNx64v5PBPoZ+O0SlcV2C8x8odKNp0LKBr6sOvE+0warg
dBOkc5ejR0W+frx6Txw7SwfnDloi5Q+jOTpehGYPsVp9/Nzf6u4/zezidPCCLGtMQvQxAa+Ge/fo
eBMVFA4d49fYuiXZS1m+WtV9M35xh+/oEfnJxbI4PVJNYADYINP2rbUQO8dcfPx7Ts3T4vgospEI
B75nx+J5QKeuT94ms33528MDXrlFErvzY3+59aEfzoRHJ0ICd3Fs4MajBu5xiMHzL7MRUTndcf4T
7aDPBEgnZmNJO7SrKeG+jWHX8ZONdhvOmVLwfP78YdHMnu1vp4M7UnCmJg1oW4QDQRNJkCec/M4V
34bqXDB+avCL8yQoO3Sv0ygCUhgbwQhanlnyJy6CZf/mxiPtoJz5W1ZbPrcLhWmTk5wDl06NenGJ
F8aHpWKBUdcgcNT7Ue4/Xtj2/IA/zflio6J5CDhlXY/gLr6giX3LzCGB1CQ2DyR9hGHDdnLGFYFS
pqzzmwzuhRa9ooG1yaCLydtm56Zq58KiUwC4tBP0dZX9itTeLYVtlmUhS5FhLV57uVPZA5l7Ds2t
QAEATYlalTDM/vhnQHFx4ncsdj789Aef2cjqq5avpmRc99JZwRAjGpsX9IEFKRsSk8QGPAwhHfHX
lduEEM+hwdUe5q6h23t7jWi/hXJZwhGhFCvf6TcWL3cFLnbF1/B4AJknAUvNWdmgbkkmLri40C5a
l9Y4sItyHdBH7bzY7P9wdh7LkSPLtv0imEGLKWRqJrWYwFiC0Frj69/KfpM6eYtFMw66T9exMhAM
RHh4eGzfK0Vz82LUwr0q4ZEtFzdV9kPsn4xB9rq5soEB0lWg+zSpeuUI+Uv9WSeHOBZQtOh+X53j
+Bk6lqk2R2lc3RnPc1PbliJrYr0dc14SkiSmGXarSbi8PSp14bbze07r2Ci+5qVMV1LPVTwsJ7l1
hAXfVqPDLlHAPPJx1c5GJTthBtI7g9KLSyn9KKv4GC6A6vB3yETtpJtPJq51+EosiwV8zPKMKRBC
04lTCLyp7sy64LWyRKfMh0h7cJy+KX127pTBUZruezFXuSyFP6rHKwC1qtEutywYfKXO+KWfymVK
/GXK/7cU/ngwl8pmbkzk2nX9UJkH81d1wJvMTJxk9WtpE2XbsPpieX0yK5Wr1UU7JvBQjZNkmO/G
AUe1ONCbL28mP4mX19qOURKGis4MapwCbuDtu0GasXzkyqHOH/JqC7gyVG77HDdF42cX3cM52eXd
vYBxAuyfJjbodG8djBjxQD9yaNrgT3cPqmkTS5QejNgx69oOzbs2qp7i1s9zyIlwkAoZDBaKary0
izoL0KABNpsGTy4bxGmTq8q7OH1KjNsyCnoDh6CvdIefxMD/7FH++G69aszhIohMCDHDwJ9b8Nt/
R49PHnyt8gjzlrZlgXEsLHorzu348O/nfvL1/0s7/3jhNdalpLkUVszukLa7Od0I8xda3UuG8Jc5
fC1jRh7eaEvBVokfKlLBXw3N7WUP7C1O/ZGIvejNbjIT99+/yCcJxbWcOVSyaqGzFIZdeNa6hzY7
qhA2+vGLX+azx1+dR0wpqdexYg8K6UJvhcSrl7fOShwdGui/f4FPVsq1tLkbRjEbLhkLnhYqpD0L
THS3Y+rq2Re/wydzSL3MgT++NY7OAiQoNmiOasrg55P37zf/7LmX//+P59K2lSvQK0grNH+O/aL/
Ysf87LlXCQWeGQNIJyqeeradRUwIvjgEfvYtryJeWdetVLaw8CioukZbIp8unE49D9TRvviYn839
q62+FYZRNS/XrVPzlDdvKq7h2WQr4oVhR0vechEcf5VYfDZMV4k/RtSDABGbo3IP53YwA4Rm34s6
1zrWYWmqkn7rZW8uTpRggvLFF/hkrl9LT6UsV5b4ciuY9N1RmpZtBd8DIBCjg58hbk7/npj/7WF/
CUHXQlS9Svoxl4luhnIoBfpUlINlNM4qnteKVtG8CmrrR7+cBbT0Jv6e9JeLHf6akz01Kx3HmMgu
uHxKuGk2wOCSoE0szCLXh7p5xHs6WC82LeXvrDgKF9OvpPWb1jF10//3+39W5b1Wuc76XCpmy8oC
PJsvHa52o5NiYW0Vo1fGP9IiI82hGZhLhqa+rcObXL81zB8tnlsNW11aoDpe8UPKmv1KXU2wLHdM
/Z7eyy6+lTL88rA/+SoCf7KVKFfhZYZn0Vo9F454iU+9OwZK+r0i7LUS0YylVBgum1TU/hhmrHXb
4Yt1+snauVYfhj19cXFzmSDmz7I6C9Prv78c/qp/3/2uqUIrHeXDanHAbbkswRjBjtq7bHorpJu2
pE62RG8RNwJ5/Xar2e2guYa6y+snKYIjiRMKLn0NxQ5jFQNVTpxo+Zjw8hDTlxySFl0DyNRepami
PRvrlSCNgKCC0Z2M0ZF7zRsNeoIjCRbCxUBq+R0KhxwAbHoQizupPmrFvi6P4ooXz75ffvftplZ9
SXjVweSuZyhIiZ/3D52I+lwUliMU+TujxZ/CbKXnTM0430E7eF2mmyhLXQ0+RHtosacdn8scVnoY
401Td16xfhg4kNN022MJrOMQpHJAwcQZA/tGMVz6qO1Y6Y5xj81C/2AsD0l9lqeHZroD++QO0Vks
79fy0IRAwE9ZuYmKQ93cLM19qu51rFwTsPdr5OJfjTGcbU03mRxRPX7M1H2t/OowV9ClXYJ3RoKb
kdn9yvvJE9ULQbJ7xkr+Ldaf42l0OuGWV1eHX//+8p9996tVMEbK1FQiiRqNJWl/SoRvroHLz/tj
k1UL3SqqmedOMs0ox/WrUPzfIvpLjLzWhDY0g8RRPPNgMfS5FrWFwYKvfBsVgh1rj7nkKtlL+vwa
glI6CMYrbh4hMLPV3Frms5781ubirm7zW03YaGO2iY17KW19jdNpBYZY+Z4wSvqvn++P3x/41VQn
EioMrH/xF9qL0RdL9VJx+tvvf7VVN2uipCmdMfsVc0CCYdwE4/yozDvsmGfi+/emxdUmnUDfGNqu
J39vuD93OZ9867nXulJTL0sV9AoHjuyQGm4+uv9+7md152tNaZbr5f8X2Ix0p7Z4v1vGezz6MltK
KWTuIN3N0U/F+NksuxqWzNoN7lRhFrv4bbuB5mA3QDwMhcvJMbSl9Ue7nChp5OZs941IV5Orlieh
Oymw4iWvlzH6C3MvkT9kK92UxW/BrLeYlZxqjAnBb2ez4ITm6kOxt9f6scNZMvT64WhEN5py0jTf
0rTvfSnpKtO3dGGRipAzfdPcZdIBc95vPviSjv4xg4FYS5kaMYMlHD5+DskXScInAec/LNYfj1Ww
pRSKSw1CxPgj1l9CKlf/ngOfPfkq5CwmoLpBCLks+SlE0mk22i9Er59kCv9V5P945XIADjZ1C4oP
OCQlJ+VYfxjn8Ytx/u9L/WVFS/L/DnSMlbAYaypHQQEPnNjYqxPNVLkoU5Xq/Uj5bXKBGZZz52jg
AwqgCxPeiXbSpKceaxVMEd/A1Py2BPF7sVu6CjEr0vWCJodlX+j9L+U5VtRf3/tCV1ElmsJMhdm8
olzH6MuVv0rlPvny17LZyJSTWml57kA6i1f772+9rnhV9E/waV5SbOr3Mk6POEx+T5QsXYtmK6XQ
G6HidQsdT3V/+PLu4zKOf5lJ4tWSHcV0qOOBF+4BaRoGUBr90SwUPK0OmTHa0fhRLhwsejfFBUmN
bylkOqlK5+h8V5o/Yxxtwgn2gCbfXJBca/5SL+P9RBslFoAuu0xY0NEnBbMp2WJfbTpEb+PLKp/W
6hw1QQ4MQwrWkdN6fzN1L0okbr/3Ia6SlFTORaWpGTD1Tal3zfS9UHTtf9vhKLsmK8MlZDfRGIjd
F+vnk+PitUg3HkHBQBXjHl8FuIyPbVZRH4nxL1PNmPTye6tJvIob0QR6h2Y8wpJcuqPR+53x8L3x
vgoAVbdqIiRa1tOMh5drfPOW61q1K1RhtFYmz5XEw/AyfdXv8Pfxhv37vwF0VpQhWo0RdXv7oNPb
W1bckT5iTld1998ZEPFavqtUuJ6BQqI22BfHoaME+xWB9+97i3it1tWaBSmszLvrymtTAt3FYBk2
y/de+yoeKFqpmt3l4avmDYvfiV8897OXvlqPcq1GfZOQg2rpq2595FyntKC8vvfSlyD/x26bhJUG
HYxJgmM2mCv1q5f++yaB6fv/PtcASpUaFaqH3lfnDWCY773u1SqccVwW9YHXNcL3SDqo0bfuasRr
nvUqtK2FFz8xL6cQ5w3NN9/3ag8215lKkJgR9DB17mwt/0JM+snwXot0F4PGTgVW3T4MwvP4+K3B
/b9aWw3bK52HjofW+8rw47M3vYSRPybYhOfhCiX3vzel7PPvN72AOP+y94rXYtoQ1KJZS/O8n7Qa
e1Y4ArjF/ZikwanUbpcXnVOG+16XfBiKsIEFOym4/cS43zTPmH5LdqdXQcUJI70VEKthfNiUT0X9
kqvRZiojNwGXk0TTT8RyXoNJBKxJ7HsHR+vxx8oVeddheaAlj2ZyTuk4abfaeFJkSig3lYwpYo3t
cPucj822UChPp68oRJxSXJVtFmPrnOm4fYu0xmCrZ9jAfrbwDrZj1e3iGHeJeamPXX+a8Po2+6AP
7+aZgso+jjZdLgdyh0m6hI22rWmRS+HSrcPkDKBnnwhwCScIYN1qdws+vsW6tappa1lloEZSAHfR
LyfrwUp0Dap2pG8qJf/WcUC8kOf//MxVtCYGPrZcFWUuqOr6K4DvJ8HvWj3VALpPZ4PTQNIfOvlF
N/CWFL8nShCv5VPQopO6VFidtfZrkO+X4uHf0/Ozl74KftgX45Ker3RXLBhUS546vLRMqn8//JOp
r1+FwK5op0WTI7YZ+hhTN1G/KLt/9tJXaUiL3Wk9Sox0PAZk4nZR+Jcs6t8vLV3mwf9NlsVrKnyb
5C1efmyOzYwBowKKu7SItE9tDGwSd/Z2mO0OwmRRyO5gfgj6S43uNevCQMUOWf3S5+ST0btWLKVm
hNelTqAXzReheiq+mbNcS5YSyC5WhNphL9dPnXmjDN/72ubla/0RPqWhm3HeJnwqfvS4/Pj31/hk
EP6Lqn88tBKBGMd4ye4JPP7yxfz55Atfq/DVrgafNcbL3lgtF5YETrYoZAQd7d8XUf+yZfxlDplX
M1/rQ6WZGlozlFD3S2yQRG12c7L9pHvIl5fvjc3VMgBGsVxopss+3zbH791RAP3+36+I5b2uZhcN
KEYPjw3/RN9Lla/F80InarpKHX6fqvDAlLua5op/j8Mn4eBaNN8MuKmLdCDv+3Y7zKA60VIU6Vct
Cp/MwGvlPPo+eZYG3htOjRPfi3Shfe+1r/Yh2ViXOJqJjqnxhg33rQlPFtOr4otR+ey9r5ZjETbd
hFH6sm/gii6nLxlJl8PTX6a2cfl5f6xIYanmTAi5Sw1NWLOo1LgUcjK6aApQiRBJ3BayJVbD/x6k
T9St4C7+98dFQ7XqY8etsBIHa225fQUchcxDnIMp7wK1GB2sJL26bSjKcisznLPQ/ffP/mwErxax
oleQZRNiT3bHlc0XkeG/O8+/jd/Vqm1TRGZ4nTOfzGgfD16PXf5gajclFfUwT6CetJtS1bya3Gkp
Kg9bZSrV21pFdVKWwWKa9Jy88gQHm+jMfCrEm7XaZZjtzuNTag7biK6UEAVhKI0/pvE96+6zbiOu
26EBNmGYsGJ+CcZX1pLSZ4N0FS/SQoEJrbXrXpGo9eBVH9tVXXgTFmhAVPaocNRsuwB7pGrYSU4n
3SbyF3PjkyB73Q+Qxhotz5i374v4OETg09dtJz/n1n4yv3evCsT+f2ffopl6zzxAEvK03mX+t+bV
dU9A26ZdDrdi3ucZ39LwRsxm//1kGdbc35fntWBYndDc5FVJdgv6ox8cufqhT4dIfDG7nxPqwkLZ
RONNVltOabyPMUDodIeGBE/Q1hngD4zjJo4OZg12IXyejGdT303SCzPWFgshMKXK7QR6GbFbAzUi
dQdD2UIniIdzCWRp0JxBwQ67GgIBgV+lb/B33XSYofXxzuKfXL/D+XxXW/Vean9CnMTNP4N/BXd8
xmtF/V1p3VY2HoTWPFXQ8yL1RIndMzUzmMU6kBNcIKrkQg2+W2fZzepdH54nqaT0qLshOGxRCJ1W
2IQGRyu9pv/btAelPFZW40awzbhydmiVd9v0rqAwUeDmPuNeNkbTXVyLPhiEsv6NczwX2vzJCibL
wJU99+Twvox2YS7vwynxZ+W8rgeEzU7ZQODCMFs4VtVuVCFMT4rTjx+LcAASA91po6aR36owbQA/
V1XlNeFvcXqfsNJWDTSfUvpRM0T6ODjRMHmCeLKKjTilXttUGzjmNFRBeqpFvD0XcTuvXQCECEXe
76mYzwtRtyk/GnGX9d1GMd+mi/I2AbwR+xp3aan8XNR7a/qdiNsueZKr1BGLmkJj7C641Jtj0KXa
Uwf4DQ1/2xZ3GtA4oPKVxVU27v34IbhTprva8DFVtVsCX9BSORC1s5UOMAVOYD1sGOalDeddiiw/
j0RXM1pHIRoJYYtncs97/8zSI37sgWwqTk33gzTXrpmsrmrcUzWjYmR3sxmE8FkGXPIt7ulkeQ+n
AuTEb6MBpgrMWaObc1JOKw6IZqc5aDEBZr/nc4D+2J1aPVhjyTaGwmMjRQ3SiW5jeaqXqveafO6s
h2h+GNPDmJ9h8s38sb/8tyZc7CSdpsFZ8rHOTvy75N/jgxUM3tr43JwCZ3Sy2E2pmxdTT+086OTW
ljlnj+NpRIcSc3+nn4p238hQdRpUNQTi8sOUX7vsp9K9mWYwhq9L+CoNHxe2kSEFGdZ3iVE4eS4c
c/hk+TFc30J5k2rohCEkjOc5v6nzk5xvSacdgQGVrJDeZdSYbjgdi+LYJt4k3lnQlHQ6WRrhFKKl
SOPaE5cb6jh+JDSbBjBcV7yMacn+QqcU2UX7VqTbcmiPYb5gVAjnSi79vkFcQdNLLFgbs5w3hXqD
INjphZM2HqHIQLP3poKW6uLd1B7KpXKNLneXdniYsS6TqUngkgfNefF66aaIeOFu166CU2TPa7XV
+tkfoz0wP1ePGjvRdm0JAJNJClfChnPmrKu1r7maF14N2vxSuBVqhhqb0Z5SKAqAujMZbck6O6bc
uY0ZKHDowN3CSxmOVnLW1BtDPBcmkmwXLTrXYdIQY5vwbrS3kjwfIlW+m3MEKIpqC9lTSkl1ReRU
cq3LEd0s77M+2Vit4OIc4eGNWgpcDSPAhUdfwLyds7Nuars0r+xQSQNFuQvNws6zFl4n/iDcjQDk
RWQOVKLQOIoOwOgeIHbYdad6wCj0NqOpFel5Hbl9ND/m1FGGqnVT6R5LXoDok91aj0OH/IllZ0aq
a8WzY5injBGwivdEQ3PTGE5aFxuu9x0Bk4+BPmZFO+iI/KsWxAeSvC7ZzPlWo+XcGF1aDdBYZW6r
PFn6fSg/DUl7knGdjGh1tFB0yErto6r36u4tGim5lN1LK84/JMR8hiUcZ9BGdrnmF9tMpwJ9ELbD
JhVzJ1JgZHNYGjPaD8T6tUL9ns+NLaKPGHLNrc2LbVPmq93DAoENYIc/L4PbrgkUJs1Pl22X9/s6
9+PI70F7snDL+X4d6UhNvQu1r3uZIKw3T7pM7/6tUD5TPRVqIG5lwN+YLZACwlsZ314Az01ocXK7
uMXCZkBNnyk3EjNGHu6jiut4OfL1MYhbuHw36USN6ilN7lXWSVz23NLvQtnacy/mlDDM9Oxtruod
cdqi3UxQYopzItJryavFu1GSg5RNb1QeFeNu7dBZ5m4OiHxpnquQNk8LaM24naJjVVYerHUqarFn
yPNDoryV7U4SqNTGtVtA4NToLEOghfmsML119S9NBtVGvldvK+22jn5Kawc4/YB/ziZtNn3+Q+p3
Ka9URTt0Ult97EkG96Mm22H6MC2BMA7uEj4hHpIqkDCQmuvaFw1kV8nPmf46a7rVOjfq7i0I9aZf
zDfCuBugt/b9HXUeds98mX6uKnwfCIayIAT5yix61cv3jmNULMEaWIzdSHRNa7wU0q2c0lB9LAGp
L0ZF3tVuomqxi8rPl1M1pMB1CVyx20lnKauCEiPYplv90EhtKYq8RDvTB7jNoxPwCC/vNpPwW8e+
EL2OWLH6JWqerUOFkEORhjlfRG9fCWG9Liz7EmrWqnPCrn8Y2N+72yLzl+hGVdw5O8R0WBpJICoB
+zCyMSeD95Tkrii9i+Jmlvea+rgON5L6JOVnJR+4GbttBLRb9C4Pqh3KN/CofInrJywwUnbCKX7u
I7ctN9wi4edwl4yPAttea2Ki3tdYH68tdVt+Bl0fILJuoggZdSrs2/49AudZtao9je1WHkI3RVNW
id5okYuNG6Majmbe2S0kQtUkJVibGzCKORP6lBdcQZCwFFnm4izsRP2WyHwy6v1AdKrq2kmiyImt
LhAmDZbjRJaFo2oJVpyu+KG+t4TIz8ZjOnWBVQqY40GpS3xayM4xdau4ozLLjW8Sf4jLMZP3RfUb
l0hBOufxrh/uw2Kwtea1X0Mv6s5JQwyej3XytCa44a6tCymlp2KtJq9d8ZzKfjbhNDf4A601ZkYE
i9jZh9Q3sGmpJpEA/tGmG3qUnKRMmESG23F8WYkA87NlwaPbrP0J3IvbJFqQD/vKKk5SPZ2yCIkW
nkCzkBwa7MR6pPZCwtaizwaHot80LQdz1d3VTePUYegmax7EY/2zn5vNPHgGv3RotQ6Y0kMxTZji
3pIXEgpMH6GNnr8D1oQZlbhLL7hd1fmS/IDwxy4jCIbmYdR+yNK2CC/jqpy7ULZH1lDXZ/ueIdA5
XCRCoKcjVtJBKdZ+mf1c2doKEpeVdF4xKT8wiRWS60aJ/SnTXHn5IZBk6xgBD+1pid4r8mgRcwoj
3qyMctl0TqytN4MmeqWqXhaAFQ+bqLOOPT1OivbLaGEhwvSMBBrCQnCNi2grreU0zJu0rja59DaX
tavnPTmAIx2lXrFDTfbaPvGlRPfGbtO2jTvn9BEKFxuMXTYcM324T/UPXT2H+l1WnMk9+64L2mry
1mxvRShLpMap0g3+MI4+QDxYB+I7jSjFMZc0V01hberaUa0yt2tIC8HNFfVid2sRVDkbW5MHXUMn
mCaxNCpHJjz3KqM2yHRUqcGo/ZosbP4W7hxGo35WjJMyP9bLy4X9O4rTGxwIfryyj6TMoSWF4DYh
3fq51IEYaV5KFRbA6jwatiSTyQ9MRjJyyJVn2DBOJ9+WU+eaWs3C6B2BXGrQZ/TZE2eBOZCM57hQ
/HUoDyOUpCWecXZqbluMKuNWOqsaW8402F2T7WWl5BhgeFG6Txo3pAxh5ZbTjabTFPiD6SrF4Mq2
VhKbFpxeYjiGuG1aEsWMBxQMStu5WuavBtRZ5KHLcNPUpV9n3TGBG1mY8QYFuSNgfGHyUANpRlrj
Ea2v3O+ZG6XODiNe3wrDvArrwSqRjqnaa05AbXHWkUiKVvmjp8dPDw3bqoptN221GeQUzUOzRXKP
B42s5Z5SzHfZOgUli9OsRvxXBnskiZ+z+GxK83Ht8d1QNLA+5S/dqG7kZN9W750Serops3lNrr50
G6NDoB+fOpDNhUnuJkDlHDxM9DjW0uIGlpRzS/gxhokb9k8DSFixKX2cy/eKteP3yKXnWIuDeIEn
7inK7IU4Do1KAEf5dzrikmOVXmbMbhy5EII6/TBMvV8tfm/cGAovTkNfOaFRH4ZTA59Xn+5keQl6
yj+VaNqY8PlzIt+2dXFoerSQLepVkzNj7cp6zL3YY8/pMNKforiCUumHZI5gUT0zqrxkNehUnbaj
2XwY2ILbU09oM4buWNf3GLfYunw7VMmPQo3PC5GGBsiyCZI1AVh1KAoskedDKQEdlXACl4jaSTeX
2wJPmV6pTpa512gRw1vHnvSSdq0KYbK5Ceu7rj1OkU50fEmsH3jy1YDkcixGAIwlHH6SHvU+URw7
YGWQTsDJahTCkSM1sy+JlZu1ynHCXsAAis3aCur1saRRMmLj1aZ7HBS92sSlPKweJm1+ELHuHvLM
4b6Hnsagk0AG8QNXoI7zcrCEyRsnwwcTgUbAGabQa+LB1tMHKcpdQ4YHuHCU4Aw5paszsQTnsPSG
9cnoSAkK1Sl0fWOlEhu6JQQl+seCUJn12O6389mCF4Y5U+82Wvi0tplTaPFpVS1XFrdilp2t5sNs
VFuld7NTZvi3IdsFJ6pZdXqJCoPZndTlYVVuyincr73syTXrUdtb4e3KeTyO+yC0OABHjSv3qgNi
JihjA/LEeKgr9UPFkB6D/qY694pvlKdI2mEHbVvSq5w8jfHtaIF97Q/ELYTsbXJsAPkNzYAI2tdx
1dfF5UGIUycEnpqBmuWGi/yhtrnhDfTFulXSeBMu1rbPoqNaTL4Wyb8yMlR9jA+T8bSMDRdVZAxW
QfVlheCp+FaRQI007TIjeOhCoFgA2lFhdePCWZzaApZt+ELLtqJgvlNEds1ZgvtdXw+FfaifFE4a
ncE98vQwGCtoGk78xqoAdj6OOr23Fxv7arZzvfVkq7I1s3Yyop2sSjeJEB8nbosn0VXpAhPIdIqI
9iTZFaBzFov+NpsfVh7vG6CpUvKjL5NHLmRuKIjg2yDtypgdLh+Mk6m2D10fBijtOC2czaq6AeaY
zneXM6lTkAwnveKk0zEvuVs25KM+LY6pgm4n9Cz1PtJbmJpsA+s7joiOUSqw4ARvNd9SyokTq4iS
EVLcPOZ2fFztnMvh8q3K6Vi/FHHiu759T6nU6KpKZpa7TfQB+IKSFgBK1lqHR/0ChA1NpMyFr279
DI343hyZwUugDeZGHziqNMohzhS31mHZXLpoWi8utKCwvJY3M6aPytBtoTM2Wn2i2OhIfHpcxIPI
3MSlYev56FhCAgqWzziqnO1ZExABepP27PkSeLZK1G0wKtL651AHbqt9rARO4Hh+GkanQhg3EUlr
Dn5gkDLEx6kjJ/nHXMPNBMhrqLeXiojEPjap/X0qb8zmxH0bDTC4mpW/k+bd6sJ9IkIKbNh3pOXc
xIVn5B/CGmgF9MVwm8O6nGMLVG4biMzaVCH/nLWNRvbA2VhSVi9eVmKeqGwbw+RcW7lpEW2KfDyX
1lsJ9LSiEKVpij2M5OqReFp5tZ7O1g4KQ2K8FOtONJ5H1DmR8LtazlQ0FvNeczNvSn61snmwKAhl
xmnpLD8jpyqnjAbvN1l7L8LdRJG93Ux9GXSq39GGLGTHjExu7F7ScltRv1AHTxOPYdLbPYrYKf5R
4qGcxrpds5jaRPXX9WMmYVk5Xc74cCvdIZMmr6E2nOKnpNHpRGkNxfZ0U0zCc4un5ZCVp5Q43cCD
J2fYxg3NLNZqSylKtPq2HGc3SxRwuC/TOrsFJ21k34doNA9GrGwKUji43LY1vxX9sBfDmzpJaMK/
qWCGC83g9ta72qkYZiXHlFsLkfeNRJ3RH7e9mt0IWkNm/FGYowNW2Bsbsr+qc7NxdMcoAekTUql8
DNdwY5kBwOutDtAnMfJ90cLqBQ69kltV2n4w6aYRKeL2l3OkdmziZWd1Di0BTmsgS9cLR8hRlXSF
syBRtzL1UM8EcYifOpS/qpqpMkn0PUxOQVYwNyrFOjSosFYu/Li6kWh5oUmZzKmtfndD+WREF1f6
9CZaDE/UiBpgPrUmdIt64q8Obpw2TixPh8lkohTZIVpOs5zfpc18bueSJnuCWCr4qpQEYxVSB6Ct
v5w2GaGqNd6gc9sN0heV6SKLpCFCwtOIG/pzT0uWJEi3jWo9aRi6UJ14pEHXweb92KzWY1ZOW7WT
jr06HgHXBh0qWpGitixsixzHfWqPl7+eqgLZeOkZc2rncLXZDuWljTljko5F47Fffsx3Zq/s+75/
lSdUKDKn0CGc/EgOqeZWGq3Awn08UF1rkaJJFEe0WD6LrUn2265s8NgxGGOymZb2pwg/sZBXtxHp
1ivUXSEJXg90N5iKtzVU9xpKg0WDWpJ5cgKfV+7p+xcjd6le5w49dLOc5FByy/FQ4c8xvypwQ7Pw
QYteotbaDXW2x9buNV6J3NYUtOviaCkLRH82R0g30kczPjegOdTY8FYBfk4fenFWe4U83XRtPtuG
Ht9xKEEY4I4lB3XrJe7N3RSX7/OEalevjkujbaWsxUxCFGCYGj23UVxBcRCaCERZigR+Yn4t3qQK
jtEcBGk6KC1jvNxHy8EUbuaUT7bpYqjcYvSYGl6lk+ZbPYQCE5sKudJdVWvhuKyi07S3GvZtg5AC
1TQ0Zw1Pd02yftRqULc1FBWB6lvHOcNqe3/i3B9bj2J7Z6TVrdA0npXJu7JbKF03foejT6QghJrv
LdLVrrF2bS1zNmOGmaOFV1Bt68nb1N0XFC5CS96JvUFRs6nsvtXImdbKFdRTmm0jU8WXCB5u1MLu
lG/V9RQjwzenyYUiDYg4b3KU1HdaRAfLWL6bl6bGbPBjCwQ4/3v5M5wYX+GaCkS933M/cPnzpU00
rFZvJRmcJNOu6VDrk/Jy7sEoiQcXg0SKmGMnqV6k2FsRpxalOfQkDN0a3xryYAta7AiS9jGHFcZC
uNAAG3b0nnYW/UwnowuP18z2U0ERpiWVnpX2vquMAE6tPXHhHM6iHw3Un6wbOPGuiN5lEBunX4Z7
KC7vtUXrQVs6Q/EWcts6f2jtgxH+XAe2ScHwe60OGpVKMDYfY/3LqB8aY1dYI3tu57XTcY5Lvxtg
SQ83uin4Bn+9Xn9zOvZGrd4N3RB0lupmRUj7hGWTAOz7AYTUsWnTIFreymUba/tCLuyiPFj6UyN2
Xj1JdrSKrkDVIBU9U6RNU5KdRIcEG793zP2aEq/E9ZpskYeDJLcX2igkBF9SHMCLf0lG+ameNBi3
xfT/ODuv5cixLMv+Sls9D6ovNNDWVQ8OuHan1i8wBgW01vj6WYjK6Y7wCpJjfKisjGQQDoe44py9
115T+rpKrZ1UbGLTX/bNdtSnZ8GysxoaGFN4H/2t12+8sty00s/Q5lUQUqVq25UnE8/KizBysdvg
dYiz57BOecMSVzJ6ptpXEsydfLDuQhXCpG3G11YkO3KMjl5CejZFyhEWzMqPZdbWu67fM21secDX
TSW2lcw4EHfvBqNUXhebSb7xSS0xOP+Sqz+GLSVGz3RHi1DMpkMkF17avkGMNXO0ngHSyikgTVO2
yTordU2hucN0SUaQ7NiU+wZS5zM1PABsuSQu5tDX8cEypk0Qkr8ukZ6cWezqtEMQZpcyGq6mqdce
e4Iu1VZl3G00outrOhZycvTV23i8z6MXO3qJ+mefKUAGaxIfGvU57ym1N+e+ftYblx17NiKrFZ9K
JAUTSUqW8fQS1ff2eB+37wNOq2w807oNNXwUgsJaUUFVA31pxDgUjnPnupJ93JcX9BIJHecIF75y
aVGVscVWanZDfxlXR78405KjHBxD+SjGl0GZUd7XPIZuV8SrViK1O3/KGJomETmJhyc57seHAE9n
bZ51+nkyz4A3ZRBfjQYbUtJ8SVJ1uBivef5S6atCRdlYM+MOy8Gzl0PoMBJZwFuCa4P1rk4RPgvA
e/puqRbOhCoFNuDO1NiAYZNVd2pyNm8vR/sils6rluoRmcSeejWp1UFnSvM1uoAbiOR03da1jmOY
1f90ofdbL32HT4rS4tCKF1nyN6rKC9Ufo2hZS3dDeFsNjiLvKBVkAKPifkbU1HtFXxeq7ab5uGP7
n1jz/d63pnomhWd1c65rUEto9NJH86le7vt4lxGL/BhNyhpj0T7Jn5TBPqjtlVYPYJgzAYjGfm7z
9lwnZNC1u2dd3DWBvGKnRRx2SNghSVfNMmt+MOZfTr690ST1OJNxkvbSCu7TFk17eyuFdymtouba
KtyosHZasLNYmm8081Xqr/XHLNpKVb2sR21dizM5PcfFT1vDqddWh9LUX/oerJ5avRlT2UkYj3uv
5Lk9U5PuMozPzDpYwkZfJ4r3aASXASOC0GH7sEakYcDGzwoXmbmutmxnUkNzWuu6lZKtpLL/EXxQ
QSjTDSLJpWipSkrXhf+a+umLXebLqbMPQvX3hjIdlIKuc12rTmki64W9mrAOt0NrSUB9GpYrg74j
ISghVYDrmC2plkWrviE9p7HaZRUgWQpUV+luiQQEEVzTbt6L5kWp+hWSqYVC6SOhkKGnwm1k6Xoo
XnFelTW1jIKfZNFt2+fXVnstC2n5uZDgA1XHKR5MC/y6ans0gkntShmt+y+wYx8d90SUFA1pzvzH
ca16VdrHwvyeKP6UCCaIBs71keNG9DDbjfiuVvJEfZSRXqYUFuKvsYIjzS36Qvv1gbdP6CfaIj8l
T71JJSYl1dhG4VMndUvZkJljacYq2nqIS8dPlFVqv1necJ0E9aKg/uqTAe/jds9+GPFXic4f3ZMT
QRIGfz2J5u9YEhVPLembt/pEGNTFvWHFObdEpGcjrSx63996Nk95PNZk2F2YppiFZLeNluFXWp8P
VKGn5J1QrazYU7A2M9lkerpWrTO27Qsvmb7Q/XykzdFmIdPL81WY+fU//ib/n1D4jdSFUg/AlHJd
6bRTs/YL1tj0xTt5a0ZiMUjED6rqlh3jPtT1pabce2PCMvQ8s+mtdIzDVEZkLz8TVXfepF+YND48
tRMxYtLFkwh8xMYpVW+SYrGpb8AO+EVxiNtXetDbst1kzS1CH804FtDTDQAWUmlCcIgXCXsIdkIE
Ah689EbRv+fcFaekH25HTjHBhlCbutScCUn93iM0vwq/3IjSStu6FohcG1qzo/LWfg/JLrST8aLP
q9ysJg6sraVmQXzP9873ZLQw+1jWJNuA1qg4QmUb6n7vuCevvllpcdmHFac7Kq6P8FCnDPK9Q5+8
/oThKdnUYkLMmr1IVuHwvZH+FOUTkCSQ+d047uWX6T5//fxk1Q+khP8G8gkVydRHk+FYQ5iFzKPT
ZxAt5ZNhCmlcJ+dhqrIE9C5tae5ZwwSp6C/2yaHQHmlBSNJBi3Yhq4kiIhFL0ciktfDVkWM1vWYd
RNl+OJu786Gw1538ILznrrwihH5tSDeB36GF2smTAXmYlymVrz7/WrNK8Q9S05/f9pfH3FSiQFao
+O+T/noEU9JXHTEMdf+oFuVzWPAVA2/43iP6U+76y2eNsZ4aScmjZEbnU7UyrbvPv8MHs9MpjUfN
tDaTtZDR3j/k0bxX+Py4H4z2p8hDQ2sLMJtcm07KGYgJYJQ8CksW4d9fsWF/SsT/dP1PRoMuEqoo
dd6BSAmcKbvM8oPQbvLuqUlsqoweDeRtpx7q/GAmT1l9zrSeZ/elJKFxixdUMSldJ05evqTdky1d
e+Z9qDySrG6MFGwJ0yAEvZ67lhKEHZ/STp6s8vJNpU9KCLahFEznt2F8p4cuMuaFRcsmstcy3CWz
DJzGPCrt2uwvBHVE8SOMLnX5xZ4eqT47XXAuDxeTMcewXaSVfSZV+yE6C3NkB3lJk/GpoL5jlNWF
n6lIIlHw+FeQDK1qIl43vx404RbpXeftSqTZ9s5vvzB8fyQH/0nI+uUxM/CDNVELjmjGcrAZRPhE
qwas5jhQ6DfQPdqO7suEbeRuwU5Yo/hu+8G3yHPilAJZD3Yu9Xi89kN59L1N/5WK+qOH/GSwVHJf
CyT0A/v23bopvpjTPxrUTlmLYyjlVlei1M+6e51kUVSglMccgFuaj+m3phzXVqvBl115NBZCTIRL
05HwTbeot0G8ZbffN2s9GSkacrHpapi6cvTz6UGE9bmtZagNjEsrC1yggmuZ4vIQGlt/2qS+6gRp
eBipJ8fqISWWJVS/MnV/cK1OIVqNlvTZFMusCXbAB/rvAWjEKUGrq+lmVwGHDc/oxoVfwVI+8Kac
4rPmnIE4TXliPJ223CueiY1RfXMuPM3tDOu+rUqwc/twAr+wTKMvFqofnfR86X95yWQpxWxdcNzA
Tx27o9KBmKT/XmyiUE5GRUFSRypaeOXyC93R7+02TrFKtaRkdTJgEzEfvBvjx+dzxEeP2snyKDb8
WuqQ6cxYkjpy62/uuJST193o69zr5yswPUxnX0E+PpjQTglKaWvZtualrOXscl3ZSNHRIJkCmYTV
uN+6HqcsJS1iQOkTddjnT62bvX3voCeboggQswgtHrbqoTSXVHG+d9j5Mv3yDKdVaNoiZ52IipE2
l/34+WE/usonBQxF9yupVxS2cGq7MREAp37hmLW6VpOv2LsffcTJ2xcrYDUtlLgg5WlKvHXGZURG
vR1/AS36YKl7Ci1qRRSoktwwfo79YfC7hZ30e4ty5qhc4OP53jL9lF0UJVpvDDHQXCVFYb6xG3/1
+Q344J08ZRAppda1Yy1jp7/zb6RvPtinL6SW07AVtAh02dtS1MfO/vnZfjCSngKIDM+HujnvVsJ4
EyNyYn2VB9ny84N/cClOMUSKTZpwitFxrtb23XZUv3c1TjFExRjpVMa5xHW9Gme9+BdbhA+evFMK
EfSCUgEdNpIGhyi4gVkfo5m7LMdo6WnTFx/ywdvzE1r/y3uvGLHlNxEfQll01nXQX9BQfan19yaa
UzaQqhMV4tfgHIyyDheGJrs5csPv3dCTmdHXLTluLW6o7gGCA/rwxar5owdF+X0stECJp+PIOSu6
279I0frz0/0Z8vSH/Y04mR+1ptft2O6HvcAONoIDjNCkDf4hAswqDa+T36F4xFJU49UYS1caBO6t
rYHmUigLg3ZWkqPmOjcUCwEwNo8yWEeFStMzXffTrZaNc6d/H1iKg1hyBoOqRXBrp9rSGo11PlGV
Vdey0bkUzBwNeoaX/ZjdEVIskCo8TWyyCHI4GLD6hinZa6JBqnldI+0ODfrngGRT85kW/VJml+VT
6jNouQRJtp6SYas01bIB7WdlrjQZh8Qft3bEj9s3nWZqczvJ/irAlNSlFzUof0+7shSUCamCFfUW
dh3qgi9WIbo5X88/XeeT4QmXsCyzNu2BdjfYbO+84VZHbyQhoMyt63zk+nhPfSStFVvdjnazauJq
N9YGPYyd2Yz05ftNah4zD2g5+lQNaPlg0yovFp31Olcl4nxXmfiIlHw900cGdRkjA/DFDqng2tfw
6vDTcTov49dIecb6gMPhJqNxmGmbid7z0K4GDR3L5EM2dPsydUN03mH/kmP5gl7kaHW9SBALm8OA
BWijydEqprsxIUpKaNTrrwRGG/1ebR+7xF6nVr/WA4okKLTHH7nyIyKkZOi3EboM+bxJVpKN7oae
bSk7VbEdlHfK9E5vtLdxnZ0XUrMfY5pKHZ1K/Mm1mjsVkjIPjUmsgn/t78YapXR3MSKZ91OuRHRm
0pPDm4ZGCgBaCHFfaq/qoEQDpm2SQHOGUbrKGzSfz7I8Llo2m0WQr+IpvhuI/k7Cu3walnm1V41V
LujVg3Js5co1+WGf3k2kIPd6fylhHi81flkJOxSyknBVBOPtqCx4DQrjDATWYig2RtEsqvqS7Awn
C9ulqr0k5UEfdTcyMkft5fusLnEooknnrLpQ/WFAcCdlahPaANf7rl2JiVBrPClpUF8NZTGrv1S9
vhq7xrVwUrSK5KLbWA/hBbppM82WCWxyU5KdPuy2HSp830wcEiWngsSJYNpKGKy0M7L13AQ5uq3H
ZGRYjswp6Hx0iZKl85FizQ3GpaJ5ruZVW9mrV11vADm1dzIuT9sb8FSly8BsNi29tiYMlglihbga
1qXx3nTeKgztTVbS8QrUl8xHOo1By6dBa6ViaYSKmyXXY6XOdBjHkKD6VslZoryG5sWIlYEiqUM5
BGmqTXRe6lhmu20C3Rlny+HkISZ6SOzi0prAMdFB0RcSfgRJOtpRcyxo/JbDMtUeRpJ3p/BgQr5r
N2yELqiXnVtTf5DtKzl4G3yMmjKShAJlu547g3Yj+n5nx2sqSvRFvbWO3oKPXgz+ii6daRuOjQYd
WZBdk95w7GWBXCxDhFku+2S6aS0MQSWyUaEtMu6Ylt1Xw73gSUQaNdAk8DrPSb0cqVS6qH3JqUbw
IyS+TLa5UPt7kMd1GDjxgMUkRZk6pate3QlkDkYTIGeja1mg9k0wATznsYqjcFtG6iIwVSISIfyl
mBqrQzgOKwBQUAeXUXwdpxbCgbdOtRaE08j1TsrwpVMnGjpueGc4KqggVVzpGK4x7kAOVyBn1fpT
naergG6GFd2k41UtEJj7tsPNQGO1VzAL2xl6e5vnmGJkE99LaQWUSMWLoWyS3rr0dfu6M/fIt1Jk
z0W464GZF8PKqIxjywBt1g9SgicwxiYa1q4o4DRHLK2AbdE2QT2bBPEyaR4GnfezRaZD2EinvgFr
dBSBAWvU3EJ/LlG3NsNdM2RrEZr0Xi9jC2KmtUEcJDex0wbERs6+xy7e5dO5zBQmh/d1iyo+erYN
bVMUBnLDamObgupct8hxcSYIPyXBS4fh59xIL/OYx3jQFxa6fmFvRvvomSS11Saw6NzpmltLRr2J
xt7N4+BNRMnOD65T+uu8S/OE2OsIoMx7rc8YIrPl1Pj3Ht2uBllwaqdHw3+yfKTwPHAN+rmeaJjF
iGio4BUV1l2E0iMjPSePpwujFLcpmvgxxVk8ZIzLkf2USoyIwRBX62QwXKMZnEqn9qxX+WPVGdtO
HBClBoBiwDvgGgY+amQrNdw33Q+5OobJURGPVj+sopxZeaApWc+03H6vaEz7r2NTbutCXcfRFVrD
5ehlR3YAjsZ9Iwimiq/1AhwzNsDGRl/b0Dzy0o1s2sdKOXbVj5KOvN87Ddx6owFh6BfL0drq1bAo
zdvGeqK25EZh55bGnZ6+q8Z1Fz0SGeZqWEl8Fh1t9sPExzARuqPU5mUVXRQ1SSn+dVTdpeGKN2rd
exxNT8KjH48XPXFgobSLexMtHSMwGlywqg4dF4x4qJriqMYObO3qTDh9inggraNlG115ebPvMnwa
aHEMZN4l2k2DlQmbKcO2H73xSsQZOlwELH5w40/XnIYrEB0Jq/uhdt6hEpeSdtuH64aaMFaqIey3
ibQzPWrC9jGmhVQgYp9JKelovrQ5M073luPNC8dklbbDoTGxutm8v+WDZ8vbIaDLWqPslHhYEyHw
y3gLnSbdnGYrhQNL4Z6F2pXefgXP+1nfP12b8KVO8W4BuYkehph+b49nTS27IWNzXWEKL9+1Plpn
LK0ahC5hlZH/hJMd/wDBv0vfkJw+wPsWvk9KehV7TG7edZWmbqr7rPMUN+f1jHLqjta2aTs81Xjd
w8apAmlTtTmqcBuv5rWdoAzN8pXRIKpCGPz5yhY7wB+WXHytU3Rk3gRtXAQdld4OvWKC4R1uTXkZ
KO2mlko3ZDDGabzp1XVZTAdLfqysVzSwCyUxXDPvFsGE9xIjVoHKY4h0zNjnhIssJmwR/YSBVFqW
WrtHVhgOl1GRLAto80Z80WaYViNlX89awoIFKq2+RsMQbxZOkt3E8mUD82BqetfK1aXwRpe96muK
CdWOp1XoA6SiaTBekpW+yjFyhtsen1jYXOiomNSR+CFx20FlNDGTRN4xCV6Q0upFt+uNq4h5Kuqz
pc9e0mrNYxSjSKOa77GywsBGnyGPSUjssU7XOyBB8iItQ9zkqwq3fU93ukIUxHAwVU9TuQf3w0oI
u7KZ3wsJ6jWlxJlA20oHvfSvGgauESfAUK/s8mjrZ1XlNuGlkk8bEW1H7nuNm8vzURVL+UZVfAdx
GuuCnVesvWSr9LVjGIE7MZzpJnpOzBaWhjhbLpaadZ4xKIuyXShNziiO5BMjkfqstVd9ehXgP6MK
m8+l6vCyQCgHLMOu7FUYswC11pKBT00VhzA5m6QnpgwUmb2rsnIquqsxok/qr4R3nJg8q/LamizX
V9bSsOivzPpYDtPCm3stYu9Pl0p2Y8oXelwtyTleaDTJw/bYmg81vsxkOzCsGSyXdZknedbFgxKI
ue9T+GTBmYhx/NfXXn8nxGXg/+iqfRjde3irQ56FlOdP1c8K/4dd4aXiwNFNXoVz2DVrDQZcC9c+
LS2iFTzfughw4QwmumUy0JYtRsQqFTdDcpnTVzcJHUBou7RSZWsr8soyvCvyuJexvScDw4qrVVEg
v1eUQ5MH24zdj4dEPE8MlFPcHnukXVDe5fVT6l3X4a2c2jtMQrAA1RtvaB8kUewTXuncfJmM4bIj
9pPQBRLe3IzMs5r6U5vfaA0jhMDIEOQ7D/WnGnIBcEuHkn+NwMupsYl2gklgvMxTj5SyYdF5ZyPB
nQVKt/LZk686JV9UGDFsE3SBdqvDpk1D3LIiPmjFbZes2+Ehikc3b3eQyuaMUJatqLA0BkZZPWa8
impxSeDwgpcMDzw+ZlIbeNmf5eiqZXkhuPv2Lf4uIkea/rny9ipdYeWCcgnL/aWCkLiZjrp2CLth
bVm2C/yjEfuR+SPVniKcDoN9p1lvMml+Rpgv/S6/MjX/NsOsHUIYAX/SQIB3Ww9pfMAMFLP/9MF6
r/mPcgLPYQzWqfziNePSGlgGoAp3Km2jBeuxL3Gy72WamInB3re+j6McQ3SMbq7F1A6BoatvLane
i5y8mDJo2DMb3mZieZ239UMAG9uwWzxYwVqzARnQJTLwIHYNOs+0Wfq4DmqtvDFaewtO/6zH1W+O
qFoTNzUgp8kY72Tb6UnXieateM9SCPd/a1zomP8D72x20cBN8axVM9j05hjGfdzKgAXSKVhhaCrZ
A/TzYo5EPVsaVgFy38wfXAvThFnvQnFQ8ruBApqajBhFJif2WJHj5ZAN66qYiAiZ76c9rrNuU3fb
eRJSkvI91JJN5KkOlnPHqjBEaNcjJYSUapOEJWtKfBfDB7SKbdgigzY2w7CrI+vc1FKMteFRVeHj
JogKy2YZ+OsI3opVp1eerK0bnDB+1Z55mroDmbbWvNk2ZV1NmrU1W7GvE55FRiML/nKvP0pYfryM
wam+8hH3V9VTV3krM0XbfENUTzF6hzEzr5O438gWqkP4N19MZR9MZCcEI1xLXAj80vsRUyGe6KD6
om7/s7Hwh5n/lFDcy53Ra0o57K22uWUgO/Og8wwGa1AVKATRUCNrfytF8Gm9gWpg/WE4GMv2kySf
x4O1FfV0F1jvke2f2d7759/2T/XWedqeq4K/VP+qyS7RzhvQwhJtEbMAmuXJfZF/URn9GUbwp+88
f+4vx9diq+vKhHZeIVS3mcRt7+8yhYSi/j2Urv1Wpim/lXtUxs2uZz5sx+gsMc/KL1N3f/Za/nQG
c43vlzOAS54bPH98Q2ooE+56ZUzxgpRLVGQ7r7dxXBAumZ8PxCeEuJxr5qlUYYbJDk2xR+Y6QFSw
FPGNOv98wU9KlgEmsDCmKb4PpLXc307hF7VFZtYPHtyToqVpZHg3mKv2GO8XJdG6VOLwJG6QRVyz
ccYYku1Z/JDgkTgZHf8sfCkT+PSyK6b6Omc2mQLNLTGoMQ8sNWzSA56FJGPre9kVj6qvrXSjXWmT
tguKbhlIjxrq8Fy1zu38oS86Z/TDZZrelZPp9DFOuGJb1wdvvMua0gVqZOOGlZvzKoqcFKBIRZG5
9C5Ua2cxkjKeOYVxwPVXlvexaCmtwbUhQ2jATMbIXueYgeLJMYtHMCGJh5Nt13QIhoSLAqRNTRaO
WOSl5j5gkBxwGw15OlcRHE+qFzNhoGwLVhTPccBCMUakCzwjaXCFBtaxMYatpKHmnykdSys52GKJ
gVWbsCqWZ0G+rUfP0SkPKtQgBjXdRPC3YrYEeYORXt5qRbyA44Y/NR9voyZ3qzbYmrYFYOvRVFmy
h9u43BWU10hYCv3naXjPcn9fYPIpA7TTOBihsyjqWu8PNpTqnDgD2mOHaQrPqjBkJmbNzozayxHv
Sur6A+7vHiujv/ZWvi4DmTK51dheh8dIU45Z/q7m5SaxRjdpZ2f/rghuwmp6jHsWPgaeQUNest10
ipDZBotend108VGJj4hEYTp50coef6ipvBxFdGU2b3bwoimBW/Qw41KTokfEPiteVIpwhmwjFVeN
WbiTWrz3dbZppIn92qOp7RGRY3VtDqmqLmGZsInXHGBKi85ILyaM5D1eo6obVn3uUTxKDpjdfgaL
+0HyaCEqCJKcqNyHmOJwO1sr4SeaU0QJydyn8lkwHRtWjtXo3+rS/RhVezt7MwMctXrqDmq5HPEU
tL19pgXqrvHVH6FK9QHRhi3epE7Fd0yaVq1Dqy3IV7+P8GwBFWuLlQ1bI0u1i8gUX/RA/tTImfd8
J3NKGUcdj4zXs+LoqBheD37gShbykQBn3PSVuuGDsdyaP/2XkQ5Ia6YAEOr3TXybki6s1wcbS+vn
E8WfWiLzVziZKOwpY4PCKmqfi03kk5M3jF/tHf88blknU4Tpy6FGVbffD/Wx7a6ZAb448J86W/Mp
n4z8hq3mfWZSJW9BQ3TeBBAMdhwZx5n4anr7U6Nh/oiT0Vw3s6SOJ50bi4ujiBuiAw1KZbsIXEkY
3QZiPWYW40zo2JrlfH4nPrrNJ+N8NpGDMs5fqwqeVXNeFeLnw/7/+dE/umgnLSorDoJ0arnPvi4I
IN8PSoP5FPZc//r5B/xU8vxhQj4F5kZeg4pWV5kBjXEeqbdhFZ7FhfZD9inQk8gbMrI28ovZDWxt
k7PUe7AqtiNzAB5mOwhLblsADfPHTVywmxX5D9tItw1eSxp3q6qTl1GU7DNW0l+c8Qd32T65JsIY
feEVA21G3IVGQEvByA99ch0Hj33x4A8NhDX/cQLHpQH8sGN4PqYEzqxZSD2KrgJbZ40RycoF7aTn
THqJYL9/fm7zs/yHi2mfdLpqL5KBylnUEdEcMomM1AY/P/JHFZ1T/nDJHlhuNZ6EJosuUn1cl6m/
tJt+qxjjOseSJsnFos4TF149hB9IHFl+Z2MOkilo+9nGinonMp7kCBVlru7oNC28AD1q5OTmDz9i
5I6vyxlSQklTlllmEAUqcAf3cKD8GpSWAOfmxZvaapZq8Bh7z7FeLPHGbYoxvsvHYRMjNU7CC5VG
fka6ams/eZ7m1PY6C8E+TMMPbdCuCIumQqB+cVU+eD1O0cljbAd+CYl/Lyc5BZDEGeAEk/FGF/cv
7fp/vgz/5b/lF/+6e/U//5s/v+TFWIV+0Jz88Z/H8KXK6/y9+e/51/7nr/3+S/88e+4wveenf+e3
X+HIf32y+9w8//YHPGVhM162b9V4hRc9aX4ennOc/+b/7w//4+3nUW7G4u0ff3vJ26yZjwY7M/vb
Xz/avv7jb8osE/zPX4//1w/PnlN+7yZ4DpPnjJHkX0f7n195e64bHB9C/7uhGpaMDFgxVW1Wnfdv
809s8++qphuKYan8Jc2YZ9gsr5qAjxR/1wxVtoUwLVPVVZ3xss7b+UccTRZC2IYpFN3UDWaI/3dq
v92e/71d/5G16UUeZs3sP+FAv7yDpmXYiqHS/Z3PTzWV0/lGFG1hT4PUbOKIpG6yaNqjpMcWQI92
YPdTFKpE6rjuq61jgWPWF5rWYZvRQvhSC78ZLVhAGNyqL4at37nT82mpKhhoS9ZkU9GMUx63Ppdl
syTgtCiOenslDCbZNdpgpmyMaXAoWAAdpcALMR/zJF9kiujLL1YNv89VXHhdKMLUdMznilAtbR6+
flmaUOBtza7Nh7UvpaoBa8Wnr6MbSTyCMxF8/V+emr9uzW+34vc90Px5uqpYwiIETxaKfGpNisFJ
slYPzLU2eHW77Ez1IQZOGLhJKIunPkx7cgRtzAdZ3+UO7dlOgf07VMnmixP5vRz+80Q0U9eI/lUt
Q+Ei/P7Fi1i29FER2K79JifA1hyUC02M/qvXePKZDYE7dVTkHxiaxDQ8CanIrhN18qVl2ygyFAq7
g2lhRCUBlZ+f2nzJ/3fG4MwMRbVVNq6ybgvZPNWi+KWmK7kVd2vNsqlPaUFAo66KKrDEn3/Q6fPH
B+mKzsNn64ZtgJT5/RLINrZarSjbtZzwgUu/FJq8onuo3E9lr78rMaCaNmpa380lDVO7R6m7+uL5
+324nr+sKhuCMiq1YdUWPwU5vzx/SmmHHu3LDhGMNVqLSFKipZkOmHj6slL9g+hpln/+tX9f6//r
I21DVoTQbJugq5NFQ68HldIGol2HdVI8RmADQjKXhzh3rFzT9/wP6KMVqNXw9PkH//t3ZSQzuKOK
ZTNEnr7vI4KUYhqheKhNKigsUnlpnVgyCp60xIPn44c4Sr+4yf/+bbm5iqrrQlMYiU8DybLcnLRe
FdW6tPpgU9sV9fYIS+NrZlfFq2JggijjmES7z7/rvHH6/SHWTRQBCt+S/7fNeUj+5b7SQJLllvIo
3AMNYhI0xurdTHmi1mPkh7g16sKEv9X6VrayzUYxvlh2KQztv52CpRnCmKcORePhMgz7dEVA995j
xMs7VvqI4DOveZA7nwZmlwsijvWboi9X5gRLTQ1tdTNEpb+zAi8KsY9hpqkqH96CoWauEg3qpVaV
9dZvZJvW+pDcxEFMbPSoFOu6j1+gUfhLFf7AJpiyfqkY4DA9L6RhWSWIA+Mghy4z0toKxlTfkRFX
UH1tpnITjBJ6oE6Q4rFIg1B6nmzgNl3Z8zJO5btSwn7qSRjOBtXcktQy7gCNgwGJ/XCTDrEHqwQe
XN5k6UMAVmqrDOp7OeVkpKpTtAhi3qgmiqzrWBjTysDAc54MfHHhBxe+qp+3vI/b0PLtXVh3YP8E
te4nObYfmiHV3No3lENcZJWTwXiDQlZT/THUbp+XLTpYr6VjZUKCdaxeUC83YwUUs2pH190QmSXC
ING5Spv3DxjPqqVgGHUTnZDVwWQGWElTl4XXGfjRkjI/viiHfDudpq+vGzrV3Z7ilBmsckrj8ejY
Gd2SRaf1sk1AnTXZq9Ei+CSjIhsnlArluJin6og3K3K9KAsLWhEZsl1t2Va1Zl9YUjWCsekjCx4M
59FYumOYRA2vBvYOFKW8sniMOWKBsalXYiqLDVbiY2JKwDIAwPnZdJGnAwNgkZOqfD/WPcNyYscp
5GJtHC7qtAM6UOQB/+xp2oeXmt7w70oGIYLQZnbuuzCAL7lCs8dEr7RWF6GbUPPOBF4kJlREfOjI
9S6tLFLdf83IJHZgZNWrXmjvjS9zWNnIte7Kk2QOMtlD8eiPqiEv1NbU2J/JqW55wPkEg1jiI1xZ
QPwWMvUmm7P2YS9DtFUy/lmJCLghjOMQXiPPEEiR1OL0oBcJToxKbzk7kfwqS89IC/ILiI6jRlfJ
CCOqdwBMsx2Mqk57VI1Uj+HOqhANwi7PN7nFtHHQxqqEYVlJ/5e5M1uS1Ei77RPRBg64w23MkXPl
XLrBagQcnHlynv5f0d3ntJTWks5fV8esb1RSZ2UQ4HzD3muH0V1Qj/zoGUFjfWg7t+uu+9Qs/VXl
goc6uaaLLInoffO5HYvIO+NHbeetz/PGhaJcwMydVTdV5TIXrJhygNC0gChRsHX2HHq6fPQMwI1d
HDuhujGOBNcME2UQ915K+NFTGhNI8SkPxmA42K4w1bfc8X6shIqQ/BmvwXdvypf4dqGRQb0WihE2
meKOkyuB9DszlLTzfW+4UpMP/boN+uzn0HOdEH9altVhHRA/5o7dGj6Weq3qE5BUAHWGMbvauKBN
3o2ovQH4YHXdBQb7vVxKVud27fDDt+HlLMqk23+ByIbw06s7hTXOdZdniEax2CxYxZND54bsodsh
8nZsCbV6KMo83EHZSNP7pcZLjhfPW/OT0iPnWB8mTb5VEzvrMS3HlgjwmNVRQ0AeYrW2kAzV8SRz
owxxnc1bGeYV2fANZL1TYqbgwXcrFHeFP7YAJ9EA/LYSOVZBGmuxCxTFzOur8UdeWToPUW4GM+Dj
TZhZTvNwcFm/ETpCz2cMZcxYhCq5JmzZDyG2JAk84j6AgKJM2R7r6DLv8xYc8NW68oYyfXFbDaoC
nZoP1Y2hVThgaYTvH7sOimLAZJ7nyKtpKUELD6FnfjLwYW4dx8W96IP5Zo3dPqLbXbPvU+RK76Vu
EvDYXLSEIXvuIIaYPC5PDgrmVMsmvU/SEnZFr/M4gZ5xUTHMeSk3tsxrHLQqQf9W97N/aLMg/Gpn
zGK9aNlIxquxe29MgvtljtPrsqJNNugVVCO6O1f78XFpVjAcwkmdUxMsY4LGLcEgwvjzZfSF1BuU
dp94h/YnNv8oTSakFpOFhwtIMgvP5oK8JMhOn2JZOVclbdA2VrI+TOU8n/uitV/zzPqHoIrzax1V
0Lu99c0F3AkEfOxGLGuVAtjNAuW4gjV7mkwBU9DSM6E4IccdAskwgmpa54Pjaaq+nqIISH3feuDc
nKk6c+4VkExn2SycUW7wY6RZASIo1ZfCF29uL6e7oFlbloDICEIgKeelhdW/Ok3R7voOO96X0kk4
nvphvu6NV2dIn2M2F2Xqx8ldHjjRU+UA3gWYzHEewPSKpiRAuZwrOV77KfjurCzKBxt3YKKN1vF7
Z+o+u8IrmrJXtzxZANBTfTPPtT/cLlEff7N9OP5oKLn2UZKihTUD3OHG6b1D0lYFRH8tI75xcOB+
XNqzqb0eSaAzMU7PoxBiQu00n+YRfjnvB+/GEs2bxC660SxyMZEu03Af6zLfuPXKG2vS4QPXUO9S
SHr7sS95Seu8eor9wOxXd5RXVjbuVz+cYxC7GZ+eFLbZ2cWq9B78aqh/zI2we9iaBBIKvwsACuWV
EdsyRutY6MI85dlcHua8gQaUtsNZBBc9oGC8NLlDCf+tZrJcEIW155iKfsgi8M9923sc1z1Yp24p
+/sCHErJfeE57HUITBBTTUZyPmbNS1H6zikdYp4NjYSnE/Ga75M+yF5dZHmnsFq6fdjq9Bj21AjB
yswv67/PazPvVp7Oe3fQC+xx8SmUjIzqpJqPi1nCPYcvajGTrOgcmVfvpYZVmFvPOaugKndyNu43
CsH+ZqHg2Y0uJ942ASjNCmHy772ou8oA9V55AsFBItoVFiU7oyhVEZyPga972zZT8RrYkFFWFWf1
nRJFcT8zZYbk3aXTQFXRz4fKZnGxt0HZCuSiOfEECUqzyicczxoyZti67KcKCd3QO3unNBnRGMV9
kBTeW+CF3t5pl2dRNi9lOT8Pkaw2ZqrZh+pVh9iXk/5utQJu5NL6V6GbvNK6/9QTggEv/a7mtN6o
TNyOoypOHQfjPo/sLWzHLyGJwfQ82jB2SF/yGTnwhIsbwOn6ItvxHnmT2bmtywPZNXe6Yo8EuYjF
U7ecpjBGwCjH56DJMxTrSORrJBG1RXDoYYk6iHksf47FYDdUZfDZByijTgZ5Xl007B3BCQHgM5vJ
4QzP1eXPKwlXtlvv8l7OBx237jabVv0amOjnMEb5uSvLz04YOldDhXVOotTNVccNOGVvpVt9iVtU
+KgWkCpkIKtlbObXpS6/cgTfcqo/GL91WRiNaF/j0dnmsUX/AbX6sPrlj8xOb3k56UNYkdLNG/52
1UjXC0GcTyYvglHqikMWBpDKMT2kQ3rsuo5hp1T5ac2Xb02CTkoyYgD7BiMttoNGt6Cxkbc0ITYZ
dn6/KijsWXyUFEBI2Pr0bqE9OdUutg+FEM+MDet99Ntz7d1NDnupqqE8DRxiK5IRUlbU6uJHnAPu
pKSMNswwao7nYH0v2MTA4uvV7cLM4hSGwacFscI1hye70jK8BKZO7jNn4ou2AeRCTdJMVFjQ/vEU
oalLY/wQLfpL2ZcDC1KJoT2AH2pA5O6sZ9jqDepLG3eIprVzXoqGVecsECIhShIFtrfKeUJej0gp
Al4vZmwFsU5eswkEJY8EW9s6lA9qXhAju4dLAvZpajha8wrjH4G8zQHIG9yetHHOvvSvLEXJyZNN
cXZCL2DvK196656mlJc+2prsZJEHCqbBLiqhkcF+4dXxeU2aOzUDPK57SzW7uoa8klyQrgFSfSIF
IbMnf1X3qemfJusndwKQ0lXTsoUcKURv9HpJyBhJ9uhk+Oo12n6f/LmDn+X6j4q3wCOSa1SuQCEO
TFKKgxMt6XPWVtVTpdd1D27If58a3X0DplQT9urKYBOm0/oWsrU/9gYdtAmqrxbVcMurI0y/mEq+
Gt4s94u7ApAVRm5dYKbXplzSW93LaOuusK/HOi12JLm1aNOTFp9Jl77bUKH1VHCdmw6utrZOjXaW
xXc2Z+6p8CZnn4ruXeA3vauMByJ7IHUjBD4fAMvHZ2D0m5pcRGLw1fPNLAJzx/inugdTS6SN498V
LSG6YhyiaOdmrjwvswY7XI5RvdUdNb/r5S63lvcpGetdUMbjfRxpVIhu8bOjgZVVt58zgIAbtlIl
6EIR640Sbot4rAUy26a+3NOa9xT9yHu3Q4qAb+PbFEFwMuQeVIl+FM9Z3t8Gs4FE2cBeG8YKUlwX
0bN4MfERJNveLW4cXNe57p/SGewtk/6JkBJHWnOVFXX6NcjbYDeMcWS2zM0WFLFV1e+TtVNnnTIC
ZUG8YtOLbA0/pCdpJZ7x1F4qymZTrnl+0V1r5FhLHQfHcqL/moig+61sDbjokvdJsotbT4GadbgI
zGydfrgKmUm2B7wY4tYth+QK4iZrEJMDGJzCGXGdDHI0gtlYP0+u0RXxTf7UshGJKOOWjMiiKurn
8CiaJXxwGj/dKT8rTlSPXbbN6noOUDFE1X0yLs1D4eIe2tosBIkBTm3a00QFOGYSlLZjQO1ysJN8
ncuCGlM3aX/ldrJ9t1PQ4lWaUqDa1Gr+sWRIEW4Tv1Es3EwtsFBAJT0mJIWRiNc1M39bZA9d2E4A
leNC3djMTb9E3tR9icdlvFoMBD9QbAyZENeRDAx2JIGifZP0TnGmrOMSFIWBZu3GPwerAXfauAfd
XednmkD6NWs9EPlluDpnDAIezpUl1ZpP4hLU4UzRjzAo8iux5OZzlHbfm171X/hY0ZmSCqVxhBtp
63XydLlVucmj3j05GRkI3Iju/eB54YNxBnWTM7B/j0qNlOfy6rmneEFpsubBLWETgt+UHBfFDP1T
h/mmAOvOZHRTVGs0HowtifEitIwXZmeA2WSYgQlQKZPyNU/1cqjFoj/DXV/2vJeXQ5uucE8Z9ogH
LaL1VvaspupmSlF6IvzfjLYM32vdezcmQWc16WZ8dJZo/l7YsflCB3kfMNP61PYo8yo5iN00lR1X
2GsmbsHguahr/eSJYL2KRj98KXJln90lqvYzLg9MIhfUdilQ01Bj73tXGDiui3ulM5rtsTIr4R49
jEM/CsMZcGw5FPtQ9AlLsrpbj4hULmKVOCR8xI12WeeiV3RW6k6ZZDQo9PsIgNVaITjnzLpoQrDV
iIkkp7ULv81T9JgDgGNM44lN6VjUFGv80JRorla/ZuoZgOkfOpkz+5zICEtz9bTMAFjo1tuvTYLw
OGxzLa+9eCKJx5HRleEM2RCQ8CUfwAT7hrwHUvXg2XaJNcelDWnW44ZgyMqu8h5Wd0yoBaDNFCtE
AFpIuM9tGOIDXAFSxqNyIA36ffJdZX1/nxAmd6WU+3XoPAXHVi7ZwTegi2Lt2kORkhI1aWmW61gi
0PP8TnAhLOi5KHptAIwOYzhtS/L0vDgs4X0JACvZEL+FXkH4xfwwc+DeLYt/dIPxZnIIh1rKh47i
Z07H4DQMw2+2Xsetv1TimqktO24nkERQhHxbyNz7bT2TSra6eDu3kQ7HF5zuBB25ydc+shzHs/ae
p4zcNpMvW88jC2ZbR+jvj22ON4IyxKr+rkvdiMhwl4HXyaumi7tI9sNAK9onbKHKwsGm0UloesXK
nbCrV6blD9AykOiKmv3slU1bA+0HSmMMo98vsmPtomc8BwslxH1Wuz15Jn6hDMnVzYhI39fRz3TI
JnjT45IQEoOq10taAJJor1CX0gdW6noMiduY8+JtroJ8lzvhycRzjsCnvw4a/2sBQ3VAAdbii9qN
vrnJmFfZRVwtC8no+XLIQ/XqIEQmoeO9Xyd5jTgt2BYjypddlSN5X2qC9YYpkABKDOjm9J1lB1an
3KobPRBY47tDtktiWuJIX2Ck9ocd4lsfniS3/muVlcdpzm66umDd7VTJIenrmuAZENrz8pi0xJwo
4PqJ6J5803co38WXwuiWRkU+mJovjRX0U7/GZy8D9+Y36KTzCqUr9H8JphkTUs7rnzq9vMtIua+b
6KgXXe7Adumj2+rHtnWeh3DkxCpu58jcCOCaTMXi9Q1m+VkVaUJEaH5l+uq7lV3NpCUbb+ooPtAg
sWLTANDqAXOfJVyUFEreaK2pr8kPnPdu5xtkcR0hU7xZNm6aCMoK++5EKUyvljTINGI2R3SA7HHs
NfO33MMCq5n1uvvcWwBLR1ECiqmTVzpk9hcMOdlJDHoSlwsqUIgpso6yxnvrdfyUNuj+RZKK17Qn
aIKh8O20hsPjWDsaOgSuxdxczAWhLL40pmGFv2Ykl+xCHRTjtgx9YlmmrCK+lOGJfmOwXdufXuG2
8YtNdPINli/xUxSrfXY39/QaSPS8YIIiWmHwceuYK06mXE/yojLpd+00+XpQkAwg9FW5Gr6UPki+
XUiMm3Ntm4BpxWbqatQdTqe5AAjtMgdHG13RpjWgBLCTdEVzLqblpevnxypzHrxofGWEv607TZJl
2RU7b76ER1I0AG+OnhFOSqRISh3cUTfvFD/RIXXnV0pEWNsdU8apVo/KcS52F7e7LZ3+JpvS8IEA
iJKMinUAjRaHrYMOj9cc7KHRfOpSinACP7x4P4rZfWN8yxMn4jnYekkm9SnF73KjIRqdWx/ACYOa
VD+mChHm1GXit5RL2WzqImYVKks1PIYTvBVOqCC+Em6P3VAUAKncTF+yLzTVJuQYLk7X5+0pMPJt
EBYF8VgkmYB8aoIXN09+MHCe7hK1KBwofkjAw+SKltDLdCRFj4aePkmlzHHd+T1yEVAiYxkelQ8i
OvWh8jdLF/IdlemB8Yy+W0s1PaqqGx/13IaHPhQ856L7Zo2G/lw62eeE856NouNgWh6LboB3TmrA
xi2IQnVNnN6XzXDVlp1ltNsy0tdDX0hiJ2pzlwPx3syhDnkQJnMax774zFp5PaqR4JVsnaud15f1
rpzqz5yPy5VDj0REkdtuHJummqd9SG9EMgm5nWKWCyMbsvsqRc7d5Z53FWcXD0PZGQS5k82v1hiV
4WT88JyEfMubLIUVhH5TvlSMvl/bEdptEyFR7jAabLzSUHRE4BxbXA3HgQ/ECrGstlpckl1zsRZg
yvqIGzSbr3zecDvil4JDpkbmFo1iIeQYgkQ2qUiHaq/zBRa432BLyid5EyaT+bzk6/jUtsuXdqmH
vZMm4afxkpNSVDZ9Xmbsstxij2W1lDf+Wi2PGFQ1nIsGkWGHwuJIkL3/fV6WEvD0xQLF5P12nfi3
bs5kd17i6ap08+owksX2s5drdt0Qt/OFaOwV2c+03Dj9+G1iAPopMc5tgVDZCVwqsHgoKAbreMwe
Aw7pg8siZFcOrOkjQ69UyAG0u60xe208amRvt3j6NfXadWZoqv29HpAtlbxL70S6qleU7tzybdHs
lM1GpmLoWE3EFJ5Pnb8vFbMPS9nD6CL29l5Z/DAZGtg8RJUc9POzXRf31MhOfsodnBOQT+Pvc1K3
byJunGsnxKFVl+DU8I76TCQYmjaNAsLgUBZeq86XXx2ZLp9UMbvbNHHyF7YK4SGbar6Pi80kygib
HHIh0SuN3WOcRC1H4BD87EQb7aMM+4ruw2DnC2c+Ux5FO0Op8hquEwkrITkkUQONMovrgGy3CXtM
Iy8LBtSgrZygu1fd9J5N/nqc4qXGSB/M26jJzC1wu4ncjw50d9k+iUlmx3GQehsqLffS13bjUOD9
VvlG3/Ntz4+RbP3nudfYRXFwTC8TSxySxGuYkHcdSRX7tssZgLGF2jT1RINuqoRsrSUgIjb2Rf1N
FiPtctcgLm8nwpp2MsfYvh1plC8RaTQbtY8EHy9Zt+y0P/XfXJZG7tbpCPCZm3ZhTgNS9eviO+Ub
otf8jldUxVw+I+qsFeIilY7FYzPVQbqLTeOZXaVBzW/GsNHncWJkyiov3YcWuH9StDWrtym5L5kP
7xNSEzeh1zvnuJDY6lSU558n0cQ+pPl0djYzuxNDaldQHEjylJ8aQqB4oBR0AErV25zPbc5zm8pr
mTrjsVhrVfEkReOxsl76wmvK2eVzhczeZ++K3al9ZaNhH70eQJzrxLyrDLwMXc/F2ZWjcxv6gT5o
OZJh2eZjdPCFr7aL6RVvU/vVCkuHrAbNsx6vN02DxtufAX2EZbce/Ki3YAcsHqUZEw8NWn3J9KnP
RUkdFa0h7UbCtrRqRu+p56JvC+Ooe2bJZLHqaTiw9sxPeJyIDgozltZu4ux5gtVu7MwbQvD8m8td
nm9tzYAsm5uAU1IVuLHXlUTAMn0QdYzbdJJ7r9VgyikHt5iwfUrEdDwxrZG7hYJoS1fNVHQiejF3
ymirEdS+N1013so8cK/K1eARE7GzFbRPu9gpilMe08OtVUEPlyoGXFMSfUIFBTtDTfkNm4MMc1ms
dmUy2bc+c+sjmdf9ZYQa1e9qwntqw/EbdRUUhFzW7zrsCeQqo+E+wiB1R3sZ/tQZIcsVDMVdhFn2
hOaCm1CO0ZfRqy1H9viqZ6X2VZTJi8O2WI5l4l8Sh6LnMsLwpCLz2TfKO0CTMcfcyu8ssqrdTJtH
zJxstrGtId1bgyTMyZ6DsLqsmdro2EX1+D72Kf0kS2GU9JTF68ALh+2efs78hbQap2RqZkrf/PQ0
yJa6pInt87A899ql6AiXuaY18aoD2g9/W0S12FLudCOp2Kt+KRmT4KnwyCuqpGxPZJzYBzsipCHZ
b5haPgQu7qBhQL33spDlx0quUrKdiqo6Yz9vfluGnnCSAfFNvleDezthMdCUrwbcyWXUdgOyHkXE
MkOdp3Z6N8HYw0jsFVXimCYQYlv60G60JK6O4uwimH1tsFWw1F/nYd3TkF2Si4IVN3ebCpc8ZJr8
n1qnUXqKxyhMjzMaVV6ydTKRHSqo/YepRu/t+9n1EKXL93ImDblN28I/R9xHNc7c1WyadMR8sBDW
5bqpfakz+Mv+GHpXXnIJEOfIDc65w5eyaR3tvg8I4gitbktSKAt4HapOxX0VKGymvkmw48dFfW1l
cYkrbtbHWM4rKGPF9Sd+KgOiQqMpgBCUigO2Zwvv5zMPi9+P2WnhFn2XXZJ9K4K52Qs24xsW/18y
lX2zChLWxqaZflAhqOvel7y6RTo6nIk46HPtLJimyLOmEAjbo7CzuE6LIn6pAk2wiSLy+HPlNdFD
RgbpfN1kTXA11WtwnZQOHVFm1FffQEHxTRqeFuIeaeencbidOWHA6mYYrkXbiZObsmodypQlhd9m
Dl9PLd9U27uwJJYZX0fZJ09eq4ZnOBfOg1ss5bETKXJ4W5kBufSgAF9k6bBbuXbZpiBLGtzeZRS0
9No/ebUzMVyN8Amtiv++5hA8pyWKAMZ4ZXzdRV627crZ67YBpdZbrhMMPatV5p58eozN1mbFVha2
IwHVu0iTbYjB3muqdZeoaFeJkqknk8tjlDM5OQb4Dcj9ZavrE9vp+MQJiL54JQ6Hqiq9bPvoa9Sp
K/keWymmE3W6A5UiEnxt0krgtOk0QpHw5Epck8ui8xiM+h4GOWibKiJPOo3AaCXAXZmRNE+4W6lw
QSN5K/GYJvq0xumY3jEBc6575XUTA9fQfxrnND8KY9CLJ/kl2cCM5hmJN2NSFWBIYgy57GoYpCln
TdqAMzE6Xu/RB/Cg5wNyerR8K1MK1baHJndDaF4Iwl+mXPkTjU1occKqNsdvjC306LNEZDNepdXV
kLBlJIsbMlLfl/HTNLFZy1rBkLrzOKJ20cpLreGwASLS1z579palSCrqM0gj2R38rIq8x2kU41en
6nKy7KTCfdShnaIIHBSwjdnP7+uceqgvSO9x2BqgXHImFuVdUgkwC+1AZEo7Ndler5f4O8GyYFn6
9dEx/XKS2FwHCBQpV3+y1YzwxhXHVlsAIjRO86H0Jcm1td/C87A8ZaV2hoKxAbZuVY75XT8hFXDb
PDn2hCuiPnfJO1HDWzFjNzXxAi7FAg4/9E6WnihV4NrHJnUBZWWr3GlMWJqNE+kiQ8nUhIwk8b56
oNhWQUyHw2CN2x5MzRzmdy0dDZ0o7xKGHpMiYakLiXFE3mJJ5/QfpTFkufFZXlUiS9LOQ9ocaFlb
VXv2k3Hx+K6z/93kcmD2O2TslSBlNEufHUbuTj+LnnTkJafFTsxvfJRYzToc2qH7phaXbqAxT6G0
+UtDsftJ+6zkXM8fH0UQsavPComN2TOtkxNeUs4EnJQOqwqnHuVyZVK2SHv6ACZ8JJ0OJCRt5BSg
wQAJFQSneAkRJ5VZh2yljKYcgEWrkvlx9nL+JIxaFZzHCoPjC2FJtnj7158YkhmDk9cXbvWSxi4A
uAAldQ3Ag3KT+WFboh0SbsGPBiCKBNUp84tqsVjibs82S/7wgqThzEiSCf3Sahibn5uLHsrLW11f
2ZDncbMUMUoo13IqYxgL2uU3nm2//epgjyFxXDnN50gUDkGFjsmWF9jVZJM7rIcWYAkVoZjN1HPS
YWSTyfW/9CRlrNUF+0tFsFNLixpjcsuezYIXatgAGxZakpdFQeP4SBpZS+VZJdGw9f8pRHIXSVg8
xMsM4dpFmgd1NkJBZpRzySaMFzueQQ747b3hnSTuE0dl7NJGLZrPoyN5abUDlwFpkssMOjILt+0q
LpNx/BVAViQWHXZDN/MQht9qCnJmHt4Sn1LfuSSgx9gTC4+I4LkBndM0A9kpa3/Jr3J9cZeMnfuY
wVbFAutn85kmgYzyRrWEqpfD/Ew3eTuwVWERNBZ63nedFEjkMDGQE1i5700u4sd+HvK7XPPuSyhb
nuu8Ls5BSIU7RWt25/U4F52M8jpq8vJHswRkH7S5N0ybuaYcN6nnnvOJUBbUAMGXeQyLrzWV7cto
clr0XqhL61mxHmEvtgZfZy30AzSa8j6ABEDJZ/U1wVDznZyMZV0/LG/pTExwEnmE9QU8HhuWn9Wp
HZ3HrC4eVkey7leebs/0OyuT23RoXoXnvQ+G4XAeLO3NNDARXmzg3w8JObCd9ZgM6e4d30FyVJOJ
nmd/CnaOmopnO8/ylWW32NN0BihSVHPKqSp/GzFCgAijchkaj7huTs7+RgwRGiYh86sc0vStWWjc
8zp+LDLlsjtAfRYtQ/eZCe2XchzNdVuUxU3Jk/2ZELhPEZXdjecG732Sruk+oMYD8yDKXVC4Fzse
0jgoCWq3rhRp7niZXsfNtSw1KffIsw/hVIobLQyOdjcGQOLUzr+Nh/8rx8pzbfjfRyvKH8wr/2+m
luOP+mIK6T/+qP8PXS2ehyj4z10t5+p7/uX3lpZ//vf/srRgXAm8EFVb5Au06aGPTPxflhYZ/YN/
Rq/JWJ7Kwr38m39bWvzwH6HrxQjaw8sx+c//078tLfIfSqJajCMlVOBhSRT/G0vLHz0CDsYJFSjP
/6jmjqHtMddf1H4IM2Z+oFvsWybk8guIBeWJj6wgrZzCzkul9lnXdt0jNbmbPqfLWv/83WX+LzaQ
Pyrh/8+vL+KLavx3qvDYrAXKj0TuufH79RPtf+xCEWNGvXEDl9KPl8KQHP76L/vv10p8pDpwBks9
p5XcL70f+YBs/JSgWyujv5H1/1Fh/58Pc/mQv/swCmlMo2Mr96PXBLeeNwfmiYrPlTc2Gqrl6KgV
VIaxbfP4ax/o4uX53V/YULtM6vIXQpZUy1WdjckIj3LM8r8xZfzRGPKfT/TBEBIhXnMHdpf7uejV
fCWRZiDrLHqR3YRFpsWtNzLB3bZ9W1lUrWXgtQe3yqbu78w5f3QJ/ecXuEj6f/8JFQqhsLegSoCf
oQsX0VH5eIMLv515P8FzYoRrlXNTzyl7vFHUNfsRJ42E+QUKxOUJ+OBbAI5qpjKcuQQRy2q/q3+q
cM7/5vP92R35wXlS86RClhnCvbW9eme0VG+Sifbk126PD46mkpGP7P0u3Bd+nv9wcS8SM5izofml
H/8Rj0bhGDZtRpBTOajpFStpgGh+Vb928nw04tND6gapQrgfapbae3dxJtIhG9Q7v/jrX57i391a
gnCIyJbMTZeajnBrpaRma9FPxLtfuz4fjgOB7ofE44ag+JqFwUOf99nwaobB+flrP//D099HlA4U
E9ERf4fZ2zQgX2vJC3jFf/3zLz/nP86d//vsfTRJkikblKOwjMoBICBv6tA17GlCCENp8S3Ev/jX
+H/8HvygTqK5cdRxGEYxMOGqSWBcgest+yYfEKb99af5k0ct+vAct/XUJj4qmGMjivW56Gx2D3Eg
fv7rn/5n1+rDgzwD/fFmyoOjcJZ8X/ad8m/SwLJxYAdU/FLwlIdr8o+XKovSpogUi+euDOyZRta9
j1MPDMxff4g/uUQfbeR1kluXiyOPo2qRELp6CT5L/FB/8zL5sx//4V0/TqpWCO/lcSr5BhhSmX0w
OiyEfu23//A8j+ikbGl1dAz6qeA7sNGCmd+1+d/h1//s9//wPBc4SbB6cfVjOvLqTLeAtavTap0f
fu0TfHiglSBV2HMWeYxJvn9VUd8/LKi6/47ecfk9/8vzrC6f63cHHrHFLE7HVB3pcNrkURnTjq9+
iy/ianCyWH2yae3LX+Gye0J9eKoVLGN83qEimhWtwWlYmYMzzzCz+2vP80c/4ZLbFslVp45FnzZk
kuGgQWo5Bt3fvZsvt+V/u1wfHmmbwn8y2MOObWKbbqfZGykkamhXrtIhMcV+SYWt3sm+9X+DbQnM
9q/vAu9Pah714SlHq5Woep0vK8qobK4yp09ohVd4Bvk+GmYdDGjcUcRucybW5lAsK7FGEk9n/YTo
X46/doHlpSb83e1iE+moqHCSIyOQEUvkrI6RKv+OzuBdLuN/ubzyw2kQTgNqIdy+R99dOyJnmb4N
+zChJz6xwFP2Pu1N/bNxEJgy4ouq8G7xfVHdCoX+5z0qRBj+2sEhPxwcWOvCpp5zAthVQs6tXGPG
Hwv6rr/+Pv/k2JAfjg0UgdKzGCCPndPMRxyjYKNSP0q//9qP/3BoQGKXEXuWgLTNJfoc8iq9613n
V1hCVL/yw5mB+rfSjqNiVpR0MtvRi5iejsQq9n9zl/3JUyY/nBPoUmwoli46DnZOxDkKus79ujQe
T1wm2ATCPhuRaYgVQ9a3Blmv+MWv5UM94LPW5Sbq5FFGiP1x3InebBh9Or/4upAfzo81WIt2lJ3a
jy1OEWknxIGy/qVYF76YD4eExHVUAeFaj3DkhuMKaXMjOzbmv3RThR+efUgNMCd4NRy1yM1WDB4e
WsQbv1YIhB8efbqemh1tvR4FfePGzby36n84O7PmOnH1638iqjQw3rIHPMeOnc5wQyXuDgIJEAIx
ffr/2l3vRayTtN/Sbdc5MtHWo3Gt9asAdPL7dKeaYU3oQCGo9qJKtunebh3BXmAQ0Cv7te+Us2js
pLnZ9iIo2+yazStcsojRKPxad6qZazieJ4nWpxKyqYUnIzwAQKL7te5Uc9qxHe5T/KzBhKcZ2Djn
PJbJewycP0x0EX+7YDQEboylHPdioLU6jxksCnMUvkcYvvTAb9aLyKnXrgRsEp6ypYAd6h8cO+V8
hl5Gd8W0JLHfShA5JcvnZEZYbrkUHIX7MZsA5aTwZ/sdxyOnZJHdwsNlj5cCgRLxdZpFCBnZOs/p
xkVH06lVZbo3tqhGFd7WClAUvSq/T3dDWrBQl1JSPhVD35QAk0CGfkgQwiuOXgMzdIo2grxZBjuu
eXRXrzdyqqY7uD+UX1GFTsnifjSYKXJLzsbChvLMkU6gPkQmxTOi3+c7VStpPQ/VzFZsCS3ye3X0
dcu27uzXuFO0URMA3JuW82lQAqZ+6C/gxIf0yK91p2i5Rgpl2aQzej74ahj2d122ejGY8Vzv1KzU
uwlgCf5/n45AXZYDseH76W61ItYArmwKS82CS2N2aX307xinWiWZdalGtL42mYD9WyLqIobR16vb
/wf1HEZpD4USWg/ZPwOynGHVrDxvtlzis1xbldYVGs922xYqyaBblQhO9ft0p1bXiSel2uR8iqZy
yVeKPCYKl6XfEsWdWm2FZl3PCSwiM2SSi6j/sQ2kSX6f7tTpuJsJcRyLPbVShACcIbsaz8iejTt1
SsrI8E0E0ykZwMbGc+r30e6jZ+NOmQ5jtiLDxNoT8DLIWG9qlVsD14Bfv7C3K3fCmwABCBk+HS5w
eIlH/lgmlXoHFPiHfcHldezXg+RqQwYJVmaLnSJB76LlhUgvmIJ09BwzTqmyYc1g0a3mYgtb5FUE
XEeFXtj06tU7zNkM0xqeETx1Y2UtR3WTwQ8GXGqznfxadzbD1kBzj3whW0wZRwIjexpD/uTXtFup
49aAjQcTVS2CB0yPXzeWeN4V/hsZ+svtQFbX0Ep2yVQ0i0iPVkQvvYSQze/DnTrt5BiYLLW2CGrk
saomuUvY8B7W5Q/DkTl1iufbRcNUE5w6tf6NzIHPLGpv/b7bqdK0XqoA6/UG+ShiLfKdjbC2bCOv
/KZe5tQp3CVWyNDAFYccsy8hlN91PtY79dtpMKdQ7aAYUWVvixb+wmO/Jj9EDciOX984RVqmEB9B
dmqLCFr6QwvXENRl7728/uE3dQHBWQfLrg7aqUDQZHafjhWFH6fUn70+3WUDs4lNBpm1GI4C5kvw
WL5Aae73k1KnRvewhx1fSFuYaOY5TdevQBo8+n23s5aGSwhDCEfbQTO+hHaDyHr0ocVT9i9E4Jfy
7xfk9Uy8mmCsQphQ0JR3NcCXflMidSoU1kid7AELTjHJPsBs8zU123txdH8aKU6JQjA4YzZHnyjR
PfVVf4Y7y/OzneoMQRXnKy7wT/0+I9CD3YaR3wr67x3qL72tt2iKe42zHXKd7lJkc3am9Htm/fcS
+pema8gGhUX0y0m3n/bZHprkL6/B5+KBocYzepf4EUMhf5g1A5ww9punXDiwHWb4OJZ4KrYRntp9
m1jRWMhd/T7cqUgOA0yHyKepGKECzlknkWyXffFr26lIhHONQKOCkBXV2N0iheJ7mHHPhc3FA2Ng
DxBnYkkWyJPLoxH4H+Qwzn5rsgsHTsc5mcII0RVD/Gygf8Mttl+fOBUpKjGEMMhOBeLvQPjkyJOm
Q/zi17hTkwveu7atK0f4IvTVovC2P/Bm8hwpznpprCUyUGg8VdEjt/q1RsCdZ684yyWkZBsZ0gxB
vy1/jND2ame/tqkr6gLDJeF8pbg2RvjJHbBqzQ0yKWKvXoEq7u12X4zhrLCfxUCJIKrcCfwrsfDa
YFFXwbVmNlxkhspfOYJ8DiQs4/7IsAOqvaYWCPfefrxe2rDEWw1SSkOYHpf5Mx4fPvkMRQgG3zY9
c2Suxhz9Ym0VHZFqWCMmhCVe+wiahW9bNwLqfCjj8eHr+mh7crMC5uM1FhHL+7btpk1ImAg+Fqnk
9wqCQ1gTEubZ406F2spAG2nnqSBaPYWBQoCN8NqkIBny7XebKIApFmb/giH2GHRLmFJo2Pz0+zmd
At3wogBxORTWs4q/VuN6UyfRs1fTrrBqNVMpUxaYYqNqQYRbgrSatvGTYSD94m2v9NHSQcGN1vGE
BFLdjmw0ZE/4DZXUWTythjsHmBpT9NDaICvUGthtZ7J99OsZpzyXgGNWhDetYPP294gd3DqmP/ya
dspzwsIjdNyPhYyrj6vW16Rt/cahK6SC21HGjQpNsSPI7zQvFXBqqnv1+26nOOs9LEezyrFAWttB
httDm7637bz80//3yYW6kqklwH3wrBNTiHaObG6SuLlH1gR4kA2z28Hv+50ijWS3ImQoAqy35t9g
ZPuMMDSvxZ+6cqkVikcVw1SP+p/Hq3k0NKdz6PdUh8z0t3UEc1NUG87w4SH93M5BlyMQ7i+vTvmf
pOp10NIQMRYRq8PltHO7AaGdAgHtt0i7yeOhqKrUpgpDcg2e6pa91IPfWZy6Ae7Inx1wYEbTCJB6
mkj9oeSx1zMUCAVvuxyUrLId5g156WULMClyS55otdReSl/q6qMYIteiucZILAnAcogqLnjoqU6j
rh4KOdHBBFOYQZarRj7bnJyHpfK7HQY74m2/gNJjLdKa0C8buZ03Birp6ldDiVOe2YKcYAShmyIp
qw5pUht4srB1+Q1zZw3NMErIyqQpaD8/cjoAGj35fberXjI1XifiJRgKJPV9rql5UnLwOsSBwvm2
t8s1bGWFLMEiRs/kGUTo+bC17zGjQrTym0nXVSNNvIGTuc8GvNuI4WCYfLJB9smrv10pEiE4Z3UR
GQqkqMBmtuCi4mRJEHt2jFOeSOC95DRuqJtsaw+pjeOPCiHvnr/opcN+ualAlm6MZAk+FHuGaC9E
MDxgJfV7PUeK/9vGbdClfbT2GC5IEgSYtUs3OSI0CRHpXnc4NHZqFFpgpAOsHfq+Ekty6HB5VoCB
NPi9I1BXbrRJa1M4PXWRBgiABnRQtz9tliyeh0ZXcERbhhj8LNCFEZf4vgoh1eihyO8U4AqOkgQW
fwLsQWFVzA4khoid4/TrN8+4gqNJQYE38g5shjCpYPTdmfwutxUIYq+6ipxd71qb2Cwr+qYXTQ8k
eftpVdRvzYucLS9ALAtiPiz6vUMK+zaS8byoXlz5fblTsjOf+abVohFGFiEhvC/hp05SOOD9mndq
lmOejNiGnzXrymE8JzaFgz8q+3jw/ANO3eIxTsL+PKPn+bhcG5N+EoPyu5uH9+/tpJDIlkFjbHSR
hNNzXY1Pi5ye/TrGWVarEh57paqhSLrsW9cvNBeIOvDsFGdZHXBlnga21QU3TfotwaPClZXt7Ddk
XKHRRIJ1Q2Z/X6BS4UeG9AXRBUFy8uoYV2lktgBv9AqtR/NmEe6jb2T3norpXwX1b9ZWV2aEoEXI
61LWFzMiQMocr8UNJpukXuUB6aSVvEIa8fJs21Fd85EHSNIQYoheYHFLhscwi0bznCVtfCXxLtlf
IbMcaYWJqnEZX60IEljyPWwG82kZWGAPZEOi/PdeiADEcWws2ZFGuGs/JRp5rACL45bsEOOVer22
Q5A2BUtWEV6X/SXJlxLcJnxBpGaDCDzejMmRJyvaXJAdsZ+rIRMj3HZsR+YpY+t+BKyFd99WRE+U
j1MYB82PkSKtqEiRLTcXZsW/96inPTo1BNl2hy5hFCkcSHWzVxWF+/wuTjv4wsiws2eG3MUc+Wjm
WtcjckZJnyFZdmkVrNSzCasIjC6g5U+AIs3hoVL6womZgfFCGnnNk7ztkQ57Ow7VOJ4VnRJyu6O3
l0PE5Xy970H7YLqZhMeQzDMiTktT7s+KNn3itwtx1V5w3luEVvG+iCOBFBlAuhmIAn6lFTrzJQ/L
DRtJpQuwi/8pQ/lcJrXndztz5SXAYUVMNUa+Re5Fpm7KiPpdDobOLBnNUKZQ3CAVMPiueRkgNzdT
9D0O6eUDf1dVzjRpSMVjiUe7omKIQl3l8DNuzIvfdODMkw3srXOXIBAKUeL6AW6w+gosh9ZzKnMm
ShEjuqVj8VggSSO8C7F/hfLfTl+9vt3VeJm2mucZwWaFTCtkTabDjsv8DkEjfs2nb1enoUNWS79n
PSJybQBgSHMn9srPaYYYmreNE5QwUHm6LzZQUtojImSbYh1I7XnKcWVeFACuPeAYkXHVRuuJjZ3d
8wQMxuHo1ztOoSIkAhHbYuoLPFT9RNbZTRSMfo4Oyp1K1XYx84AQiALxDNCRTWOCyDxwrthPv293
ynWOhp0jn0cXash2ILX6geONPWXMT4tBuVOxi+4UJYj0h/cGGf42QbhQXdeeGwRX7wWEQNnsFZZw
vNEYxDjTGAnXCyn8Osep2YXAKg0sUQ9XrVI3MZ8jMJQGgxBEr/ZdtdfYdBWETD2m4c4mN6Lj5BvO
tJvfVTBzijZZ22FvR+xXcZW1XpcI9CsSMiV+g/5CcP31iIyoKJvVl9WpqdvqMCLZMLdT2/pNOK7k
ixq62hXn5CLYOv6PgNr8nx2xV37KT8qcio2QhIrkc6mLKAah6lpmHT2QEolP77wd/sFXBzny296B
t7VEhFPaFbtCOviLliCTXfAmTB+XsQ9eYDh7CIJMNQi2HGR2qDIcRs8CaJPe89d3Chum4Bhhwth/
LhuYzYegbRBA0YpOK79jtCsQiwnfcWa5zEzlRMvbFqn3SbEN20Q8q8NZj8EsMrDXsq7gnNZIAkaY
f5g3Mpw9N1guhTVG9pvpGP7AZpENKnb7Ger9V6/SdlViamqRGI5QxwJplQgcr/jPfYo8P9wViQHP
SMcRseoF9rZnxeQNY6PfFYCrEWuDgFQLEkSKKZxH8EFDPDUs+0e/TnHuFyahTEUXZF8hZCo9WcGq
C6vMc6l0dWJLAup0h1+0qM0a/Gibhb+aAMuN37c7FT02YdeHHW0L7LUeknm/VUP1TpbLpYnfbGov
sUG/TqXVindGhLR3CExm4oYqA3Rc3S9+i9i/fOpf7jIXEBPTWfK24Mj6rPImTQcQrSxycf06xinT
EKnBPO5IWySXmNIhS69kSDe/dcCVjBmNuGwQmbsiC8VyN5o2PCDTdn7670+/TPe/6XhXN5YtcpsX
ivVd7eGALT8Zq+yEzLm+P8U41XV+eyxXQ5ZucZnGvOoLgthB5H6C/HYpLZL1fmsxcdbiNqjHARm5
GJsRe7YT+VjR0m/YE6dkkWQxpcTg23G7Fh1rg6v83dLO7+d1ZWQdBmMgoQpEqKspP85boJ87Efm5
mRCC9rauVA2GEWGjuszB6ZNGsnox1VHq2elO1WrcLiB+ulN4DMetRD+kT0FY1Z4dw95+ut2mbrNb
raAQQITTAebD4euusv49QPMfphziFC0CacpSIzG92E3yA3dH920iPv93Uf2paWfTHCLQHyO8VTCt
9kC5DKOd/1k4UAI+zRNXUFbj+NaJ8tLtyMLHheOYXrdxZL2GO/jcb/u9Zwj03A0+vqwErp0oQ76i
XP1WKOJKyjIEZG/RiPs3ukzgvXVAUCCvv+ua2evyBVzSt5+fzkupsbNVBRXxdkwrQh57+Pk++nX9
ZRr9ZSXZ4ho3XMsQHCtarf1NQyh5YExH9p2v57+fj8HrevsH4pAj+Du2GDqINW8/DEipRhi4nAeQ
qwDTZOcoAwbnOERq7e+CDaeCO500Q/uV4eB8tmBegekYbFGe7aVFusKGQPAPbRet7NAOAwLR90qU
+4++3GqLbHOsuQcbNesrQu/DWyDbpputFvOZl3ZBE8jAEAhdr8P9RVD4W57kJafipatTjZhWmyA4
HejgBcGJUH4+NFoE+xH/67G+gGL62WsjSVxBHHSNA7sYkk9VSZuHOZPZHatZ5bfAEjdyrA8k6MFk
lgVbyT8xG54yWj36DRdnjsFZcwMLeZFIFIbOVrHwmvXje0EalxH9v0s3yZxZxtqgrfZxlcWgkdVx
bcZdLSAuQvVwXHBCqK7jLFbC63aNuCI5OoDxHs6RLAIdxKdQAoO6a1V98uonVyQnttLijMhlAS6B
OAbl/nlqAHH578b/UFKuSI4S8O4BXZVFjLDjZ6iqww+pqNbva0ODd242//QnnEmHlFlSMT3I07hy
GR/FNJihBu0Dl+3X9QJH2zuH6j/85Onl7/8y/UCeUNk5VtUJpFFwcUCJolCHBepUt3vKwAf3fHYi
roiuErg7KY1Cp3UsgNAt/oyJyHMBS519Q4DAEVwEdLKgeI6b+HKeOH1ngv7TL8He9lDCoeUEEic7
ympIwFRVY3QG9Anv/nE1K+KlLiCpU9cR2o7rOgkQ04EgQXjdqy/ZAL7Lfw/Y328fQAt++28Yt2yo
6800AO9FoHDEfQoaIoLevVp3hXRzjatIbqko6jANz3re2mOa1V7nOOIq6UisqVKJAhFtrm9ICTZG
H/v1uauh2zjipQHsKpHjG57KbDi3NfM6H4Kv9bbDN6Su1WMmy6Os2W0SBbdD7HeLh1zat01DVkgS
jJXyqIFnumnGEdCsiD/7/ZTOZqGMEgF8a4DBTqvxpDXA51umwrNf606VkkyaMiLIQk/qUd9C9fp5
qDa/cFjiauiqOKmCmdm6UBtTZ5tN3RUZlJ8UlbgyumBb8Z7SmrqoGyDntEjvgsSMJ79+ccpzbchg
R95nRwC9gNpjbPmkjZR+l4rEldKJPgNQAyj5YzcPD1IBXGd6v0XcldJtYl0rEC0EIkQtEtptRw67
it6Zef8wa7lKuhnq/B0OPxTROPc5VGPAmyNR2KvPXSndjpCecQYfHK6ldjt0lUZyemm6zE+QRmKn
TLN2g+dCRhmMVv0OOLkqzW2/ytrPBwnc8dtpwMZd2SUDz47tsuPN9gkqgHd65l+b5m+2ga6WLox3
inCqShR0C/h8S8AKhMEIQBj6gqSkvqijbAeYdACJ9BTjdg1sU5DSZsRx6ng7DzYjw2nXtGLf2yRi
c1GmvE68buCJq8Jbg4Eid2O6HJfMVIFsRFJ7EqMcu6PfuHAW4q4G3AMMlOS4GhFjgtoa24FCGVP+
6vcHnGI3k7T7XGp7sr3QpzYNl6POQq+bZuSVvh0V2LJFXPPWnugl92uJwDFrw8RLX01cFZ5O5nAs
JzQ+W2Q3K1AfAEJifho/JEu+/fRQWLjhbWdPrKH6wCVtctxI/PDqdFeE18s0JYSX02lmos3TIICB
aw2J37oWObVeQWtKwoBPpx7KGtAdTfWgEj795fftTqWDVaQ5jQfAAjO8eoQSRAKADzw7xlmSa7MA
4tOr6YSMSvbYtav8EZM98dsGuQK8HVyLYbLzeALXVB2QXI1EmLD0Sz0hkVOqKpv4DrbyeKqT1Zyj
ckK+eCD93tiJm/bFF8Z3JafxxBegt5CU8QJ79frOHPuHpc3V4FmANUvk240ngKdAsyHSAOPsuVdx
JXiRtHHAB/T63iKuZZm2n8QA9Oc1Gl0JXrDrdiiBbz1VcM8A5y7EAfOx3+M9cbVfO2wQZT1jY5Vo
9mNs+TPQq372auJKvwD2aPteh/ZUE0PyVbPyVJaQ0f13v1xq/TeLZuhUqaJyYLLn6TkuVTQ/CmBV
2jP4VcqcQ6OxCv73n/nTwHHqtZx5GdIG/4iIpSC/sKg6ALnrpwQjbt6XFmUyTTFar6quPqaQgR2y
fvvb79OdcpUNpgPoGc1Jr3o7gEjXHMe29Fv4QmdVzXRIpjaKzGmWdj6DWcRyBBjvfiufqwTbWh7H
u1nMaRK7OoOt9GmnTeT3k7ppX7tow73HXc9Jp4DvtGptQBgzfrJ/4grBumRLpiQt9SloA3Nodt3l
XG9+yU3ElYGVYagMbWJ9qqdBHPaoVYcUMflHrxHz75X2L5dTlm64cjbgNjdNt7/sRK9/NaR7L7f+
D6XkqsBKvizUQqx8igyFH+Wy4dAISvGbJ7lTqCGluK7esuwcBrg6n4NXAO9e/LqFvd0pScS5lOBn
JGfkfJUqn3eoEyexjl/8mnfqlKqe9zsxoM/rtoMAF3w5cRdTwPb8apU7tarH1GIXr7NzBghokzEA
iz13Yq74C0Fcw7QBIHtuQyx/Fz1E5ydIJK7yCzCIuhTJkJ33S/SRXCjA6gL8Wq9Od5VfDVFi2i/0
P6RwXXVGP5LYL02QuLIv7GywTWrb8BhD/tB0wR0Q7E9+X+1sfCPECAkDAPaRxRbIx1Ar+K7F0tpP
fu1fSveXCaDTANkq2yfnsKcrItTDMby5WPXeyxO8nC1+s2gzp0jrQII9v5TxudXBeDWV89w+jAmp
qhN8qkl5XbX7Iu6nvfz/OFz/uz393R91yjfZWNnNzaBwbF2Xbj1QVSumTxKoRqLOogTMMB/6Fria
vOPDhbXXbKZLrnulY9GecbBuZJurXc7btSi3oPzO+QLZXUcgaZU5INL7suTY5OjhTsY01ffzWC4U
bLkgTAYJrJ2qAMYjPAMXODdTorER6mP8dHmUDX31XRvRWpqHMqnba75LxD0fNxzowZDfhnkxB7nx
Zn1GhNwCLF8kgfhBzPdWr2MH0B5gemGebYiGl1dUA4AocuDbsTrn8BUoiw8ck777pFmLg0yTNOnP
Vrf4z8YO4XyMIffluUUPycM8LwzcxM2uoC5JAhLe9x6XtonNV6DQKdDRaVyJr10dyuy1BWi2nWHk
3HvT5kj7arYvF5Held7bbc07hEaNh2WpRyqPCYyT5WnHkw0DHLNcxwModkOTHeZ42aL2yOY9Irc0
Bbj4XEd2b+ELG/rtCpSA7pDEeo7vG2Lr9EhqvvCDSOIBu7C0TY9piwBcICSreOig32x6AVJthvN+
csANyVr1+LKhM0mesjiBb2SuizJMsG3EXBK39ga/Vi/q3KTY2eUZBRD4aNuOfRumNj4uoKInr7be
N37Wpo/kw25YGv8FeGgC8uBUcn63lyK11VHt8KiE52wBPHks9jix6h4ODUAkc13XGh9XkQsY9UyQ
aozdWEv6XV5tMV+XH0Pa1n116GdcBl8ncCBlL3RNVsCtVReCJFalwSUGUlnVAdFN1A7RFhJ0Ejvb
04bfEsRrFuEijV3HQHEDQRvL7BxLAUxivC4XKF60BeN82VnO4y2xozwtBnPUQ9xXtnlZV1Z1IEFU
Xc+u52jnIfCKImRIiRWbOuJcI9Kv6cS7/jZbdxz8RETsChiknnCZn2dplDDsoKaJc34ABY43T1Sm
Jj4jYEWut8CfUtxqkwnZajuemae5gneLbGM8QckZI2SNKPuDqQCeGTMnoX5OopamR1GOUfMDZ58U
gFtIpvr5ODZRPz6AolzFL5BnDe252RLYhLKe9NHNHgVM3lGxyP3vulO9hWPGBH34MKBoxakDqJIB
8wpA4mcwMlPCML3JKo7ypA0z/UCmSdIfgAuX6ZaXFfCoxbLMc3RDTB2CoL3EW3RA5j2BG71aOM0Q
7RzF6rWclkpWuRxk+iPi8aA/w12+iwNel7B2wefRb/dQ9Y0p/s99EL72jZmBD2d6217kTig9aIFK
em1CDPOrSrL9YcpIdSZsSJsPqbFJfCJprcXHQYp1f1xg8GABXqKRG5AeL0nE8fW4TF33U+LlRtw2
ANhvRd83qiwGllFza4csYYcm5CH7msYszP6miywfYCEPbvCMtL/C2tLmzRJVQKCHZXBc6z1dbsCQ
mPcrhAfxLyqrw+yoFZyOT8kmVPdAq7Km10tf2+0UDKJZr7LNkLhI4lWSzyQuZflRDFmlD3qbAmQi
NgAzwkTTxuN8M+9jZO5Hsk/kGjxSrT4B3FH2H2yUJeJMhATqcVobAF7zJUqNOEM/Tc39kM3xq0Im
QHcocWW4fBArMZhKRL8upzjqJ1MdCV6rZnAzEXB8LiurYa8BzbJ6EemYhdet1hrYyjIw8Q8hskYD
wAlgbpODXlwSgI5Cvl4DIjpOx2lhJDhOY8eA+Vb7or/yKcMXHCNSUcQZrviKOqhGkzdrMHan7hLJ
kyPQbpcPwwJj2inSZvnGyLbEwKtVHXI5gYKI77Fdqv4pUcLJoVGCtYe4XaL+8zbwKELAUdsi8izn
ct/r62WCS/ZlA5/OlLkYpmTFfL/rpe/zZsIyvYDELefxVdJpqj7OYs9uweEwWBUkImuyjwpNXX5N
PVlzirIYz52nbmFtlMMA2kWFymgmAaavQEzOKzql++2yjhWuLlawrLIrUm7YKMLOJsT1CNRakO8G
eM/nOJKGHUUYg9Y9kplmx2QDdv0vQ3beXM3TvmSFbfugPA4LK7c7DmLOI6FjUz/j+ohtMq+VmrIz
ouOr6SaTOMY8bLgXS8+hrLHoTSWAqxB7h2K9A6W4kYd+N3Q6hNokAcwLZixr4I4xjOjHicgWjowu
nKbHesUr1VWPd+PmoUfcXT3k8xaCooNw8XxYTEavKc/G6UM0DkH3ndVrqu5icJ8x0DrRKvE3V+mO
4dAit2089VVaz2f8y8AYjloZjp9iOYvyZqzqhl/DSRure2sYKF8nzEkqPgLOxMt/duQlI9h8FE10
NfZ1VUHgDBsWBkqKMKUb0UybvtJNyyEcZhASk9OogT7M52nr2HMXZOnN3KrsL+B8ceGLmPSofAmp
UMFPSO2fL6LXK0SpMHBlN5M8Q/65/uzHgSxHGmABPMxNJ39qmGv+amHDiK5iTM80n7NBbld06T5L
EzZHxCHXH3GqQUbSTgIACZXZ2+SQrQxDvwWQlz/Mep0PesRm7VEyPBueqylgx6Wpjwypnk9x0s3L
vdrZFh7ruhmj5zYb0uAs+kAfwCRmOWgSBMOgXRSQrdE+fjMNw7EsBeLeHiacBe+bCb7PR6DYaXCE
zKm8XfAf7sFtro419k64W2CSr8cmNNsXaUw1HVpY27Y7RALy78KYNQ+b+F60klzP4xiAqI1dE78e
oMC6ypI0fN5pizAYkaHqXwhFLeYZC8DN3VR0YAzrPsmaujti1hmHhz2w6WlOs+5gSXmnm6D9hMze
+UNiMcUfI9XyYz30rzsRQ761Zf0NbJXmLlw2pJ0vI55ErmRsthA7jmnttyMxEZ8+D7SCfRQbrf0C
LJ+QOIisPolxkPdLEL4wsGLYsV407V7TmWO+D+Ddu9XNCMl6A9FwdZvxaZ1/Ql8z1XmGV9b9SAI2
R7dpMu3r30nXLudqniBdzgUC+j+kwxSLw7AGQj8JhcnwG++BjDZjoLk4tHKzSFQpq1D1uTSJrm52
RidzhOZossUyxu390mIz+LObkkc+gSt/7BpategqAUu9yoKhfGRal+sZwsiu+wjN2tQ8IzwhvhOk
LueiHbZte0iQ3qCPZsXD/HWIqBwA2C1bWM7XYRBfbGcq8q0WfP7QcDY8amOAR18QwT7OeITY1/i1
B/yaPk8AMgZfOJ7Cgs9hjJkUsU3TFMFFG6o4Ani6NjM7VBoE2htR7+YwDDbBfXdsbXlI9mg+p5Nt
mgKHk13fL9DEPGZYbBOTz0sLqVUVPbCs7Q5bAmKiKSHLw/xt86CxJeTHAnhqsyenNc7q662tD+XS
fW2BL8uTtV6uF+jomr77DDXedth4Hx6YCCVA7cMCXILpM4XlC4autCkJQtrsdqxUqLGzHzW4g3NG
7+puCrajMIJcRQv0t1uJR9Gwi6cThe/3oJQZ8ppHCI4wcfcJu95vsYw+WAowA51QouF2UWK3bMX+
M/5S1dn9zLNDP1BUBqWkEFLN3WFvGrweBSR8pu0yXOMlSJqcNooXMtTZwcLi+jgSld4ETdKZA6n6
B5wzprlgKoniGb8ZaYcHLQYB+zpFFOxZZ43q73mrlwBrBRIWbrO44semH6b1HNE6nD/QjhgEOuPh
PnsJ024R51kBvfQ4MMG/pCOwQccxLHG3lNbBFD9snS6TMzHNwj7gQZN3H8cp3j9EoVK00KoH0Dkf
L9cXXYgZF44LaCDTYqYaZ5O9q7LbElOmXg9pGFaPG5RVwWGNUb0fx30ZYLhXnLLlgJjMUh6SjNb6
gxxxh4nOq9Rw4ht82+oMCyQ9pSXvuqMhJdMHWgtF70OrL6TgeLxsrlNId0V1yNI5YsfWDoRaNALP
eNdOyalJFaK5wHCHNfZFw0HJ/6rGuL8zncW2/iCqJjjQBtGDGLrpOufJEmOSYBbZGldVvGhsKkG5
x1mwmvCSi5wAs4CxxMNguq7xMeTJ9ijMA4vi4Sg3YbtCrlhPvkbELPOZJVJRMHAMwvVoWPP0uCVK
vGZzVOUjp/vZpnb90nWlYDjyROX/cXZuzY0bS7b+KxN+xx4AhUIVTsyeBxAkRerWV9ndL4i2W8b9
fsevPx+195xpUbJ42mFHONpqsQigkJW5cuVaaXc3wNYj4rWk9MlRJPVE7z9c7vVyMt5d21Vcd1pn
5lbjnDSTvpHqBu3qCPkw5aMRHTK3lP2nIQ+t8UPZDtaG3lxjf13ycBo3csYsvc7iz948DP5YG49L
xhRXRafHb+c0vor7GmEXh7l+kj2xWdfeq31FQd5A+80+9q1pX9mZPe3navC2U6HEdSY879echGoz
L+nvEULW9xaQ1rsYy6cIm4L+o5zGY1VxMhz1FC3frTq1HppS6vjKTmLGC9a0W73bxrDbd+aE/jDy
9/IW5dDB1+6CispgrnvSluYhAnJq341GDcG8n9VmMKBchIZ80Lrs/KXSt7Qh0RioVSFavzOja0Lc
eFhabX8mukfbzE7dzC+KuYd7g9mJLSdjE004QAQZrw73Z5iIGWFylQwq2rIxMAxzo+W4uvq71lH/
3rEd5+iaGRtO5O0mMd33uWyLz9aaz/fardP3kVl3EKmGPMsafzYTb+r8iPpt2S2YLy5X7mhHD641
18c+XbQXpGXjbop1WOdd2abyuEDIdT5PhlYfo3wSGA3YfamMq7BQ45T7Ie+KRvhhic3vSR8u/Wcp
XXfxx6SYNeRka5yWIDkpXBzyZV4RAtKttdR4RTdNxy6bE1GlQeSOlnEcLQd9AQalJ/PYxlbo3XXG
3PW7EeUK82F1c9vdeIsz9teDU8voK7VY0WCaYRv2VZ3UiXOTzmOOfXFUjoRWq271gxjy2rxvxCDq
LcIjS4nIRufGh8oYvfyLwZuJCZtcEpkEk56qwV8AzsOt1w8q2bQ5Wffkh8IQIvcXuQzJH7OWorkZ
52pcf8dmbSLBj3stOb1zXmRZ+ykjcOkWXajQ3rc6T9L3swWata1KRxS7XhH4Amr0SB2aE6F026jC
FveMiaXyGka4sALLm6V3sBgEnP9MOEWL+6HrdW1uFi8a42PXdMJ0fSRyNPnfmtr58h6wR9ngOpCQ
1+uuyzsiUVwqcqi64NX/mAG/TF8ymXkHp6LpK7piUl+sTmTG1wLKAMDPXEk8RGmrxBt2B5m/Hw5j
hgNMO8zBWESt/tVFpaJ/0FNs6t+6rvHsNJCqMUhWwlIa40d3WtM58g3bVoIsJ2yLjReK3L7rVj0v
fzph6uXf24T5zK1OMeL8sOTx7CGhIav2Ha7lMpu35Yhe8d5LDLt65/J+EoNN0Z4SBOyRFPB3XDKo
f5UKM56uRBZnZhE4azu3lZ+7rhthbFBRUVO+pM1mIUklsSbv6af3aU+KOO29LMrah7wzqnFXpUbv
HbrOGyRPbPWmNmjsfB6/Zp5kus6NM6/72k9ZM+7qyCyMjZcN1nXSRKG7aaB29DdLmjoRj0QljLd2
9I02bT02VFiNi0DSw7A6nmbkvwlvqshu9lM46w+NsJe+83u5rvX9kue53+J26zPmGA0CxzydVrtl
0qQvmoplukrN2d3a7uoYfuwNyu/6iSTa74d+6t4ra1LxnyOOPXq7ZqYZB+6EplflRx3WKVerW8jf
F/wfk9QXleGFR1zGHdfZdPmaGlRYi2ns55VtvFe2tNSx53hJv3lrEgdLifrJfWV37TYxmnWAKmCE
xoGKTfQbE3ic0Kh5WzaohonPYuyhVY5THNUHLz6dUdyy3kK0uKqSDQdhXTxIOlPmLo3jsg9qQybT
dpyZzwHLMBgbXVVsJXc6nUxwoGTJ7hhvGA55mLilP8hwOFYm+N2tZ0e9fSDpzr/qNK6muzKbumPf
qDKPA70s80ZKogcIYxR+Rc2FiiQqCKlJ2ma3fW96TEggrzMdcqXjTb0u2O0w1GReJaoV+W3Tiy6/
bcOhux7qukq/2e2ss22ls/YTWIrYFoYgFeP7uPqwrMppN/nsTA8SjZ3HFl9B049RlUnYyWQ7fj6p
YicwUx82DQVrtdH060ccH/VM04Lg2ZGTtvMmHwBCNmhHefOGQa4l8q2YHdwsmZ1vavhfMM+RzbFv
K6/sQQ17Y/WKo5pGGf82T2Oz3qwOJ95n1Gsq+6ZwkyHpNr0Y6+S60rDDUAac58B0U2JcODr3Ns6c
wVipOUUOIcSBuiSzUO+tWIDJhB3Fvu/i6Hhc09CYYc02+RpkdNJJFcKe2bg/whLHmYOdgSP6IZIT
+rHqwdY4z6hecJycTYgUa0+MuzW0V/Uf6bnZ7c2EmgHJ74QT6p0zIDK10bqtp/uClujvzkp5+7WM
ZB//GlcRI3NZX9c5bMDC+VTYHiUOJsRUAhlOKQBBOEISAMf61zgB+gBo7nZZNyyWT6CYw8RfAaRl
kCk3jvPrZVKgJz5TZtbXtqtLsanAV8b7pY7W6b1ZN4b6bQqbcrgfxsRLjjr2qGu2xRBmyWGM4tmK
Cbq2/DObSGy/Zks0FeN29Wq0srOqWT/TPiigwI3gTMXsz5zz7dWcdhOvt9082CIWOzo91jUSC5wm
WiJ07peTO6jPvA9TvvXiPqZy0VY530x6KLMvUwEk41PIDs6tZdhu+VinnpcFWRW29ifDXovxbjF1
Ot6FFT5v7zW4qv2EJg13dSdE+acsO09dzVaUmxvHQS77htMs4sSOZmlPQeiqWdcbnLIg/25WCwrM
xxFtI/PootNkXktkc/IjGdNcY9xnzuWtV4Oy+m4tJtTO67h9NKVI4jt7DUtYRaGZlVfIzhv2O6Ye
lVtt8HBaJ7o35VLvcF+c2h08tbrY0BORw+/lVHQG9oZrrw9GDg7ym5kXDVWES/oYWK1XpxQwJLXF
3QD6l22Yjui7wUdJxbKvYSNKUnfZG+WVgRds/HtZZ97MVblhv5+iRE9BK+s62+ZC6Caw8ZPpM79p
iyXekU3llAUO4mlQJ/OTuRdeZ1WQxok3H8Me5vuGKY/IkwE6CmaHKnpY0I2mkVlFR3ecxboBE6ud
K+JkRa+94RzzQVGtzGfcc02DpiiHfOfMg9U8qkRmuUGeZDm9wK0WCZI/66zImcbK6G/13WYsOBOd
jZG33t61a3uZD5mlhX4YWnxYbk57bq658MRJnU1qzaK6lyrJ518NrsbjaKDiq4bdSYuaJH/U6+jc
Daf65Do0qmzmoIHtijzUEkbR/VJYHYlZO6CfMNJYAmxSGzolcup9syu88o9kIWTDzFtUYT62/Wg0
uwH9WJJDXnMAALxmqvbYedWg72WcjhHHok7X71lML+Frmk5VtnMipzQohptalDgpu23y3iG14Wiw
PeXIXU1obx7j2pGT9nsk2Je7STmD/mQBrCWYt4De9797iLFmD7UxVMa7KqJd83700qZDb2DRub1R
Y4MqMUNvdZsf4oKuFZvEqcWuVSR57hYXxKG5Zn4vktNmpQNUFWistSpRgSndXl9PNX2gGzIJ7d5k
g+N0H8s8zdqjisRUHYwBW/WvwjSp0d1ydhnJqQpj8HNlT8ZNZaIt9d4YuiH5zVhxFdx4ZAHldhkK
3d4lXc+YSiFNNX5acwiJG212tGgSkZcIxLSR0f+h3a4OPwkAoo1d4k6QjuvRWDHfbgOBKmF+mOpI
LD65RrpuLDX3w9VSlZ64asHIp32euav5YMW9lMcko4+3qc2C9v2WaWCzpcArgekB77tZGrumte1h
I9wiNXzeuVu37k54VCkRt9iZFsToZpcYFt0at6RBs/g5BmnaX5q5lkEbK+lc9fPgrVe1MxtmiSCb
PQ2en4kIpzMqMCu9kVbbdQ+yQxP9UUXOUNyYINtql8t48D5OE42VII/A+JgthE72LinL3L0Oo7zM
Pk6aG3O92DrrjuaAIQ5oBfxy/MiXVb5LB1VExzltvewzSS1QErChuyQNsIIuwJsdFNYSczPwMtfG
BuUOd6kDunhKe7sMMt9JgFh9QX/Q7KyN5yFfWWwLGjndcFDF1HJje5XW7bu55abR8WQnYEluK2/5
KLjtjEZ5Ms7Wz/Q+QLdG3uSdt67qRlJ1Gde2EQIj+q6J9px9asJpe2+mrlvvs1Q18mbNK+amLXup
+i9TMnjgd9mA8Meux2Z6iX1rAoilQ2lDmTKbTo9I3LVF97UYHW2/qxBN6OzdSajVon6bJdbsul29
Md14xTRlwVK0Jz+4vnPvZBs65cFhDne6asp6EEE0LnV5Y3eozPhzmJnWwVlrKW6MzrKMHb3FPgly
HXkk13XT1cBjokjEt1nh/n4drlE6fwBVdnrg8jhs1++ilCL6vc4qMz+YghHFg5lMS3PLtH/bf8qR
ko4/V6V05hvLMbrlz6WRaX2TjEOhtusgNQCIR4/ap1E30BNJ0LVzw6Z3bgez6KZNv2D4eWj5Cmkw
rLadbeC0u/S6HedEix31zoORfJePOPp+Nqcs6m7bfrXKo8KujowA2DtkRsHrFxzdO+Wkv4OcGMBP
Uht1B0RICrbpSvZ5saWZlIE2EEJPxcx0ykQ8ox3FZjEMq+U10U3LmEMtT/fOq6nVIx/k1rvv1Jgb
yAQkKvk+nE7G72oAbGMGXEaHpvJIQkwiXf5RtK3dDxsnAr5v/SF3EGKYBP5OCjzUDIQtDVgxImrC
OztW/bQjfiJhOOZlMj726VzPN9WqCvkrWYDrzH7apMNxAZCcf9WqqMd7jutIXHXkKX6BRk3j4+ET
zUEpAOg5bOk7viMr9tSxixkQuKO1UTCnjmvBSv3eZJTmEr9JR/bfhsFotM88kD2BadYZqEXbxB9g
N1hRMI54KX9IISRyIGKNgeSiN+rQe1C16UEQL03aUMBcYdtUvZ8wpuf4lab9Lza0rNvhkWo5AhOj
KjX7b5Rka2L4bg8BIvUl4bVf/SivGNLw0Zavp2g3M9WJp085O278hcFokGl/mPCeafYFtUaSbqYG
2e/pSDU8SytoRQwD4+8x3c6d29zFKYuq7PKt6f2WOp/c8e8x08/VeGQuxrmjQN+K5IOm5knk35w/
OdfiqZA69MJEqR2nlEm96o3mbUewvOQr/xdqTxwHz7k/VN12D52LvNvgJWjiKumvi8moEBDsoLaA
iY0pmvrKa+x3cwdKtMEL1zA3QLPUHG/zj9zX+UHnwj3RDNCWGK3aVViB5kHCRMgtzLtmQ7pE246W
m74wpv8XTCTr9A1+YDq1Tbd0jhDujmn6Rn3slyocgjpKXIfRayoxYPDYyEkK56W8MGL8F/zHc2mf
FHIVwdyWO1djaNGj2bJtgLUuXNBfffoZdavGDq9TsSehXRS/Z631MOk6vMC1/qvPPqNtkSU3RR2F
ckevi3y9XQ7JkIu/+eFn9KzesvqyGly5A+7awnoEY7XAN97eUH/1zc+4leFMI0N6ibuLTKPjSB1D
6m4O37/36WfESjurBdQa7guVGsK2vYdF41p9fPvD/2KHnuv6uC3dmnpO2S6x8uzvXZkU08Z0FxtT
Hm0XtV8PUJmvmBCS9d/ytjPPNX5iHU0KwRO5w0tU/uo0bXeXWqAzb1/Q00Z/hYhnnq70h3dOpYtw
xyVydoX2YnAur1wmcFz+eVys3n1wSHz5P6Vjle4+qdNP6Zp8sthp8irskiGmVIjiLdaG3+dRxLXt
94qM6F/f7j//mP9P9Fi9+9f36P77v/jzH1W9tEkU92d//O9PVcG//3X6nf/3d57/xn/vH6u7b8Vj
d/6Xnv0On/vvdYNv/bdnf9iSFvfL++GxXT48dkPeP30+3/D0N/9/f/gfj0+f8mmpH//5yx8Au/3p
05DVKn/5948O3//5y0nU7j9//Ph//+z0/f/5y6f48T/8b/G34lt3/kuP37r+n78Yyv6HsrXtcF65
eEI5J/mk6fHpR9r8h/BsOueCeTxbP2kQlliGxqyq/mEL9Cm05zmn3znJE3bV8PQj8x+eJUxSVLrw
ClKP+uV/vt6z5/O/z+s/yqF4V9EO7f75y/NXW0rTxqhGOLR4HRvnq/PBUqqkbhGWBFSOkSeUYpJ+
2br1hQP9+Vv4P6vAEtTCk9LWZ+HVLioPdrlNC7yDfRWaXnHSlUNhZTRBhsu2CJo6uqAR8eqVOZYy
HW6koHX5/H1Zq3hdF4cSo3Dsaru0aPwbtHuCHx73v+/nj/fv7MA/XRpdJKaphdTCVc45Kdf1YEBq
1VT71dDu0bHs+Qu632hzm9Xy0Ml4RqzbjEEKne+zLkVgmLNz4Uqf9Nv+NyT86ztIh76lq10t9fm4
N/xQbxg8pH+71XDeGVWXmHThq2GTh6N80Emv3y+T7XzAuE4d0qZptmow5+2CpAW8ikZNF27Ky1tv
S2VxLwRiPOzSM6L16BnSUKUqQZmyFujKcHzDay8pd54+5dlVM0foIhlr8h/tuvLsARuJWSJUGOUE
u5FuwFTlR2pNTV1utBcu6MX+5fV0lbB4HWmTUFM+30uk/1SWZhnv0XBvrmlJzr/2wkYDTcMNNufZ
+G5FLeXm23vr5QXaGqRHoMhiKdt+mnj+IeKHTer2Y+VF+yVx1H3epuK9ovX2NVlFfiHvebGU8rRr
WchoEmqUPn9iEW5EjdVbzT7hcUIG6UEF9ZJe99gDX7iqF5vjaSlHucQuj716nlTUXubMiMXujb5L
P8Whc90hTnBhWON5CswbwSI8K8tFP4A/nU8Wp6V9KiPrep+EEEnafs6ukL4f7wEC2tt8kOpnA5zy
PPiNLKUtgL7zIfSEEO+5y9zsKz29s0VCvyHtgsEYt8Vs/CHn8uekY54u0HMlSxK0tRDng1IhVeha
uproBqt8UyxpSE0by59/VqziCb6+AyZ0PqACrmEXrlA1QjWwV1Z7wNnUCou/swo3EAxTewzGnu0I
YEwlFeSe/dTSXV7S6ffZUpdmvp4+5Vm4YAXiBPwUDgRlnovuMG87NuxKrsUBnCZtKjc20DoDBtZD
YS3ujQ7T7KqxafHaCCXt0NyKttVk/pxR6b+eHKRBi+tU7NPzt9qm/S7tkCeHL3xNp9ETu7WUl3RF
ztLEfy8j2BqIHnI0nF9u0mSu7iwuFzvhOtB4pPlQZ7Z2MX1k8uBT3DAWlAjhC9Tuo6Q5hDR+5oiG
V9RSdVdWaPhe1F54TV5598GuMWlTVMiWeZ6VOxKxa2mRByxi+GSEtrHDkehSsvHaItpWBGp2LfnN
KTb8EDaF7BLXbFmkrhGxNQxIXDhVRBc27SsR0yOp0I7LMceg3dmm7TqdVSnY7x4ZDhPDkzr5lBHV
jnOn0gsl7wk7ON+5UMuZhbJMW8Ctf35BCw9jHFoIhGPVkz2VuthqU5ZBbcPBHuYMOX54g9vWXOoL
F/nypUFowJLodSiP8Wa8W54vHbpRmDp1hXD+1I1f0kGWx7KLjH09dDWdn0ReI+dePXbsYKiPWX7M
HRFu3FBecsh9EdC1iS2AsokPLvnW+Twb3tWi6ivsB+yo+dM0jXRbL2O+DRkjASoeLxkVvjjwuctK
Wi6XT1wif39+3V2okefOjXKfOgUM6raEjuLDBMvuUvisV1mBgOAW9Hn5/PaR/2Lvsq5HPmNCTzm9
umc1cS/dCRYfzLSJ73TrKt7aHJ7lhdPxlVWA/QAeFRvfEecakYbX5ZOtoPvEyyJhLJMANun45e1L
eXrPnm1bCgvm/ugguE9Vztk9nGzDyJdsLvdtmP8R1ck9wo7Q/uHAbzzksYJsLN/FwvhYmuuWQln6
sKX38RDtbJFB1S/rm2pmsHiuobW9/dVevLunb6Y06psUXq54IV/WeKkeJrPcF/BYN8MoKZuzRSHd
OFTbt5d68e6eLXV2Ewb0AcB5EQFP7Xk4rFbbBiv8ch/mBX1IK2Iv2bxPTsLQztsrv/qQ9alMRO7F
ZpDo+RaOxtWeaBSVe93Oclu6TDw3bvxzA8McM6fr8+h+ESU06dxZgMjQbwlT47Rhu8Hai4LnKtbw
4ecvxVaKIg49U0ueK1SahmxQbTMQN7ZoVK+DrSCAT9aFG/bao6I4tYm0prBehBhXtJEK65Rdwdm5
C7WT/RaHk4TdPVW39Gzd4xT1I2zikyL6z1+gSzrgcENPedbZYTJmCZBgORf7uHSSByc3ywDyqry6
sMopepy/kVqfHhMvvWXqs5NxdmEvzzC49/lg9J8brZeDt+TDFVw043qpm3Gj+2WiTxzH+95Q+Z3q
NJSeghogissTBx9l1iXI5eTWQapX5sxK1/usBue3Ah7q+8wg86WwH+nRd8TlrGmY9Jh61Imi+igM
+lmlSWsEQZvhvVDOuM2wwmFCaDSvcWSJr0NaZEhQGclW9BDuY10mMNZJQ2A2hHvEBrK7mjEgWOCk
Mm/fnFcOGAIhpwxYCMYI5wKfK8RdNIRguNpF416XTAvecWvigMaks2kjJ/729nqv7DZ2M/AEhYrk
eD29vj9kKfY8zY3tpsXeGCF5SAE7tmWWaE+/dvB7lIUCG6LzFmrIJW0F7+UucEi1icuw2EGlzoBE
L9f5OFUjvFz6ooGECbOB0UpHPWvTjy47fhvBZA+ijgmgqq6tn1KleIoYz5Y/ixhMlZXQFZDkNhpn
3hRVQwfThV/z9u195XE69gkZ4BLBnc41MLIZBjozkKziOfJqJuu8SvEeA7+2h50UbX9h+7y8qZwk
LiFQETugLZ4d3Ksxk1HDSNhXwjOZ+qh+mwiZX7ROoeUOLi9DFTv3RqyqTTGPP9eHOd1Ti9EvMlFJ
Tmrq8zptEpE5Vi7GhziJQPt3wiCvneq9sVbzNfvLvFNMBb19g59i0vNgwprAPCCQZMEk9M838BBV
cI1C6KiVVTRR4CTY0wWWbY8xamfMr/hOn0Q3S86Qhr9GRn5kMiCRzF408tCYzWzT7i1+p471Gn+i
hyE+AneIYW/XykmYMuqMmyUu4UoNlozs3ZJ0UfNhiZL409sX8qT6cX4hPDoya6YxqT7OHp0lsEZO
orBCbrRN4w9gYtOjk9Dsvp7zRjxSxs3e/dIxFBPY0QBR3JW6hkK9hGa1LaLZ+3WG0AC1YuZcgATv
fmk7a1QBuKHxbUpzlcLVWZj57en0St8ceidmvGbpP5iZAZG6HgbKLviYFrT8aeytna3T7oHRgOGA
pWX1dYhUMm1qzfwlw7OdvqdOC+wGv74vItKQmY1qir9m8Dwe3741pxTh/M5QkTsO+ZvlqHP1pEKu
WbmaCR45ngyvO1Iyf45c8SDANS9sp5cJt+UJYSL4Bg7leufdjXJE9MFoMNAyQGnCCHIEnF3I5eUn
vbS1b3f6knPKS+RW2xaoF1UVEIYU56kL9mLMZrdJuTelMxwYJA2Pi1nNAS96dPRshOtDJkG3c1Ej
WwJPIYXWMF06dl5e9+lLnLB84Dc8HU9x5YdjoJi7KrO7EB8X71Ri5N7YHIdm1QdrjrAFL1RkXZuo
nH9/+8m+dvGkOa6mAqBWJGw8XxcOYBytaIRih6CyXVpX5h1Rxggc3oFgnvr+Lolx8wx71UGB7cod
zIp1//aXeBkzbRug7oQrkW8RxZ5/B8+I28KM0SswoGN8yoVKDug691s1NYxyRDHcB2D79DqNIX44
WfZzOm+nqPl8/bMIFvaLqaBrF/smGb5Ffak/SGftLpzzr9/pH67yrAKoOpLiJrSL/SDm6n0D9/H9
7Mhsm4yTAetG1teRa6qdkYl8MzqMCSee7f50fgl8LIEqThAl8f/syO8Z33ZHG4OW0RPxu250TMhW
hbiUX74IF6dV9FMG65FEne2pOMqmoW7JYlXomEGPh/O7Nlz0hZP2JbLFY7MdE4cuDh36aqeo9cMr
I0avax3dkCyn9HELZ4o/IvfQB/jDGrdQX8pNM8zjOxRH5S0EupUEfs4eT0od23U23LuyltlVtAxZ
4DC9/tPZzfMvd5ZiD25cpZ7Vsad0tTIDWC7vjVANF6Lly8DMKlKRa0gFOHOuvxPHMKkgzhb7EhGb
z0I05c3aZMk2deILUMHLPIqVXEcqKeHTUkY+v9lh3UbQPvNiv6yJheUqRC8a6vG2TtqvvSovVXqX
ljsLhwauJMykVCxn5uFGYCsUuG0UHiji04MXGsaFG/nqemCwHG7g3CTizy+v66OpScai2JtjGH0u
RGXtjS5Gwb5RPdB6dYkD8vp6GoELh2NEnasbTWEBfWVhvbAcjJt8itQ2W5yaichu2dunsb+3Q+wr
6wkQdRYjPQQIOAuxZdkxCbTQI4uTct1grBFvtay+rdbaXSsEF3dvL/dKUmijYevZuEhQYcpzhTUj
qmzsDA2U7SXUaTfN/uxrise+31VReW+YSYQAGFl4kt2kRnNMQh2oogpaK9sZVQSXz9BBNqQ7plqC
vKp3sHz3RRsGcc7sztvf9bRznyc3NgAbG+dUCb/soFgdsywMkGb7zC7Lq7lwxw3KCbt4+rpGDmwX
zNuClMm+C6H41WVpIXL4km2CjD3fcSpiMrr3XCwxGD3bC2Wciu4k25hdehu5pXuM1GqCkrk/J9f9
dNrRwKSV6IIxSNogzxceo4r5EVju+2UaZGDUCIN3VXzJHvbJqezstjpcmKAqYJUXLSMm8NepCuNs
3yOns8npz+1UGXf3c8+oxdSuydEO1fot7xMReJgz3Znj7B1k3mIZ7Yz6LslbeeHEeCVaUp8QwU7Q
KjyLswOj89oyLNY026tKopnC2HjgmIkFhVz/dMsWpscpnMD3oOakAfH8Jjf5qIGpufqsdxI0rlLK
+KgvDn3m/fr29j1FpvP7/NQcJoMF5Ts/0vFdNB3dYSTUNCfHXIFBTp/pS1Z3r9w60iRiP5AYL8m5
8mtnLg4iSVUKqZSdo1Er+cjURfK5bMZLddgrS3mkJ87pKUlNSfn81o0qGW2+Qrr3Iss50sWZdwgU
LEdmfS6ZpL26FA0imjcmzahztfPBqIoZvma6j4tx5ZSJmdZeBApQQ3pJ2vopop89J09ZJrUNaQst
b/H8sorOqoZh9BI6Cdb0yWsYYvLGDL/XemyDFjWyq9Zszau1ZOrGbVzndjXc8iDogl4LjVRInDgO
TA3dfBcqYqDHmCWsqGgMyrlNAnMscFbPaIIICNfXbpa7G0jA43222mEgw9nbdEubXyCcvLL3PEXB
ZFGrwfI8Jw0Npps1jIEn+5mOTeCOyAItEh2Ut3f4y9IIZFlbLmILDrfuhW9NAW0tZ0Rvz/gY06iy
drej1MN+dlLc1l0j3DVEvQsn2MutwaHA6QwCSJ4Mmeb54xJL3KMfEye4DcpslyiP2dcKmEIxpfL2
5b1SGJxQZpsu04mkoM/Ln9lIYzNWIt4PbWXspwE3Ekv09nHAgHk7oTKwaZCEuId33wfT5NkbN2p/
Tjf+dCgg3QD3i1REQDg7z6VHSrsGGCbZtyAtO3mS1pazrC48yaee9vOXgGVIU2mpcTIw5vn8rkKd
h/ThefE+JzyTAkSGtW1TMwyMNZzpOIfiKl+6/gY5thKVwJYZLK/8GoU1oyHTyNgvm/haLGtzoQJ9
yZzi+nnMQA+EHN7Qs0PRAk0WLmI2PAMjPBjJNKP+EnVXslhtfynL+a60x35bpGMR5Paqrtb6pFDR
Jus27C46cL22+YCC0XyDkcerdZb9SgTnnKZy4z2yF/JLuCzmbiSqBPGcyQsk1ZdpCE+di6frQL4G
TPr8iciOk1n0+FmZbG+gX+y50gEsfokQUXGZxvf7iKlRAJBLwOFr+57aBaU0hSwpLeXTXfihfrOH
PsG1pcFvLPWMLQJ6KSM1lgPuMk5X/VrfOItxG8oQ7Y56sfc6Fu3Ht1+9V+4zNY02tYZdRQQ7z8Gm
YTg5z2Zk4U21FXQdrkS1DJuW3CF4e6lXgpjNQQML0aZ19QIlZbI8dpenU822u6MRu/pYjCVzhAiD
bDuJuMrQVz9NqKFS442GOGor0wTZfH6HlVvWS5pxlC42Vu4tszoBbZe/keox+EguyRLEESr+58uI
stHl2jjpnpzoDp0vfa/7FEmetEbyyQwt0nfGZQ5uJ5ZgSMipkU5CKWrmuNWFLA5WbdUPb9/u156s
ch06G3CwYH6dfSXms3NXz2uK6fZyl2mnuUHiD9K9Vzk/ZcP0FDltjghCpyYroXR8fvEOsnG1mxfp
XjRuuvpuUWhfOUMXX6gXThnjWei0nzpEmmIBgbezKyL9MlarxitMi8XahI4b+U7SPaa2eU+4uqST
/9p2pT8IRwpGq00Uen5VfWubMdI22Z7CMdytnUOWnDSlz+xYs4tVlAfjkDsXjofXHhokC2Bz53SB
EJqfBYQ09zxE/zySzLJKdsiNRTvXI58Vo7jUjn8irJzfTqoA0zuRSGDPnZ1E6BugcWmGbBDD+hj3
J6WQ/o688yaU9naM1VUqm0OHt1waWr4Y1QezQRkG4UyEwoMyAnGf2jsnnD+rerx6e+++dhjZngOm
xYnj8dDPYrJSmbGQ46X7HMRzk0H63LhYxfnKSqbALTK5+7+knceWnEi0rl/osBbeTIEks4xMlWxr
wlKrW3gIvHn681F3oqS4ya2+E026pUggYsc2vxnTRrxfDLW64xGjUx8uw9mSehMoUHTUOvi//JwX
pJZl0q/Y7IUaUbMhazhLKQxJbAhM5WEqmp9oMWQfx9KKLhxAhDaA3HqZ2U33s26VQVQikRaj53mw
R173iiklDXmFwgKaY8x2vUdKBteyOhJrUsZD0B8lxy2FXHthKa+6pBqwgNgxv1VqPFzQsfsPeRLL
0yuQ2TWgyjZ13WBZVSwPfBpnFJTuSo3MK3nx+fYO2H1IigUTMr1Ghb7ZnKtMAbpQM6swKfFimpxf
ZXtWfHrDhptz5L3ZHmQX7RuEnyv9bRyi/xPSVmr5y1DY1LYlJQBWtcAsJz3b0dKc2hIW+Qi/+yDz
2D3tFgPvtQcGCHJT51laH9UjWjhgHSCPJuijBUUXJ37fOc5Bir3+U68Ou73ixtZelL5N5qfEWXoE
Ml8Ou32OnTlxox6T0NtfbX8VnXWAVtBg2Hy1OnPggKK+ckZJrb4fTUjfJgI9/+G+cWzaC+vIClbI
9jROSAXlJh8HwcfFj0I59aViejMOnLsMRgPxkcpYYydcHzMxIcRQMo4807jSQSqJGfPjMgwycTRb
3LnXWInnYC7hyOr2RBlDo6O1w16fTTx8BynTPTmr7DutylDYzER1sO12vhKkGY16a4W8mdtMHw0W
ucpkngyNKgfRLSRSMmtO3r4XWIWTT8uVasLYZF5Uwn0hkwqdix5d77wwzFM0cIO8ecet+D1mIGSv
DHQ2wRBZGnvM13dXmnP9YCYI61K0FAet/52DCkoOhDKJwAss6XovcP8syLL06bmHMh3oXTH7Y1Ri
QGGJ6HT7gdYfvDmoa0v8BbrAatb68f4oCaQGZjZqEcm5MOg1Ccf+t9faCMZh+lFuBNpGra0fxNq9
/cC9DhJqRcex4a+XbGKtRJqfJp3VFcj8ttJyihMzPuiUvMxHtk+2lvkUMIDoyZWvlxkGyP9SB3Mk
nYl7LtOGAt8nFK3HS6OI+AMmxtVyShAfbALgeZ3hLWTc432jo3jiNqhjPliITyJli6ZJ4nMJZt+a
WK1Rv3b+MUKEN6WpM74qDNpkV7a6RHdTVCB6IAeAENxaWIN+3xtCNdwEV65PkTz2qxzKOKALOJsp
SbmlzJGnU3j9skC8BhkqeKAUIt0p74lltfIUqo2jn3AbGL4jIpFCK2oKBG5qY0BvKwH9MXqlMpjn
vALD7IVNpf6FlrGZuugjFneoS6EhxRb7BfDFmFaR5gqee1V8aOo5UJGIRtlhQiferRh3fURoLs1B
f6r5D9E5+LXhCTNdzAjhQbdzDIT2W7swvyNcJz93ZgVUxO665ltcK+3fy8IU10N8TzM9OxbtTzOb
zvzNsncRoNJPWKgaPUIFRtp5jjqYf2lZqj031CsI9w3IM3klmvoxvH8rm9wZhZ6nBrjZpS/QQfTb
pVceeWf9ct+INPqCdkCNsCkKrIUZN6d+jtHKwT3xHUKYSNUbc3FxEECQvShRJ8dthEKzERnS5ZvW
TrBo7RCFvYP4s94C2+1GXw4cAX/YkIaut5ssj/LYGuxqRPNnxwWsTOxeRzGSaBZczRv0bJDiP4+F
/eXtRxjekAy8SeMgb++ncigWOiITlqNm2gVSpNnPUjnTwy3m8Yy2ivx3bmJjcHvRvUsE2ojGo1p0
l7YZc96rQ5igzHMux0m95y0Pd1oxVecKR3fmN/JBzNiJiHQiDYAT3CHsy/W//xGmkD1DoNBsqflE
jHofvum+EMk/C0SdgwfbS75ZiiEC7U8m6ttZuq0uDRpClJem3RSfw5xgLyMO6dfgNbxEry1XYdZ8
0to09scwMh8aVbSnaAFEGQ3yEW9jJz5f/ZpNsJSryJAQhOfXLCENMpQ2h1mq8PkGlYNIRnGXp/Lv
2592911r4EPWQeJKC7p+113HYbcabgPov85JN2LhIwJnBAv+EweHZq89if4NiRWcFB3A4Ca7H+20
n1Sgv2drAaCFogtwk0ivTknSYEVgZ+hQFgDaLJpzHl7zg8uES7qr0rIMVIGlRofh9gn610HKsrO7
r37W+lX+2G7EVMwrupJMecnyC0B7OYjwlvK6GrsguaU/ffuV75Qf9GhJAHU8mSlAtq/BcGjsKzk7
DVKEPzSdoA9a/kDzUT6ljlWculavz3KTSRdV9EeH6yVP3sQuYMnMRFcSImPkTe4ECGYqUwsPFZIz
VMKm6lQ5toe+5GNn9v8uODnoc4InRPM1HFN8e7RH0i2P3eFLnfhrUqrvlhre5WbxwZIHb8r7z2rv
zAchYCdtYELFPB1sKVyNbRo5QCmK6nUoMZroajVp6SBfj5fA7S+xs4pjKLwHuFJg4baeUxlYermU
ItryM55Nfa9W58zOlINn2WH3rBxdYMg2FSce95szJucajOhECYNmFecdEdg4mVmXXYplCu9WPOCj
I6XiuSrz8IQpo3FCREo+F23y+/bjvt7o9NFAkrLlVnL4NheTezVqZMb8gTWns6+ngHmmJYtWnVjD
E2pTH9jxHqy3rbNH5CtnK6xpcGEW9JgZbXWpJU09UzBWP+tas446O6+DGe3fFepmrhAaNvf1SVal
PAUOZDlB2qh3mdZrkotCv5O6XaWlnj7PzSmr5jmgY4nERptZLhYygg+fJGjSh8N94kgLqmBtX/sV
zhq3X/+LMMz1yWMGQo9aRcWUxEFdt+MfgSadEGFCoM4JWqvF6yFCDXEkmUHJyq9iS/FIlJ8Z9ev0
6RFethkTGAKdd11nbPpszgAlw/ZBWOWnuTnCR+58Krq5OnMjYCz0B9f//sdPs0Q9Yy4iAyLo4sdx
0azZbST5KQud6YttRPnBl3oVAsleaEsoMhmUulIlrpeLuhr91XpJznpUjl4oyba3oN/3ztZRxJzS
iJFtiINrpvw1iaU7+A6vbtl1cUgg9HkZl8Hmv158mQqtH+I2OcOHXuWKIzR+y69Khn+W6MVvQx8+
3v7wuwu+dFxJaujxbXoKibTY9ShwdRoHEaKWV3afTHS4fAfZzJNeG6bb24gv3l70VWwDUAz4hUjP
S16PxPVTlojllvHAUyJQx6055o5X4gt28C5f7Zt1Fe4x4okG5GW7b5xsshwp4tHqSBF3kSFn3iLl
MS5mc38aQwTv/sNT0VqATkGjELr+9VPVQ4QCmUUmmhaIL2AWNgTh0B7h/l6l9+tT/bHKJo6UCO7h
UlTzwQzrfY0/7Jlmg/0uNMvZtcbe8gZVGB+jdjzqTe+8TqLzShoybSL01rB0MvV2UJOZOWlV9mdp
yawAA43kZMozGlPGIa3s9dVExreSlDiM6zh0exaQqJfUNKzjcyhU9QLtSHsW0aTdi4id2tqJuOvm
Pj/P+Ls8IMxa+WGixW7qpNLn2x/2hVl6FRz5JQADSX5AiqNgsunKR4DCGsmGEYV5IBZDupN6qtT+
S2EIaJ/I7tKmvXPqKUgjhPHol/hzNaceDipo4oUpMql2cwKfhDQWVgChubJDcNSaE/suSxCDm2T5
aWzTj13hfNBAP7lJjcMG/YQHGiLmqe26t3mW0+fdPNFmryKLVEtxGcXkefOvVa3wfQIA6O72e9vb
MUw811kGA2YC2uZA9AIbOTWLz3jL6O5oIICbmfIX0DCDr+rGEanpdcG0PpRlA4ZlPKCQOV2vN1mF
hLi8FZ3jof4H6VfVT2dd+5hB1/WL0Hg2tDk7AVWJHwnAHa2lMA9m00KUW3s7mWH9LStqigEsIW57
WkrN7ipY0tHZEVp6krQxQvalXbxQHSmIc1MPbLx/Trdf+E5sWHu28LVXzAzAlOsXQNGCkHfHV0VY
9amMUvUzjnnFJ4UZ5Wcl1vH862nnubnAKfL2yi9w480RYWmKcBI4evpbI2bCxaLMSRKfR6t6iBTc
aLIQqcVszJmjWbRGuiyB5Td9n6yeABk+5ZZ1p5n1Lyrcf/AW97IR1e+8GH4jKs9IKYfdLQ0/6VNf
IqhWPir770Bup2jV1D8tbOxO2Ax2pwgl09tPsnM3rUQgbiYeBUWP9cL8I9vo+wpfHId3OJVqFzhW
ZwVYOBgHTcHdVSgg+E4MdWEAXq9CF5TCMgqxyKOU8NnRqicNs31wI+1c7lBJLXrEJuhWytrrVfoM
G5dsRD2GaTyS8UUs+zjaKHeFyaN1S4m0OT2Vg62w+2jAxRGtAqKvbZWIMjnBzcXSonOrO79q1OlO
RpQUBzv9pYv1ar9ZXET0v9c6dfMCKzRcU5uRJyz5VHzQa1NxUayxXG5h477EkM2noM9OoI6kL5Ko
O69ucvkEZCz5BCZm9FDs1unk6caHYel0vzMQnyZoI8RrZvZ92FjLQypKzHmynj+l/FAPa/c12WQJ
tJ5h+27TzDRNkrCTZL5N74yuia0WoSn+/R82My05VmBLOdteIAq0YWPXLCKbbXfW0sI4mU0p/Lev
QroM4nvFgPDZr7eZZnXZyDiCL75A+S1nq/H6NT24vcrrFg2J4jqzZ/gLz/EVX6noM0dHXZWQiqXd
V6eN83tQN9N7hFLRMaFg9xULrXbbGnHDFVPnDXR0sGFN+8s4zYNbZehPZWVZHxQMe4kKICaZFYAo
ghrcPL8aCbOIoPAGXCj9TyAtCJhDOvHkYqnvZaNN3bbgggHbrLuzmUNz6k0cwkV79IbWhTaHAvo9
4Do0bpg/bVEUy4ICXJ91UjCjtvYhSqbHOpLsyyIXemCkWvGhFGPhxU74m85m8TvUI1KNZZiehFEp
T7c/187+tomfBvX8Sz25yVORjR6b1q6kQGAS46NQhGlpCKz/raus0y9SbmAjcHy37di2UgB2L0jn
YH4z4ZGaNndxnh3pKLyOo6yC8fAaRjlL206sLs8YwypLGFCnqn6D8+gFee3BU1E3vaiFgqxkiYfY
7UcjDrz6nCzLDcTFSrsZmvb1uWqTWWuMifZ93qPGkyiPAsewX8tIt/gk69l4Rp68cVzhVI3m9UWb
PxuhhSlWw6RTcXEJ4SYWlvwM2md+AqwicRPLH0wcEj5Fg579wNHG1k8OAL/krC1q8TmONfWXzfBA
8XSRrH5skzb/6HE3nfxat2fJHbKu0O+mZsKP2WEclUOYyNTez7UFtUmUJUMYVQlukZjYhJFraQCX
/BaDqclPjCoKfdToJDzLcLpIL6mZR++GuUseG8SZ/5pGCXOWyRE/k6ifczdLIVG5Kji9p6EX+hdl
nAps9dTy71RENeYVkWyMzFyMge3sJBQHUvJ3pnfO+wSFGNNvS5mlQvqdE7vcxIQSUxMB0sCEcbsM
WfwrtWtOQJW1yU9pdPBwhcOdfIvUqv9qoop/pwE8/6pUi1jcRmMPnNNYLc+D2mE7JcDU/Zp0pf9g
JngHwwg2m8sMhfapAAqODYKiSo9KoyfhSYtH/RL3KFm7qiTnP2LJHr+VQm+fch0PkDqU2yeboQI+
wwUK+wUWnY3dy3jkLIKuSzmG6CvXxgPRxUI9vA6f6jQNTwU9o9ZvkPx8qJjpOZdOSpn9ZehJSX5j
t0L+W1gZPiX6iPM1HRxsk7wCGXYMD5c5+qGUy1D7vaL079MhzuZzYwhJ9/4n71IkW2qVsVGCsaNr
Cd15kjAqez/IpfEFKb+ycFEMDD9OtdM9R3DAIre0M9CaSiHZdIbw2/pi56b0NCZF8fX2sXjVR0P5
ciXKMhmhGfQKrhw1joVEexoGUSsqvGvLwusrRT1brfnl7Suh/EPmxLiVJsImmyalqHHKK2iNotLw
INr4dwf1+z0+vMlBzrn3TAjhqTjbM2mnlXV90Ks0iuJhilmJmiCoo6J5WERoeG0vfb/9TC8p3/UV
QUVCmxV2hf1Cd79eKrOFbUtsSvyaWsR/tKX4LFmMLokH2oXLAzdFvV1dtgUMuGiAl5XhSHDwI3YC
Gz+CHwCvhOJQ3QS2UWgTUSd0giIylyCfzMI1JmcKKr38os79A8TMxjVDe/SMsP1ZpjbtlN6pHhqp
+zdyfqTS+IB71l+JbT6YsWb+7sUSXdpUEwc3+853oYMEHooSlj6Ss/kuU20tulyx1zrsv89NbP+T
IyN/AhAbvjlT57OYK6IGJDr57KZUtqMQjI2Wh0FomBVuYgazpd6yfIFWOczzXMOQktH22/cdnfZV
A2lVaaJ0vt4MWFBj99GvPWkrkr8PnYKLsZqOF/5f8z+8SlgVNI44uHQuNofJUjrdwXDNCZwslnF3
ynCCtJIaEb5uOXiq3T2ucGDZ32D6ocdeP5ZjZP2IdoATDM3I3B+DOOuEHml7ahfVOeWqMdyNXLgn
ycD1qrZFeVeTPRxs8vXdbQ8a2iMUd4iGcrI379ZET2JWLN0JllTJA8VRC3+IJztIFoaXiIk2n+uJ
siQ3yqOvurvyCvpeK79V+vb68Q25iFMpp1/eQSY9lWWDJWpc4046oEeZJWP0ZcZD/aRmhnrwkV/n
fGCeLJJugyEOHLjNynaEfEMTQffDADg9zQjHMNhwjjSM9k6lsrIGYD6zm8zNmx1rzKKTcsL+WgoT
PO3NcDVmeAQIZR1MX3efh6oDMAVUAQ7J9ZvUSXzqPFOdQAc4854RVcXOTY5gSOtbebVT6BCB4iJP
Aft7vYrB8NwhyWCVEg2codHaQFOm/J0s0uZdScv1INbsRV913ReANGgKaJujOKBwgl8N708q4/qD
MyOyEYlOnKpqKIgyg+oPnVZggajFH8pmPBry7m1Poim1AXuFEccmqI5CCUHRsHw75fKv1gzTB80q
kgAKTvE0O3oDk7HRfckyP9++dg4W3oYFZHTJqWoWRtBMDlQ9yr+pKfZhPeLzCAlUsV9rcf53VoQH
uM2d8gGoyKqdCJSDInzTUurMaWmAqfCBGZ4hVNBUvq3l+UXu6sabu7j6hH7Rr9sP+3KHbnfVi+LD
OkgymbZc7yr8ANIQDRknmIz879k0i9Nk8UPcItfC3htKXQ2sNCrvGzRO3UhqiwAdfMLzXLTgs6SZ
gYn1zZCa+mNrdCb+ZYrjFeyOAGsq81LrzugNQ10EjFHVu5yGGhAztCjBoJX8Va3/1ZRF9Hz7oXZ3
7spgBitGN2ursNR2ejU3HS+SYU5augVyTneaNGd3vWwM/hLiPqviRvcgYVLpFZQ1d7fXf+lkbF4q
HV2+BnNSZnRblEiMmTXFFTdLh4b7O1lO8nfJZPfvGksvvEUrq3f8kOLR7izHbTsnxAWkHj/ihyj8
Uslk38ys/K7oJ/tCOlk+DDJwsA6/pIcWPSrXxqjorEQ6gFtEit3VE+FdkivRCfK8/MWwByycRWv5
DjpxJxn/Sl9WwR1MrO6Zi6o8oFKHtpSiMUCeksXL+lOvMSrR0RBisq7j1na2i6XEkDmZvytKlB29
n9eRDPG8VQpqHYFB5Ljec3Kf1zgcsYuMrhjeCXtwTjIm5Qfxa+ccr0hu5lBoAq/cyetV4sJIQtWu
yR6RGD9hJYg2nFAwyW1a+kBzhulI0RVBRbMmuP39X6Ad2+9P9YHeIaF6rcuvl64S7HoHhisUUGlx
J2KtHh5gwWIaZpuTjKVmJuYfk9ppvq03OB4vRpZ9zSfrBN9kmr1k7PW/yqTpP3UCmXYPqRf50Zbj
qkRoF8NkxCCUZ0lW+k/Im44f48Ua30yiWGHwzCOQMGf7wvi8foJszmzE2NeXVyraRYryzrNUfPOa
uK78RdV73zTwnKQa1gPJ6Y9QZDt3N7UHQAgoFGsvbxMKIyXHhBNn9wDBDcmfVTyQOtHmF0MJD6L9
C6Di1beCJUL2riAxvg2A+Sxn/bKYdjBbfftZ66vhoZbq9CuIxMzvtbpzXAqv5m84jup3iB8jFtS9
81Nq6CDQRk7mDzO8xF8hmKTG16fpXUojtXBjjJX+UiUFUbcZdcBveYYZp9tU6AZ6cxiq37MwxQjz
9sbbSURouvDi+GJoCuja9VdLWttCPoyvpiRDFCS20XqRHMkHq+x0WJnc2Ou9DBGL7HFzsqakSIp2
aUhSm3FMAqVN7MYFTTohwUq2ic9qnCQXdSzDH2WRRZ9ax1juxzBP8ksi5QnzG+CK1HLVjItkNznJ
p9uvYWfKtFIFUDsArQ1ee0sBqhxLwmArd4KxM/0aK1Ts7lY5teKEJ+pFVNnDUOXvsXnC7lB/Lkb5
72xY3om5uI8a8dTX42kUiWfIuC3S0Bed5mXWdJGU6qQawpMc6MgRR6DXuE16p3FxFD3SYdpJBmhY
rrgH2G70EjcxMsnNPgNVbwcUeoA3ewA2hejxG9aNR8XpOt9awY6339vOvcmaTEsQcdOIXtvv2iP5
HZezHXTOzzwvlgekVIu7UgAFtgeUfxs5M924brKTFgHivr34zlgWYa+VIsp4gJi7hQVjbR9aAmRP
kDICdq20flDC9iylzWc5shmpK2WAieSn0lGeY1P6rcNnUJP2SNp1971bTIuojEBibYEuCsK+UVZ3
Nn5VzntljNdu/cLlWSbRycFcz7XCf28/+N6hBYJNIfSS+20369jnOcw6vrRQRoROCtvyqpiTe3uV
F9+ybZwjMCBZD6ORvs4mpFaJjGZEz12H+dgPeILr6UVJSDAruZuyEovdnKkMxoHmZzucIMklln42
lag+L8s6nE3K8cK4On7ERFJ/QIJMC3JBd3Yy4/w9qtdvH0qi7QFAZsX92Gu/4zqWtYsmla3Q7KAe
1Ax/2VQNoPW1bhypzdnBdPtdJEnTQWjb/RbIacOqRJmG5OR6UdrdC0TQxQ5owqQ0K2sTt+/aOMgP
9s4ZPUnLAO1g0TnaXK7m0ohGC0c7yBW7CmBcmHRARyeolyr9YhhJ+5gsifNQlIP9qcnr/GD59Ri/
2gm0EJ2V/AyAYn0Jf4yuQfbXTi6xfINZq8DuHWGFAdcXZgNOfA9n4vftrbf7UlcUl01xjOfM5qVK
IgFJNdDTsGNdcefQwv4U4r7//7XKNuk3gB/ia89TSVrTPvZtCQHZkbqDd7f7LOggKPT5QFxv6Uf0
YmbaJi27UulRXe8Vy49spCD+w7MATUE1hdwVMNX1F8qNTCv0HoNO0uKIYGt+KtFUOwi4e7uQKhPC
FrwmBrKbRVQbl6tWIdJNcal+yO0leb84JFrSbKcXLbdQHphweIVupZ4c5uUHz7iXnpNaMhBlasXE
dXO+wRzEYqhz3mShlhcjxc24SgmAUMbGS0r1eOq03vAmGSvt2293L8SvpEUkfTh9zAiu326mqrXJ
lJiAiyfhxwbVaL82s+9K03yye/s5tvA+vb3i3on7c8XNgdcxha2hd5FjNsJnVvAL1+PlAtMFI+VF
Otiir3W1Vtb6inBCK9MA5bP5sHXTJ33Wc6Hko1R+L5pqql2B6u+pbmGCx1yyjxgj08afpa+x2Tn3
I5Jv/qTZmdfb/T+1YsUH33rn1ACIg/LD4V/NKTbfunEku6desYMIKaVLWerD/f9DXrrzXa9W2Tz3
MsRNFK1xZp5QoEqiUA9Q2TIZl7XtxyyaE1TljsqH3ScjsClr18ZgBnS9l4xKGiVnjTpatYxkicvs
Yfp7hJzYG/EClWGwTFecqeCWSxBaWlbpeg/sRIktlJ3qUb+TZCalAAXMs93xXJ3ppN91LZsqFz8m
eXET2ZAyjzJkMu4N7LBtF9cfEWHQU4a/+4HOs+tI1WD74Oys1i2wr/7YYhXeuVFdKcLVGgdqcr/M
NY0f2vKrUZlTRJ7W8yfW7PU6RLSc4plcInrWnLz9cfvU7NUZ1J+QZEFXw8zeupmYKDsrFRhHmkfq
8GT0Tuwxfa39KVbiUxsp9tcm7eZgbsPGb/VZu6+0Uv/JaHH4oBhhfh9nkuQtPSiK2z9sJ3KCM12B
nvwqQFmbAILwpI7bFqoX8WI2OJivrvNdSPFAf8krsoK5mCYpwWBo32y5Gb7cXv21MAVa8MBHkPoA
QmrgZ3a95wrq1IU5RRhQRQ2N56TR+C4OjUF4iQPPrJwUxfEzu42elXrVY8iWbsQyO8w/qvQTYjfB
F3hxbYyo4cMwBD6l9ZTHQVol+RoBiCluZuf6wc/eifcwaKkZV+ofyLn1JP2RdVgTBs3puPaXHHV8
x7jwlzSa3dnJY1QLBmQYLNpcgdyG5gGFY+eIvuANX5pxjGk3YcFJ83QwF9sKlBkVL9exhda6hi6K
gyD/OvwwkgXVuBKjcEfYgqjk3Gq0qh2sIGyd3JelLH6O0yb18O+2zhMFh1s4YfZ8ezPsLLoOOEDx
UCKSLW9uFvaJEJmCCYUeqm3tLrYzf6wc5Vtoqs1jJZbyV2NN5kE4f4HLXGeQTCAAJULFgfQNsO76
W5alNgkgG4BTe3IlP5QzDO5Cu9Msd0GAvH/fikF8lpsxiTzRGtXnJGy1jlQ67DUyJ2tFFDowQCDB
ltpDF7f2TFs2jlpfROZon2b6YK3XxwA5vVYzChlASag8hwI6l5u3yYRde16l6qPdzHWN+EyfRm7c
N3Lrt/2k/ew5Bx1oqhJyhNyE1T9OmY0/LfrQ3xOr6iAZoy5ZuY2eNoPfLe1y18CiqYO05aj4pTza
uadniCi4iiQt3Ce5/EyXQZZddN47+94uw6y4hEZVO15CT+kR99u89yNTKuC8S8bi0sAyxIpSWQbP
qKMq90EoCsCqxWRmPtVk/jRlVp+c5jn5lhlSK05yGE65Z8Ek+T6Hg/402Qn+4kx2p/wBFbHJ9lE3
HK2hVYKc6r3wTWcxEUgdiukdvz59HJqi0b1sLjNgsr2sgRTs0/Jgw+1kF3Ru4T+SOOGYBRjl+tvj
wpHQ+YutAHHk6J4ud/s8G/RA7EjRkM1EVbBWRPi+ccD1TJPpvEdZQwSVydAYw3gT2XDx9qpNRXWA
zgX5OD2EbdUW93YY2S0e07kT5hctq/szZqX16fZRe53EsQocU/TWwM5RQl8/uMj1OMFgywywZcsv
Damtj8iGj1PIRKVYHemDHi23CVut5rQdEcUMoFuZXiuL5uQMQKVla3UXSIa310/0yKm4mWBibcA8
/PrxklxqpEWazWDSRHOeOmbeuZDGg9Dx+hZglbV0oqxHU2lLHG1aU0OyvzUDM1QzXwvb6WnQIg2Y
o8R6uNs+WiA8vCWZjph16+/fxCykPGh+EKWRE9lCJ/JIOEU+CzMAai55c94id6bn9V2SWcNblb1p
5jgUNcD6mVsCQd28ytRYLCMbjcBYnOaO8BLeDZYqJwcXzs4Trdo42CCAllh5/NfL0LgpojLBRTqP
peghS1L1MgDbCqraqg7u0J2loLDiTkyluKogbwK+3seoFZQxnOpEqtBIW2oPewnHF9Vy1IDbXWpV
MHvpyDMAuH6quI2TthkdPSiNpArIEZgTjup4VgiKB5tx5/LE2YuhJ/cnncet1iTTSxyWF10PMDSG
1JqFiPvFkfFeXpLsm9Io8plG6XLw1XYacbxGToEOfXn1ytygBWSF9ByjYQ2dUtoT9YiG2SS4RHNL
vx/yrEHncNCfx0j9lTpa8inTgGpi+JEE0+I4CGYZyv2CGIVv5noXRHaWBwtaH0xmsggJzPDL7ai3
845eWpOUbgCF6eBcfw6K45CSY2HKU+g2wY7YEHg6yL9LU4Tx5fZiOzHPQdMXxUc+BhDl9cf8kSMy
GHVslJH0AINr7YGE0DhLszQgaIfBxSwV45vpFcgKAacCPYv0Innb9XpjLkaOMKjncAEa2yhQfAu7
SA6eamdHv7DCyNT57MDfr1ex0iGtRZ6wijnrz6aTz6coXzrk3Annt1/g61yXQLCy4hnbIa+xhQLj
sZOXWmrRmp0b5UPotBGKA8lR/fOaf89XWumnSECt4n/bDkpdWJOBJKcaoKso3UuOHT63WSSYByIp
krmJLlUnuxbTHTZZ079F1cxBOenTXYM2wwcLQuuDYzKRNpK6WlBtyXOvJonF9iKJ3d6Kl9ZbFMn8
aOTxHLz1BdEQoae8ythSUW+rkE6rq84UtorUCaONXIS/bLuJ/ssitPQhdvF2ODfXH1ypl6JHJFcN
MJ4egCRW7Q8zqsvPtx/l9WFBd02jnU8GzrRkS5vTiyhLYf7T0F+UkC5uH3tL11G7gZVBBTg58u/b
qTuvF1SvH0sayVjTybQCVUjd/Zw3VZDNcfHvWGXJffwYQ6pU+sFjrGyhstJTHidTHKArNP5VYGdE
ams5z6mJJIgNvDggDbAvrSjUu9vv5fVx42cy/lt7+OsYa/MztWSpAUlaFj5QWe3VPYmgGOXeBYCh
HXzoHUoHa8GgoJUObwbVwetXgi+NA2YOj+gkUjIPjl/jK1WleAyQpyAsBeMK5JnvZFG1PlI/sz9k
uuSZZV0exJjXB58fgm792mOnyn61GRzqZhg1VjD1yBqOIdrh2uwc9TF3IJMsw3Myk4GQBLzm+nmj
csnbEOAAo5+I2gVW2CUK496t7ZrK2hAor8zq6OVYTT0IEOd3I03ug++796jkqLQRIdtCg1/PxR+X
RJXGlLzALoI4snRcAuPK0+Ref3MkJdGnqF4RJJQW8ia5koWtVKvrT5B0o+WH8zhfUnzqT7f36vqv
XCelrAJbGvWeVV1ju3/kvplgKakrd9ACdGkr00VZrH/H2KIVoiowysasuFfJAQ5Sn71D8iJjjXoK
Nc22+452aBfmtc5LXIT10LVGeGrDHD9rpTxaai9OAcUi9aZ5CRxqs2fQzNckMfO9xn4q/SFlrKgo
SYr1b8elbuhvL2ReSjTmdCCWyb43X05BybiVptEKTHWu7tQ+yd18iO2D1GH3qYjvq3c8AXibOgzK
jBu4NNFVKi3bY54laMEk5SUpxi/aVOcfb2+UF+jGq52yTkPJwUgft2V3xpBQDmPbDOauKpH57h3P
MpLJj5H096JIE24LQ+aC/qd5GUkPAsgn6JKPTfxhyfPGj+kYuhKEDooSrDzyXh+9WYZMMrSF4iLl
PbzrsRt5jHsq2blr0VwOTfFom8Po98uK/Ryj+c6ioPEAicmV6yi1fhFNiAkvxgJaO06uWdkuEuy2
WU24/qTGWZ219KGaEDf4H6E0XZQ0DVqKBURKIS3tPVJQPVya0f52+2XtfZuVg7/63YPG3Y6OtbrX
xLzQiZOaXA3yPAsDWhZgYeBvMD/WlAP8794pJiKu/pFMs7QtnlkodZwbCd351lFrt+kK7avRGcqH
Okw1r0aA+4zQmeE5wLgOjvFOLGQYgKSZQwUIaGITC6eocvTWSohSg1E/9hOa0kretpfb73MnWIDX
44azGBYCatz0uwHpTpkJqzoY8g6Xu9wQl0SrHidjag9O1etqgy7mHytt7u6i0JB4ziNOVRQZnqaW
Iw4AYMSlBaSQJWF12shS819eItQNUsI1Z9sK3EvQSbq6TQnCRjmdS0dITHPSIzj1Cwp8c4K5R1Zd
UQShqDo2uULCECkGUc3dCRb0VAEx9kKnp3DL5zBQIy26W7RBvtj0kYH7J9O9Cm4VapzIL8WEfDKl
XucrcqffyamGwE4x5H4nJf+IblTfAYhQIEkY1UXpFHHfZcNfSw4JzVFAQQ1h0X+YEIx4lLrwf5k7
k+a4kTRN/5WyPA/U2JexrjoACERwJ0XtFxhTorA7AMeOXz8PVFnViiBb0ZpTm6WliRZkOOBwuH/L
u9hBr4HcS/JYwIha0/2v18pLzzV0uTAnZhrxkNtqBsfHcz8KL+uryomMJF30SDMapQkSxXD/LBt6
hH5Wq7bvQv1C8yKbljt8FUzpx1bbXbmT2XRhi+D+wV5qEFvoG7Wfil6dz9XyXlvRtG/oIm99Uuu0
IZm2adKYDUXMQg7IFKmKCKZ60i97xTqHpHx1KHajDVKFQJ17cvyliswSSysdAuGiDVtPf4ThmR+6
GhjLmal/bTfYFHL/NdT2+c+RUVUOhZPadqTYlnPjOWkTdXFdXJvw8aLZi5svgozhXeYSfg5COn5C
NW6/9tpDnihr2KOgdFHC/jgTsL2SLkK+3XrtBIwaZIyT66JSz+SOTIGZ2v5kpVGD2ezqOV80b71L
FWCQqkbyYsIyTPN7Y5gPo57eTBvEfCiy+6VRLmxNfKitPlgM9bZzlGBa5TldkB9H6OkLSgANB54z
nc38JE+nzOGsXUmB11WUmC7qMC1XnpWMuz7rKcTjmBNVetccErwZ/GatIUClCC7p6TqCisur3TIb
005B5nxXVEt+UMrSvPWGfL22JxvcvElnI7dX7eP/0ZEbmGpipWjSi+WAwvC0Ayxk0qaX7pnd7RVc
3UZ9JsLcKivc10k8tKztkjgFY226bF+Xpqt99HjGMFdNcUHPoQ8UY9T3il6t96knwDh6GTl8VVkY
zhOa/n8sUoptNI84rnAwOVkM2ITOS557dpRu4JlOVugR6Ym5t2Kz8vNyRfjUVTIIqGjaqaX9LEcx
wlEvC58AFT1FqQ6RhPF6Zpq2h/vi4VMTABgH3wW8+PG74ynAhkoO+ahL42tCJ/FoF0n72I+Iujaq
+mxnTnOoYAdHxoqq4a8n5bUXl2SDDiW6XshwnAyuT2OR23lsR2Q8S6hl8C8Ils7Z2L4SFlHfB0+9
TTvyYSfBwqDFU0cNl15hjZOpFQ/TtVjK9yYcj13ee78PlYJVhzYjYE6aoXhAHc/oRvMYMunY0ZDG
zi6ejSxsdRSFfz11r/SjGAYVG5PaGmDfH8v/p02v6lJDUyb6JKIoBh+NojKgcvxx1VsvXPj3l2lB
mUNK69JIavR33RtXscJ0mD/8+kJezi7WapujGx1Ph93u5Hal3ml2Uk56NC/lZ3IuPbAUeNMJJupg
3kR/Zr2+PFYYDoT3D6/Gl8owrTXikGYLPTJXRRl8IF6DP5ZVeqXbtfnb/YyjsX5UBX6aYtIo2TlV
QT0rVudrURbf46Y+V1R8df4wSKHqS5hJk+Z4uZR1XFjSBuW5LFBb3cFTd8bS1DtH9qRWznIuwX9t
AgHsgC4B7wk48SSoxTl02dDGWjQ7Te/X6NvdEf6JXWdp8+7XS+O1oUAmoc5JlQ6i5/b5T/Mn1Arx
CYSzgD4IdTdkYG7U3sUhyomLM0O9Nov2dlv0nmBYns4iUrTwztH9J+sxzTujbppLGbfNLgFneBU3
oj2zDLdVfbxt4jJAbg9aHE4n2qDHt8Z2vRRpVnNrq0pla6I6tcswpyQz7KtdrLZVqEBmDOfSO/cG
vNw0GVqn1A2Bl3bRKa5jHvRM75JSi/DjlvsaLzJfQJs8M6Gvj8LWgloYan2n1YsVT/pWczMN01HN
DPqBQgkyCedsmF5bIbTySOGQKSIo3R7rTyukGWQDpIDHtqmjwxBbVhwGmyVozVaeuaHXVgheClTx
SHhAV52s+8pE+quWrRapeVf6eTLboUwHPUzaYfR7uMdnUrpX4g+wxlDjIchDIKc4eXxvrZfT/Bex
GmVT5gaVVIprxUVcyFQTyy9QqN9VrKLUN5ClBtMQ6we1VdcL8BhtIIVzDgj/cqq5HMrDKM4Q+gPX
Ob4codbayMXil9a5kJrUNosmDrAIxMS7X7/2L2f6eKTtSn56qHFHIguXQY1I3OzdUrsDCMwCv6tU
rXZQxJ5+PdzLlWoBq0ILEXEZ4rJTj60OAYaqEtzYJg2y99p42pWaaM+QVF+ZPs3i5KFsSJ5HiHp8
U24ngL3U3oo4XScuMqtMIgGg9oL881yn9JUbAsiKjhNR2ba7nJyoHbDUXq+tNVot1JrRNx4CkDn5
mazplafEKLTLXDrAW1x0ckOxag2Ora+R1aUtpfnyJi7iW23sbBbHcg469fKeqL2BH4GHAamfo+54
tGaImTJj1qNBN9oIJZUS1Z5Oef/rpfDjWR9vyxQl4db/ANtaL2TKPdFWSalKNRqGLjaCSZ3jL6vQ
LSNsJ+SV/FHp4iKcynglnsU2+yoH9NxEiazT4ZJfQRprQFJIXEGgLVd/UCvtUXNwfwx1NosQJGry
kOeLmC5isTYfcHmw0UVrvGx5UD35Hbhp8x4/qFzz42ZYP+ZrLCe/lwOE1HRUdJoT+VSWd6k72W1Y
aXmrgWNSWEqFBIA9O/V7tZy0AX+4rYw3b12W8NdT9MqDIFNGTw00CKqhp2UKFadrYdijGs1d1e/l
nKlkp2n6+dejvAJh3RA16NttyjD4lZxUQ1JiedhyqMTHs0K3N5vSWyFWiT4h2hP5tdUsSr5NnJeF
ccfL60P/cJYgz3Vrn9Sx+Taz1eZdvxYxJEyAVWcW/8vjGzgH4Q8CTkRcLzTKJ7XI9FkUS2TMtrja
uKmhMaXVrewVUBHQQaBxd+IOc4xz+rQv55+RafJTdyNst0/r51gq0kv06O9KPCcOOoDT0HDFeOb+
XhmFnA0fURBHEClOrQEI8Uxlynm5+yGfEH5dEas3Z/uM/c0rs0ivfRMZpLCngQM8fqlriTslr/Ua
Ib0tbw1sowdQihtzUNVFINxO2SnVMoRGM55TSXiFvrrhcTZ9QIBALORtBn46ZNpSGmO76DTYzYH0
OJ2r8qMkL5CXpaKvrd8pZXvdzWoirpRCwiBOjQmvjURdasXPDcW1d/1q9k9Nk47XZOtpvDfjpX3v
UXFNA9koMMEaOHEIV7We4ntyHWa/rYV+28eQLMOx1fJzJbPXnho9bYI1ALWIn5zMZ9HGfWJIXEja
tR3Cql3qyDPgoP363Tw3ykkgpFmt47Zqv0ZJ3WdXNvCwILMr98wKfHle8nx4QhZoAxBNp+HW5BaT
guQXK7AQrV/LzPDNQqxBwgZ0JhV+7YY49y3kVYFnADs9XgqlmHIcTXKGSkw1LHNo7rk7q+HvTxuo
GdgO1MuBcp9MWwI41MkWd4lIQyjYWdUUKkZ8Lrh/eSpvkH+ypR/wBus0ZZKqrGZ9MAH3L0b6YbXG
fg/YrdzXqPYEFSz4M3f1CmWf+hodbbYiGkYvQDrTapdyoKEXVUCnr8peH+tAy9aPiRGjz80y8eem
EcGsWOJTzKt1RzgHaLlrlD+lWLsLjE9GvIgAMiujikRbVoOJmfT2YMpWpV2efzN7NX3PmyzO7D4v
p2p7UdhICSloe58eMXbXOIPamnMkTW2KcvgOV4NeGu9ia9ZxAB3sM3HmK6CHrRVE1kcUwwM6BcIC
Dii7dJuqpW28+yrPkkt1rj8OhuiiWVff27ORR4iKwIdBm/BArF+hWtuc01177TqodG/R7tbp5Sw/
Xu/tEue2OvcTgEfRfAL2U8Jzol12XzeJ/K4oVENoMk+V2BnttDwIzZEOhlTOkzCn6pzaxMv3nKRq
02YjoACLfBrYzWVmjUDXNm1vmnCGdIZrC2G4sFpK/cyW8vI9B25CLWEjKFNoOq1cOHmK30/JUOM4
JV+w1xnCDvjHmUD/temlbEzIQjeH5uLp2YmFkWePdjlFVJbfobwTB+VIe3NZUXmZy+u1ty5nZzID
RR8vrD7/kzz/HJDqldyRHI1sZstnmNNT9KG+WM5YLukUTQWaR5ZWm9jX6cldaRqtT1GtPmSZZ0Sz
GKqgn5buMs4xXaizpA+qbDTPbBKvTDzCrUgw0WtHXuAUBVs01BxGxRqjKrONtw0smnAa6uQM7emV
lQT7nWiR45ye4I85+elE11oXeH3HKMjTtCjmJ91jv4Lk91XF6M7c0Y/e5nGisAEKqFfSmwJXcCqS
siJNUcpG62lAzjj32E0aAHhxcfOY3HUO59pUVt9SYKXt27HEf1sr8TUPrFGBD9/Fk9mHHuysK/pM
8ZPVyazC+7fsy4vGjo3q4Hg91bS8bw3ArFm3szoHAX6jbbInkIGjt08yiwFS7BlWvzMarUA4w3Vy
vwZsL3zK/kLzwZw2bWB2dXwwevrc6Avp+i1s+vU6czrnrWrOuBurbS+6MHYWNfGR/01FgI77sNN0
1AADLba82c9rdUSDY9S76yVvyiBHIwY9nqoQT50lcGvvVEX7nFHKu8lqPNoOS7XYX0v8e/Sdi7NO
DUYYDlwQ5zh9+F0qzTksXWsYrw2v6uhNGCmChCn4M7AVdHF/ffC+AA4T5kE8BtGwCeWy320HwU8L
Q22EYiJeBk0FBNZO5yj8nMZju0eDyLuFMozbQJ+6D2VslV9cpUguzHpybkz6rz4C0vSjMpS2G3OU
V7Jy9MXPC9X7INkWDwBT82s6h/lvRiTbFXsA5Da4P8SJU4S6bBoFcvnQRpMpnCBdV4cwclrPBHIv
GncMs2kn0M7lVkkrnOOJmSbECVhjbaRNqo4xZN6jpKfqaeYj+ygQgCJ1xXBvyvo0dJONqzTa9XBV
au0XvaoG3P50ULPBMoGe95PUnEu/bwwMvfoWp7pDQwcNmnze2XfZgAUpkk3p+MFJ6+lbOdb4Sgm7
ushHle0PBzL7d1NI7g7EADNI3WBr4J0EXCUAsnQkyI/q1E5vnaXNro0y9R703pYXmkIh3uqx68PR
QtZvYb4ub3On3roBC5iT3MwbPVi72nhYPfOcvPrphrhdGgcEhTQCdahAJxMvlpzaQ4Pf94zdNNRB
I42KOjlnQnGaXjEKvQxGATdP4el03TutirUMHYcoXWR5Cxutu4ETNgZDJqybJhb2DVK2xS5Fm/fc
K7eFzD9vj9vQWNCgY8niJU8+CTHiSkfMD7OWqLSqD5VdszwMdRK+LNThccb+6TbuoBqbXfy5KWwE
not5OnMOnx4HFuc83XOX4wbKzIuoHvteS58cY4zG1aiDTNrdZStTZT/MBJe/3mFeHWrrYHEYGACK
tsf90waDpKqS9S7abWvhPnfFYlwsdfbRrppzOP8XONLtpmza0VCmYRUADTweCbnxumqcaozaGCtX
NcXexykK49FeJF5eBfovM9J/YTyV8l2hinVnGr+NlecayC+3yNEjy4CZenwNdrLN9ugN0eoCLDCy
qg/Wtj+3Bb4yp1sWixEOSSBSSSejQAXy4ITGA/RaUYAT7OIATvFwVVGXOHOYvzYUnCOLed0gLT9g
GD89vrQDzufU9gC8olRDDeHCy7pe2st5Oiewd/pGblMH7ZT3giq6gYb88dStljFPaUIjPnVUAbiH
/svgWsVBGjjRGqvRvcXdtI/cGYWzXy/RFwZk29DoOlGCRnzqpYg+5EpDTo0coiRbBszHDM23mgH5
Ag+Jbi1dRe1z9rePWNJT01DXvT2AJBs02VwtqdccYj11Ql43KzKMqsArz1zftbHIzyRlrz0LkvAN
hQg9i38dz9BIWyNOEeKO1Amogo3K/V4mzbgDC2udmZLtrfx5jwJKsWGICQvYIqg2nrxLpBrLgK14
G3l9g+27uaI+OsXzmb3hBzztZBiLs1UFW7+FjKdhaVskRTxmdRNpsm2tsFi65U9DZRX4yeK4lzNG
PZA+sOK8Leeuk/5i2qBjc8OaPB/z4ab2C6OzsqgRth6WqWlIdNZNZ5eBn8VxRsONdR/XKrFfri3G
c5OJtvY7y+o4v3F0uKR5pNxMsak+QxdWYOuUafLFoIfDKV+2A6V7FW9df/GmDpBRLrMuKG3hfhur
Qn22zKF/35hGkoT52I1iN2CFgUziaLm3Lp7HCJNb6fw5U1Ir9rvGzD/AssTgTrfHMY282HI6CPPa
8GCNGn6uiVFs8kDo+6tptb6rihhME8kYVT+jCvA2Xt9PupFFudnqjq+gtZcElAhdcLd2092bMbyY
3wy1WAU017YYYWM4gs0/XnCl25eW7KwmsqqUbXXBKrrLTXFmlO1AP1kEdEk2Z3nCra1gcjwKgi0L
4OSqiUC1yrDy9DhEOLgAlUN3u3GUOAT7eO78/9FTOh51g5BsNSeT7As3uONRu7qEIId+ysayMEe/
QYp0CYWZKWa4pIp53+hacVc2VTcFK2vURGVRql8tJ9V27rpAzMjsJf6CPtA67RY7W27boaitvVn3
XRqZOpK6sYztgpYWyc1uRph/ubA9mb1dYKpiiJxCY95lbR/rvsBAYhd7KQp/BgWGOVByY8axaBOT
CqkNIzDgVH0CLTix+yHCYyQrkK/QVOTujRazUmzIZvzDxTJp+6kxYtvvWoeS0sIba24s9UXF2otx
zOGdwmtv+eaEQnLARqz1Z57mi8AZrwgYWpDTfnSjXrhpirZXK6XpCqo1PM5cyem2VsOw3mdrU1TQ
KurC11VpCC7CHd37tiooHYsOY5y1RB3rQl3H+tkY1gx8HMRif6h4VwMzU/M2yFtcsXnF1pIUce36
Xd40yMsiS9V/BAbn3Q4cv5lPJuxN4SSWuro/c1Zsq/Fo3dBxBlxAyo4rHJTCk9WapoPRF4PMoh4z
Zug5ozmsoWko7X28eAomQG6K21TjetD2S3hjMhznxkMSlkkBImTnHyYP95gfV/UfX+f/mzzX9/8c
v/vHf/Lz17pZQHem/cmP/7hrnsVjL5+f+5un5j+3P/33rx7/4T9usq+y7urv/elvHf0R3//X+OFT
/3T0w06ATlwehme5vH0m/eh/DMCVbr/5P/3wb88/vuXd0jz//Y+v9YAyFN+WZLX446+PLr79/Y/t
kPuPn7/+r89unyr+bD889c/VU/l0+ifPT13/9z8U132D+LG3mYu6W3Fliz6n5x8fefobCA80i1z+
j9rF9pFAOTf9+x+a84aND6wmdRKqVfRg/vgb5NAfHxlvKJKhggQY2aTHhJb8vy7u6Cn911P7G2Wi
e7xv+u7vf/C+Hq8mwC3ExWAmuDY0PlAxOd6FiqkqRmMVxd5ssTMUjdb6IFKLEH+xe7Sd8DyGShoU
efLdzTXxTnWkEvWj8jDHzoFeqQx1fOYjc95cMAZ9uYgtUnS9cCbHdzsAchjgTaI1kPRJcN+pNeNP
fYUws5gN9q7L9KXOgWUmiIiuwhqu3Qw/e4RtrQCG4EPhjp9EVeXYCE5PGnQ3PynG5LuDefyuXRZ4
PVP73dLWcpdAwPN7XO9Xpyn2Y4OgIjFVRPiK41s3LPMOSxAiCCAhgopMH29aFmlzwFA2ifpJfZdo
dHWNzDE4xF33Y+/RQwnLxMQcppQ5toeOVnxd+qa/XjjHIz62b/RxXh4a7FhWHxvy8oADYxe6RWXa
wRRDAUUt/dZptNuZubxxQSmipN5cjq2D4YxLETWPZWArgLZ9Y2q6q8FSMsdHlbzGmUJaX1pkRSAG
9OpNrsnbJtfeq7GWEzYU9n6FIvndQ6Cac8PzbuskTYKBtmASern+GfZ0B2MP66WiQgovM4VywEa6
8Ytk+pRU2Y3Z0boxK9N6Ty3oPa0X/dBOanIj0qG66ISrP9VSlAiILZBastlKv5RTXxPOgD+kWjR2
l9YMHHCyl2+W0yLsZ5b2BUjB5VPdKt2fet0+qesiUFJq0F32HaO1VF+X87gvcJaZmU1vWv2pmpwA
793sYsIW5w7NHMNvUR+5dHAXhwkg2ne9Dmi2sTvFzzwRdI1eflrNuLrAC3qAdFXLK7eb7G8JjjG+
kHbxDXnhDFfhdhz0h9QWhnLTT23eH3p0if2pL+bqOp6witlZVlpcrqOVWzhlxQgOzbJkS7fUOBhm
aK2HsVbi5mPslkV+gP4n3qZJWeJ4SWkeVVhnDWrL6a9X1L6vBzG8Bbcw7yziqkAIBxeiNXUDYM8f
8Xe99dDSWBRjCaoG1fV+qqmfNx86iMyhIZdHpTXNx6I0iiunTkXja21RqSEWzUiVqynatx8bEr32
06iU9Y3VGu6hl2O/s8TQfZwVpGozLXO+ujOmWmFBs/bR7or4ssp4gEliLx9VELLUMqr+MZ96cQ0E
On6n1pW3zxVHdIGcLfdKlwDNhtwdI8dq9bdFLcu7ucuqT8bCK1sOtXrtqGtu7LJhyes7naoS66Ei
GkQmTPlYgyG+H4ROUW7R2553Px+nlGeo5PtRUetDY3UPUs7f1Xgkmp8gkzq9R93MHcpwpQ6GMKcx
XGYuchJpWt2VcfypUGe6To56UKa7tnaGcLbM4sKWdnZoZfU8zAgUAqATSGmqUZWbHmJfyNUYQimI
XBBsBwI8v9PKxRe4kHaO1HeIskeI6ihv4yy51fPuW6wa/XOfyiYaMk9L8TI1i1gZr0xILcp7OMdu
ij9TAua9u23wdrIguU/dmi+7zjGtzKNdGOteHXZTM3zgyL5aY9v4asii+AYT0f5k1cK+j7vUvGxb
DahIf7+uColbgjGRhzS+r7hreWhbs6IeJ/XSNwzbecgz62vfL50PlsAO9LjZYxiMd8fmlxRjlvMB
NLdxK5S3dtuB5YltB9wZ++PN0G46aSLP6XkX6efc6+M7o13HmzirkpsBM792pxsCDrNU7Ntq6Pp2
1ylGZNXr9Txl133sXLmDrJG4EX9Cc7sAIJD6Y0e1cWiGAMOvDGy9fJwBKIadpz5Y67zhL51wanAy
May2CLp8niN01IrLuv3czlTeDWvEY6Hsr8TSuveyjLPdgErinZdX2NxDjvpQOVDmmlIVna/ieesj
aK4qft9LK0KEqfBrdcbGKnacCpJlXWe7mP7sKtevpWU+zE1nF75qTONFUzV6KBBd/z461k4pBxtE
yrg8bHsmxEL7ZjWd8WCt2hXPywhoiNQXmchm32rbwY/ntH5nF23kUCy/c0tFHDCgmb/pFhyJqevs
ew9Xk8u5zx4701sCRy71O8OOy6Aepj5oIMKGi4T00OCcdKhA/uxYvw0NV8AivujVx1Iq9duxm20/
m9tPquKWVxhuOzsnSb6xT0VzWytBCxnvz3oGTeOgSacHBX7cj73mfbCSGn0ikUZEB0W4juXHpMkm
mgpWEhp2v6Aqucj7RJ9ZjzMEiFLHuUvG1xZmLF/6FZiTmySub8SlGtnrtK+cUoT13O9jbSp34GKm
u16rAqkX781yTPatIJAlLZ4j10RXsuOsfIcD4fsY+CaPuUNjr3Aex2n9tI5T8Th2eRvG5jRel6NV
HcyxS4Ma4vbmhyJCYpAlsEyE9mS+1zJR3yYzilo4w+xoKLpXXt54vpnNywUeZ8tVCkb2AFdFYmHG
OaZih+TX04LBoufku2zJ/I7qbcAlqvgFKw+uOki2lEWAwYrvkNW6LWii7OqhG6PCzGP8dugQ6NTt
g2pmY5IrO1VfxO+GeY3ywfy0rmQG6A+1LUitocs4gDrdys1LY0xN+iuoDLqury9ag4e2gy76B6VM
ij0MMCxDsPl1+6eua8Td4tV3QtMjnRCjKMUHtm6SHVvPgn7std2cKWLXyzTfpM0OvRjNj1oPKmrq
0sPseTe60z7UgiazNi43Rm3KAMIZJ6B9UxfsNhkZoiTbV5FiV7KLRAoc3DJXBC460jkl3CT7yLH6
NI7JLteRWPE8xK2xSrt35ylAVkwSa4HaVPtb9Hsadsb0yobQLtJsN9dkbaP8OjRJepOM3vyoTOk9
oejbjPIARTHNhohbq6HeFSZBFKedHZbzOPiseXYuNy6+tnWqPTb9lnRucVqaD74+xdZ7a2rS0Irb
JaTw7D1OesVcTt6z5Q0Chi695XE2v87dinPB7MgHRaLe6Ltx39w1RX5N1q6CPhrMcdJT3NmXLN8N
JYH3rqFCZwF0r9NsvZEywY2vd+e6uDU78GE3xdBVMcU7a86dC8Xrp8lPM8zWL8wFV/uPhTdl3teF
og9emb+fEL2rK/47zXGO8qL/NhM6+q39c72lG93pV/0vTJcgjf8qX7ro5NNz+XOy9OMP/pktGdab
H6JPW71nM8jZitf/TJYM8w05CnkUhRaKDnRC/50rGcYb+EUA/Sw4qPpWx/l3rqR7bwjwyZ8MBtk0
h93fyZUAghzlStCowDxRXNi+ikt5oaxkplWXOU4v2dYItsIVcNwnGVfywZ319VNcD7ERAazpnhf4
rR+IhpYy2lSenAcnTWUbGEDGMT4vqtkIsTfJojZVugI0R2Xdaj1gSbXwqndjnqnwYjtrq9qUufig
FnLvIKgkwn4E8xhaZowt2mj0NHDjWmnrCONBNL2hkwxT2Bv1rF4nuTGtG/rdzMO5yNDthKlbEtfU
3UXp5PrNKsCtHhAhzJVwMqs8DUYAcvGOE6p95uXpet+q5kZc9aappH6lS9PbK31f62GrVWb9qBux
nlxMddqUu6XzMISBEVVfIBMptIOm97hnGMbAqQTla1jxhNUApvekZYDuElWJcZ6E3XMwlHooLmZC
Tzesprz9c8brHsvKmdIlXgqlNgdN4go1HK3Svizssc8uvAUGbZCZaqz6LjrcOCFWLjYIWkW/2Ida
PD60so3TIJmzaY/RZg2mSUBLDmaQwxk4VLU0CeKFdtOCT/3Avk1k0Sze8kUlep9QZ5xxCcpW9GZ1
t7KujX6eROSpk1HfxMbwlKdOPx2w+Upjf64s6foK3AT8O/PMa4JOFV4e5NIocp8eV5k99EIvv1Gb
Wd9WRrnmftbk8SFJWt0CrJi51wjTYvlt1jViYMPcU1U2lti9GmWPA0NfYUvnN3HmybBFpXv1FSp/
OnseZDcsmsdqDfWJdRfojuS+NFUuYG0lt4rO4kBEscrMe15rt24COlH6GuAdVH8bRxxQd/1SKAjn
620elk697CEmgQIoHbe4qTzOvsAQmvLVQ81S7tJuUOXB8yrTxO3Ycj81o9lcTihBAdFcJrjPuZML
cT8kTX7b5erEyhyyPg4MJQcmSPqqfF8Ws74e+llbqDiky+wXyE42e1P2OSo/WddCAs+HOlVd3Am0
/quws7i6sXVvusrMPqFCKWK5CLKDdnBDdzTa+LL1irWjBw9RZt9AP7L3lByHOaQokFDq01Zi1ypZ
58vRoob3ltpmDfDEW4TCm9OnyyXWWGV60PXaIeiGQy3yg4bmRB7IyU3AiyAITNOZeP9t1RqiOkxC
X9Yan2e9EddG4Sbdtw55tZB6k3XIWl08WVNbJ/ChFlcP7abV8CPKtfZdzUq4JeDMrlsKXKmfOjSZ
iqHBKI/ac+CNXvVbLZttz6KChIcbmyf1c/W0j4IVMkTCEaWV2uu6HQ0uIidvWYHdxNo/OTF/1eCO
qkv/Luyd1gD/Z+fZLyuF/xsPte28+e+LgJdPzdNRzRD8AEfcjwogusJv6CtQ0v7XWcaHbziVeBb0
4Tmu+OCvsp9pvbHgutDopCu/tVc5//4q++nqGw49NPNVCsf4Vdrm7xxlx3080F5QlTnC6KyQB2ON
ctJ6GHSzl6vdDfegKepA6RL3FuFnFIfALZ9RETnu4zHU5h8I6BWQB0cm7fHj+mJOm3UdkjF/kFn+
MBvLR7hPb3+a7L+W3VER8/hYPh3iFKhuzUMGPX3IH6jhfRxy7wLCxud1ONclOp00WrOgBv8pkQ1a
61QlanGhOUy9hMqfo0+rvKdJtmuU32t301EHVwTgcgtmIJWBfj2eL/YLd9YoEd5PxUVpHbz61qjP
zNfpI/nnEAQy5FCIOp9Ca8vakwbhRH4vri1ku87pT57AILZbcFhXULYMDbgFQxzfQquaidpbSXuf
OfqNI7zLgcqyNVRXVrvcmYZ4j/riF7VW/ZrW8a+XwstbQyAN6XJaurhF0TU8HrqcUTkmMYjvVCwk
Cw8ZZGU8g8siDNxu4L86MNsN4jWz6fCAlwS/eWo6k9tGruL26dw5uH8HpRAaR2+RHXo9nw819Yiw
NJfiEwUmwFa0BMjucioAOt7zAZVPiry4z914RpiM7bib8zH219GjiZylXy0Uf+/zIbUupKc6WLtP
+mdVzTPiArALYYsD54Wsx/jaUaS8yKZJv1URw8ctuVoC6U5wszvqeQllhd4nBKj1CwvW0U6U2nQ7
1j0+517W7JdpLpMgNZLvcztX1JObfLokak130hrNgwfEPpLToAbzZBRhosj36yxJg7uqSwCaZeAD
UP5Zp8tiNYGlocO0R/wTI3C3+dzMnkUNXq8oiXh8gz5jSs7bEhaJzIidUcD3VcSh/WLq449GWkHY
9JZ2j6tMCuipRQXGGOs7d1bat06h1ri4du4Xm1yOmksTp9eg1dr39CtaFKIr+9KxE7nDGgV5eDGV
Uaan5p8ZPlqXLiXS0EaGYG+VrvOti/spmKkbhAm9hN2cSEzLXBwGAWSoF4THxoWSGFMk3eVrlRG8
dWL8DCDOxNV96HdeqdsBsN12L7OB9DVJ36p68ylJ6X8a1HSivBF5AJVvvkq6RAkpQhdWqCN0CpS7
ZKZis7lRuy3/t8c2oInRBX1C0t1XqXdTl+Z622ajiHqrzWk5Si6ThP2QlqUFADQv9rOzOP6UyOFQ
49++0xoalqnok8HXCq5BBTZy05rF/+PsvHbrRrYw/UQEmMMtw47KlmXZN4SSmTNZxeLTz7fPXExb
PmjhTF80Gg1bFMli1VrrT/Ul0LeNA7/27y8DJS4FQSfa2vnJmPUxGrQS8NYqhkse+0Asgj8fjaYM
zgb2WYS2S/1qdCUi1pp8swJ6OKYKebFzRd1HeLL68dAGWrnD3Nu3P8rFuQ7GVoUbnURY61X3cMk+
YMks9gf9iGknuT8uH1OzPbd+nR5Xf5QnhYXlFSTEAvJ1sD10VjCcl6aVv7PFfxWNMUb0PJhWUGpG
Vt6vu6U1pp9tVuk3GBBXkZ+5+cFoocf53WrdEj9o8E4961YNABHgvdYu70DsS4+UB0wqrbh1+Gsk
PDwFaybIVmDX62Z8HCFyNb8hyZlw7GUJTMz4Lk9X97zyuR03Y6xPlY7tYMbE/th2uDzKcjNDd7ad
HUwEweSkqR/WZW2KiOxw634USJ31xd8iQwM4c1ORRsgW+6TenHkHB0UL62ry8DVzlsjIzBf0DW3S
WjMDIrufDgszPP6/ZsY85GZPjmf2AVt8xGYeKMvxL8YiFV7ZWzG8+Gr2k9bR7zt3a2NyM+Zjni3d
jbaK4VjZuUj8TOF3AufhaBFXdO2uHPJSDrxwt834wy6Mqm7emKW6BYNjHFSISDVIovJteQ4GD+aJ
sZT4Vo3s1mMdyq6HW9B3TVS6zWWGr4rTMNluvKTqlGpxW7407nfQrxttxiU/TYvuylV+dlVZJBNU
dtvh7ZvhlFROUdk++tIhGsxNsrWswmWQRSKs6n3M0m8zA02NzbKzf8HhHmNvEt8l9kkhMR/G0c67
egdhprzdijzFnW7kG5ggyjuVpyX4l+fHUSzq0HS0FrUa5mvAsS2q6d+Qh2I2GWomhE5tplMc++VN
NUYRy3RmOj3Ar/dtInh7a/biYnKta6Wt5dGaObBsawEMqrUgkTVxyHpKpozf4rZf4+qYh2ux9okv
meZG48y+Zcya/oJr0XTe/HVKejZVctRnXKatFOQrx02HfT8/du4AVF9DQDGbrNvpF3aQ31fdnSED
dOSFVR9asviuhUA2nA/D+8aw9CooNe1kFXoX6UVQhWvnOAdRd2YkW3oTt+h9MM6i2DnCAJtd2zdT
6EtEyuUWydlnT6zq6nXFjuiwtk13bwxSfGx6jj7OWmwz0t1FPIp+KM/sfsPRSm3nzOpyz4ua9Cjr
HBsksCz2s2E8MP8ek36r8f5S2jdHGuLQZvidVYIENilrjXEho1l8kLB63pY10dqu2C2WKm/oTbVQ
ajzIhUjDn4Vqx4RkyuZIN94fYFtlP4119hK3q2SYmkt5J13NT4o+ZZ6iViPcnGy5UVI00drbxEUP
Zq5FNKBD2Gq99yh7N4uw4ZgOE/oOliR7W+T4Et2H1szPhiIIPISEhb3n5SxgKLy+WS6PDaGxe9AX
q/oWdKVfh06tLkhbqp+2YdVv5ppEirAqrwEx5dsEgvFYbQFObuVAwBxT5EHvtp1lKsHpaAM35/Kj
7SwZypaKaCybLlqxNSKNVhCx0BO5gK+QiOYy/+gDpgMF4R6hk7bAXwRZxY0GNZhDs7hbPdCBYsre
TSG12JrS6RZpQffKYMApQzIEi1gj0/TGKy1GNa1T7xtLTEeVmxi4GrI8r77Oo1uoGTBFfFtWu7GS
cUIZFzcAh/e4MSqenSyzfSVUYQIajwOd7FLsG7zb7lQgYCu19Lu7jnripqMsSLwWg5pp9odwCEZv
X09duSOJ/S3DmjG018E8lZr9Q46dcd112StwjhUDPzHGVmWNfBMovFnCoIXkNqdW9822md4MRc15
3fbdEDmpO9+33oLOYXb0G4NgirOvZ3kC5VH5IXPjgPNv6XGWw4fxpOVeBgbiaXdd6uJlhXbtfq0X
ht+4htxgF0QUsF9NMQqNC7sdZZtlpU3idaJ4Bs4sjw3Dml035vxox/ylqzk76/hAgjdoWlKkOIMY
pVIhcK+MwZrHBPDjd2mn40vuGB/Yb39I6ZDlXfrzSeQVqIOjL+6Vk8mX0l0kq8FDTOub9WEdh/rj
oummhgBggFT8Zpf5Syct7QUQC0m9jcOCVunmo3JTP1qcVvFXSzXf9BX2Zm2KlWUdWNlBMMULvRmV
RhHkeiQLnKsLX2nRNJhdMukY6/kjGSVAIupuqfWXrMPCDOfI8dWwtg/babVjD6V0Dm2NuF4984rz
WrdF4jbA49IVr8Sncc+6ZAeZc61BmLFwPGpC3rg1rheW4qBVsCLaWOs7fx8I9xZ7zRtS3w4zDiqj
/TRmz1ihYxPhQ0BjowwlwuVbhvFunC79b63ZPkYNG+ZsmbIQHIzYDTOXZ6oMRkk0NKSduvh/dhJx
WKULgJELhdEdRWQHYJmOR4AiNoIsfAWETw1cXXfsPDc6X1K4Xppd2wH9GgfUPljF4TDU6jpVlMOZ
t4yZ3AviU2OYOVnclKnaLQEzToAEI3Iq/Rcp1vVBlQt5QoU7nKzKWvZa3wSnYXZ1TsqMp2b6JjwS
0kbr1dn29payM9dwF4k+fbPKeYF+1hacf2ykXSqdPYLd/DthWxA5LGr1CmrXsbrQPPUyH0IIZcFV
rnkEj9QwDtpNe8pqZScLs/OnwqjRBraYogwcrRKfsbbMTwueaRSEyuVXW9dT1hjYRQ+2/6B8ewpN
S1uv63rNos5muCam9Eoum03Stv3iGlRaRWOsJHBv1APFmKFE82uAFw/OwtbbfTwvXpUgTHMOSmtn
Mky96molj/oqV72M4FAaD6NN/Wp0C8asZn4s1+6eBWfH+hT4txAMqrt6omR11+77muOGaE2jCbNV
G4/taP3o/dlOZnM1Er1ufyvqosTFUJFwBvYfGMnGGI4TXg1dY6vbeiBJx7MxfNH7AhayTNXR6NYc
jmw+mE+yK9Qu6CzwvqBgCU9al55zsLqVz2yZdpUlxliKMb1zayGvReZk1+xz6kCAn0YOTjnubORh
IUVgtzOQi7N862Jh00/n60kOddiXHYWWGsyAqSuT49CGOPQwTZbz1rRVmTTQX2hK+uWxUbp9e/Gj
BXXt/ceOtZL4huBAIlEH7goTgWM36egO6Y5Oc6A7+2niKxwMez4Zuv/empmbDG3jRF1m5vtpyHNI
v1a2o0RwknZ1tDCFUB3ZdoFD2GZSWWSowLoenG7u+uuymMe4GhXJTQPmMCQ+vlaK2CxII+qQddmH
0/jbdTCx3ucuD4554eQ3ar343ou2Cb2RUtGyhYZ/QotquDKzCGcbM043HwJTihvBt7Uohts0FVDI
NgjLsVhs/bAMQfZmbesMGjD3+2G7SNj6tDzUyhCvRWtt16DwWWKiPTkMdavu0Nuop7ItzBPMBRUj
1WNWm6nhWks1umJlD+deieC5dofyu6Zd2JYe8/k41zREK2ALSXUpS1FQPji5Ygq7uispbxDTHiyj
P4xU4IRLhUhz9JAuq9tTq+UnTN+ap1IfKOMwg3kWnp3t2DLbPR67hCdd/EastuihnGkqJPxnCBkc
p3ghbN/otlzYR8oJeXKqiFJqugNp2DWBL4Z8aafWTRYrm26h8c8hlnglWwIGRQuxGBE8pD4KCqc7
p7JyD7VVOtfCG8oHBCr20U2HbG9j4bKnEi1vbMdebwaSajEgXX82pgdVIijAZmHe7QN37BNSbWUi
YK9EjfSpAnHNCecLciKLZYoLlzJUB526Hmfjt1v2zREarty72ubHsjCa3cgeGdOI3xdGJo859Jew
ruV4RpJc4S1kdPDjBHE25ThHdLn5DQSX8R54wzqRwOdARF7ayATniuupbg9jz8vDNX62wV0FqQgu
UNDGeKsKty74SaL2h9bpE5MgildQrDSsyLWem0FEtWH/cJUGO0ahlgQZm86Qz3MaywDl/NyFg6By
EnMeJOYkbN7JYMSpaDvY0padmBtluWsL51jCSopsc2FX8C0+/YLnAs3aiLGqNC8BT3qc5+4b04xH
rTCpwxzOhWzc5HUZkD7nT05wEo3jfrcLKfZOZjn7ItjMyB7wykwXt4/Kagr2awBKk24aHcCiOd/X
ublQUbaMfst4TzWrimDq2VdNWb+q1BmPolKkCmzpejsP2brXK/mxQPi4wRd0iEtcXtkUu/WYNa0V
5iO7ew6Icu6gzh0A42SSKUqkSXn93kce/G3Obf8kFs9+hiXhxWthOj/NYPGPqkqbBx4cSMi2gtCv
ELfcqvllAwqwQVk3fCTuVVeb1U7X9DkxZ8cJawvr7aVzISB29J5539kIAs0mJvVh3i0+nRrhHyk9
ZzEnAh5FlIkFX3ds+vlCaJDXmZBCG+fRaE0XEQLbfaTdyAioX9x4wu4XvidlbV7RyKdyyQ6B0c7x
krnlqctktfOLMraHNsSfDBeCoTUPfBhRQUCkvVTOrVVVDUTyzY36uX+qgjFN7Ba9Q59ubhjkRbkD
hOEODMxDCJSUiadN9hEO5bONU3YsG2ykBm/SQxjhYoek3o3WSpfXPY5fHE3k2I+jluhlM+0w7ZfM
ti6UDl2ChHqdue5FPsNW6dqch0o7fMRyBhfXVGv3llGJcIFUn+D22kZGfalMc7vCBFQ2sZdurECp
OzfFNLNjI6pg9NdS6ZuZdvS65TdqkilU41LFY+1NyWRsOhBZ48aVsKuHrqRmgnHZ7nOphqOGOHw/
dbI9EMeRHdyBcF1hB2PSBGKGDsGsaVjt+trOpXG1Yor6gnnRT4EyOkLFBAnSbmFkyEZH04HWZMhx
sS+Hmt48zdSBCRXteQEcyDJuroIp7x+7DPYfMqrfnUGzBFNxiVwBb26WY3kb2GV74PcMiIuEKNoy
Hk2E7MYbEy1TiAv8dEc6d3WW9vKKXMxje2M6UptFdUvfoiKSobObQm0VFZCm7ONQVd2uRQB5qPB3
PWfzRZMxI43JUx53PQ3lyTMb7/kSNvAy4y+XjOuK9/p0oQchYzz0JR8myQqEi87eoF2lWUp03+oQ
7cCuHNq9+O4bpRm1QyniaZzNQzap5ujxlG4Be/kO/HLcQ/s37vvZxzZom3QKyrTYS7fsEs3AWTXD
UWAnZn8Cf7e4m8Hu9xe7igO+mUhWCv/nYJvzvmXmdTeoYk2CYkDbb7J213nJb4EVxb5LV2OfGZdz
il4OAtpoJJ3mB3S3rh1S5zyLcewOpnBU2NCrRE2r8vsMOP94Mbu5xvsBlbglcSxbTTf2C1Hv/HnN
9mZu5rhVFdUxrStmDqVfxbBZbZihhXvIbADYrln6hDXJrjg36F0UQ4bW78d3CRXvm+aNbeyyULEB
YUwNd48BMe2hjLTR2mG0PeZyn2s9XIOgiKaJ42PBhkJOi33orNq8qkSNEMpDMK/1GYLeMWvbc4M9
2i5bjGfIbQwTyhQ30QGGTyHReXUV7ABkDsynzaANXX1sr0zdXE9ejsNrihtR0ntdf2UioA2D2m73
3TSgRLHd7nqrdSgQnltFhB8bd3nmdweZcahvWvuxZVVzZKNddl3LMI48G3Uq7Yp57ZxSRGRzvedF
pgeRXXpD55IEtjnas1Vjbdl4GlWo5a4nKafuVEya+Tjk7M2bllU728/1nWymVwbj+sVNQAszD766
akhjDjezdODQcTQtWmXsF7sqo144bSJaBiJDMT5R7Jaxon/CbRmymoZe7ZhhEvIg1RhOhi3hD/cy
rCifQsPGQrEhEjOibcQ7HTFkWNMF/2g2c73qLe3R9Rj9TZDUoE5InfPhYoSoe024+mDACL/f7JpZ
AXZpXiJ1iKltuY13JptaFEw+x7TpqQ85CeuXKczl24oXQkj4cnYgBLaOB3vQfqR0CFfmyNixqGoq
Bnr50Fp1e0da4/JQVnd6e65KW3v1mxWSpz1xSruTe5BGWtwxo8zDzuDd2pamrnOjqnaawANvChbv
uDbe8ujAcGXv0ZczHmawDaxsxmysFcQ0QD7Eq+WCK5C0YflFH6N6GyKBmes+dZfiLDtPi0WD5qC0
3fG5qJR9HplqfluG1m/of304JXW1XHeOqcHdq6xI0zrzCYRFhIVHERi23ZCBHLRO3FrNhW7anbIA
rd9c13erNv0YxWXALwmMq/JO8ILleOUFzElaX47vVR+IW7j6w63Z0b16DUFvBJE/YRg3n0WKnq+r
W7dnG1s7BvBF6cXeIK2kNal07CXrvtt2a/6G5nOhzMiAyMlUW4AWvD6ZnU6/adfgRRmbux9KaTCH
qqkK9XGKnVX5Z0NuEELY7/alWYqdpI+PGKvqmGapaocdGR1bab7lbm3VjDcs4kpE3oik2OqMtIsg
62+hBmU/UZNpN4tDkTWvmxXp6biFfDfpnUWLuKuzxvzmpMYSQP9jPMbMALo5kXORb6/OeS5ceeO4
xrRDCLT9gK+z3c563+Q0hb5/Zcn+xyDaLPaNsX+0R4ZExvKW9oYLFMFZYzlF/eKXukleRy5vyQSl
q04rcUjzTYudqTB++UGj/6Yt/OlUqbwBWtN/BetWPpWYICAXYLB6cjO/CEHV84eB0dteQ+dhG0UW
Dgg92EL8nRFM1g0L78maOl/GhlyaR33p+9CG1bSfFkihlKZbs68HdLtxOXoj8dIwWD4k06Rkborx
0dSs5TpoL/mnRjDvzZ5jI/W2BvOQ4dLAqbkh7kGg9qPb2Ipo8BmfqQnQaxk955Z+9J2ddLlNrcKI
2nV+AFjMDzVHCDNg6g1hoqMQHXM014Iho5zSjfONUZFsECO3vl3eL4XzqsuiPtODumE5pOJ21JHb
GUPPRHBi1EhyUhr2g3y9xI0mOWrK/WIZAn1bbWhX8B+d2J/7NZ5YXneYGG58Tg7FrnUpUjJY/Utj
dIyvNPVqXJD1WrPNn17mvnluqoNINGK9RcSvJb2VmyfDwuxPrzUDv3Mm2xMD1DFqcs4LQwX6762R
RpQHZv1gVnX5bXTz/BYCAZ8ClYiIDchkP2ffSkyvSOpfmrFu7MiOdg6gYjExWtcpLMo050QrlteZ
TNojc2h5V8O/V6EvreDELlYTWz7mPzB970/WtsxnyZkaDeXWxWWO5rZTy906GfPBdCHu+OBfCd3b
yABLoz+Dt6+irjetcy/6ad/7JfxuS6/pGSpvTwJvCYffVGsc1FJ9Xwy/NAHSGOKOxBMcsfTA6tyf
jT2yLD/sEOzFWzf6H5oS887t0su5Tp9mXv5F1iW+pkXH/VrgaH3V/0qt+UKhK99Xq9pOIIbPJO4+
+WX3XlocRZ4unvqS6Sd6Jt+C1DbU3UKP4HTfMZj+1sH/m/cs9HqvEU8fyXWe1khnuPA0aIb9Xg6m
KuI5M/0r1FkWtQfTrg6TOCoGwhanGlcNVW8NwNfgnXzow3K5Lnyz3+v9psF/wzVsWEur3psNfH/N
8/M9Qe7GAUYx4Tz0S8JgrJBZc7hVq9rPvKu9m2biZ15a5RX2WsNNhfoVV2BIYUXj4pEIeHjDTATG
Iwy/rE184Em0LB0OJF6g/ZiQr0H6ztcDxhXjrgBW3gmjBVvMdbSP6ZwnvpbnZ+bL7YmxTnt0WIpi
jyfdclwWn3D1wquiThoaIpGKdQl2cj9UYj2UDJ4T7IOrB9q5jH3YFoRKuPLgGNTgkLSDpLRJlGpm
MoG6RkCqFGwhC5pavH59UDtEyZD9rTT2pUnPkNl1JEg1ibzKskh6SN1YSGvbgaf8KkpxMcD062Sx
c8Z01gDvssFatNACCOllZiNPK00dJP9S6Vktbnq8ihcI9/o743A0aYKK4JsYWz9ZlmyNsMyad3mF
JmmZCZRe9Xy8RnkCNqWkGWs+tEVv8pyzh4Aist3ZpHJkno60550u3YzlVlZJdSnvpqAZ4wL/0L21
IFrQe9Ap+Gsv5LvQoDfb6iFJD7LCR/E+tnhGq1dpmBMKA5JPCpF948i0n1KlGu7IrX7wxI23YGhm
tr0BHkNlFYw4cFUEOtVCToW32vWqOwtQKmlWApYrUl0e1BI4ZKM065M2OfOAdLWumf7UZjyJqQ+b
XkzhMDNs9irUNRjAhF5L3x24WR4PVCtnlHFVWBcacy7fA6eklSKQe/ao78u+0CMd6OdFU91wiYbX
kDfPeoXPQrX+kimfebiV3XwMJldANJSwSVfqlxuVGQYCbZLL4CePO9OX80FLN5Rt7SIOTSazE0YZ
duS2nvmsagO1W5nb1DiBJ2+XAdmt5SqY9pml/9JIXJ4jB2upHc7scP5cacWrZS5Hj67n0aPpihBi
+2e1OHAQCGz7EYys4NJRKlauPUcEVaUxrQc5IrksT43em+CR7npAWyejWSPIboabkxDGMe/5bdY9
Zmr+jqQt/cfYDgzR9dQ+lUgwv9W4MDxmDSGHabnMQOVAl4WcX1PSrcLJbVF+9nqPJH4R57xHwVga
c1MyYKvuvQxJBYuVWssDy+6oEEdnjr1e1Y8Qn8t3QET/NU/tktJhFb/7nuBb2n90J6tRfStVGhwM
fKpf16pi1j/SBTGjk7SezZygTage2y2XD2ytc0OpOtiEc3WGWYWV0G8XM21CqQuJMnPDnpdfCARX
nwgewosY9TMzBRblyFtbvIbiUvl7x+lxk1gsPfGZmOChhSLvzDRxi0XuAe0t+DKSs3BjlURzrFrv
RPNovTce3GNUZumNxAH1bG1NiSt0OgNWdRc6jua86Utz8VH0dCaJzit8Wj3xcqJcwr7B1oFuIZRK
Q/gCvXTnNeSU6PiVCgnB2HFD0Zg5Pe7KKG/WGBl1BEN9y1k4D1Uty3fmecuyc/qtuAN6TCPFp7KH
nAYJ2A+ymEBUAjIxE1Rhh7XTDRaOK9P6TT+Sjmb9MLo6OPC0p/t2EGYTYvd1V+gWMGbv3gqqpXus
erEe69Za7NOFz3QzoY5QO+uJqVvDsavqMTHGg6k556xAX1JJxUeSN72KXUufkq2eG+apHmFh4eQb
Gz5dAEjNkDcnayGi3vaYtq+IH89uZ7o/c0HIPR6hMJPrS9FHmYLBI3939JjbGosXnGYDzemi/Bfc
k1YqsUUNUT+ylfRBzygRNUy7pB9Fxmde8geImfG7Omzo1px43Cj6p5W5C3gIlAICp1DQuL5UT30/
TwcUI8wqXL1I901uMdofDe2mKha4WV6Oc8c8OQBdEzzdzuFhpJaa984417+FYafP6WRu+EMX7lNQ
pQy7EBIyruxBKGrvQVolJBtK1i99Iv4km1ErODocPROsj2BlDDH+pLShxlQFIcr5d087/zDVFyEY
f1pfeH/9dHir/zRHEoNZ5Biw5N9BVDGGYLCAyUma60kX3Cutiv8neh6sQAsjDcKhPQwMvL+Mpwg0
mYMt1ZuHRj9qCdj2//rjXVPX4drC2sE25HMIj+OstoZaWXsQuLMU91BFwv/1ApjDYs6JPsW92J1/
IrMWTdmYfmo4D9BjcCKLUG194c31iWTKE/rjCp+5rP60dGrWuAI7Us5BLdOfLpvcv9/GXxdBJ4PP
ERa+DiaYqGf+fOk5xZ7lrfN473EPrkgELD3jKyrmJ7EMPTeLFidVk1QkTB8/h5GtQ5MWuin7e92R
ZE0lqHRhImA31nxxN584n1zI1y90ZsismMSQVfPn3ZSLDpoMxvCgmjjQmS99Qfj86ud//kSQpgxW
zs8ftqOiKgYZ/ffX8deTsnBSN2zyPli6ODpcfKn+4XCltf3c5/5QfpO6ehlBKyvjDXO/Q+H4X9zK
ny8eCjYIqYuBPk4PBtzvz3aucP4r/C+hYw7tvpBArLv5f4tquVyChUUIlo30ANmI9Yn8ixdFaqhZ
BDdbEK7v44YBfLJ8xcH984n9fZHLK/vHE9uaurNTi4vYioFrDJZjFZHzFRX7q6tcnuY/rkI7UONA
JYMb04s2eZOakQkbZvkiSeTP5cW9YA5i8rjQCPC4zM/O07AVNoXAtPjWFQX+X6scbkqF+vZ/WWM+
Fj2GabueZeM3gljm85ufKmPqdX3Y7kAcMqJPFSZhxdjudLCyk2aSQ/bv17us2f9Hkb5cD0EehAyS
LrApcd1Pz66Qg5EV3mzcNcTKNLtAVdmNj9fndW/62ffFc9tXUclHQ3pf8vQ/ZTX+32vjmMlBwLmJ
6OBy5v3jvaHDU9PFcfGu9Q6VBrai00vKl7S+q7e7Jp+o8b9L2FVVNtNuM6ihAhvtx7Iqkn9/CJfj
4M+HwNgCiye44iQl/HVcGDIjuazLm/su/2FYx00+BxMN9Z05PROqCwEq/+Kpf6LeX279jyt+Pj5A
0suclLfmPjDHNJrs8moM3HBQ+XslJ1C5nnYMLOekddO56Zf7f79f47LV/n3D8OJ99nzzr2ACZRUz
2GDW3JfDeErX4XnZILwwghZFUcRC4Au1CEicqndPCDYeEed/UQJ8spP9v0+A2uLifujhHWd/PqKr
0UJQbdT3zOVuVm2+FnXJ/NTcfvvd9uyiBHOD/GVdx2uylWIHVUroYpqEo+hLqbmHsbzgt0a0Nn5k
mOMZrPz/Y1FcTBM5H/noEfv8uToXgWhbwaq5rxvr3t1WxpFBEM42YEMLn89Fqzi68xvUpS82mv+6
OOhCDc5+bHY5k/+88tRPBlL4urmvYDJOiuq3ZY9Gm9E433vn2RK//OlKW79w+vyPhd7nRfHPy162
2X98jngxLxhssChSe41wohnE6yp/qezeyQPMZZ5TBNr1dMsUG/r1V/XUf8x4/+3qnx633hWoHGXT
3CNdB6wp1Z3jNSBLDaRCt3kVLlz1GfOvUObwiBjBvTG9+KiF+82pvYjDjrgG76qHz+j0ztHWmYKs
Rg93aHiT+ajBadXvHE3BkV7apJdcY9yaOyqGhiaUVi3II0owf6fE8ptwNhU6bUYSNTxkHE1w1t8H
mpuULcKLS8pGvtqJvaEqLqazXzGO92UPn3mKmy7fqbmNLYsFk+VVJM31sKS44MK8/F6n2aPb6ndp
1VPA89fg4DHaJ3Sxb0/+YCStO/ww3DQOiK1GV4nbr2zcihEZ5BP0Ejsb9nyUOo0Bi62Mh87cj675
IQb7BdojtG85J2ODO6HqzgWQLbNd+AhZ9jgU0xKVk/nDmLKz539UTLFqO3hybYyjjUUgx+Rzl2CS
USYNsAhxpTr7Edeaq7Yckg4kMhLenPTTV2ae//HP/evFB+y8WFwRhPP5O2Mf2Ji5u/W97vp3zEmK
cA7Wnhm/dsJsfZ8r6IJYYiBP21vldjbW9Hte4LvA3G1KzZd20e5he321Q16KxT9/K1BgTP2x/IXP
+9eRYHVMXQq76++r4d3hJOA92UxnNeP7UOLI6MaaepnFo7Xgqfdlku7fhzLTffRYOIdhI8N//fkl
6iBNwlUVJbnQ2vMGULKzNHNMitnewHBX/ffom+vrFsyQoryxv53r7ZXpYX7acIPFT8VyT4sM5ttx
UPA38aM/2blv4wZaLe//fpRc9qI/nxPhdATd8w+mvX8FjChPLkYp5glsgw8IhzHda5PG/OK0+PuB
OHgLkSnIkYVe7LNZbo79wzLn63TfO2MyNcuLBz+aMN17S1T4u09XIPJflOCfyz3qES6JJz3CMRaB
/ul80tTo1bgAT/fVJs0jNCztrA+a/PHvj+9TLPflGORV27TAmLvhRPTZoNeH6QX263T3Y3AsxHvR
/fA3JGcBHvTBnc0Uu1yuM/0XqHjYDTe0Ja9j6YTO1l6N622K5yc8PqKLXtoK8LD9vTKJqbWRrQ8F
Ro2aD0FaZl2teoHpTHUXlF+oRv9+/WjscMQl14LPhBbyz5ValFmPKEv194T4nFNV3VXFUKB90r4K
5fkvhyJpENhD8MiQLNLd/3klScrjaAJH3rekowBwD/k7U/36MGve+9quzW0R2Os1kj91huwCgalY
7S+WxN+rkF8BWS8fpBfQM336FVyvaGS6TP19MTwp6Ty0DQp9oBEILEH9Zuv1F6v+77KU61F+0AU4
9Jz+5yWoZ53uVDzcrA3cN1tuNTP5i4meN+cHp1vN7001tsD5BlyqmfHnv6/N/3q7hFdd/NUNLDs+
vVtNX8AWyTbhI8NmeREcRlnXPlzi1Zmp6Ecbo4slcPf/ftW/vztu+j9yzcsXQV/w53ue9DyFOXJ5
yHkdEWIYa976vxdYf1zjs6Nr4aW9tom5v7fNPcZG4azsqHeeYEjAzV1jLLxaoziqpf1iAf2Xr4WW
myB2ZKmIrT9nmvSWgX4j9XmiRvB/SDuz3biNdQs/EQEWWZxuu9mzprYkW9INYUsW56k48+nPx2Dj
xGkLFrL3XYLEZpNVLFb9/1rfeuhdQSeqf5xp0P35EX5wsLI4PVJ3xQeOQ/nyEFnHCDeMwlHnRli3
TVA8amWPDCPbh1Fzj4LQB639ALjs0Eq1LYeZA4jajBCSVl5efRlS8clMWr5XFx+Jf/yeZab9srPM
hiqf6IQrNrS3FnXLkZmDkmOlNYpolYc/3/2yTf39YqS1LKdaFLAX03akSjvHjYXYNY7JRUI507WH
2c33LYbef30pPn6s2stoUn29qKFAt0rCiU4XH7/k3rYoxaYCRESYGO9hMDmfPMXf3wy+SJ40ODTp
JCBdzh7TG7Uc+XxzNqviDJDq3jSjT1acDw6GFvUHw0SpblLDvjySI7iQKCTn5uzm78oggyp49Yz3
0eUEWGEsGH1ZnGfElIn37xIRlw/hP698MUdMRGyh6y6feDLuawEJH+TvZxnkv7+A6HGJ6SDjdgE7
XH5EigqFIRoO687p+xrbsQlpDu/qaY6z+ZMv4+/TkI0bJDnhLFHIv42WlvSoseDMnDvLmdmjIF6I
TLzC0xCVflWn8ycv/cU7RpcHcIhresxDw/h92qehgNJT9tO5F2DGtCKvdnOnG5s0m6qNp4cdDovG
/FddCUpHdM6pIXoWtV1jASL888UOMiNDDdg5Zzdoum0gPM470ZSeemsgN5PneyR/Lv1skl58F5er
UqpxYXJgiNXN316EmspJNura2UDIcNCVSLdtiymqKwUujyYUt5oTD984T+IWZqd8hPsCT1r1afo0
OymCZSOak7XXDdk5rrCM5Vlj3M1hzJd2LKNj6YpPBudiMvCLQboALOezY6OXvdzlVXpmgJIsNd6d
7+nkd1hz1F06ffJd++wqy5nml2VW1tacemOhnQfPvderqry3I7SMQxhpV7pemts/r34X6xF1Q24H
6T3fGFAnUl6sfqmumYtAqz530yoFnPrvmjhLXfKff/9y/V9up24yLFG6V5/rlxZjQPQ//vyL70Q1
zqWTa/x8OW0cov0+y/QTy/3/8iH67fcvw/XL7zfAI+uI/+uzN9+5Xz1x5lBNiyinWGCuewTcJcb5
lfw2a1/+t4FZlopfLtxiPimrTtZnbDhi9Kt/F576+8BcLNVVlQ/0Ii0GhoUNReFn1dHPJtbFqjLN
06zpMyNTzDdSfiFR6396PtZFW83xutYp0V2e2Sah0r2ptE9e94vPzH9GnsBXTkSmIBLhnwPQhO2I
fUKrz657DyV6lDvRvP75Hn5b7v96Of7/En8dl34ZYz3tezBgoTrjy9wki5yic9fS/aYZwCLLz1p3
n9zQX9uGX67m4mxqp5lXkTKxh1C7OWC8//MNfXaJi8ULCbpnTsvbjuO+kGtDXEHL//MlPp5Xfz+z
iwVLJCqERcElcJojBva0/2pe/f33L9f/5SkFIrSKFGPheSCLJt9093/++Z89oeW///LXCw0vVDoz
5JwDY4JpSXz7LJLhsyd0sWQNaZ7ZcebWZ/VgjKxOnwzA8sd/WxFdkmg9gw0mOv9/3kHFYRPERqPO
Y97s8LxESbLuy6cmmD4p3314H79c6GIFdBuQAYat1NlzbjW7oJXyyR7kw7GAP0FNaski+Wvt/2Us
EBtNiWgSddbz1Hd6ehP1be5c/xcD/stFLuYT4qfRBv+hznYcbnE43Ke9g2G6+KTw/+FS4kmiDwTF
Btu6KGsgiuolsR+sVjs3QlazvjOnw2zd/flmPhz7BdDC2QL1x2VN0+obzS1sppYUxyQ4me9z69tP
f77GR8OOmIHdL3l/tDUvhj036hYqQQ+W1rnGYYV34L94w3+9wMWXD2F3C4+NC3gNGIyXGEzvn+/g
o6dEEZWMT4rP3MLlHVgq5AnO1Tn/3gybctxh8q7KT3btH01eKWj9Gah7KCtdXCTIiFXoQ8ofdnel
ZU+jumn/gxgEdvtxXsXyIC7fdGlY+FxREtHDulirXC9zQ6KPqNaN1oPh1Vea7t5Y1oKWCo9ZHM0E
r1BS//PD+2j4f73oxfISVV2/RLtVZ8t5XRnejz//7R8OzS+3dPHUpjA3hxy20nlyfTs8gB9AyNZ2
n2AgP7yKZNuw5P7ReLz4RhWhm7AzDevztIniWzd6lZxZjE++JB8+qAWSt5D+lpPUP9dhzpIt5gnB
BEiP1da0PzmHfDi/fvnrjX/+9bMLRwCLKoMfdghPz3ysOn3759H4cILZiLuYxZzkL0+ec06nz5Aj
JzYyj8ZZ7VwRLHnjKyvdGeneMv+rR/b/17vcMzaVsrMp5XoZ25J8vp9qsf7zHV1WuP/aNXKGd0wO
0ssaefHOOC2+sBYt5lk5exz4ePvRFZGiHuNTxSn6Q7T+n6/44Tj9csGL9yWOSIPIFRdsjVWf3MIi
ycv9ny/x4XQmuUb3oK5T+byYaZalaMwXXELDbTcaOCTfastZOYc/X+bD2fDLZS5mHK+9NTs5lwkK
WK3NLlS72thNZuLDe1mFXPjP11ve9cvljdKOTjY144SI4Z8zvCaL04JEW52b4i4N3vJgkzpXQFWy
z2QSH72pv1zoslLt2AD7Q5cLue8Qukz5SZHqoxlg6ZQloJ+Ce7tMyNWtPMcezIrpmlvXxpxMwOgn
M+DjO/j7EhePaoS0rEIr50UFLGZHu/6zxeyjKfb3PdDf/OdYSIgEbm/Tpghx6hkkVcgYH5VUWKHk
J8P+4eMS9IAWZCYxFBf3QpU86unSl+dyxqH0ytk3B8T256n14e38fY1LlWTfpDCaMBOcsfJJ+Q0g
Sy03AQ6VTy5DqtVHk/jvK122lxx9JJcuN8uzLvISK4Xn3mRJTnxLjSq3wWp4GKi03aSgMk5Jj6Yc
sB2uL2ek/1irxK+g7KHH4U8AzHQPCgQKYL5mUfxnWhbvpdmGK1lJbYWHXS7BUgWzWBT2nmDoZyAw
CAKr+WeqaSSpWKHtJ1NNtGMXOSAgCSMhB6g3vH2RZ93doMIlYhd9hhoAlFE+XQw3kWBREc4qtDgJ
KVyjGJEfM9URXNPw6su02mFEeHXJccBNLsp1WMcvJX6tAc/QJhnrFmhbA/muweoXz4P903Ny7tNI
gZHgwNvlKShLQoYN+F1JdJ7H6VjMYKWbVl+7MEs0rEXgRCAhOOsmDCU8m2FJfkwIS96DKIlh1ymJ
an0aQbPEsl3FBlQgI7W9lSfqwncsSC0Uqz2oUMCqUmMM9raVVHdGmb2aeSg3+HucZwef+s6ENLcr
6qi7DTXw3nTPiCUH1e33ejv4jZsbGxsA0zFXVb+OYjvZaHZrfWnMvjnpFb7uoqNTDjCrOqQFlkIj
ruVeiKB8Jiyk2VlDV28cg0OfV+KLcSPTOZI56flzlmkbEkUjH6W44weqf2lkaK/JARPvVhZN66ij
nD3pg4TraBsI+aaxA6UXLnmgir7BvDhHVBVglnPNdBP3XezPdShWo5yGetVpI26rGsiZ5xXtY9na
0k9zaOMIUuLxKhsi48oI8/daUApCLeIe+q4nP2cCPanmBHxqAecCa5qxUhOLAFmd40vce2DEgCRs
dDcgSaOIzT3AcKRkVqWu49R1j/mg2r0FXhwTu54xoLaAnFf/YHY424xYnedwtnG6GdDO+i50DjUZ
ceRyTNkmUdObMZyGIFz1xfRQE7HrqwjVUBVF/U0QVMHOSkgzcr3Z2o/d9IZRRMNd7zIoblH7NgyX
zI8yEIuV0RU7R4hk4zZFe2jsttoMVXAr4qs+Pcb1SuvhzONdIYUpFcYOr0RIHtog9wgoYftBu8FH
k5n4LAeZrs20e1eD9lJPFk1b5QS7gESlm0bmyJ6aKmJ5nJwnwFITKSJZDjMgJjUoHdW8azLlrHSz
EXjqQ5AtcaTdFUNJ6FRVttvWSsZVYeBS6rp4PA3QrrZ2BRyzjerwunHkT83TMbW45H4LorzWfbYk
qqTOyygSRHoIQ9YcAIdtphEHELRiPIiYCMshMuNrlUb9oQlE8CUI5/jQVGW1KoGi3noTNntvhoqL
pxkQa5HH3zUD9IaU4JhSzMybPIsF3nvTvYHUTooavjkOstarDTEXGy4Ov7R2icaS9rbGIrh2UwOX
Wh7QISwr0ujHkbI/oWoD+JtDERAHS+S1QsRAqIrej35UusXXMLedlcm/bk3ZWf4IsXLbJyTKz2Qy
oc/S8OQmhETH2mBsq3LBN1VF5dcdCRCxB64hNhYv8xJKBrgTiGWOMicVU3hl86/wHuYFgN+Wm2hW
1WuoYdMHAghWVToa8oKuntat5fyMKAgQOdE2O9zZEQGLYbY2W7dYtUk6YvKxhxUy5pA5E5Z+1Oo2
7rp2AfLk7COtufeHsO7uyckyt+1iy++quTxGLvvnnuiqtV3O9aqpZ6SNaR2s+D+COzGD9dKj6jnp
YnOdcg7yyWaQ67ghf0ozAevBsWkBSgq2XlGEmd8LiKcoa28D14sADWiD25ygKXRmhfyRByNxQDgk
13HtvCgc4gR2pm9D0fyssPAhrkzeekv7ZlYd3NXRfC2CPNg2Dg9A1hUuZ7d+tSxUFw55W2vRdaCa
zSXkgxQ/P0egf09fOMXZDW6qaLUHlRK1pdV2tk5EJPw6JysiJeiJ95hnUuUKq7ZbmDsbwsxqIGJ0
1UsZIjoFgFb0E8BOECfNI/8jb2IWA7KUsSpBsOjZY+w0OAStOvvaN/WrNs0Qg4LvyCWL+67T8tOQ
6vWRAILwFNIdqvHOw5vrYt58Z2GxYD7VXmXoeoQ4YlnGWjyAxwvN4+BpmBdp3PsAm+1jETo/pYtE
f8bqf9U4HjTCgag92oE6YsCGdDIdXVSoepOs2SrZGYOUmz6hQqjzvmyhqdhfkk4MO06czTVAxPam
ImX4qHLW4KW1d0XPMPXTMcItU1rvLEaV39uhw7Kn5fxTW69wJCTbqvemHfincRtRG2OKDx0yEDyh
WESxb0tzsdok89HoCTiZm8a4j1NNvNhmEKo1psdkF2t4QgfdS77KoOETb7CRftUquEcr2H89GwbF
M9WH8JyMC5XbILuoJ3Nq45Xudy8p2lVdCTBB3ixvsM+mYM8yx14ZOKYhA8v0in7Vk9NYz1bXfZ0w
o6wUwR7kyJUpzCt2hFbP/sG2J28Fhkudsk4L76wYLImHlX/dNiYytjHF6EaINUG4sKfxHcZCmvsg
SxiDKbTUsagkGlTXAjVgheGtwaChufRI/EqLkd5eaG3bDJ9hsQC+iow1gIZzsMpQ164dpwOSFBXZ
KmuL+Tg6ctwaykwODSbcmz6VSK5DCZA6kD/zJeuzwX181Nu23Qwic58CaHQgNzmqZQuSzCHpYusC
ZfEh+BtPDXxFHH44DPDXzdbDPLmwEUiXwSsXiv5LPkLWCFu9uBYSuNqgZe8VnNRVlNCaanSbzJxW
i2/nEjRPbvXpHoXofFuVHS9LYzbhlbQHQFqlrZ2mRf8Eny70+fAF902byV1oNXJHrO+4yYBYYD3s
qq9FjfKky2t3zU8VWw37w64tsEqvS61VsNl77xZeBdN4qr1XVznlylWa8GE3endgtN2N1Ae8hWPL
S5uxkYLZHmFnr74ahdZ+t7EZY8RMpxwM65xTDdBn1nwj7aCcyEE/i7oOHoIuBEfU1eMuLUTgh14x
bewQcbFXzCzOgetB7NTybje3U/iggzr6IiO+hESJwjJxx96vwj7Y0FKvHuRiw04xU21aoidZl4mb
zEYz2dpJ7+5iV0/8pO4x9Hto1JLOvbeLBiAdid7raHCHcuXM9U8T9v5uAktwZmYzF4T9U5eogOuC
rW2jloQ9vsJkevdp+QNIMwl7GYdorEFyGydz7lfTrG71ttcgSXjc6yrKyvyUxKJ9qL3pu93oDZug
7g02YHg9jaa67pWh+6ku3kZrGbQRjYxdGdhkB9ddtwBwwP1MxJsRKgj1jS9upiUNzu6ivYnQpK60
JWeOxPN5WykLlR9e+K2cxHgfjFO11iJeRiDoj0MtiKVN1btrJPRyEK4fseHdQqbwDexM+fa10qMH
vM1Y6Ee0CiS+T7uhbkhjBVmz0seh22WhF+/HZCL6E13DtlbhuJHmnJ2mOMg2jmSe2k0Iu8plP3ya
LMFZIsnaYxxn9RerzpM9bq3c18xiJjuhab/z4Ked0adYWIdpom9JTiyqgbrhEYzZqQYKB9KAnDmA
EvNuwJa8KyieQVd1YVSzExF0bSMFK6cQj30OchTDTOp7VeFea8oNt9bMDsqs7PYOlh4HA70ewpcm
4RCyTdU0nCs4N4o9a18/O5m6GkfrBdtdhTfdJY7bPrYVWPcryIW6dm3pqnzBUL9MRxp9q5yMNGAW
Fmm6dtvTcG0svu51qcSpyRPXvm1gp13jP6SvbEtnlcPxOFiE8KwNqEdrQEhsQmYbCkEh7Y3nVuU+
nWN7ZQntOWta/LeqLg9uhfg8rQUHGjeP0I128CvcdCihaUTssoPMjdU6a830gGpi2vSEUd2Jqk/Q
yQfKuY/Ij1oJJUkaJGo+jNCwsti7d3bsLGB8igu1qvNmTXKA0z6Tw4puANWie6zYAR7MXiNnC/zM
IcnwH2hsrX2rA9SM6Jhd/6hb6ykiU8lrUqoUEiIxiosc3jubH91OPQztlXlIKucbwWC8LK4KQSsq
7PSsZ6T1Bs9Z0BZrmUoDgrSR4DRaVkLs46vKTiLOTxQSOeBF13Uz8RdD7SseckB2hKmDpGR772r8
VJGxmQFrxIJpJdM1nCgLfktizdeuqO7SOnvugIbvBxvr9aozMVVrmad2A3rVe2ck4zsCPLIRpiRA
TwcMuOC3sT8zMXHNR1/ZB6ChgVb8RiTS+OoQw0r2S2LtLFEWILXa6AZiK27QcLaIgPScPmBdEOVT
m2NMNwrXBIo2OntjJqNXC0ACsufoD0bcOYQtKt71YsGw9rZihWS346tmgtLlBt4tEh4Ai1bzHDrO
Ty1De2VwFDmOQ6F98wxX26lJK797UwDVBUEq42JW66gFdaPlUUt+SKChYCZoVrEurC2t1vbAMZAB
odtd6aRR+DW7gCt7gEWim665cikNrirO+MYqKdnsATglnGIYluAxuI93ejO6K9pexkYEtb62wmQm
VBkmKnnVvLsm0b6UeIhn1s2fXghuqCrJDhBFKFcFWzgf9uTbOAKbAgMDZdqbTV+fJNxS3Ry3OQcM
iNzkL/q6xZy0K1+b8/G+NShv1HHb75WFKBLoa3ilGgvYRm65cELj7jbNrW6H27V7ITbBPdljot1A
loTkPFjNNif04yliuTmBJEn9ZEzBSDO3jDu2usBOyghSpld294YafvYD2SBR23v8lmy+MqL7LtsG
LtQaDkSMi5GKZ7a0PesMW6B5nuE3mmZ3o9rK2USYEX0jJJtMtBUHQUUUlh9HUcptut6TLG2wFGqa
ix/WHL5CCB8eQ6MoD62lEQ2i51NJMGViZNWNVYsKPGXU2u9Rao1Q/Qi+C8Yk22Q6yvGqCrCRCLJi
NvnUlDdNa7wpEesPnuKsxy6PY1kEcC4NyJgkxAuITjraL4XttHszK6mbOFJQYVZwJUoT0XCRoLcF
SPDV06dvTjwvZ80JMmhTsc/TMm3ndDJYE78HW7Ng24ozDX5aWpZrRWTJ1qYzunJU20BFmc8UNPqT
HmKeCcgAu4UB3MBGJDckzvVoH8sg3Lt1ob5EhuvccyvmynaYmaS5aWMzvIAu1PxRAmbQ2UWtULQB
B2r7bkMzXH7r4ireTG1mviSia6/MBTK1qslhon1JdnfLMnrqJQakrG1gjOnBNwOcKiu0VsBLBFXV
Qjb1i0wZ+8ZjrkEc+TGrtCdvvYff4JqsnbM3bBPPCTaDqn6MvVKPFJtgXoVTuEWuCNVRMrATgWxf
Cid6nJNh9KkAAXMz3RIOBXZqypAm4aXdz8FwsnUl0mofdUqy9jBmOtTZQzlZzRerL7QT+CHnBF89
unFkNm/z1E03M1R0SrgVt0HEc2Rpz+CYy9vUGdmqtmSXcm6mhBEGvJlEHofhT88ioaJDHramd0zJ
DFTTPrSNYEO6W0iUYOzw6VziJUiOvo0LyIBOwbeuABXE77MjMnSMehPq3ndk4PVW6wreSc1qvldD
/YAaPWLT1QxbQ5b5DdvC/ttYQNgzVRCtODzCHmRKbQluIe8ltTkVzJWdPs9gJwje7dloTFa+4ThD
cIlOVBxQiSzZt2XpHUPHeK+rCathNc/rqrYAXkr3vap0kgq9LD1O2mRdY6QqfNkOuMPC0FRf6pw0
dP5zC2JVSWDYeI63bh92hHIFzbbKm2BlJvkPJEHknsJkjEYIU0BNhHm0CyZ+N4vXBeSxws1Tbt0g
IAq5IQPmZxpY5bpsLHGb04PfgNanMid70+9a7z6FA3nlzNDCqR6oo9GNA/hft7tzstSFSAPKBi17
vzK1SPuakfdw7k0RnVVjFtde6jpPJB1QpXJQ7PNwq9sQzdsWOpS1l04z+WC6zQ3Af3NjGxqnLiNp
fS3sDAB6ZZM/t60dnKCWqn0UiXofiCa6A+ra+OTLw9FlWNZdMhgns2doQjtkHddra1MOEPhIc513
ZeIZJwPgCbxPUZGZTTSE54ly91eekAqb7VzM37WocyjBVqN9aAdkfhhxEZWxX9uKBiZLU2nDHkky
AD43YjhIuKdmJe3DMMo9qZIPNVmjq6hsOoK3W05kepQcELnXNx4xCUeDYu2JkHcKE7YS8h3ZVPVs
u+1TUGXRSYAN3KUNBLQxTt7CZqTpPlAClsT8FRSpOms7xk0ALcoefSwwlKtqDgTSSfVbAil4vy34
JlPo6Zu8NNs9L6e5JfBIbrTCqI6aGot7I0icp3F2fzgFaZW8uJoP6LPdlg7ot1Er3IO06pK1pC4e
EEk0vgH7npO7165FqsXPvUF+fZw02dqKNejp3VivtXkmNrHKPKD/WvU4xy3ZK1QnCJWw2yC4ZzAE
x76s8tZFA4/FARm/UTY+SNHY1vM0W/0RfU4H23Q0FjWqPjzygZNLidc4YM/Qb6OKwoThBP1+6p0F
90pAMdB5tN8S3lNecQKwqL6/4UmPPOCIdf4ahfCWii7L36m+Yo5zFWHvUzfa12ZT9dsil7Ff1ma5
jiD+I52R8FWl1X9JIBj5eh8QWeSlzhb6AcgXyRS/BcccHdEgEzsQkufqBtNIfk/bW9edTWluNmCg
lo14StQi9h/rn0adDntCvwAskQtrHYy0yNF3AhvZ6ENVbE1hRteGKgfwvg4cdY8sBlUb8ps9ySc0
xTqbturFSqOGaLKaCgDoqvYga+yv2jBujCDo3szcEyGl3YmjSNJW7dH1oNIVCwG21Vv1ZCBE8XuV
c3aysrVRPC0M0KG5N0rJN6ItrHeX1f/KyYdnfKzVkWAvcjooPFHPfI5zNHZjSNYXBYR2PSrERVmt
AbHVBAsxe+DnxAGTZ+Rw+BAyJve9KBVNAzD3IGCdbZAU0X6ohLEuEe0dSGvKj42N7px3z4qwhHZ2
CWyx806VJ6pn0msVqduEaG8nGT92XsQpxRyeo2rJCZCjbq75FMh7l5oBxPUui30Si2b4+HkugcXn
ZrDSk+DLyLHixnJnEG8Up+vmMcZf3m2TVrWPKBG6td7EHiC1hniUOjL1I9Bj9zDCjv4WKL3xeX8R
ZttNcAgndhWGF30NaPyvCzckGUlY7i4wNG3PISc4wC4XvpWEw6NbEhU2o61ea2GT7ZJuoJzn9eXC
ybb82q1+5HrxIy1zQd441e4NodVaTWArWUWbLOjuMhd8bedCySfUKeHkFBmbGtobtd70RydYH/sq
z6g5SNorWl+bPyB25++sU9285N9svOSFIloZXBVFB68d4v2Ao5b023inUMbfzJo94WOS8Q6nXLx2
IW6tilRR7soF+SC2Zr/NKdTwAubOUZPla5CFS4nyq/qWJye73or75Qbwgft8OGz7JGEnEg4CXk+O
+WHWwc0maMPqWvKDginzhVmLnS2Aabe0lyDPgfgPbcH+YiygyhqJtyN6FU1cr62mJH0UguacVEps
k8y1vpBh92Mylk4IxLFS4ogmp4gQJAr0GQEUpZdfy2ES+5loGSJ045+Q3Yt17pyc/i5HcWVBxKXi
aeQ22/c8C56Ql5GXntP0WTuTFr1XcugeEtttXgQkSlLCW1OsPDkTBZ8oz9wEdVveslvqrlwjfnHN
5mtY6SRJZNCBW9FTC3M08iHGkphdt4jXnqxYa0oP95YEVHnbVfpwkiXIRurEpNHHGvxzjep0EVOh
6IoypBTcqm2ynFChsNEzMYH/mj2JGWFkDORrES6WCcr8VI2ynVXKJ45lWAeieh3MM9uJ2NY44MJr
1Qf4c3KActtXRk+cShdvwfVh6G5ywpwm5Ai5SS2HxCK+ehJgbjPSc6njyDmRDfPMem/sHNoia5Pg
kluyHRI/wHW6JkoP7nCTIQTR8aosB2AJZMvkLdeUsVSI+DatspwQ69zhHEW4bbkpG/ZygbDJqxvC
nyO57htS++ZiQyvkqWZZWtOEsfiVBlhMV2enAld+a2iSw2Jcjfqb0JrmVLU6XEgSulZ5jmNm+eow
b2PzTcrZpeuhC/MLOO+CffJc1eupGF5Mlio/I6ZgDRrtu6sRn6AMu542csooHIZzkN8aoSuu6eSU
1xbrCX0i60fJ2fiUhPYEn9qCNG95uNUbERGWI+jY5kHKUT171klg3kMO8o4UoX+0UTdQDSbb0yWs
OGAs0Y/6Wdu397WnU7kNUgXjEAhunAEQsJwwIh4r7G6LXH0nO8PYyNrDVpjw4WZXl61SWNg9tG9H
TbRlum+SxO/V4Dr5tdapvDrlRppf6/SWHEz37QgcvE9IzGI4tGQm1y3U8xtzzIzbiqr+mpeMnaPe
tY+DaNijJ9q4IWx6CZsxvvI60bc2hn7TWVZynB0vPdr6svlWDAF9Vg7TRlhv6zCNfOW17Vb1jtrT
wiFfry4iRBpjdtBKz2D5K/SVR6HdDxLrSRTZV1zS7tEJmmgzx4GxJ/fP2nujwW4uaEd3S/Ny+tKb
GKVbZzAP9oI4H5omvypHBTW4cWcfg9EE3BiS4yiltplxbW2aprdBHnjuyQn5E67lvZTNkoyRCjoD
uhFuEPQSIqU5NP8VvGiTctM5EipSvh7YCuywnobXimAGujWOsaLNDsm/Ce5YUSS5eYE42iJL930r
4/1CDueoM9PYTzyOC+QVbdIR7j2YgGo9TJS0JEExfFgRIAAxUHQknXzfW8QnxTYIg5Gi7rYNKZH3
CekSQG04eaZVzga6Hel1hOma2NbmNKLDOulWbHwfcsKVVB+I3aAgGsJyLveu7LOzYKe2C5PunBKL
u0vsmoAcmYnrNlnM2NLsfdDM8wlbtDzatlUdpAYAonQD4g1VrF6iOK42IcFea8medD17ucH3hQ8B
aTkp8Vl6f2/2tGecgcgMQlHQsAVts7GKeRExCezawirpD8+tgmVMthzp2TOp3qG96XsZ7YZsoPE8
f5vrXu2JMio3Ti+7LzjKJ5pHcMKSusv2JiDvq8pQ1WkSFRBZs6/PlZWAJa6nju3eTI+2DpPbRg33
ki3oXhtNKmStJgkbXXrWUv9ueaq5niTEicJp7UMzGdN91XeUnthhrB12NQVERNhb+a2KbHejecNb
nNrDUzgUdrSa7IklKGVRqIbwLe8ne5u6ccA5ekhpdev8gX6BoBaDPHO0CL+3llnsiLskl61NafWG
dUIst9PfFAapFJExE4FWBDXettA7knznHfWJTKYwTSp8vPn91FUp8Sl8l+cmnXaUWZXPbr++U2k1
XBciT/eO63bLPlHDCUDj0GjoTTlTmi09VHbKUwmDf5iilZ1Yj1nVeTs6PupY2c2SM1nrnIN72BR2
CzU48A6NUwZrLR7Gm2oMS6IClqwC0ysJM/PetUy8Kk4ndK1fLcQYB9vVsm+DKdNzP03DWldhtzH5
Ct8WlIs3aU/D17DC4ph4qXUENhnvkjx9TKSTcSQV+qmxjJEH0JLkVqRy5dDAofuE188esBrSzJoO
hhWE39Jweiva+hnSSLQWrOXo+xrKZ33FXkBKDoEauU5LyAlqF0e/DQOsyJ6TNtvSmo0ViVmGH7MK
XRdZA+xsmmib2+MjiGzU+16UgYaPxM1gBzn8fqF9Je3ugEH1ZipFvKU7cEPWrrude+ulN9rItyY+
ta5gioO7jK48RnXHiU3ceFBMz+Af0rUcKdLhz/G2QZe5b9RzBDBjp6R9lHroRFx1mBrC1MzJelHs
7vYgGhCZeAFc+m40VwWxiNvIswSvgvniJvT7KkvVQKyXU1qtP81yiK+8IuiOHG8gFdAij1dQNgbk
adQJYrz0ayELpkuVmGcSJNNrUQEPniO4KXMU1RsRVyTIUnq/xRiXbr2CcyJ+q2hl2eSuZr3MsZfY
LsCu4dtA3XTLJIt8il/EtYnG2s+BR1Pe1uR7oDt/vQj8ec4c68BL4N442hvnFoeuS/XsjR24j6Hr
rlOW7X2icTuhSS2oauRX5AXRwmqZ9zPQ8rU952d3mNtvNj/N9xI6ZEI3gpNGJqyfttEz6h4A8hI1
dh87vgij4SEoHee2jnhDrZQyU4Lz91C1zrxt7BnRVP+1DOgtJgMJckJ18arHfepTBwvWrurzjReJ
9mB0WXvX6UG7a9K4ePD6yPw/ks5jyVFkC8NPRETiEtgKIa8qqayqN0RZvEs8T38/zd1OdPSoJcg8
57drGrgMHzMMJaxkhpZ+2Izyn22Idje4s3mLyJ171Wo38jlqaViFPnGJyckB9hAP+S3LVeDGIIZz
0zerVA7uvV4te1KQOU/DMJC7AixFV8s9S1vPzqZs2s+mtMsTCJUF8++ELzNI2Uo2I5m5UQkwm4Rw
nVBjZzroxHfWuuw8JMp8LV3Y3HLdXXZTnDobM2Y5VTCRlWb5FSGFBgF8TOy/XTW+x1r0QkshtT53
2c6UgwwqN3QRqMnxTeGtgMx2yk3TQiiyIMFckBT6aKej+hJdM7zpgt0nZd+lT2DuA1YVtAUTNEHW
yuSRdTGiWaR3/D4bo11MoN3ac3o9iDw0CYXr/nhj1b7ovfmL8yHFtt8528kwU1/XmxCPIdcltJB+
TZnMVp2EzaB5ht4vg4kHTy7B7nAXO92sofY15L5mOA4+BaUkShcq7VcDJRE3xFHGJhmcV7eVxpNp
1caO1QvNjswaDviam8W1w1OYNgt7QZHSMhU+JyQWH6EPi9fORmxRzm5+0uUBrZSKWGnTdxqFHL/m
y0FaxvpjuejMYCvEk5n9w0EMsHMNu0dGAV/xsgrA5yQzzhkagPEtLTY6IiM4xXNTfg96+hAuMwno
lyQ/kYwpjCOAzaoCMMiiH/oruCrJFM3J479T/C6Fsq+oHDe2VDtLvtCJRZ+hvs7s51o/2jao5GMU
H9xkR4R8Au0jCNf23J3dMOGdKN2hN4opuWT/sVZFcrPoijM1vt7dku9k8eM5V/auVSJYHdqTrbb6
wi4kjh0gaNkHidrp2lkD06JezLlW4tXMXpbyMU62rQPOZ+/nqoVY+y3GXQ4c1Wq+geK7rE4z+FKC
e/Ny5597mMZ86GBIQOa42lT319O/Euu/rbamLED1p6n46YmGMsIHsH69UDTnUcHloWGJ1SaqXiLr
pjUnvU73NuS1tK5O421kr52q8K65qYKab55Y+DUVxUfRb6b2ZwbAsDMkjixWYnybwajaKBgH1AZs
RiajFxh3Pu709GDNRzdOd42Vr21rJ/JrWb+UvDmKTfvsdqD9hAMPXb6uzROMn+927roafu6/moz/
FmxNZUrg20JnT2C7j5V6F5yXUZ0dMmM76kd6xPZFTkwyWzQHQy++05g2WhSqestS6fnD+BxGRJL0
AKzTDwfQqtAPTg8qZ9UHNXLv0NiRkQcvyrdK7iVQBAW7qyQcKZk4xOiPeGK4R9Z86izeNPpFo13b
+oiqS67vu/jnXkdBaIg/2nyBZ82gh+7sFXcq7AOQZXSuHmWKLeJL59vSX+bpjWiTFVxHa51Dd1vD
aWH715DmdNsUNU1hB53+k8OqFtyq1Bwki0b54bkKHxKLyj0UXNnZ5R6XVN5ZrWg2FfsulR0owopK
U5C4g/Ua002zB+f9NDIje3Bd3quFzSo7j7THu9R3crR3akIgZV1cW/MLky73nEJvRF50KchTaDTH
eKD0Nt/lTrka6W6M62Q36DSBkTiJcBdy6e5wm84mBXUWJ573OjQcvB4kWw6kGq6s4ZV6gjWxlX7D
NEj/eQK1PJIWg8B1N0cJ8UTPE7RbcZaUcU2pFdjtLdXecdor2F7XPGfEaHrZ7Lfdoz29Cu+pCbcp
ssyl/gOp3GrqTSxPhveKrH/J/0ZKayCwKvpwSOPbiSFFo7a9tyEZNn0V80fSvCb0wA5iF0bTXo7C
z0gGbSqCxDzaOYDvGRbgEvYzIhxLDPSNo/cpn1v9rTXXldB2zLb7yrhX8FA3lPxalKfk0CwVnwmg
YVUP5aqQX5Pk50tPC79Wn+zrCExnDn2MASzX2gWN0doY3yZMT573Q58nt+/FkT9IAv0I0ew9oU6n
zHYxtj3xqCnH7Qwtv79rIy16M+OzN+tMJByIPAMsTGstL4Ok1d4GRGm0k67c8JrZlynOdpn5z0Dx
PpdEkKNwiOp/1YBlcHgZ1eP9JpwAEVFnrXMNWUC98rCepzkTaaEjV3mhu1qwJVJ8U85ni+ZZk8iI
KXy3Kf5J4/AQEqzuhKsu+SHaOurMQEuPDYWDrk10znDRKWoeFLQ41BEjK+d+sx6r5ajo3ptpT43t
dWS+ldWHEHwjEwsP8oBK0jexgfTkB3uRUQvA8UBAuUWiWeT+64y7OHV6yOZuXWjhVzvUa1Bmqu3O
ct5rxXs/fttiNxdbnaEp8w6l91nZF/LR/IQ48cysOKIPih2xtLcl3XIj/X6ZTijalWs1ybYgjPmo
+ZPzvXDmjs23yl4c+xQjerHrj6j/QFkWYMZj8IFF0x+WFH37btTO7rQjcK9zeR8uPW1+xU2rPhpQ
m9piv3U+tfY54k3pkk1RbI30rR2+nbLezghvUR4wITxbpF03qA5LracGPeXILleq+LSii9PWPvws
TA0hh89t/U5JUEEDLIADKfLo8xbaSmhkDIev2r7ci1Y9bWfLp3z6gwap2h9Utzv6Ctidi5UwfoqZ
VllvOzentOHy5BTviMN3EC+a6XYpXnoXtezyKO0Lt9uGedon8jH8a4BL/izE2xJsT9uW0Vs6XMV8
KxCK6N1RY8aKHK+jDtDKEGsknEiSEPYUMVNAR153yOl62/Lrdz69Z1VQmjI+NmZ+GUmN4YePN8wv
vhyvw4iOsAckLB50DwgyJWnqLRmpDLa/nem3RYOS0t5uT6TAL9G9ZS7gYfDn9FeDgXCpgutQXI+x
tUZXOtvaFnSRaqN3FGaBDJcH2sq2hWCtoq4SXjvQM6L7UD7lsv+YdXPTRvvCvUEYsErnm8J+j8Nf
+dB5FLUXu/bT3Tfdo6z5D0d25dVQbDu4OZyT+zHeS7pT6kqs4uV01/UM86vJqZoVnBn3A8L6Kbin
QspDw/jiFOR+UFBZPbmU9tQZP/IHh5hHQSmJyGWWryUt75wtdNz53vIR2c9tf0q9X7pV8uEQTSea
TleyO9/fNLhpXqI9DUat8ZDUT6EBIW87AaWN/G2/VR7MTHngJGP75YGGwaJw9ShfRYTgJ59pdq7R
HpAGucigJy/AfjCMx1nfq5ZVVuysydkMXBume9A1CIl2Y6UPEpJkXK5IVVGrP8zqaR4/HZ0n5iNP
/mmxjRgOmT0dY7V27ps1EoBAoQoSw8foHJfqIrWfCoqwjsm/oJv3E9xHK6ddle+L5kWYiDA/hXOU
1lM4vlJ6VkX7xd6o+FgQQL9sidDzreLBA5mtxsc8vVjob5PuX550PARH232lrGXiFksiXCyvtvES
pZd+OInoMN8lU90tlQeSMvvFZV4JEoKneEJXmXzyjIfJuNbA6oPN+3hb9EevD1jk0I58cx/BehNY
TdFk+DtJKrnKk0uHup1TsCJygja3Hnu+1V3jTA8Sgx601EImsZEN/hlUUiGXs7hXGJ4L6vuiat87
T6kYT4PxL+rDbW54YNX0HKoHFhpfOoq1p1wNUBiT2BK2RLdrHTCmMzADXpfMBFLQ1s5WEj/QbLRy
uIDd8okkM7Sor+Z8P+3Sw0RRRt5+J2ipi5ISh3Jf6L/x4Kwa4z3lADBESoRi6oM+FwzwE7xiNP72
c7zWkplorvkxbQvCUYFwda45/vmgZ1l1yKMbzOi29y44LZgKos1y79Jk6JicwKnRUstnQ+abZGyf
+ojOkMXioInWKvyYbNT842tYn/PQ9rUG+h60arH/hrZYL/HzWH+GMdmtiDxTjoQKBFNp60TAAtgX
Vr9TV9OfbHFpRcUq1FBO872PtJV7BnJFyaHXG69NzgNd5dRZRN+WCWuV/jZDCR+Blh9FDZeiWjv9
YSDvB56bY5emD/Dmkr+yRN4S0hbugB+l6nkYbla9ld0jvRgoMTi0w40qf0zYduUl8J9/lRvInlSP
MHxFJsMu3uxjp98M+k+DJTz0qDS9Jxj3hdrXIKAC187KuCt8tZuWTvuKtiN0J3dUP/pTIR33Ox25
m0YL2jxxl8Uvs7FQGKgCsL9T2zVpMHGCj+G6k+abkTWfi5CrXLS+Zf40xV9sO0ebdpyINNIiv40q
YTlH+AYFCOO8DBSOXmqNSzd+S7zX2NCDnn60YvmaUIeEL+X85zWUFuK/0T96WqN7Pmq8s5Z9ifNl
ZkPM5b+I/me1ThexG5zh1MuXsdlI6FxmYErBVzrEMNuOUD+U3/bNp21em4ohzYSoOTbVJtcfe2c7
yL3t4P+nIMd2AzQUfsd8KMtk29PgOyLvM8S1U8feOirIcRn/FKbtT0DHnbY3oElrQNxUf3Xw92v6
FvHnSrBHkRrpp4gfWTPv+gA/uW9jgDb922RSltN3KzO/Tu4PDYVfC706VmH5hfVQmS8IV1dJNYH5
/HK+W+GD0o66sy/SbZ/RMMxngzy3lyfP/uvphAf9z9WmiN9HJyRqnpMIY9JB4/GBKaDq6AT5bNq/
ZVSjFn2BJ0kQvKE0I7s2zf/EdBbNi41etTwRRgJ/wZMsHmSN5Gun7oVJ7rFu2Xvs01D8mVKuI4qN
FFhV8iJ7OCV6ZermEsrXbLT9YX7omhDSn5HsXUf1NZP16QCws/DxALTh2Ul47crnYnjTmmdXPY3z
diAwpnSR4hPmpg52zh+oL6r9MNheLO/YJmJfAZVkM9MPBsQif6PL+3FKyMg5YhVctctT7hwLeUvp
h1nmznckZdE0/8XjQVB5tpA3tGDLMwFWC9bpmJlOpH8DKtS630XUm1Ozm1SsuNzcZfnjUa+TQ4El
+pYSVhPZT5M+oHxaNylVsFG965O3oZoxOCiY6+9k/PQwK8doDzTzVhpfjRq2sTmvTbGnKAZlF8/x
4vbXXqOknJh+WSHbyOOgU6SNaMNmoTpMNjgxLCqLs/HLQtQ3i4zQ6f6Ez+sA1BCusPi9UTXkL5zS
aKuzQ+iB62vuA0ZCf8nKU17NkOW4H4F6KIFK5sAY2kNLmjnfh6NYeDIsVZa6mAS49rr2F1pNUIQE
4zaWn0Xiz1UIk4wp0Czx4UXYicBhS6/3Bw5Y5BUHp5t3HblK4t6zRqsgMvmubbeZIRBKL996aDzC
WPglUlhr8LZm2wWJfm8QGtZNae2amZfdmce9W0W3fqpusDk7bxkCV4pTVdHaXC8+SNhKzvkFLDMw
h+kAvv9hMxxKbzhQknOlb3U9jvMmqeNmZTgVWdcycEOx71ztVGTRMTa1TQn1v4LJ+FWa3PTF9BTN
AhYfomo0/MVu9y1vTeIRTVSYH+hfmCNouOImViucIT4Bxs+xaa51Jc6l2fybMlcGRkXgrpd7B53L
Fs23L3pz1WhmsHia59tjhuHvby6uXfssrYHxeClXhnff5PIbtNBlTLKNPuEacObDQvILmrhL7sEP
md62VDoUJZVZensuC2i9Eoa+V7spDC9GMpCjSgh9v7QPPcWQpTasM9i8UNC/BrBMyfrR5WS+85kX
dIXniXDeMrLfjbpbDVyYXWbg/UOdY0RHM8ppR0pfdZLCJ2N5bZc28PgzAnlkP0e+N6WBxcHR0P66
zAsyHfq5Ig9xxbLVbP3UVsXObHlP0VQSt+Ur10GqlX00mrvLqvGs9Mmv7PG1pU4TNpPC99kb31D3
76SanuiJeh+H/mBl4dpc6C/QqRUn85SV577TgiRuyHRCYA2LOldoea1H0f/0ob31DI1CE+cYCzuw
IZYLdkVJfAOqdvLEuHslby9hUMc4Z3LPcMV1Ur+YYgjkf91ttBhY7RqNmR/Hate0HV113bYXE31l
1FjC7NGIvXeMai0xBJrZ/f3hs3MjI2z+9ai/HHXn0OrLmvDqB1kxrQ3G+DwAIHVOvYk08DgB6jPZ
0zoHgAeW+hWz95SQQuzbQ8w/Sua/quL3dougtrmikNc2BtIzk/GR3ncb2CCcA0qIUNYg/Bi7dJ+N
+dpT+V6IEr9num2m8gM2OV+HS4xCuNY2SkHD3JWHRjmf4CUARcaJcoRwA11sBT1JhHEaCbA7ahJD
bgPJTmrI5Ji5I0Vk0TYcpnltETrVAkTkU32sIs5yd3m1kL4OHcNwo3mKhkuor+Heju6BBAqhjoiL
9tlMDRPmvtCLWUbUfb/eIxvqWelo7ZbmMx2aa2rqHqmIy1cpVoRCRe8ND+88kyqv99fSdGgusIp6
o+nps9m9ZQMbXotXXpd4Bfk6OTKa+tnuso90loGFbAVx5G4qIroMGan6mnkOiygyyBLpWbGeIJRC
PT8pmLC640hm7OHxSLk/mr5+nNFOtjEvhV76LloHZKyYudGCL5zyYULBIW9C3TBgsNzYKj6UYbdK
w3pdVnDa2ByookQYWfuq4iIi7R3JNbh8HcTK3RmAqzRYBOkwUXLnrIzM3DpusTbs8oH58oDvly2L
gbjT/IgsbNfA064ktiG8l3T7+EkJFmbRSQw3gMggrXw7x5vVNQcvHVbVfV+LKU4v9HZnMe6qvviz
Wzx3hbnc9BGqbZjPA1vhAiRbO8ieXRqa0Bu7Ha0tJSemxEZU9hmonoHfz4hRnXkuatsGZKU6tiyD
VGv6ujZuOBn2JuK6uVVrA4WeN+ZvdZ8e+ikVPqrZxyUO6XG0iqfKRqyIeoKtEBNbapW3FmMauxoc
i4kyNtXFGU3suXH5oDniKe4SqFlGMpu3L97i0ArGFNZ34VcEFMWqtA7DySdOfGOGzqqXLioCGllz
iZuMqvARWbgDHJ/VJnhJi7+zo2UUr/wIZ47Kix9HQ86+hEFN5Ha+jIUvNRtMIy3WEq9yrQTXLhbR
2F0j1/Kj6b6rN75Zlifh4jvWOVmqtkSpZKy8WP6YmEz8ObP82IL4Fy76aa5SQRNoLjHxt+1vxQRe
83m1BdZe1sdJqiBcRGAC7dW6edaB/RvMG6toaOl6VcaxtJYXMzV3aLy3tdE+U3FyhRE+13w5wyS3
vRZMXgUemo67mDb7qJNbjFNrLGUBpNxVdIyqcJAuJkGCSa+kRn7UI0pRF9ZPFwubBn4MGcMae2u3
ZShnhot77ckzWd3Gct8xsdOESwutPfWHXN0r7DE/G87Wm74sbq+h5p8mB75Rh0WkGgrmfFwP/Fed
2IWkYxS2ogXxu/U9E7yN4v6TZ48DFjexhQa5c7pbbtsbM08fR8C5boohhEu8XtExUc0Wez/0TufL
KXu0rGqv9zjjqmFryPQJNzhYKMwspP1eSGOvW95fIxNqwjNsOHH5XFG3cqfXTQEAJ/tPEtFOfU0t
TmhdKkJp8NPzIduCpmKUhibnke3cZg0MvmsdAhy1jxEZoR+Sh5j30wQjxN9XGnBK3ntWh6elx6g2
digq4+jFK6dzl/d4CBH/23VXrnocDIizqi3oMoxGgmGQuuskhV3gbrCwKKK+vnMpGsECqPOnsaJ9
ev4w0oxekAEtj+2QiI+V2/CTvGeC7sShjFtYgLAmn8FG1K3gVoO4m2gSRLQWspzSDLy7yzZnpz3T
br8l+v/o9HO/g137cSdzYyfpaQJgxIES1JF8F9Gw6UNlPYxjBXLokm1Reaw01ABDJ4fS0f2BjhCn
cdfRfWUsZtZ43KmCbUKq9kHYtq9sd4XSbG/WyV9lur+eu5wVvSc1hZiWha3BKg+jIgiDANHJiA92
lO/uQhjG3vXsojy7Y0BAShIcRjcUkMm0rEw7orEY/L3SuLSBwjrwyeh+H2o4bxJWVUvN6I469o8s
ZpqjkTOVhGgUTRSgadhMhocHhL5ZWPvNkEO7tjjMy0lVeysmqZGIhWaymbst0BUyFBYTSLwbtk5e
orHs0Z6npUUcIgE0T9qMYZ9KZPehqiUdK2nG2WyKK/K/lzovFAXY7p0lGoyr7la1u6HfuNsWSYy5
c8jd77R1v4QSHl9XAwWhkyz+tpiwWIZ94sQ1w3fpGdmRwKh8O2LjWo94yAIpEQqZdL3sQqcsmlVT
ZZ8pxciPlUQBhoSIDp7tELvdXhk6dIE1ayw89q0frOY4qfh7ydp+i9MwwUVeSooyVUataRw+urqO
2zNaYp5rMzZQ3oHjGcRXCPetrpVxw+HvXgxrLjI4MIhAfIcmiz5Ny3oJ2pANYXoYDPtQe0RkWApn
NR31OC8pxt3hdSnODQkh23ax8LvVDX3jMuuCJnNQNbXI9CY6ubkazAXtUOmsMKq158L4pdYRlW1K
N7bpOsYnbcMItgbE8VFNxECdRuGhTdjri6yfcKZ6BswTluonRGnxPlUmciUjpOWAerD0Bcc+ei+X
NlxyJz2gY90zSXYxsOtcU3I5XEJNovEy1onzLQub7JK5L65qcsNXPkN90m0rtO7zrY3UaX6G9N9E
EVW7zuyQ+dB6Cpe3CY9NxkzxTTXpsqHJr1iLnDwPjEmf/aSNEbKoFlBnIH0AJ+U6zW1U8ExULafn
HF+dpav+sqVjxU2qkiXUMqSHCNshecTvcPE9Vrmqd2MvnpVLt7EldYAWWz8Xdh5uLXeAHieL5J2Y
G+7bzsVvbJO5cvGS2sF713mbRY36DerZe+nLEPLDrjK0kPg5j6pVwyYyausoPNm/dq0BBewVy54d
EmePnOZrmmnLX9nm+U0gkNw2yzTsSthSGg5kwvuRhjA6RP8xmY+m9iNbxPue1r+YkQHN4tHKqGc4
c/uE5QKHwX8PfklMBYdbljaYmBvB/7gevzOBWfKeAb0zZ/M5cRtja48oSBhg6kw7oFYRoNMtiLUd
FRxVOqgwgGD+hpkWwWe0lPYGzVxyQhdjrA0DjqLGncpQVnbTnmpaZB+y7+EAK5ueX6YTrsTqVVSC
GXXQOKkzXC5ilaeW2lopJnhkjK2FJMTuttWd56lHz/nyEkW1NjawYYW4FX9iRqkJ/+pkndf2BJoR
MVYnsevrtC6D2HIAlcR5P/O/4IAyoMArUfQPRk/A8orMHMhoGWGzA13YtkPySylXgsB5BBsqMw/f
QgMBFhPbBd9RUySbV3wa3WxdenGoTc6LmXu3JQBijhHYuuChadrPj5p6gKTDE9Qn42Oiq3u2FD1k
qcN44Xj1rq6ybzNcXopswtJyHhJ5cWPS8TFoktLhTTNSP6Q1u0hVHOZG/ZwyTI2rLuYwLe6eaDu0
y2s2mS7XUlmjr6e+dk9n8j1qQrdftakH06TJeGOHYK1Z6GETaeV86Zyi3rfV4CLUBWdYT4b2MXjs
sT1D8C2b9QrbpTHsx1fSBOJhw0dX+6RdGg4A0FfGwr5aF6lT00+dRz+mF/1jSFnO+lRWtxx0yJpf
o5xoQEbzmKyNkHwD7OaRjwGVI64Iwz8lmvxJ9G74281Sj2DFw2TvhO5jyE34PI6WOloausJCo9yZ
5HuPE+V+auSLHkx24rch+WzMtZaLHzVX7bAnSxJqP7LAQxh9UtsX8ejp9FAxdAStysk1wPpa70y8
RT4lNwCsczRDkaSNUPhxAVrTyUDsCHrll0sUb/hZo72WNLBCYsBUXmY4/BZNt48j8Q7InlgXTrm6
Feq2wUGyHomPOzcWQmKDIQ2xMwztQCGVJiexyjqNyVk2y01b4LutUTN5Jux/88TT0hlJMBCvhCyW
zYUSqxAsX9NXpQLnqs3233hPKyE2rvUHKph3nafBQBppsxnjAjekiBvxOeoF4zeyqy7RR5rtcsY7
TBQM6jj9KF0T5FnFocSYi+KHF19kG/SxvEJ9ga8IrhvRdcJtRLM2qmhK43v+2auqYFKONOdzcVi0
c9FHTLZ2top00AbTDfGE9F1e+nUyk1wk8FiEHm5ctHaN38YqQrwgrxHWEcrYajQTverCFQBXWtFL
GoZqPSz1uR67X0HlzvAkGc2QIYTpRY1mvm8VPj2Fb8kCRo8fvKSdKNLTvPA10ozxr+BCJw7MNL5K
1/kBz/KCeizYsxj7M98Lof+8aDgMzpftSkQGRUO+tdAMDYktHUPc68V72djGFadDfyMgCBfuXSg/
usa/rqtSM0jyUee07kgli0g820MbdHtol4zvM1UPzV39mBqgVQ5LTuB0WbHJI+5ivFrYlq3WuzS5
gZKx1Y95NrV3R1KNxjJpQG+khtumzm/ukhPZ49afrLA94qQoq3n9mU8GRRe1Dz1ARJObxtmZ4AIm
EZGjdbCt+bFe5F/YJ/cp156+Efn+1DMqqKlxHj2pTecwDnH2UgrS+I5ohi4g7c7iQqtlywOC8wq8
CoR/mmS1NRZ9dPexwuEcTmF9IL+FZqjZKy7YKu1T0buku4zeGEOEYnJ+KxDDBiQAACLQhK6djRgB
pDsm4h40BE+Mb8JPBfkFp0rK1LsmkQdpbWkTb50E7ddgSiQ5LdHkfTQduk2CK+TGtpPHCIi76XU/
Mm5hx04B4hJW1HmOk2f8Zrn9pOzxqbF6kMJ6uJijdipV1ryFoZ2ifWhAB/rB5O5Le3iQdvgpjFZA
HluvYxdDhDnFG+2L8dmKo/7VnjyST8QEamtiWaes/jrX1RMmq5fcxUllYaPkLuc0XS1N894RqfxQ
pMyAltRIOUoI2smsavwQhlsI3Mp4KrcLvsHiUdT5WxPdLWOzA61VjpruIH9PkfhHTeE3/QJP4HJn
uAAVq2Lo/vKy+BVWWoJNoRSSNmx0Q0IVr0wa9YNfmxrZDIIHNdzqSdgH0nUsdP0mQ/fYWZQBMpv6
TaOVW5n0/4yhoN2tzdzz3EX3skkPHYOVEuumYnDEmW3JJ8aLTLXWNHa9WaHiTwav0tdTWpg6dKul
UyqYtn+a6RRBnjHj5Ava63xxvhOAuU1ZJR91XWIjmVmE6lxbVimpLX4/O+gu8XjCYhCCEZRzXHzX
hSg+CVC767kzQMrAUjBnTuSgxpdWzcltzBCRZu/UT7qR6iz5HGoL6WvpC+gGCyj3GMqEVkYQAPHQ
7O52nGwTxhrwaupO+r5Ky5H3P9QRHKo5JGInQiv+xh4i96quSZzodOSDUzWVgS6HeJthTyfrcbGW
ix6N/XfOy50Fmqu9j7P8KjJIX1Llyg2FWWRJOYP9O5h5X/mlMT6OQzu82bqHAFq2SKXumcRFRgkN
62L7ApP7IjBOrvNQc1ZlanSbJofRZ/yO8TqINzOmrHWHhsQKZsv9HVyuCZYeh1QMFmlEoA5rnL1g
C87duXhsZ6C4xvFa/pDNFkXEMwRLmJ7jrL0uCqsf05zBaJY11rWIS+iJYhbwpUxPq6wk/7XGlwEb
xW8SD0iRkrZzgFOa11mO7lWjoHUzxENxDGVvBIw2DbAn7XCuTY3gyrFib9OEnvrN7qltKFAYGQdH
u/QETf2olD+oLTzEGufCGq2qG7Qu0MHUO8DEoVt+SWux1lohOhYT0Z940yo/t3jgSM4adxKR0nnw
ZLNP3MTd50qBlVspvtaxw+uJsh3iYyof1cgJUwwAbkCX5h1ExnakyCoB3tMQe97PDyKghhtBN9LP
nN5+qEqj+chE2x4a5WXXdkrDs2EO6btwbA9vr9b7Y5bMG484axGEvRVjQlHzwbLF94JOTSMWbiUq
utGK1NP2A/7znRUZfWCDkfmpY9Y7gBIkC4bgLHf5QGFsGoexTORnL8j4ne1kxB3Q0Zmlpa/Z/8Vd
iATxL+Dhow60D6ZEA2nz9HCjD/rv0nc3OePCF6mY/7kAOEdzws4NF18d6K/LnheBqk7k03RCyy07
H1MKtHNbvCx2QhqMBKm0NIRkmky/aksxIjF1rVqvs/6czuZ1ZI72Y3OYn7BvGf4EXbXCWaavoPNB
WotD4s33QCGt9qcskRtLF26/WoTRBW3PoRtPzGZdiH2ojWp9406evhYCgrVv55rABJAsG2VLYXcB
Lz7hH2HtHBUtMH+jgeO5nXq2oy7Rlk3CAP6Tkc50mQkaJyWmYf4nyOfUT/olF9Yv6WXtSsUdPBVD
rsfYkEky2IYy3EwOcZlT3WjPtZPZ60xOGGVCs6R2fjSk+yn7On5j1PBuo8EFnorEVjtMkuO7Kqx0
W2GmwfKHuxhAqKneFwezWIlQYt0SWLrpB13+JfLJqrJdKO3x2uRESW6KCJKw9iIuCmNWh8bUUqIC
hIb7knGbjLX8Zo0N0REVvglgxjl5p8B4ZgPBFemjUa1XsE1qTSuAcRSzPh8dY6kCBm72bUCTQ6mV
H0TvZevRaF/yVnsX7ANB2s76iegq9Yr+uX2AkDbxIUZAWHoWHj0MfNgEm+gb/MZmfsGe4tah+m7m
ZNgYfRauelCGj6paBAjWCMiyKPvE81Vv0sb8zRtl4x7oi11cWItxtI2o6n4mR5MJDlW3JTEu0v2s
NpKjQrx1SBwUT8UgR/RMKRk3HY5SJ5//R9p57UauZNv2Vy76+RKIYATdw3lJLylls+TqhShL7z2/
/g52AxeqLEHCPt1obDSwG4okGWbFWnOONa7reCLZxI4TTtfjoOVD41uDvsDM5K8r10zjnemb8bjG
jYKgI3bqPt3FUQdAJkV5BgbVkuqq0tgdJwBJhznw5UlTN0V536Q7GkHTzRbfwZEuFpQ2Y7sAQGBI
Ohl6IFGBwm/TuTQ2s+MMDikmkZBmmUq1clwbXlMiLAS3k/vcRuTjE1MFySZX85OaFWUkaFKKpKkf
oPycECSVfpkcWim/JSHn01RO1B+aapopf8Zl/TInURfAeS0QEGRjSMP4sgPmRG7mzpV1T+rd1Ddh
TGLKF5HajD0imbGjIgfma97Smrzes2kuI3iPTpu232WYRnsLFeXGRHW2oWyQrdtOe9tsTtKfs+fX
x6SMfYByfjrY60ZRDawdW97OunTxd9fWrmxjd5tyf7vMyrCl/kdZqrFzAoRQWje0EvbuK2F1G89u
6WdnkLIbkOtNUWgexzmdH2HyFoe5GOSdVIa99ty4vcOune9KcwZn1MjxQB2ANJSt/e9pT9BBupKQ
YVZijx0WCUfD/h7FERyuvI3IxIl0n7qFXFcD+XVs5Ci2XFfSzdgSKDrtn5ro5hjnmfUDqAA0N4uE
fgb8ceYnU++bx8rYh40Trm2ihk09Uk61R5ldz+WEfEElPXrCkAONSlTEdk95JJ9khJ89QOji2MGj
iqnJcWIY6knURnZheWVz1VrLjOJc2JO1o7lOI7JdNObyjrWw1KBIbGYhSVFwaHQa7DMPkFD31Qn4
1M2cD0tWN91KEYXPozOJy0x09ZesY4agu8gQWNoJlx+DSmmqhYF+MywBowJDdkGeQJ+lLJbk9VcZ
RtXPYYIYREa+O2AtSa6qICtv8n78IWw7uCGYyJhXaJq9uqqwSc35wbPL4W4uc/sKFzAEPQqRG7u1
wM6oIMc/iEWud9ndy5qqR4HbnNsPFTovIvUVtYHcALfBnlNBB0bUNw8okiEpQyletXM+rSYwD7ug
YbFJEvdLVZ3IMgmWCcx2Nk0kM1pcNvNLEnT6sQmJ14YQa0betzb0R9fbpZbODoIU1grP24udhkuT
ljqC02ELEhd0P93QEax8HMeEA4pohZIQVJioUONeQ1H8HSIkW6XF4B9Eho/UylDh9TA/qAVwsZHR
MBF5JxjSRy/aUR9T+24A2gogqbhddq+Vg+tylXPqbmnVQ82uLyBXdfXXCcwVCFP/xrdxtvtTHm9q
uFPoV8Lf7EHAceX4MvXIi+vaV4dwSB8Jltq1K4xTqojbVtmgq+fAFuONVwXiOOfRT00PTX6kGwQ3
hZuI3TgOzG8vHO64NeodTXWbl6pMSVRrhUyulBS8wuhXNruUiaO2eyo5RzYmDS4vQEsZF4GvG3zL
IbUgocHpOU52CcUPKUk4B+ZyvHFsWaMrvnOHJZ2kDPQqRM8zxSca+IY2cVulpb13C27Cg5L9UxDn
/o3bdPWxiPJ+y80IXd+QRSfqG7jGa/TBETDjcDVji1rNdfTdy6Liqi/q9ApxBj8dohIJgAChdNG1
8pgmJXkWt7WIPAKghig7dXoCSKYO3ZzLe+pBKLybHDFaj1UB3c7yHQIZE4TMLaysfqzUV2sQ+Q1z
DvpCGP4Cp0E6NVLFreMrBBJRYc6/o6hVm0aRQK01yZahxVpjlYZJKjknQAc07buZ2o7Ysfd9RXPt
oKqptjoF+XUzr9Z8Xfqodw10msA0r2aBzkZBJVih4EQQ1haYLhAprUZwWtx+24e0I740ZXYaO32X
dkG5FZC591A/xTdnkZQXi7OQ1UPQqK0aia4lru3e+C7Tod5FjR4r4K9lvY1j2V9CIhnoERh/w27t
r7NMoOU1aZBDcw6xo4vUdBXOkHMCkxJhKZLXKG2QBGuIuU4XfgN4k+0CNBagz5LxWOQF14vWQ9Vk
cAHYhLokmhfIKTzbzPbR3DjbYErrdoc2jQr17I1rZRtcHU1EXG49Us8c2ysPi+x0dKccspevvXDZ
+ZO7kKz/dzogPJKwkvd9Oif1lcItJ+6StIVxTg0VdT+1t+Zgtm39SzZteB/Zrnvnh0iJazol39It
fqFV+bXPcZTEPe7hqSjQrSPaxX6ErSZclOVdXBFbcq8pL/18DG+liyUwJ6EM1wQyl1mmv0RInZVc
Np4+qtsUyiFHAiHQTxVd7w8hEJM91lg8/nYgQJB4ZGxK2Kh2MHOVIkDfGyZ+oEaSu0U9a2+0Cr6l
yCovZlvWR9CHwQb6tsTDUUXrgV15nYyefdXn9Ht2xvw5SBu1CzyMvslUDHiFQnfbykl9qYsZY9xA
iCWNNt2Z07AoMfmsmS5e48BFFuwazOeeJaVk85NLLaXV2cRVA515ZwAtOZl967G2xWJLQInP+oBh
NDQ9Lg7CHkuTPU596KdZq1roHlZDEw+S6ujdPIE3OfBpTmPENtqJzMFboZMvCr98v23maHrB59Gs
vQbbc5R7/cq3F7a5nIj/ahedhSJptRnSBBNIO8SXnhpBIufdaXDy5KDAx6+dwaA6DFHqYDq9exw0
HoGVLiqKc1XRMIfiwBwpetfCnq6yiAvB0I/xF7/MfrIdwzzP7aVOVMQP3eSPJyvrCvaoGDen66AY
t0PzZYLKdtTjlBDto//xCOF7subRY17FsPtn9B2+M4a7UJDb17Yv0H3MqtijTyDcd71fgZN9a4E1
84pktJ/ppnBVjlWyoTsvUV9Zw50Nhxr3Vx8hGCD/KB4D2BQrZ0LvK8Br47yZg40abemuYkoOm6Ca
I1LMhmrXC2BSroXilbWzY57wecoHlcWIQRR/J46+kkDwuFpn/SYdfOKDETcQCSP/MGMxQACMqm4s
SeQZPuWPuKfOK2hIN1OPoztGHX5NDZsiAkmzg2mM9aVHE74NGgx01TnEx0taVrYcskY78mkIcIfe
TI6jAdI97Btrx0sKd5Pl/TLsEGF4FXhXqar7K8UKgjNezkcgCAYJXS+tCQJ8COKBj2+VxHY/XaV9
BXU/KoK95Da2m6Ye8+AYLDQQ8BPUmOMKgnfQbLVqin3sxtZpUHZ6mqIA0IJTxgu/Qq2sBuNlMFD4
6YhXHJNLflibr33jWLcTyNldpyQGZF9ziim94wbgm79AiPYbkug2SD47kKdgDJsn6SaoNDH4kEpv
uABgE6c4bCCLEG1XX9baiL9ol4jZbJVN2qTrtnWO5MyAxfPLN+LkvmgDuJ6c5t/cCANr0nNfhCkO
qXRAMpDoxgS5O0G+dpH+5b2t9pQGCJNrEJNQf0YKgvF4D1laXhq21X7zK4u6FBXL+q6XcEKwzTRr
mZY/yTKoX30n2dypym1tM+Yi7QJymI0ESQdeAqpZ2l75FTdm2YXZNztN1LYbxvYl77hiACch4h7c
Hxh9UXaHvtoRUKB6ca2alH0zdvdh5URXRUfyVCJfG1W/WFzUELIHyeTVpcrPLR4BQztVxl0Vutlt
6trVvUlWi8TqkhiWGsePPaPMHCcbpXwS0acBvj62EFb5zlVcCKnEdTS5GJxNKMz5xrMILHAPkvSh
uoLMia5hQ0zABgGrM0n5xeMvpOb5wTVaB3dY9VUZIv/SVzQcEAi2vqXmMMxosXVzKNgwNnrmHDP0
mBwnHMqoY6W/bmLg9X5FM+00JZ+pUHxcc4GGKjtgyIFYxVZYyF/EQURsVrqcyXVNI4oaf5IroQo0
rjk++C5KXPBr4Z3Ebw6zH5TbRadid985Q3aYe7va+9XcAuJwpm81XSN2uOXZKWAFcgxgaqVc0D7R
cQKqls5sygGLy4Qw4SCpN30ZW4TkYhDz9VjRMTbKaE4PCxZIsOAcHqRp3Jiu7ndcwczDULfh97yU
xoXyKQjPxfi9t6TNdM6i3zksPtSPY7OT8VDuBploHMSRAm0VqJ2cke5SLubuSKOAnaZhBxpVFGph
IRu9TyeyjXFk7kdQ3atJ4dPuA4vqT+y321k1DmpTOmoUbW+/1OVApm7ZZifcfRe9MvxLdyQJvorG
+mtiaPernmpKioVdFhcggeuNbVp8ChgCQfCadegQ0dDlW+oQ/sGJcd/4NFHZ5qKI4UQ4xiEJg3gb
BZ3BthrkWzUhUq5M93erDdhQCxWMZA8UnzCBZyKh6rRzRcoQ7gb/k0QDJc/GeAhEoa/yKXIfzCoL
t6DZE2pbaGV1Z8kLP6GQN9ime6/ansY7rv1KiGEe6RNgXNngBolWwE2tFajlDZbhX5TpFjEVvZLX
kXDAMDUFXT2SpIMLmXjxRWqh5U7BqdkeaGYyAbDX0xcnN8AzFpyheY8HJ/RmeWUkZflsdcBnbKxn
247pdKuIhS5jYADr2kacksZxcO1QlzoOzHqOp3ZAAoE3IE9o5dUX4ARD6zsFInWH/fwH0j/Sc/MY
7PvBbjcVN929xzXwku4U8so1p2bHyVvu05ltL65zD+dnNkCO0tEuShrvlZocTfumWKxodoms1Kah
Be0im3VUkzZhAq4Bmdlbei8FkBygnVODib8rs4GMhCXgmliR+agE/jODeuFYFCgwDaCWwLL1PSGd
8wVCAD4J6EFQ6KAi4m0JF3v6FO5De8iI22n7HNvGD473SEMaY0sa4lnvYt8JjmheUQXOpErZh5HZ
ykLvTJE9k/4KthV5xfXUmwaRpxFdkcgLt5PhEDhlpfg9h95jjfPl0U4NlpRbdw5OBtN5wGVc77w0
IrbC9IalXjlrHykTQAvUfbRjdzf1HOTHMButQ2CiMgkgKtQwPhwKsTeUId1nGcCT5nbSI99hdszF
XG7CeAbwFeIbzEXwAJHkME8OVhW7omCXjxmx2JSSCsPJaBp5uk8yPNYEBTgGGkPAzwISHDpiWBci
Fxfke6FTpFF5JRz2obW3NONRw+TcGgJxUEtmCCYYPp6kcPaNSqv7rEwBAaWNOELjnteRJE3g2VFx
8ChkHBDdQjiQBDK7zAQZMEb5U5NTL2erDS8UaEUHuf9E9FwCu1yNbutsBlrXbFVeRc86n2gQQuoQ
9SaZ/EvXsNQzSidr1yzxBKSLct+a5KDJiOmrGUP5Ia57b5eNKGqjqIe7MSAjHnVWPCWRkz8YFs5b
rs4T0i1y4ElafvGm0dyxS0CFo/5yaBPh3EeiqXYRbOYn5J0APVKXehQKBUqehcTASplmTDtQ80CZ
dzQaJmVKr+xm4y61IXv21AzfNUHInMsKqUfjkXp2W46FgTZHxGlDeK2GuARrHdaPRjbCyaJWeAM+
mlfcltk9XHfgHBqyZDOXzYYkYwkfXJCFT+r06Kfl/KUg9DpaYXQ3Qa3YxHn3i01lWI0eHQXx+097
n4YngEWIby1EPyubEJEGGiSbwa6Rm6CRRpv2FyXMwKOfkb2pK3KTvEzkx6OSaIpbsQe4/RK6HAur
vAshHyMF89O+FBvHSn7DAi2YroAKsItW6JSQ8oLnkPdjMHzDYvK1gXNxMczh9NSSMt9Ql+13KNBI
UuStRywQ2tfU1Yp94/dcUfBLg1agjU5jmKhFk6LEJw2LzSN3sQYu462ShNJiVtrFWjV2BX6YI6ge
M/dHAgzyWLkRFcSeSFaIObwuTPLFa8oJ2UPpJtne7T298SfSRJ6b0FegopMG6LX0FtXfsB7Y24iV
kf70hTuC7SSn2eQR4vDCd46jWSKQSI5zdd8I2Cew/cWrVXbW98hciFoOLiGb6+Q6BoV6Lf3BWdtd
Mu3y2bd3rvDq53hoyCs4XJPtKRFkacLxiPZc/mAHwHoapw69aRL6cnAruIbnyGFqBg2mHWrRae5l
R6SkGTFVQeBBj5cfbMPEWgBJ8GsIbx/CSL+i1pdszVE1P/ywC38aBWDKOPGjnayifhVUC/8y6dFG
o4GDca1Ia/Vl9xSJmmIR4RqKXCynTk/mauX5NCqKyy58pDDsE5CnycNAq5F7D0w9mvuphVw1+LvC
quzftkZ6wz/ipwGOwsFCInFRdeQt14kx2Gji0xRhbARC/1gleUXqpMou2K3mR1OVxqVJDX+fVh1b
DMGK7AiaEMdwS4wdHHi++Aav5rkRwX0H3R1UOXmm1Hssh8fCIb8nSebcVqPjXgUozxFqzFxTdW/i
LUMqmDCPrmPbWRzkbY7geC7EhZl19FQgXbtXZhJ9MRdbmHBkeCRllvzKFJVonPo9FO8lvSa7ceu1
Y3rFBaO4m8dM7ww6oe0AtNCnwE6eIkNVxbo5xAVtXmDGeWRqXRLsNEnZWAFM5UPmbhWKR30RZtf4
VwGTdD7lkbI18XnEpn3lAvxZECntU9QvmA0X1mk9ZChLEHtSCEDPN6poXptOXWzZSKJtS9cIhqDp
BbNAbCajK3d5rWr09oU///CLVPPxF11HHlWXQRPEaF0NSO1iKRXFrr635llRmR2Ljadbb+8qvpRd
QyQQUI+onhVPZJjFN3odWQc7Lh5ExaZIxvc/8jnM2nCaV3L0aH2UjK/u4JbXeJ3CH50M+2s5k5qj
KINKr7I9oglYpyCeuuyOtPD03BdsBZRgaZSeOo9VNdar2hlfJbWgn37qCypLHpcdOq/pq6wVLxN3
75XK5mgPt89dsG0Y6WCmMqlaZgvr7MoKB3oaVAlhD46UjtWhoRoubVfIRpVXAcL6VWQTYnnwVzuA
xTnu2cFcOsW0MIA9Uprr1rnrk7B6LDRMnlUYhMGVNyb6EkFfubGniQKoUNN1FWcuZ3fr3sicdBkN
/tJ90HlgW3vHQxZEBZ6qIE04Jq8+ViSf76hrREBi8+/oeoKt5np+Z4eVPIw9ELmYOiLaIjO7JMuK
Azczi32vQMz5XR3cjpX9A0x9fimLHnuvGlxo+/68mriv3dB5iq0ZZTnbBdd0ORb+g20jmgyckuRK
Dt0xoaB5yquaAhKXnbvRwWgQSZIOaoBE1Male1P3DUeop5cQDQNIPIqE5CGfbhI4mZJkolfIcn+i
h2R0iFzkVdzZzIUAnR86liPQW/aqofWiTRhhSbHasnmwJkiYbCigYALaMaFnNPDkSBKw3RRxmrrl
92AJnvOq6n+5UBp/ZHYX7FKPJihzCpIlNPx+Tw4zP4l+CmgTo1tqXBBo4xiZjqPERNYa/qCPzOSq
dXBd+xKPmzQhDGg6EEdm3V41DqYBy9PTE/2xTJKMvr5EkoNB3JavLlCJOHa4DiuztWC4tSEI79Cj
TCWKGzBeEe4s1By0vRs29Pfq0F+UZNRSFMUGfmrp4zRz05JWC7k/An8C5dN6qaBvotSXJdr8na16
76LK5nJvSIQ03WzUB1YfAXVDvr2NnWgTmJl7laKO3RDZsSW13UuJsvDQIJ15qNyZXq0dzRQjF3OY
nRLa+ZruLGSfjB34T1av0xC8T8J99KV4cFJr2MTFpI+zY72YvQVqPuWMbXMqFsgv3YcOj90xaTn5
ipaZUlmotVOjQ3GnaRrQo0PYT57GIVshyqLoynIhh0oEZiiQthShrmmFFW6GRGHIAcbNBQd3djM1
Ezt/U1xJD/eA6iouaL5JVb3P8wOILYESvIsPuWVV34heiXmQpoKHSdKOHVGL9gLkFlMYXJCBgImL
bPZd61pADwyrgxUb0TUzTF3QxW0+cJ3pbs1QYL3vipwto8Q067TlK62SMBP3RuesJNdU9Ism7pMa
OQhpPW7pjpJsnciOxqTGopTgpTHQoz8olhk7otQbe8bI0usa51XkN891XTf3oqH7Y1C5yT6YRrkB
vWZtkOt+Qw1AjRAE57HgBNrabQCRvWyAMWDaXqPxcQ5pDFdAdR57/2R+7UanOjaU8/EdUQ9qJKrm
oCLhPyAW3gxy+EZTNbHHee/u3Ex3v+hlZF9KL6aU5IkfIPuyXQ2F9cEbvG+h4yJxq6lPUE37idpX
binlcFslz04qCeKbWw6oQnRHg63eJvUnir2lidck1nByq5a/cyZMgpq+XhtNX/C949GrqxjNgrVf
quzQGSq4M602e9BcHhGSt2O/I3KKLplUP6qWokWZFdwi3JBzye/FdjAF+tJGipXjGPlmxNe70lMO
rpBgbj3O+DTRBxbbLuAgbH3KT7TwC3HMReN+NEITXxD5GJI5U0sjLZiIHlK7y5hWGBs+BffxUExb
N81/m/RY3IB8Sr+3UzncW05nfKsG8kSZqVpMifqhIsy8odoGkkr441div1cUZzY5V2wyNEUdN3VH
3mjokS/EcfGTh2NxkxtakZ9LD0VMacotw+ZyTLUGJ1zV9yEb0CEsYWai/qNeQZHVzHG1I8ah4wpl
DROHXGLFN9YccaHI8NTqiGuUM3odzn1/8i+QB9AEqnMmNMakLcUMiaajGwjCKdRNjVPPl57XAzoO
3eS59RFQuiYliCbhkLDEwDskEbZuC8Mg9VbXUPTrBq3O8EpDSjLLSerAGhEw/nGVjGNxoGZjrJME
R2QvFS3T05zzU2CsEAPNiOYcM6U32kgD+lbRF7zBsF5PdE6g8HiFF+U2ThJ2Fjufdo2VkFINWWkp
kA88XV24dpNJUNKhrhYVHTEB+nusNAIdsmM0R6u1K2oRyG+oHmjuHd1UBlu3d34HXtcHFE7Hcbn9
G/CtsFLhrbE2xTBRVqx8FMywcoHRxfbUXdro1wOCQqtraxpgBex3a/pmhNy6G/mMGOm5OtJlskML
QKufBnA4agbP6qnAWrAZjSX1F3lN8jp0LexQ24CEDtgQJVtgXTZlQIIFDcfPcDKs33ErqRZrCMBG
Wv5ySdHukeaUexrFTcvPy35jPtCbXlHkD00WOggJGIML0VSwF7NTw/fOQmhA4ksFUnNV1DZm8lQP
m8oWwL8w5V6RUiKPPxDPrRrOYBxxTnKoaQkF7BT0WeRiZ+k8E2xwYtdHqlvzk03/hBP/XxoctKGx
zbrI2OounDD5oU9CoCh+Gh3CTBJ01c/EVhE3h8TkzlrxbtRCRtA9xWpbuRz+ubKuHBtFX4O15YJb
ao/vIG4uEhrVbgDNu1uTUh4YEeXADImtS1MmEe1Dx52qMCmXVE2H4brvDfOJ0jamSW2SpLQd+1L7
hJkcFtidpAq2ZTbV17DFrW09ZxXoCJoHOHWE463GIDcqeEEWf8SviS7LYkGCkKpGlRZFa113AG1s
C2VnALvIlT3E+D6lnIAJHitmPXyJB799NYF3gVol03RfKTRnBZ2I1nPpw2JWzL86gvBCS8onlwL5
zvFvPQwOxHpL5xIxI3utDJQ1FvfRI8lCgMSYxtCBLhXUvNNfA2KGlyqnUDb3qTgOYW7doUhfMsCB
9SDKEv/a6Hl479EHIo+sycxb1Hqph+PIQgnuWFJe2QNeSsPvXuduEVCaQGpFhM+c+2S3bdvoVXMo
rtKexAUJdr1nwpOc04MGT4OEDcB4vIdyh3BCAGpbYK2GQSwSC48SLHEziRfhXVsNIEcIIPUTN2K5
7zGNY5Oml8plJSVrJaY9nS/j8WByfKGNNcYbhyS3OIwVumS6kSVOeV+M+Ht9RFbsRuTLTLN2V26a
goUoXT5bhuEm8izw+FaePaMxf3Jamw2nz2h/HNF12PaS+hcEXwRQXIIb0LJ2spmzCc4YPYtXXoVl
dgrZy40ReFnLD13HlWE9zEhSkelF9TMdZMy9W6bDKQktmzOFadeYFFcpo83rportbUjvpUvTROHO
yS0RsKiOKitZLa2dCgZcXuznVrk/Clbz2gLouwp8RFQftwh/t3O7cl2NE1U7/Odf/6f88e0hItz9
n3/J/4sYjg7LERBjkGnAC+3nf/rnLWUqz7QUJSDor/LPP9/pQHPxnop7/NFfgrlcF3L6+vEQf/dS
ZwjLI2ZXpm1pcdavnZybQ8G6L+7lfJzcJ5xzdoJ5GUPkx+Msb6IAwljkFz//51+uiTdTael4Jq9K
CZpg//koUVjP1pR5+X0Z35K+0CXNx9iYu+i1wnj48Vh/d23/cyz3z7FqzE7R0jvxfhpf8+C3B0TW
oxAuycCn2XXTXCEW+3jE996iqxwpTU/xD7XMkzfzQHccXxUKq3t0vDjR2uKG2BjdxcejLL/77B1q
4Ti2YiV76JjVn6N0ktKvFRn5vVaXFoc7BBsuxofUPFTDz4+Hksvf+missycK6NjJhGesYgDFgBmg
m+/x1yJp/IVoeN0ZJJ4pdww/Pe80JiRcm08e9u+lxWx0HU95wpTshssrf/NKaYyVecgJWVqXDlFl
fvj4Ad/5Yn/8+bP56FFOrtWUFPeiPEYVGZa9EcAuv/t4FOu9t/jmIc5mouu50nUHRqmyyyDczPqi
09/+uyHOFnDbZ/SZiBjCNHfy62Lrijcfj/DOq+I4YnprLRX1vbMR0pFUHvqI/P57Wnzt8UXmHrHY
J4NI8+9XhZfMJD8okQZDaf3ze8eBNekGt9t98s1Z/eLOFDl3bnrJdb8zLnV3g5Ij9J4+frJ3NqW3
Y1rizzFRj6gM1lN+74CXRzeblB5iJb1Oi5PvXX081jtT4Y+xzvby2PfMWdEG5t4lCztgJNXgWuT0
8vEo7z4RJRqN4Ex7wjqbcPnskIq1WLam97SA44aN0YMksJCnzN8/Hsp894lYn7bF3PA4Pf58ewij
nUG0PBEBNa1a7qH/7ezfFl1O1l8q/cVS/rbvHkPrgr501GopOmisZrdecU0oEfmkPG5TSHrjBf0q
P/5pf+0djikcsSjMlbSW//75y8a0ag0j9MwHq29eavMRyfzv/26E5Re82Z3a/z+CKu5z7+6//Otn
b5Z8rocdnd9fS/RHycYguvz499v8vj+297M3tPz7N7+/9m2y2oIRHKoSBa3JVql1lXy2pt8dBX2b
aS8bOPeKP0fpJbYkmrKpB1IvKKFA5Zg+EKRe0QFt+GGYKA2D5t4c06+SkuJoVadFVxrE6d52ufn3
dKdccQ/cf/zsf88OG2cn7heXo9QzvbOtPyn8UQpR0kjUe7btx/jyv/vzZw+tQT4mA/WiUw1iNdt1
//RcdHiZy4GohEngZp7tI1USlYh/LNK886Eb9/H4ycx45+3w912UPJ4jWNRnb4c+lDTxNqT/QMI9
X9nu/+Lnm7btcKDA9tfucgy8mXiIVmXpiMZ5oF1KDfj4k132vV+vpdb4Ak1BoHm2chKtYnonjD54
zctpV4///Nua1hKTWNrW7Hxnh5QsC6uMjTQ42YD+TBbOP174SFNc00XFpNi81NnfV6FGpmY4xkME
DRAkfWVc/+PJ+XYAfXbiYZaXU06bZiB0KB33efFJILy83z/3FZvEOewMKR3bFvJs9qC0wyDSFsHJ
6/CuY3JZTdb/YoIiSbIFsQI7vLtMgTczqBRlTEsGBDdN8NO7NjHMf/yK/t60oKwom7lJQG+K80uX
ZbStMVFYO7ED0V4W+Z6ipZD5zyfqH6OcrQNpTHVbKxWdIshOYMTyT57inYXwx98/OwK5meGDoNX0
qa0v2uiCrPDHb+mzv3/2FfjlBM+Rjk7TkwPKsPpkj37nI3BceC6eOO0RqJ9topFFnydUCOmpyDeo
0tMr7nC0WPv4GZbJeDZZOQAopNnapFZ4HnI2VZ0iB2AQ0dG6nSRnfkSMVUOFjz95W+8sC1YExBTH
ERK99tm2lEU0nkB51pwy94abKDoJ7d1+/DDL1nD2MH8MsbzRN8uiov88u3rVnBL0rTvaGGaY7KeK
rmyzuPOS7tQ0FoxUYFCkoTPy2f98eO4HgjSFtLV7HgxSKQ4x5Jg1JTm8HPUMf9qmtf1NaTrtbVzS
DlzMUYwmiIajDVH38ePh35mO3tvhz54+D8UstCHr064aXxLj5eO/vsy283er+Q8XfE+QkTlbTBbs
pgl9bn0a5VM9nyqYzjSmhMfhud3WCC4+Hu29yaJprgVnxiQv8++r+Zsv6SKYQmjh1jQ6R65Ktbay
fqky++SDvTP5Pe1anPFLGGSfT/60zXGqFVZ9wncX5Hrt9/czbSyAe5OH/viB3vs4loXkwWWpeeo8
S4b+oKrcYaxP2Jgeaju4HCz1ybn23juzbE3Rl0ScLc/fWZ1H4+zGNV0NYWE8gIA07xLZApKMDfHJ
EffeZHBMk8dBEiKFPgvAAkonIlZFe0KJWlCGfkEHfxhsKEstasXUkbcjGNuP36B87xU6hNHEff/e
EM8DgyDvUKMyaIbigES9vQspC6a/AUXuAsbvu/55iLu7AWNE78HFiw6Zp3dV6zx8/Evee9Fvfog8
CyDaaqhDUuPtqQVeZ/f3UwE+pXr+eJD39rK3g5y9YtCYDVbQuj117WY2bpPp0nKon+M8FycafTef
re93365a1pvHXUXq5aHfrDggC1ZSTjyUQHtTt/ex739y1Hw2wtn+5OR+LzX96E6I7AIS58BlRv+T
Zfbvd3++TTH7Eeq45Jw4bP58DM/xxKCtqTk1xh2CmAIpTyTvvOpVqvyg/QM8sxUNNz/ZSN79WG9G
XdbLm5fnO02W59PcnNIRhXN/kesnH9L1DDCWYlyXriq0IR/PD7lMgL+e1FIOgYGybHV+wffROoN+
DdsTbfc2Ql5kw2vo35X+Hh5fFl70Edo14xeK6U+e9d3P+Gbc5d+/edYgAhVbBhHjhvqWWumzT7/p
j5/t3QVmk7kRjsuUdM9Weli0zWCUfnNS3F/s6wwkqbn7eIi/k7uO7RGJ0O3IEZoOpWfnGbgKbBPs
KPRm6SleeqAZ7u3mzuyO0nPWsvldON9lcGv0j2F5k4WfDP/eS3SFRDWqOQ2s82AogP4x0zq+PUH7
FNjHqk/e4Gd//2ytufE04Obh7yP1RLaiu08uge8dAG9//9kyQ2CSpAlez1M3kRvHGVFsKh2ATHRk
u84W8WSYTuHJmKnnffzhPnuys6WmQ1iDqcuTFbS5memSlxUXH4+wvJvzhcWH4d5D3h3U+dnskxMu
tgzq8In2bZ795DaEOPTY+PnxKH8/hyMENzhHW0TfznleiJqkRysO3ZzkzqBHLPaazccD/L2IlgE8
S4r/HNJnG/oMOAO5eM8AIxKKvQn8jLj3fzHGktRCWEe4ppeHfLMX0NF6TMwwaE4DNOpkmy5d2D45
Nf7+GjwG92iCTrI+3vm55AWj30OIa06Fu8FnIQJOw22SfBI7vfs13oxytl4yFMN1R5/TU6ZfYnXr
ZduPX9TfBwRP4Sn2mv+8qbOP0Y2K8Lm0OCCqF+qARC80ZUQ0nR6z5jD9P9LOdMdxXNnWTyRA8/DX
djqdYynTNf8RamrN86ynP5/q3HPbpgULmb0b6A3sxFaYZDBIRqxYq3y2lbXr0tLyzzczy1aYPFuM
oRRc0gn0Qn0cgc1LGpyalLK7lcVZMeIINyGl04Z6TKz6GBQfUGBzoCxWXq/P3GWk4bmIAyiktGSb
zNO5i3lRVIJsYL9DsCM1UOZuOwrkEUz7UOeuRLXl4fxrS4gt8mAHsBKl3FCaW0ulVLWP7JVdOf/c
8+ByPhwhuESRPEx0G3F6oooRIbLWWhSSDHWjInpXVWtP0oVbwpk9U1ihIexUn6bj5hj4rx7RMpTu
5cLf1MqusZHRrmCQfCiH+0FZ2VBL2/Zk2Uzh+hp55cB/uE5qymMXo+q+053bpl2ZzTUr6rlzdEZb
gfDECre9IfrmR49B9cpZdN0FV9zCFK4KINTD1oEs5xhAjTqTISJMuRJIl+LP6XTNfz8JpINZ0pQz
4hY2TVZwpqsrQ1j7/jzEk+9X7dBMXl0yhOHL4NEc4l6fosXvz9AGVTbJDYjLned6LkOr1hzRHdkG
+fNU/36HAVW3SIRRmJDFgoUU0VbflxrZo+gL9MjF53d8XiNScmBavB6EJa4GOWq7XqmP8Oshpaiu
BLHF6Tn5/Pz3k+nXKXva08DnZRX68TupTffXf//iRgDHSy2d0/LiQQ7IWBs7xauOFvRh2fS5IvdE
tuGmpV34uqXFADZn6B0SAOrFO7G15VKiR49rRQ9oyvT3ignLTKWiutS0wNST6XDd4MKTbk4YMiww
Yio3MiFkxg0MVpGpI7iVIISr99to7GB4v9Ws+9hCw3QmdJc29LBet7s4pZQ3yL3OT5G/pd+TNbNA
cUKRSjavj6FBhkVAR1g+/WYbd9ftLEWXuTRIEtagliV6tg8L7Ah/E0nLmJe+7t0ganwXD/qKmSUX
VC11BpQALLiomUm20QIp15qjCWsIrNX9bRJOzjuc49SIeu7nBc3CjYRY+7EkKdgClAXfX5ff8m5f
VCtXj4UHHJepkwGJW9YqaQ2JLGxlbuB9hHkA0Pd+RPBUko+y9Uj6B3nNMZGhlPR2YbpywC3PpwOU
a87oXdQIIR8BUEdt+miAO5zq9olGxW/XPWPJBBwKqmwbus7VUQjasDMosVan7ZG03saFgXdltZY8
/PT7899PPDxA7lyvdb5vacE2QaFLKp+tFiHO2+vjWPJw0G48ErgA2xfJ3KS0bDDheXvUVQSxaW9L
0QxL2n5/3czicAweIXPR0+EBdz4ceayhXZVgOuEdsfFNNDy3Kqrl5Oiu21m4kRKHqMsgAKPC/Ck4
HnKkmu/DXHbM9WJr0iU+KXd9eWeFz2q1K9fupAtOAFUE70MS1SrXeCH6oQNIk2zajEfT/91sq+zH
9cEsTJoCVEY1TA4O0kjCYCqA5Z0RWAOBe9f1+ym9ayY6o1em7G/aTbj2YoaUi0oTMu1xQmCAPc1K
pG5iztDY0PxPEX24mfEqxS+69az6eyMPZg7NTRFZW0QfdzR0bnXAtrAgoq0J9vYdo9b1OVvOjcUS
S8C5Ludm2YTjsU1vQczDBQc6OPp+3cjiyp0YEf0x1jull6ORAJVuPuXTOx7finbyfWFOoWKKYsPP
xiOI9R4yuBT5wpWdu+gdJyYE76BRoTFot2EIiD7CGvoIHXlIz/B/m6h5Ik/iUDRI44SUzHgM6gMK
p2H9cv37a6MQ4qjeDIrfmAkThUYinb/d0+Q8OtbNf7My/4qTUdDSrFlRGI/H0HgwA2lrdPRvOff6
Wu1l2a3YrVwZDFDtwmhytfNGOchHWIt2irVV3w4cA56g//t9YRxgGhTa7HArZdoP2iFKVp4KC6fB
2ffnC+bJPKHclAI6qMajP914Co1UNFLsry/FogkD/IhJ6gNQujBFmu2nSdBCTYV2jFbc9AjxKjfX
TSyuwokJYZZosRjSOvXHY1o9I7c8la//7fvCLAUVkndBzxCQe0Qwj313/ftLUwSOVTPBmmocycL3
5YFaYdeo09EwERv+NRYdLaUr+I75G2LQN3AmQAyckgCpzld6pK0uG8JCPgJqhTT66GcwoUQHy7oP
u2FlyZfWw5j7D3Su7IxIiFRKXQRp3jcyz5KHWpa2dTeuRKmldwgPRAvYE0VIS1OFk7iC7CX3eaMc
fR3GO3Z5FivyxmggGLBgF44QZFTrn21o3E/RGqBu6c7BuGhSgOfGuABPwOfcwEwaKUennnHgdnSP
oGyi7x06zbyVgS5NJU3t3AwNLgQXmNYU8s2JjKt6bHV514JVhCX1uvPNCy86xqkFwTHqqekgi8ZC
D8Pnc7Qf/vHTd/g3NX3LoDAm4+eCP/RjltKarytHOd0hwgv1XeSvPBCX5snmQUoJjiIVT+Jz97Y8
Tx8g95mOOdQgKUysUK1fn6dFC/gy5W5DNyzR46RIKoIpzadjA8tm0ESb39e/vxQEqD4ZJA64BjGK
8xHA8aQ1NB2PqDlGNzDuepF0I3XvmKZTI/MgT+J9SEO2rjTFeJzQ5NE2qvqOSHz6fWEZmmScotJh
EJp/S4s41PTXJ2nJWU+/LzhrMqoITiDQcnR4HilQDCIj0hhohmor4XJptSkRkKvnUWGT5zqfKE1F
E7aPu/EYRxBZqzU7++1DITkHblBRKGtdZFK4Yw0WrAU9aSi0b3P5SUM6JhmMG6ApK8/jpec5PUC6
rtGpA+pF3B1pGmjQc5X9cfDqbCc7g7LJc5pX9cyGJVpNwy3qbfUWzT00E/TCeWnrofyommhSDeTD
IZeSh24lsi0s5dlvEpZyNGSwMA2/qczCbZP+7qTXUn225ZU31dJJcWZHOFzDQUpLWan6o0ar3xC/
yBHklOFmKNzSfumkm775pENgf91PL7tHLEvllU0S1qaofFFTNhRyr1WMqlKM8hcqrolawcS7oxOw
GG4tP9lMEY212UdkMCqtWLG+cNarlAHJQNLnxo8QQonkJL0j2VZ7VJwfEbIvoO7osc7yB89YKdIs
LiKdHZRmuVdwvTjfJjW0TXQ7ZN1xUv9JYF6YMTEFxM5IyF2f0IX9CCBSnpGwHFY8+c8NRUk9wVrX
olJV7VFgDqaVwLUQfQHYcjzZIAYv0yKWVkp2DpX0sUVFkSvz7aRU20pbK2cvmTHwBm4PpF8urg5w
taR5qZfDMUx3aUgr/KuiHa/P1JoJYV+heRzTPYSJwYHAB/Hce2stg7BmQthSWgSh3jBhAjXxMXyg
1U5Zc+Gl9aYgj1OR8NWoMZyvN+TDOZRh9XCEjUaGxmx7fZJWPv83aJycg4FqZYWs8fn+s60/N/HK
s0rYFrpMb7Si4rC0XmpAF4RtYaia2aiQHb+YXg0n9NOYfaqdT56ev20Ysx064CiTzEfUJU5MVpug
k6oweslthMoI0yvfFxb64vuCL02F1QRDxvdVpJjsvQPvVPa2jf2/JixStsqME9OMeaVOVmLgOI+R
FgtfAoj24LeCkHPlKF8ahAn6jOStIXNzE7w1NQs50DlkXkr7gZ51RH3itfzzmon5xXAyiM6XeH1w
jL507VbNt7Fx478RP/93nk5HIWyI0crkRgsYhVnvmxR+1d2bdoT4fVuoTeehBsGWmYQvesIDACnL
N6KILwwINyqEG8zK8RnAGH4xi3+6qtrK6jv89WSSxGYeuyxo6Eyw0ZZbebxNtHt9XJknZWFv03LK
ltPY4JcYGFRJgkIqpeDFAmkqoy4wxIfSfIqyu9b7lEKS1Wh3qvO9Df605m/J+QNDVdDu46reX1+w
ZZ/793cIe9PRutrLFC94mRANVPeo6JjdO0xQ1yG7rtAYrImnO3RX/YjESfgCzTyMqp13rNZ635ZG
cWpC2P7o0cx6r0H4krNi/l3bHGBpuD5RSwt2amL+CSeb06OHqZKQgHgJra9KCj3NwYJz27i9bmX+
oSfP6L/ufWpFWA5OA3RZU5+58m7q/oDewPXvL06URjey7czgeDGnEhrTGPmxFrxAF1hGSIvB1XRz
3cTiEE5MCGsBqXODaI6KZzebMkMn7G2Pz/+dInIydMPNFTRdOBVrSYnJ85vBi29SFtzW8cruX1zo
k+8Lv58W+jbv4It7aZ1nf1awfualPq6lZBcX4sSK4E5ZC1trRf3vxUCPIHpAeQYO5esLsTYQwZdg
mjJBPlksxFfb2NpwH0X3Wb9iZD4wLhz2ZBzCsdhDWTU1iPy8wB8DLh+x1EJCe+5Hq9+01ospu0n+
en1Yi/51YlE4JY0hUAI6GYOXYdx7FmIVu//2feGI7GjWr81h/j4id5prvhGXKPqv2J0vofBghxbf
nymS/iTTSpxamR5DOCA1uPcqSoBzQN+UX82f/2lyDPU8Cqpxo9nE2uClae6hPe78N28+ir3U3nnZ
UBi9aHEPgs5BlDCRXRkprM0Upz9Gx/pNzuFA9jx881RhbC5gA3mBrVYMhlrSjP5YtbKbDZ+99Fvq
GysGLjf5uQEhlOShYhdTiAF7vO3NboeuqtystaMvG6FFyNI1MO+muCRIX09m48juqCM0OTXbSXrV
11oTLr1qHsm/RoSgG2taZUR5QNtFTTUZqpuVmVr5viV4bZSZUjt5nuzW8FpmOwserrc6LgMwSaRQ
eCf1agkXU8OE4j9kQdxYP4bhr0S3Vzx3cRkARECU45hYEmaIVC9QNpqr3CCEvdH2AvMWxNUsxokA
xjvGgi4WRR7weRf0TGXfFzAdshi6WSPcM26NNUqexeU4sSDEWGAfQExLW3YruTgGUX40EAtfWRGx
+YtAyJKQBafbzDRMFALPYwngvz6GLp0ZM2c5gaj8DvPlY1nWnxDc2VjKpG/9qv6TTyXKp0F46Mz8
4CE3S8JvY5bFzfVJvTwt6dxHTxmtAjKbgE3Ofw140E5uh051DW1bfpYUt1bccnrHyhngwWhSkckG
ixFHRogNDWBDcSMtSA/2YKSgS6w3cgz9nViDQqmuckwCQhN8PXZ6v5NrWXHDCBrOjx1YhetzteQe
pwaEuUKisutIsymuFT2Gw8N79urp59Xzpah0w4+rcVLo9kKlbpd/+W+/XvC7cuqMLocgz5WsQ1fc
5fLK9xc9CUAMKVOV952Y9G8L5CXSVlfcQqcL6LZ2PqBlr779pYC/nlgRJskrUximMm1uhIt2UPru
/rk+S2Lu+a8XMQDwUBo0cBf8SIFkRIg5hLIbpl+okGZmfBvAEKg+q2H+WE0NZVJv1yXDNp8+dGu1
hiUPox6rz/Rtc8/OHG1PXlt5MxVVAEmwC7vqLvSz3cojYr6Wnl9bbTAEMMPRSGORshU8GPb0vEiU
aXJjqKWh05XtamtIcYs0yKDsO1XO7gzgtyvN7EueQbieKzXQeJDrPh9VFilt3SrcB/rMgTQ0T6Yn
o1bpVWsMqEAts13p6V2yZxNqKB6ANbvgfIDLIIBuseZURVgQQYNDnd2htByttWgurdapHcEX0cFM
jRxGUMblobBaHap8/HzdHZcWjKZIjlHWDfyu4BBlDKuVo4yT642Q/QbRE+pciB93w1OiGg+ynLz9
GciUnRic5/bEAxMUcQJbxmBWfzW6e8Blu2L82OlvZJz4u83ANxiMyuAMlMVopEqUCOk0go642LZU
c6a1Xoel1XEsk+sbMEoKE/PfT0aiTWPBRXTkKUajrFHcBsrbE7xcbCByhDIS+O5FWSUswhDhndmv
+wKpS7cwoWGOf173gIUL1qkR8VSjk6KyogAjCN0OGxvSyyK1Wkq3a32ky4Z4fRAadPuC8yEyBy9O
52eB0xxq6bfXPEDIen0sC0vCyUw6bMacQpwh3K/iOA1DC/kxl9403/mTvOMZBaIFphfaiAEai0dQ
rjRTJUnq5Eb5U1V/7cpbCEe36fh6fRgLM8V1CV4l2rMXKoRdiYbfKEmTGyJV33wwvxbGSglk0QLs
mnCFUonk4nTuuzUEuWONBr2rDcVNmPZPzeDdlFX89e0DAe/BIQeY1eRQODdTKJVujzZnHZTN8kQJ
e4KluVipICwsOhyXGtAIGK7g+JnHerIPc+TaNVQ8CGH5szw+J3/eMYaZvUnHp+gHEKbKlJzYD+yI
bV4Ee6nq3LRwPiEzsnJyLq0I9GKyadMVBNpWOMPG3pJsdOBxrU69HaVuHxcN/Y/xSkFn6fpBmRaN
OJVGjEvot1XZcWVmPvHXcUCZqNK41ZLwTq+bfYxKEpy/wSHzlTtExh6zKv9VqU6NSKl/vD6rC+cO
PwMPZEZ5OYpH9mAGo2Y40eQm4NtQSHiWjPRzG5lfNA+5DWuN6FBs7puPAxMH4bzW6UCAyOTcSbpB
l1EiaibX6CN1PxVK9LutnO6ApB2s3PRN3ozOhCQ5TN9f0eAyd7mn9xW05EhiXB/5wuWBF8RMHUFY
l6l8nf8Sv7Irmd6PyfUDlIFGNKY9Z+unMVKZK5tcBFf876ChJAKvhCFeg+emRiMNyjoxJlc18/Yp
8OMvsTT4KNciC3ebmHn+nEiaeS9XaCxDHW/vWsl6x5OXjc+T2lSMv2DA899gorVgITUwuSjc3UCL
/tLQjPSOGT0xIRzEWR9lWa1pk0tKYGMOT7ojwQCOZoK/1kmzFGrm5wfwf4UGOzHbESAi7CH9NbmO
tkWSLpFXfGPp+1yOWC02Bi1cgm/EPS2a1jSObo8M57Mlr9yT5+NPuJ2zAbj1/yWMQ17zfC0QYqOv
VQ1HF/3Og6F9D9EeKZVj6vvbwX9Vupe3rwvRbJ6nv5FN2HPqZEFg6lWj+6BaX/Zbyf/y9u/T7EYn
2Jy2VhTBvdtSJ0UeN6PbHPxZcvB5Up/DN9JPzHuIyKFywhBB5gTq+ZzxiEODoxsN19kU3seo+nR9
DAsrzufZm/NRzz1MnCPdb00JDlY3S79nxh26FpvrBhbW/MzA/PeT0zHTaqlKMgwQCm4rcE4kGXaO
/VE1upvBL7c0Pe+uW1wcEnBYAKUAnODOPLcYxHY/ymFiuFWATOZtunLcLxyUZNAM01QYF2gdYcaa
vquyumosN0eigX3ysspgvDSAUwvClMVdgWiuUVtuNv2OW3RpNGtlUdbGIBz2beirNYOw3Na7UZQb
udrVK3tj2YJD96+t8Y81j/Fk2TVPM3KLm7iLHgmp2Tx+VNdIihYOMhbiXxPzTzgxIWUlfWRk3kjz
IwAtzdFQj79nn97uTadWhPeikdjqVE0MJJQPVnK72sMxu4sQE+G1AQeIksRcXRW+75h5NjRdYrlG
8MPM7+3htgh/6N8qpDLfMRD66UhUQCZ7Acabpb9SO8std0q+1dIfRCWuf39xOU6+L6x4UbaKSby1
XM/uULC5qcEbefrvYlw5bZcn7N9xCMve1EjNdh3j6BGM0A9esNPjvfcTJrj3jGdGLZr2zGchBF7V
MaSRhI/pSsbPhC4F+0OMRN17vIsD6v+MCLGKvlg1023PdOXG/hKk6sHy2h/XxzHPx6WD/WtCOHSj
EYUjrZdMl2fYt7KL935Gw8XgDYfrdpaiFqchzRYQ5QJ9EezQcAHEc+xsF5q5sUTlfMV/F8bhzOug
05rIjVJ8oJSTEyrD2JmuguBZetf+tt7YJTAftZQm9Rl+ORN1ibcfVa+7Bnl1w20hcv8VhisOtTQA
2l2hpgf9R2uWcHCYpexkdWdwEhbdFq6UbVA9at3Ht66CgwVOPmIJxL/iGMyeJ54+RKpbD1sYbZ3u
7vr3LwdB+lkmfawBv4R/QdgVk2n4ObLZlFEQaFbgTM9VVMZg97tu5nKTY8aEpshSICLlJD+P7XZo
1HmlSKo7IvpXSnvTekmVxyaGG+nTdUuXYevckhC2ggaJo7zCkkQDV3mP6i+abi95skaGdXkPOrcz
T+zJaVWYkZTmiaO6Cj1ouvahhVe/aNxByxAKe6Q1+e3D0nT+wRfwZnG32E6l+0lsqa5l+XhBsDH8
p85SNur0et3Q5banreZfQ2KKJR+LxJZnQyiE3gzt9wqsyHULS75AOZ8IPOfYL7ZlH5gZHZal4RZp
CesC2stq1P8smhjuyPinOvVfr9tbGJGCZ9MHR1uievFAlkrf61plGFyrt34nJqHGilZaLhZNcOqb
lEhJ4IsPY0XL9TpK9MGNjNdgrwcra7KwSek/o+mUhw+XVE3wtaaoC6i++Lz1JW4fq+ApWWtoXhzA
iQXh1oJ6XTqknja4XhxvYOYb1y53SwZA8s9xnv8inp1vFzmwrVBTs9GFcmNbNOam87W3hzIqNv+a
EC7BqW+bQ15iQuPm2Ey7nvxg0m+vO9NC4ofUA9TfJvlBmRUX1sLPRw2xULypq+80uts0FERvTf/W
l7ZsR2O8ac2duVbkWJg96mvo0cAXwKNRFY4av6vSuGoaUt1qv7Xrdoc43PVxLbgYFkikU/amcUg8
B9D0rJVWy8HY+D9tpBGHctfFt9dtLOSPIFkheUvr3pz/FAG7SaJ5SdtRqymKp9EY97FXb+TM3MjJ
nd8++fl90qV3xRop/MKJoPKkn/lrgIWTqzt3PRK9djCgw+nWsbMNpu5XX+o3cqZ/h8l3JUO2NIsQ
QevcyKkQkQ0/N4WqWarIbU7S1Tlk3Z9eeZaCz9cncckVTk0IOzWKC+DnbUm+tZF2cT8iKBWv+MKi
CWpcZCksmCZFXyilVCljFHddI4JwoMubZ1XuV2wsHJ9cLGkapm7D/Ubs8AmyXpsGtJ1dqXf2qZN8
SEt7a6bd96T0dp6SQJdWv7Gxm/sg7kfxYO7I4VIrbl00lXnmZ6yOBmu/QYby9/WlWVh9nInEkcbt
nKeEEONy00bgtvBGNw+fUILeDDl6tuHbjxp0Jfg411razcRASl+6Hdc+Kb1kknZRNW3TtYfSwvKf
WRDi6FhPUtQpWGBF7G9IWl6fpfn/fv5+ASwApIb0l8Y72RQcuACBrlbIHLiBUd6jkatvIiXfZM34
XEZ0BPqluYkVtLKdtUTP0rho0CEXCpiftmQhiJZDgKBnm7VcofptHXjb/u3YJIbGg0KlzAq/iZhK
0jxz1NsxaF2J5k6jfhylW9RctTX1nKUzCDuIsMFNRCpexLDlsgQoQsKOVvR3bb6Xa/NJlg5Vc2/a
00FBOSLOslvfnujh+X599RaCqTanHDhomceLjDL1qknytbh1s/CTNMVwCd2PLci25O3gKObyxJDw
kh5pj+adnbTuZGrRNs43UVKulU6WPAJ9Jv6D0MMldIbyUGhFyDy6afIFRUvrjUyMc8DhKk1nKG84
6shiyiFR28EvYkp8ZWrvG2Kp0pp3mo92fLJyQ1y4U2vz0T1z6s+ibsKe9X3Z6NM069y+fp38/iYu
fvhIDZuevw+Lb9ddYCnM8QgBi8vrd8YRnB9yup6a0BvjfWpgHcyhybcp6sWSLK9cFxaOCEoX/9oR
PGCqO6VvdVjlw39MH7meX9r3ps+fyl8rAWnJC0jUQY6E4AqXdyFsN3mUJloxNG7c7ZqNXt68fbro
eDOplFjc38RWqz4OEXmr69Ztx8QdaBlBovXVssd3jAJUB24GOw14M+18VUyACmqPhL07xcHuj6+s
wZeXwvYsNMrRia7OBRJLz5ENhrWsdeXMzaN/9O4LF3ilfSxoWYi+W9n++qwtxRlcmTo56U1ULYXh
2JJWZUlCnPGQ4MuCb1XxK50oHK+lC/5+SDyOTg3N3nHyjnf6mYCwng2lz1od7fRseJwm76CZxadS
a9F6bj7ocb5PIwsy7+R35Js7Fnll9RbK6PAPIBs1Z8PmTlLhcKrlwp4amcMpU8sno2me+jCjiitv
K8MEjI5ObZp+keX4se4yZwNs9BDa2sd3zPncpkw1ks4McWMXveJUecuGU1t9kyYHu3uxrK+5t0bE
+/dDF3PuzLgEoFukSoUI0pmJMUgeEcTord3gZw/5OHws+o4moarfyKO5SyN9F2Zf7Mb/ObTNJjdS
i1RHtq1k+xdN8Ds1H55bm5KmEt8WWvLBSpWbWl5ruF2KdOB+zLnxgMe3eEltM5+Se8iEJOYhLx9j
GiVtCMuuz/pC+EGbek4cQAZCCk5YebK4jgFoc3R1+SlTbpWVdPHS59FjJPXGxYoSrRDdchTCW71Q
BzfM603xBRXcd/x+ACYmhygQTUh6zjfQ1AewdGT8/jwOtyX5MCCT12doIfToM9MLIKw5xSJiClM5
9gu57AdXSrStZSPqVb404y/N+BjIP73xwS6P1w0uztmJQeGK6he5E9seb/xSepRqdWOnX99jgKQu
EY51F6MbNU7Ytn15cA39pnJ2wzscl1coqOZZwFlBYed8TUq9MsbBMTvXt5zNs61+CpSVqunChQML
DtB1FZA8j51zC77a2LlVyp2rVdFXaXL2zdSEGwdgZJzXwQZiw8P1KVs4EE4Nij38uh7GTVgpnWtB
K5oM+w4hqyI8ys3bn/BndoTYNOSxVVcJdmLbeZJH+74K2o+BU+3/23CEy02l9GqW9RMr1JNwU5/N
6mPWfRvWmPGWPBl5dxBRFvhFAu75MqlmGShtzQ0U4fXJePTqj9eHsRAh6aFBzpI6C7UcEcyWTzBk
lkE7uPrYQZ0NhAXoR71y4VwaBDA2Hr0696gLBktTH//fdsxmwfr4Nc9XqhNLBkjpkY/mfoOYghCC
naCooNCuercNuF7Wwe31SVr7vBCCK1tro3yqe7ccdpO1jddumEt78fTnC3tRDsHZTT3fh8G8R0ou
u1WU+wLyvbWS84ohUXOgr3JTQTejd7V6VyWbxH6B6DUxyICuvDKXDdF74/C4vSwRZDYiwnaQ964J
b76jh1sfOsHYepWnZDO0K+615MMWEgc82iHvuXg79bnE/x4OrP70rYiPtvxY6CtBZV4B4cLD++L/
mxAnjq6FenDsrnenOryN2efNa41MXf6QFI+mGW4QcrnuckvR8tSgEMWqTFfqeMKg2f1Ik4c+fMzL
b8naIbA8c2TVoLtYEIiQRksHKyv3ruRwKNO+pAdontFycn0wi/uHw+b/zAj7hxq3l4AFxu3y3VTr
t460lo1cXB/6PMhHQTh0wUGfArwfKp8AUFZy/xB3XfnkNH2yhYM8e7AGSyHLJncHq0bvPohHY+Vs
W5pHLv+kJkFnL9BHjTH5/YGuytw7KvK9NuxWaYDXTAg3gjqHShuAruwq+bcx9neKc3RolXj7Qv1F
MwJoRKFOzEuZQ5mZaa1SRLC+1bv2reRecz6Fkj5tx/Ms0cgieLXt9aNXTK1C7vvgG+Wmbj5n7eOY
/BqNaJObP3Q721gIB18f1exe4ual1uvAKg6m5wIPXur60NraoLit8g1dxJtC6feF+uBkO69Stk23
pvK1tFSzdhCCC/z7Ik+Za8FoJuoku43v9FtOv+R5MPXuw1RI0sqCqfM142JspFg4vkGIXvCcQ9JA
VWig7GN3476uP4TyC+WFPansrVHtGmXaJgR6ra83FclsSd5b8r0pHab+Jku9ja78LPrHJvslt3Qr
xXdl2d1cn3tlaWfSdMN8aNz+L1KdduEgGKzRGjXptx4sj7mnfNBac8szfZtVj3p4S28tN+GNJ/0w
9Lu4fCFYbPWBa4j20nV3XIB2RbKWIlfn9MPFvJk0oJKklFUuDvz9JGtQo6gX2wndQGQN9PTRCe1N
Ix9kqX9J859SFr2Y7U1p5JvUehzKpzD/OQUpUGIId6fq1tOc+7YtNlLl39jRh76NXuxa2fp1v3JJ
X15epm+GXSzwstcxwn8ZbINuGX127GAzTs9y8zqV5V7hMV3YpO68G2f4JzX2evaYavcFhP5DwOMf
3VuluqkSc2tYwzbKvQ1VgRczerm+vgu+PrdYzHUAfJB39vk8ehXCnF5Kr0VX1+PrmKs+aqBaeWNm
4xqCYmEbk1+hzWi+CoPdF5Ys8jvJqGqWrJDq4jGu03E/RB3ajmNXb+2pqD/acVu8VpIj3V0f5KJl
AKDks+nBuah1GWpsKAjPym5vQ95jyjtlfK7HZ6TO9z2UbVO1sqvnSTtzTvLyZBsBV9EXQNSaJ/3E
OTMljvQiShs3tB/U8eGf66O5uFrwdVRBZr+nAsXWOv/6OEl6L6Nu6ga54WyzNg424IFbdC288JDp
sb/SYXLhIoI98eTqS6nunb5xe2gZhiRQN5kMAoJs4Mq0XVw6Z0NzZYrsFygFkcZtBobGTT+0rlJ2
5rY2ffuBaqK2saXwk9oF4y3zvYaLWpzMmVqKFppZP1ZwytxJ2lQz9cZVhsdaVzZS9DDln+o3P3Dm
oZ2YmT30xCO4wTSdOmBGy4ydrCMROHy77hULq0TRkN01p4FwjjmOn1ioTS0pFGWqXGsKPrdTmbxm
xaRsNcdTvl63tDBlM+UvSORZmgOg+7klOzXBVoYZljzzBxQwH6TUufP65KZL2jUatoVRwe0H3oI7
IXKRYpYjCyfF8kujpP/vJW9fkuROtj5eH86KCTGvQf+qFaU5JhTpvvb9Tak892v9xYs2oEU1TDbu
nG86n7KUemoQll7h1qHVk5tJOy4xSfKcepO1sokWVoeQMCvf4dKXzJ2qX45OkxcVxeObyb4zpkPd
HYbk5/VJW9iqgBPolp6h6FycBR9IvYKEoBlVrtOlRrrJG2U4tFKpbhRSNw95EyQHs53CFUT0RRw3
5soxPeaMzmY2BatKLCeSrKo5uIh0W8DqauWubO6L3tup0oP/5r6H2RwVMABTNAqSkz9fNQO/0Jve
y91h0h70+luCGOv1abysOvw9dGfaSkrxJJqFKos3pm2o+axW0t3T91J4D4X1wVIIQB90ClbN1zj8
4JV3qb0SLRZOKDrEuXTSg8wmFtNGU5v0o6TmlWs2cXwXSda0Rb5mjazmEm8EUQgxiYL83MrJNe18
BksLOdTenHLXb5uPiaJ+6VRl22n+zkviHXiheBe0xU4pjXHrBGu6bJebDl5vXv1kYOkqIV6dG1c8
qO4GuU9dP+p2sexDkiJvVmX4LmfyzIoYPnQNhllfnlLXyeRPPYlEb7JvrnvJ/EPPrxPnJgQ/DAwT
vrBeSV0z/WfMX1tK/RDm3OrtU+t/LwLXejPEiRb1k5n767UnZ0lQaKrECyh1A23rKBY0w2vg3cVZ
I37gFvQsy2JAnJyirO0GC/k/1UOyEibWPj6/uU5+ftTYmR2PfDxWH0Zl13mv19fjMsQyPSc/Xti0
iewNcR2yHpJ9X34czUMaHfTicN3IovciTDTrM/NvRbgx+KYj+UatpW5k3fvV4xg8mMZbkUzztoTr
wDLkGRJuz+M8mac6c7LYjILUlWGH23TRitsuLAOfpyAOVgqwlAg5r6JcNzUpTt1B2VWqtZmCtbzU
HD6EjXFmYf4FJwNI1a4DMpmmbqKa+yEhtKTBARmlW8X0HscxXVn3pQGBmgabDX6eG74QzYKwNfOa
+p3b5Pam1+JtvCb4e1kMZ0nIg88PbRVmVfEKLHu53UfDwIhi72Fwwq/+lD56RguHrvwgNdIWLZ9b
XUHLR5FulGnYDmX+FJrNyqtw4aA9+xnCxGpWVjt5LKcuItPxNgyHD8Bub+ocaVjJeaFn4U9YTStH
0iXT69+x0yvLJQkulgsuBohDbanuUtfoLHdwkkNQh4/W4OwreB/HKb0xuuBpCMaN4hQ7rZ628RBR
hI8+BLBbylV8U9LwvXnzLkTDhYZUyhJz86NwhrStU5uTKieuMlYgU9xiynYJalPXrSwEeKwgtECL
8MzNLDhWY+VSP1pWAqbrcbQfPPVDEL0GmbktqnjT9K9V/PkdBnliQX01N3KLeTz6l6Qp7aLUrbIP
VldvgnFfUqgMg6dKtzZ1IZMaid8e0CDPRhFBRXXnst1IkvKpixrCgVYe2uRmVHwa5VfyLQtB89SG
2Dvh57zmGpNxBeQj7QAL4fdwWtMOXLACRNIEOksTxZyBOg879kQa20ytzPWzL0P5JU4/xeqn6wu0
EGrOTAgbMJx0K1Z6I3Nb+fBHdW6vf31tAPPfT+Jmw2by5IoBBOqjCVJaN35IUbu9bmThlDwbgnC6
5J0aKVqJkUb50sjprZbGkJSNW3+NJ3TNkLB7yqqqBs64zDXaTaDtfHCY8V2qrbnvvKrCYXM2HuFA
1kNTm+IMM+bUbuP4t5WkmwJdSi/YG2N8YyU/rZJkaKZv7b68zcxkY6a3/0PalTW3jTPbX8Qq7ssr
SUmWt9imZCd5QU2W4QYS4L78+nuY+e5EglhCKfM2Na6wBaC70ejlnHIgwcw+eZ0SUES/6qNazL6t
PFYzDTP2Ba+1YOgd3/PyuykfNq5e+SOwTsu9Xmz1tD3M2rSdvY1Vlb6n/wTyil/mH7SZwlIvkaML
K0cL40kNszTZudYPtX/Py9jPs7dJ/TYiU9MyHS0hRy95UjXZ7buiozBnpGqWHgS0hghaBB4rndCi
BLGH8mjrbNNYmWTP1yUANwftGLgVxH4oZk0lt62cv+jaGAwuhixlnbwrlrCkP/+VoJ9bQoyB+Yk5
KX9h2qEnu3T8sJTNdTuQLULwFl3bO55bU/6iud90/bEuw+vfX1H/syUs8k+MuW9rlas5vj+oT3RA
0/F+mrdxK7HmRbsF7T+TIhy2alvdaOo4CsewH5Cp82OyQyzk23yrKMPG675dX9XqrqHXACChhu6i
BfF8VZNu4NUWc4438GPm+K2sBU72feFN1U5qi6lbBuW1Ppv0G8vfrv/+1VNZIDIXTBg8PwXvZ9Bu
Hqtax34BaJZ1b6n+TisUG2TN/DI5gvMzB8SLoJmCHDiE1Ol2VfdA3Oc5k7ypVs/fBmgG7ByRkFhZ
VLImB+COzV9y20f1p5nvSg2MpR8KC2bZ2PCqUZ7IEjRaK1IDlPPYOzK5W17MYdfn+76REaHKxAgq
Xc68cFMdS1LIzuWWP5Zhm8lQpteEYL+WFwOKp9Dncz1eoBXVxvT4i1vWYe+1Qdm2uzqToaQvxyya
J5pWgXO7lH0Bk3cups84cc08rV5wRH7efXKTV9O7rycnMGX50jWNW4rLaJhEJecC7tKxiZETi1Yv
k2vEvm7k+xJNB1nv7RMa3/4OQdVGQ+YX7H/4L0G78f8TnlYlloUhYh4OxQZA8wbgtOdPbirB0lnz
CBiLxONrYTlEtv58Cyc7q3ozzqsXtz2quG8tY3vdJayd0akAQa3nJNOVmWQVgJOU0O0ftOyLqW6t
6ieXkU7LJAmaXRHCVKJi26woH0IMx8dsS7r9PB7+YEUWnAE0fAE4EpS7Iv0EGtCkeokNFKnbQb1L
KQntuESxGPX5OZHIW1U9B3NXyHAj9hbjAcVOqMp6rCsxvpfqd01lyOd90+Lv15d14euAoAeQIMQb
KFICXEDcvhaDHlbF6cusuY8O/JyKJDqh0UC6XUKVh8yQYWJrv14mZwYMmXhPICWL4VZU2wXto243
zRzre9Ez4Kpqta0FrDHMO2Y7xa7qY3uj0DIOwOxa7snkUDBF1+zDLUj/MGRDFgIV3LsH3H+6NYt4
DnuEqyB+BAyY4dFsq88T+LPVHn/1+sAeSyc0G/qRx0O78RJbAbKWCxLUVDFCFXRTUQ+Gyk0zNy3w
ueth05tDde9WeGY7RNH9bpy03WT3tj+3SfmIgqSy0dO0e26zwvlCkaTfZMz6NLWtHiRQdJ5vG40C
8KP1axqx8VEb8reaOfuPZDMn9t4FQQh9U/YKHV5tRd+nvU43RuLMGz6DSBieiPsOpmuCTreKIFU5
6NzgHcM8we/1MrVG46MDTNC6eVP5+DPr684nRVMFGZ9UkC4iMQSC1MYHIJ+xy6ZiCvp5OBqK0oZK
ZaDX3Wv4tunnDiuLwcHc1lZQobyy07P4kJezvU2V2QX4LFiHeUeGQNXin05Lx7CaSrpRWFv6vDAU
9CglxG9TAs60Hpx3+og/WJ2ShU0yAcPDqMHWxqvaH2009zPV+8lSu/SrYjK3gG0kfuOayX7IEFPV
MQH3d26AmoB0nY/Rj2nHB1pvVXNK/ERP9QDMC2mg9n2yU6rU8t1ypncc2PC+YWGFmY3IP7cpDUv8
5M9AVU3uuwJNqHXnddvUMJRPmDLBC5m4M8Ya0izxldQed43X1ht1tPsHr0k4TMw2wFs7m3fZVDcb
FLfQXM5olr40lfF9Gi31C1oFW1CkZEOQDCX3R2Q6ZM+AC3+2oMXD/WOoBhaCFsFz1zwDco70Wo/3
alM/WmPl64n3yvsvjWU/ogXbz5jyym3jwcmeubOjc7FrSfs2VTtVnUMdlUlEFH5hZ9AA8lSg3ztr
hqDC261MBqgSOnOnPByArZ7bqu+OGLn8MWiqP5hjMMPNlPe8jzedS5EIf4rz53iw4Oiob5JDjIYb
Un3SE8s3m12qA4LCtN60sZFswYXnW3Zg6b11MTiJrLCwA5aZm7HTD+XLWOPqeGNWiH7l5uY2OEGK
EEXQcrTrbsI+d6CN5S33gRMRNooktL8Iic6liBUTXs6DXShYS14FGDHuq3diSu5yyXb9mt88eRMZ
rTXYzgwR1d+a6+fsUelC3ZXc5zIhwtvRdXJm0WksXygBothWSz/ROrDV/7hbwsUwF2WTeENXvijo
8MgCk/mKFFJBdiLCuVde0QEpGnNlWa2am9xUygD3HQetpGtsXLvpfWQARvRSqQWSrgo6GFq4ZIb5
sA0G6/6q8uK7lrifvdHJ/OtXsfDLMEm0IKuj/IrOcxUwP0KEYdptAYBGEAda7SZTHkonKIfbTOtC
hHCMKot7VSVgV4zf69afmQ9/W8qG94Tg8kKIeIrANYQ/rceoc+BoMtCR/ry+UTIBy99PND7VkqZ3
FqZLc/yqfKPl33/weTTno/8P061I+px/Pmm56TYMfJ1K6dOu8TMimzFaXcCJBGEBuokqalNCQsoD
fW/kmz9ZwMIgjtYYdJoLp1xMOjqlk2aI+Azms7QICok3EO6of04YaA3/E+CINuTS3jURLEWu80yB
O2v0IWo3oTL6zJV4N7FK9EsWokQHVQkUilA2OT8NNmazN7dTF9E60kB+2O+N7OjxXa8/to6xafVd
nFahZW2GovIz5/36Vi53zUmoukhfqI1/YYwj2y6+NXlslKzW0yrS6QQkpMofaBcsBKhJ4vN4CGbZ
2a1srYkGxQUCHF2oF10E9pS1+IPHI60AExS5M5MnpQbUbpXgwpbB2y7nJK7uVJhw01auQeICsLaR
WSZwcfd9t1Wa15j+yJOjkxvoITWC2/fzVKKgORTkxV2SEh6Rkn5uWjigRN+2zXQPKBpAdU2Yuxyi
6yJXjA0ZCQDAAKV0QfQUFChtvMobVY1Hpe5PP5jk68LF+EtBTr8u2JrRK3rZOfh6/4mO75Ozx4yo
J4ORFDEYLqQILgktiaVZG5AyTXcDMKzM9KOJ07Dz/q7tbeJ5vjLuSHPfmLKaoGzzBE9l1SNa4EYI
5l3QadvqD8hyzw5nuRNPXLnSNFUxV/h+NYOo24+72+9UgHQDrBr3KryViMJCkqJve42Aq8j9klaP
OibsZBQEa1vkLvgESNujN1ukIKDIeYPglPKIPipzaI0Si5F9XlBf1cmMFOV9HqmT3/ef++5GNK5f
uoU7wvbQQof+KBEipRvQMKEoBosm89lrXkhtS85gzaWBWRIIHoBFQ65BWEE5NUZvgaQ8Shl7GNNs
22ZgBrC4HzfuRueyPvQ1iwSUJPA6UPCFuS8/50Sl3MJA2jEZ66h33xRGAgDnYTokcm7rFF62DY1W
y6AQ2hyXjvJzMTRVeMybsorSv2M8yr8bsnNZuXqQDsRFsPRQAv1EsPm5BfhJO9Mqohlg0mrFvGdD
vsm6bjt4aDLhbZArN+Kg/FrUqUzB3HO0tnjELaqoKn4SDIAkMZEow4o6n61K2LZCc0iJV2oV8Ylg
1HmbY4rmur9fUbczCYt+nJx/MbiAFaiwBvDi+km67UClW+8a5jv2x3VJy28Vrs8F3AeADhgXQU5Q
uMzQweGMA4mryBojt32qiN/JCJ3ErsJ/TuS3DLHKPyp9NWQmLswaHHtNAj6iI/U6H8iyJvlU9C9I
sVq67JZePSS01KILBP0SeJGcbyHyjnY+OzriAjck7s5ow+sbJ/m+OKGYtjocGgpGEXWfTCNsxp/X
v7/iAiyUav//94uw50mP2W07NsFS126IttXdMM8fsVn/TYp+vktx0rMhTg1IKYDwtDf1kLQBkTXt
y/ZKcAO5rlS0c7GWvm8/VwZ7JPzG0vM/OnayXctPOLGYbFSqf7aLJyhsIycoucJkxyHYfKrYjckM
bNTc3Kf9RqnuY8WfZdYo2yjB7gkhrVqpkOIAtp0GumweWfZ94V7pWAcCsHgJhfD0BPhA3D2OuMne
ryvVqvc6OQshJK8bPtt9gVUgYYQWCl15S9VtloEbcHddkLbqvU4kCUbOrGU0tYARglwVbGrZbpiR
53O1NtSNFJkRl/DNnOs7ouZ7V+l8UKl8UOCYVwp7HHrkjvvE+XL9N11XFIBrCorINEKyElvMik1S
Bm3zmH9ppY3ai11euO1/F66JZcq5KlIwg8GiwIahhQh+qE94jLbDJh38hIN8F+HeW47D3qTJXPtu
6o5+52EENHbjSXIM61qFmTmMRGLA6aLNP7G9aqjw3kMiHcA/yN1d39K19zN84W8BgkJ5nGszYnge
ZUb95uTtJjWVHbiG/Qok36ae3Smmt+1H637AKpFr3s5avasr9fX671g/2t8/Q9C2Wc3BDGLhHmPd
owNE4YIb/tjOeEDLJmjXLehfSbagRGViDLZVQ9Jsvs/JA+YRy+SOxQ+trK973YB+CxLiWs8hddf1
2NleD3PMB6c+jOL6rq1f/79PT6SjyEkO9rwSL/SKof9EO9rsuSqeU/XJ5I+1uhvib1Myba4LXQ08
T2QKN47WImNtxFDJkZQHywNGUpIHShfvm5xtwGtxGHTZbIhsKxcrObmBYt1tOXJKCDi8R6N5Llzk
A/7otv59WstPOBHhtJWt14sIxdA2Wt29Wna8n1izrQdne30DxUmX/12ov2UtxnAia0aX2jhWFiKD
5LnVfxTm0XHeB1L7IHr2Pf69R5fa9JVaO0ApSaJfiZ2JfdtOE/cUTEI8arQdWLFU71iSTd5JVrh6
XgsfLsaRMX+lCwsENBKag0HHGZlOE6SveJQEEr+1+IMLJ30iYbHyky10iaVnRYzbyar3XndnssDi
h1zZVskm1h6m5rbxgH9O7ESc4CWNvvY62xlw7dr+xH0k+q6rxKqbP/m+4P44BapUamPDqnz30cou
EclmiSmIIh1yddKwWYkWIo9Wv6TxTxCYOuwxDvQ/esH9XoohuD3qpD1Q1rAUS0/8EQzQieSqkCiX
IcTVFdXMxu4mWCrddnFkqZ9GGRGB5DjE0YMcvG1J1mHDWD35b302So57fQkYnrBBUwdKR8GFcr3I
xslDiGHUd6BF9jt3F883MiL/T2d/CxGcpjUyD2z1S1hd303ZCwq1f6Kzv78veMxeK5quZPj+ZG2t
dF/IBkBWXRUa7P5/kwQn0gw5Q1iATdKa11y5dxK0CO8c9AxfX4bsLARP4ngoT7j5sk3xJrPQrIww
TiJiNeTAKMPSW7sMvgoaS1C6G4YKVQJ33CjD33m5s8DQoTtfGV4K11ezvmm/RQma1avGlA4Wcg5x
djeZH23/uWMoFMhY6dY37bcYQbdKR0sGB5OvURN/tlmg2A95vr2+EtmmCeqld2WWlzbCjKF9xPwu
7QYg+tyTBsjc3h95lN+rETRtAlKMrf5K1Hg+OlOHIlCGPzkXzMktzPVoTBSHTIuBKyNeVHDwVR7G
xqNbPrHqSUrevOa4MIyMITbArgIUWXC+o1Mw3mUjnC+IJsedKjv31YDzVICgyo43o4eK4CLsakBQ
fuvYjoJPN+3fWufVar47PQ1ZL+m3XdPpU5mCTlfofhtTt+eRbW3L0if5Vnc2Rf1xu76dShFUGoWl
JNc6rExXPqpplxUh6bepFs4yqmDZcgTFXoZy6oY2SBR4JCra4b6q6i3VEtPPwRdxfVFrsfrpogTN
dpzOKliLRQH+BVE6ye/ncaOP4QCQHdmcjmxdgiPVxrgZ5x7r0vRwSp/t4W4en/LxD/LqpysSIrGy
UxtjotDwBiPvmH2bkLcNrm/a+kI8D+hbgC1BsfU8ttQqdQTGH26EzkZPFedvmjvsUkSWjovOwP8k
S0x1so7Eo7ZES/U+vlMNYG74k2QQbN0n/LscMduplNOsg6SUR26x09pn1/yDOACUXP+/XZ7gEro4
pfOULVkZmvhq9Rf4lyUHIluB4ADmsR27LIEEJzJmX/ty/QhkXxcMv8NUD5otEE8WDPhNm/JPruTT
/RHsvSviPLbjRZ3UO6V7t/OXmn9LE0kjxNqNfCpFsHQrsbsM8Fk8itlLkb+r6Zsiw7+SbZRg4CnG
Mst6gumN0zY2AlkhfjXjeLoEwbQtleQ9IFqwUXkeVlkaxvl7gt7Rkj8oxYs5FluAG/iu880c73v9
KfF+Gsa2sGRPZNkyBfNnDRqhnRgm2aGJo423ah1dV7jr/gWdnOf+BZM8nREvDxhdex1NsDRvx+ST
lr1fl3J9GegXO5dCEJ7NrIAUAy89486QUSXKvi+YvWan6MHleCPpaF3s9wCPvP77VxXaABYIRoFB
zCL2ZQB1wHYpr/HMK/pXNQP00Vh/I1yXOODVZZyIEZbBUk2fbAO3VlO/1OkHAYLL9XXIBAjOK530
rEqwU9HAcVe1P232+b8JWH7ASSpkdtuh7UesoBhDbfYxXnn9+6vqujTaeoB9cTDke/79XsvQfzUh
htCKIKt9au8wb4/29P8mRfBfuuIivd4sFyEGO0dtM1hfGEJ+6siKl7LlCF7M68u0Twi2KwbJdRMf
zPLQm6Y/DX9ifwgfgKQOtwS88PNtm4Y2d+YMbn9WHD8zob/o2Lq+Z6sm8q8I9GeciwAqAU3JDJ+v
ekjt+DP5qGX1gVXtPREheJHC6QlFpyICyO9z4bc/ry9A9nXB+AimEMZxwhO/jd/QnZdLHK3s84Lp
1UptVnqJI1CcXWncSVNdq6p0sjmC5ZHW0OvUgc6W9s7dsi+vhqwYJTthwfZi3heVvVTCLRpM2TMK
yEx2G61vEjAZwaOBhkIxOahOLbqWLCwCxfB8CHJpjWJ1DTAAF1xugKtyhGu9QgBa0LxCnqjI/Cod
fXt4SO3nIcFsT+r5RtqHGntz2m+zdZ+TR95gysJ7BOjfn1jLye8QDNIY2oo2PcfvIC9Tu7Wbz2gx
uV2fAVCDbi/AkOt4gZ8bZJmRtrT6oUBvkXbnAbfSbCQWs7aZpxIEi2FkLkav64toNv6O2bNZ7Q1V
1iFzIQPzZGgyxWAjQKi1CyAuixJ96KeGHXOupHcJi+0HZHucPZ9sT3K3/ILuOcvj/5JlAd4FUOeX
3Zdj7qgqZYAZBFQveGvLUAWUagG83uKuax47avhMyYNm4hg5yt/o9Cml/E5Ly0cz5z5x9KBJczTE
30gLCgBp0wCwL3p3FtKkixHfGiPLk8L76hg3jm/Y7UbJDgy9xFr2s3Ulgc6FFxFkCV6E9rW7gINV
RxcszV7uU4MFmI/0UwDMX1fPtYM9XdXy95NIYVLtvKpQTj7aMdlMCXCOMEWKARSJmOUGFc8UO2eh
8gOYmAugQrj0wupYVR3V8qc68qDQPqUAE8RsXFiyG4Hpfp2UB3RxDPpiHy/6vyuHZKluTPyY2+zd
atOHPk8kSnrhIfHhUxGCzWFY0TYVFH+OpGXfcsW96wiR5GlWRCx0Roa9oOxpIKI9PxkQFlSWAvyI
Y5urAf9wy0ayhhUlOxOw/P3k6FFw0DUlY/yoZ8TPh3t4je04AE1DdudeFjddDF+fLEWIr2IUHdLc
yXEg8ydLSx41r/UzMM/Ruglnts9ibZuBQsigya7zMj+vby3VueghBYoaiIkX/HwR/BNAx07PkoEd
jbncYwYx71QJQ8OKfi899guoLVpWAZR6vpdOwTVrqhN+HEey6zNMA5Fh9ntFQdtCYxGfNblE4op6
YAwWjbZIsqC5RARFchU3TjICiaWCSUb92yiLvtcE2Coo1MCDCsplcczX6cGOlFkWO3btVwwxb3rP
2l/3PSsKiJF/oD8DzgrtsOKmtXnfMkJMdrTw3FVf/VBL369LWO5vwe1AAjD48BwBbJYpXL7UMvsc
6OHsCOLTwKwG306/l1bzgOHUQBvsQHM34yR5e62v6rdMwTXkY2tQTGvhqhzToDXfWvWQamVgjbvr
a1uVYywYVYBNRSi1/P3EfIued27fdlBqdFsN41xv4gzdeAN3ehDeSatIKxcFeHExFGGgdRm4zYI7
SpqO0mqi+XEeKpRb6GZAE1Sl3oias/huDzEnbFUFhyMKoeerUrq8VDziZcfE2k8hYxKVW1Pq088L
h6PHydwBTyU7cgpsr9oy+b1jS9N7l3v1q88b3GHL/MAFCWU9FbqCAYPk2A7JVkkARaSDR0nrJQ58
iZLPtRuAGbaDNmIDzDDgRTvfq9oYMf6OKeojRs7CzABE0lcnubesB9XblvTbdXW73Dk4Awv9sRhv
QgO7iDXR2EU3g+aQHacpDjq0eaeS1Vy6UPBLAAYeiRcXDexid3zvsK4bZoWjz8XcWsM7o4+ZCTiL
+aszfLl5LWeiBNMZh5S3NXf4sbB9MINUshGSlb3S0AoJnku0eS+I3ecHExs0NzCszo9ZQQbgcwPs
qqlLyX5d2j+0BvB0cM0uAgQREgFqlU2t2nZH0KmqfGvXdyAVcGuJlJWlYDJiiXpBSoyoZvGwJ16m
QTejlg5zciRk0J/rsQTOoJtySab6UgpIFJf+awQ7KmjehawF2Fn7uSYVBsbr1go9NFs1ZnjrmZ+L
EByLqybKoAEf4mAlb8UYySbQZSsQHAtR8qlqY3ye/9Jamt88VoX3IyZUFlLlBZf4IhwsgYo9tpV7
0Dq+AS1XY25u3qAzAYJRgMW268Ex4x6asQRyBTJut9ZshRUIUWBtWJqJ14Z7GFkTolvHp34+Dz5S
0pKjvnS/SzyBxwbQsYAKIA5ApPmgAhnNLY7l9DCVSe4bExLe+u1Key5G0KhpHNikGU5x1HdVMoZA
0Jes41Kn0CaHUSFkWPHiRKrk3PaMSVfnevDyIwaOffeuV2UdCCsbBQFLKhImjkhPPHKLkNzolPxo
0U8YFMu0r2kXXdeqSy+FCwNAMSDFWQZDxPu8bDRW5G6f4yxajNwGzAzaZMO9/GY/dS5HsL9MI3Ty
Ysghlufzv9LM868vZOUwzhYiHIYL2j3eTBDARzyURzPQ0luLst6C5LQ4QdD4IB4WTiOPK2PSens4
GHyDt3LozprExC/OGxIADw91WW4MW5w+KlyPjS4dxoPZhW0cxs5mqCVR6cU2nYsQbQ9Pray0M4jQ
UJn75OWSR/GFOgmfF2wua4kTuwM+T7T77m+SYfqA37Ob5zYWKXCxCEVVJJvEeUBq5UBDmSAlvVdU
6g+Y6L+uTGvLWN6hKG3CU11MAo7q3DSpMfeH6bW39z05kumjSyT6dDkCjKsCLgqzrMuY6cVMVgnx
xHYHHaAH1WYarIeirwIzb1/mrt3Y5hAoCtmak/k3w3iYqshu3Mvi7S/5QO3F89ECiZPg8MtqjjO3
KvQIaMXAAtVCQN/QaQpQwwsG854nT/30mLZxAPQeYuHCSe/s9q2T+enLzV62AbttYVoV82mLVZyE
MLRK8ALMej1yWBy0Uw+4IRo6mPErx7vrx3qp/JCk4cWpewjKPLFHtMIchJpUkx5ZH2BjU28EJAe8
8vnnF/EnC5kHzRwox+eNYdyglT9pK4n1rqsM9AWAZUC4v+hJs8Bl47qVhRUAFmgYmM8wOk7Sjelh
HmKDXmFub8vB8bl0BuPSN2FxJ5KFkgCZh9ygwEWLGvW+np+G+MFNX//gePBQxvJADYT83fn+YcCz
6sA3rEdp4/fguZzD699fUTQdlEYebjsAH+Mhe/59AKWQmCNmR1Vj01Z39KGp7hxZ5nFln5ZHsobD
QefoBcq6SRQjSY3SjJR62KdK/5ga41NVzdvra1l+69nbEpjey2w3sJSQXzLEuD+vE7XV1NpEl9iX
ztxbxt8tRnCI96nRt7RCR5IqG15eMR50DAGgUYWZYrJJPJ12LoG4b1gRS5Og1l/H6ua7A8di6nAF
eGiihCFo2Fw79ViRxI6a5HXoZ599rdHTya3D9Z1bWQf8LZC44PE8F8wB51pgGbPjMKpYUe9tdSUw
JKuQfV5YRa57FbK2+HyjvlpIv+SzpPawJsBYIPYWBJNLnPm68tJaJcSK7Jr5P5xcVgpYUeAl5feL
OxXvSvGcc4/0ddlRO8rHY50SYERooedI7r6VRYANESoMLEKgCIiU3F4xo1DFRjsCApzvsYDGP24+
ZeAS4+2NWq+KqtjyA0588aSXoOQcKicytW2XhCaVeOKVBSAJgthDBRkccBYEX1Lq6mAkyOVFBYZx
UFfc3Eg/AeMG7CqGheBEIASncb4Au/MqOoKQPTJI2JRBRW/NuZ9//yIQJLioKPIJkao9tD8pk/in
S19reEv3yWLHOihshP0vvaFxWlsj0VCkPpgNnr2xeXb6r44pCdUu1fVc0PL3k4M2azfpbR2CsnjD
7pURVCDXNWltJaABAvuZDSaeiyzeqDtJH1cUXSdeGQD01DaPce9rjXrrC2nB04AMPDEAqHEBE9Ri
YBvkyDw+zGZQkofElLz0LjV2+T5KbjoI6kB/KmwU5aNeNV0bH5AZzPu7TAZEtvZ9RFXI4iARAsMW
FNYdsEnMSOMDsPHerHa8z0EcKTkLiQxRaUvg8oDlEjJAZ+EO6tZzZHp7KQGt6XjPg+kRVo2w+Fyd
vCLzlNLT3KgN0XzdyrR18f7n1/b55xdlO9FWQ0/LBEkRNwLk/qCPgVGogQHkUcMJiAEKz9ufe5CH
aMQAd/RiicJy2jjlVa+nXhSX7tZuva3Ejy///mI9J98X1mODsqQpAd4cTTOAjUPSPam333fnSxDv
64kWhpZDBEhylNbn+v66fS//XlyCB/tewM8MsMMLT1Yyj008O7kS6eCjYYCcztmdG98N5NkjMkDo
Ne06laWfH/+Y5rQeJ8hymzekhb1S1i6wIgAtLCBRBPnvAsgrLsYBWj9XLBK578Cfx5gvv9kCUSpe
Xmvo5QTZtFgTVGOzdyynJVFzz0xvMxs30qz+CmpPBSwrPLGQGl0VTU0aEFln+S7unHvWb60irPXQ
1ts7YshgMFc0+GxBgoXYykipnWNB1FJ/JHl3lybF3UTpz+tatnYwJpoONGzfgnknGEoHaus6LbCs
jL4C8cOW5G5XP+/Bb6EGhGKTWEEH01+KZgFOoqT5UmLgv7y57oe3BrqLgPakasCUFhVrSLWmst2S
RHWPTqltpd8c1Zp4z6roWUW28zL1lZrd1NmNZ0UGcOa1AMC/1/d/7ZjxUloSzkCgvchz9gyNBzG3
zYjG5XNu0kfd6HZx5d1a9V+eZCdiRANPajZ0eB4C2ydUv6uyqcTLWOT880KS07ISYPjggRuVgIGs
0jyYnSyILVxUMtDC1f0CYgC8FVidMJ52boYtEKoylmUWhhLnb2ruPTWYDGqz7OYwGgsCjR6619Ai
d1G17HnbOdWQ25HWt0HDtgOVEYquLsRDhmupzCydVOcLAVZGygHpBMWa57DiFfBLN+BluK5da+YH
gMd/hQh3lKkW1Bx6CDFtz2/c1+JGdP9/nvonAoRXJc9ACRjHENBNQBQHTu0fBAqIEH6vQIje1IZh
emPZJqCXhd6T493+nlkwz3Q4J5SnkbUVFEoF6raZEMeIDDbvQcW8mbnk5b1y0mcShJPWzb4jiO2M
iCgfUwPu8bvbfQicK4irMd6AIp+Yc0FUwXW1Te0oJuNeAcY0W7C8+9t1yUJ6AlMUaGQE74agS3qT
AnMPXCURTx7NT6ZsMnNFVdG6iSsIxIaIB8UG9MJuyNjrpR0N2bv7STE+brYEZFVcJLXRygVnKAQg
CdNYOXTQI6SLja/p9O3655czFII1B/SCyA2iX8i7CD9iwyvozBUlsr/aVh9o4JfnYF9lnqyufjk1
iy4xXcN1DQcIvEnxqcE0h86z1SmRms4bddiU5YNaPafjLtXywAHRABLiroxne0WF0X6JHkyABIJ5
UqQNmvVaVap89qIh/qhsa2Nyfkfjmx+C6Bg7ESIcUWyocxYvQkrrE9vSm3tjgU+MjUNL5ELkfaG/
k6EqyQyE38jJuyezq5/yRN2AF/EJILKSJ/OKNiAPDlISMDkvr+ZF109ixaxWPIvPlEReFRqdr/yc
nF0qa8Nc7E1QOXRYoGEIjTxgNxTzhflQ53PaES+aMZXveN9s+43QvfGeabK2+5XTX2wGkFGg0TBc
sR6j2qBuwA2G10E/7Wo81rQaw3KNvrtuQ5ceALDL9oJuCuhOhPCCJzaaMalNMrWHxG78twH8E7d/
3wTnGZ6xaA+/SI0BYN2aWV+0h9L4Uews/v32z4Mnfqn82R6KpcJV2LHYGcfSbQ7e+OImgcb+4/eF
m5DwmRl1g+/HbuAc+futv9524N2x7/j9eKAtKn2isoM3j/NIvPg4qfva2ja3NuqAhBvERtBUtNMi
/yn8eK8g6Jty0vrQ3zl2sfFqGZLUpfL8egPgKWBqSN2K/QKKPhHk1IvqgD5+L9mo5Oa05Pn3hQC6
VWObmKBnAjBQ/lT4aVlJBFwaGXYesA3ICSKFros1QDfX4tktW35gHv+r7cDc3S8TCebX6+d86Zpw
ayxeEN2YqNOI7+QEswpq2dPm0AxfctMIJnQaE3QlFJWsqnV5Ir/uJ9sB7J2HPjPBCXp1nQwWb2HO
/a7y/EoG9Sj7vuAu0qZXUqPF98F7Pjp++uP6Rsk+LxjEaLmdQ4emPSgoNFtfJ0s2y70iAG2RJrop
LNQDQFN7bnH20PCKuGp7KICIXu+1QVYwWROACAHjQ78sQkwgsRJsRfPU0ENWfG43Zf/l5g1yYG2o
92JSAjVrYf9n253sgvPs0LlhAxoJyW2wYg9nnxf2P40VhFkMnw+p9bXal91//PnL9Xri8GjRGEQZ
8H0dcDN/cTfZXt+etd9veQiZbPi9hen4/PvTpOnzrOTZgSYbc9ppZDPqkiTnZdIWnXHgVYN9qZin
FZMrnVe48axmGRrjDm7KgrZOgjYDgLProNOo9AfZ+O6KRqE7Fc3c8FILU7tw5GbPaD27SXZQBxUk
P/u6P1zftEsBoNpbytN4Dy3c6YJNDA3BDKxiYYw2fyW+2d78Ejv//CL+5MynNM+QTcLn52zcWuPk
M7C3pqotOXrZKoRtgsU3DNmL8lD5LAtnGaTxovnngd/5KgTLmAHUiNcSPk/NybfMd2UzdZ/RUXxz
uIRULcr4eJAh5EfB9Xyz0GAIoIyUjoeagSeMguJKchWtbNNSSMSgKNKOl81MjNqO1eljd7ADs3ul
enSzLmFcAnVWFSEBMgjCKTTKbLh9oQ4HLX1khRckcXn7OS8vFrSFgEX3sk8JJZN6mhpvOqTpfbxL
vJtTj8uL5ffnhYAyycY4iXt8Xrc/uuJgb67vz7J+QY3Q5AXvZIMaHQctnG/Np0qxbKYegMqv3DNV
K3zk01y0OrW1FMBUPGtUinW0QaJRFxx/eLYI8Z9J/4+069qRFNm2X4SEDeAVSFeOLrq6q7pfUFsg
AhOBh6+/i5qjcyojUaKc+zKaUWnYGX6btddCcFcIY34R2ulTrh2vD0U+Ee9fh3tnmUjWAuMsXRtE
m4aZcjG/OMXkhGDk55Gm5M2BCLVXvJzFwr9u8HI4GIoDNpeliA/ePWnuOsee0Q2SDVH6Vjm7RGxk
ay/Hc/556e1Igc+ntMbnjQnq8e2bbqKteZ9uVZi2RiFNG1PTWkssmOlNnzseBLH/f7O02P9w3SLg
SNwmw/dLF7X26b7JN6IKeQvDswQ+GGcPUGf06MmlXS1GCN+PQx9p4kVzA0fFIX++eQwfTcjplsRI
FVYjhxppOpRx/C022pUlWOQw0NTjLsdQdgKpa3SCGUUfderBKR/crbru2vcBlkBlZEEjADp6vgSd
UmtVm6WQtgP2asFf3T49gIG8dxIaOA2adK51EDY5BoNC5NK6mKHjuPh1ff7lLAeWGLUjBOt4+E2g
vKQ92mZ9k1nAaEQWPykxek2hrHjCW8eUl+uGVmYKvYoL2x282UWI6XymgD7OcaKhb5gRL04CbcP1
2Pr88vcPZ4HZzuROHJ8f8ldl+G7eSr3wPk8ffv5yVD5+f8r6chjwfVX9ptURja7PzsqNBAwFEr9I
sy8NzJK3rBCrcSZWdhHoYb4L3uztQfGUzt5DXGHD71g51GempGevMAoDFYsC2t5ir/W/IYZXdcmG
ja3hSNu2svqKQK61i7Q0iKHymu9cAaHOjRBG9s/f1+R/kybfHZAfyWq043fRWA9eVikeuIG82Wp8
mv3VxKnNtoa1dljg6C0LhdaJi/7BifBm7pKaRjyx4++aM042WOaZCQnpeLofqZjucm3It0geLgDb
GOhChgHk3z88d9J0KpwC5MFtGtU1M0OtnkiM16S0Qc8xQLDGdv8Obdrt45yIB46ph0Ko0k6NNzpk
2Ct1B4HAmM4lFFqaYl9bdrLxTrxjAz/6OviB8FdVZMzhEgI4L73Xbi6KnKYFi0TLxcFGR2rmkVYj
d7wcjN2kgwm2dUxQJ4qxOwoHTb+5piV7KMh8A2BT/dPnM7S2FK48lgjZPZq7DFDQQvy5fspWtv7Z
z5Ruaw29R7FA30vUTOlTZ5Z/FCh96L19um5m5S6CeBRubTBhQfjNkcxQ2o7upOOW0J9tbXez0BYm
24ZQzdKIC4SMKzuWc9ZaZKz1Omr3Svzi8uj2X4/SLNqa0JxwWQFOda0QZiPqKO99Kw+sLdnOtdlB
vREeBR5NxD3SVVcMva2KnjWRmd3TY1f8i8n/+HnpeotpY1VGg89P1otVvIqNnMDKr184XZa6ANAQ
F32XU5EpbaaoTVQbgUN3ib2Rptz4vlwJEo1SZmmM7w8sMGNv2PAnVk7Ax59vSwe1bDNeDSCMicym
OeUdRBjd1p9m++aAQYO3qNqIO5GTJu9Ftg+vJRX11FaqVUeldZyh8jzXUWbVvkt/Xt+r71ke6eJB
JYiYoBQh6FOUi6alERORaG0Z4dcYvtM6hq+VhPlulev7VMlcn4P0aZfj5rpP3bIOSD5CTRp98vQ3
oPT1ZzsdvxnxVPydp4yGENEYXiqRZgetT5xQUHvcNxQvipqMhe6NtWFvXe4rK4JqxtJXv8S5KFOf
OxaDUphq4pR51HfDycwn/SjybA7q2Hi7PldrhtB4ifIvUDwGgG/nhsyiKmw3a/Ko4WX/aeIuJNhd
jT3PGt9qUlh5/rHqAFOagJ1e0jsYzphnBVfKiI3Hjp0S/tBnzxPfiOJWjsqC7EC6bOm4gK7o+YCQ
zYdsZ2GXEc8eNGfPtlqH1ybs4/elm0RAD5I4Fb5PxbPuPgr65LCN47g1BOlhNwQ06Y0MJlQo04ek
Dq4v+aW/gpYUhA0gbIDLYskYGOgj62lLjDHKTE83v6GyqOq7JP05/75u53IYS+sLkOvorzKW7OL5
SrRzVtgWiGOiih6zHas3bpOVzwO4hT53IOgMFHGkhWh0kTmN2czR2P1Nj/WtLQNQvlhcFjykAEpj
L0n7aOytnqmJ20cNFBCM1/JmcOY/BsAWBJwp8jMX/kAP0kJi5UM0NL91+3fu3zz7WGNMDVpUgb+W
P19PM+pyyoRkSRL77ABW+w0DlwcBOP7F5QUqDDUDQ9qlg80g4m6LMbKY5SV15Kif4+LWPl5Mkgny
OkCFgCPHu6qe76EcTVrUFpkVtRD2xP3XbmRDL+8kqPqBcgbpMZCloCB0/v25y1M0/xQksh4a9avD
8x1zq52lvV5fjAv8yDIOBHA4DZiyxcOR7MRm3KYis6M6jbRf4HFWzH39t59+gwvomFQbnvfK0YC1
hWgIEfVlzX0oUyQxJ1jrUjCWRlX5L5YFg0HdGoU0PLJyAmJOXKdSx7KNco14j664lcEX04Xvo+qB
Kg6QI7I32EN5pE7Tto0AbPb1HZSYNjbvcjmcewhLEQ2bytHR5g6I7Pl6gGXIztCb3EYkHQCdDNss
bKp754vylbN5d33xV1bjzJa0x8pCSd0uhi2lQjIr8xVxKxB0mS6wTAD+4C4hoSwaYI6KSaZmbiNL
feoa4+iw3httDTQmW7pAa2NB8ho8OYBJLz2N0rzVeYEQpkZm60dLDol9uH2qEB7h4nLRSIVE+fnn
EwSsSkLZkiHwOntHmpv9dIB2PnxfWopKSwHiimkXlfO9Qv3c3gBer20ruLdo20EkcJlY5NyA+FTP
+oiaf6rpW5P+5vXPXP1ejH8tbUty6IJ6cVl2wOuB24FDAi6e5Yb+4E9bvTLMYD/sInd0vdLcqfTY
PE9gk2zVV5L7bn4q8zv+UwifT/4QB7T4jF5dxG9o2by+bhedyPJPkfZFVblupytGF002h8z3U698
n7LvVHli+aL4YLXRnIZ69nLd7MoThAMMqgrASOFWysSkoGQ36oKluIbemu9AIwAzcN3A2nqCOxD1
DWyapeB0PsMjVw3FBNldZNvtTmTH2q1P/Vz7unks3GxfOd+u21sdkLXg0kH8sPSgnNtTHZHljeY2
UWxZYa3EwcinL/3N9BvLaiG8QDYCtAnLLXhuZhhpKXSO8AtMAgo/KFvo3uX/l29X9HHCM4OHiWSH
5BqYM+gJlCSuI7V+aFISDNOnznkgPGxFu799xgCSc8lSS1sghudDKbkZd4muI7BPhbGbzUr30mkQ
ELa0t6hOl8WWRgVawqUpGakWOJySKSu2KpKNQxcNYIx6K9nY7LT0tYoHI9BFskUKvjKHCyhMR6EL
dX84DecDIwBJ2AVovCJFADOZgRX8ztGP6QzKuJsjJswdtsN7pwieQ8mRTqmdmv28JEyTXd62fu9Y
3vVFWnk1nPdyM8qQiDzkvrNGi7Minew2iqsYD1OQ1ludTsuOktcG+DPsA2zoSwlyl+Z0rJRyiNqk
2IP3zrPp+KT29NhPbsjs6pEYQnhqom5sv7WRAb8H7Ng7Y6E8shx9MEmvO13E7PH4TSG3clTgpCKE
eueo1NEOKoNAtWGszbka+4j9VdK9uoVmXblvEIlD5BwxFND4qnQR6GoyQZtj7qMxNjy7e4PcsZ9M
2u3Lv4RQyHwCZ770JJ1v5Xps497gSE1mX7Wf849b9xZQxWjFxSuAPrcLiPnSuelwlDqjvmf38Onu
kYfbeNUvZ+nchOSVdFXjxA3ue5BDDv5cOUfogj9CR2kDeaAvt/v5Jl4A0kjFYKURNMtoyk6M5mTk
TRblcVNB/GvswQgfm749d0+2W51M7S0RTdDoyc6pSfIgYjb9SDJa/nQgs7B3GRm8EbQjh7gzfoBF
BnwgVWkGXekkezc3t7BWl48jOEWxmgseGhUq2f1I9HwwpznJoowWh8SsfUc7lPN06p3xROC0A+N4
falXKh6wiDt+YZ9b0ojSRup6kbsg7KQRy1XNNzXmVfqDF7TcDajKh52dJ4OnK64RUIcAZ5QYv2ph
jvBAWL8b2qzbcA8uT/9CgbdwB5rI/l7cawoVdOK9mkZlc6p8zk7Xx7vyeQf7GnQewHTCkZOGW5pz
pqlpziMx/MjR7frz+ucvtzUurg+fl5wbkN/ztOH4PMv8mLo+JUNAtm6Yy0cTBSqUwNGkQpYWVOmG
wb7pY6fpq8+qGVQlD8DwFlj02OobZ/Ryrs7tSI+YOTJeKB3s2PXngUMM4vf1yVr5/nI2ARgFxzPC
E2kcLily5M1Y9rn9Rcg9Qq3rn1+ZJlxeCKYdAHcvO3U7ag9qj5I7cmXON6JOe/pJSesDXq2bPUx0
EiAJgb5/7FhoPp3fxYlgzpQVXRw1yqey2yfzntCbTwUospBSBrwJEAI0uZ6b0CvDHTniuM/JuOM/
qy2YzspKnH1euo3N0hSV7uLzinh1fvJ2I3eyEsrgklm472xAbJfDd/7z50agrIlOyojSL1OOUq66
E+y+iu+c4TFtDS/X1F1b/3TJVgn+0uMDwQDcl3d2WHJBmZDO+jALm7HIAgX1zMdXkOu2Xjo4tcda
47k0muD6plsJIJdkPNLx0BtcCSB1nfMCcuw0gnymNzX3M2d+6h771ArM8bVz9qbyCE24wNDvcpDM
l9qb64JO2ApQ3M4mXy/erv+gy6Vd+lyglI6MDxo05boNK8BEM8c9g4z5vkmOyVba6vLGO/++dEkI
cLC6KutY1Ipn1pRe0wmPbXIvb41C2kCcWS4DLwWLkszacfFD2xQ32BiHKYWJYzGRxJoaFk2OX1en
UT/YW3DX1UGApHEJQhGGyIc4MZA/KuqJRf1v6uxdbSMRszqCD5+XDnGD8NfNQSIWIUvVAzMNFsgt
hqoLHntw7S6QDNAzYkvBU5HWYbBInhDFZFE23Q0u91prX/QP+KdtHsuCBaz07e7ZnN/GeIvfcuUo
gw9oaZaGH4eM0zL8D5mZ0tJHq3Y4i3T3wWL7bC58G8GbGqLXZyMCWTW1eNVLggLVNcmUqfcoT5oC
C8WDJA465sXxkcUe72+uQRu41/9nSHIXOt0SpclhyNSeHf7YnG4/+2TxFBY6ceS15D091L3Q2/z9
7HdsP2xsuNVpIgaWA41uSEksf/+wIvXQoiXcqlmkGD502ZUn4weUGsst5cm1fY1sFMouGoouqLCd
myGZKXhu4vGYxsB2A733QFhxfaJWR/I/ExdV9Eor9J4QGiXlDqtd6c9O5vfxLt8Mqi+dEqz4B0vS
Q07jKR5S4tLI1byW7vN+P0GUtrvZczu3Il0FNW+EU/YOjUBiPAxetVVKXx0FEjdIcQDyiY648yVh
qjMoKklZFM++gZz46JXFyao2HLjVhQdID4lfgPbRYHRuBdziFRAPFlYFWuMk+WqPJzD+XV/5tTsZ
dIULqT9AVTB1bgPxTmdMFi8jSKpp2b7fQg6vzdTH70tjKGu0iM5aU0az+8UCAXCGMkKCfg3mKt71
kbyn5aRQF1yqSF0jUw4STnm6eFHEme0kVUTztPHswfyWpw70c3Rf5ejg6KojAXKPGemh5K3XCtNr
DLpr7FsbDPFGoDEVqt64cpDllRO8WW4yh1CU2vV4V9t7Z8sXXtkWcITBwII0NfpsZaIXxsZOCKso
Ij3nTzyOfzG3PRVjdvsZWvrZbOTWFgyH7NXrRQNUOW1gJv31w9rC06zsu7OvL3//cHdmc12jS7Uu
olT/xOxoqyVi6/PStjZGgKdqJPIjd351dyT/cn2vrS0BWALgBsCjBD239OsH6LslU9vQyOrgarwo
1sutXbzLJvpoQRrAjDY2vRGLBXNXmLvh9foAVo7l2eelY8l6I8taAXypK47NuGv7R2LRoK7IxqFc
yeegLwipTNQ5gMaW89t1OzsWayiNSPtAx/RUKjwYIHSeQTWriNBy/2/sQQ5lwaEY6FCWnuSmh57H
aGQ0EkXqgdj4zmav+vhJIbuYn/RhK3u0ts1w0qGKBgUb1D2kyJdOrLDGOQVclu5jD5CX66u0ts2A
g1gUrAA9ungAEk3ti7HP8fIXPCid+6Z8nvXP122s7QQ8YEvua3EuZEBt03CzTkGdEnG79TlUmuP+
BSBxnzEluG7pcjQL5yewCktf+oIpPT/yvVm7CGPwnOmsPujll07XICLy97qRyxU5NyJtgInULWSb
4ckAFe7nxotZbWWet4YhBXzxGCuNOcJC3g/ICYWu65OKb+Q7toxIDgZpmpKUCXw+oz6m/DRX9+oW
xfmqCYCEQNTwzvMqeWLalMyg5MFy2Mp+njVvAN2Iq98cfWM5PhjRz9d8TFyOuheMDPQ1S3/X8UZ+
e30QiIuWI4gkmjRPMzUtoY6YJ0Vnfl0IEKYAENFu+XsrCZxlHP+1IzcAIE7pIMUAt7V9o51nsqAU
h7HdO/vB9ptXyFHrWx0AK/Cec5PS+lh6P2fgYaBRVjYenVI0/Zz64kFBVhUYiUrb5yDnZu3N18G5
VWnBjHGY22GE1X7hWgz4dLRzz7wd8oEkHhqdQYAJNckL6bKpbu2krRRM55B4Y/ykpb9uvwYgXeoi
uFwg1HIJVzHrqkszJUdolnpa/ClONy6ztXsGlSc8MkCsABkqrc4cD0iwU1FECr+LXSVwyu5wfQjL
TXXuzpq4I+EkaaAjwu0sWRjtSZ8h4J5HXRvkZu479IG3dzPNfDe7fTBLmQt5YoTiKG5JcXJRoJOE
8CGJEq3aGem9PZONwaxM15kFaTBuMk95q8BC9VQbO27vr8+V9IihYoQmTtQa8bygMeQCcue6ZTPT
Op7DsS4yf+DWzi6LB5fTX12xpckiXTkXtpahfvBc3ao0jNhF3kXhc+gYzaGvx4jcqtTxHzMEo1kS
62jIOzej8KQ2MkbmEJprOmDtrZ+PTumJevhx89whkkXNCajdd7Hfc0Oo6WnzFE9KaOgPM39l9ZPR
/mjo1oGRU2fLgBy0KIN5DBR5CCqk598QLRPd0CqhWumINkdvBirOne9Lq/LMovZpr5VBXY/WQ6rE
zRF1uW7n9MpWRlzySP/5GQhqUF0HJOyCplEZp8rMi0IJ505D8X6XVLs+iz0l/oyCnsfFxs5c2S2I
oYBNX+AdDvhszmeXWURRNR2jzvI76tzp8Zduizhzw4Ss1eyKTLGAWFFCrj4p7E0nh8a8LUvwn0n7
7yhkqGneFZ1l1oMS5vl+QHfXVm5zawjSqwPKC5zZGrPUswo6z53ntrmnb4mvry09hCAhMoX6BHJp
0pEy1apQCsWJw9b4lTq5r7mfhvakKfcuuIWd5EaEyvukgckUmSi8Q/CwJVe0pKluJK4eh8P8LUO6
S9Rb8n/v0MgPb8SFCckXnZSedzqFCWirAAxVGF/ZUN4N1EpDJefFsZmA4mNtVdceVAk+6W7CvLGb
fhijFSgcjNCxEVUZSLpmp7vRv/zPb0NbDvrnge6U0yC1QbmZxHEc5vN9ZT/MYwFus60AbOXiB5YF
nW9IwaL66MjHqwZzRjOpTjgl4Xx6ie+NeiMNAuw5jqg8yR9syK9jn1aZ2aBVM9RHRwunfGJ+2auT
zwc3ARWnnnvFyH8BWuXue8cY3ioiql0zGvYJKVUegDDjW5pR3QeKNkULpWUHWqOpaPSpiG8JlwZ9
YfXgOm6MO50W/ChUvTslZa/4QH3Wqdfqdn9AI1iFkBlHHBJXauc5akc8M0/Sk5Wh71UYyNRORY+y
HjoFj23OBQCFGXqsrey73RNtN3Z9GYDciQQoRno5MYag6RwlMJeOjcQXmlfFajQQ4jlTX4EnfEw9
Prt+oeb1E6OJ4k1JBThkXeKE9lACNDKTeEzXGo9rBveKbqwfBqoVD/pgD0d1zNQDdUkFeR+38KvO
VR7RcPYmShvi2ZUzFm8N1OxUSP7kVZAn2tR6zVQrBzHzdtcb1Nq1LOWfoAxsHI3Msl+LJDUOLvi2
gqnL2ruhjrO7siL5o9Yp7Z3iIPWuFhm4CWy1CdPU1nyt54k/dRY9ZIr9FQwoxl082NDu0u3yzpwb
emSuVR+6QuU7NxXNE9q0tKAxMrKvClAcTJkb+1ls5b4QJeazIG1QKniJY+RPdjUxyv1gleq+tZUx
mJ1iDsYxGR6qNjXvMoNwP+k0dhz1mO9G1umnOSWqB71W91Tkox5Mrpn6Ex/HYKw7y0vh8T3wqe6w
QN3wEDvQ3RjNgRzUWe1eHEXhHrKKcVjbNN4PaCQLG/CweWB9yLycc+FhJbXAVBWUWK34yYjbfNfE
rPZqMLv6WqqqX647DpKDuhxwdLIscsdLxwYciPOnLSeuaDKAhsIxs/w0dgIWTweQlj70MRiwcqZt
Pd0rrwQM4pAjG4KXVM5IalqbAFjWkpBmjpcr84upqI9QsPh7fVyrZoCPQc7dJDid0jOh8okCDhiT
UDcFWuM1/a3TjfZQ6RY//gtL6KZBKVSH1IolPXuDKlhTTToJG9p6dmzs3cneD2Jr3lYvSfgf6NvA
83eBAQNKK+tb6ICFaJL17ZQl/qAVgdaPX2mnv14f0tobu0D/gAEAuOiCmzNzLA6PMolDFwyKHq7s
ezNnj4oOZdLSqQ5sYoGWb6HcVm9oVPkxhQvhgxwq8TzrWJ+3cah/d7hX7q4Paevr0irVhjtXSoWv
kyr3dUoDq9sog66cpKWBEd1zC1bjAvMFGGXuztYYh1qR34Go5AB+j6B0LYStcI6VjGzsu7URgQgK
zU/gGXZRwTw/uY490LkvOyzSXPzpIBld0+xfDAm5JVAXoD56qSE0KUTvemOIwxICP62pPtgVALTa
b2G1u1RxNx7plSPrgDIIZSz4diiKSK7WGJcxLSrNDUHVFihz+8Qs1BbnLWrKLTOSu0Xp0OdTP7vh
bIeZDp6JAQQmWynstc3wcSySS9MWxuB0E4xoRVgNp4J7xvjAh0DfalxZO6ofDMmNAbyj89g7MASe
+sF+HqqIFIlXpQaAQn8bawMDtTF38q06k1apswbIaaN3vxgKPbRkuo/xZl4/rKtmAHcFbAGFB1Aj
nG/tJsnhLkHWKJxmv6KfCiNQlI1gaO06hZjhIiYAgNMFnVo6dNx0Zh0jQRckmgk9Xt05FfV1Lbo+
lmWlZccTHYQ2NH+BdUb0eD6W2BJ9ye3EDRX9oR3+ZnDnjOyujnduBp9T3THob/z/LC5D/5Db0GNB
uziFRbcRe46sts2fR+t757beUB1THcUbbdywuboNP4xSOrtkgM9cT7ApzMJnJbjLiq8E/EMdL/ZN
LvwBnKbXR7m6gIsy96ICAuiltEdQHUAjfJrGIRy9WWNBYqXeEH+j2a9/YQelWnCpALiIitT5bE59
m7BCcd1Qb0gwzpYn+HfwaO3jdgOIsnafL68HdiPAnrrc4qYpPVMMFdJ8vFY93dll3RZNmpwAf4/m
XDxNwNsj0rrYi6i650bdjySsTSMshXkoHPIihhHLZEUNnXZA4eRe2aTCE1l6cKnx+/pkrhxsgMIX
NjWClgwQlZ5PpsKGxNKygoTaZDde0ScV2CToEDhC2WquXLmBYQqdgotoKvxaaUcy1qhdhdxbSJTX
eTwmULusGDlm+s9Onzf24tqwDGgdLhgomJPvK1QwG145KQndrgkbFeAew0jMfW+myeH6BP7TIiXd
J1hBINfgmSGnLN8nhtsxNbMGdIE5cfU8KXbn62OseVlS+7XzZPW9z8dI6XM/FfVOkGynENBbeErN
/xRqX71mwB5Aj6CttWPpNoYHFEJN/VoznwVLhnt4e+NeLTgL8rzp/CQf+OzBaWt9y6ysAL/qz8S0
4TGusu5rnmt8x6a0PA2i46cszYnXuDU5EDNxH1IRIyto9eDDsNw49TKlFE8gkjU+6XHa+WVSTD7J
bIa83WwdYr1Nw7iCRMk0tMlO52kNJ63qd0kx934CsrCoqGNygkIO8WrV7ANepYlHrKr0Z7ObHxM6
/CwL/AIH3R53A1BxfoO3KkLRJz4OAILfGcjy+VD6mL0hqd0DF6rx2PaN82AX7ttsxMNhrPDYJBZ1
7p2yTg9oka8WLubxPslZC680GfRXmhxnc08HT600cW8hPYPKkdOVu8xQegSnjn3HmUYBVEHIT1Wo
l4MyQw0n25yeCwiBv2hJpd83iaXuFAVNmVRnqpd2o3HiPKHAnsUYEauN+S4tBZaBN/mdGDBXNnPd
F1a3SP9MoFPMy5jvIcwLtGLPtRP+DeJarEv8jmddkBsooLHGSDxEcyAqcBrh2YlBPNqKye/NVg9y
G468Hc+dj8gGonUVbQNtFv3fbrSVQxlnxFeNzLkrUm499sIy70SdD09kZKmfCMN+EHWd+7FJlSPr
B+0r6P/AVKkbI7jnekf7UuZ1vHFJrrwzLsgP0FgCpB4EQqTXdLAcbhYNscIYDW9l/kXp/vQjD2LG
PD785IDubpw3qfXmPT7+aFB6TI3UMhUFpKxhX4d18W00fpbxU5YeLQPouspr1Nnvp42+u7Xr5KNN
6eqCP5U4Hejxw2I+Jn1QW551Iyfu+7CAfIXEx9LocdHomdEObFFWbMMraYMeEXLMN26qtUGg7woC
HEClLat1ftWzRDfmkYx22Bu/tdjY2XPhTaTbWp+VVxMEDeBWQ3UFCBV5Q4x6h+cOvUEhKy1lH/e8
OoJKNQUZXvVz7Drz3o0N4zU30cwwEVf3rUGtg7ym5R6NoBxS9nbzTIvWud1RXngjlloMAOsXAiTW
wPR8jDG/luNVau8LXNObTcirU2yjfxK5U5S1ZUwp8OR5ObJl7ML+i27lBGpVhO4MVmX/4oFDtzOA
JSAlWUSlzxdT6XKFJsDlhIn420Nxvg3cLbK1tYX8aEJyDTjPW2N0YQKEG07uZeMW7HvZcBcPJwqx
iCeAMMT5Oh/DQOMuz0huhWpefSMDQJ9xBQxjnKlfrbqBV06T4PrlYa7dViBCXbTnkRhAV825yQTZ
ZJbOsxMmDhVBOszDHq1qr2qXA86Y2b+bqSqCWC/snSMG8FEJaNm1JbAJfaZXoOwzkyfSWYWHOgf1
56zK9snUqI94jAmqXvq46yfm7ouCqSfFoWjUFDXS9JRUyGG6UCnMCu1UcZN6SFeS+4Q05OBmaOYd
8Sp9zeaU74iidHszOapFa81egjQvugIr/DdiIeRF2fjc0rE4IZs6Iis5mju8Kuq+V+05MFNHwTPQ
4zFuRuhs1sbW5bsxfTJeg4y6MeWx5oT2YAV0iF8H4BkAp0g8oJMP9QRhnzK7EbTzz80IpoxF/Q0K
RTK9T2VUBHgGE0ahaj/x6isR5CWhrr1xpNb2O1rs/2tHiivcRBVjOVtOOCBenwA+MeetrpaVEAnK
v/8zIW0/3c2drEQWNGz4Vx0y5hbuBvNzCn/s+j5fvYf+Z+e9ffVDwGm3U1KaNYaSiK8d0eCdfKn6
T9dtvPvQ8vH9MBg5dBCmNuVwPp2Qg8TdykC3ThSwVDXgNcl+MwhVYbTCo8I8MiN7pFT1rKoNgIre
8EDWB4t3AWgFKPjJ/rfSlBMiwcYJeyX3Fa75BW0CIIl3G+NdczwsNM8ukERgVGRUojWmJcuVwQlV
FgdxKe7yyvJ6zTyiFfhbbZm/Wzodq3k42XO2kRtZGyK8AngHSP8iqy3tm1YtjZ7n+bKevqL6JvZm
dH106xaWRhjQCywESOcXo15XcwFhFSck5ZM6FJhDdMpuMDitHTD4HmgthxOy6KSd21DjVu3h3Nph
HXtpv2+TjVmSm47fb4qPBqQTbCkur512QhZRPFHlW+F06CE4WvaDyp6ceNchBze4x6Hrvc567Pjj
yFqv22o/lRFmF79CWixRKEo2zhimWjypI/Vo6viKuWPVD9I5fpn+0eJDn/69vn4bcyv3mbFRr7Ua
r0BoF1U45ORrk2+Jdq0PbGFgWiSWgc8yztcP2F+z18FBEdKRhQJ85WibYr5Z8dCq4zcry38g7v7c
1vEvqju/r4/vfYvLt81SOoLsxZJbl095aqtxY2kV/OPOEKrf2jnU3Oa4OTmd2R2J4JlPnKT8kmdT
HDYpgtZubssdUVukEOOkBHuK8qsBKaQPQEofZEmcHrVeRyPBPA5BPtnFjrv6j2mqCQrJrrvrXEK9
VKjq155YALRQJd+zyRm9mscWsseFPQXXx/jeAHY5xoV3E1ri5gVtCbSxgFpKbTvUGS7K7i8BmehD
PxD9aOtc21e0YH4HdmBfzBV897Z29rzQKwTbk4v9rBTPNlJWhyLt+udBxAQVzNlWvqkM3Y206ZTG
nxbeN5QQ4mMC9wgXCVHvRjQMHDSkG3zILyk+EA3iDlG6+eAWoPqmaNz7FMddteOKMB6EhUpqTibx
1d2Su3h/MOTho+EZ1LhgiEDZTjo4SdtarMsbpElLJCSE+7OetLcZAh5FW0V2y1CgjJ9Vpw3hbj1r
Sg1YmvHkanPi6fmMPIjxVqjsBNKB3hOmeEidv2mfjZ5ibJ2EtcMGqjPotUI/A+2P0kVGSNtRy0I2
XJn2qvlpcp6vb4T3Rgd5JoAeQy0JgRLKSdJJU7nGWz3FTJQF8kD+AKyoeUKSgJmfTSMQ39Rqzw2v
zXxg4+ettuq10X00vvz9g/OAC3SqudG6Ia1m8dMVbb4X1LlRW+GfWxLJYkQYiGAueOtH2jZzDScu
zGaAI61uR4zj9VlcfdI+WJDGkbVmOVkaIj61y4KCNYFS5J5dbkCl12Zr4ZzExgVF0wVUxkpTBbRA
uh06XLzoRXUHod8NE+sX7/9syMEeHzS9LjvLDitQC+UdQUaYzH8c3oIhnPWhqdHdOCp3ZV/u5jT7
dn0a13zWDwOUpTzM1nQLiosyHM3ES4w3mzxXSE+WyUaOZcuOfr7tZgG0pJZjkMLx+9Sz26dKBPqW
4O//kXZdO47ryvaLBEik4quC7Q7T3XKHCS/CRElUTlT4+rvUBwdj07omeg42MPuhAZWZisWqVWtt
vTlXEALyH3gHosH03IrVJUquNKX9OLxVC1BEqNw3LjVKXyYIsL0v/hpah3tyilhtmHwYC/tx0T26
MrkH15dF9n3BByWt2fG0x/e/DHO1gogkeZyt76MLbqUeQy7jgtQqshdLM7PKBlt9NLiF0z/0SvYP
kTvaFFYxP5BPXCAoNH1KaJzhhJYQ3S6O8Ze+lIS1m6PQgCcHLSnK5WKKQamTODE5tQAFIa5Z8cJV
OJExWm0aQfXmnRMdVIhCogS4og4BkwYjvDwstN85pv/xxQZt6ypdACj2JU8HWMVIAe2hxzqudrT7
HsW2ZLm3zsUak6/YozU9Ity9aqNCsbFKnMdYPTjkB94iActu9XY5ZLHEnW355RNT797u5GQkM1Uy
1PBQS44/aaDj7ga3p8//MGGoQYLLar1pLkJVR63sssqcR0udn1BQfpp7S3JJb646CDCQzbRXPTZh
1Z3OnGPN4PZjoiK52bqLVK1CZkHwiBlbrLyN8eCsCwhduv+AoQaBCSqPIN4ClFQEeSbLMGZFhFwY
klUT/92mB9Lsry/D5q4Cty3a0sC1f4HAiWpt1MwigolGZV6WO7g3xlz1taJSvbYdwIZBMpnY1eb+
AisJKpooxl1IBnGjj0sKwvjHbOYuN+4qfjfZkufWViLsNEYSrpFCtytgKRGgGYnuDovlasOTsxzK
/EFjpuskku28GQGsDBUWTifeQOLrZ8TDqkGPAp7nEWkQ7wPxuzoiPzFAJ9Jmrebaedfdlc7S7TXS
2DeIhNuXjy/m6W8QbjSkajs75YP9aPQcgK0lQZTt4KombpORMDcaidPbWkewXmFraki2XHSBchD/
QlEESQ+96YKSNW4aRX4bzxLPtz23qN4Cd4nuVmQZz2/qHtothEewM8XlA8ha0HHaVne9Q3OX0+Rp
qKzvVTV96yPD07tCMqlbZ3wlV/mvceGMqz1kKionBYhwsT+xlt04rJAEVlstIijtg0AZuEFgIkWA
Z9boSpm1lvloqE9OWflLdDtOIVkeswp11yIgwxhExPE0M973moyYdSuuw4Md7JhIXQFiKkyvY/cd
EquwDhj1ji7FH8tpd4sR+UXeyFKSWym6U1vCbGYmSIMq7gBOAW4oFKLVfR/rL6RcXvqeJWBIqFDR
HXbWpO6XHlHZ9QOytZaQbkb7y/tYxTgA0JeoJ0wxH5PprnulveTelH1eGJwaQVuUJfg8KGTcnYF/
rv/8y/NGUBYBMTWqbqiUibURVCqQ0Z9GvDLqX2U/elNxMJTf121cjgE28NxDax+uhIsUYDsbSM8B
OP+Yucy4ATfv9c9f7rXzzwsJQHMmVZw5+DxU6b6WpH+Im+peAcSvMeub66Y2R4LnK9abvIMkz70G
owsBlexsPi5AcYEaw81+XTdweXdiLBA9QXQMtAwemOcGFNBSGaU+AC4DysYEznb5NuHRz+s7astc
7eZgTmwJ89ZUS8p4DAg4KeMVpO8bMsKSywvzfDRCfJl0bT8lJkbDujCx/BLktR1yVqgLm8Nvaa5+
azxI0qOHBSkU9CQJPmfJrT6xJmY+cqaBe9PZL+PL9dWB6Arm/zxHg85+MHngevgPW+r5+sQKcoG9
PsdPZqU2FqS5aHkoSD34PW7rzpuMwbiJqb0EBRnbl9Hiic8A4b6pOzTpcbRuPk1KY9yoTV48lWWd
7GI70z+zlE3PVdnPe3iwEcRuinFENJMduBblh5qaIBpd0D/RqB2IJVL0crgRcmlBpmpNkKHw89yV
HdYwSsAtOiXRfdM3fF9ZOT/kJcl92wR/Pu0SOyg7i+0oz0Z3UbPkNsszqCNb05DdMot/bVvzjwXr
d52Wq0+92Wa7gmROAJT516VR+32bMw524Ky+VwZ92YGYS78b0PjO3ajhyE3xan7MJzN+NIou8xZg
K70GklU7I2E/JhCiuVaVaF5c08HXm0h5cOZyvM+cNAuQwucA6GSgSR1BRbmkY+WboNZ9pkzP3SZX
K6+ahsglaZIETsTobkZ69BgNSeElPLPeIsWsdhHri4PODWVfAb16VzfM9IDMJTeNpX+pUcwBesrW
3bla4hC5Ze4pMRBVWgcMqN1qxZ3SqD/iEfJ3ZaegQjcsv8FLdn0PbZ1w8DquUG4QbsLtnu8gqwcH
lT5q8VPEDbC+Zndo8kTrj/5qz92+1Ljk/tjy7wBA4IYCZgD5KiGp2FudZoyaET9ZSbIrlHIXdfFd
bsmAp5tm0H6OHlAAJy86QeMeDE7qYsZP+qQN4IhK7rH4j+PwccAMkhMgikLPK0aEYuf57HHI1VGr
QiNcZVc/daMv3F6LJKHTlh8BeROsQFANZ11YobYnhTo4nfJIZpQ2KXPbXJICEfYA0Il4feHZDfJ1
VPcumifLtitJS7r82WGvlD4nxRcnfzZTP5L1cgtDWQ2hTxiuCnZUqB4I0YMBWTUU7fviGWUCoJcU
17KC69t5ywJIw9faKC5ERO7CgujAJAy6XT4/VrmCkrMskJR9X7gQoXelo/syKp/1JdDHQzlKEEKy
7wuXIGTnRnS44veT6ZBNO1nCTjgX6wKAYh97iSIEB8xL2EuNhidwU1T5M7O/N8gXGAwqZ6nuf3gR
Tq2I3HxdOZVtodX5s+K41U/z8//2deHMZXpnV4VZ5s+D7S9T8NGG6P/M0dpKDGA+ONjEmIc3I9YX
V8XzgnQH8+cPtjFcfF9YYqpFfZYbSf5s6UHLwc/ioaJ2fYo2l/lkCMIyT4sC9mqQ3D8Tfeckfmrv
NRn2S4hyxVGIHSaM5xMudIwisy3+a2Y6PerNPHtGV0cBUBLL4fqQhNjtP/bwMl4DKfWy7jvphqIs
UPR8NoAjBQuUH0/7yvjdGZlb0i/tIrsXLw8iQBYqxfMMFbbLBE5GooJFoLt+bpXvaTe6ei95J8oM
rH8/yUAOQ5JTUjfYZm1oNjfNuLs+YbLvr3vk5PsoDcbVPOGoR8thKW+k2juXe+x8ggRPW8WsWQYH
ExQXfk197jzkg//hIcCHrzzXBgXehQjOtoyMkaIB3DiChxGqMFUhOSYbUwS5arxvUOUEX42YfLSS
uCriIjaPpH2oD6ZM+PzyWnVOPy9WzJa6bvUyQ+xctfWDrSu/HYvdIhDzwTC1tzmTzNbliVzb49Ys
MDJ00FsSDn0OUg0EO9F8zP3kB0J5XnqzI7GxMWOQyFyFJtdOA2S1zzdVkSJ92hlcPWb10zQFVKaZ
Ivu+EB42bWqRXMH3E3qs+ydCJSu+zsHJewmuA40uKF9AGxvgdeQXzn+/wVaGnNzkx7IKqRq3N1Pa
PnSO8RsZuT/N1N4Oep/cSlOnF0uDlxtoIpB+wlZDRV1YmkTjyrwkZDgCCOJWumug9V+13mL+6/qB
2bQDgR7UsQAJuBheS4dJsVUoZqdQyu64XzR+rddueN3KxcnHKJA3ISthO/ICIq9oNA1WU7AKIibl
HizCeEnTenfdxMU+gIlVwBxpZrTjXWrMEG1ItKnpjpliLx76FubEmSV7YdMGUNgAUAD3C1rB873A
uJ2b9qhDDSraF/3h7cMjgOwxRSoXoMCV0fP863ZX10yZi/kINW++i5vgf/q8SAyjcM67fMHnR/te
2w/so2Gohvzh318vksKwMqJmy/H5XtnFgaF/fHnx+RXFhZw6HgPC1Od5DYE7k8xHfq9VBy7D4G1s
0LPPCxFiTsyIRxY+P2eBbX/S2adU+fjmQckNEHs0rKHLUKyFmEoKpd+qUY9pF7nF7ezIJNI2xrC2
4qETFQQzlzCsvppIPc6JCvHjyI0V6k5F4/FRBtLdOARr5hCx7ipIclGjNByIYOA8q8fC9OvJt2XK
jFvDOP3+av8kCpm46tRgv1CPnfpYpE9ltVtSSWTorJfOmVNHQAho97oOYLO9EKitGLOhdk2Xo0nK
5JOhLQwN1UgzRUDaJfC1SPZ19l63hy+4W8ZfDVkYgomVocHNQHJyTJW09HQ90/Sgiq0E8vN25jpd
x25YEucelIjKh6RL0l94tTqTm+nqqOzI6Cz+YI3mLUAKfIcKVLkH1drk0bnKv0FZPX9My7GeIC+G
nnVrcjq3U5TYg6x99ZxR0vW3hVH7jtX4PZ0bwzPV0S58q5zRRNqpc8DmWAnxVqa7IdeSvWFUuV+r
I5KwFGz0uyRO4x9kSsYwQhev0vHJNaBn4zIVaaKg7iwof4H7RdWm/LA4SKu7lCAPCbFjxe3bpa+9
VtGtz5ndlvs+Ye2hzVjvtUnehXU1L79infK7KoGAeFagFcxOtcSzlU7dLdxpXajOmZ8Lm8Vem1ed
axca37FC79weeo8/1dGydkVl6seJ1svoarERefNcIY3sLNrPzLYn5tX53ITw/SoaR8x2RstF3Dkv
I5vYrrHiH70e2TKMxOZmhFQH2j8pbkix+ZOQOm6Am15AHR6kIxKjblNIuBE2TQAjgYZd1GAuUHmJ
USa61iwLmB33mH6eHVJZc9PGJU/QqgK/oCKBBljM+ZGKobZZ08xYjoZuelq7y5QHg4TlJOMe23IN
p3bW33FydNFUWS0ZWOqOGgTPfy0fLFTB16Aaj+sR1WR0mgG3dv75tGLgKVZayM2ilpz70Av58A15
9n0hVG0mu4fr6axjVgRA/7hTLus1Fym61iGAjtgGvR5S/CvT6vkQpj4hSWay6DgB//m9y6IoLGzr
e04U+rngSeZltCJQ1AUpLjiUlGW36ua5DiN3EXpjOVE99Nj9bg3lmcz2y/XhX25EBLj4gUjqwrnj
4Xz+29ol1/uap/qR6gl6R3d6GkTmz+s2LnfIuQ3RuY8DWj2RPz5qqe88JDJsyObnV1EgJPRs3RRF
7W1aU9S8LXo0gSvsvAqyOv/w+0FwhCfNyjkkXuKKXrVlH8NNxQiSbXIcmCTOuTyqmKATA8IR4lDa
jbXJ0I+L8Tu3qduyGDgFCK7K0p6bhqA1RdDuh94h0SdwHcKCedTox8x+Hqc9jV7n+YtNmORMbW0q
7HRA4NeQ4YI33uQ5GUfkeo4VeGuT9pZB34i1r9dX5eLZjJc+RJyx6gDl4mIXTlWTJdnQthM9LhP1
F6twq+mh0W+04ZVlv6+b2tphoKwE1Qfkg0D2LcShXaWOvTqM2pE2L5PyxPfXPy+CyeEggCnGdwGW
QXSCd8D5IczJlGpaxLXjkE+uM//JmnEP+lovyW4d+xfpbllzP6qxp3RWUNd3U/8KrVC3MdtgKY9a
+TD2D2Xzky77JpEE+Fsr+feX4SY5/2VLN9ggMMTIU/bULKCXQ7e45Jm4Nbmrojgq7Agt0Td0biI3
J1awsSVHVTuo890iyZ+95zPOwz4E+cBzrT54xZUIQ1DVQSUI37DnqepZle2itOhNzQt67MFR4JE5
9xvlk2XvEhL7fNzltb3T0t9RCpLl6ltVHkh7UGRPj8tBQ4AeApwIAFbaNLG+ZZmLbXZIPIQqaz0X
0ZXk3XF50M+/v9o/uZRrjaesY/j+3PwZqRXopA/m/AbVSokh2UDE1WsiqtcjDFGEYZx4GegRrp+O
zaGsgRK2B2RQxPVLVmrxGILVoa5XT6yZn/u6BmFE/62dZN2bW6ZWvWd4RygWwH2dz9qAREOUomkl
HDmICvp437UrX6MDzi8Sv14f1uXJIqjZ/rUlxB1VlBkWy2Er6b9QnOYxvqtlULytxUHkt/LcrEIS
YgYmc8ZRj8BeGDYWB59q76qStdkahINXJ3AlaCeAxMP5hJUJK3JohRthok+uCi9fR2OAw3N9qjaH
AaEdICQQMUOg89yKAsLeJQNwM3RQ9VddMJL8yzDWawQlYIB9xAwsyIC6yOgXDGMAYSJX/Yx1L4My
Sc6KyKADP49uxRM7wv6yCAcvCBxVmNqRV6zqXYUW0OZ5gAR4HnA+eLMKVojiC7XfPjyFmDdgTBF/
IkQSF8rRWGJo3FTDBn0Riutou+vf39gIZ98X/E0S95PZTPi+MnjU8fXMSz9ft7BxNs8srL/gxKNZ
KfAWQP2o4djuNPtrCg2hn0ymH7ex094ZCnBbqFATEB0Ax1tGtYdRDdHXliePMlnnrVnCixKbAKfS
QrR6PgYlNptkoFwNHdp4DQ9YZKNnLbg+URcVMBRATo0IGcVorJVejTCGdEEjYfQjnyvPMp+0ZsfS
Q9dIlkUyJPHotK3FNbWasCxp82iV5nd7bG7tNpEMar2kzy/xs0GJjT1odITe1oxBLfyORvu0O6rp
JwJksV3JUl2bpgD9BFc5CPEvsPILUbSY9pkamtmfufi8kMIfJ75P42NZ55Kc1NamRhj+rh+29qmu
fz/Z1FDEBMdQUqohOs/8Uv0erWEJbhzt+/U9sW1nbSUC+SeyAcLGswq7rFWzV8M83mtWClq8INGB
Ufp13czmZnjvWPqPGWHrzfpMBgIIbTjEiVcoaeeCVsUFakgynC07qzKCiUsHAflFeYbozIybVAst
+xATv15c5+XjIzm1sP6Ck4UxoI+tIZenhT34dZ3y0EXQwZCMYsvZnNoQFr8EAL4sFtjIdBf9uYWM
3HFzlvC0R4EE2c6LV0s8I6MKIJ4WLvp3Pb9HFONwyf7dHAIQsmtqBm/vdyXYk2kq4rFyeFJqYZ2j
feFgI7N3fR1kBoQdRUo1M4q+08LR+DzselmX/6U2OpwlGIb+OwCRfELPzbYhQ4N17sq7BvXjfkA6
jlrjF6vhB9OGLO1SApzYfy4Gy2dK4iMcCtQ08WozCzId4oJZ6XgJm/yEIkXbpX4OmOE/TAKeSAZS
NJhjsf48j0vaGrWjhTwJ7NiHrNX/9H3Rh8fl2s8I0vAw1fYsvWlkHnVzEYGRAaIfqfeLGheqEnnM
I4Lfb77a/cvr9V+/5dtWRkBEuWvCVnw/mouTz20Zk/VSvVkmB0xN+2FMgnHk/nVLWzcrOv8cZ21X
scBwfO4UCFrnaNyp8NYzu7GcItBK42bWbXApK4M7T9DkBUrzus3N0Z3YFEJGo7C7dM5gEwUyV3Fu
lhIce+Bia39ft7PpLE7skPOxscgs5rxZ1HAu3xT1wTC+xfE/vOSs0/kTXgtc60AeF8EGXuSfhnH+
NGgoitWouUSpZKlEwpc11D6zte7JU8+UDVY081kNwULvl8Zjld1bTZCajm/PdbBUtYtqgl+2X6rp
rVYRFz1fn8+tdQPRHOIHPE2R0RFuXLCgLDRpKObTQE73EWSmqu1ytr9uZWtHGiCoRIYDYAVT9L96
1RmoSmGUY/IpY49t/0nhL13ywqYqUDtJqPdOXiQGYafWBGfMGhpN0whrEBK9NRYnSMHlO+mNhxgm
0NT6BojqQ5XWvt22nmqjB2DK/b4BHxTV/KFYvsat7fVNI3GPYlPU+1qf/C7Ric913Cd0XWsL0iGO
85tGN5mFzMfgqvkhyRxXRdN5JJP+3Vzhv3MvYnoTm6Rp1OBkEn3260R/M0fFr9MO7BsyDgeZKeFw
9gDEmnmGg9PPu3J8AhN01RyoTD118zI8nUfhfI7lvDTUxvMkUrJPTJt2Ebr366K6R1s1urYhchtD
FDCdj0aZ7/q8fOom83ZuIKrOih2LURuEMhVLMp/GucvY1HpNEUsijq03NPhCURQCyhl0HvY6VycH
e0xrp2POuuXz26o6WKay0/Sbob2fW5BfFhF4QxF7lo07oQR6/bRt3WOnpteXw4lpOxtSE9tfDdsu
QOeBElz//OZhBrb+PVMJ1Izg6qElUSh4DsBl5X8cBOlFMbgpeNmm/hudvieJDBuyYQ8YX1xJiKRX
lhphJrOMAy3uMDwUIxD+7NQ/9bSf0fSgvcQykOHqGQTPgccUyKictXveJOtPOZm5JM9Ux0wKzJw5
/2ntxWVm65Z2erQjFfSnvPAB1dxNoCi5PqUbtxrsYni4DTbaJc16TNqoSNSQx3sTxF+JRzPJqm1s
ijMTwtlEMokbg46hKSNIUJvPQNZ9fNudWRCOZary1soKrJNlzq6jQpu74v+jCeG2zEtlHMkME1H2
3HW36YdRshoUgACexK7GAUJP3fn6kziO84LleFMz4vMlACbG//hKv1N5Iwhc2QfWnXCyw3puJEPm
0CUEMfW3bMx9oAN/l1KE3taGssFphk2F/10kPFmboFUns5ZQcW4dc98oqbtAg/H6WDbcPagD/xoR
VgM8xxSPAIzFtmoXshNgmXQn7T5LJVtXNhhhzvJyLJmT6RiMHiSd5xSQlJSY2EimrEQQqAMCIb3W
As+XBWpJegVSliWMtZt5ukXIxd9G48NgCoLH53shZS1iixRHSdubicXVJZy1fdvugVSpZUDDrXgS
bBOQ4LXWFkc0p5wPhKm0w3U0zyEj5BCpsZtmwyPabRDTWQGvgDfXyL7ohj9o1b2zmO7xtvB6Kluy
DW+Dn4HaLfJSkKkSy/WqwxVbb+gcokEMpGLoNPM+vPfODAh7L9F0DsixNYc6MMh5UOs/ulx1i/Zj
zUpryOYAO7gyCKNscAFOQTdXzVGdmMOl91CayCTeYCtKeBckQmptpYUVyT9RXOtBt6HMCGW4l1vs
0FAoUFl3GVV2UB51Z+3BjHK3NZ5U6+f1GdzcKqDswSJhgdb69PlWKeuSdNmS0dDMO+qlRLttwXzg
GmAMc+c2e1UNO4g18yY3EFF14HFdpofFGd8yPZHM8oYjgbiBDtAC6uO44oXTN0TgBs8MlYaduevt
n1aNztxiRyUV1o0zjqLGylWMJjdgaYSwiANEuTSZRkOW3xd967dz6nbTn7JyPBS1rk/u5ojAiYyX
qm4i4SQ8QUhegNV1oHpoj49LBJLCx1wDUA285x+3A8ApYBko+m+kLFqiJ3k+wQ7rAt247SqXDi76
SiTHbes8n9gR8bndTHKLo5crHO0HK23cIQuvD0RmQLh5UQsAfIXCgJrdQns1l3UTiIQN7ycZ0n7W
CmDGdhdXPx1BTNxUqh5WJFf3nTG0bq0NKYR+7OKexkhZRegO3jdm9Z10o+biFVt7HUq9YB7hMszb
erSEOBMeBXRZhOKKRnb4/OgVRkSrRBmNsOrvG3JoyntNxmywbQLX/1pTheiv4CCHvo9RFK6N0Ozq
77ke39sOSMMdI/iHdQOs979mBCcyZnGy9CrMpHoXaPboT/+QWsVc/bWwHrWTiKlI7T41zcoIc/Yy
BRN5vj6AjdeFg6QceGBQd7x8p6Ua2N3KWtNDKOYZ0Z2eIl7asezOVj0p2mFzTU5sCR5o7ibcWrgv
w3IgLtix7RqQW1n2avMknRgR9tYwtDPr3o303m/140BxADXRdGKYSIassd/5apgMtUeeJnA4WGta
KffEmm+ur8iW7zw1IQzAGiHToDQpTmpS2Xdo8+08U4HQaldCV7DWy2n3cXsWqg8m0NbIT6nC7QM4
TWcOagl7ve7bXeFSfYC6D8QNP96GgAnTwAe21lVBQik4OQsKiqDTrfVQaQ41Oxyuj2Nr4XG14SbA
M0y7gG9m1IRYsBbDhUIH5Xsh4ynf2rynnxfOYVkN5pyuy8L1wMi8vr23dQmKa+P5jbj17wiEzWXH
RTTyAiOIyz2g+1WJYsWhVAL7R125kym5O2UDEvaZYhRFXLewRmsbyfiHUdOAu9pfX5T1I6Knt4AZ
sxwLUgkA7JyfF5CE6X0JkoUwzZ65krkFupRjA1xwb7X9BKVNyZi2zs6KDFj5M6AcLCL0Kma3jlpj
L6NXBd0AbyZX/HRkcqrEdSkux/XXkDB5Eehu8obA0Iy2wNuOTY9D4ihuluRvBRIr0DpCZ//1qdzc
3zpI1XBw1v+Ec1o53VhnUIIIp+nJTqAcJYnZtr8PJnA0waCHRwRVVOB7hhT3oodGsq9z1xmD679/
a7+B3wwegKx7XCwAoY7f2FA/JSGFQEK5Q3UkyyUvzK3lPzUhnNE8Gccc3UgkTLhnQOOV3FaJl8l4
DbcmChL20DtBRwBgretAT27kAcItrUkICbMeAqCpRhfP6RsZZmtrh9l4cYE5EXEbXinnVtS0pnTq
UhLaGg3Sxbxxcsens4LnagLSK0umG7Y5KmA70TGpIdMoUjWNUQyKEw31OQOUJ5+57Km3uTQUjIA6
gABACQq+jbSts8waSN2sOY7erGKCLG/VFlDFnXXFc6B19Q/XAbINSGQ6hq1ftHSNi1KB278jKKvf
W/WDITuOm9t5xaKZztqia6zzebILWnRClX2hgqUOCq1NAgHQ3ytP3/Uzszlr8Jp4RKnABYp5mdYa
iFKCrDu0asMFA4pPI3WnZ2DbkRRntgwh+4psvY5UKMKj89F03HRmO8XqD1zLvczIXslIOpdogD7R
TOu96+Pa2tyn5oQj1BuGyYphNWd8TezXvNhF+a7kr9T5ct3Q1irhGQpiXgBFERUKIYeGR0BGHQU1
7eGLNX6Lll2bShRNt6furwlyPnUNQSvKwmHCam9SJ6iXG7270dL99YFsxQanAxHcgVZ2NnRTMWPA
Oy/TLr4DS9No7dPIpX/AYfgPxrCpQZ6EQj0ywedDqmsIRoFRlYRF0883KvR0npnaWXggQGsGJOUo
2zTNaIIB24IERxRNluQHbM4p+DoQOaA2C+6X8x/Q2HYWJXZBQi0ePjVt9mPqIpSKkEB0eSTbjJt7
5MTY+mNOTnLcADk7Kzk8Xxu0v0p2qGSx43p6xGhh7ePGzY98NJoazy0URr5UzupbuXFM0wezkjwZ
tkfw9/vCCPIMJOGFykiIDJvbkV9teZj/AWqFsP2vDWFPFDNbOofDRhctE6jIls/Y+cRNK/75+uaT
DUYIrfgQD0wzcZ6AB9ojY+zqCrQVFMkOky2JEJg2ycSmWocV+PcU4kbWISrtf3Gq1FlTHPjnAhJf
8JnWHO0q2Fh+/AkiK+2nSUaqsTlbJzaE2bKitlYUx1hBO9+Saddrh4H/+YcFAXEKsGnrfyLbZu6U
caZVmCqS35bR1wpSMeoYSW66zXGcGBG8aN2TXOtphHFAu6t1XDYFUJKQXDubi35iRHCibGjSghow
QpSnlbzj49kBumJJoFG3JrUuZGTR6MvZNEI1sIMWZ/t9VGVBx+UAKPjTgTEDvmzNXa9/P3FVi0qA
MFCQw53ultp0SwiRXF/rLQMoMaMKBPQpKFSEYxFp89QqmYFHAFMDe8q8ZJE8ci9dO0rLaNIC0Quo
YKDrez6EZpoW8DYiEUnrOb4HHd4r+vIBA8urowO+6OvDWZ3SueNFyhOVekj7IlsDMpVzY3E0ZmY2
FHrY9P6SfW0XOBJPjb+BteW6oa15w0mGDQA5kaxbt/fJwnQtGC3SttfD6BPAFlEpcfDbnwc+FEpK
9JK3eOoJdPkY3mZqdgfC+bR7/oefv1YAkaDB6ou1kLbkkQHxej3sZi/n+55I0tuXpxvzguoiajxr
D6suhGEJdL5t5iRG2FgoiB2gAYO2yQ8P4V1LHO8Lg15SzUIHzKkbdCaHWjFpL3XqjN+UKZGxwb4/
u4QdhegYZLZrMw0CE+GAOKVm230/a6EyOUChti5Yp75Pk4W45K0xdNeein2b3nYTZM1RdK5/5YPk
AG3sBQ0YzbVehI4eW3yogXymjqFXqoa7SFf3VUr21ydy44Cefl+syS1grxxUArzzrM27uOuCqUxc
0ipBJNN53RoJcnVgu18pJJFdOD80Rr20SlXi7tK7OXgYmim4PpKN7xMQbeP6hWaoiUD2/PuaXrIq
HVHhU+yvPBxk2MHNz+PQY0ujzn+BlwXNRqHpQNKENmDG45v+8YgL1eO/378oOsV5aZmtTYEa/DNX
9wALus4kWeytMeBCAd0lXsnImglL0Bplio6jkYYZzmT6rdNlL9jLk49SIyrhAJ7Dr+D4n6+B2k+0
72vGQ0hdFcDEpNCw9j+6zDCBfPzK6Q5JDvG1EidRzmsd1Bk5e40S5nW9JAC6PBEwgBkCSRbqtKro
Ha0BjPwQS+YhzasdLimvqfxO2eW2JAMns7P+/eQSqQGh17IJdqAa7baKT0HEFBmHQtrhtrko6McA
PgG5vovG714jBfj+CEc/S+m3vfqTD5ZLzeTn9YWRmVk338l4CLKVs8E0Hpa9vqNtdpPX1Q+b5t+v
m9maNvB/oHiO/gmIwQtbTCvx9l/qYQgZCy2aAndVgAl89rv248hyPAURHK2s/siViNUf9B72Zm/R
PjTMfWk8cedgxr1rZy9j/H1mH05drMbAsm8gc77q5ZzPXmf0GZKDSh82yyGxQvA1005ylWwtEM48
MBAOwD8XwAM0IpJ8aLIhTJju1upxLdLbdXB9ebaNgFfDcsChoookc92QVhk43PoQiSUdArOaa9gS
D7BlwkRghNAbT1RksM6nSk0Unig69nNev/QolZXqoy4rXm3tMhuoIjyADLpSsp3bYO2g5eBAHuGN
s1ur1h+cytjVvPVrw5ZEe5dRKyJICKigiIF8wUWuNIVmNVIz+RTay+Baxc2YBuD59en4wlpZMntr
6k5tCe/HqHX6EZDPKdTHV9t+aytQWqQv13fA9tStmwyJ30t2rTbJyBQ1mLp4+qalu4nd1otnyxLm
Mivr30+8jaHFpcZ6WNGVaa9BUn3t9LHIg9pJgDSr2zoPAbE82GfgykMt+IKpYIwHJ2lpN4XI+rsL
8lL5LLmVNxflxIKwKMZUOxlz2ils6c+puo0YIPsyXMEG9koHQodCBwVROQgNhfkqI2g95nM5hRH7
XClvBbldMjPQnbXHnblxVXoKuW3JfTvIJHy2Ta+YBrzFwawglprs2E4Yt8gIwFP9hVv0lpXac1Y3
j4tNA7qY3tzQO/Tdq64JePtitl+vb8j/5weA7xAEkuiIE9PCNZrL+UiwV+z2WJI/GtQ722LXKDfq
8NlmwVAfeu1epx/OB2HG0eL3X6tCPFrO/dwVJqxCsNhtEBI1/pz+iA2J+9g6CKdmhJiuYflgsNkc
w8b+YpZfawg7AlT0YfJv0KCcWhEv97kyEnW1AhpUN6lTN/l2fZG2vCD028BPA5YHwOzXv5+c57ZY
QEo7j9gkLas9der8eMn3imMHqRp/Vaz483V766ESjzWQNu83yDvf+Lk9Cg81J9ECBjYwyZHmBoJS
7jDdaCPxoVLg5lVw3d6WG0GPGjziSl4Kaq5ze05BGUhb4imsv7DoVZexOa330cVwTj4v7II8jYjN
K3xerZ/KIfGtGNSexEUxCYRxEN/jvqp8uPy6tlDhqbUy5Fy+t2ibpEjcxlWoV6/OSFydBWlMvTp9
++jMrYkQA/0JoOZAiU/YeuA4LAdwJJVh5UIwzXOktPCXWw8fRxUMRVzEFBcEI+B2LSe2zGWY7Bwt
MP84MyphQb6/PoxLL79aeW/6hT62KkYUaLdMlpTDClQyXJc2iSurh19usTML4lO+yjg0y1YLmr1b
yQQN7/oINr8PogQkQlCghHLN+RZOOtoNNdqjET8eC4/G4fXPby4DbljoHIJ6Cbj0888vhbGMCR3x
eWt2i1RzM/5VUXzN8Su8jq7b2loMCtG9FaIOgIWYwJvGHFQzSVaiP+TZwjuiDIDAuW7i0sFAAgkF
FMCpUZBGK/b5cFpuWFnCxypU08zXhttu+WKgcwD9SkFa7v6Ps+9achxXovwiRNCbV5IyZVVUdXX1
1Aujpw1JkCBBb75+D6rvzkgQV1zNQ9+4ERXDFIBEIs3JkwQDeK/LW9q+E3ly/oBa3cjHvCnDSus9
DFnxSjN9NZiregpn+7hgay7F0h6CjgNpOGEFwARxvsDWoi7GCylFSJX0XRspHCTqT7m7sq4lrRO5
L4EdBdGMPHbCoIXDutTG9Qdzxh14GVbOaXEZiCTgf6MGejG3kvQTc9hAitDRHMBg7F9qAYbRMRrW
OoYWkonIIwJ+jqEmeHmwa+cbpo8aTEBCSzxxudfyO1LdFfPkKRa4uMnesu4wG27uVPyI0tPGQ15s
bteQU/myn2mkXVfMkG9l/HttqI8MI248gB62cV28GIW7AnRf2lnUlIFzRz1eVeVWNo1G1GmmGAyu
uV/YNZysaV+tsfQtqcepEGlT5y7rmnSEkEIJSOVFx+t7tvB56IQK4JoKe4GM9vmZNZOOUectq0PT
S1GjWrNDi5/HxzWRzlIuCgmJi4lsUTFxoBhjr+nfyxXXd/H7ovcKww8BLvpk3z31qkgEStYa34/4
V7ZT6Nv13Vk4YSRE8fzraLoy0E10vjtRpNpxxygP3S7ZWkq9yTAwa82wLa1BDAJC6CIeaRmxmg+8
qZAm4yGNv7d96rXjiiOzJkD8/WSTlL4xe3hPPNSs98r47aqv13fp0kMX9ah/FyDtEm36BHNzBh5O
LPJ6czdGgWs+KPzbdTELDwCAgsAnodkOmVcZPVQOrC9Bl1WGTKnRmlYblQdK5RCFxfeod76RuF25
G4un7wAVqaCLECP/pBcOnSBl3jpqGZoY1YVkNYo8VWw/ELdeGyy4dEKotSJlBWJxdFhJlmsqMXyr
GLUqFGTyX4ph5QlY+jz4RoBTFEzUF71BbpTlzLFwS2Ku8vtxYuOx7JLbe1JRAj2RItTkRM2KZOrB
igw1KxVynw3GE+/WkCELCwGiHkUQeLFAeMvEkIYVqUkfa22ofIzN/VjcnApB1eDk89IxzBUMDOZI
t2FnBcnLrOyuK/Dir0cNBKQZAgEpl7stQ0dCp8Ln4w+j+0sna53iC/qKNxyuGJoFgbGTjSHlDqmS
Ke9CBbBkBdX6vAzsNeTW0iIEobmAoIm2aqngbacK6auBdSEIwv1sE6VrvC0L1gSVW2TxkVkQWWnp
EMoyZUlnRm04WQ8jv0/Hhwn49LUpUEt7BcQN8rhiCiLqBufK6rZNFVOCvZpAehwXvxrtlwZA9+0H
fiLEkTzIHlCW0uqxV435rfK7YuXxW1gDOg8QcgO4K+61OKqTCzei66juFLUJSbSjml/PKwHL2vfF
30++r3LFYaWJ7/P2noD9XPdnvmJiF2w6gnrMsQI2DkTH8jFoCfz30cnasMEJ1+oUGNq3pjiOxTHu
3m8+DBcDNTBrG/7aAiNrU6vdWPA6/Ka6YT6t7NXltQDMAPP8gJIBIuAiBdc1rtlqqWKEADM3+6hd
cTUXPg/3DE8QWgN1gTSRjmLWTJ4Uow4LHns1OCesza27g0y24ILDYC5EWRdNmwrBNFBzArQk/nXf
Jz9v/7poxwF4BfVllJfPf37eV62q0t4Mp6e8eY74igOysDsCoYSOU4S6iKEkRTX03B4qgItDN9e2
ejF/BY/SSm3p0ipZgL1BReEJIskrp+9oYTapUajAC9ZeYvq1G0T13uxWPLXLGydah1HzBTIRABO5
rXFKk1Zh3aCGThtvcmtDbWVbWLcTu0AKHlBBXQXzJCP+K6ManYhUGuArg1fad2Ta8ClUjJWM59KW
gXoBRhwjZuDZStavjC17whBXLSzVYq+YiATnOH9GjhWd3c7tLerIrGJQDkDwMOhoIzvXMMeJk5xE
DQltr6jfk+jrdQVeOBi0ergYTSiq5ljM+efRb+pUasWdMO3bty6LIEQHnyl5uy5mQZHPxGiSmNw0
JmZXTsi00lNnrx9XzmRBgIX6CHKAKFVctkV0VovZgSouolH/0L5o2crvF7t8nqUVbPWAwIgsGmIZ
sY0nL0akU80qSs0MWf4jbrf8m1I+jtpWmbfp+PvmrcJ5Cz4MdK6Do1UShT7CJs0qkABXGyW+p8P+
9s+DPgI2F82RyNhLbs5s6sncK8QKC82jqJ+sZUuXDuL0+5JCOalCJ0VN7VB9raPMc+K1puSF2we3
BskroMeAh9Gl/QHLjlvYZayGBeipBtB5ZAn1Ks58skYnurAUwLbg04I5HHlymQiLZoQ1E6+UEIzx
/Us0rZSZ1j4v7VSvVTQlGeg9MRA5AqG/f/NBn/166cpxPa0VNuLzqRnQxE9v58NElxB8WbToCdiN
KTygkytR0c6caUznkHXHznoxso+R3m6c8HSLHjpcOthb6agnwjGpo6wBNqaO16CVyp7ujXHlGMRH
pKsNLxP+Bx5wAKBkTy0xlGy2cgrOSi32sjEcG92z+y/XD2NRCIhO8P4BJoKiyPlmcd3pCK0jJeTs
gKkUEaYEmmuAw2UZLrCGALMJsN65jI42SBGaAARa2n2cgSFjPgza2niahdsn8hRwqVAKwcWQFoJx
WBGNMlAbKcXvUnuMkruIAGv1dn27Fq7GmRTxK050S5lszGuoElDjmb9K5SWLtte/v2DOMUdDxQwZ
zK8SSf7z7yc5BSw8B1GwSY8G/UqaO5fd6dPstWblFWudR0urAScxEiAC3nhRRh/izLWzDnRNGPa9
sQf3ferWlHihUo5GWtEFBColwR0rOaJRj/JuxWol1JTp73rQNh0zE6Ae+D5HETsxq70zGhurtDYa
+tJqvGYrIeGC9qF9Acg+AMbhT8pYgQoDShQiqIlq8mZOT3pyl/d3109taR9RTUC6Hy1i4uzOT61N
I07ATDqD9sp+1Pv2OXL7lVhqSb0Bfxb5JHiSFwBrNVKtuM6FiOpvjYGA3y28AZyT/wGmZGEhKCYi
OQLPW7Y6LU7B5NUA46+Us8cL2/CUaQysVE99zsev13du6XBQmhdhCvIC4AQ53zknLRBlVBZesjL1
zR4JlPQ1SpPguhSx/5IlBbz2XynSi+OUKTFrDAQIGTGfWNl5bdFB2neStjtLWTERl0v6dL2B98QM
IaRphbKcmIi2ruM6HZM5pB1HpVz1VYNtNPLt+pIWpWiAkgpnH8P65GuVWChi5eBvUiMSg2JlfpmH
AsyxZbzyCi2wbmI9/0q6qAEr6cTRpwdJquYx9hrZ7y77baZfGlA9KB06+ZL/jzTFpb6jwUMH/Bkm
XRWjU853scuIYuTgqgP9I8hyNuD4BLXqvFZ/XtpF0bUgTC1iDDnIjzRrRNfbiFuVYojdNCHQf3Hp
j+tHdWkdsJQTIZJ1MLuq4TWbQL/WKfdzPTyaerOi4IvrEI8rEjpioIGkDWAo6GarMafQdndsPpDp
0K0NL1pYBWoBCvpuBHXJxVTFOUN/VUOb8nhwasNDILJippe+j8ACWSkgvWFIpV0CRSWQxm5SHs2o
8Bw1827vTEJRGYOkkOhE/hGDfc81SqtNyhAFFxi+FEzFNnm76ZQx+xgIDAgA053os5ZrJahMxs1k
TvGL7SVjBPqjteEl0o34IwCzM8XoKPQ8yNjhri8jJamb+IVGrVcqs2c7sc/t0svM3fWlyG/2H1Gw
XTCayBwhL3K+VW4ZjRNg9/ELRkTuXTruxiR64GDbQQ7cI1QJGjaA4tP4nrXsKcqVlcyPpM0X4iVz
jf7NLh1RgX2xJuev2dS+mkm7G/o1rg/Zsn3KQbAJ5Dc4ZlGHkCJOFX1d9WR25NBb6IWLudtjpni2
j1v3Tau60KrtoGumO2tU/ZiYt2H1/wgHukYFZ/QCPUNGZ8dMbR4dRjvf0vw7b7NNPn2n80oec0lt
EE0D64ABSgL0cH6WKfonOoXN0aEqJi9r3jDv2uvso1GsPEjS/f2zHmT3Ef1qyMpq0qHxKeeNhZmH
hyjf6NlTxldM3ML3QSoi5nQYYmKn7N/jRqSAbLnRoWNHzPZix9t1Ht+HiRDZJuH7SPtEZtcpopQc
WivVoBG97hdEj2Gwi/ip0zPA3RrmeEnSNnvQXapBMYzOHg0Sa5TmiwtFUclGt6GYGSJdvmHGMLZC
y6CVTWA/mWvDiT45eE+cIXFQKLCLIgx6ahaShEY96KOuR4epTfhGS63ZL00XfCcAcng0V/Nv01AU
gVZUzg4AfwyG7SO646lielMZJT9bJUu2YxZz324qzG1Vu3yHsa5/OXXsBJkagVk4ywC3KgkSqrz7
naIynfbmL8AqjKe50bqgpylGIpnTWtF1wW5gZSaq+mICsOFIKmhUapFSxYkOxM7Bpapv4txGOFje
lqj63wYiznTFaJKLiAatStpst9AU3Ym8Mqd+tSJAJuiWJcgu1xDzfMhJQg5RNARFBuICQyv9Urdf
GFwgpy0euoZ4tVYE2azuDLt76U3nYRrcfWwVd5bZ+SSpd844PCFpt8lYuldZ6l+/MIubjeyvYGQR
6D3pOVXNqqKx6kBN+ZPlBGB+8aq1RJTkt//ZBzS+uxhaKlo/pAPNa3OYuKKSw9QdI+WtyPNAUwCZ
d80tZpFfX4+D+y1fC+TuEPYA1YKSj+R/WJkxoJctj19SjlOtfhAHFels16W7iWi+1d5dF7d0y1G7
QsIQDhtCY8nc0K6oGoBUyWGcniloS39e//yiCqGoIbgzdQT28hPeOGnZ9NpADsNoqg8kshQ/gd/p
Uw4oGp1RgmWtC26bsqaPke20O2O28yBuo28odcfB3OnRhmFe3SvoU6MfY26rPmdGD8oQ0m71qrcf
jLqKX6//6iWdAqjrM3v6ScJ7boOrobO0IcemtM5bbGE+i4Yu+GiNf33hRRTQsf8rxZaefVB1ZBlP
TXJQVCiWTz+64YHSl+tLWRSCGrGOrBoGysrn2zpmZY1FASPRmG5AJszybtMhQg0Lo+Ccql4jTF26
Ksh7waij1ioomM+3bs7jAVjnkhyIRT0+J97g/s6z5xag4E5ZuSrLspAj0B3UfVBqOpel66ghNyXW
RhJQPXWxp7IuKNF1wdH+BYJm7/pWLt1MFGH/ESf+fhJQ50apcTPH0mZqerG6c6fWs92v6DFPa82r
ixXDtigOBS0RK6AcIeeL9EF1acMbcsAE9yqBBfUA3t8ZSFopa2TmCxuJxxgFO1RokeKVcy1m1yd1
pcI365IBs0fTjz7SdwNJN3WTgkJtXgnlF2zOqThZ8eshZWXijHj5Zw9D6Dv27fpBrX1f0sHcbpg9
Wfj+XMJP8tgaeYU84lW8B6K4ifcAPPMiEj3XBLsV7NxFhwU0xk/NDuLSm3dmD+dkAzOdZF464Okb
rI3C3FeNVh8K6z0TbYPw+r6Ow/BYcQ5S73Tlri9oDH4WplWIGp+tyPltaxo1JS3hUc3Rtietl1f3
BJS3WZLsx5iBBnWtJ3pRb04ESvugTrTPkH+KDg7pn8zMvS+QzwLFZ9BPUzATdeVGyDDjP/sONCby
6mCRRiPz+b6DTzQqsnnAvvcm5pcX3ZM+F1ul+bDy19KrfH0aMGO63/PZ2IFKCM1ffA0tsbjHmM2M
/AYGgMPonP+EibSJYxARxoCxyiDP3bjr+dZqD677nhcr75BYj+QLQM0wuBcRsOoAOHYurOYg/EYP
Je6lUgRGbm4c9TEefwrimgh2gDl+ZK2EacbimcJyIxB1US+W4Q5q7yhTV9bRIbGO5Zh53FKDFJNW
Z/S72m1oj9+caUcwvB3/7abvXK9vCo9Pqd+opU+Kxs9Y7JUJYrz5KbOVwI0Hr1aNZ+pYu3LcIy2J
SaS635gakOh7Mmg+NR7s6iFVJrwViUfaQ5kjoRftHPOZTsSLh+c0/W5GezO7s7TvBNUB826u7pJx
CK7bjU+ogLzfUC+YXE0FrljunWiSAcFGn0YH9Hc2/YZNB8yD8+xkRkX+hzUVXqfuNat/IeZzATLO
MkuQgZg2mjt6fECPH4B3LUYEXv9V2tKJiJ8EShZMnUTgea4FkZFPlspU92DFT6PWBmP37sLjz1TM
u6n0zTQTb1K3fH4o+YeOepY9dZ5R/UWU2TfNeWPQv+Om8o2U+/MY9q0TGIXlN9N2an9H9NEtjSCq
1nIan+jxi61EmRtT5pENvHDLWzShdZSa7iHDrykox/xHkMHHv4thDsBQT4avhdEi4Htv+VPJ7E2m
b/qWeVqy05UtM+i2VhRfNQuQsj2oJN/l9fNsf+H9rjcO6ARp3K+DsZ/Hj77N76ziJ6vGYE6dPU9W
/GOZb1zYHAT6mPooaNlRU5FsjuPMRZs0kXEwW9Xrk2fS3LPsYQJsHvpO+de2+mWkd0W8zapxxeFY
eMcM2HNQDIvG5otsKrh4hrqPwc5rRS8df+LhdcVa8HKBzodfDigk8jKythtN1icdr8wD5nY/uWOy
My2kt+a1gujiKnSxAJHHuxhhYjeo8fCqNg+ORoM2emzV6r/s04kE8QtOHLMx7ua+aTrwbYFxGP3F
VH+/vlNLS3BEMRQxBxpdZNgUyESKcWxN84DJQZ5nN/l/WAAqxohegREGwFay83qBXHSDpO4BnUzt
nv34D7/+5OvS9tR14+pdi6/z6kuhPTtN7F8XsPAmCgieGGGrivsiuQFuN+l9XFTWgffGkzF2Bzo6
b2Cl+0K1KJjseD+aDVuRuaS8yHsAAIQyIfqOpC2zB21Qewrl7WmDF7Gx69eyH+NN0Rv6yulciBJN
uyBjwHOPZ/+CloNayICkVZeHin5fF1+tfjvfiP5D6+e5CO1cgzWrJH3PqzxMiqm/6zRMjaq7JD+U
mrPW23bxmkAUcpciuYDixkVT2Ix+eBonEKUMcVANLVpnqO25VplgrIX+swNl93XtuIhAhUB0BRvI
zwBiLzvL6lCZeuTyDMw874l1rybfa1ygdC1ZtbQuAR7/rD5hdKn4+4kRiFmssa5zs9Ca3HrbJmzL
nebB4cMPxGx7s7V/X1/WklboGhiAgZJYIEqrZn2II9fKwDRmYdB9kn1pYuPAtTX46aIclB4RmGEA
BDhMz9eVawyh9jxnIYaBgN4R3uaPqn2/vpaLC4wjAhvbPzIk9aMxBgHQSMnQXqv+NIz4fdat+8zt
0a/a/tDi8hnQv7U627JMoMfQQITCh5y3m1H0mMrRyPCOYnxL8moNPGj1D1RBjP7BadYmgi1v4z/i
5JmzJJ96DNHQs3DoMdEWgaHSV378X5QCAEh467BN2E5JCUEMHwPHUudhrmV+MdqhObnhPKzlPJeu
FJjhwEOH5whYDMknGZwpUnXKeZg1dnI04tl8p1Wy67svaJZf49BdFGaryFPBnQOSQLK0k1nEOXID
ZTjVdVAaqEuV6Z07MG8iaxCZJVFi2I4gV0FkLdc+cgOYvI41POwaWKPh61SWXjP/QJxwu76L2YAC
9q6CDUs6JmaWXabrBA3FeaxuSabEPpnNrUPVn5ZGX+GyPiqt0QbXpV54EbhlIELHO4luB3AvCRU9
sVAJoY1iU0httUeVPLor0f/a58XmnnyeZ2lXpFXMw8obaGCv/fqlC3T666U9s2jZEK3Er3c+ygpB
Wz/61kq9dW0FwmScrICadd5ZYgVzuiHN6tyotc/Lt4YaNasxKgLjgPfkGePTrh+v+M/PIh4cLxq5
gYxCyI5uAWmDlAENasBd87Al865k9+Ow5ewbLY/FuDe1XTWtCVy4LXjwEJ0IeDoIHMV6T7arq0e9
6GhdoD+4ah6KNiaPdlajXbHUSBBPmHx4fYGL8sTcJTwUKFbLVmes5zKq0EgTFu6WvqL2+atwNtdF
fDZOS5uIdwi+CZo9MVlF3kRzUlMLHFhFyCzMbwQJJSX+gDvlu5GP6YQvdUI2tBwAZXbfWkY2tZke
8mzCoM2pyYbqRTNRMuSpSj2Y6e5LOc/jQ+ckWYyhnzF/xRECWz85uX4HOaNncZBs8Z4pj1w304AD
AbbhBTA4Fv6Tu6gwBs8C79dDnNDIH+she2kqC9/ihBY+JzUG2ShxRRs0BSQ47dK3YiPIkTS15nlT
IH3Se5jqlSMGj919oijzIwI6cjdyHY2ypUYPGFNZqFt90JG8BnLDAw4uoiBtYR+D06kHpVI/nDL6
i6dkaraUte1znGbKZiA2sLi20/RgQLGNwgMFy29VB3WnThQNDauxpW4Q9X+xeJMdc27QUFHRkh1Q
K0XuaE7qOwOcOOj6rpUNoOTRdzfTtN7rYur6JEs1PzcK8x7AriGwGrX2VE7YMxsnPRjKbHiuGbOx
PUO9omILV1THHYGZFIQFoHA9V2lq9yO4yZoc72b3+Is16krmeUGFAbACNw6K92g7cyVnymydgoEU
mIWxUXrp/KFmT+lw32MDr+vxgrEUfC6onSNPaF+03dJh7uqoTQt0m40AjD3y2gGEYwW5sbBZ8AEQ
keCpRNClS15bourRoADRFTJgjF+B/L6+hqXPg50CHSPgaEZUKr375WTOjVqRPLTjtwF9LzrXV277
ogTEBAD1obPtIr+BCUpKSpKiCNPKN7uv1lopdeX7cvmasxRt6T2+b7gbd4P843/YoH9/vsy9FbtZ
ZCoTPm8/6Ijb1ybdifdCMoVoqkA/L1oHkACSTWEz5TEI53gezlbnN7y70/UDXHRYvDtllUhzaatO
hUkXzxlyk2VumYMr98GBOdFer+/V0sUTYDSkCQTEVpe+b2RstBzACUJ0t5VZ43W09JgarBEqLNw7
4KsV4KsRcaLHTbrffdLqKP0wXIk5DnS1OBi1uY9GbaWXalkMADqgyQZXp3w08BMrYhopCxO9C1Fo
8IZB23NzbZr0gkeBrIoI1KEENv6dW8PYnRumK3EdTmTwNLfbWAPdGOoTqMwt0JtE/eBFNzItiUyE
OCK4+sjZqphZei6TGgV0Ti3rMHkhrMBomxvZwj4FIMcOrBkOCbhhSROYDepHuyyrUOfI13nmWs1k
4dqYYtCGGP+NSyOPfk5LV8+yVuOhqQXseBy/1mOwBuFc0GaQjoiGGDQwg/JMWkNlgEKT5hHIQfLp
teebKaWHoSOON9/IrPBnt1D8Fb0k+F85IrIBS6/oiNWMjPsd/q3kgBfuPUbUAICFrCZoIOVy/dTg
iAqFQsXAZDMF47S2VYsC0BIIchM4xsjXneuTQmDhzTGpQxSDqiDHv+uGZen7eM8RL8J84V2Xbnyu
lq49sBobZGv7rk22unp3XcLSYZ9KkJ5Z8DaotRP3iEri3IttLUjUeEP6v8s1BtOlpaBVGhM2RDv5
BXI3SeepnkajCuPvVbJ310ZKL34e7jvqMYBlwC05PwnQPsfKZFkVWhy+TpWv2TdyHnzqKhCe/wiQ
jpoOGe8SHQIMtlOVXbQynmjh96PminSRDRuFgohkDY2uYoZVER42af1bb+Dca8XtLg8CAADLRTUE
9kNSJkx1mwFVGniod0A0A+224hYuqNLZ9yVValSlS1qw/oB6t7nLyPCGHM7WitI9snzb61q7sFtn
oqTdwsQ15IgSiJpACDJ46tv1zy+8gGefF+JPYs+ymzVQ1+FSgPwKdi9CdWptzN7iCsClD+4o4ODw
yp6LIGnNkjZ2QcJolSi1A9ZD3In719exeCKibxzdeg7iDum5Y3ZHSisqcSJGtZmbBsTxxrZr2Sbi
bKXDf3E9AuANzUI1UU46qaOdANHrgOwpe5z3XbYS2iyeyMnnpdtnKVWidZaFzzfZna1sGnUzgKn8
+natrUHaLtVi/QjOLB4WbOvk2xtbr4UFQYrsny2SR6ogGhiqnNo8tAofvctkDbyxdNpImaCdDC6O
AKmdq5QWtTxLSqhUVfTp8wjmF5JG6UubxcqdoQ9rLCpiyyUPHv4H2qJRAAH0Ttbgspn6UUekid6h
Qn2aWzvxtax3PTZ1tq/isQqiLHU+cj3V1rBqC9qgIy+E0jt68uFlSQfVsKygbKyKcDKYn7f7Ot/H
AMld14YlITDI6NvUAYICRu18O3MGjjeQogvez1+Mf0QD+D3er4tY2EIAHv4VIa3DydQcf4QInn63
9PQud3dO5Pqju2FavO2Sm0uZAu4OHg7w4enoZ5ORvgmbnUIjCNx7AiLD2fANNJcRBlbl/sCTH4Te
fqGgjniS8fALCK60vsmYiG6hMgEmZQ+NC4E9/Qd/G8V9QV+Ceh9apqQ3jUTOYOlJBSqzaBuTX4N9
+5t59n3pTaPcyNpiLGGmMx3cjr+yObiuAgs2B2osGs/hG6FLRmjhyVPTtVQrO4WIkQh+jV1ac1uW
tFgkNNEygrQtvIvz7yOdpgK2NNMwc/2ovyNkU+n760tYEyGdQR1HheLG4BEdhmrjdEOodtUhrezd
7WLgCmNKKEqSSD5J5i3lVqrYKG2IINuFdW53zPgPV/5UhHTlk87VRjcZUI3sZ75zyqYB0I5Gm6zR
lZVzX9q0U1HS1aiinJpjNWUhzu3FHpJna7yb++P1LVt4EQCtAqL/s+R0wa5U9Y471z3SKk2xofp+
tjyl9qO/rwtZ0uBTIdK58BHhcOxqGXjN3J8zaSYvUoeVs1+SAfoEjKQVmUD44OdajN5RFQOIaB6i
IRL9eOy/tF2edC3K5G9ZVOFVtdG1mGhv8by1ki837ZFoA4KPh/Q2GKgQ6spmKh1rJO0dlR3nFrkO
UMWWt2VLPwVg4gkiOZGAQk+htEExy+spZuyYeU30rSxXUkLS/uPz4I1GYIWeLfy/C0M+KwW3nVGp
jpil7WPgrIK589d3SHoK/0iw4ab+z5RLWlQYo9qqpVod0VaTKF7pPlDVU9hjQTFX47ZK3B9ZGCcg
GCNxMHI7vN6nAy+VtsYglUc+PVRz7V1fzNJ2ARMC1ktQrCOLJqtrggkCyWxWx2TKAtR6vGRtJIzY
jhPn63MJoBGxMTQLGZqLd69rSTGj37A6Bo377LpB1/mWp94I0fsjBY3C8LAQlF449Uyx0yYeXH40
mBJEs+vDXfgPO3UiQbK4o5ODPHKEhLwr/CFVgmFtioVkA/+sAe2GnwBH4EzFWZ08sC6zzax0FX6s
sntWgul+33T37Y3hnJCCNqPPWA7OFYbnnUuJp8biM675sWn5Fs0MBfyRm3cKQpC+RI+p4O+XLoid
0GR0Y6c66ulbUb40t7lqYgEoUwCdgAQB+PjkxnASlbOapyk7TtHLSP3idgOF74PaVLSZISKVcVIc
48VsN4/yY5tUQWTqXktW3JCFg0ZPDlI/GC8lTkK6dKqJ6etTa+XHzthy8mTV924W5Gvz1xekCEps
gPLQLQcTIvlrkaXmuTP0xZF4iAt+Ze6PNeOxKAFoFLAeYQYxHNtzVbI6XlYKH3ES+j13vifpFwwN
9tpuZbsWDK6gVRKjDRwANmSC7AzkdqOJIt6RmNkjHcyADEZQte52VDDV1auabzfr75k8aePypIr6
mkJen0wby2g3yo1RoVBhHWz20ADM9gQARbrpvULnMRvt4hhVWycChN/xKuM2R+RTho4OFFC2gNsA
oMnzw9EBlDQc8P8etY9h8G/nPUIOHNB8gUcC2OITrX1iq+JSRb0wUstjN31o2i90Cl8/A8np/PPr
AVqHMUTHFYiizn89ok27yx2tONqveuu59UOah/9BArIcn2kIPOdCuU9WkKM2PDZGBUcKo8qcNPVd
E91DdC2qWbojAm/0PzFycbjKAOOoTYgp2cYoXgh9Rf/GWkPOwiuOMAPdhWg5whhPSzprZFC5w9qs
OFbuL/barQ2OW/w8OD0RiMOi4A0836o6720QMytQVxf+zpBvUHRZOW+Ze+HPgWM8MC6G4BqS2/kV
rSJOQ9Xi6CjEU7u96URBzH9RSjeMTF6Cto6BKx4f1zKPS5qGNBQA/mg0QQejdNudPCnqZjbZkc+/
dPdNrb5q0+/rqrbgAuE1EVE/IEkqSEXP989I0i5mA3xqi7m+WuofdpztZrP46aDfw41vHz8PsgDc
S7AXAC4NN14S14KVpWkiduzBzqFz5O8qdaO7/vVFLe0b9EG0RWDeEKoN51JKmvT5VEFK1T869q4f
A21tnOvS3UH5EHNpUeWDXkgixjgn1K7wgnXsAXTUm7RiXjM8N8Mao/bCASHPBGIhtJfApTCkHRs0
owBCe0qOLRu/9YUawNEEoIh4VttvxsF+v751S+IArxQTjZAFhXk73zq3anWgpIr86LJQgb7RN67p
3oR/SvTluqiFq4vBKWgjg20QSE7x9xMrl40M7ndvwtWw3y2v125/KjHfCqwHny2rKJedfz6a5qhu
cSzH/Eva+ej8vf7rF3QMAwvx5CMDiIKTfHEKIyGRUpXlsdWCPApMO5jUzXURcl+RMDzg1ADITfTc
onIp3f+4nHH4Nfx6av0d2z4b6c5pmZ/121bZ5dPesr+6zd9l8Rxpa0HLgn6fiRZ/Pzmc2rKb2dYj
fhzJ8NRaQ2CP+mPJojuMrV+5rf+PZaKDUWT14Z1LNkgpk7xCgyM/6mrrx/TZ0Z6M/onyv1jnbizn
u+V+0VMeRFbrd2v3eMGBA5YMaBC06YoGBElLgCSL1dpy+JEbP9v6wdUfMaBqY0+7qNrHw7y21AWd
h1PymekHgOKii7qu3JHH44BIbX4BPaPPnRGUddyPM6TgzV9WvEeNqcEEKC3hHq9eXH1Tun+tqNXC
HUdhDq+KoBkEOFRyYFJe2ZmhDfWxn8lBjXA1wN0ZREm61WL9i860bdfo30Aaipmc4F7QlU0PqG2M
mIZN6L9rAZ9UU5Z6tV5+v/7TLn4ZonyBHxengYyx3MgQM6dPZlyr12E8oAArehbremMkOyVe6y24
OAkIwMPngqNStJwpkvXRRz50dd3xV50xf8fjbOWol5aCME2AMkCABTt3foGsiUxa4rT4vuqVGmAT
RR00P5rqe1L+fX3TllYCXiiEy8JXwKLOJeUZbfWxMOpXC82bG5Zsb/48wLamaJpB3eOCPn1M9Srn
ddK8pmYekLHyAXVYybtdXEIEtQayeoKBH5AiOdNjFtqkzrXVv5r676x4TcedUoNb4BiZllcY7zev
x0UpBbMwQaV1SZ6idWSodausXwuUpZV79eX2zyO9ADQecmLgmJIMCqpqUW/kSf1a67/jjV78vv3z
wPqA0B4gNjRfS3ZZECc6maXVr5iR+6Ndc5wWVAk1jn+/LpT6xOrzjlmdner1a8W++5a+kv+8eDKR
dTn9uuSrG7SNezAh1a8fdDqSj6H7evveIMsGm2YApnRBu0WaIe8RclavefFXiy7zTjVW7sKlogpe
Abz6SD8jFy0j30qTg7EgxeEm7tM4wv23Hgfjp24/TPOeNDfHZ/D28PKDGAexOJJJ0rtIDLy9Tknr
1yFBWpK1Piu2pv0WrY2yvDx1yAGKECzUBpJLsisDonG37OOuflXTTZluhpXbvfZ58fcTpRoVJW+K
HJ/vmseUv+Xp/vqxX1pa/HwLI4oxrdzFvZCV1nBpEkf4voK+9bGMD1XFfFVlvuIAIqA7X66Lu9Ri
YEDgpCCJD6EXvU6527R2PI/D61DZnjr8iu2v1nAbjgmvHzAtoMDD9DgEShiAcr5lwxxncI/p+DoA
XG+WdaC9X1/Ewpno4AlQsWX4PpCw5wLiqMmBNOkGKDIa654Scvv3wUtn/Qm/gGWRFoCtqyZHyf4P
aV/aG6fOv/2JkACzmLfAbMlknUnS5A1q0hSMwRgwNvDp/xfnPNLdTKKOcp6+qlQVD8bLb7kW/6DW
fSQhjfBtAXvQKhEmLLsdHa1Pdl9zzavJDQv/EPEXvzyweg1NgHOGUl98auw9bHTUFgAxOg0O4TM0
IYRi3qG/J2RMVV+viuBMnPDFl/gwxkl9RKtQYbVhDMbclJnHlpzrDnxxaC1+WOihLJC4T6mq1wwD
/EQxgizSmlzjYllX4t2edpa34vY5fekv5gxZI+zqFi70UkL8uLJsaH9CE5y4BzrbW25DcQFyHfnm
78sX7ZllBX3o3QCBAarm4mUFGDf2yMdx2m6YM5MF5MB0+OgWg7iCf6rYjgw8GlgBuPdwd2xustKI
xM1CsuncKWh2Bni0uLIs9EmcLIBYZhkF7Wb062rfKvXqRmABUauC7ohn5d1KFX75NjsFeyiqzKpj
LyPggYjSpSz2DHkLPLiMQc6d7FouQhZH0VimJSg/KzMIaxN1wXhfjMN4b01R8NNDKtzGQxVaa+VI
J7bt/Ldsi/UQlixmDIrSbWvxBJ2RLtE51FLnaHR2LCtfSws6hlIFXRx5vAJ+tWjf+egM+7GbiktB
FYq0ncteCgHPp7iYJhcrVeFErHJvPXfwlk3awn/pauWjjRayH12rAh7DvvjgUPNYmb5J53DmT3UU
NunAHL32q4iAriTGRDvZvGUVt2PQjfhKZhYuO8Uf4Nqe7/vJsldksF7nyaNdrNXsFnGY0/q3NY3Q
8wo0W3lcBtdych7AReEPnZTW1pGdm1B/CKskr2bIxxRQsCOrIQZs/mngKvph0PHrV7Qu7Y0jh5+8
1U9OJMbYaSb3kkaY9FhEIGV2So7PpWzCLg4bf4YHZl0/TLJBYuVaUbabCJTkarcEPoAZMHpoJ+oq
FYLQO29wDToowDzludLgfE1zexmSZnpjtn6XXd6vW9m/iBmVvbggVu5A0AbKdHGl6aOR1ePY0yd3
nqcihmuefadCjsVVQsOJW1Oe2rOgMq51PkZxEI1NlwyWJX4FdMHx5Fme6D4T9wxVpq0XdUfY+7z4
zniXi7JwU9OPK9bb78oxXZw1wXgT9bNRaU8Hv7nqrWbYmE78rowXZutWOXBV7rV/DJhuhySTMN9N
HUVMFuea9jSh48QOxp1+iEAJ3ChWMKKoY+55x16cNrybSiV7yOWKH8aRb2PRWnHLCy8RUJ+LjZ+b
JPNYGDNZ0HUvg24XWUNAVoxJAeHMsqhTG/Z+l2ouWBtL0j54QU5AfGOZXgVByTZNOeex9pVMHfiv
/pZ8lDvO6weQn/LYbrgHKlz+BKlI8hgIt9lNU/+rDVSvwb/LxYWsJisZlP8y5GQOUyskPd3WbHZ+
RTKwYreb3PLJVpxB7gZ0vdoMJp4lbxDPMJZWOfJbdLUeIXZuq40F8/PhAhpcg3eT2ZBvnvtujltf
NemYEZ6MOgrSsGK/g7IVadiXg1o11K9iXw1NtaajnrGAIE7kGntfTsQWsTd5bbvrp9qLw8F3kqA0
bSLydkr7qvH2oVPxrQ13rgSlMJXaQKy4BZzXlTe+spq0m6Cq88Rknp8UDfHNuu8734MAD/1FAAap
94Z3V7zp6ithcPpgQXQPbl3vp9K6q8JGWptZS1EnvWfrWGfsmI3Vs0NLHDeta49+WkdD0190lJV7
X3cwABwE105sOY2I67IsIBUU5u2VJDZ83HjEzYOw69zslG/lW+PL/DAV4WSlnTNIxFjQ3OFWTjZ0
zvJdq2rBVqUVDtkGi/OGd/ZGZeAQDi7/EdpwEsYd26WBCUzSh7JJSNHloKbwrLxuawgidGPGU6O1
bleTby6nHCo5mtlbiAFfsAILsNKBo7fQV6FvLm7LNSSe7besWw/VWsMfZ2VnBssfKsw3Y+m5GZTR
QcAUyqbXHXNrlvLG755oR6Yj+qavQ+nYl7XSt9Do5Fsh6ulH6zcFjhbWFwkMIJx+NZtqTCporu9z
HyDWyrfHn4Pqsg3RtH4At+phFuUzTMvkjrqtv3ergOxpi9WBLWwl2tdZDAqwikvLZikKvBkMdMW0
niFOv7d4ZolLEmg9xlU9v0rfLq2NU9V1dohUDT1ao6a4rXQ+/fSU56bcQMdqwFkfV4UXpOipeukQ
tC1E4JU/20kVNBH4RV4UE1q96ZaYpLI0jlYBj61d53Op3iM1Z4CV+gV0CYO+pBvPqomTqtYYvh7F
nMUKynAxcwODC3u8a2cmIazU4ytMz81U0RTAXhZLd64v87nb96ZQsdIVbBCc6jWiqFcVsrhR4eym
oJySle8X9ME2EN33jfbi3pPWM66N35PHmJ2ophlS6k6diGeNSC8Wgy3lhuQZczYhbj+ezqDF8s00
iRprtoB+HofaoZMgavaxfsEA2IcUtTqisjEFqmZbhlYyVzAXdYSIWY5fZpMaC6syZNNYxF2xwqUJ
G2h5RUZexxXEgKWfAWiFD6M0fg/u5+EABxj71u1ykcAVFXs0myHvtAJwqlrLyXZXPuMZVmvWH4Jx
FGmXyfYuA7AgQYFxiv1q1jEpxnIPc4p8U42Qt6TK/J4wgwmuWZlQNPKgFk6GzVKYxM4kZkU8AxE+
5mbmua0ctrad8hYwnmwlrFI94/Azz2AwTynO5eaioUV/T8EkxtkQem2ShYZfu9U0/2BF1ZAra3DM
C6Qz3HjuOpLAtqJJCuVkz11Xvzl94K8D5sMpY6Hw2p2ZEjOX9gU4zNUmCodfHlH3IKo/utJrgYux
6IHKkqzpUARdwkZgAQhaK6jLBNnWIV2fZrJokty3WeJlkbufCqh6Qtu33+EUXoIl2qw468IjLrD2
2hA+XPgcZubcxfYY3CYskxrZ1sZwb9hkLjeXUZQhCitG6iI+VXMsqGivYO7qPRNdPimXFo9GgRzo
j7S9rHKXxW5ZwgqvR7QkwxYbZrR5eEvnNpJg4YwkzksifvXKDlP8VtzifQ/5uDlqlzrr5CeBWzRj
zDUUqLa1NfSJFWiubrTnFG+QuSMx7o2nDhK0yqvZ3p9lhJZsG81843iz7hIo0+5tFt7zwHAsZKeK
A797zqm6lWXbbK0IisYuLyD7eEn9Me3UuMaRu+n6Qe94YHmpY43BrpqESuD/0sadrV29Zg0lq86Z
F+wWrmsy1X3iClj0Dn59nc8kX2Ve0a1Gy9H4Hz1U9H52fVgnOqqcVUatxFbapCwgKZOyjMeIzmga
jL/J5LwaadZwrxaw7EFfgUcbr6Rpm/m/cghNgaIG2X4fvolx2DGI25U1KnOsiKMSMiVuIFWC7G6+
kpodpCne4ThZrUcJyqZ2+yfCW5ZUbvA8Tz674Mq/McQtUjACfteNoNdlbg+/YAlm7xnNhuNMswxn
nwD42DLlg8hVs6oze9rmMjDRavIqu7zKh7IFxDrKL21M+7qicH+loWmi1O0GX8WksRB6ldwPV8aO
VjbF3eaLoUHsZkkfjTlR/pATLr7Ybklx8Gw1TgkEm8jPEbjb55A1P8F9+mnyIIPyYNEjaiufC2qO
GfRn7ttOIegrcNDs7V5pmVY8qOykLM3YJRQ30q+RznQz0lL/ROzQpajb+HHtMXRlStW1qyK32pWf
VdMKFPryEjbC3Y1bG/u2h4D7ug2kj28QcJ7Al6GOYsmm7IErCYRj5vZVuFdD2Lhx7ul5TvPQcteW
a//OCqVvKlc8dEFQr3DuIl+wIZnkCMggA3oE/JS26vwn6yFOB0PsoKMr2L4VG+izINYAjOEF1P7m
EjlDiKPCglbiXnh16x6tWnrNtpDUE+sAgW1SQVV9zauWp5wVR7QIfzUcIV7jlwnxhwln4IBkIpp/
R5FWOMN9nDohfj1Ilv6q5pQ/AaBG97N0y9VYwm5mwr4+qGBG+N606oW5vjpannXTdhqoryhUyH8g
dyx68LlWkHps1lIUzhFddqg/Q1KUldC9FpBJuHSnWhRQXtaQFEVkitaEGtoW8SJEP3Njw4VssIJn
jQ/0nFWRn1/5CkXlEIC8rc3GxttJ7Vyj96rdi06TJqk9KH8AVUyGVUE7VHjyCd0Y+OR4123AKEzg
qje39BHLikldOxEzcQv/xwsoRzRtnI/18OBlvN+h6mLQdvZdrFsBfw0FyXlzAWMAwFFkxYunMchp
DPF3zAOASusK/x9mTw5pVpFr/wz8mduw/UH86430ViqIHfVdAUpeP7OE5+XRdqCnCWWPQ22rhwbN
jgtI6M2pn0Ocb4pon2RFXd80di2SEZ3QJxGI21kWiMpsMEuCwcZ2Lppi5+Dm2DBH0k3uKhd7mdC0
l524sCNtd/ewEHNj6mWtuMpN0dbXsAa/V4H9Ys+4MfZZrjx6l9l2V2H1DZCyb6u32h+ONqkeXJyn
WK+efipsXz7QqndkbLnT/CS9YbzGcbundR6kwNNBtlhG9EWz+cmjr6IQuA2lZUMj3rdeSlHacYWA
tYyh24+CQtH7IkyzEC7AQY6f7zVN+KrngcaDR+6yovRX0yQfm3JgiSixMWrav/d6wTzz5skzI7L/
GblgMbZNHIKnvWmDSiQ9gbXYMEb2EVHwAzRc2ZPtFuFP4hfFxew7Le7SHnL91Zg111HZBbDg9FV9
UcHwalUBcrAf3Kqw186cZ/cNFZFI504JuZ294b4XATd7xkvhHKoASV0RQZ5jMNm7o6d3roZL3ZZN
2gf1zymcD04B/aNVE5LZXiNaeyUQGonrFvhSlBZQ+IrbeeHHBxSoIBoKSGdTMmJ7NarBF5+b2d1F
qglhUua1O7+xX5EFvHrRUCaNmOrYr+1Xtwd/ysVZFM8Mk4FeVo2+8lhgztpMPc5A1SQTdeAPM1T6
d+tBQ7TywzyZunCuUG8o8r0SeriQxBpIzI3cZ3NuJZEuG6ihjNy/53nwNEq4FTlsuh2rIEyR2SPT
M6zEwRIdOzt7sqBbEod+5W1mVslkmkm1nQ0t1k2ZDfhlrL0LjNBI4aUDT6es7F7A1FApmxFsIz2F
5oqao33N8jyxDSwO+Vzpo2Xm6iePpPgBi0WhtygGdTcl0Nexi5tHJyb0DnNW0ocWbJJtaDpWJm5h
8/2EQ+JB8pxhhwedAoLPDqBEV7jkWQL+t5vd0Qxp1lhhuxZNHUBQq137UthPyIdNWgO1da3Lalj1
ddPD4Ig4P6tGDdNW59DHQCIFxGO+nBQ2ZHEjZbdJD3rBRo70B2Y+ixGZIGejCFmn2T42lWe2nCH5
D/W2cJx1xFR0YXehScAtZ8O1UrzzoM86zKvBZ+4F62mXoG/dpZ5Rj6iPkm1guc9RgZRqbKKHQuPF
CPchXuPvs9I+mEwhAuf5W9jLZwRn4WouSLQzHXTqIrT9x5Cbg8wLpVZdZ1dJZ5uuSiwbYsMtyVja
UaQ2aspew0FniW9VdUK8altX7tZtg21jTXWXIGxu4TI0r9p+3EZBtSXdD0q2KuhjZ/Lf3THv1n0r
nUtSFEBpou767qPw8bMIFRJxYedDGlRRFU+VuEHe+ej2OV9xrWvEnn25NlHYx3zoq71nUEedWvt5
spi8hABNWKcmkz8dazYbnKts2xVzcJ15nrnjmYzScvD8FIpbx1rNb2Xe+Buw7QS85Fy32letqhIQ
ryIL+iw+PepofJStsnMcxRkqbhXTKce2SLhyol1bWXVa+hp6ZBkuljdmhP+MC9k027ks31CNDy8r
wHyuWB606WhGDUVA6l3OVLo3yqk91Gpqy461l0EmmFo/ItfcejNMMzpoDK2aUrG9cfMSibMNYZpB
/KaF9d75jRdHtDyEvMpjiaA5hXvsa5aJKK4yIJ+ymYW73K+D4GIELejRm1HvguyCpElh4POr847S
xM8dBSGMEmLruS8RB0QWiIhZHcaDo+WW9KV8YCLHUEX4pCNXp7qizr0xRL6zoYXkaYaDE+fhPP+Q
uA42iiC7XY/IAe+6wEXiGARSvvWEu7Hp2/vOUe56DnToJqosjELyJI6CB+MFblm07qaoGve6YuF6
1PIV2hagKHpDOaHG1mVPLRxTY8q7epV3VnRdiNZOeQ6vrBL+jSFsGOoRJcLoBRWAMslV3T/NwKLd
4CfJCakQSIKxNSPhQrJAV4HbMjvmIgvXJptMYg+lt0Yj/HHqO/YeoeR5O+nsacBVtNUAriZgyzk6
6UaLrOYseHJQs6twGCeBCpSDCeJvQ+cqvEIJDUvpwUEmNdKa7jnp+Xu4IBlYZnAKRjl5Ucg7L62Z
tr+yYfnstneLH9+nY5dNiLJRIUsh6qFXQDO1xyxCTuvo6N7VRZZorwljlzTYjaI2ceUxLxlx6qzL
rhlR15Qu/go5w3fq1eETgHflEBuXLYmFxT0sIzKOOF+RCBNpyi3rLUDYAGEGXkGiJnUBfcdx49n1
dAtLQnrlGWalU+2LzXJK3KvORHNa2oLGMMHQKCzMgELmxITIK7gXJK1D+Jnu61etBfD7nKWJAabi
KTZNSs/JcjORQ6if5nClybYx3+9bQccICAS4xQDr4J10Y3hIEVXUnKDxljol7LXOoMa+6PZAUBAS
sYB04c8postHtYoUvSAH6JL1fuKc46Z+8fylUww4CMgNEdqHH7siNbeziPcRPSj/FefnWRXiLz7B
n88/xW8GfWhQYsPzK6lRHdp6Ygfzk+9P0odBTlo7TpdPtBAYxGF73CHWmebRV3ME4ATE44AOBG94
+fc/+tEuCjwwGgtCoJ0v3nO6+3tr6vPTfWcBnwPPAqId6Lofn06niFhQqCQHoMmsHa3PNLsXfMfH
ttfHx5/MDXI3z+0LPN6W+yjc6Xlnpk3Iz0EPzr3FyT5AVRL9DUuRg5jf5vHIXv//JukE2eDKXubo
CZODhJT1lSBnvvCXk4QuJPjZ6HgG/sk3CHQtAoaj7yDsNeXxJGPvvYm+R2pGjx4ih+ifAz+H/DA8
bXRm0oEKEkoOhxoaINHUxOKbmuX/jgBXcHg1QtkXxlUflxIre1GzMvIPHsqQzFvVzXcpfMsr/DHA
0mP9YydAr3MuZY8BBgK3JJpm9jm891frCMD/EBwDkE4/WUdZrSaoMLne4RE1sziAbuH3FxL0ICBi
gH7zZwafiShnRA7BweAeRLgeGuvMCMscnGy4BYaBnw/UJqSVT+Zo4B76pZ4KD9pcQzAMFtdm091H
4vs74sMwSxP/j09h1SXPI4phJNoFaV6dQRl8sSPQL7f9RV4b8KhTDYG2Qa2jKJoQ0bF/xcfUrzce
WsMdKjB//yCfLwhInQHwCDg3BbXkFMqnAihM1jJCYuHNbA9h4AO6EZCVH/Q5mvkXrwQqHLhXIBUH
3id0VF6gOe1yah8c532ElLIZkQqi24wC7pl3+mIkwMoAhw4XEDbQ3h+/jWFw/cbimw5qcpELtKbT
l8AUuC/cMFQgC5p9G0MIYxXoeQEijGUHyZOPA6KrNgHkprxD0a/gMaLO6bv/w+w5WdSApLqA0IJI
veBnPg7QkRApSoMwxIlQoYNhaJXUrKIAH3f91QxhvDGua+nUKdo6OUCfjtkhtQqhduG0l7ND+Q7d
RnbvAEYA75WObVBhCq8Rsk57Uk+2tYGI1HDjoCF7TcaXqdkzrYItd3y1ruzcrEQHUhOzZQjvDr/s
b+w5zFejb1uvfcWd+7JE6Pn3dfnFNwT7dlE6WTzsPhlZROFU2MHckQPFWRpVx8kFxmPeoIb393E+
g9kXmi+GQncPMQDWzcepHTnEcQfmkYP2WUzM7QDLa5S0ph7FKbS683E/DBu33iEHRJH5zGH1maoE
aBoWaYCLabEj8U6WKlmKTgJuSwfnpg/92BU5JvhNeg8Rg/OOhKIM6mxnVIU+n/FYqgDhgG+DgT/p
I2VD0NBwlNmhyPNNZlnru79P6RfPB8ccPAioHEL45/SiDSfbVEEm2bFtzLVw6gvifE92CRftovL9
vxGWxfPH4dvAXrB3fYwwoKGqVlbwbQQkng8I2QIlCxbw4Mfncz8oatiysmNZIkpIzjISv5yhAEQk
rDjA4k45dtEgB7saOL66CxRMvXHVf/kEfwxwciD12ejJqcUAEtXIo+2eOWA//34kLBBiBKzW/sLm
1dYqIw1KYwcQEbl8Gc/x/L98Pr4ApAWX1PGUVsCd3FKNyaxDHV4KZ2POqfJ9vvSAO/1n2yHeB3fh
5Pu6lqJA3/n8SOediI5lsBbfVNrFEv04xEl8IMbWt4F/4UffSkHGqvNvb+LoH8YsWHmIaT9tspxa
LfcF5UfP3tUXzTnLxy++AJwloasMlTYbmMmTC0ebojL1bJVH8VYAx6y/v4DAuQe+EQcEzr5TTWje
1m7dThE/EphJunHz9N0TaKH0/+/xJ1m1q7tAhRqPr8UlHa668MzPX9bHx+v4w/NPNc08tBC59vB8
Z9EUBDLBjVGaR9M8YbQ6k0B+sVZROQHMG9BJ0LtPwd5jGQRFFdXiGAYPzaDjcdw452hOny9bUHf+
GGNZDX+cp20NS1eB8OxoraRhsV45S9ly9e2P8mGQk4uWBgJCCBkGaQhsdsvLWXx/Syw3gwtqMeh3
CDVP3qL1s7EvhTjaIV930rrIqmHzH97hjyFOzlXTZ4HIskocH/vpaiy/fa3BdCYAPRVbG5fP6bHE
K92NObq7h5q/KsCu3DOxzhebGlw2oLAjfG4w7k8+c9UA/TM2WXAY7RSC0+73P/CHx598YG6Bewtg
f3DQbFxX7NDw6cy++/IFyKJqu+g6Ir7/+IWrxVBczwYT1AHbGMaNb86MsPzGk50N0BDuNYCVUU48
pQmXWe+AzkbDg+nWgLcFfJ3p9d/X0BebDXpFyLFR9vtnV398iQZYHhf+yfTgR2HildeNdSnzLqnO
OZZ/MVlIHkHWdX3QBkHT/DgOlNIrRuhAD3kpL7OL+myU9MUp+GGAkyuucIuigxoiPfDfQBUV0dpn
CXyew3OpwGmQDGYFxMVDCEhBFgTJzymfXzte1ssxtI4qRDzmAmDgXljDYwiSwjDs5mhKAfZCR6I4
c/T+wxf4YzUslBHkkEgOUDtC1npa/RWKESfPRnKcRuBKgD3iXpwD/PAQzRPZMIGGbpc1j0z55j2r
3eHdNEF0KaTJftdRUF+IzH4EKqNZ1y6wfBaZISvua8DRiIXUQrU99DqmqqD3hWrzJBrc4ob2PWx4
WKQAgr7QJAGfxLR5DbGCBwsi7paQ/SpiXbQBAkJunIEAWgfI4a4HUKWNXT4Cml5HvNoDZFrcm8g/
giN6TsbtZAn/Oy+w5cJHwRJGlv1xaeVupOsi1OTI/Msfm0bs+Y+/75GTtfvvAB7xwPMMvwg/qr5X
0PocyNGGsxOA9Z0+Z3xyboSTy6KvFTg9BV7BG56tTfYfXgACmku5DvErgtiTCKQQKKM1vYPHe9aG
lcX2TIZCvvgEYOeBgumBEgmN1ZOSKTEMdTTakmMuan8VZpxf56EjHxzV5Le2D9kny5+931GTlQBe
AO0IUKl/hW402lnahP06JIN/IV0e3PudoNvBp85bYMxVNlX11nYNRXHGKtO2tOQOovXOpvQtazur
GoLZ2i5WM/y81loBUaVBMwCwrhiTCWKvQGzOTR9LPti/2harccjAn5inkVwCljR+785fFgqOB0yC
g3IilsrpnVOCMVoEo3ck7u/oZ04e/74OT66D5fH4gLbjgRsFgdnT60CqjEY1zcgRNcXYA+ZgHC+A
Bf/7IKcWtf+OghcAgYz66JSdvEQ9h2rkUe4dwylMm2qT9T+ijUb1xnsBEA/gb9Kk/H3BuAdpPf0K
nLsgfNEolFv6zHQ6S1x/cuIt8nDQzYTfGW6pk7gflpVZNU2Nd3SH5qprq5XxiltHzsB3+Zd2MV+T
DDAn6DOQxlm5zTnT8i9W9YfhT3YlYEXDUDIMr3uAKHkMto4lL3NvPld3OX1PlJ4X4iS8EFCIXHSH
Pp5gcz9Efobde41a4Y0FbZNA4jA3kq9J1ZYrU/KblrIfo7Vyen5reyz9+zd3l/3550RHMID9Rx4E
JUNUKk8PCG4IcnTU1m7cYVZXzRABKA13X9iOy2Pd2tUVoaA/FSX3lnKeu8PaUUBpgonDUdH27e1A
qzzJdfR7VqWflvDAAloQGrpBp80W8PZzsdc/h/rpL/bQbF0WB6GAwH+cMrvTfAwYKW56ZfkrNjrt
PevGKdUlvBk16ofXk3RE2ncijMsiQHeCwC0LgFdb6l9MDPzMFJ6uFXi8Yassc4fUCP5yJ7uGlDZM
+eqK3ZncFTtpuLoKHeYn1QA08syCc/2jL8dDbwcjoggLI8CP7x/Z/VB3eVPeFUUKMlgX3BGA1cn3
2pHYdnirP0Y52QGlK6e5GTCKA6rMDLmqc/zF0yPtdICTz9jpauwFwwBdBo5D+ODo+06v/r66Px0j
yyBIMBaFDhyaaPZ8nCvcfEUH8ld+x8x0yVlz7VlkE8JbK5bDcDMSd+34WZqx7DZ0QDUQ9OHvP+Cr
l0QzEXpCiN5wkp28pFKUAWRk53dVMaQ5I5s+vJHTmSDlqwXx5yBLiPFH1gzbP07g4Z3fuXAR71kJ
Hh/aftadpY//4W2ADlisdrDzTsm5g28iwGOj4g741teCNb+CAKQnWHn+fZglXv+wwZePRuFliLqt
AwrtyaQ5YjQNE6S4K6GIGA+FhmYkAHTMOcjKoAlFfrfOuXPwqzE9H3V3SGEgXIpOxsTnaWAGXBZ3
UfAa+duSHWt24XVR3EZ9bMJz1itfrQtomsPUz4GpBVivHz9Z34CGlpu2gFnDzumOZfeIsOTvs7h8
9dNZhCgCWqdw2QLb/CTt4vDGRfGP5nfgO1HnIMrv9ZqWAyJEAozpiiC+g/zu4ysIp5inCIDV2xa8
WWe5qL9XJfhnAFR2XWCXAEoB5uLjAJUQg+X2XnRbm5W9Ds+dDV/MD/Sq0GyEHh+y+FPzGIfKcHJy
P7qt9PVe+//hx0OUBIAOFwY1aGF//PGjTYRjN2F0axWoDjyZ+swe+WLPU6gOwekIFwBC+5P1WgZW
SabC5He9H2flGwkSNwLI+XtQheUTfBjl5GTJo5EJk2scX5XYgCvxM+z492pN/28IaFWg/IpWvH1y
z2g7QwoHaCSslacNMKGXHbiPf98JX8/V/4Y4mas6hyrsPGKI3L0gVkrBlRQbda6b9cWWRnUDiAIU
VLBqT+3/IqJlq6Eec1tBSH4ikMHctYe/v8gXSxbdDpy+SAawI4KTLefQTM0dFGpulUq8bgvg4d+f
/8VERcuVjzAUGLZPEKTaZpRPysaOa95t2ILZ0YXUbgKZwr+P83mqsKogiehA6QYTRZfD+I8La6yo
n4MoF93Ob4rfVI+D/vbuwwA+DO9x9eKbkJPdB+ql6Pyc0luR79muDb69ZpcS0IKvARgUBZmTBeVY
PXp+lUtvkVBOV/4534ZP0wPZFrSz/uk5w6vpNCQffYtmFWvd26G59N5dc+mcs0L9tJAwAtQ7IDIE
faZFCeHjB+isMetg+undQp8p9Xrgr+fvIYTgcWTjE0Nnw8FyWhRPP44AHhwtutLxbpGm63pX0zNL
9XMWgC+MbQaBfRTEkAic3A6+znUvMjnfFtWQgomMUH+D7DW22IUAPY/TazYdjP2c+6su22btmSXw
ObJcxods6OLTB3jPaRSuoRjQgdQ33zr+vdfBuCvzoaJ1OYNQgZrYDeyskRHl3w3Kse7QHkH7BcVU
hLUnob9xLFRZodl3G4BYal1ydeaA+WLl4amA+2BRf4FiHarS8upBTrc2ZN2GK6+/sIrvhg14BVyK
yOkdBJCfWp7wdY1I5tnjbeX+cggDg/H974fLKZBiWXoYAU5IeBVYx5+Kn7o50OB5a0Ys7i5mygCh
kiCBMerGmm8hvfHsl8HKH+Ex3ufbv4/95fwtaoR0UXtFZPFx1aPF3tgNk+MtGaJHPYkffAoOpDtX
9vxi+xL3/0g7r93IlSyLfhEBevNKMo1SLlMqqcwLUZaeQe++fharezASlVBCNWjgAo3bnaEIhj1n
73W4dEHr5/XOUfC6mXxCQQhafzp21NXdDCIS+yzNLqmml195dYFkHJnaKAOYCgibl86+2KVjJ5ea
PpGmo61h8mnZi+TfcjJ5hpxj43x4f+TOdulFY6ujzQxxrBRlyHJucA3kPoLkSzvGm0jH0h8y+cvR
Q95m3R/oc6xnyWByO492hlnJzHZd9bVUBrdWIy+fQjdvtvKlSrpnh5HLB0BpJuWb0F2PYzYltDcd
o65JXLM3P43IUVJTeIHR7ZpMvrAznR1JoiMKggLQVmv4VypXxlB2znS0cKulUX4za82/NAH7CUah
hV1+ffUvZ10JzVKbjkNT/pHr4GDl9u79+fDmKrJ8rBdNrKY4t48kzGp1Oqbtd6VQ3Ly4H4vMjYwL
s+LsaL1oZ3UVkePUpgY27RRwNJwSZ+SlunznWiDAtpROAcnGjfr1MorYDBMcWrTQat4Y6rk7Wt0l
av0SJlytVbIUi0yCfRWk42rjkacKjEiuDse6wZzN9ZOIaTVi3C0Sp6GCeBRVmFNFdu0knXbMovRS
iRjSwm82P2t5LvAURMrCFXItPuxLddIw6M9HaW7jbROkE8iG3ArxeSg1PquU4jc2KxsUwN2cFpUv
JVnmC8NpvRRTBSzRrvfGshnd1gzmTdlDRbBDXEpzAQ4AO1EeLWWsqn2PmMzNqE//GHYaHpouq/dx
rtqbcGj0O30alJM2dprfgtu5FaPd7zMlfNbKZvic69r4KzVyZ2+EsfScTvovyQL+jVIjeaAue75p
xkr3Le4WnmIM7Ah28aPsFHwymjyXud+JrohdGGvBfnbKfCthO7+q4tHch3rdu21nzn5rDvm1E0/T
ppIN8WQ10GWotKpvuqiW7smHyr6mgksZ+gknSlSWt90snN1MkHjbZJ11CHrsbhBWSjAK0Fzg1Mlg
/ORhMyeVHbkk22J0pJLiRalpP9h13p0GuY7vHR2Hpq6Hf4Qt45sz6uw+o8qAB9fa9ALKpbphKkhb
4s29zTXQOSUOfn+EG+NXuOI2Xd1+TzTM2bpB/eTanhSfk1y4IsqDGys05bucgq4PTa7fhAQcS7yD
UzHiHw7yTeykpgt2PLwyw3bCqJfeEvdWtqFpEWxL7F+Gkc9+nNQxpeUtIEemU4I7cqpNNyTSxuma
9EuBJ9cPuzTzRqOQiZeROnZ1c7SUmzaOHxbwNMiSMTglifNDo1b8Psh0KbuTMVZRSU3vIrAm0Vdn
qjncgeV+UebYHkCG6GHn1fX8daoTo/EKxc7vJVsafM121B+UN2p0f2DtfovtUP6qtm2zgfUpJZ40
WdaTOqnFj8DKlU+4o8WNnDMbK9X5XctF+3nW4HQwNI9MjGkT5O3vXBqlx1lwSRtncE+ipwLfVQsy
arFY16avG7HtMhdVsSf6+acvEvMpnxiWCESXn9tTCFrG7L0e19Y+aTPlRA1du3QdDKnPjtQ0P+Iy
7j1Zioj21erwPWhAbpNKk/yAiFLoJVYESGbMrFutGh4taYyu67ifi/tS78Id7miAVWMDnSl0BleY
4ezz106HuGz1jdJywEfLTJkMgF7jMB2x9Pf7KY1/ptqUfCtCu7uPtLl0C0bkKSGrYV4FOO23OPrM
xyngA7hgMcKTBfjjTlKK8FNWld9Uq8w/N6X6NQ1MnscD6OKesps4diEEYwH+MkujseVLjfcMsPNZ
m1rVQ1am+FiMWx9xsNii1rJ9kcpfsYwZBlymBsVW3JUezzH+UZOvDrPWedZx17NI8sKXQ63ZWKPc
fAtZnqXnWHl4q1dtR0dtavDZ+FSnH1byo+cCANDB7bXfYWbM+G3T1FeGvONLl/wPDRzqZmMlOyVP
Gs8enN6fKe3pG62TbFtYE16Bt9HjBa1stb6urjTh6FgLI+up0YGk9DHYriycQtAEmu5NTDx3mANs
fuEoe2UgkEMLcqV1N0g4dE3M2djkcSbEcOEpfld9bnpd+oFTsHdnHWNgbpW9p8aZdG1G8bCbMzv3
cvye0Ld62YuNJPfUpkMzWsV682hlsMzUILZ3FKoSXt1Z45+ee+l1zfv5Ryfi7ArUhoGvWMCxU1OQ
oRNmqj27j+wJIxr8TO6VZ2AojfAm0TY3cLjSH4bEtceNecl7WlLPC7auP2hJZezKQbI2SWE1P6V2
wuI42qXiSz2Qh3AabMqZR1Q7EQngXrA68Dfq9JOat/Gujsky9hQtvO6RX5zGoCvZyyXMv5jjvETp
5LsuTYwtJL7mAWvqdEqypvO71mYAi9n0OzsVx15qzYNEHbt920nzBiBI+gVwQ75PpknB6wiFqs1k
4KuxEAc1STvmjZz0bqTY2XWb6zpYpqkmxxp+h8pUeEngnEJJCXwsYL+QjkE7GorG1bPsM+mF3BWh
hO4dzLjfA+/YyhJoGskp5rt0aHGM2pBj0qridIDBcNtUMBZ4kveumo1Ih1r4eLUeFBuAX9Q1AFGQ
HCj9Pbupju+/T9puG7dpdzur2MJlYdcbDanfpsrayaPCo/AjY9L3YSgr26AInc1Ixt+rQqX7xhGc
baYoiTfzyDPckkqMnrGUbMqUOd0L3byqITh7o6kj7pAofhiNinNrVkoKTb2JNo2j/8kcc36s7bB+
KJMy3zUazXJ/MajxAr7MCdPxuWgzy68GgDs2xMo7+CLwpLpEvkqdoN2VUlNuIqsbD04bD5ss781t
jS0YOoFsXNWpPHpSnZpXOpKRxy7vBk9qFEgbclj5Vtm1XpNa6saKetOfcxL80oQWxMMYm3ByNaEf
tmDy4M7oN9lkS3ucHdLeCCwQBBG0AEdQNCsf2DQmKa0P4PSUDXC29KFJnHCnYR5/qEVWXuX13D1V
9aj5ymTrpxrixIbTLINg3rff025B9dlT5ToK2vvEaAeIQ073pyuin3WpFscEh6+rOmGxMYDWumnp
FFeZGmg+WMDqulw4C9rkYCNnMrO04/ZRH/X4Z2J2id/XmPTVmN04UGFFJnP3Sxha46IySlxVYbqN
qVCuWbqBR8xa3S6Uvp2FI92dWnveI2cAXxPYoZ/8vWPm1exqc6ZftYXU3/GONPUDachpcKMEHovW
mI9pEpaHEQQB3AeZuWvOEcUIhNggCDcPZaj12yo3LNfu1fwWQ2/omU0JPk8YObIirlqRRf5dG4Gy
BWHxNS3k2Q30WYcKsmAF8aVtB1vvIFVmtjsVZgOkvisx1BnOphzBmhSV+dOe+5+1NVpf+57aAIER
s/V1qryrewGww0RaN8VlsG/rUr9OpiiEXhjFOzhQ4jmdpcBTja7dpVmheXkDPKcK48SX0QNtDVnU
uwIByU3PLZKB74U7dgA2atE7G7QFpy6MHMNVLBXiUFUbuzgQqKGECblqWg6dpO1rP1lAlMSU9Icy
NtivYxgGOODx7et9DKuxaSxwOC3rrmnifYG78jhDV9iLpmvu8hmxhFS35l3VczMYkzC8F00q39WF
iHxEU9I2UaRhJwZS1xPqFsvN2YR8ImrlNknboPW7zuoeJzX8nRnCyzTjvloYR0oXDZ9NO+4nT8xS
/U2zpuaoVF36Sy/b9Iszm+HGSPBYD3L0M1VSWEDSwF8bzBp8Dkfzmp57rUoNlL0wemcLnE7eoBKE
DNI3lm/M9rhpu3j0ghyEfl/q4TaRzNadq0HfOwpIw0xSmHREDfCUi6+TcBQ2Die/t/U58bUiQiSm
z3i6zdJ2R0J4m1AX0maEopl4XM5l46AX09xv64HyCUU/UoA7Cj+Hsx65YdvW0CTKyNjoJLmPkZ70
NwbyneyQOBQ051KLjokUe+cneq0djNpp7pzQ+kU56sEtBfNdByu2BZ3K5XQI7X3gDJw8OSdhnAlz
MyV9e4V+p8P4p0RbKxTFV00FlUQirf1ktVJ2aBoxH00pjE03beZGXNfhbMgkh4PKS5pm5tqNNOO+
GdkTInUevY6gHKcKco1sSiE+ZkZ6bBD0UX+wgK0UlNk2Ipx/U4y9/QTkKyi9hCf6gfMlTdw2kAeQ
pEoQ/876ojvqkpU/ZnDsrnMgDr4uQD+4bWSWXsUlb8dVQdo69cSmYMS45WewO7OqDPtMVNFeOEPj
66n1jdBNe0hNnSTqEOTPY2UmN30EYiLNl0Dl1MdPUdJNW/zMcFtnW3O1qpI/2WoZH9VQAhVkxBEv
oqrb5f0kbWACVZ/6rCL8M8OJcUou6YUDECgk53GIWkh3Iiw/S03d8OY085u4MovHrgw+K5KknPDU
VvdGVo+PllmFV3KdMD+AOlxVRvKH/1PiR4PWoalkQRrR1O8c/EhXPLiqY1VWzl6qFRtZjD4EmygN
+2M2CcmVBivZaGqbgczikZFH4fCkBVCKzdqQ7x1W86dWNsUmioLcL5Ih8mM5710xVv21DEluO5n9
9BDrefugp9CBNOIabjF0zbZOA89O7CvIcM9poEt+l6CLCdUB0lZe9HfqyGupYQ/0ZL1otjA/9O3i
iPO0Rh52kdErPniU30Fag3wx++ogqEB6J1SoEhnAtdGUQUPNQ4+CyW5voPK237MCzz3UD+0WJhNs
BIuKPelQUd9GjOkhgnQKkCIq/XSWd5EiubZTwESa1fkwkGjetEFSHUBZhVvNCGo3nMP2gZSU6mFs
A2vX1vm1RnHrLczVEJLgYN8oeJD9MnGcbW/GnOm1aD7pSvEriVv7XtYgwPFC484ygHSNJS27msLY
/q7WSo6QIuh8ta3bezMv9GulcNqD1cm/TUuwK3e1ckhGbXQbHP8ugeBsOxuolyMyfJ5TtLpr1IIi
dB2QpSCyzY00jsoODiDopsxO/uhqR85JC6F6mWlyiEWXb1OQXB55aO4kAwgP9m0wCDWnQWw0gCVk
ChpoDmpc3JE1AEQD0DBYYRejte0T44G04kTZFc4643pciJPBUEauEYfl17ZKpo08BAGEnj73Zjmb
D446pd8RmZlbu1bGm7kGw5ik2ZOuSYylkT4PTiNtRRf87Jomf6y1pDy2WYAwd1TVo1Ct3uUuGm56
1Sx23MIBDCmK6hMhGeCACc1V+D5XXQyxTzUr6dCFMXRpYifyHaUbAq9rAfZmSnEXKYNyFQDL3oTO
JN3rLWEJM9HFNZkPcdvryXDKY5iiQG8eUUSiSi7l3HkMHB1miSw9SU4MlCPNROxWiRMdifuA9InG
W6E5glBX8Mcp0u7aMozxoPZVcaVzTnkxRDc3ktK582R1Lp4LFYCgYHAkmu9k68qEpuGnSZK7VZGU
XhHLtjs0degFsVFea5Ui7/pCtr2qtPttHgWpV2nGM0Eyew+rqfiT9pCM5wmAUK9F2SY1wp53WF3d
w0GBbas6s+GKUpkfTLRxV2anJB7XXXkHledPnaXOvldByo2hyaUsbrTrSp2tbS4pN1E55J4dlvKx
0vplCK3pqnUkx4+19Huep/Eu4+UF6CTriChA7AVBujCdweIhQaqNA1qa8UmM5rgNZpnn5JjkX1JJ
qj8HY2we4BFDqUvk2p1MvGYSlygXqGfo21VFgKvPFcAiwXzXS9boRsIQD1WMbo5na3BNnFHd5OUo
7fGEg2oaoDG47NTRVg5rQGNZ1kIuy51NQdDdDbvqtw0fB+T4rMKBLAH1QaxxrbGWNnNZliduy7Mr
oYRzK5kZFToGpY3rUbm1uzG7ifI6fn4/IvsmjrmE9zAXk8JeSoqt48r1OMCWAwV57JQrU72ZxUcj
sfw+tTGWCgkKlwJtpYQsmrAxkWrNx7a7G5OrSL2Q2zr397/4/Tf10FD/2krM7zv3GYbvDxo20DHw
H/Kd1JvCsPHGMzNaNmfcGMxHgALECg9UFZiS8kLi/FwfXjayilY3Rm4MZk8jaUTszL3kAr7086tP
4CBWbMaWn7cIOopTFX79+BRylsQitllqYKxFMZNVTTC8ycLlzbdjo33/8K9TkongN8VzFuzF0rsX
+aqgHlqp7k35KNXqN5XYEDGwj2a1LeevkpDkHpOVVl43gVtmSMumNI6BnN+TeiSfM2l/3u/GmTA6
baCFIa/HA2StCCZz5WioVI2j4twrzbEuCFN8er8Jc50tWLqhLbWTjEWWuOaDdLrQ0asL49hxRjaq
9WhkPVH67JtVqJeKYC5T8lVmYmkLERQNQjyhuddDNhFqrOayMDggx32a94c56E6QUT7BYvspTx0B
yY9q8VmINGnqYAoWeIi5alIuJYiqemUcBe7B7BCFv94fvjfJFn4fWQZrHHkaMpnVLMjUlPsM2K+j
Wvya210eTy7RWzB5XOAUQkDRhVX/xne0dAghBUovmsWqvWrQKB0nK8AQHIveUjaVGhikSOqDEZg7
kr9AksGkTcWnUZM2QwHY8P3untkVkLDxZGdQ0R2txSKEdFuJ+jnmEWkQ77dDYn7QsLfsna9aWGWa
e870aEhU8xiilsuZktY/TPjFRMzxYi4ltlYbm+CyTNnglhmBR4Usy6CTwwFtHHbSRwdr0e5oDBeS
YyoUW8vSe7EJTQr3/sEix9YUjhdNrkQQ9/3PcU75slSRwlu6kFKc9fRLZrWW26pWjzNJs5D3WXEs
6sG1ysNcgpQEWie1+Rc50HeNU+yiLvP08ff7f8OZnDZGFIoAEXaVyamvVlguUWsCuCc6B96hlpm4
NgUxVNhwmtJ4fXrJJXG2OVpRKGe6gE1W8yNpiCotlMwjBd82mvgydo2bEUVtus+6uCB5fLO4UXVh
mEIYZVG2983oWpR4sxQ4eMdxlJ9VI9zWJtVTDFIF7PVTApO+AI2d/VRm+8KHPduyw4avLVeIN5rg
QdfKOlCU4dhhOBk6izIk1IMorgLtRulPoKi9ABr0+x/yze5Mb3FQLGoiiuG88RJEPUWSesUejlhB
qU0x5XdmXlJKovKF3ZruxIza5Kp6CYxzrllIZ9hbyYkv0+j1KtGbppOc2hmPBgsRFmoE0TaRVB4X
is9/FeWFj/pmC1tUjahy2LRRHb458DKKqBBO1JivOBhzgjKXBHXLDHx1yv1t4C98bkFWrReEllHZ
ggJGJPl52dhORBEJQnbth7fipRkyHYvRTNVhB70eN5YAWW+1GY+zbvnjbNwraX31/ow4O1QoOxbF
OPe0tbU5miSiy3U/HtNSdKfJJobHpTB8fL+VcxMAsAXZJRXVPVKp1x3JnaA2DEmMR6YkSai9AZKz
yg5lR8FdYz/2X99v7s2Fh3F72dzy57zYlcHo9lMcVONRicikj79t9RN1lbZz8vP9dpbxX08DizoS
NLZoHteXnU4unSg0ivFIfOHBCMpr/LrUGNKfrUZx1aUee2/d5QiqL2wdb28ISwd1DPsIQKhPuV5Q
Aog09t1kOsYCfUAg8RwHHG9AgRp+Vc6T4IIQaj/0Syahc9MeGwDnHV6AtyJISXKMtokV9IjzEzxw
Ajt/SunX+2N67rz761NXkFky5ddyWFOOySBR2P4YyvcGO7DaxJ6U3XeBCSweEPB8Mou9Jt9G6h9p
uPq4EYqtmF2Zf1L4lj4uC+bF3NEHUWdaLKvHqqDACpG3ML7o7347bV41sTrf7LZagoezerTzxh3z
naSe3h/DMwfoqwZWt5Ja17LOiOiDkhC017ZRdzVQUyhJvnbqj/ebOrN/LHpfk9NzcUwrqy1KnvFS
J+Rkjpb50wy+XxIlXvj5v3bGF18De+psT0XGz4NaTtwZsO37f/+ZKW3J3DH0Zf/jLre6a8e9ThYh
VggT1OiGq6lTnirEGod0UIyPn0rABHgOI+Tlyfd3Ub/oS53mc9WJAQmx8qelCEZxibygLH/saj96
1cKqM5NoilkR8oxhwKFK0Vddu5mleBuJZz36RZkTciLV3kbApF94KJ/Z3181rL5eNImRauFodPOx
TsJHRMubSPscDMdWbajrt++yC4LEc/sf7WGOYOahN1/7/Eqp0JC8NfOxVMMfZir/KNVyQ7qCAHMU
unFS7Ciz8nMOqhutR9LwoSmD0o0tcKm2vlwvsBusRrnGLkvlmbg8Sc0XaWzhBDy0WD/fb2Q18d80
shrRsWZ7D5WkPDnthuID6gcfLm9+X3v9xSKJKLdt0AlTS3yjf0hr80IPVivrPy0sFdOxMy/Gg9WZ
H+d5n+ehLU45eeuvVI1Lf7w/ROcbWAw4UIwXY8PrLlga9Y7yfhanrjdvjKk82K24qYLi8f1mVnP7
v/34v2ZWBwL6Gk2lyqo4oYx1+343m2T/xs6dwjtd+RpHF+4uZz88VlwVnS0H+5omVECcFrJCr4a4
9Xjgcv79S4detLAat0AYctU0sjgp8Bec2fEU874JS2+0uJ4lbpx/eX8Az34nmBq8j3WuymsWdBMa
lPIxS3Ga1WRvqfOfaaiA2wXS1fvtrE69/3yoF+2s1mVMkY7SYIc9WaqgApramxulmSivhzjU7cn1
PkArzi/YLs93DruiQXxoIUW/noRQVao+NJkdA3K0atcFh7C7cG5camJ1m40roZRUWhMnhwoY5iH8
lJT/tFaX5wxBDEjIaw+FMZq9RsJBnBKDDP1vp7qLy80/fJ0XTazuJGU+A1wto/IkxEy2+RS3YOzN
X1H6S0n8jzdF/OpvuALg67o3RQBdA/FMceoix1NFdhvkguIxClGEWf+s5MYlzfe5L8QrTdfRmOFB
WZ8IWiHJmT5ZxUmFThFHFDnkWt6klyIGl5pZnwls2QpJ6OIkqb8SgUS5+mmo3/5h7F50ZbU55LOY
MDrZtKGQ0VVL38hO1Ap1sWxuzPnh/cZW77S/K/bluK22VimccxFmdMjh2+j1szFRL0IVm+CDAYH/
NkSuiYCgiQFxfUtVczAzcihOamFcS1p4QwGRf1ilSKvwzfAf+w3QGE3wlIQxcyB1BBKk+1l67pzt
++N17mx42cZqvGplkAJqDxWnfPRLsv7KPxzZL39/mYAvbqjGZOqUz+L3pRiywEypuL6nIOOFffrc
Vyff8TcIZagY+l630uPjqkxzzE/KqO4kynpS7FXLf6JU/4fRMnRKPrMvy2QyX7fTUFqUQGKanwLp
ITaugkthyrP9MAEF80b9u2++/n0tHxonpg7TSZ53bVZCLgAYle1+vd+Lc9cPjEpETvCXYaFbHTDg
jcKRYqjiJM2FF5X7bv6mVYc+6pEahr7eXLp4/o34vHhE/F0rTGOyN1iYFpT1624Jzcrq2szEaUyM
+doC5+QlUq358qhIu8Su9L3Z90/Q6lAPqsa0CTUz2fRDh6yVWp2uUoGAoZhyTQBEEl6sOuIQYJz3
3x+Wc3shcSSg1wZAPtIlr/9Kq4cZNbUOW27xnKolGssvavcPZ/vLNlb7rdmVsqTIUnGS1ZNU3VNC
x5XKC0v67Od90Y/VaAORK0LqFYpT45QHSx0eqOS1lGk7VEnpg22qXD1JL9CWLo3dahvJFbXPBnIk
p/pLbt3Vud9X/9IC+VLeSEvSYu2Yhp0zW0rlcOUTiJP7q6j/UUz9P+xWS+r3fxtZdWPM7dmapkCc
+qL0dDwMlVG7TfLpHyYatztSizDn3oTaLKpmUtDW5ANRAnGYse1YnsKT5v1Wzt1duXzh6cIiu8Bv
X0/npKy0bpgs7ng9Fdapyyx2uYPupPoUZb/eb2oZlvX6ftnUsq292OQTsraK2XHXG8fnob/TLvz8
ucnF1g7oCmYiEp/VorEKI7NSMM2nNsxuQhvizhBeSZH9MV/x310K/YjNUGHKZ/993QsrqOLSxOVy
knUSe0KWjpJt/3h/pM59lAVJszxgebest94STQMFwVJxYvfK262DdifaaSUi4M37DZ0ZM8z5fHdk
Ycqy677uTC3CIpA0Kz2l7c8s2VTKNrUufJblhrP66kT5uQAteJWFWfe6CUckkmEZUnoyyz8DImvT
8RyJ8p7FFbXafbQH1XRhDzhzPL5qcfVsSVMegymTgHlGzVzttgpJ9s6mt4ghPz58S6ZQJ6+M9na9
20RxjxGHYuSnFjn9mGxrasvn9oX73dnukKyDX0EBOBbQ6wHU8jya0eBnJzX8YuTlLjX3SdP6ihj+
YTLwdkHNsMDwyPq8bqirq4Ia00wGXfpMLTxXsb+01YVb/rkJR9gE96gFXvSNfzSkNm84R3ybYqno
6gNXk4ff73+Uc+O1PPgxQi9VV9bRGVNUsW3XekbYxPDstEUrMfpyyjVpurBMzTM7mkMM2sZuDSSN
1ObrEaP0dT/XXZ2dHD1ujpXZfavyoBCeoSU5POlcOiLfuAdLu5VOCdVMpMzYCi5ARAtLaU+tivyL
pcjphtLnjVuVicn7dC6+5MEU74dZTf9kWlRtnVl1blMTFXpP0VlK2kv1xiiNxqfQbruHsTCewMXi
0RuGcZdKeuIzkfpTnSXDbT9IlECUB/WXyFo8XKUioRRvNOenXHb6SLlmu/O1DtPgjO7+T6sntaeV
0/C7plTvU5gbyc9QCGcvglg5GCKHakOtzR0Z3qekL9A4IzDdx5I54xiK9G1rUqCnl6KZ1y9eCCXQ
U4gBcfG704qYsgUQW0NYXltVNy8VzTqzZ7IIyQ8R4cb+s05ZZmpeNBQvTk/T9CnpvTZ0C0Tv/zC1
WOsGDzkedOup1SR6msVRy3qvdrLk3o2L43T3fhtn5xQdIE4GqEhXV/ulmDOLCDNt5IBv7+SivrDK
3y6PhZiis8wNKrCxRF7PWRMdcKE3rHIqR/+mZix6z+zzECk3uWpdGK63XSFFjZIIetSSgV/jdwxB
tZseg+Mp2AXdlXQp7LYGcHAU8/sLwW1hzvIQWnVFCGWmGH3HUHWxcJsIr2mFT4GSzf12HtpDKMbr
sZa/TYF9k6XzjlqEX+Qk/fCrcvkroJ8RhwOAtpbJyGlRy1SQYtuUndMYJ3uEDo1riGZvGx/UM/y3
x//Xlvr64xnAzDUDPfGpm+utUFrfnK/Sud2WNe5s+za5dCSc/YJElxABkah6E2QcutrSeYwwwn2w
pSLaDUrzD8/3RceA5gzFBKzrdR4MYYHT2kQzT4tBDw9Sgy7koyuKFiC78aaksga+pteD1kdSAZ1F
S07z1jEP9aXCF+cWFLlGhW0BnC3J49c/H6ICxd80Jqc86u6zzNkoCYV0Yyv5VNvWhcvn2bbgEMnL
8bxAU163NYADS50qSE6BMQ/Xc88DuLaa0e9hcAAkr8rT+0O3/N7ryxv5foIYvKbQzyBzfN0e+vnA
cWDDnnR1l9obqScUt32/iXNTjEpESziGRw41Vl43YXY4hoQlaGIMrW1okU/r1GC48KJefuVNR7hn
GgSCFQRtqzkgMkVPqUibnjKUXXL+bFQ/7HmrkHsKsZy936OzbVEQDyKYzM5krNpq2tpsjTZKiWnn
/SeTuKZn8Noml6YFwU6eHIv6qHryL5/qRaurrcHh4qEEFGk7tdG4X24Qnql1ikdVX3Ghf2cnBdxm
FOiggd5EuWEnpGmThOnJEF+LsaEk64N6iXx2pg2mG9ogxLWM4nriDaOtTXXkxKeYd9zc+06h+vql
zMCZqfeqkeXfv3iQhvZADjKhkfy7bld+QuDj/ZlwthdAl/ksqIPfvBXlSchZ2VXJqRwqv23lz+WU
3aphd+HBc64fqI5g9psE0NFAv+4HpJSuARNHPyg8/STFj+/34uzPoxygGOmCuDVX7ylb7Vsu1fx8
IKWeifHZuTChzh3kvD750giaSJGs7yTjlDezKo/xSTPt6Qbo8yMFQ/Jtzf3Tqyqu79YoftSwGG7N
fug3hWiLgy0y86bsE4w8/9BdZPfU2EWbwf3l9WgW0kR1czzTp1GV/H7sb6MheHq/ibexN3YHHkBL
ETbqVawDxNNQK9WEZ+qUac9UuwF6oO+i5gbrlK9Eql9qF77guXnIAxzZAupu8uKrLkWliePTypNT
EtQPuVHfOVW8b4fwy/vdOnM6LSWIuOeQ6TiTjQrGqWtLLYa0XO9h5n+LRABKfzzFnf71/abO9shZ
3lxsYKiDVz2ym7gwRGzHJwvzvowS4m5ovPebODvtXzSx/PsXu0O13MPR2cUgTxThTxLoUzPJLs39
S60sHX3RSj3WIQACi40u3avanTHs/3+9WL7Zi9/P2x6/pc3vz1Sa18DhGZRL+HgTfHWEr6hSVGSB
r5toDK0PePey/RSbHDf7hYPtzHGq4Lgk2Mrmxttu9fOQVdhfdZs4W7tXzWvVfnTiz/J4bWkfv4mw
yS2yem4JbwOuBEmTdmzT6NTP0rZ3nI2mfdDXs9zfaYKIGy87YiDrWA5VKlpKlcTRKfokHPeDRYvf
/PrqW2fOFJthzK9DuqJGSXMpWriWeb1pYHVXq8tmyoxm+fMVhNu5A5pA8SR8rSIb782I+up5N/6e
+vY21MensrwUFz13UCB9suAd/5VZr6vEsudDI+kqCLupem/0x7L9UUjds5oN2DlBJSSasStaZaMp
ydYMlcdU+Yf1+vIvWGvpRkMOKr3gL2hM/SiL4KmPnav319OZvQ09I/kl5gjVq/TVZwyBQwxDrYYn
2bkZpdu8Pk3OhTV1vonF4UOsj+16tbdhhq5A9Zjg6o1tkx9m7SBdqn52/lupSx0RlDewRBdM4oud
x4yNtKPQb3iScqf4ile5wnur9HvJbqUbyMDhTjeIEQkrkLzBISwVVTrG0ymUrlINIsQ/DCqrj+zv
8gJYPwKHUuBmGY3o1CrHLP9iVL/DS46OtThwWR7AhglxL7B1TvXV8hC53HMzLuIT++0vkpY/o1D3
0vZ3W3Vbxcyvu6J+0lK1c6OWOkjv9+/MOUJwmDsLjkeVY3HVdmtTOUNL7ehk97E3fp7j6MJxeHbK
vGhgdQuU6mnWJwrrnMr5Rklv4pK05Mdoyv8Zv/8h7bqW3caV7Rexijm8klTaSZLt7fTC8thjMADM
Cfj6u7DPudcSxBJr+85UeR5cwxZSo9G9ei2ICntQ3UD3r+odB3THG3pXI9AUzWbqQcbYfPqLWUJr
lgGBMNQI1EDTL4ay77QxOxOwVUSFNeshKMXWUDmLa3FhRTldfW5bkMSClXw0QxsYlqExV5Z7IYKE
SCU0VZAoRMlcfc8GtV8FXssyJLkbEBlmHFF/Lsb2UYi02PPa4MdAJ2ZsgfZmxbR0P8pTGpc8uIHx
9MObXS1ONSBfCSYbwbrWDA/u3D9QX3wyp/GVcHtlQyzuuQtTyp5LZuBdQY2BEMzrk3Ac0voF7UNT
5Ov52vZeXDPU82SrCChtVacrnMrS8hJRvzfsyo9FvxKGLU0apAskPStCmJv+pyQrSB0MIjtDRo1W
84uPXis6RE3nbu/v8DVD5rXXBXkkSBd9GGrpazLYj6Av68v5QIM1uMbShIH7FXyjLhjikQ64NpTM
eZ+XlZaeE7przT1fSdgsfh7JE8RIkIlGIuD685xQoNah6AZ4wsv0mjR/cQGiuPomtIf+6kDZWSgb
1UbO6/Q8OAYE1wSpX2fiTE9uK9Zk4BcvQrQgQckcRxV5AGUoNa/BQjab6Zl3Wh8lJbCBM0hKX7yk
n+vQysFqlKU7SA3FSFGNsZOjY6IudPdfaxqClVTB0olCYgpBBar9EsByPa1FmY+OAQavszv7jwbN
QnB6xSnd/cUmRB8v2htlBkcN01JWl6kYy/SsV/1PP692XAT/Fg1KXmD0u29qcUA+gKM2eIhBUCL/
/iLKqHAnOpMPPRWjCEBR3fD6ODhN+TA107Di+JZ8rszyyi5ioK/UjjWuDWPDM6xj6g7zsaOAyTjN
yelccIlCseq5JWB0tSArsdLjsLiBwCVtymAN8tmmPPMXYwy0zG10cPsCGFWe6jSIpfJDTzlozuq4
RyGQeiONvC4IosTs4wm1gYRb74fq+uhWAQ8zcmbAJqitX+CT8WtRU4Ynd42yOji0vjVrb+4l73Vh
QxX5q5PWS0wfNuYBhGVj6Lg1umEP1pSvRDNL7gUQEammB991Q35g+sNkFCAhOOvFHiQUYMK6vy0X
B4JmcynWhSkLFO+Y5zpvuZsz6DGNu675iqJhaPSfzf4vbkgLTthDhQY+RhWXIWah8THh7GyBpC9B
8RXwaXS8ruz8pdHgmQAfZuBpfMOt4FgEhI+gnTm3fCtMaD4fesBm2f/Tilyzi20Opd4W3TVQsJla
sFY5bUznH3mKFte1Tr/F4SBbAViui5lTXz8juLTAwq3Tcw7axDZCy1JS/eD9vDKeJdeEnIV8ySFH
dZO4SIBBaN2mo+fBGIYwaNlLZfXfB6dYAYgs2YEN742JAg8nJfTPMzBxguobmAqQyIWVRZoQrEs7
wbrX+5t60RFdWlJuTQAWxjYwZno2rGZbQgQj1/2nCXRBBXUOWebGLtG3QvgfBbh3a5q92pWxcrCW
Dq5MMOJooWDoqxUw0qFJX6OCgva3/w5yjlMFHd6VYcoLWY1wUXJAEyhAUUDGKZekUTtzybOSnYPG
+WQ3AlxoWTw1GF5RRbhsAE23u9Cb5icLQJxiDh5YlR/mbk2ydXFhEd2jKIomAXDOXB8IHwwMDNK3
7FyZTR93WhOLwU/jDnDf+yNeNASltTfoHGIUxVsVIKzKoEOJkzcX+acSfGXbsR54hTUkf5FeRylZ
8knoMjRQb9FCtKR3e0yu0e2Cl57+Rdx4+Xlli7LEg9rBjBtkBLcreBnD4cv9uZKn6WZzQGRV9uCh
rqzm7tt8cMfSJOxMavELXBjgiAXr44MlnM3U9Zv7xhYXxkdLCTILYBNRsQVGANJZEIGW2O1HtJaE
eneknrOy+sayFQRriGzAiqXWj7ohC2jDuvLc2zoNg0ocncTf+WC1tcm4tbNiA0bVcKhjMPyZQnuu
UuOYVCnU8qZ+5V6WW1qdXah3v4HqEKdayvLNoJ+chp6hg4aidQYQmT6SJOBbwy/92PPADVeShoZD
GbyC1GjNYy+tLcpopgfoPkrFagKCJclESqMpzz7t9wE3vjUVOEc4HgubufF+DynV/mKBUZDx3tCk
APtIV3R55+kT1LFRzDhz7UkCfoLsq23+uL+Jlq478C8ZgD26wAyo7qx2wdE4zphTy9+ZxQZspGaw
s8a/yFpC8wSMRUhawoz8FRcj8Uigga7UZmcUEHdNz0CWaLwI+k79xLcckYMUF9JDMhz2zGszGYhL
Cjzj2ZkZ3wI3BSvwv3oHRm3v6+BCw9HgK4dj6b65tKcskG2NeWr6PtwVBbXwb9Nc23NLBmRBAL3g
ENgDAOJ6QNWI0984hYwSDhl5dE73F3/x88BvQGwSEQhuzuvPM+aPUpm3QNQOYhmQnteNWDmzKybU
lDhy7aIgPhC+ZdqzA58b+gJe/jXeu8XsqtRywiDAeoH36/VI4Gt4q7fAWTkZ875xECXutUxjIB6F
/u9cJMUOjFjGoQFBJiA4mb0tB07XsERLrhJpc5RukUqGp1R+BBmbgfbuiFhLExFAN18LMe9LOv/F
lCKeAw+E1BFC3uB6rJ5IwQzAZAdckkQc+YBpLSuxtGiXFuTfXxxXTroypTksIPqVCgXv1Lt5O6ce
wPhYJwBkbV35vpN0fupVGj0L/5nGw7zy7lm6J1DQln3KqNE7qqemVjXmXY3YerSf/LwPXc+JRiBd
cDOl2lOQg4/WWAkLl9zopUnFwREE+lkVAOzbg9vHr2bIIBxMVPGscX//yKpEJP+Zu4vBKZtM2D2g
dqzH4zTz9mVb7Evb3Qws3w6Z8zC5VQnWXvLgdzwMtP4LRDzi0tc+DUm+knhY3CMIgBFG40q8YeL0
iDeSasLDwp6714BOD0Cir4x1yQRaKVAeQtiJf5SN7jSaW9UMEE60fqWf/IQlj743zp/vz6iMGtSo
AkwAMmgD+PyGBWisgJnhvijOszvHKXm1c2RfnyvnqXdGyBV8uG9tKYpAuIZclCTouSHnIbog3cyA
aLPcEhTlY7BnNDikBX0mhfUY0HHteb5Ul0Uy449F5bBBrAX18xzoNp53z2PN0qjU2wc+CnQlsOFx
bshWG8Gy1Y4k9D0bkj39FN8f9OJCXvwE6Tgv/InJuBCZYMW5a0OIG6Rs5ZG7/H3EwRChRWVNjYSd
UbJKGw3uMfLBpD+FtkZ5uuTZ0afyfwaUwMLpi17LW6xaxngC+G55GHT607LXWB2W3Ai6DgEAgkqX
VFa/nigKrmor1YDTI+jxCx0xfDAYj6yC/rAzZ2VRFscEIA4Y7XCEbzIDfgk5DLQRFmekjp49bn8C
B3nsWeWv+2u/uOEvzChBewHBCuZ2mDrHTcKUmBGRyn1E2xRFGbK15/naoJSIxtBLKPjYGFTtGnHa
p2GdNmHmvrtRRW6G/506R1eWaYCHZbTCftbGR59s9fZYeStkMvcHAhqH652AVpz/mvDavTntul/m
WkZt0e9dDELZ03XL2t6Tnohaw9OcGt8YYI4tc9BXlhw9Mn3szLU2/uXtjf4FQAvwQFbzM25Kaz8P
5uLcBliYXVGBjj3s/gI0jioawNyA2ILOW42PUGeZNL8BLj3QvhYnv/pyf0MvDgLdF8gRgnUMJMvX
K5N0zhBAL604j7WJvG0yHogOtrgBzTdtufJuWrOlrNFc9j5zeQfHZkXmvLencHI2jVgpkywe0YsR
Kfdsk/qAnjKMyEuCPGzSOe5b+2kU/gE6DY8jh4zGX0whEuvAfgDCgjLx9RQyv6+53qLRKx0fqGxm
4VEL5TA6/829AAZkbDik228QVcSqetdsGD3788HI9mskqItnFJ0lsnERdOGevJYurjWvcNFikuL5
1AY/dO2DVf8c889/MVMe3mD414RKtbI0SV13A80wgh6qAM4hlzrGe7Tc37eyeH8GEiqAPghZ474e
SEUsOhK5Hj0j/7JK31Sa8/O+icWdHKBhDXVu3DimspO1JAuywsvpuYBijBMREbpSsGVlYy34NGR+
QX0A7naUadX8G/D7EBhErHs2huaA0ZrQJurbsJmcD93sP3ul9pnnYq3avfDeuLIqx36xDyoAz1yP
APMOzNILmuEe4Dwi2xk+gvjstzlrP7R62FbpWtvCwvazUdaUZLTIdVnqqpW1M43URweV7z+2dRF2
5NEF1O3+ui0akc8ogHdRslWJnwiwzg7z8bBurJ0QL1rwkmW7+yYWdh9e7RIDj92H95qyx+t+oGXd
uriIaATiXv7+zX31eeWU+mVZF2aCz0NchZOHxnu/k7FBiw1cKIDNgG0qzqwfU05LG/hpKKu2PCpX
AoGl2bn8vBI/DXWndbOLzxO2ofkrWDdWVnjhZNrAsuM5DrQQUsnK4UczPETEcoBb8E7H05WAXyfd
8wyvAyh43V/pRVPA8stUlouXrLLSGZvrxvSAP/GgstSUJO7M3/pMwtlsViwtOQIAaXAuENoCYKjE
gUmRQxgzHTJAONAoT9293oPfiQeoTNbaxsyzXT51n++Pbumo4GRjaKg93VafBLVG5NCBUDNzepoD
83Hq2teJr12eSxsC1Ltw1TAEynNlEg2zqn07ywHabs5EvFjvPy5ojka7MjKokmlUCW9GkZk16H3n
s9lu/W/ZWtFi6Tl69X3z2lkyf2q8RgPuX3MOheNsa/tlNqGbCUpQ9jAGn0j7VUAr3bLj+6uzEORI
8l1TQjyRhlZTqawMavSqWdCqGUERO/2k1iPTDlO5r8lK0Law91DBQsZHZiIl0c/1CD02WqVOyASa
kbM2PEK0J6zFd7M9NfyLXjUr67Ww62ANIBd4aERTan3GYjTjo2aNZxakz1rugvPdec36cXN/+hZ2
HfY0YMd4m0pCCGXZ5sYRDkQIRzjpMeTp5+Av+pSuDCjbOgh6kzfjgNb0KhyqrS1W1n9hnq6+Lwd4
cUl3aJtGMhjf99k/RItnfeOtSTIsLPyVCfkTLkzkEJYmnpjkED7pUxbXtIereXF1uvFLyC/qK0Na
2NJX9pS4A+p86eS484iHDlQKTWT+pOCdJ7ZFf2r9FWNyfpQ0GXB8aJNFzIG+JzU1kQXDREH5N57z
9qOzM8ZP9/fX0txdfl45NMOg24mUkz1zCKkVu7yPg+Glc6Iu3TXvp34EhBj1WUSIsqlYfYZCpYh1
flONZ2t6MXoWN+IzMdcKHwt3HTh1gQbzgPK5BdOZDLRZdmsO58SNxwpUQLYTDn4Scn9N9XxpZfAI
AXgUV+tthVbzi9zUazKc07QMM/unWLnXVr6vrnwN/U6039Lh3J86yMFV8f2VXzqYFz/fUlZ+sqD/
TXr8fAswkfxRzA9dsxKiLawFWneAjTNBCW1gkq4PZtfNeu9BlfkMngrcLRSC5+IFcmL3B7LAUQZ1
EqCfgUlFLQ1w+GszvKDMMJjZn317ROPrHCbN1zL5JzE/T/S1aMPPKVTjQ++U/qv5Uepu0R/jkP39
H6EsFnR0UABDSz5wlQ7YYdWGqCGoHZ8NOj+ZTpgAivft//V5Fbo2lkXGUxOfR19rWDWb3v/9FwYA
q0F6CB3suNmu55B0WZf708BPjICqcNah7EH8NVCD/MiFL/vPJP0xou7oftRzPZgafkoTGKj06kNZ
OK+QaPs1p9C20/VvWiDysPTn3f3RKXv9P4Yl1aN0Dbf13LaFUpyR5CDb7r66KLlCyG3NTyt7/caE
3CAXl5DdubgROiZOmRfbP1oDXXf7znnfo+S/RtC8DBcKnLeKGuiwy61OwIglYgdvnrV5Wh7En+8r
0UbCNb12gKE5TTWa7XbE2E7o71uTaFpejT9WlPPa9T4fyhFWrGajW2H21Vobx6KFN6EMSZKAJPv1
YlQuR+UgNfmp6PUxpn76nZrdi9E6m7/YV3/sqBgtP007WzScn5xZ/zwDSEogWho6abcCGFgeD7Rh
8HrzbsvsSdlByX3wYKd6LkfIzZ7QV3d/KIsOzP9jQgYKF/s3IK0HEA9MEGhZd0UVOmskOoubSzZa
giQjQA5IuXA06NtWXe5iUcCHW04mVJndGOSuk9n+xVhkzyt0pcBnBYd2PZai9zPONRtKeYBkQ2R9
5fNLq3H5eeVaoxDHCdiIz6eDF5v/jmhGXns1Lc2VhDxJjhdgu9VQCU0JVsbzSj+lTZzVETlAadhd
0/9ZWnKpAydZXnBBq491b9REXnUQRfQFVKj1vg5z33m9v60WBwJcKB7oksNcbb/zaZJkxCD6yfem
TZC3+zypwiwwNn6+vW9paTQQAJA0LFBCQR7yetHtQgodaRz6ha0/7gxwT8UEKPCVnP2SFYkdRjAj
MzdqFUIHA6qrZTo8ZLeFrLVYcShL0yWfrkAeQe/tBuzmMijhJsIRJ26NoUmaiHreZqj2br8Smi3t
YSTPQCuH57J/w8xl4rVqg0NhPkG/NRyLHyXUnEu2EhStGFHdYzt4nQUVaBip0D3TfBltiC+tySIt
GgHbFAoaACIBcn297tAEKUeEKjNWpI2Y9hu2wqb/+P7NJZP0srMK+B81xDRBbJcHPjSk/DwJHjpR
m7uEDL/vG5G/VA2PLo0oOzhpvGRoXQjqMOiB0OZbSeqwtr5hZYLqb0yhIxY5QQBJboROJntkgfAm
fspnIIpNvX0MINQ9VuIZhHevrZHE94e2eGyQm5EUnQC+qa6mpq3dFo3NT7pTh74BAZq1/Nniyflj
Qe1SKQDY6gC35KfA2+VaLADsgP77WgCmwnLfIjAbGmKygQCxtoqFTcAuW/c2Jq5MOXp8/OfJhboA
7b6QlvaPydBYkZjqAQp1zP+qDWA/ZqiZhGye/d0QDGEFqubcY8NKgKs8499+FgBXUnwWL6EbspYR
XEqFNmT8VLP2H2Zkz049pJHm9VnUQ/swDNAGvWtK9s/7l/XSrLJjOakn9D6n/NQ6UwQJ+k3DP9y3
8Nb3oR4KwH8tHDqMDtv1+nh7QTYEKdNmjCyZoKxWQ16b+2yLYNt91LnRPaJ1OHiZAecJpwxiyHOp
sU3OiubQgHtrR0yk/rTBzldeZEtuR4KEwQEq9YLUjltHAGyN1lScoOkx/To0sZ5u7g990QKypq4D
fJTM/VyPPEvp6GcZtprB07Dw2zDRXqtuDcK5dG6QjQFPPR7p4I5SrDS+oPYYwEfT2YhL0T9AVK7r
zzl9Z4vy2xa9NKTsFYKCUD/mMJRwqPTqVQwh7OPMZnDLB/aX+1O3dBxk0w1yApChQpbjeuqmjAj4
awunVNOezQlcGIG2A1Lw3BjQp6RT/kXXs+/3bS5NpFwn2aohWxGVNwdpxjTxWyFONDlWNtDqeogO
ObDq3jej9vu8zeOFHfVS1QOemy1H1FaAXq7KjG3XdGEA1ku9+OzRR6uC0BIOfP4wUv1Q92v9L0tT
e2leieIZb5IEiuniVBpxB/yA+FJ1D4YTMzPUvZX4YenWwKWLycTdDvC/sjezYm4ydzDxUGxNIFfs
PsTLMVuZ0MUBgS4WHZRQdb7pCPPzzKsCgnXD22vcWZomnqyGJFFi9VCRKqi3ye2p+NixlMf3l3LR
MgIXhHoB/lCDfIuWBHSjmMq227dmH7XQJxTmp8ywwYl4MryV0HUhvECkDwp/oC4Ryaiha+tnUzAk
EPh2tDMe94xv6/YR8+rq4f1xLTguBMaIxEAFZSMdppw+u3fnjqHb8pRrXiTaX9q069PP920sbA0f
jKnA7OlgYwdL5fUJ73SDFxxAulMlPiVi60yHv/g+6BRkqI+XpIpoqCvCjHFujFOHxnAeNv7KHC3+
/ovvK79fbwUpB4saJ9SAowLqKujf/YsRAL8rQTIuUBlyO1w86HXkPxjlln7S0yIElfB7yQakIwLX
BKi+ICaOF57q8Gq/mxizPOPkP/PcCjVtDVUiPaZy9WOryk/j7pfEhtcjQOqGdok9miebFl48BOyQ
5M5Gm4ZHa3b2LdChUTsFImyK4uv9uVvw5aDgAem2VPJEMVvx5eCkBKCxx1ERVThNkftZCzZjuRLa
LBtBLRnsyFC2VHsnrCIxcm9O9RMVOcEbLHgYEj2J0kC8uhZbCRAXjaEFCL3iOJY3ryR7CkwNlXn9
NHTuB7QVfiREN0KN5Ufur8VsC34NYrt/bMm/v9h5WpdT15wLvPnH75R+N9ozaBTM7HUIPjMgAe4v
1ZKzAaIbvUfoDYMmg3JHWF7pewCxidPYkAihWoh+uXBM30lF8rbZgQQDghJt9pJY+HpMZpHYXiKg
MVhafRQE3XvxJv81ADpHKSwBf6Zs9pbYTqmjLeyUacggPubQlLs/UUseB8Lk/2dA8TiWK7zA6y1x
sputOz30/97//NI64GEHTyOr/OB+vp6guZ28nieQzsy/cf3Bt07JWp1ncQCyxwd7GJ1mavI78KYU
LDcD0lXsF5jVHbqGJ7u9IAHmAr+pbF/Bf1Wfb5gJzdM2945ORuOSPJDga8ZJZAGYOeen+9N1OxjY
ArwL4B4Qcd1456rktWNk3D1WxkP2mCXvLhRcf145gtlUuIYo8fnyya+iYC1mensVXLtm2bcoGfkA
xcULRblcgpq71Bh751jxTdoacSuOAyEh0H+Gc6hNPXb7X0YJ1I/2aNRebMyf7k/f7W67tq+ML+C8
osSbnKMWvDaOH7XZw8DeKYCFHQAjIGWRdT2gZdWkzxhMZSMKDNLIPjTDsUGLUeGd7w/kDZWiziRY
R+X9hurbTTdxJVDazBECH5Gbb7btyNwpmonlfASKKv+CWbYiVrEPJZotXquAGkdwcWdpqFEjiQSt
xwerD7rH2fTalylHPjwUSZ59GbTB3/X2PDzaWUpOfTmwA24ZtnNIW+xqSxIucygbR3MGuQKEIh2P
nZLPDzNixz1BoiHsoLt8AG0g/TE2GTmj8jRDM9g3vqC7TvtCuKNvPZ7WpzGl0/PQChomLk2jgogi
LMEAC/4O7sVTMRjlDhfPGCK7VL/kVT7upsq2Xuc8+NhX/e9s0sxQS3WaR1RkvdgiD5YeWs7Jtwr9
QY8t94cDuPEyaKqPjft71kfjX2pyLb6/EktbSt7EeHEjl3hz53tlblc6c7DazZGmWy/bt+8E87xt
qAsT6tPN6pK2TGuYCLZDsWXp9v4IlvwX8hGSeAfkqzcBRVVhJueBuEddn7aZthfNvzXrQxsqlPo7
0XD/HcofW8oBnJvepoAuu0c++jui/wsUwMq7bMFDotcSuFTk2RAEquUiAzI4VoOb/2iM23qzWrC/
DYgQFcPLSxMIH3Tz+r7ySI10ITHQwj9/HPAEahypJr6317I4S8OA0gIiWHSDwYcoE9XlGWmgGuUf
M/37+Fj6X++v+dIwMA4I3SBSviV+Q3pfq1MSuEfD6vzz7Avjc44Gvk9ARU4vzqivUTm8Ac6u/RW4
N+Ty46gAdqECHZJhIKOgbQk19qY5TzU/GH5qik2bFSJC5lRHv3f5zdfrYjOJonvx+jIL87JMw6Rv
9VjPkC7o/C74WMFF+Rvfpc2Wt3aJyfc9yJyYxQ/035pn3vsiqrRqePfNIT06xGEAdZBVFiW0J9To
Rw3yo0fQXOqy07CzwvbdxRXAX+HUkU+QpExqZJ8i1rZTY8qPnv4mbYtemznM1xrJbneWtIJcDOKh
hXClbNPKzAcvP6IbygjSaIJ2z/3NdesSYUEyjIOSCbRk6gWYEsJnWy+Lo8X00PHQN6kP4TT/vm9l
aRzoh8JDCEReeFOqkWPFHRTvKnoEPX515mvkBLevSBsH5M/npfmL10hu9BPgevh84nwT0LvpnzZT
cm56YN12xhr+eWksHvIR6OVAxupm5VFN8bg+Y3eZJX2GXDOtppUm61sLkuRfqsRIAQ2kjq6HYyGI
zyFt3R1rE+wzu6ra318N6Y+uzze+L7XtdIQ+wQ2QKbP1NAusvDsaZpc/j7qfftK1MX0oHLd9spNx
Olia7oVzOtF3P1CkZVmul40VqLJdjyy1a7OjfdMd+1+ACuev98e1OG8XX1f8sM6LrtDztjs2OVQY
+sP4F/kQlELAP4DwAYRw+PP694NDumnAutAd51CbeJhba/Ho0hDgsrAqyBZippSDYhHDLg0bS8/b
Fy150q3VFZCvWGXxwQSC/j3J7yjle66HYAxmCtYIYh572NqQcnKipDUGPdIp84I9EUP2Ce+8KnKD
0o5qDa+MKOhHMKn2ELcw4Rsc7UeVBODv0pM2wsl+xY4xQGgI5vmwBEffVkMd9VyMph+nVepvm4Bq
YWlyGqPikEezZX4kU++8+Imj7fO0TNGlMFXidQ5c7oZGZZJ9R0qIQgyT1231KhePk9lMrwwqV+Hk
ZhOgJZ3maUC26zwu23qtQfT2wgW+DyRUSNfqyAOo9ZIy5w0Z+8A+gmGdxz1ClBcTZaAdDkr5lM4o
AL7/WCCBZ2BHAcAArjdl1QV0vkWDXOvRpLGrQ3GjWOO7WdhX4FYFngyvD0jKqBu3QMhPiGjsY51a
Z4P3H4S21ummth8gYMBPlEl2MN4AuKaGW6Nw+6TpHeuI+BcVGN2ef1asdHZTXg6RfEk+OsWU7dO0
Mb8VdpHGTjIlMer678Ttv/0QVKGRGMWwAHxR7v+k453VJpZ1tJ2tqB+42PJs+25XA2lpPOYQZ+Ah
oV7/IjMCm3audcRTp0pjVO/uf3+hBISSIBAo4NjHPXMTgzV04m1teOMxTZJu21pJ82rRPpU0UXXx
wSpS85Oo3Z9SDnU7stnYpfXYv+QuY1pYBeicXfk98s5R3IbMxyANgHoo9pHiNgDy1aau0aZjbhdD
XKNHf1P6IyqWbTX7eMrhJBo9KuO5UbKTbnpaOPWdE5IEweHK3Ny+gRzApuCBwfAon+3K8qaF7dEa
tCBHXsEJpWEbDHFFNl0Q2/rm/rAXjg1MwdVDxQpVYDVd1LU2sJiAHx4t90DdszGtDMVYuIrRUinF
RuHzwTikTGvOevQ7l61xbPWCPeg5EnfOMI5AtoNNf3SpBf6vjmVtCAkyfd+Nk/uQcx8FwYqA4lrj
zpMjgn7b5oaF+jhvN5WTkk/E9bJt3fR8rctM/px7u0B6zotAyykIM9H+PR9Fe9CCLbGeLP/9U46F
BR+EJDtFfKWsbs67FDotMMHLF4tnoTb+c39NF7z7pQG1dFUgRwIuAxhwPgYJUsl7T0TBO+U/5Fa5
MqKEcKYzaOD0gxGQNOZtiD6l+4NYWoiLWVLpuFyO02UW5Xz09e8sO7nprqw+3DchJ1pd6zcCPA/9
3XI412udJr0IjEnvjy3lkx0WNWMTdCb08lfjBuSn22UkbOtARLNXmSLEBbkWDN0OEhQAsmgKTh7J
x6RsBUtMaZr11nCcJ3OIAkKORuu9JIBlvHs2rwypABRQqAinSMzhqBmxUcecbmc3uj+bt04LF7cH
dBQe8RKHoUS+js1me4Iq6hFh41gAhxcBf93bZwB37htauIavLSlRcD2JvhJW1h8D87MhNk762M2v
Zrl10p1fdHHj7jJwx7M1zotbV3ltVlksjbsD6xyYhRaIOLDUdR44G4bD/dEtWEGxDu9I1LZBBKmW
UHQjzezRQKY2Ac5Q5F8Yie8buPUOkqD2jwHFwzHSzqKl3XDkhdZERa2NUTaW7FVjxbSFzPW4vW/v
9pTJ5DOav9ASitYFteLh+5pRFEWPAb0mrwaLfL4rIruMrHLXTu+uGCCZAOYuVLjQxn9DoZnNLeJM
DwouVf+UNzsQWt8fy8LcIVkBBgLEgIhe1DC2ngpWeXZtHqfuKc+3AXTTuy3/576RhR0AI/AJmDLZ
AKZ6VjxUQe+UmkcIdiEQH9Yir7Xvm9duL2vrqetc+T7iH5n9xXZ+3P/9C47g6vcrbrUfjbxktmYc
J5rpp6ntu2cDcOYyHPTRasIpNbOX0tCblZzCgi9FysKU+EHwmd4AwbXKIKJEZHfk+r7JH5kZe2v1
rhUT6sXaEb3qwERkHAsQppIIb0VjTeFjzYSy+LxjfQnFRcRj82PxfcwPbbGyhxcsAE0BuTZJcyN7
/q6X36elVllNKY6F3tlxSYtDabY0dJ329f4+WDQEJirU2FCyvZHzKEyqBXnBxdFv64MwzceRMGRR
ufv+cBkwOSSOkZtGwgen5npEg4PHdNJ2GFE2b3zx2gGAYGbls53W4Rxs7o/qNp5FoAz9JKTbkRq9
eXqlSdpNFViwT26eh8T67STnuf/qDoesSiJvFWJzO4lX5tRqyzhkomINzA3iu0sPVTWGwNncH9Ka
DWXPCV7O1DG1CkDDZ1qCKOhjan25b+LW51wPQ/E5M/SRyjRNqhMa9yefh938bqd5bUDZA7lrNL1p
oJLHx3zX9dtEfyedEgJeOH6kTFADAWr6ZjsLE5q4NquykzdPOqh70z0h1hSS2tsmNn1/sHFtTYlx
7D6Zu7FtslPmThvPz19SZzXXt7CVJX0b2ifemHXUZyb62bOMZF564iyu/NPYnZ08GlBF6s6cvN7f
AGqx3UYyFHwQkmZAqoNA5fz6kI5N4/fm7BYnjzcHv380yXYiT1mVRWW216ty27Vf4YKm/Kn2PhrB
WslH2YDSPFRSkJvF3Y2KhhqdVv5UAmxtslPinQYrA7jmnSmuGwvKig3FnCYCxIgnagFJEPXvzMrf
fF8JP0VdJXbJ8X09H2MhNOQRd/fXSIluVAumAg+a/aqnvaWzEzEfUP4BmVcaZroVQ1zgfXfQjSXF
43RoDJqtDKuRamJTme7GdlAYN9eSD8sDQnOQBxVtdAgpew4aAo0zAoYGvNi2Gc/EQeNWSNcePotW
QHoCzNAbkF4ZjD6wvtCIR0+5m4Vm9aOdP1T6r2ENkLa4g5GQxx2HHCQQUNcHiHvl1BcsoCfxVcuj
ce0SWPw8ImdIV/hI1Njy7y8SH3ZCuk54NeaKfMzLFxyn990yb2su4c/oYUHgcaP4rtuT0QZJX57S
YDf5G95t9HZlA6N3Bb/y4kn/XyPw1EA9Ss0BedVdjKLk3TjwsShPIPk2H32tSpCZSOzQzfR5W82G
pFZGum7op1c/mF7yLEz4rv0GVH1MHfeQTdXToP9AORc48OHfeh6mMEBKsnMfCpZtt4KKl9kqv3c9
/sfsHJjJfuLeFJt6QSMgSlhcd2yOwemXRBSeNUzYVIaek/+wc1cLPaFlm4m0LASKxgiRbwBHBZjM
I7SfWBEF5XhGvwqeirjMzV+EcxYBje+GPjl2pH/M8upnL1p9y7hGQ2F5ZEPqj6YOsZwhtceobwMr
Dibzi1/xn7bJ7H1QeOmLRlO66aqRfukQmD9bnTHs87bfFaf8hJfUvg/Ik2BPxG5jv9Ahq/s4FuQD
pDD8nTcB0YvkHY2REtM2gpCvjW6IsK9nP2Q/QWUYetODRXeeeeB2EAXWNk9RLQbzM7d/DkVZAyDi
2KHeTfNmtngZOWUZJsmGELDnaFqsebkjO15QH3HjqtEi1/yZB1E+RnjEWmUoZisPsxmdvE1XGfvS
AN8kOGat37XWtkeUcvw40Sz7f0i7sh23cSX6RQK0L6+SbLd7szpJJ+m8CN1JhtqonRSlr79HPXMn
Ni1YcA/mzkWADFQmWSSLVafO+a60yitIM+KAOrm5MYGsDiiZsp1n0F9Z18XgN4v1Td+CyHk0J7LT
VaEFKAS2AXq4lW08VT85E244kcrbNGmG8v7YFKGwm8ZvTWsIa9dOfLVU0wc6dMMG4J8y9LRWD2Le
NV/6os0OzO2c3SRMEeZ4wt2nHDQqWp9/J83QhY5SvKGXAeCrrKi2PY+TQOcZ204xL74jvNU2UBeF
jksHt2V186Pg4IotxzILEdiM98YgnA2NqzfUPrSAjc5LWZAO0whgnNV4+iYzShE4PQMFf2F9xuLh
Xu0IuR1KqwwaZL9uUHN9Gq2uDIoaPOYNcEIBt8bqc5w7ZCdy7xlbN9+ayNcGcaZrPmGlGbrD0N1O
QxpHah+7W2QuzbvSHMiLMVjOpi8nETalpgH2b3lTqFKWvjKbOJuRz07OcvPOaUrbV4vC9UFslG0Y
GavbrCudfUfjAnPQQeWicQ2/aygJ2DCa93FGXT8WrfBBFlH7ac2wfENe+wBbEB8nLd+kWVNafts2
/C9S2zToSKZtvMmjr/3k6Jt8iKuN1qkDOIm3aC7Z8gGST+iaiUNdF8lBwWJu0rxNQldRiJ+nLiBf
U5WFOshwtqi8Yc9qEGIpHLsMuhgYJ7Pixk0RT27QmyOIO9EH+L1IUHn3tMlDzNR3O90p2jutE+3G
RgdyAeVEpoctWHaCqmpzYKUA6S3tqdjwRPQBCNJhPS3YPtH1LlCVVKCVPCabnlTGXnhtGSi81oLR
oOBpJwbSkzyDnhzhz6Woa6RsDDTKWL/HsjB2VDVeTfSA+K2wv+WIg3ei0pwgddK/HJN0Yc8HFgwW
RqSw8YB6ohKYCkk3UA4yHxMHG9osyRCCdqoImsnLNujq1XzI7ri7sVLcEErPzUNRFca+9TJg7JjA
ptQE3eg8RhO0NwuPxkV6W1YltoszUL9FLW4zUjAKopZY+mXegPiJjMS3afo6KBaEfXKnuiUYsZ9D
AXTrqm15A+wq31M2vSCALIMMSq6hyqckVESbY1FbEgLsWG2gFuzccL2wt02mr2VHFm8QJF9mChEo
eMk1vnIs0nbKRBl19S+j7wPKy008vRGco6BHvxxwSQ+vv2+rI1vSnev0BKepM5SgK7jXEXiPUMAa
sxUjSxc7slX/Dki6EhPFjHHkwEhnfXOKz53zcnkQa9+fw6OjK1fttVTlKb5PwZaM/e+twWTXDEhR
nJ3QLtYHrAie887k1yy8PIDlVUBUZYJHAIk9KbCeH32QTtTKaEgCHKfoAKnWyLYWTaCQB3dCegLQ
+9M5ombt1o7HsdDx40Sf0A/d6tfKEyEim2uF/zchPT9Er45KzmEimdUefXJlqeJvX0V8i8w+ehTO
0ka0mhKGDVlGtZ37A9iBTK/HE2QNvr642NDPxRMN+ZyzbHHf4NJwoJca4Uze1GIPpvvg8nK/E2ec
xYhHJqRAumMEklgsLSPdyO2wayED6Ham6aN7jYXJwJMdApVnhCdZ0E/18JDbgt5YIy5xPWsTRDaZ
609a8sPJS8+frJoHTZeoARStEAOmWh2MjUg3bJzsjTMwdF658Rg6gwmlNhc9MrHmrNXK1iZNSn4I
MzFTWC8jXDT+0B1Yt5JXX/RfNC6DVn6mCpPrVA46CEXuuDTKrNce959d7VX9SvKWvz3sjxG5RsUb
depww9Jo0nINijJaoBJEtZdXf3mqoB4CjiikceSO57JlvS7Q9BzFgE0e1H7tybl4fSD//P/vS9sw
i+M+qzs8QGrswXIn3G0cDuxW+8ihe2RGOrNUIx4qRjAMRt/i7N7y/ro8TTI645/F+HccrpQLKPNq
aEDgQqM8ru5SGoe5OW0mI/tEGy20RLGBnOZtHqtOoE9ik9j9xjOrzeUfsex1f36D9LB2DNazuI6R
UWkOdgK5rPh5sK5MtP09UDRXg80P5BtoYjk9mmOiTC1S0mVkxenW1AvfsNZUNBbHcWRCuiHR+Kfj
aG7LSE1TX6AnKnZuccat3PNrVqQ7xskSDl4BDATkZEGL8isYBXZEbC+vyeL+ORqL5N86WiZiHYCO
yJpCpDtW5VPnuTg7nI++Lzm2N6FcFEOIJirFt9xDsGzeetWXPFnZPytm5LR66UICenAwjByBnah0
fyKZb+pvwlipSq3MlyX5MDrBlGYwMR4AnLAa6X0zKT8vL8nKwlvSfZbGtml1NcbSanOvN5JcbRrS
zF3pvF42g64ytBlA0U+uslCYofrQlZFWPUygQS/0L1r6dHkoy8vyx8Y8m0expJ0PvRFPTRlx3faz
/kFB7zUpxo0JRORlS8vr8sfSPNojS2lvk3pMMJp4eslU5Vs/AaT530zMgz0yQRyvhbIzTFTjNPhK
W3/qqzVygXk7nG+XP8OQtmOpjV5h2rDRUOeZtJEBgiphvgDFyVMz8CBmbwwrfQHzJy+ZlHaoAkb0
ZjBwmiFYvKNAplnIGKi1G3oKfY5t0geVFu8vT+Wy7820ayqoMM5E7kc2AVZNcKva8Ybp25Tvit//
zYK0iSCtlHajhtOzoxvxK2m3/Zry2pJvA5MA5vIZ6nPWmhWXglS5jpMg13ZxVfiognvlhhRr/JTL
dsDHDj27uc4r3QO1N6CTpnQxkq73GaMBVOX8aryv0+u6P99vTuhc/2tI8r3GVHpm1TauAvW+ddBM
jDbTy4uytEmPLUiuJkYbCdgKFjzrFvwFhf2BI+3o+3LBI27VQS91fL93fqr6N6O5a9ck15Z2y7EJ
6fzXU43WGXVwzswoVtChNd59h4uTKS9I8gcN+/WBKdNmIBb6Wmf1ktNDZwLunjssxgnKv1nMRmJn
hSFmKcDFOwDCwTOtwVkPvsd7JaUeRbFYa/3K2vHkNeE5iA3eymotNlucPANMi2gUmaG50rtmGDTQ
E1t4mevOXdaFFrCSr2RnvOr6R1z5yJB07xhpBn53HYYA90WgucqItzgQtB/N9Y8ZDCXdNnpiIa1W
2TTSjCqMDYIcbFSWbygdBMpwo1zJK/L3zgQGD9ROACig0ebUCXTLzbUKMJIIRc6aPDvFipMt+sDR
9yUny6ltpHE5B+apPykz1E9427w5oF3usjfPP1S+a8Dk++9ApLPMZINRpBYGUqWjX5FPkBwD+diK
GOGaEekc01PXU9CRRKN2bJ857x6L0Qo0be3luXRVI68Bigc07YE7VFqUWK9UrTFoGRVjts2T/VD9
Uie6bRxoS3pIYVvlZszXeAUXL4Mjo9JKJXbWtvpcD7O9KEGZfyQh+qZDy+jCD6wUwD7oJQE1x1lH
Set5POazh/fao9UhV7pL2comXRwLkLpodwXT0FlHgjDRaF2rGo1KSOXG3n3b9H5KD6775fJQ5s1+
5nRHdiR/8OwMIWc10ghp8m95vTJRy19HUx26+Rbw8CoZY+YShq832r0wxy+KO668ORYdeibY/ceE
tOhD6kxaA8VcVIr15LMFKKS9shRrFqR9qfIRkg41LOToqbcizu7deCWfuWwCowDzMQSEZKglWkJT
s1I4jbj3pmZfBw5Q77ePLPQfE/NSHQXoxUCrWNEGGg0ayruvNV/Jmi3teACFTAitgCbjrDt7pgOw
XcjhRmOv7u1u8MfJQ9Hw62j9VQ3PSfNosWwlYlraI8cmpRsTFXylB7Ma0qekued9HtpTHQpXu23F
Wi/i0gIhmgWKEPsRzdtScEYq9CA7zoTgDOXbsXk10IOsrOXml3YLBBBU0Aij4QDdSKdL5BrdCP1H
TKEbV09qbe/BwLcWZSzaAChppk9bYDGxCWN5ETdFBIapaWcZ2+u9DARo6J2HfLkGDqvTIfSU63ht
JjSyvC8WO+grm33p18+pKwiXo4caAdnp5zlkuDmIyGnUQftC+PkabGPt+9Jhooi6yAqC09AqtsDw
roI35e9rcxOihYTC3KINtLP08EIUqXWJPfQPCTANjvtW8TXyAnlPyBakPWFkYnC1WvQP+XCj1o+2
99ze59bu8irLFJ+YfxePLYR2WASoBcowd6F4o2cMaf/QDNpBr8l2jMkXDSD3In+l5LObZFEB6lRE
1beK8tUyXvgEZDej+coJcJa5nX/ITOyMHwMUD8hSTh2iSAGUEI7LHuLGe6Kq99qXMUONGygYlmc7
EIbthWne0IzsnEZ9M5I8gViszVZSOfLh9/4z8FI38OJwQH0ozTrIERpUNvEzNMIBlPd2vDOTsB+H
Z1EDUWPmqrlxLZr4xuSutTi8Z9WOr3BsBhOgCRBVgE0ZhPPSq4sYcQHNI9Y+TOCB2MWc0VunKx/a
yR0DJ413iq18rUnlPtRjdws+th+twX+bpP2lCfYMaWpIoXjxZ9WFkFmsU/Ux1vp22wIet4nH4VNR
a3pYaEMZgOklRMvBPkE7aCKAMHKmW8ObHnGdBU4XhwVDC1Esyh2z+/kP4DEZvbtmqkAfXju/XcO+
twCXD1kKAj2XpGjmtHapQ3c8Rw2vg7oyxCb2no6rQmWfqe7MdLjFG9HYGir8fBsiGEFkhbbgWRZM
ls4Ap+JkgEW1fei+UnJrkJWkkXRZvINn4ZA23MHVoZ8lBQys7DrWJE4aQQPPd+zbtia+c+UY/jYy
t/yjvwUt7DI3pMkT1pktT6Pe2H+24pvLO3xxCEdflw4qVevyLtPwddBlPIFv7lGrlEdw3a3hPKW3
4j+jgEQCuALBPSk3GZTp2FVi0NJIS3YiuyPFPiszgCTAIRS2a3Saa8akjZI03GBOp6K/znwBEZUK
WKkOPFpO1MC0fsfdGgPd8iT+GZw0iXXlDZViY3A5h2wCwB+gkQ5SspLXkZz5nylELR/0h2BZk72N
dk5G0CiURoXd5s911rSotzDt+bJDLFkBmhFZNlCPo5lzHutR+Ahckp6YqBpBN+MzE4HnfP9v35du
3smIe1qmaRZRXX3S6Utf6F8vW1hajeMRSLtSrQyBKxkjIHSvZje1ukurlRh4/sTRSfy+FGACBIUP
sp6QN5SuAYenjaAcC972X/ryLs5zn5o68JgAEHSdf3k8yyvyx9j890cr4loK+l5TeLNqD+FYucH4
87KBpe1yPBppyVHNcQaS6mkUK5+FFZJM+J4HJfIaML0k9VNl5RG0NCCoToAZCU/rc1VIPUZKGl2b
SRTfji8ApV4ezdrXJQfT1b5K84InkaGY/mPdrPUyLa398a+X3Kuf6DhoHn59ytAqwzZ69SNXXzk5
rOEflvz42NC8bEfrPpkldevZ0GFQfrpbpXj9bxMlvUIypXTSzMT3S8NvAE3dXP780s8H5wA4V0Dd
fN6/5FSlNRpukURT54QGGJrLzgG8d026Zmk5gJpFd+4s1QzK5tNZGkagRQlIRaPM3XneraZ+MrRh
p+hGILJfl0e0sE/Q6o+AGJ4LILbcWVIh5E5iYyQRdIYBDRy2Y6/fqqJ71uryBryke5q3V9a/55MG
sR6aPEBlgDSUfBxrcak2jeeRSCGh8uZ2YAm8uTyqhf1iISmP5JZlzEGGdFnmkB5XUvTORppFnqmx
18B6fbUFVM0gAIEwCdwAqrQjDUMZFKQ9SAQdaHLriZXD+NzREBeh+wZxng1Hk8EvukhdxTYVFtWa
DSCtaALX5V+ITleOrflnnh76sIOiJHI3KEWcqcyaFPyP4HLkUZW7xiPY8XmI7H6DALhydshHrolZ
v0ODzg3CAdDkMb/EpLDCmlSutoJw6JYBOgyQdwJYav8zde77+tASAcIsdORo22tXC/1/KlwNBBc6
6KYkfygYLlBgw3lUOtNNW5WHJKErR8NCr/tsw4b2LNA+IKmWjh5XH510TAWPipL7RPHxugu0+qbC
C6Io+4CVeEkQ1xep45tUWXtLnh8ZAElBJMScm51RfZVG6LkmAHlgKIigFvUg0iTMZ0y7XaICm93a
Cat8D4qrjWFsxlIVPgG6CghfZWPi9eLU9e86NfGfq2HT8JUTZsmVkQS2kDUAuwh6uk4PM6UbgUi0
mj4iqqEE1MqsuyRxQfgZt97KLCx5M9hR8C4Cef45Y1XmGkUHBtkuytAKBRpyNm0LLeTj9+u9CScX
MjgzvRDIkk5HlLisSJVM7yJqiz2kUD5pSrESFy9NGrjwgK1ECysOZ1Uy4fBWRSaqRxfmRnMyn3c5
yN1WXPb8lAQx0ZERaRxu4rRoYS76yCvuuf7AVlZDyivgmJ95j7AOYKjDhj9beOCNAT/SGQB8Lnrj
f4si8af0tTKdXaM+aQXEa68EcpyZlMILCs7pEYUHFhm1Bs0N7Qs12AeOkuNRSdscjV1xlRYYlTo9
aNZteb2Y3Mms2dLK1zEzYzvD90n5mxo/a/0jvx9N99iNyHSCbvHUs3ps0s5Ucx5xdwiyIg/L62ln
MYIjC9IioEoAGa4241Fe3EyfNDe8fvfN0uIgD0C4rcrpqqJQrcaGFkOUtU9eEFcrNcb518kXFNIr
M6M8QghIbZ/Oj9a1UK1vDIau8fSGohOkbxke+PyeFvFzYmSvuWasjGjxUkQkBC68WdzgjPk5Jaad
dADoRHa+8wTaVR6hDObnxETDFdmk/UvetDfmWg/e0vYHPT9iWaRy8I9xOtLBdhINSSuGfPEheRXj
0/XrdPz52fxRqJ+MlpYxb8L2B9le/wpu1svfXzoiEXrNrQBgEzgj3+gBqnGNCXtdb7+mDJ2ClvDr
cSUbtrg0x1akeMVFblIbNUxS7I7Fa6GY5p7GxPrSNK3yWE0adGRtEfvplLykXpccdGOkK79haZ1Q
8gDtEd7lYLWTThyztOupR9o3yk3uF1tLWUNCL8/kvwY86cgBDKWCbLLJosoOMz3U3d2HfO1oDJ50
1SgOQVunwK4y+3Sjd0pY/77sDSuT5EnrhFximkDxjQEg9Ga9xcZHPq/rKGfjzQOszhx5HDlzm6W9
MlkCp/KNpiOwcNdKW0uhyxwcoTNkbm+RtasdK081FCawGZMXdF9tqJvvbH1vtCugoMV5AkE0uFxn
1jo5SrUHiEE2DKenGj+mt2r9gdMTufD/f17WrTD06Z/TU3XpLaTkd53uHewc9O/1+EgsMOWgzeID
K2/M2BnQkCMVK3mvV5Roey1xeHo3aUcR860FFQuhNTpYZwgVaoIgJ563z9Haq1MVt4Xt1VHuqMHA
n7J2z5pmr6LZcSqvZ7UDxcM7EQueYxiOdD139TQoPO6ayKvMzVBzVIHEfVmvJXwW3ADvbhDHIrwE
v4z8XFCbRGdjPzYgK9k72Rd3TYp97fvSdmzcFv0ADN/n9GBpoNcVN5dXfelgxnPOxmsOyQsQ7Uqr
0iVEDILXTaRlnwqol4KUMBTqo1oAsqU8NEkRDs3LWNLwsl19vhWl+ADVkVmCD5qM81vv1Bvi3B2N
wmshiczBbqmjzgpJuSbONon41sZ36FjW4u/c/hHXGZiHbgY3C7Tss8ufJ9BDasihF50TDOZfohB7
OrR+3TyYPLr8I+exX/iN8oHeuRXvbdZ3Ud1taiUElrm/Eu81R9rH0yAf6Elh0HpWII9Y8Q1MK0aT
+Z36/N+GITmRA572pDUwDKt8QkaSGr3Py5VweCHcwzgscBKhCAsAmxSsKuOYcdZkXaTSZHgcqaoc
MpYawEtCi4mDcyUUXHkeadF+xIGPLUuOpNcetH37tIscmgWNeWPWQBn3m6TQ/cyMnH6b19GUfL88
pUv7cib9A4krnpX4w6n3JkXTlpoFoyYY8tEEXf+6/P2FawwlSeiUGsBNWwDQnX5/4Aj6dKbXUVZ0
Qdr86AzbF8qWp//RjjQO8EW7A9GMOjLNrWr71L5HC42WrmTHlvYR8pTQy4PIBeJzKWqpDSumTTPU
UcuCvt4X0yZeE8Ve8j8k4MBH8q7vLDcxK4BUtV2My6WAsKulfXKrQ85D0X5Nqn265uxLq39sTIr4
40wt1MmFMXP00bGer2loLN2Ux9+XVt8c05xAP7WOtPrJoy9jc0O6X52eoEK5kh9Z8jOQ+gE2gUzP
/FA79TOvBbVf7KldZCSvTgpEO/iQoHhgtD8v+/PSjCHqnjMZ4Gs482e9hpDuILouinvFByrjStz8
fIyi8gkHg2ooIBDvWJWj2CKnqjlV6NSP+Hddu0ur/dU/H2l2XFfzY9825WxrDscbSrsao+I+sX84
5rcPfP695oV2ZrDRS8FK2uNlWWeeiEj6DVQcQM19xAACVdDQz/0RMu+rwPXrapMuIm4WgQIB9G4t
ENLmY1a6K9FSCKobF+IToKORjmFXK9A03NnIgDNP26Zm+7mJu28GMH+CO4CgcL9j7X08gsWJp3dq
6f4akbl2Bd7m1XST5V4AeoPblLa/atOOIDd0/TP6+PeZUnibQDdPAQUWj0wky9W69teYMhdcHIlx
tLvM4uz4n3TImb1jC1GPPHIU5133t89XVnF2A3mKUSOZH5hg+zzLl2ZNRQfWKjyypwk8GVbz2WX0
pgEo2EmA2h07EV72y4XTAThU9L9p0FYDC6g0Z50OOQwPTAdR3DL0jbPpbXAbsGy0+V50w1+XjS3N
33vxxAGgDLgZyYGIXic5s1Gqcfx2vPeqlZNu4Q7COPBhoBeQ0JBvVCO26szsXBZN9abMtoMSmmsp
zaXp0nV1xiaC4Rgb7fQwNYy6d6lW8GgctYOT0CeWQRRsKj6Jaq1KsmjKhsA0VPt0ZIWlGyjrFLez
J8qjzMy+N1Ma9lnxxRXuTc+MlQBrcV1wb4Nj1AE4Rz5aCeoOkH6eOOhBCn9T4/8ur/vSC8SYEbyg
TAdZKfJ2p9PmmTgAYjYMUV6Zmq+y4UGozYNmkBu8rqY9HiRbruWPVmbsxoJ+4FiAkBTosyyQZ+Hu
ODWeV8XgGAYTkak/2danNXTykteh0IdSPd6gAAZKJzu0MdSWDuMQdQp6h5JX1TzE2UqNc2mBEHID
TIpTfJYuOh0Cb7tyRBaNR6S3wzcF9arLC7Tka8ffl54P9YTssQcxGSQIs/0ECHzZ569Dzr94AINc
NrU4FJDE4x0KlQSQe5wOpapZAUnnbIDW8SvPb/Rkd/n7i8uBStNcEgYGV76k0lgTKnCa2KGgn2nv
jBTEER9wqLmY9Y8J+Z5Rkrb1xhwmSg/91Qn13eDyGJaWA5wtUDeeacfhU9IcjYqmiN4e0b6/denj
qD8O7EZd2fRLEwVyABRBAfdCM8K8UEfxFMltJkTPxojpT3rz1KW7dg1duLTWOOU1SG7Mu//9WDgy
obVjU6VWN0ZK+qwETHy+PE1LdWQ8n3Ae//3ClgsQwujApFQ0ajQ5Df0+gGI4LEwQf5G0MXy1n8oN
ClvjbT+BEmXgZR3Ssm2eWuFpK/tnYaDmTCOCcjZUkkBvdDqXZW2MEC7Vp0gDG5wNDhnabi6PdSH2
OrEgHWKCdYNrC1ho2m3XBkT5HGv3oA8D+prm98Mat8+CwgV6II5GJLlgogDwCgzxFHHSBf34TaXG
1oH4Tx77VrKNoeJbjZ9IP25ZSYLG2KRJFxA7hnDbjnCxK4uoUtcgRQvbAq+YmQ4IaAg0Hkiz7Lhl
ZaZqjRtRr+6pU9309vcmLsG7W3y9PNtL64koHVpOuHt105Yswa9Ui5oxUuQtDyy6MdM1zd+F3Yeh
ANKN2gs6muTbPfEMiKEA0B4RxQ0a/aFQHtW2ut4t0S2JNw344yH3LkNGB6NDsNShgCmy18Kv+Per
Z+nk85JPgk/MyZwi5QAOkqDbVdAJvd4Agi1IXs0h9xm4qxVcWGnl9VE3BtlWG//j52d/OzqenGw0
0qbG50ky+uqBW2td6wtuhA6pP79fcqOitlMHvIR9lE6uP75M2VoFfMGL5v4hwMLRTeSgS/F0BKqJ
FNUAwTcoiYCRCWKOd71YKaktmtDQemHP9P14uZ6aGIVRDWOOR19bp7sS5+o0bKoP1IwAx0F8iJ4K
G71X0itkTMHqZ6VERI0VQCZsjR1raR2OPy+FTwSKqOhSU4ZII2FVBh/ZZgCHQK90RmmdCVcW3GHo
uc8RYPY1yDHrcCXeWFoClLrQ9oGGO6BmpSVwkmoCEtQSUQk6VOJ3NJiubIiakyt4ceK1AXH4dyzK
6SqDvRGMmcOE9ISl+WA9WiNaW1gBGw9n9MzMRxGAdNL3XWIybvci0kXAFD9LVrx0PmqkdzO0YFDx
BQk2dNKc2f7RVsaT0M5EgRWOycOE5HdttIGRPrjVXQatkVysFNQXbqITc9KKIF88iS6OB2zs4E19
7bhf29fHyVBmQXediWUHuFXy2YK3XLUmmOiL7UR3yfPlo3UhnsDnsdugYeLhXSTd7z0vQX5bNiJC
E3+x86ZU2eWJ2/3Wp9oMIEWnQMh6pOSOTJW9mfImufpFgzQb3jOwDjXWs2xhju70WMy5miH9DdZg
YV2PAz81IC0RZX1vxYqOZNDTqN8lYn95/s4dGp93UepE9h6Xk1zUAT0sos8czxhnQG3T/KZbKx49
/75Tjz41IL2TGKfWELtIzJjtVvANqHiFvvvIGGxE6DMA+CwnOaQJ6OtbF+ij5pEoByu8/PmlEYDa
Bu+kuWcbRLune1IxrX6gvOIRNdN7wSG2h3A9Rd5MXJ33QU5hdmVQnTk4ZqSt0rZAoFttxyKqVhuH
pjsV/4pxLSGzsOSQH0eLHR6WOGocKVzwxi4tIR7cR/3BhgKHrq4ll9YMSLc5epzV0iwMGBggz+7G
fmKsOJXc0IlzHt1waAgG/QSURM8CBk76pGUeTGRVshmtp9r6UnR/WcN3Ot6oIHMkYPgf+zyo0XjL
xjYc43ZTXI+rQ8QCvJiGbO2MR5IuAySgSmV0a/cAFjHfdZvAtlawFQuuN7fXA778fr7JQYvusE4w
1jvoWTV8IOw2ZaV/sopyxcMXFgxprfduflxsZ+xhKogwzbponAPE6QONNkGBZsjLm2jRBFLtqKzN
9BAygNaM3S6Jvcw9UBtc0RSE6upK5W7JAhJzOMbQwQhktLR7jNQbVEVLvVnibO77WiMMWPu+dJA5
oKu3PJ55B3MM+iLsvl0/Qcc/X3KmVHX4MPb4/FAHgqJ71V3DmSwOAJrhaGAAMBun/ek51pB+qAvo
NR5aSgMKGm8g6D4whiML0l3VtiOIKXVYSMqn6Sue2Zc/fx4c4Y6d24bnGBIZXmmKGr3uSjdO8Pk2
exhNJfeb1OMgI7V/pi67aT1lD/3iD4zp2Kg0a2gigK5Um3sH0WSAmahBudb6s7TJjy1Is9bnejt6
FixMxZZkQdrt0+vDVtRgkDRGo5oOoLy8N0SS5V2HEv5hNCCzrqIz4OpEA9Zl5gJCmAc6BZnZyjMq
REcsdg4gVBdfevL58sqfx6mnn5dulNoaJgt05s6hhCQngEWJta2bfe5ev9bofoUSHhpTMU9yZT4l
hlEMJo0PagWNqkerfL08jIUdePJ9yYGrqQRQHdm9w2QEXrM1rn8f4kUDdD9SPUjsnOFjzXLCTTS1
8cERnzKfZk+Xf/6Co558XjoBM4IsRsnxeQiXMua7U2hcH42eWJAmqOBWYU4MFtD8xDbF9T1BmB+E
Dcg1zLwWcgWFI1OWlU4f455T/T1YDlb8Z8FNUU5FlDj31EI8WbqC3FRRwSTYKjj/ytYviRVSUAp2
vQGxhGklWFy0BQzBfJuiFimD0jQ7LaAOPCDc9d469mIZn7n+oqzBYZY8Fpf2/63ICQ09U5yho7AC
6ufQ5h7K0R9YctxH2HQ42/ESkc5Xgcao1GBDfAhtygIXpP6XnXZ5BH++L52uY51YauLyGMKgiU/u
jOkDFwT0hfCA0gDjh3tJL1CALcEfjDaoQ6m8uslrGl7+/Uub7ujzMtez2ZldPOQ4ujVxV1hvxHrT
lZVoemmKUNVAXhIdCYBESFPUFX3dGbyOD0VSbbVJfQB90JfLo5gPaOkViMolxL3Qw4GpsuefcJTX
0Aun0cvE8w5Njra/ySEBtbWNVXkQpyFbYCvpyrIvbQ9cQ8gpAiyEf6VVERazCNcwJk0xAwiU+K6R
Q9U0apKVsHNxZH8MybWhiYqCcQFDSvpJH56SqguNvvaVwTso8doBvzwqz3pXbESLqDQq3Vaq0dTg
zEa/sTf8ppjuRufX5aVa9AZgBf+xITscAJjEIs68YeKXmG3INK6ckksGEKSjgq3O55b8nm5iCIt0
yGMi3smQEvJrAGgvD2FhTUDNgXhnzsOeNzyx2ABrcFHZB8N9zpqbBqL0SfI9U1LfWpNlWxgMTEFe
DCUWPNrlLoGK5S5pS24f2IOrf7bYy+WRLCw4yrOYKuDebDDTyluzcRWStZlzwBERpvQnLatbd4g8
Xq8syrufSjvUns8vvGMBjYVFaYc6vVG49WAfBK9Gv5yyuzwpb5lth0ku3sQwqHvM67MOuaXBLjfX
DxNt4UgSug6wuTI2nZTFCB6uxDlwUd4m5k3y6FVbQr3rDzp77rQAXBVN1mcJaLRBmC2rYIZpO7Jh
bMXtFufw+Pvzah6dctYgkMKJsVqtXm5ysbO6/aBG6nhbNbVPaO1zdhOvSV8uXBAng5o3w5HRqbOr
LG4xKOVge1+BUxu+Xl6chd10YkAqjyHhJhRuwIBgY6DmwMUi+5VAQgH4Sfz5y2VrCxvKNgHyR3IK
Ycc5csxu40SzsaGU9GArP5p0LaG6NBywz5ioRIA49IyTrSwhpYiObAUC5bZfx88WGXzLElutKLd5
3mwvD2dpdY6tSS6RZ7Hb49WqHIiuMb8gIKgg+V3rsZVpW7KDkBOYVYh0IPqXQk9aJrFaxJZyqNtp
z+ruPgVVRV6sle+XJg/wVTT44hJHG56UC23AojaRFsPR08KP0Xl+QJ5lAHMWNPcuT9yCHwBOjhwa
IhI8+OXzSLGHvOhMBfqnZoN0XpB7K0frwoxBiRykV6B0ABhbpv5jXuGklUm9AylCSF6V40Ybd9eP
4diEtPhO2ehWWpdIGT0l9m7IVnxrYYpAeTVzeKAQdc6kpE6NYrLKdQ99Ne3bqt5Quka/OwcU0q2A
eiAqaYjdgIaXV2FCbCt4gheTZyqBZz7X9lNlbw0PHZ4/4u6xW+28WhrTscH5749Os7SahGcaMNh/
7yDZgztgxa8Wlh10kjiaUCk0oDk7//2RAYJMQq32JYhWQHKkQITRV4zPVy87oP3vKWrQAoE+79QE
H7KhHAwDRCG3kwNgyc3lzy/sQUioI5BGxAEYrwy5wLOSTqTXSCTa0ghY70ILVtzU/Jdi1HNP7PTl
sr2lJZnLBHP/4Cy6Jh0tjSY6AUxSEg3unQgyff+Bz8/knjPwEBtR+jyqzqkwWZtEjvNb9Jnvrfz8
pQXHd//9vn66Gl061u4Y10lkUzoG9liHacw3o8a7lSfHmiEpgqpKMNA0FANB5bEvAloE3RpNtcwf
Odc95twt4PG4I2fA2+lg9Ml2U6cDTVAlyLZz6nuaNzdMGCF19fuidAof9bYQ3YaNX6I6kmggr6Yj
aEAur5ksGC3/DvnVkxHCjInHJDIdpTt0Rg7lv9rQnzwvZiGyzPkGVY36zhQIwt3e+l6Q/5F2Zb2N
48z2FxHQvrxK8hInaTvpNf0i9BaJpBZKotZff4/64puxacFCMpjBvGSgMskiWaw6dY4j76deNoGo
R+O3Vnmb279o6aA6m5i/ELuzbV3xZIJmISYGl9cWvY6BzD6R/pgkJ2Omy0MvQT+tvPwW+gjmdk3U
5MHluSBXVSKaLFwHG8PHyoM/5zvwS4GrVx8H0IUEluianduXItQ9cEW23BcQIKZuOLVtF1Q1pGi1
RlQRTVoa4cVsRYzR7B6Vq3rrW2/uAkO/AwrVIGEC7w/kdRXHSXqL5hMaqE4xGz9nufWxIv3KdXTl
/5cm1Hcdw1vcbh2cS3b64BdfiAOV3V+3V/nq6FNMKGcFjaua9aWWgMkCVHXN7zZtIxf0O/QbtdwV
H18cDvSW8UjFPXF19blop4w12SSnUkc/Z3EwxlcZv75jPGc2lNtOAPVnm9AKO8mBRPkIGdT+Z1mL
oOnuB3MNxTVHG+pd7uLRM0PHFzSCJGNgSunns8Prn+wMVKkTPSY2j3xfrCQnr+ZuPqbOTCnj0rvE
4eC6Tk+VayLg/ZECdBmvkeku3UtzHQiwDyCugEu9PAvdcdKSvpniY1MYoZ3tSyj+3V6eNQvzjJ4d
KiQe7FgAvHLs2lM3bpj35b99f3b3s+/LmrM0c/B97U/OIntN3mTt5ysPt1FzclnU+HwRoyQTWmLl
Ob3kUOcLoJwpTsM0Lff0+Ng790027iQknjl7yqw1aqSrbQ93Ak8KEvbAJaOOpbhTETORG14cH+34
kfh3PUh5vVYPKn6MrTUKo0Vb8Cj0LiGVD/Dw5ZpQc9BQ47AIBpU++il6wcSTkGPgl/rGcFfQQ4sz
OBPJzlBgByipS2OiyjQftyU5gpRvAymajbDir2lJfvdJtbvta4um8KCGbKcPMgs1yUu7qi2opaH2
0dDQTB6MZtwYyUOGxuf/Zmj+IWdO3dsUdbQJhozsQNEsn8m70pbh4K5cv0tnDLROoZeC1NiMXri0
IyzZW36HwsFE0juRs0eo3+2bMVlZogVwPrDNZ3YUh+hbvFJjUDCjqOZ/SjkUkimEaFrD35j59Eio
EZZusy0bcys1bSfN/Nvt+VxySKwbKPYRYwDeoIwzsUlWoJqFJxjvgkJArExAR5R8zpD+LVZeLn+T
u+odcW5MGWzpDLI0Ric+JoXTbjPLgiRJ5v4WzGsPZtzRXSWkE5oV1UJi6mhNLEDgt4dUNY4veFRg
dLIMesCoNu5olL9p6n4len7vxQ6Csql5iB0jD/wxMx5sHSCKGpnarcyIHXQaeBJKNJGFBKEiOM+l
H+UIIQMuiuTZ4Ty+E03t3+dj4YR+Dr49RDp+WPAm3tcaONQ74Nw/pAX06cHL6t/7CTQj+FDfTwDQ
RSDTYbt+sLyQD7y/qwqr/DA6XbOJC2mEXu7EjzXPXoeWblsKWa7A7vM61JjTfSCyEWHNRzcAr0kc
jEUj74wWhTC0D1jjEOTZPZv8Lkz90QzLGJXpBBolm9JK8j3v6LeRyDRyNR0/2Jl+Ilqug5yO5BiD
C3c7TZYfdE2f7qwpR3u2OfSvNvX66I0uNIdN6CJyUA0BtvRvk8TZljS7wijqJkPY5Fe/wHwgN1U7
PrlEf5yqOqRFu3L9X108ij3lWHO0IYZMLE1OLk03FvTbaf+eQHBuBkckC+y+KkBiCEYckRKkPJ2v
o6+FMr+3AYqexDPItG5P3tLBCV0gcLMAvnRdTKharWCMeAgCusCanrZhZ3y/beHqJJunC+k0JCVA
0HOFazFj+HQr4RMeOfXdd1Az5u3Kxl5ckTMTyg1KPIBMGn0ixywLS8h085WcxNr3lVjMGlG8pTa+
D+rl+/J0e34WPz6LF6H5an4IKe4kmUVG04/JUaNpG0yZ+0i8emWC9KtlVnx2PobP9sgUNwbqoAwv
2iHvg8pNiy2qfvHBay1UqZIelV2vzwIUqEVY5mzcFppR77jGWGjrgv7ShNQjE+prG3vifAxI5a81
My36ydx2ioc/JkJNxBjoUfFcsKefyAh6a+N7nxvbSotX7u8lKzoSDMgxodfgiq7VHKkHJioEQJ5O
IIp6Z4OVynRXopE1I6Yy2wlNrXldgUVLQpCs/mzo8EMb0rvbnrNmRnV72k1Cq+asuPd55Kdy+pCv
4ReWTfiQNHABQL9iU+7w1AFlBMoJnehYCE3RvT50LBBvb8KBg0KaApo+M8Ex4p7LKbNMwG9cC+AS
ZzfYXwp95RBa8n/dQWoJPY46mCIV/xc9ATNNixO1G/0Ppq/vE2oe6JhGWm+F71gVgDRx6EF45yq1
jzMdNEKxg/2svzjp79jdp28mU54nC711GooVcxlJGU2KOrlMjRq7me9iGlnGJhGbd4wCuWgdbWlo
rVMbG6pKtwZwFZFjI1h6Nyb1sHO6Id4VTbX20p0fahdRGeJP0HfivMElgSSSslsyb+gNWaJTX2/H
j9zP7aAtk29TQT8i5fKnnvBKGTx9jZ9u0SoSv8A4z8Bd9XFSoF91srnUj6JNN4m2Y8UQ2NUXFm+q
6X4C1+7t+ZyX5GqQrodiBkgV4B3Kktke1L670teOcfmaFGBWoHHQoy3UdO8r0C3eNjZfGVfGwEwB
vL01bynlSom1cXRaVuhHXvTxvWviTTTSLtvWOlitLMJAmezaGyuHGKjF3FUJnEXr8+sS83pd1Qcr
bt3zhOnHTpehZnyr6+c4JStDvK5Gw2vwZkDYh4TPNZVRwkTq00bXj57xlE5G0PYHyBwGUPxhbpTE
GwQBPv95e17/er0yscBCoYUJcSa6fdSkjIzxQsmyyj5aJa82g1uCy9wk6YZWUtvnWmNGba5/5lNe
d4FbT82uk7IIp0k2f7zaGyBbXuoffJHWgS9cKCNpjtwZdVq/dGYjPxZ1PQVmNfLHvkIHGW4p49mo
pmKrJ4gMtDGHo1YDfYJo/MswVvl+cAcj1LS2g/qPlocuSE+yqMxouXFqLd2SiQ+bpkL/ZAD2kARK
mbZ5jCfifGxrFxRdulgDQi1cF8A4WEjCgqYCtVqlgJrKQXgUXWpH6eaPrW5udZ59cKZ0e3sdFk7z
i2WY/34WzSTS1NLGkvaRgbq20bdpGTrgHMOL6badpeHgjMU/oBKZ+Xou7WSt5ZdDrXtH29uX+n2J
oOkdQwFc818T8zF1NhSBB0CelTBB9MBE+Xw4pOMd+X17HAvzBYwYsj5gSJwLwsoJyybBeU877+jx
j5a+Z1VYcnjgmrD5wrFzYUaJR2SVTq2WwUxm5xFeuLr5J+2jAeKsYgzy6gVUYLfHdV0w8sFQfzYw
JWrIDELKppTeMc78cJJe6DLg7mK6kX4ZxPm9MW5N5BUM/eeQb1rn7fEXOs/xj4d3J6AWinsMlZsI
g2TesaL2/VA59zFtPvXeGkZy6ajDlgIN3VykvO4uSevR4i5BJw6vytAfwNnWBCTFdUXKwEl/GPxQ
WHaADsrbs7vk/edmjUvXzDk6oXlfe0e3/NTVOwi6+2v9hWsmFMekaGik7VShbyYpf5kj/9kNdDPk
a8WOJf8/H4nimG3elK6eYALN4WuZ7as5waHtenPz9glDjwAKUMASgABBuXZdihYOMRruEWQYgTCe
O/op89b4vZbGYqI6rqEVWL/ODWi4Ldx0AF7J6sxNMfqhORmhyH80dGU01qIlEI+A0xExK3inLtff
Ls22YFqCrocml9uBeW4opqn7bOY+utIcWn9zLUq2sa6NgRxov9V4kR5qbld3Y5OnSYABgISCEPPQ
06K6KxIhwtZ02UbYKT+wOisODkUxsyeWEU4gmn6xnXIInUpoAfByfdQOjbNllWdDL0DriwQklqx+
lt3k/GFZWd0PduZtUUri20ZYyMe4YMxr2th74KnThaMPCkVWusMHfWL0bvQZrsCmpR/kCFQumhXK
QDQOeWR1u8bUs+TXLrYrJg2+cEXpzjTW2KBtQUofHU/kT9eis3Ilc7tmQvHplDSdm2szlMR/NPXn
TD6X3koFZP6EEu2gCRzkPKiqogisPposRoH/qGh8pEP1nRHGAs+lK6mVpcyEBVp6kHWh2Iy2diUB
DEaDZiocHwkob9IhJAL9lH0IibYUPAlsT+ry0GT2XUnZLtbR8Tj6dw6Rm9aNv2aZtbu9gRcHjLzb
3+TAtXZQX5haZ5YZ0pepDoIDln1tmjWQ89K6zZxkUFZBWf1KdJTIukqswgCi2p6ZqES1rVprgJa5
vhK8LDxw/vIG/W/7KpGFNdVkIgQHRdV/Bv251TzUjhm0zUFMT32+vT1zi2cF6Axx8IE+EQn7y7Oi
5EPvIIR1jh2DKky+z8sf2GRBrz/ftrO0QojG5hYU7KqrJBEgNjVjjeUcJ7sMU/27n6+9C5cszKD6
GX+ERmK1QpZDGJmNbeId07CGSqq/+hJccgDIlEOWAvp9s77N5VTlcYtKYpkiapilSCPG95r3jtU4
NzGv1llQafpcEGs20ehPHGqXWhizh+Tb25cCwnDwYZA7XWds7IyN1sQ0wIHtZxKf2Obtn0cv51wX
xb9XsXdvUFyzXQP3BU2kw9H6vobUn+8v9XhDVuuvSisoO9Tjrauly1CPjSHj3oWi634jxLsrGy8w
U7yYaiFXVmXNnrIhZZdrEAlFSY9k7QeztnZF0u4TA6Wb2D+UUq5UEK9RTAiOz8enhCN17Ccmqcf4
GEtRg4xE15/i1P0DafNi14y1v6V1VgexnpSR5tavHSlewNOe7Cd3tI+lmQ6fb6+oYSydEufPQ/Ws
tzT9/zENfmfS+0owZ2t4NNtlffwVacZpq6FKxEhtPg4mqbbTaMZ3su3EZoptZ1ukTb3x7KqJJr2r
glZwPJks+5eJQtguG6vkUExuG0nI5gbEiPMNeg+sTUpzHQ3yfoe0Uk1gSzj+i92XLmSt/DxKmxJV
NARcu8zV6EaMbR3UMqujygALb1bpkFjMUJkr/K67z+hA73zpD2VQewDuujEEJoDUqMOOjva2EGVx
kInpby06jduhGjK0tdtFQAY0+zVog9/xEm6csAZy0ClzAxRmps/e6CKy6Xq+G2pq75mux6GjoSTX
N1J7tlwkXidk5EERFbhCGz9ocQIdBXv6nOP/+tB0frGZ3GnaNbn14jrZz4Zb+EpVNPskYw+Wlu9w
3Li7dpi0QzNV4tD3QxaaVV8EgzChBzMl3QMdGQGNSDaGGVhgAq9NxmeI2qWByJI6rAWLI8ed8Adk
VzdFCmQSJEjLz3aR1lGrl1rUOmW2Q/+BFRJoe4bAp8sP6H1zdhB9czatB+p4EEgOEa0BR3Y68cnn
Xq8HE67IDR7ZuRH2snVCgKBQFW0EEs0JTR5dLmhU0WEKBmDeg8yc/lSjO+Fo1rVNXxoVcO61DAqO
+BL4ivZDV5TaxhrGLBrNNNsYudXdNz3V0ZHVdviR8fe2dozPMev0g1+7vQ82AH36UgFQyzcFMYGW
hiyOL3kRQLTd30LE5jXvuiEAY2b+mrTkh9HXxeOUIb6VfkGf25GAKb7t+xAQDjcsLamFYL7h3zx/
m+qHPv44FJ5/IqAR3BWGDhqSbCqBg5NmlCQVMMBQlJFR2U72Ay9o/pin2hR2rfCDsREyMopcfE4N
tzpNXgZnhCsVd6ARpoHWDxreuBRRrA60r0tqA0XYztW3GtWAkqz5i5XJV7eu8w9e25ohcuPGq1Ul
3tbKk2SHZuf+IUcHXkRMg28HqxRRJosxADlfc8wqgFWJkYhtUTXdgRYZh9ra1BQbp2lJ5OK8vG/s
3jmgboOBDjmNMi3709dxu+v6lD4RRmkI7eXkcyM0ownMkQDIlCSddueWfNzloq4CM9HTg86Ivzc0
aYfulKZQo9G9XdnoQ1TqfbepRG0Bd9PE4VT06R01G7HrpteuNcIUftug0hOZ4HdYyS8uHdYoeNiz
9hx0ydUGVK3v3N4py/hYOpDkzkVbBU2RbvE/v5axfHDqNVW5pbNxRv/MVDvIKqivrSFpzToBc/qx
Gvy9WQHrWg7NvqxjnArGGsJ1KcjBcTODgLBhr2ioy9H0SrSIx8c0iVBfFmsIucXvI8tt22AOAXOe
cvW0NTMKRoGdyi1or9b6UwPhipUVWoijZrIHvK6QmUMhRImj3IJ7td9Q58iznQbSM7Yh/dsTPBcm
lDgKoCJO7BEm2nLrFUZgQAWxeDOODfkrFw8gXJfoS8T1eBmsZbhEdDOF1rIPeqpDzVbCgIWlwALP
AKy5wQGufPn5zsCTaeQ2pJy90ImcN4MI8etRwQSCDe05AG8rSSKi6ZPIvYmdaN4EvYvE9vjpdtiw
NADkkgGCRAEPY1DmJ9dJ6qQjZJybJKxTdM5v/9v3FT8adCEb18H33a/M2g5kxYcWDhJ0E9noMwGt
P5B3SopLJDUy5hSKIsL2D9T/gnZDNg2hdFEhkL/eMZQzW8pU4bKzC39q6GnYjtZHTVt5fC0OBZkn
SOvi9XJVox084nnOWLJTl7lPwDzhvxYttwjQo0KsrMqaLcVtaWE6okf8cjLR9hMOCfs2dRpQ0dLJ
QoMXdgAS8a+3Z2/hQHERMiPDOj/Lrwq3RBsTU46MndIC5FTxw0jLA41fbhtZ8ub5yQG+cBxbcIrL
7Ri75qh1g89Olv/BzoNsDTc4z4vyqAHJJOCkuLqAulHTKYZPTYZIn4Ep3g0GBFhS+6XH/Sb2315R
vzCkbHyvo56XCWx8U//ted8K6HjH9Sd7jS1+wQ8uzCjbB1TAekELDefL9L0Eak00bpCDpMxOnhrj
x+21WXCAC1vK9iEeiO+5brBTK05mvOvEifa7d5gA3P4v/HZGd14uv5Wm0jIElp/Tb9LasHHjaCtu
vOgBqKSjy1kDH72KHLXH3ClSqFicOp6N4ObIWfoJMo/pc9VQyOGaQlvJRC649KyPiav4rxqu2hnh
Tm5cG1PDTrW1mYLe2rxjys4+rzwatRZqEVpcs1NvxGgdYR+Yp90ZpraS7Fyetn9HofhznHaN7BPJ
Ts0UePF3Qbep2MbxStJkzYriznREYOvHFTtN5GCLO2J9Khu4QPjfpkxxZN3C+ksfK0JBBC0qIBSt
h8bf3jayVHzDuiNIRsMWDk1Vp65sAKfVLBw1o9AzPBagJGJQFKPAwjU+tiWqmaYXcfBf5FYesjbX
IgsHX5QnvFwZ77IH/vtLFBeBEDRJyhS/xI0jc9wQbWWoa99XfEOmKSCSLg4hA/s1AuHe7ZlcPONA
uIqbFeXMK5KYvufEYD2Wa2iecv5otM8xP5n0DqJQ75moM0tKrAMKJR0ZgA63D/mDfpzpzRRQYMCb
dXn+N5LZ/c8Sj3VOHDRQYxP5NSiCYsviIbfWQoP58XB1xSGkRVCGyBbVtksjY0fAsNFhtfMML/0h
TMnPqY03c89Ek3RBm/9u3tyLPI8Llyq4iNDDiZv10qQwUjtBqpmfsi4w7afCejsGdIYY2DO0BBTg
6lsGeuJpMXGfn6xd1R4nvkItt3TqACaDbmrIx1xDTEWTVv6QGBCotn9YZdhvfWPrxJ9ue/F1KwEm
CZgYvPo8FA2BNLicpIz3sVGNsDL3tNcfBxY57D5L0AcYEaAbejkFIwmluab2urQ7EeigtxZtydc1
AdAl6zbvJ9gFAv9TX68E8EufB18p6Ffn5lTwhF8OK84KCCLWfXYCNHVgW0p/3p63he/PUCZs/fkA
g97n5ffHxJaTZ1J6ittn66WqVjASa59XdgvAukXPfHw+FZDho1E6tNHtASyETecDUEPOMi+k3mfg
MnBi69DU2sehR6nQrtdO+UU7pofgHNgydC8ph4sBLv6msHJ60po6arw/ElnLd+BdAXb918Z8VJ8d
YDnr3GLK8FqTQx1YHcQwqUA18u1vctQSAM8DkzdEN1UVM1E7tEeMTk9VhYCJfNLK/e0lWdjweJfP
AaA9G1Kp2hI3tZIsNsETak8Aw71yWW0tcl+j2ePthrDzQDkHCCeOGGW+mC2rsoX+4ilPjqn5StpX
ObihNa7VapYGdG5HiZuN2gUYYcKATP1nkR1K+qvuIleuNbkvbZYZNImHGR6AV491ra2T3JqQC+iN
MYr9FFyua6m3xZEYAEeitxBc8Wp9cdKzWnP4mJ5AnZEEjib2His+my7ZE7HGibq0YyAK8I8t5UQ2
xoryGq8lXFuGH/hVEqOATuLIsONpc9sRlqJBcATP/LfIYDpXZU2SsUTaaQdGE0R9PlKlILv44zXk
YBRlZKfpq9FomwHHdxC7/qaLtT/cildeIovjPfsNyglRQNIalMUYb6d3TlgX3gZk0E8+M9eyw4t+
cmZIcfupmZgXlxqOPM95QKithWbjkZUpXTSCZMRcKAYmQSWELZosl5O00hPEOqHusiZftPb5+e9n
R53rjEOSxA4c0Yt05NXeca2BawugDhBrgNBD8T30WNC4ScAX0RG/Rz8ZfdAH9DDd9rrFzXRmRBlD
C6Egve/b9KRVJ9P8kTrmzjDyUDc+3raz6FgoBcy17rnso9gp0zG3m9mO796NcofiQ+CjfHfbyPwR
Ja5FVg3xnw7gNAB/ihGXepDLrTjuHvMV4KdEW4kClwaBdzGoxYENABeZ8orpoWPaZMzDghebMov8
cgP913cM4cyEsuhpkU+ZzGDCrzZJErnR7c8vjwBB/xzm4VZTth0DLalIRqTKhQMCWGhgjHKTlytP
9IXnhQ/43j9GlKum1DKoBTpIA+I1ZjcnjR4IeSBiz7MfbfVTdivx2dqY5p9ztg0lr5qEJTBXap/i
lIJhY2evEcoveta/Q1KTjkU55FwDcAaavHfc3ZGVZVmZMTXayMlUQKAbyzLYKLWTYT/SYV9p7cbL
2sfGyp/r3tqioBze9oZ5Ia72y9moFH8WFZpSmoHDLPmemG3A4pNvnFjR74amCtBqcdvcykL91VE/
Wyi/H1tHyzGJyUh2JZlScKAYMWLqdiU6XDOknAN9Gw+4P2HIKX/H6ZMDiYFiTW1+6eA8c3K13cpN
DL2u9RQ5u2RD6b4Sj34VVGs4pEW/QzA1Y3is604QllDquAMKBgRSDzFnkXxH8+SsvfKPBeXG14mJ
+jhgqie3FEH/gn679xzKZwaUI8cZa+55BE4m+bHYd2vU34trPZNfQmUB94oqhlq7BVKODkHAaVkB
HZ6q8WsRr/Qrzz/xap+c2Zh/w5njJlmey8GDaIDul2HR/ZnsT0271Sa8zV9vb5E1S8pqmG6T9HaZ
IO/Yb+RUBwKt74behQxAhiadtretLXvXv3OnLI3PpGMmDeaOuHsH4jR05XyZf+2teVMuAvRH2JlO
PFTT9AcW//TYlxKc7B3/dXsYf1nmru2A939uR0X+RDnHqMfGcZr3+5Cg4152XflYm8A21YMrQgPd
/xvQAlhgzQGypYcQWtg5mvndaCEEIkn5zdB6E/Ah4CGNitlPeZF3dyBH+TMkeJZBlw19Qb50d8C2
uhu9s0XoETbOy6EHjFd9EngUSqWTU3M0TnvmpvHBxuChdyvorGbaOnls70sQo65EI0urh0IYyLoA
EMAjWAkVCkGYnY9IqUE5Byl3Xq+8BZZW7/z7yimagVQwNm18v/E/Arykpa+a9svhK3trbRTK3kJ7
kAexloKf+uY4PthyZRBLV9z5IJQNlbSc5SiAYhDyoQfBb8X+ZOCvTdp7vBkFWTvs1uZM2VFkFJ1r
SJgb2hCk0mX8bI+71VthzYqyryB/Meqx5PxkW03AmpfU8oKp3Ln8y+2NtbY2SmTluG1a0waj8cRr
DWL0fo1j81qnB9zxZ8uj8sQV2gxOKjN+4q6/l9099+9JfEfizyX9zbQh7IpnWf8y/btW35o6OXRr
FJwrU6nywukunWTG8ANiEY5DlKT7ZEK34N3tiVyyAig0uKjwfNAhznx5gVRtC7HxaUD5I/dPfVre
l9QIKjKFjFs/3mEKShtzzhbspSqcJKmSynY7n56mHB0caKaRD9SZ2p3VFv3JA1X/yhm/eP+e2VOG
ltkU7bAZ7NltH8Qg0h6CtH2zOhDcBOAeqPahL/IaDcVLaTENjZEnL50gOjuSPrCKtcL/krcbSCci
4QceD0iEXy7SkCFJDZwPPVnVTwa51aL7eXtpFqfqzICybUG/UTqsNnCnJO5+5mXlvvPRTpPNbTPL
40ASFrS4cw1bWRGaZTVojhBwMTQUAQS5Rii99v3572fRUE0nqxxj3Lb8C2Qs3TV+qMXP4xoHfeUs
96kWp5rUlRR8/yiK8q+W3OGB+o7pOfu+EiwMqLZzSVDd51OYdE8Yx3/7vjL9xtAIx0tRoPb6yM83
a0mnxaMErPgz1xm6JtV88WR3bgmmLhQIp9+GPYZDAaS987WYtJV5WvRWpDqQTrGw77T5h5wts9+Y
icCuxMNAd4IcgG2gxUO776Pb07U0HqDIQVsAqD2AiModI9qhj3neA5zmejPUJgc31GRHbWOsvEP0
pQGZ4G3TgIBDpVBVGzeZEEYy4KSq026XxsUn0qCtvyMsB4Qf+OgSAk487aIi3fXZFLX+GFS5+8jj
YQcqz537DspNJKlmhnEf0DycC5cTnCSAZxUeSsljv3+R/f72vC5to/OvK25uFlXddTGuHPnNHCNz
jT1gaTLPP694uTUSUSd8BHgp3RZNNBaQnHi5PYIlz0Ad3AY2FUgvMCtdzs/kjXnfV3h1+dwKxCf3
vs3DoV6riywFiLMKhI18Fbru1VOfl9ogpYv9FCc8aO0PEmwjfN+Xz8L3gTRfw9wuLsuZOeUOqJ16
GMHqyE46/YwUnC6fb0/aPCnqUwgAPDByOABBX9XB/dRxOI295DRp5tFs+zFKY9SSGrM/CGlFPoBZ
Sdy+tN2avy29XMEciIMJmxhZ3tlhzo6LnmiE+TooPXG7bvN+iMzS2A6GuzcM+bHu/c3tca6ZU06n
ycgHTxQwl6JJTvTDljskAvgVKubjEQwK7zilQPGFnjPQzQOFOi/r2eh4J0AKPVFwXBvspTI5ulE5
YJsksNs1scWlnQW0ruViLmFNpVWhpO5t2TXpiTtRV+1ATIdugduTt2JCjbo14VuOdGcm6uJFL780
ya/B/33bxDwhqh/OIIZZ9wSNqephK7md236CMvBY3fPmW7omKLc0BDx7kcSeCdFQO71ckIGmeeLZ
lJ+KChkSa7i39GfhrbWaLo3i7HmiCr7By5An9+aHVvyzSL4Na6+Pxe97uMfRYuqi00pBLqSZa5De
KIFVsncWoP53txdhaZOAzPOfzys3TN74dWWgV+SEZlJmb/mfmm9ifUfTlZP6ehjAroFkF70eM1Gd
2rafjn6WdxPwRAjUAwuJ427l7r6+CsARAdAtBARB54nQ9nK1kYcY3NST2QkEAUFPv4GhsNYOQ7b2
zrj2Kl0zQOYHQ8BgXV055chQ/nQBhBHipRufa/Ng2CsJiSUTloXW9hkIhZTuPJdnJ4kFXGGv1R09
FUSieRlipytZ9qXFODcw/4AzA701FmZZwECZywBYb7laFF+wgFcY2HvQT2AD0KOsBtO9Tk5pnp/u
R/G57j/ddtqFCQIaEoUowP0Reqq8WUh5935FCNY6a5CeK8B/mQV+sVaAvr734VBgZXPw1gOFlVoJ
c5LKmbidZgD5PuXxBl1gTxl9GnD7583Bkm9+FFxaU659Uji1XXuwxvf2B7pGG7OwICZ0PmbcPTrQ
kIa8XPLB8POhSqg4EeYFw7Mn+5X9t2ZA+florUQvl4QBj0WADg3t5vaaL+zviwEooV5BBlebBL5f
iG+DfejzUA4HZn98uxXIR0HWB51Z6OxXdgZlg6z8klUn5DPFvjPv6mTPxf62kaWpQiyPwxD/wQ2l
rIWo9Vj3qStO9q/K/2IZn29/fmF34Of/+3llJdqeauWgO+Iksi4smzBvIy+ewncYcXB1QwMFLUNq
fOC6ZKLCYuLktoc69YMWbfx0XEn8Lo4ErHWGNheKEVZdOm3pUkrS0ihPbj0Oe06z7sWirP1s9ZUf
3R7P0pqAuNCAcrqGlj0VgJiLyrYZ5eJU8vuTQd5cbQRq5+zrykByZ8ocm+Pr0j7UVASmJoK6fzO4
HkYAq4MuM3pTQHN+OVtch/ZiLrAkZTKgy+1uHE8lWmfXVEMXZgq4CcwRTl/016jifjYZY9cF2c/J
0p5EceJvX4iLzysBCcHFS5oMn4+xP8Rp7ZhacCkAM5CwAKeCgdBz/vvZ1QfKNtetBrMEYgZtwBXA
3zaKtJE/6XIlslq0ZAMyizTMbEq5Am2N5bbJpvIEnws4ONL1joY92KRuO+68qpdRtD6f6f+YmZfr
bEAxstNdbMIMF1+qekAXlx8Y9jHW7gk5mUSG/fjrtsXFgUGdSEMnLbISKriuaopCJpOFpR/yALox
Y3kk+co5vOhkZzaUyYM8nFbmsw1a/wYVfCS9P7cHsXCdzE9s4KagH4mOUMUPPOIUPIMQ2ckQD9P0
TIp2R9tyr/XNyvosjeTckLL13Zx5BAVJ0IiGlKOJflgLfBeWA9JEQOoDFw5ou6lsmM7NBIhwZupn
40Vzt9K8s9ZgZguTZWPLI3RH9fyaeAY05wNKVh0k2/yPFgNFu/NTulUw9Zvbi7IwVxd2lLkCEYSf
tw3sWE4flNlLtUa4ev3aQUQ9a8+BaGnWZFGuxiKhIxBmUPTxjQo7xQtFYgRNo4fATwZm/Xbg7qU5
5URGSSLmhQDrNOdfa/vRjzdNuius6PasLVDXze8EJMJnkAbYdBQPkGVjaZWRQgJGB61/HQJBs9Wh
aiHF58H95qI7gBefYjG83bNhFsEkLh0E4yp0kgNQhZyRSE5glMhfBvYfPz87y9nBNhlt7lc+B+M8
b0JqzCQZKyf0vNrK0XkxAOUMaGyN+34Nhl90h2WRU+4I/aql4DzZxOHtJVrcozbaadC9h0Slit5H
FMNZhirYMcu1Z5346R34eJs7vXhH5QW+cGbJuJw10y1BXjFrj3g1WBnDTKxEMotbFAeNDTIiMCup
byITJMGt3aNLo/6lDTsqVnx5aaLwZERWC+KQ16TLY1+XqcUB2h+S7kXKcsNN/x6evxJYLo3i3Ixy
Dsi8t+TUzb0BxHjpqPVxbN+zOwD+0nBLIngFle3lQsSu/X+kfdeS3Diw7Bcxgt68kmw3tmdGbvTC
kKUDCRoANF9/kop7Vt0YXDI0ZzdW+6AIVsMVClVZmX3Ha5afU3o7dcfxsL6jVJ7MDBB8IzhGskMO
9npuFZRaTnauvYVt2Iy7IogLekOz/GRYG7exclX+GpO7Z2ydNkFNPSCA53IHbefPUPUIxWD/Wh+T
alWQp4NqtIFg2ZO9M1iLDEo8mBHs5lehb5x29dcxX1AnBhRMbv/y08YC3wmQ3pMb9+Je+/cOnYVa
/e/3pcvLHFmNdxfg6jZ7DrzuAF6/CFRGG15RtRSXVqS3I5Qb/dbWMQqHfthr2WfX2zCg2ljgZod6
LpLZaG6R7qxcz4XoKY6GZ4IDpoMoRlI9M308FYG2y1DH37CnWhZQjznI5CCthkjp+pwMddBYXoJz
gnAtfOB4Sq5vKtV4IOyFLwP+BHltaTx6pRM7R1f2eWQ3rrj3obCAJvogzn+u21EtDJziEogvl4pc
JHL4TGxutrDjV0Xo8uxoas2972wRuSvnC1LdULpechSykJUG3rRubDFfzV0p/DDn7saEqQ24Dtja
UGCHBtv1gtBAVOg1HoHW6LKdD4n4You8XxVOIkGxNOcsjwgZfTADjOdN/gjf1WlxMSQht5/4kMUg
JtoYi9oSYj30ZCI4loECaW/4vc8mxHsQxvGqUIQlWJxGd+N63zJjXk/ZbJMy9T2YSQfgkQCoaAGb
p31/8MdP67ts2a1yyALFVhR+Ft75N6X9Bkx75jizJYANmXV0hr1t3IHAw+V48UdJt3HbK9pNEUxc
2JNuMZpABAEsVel5QqBco/ptdXuQAdVhvieguYxzAJToOzIMV0blI+u2WZEB5nq2SNSQWNsSqlcd
VQ96jAt/uosMr+RyDPA2WgaFkGUQ3Odiiuv2NvO3NMK3jCx75iJ8FfrkFgRkB+e5/SC8DrpOJ2/a
evyrzirSiEB+oyMc3a3STFmBOQ6lh8cldV+ZeJ7s4/p2Uw4i8NCjhxwDlHOkjc0Dy6QB1KfO3Mof
+TidFoSYgLrQuhlFXxtSGBCgXnRJ8DxzpcnSJrP1wZ8IO43WQ6o7uUnbZG9p5Xl2xmiaFpSfHVHB
QwjlRDwZYpf8Oxfm9W+Q/J5r5k5BnTY7a8He128nkW44I9VNdDlI6SxltpMHnbU0aw23BX3V7Hrv
zW4M/Z/Q1jdsqTYGwM54bGB/I0SUnoR8bLxmSDyE6ew4lyfvtL5gqn2BvkooZoLP7i1OZrltfeS2
0nNtVE/D6N5r5vDUoxFl3YxyFHgJgP5UR5ZLZnFtZ4TlBpBMaBSe+n1ZaN5vs3PyrZemyqmCZHnR
DHcXoLS08lD9GsEZh1i6sxGyUeNQN6eAZGEKfuTMGWKHvnBnK85S3RmXRqXdoDGzYiYzsrO/0GnW
GTBFr22WRJm+tRdUi4VM1zJAuAmgFq89UV8lNYg7gBYYfHqfaSiZBTSP8oD/+PfVurATSJVq9ErP
3BLo34NScJyORpxtMd4pr6MAbHFIpRtQvni7UtqYmP2cnUfdvW3m5iWp/Meaa6Eu0jOI0T6AWxUA
NPdcljzWina3PkLlTCLzjeAFhwpIoOuZ1H0xJXqZLGuWPaD2eIZ89SHxrfdcUGBZ9hZoEwossjsE
6dMIYN0AJepmQpnr98h+ec1WYlIxGOxqcL0BSLKQYkiDoUUqbLMj6FgxoVTqaKe5Hw5aOZ7W50yx
z2HGhdQ4wj3QPUuHKwUrZmWZmLN89FDMHkGT40ap9pTyn+uGlOMBwcPCUQGpeRlhIJpsyCkDc4HZ
FadUWAdmOJHZuxtVFoVPQtANDAB4Fxd9YmnaKsMGlR2oBM+af0yzw1ZpXjmKv5+XxV3MbCyYOeH5
1Whgop1Y6Hs/hGlsXA9bVqTroQZoLs1L8FX0To/IJAg1JMCmeisGUmUmwbgCgmnoMQEqIdNkaR04
VkdkXc8F/xxoZN+KJCJ2ExfOHAowsxvli2G2oZ0/re8FxVV7ZVeKW1IaDI7DsEgOmhQzmoGT9mNC
T/UMitts6/pQ7QgLgwPhHHb6mxfmJMZZa8WgPaLc85VUddTnw8d/Hw9Qc+hew59oUpcOEWfuYLo2
tBEN9qXj3U5HI0zwHWDVWCMbLUOK8+qh1W95MSMP58nntfU6CsBpm4KJBVG+D03MZDdzdC/O7ygh
L07UBZIMBGroXbz2pnZqIxdPkcqopn5XzsaRA0wTtM5ufe7+5KGlN9OVHemmrV3GG5pagLJN2n2i
OVHbVftR7w95+wxezYNlkMhOeCTQPIey07H3m2ikW9jixS+s/QrJb7ACQu0gCMbtyKzQZjSqSlTM
x9ty/hwkQ1jqIFaan9eHvoxsxaaMHSt6owLkCoGN5/bIFDykfhGNnN3zzjw4dDi7bCNRqDgKHqIM
8KzCOb7lQBrqomV1g9Z07LC4bPq433oAb1iQh8TbwhIWCxDM5PdARoYu+/WOOQOsATA1KEjg5XO9
K6fSagZkedKzUYOfOZ4gB2bEQfmhHQ7DO4BeKAb8tbUM9uKN2AwBtD8tPT0n0y61bj3yYo8bmW6F
J4QJpFNBqoRgQq4NjSZKD1ng4Bk63BrFnpT3IEOxH733FKGuDEkuV9hdmgAugidBIUKd83DSz0Xw
lJO7Whc3lccjKMxERfJpfbmU++FifNJyadxI7WQpr1rB09xAo+f7+ve35k9aImibU1BK4ftdvvPM
Y+dGECsRv4J/Z7BdAOz4b4G0oZgm3cit1mkQZKwwfa6XHv0p+dSM9sdc2CwcJmafCpDvhf8+NDyt
IOqMqxlrJ5kc9NpvvBGBc+DU6YM/BWmcwVcuBPxtVIg52AdDSX+vG1VEHh7usQBUX6DqfROldb1t
9pAwg1EItzbdd5Q0vyfpxh2mNILEFUoIeCvgj+tz1RuQKwM9fQoSq+8s0MJi/Ahy243pU+08MMAu
TTZIuuG6vDbi1CNz+wnPqqTow9Fpwq13m2rr4bZfiB9dhOdy8FT7Xq8B2JidaeiNt3lwa7eo8Hz+
93gW2R2AHCHFA5CK/KbxKDDmtKjxptFfi+4ma/+9ewJJiL8GZOZSODl7mPUKaQ/3Z+7t0iqySnAX
hSaJRide313KNYHTRoEfIwIHy/Wa8JL0AWcpXvLajbbz/Y23jGpfoccf9wrqbm+LbgxEVbxufe2x
dcF2NDUA94ME9I4PyVYPiCoKu7AkV9xAVWixlAI5sPQfzf2TqFgECeuQOP+OOvXQmglucVTcQMol
hyWTnrhiwhXkp5ArhP6Lf4um9XojHlcFIhdW5Fu7ckjAqyVf5Pnk1bTEA+XO0bSdl7T0j4h5o6D8
ub4TVEvlooi1JL98PNWk09marO0mF9eRxw5VxsLUjCx7Y+5Ui4SWIGQsLVRj3pAWujMtATAD7sLk
c2joD5WBOM7rQ9/YrQ9GZQjVC9Rj/igFyzGJ0MhQjBSGEqe5SWiahJmtHUAMG6d0fkdBDuHCkmLB
poC6suQ808AVYLNADxw1ICWBAf07P+pS3v1rYBntRdQToJ3aETo6dQdHj1IoUIh3uAFYAE2aDZQ7
tNWkTNTcpIlGUxttfAXEPPQ63NhcivUAPAEowkW4D32J0ghSZ2bMFwt+PptIyHBEqelFXip+df23
9aVXPaEB5lxeZNjOqFxLB7Sai5InLuqXiUju/I7+cloeZdDcQefWMU3ns+iKm6Cxd4yKrTTB8m3p
/XBpW/ZCLhlzO6WwPaPMY413FfCFg37LtGFXO69tl0fWsOEpFB4cJpG6Xvp2lszv9eYgyL0EKUHK
t82h1zMdRr2I1mdU4RlAr4+9gXQ/5lQ+TH09BGOQdGg78hzIF6ahPTgxCbbqtEozaBJZpKgR7ci5
a9Qix1wvZ6TXLPfG4Ebk+8kxs4ON+F41X6iaINO/KFFDPv56vgAMcam2CCtY3rFPIXGzEeUoPDfu
OmCv/yS83jyHqlY0PXYlCjFlFTntIRFHcL8J1w8pyIAqx9tYHUXQ4yMZibwA3pHo6pSOrlW1vd7X
VolnMo2mokQlHXw65tHL0mPn7da3gvJwoUdlaa9FORC0MNezR1nStUXQlmedpqEG5cyMBGEmDLil
ITSh+hNwSD/+qpytZ9mfzl35aKEkvSRZAtRy5WONZKiX9SY4TYBx824BtiJh1nX2LSPjCMJKvYpd
q/FRBqM0SpDXhKQWL0PhDNON71YgE3TruyTvii5kmVc8g8ShR+emG+xa6v/KvKm54YM97hrErxsB
o2pjLxDzhUEPXlaOGGrT547fNyVuvfIDtSdgqGxcE3QLQKXK26Ax7T9DctDglrSZwNxWnls3GEOq
56e+ze88vGDpY9+IIzKxd91QxyP0waCvttcccuohOrq+R1QHDOgtJOMXukD0yV1vEbduUwGKpQot
2OwwZNoxe0fhEcIrfy2Y1xa8seEz92CB0LDXb/mW4KZqwRABIZz08Q9eRdfft7rWIjhu1ZlX801H
PvjobU/NH++YJjwfbKDZQQQgc501hllWlp9UZ0cstCUx2cLXqBwRNJT+MyDduXlrW1lTwgDQL3tO
+G6YIAeG0/Ib9aKbodOrcKq0LF4flqoyjewCmi8XnVkUByV/NAL73PpFQCD1QSOrCKLUBYdY+cvJ
65B5N0WyC8Sj65K91/7MATFaN69aukvr0ubjRNSOk3hodGvuki7YVVa69/stkMfi5WRfBGUhSHDh
uQlG3uVXXARkwFv60BZIK+RQ+hAkMEdIbp+SrAXpATFPA/IC5VJxt/2b2RSf68m89cfinvL01/po
VWGV7y/Y7KUhFa7x+ncwS8t4VdbYqC1Ii+yga3Zaypod+O14mKUW3TjaitkFm/oi3wHIFu43yftr
dWWxPqA1yst1BMxglHvPhvjwz4OCe0fGA6wS+L/cHxzodTVOIy7QvgDQCfjAkLmQT+eITCGLvG5L
4auubEkDmsvRqZLEL89GtbeDsDSj9e8rziCGAcqAJbcLfVgpFrU4GvycES2KhfWcG84uae4Y+d2S
e159hS70hjVDEX5empNjgYR3AGcnMOebTwaItduTAYLejNw7Og/L8T6fIFXyrfGRa5xeWPo8jWNc
Q4V++CaS37W714Lf6+NXzu/f8ctJOotbs0CLMTmPYj8/GeK0/vmN6f3jiy7PoQX1wU4rCfgRtCiY
n5gPdcgnQZ/T5BPRv64bU3CdIGK8GIy0Wbza6IUb5LAG9vVp/tKlt830Vdd+Nf5tn7BQS24J7cOE
mREtHgk7oSwU1vZGvK86g5e/YpnyizG3BsIXXO3krPUvvAlJGs5bPAAKt4KBLikhdyl1e8u0X5iY
PBeK6j1WrXT4zpm1vaOTYxmYj0ANHtcnVT2av6akA8Iht+noFUzp5LYq+miCvsgW54kiQkayAfBM
1M1Q6JaTm4CuNXntwFs3PpRV3a/B4MfTHYn69HV9MKrdjjgcH7TR6IcWtut5K0cPF5qPq48U+wZC
nbv1z6uW5fLzUtiT2Yx1poVxtMUxJ7Hug8UWYIfDuhXVigCmhOtbX7q95MopNkXALGaW5yaLdXIa
umP771SyyP5cmJD2Fwn6uaEUJmhuxyS9p0ss/w7JbFhBYwSQ6+jE0uWuO711J3swPDwYwty7S8k7
ro4Fy4WbF48hpH6uF1vzC4721wnBdsPD8QHcHBsPSeVC4M0AzCVekW8aL23eF06rD3g2pBUEi/SI
iDvb3fAmqnANMSLaIfHsRgVSbuPVDVNMdYpZahr/jhv5ierAfDtz1ECpDXk00HdqUGlPQcvZ1i+d
W0dmkGywK6g2NmgJoFUEujYX5+d6Klt7oM0wVAQSd1zfQ6zV2UEwrjqWFRRZmSvql/UtrrSHqBsA
UDxPQBFybU/YQW13DanOOWZ0QmbmILIvKFStWzFUtxMADv+ZWX7GhRtd2kOsYASlA5g4byroGvtp
9UDKbFfb3m0Gekk9K+Ma6aHMm2+sxjyJGhIEtvjmsOKVmeSB582usdx7t/U/bPy2xRVJESw6htAl
jgY4kBrK2d4lRWbqU0LOyPr+cFvGELmi45ZDEvImLcE1Ikq7DFt9goSpUdy5fXsAx7nY2H3Khbj4
FdJdZujJbELDGQ5zgh78p1mn4Qw4a29/fNdwsb2XBlysunRYM1zPjdU65GxNxb0GpXGdGAcrw6Vd
1A2EvrMHd7SfO296LKv6ozttBSrqgf5nX0b6kWwCZ0wK+8H4Yo3PqRXqHQQjN3acymOgsIZbzlvO
kuy6c1q1LbPLGqNsI4s91Oij1vP9+lxuGZGcd29DHloneX0WzveaHTXxYzY3XKvqwl4IKVEnBpzm
TZ217afAS1O3Opso8+vt3aQFke6OR43ctJ27MR4VRBIQ1r/WpGsVtFCj3dZedfayryjtoE0ri5Ak
D4WFLvcii9IOlNHVjW3fo6l3Y8VULuLStnXtIprWbvTKhO2CO2Flv4ggi8CWGbo4fH3xEbW5jUtF
lcC7Gq105DzkAPSs86tzYkBduwcDof5ijPWO8yd/aU1vd4YN9R+ebUyzats4rhkslEY62qKlnIro
aOqRmSFng2YS37qZyDeDb0GEVRsHCX/sGWRuFqaQ6+kcGq9vphQet527l9kJbqvauGG6i2rW6J3y
ZBPDoXKjlwaXUV+4+B5M3HQA2fuZd/u8DcF+OVtx7x/yhbU6FOYTcY/sHThUHAxITAPnCqC6zEY7
ge7BmHxgBD1SRSb5puUv5RbL1TJT8v2whANLSRW9/nKR23JnPoAjAUByLSoP1NytOxHl54FnWK5A
w3zTZhQQO+1NFy1TFAzIVXPf9sd1A6rttqBO/6S/UFCQdgJxWcDmHHhN4TwLetL656TYiFpUY/jj
acGAZyAJs/j8i7VnlI2Fb0EYxaxvK/HZyzeyTCrfgGBoua/+yFkue+/i+8mYmzQTGEINAmXqO3HD
tSckgdDJMZ+tTuyquXpen7U/7Snysl/alHxhQcC03eaABEMAYE/qMgLD0CGlOqhDy10JztIUmXRe
kRjdW3vaZvvEzWOknZFsxnvKr88tmaMcf+czelex7A70KqfaaWKMJspY9rOwy11u8lsGamitamOf
sxPtg1sr8U6t7e70ao7Xx6TcCRY8jovXO3p+pGUCAn0GQenSLilOnO48eqj+nbwXrBjI4OJpBK8D
VNL1SiFKLhw/b9C5zGNkkTR347Qor6gLA3J51kRXWSoAPz67jh861mkCY6fDyN7Vnoi36/snpv3o
QNym+1uzp9yEf4cmZxgtiHWhQQLoaq5BOwECit6HdDw3/TmhLCJbNI3KI3VhTdp+VTK4JgQhodvG
xAvLpliU5dazSpnGuZxM6c51R4AugwoF08Qtj3XvhqJzwtLtwjy3Ty74Att6/gKIxUfbbPdF5T8R
B11UjhVlI/jSB/fT+v7cGvPy9xfHXJSoSflL/dbLwdTPULuaN+585Qm4mNXl7y8s0DER6DTBoTb6
IZyS48yerS3g+tY+kU6Zy7Tc9DhWrqAiSuwPE0j4UnKaSrEv6Q8j2IibtiZNiib6kjmNl+BAaPzW
grpK0W4k+1TlRpxpvOzBdfOnsn49aWkBHtQ5wLKkJrpguy9J8QEJCz15GI2nWjz4zrM292FbfhTN
54q0IaE7u08i22IhEQdKvhj0Oxv3dbtRvjaWmXzjoi9+mORs8smr0nbCDyvdB0GL2Ec7QNqd9elk
9lPcWADs0zM3v8/NT73+Jtp9lvwu+lMtXtf37f/nHP3vDL0RWgarQW3kBF6PzEbUau7DCAhhmBv1
3kHsMzM97MFDlNpdrI3sMEMV0cbPBVHv0Uj0GwQxP9d/kHJiIITmAAAIBIH8+hET5O+aCU3S/cRD
i53QRnEcICvYOxsXv/I8XRhazsLFeZoHDjHGEc1Gtjnd1Kh993V3yzc51VVHCnhMdMeDYA0AIOnY
joWWZBnB/T85ToSuwd4dosaBOCNkTIc8PZBkq/lbubcuTUqneJ6ytJs7eHvSiyjn+8D/OiLXzYKn
MtejUUcPSpnFY/9lzPfohIpMbdy5w0NPEdIHW5z1yqcKROEccNECy/UGqWEEGrRVl36rev48NQeo
dIfVcOTNoyPyUDTfbPZlLDcQairHcmlTmgHXzIghFsfiBPmxCbM5O67vUuWqXgxK8lw17RNjLjEo
Z2h2aGWL6uY1cLVw7lls2C88PazbUz2JEEKCjdtCwfIN+yrreTF6E3ZR1+QH0Y7xkDgoAg337tIS
U5obw1PP33/m5EjFMkXBbRM7CDxqDXDzYmM4qrPngQkb5xuIJHCfXJ+9ugRFuqfD6ZjAEDvi4KDD
Oa/363OmPgcXVqQQAXvZ5hzYiXMjUGGZnm33tq7KA9h1xu6lFs928ZiYd4VlhF7zoQE/b9I/j2xf
Vaf1H6LcLBe/Y5ntC08Dng9TSxh+h5jvqk9BEYk+1K1d59+53taYt2ZWcjc9100IJMNWln3TyJNw
fsJ/5vmXcmqgKvmpdc5sOrjFV789CK8Jl6ZiaPeuj1cZ6EKRDSuMhDqA/dLEz6yeNQrip7NVP+ns
oz71UcGOReGEoEmOggRChJ4duu5TsXUuVeAZJA6WJi6AVqDjLJn252bOQdKH5ioytDtmG/4zE9PX
wmmqELQBv1y3JTs9M5K947ICYOzidz6Z3QvP6+9D0W8lat4uvYkCO+YCcB4wVMqsJVDDGvqqXhyR
M4VW/uzP/iEVbUjZk1F8ssetAG5xbNdhxbU9afmL0pvTnmLmW/OpTj5kgwZlov22YsRbBwE7AdpN
gePCWsnooCwRLG9GIEELHoHaMfH/2UFcf19yEJrOiglc2Xiw+FE6PIMRc4uV4O3KGNgoaF30oNQB
DJz0LveG0av6pVWys7tdm+rnDFK1Gt7HeVfuSVfGXGy9yxWSTtc2pVHhfuyCxltSPrrzAJjbTpTm
jtTdztenvcZEbFfFY1/138YiOeo0j3GJxQ3L74RlxutndGv40jlxfWHWw/JGsycvhNRTlC/qnR0k
yclu8I9683ndntIvXUy35AMNTdSaMHGB6T1uZLAaQAjm9+SRb+tmtoYl7X9fZINe8OVF0R1rK4gJ
/9Qw3C1JG6U6yqzwAusGlzj9+sBdL6kUaTh1y6Azh5syT+uXpK1/VuN4yhIa1hOopu3Gjngtdiib
Hd9hFyUQ3UKPOQJLafv6mjUQaHMgs5fxe4P06DZrXiGHt6tIeatr9Skv59gT7+iSDZB8MS1k/aBo
IWPqqAfUrVGjq90MymM+01MLxCYDUqpxnI2ZVe6YC1PLUl/cmjQzaGJnOCwWmXbC0J6NmceiqDag
Zm89JhYQvUyeo6O/+E0VsRpZbrc6zJQ1C/v81gSQptp1Wxivtw7z2oy0T+qJm40WwIyZsG+lZv8u
qLcxEuVWvBjJEkNeTpiVJtUww6OB4PM+s7I7s+Ek1CZHAF6JtlTSfZ7LaUcnCAGvb0bV4GAYrW3w
2phJ6dSl4JQVQw/FG6crI+hPhEm7cR+oLOC6QVIO0GjoWEvuamh4YQgbcG+vPrGHpvg/fl7yTkGn
FUgb4fNa9XXKvyVbkC7lz18oXoHCwTNQLo2zQcPPn9FQAPqBhzztcDe/pzIDpMd/JqQhoKuRWNwA
vN/249yJKhFlW7Ok2mCXJt4sM2U5dzjiaZbcBuCS8xoRJqi2VhOPDLv8hWv0UUu7aH13qU4oxGuX
EjwIPkEsKe3rdE67OpuR6cuRL53ZzrL4p2CAaGXRbOyDt6ZQxUDAht4ZAArx77WpGsqRoCuHwBq2
IFCv+dcWMWKfeE+U+m68PixFlLyUTPAAsiywF5syZkPLqzkoFlkgsLxH8/wT4JdwnopQo4d++Kwb
DY4RsnBuviu0rRyBcqBg6XQRogeLEM31QD3OZtNOGmgEuQO6h4Fij/ShsQ6InTsjdMGitGXxrTvH
aAHVgDQb4KCmXDkcB6DlGxPplnbQPoKKHNrWJVJwG0kd5bgWZn4foSk6DCQ/kQxz0kKoBBR7E/SI
udPtiGHfEB7cmdMWnd/b44ARXdiSTpzranPgdLgLS6+AIoN2W1ZmLKZg33RJnFfVTmftU1eJjSZf
5RBx9y47Bgq38raZS7dxwS+C9lhux109ols5HcIgZzdlCym69U2qWjVIf7kOQOCoi8jZuDkZG4fW
YGsym5/BBAwvTrqnbcQyb70j6p9IDP2h3tTfdCaZXWK0WY+UnzPNI9KNLcqu7Va8rzJiLk0Vi4AK
9qB0O3omnwabIWCi/gv6bEKn2mK6UM3VpQUpYBkGp0y8hSFnBhlTTYHdQPSXJ9bu35cEaluAbrtg
vX6jJpaaCZphOGq6c3LTaqfaDcdhw+MqXdOljWUPXoQSoIRL9Y4hqp1oEY4BhE0+Vd0Uu8UhgZTp
YD4l7GEa+9CwP6wPbpmj63AaEcTF4KRVApmoQWYLz5LC6nZNZYeZ/pqh3biZSxSYBWgvtvaFetX+
Tqe0ahoz0k44sNjkzgdedYdWkLgAMd/GSVJko66HJl1jmdcD5T/BUFUd2vSDXtRRQI+G+TvLvnek
jFtyO9if0D4a2tZNBSJ4m4vI4icve1mfY5UDuZhjGcVEoW4G0WwUkjy9y0J9cJ7Nmt+UHdnz1jyt
29pYz0C6Z/I29QMgK1B/CR6M6Q6Fl0AvwwTZaHd+9baan7f2bWBe79u8F6lNHTz/5uCxzH/pZod2
MmzY5geHnnVSg3mmXjo7fhjD0/pAN01LN08OUR3THJZZbWOdfgZSPm9+DcFZ+LjRk1drvofeS+gO
5P/mDmSwjIFGsTLTMOSA7Srx1BinkW+MbTl0K4dS7rVs8/89lIiKPpW2eUq77FhkRjhyEnNP2zgp
ak/934kMJOczB6OV2D5mUhi/wRYfTuLL+lqpLu7LAyA5GT/TnCLo4EE1yw0zDXxcDPTIImcgIclu
e81/4DY7D/wdKN3FBeC5iYQgxifDNceOFlpFEJ1YfnYojSycjerQCxENNY3mZl+aNyTNY1btC+vW
HzZqjsplBD+ECf4R1GFkXPtsGL0zVnBAgf4wJrGblBGdXlztwwRY8PoMq00thVdn6aCVgZp1WjRC
NHgpDKArNCNGY5oeMjd2tqpLSv8C3tT/Z0j2ZbaX62OxYDYS0AgZnxoqwgV+WqV3pv3bo8/rw1LU
srCAF+Ykd9Y6VVE69SLdGLyQGqjGikJt+6Pb3OjWz967r4rj0G4865Xu+sKm5NNSCrYHiqwZqI+9
Q+vfma0T9uzeCTbiSuWxu7AjObDJyvQM0rjAFzjIAH5qx5/rk7e1VIv9i5jCLvA2bk2Moxu7HW/M
0Gq9nSeCeAKpUGfSOOuANli3qbzcL8a0/P2FzXQK/LqGaPbZcY8ZJL9JVFnxuonNPSG5q7q1uZ5X
mDdnnh9rP4/T2nnqrfwG1JVxhbdko+sHgBOOxjht2FY6MhB2AduwQKLkN1WNJmkdjJ9wZHUfefVd
CsQW5Imyl6QQez/5Tv9dmAz7H4VVMHCjOI+2yev5HCpUVoErg9h8auxpFXwbqiJGnu7X+pwuW+HN
hXNRNZG2PKggbeHX8FSkaKIh+Nb8u579Mo6/ZRlpHI1BxeymuDSZVn0eB4h4u+n3fx8D3vbLNbZw
LsgsU30G9s9g8hDJ5u6OIo2v9xurr9rclxakWeKTxrNy8uH7wIwRoFBiW80BZc31cahcOVpjdfTf
+Gj3kfGRM2+8gtUaXDn4RMyO76bhVUv7cLatqOw3wkXVwl8ak25mirdhYfYwhlb/fZc/av6WnKLS
Ah6baPdFfuANKJ21TdAR30VwUQRhxYHy68L1CduyIC1LkxNWtaOTnz8E88fC+7T+ddVtAAwAiGtR
PA9ApHB9AhMPfK8pMLHnPqTacRoiFFTHrT4HlasGBaaJdz+y/G+yrbMtXGhxgxsrr341FY5gnkeg
kgxLVBTrNLSKDbiGco/5KGTgPYuWNTkbFbTpkHsD7E3YWEn7tTHsqPC/UMM+TO7r+gQqlwdJ2EXC
ccn5S1c4BSDaGWskG1rjCwPe5+f655Xrg1ZuJHmhTwNRjOv1aRNLI6TE593B2WlsjGfbA3F7HrXD
hiXVIoGZAZGkuVAMy8Fki6q1yXXcO6Zwon4Ax6B2X9PbphuWUtdDlpXv2NiQvULLuG5Dg0Om7uCT
L1qQeSKDUsciJHq0PnOmckBIAv0RrVgkhK6nLqAkSSpalOdi4jpaGAhqo+mMbKTloII2DnPc5GCz
Q4HvswFQ+1dRg/sgc5J2R+YB6YFUzBH0wY3D0BfDTgPBW4he3wb8JtPwmLvNEM4p+myTwPhp04mi
Ga9pYhA/o1NJC0YUJC09Jhr3X0WTzBs7XLXrUH1zF/2KBcAsBSJNwbjjgnr4rGUQSNGhuob9sVWG
UV0Il0akSISORGtnggmEZ2jLIvSRsBusd7joSyOSi568LgcbBYxoYe3vx62+VeVEIZ4HVA4x/ZvE
tFUH4PDPuhKkHW5/o7cOZEtmrdhAqKhOqe2DyGoRJfOQDbzeavbU2SmAhej61IsbnWhhJeod2pTC
ubE3To1yUUCXhRYo1MbA4nRtyvP7dHAypzjrdjMdR5dQ8O8mXqh7TX5cP0F/0hty3ATgH9jNwTrt
gi/52pZFPLckmo0OTIYmIGfGCahGz3p07BpKEpk/+KFv1SPwdwnf9XOCBN7Y+18w1a/6xOpIFzaN
e3AfnTxN2Ng7Yg51p7GQhQu6B9xGXWzpGgh3WDd8ITkkY/Oum27QSd2FKap3P5JJFwmIpTr7sSXs
VRdTdhuMoorxsLZ3PsnRLWlz/95HISCaM987V7jvI3eiX8BWMT53ej0fHIt/QQLg26RP5bORotOy
AMzodvLdcsfQ/APyJQTXU/ldn9r0wOZiocQBwqueZiRYzPFFZF0BDWNu3o2ek4RMz50QKkUPIP92
jwP1nJANlITou8lDJsirHkxfM9CsRKjhz/us/FSNH/z5iQI9CK6TAwjPpn3ZcQi+1HOYJcUQD0Av
Qdy0FyBNmiKaOlFCoQzmGf6hCaoqbnt0WlrUQl+0jaQTtQiNepP5Nz5gYFGLOsi+aGj7HgeAGixA
dWjLfst4wymZeSnw5JjBsmF2VTTbn6nYcGWqy/rSyOLGL95UlBOzJ2lWAFKtR1BI/mSSYDdXkJMZ
0j1WfOP8KADKi9IbdGtN4B/RZyTZIwxjZYQV58JkIqzzZDgHmUZP1A2SW4pNHRnZNO48zQxuDa5n
L32LWkbU6ONwj25Yd2+1BbkZ8UQ7sJRYG69zlb8CjAg5FVAS4FUkHe+G+CUa+l1yNqbP6LFKPq4f
adWdePF5GYhJDKRq5wyfn/KbdrwB6NNz9qLZWfmPOt8YispT+YBcO2jYRJwvh5b9SHUQ76B/m7jJ
OfXSexck0Jxs4TpUvhdVMyBIAGPFTpUuEF7Q1OABQxPvgoKu0X1qxxl19hr/H9K+rDdSGG33FyGx
L7dArUmRTtJJuvsG9YrBbMbYYP/689CfNJMipSr1HM1Ic9Gacmy8vMuz3LgO/7Z01tfh+5FWO8eH
EzF6JQIj+cVDJSYzFoZ9yOEU6qkyAb41pbyOIz7tnUBvpmjMiO28+WROHNXvx7pJjclOp+nW63Nx
oWFwgSsaCpqIqM5PELFNnk/5VH8agp+u+y0Sv71bzkKXDimkAP4zxCoUaB1Lsb5SNTTmv4/8uYge
7H6b06cCOm/Xd+itkVafs3By3U0DRiL9qa4fpNgGM+gpCb8l8nNr1VZfs4auJbEZVs1zVRw1h3Fe
iLU3gtDLmxPLtoQFYI2sXlCuSwiLthxCJqjp5bNMAgAPy+CApsmNkZaL4ePm/O9Iy8Xy7ho1fHMo
8w4jgYdgJtDSGJKq1M7Rzqtymzu4vMsO5q9Fj6fDVGgFXf9sl1YTEAcf2E1UhD+EJb4DNp2KWPVp
jnRSm11amqAI0pfro1ya5N+7EaKhi1PzaqfXbd5X7oASRen69UIRnT5Hg4ka7RDW8TC6/kPRCLmz
EBrf+37r3Zjkhb0JGDDCbui4oGS1/prQhOohxd1Ag8oDmsKW/r3Oq0PeentW+W+ta2yuT/eCchOE
tVCPg0gUdCHCtf1U7kDkNZLFDIwPbOPofOeTNyOwthXPAEcw8mbDyRcWDXHA/kzulJTmsR9+hs4z
coYYewV04/LBCm9JCn58RRALwogGaeKSKa4r/7DTM0hR5CprrTdJ+43PvqjSAXTnt+busY+eri/D
x2XHcrtLFIq9tWgsn2/tmfnUMFxTZX35NDU/WPO1hu51Y9HUtL5fH+rjBjsbylvljBCsHjpfaZXR
JgcGYhtVGwqMZxi8iOITUyk0864P+PG9x6kBlxrVF2huoOF1PjerNmwCZwmdNc62kim58QZf/HmE
ulBoRefkQ+Wlr5WjlFfrbCjqtLP+OPnz9b//Qp8SEwgXHSU0gZDKrz5ODas31CsNlYn5wR3htWMf
DPU2hBkdt9z91Li/6+lReeONZ+LixP477N8q+rvrrtfoy/a00hmQRn70RP4HRBMEqQGKAUYMcCqY
9p1/GFl6Nekr4KfpOCQuuyvLhca3M4bXGwv4Nw46v7nPR1o9RL6vBClpBfJICwKvgw7s1pvMH04x
hC8NnD+hH9D5X4YwqA5N3bsH6vp9KiDy963N9fAjCBgIuB7+PHMO+HYEEQycDEdtG5O/Ilf0MqBl
oEBQUn8DYHHwUuTFLyoCTySl9vKfOjIVhJBnvg1rJr44ZfC5Ep2d9NxvdxpMEwyDPvimqKLyYehs
+085FZLvfSQEd7bUzUtY4zXrhQ+/vykP78umn59Y0wyolBjjIwmNVxLQ6BEeGs0mqjtzV6sZhZOi
pSSbCn/Yoefm0RieBs4maKA4lMgylAfJKcSgfWIgyRTAj9V2UcQSYMidIynQ5cKAnUPhOtue5+Ku
IXN/qCwPmSOT+uj6U3FwOzx2lR7JzsCGgeg7qOQc8gBbWTM7LUY7/2QhrgelARwd21V4PkbOE9sp
iygWnhl+mdrGeCDVoFjsTZ78MYVTfTT1NhzEnzwavrvAvk6lsdeVkwZQWnkilT/ccVM+EmN0d+3M
xKHyu3lDOoBPQA8wkcsxlcjeHZMAkkYPueyHTKAd89WzS+NXByLBtpwr+exGhnGnI6YT5YzBN+Yv
1IhybB68QQ076qsKX9jSKrGUR74NwgofOwQBkJwqf2moXW65Rk0t9N1y2/SMb+yIBFtdel0SBfl0
BOMCjnxOk+8nEvVIY+EpAMABkF+dPSeWRasDyCw+fmWSyTDbP0QXtiDkK51qLyQpwtwxMVr065MX
s7QSasz0yRyD5kV3Q/hE7a46EWhIxR3YHndtUFgPMq+hgZEPDTrxMF/qraJ/Y40QO4UdlNTQgd8F
de6dLKcAfwBAdIjBo7qgbA6vSlhmg1kejLHl1cGx9lrnu6kc4481IlaMKggE+CCAHoaGio3szHZX
ChOLPTWwrQinaiNCE04Gqhu3gWHJ1Pa4OPh5Zx0NRwy7oIBobJkjHzeUxRLGc5nYVWXvfJchcmpC
78a9/zFegtEV1HgQsAPC+EHOkgoATy3pk4eFSdk1/Bg5/ZN25n8uTC3DoFqEhkuA6391i8Fjvgok
9chDYFmJjyPJ/RemULmcbrzRHwPd80ts9Qy4udEHw0CrB1C4tnb0hZW7CJr0efTz+nUZXHihUdCH
sgYYoO4iHX9+L6NcWMy0ncuH2SH+d+YFVQP7J48fc8cXONMovAk3DzeBOeo9HkYfc7WjtPfZcAws
GsVzQw0Yl39D1TTx4GpymocKginia++asOYNxo0oQbaf9Kg/kcacfoQcJ8D2yy0fJzuB8YqdQIDN
fWiRR+/gijxvqgkk3Eo0PGVD3Z3GfHSe0BNiO8PW+VbmMByZbT19KoVhpD2v31TEh33podZjuFWQ
SiGhCwvZ6V3V9OKHGOt22/jRT9XCrbBgaGMHuoySLsqdk2Iosw1RuLU9wZ9MpadNGIUM6EDqy2fm
0HrPh4bsuKnIloezt3UHqBQ4yhQ7iR2AsMYYSNLU2OEzNF7QOjeRqOaOjANejn/G0nJjs5LTLuew
OCIUBrGs5uVDY4k+aTlhj1OrbhXrLzznZ/t09QYyygwFS0DyIKK3CoISNQAl1zfOpRG8xRIXFk7w
mliXaBWLer8LBcJha44Nz4T1w42Q5EJUDPgz6Kcw5EYasEaERjrqeGWW5YM2cEuFGspNbTwYRowK
awpp48S+pX5+aUTopAEQAzwtWDurs9Ao5Eol73G66zC4Q3AZ3GvP1BurZVFGej+ksVlz8qxH+9+t
IbCG9nKpAEiPZtH6Yim72vCkRR7wAnWQrAPfrIVa2/VvtvzIOjICaRj3Nv50KPM752fdzgsgyZUm
D/aUOhK6oxtdpSA+VuJ/2BzvB1o2z7toMi8rQ+Nlw0DyIXfLuG1u5BWXwmRUUPGd0I6CGME6c22J
peAda5AH5uiMKPJSi0lCA336o8vpMSce6un2CYSHe06m3z2bX/59KZdqJwDFiwDSmonAm5BLgErK
h9oJTl1O4OeR268qYMeorXcFyR+vj3dxwu8fuFVLhM6saVszwAbpg+7eL8f5nqGAt5k8YW9061XH
ApmvjBFqRg/O6Ed3QhPjiB5oftNhasnaVvsIpVTsInd5OtCFPv+8MOeqXMhy5lmgO1XGxG+iHYdg
xItnN07M4AiT+iOv97LyVMpFwO6HpuabqZ9gTTuz6iskF6wTrNDzTQ1T0UT7ffHSWUGTRhK7f4Dx
8TbPzWg/5KHeInD5A14NO7Go5odiLPoBGB6r3lKPyae21v4jAeMlsXit7icCsrANSl7ql8GcotmC
JoKO6PxVYUc+5koGjxCoLf7kQ9h9LkxE+P/+oSCpZyKvhizWUtY4X5xaSWqGuXYy22JqV02O/dJA
OOkpsHVziBiouD7K83Az8vttUeGME1ZGW1tbxZ/rf8mFGxodOkAyUMv9K/F3/odYoXKmQign6+v6
WDbd8VYB99IAoBwsvBGo2KJSej6AzVpKC1UEWXtveQ/tLS7jrZ9f7bJmMuaSO1A8GeWxrvdokV1f
n+X/v9rFi5HQf/78JQR7d0l10q0t0LGDDKXXVv6CKje/Zcx8qeAUQRp3YZYvqhBraC440q6lmtLP
+qCmOdi7RgA5mxJuXSD0TgHbBJCPf1yKVWrHSuAw0b7rj0YOCjofiif4PcbgJjlbKoPusTIscyPR
N/keDj4owYJF7heIYNyCwl9c+Hd/9GphoM5Y1RQ8liwInuhhGP4NyIjCE0zLsWcAU4DfDXrJ5+se
tujt5q6wMkFhslTxe2Rhb//0aZchPNAQgYZAAcX5gL1QTmepSDVBFhJbxNFokFeT5BOiTiluDLVa
rGUoEB8BV1ucoxZP4fPZgIZrTLiDJPLEImrimrjiR2kgO/7nGeFWAbvPg2Y4ovRVfCBt9C0REMtM
gH3TwCddyDdi3Qobly/77kj8nQxiD4gz/NWlXsMgSobM0WvVlOWzs6mhzSXIxjfvR3GLt3RxIFh/
IOtYOHZr1Jo1jPlk6nHKLEu0hx4OuBsyQCiMh+SrhSOR/vvqoWf2n+FWq8e6AHw6H8MxVsVIg9JZ
FxvX+3V9lFUq9X+rhygO1S006T5QmGzRBgJyklMmp8U72t+FKnPdKa6q7xxQtsgdAACi2+uDrm6x
v4MufD1sDceBmvwq0g8gTTC3w4xB5yGe7U/+wOLSudFTvrTJg8UmHaEjkHkfHABsc3Q4EDqZWwax
fs35P3Kz/s7i/QCrU+QrJlzs8SkzX+E0Hrtb17rlH7d84/Xefj/EMsd31z3cSlRdawxR7E1IHBm/
Ep2jmvLj+ue4tLGBvYICK1oCcG9a5e2tOYZ5JzCKlrER7Wa4amz9/2m1loQdEEmg5JzVNy+CQPCJ
UJkRHm1RkI4V4k/X/319Kmvk9N+PglsNtQHcCZDeXJ0afwwHRi0QJFuOg7ktwdSRqG4RIDPuqAel
qFd1S0fp0kZ7P+RqZqUBOKNTdDJTJ6fbTO3++pRu/fzq60yIWpkdYuF48TjqBzhdX//9j4cRHkMQ
EluqUAFgZMvueLfH2OSMudGICbd0mbRmNrjfXM1uxC0frxkLgAtkcaCIAGO6Fl0NoZUj6qpTWTUY
PQRYzDlRgzkAMBPY05GMnfFGXbd4cvyG3blwD7uF2v8/fsj6LIWh6+BGxf98YISaRlF4o2GMWeFz
3DcRpFq2FBmZhjO7nn7gbKC87Lqob1R1gcIfgV5vRAFVmNCzSWB336W6j+bP7dh4+9KCssvs2NNr
7sDUEdQDngjbMBLE7tUzCd12y3IK9x+HOE3shnV3QGXe21qlre9VqSXKTraxgS+tSHVj/SjbiB9q
S/tpa0PSWrrzq8TdnEKlo09BQDWSsRqCfWeoFtr3zIqNwouO7dC+5PjZVE6mFXcFsd3EtQYRC5rP
8VxxvkM5s9z6fYusRZDxLkC8ti2DhmYjHtRnJcSQBVMk04Cpzx1tp6y0TH7XOkOswoPV5/WWzAUD
wLEy9n0/G+kM4ptRQ8tU2Iy/BpMhD20xj+kQmrDUNWl4sENY3xKU3mJSdtMR6cxvXPDhI4HfC068
1KcgbNgB9970pawWwJOQEK1SyuqPsujnVLmQG4plBdEcHPE/qvZqgIJMI51sp97y1h5T5nH+3JXm
vJ1HWWV1N4Cm1hfU26K0p6GCumC3utoBxtNvjlGkij52Bqv8rFztbVxhzMlc+z9tn/kH7bNmo1DS
Oza5BUHouQ0Y7tnZgS9O7Z9IrUzEv7aiMUWREWtb1wfDUNUT73qRToEFJClcCqDSzfPfoV+TzTQ8
WAzYtBL6UEibVGn3aMRDG3c2p+6TagPrtw19CwHdPNS/oTCKhDTXzI0594ODjoS6L2xIjNYtGtyQ
+BiSyIjcpDXmji1ou+Iu8sWvsnGcx6gK+gMPtIOmkVFllu7qg4beW9qMUbMDqA7Ue0W5A8UBGOFM
gFk9RhSGb7M99/Dfll7ublWY9yVq6s0ivmvo1AIizoyZD2BhLEI1o2aof0p0X1ETYRaNyURHF02+
3t0K3dlVTPoSsl82Qedo8lnSB5ruFFQl9g7zRcxFVL7gfmS7iqJGisC0yNhozmlVDeWJBV67YYY0
U7tpm0fLy/UvD0bucQgEwWNvfFX8bUxK29a7sA6t3TwQ8hI6PdR4uvsypIls8uZUajGgnFen8J/s
XlvCnW9DVdDnAp2WnY4KcuitZjoKS5AsmuBngap8R2IU8fBlPDKb8QAdmrtSwSILNp3sretG/dI6
iWo03ys/YtCUa0ZrUxYKWycP5kczAJyxaPOvg5p/5tzpfxhDmCeV1Wt4+1Q6zIywgDo99Zw40jC+
ZwzHvnXgnIIWzXREXUQ56SBaBZVIoXdID8LdwERuxfAfrABUBtG0kvZbKGcrxRvd1ICtWmgVDFGJ
JkVkeBpVgtzZTia1TwANFsfCN371ke3uKt7+LmwsKmB10QZ/Qv7Ha41+OxuFjCcDwEMbtOEEtZ8/
ZT2PcT/Z/r6rzWBf932USg+3sm0bPr4yqCZGa9mfQ5vRZPLn734u2C9rKGzYQQRlGlmtezJINNwZ
vmo32nHZfd5NctPzKboHGsWPAQrh8eQBUK1sg6ZhaQVJ4/ZATwNpWdygJF56L0EqWSTKkXMAEHb+
nvVhZ1tgRYusx3VDli7pP6qs/40xFvc8FzB5RBr2KhkcIHRVgIwhMlK92IWf1vJbU3+5/ipfnMWC
CVhw0Xh7VsGlpoFyPY+KjMeo6yZub9x4kT8++2YEGdvQBCwAnft12jROOYe9gCmzxkYf8ECj7dju
/oc5vBtiFVkIJPxWJSyZjfwo1X785xksUAMgcPCfheSxWqJe4rGpBl9k0dgd+5GffP4EqO+/zsEy
F5l7DATM5Iccdm4NyNaO85z14xEgKpT2rv/+xwgfv//XkgCVFhc6Eue71ZoUFQJQ6syFLJv0/wg0
bok+5q7c1G59AwlycbAA9WdcAQF6jsu/vwv1QuIapVk0c4Yze2jUKQJ5UZllbI5ebPL/YeUWCx3k
d5BOBFP9fLAemPsIqYvKiu+9sw/DGwt3IdIH5QHh5OLehWMSrn7f1k5b08GYMzTpPzm2gNJW2CdQ
i3kCYR+6z0P04lL6bMjiODrTy/XP9vH0oBNhLYbV6MoDtLMKymc5FK5whMiEZb/WvfkZjLbfDs9v
TPLjLXA2zBqq6/qDBiFvEtnUBH9MBbEtVMuvz2Q5hOdhMYaABxoaOYtt73pPUIvJEW5SIiv0t9EJ
t2iSQXCGp9DWSf+HkXDnoPaEJhykvc43RMFDblhhLzLqqLuAySKRHkvIgNJGPfMbr8AaqItLGgUh
P/ABPDIjvAWrSzqP8p45wcyzvpu6LUaaErNhw+NkFcFdNNnzRvhm4tIHUBOqeAjb4lj5Xg8IyECf
Fdy5N8Quo7jvfb3phO/GuZTj4fqKXDiPZ3/j8m3enUdXd1bdSsmzoTY3lECgu57ao4aEkmu1b6rp
N9fHu/StIa2JjiDkoRbN3/PxADcIJZAjPCuY3cV2YextJjfgqp7G+qYU1XJzrTcWRK/QbFm8tKHU
fD7YILzWZF3PM8v+raffpfElcF6k+mRBEbtFSHk0qXHwBrRO2K/ZuVGvvbSy7wdfDta7lR2QikVE
MJ7xlqPxbU/fWTC9zNSMEt36e0feohf/LSd9nC4uImh/wnR73Vue6WI46XCe1WbLFwyBtWdOCTd0
Ww1gzIjqrq+d6gFJIsC/g1ckESKo2BsskeDt8W586Uv3E6rhyKFMZLwfynojq5taEj1mwwTCFu+N
Byrr3zO5hTi+tKPej7OqfcCWHS0WE+CBlp0sUaVGbSRVTZKx/UcDiL/nGdPBdQ/NNjA2Vuc5LOo+
zPNhzAQxih/QEOIxpRX5df2EXFw3dEcBo/dRul6jWn3J9ewra8zGiCFRU/ugnzclJzckxS4OAxyC
i/I7EL3r5wPXMA/zqcBk/HYvAvU8REEywfL5f7jcAw90cTcANhNs/vNjYABTEkRKjBmLSI82a3cH
vPC2tZmCy1hww5vrQo1nCYYhfmsvptXrkDWqaNRo8OyzoPHS2TNOMBT/VMxWk+QhUAigzW3NNvxl
d7dC2UuhAISZQSRHNIBocL2c1Mq9UdkRz9zo2TT2AELiiLVpjlxDtSkx3oapwI1zo8C87O31iUdw
A0ozBFjw2KxuU0FZHaB/zbMGNRpg+SSA9VC+bw1wUGov2nUBIDhzfktq6VJMsGA9EPUGJrQLV9+U
RpWeDIZhJS4WQv1nVNx+XD8Fa37U38MWLog0xKTAna/LdXwYHVLbDhZUS72JplZvcgv43Xw0nLhF
kTUtACBMCqevP8u2XsongU4NOVhg4PUeqiUoE/QtYuZGmP/Ip1j+OMitAbSIFgysVNcRC+hL86hK
yrMW4keAMaDGcjTso/Terq/ChYUG+heFZJgMOCbafueHh3uAWZUS40jzbW5+W0N743Re2rdnI9jn
IygIeVdT3QDIP2+XbDjoRCxRNIr482CBXTm9olUS+7ZOrs/swut4Nu7qaW4agMAaH+Py/pW5RRJy
KPfsOX2q8td/HwliPYtoOu6fjxFH3qKwubzDHv0OrygyZ7L9zdEy0U/XB7r0sd4NtCZ6Czt3oekr
EErZ93l5f8va8NbPr/ZCZHJSuTnmMQNq6EYSeLtb7cWLu+H9FFa7ASCupnGMJWbpM4XQM+hycM/p
thlftd2m2CkJtaqtCm4s3YXHCA8RjlOEh/WjWrHt5YYAmpdDPbxRG9G542bR1LkHDau/sfEuDQWJ
Km95ImCOt04BIO9eRx0KzFkU0fuAuHuS3w/ejdjv1iCrdWybyW6h/sCzHCXoonnjwfcSZOLr++3S
EXo/k9UR8gMemTJE6E7CQ7Gg3/y9a794zmc3Sv//Rlq25rtQlkFreexrTEeTtAwSFIK4lxT8VI03
gpJLe/z9lFYPi3Q0eCimxnuWqzuz8J4C6vy4PpcL4SJEP//7/Zd/fzeXufYaiFlg1Xyk6kX7o3Ss
xAaQ/Zam0MWpBAHKc0BUYMDl670bxx5ZQFiNo0Qr5aEq6pnpbOhuc302l/YAuqWg+4O9s6Bizkdp
KAI2v1zSqbqJnuQAAuhAzQ6IXydMw1FP927p1DdO66UlfD/oaneTqSJz3uIIWfU9kIPEASDs3mhf
/nlqAXpkiKaAl4MV8iq2GQgNC3gSi6xEg+zR1mzem3UXHkKo3KUyVONjFYlb1LpLOVSAsNuHsTWq
noAknC+oNHGSlIXtoY1Hn38fUJEfymkDV8EEPO0d82XqkVNOqlOez+mgD9cnfeHigL0H0B3QwMdj
td41nYhApqnGIeNOG08Fqvvzq31L6+LCpsEg+C9eRRcE79Uc4fFjsoY1Q0as6FgWQGH3w71AA0LW
x17eDDGWPbgKUiFM85eYBe4cYFfnS+qW09jQohqyoakevTo3Y7saYGpNv3t8oYNRWsaFdF8aOcSD
T5K5YdX2+rJeOIxLiQy8PUCN3A+0UFmTfFBNxIDpq75F7Gs5iVsiBRdC8fdDrCl7yJ8haccDllFr
j7L/qVI+jN+ebXRien98cm95oNrLKfuwrEAjA9sEEBUqTOfLSgUYdWAtMQAmC+sYoFNSxH0+Tnf1
MIoDwKU8odrVm4LD71XApuKUmyZN+xbqF0bF699Chkt/WRITPU8BV/N5LvezOzYxk5H1NEYgFUF8
XZJ4kB5shIKupbcUFS/td/hILRsRsmWwkz+fhFNDTaJwXZaVbf/dF/OLFPwZPcZbhjUXrizcIPh9
JBMR4PGrPShmzx706LPMqlyUQk6N+CzGR7/8+u/7DCVMBOuAsCITXT0uMgL5OSjwTfLH0TuF9Y30
9tIsUEhZglggiD8cXNWKCfuJYbWMzcTupPzOAxDCNtcnceGbAJUKeDJqHagPrDN2aNX0pgLwOGtq
78gNnmgBhzw63xjmwoFZlL4WLDhoCt7604NERVtWFyYQWPPvnrhf8zH6NYrwvmmMHP26vI8t/FNy
fXIfR12wjUAaIVcPkF6uHswyGCM198rMPGjSp1roMGW2EfuFC9ckWiQqhwyKpW6VuD9eQMuw6HKh
8GmBL7Qi9NaznpjR1mbWW6n7Iq3d9Vn9Xazzy+D891fTQnqMKKTH70OKuY4h4d4nCgbyqZjrDA65
G9q4OzGNP+2y+4K87Psw6G1voBJq6TYxap6n2gJwQYWZFkYcERtSj+6nKnf2VTg/9jLCWbH5qdZM
pqYjXqCq/3kugFEp+l0Xyo1ls2fa9uh/S7D+i3mTo9g9gsHnCP8Vfe0jClolAJjjazv4ezp5CYFw
oEObI5Vyh/f/RpvJXmHtkaGDTrr4KqD+jvv+QyWo9cPKpxMWvCf0QdNQHKeO26d2tuQeKBXrCYbb
pYxBKeweItf8CVjO8KwKGvmxL3a5f9LfJiL6OjXQ4T9Fud+mfh/+HPoBjYlRqBun4eMG+ftnIt6B
Xii6casPaLiiCwDc8U8qBMf2S5Fe3yCWf2mAxa4LgSYeY3QSz2/agFFFVMe9Uxv6TcLKcONV6gsX
OnGsaQNjM8AvWJGyHMC71tlCX+DoDQ5Ue1l7QPnuhz/mCH2G/NEIwsPsVvu2HQ74qbSDyZNJuwQy
SAg+1QhdXCgEtiEVqZpRQhjC4sEcR3qEiACc0mr3t63Cu6KzAYm0h0+iL+6bOnpk3VDczd1wEqRD
W6ZkG78DW7Qqd5WjxJ/CYYBF5RUHXKGEL3wAgfg2n3ZzH7611VgBFz5nZG6nmFp8Y1j1nb2ET6XD
nHgiMKwXkeYHVsJ9s5lcO5ZhPW3mqHTSktLUDow/YV8lM0i5YdmCrNvBENpgcSAhxgZtvzKmqhy3
ORoyQCKR+usc+veyHd9KL0qnNjy4PXvwLH7yqip1HPI0juQw5+bBHaO7HMYlZcWPEIh/g07Ngbj+
HqxhSKMDecV1Sqd6CyP1UzPzfdWxz0E+HLRX3GtSbzsUf/X4teusdOLeRgbGCY5euJOnaONNPayw
1b5TwWfLz59qIgE0hBJFSrV/Xwwmyvxs+u625lvnTCkaEpnf2Bs2RaC11llLJ3JoDAlOUzhvbIJd
ENobUno/YAJ5NItRJG1UFcCdRUU8q5psO6soAfooM+1UKOlP1VM54xSP7g+j9YKtCze+FNVXyLNN
7TenCIYjK6udL2Bzioqc34Pz66iUitrdeUVzcIMGFEgIGycgZ6NWGubfq5IMx3qILKDBTECOgykF
kM6NQTYniSj6b/MICU0/9/6NoIrrArVGDxBdBxcH4v/l2XiXrZU5MQEOteaT7/cJnzMOA8Ghfw4L
cuOcf3xczwdaRW1gGXnB6GhEIBpQut/opZJ/Lz68HwJA8fO5CG+SBrLa+VTCf6X63LMtG/+5vnE+
xOq26ltQ5/tluWiz0TAUNr6Zt2Kd8OMN7lsmmiwmcuiF37daKTD7+hysQ+/kD0ELKqYednYonluw
TSziJBGYqE4kaKpNPW0joBq3dq8BAjSNnzZXm94RaU5Js0FoG2spgfOM/OWmP0iDPhl++0XMQwqu
9XTQc13jyijIfTVS8NznkQE5BJI+1exl7qA16BtVMuTGV5P1j5NhQstkemq08wgsJMQ93ftymuhp
tmUDy0315EftRgp3Z+NGE737Jaf1t6ghb3XReDGotVZiDYMHvYj5e1vJb5413ttmf1KulZayPwV1
fygmnVASOXEIkTY1lt/QxMG77Hn3JdrBW1UUHYQI7PsRcvWUu59N5eFyZokrncQchq1LJGpPQM8T
ad3lrr0vK/1s1Q6gpFV0j1rp8/X35WNKiY8F6AhMMcGa+lAQJ3WITksp/ZM3SqQhAevjXqgnYZdP
nWnEue/H1we88JxBuReNDwj4oj+wzn6atrMmTqV3co3om9V1b0TeOKl/WzbnMRXm9N8h/hZL398J
iE5HPgvvZEbczLCIBbShJ/tNGR0Ac5CSQCDhOallbnO0dFX6IAf7YJaVuRmaP44Z7lrYCBiwhZh/
M5aOeAVOneDACQGSmDXmAFo6sLaOkpuuYTqFpY5+pZXF7yms924EiB/D3oUMjCa4hz44pHJWJRuq
aNdIqq1TpBdAJyFhflTtPD5PNIJDN1RFcBERNZ5arrp/Tr4XayS0/sAPRmyz7haZA+upBzmHE0XA
/wktSbqFlc10I/XyP+bDeAl8KPSgEHaB6hPaaPMEIp9OBBKp98wZ2EvQjM1BjMxJJKpwO/DbyQug
CcZi1uT/qMEHOAKnB0vRwnSOsLQZFuPv8BXaIN79UI50G6Ls6cZeQEDUnBkQpmDHl8+qrecNLbwf
3WAXz0J1PU3snhef5sqUT6iEeBuvLqByhVaV+Wr3jvmT59AbduWIxx6X0yfL0yAKQW33a2564zbq
guglzG28CspoUY5k032geX7v8l7esZCUJ8MoGZCldNwrCwLzUuQj9I6s8k7wGVqiNg0+cZmrz3nu
Ty+y7bHNEGn/tmwOLRZcF0kJLY48ZsQ3Ghi0+EVS5XKAgvfs7KD9f6s2vVzO52cHnxteVci0EYh/
IKHTyp2Qh4fy5PDxy2CTDfNkEjInbXF1Nx7b6il/Anr4Rph7YZvDunVJjU0I0H1IXUMeGGFpl9Op
AxZPlH+68oWMh5oADQDye+d9v34JfczH0QIEtAH5RYSC2ppqD0EVFhm1I0+TfkSVEKqad637Zhm/
rg/z/0g7rx23sSZaPxEB5nBLpc6iut0e2zeEI3POfPrz0eecGYkiRNj/YGZuGlBxp9q1q1attTQq
DQsKWVDwkHNfN4RCbPaG2z7rmbFxPTWxkyH5ZPTRdxGWxok25uMI2cSKh10YHBkGDhNpZfIBc7QD
zz2zNUkyEansmubYJveod6hrkcS1HweuMrGCwKTBXT8HshZGW+SemQ7PYXEa0uOft/wAy9PQV1Ql
ceKEm+V9ujaI6kIkUEmsjrxWpAq21Hj/iDpKbbcXaWm6CIpo6QV4A6ZiFhJB8J4Yvaf0z1L/Zsp7
TlRvPHZrOIM1KzM/zpaX8m5yFIYS2Mj6HmLlcz3VfrT328NZiFPBFv83nNnECQUc/JmIITH7xRsM
Bm5R/Od/MzFtjbP7tZdhBYlkTETWxuufK3UjdCsJs+uwhOWfMgBTo+k1PUQdqa5UJ9N0VfhuxI/9
r0W9qUBDBSsX7MLCwLihTTgMdJevWEZzqW/GOpPa50gzWvoixPEQoXF4DEJF3sFfR4/r7dlbNkjZ
h2zBFHtNQz+bvTjLSrXJ9fYZ8m94ZKI7lWGloKvc3lrJmS3MIgBX4DQydQlNMqdPOTMlaqM6JAQL
z22ly/djE4yHNM+LH4lv9W9KLYYbo+/oH7k9wAXPAMRkSnYCo+QGmQ1QcfuoKYS4fdbUstiVgyju
W2MQVtZtYZ9r4MPB7kygHRLpl2PTlLKB3DxvnyXYPp2iHyLSYZ60GxplDT72G40zuxQpO1Otm8pL
IF5nL5qIThsa1qP22R9pGGoTNbMlOAWPjV5U8IyOyvdoqGlNMjTvpRxH4WvoR8EdqgUdkNgk/VyP
ZvDgEpLsctcfN2kNTlaIm/DVai0yGpnkkodDh0yhU8zWE01uNl6dxLsY6Sa7j33Ixfoa2fQiK/Z9
G5vbrhy9J6KZZpNbtWgTFXR3fl99r3O1BZEtcGaarNgNfXboxZ4He5ujmqCk8GUThNiD3u9KH5rk
zowCQqzes8Ekb/JQ8/Zqr1HAig3rPlCmisLoy1u5ELT7JkWdTQ/V+B9IL35Kfa39tPqRPqC8rne1
KjUPstS5u8CvadZJi+gopg2gtIaC2U86T4Xn2Kzl2FakEII2vay6Ux26Xbqy5Ze2BVsClQgdnPpV
Oi5PPHkU6eh+VmvRfe6yrPoSwYv3JNXZsJKqXAiVqEpM1zt7nTT4bJ+PpZsrfht1z5XQpPtR18xj
5LbusRBQNYbiUtm5dRY/GXLs/uRh4P/FSCf2fvovAchQcrw8AFEVCXQHlN2zKQ3fywYiEj1EFtGL
15o8F7zIRYplNs5Gin0Fksb+2XdtuFVMb2u2pyE8tun+tuNY8Iw6TZYUUC28FerXlyPy4w5ygZAe
v9oHveIdR+2LJ0WbMVlTjrgyBPaep5TB3FHB4NV7aYieD0svuiI8qtYTcllu/SkFKmN8/sPhYEVX
4F6BPw0trPnzSXIhZIh0LTi27ac+6kBNSrZrGgDcgpWtsDQeYDi0X+sqPQXzODOMcpU6jBscQ015
YLkOapvZTZw9xLp5d3tQV86dQZkaJZiJzQLE5myNmlYbadPTw+OQPBr7fFy596+OLz9vgTUlGqNH
6io7MMi57CbAr4+lQBesEX0YyHvq1bgCV/ldNrzw6JMdi37eCYNJo8n0HWc3Y2+J5Il6FH0sJdkq
+V5NSVS/BdGz27xCZBDWbznMgRR+7LB/hdBw5Yq8OlK/zdO6M/UzXOPbzTqLklqsg2PRGVOG/I3u
2C8NhZXQzR9G+BNuL9rirPJq+//mZgEbwNo89jU42CJZgwQx2kjaJ/+Pu51mY5pNqaj2XaINbXBM
u8o2lAerWjlPC6Ng1ykGVXNL4fk2O7WeD75D7RhFEagbK5FoA/yYZPe3p2phf2MEYQRAosY1+F2I
DB9qVBOat/izq39cw1QsLDz4NZU6EVwGNJbMjg/7Tiy42cNjLpIMEKh2Pqae2n6FXE7fhrFBSAAH
6vb2mBYnDlEekcatiSdmtjJdYnpjJ+EeoOfZyGaxGax734//3AkZIrDaqV+GF/Ucn6drhZD33sj6
K77dqKe0/xhWEx/tygpdPap5tWNlAvDy31VWSk18OQ40IzrWvxGNZi/u6xzxdygV3038Oj339Dur
Ya4dbk/jnJIMFC+WwU2bMunF6RMunYZQFGBf4Qo6KoW/kwT1QJV8j67Pl16u7tss/1lq2nOkj1u1
SJ/k5tdt89eryGsbgS3AlnAKg4C8tA5ZaWyi7JcdxVPVb+La9v4YbAN86czCvNadyiKNtToWKBtr
r3VRpF/7SG7XNsriQH4n/HDx5O1nA6G32lV8ycuOfb9Pf/TNT9083Z6q60NMz+V0O/HqgTZiDhpp
GysuxjLNj2poVZuwU8utmHdrHVEL+wEzk7a7PsFGrp4gSi+HUSmV+VGM4xdXlCHp9HeZ9VEJ39NQ
fTJHaetLOm0EVBrrZOVQX40RoAp4Ff7h/bMAKel0cyxCaTxWVWvdV6FQ7a0UiaLbMzmtxcU9ObMy
fcXZPSlM4hiJOQlJuodgAGEBgWIymLsiuc/igzrWNpfnbZNXwQwmScSAlCHvTbfpbHsUo1ehhZ6K
R6Pt3aeUN9Ex6d1wK4Nj3VpKGa5slit7PCCJBSY9F5mT/Vsn+2yIeWWBphv9+qTydoqhhPap237N
spXI5mq9MGOIU185x9ckY3Y5k3wDjJeeVZ2GmBAQLobgDynNVai3LizMXsS9nGco12GBdp2Qtvzo
T3fc9PtsOVplaMK8ypQIUFtkIvJIp+AjBdA++9MgZfp55gZJAIB+VwyTchFDvCGG9UkO79Rgk6GN
2q548Ks1mPo/QHcBMJmQxPMHRhvWg6uRm3D0g9WCagEhd3vvLhqwaPomhiDros9u2tz1RDFWI9eJ
n8BCyGvRw5XnnL7/7OenrXy2VXHIydBq/DzoS6mp7FD44Wn3/9sQZhFK1QTUKtzQddxGocUwsuEs
/nMLvFmJ8ydw8NUqWErlCYrXWE42fIVoOfHXmK+WpuncwBRBnE2TnsHPI1u15bhlJu7LipIrrwD1
KafysTJbS6Z0GaV0OlTAqM6Tx6ki9DAsZZajSs8SeIhCijfdsIJxWNpVXPlkuQjh8VSzZR940qte
kQtOYMBPBylC9hinwhrjwtJQEIVDMERjJFesEW2Ccm/XF97JbPqTanmPRqcc4Bhd8SJLZqbkJ2EU
xjjzl4sTWHmZdAHM+byNHavtXkIRzvhVqZUrrz4hQ0i4aeQfp4zC9BlneyCXc0OgI8Z1FNSdzbSD
Myl4IQsPsOKPSbYwBeKczCBSirQvzrZbXMaq20aWd0ohrH2LRU9911zL/ItTc25ldi0qozQkXev7
p61afVeq739+Jq3f3heQGXmR2a+rXTFQlCy9Uzj05s5qDX07wk+zu21laVHQOeUWtGivuFITAesx
RDVJ0pMl/9Lbb1n9ORe/9Om3P7YCuQegcY4k+ed59BcPWhPWZuyfTIM8rbupa9lWtWxbh+OKu796
ivAkOLc0HdyzTUY+PepFMfRPFb1IRpmcWth9bXpuvqVasA9l4y3J5R9/MTqZ5yPYSt4h8xdkF4S6
PLjstkGmNhzGNsx04vAcwI9629B1R8U0ujNLs32dE79Wcml4p5pXwFaxYCAPFT3fVaqgvQWC3NnV
APQOjpNxEyLL+JjlIzRocaGg0hbAz3b7exY2D8PlGcsDiFfQvCJIi3CagD31TpmlbYr0VRhTW1E/
K9av23YWHBREdhD88krnxTwPEiS6gaVeq70TyDxvowSJdJCtBjRdDo7wtqnpVF1E19MMn5mazXCN
8LPV5oN3GofWEYYhRdIxBs5cu3ZcIrmSWPY4dnAErVHSLm5cREB5Q+Merzo7kjAf5E4VBCjRE88e
g/wXTDMnwrIjTOIfkff6YrrlH1O6TqPlvYf2OC+zq14OeLBpr1Nz7wS285DwHINTY+sayZ87GcwY
ANMRaaSzYxbA5JmSqIXue6e4H1CcHCrpJQJ6sWuKYdhESWCuBJVLi0iNGrAbxUqoamYXmlX0ImEf
Ts0wgIomiggOl16kl7Z5FpB2KHaplIe2BBzt7vbuWdqoXDkTLogqOZHBpfehHSSV/VjyTgqPM5+u
ZmjXxh1MiCsTumwHOezfZujOv7TjmlFH2IzHkbW91r6Uzbe6XRnK0tkmMP/XxPT3M0c6IVJ0NfL8
U1FScvK+V8azpT1F1ofbMzb54/l5Ozcz2xo1ZRShzwVCHF+oKKxFXynfrLjNxdkC9Ph7RTRlngaL
TbEDlmviNc16NxrPJZyBSbNW/FkcyZkV+XLCChDIzSCxJkpG9TMay/g+NdU1l7s2ltnWpt9szNvB
ZSyeBf+aAht3xiMZwpeV9V8eDgLIeHfKafM3v9q2XqGN0/r31qkTtYNES/HttV8aC3oTQOhlncfl
PO4sIiMc6Zh3HZPY0JaqNNn53XA0elRjb1taGgyJC7JC01iu0q26kYP7MlIegZ7/lqg6QFN5xecs
DobCo0iJZGq0nC2M34AyF+rMdZJysLaVOvzolAFmR4j+VhJASyeT58DE+8N7jfFcbrTILdRUzn3X
qaoYjRi51A6AyaE27PKNHq8ycy0NjEgCbIQJGOMK9lP2cYucEs677Pd1Uti6jqjCWvlvzci0gGfe
ZlSFWhmK6Yaw4M98icrnqF252ZdMoEs1NS2ShoRF49KE0mcQc0oBPtPd6V/daK/9vL3J1gxMN/zZ
GAbeVtS/Pe/URKm8SVzA1Wqv97bWpObufzM1u2eAbkSamzEWEWdpkPXTfoprZZfF4XAuSarTc30l
QZt0qSZnBQGJz21NC0h1qv4isTHFO/+amN0xeatoyZjrguNSBQkbMkxr7JFLZ+XcwmzRda+UZK9n
EGO07zsJebx8l7rpRulX3OVSyHFuaLb4IwlZWS5Y/ARRp4jW3xcrfoCnVTXtIObfv3BoFMwJAeF0
QTh1NnOpYvYgQBhXYmcFZBL9Wk5gyWNOuBruf3waJdHLzSy7QjkWQ4WB7IeUf1+T7F7aXHh963dz
Nqdyti5do7Uq1zC5gFzYuqP8EtfvGRrst4/JNOnz4IJGFBDQpJJ5pswG0bDidRCkxNRpnrS2G4v6
oRCU2s5qQbrrO384xEHblfClmslKPXtxApXJZxKHThJSlxOoRWJcS3osOCptEKOU2Vq4suUW55CX
OwUwGbzLPNiMQm66rowEJzf05IQ0t/sAJ7dyB29xvOI7l44R2gUAkFE8nsigLgej1wGtzvkoOFqv
bTvxk0rrfhB95vyurNjirJnkbEBNWNf49qrORrMI2XaKvzPQTv1DjSueSySaz35/dm6qdvTLxKsF
x/KeDGrixfvtHbf2/bN9reQaMYAxHZuObnA4/s3Ptw381rK/2tNnI5g5mtKtrLqaLATmRkpsKbDD
j8J32me+S7//awUUh+zyl5LbEw21crcmD7u47cBlKoQClHt/l+DOrjlaOAeFFgecdrOjYg1CUlpD
HS2YIN1JmRD3MPWkzMomCBH19Pf5pjM08lZADxMto2PW/bg9ldNazGbywsosYO/SqhcHVTCczFc+
Jlayz3rPCSyqHF7S/YRqYWVvL9oj7lBIMEyP7tkhKkTDrUsE6xwXJU+rye60NrJTclWbvlTu5Vr9
i8PEA5hq6AQCII8824waeLfU90vTMcLu62AlW3Eo/rk9h0srBYQBiBiBNcXBmZcr8OO1OWaGY7jP
sv+mDMe2WClCLU3b1PpAUE0PPU1Rl76ncju6y9PQcnQhg4k7ll4Ev+qBMyT/aAD5STiF97cH9bu+
ON8Z5yanU362xStZKVyE1Syna7oDHd0HT8t2fmK+dCNiSL63F0Lz4If1x6atjuLYIysWv+oDPW9y
fK/55f2Qr70ur+mk4JKiMAPPJzrd1zCsqkfAwPJ4X6Co9ZYLwalLol3YJg+1O27Bsf8A6OHZRYqs
nq+snJSFexRYGXEzGBmC5/lNA4oociVDtRyliWs6zN2afvQ4B8mOuEHVBd2H3A+/hbG11up/Xc+f
Rs0vy9SlTFAsszODCBSgIFewHClt1KeRJOZdXyXicwD89akttPCQ9ZH/1JR9/pr0pbirQSjfS0n9
c2VLLE4BKDv2If0w3IGXW6JH7KoOSup8eqBo8AJV0MlAh/xEL5R0FxgRnOFFDCui1MlPXhPSaosO
L1ysqASkRal+QK8m23pZmG7cvC8O6KV5ve2XQvEMuVX06fbXrn3s7Mg0Uq4oXeBaDnQR/sZH28jO
iLPf66FzN3mt+4euErWt5WdrC7bkD2D7+XeaZidHKjrSBk3gOshVb00ftOOwhbbx9vAWohH53Mj0
EWfHs/c7V497jEChb9Blbe6zdjMaK5TD06deOQF214QPIGqYJ0AiQ2uEzvcsp1TUvdWW+z5Yy4su
z9a/JuZ80F3uNSkBsOl0Y/QxSYWPQNhPXbcaBy/ZQQ+IBAjKSXD4ziYs7UxB12vfclrv1atCu+jV
vdf8vL0qS/PFJaCA4CTivkL4hHKjxugZWE4aUgWgD6W3Xm9bWFr3cwuzzaWPlSi7ERayEVqgu0L/
lnxXlJVbeuns6AoAYWCNtErPmxgMK021MrZMR6RBrMzAbdAT2/wYZYTO/WxjBLvbg1qctv8LYaPZ
l6fK5WZ2JZhMskCynEJ56NK9Ja9UqhfXnnwUIEPwtXA3X/5+aKmuG3ai5cRoE+z0uM2JqErQhka4
9ii9hvDirfUzWzMnmZACy0ups5xeNX9qPp2jlf6sWsNzliDk7msnoKJfdVe2u0y8q2B7GFrZ6SGS
vT2li/sE8DWBPuB1klaXQ24RZR2qYWAn0nhS2iqt2t8z3kd0iKTj15Fuh5WAYc3gLNBC+EQdLW1k
Y76PSow8+tcAwZW726P6HUvNHZIOZJSahs7enHMRpB5dtGEQWU7VGN291BQfx1yWYNnp4+c2irOd
WEXDtix07V13Y+U+TsZka4xxvml7NXACv023Y2AiUTsmzQGSjXJfQUm10VKr21i1pu67yHe3KLvI
KNbC5E2Rw18ZxFIwRwxDDp4XOe0E85mqhaEuR8N1IiU8KPqdpt1pIh1JaInE7fb2hC2tyrmt6aSf
XRNSFxQNUDKgOZmRv5pS7N41g+f/MP2s3uRtsdbkuXSSDTLZExUmYdIcDC1krRQGcuI6fbeXvuTR
ykFe/HnSPaQTwDVo8yBME/I4RY2abHn0qDtS5NyeraXaMszAADNowOAfa+YozAo2nzxRXUdAFOdN
z+roaTDMEKEXQ90opf+1HWHyEQbNcEwjNb8NgggpSiJK7clIQmPFDS+OFkAvFNDUB3gwXS5e7aF0
VUy1AcXfitoGfffbw11y87wooF2GMg0Ns1mINJpZWGuFT3ZTyL4UbvcxzdNdnfV2ZciRXSb5LziN
/sYmBWzagyhrQXV8OSajldM6r9mQnfDkl9tG/Scvko3Q8vj8Woj+SplgyfGjsD110JIcMuaP6JxS
ime4HDVldEb5e0g2wpTXQrHFZTozMvP4YqYLQaWZriPWkZ35ib1WGFgyAB8HR4rU04ToupyzNOxq
pYFSwRl2knJvZiuTtPbz09/PfEQjNTkxF4fK75VfZmAcKdttb++0pXU4H8H09zMTRdeFbuJhYpCO
Fuyl3UFtVs7u2ihmF55hRf6YS0xS9SK2b6W/8vNrI5g5ba9RgtAwPBybKD54lftlRFfQEM2VjOma
mZm/9t200mBXcJ0gPbjK1kVPbU02fNEEHoUyEPz0V2lnqwK77LWG5Qwwugp3rUmhbiUWWFyLMxOz
UaR1XdZVhQmfV5YCFGfFMS7dalOTF20HUMtQx7rcTkmkh33ftjgR8eB6lBj25filWGMMWrRCoxxa
sYB7iKQurShhYqWGWHAZNBv/mCBl95asCT4tPu6BaP5rZOYPG3xhC/jQdco0ffHVHE4B5Rmawjdi
89ouTN4QzZj8bMZ+6zXVJs6l19tHcykaOfuA+SXTT9nauuQDkpTMklc89qn21KXKW+z1W3ru/qJ4
L9NiToAAHQDjnrkCxBH7aOqicuDva4aDAF+csLI9FrefQg8shkgxWtPfz7wNmg2VmXk8/Uvf2Mda
S2Pxml7a0tVJrw1ZKK4XsEqzHTjKAYgNXoBODCvKF8+v4g8TiedeNGrpwWugVSElGW7bIopOt9dr
2hDzCJiZ406bGjhJ3l4OTqEZK/FN/Fzahp8o7Z3UUNnmfekUUbZDbFveCMZop1W44pkWTwMELLQ/
Tu0l8y6cCpIxxWhG4APR0N7FgkKYQFx96HVBhMuqKve3x7loD+3WSZSOhti5qr0EVRKhJLm+ADro
4JdvvcTehzJ/v21laffTqEKp5bd40HU4IoVx3MmmA7RuJxH6dNmxy97DgqqCtBK8rtiaZzpacvyh
ECrkvptvsffeydDrbnJ0fLvi8+1RLR2As1HNd6fsiZ3edlhq5a1kbtYUctZ+fhbwRF2pCzVpAyc0
v3bFJ2XzN18/9SpwQxEhzvyuEMWkQl2djFBke5HdrvHRLn/+f78/c7ktLEoj7MYm+dRPbprYQbhW
YVu6YiFo/n8jIN10eUY9yfS6LjdNR89eFP2guTvRvb89SYsXx7mNmR8oe0PhHTnlaETvPoukrRzU
Dzyb3qtMeDWt7lFSk1cpavVtVsufRNqGb3/Akh86tz/bBGWlUNvl5nTaOkfP8T0ZD1Zp2G37khc+
eqqnbvhx2+Lva33u+uixBEEPKwpVzFkc7OINgjqNTUcQi6A95CV8Z142Bq9N6ao/LJ6dRylsyUDn
8C8+18YwHqrSDSnKRA1CNv6nduiiO/oMiqNOsnzX5iFNXD68637s/5PBpncQMr0kU9P1K21WC96M
llDU4SdWIm6M2Z5OzEbVB1fl2diRUEtedhn/M9ZAfgs7m+r01PgB8pNX7GxPiEOoSK0vGQ7CcN4n
M/5yewEWtjWpfwqeKPSAlJ0DFsZSR0t2oCSZe/mbFgRfBw0Z4UpM7m7bWRgGBEv/rfP097P7u6yy
qurH0HQ0SHbReFqTIFx0xLRrT6rddBXMwWNtYZWFh84Rv1/sKYAeOlexx+ygJtk2gA3rL0ZzZm22
9DyhwZG0kelAThxG99Fa99XibEGVKE1c5KzLLKDyM6WQ2jg1ncJS7t2yem8V8/vtISzsXurQ/5mY
/n62IBV6b2VhBKajQqItxt9JbG1U97HuP9y2s7DBIBRmA5MChuFvXh2mZpT5WsFQqEiHm1jXhEMZ
pv0uhxVtxX8u7gG6FRC2YwNcMS2ECtdAGeI+Idp7zptkTzLkAV7/13GI79teP9we2eIimRCfTEAY
FYHayxn0BEGJfXiDyPTel+Gqbuxi1hliNeiedSADV+RqmlCKWlCXhLzNEP0cqAlvMiOxkFcWO+Eg
1Zb8MFJmGUExswHpP2OrhK2u2/TqDrZf5YLtKbG4EvEsrieQ44kNZmKinh3kWMgqvdUpW4+yunfr
fq/n21J4/YuphWOE1j1c7JW+nWB4YYX8gOUYZmO/1Pka1f/C0nGDT0gc0lb04s7ChUSt20IsCabE
LyHAonF7+/OXLnJYRWCtw69qpIVnWyPPUrmSRourQeqPGvJ/ipps9ThEU1r44KOYaxsJxNVG+1qk
ylM2Nis1vqWqOvgw2MYoW8kGtB+Xe1OGaKnIMx0MiG7CkPGsxOGmqt8i+G0Gpd0XWr3xU2MjGqfb
I1/wKhd2ZxHEKPdeDhMhdo3hm5UNn3LJRC/CG+16ooP+C2PUDSQ6o7gf589cGix6aK0ButRqrd/7
IUJziBK7WxihP1p9qK+4l98Ph1msAmQQqchJmJjzOPmfM5fpFTLkoUaCK6OJ+4Om+d4xlhvp1UgU
6VcwWjWt//Lw0sduvrUGNJhRnZdLWyTEeab8zty3lVTe501gPpsBbNthYHj3hY/0XC5UnZ3D1rbx
CrG36zIyNn5Vdk++NkqnXi09u03qamNYrvWpSHn/kqCOuacDaXd7UhecKEAeoAlcpQrd6rNBdryr
hDpQTafp+IT2UR07u1dPovor91euoAVXgiAhsqEcc4Piz/T3s/m0lNFL9JpbNGi3TVUwUbvI+HB7
OMs2aIRnSCCu5icxIyZxC5Prx2yMjYeAXQIHe2Wu7MTFSSMCxFmDJrkidixFt+mKguhGGcuJSv4O
Bs4X+lL3kLPBJmkIK9HUooOZ2g5pYiDdctXYDMmbWsleM1VzhS9toLzpQf7YR8lpGGWk2BOf+8+F
BkrYBaH6GlvpSuy75EDP7c8CoCh1IzHQOu6+unloI++x1oyVFPaSK6GnktAagJQBF8Dl7kB2dCwl
TpXjVqn8IFhy+Ybmi4m8UmTeK36vrszp4k6BnXGSfUZgYQ4mQPonkwu5oAypPIfVS6iewuTr7c24
OGtnJmYxFzVxNysMTLTipF7yXVwTbF00gMaXQucrCibzaD6Q21ZFeBJYEeIl4HNDbw1GsGZhtvBx
3qqoespApvq9rO/WoovFnwcORY4ITlZrHl34fd9bqZ8xQ+CaBYQYft1egaWgit0E4QfMEqQT56nK
QRDKrDN7IHDpQfceml9Gyqt6F5h2Oey6by6k8NkmNrbC59uGp4hifnfIKNnQ5Imnu4Jsy+Yo11nB
03rSX3E/ytqHiTityDJ7yD5147dm7fhMC3FlECJO+sXZ0Vc4bV+wMugYidPSMNlTpnmSheQhS8ze
Vkqka+rI1XYCgLfbw1xaP5CZ/1qd/n7u0svUTyq4R5w+kT4kQ/OpySm437axOJWaBjMIwTVdkLPY
JnXVEFZownx1bDaR29lBEtrC+DmpT4362lQhmiJ/cVPJcKkg5DqRBc5Tip0RtEbha9wi6aMaHfTy
HjWA26Nacj9nJuaZxKKuOjq4RdPxwvCb1UhvpWiNtu8aK0WvpauKiJB6OwdMpnv1coW0JFDzCNi9
0wX5dwUl+bSFLxIKsZ9SCM7RzVXxcHtkizvRpAWfFxk80fNrPifxw/ZvyZEabk/Dfz1sLdcMdoof
JhuxrsWdR7C6HRAuXZnTpbFSkSbdjJId22W2U9y4cAe5V/2TO96X8qb3t7V2KKN7I155FC1te26o
iUuIMOPqvR6MlOQDoKynMvzSSL+Gv8g30ITPHE5V9uvWuLGFYbTNS/8km3CrPqraynth6fuh2Ibb
ia4bi3zQ5aZITa0q4yHwTyrS2/EWfaPbW2DhLjcoTBKpgFsizTdbCHg3FK8lP+O0bX/wWtHuJW2X
9rT7/3nQAGobPvKJYYIKw3TKzvzPlACQirbTHTf37EwK78V+vAdhG69VvxdmjO4UQkr6FAEuz2cs
0ApVzMRac5pQt/PatoY1xocFh0Ap1+AROfF6Iu58OZQSbDYUWLLmqFoHiC760Anlhzr+Y7IoSDjw
2JTVZAApV1u3V6OmHmE3ccLucYLrJ39+I0zBG7woqJzCCy1fDiMopISGhEBzWmUbDYesfru9tRa8
y8Xvz7Zu6EW5rI38vtjtsi9JFe2qMtyZJvzdVmOb1Z+fdAP27qnZZrrF5/iaWtaj0QR86KhUqe/S
NQ2Oa0lzloP6Jg1W4DSv3yuovyZ57nWqI42J+NK7o/XZTOPKrtWiffAyXJjR6eWTmfJsUpJUpBAv
oeFOxvxgNiYRRamkh8LS+6dJ7217e66XtiTZNbqy6P+aGGIu1xKgZSGORq06Xme+EQbeoWeZbQ3B
XZNYXXDcQACm5mlcEg3us2OcxGKYo6amOkrU2hhBEqzYlDwTpeBgyOHKsJa8k0Y34NQQOHHszbzT
GFsDktKJ6qD6IZfpVsk821TfR/kvtiovCwgdwatO+P/Z9JlppXp+oTmy9eYbiS2Lz6P4HqlPmfDY
rAWcS2tFgo69atLBckUOgKJdphdWrDma17UbYSLA0IJG3+qF8Rdd6OQo/zM1O+KmK+pylkS4kP5N
zV8tfS3iW9wOxiT+TWX+OmYhAduaXcmh62KT5mNzCLYx+pP3oSGFu7bVjKepHehwe7MvGoXakUc9
dH1X5J96EjdmT3rPARy8dWNvF/FMUM2nOn31w++3bS05MZ2Rcb2TDaF3+HJnaCSs06gyNSeV01+q
j4qdkd63pfRRNeuvQ5d+cAsoeG7bXNog5A6gaoXakQz2bDcKMl0TVsJuzPxuUySOJN8pxhqf/dI1
SVePynbn2QW+53JgqZukXldoqlOlLzk8eHq+cuEvjoJkFT1awE+uuBYa+sOU3jNUJ5e3YrYvZDuw
9rcnauG9Mck9/2ti5vVCKSiNEQyF00B2PySCLQTGtq1+tcZLm4Ie9Q5W/+m2yWtpSq6B6URNZdGJ
XH76prM4Jg+aqkGORHVAS9XHsW/9h8CP9IMqFepWywE16DqNNmM4ipux1avH0myqlzIb5I0fhT9z
I++dCM0HHUE+wP4kAlzj4FYN2UhfCUkmmma9puezdGA4iuScLe6GqxKcqrVKaXTTN/c7gRemcmeR
QaR8vIY3XdxUZM9+1/quo221DVMQ3fhrrwjRSqO6Bzv6GkBzcTREq1MJjsfkPMCTxUwWjKJRnVH8
Z5DxOoZlt8U3uaRzQvoLtkgEBKaA1ZpOyTw+lmPyymI3qo44Hk3jvl8r7C/NGOANXkE0Gk6c55fb
qULXwRNkgiQhD97LqHuJxbUOqaVL9NzELFz1/R4xiMpVnaiUR9tqhb2v4ywJYXdeu8ZIu1TfoItF
gXNPpmcANNHlgBRFiF2PDL3jVZ6+yYZ4qwj1ox+mu65RvqC39BwkxU5Og4/NmP45agryGJE7AQpX
sJazkeZjIiAEIhqOoAXuxqwVcwd0Bj+qSt1ei4di5XJYcnGklOFcpcUJZz1bvFxT6zrOR+yJkt14
yqEbZLp3+sNtn7O0RzhUyDxQTZFI7l5OaZClilTpleHoheMioXH6i5+n93kqnii8BWZXXF8ohh9D
Pemow6HYpt797Z9f6iIhOPjv92ezJI2VEakhvx8nWqzZahkmTjEO+tEMJXSbgY8ocCSITbZB/PZT
5Yohz9zEtTvDFzaFmMSHWE78vRGB4Ijo096qYtd+0ktIgIemp1yWudFDNmTWnVeQm1Ss3PycoRm/
Mo7pM2dpO4OyJCrkPPquyQ88I8k8jFJ+sRK02RW7jE85tKW96T1AMb29PWtLh3bSQOAxAyDvGg4r
hyKcpQPoj+xOtT4Oj0F8kpW720YW9i9FOp7jJM+4z+YZJ1g4JSmXKcEk8VuM+K7csjxrUMY1I7ND
KXpR08YhjyLZTyCLPgwtpR5rZSQLRwTEO5uXqJCi8TwNmOipKVc5ZV1LbN8Hq9pqse+tpEpWbMzz
gK4HSUA5UkHtU/fNq4cnMxrfby/INBfzPcb388DixXatMSR7lWwFfmE6VbdL0q14n3xCxrirNq67
EmMu7a8zS/PBAI00fSmuTMcqhJPv6m+ult95kB6E8hqSbM3U7EYwFFfwoySHFCBB9jTWtqOZ2wHF
y2D4dnv6FlaIO/rf6VNmzx0plXs69jmi6Kki9yislVgWR8KTbarAIhI3z5cOaVvQp895aULtoYBY
VDR2Ta09956wEjwvboQzS9OXnEWZPT3fYj+dzKr+mqaS3VrfTbXfwo9mK9WPcC3FvThxZ+ZmLtp0
/SxIVbB+sS7bsTFFpSsHdMELoB7639RNAz4bkCa6yWANeIEsuhv0vdyhp7vioNcGMYvMvXAIS1Rl
8Wbdq1F/U9WVa3hlCHNMNm6nNf4PaVfWI6fORH8REhjM8gr0Nlu6JzOT5QUlubmsBpvd/PrvEOl+
t9uNGs1cKQ+RRqLadrmqXHXqFCZmwCR7ryP9rqeW7xRr+eSlprjzjVLxIUzUbo0prsghNSNeCPzV
sqavmVs/YELYZ91tP1uu+M0jbWfSdGOBI7Eia7Nzlxc6J+bBuHjNv1YMcdm6ZHSAPPSeMuHsYi/+
xgd9xZ6uiZnP80wl4jwxLfTNAiTidaB5JL8sw0PlkqxcpUUxGMz1BwFgXrEaG97Iiat1zjGNv1Tp
dx7/XaQrqcdFuzDPQ0LN3wAwTLk+WYJ59kkPiGOiPVKw+tsUnW/ZCylebtu3JXABUpv/ClJuUc67
drA4cDWRrEOBCSCuGwVNj2ljqU/kl5id2s7xm6o8YMTobdmL20jRCoE+DMzTUF9ddmLkHU+BSiyj
x4kdMH0nW+OGXbzAZyIUhSC5gbkjLUQ0NfiTd4lYYX9c/v6MIgDYEYqtOCKzAO13HDvQhMj5xrP+
CzHXyK2XTwio3T9YBeCfzEulpk3CDbMg9jHWv8VxgvFRfJ5ZWYKSzU6bTa6bCFDbE6u0Qz+12xE0
DLfPaVEXEdVhfXMYoY6YKEiKGJZmzrETvqCh/bVA1bxaiR5mU3oVp5wJUXYy4nrpaBaEDBh9jnbZ
nv9sNav8UrXO8Kx5evejnOJhk8mmBeA/Wp3ctaiMcCfzuA4McVMzZAVAWASj2J2jMdp3SZXvnN7A
jO4uMEj9gn7mnUzkLx5nf5ljcwCRyikr+juX9eDm7u9Y5/79kT0Hb90M7pgbbS8PfRjiqeuryEZG
lxVHvNXcT3rWyOcm8axdTPha0mDpKeICSzKPEYFRVLEYGmh+9VHH0Gi3uEvNe1eEKBRb1n4qVrz2
0jnDnM1kjABoXfUsg227LPAj7CMGvWp+anM0eFmdn5X989RP+kaSahsbHcZOfqBRDg9etJPhxYuW
bLVAHHtuqmO+JZxD+b21fgE2bAM+bnt7SVf8w5JVOJekBI3ZFAlbSM0GYnxnRmB1CW8rxxK3E5YC
MCt8A1r11beJHhXTVHSGfXQKzrjPwGcWGnKeipo2/MeUiDe4+9wnQm82Q6IXdxzTMB4G2vBTN/T9
oc0SuRepyQOpSXsjCnslAbB0m85+oPoWsJMMM8g6nLI0s7u2wju8bHxuf8D6nktRbEaSG7kG+hMU
gBlqjaG5lhZcXAX8O4w7Wh2Bj7y8hEVj6VFiws9nkfu9saK7yK6+Rqsjl5buHow7sOwe5seAWlwR
A7SirdkIjjxME2ANB9mRfKrt6JdRDl/Nmq/1Pi6q55k8RT2d1qOtNqLLJJ70MGLVUyQ+AANxsBgk
HzEs45p5E+WBliDfbQNDg7nyYSO2g73JK5/U9+baE2rxlM5kze7rLOjrweQnaQlTyXPXt6sftiEC
shapL/lADJfAVUPG9nr+q5W76H9PkTDT+KGKEn8s673INN/s1xobFpcDVBz2DtmaKzp7NrWDZHQA
qtocf3GJCuXkfAZm4ANPD8j4R4zq1DEuKRtFDTGGhTHHVrpHLnlj2mvx5aKugWnsDxQODKLz388O
Jy1zTMMEcfnRiMbfcVE9kMJagacuXp8zEfOGnokQbYnWUDGL6H3MoXTzjaY91GPA10q6CzqAjBDC
vJnKAbgwJVS2Uxp3Vo3XYJG8kvKtdT635Vv6+bZtX9gwpM1QnAbcDUUuNSGg2XWXgSwXKSGsxgzI
+00m6LYdVJwQUaL9WLE1MRDnk9vXMMyjX8qwsldc34J7v/i+YluEUQ0cIBD72PNqWzrsvm+G57Fk
YW+Cd8WdfoC+4xsY3VbELh0NIC2gBsM8XGp5SsNmn8hxQFXMPtpZ6ktcy2aLarGwXm8fzoKq4frP
TRY2IperpoDUAG95wzMb+QD9gJyO5YPX79GQ3dZM2r058RX83pKjn+2NY8CUostZLamKJNc7za1m
D0eeLfIFsPz4wS6mUDh28hzpcXLXYoyyP3kdyKeZcWQs30Z2BqZHq9B/dLmOId0WXctbLtgolHdx
nZFHxoarDfqk7gQnAI0ciX2vRd9GDQNNUPz7wGaj2WpGBs/cKYr3TTITk25a8NwbaFWcu5t2k168
TqXzhlO4oyg53pa3qLr/l4fe30s7woVbTRmHz4pzBPah282z7oLMCSQIhNI+qKfDbYFLV32eOwNo
MigIqAr6Ysifp60zIkx0QrPxy+f/9nll/8Y2d0pdx+dp93W8052PfB6EzRhlA9wJ6v6X2+WWVV/r
Gj7PnHuvevpI2yUSr/9+f76LZ2Z9QCQrmwjfLw7E2Ip0e3t3lk4bZAjAesx1XzDyXX5eCjqPBNfp
sSlY6+N9FaZT8w09p5ty6DcgBf1tuDkFsdFa0Lpkqs4FKx7RGzCobiQS8A8MORryLugpDyzya3DX
5vMu6RcwKwCRApFHriKJvBwsG7gWiiDsLdNP3koEsfJ5NYIYBCsHIvD5TM+B17J9/f1AVQwqmtPv
MHww7coR2Q1pe9kN5tFyajdoACrdUQz6WpGydB6wr3NT+swvqGah2iTGo5Br5pGwXTFtB7EnzV5m
K+mNRSnoCADqG+DYK3Uz3G4wir4iR04jfzSdg8tI7I8aRnPn7pp5ngMRJZeCcgL66+EJzTn0utTt
DFjrEdwC5NhIM0bPwYDxQc4X0VXfasDB/cL2Yr9GOuP9NwpFWbBdo6fMuB7+lFsxAKajCVA7vxdA
aLoczQhm9kP22hB0afXV9FA/6QpvjRFpSROBs5t7Ax2gP1QviT7AHAwxsXnUu+4lYd59PrEVT7zk
8ZAmtUByObPiqVDQMh1FkbiJeSybPSZq+ZEWdsm32xu4dGwzyhRVcw8QLfVVDxohIAK8CvCmOK5S
3xjYL+aB4Y+Udvk3wbS0fQEu1zCqMDDntuTF1cGVQ1/g966qtqDkoybXcQeMZuy/c7ce31xuFyEn
w7RyERZF/YFYoRQNtm3FKxWTLYmjCesY5dVj6rJ9biR3UZWt5M8XVeJfMWplBbX7seZJDTFsJ8og
5yvByfIyoAdo8/GARFOumJE5TTXa+P5UPwp510U/XOP1A4eC+b14QqOfATjhy1vsamXaVHgLHPuq
fqPWsPfS6C/Ruf9NzB/0zZmfnVB9jIbaNuHHTRFWJPG2Eh4f+aTEXnmpLW7avyv6k+k+E5XYejcl
pWseOSAWNEH2L/Ude0XB5p1XjR+Acv9s259q2JmQBkWFVJcxQNWpLYiP5IC2Z05lbWTT5YHORqTE
zFXQ1dLSkD7Fix2d8hjPY14e1oRxFTMy3TrqbKNZ+yR+zPKVp9uiCIB1IAEOHXCoSxG8k6k1Mh3I
5an4OkTiySzYhmIQ3PvVDpj3/4uZPdnZ/tlGzBJamdZRaky85KmVhpQx7dswGd2aqPm1qZ4V2quR
XINJRWuC8hodDZ2ZZhLTI8bHWn6fWv22ydImEA4tOj+Ns+qBTVJuq1JUodtEdsC5NgYN5qLiYktA
nfM237cYyboZY4N2/oA5ybumG6uAVHpz52JAn5/Z7eBPTpfe2ZU4ZeiURyq9zjEHikb7GI1MWx1E
rqGsOp/l6CSRtgHzXtu/7NQdYkAKWv0ZsUjhe8PQBUNC4t8aI8CeVvp3qunaVzwWyUZLZPPQyBFx
MKq6YEuw0K2NioaBQZq6+ZlGseFnaZKGVtm3h5pW6VbvozWs3FKYAZuEpDBQuKipKTpSiXRsrBbg
aU/3QtMECZZWo7US5BC59wELeC5K0ZMkTizhDQk9xh6YPh5rPDnXOJCXrjISo4CRgdgALa6KBSwy
b8oKB0a26tuHOc/LqyjGrDj6qexda1vSNfbGJa+BK4xyng7ynStSkc5q46bTLPMIgNMPx5FbQH5O
H7heZyKUbfPSOOr7wkQgYRihNOizNxr7uhwPt8UsxRIzV7oLFh5McryyR1U+amXnmODxZW+twe+m
etrZzAIqO+FhC4Y7v8jX8NmL2wdtR+bS8mYOwEvTMWkxyfsUEaDNnjG3hXYre7fwfQ/VsD8s8Agy
1aIYJvDSvLO5eZQ2WuPc1K+jdEWrFy4Q4kiQ9WIcCGySapGqMeq0aoSLwpz6XzFp9c+dyfiGcc3a
WINhrzw+FleEiiPABAjXrwbuDW3Tj12PJhvHzDYRoaHoVwLXxQWdSZh/wZk5H7Ri8oYCErokei6p
t++05L7upsDpyrWgaHE1mK0BMhe8ctCLfCnL06pumoOlo9P7wtE2ETW2t9V6tl+Kw4An+L8ENazD
8Du8mgkCVZlFP2Ib2M9x4F/cEVbuA4LQAwwULuKvqyZJzOIa6iKKzOPQ8t9aZCS+O5mJz0i9Jmne
lKslnUlSDoij8XAiEhqnfW2zjfU2jzZwgi4LweU8yZU86eL+QXVh22bgr0pdjsnVaKKYEBxZTftm
ZfnGZSUgxu5KKu3Po1ld1DzuBqgIjJe/4siwyFS3qT2QYzvqhS91BrSpxSha9ZrumLaUhmXV6b7X
TOYzmmm7F6qP0jcRorW+XWejH9mOMP2RxfVfDBg5IB2ifktoO34t3NEGqW7jPpi8bg62q1UvIKHM
AyOO+GecW37PJthWC5zOgTRFsm/7CPQpkWRsSyKrvI9yFNt8h4MTx0kse8/qtv4EBqbi3oujJJT5
fmq7Q41GPDcO3SJE2/kuxnC6EaP3tGCMo7C03fssFtYjXDhSkozXoQ5emucEMyiDStPre8Pt6Yk2
bvw3ohZ3Q72s2dbZMG1r6abbsq8a9NPpQ8AHxCqdLdIAfSHO37JyUt+rMuIT3mmhZTXjxozcYmsW
nfWKvDq/8yJSh22vTytntnR5Z/4llO1gvQFuury8Gq9k3zcZrha5I/XvuOQrgfmaACXYKwZmtjmH
AH0IoztbrpiGxc8jkYesBwDOV026vW1xFpPKBL5R/N2Z/aeuWusDXohH5kGCmN4NSiwXmenLLZoE
M0aPGwTharQH+zLXnX1Vvsr6pOlrULalroc/nDywlzgQ8LtfCqt6iYkXBcNjibQbBEIvoEHZgotr
h4r43uj6TxkmMls2iwMgVl5uW78/4YF6f4GFsW2MzcQLVx38N7ZNDuAUohRT5HXQ1NZ9m7g7AjOY
YcD21OTUN3KODilX+0ZGavuJF+8Qr48+i9HxvfJrZtW7+jUA/ANSDoI8uJfLrSBJ1yUT7MHRzu9q
QF8iKnwe//TMNowwOIoYeZjwx1T/eVvukrFEgz9YgxDRzG/wS7FaxaghDEmOzL0n0yFu75p+xR4v
Ke25iNl7n3ln3ht8osNIQO3z2j4W6YrzX/u8snETXLwwPZjhpPtqOl/fn2NB5eLf/Zlj0LMfTwU3
ejTkkSN5o2Mb2rEZ3j6AtZ+vxBOm1RVSthDAxr2tCx/x5YpNWoqOLBSqwLyHGZuuivoyqtyzNCCU
UTfsbH9ImbVrpYFxIrqm+cJtP0CePcP4QPKJANlAW/DllgnmTHU5EYI0Ig2TSeK66EGfb27v29Kq
UGqfhyZgnCv4PS6lsNgyU468+jE1wBVoPLvuIyu/5/nLfxOjHE8kxTSaEmJ6A+hK8mw6TyPeFUac
rBiAJbuLVu15pgf6ZZF+vVwP+G9LJ0k5OWYYtCoFwD6dgeFJ4E+rJliCiO5uL2xJ71AcR/iPNhY0
finy8rhihsehdyMJhjTzLZi7/yThT0vo2dVhteZ0UurkSPvPY/sKcO9Hvo/yFnhKPPAXKHrmUisV
tDRxc8o2HGn61GTZSjJvib0AwTwBGsIC7coVuxLoIJu2E41xlKlNX6LRizdOVemvxVgPYcXt/M2g
jh3q3OIvvSbjQwnCvAAjtqKQMSRH6iStX0uhe48g20tfb2/Aksqg7wwoCrxDHDzoLlWmnnozHrLJ
OCZmvks95oY66R5JVI9+xtl9W68WXZaUBs4SDgq9HJjRqigNUkK5BOwPSoNGjm3bfSA8mzlc0TgK
V3RFrOMyNEVrdQIfWAKO7fxM8jVbuLRlILLE77fnlkCVmJ45XmulTkSO2njMqu9G7AYcYNvJuuuG
DxAdA+PyryxyeTySOQ239RirSQKMzNgXLF/Zr+X46UyEkpGth3KUgBSTY+1ODDmwqnrUBImwd5SA
mEjqW9qW5b7KJEf5Fw2khll9gNoXDBpIcAK8jRY/Ff2k5STOYwetuNzYyDDmH7DzCIcwrg5lclQi
FJWrMbETXbAjPYrmQU9OVXXf1PuUuR8wJjCDeIBgdiayLrPinBmrnAvMLIhNeizMAKPgub5yVPNd
VMM7iqwOEpZI8111i/aiyXIxNPTI+JPTvk7gD00/YNHhPtAxOuPXMbnocgmiBTa/aUCQwazP5KHP
VuKsxRXAzCCSQCBxxdAoY87IGDF6bJOfYqABBhWGxrSyhiWvjjgUECeU8xFAKF7dElMmwAOA3mN0
iD6LOCyzTXjbai6KQFMw3jYz39EfONLZSTdRnSB0iOjRjjYOE8h9pz7LfvX8x205s2JenfiZHEWj
HF7HCZqc6THJXhO+SZoNRtrn2RCkI/cN3gJ8s1YTXzyiM5HK7gFtblYVzOrRG7Zos7Knbdxvb69q
efdcHfQy8DhXYQocbgpGwx5aoKOMkApASRJzPw3ZN81am22z5G3gaP6RpYIvgFzPJEoO9JjrBmbh
pZuhfLm9mqUNg28HmQwyOMBgKWdEDEQQlTlhwzCS16qeZzg7BnWvCJmtsKoJc/cPqvcgpULC+vJi
NqMjCuaCDMEYSvtTWzogoAW7APWJNnXcp0P3K+55uZ8iffKZtOMgHbK7nD4OpgXS96GwosAWjD7F
ngYyVNJHVoCUZy38ShoZwitmfmpQ3d6AThTVo1SiYQbUFa0fGciCIQyxf0ndSQ5T0iMalzJPt3K0
7a9cB4lyzDwZUEtWm94U5Jn3We/HhNeD71TRk4eokHc8iOOd1u4KR+9+J5JnJzKlfxFax29JaZQb
2o9lUHGz8t1CFvcIpHJ/mKphS8ap9z043L0eZcXP2/u6pB7oXZ7p44AcRArhcluRLXLaiuf2MWvv
XO8OWbXb319SDnTzkbn27aEFU/l+1hvDWFqwRRHSIHWjATlsHzKzCW6LWVzGmZj572f2qDAqs00p
dFAXQWeFPV+5sWvLmP9+9v2J1HlcEnyfwin0T5Scug8wzXooxMD3g3nHusqESg3DWGuOQkydZ9+1
NPsq8Kz1x9Zc8Q7zRbm8SAaQG2gYQiCOHku1icDQxnYoCvCkFGbsHLwOSJsEuFQ5gfagaN3xPh2H
Lqz5QDfvPyPk2xDLIzHmotp0uYdEB9Bo4o51tK0tF5+jNUTxklU9/z65/L5TDWNuOeAaSeQD/mkg
YiNbLw3/2yoUhU6syTLbeRXMDsrnbg3LuqRoePKD3R54NpCYKIsYgcME1hCLmFof2bq2fE3EB64k
sAfgX8KbDAgsRZdZ1nmDICPq9lNM/YKMBfrkZKibyYqmLR4IOEKBhQK4EOmMywPROF7dFFCvowf+
0GezoOm2H6LsxxTH8Yuopw/QSuEZByAjpsZDx1RXhxEEY8tkjUsavdBHc/j2gZM/+7yivyZt9d4d
8XnD8I17slYmXzJhSC8BxY1LCVCK4uCsSXoVtSp6BGLcqvfZWo/S8vfRCYZ5ui44MBXFJXbJUb6C
JZZ3lQZYX/z7A9sD7uR/vq+YYIwOKXWtxfcpWtMfvWqlALp4Mc4+ryhTq7dkqGdH0n9xpU/1XbFG
dbMkATR8ME6Iy+ATlTgGHr+JpglXj7sHbuxMnu86zlfuxNIpnAtRTjmLJI2pCSF2eS+CfFzJtC6u
YaZanseSgxVW+TwqVVHi2pweTfcTqR4aEkhr8/5znl94oAlGfR2yLm+13nAwdw4uxXP5gECp+sgK
ZuZ/TKFHkUl9qkag7AFGk9tHvQxl+ppWT9P4gWBh5jmAlZ27ydXSPWYuUGlYiHkwQ6rfWq1bb4ah
rva392nJ+sGPz/haEFZeASuQcmJo3vHArhWD/l+zkkfwte30uHsAPDT8gCxAvZDLRTEG6enLMzFH
idmAAIMdtd6tA7DgsrvUiOrdVPSANBEzMU+3BV7rGYIIMJKB6QqN3ij8XAos6OgamLRBwYOGIkuy
cexsgxTQbSHXd+VSiGJRpoKh1ayAkKzeMRbE7kpQt/b9eZFnQZ2bcmZG8/f1v/v6c958vv3zF/rx
598PiAM0WccuKVkXahcCG5jBYWCGWaVbwSA0P6odFAya9oEN5g5eWPcxrMcLjL78qU1ruKhrHYRk
aJlrA+983asO9jCtywbbOuo1P5goYPgyZdu6ZJ8j0b7bLgDMjTEoKPQQzI20FPM5pDnGyUyteWyb
Q+ru1+KuJY0DUAAmB1p+TYGF+QWJxZLKOo7mEGB0R5jFxtab1mrP1wmHGZL+fzFqf1jKdDBuThxB
pFa0zk7QiB3NwSjfxqQkxzglOXB/RZsepopLjAkYk9fbWrOklKC3RY8BjDhuqnKVG6YlICkDcCVC
Jrocg7KR4X+ToISYvdYnyHnjoZG8yHRfkMN/+7xiGqL2nwVkU+aPPCjKNQ7sWZPUF8z5Fil2oeIA
VeuTDcgaSYJCbI0Gj/a99QMjx9/tKaANiJNBeECh1yrUgcsqT8oebyXq/XQPifH99lYtVEbwfWTp
UFcEV+41FIEhUfeHjjciL137BtpVkDaAO9S3YxYwKdFRNvkpMCgZ0l29se3sxH/K3l9jwq/4g1AH
tdTM8HJpB5mkUtQJ0lHTr9LCe+P59iqXNBrpVOQiwVCDHm8FLxJ7ImVRV9LjqB+17IvxfjAZ6qNz
ywWAmIh71IAkHxonaxBPHAdUjkBAs6LPc8ikaBvIiIDYpu4cNqtEi5WgmMTrYBxuigxSYf6c9tp3
9Af5hYUZa/1aBXPBzIFFGw3vsNbIx6ixiVaXtCA5hsHEIgp5tCtdvh0i7f16ja1ChXQOsRDtKkZG
l9xCiy0mV5hgL0VhdHh/PQNcPcjRw1wjaQfnc6lSIjFM3lUaOzHx9kuKl9satbBJM3IZPhXzYcH4
qUS5LaCxZl7K8mSi56UPS/O716+IWFDaCxGK764Yy2I6QATdavAA9Qpb6IIJwxN8hr5Cc/FgVQ7A
bUsQursdO7lpf8A4j8AyjmBZROUg0KeVMGdNlmLvizHFPFW9Zyct2aQEywm0Hw6mppofiHcuFqVY
fgMsv5rRtuzUVb9wpfwG3bimeExlfGejfycugIvsJZ8xeX7Te2t84AtHBioEXJo5mYneLtWMjRKN
CHHDTg79xH2nWzmypXDu4vuK1o1Wxire1uykiy2NXon7QAUot/bz8MU2OXBrQ9NHK1559y6uCl0q
f1AgiAoURcR7FTBG9FWckuGObxyx8vlF5Zhh3wQYTOQd5qt2FgN7Rmp2JCvZKdMee3tCjfUl68Dx
gPmNY/xuDBN6RZCXASYWpTUQ0F/KqitD8LgAURgbAx2gTpp0K3ZtwTDAiyLFiPATVU61D6CuAdVO
RxcXCexXRvtYI4umWd/ebX1sZErmMsQ8K8pSllHodT9guFpxSvogM4I8Dac1l7a0jnMRs1KcnQpP
aS0zMNaeQF8aZsMrBlbUKHXcXsfC4+BiHcrR50IvmWBYR1SE1PUBJKbNFsH1bSlLCna+lPlXnC1F
uGzMI2kVmBLdBVX+VzN6KI38SrOd7a4czOINPZelWABdeoJrKWS5k0DDjr7RAO/FgBlf9vx30slt
63Y/SCzC2JNHrUCjzX9bq2IhHJAneVZmFyfZpEGODF7dPvB6F4u9la0Y9cXDsyzXcefhFKiHXW5r
kaLLlAw4vNEC+th8qp1gMLbUXhGzZH1ApP2PGDV2YyisGKgQQBET4nuZ8Fuygg5aVHWKIBiEKX+Q
HpcLSYmWsEQQ7Nn4vQUxk3R/krX+8MXNOpMx//1MB03mtXkLaPepTMLUCTKU7kDXtuYgFlbi6BiZ
g2cbirpXnb9mIypwmhfFqQci2sFY43J68ZJ3p8cQQp8JUSwDeHp0HQ2+BTAcT3n610juqrVGkAVA
zKUMxTCUSHIDioVwhLc723nQPR9xVmNsE2DPvXvX+das8TQv3VwsCyBizJEHT4RKuVYXZlnngkPP
UHEFDUUV3bXxvZzyYKofbOdbq+81PdSTze0LO98SJba/EKuERlmhZU4UQ2wDAOcEDUfJdQyI9Idu
0xK05q2F9wuaiKcEItf5hQ8PoviOnHq5gaRPfiJFCBuBfoFsCuy1aa0LT5YLKYqStC5Pm0ja+Qkl
HSIPjnVohh+1x8MURFTN9PP2Ji7qPcrHOsj6QPCh1vV6x65FlWn5qSR/G/qrUT0N1UrksCZCOady
qIyCVhBR1dsu/ZWxjb42zG9RFc5WoZwM0IYNKxxcLDw59kb53crePEz24P1ftPxSZHdltBJ5ra1J
OaRRuj1aTLPipFfOhvMfTXMo9WHFIy0Kwaww4ADnap/KWaEZfS8jd4R1pfdltOuRbiydjyzkTIay
EFY0Td52E6xrEaBTrK1CDKB6v4rhqYrXBdhJsBDF25VGnroAe+SnMXkuSrDtfB7ej8lBjh7JCXTy
oTZw1ToALjWCoWRdfvI0UFAciNhX/adoXEMXzZuhWhxgJpEMQZp0bp2+dEVaHvfA0vT5ifaB6PdM
f/7ATp19X3F1ucfn1sf5++OXPvmmVb/d9t0YNuzUmQglykoJG+iQyRyv1TDrnlgafmA4wKUIJZCy
G8y2qNiQn6ZmE3uGb+aHNl2zxQt3Y+YSRoUGGfLrcrFpS4MBtSJOpQsSMKmH3L0XZK2IsSQFlTh3
phxBe4zq2Zjd2XFEG3Ey2jth7C1xkMnKBVxwKgjQ/lRjTKAW1RbeXos4Zik0NVS3D01rn7cF+D3/
SuTutm4tyvFQXEej0Qz3Ug4+0QYxViWamCyv9lvp+W7aYWaH9Bvt621JS5uGUXconoBBzcWIyMtb
glI7y6JOr0+izEOe/UjRONSWZMU4LgU6GOT1rxjF5ouxJG7SDliQwcMkywDHrEC10wexucllt2eJ
6w/C9KX48t/Wp5hMWWvDJLWpPhWIcAb7iVnEL9cS8YubCKo78KvBK19Ni3IEje1qwnHV/XjXp8Nu
Gl+j+v3xKN7ZKNfO80fBRqNYZqttuWvZbX2q3nQdWZdTBDTo7c1aMJngUkRed04bILxQ1A5QItMb
Haj3kMuDR4sQvZor8cWaCMXeIFoyu9SDCIOBCj4e/yLA+N1excJpoBDsAR0BFwbYvKJrU0o65vJE
nGRW7OuGPREptpa7li76k45WHMyFHEW1ioIA1YgX1akocnmHVpm/6t4BbVzFzIfcSY0D8EskAFrO
2Ug6RH4eOe5jazm/zV6nJxHrdM+ToX+dYrCwZlqJoYfCyjaD7fzWeNaBQRwDLmqd9/fWxIpDbcW/
sw5JvcnSXmwhrKAxszJoRvct7XvYVMf6POmZudOE4+25p0UvU6WTRzdOijfLKNPAbjziD1SiRU+S
NDA7sPA4Iop8o9ZTJFg6Lyi9qdondllvRVIOIPhyrb1kYkJ7LB0DBAbxntjcDFFkqDCuIk1eqixv
DhMjepAMhvXmWUW7AUuJ8wK8Y4NHjd596UXZBZFtd5s4qT381dM/JWBMv3cNDmJ714i/eHpso7VW
DrlvoVEU7SHzf+PMKjZVukmqO8xLy+/QEUjBkuV1n+rKKu/yQoAfBLOZ/NHJkOQaibbrdNpszFrr
AlkSUBQWArQ5neVubuvYgoHGDfRclKxQOgAZ5KXZNEQ7Vlwk1cmpvvX5p2YafYFX01qovCZGsc4j
Bxl3zuJq9s6M+Un+mKBdp9reXsyfPJqqyXjGIFYCUnEesH25GpnEsQYtqU7Mmpx9ZOUYSAgkQ1CK
MvOpOWq7iaZaSEQJEHAvUt8lI/PH1DbuWrtuT1nL0r3ZdukDA5dp0CX6dD/abb6ZMErluWVmFozc
tIJU6sA7ml0dkrgtgsptxtexpd6uTIfJJ0LgJAX/wdv0d9+V2W4YvW6j6WB+jIUbB7VHRahTjNzj
EtVgVIlcv2CkDAw8mXyDDCcraqVflrXrN6xPVtLS8y5c7RLCGBgV0LE7KhK/6qTrov+3PLHhe9Yd
MApw04kHK6m26AJaCcMXun0h4kyYciSux3TiYZbsyZLfG+0+AiFhrr2V46zwr5X3SafVtrH+7nVn
Cxa3LF5RiSXFOxevmOmRVOAqjSB+AMbM3ONVVuThNKw4g0UpoCTABE+U+67ANENRRaIY3PI0FWhC
Cwy+yzufOit3dckfzNOoUeLDyNyrhlLQwcZk7Gh5atgGtJWe2Fbvn0qM0zoToWzXNFWu1bl2eUqc
17z/5jkrvn9po1xoHNqtLRM9IIrvT3LeoNDXVCeafrLGnRlM467OVsislvQbhVegtQD2wStWsWle
UsSYroJFcPdTP91HmHiaVW9F/DL2a0Op5/1QrxIegBjfDbeIbk5Fu62OmKWVezCfc466isNRf4mH
u0b+qto9o99X7Nv8y6/EgfcCtRAkcK/IF8WU5iDYgDYXUdv79sAJ6gklrff4bdwvRvQxJBRMZFNZ
JtvRdJvQcN1hx4bRBu2UVuw9zTV8EOinW3dgyZ1tdsU2p24RAHtdBFrCkb4aHJs/C9HKV8Oe4k2W
ec5TQ0X5rDfiBZxgOeb4tD+pLLoXVqTOS2nbWYiweDyMBlKlKW1KzPKo3CrsYm/4VadZG5S6iHbS
jhqg0/vKr/lUvjAyNGtv5Wv9mt/iiPhm9nEwWSvn0Q6N60hTJqd8CqjYsfQp7fzS/LJyDlfHcClF
uSXjkDgDqU1IcQPK9pEX3v7+9UW//L5ySxoMOapiB113zXTojxk7jMOKKVnZJ1cBWHQVyEqaASsY
9Dt3QpHF7weMafr67nXMIQUay/S5VVx9yIo2B//qGMenFvPEQZrOd2O74suuw3Ayz6WGJ8Ntn9sg
cFRneXrZt6nFk047Jgj/POcvoY/b24tY2CoU3NF0i8+Dp0FtR9GtSM+JYUZguzLB33LvZZ+dYc+6
tTfLtSnBSs7kKFG4YWpuXzIrOhbadzxgAs07Ea8KbS9FLPGdVCsbd20kL8XNOni2ccSNR+LFEKeb
X1l2jJKdZN8wQjwz5UoIcK3NaL3Eg2/mC1vg64mEAM9eHulHau/RY+WUT223cmGutWAWAcc4d4tf
uxU7TsxqMP9H3Zdtx41rWf7KXfmOLJDg2KvqPpCMCIUGyxpsWX7hkm0ZAAeQmDh9fe/wzbply26r
s9/6KZczFESQAIFz9tlnbxXA9rpMebRzojn8fhW8MsJLWteWdY3tv40gH6HDM7928P7qISEdRkcV
WL4/N9UHzkii1IKGd57sfRvfwkj+jAyv+QP/POsZmnkjTD1iCGCWL47GsYnptrUueDsk6qzu3YGY
8UtQ690Mg1Nt/Svvzi/vCm7BIEKBn/1T38g2Lmu/WtxVT6ZzmNwWmaIFpZ9/Pzc/vzkn7jr4qhA6
gyTBy6aRmGk4OIiEvjViuWj0fGtT0+EM3D7PNTDsbbvLxGuBzM8P8tR2/T+5+YvXJ+Gq2XKFnFk3
zwqHJCQcKbxBxvko8tdQx5/vD2NBb/abSs2pVvjjq8pTG1Dd1ONNCHJ+st5o8sBAlITQ37HJL4O/
L28LjyaQctFqzH6h8Dzm0SbxwIebxgCtDeSbxr2mA/rz23QaAkx3SAIDGP6pn2jr4DqetuPNrLcJ
LbMN2TvVZH97V8AoJ09aMIeQ374MzhojB4mmzeHGHBt+iUf1+2X3y5v47vIvjx4r+LhIgsvHT5e5
+vT7q/987ODHf4v10QF5Av5/nHQhA+Kph6kStw72oOnQF3AjMcVQk0vU8V95VL9aznD0xgYNPUzE
zC+WcwSYRpJZYLShQVXzrDW8cBTIXFMSHN6/v7VfDwaxa3AjU+xCL3CtSCpmO9ONN0ofu+5dDACd
55BR0Kaw2asOladQ5mXMjL3h36OdpvG7g44gAMlIgtFmCKGJeis4qVz2mOkbntzp/pFTW0z90+9v
8VevLDR4Thj+afJeFjgDMUNtbkZeECm4r05H4/uijkjpljO5HPrktTT75432JIn4bxjnZV611mG6
BWuN1BARO1kvF4QrqBf//qZeGeTlGei4cZ4sGERYehHx5jiT4ErX22uN298Ual5OGUJGRAwQPUay
82I1ji3vedCl6gbaiFDJ66U4jCtcMgaZQG52qdf5TdAO2U57+thMbV9GdXJDRdNVM5uyIlCKHCEe
I6peZXeoDrYV87ypCPyPLibu36Xd8BqP5xdGqMicv/vNp/f5u2UWhL2Ngx7JOXgQB+XJQ+7ERa2D
hxzJlmFTqcxa5NFyBrWVy6aGMN/2Gnr/qw3p+59weu+++wlrXrdWNnhsdHsk5JzV/JVI7rUBXux4
8QTcVJzu0b+P00K3r1z+V+vre6zmxb6ABrLejQB4bwatqni7Gvtbj3F+v4h/eQ/f4VGnz797SKbJ
0IpBMUjTl2tSitdaJV67iRdrVw7jYLvTTURZ2WzV2pfhX34P//F5+V/8eXj7rzfB/vM/8e/PaAkx
kgv34p///PisjFT/efrOv//mx2/880p+NoMdvrqXf/XDl3DhvwauntzTD//YKSfdeuOfzXr7bH3n
vg2An3j6y//bD//x/O0q9+v4/F9/fB68cqercTmoP/766Pjlv/5AS9h303i6/l8fvnnq8b3zwXx5
+vkLz0/W/dcfLP8T5SqIUcHaCqJaqDX+8Y/5+dsn0Z+nCC1KkRWAagLNsj/+oQbjBL7E/kR4A/cj
FCZhdwjA4I9/2MGfPgrzP3EIslMFDCkfwkn2x3/f+A9z8z9z9Q/l+7ewnHYW344xyHcHEBY0Re5z
Gh+lKIg4vWwSnRaZOxt6V+ZiCs7isPeXzTaE0GPVJk/PnEHbUDlz2hwj24ptT9K+6mKyftNGdBd8
S+ejDdj7uQ/1cZbZchNq9+gHWbGRzG/UJNd3BAL790Bvc+hB+GU+jKxZ9m6j2+UCxFIWdnRvgV/q
Kxv3iT1ncwBFrW6x+BUhSXqzz0fWs/NUtuAwZS1kiaMCZSnZlQk19srTxDtfAhhEDA8dn7p97mLQ
a57qzEY2g8MQSLRFzkUG200qVr5blzq0YHY0OOuyakCBbCnWNLJdKSkYH2yO0otZT4m+GFORQaJl
ReGjbyCpzuo4VAU1fV9XA+fxm87M8zEbVBgVMm/hXeE2dSVx3R51HCb9TrUycIAX3Lwlb+BrIMKS
LkaH2IaXJLqF3vqIwKmh2XDD61UerVsifj5vEmF1sYnOzVmlU8mPho35PbO+hnhqi+cUqZI1Ql/E
bT8VJCD9o+6XJb3s9KjeaL1kVcvtNl0vdoaZ0+rAuqV90FxFebP4N10+4rqzQy8Oi1UeP+EQMriH
k93HPYXacH+ebMSDKOeaEJI1O8m9X7qygwBIk+4tqeukMorKBx9okVwkPuhpXDUUDgTn0icBqRoZ
aFsJIuIHyZJlq0Yo90GVnmfQpyWb5uyiS+phLIc4n0zJWmu3HeLKNi2Wbj0lSaEJl6K1HQe/fp5a
lM5btLOBbz8w8tjOudlQ+KMZ9EpkDTXZ2UIldA+J71jvnB+hnSugjFpu8xoYyNnFPYHtEJo8C/CR
u7ZcyPbZhY1Zq2XZgrhUdUQflzmWfNenraR3oelWjuJaVL932cSf0CGzbuDe5nCOjyUEFIuhEe2d
53MMkl+2dhFQznSgJWq+figFbbIQCiiDv8iSZcYkeZ9ex9HYwWMLRjnXlqfoJYtIDMJ9ADEoXYE7
Ko/1nEVfoYbUJ/ChrrOLeoW6XAERn3oqI2ibNDtFovSSkDGMT2I7+Vl3smNG3WrebvstJRQGAhGH
RukS5Vctns9WdFunjq1hUu/DrYlM0aGSfm9iIzR0ZVr/Cc2jrqmwBNIvIrU+h3P9Qj+Ab76+YyMA
uXJk66BKOvbtvVeozBUDzCdJEemhby9DNdHhyq+QAT7Ew0AEGghqpS64aa0rNBn0s4dqYr2bor4R
pdMUhS7Wc6fOYgTiV9HE7bHJsu4igGxIsCejjxpYckTTVi3tOtFLnlEH9Vyj9OmpJPDY24Qx4S4C
Atah+wIMD4gT56SvbDYegjbs3xMTQ1xpSyfQ2bc27++pg3pG4rPoTUKVbUv0B8i9VArQWSMTkDET
IYwuIWPp0xsoeyzdfknZ+D413D77XOVsH29k+SBN397CMw1C72ZhwRkkylKUDYdpQTyIC6V7nabL
dWwadTbFVASwFIEL5C70SY3WX6hhQMN/qxfb7ll4GS5JC4oocOfeJdl+hS1XQacUGrffDqW/dTD/
H0/dH07q6/FZ3Tnz/Oyunsb/H87nUyn1P/77GPzpfL542p5aYd2LM/r0pX+d0Vn6J/Ig1CxgXwKY
5ttJ/K8zOkr+PBlJBVATzf779P7rjI7jPwFVoVEPuVuCg/OkzfvXGR3RP9ETAsFCQL4gegCO+Dtn
9Ckw/p98AwA1jFdRkIK7FMxdUMM7ff5dTKjQJuydm7b9wI1IimzB+RaMMQNtMCLhhYuhARXJGb1J
3z2kv2KF72ODH2PFv8Y9/XiYdkEvnb7IGaSYdT1DfGpvk3oqIGZZ7020jWfh3P09pZt/DXViKqLl
8ZtS0As4od9Es3lH1/00zul5x/z73MHQPdwgFKVC8grf78f096/RAqAJJ4wRVLlTSPTdA501HFka
t6yIZaZs36YBrybaJZXOndyPMyQfudRB2SfD3e+f6OmJvZhJECTR5weCTwgc9WX0PUNosRkIZhJy
9IWwCf3qk37dSch17mxn/55iw7cbPYGAIQOjCKypl2quOL0SUbd+28MDu1/A8wA7HFv8Nt0g7Jny
fdR37jVE48cMBkjWiXgI8iyC01MZ9WV5k5gIUY1J5z3qdgmM0JyAW3DzmtXRy7WJUVJIs4EeAHEZ
Gr0kH4nIAo9O5mUPIxmFIAA9gQ/NOEJCfo42evz9tP1qMJZD+RwDId9/uV6cCEZWQ39wT+tRHtCJ
9Y6HW7pnMnz8/UC/eHYo0qODEo7bKaQIX6wPhMVKybRf9iRPr9sxNgct8uXs/2EQaLViR0HdFRvK
j6sfaw1iBAgy9zWLPkOTbUEMX2evUA5+9cjQZYOnhf0K+jwvBmGi7hKOTql9kCXTYdy2W4ly0WXH
5WsNPSd4+bt3Kjy9Slh04IOD5BRhs/rxdpJwnTMSd90F3SEuf2ULfHFx8FlOGRvUOU/d+SfE88eL
zydpvOBkLCvSzUbFJmltblnSBO5mAE1cni0uHFP0xdToYYfv7zS+HzpSL7e/n7IXJ8DpZyA3YwA+
UR3BMnyxPRJiWbYtAYyb4PGwfcjA58gKIUM7QDayzcazFHKLH5dpFMnfW/rfRkY5D32BeBAo7L7Y
KuNtZZ3ZUIavZdYdVqni/dpka2mwuO7//k1i28D5C52wMHhZR4jEpJjKaQtKHEnfEW7NZ+xw/ghd
w+2wIS+9bXXm/xYZAwWtU0M3Xml0cKKagLPnxwmum5DKdDLdfoBguNpBO9A9THk7HlXiFoOO0RBS
jHoa2PPfvNkQmAJ8v5D2Yz5/0hyqQzqoFrH0nufc3ZEk1UcvlHq03awPQGcH1Aq76OH3g77YXqCX
AyEQaM2i2g2VNMQSP95sNMNvWeVBv9drkN3MLpu7is3wKH/lrXnx8v9rHMQ/6NDAm48g6MdxhKzz
2VrS76nn9VXcThGcHNL4RvD1NU7dyzcDdRoIC5wsi/AssUJfxCiR6JKl5T44Cle6j/KVKjSCgRdH
9slENsTO8k0WCDWa/MWWzHwEMz0WQsTCCVCm6Lqp8wne1LKaO4JAvWmn0RW5gV1llcK9pK06lc2+
wAYLBfo54BC46CxBsIbqPXmXAinOi6Xh+YfIxYDcJ2GRRvghHUSBTC41VQ8BTWw1g04fwQ7zYIQN
K0yms2V5DjZmgwrETfl+VMyl5UhUf9bMKuWlRXJ37jdj46su3Eh2w8MeFb9IsuzQk2R+SHkKqAVa
8uJWtXnyobUxeawhtPQmaFz8OV3j9AudwLtDD5lnVWpd+ijbmLuio0znZcu32BT4K5y3s5UUzBXh
BqRkkbdn6eKDrXIwhsxLykOHL1mSvxEAn9CeuLbzNbK1iO1T36CX0K5841W7yOGM8UayHQuctFUE
5AZ2B3JsgoK0Obitk/Xhbsk0fG/igOP5I3xfojOFNxSl9Jysn5hYww8C+W9erCroYVXXt3ItIx7q
8wZ7+7qrAxe7MvF+GPdg/zoYL85cfQBiAKJaTWh3gwItbBkR8rELHmsY33VNvNVntYOvA6wQ5s2V
5gTYozYzdf6sBduIFwh0BlNNc2rv67bD+ypR6avyVSxItg189cq4TZrlrMYHtLC5yw8dg48KAhSw
jFNOUCXTiSPtfu6y8QsklLfrWG403LPVMHck7dhdjZLAiAnlrvnt2sGdGUBcO7hLLzcI6ZxkLeNi
Xg20vKPMB182mQxg5SrVPS5ryD5CyHZ2RSZApio55iOFeY4StuQOmFOl4cvXl/UC6cyrNu4lSmrp
NOuCZ2wa9olw7BaIi5H7aFvU1xy9XaCB1plSpZha91incgiP6cDH5q1p6HKhoy4nB5RsEeyF8dI/
IuoL2GEIJAyA+gGH2FnHIz2X6yx6VUSJxS+E9pHZrcwL+EGQrU4PcMrJYDjiISzF3Cbi3dBCdaoy
gybofpZxuMDsXfvPDM5UFPpT66TKhU3hxYgie7ofA98GpfKe3uDnNElhqIVQbV17BuzH6gDGR8mW
08LoceQln8cRDRJpgvWJnixVQl9y/ZjzEABjyFMYZkY1cNVLNHy78UCkbuIdWQg90HBNbdUHsR12
MP2FvxLruKuPKfA6V4TQfOM3xA91VK3ouD/Hk1ibHfSklot6MflQ1vBx0GUm4u5dUOexKImyVJ3X
wYolt3mo95Tb0DiyS2Figj0FHvProdYSeu5ihggaoKTcgCvnrIaj8ax4jfAeUmo92G8pnyCSN3JQ
2Knjn4yZ5rjqdRdHewnydljqjs3i0C+JU/d5NPgM8rKty3bRNtVgV7ssmCtgKz0tRJfOH2a1puCr
MeEfAr2Z+N0cj+l7KTnl+5a16xeSuziEWj6MoI4WCJktxmwZbLHB3+p80dATKxs7JI91v9TuyGln
eDmgyfKhwwbXVhOx8xdIbysQmOIuIfCiZAsMLtMenlOp9pClmceguxYdjJrgSrVtD3CHIpcwUDDr
LlYhENoxV3woEPrzaD/TfgCnL9HdwUBBQ+ziaVihC5qQiANJFv7rPC0kKAMp2zdwnuvHfWy77XnU
Cn8WhT5+PwZ9AEB5UFgHo2XEVWnqxNOUi+F2AhaLL3c1eoa6oZXhRZso6OcPfSrBio4SiCS7cViW
w5hAg+jIa3Qx7ZZWAqUF2wMbVQIlO18AXxr7c9ut+qzPlqDeEWS7MOsC8N+VLdQtj27+tt5sDypt
tLnhyNEIF1ZhU0dg8aJzyVed6OtwFwowpRLA15+ndoEQygrhqErTZiKl3trOwrwrcgxnlYufPU1I
esnjGMsfpZ0cjQIawi4n9Z9x2mFCBP7/qqQoMzOxpOxmn8gdl9MC4yOcBslZoKH/DLpkE2CBQHz6
ngZYXVU0+uAu6Zrw4zrpxz4lwd3IYRuUuH7ZdRB/EGXsHalknKsrAmbcpz5iX5ApzCWkoOk1aKC8
AEN9PLCta0UxIL7YJVzfsgF7TzV0VHjYRmbj4zfwo1RdTeoibbIZT7S1OYoHiKoKtS76okM9djzk
vfVbsfTTec2a4NIjGMOuMOx8nD8pEl6j2pDvVN9/UURNRTYMvMBUf4m93e7msP0KjuseJ9gZk9kd
eiCGfbvSD6vhlaDtBzR0nUVjeBvzYSipthaN/nAaYSl8WcQWv4uyri1gbwdfKKIvtTDrxdoycjZA
ka2AWHZQpjGBR83sziNHBW4hPcCeYii7qTeXaHEx75lzoora/m2cLnyXNahutNYM5ThJ9F3EQ1ia
tG/gDaTsebNifrziQE639RiYXlyLPp0u53VEU4MV2PVK2xgFu7YYL7zKgMgyHYxfEtv7ZddkZrg3
dNLnfbqeaP3I7SCF2a0He0LyZ0j+fLYoC224d6yxQnMd3m2ydrdRzxDFopHkXgYnU8ptBBDV4EYO
fprpIchVcx1pvr2PbPAxR3POJQOOfb3gzQHxeQvkBz7yOUVZPOuudVZzgmhq7mU5Oxd90UkP4AJt
rDW9N7kVAIWhc5m/m6f1qY7ZEeqjtyj+bEU7wT6BxLYQIrxzGR3K1i7hrRrbeCkkoOdjMrH0NpUz
++onm1Sc8XVHrUDsIWm1LTiSUKkZfAkG38mixVDzqUYg25Q2RO95mbULdeU2GbqLW6bqUuE/wLDr
OfzILKOXQ0gaqOvnYX+mUwuL+2G2bzOwAqt0dfoNSTb2qanJNr+Hpu/MdtAQM3xXw6utKUeq1+ct
tMv5umzPQ5z63TATd1Uj/68muHE9TJzKLx0Q92c7Za7SQ4uowovh/QJu0c2SAQw5vSJYbg1N5nPw
CEZVaMPCx5FO/pjPEf2acflxyRWDTjtTd6tbzxAbdbsAtaOvpEXhb8hrXa5t8EFk2jwABgepwbvz
QFM+F+3MPbYnaH++mVt1bHSelemKPlDtZrkVmUc9agZT5gwUnq/TMtBCrzV4JUsT7lqXbruTqlkF
bz+g8X4O13vUT8aqVYzvWMTmg9SuQeFErM8NeHRvs3EjBUpgIQYO1G0i4QJOt+uMbF1TtGg/OIdI
P4p3HB1Pz1asCmfoQFBJG0nnn+a666aSmWHecfhBwlmxd/s1mfLdDGu5SoYMImSo3kehDHfN3He7
tTaxrLJ0a4/ooGCiXOJlPK+3Hq9sMC577RlgQp/kVevr2MAghoafUHxIUDhd3tc+ae9QW4dfIx/z
9VzTOSrymvLdMtfqkbU+uHcgyFxmDdpM13aBPr1X7B7ytvKWNuEExb82q2EM7oKpPYW213KzqNsM
Douqz+b2MsJZVqRm9OejDcXBsGiuks1DUX1l2FJih1dubYL4jJD6oiW+32XolS9xzyDbbyhNSfS1
I1hxbZnbtC8Do1ZkHr1X55Rbe40I0IAv3tuyHuMEE9cn5AKRNbHl6uEf0kT99D4a7cLQvSy1RqtZ
Jw71qJdHicaMIlshhbXrO5zm+20L+TVQVuiATgyWN1BamQyamoYVuwYCvPMZs7QXeSBIiQgQ3lZs
TfduAmhaGNXBvXneQtGVcULqDX4cs0BCMfPwpokRjZ810sef+2CY5AXqsBk7sgTH6FUNzXzHi0lP
8yXrs2SrUOgcEK4Eiu0Ay2q7y/SA4CNrcdTJgQT3kSDq0GeIapF9oT+rbCO5QY4zoFu/36SGLXLR
x+E6YmPTg8A9+CZp3LXHro/AtU8UPc659kedwDewzDMj7hOnB3+jaTReZ5Y8jyPKouuqgx2zOS2t
j8meoXsRP4O7dzkCnGc95L4/6C5Mb09kC/TiWXo9R82jBxGyMkt7LYnXZSJFgMMZMRloxNlJIEcm
SDVNNqJXpZ4bXzUNDuSCe0Rbxcrz5XFrfeQqapk6LPPa7hccsl25GqOKKRtR09bIXpUkpAK7Gxtt
ArhD8CA9KhFcqa15QMdadC54XWoFn94EQc95J8b0KqWaX04wWr5LiMjUIdo2X/ZdL84gZcf2U4tC
HVzuR1m6Tkr7duzW8VL6qIU1roEzUW+yZAdVZB3tDYVtWp0n+DyyyZt4Qe8yQdfIRBDSbQ0/tbpJ
zt8inRrRxWJsAXBGn5EF01LQuWuuIS/6YEY7HFi6Bp910K/vY9YKpCQhUqOYSFf0/bheMOxPaQUU
aNzjCbxHDYDqivEgSwuFygNKinnbR8V8soVET2OUI3scY3VESJgemEHbaDHEAyrCjbgEVedzuPH8
6ML8KlJrH6JoPfG2UIOczlJJHtQ6uncgSk5vsjqjb0Vv1c4OLUMtdvmULLq/HoO4v4bWyPIFK+s9
cDaDPTMQAxxaU3E5zXly3mt2yKiYblG1OKazJLJcB45ni6IzPQZoVi+lGh4Fn0/nJl0OQZfBcUME
wXZTpwCXipBtFJatWY5cG0YgETbFUqk+fEDwIO9d5xUpTAIsvRDEwaipMXU3H3K78PusT3J/erH5
m47XLVYswvqPOBkFBnVjlWEvRSTVI8BIJ3T4BPx6oao+ZibRH+ZRU1E2CxT/SQex4GIOXViCgVPf
8TqaLm2W1CXN0z5NdmMgl0vBYr9Lppa8C9RKUfendSbLqe9NNXv6IcK/77ohMUs5d9PTaoN3wJei
PW/BmlxrMEPRczVVUpkAojeII/dZ2l3KqdYIzacaseWQLrqgyLYLVF3oPXF6fpaTlGe8Hx9s7GdS
ZqQmDWpdEw7SNmX4EmKO5zE32NiZaFd7ZfplXN5RY7ovIh7rPVBg9chTEz04njOwXhyTO6iPZp/S
Za13yiQGl9kcDVwxmniF+Q7VmGHV0+uaYU9GxXh4ThouizHg5CpJSQbqxcTJje5OOcMU+vURaqE9
onAEEW/qPq+nA1A11e/6eY3fSUEs0glEdx9pxqOq6dfuObS6BfsxW9/P8UTvWDCmhQdcNO+G2IFu
kAyyQ7E6BIefkqBL8KKp7BoibUoUo2MXtWC+3guxmRy/NUxV4TOPj5qNwJ6Z+LrMN5Ei+MTjCIva
uhWS4GDs5LteYPbLXlIYBTMXLvso3lhYtdOEttbVJ+69R3cHL9DZm5xbmyYPkUAfdym8Tibs2Jk3
O4v+YswnX5Sqpg3EoHQxju+xQLq5yru+vwqTlpJiDJ1qSzN4+eQZIspSjmY4ObMkC2pCYUARPAVB
U6HFY52qOdjoZ2mxqVf5Mibg6szAUIpO+v6+yWmHIHSkoa8WyNZsVTKvBDazMeHBLtWZvZ2XpjNl
aF2Pfu5xCvsSShzBVwJWDbzirAt4EdsU9AS91AJd5m1Hm0ItU2MR3yH+qrSOhgPwhHbEUdAkdAcZ
1vFrjfotUDQIbcFQB2DT1YAi6WWzrokvmybFrp5N6/Q2Z1sboKPcBtBEB4OniHMvJqg5GKQSiOUW
d5kvfDFnCpXhrQTSi2wwbJCciHqK7qcO7BqQU/XGSjM12PfWyG8fgNZMrrIz5Ls7zLiqhjpepn3a
ihjPdYr5tcYBvh2GhWKCe7IIRO7ghRUNHJ0FCh+gggBbSjs0K0dr7cvIrlgmeLUYdpVo5eo49x56
xlsDDAbRYxBfDnNvcoBQqb/hOKoIUJgFCV6ErXaBmE8KZs7adim50N2aNrvUONjtGjGY+66DI0aR
LNDtKEDOyD9NAYDbwkcQBAVqIKEtyBj0z6t8SMZr2lAcmsPYYEdKWH6iqEtAFRU6CiOBEGvqP0Ir
UmMDReflVC6Tj7+ykccfdB5xUErGvCE7yDRNaZHA3z0uGaMr2FNmDIrIMn2dbunWl23g+SdcMfkK
ahdCzXqy/DEOXfbVsmVLCtqrZc/Qqx+VTZJH62HNocFcmBWNdIVCzTGEhnmox92QzEBsOQXyVtq6
zeU+9yn7sMqWs3JMCIQMEq0MYsSVoKcRDWfAG1rq18vY6cCdEDCgGvW48WkHWGu65uu6ZCXJ8qWv
ZE4I+F6gZAKtjnuQwwyiIrz2imikahayMUflNY8B93XRjYAJMjsmQdKBkT4JBc5KQxv0w+rRFwGE
q9K3adwwUxIgW92ucQMqUiddZJiYn5pd0P6RrB/TVMbvcM/5nczWFiFWyDgczGVuzLnyE24rw2/E
wZmObXSh575djl3rog9UC2T1aGUOn9CInpGqS5Mpq+xGyV2wZFlbDCTnWzl5kbprEw9QaAiwy9/Z
QA+qsvBi4J/XEHHLmxryFfOVnlqk+ACj4a4m1baKE4RtEoDySx5fZr4JWNlQNMesRUA6hSA/gJHs
QQyjvPJxT9/EkWii4zY6MkZfEaYSm5VUNrGF2lm9pIF+y9uEd/Iit4HrcWiC2zkPOzrZWnbFBPJ1
785ki+ealFucwrDkbBjiTmGHGrthBS9tEMPbDKcx7A2AuiOdhonVVoZUAVvpUNNJdmu+tfSY+Qx0
DMUQ3EOXClr71Wgog+3DYPv+gUJ3DtSsAAn6gbd6SkufL11doWJogzIBqjfCOgyCTVXbao+QG7t1
CcYmWogL06Bh9txOyH/hzKv4CQjf0qa+6FvErzs0kfPlwzTqYDuGaJ5sgDsi16zEkgKfDsnciB1A
3AnNBKYeTV5F0ZQcBJvZ8OCiZkYAIpFbY/03kIYRjA7i0cSz2C5Qd/fdTo/BODzhIPHsImyH4csU
cN0AVpFI1NaZoOYCQDg2e2Y58vtlRFh7aBObqZ00LeMPAA9M/ab1WY9od1jzZacY1aSKkfiAmN+i
jA+cYOL6uY3sSA6pyVS8G5ee5Y9NB9rYWasDiNitcQRdxRZ3hB5k1fiHpgE+UoJzF42In3wtK0Ig
xnBB1nVj51NfR7kt0lO6hTLHSfom43XmAF7F0T2Lx+70sLvl2YELdjtGBpo8YMV6cll39fIQrsZF
F/PkqTzUwaLyy6gBcoNdTaTnBLIQ6Q7CI+lUQmE4Sd76duC3QH0l9mOxWEL2dKzDAYdlxnOsKT8r
6H8MkCCBw/Y8f6gVofwyiqfIv40AKrTgM9ZkLRmJ4rYYVbI+sdhmssBSogkwMxAEdmifSL82M2o6
fQFwI6d7RBIn8y4/JTAjwzqh5/+bvfNYjhvZ0vCrTMweN+ASZlu+WMUiKYqSqA1CoiSYhEu4BPLp
5yv1nQiJ6mjG3PXs2qibIJDmnN+dsUtU+KCCUCruf0mNrZ0AMtweigE01KsjawuandfrMknn6tAO
tT/skrlipp0O1fyDujv3uWSSMX7I9ezNn/M6bZNt2jr2jDnC1M1WMtyLkGUl6efXNjLi8pubJuVC
pbN48RYQ0+o5YbNpWVkTRNga+jx7jAz10yZyFrPQSeiuW2eearPvCH+8fGU1Xv8YJ9nir/wldB6N
L5uQuXaN9WjSxWn2TR1M83oQWNv2rqnCYa3CGXGk09gp/iOhivwY6EFuktqN1al3jPFXvW08Zmy2
/mOJ5FuuHbsav8Up6qKTgTjLV0uhrPvWmzQXcFUFjz7d8BfhZk1xu2Qm/eHZ9WSthExb612CW/Wd
VV+nDi5DH8fPi+cl830NB/S4xK4KbtooUOaEMa9ND9NCE3kercyXu3Kwm3iPlxMTNXMdGMG47coi
EndK5uXjnIaE7vfeYg/UlV32Ib5iQnTTg6BFT8ZvgGS04KbLTLSfOxCSXeKMTn1JMtzy64mVxoTw
0vjVLquNIBuH1X1nmJ55oRCr6JX7qKv3CJAjZg/bS6DPY1twxSMVEs+5l1sEiab0sltcnbSfEb0s
exL74Au1y3iqGm7XFXbWlKSfjgj/3Zz62WOqYq7muCYxeLGGCnhcWX7DdUB5uq1VKp8YpIoNZ3ZN
R5Uy2hawb52VwDkO4LNEdPatTed+WaeZneRrgTYrbzY+mRX1iTNVuhfaYjgRG6x2YKM7CD2Hufph
p7GdbaKBkCaWpam9XecSPL7poX6doyT5qNyJsa1aIi8lhNKKP15Nh9aUPGrQpqERZ68uqPqLYUIR
Ki17AllqVJHtwjxXzWM9OqXedglzRgAJSG1aN7FG1qzcOv2EQaiWMJpw1KuYpTqdmrqiz2Y4zeCv
pCtkSV8+XmXrvSg+x7NpnU2n6vhzVY0ULzbBadl26CBKqM8yryrZdEmuL6kTEE/EbsjsE0mygGzC
N8F3Ml8IQGn4+2KT2N043MphvArEjafsrZ2F1c2wwJhuPNubv/qVKU7QeMQqoWS1T1Xht2x5Patn
O2hCOugJ4Jq6UGdPjs3mvMQZtPVGcp3s+STQNgmLNtgSHFSHm9jqzSEfygAmP2nEss6Uia3tWFVh
eu74RSivPb8vSFyfGHIJn9BmN2oWXrU3TUKCTrE4wbCfp5RkX4BlYH9tt7TQPXeiXo1Wk352dQX/
C+kBzg7cA5ACwYlcehpL89RkpbJv4sKP9I2f0IEeTRRSHqbN0HbbVFhjtO2jrC1usj69qjEL8FE/
aID7ZhuR8cEmcNNss8Fu4Zx83Turqc7tgy51/d3uXWSGGTpLQ52UFQzAbNs54eotmoMWKSVyR9zO
OaGBpkRZRr7YFEVLcxD5daaOElTZuwbmtr/GFlOBJ7W/yG1ZxuQ7csjZnxKVNOjSZW3Smwqi++sS
p7PcNrFoQLT64VqAAcNU27wlAuUWn6Pd7pCWGopR7t53bqDraFVpSreNtag62JPxkcXYGjjMuf1b
T9+XTCSVK3sqlPPcU7q970auI89OrPgQMH9BkmWVlRY3lhHNZihkNbzrqHAgzJLK+m6WoCbOj0c6
lrVyP1CUSLEpudarzVyQQe837iI3vOtrR2okh8Pi5P64HpgwtmwjiR7+MM6Tv2zKfHaqIzB9A1oY
OXnWHyTr7WMI976sCmzd7RYNzjTjFC2HYEXyM1L9PAxdCP6gdnW+yQNhup3RgSi/6CFIhgeBLv2c
kHjUnkePwKy18ZDToF938/kEgiQ+13J2hs0gPZUcVevDIShtx9POZdBd8CiKLr4bXTHpben6/btI
FssImlO2AhysxYUA0dh68NaBfi8de9H7zB6EuOksP0oOFuLA+DAqzSNS3izZiuoJC/JIB03qrWN0
eydVXvDQKa38ZSqrZd7EUluUeYlN/lOejFW7xQfpgLkuImrWJiUftSiZ0rQPx6RXn1slUWWsqxpI
Ylv4IDqfEAT0n+dsCsc17xG6vgibQG3NqMJbmRT+S6rS4r3h6zFaUS6u5Z9FwJ7dOn0YXpYyNc0q
DpYGSJdSGq0MQ4bGfT4BBR4bSYs/bkYBBLT1Fq0brj87/KoiXxYQpSVp5vNMvBRlWtF8SS0fGWx9
HSW0Xsp2LPYTN6m6cUsLXNwoVJE3Js18+zPuy945Yy4ZBfHGUeIxc6JdVP8hNC4o8RmxzzzDSiZV
+iHMKiqRVazTmVzkIpp6ZleFFQ2Y4+aVPmVmqeLVNJfVuBvDQPXHdm7c6WaW9HnbcDSZPgTcaST0
9NJ3vye4QtuNzjzJoN6pdApcO+Bxa7K0ixev1DCjDHoWaIjnoAtOmmLtmxS67DbEnNOIlKoT4cNo
ciMew15rxlgFHXmg8ALy+4RAwoOPoBG7kdefhgfL+wbDCQjTaaXVAY3K2O5Bs7pxHVCiB8TaCH3T
zZ07vtPuND/D/WXllrSFpFn106TA8O3M/9FLaVkXtlT51M+T/ZSJQH8OGTR7P9B8UdZOY/sVLVNR
rrQXdnqthageJo96YBP4SkMQhKbNNmELPrFKErizVe4684+gK5IU54cdYuNIhau39QwhflvQsPMH
mzLhjhoc/zNlGIBDI6Bdz2CdFE6IbYg6YzNXn9zF4i8t2Es00V3kQUbhR8rgIjo12mtZukW+dXjh
wXkJrSLaNYjCulvUkVlHV+t17gobLOCoN+cTo1LjuE/Xqhp7zj8ljdoh5yvGvcVYynLbAvt/UrPn
9pse69KwjjRipHVgEZpETR1yDC8Zd8TBTlNJQysCLro8U3N8Rk4dOJtU1qVzoGhOPoE09FQF0nLM
NkBP+I0BFxaEqQ4aeuMusbeerPp8F6Dq+tJXjlqY6bpQOFtWbXcusdlCLYcyHl1z6rNGDtswGign
rKBrYEmXqUrPi+tWaMl8wn1OpsSujfiIYYUpGHu1sf3JfxeT4RavKz+uT3z9IiYxKeXelokevuWy
r7t141DTEthSM2aszOO2QjnaoLKoc/DBdT5Rha9NqSqemmoODMvwnU6F71D3kvOH40uN/NfHzEyF
2Fs1bOa6dMf2LhiYX7Um1M2N+N/LEsdLoadi5WupwrXVRRD6jApVZ53FFulyUZm9RGFPvJ0hEepj
2C9U+V3ZJwMsNbTmuugK9zbNlPVC5qd6QhSB54rIvPKH46OV2Q0qAqnTs+CT9WJZLllWx+4dClyA
aB4r3+eDDOUKSUCfr1zBDO95ogLc1HWjP4/gEe46onJ6N7S6FKsmjFQKsu657VrAt5Yrj4bnfkrr
4DJAXn5gGaOK0YVuaATTWaUrBTdLzmPVweL5GCSxe7lDzNE+aFrsoKnvvXhgylVXRteSpkQzuFKB
PX1K6P6blRWjjrgSpv1dNo3DjDpMssDcgflfeeAvL7ZwxUPoSe9ZiRK+prASip8YkPVOmpnhLGla
fwHSDI9Sj/NCOHIkvuiA+EqGzKNHEc3gn8mcHcmsJETznT2HZXZXt8oCOxzZXBtCO8SL5SO32XSR
yWk50yp4EdXSWPdd7A3OSmLEdJn1kAQ/oqoIGLTjVf2uRB+FBMpMDWXY4ua3wZyD1PccDTENpOUk
N2M+SvU56L0OND1hHAu0qFz0qmh6qPNKJr1eOYR4wR4byw7vGKnBNZ72PCPjFxPyFqoGEcEZ5iQ0
G0f2BAG3su7Yq/6EtTvNWnEbSeHbSFNCyjtExRQZ2NXyHy5beFpxAnqYD6tkaHeouiLr2DUuAT9M
sgCeqVIfPMkvF/tQ0H5P67YC2roVMyTQhGQvxhcdumcidGO9W+LMvW8qx/4RO3KIOVCXgi+V9s2t
8H3DSWBm80NUUj5ZaJinVQGs/43rbEROYeFgWA2+1mY7CMNYdLSORfd+xG+A5LMXqfet88tCnc0V
gv6R54Wdv6hI5ZIoykx268FvZrkuqzj/Cj9KPOWox2Y+NikVMINpJ6RXWTwvt1eMZthUoy5uFaon
RtUVdpM/uWOQUR30mTD7sM1S9wV5wTRucWQu5iP/xyXY1TbO+U3ShMCeMCMTzktdo8tpGqYcNfk4
VLs6N5HYWGU54Bkfqn7xD/wegIGTaKPmWMVEzG2rPgHTr0RKq7Fy804RzIrAGYVa7ycF0Q9dxoYA
4IOAg7ZhWo6wAe/RKSTBxzZIKvGMt0RFZ6su4WJtJakkZ1QYK9fFy7eunKWSRzdFxPg+gke8nbOh
azZz35TMzes5CA+9KiMqqKlz8YGmJFRFXogmQYL0NBdRl0PHOgqBe/3AAHoUbZJZ5GzWSLHcacnV
x6xzE8RPegGfboF8QdIYI55S731WZWjMYYpTu/sw2Zgi7yhw8EcVXGTVS2F80dxUncNzWSUpbPnt
UmK4z9ekQcxtQmPWRGYj0imF35Rl624jWvaIMM+mSA+o9JqaGd8Rrnd4hKVJNlNCusmtMw5oBqmU
Iqw0bWAzNkLHkZ1G2JStcEQHm9Upd6QUE8feDp6u8NdMSV1yQRFh1Q0iCzRY/Uvmq2K4aT3TY31m
4q3Uq7Sb6xdKkanbdbMontVc4DIYWwOPMLM+3lcTUpHNAAUFYm/N3Rfb1Gl57/BNwq1GrFOdYivL
K5RwWoP+B/6cPiyN7vSnHAPzeEs8bDMeEPuV+bbWJkFmiuzXdveLtAWBmqn3o2cRVyShimTepI1b
XknJiVgXvlkPx2NzHXacVZYq37XsxGLtIqnVm9l4Qpxt7uyPrN652+OL9r+XQZUnJ6cnx2+bLn29
3BYl/d4xKYIOHYQogogdhaRmXWiiN1aLT5P5pSKFxd8YD2vMOkP+nNncITakv1W1XB/5xJDjCybP
pKCpTYaPCNk6BKqFhA4nGzlPD4lbRaCyFl+Xq6Ooxq9ixOmKdMm0pBtWhP1ecY56uqlhvUlZxXEW
9gfjtsKiAJ7yOnxAlVKBShjfe0mAfYutXZAsBbxT84JBMtJ8OzIqUjNm2alVNOPFDkyL5RqN184P
p/BTlntIFIoKMcBOyW72waGDlnCruOvbbZJl47DJ2j4oT22RW9EBNqGfkXQpW32tvNYtd120iOE4
8N3duyqVU3FHWoVvvkJuqu6D5czUJnQ2S3eIwszWdxTwKtr5fU6yiz0NU4Q1fYr6tccAXw5xsli8
u9EeAm+NLd22N4MXhMNNleCk/NizBlBVh1O6WJ8cs/RQG4T96g5WCzXjsE7ESP0VwB5LH3uNpGDY
GH+MrYvxoiijOm4CedvQSoK2qIpxGq2LhZ62ywOwadzWqj72vQFUX7cq7b9YBZzevWyTpv/QNcg4
z7FbLFgA43ZuSxgEP4++5Z2B0VkVGei1Q/FUgSm72mfwZ6rrmgwbZneMH8eUUfc1Vg3fQkWDcnkw
oJ1p2z0PDdMQKuqMKvLWeEvLol4ZKhJxtiadV58sd8iGcsP5kfQb103a8T2r1Z4YnmKXMcGZMp7d
6uLjNCj301Ii37EY9ZRex4s1xbSJc6sjMkribL9ZyhDtxdK2HYACrHv0rcmjJv8YOqVtHceApunB
EHmB2EQlMnPujHZGjZ6jN+NzMzC65ba18yjaEJMTKnNVdiNop+BMYWxLWZhhOTVpkEp58pu0r927
KS4nQ4i8byXdpjYQGvvWr6zyAiTWNST7KJF/DEJEL6e8yfrlTvcN+rq6ipv4ek+558rYxCT0fR8f
86D2MOmDaHISx0XhrfOoDQ90q9B8OSUXuo0OaSEOBLR9K5sW5qUcWlR+k6SNXcUAtacYpzj14MS/
OI023ZAVHqjj0hC9kYDIT/bDnKXEuSaa0rJ9jIklCIZjgRNB1AdYC7fqvkR23rB/ZInGcDlFrYOK
34ipGx8m2x5dgB/BMJXhwwQw4sHnVLJol5eqb2jVdhxEgT3c+IzDZi/oeQDTmi301unGc0zul7up
dDMHkQIj2cvtVC0Bss22TWJqzkwJ2Pu+j1LFWefC3nF1pl1goZnNiKfbNLPJYA2zYUrjfKttrw/e
JUmSFd0KQjLy+iNyLjHfl55rc7BPPFv86AV5og8dLIjZpKFKATHLumJjEUG6Hxqv+KDkCGmb26n9
oD1T/chxsJAKXGjxnUto8qkfVfQxNHXyOUZSO65axL+M0ovi/Ww7pjtUriU/O50SH2sCDD5lfZ1N
mFeqnuDsLou5XKdBzOUW14+D4yRvFKF3cNF/xfL8v6v9vwmG+8Xf9Yer/fGaB/Nfp6b7TvrXXzE2
P7Nqrv/VX7Z23F7/ojEipg32jqwqbOj/jp4hivJfgS0wdzOzCVv51fb0v9Ez0b/QpHoB7TL2OE/8
Ej1DKg0ENobpEKAVLxQ5Xv/ruf+3nfyvHKC/j55xXtmw8V7bIRY42BDcha6wX3lEhXSC1FhWel9Y
Pf0wa2U9CdboVYhzSUYS8ud0GpC3IV3PcWogNmmH8lBZy3AO+pKC1S/9aJXITt+2matQBg+o66lM
sr3l2m8Gw72arnEdosNwSheLKQ5nzKY/Q7Z+8Y132CvDeOjS+xyD1YOXghnMrhx3ZUeGczBWoAm+
996v4xgtKm3rXqVIKH/5xv9+i7+a8l8Z3ngGEAyuXHKwYz7fz3CyX54BaWE2+GFZMng48O8SE7pf
qslRR584EqAe0lE2vhqyN5yDP53Hv7hs+bF8IGhtfvPrX1xX0q+W+Syfe5XiN71nm+fB3aDD+pms
HveyuE2+91FCnA38x/uceJUMfLhxYCxaE2FTDROZ76q5jh7cAVnuSsu03rph57xh5fxzObmx7TAA
h0glXHvxK6tqlXhIT9q6vB/ipT5r2kTum77vECRMeCxsFTpH4m7ExSMorHzD8vgqYO26NlzmuoQu
QY7sKDIjfn9Bvd0VNBp9fZ/l3aWAAXjvS1lcRttxbq1C5TdBUKJ/MmiD1pnvdMdeeTFSpry4kQsB
If+8Sl65FsmHAmkhefiaHUGQzOutVbkVW0ok/V2q0/Z5ibEqct/YzTEfx/bZr3vxxrJ0rhbk3xYI
9lkS8djLV6MyR8rvv/9AeTqW0BB37NQrkJldhaKo79e5QywowuxgI/LckK/0k9qO1GZ2CGAosvmv
++C39LFfN4hzXYqvnoSP4fvMDQpxhl5jOX5dqomao9TCgHSX2Vl6HqI+3rWjstdIADNv1Qk7vyUt
N9mSBCTPQ40EjNCjOEApFnLlWhO8QzF9ivL0DTPpH+vT49Ak+Js9i9cYIOz350Kql7ZsX/sOt1m+
d+bp2jp42RapQ/DsNG28Qm/qIHA1+eGfV8Ofu5cfHQgvYudGhJtEr3YvLuo0avzBR4/chk/thM2o
Ga6epQ54A5WYci5+P4X3HqbSNfQ69lNL0B4i5Q7XMrPbzVJrfZgz6KgoDYf5jd3zymZ/Xa7XGYme
4xHmwCiZV59M2X1M2Ijr39meHp7GASi/VuP4eXCy7pyJfEBqJRG71Sz4zUI869c3XtD1bHi1Zq7v
xsPny2NwKf7+beyglAzPyjlQm9iiL0GHlUc9+fQuqQ9EtuX7UDn5bdrR664U5fEHuI3CQ74V66e4
6ew39u/frOHfnueV4X+MVEUlnvl3CAU+pVl+48TFjzd+51cu7etLZ0Tp9c3bsI5/LIrImYouSiP3
LuyW3F5HZhh3CSlaxxobz3lkrvG5kKEFONS0zzO8yyE1kzqGUy2PWYbJYo32bvjW1Hm/deIxfmPR
/rldwIOvxzlhAIQ7OK8O1FRjRfNxa92nZLWdfekPKNPzin5xYQuXtARxtCBN9aMbBvJ6b5xnfx6g
MaESTE1wSeiL/0rN++WaDUBhDT5odd9pMqFWZRYMT1EZ2ReisUBcBo/y45+/h3v9hX5bgz5Zfow7
C693F0qeV+dDJl23rKDPHkSOzHSkZfFW1NLeDmMaCqfrMcrNjpd1dIZbepGOjloM9x1pnluchO2z
qWMmb3ShvYMrGlb+zMQeciua2yEOwweZDfNJJ+0mSXPz4ef9K5vRfv/Pv0X0elX5wg+ZVM1x41zH
nL0O1Q/dJGzFuIx3aZ+357hzyafzVQdC4OM4KrmGUkeekerh2ZorI1/AiZ86x3BLQTK2K5AbcQzI
XGaaqAVl1yRzBtER3Oslrm7R+X0qZBdHiJuk+Wxj70CmQs2YepF6j8JBf5exs9xb7MsXAOTmGAe5
eQe5ZH+Ly0TtKjtQM85zMX+ujOt+lGM4HSWi11MN03Swo44njJR3YJiVdXCkTHZKT8Gm0rreVVMY
3yUODCaMerAZ4Fe3U2AhB83yuNo3WtW7KF7yL2E0XxPWlnLw8fhKuAjI7VNd2Po+CpmibEz7weKU
O+Pw7baTGMfHq2osNuLO9U0BAm1ilMM1wJQw4UOf+tU2qIw4RcPgjHvZ2VmwCbP8gv5Z/oBRqZ9C
hjIc06F15W06T80TiCaqf7jP8zAW5iXKXOcZx1l4jHyhdqifuhWoiZu/sYpf7xsf7WzoUH4B4zhO
/DpcRsSYhQuns++YYeRcrJkctVnUzgVLV7XFQ/7W5Ka/ue3tkHR1QkPCAEb3dbq6KUIGRA5Nfu+T
qtcBEnn6BYjIudjx3KNSslLxBQFpzzAf5a5RHnjoK0W7nFOrqdNbWUOqbcZpGZ7st0vSPzsGD3Sf
hGwIdbTgweuLV1gF6o1xiO7AvppjMDfmEmm3f3acKd/XEdr6aIwxmBp/OJVFYd00TiPf+CQ/a/Pf
DhawMM4Trv5refrHlsyKQfsGy9j9DCe9D8TYPjkk8h21ZbG2aqQTaMkHAiM4IhDuo/wmTWICAqXZ
ae7hQB3SrwvQypVMyw+L7z8mQTODB2Q9/M/oi5PFpj3VTa9fEu3wxX2FTjL2gx1Gt/dqRpJIemHo
r2kwxkNSqJO2HXSr18RIApvSuvpQI/BDr+YY98m2zfCksJGfMEuSvT2o8V1m4uY5yXIeFbPetZhF
7LMxmK8P4HjLXZzW+uWfT7I/axLaYnrcUFBB2wgvfi8JqimQnY/q755oteAsalseMhCeTxl4L0Yn
OV2yJnN2Zmkr1OB9/cb193c/Xgg6PZJ/AoDs60b75QJK49J4kEb5fW9l1o2tHLnBGilOrNLugFUJ
qSBCG7VjO7600nPv//m3/5m28/uiYYIoNx/lEAl3rKDff/4yJfHUaKB+dP+siikr6i0qvGtbJ4x+
QZ/RPv9c1PNiOwxrz+ofThdlhlOl5Hhu/CB8aHFv75skwt6A+IUTp0VnfiF0kY26wPWXKz/JcIKg
+FBHCz3PZUB/s08JeycPsxknzLgUJGiawK8fEwuS04w9nFM0lpGziQRybezkMw9lVddDpgF2wvoz
41atgT3luuom54JQ1Z7JhKiHJ3JGOZWulwPTMMUpU2n1CUOzehpik9wEll5O2c8ONujs8KFx+/a5
Qi311pzOv/u4kcs7IueIgUCvm8VJ4MfTnZD3FljGiEPLDu9bx0uPrsidg5OY5WttA6BVzAoiLz31
31hcry/pa+lHG2BzOHFs2q9Ljb7wTDwFhXdHAzI8dbpT+8WHhAFtJe9y+89L6WfK3O9L6TpdlREr
yK0o6F4f0ZYYZrcGUbxbxMSHzdt++jDGXnaKqn5+qTh7GJkY5RLzfSoPnMXT1g/76czyeopyFEVo
m7mzSI2tN1nAbOaVk3blccG1ujdVVR4QSk31Gy3JFeb6vRyjFru6R9C7UpP9cXQbHO9auL1zp8YW
OVYxMnyuY0GfSXbgkeo4mMFwSWo5hdhR34e+/y2+rpRxdLwfg8aDDfFlb4ijqVcB4Pj7idLm6Y1X
+0fNyEO6XLmAZ+Tr87S/71ITGQd4hYfsFZq8tSbm4FKHst75Tjnu07KNj0scJwTplM4FWkO/B4jd
VA2REGLKv0O2Tv1/8uKoAgEdSNLkFb46ufiZTM5UDvEKRohT3zvDE2o06s68CR8LutsTZj18Hi6D
4kOcgZ9hjTjXrSnC6Fh4j9YweueiGditOtIvfpb9R6/tJ/zp+S6Fkf3qcBOz7TFksXTAsbRzUch1
70WRfIx1O5/Gvp/XVdGWh7CvmhODlt+1XUuXbILoyK013DHD8fafv+MfoB6fkf4XcM0HRmEa0e+f
MQ2Qr8lYO3dxq8XJr/P2eUpaTsmSpAmCqd3u0Ut5mf/8U/+mOuHHRr6DSiLAhfMa1ItHXBedBamT
1nH61R1lAPYK+U+L3m8t1+iHwtTi1MVt+OC5pjn+dTb+B0+BoTaIeRifxLDrYfXLTYd6cYZZLpw7
xnG12K6YC7cerSDbEpqDA2VsvtrKJF+8esZAdf3n9Tj0+//zQwBoOyDuV1Ac9ferRRuOHVYr5OOw
nUF2ahq6JsdE/ovMfecSJro5t3N5Mbok90sISsrej954hp8A0O/nJM/A8CNi9ngQxvf8/iJC7bQD
/ax9NwPXeNs5sLl9rhs3xRiALKbKwUZKKdFrLCa7+JlyHudaNd+xP/7U54n2OUlRc6973Q1P0hv7
ozX57kOoWnESV9CPGJfm2DlB/1TVujmiBvb1Siz4lnYhnncXWCjnCo1CqtWfOG0IYfjW7cdr/fNw
pQ4FJA0IoQw4wl7hLUggFalt+t9nBP4nAKiwzfcEp4QPS4hnooNUImBdfSnGsHxHL0R0C7zEabTo
vxuMNdgL3OXc1e4jmZI+fJulVk18jZoRAs6r9/X3rtfepRnEp86buOxno4/I9ML73OpRieIoWyPp
u6pGr53DPBPIrYyOls1E6geHdq6mPdSbz1aYl3cLR8ZmyJikRD8VmJVzbTJmKUC0MZSIE32fvEzu
tFXEpp+moVA3Y0/aeUzozlbauv6kqpRrPsrqLSaT5ojVQT4I9BIsfIe1JYPq2+DEzrufZZXFpzoG
jDe+iRG1vl/idvxhEOZvW6YNr6rJTW8z7p19TNjbrp+t5kM4WdbXtrpmyWRXsMDj78H53Gt73DY4
o0MU3/siw02blNG8B+liqYBlRQ+TrptjBK/woOA/r0LnXWdkcuOn4UeCuh+WLvP3xD0xiI9g7vyl
CYro/BNumMxA3eW00Y2HiuWmC/t8L2i0ZrQPJOsO4Q0uvHnbGVft3WSaT0a75ZGQpPChGCeNKJDg
kzrM5CUvaImqGg2IrEp9Uh4i3Dn3rY9Rrb9DNMcXvbgEAFhLkh27hGB1REZfKjnGNyBZ1m4cJBR4
4WR3UYy1qsJRQaLLmC8HlNn3TglzHrTmnEsLrxbOpuYorjcL/vrpXVUM3ECwUR8gzkkPwio3r7ss
vHZG1z/k22V9poAVj3jLbxLmLWw7Ys4IMdN5eurmmDFB17sqaGd3/bMZ6gZDoVmzg7NCiSPaueZe
prm994RkyymMEQ80Wljl4ivklmcuGqprK6VGxWv4+dE8xYtMqOS+FsiAb8Gww33dI6cdp5jR8Xw5
dVi0g1arPyEWbT57yXRbTk544psOayFQ2nHBBWAvAgktDrcNw2ZR6frL8B6JD4OmFQoaJmJGNx3+
tDU2B1Q3ruprssQqZgleb6NUBahPWmUo7VG3vQeUa2+dRY5H40fWDebFchsipbnkbt6sF1qkr7pR
5OHFtJgI+XHkz3VOvIRjdguu/A1yj2Hvhk0YroZ4srYoCuNbPCvvpiky5zpW86HTDMXJrRnbGSsZ
VjydSD3yM+c5niKMETYy781YtYhfhnEsMH3Z2VPohSCyS25lGyfAn+62ePJ7lc8/Qm0dsW0mR1vG
0SkLcO37CEyYpF19QMHucpQmX6q0lO+GOQy/6DH7lPS4vqPar/ZpXYb3pSqDddvV+vDzVGSqwPDE
NbQDXeDBcoK4NNrxNZvxi+FwvihiceH0p88op90AL1IzvXR4HY6c/c2xGGz2pJVNnUcin/dFC90/
Ufay0K5tx18dLmMYWIQ2+sIjgszsi+w4/axC4twLCzCMKYz2DF5AE58AOy3EUp2TRPn7APDoSZVV
vY2XdNmRfsXs79Hu7wudLbuFQJM7qxrS4xTW7WVCh32yCJzFslhbS7OKkDOmq5A5B1vHq4pd2kXq
Y1TY+GhJMwPqZu7nCtvrvA2H5V3ixgqTTdA+Mweeg3CY6dbXLet6a3RwjUwQ3DJ9V6jnTHn8zj/x
5Z9vj2jq4N6M3Q3J39ULyXYNxi3BYEQsNKR6gJrdWs5UvhDBLj55goS4Kp2b29nKo7uANMFHd1TL
Ta9dgXKt944Iz/XR8f+HujNpbhvpsvZ/6T0qMCaARW8IzpQoUbO0QViyhCExz8Cv/x7QVf3Zstt+
a9kRVRUu2xIpEMi8ee85z8HLYvsQVKYIqluOlH+BtkguUj8u0MTB9hdx0tzbDlLULEHE7E1YfL91
TsdBb+4LQHLRwowSfQuvg5FlnNmcAAZrz5ajPwicCBxd8js9Ui8RycGcyogkWBQKBjrySPCi5/LC
QAa+T0d81bIcJaALgiuiYOTVxlErHkz8bzAGJiSwhH7oyxox2YUY3Ke0MYv3ovFpUdmFnpKw3anP
uYhuMnBJG6VP134cdgcHdNVWyARySjIRdW8AwDE13driT+g9vcNynjiINwl0uB31Hqd45VgrXUud
yzRMr4Xo4wOKY+vkzM83HnM+ufNcsI4DrfCoCO2NznLb46cGv0wLdnJXFKXTe+Ta0yWSpPzboCae
iyN0ZOYGuSnycT6qTdIZjEWMQOm9kAwNUldw8oCIUS8YHCTLVrr1hqgIxcP4FLC3KeGT4xQXQrHi
dR8E/UHF24AJKVfRHobDxmnK8S2j7lvSzw5I/JsqCDeT09T3SjyPnltc58vC176a6lA/Eo+hBIy1
VGAvvqZ7iM0ZaNTxuNddbEQhzBM0VfgERh8+Bt6vVTphEapcUx61oTVwVUlQvHQQNmWnAj5L+/dc
DMOl5hrOXtKpWRklnc3ENqNbXapin4/w1UeC/NYQ2P2bBMPqQbeb/CrJRgYjJoIoniqeeuR76j2d
7eRqqKaA4fSodS8Y7Ou784DpXO6VYDlOJV6B98mH4lKTse4RVIF+VhEC14RJRqXkjKf1vJ2FHqML
NcfSvrKZP4MeRAHduP34kIwEbE1FVq8yS6+O5AxGG441+c5WM9PDE+3w31y0uwabi1jqRk2jnAf8
0W99uaCZ6F525x2yjKddTTtvVxj4yrEk6y7S0TbmKZ+AVG6MfNK9yCj6q7ibn2Wdoi0oc+MGebN9
gubMjNPKV3Ti8ePKhCvVYt5HBs4R0OAxc9zb0ejFoS2wY1MGafeqInaZ7BH705QHTJlHGAmjLnZO
AB7nqnhWD/SBEC9qMij8+DJ0TgPg437hJiq0M8oKDhHV7KYpcywIXsM5rkKSMPE7PfaZt3MdmU1d
8YzZlD8a/Am/SySc9iau+d3JV9n2QJs9BXXAHeg6eYG9aTL39L3DfRRr4s3Vh+ZYubLlctUASxMc
VAfCffQW4WhdvppmycsltCxn7Vp/16B3vAsKR7lCnifWpTFBuHS0Kdvl/sjqq6PkLZadofN+tE5g
PTAlo4XVWA5Ke4xxcHjQKoebPouukMoj1es6Xm6BNb67ZSxff1VbpXtqaCBd5AwjnCVkJeYF6oA/
4NzlAS6lf81qX3lSqXrzhVoa9ckgJOc9r3QatHUYJjscnJzHdbtvF2FXN5EnAj3aZaQuQf6eLire
zjMrD4SBTliMAQ0nvywnp0J7WKgvERxSw8vSsD8MNHIx1Js3U1Jcj7FFqB3UvtEYnB3rKObHtufN
a8h7ySrlKYMflvu0nHUKjRVoSUz7pl8TN+MHgeKJVAO4BmBvmfow6Ay7uLHIPd7R8sZ/VyN5TRRh
PYd20V9okmyVEJv1GrmuOEx5uDdjCzS8HkVPaFa/oN+gcgt9FALk6hierpdQ5Ga4n8SPsIFDjt4w
Gjsbc5xRvQ1OkQ0LMxB4yZtMqV6LOsYjDOfVP2YWsb7LZjDMr9x7vrsbeH/xZR5KcAEiH4etnRrB
E4pf6xiEYfGRuYXo1yhGw8cydc34EQPCvAMwL0IqPBjVkwMQWrkgyKcDHYc0sbywh1R5CaPOXhZa
jZR+GMZNUieO5+NoXQR2cIXQdD+CWdnrTj8ce6HFaz1OysvYV99LnMFw0HAknABTs3mzD8gvrIgG
7JBocFOoYixmK9Fa+sXopJq76AsXk1JHLe8log7rvcwyk4B6wEZgRNrhqkO72V77GG1Ld0EPoZQb
E/bmAySQjO/nDMxKbZRU+HWnaNPbjC+TksNFN0o4YvDc0VgknAAmjLkWZmx6st/qh0SUtYMLRPhX
BWiWq3P79jzZKhU/XdEQzmfQmnUAq0kVnfp4/j097Xh09DTn0Tn/tVjVonGZlwBT8etzBjJCDSHS
ufYo5ll+jBVrc/6rtU+9lcyt4IAZo7N0YdytzQozYiiM5hrLGJwUNdWObJpoNgRNqTSNyucorvo3
1vOekQVHObZhXtGfT82gpCgKnNx9VPMGmi6GHCblmZEUz60cE2xqQyQ+2qjHvHGuJZNsPhBkQRsf
DJFbByFaeL/lgNwtS6P8oZkPvEHa05dlNMOEJXJY68xR45zuRjbD6XZw+NHbuffXgK8LsY4K4Fx9
WrjNihpF2ksGkifTT+orGBbNPUp7cy3cgMcw9LEwzUtqXtR8QyUozqukyVXr55b/hOc1J/9UOvsp
nbS1KovoWILCIxYM202w0JRw7qDxk4MgMxeAI8t17U7DdkzDj7ZzjEVbDuOO7eC6R6HtdWAHd2no
+ltWB/s+wCnghVHLJsWPuKDcDbYKs6D9zDgCSURtpUADuK3zVL/kmcWx7brAGWKz0W7ypm3u+di5
flSbclWh8101csKwAfz8RFr5RDQIFt59ESrrnlSwy7Spk2OZKfwiSL6cOyFab3EYr1XwMKr0l+7E
KcLRZPDVVZzpcnRKDXMrVJ5XvNxcHHguPuPn+eLg0eMWy+ruml6wcRgUI1lDnkWkO1/RpLfqe23Q
aB3aUmxTdnROJ7BA6EFZN8i3t+ePdopVwDoz3CxZZSZne1hM6atN4X1LIEK+ivr0UUlCjqtdEKRe
H2swnrVY3KWq1Hac//RFNak0PySMWMIdw2McqgDHqBBuAd+x2bIOcn8EfqSvB8mpAZpixHGbOziW
NPUCSTvbHiOQUueN4tuOOvMEvRK90q6cOxYwXoYdnXKs7n1+HyrRK64A6youpyZkB8SP7ZBq4vWd
3l70tQ9JC+XJqQU0+OaavnNThyVEdDFfMLN0lXdYoAjuk54h1yKgPXzixFccg9FvVjDOwhEcWWS8
WZGubp0BZJHizpqPIi2HV6LVJH0tlTJxbP1kXQLG9fwA/z1pAOBxFDtZ9Q7MxKmKyQlWlejl3KAJ
EoWHxR+L2dlc2uPDt3miLbC1+V1i3GuG9YgjLI0waljyRaklxCHoI+O3yVsSONnXBDfS9fl2LwPX
P+XUFjDi5qdbJtL16IYYp2ZI7qC0M1EWuR8sda0UENIUGgIioFtS9gqrkRHRhCuFEnGDG65y+W05
0nR3MTts59S4urEXfQNaE15gc8+YTnc3kEIrb/Bzdd3Am6ADklWnCO5WsrCUHh44AgvGFBPH7hQQ
Ha73qgpyi68oKXZUSZuvCUFQLHTsKi+DX3cedW14dV7dTDRoW92ybqMqco5dTcm3PncJz0ckOh1Y
cyM70a59o7Duq7mcPB/v2I9oFjJj5lCK2vDkgDgsoGbH/gW+DXIm0G/dT+eFuFL5oTM/PMCLUiG+
DQz/WjRUe1MZOihATXEcdOhswyD5rancl3nZvVqV8FcE16nXKuTBNQEr8tnCUb0DjLCqhGUdaY4p
N3AwOLzMnT4sTv1bo2UxKbAEwl32FraMxAR0pDEB95KqHW7OnW3Xt5qDSHsONUO67kvL3DUiq6+y
89hwbm2dG5LIB/LHxAyHvaiDnIPYqHhV4eNny+cWUd3l9Y2s4+yYoEY8dW4XbFCmdMcWjR0MhXlh
LWwCFnWblJp54wuDsD2GYBwWE1yMD0Y3Km2RTluoWHbWlqFSNnY+i1HSU0EPqZpeq2WSb9NmDJlB
GO6bPY30bNCWdpndvo6p2u6sMT9qBm5Eu21SwIoqtjVFc9YK4P+THVvcdFZJVd45Y1EvECOFR/IG
UINin4NOgPPKq03Jwt9A7FxhcLfGJc0v4IXSTdqvmhlDAm3HmJ+mHeL+DSiBdZDnafx5nwc7zx4F
/pq70S5V7jVhJ3wO8wAodyMCBGO6P2zAJ8sP+mPBMr6hg2TTwFDHm/P9hIJYW+euSeMg77K9AeN+
k9GH3bVZ4Wyd0ip2JaHfO7fsV0XmqxcaOJU7vCBfxqgNLyhqKMysWF6ozbSVZqe/1oXZ3Cezgg1j
iblToauvCesILzVOCAstGcY7qbvDHcmP8uiS/7XBkuJsrLgx92mHhxwY39HmYH3h5or+lXsqeu5Q
nBzOd/0fhhA/j2WZRRG+RNyQYSGJ/9QVh3/s5GPeMHK0m+SOBvpXXLn5vu5BbnSale2rXHU2fVql
N1HYPXZdxyhUV7AZRW7mv38Tt0AWUDeJ6P0/KALmmdin6QSaWhVPwCzGsz+Padqhaqnl5XSlcs9i
8hJP8izQMs0QEmKXy/jQtlmYLdWi9P8UZv+zvHqOMFOJ3yJVDx3r5xwiP7EAXNuledUFEa66CX7j
81kPQadKXWmRLC/VUH3oM1hHDDEK49oo8vBdqkmOVi6N1r//qH6eX+BccOg9kcjyiwF+VLl91/qK
cwWn1aIQLZhdqPOxUbXpDEqTBfz3L/iLC2CDhxZI3A24ybr9SSJLyd3FOL6UK9h/5SqhrygxUqru
V00f1auxyM0bJR+6DbuUexlG2jB7iWxqzLKp9iIS7sPv39D5ZvzxfuANMTmcR7z4RfRP+hg9MqkL
mkm5mkz6ZLYfum8Y56a1Wvn9uqnrj6Tr3E2AjX5nY4+mHApOY+MUH67Z57MGS4VhL4pyCZ8sXg11
5R/UDLgOYmzn3uSB37Z9G/1hxvYLLQJxjZpqawZiKPsnfZrauXrSEL921WStXE110WyVMqR3JCHx
lb3/giSouQ6y2B9JKEm7FSGmygUMvMQDdBNeZi4m0QXCScJggNldV2pTbfvAlofznuGkiXP6/YXW
5gv544XmLaNmV10G/SRJfxoL5qbMwpDS/8qW8GxtoHfrDtLXJsLWgF2T01DTU2FDUrSeh6Gq1zLo
nwmX42Q8H3boK2FwHMfw4g/va77jfnpf7BqajRuGd/dpaI1RpRCch82rHmTMQ57b/iY2o/a+tiWA
dRgBp3SIl3FFtHLuC3dvM+opoX00CpbmSeyhX2tHA6390jdE/dbi38DxnGR/kp/87Ewg1lNnwm2p
6Kjsz3qE2ZbQB0qkX8nzlOfcB4tGWTxHlPoL3hkpGTqHOKOCZRzFctnrE93Weab3+yv286LhcKHm
Z4Vb0LA/i8ypu9h0VIae56EuTOfpq2uBAqadmx79WUL3+9f7hcoIaQ/aKOTd2IWcT+KQXi+xKeE8
vCJwgfjqOntjJJNtAKKa11XvWIc+catdXxUdgxgKg9+/+i9MBw64kfnu0FUXsd+n3SwimofMYR61
gZSBI3wlutqjcI4t/N6133R7pgzywknNyBsGdM3SKsuTFYJ+AHKmvA15cUdwUXBCkfSnK/OLT0JD
nsKHMPsiCA/k1v5OclCB2rTUvhZXUYLf4CytPit0GRoXz7Xh13/Q6fzik2DNsRF2zPsFEo8fX2+k
+DURqVtXLnvn1jI45QHZzG/TJGeUkxJNVFStuUrQce4tE9rlHz6Kn2VCtE411P7zKmKwlf74+kpF
GpwogABKhUA9xJvBlrSN7K0EJ7zQYmupjbP5gjHvA+be7FIfnbsaO6gXy15sg6rr/uDV+tXNwRti
YA+3dM5v/PQJkLGhFkYhxBV9O3FfxXmAsNCIg3WBqIhmhrA/TJOZAnHMOWc2BaSDbDZaGEISGXQB
2qsJo9eeXIq3YZolD7+/Yr/4wLhKXGrsKCwanze3guxtBYO3c2USCsXbIetrV7cpJ+Z5UCs1Obyd
C+bzekV4OOOJ37+BX2hz2FzxUcFF5BGir/7jR9YMuelGYWtdOV083tQBsEo9ll4ONegAwbs5pEE6
rTVj8LfRMCQbKWjd/uG++cUe76C1YAUxddN1ftJJtW2RC8LCo2vXaveYccjt0YZm02F3v06IK3py
ht6B3kHrh4GkOaz16CSFbA9GHgbxMqlkuar1+ksbaNlyaLPoa4zm6EootFRKf+oXkbRpE/7+0v1i
X0JSOetLeFzQ0Xy6tRILb/pAlvl1Pa9xdK0AbeFuPJgARjiZzKO/1vpnm/5XNuS7POWfz3nZPyRr
/2f525v3/Pglfa8/f6v53bzlxVgRzNTgtf373c3W4B/+Z5U1UTOe2vdqvHmv26T5x6Y7/83/9A//
9hTfjcX7f//XW448dv5uQZRnP9qNWVx/E73d9l+i5qcv+OZPNp2/OPAgDoVmamMX4Tz0P6nbFm4w
LMYOVY+tGmxd/9iT1b80voTsTI5KZJLOFR6zkyb87//Snb94Uvl2NsoihlSEef7zc19/K1x+a0+e
fdPfFzhYoE3qBZKGHVbt+Vb68REcpd2aaaUXS62vByQRHSkdnsUUxqy8qNWwfS2qnLglMBXZ0HtV
K8hQUAq1JJzBr1QYykMQpV5GZB/xQQ1hcGiKQh9d6NhGXkYwAc1yF8rqAs9sMXhWG86yk1gjNBMt
niyXep0hLI+MfHirgng0PMWnneVVsiVqMGm6YZ+roLgWTudoJ7TGwY0DQKFfTolOuj3xOt2cy9M6
OtEMiaApMwtUFYAqEhEBVomFZgPzakQ0ELVTVOql4nP+2mZ0ES+qKDUziFtAtBm9sgakOjCAHcWR
HXp+XFfw9LMctZST0bST9D05GTbHCTD0kfAf5VJ3A2HxA1ZmfKKcjp6DQbEA6ldj320VfKRgqPi2
4eD6D1TrauZZE78kH8K0vK5MzfFm8gdxPQJ7NbAc+AE8Xaim1iqZNRn7MOsVa+9oqNTXiahEvRrJ
r1uWI4YAsht8E3xZOFZ0FRE2WGD6mM/C6Mp1FOEdfFtmW2nuwfhwtxkqt2kj29AIT1nIiGOhBkaz
Lcyo8a9RDRjtqjfSZm8E4Da2sZEXh6EsM/OVoFaN4DIfNlEWOIyhbDeeQQyi8FKu8jLi5HXra1py
gQiCwXw1TOAto67qJ2xGcOZCSF5vocQMpRKyYD5Zgd5vgTWWYkG6ydEyxi+mAI6KZJ7wEaNBbmKZ
ez+pkkfKbGAKiZVPXhzApAjUVrVWbaz3CwiWSeOZzEFW2jhc4YoXNdgoqMhLp67wyMfQTCgBM4jO
so7cTZwP1R+qz7Np87vzAY8PrTdE7vxCR+5yPtF+V2RBt3K5TaZ2WQQRWCIlEhtd9YHzuUJNiZMi
GJoNIOdjKg2T3tdQq5ieSPXeMlUrcEvl9qmwc7yoThFe+pmW3cNzlkudiM3ld2vS38/+957hswT9
p/dqG3NbY5bFf+68mM3IODGR7TJQSwUWSWz48tqPasfh044loVquYCYaDWQXbgsdWOY0qcMBYo50
EQTUAL6rJCPxqTYnBsp92H+IRgQf7mCB7ldcOCOuNG/1UM6RsTCiKs+O4/wQ6viiaZp8IKi7NJiU
HZF7DOssTNnM+5pJUKA77jskz/hUoD1+SWGAl+y15M1wqqLA9epQ8x9SS1Hex8DPTyW5c0diWyBa
+6WBV0Kt+Rb0PMNgnnQj/2pT2RHcpxD9/oeq6TPR4fyRCwpdFJ0YnY3PvoJYG2w0fXD5YhlZN0xm
uqe2FPeSqOotItNmZ6mB9IAOcTaFGLlWZGN/SdS2vraVXtuJjk4xWE8FqUA3HpxQgZJcNnI9Knr3
h4/8Uztrfqto+lHFsLrjhjDmXtx3d6dLECqRCgi3JpiZjySZxKs+BqOEZl/fwJUp1zj3oRfzOOV/
ukyfKpRvr40VYs4VFkieP8nPXZd0GMgu3G2DNasdKmerxfDyG8xEd47CONRI9WbNgD9dk6bZrNo8
7zwsUMSoThNUZ/cdY59CIpierij6dTilpvyDJl3/dG7mXTpzQvV8XKD3Znw+rjpxNqS5IHMxcWK2
FOCMyzao/duibdk/oDUBXnSGkWbc2AILEn678jsDcrUtn9yg7rcdutwnHUA08xRdOVa+gh7G6VIS
fp1xC+kPh0KmayctnONSzk/0vyrHror37Lap3t+byy/F/4lSilrmfy+lLt5fv+DJ/7GW4iu+1VKG
+AsnyD8FlGGdqyRrNq8JnCG6/v8LKMgvLMhzD4IvcBlv/U8BBd9FtWxzfi6oy4jX1P5VAWXxIt8X
UGfP47lywkBHkLb76QxTNZ0DpZA83kFETbWKO4aqiQt+w0tpqV+qCuMfO24kYaE5HRd7rOJlO0rl
hSOgcIAxBPnXFlpTD3g+Se4j8CGvkjM2kWio1a9935YmUVZExJEWkGYvYFqJu0qgHi1UqcgL13Cx
wgRViiowrWk6LWp10hL2POxPfM+5qxcIjamE6vr9R4K/7T4jNfguxuN+52fdjByYFPs2R+BK5Ehn
FheA1fu7dGyio9K1MNRRLQcXbaU1AgwMep+lgfZ0qaFdxYxqjdVTYwDLQ5ZVudlSAGI4hvVkQ8EX
tbhvO11FYKBk2bCZCkRQB60b/JVrDiMKlZZ02YWDXZO6YezlcxAVX5O+kvFc4zADNvVqVSpEcIGj
UiHKMVhlddWDXn2hK25c2vhNH9E+HGmeW/jIzFjLPOnLce0YrQ03vyVSifyBZqmgsmNEmejsdPBf
LPJtrLETXj2ozM4T5tBrlEnhi5XMQZAZi/NsXNUahXisOejHCJ3E8DTaps2S3y2/ZDiAci+wmRh7
IYD7WwRc8bGuLfXKUJVY4Ycb6xpooMuZlrHfWC2Rw6n+BhWndROB7XtxHIKuNngSzGHhh1PcMMsj
vYqWCaRYcoOCa9rzgqhEHFA0jWXR08CFV/6MJ5y4zgwuPdPeoXcJA3cEgsPcTsstx0/9Lck7Cb6U
sEvQnpr8SHVHfI0g5pb7qaoR0clMEe96VeT3meEbDQVnV8Ly0gcCWwu3TV8J7ymUNfY1OHh1k9SX
BYnu6bqKSIlZkvIjQy/Ap36K6kmrF40fGdYSHiuRsrJETIbdU8Gg39mNQttL1ndmMaW3pCjFyVJB
9KMthFGU+wqg+tMw9pgdAiS81fbfr5H/2Xn0/95KSofrf19JD4ih533zy6fFlC/6tpg66l9M0zn7
0YbCucig55+FVbh/zcYVE64Onlj2b9a0v0+mJnQsagpseGy5f//R3ydTw/0LFg0CdE3XLAfN7L9a
WH/sXrIt08vlTAwr5QxzUedl97vShblDgsAX8X9XUkfKKiTdG63PajJnthCBYavvLs4vqmOD3ugP
K/n8ktizNGbCdJIxj36GcYxEkRSFMMMtwkrUcHZEGRL5ibLxaa1sjaJGYCcSUzkOzdRupVH1uzn7
aRXnUBT6MSsOfdUlX2GeKlcJZAgAovJWhGDkkPUr5Qq3jLZrEh3efyfa5jLm4fkoh3mxlpXmLwG3
mu9ga+qUc1yK2aNNzTtJLnnhDXXYBXDWy4pEc4NEgZFckbzwo2ub9DikoFbE2uGSlvAUmK7/piEJ
2MfYCIpFVJuy5Bsq/lWWatqiJg8gXHSs3GkebFWtdtZtkhztPKRnhI9Ifyyi2HwnNzzY1H0IJRzV
2U4f3GFXDnaVeCJklDXVtjilIbJVF07Yqkrt+hH5Xr2zItV5ckT/wQC54jDRJcWWyQV6B8KL1GzZ
tmp4Z9lZsifTgCTrpi/fiHQS7HaJvzCIXiMnxuZYD3IZ5DDJlk3zGlU6TNIENz03fLisjBgr16yt
rUW8bu0YQCqkdifpVsBTIBMH4rGBTE74pONw6gct3b4oiass4zYQCwdjg9f2wUutSOsYTZeaSftX
vJPFrHplrN2MfvFS2PETKnWw3uwJ8ILrhQh1YsLaSFvomR17A9GeE7Esi8xi+DPZ1WvvIlZpCVJw
7RLvfp48kwlqkzPjKBsHUK5VGNXKmghtxo9APlJzayOdfzCbdidda5XpMOSDaStSg6vYr0wVWLqg
sMAkvQ8FuoQsC772fUM0kRt5c0Cvl5YvGkV9OMoNYknlAvZt4CkjbO4wn8gkct5zzlDwUukOkjjQ
AM9uC9fTOEDh13WhTaYpKmkD+HCbjltoPE+urT5AzEeIVCrchiCmnS2pCysR+hpRfWm/m9NQkBVo
ertV0XGuejECd61Qa3hyivW3globq6sP0jIlJC3qTkoj2AN6jFl63e5cNwLlriPPaJuIPOeqXaaj
Rumko2FYmOlI4K6V0pxHXrGaEOouhClviMpN11rdccHKPn7DNIqRsy8aTy1j5QCDpV0rlm8HYPQj
49Bb7U0kkHWoo+GsaKR161gBHLKQadiRmGVd9pV5K7Ac4LuwBnJjhx36AmyCeb32LVHuLD9qjg6Y
5OupTv0HUKjpY2PdWCGsTbtqYozHwr3tkqldMJ+yx2XqRNU1yo94Vci+3BmmRPalpA6gCaWr7ido
n+jHU5RxGTluqZasG1G0e1ph2oeNznSHAcVrVbvd5k4dXDHpH5Z5Exae1kSUEY3kdKyWxZ4QjgmM
v2t8Uew4WyrFcEAafqG3gD5lnd70gUZgju2OO4IwxCUSmWBt+cUWP2Lg2UN1aeUJClv8OfdZ1Sqc
1Mv6C4T5RZxYHsF05RwvgFy+ndXvx0odmy3pgFvFp+3kBkdJYCRPCbFVBAy7xMHiAUg/ADjkCyMo
J+7+cxsKpoXa38fjoEKlXbLkjLiTsBj0bv5I/s0SmHp8RTHyHCCvnxEGKECiW63lQgadvowLuj7Z
sA9Hh8Q+dIbJxWT7p6GPj8k47GtKOyMIH3BpWIuS3hRxD4OHaOIFLgJ4+tDJyUIpHvDbUasmewRP
7wpGsBiIDTBdMoSmLWHKmyhhcXZRmJSu+ixEGRziNopvjMgzO7plCI8pXjQq9oZeH6Ic7WJ2pR0U
EgaXAL5XiSTrcmqNZapOs5AYEw6h0qTzpJfNRNihEi0JEpkL4TDdKKa27B2EquqUMEqgyZZStHqN
ihVoGsKtqpLWWkdbrVUnVoNob1TTU4HqcUmaZrspU3Si9Wg9qVH7KDK5Ge2kILDCSfnAElY/6OaK
KaMDGLoJZEn9LMv6mSgprLKsLcTrBcfYoXFmjGhLDWKIt0Sw3BjpOG5bsyqvJjs40M9bhQhSIZo7
zl0R1Y8pEN4L26pOg/qk5POC6LebumGeSjrZnAm08fOOI68DATAljFxhm3EFVgnSYKTUsQ9awXLk
RdaFaOOjiSlnn5Y8Qq580ZMeaaBVkgpEzp/0i+aF0z7EDEf7MJLReBkUDaNPbu0EYkVPrbsnV/Mz
JnbWi5OGoMV9ddG0mfpUiENl1srVILAkLbQQ7by26d1sL5qPGkjOA08HC2EkxuNg6/myIqlpI+N6
ZwOn3+C8wvnp+uxtJQRs83oaY2i+hY+my7i3XUn0SWENS7Koag5Dhv0Ihvsw1WTwgMV+DHvlIAbS
g0xEy2AYGfaXbbeXbdGv6wJ/I3Rg6x7shHltNGZ6PVXaxkGvj17Sr1f05da4Pkkilc1TqfpSX7Dn
mZsQjlEnxCqkzTl/eJcBR8E5OGv0dOK7TY+QetBRst5GUB/n2MUGyTxo6ohkxzDC42KpMfwyDqeL
Orc3TlE8Jq7eX2RxcmP0UcyByzgIol43gNhfYQ2/tG6/LLuRdPGwQHkTymlNRw3YAvJyZtyjYsQE
giTjuvHDTWyTL5Nb2gfN8J2R0yMJC0getuhMXsvhhICLofFT8lyldipLaOQZOdGQ5cr7Qou3WgAV
hKOVfZkXtn4rKh0hGsMExqFJu8yrDuUbqy1mNs1Thky/oW2ZXfj9EIHLIaiu9kW2nQa1eCiximzA
fq9EMS6IqGk4S9nb2WWCc2dcFV3rekg110ZPnkTuRCvRRuayEJN7RZzlElH2OkOptxcQqFwVw4mr
yGmba+lGVxQxa5zXUygWCjFQBLSjrxWlRm+3A1hcBz5srgw5CnIfjtyASRv1sbBagvRmNzCWDzka
2noQ7Ey6UxxNM7oD+wqzfCwuFbfjEgYEuKIzJmqTMPAlivoC4JbLEj6QpDT5DZ17xWuYWXgAmE8c
4ZDAFlnOLp4sTfpquBrJJEL5vqJP7zuBpD9O/WC7PjmjSBKN2iFYHhfD6E8cRGv1tlKGC6wtNik0
2lEPcFiAWncvCnB/C/oLj7kGOzRDDb1gqJ5se2MkbpF65BJK9gtr73FmFDmRu3X8IdjZPcVC346z
ALSjo8CWlfbpS8fpYkekhYWRO7xJQh3ZZGseAot4mYViNxCgw0DdFaFf0cV33GWW1NpjEJSIf/Pq
gWdmi+l+SWSwvtSqPn6PVatZR2Fkby3COpZizuCl6frakmp4M4XlqWYM75myt1c1FRYyuzm5mcUX
E66j3FKQMr/y23oxgVwzpdiQKPCRK612UlIkyUOXXULE201ZtuhNsnb9oj6XPbAiGmVcq2lSrbXB
6dZ9NuyUMH0XU0vbMnS3+tS+pI3uHEj1qFYD54W14Q7hlx4u8Lpl+rLOkpwRmF6Ibit0EhYXhTq9
1OjL8F4P/iZiEnOIGnW8UCYKtqbntkKjoN27pXgzfL3eQMFTF5MW2VSQWURyjDpwiyhBc4sWjWYB
wYEjMcbVs1WmQ0/8Q6K94EqzF1ZEKriD8Pw60pxhG4tpQwG2a7Ty1rbHi4ic3ZVJ1NltGpndigmm
RTuKbJqK+KILRbqYsALCpRHe56u6wNJXJkTYWVCssgUNlfcGEH+xGGHv7y2R78dO+6gd402b8nZZ
FsGhToiQ9MsXsgj965yQsJWV1/YmxWC6TQg87Nk1QtO4xuVEuLjqEH+Vmlsrzx/S+WwiMgFotc4I
n26bbp2Y+mtYp1tC36ZLisSNTU0Nba71AtSxYJLFAamdtqotMIFlQrKqbqu0waKj6BkEZanxThYs
RXtTb5n3VTvVUcxrpbUWYXLdIRO/VKAMrhq6FKeYDA9PD7n/rZGZo3HXcrkvLVfl3+LFUb+4Ef0N
G9WwX2jXCeFfRHiOD1Ncv1ZO/P+4O5PluJE2y75KP0DiN0yOYRtAzEEGg6OoDUwiJccMx+zA09eJ
v8zKujZtVrXsXGXKJCUZBNy/4d5zkTM4j+RqIH33Lf2UsIRkKWRzeakuiz0fuWvrkuWZEB8tsafY
+rxY5Fs5VDFPazCuAEumFQmITM9Chs4h96nt2RW15NiQ1TvO1q6d279JiNjbqh+qNVPsAtVWFh2V
Gve5HNc5djsCSPh/OFuJv+JhHpP5h5MERlSmxvRK3+hyv5IEQyM7/s0IT3tNGmk9i6mevwkHLnGi
BPOjfY8M5zDwyt+kz9qXlAxHta2ZAmLeywhU47r/kS5ju88T2/nKgMqfe89m3NbZOp6UcVPlYB/X
rAA0WoY7jEB4edRfTxmkprg9l4LnbMiqek/Z/e6LKYQLNSHbtlYwKYw+RUIIV0OQxwZqDaEh4SgM
ZHYrRjsRezmj+funSiAJfg5vtaK5NekVzXAfjPZ0gWN/HKc8j3jzxkdcFWrnzp7CxanjJOcEreFN
Hvys/xogE25qa4xtoshR6OB0bPO39T6eHRzGVZuxnzFFs70om+y4FHO/T5fSP9vjb6f+JOD+gl2B
3kF1DAwowwTZEw9M0x7sct1BxSMrYWYvJNdPrNEkHQmErtcQLs7J9ZB7z477Ecz5C/TM6uiOuEnM
gJ3RXC2/q5SXEdtY/V0k3YtoNVsjhxsb/T9onS0RRgR5GAWIgvxGdwD6/2DYS9RgxzdKchDVcRGe
/WuGA7oVqUUETHBw0gmeWLkSh9X9IRFtp3EX+INNd7l2dG64urbg65aztI3hUgwoz4kijtYJdwVh
0vMeTZDYGJnfXdwKyHFv1rrHYRTsxFhF5aKuEHh3JR/ji/KYnlS2dxgDt46atTrWXnU2BSXMvAp9
IqFGRJ1hJh967UkPXVVvRn5bWVs0iijDh8F50gsqcGuScDgG9qtUzeFDPtJmFo3T7odkuWX0JL9J
Ete7luy+aCCZ65U9F1XBfG8QPDku2W62G5IuST/YWHOVvIShqs0oYTC5ZVQ2XXRrq9cK19XlrhXr
IkcSOFMQNfdsJ623LYjJ29FKNvuZwfsxKN35ACaL0WdQEHJS4dLduQF3v0wgPoTLeCmNViQxfEve
XMufpw26wBfVrcFZWl7HunCgRMFVZacpcS7Ids7onz4cMT0NimTOclysh8qaupfWV5eJNNMNQZH4
4sB0bCqN+2Rr+HN4FlN7mkY5k/Dh6GOfrDjWF1Zq6ErynamhtMjZyt6ThX4bKaixHz1z+nZzKpqt
KgOy5p2f0uFObUs+cEoA+lYrtT+8sqTYbL0CX0MZmgiya1w1ch8i9agDhfC1GE9k35BcOmcWDTsh
drDAmh1jaJyQriFh1+owlm5p7421Ct6XdvlINWVaWXrkglKHxcLh1QZp8lPD+NhWyn5tluE82EW9
HzvGMkuHrgQ/9YO98k6alndCw2zEtc5Rt3YGL9IExRfbU/bWc6QFXWtzqdblwyi/J8/hKpIT/r8x
qI9mzphb+cxIrMJ+M0flguCBeIO0QW8YmC5H0wof5p5rIIWWFBkkxvB7ISpvhpxhPTHQFG9ufQFj
+aNP5bRbUpSnVjoCk7RaZ8+C82Jz2dh5yGrFrWzOkZCdt0muYlb91qVJ0hR6pq0pKaNyvzgZfYj/
G2cBcRzZg5rJg0vqG6vEP6CQsCPKV1/l6XsXCgCJrWFFAj/PhjgT+2Zq+VSaInwPJo/LnhjW+wys
IkLYBi2kU+O7sYycJFrcyb62NuQVOlsSDHcyD85O5cF2tFjKEhQdL25xrkrMsiG+uZ0l5Ys1oeNt
9ENWpukWrOEzVWq6UZYwz8oL3tueKaXOaIoduBw5zDXp4p5VwZPvez/aHgMSmm3ufUxCPep3b4cS
OFa2e+gxQEQ2KA4/APi7FgefqFAEH7geWOi0O8QLzz5psHxDzL+IJycMhWuCdzylm3Uo0KSWF5JF
0l8JyAR8mkrnu6zM5CeuoyWeCTjhhLLkrnd6KrKhoq7wBD719dnqpfErIXfkYV2wwPIvp3Y2/ThN
DEApnvijGm6dYaxOYuBPEIhQR63jpLuk+IbwD76wIAztHrNMaKmXz2LbjeX7mE8HxjH1HzcFyUNo
VAsPvkS0U7u7ejDq16yTU6TzwL+XntkWjzH3h+0Mj2B6/ajNHGtf+foV+4NHV9RNH3yLWDYd9wcT
Xr46XOdx5YsyMojQ2idAPXc2LMo/9TI/14wgokJzdfmTsbt/InHLuGCDLDE7DOv0OivGVGZHM1CM
/hQ3o0aVMjHYVBmfUbrUV4efN/Op5RlYJmPBtJ/2jhXuEYZ+M4dJt1a5+LEjhmkb0thE4G4ZAs/F
9LPlPMSW2byKzj16ff2c++rG8kwd1sVvb3bBTzlc3A9CXJ+MhEnNlI1GnM5Osu+0Ocfj7FbPY5XZ
zxmAOHoZcBdz8tko+UACHHgBx3gek9Q++yRh3/x1OA2+CGG1Lsd5radoTowoXAgszKXekHtnMPGC
C5Na06mbhq3gtX4DZuf/hgPSM6IqmfI5jFphalw8c+6uhMB1THKRvBjq97gmUd2Me8Cc/m5NuDjt
8DSXcIFUlf1kesyyTN9D44sN/VX72NSojUhgnEm8v7Br8WNhKX2rbfRHmUxa8Ds+GT5UQMDWmaJs
uzzUB9gxWDKYBGdhx+JtXuYn4ijPU89qESpHRR8xD8cQfcxxnk9klp5EKqaN2xhwkQjQQ9K2UhNx
2ON4ZdRUJJc0cIrYF3kkSJiOJ6v9abR1u62EPlLQGpHLbuDEdzg9JvTOomdW3dnJvRFC3Mo3KOlT
mudyAEar59qgPm/nN4PcpnPYrCfywFDkBpV8pEzsGS4Xb+nMEDEVaFbCUPuvPR7FjVHg6i+Gbtev
wSGbwp+w5OQT4uM9gJDHNiSC0CDQfSnsX6k/PNnL8jekxk2yMYBza568MmPmtmgUdQyf/9aJdes7
6zww0AxJm4jEAKmakNuN0/91Rz+ME4Bo4E+Yyji9+Ty49rXFrPuKcJGzHMYissZy7GJTYxgkbjlm
kVt/V4F3C8TwKqhVMIUuMR8E3SiOtWnj+0YRN8bwgLfM3A92TaXg0S/gTwm2TdtdOl+5e1EMnGuz
wcFwtxW2iX2QZGP6RFNfi5pPm7s02zVk5Q7+5+A36lJju4nyZo4SrXelz8Dco/B88QJDPcnUcLZt
QtdCFuJ4LbsMlyjp2gGl54b8JkZdNmbvanwBb/EIsnarm3vQnFeNLF7KwwjpYq+S/lRDUeAaZ1xX
cCCZ4833rin5MyQYm3JX+2g2w+bugJbOk9F2pNqN4bqD1kKrRM4xYbQgOnq9tdE/nnDK9hGrDA8B
U0PKNZ4b1xkf+tA40pgyWhEwzZz8j4OKYcNS/cY1WR4rJfeqIQG49NtDMA3R7LyD5Tb/Mkwr6BWC
YkvHl/0JRuMzofohlNtyj13qmVGfWGPUTxQKsMTn0rghpFR7J2+PRHgtG7VOJIUp/6jza+77B2ds
LgH6glgwWB+IecbX79M1WFm9V2ku44Esgw5zxpXDm8jHwkwx/k7JRTDxO1j1nVMWLmRtNt2POrfl
aWRyg2RMO2+Ktp1Q6vzsoQwHQE/4YdCyfBiG9kI/8eWVDjw+tmh8rC8TRAVqM6tO40KCbkPUPDyn
1jDBMiHLrluAggZdF6Vp2scz9QzZb1RSYw6Na1i87aImvW1Du92iLhwOVphxuM26ex91WTIMm932
xVzG8ZU97QXwy9UeMv8PPeVzC6vgYRyIW3sU7QBTwgct9SuzxbGhYtL3FebSyEstveQZ75y3pcDs
GQKhQEXkVzubFX8xgYLsB9qqNJ4n2T7B2PnCHl6C5agqJvzTgfVAs5la90Ul3ZmZ5MqpOe7h2XKO
Nhh+ifOGHWlHpnUJsJe5FSGkui3pRrqarc9UIHi0E/1bpQtvul5/2MDD9gP2TiayHAEjg9tsYgCW
ts/YivqdqqqnEB+wUzAgnRH/BUNAvq9yDmHxluWKQDbjmaPQiHrcN1Ev5SsCqy0+LLKVCmuatnZA
FHCQDDR3TvFOI0CXOgGcR2loDjacIbu60edFSWdp2jTJCsHIn4pcIOM0ppepuHtzR7klVXsHZv4A
/D6MyD+/LkMb0+9iXC+LOVrzhFWHhDtPtXaS5ZdFbNKO40+QO6xnNiamelz6wtgbRkUg9SB28Hmg
wOnwgD2QUSFsEzJyJzFC3p2CY0EEduwl62NmTt2+0S6/ng7JJkvCcFPeXVTVbO4q0T4mQf9hEjm7
sRYhgPEFr2PD0nFxPcT/eUYj1HuY54hI3PRhJ04ocKPOcsN302nlNuUeiwpn2jWgGiEaTY19G1jz
brhp7G3PTG9jrYQcLqNv0fRXxKOHj4oQjWJkmJ1OebzSCCloR26PDmhGgbRJzfVgzc4QB8qqN1OX
0CbazKXWdGV8YKCfYV+CwhmIfKyHkHS+hZfdryLmillcuNYDLf2mSxrvgKIH5F03gsCWi3Uhr+Vv
1dvMKTSFSVmzCPHCXYIAxo3DYE2PhPWUVD5j2+8msHb7htrQxcU/2zgHC/cQdto61jB2NuycsDwu
1PIytsCbPxHuasRBm9tvbF3PsrB3nrYiuA1P3JSHHsALD0mlL80oF1Q4md/AUAp7Xv/FIByYGwjA
R72t7gxEW4z2i4C1Pal1fhKmzlRcuUG/LZoul3jPLbHPQuTA7aSCfBssVoLi1g1uRp5dU9u36RVs
tFbatZ+SWS0/O49+vVeJeQ6M6p0xrYqpTA2yO/3s7GQpabDenMbTmj4XLi5E7SW/SK1/tKhJIHHy
k41QHm1mUYOZnScSbSVrWcyLIHP2s03ypr8whqnEgQLzsrb3PcB4oqNn+VNhSOprhqKzvqqkfF56
rZ5bZKMR9NGNPUDWLBg6lAKVwbrJzfwTi+HWLKenctXXcClQT46DJtt8ll+j82v0WnbJWXEPDg1z
Vppfwn3UVFGT8HftsoJpYyqAJPlUdeF6CC0CSdN2egi8jBr1hIUG3FH/IHJE6YApq8Uf4oyx1nPW
2N+B1c4P0HWL+N9fcrF8h2sZTy4oSNAQm7XpOJHGGS1dmXKUk4MMfW8y0i8Q8x/SO9TLtMeP0INu
J7bZsj/JLExjFc7HdWmQp/mQyHYlHwM7h5r2zmLsB88nMkyDgYhrHMOiafe1wzEmnYKVbBl+Vsb8
3LVqa7TuY6kJ4nBdhtfIdTpVnLIBvNfaPOdzEpzcZAw37uqchOLzmJfEOXcOm42mvaqV/eK/56sV
xrZNGoont8WKPY15ta1NYcQ+0S5xCDt4m4QZE7QsGN+Xeg5jbw5d/jup32czu4eMGmlkQ83MxPCA
SekQeOXXLJybsZDxOnBDPaCOPUoDBmWhPSsqS7XzHKIPiD7bdH6l4sDI3knAomezp+Kh7Z2T33b0
GGSD/BW1z8pyAra6CX1CIJ3GANOl4BQSLbppF3qAxill7NcZczujXL/rIu3ivpPdzkGv8LrOaYW6
pmtCMsNIboQgNAfHDFfCh2trRBULcLW9tGwDGMR9MVGK0sujzl/4UY5BXn3mFtIVPa7QotLGeyRu
OjT2mdXyeFXGu1tm/m1J/Poh75ku7nKPPhsYLs9yYw8wrob0IkfPeAonu/8sc19cu0aH3wmG9GCz
6rm4MHkA1bkGbC+WdgR4roqGr6tNK3AsSbIVfuqce7g5oAF14r72k2j2SB191sB+sfUXhYJHlCv7
ksXbL6YovolnnqH/kzG7abHB7JvcAYhPGOq8H8mpfxydUu9NHkY8cATSlap2fkj7vsI1Z/Xo4yzZ
VH4nvrTOLtqxpi/mt0UEO3ZXsimqTHVoyRsg4xLKkJcrgsAa56dpLebTOhGENFigd5qMGMy0lPRP
xp0RQ8pfVhTrflkGIprbRTw7qCC/K5zHW6tuwMEvCUbsut8HXsXgn073kpTeRyiGd8QDNhtVyKPZ
3O5ad3J/K0yFvvlAUMnD4vIs8ATlP3OxUFv4T0JXL7WhP6aKUbEWqb/Xyjc3oavuu1YSQEsM3jn/
FBuiT82/NUlv1zon5RXbUULwzlQ8Lmaw9cswZFSqEd7sknKk3DbfehXIOQYanBFmleUR+i2S6I2p
j5a8nViYpCwgWitHcAIj2Sgrfc6t5UyAliR9qA+fiIK9yxnjwDHSbdbM95eNtKwcGde3a7dlxCAA
qYyN5oDrIc5ZW/7MbHrbSU8zTR2SdrvInVuwMHwgb7eKsiE/jJmcGNUZJIRPrndkch9sUT1YNASB
b72mTTlt8PPwRXNKsxiwsz5nMRdkf9K2H65Lb1nDYVbkRVg15gKZ/2exLeK+TN3PSegJgYhijSDc
r6nyI5+w0kNwn7vgoZInzzfqmD0bzbEZlKd5YCfmd768VEM6g6NpjeNULMFH25GeXouWjbW/GGQQ
+9WNAI0Vww3RlI+dhrrFYqC+T47hGPXU0XL1lihb6Hw2sD7rZeONdv0lCwXTzGinsz/3607BD92X
teOeLTVl26BfzI91Fd9cVj99Jzy2GRHCjCK4/NHceiBPZHDGdVJzzS31A5M+j1VnmV2QVYuHcWr1
S4MNih9vaDB2cK03A0t4EjOqnS4g05rvfFn6A3iLyqFL8Abu6u4s15HTpoat+aAcvwJDk4zf+ZAW
L8Ibxx/abkUau2pcVqhCkqm9Taj3FEuV+K8Yc+cDLK/swOwqj305PNcIlm+YIKwzwYfuUVuwggYO
63Ptz90lzFx0R0Ikxc7pK/1QmLXxDU0g32Jxk79JJjYPma1m1numdriUB1IiljnRz3UKjXsGHTtt
y14n19St7R0B0GwoiqDcmEPP5YZyhParvFoZP/lBPdiU1IirJ/99suS9NvQzKOdMayovUbdOtYhZ
vDsC0G+tFyLd06MYqoFtFV3PRhO1fQXpmR3GclmRiE2zQ3KH/FUqiwGGVSOcK2Z1FLlbfiDFa9E1
dyFfs/jujayLhGrVA56S7mwZTvrG/mD24wBbFOVZekWjBZsPKRB+JwFJ51jLYf7tg8F4BZimH5pm
mSPZPKBf4+cNNzFKVqd8WsNs+uyGpfwzNKGfbLrAYfHmoOFh4gBh4AcWpnqNPNxHkQUv5SOtx7+p
WMbHpFzNLdNcvc07dHNkeebPmCunjVNWaEX0lN+mUtBcDkWVH7Dtqp4heZHc7JljqDd5rc28ti68
W328Bqa/KVaGXwu2zKMzDo6KMqjyyCt0wFcfyk9j8BfwGT7qMIYlm87rsqOZdusuGxyQVboed7Zw
x3MwdwYlYprG6ZTwPZc9encDXLbKkundaLPqxt9UnOn1vN/Cm1nGCIO8sE3ZVdYbYoGc8WMFmywN
vKfU7z/cfCgjgmFcPCpwldYmCA/paAXPJmOzbm+YdnFNMQQ8VPmy/hyqkc1vsVafIkj+ajiFN4Hd
CRJSbVyFRBVpJUZ+dIquelRN4zESAyk1meQSWFBfLxWNBhd6JbdZ3iTo5Yr0yQlKgRBJpYc1sX2m
CmN1S4iz2c8SxDKqfDYJa+M/WmWfnUsxhNu5xVOZ906kuRmicYTe0VsBj5SeGACxOePcKvCQ9q79
A2OZvLaZmn9KoZkQLm07bbp+CH9PiU5eKml3b7OcSoiIbQi0UIi/RVlON+0sybUXGpYS66/ywHbh
DneVKjywB7hXSEFQ3gh/SDM8nqr8hpSbvRts6bYpEv4zNqbi0Uj79zw0w8goSh9Wv26ie5ezxcEY
yDixGn1xrLZi/L0yLRWlui5OU0QQWfk1U3m72eCoDy3Dfl1JJDE3ORp6DPfUWQC0PTRXNLoqeACD
5h4a25lj6UzD3xr3ww50JodJw7yOE5AvwU+lOlTkuF3HSWOry6o+TuySYamFhK9Efnulo02zg8Fo
CsyqPfrP0uLw6u9uqxwGRritF2CiWcN0cUqbWp0mb+C4dnsk0Tw5w/cQTK1DoiwHmnL/bUxprCOr
vjEOwSSc1rC4i+ZakyZ59E/KF2o36E6SwrKOF3dKcjSwo5jY3A3kCszK/JGocNmyQmMP19+cTjLU
p681eIJimelbG7xYiyOvgjD218UT/aVP5zKNBtLFUeTV1W0pXRSc8NXPOVuH7aDQ5bkQqDmTSmPX
SOjwFq68pzpznDhMqOsmE0ewhxXzAMpVDYBHhTxXgjE9i2UjRhYn43ps5o/M1t5GzaF53/ShfcrM
+tvJveC2LH71pRWa8Mgv7yety3SlJ2QvF7PN+tVd571AQ7xjVUfVVrL8oTgKMh5MKh1eIYtU9hSf
PgkwWOBEPXwvpn8DDRr+YCLAxqmrP/DH7hsHWdSii/xv3trVfiTSgVEZmNBN44XtjdFHse84cXeE
2al3q5y8x1U5BlNZR72EMkF2yHLYfMvZKa+ok/PllzY0s8qeoaPnJcK8W4WzP5Vj98StWGJ9yRBs
RsVS6W/loEmw/Nz8zfA3fWb3w2R4JTZVDo3xkY0csmWypGhLygmhKZZrtrDeY0HOQzyGxviHCF7Y
WH0G1C5SbWkezL5na9bAfZ9MFjk87cQjxy06XTRUvrmeoMwOvy3Ak8/SCLzd6GgS0iQBOew0aTRs
gPMx4SDjtlywEFtVorcz0jSPHdvAczlpl0vD6Oh78huJFrHhmO0z1EnvLu/M+ebQ0MVr1jpUiY63
nIF80lm18yqbWAKsZfZPpP2Gqd/4AjDXxWU695DCDVZjfbeMb4Y9eG/4ogsoEIoNrEgHxgZaletm
qeHdlgxbXUj5X6NLPektQ0V72I/72l4Lzvs2fOuq0fs2EkrbpL1zdlJrW/IXxnLU/ZmiDfm+0QOh
9wwmQJT+6bNZCGMrK2YvRDLYdMkLz2cViB9ok+SFDqN5tsqVkDqZ36tIYiWBhurwJlk735ruDuT0
kd9JogqezaH9GfRIafESE1smjXLLKx1GDZlELEuG7JKTqfSCLZnlZWfed/W98pBhoXGnQcrFzinn
HDK0dyIIktYw8/KLUIb3OSmVx1MxZH8QcGkXxZccjov2l5e8swyUwoOFYQsMcPqUk7N7RgtgXMoy
KZmJO31+yLKheYRAt/5qqzR7E4OyrpyDNSRsz7N+W4SGfsGt6H8j51iO6+R7+5Fd0RfvWfejGOiR
irFOXrxhXdNz0qWffVOKHcsB+8GHKE2dMQzjU8VV/lEVYnjWgMVRfMKLZFlP8GSK2EGp1Dq6Rm5y
0Fm/tTNWr709j3PsDzXnoOaTi1QQOCDNS4hUYThO59l30UTjcOIRDbzX1e285yopQJM7ft3oraUY
LBmZxUsneERgt4XlFetdz468Y1sSMKp+9QoOr3hkaklLYt+FXqCs2DVgju3JM00GebZ8ZJIIR4zk
gXhrwq7oAdLDAv3feKxJcounxTV3DbZxUHDFOO7cThY/DDcpLglK4VvVjv6Tzkpkb6FB50hsS2W9
euHazxsQQSiNVYINn455iz1OvpjJGGwHu3NP0+T1bwnCmzO+l3HjtuXwg/FxgYhrRMjiIMWM6xag
N4gY98XJCmuDe62O9NhxwLU+sOG5egns4WoLIzmPcwbHPEjWs++b1YdaBbYd8BB4dxgN9rntx7Ok
paQRLVCr1erXmLdjEw1LcF/W2/mhMwVWWp3lu6ZGhFUw6XktYZNHowD2nHipirWRiKs1GNC70Qaf
l4y/ekkXezeuiK7T3k8iQA70fStaVfI9SNt4lRTJZ2UZBm5Jx35zQ+XikzCqJxm0yWVUYfOytKL6
biZMTpvKnLIHV1jsdHtEQls3wMvOrsn1N+kqzZ8OSqRr1SVIZKxg2ZN+JW45qTnMTzLzZ97P08WF
inRrl9G8BlIQOtkZ1dUJh/qp7XT+4eRy2PWg1i4hJOTrTOFwYk/PnNnuSkyHdGMR92i/lYGZbWn+
g21dCP8azr6O88WWry2V04dSzKwXx0sukyTYJm+94LvMRP7pIi3+M5NMt5FobSJvheVtJ261C0us
RZtSVt6js/T+T68refbJc8cDs2RhTsxMQwWW++lbBoXHYDbLJNiYEeIuAmg5ewbnyAw4+TTDvLxJ
h7Qd1eXZj9Urqrhu/PW3bJ0G9YI7nHNj9g99fddTuatcGCZP5gaWO49ixhdukCH6VaFKfRVBOV4m
ZXWnpXHUKauBG2dOnjwZGnHN6ltujF1Do4ivFbE+y/BnTnV+nt0x/5qnEpx40SH3cYUII6qRjKOd
2G0geE5OMz1yqvyuOkfwOyDWMo5lRqhkNf+yyjD77rLimepOH/BnDpuKJcQX2vP+XIx5cUwy3Kwo
+Hj/uE0Ds70Hu6S/graZ9mm4cnf1QUOOtBhOAaOiiFOVVTQv5UOPuyWqB9SLhaed44wZ5SelevoH
nln3Rniik+6NKhQn/K3+QlgQu4W79ShEt1fJV0lUCoWTZYQHx9duDM+d3bwPsjMJZyy1ZUdiiI2n
hsQFcjD80cM/4/kN7Y44GkvRkQNBUOSWRsN/sdqcrR2OMunM1q+evIh3ZXnDQQNbwSacpa8gu2jt
dS8YTBYMXtomRVOm5MQHOrr6yW9871u7LW7Wmkd2D5ZvpitIThzyNltyO7lmCBv/GkHL2AOeUslS
ccZE1LYZD7Sl12GJKgjw35mo3QMM1GBnI3Nm7QJBwsqligTvDeUzqqpTy1tJdQPO4djdGycmJctJ
dO30BeQ0eZMprl+GsSzmtB+03527+juRIkCzdccnYC4WcH7N8MO+j3073V3/carUIm0S0LArZbnN
hbdcGhdRI5sq+7fptebnVInlMDV6vq6jnX8oOesfGFvxicBJl95F26M6zssCTmHI9NYLKwengBvG
fov4GA/NQkIo7H8k7s1WcE+Cs6mV89uhiLrU2ByOOQMlufknL9qwA28jD2MSdodKOcPffEVog4CZ
o7JqoNNUykBVYs3j1jYtNFljsm7HVtcRMxNjX6eyP/bosWPV2w2Tq/VPxyb/0SPiZYzmamaFM+IT
Jr3AclilulX5OrL7LLcFGwjsgDVb4XsmC8teVj0oNimLLqYYywMmdffSwb696qKYT6VcwMLAx6eZ
lixcAl9nHyuBZuGG55AtFfXRjZLiIRiy8beXmuJFDAsa075QWCNc2aG6SotYO0gWc6cdL1WLqj5A
L0ZwEq9IP8jspdLGD6+kgBy60j4BKE1PTdb1b3pNNdaMyr1JPEGnGlhZ7JuD3uX5kt7+cYaJrtv1
swNmZMA/rRHuFJS1HdGvEJ0VYt7ceuOGYgM/3P0M2JXRa3VipZkw2uFLgg6PS6vAFuGoal02suZx
80kl/Mn5UG/pTOBmqMXBvF/ZavNPhnJGN+bs7XMKGyLHUpQcPd3sP0OfeqR0l+lBo6d7yjFGvxre
UmyhC8/7jM5jP2IK+l/AIP7/NDr7/0/41q77U3+l/4eB+K/61//Njbj/sf90OhvC+hchfD77ODLX
fHiI/2V1NgSkCHaOgU89h/0XJPF/eZ3Fv3xfMHT0PJpiIF0uiBNu4n9TuP5F4xJgIXYsApRBiPyP
vM6Mrv+b9Rg+oO+znjBxVd9peABQ/7vbuaVqLtp6ZhEtk6k4jsZqD8SMBSqPQvYVLknCndlHdinY
cQMpnz9h47rjfh6KJg4S0rCihnM4g67SNjjuGpMtHchNrE285e4OKFCxwyI88LSLdT40g926914n
QApQEAnMYSK9X+AJIO4OYHSuHQrObOcELop/SbeNiNxW7Ckca4W+zWTUODZz1/8Ng756nxBHNQys
1SAO2PRcHU1d1aA+qkZWje7SG4oGdsR90idpol9GjYBz7idCSPnwu88hG9IhsnKEOW2jnZsnCwgq
JILl34WxtM+czMVnaBFfAaAsbdmBDP7I1G3KjUcCGvRhZq/dsSwnZ4+FlWnHddD4X2Njpz+GcQ2e
BQM/HJoUJfbFTZhNRtlaI/VqeuGSI4YDEN+IAVU5nI3q27ITr3o35YDGsS9XirGEAQ6CHGtyXqe6
Qp8kEQoNCJAFms3kjjqNBk9jQBghF3PUCtvLnrgqZLEpwgKt5lI5Iz/FlIaUwop5+EPRp8g0yW9m
PDfW3f0UTWV7cm2uMfs/2DuTXbmRLNv+S82ZIGmkGTmoN/C+uX0raUJcNZd9a2yM/PparkwUJEVA
QrzZAx4ykYMIpehOJ83snLP32rYPOR7ratbuGHHBiuyzAtUjyu+Lnylc6hsIHeTYOZnWwwkwiek5
3FAenlInYmPBmdJOq74kcWofoRq9rZpR83O6jGw2bVllCZlg9COS0Ljd1ZDHVnR0S5JZZtsK3ip3
8r7KpMKILpXEcJtZ8WthT5wG8qAqUao0Hic505NvuRJlSCGxbiaNdryBkXVNZ9n7FldtVd7iQPSc
XZKSRg0NFInGc48g09v0prooGUuxMIAbuLcrCOj5tZPIrGLArjyx0wV1x4NSDR5225I26Rp+7KD4
VYy6ZSKbcoPGKE6euhrsxrhKnXkyqxZxqrtGUdF86Cq7JHehi81nt06QFmJ7TGmWIXr5QMSCs8FN
3+NwKmn11ElaWzsBy7W8d/oGitQQMvE5eqi737ue2eqJFm2SvIEP7Mk1cCKhzqW2mS5zuOujjVA+
an7URjLaVWVJUkVHyhLZ3PR88Sn3RTYAYk/6cDUqUHLoxtoCGmwWx9metkT6wcbn8g0VFha/SqoG
kzm1RL3qhJhKfitmVfSvqvt+6SBQiqJteJpynvdNSh+q3zS1hx21IUFUbFKG/VhBx9B7t/K4Qbuc
9bA7Q8yf+kqOSfWmHN1CzfZE94gr24NUIkAA0lArAhhvQ+i11wPIFJRgyLacjUUwCEMScp9OE9yZ
ZoVfP945mELSA7SQcm8yvwFuUtjjPWPr6EODa5D0ACDUN6WtIwR4odM/0btOyk3oivwpjkOanqNr
1Gtc2uFDAxaBEHaruya1W6yLWA418pgCMJPywovlpSwnuW6ToR54aVv5iRUyfQ17bd4ifw6CI3mY
cbFmpW5LRgNpN6+JFqhuJ0hTyVZOLu8m5JbpbmaSQdcXabq3LpEpkJnUuZ67Xiw/jHhEp0vmupsP
FzdxpQ4MtfJ5lczI4jjgDga1JxYanvox6IttR2DR/P/3cTCdx6///V/gyH9gclwonf+hb14woP/9
X1dvtf5x//7+x/+9gTu2+pcEyYH2GF7lvzfpf0M02YL/BaMegqvteI5E+P+/27fr/ovEcKz9gJkd
F/gvm/5/tm9H/Csk9hxMMIWa7yj/n0E06Xz/tH9bLocLoowRQ/68b+dJTMT9YBXHFtfgWoqEDmNQ
I76tvGTZp4vH+iY9Y13EosO1QJ1TbOjStuNx6U0JDdPQ2EPMPmfvvvZo+5Vl1xI+GMLj9VjOgUhF
pX9/GXXBzEm8Y2Jshv5j3PUfmrlwiNpLa/wvZOgw1MpbdM20EItqTSJKQcxIp17tpptOdp7RtgiL
8Qb3rTwQduiQP4hJp1iFuJO6FborJi9OuDgvTW3pXcHBuKIdYDJiK6t4Zw8zYeGxM7nvNqEs+aZs
p+owLUQVJXXYXxeADh4WSG+YEsNsunZthfABemWFudKC9cCK7D3y0mPMZLtEBJKxh2sQVpW+cpid
H4c2VnuRRihvgsyzD7I0IVwPE7zOwWRCQpekJVdTFll3OILRwgqdvjBvbT9h8pnORdjqM95rdc68
ZXjF7oJSZaTWY1ZDhyReWeTSHNukHsnItBBDcjPcdkUbNblmfl9/Frl0I1gWXY/+3A6LNQFaF8PC
7G3rfJxvoY+WD4qUyH3o282uWLSLecPOJAMGTdJJajr3oQojpAUqbtBJpGVGMxfzhiAHCWGXWZgz
TEi3GpL+1tJJAEGK1saubw3dbhzH5jEgpiPAliLyT+2wlJhXoM8kUSo/VQDNd2HSZ0+6h0lHMBPz
j6L4VFBnkh8XNjuB3eUqLQcgxBDPSYci0RYsR3iRZiZjs/HHPH0Y8KrlCCodRgYYT9N4RQvU2Q02
MSV6wh2zG7wnSLHXbkKc7dz0OQ2VObwrU4Lh4hAIT4zpbyWnAHdWLNv+CXoD3NdiQkwPV/UgI+O9
QEWP72h4mrdsQbQV1s5wR4MV8Wks7FOfI0eB0HnsabKeARks1y3ThBfgodkXCmSQAXUDDkfAb7mq
i8j6qhbTQvailbWSdVkXHGdBpsa2FZ7mHt1t1qbB5yLJavifHdmBTVKm+7inQcaBbxmhljTRmuBL
j9sPmUEObQByEJuyV2BNxvNj0e4quyHaLQz+j5T01jsszPCrf8n/GTiNLOjUdA6t0gz9a88xPXxN
9JWAg44MiKjse6w+MLBsOh3FvpbQFCG6gGAui4wefDp9mtMl/oDXCKG+ndu32J2tx7DkHNr7Ir2L
EXfSj23yV2iX7dOSK6UvgWEoA6rYFRtTh9UDB/7+flFV8GhB/3kLeJL7dWzbF5VbmzOAKMITZNsW
elsZE6DilOBZbXnL8ucPZxIW+0OJquq04IRdLzpInhEiy02OaeoG7I8Z+I6TbqEMFZhnnHBOCBlx
qmkDkk5du7OermdA4nSyRHs7Nom8n4OiDlYp3Js3p1QMgYLaq28nuko8YjqnZ6lNeeTq3k2PcffN
GWuJUQaAygUh+gAWwNr6MEU21FrLhfOwVNuAU/DBGXNrHcROd9dGCsdJ05jXDiULrcZx4v4GXYG7
h9NumKfYsT2UqEhJyabEP/xIfdXuppIBM6E6HOAbzRDS+PPGSgEJ4goY8/PiZtO32WRR+RiBpD0K
TqJPwVAGz/TgnlultmHWg9W+asclvl5sVP9YVoy1Xiqu0pseC01k7FWRwFReIQwwd30/zzfzGDAo
lOg7sDdEkGweW4aFCAQ4gX7DlESCPdJoic7KzZZtribnQfW6+OZCpOGt8s40VN0bd+g9mhtzuxvj
TN9mjqVxlGgQKY1S+3pMEQNN7XiHBK65pshwD8YBZJPR01ilcsS+2IEqXC14MmnWoEhEBdGaziHB
den1OiDta50wrK0Ze7bOJ5zqZb7u2yo5FinBdWnHfrtqqrb5RrH3cTFKPaHRAEkR2NV4zJwg2i5F
REAO51z7iZia7jgqhzZ2bNXbJOJUiG3NuursYr4j4QpLiVyQ1c4y1lcD5dqTXUQp7Nt4eOOU3+wq
dqwbgsPjrdtqXvJpjMnIBlv2QMOsBeHD2Wv0BPOX+iYVRfrYqMphfJd1t8IdyF9JsUavVD0t71WD
3TcLZlZeIoabbeuiYnPRNV23frtKhYs5A6Ex8ko7c96QIoTHirD5vduM3kecvOGzO0mNmJsHbXvp
ATwl9L7ukjahy0aYx7ktBmvPymvvuj63bxqZxxez0KX0KG2mk+SNMcWpQ38/5kV/GBo6iR5+Xyp7
05HKFKSvMA3D7YhD+5FgTP+LNyTOyPuWuk+lx+ASgx/tY9Rn1ZVYRu/aRuf/DTGrolRXIZVfiyiN
7ABrY0/R+JF6GSvn5LqfFAPcdddO+B97t/Q+8EeQ8YakORWrIffn29o23iHPCaNmLFToAzocbxeV
C3wcaNT14sCIhL2xzZY4P0ymSe6YrRTfVTctLks1Iv6TCYnmLFLteuJEFKBgLvMHEp7D8+QDDBBU
+XRGl+7OSRz7hM7FPQqrKx4n1JbX0qu9Exkeau2DaWlWnsiIjw77GaIFDMd9A+ibGQWgngcbr+Zn
PXbzg5gUT+qcDcgZ2tFy7mMv8X2GOUHyklWte0LF2L3Z9ED2CjUXki2P3inpmB0x7BWyaWAJEMOI
m4zck5VY7U3WKv88ZIHZxGUEPdoUgvuiZXenshldifLr6JZxfXLKdNd/rkVK9i0ALUSoZfGt8uwS
H0FmvcYaY6wZvegGPWi3WfwwfQBIkb9LEN7Y5Q0YyrXbWcNpcI85Tmd0rwXVa3xeVhiIsarPhJLi
k8IdvEQEtyEWeEEto74krcNu09lh+dZpVkBlzTANoro8dtXgEOlqW6e+z+W9IZh6IqgKJ7IXB81V
60XykJCPhyp2XgTu6UDaZ2dow2PB6W3Hy9jcWDIZ94oJ+3bMRXC0OjchQ2xGpeXYyEkC8ALnppyz
jwn7G82EshQvWEfifVYUCEbjOb5G7RAxBycS0SKY/No4oUbyNmrYPTFwNOKP6OC7sqh5cGTD++sj
VgZBVpEEkmTz04Aw4zTTdbsSmDAeoAPk24bNeBPxk5/R/hDoomdzz9ZWHWd2nPuEJATgXpCOSWwr
F70C+uCctL/k877yuonhU8B8w5+yFyY3OT6Mmod6aix9mly0y1tTGHbuygc/GTUeTg5nBhCSdOwl
ItefEkDjtM/y+IQsHcGeW41sI7oOjl7qWE9zM6hPieeoJxQy/SNGsuIgZNV/8Yg63flegc9uzixe
8UK8LX5b7ICCofUPpu3SRCAsgElsrFYk/ppA6/LR64EH25ED4krFKO96hWm9D+nEKfpXR6Pz6doE
s9+u3UWMB0JB9NZLTb7NS68n7BAI39didsb7HO3xx7ksw03tesG1rcvWQ6aGJbBmN7y1rN6BEhN5
d6nsbE6lWTrWGPgapNvKDaLH3E1Yc5aKZgVHRLGPZ49iv10Ufv3RSvFXu8yUkQvmullVY5fu0tix
t2mDdohNY4iOSZZMN8k41HfNOAaXssLGi9Di6IgzRVPEQ2jH/0Yz9YN0b0YVu7vW5ji2ZsiOvNAB
Zbepp4HHprKqQ1wpJKC4W5B+VQJyT5zHWz2n6QcLPt1ODLO8i5w52hi3GDGZopReYxnJGcOwLaxL
IeaXEbjN2QpZIlbQzqZTNcxI4jPmg4hm6zNDV4r3wmW1x6k6r5u5zF8IpGx3SU6SdyV79pOeM6q1
TcgfvC/DiYwSAlIQwpUuQ5Bc3dudB6uoSRvrwQni6hSB/D0XReB/6o1dY2pOs20Yyuy64LfZacdL
j0PpooSLgvo25RE91hUGcBqRaX0Ylc+bjkdhO9GI4tqOZb76OZGQPOWM7tW4ZFt3wLIaFNreB1aP
lLdbQuhBniTwXk5rC4rCZ5/ERlJS3P4J28ihTqbxbux9dUMuZ5WugshbwIP4ctcNOYt9apX5ySYi
6LMoqZx5Hmrr4PNyPcFXmr6aAJkl2H91DyieHNPMC7+pIcWFPQzyxdSCE3BusOoEKGEC2+QPzJWJ
zhtifm/bK65kh/IS3GSBD4Atf1dGTvxcAFH5NsIcumcfCPdiWvQ16B392fMt78Rb4b8Xxs0po9Vy
36IH/FIYW71MfuZATlOXeBOEDOolRBGCcnICbknu47J2Yffg7824xQCbqhvyW8D/xdbinS2tq1u8
bFQ3E5SJDNtVBVkpxPPK6Yyh7kSqqJt28svop9VHX8RwGnPpb0ftyjXybeuaJh+oDISsL0oXDKyn
2HVWjocBYCDikBJs4AW0l45QB7zTR02tetcGyIqQfxj33IYkW/fKsvZt4wcoEbJ6eaanHObblCD4
g1c3ydfA5wFf8aOlK1Fl4eslIhWonlX3u6LuS9y4ejoOYRQ+RzXyCU1bbwb2kE0hMQszIGNyIin7
ekAulK10hNuCeGmIcNVX/ixdaQCaqIbR558jRWQC48naxtbgXypG/y6jdb22AizwJIOnnAADU/Yv
AkvJ53iwso40yEQXa382Z+CSOYtMk4lV0wkN4qaNp4eiHHAvdLbVbMNKXfRt6Lo2ok/cG2iyzrWb
U1vXtqXeZ2+Q13EO3w8Ua3DuWysnvXgpN1RD011ReOrtMvjdwFDcxU3QnV2ZeVubaDXWTYmo3bDK
AhXU9aluvPG2Ty/UY1e2b5iw1K7kQObTeGe1zyuQsUvtf+Lagrx3aKrrKmVyHNZxe03cvboerJpz
nLGdnaafcVGv9Lh6utBDxTnEkCcskilq23kGyNTtTZlJdC2DfpSZZV+FUWJee6/O2rWVGrARbled
XFUe+FhQujn6F1ZW7MjjgFZz9ClsVz7i+W8KhuanORcIutDsxbvOZbQQhVqT5l3mj2SCeZvWD1Fd
+M64W0gzeRGksLw3TOb3faySG4xVzVqqllc08MtPE1Gnzar1WTws3ZRn6ZQZkyGOU+UMPJG+fUaG
x+XZCheU6fZYLus8JgPd2Auj8aGZ4aj0TozmmI+y94w97LCiihdKf2SkaWwdjG2eptlaHoOq9Q5R
P+hdNVYt8iV8ftKfhl3X4Rqloaqa4xgu85ahKkH37F/r2HHTmwH61sS/nuPPQdZ9VD6Qlq2HKvxj
YgNbTFvL/uAWjKqtqkeAgah62NDRqT4MEPkx5HMOap35mllTQHWsYcImS1UDk7Ama21VCm2iJDyW
IZFjLZ9ppT9rO6+3ljBOsuvlYN07Q24hM9fN6ygc/S2zKu9rkl8+dDvqjoQ8O9rZFYSemaH72raR
zTQkUgAWQQ1fVuHJODrZL3U5VzizL9+bLPXmXEpG44Y1/TDP0roGbzsxeaAZdNGL1+vZreUnciMj
BummXU0JBJGSCdm+RqW5IzGmvulbWeyzbMBgTXvsZiSXzGzEZEPVjKiLaUy0UJLSchLuGu1Jc6c9
6aFELwPNii2d00jgWg2eOCkfe5HHHxPCmU+m7ccNb0T1UIwq/AoKGs+UmzTJlXQBCl/YFulnleYC
d+hYwMyUrcuxIBrVrShrd5+XFJhspe3WbkCz2TD+Iq8qPgfudHAtSIwrei4m3pl5jHCKJra4YkJO
mo9dce7P8hh7k7kscztOqMGxH8jK3bpGtF+HpOzRj8bTBAbOmzDq02TIwPnpeAOULsY9rzpm5FST
4aGkIPyQ2ZZ5SFsgECtSs/mpIySvR2Jq4BjmmVlHsg5QMGacHbdqwAewokPCTovF7IPivji0s4Zi
g+AtQReK9PgCAk4HmkmVkeVpMaXz3qR58TrZQC7rzHOCbRrnTPnAZuhvUpk4WFGutteTKYI7MejU
2eTYKc9hkwv3A63B+Y7Bf7Tr5syd+BY5QBaSfIGOdiYRN5lziVBJ29SGa7Oo40wENcAX1lfOL200
3s1IwW/6bnSeBAXtTlejfIbIB95TWersO3l5ajhA7qY44eDasKfcNG1S7TGYoB/ul9Qfd9USoMLx
anTNLu1mdHuhMxfrukefV7WRz6Y1ieypMBVQLdJJsnE7AO3YU3i6V26MmHqTYmfelks+3ecMaNaD
nPRXuGk0srJgcaHENs57ELAKosaWTxM8NJQjcAtGP2SjH6MkOHihdK4kHSiMLP04PE1Ck4szdslN
OYXFG/EuKbcmDxPEqOVy3zgeSn3snvzSdVutA3eoEHtrBCztaPr7nikMzIslXTa2h2gK5nRn9lmY
2aAaBr2c/GCBZ9LTu9SWzwNRxiNWVx8FUk1oQh3v4CV1rEFqeUwa3e86g3t2VVSW9a6xHN7a/WC/
24DPdoVr91/LnP5zhC8RrfPAm87HoTNjN8HNBbRynNAxQp0GT7yeY3/5FJikuSt7Cd+vHKyvE/3d
Ld4RbBi9aAyL/lQ8JMssPy6p1RJgHCUfRV0mh1rkZMWJJLoW/EYfW1qXYA5CID2pFfVQmqcZRFSD
52FuSSQfPCd2eLRLcVoYjL3AgxN7fgNoowlyTzsFfrYKBSVnRhebczhuP7DBZr5shY0P7AseN5vE
/Jmij3ZM0hTlXSTd/AujZQKK0M0tnxbsULwjE4NrjBDezhtGIqem3DxLjwZKDAjtNvZBZcUeXZlc
pO8NoeKL7J8GNMrroQ4pq+RejM4ptihwyuwTHpb0KylJnH/jKLjOyLiiL2BTi2Anx5U1RKrbZBS4
2GBU9qpnhLorxNIX/O4ACYsHJfdfWvgi9HgAXz5rl0ywMFX+hAC0LfclqiCQT0q3xzluuRVOZ+TH
buQec+QtCA6e4gxhE8j7K45pyZcgpZkJu0qLDZHt09GEHUNwJ0iOVHBuvqeDOcz8tm21XTL+BnTR
GIORinRYQBgqixUdaUCGJGQEZyvG6scijYyz8dziQ5b46Sc018ujAuz3OMwRHawocK5Q9FtHt6+b
HVpQcSLDCp2wHZqegz7ENU43Egp3YhDMLVINTzZypq3HRPpMbDANIvI3MPfny3xyg65/gR+WU832
/TZqXHpQoXLhn5bxHRhd6w52UnUI0zz8mjlFcyPSadlynIMnEzNbJ5tJgLYfB9gyFXFMYyFfnCAP
AXx7fXjwtQQDV43FS5O61XOCgeDWNAs7YtU34Y7ZLOSUYbCct0AxFfJEGO1GA4V39ilTejfTxPdU
+O2LijhFVPvSvU3G7FGyK2x85enHEpDFDSXBhAh4AN9BgM6NP+FEH2E5bhOordcV1clbgQ5iOyy0
s1YuDogdA50Su0pb33Mitg9TksdXMkipYLWqndUStctDY8cO3XMQZ+WBMTnwYb8peIqk69/Ewscx
v5BSO22CUFdvnBdK1s7JYuErnDF4Kuxq8Q+BbOifdoiELSerncPFUmwz5vBTUK19qF9mpaYr5osM
KyztoW73fD17H3Q1IcLpJq8mrJIiPNsnDgvusWF95aSHkYPFydhs4jLSIwbcpNOrLhPOGxjO4QWE
RbcRRolzMlT1l2Ws8YsRlJat+qFsOZ2nF9WAD5vaWykRaHqqSYbIrQ8Yla/oePVUuRqN2+L6HIOS
KLaGjW1M/hj2XazWHlIFvmddzfQStRW9+Uba3Joe5+FWotoMkRTLjlNMx9qrrCy+qQW14jqgFWoQ
HntTfxw7XRPS5zf5U+0hCkY2EIZfoO8h6e2NzJNzN0LFOeQ+ECgqGRawtRe7Q7kKw5rWt5GXyVk0
i+B1zERDaLYGiXFgjhrt4WqE8XkGH+F/CPuERblZgvBRZHY/H/SlCYDIB3ASFtOsDTWMFbBBiEc8
EhtIgfMXa1tlQfmNvIgke2DmUd9CGimmL540hX+QNqo+aEeZ+WYbQJSbAQVBg2Czm1APpQFIxwWF
x4We76gvxka3uksMrfZNn2IgXbe1O21z8oWLDdQr9WBZg70vA061W3zNMAAaT6HY7IIYwjPsYcIJ
bHBa66YMvAO3l9GlzSCtCnUTH01iRdmuxSULeyFNvkz9jDKmmkYXNGLbnbp2LsFndfTQJXrZNcf0
+rVSQbacmW40D11TZF8XmMR7OJjdXbBE3GLyAzgjdJCwOqrDlReJ/jjJvt3Rk2A7C5jmAVSYzXAj
Gq/44NlkzsC5QGSyGXqLuU8RxXgWdFA2BRRlDv87pMlA/gDUUEHmEqGNEJSRDDPpqWmNO3ki2Rqo
4cBRiJS37IG6vt0kdkfqV5dHaoe2Vq2E8MQbjQr0k4WZt6LlI6DN8c8KSPXr0s8d1YOkEd4aa8Rc
k4fv1ZBRNMcmvYaDCAH/4rfdl3T5XmPaE6wImGDfB7ssP/aJo2CoZgP/tPAw0Q55qBFou617bdcB
9TMZxGg+a+T0NPvwtnCOLd3zONXigVGxerzMv+7QylZrQWYcMmVsQq8BSNwbI9HEWAxX72m/Zaep
btw9OLLhBBTPPfgAnJi/OeZ5ph17NRPvdHJzxdRWVfYOHEu0MzFWCcQOOXUNnMHbMK7mTaiXi0fN
9CrYtv4cPsI3wEiWtjRkqtFhKs/pXnTQbjTCbA8Lzy2YKwHlu5peKHchOqdjmx1lf/FatX7/HEh8
fxC42h4mpXZ2Id0CuUaHaue71g2nU25dACqkqgw7Jl3T1ixipksq5HO0EHuwye2+vClgsD1j8KDd
wwdikABWY7y67KIQVZzIhXrfIBWLJ+/axUSBQwmODFwVxl1Jj9lyo8zgf0EyqW+Bz3BcdGIdnJwW
QRBBA0Nho3AwVXM7BMbzt65TwbBUcTFa/45z+UfRaMTU8t9fM9F+TJf9P/8PZdCq36b9bHVfV+nP
+tf/TfohMxb9i01ApfQFLbJLiuW/5TOug8aV0zjCUzJokbGg0PlP0o8f/ovcCs5EYAcCl/8PCTz/
kc/4CmVNKPhXrvsfYew/yaD9WTyjbFu5IrhcH1Wk8JB0/yyiWVzUEV2aoe2DL3NWi/7QxFLvcXf6
V6QFhmgay+ocihCar1MgEulo10JqQwRHAwAGD+Oa4UQ4Svb8g/7obzKBflblfv9gAflafDAivEIy
M3/+YGAFrGwqPCK3TNOeK/ZgeAx64oOCWF77Fh7831/wr3dCcDeQMSmfQGr1PcHzh9AjDxxhqg28
c9VEw9ruAnYBYfUvv7/KJXnxhxxQW5C3w5fzA0KEXSTR/LA/RistrYYXEnQg9wIj9gaP/QUPn+LB
tDBEZcJtX6MCSC8yl+Hx95f+nqH087WlCz3N94XrXb4pYX4/Xhs4SjvWlNJbgbAOZX1dnDQD2JXn
+SO+WSqRPZXUtKNxjtURXz/c72Rw96Vny5tCaXnbiyr4+IdPdbnqr58q9AnIdAIUZJ4rfv5UIP0A
bEdxtIkYpu58fhrIILXuQUTgkUJvm0AynfC1DPrczApDCkLpg5Sj/ZpXOQ+gE95bQ0kwXkf91P3h
qXAuP8hfPp4UhHTxpjhg4H7+eMGiggWvMBMPUjl2fR4KsARe92bqATPqnDuvQDk4E8m0tvcObeF1
2PmYgIysz41maP372/VLsifPj/QdlJSI3kI8cL/mZEmSbOZE02bxOWphiQHYuO1HZLHSoc9VBqbY
mdL2/xQo+uvbeLmscliJ0B+5kgfi57vgqrbI0qRNwbu5NPGL8WLFMMU901vwQh3pgWtESwl1LVi8
zg+mPV3paLNENWWNG+r93Pj5lk5sc7KgTT/bk1n+8Ev9zZ3h8cZN4PqsFuISVfnj02209lu3gO4a
QQK9Rzdstp0NIdOLI3OoUrzCCsr2H36OXxcNQVQ4L7LPSsU7xSL680WxIgmGAkybagWVORCQWxe/
qG9//6P/zVVImXdDot2IK1ffHQw/LE2g/DrKSRiOJkfDz5Qhk5CpRfnw+8v85Q46rs/YEY8GlouQ
H/znL1OlLB15hlgxl3NxjX7f4zAM0odeQU8kwkC+cmaV8u73V/2e2fvTG8Zlv0fa2Z6DztT7RcfZ
e1Xot1gRNzVOx+hgJb717jmG9LMawNOunIAGr2dBObqZrG7uthGDQI1PfnInppjkAWFChwmGjKPr
H3OrTcDQIVxYB3gY/LX2XfzmnTdzaldwOFdotoEjZz7GbmyUt9mUOfetL7S/bXplBxCzIn0VLwJm
eTb4c7FqSju6RsRem/3AErHXdubWN9xGlBDjmPACVqLZtUQIo2g3Lj2wOMSoS2iZ078kjZE3toWN
aTdSF594TrJ4ZVQ46XXuJaIlMyaviSSiP/uog5RTWuDgwaUYGZrxWLijrO6Z0cWHRtZFABh49i+I
+LH41OPFJctTzMWLCV34wrjRrXGz9Gwea+gdDHEdUtrafdcSLoryjiCdMHqc0Hm+FF6m1impRnrz
+5/z7x4iVifhsGbiq/me4PzDs4pSf8HBAf8aTZq1qdMi2vuYeKhwid+ieBlvkiKotr+/6F/2kMsj
RJ/CJVU2AF/9yx4ykTo9iLjxN9goSIZzy3DbUvtuXOKY/ukywyposwjyDfmPe9E8/7jMaA2oUIqQ
S/FCnB0c/LsoSfJ1Q013wsc07yTM/z+sv39zU8HfC8xSLP2SCLefL1rEMIDNkssN4qb+OidxnZAd
Amici7xfcVyRfWf/83uKb8vjXMjB0AnFL+tp7YnEQo/AF4XSsAv5wRm4I1IFYqkOv//5/rK7OCzc
ZFdyJa7Iuejnr8dhDp7KWPPMLHGKy75uDwzY5NYG8A3Ar9N/uN73H+mXJYdCOJDs6B7HbP+X56Vg
+lUPeaI2pew575RB+B4OPRgz9OLdDp/5MO3tunOI/e3oajGUMM0eSIRQ66UJ6r0Evl1v3Kyz79rY
aZKNV+n5qCtibv/wOv3Nkx2wJIacFyV36Lv4/YfXKYI9M1l9rbD/V3RQMVWvW+QFa9lo839xKY6m
Aep8yT4jfnmyEUHrELm52jgJ8nPMG+kxsyyS3VmM//AD/M3zHCj/8rYCo2fJ/+VwPyeuxjZEh0GD
JriC+00uEEcfMlR0ik4bx86ZlsX4h6v+zb1EHu7hSbA9yWjkss3+cC9ronfo+yyMvlSOqTS5OINd
DdU7Nu7+nz7RFBMXHzh2QtoLwS+ewsQsqpj1CCMIF98m84AttcvQ7Ul8sDdO3hd/yFK/fPSfH2iB
B0N5Qjo+u6j9ywMdJSIn+K2Um1q2/k5bc38VsrH+4Qn563vK3ywk6KPLyi7d4Ocb2Ka91eDa9zep
nOnGO+mwR+RPO0uG9VrmbfCH6/FX/vV7sSpIlj5+L5eD789XpCMZUpKBNu4lY8NNBjq5X1eMrEKI
0AYKMlDFBAXfnDQnbVoAlMPUQ8yItDOPMDKaDNtAEHZbjRSP4EMpaVtgAag25KlBMpwQf+NpMpwe
xraHcrz0yxMHePKCIkwXX9KonvdJKqZ3zeSbVB+8UrtWgbBZFSJh6l5P7Ku07Pw43qq8TW/MUnaf
DHFZ9sZS5M0h9govOaWaIVNmcCF4xOBA+7e74VtSY6+GTw/HbMVwefoc1Zy61mFUq57qOmvP1Gsw
obvGEBqIquBZD0P7nPNrv+eJjm4i14Q4UpDbEItBVAcq2xZP2Dpv1WX+ojE9r3y6rZ/92uujU6gK
/3ITo/kOopmqmK2Ah9mRKMqkZy6T7sazOoO828LqD5eN+QeS7VSdBZjzHCxobL65faso/WNZvsmm
b8utGRr3iZJhfC3yeY7XdPgcAssLgQw4nGfzGVUhE0TdBB4ZTfIiXhmnqn9NMOPBrmLoRdpdTfLg
Lr9MmBFizgv4ZIMGjsGGQNbLh7r4Ybqi/LLM2nqgP5llwMYiPsjEOQfDYDcT9hUVMf+Ek6APzyJK
3qU7TnyvPI1RR6TELcLWjpq1207NbQc59YUTGwplK0p9BBDjUv0Pe2eyHLd2bdtfcbiP81AXjdt4
mUAWrCmSEsUOgqIo1DWwUXz9HZDOsZQglRly88WLuOE49rW5E8Au1l5rrjGpMWewYVATS9D9+kRC
xAT5hAJ3oCuC94IDrrQS5NrApWq5bF0A3PW7fWfa7UNaZCYXoM7M6QaqxvwMgD0s1YQc+gdHyytn
Ww1mfy4rABXpgdPRgZcODcYUVBuAu3S8+ed8QYqDBJ3wC8aJ+tBqDPCXmb8t/0U6E6NpHWP/dNXZ
RdtBmamt+xikIXKyIsEFsrexC5ZgDn+FrOok27jQfLLqvTnSQ4+YM9LyvFoLTQ5uhTmp9wxEIXWg
DvuxH/LpA/OaXmI/LMVrVdROt00KDDAorXLIUdL1q2uzjihAHt8s581wsXmR4pEV2yaRQD/ZYrOM
BkNJFUVR3SqUjW2Vm7Qf2rl6CRK29wg5aCqUewhBPoWCOtX3x0d/mxYhkHMsnK5J0jlccJXDPSZX
lQryV6G6ZS7NFbNsouUxVSeX7m3c9FoIa51eBi5SlxzQQ+1cO3phXat8cNc2uv6CXOzfjYjkP4PX
4ubHw/8r71j+EW5n//Pvt0cVy9nkNkuEQhRmLI6qlo4umqEV061sLhW6riQ3MD2cVRU66e2J53/n
7CDkmh/eUSygCoux4CfTHk092xW+lp93NM9RaqzaDZqBgdT40DyHiGowPqYVXqkjyePega7GhgZZ
mX64trqRjQpnqc3xH/Y2SNAN8qLzrVcmBFIXd2uQYj3SOexX5LpoL+Sud/qVZpYQ52yQcrjN5R/p
J+lPTMa3CR9F57xhUPYs1SbzeDgdZDrypkT0ppviT3lWRmz4gRw0OxuPoA1pewE3DHyuFbXWHgNi
+rRpumieEIhlj01Lwfn4WyARtlwe5I5plbQMgAekg5fXcgrqg6Th8kMEQdFYh6JlALPhNgil1S8p
Xg9jpG5rq6OoE8RcReizyGwciih0B8zhr2IkfQqRJ8e/IVG4G2ZpmLCoJkOXvaomvgRRndSQRdWe
vQ7p1HCG8s/psMyaa54llduPSSfLO9VMALLmSiUcCE5KvVNjkIgw8ou0oCqocIz6Kpvkugf4+Cmk
Dg6LZxwVYL6JqsH3brvoKlVVutGEqmB9mdkJaAUyaOZLQQWOg0Vp2mGfhWlp0gpQ9w+FXmmAGqVS
QvCr98Fewbj6USu1tF1rfQDJv64ye+S/DB7wpQoKPUUb0Mn2GV7FKedaNMsqoWQNSloAY4gs9dqA
R/wA/hlxmTLRUNWx72qwSUz8ePR4lCc3Gsz6vrHIIHidijpp19sIelxu1pdZUZv5DRI2B5Uc5WJl
XYRy+rHCpHodDrptbmmwJ8+F2KXJ3UqykSwUEcRDUJtjZqy1rmpvhqI1vsaFjdkL52KavWZilPFO
mSxZe5jo9VN31VigBQ+oJcoehVyrO+PgbvZTj/MNVnGmuKgsEPZ4CeAs6o6AdvR93LdVvR3DNsGj
3RC1Qg3T7jZSqGuV29W27OMgZoOioiO0KnFSaMJrSlkODEaqevdyMBhkEuEjYZuFkTsgLDA3LT8f
Ai2NYhgIbGpNbl5C3+9vOaiDF4tJBPI0iYwvBL34CDp4YaqrQpfKR5p/OSjzUG4+c5fsyFnFNbTg
sIgqf29DzKA3CUgXKbosIUsAmQ6JfNJIOnTSsIVdY85b/zCm23bEltvr88y6L6D8UJir02EDqJk+
jsLSOvyVGh/3ZCpmnbyZcqYpNXbYjasQGO91PEZYXSVGnI2QtIAtr3K1xZa4HhtQgLGDuAyIH5CK
idWnQJoJiqcqoQy5oge3PatJMlG07HtEOHiqlq/96IDnKvWy69dZDuZzjbF1mq6wu0nrbQW4DsZf
7aD3haCsAhebhwTl3OzyQQ/p9dN0Eu7RSDNe6bf4kLVTLzqX+Yh/zND48kNIcS7YUB2Rvph9jIdq
7mSN5dZTYyS7Qk/CR1CsuFxkjg0H1ncG2bWUVHvE3sP83LWQMFAtILpZqwklBndExQJbZIgieb7A
4tszjrS4Mbvy4YnuaI3UDC0ajxOd/RUOBEy6WehdbMGkzUFOYGM/LQ1U/htAUS7t3hVPUTbyQwc4
qFlHzK+zAUbnq2E10m2AGprUfRqJL4oZ1vK6t1IZR2xHugcDgVEMAaZ0m7UagOOIbM1dm4GjdXtT
pJ8TQCSPQnW6e0OJk2+9MMVlHZRoiJDWopvO9GZ6UJ0yAJlpWdIKqx0QirNdKB3dtK4EK5YcLgWA
+IvUSxGxE0qXA15+3LFbyujmAELW90fLoCN1SJ3VXH7yVD1IEuBsqRKxQlPlGuow4qMqqooMzlOk
PeHYlVh4tFfjmS16mlQ6fNvVPSZImNt1bQ6OQ7Uj+6WBFUErQdImw7mVWqBTJy6ZN/5Q9Y9Dlps6
dIncfgA/bZw1VYXLLn0QQ8zRTrejAsBVowkZifi6oh6curA9YHuiP7QqqjWjZuw4aOpw3Re9mu8D
9PnRnvaYSvISkUVXELZpSkaLgthDs1Nb8XBcRdyNXNC/LeEJf6SbRTbhfOjR5CE3br5qksTWZgex
dC3YMAOPLEAn1i0vFg0gMkVqU0Mif+xbiZ4z2nWkeutMpDjB0OnhRxnTUSyipjqHcTmU47aIZKAR
Pa22gEVtALvXlt5C7rMd9HBb4IzBN22sEnPXF530iS9dV1QGNHj2FbRJbOcCyt84nSgRlApbcR47
rgtILgPUSdBGyBKk6MBDz0k680H4OcdX0BXpV0Rr8iwhsJJPrRxUt5VMqcFVujy/AKoH2QL6om6s
GkBq/rrVdajDQ2WkujtlUz0hHCmGLwEGwWjHCaEffaWavtToRMQOUC8Haitmfwk+ZncBgg2xnYEj
HLIbjMEsz6fS0Fs1vCsccwjUYGUoj1nd4kUa5hpG11i8CN+FR0XbGoInMBZDRvngR6Lwj0rv/2+C
qL6XK//PP6XuNwCLy2c+sHhtDiAWc4XzB8TC0v6inkHOSTap2FDgJZHwowpvqX8BjzCp0M8qPdOY
UxB/V+Gtvyi0UzngX8gsq+B2/lOFl+S/5iouIbNJvgX2BGzUf//z4/6O75vFv/813p+Dyl+uQDqt
FqA1SPNR3iFbtKyvQe4fI7NpZTcSHxzzQ5HQJCO3FcLbNNUoXGFLpjgXxyPLRdwP7IowV7XJYdvO
/ICLJByHRpjDTSe3UuVYW6ZOtx45F0/E09a7w1A5khXLJF2+rFjiz4xGtA9ld24AV6H8av6ONoOh
8TrO1+hzkXxKYIPr6yY9w0oFUm6EoDZxJZnL7756wHFTsnCnuwIc7dP11q5bchPKSg7WNoBX6DFQ
lbC/5fwsaLrHj5n/8zJpZV8o0Gdp6fN6QeV4JWqKpFhPAG9fx8/JV+3ZKbY0L0mSB7QKf4Q4c8eX
8WWGN/VuTCgYEuurbgRG1cHJ626iv2PoPR0HMSxFxC6BhPpj/f723vdmHvBNqNFzDaZIOefeDy8f
SBAqWRHMA9IQdGskkxdi9XeOVPxDgtHS2piCYT1O5ok74HvfiJyeA+LXMk2yiIfDpjmd0kXAsPQ8
DBt56ujwRid3dXzCaYuL/vcZZ6kqD6aR06NUfDiMaNRxoEl2ckMLJaNbWeTNt2Fz2TtY1IgXnTCU
vhKzfs5y2F9XioEB6tyvtbHnSgueX2sKbPpeua8Aiww3tfOJLv51Ll9bNCJjr1MTzA5YGvv7of88
avhKUe0Tn7GdHpIvIj+xft59HGox3BNJzM+r6PBx6jG0hgx4N7zstWJeFymyzTTehMFFP8rrIgJE
EbdbyPdrSwwzR2Jl9Dcx7C3ax+cOQXvbldeZvAmr83R6NqJvUrgXFS4CFi0hXFCCi7Ru8KXeJxW2
Ya4VXzkQWIEVJPWAm92t2W0iupSs7kRGZHHx/v6ZbNOS2QuZhMgyDp8roB8azx1zclNcdMhl4aBA
O5Cb2D5RcCdYLZV+Yt4rc5LlYANk4pN84cL/vTBgLt6lBvImzFXYwoGuXjrRM84O/lVo6BfhEGTY
tSg+zjjdrqD3jH4poK0IM9zj03Oe5IufQAadbLMBKYfn1g4fm1RZadW5OVAeyHVUvBca7rUI5l76
sZX/rD4wv2I4DtRY5FmSwzFyOJYuWZ0MHZuwi2SsC/5Dpiy/ocQc8r1lsTn+ZPNfWz6Z43D0wUSB
U7osfIwloBjVYCC11S5ol8NAMtZH7KW40Ixp/RHkCRF049mxfWLJv7OxcH6icuP45pA15jzXLyWX
YRgqRJHwP4aY1Fqvt/F2FJhiHn++d0bhYMf4w4JLMaeLDkfRO1nNdZ7RDVukjl2OzZ6vo4c8Pooy
/5nFazQo/SJJmzMx8veT7peHSSKtyLWO7IAjYLqPScOFLwQdozjsMkhw0vg6lxJsX/BjIG/en9ik
3zkbDGBcc1aKw5r95vApJ6dPW90UJCeyiU8lP1etM7gyZL3Zymc8C4zIZQafGPWdzWAu9bAN6DKj
LiMTB4o6YW4wuUU+JNtQxfahcbCvi55NHxs2E/DkiYzXuyOyq5KShPEhy/NW8etrViAbAsCY3LiA
GgR8l00c70sSWpmyLqWEdANX9hMf953FbwDinDWaTCTHnH/UL4PiNonkTAxwKpVrAwuGVWCOhiuc
4huOCyem67tjod+a1z2L0Zz//7+M5es9jhEJY/nwV/qRjGoxtPT/xROWXpJyYgm+NxojIfEkxmW3
WbxO8gtpANR/dJPuQYz4l+lI+PH/pgVxguh9fI28txJ5h0R6+CPOG+nho1FYGNSRyyu4mL5fqwNI
BQNvrBMz5O0jqRRXFWy0LB2ll7PYqTtaGwNS+bxA8KyekT4JkXwZqeShLoxOnExv9k7HZBzd0W2D
rk5Op8MnomnTL1mVshvL0UNdx/4WoBnXby7EY+PQoi9wPlTwx0gNceLLLVPR8xSh2mrLKlXyeeNe
7J7hOJad1qtzgBG9cMF+aOKMco3eY4ZYQB6RKzcbVa8L51YJPQw33MXXooyjExP2zYrkdzgy2jCD
jnAi08VXxZPUzJu+Rn81tV9VVodXyvp29JNtokIIj6SpO/HW3310wlGUD0AHDUNffOK4sqdsEMAs
NAAVK3t2Oq2c2zjOcVLsjMsQlpaqYrEFsJ3LNrRNDBC9tqLN4viEXlaH5m+g8+a5/NE3iSJ7cbaA
ZFWomkTczJKp86KMgmGgSmcYGEkfK9u4BisLYYGOom09wWSKxZ5ejp3hhFeSLsITIeebI4DrJldE
FQmvrLMbL44AOQa4MSnx5I4kwNYJLqTsxeuKnoaqr/FDVMOzrAy/HX8FM6D58NxzLFQTAEwQDyOD
XeqG1cCE9hHZoyuD9euyb4LrQRA8FuUrKwaAg7HS8KHKPaz6oPY500dsDfTkSm6eUvGx6/aqBHL/
KkIxToL/Nro2ztJ+F9DvBPnKyredWCXGq6qTjVnr9h4ZHGkbkDului+Cj/H4WYTfMvu2Ty6H5oSw
kvrJO882byOmpiL2470eLu9JMpV4KHmjcb3T5TOJuyd+aqN9k/WAAZrPUGHXwrz2x/siPfdt7qz3
dnLelxuq5UACrur+ozI7wVe3OjqAqH00u21rPdrlLudSW2wpXI/Opqq2xp4UUi3cckbvcoytqefA
0eu9ut0XzcboN368T7WLSL3Nu1sp+Kqml0I918rnIr/U+83nIdlpsmeZ4KduNQC6oas9Dp+pTkHF
E+Fdml7hYG10F+D0TGNFyT98HKJHMXuzfQvCuwnXtBhvSAhcUGLYt7zxw9z2iQtEv8vldjUaNy2w
B2SU1UNBH2LBvLrvX2JIY9GH3KcfewuIxI9d9YEMbi7fhNMVwXga8hx4zgOKcy1nwyXb0M7L4NZG
eZlvaAyg6fnB8u+qbm1bF5bYErxItKMTiAJlqqxzm5ysvBOfm8pDHZGEKwennsIVL8oFtiVmd03R
AQeCEb8bY5VJZ7FzFY8vpnITYuoXtfjUfMnCL0PujWTJMcCbdnq9wTMVXyEsmmnrtLVn2bys9olN
gparGEbY51W7Uwx39gsEdGP/8XbJ3QmmOVo9Z26wWFxzbc6mLKcJ1Q0LDaKkEp8TEMZeIGU03aUw
BNjVT5yI7y1Rk+gXSThyMZKih9M4wQetBnnFucs/rDMh6MlN5ezUZvg9J3QQArMVzKViW5U5lxR5
cSJV1OqrUYIC1QscUbm1rE0VQg1NgKvpBXiJLT+V9f3YfRj0r5r+2lTxSlA6LQEZyXt8/EA25giY
y9UkXMxvpHLXRp7hbHtla6F8oVBo2o9xp27yzhPiMbzVsGf7IIF7XpX+CsDdLVcWndw7QeB5exGc
WZfYJoT4Up63l63htgn8ytVUrZ2tcVlfVXd0v9XpGnNMkJpQB4pbEgoFnFRlG1yJ9KLsdpmGAHAF
hXCF0iF9Ee29Hd3ljrYav01Ufr2cylfnSoXLoi+5w49AjvsoXcsGxjovbbEz/PPGWNMKbo9XUbMH
4OoEj3V9hRsf1uj0CwzijnwAUBc4W5g3d5Mr+kt6+idAODlOywgOz5rms7Ee21t/+lSkD5lO0Z9V
JpQnG452m/VnLS3ZoqLPQHrWafIvr7WGZJiZU/68EdlZ0e0s7Rb35eN7/5tIixujzFFDglKn4PP9
aPglVG2LFs53BWmsN+PKNSLxYtS0gkP2P598MFB/PhpoYM2Zuf7cOBazi7qILhq9p0mz1+iGJofX
I+lfAc2h7ceOT4z29j5HwpdMFDV+ZIgyGvTDRVNTydC0YJzLfvjO0ouc4/1n1Rt6hy/1jplnJtaw
wQNljZzszqmxfDz+vO+sWoJkIllk0rzf70mRX95ubJVFiKUnt2N4SAinotjNaZY4sWrf+YYqYIZZ
tkyu2l4ecSo4RU1vAq42lgE6t7bWHeQYUqjUIGhuUU+81rcxyjwWWRzdAO/MfnH4VmMqI1kngKPX
aBF3sXSGQ/Z5yjVk1QI78nODE9YOyxN77vIhaYLWSWWTjycdr/BPh6Pa1HYq/HeFq+X95xJ3hLVs
X6rTl6qJpBMPuLwRMBTDqATEGvEwUu/DoWK67QMos+SbFQdkzOSViY0zHsZzWkiG2z8TUe1aWjRu
js+WZRQ+p+ttHo2kvUbot+xEAqujqUPpN66m5A1hfucqLVkHW7WgJmJYnQtb/PGjzkUT2N8yp4qh
Lk8yMeHCmOV26dLALrnU6i/xdkFvmLCpzWwwG/5vlmLHZWVnxx/27fc0HG49NqkWQk7uXocvGbei
oJASp3CdtCLzCUejK4hlatR8VMudD38+mkOPl07+iAB3+ZyqZphwG2n4hU7WeTJt5CCsZ8K0lXnf
9aTHh3vzJfmDrA4oAeSNKSItHg7tBlYhOZoq2R7qdaVWLETfKBCLtOG6LrtvSVZEJz7l90TNr0e3
jcKehArdW3OezDQWKyTCxU8BnJu5hX0zRRsnwTrYv7DrB6vSrpF54E5HBId/RZ1vbAdxYrmXswv+
jZBupv4pSTaTtAtrhNpPoXiIlXIjFZtIpl5bXnTFJf9Ku43XOw9VxHwEd8J/1ylvOuWBv2Hhn5Fs
DGm2BNsAiOR/KgF+UvyLqXg4/nLfzByeE7mURiBEnozC3OHMoVFfx5SASu1Y1ndIBiUE83jClQOF
XcMstRO765vdgIwKk2YuajgOeYJFfmDoSyRy9Oq7HNDIZehSDSn/Slmpemmafps0SI2NHN2IXL85
/qDvjkznBFEYrUYkrw4fdFIiU2mLClR4nLyGg9J7FhjYNf7q0taRiWoQ09qyp07OiYHfvmEemfQc
+WsOa11dnJudikhHq+KImqG8HZEzk8W2uPyMcHOAoJzY2d+UBtjA5vdKZwiZEDKgi9WSGn1aGu0E
UDxtZgCGC6vA3GUNdB+ErVeotze5I/IrylaBi30VLgDBqfTg90T14eqx5sYUbohchefSyOHL1krL
GDKUeGy+qNbwHJAl7HAeFEF0qKJC0SNP7h+yHS5h90Kilkm9M9rrYbPN0z0TfoIm4svJeSt5Y/Kc
FReSgy95IFZSGOBPtsnvQupE0BJk88ap9ly0uRdmyaaj8FEip2jjjV89l4AXYDGgyG1WLEKY3msw
mQjI91P6sY9gmApiVJiqJYNd+PzpsCU2/ONqDZ/EmL8++wglQzL7h29DgKGG3msIksJXkYLQGwoe
yO4YuHENwCswTYx5FN3TnOJcSKO2qimTnVh4yzhjvukQPVHSn9WhiIcPf4PsG4jqJkJzlNnSaopk
yIDSqhQfrQFLHExIvCmQNseX3NuZz/FL7zZ9t98LpYsll9ppFbegQumxm1zkMQWp6ChAHU6aAmvC
44O9OSVo6WAkKg4yAQeFjcMHpCgLbLrGX4Y4w8S0rbNRXnLbAZfu1qNYC+yBTzzfm3dKYMEl0mCd
zQ2/S6kpMB+rtRqtpWOlDnbN6F+S+9uUo0HdfEyfg5Zu9e+U5uNP+mYn+z4sKgTE3xS6nMWn7KFU
+j1GgjDpIOLE0WhsQiezLu0CrBWKMcLHwN5i+RO7QzPUpzaYeQM5WNvz8KqBAFznPvCmjhsM04jW
2GxdejysbYKhDjodyiwjyQV4gaAR1NeM7oAzDjVA+9iIQzSMaPLzo9bHoDg/1Yn19jPMBinktYl8
dPlN99BEYURITl+5QqrOa6ODG44lTs+B2jUp0om++NTHJ+4ib6a2RvGVNJijQpsgip6/0S93EQH0
jNsXWgruTO1ZKn1JIQDafSdd9WN1f/x7v32+OYlMDXSeZbhPLZZRVBSisaK5b5dls61kLvLWQE7V
kbzY6tw8cJwzTvA/FJRzP2Bu0SY1Sw9MsiSLwN2JUMX1eYEHqwrZvlFQlI6yvE19fL1SRX5MYpp2
jz/p28Nrbv6a0yXU0KhZ2Nrha6XvRzEqeJCuMgisj+CGr3oy9LNJmL/PVUTNrQkjOYG/jWITCHJu
9+FaoPc//kPeLjE6OGd5BxE11IllyNmBSaRBC52nnKiYhxlsIw6O2jr9hD6K2lXFhBrM0B2M6fb4
yG8n1uHIi7ce91NntfY8suVamBJ72Bw7a7MxLC+IT7zuU085/5ZfJnFJ6spit8rcppKeRnsCtNdp
6KfwjGqvpvZCVzF1o4MuPDHu2x2EZ2TXZGFSkUIqdjhuFuWGU3Yh+QMaZdbd2HSAjvPgxIn33psk
AiEaslGxAWg+HCWYDCDIoZpjLgsrKZJNd9T6VVMDsraN8FSV8p2p69CPg2SLgNpgnaqHw8VjY2BT
keZuPNAIZybf8CZajygxLnsOhsJHtcnxH6aWtadogXGIYe6PTx11zhUc7szzTwABw9XMMZBEHf6E
oKbOUQdt7hbiqQznTFxuhRT84vzCB+MMzlZE5wW+L6tWV571UZJWPjnENJygv7ZKf1FzB1unmlp4
SiZeJyKwjT0DG0Mpj1dNeKoP/e3Gxu+lg4Z5NidKl1FipxmxpiCnc0PEtKXA1CnQy41ZJ25qjhst
lPuVEdWKe/w1vZkXOoUp7q2I+EjWYWh5+JZwscqoXscJTZI4smBW9CT1WM3r1icN8ut/MxhtoIZK
/oMAbF4Kvyyxwrf1VjRYycIBncmHNJL0ifK5K0u4CM3Tnz4ZuipnJgCRIpsJG4eDoXeAyhOSKh2C
+ktdAbelLWXbZbRDK5V5Ig54+xrn1UugRVJnzgkunsxvuhDHDVIavlEBITS3hq+jBR4xL8dm4Nvx
J3sT3AEMscg/Em1x3OrLxTVKA2IYuPBuRdpxY8UmFGQH90cskbDzEXTAUFI+PuRMmjpcTYsxF2eR
BKnTEngQgKau7JUwk21Rmi0GZp0M5VnxuGNRAKuUTaKYA32YNehF1TlLiE/Xefppwk7RNUEKn9NS
m65wsj6R83mzevh9lBm5UZJqNukHPPzawwiNlMRJ5Dq0KICq09Jrtf1SFf7WLDqwbUl4g9lVeWKT
eWdUNhdSIgzL1i8v5lgWwSRqrIS6lkGJIsKqBbMXskxlU2oQzp3XVrJPfYn5zPu5r4EVoaGZtNos
SZ6n9VKTIael0zqVHbm+6TtQJs/bZop3VSzwPrK0BycJlN0ojbHbOcrXJukeR306D2mMXUv9VO5V
zDAbI/JPvIn5/Fj+KmhjM2gGQBUKzcP330GU7H0pBDZcmpeak121FZTprgnifTnNeNvPYRRc0Put
n/jwyry0DkZWyfCR8CM5TYz2JtsX5oHekadmNUTtLh7MYIUgeldXaboZi1rdyugoGwMNIiYGkTcO
oReN57S65kaNRXQ/fTyxUg7Pne8EIRBLpD1ZpDPRaH5Tv2xyQyz1lgzZ2gWJg3cfzWG6jROnVXtO
Q0YwKIrt1DqPVOth6iXkwI6Pf7hQ/x6eiy2QN5nweKm5ivxOFgLTbFc0VELpob7H6AX5MbSJxglX
jZCGEyMeLoJ/RuT6ZVDoAf+zWHrl0Jkjac8YLbiKn2zuDNeRtp4KO3ONcNR2lcCny7eMH1vu/29X
+DeZMYvP+vuGBZj5Lc7ZrwXh2fO//m/+9V8//pO75/xrH2GqvW9S/rH5taHh7z/6o6VBUs2/SMMY
3A9tpJ2GqrGqfvQ0SLr61ywQpADDpY7o7T8tDZKh/YWOyabqhYSEfNZc0fubLIjJ6l+02fL1EdwY
yMBl809aGg4n8d+2nFynF6eMwAdOKGOSbaxUrEBQQOzGGaRBw4vfYHsiJD7csn4Ooh4u0IR7m7BT
BkExDxoY43l5VzbfYm5WsrgCWozh3JdfPs/Nj93o9y0aP4da7Ip5CTa9j6YUEfS1PeAY3J2P0VUe
1sQ7V84pRsnhQvw5yuIUUnqlLrJBMz2IucNFVAOUpjcL3Xcq6fdY8uKcoVm9mzhRfmLzPdx7/zOi
vNjj9FSZEZOD6alcWrwux16XAU8edYdb6c8/v9hR6kkCotQD8VEjGK6NMvU32Yg0yBbmra1O+HFE
7XShT/boKZjzfcvhXp8I6H4zA5fphaTsyWKBXveCNHhw9JYO7WCA7WrTkAYh67JQhlNH5+GB/vMp
55jyl4NCs3u1nEWlXq2OjwkcsK1s98Kz9ck/8ZkW0dvPIeahfxnC9KtKVyNZ99BDpsbKGNEexBV+
PDRN9mdAqYMNwWR1HRJobpRhaF9yJINrE5Q2FG0sC8QU3tFtna0iVWRwdUz9IdXbU/cCQmV+yM9D
/OcPnP/zX35gp5YmTNBJ9UgrEC8AB+8SoBq98RDiG/nN7DLj3ofEVqJLKpPL2pTjG9Cik1eE8JJW
YiToWOeI0b9JkRSEnpqCWFphqFW9hFORhJemCV+fB88HTFecEp16nQT0eWDeCJ+jLi388OqMzIqJ
Uw658aDvr8xRwGwkI20hijahybt46A22B86e2HJyeKv0xo6Y2hvyJLebvkVOuB4jnoRWktAYaO80
EDoqIiK9D960cYNubHvUSWXwlFo59j95Wyv7zgaxv6r7DHeXWs/xXNOTId9PGiEL3qdFcxYqWfSs
QnzuUDBlzWvGSgdWXsb4F9lZvodp71iYipklwjmhvHaNVH1Rgpj2RzWZpuvB8psn3A2cx1LBKWwj
S1V+A6UeXhY9Y7ST+A1I6lWYNRWOVnYsXVGjCGwXl5F4r0IJLzxBoShiFUgxgi0lMT7gqFHXK7XS
+jvcJEG+WHQF4P5uaQXSPUQBqxj7lk0VRplYVy3FBKpfGa0RgFHOROpMtApVdIZgLZar6VbT2uKx
LJTmScdnq1/79KHLV+rUYvcd5UL+qKrZcGMqUfgpUjt7X6m2vZ/oc1eRA5nGTldLG6y7MBuy21qz
Dqq4FF4Q5tNrnkTQApzRbtwxI3m7yrOChMdUadJXNVRGPJyCWyeaqjNdUsxby4nzNcyAAU9BK1Lo
34rDvZpZTXNm9XX3iVlBdxmV7Bu/j9Vdm+JrkeecV9itSs2NURl6tmnpat8NZl4A3fCDL2qaxMZK
SlPHG0dNYpqE5vDac472Ht8KyAtFuhiKDdkJsabhPsTqDNr6FTMTML5RGtONSonrUWPdUZ3CCsBY
WZoz4FuZKOO4qkjwPwwioPMsgC/HrwZYXSFyCph6dd0YGxKpSHuHODCSDcFp03hYdtJlENKuULix
YxePUIVYJZo0Ye9ZxnaS7Qw5wJrLHp0KW8E2+YqlhfSa6I3/EgHffpCqoR2wcpSnmq5ZA3CpI0Wt
qzYObjeZNDV3ck2eMOmEAR22K6KvINehj0dRH1XIrKSAHvCwaj7BQCCVyGfqMc4eEuDZoSnGPbAd
tB6BFETxflLsdAvJEdWqPeo3dSFFGx08AJ3pdmBfBDJ4gymekdsEouMuFEXRrrOkoJfcUpurIZoo
/lexjn5RQbWY5lFjr6FO5A/TCHZ7FdvK2gcFuTHLoAUhN9SzQktUlbkXfq3dWJkwn8TsYqNEau2m
+JLo+zYVAAGo22KdEnV5aW/jxAgcfA2j6WKKmXJrDA4lgZ9lmEKfUOoROoLTyZiEhLqerKPCiEMQ
A0aBIRfZ62CdN4NzV/bTGLhRX5Z4UxRa9WLE5LKL3A6f+2K8DwOdxp82x1CUJFXHxKliGcFpo3d3
mtwG1Uo4GuCi3vLbx0mnrX+FFXWheLqChHSiUQhPFUXdlLw6Fm5vdWKTCD9w42SgTSweDOcOWBLT
MhUTnuddKnXhppQGRGVBqwYaToJ0+3uaWvqzxCxXa0/gAbnT0XbZ63aaumnlKAmKSyGZcr2OJ+F/
gNkGccQUZn/rKzKwg/8qunoDLtOc0ZewxPAsfC080x7yc93BkVwB5H5mxp21x8CVezAcos3xEX93
XC1Cx7jLZTNNrNHz2+ZykHtqD6ey/u9HA+xhhyehrORaSsfi6DXTU53ArAfPf+pFfRf9vz1muZUe
/vEo9GssPdLRm+2ALPlbmZienX/1dRVbw/gi7mU2ILrUrf5jXH7stBqumYwNRY7YWD8RWf3mAa3F
A+YdJJrAjvkNJn7PM/djbycn6gUL6f8/cQQ9D4cPCEMN69SRP84CzoxLovoo+tSIi1iiHTKLcFX4
PI6Xzuj1+h/Vvn6OuLiq+M00alXJK4WSlQVneQ1C7B6f1+MTbY4B3/lg1vKDIcEpRcdfHxz2iGuE
W2wZvnaC/Pe7v764lkyKkY4jvAZP0Xfwv8JonzWfDGl7/Le/v0jo+zj8Fq3a9X1SjKNnIzn1Kxou
DOvm+J9e1Bf+89aXlcZW+Dj22vxtv79WqtbTM2DDYbkxaqpyrQJxR8I5uQfDpvoewdPL8XEXRYWf
4y6eScuqqa1ixq1UbIz3g3/dytgEfpOCbYm9sVbitLf3s420LoA4rIWFw7inDU+m41rhpTGceLXz
cO9Mi6WkVtXywppo7fECh6zqJQ2LfnilQbyz8xN76m9GWJKwDUtoVmsIHlREXqmjrw9k9CSw0ZXq
gxacuhj/ZgYuRXO1NbaTgXrVwzNx1D5V0lnie2TMj3+u320HS+Zt29PRFNfF6InxqgpfColY60k0
+1LZOvQ/KQ9S4KbTOmhPdF395nGW6f8AO7rMHxivtveIO6v8wSDnp9wdf5zf/fXFVmPFNMYlQTV6
evNcypsi/FrFMGBO4MgXidR/5jZ13sP12mu0sEwtDEpDkK228aE7gzYYuXEZ9W5Nk9CXMLP6fWmm
N305JdhJtiqw9mhYV5bkeOZE6m9Kp/LE73l/+0CQe/hzJCVHyqVppGqRObhGm8QbQ/Gfj7/K9w8h
RDKHf7wIiGsdh53Pups+NY/p6/E/u+j4+ucdwm89/LtBLaWk4/m79b322T7zz9od7dE33YP8NbsD
Bl6deDnfdXLv7ADL5m8/bCrzfzk7sx3ZcSRNv8qg71XQvgAzfUFtLvkaHh7rjRCrRGoXtT/9/Irs
qo7jGR7e1UgkCpmVxylRpNHMaPZ/uomB2KZ3UtfE38PBdEQ3Xs2r6KBss9245a+xjakLeChdMbw/
p5jk8xwvasMoADLwTmpXtpkHMWmfhZpzZfaW2f/ppc6sa6agzEtZZq+zh7DaVF7s6hvB793W/vfU
sP/5gVCk8ucHGkFyAyIcLyD7so2Oqm1jD6vfH//nfCJ0tf78aUPoy1Fa1pQDb5zU9kElETGuzA0k
YX6em2WbfMuQUHjyIxiXkzvZiZ15nQPzYiveq2B/dPbzTA5QirB1cgeFUTI4b41d+PMTX1274Lx0
4p73yzaCGqtjhvHpi/RQnLQ1RZsZoadhzR/Kh99n8ML2wUXeny8Z91KXaSkGgZgtPZqHYi2FyS3U
nT3Qe596Lzr+PtAXGOSnlXa2/5kOQy0gcnOtFSK2W2tDdwaJd7VdrPu1RdjDcEBb0XrYKCG08Ii4
Bl/x6hXNV0fVT6OfWYkoq0dlnLFS5FBxCo9v87t2LQbmfnTfFNsk1DNdddethVN5ZW1eyABCk/Js
ZiO5QcszXtggyAF4k1v6ZmC58ab2xBVE4RxEAPYV43RhqZ63O2tpUlj1so11vwqQtPelG0YERwh+
/3hnCuz/2sPngs7gGhpivCzFdjNuVDdeRycAcfHpWhfY1m1/N63G7TVL+9Xi8sPHOq/4KnVtBBES
ozVB52qr0jdI5Zu+QKBlH0BI2jZ9ifQryAO7nTeSPbdNdwgne3TMwNy85NimM+GOSWLnVndwMea8
34KYSFTyZHoJgR4p0d9im79qp9/n59L0n1kK9BuYSbfYIcUrt2iEXVX38T7ez1e8kItB5JkbIkbo
dTZqTMjkq1uNvOb+g2T7JYFaksMdy79Ww/olHvvTzJ9t0oFR2pXLQE7sru9X62eD7EeCFjZyPH1A
54e8VOTOcNjVw+GrSuCnEc82Zk0XBaplRI6/oBTnoZvYRtuxrzqCD1VTG72Kq9hDeHFlX15w6c7L
sUShLeBUIV41b8zQPKlvyRVP5NLkLbpj388LAZDLAajn5bxQnPRmXCV2ux5XgkvDMiy8OPyY/eae
rcQ1dCkNsEN2/XY+XN2jPztYuGP8c/ia6yOKsjB8dAMx8qMY6n4WKK/Na7qR990pem220jXRjwtu
Pm67/xwMyFEIMOdQHdSSRPVNJqsbirIl6HYDUXKLazb5AIggCrsUqHU+1KzRwL9BafmoTVAQLOa4
tH/fehcOsL+VATfiMHZDquJ2AOM7zNCiW1y5pcCiCpobmYCrqgK/EyfLWGcdrh4bqraujsY6pDsh
/aRZdXml3f/nD/C30na9FRqUrGFOOlCzkfXl6SM6iiyny5l1xdD87Ayi/fBs2kfcxcxthQBXTFPL
TyUhnl1Dmpf2VI0j241bGxVSXL14UxoJsGv/y0k+W9rzMDVLvwcFpMWinVfPg4T+3TFHcKo11CJV
AnouWOslUMjxEEfo+pa1oiMZ573u9XL33GodVBanQmfXmjx+Nrp/aztF71uE6u48cxOIX1CX1iz/
qLjcgEJiDfG2kTqpdUcDEvK4BEBmFbk2tbv5fUJ+jtUhsvPnd4BiA3rENYrO5py1ULFtHtF1USGp
I5WrAWKgSIJw48rheyHwQCvhn4MNVVonYLhXLgNCGdIL3HLSgkcuusVQ7JEtuFCTVdtBSYxQkCbq
QzgYPKTZlH0sE2DPp2i2O8yBTfvWODRipj1YqHVyRB3/McRTDajpCwa/R0mC7P4+QZdC2/O8ZyVY
UGxVxtJVuB6vcK3XbQ3WqUGTjjOkfjk0g2XKIGwMHPs6jWoppGoiunrU9s4ib+8rk5g9oJxJfL7y
RItp+uGkOdeBqnD7CtYxDP+4Fx6nj/SjaEj6bu6qrfb0+xCXclXnTbQLGKIXG5jg0eHbfhWvlDXz
RgdUZxL7g3cLzi3R1+JD4TNfvuJYX/LNzjXYxJL1FqMYlAXiXR3isNnKgbHVwspXjzoCOcVl4bWW
mkuuyBcW7FtQlAwtoO8JzusiGDe4R3W5ze/UwCSpfaTv/VG4YkwvnDCQtPtz1UvgNeWFhc/VeGKY
h9o+PdKwWGk3uM8ArfZ/5zifa+SwQZgKCddFrumnbv1S+lNnp4fGK6/8/qUo4FyFZYagxCjXX1+n
2iAOWCk745hui1VvQ9rW7lYSPIDCvxo0XnBvzgt9gW3vqiTCeElgERUe1YiQ+KH0pfChsp3BLr3M
/321XxrpzCw1DEW35YSROJa7HAwevzJnPxt2iF/9+eV7IQVUa/GmdX9c0xvNnUMs4I1+JWP4Raj7
wRCcF0wWamsxXIUhmPEATr+V1qOjEcsF0dOJnN69E1zIFtmDrRBOSr9fC3bkJA7Et0hs42rGkchr
5MQ+37AVC3Mwtoj2ZG0Ep3ZFuyPMvfagF2woymv/nAiNGilFvRSSM26963xpneN7GpiO2isP6MZ9
qq/4xBeOmL9VTkJzxRSmdJnyEEwbL7VrMsMTt2wQnshIIJZvZ84TpNJXyU28zx9+X0EXfDf0cv35
gmkym3TEJ3OrTb6DMLU/+60ruNWKrYyDurum8HLJLp8X+GdyRa0ZYnsuZGUQJQrkgLSDI9vSinkY
7mF6B/HvhoXJXfkqXHHVLr7cmT+OIq0yl5eLC2w68lbiDHgtSCDZq5x8Xpm/ZUf8sJLP2+1RVarM
uNdbUgyICmO/IA/h4+7mmkzNz94mmuz+/DxJ0aJBBnQgrOtt7Ic34f2V515+4KfnPtvhEaqZGCwH
wszt6z4oyM4+fK6vWI9LaTvtLIYVauiOpwV+/PVxvZXIw/OjF5z2MTlsjpsHN1yF7i0wUPZw9Sss
P/zT25xtUxTbQMs+x4AluTmV2C5hT3bhQH6fLOWC37Lwpr+HlVVkpdWiNO3Oe2VfbhsPBcYOJMQW
1WTtWG908pmRY+ekQQ/zZDkiaZCVRP8xsiLKkhZ9/f1Bvsqof3jPc+Jnh/pQbVDxILK/BTj2QN3C
+/Ce16/Mjlx2Yg6HoVyC99IWH1En5jBSYJpvbuzgcProkZHJfTmQvR4Z8sR9X0nuZpeSsMP2oO4N
dTpyq5COXBOlO1M/+lfS6rwemw1xniCFu2xAKP65KNBwQPZYTUfxPnuAN2ovc7YJV7YbAkxDTsH2
qO/RN4s5xL+fyP1d41jO+7Vj7ZKjpp5tp4HP1OyX7QQKC3l+rzbUlYOWtC4YI3b4WV2VpdYuLZmz
/YUSlroUl/31PNkSwZo8vcfkiOWZku3H0f4IvMdXhGvkdVuTtzfYpn1qu8eM6DjhUF+2imxmxw6K
08hHgm9Ivfffl9AXhfKnJXS2N6uMjQDt4sGKDb/PgtlJ/cEekcXC1YYt+s89EXHs5uRV93PbsHO7
d2CubbQT468agJIgP7UvGh5Oura/Lngb581KFnT/6xpQD7fFULmvOzqZbeooV6K3Cz//pUb9zV+m
kq6n1XJvjFhxU8JHxouM9rUD4NKvn9kGoeoAlV6W+OP+Y3tfk+PGPhzxIf3d5/3VdXvBWp8rVnCz
FiRpGcQgj6IdbHocZZZtx976ymvoPxvQcx3zfG6VSbIwgEaWUMm+EqRfCiG+VuG3uU9QdIqSOvwu
wPD2sx/4h0NBwmv3Wpfcs6WQ/7thlrOkYiMqlt11TtZH50i2vk7Ca8fYhcNXObMWxWh0yHng10W/
x/bg5IAd4PT282NLDjt3vdoE5Ml+cG1jcy14uDTkmdnIC1XojcXAD3YLLxcKZmTJof++9y+lR5Wz
vR+juHXswAVyK2eyl2wvGvTwtaGv5ojY6SrpnIeRvB1G+w61e8j8Xnutr5P/B6vzdbJ+WweS2Lbg
8WFk3ae4i1HI4vDr8PCRQXfHFXNQ0gFP/7Vff1hkdtRAhbdPgxeRvO9EnKQZuS3smxKPeu9iAb27
Pdl8ZjXRDpV9/Z70khP+5dB8e0zEUpkcL5bIwEiP6xCQJALJToQmPXn5eEHvHvm8D7srfsUl//Rc
lbRqG00Z/hoOio4YJya+G0r2LsZt6u/f/NIOlM+DeKaPjWChpmW998g2OITuzer3n/4qi/nho543
bxtam8Rpg59G7Iar357cH59xrPoutnm5cTvyGa5EO7y9YqMuTtfZbi9Rek2HDHUzGr5NcHp7OGxW
Kbn9/W0uxaRft6bfvv3QGWBuL2+Tkv0j8FlkT238731w3I4kOOxfgwyRGNJI+OvDDo/H3cvd/Q5r
4uETHlaHBQN/9qpl+zmTjWbeM8smFo1scjwNSqpsSkCJdY4t2X24CXaDaV/xBi6Y/a9o7ds7oy64
neMKo3BXINyT4AL8PpuXlt25rmbGzD4a2FLjRLwg2BDih+9X7PKlC6vzdldjUNV5ivDUj9ikz9sg
8E7+wX34vLu7shYuPv3ZpkGnJ0qklwqtR2f9SPyAuORKV8ql2OjLNf025dKIHtGG4eEN8orYwBZc
lcRI4THnTSCvh22MNB61OVw/kZROQlKnQz1D7YL3cSVrdMkL/kosfnsEAzX3+gzQGL5NRxqntJ+f
/ZmcsLxg+CdyDcl5yT58ndrfxmlNVM7109c4p+BxJh+b18MheNwvfmXioH8a4cm04mvUC2JJ/77w
vgotfzBKX8bj26Cc5zIX/hq0tKE4hT3LkUXRnZy03gkcssVWkQhu79sL/N796eMpIbl9ePg0nMeJ
wPS+xbhsffrciOQTEr7kFn0iiOSYbZDT/UTerxb+XDjrvxbftyeVykjUlaT6K3WgwO1+Oz77z/vD
A/p9SJhcDY4veKjSmSnh6DypeFYs/q8YZo7gQYjQA+k5ABPGBRjAxuFG7Rjn6LU1rvzsTUpn4XgN
waKyLjBivFP2s6f7QKSSGuFf5phY2BlJPMM2b0e3XC2FTngG37ri41x4WXH5998mNYskkEUVJMel
ffopf2aO/q4tyjGEX8mYXfhq4plpGAcgjjtxuS2/Fz/NQHyfNvr6ar7xwsyhkfSPxzc5kjLmtPy6
Lbq4H/GsHYrNdq0/rIcHYZVfMaGXHJ1zOeKm6TUGdDTW3m3pPuv2q0FQxwhfTHdmF9q7jmm7tQNt
YpvBRvy+NS/ZHfHMuV3QkX3WYVD6qd1mXh6iGAcmp1+pjuygpOEe2MFtcqXM+8sL+cEQnFc79iZL
B7NEWapCHk8jOcbwpYMeDq+3cWOyOSxB5i262LAhNOdavu5rU/006tnS58nEB2tZ+tkmv088VMQE
YqCFKNLZDFc+3tc2+vsY0nkZpIYDO5KXJWjBlqHjxFZRaLN4ydeumM5ATf/M26Cf9c9lqNSxnpXL
Lpps6KIseQtwPUgAEUryvNedfUse0DRBBFjT2UY4pznvm9sU5vYNxXjvCvlE7ubasvmKTn563bMd
x2IpF4VlrQLVHj4PpMJCpXhzA3+DDoVM0eh2zj7yVbvGAxl+uREd9E/B0kAvHhmUa3UrFyf+bHem
zTyKVoWPK6yQlfeqjeVyT99b/rVA/yse+uldzzLWRSVBFrLAogX+129PqQ8pMSc6jEstFWzo22jD
CxzJ4amx3+9Ht0DBY4czVDrw8NpNxIVtCpTE2cfnYxu1HZ7BDIW39gQZngDvuMsDvq4Da9veTyvh
XTldMQrLKfTTGy+W8JvBVurUmC0VX5cFSFXidqXEcu5RD5i4/6U//G+JJuyrj+K2bT4+2u1L9X+X
P/pWVlND46T9zz//ERTC//rlhZn4xz+4RUvb6ab7aKbjB+8y/NG/QHXLf/k//T//z8fXr5ym6uP/
/cdb2aHpFb8W07L4rlwAYZVvE/l3emNZxGVGX/72R/6SOpAk6x8WAA0iRIcgiAFRgX8qHZjGP6BX
ASksUAxRGAm5qn9JHWjyPySIRkE4VAfDA3rU/xI6UKV/QJAKEspQG1l0u1Tj39E5gGTPsnX/+6Mb
GB3QIFw1fKlkQevtbGtHrVDKkBXKt2hZkO0YuFNTtMdGBqylFlM+bHmaM6o4elXnQ3c/onh2dGaa
ArZHOMDS1R0rrUH80BPUAu116ANPNvogh1e5hhjQS2pFpbhKWa7qL2nFB4mUtdKDVwhS27xAYavu
kDEtLbzUUhsHlStJBv5UFvkiOguHhAAIDV3aqmok6TClStUCGj3r3B57gZ4yjuIPptVDDuJyWw0H
vZWLHPqkanbs214XAyOZM+rGRcpv2jxT79Mig6z3ZOHsfVBnpuSxg4QMXwlCpKnMTYV84OCEQMkG
GMEBoopbKW60FfKXautFozV1pM5GFJmRZgRm+nYGYipGNWVbm+/gu5sbmUn9aA+Z0ikk6rse+o9A
3LjgTaGHuilwm7TlWd6V6xGAOqUBrlGc0tU8gEu0zhNJnN2GlXn7mA+pbOzixKLoAW60kq8gzybz
99RSIJmaCAx0DqEbsud4rlpQSKiAjqRSASTZLBOD3s3o33VyUM0qtNFWgE6oA/c7jY++lLdDASCh
rJ4GsTVqz8xjwRHVDMqwSYwuSjPWKor+3BHlbTaLBiFxUg0N2B+U4twjWaFCNbJIWw04mZzPaECd
ISVQEJ2aQHBzs6ktb+Zs3sXgOM/oigaqdKP3A+spWsUlqJ1WXJtAZE4nvYsAx5sAKiLC3PQoOSjm
MoJSJp70Jlf0Kgoh2ZWh1aCWhZUxMtzmDKVxRIuhMHtpFtftSTaWvl1AkyWhu81BZZ/8DrVQFnrq
ByjwHDQTTOxdq+VAO9qs7SstdhIl71SJWHGOIjw8Mh/aXWbmUvpQK2qh2WYdQdLThOSIuTITPbHE
VaR2pvnex1GqBoPFoNHg4SKjmkg/TErmSUyKOk8Xcs0Aegvd9se8NdvNLPWD+iRhJSgPQyWmidsX
TQ5IRD92ea0TRaJa4RY9EPN36tCJaQiWV647VmSg70lDy3cexEBRJQdDgngqVn/aCINb9rlWV+jt
l8ZnVUnMhMzVOHS3bZeL5WoqzJ67lh6jsTbqVQg1DuI8GisroqiEAsd7ylCDKFNOWrGgdBV1vBog
Vsr6OCXK3AjSY2N2BTqAO0BWoQSHN5+cMeOQfgJBCMWNW9HASZy7whjDV3agTlUlIcQRBkEnbcXU
LHFUTR0bw4khFjDj4jztuKo4qj7CFJCkhD7fg9WL1jBCEjSl04eRjKX22hrq0MBGlFoqSoRBxijW
iFj3WutSVlbafWXOQDDYwmSZKSQgUz0ytokpGQKk8qxILr0qV7O2DWknp2UZdoKho/2yy8Zcu9Vx
9TT64zQ0ynOlTGOzUizeAqsickU/QfS3FgHXaPXZbnNg8u76yiiQVysUTt2sipLWNuc2OkaiBug6
8hNqvqImOtAJrnLzcm3JqVbYyaTRNESHv2Ed4nLimHtmVu/xyE1XbCdVQHN/AopOVzEB3NhiTmun
jFT1lAuFid1TUFZ4YJ1DxWEyOFUedbOcYBihvVf73WSKxuNg6UB6pL2o1mDhVNOjToWO+vVIxRp4
0WkynDRVgG2vIYv1mJd9BsisNAZAr1vNOkrzbsNHzraTAorjZgC8njSshhBhEdNYg2AZJBdSwOsg
1oBealB9Z9qXj3UczzulpAWRrNpaa5na77lVNri3nFNxr+Z0hmQzB6CcFnTU7U5SIK5fVSX0o6nw
FM9C+5TyWgkoRWELKTPoG66GQTffxTydgHXEnyXiBFSGavEi1AepD8yq6IkpVdG+noFAJzzv43tz
MpCc5Zmkr6IJMjN0nNObQRryD1A+Z7CvqbJggtSp8tCNOWpBNzcjqIpYxMqe13JV2SrInCqZUGJn
2nnXaFuVJeVrKqQQUh2jXLM7XsdbmY7pdCujnHSrSzEnIhhdVTAVDCLp2ATitIXuXgrS+lKg0gYm
pGAKqKFGgr6NBLEr93pLu9sSHW9ZUA5cxE9pyhFtu4kXychsdUnagH8IlZ7Cn5YyCVcUMv0gztkp
TTtMCWg1JzFuJdSVRbmI5ZfExUiYJmu4eW5Q0AuaVyMD30BZ+zDVQ3ofa33TuXgH0Y6sjELOGiKO
2xo+7VNeTHUwGGm9j0UTdiEG+yqPpeQ4tpkQZrRDT0Ypw/6ofbmu1aKJblW1F9ZTPGNH6gImJEaZ
62BD9S8LhkiSuc8FBgGDtNDmtQh1iScxLZpN16nWIZI6PeRZa26HIZnCJoVOQcJBmcwlrEmzNaKc
5FPdrE0uzngDzu/6qRtRtTsJW3MWgEobNHmtq+0tVxsZi0xOexDjTMmZMg6NlRqHmEu7RsRaRh/q
IOf0XQeThzJo/85QorhpDM5u04GBVluxNlAVwYIlaCDnVKIb6zHuxuxJniDFCJ4L1g4vaRhNVfwk
zlxB7DQPO3nMpnU09BXgaEMWqBkOkMGIaWgaoAFQSF7N4JaJGeRhsw5iZ7QZiEl746hDhwChkF4v
YPVZh85pJ3qR0cFupOrIXlRmqiCKlUAMiTnuBgitOqzQTLRuxXJmexFYL4JmHXM9sLledcXE/Lyd
0zuKZi87yiPdSw3ApPQhw7LsZOklYtC1GCy5vo3AbhygWJVaj3LMoI6bxNLOkFka1Cm8J6SbFccq
FWsX1Yn5EusoAs3QLFxFrXHTxqrqdxLt1lUuS6vEEK2bRrTSY0S1xJ7BhchILwvKvlfKfJfROnGq
IjvUFERWeLKQxJAiCAPCmSKV1BdhVxjWqkdfzhrGWHCUeEp8MA5Eb5riivAomdZM0pSCsLw211aZ
0NVo9MaJS+BcpyLXQavPjRuBRfmDnEZFaGFZwlyCkFLO6UEtpMqtcg35rVJVH+K5hTKqmMfoaumg
kQOZsVNZzrtpVDNsm1nJoPluFlvdgkvadrMPEEQGhTz1SWv7tySaRD/WgYMDCJmtuFSrpG46CeoY
8Vvbt+xkNlIPajEqeVnOMthb8AshtIhNltRh1lJxg+skr7OU/DDNAw24wRNolLCdoeToxxQUA7Se
CFqjxlBu1K5ADF0nAkVncx3TA9aEUnoaRdGfb0SSrhxKljY7tYviD5D+2LNSduXRyI3a5SXQTb2e
TBsWjZUAGSBtHGHsTJRz5KhLfS9mqbmv1az2RU21MPnioeiwkX0GLT5TptAsgqWBjofq6eacrMSI
ViTNoZebzwMqDgorf1ZmZdCdUoi6wUbzJTvEZgTNm7FV25sKPuFGiXRtXc7d5OGwjj3WzI2r1VkD
iGyS9KZdJY21VqBnGxTWUJKh0O/g90I/iYNImEJdIFkpYwQ3kAPStM6rDrJhbV9u1WmeKWFYsZB2
0eGHR3Wv7Np2jAj01CMSl0Zhx0PyKQh668+KhHMnHibttmU8qWx0EQsvHXqF1lHGu12jlAZwcHPV
QZ4aal6GnpZvydSlkEUEZCyrm/oOy9q0m9EEwm2iLSlwD+/kbRIhHOIzGUZD3nGdcXcGCZi0Y1xu
Sw2+mwZ3yAeNOP6QE8QANLUYCCSyHtkKohY/qeCWIR6CV6jlkC9JoPjUJJAzGRJqrnmV0oeegzTK
IivySl0ptiP2XDOCJgiIM2BciRABxzVxInCF5UScNVRUt0OECASBBYHInvYc93XkDTK6sScVNgYU
IfkJHdR9IPICZ4deoBVBNorPpBV3KcDJno6DZZsXWQuQeTOtZbXLgYni41qa6z2UiKVjpXVspUJm
JMit2XzUE35XJLUJwnNnzSTJEvRCmWIE4kuxKeF6BbFSZJ4oWoVfWg1urIVIvUVRY+JbOu9vJbV+
RMsJBL1kePYo1UC1YQ72cDWib7ssmsLhyagQxFrNMY5ZtoLmOLpIeYpgIWN8V9e5iUkaAIhrLJD9
htEqAlnTQQeJrT7kVS6QNsrHx25on2srydZaSvUwiXMdm7x4akcKBZl8FtF6X+oZMZVhHhxlBBa1
VebKY3pvbtoxl9YJpce2l8B5q8pID6QUi1hm8m1qmdWpoCDrxJWaPsL8PheGVvsxzUdb1eHbCJLp
1HUz2DrUwr1O5y9YYNMKqm2zC8nR8jiVlQEGCOa6UaLCG/UoPUhWniw4qxzArkR14Aw0wC9Xt2AW
m4B5qVOotVCwEpsl/oX+7WemxCK4tyNymrOB7PQEcl3ec4l0Ao5xqNA/9vCHCVRKMwaqo8bWRZYJ
q5Yp82qacfPPp0pDyCHn4K9WebQbBvQ02lLOIs+ctS6UILrDSDNXKG6ZkJognQEAndbGL6IxVluz
GtIAWneDq2RWfYsoHwxGuBnLsh5yhEYK6v6S6UZhYCjG4B/ctqWi+rNgWetW5Bn+YwXtMAJsqZ1F
zR0XEuvF6obqhpaIExGhIkS2ZlT0mZMmPLUCGCIsgwA6F9vktjKi1B7zrLtV+fTGVStG81iV9kgl
1GVHSqpD7zMeAG2sGjHdZ00JFRsrHo+QBjBWMK5Qckry4g7Bbv80mZN4iCAOsk7VSnELIc73PNFZ
OJVwQrJOQVpAzHOfF2O3MyC8v1bY+AA5PkQtJU2eTehqEWmUDBdbE5RNHDFurPMsnJVZvSnL7lRK
7Y3UpCouPti4tsSxfkkBwA5xzKDcXazUJ8g2FWg4tqp9jA7u+wqb5aHqwewiVgOvLkm6bg3n4B46
XJJLNZ5tcwaz2yCOftETOAQmRHahrlRvUa/S++Wkx2t9HksQMRFoQ7EpDUEbQgI5127ykaneaLWp
N+by5MVRpnlcKfVHRCjjduylpZ+AK43fwg6HlWhO2zZpTrPVxmBGyLCdMRdtOrLSttpkPeqCummj
Jg66tEK2o+yQIs2izqliJXKsQtr1EnpzEmO+q5SidtsilmGlkE6gTbuHwR4+5kZvEUrEVeHTWDED
paIAHalWRlRVkwJjbA9QnVvQimp/T1Fe6krVcqjo4IYzyB+51OxqP8qL8lRa+g1TWgjmF3IcyNDa
A7+JmzagWblHK9lyK0Amt5bU1ABrIq4XRLE7NIYB/i9jGkWINlm5nUiNDhGXuG4Cs8syf7LQpVBq
y5atsI0lQMvFKF6BZzyRCF+CyKzXV6yhzWo2QBXLasANuwQCejjPuzU0oaab2TLoTQRFtHUtoD9t
lJQGjkaihXj5Isx5ZRJNqWo4nvJJq7jiWmIXUik1CC/F7mS1Be5lByqcZtyqHkVxBK8oTSLQd2r1
eUghqlxUgIzRIhLWUFblBiiWOl3VoAjteRb1fmNU780sJetIQNJc0ir0YSPc/Ugh8QxF4jKNiI4E
YZjlzdASCqfNQc9cDPSjbHkj9uJanTlq4Y1OfZTNuXrJ5hqoVBOZRkBGdO5PTK8PTVOxHcxu35PC
SNHYCWsZr4w4zaAUI+qvIkTp7GxEL2KhFTrcG/Q36XQoIBw+NX0owom226Rkjjjplo3QtQgzkXcP
OWsqW4EfcuAJsJeZVDQ+pOujexzJkSsAC/HClIi70TzgYgSgRPjyJVuL5iitehEcFIFCpbE2oVsD
NznBVX7VImDUimyTULFfq4Mu+shmSTZ0w4RwkNi2mtQe+WU92lvNPJBCpgXqAOJs/tD0VERFVIT5
5fOoOnUXPyGXEnvQv+4B4UDGjlStlR/oSCXc2SWd5jLeTA4g3S9NUkkbc7CoV48VYuhyVkwXif/e
p6wuHicmTVux6tKV3Igo9GR1e9DGgm6nqcBOHYvBnoup8NQqUeE3a/3zpCaTRaTSABm2NScoLc7y
Q6vQwSvQl3dSKcJEgi63ZpsZVmdHGdX29aRMPg4QmUhdn7/rgAtEAHTmilPzOX0qTGjMcWa+R4Y8
b/JxHha17rEklSl3vpHHpkezqXJlkwJph/B+qze1CZ4zyE1CkQ+uHgvmgngZ6oKoEdi0TBGEG+RM
kQeTIb6msYneJj1yPsg6a77YqvOuTQqd2iwXZ2hdKuiz4LF4MwAdtBZA9jsm3TxurFSv7MxQoJtZ
AyBVWb0K9ydODa8tcBpabIC4JuJ2b6x6y871MiIWY/pz044A4zBgMSFGmdpdBM1IG5m2JiZ6IaWI
T/vIQXa+81OzHe4kmuL0iBVFkEm0YLubLoludAGhOuB2M2QWrSXNmULzH2eSIpjvpQD7t+R2kZtA
QkcPxOj/U3clXXLq7Pm/ZK8cQEKIRTY1QfXkHt1ubzgeGQSIURL8+jx1k5zPJl1dJ+yytO81Ran0
Su/wDCPLduYkHjiNaoQ4oUOdnfZdf88tri604W0b98LmdofwLfcCJJzIS1HWzl41HNMiS1EcZd0e
opn5fICuZP+dV7BsRBo6ut9IP2TPfJKs2OCmMS9Zj3KWeUpEfLLldes6yPz8RhUb1llk0S1H8yex
kOveVFUDPHM7fTNp6d2NBvkm/AGQURJhn8TolPuKzeUvRQb908ldhtcI3K9pPpBT1OgHxpvwRiOI
XRTunRsJnvmfYXSYbYuM0U9OG+hbW9j0yDlBe3xkaBi7Tk+2MplpVIxZd0h73m1q1T+IUoGvid2J
OtWH8CNXMNZNvK8VT6BVmCPp0KlTQ0ANMpN5P6pt1Vqo+7XzjYSHxbaiOVwzGvpTFoWJkdr+Evl4
Q4q+2aJr9EN04x0czyUmo0Hn3s+0YZuCuy0kSc18yAoJ/hL6bjt0nb0ryWcoL2I/bpAXgLg0jXyb
YDHyUXxmFge6xeWKnKWBJJ66AoUGF0VJHrwmQL+sq581bGzryX5PU/LWK4rMaZ79t6pof6aZlGhW
CBcZSNEcPOZVnya3MRvDsOJIIyC3imYm+MB0eCJ9mMA+WglwMhLp3RpSQBtXDSh5uURdxavm91C6
cDIo8tiD3NgVp2iLZyOaOrrK8i1R0LZEK4Z2Aeyw3W9Ti+MChbkf4dh+sgz9CArU0w7NtFtoiSEP
dHqHHG0vH3LYKaDyGQR2svOlq1P7uc1gpNU5nJ8a5tmWd+h0dGTO7zuTNTep7ye3J6HufeuyR/TQ
X9rUdQ8NIS/+5Pt3iWhvfWg1gaGbwhEht+KeFOJaccfeoW0jsNNQi9pR38qgL38MDAfiGDR2DyXX
DElcjTIoGfNjk6Ii9SbiQJoTysQDdGAegSkQX13XIrGCCRW0SlV/tNL2X6mG+O4m8eAkDho2JN/7
+onKjl/Pk+yPTteaA0OxFyezApetmrwDRibhPU/d8poHVbJxMxl8AtfH7JBh9Y+OP8KRpSnMo2II
SjMLF1J46fA5KcDwRylUvhpoq3poQhu5rVyD7hrMbSictVJYMOQEQdx6Xh87U1VsYH5qoqLpp3kz
phq0g4x9FS4arAp0kp0ZSjQb3Jp879ESeOAB6XamwgYeQ7TRlNP09ymr5giE/eJWJL55Tt2QRKND
+V2f0BxdtInTA5nbf87zLE7bsLg30OPYQ163i4EC9J8xiFJRg4bd1UCDPD4ZSoGa7sPc3UUzOFHy
xkARILICHWmm5mrrOlVy05Vmvho1kskaX+vXLILfGN7AXxSUaxj5BXmGBm0a7i0hxaNVGc61YuQH
kpvkpZpqdGqLtsdvkJXD1p078xx4E0SPGRTdr/uSDqglNCJBT67d9o2L8zhh/q0u/cnBRWfGdlOB
rryT1oUuNHj0dMOKhiO3I91JA5jdYgiGpktVi7tS+l66b/Keb1PVvwUDVQ+4SFK6taKEvzdulT2z
6CI52qLN3Y/BvUMFDgcuUNslaQgLY7iw112PXpwz3jFPPsHaNLn3YeJ8jYZEEqBzNlSwNFP5Hfq6
2TZox/x5aKbh0JVQxkObNJd7Klq9D0Z01ze0zp/BN38ak7L6pPJwuMMXQX7Uuwly7dJCcjf10d2s
plLh1p/AtMxHBqHmUt3qpvFj6VWo4DGnuhW6qu9B1GDfvIyg44mWh30sWA5dErA3YKxodEzgQnKD
qUuFDHCk6MyG2Xcyjd9q2cph49Gs+4zGVJFuQ8qzTyfLnZ3v9fqqATpNw/HUx0xOTXUsZ2gaoG4K
d/Bzo7vO8/tNiebvpnRN8dAlWslNikwoFtAjVI1rfrRVbe4mHRJ0z7ovoYdiZOP4bYu2e/99zqDf
hvJuQjMSSVIQlg8tx9y38cHS9pHtzzLQ99jqkKJAsTrZvTdnxjxofBCaNx1AjBBdgBtXuENDwyMS
l1/SNA8YKlePRZsi/w8lo88o7Dm7gcgyf52KIIG8fpvqGh6muDbd7ckAHvxVKDsPPypo11booBjM
YIRfBEDjBeHgf6nbEYT4YeoY7J/zskGBxTqYrflj7v2A1EeIIe3gJfqeQXsWwJbEe+yY8LodfH1M
erDKhdO69bWttmHuQ6MRowxTwCVlRDPJePSxH9pSHXoyqBfV4YZHpxIOmdZO9T0mcVDahYHIFcEY
LD3mbZ0P28z2fNpNWSa+joxU4Qazdfy5Hg02DEcyffqhX8chhaTYTMQVumPjA45M9Bdc4XG4uXqt
3Tpt+USmPvsR+OGDbubg+4Th0N6DOgYcPMV9h420gaWPgDohZh2PecWpQRAk042r5gazcLenz8Tz
6v4wJxh2NGXHxhu/TNQvVTPz4GgfUQ9smWuOBGYbD5A5Z1/yzFDnOMLa4KFAASvR9DGw+OQgTYv9
HCp9x4zO5isHDabwWTLRoauT4Wz4RhmRw9aMCeSiWVjP45YXGCvg/EX5WlqKRYQvHDo7fGCyueuz
gaAjVVTjU9DOPj8U8DrTL1nYd+QIK6Y0+zEQNqJII9g9PnRuUaL06renU1bEnGFd4VCtP+kpzSOZ
IDWLXd3XbxMurwOXskAVPfhl5Ku6yAEMGHOFkXuu0Tkl+jnnxD9gwbzrgTjdTmYGPb/S+8kMDvTT
keh3oTmg7oM3E2n9Ox+lwtEOZvyOlFduZ9qdpsx9uWNGQsQadwOKbtkdekz3IjUbJ65bNt+qvGDb
zmMV1KHp9DvERfBUeWEHhyMULC8C7msPEkn1D4fP7Hk2Rrw6LRTUIY0dcDhdYZKb1Cy7GSEqcNVg
Xv1D+c1wmIqTcxMfqYmmFqNajN79aoMBG1iVTghlz7RF53cj0Gq+DbShP2G1UMW6xXBKmv6V6RGH
KW2vfGgmZRjR9e3zYJtmY8vG/kbX09n1/Sm9Mp73ppT9Biisuob/r/ubFP5wzKTQ91OSoc+Tp8h2
cUI7W5kh2fSKAS3hzvArJ9EiamuErNHIeivsoq3otHqAv4wXZ4Sr2za12MLETu6uAshix13AFjxk
BrcgV7vHKnBfS5t5X1sYkX0vgK07SKKyZ6snfhd2LIybELOUtk74TrMpiYO5kM+B1PMRs5knpN0e
jH3KwETAJOAnzmdxy0iIKdaoJ3FNcypi7P7gCSAj54WnGEkKNfJXVU+4ZvOaqt1ImjKD8S4wDHmr
xBZHlHMH1AwcZjGjfRVNL5/TLrO3jgc/C8Ae1C3l9AUnkvcMX7bsCgbNMGydBtSsnmwDzAxpLVHp
hB6GMoMBYAPt6Zn76kWG45VjguCJlKMP37v5MWmdn3aCKs1myNF0cNFtvarhOowSzYeUd5K7e19N
cB1Ai2KL2IWPNozZwDaUYCO6znWPtuhOwv8o7h2eHWXpO6i4acsPMw6vrcWh+1maZIb+vPoxpx6O
DByOMNfV3HvMoYy75TAYeJ4CGhxSq2cwXMPxFHSyvGsVwACcZzDtTinCK6VI9lNDOeYvWQYNm9bb
o7H0vaMpRxpaKIioi85CPlVjuDtBJlxVfh8jvLwYo2p/W52S+BIb8dPozeJxEkm4z5oeyrmcPkg6
jp+zssx/D9BNFFvAkbqfobbe7QDC6HfbzvTJ4AjYEBq6z7oe9G/gFOzvNlRBXJHCO434Hhkd2+vG
SewN8RBmYeo9pp57DwtQ/yUPkz1uBQfpHy2PMgm/pwp2xsJrGyhPM55HNemaTxhFtTviA39CCZWb
xMzeY1FM3b0t7Y9JZt90QNF0K72wjudSPsMcXR007dt79C21OTQdkoukd29SMWPoyxqeXIfWjs2m
ZYoeTl3YDQkwYs1xf8adV4ttpoMe02CLWYC1BsAHRpGBUJVdy7T4IrIsc7eAiAyfpSrReWbSf8bW
OKn8MwnVAFhXyxQnRqtbvJKeg5sR+DE0/XzvIOqZ7YF+gTO7M0OSWMPwAPEEO7A9pKTD25CF9L6t
ikgMfQfzR8fASVpDsAoZ2lOhtNwPIRAnmcG/FVliYl8h/XDHgX2zmBnEnEL9BwMg19sEGJk/pURm
TxgVmWcfPfpj3ifTYzdoZAithLuiz1RhNjqvvVeFUUJclOEXp0/4VZCE7LpTmm2ITLNf6H6gH5tV
kNvY4hKqMVxRxs9+Kig7q02Swzv3RmiWRIPsjspFzN7MWIxPFppT/Q1QOPwAPOEkD32u5QaGD8WW
YM66wy7DuKqf2yfsluRtGGBAucmGjH7qRj6gncc8DO4JzWCkgeFxHM5ecHTbdIbLC+Mx4XOxbeDD
ccN5Puafq2HKrpw5LXeB6PxINim4g3C3vqXD0N3WrvaTqMO4ZdrlrVO7VzKQGfwGAOuBJH8hmU7Q
ccL8Z6c9GAlczfDiUgdMSOoYXrfzTekVUJl0ie30YZg5zd8KB93sDGeWzU0EvX93+F2JkYNS7wLd
tDET3KQfuE694Zb3rf8cKKDydiybRxe/Eooa5zMzIhEPbjCl9IZwXIpxhuEuZJ0hZyTxRb0hnOyV
Sq1Png3NfXELae0RGvoVTfSOktIT+05m1fB9mDxGPgFLVqYPGOUasx9axoYfEwu1BAwsJ6T6MpM2
KSATLcIagCf0OAun3mgYgwTZt7BxXPk7I4aAo+9iFIN4mmO40PGr0W/najM1aGsw3VY7Tvr5rvbs
vHVEAbEoNJef0I+ZwcYEtPC67OrpDlhoEWcCrOPjlFSwqIBdZ7mxYZPu3bYKDsnoy53OHaieOSx5
GjwvrrlBTxE4HN+VNwVG5b/RS+q+Bnyi33zilwGaZx6Xu7qY7C90KKafc2Pcq8EJ+Tft0iG4MpVq
yns1odg61EQX7MqqFnsOVqfezybPCLzWQ2cfABmFkU0CjWRA1YgTVb6ZfvMM5ZJlLMFxPVUdRF1Y
bsQeIBqYQ7ReC7AilMmAqCJC5b/UjPHTEZZAgKfAQmP6TR1vPhJkIzEsifD/hmGQlJEK2tPFHloA
v3YwowttJALUfAce8GTaiMlLVbpBLZtksV/Wnf7EStLXu7LXOTwgLHq9HkwcyhRSXHnXzywBOsFv
5E8gQTO02DAF5ZN+JcTUrEObFljO7hPyxQJZol96sNsebOhBhL2Fj8b3Yaj6MUYtmfvFAZ4h4yOc
WRxaAGzogG2/BWokxQAgGxNg5PZBlkPmKLXla9B5vdgNzWj7XRAk5g4NbtMTfHrVTI8Z7YYtT9Kv
GCvot1rNQbGDtBtwBjRET2nauUGCsfNewWozfcVRWcrXvkcp5jisL2PwubtqN6CIPEmihS66DDUJ
BoA2SpXiBiWUpsNeC4XFKUzZyWcgiuhQbIom0eT+304mbf8n8PVt/qNTSGyHv5HW/6Cn/wXD/v8G
0T5Ras/b1d1O3+rqW/cnQPv0D/4bn+24/+4GsI6DuzaMLQFS/h98dggQNmxw4Uwbwuwb/x1cg1p1
Q/Yf/+aJkxMdrH1h+MlQ3zFAt//biS78d8xLXA4LXQC6UbyK/5MR3Qno/y909n+xPwI8aMGhmufa
drQdm7hDpnqDgiu8ATC7vUToeI9BdXr8glxSIzVopSObGAY16pgU9maiTMaTMUjUVB9kAVomga2R
D9cXpMz+xpv/6xstcOaZpwLd9EET+17bmlM0Dl9sJgGjKDkg4fHY+rN/D2v6VF7gIZ5bwwVVxLOF
rzgKGtQHYcK2xnOb66wE7Gb3x2a6/69f409zvXeJRqdVXDBF2qHoMlZOKmb9qMej13ipG5lOpK8l
znJz3UFl87uvPEzidHtTTYW4b4gGoSPriXNBx+s9kvLpHU5f/g/uBikZwQ4dW9SwlkFT3GGps8dJ
Mr7QmpWHj7/puQ9ZEEQyPfhdicQ+pinVT7UR7u+ibAXbYuADGsDHH3Lu50JI/flNgHireYYiIG7h
SI7uLh3Vswwn3q7cDgsO5jCMwvqZwkohuO7QZ8E8aq69C4ywc0u0IJ2pHCOSoSMqFvjRX+RUzVVU
1CIAyjSYXS9atUZLSje8A+BkJHCXuFqrPYEz2oG75SXq45lfYEnqLmD77uZB0cSo68YHrbvG7Kqq
9bv9x2/vnlmkf7gof2xWdMwAPSeqibmcrPmUwrDYORYDF+PO5xrMg7YZG2cLxw/9KL1W5kfX8LK5
woXZtDfwn4P2qkkGVAgDYHhkYyW30yaQNQASF17xPS4U4ukfRtYfrzjlyii4VDUYEwgybEfl4HKX
0KCvDplTFM5bPsj5F6AI0t1rorMrDzeH2tVBU8Hmt4WJ2oXAPvdjnNbwjxfxWWa0QMsm7onB/GBk
bfBI6jH8/vEXPff409//8fgRzV1ZmKKNkaLVj1BIBTQVXU8Vrou2JQc8zeHU4aqwiUu/bEpUDXX1
ElSZ+Lzu9ReHxWD4aGmBflrllMULRi3FDzO11YXz7tziLI6KEZSf0gFSOibh1EPFF9K2A6acQbAy
jBeHRTl3QVhnoomFAyFRYOzT9hVFLNgdH6/OmThbMrBxwc5JluBSmLphCgFZNjPbOrMRgBKCx/P7
40/h2Crv5ChLkxsPGS4aYn4Tp6a1d6OT978MgVzPdY+tCxuQfoRF28cfdSZ5WJLURvBpgBlx6pgF
xtqt7zI5PAUwDA1uwzwZ3N2I70vQ2/IwYLhwFJzZBEseuM6c1qXNqeQpeREegsEC9l+FaVZc+FLn
1m8R4bSzZrBgM8WpbDBzBZKcwijIkKBqdlXp5lO7cfkwXVD+Pfd1FgGvBWm8xLYAkwN0VO+TpmfJ
fh6z+uXjn+jc8xc5gm0ChzLlIWOVnmA7jDrVT1Y6OFbWPX8R8aQA0LlucwD8Q4zMQ8HbHe6G8sKP
/S6vGOf+kqoOsJZXdU6h4rAJ5oiaQZQ/AJzPLTgZMvPeCAEj85BBTpzDxTOT9W3pJ2YiQPw4wYUj
//TDvxdQi2MB4DUN/C1+IoKGGWCm1Pt54m2lWzDJyMOaZfSXxHUOiWvedhPS8E6ZFPaIhl2ZJAgu
nAnvaT8EDgqkv6+VutTSAdodc44cU/ctA+kLZh+o+k+w7Rztb3CpwFtLEsyMN4DIyrcg4fTHx9/t
/YACe/bvD89sLie0PhsMZVyv2jUs5cURKuUD+ZQ36P08Bdmg1OPHH/b+fvfD00v8cYE2xEuToC5R
QvXCP+aSu5BAB+YmuXCGn3v+4nTg4DvmMDlt46GcwJyoQIsFdk3HH7/9+weqvySYV2ED5Mjpes7Q
lie7IRw10L4Yll6NbcOhfEbz4Dem5MUlNaVzX2dxPEw+yI6s0whfpwcLJ2hfQK2oLqzVuR9+cTbQ
Ei2Ytj3llUarEYO21D7RELAYYI9ne01UEew+Xrdz+3uRGXiYLapcoS43fgkssQsg/JPnV5kPVqyT
f9EwYn0Bbhlq9GjcJdVWOELSC9/y3BIujodK5J6iLtLzGuXsEW1hAbVITav+wvPfP378pVVP2AxF
AEiQipsp7eQGGW5g9qI59dnm3jL//uMlPPM1lkajaUkbb0jcJqYaQ7Cw5/UWs5Tmwpc49/TFGaCq
rmrCU1hamiRPc9K4TzD+bY/r3n0R9AkIfdIRqFGbtDOA5xvgtvLhsO7hi4jPXAaNSW/Aw+0EFD4G
2IcOuKqVTz8t2B/nlQa3D+TJDsveU3odiBY4W1Wuy5j9pTtDRrw2xGwM4S2z9luRgmADd17er1z3
RYCLVkE9KbeQxK4m9Un5BEZwoXcxEzu3aRZRzWcCav1c4e0n85sWGAVJ0hX7dT/rImynWpZhoGpU
QhjzRmXBgah3BhmtevrSyKdwbIK+SahiW8AYQM+Y4jT8Zd2zF5f5wPoB9uo4ELKAjQByKxCjuV9d
uILOLHqwiNTR6jIB9Bb6U9ZPDwMcMo666crv6959EakYt+kSAxiQIQgs2A38jja5qtrduqcvQjWA
HSFIAUjdQdOnDzO4ZimyqguySecW5vT3f0RqzVOtLdokcTrNLSSuxw4t0dp1xkuClOc+gP79AUT7
ZQ8Va3SRBHDGZgRlC+n7ugM4WIRqSxsRZL2n4qFr71kHvxavX7nqizCFEjvTAC2iIuOzxrxtwO4H
2ot3l5wUzy3MIlSF3xaNaTsVywFQ9B2Y3DA498fevq7aNvyUVfzxy0LH1nc7IFZjaJVMOIhV/zhO
Tnahw37m7ZemJG4AQK0qsSlVm4MsZHiVsB3v3eZSgnDuAxYRO8HdbaYZ9CU86bbTdijbyWzY6PqX
NGrPfcAiaP0OPiHu6UioaE1jBdjIjV8Is+6o5Iugzeo+z0qgf2MqOCiWrSr2UDVp1x3zS8uR09yy
K3y0KLA5iydgWG/c2i8vmH2fW5hFxDYN2IqG9Fj5bDLRXAzlD96ACLT5eF+eDvT/XXj6S68RELKz
sDRgjoEP4iFwu26D6uALsGLIccKHuZ2GWLaDfyEMTgv+3sct4rjqNc100uBeyRuQ5ybrFoDjWWFe
SDsk/cqfexHMM9FSQ2UINyMBnMhpYJstIKe07vb6xx7gj1AeepZBtgKbCQEdHJpGjcdwSOS6ZG1p
CeIAYUvDGodoI3gHoLzqrgJhVyZr/iKOPXBvRurioJhY7t7wqs3uE6y+urCbzmxWfxHFXjAULp3C
Mu57MHbSk6SRhV/XpaU59/hFGIOLxHsq+zp2J1OJHf7YfgFkZhj3unVaAKEbq0dgI5JA3RVV2j0A
uvpI/EJeNUmZ3tRumvlbBdw0yBmMAiE7DySvtz10CtHNgd30Lznr7GHwuqS4RZccjaZR1AnkD2oJ
MGQ2Skgh9F3C8q+t44MMhumDlS+glpQvhS1b2Mb0QJVDPGjGFMPnYVxkjQ9ctFa5c0sDUOwim0Lm
OOIWqJ4NKQCz+hEm4B1BMWDgv3Vje/FgZ/D1N4x3gd1OQBd+zjKwvC95XL4rr4tGzdLIvg4lmU3v
lDE4YWALCRrw8pD1vQJPew4gHJDWbPK3QJOmcGwaWZdEhQDhc6dmYmzsmcnVkBF3oRNyIXE4U1qf
RNf+vByb3lIJsHuN2moengcQ7+7QqPqWALW/qWeqgYnoJYXwTtNCu6KDHfjK/bo4XMG2gmBNnqqY
g4UWJYPZe2W9xh8K6+wv0iG/NpDLlrmKZyC/g22QetMOCXsFPK4qjyMohs8fn+HnwmJxqPadI3hK
ZR2XwqteXOgxXc8hEZc68OcevzhNbQ8YxAwH7njwGWiVdcB2Thle8oc48/Slu0vpSp9oj8FYiWlL
tvPQYxAVjKJ5W7U4EM37a28NCrBQlk5lzNCPiRwmhu0AMN66DbS0hIEOtjHB5EmADDv+lqRO+Kl1
u+CClO+5tVmcdwkj+WB6WcaNo6Gyoacu8uuQXzpO37+L2elT/7jHRjMT3roQwJNpUI8R9JS8nzqD
ls+F55+565d2LyRpLVimcx8zKx3Q/ptWI4RzKULMVqvy87rfdxFlrp/D/BQCUrEEEvi6dJrpSZT5
fOHp/MwaLUIrK5lFtywb4saHPgz6Gt2cbEpJvY0cC2iRQF6ou+jXc+azFnFWQ6ZxHIuSRI4YARTs
yU+Ydsl1FcLShmV2R0DVlE2ieiptBNxNd9Rdpi+EwZmfmi7aBdLvMYurvQ7QN9tXm7CCjuBeAB/J
tlWVJBe9bk/L/k76uHRiGRpQL8McrLYe0GR9lOk4eZFTevLNQPWsufZZ3+dXoYYvSQTwtKx3jOaj
f2XBNKrvQNDv5gtX1pnQ9BY3RwMy0ojZjIph1d3aXRA66hU3OGHrUlhvsa19Bt6GE5I6FsApauhI
RIqbS4Cs91+eLSFm1pKxknmQRFXOxkPIRsirKSNXNTHYEmFWQr8YfC2wNlIDfQUQ2O6SMVs3TGBL
Qw0J8azZh9RUFEzAFiiIu0DvDVIuaw4TtvTUkNoFw6ngYQS1vhH5a5LsndxfB0NiS9AYvGcL160A
156sbe54k4kn+NdNj+vefXGch4VbB0kz4t3dyQOfBhouIN8UK1dmsd8DkVJI3jgign+B+Obk6XDw
4LP5tO7dF7t9ZArqkSKAoXMqPidea5CZT+Vu3cMXZ3ijmXQqQNejwgHsth35k0nAaV738MWh3UOO
kYhpCCOCNOAQYMJ+a2cQQVY9fQn6ojrzPKeYwggyvjKqUE1sGvjh7T9++vunNluCvuysic+aMYny
RA+vFBi2b948kuu2I+26BIktcV8kV1DsNaGIbNmVx8av+xt1Eqb9+BucOciWkC1ZJVOtal9E+ci/
Mrd8C6p1TR32D5Dtj+zI4G8aMzRhVM48uE7LoTwmjXRWTTXY0pxDIJFouayTqKkMATDfS+sN5CLg
EL5uYRbhagofvAFQRqMaFe5J9OYG6ZF74eFnEBNs6Z0xlo4H/Bz81wXMnvehERYB64NeDa7ozE1U
UhAutx3J5HgMVFnWe+hWBhAlrRu2dmMtohoj1mQEQVBEhoD6ICy6/B2K5Qtf8dzGWoQ1GXnnJmQW
0dw13TczTHPszHpaldezJUirgiJrHkAwOWKkPPKwgQgLN+tatahq/k7rJw21fibzMFIZhZFN4j2P
5XjJWejMuizRWCTjOvS6HGr/4L7sxwCNQwtW5AUUzLmnn7LwP2JuVhzihUkvIrChYBQ9VN4+4/nn
VSGxNN3IcQzxyhuCSJuql9upyiGVlqiq79btGef0rf54+9ToqdJQio4g0QjMeZ9Vj1klh+d1r7+I
6IagbTR7rYh80WVx3/YZJIFpt6o8YI63eHeZWmjqiDAymcoPRa7LvenBZF/37otYnZOuH8FQw7t3
nYT6QoOkHe2PVR1y5ixita+B9QfyHuseiHsLjfRtDVbShTvy/S1Jl6CpivW4gkswbtukL17RWqEP
ZmyaVa1kqFf/vewdxSgC2kE8cvM5fwiESt5g3jOsqiHoEhTlOaNjGifD7SjCHvp8g9VvvMqRN6/5
WekSBwWeXRtA2Rs6BBAoSveQ/RCwT2UqfVz3/FPe8kdA0SRzIYbQomYVo/9WMrd7buycPqx7+iJc
hxREwsHLUabgVnryglLcZ5BHWBWu8Gv4+91VwMJcUOTLECYHDdP0Pejf4M+ue/dFuPIEerwQg4TZ
CngnIFVO5KYCN/1+3dMX4Qr9eyoh7BREFQurXZsSuptBkl255xfhqmscv6DlhlHj010FNcON5zuX
XM/OhOsSyMQg7Q6LXVS2BjIfEKcEUuRYdb0i67b8EsGk01HODpSgoP3afJ6a9i2s6PePV/39bBxK
nX/vGJlA4BIEA9CNu1y9glUwF1EondKNwi5bl9Vi2vn3h8CxoYS8VIKsSSIfGxroi7ICuNaPv8K5
1V8ErFvAL6MSPIhSh0qUWmHtgPmsi0SvukioWMRsQJIprxSqCYjaQzgog0pnuLKUg0Lk32vDLIW4
xxSIaGBQmtqBa8MpaCmCrWOlUbGI2lF2ohw6gbQv0ODXNZAzy8KxWrn4i6gFdXRGlY4TpwFqeTsK
+QUSN5doYOd+2UXQ9hRCLq1Ftj0ZtwPdLb+hgEyvahjRJZAJ+kSYAgxoGA0ztNWrmvAdhOcvNg1P
l+n/bhrSYHHJAqrNyyoxYQSV5iyN+6Kshqve4/YTEVAHvRIueJZg87WfU8hlQIZo6gtoQpHK+RI2
NozcEUz7FyBw3S+pAUsJdiCiORZNYH/YRIV+7KZQbfg4gs4cAkugQmUKKK2VHa4NU+oXXxNXbqC1
HoLcPkPk9+MPOfNjLuFXbTVSXc1WRDVkW6DU1nhTtk27JFkHV8X88O9I8hu8rGeQq9pa9y/e5Nff
oGkSvKx7/cUpI7rGQufdQxi12V3r235L0/nbumcvDph+mghv+lpE3ghpeT/Ig9ceA/lVdR8NFieM
cHFbO6TgUUZbBhBmPUHtdQgharlb9/qLEwZdEAjhYUgazZh7vfmM+19ETfXKhV+cMGUBMhGwYyj7
oS/5XReVPPaJ4KtaIjRYHDEJ5qOsCDP0uhKZwmumsLOzARHQF+sOyCUEa/KCzoYKtxOp0KbPKYSW
6yq/dMycCaolBCuFNK5MRieJFMSrZEo3DSZfq35VvsgMQgw4xsCp/Shpm+oQdO0VuJp83Zbhi1il
WW1TnRA/KjMfKlDUbZ97f24vbJn3J/t0CY0q+zmgWWaCCOqp/hFuSeyXN3SQtqG+OtRtD0yBecpG
iCMYVa3rVUMo6e/jx+KwH8Tc+pEgEDAMK2huQkLVGG+77vdYRBkkWPnc0cJHL1wi+xDO5L+NEAF2
9uuev4gzMLU4bAKwaJBeV1tK22FLSdOtO4T4Is5a1jLrVTKJqKP4SXTnR+dCtHXVqy+xUeXk4faE
snTEGFhbGztKqHVWbcA+r3v+4i6fxw7EWEvQyw9E8wkAwRlWDJ75uu7pi0ATQGwwLQSPoOZ6C37c
vHOzPjuse/gi0KoZ1aApAg619smNTiKiEeSQkpVPX1yKfIJiYQfTsgjcl2aTMvozkeElfM6Zs22J
z8kH2iqIrMMfpvpPzs5sx06d28JPhIQ7mltgFavaJJWkksoNqmRnGww2YEz79GesLR0p4U+lJG4j
hWIZN9Nzjjm+pj/pRno5TpX3x8Zlt1q7peWrQ/E7F+v4UDAfcJgOAKu/P3zHOvx/7wm2F+GYHhF3
aYsgnzretGcUPd2NC9CAm9Ct6x+h33AuESWHaR0wQ4DXREFlx+xSAeFo7OnAOIpV3XZJGC7bPRoz
jZdsnVe805H5j7UTqfJQHouJ3bJvkDHQXr8hQRnMXq4UBOC4Dx5T/jGxW/YihBW98csg7+GZimPv
qebDsRffC8qUhBfTJpBZnbeC5nHZj7k24q206n8l9T/E73uFUOCbfuUbYrKJwS7gFK21ls8QbQ3w
VYNQuE/GyiPvK7/uZUobIcsbeH/hdjtczEUSJ+TonwIyLkHmNWW9ZFPYzx/hFey7Uz33AtwmtODO
Jwvz0e8whQ0z0FXeLyPCvotjj36BG5Bv3/CKeGUl7cvXxAuRnkcTaj7HZdnDOhjixATGzfzn3+f7
ZTP5w1jtC9ge3NnKbkZCcYNY0ktKWkZhyrct/icIW/5pRU3j6e9/6bVfsttw+KigwSxhSDbVRl0F
5Wi/xY7AJ/bY4y9/9pfcH8STIaIdityiF4zXAm11yNORY60zbK/eMDBcXLVPcYLPmKhpDZPCB/ig
4/Z56O33ojNbaQfnzQhBVXvxtlyWMmmpOJh33YvOqhYTKFaw94aN7A+CRZ0gJXVMhcT47rvWl5yu
hJNkfkFIwoBZfoxJ9OPYsOw+agNbZj+2yLBMkRhuDRrpsCTB4Tv29N1BglwxJaG1AfRTpXtHnSf+
XdA1fkhHyC62T79OSFEBJrCJEJ904vT7XOO9M1mVxVuWAK9uc7vtn9MJcPZpC1BwDps7Vs/Tc91Q
W58M3GOBe7Cu/kRkET1ooOn4LZIYxn3RwkBovcyT/ths1DyoIOosKGx6fq+tLP0MDugLyE1yjbwU
NccBhVp/nB9gMSW29GKyrDIUDlqTOctD98b0f6VADATy74NVcVcFcLkQ2OZUCG4WTFH/LVvKeQKt
zgpsFOwMi/tyjdgTKkPbHWQwsJUmFQHZ9thk2B13HjxbK14IWOD7HmCHmMYOe+GxmbYX0y2yAKbM
0DCvGZzxEwKoL0lJWR3s92V7PR1YAvEAUTgCUcd53gIZeVKRDY/FinsVXVxPMMwFOC7fYF+NhpvY
3MC0Cgayh4aeXc6mX7buiy0igq5LlsNX8sfcWaQ4Uf/wj/WCMbbboUI5wuxzho27UjwEFgR1dKrL
/uDg7PaoLvYl4DYuyOEp24JNxqR5LruiPlTiZmy3Sa3hiOLz4DD2WvbXrBQuDQEEOhZesN2669Bm
7y9uwObdrCgqomR20/bwPz/2YXc7FBxJGoRCEcfN0UHeAf1wgo5umf396ZfP94fQhe1WbDSgTxkQ
xyDng285aNEGHRK0NZW8qWEw/u/f/8rlM/7hr/yP9HF1MEAFSiYfaT99XKayZOgIIeVb9eJXEh57
8SNUoQIGozgmrA1fbLs0UAr7rb+mm655Cq9r8RN0ZwBnBTKYaQTR26GPI/arzkPnjQ+Nw4X/0PNP
BARw+N4eFFnvl1zRVgzdZz0ebqLljG27OhHq1oOvvltyYoBEN4TDM9gDEFynDPr85wYu1/pQHVzs
1xz8QAVF1yLyltb3TzVQyWmoefvGvP3zjBL7NQf48Kp7x+O8qAL+dV5IDI6Gt335+3y9bJr/O18F
26055LJoCD98tOC0gXcnl7pfklZRV2dzCw/YK0Y6rzv4S3YrMAYxqI48VJBAHwgy2KPje8dsemNj
vSRR/vBL9iuPMBgbOZgSnxe/ENXPcKr77oa0nZlzzzcdKN9Agpub0PfI06Gx26/FQUsASOIJ+kav
h8XzILhIwJrrOVwSSQRCRxxM8vT3v/XKLNhf7KYlAh1TKC+fC7VFSRnPIBlp5g9vie5e+wOXCfLL
qVpaeOMvtefl1vjwjUewBsSQXlDAOXRsQ5D3+x+ABxkFys0rkH4oqq8zmNEffACAD47P5Wf98vo9
SCcK9sMejPJadNyB+ZIpkBQPPn23SjbAYWfKQS/x/HV8J9Y5vhp0HB4cmd26qHVfB3WBtkOwvIpr
CxHQvXNv+g6+8mH3Gt9YNlr4habQABmxoAmtMvbEUSB6Iya4fL8/rLu9ypf1MLjFtq3PQKTEIgFL
c/6OLhbQHhZY8x3cO/Y636hZ5yG2sgGXHZSq0CccQLSqOPgbdpPfSC+GBXVYny+KlIT7nrtrZp9+
Apd++PfQAt7rfcFFKdmETenM56q7cWFgrrQF/vTY03fTHwG8H9EoUOfZoEX1yjSAWydou5L02Bzd
my5qCzPzbsEf8IdwfKJgYz5OGxHHrlNir/hV1UaxeIslN7xdAUdfl+Fk4JN4rGQj/vPZ/WV7aCnQ
qKANq/MGWzJwL1ez3UZCm7eUKa8tgt0SnpatC4KmqC7T01zBmh3kdsD9xJq2bRC88ZFf+SN7WW9o
ZciarcA3IC3umuir0QUykj3QQ0yizTY7NJf2Al+4gQ7QXy/qzMaOn9q5pykdDqbGxF7hWwe8ke0C
6oKJVtCqRKG7j43qg0PaA7G3VqRTvNSzweMXS19AoQfyo+eHdCS4wP5+xjRydgENNRYZYODv2eVL
rH311gp77evulvC8bHwbLJq+gXwPt5SYdVxSA9zKJ7Te9Mdye9iaf/8NyKVvfdd51TnwSwdGYgSc
K4jtLDp2exZ7pa+3zGGpRFSelRuHUz/CuRMAlGOR/N5KsQvLKFrh5AxJzOpy1hcgD4TrsRKG2At9
AXxGnqtk1XmcAohYgRESt6ZUfX9oD+V7rS96uGljPVHCUNv7tOrYuyM22g7JG/he6rvA5HUhswTB
sSXemRhcd2AJwz79fU94JePG91pf6YVEBo0sAS/qY6B3AaBv0xBXzy9T3wELUZUj/z7UUlefFk95
L6smfq+SNYLvwCGZAt/LgV3tzR1KV/K81WP/ImZXPxipjql+eLxb3ITZSdRwdDo3M6fXIQTwGV9h
U//38bss4v8NkvjeFDEIzLZAuijPVsn4ls1IHMYr+DcHH79b1W3jMT8Ew/3sQeJyKyQchtxUtIfq
bzymv+8ZC5hAsu9aeSZx8a8Y1gkIHFhXHxuZXWjdwamCuxJX/36EPYIP4uRpmcu3ltyfN1Ue785l
Pa6uinyoZgoDc6QkiIGmL3uPwza6HYeD3Tx7VbDlSK53QDueEVssMlcxFMjpuDbDGwf/K7NnrwoG
SSJQ0KB5eSiFB8sQknKg2rNDH2CvCw7hN1OhP9/Lt3IAPEFzlam1+Hzs4bvAup+wlaoIDwcMosxs
29W3wJmIY3Mnunz1X6I623TzRBTUGiXQLHcMgq7r3jMHG532YmANJ5Wt7dCzMjodXIViDa4KB+TK
sZHZLVlQEAUQpUaiDan9N2rB6IwCcqx7HBSR3wcG9HjYi3sDht3E5V2r5yhZkOl8I9/1yqKKdkuW
9ZYYEJOQ74JGdQUj2kqXtVPj8q5Y2/ngAO2WLoxTthl20rjRB4yep2mWp3aYx0OxHN9rgkeF2n2s
oDUMlVKnwsUSkn5q3tBAvTJCe0kwQbvg5oqiyOMKpjzpIKMWMAGwWynw0GQ+Vkvle6Gt3CidgKgu
8mAyYQoGYb7AwOjYmbIX2YaAFoERUF2OLECJiZubEzQeB/vsw93SrYwC5bGDX4QNyPzVhgDGbCVz
7w8trvCykf6yMYQbPLYrxdCm0c08AR3my7AeLFPwvcq27cRiLCix+YIqYMJ18cSV9/3Yi+8WbjG2
MBaLG3nutqK+BsGpvPNauF4d/Ka7lRuvLUT8hkI+55sfPvjezYXnfuzVd+vVRbYG3Q2tK/Gs6rvB
Gg8txxWwdseev5fX9gx4ywE4rryvF/FUVDx+aer6rQv8ZWb8IUDby2sN53O8lHBm2GDBfNcgU3Yu
R3rwjN0rbHUEsC7wicje9txeo1LjJaCLDm/sNpfD9E/vvjtkqaF8JlUHxeWiWQYmHsOmTAZx1dV6
zqBJOiahhrr792VF69LARstejhUAVIqqvp+3qro6NH/2Ut5qwXDTAvt909EFTMTwUY9v3kpfG6Ld
aUu7SEEXjwiqr333HLmV1Cc6rcylF7+P9k70S3nMXp3vLQ9V07EJFN8ib3oiUw7xWhbC0+zYPS/Y
LeEgnlYOY2v8EtDllgQRhPnRk6g4Fuvv1btCw81lDWHJZhTwyoFQ1Q8kJeSxK9xevgu0NOiYTmP/
EcEjWHttWkzLsRQx3zsbhkHs1/FFeEyjqj9VI6myRozrsem5dzZklQkaxUsvn9zKMjXEYcYax471
R++NDdu5ACsWboHIf7L+XREAqmnbVh5Kb3OxW7c6hMtA1KN4tEHgM4FWbxqR9BsxcOMPi1Adm5p7
Ga8ERKkEGr3IyUSLlJVyvl78IHxjZv65vsfFbgn3c9/GG1AseeWqTeOSiGb7WydrOWRKl/B9MEPj
+anRQGq/MW6vHAp7cS80dgJ8UohlSzq593E8zWf4982Pf9/wXvtBu5XMXMU2DlxPDiWf+rdF68un
DoR08M5N6KcTabonv2mWNxKj/3mW/OGU2At0AdrGBrvh7G996P8fi5K1RQbjN1O87/xevyeBRjLK
xoMgd6UHs/XEARscX0XAr35pFh3Da0lvTXxaofOdHuUIFVbWoJPAB5G2BIn676Pyypjvxb52WJHi
k9zLtZP8G0RpcL30Q9c+HXt89PsRFpNWEtKi6w46HJasronPYUyOIVD4XpfJuwYBOUdHuQbaOebq
5wxg78GBuRxtv8S0LFJQ3kP3CdnTos/+bOU1lc3BBNVeltlDdwNFGDQM3jS9CxrvQ1GZYzlnMAN/
f/MBLMt5DWGQ1Mzkh2yCz6Lo/z32OXebwly5SLOoRkRSjPC9nJr1eunByj32dPr7iwP5US2uxYtH
ZPhRUfVJBce6ZDjfLf61tqgFApuU966tbljtzxk1zD92u+W7WLydwigofNj/8KrlX1joxe+RgAne
uP+/skT38sTCrW5uQwHzH+lsosliE1CMj3kP8L02cVmdFaiGo38/sD9dN3xbJ3lsWPbCRGx4zWA6
CFDQSR5/McQEZyrHg8ffXiEFxHmB6L7zcuKi6jOku8OXvirCYxHCXiKligHFLBojqowCd498XZtv
QcOOzXS2W6JxKA2ak9C371sjPm7Otu8AdesOTpjdKqUAAc3Gw2S3rh3L1IvL5t51vjlWFoKz8u/r
VHt0rPWEXUAGwZrbpVsegoa3b4wNvayaP5yce41UNaEiOssGuqvF6R8htAjN/Ta27FvprUOXK7m+
p353QrFNvxRTPF0FDeS7J1oWq5cuMTBROZzbf1RgPdpTwMcakEqcsFewkzI61fgXl22bFZ+qYYj4
G2/92iLdbQGqWcSIRmZ01DOBvG7rxeCVB8NiDoXyjO42sCZSDL0lq8g7NXxXRfxiAZJPj+y77L8P
8ctRN3qkiaJuBoyey+IdTJtNDosf/1Akz/5HEMO5Rg8L2hsuQPm7iEtyHktRHxp3tpfDlINeJmMI
y6Mxnh5mEMU/xlGh3ghfxB+nItvLYBgP1GpkxWAy1QE8XgI1vmSIMdxzDyPv5di33dveQbgwlnEr
8RvQaJIUffWRb5049nH3QpiGS7EpObG8UG1xkqpaz6TjB7Xne+O7oikWMhLD8yJQ5EpPfovLt39Q
vL1XwXRwqG69puG5mwbdJ8vm2fNE6qP2MnsZTIDucedJPL+LPXu/Ch87B0hzhyJIthfBoPI8kFIq
nnt2CmBQxn8OFwbpoTX7X+H4lzWLN0cV0kJ4PlebuiV1VSXMtsEbJ/ef70ro4vl9h5/aZSFmQou6
P7R6S21bD0GKmvcKHQmNOn410NF+LSfqvv/957zW2LlXwRQFKGgbiRi2d4KuwGodxJCsiBb+vbSq
3o9tpOtL/5JrxiuyFEGnoJlEw3DGCp8NyYaeU3IahKFTspm2bh/HqNe3daH8JkHeOJxvcPOCPc7f
X/eVfWGvqilVuV1ohyyfDXFLEsCG67MPi6LvXS+PuYWzvbRmaMIt1v6MXQF08qwnA089Y5bs77/g
z+cV24trqOJeu4mN5dtMp7Nlo/4gcJU/tufvvfOaOQpRZfZpjrpYn8Fn3t2Y3laH8gSw0fx9ds4d
k7ZvOZ4+NVvCGlrdM++g8S7bK2rYCCexIDQsR92NXbM6ph+iLX4rNgv+fKLsJTWTgn+Chbd2brpY
o5fT1N0Xs9mmThBGjW3G/WA4xrZie4HNgCrbMGpG8n5rMfWBAtffo4mth6YQ3etrAukKtRQhzaMS
GpQTLwVIdJ1rhrdsyP88R+leY1PrFvv+ZRbNcazOgAoUWQmrpYOvf9n7ftlB9ej3oRyYD/+QKEpL
HoQZPsYxZ026V894lTXobwYufi5Dd1oLX2SN7o858tC9eqYZFjkEMOXJBY73FJYYkG9q/kZ947Vh
v/z7LwPTeE04bEDW5qytzbMCri8JC9Z+PrLx0L2T3hqVNdetT/LAqukzuvjVfb3ot8hQlwPqf+8O
dK+dmUyE/sh2ILnsevjXLv1gPoeSF99QSem9xA1eMSbeIP1PftlPUy6hgj10Y6TxLkKvGBWrmmaS
R/MM9wOoRVOYyLhDyV66V9bMgms+K0dy7lqV9424whXpWJxF94Ka1ckoapaO5LUd50+8UuJqosId
CtHpXk5j25DGocarNzKs/vFbsmpkApHQPzSh9oKaTXCzgACC0wAWAE9ODSNSGZS+HHv6ZR//ZTGU
YzR1iED8HDTk5kqjhxAmIvWxZiO6V9QwHO8kDCI/HypI4RNgfAdwJTdxcAfda2qaNYL6gYx+Pjek
yMKlnFGRi4/VJ+neYS8UVg5wMyM5bIGq710ZCPg4HG08pXtVDTBWop3agkCGtfQ3M5hJ+UCUf6hz
k+5VNaFQuIWaGR/W68LP1rLmx1ZXU/nGrPzzOU+jXT4g9BrZVRrbXKUhcEx8L26WZPLgdJZYNahn
dGwHy7EFthfXlHzwJNQFOMlWtl6jdrI+yH56y0Ptkqr/w5a6F9dslSLgR3l+jvh8me8YVeG7YOMr
WrCYmGRajKHpTz5MqWnW/xerHlp5e7VNPel66ozx8wqovAefbfLOjaU9FKHSvdxmC8Mp8iXadKC7
ke/aAV1qzbrOxybXXm4zVlpCWVKhCSgc7akX5XeA97Y3ptblHP7TB7n8+y9bkuh79AdsWBcFn6Yf
w7rpT8I1b/X1vfb0XXDdm4gNVEuaW839BMDANo0D85atGvBhf07v0T1W1IPRjobSl+YleJwW7kBT
u4oEGgHVjAlc1+b+tEjwWK79FbLrVCz1tFw8p7wmWzcabB9HaPdhtQlxyj9RszGXVHxF8kHMYUzT
1Ro9nYreBEUCEm0F1z+xBdXdFrdjlcBjNxRZ7PrCT4cQzucpunfHOA36KBwBjusrlUaupmsqF+XP
+aBU61LVDu2aCzax8RxLRGOncRZjlAgA8kZI1kfTXq1Mw7xqXTff3gBRMdlb2wzdmNYK7g7vrQSI
+ywqZARO5biBfVbTQARJ5SlKb8ethPK5lNNWwsGkr8f3FZpQv/iI8ty3bgSYGg8WU5nScfaWVKvN
r3+wiW9LOuipmhINLVr1GFeDXyX+SgKe17j+zskM86tnuFui5h+4vmFJ4dduvQnXDRMUuDrYVX8s
DIFqpXZb1Z9F6PnFLeu8jaYapg7bvQBPTWWrv63FizHdxUUJW/xCk6WOoxjUpNrWL+gfqn/iw0XF
KWbUku+EFq54YFET4EwTaqmT3nMeSbTvc9zPi6FvbkaHTGC6QPTvn9GqxfprAnlpi1f0bZSS0GmD
MCcgL4Ax8jX1QDkMUyU98kiFx+P3GuipawAhrTivaKCRWUTZUjxtlPvTvaVUwaQF2cBK3DBvGIu0
aqXPM+CGzD9VNytzkl6nYuhRKuIehhp2oKm/xlN9cogl3sm5BvuLuI2t523boimp56JwJyhb7Hbl
ZE+/kroM+hs5c8hy6NDrh6Uryie8YQV/NygQm+eOL+tTVboXgaD0pfZQK8/6bsWK6lZqP5l2XB+1
a/jTvA5OnejKYV41MqXbpGuUB9k/gaIoaXRAszEMvA8xpMnnxuE2gSRH3Nu0d3R9pPCWoueicsiY
DCKYxbkpjaEZsQJZIahXqiGpyrWCr8zaBt05ILa8Bwy6MZ84pP3xKe5L9wXeibrK1jVQ7qtiXVFd
sTk061UfkYg+qkJP9GrpVKGuaviaYNIO/mweIyoFuWYgWy2gJzZ2yJYo8uGzK7ylyjhYKl6ih2VQ
pzhidj231i3NNQsEpiTmrqzQs+BIEacR9ndY63j12iVNGSJL2asBpKnFxapPK94RDmOoZqaZh5v/
Q7mNQ/Q4m17d9FEU1/+sdqLhVRtqX93yEs2pCAfLAUYYNvhXIZH4nfaBeEc6ppdTuOHrnqNRj/eS
rwG+57ao/mRX3k0fpo3T8VkIDE1aW1h6Ao1ox/XOrNR7HsN6Q/EAXUjBOxCdK520kD+0iZ671sfb
owryUDoQMzMxY51fxdFo5vvGutjP8DGL6ESGMvynaE0zPq+48RYZnO+i8IrEtrsL4xG5SDgleS8w
RCZBWsqlQVarqro4ox2J65PvldMdnAFgBeNp9Ird6tbW8bsLz1fbxHbsAs+UPemTldvho8AQlhmP
/MaDKhauk7fruK1NOgXLAkkC8dj30WKJw7O7v+wmLQnK00X511/NJUb+Q7FVMz8zIHGH24B3T2Xt
nXQ1rS++7PFdDESkcxZJdJmpJBDtRaHZziGNTnz0OPCLZgn0DcT6ssYni+AQPqIUs9xFIyFwgyjo
tN334GF/j5ZodLcVbGanL2qkZrxXulLLdeMRMQ+X0yGsSMJbY5EGjkoYTPpb0eh0Cd2k08AVwZdI
IGl58nxt//GLes5GD5kPfP+LVZY7maaIs6VyLg9pB267Qy9TsLXfLpZCiRpZn5a2/rf0Z2xQaMmD
C3AkvhbQY12xBQwIA3/2rJomXCGjLk59PVbpWk82wW1MfECawsvMDJvTJQ7G76sTBrWx+YsFvowm
IRbzAzrU+xRqBZNJuLSkTTkjHIw8ccKUKSWGgpe4ZutQ3qrSm+Z0tIH3DpRS2KUO0YZhnVtQYJLB
5yWqzLAUSmBpO54tmVMJIC6OACtPoR1ZBm7bZ5xg5c1iW5r6UODJRMr4fluMkwnaI0km4N4yQZHk
fZzH8oVyUryg85x+CJoAhPXJ65LWx3FTzhQ7ul9WKdfD+tgPbnhGg/942ynqf226cnhmYVektqq2
1Odh+2itxg9svPjMyPLVLOHjCOpookOrUx6UQYaqIU0wKelNA6802PIuIQTnSn0GzCl8R6b2m6cr
pGxXjW4/Nc+Pi4YhcBB7Q1YWqNv1XYHilIvP9YRUqGhgQcRY8aFVzQfW1EsaSe5yr3VPfbV9E9an
pwVUgNxAi5h4tRtuAuVhhne6+um5QiS1kR9UwF+sC97BtOA2jgN3ZRfzbtuW2CXb5Fc/UDil20mM
dfxZxVwiS4Sa4zZNJ6H76NwMAC2rDvUa1vdNus2b/omVHZB0q+2Ptt2gp/EjfYPgxJ6a0t75a4TD
Ci2NzxzA2G/F2F0zurxrtF1S0vj8IZibvOfbh5qF7BoHhX8XBuV2NQlqE3+M5sdxWadnW9drojwX
pVhj433BME4loo/EVHVx1Qa4yfjlGKYINsovhV7XRwPbm5vQw/St0E+Q9UXbJL5Ed8g02TV3Hf22
yQCDNpeJiJshaZm+WltUjRmEeDnr2PpAvJjB6rwYZAJ7PpdKSug3lN/H7+XIvkNfwVKYVw2534Vf
4H2ozgPxAF4DmP5cgp6asJBv52DtujoJOToMsNAwPI4+l1WM5lS052HSDdW7sFBrmERxJJ9riQPN
BYNLys7Y+IQ5copka7NSl/TB+aV64f3Q32+BR7NJ+1c8lP0DpwgmnWtuBAK1lAR1d/ID5cPCQSNE
ohP/MsD05mxNuSRNr69xMxZ3xTw/VKX3qS4pP2PxnIgU4WmdXZXogmzJgvbLtO7LG+uKT4Wsp5QB
057WZBmSBoxCVClUdTP7PnbukX3lZnxhQNqlHWwIm2QmS39CzcC9gO2gszbyKpmMczWcwxo7rbdG
/gOEKeE7RkqOg2Kbv2xwvs2msh3QR83ixFXSdum2jrNKV0qHnxV8mKrMH4e2SucmLDM0JZrEQTaG
vcWIb5IvkcwXVMwaOHVJxnMxeq5PLfGaM7XRlK5lsSSMCJEsCAtSuk3fcJd0HJ5jJAqSFnCaBlZY
NLLo8F1uhRq4yXQ9mi2Np1Cl1GJLJAuRNyN695cH4EOqBCaFQeYDEpqNFz9HyFco4AHspipImc9t
YdPSVN9Qn68TMNAkJG8hyZZwZJ966FzSakU7Ov4IDbdzxwo6ogWL86vY1v2t0OPDtMafq6156LW+
GdEZfw7iyqknsCfiO8SDvP1glGA45KLZfQWCeV5Tf2F6xGrpYBQ5zR86Wa8qI0WPw0GwLoZ8O1Lk
pJFSq+6mbYivjLPkvlFGlAn62IMoZfPC24R7JsZNI2aIL9BeiGDYQRJvMRR3BdwXvkq7kLRH5P8o
4kglbPa9O7NFp7IKbxEA9fce00OZ8GmYT6UffR3lcNM2Dg2QDYK0GrHfO/Qn8VPvrXk3aP0O6Kdn
x+BjGnc6ToZpC/sEGIgonfwalxdT8TQU4YCpIQZESb5/E8uwJ+eNay9M+sVvb3A7oRrWmmL9twJ8
Ll8Kbfqstqs8oaW6TzxqVnY11axC8ArGQxpFsr6qOO/SseYPPUpoiSfLJglpX1/ZsA+fKIqCsD4A
c7SHACNpCo7/hZtu0qwGY6c751+XVTVkBU7QMfVFvZ0txTyFgJEJOPJr87NhlaVpRWT7WGwKGRKB
O1jSTbGOs2IBWOjairB+v9XLeIrHpcgaA81Tv1btc8v1eNfN0QhjgVqi82/rMkOm4co2CkEQXIWv
CJJ2nw3thjN2DXOKh86capzXJ69cqseaxOQDQUyBUHH1TOqFYXxdLa3+DNY4mm/AzgX1tOmq65E7
+x53tOmeE4JzMdoi4wBBNSzl9YQhnqqIf5ys63/ODvrevm7pmdas8ZPCdOF1hUD8DmJjllZL7z8O
eq5zVhMYZo+Y+ATejGhp6dDyPCyCJAS6PZtUpmv/8QmutPE2fRJLLDJlVYecjmlu4OWoQLEw8qkp
IAOF239b+qcxJF6QBKpWPwY5tx9RhtR3dp4QHYfDcEND02KKydIlcUS863hjZTarxbthhVPXhrTh
CRnaqH5v535Up9qEQYgdO1zgCwapTbFyWWbQMRdPs1BtlGBZuud4LQGE5RFp7yFNqT7PhfO/CiYx
dqVtzBNjA8FF2rMegv+AoEpKmy+BMTab4kt0Pegm2JLQuODal0Nw20+y+yYkCv245yBuwq0yOhUx
eJ2DRr+SByXWXbca4c7FMJqEGqXd/cKgpk2Am/RSF7mpTkvnbTidlC5w3wlIiBpAgfsTW2LcX+Zh
ullWEz0gG0BeLu3TCUySekxmWc9oQbfyZlpIKxJrAvuEQyfq0iAYYLkITaUMExODU6Bn1+YLSBHX
2OKij6oM6y+koTMa/7z7YoApb2L5Bhr9QrADFt0cZvUQY8fk/WKucBTPXaqq8cGDj2KGIDz+CQpH
354wKwf1UFuGXuiLv3k690gYwLQ2xJFL4wfMk+9APMxAycfvu3XEvF3VchLBGLeJWjvscGW4qU8w
nrndNMyepGu/jAxJhGSZfN+AH6o6diK8ph9IyLrpeWqEWa7AP+awt68JWsnbLZ3nyn+/NBo7cUD7
aszq2RfwLZ8d/dbFdv06e3Kqk7VtYw8bWwFfnrmSuJkUnvw/5r5sR3IcS/ZXBvWuGpEUtQym+kGS
u4fHvkdmvAiZsUjiooUUJVFff82r+/Z0Jqan7+TTBQoFRHqEu1wLeY6ZHbPHhrceMAgL4Ms7D3Ww
T1mcbbnduL1uqG1cuaQRukHgITzMkxoi9nwGALSPfIBceFjSDc/VuNkyERUGiDkkBxeeKpQxlPH3
HoVIMaiq2zVYWa7lTCWuj2Vw5KhInZylUeXPKwQOPM9gl3YNi+YLbppnKJDSi6EBYCSxJuSwk5cb
wmYB5CD7bix7DHUco2SROEUtrc90L+sD9hFxNW96KmPqu9JGdbQXoY7h3R5GdV4tgdtN2nTXI0im
AkWyfDYxHfYGPxeAX0S5wLrttBkaoAwh1a+ASedXGBCaQzzqumR20TuPBbNgw1QfgbGhvfPAUQG9
wCB08KdMWW7uBJKhyqSJ5UNbDaPMYaXbDEUTDs8zpu5yNs9bn0PmG+9h6bLtR4kVeSZ2KB2J2U5D
132cnaP5hBXlhqeuyeEkijvcqkXkUM4xWRIssqWlFTlWkeGfsOLgZyiUsqMc0DjiDe8iiUPCzJMp
UQHyHXHtM/pWujfSJXdxkt4k3VC/BFv3xUUC/IuSJdexRZikqh7hTCGOyI1UU65WGGrlAlJ3lH1R
W8CWGc1OFJL0opmYKEQCl4yeLlgFF+hcgdx1V0iD0zlNxFxMDlOFq2w9UmWc/D5z0hcWc2QXAZ3o
XgZRtY8FHKDHqRq+1lagoF4x6dsGNS830rgdhID2rtOW3w7Yg59gSYMY0JEtZyMFULEt1VlimvZa
mEYjswZBjquaH7eIhHkEpRnW8Eidtwi2fxnGdteh+DxVYzLfWhvvSIeOfQKXgNVflmibOJqt9k4N
iSlgs9fs1oa8x3EdH6YOt0hLxzOx0iynDCUY2dS8gxT3c4NQ+VuKpuI8juC0EUmp8oGH3Q5sgrkh
JjkIydfCJPqrH4P55MU67mHwwwrV8zYPnF92SrC5rCZ8rVAwfwAyT44y87ceJdfB2AaLLusvkih6
83pxh75Nb8JkwTeoh1vX8uskQqO48BmwURx8rTMeHqJMAFVFZPD1PMYawAgg7lya+lAFFKbcqYM/
NzItHpeOXRN2KqC4IAWU/noHldKXOGhRUqbylc3pVJAp+d6Kfi4pwsSvo1AueEqszYXd3BeFaNFd
4uHI3kpaLL7nxQJH8oPvOlnUPRTQzZpCdco2dYX6BNcUmwOC6LdQ7wADoOrqOXoJRATj4kwBhsHC
el/5NS20gQ/9gAmHEy5K8l4b+iKCcDwPl7Qtp5h2OeoHD82K+GrGGkjTKvnOdtHNMEuUpaJ7JOvw
kvVJj4phFMVcUwVNYN3tZ6PMrpPVqwolTEbjaDcjefq6prD1CWZyZzCifFdFsds184wKrpEi7xQs
PZhJ90G9ZiUC6dOzdlQkb4j4KqqB75N4WVnBsyp4iXERAFXPzSOE5keHy51nASxBccvHexJVWA+G
XheWtuMekyz3KWhvK2qdb83sO+zhKj138Ne4DTOZFaoLsSTxGY7oa9OPR4v8+IsxG/mu4TXao94g
eHWxoA0rQm3B5eguRSDdkMdIA/yCaucVNas8t0z464G5oIgD7y/gft7cknG02P+mDV8OSHFv8mDh
7Bogq7xyNXsxS6puJlYn6wkr7tYvI/QAxUK7Cgcu2TU1y5LPUMLkUHrMr6to4YediBGnaoK197IA
rLZaLOxcVxn25RnmpQEgrya55TXm0Q4r8qeQqjI5IYCCV/Mdazbb71chLX2v280UQZ8yet7xxdFC
VMD28oqi1snjlmT9tV7apbmMAktzdH+6xJU1eASx58rX08Rqc5xYAkM6DLV05GEOM/HdV92cvETZ
qbzIF8XT674j/uhFUs8oU7ABvk5azfQcOPqcFLAoPz3AEH3uAzhvbfmyuiRCLduHQxmRGe3oCY57
jnuXmBL7VwQFHg/4ZUNCIx6qJFHdPUNw9Lpf63qobmE3NxxcINAjMyvRajo9j+yq3bg5r1KYsOJB
4Ldh6EKXZ6CKmru11RgX7nE2r8YoMu7gKZlMaUfT1+dhu03DQxc67LNKemcOlkWhyOVK1+qrrSJi
doBAwa+oaXyC0IWiozlVWfkqCFw5RlQC/V1oKUfiAXz6bxD6iMjuHJzOsk8SgK3vdoJH6MXaBnYr
aw+PvLwJNjd/ErlhE8YzEi/7tG3Nk82y+sxVqr+XrN/6izSx4qbGroQHI+bNeJwC0z66vkbzH2U+
eky1jh8MXfrtUM+n6qJuE8jA8TQCEx3jcYGHGsaQInR0axbd6ngiN+I0prQ3cdUDfp/W3iO/F767
x6SJhLzC3j3KMzpA8X7UtCVnuL+we3UzlEii1fONAl7w1pNJXCKmYACjpQiMjOHmmaaw8/ISQ3Lo
l5rcxR0VmAZUQpS651V3xrBaACSFd+wZPpY/LOhk2NEh550dgjjubym3iJbrXeURfHNSuWOFqsZ3
JMNPj6I37t6smq5lPeAKgeM35n3iLgxKtN00uIVFZ3KmJUmAEfURfzBR3YnPpeuRh4bSETPXFRJS
bV7h1KuiShYGk7MVHMQodL2gUhuqL63ru+ZKwi8uKjPTjnhMmsB0F10gxXk2jvJSIRc63GHidnA5
HCOq+DaJ7VyocBrY9RBEZip902VDMQTNOwPpIQtGKjHs4ODZ3Gc8ZkhPGaU/QyNLSe44BeDjTIZ5
K4XNLQdXIz9rQsGKNNmwlMC1t6WsFrl+Om+SB4QiUL8XIOPOOWlU8KkJ8ONdk1mD0JRWtAd4rphz
iS53PAmZ0uewA9d46dvJL8XAVjK99b6NaZ2nQizmOnBbHxzjLQ7ZneQbb3ZLh/TcvdYDPcdanczn
Q41M2jwji+kKj+xqXqwxS25xMbgE1xKOKERUimQOhGqlptSC32NG2UgsdA0BwkC2CPAanfozF49z
V0jUYhAmjUvViospquLwPQSmHO977+r0lMNtl+yNg/SQFyBPRnYXBECAymaiSt12agNFuGLvOcRd
PPnT92j2fOsSxP5GIdZOYSTrihjOl8+QlPoXzBTpq3Re0r3T2/wEQQIAbIvN+8In3PYFbP3bJQ+6
qsNYeDTT7x1KxvsBXNnjMDudHVU7zGjvSZiE94YbexV4PugSz2zzgWuwfVlEypMzHgcBkp+7tSto
IKMbtwp/p1bw7I1Gd5kHWqCVoJqx9ghXXGBNwPYbjQoVgE2piUieM2LdDYp/dgtaqJJ50wonkA0+
Z+MLG9Y2LUy2dVURA8I9FRv1bD8IWecAXrotLLGyiWZ3jXDbIUFnAJPGBv7lWi3yOs44CASyjftw
4Z5h1VxTQPsNIUMRCq6C40QS0oK2HS2VgFgGGbx08Uxx7XrEo8PHzaXVJdhk7W69IQlQ+83F4VvL
+/Y1A+B7OVVzEhQZwrCii6GjK9T9wK1FsQJCAqUIy9Rn9HHW7LwS/HEKYnv06ID9IYlF9sz6BW0t
shSHo683rT8EYrqT3HbmRPaCFTgL13BDj+U3iUI45fVjOzKTVyQIm90WV0izGmYw8/m8VPYBcZvb
twz/r/Kt5o7BMHfe3r1swu4wTbhrdzPK1PsBKAR6Ndma3AeS4/98Hcl5jTUMS4BPAYkNWKfFTvNK
hYUSfmQ5RIN9e9bN3D8sS51910KifO/oMj2gDm0eSKVwIiq3dggoABH7pqEaaXOJ7cCCjw/TbIdU
YHR3PALlouqqP1YLMn7ySPn+Fh39dmH4llwsiiG7FqOyktNSjazain5Q5APe6Lze02VoJKb7vOoK
DiH5e6O76Y32Ax1P9HrnjhvQ1I+xq0S1IxqQ9N4SdLBAmjX23t7KEFtttJJ71Y0ArkkymKEEn97L
ostiLBeaBdiaNjD2FZDqNpvzOqiyFwBzdX0Bf2KBe8D3QX0GPd0I3We7EDT2Y60+XSzG77LfsAWA
DVzf5xGUZcHDYbmjrV/SS2yeYDPIpMEGspYw1LHTcgwCza/M0jfu3BgioqIJNMax7eTBHRERi6cB
DB3FHQ3l4wGR32Tb9aGy7xzI51ugE6YvsmqeqtLbBrhx0HZYwwGw1s0hZCuti0yB1C7wzJKorDvQ
YSgjt/ZJq0h/m7p5CM83Xcl0X6m0fwdTPyf55jJVMJnS91P7kRWQ4Ou5GPpquQmnqZKF5UiKKECk
Y60Pq+k51tBf7EeVOn2oXIBtOeLVAMOSLQYIHIDsRrWVIFuirMNFy51BMCzbrR0AsB2qc/11Bc2c
Y3WJwGpbPexTLhestGLtrrEIBxfhEoDRTef1O3DjrC9I5DYAk2E1PMCiCnfMaMMAp3SZ4/BgCCzK
i4UHSQ0wTtn0sUUUET9ikWU8J3EwQY1NWvGULC58NkHg1FsyQsmBgYRts4AtZNWV22oRBuP0kF5t
tp6XkozVdM2bbP6+ATvYCt92nux7s6BD7FY1gSBeePpcbRj8LuApT4LL1YUr2l/gSPupc/5iMfjT
G2BXgO1hYy/Ss06ovruUOHyPVVHgibDiZG+fBlWLgqbDnYG+fF0xnrgEcDqaUWd26LMRW/gh0gBN
2GijVefBmhG+79Kse3cVBxwQIvMuKqNNz48gjxe2Dxs5z/tT1l5dBlvioJBh3fC8on7aDhUiLN7q
OexcLuPM0N08oXgrEFzdqTtFWgteQrZA/gIBUAK3teyAyagR4l5ciisrSXs5RBoy91DGlc8twZjZ
0W6DnUCPjKjbt3lh4y5tOvWM5yMMH+fU0x7nKTVpuaL9pgWntIegBG3GS9ptJDublhChkm2Kiiav
YNNv7le/RROqUbkMn2TQPtvjI8wXLG5wUWyEAmc16jGCLCOpl2QXxGmvc6QGtQkUPFxEewIG2hXA
L/o3yxa67izuhDkHlotJynABk7WL6inuyyaIcVqnZFMo2pPNv9WkZvxKjWja0H4O03aCpuLVXSeA
3S+yDixYsTIqpx0cWRNyCH013CzIanlKq+aUDTZN0VeJ9tTC7Bp6rnJUA+9Lhy4kfEFy7WTvSO+X
5KIZlwgxJQBpI74Pptqj9+7GSD+BHu/wL0Oc6vcgafrwGixAuux9gFyKHhUp5qdy4ALYmJCy2KUv
rUQZAcUJgtLPlcfuUsLQI0Kjn0LvUcQ1NpprDSI8AB/SBlPBIQOsr7wIsHAyFYwPkeqirz1d3SuE
oMtZJvsmwdfbemgJKNXzcSE6UoX3OjkRcz6lb43QM8MOP6Gi21Dt4QwdWCuJ2fIp3FK96zZJ0xL7
5ImPUOMtPJTGx7ZrQHkHjI7XJmhx0HHfNg0w4dk9j0ENN7pxNc8+pqwtMfpqtmNa6+HLWidRX9Th
2mwFLjiWUph2xitKdE2XIoM1oSrD2dUo9xYM0t8lJAmHm5Z36XzmsYJnu2Bqe1JgBxiu0k6kaR5L
Xr8Di1mqIkFJDgBAmNGe5sojW1K3DtOl60R7I7aEB/liKJrfBcttiSUKLsjY93E/czSLUy5iAMaQ
82X3C9TpsnBDErZFqzDpkPfrBviqZ6hVz7NOhACm/azHc2od2kG0nlh2021YVQ4MCfHF/YBbW5Mg
wnyisuoqmr3yhxr56d0XZEkg1hXsITaVBHoknwOJJd0uTas5PCR+mFW5RYqQ6xnnAuPaFRVZHqbj
ND85hwyiLm8zZFdi2xBxc9svsoYWr56mRyRPkrshZfJWps3yDacKZTHH2IA7ps43EpXCEH+DiJBB
phDzyR82bYd4By40g+WEZ9WHMrEPi2VtGl4ANEheSVZ70KMSztp5J4Pt0kbzeOm5AH0Su7nd9VTS
V0OVfwjhDtw9E/iUt2c2q/CWwBgTc7aEsJv8TJ1A/MRa4bLtbOi6+KIOO7LepG1oPh03/i2V/VxB
4XTq0wOsBfXe9ZSukNuFUpVTwmhZhbrudgHC5z5TEoH3jm00BDCXy8KvkA5uOEYtYlhdusrB2df1
0ZkXFbwc4kQeUsY/u3XB1PEcB+EA674Amx6zyCfL2apgbCOh9Rhuq8mm4ori8Y53KqP1C+aX+/Ex
dRUQ9A4GPryUYcQuUIGN4T2kMqhy88rz5nOphv66TmgWlZupsc91m3oJ54j1ReNXHew60/iHBNqB
GV+iRndS173Quwi2SXVJ2caTYojbDSvCyBqEjCCByuRLFwPyJNinmpyAH+WApOO+Ok5TIL+GIC3X
3NlREsBXi0Nk3CTGdWeaEKTOgqfxog3DbN2JKWVXcTOqFzNQFPWhBU1Pw6TaIPjzYIWWDbPIBUfL
8lAJ69lRBLapwO6MVXUGocuGqi0hFDR0DU7yDfMVPXDkDLdzEZmNs3PZn74F2nx1r9cgvhszCcyR
M1yfsBIlgjVaMOx2To+DgGgMKZDTiNMAdHUH8027YA9niQHKtTJ5JgMnr1ByTct+TvsqxUFm5I0h
3OJxMH0F/GINDIC90AZ77Dttt1dZpCBYGDBAtANPnb40c21A0yfJiFIMud8jCFGuXoMhdM9qOEFK
kH3r7qxrtq45yHoANCls2pp9RmZj9o0LkrZk4BJq6FaYwsY3xeYR8wfQljbCmtN5R5v/qNJmfPAO
xqd3FUJGGGIuYbSQiwhTd3kDOUlXxtnYfqBum+DTwUac/ok3KNfTuEGrDcSQ+h3WCKD6TSoFEGEb
RK+oXCPQWFXLEYObKvJcoexqAR+SCREV20DVfpuS9bqDOadA6gO13xboIV8qx4gGvsGmMoIpUVSM
8xi5Ajbwcipl26FG8WvvQH6hhcRKtBD2lAQTQONaDu7qZKcoDuiVagtrSPDNezBzW3/edMatJTie
COSjGqLwjKB2FCX3ARugPVPjZ+Oa5B720bOFFCG1UOJ1G942YAYnf6OqyQpeiegY2CUeLzLp4yKr
MTO1m8YeKNyCgWtd2rSmH4FU68NmGws9kyH9VjqoTz9UNOu+GGMOhxzGGwBoblsrmJllgbMQwW4W
UApR7U0DIfHp1MfqTQbSvlZDggcpnDnEV4hIu4DIrVM7m8brZ2uNnVF5DQhos77qr2SlGC0CNwak
zCrXIAaGJv24q+egR6GGoiXeA+Ba7b6dM9Whyd+S4bCE67iCXmUGWTWm75LrKrVVe9m0E1Yl2mm+
gjaMhhoctdQSBlfLdt8jFrG9dmk3UBBJEV33oRTZhB36VGpr7uqomBD41T9rqEfXfzEu+8805T+N
RlUOztgUvj8YhhhWVNjQrH+P0s5+/NqkwE+zFj7Y1nUNwVJMZNOneMb5Uq89+xeTV39Om/83evuf
nRAxMQ/zJd+Gh7hCwXoMajylhymDFCCHDUYzlppFqEvRAvvvaKaHN9jHR6ZsNQys9g1aLL3D/t4l
x5UH8a8Nm/3snwgWse0TqG6xiEAW3TbKl0RU/2J64Z/MrsQ/TUai+Kcy5UBMxi7SX4Rexu8rIPMt
j6ZxQD4eGQE3/dKl+zmu/OS9L7uMbQeyrPWFDxSeu8jQh197d/7jpAQJ2YLIX7MdqMcQJmdzeAzD
vi1/7d1/msPIujasKVwOD14M4S6cSLcX5BdzZOjPqefKZH2YKhx7TzKNCOg4Smi+cdH8ixH/f/JM
/mybGJzseAyMEg8g7L+Has7d2N392on56XFHn8F6eGdtBzyKX0WW7eA62P/iDfPTsz6MzkEaeyIA
Zazg4UTJDl+j/yUnDvqzYeIKVQUfQrEd4BQjLvp6NPtxi9rnXzovPzsmym1QLQoMfxitad/jwagb
w/rG//XU/Pvb+h/1R3/71yXJ/uU/8fNbP3jTQrfz049/eew1/vvP09/8/Xd+/Iu/HD7662/6w/78
Sz/8Dd73b59bfpu+/fAD+G0g5Hfuw/j7D+vU9Of74whPv/n/+uK/ffz5Lo9++PjjtzeUANPp3bB4
db/97aXj+x+/0dPo+r//4/v/7cXTF/jjt/tef+taDHT+9c3+/hcf3+yEP85+R/2bMtCJiBkg5DRw
tHz8+Ur4O40pidM0jWiSsJNTWocJhOaP36IUL0WQB2UkyyhJTxNctnd/vsR+j9EvJVkYxTELU9wk
//fIfrg2/3Wt/q1z+rZvu8n+8RunP66yCY1wDMlp2ociKTpCg/TjIqVUCvyrgbK0lRLxtnRGFCxC
4fotUHEeQFNc3WC8kOg7vUGcukKGNySDAznNQv0Iw+4ovjZc0OR76GFXl1fxiQ5eatFAMmfCAJEy
qeXZt9Wr1gPYqMl4k0D/RS59CEOVs0kggFbkroYq5FEqoHNXvXZRBr8Arfr+sosZOq8e06/8du57
khzHhU4PYPyTCxnF6S1zrd2OLbj4F5xbpNetGmT23qPdho7XjikgjGQdPcAq0uvvfNoI1FsT65bq
Emo7s4RlA7V4+BR6pqrrMQ39AL2BSrs9qzNvIX/wqFBwighGt8Km+xo1uor3VM0zhk5SXPV8Epmq
dsj5HKZicwxxets6AlEQwZY6sCddLIs0SIN6r+MFPVVdJz00gxY+U1dqyrIrDS/fh0G22wwBj10u
Q7Wg9DrNg7ocX6F9neAwfu8hzaa5b4EJFcHcsb036I6hG0VjsAdX2DYwKU2Jz0PMUGDcLA7JjFac
9suXQcRDnEPzmLQASAyGGSDFZaAnnYs+Wj/5Z9kggbjK0Pua1kb42DoGVWL6yy3WSQTABAnOxQjB
5DtG/aU4gGW91yrkvlSRtd9gxaMKuAjpIsPtftlM0fYCSXGejIhH5Ek9nENtgcmDSjTTBRqtkSEY
3ainhsn5OAypuloxpDVCSEXZOekm9x2xFr7M2hVKWo3p2JB3pM5H3em1wNBLdpNIDEWgDV1Q5BMC
PjcUq3hV1tSmSOAMsRbYA0AKmWVNP+vW0RBjsBjlzalBcvsB8CsEoWyj9kHPJxEjZLTDgWcYc89H
0FU4N7hDr7ZgnUlebw3GGJJMuCzngodk72DOBFUzlQuMMm3tQUkPGJMIoynAXApIkzMDjsMViurp
HraCJzi/TfsX48w4gSzB0ec1WN0bZqOoKqZolgTpNnF33bfB6VDRZm/7tJkxqDW27XtKsXYXkon5
ZWlaVH2gN/2jszFwKTh6QN+4jOMUnIFW5BojDqZ+zxAK/2QIoshKWq20P1Rr40QJQfLwOdoa7Z2u
jLjrIKma0CXY4G6EbCbZiTWqoH638UlF6mf1dZlnaXP45+MC0KAnFxpj7nBgxawZZomQ3Hk5NXKh
eQYc+44IWT9B5hkZoA6iQliDAAANsw72hfrWY3ImrQPA6sEobpQKYijKJs0/dRPUEGsAC5sBjyUr
JIHJvFwCQGOPrRKY7XCJA7SaWHpEyVYtBZ8j+xKQiEyXyej82dxHMNomXZVdtVpBMqjsKNYy1M6E
uwi6NIk5kji8SYOhyvYCgYdoUyCGdOd0BGKbJy6w7wNQ7I+emU0du0lm9S0fRjQvGwFcussmrF7f
mbfI+9A2qb72yQAAuAL70mGBCwwpGqblG7C/aN0j2W+IC9cGydO0zjBbobRLoAKfe6N3I9QmT4D6
fVVO2umXFcAcKcwm0jcMfXW3oOkJ5HF8rCFt5MBT9to1FSSXZAxea15FcCeCQvgR80cNhKYLRqz2
AXQknzRZMQ4t9dB/iaHAtOdTOk+wgsBw4mWHKK50P3CybUBdYDG4Q/8XpvvppEuDPJONyJAVC65R
HK/pE6NBlkHa57WFxGvW16dnNds3fMa43yrAQ9ZkFbfjkMCBnLWquqtUoE0RsW68BdRRf4lBMQO2
RjYS0mS2bV4LH0ZVdbTACHzBccEwX8Ay3+5GikqkhJeq+nYyHUqQB4xVrRzxCEfF0KRC7RM4Fo5F
HA58BYc32rt4g7FjjuCb2JRrwwlERSKE9IFAn3E+ADJdCzzG21tS1elTT930caI+rlRCF2iVslq+
WjFHbU56gEsYYCA49ngB2VcaZH0+WCTVu9KghTXlBoAkyZkcwC86ickhsDdQxmFKBHJiyDIFbA7N
3PKcZrB52jPYRYkSmsXuGVdtNgWv++o9naF5wDXdMLUOlW1LigRH+dSPnblwbYqtRq8bzCmmJRUN
9PcyvIcXXrruYHoKoh8YkjsCgKd9CUnofL9lFjrFFdAVFK9mrl8UoLGbxBsk3nmNzjDXbW9TDB/0
200EAj8sU1YvUAOSZXtXdb2ctwlmEnLnLTlJFT1imDHNPYHch5L0pL5Pvozdyr4iqrmG4GXKrM8b
IC4gLLcsenHKk3uEra5YFWyL2xXJC8nZgrQQULSCs7EMaV/He1AVaiyWLIDgMoTr6bcwiQzJbbSA
zkk7Hd92PsEWs7kxspe+hqN6zrrI32Iac9OYFkkxg9HX1D6DoaV3G/4h2GPPwrSxB1P5hI2pl+d8
dpBvcDNvu7ZpGUTfRlYD4FEIySAO7Idh39fGNyXE9w6/CFOQLxisdXo3xFFwDd0/mvdFY1q50OOw
+DLRcfo516qHPHBEOZSzzU1VzjHO+4b3qNQuZCH9WmNy7nYArMF2ahkonq9mI+d6lc1YpAM0AxAe
8vYh2yZwtry35jScyKB2oltnL6rKxyyvbTZgpNwrPG+OhPL7xlcBZS+FKCTqx2jC/oCrWA6im+5g
d9f7c+hq5oMAeTgWfo1HaAJSD/A7AXbeQ4BBgS41dSW/EMg72xJjjOOlcoDs8gpxGW2hpwALtudZ
8sL/hJFla9lTL8HfHlhCN553ELK7vYUMVkHuYJtoF2EY08MnCp9UyAaT6Tk0fd121oOdAl2DhwaS
DAwyPQLQRdY5lHWoBFfRZLciY+28Q9nYRpcrjWuoxpOYuh03mNCFXhGlL1RA0Hm4YO2g20yr9Bvi
SOrXaXVkRGB3YoETazVB9Jna4F4RjJ2WTdrENcS8voUnmxRRmiOE2901EAjV59uICZSjjlw8X5ot
PT1KkAiVAzYDcUl8FAHLbGceFpgxgvYWMVfkfvGe3ccZk69LooGO0d4KjCw5LfaDhii2aKFyjG/1
KjoMFjjOWr2nhK/hPuzlElxjI23Gi1F7yCAH6CGar2pzQWzyyNdxdkecqpDsB1V/xC/wlLruGepj
s+yEUJg6ByCm6fYcGmDJ39dw2uRVT9U4PiLhGKUnBuTS7n2dJUZkOdM9++p6jdG1f+hc/tYf/GM/
8GM7jm4gIhC4xpSjW8Hs+8+xDJWgAbztTF1qvHwVGdmWEJzqt//5U8ipqfgvLOvPj0k5yCyO1irC
x53MPv7BQwLTxp1FtSfLIcI8BAoHgJ+YucfyiJpRQM9B6HAZI60Ek2YMtV6IwZCySlrz+OeB/K96
1av2zcBB4XP6uRP9oXm9GT66h8l8fExX34aff/P/w56VnCya/nnPevsND/T07Yc2988/+WvTmiS/
pyxJEnSaEaJkw5MJ7l+b1jj8/dSuhqcO9M/eFNZXf2taWfJ7iD/hWRziIWEolf/etFL2exIyGmcZ
TxHlF+Kl/0XT+uNNGsDMI0Hvm0Q/ATtEbAg32boYChOk3ausqfJlU7/gyHJ685/64P/D2Zf1yI0z
Qf4iAZR4iHpVlfo+3Ifb9rwIPnVQEqlb1K/fqMHiWzftnsYS8zaYYbNSmUkyMzJCiGbegKsADD1o
X9DQ+hixwYMQGUu7DNqTpngwJS3PGMeJt9V5gMv07sPPfVrdiSWVh9WqZy0yFPfvDYPeYDX6cLmf
1nZKsdZi1g9dJZHNS/BPu3H0spPSo5R2WvtUmPgtBwANNCo893mmI/bUbOrruM5+39Jlz4aeAAaY
t1aAaqEiB1Bn8OPKm9Zz4yf3/G3jFMhIQJ7gKTnYBg94yl+2lojjb+H4biL+n49Th/+GGh5bsE7x
DDPrxQHtzV89nc3Bb3GUon7feZKsuL02MHkxsuCwtxiTmrvA0+hOdILOZgb/Us4wLqmDhwWguksM
SqLb77d3Jz4BGBPAB84cY+/zl3xZU2HoR6+lI6S0382CxtQJ1IWl4xb6VXzqb1rWv9O+eSNnuSdd
g0nEBjUGnhkDJgIIcmD0aZg8Ok8IocgJz7zGYOqQa3zPsPtRN/1N1fYf/GziRCe8JKGo/GNp22fA
3h3X0Ud+/bRrpy2yMyPGCAjXrKYTCC0wIHFfYLT8GunXo7lw+gtOhJa0BPLMVjyLQnIZk+C6WH/4
mcUJTyi4AKyG2aoMOJ6rgS9fgXvxOyUiJzgXtPJ40aA3DDDoetnKXF1j0uYdOZ233NAJTmFrPK1J
vmULZTdiby9awEP9TOIE5r6unOhT3KOElZVRdKXI6tEPwXd0udvDfK5IFEie9UDHXBVxMP5KaFz7
hb3L3c4ASiEGOPEsyu0nNg93aLP72SR0AjMSkKLNSWXBBxP92FdUs3kQ/n9d1f93Qrh07cBPQK5u
RsVxlZs9A84W5DyUvSeh+4ajhE5wdtKIHhj2LWu4+IDp53MQcz17OUp4+pO/nZtBByQdtRvLKhN9
XDn7UQHod/Rb24nLhimKLvm8ZVXPr1nD7xa1ePDRnpzQict2F3MAdKHNwP8ECrOpvmvW5Ifftp2w
BGtbsmiysqxDly2VYITldP7qt7YTlxEB9kmgBYp8wsZDHye/AN32s4lL0D4CEW7Ajmyzgaw/gSx6
Keg/Xrt2idhROA33BDXIbAjbu1nPd6QI3qNNPzna/3t9/i9yXNr0sKbMJGrYstOM3nVXifl5RoXK
L3+7hOkCZQRghcyWrVR+bzh7apvEg3EcLuiypQ+a91ats80igVoFRkSuuryUfpdClywd00AVBavN
luXzeh6O0eMIaiO/j+lEpco3GcyJsRkNogcQAaUiL/28mzhR2eR874cCuL8lxgRlxQE8AqWF576d
sKwLNFS4GSymntVnKAFeh23ldzK4pOiFTNB4OXkJ1OebY7LgIQuqnMHrkozn9usUm2NkbszhiaAo
gvjwXIKfvq4Xr9AULh86BYe1VD0cZZkDMIvQz0Xtd4cQiXNeAjm6sCCEgytGlmwAo/IBU+xeV1nh
cqFjYB3TNHTCkWamz0QLns6EeAChhMDI1muDN/1eDixGSgGcD/jbmB73SvkdauJUT/n9wAQbEQl7
g0MNlFWPU1F+npXwckOUa14vXYfDkpewc0ZxmX0ExSd475rBK10JlwW9p1QxObUWNBkdCGTE447J
Op+MIlyW863WKAUXIFGsegUa70X+ZNzzUzrnJWi8xTSODfgZT9PdCWahGvrstWuX4BywTEnmSGGa
g3egujLtc6l2z7Wd8k+huAlCMCMAZ1HtWQOGiqbRrdebXrjk5rgJMgBQFO4+Q/yr3qYwbaal81zc
eWKu0xKrglbwwWgBsB091L6zD34Wd+KyjPpy7QksXobTLRiPMj5WXvdv4ZKaJzOhDRqScME9+Llh
LpaR3S9wXEbzUvMRQ9+jzep4Iah3g2ehD6pHP5M4J+YSWgMMNr6l7OwjOATXNFbqHcjmKSP9ebMS
0jkwB8yzYDgXRwNjUX+2gQX2MgIsxS/o/yAzJ9NQyxwuDk2XJCvWGeMfQVf5HQ8ufXmsasC5637H
PMBGvjThlHzNQcXnVf8BFY2TaMWGOYaRb9mu+UdwAD7GPsqJOHpi58ycaDjXmEtEVTmYzqoVnBkD
xWSSl7O4/OTj0PRk2GGUyLCHzlZHUA2983Y4hfdffMUlJw+iehEV6W1G5iozywm6un5b2/YYVj7Q
2JNpnIOTVY0a7az3bOvLsxBoMCJDP1+MnYNT8DwBRgW7B3gH2Hszf1xRUfEzuhOhBbDaAJRom8Wz
CTKmdnC08uCn3+JOiCoyWKH0gPFcOr3Uw/pP/56m0BvBHzsHZx43EEyOKPL42vzAANRPvGV9RMzw
JV3wO0gK+VBv+5aRFsR7EchGym9e9nAh7BbzbSTZcxxt9fRhrLtP5V74+YgLYG8IiCq6HflqLMBE
sUFj+QhUhldNDCZ5nVDoTjEquSIy98o+FZ15IpP0uxQK59CMy14usQls1pn2gnXiCbNmfme921dm
LaZCkVGiDBg13LByAd4R7307MblMQZBzDLRnfR9dkZw8J6DX9PMSJyTLfQI1Nic2A2rnEy7NV2Ji
nl7iBKRuiAQmx+BDtvFTXWBOEWO5nms7ISkq1NniCgofQ7DNIOyLQWhWso9eNnFR6sVegxaMmCjj
ZrveJHnYk9mrcC9ciLqtBlMRBg9sqXkO+lFlxbz4SFEibrhzYNbA0zOzYfDM6upWhtFFUEyPfiZx
glKAg1iTFkuHXfS5YtuTZC1J/dZ2orICy6WKOEJni6oT13h9F8v5k9/azkGJYUIKnjeLx0Nlvzdm
/wIwuI/828ncTlSCyhpAZYU6dWLVPYDBSwqOyGe/fTth2ZCQdRGgpzgpm7MuX0DUW76TqU7e8Jfr
CXfCUkjV7UbsuJ7UDf1WLeBZGcKLuAAjGEKfM+kbRk6MRoNtghEETVlMAbEFxK2Z8h9e5mFuGQjs
aGQHZ1JG8PAWG/u4C/nZb2nnPhuTcbNg0cb9p5weFYh1Ap14Lu3EZ4HpalBuo1pYkPkegClQ7vae
SzvxWTMIekKM5VTQM1BHxhjTgWq/shhz4nOYQHELQj3ADmuzHaG3sl12OrDv3JZPkfgXdzzNiPxe
A2pA7SGbeEBGDOz0pd7AddTm1fiOs7+1uhOjG+h0QqgQ4sQX4fdiApyWLeKrn6c4McpavhqA4WHz
tn2Yt7YGG0Hil7dcJNDGwAcgErQzUecs00b1CwicO7+E6yKBximoiUZCzOIlvo3Mcigo9TvfXCQQ
baJclB1sAl7SG4vBYfCgqmcve7s4oBVsxuuclLjQNk+d7L9iGsev4uGigHDej3lMix3dnri4A+az
+JKLaX/HJqc4+YuHuzigCDBgQg3MDQ6oUR9B9Q01Ao5xl7HEAMPRyziR4+j1GtsRw9DQUZD9tbHy
U2jkud/Sjp+Xhg5I5OWeTTb8Crbpu9pGfmUVF8dkDcaqJ4lmbN6HXQp16++zrfxSInUSy0REC7IY
VMUjMp2DoeMsou8V9t76oo6xuxIDMrvGyS/HWl9y0CMv0DmIRZD7JUXqmHzWg8A0WY0Cs1Yg4As+
7lb+8PqaJ+Dj7/k2jtUWsrJDy6qb+SWjwOpDKGHz8xXqnPkzyaFH0qAy3pTjz6QCo2izd36te+HC
mNjaQF40wfOKlKYHnrr7WJD6nSA9ecVfgtSFMY21pCB0OXlilTyAAgKzRMA1e5ncRTFtQdGBeQRJ
MQHbWBqW4vsKQeuD3+LOyR/VYO+WHBtvS1ueZNXO2tETwgjU9GtnmeYZI1EWZfe8BnMXARSoH1sf
iXXcn/8AMQUJZnsgdoVZ13UBB32LDEADP0eMHDcfx3DSi0D0r8ReFF2btcPywc/ijo+vpO7Bt4TP
GRFz6JP5alH1i9fSLh5IgFysqhZctXaoa4GBldbHPSr9iu8uHGgCFyp4WHCnGHJ1D15AjLV65isX
DlQ0JW+6DtbuRf0txEUlJPzBzySOfwNJJ6ukx65NmZ9v+JiY5/UrXbtQoBCUpVrH65ZhXOJjZOdr
IBz8ErgLBRJi2eIaJMVZx/azfFR3c534XWn/pdH4DWWkc5DrSYylZHEArSBUQq6XuPHctnPuBIMG
KLLiFnXl5dBu+dNY6ie/7+gEZN6OIMoMcYuAioW8AElRCQqr1S8J/juO8btNbBBPJgEnUsuDc2MT
cCQXmde+XSRQb0BEDc56dE/YZu6WtYoum37zSyUuGKjcKUgpAXLNZnDIpWNrMXTaab94d9FAeEAE
fRlLXPP78JaAUzjXg6dRnKDcQNQT9QPFBYiCZw34+V9x5/k6cbFAsqaQSOzhg2bld1M1XicANPz3
t4xOKfovp7wLBQLbQIkZdpQNuVDFnkIPELx9XVglV4Sx8WlhDbmN900+BFBWEbZZbzEiuX8qWbRe
k6SLPpl6n+3ZslE2n29LZ27XaB3vKREYMxwmkl+iNl4+2JUE2gvYion210ewniZMw4cnU8f0E4vy
a266i/82xxt3HheqE+VQ8QDQbcnqsHmJhukSdFJ+gxXcBepYyAKZBqyl2Z58M714wLTXs8+uuYvS
WUO0d6dAm8y2YQZm12Mkay+DYDbwta3BBoDxAWgQZHGnbkxPUQAWXic7RoheLx0sFRRzNxR+IaXT
HqH7ciLnXb1yK3dBOmU8wd/AnZTl8dgfWA6KeszM+M3f/Dv19PuLoSohvKgmWKUnbXu256BalCp6
5552+v1/RiRomV/bJWpyEuYtviYUQvPHRC+foEV5UNAaheJi4tV35C5eB5PsvQZy0WQ7tObApQ6B
wzvUDwfumQ6dH5FA2saAW3HPBDg3Gr5cFUn4ztL8r/YRLgwQIA/TTyChACHtWIMrFzeWE2FGCH3K
DlbzCyknx+Q2qbox6g1mOCZ7XNZWQMfA+oEN+Wlu73f/0Uk9MvBcm2wEXXzaxNO5biq/ZOACj+xu
eRgp7JzMwbki0VlX9/94GUXK19sGX24ITbERTpOALnQer4LeeJU9uIs6akGoGvZAqGSYb+YQfhsS
VqYbULV+O3dyTT7wQGPjDDjDmEEmqQRzKWRkzvxWP3nqb3etvirEBJYXllG7forqDewcGI33W/t0
Uv229q72rhlRWM0gtHkTloNMd8I8v6cTpLYwXHYSijNGQYJtKavx0Gzcc3Hn4gyNHQjQD91J4QUC
jVO13w5cez1TuIs9AkPItsQSRgF79XfoVVzGlXzys7cTmj2jvVJyxxBUEEBjE5Sd0KUBQ4PX6n8A
j8BqA6odrF5FKoMgxlVF13eOjb9fXbiLOtJVvsf1bDlmQkELKsSN3PzmZLkLOwrHGOQs4NyAwgUo
KMsi+ZnHuGn4mcQJzRrDbCHm8TnyVXEZT/HtQj3j0oUdDXk4KqowtUmHKMggMXIo41Ye/fbtBCZr
+gmiN2AWHiHWfkGq6GlltvE0ihOZED/ZgMqosbgxL/MSftq7xe9Gd+Im+z2hLH1Um9UAQ7av1XMv
wkOR+LU6eOwcmlUlFkIr+Al0dyDsvoChijd+tTHuQo7YDk6BFgwLGUaI9wNUhz5GJxYYr4/pYo6g
VKsKkcdwwoLcyY6c7QHx+5Qu6AhChYJDW0lkG6pYl9MwMQBTy8gvy7q4I3xMUC8X2PiWLy8okX8y
g/joZxMnMEsoa0SgkMPSa7yksR4OoBLzO49d2BGYfs1mWSOySptrYvvrpo897e3E5WohRTPW0JaD
QmmRLYN6mBqwxPjZxInLQm3NvGjYRO3BdRVDrw4cwV7PWlj2dWCWhAOJPmPjRO7qSFC6Bjmy3xg4
F05oxhX4qfZq45mFwKqIuzveaq+KDXfZBCcQ6rcFeFWyYNU3+R5kKvbDL3MXdlRCoEfsgDBnPaLz
/JRQitD6Qd+4CzyaiqYBxQ1MwtfhJYf0XDS0D15u4sKOhJmtZXTlkDUAYnQKDttifOhIAbHhTlhC
JQMEdAtsIi1wum1NXpYSugN+G+evfTBfR1k24G7Phq3ZUq5ABzeYyc/BuROZkAHulk1h5j7o5S2E
Mp5XTyIC7gKPQB8GVY12EVk76/O6rj5UUvpd7rkTlkEVQ8YFWlNgCgDBdspDkWDaVJdXfhZ3ArMo
ynmqTy5u2XQGXqEmCyDr4Xcn5M5ldgsg96wt9s6Cl2jqSkg4zn4tPMhHvHaVEPj5ampQMLA5+7op
VJeXNvGD0ANh9XpxLieyJidXmYN1f64qLs4JKYzfac+cohbONHB3ByBoCMPtjrIGjI9+DxPmBGe4
AY6BIBJQBZuvdrte5JPxu7e5mKOxJxrql7PIWBPdLlGRAZbmaQ8nMAmabND2wqcEB4++iOhYnQ1b
7+eDzDky9Qah3HEvITMRFdf5XD9DK8vTJE5oQiajAoNUhfs9D+6pUjYFEeV48ApMF28UnuYeoaoB
Qplqr86Tsbi0wxB7WtwJzEXHWxAZWLwTIDtt9VZ9s1WQ+N2uXMhRqQekcQbOFwMyugOnY/sBrbfc
74O6oCOjw60sCKwe1pZDoysn97PS/JuX2V3gUT4vbJ0BCABjABQKRqmgYWJHv/B0cUfQ5C23ccbi
Sufftzic0xay0H4bd45OE6FNVRV4soF7d0tXyFFhqpC/92o7rfKXorAL3dlYEKONgoTYMlre7lVd
YNYXIoZLuonF+N3kXCKi3rAevwEDp9BFvCv7AfJIo1fnDVRzrxO6qBUEpoZTFhh4CF3kYjmswu5+
d34XwQORLtSuofMBjA2uhwqUe4d525nfDcBF8JgOi0+hwKV/4FfVJJ63Lv7i5TQufke1Bcg7OcxC
F8HualKvd0v8LuvOKX//xWlcBE+NKaukUXBJKvmXpdvPQcHnV691ATw1CMTN1IElbBpm0O5WEW6L
4O5L/cziHKPxZuICfi4yzM5uh3xSMxgjd0+bO4E66GaB9C0+J/ST+NFE4DJlkB3yy44uhAdCtVFc
BSivlDW/wT3mQnA/QBZ3AY3NWgUrbbBxfqqqhKUa0dgPPTseLhfRuhUDKElRUxWCpRXboxSjhrnn
B3VuuRAtylVX4CJ6ksI55lH4tdGefcR/O9u/VcjrTZS72PAmB3H1dQhqtty+N7f4RgC54KMy4PP/
dZWkPdsW+ossy6OXi7vQo2ZLIOMZYdcQJ4R4eFl972Qt/Mztgo/6gpqFNxSeMu2XSQUkZsj0r//e
+BsnkctFxAMQDQPRDAolCKi9GAjh3uB0qs70svjRk3AXhbRFeO7LDrYZGWbnIxVPV8kwDX63RheI
JJNNVF1HYPk5v1NgfduE9LtfuECkslcRDXYsLUmMsTf5DcqDXmhMtPBeH6BhDBRcBWI1FA/J7YJC
X5wb5Xd1CZ3oJMxAPi9GVyIYrbpat12ecahp+h3OLhIJioe0BD8oz5pAvmwdCiEJMOV+nu5ikbqC
txyTO2ioNLa51BFApHjLjH6u4oKRkjpnbXRKLaC5/1qodcAEY9R7Lu68QldWSl1NWLyUE+TT6TW0
AZ+8YtTlJTLVXBRgZmVZoSiN045F4/etCyQ0AKcp9EzqLizJbnmfRyP+CqQ/6puhC5YDg+isn9u4
wCSt66GvwUqdbdTaw7yI9VhE/J2b7htJjNDX0aSB+SbtgAS5QlTj0Zbf41ocm1Gwd9Z/4+BwMQpN
bFCWz0+bL+YnYfpLEvpNZgBW/3rrUI4I2mI51RZNNEBhNbqsZTJ6hpPzLh2KMLdTWECsznS3iT7J
JsqH//bJv5sE/P+v9w20NJTYBPZddWB7HiEWAKkZ6VVaZC4CqtdAOtoOtdwceLWs7chVF+x+oDDM
GTk7D/tpWjU+pgmmq96Ej6JJ/CY9wZP8em0SMSjuMUjmdEl1J1hxEfvxzEGH6PXKezPuBPK2SOqS
Pc68hZhsrLzchLksRVFYSEiYoEy8lSZO67n/tNnZ7/LPXPwTJC8HTOrDJMtqn8qpvEy08StaMhf2
xFlgehtg4+O2p/nQPgVaefq3E5dhyMDMsSIbxl10gsbuZwFYBL1OaOYChijLu2KJBYOALjinBAmy
2Yy739d0EUNh2W8y7+ApQ14+LO18b8rwo1fQu4ghvJyZ5gPiEmCER0vICKUZiL7/9+J/T+LMxQwp
1QKOAMAKisTRJwihpBiFO2+H3et8ZtIJTYCzocQzgB9UQL8YlAvd9GjoqryuiqBUeh2eU98vJp/w
RadmYxCUTQDYKqPWq9yCSvDr1QNBOkVOpmlV/8gpvRTEr2HBXMKioBvXXuUIIaVMntYl/1AsifR0
xej1viHQAjntFa/npW+uagiz76UfeI25mKFgA2RZJficc5uYtNpXCFXEi1/wu3RFHVuaIRxwl4OY
0BHC3Ne2o36f0oUMiUDjNRfjqkL1flJyrtWh5vbnf4fQG4eyCxpq6jwmULHDYy5Rt0X/uWP0nSvo
Wys7h6YSZNnr0xtOVtMx1pD3bSB67+cmLlURkTSIQ9QpMhMGt233sjHz7GcQJyyRYwlolyhWTsS3
eoh/rnv8zW9pJyaXsGHrAD7SDFNeCYSFpiVbPBnKmMtR1Eg60wLiSriLx4/oQp2N1eDH2g/Rz9dB
OS+LKPUYIREuHQG2R0GmzuxeABbmYobKZFk2AWW1rIAwC+um+24WfgncRQxNUTUUkQ1Ztosd2PJp
eBi3yatty1zAECnLgUoKe1dTbVMD+SILBVK/096FDDE5K2hYnk4e1Q8PtaLNs7RT7ru8E5oBZOem
3MAudUshARndQgcp8/Jxl6kIklRzGwL7gHxidZgGUDS4litgg36B7+KGxiQAExwjLLP7esfG8piU
0i/PunRF4cB2JemAltwc6FTv5XdIxr/4mcV5bu48QT+VwuJtVN4tRJBrCQUyT1d0wnPpQ5KQDRuf
RXw3BfIJ3OOen9O50/Imj8gwA9i8TGoh6VT082Udb/V700dvHBIudIgLW3CRA/oVj8sLZBNLdKBb
T19xwUO7AHS6LYFG3HKZ9bS4y1c/1jbmQofA+xp0DGLtmemX6ErMOTmErLXvhP/prPmzbcNc9NAE
gcRpNQNwghGE7ZPa0J9FVOkqTaay9PuyLoqonAfwOUESBOP0q0z7eE2XINbv/IA3Pis//bDfKvKk
tDvemkBBkKZntxoS2ykGZvymPZkLI4IUGWhGZpgH5bNrq+i3BAqhnjt3AnUMRV1VIzqgPR8go6fk
5VDr5eiVBVwkEUH/Ezr3uNzaURyXMq8PTInFLzO6HEYcahoSSvCYcFBhZdJ6rDBPNRerX3Z0kUTt
OC5tD9FMCNlVZ6Ron/bdbxSJuUAis4TBCjIdtBJzCdXQqtWQIPWjV2UukEi1UB9G0gUgJ7HTQTb7
eBxl5flF/wASbWRb1hg6GCIuDskA0TLh1zBnfyCJepSHlQpRLoOAcgrH/LFOfq7iIonaflWqWAEP
aeukT/emVtAHDvwaoMxlL7KF6JNNxsgsbC1TSqrrYJr9+C6YCybqGhXbIiQi68Azfce6Ys4GAfFf
rwBlzkkaRuNM+RZi9WgaUlItd7ofHv3Wdo7SvdtqAyJlAZSc3a4gyCjTaqsGvzuAy1/U85LWtD1d
0YfvUZ18hiS0V7ecuViifutE0fcnVLLNvzaiHFE6K/24qJgLJcLbs+133aBmVuwAysaVHW4CsSUf
vWzuYokSE7RqQH8I440As5CJX4AUyPhFkYslMgLybl3en1oI9Bx8pdn87gToG+enywGUG9k16Jrh
ETrz/BbyrN8kzZXfq8hFEkH4d1JQQ8Ww2twHGdHzr1FP+7mfxZ3zs19GqD4PCkWWOamyWvQ10BuJ
H7ELc0FEqt/UkEisDoXXI9Q/oSOqPcez2R8YoqnUFv+g9LSHU1qH9AstFy+0DHMRRFrPKhEzHnRm
Iteqj77KQvlZ3EUQhVAESvipjhjm+YfT0oKvZ14f04UPJUXSkalHJp+25ChNfVsw41f9dOFDDe1E
wFeJp3m+TAcIGh+ShvR+aTxyCrd6bOd+7zFn06n6Q971t+t777g3buYu+U8B0V6x1ztu5hUlGdTp
+LcZoqZJupdr8uxn9VNS+O3ybHVOggBPLIgZg35gpCqtUAf1W9sJz4CsrVEtdH0h3j49NGoPzwGH
6t6538q/v1tcBFHX9pzmHR7nDaTCbzoz5M/QZgbAEoMWQZMmTRTfNJD4/LUZQT2LUy6r0dTmS90v
BZ7WY3uzn2owOUjO3snxp97kX15iLrRoEBQSbRWOVQwPk+d24C0YcAHyUGm0sHg+9uvGg7Qb9lEf
8jxm4DukwejnCC74SNs2GSsZUJAFF/EBGqsv/cTpO9/q5E1/+WUu/IhUGCleWnwrE4lPepjUIQxz
P+Zn5sKP6Dw0LClymm3jqtI9ZtGxSebYL7xdABIa60FlLZyY1+SemT26ELZnfonJhR6BnHnLkwlb
7+1wuRjgPfPQ7+B1cUfb1rEuCOtTxwcFJrjr+gC8cPMOocMbwedCjyBTIxNTjzLbMNjQZZUM5Uei
NFq+y1RBkRNHJunP4q6x6HvMrRz8jjYXl0RGvUEqEiWcZGYcWiEsSG7ysBuJp6M692aCfiR0PBAF
ol4g7W7CNQ1C5ZcPXWjSnowTifMmzqhpo+eFzfV9tQxQoPZKty44iVakUEEFZ4pFeRgLuaejCT1b
ZS42KTJTtBYFDNOsa320Jb0yRelZTXCJkoQIkkZaLB4mdX9GgvbrtFs/3BBz0Ul4YwXDEpwSWynz
86Z7Ganu/K5DLiZpAazElBbHQZ6MD1q17X2oSOiFwUOZ+fXRPJ6Se1U0UDEly0nDXv5zmsP5b195
42rhIpI2HdpGkQT4vrKfv0GHqCYpLuY9hQp8Y5/++4+8kfVdWNKoTKlIAOuoYHvBBXpKwy70e+C6
uCQyYozILkjLRAzq0FYAJncN9/V2B5gkSJvobUTyBOl4kWoQSJ4NUVu/Y/y/24W62KSNtpWYoGCF
m8v6LcrVDUjSvfIX/QMqk4PAUYI+IVu28ADy5TtdMK9HP3WBMnGInrOmsMm+ExSHqyICFdHoN6JE
XajMxEYd6wa1rWanayrxMg+tn1gvdSW99E5IS2pgZYJpfAad4b2Og+qdO9tb39LxlBZi8UM/t6fy
sAowCyqzKp/fK1j8e1j/eW+iLlZmr6aprhYG9EM7yPZiLsgap0FSBuy8bcbmQ0fy1qY6QQY9yLKK
PwZAkC7HkIMJIe1bVc7HGSC40/8PAaWz1eTRexwGYfjvpfcvu3NhcEUid1IsaHlgBknmN8Uoximt
ZB0F6TzNRZxWQyseq2JW5SEUmuuLTtNNm/NomeZlT43dQYYLYFRtQ/y7DVMdNQvLy2qO7S9bdXGS
Aj2tjkWRzJeLniJ7VvJATUdjO6CRLRTuZ7Csz2CL42vQgWNnruI0F6Z90XstZJas1dYe633J1SGa
u/wbX6zpjpVS68eNGFXcAn4Yz2ku+7I/WLvMj6td9vhXpNq8BAFWrYarTrfrvYWqHyZmSiXFDci4
9uJm52KS1yroygIqtvvQvaD7GK/Xdq21btM15FO+p3IYzAYddAI9wHibWrBGQv9JbmdQ1t4V8LE6
BICQNvl0AZVWVZ3rFQWwT6ONbHJurWyiwzAOefERMo79h1bj4Xe/S940qaKiq64Swmpy19VDSA+J
QTX7JtBlu37gQ99tNC1Bi8ORwEKdoCjaQKy1PTSqocvNPCRb9c+Kj20uC6vEHGKITAzVQ0AhsnNT
RvsM1qVwJrF+mNlcGLRtQ8C002hel/BhmEk3XuJGX8i03bQcIfjT2P0M4rLQ3D7yIW/GjJWF5v9M
XbD2cTrUc9TY40jiUUoQnqtxheDB3Krk+2r6PPwFoYWhf6YxkE83puFrdx+wOEiuhzVI2vtZ7gs+
gFxUPqcQbV46fsC4vt1Pm0Qbrz3EmGoon5d65vq+qLms2YH1UNwyaTuFerqBlICQLyoa0HiaR7Xn
5UVNYGXMiFTFmSz3XJtUAOX1WMw8XO+ntkURIu7KpT6s7dqNPxK95sOcTX0Han869OM1kM5yorhd
cykIxp235anLa/QVQNLUhM9NXtLoaHQhj8NoSH0M9jbEV+eMQKSvY7o8kH2td7Rn2umuj6P+rlgq
BkbEok2+5Eya4gqSeQNeemNeDDt+UFA3ePv1TB+EbE/GMecaVgiPNFyH8TgpXn0iu9bjOU3a4AoV
ySFAmbZsSWYHwz6EfRteTnKh/aFrdR2loW3n+EzTQsk0YVCTTmXfQCIzYTzX6bI0qE03UHf40lbd
alNZyCJM2wD9KjWS4VxCI+MMFHLxF4x+o2drhl0funKqmiPL18GmoWzN+WBW+nkdhOXpyI1RACpX
cj1C6riYzw1n9Aez8fBxX8tvUOojjxCsUTWEoes9P/KYFfpC9wadmmXYi5QsPHmmlo/HLhHrdjaC
8qS824okOAsg7tBdAmI4fun7sLiq5rL8GqkQO1MKlIWHZhUrvZySvNKPJoCK16EMwatz3Ju2T9LQ
tMnw0FupHhqNWfl0WPPww5YrWR7HmhB5FI2sId7W6kud7OYhNwEebJYH+XKcuvGxGXtxYWOIbB03
Gq/DWdB21pxNQ2jXDDdorlLQbcw/h6Kj5JaUSpcpUCh9fV20M/poGkNi62VXK30Y8qDpLuied2OG
c9eOt3XYX3ZyHX6Ge6H1eVvUxzFYigK5pqeXSofTS1cy/OfoWvTToUav6KHERL5MUX+hH8SYNM0V
JJg48ABFPfIzyjb5pPpQzddsNBgHKrVZ1dk871Vwo5t6Hi8gObNddw0Uk1NpwMx0WAoarR8iWoPn
kPZ7c9YOdtsg/kzs/tF0cjuP0Se5qVhZd8eQYsiYMxQ2bpJdNOSwCasxManVeNOIVXS/hrXp4rOC
z/GWJkoOURro7v9w9qU9muJYun+lVd/pAYyxGU21dIF3iX3JyK2+oFwiMWBWY8D8+vu8NTX3Vri6
lCNLrW5lZ4bTaXzs43OepdqexkSgH1KSvcV/R2AtowvY8OAQrLRoctN2C1BBW1Ltzz0VK8mhJAx2
na+n/RktXObBZSIZms86maGWDVO8heRVJ9a7AghfNLn5vMnDakJiMl5BDiptdNzoUyUl7G1TShaZ
ErC9bwIiyHFp6+lDYmBnuJqJT+exAar3ejLGTI9r2w0F+k4A+sZPQ29qfYf7qKB3ak7Me5MMQXX0
dpCvTzX3oLuQNSOBMxp8auIfJYsVOOSJTwpQAqsmuZYaAn1XHQR6myaty5EMuZ6hhHU3L1VSwRkq
8Osb7KjxTvCqArV9bUt0YOHWczCjCNan7mKU9kBo3ZNMN0PwW8SgPoeSXltCZf6infKeD2wU8oaU
nNEcUph+UUF5Yw7yKuL+Ye7LHzWA5x9QtN9zEFKw0UWSjJnHoGeHJ0LEniT6Vh9j1S/fkl1uYxrU
miVZkRT0aqjIABn+dbuLlK+fqxo416yfIAs4NDW5UcuydGm09u0NqjZlNoNKlwWD9K8i1SU3W7/P
fr7yGGaGHH+o/jwoMfwWgcP72PSD2Oo0Koa4z6Me+/4ZIDEVnSey+126MeWLYy2bpM7qVS40H0Md
fw6KJEZ13Zu3PUNUR17ah3oMPiCodJFvSeONt6XcBWT06r0/NqqoohOgVvWQYuupGxkpiKL7e1Bf
CQIP4czjOhpTyO+xcy/qfc4gRzGJM28SdgcjuVGnfeXJ7URFXUXXpFqCQWfTNpl5TSffKPIwNIJF
2drBsyhPGlk+yXGIx3xQfvVShpOSqV+sZM5ULee003AES6c4btZ7r06YziqVNFd9J9v2ZmNsl6eZ
NZ56DsNg1xkgOWj5kRJpSMlNRY6cD15/ruqaofqjozaF1s/3Nli67jhRWqs8oWVw3Wx9XZ04LGzG
Q7/6VS5jrjISLUipVEP7jwsMjpd0VrgHUhPIz5JPyU0FVngKPdzHuhnhZVuROsRpDxpNk4st4OoY
IutINwRjkRIT4KJefF7fb1K0aeU3qw878OU8N3hHsDVgKekDkuJv6vMpKR42XX0yA5yDyUbJeasW
jkrMEKPvTWbcZTqqofDpbcCmP82+bul1oQUts2UblL6b96lYsliV8FQaRuHFRzKMoJiWoPmFOkUi
U65Xgd+xMZNzWzfpFu5bcxx4PI/3ZBFaZ/PckvLc7w10hbcqEex6ZshJ0nEcFv3DhJImabRLuPst
SMTXXBUrl/k4lqGfVQHyB0iwb/70kYvCU/kY8ELnfQmvTkxoUy+olQ1VtkN/+haJPXj7hBbL91Vz
aNT0UeFX2dpgN93EbEzuUZXdi5NHkWCdZK+oeUmmSVLs5XD1s66cTfs4ioV8GugQIkaM1yNLSQpv
zDhkaFv0xsO+ypWCzNuJeFAiOJIiiYIr2EHKJCfcL8vnEvwn/75N6M5SpATlue0CL8QKtOF8z0M8
NHKxrkWSDTIJPmrmbQ3qb1XcdGdPw2gz7SrkrllCq5bcS6AURNZUCtybZVPNwxLOaIWKCEIOabwD
rnemiWjkzSh48IL6/MIynJvdiYUBf6g34895HQ+Vet6DaX3GvP2vhBcQRuwhfFBd+TvsUFII1fLl
274YHh5g6I1a3dbOq8lrVin2AQTjeDrH+PoNyyYWJOVX3c4wR90rdGrTcuuSF8r7rYaws4j9gwdf
3Coz3ux3x7KDwm6up1mbG+hM6SmLyi4cc6mhZgeHNO7fVmW3LciAlexuWmhdfYRaCvdTD6m4SaG4
wXB8smH7koTdFggATda1O6sFB/RZybnrD2pqwJDDXJcEFvM1FQBI4uo9aDJ68gHneLO96zV4Rje7
EXivhptp2qttg7puPjHYNuXFFuw8D+YwirI9iMfoXK0hx3mzhAKq3fNs5nOwx3gKrjXSqg/45oTe
wEy8nV6HDlfoicbRPn5pQlCMMhIH5fZoqDDBE1k8LQ6QCip43tV+e4wBpf3Uh8F8Lwju/jwMRk3x
YmhncCAIiMW5jMZiz5Ou1/o8qK0mOY/qzrtKBBB3T0hGic7gtVlN73m7D8NdA8U3ZFxLt6H8Iebp
6GPk+67YkWS2rSDyfR3SVt/WHWXJJ0/SqP+0hK0fPwTbvPKzCTh5WQglA/aZHB76ZaLVeYLFD82R
WgdNNkLyvztsGrLhGQgQfvJKCPCFfVoF+wron9HercfiYr6OBrQ+sl2OckDEDP2ejjVNgOJlgN2x
a+z6BOsPER/vofKLwnuENRTSgbrwEEHpONQilqBU4TsdifHNivYJBNDSIJ61D85CNL1Es4yx6cAd
3/rPQ6/r9VsCIcri29wUwf49WbBz1Y8wRKD6F7tGOeGZmvC4yLQMfZ0a1m/koMaLS1xVJeuNbtRU
53LD7ZU2U4kHblnN1ZeojeNPBQ8ScYQU4MwpHOMZIgCdorU86hZ3psmJh/8t4APQ6HW7KaJ17M1j
AJNLYbJkIc0y5DgLRIePqjlkUWo8nPo8rBVeMLMwIaT50IdMDpD6VU1OqsaoDFYIoZ8CjVMOOBU2
KIUseHB/WBoQz1GIBj2xZTnSRh967zErAAhO+SJN9CkIa8KQafSBl0VCVuXDEqykfMUxO3b5mmAv
HYUeGb/idBlguECTbUo+J2IK1bMWqBI8dz0bZKZo3JV4aZQaXsKS4PBjOEeLAw2CskoA8prJfofP
Glc3u/CSd2EXV/UpWMgyPniKBGG+4ISpr/t+XN/BAxWmrUOnRfQ0VM2C7BT1Av9VUxIFB+aDXngG
sGnZswkp9/JOGeUvKd3bVl4btRbLSaiAoNW1hz+A7ln9dO3L7YsPIsE7rksNSog3qAnqppp0uex1
NNywda1eu84UakhVCH0xpPB9g10YwOWwOa7SZzX+lTxdSjXctwPvzwhC/Un4suApWTQ/h/HOf9Q+
w5M19iWjmUHDRB1IUzF5N+OrDHXajBqV6tTMbS/TvV4JvoTe6SMMsEF8M3u0pT4+b76qOVrykI7h
Y5zMYXdD0LIjyH1wvaWl7OgEEKfUIeSHFS49mF8m5BiO0FU9JENImm9bUHb6AG1RFcHhUAQJYgsJ
NrCr2JmpYOWIi5dK+hAmcLh7pDDN6jOCUnSX7Xgoy7zaZyVu9q2iCuebFCQFYBpE8Qpv0PmKQIT+
zmhd1imMpVZ+qyIz4Q3l9aRSKYxl449UKv6dbJ4/f/YDpbYHwcDGO6KwC2HZsKcF/glbR2EGBoSa
yGJ40T9hiJHeLtzjM86hINBYcijJQVO4Hevm7MdrC890zfuYZNCvCD4EPqpP6Qa5iXdNwFCZgatL
gZfmFvf8CvcNKIURAFNXqK738anVDUlQ04EMQ+Z741QBLoBjDmIvy4ZnQDz4UT4WPbBsui3H4mYK
uh1m5AErwgxPPP68ijFhqZ+svMsGrqpPMYTRrua+mMKsDFv+vtAciOlxSMTLWI7xx0azhmaB31Rf
QAHb33E4RaBoYnyoEJrhhNdPlKSLIMkjimseaLLDMseZtzbdFf4m80gM8Q44XZunpqznEBnTtraZ
Lrg60XKb/au2NoBSg7oVFNnQUBiX1AsMkY47coHyCFXtocRlp+FCtRY4N6+9ae3Fu/KCAP5taAbk
OiFaMtEP8HNL8a4Fzh69mgBXFQo3HO+HqkDF7b5JZnmrDPUPtfag51NhTcbDNNUNf4Y6rr9mzAtx
9Ba4ujqdo49Oi3zSyPBH7DIvQE3Nk1NKN5STsn0TLdSnUSZJabUdmqS/Dykz79ew0edSct/czGXf
Td/U5he4Mdp5Lq89o1rQIX1ekWRJa3BrHjefEJklzdiOKVgynvdIRiPuZiK4n5XzwK52vnnFleo2
CIH3TVFW79sSLnqPqORpfluzkCeZrsryyWchnJgqsusX7ZNmhOlg0Zu7DS/rKzKu440pwkhneEBB
bogWuE1nvMuaxw4o1K9BK2WVNwzpSdrTKnlH4DJ6jZ74AD0rvUxINZdq+4BiTYc02gPjFe+bup9v
vInF6NBOq/kodFjfir3t+lQmRX0/LH37QwaMjR2KEQGOjMLIvb1pF7z6bpaJJ3Wq90BvmWk2PPZp
Jz2oRFF8sxOv5aJECj2dqnjHaDnwG6/2qms5NHLNpqjZvOuw0HrAarL5FWaCTZlSPQuWBntkxlME
tanPmm/bkiGZKx6qcA1voyJ50loARQrlO77lODv3O0WqIbyV6Ha/glHPnjiUCD4bjhfGdScCWZyn
QPr05Eex0SfYvUxzOo9r9UzBU3yK5kKM6VQw8xn8RfYp7NbuuplJd/C75WgECi60+7YSX8s0Umr9
hEZClAImg5QNbXscn71/X+KR+UBQCIeHlgJW4LAgh/oggn27GnGBPoFMo7yrNt5QK5VxsT6BKLxf
L4rRKjVFIq/L4fRt2Nd0NnA82yJ/zdlpTqAxkcWXkrAI6vJdKEvxKeDYXBWvOoCYIqpP8JAEP28C
jnHI5rbBp6hhR3RvShnex+VuvhSo9r1vaaEezJDMwTnpgg+Jb1KzTj9oubzsUgaoMM9leV3TvRlQ
+6Piho5CXOHDeOmgYBsGQM3amnxW09qmWH76vvD2bcljZNBTpj1ZATSEQtsPsiPvRTQQFKPh6Jg8
J3g5P1SJ5g8eqVuFq8eUKg2wbRGnysin2l+35bgPJGoOojIowC5+NH6GnYsf4vomBGX61nsKEm++
Cog/w+OlWLtvEd3NKzfL4KMSaeiIe6HlPzpIon2P6FLjR+NxabICh2+B4gdq9ChJivBdWKJSDa7d
qj+PYdeG6doRqBrIaZqLvE9YPaVhSYsNGaLZbvW2VXVGUah/ARyGbJDk8boSL1O1/oY64dAdl3jk
rwis8BzH+33nkfY+qYPmjuzT0qTxQPTDGCflHc5s9rVpYUr+E/jF33WdLE4VBJ5nNdAK+Hi2hFcg
sZqMkMRNEIfYKgHSR30jbDpAR7DFvQU5lww9J4AvsXUCymqoxqW+dBGD+lwvOI6CcHXzvCE2/3tc
oqpXMA8+bNtl/wxwEK927TmREohNAA9Ib0SBu/QA0c2An6vY369DhZaoEwCS2AxwwNbrpEeb6bCu
8bNf3IZJ/cmlEQ/5tbdIAmNq1FvEDvhVpNK9jB+9OHTbiTb1G10mMD867JWyLL4Oa/s5mPjPEH5/
s8tt7rfumCyIwNi0LD4qvmc1c7PiIzx8uyKVqiStN7Rthdf9Rls0tMrlN7fFtiBEBOcrgUQAlM06
WDrQNSbohr66jW11m8k8igRPQ7Cz2/B1R6clGYPNrZNtM7/RQwIzZrzwNJn3FWZxcx6UMnJCoxGb
+Y3nzdYSCqYmZHDqvMYr+gN6aaMbNMF2jCCRQRVRXTahDorbAPWKgeyug1v4Xrjv6rVteqAytbqP
TZ2Fg3LSkSG2YwREI1F9j8GiiubtA+qLcFIXH512CrvE1J9wvXxGw8wLwKAqJkMeq0ZE6bqX2u1A
sfnf6I/GyS4E6PYe+jnr6F2xWrhJMRFmxSZdfR8CXgMUvAgKtGhgAMOAx7XbuljRuZRbwXboeAGD
l3xYRjSmUKVzHNuKznaDRD/K3cCZTOFZMn2QXeB299gE8CXex4JxTBsF3ePa1b8lTf/FaUVs+vcE
Hc2YXhT2GNF7tpLGnCul9txtdCtT4QYIg7KAzmOtEwXj8CkP4E7xkxvzMsi/AaDY/G+KYg60e0GK
katG7liSAoaqk78Bf0EGNIdR26qb4dzGwfaHl9Z/fNv+s3ztH/97dPWv/8Kvv/UDCgcwabJ++a+X
vsV//uvyM//vz7z9iX+dXvv7L+2rsv/Qm5/BuH/8vfmX+cubX8B6F3DZJ3SEzfOrghvi7+Njhpc/
+b/9zX+8/j7Kixlef/3lW6+7+TJaWfXdL3/81tX3X3+56PD9x5+H/+P3LvP/9Zf/M5WXUTpsqv8e
7X9+5PWLmn/9xaPkn3EE6jf3UaSMoeIBpPD6+vtvMfJPSjk6ffg/I4a9hIDuAPIW+LEw+CfjSeT7
ge8zn6OF/ss/VI+H3mVI+k8f7j9xwhjFrXkxP/6f6b35Pv//e/2j0+1jj+eP+vWXf5tE0NgmfUeo
dhV9IeShlPrjnpivhXaB89LYZnxLWvpzpDFyEEOVqtrSHXZZf1rjP/4R/4tJ24zvajdzNMIr+GAS
9ugT71Gile44thWRg2ZhVzRFc4CNwX7X0xCSt0bGLvGORbFuyyIImJIVbw7BcvR7iqq0k+UpRraS
2B5yxQA0Bs1h37rleu98ncvGJC5YVYxu3ZdhMe1rBwQiJHUmllURQDmxF7lcxhicvL2MmRFsBYih
gRhQE8MMe/4CwW4nYxEMjuj6802/owYYoUgkD0TBk73cb6FD4pK1YWjrssTyDgNwQM1BlSq8B9Bf
fyPI3TYXwDqGt+5LhqrWGstOHmqut5u+1sFdwT0XpgCNbZ43nVmk4fOFukL4bRygYlY6yUhgZBxZ
f17wIoaPKIPr+0HWsH8e4PUZea3TExaDW9FZLapREXgUEKQfHwp07c502Pyf3Jd/cxbaLG8ftiWD
At7iAPCK/LZPbXml6jBxIbNg6laARhJlvX5R8kA/7UMGIIjTWWgzvAtOQ1PVGHZVIO1OAUie0e5k
B4c5W5HZ4RU+sg67pNzq01SuYdoCQuA4cysyL8I3w1hNEu1dlL3kVhXZyvXouNxWcIpOFnu54qTl
iYRhBK9gtBQ5KRdiXazQRB9rX0u1S1ClqzaP0FpDC3Ke3aZus7zjUOt27zH6UN8q/dIPLu9AGtsE
7yiMunr3YItXhctdW8g6nbrB5a2Gsa3AjMku/GSPgBaI0MsB1eOL6ClxqRlgcOvWHIG3UdtKanCY
4+a3KfZVkyZq6tzi3mZ4A35cjVUU1wdY1x/3tY/QPfe2k1N82gxv2RsdlIAhH0Ip+7ygXXNe4tmJ
foeVsQIU7uyQQqxbtHKmIfWjNQuX727ztqIzBtq2FtDTOiiNqhjV0XdSOL0yMWsrNrsZiqISGL0D
H/y83YbfUMNf3U4Vm90dFJSNOxnrQxBepPMndW7hFeWWvtn87nlhs5kmTLxZy2tUbOoUGPgnpwW3
Cd4LFyi5U0y8xrA+6d6rtn10G9oKTkDdWcI7DD2xmV3NhF3708bcoscmeDcS7M9JYfBW1Cml+eQk
24xnkXVhoi+uphb32QE+95kIcXjHrHbyDsTgVkKr6n4yfiywTUYvypQA+TYGJNVtva2olIU3dI0G
ISquZSRPRZAY+pn1a+9k0IzZW8HJWD8PYpb1QQBjyb2P0L9z/JpWaBrm6a0AuuPQe+Z6LoFDadX+
4rYs1q05APWpF7ZfkFzrV8/TtwUdnGQG4KiYvM06e5+hHyWIOCxki59rf3sf0dKpio/B7ZS2Gys0
tXV1KANx13kzHhH+qtxuZZufHZYRrJtGKQ5+haYt6brPeBAJt9PQpmfDlQAvqRnguWqGBRL3VJL2
7eR259v07M5DnQNoF3EYKgCOhoMQvlsG9Dvh60/lWc8f6rokkcCCbxymh0GC52bQuzRl8Dmt8ATe
qPQ0fBBAs/iCu6JJC1CwHBfcikzJq2DV7eVryrA/AIjzQYEI5vbgtK0h1qVqQ2BSIcw307Smp7B3
vJFt7rWmAFTBuEEc1nrOaOKvKRD/TsxriurX29hEiTOagb8Vh5aPAPy1PaA40I502ys29bquN682
XigOoVna1If9QTYAEO2Wvtnca7osetk4Rgf/7F426+u4e7HbXrGp13UBGHYoAA6aoAoPdhGYwLsq
MqfD1uZeg3m2LqOIxSGGLXHOA3/OgnYUbiFkk6/DqQTZ8oJrAm0j24fHePjkNm0rNgFU2AG3YOJA
Kq9O6zVZnpaVc8fRregs+7Vb4SSIG2gES386y91Jth173Lo3JyBV1jHByC0YhqkgXzeN8ofbmlj3
JgN5SHqXGwKeJ0EuDO1gqNa60OjRErCCcxg5uQC9sMF1sqXLvuQQEA+dZk5tCqxQMm6FN2Lw+bYy
p3ZxujOpbQLBQtTIlx0Y7Lk3YEPCM3Q5uKw1OiRvzyp/4vvGIe15APozgNSf01VJbVxHF61aCTXh
HubbVRzMN6QQTm8SanPak3HuuBALImaPr9v1jpjKpauGrWHFojQE+COAMw+jqOtnQdT7TneN0wkC
VP7bhd7gOtiwDZ8QinPvJn4HkqtTkFObz75FIMlOMKw7ROYFkoSdk9Y+lsMKQyiGwwxDIQyDKPgG
xk6678StoAR1mLerMSdxCUoNtt02FPpUNAb0QSgHu4WhDfxpSwky6nbZ1L03AXLcFzl3c8NAJ8t6
XJKWEdOPHQYvu+ELAw/yVtAd2A6ngLRhPzKJpwVEBdAtxh3YbrGdZuisOF2S1Eb+DOXs87FHnklB
J/oIirMGF4ppurlFkA3/KX2/8epywA0v66cGWJSaG6dckNron35hAiBSxA9Q2GchTZdVLRCKbotu
BWc/xgub1ktwtiCsmgezDW7XDbfuSVMT4PJCBCfp+Lnp9vHkk80JIoataEVo0za1iglOWTOHgzlC
x9KolNV6c9yMNgho8luD9w7+gsmL9ptG6u/1GEbPTov+FxDQAKBnuPo4t4IXygAE3dy6jmgavz1d
dCHDFfKtSJFFkglSqCxOWt9tr9j2D2wEpXPbMLhc+7OoYN9dOeXe1Mb/SB7OqIPh2Gq4epTcC46x
ME6KKhQs+bdrwgDoCgsY7R2WZIbeg+93tyMaEW5phI0AAj6nhMcukBxVPZX5tETdlVmBxHDbKVZ4
Nl1Q4yqa42O5DO0J0oT7VTGXxnHZrRBlbJi3AEbeYEGuS0ZYaSCuWG+Oc7dj1ONwYk+m+NgkSp+n
cg+OGx7jbge6DQQCDdNLpm6Mj1wPQBvTcs+lqZ2gV5TaWKBhDYaxL7EyM4gTOYtomxlYTTmV3mhs
RWkCyseFSh0f46byDiQs4quJ8ObRac/YYKChqDuAUDg8wrcKserz8qYqAah3G52+jSZAf8NtNX18
bJO4exqji+KCTJwczrDuVqzG4FeAV4jR/TH2n9EVRna0dLHjylhpbsUTQA+jLj6CchKDnDPzT22k
tduFd0H3/LkdPrW72Bot42NnwvrsNYI8QhdtfnJbdztW2xbcsxl7pm9C6KL4TXu3htQJ0o11t2LV
A2R/9BlWpgV5F1zxeNzv/Jl6bpO3EUK+KiLPeBiegwt/HD0e5C0EVNy2pA0SYoEBO6oa8FlH8TR6
W3s7gCXv9p6zXSF4pfbQr/BVUZosD14TBGkTLk7uJxQL/3bPwGayTTqQ04402sYX2nfhD9FDu8lp
z9hIIQ1th7bbcAInEIHNix5sLZZU0u18t5FCHrxJpmHG3IlovNtW9l4WgLbq9ti1oUJbbcRa0TI+
7nMRAO3ZxBCg5G6tLGpjhep2HkHHK+ix9WdxHFc8DBpYfLsVLWy4UAQ0Vj1FuLXnugmPaiEzLJVb
1+1uxSpsk4Ni6gVidYrMCdBpeWYlWb467RkbLrTwbtgpBAyOrZYsbSSV2QbGh9tXtSFDMFYaVc1a
7He6hGckkGCbh6Zxu1dtzFAC1RCoVPnxMTCevgclE/prJfWe3VbGitURSUEf1LibIMBGH+qu+Rpu
u+dU24Ys3duDYCyDpFMgKl+2e5eTNVwOIPpLt0TPhg5RqJd1I7x8j3C3egwZyLYUqkNuu92GDnlL
ssZ0UfFRqNjkcqj2wwBlZseph28XBlpPgQdlIBzuAeSU/CrwzpD1Im4wMxpZ16pRcIEeF2x3SJ7Q
bIGgWNpHEKJ32zJWqC6BDvUcevRoeFG9JlEfnXrUYH+mk33Jiv4C+wZP06ollRC1A6YYlQyUSIPD
uFBztQbL8JNL+/dm078bnr9d+m5ek1BCXu+o9JpAewvCaDUYoGdomuiUCUpSSZW6Mnq6SeD2cpqa
OnxpkOI7nnQ21GjFcwGyPbh7i13Xn3rD1A+Y+bVuIWdjjTR8UlrYptGj7lRzPUE1B9DLgf/kpLvk
8v9u8ayAhoQGUSqi9FiDLHkFaZ4Ngkx+21Wp0qPMm8VMuZzX0i35/Av4iDagFWgcrCLy4kOkwuoA
zGro9tiywUcLFPBaBmjDMeChynwKIYM1ok4uu9jGVohTn4tY7XhsJcVQPCC/7bK5VsTtALEhSOIC
q2eVZEdDTYxXnMfPjEMT2inC/wJCmgvIi9RIU8AVHb5DdCm+WcvOvDiN/hcUEoXja3BJU2ZIyxxC
b00uwi7MrWb5FxySP2Ine0jg6nkxMvdqBjmcsg/dMFTUdpvYWDyt1GB8ZUwYQXKLsVMBGfnNbe1t
PNLmDU2Hpy4euuUwf+S+qm532S8/Kbv+TQDboCTgEJcKBpaYPYRgSqg9QOMkSfrkoSUVyYsGPtAa
/brSLcRsmNKCMn0dsoYdSThAzzCahvt+DWq3l29ovXyBTNg5JIVQR5KQgQhriFKhnBG5vQRskFK8
rTFUZJF3GfTO30O2cIJiyB69cwsC64qGefhmog35hfLX5QatNShXTbMbwIraXhM8CaYGDuJ439WS
Q501meGWDRUO4Xgy23ilAJ1nWeLoOY5tuH+AJmL0A246m9uHtQFLERA/wxJidACgkwMPh08V5NF+
cof9TX5hA5aajqzLQhkGX7bt3QIxqYdIlfInAfZ3o1v5dBv2YcM8ju8KOa3HxTNBxvCKdHsL2JAl
DpEqUJoVOybz2hdXkILq382IAs9tz/8FuAQmy+CHbXKkk4aoEsg+R890zC2ntoFL9RhpHg19clRQ
jruHZrV/m6iGfXKKKNs8ImoohwwET44c4pS5B9XK9yWUad1SERu7pHzQvwJNkiNEw+qrwUDmsBy2
xXHDWyl1V/S75l6cICeEEotPSftNlKR/dVoZG8BkAAlPFh1i3WPPfAAwam7TeinbZ7fhrYw6ZqJJ
KmaSo9eEI9Shdxk3WVIkxq1YZWOYpka0myqH4thPNZzXujZ+ZIAyuTXybRRTS+AvtExdcTTBFOZV
rBZAmQbldtjYMKYe4rSxYn2BegkFRgqFd2i1ESfLSEptGFNf0QSSrdjyMABHVaD1vfMwy8Txu1rX
awkHCQ4ETIGieDc9D5BnuNczpNXcdk349h3WSvCVymYqjmJAWh/7EbmfOx05YgZsQFMliqTlYimO
Y+9D/ZF49Ze2g/md2+SteJ2IMqUOoeZZrQDtxRClOdIF/UOX0SMb08S2pC+gsOMdRQKBn5j0Mh9W
ob67jW6F6z40xEde7x1hLrAdNOpup3X2AqczPrKhTW3nTTWkqItjqaTMoEXVPDLSkG9uc7duV7P1
DSS7MHdJZHgnAm98Ee0uM7fRrdft7kOnPdbGOy7jsn0Kt7K5Lpi/O73MIxvoFLF6gP4YjrFu3y9m
DfV9BaVxp/cg9IreRlPRQiVcQcD+yKg3HKBvVKQbJByc0gIIWFmjL3E3eM3iHaOFDofZ8+vTGk5u
zbfIBjyFUDsr6U6949zJcoeq1jC+I/B5II6zt4K1bGeiZEm8Y8AaAsDGug4BDCMq3y2gbPBTzQiH
FAfmj7J7nMOYtPhIoqpyCygb/NRQ3W1K4KjRZhpvBNR+rqJy+9l78N+nq5GNfgpEBLuRgRZHSHlW
0DvS0QfO159ChC9x+dd6EUQC3m4ceAEspelXDwYMGvrNhd78EyhO+ggFvKZK4z5mu1vw2lgoQNC4
bKPNOxoFA/IeQvZgl/TKcfTL+v0J0V/1ENysyh1HMtnINYwxonRCecEpuYSWojU6sFCJBxH3k1rp
Gl1DfzR+D8VUPjk9GyJbD0kkvZk37o+nGQo6cPGg67mG+LpbfNmYqNkLIxTS4EnRN6XMtVngI7L3
1f7D6VS2UVGRpqIKwGw+MUjDQqEWzhAtLL7dJm9DomphvLgKW+8UaeSuopfrCerAbrQepGJvP2wh
Eq/wIP59oqZbBEoUXvwaLVPpVOuKbGCUD2i/UM1cnpvQ87v8/zJ3JkuS8koWfiKuiVlsgYjIGHKs
Kas2WA1ZAjFJgCTg6ftE3e62+rlJYp2r3tYAhEAuyf34+USDAndQduM7v/qlNkr3sm0zCsOBUHgk
1o5WlwFcnfd9lUt91OxGYeERp7vp1eBZqaiYgC1DXr+vL9ZbSqRK1bhwTaTyxpR+BzdVvNUGzg/v
/HAWc1ZemTBZyfwbpFiiA5QA4rF0h/edSrylS1IL72Z8l6N1U0jxZTI+7C9D039914wKF7mnjmpu
6qIWR+161Tff5uKXGJot8eW/PTteifrhYsEtFXEmz1HimMOVmZ1hDDZm9iEcXNdvLpOTKytCGw2Q
K2e4HIfebWmMRQ+O7U7Zi3Fc4k5xBehRkccgQgrF4xyQjeEWwKAG0AKrnNxwHwZWzn9IQGvqOHTI
OMHLcIKx4SkHH1nUCTz1I7IHXsstf1ijK1onnr3A2F/D638ZsYEs5PwUjFNXnZosKurbMA95c/IZ
DG2/wmNWwvRetP3YfSBSKhgbl9MwANWDH5GxH5ZjYHwUl8Rp+S/LWAPItGOkRvYpQ4lf6tjzrBwf
XTt1SP7bHh8vNTAVQZf0tqYwX/PqMnsSGg4Fty2Z6WylHJpP/hRKVdo6NiMjY5hOYvK7z3CwrPID
egYacYyoojBoHnSt21STCqgIVK3ULI9z512ZTsTK5bMjQEW+oy3MOMEa6LxguEAn4cg6MWak9Fft
CVveodolyXM9VNohqbbrAqevdhyBJEoaJ2ewXnYHWk6gc+GaUqa9pJ79Y4bhKmxVDZW8EMnkjhmB
cag/OmEb5xRy/i6WsCQUO5aZrL3jUzP4MODze1yBwoPY8VFhcyJ/2jGKpeie90Ar38E0VVc3cBcl
Aj8IZJJpP/Q2rc4zpQWsRMdaGCfFAt/Oh9wHHugWnBLUo+C0jar7B7gRO0MF09wQgC3YAM9M3OTE
9q2vtTtMfRMXUAWGOQyhoR1pkWEZfQNLVipMr1LoEd3OJGh8m1z3PMHdFkk7Yk/DHGdjE/rwEXet
ivWJnHvLz+K5oVlQJDYAfeK7dntjPqnCofknmcEfuUNbOMxOisQLnBGd8pbL3PwYqNYPvhW9U/Hf
Awmtme8hBJ+dJtaBhf+WBCBRjTd8xK+yD1Od9ZUFF+Ia0jFwFUPcFxb0BQONhoBYQH+TnuUujwsu
M3QASqoa69maB+VzeJbP7vzThrGG9csjYVWn6IIYZJJzEdVwRjNybM7NVF4nWCiHHFiQbmqjMc2b
VkfjGTabrt3tYTQeDM3OivLBJYmv3Bw1/JAWtXmB//egnsCx4VcS0yzIS9sVTrV3YCGexYPhMmad
1X9RHPs9bQEzAxJDlwblGMDj1ddjnmLTgGlOOoLJ0MmwGH7aPUbyl+S9IxiGuLanU4NkT3hBn3Pv
PFEpQ7Tz4nRZPcIGvzgZwDgfIieqvF9Sif7UQShxcR3lglwU8r0IYBBhFzA6zIsi4x+80jbsFwsC
1zuwEMiPGY5iYy6z27Fqh/JihnLyjIL1bhaV7Fnl+AbLW2/OI6c4NVNXY/IELWu7zz2CidfuOj6G
RZ5C52jaU8XZpGXKW864TL1qCsyXwCL9/GK5YHt96nUo4Kg85EiXk1i53jA/5naG1TutsJDYDdhV
gGLNMYKNNcq4hcCxEHvtAQ3o3IQg15ZwF6cy6LO4hkON/I1eMDGZmMG9YxBQjMPEAygoD7QM6KEU
5/IrnLQy6u5H7P0AgIDbTKnbGCQexcAYtzxJZEwmeAs9+4i80VMHe+TgqwtEBnPiSEOHg2cz2ni/
AQlz28ci76l8hvtaa9exN3pC3WWEO+N3wzSHqoZPRBSHKvNhJg6WgSjgqkxUDkP5vWFBCK/ncurc
0rmU2ib6SvdtJDJhHc3cYkzgQdvbz6MyEwG8oQy83/ABx6w79nCeb6t9WKKksbeJ03d3sJhV8LEu
i1GDSYeST/ghRxc/+YHXqkwW0xEkihq+8cRED6MoPB8YsXzQ1a+Zj9L6BvOywcYn6kj4SscWUB+O
OpRSDKAKeDMwNPdBDsJA6gz+TI7AWw9YXcJAUxZb0mS/prLS+WMZwpfuvs2k7wAHQJn3s6JebaPr
j/qUfcK2QIE9U9GyZjrOQRoyRyoB5BihXqeGXMFeHACpBD78jQN/c1Up9gmn43a4IaAfmGeAZwB5
TqRf5KXZwZhdDiYRZiT6EcQEn9/2PK+uHi7QjyR2SAlYitUc0Rogp9Z+DHNvUDEYzQWoMcIzY/XF
ylQwt484CXCUUzq0j3FxnkIxhztj92I8o6Rp+SR2HBCUDhBn294UZ8ikVeAAEkDEf/jV6BV+3ERX
Wkyay84Dc0DlMI8p0cjP8nseqg4BPstG7zvMpKqmTmfNB9Bb0GnTiSBuHFwDfq9h1N/XZclB683J
Fb14aGzYjpOdzWyrODttQ/rp3gAJiMp5BGQim+G8PONdxdIeqq5AqnMiGUlbx6p5nTYAwTRNIsX1
KB4PM6Bdj2KgfcjhbD5PjtzNBinBJh46nzX0vpKGfc2s1scGYuwGZ3yx8dvnLA5dh+tfnjERBF1j
b8PEuLLGZrjxHGrchFkgOMkYHm6GPhEF5/RbBra6jmKUqJAA+F1kYNbIvUCJLPqEeEmcIoZ1Mfh1
xAmUCg5dIHTJ46bJnenHhPDZnTOnnMiJy3A2H5tq7vWtR6Z2ICCblIXvYicyIwaUscB0nPNPowEc
C2Yp/RDaXQJKylC0yTQ69fgZawC3vqlwCsEu4U6dhQfGIzd/4VHVdB87qtyWHbwWHvZ2IqtARhef
wJo/SBTAEboH3ki0xc0E518SpZG2G6FjaSE4PRkr1AjNnie95sGF1Eods2gcgseZlEQz2FsU/gwD
VbjpNz0gCKA6Qd3I3PB6rG2USUoQI9FEFNqOW30ASwYLP/zsc3/4Zo1GAwoCIlkPLjepjQJlB7ID
/jUqBUxFYstU3P1i64i7eSy7FscdcD3VDPj5mMNuyN71M6ihmG8Tto9+rCtv4mc/0F3whCq0G30o
Zl+CuaU9B5DEOABXoUGyjAa4XjCzUpyol/n8czUreMKHDmznp9hr3BGBooo6O/gJ3WYLUohTBFXx
hU0s6xiQUxZ2SvGIDIo81n3OgVvDupY7n/tKwqQ+LjTJLQxgMAz4tLKpCNnBL7DrdZICdonwAwHN
zLLRxQG7EIX9VodDdFzUINUd81z1GMFyGu0Ldige/exWCI17MdtXx6lmhpvY89S6oIeM0jFdCRN7
lDO+1nPU9o94FB9wuExVIJ0ZAjTMQ1B71IqjYAzsOKwb1SZWBDZclXDYtGVPbeaN3dEeqwrsXw/v
B9tz3UafhjAfOzQ49mz6ms1hVwJYk8MNHcDnnLTerTVjTjySiQvwoISM5hIUGwYwEQg7wJxBnyun
loFa4Y26uQLXjFfAEd6Neha+9CWMtEQsiB/h39fAlHg3fo1F6gsY4WF4Gjlt/WdmI578nFsM2GPZ
Db6+z9va1Xejhf3LKQNlEM11OGwbegKosRt+22Ju9A5Ws6GvwKqx8/YG8GSunksBu4oPrvSq/Ekb
ywX+oUVb8vQZOKtS3qA2nBsgU0gQtp87gvrtr7mmAFvvXCA8AhM7KFiaj2UkHWz/NTPCP06SmyK8
AbGxQptpkVuqjgFTUf6LrUruY3ktWf3ZIIhgfJC/K3yMAbgReAuYz1KeR+BQ5u9ECP4I5l/hX0Jl
dWhmBl/oYWxBYdi7RVdEn+DFzXWd4DzV+bdWGZXlVwdGRPy+RMrC2XfwASffWS8xJ5PSzyIfPVh2
BNwGHAxedNZa0eOErv0RRy1jEf+mIfB0OaIgToePbeUM+Y8p6ih+PkJ9Od2HBiA6zLZqGppbZoF+
CP/83DTP7ohNZyxEAHgFF0zIS0fy0T1oBfbuR98XeV2C9TY59U0lPAgDLeztPqtIB+JeZVqXh54P
VxiJJg21PuYCXLWXEroxdcDKJ8e4sZ3JjrEshvgqbe70KRk0J5fOU1n0uRFN5SFmU1+kdqGo+AQi
lKqOGOUZk6CfwwHNBCrAjuzR6s2ARLUqs4bvtC+tEhwgPYRPFutH59Rp5oU3fDZVhRaEMaru3GoG
/zcGxKoPPo7RNPoJSCGqxWrDAI+cA96rMyEmD55g+VZfOQQwMh8YxNyABz6VAwkAHDUe7L723hz6
5CD6moY7InqAfVK0IntmB9uEvLlg1xnqE3x/7WBX94qxPXcxN09X6jTARt7McSgOC1teMl2Sq/2j
aovyXNSeqSB3sU05HMk0KJo6OBdXd3r2RX9UOQBs6DSr2prFV5P14CZs0PRzN/qUupeaoHSS+oHF
xZ6PaPMCmo+B9HzOuqBsf7Kgpv2zCiFQvQc3HrCO2KAVKbhnoi+7XdcPnb4ExgnE0cvkgGhvK02O
hdfZ4wWdovCDiAM+eNG3si3EuKfFrJuPJeYvTBb4bEvwF3H4uQ80ED7YVFFUFQGTcpyovq3Kxpnv
dIAhbiqQJ+Dyz4/+xDwLCN0gK5oiyawpjGDN6ASWG78rGbJsufJrSHFb7rEjWlsaDkxpRGVco3r9
7X3XX6QApZNhRukuP1YjkWcU+cld2bTl+4pKy6Yrpx5UiB3SfPTbvI9Nb8uPE1oANsSyK9WBZdNV
6M/dlYZsjjIo7JOTV/zLda+88ex/RGev5IkC/5/ZUe67ZcusHMTLPPMDtvOC+Xpm87rsCG5PR2K0
NXGWDoFj4bOf6tnfE7gYvxRRiUMWkFT+XYEPaUBiFZuueUw8EYH2ankwRccSRNFmmAI1Q/EPgDdl
2cGRbSRimEY7AIm7PmF3NFSFPgHLbOf4rHvUzrgqpi1bmmuZ47UfuKgadCF2iYyP5hiFODjsNXRY
402f2eZ3Swa7TEtYmmzVjNfe1SIfOcrStTRAZUcNczTrVBVtZPnAt9mkTaN2Rrom9rPZ81NkHcA5
TVD5wQEcKkDb8pE6m8GNwVphgCP2B6vbj1XWdzfg+jn+JdAZ4KiiQY+c2nlDaUVQSsuuavo7nPoD
bMWGQSgQtTLW96K7hybSoFMB6FwcG6BFl6erhK5Fy2FW4ji9K7ilANqoACYFNa7LAVVPDOKOcygD
5owHzTrbfATFDjUQMHV0nQMjX2UVKXGMxcF9OkgXDM7EyJn1gGxnkwTAzsADaFcza+z1yaNjpO9q
GoBOf1ea3jRF+mc6/58cwm+Lnx0e4vew9P/+h2X4vXhpPgzdy8tw+10s/+X/Q6dw56qVWLcKf8iL
qhCiaF76v83C//yvf7uFw5nwX9BrAE5vhx4Fein6H7Nw2w7+hYyMC+yVDQkrQHr/6xXukH9FbhBg
DYKXBtJ/+Jv/dgr3/hXYMF2KqOt52JxfySz/B6Pwa7hdTkVqu8tSCRQO1x1ZPV+wiTviMPzTQbUw
gQeiC/ic2flTRSG+Ihv6kNdktte7XQPCX+VCajhjBdaQi3KGX57bfB2L8dkjzUcr8L9zW23Uf/7o
8l77VYsISqYiZ5ktsfS23jTvxiyyH8cuZHcV58NjYMj0CCkJPbeNF34G7EqCZ6nz/FYZjs6tCmfs
J8Bx+xoZ2RqHo7++i4d/3/5ve/PrzV97qEXUA/x8MgVm9aWh3fcIBr9pgBPaCUiGrbLaa3H1OryL
WNd2kL+3Xa8vtpXdyNBcurkJU7SQf5VuG24UeNZushQ9oIPLEFrTYzjQRIs2teubgNCdteXVs3aD
RRnGq3mPE7PUFwutxr8ABx1vOlQIE1Ae68cB3dTJ2+/jj+r3tReyqMeErO5oWAhziUAH/+S1bbuH
JK1NGEBqu7zt9V543pDIjtg3gJ+T70GVq/01Rw9MKYHRoRUV+ReZDRTOZ9rwJzNGnMR95xT3E2B1
TqypV55yqeXGxuOPcdsrj7zclbVe7dYuUnYXJKry7xG2AKkvGPmoqgl1VGqhYSAeaVA/T45Awgv+
JDkQxRIZ8feN2bJXPrO7OfOtVl+qEtRYmj9It//ZkulmqE0sKpko6T8Y7wvEyQc4XMVjRdOCRztf
qyOK+BCig6zWe48zq3dWww9FuDE0r63z+PaXO75Z9bz0bHw1Epj1btgpNWx8Jyvf43K3l3fI2csK
V2biMyoFcV8UCc/uom5rRq0EhuV+T+g8RHIbL1VPD4TtCb3l4h36p+uoLGKOQ3KDXSIigtd99sSt
uyX7XRuTRaTxUAKfXGhCLzn1AKi6v5rEzj2ooaLZGPW197kIMzbAGq0DatqF2Y8EV9fZhrB1bbQX
4QWpxsmmJqdnOVl856nytq/9YylxjHp7jqzdYBFW6gj+9bkKigvSRv0OR1ASA1DcYYc4Pbx9h5Vl
dNlhjwxSL6QrwrMi5AgbfhZnRfSrtZrT7MPcPkDq9u0brbzmZbM9aSmIkF1G4SkRHQaCHL4DxnqZ
J074jpo7PtBlx71q6wKAX4eehVI31dgcZFv/ePvhV76gZbs9kV4BU72Bnmum1J6DY+x2zntMHq/P
fX35f+1krDYCBwV59HOG0/ihyGkPRxKycTZe+YKWzfaVtIs6F2F4tn37Mg3lU9DxB+zmn94emLXL
LyavNhWgZ0UWnlkRPoHduXc9/5GEdP++yy9mrh6hMfM7Pzi3ZrrhdnbW1ogCvPce7fh16BcT2CEG
IFXBgrNUKrHLTx2OkG8/+cpm2F/MXE6QLm6QZTrnTWCnfpd9pp75ykp21+fOh6lHr2tOu/dN4mXv
vQU0d2PQ7neeLCSbAOc6FEz8HGT1xBtRpz1qeG//qpVosWzD72cdSbfEjdq2PktS7LUyQ8yy7NhJ
aJFtUWztDlbCxbIlH+0rpkKh0T9zZsOhS+M2GfXmtB3aEzoZ32OciQ9gCfSwi6Y0tMVtBs+JYidC
6Yu679FLXi++mNhRBI+ITuLrquEgfiItYK8TQVHp7XexNkKL9bgzZQ8owfXR6fem+u6pWya+6mkj
mK5dfTGxqzZzeqQDETfax2a4xTK3N+4Yq35M3378lcjhLaZ2hESIA1R7eG7QM4fKQftSImeBAWLB
BsBm7ScsJndTW8zULMLH6kzNgV33Wzg2QZnS9uQggQN/+4esrA1L0gdA4q72RhOehwA8doehTN/K
729fe2WQlo36Ffx5mSdkeNYZpTdosd3hqBYdRuHF77vBInXqwHsI+RcWngmKYDD+zlJpdSBn9/U7
tNWYA8tW/FxE1kwhAD0TByqzCnD2MgCb/e2nXxn6ZSd+6KDQBKvK4GxDXhqbThQxZXxDMbzy+SyZ
H5q7wg5QoT53vYnn3PraooYbhx1KadraEuavveDFJJ4gXEL5JsTwFO4no5yvmsnvjg2+/NsjtHb9
xTSeWm6YimhwLoYLRDIp99D7puaNjOjaEC3mcNY0RVt7QXDui2NbPMK06r72wtSy8v37Hn85hYds
bnMcQs/1UPxs3C56rkvWfahQuN6YvWsDtFynS0qpp/ACvLxnae824Fjr0Unzbmw3brEySstmfEC0
OO8L/AidfffRctQ5NURlLJmz9yisMcmWDfkdikyTFwhx8Ws1fEaxyT1EQdlvFBFe9fO4Xv66G/hr
g8rcYbCU51eXOa9Ywv2hzveZrqpvFLq6OwLV3xddBQ2EbHMFkQKhUIvEwNjpjzl3h42n+NNy/kq+
Ytm132cEfVRN314s0/NdxUz3w4Y9xhHir1qiM49Dw1FVpIA8wIP6VXgV9gzIrsMQooIU7iDKYTrn
Xlg8lirzwWSfwzN1uMzTuZiyh8LxAkBPMkgSmJWl6G5DN7rNQgumYHJz0V7ZFi7NAZpIj2jipt3F
HWFsGE9zyAbQC2aKCl2TI0KGE9zZ4qIS0DwUvVtvnd7/9F6/NnyLSFPWI4uk31QXHaJ4munnUQan
VmeniEa3OmJpmfOT5d4OeKyuDW/Hfoz7vERhOThAevkQzDqIKRoF3heZls4CSOQUqBIX1YVpW59A
a/SPNvetOx71cvd29PjT9fzab17EJzeYALewRHWxfUH7Oyiq9AxrqgqmjKQLbpqSTTxFu3SVp8Gk
oaMsLE2QqEUqrh9z7xYC7uliO2T4tfFAr0cbJ7qGiL9mUh1yDS1VM5392N9jMU+L3dMDjWncH7MY
dz5sARVW0tbII/7zThPK8VVZ4E4A60XP1dfyNMPS+SHc9T/d30ERDyyxecp+bPyw179rZ9l5Z3eY
R3B3ns70Nrxnd2OK6qFGKjPW8U9+N6XOniXhmLi7/GbcONm+vvj/KWf8PZY84qHWbTud2eh98Jn+
COTnx42fs/aeFh+OXUCpAIXedJY7nJiTetcnY1wmTQzla2LvSNolW/TJ11cHZ9maF4gaqFdTT2du
zP0gwgcPCo84oGJnGbLVMLD2exarXISDm5qjEq9HkgdOrMeu8E++p99Thb2uEIt1Os9KqYdWlBfh
WU6ME2+eQsNfx3MGyqNq1VY+/0+wf21GL35IPQhLu27UXJBKLb8h2DcnQnr0F7DATtD0OasUBZou
7oOS3UyIJ3tkP1iKY353afVUf4YOfITWeBK/Nfpc63iCmH+Mvay0aUxqrR88m0J8y6AZOdMwMA9w
uiVnkFrs5wYay0RxNqOyGw3Tu04pKNv9c6L2VodupYCO56vsTrTf5KB2tZqPEWt3b3/NKy9/2d7Y
e4h6E4XqfOiOFeyuawhILOfD2xe/PuZ/vhBn2d1omsDqodKZzkqr4etQigaTpCvdexZFwQXhbtzL
zPaPHGzsuHIjeyPivP6j3KU7ylgEboOteHmponu7LC95+1CEciOv+/qcdJfmKAqWQJAk11CsNxVB
X8PU3jBaemmDdfLcoQ/pHbYLmDZLnxRm0wgGZW150d3gJW0InqOrttKKawWeJdlpUDlE0HPTXkQE
aR43iQuYmTf/voo9O/c+osj5Bmj8+fz2l7A2aNc39dfapvqWSxrW7SUY3JgUXeI5H5pyQH738X03
WOxgIiUgTAgEbsBPObkMxSV3KgjZtjLUK2um+2cb8dcvaEwxDsNgNxfh0PnHPM1036FGloL91ty0
IrePHRfNF9f4QIpAY5hUVDenNne6TwFz7XQQmt80sqs3Vri1EV2uQmiBVQ0EOhfe0ZtqMveiJT/L
0b+ooto6Qv8J0f85gd2l6woVUvq56tqLSca02ssDT5u9twv3dtomNAXbOjZHfdCH7rY5WOmWTesf
o7PX7ruI5Kj+ZSjHYjs/pNPO3/+wY3WQCdu1yYuOv1wud27y/dMHE4OTFXexE3/49UttHMhWYsfS
rKWT7eBGLW8v0vAD7Lq8WIzm0Xb0/u0P9fWdibvkTWWQ5bhkHPkFuAvx3SnsZj+0ytsIGis52KVX
C3ACLthyCE6M3JYMHIAwEd5jOf/Efv7t51/57pZ+LVXnEpuBtH1RlmmSxofxGkDtO0XcR+q0W/Fp
7S0s4sUYlU0EnTiCrK53usD+MMKxlb4vhC99W0ZrmhoHW+CLMxdpbf3SDYtpgRbYLePVtUFy/xnu
0BzmEJjzYuVBE+EQFmnjsrQN763o6e23sPYVLWa/j6pzQwvVXKLCfeyb9uiHTvq+Sy+2ayaPNKIW
yiqmQ9uiBXqzQhP1xoZm7b0uJnaPoxy3g4JfSC5eIKD/MrD6mDncid9++Nev7yytWzqC77MhFb+M
zL4dC+eFZ/YJOqmXty//J6vxn4HJWRKp0NbRMBZhQz6kc1ruqn2xw/d57O/0fZXONz/RcrW363T4
3sUiGV6ag4pVwpNsVyXvEcxS21k6vNjwSrPqEccPDxKjgviHhnQbaZTXP1uy7HrurIrIfs7oCW0/
J4typGjGb5Csn3jevi+pTJbNz4Ow3fyapToV/Mjb56Z6ma2tWv7rb58sG5/hm0jDEWL7s9bz0QG8
boR7UketjZmxMjxLUcwogSlCG9p0tgz7IQh6XwQII7HM+DP6CzfewUpegiyVL647F4MfChxdbcXT
bLyKhbpPdtt+cVUDaMx4H3Dz0XWnLkYTgbn2MT1wMQzo+WDvWkXQa/HP8BXlYy/dzqvOFBKjQ26V
Kq2qsLkffGGleRTaB3ugW1no10MZWcpeVFjIqWtC68Qtqm9nv5iT64/7+PaMXbv69VP5a9tWB3nT
KOXqs7K/6v5DIzciwdp1r3/+13UVdEVWP1QZklOBcweuBNuNUbFVIF75kIPF+qGjjEtr6tQZLDlY
gmYMTaU9wvDt7NXTxuFs7RcslhArQK8ShZUNWpG79jhooQ8WGuR/vW/cF6uIBTN56dj4igPlDw9R
D1kWCvZbubK1Z18sI8OfBRxL+AlZCuTLa30nBrNFxFsZ/KXqhVaZBNQjLM817D3SuQFIZWbEpDP1
pw3h6NotFpW1qjCZ4ZbIoOnPE5j3pbSYUiY2tmivbwKJv5i+vieDhgDAisYm1K1dNNEldZ6H8Sya
H2x28sRV7kaRZ+2HXEPlX9PAwAsimvIRKwQ9zBFoCmTe1ZHeiIVrV7/++V9XHyvPrey6Ks+REImZ
DqJz4yYUG8++Es6X6heQjYHwtrk6j/wbJXPslD+UA2FhtHEkXflIl7CJWYz2iJYDcy7GUqZo9q0+
ZVa4Wb1be/zF/HWnAWi1dsLQyybhQx+X8t6B75i3NcnWRn8xhaVTRABRqQxUSP7VaaJj2IUfYWH7
8q4IsRTBwLyzY70VZScXQOWLkuRzoWX0rn0mxPD//HIEa8BtIIF3biQ5wavke1F5p6but5BCK4O/
1LqYwGrLGaCGUxF9CRWEoB76l85Cs8Pbg7MyhZcKlyBnYViyPDqBTtrCjYTfoc0e/pUkcWSxs1rr
49v3WflGlxIXeJuFhQMDtdM8BXWStb7zSAan2JhhK1/QUuMirYbppjHqjC1EWmmdcvECzfDbj772
Cq4/6a/g0GdF6YS8984WBNCowsC1MW7y5zLY2mhTXOg/9/owwPznDQb4N/PIQmxrPbiN6LaPnpqg
0Ilu3MxKNJCbD3Uv+yH16rndOL+svY/FpNaw4xFIl2cn6U8H2Js8kHc1k4HXvIRSKJzOG1ji49Lo
80r6Dv1CRtn7t1/G2nMvFuQWhmCDyLCrt0p6Oynx7Kj3cFPx3EuZi1R5A9cGdKC1MnIunVVEScfa
96l04Xn6z5dcCWPQO4++ZVb1sKXRydDksdFbEo6VebxUuEzouSjhdkFPjmh/iuAF3OXC7tPArnVc
hf1GtFiZZ0upixUEFbrCcRfZ2ViG+YdGmMMs36eVgvvdP8cIWlwykug6EawPDitSJUUciTHRZmPD
sjKVl5wJVvuNLYmfnYruh0UURT+EhZKXddfX85Zf2NoYLWYzk2hVQ2MAPcHLZWdmctOTL8LUydvf
/9rVF/O2ghWc1zELV4f5hQcLIhnFMJt6++Irk8tdLMS13Q9ZoDG52grOPlPV/wD86eXta18XxFeC
3BI1kWUezAeMpif4TUl0IAYJhZtPDNevo3aznQizS+Y2ddzIaUM6tTJUS8XLVVEJDXDjnUemUjph
/977bhrQZuPwuiJmIEvBS2hEOXOlUTRrrfnQzRSnm6KQnxr0P6dm6EvYLjQ97K2w7fDtufqE424d
yyivD5VjR/BlMbAG8KbevuFuZXaqcmDyAbegrc3DyvtcSmYcCvMBO3S8c9C0v8KAoFs/4zb99fYb
XRvf6yT7a12sZF8CdthGp9zQxB6/FRrGVBtr7tq1r3/+17WLMUNunIQwqrFsJx6b6EeA7oAWY/i+
Z7+O2F/XrzQoGALyZ2zZyniAKYT4WA4b391KKF5qSjSsx8p2wn4TdeA48wdwQ89GQl0xiZ2cXt7+
AWuvdhEH/MoYDpcwbGoj9akk5EzaciNIrj3/IgrA8quroWaITlZvfdHR9NtxajQ+TZ2tLrbKyl2Z
my3+7EpAXvIrhAIgpjLCOzOePzhDc9NBqGyFNeyF9EZQW7nFskZrIw6MjBOsjCqb0euUZ/B5qWGZ
wfQLrFPSd72PZbHWsSI/h/TTO9uBt6/G+mDPW6viyqte1mc7ew5zFymCU6dgqzR2c7Fr7P7H28+9
MtGWoImIQiEXaaxWUrMUCYIT8HZP49xt5B/WBn8xz2CJl8FSZ5rP2VQ9AGmRZB2OR7K9I1t3WPla
l+XSljhuh0ZU+5zR4swz5abceOncVaC4uI1IUVjzNr4ktGat/Z7FtIMVj++Cfz2fm//i7EyWJMXZ
Zn1FmDEjbRljyIicp9pgNSWDJECAkNDV/55n1V2nq8rs27RVt1VHRkYgeAf3x9sZkUYQvj+BXeYe
dS2nyh/5/AH6x/yG89M+q30hFeJ2WpmSeJLlAMDh6+BFMMTvxg5gz8zOFzOwrqLGtA+IFgxetrAF
EmvQ6wFqwPZuiUlzE9dCZcnMyRkrh+YiwzA+BhpRX9Dy2ysT0X7nmxlEtkEPuQviWp/CatYg6G8X
BYE15qdk4AH6/m7Tlc1j3tBJvSsZj3u2OR1aVqHYkx9vI6hJaM8ARoxroBUDdVc7LRSvbpesJf56
mLfhrE/r3IZlIvzuQ9NofJGrE5TQ4M6vFAOZu3jvzGmRKxxoQWvvHS/RNFtdY48awrYu7cYGqDVe
61tQ8MazZEv9gzpLU1JQo3KRCHNokg0prtZZ5qeYRqvKJqZ7BpInDKyy8fjZ8DjI3YkCReW45p5v
Tv1qR+N9c9DsF6xeuwekQzcgQDStyGwQfdJtOoWSpqP7DgYRC7II/vCzpB7gl7XbNUGK47urE35r
W2eR/aQp9EAFFS0AYSlSDZ3zFO3uo4hGuEtiUgPes6zeaQOmJGXgSz2pcOyDIplGILbgiZjLrkPg
J44XH0q3n5L7MfR3SM+SYB3y0F/I1asXn2SKY1gQMbs9x+5oH3UswU9AaiiuhUaWcyhg9ZLLUE6j
hTRSjttxjLrmZLpuK2BeGIpQjNhem3XOSeuvJ7at28GfrDy50HQdfaL8Qpg1uq/B7HxDd6ZWfALC
P+wJmVMrFn1AMRKn6xh84jNbSe+Nu5gHGoQJLhrfeR3wMKsGQ/ySJP6QN6DpVbtpo8wRIH91uzU/
ItLON2KS0wvoefzigqKY4xkibwHG3N/qEThXqEsAkoJNAWht+jUGaj5IKRr3yygHUmwkGjPksYqf
CYaWd5KYKMezRt3M+HFlaDp4AuoF2ZJBjZ5gDLdbkqyq9EGfyeSyjY9evIGt10hYBUOM9i/NMpLX
xiCwN5pZdyeMM99i3ejlZAnqbGBG5kAg8kxAeVqsgbe+hNs+lgOYb8XgEl40CuCwyYVqLGnxKroO
dQbm43KxbuDdxIunSxVSgq8O+UVhG/MicIc564EIu0osn9I29DgkLq0PugabvoQzIF8hn4Yb6MVC
nMRF3ERzSO6trrsLctJMtoRt8ubuIF64HkhbAF0gZU+4ALxNWxzcm4n7h3hMvINrcGUCH2uvYsM0
wjRx+83GNqkAyawrh/hrMQM9+QLe4/tEuuAYzdarAA1xD2bdw9R3rbk4xI14Ct3RUDJA4xCMaMI3
sipbjO7ce+nozAMAtCa8Tqies36XXZMiRi/OXcY+3NgXZ77M9IdP+zhtmoZnIYLMaSk6ur3wdn2p
LQEZLGzKKFrZIdpHAEQ2R0cvfQNCp2XNmHUDN/uJx/FyUgqRfKHjAVY2M/sIYEs8IbIMUQdaBPzO
D/vpgSn2w4khkXDbZHyQoxKn1SbBq2ax22V8U6BVAYhUSEGDaxLx7ZkH0i0ab27eA/zphHIjwa2u
35J0H8iUI8gc5BFJg7wZx3foGZzj4vb2ZXQd8QQM3Ai9KG/f2b5tQYa1Aizq4CiEh6Xf2LUB2rQa
9gbi1mnm4+Pu9RzcXnC1hKf5U6gxgy10DCo4B4X27Mf78jVQBvjabnXGa6z4esYhoz+juXXSFqV5
oQYE1GhXx+kihMn0xqLMJA6iT9XgHXSngzyIXf9Mghnzb1BjnbRbe7c0NurDMqpBnftkykF6CObU
nPGkBZ42XFrgOuP+tk7EfDbLjA/SQyyxP8VTCfCsd9obAz6lDiQuX9regjVKHq11psdPVO6zJ0dS
QUu13xBiTB6SIUHTv+5VRAwM8kCfb2kXLN2r7Vs3jwcaVnaxIShFy3Ze93F4ttsEffGMd89r+OVj
3HRSYMGjZzhP5IMAAbHopLt+awYHcwXNeHPgc3sPDjKFUWFU1TyBTJy2FoFPs4WiPvIUoudJv7zF
OmjvvGkF7FVznS9JCP6oA4xN4ypxwaZ2LXU7tzc7ZJU/EBkIWrKzTGU3Ev6FAytzBkM17DMsXgKA
pz3nCMvNeMBlgSuEROIoGvBu9di0hZBunEWzVqnluG9LfE1rFoFnU4Jl4j6PQmjwG4Efv1csJnvW
08n5sWCocZG0ZreRll4VL6G9djCEvXDfJ2/gZvaniU7s0gKzWJGVBLk2tTwpDy+grRS4f8/qDsFF
y6n1Ok3hjvK7p8QJFoDP6vBezOCFCdCGH+FZA5Sx2RQS4Khs69eBGO8EOTTNTchYFQjRv3Idc9yY
ozoTe7zccXhOMljHggxZDcD3ETtVi+ymZ+TtqpKSib0Ar/h9GaItzrck2W8AlViLRG7bEyoJHPna
67rjHmiwVnYPu3vpLYD3QLgzbGmEW6t9gPWBvLtmgGGc8y7OWn96sMl05R2FRnfKNjBHQxZMKXLy
anKM6jbwbkEGrGXhb7Mpe9oMLzRx5xPsVTha8yAOQVLLGS6oblSZgAqzuSw+A4ZbOcG2IWnPdAew
LiH9poAXlRYQ2TptmSseXeF5OTPAewNl6z0irTNMBxOgLxAYRgRyAI1viLhTOHsN3uXouQVuW27e
eFp/uGSZimDnRt7u24iFuI5tGg81NtQRnX8QG0mwhgUz71DvAj4NAXIQ4snWU0i1Ufy8SWednj0a
CZpK5otSQa6abbhaQCaN/brPvD1s3mNwozLYvj4kd+3jvg0UGoZaEZXOzA38TOsoycDujqZU9iMp
nZqbDLBwfQlCB3zbGFcyLu/tuI1OnPHOhlMK3jPqKG9ymvcILMjz4IduIVypN/CowfOOUKU5uYgD
3BL3JDm2SaKqsLH2FqUYfQ6T3T1jTh2cB/hhswlH4YdkhIFyKDdwXyWQANu2eAWD5LmyQIrKjADV
1eZThx4AME4q/LSbHXMXNd0GjCWfzwvQ5VlP2qFgsWXlzrrxhAxY9jCOQcNuY9KO5w4ihadwU4am
YFM618BpRmjgZY/bfYBAimeBRAoQhKP+q0sVHr+JDZdTZ1EsAzxvQUmX/AAMoJ/D2j7cmUTzqo58
9TRv8XwvejxAuGFB7gPYm6RCQrCN7rAFZHKVrn3SAxLJ8nlYOYchY9vA7GvasJA4b8+LFLAuzD2i
TYd6F7egO9cB6LTCv01gR8OtKOY6KGornFd/sDVY6+BtfzRJYM/w3cgrJB1YpCGls9AJVzM0pL3I
ZMxJm4pB1h+h3Jdsmuvoi1pFmHJjdAG8T/AIPIu5srWGOafZLRIVGoSm/VgAG48OgBVDzBH6mmpw
p1FqZmTha+nE8tBPMjxbP2kwNQy7pSJ1w85OPMQAFRvmlraj1EvhODB3i9jAD9NoZWMy2xzs9Poc
0W23Wa/B9ssQuIBixphueHRV0xVKWnlrYT9VAPK2YJ2LKTT3Wqy2jIfPeZZDbf82tNbBH2cA9x27
gB4PX0zhLQuKphHMZz5LTEm4Nn4mpESmMZ6xImNS4Q4HTewQA7Rejw+8drchhfHYLQHP5schdNFe
dqw5Nomsz12n0OFsa32UgQciK+WOWxhYM4+L6U0B89FwgZy2O+Hj9TKzUq/cIjFB/+L1V9jt6kot
sUwXrwMdMgldMC89j4H5v4pDS+fgEqEi/aLjcZuPsJTOpSO68R5J1n6xNApi8wjPCwge9rukXdY7
2AWhpZ6BpDpPbq9vCXyPc2aWfkfiQxe7WGTX+EfcymfXTkGWeE5TSDx2nx2+xpcwQFpGinQOKGIp
i8AHVRrPdpQg6QCZRjb7gNbXQ+ueQr7xSod0fnAbZ/xiUWQfRtuM5y3euEhRgfGc9zWPwO9mwKix
0bZZNLnAAURz8gacMss7FY09SOO6HVKNg1uOAWwHtOHJd6YHtqQ9Z0vW8ijOUNu1N6Sbm8IRSn9q
k7yJZp0FINNhS/PsxlbcWJA8fo61ccuO1bLiVnhVaLifs0SFyA/El4S5Z3tn+tX2hZ6aqOx8ZzoG
8dhV4eJFN3QXHOcGoFrwLxt0ndw7NW6EsAM/2MZnYNXlN+P04bsgXfQV7x851ZxM/gvCCjB+9Ryn
QKMuXmfWuFvqY1qAnDipct8d6AFJkutbPHnh0ZGTfZpdk1NrwVpX8wLcIto6z9THBUElD2OAOilf
RN8NGCG5G818cMbyNu73UrbIoEBNDMS3H4x2zNHiIdihpZM4KL9T2Ju7/ps7S3qGFkOTsiHNeDMj
5qNYYT3X2bw2M3avTt+9j1wRVsltRBfT6QldVzDn4KbORdcFUYqUQYL2nW4ZIlXg1JJKvICdIr8S
pGxsBUhWUXLbTULMj34HSdJ7izVWW/RomLvMFdK+QCfgn8XYgzVvqUzB/FHVgNAG3EpCg7HJYzyS
ujDKj4opFFOXj3TwIJz0Vh/GCYGj7Ek9fcOqYEj9Qa1vUdKHcLao8IhKbJmyQA/yqQcJvEkjZ5cR
AIJu9GylF7V5o6IAw5CReqdIBzHyPqyND8smcEdo0I6WK62/+5YNd6hVZthfduCgDAz0SSY7AMnz
pj58woyHuyHx9ZRZ5FwN2RRIqQs6di3N64l1mYOR1s9aT4AFqJGisN3FUNHe8nTVCJ0gwbo8J7Vo
8bv59Bg4Vn9rCNmqfp9Zhjha9uDT3X0CNLvOEQUS4CYEn8d5wOwHDs/RXYB5rsFfXNfhurO4L2Y2
sBIqLedNic2cKGq0E3dpc5PoJIQ5wB3dUmvS5woO4oOGM7VKZMQu4+Zh0oI5uj3B2BFWIEp36U7t
yaLaTjEAwpawGe2VozfKA40CMOUN2F0IoRG4GtEXgYKrBnERVMRF3PC5chwNCP0adyWSK8zFqF0f
cAEnmWe3saB1JC4THxq0AnDwI6cZGQLoZN8l9yAe9XZW+sKb7mqdrPh+bS+QreU8jshKyX3K9GPC
9gk9iwoPYa32rGYrKQcxktuZ1v5R+TVyKzwb1nnQr6aYRLKeCI4wmGN6pV/3CMc0lUBI3kxOTQ/g
7aqLJVBAyXXrnjoz2K8oH/lb72xbJgY8wnNllYf6ZOPm6nFnsKjAMcboVByDKq/6G0ctMFVha4gn
9Nq2pUVjeq+Atf9JtQM7FZhdyfdu0A7w0Oisc4Bu3DWLwSFNEUeBmJaEeAVuxO+05Zfa2zD5GnqT
O6AGlomUfkbArilql28Y+0DGgMUOC8+A8wf51tCtjHoSY8gYdM9ySBSWfT2g8a0Zmzcw5bp7nKYm
ZdrrbhIWQpptoxC15q4K/7MtAyQfDTDcL+zT8D36pwV4GBiw4ITYMkQoAFxvW7eAZi45LbuRJ9qb
8TI7gznIYZ6uMXAu94njNxXCCfzznLTTDQuY+EYBmkCQnEuQaBLDba97U1eYIyZHYwY/DVyu3709
2KskrjV4EcHYXxUFHbj3vOUBORzRc8uYl/MGdLZMMTc8oRB0jzC+4f0nm6w2gTErXEjxDebq/inm
e5QRdEB44LvqUAPWZxBr0ibZ0GC1hyfFxFEVOPEPano8OetB4MHmj7P/5K7SIwctanIQkyHFTFCt
FvU6WZPODekxA0nYSD67unXL0CHTolXG3OC4rhXher9QufB0j7T9WOawrZCH6F2R04BvLPH97WZW
NnwYFJnPU2uweWdOjZq0drQ5c/RIQ4a8G/4Fk7/wpzdAcoth2rRhc4PMGsfHxhJW7yRJoyiBImDD
PONLwLfucZu8NbpjEwKs88hr5jibYq0+EsL7J8zF4F1uYHrLid8Nt2xNTNlx298OtvVyfE3R3eb5
CR6YbPoAG4Eh9qRd81Whu8FyNJwKspG5YCGXBXIMGazC1EXoyUQOZvRlOXLhl1M3ohXy4LvHwFeS
13rpkLFl+vGuxo20IFCLHNQyNT94HyYn4P/I1dbGVHUcyGMwyOHJV5KgnsDC5Q05QBNo2Auq0WUI
Divixapp69wb+NDMIYSiYwd4HatmgsfxhxP6NdIf9jmecui3/bvaEHFwwQWHq3lAB5+6YevgLQgf
+Rs9UkfbGTriJfB4BXPmdjExBVy2Hdqep+NEmuuM/Jm8TrqlREXov8thqre8WWiAHk5CZNBP9sEG
AtzgMAqwy3U+4zgCt+/qKp439h3A5faEZMAkTN2GwBplMRTLFh0j/xsAYDwDhf2KcBrmQcMWzxWi
wf2XWpupsMpXOp/UQrIYp/5hMyvaQz24X92h3fPPt5M5cMjd1BLhaLTz/cOGid6l1vGWO15PfyCU
98N1563c2nV/ntYIadp0nN6GbfffZxlNt8Fk9i8q6DGZJXQplq2dnkcUGcUgGpa77ZjjIZa70qP6
QHbtVEjyicMDomb9l1jGxoKnpKb9vmEu5rGrEUvqxQYT+QjrgOfkszZrnIafUCSQYgTlPNeA95Zr
pJzMi9Ha7aYbEU/BiX1S7UpThviPb+5m6dG3Hr8f1DzfYHQxfC7KSYlWjB5Ujfps6jBMBwk/qUah
SOENQpxadHk6g/gmrKIWyaabRVhUUicPo8MJnn74bViDaR3CKuw3mqjmsmKedma4tTy5c+dkqhEx
Hnu1uo5mmPMFW8CU2hWVwDjlOkYbhOSlLWtjjFy9Ppnesa/tL06A23VgGhi45Z4gOER7hVxZB+6Q
h9kCFhqXiQnc5xn0VPgGu3FPd+xTlgzz4qHY6g6FCuXBA24MdWkBfUTtGgwXsiMPAiHfXvjoOw0U
aiicEHE42CPXbpShFUPnYfoFJTbm4Mgu86tOrdFjg+1/jqoDj1W1g69ZO6ZJVyehGbYf8hohEueL
ZUuf+m2EA0xh+PdDi4Ko0QhFMMhy8eFTLUJpXqmXQHdNXYZX3sWrAeP7dheT9+TZ6HWbnbpACEXz
qlf/w7jOnvZyE1EO8LXMYwbUMzbwH8E+6B+r32AgZzQyGDhVBdOs3YswwZ0H8VMDdVMbupj00mQp
CafkzY7CPn2GnIOooT4dOCBrIrMtpqZoAxj0Q0WTQrS4XSafOSPhqO1xYw44tNA7PoTNjuOPSJgH
trUSqVAuAZbe6wo8xoaLu5L6tpvn8b022lYNC4ZqdiF8DeEczLcJT0K5TTYVqEoQJInivUy8JC7b
HaM/FJzsalAG0jwG1zSr68Qpwhm57BPzffzrrg5xaGiOSpQUSaygwkDqBQihe/AWddoU3I70hoVW
FLGt1f2s5+G8weaKIYvTAH+60iskEUuhApTYbB3GHOWqqupV4gG+NQlQXzWxL6gJo2vcM+9DGUYx
bY1Nqm20r8gTokPmunLPmkh/axv0b+m48ugZaRmPoSF8KeaBqQ+K8InMRwJT2SXedF19TOx7BPK8
hnubnHar4DyUROTxsnxeXuhOTAe3eCcYyWYkEKSeg2dUOHTdFx7j7+0+D0vWuiCN6HlVR7rXYxXU
WD45mCe9d8haPIC2vpVYSaNRauapval11N6AA9aC9warSkLWd9yDMCioR3yEYlqfOKNRuWFYcWjC
OLqHPSfAL5Jg78IcpISl7Y4JaWWwBfi8bU8GpO7e9b9Djee9OUCd3yLI16tGx/cQX7Alp9ZiUdOJ
JDj7PebR2B7NOfWbKEeC38vWt/qNx4iBRKWDV91GVg4Oc08L09PR9+EmFJhtV0iY1sim6dbMOKPI
a0HUofVw1ZsBI4J0Rx3+QJyJVcifqs9Gjzo31MINi7xGVGaaHuvQopJee/Y0xvwbVjBDoQXvCrqG
DcbwmJg6unMrY5H4AvUrm9MQldUVV6iXI5FkO+58YrD5xPupVq059djR5fuK/lTUvcJVHG53czNs
FeoLkuBshzKXTc37HJXVnuppBlZs7tbTFmLbOtwOkJYnaSPJ+m3B6D/7DDaE6TQakpNHgqUyzQZL
rw2W6A4q4q7NumWMINDUC6Ibe/c2Cvp5e2wxYEV6DPH9W7NvOJhwuU0lks+Gr0hyCs8EaS+3Pl+7
05LEJEbiHdIOgPtZkwZTbQchXtjrEIEhsEQYi/E27M4mhWlm2wzIHRGeCNIR9UmBUB7vjdDNXqiw
ISAxeBiVg7Z+jlAsDAxb3BG3up7i0hmm5asvHV5CR9/niOxCmDnKw1e92AgqJ0n7r12A4LnCQfJf
UAAlun6Hm2W0BW/d7Ux7xK/FIId/mVY2nJpkMN9XrLiWNG6G+JLMjXcHdApShTT1Lv4yhriegVFF
o3/pkLZzgZtQXrYF/3dKsDiL4JMX0ZyH2Haf24401YAEHMTiIbPoECwLqh3sqPrj7CBiFpEw7dFM
k/2ytLtCSNkwy0KPnv66IY7z1bSxuWrZhKXDY7/CZipOQ2/qL5Jv81UEWpxjkHsePR46bo4EJFUk
Ak0EjvtayWGhN7wX+72xK7jBzb5X3tiC59FKgYEl8DalXVb057g7YUQ7+aj/ubhigtcWCd9D9LNu
0GStWrevykGOsvF95mIwZnAuaDjUX8IFGdo93KtVEvRd2cdkvRdetBUj5iUIHNubEwbow70Ls2Km
agkOCjjsj0nTmKekG6LK9Uh/mb4Tz1FPEOAbGPIXf4ZFYQqm8QrcnlJpj8svCzVGranGLPIt2pGB
ZFTCbhKfJXi7e116yHO5YT1D9+aqObq68TZ9w9rbR5xS4MfvKHRWBCqTHnlwq5+sbdY3DKMO8Cf4
DUbiEfyaaztCbGQVFshgRty3UmJmEEdBXGjmMV509YZb/xrwggRIkTuQ0DRvtQRko54iRspNC+fG
+Dg3yFP0hi8IIlAfICh0FjqyCJHdLmc5JEEerKyyhZ9nFsUOSQD6IRvuWDqHq0GILPnczKsW8Sxo
iFCGmtua4t2Dy9QhYGHv7YUskf2BFCAnQ56WU2weXHvZ4PbmFok49sFzTfuFkMFWSP0E0REsep7t
O1aYuEt06irhvjvvQftO7MAqQyP+U6mFnTBiUs++CqJsDRANm61j8hyskX4Dqh/Xxz4uHxrn7nnC
jj+opMvWA6K962LVLLmlugsuIpyhe1mX5cM1LoPTjU+l0+H9QYfCnBRz+k/rm+ZRky5SJwH69J17
6FKFvSKAFA1fh6dgrjqIdUCtChA4krAERVntum4RAe/lYA8vpieqUE6nCgQ8t+ioHKIiat21bBFp
WVCbrMWKru+kdri/UnAV6Y+kjcUjX+HzSNdllQ92HJBEtiT7RBDZqxwETbUgb3suycbJ8DvBIjTC
AiOA7wnSXr3TuisXIjq5FDs6CCx6AWL5THojtcIAK/kM/fDwiJx6gYUX5Dk0wySrubeAqx27Ldhv
Vqwi3oFbi54SRENdUDStDzzZ+UHuDHbaAWsKgmAhDHdmv1oJ+mmN7+duAOChwHOdZ4gybe7lXuu7
ROsLQBA/22XwrjKKZD4z0Kka7jGE32Ap7O6hKMyIqzTtF8Zy5Lt5HxpL/qOs2/nW4sGYR2wVFcbB
Y9k0mp73DkGEE4mjAqk4bhoH0YK5Tjx+4LT1d56gGiCTSN/52nZHjHSSOx/Lj2xWfZtLiYy11J9X
zMiVqQtsjPbDDkRJqtGUvoQk5reQU+pzU0fdHdY8bRbjCyoChY9Nblbn8w4ZBOhzy828+OF9EDTh
B3prZCKJeV2gStFuFaoas6nAr/177fl9+bmD3qDrYDDA+uhBsBFNMLeFpibzTMcL18G12a+YQI0x
my7eiHG4ajHTyWEKrA+4pvvzGM9NKRGGjnsy43icaTWjpB+SufYLZJstV0w92nlA3ptCX3xKsNDD
fglP3U1iZh4iq/2K9YdKdbP27y6qV51tERffBjZ87LyeKta1cTEihvEvGsnf6cB+0UiyhEmeEOGd
dwHpjBjcqITI4KZ3DEHrWP9vKtX/x1T5h0o1FHUgWig3zjHGhgLuJfQIGNpz9vQ/if/+PwTF4qHf
pHI/dxN129QRZIR6yicfLdtp8eef8Rv14q8Yit1C+jVu/nbeGLqhe9xx//y6v7Mv/0qgQEsBWpIh
zkn266lfGdrQHhkxWJCCW5f3nUSkHIKn/K0KIBTz2vg4Q1DnTH8RTv7u9/q8Mv7x3dBmsbi5RVA/
i+c5eZyg5P7zL/YbRab7+d//8cICjB/NYM45hxwbEzAFnR8xRP5/fvHfXLe/AikwI0OgL4MfFJGa
pwSZksAu4Nw+6uQv4uffvfvg3+9+cvBg0E3XnLedoaU8dNuE8SX5H9++/+9XRwhn7CIeFWHR2PSF
jV/n6ErLKMZu3HWH6C86z999SL8c7p16dnKbFpClFiIWfnWD6VAv4CFG9i+3j99dPL+4mBqKgDt8
qfrM/Clrwh8DoKh//oL/85VRxP3iR8TctfXWbaUntxcVIiML18zPf37p/7Spfeb0/PvDH/0VMqgm
+uyG5BXqw59LE0bpbJAP6fgzzXayvSIi8m/n4D+/Bfy4T8HvP86BNy3Y49V2Pcfee9Tc+R7Jlv5h
nJ2/fMu/+6R+OcAruhLqxHN4xoZjvTRIDDt7knTf/vxh/e7VfznFatYjhIASVpqtPzGFGFoMtP63
l/78kf/4YAykaB22WfQUWVKnPRB9Q8L+8tr/eXzxoQf/fu0dLa6xYAmdRgKRiRfow4JtT+Eycffn
N/+7H/DLCebrhqEeduJnNUzXoEOjAFfoz84N3//8+v9pM8Iv8MvZnekQmXoxAoLzvQVhdAQDzv0s
KWLiBVXCJ3WvsEe4H+1ELhbZ2n8LQ/rd5frLkY4BiN9sDEcJ2RVsor5z1Sg8MqY/+2CkJv7lC/pv
npoLBdW/v6GlQSUWUpilIXCtWohRfC5vIahDTWm+GTGdvTB6rEd1kB6YQ3/+UJPfHP1f4X3Aig2+
E/DhTBMTXB2PopKErs/mGP1jLEOaqUDCgCi5oxDJ69Euj/ykLZe1B7fLD51scUx46GeDiOWo7ssN
oeG3EDNGFTbd4Yb+20BS0GKClDpJMH1geN+nUc/n/tCugKBCQLTbi79O/WvAkZs9ga547SwxF88a
drd0dVCFq7fcLGQ1jx0SiZFLvPIQg5MB+R5A2IYF3q546pRCZCjGpQSTg2lAYTBiMX2DxI79PpyR
nh5R05S1ieOK1iRBeDNaXQrpYte91IF8hvzaqQTzgu8C07UD9p28muZZHVWYfCqNiX/24NAAZDm2
uQz0nu2s9687VbzoHUCARdMEBbNhD3mQxXod2X3YqurVXPYaeut2+awiOY/v+jjcylFGaJUMWRP0
bjsbK2aQeJ9Ee3ADwan7t4fGbw7lr5lpG2Z1PlYx5ARV/ud40KvVMV7/YgH5zZ3w14g0EWyQCMBd
fEpQpMPM2bR/8zD/5qwnv9xjoz1ybN+H5ORN891ULyqPaufJIn41c1HJynUs1rA/ehBz//kc/O5X
+eXOGzEEnS8BSrMERITSIL36DLuH/5ei4Dffwq8QS9IGPVZCDj39H2dX1tsq0m1/ERLFzCuDbYwd
Z05OXlCSc8JUzFBQ/Pq7nPuSrs8YKWqppY5aYGrYtWvvNahoUMOJyjf0e0ThldRp4bdbwnHH5JhZ
zTgjPqHYHNgFoFsN04zd9ZFZ+u3CVLQDbPVaHWeSxWAajVZvhbK4jTrj7x4vDLwk1bUpV2QOgfu9
hQEo4Mxy73DFuPvd84Vjj8G8HE1//HzCITUXRR6tblJ4Vv7u6cKZJ3eoy2cDdkCERjjZdamJ5hRf
GRo4eSDy/w+zFieCcORF+SxnkIaN9nPd6C5Kt8NpZHxjo58fmmXB3LnVoF1fSarX29pnWtTFx1jg
/5cGikv7yNUnrU1Ub0rOtT1YiFIfeL94U6YxBVahTp/ogLatLNH2gCYaUJ9lzI07WwWoFn6x5gnd
wG6rJT3ZRqSvPVVOeBDLsAh2MrhZ7yqcgY9yHFkbXMSmu1bu3xNSpAPgS2y8pZpFN1Y10D+2kY57
1IYjVN8r7WGyEd8qy1Y3aGzhPg+Y/clEoIrdrp9oqFkpPNNl2cQRO5ROrsIuLtLyeTtI/RBGMwHq
Xoq532dE2hsMwASUTW2UgyftHSU89g4jxHIPq9MKQtR9BSBEb7wmKTGeOqkfT5PczzdGEc/nBoCe
o15O542tEPpE2rq/GbmEWoVZDCAJkelloKb6ymxS3Uh8QHsCeNnswG3IGw9pp6Eck5L3qKTdH0vT
5tKLYMDnarNSbqG/pd+baHnuIQ4/3cB/FXGS049iNoDI55Yi7YaxSndGx6bnxpCsg2zrBN2yHNBS
hQDfgk2WooynASle65mfZ5yC4sIB5qvlyUmB0Xo889vCfmgIIOxoCDqTNOlOkiqgXxgTyixDVP4F
XUB6UDNSh52Sam+S3jcfBOrzG2g2sUMa5cA4g0990LIOQCFQnwLQVlDqI4AxtQl5SiNJB3LB0pID
NQcE4AR24OrQ5I9SbWRuTztVXl3xlxe8KexWMK6KlnQECbA+6WHMh/4JKLXkcYaEFfBpbantZLSy
T+mM67NWNr0H6hHKcaCZHPNIm3zUcOeV020p8AlpX8R6Ddpso73vJLjdDTeyLR0qwlYix0JSaQrJ
HmMcGaUt23tjeActwYVHNnxyb4pxNXqcY9CF4PGd8f24TFADmHUUe6z9NE57A3cLpyjQzGrVL1CV
mDNDHNUBLC1z1K5/kBX7BY6QvZuaa8ot30TT//0BmmjoN8NqoO3LbgrjMgNdoZzam2Zm/MNS4tZF
ZvJXzlvNU2JclmGcFPswXwAezJhB4lLygR/iIQIkEsLvqJPW2spxdjmkaqIsWlEajTqrkMOGp7ev
KvO+6Fr/N4cBNNv+m79HSNMBB0TSos8vRsz2Y/86ltqK3ujl1agZwlEwGEBAT0qdhbxEGxWV2k0P
oElkKOrm+q+/vCA1Q1judax2GnBYPATyx5umf8bceaP52aya6Sx8gaiJBrzKUCERUkNJMW55S0O4
PQKJKOUrw3/5JgMe03+Hv6P62CKbhwdHn7Z3laLCaIJoQKwTUJH8WqXoT6A9AxmnEeZo1wftIkVZ
1nShksFjdIVxO0xDOQbqx55zry2Gbdf1r2YVRyjy15+/e5GQ41GtwtVrSuZQso8TyElgLTlShBLi
DHpnlKwEpaUhPE/dj5Axms1Mit7Owpiib++gXRi9dACJo7VMO3IAsGM8RLKq/kF3TvtVgqaJEmqx
KctZC9BHWKjZnuYTekwP8dQ9Xh+3pUUnHChABqsshz1BaEz2DvAvuLkAIk7UFaGQpccLW16CD73O
OsuEPwD18hpQ5N4j9f31374QqkTzQJZTuLlkhrlv7eEOtNYbo0mD64++bLmDhSvsdjCqwcEAfhGj
Pp3iPLkBbBRFG2lLuO5bvf3QVy2qAQ0yL3jLbduhXxmxhTAjqqoh82yVzsxnOC5WqDeAmR7Mgwm8
aaoq4F7ybM3/hZzn4MLxI+qroS84w76L4w7JCnUbzVIXtEwqg4TCpSHPi5suqkdn5FzZAbZdOpVq
STc9sHm42I987X6zNNKiDJti9RXI2hYPJ5kfqgZSDGWN/RVt8kKOXqELpuFaAhW4fs6B7FayKOj1
ac19amFDi9psPG9BV2YI6jVIrtn0rMo26HHjnnUfQ3aCO85KHFzYB6JKG2gpPRtKOoegf5YAB/ez
204RATW/+F2Y0M6b5EdoAqaVaXMHqQxtemPy3xLFE1Pi7vXtsPTzhSgxtMBsdUltgWH/ZBpggBDd
KSK6u/70hX0sOhHKJMs7Gg/WnkX8Vu3tQC/XlOaX5lfICqA/hArxYI7hDCE7mO70CUdJuiaunfPy
w2oj+U0pJbY3lLlZSywXzjzRj1ArbLmZY0hJzbDq7uS3jD/b3ZfUfprpv+sDtjAdolybyZQS8CEg
zQZApm5KCSwyCXVwDVexlWRnYUpEyTYLDky2AUZQKLfqMxJxEEnY2/Uf/y0GdCHuiHptMsKOUjRY
qTI0KzwQHCeAvprWVTT2LzcB05LSTnatScZlUjbodphacmfhcr7XgXk4gj/4MgGKGHQAvvwZ0G53
eDeCTCrPMG4BKO2lHVPbR69P3o3Q8IEFmQnE0/UfvzTyQpqhENxsYeVj7Qt9foBuYahlNmB5sf7L
55/f+3MXm1A8rEc2h+0QcyhSdL4s2xtZB7Vn5QMWzhdRB66rBxOyl1BXr3gtvRV98pdrGbsH0NGE
PlczfFWcF1sjt46KZnFvKhoIvVsNA/lEtv+UjSUBoWzKEDek+W0E7t8bOLhA8KoRO45G1L5XYGZA
CoCDnk9Y4ratqoIuRT+Bt8z8mZbU7fMBVBnOybMy0Nw1e86/BuQd2xxwuzsoAtR+C5xOYDB0aBtQ
K93a7ttdCRfRUCbGR9wAZqKXEUxV7Aw1GeAA+xBYwASC8C0erSgqUOO2Vd0aWrVPQAfVx0q+LVqo
wHCVZu8Vq3kOWKdVH3Xo57i1MtjTL2dQCJU2VcbKMpoqHOU/kwyIUNV5zfR1ffaWtqXy3+XBct5E
hVS1oVoPMJGpW8DboNryKyFviHEK0XK0y9SGUKOxhz3d0ZimT1uSfvnLhXzKtHIghJJYCSVIsWyi
Gew2o03rFUSEsjAwouCdEc0ykVH5DkFP8FAlcZLmbAfzkI8ydBEsB8ykYNTmvU0QLnLKdtlw33Hu
Z2BVVS3bcg6iJhgmid743NZuYinf5jNqYTjoGjRh9DXsxtIPPR9UPzZ4qtcoSfHR3EulXjncmEHA
pL9LAUTNuwZ6HBNAYTwcy87pCdTdhie9mdYiB37hhbAt2j/2UDHMakhc75EqpcdBi0vwhJR8H7UF
W1PtWwivojtjAvg0RAVac5/nu3G+A+O1UD+ub52FU/l75fwceHvQs+z86KYb3GgEASSD/kIHOY23
0l6TIl36/cLmH6HDzpRJNvYkK2/Mnj63jGxHam6vf8PS4hG2v6mYUNLQzp6CFQpidQue6dy//O7Z
wt5nKB1WyPN4SCAWlcjvNV3Zm0sDL+x8qsnQQav5EFaa7NEUxGADFtD2vdxlaBPGvypGaqLUnYne
/TBCjCA8o70t8sKyr9b0rw8N+e5DXVj7osQdgi7XidWyUJFA/axlo92BYTmCRA/akuTpGWAnqHzP
E3PJQBRPTWm/owzSR7Y2J6GaBhCyVrZNXFdB24MzZoMqb7iDei4nAdArO2MkxagigDsEIrha95Nj
QBwLek+lloJNONrZdgQF7k8kt69jAmwfeB7cj+Wq3cjQDPJsSxo3OD6tk2E0BJUVNCVQ2Wlp/WrD
CNA1NYV2Hni1ynQoWQYJAoDTah+qIfpDDtqDp4Bl7ABiSg+dnqUhTc1spwKb7zeNNn7lsZm9swTy
nabeZj44ARnO7VxBV7adHsDc16HbEUXZo91APOqOkxi4A7MqgDwe9LgImZQbQSUn+hayePHDCD2m
IBtJBP0jZkLGI5m8KC/KgA4QLalTHSImrQLANuuHHckgo6ymOTiBgDEWDtW6YdsXg7atQDmC210J
bC+uI4rdQyAk6g59VYD6POrgiFWqVIWxqnSPYEyCzQk8FhotUWbsJJ2bLxKgPn409hzySgr37RI8
QbM0+gfIOBcbLTYtv4G5uOwAtp9BwQm+37cwITSgAJPpR42lpivjd+9yi6lPkTKDmG3yDrBTidDp
gxbTDMn4GbIxcpEdE3Ad/XbsihMps3LTabJ8Yq1u7gsWwQEL0QlCmZ1SooPTTtA3q4Hl1ixF9eNm
yG5AMsvhtpNW/6CahrZI1c45RMWSkje+aRrVjk6mvVcgMXDbWDAAgpZHhyr22VXZJyZ8rv2CA3Nv
yVHnSrjOvzRjK+F3avLglB142kcJFp+GT6siS0AvAQE7YZm0KTnMpIFv/r4CAFs9gDqqgqe3JXXD
fGLo9QMtFf1Tr7ns0ygaIeNtWNWZYGGnT20Cho7TjJZ6V9sd7qOoMICmRud5fJht3oFpwMFygNjX
gFXq1eaDpOGsVW1J+2TN0NzTnqQbmVb1cxalj2hh8K3S8FIPjORs/WYl6KrPc+92cdHt8mp8mRVj
NiAH14HoLcGmC/xFAOfcpo1UHRI+XAM0QyOA8+fx8CtlYqh+n+P1j7NFQw2NQ/fF2meqNLjVbG2p
qjzpZ+eY6xFo4VwRlR6hnISuJDT3QgWi08OEq0Hctn6kAFx+/QULt4LvGtGPLwAXRhm0VNL3NbA1
kG9j7R76ZBDMME2wMqMkWqmrLZxg30WgH+8pJm408Txm0DEc4g/Q2SSoAiemspKjLD1eOGtSkDlA
DSHQVtRyBWYxWRlAs1vxfjVIImZY0i3OgTvX99DygEyHGyMFUsjNxOSVn78wzSJgOOFqqeu5ru0h
A6Gg0NfYx2zt2r307PPx/GPk0SCno2LlUM0FWvyWAwj7b5Ii2WN2oq/k+AvFFlGtVYmnKaszQIA6
DqmpbLJewcBGTCPJLifSCSDuLTW636UVormmnYFx1GtAxKf6K2gCLkzeoRuCnK4BZaPsVo7+pQV1
Hs0fowb6p57MvEHdroQ2RXWWAO6rqX+/vqAWBkz0+YOkKYpPYCKHij6P4UAS8E8TgOZKYNN9DZvD
qeeeO6ZdtCsY5YV9LiKsVbMyTb0wUE1thkNJQGW0Sfc5Wl3QUWNlzJbecR7LH2MGWlQfSRB6CBPI
Gz/rysgfurqSwDnKdF9NEmkl5VvAA2qykG3jnEWputPTUDct0EdB5fRb01TdNiUQWMvomD7ZmWmH
VQQmElAfsc/adry/PncLK0MWcvGSQKxutABGVKAbVI9nUqiNftP1h1+Gd2mykIwrMdWKdqI4zyPI
wUbt3Huj3P6V7chlFl6JbDMblSMUAP5df+F5PV9IcGUhcFYJkBCTCginalr1jhjjTrKRj8oJWfOC
vzheRBFBWGB/qV02wQS5MYfqASon5X6QtcG7/vuXni7s05zPaqkM5hRKkGOb0JKtIRN1/dEXhwY/
/PzKH8t5sizQcyJjCtHRqzHXWr3vo931Z1/cKni2uIJznYHYTqbQmo9F/jdXb7T2T539JkTi6cIS
nUe5ShpG7TDR/3KoDLboCZxljBhg63PyfP0TLl7v8BJhqUJujCW2zadwZtQvELIs66DbxYZrYD4n
K8tzaZyE5UlBM4vrFPbp5gC5BPsTh/pBAZ7LlFe+YuEF/4M26eQzrxHrBzqBARRFoUZXgwqW139R
VVqtvV7aZKAQC7UfPjadNvUwTYjqz5INBxu3nrnPN9cnYmGdikjWkcWGpqA1FsIEyJUo8xJwXZOV
zGSBcqSIUFaGbBuq0toUatvoy4bG17E6dh7z7a/u0Qqrh2otqF8MfRgkcSeDzmfVGKcwCaC7Nfrz
wdwYbumV3uSQrXmMTsi//lobiIpvi5WXLkQPU9jiDcSpG3hb4+OgJLfpDC13Qal5uj4vi0MnbHIK
4qcsQWIshG7nvIFI+8YI5CAOsL4cHoJWuTJHS18hbPcigWwPxA6mMEUFotZebehvXP+Eyy0bTIqw
yaEODURQh5sf2MDZTd7V9i2BNmdIVbRj50E3oBKYqvkmUZh2pBBy9Cx0NwOSQDa8lvVha7U9FClY
k+5su9Fe7LweA7R3y0MFpUO3GEkHem+i3tTZmHoJjW0IdUN6fa39+l1A/J/zDR8gBBANqVY5zxgb
3SkD6256je6KG2NvbXHZcRs3sZzkZN4A9OXKXv6nB/N+I+27x9odVoZQOw/VhV8gGpvOAIX2doNf
gLKsh83pSs4rDQqnck6P/n2QOh90U54mZ3v48w7lHReLQ3beb6H46Z4twCEY56cbybP8bGW5LMQL
0QPVgHahNbZAn8naJmGKY7MnoqxdWBdczRXR3hT6ZJLVGfhcadf50BRz9F3lorXn/usdE5Gj9y14
iude4pw3gLxy4i2O8jm+/zis5XLgkqRhr43uvIEIjCMd9POmwz/ch6ywC1aCmwW9Vzm2YzqdD6l1
B4IPDkSFHOqlcD+vd/1++LTfshvjM7LBd3d0N/GjlVH/tve4tA6E+JZocTspFX5hi1VADnFYbqC0
7bb+iDFJD/G29iHP5vR4Z+wlmX99By9NthDh+klqzHQaMB3YWVVce1YMctnT9YcvBB4RMsgGNAqj
8+YatE1mnij7uP7c79bCpbESIhosLRRpzvFg9hk/m5ix80JSveEm3UXbN0ijOkjpHQijedOXuj/P
1H48IBs/div52bef0aVfIAQ+q4W+VGThF+h4d7RV/HyXuIUf+/0Opk0HiDN6rW8f5U22K/3Mlzxo
j/lq0G8gzvyytlO/+2+XfoUQvQA7K00c71jVd9wft/Up2rPD7BFEEYrVAwURX79XAiWod6XzXrul
m+z7Y3Wq991J2ZWufqt7K1NyPrQu/BQRpNg0QFx1EgbEhBINAlh8b+JIa9zziNQowDn2m/QGRYLk
hrhovXtdKD02u7XXq+eZv/R6IYVqGdAcFXhuIfM09xWsdyf1ItfaJn+z23inM4ffqCFOwKdoY526
A3vXNoVXbYwQSqA+8aET6kje2rx81/cu/RqhpjIBPWelyTlXgazvqX+sgU5/MW7NpxgJ0qE7lf+6
D3J7feSX0ghdCG2QEbajjuFl88l8KG+lj+KIxrjPN/peOWCWVyoE3x2TSx8lBCic4CM1oLAWjvv6
UN42N+MWFIF7DOgDtO/9ZKe7spP5dKsHfHv92xYCiAhxRBOf2WOLWYXOJ9qxsNSCvPr1Ry8EPv28
jn8cCHxu4JsoY9TqwYbwxtbigCSQNTjIUl6hCxFKNtsSzSAcou2mRDs3cZU7PWh28Q3UCUNw5jzl
k+ob7dRtgEj5yI/QLsZRXh6Tf+qf6x+oLG0JIUQZJS6R3fnIYxvulkEdWNt4N2wBt9ynfrHNXcCU
vQmLfwgsBKl6O65kzYvLXwhL8mzPSm0rSGypI73Wt+Mxf1ICfsoDNHD/QJHvga3lE0urX4RFDhGL
dOhlTaGxTXfg1ByzBwM5tPVq7apTiY7l75aiCIqEfQhkPyN8U6xzL8vgOdFFzvWZ+i5NXthZItJx
5JnE4VODcHGYNsZWf8136i7eW4c0kDdNMAS6m5/slUi9sPBFZGPXwjVjijFgdnQyrT+SHETNyy8/
RAgRkwV+ejLNSB3vintQbaMv+kd7gnIlalUowkJKy0lHB107KZBWGgdLn3MOHT/2MaysLFUq8Mqm
nV2ehhFwHnqxwh1YiD+iC22ZQs9G0lDDkAzqZOV2pmvU6KUnC/GhI10FIyYUeNpO86Xko+inFcrk
+cS7tJiEbQ9Y1BhHGhYT1DydoYR4cvIpZ0/19KmVGPs1j7Gl40BEM/KOJ3WiyOeMWtsrPorTm8yT
7uuw9atDEWQ7iG4dzaBB3hP519fXwqCJ8MYZhdUYgqO4bc6PefnEyJp8wEKVR0Q1kmTuYMmA2UBx
B9ZXDPoTo9vDumDia8Tcb0jAhXn5H3SjEUu9cQ4grTe/pu/xjbJPd+WGhNKN6UvHKohvk/v2ptxH
K3eepRlShcSASe0ISwzs9OitTSHS6pBH/aW4q56iP3D/xPXRbzbc2Eahcog/h526siOXsnPRstbU
YCtjxPhSNN8dPTpNG1Sp/TZQvXOCnLvQIPeSm/orD4qgfrf35b3iAamKzGEtWC8EBRHLWMxWWRoV
5rPrx9fWgtuNDjeUNQbaZXYpUVQhd1CTeDbzGh/Y+I0PBXpc2bvteOxwXWy9t8cEqTfd6B+gph8t
rww73NpxTXfafyC8h6WPf/v2LYS2Vs6Ppa8VYonF2AxBpAHFYmVKHQVyiI5Vym4NAMXv9p0QUtCW
VeWqQ4xtAZVm0yHJ/11/8FL9SHTApZVulGaGJTq4nS+diAdLiM0U2JvsNO0Mr8YVCk5MWB3lke+K
k7FrEVKuv3th1ERkIKhGdd6PmMSpJ05Xv6e6gr7qyogtPVy4juQ9PAPbEZEK1VcfPp5OOQNYovvX
f/pSgiUC+tJRibMKPMRQPemv7aP2LB/pQxtGm/45/Ws+c6BoV7JI+/JpIoL7Ym22IXqON5kQsJCn
3AV5zqmjF2u8U9MvE3qrM2Frp+05P7wQIr+T6R9nOfwTo1GRsRpeFfeNOJn3+HbMHVzwjx/pfvNR
OZvUuU88VIqoM7n21kCxV3a+EhTEMucrfL6j7vP1EV44aURQIBunvIZrFGrmsvqlG42vGmTl0UsV
sO+98OMrAaagc8rx7MqvvlTqwhUJJnLQyH4w7+238gayJZvMlz39btozX3eNMPtdDvt9U/jxZkjf
JyXk+1G0qOGt0Q4OpIu96wO2dNh8f+2PZwPiZcDPGSE3euKu7A/HdA9ztSA6SDbqlFA43coHxQO7
O6BwZry//talbSZcNMrcnDO5RH42ykdNeyySd26vVHguk3AJ7B7/m1jCpIlJFCqduD5JJ3bQw/Su
eLIO0765xfzs05PpNSvvWlhtIoqwhvu3CU1NRMEJKCGLO725UhwwL+8oEXkBbUR5gmcCagPZUwVI
HEl0rx+hSWlBMlVbyTgvE8YwVMZ/h4pmNYNvBN4yndQT39eB7czYohA8PQGM9Hl9rhci0fc8/Vhg
StFJmj1hrmUSHVh/ozQovYGVFfXJodKIL3N9V6RrmkxLU3L++4+3dTgajCLD2/T6sVbfG3VlQpa+
QkgdCiaD3qCcb0igjOv8JuOzz0fdK7oHmnSuAcllTVlZVovzIiQG6ojuJYO7QWhROI2VQVs1boeQ
TTVUuKG2oYM1rkAqPzEOTXM75L8iq2A9CPnCCOIWDJYQ4YboNjJusuo5tlZIQucldeGIEOUfSwve
57aJeYGBxVMdQdPfhF74WNx1El2ZooWpF9FccACh9VT1ZmBnbIYkb9nd60RdW1hLl30Ry5XPNCpg
AmUGRFX72Cm0IdkyfVA3ZkWMQCK9vDFBhtlOFa1vuaQNW+AAOhey39ZuMv81StS70Ixuarh7MFiD
MMvKVw7ghWghyke20WBX8Os2g0qCPGvzx54Z3J/ubGihqumavflCzBaxTUYelTGDwyw4paN6SgDL
PKmZAXhABn+F66Fi6RXnv//YvIYNre9+IHZQMfCOYArPtoWWxidVlbWVo3TpFUJ8ICD5n9V4rYCi
IupEc3yE9NRfIBhXqq3f3fkLC13EMEFmXy/OdiiBqsRDqGiAgNG5z7zZADCWjKn1F2AmvoHSs7W1
hyx6VKp+BLTcUndqXDWpAwYrkG9l1umBcsb6dlrUnWbQudxe0hL8J8k3Mlghm5jDyw0kzu65UOTq
kSRV+aBMRoKTO6M7CIbYdxDXnj1os9c+NWL4J8ek99KunTdwlYLyRVamfhbP0qMym9nBgu4OuFdD
i6qPkqdTwFRw4xwIj6DDJMf7bqohap9aRlCkufxC2mr6a8C0+APsMwXYdzmR4Q8RMxI0WtUFAEGp
z9PQq48FZDFg0Kjr9aaHL7TTxRnsYijUg2EqAOX1uGnTwASlzEHPaZQ3ecsa1ZGzXEHGYfUMXmUD
OXYljO6bqTfr7awVaOHFMYDOsHiGALYNI1ZC6XzgZtXfSTbvT3MxorY9AV3/m7VJRDE+atOs1JPW
ghqQEdCWwONoOsKWb3P98Ze3MLGFjIjORgyfQMsObDh4wo6wHecjywGDR7c990tDsYF9H8skuP66
y7GSiMiVmqddkfdNH8INlcOHFdyZFObI1x9+eY8REbhSgB9jlLrShLr0KBU3hD9SYyXSXX60IoL0
iiGKjKGL4GQnKQ021lk431SdqYt/Nc2KCNTrZF6nk6LDW0pKC5dW2eQASh27LWxBvd8MjyJC88w+
NmHqGUuBWmTuhD0zpgeIFbnXn760kIT0V4X4sZKqlRUM2fCIZUNcKTJ2tmq+8doCs8WoHq+/aGEJ
iRKqpaVDBT637cAo6S2MoxxKp5WTfCGHJ6JeKpP0Eobjmh2UalcEBJQNl4Lq3Ttj1eM4iAxpC2Kx
B5MJ8GmKyGlLWu1QiI9Vl1Kk5ZBBGaGhxWFFEDIL0eD6J19OYmAk/9/zqYTECusmycQnky2H+5PR
OjB7h+znyumxNKbCAdj1VTZABMsO8r6+hc+QSyq+crYuPfr89x9nKzMVPe3IZAVwi6thzQFrhiSi
a5p5SyMjpMeKefalMin2JfA/LhxRDGe0AMqRu1PcoHt8ffyXvkHIi/OYlhFLbTOAadM9jLF2cjWu
NaQWvkDUIu2rGFgTqYoCnDvW0QDx4FkHS/qmVWr53pzltZvd5QhGRPlRterhk6ZbZlAb86YFsUuZ
BhjZ/yrN/n++249Z7jtVYoVZSEGDk9flhdE8MkNVA0WFmDyTpbWKxNJXCDtBBjWqjTSMFuHkBVyi
xzRP92bKvq5P9NJkCPtAhdFwas1wYILLh4/C5Uxiz2r2+bRyjCw9X9gMbQ7qK4CzUWCDxA5iGdXc
No6OTd7ezEW98pKlMRL2hKlFScVTMG0qDqochdId3OZh6tQM/u9GSdgOWR5BBENHqM/zhyxmbkn2
HWRdZn0lDC8cJSISuJZHkttwqw9ajVuuBfrWDn4Kx76fkn0Em3SIBq6R7JcmREx/GNzyxm4iYa0/
wzHKGXV0PZoCPMmVWsfCZIh44GqeNapMbR+SCKZyJbJypU9O+cRers/FQkUc3l7/ja+pYY993JQk
bKpM2jFFq55pZRe7nln2zlTN/CFvCd0YlsS/4KXRnCA9ASqNOcOFl4x9cgs1SlzZktroXPAbrAPM
Z2Gpx1jn1HUy3laGzQc3ts8JgxyP1N6wjAwBxCWgVXj9Gyz81P+9uhARqXu2/+tnqwblNsp0d4Bh
aVSWu1at4YlRNHcqH1/HuN5ef9llmSBCRIyuLNkljbSOhKwazEPMovIR97989AaoEILvx/IEvnx9
DQhWJgElRjMYJvWqOYATqq7FsW+dxUvfLGzSnraxZmklXLfNkU9Opxnw7bYi3KjhJ5YiteCWmn/Y
FUW6OTZy9aaPnO2SFlKCHfw6tkob45JCURCApqvmzPAAfCzNmUEJTcpdGBRYN+NkpLCCLegbJT09
FU3dv8OcDDQgkH0PqpWmrxPMuSGRW6ut20ASUMEtTEWyMzdtqPOpvAWYpr6t4QzbQoZ0LrclXFh9
MC74M7P6+Va2u9wz9OosLlKxDtzhQYUBijTcZWNre0pdK9tYjrUXDsAuXgvL1aHt9C1Kc82unaQO
O3lUPLnXC69s1P6JFwUdIFrN+cEe824Po8d5M0oyAGkxDH5wqjVQd+EliAFUu8PVpfe5CvaO2xVy
Ds8qS08UF76yaeUVVYf6pZmzbj+zcgyTti6geQiGKXHKibWf15fTQmpgCrFwyFOI0jHIhsBfknuN
reieMSbWL6OHUBiL0TOP0oq1YVvEn9LZOs2wodOKZbCy9Rbinwhntpli1TGu3mFD/rSIrKQ4VtF7
XK5xXhZCuQhWVietm2sQycOS4hIAcNbGwE3alVNzn5nqn5EVj7+aBxGE3M2xBh50aQV2jpZCIr8N
VbQSYpe+4fz3H7lNoat9UvYVCUu4VXo9rby4qINUYyfe4xI72Nnmd98ghvIKnrjSuSweT8oTpEqf
4G7mXX/0wjFknP/+4xumETJeFkNlF2EFNSFCSVDKNYRQQRtf+fULS0kUupuSCJ6t9kBCqhd3SjtC
tmeQn2EudCeZ1vv1z7i422TzG6394zOUwarlIrcbqJ8dzBICvI3mXn/yxTMITxYSAaPXpIQAB7Cn
JZjXHD7sAVX0EEzKnTRzuCznyVM5T/fX33ZxrGRTBKbAnXkaSWsg+jOvasc7aFcdiglk5qK7u/6G
i4sWbzh/54+R4mc1OlmaZpBBdd8GFVs1e7fMZzehMGbFNen6axYmRASp6BQOrbxTITPFqQ9NfW+K
f1MpwgcImyGfSFIXRCWQl5qgENGnDnQA/vzuVwu7gYwq5bD2bUILZ1ORmnADLv9ef/TFjYaffR6o
H+NOO8atEroAoQ7bVBc+pcoe5re6b4ztSna89AYhc1DqpNRtycQeyJIsTJiU3c910bjSxPTf3Nnx
EcKhpluS2lXRCJGsNvvTJ/Qmr9eET5cWjHCioa41GdB8lPa1XrlJ81XC7P76yC89WdjBmZLZYPaW
9l5Sa7/Uww7SEdefvDDiIvIDBtCwo+hye68V9YCCutoCpqSW+d+4LpKVIV96h7Bf5XQwdaIYADdB
NUeXcwgDv2lq713/goV4I+I/4CFftLmSRHtLCwtgu4z5FabYUKBdGfulXy9s1s6IVV2fobGt8OMA
Dj3Jv6q+XBn+hYkVUR5dY44MToJzCEp7s+kjInmJXRsr4OOFny627eekLwgryyaEX1vmGGkHhcDi
BonmSgp3rn/+T6Ivm2KvPkGZsEWJB25haQU5l6IJaaR4dBqBI5L/sqKGW+7Y7BMtX1lJ3736S28U
8hVwrv+PsyvbjVQHol+EZPACvEJvabInk2VeUGYDjNl3vv6evk8ZT2ikforUkQzYrnK56tQ5KJE4
FGpxbx3YQd/dVw4AbeaJazoBVlvekufx+1P54ETe/HR+f30N4cNXahtgaKp5BjVMHYwFNzdhVDrM
Lwcn/wGRxfA3L3gGhbG4e5PSyADYqiH9PaVpuishArntS1VF0DKfCETik6r6U435dNfaKvmtCgqp
Q9MEziEd6mGfVhx6tVad1q80kY61U47FIFuZoQPNmyeV/DIiM8svMxu99KpAQp/nERQKqzJHnyro
G/xaWWrjFpTfptDpWjGfBfPU66gJxGnasKnNoG0HyFr8MOogmt3N1Kzs8QUL0kuoLS7YQxphfBdi
Vya8Sreq87ZgPjoPxBSi5CJMYgbQvumhmtuLbSPDCqJBY787v7kWQhldb08oBcQO61gAdfpkb3bh
1hrdCRXI7qYyk/1QJ5fUj4itl1DLrDf6OXaGoDQa9WI4juX3LWJlkIx180pybmEpdFSKOdRktPoa
AnAQlu4Hdm3m9PX8PC0Nffr9U+iRGpaqwcBZBWAbvkYQ8lzk5q/zQy9s0P+bKT4NXcSqZXlumYFN
/rjujyj9maB/nqYXDq/FG07uxCaY9llgR+rOqob7MTd+AaeVe6RM3i77BC3wgAgBcP8E8WQJT+GY
mZezk1T3gwNq/MueoAUgzdxwnswjC/KRbSvIA/fDdyfK4OPWApGv61PYoVqRLW6jnteRzQKITLMr
s66SXezU0fcaIqS/eBXFdyVj7HqqQVw/prWzVaRCJZEwlgTgCxPYFhEgv+EQsx0B1cgl5SO8lrZ+
oqpZns2gnzHMawrGOcte84xL7kVbtRKlf46X7YNKBAwsWJWRevSishpeW1uwSYKTOGHIOyrno4NC
ul+iNwST47zROR2353fF118gdDFJKIgTcIrAqdSJ6rfgoYPYjtkrT8TjyuH7td0DrPK33Tei4GXH
QU2N2jRE4mPi5cm8VtZden0tmIBCGkARiWGAd38C/rNoVexBv14+pnE32RdFeEKvbzquU0NYhskA
qnMb3kz3YOt7PD/9C9GQcE8f9sl1JSrvBZJoEneZYj5QcCigz7XMQJTYVObeUOB1ZczhD7MtUN0F
K/H8nUC4JPRcUTR+rvIITANR8SHr0n2gvSsfGcNvrSusizyTcDXrYWEdG+3pqj642N1O1rKtWQ2o
flRhdYBU9FqP4f+Yt38DQ+FqB8TAK7T69Kdr3RjNG2qB4dgum+M0hQBmG29NbNyHiE9tPj6NTreW
Avw64Q7haPr3CvRAURFXDM4xbsU2TNBXAsE3L+KQNEKmOdrMquJgaewkRMqhByi7xgErXbdy4H4d
fwsdP5NQvBGEPick2rvX3i1/JUzYXquM2zk0N24J5lYDejlMGGs51SWT0dwK+rwtQ3bQ/0x63BNH
AVDAWw2K/pUNfRrmi1XUC8ZYQcxjDLZHKML7KuZ+ZDTbmlieFb5QcDg2xfQ0ytazspULxdeHv9Ar
x8iNJDWud/aRWdXWNN6hvLOT4XWXrpweS+NrLsY8aSlLMoAivrwFrfdV2eFiEqMmkk4rybCFFdEp
o0xToY4C3s3ALW9SaHuZ/YfL6IrzWnp9zcFAcSm1YzeD+gXqOC7UsiaO0gf7UcyX6QCA9fxvA5Lc
bHNHpmgMajMPovcWS65o+lQAbTqkF06RZqQQxZIsBsk91O7uBNgqQvbLWcVPfB3BC50/yqlzxhPb
BpHbEPmubXvdeNuBGyeks592L+cNY+khWqjQxLQhYAk0A2ZQCL2rBL2LIAjOnNjDVU15zKxWXMrS
imsGzmOXoGnSgKSLfHXQq5O48aaEZnNjrdHMLGxYvWqMtGqeMptXQWEOf1hlQ9hADoeB02lzfrKW
HqDFDNU0RiCDmAR0gPIR/KxjcYCTju/pbEUrjzC/ZighQsfj5TMRDZEg+s6mWBxpH8qNVbVk04VT
C+KwyqxBXiPCInAml+4HdNDswgISZhsbkN+jMTMXMpgFVHKgZOtT0ueHMrPnaxDwRIXXodZ3W9mk
DGhsl9dm0YEqgU/1Ec1tqIfaY3idJfCQddOxb0OYdXcc0g970pftc9fZ4eNkNeUmrRrnkUYlGsUA
zt1U0BIHiS2zNui3nTe1kfwQfQ0gqHCiu6StKlCBmsNWtkNyZ7WAeXljQaa7MXfQXjRKUApDF2uX
jP30MtnNsGFuLa9Un8wH4QzjseBGehTg372yaf+TFzLcoQMvOSL+iW6ndMogguhGP1AMl66XVJHz
B6KB015IaCtWM6mui3BWfhV31T43DWgIQrAV4joF2ybT0O3Gnlb+ULrza+rOxQ4csvVWVCq+cVqV
bkVrGcoL04rcmqIwkHApHcuLLKs+qKHOXzvh/hFAZPqlNASqrIkbzGY77HuIPvtTXzvBSd8JvL+x
80MMotiB6jd7ta05em1pFG9iJ2p9dyJ3Mbwt0OA53YKct7nqGvm7ciLzoOIhO/AKpKqsj16aJrK+
qWhAcyc3s82EKotPE/ujz0j8DOlG+8ZhSl1XdpM/JjYkkcXQOVCPlGgnm+ffF5nBP6pibW43Ie5F
R9o0+8KE/FbX1A/dmK4k/xY8hQ7O6G0CbuWTV2U0Dr0iATYwbeX3sbamTQLV95UjaMmaT79/inH7
Fjmdvpd1YFTGQ5yG91Ffv6gkXLHkpeG180dA2TUjrJ0CDm3Txr7Pm8jrpzUpytMoX8QzuhKl23Wy
HgA/OdbSvi/M9BmO4sf55V0aWousRe/EScHBs1tl1OPGrUUuHFg7a3hZxYM03DKIR/4ikum2M9nV
+XdemmztcEmyruinaZhwmzO9tto3wtyIcOWqsTC4Xo43YsXQrtFPAe1z38lT3KepV7prPetLw2un
CoS1zG4u5iKYWd5s4hhc3yByRLuDLY2VvbhgUf/QgUGv2sjLXEDiCSAZJeJXZkAJLh6LjQCo5Pwa
LOwbcXr4J3uqRJiMXNA8UOW7VXzr2tfLxj3N26dxy8pJqiyDA+xp3NyhRbpD+/WcxSu7ciEC0ol9
ZEJHgzOs7qBgp2r0zfZRJU9FLTxqreRIF54hTlP26RMiUcTodeBlMAoLLKAQHpabnDftrj1FpTaI
rW9NUta9d37GlnaUFpYagGpBJhxE1rmFJa/Fzoxqr5qHFce59DWag4AMsRXWicFwNU3qo+p4tatM
HKK4nJY+hSzg1oJW79Nl36I5DZITpuIWqiqjC8Qn2MXIg1vOKxP1de8eEbqqaBKXXRvOGH1Wih2r
wR6vjNCyjz0qLH4oWbgbpyaH7kTyzZJRt5+ADPP7YqRXQG4U2/OfuHDZ1km9Wi7bNlMxOsubUD6N
p87RsBjCXcFdiGIL+6oe3W5HoRtxKMrSXInHF8xV1yMlxBh6OnZT0AkH5+tdk6whE78c2TT13d4W
JMkRSrYQG3LsXxL4zUelqrX2uaXRtc1dZoYAn2c7Bhknb9TOtmYoVwKPL+0GL65t7AJtjxQ9u2Yw
Ze4d7ZP7yJ7uRR+tOMil4bWtnLlAe+dTXQdlY/ppeqpUe7g9nN9EX7p4vLt2AkJ0o09rqCcHYX4r
m/cSGUdi/5TJz4uG1/coYOpzk89NG9isNbxpqk+xNFRSKgMdYq74OP+UhbXV9yR4jAc6zUBDDaG9
U8rZJWyt1W9hfvSglYoUHXczNmVIK2vTOr21rVw6+NxNnYNidbk7/wlfOkfT1I+TmiJXN8wuEDhF
vI/SrtoOrFSe06Azbk5LNLtUa+1VS5902mefThUotKQmS4GaUTSjv9N4QPNiifZEt1Nkz6Ayszn/
SUurcvr903OK3GUQJm5RBGLtjQjLw+xYL+eHXjAJnR+uoEgd11AkDCTtCsgUzPyqRD/BjRsO7spp
tTRLulHXaRiZ84Q95ZCdwebRg1DCz6aRz6iZXYTowqprpj02MfYWlCeDsJ7ILVeEHaLKKS9bAJ19
zQU7dt/JvAtKBFlH6GA32wRCPisTtLC8Oufa0A7AHQxdF7jcPVaMX3fxGgvagjHolGuFqiADUAEX
PVoAxtv1IcpRyOmsHcTgdqgqnt9ECyusc63JFn3Ofa3qwDHlb6KM5MooxocxdKkH+IixEissbFVd
QxaY5TAHHSn2EeqHZiSgR2TOI8Sn2BrL9yng/+dOZ5r/aMgqik7cELm4pky8Lr2vwidL0SsJvVRZ
2v6QG5fkjvEg7QhFKiiZc0VJQNs3hNPoXL6d+TuP3JXb2NKHaCYXAx+L3hlOwExgIZkvjWrTteaB
R841MiLg+HX7wXfmy/jDTR3fKlujUGJwa+T95DUzBQRIoofzW2tp0bVTtZvZMFWA7wftCALT7paN
MVBI7xcNruNZeT40wDHA+UXDtcGSjUsyz7arFbNeeHUdy5ojdUaTnJvBbM+HtkDm26KxJ53LyJdM
HcSK63YGRwF0A2st35qqpzaN9x36/89PzoJX0pGsRUzlRIquDdqweu+49dhDcmtlahbckk6dFuXt
CY4IQHTpJLjIv6Or5GDHT3kz+UbFVx6yNP/aqSmYiDNIDkAa1bCf81SYnlnKpxYbdcUhLc2QZsWc
NaRDJnYKki67o262L0t+WRymQ1kz6UwqO0Gf+jZ7GUN5bcXqkmuHCSjy38EEkRMSrBzHsZKGR9Ay
L+p2e37LLJwDOs1Z2cdhaTdTG0CmbTDRqI1rGpvVcKhANrJ1WOquHDgLS6tDWx3balyJ7RlkIs/9
LkZGW5oCOaGerOX3lh5xcq2fYi7B59GZ+7AKUhCnJya6Hv3GLjbnJ+rra68Jfou/R0dXHQAuFO1v
WY0uNSPfOI0aUFzuXiFDc5gk+0MNaOm1UJhr5x823Cpvo8cLH35avk+f1hjSaRrHwOlTdjHE5cFT
4lUhgXOyQc3uyQlCldCEUFuXoEroCaBDNiParVDmyHtIN4bNy/k3WTAgHSIbjpGbSAgTBmHRejll
1+i7X0n4LA19+v3TN/a0JJ2DAD0YBO3BBFSSezSoraWTlkbXLL/ICzR2dWUbMPuN9y/W9Pv8hCxt
Ou3cLtmEbvYS4wrUhhyTHCAoFuC9t+eHXwgLdPKyKGWiCSeEfZN4s5AJr9DelkdyR6xqY7qp3zX7
8w9a+g7t1C6lGIDtH0kwWc59l1HmIfySHh2hGnf+CQuuRsc/m6nlqphmLYirhOMbNSl3ddTJDVeQ
Qs+aOrrM0+g4aAcS3pEYwPwhHfp9RKWU0OwFrQWXfYXmBkBdisO1wxnbhIz4IQ+Np0JQENfbidy7
ZhStzNbCeug450IoDt0RGBqVc00QlHfGZoaY05HPKVmJ1BbOdB0iSgQBE+SMvavM2I8cdYT6Mm0m
tIH+LNwLL2K60qQ9t82JwqdFpDlNniTpu9u6a2mzpS/QrNpNM6bqrqEBm9IPUsojQE9XVjruosje
TWDSOL/oS4uhGXmP4hqLQ9cKQPL7R8xFDUGK6cbIIcl+/gELZOGmTkyWKQ454EbRoJdV9xvAr3rj
5mm6DUMz3FcVba6yitkbNzLC5xAEkOibVuQD1Fv2C46GLHBdl+7Ov8uCp/wf1PXJD4uUFQmDz0EX
Yv2tBSUIatxrlCoLE6nDSt24FiHvexoAQ8y9hNfvcwHqbVEXh4teXgfSA0qnaBMNePkZJY947l8n
0v45P/bCZtPB8zy1VUZJyYPOei9LsS0jvqHkKuPzUWUr5+vSBJ2c56fJ570geZb1EJ2PHlPb8S2U
+ju6MjmnQb64LOsQeoKK+GTyFttYOHd2lj5GufshXPI8C7kyR0vvrx3iRtE6pOAhhYIhaFKYlSV3
4F2vvTCGOPr5ZVj6Cs3mY4GqUDYJhtT/5NVonJ/K3m/L0U/WGMSXPkIzd8dlccdCkwWsrMyNZZXW
TaegxciNZLzskNJZmOJo4k0EdoCgikIYOZSnB9sX7YWja4e5Sx2Uy5IsC+KSANqjJBpIpJr7Z16I
9KKKmUl0vHFSofk5dtHnZeW3Y/NM2nfhfj+/xF+7IKIDjSEmDZpiM26AEE1zfzId42hBRGUl1fK1
HROdewlS3UbFOnhzOPLrJOp/F6R5aWX8Vjb8V2HO2/Mf8fU+BfD0b1NGCQ6NNhQXwkHkB4bY00PZ
D7QJHfUjiP3uLnvKaQ9/chhOatiJ5dZTEBXyKRrl4zT1t7RpHyYlV3bT0odoNo1AvOeNQHPS1D4S
xKDleEfES9L/Pv8FS8uh2bPDwHcmi8oMcPDU28nOqtAjp4J1S7N3QyTma0M7+e38w07T8q8LJDoE
Gvge9BBRGEUjQDMylVl5aMbwucpUs1IQW9q72mU9IjSFwA7SX2rgh3i0QUfVrmxcd+HlNbPOBy7r
KEUPtAkyTs/gqCOFlXWT5/k1stzfOabRc8GDBMgaBBXOT9jC6ugg4HxuSSh60IfgU2J0LIpxD/EY
M77qHLv9nocyMzbmnOZ/zj/u6/sO0SHAHGACq2XTDFrgPvngVunuIpmRnTmaRugLJM8AUOQhIu+x
EWs3k4VN4Zy+/ZMNgfPMMJ3I6oOYbcM83arsindrBro0uOYGDEi9pwYNce2JiAle63HwjDh+Lttp
JTO99IDT75/e3mgcN3HrPjx2fXMzEvKjctSuM4x6ZQcsbGgdFIzccQQifDRSNwN5KCIwRcjI7Pbn
13vp5TXjt1HdhUjj4B5N42Nsb+cacL0Vt7U0tHaKQwUnqad+NtBMfTuAl0BMiVeIlSBkaXDNysE3
c9JJmcLj5N4XU+nHzWNTp/75SVmacc3OO1BAIIeUGEdJyqcsQ/sCmJPWWmCsBfklomN+cdXPQxRN
IPgQQZ3My4a++COSzH1MRURSf64dqTxbZu0B+FDqd4V8pb2cfzYI1YH0oRzMp4Cchp1or2oEGEdQ
/vOtTKbio3EzC+XaWVqBbZkz2lra2tmEjTGEfqbQqTaL0gUnftw1t1lTpRsUt6yP0/Hih60cAlWF
jT+lXXfHjDlEpiAXrp91o/u9y0sQC7tMuiCuNAwgSpww770x6YD9AuPtW+WOvPZyux2fm8YGm2ra
ZI2fNC06fUY3Nn4LI+XNpgL14l0dGsARFBZvkq0rWPtsmQIcPr2T8p9SypDAg8biZZb27A8NcMt8
JDaEmqfqlUVG932QwpZen+ZiQ5Peg8xTfAUoMfViGVpH9BRBSUUQ8Di1TfcMkNIfxaLiJo7htxwz
jqcHlaR5uCFuVP6IwdrlKUkqr80yhkelznCAdmn7IJKo3llhmT+G0zjj3+2PRowNeJAGsEB2bntM
SQy/Inty7ziwSwdV1p+MC77P4RVuEyH4zkpMYxuBm20T89S6asE95Zd0LP1ejJVvT5a9mxvK7oDL
7/8QAwWJG1XDs+Y9UNJelgOolIWk9Fifd98N18pfa4MCmGwyVDA6OvoFE+AQIHG2GYeE+k5YJTfW
ZMXg+BqHjQGikWGbhjEwW07Z9ewAbZ4y8w10T9cbaTXpd5JO/WMBAMz7wBIyblnDbbUzLcPN/C4P
1TXuovPV3BNRbSazEK9V4s6NZwtLHuY+pmD+hXE4TkJBUc9TDgB+ZDqbkRXDWz5A1XMTcbvYAqfS
K1811NyLxqE3iZDOYz0mtgkuKvTmdKgbHuoewvVe1gsFPLcA7hJsxEbpEa6K+Yr2g2Jb2+RxUEEW
dWdL6YNfih0A6Wq8GW4A1wTSf1PGTIeNHVv5TvEifHC7abxyOxCYINKvgQIRqt6CCjffhWnRn1i3
nIL4ddmCNSFV4g9y/ca7C/bfl0KmMJw4L2i7bWhdXtGQ0X2RcHHfF4Ws0MOVFzcSAHd7G9dyfnMa
iInbcz28oKbL0o1ZJ6z2h7rO221B2bxtB4PvcOcYAAHixlXeEPUSpqPzzeldtFOaPQPvgSg9pyqm
h6gwmkNdCokMQNcHnW3n26wkyUtWoDzpgMTtLewa49DlubF1ZPaM5IV5NZVu03ggT+2/V9GI1yFu
vplKRjysNjmSOZP3iWPOag9aVC5WfOaCQ9YB0OKESYQrqAIXaAWsRbpxbJf40ay2553y0gNOv386
ZtEsUyYiadsgsu33yOlPkMSJe6xaq/L8n6D8IjbV+eIsFoFGGxrcx/mO1F58P7xMHyBlq26Sb+OD
8d16c96G5/ahvQlv2eP5j1oI7XVIdFyJgsWJg5aias48lBhC4JPS2ZBeLZwK5NPzWpPGwvTp+cy0
SpqJR7QLisSELqkNVE9mqV+5sZaIXwhUdcLnkE4pyAcs8L24kKkQLTgExSaKH8sOdILlvDs/YQuf
oXeaKJKWoE4Y2iBDa9yuz8PmWY79CCVeY43o7ctHEMG1jdaOJ7a+pi4CUVMoU6c/0eF3IFF4IXZa
l64EYEiwMCuqIIzs67xpdnkmwV+Xk5UQ/svoBe+vhXSpKELKjQg3Uofdx5y9Ina5JNTF0FpIV5g1
1M65kwW1WXs2BUTMAj+xuD+/tksvrsV0fc/6gmUWurSN6Qqk23vXji6pGuDFtYgu4xkDaCuZg6j7
1oo/gAV6TvEuurVO0IVX19FOpQnumqpj9jFGnfWmEODNzLtxTbTsS9MiQkc7TS6fBRpYssAqJaKH
jAYdd28HWdw0MQG5fUkuceJ4kHYRa1snBOIT62smpT/mptcDktkhqji/wF96Owx/+v2TCx9dCzTa
INEPShJvjCa+CjsTdJQlMqwXibfiEZrxVsxtRNqNfcATMlxNdodYb+4Qd7h29XH+K768IuMRpz3w
6SsQupuc83gKelHt8qSUG5mLDwRfiLZn9Ygb+q4Do/D5hy1tLM2YsyhFPjo188BIcy/srsgabHVp
LTRTnooQHH7MLAMzs35CmTPyWnM+aXtY1yl0GLzLXl8z6SbMx3zoXXYkg3qunelblU8r3uJrYWes
g2bTc1fwKcwysCG4Jn3KCuYeRObGCCddA/3FyAGB4DSquhHaOXGX+O4g2se6LKN9VE1kPzCwG4Hi
lBjJvnOH/lcDJjrQ/rgqUd4AwQsfIWKy67gwr62iSY6GaQwP6Go0X8zeQNOdW7t/4jBCK5ltJVCI
yypkfmaeFLekRfxAGj7+SFA8RtdoUj+fn8+Fs0mHX6U8QayqUrSZzeXRivJx49ThU1U43y4b/7Tn
P+1tt7X6sZZJETRW6TcD/4BawT4tm0vCHSJ0/FXc4l5S1uC9ZKG6isvoEJXFLibNrpyTFYNZsE4d
g+VEkdV24VgGYDOOD2ymT9Si+zhE967ROk+WC/lRULGv7O8FK9JRWTGBLg6YSoogrZSPbKYXq9+V
eCm6lU2+tN6arxlCUOAmISpG1ATrbuVQ9RpRxY99xa2VCVs4XHTJSuVaEdjtRpwpJWRyCbgZ+td8
/BaL3m/WCjpL06Q5G9RK5yRKgN0ZhXMLhlVwGZf8MNfVdQT+h5XT5X8Jvn/id+wuzdlE6ZQCNJXV
oKD1x10CGVXmN77aEMMzfObVYJLaGDf9luxC7/gUbcLb7FVs1x6/4Kl1JBeLJ2AdVG4FY19lL8UQ
011XRWZ12U7T8Vu2C8TzCTsXpMWvkoM3gd6NELlia7QAC69vaZZvmsgpthY4jeLK8V3HvranNemG
paG1qGIYE0siK25Bn61+Qu74QWT2/ry/WthY/7PUffJXskpMNSsMbYnuKjMBxeLoFveysCBIzQ9r
uNQFG9FRV2U1cbN0RrRqRuDhdtp0fE8yFr2Okgi/tJI0gmJausbEs/RRmtGnVtjVaYYivZhxL6ju
muo7dXqvTFcSs0vjazEFi2SOfAQo/GJjN884L9M3gLh9q11xWv/vyS8M8f/E56dVKa3azJHhYwHx
me+8DDegJcy+td79fKyh8lsfrHfwW7Ansss20Pt+716L1+wHeRylZ2/sK0RrKy5hwX3q6C2nL9I5
imKUSGt3Dz2seeM2+VPIq3p7fv8tbW09Bmk6AEcmQcGq7c63TVRKtM2b08pCLYyuI7bUxNyi6yLM
o0mv+kp9FHb7cNGL/wPSCpvSBMs1C+qhlEhI9fkTGAnQTXp++IWJNzWTxxZ2TIdxGmSjsXcIkjV8
TCooMq6ReS5NzWlvf9piiB2oMdhYWQEe4roer9PQXfEpS+9++v3T0Bk3KqefO8BMzGLf5jezE/ro
dF3Zkksvfvr90+hoAzQGN6QAaKjuVw2lr9EId5dNumbXFR04762CB1Nne6p5zaAXGk3NhUuqneEJ
2KpGljVWIJLyphX2tiOdvQUr/rwy70szox3foo7jxEpsGow0vqqqEgFb5q5N+4IH10FVsjEtTohp
B+OJu1qNMXrdwlsrzWIPQkW1b4/2JfVnQPhOxeNPC4zShDNAXJAHvLIzP2mHZhMpthKsLezNf+BV
I9ovQFrRB6n1zKfK6ys0SU8X3s91gBV6Sa2IEYaerX746ZD5TcTsTYbubWiqy7gThc5QGrl27ZrF
AOuiUCMBaDfeDk2KTLmYhQ/ZnGp73hi+vgdw3QPJ0CzgNQEDiK3qpw3WwuM8TTnYyFidQ54gI99I
K5reQ40y/HX+kV+fq6CS+3vlIxBFCzOVzrFm/TaHztbG4ZPcCBeCiZJdBlXEBtMeo+qMhDFQWIFR
jwh6mEp3TQSumqaK7d3IDIYCSlX2x2ksyx1X1bCzqWwORml3h5Kk1ruT4J57/pMXbPYfxtYxnbPc
cWnQ5JOLwqPZme8AnkEM/vz4S/tdc2lFHedhdTqmbFBYUvrBJL9q57WGhQWnQDSXNit7ql1b9tAo
TPfu9BKLaIvwdyedP7b8ef4Lvt4UUPX6e1P0oZEL1pxCkMr2eAk0SnZAE6wHwMPKHC2tgRaDqN4G
+ZAbQ4Y6j1w/kiHIrct8JXH6taA8Aeb57/cf48qeohY+Abia1u9CO36M27y+r/veuD0pjTVeBmzh
9eyS/Cqheb0D+QEENHujfB6sgdZeG6WhH6m5ej8/o19/L9fBaXaKrmg4EBZEvbrpB+PRmecLhz5t
lE++e2Icefm0tlAHt6ObvOpjJPji5KKTgeuANCOUpWwoLisq7qdDhyrirgsLvhLRfW0q/B/6S6Zs
1pXYzEP7MRt3ILJGcf7t/JQvjX1aik/zYiVTyBRPevBJ1rt8ij0zdLd59Hp+9K9NhLuakas8R15I
wUTqtvJici2HbI9N5Bnqoj5YbGLN0EdbtNmIgiwauJyrAYq/3ijZu1mYa3nOhdNG557M4kLyuHUR
jkLRzyNZ824wtQGDOY5SiB+lNIYkuVxrSllaDs3icZ+2rDzE06TLoaQb8W0d27HnGtFKnWdhRXTQ
mQ3aMGmXmK9hSEHSNhRbi5aNZ6rxwR3TNWjbwmfoWLMwVRJimwASs1OwV0jngeU9qOsvAmYRKB7+
vWtLq28GyBUCqAw180S1ngA+L57W8LcLfkjnmhyr0YiGrM2DvMlf0cL3nLd0rZ70dbcb3v00Z58s
rh3QlMNLOLmR99upgrSfLcMXERsxtK8Y6FxAPpeCcbRwqo9hkrckGb8rGV4W7PN/MGcKcThY9GCS
SKq8kT5OjwbIc7dmzta4Lpf2mGb13KYV6FhxWxld8WSr05HYlIcECHwf5bmX865laY00w887VRR0
xtkIHMe1aUXXHU9WshxL768d7GZiR9lcoxM6j5iXD7ejA7Ur+idEm/j5d1/wKY5m5bk9cZkPEQ9m
q33KZ+lXVOx79M0WKXSEGHhZy4tatgjXEWlkzq0pBDtrkJpwX0jGozyHquKOpuVlZ5+ODhg7ELG7
sheBQAye2d9ovDLwwjLogACIauYDUEcEVFjK9mo3z58j8Jn6s1PLnZNma0xhC85Kx7eYdktdVeED
FNp0aXoT4c9MV6KshaW2NWufGk6oowYBOjUEb/116CpvmgFsCyvPLJ5IlW3O76kFZmiuY1xi2agw
iVBK7kZp78OGOhDaTIvnYSDkQEEyHG9JFmaAZtu885OqUWrjpFW8lsZeeAEoH/7t2IRgSerwGpXy
HiQ8PpmgUQW+RA/U+SCjpAZYZy6Ki0Ho/veTGhTNEymqAX2I4BmPpvu0tC9KzMFV/T20aFAa4y60
AOvG+hhH9VEXazwUS/tZ81gZg9omMbEVCiL3U31Loke7emTyIuYUmLrmtoxejX04YHwbUNMsL0EM
uBI8L1mI5q86izokSZUVmDmEzUHWoXbQiLH8ooUQzPntu2AnOqshssrdGE0huuWdfEPpfWgVz8S8
rxu6N2qA9y6MTHSNQbMqzLy3HR6AkcJXZuTl/S97iLbnv+L/msq/+XGuUxuOVTki3MWpVG7ok3UU
fnZsvtk/3KC8arb8fvLZFiD4p+TBeSdP7o157K7lQT2o7/l3YW3XCBYXzkad+/A/zq5sR05di36R
JcAY7FeouXpIujtJn7xYGU6YJwNm+Pq7Kk99fYpCqpcoqkQYbO/tbXsNRRn1RaIg8Mes8q3wu8d+
cu4KPQBejfigpfQVlMrPltN+pk3/lTf2yqr4l+9/rfOMBNIXvVV2zUVxBhYoQOv6dSjjqHvVWTqF
QAmMLPTTZgrLapifSx8mMmk70PfY8dTz5KEYh1BotIFvgnuCBguOMRNefCczDjZFlidjkLmyCyav
oz/iTg+7VlnWc1FA8VZ3Tb4nTeSHbIj4xk7y/q4NkGuqZtulqB3roooxFb+J1+9mkW9a8nNs1mzN
rycV1/RZzpXNKw2bepg2PXap2Co2HnMYeJH32zP6+vOZZ+RD+LA2WoMqe57VxiEBtqKQU/wnHvXK
oC9NVSMp1h34aN6Aa3A7dp/tEuKQuni9/epLjzby4QBUiMaBGK5tZ+pvy2bie2cu1+CKSx1j5MQu
7ochLj117jLrq5L+IZ5iEKvS8XNdsO+3v+DqXsEXwsyKkhcwGmMWTHTVsCOghpQtPzBZHnXhQqCg
fGuGfiNoFdK5OeBQcKOd5Hi77ctWygzGS9OXRP1hm1IR3+odpbrTSD4nzvBUx8Vjc0FEUe9p7obN
fa0YGzndRH3f4sLylJC+3qRF24dAd58aWX7PMi/d9v14Z0uXcfzwPax2Ym2BlXGqCvUdKPo3msJF
s4tGQPHb6Y+rx3h3+5uurZaXnjNSpF/7czO2IG+oNBNhnFl2qOnkB1qvATuWWrjM+A/fYltNUlg9
eg0r8fAMj+ThU+TB4wpEq3LlOuJa8Fw+woj7yRk7YHpEc8Kp/k9WkJ3fY4N6u4Ouhc7l2UbMQy2T
6JTg9adM7QV5c2ZrS5o/qVXcNwKm6mE3NBSe1Hl3GmbQboKcRdkWalwsmCq15viyEB8mlti2iO+7
TlSciiHP3pNa2mENLbwjpDgAc8X+PvD7XK+ksoUBN4HFuranUs9WfgLqbNgkTQbZis71jk1WrDGj
lpowBjyLdVTPsME4CvsBpKGt7xykbu8cEGPEq7wVFq7sG9iP1MUepqf0SN02D6AaU64ckl7dfmBW
maKHg0gBtM/97NTYKWw7RgB0fsQwIwpx9ZWF4Np5oS4pZO0LO2/CsfXBGJ5tGALdntQLAWOq2KnB
kZFoZH4CbeVxqslrhFbue7TReyLxqi7VqjgxOHA/9xb70wMRtbLAL723sUqWZI4l5ak+2WkLle9W
fq91sia1shAkJpCz1T4ATSk45qgj8h95NCUyaAY3e4RAc/OgZzCcQgKljZXDzaU5bKzJbu5l0keq
PcIG/Wc+8TfPm77XEHy8PQ4Ljzeh4IMGHZzMQ3EaWaEBnh7Lo+UrO4gF6tPbTSyNhrHqEtb6/cAr
Bmdvu9tG0hv2OOlcUxReSLwmCHysmj7uaQocTslhi/UsqjEoMg4r2Zfbr7/UwOX3DwtTDvLeqApa
n9xYDN/7NgGEtp/FuAMMMYbnp+TJ/nZLSx11GaMPLU1ub2uqbYRbZnf7thXioeiTfHPf0y+tfnj6
APc/B9ci1QkKOP2WSuidSUdVKwdbl8G8UlqZUN9mLl3e97jH7S52taVF3H0qEwj58+KiTQNkBE5o
f3W0/HrX15jai6qAFYvjO81pnsuXKsne2mJN/nohwE3Yrz0VkFy2/ObkTU0cehKnDoVmj25XgLqW
uGGRqhWhoIWpZaJ/i9GNwOar1Skj1ddUl3uRuNspI4dKt99u99NCfJuQX+xoOwCDtDqlE3mVU/uF
+9P3doL23H3PN2aVjuvEYv3lOAPVgUrA+Euhda7mw+3HL4SECfclE66LlcDrT3R4quoKSm+8WPP8
Xup+Yw1KoTSf+kIpWCBLGkDhhgAS4D3AreaZuHxljJe+wFiL+kL2aedijMfYHx86Eg/7vC3urJpN
GG+pdNXOrnvxaQZzOhriX9Vo++GU31lCmUBeb5CZDdd1dRqUrUOlsl/CL0CRbtf6Z2GCmkhe6Jzj
2iCVmKDDt8b71k3PuVyp969SJFE+mSKMGcEpO2GVPnm443Q3djp6mwaDjaxtkfEfn3rqOwSy+6/1
OPhbyfv0nM7udPAHe9zZaUS3TQTDha5zYrCEoaXl5tbP3sMRcDTk9NPtKX4Vs4C3/Pv7h8QMDMwc
t0klj0WWUw7Zl679rETKfAi/ACJM6zQ+ZLJoceqsBQM6dS63ys5wOTHDsyrj4lsK/8SvRObW9vYr
LSRzE6csy7mMbByQnNJKnnGu89DEHBY46gVY37Br2GcyW2sGEQvZ1gQrp1zXWUV95zR4G+KIHZzI
A6e2tlb97ol7YFyXiWBmKTfGBYs7ySPG+XfbpVMwz/NTKcvfgq2N49JENjYbow2frbme+BGENMgW
7FuHhPFQbm4PydLTjVzVp65l1Q042MnkDzu4BlbPzlzH3+Vc+Xc2YWSqpsfNsD165Mgwt9vGm0Pb
i/aN1a7J6S7k279+bB8mOgXGLZp9Rx6VXTUb0hWPQ4nEO+b5YRBwPb7dUwsJ14Qhi46XY1yX8ijF
N7//46iVCmdhBEwMMoGhIiQiU3Ls7IfRq8JBv8aooW6/9F9i85X6yQQAeiUj1tTP8mhJ1ZzJQOlD
HUNsACasEdJNbDcwRs3r37Dt8rY8GkVow6gexlrNvB9myAK4kcuDSoIkNsWR2E4ARN63RTC52Ikk
KbVtfHjVQhwA7l3t/ImVxUquWerWy+8fJkXH7QQcbzy9rZ4yiPuV6dGxfq306mXqXutVIyabNqHS
6Xu8uoYyXpvMOvRpHaRI9EVb7+LBa4OWY287QggBOuTW1p+zlVvShcT29/zzw4e5RDPht7Y8OnX/
LKM4GFkfZEmxm9JTW6/d/Sy1YgRtW2dW4jZNfCoUBQTJEp+cGCIdEXOfZ6khgTJZKwe3SwNlbERT
AbHgUlTRCeVMcpAgEO78qf43pU69MhUWItfEInsw5lITH+OTK77VA5yR/XyljFx4dxOIrOxIzHbO
5ZFWzg+vU/kuQoXtyXbt9napgcvwfBhsoOM5HBEseRwGdwoTkrDn2lb9i5R5fGfvXLLqhyZ8nPvP
okKGqNWht6PQKtduuZf6/fJRH57cQ/12FJCdOuYZjt6VGJNNXQz9ynuL6zFogm4ltdXQD3jvyZpk
ANmSd4uyH/0Q/5wr51M0cTuYCAtEw/e3o35hmbGMoB97t6wkIfzop2N71Lb97qX5aytUD/veeuVU
YGnAjfV4LlnHIp/KY5zDTrN8ydwurIZ7wDSoV0wYbpokjJW1K4+dSp9iqn5leffMdfvWW1VoJ/Rr
7t15OmMZYe2RtMbpLj7Eod7jyCRM/e5xjfAFN8G4ExANtHZarGlV/rks47csWpNXuT5lYcT+/1MW
HOW2qJImOdEY9TkELMMZCkcri/H1GctNxUcCQnYVQwvn5GSieMX5ccpCHFiCRFJBwPsssIcDanIc
1Ps4++LYinK6rwaDPp7xXcM4OkRN8cmB7hXzkid3OE+T+3ZPZHATdJsXk9+QDh/WzV2YZjtm5aHv
FWHJ19TfrocFIHfG+8tWTxib5ORmXRYU46GZIM0IL9mV4m7p+UZsp3VTiMhKYEKfsGOG+1sozH+G
oN3KBeH11MFN5C0yrFOpS1TXvhPUIOcr6zvPP5PuzgEwVmtoG9nYaiKuswzgThVbMkiRznNevyUx
t1cy7lJwGCGtKu1OA0U+twdysFK262v3610zyITaRonfiKiFC7JdN5u5O/BWPWFjGKjK2t3XghHZ
nmh5kyiUGVnxh2XPxGafiHzqmb2y3b5eMMEe7/9nKK1sOFTZKMtYXgL7E/0LNzFEc9Mf7LL5VnV0
DVVyfRPNTcBtXtma0UwisfbwX0Z9CV0bQdVmyhHZw0uZ3qNHiTRrgm+jybUnf+T86I7PMldh2XaQ
i1nbtC1EnImAg6OQ8MA0wGpq66+pD0LxkNlvrF0b74XJauLeBr9qhJyUPJYZPfDM2UBF7PX2VFp6
dWONbjTTNlhV8minbqBpBgTfBIby2kZz6fFGMMc5eNsO3NWO8AH9wXocjUAXFpKHBTLf7Q9YSEcm
prafqecRCwsolmSVVEEkvo5dDklTf6WBhc43kbQ4RXAd4WJHzuvmrehwSKn9lSS08O4mhDazixjL
IipiWHRvaPomMjcc4S5K85fbnbPQ/SaU1oWVKAj1eYQSINY7haR0dAflb+uByJVtw9I3XH7/UBhr
OxsBd0Au4vzVhnsb8aDG90rlnVWMCaTN7GROMtcHycPpHoQ1hpYcVk4rFtKciZwd/bryphJpzis8
953FBEKZU/ynjnoaWJXdvhZNGa9009IsMhflNLMHPWncIQ7VsC1IkW3dkbGVObo0CM7/D8KYQqTf
7fr8VFpRmQe0hb6vdTHfrMcqfczhDrHSZUsNGfGceAKqW0Cpw/b+0e4+8+RTK3/AAfX2dP17o/rf
swjuG6vynCruMa6i0/v785Fsnx+TF3fv7s9DALHTYAqtEODT4CzD3yyoAsDSwnaP66eQblBABYAf
b9qNfWKn+Wt19PfNw1QFsJwPX8mmD/rg98pbolP/+5LUrKv9BoLUcIvszmU2PHO3eoB/2kr3Xp8l
1KyqR78UowXa0bkR3iFp2c7r7JU78qVHG3EaV0kqiAUPF895k9VLJn7d7o3rKYaa9bILtaQhaeBB
M6RTFExUBDSyP3nxyv3E9QqBmsWyw6oKB0FNdYKqYvzSFcRHre/rzTBnsHKQ1Ast6HaePDpXK2dS
V7G8vqAmeS32MLyRKqNzm7e4vC7qaX7LC813Mw5eNrNbFX2gS7s5261LcQUi4ycsQAwgwDbpt7Gb
J2c/lu6eNi4tw7kdhn+InUQOltfZPTh8mpOQVVECi3hee7ARmAbrmCvU7IHXpu0jo6LHCl+RMKe+
/kKEa1Uv3hivMWiWRswIMpEKt2QMc9aPWv65UY695bEkO3CWqpXJdlW4B31ooqSsHpzLCrTOcwW9
6DpkF+CEJ8m3oaqy6uhFrBahG+fkPBAoIENxGOKnuRpOnQPl4zC2rS7Cv9vFxiOx+Go3hRtwUffv
ETpoCrXfNj9hERXNYeZk+aeqs8k/dIp0twWfY3jiCbxVb0/v6wmPmrudrPM9eA444mjNM+xsvSp5
g6+jSIPGAl97LIY7CxlqEg5TK7JZq21xrHgpf0NTuUIxpnlNAtE3aRpEJWTLbn/UQi4wdyia6Apy
mDw9ibiL6gArE7a6fs3/uf34hQlmsgA7napYF210slr3p8+hLXGh6edpwleWu6X3N/YnkW83ZckT
1NvSflLSeWZd/Xb73RfG29yRyEHbo4YQP87ESAhSy7lP56cUAKZgKO0ft9tYev1Lv30omSxoYmOi
ER+v372qhm/ArlgZ2aXXvzT54dFAtHp1ymNcsEXzyUpenSbd0kaEE0CQt1/++sEP/c9eJOtl4ReD
f3SYeGx1tGMpPaX1p8TLg6YGSLF0fleJt73d2tL3GIVNhchTJbH8Y8bGF8euv01uuc9dmgS5WGP6
LrVh1DQuYY1LuO8e00bOB89WT83UAcLi03kTt+3KyCwFhZF1dWMBV93giFd72SvvvAdmjy8od1bm
7cLjzV2KrfDeEhiiI/cS8Y67t/alySUEHKACPvy+PRhLbVzW6A+Ta/Qo6QEP4MfILoeTElPaB23b
k8BJHaSp+xoxYhvYfeg3tDk/2g15tuE2FZPqmDTDSuwtfcNlEnz4hsiK7XEGlOVYjOxzm1hfZINC
sdTb+97+0uyHx2eqUyNrBT1G3ArGQm8Tib/yzX1PN6Jbe7rtho7To+J7C3v0CAJ4nh5X3v36doia
FLhGjdqukZqOKdnJ4eJ+/o/H+/2YkNDhu9tfsBBrvhHPgJm2RCGyjjKXv+uSFMHg23bg+XkaslKv
lHCX/rhSoZuMOM6jEpr4Lj2ydvhiw/IgIHx4uf0FS71kxHELdzWRMIce7UpsdFt/d7s5D8sUJC8P
Iqt10qyczCw0ZHJAoIDPYwr1pKNSTv0+51N3lHXVb3Khol/VDPRjARuqlfvrpcaM0CZTNyRwq+TH
jszhmB48Vzxk6lDM8y6hX2733F/nvSvDYpLk0gR+IRazvaMz+pkTpOPg/ZorD+SsTkXR1suoDK16
sHdq7rsN7e3xFUAiIJESn7hrHP+F9YtdeuBDhEatMwLl0sXnuu4P6SB2U+FtBjs+W968TwuB1eUs
ab0yE5daM9INqP6yFGyKz87sHS3CYeQhoXJfPSBsHy3Z7toBGwDevt3u4oXmTAKgw1u4H7QjJMiY
xw9kcJHb4A5yjFzRBRTRDcXUi1ZGzhzv2CV1v1IlL4Dwqcl9aTrY6TaE0CMUC0jA7EkN57h1dL6x
+zJ6FkXLAj+TPA1qS04bqMywr04i1wASC/gw6hmZMaG8TRnPXFgljPObEwNGc5b9RF0cJTuZD8Oa
bDhEU08BvoXvu4QbQwbalNXYTmCnab5N3KkH/9Sb3qe2FCsZ9ZL1r014+v9zDRLDXgsjUHakYvos
x2oOuxQC5SQdP90e74VEZzJqBk1LHqXEPQ68VEXQkd7dORCMWxO2/yureO0LjNqoZBCKgXOOf+R/
MS3Jto6HlxoYlxFXVhRbt4Jz4MSqC15zM8g4QNm8pSUUa76kEJ+1rDcGnxWXPae4ACloceCWXOnc
haXEMxJxY41wUokA+s/AvVMkCRvvUObTc8m/3dW57BJkHzLFFKtSTwPzsfWLvlTYy4I2vDJuV81J
L/tjI996vWUljor4EZSVErWm64OvMkINfBhgrgMLmeI0za6ApPrItoUPlGVNCrZPBqB7y1l1G5d7
9Pft77zWkRzefcaaXPCaK177AmSNL7ZXBBUShKhf+jWTz2tHOJfnG3PI89I4k30pTp7vOBtf9PCX
aVKo3LupE5QTy38SRdVxdqDReEcReWnSmBt5qoYKZ4n8FPEn1wEsvQ19Z43cstBf5sJcTS3gqKOG
w4elvnFYyEQx8nuTfgHTf2U5vpY48P4mCZNBuZcP+cxPmdTh4EIWiNVf2yLuVvpn6ROMRXByCuaQ
2fNPos18HznZm76xGJrmsZ1MVti5VRreNbnMFUknSLdwDeMnQlNA7wpsq1TA3BISRCtr3rXS5dJX
lz78EKYpiWvwcqB6MbptwIohKCwd8hbWkyTAP6702FIrxgLDWD5mRWnzk2NXP2EF+ghfrmYnrOG9
z/pHDT/F3e0OWxp6Y81gI6t7oBPpmVdpDTPWYtuwpgjhVH/HDujSX0a4w9YZdSXJ5vOEG/Us38uG
vflspd5ZmlhGrONOHfqPFoabxm6QaycY+I+IPWgSrYzDUvcYkd3bohvTvOU4vGRHK5pA7Ac5WSZy
JekvfICZ9GcSZ7VL0P1zARqLaHTzyC5QFgjUtfsC94zb28O81I6xAKAWAk8dKe/E6ftA4HpVYZls
kz0l/95uYKGjzDp3aNoBiPl0Pg+x7gOPq18iYu9pes/dJaaRybWFY3ujocwvTvgjqOI4JPpPoeJt
Na98wILmtDDPkP3YYzOczNKzl1fWy+w5zack0SXOhR3Yitl1ffKGizOV60XVBh5pWdATlmyTnsqN
U85krwhne9XkbB/7mfeQSxxFEhvMUE5BYILSqlsEcxoRnOZH9kE6APxUzZxsZ0XaDRCj49M0Tv2h
6CPxDSuUA0/kNqYrnJeF8TE5eVM6tVM5zMkZqyNU+rn6J0uo2tKJbG9PgIUZZlqz1LQqHGXp+dzH
+TepR3BGsu3cRUlAylXp0oW0aJqzwHMuy+YYXqaeeEqd4ZD5U5BZT3b/PCVrivDXilzMNNOdBWQp
4bW955zrDHsLAFNzkHydr7d76WqFe3m6kW+rhinVs0qcqOc3B0XbbJO5Pa+CtmPToZgyDa/ARH3J
2zF9mGA7FMxtU3/KZV3/OzV1tJsbiVq4d5MpTG1m82Cwaz9oSZw+WHYfHYbI9utd49bVr7jz83Fl
YV2YPyY13I0ywHDkAGlaKv5Uvo43FJZ8o8eOtztm6flGv9C2Ah5Yy/EcubTZF/5Et5am6YFSIu/L
5ab3lAf6xMhsxk+ak13cqTKIkuidJLj+uv0NC7PTpIZnUzLAUBIN8FT0h4mV8ilS7hed4+CyiZAc
yqrw71tWTT+qUqe5jmYsTDg5i92fVVwGExQv7/oQk4FMy6hOOth5nmvFh8CBXKeAVNIozrn8Hkdr
UJqlQDPWJI2eAn4WizeGnIeSZ+cuZcnKWCzMJ9coO6Q1gMZUtPNZuyS09b9wsQy8/O12/yxsMVyj
7JjBIrAHVabnjnfud0Bp9XfoPJEvVCu4bdJCQuy6BHbtlwVPu7VBWUiwjhEhxaCQBFwU0bifDvOZ
Rhukkb3Kq6ckS15uf9jCkJi+CzNzkLCtZDorB0SXtNYVjlHUfSnE9FJAWlKtdDx2snrthDGvt3qQ
CYxIpbsybxcG3WQz2V5v0xp2l6dO6E0/1UcvmzZJ4t+3hpo0Jsi/c1K2bnmOOhpMZQaFvXLL+vue
booY5PCTdhxsjU+4sQ+G+Hdu98GgXm8P7ELPmFzwjKKO1Z2FQtkfT5H03/MMVmDxPbRdrGom9dui
1Vj4OfNPjv/al9+ivN3qJA6LuVsJ54WJaRLAW7jQZqWGLwYdevjXe1ZANVQz7+ucS8R92NINXMQ+
K7F9j70YR5nwG/GtBAGcr8BsFiLXJHzrWs5zXqJ3SApYa/wZkmJBxv7k1UrULj3/0mkf3t+DG0sD
eC5c5ZMH6Y0hzV9n77kka0THhXXNZHwnrVeUuLXEJqjUUSBH/wHmxHGorPxJ1+4rLNRWcBxLs9T5
/w8ByD53gEThpwKO8Rdltj21hzJksKG+PdJL08hI3GIcmpQqMp37AiKi2afkTp15YbK+HSdXkObG
NjdyoFjYivkIe5QsSJx7REcQYibr24mjJG2iWZxiJIq3YrTjsK696TDm3Zo44kL3m7xvlnYaPNxL
97P2iTvdjzrNf0D6a3e78xemkUn9Lod4hkMHOh8ukeIwD7Ta9CR3gjhux1Pt9NneYurn7bYWQsKk
S+eJKGjUxfNZlM82kE5O+cDheaWg4Xy7gaW+uvz+Iea6rG0LoS8Zz62gX1+FHU6mC2gQ3/d4I6Rl
XDZeao84/+n8sK3zoGNwHp/XjpcW3t4kzspOax+8kP7c4mwugBlliR3G4IexP1j721+wEGomezZp
ehHNLnwnFXa8ubtLs7WXX3ryZcw/dP0EE9A5E7yGfH+Dm5WOpuFM1nL10sONcc31kAAVaZXnzoXV
R/OFrN1ZLdSMpqRAloDCbZMEtYnVvfrZ9DQK/cmPYSAS5dOGysIJ7bg83O78pfE1akXpF1FSZ3lz
jpIRwkGVSMKsLcgGCKmVk7e/Zad5VYN8ZHJpbZzz2AyA5vMwdukOhmxxkEA2LCgTp3pVomMHMnkp
tK05/RyNMT1Vg6dAe4n6TeSBDd3JUu8GbnldwKKaHz0cCG9wUQhdB5iT1FCWjct3ZAZnixu9ApAA
FW1anYu32z20MM4m/bSXgKdSVzfntCLOrqlpvM3dYo2utvT0Swr8MEVJ7iWYl6w5c92HAPJ/x6XZ
++0XXxha0/5mEFzHVkrZiRXxznW6XTMPv11eb+57vDH/7Qk+7y5Ey0600vBcg2A/dPXpZm7XluCF
zPz3tv5D17BcTdDlg5JorL8pbwxQpge66wK3j1cW+YUe+ntp/KEFQCirrnWAVZgs+ovUtjy1DiMb
Bcj69nYnXb1/xuQ3adERRNcIS0E87HDuGaZlqncM9zS7BnZuYdsIwMMhdLIVQ5GcInuCS2yRrNlD
LXTgf8i7HSl1M/ZwcB23uYzD1v3WVnU4yX9uf9zS843coWobelF115z1iINOW6lqw9TFC6SGsY1f
Z7v7mjFqPQ+CryruCDtl05b5eSCzaGNlD0lVryxAC9PAJOx2s0564BCwl4WpgSqfUHGnydryvxTg
xr0AE6Rr8yyTEBRNw2lsQzgnrETg9YXiPxRdPrCxqjo4wrqj4wV+NCZhbwNmGRDizYcJOm2hEHJ8
0V02r4AFr3/Nf6i7DZFWwpUQp9T25SfLk/HWzgax8kHX677/cHcpaFjEaVN5EqMKaoduJHu9WOLV
vA7GVSumpW+4TOcPUS/jprFmytzT3EAGnkBhGfB2Z2VvvvRwIytS1RZpBwEHZJLPLhH/zoT/vh0G
S51zafHDaws77escRLJzwSh5whnlAftaK6QW9wOUaJ8Lb01wYekbjLgWSZFgvZ4vvsb6MaW4+ydr
MLulRxuxnFsDdUVaV2eacA7TX0cGrZ9tbvfQ9TjmJlC9bxoSgxjlnzLHhTaID3zTo1eV7RQUJP9z
u43rOY8LI5xbiHpGCUc429hW0azZtBNEKocxiLK3u1owMfBeVpZVVxO4yXkEbEEadolzAqgCriw/
b7dwDYzFLW7C4GMctsxshAthrPQYRq1bICkNVlhOaRey3N432vol5u6n7NTKRy2Mu0ncBYzP0yCk
FGcyy1iEY6LanXKGYrxr6C0T/F1xrSNQzNSpr3BDAjRn4LdIGpVe04K/Pu6WqZs+5V2rOgattqGc
ty6YHwoa19HzLL7eHpPrc9cyZdPjuepHWlJ10slDYWGjmP5y/fus8yyTilqM4CX0Q6lOdlKUTx0h
apfidH6l768vQ5aJ8GaKz1k+DPo0ygyKz+8JCAoRhEE6f+fKHbZ2KxuJ63PIMkmpAhKVbQHo8qkS
/UV+X7fnFDX57vYALD3dKMRjTynap9CX7gvdPvdR4Z5SnawVywvTx7R0sXSdR844pydukb0NkQjI
wzWPuNRtwiqCd+rtb1iYRCYltZ0mHefzVJ+gfneoGOC/sy/zwFZrpKPrmcMyiame73oexS7uVDlR
vZ2SBnKqJfXzbdnS5Gdax17Im/qngl3ujtaxXlOmWJpixopESw+6P0VUngB24EGa979EV/thA8wz
hDZwOC2aEumM8Pu2ZZYJPRvgKVy0aceOkHeRQVTxDtRkZ42FtjTXjMNFt4jmPNeQktIU9DMRN9Wx
rmN+uD0Llp5uLFFaW4K0U1acKj+Jtg2xm2cm3DVdmIUdjWWizFzeaT/S0Oylavxtz+4Y8JJ9ymnx
YidwdBrS5ii74VHP4jf2svdIZXHLMoFnOBHICbSNypNk5zwaQ6/NdopCRm88UCBUbvfcQvyYOPDJ
i7si71h68noaP8NEb8R9ZkKqp5i3ycroLLVxyRAfyriobuzB8sb2HCdfRrlrugrqScWdH3Bp9MPD
K13zSVJSn0cnmve1k3abKHHLR+UB1n67jxZmlwlozsqq1yCS1Ge74Y9t5B2FT1c2F85fcaH/HhVZ
psg/VW4xZ10hTiXADwT6eQV9plJlc6CLvP/kV5EK6xTuvbPjVfvIzQeK44BOhVMWAXrq5fEQqEIB
EJV0MJ+1Gto/TtB1rIPeUqo5OJZXvAwoZ61wctLid9zalQq8qmqeqAMkTmVbDBvMQqmzDXAPBF6i
oQ/YRK3HlsV+ODcixv7ZisJRCvHqld04Bk3suM9t4U07OKe1nyxoxp51YSWPOWyZT9TOauAv6D5v
FPtcZDIJi94Zv1F4R+6g9IL1OKH2G7Si+sCaJ2snXVbz0IWZx1saJ+5jC1rAE65DyYbahfc6ZEBr
26L8IZJI/mRtBWk8y24Ci1rWfvaI/duF/eS3Udf0h1ezdJeQzIVXByOw24L/yIvtKFY9wYZ2jMOk
Hnt4VdX2k0Wqalf2YrShmEpQm2dJCo+eTvL8gUVYjMOoYn2/BbLD+5JExA6lD/JwMIvIeWywJGyQ
mdt9NgJ5GGRenlEYVsn6cqZBt5Wqqic4VKoXSC65J1Yr9SwnRz9KqoutnGJgSeuJPeqRi88xzJKP
rY+E1WU0fZR9xN7AUYPEawbNxGh06X6C2P53LeyiwA0WVFfrDOd+KWvyY5JX7U6msvxV6MHa9mLK
DzBXSo420Hh7DfOYvT878QEcDvGTu6SBOiOLtrkNR/PtOLn1lmggjSlL4m9MdtU7dlVAQVlKizEY
aS/OIDoxGFl1fhk4uAHEf4XRAp+TT9wD/CsgM6UhrMDyBA68pZfsOz6JQ1mVmHzj3O/cvCV7i9Lh
QDF2AUgmcu+0M2pKpvP/cfYdy5Eqa7dPREQCSQJTKKdCXi21mRCtNkAaEk/C099VZ9SbXxRxNdoR
2h0UpP3MMjd2l9p7UY/TbRPW8MZmWX4/lCE/QZc+BP65ojuiQQKPkOiMb4DWZzchnDGesmYODmPK
mI6M4/oHCCzVDMTl0tm5UueJUFTEegCitsjKcU/hlb0fkDkeUB7MYt+rRwQJw7wfA2909lPVQ0nM
wwVr9cJ+gA9RttdWk92FJDff27IoYp7lza0JbWAM3NS+4YUem7iBYEuUQ/dkiJBddAcGLsnBQwX7
e6tUuqtqt02q1m9u6lSHf0IhqnvUjMYcJdsOCP1Mw3EcfukQvY5NpasgKrUo2109Z7KKPEPlwZkC
eGZkbP46u46zTzWhL0Ob0Xte2WLfs0klAunNeA6BqbFwSahuD1ddAn1KR8VVD1x31VbZ0aly/cIm
WRyVKkmMoFIcRniAvNh2II9hCsqozLPnDJsw8ubA3zEh4DiE4mBk0uwvg5wYEu/B8uG7quDxHvTT
PURk/GQQsx37UN2NVMfLnbnoLndqNI8tm4Lsxnb74E/h0oyA5QPCIgwgAveYE9JFYThlOzN3UEPr
U8dOY382JOKYm182YF5wxuNW1PsQ6S5E5yXAVfWHy9YKIewMZaIb5la0gsG8fp84YLlmMMVN7dJm
nxFWoy6n8z+p343fOQnnL/nM9UnRavxjWEvuWCCdd9Va/Y0muoyZpOyU92p+kMANxZNbV7umsMO7
guf8mIVBe5jTuUZGmntuHeewZrkDltOORq+FSQfMPOWDkKl/sOuKQPTDeKDFUl3V705QFuzGwn8U
aPMGzfmMD9yNitERd104tXoHPwOg1nyYINLE9dEc+ty9Sy+h5T9X49BPNiyE+jqBudMYkRKKCRDc
VBFVcN25fjWuXO1L5GTT+JTnna4TobMDUBpJ5U/JUHmfy1CWuEnfzXwQhNDN6noI7w6ld6QDeEzX
330lQVniJSF25eEQT6skIF8KrKsp9XYdtCSFtSXjvBI4LNGS7iTbxpdZnfiW/tGF4V3ofUaG/BIc
Ov+d2yxUhHA+pWevZd4eDIgOWE+GaSjb/aeGhy0idlTs086UZYqSiTnSOn0faneIS9H/gmhXv9GO
WBmhJXGI1aHLi7RvE2esHgMKR4zJbJQlPy4eIrT47whRWyGMpapOmiGe7honLvgOobO/RS9eefUl
bahT3LLmygvPplK/HOcvFezl+sivbKolXJwOpCTtQOukhJCJ7nmckzKyra1Eb2XdL9HiGVFOgJsF
q1K6T6KdTx5EftN2+ulW2UZYuzY2i6C8yUerh2wghKG7b95FpeP9+sisPffy939OND2BvBjQvE6q
en4yoXmzu+z5+qPXRmWRbw8j6qhwwGySxmV7J7iVuboJ5X01Thv7aW1WFzu204I5s8CYIEzmASwh
j8Z7vP7ua8Oy2KpNX+VQMMCjQ+dvWb9AH+36c9fGZJFWa9xRbWbxJhn9FxQEDsRGzNulRw/w4Ou/
sPLmSzAtLnjLEiP0e3ok7dEAmHzU8y1jFPa/at8HydUS6Nr09Zj1NXT0u3SwDg70kd6M1MGpd0d+
GG1YkrWVY/ael2s7nj2eP3E9qAgAT5HFXurk46EOS5MEddo9WuC6HBjV9sPAMv87EY386TLV3gkw
tb5A3F5FeYbCcgUbuzuFUu99YXq996BZdIQjxXwenMa9K/x2ziIX+DAnmssS1uxTP9h/Jm1V+55b
f1UxTu9gf1e7TkAubkdMMOrdSCjNEWSDnUwYPDUjDibSJc4Keh/5rixv5qIcb7oaousxPMTMfZ47
PIhN2FSYNkag2eWaeV/OPuzejJsfAthwPA9OVwNc36ERz1kJXC51ByuygMzdWQYt1AxEjlYSa2dp
ZJg9s8w947P/PrvS3E6p4QefwQzUHi6K7nZmgLu1WM73go3iDk2P+XsDKZsY/f6KRdWg1CmHa3x/
RGvT/SF7exYR6v7mIIsaKUhYcBKllWzv/TRL7/OpCI98svnzDLbwzg4g+RxBkCK/a7FXs6itFbvz
0TP/MTaBjoNO+icOSe5d5tX2+xzkwy/Pme2DDV161M2M/DIh4tzZcxbuwOtyz0ir3V+2a/EkDEf3
FehAvaubjIk9All6kHktkcd2YzbtbX8uDsZKs1j61RTnk/5TIAf+OY0DMveQ0GfFSHXy8pDGxHKK
75wBVuI0lv+WwwrmhZq26HYSX7TzVIG42h8AwMVfo7IUJuGq947Cz/wXL9UXRauiOsEWICtBYLCC
cKdqmv8ETzW83L/Bt9pp8yDKK1bIyBog1UBTDikWEaKX24xBZBWquk9h0QHhbe3fVFOKnMKkHgqj
Mm3cBK/J7QTKT8gXB2EpHVfaH8u9D0szsm8CUSa4OJsz8zzzZEzW7+FKNx8Eb+o6Avat6SId0va7
Y9MMaM2uuTgXuGBmOdi8b6Ep2QN8anDd2p78wWcS/u1Iyn9NqFg+oAwIaXtYIVWvrC7NF1uRyo1J
mM7y4LkBexhhoYOEp28quPel7T2qI+259y4rYPbKxKnc8LHXjOwCkOvjgVf8IAVsBLymaJrIb9wp
cvRoHdpyqk5kSOtdSbk8u4oCcqiZsZC/uuLcBIC2UKgmH8qmAZ4SWdoOoYiH2kTdnHy/624H7Os9
s02NrMozRy+d+V6FdXEgDbskGaLZl1OHhFz0zm3pVEiifTIeG9PIU1ML8N29pgsjIrpvjqQ59DB1
ae+GSdd5RFozPEGljccF5OueLmnFI06qGR1/e4LpC3eBwTRzhZUbClAOZVc+TiLlz8wfYZqHAZiO
gV1AXjvPgvpG9s54MOnc3pV2K2+QEQZfcuT+B4U9+zujOHKQyUAiZmQWngtVzoteRvWaB773Q5YD
3Q2aD3cKQlp7EJ6BBrS6DOgNU6eYcmXc+kkFE0wBhOu2beRAlflk2WzaAWth7dHpmkA3gqFDTak6
i1rOMdAF1lPdB9KPkUgHR6h3zT8dMsI7Q2HkU1fSb40a1XsGds5e4sA7ipDMLyJP0zcy+xyqT3kT
lXnoVSg2UHlb2I7/5IzhdF/QWT1CRW/YCZAqT2YQ5pwSTG/NWfagSD6cAHOx98qZICgMyNreNRl7
DyzTRfMwdz+lyOcoLVySRXNdszhLu+Lk64rvp5boV3Tsxl3Tuw2Hz3GQwauAyENFURITTolVTkZk
r9Sa1L4yZXrg3M1f1ZTO4B95Btwf48JgntQjQkNWRVIESC1Rsa1J7sWDrLITrVDAU134JbB7kLyt
7HKgk+JEKMRTtU/Dx0CzsY1AtGu8qAxkfWg8wIJsCrmCBtSfCMn1dB/CbO+OQ4hT7ajx6WGkboNK
C8vBnSKYljGjt0SP8kuaEvmll8DS2aT0dix0ildKOnn0WCYSH8h9KEiS7EmNRXFQZRO2sIPR6qvV
2h1coLH5ziCqoS5BZXNM0cP8ZbGiR92OtrEL1boTID/pYdbYAo4qRQypWQgAtACtQft6OGJ26wgm
AwCm264TywGxrCxgqxu5wTjf9C2EaCJf1QC5jqpHpXP0YS+G86Tgl3J+SaGDy6ld34IHNXwdK2YQ
QaXBvtZAM0yGZbEGgfZrRcm4t/uWx0EG6dORtdk3lU7i1vZ72MymeniuCuXuMpgRn0bDuh2pOuTj
flfEWem0Z4KSe2JRqJJEPrQB94wKekhVCGk7kfn8UlG1D7Vq4FZdjPI85saN68lPj2PogPCgcbZY
4fxutyz7AaaW2WvH8vb4n2lUAMtyBvipwbqC85Xn9xB1QSz1QAy6V6hnWs3vXJbjCUa83hvuHyeB
kZs7R/aAU+SADscX2zI17AhJ5exKA8EWsE9y+Si60Rw0GPa3qLKDyp0ODsS/rLr7if1Bv3HHts5y
UtjWdKie67F1btJCzaBLO0Ah2s20C1N3ekb75JSXuTwiWhqwcmp6i71LH9UUsl8d6nw7jYRz7wtd
nVBwHB5C6dYnnqZuXELT/mimNrgZOmc6NMqz7vPKcuJUdNY9AlP7NFAy71hr2gfYx6WPBefWSy2c
+rUrbPnam64EK6V6zGGlGwnddjtcDcWR0LK9XOvwZ5/4fDBYkifaUoKqcDrsbHjHxA0t2lsJL4bv
DccFsGO5UbcSlt933cB6JE68P5jJ6n4PLcpouNuLR2E73sNswVPDQe38rdZa/RQo+kVViILaVNvh
QeXCfWKQx3nyudCPbHT4nyno9MEPZJB0LXv2BMTcqowWRx00+jabHPvFtSvrdwp305fBQB+CiNE1
hwYnzX1YaP+hk7aJQmr3P/spcP76feCc8cFmT5q0usl5Sp9RLAiP4TxNr7QFZ5YZh/4evHL6Dsw5
hCG7Jj2gFVVGrV05d+ncsV9l2ok7byjn1wzF2AyNtXJ44UNW/KyGsvuLa77mEbDG8icv2uppKBio
S5hd55kJAlTqqIbBjVqRoXQYzkYQnFaVdPe0gEhLlEExB4UjXeUnXNgt6l42Le9z5Or3XSPC+1JZ
/e0kqLMHddN6rY1tPYwAvNTRDMgrSoEjUzvl+v1Zz0G/o0TmPoBHLBh3vbHMKyiYGmtdVzeiVi0E
3rzhEU2LPCorhGDHwiIoekrnzSYKlQfD5DFwdXAMc63iCWouT+Vg5F0JN/ljC31OuKJr9xaMi3pX
Q4vlvnAmdEiAYzj6XeA9CicVr5mRFHA91gz7jI7ePmysYYfL2f05UNfHDeKHQWRQKD41RoePY0fc
nXAgeRSPRk97jF/4O825/4K6tbm0Y7q9xxz7lsPYLI+grwGO7xCSb0HRgaEkRxt4NMe5CVpm3wyy
yx1M3jTtnTLLHkRBVBPJJjDoraT2ripMuYOAPH32Rmgc7B2U0x+K3mf3YUMIxP3GcV90MMPUKc0e
dO4V9xazisPMe/+3VbgaOu2OYREOB/pAGmtHLRhSA1zJH30EnPcD0vI/LZlkCBRx5UTUZN0NBJEI
8MU1eIxp1Zi7DKHekzRA7JW1JZ5aC+5kuxxRFc74rtq7w3SEXBk7OmkZHF061U8oV9AvDm+gkSq8
ec9p1R+nBk0lUysHbH3PQthu59WfvjL0sZA5ieu+Z8+TW0gZT5lbeDuqwy2D1ZU8e8k/dMoGBf7U
qRIInsft9A29QVjCf7LeuciI3dEmbU5c4MRSCELoc9n8HrZ0v1ay7SUNrUUBeLIMnt1hHeLoj10/
CrJd3215I64k20simtYO6egQ1snkWecgzx98s8XuXXv0AkpSNxWhaWOhDhze49pHBrJRC1t78GWw
/qn4zHNLQ2MBfMaIde5n77VSxUYxaaVAuGSeFXWN1oKhEHax6Nl07KtI5S16BRImVO6XOuUbn7Cy
IN3Lp/3zCQHlA7hbeZOgSLMDkiB22T3Xh+sFlLVFsyhboT4bIjeEYFCBSHN0gHKyvmsdxDPJPle3
chd1q0kPUNnJL+ISJfJHF1yATjQPIxm2PFL+x4r4oErjLspXvcWE1QzoU3RppPZIoESc79Qr++7H
UEpDuDptlCXXBmuxe1NYA/qmLetEtnAFqyKBBAk+dnEtP8f1JEsiWmHJERYeWZMEHo5pODghaYls
Z47EFpx0ZdUueWhdG4xlUKNilvpjH2s3O5dFc+Ka9Dsy+ibyCxRzrq+tlYW75KQpJVy/GoF74AOQ
T8ODLHUs1I/PPXyxsVXfET4RlOfr9KWk6BJ7LTQ0P4dvRyj73z1H2sCabItdSujdziq+MgpxGmtL
im3lUFrac+q84Rb8UhDQB/3eQpDeAqN/fVg+9IBFY2fJMi9Jihgd9cYb3rQooaDYDeVbI4YxymHQ
8iNoJHubw3SsYikbdT93ZYGMUU43jeuyYp9CEj2SjtMiph2t30ahiZ8DvwbxH6At8nbcEoxY2UtL
wrpjc2KE7F14M0FiRMQFDocJ+ArmfK57ueSr145TodEf2OcUak+3mbDhH2BR86MuLLMx2CvfsOSs
q8yBFmGv4VGgCdzQbko/wFS6SEE+RW4m/4dKSDynrYzrnH07iwLxW4YwkKsjaW2M0cpCXPIIJfeD
rC8MPTc+ShnclSfI/29cjyu7f2mj6Rdgxs1T75x5/tzqPh7DB8gxbhwtay++2J9D27q+NbIZh9fw
BAL1E0Wl6/oOWnv05e//XLdKzZmd9aikZWPwFdTysxRq97lHLy5bt3f90VSdc0bevO8tH0W1ZkuI
fG24F9dsW0Pvw8dxcM77MYLyB9ScsWo+J/1GlsSywe0yZPlYKKjgh9LfVShVFMMLHIU3Rn3t9RdX
a06HojW97ZxRKogUwxq3v7fs5/VxX7nzlowyN8yAqEl7ekZYz9GkgGDUrIYvIaNn7ZV/G2F9xl0Q
p++S+ZihOjHRwJ7PYfoTGI84VVvB98pZQxYR8uwXqBeGnnMGurY7oGWkTiHSowd7QBaqIL/KNw61
lZlYciDneRKhBaHQsxMEYQwu1hC7dv7Nt8LD9dlY+4HL3//ZYMUIM93KqZ0z+qWxCb6w+d7orftv
bZgWu7fPKr+vWOPAcjZuGLBp5Tdes6jW7HNH8tJtE+xEP0DJbgJUuAx37Sz2ZeodENu+NuiBfHIO
FptZlwr+7ZfNnAUq7sIZMl+/wznd2Gtr22ERL6OWO/Na4lYh5dtUo6B1KvnBg/U6OkgbH7A2DYvt
3EnLQB02dM5qcNEjzXa6yQ9N/wsJ6ic+ApahS7NNinJFHYTg+aQd4qfsS8izh1z+5eDj1D7duh8/
WquXX1lAoFq37IcGlN2byhKIjengnsOwqM+569evolTOU664CaLJF8UBWKBxb/Ec/TZYWuT45yGg
YUL4/ePMyXgLAox9A/FZCixi0MbNpZUVYTNQQN8GOQMb5tcoS3b1jgC5FPdVX91KSCHIqB+r9haa
I/qew6QrDrTnPaOMzfb+OEyxdLr8DQFOj3omGMZjVIu8gzueEDvHAVk8skenPwMjO2CEdHnu/Tzo
T2g/oh7bK3rydN69MSdNN9Kkj9bXZdAWR5WdB06NtquDRg6csZg49GUHMuL4TQOU2AzNJ4RVLz9z
WXv/nCO2C30od7KrpGlONaqzHMwGwEg3VvBHYcDl6YtTCrU+Z5hqMPq8Ci/tlgej2SfCgMujF2eU
OxsToIQNenz2HMA3bN6SQVhbrYv4oisKkTJQCpJc/IAyxI6iU9rRr///x/blrRdnUq3GPOvhAJOk
FJIfBeSj/S/M29LQXHv1xZk0zDMsgSY5n7shsQzEkvu3HPKN1199RVIcBsP/XSqQZ5yKIpiDm8IV
pYw5yMsHRhTasT5EKD3RVUmoQhSORYDIJg7gSb9X9gBlhLbt7uG0Gx6qfAJz0YM29fV3WvngJWex
doG5r/lIznM2/5DQvYaMOTla6BFvLOC1H1gcXQ4Q3q6mOIIth+3b4gXMn13V/rn+9iu7Y0lOtD2S
ZvoSrim/PNWu+9Nrq7+fe/RiW0PHo/GdonXOEGyN0/zR7rdGZO2lLyP1z4EBJ4kOLvUYkZSYKYLO
4oNdmnBjPj+68bA9lr6h/RC0g4CFLlS69BvA/q9uS488gCgVB6n8+tCsTelif/cNYSUFHOjcOzRq
+R1YEJERW1S4lWN7yddMJQMaV1Nynup3OdN95fxKGx1NuGasYmNy10Zpsc05kOF5ACTROfBfmuCH
aEMotDaxV/QbkLO1j1js9NRVF0aMA+WDWtQ/PcLoqSgJSXecV6i1cNHb6PX45v1TM7IkcnZz1QZd
x8nZpSwhwtsLbU5MfL/+9JUFu6Rv2hYQ+4GSSIpgmVF6P2y68eCVhfR/vEQBJodOVGufJ+P5B3Rc
Eq81j3ljbQkUrf3AchNbDqQVlCbnIhhOc9HDTTALHgrbPlwfmZVpXtI2PT5rmLnOkNsb9N2AaCqq
bfdFt0jmXP7uM+dzocySvVl2TIR5jj3RQYdin1fyzuf+cZ4aN8pD68w2TVvWBmyxtaeeD6XwrPk8
d1O2V8RLD6EV+ntPKnq8PmZrP7G4wHOuHTGnXZZoOZ4tn36VQ/qjYJ9hAuIAXFoDqHC0lZdn41kM
1RmFtx2YZ68AIm+cff/rFyyr/JfnL3Y2usiaXFy9zj1sb0HBt4ZDAbzinncdGB4jwIE6mqXhP/3W
2Amy4ur1YtMKGZcmO4J/V6gIFaN+V0HfqorzQaPOAHD9yegyDKETDAm4uAC77c5S2QT8pZWjW6Gs
7kG4lHwtAyd/m2dv/pMVvT64/TA+gTnsnD0bOCV4ZsHGErYEJfBB0/j7+oStLPIlgr4ZJXClqVuf
g2aSUa66O8GDRy/sDnwc/vpuvvE7l4jgg5Fdgug7x/VzgEzqs9HW91QB2jM0N7mRj0qFMavMN3jP
bMziyom2BNUDDAngTZU2ILk5OxCissiWWyLja89eBDz2aGocCl5zDme4AfUw7ersmX0umlpi6idF
FdQYIDYAet/eTdsfRo4HUkCf7vpcf7Q5LwITiwMzBwndAX6zTARQYWV99vtsn/uP1x/+0chcHn75
0X8CH8seiqxlskkGR9xyh+/Blvr1uUdffvKfR/ch1HMgSA/3CTcHKvNtKjfkKtfeeXEgFtDgVbyG
HqzNWBSY+zp7vf7GH4Ugl8FYHINmHIiA9iI7OwN7U00mIw+2d30JYB4Zmy3Z07XXXwQ6oET4hQbH
LbFSGbMChK3xAg+5/glrD18chehol77VoSPcZmkW5Zb9t+fl/vqzww8OAwzPMqLRwNDK3oLeKUS4
4ll491RYRzD+bsvevYcE16532kOVsU9cSpefW2zaoRKUWzVQL1V1F6R2lLl/BZCu179lZVMtw5ww
BTKR2FASq6cSTRM/9oFxsUay8fiVaVgqVFiV14xEByrxXAxJCVgMyEhb3mYry3QZ4VCQ0idIRHhn
GwhGBZyL/ddrwVfZWqBrz7981D8blxNSOoo0GtYh99qvYXCYiOCZ9J87cpYGhNNEQTOQrU5AcCgi
Mvm/PbC/rk/r2qsvdrDyPHcmlEMRiVfoWnlANAFTxqMAxIZDAWOI6z/zv+bG8l68rM3FHlZFYXhJ
0L9Gyx+KbQp3PmiXRXakRVAex66ERn84jYmlHQfEDls8eLbiqONZhO+uv8PaElvs9L7X2u2wJc+d
pZ75BR2puy+fevRSlELmoJMIBh16mxiYKhZjbAFfvrE1PgopMHRL7QnaDyYsRsBKpgK2pRaY1HR+
LMx3Nr14BZRW4dex8Usre3wpQCGLznReQKEeRhuDWjm4yaQGGbmCKPfGT6yst6XvkZyBSSSTQ8+h
B9FhoiIDxB1rv7jl8/WpWPuGy9//2YuA3uRtqXElgUWMROnrDCSqPW6dgmtzsdjprCSzXdMOKmjc
0YdssttDjk71SUpaQ0uxt9wdQMjFjURe/PtzH7S4vMc+J7Ls8EEV3Y+geMwXGLsZd9efvvZBzn+H
y2tEOpkUzTtLlncToYkAL2syAphkvh9gQh71bW9v/Nja3CwOgaLOLJkSCOtTaUJs/+ye+8WtzbPP
FAIvW2WxxaF02cvQx9ekqTwiSrslbQOJgE+eIMuI23SjbSoHADhXk70MgwOg5qfr87AyNEsGK9rv
ow2zQkBwINlP/Snup5fQ+1wPLFhG3AEQ3AjiZ+y6We4dmCXwctjNYkMZa2VPL0msfjd3lZIQHazV
UTrPffgHLZKWb7382uMXO3oKYEXshXh5h9+glffEIBcxMWgFqC+fG3v63z1g7K5hFHitpCH9kTH2
NqGWDIPodqOOdnnOB3eft9jBOp+glKiJjcsNwgOjD6GEIN+KMdcWzmIDg22QphOp/MTP5YOa3TSq
xyBWF3749dH5sOCPTbV0i5msoG1DmZcJM9C/8eEtdY920RzrGZdES90wagMWJlDnMhDLcLJXlTfB
g5S9ufV9pR5Y1/J9Y8PI4XN3yNJjYUIWYwAYp4metBcxN/9lKvLIB/+eCFTHrn/2yqpzL3//5x5p
lETj0W69pFZpBCaTmZ4LFUCf/dv156/N2+KoylgO6WtcgAmxLqX536Nodz4c+q4/feXtl1xe/1J+
REJDoavNIniRxgEAFIB8R5azZXi/sqqXihYBKsMsy0KadN4cF/ZurLauibWXv9Rw/hl6b2a5aGq8
PGM7Rb/XAopu73qrY7/29MXEQrN2UAIyNknJ3mnzqh1Qu+pn4W1gGtaGZXFalS3YDnWasgRSWOgW
q6GKgILauCXW3n1xUnklWmi5cxmZUUV9emtB8boPftbesHFUraxKujiqsJnBQXE5wgCmYkHd2Nb3
mdpaMh8V4XCSLCngGOogdOvJSWwN9hGt3iF3BtZxCJoPxLh4nPbdxpW0EtYsiQcEbBerAV8vCUH0
gXoGSN5fPPDCBujw0OJnS7b6YGsDttjGdVPUZMSBlHigstcjNI1gR7Wj/bxl4byynpZMhEBIbuoc
X0LKPOqal7zYOIBWJmPJQKgmmeUo7rNkCPL2JtQ16EGTmvazrIG6h3ojSJme2F8/j1bmY4nvF22K
armngcVGc/qQMgEloBL416lCY1L63CmiIQvEKZ/z8PH6T378ff6yKUxsf7QnqeyklSeYbR9Lmp2q
5l2p/kVUG/vx48nxl1K2mTcXdlcBAN50BQFJJ71r5nKrC7qytJZchd7pGUE+6SeV1UWtZqcUcu3U
24qVV5QUg6VbTiDcRozoXSQ+NkYnddSQYwXU0phBuNOxoow+hLwBgXsLDboWSSzpCxz+5CmF2V/i
FGDC+e/F/F7BC9XUd4S/ue0vEjyWxVdSPxjEX6333CHZvb4Y/oeU/SAGW/IaZGlAOSvh6VI5XZw3
6o3ZdiRAYIHTcnZCpzNiVndjmvwIgM0fE8zjLh/YF5JnN4XtHfqm2du1/zmhxGBpwkO73gJvrLaT
tICp9ETLJ1HoGx+YpOuf+/G6DJbUh4EYyF2I0ktyG37vnQuL9/r1c4++7PB/LmcVks7LUx8d2qqJ
ueGRX22RT1ZutyXHYYQmWV6rzk4kLE14AOfv5tYbRAR9342g7n/R2wfLYGm304FyXHk46hJOXXOX
N604QowaaphdCnEAkPrjqWqsU4P+gY7qxtYnCzaqD1CSoyd7ZGaXNdC8AsuyyWPJwdMFmDcARHga
/4YzPAFnPyzgz5GTlzKwyduMRtM7sy2oKoy6y741dTgnjiny7y7sl54KMM5N1NXOeAv5NnYAStq6
z2zfgoBCWtxVivEvKWeQ+DZlAMW/z83g4o4PVTFr2Kx2iRXWkGIrkjCjf64/eoU+FCwZEx31US7o
VZVIXQ+/05JahwziFydD/PYXmP3evZmkV8ZTofNH6O2ZIUK9KX0EuH08jm0Putr1N1k5PJekE3ug
LQd6BKu/1YADueJNdewlsN2tgvXaDyxCMUn6gJZN4CWgn8RZZeKynOPOer7++h9fXsGS0dF5bQjg
7QSZ09Jy71pRUYjxQHLpUQ/e8CppI9HX7iEJ+rmfW0QxlpoktwFvTFLZ9QfUR2/aEmKFhplHgC/v
6VhvRMcrHZElywO+1OEYQucnEb0Lnb0MqkD3nhTOrimrFor2rQfAJgWp39cDFEWIN+RbV8DHp4u/
lOdPG8707KUkofAyipvKOTka7nn2pH+ZdgtHufYji4GUXNfWKBo7EenXHihXLp8oeumt8+v6RK2s
uiWJZRY+1DcgbJLg3n4rLGfC/RXOpIIkmed/bussiSwQ5ihly0WVTPn0VmRQVp+HnMduntkbv7By
PS3pLMDrubUw1Eks17uXXvUbno9bWt0fz0BgX0bun/sp9cKaiEKNSd3qXwq6k5GGHyNEKZxvI6me
rk/D2gcsNr/IG/Ta/HyAyFf2UEz6MINKev3RaztkcTrb/WyNqQu7KrhJHfoC/Hvm3+aTifsCVZSx
iNE5j1y2NVxrC8r573DNekh17nLI5Zb61i2nx66k71kqtyKdtelYlHyB8iFll1VukmZTCEwJAT3N
KB3ug8s9K+eGdrvrA/dxiuEvYZSlLHMIJ88sKRXMyQcnvesgXxuGw77wMihemfwHG6v36z/28Wf5
y1arH9DCIQ3c13x247ZfIOW7J/B/luZzgpj+st06mrYCMP3/cXZlzXHyWvAXUQWI9RWYxYPX2E6u
vxcqiROQ2JGEgF9/e/LkKMNQ5VeXC42ks0hHp7tx0+/QMm3z+tCMr+F4U/v9xk3/8gxwGPl742vP
q7hbg3lwWe6b9s6Z2y+F9I5WRjb2Y8VHdKCQCQ4u0K+igdrLvnn+Y6u26sGXNxp1hL9/+Wy2oBhz
WjudW7WvZuMHSA3AIKSCWwFCTLJ0/3lGubHPa5M45+cP0QTPVQ73ZOGkki53DtRdImvix+s29Acm
fOEwqqODwKMCinRwbKf5YvfPvT0Fj4SUwSMTwfQKEUo3CeUy/M67zk2oFzaRODP7irIyKB5PPFCG
mIZjJb7w852Cyva+JXW3t0s7hI5hjZqfL5ujoQjwqJ0TPNmumk+grFLJJPrgAGpfEHPlXN7VrQ9K
stHb4mi/fHjxdTBBg05/s6xclQYU5WC4X9k/QtdXvgVeo+6nLsPrkmjqw/VlvBzBoKrz9xZZhjPU
Fgip0y7Mj5USiY3uGVzbPvf1s2F8MIC5Bh0LoWAAMlT95PbQ0crDu7Ie3j73eS3ad2UfVJ4l8OyD
gl7X1Uk+/q8WWwKUa0ujBXfoftYKGoZzmve8jEBn90Am5yfUmuqNZHUpiGCf9Rqw4Wel7ymDnGj/
w5Nl1Pg+6EyqJLe3GqkvTeE8guaAyzjihRJZAkq7CyBiTjdAH42a+6byt2rll8z1PMR5ch+2eOTm
aKJ9k5waUabUvw+8Gxst25DziIZsw9fXxtCMNMs92I/pkhN4s1sAeMpSJX5TlV9mD4x/7QjY0jga
W522a4umGa1YhtYVgdWmQ9eepJS7cPTuDLUVuNZ2XTPaygb9Twm+BfRS2n2cVWF+u0BxZ4e9mg9z
21Ybnr02jma+pYd+OCiY2yfZo2gIebaXOTAeeWHQWxNdA9c9cG1ntAOKV6MECtJ3clK5O4OevbiB
bMi7KfyDVP03nw376+Os7YmWb71KzqNcgHnLO/nLNu24Ltl3NfLvn/q8Xiaejc4BFA333Q5k50Ex
o7J6R6336x+/lAXhIXqpuCn6EniJqUnNaTyVbXE08iy5/umVZdHf8noVlq1rYvnNQrwZuTnHfrm8
ZVxtPSatDaB5N0RI+4yX3EzJiApP90VwETF/o8629vHz3z+EDi8krcdcMqVWfm+DZhX0ePtqs2i5
Ypp6ARi6FAWbl7ZNQWcrj6gGmF/AQtneWiV3EkLDah+01NlqhFzxNr0czNBnUk62G5yWUL1z2761
WUnREUbe/GzpouvbvTaI5tLElpT3/jSg8Nnsu9kMo8KrUqhb/HRRFr4+xpq1ah4NEEkv+Ih2OZAm
3Fvl+NJQa4PHfG2/NSeuAu66LegCT7TwIvCzRmVtRov7fP2HX6zIw8/0si2I63BbskYzNaDO03t2
eXIcecgD8x20tvFQWSd/kbssnH/M1Vb/wMqO6Bw2IS1ZDumAJWXuD2XbCVhIo4FVR9t93ZjVOS3o
x9zzrM7m/cFJbLzxVc6MMG4sYLAPjTE/QkWmfwHhvLwHqGt4bhbDOoF6lhz60DNfpmaxAWO3za+m
0VSPcjK3GqEvXR3OP0ULBuArHfiC4kMqiil2oU5BPRWpQUUgJ76zsl8y3Ahra6uqBQa/osxuWmWd
yLg0wBB7O4+I12xW3zK/29J2XRvk7AAfFhb9ym4xOUAeCUlnF5cBL3xganAPQG3UicCDRr8xnRW7
t7WMD/JlO6BoskitzFaAAozJTPI32xWfOGWf90ULC5z73O7BlHECLgV8n3g6f28aUInmzVD/vG6G
K1Hhn4oq1HRmKRtyGtr+fQho2pnhl+ufDlcMXIsKxgBUetHVkG/upipy1Pn5zIzxAvPgi+zJagPo
soy/yFg+Xh9vJS/oRVSvJnPLs3k5K1P7UBq15RQHwQMnHbixv31uDO2S7TaVAQx8GZ6UPyeZdKEh
RSPb+01VGIE3c399lBW70kuNyndbs4Hy+4k5y42RN1WE09038E8H8fUB/ljQheCjlxonaJtPtXIh
qDVNppUUHSpojNvNa5EVC8SoG8OJBJGySxrUJHG5booHWVjkcYJoYhn57QAeUrd3Ty1449Iwa9zn
0PPcARj8svnP92X5kIdZxWIP8m3HBs8/KYTCAYS4/vtXrFbnilF2Y9TuKEwIHrO7qhAJKYcNn177
tGa1gG9ZrmeOwAbPnnygpcX2vGB0o+F75et69SdgwlIQzIMUHGjYb4T01T2YDLIND1iJfHqR16m7
buDmJNIWFLPBXCtQReV3eWG9EIj+bNjOyhT+vGJ/CK/ZGNaKC4D0AeIQ93PheGhUZlsZYs30tZBa
zpPFgwkMk9IOb/Ige8GDyylf5Ot1w/njQpcMXwupA+QDDRus4+jlbs1jX9VFQsFLsrca/7c15HRv
lJ21LwcJFTBWkZui6ZyjM2UGJAn699KhWZKHJQMxzjg8uWFHXlqwEW9EzMt52NXfYsyyLQHHG6ZT
241oHMwpuPD7l3pynoBbSRjI7ZNG4fR5fS1WllovGIZn4SXuz23acnIrmPeu6u7Y+t3GJWDFGHU2
oX6mI+ArtnnCpfg2Bw1M+BXtWRD723ouWfv954E/GKKVtz2oghdyCkBt8h1s6s2JgyPzRNT5ofz6
Gq1N4jz2hzEgQV8BkqF4Whu3HmufTOsWjCoHEABteNNK0jLPXvZhgJzTitqVB5TxPB+l94wCfkzN
AM9KdeKP4+Fz09C8SvKlKYGXtk8UKC5c96wTZgUq5mo8+cO8kRvX9kNzLZcCMqMyaGgufHzkhB/M
sNk3dbm/PoeVuGNq9xc7kAqFUzmfxtHFMbxMeTvsrn96bRO0mN8ES1GEFodyA+SXeen+9Dj0qkG7
/KuevSqWTvB6faCVvOvqlEIzyJBrICXb1P5P/G/ae6f9dCMPaHjB8fGH9+I8ew/5o3mbpfbxubor
XreIZC/vjfsPydAijXFuMK5Rv/RhH5cBtOu2xFMv74yrk/FQ259Kv+UyzSV7K5X7ZhlbnG1rn9Z8
XIZ+3uQEJZYBVBqLR78E3qdYyFAf1yvkaC0ymVWgmYAzWe8Ky/pdLR340325YVaXgwfUfP/2bTaY
RcCMWp1c4FTuWUaWL2ZZzkkzL+RbPnvzRgxZG0fz7nGc/dagQw/x1zINKzB9Q2waXOH7pjA2igdr
9qP5tlmT2jZnhn0YeOzU9deBdC+M2VsQq5W87Or0OeEUQupLNjhVOOP/MoeBPeC3CwUkmi33PQTp
DRtysp48KQjrxB7gm1Pgxr4xRsLsgLmEwCwtY3BafSrYQBvx763L0YE+QbyrS/NSnQaPHLJl2rCK
laXUmyOtigvShjjhQKLpoXHrRzM3djYln6p4uvp7b+7keJuTi0wb0bDYt8jrXC8toP1bpnA5WLo6
jLxsQqhPZDW8fUYD2C2KqseQZJAwKqA3kifXA+XaIp3//jEtDpBUrFo0TM2NfAdAMu3J8jCLagv6
uhJXdCqdEWK0lu0YOIezfk+qIXLZpxpIEVcCzR1bVM2Xfhlkitaan4iLaR0arzkhQyxkuevF/ERy
8TI01r6tN1XK1hZMc1DQyY9OVwM3ESztDlSutzOvj56zdZhbWy8t+TKWQysWF7q0g8ClCH0ZG6H8
DInzecG09DtOhCxqFjKd2bcGrTue/9MeNxz5chHC1bHmeVlCjsBD4is7hRe4ueroD6R6M/bCxfrJ
HVE8mMpTr6QfwQhW2NPGuBdb/jApvRVitEAgUyxDl/Ylh4DCAxX3EJVA9Rh8FKa1J85yT7vq1KJo
INoHK/tcLc/VOyRmwxLQaOmgazhxFhVZ1PXxUo07CIZE3QJlV7VRnFqJAzo0nfoBqYqlaVM++eZr
DhXwZHQN8rOpOdiKWW7EVtNvUbOsmLcOVV8y1MGI9Lt0UanT0NjLRRTwZWOz1r6uJereRlVtPn9d
TN+Y08Y5qm3h5hHfQ8z698rp6jh1ifdraGkgtSE9u98NUOie5Sy931A4Yom91MXGhqzNQgsBFWTU
7alG3FF2CMbQBqQTFOQ+2cZ9biUE6FB1OnbQQulpky4GvzHFtC+JvfF+sPZpLQCQHDSqbUXqNESZ
aWzat9Gnn+ishBvqEPSSWpNXVIiLEq0he7UEiWl7Ea4q1m2+QP1r9I3DtITuDrwRnwG/nMfUi4QZ
HucVSAJSqzII5OPlb04ZGDZHstVKsmJSOiI9q2fR2Oh6SVuB/oi+3Vf+nZiCU+aR6FMJWAekE1bg
vXO2FIABX/owj7Lw6LlbPE4rdQ7vbMEfsru7gNGiJLxOjea/iYP01JWx4xgxG1592z0E9oZHrNiV
p/m1rMCYN1QhxnGteB6qm8AjG4W8P49PF7za07I8tGwmU0C/Lw0dKRJpmSwOC0Kg02gBHd6CKyzK
GJ/u/N4nRxAqZfupyp1vkNcS4OxTXgTtc0iG8byOGqu2f1cs4yBhBYpdUWd+zmhO3kLbIk9zU4lb
yHpJ8M3VzQ5MSlCDoCW0G6CltlfjxM76e9UrirB8o464tj9aJOGt6zMUo2SaldWMpqFi37s8zhz1
5nNAukoLivXTZ1jFz96iHS3GhdB6mhdwgwAiNGRgmhbHmrXJdTteyVI69D3oEc/rrJCpeaZNHFKA
CiIIqiR5dde19sYFbMXOdAD8DHkQaTQYRPA3Uew7utXms/Lrdfi7LwbJwDImIVIcE/OXG0q0YlSR
jTrdVmZd++3noT/4IpCqYDdWVKUshBZIH5hfBV92n1p8HQFPl9rqJmvGSVhC8lJNjEUWBKQg8biM
EZT57sqGvlwfyjr7ne6PaH40tZiiWlMVqsvdVCpWHujQoPkxhPTlN0Ao5tsOx+GXpalpkgtqJMRv
smQ2SBFPo23su64qYtXJ8uv1H/NHAOLfH+Prd6RaThJ8yt2USiMYH8e5psfCyEmGukuRH1gYFq+d
74/zF2J5dNgPuSPcBOV0e0DVqQ0Tm/rVPq8CZsYFEznZLTkZbwxw0byLkM9L1EGX9i10ilAAoAV1
lY0Nu2QMgenrZ7rQniTJAOpJ3UZCOs1LbWZu5PjzPlxYEv0El4Uhh+8rL1XNjOZtClp2EE5+Tuk8
0Muo4wi+ajWg8xzyrmHEFtXEssg3fvoaQE8nZKdUiJEUI4I72kwAblkiUSxxMFffy6zsblrJfyy8
emlkCcnmbNhxbznKFkrB01LjuB/2z9ft6lI4ONu4Fpf7iga4Dxckrbv2p0sFZLjqxBbKi/u2/9G7
3meaXs4DaTE5RCO9xQcxpEbgTlHd0NRvihdjBkoeNC9P12dz2dggZfB35LHBlIXuJmh9ZRDkjO3M
eLBY9d9nvg0ux7+/nU+szCtSWqmoSYlbkHoUkILZOBtd/uFQ2/v747ZNR3G+kKRZMO4HLwUP7OH6
z768wf4/ldQKfUtVIAjkzxbxxNt8ejKqvr8BSytJhq4e7zuv9Dai1IpH6pR9Qa7wsFHWYCoABYVz
pgUa7ye1MZPzQl9wd73A0o4mH61zh7hHs0jKLz50tJvSiQKwyXXDHKF7OzKbcGNH1qaiHcZM2oYF
nN5JEeZBsUfQ3m2dLHvD7S6dthEVdTq/ikHxITSq80K1ECnqjiBOiySAh430NwLvysYHmsOJZjQU
MzLgTYCJDKQ4hjI4GQYEVKEIZcmtFtW1YTSXg0aTP4AtrU8nUPx3s4pn0txImZJ5QJv19+tGvLJc
esml8TMZKKMAyYBAuzCQ07io7N0FF5XW2Nhv609gv2BfOmuu7YSW7xtI91BIr+NpaYIn0bL6WPbQ
g44rmWWPJQMFT+RIs/3edIH1nIe5d8dMjv0b3Tae7MWOhcK/RmFvhIfFUWMRL8Kuj46wLHAjSLtK
0B4BnPyswhNIetUtFLmLHerf/rHLXHnb+Y2fNJ7Nj7RcAjB3uSx4sUyQxRqt9CNWC8hdMfE/HE3s
OyUk2IVmxz80dPGSzgF4ugkz3NUD9ALIQnhPkIltY/SrNg/tpPx7wUBmoaB0gL0CaD/yBsc6MiPM
wXqQOYfBE2dEsAoXaJV24EfqlvkF4j/5wbdxESSuUjc4eZGbDOgltBSi6nkPOuwg9kgYxnKhNjSw
TeL8zEDglA4ztOq9ZZq/NsR6cgT9kY0ihRhvcDCniidkyOVj6UEDNZf73MBD+DhSeppNRqEV3MOn
wyALb8jkdlAazxlPJDi0QP61EKhvoxLk+CRLlqljX2Y85J1M+CpDe4mBKRemL34UBiD1Vt4EL7WN
XpekHnPraPaVt8OW2g6WPYBqauGzZBSOGTkQHX8UOcCYO4O3YwkFUBwnNwxsJaDoNZuyhai0yQKJ
A5w7H+3RyFJ3yoa9Z7vsU+nP1xXaLKueezNr0DTJVFy2YH2wmk0HWfv99t8pyuAMivKd36YTAcpP
QSgdfX2Ux2D1/MzL9fmsqIUsMjag2esydNM75cGdBhkL0/gOAegMdKHjLYRct7x9bTJa1Or8oAcn
EJGpI/vppoBy0BOfCwLypGD59qmYpZeJcIf3VdiiBN3bxowmYq9Gvwflb0vN5jvb9MuN2LhC+Ojr
tSExSl51HMA/zyfdLav64dAOXfEe1lPr7EgA5gULUmZqBxiE8wRB6/I34w77xqzQtzeSzcr5Ra8e
saYJXZD14nFLQT6+7ed9jSwdf24lz1nhw30y8IxwRtUNlVo2ALJVv3OJg77tkMSfii1syopF6I2X
0LOh4Kb2gtMUvI82WJjrr+DO3PD9teU5D/phBh56yz1jwQOdO9GT9NgxKNjGyq+kRr0g1UyTz/lS
dWkj5ZPHsinyRjVH/VnvE2KQn9wC7TTkT1BZlDMY96euiVnJ/2fzdt/62T1p3f31XV7ZAE+LL1RZ
wiIu+tg8W4LJoaIRpHXNu4ZX00a5+U8f9IUMr9eFBhvg57Be7HQy2QCKohIKRNVkVbhQFX53I1Te
POJJvdxNMhuP46D8I4bPn6Eip+KiJd19YAXeISzD5dm1ZyhAhIP1kHObJ+EogwPk/PKXAFpqfUS4
AXkFgCsiY5mbm1wELIsCUF40EUDrYC31idi6PKwcwf4p6Zg5pMIBN0wL+30MvGhURQTCs4ga37nc
ug6v2JlObGgj/+Zg+Vep5Qq2m5oJwlWhxd5Nc3J/W40bfqLAihygV9cgMjRgWyRPXTa+zv34lDfL
8bqF/SmkXth/vajWyHA0anPheMjq7y0iCutMo1dA2902oMJULvNxMEsyJkVNxTdI18v/Ohyhbyti
1Ae0mVu3HZfDK7G5ezOJor6DQJuxC1oAK9y6780YmrfDsQsKKy4H4Xx3l77YB11u/eylECkUzIZD
xpoejJyekDvgfEA3lIXWkY/Gsgc+MTjQdpqPTl8yABKK7jEwC/bVrIT9zegdus8KERyXMO92TemN
X81laW/yYvIjWVtu4g+FOk5z2dw4old3ZT4txzzonZiTip7YmTkXTFOkiydDBfkxCIpx5/oDasbo
tJmrGHrH3X1dBc6SlG0t2U3oFc17EYSgIBSAeKDSZn61Jtx+r+/HpZowtlrvRR+6ZoaSVxGchpmk
BYeSm5c4g0qsPDx0fR7xZsOmVkLLPx3pdJoyp+x8yFQswwkNl1YSeHJJ2sDe6sJdG0I7UNjzcq7O
qDllAF50N81yR80NNY+V5KGXPEWWOcMCfdw0zxn4LF1pvY7+XG8cU1Y2wT1P6K/UpGbSlb6ZDuj0
mZX5ZJcVxEPVF+XTg6iC37M5b2zDWgg5T/DDUH3ds0Ig3uKQUEOUF/g/FG6r4FtVzIfrFrU2gpam
hmIJpomBaMtQ8h4QOgiJ1eMuV24buehP27Dblb12tUwFha2K+rk9QrmbARLwVtJdXuSfy7Q6B6jZ
dmhQq7vstAwvHfSboXUN4qw7I/x9fYnWrEkzVGEYtmqKITwVPauTdlxiixfd7vrH/0TSCxFWZ8Oc
SMvseqDnKvWC0nxrgj55tHMXtQ3qJ7br5I+TEjRuujK8VUW7RLJriw7aZsTddRYt92hPBt199tVF
NR9nPGiJ20ET2WVP4qz0wrgvDKihzH2Dx+iAFjsb1ECxG2T0VI2Du7MNv3sqRqbuHDfodlO2G7Np
vK8K5e671qMNbtBTDcL+eUw8kNU9W3aLx9u5hwLjrGj2Graj/8YNYj3a1iBvS1VNNyHkUr5NLMtv
mdFCqbBl5W+0chqJHbQ8mibJKQIy7+865U6gPXSKBYcvY7ppiDm7iei6cueVs30QLDAeljbrzI0F
v9gTghiq48KB+LKLxvaME+oC+7orEzzf7jI6Hyp6MA331c++GR69deQLRwkBN4QNH1g5c+hocZyV
0UveDtlJmf1vf+kTBmCH5zRfGIQLHH+Lk3HFoXXE+MxL5k02XA1y2LuhIklpgWHGe/XbJrlusmsj
aPGPNwsU2SvQDTimjJZgiczgOw9pXPgb4XttpbSoZ+QWLpqDaZyCzAR5EKQcrOZIg5PVvBh0C1u9
Ngst8KHtTBDVYhZ9+KxQQsyKGSz/t0KYG2FpJWzohKKycGs3zGcUX4MWzJXCfcyKcKtb69IS4b1W
z0ELrbwKmESZAm4L5EcTjXgOLusQnZh4xR/UJ+ZwHkbbCdV4XViXXYOi6/Bm+PXeNcXGe86l5Tl/
Wlv/TFZlY/QN+s0GHBx5tmdWu79uoJeyzfnTWrYBbqoa3BAvwW6zQBnYzs2DRyzVRK1ss43Wg7Ux
tMLL6HmmnxlnimTHjQtULoNmeMzrLTrKtdXRck5n+3NBSSZSPpPDEtqJ9LbQNyuf1hMOlKb6MKxz
MKAMUGsvxNi8BmHPNm6Ml9wKa69H187t8fjHS5W6Qx47bbuT4RzRCklp3JJoWpvA2Sc+HIo4ZLpc
ty7QUKKanS9QNR/LTc7ctY+f5/Xh4znqr9IoyjoV8zMJ2yhsP1PROK+MFjYlrUPRFxT9HL78BfZB
vOlBj2vaEq9YMUjnPKEPP3xWvsW5GYiUgEPyTuFS8wJugSwd8Vi1cRtcG0JzWS6FPxJ5ZuIT+TcT
xV4FV4ukKLfARGuLrzlu6GYlmy00uKIR9bbIxEvQju/XY8LapzV/xUuAygzIn6XKg6RmWcfDVrRZ
+7LmqmUuJoP1+HJe25GRT1HrfS7G6LwZw2T4EG+EUG6JdxwwuaXmEL76aES4viQr26kzZ9ABDRhQ
PIHFCLSymNlrdYbYz+UWBHwlR+n0GZbTcK8dGU4iY72rvF/lZB6WNocEDYsqv984Vq3NQnNYrwVB
AKib0J0zynthOEfRkrdy2GI1X/v8+e8f3Mo069qee2dMGci6BbWPpTiB//FzHqWzaEg6lUtRobUo
69oxqSzITcrSujXwHraRwdd+v+az7ch5Q4YlB1kn/V4wMNCZ7Mfctc/XbWgl3OusyYOYM1+0mADP
6IMxQOcc5OZ3xAlOPvuMgBECp06PnJdZDSHXTqQFuXWM5mBP3v76r1+zUM11qbQ4tW18GXjXZ6i7
7vtg/MLz5ZAhmY/NtGxswqV3eMxA587widNlCup86WiT38VMb/ppEJFN6MPAfQhM1ejGCr0pGoJN
RtGVfdepM6bO5STMgELukHhiRTFeJoQVqWLY6rD9U+jXr67naWmJuITMZqmWgeP2otonBsThKRe4
KyahGLIvhHIkB/k0mRSXrADNjE3UGedTUi+gr2Ti1m7FGZ5ppyjzXGjWgI8NR/1eUg/8BFXzMLtD
/yM3TTnHjCx4yAqEdVbyLiAkHNTuJ+O3jsBtwWMH3eDpzJepXqw6fKjm/Mt1+1rZBB19C16KMOgD
NaaFYT86WXDTC/8JzBjJ9c9fKkRh/XWOvsVnIa8WEzhGU3wtCPA5WXZfD77Eq/O5V9Fh7/YIWM31
0VYmo/OT8NkLvRk11NQi4xwFrfUKmnAWmdNWo+JKItVpkRfTmu1wwADUefIbkKq9fe6Hn8f7EMJB
gUSNGjIU6WLfUvYu2S2f369/eiX86U9glm8OQSOGIYVKQAuiW14aXcRN8CKAiMJt7rJamBubvbY6
2tkoJyZxZ38egfgKon66X4wttP/al7WjUQCUTN5b+HLX/OcOP8lW6lz7rhZdvd4oTNXB+he72xUj
vSOj97lbhs4yYoTnnuiAjmm1TAXa4suv4Gg+uBQkFLQXG1F7xeB1PuPCHf1uZFDUGsD8ZVvmQ5jn
ezvfQoqsLI/OL2I1QPo7NGc4kUp69NXc3vaADG78+IvdrwgOOrkIJWHjjYOEu9bSPxoQr4DWjunE
w1DipDHXPKJLJo3ICIxiP0ylBcHPsY4rr/QjSB6WoPRe1JsC/DPpA/CrBBkB8M8w0Tjqg6k6cSRp
H0KnqjeOQmvLcd6FD15a0K53wmUYU5O37VdWhuwOguvD/z7lqH+aSj98vSnoUPY0F6cQlM6gRM/z
G0MtIil8aBy4Zcd3nxuH/D0La2a0HgokEzWj187xAR+n4de57EhiAMr6yVH0WNCDyxdn0jFF5Vb4
v2qUg2l/Yzsb9461rdACgmoMKXoDpsO7X5T9COutZ9e1D2sRwbFMFeaQ1E5BTY9DQAzt3w1zX/FV
ndJlWvCLl25BQAjqV2ZaPGZe/oVl7tfr+7ryy/XG9gWN7H+uS6ljPlhjHnnN1p137ZefR/xgmQW0
xlnPBTA+fNfjZsTQPjXUn+naOR8RNHvEsW+SndkqCOkEu2GiETHtBGWlz62KZoeB5edoOMBvLyvo
Hht307gFDV5JrP/0PreWYcyLAlUCJCxMY44X1e8k+zLVW/l0bd01WxSthSMy5yr1OInG4tY6MyrN
G0eOy+bi6J3PPbgiswFEfwC8yKiYH0zx7fqKX76xOHrX80DmvvMq3CR6Yzzxoo2twY7G5tmuimRB
09f1UdZ+vnawDweUHoiHwoPP/GfOeGwP9dP1T/+5tf17aXB0AuaACNWxGU2NkIdnDgQBLROi3NRJ
poF7ySwtIFgb4SfKa1ArCBqQDJqO7SVl3rMEz+3WMcwB57ahApUYY5jtOtylUmPo+DOQsEMkgTaL
wbLuxhDvDe5dd27LCILxVjTSrt5nVREgUlrq3mddeLBJT3d+nTtJVYc4SVDrx/V5XjZgJ9Rcw2TA
nxce0pnr+nXcFMVeiODFxctTTHC9/+RGaZHab52+OgfVU5s9A2iK1dzi3LkI5fFDR+eC8EtihAt4
SU9qiIr3ModebVz+4m/Ujqr78o20cVZHW8woKwanMz2gkt5C5AmDDRCkqK3nbNl4SlrZBp3ngaHp
isu2grWxE94+o8Gto8yoonoak+sbfflu7+hUD0HLDCZtUqU+z9/5CNoYmX8Bzw+LKTd3eV7e8N64
a6tsw4HWluo80w/5YqiUM7YUvunMb05/c1apuT6RywHR0ZEI7UwGqVzErC7owh06dsaoI3y6qaFR
uzHE2m6c5/Tht/eqGnqnCMq0rpbT6NZLKvqJ/3ZBYnaHin63sSVrS6QlvWwsFujvTi1wJ+i7GsMb
5vAv1xdpZQY6XU0TnkW6GRepGzQkqkL+zDv+IhYQTE/dzfUxVn6+zlgzVAG6soMMPVcue3R59h1c
aRvu8Od98FL01ZZm5kiro9eP6RSEc4ymYWcHSK4Ru74anQg0chUah1nWxugslDuxtP5+piwAwC0r
p11dqOLAOJevnsObW59RCwKSfRC1BTUhADLmTzVIDV9N13bBFg/EAVal38t5DhI8VoKGobXzPQ3p
8JpXkp8ImvbR7jcErIiLyWp+O7Kxn5d+GPdgKPPHaMRb9kOTze1ulJO9C5E8YheXPLv+ZvpGVh/G
yvMTUKuY96O0hpsOukN7pyHlk8Vz83ed5+KbKsX4YOMbB96BK1iGdnDEuQWAA0bch4L3eL6AnsFm
b+HlqoyjA1U6IM2Yjc71lLqeOKDXTLxCJHFOHAc3U1BMVNGghNdGdsihZX/dZFbMUkeuSCP37CzE
VXsaVHlWxcO78HBrL9P3XG7Jb66Y5T8EIXwsh7HFkWy22A9qFT8Bh9zKNivHGh2tguw8e223VGk/
TzKujfalWcq0aPwXJcUd4eMnE6ZOCGIWoVH7HGBYZ8oThZpQG5ifO/PpnB+iK0DlR9F4Uak+Edab
mf24vrkrGUbHg565ehdoHoq09ubgV0U43Y/UBTP1UvmPnSQ0HthsQJTOKxIJ7bb99WFX8oGOFR0d
antlhSuV0dk7wET2uW9HueIbJrt2wNDBQyOotzxq4vkpE2Obxx3I0Xa89oK7yQnZUWRNm3SmRfd5
IJt7aEf7D41nZRDxpvXTXHT5PcjZs9frc70ILsVpRydDYNUA6ivXx3s7kf1urK3yDoQAXewALXuc
G8dLDETjXQd+kl1XkWqnqGEdXYXeJWLJ4b+8RQNPrbJyI8+sBBFXu51Ug7AW4AJFOpSSR45AlcLz
/s/ZlS3HqWvRL6JKAgnBK9CzpziJ7fiFijMwCZAAAeLr7+r7lMt1u6v8lkrOgZaQtrb2XoO792AO
HNO8r2IT6Oex7X9fGf9/ldTfORjWXJtauxmFsOa5E9XlJ5Dg+M0SeEZGgdbLCwGR8KABX3kmaiy+
z67wfwZSgH7kWehjJxO4APDcriGL6UlPbLxiUCeSGn0Akyu9N2FFEkI8sZWT1D/dXIy3gcrFplgY
nyKfsPw+pRAac9ywfpNj7at4YpYfKg70TzYs5X05WOeG6ZxuHUfMD8S04sE28OmcoVm0g9Sq7dHF
cYKEQ0v5B6C33cOgCr7pdTs9pX5RfM/FVPymc53fNt0YxFmvya6wS6YjSWV5AxnR5StTDXBnRqvv
/oA+cYZV8SdoXbAM845Wj2hzzPFULzNEfOBcQqXw7oel8KIStbKI+rS84ybz49xkcKxVBqW0pgER
HtXnIjatutOjPz8VzUQ3E/HFj5E16Huwdti2UMROzDD6u7HOdSI0HV6WgvNIyoDGXBMe21G0x5KA
pYtb4BD3BQTBKQgLkQMd79spF84fkXJ3l/t+mjitP9xMhKdRPWHu60bzfZ4HJIY6ldg5Q+a8kZ7n
MdAzWeKWTA7I73P3KTC9s53qUn0XkA2NLCd5nPkA/mDhu/uM0CweKgiFQPAi/26qRW78qbYPqAgy
YINo81B5MHcvw7Hdea3XJt1E0k2nMlTFoSyXR56T8ljacTk1Xvi3U+O0S9NKJ76vupumDaedGAWU
VrtWviyZyX7L2tVRXU5Q9shNdU265cJZtgYIT57ndVqFKNPlpLhxufZuefoZHzzEkjU2i4KV4XYG
V7/Qbe9xqw0j1RRbr/kUmvb8gvOo/kmjYbHX67GewYZsYGV/n7d/AnslQbyQSKxRWaTxvXawzXAq
lzaByCRw7meVvyaZrknjXZp6939/vLY+g7QzIhtsNYEMKsrwgB3Fr8TNC4fWGgs8FlhbCtnXyXCS
BIzDKBhUlZlfKTO+dxRD3WJNh7DSQoMFdiknGnA/8uZwRFOgXDYLGJxJodguV6bbQOM1TIZufvo4
OL83Y+eXns+Ifz639uC2MAVgEsHF/rWvs98U1ZKPH/3edJ0fvSr04LFtzRbiQrGhfSMumO4QV6gf
fINs+eM3XPrx54X2z48HDVkoWeTuKQ+bKTKOuLfe8u3jZ7+XNZ5//XlU/zy7oQtFayagp8kZY5+V
yVT1GZjnMLqb/O4e//Lw8YsuTdN5cP+8KKPay2q8DCcMLRCrwiqSfj2BJ9t/5s56HsvqYjYAEBxQ
GDGdBl58Fzbddun8yWla7bjQFkPK6TJDs+33Muuomn8EThub/jYDA/tzM7QqRKkBshvwAaEn4fEB
MHHVx2Nf4/gvYNj+8SveC03nGVqlRMKBIlOIjBDNdF/sA7Tm2sRLZbunbWOPYdvLz1mT8TVCsie6
JU4ATYZ6TsXTJEy2S1mfHkG2zZ4/Hsy7dioYzRonyd1aDdLiolZMJDsQCjB9nbPxucoqC6cRFcZk
7txD1bHsMFd5HUPwrb5yU7kwk2skOjyPCwNgL2xVwJGocAlaei6RBeWPRUuvdGgv7M01DB2ODK51
u4KeQsH9XdemdgMtkzwB0xK1EmA4nikaj3+uzOZ5Ka+z1/NsriJBRlAThqIyxCGCiX/FvVsdFwoY
BxqX/REakPY77fwfNuxgKD1aAFGkEXDHkVUovsi8BUP+4x9yIVCsQZiBrDKnXAJ94s6YkNBJUPCN
wSz/+OmX5nQVI6phqDtNR3iQe38dB0kYWozuoCPj//TSa+zYC0fcGrYuy4HA/ziFbVRTPoS6cg5w
gIxdKMJx0P/rTu5YMf6Y67S5Ig54ac5WoaP0e6vhtUxPAaLSpmyCNBpTXSOnNuaTr1iFjnqqgzrk
SDoDuy+bLyM8vbOvn/oma4zm0hguFuXMp9H4G1FNWyR8UANqf/Z+swHo5Bro+cKeXYM1KZ8DJk1B
Tn1zLNo6sv28I7ZJOnulQ37hM6zRmj5xLdZuRmA/5HwlaZ7UjvzRS//K2n33uo8t+l/X+3/P0Gpg
TrAs8JRA8SKBVxT86Wvhx92Q2qgmUsUkqys4obneDQopaGRIn+M+Bae9PoItd7sDF459bkF4q3gx
2YmhO0Ork6iGLup9vfHKFp7irfrcmft/wE7r1r6DNPdUyjGGoNemZf22d/0nUzd3k9Nfq6KcM5B3
At/aGG3wGpk1PEXAGRvw2T2ZDOWcJx+v7UtrbpU4TKNpA+6kC3x+s7gH1Jupfg89EagmfkbS+Lwq
Vps/rDKgAFuynHpZJSbA+VBeS0kuREtvtek1lKVFUFTkNMFkkpc0GsbvOHU3cx9ERXllWV/YNWtk
J9MO2pSogUC4RceTt02hN+ZdW6UXqGp8DeIsPMgWMw0DeLpk3dEEEFiKc905WeyPRXhyjC22qImL
jYN64K5BMSUJA1h4ToNwIC3DP3lNWAM9URLj2djk5NSqp9CTcUd3jv8ZAASWwBpXSJhT5mWLbKTH
9b6kMqLsG7/GMrqwCNaYQsiNLRASaPDLp2rZcOVDcsjUQSQb3sUGevfH3J+v2Tm+v1/YukI+2bGF
/HduT4FgMpp6FIaas4fNkEPpurTNlSTj/T3P1sXysCgq3Q6pDzPEkUSpYTmaGuxK3nZpQZ9f+k+Y
7spSDsXEcVTSCnnaj8FHDar7ZGa9xkv2ATj5LEBygZbpBq7RO2PcQz1fs1kX5739Tjhc8+OHrFKW
Dz50HQR3/kydSSXYcMhFY+g+2o1mk33lM5Qmt/2C0nIe1AFLXJblqPvO8Aj2TOcHER9yvp1oao5q
8MsNdbzCi0UK/XBWLzaaS6cxcTApBkzXaLK4BJDkFrqAeTLksj2gOGr2tqj8bS0Yvcm1sT+Nu6Qv
cA5dvopGAckcwg11lMhyMmcK93kZBBEN3DkZRA+dX8pa+9xAeyaymLD9AmWseKmVLuKqEObbuIQa
dTfjvrVNUKIDqdTROq16hGTCEut5yQ/ots1BNHpjd8hQ196MzRLcjqJcEtcPnT0VDheRX0sgB5QQ
sSHFFEngErbTzMt+w/PKg0AWwPZ9myOgdGmujqqavZ9LZUSWSDlVBhKa47XG5Ptbh6/1BoK5yVRr
h+W0GAigglwPDHgF2YSlKst41P0nmufnWLM6EzpLO8oVn0+9X+SxHuFFK+vxitzhhTGsQal1bnRb
Dnh4NSIs1682/y0yiMgB2/7xefz+xudrQCouaCUkjZEpoxf6Pchm9YAa+jWpl0sPP4/qn42fe1zQ
aQHRaKhGFKW1q2LlQFTjcz99lXCVLaDRDMWHE087HgFw/wLm2+HjZ7/LQ8BXXYM7feJlSvawXkkL
gdJM0ZnlAcpeyxNlKUIXV4sTN7oOvqA1wTc+6ec9Ccpm3wFwCsxMJyCoOQ5I/4rSu+3d2YvaqWvu
BwdWfyOVwR5Kde5tAIr8ARqEblKA3Qf4bNo4V4LuhVPqvznzP3NvIertd9I3J9mjHTG2/nNGh5tF
AnArhDr2GVolH8/VhfD+30zjnzcJFNHIDKfbEwkx4DIc7qowsDFqZsnnXrBK6HITTo6erT3JbIQo
CoUMUNel/o8SVfFrlaD3B8HWTdwADckMV3wIPhiNXOdJknAXantlqV56+vkj/TNFrQqKckb0PHY4
WNHn3msCC3H/k/OzikBOyPvJmaCR66hvzOuTbv4pTXAlM7gQgdYo2Kx127Ybp/SYu0M88yzK+N2I
8rTrXMs93p8cvibLhG7aeEsAL3rDxgiKvMmUPk7kGgb80tNXUy9gXSZHOwVHhpORd+DB3ZHp16cW
5pos004erdsAVVCuxq3knoX2QjvELhP7j19wafLPg/pn3VTU9xrIS9MTpE8jKK0eM5nGpC7RJd59
/IZL03MO3f+8Iau7tF8Ki/g/vVL14rAjdsGVpXPp2d7/PpsORQ5lKfx6Kdq9ghJiJOSw0RO5dlO9
ND2ry+RggYEJJGUnIQKzKwbab3E3biC7rQDFgdjJFV2BSwNZBaDJziUynomexuaHIL84OVpQHz7+
ABfi9FosWSOrQjUTWUpd5K9cuKeWuQetUUNEYSZvr0l4vD+E/0MP+7gS60Ity4m6kPzRIc2eDTiu
u7puhmuIofcABqB9rIHEy0RbX/W4GOFs2QM+f0IRy40Wc5Zfg5JqoJ1Xx8xXvsmFajdbSyr3Li0L
P6D6RBwqXi2O4RCS6abMNzTs9X0O3cCYjvkQQ3how2RYbbiZr52u76889n/4GQKbhAop9pEwkj76
QbYctUjhtgkEwD4op/RKaD9vw/+/fDD//P5/tucohdLk3Np2UAaOtEffKiuu5DgXlsQan4IFDYl6
ApEc1tLd0BRFZPPqnO9c8367MElrWLa2TZ2hOT+f2uW2Gn47Yx8Re1el3ZXJufT888D+mRwP0qqp
VzJ60uP46o91fadq6Ww41Ot+FSq8dgJemKc1dpISqqdiRj1MdrLayMb2x1FpfmIA5G4+DgKXXrGK
lG2v4WXgYCRt+xvQyATImSgviitPvzRPqzDZFEOTkbZG9qGLYzqK53bKtlnjFRvYzZArcezSENYx
sjJNw7pAHDuRRhO9N8D6tuJaenZhH6yR44vkuY/7d3gsgeOkLP8S2ubt47l/vznB1jhxU/Qsh2V2
cGxzpsF9yN19W8OxJBPhF0DTxKvM8/pAgV/ZVi0k2z9+64XpWoPIHWemQzsN4VFO5Z1b6hf4Id6T
Xn//+PEXPvkaQW6yPmtwqi8n4yeBzL84tfoxlWUVXeMJX/r95xf/s/earpdN61P3hIq6TeYBYoEu
fAViPizO57b3GizYwJMqlJkOYDM/Hnyn/Wt0EFsR7kgDac2P5+nCMNaAQZc44BpDv/rU1Jzu6hT+
cYWc+ySrs2t7+8KnWKPgQjEvJXHz9NjCbz21NWSVYN+GyuFg2yujeD+HYML934/RagWOC1ALx4ay
jbMAF+ffpMtXObZoSn773Eyt9reVvSqMi3eEy7CpG3JoMvnQTMGV4/zSEFZ3mACKDG0baHsipSKP
RMLTC1b0xWNfmyoO2aL3ANlWzx+P5UKishaFrkgwdroBxSWHZrkbeHHhA3acquXFH00Yl4b/Hdpr
bhgXRrYWhl7mUoKm6chTWDTpCZLXS9Qbx25IPpddlMGm5ruEntrnLsvMP/+MfzZmPZSy4m2JfLLx
6rig7h2ccL4zz3v8eO7ezbtgkbGePBU4HhkVlP5UXkHjHBV2uJnPmdjkCo1xp8Cf3BK600kJ46vf
PhdILMRS+lcC53vb6fz68zf9Z3wqr7ly8i474gQGVRj9I2AZaGS4/ET75fyC1QQGAMJNJvSzI9ge
u6nry0QV4juz47XOx3sL4vyCVegMpwoAVdcpj2jt8q2euXkaFl4c+JirPiqtB3F3JsvlSnB47+g8
v+4c+v6ZMIiEFGmgx+yIwvI99JL3ZZB9osZ0fvT5lf8+2qcjL0tY+klWTPcZhLrTVJDtGbUDxfM5
BuDvc8hx2Ln976tgsea5I8yQjwOIyar/4Up+WNJrx8C7XbHzSFYR1Azh5OYLFvUCTuuwLN+HxgmO
Uvi3ipR/CfoWRYnQXeXTK7iLHXowCBh1eo1K/t/e0TrPP79/FV3TPE9Z3gF+2TPoaqqvHqorHTN7
h/12QDCpaBOx9mcwwZ2ID8VxJM1O4lq1NPSO1AAHeN6D4SPu1vYGFsdbT7S3Zafu8qX+Ss1+DJcX
UbifonIHa21oWTkNrNRpcfSr7i+o6LC1128fB5cLm3uNhaQ5vA0CiI4f0wA2L0V4U5M+qQf/GQzV
zcevuLD71shHcOsAhNb40sKR26p6UoE5AMhM0gciPrnl1hDI3gHvMAO+/kgXGL7DrKNQ14y83sU8
YKWsYcZqBLSSdgGmqHPjwAeKNkCYqt1E0R+pV73WwzfwOqJmVvFgzcZh5uTL6kpsvPR9VrHEEhkE
gy2rY5XjRO6aBY5+AGtvVTa3x7Ro9JWPdCFmrdHI2qYg27l9doTE2gPUdI5jDkmfjxfA+be+s9XW
6JrQyQfWhV51FEveR0C2QwoIL4x6MXzO5DpYA2sytNfzhpfy2Neugnbw/JaNEEEJ+t3HQ6Bo870/
ijW2U9CurXq+eMfG0nxLTG/vhyBTe1hq90uk+xI0C8Kr+pcKet3tEffHg0kX8gQ5nLE7ho6nRTTA
sfyJC6fZo8nsQFG9y7/KwRHR7AbuPXdoAQf2Mn2C+LvEVHklv+kztzp0jZ+eTEPyJ84lGiGma4Mb
uIrClBiq+tXznOvFi51cil2H6iV4rKRRGxaqHG4llStixYwKk74pQlB+c5fEsiI0gZo68JYwu5Vf
GiX6re5cLx4cjq4KT2UEmFq2Twk67SEypy1AxgUkiiFbDbaF5dl2bLxh3/gOOTjUyD0WA0sy3vTR
BAtthFPbeXHbW3lsFONfXXgo7HrH9tvGpsHRTrDLmX1XnFRtnGfXkqrbDXRQvwbLnD2kEPWvEH3x
BP5WPWi4ut9kgBnM8cBx33VZCXnkkVdOguJTCtdnX0yxblrRxbIs8t/NBC5d5MNNpYjqgrCvrXY0
jI7nLDLZ0CU2g/9xyMAm7l0OmyPMF1zvWWB+T6ygP01mhjrm6Dp/g22Ygrmw/QOVrBDfGCr4j2bq
J0AhlWKR8r18C85YuakkHBV4GNq3vitQWFcTOByuIsOvdM7G57Cc7StIkvRrA2bSI+Nts01pJl5m
0ONkIkgJFWO7BDsF7eVffmFd+FU1A+yHWjvp+1BrW8WZJNMGwPs5gRlkBcUxM4X3S6XDWKLTGxPj
gtyyzMS5g68a9eIRiwYCXmeCpWxBpiwy6X/nXg9Sh2flgdp5+impCm5C6donWCHqDbXh+Mcp8nDT
+v6YMCAJEymQ0nppJ0B851MQQQR3ehpE6J/wXdgjWCGhitI5tJBl7PgSwzG7EcDClt6RdlV2wNzz
HW3c8FH3s/8XdB9QbZjMzwBBv/m1zJ7z0IfEeZPEhA9OONQYqnayV8bcetenDPypwKkphTxu3yWN
mYqfqs/RhcxUwN5Anx+mbTj09NaiSV5FtSxDkUAQrAFHKABFdFdACCh2Ks+aqHOL8TDxJngc0onj
f+ZBbJpBfQtTqA/agWN5QExA7RizRUxrSHHlotJRRnzgmoaAQnxNyxTPTEW6Qa+4uKlqt/tah4G4
ySoJsxaobPXYc35FNyEuvDIae6d/rqvB/OUd+vTwclJlAjX7AGJ4LuS7qZYyamBssM1LZo9CYNMV
2TQC6Uh/lH2DRuZYj3uXN9NL5mY9IGnMPMCwSm+rUtUPPcOhRBqcETPVUE4PlnSrQz4fIVrj37pj
6B2FZiAhjZ6/hXC3uYOgyHyADAVoUGdz5YMcRrqhrlRvLRKuSLrt+DiKBhVWp64jWpXjLX5p8AM5
W7stLOvv8kxDOroJ2piZHHJxYxJ4CHSGtUfaDs4Iw7Bw2FWqqHZs8MwQ5/0Ma3hvnMJb1ck0wU/m
zyOhX7XKAF1OS8igh164dToQr4y3lLdhlWdN3E+euesG5WxIOZnN2BKLfTh36Z6W4CtD0XGEiGxT
mmpDdOEfgqpy90bl7V8IP7LnPlPLHq6Wcor6EQRkOFoMkFsuBTQRSsW/94Ff732IZfAIZDizcyu9
HIw19Y0bju5OcF1ukK7qhEuRH3AXmhKfD+x5Bkc0plMu4iJPHRaJEMiMCV6jWz04zTEQk7nxmCXf
LC+dPRhc/g+ppkZHcDltIkTeaheUgM+AnliJrap6AhJdUESTcuDw1ql56xnHfVocJR7GMGc/WSfq
cguWbYW6Rjj2P+aS+l8aTssHR/fNDj6g6TMorPY5dayIu6mEXqDfI3p6RN4sUwgFGSarfWBsth0y
ojYp7cE+FS341sQWLz62/S0cGUXS+0LdLGFD0ACDblTjM/c+F7XE4XFmbmtY1A+1T2467Yg7V43Q
7w3Din4ZCMv2AxRP74JCzBCYX7qDAwOtZJnEywDm3E+Au/spGjvcm6Iwd6ovgZncGZbIc5f4o9P4
CYbGkqqf2kM5MvsF9HWGr+mZbScY6OxNWiQw0xyfspHVjzqriy9OP8N1LvSgjKUohVnoUOF7jHXj
3um+SB9VVXe/YDWnR5huFv1eCqvfGkjq345Tlx3cGjdm35smAPShq7+XKFD5sAYmGVTsRHsn2pa/
MrfkJ4rpe6uzqjg644SV5M0O4hSnh2Dm9YZkpN76YKFi/QvIIA5lCkcUIObB/SvbLXLg9Pe8jB3b
I7kyX/o0CG9SJNo/0fOt97IyLu7wfUH/uF1Xfxslz+5A0df3wPR6rxYKo88OsJDf+rTlQEAakLBi
6hu64cNZZQWSqeRJFNBk9RkqLNpZwmcJA/UlKUg+TUmhRQkUggeTEVlVtynPgXOeMvAzx8LdEFBj
DwY+vkCI6+F1lg7bIkbOGxeqNBHPYOtbtk0da92ppCEo1uHo1m8GR2TSD3aA9Tgc5KIOUKPd7Fbg
VaU6vdVsgRpkSfXvIFyc7TB7xW4ZQoiwCuynUbf5D0FJnvRgWX7PG8iUzWOqYO1HijuLQg4okIyc
bDk9Z/5s3gYPZjOjkONvOi562OY9r+BcVJOXqdP9LTOIQ5SMixNJDxZ9cVMVZRanILK8tm7j7efc
rQFHaulyM9sMaighiJg1fIJvhsUN74EwJ9gInW4jGC24cWpCiosnKnFRDX3JLyyA2S6KPMOmyqvy
r+cbfqpHOd51otB3cD7wYHp49jt0CKSED5WqeJWEcxDYu7rol13NCwZbN797CLhXbUnB+AYlXHGA
wLz8xgDP3Fcstci+/DF/KKGJ00a9g/IOBObchFBIFEc0A7E66pFvhVHvCUwWhzLskaQhCLRFWn4p
/AVc0bEtZRtPWoS3GpCvr5MPNpvnwatSdIOzxwUFd69qqeukZ4BTxVDrd5dk4JN6GVnVkKjqRYt9
P+rwvhlcxD7oeJqYqzwPo6otyKupQ/M9pTONx7Br71FcY+B699zJorDIK7UJUgr3oKGHGIypS4Lb
u7uYMwe18g88qJ29YnnsmCLGWeomC/XKeIIOVdyqSe8g5hnKGLaIvEmGRrbzFgkRf3O6Wb+2C7Ql
FbzsqggkxyqIeug2PhQB2jcj8fmXTPvhz1mH8s+c5k2S49zLYTFMly3kv+yL6UML59ShUM+hIAyh
Fs5UBpK9tQffFGb4fRO4IYk54HQvTTkFXw0h7BhQ7j1mfQ/72Mzv3c2YjXmCTebfy0AEt53Npiax
ZT/e46CiSJ4mQe4YEL7DZtLliOnowi2oGONDIBf1hxnSoLxBFf0DM0v/zqZjC1ItCpU3nuuz83fx
qhIAxSl7GplHdmqh6ugtQ/Uckrw5AZhTJlUeAG1YV/kx0GqooxCIo3NqjCYBsma+7xm47ZGAaWWb
tBml946HNkUUSrTqWifIwg1zcJF1GVrUkDcC1A5niOfs2g4yuhMkbYeoQrdhU3QB+z5gmUDq/wgE
ANnjhAtfggHLAwdxxbamrM2r1P4cQ/LD23WjbGALqrtfcIghzWYIKsgaqHSJ4YS5vBVLrzII+U8t
jn3lhN/CsRI2YtXU/Cgcx08ja0f3tqu4vB24Lb/LxrebnFP3EXoV8lihGWKSpRx9+JN6FFi0Mp//
AEFf3nnwr96obt57PN+BGD2BfLDIexxOPYxBWlvGNvSrTTkAANlah36RrpmhRwBeQ2TgXbJBV9kc
3VH0p9CKYWNAmNmJBWlHoUMC0F6fJmy2YJSNxj7IoCIPBWPjQYZTlnQGrIim7oL7c+i8NbZHZdFR
RTLDNeSmlRzuLZJm9YkOFT5XIzx/Z5E4VdhuRpwIRIGA2gTSc2Gz+QulK/dk66beiUzZX9B8zI4C
62EPpJy7LWTYgPakpj0NYcQ19EG4FX0JooJDbVIui/+zyIj40uN2ByffCkaSWZiqGMY6ZjPPAzYk
zD61C8gqH0xcWgInea8CO2PO2vZBsLb+07UjLhVNlVkQMke9lb6n47QrbJY4Td6/sSlT0SLUVCRM
ek0Cbc3+e1NKiF+rgOg4qzpsUpYt8xOz9bKt6iL81ZjgfE9kqnosOWnueFun+qZYxmDvhov6MgPS
s++GYdjphSEnksFc6106EQlQjgOxGsjAm43S/bJnZMxsQuZsADQQHjcd9G7eEBGGXQDUxVPmdA4G
VuV/HMVt7BtyFoQokL6btMmdzcyJ/dOqjH1hdSPL3WR9itx5Rk4R66qrb1KbBVm0FHV9g0FSGO74
HFtTylJg68ParBthoBbAV+gwYPvHlJF+P5aSx64ZoAszydIeLaLhwYPU0BCBIJjdFamL+wU+fQvL
wlJHVJW6SspQ6m+kJHCA1bZ4rAQVPwU8zeAwS2Bphx/86PPC/d2F3D4OkmT71nj5aexysZ0Dl96F
UF7DoesMW3hyFCbp3QKlEIW/foKyDjJjIc2Ds2TOD3gvZL+zlpbfhOOMKdCJLMV/2E5j3FlY2W4Q
nD0v6UXR6qTwzjoOwAs7b4NLOmS5tklh3yYgetDCMAYLNvQWGjtefXY1CufltQJoHnp2pSo21Ofe
CRI9Iy43A/FwoBSDP0Sj9octdZU5oJpJIlVAqSMNW9jT0rQ+jLhoFRHIQ9aNSIdMbJmID05End1q
Ib03b4YJT6SmujnV1gO+qcAFPgM0LEExnJ48bPVtDn2Yl75lbNdMYoI5pMnFaTDBkmQod3oobXi1
jivIIN3DvLl/wD9XD14regUJ67LKo4r56mexeDBmkT62SsfqI3erbOMPPW79fJbQiLHW7huonW1y
1/BfKA94R9XCdW5bel2XdEBh3dTukG5SiLwk6YzqTFqHPqoNsz9ukaEEIp6oy/5QMD9iObrN1ptt
89AI426Xqa5e6olmN1OAnI34mXzyG1z5lTHZWwuF/80wgjUyTpM9Ktwx5wgiA0XSB9R5Waacxymq
QkmawWzMFEzqSBM2/WGuo7bwiBp55ITtMxROyXEEK3eOuFtmJ20g8886qBOPtbDPQY8iXZyDMf+j
bLvhBTIPcN3DxYbfKn9oEuKRBic66jUQi+BHAsTljTNJHzUllsZwuydbE4btW1M7U4vCTD0vkXCH
8sn3Brtxp7qLWO4PMVD0c4LrdJsA6IFcMusntFL9zDG7BSCiu2auENUz5FvztDSYxbY9Girar5Aa
qn4YGtA2GheTIXqjGQs3Z9CdPMVPjahQs5W2eFbKpsnc9t0zWwJ7ymZ0bHG1Vw8+HvPqZBN9Xrjw
90NYuTfUyVHpAWfNCyNnEt62z4JiA6IGoKoLEeXDubxxgnvueSXBZx456aiKeIZjzc7CUPcrB7j1
K7glJMmmbjk02tb7DJe/nR7qOsZOqRJvdov7dFJpPEFP5B7ca5w4aiLbLtTyDmwdeDLNftjup6Xs
Xz07yftzkpdQP4VR2AKa9u+eq+AWLqgk4pbhtggEzsb1ZpXkAxItClVEXOaki4nD0U/7sts5ZUuS
pcIKUaBCbIWHClrUaNJu3KLNv4ocR4xSaPj4GGGMW8x/ODuTJUlxpmtfEWZCYtwCMRE5D5VVtZHV
CIhBYpa4+v9Er+rlSzLsz1Vbt7UFiZBckvvx5zQ7MN/txFhNuMRNw93zgizJfvK4twuwA+27eQQ+
bEQ71tCp+ZZV1M13pVeTVz54OHHpDND67kJpBNuL7QzX3sla8FX8cbSeCM47MunnIb/D1JAkblXd
PKODEQiAcHatJ6rn/h7GoyYGnHt8HYvSOpTl0Nx0pB73ihYKXBZcsyISOm6amTEjkSxz/b3BMTgG
urERqCHhKLxMPLsz2Oe/2r09/ZZApz03ulbI9AT4ct3YnHIPKz8SHNBPLP8eNnE59tISvHtneCzh
+nWHFbyc/bDt97ZXtLdQb7GTU2bzvplcfuzFbJ0uV8I7tEcjMzTpwEWIkThxAciy9BCpGxlTz1sO
jsqzHel7C5m0KnwYWOf7kVu0czJ4tvMLsjQAGxfihS9zIbwdhB845/VD8wATUu+2IhbgSmHng2Td
DxaS0TgxYel1t1nOZZVAXd8leSDUaaoYf3SnsgC5AWOzZ4HCWwW0IUdjLQ4F8wcRb5xAOffE5O+A
cskPSgqFVeNOJinJ5cQQKPWdhRXbOU7Yj+DEqf7G45N9Mm3V7gTObl+FZ6lbYEBxG+CMP3VVX7zY
8zjeKp+S47RM6GZZALrELbVtkZUwXnUAeSM4eW6mTqEyZI+2IjeqEQRv+nCYYRdfdj+RsB7ioPfz
SGkiU3DFvCXWdSORKmm0o0DW8Y06GGXDnrRT7WEIqUhH7k3thfokvyHOt/f1MjknwI/GM2qkAO0X
lXNH2qW+R56Iv5VkULde4GRJ1pU0sUE0TQAYm7D1we4LNqDjoeSN++bNOe7jjS1G+HM5yyFwmPWX
Gp/sZovh32t/Kv9gUysgZydVharvhWG6tPpxcKvhC53dIXJmTHdTzfLWlFl2KJCd27f4nxOuHLY3
DpLVrotuEB52P0JcBp4Lv/cTxCkfoDte7IMgs24DEAduGNqJktbJijcr99QLkjnOjepgY4VlVQOE
qqXQ+zlEG6lflg1LXMT0W0eEyBB6ZCEHpB2qAFasFv0FEdlIgftRzr07QeH/ADnGOMYEUoanNmD8
hbfZdK9hd/ECE5gqO1UA2Hp7hjaZr2LAth0z2C/gtjnz9tdYDv0DXA07EjNYzJWRRtL8hWQzfRmR
nSZR2IHiSRkyNLCIzdmXMCwmjVs1+cIXGFeWCraE8Fp99ggH3lz1SMg5i+UhRVvY/cHSlO8UwTEn
qZ1uTq2FtjlawjQBWagO5gisXnizt1BfwbKhf9ZVpVVUt2XzQ+ish3rB89hjAMuL45DBx3nuLJ1y
BMM/Opfld7dSGsfkpn/VzdL7OwTk8VuBIukxFNkEaa23XCtZbZVFVwXwQdEJxo0NRAlGPdc2sGwh
tjJUYUiUNwondtf++nHx6j293aWAuSp1wx+FDLqxrFOdh/0tOAo5jue6egitYnyifK4epQXzXIDp
yhvPrcPjx4/drJitFEZmcjsUzLI6FSA4JONSspixUifEmCEpx8kJoP9akMotuwJ3J+NagPxQehgb
MCch6a8OFFD3E7KLuYgMwCGHDLfCl7Gx2ztjN/036UH/povOOtC+/DvSkOJcBn8Z6QX+uW2GE3Di
PY+x2yCt0ABv/dSGAtm4bBTV78ofkIcoC66jVhQL5kMv9Y5nOTLvJWtnEePMZ98iY4WezwIX6wLZ
jcL6a5V19rfEcechE32wt1reOfDJyeby0E/tgj0HSaNpJvnOq1FCkj3udDifBDdTwZzbaqR/qGTT
kzvNAZYYiLKT6suo66j8Ap6Vs7e0ql6psOtXKTXKSw7uNVY41Qc2ImPRFpZ4HAp3vqG9NR9y2aFD
EAgB2LShlzHWDVKgTjl9w9WPR21AXZhv02s2RBtTdo1UGfMMRqZFjnqeI63TFNh5Ukhsk5qQaUfD
xk5QaWn2H08f+zI93ykbr+EqxupBkytQ02Wsp06Mi0P/u9NwShx4Dr7b3P6eB2R3owX2qmcetjiH
TMi/PI/w83i+8jdcpup7f8NlJP7R24il5AiTtErHEp/a8WCTKbuTLLsjalu4z/lopR7nXQU8HOu9
K8K/jVr8mrrSB1WdcVeLFGLr7o0sKM6UkjlXxnWjjr2mrMyujRqIQ/K0AuL0vEyDuw9ION87KBmj
YgZs7JWy/38mFe8M3hpGsXhOxhXyPymMKHBvybqLgiEMgAEHBmN6kiXmj4WNIF6wn4Pjqd1beKT9
wqfsSLRkdnCUAM+9iVKMD3k+OUhD+Z8d45WQKu/R/guhlkxpz78i51y/QfM/f/IDrqRTIKG4xi08
XFEW+CPbc+s9EVqPVzRgW9NjtXFAzyjBX5dZKoDApjSI2+yaAcPWJ3NWW0Vn++hpngaZBtbgfQ30
FDwRLIKfsHuYgZCzPMQo3eIMW9jHGc7fkT+hshTifpgUghqcg6vhQVKrOHhaBCffytUVl4Kt2LPa
TEYcI0GcHGWqkPqP8654KwYRwvUDzHTtkDibJnH4eNVvDPAacjKAMZOh0xQDHPKoaHF6/xxUMFgT
SybAXqtuRgKzD0rQX+Ae82MJYIi7VM21FpCtP/7y3/+JWAGKXsbTk3fCDvTQoLssK5criuGtn15N
ayqq0APwSqZ6cKGaRMvg28cDvvFt1/5zI66deVaBidMv0/yLermDfqzKgRmZjQx0zoAQKiFA+fbx
07bkSKs5DgiPz2kBqdOC+4Y13Tn4xxJeQS9u6RrXwJKhLSiOy51KYcACsBNA1ee5zKdgbxriHVB2
KdgJWb4MZkQ4zIsjjhf8XKAQQ08MtaAxEkzMVyLwe6prHPzW3IxMqbpvoOhPCZL6sY/c9KDRaFuP
h8n3TjLI9xpB/8rDNj7iGqLie8WkXE80aUba42jZTzxQAC5Uy283gBQWFfHPSeLWPJXeKGoDM5+l
hpuUyOxARAO7gZ80vzLPN3bINSjFUjCirDqepXUtIH1oBs3fFNXBoVjAa7HBUJmvqO42puKamrLI
3G9R6M9S2jxkQH1PfVzV/pVxeu/HA8LW9iV0mEMyQ2CQztRJ0IQE4Vq241xcmenvjdLl51eycL9r
TTgrsCc06b8Olrf3i+Zm7LNnFlwjfr13cbk84jLV/ollnnBlFkDtlU4wwDlMrDy0tDh5qgbHyGkS
2/I7yGU0KsDXDLe2xuzysv88Me9UJdjMeApM9q0tNCph+U505BNb9+WFLo/95+czqywKr4OvZofK
Ur9Y33BZ+ERUu/z0Ku47ZbdM/WiHaRC8mQ7XkGAC4/rw/x8yLz++ivyQk8F2yydBWhfVHlWSb6zN
9sFUXAO6v6uxvTxgdaYJ4CDgov02SHHdopAT+eK+h5VY4nB7gmOQJPccBZSdw+UI5YWCAqyvrYMn
CQ7iFw+ZxdMk+dy7rrYHUOyFj2QK2m7aPGkaBYlZbu6aujaffMDqJFP3kD3bivnp1BqBbL7hsePW
Lz1RV2bZxrJZ99fN0CKCx1egv87J4QAHiUg8zPROSr5Hq/OjAeU8No15bprw98dj9m6LCr7furlu
BHzZRlf75fvZfF8M/U5Jts9b75dwkPhcmPgywrBKFsWLlp/yPLw8dRUfuE1g1GbnXgo1hAVh8axP
U9FVu49f6r0N7fLr61gA7E+Q1ajgDhzJPCv/Ag3UV1uQA4QPEGlpc82zZSOSrj1bemZLuPJVCHMu
/8sJ/x6a+h5spTMaf66RAbZeZhUeymH2A9mE6sy8EvB54ZtfNLDr2HKM/R0QlOm2lHX39vHIobKP
gLa++l3GbhUwREt8OBbO2TmHNP+nP2ddcVTIvLnxnJX5eBIQ+wEOz5SVwrLEeWVe3b9ZChIkEHGK
G7ew6ycoWYUAN36unp2whr/XrKfiiKri/DMUgXhDeSNQyMwA5xpMMDKx89qBnsFuaTKg0vvYBGEf
W7DDvnUuDUzRiMLZvAOZvKwiXX4pql8ulTc9WdB5WtrLV+R98V1dv/setFD8sEKrX/YC/FzEwX3q
kGUR3ZdMluFREBdMepNPN2Pb9xK7Eel/FQZl5wk5krjziL33WwInKg11iseQJiIms9+o00MyEqJP
16NFfjkX2gdt6Vmj7tpab7nryYRToxLf18Mpt9wnXrvzxUmjOiI/3cwnN7fgWUfqaYCWpfrdiAWI
ssyybguII+IlC+BShbpvAoubcSe0/tbPnEHZMcP6YIKuQKBUvOfjpF6W2qunHTjb7AlDuvzJGuF8
Y7nfPc7mOAU9arXQn0FxzJTv/O6k+JN7FJWMBQn9xFU16iyL59qIjmgahIGs535ppl7u3WbpUsc0
8x5CN4K/FZTYVwIClopobeGrw4Iyg6S5RycZLyc/KpxBx9XsjpCvVK6zc6FBu4eGF0rzkvT+DfDy
sJAxQxb5+aUjqEOVxAdXFwYaKpgbivfPNBp1AN/ZF2XAjyXo+KlHJnp0Zk4Egg8H8DAU9auz1P6b
O07tsa08DmgQzYITWgGdIzMBLAzyEv3z6G/DIADHH4KQtfTmVwYb41QFYX6oXOjVWFllr1Y28n2F
dNgY58aEPKZzpsGi4tYcuaNrQZ9QooYqbVK/OH6uSATLHnnb+aVA+1CQ7cqyqGLSV1MyhK3704QO
TI4CiHoiiByDk0Da9FjihF7Fci6WhyCszaGTtL9zZlfeSyroEy4KFnQSKETBlxX1Vuips3xK6koO
NkQvWTXAcZnQ54/X9CVQvLeiVzt0WDNlnDrsz75hZ9M+wRzoE8ftS6xYbbgtVDtLnsP+LaTWG1H1
Hxo4pyBfjnVtxx//8f/Btd7761d7LgedzkhklM+ZwKC1gFr/bOTk4GZP85SOY/NQiVwmc2cPPPYB
lwn3KNzOP6krTY7ifwjJNrNa+jd3suwFxBMBDyLRUwllPArIUVBLMJ8+/mM3RnpNBlzCztC5Cfqz
RycTy1JOcQgPio9//L0rIQZ7TV3KgznE+tGw3iNARzUtP89FfZ8v40vlQkLLpzmeADT6+GEbG9va
TKeZzYgW5qU/L6AYQaMLG5Jjkd8N2TU66MZxfQ0FITXsKQhsGtKATMeWZyhGdv1OZMjAf+4NVgd2
9JgUnkGW+Ww6P0iBLFctNHDCewXJRf5FmC4PHz9o601W+7O2/MzyC2TLNIXaBALeH9wXdzK8hjXZ
+hSrDVnaKJ+HdTucp7Df66WKjfe7y2BKc+2KsDVrV/FhoPB/qScJvRst3Ygvw1doeq9cNbcGZxUh
/G7xm3x02nNuhmeH8zTMnJhM0+PHY781Nqvg0JkwtAwJ7bQvzRiX2J5i1zQ4dKjbCYWlz02ldRd3
EfR1BQ9XCTaLd/IJfcyK7KGe+j8lNVci6cY3WHdqQ7JhmOco4ID8ubsxQVbcLzprr6zmjWvFuk1b
5x5MbZB9RnfjJX8UTf7XMax2zuhEsoGcqcr3GfnsaF2+1T835XKBK+iF9AVvcCB57XvfTWEWEDfV
lXTyu/2/CITrJu16gbhVozfr7Bz4oTjqZ5kO9/OtfYTmPPbjKV5iujc33r46dml7T47AnB693bWm
2K1Pdfnv/7wfWxo/5Aum9OQWEaqKTvgpfiVbt21POKwMqJkD0lSML2gQLxJb86cWNEjPhxPMxytm
669fLXawScembyvIYYMZCnb+2DrXGEkbG9S6L1uPBeQ7gROmNSMxh/p7RIE2R2fB4HzTIDKVXXfl
JTaiyrqrmoyQOapgCkDgDdORBRB8Nf0LX7IfHw/SRlhZt1a3s6XKOYBgSOaxMh58Ge9Nr6IO/uwf
P2DjBdaN1SXrFXygXCDD4bwWct6Dhdq+Sp9/ou0cS2TdVG21djnnNYPiSY23NCt3DMfxj//0jevo
uqfaEfWQsWJu4MXyhbY3qvDOnLRxuLws7rWe3f+ws+8c+tbOMgYiS9SoyyDlEMig+s4xeXL3Fj2/
/I8dNvkLmJbVo815GJsRMN5RWGTXi8bfGeGV960jOqjd2vZGNqDUoBofmIjlTXZYRuiLYJVdIqFu
NW/Ac7hX5uS7RW+M+f/xnqBQn/IMXOGqsRt06xUTjp8NrIiizpoLMPYY2hhh91XuOhKYZydnZQHX
vYLqqFd5d2VmbXyeNYLyku7zmmZB92D9Vrc3NWSQsOFRS6qt/MojNlbHmkHpWF4xotVSnf3264Bb
Gin63cRSKDL3H0+xrdWxirAWAUbTgn42tR0kDBa9sy71SfLJ9Pe6HdwIVvCW4EAll+zkTd5fUG2S
sM9eqdVeCSBbb7CKsqVwPAKJ9XJu+VzEnqpOzcJ2ddbVycdDtBFr18IgZCcKQzRk7EtPn612HBLA
cr/i67vJZGVPplqSHK0vV9b81tNWx6zArRybt56fSuH+6LM5XUh49mcFzSOrkb3hf5VNrnz8jQ1q
rVThoRiVK/vhXFXNFy8Ybls9/f540Da+ylqWUtpoAOeFGM9NBxViq5vfFF1+SgNo8PEDNhbf2tiH
BA5SXn5H05K/tfUDHC5OaBtCK1a5h4z8ykO2BuiyLP85f6DlvRsKp4SZb1Hc2QtNjWivDNDW338Z
uH9++tKO3DJQM87iwvSxQMY8okrH35CSlnut/TEeB5L/+niwtoK8w/73aQNMC3N37Gmqp/pxqMl8
k9MSEjAHLVdoUATxiwVUHDtmLSn0S9O+aLs/zuy0u8AhcGuEaU2Ibg0xHlVD4FLojYA4wWyYHQXs
f25dpOu+hz3tbqmNS+zHf/RG7Fu780wgrmRZg3XXTiqBRyrs7p1YZl+ofvr4AVtzdHVhsoRRyF56
OHpogOczCrX38BMt6eZK8N5Yys5qKbuaV5bf9iQtUKBJKhftsxqN7zthK/Sx5hwSOx6UcT1Di/6p
N1ozROyhybO6ntGO7Lm3A6SBg8VfguzaPf8/yvg7Z4U1QKQJSDdAIGynTT09DbJ5oYPeLeA0oO9v
9tLBQ3YvEK6Af6o3HDOqqjfpQSOI3x7h3Tl3O1irFFfmx8bnWwunrHKQyCxmdooE5m9aFfcjxOsx
qHZXBnNjha4FLj3UZBbyWH6qahM33YvXWhELp3isbjgO85/7YqswIIWoIdfOydnP0Zg1P0zKRLQ7
fO7HL2Ht3xiTwYQIrq/Y3IOO7oAK40AeUCT+QyAiPn7ExiJl68BSdZp1Jb59WYexU/2e6GlpyqRT
V9bo5U99b8bR/30FBgrLNOX9ktaDPaUDuBZRNQzhlQHa+sSrCBAMA1ofl9BLWYBKcxiCE0YjVEyi
AK1rs/jkN17FgQqgCJuVFku5sKwvgduh6RNqidOYu+z48WfYWAtrWUlGXRhUZK6GIu0mqHMoiA8d
vVbuf1fvhuP2WkvC6Vw1Y2ubc74URRFDeN48CQtM1dLLl2bfN0H7U0JFj/5Hp3LAJAkmj0ay4/BI
lt0sv8jSp394j/60heTdX78pcZZVlWOu5Cm2Kqvk8oH/menKG8eKoGMvRckdza5BHqHveYywj+47
soA3Awuuuq10gtbcm8l3T58a9jVofRa973QCDM0aTUUJoSpMMaHgdCJ0eWXybL7aKkJMvMzbchwc
6Ozo9KzdTt860g8OnnEVdPqZjktv5PBg7cA0yBuk4JHH+fHx+22svrXGB1WsFl0kNeRxjS8i2uLH
l3G4cvrcmrOrw1VTVE05txc/y6l5Yn3X4HbT3DLf/vLxH78Rmta6Lr0UowXJtTg36r4R9GBg6NzC
sjbg2e5zT1jF16Zz+sAvPBgtVuXXxQ94XMhwr9FJEBm+dFfGyd6IUv95gfwzuZdh5FxRaqdi6NKp
spIGmCAcTVGXPIKzcM/HEx2/M4/EaEncGdjzDuV34+VvYkY7I/uOS96Vy8nWJ1tFY4GOSApRhk6h
Si6/QUnAdtPEu7gMnPxTlhRs7Y6zUAIRASgEaagqsPAkshFyHwZXXmBrKFehuK2FoQNzGKyAhsjy
/vCSRUVw33seFCDmyp64MUprc5wKJ3tVzWF1BllGN/FQopjgwAGqTWbZXkNDvv8QuhZJUaM7y9EO
zKusCz8s4HI3KcUTTrr6cxOPrtVSrgepVN147bmhVZ9HU16bn1J4zqvMpPM4ao2Ib4FmtcQ2s8Pf
QG6AG1ItMG9PxCCRhgyWDJUBi6Nug9bn0QPC9nKbIOgKLlu/vfJ3biz0tVeQdiV6RlyjU92YRwYm
RZ1PkfBh62h+frzQ3x9s9t/K/GcFUpKBSDQ5c8oXNAKDGtAfgsWyd60s3SvzfuOy8N/e+88j0GBM
PbZkM8ba/LUlkChz3uqU4IhSR3Jy0epHK7RcWv1idp97q8vb/vPIIUM7r6KyPzvct3ZTvnwr7G7G
ta65stq2PswqPralKYPcw1t4gJk/LG7t36up8BORs4vsDo23H7/Ixjb1n17unxfhBQy1AGJFi1ru
H9EPuyMh+eRnWUW8pqrG3NaqOKMUFbjPlmoB7MNuha6W4CEbpiufYusNVgfRyWZ+C/RzcQYl+9wr
9wUKnStHw62fXoW8xRNzUbhUAyU43EALmOaFvHI22ah1kdX3HYYKJ5PAZ2nvagpoSaGmnQXoCHyn
QEgKVc921gBQOlokm7/2ZMkrC37ruatLB/gYNvwhFU0zuB3PQ6OihqpdCDQeLM7ms6WHb0SEkM/g
wHLlA21sHGQ1D0Rb4JubnpzdBl5Pcp6h8YHyJhJ0xkPh6bLvLgS8T81nspoNTOdQ8WJk06HK7+es
3jVZeO2kvPUiq+kw6gZAQYoXKSpIhXbVuBtfs12eOEk9RdlvgNXUnXzQd9Uuu18ePn6f9+MAXWus
F83rBZTB7kwMOxXGt2/B/da7MJ9VklE0Jn78mPdnOl1rrdHl7vQdEppnnFPICZ2qzStQhtfa+rZe
4jKg/wQZQNLBVYFrUFoJWHwZpMLQPXialDD7yTbXMo6X2Pt/77v0/3iTaGupRohfz7Z/kNl9mz+0
1svnhme1ahjUUz38ulH3Dsu3ihXPXn7NEmHrr16tDj+bKyi/fDs1XlbAqzs8OnSocOuqrtTs35+1
NFytiKlWfHANbIIsF1ga82MqVBTw75DNReyqO+vW/FktjZL4nFs2bKGzpXwETRIyWRygPzX4a7Ux
mxd/FBpVCtqZqKv/EP3Jg+BaVFxSDcLkBHejoaj1DaQYMsZd3T+FGbWv7K/vx1u6VhALewj7QQLY
1w0VS9Q00jxCYgn4waatdj3kek3cih9ZJ/ZLy6q3j4ds45uvlcVjk3V5SSo7nagHVJApX0RIaDQo
eVdO9YtsmPup4E7X0uLcC0cx2TCC7YJXcFfBRk1azDO3/VH0n/M/gDjvf8PH4ga8WHxovysxTgB+
XAQNGVL9nZNda2pz/8s7vBM91oJiNByXPhCLyCZaWbkPgcVNB1u2f/zQBTFtgbD8DtBEZ4pq5InL
g1eQ8tjbpgFPGd7A8EOowXuIGMq52Bv6NoUGVsdAujn4Lb/bSZ2Zb6SiVVQAPJxUIxCQMWthjwFA
rctPKPV5aYEvFcuQDMm0cPbHqUl4gheai+SQXQR3zEXrrA1KUUIGoDbo4NGbIoedtKnQaQU0OMgZ
tfbfwl4EL7ZtYM7kzYX7jOuC2OswVB46t1tza811dkP9gYEs5TWA0wvJD1CeZWk25PInsk6wvqsQ
hHqnrGMQ4IDOKIJqT3ExB0waneIaoruDV1rtLgvw4xHNjX8EGNN/BaE2Q/p8JI9Al8y3A0wk084u
TVKFVR1Pl45SMoRdVLUDP4I82ByD0gZUIQ8sgBvc5S/OJt7BhVoi6sIMKEVrcF+msjZni3jkgIPE
BBcKOiXAGJForn28uDM3Nxb6VXeaZvp5hMVe1IHY80QtiDFBRll8UCldutctqU8g3OO8U0BfLT3Q
UKTtlLAlAWemdIFN0VXbvYEKxg5Cz+K189BF0bW4FjolBM+ALxZAPqM79ufgenOCrLx6bl24R5lc
jmc5uOfenUDuA23upGHJtJPTAgDbQLpEtWiOqgra3YXCtx9hDer/ZNmA1PsAbLec5HzymhqcDpKN
Z18YfRtqO9sb5S/4KcAb/MD51ZF+QDUEhF0AVyN4REIGjI6/GEDpJXLC/MGqLXrS0Gvv/bD+nQ2d
e0LOlDzbTv9SVuUANIegvyBIAHwnlO30jYIiHs8ALAGS0GIOR2XmshgUpvovWDIqbow2p7Lt+iRQ
VZFAcOk/CCicn+sh0EDm1uEuUHr5BkasfG1b2d9ls5cBRWD+ghjUQWKtxT0QIxwDoPPb3u9fvVYV
aFymEz6IrM9aS7ga2F67hyJLRUzLL77b5XdhixG2S1WfOH7xBH4J+JNV7daxmvoyUYGn37iY59Sw
ghxwi2ZgaKPrkUiv2HsmdCOpwE2vPNkdFF3YT1qb+qYr0AlOBlP/soDROoVGTzgi5t2B4bS/K2zC
0QYGwWqL9ePFEk4NN50L1GDAGF6ybnmMGa2SsEUKF7j+//g2+V6M/vgAOi0k604WJpay573t1PnR
zcGHbhBSgKyEcjFYaKxDcPzLWTcJ6zzwqTnyn189wFIeqxYolxG20okqxyxxtQeUirbJuGvdcAa2
coA3eYULAYBYgPn1llXEnSboKchAfHzsAkYeyk4AixVIlepuMIea9Q4qsOIPZw0Ik67gScZQ3ufM
K46eHdIgArKDY1/1lTy57TLdhU0jaqC97PBrTQo3yqmPvLRdc3Q4yCkMjlqVzXcb/RcFfNhL9aCX
GmS+fqRwr2jQ6HAPBE5wVzlh9t2zrS+6rjsfsaPDXSNHCNkBtRXu69b0N0sLpV/j4CFWbdpb5GBG
UDhRMvIapCAaWF+A9k3l8rDkmIV55S0JabPgDCj1uAvDvEtC5S4RGxr/zgar7E4jhbMvcVu6zcFg
Ow+2337BrBZfOCPsFXNnfkLCd0Y8tfoedODZdGFEqsWNzBKaQ9lR6wmlR/UVymiC1o58ims+qhuq
K2YlfEaaUg1s9uEdZuAMrwLmI2GtPARSoLqO9myFSJyPWJs1zelLVxUgleegYFrVor/3c0cTeJ51
O6sIObz/yiLMdwXgiFgKQMHGQ13QY6VCsJvzao6HoZuPIWPsfunaIQEbqr4roNI4AnyywAcoRNot
oE591AYSScIEuZ+bij3UORhA3bKMe6xgTFOJtaD8Bk6aZB4O84VxCBZ2D6PdCda+J0Zy9QoEXZ8w
Ui63lSqGxC6EvRdhE9xRModPuobRTL6AmhKOuLmh3cC+R0c1dMQdzX71YOTt5djmdxkiTqychSXC
c2VcohEsykLC05mRRUQF4WZfXMRHZRjiDITjVwXcI2wLH0KoRJ6asqueyQDVk2xEswPSuLxFu3P9
0pSaR/WSqZdSlF4ZzZg9p1YSGNPMlOwVA/AWqMCkcMhyYsYh35EL944cBG4wOFV4B3lvEwWoeUaw
EjS3QQ4wb+QVM0xgFocckFVpHxvUzFNdLfLNBQ1lV7HSP0AlGhwmE2j868VawjbOSZqif5GsxNal
JH+aAOn7mUNWeIBoyn9kQ2cOlW4F1gkJY0JcsKWt1jsBigUc2yj7mxFpzrOD4P2N2db8Ug3qt66o
DbIXACT9NLdVrJEevx17re+c0Op/TI4C2bDL4MYzZtMe5lnmZjJLmWOINTMRDtvYzEu4QyCAYxbt
yhpOCxEIOG3i2J71FXVG8Qzj8fyHgeNhsiAs3NNsEN+GHrRETvMmpmShGEnSv4IthyYFy4M23LcV
NhYuupuBzuzHuCxAMxpjo2Apc+tUmcthbIAZ+/NAXKhna1ckDBn3gwYGOlIZXe64kuoPGQWovm7g
o5PqgpXVE0waSF58zXpR3OSuGJ8Qt5cbhF4GRsjiPtWVaW5ahLhjZVnhX2agnUhkO9DUn3DoakTg
JHYPfw/REHTPTaX4OjWWuyeNrE6ytqfjCP/zs22rPNFscWwUsRhI1TCaSkWOrvWIBzNaKrIuqxHO
ZXByTQWwMuj5vwo6XgCxonlAB7JzJeOzcdELVlek3hkc04c9Kn8FWkJmwSQo59YYM2B1ruSrNu7Z
68aODkbXntv5YYp1mKLddYw59qVOyl1gudanpBl03eDhBqCCtxOkGWTsAHEc6I2qrZtMjHu3zk8g
2blITLArd7+tN1plDpA7DxBEcUOTA7sZwJDysxKe6mV74lZ9RdC8cXdd93hknQz9YlQkHSyj0A7o
HnN1rVN267cvk+GfzAcMORu/MIKkrWzfYCGPEKKCa32+Wz++uhcFEsyXYGzheeeBQm1AoE3Rglgf
Pr5Dbvx6sEpMOHZdOf+PsytrjpPH2r+IKhACwS29096dOE5uqCx+QWITO+jXf0/nytFYTX2uuZga
T0q0lnMkHT0LNL6HM22tH/lCfo8kWClJmEJBK0n4E3C/svDBh4DCZQTh05OU+Z0NFcpP/fS/pNF3
o24B1cj8CdYCjUf6zTLPE+w0pu/XGzf8eKaNSzMudV6UOP7hKFztqXCq40IW2Ey0bFzhVxuu70wb
n7IFkRXVGoSYBXMWbwAgeKKwOVff66B6UlK9Xe+KKbq0lMRKhywVlKhjXKY2TTtvUhgujwOspqAS
+qlP6KQUV9qM+sXoQFe62czO766c4zbcSfA6rn/AsEx1Soqf2vjRnQuBeokjUjfcdDn73DLV+Sjl
NHJVl41zTotvFnajrn3s1NoDj2GOdcvAhictNFlSuKZ4cPZJFLYpYbU5dBrzA+zoIEzYo2JzfYxM
37os5XfxsJQFZK96FKHSKanOjRccBohM+y3EwgdquyAaBmvA7o/f4qAj/++nQrtDtSZcAHObabj1
Sw7JeeJDwxuSctEE2SNo8k5AacJUcHu9c4ZFrPNRcHqqaOh7Als9nrz92R0jNTffFgDNoAScr9Th
DXU83U0wT2wOCniaxCp9Gmpwgjt7W6rXMi0jKErs2uG7M66UDE2zpUU/VPimBo45QM7K/9z5pe8f
4PwxYa649Xp9yAwpTCemwHmrZVNnlWdlN6eKNr9gg7WtB/9z1s5EJ6YsLEmFvXhOrDyIRtsN+TZM
vVo5fxiGRyeleFXd8JCgUAe5TTcirD4wF3x/h+96On+1wjUnTMMg6eSUyoLLPW4DTtwM6g2KY8+8
n48yr9f6YUhcOkOFzNAQ9SdAU/zWrU8larZ3/YhCxPUpNkSFTk1p88oBxxNPlheTLyiZbx3x6k58
V1trnqem8dEiXVah5YUVFFWWMDiEZfAnEWUW+cpfOS+bxkd7cwndRnheADojrp3QcGgO2SBP1wfH
tIS0LbxzcuIMysH5IIXqQgPPsv+gd79VGd51Vk4JhjyoMx9wmUIZgSjolRQQSuCh0z9A6DY/V+Ny
D7OFveumamclKftcFvS0rbyboaM74KIaVx6EnKf/Bq/Z2vxnjzLG9TEzTLdOeJB+ZU20xsPqAhvC
ESUKKd+8+uf1xg2rVac8uMSiEJUgAe4UzREWh19Rbik21tjco6JCd9c/YlhQOu0hbynkHEbqxBeV
A2tWXwsohazssKbRuXTs3Q6LKlQfdF4axLKx4QphP00WPBTZCpLCsF51Rc3QCzrwCC9sSEFhw9fC
8530Ae6q9qluIXntCLDFrg+SaSa0qA4Ehe1fl6hz2BxD+KHR8hcvxgjlv5WFahopLazTHOptHMy3
c4OHi5D9IPOdYPXKFJt+vRbYVU45SlNAsIAi8FJXIAs7KEaXQEHDCUyuZW5TF7QNGt5L0IhO5+Us
JDCRhPDHevEISojzSjdMK1UL5hJslq4MpRNPSQ2Zxe6PJYIVEINhhHSaA0pzQwU2H/KSR28gj/O6
cFhIwCEPz2r/XV9ChtWqMx1qDj/beibtmVZq0/l42ZTSey5z9tylkFeZK7GGFjSMk05jQJ1ZOCEr
+/OwSLwctN4rIdXKHdKA3CY6h6EVpIBqUo3G4ZcIQw34jNk17XdLFh5ZPZ7ayT4AZPmSqeUHcap7
lrnfpzB/6BV99Hn12AvnOXTs5+uD+vde8MH7pK7sabc2pGfwbhXnYwCeOEsu9htiOni+Nd0FVZPe
L4VMDwmt5dmiMEctiEtOduoOP1nah0/uOIMXpdzymUL1JaqsovsKkhJe6YdqwP+GeskzbYBs6YcF
uGh7kveUjOTGdeQfl9oTAOs1GaLQC8t7CFf5N1MF/RlIC6JmllbFo4LTJwyXJGa5VeRQwCp+jxGc
ImsYktsEt5kz6iDObQF7z5PALQdqPdLZO2pw+cYOoflquXjwUUFfxij7Fd8LKJVvK6KcYzY7YofE
DWsVgd1AFk5wFlaZgDIKFJlK8H8ARRtswg6ZUYUyvcvnMPuWTA47jv5c76cUrjcVRVoWUz/eDSHz
V7KZaQVe/v4+78s5lC4UbSGlUt67rjxRmqwcUgxZxtUTZRFCndoHnCWEKD29EeyRziuXGXJJJB8t
Ji1PTg0MOgrqNechpgd5A4Zv00XeDTuWm3RXHcl9fkruKY/aO1zVbsv7YSX7mPqkZc4QNzUgHUh1
lgE8YXflVEKQf2gduiN5MK3x7k2ToqXPrLw4asOY7Wyr5Retl9cChiMr+6PhXKezRfAw5Ye5x0jc
Kqu7gZUqDDYmuuz6Opx2KF7DlKBjwTYtlv7L9cg3jJnOIHFhGBdmAaA1zpyrH1PTZjXe7FQPNf9x
7UJoSNk6WWGxG78KApcAYUHYV0jRqPucszJ2SJptkrr1D5CtL54+16HL1vQuZjKWuJD5sNV5dt9y
CX0rD2Xk4HOSQESnLrRtwDrotbqxj1wHyb6OHgoeXLx1l9cJbLHt9U4Y9lGiBT7Uy/C2eKHz+ZN7
Ci9VUs+uo4tBrLw801z/iGEh6+wFXHNpVVc9Crz9HPecP4TluHKkNP1+LQOwWgwJh0PLuePVc2ot
x9CZYk/JL1kWlCs/37RytWj3lM8Zwl2eeziBLx38w5Mp+0US9+X68Jja1+OcFq2A23QYV0MN13o+
LzBRCyo4xw3TSqY0zIDOR4DaDcxPIAMZi9TLoWk5/W5osFLlNfx8HXs/wtsZxtAhif0QuF/IrBVf
6wZPxxMcAFZ+vukTl3h/F2pNCsNwKAjiaWOus3gcGhcl3nyf9MsaidGQOXTs/ZRYVh6Wth2Hbvo9
uZjVgZz7p8oAvK3VNz7Tz10/nUsP3/WkQ5h1ldt25yakD+3cUhiwyhhgpDUEmEEYg/wl7r77gp3n
NWHp4sd+DojRDHgTZGF8C76e4a4CyaWFplWbjLGailtir+HvDRw1ogPwlZ9zb2lyEmNS7ht3cr7O
M7diwAzKrykkU6LessM3ls/Ttw4vJo3tiJUhNa1tLQXgndDhOXEbAEmGbca+z3DyvB6Yppa1wCcA
TiQW3p7PA8ocEefiC9yLV9o2bMB/x/H9NEGLnwS8b8+tauGxK3ZTfvblEHd2sbOXZ7f+er0PhoWt
K5QsXm7Bd5kDKN+VHACf8UtWchWlrP1PivK+BHPn+ocMmVjXKVF1oubO5xBnhccK5FCGoo9kKMC3
WzuzGLKAzvCkARymlsGBCkcOTCIgi8VpgJPSFmbw3eeeSnQ2JxoGlUolPiwjRH/nlA5M0eaFbivJ
f18fJlMntASQpQsHFGQAiAkeS7xr4IXtbRx4KH+u+ctSfres3AxpS4aNPEsBb7pcxBLKoVBlPH6u
efff5hmkscq58HwI5Q87N0BhAnjQF1fUfOX3G8JCJ1k046ToxEGpgnPoo0yqk8OseQP10l2RwVgD
IKubmdgrs21aslp8F10eVKyacaObOgrubpLhtglnIuizAhDq7q+PmSGL2Nr2riyPlGXg1xfQ/ddR
Jjd5mK6wqz5eTI7OqpAWSH8Byu5nHz4fm5rOUKuEWXKWe2sFwY9/vKMTKsoUhXY5QSBjsYaT504H
eA2tjIvpx2ubeqKypqML8jbMr6LQ2nog1FD15/qgf5z2YOz770IdbXBGbWk3Z7jvDduqSF4hAPXk
5nCErEdg1/OgXLnfmkZIC2gbBnIcGzkoA0V5orB8zFn/fL0TphG6fPJdMAMuDMRqjqszNHo3QPD2
HOJo9uF646YR0kK57uoUkFtc+SfYlzvpj+DyNBE8B1DVhIH1yvHc9BFtb2YMpOWp99w4yOgDbLnu
pg6i0gPzgdbGRpcWgJpe787HsQzM4L9j1YJ+4qiiSWLBxt0ESatN6QX2RklfRFTMK9U001e0WB5U
Y7eOQsDR5YiaXTR5sNuD3E0pxO5T/dBZIhS3yMojgxtb3sjuUgsWyF4XJIdMiO4QLpn4VCZ3dM7I
EMJGFToUYdyHwQ+vhBwexLEZd1ZSqyEqdL4InMVaKfF4c86g/SQl/I+8leuGqWUtsqvWZb7srfYM
d2O4u9PRgcN02q60btC3gaX3v+vIGrt2nBnML2spH6TH+J4GRbDJxnI+FU0JDjS28OYhd4F2AIs5
gf1nGkLIH05kUV91ArY03XIQcq2GblhxOmkE4KXQDSjE9ct8wSN9O8C8dArKPnb44J5LItbUtEwf
0vIBPMYI2GxAPACKgmfWxRt/18zpd7i8Z/A8pdVK3vl4h3d0PJZTl6r0YGR2RpFpWzp9JECQJ0Me
MescVsVdjTvK9VAyrRQtJVCFDXMUeGEfph9WTo5TsQbWMY2VlgbCvgDdrUHLC4yLJ4BcQhA/x+SZ
8zVMnCH16xBIHIEKVKuzBqs8F23U2ilsnUPHPUK6Yl5JAYaZ0N92g6pKRzqm5Vl6f7qqgEUssNyA
kvZuss/tmzbwttcn4u8l8H/rtI7+qksFNFlcqBieq0Txg5Xy4pBO8/IGOs4u5dI9jxDhiipfykfX
pdlDAlOWQ0mC+ZhAiPCYKzKs/BTDmtBRn2pw+JQVSXuWTJwBrTnj8yuZ2zCcuoi3Q9RkDfPlyGF7
r+lMvg82m6O5bl7xTrV1h7KIysX+3MlPB3vi9cEXAdZInNMlnqyq3lh9cpta8vH6lJk6o6XBOevc
BBQGJ+7x6BB1opEbJvvfnZf1h2IMHiqwDPiX698yRBO7zNW7Yw6FfwXQ4gWJO3gW0XLHkz9MwGy0
9VcuFaZg0lIbhxm2DcU7O5YAtodj+5KN09mpB++T7WunnABlbBYM9RKzujq0Fbhm44s1JZ+cai2N
ObPXtVOeQGJGkpPlXOhiYw0PiLQY99cnwBQUWjrjaSJEy1sV+4G6oyI/VrA+ud60YW513GTTO8Pg
5YETl7l3zqccCiLyJLPXxF0ZHdMHLgv43eLJgh5lRq/vzjNtj3WS+xFJ21M6Zd+HEnpC13thOMbq
CMosJCnesqHPnzDgAJ1vjjVGxALhIPulgjW7NsMs6EhKLweOsmiwSoWwXxYyPOPqvnKqCTEYH+Rf
X4tm5vZlhju0DWlw+Y3X1hO18e6KPeUOUbDJpHNuezDnbFWsvV19aO8X2ABp/TsvCeT+QttNSWwt
zWnJoZvCYW0wNFufPnOAYurcxksv2dvNiBoC36r0z/W5Mg2jFuxTCX1Wu3AxjD15UD2UOhJ3e73p
vw8WH42jFugJpGxkAGos5FIkPwRk7OO6K2ax65u5vCnghVxGqgzheQHeS9FuCle0z86slpMzA1Yd
MVWHuJhQx9m7HlXpZglqPHE3c/N7asYept5BBpasgC39AxSEemgn52MqDhKe0JuqL5ZPvV86unY4
72FuC7KZHTt1BaJYz6OlGKKhEGvISUPG1ZGZlQ1I3Txh+7Draj73Co5JIFzUN5llZQ/XJ8MQ+Do4
E+aXVtkxzHOGsQnaO3IBZtNHJVZi5u/byAeTrQM0xxnZZJ7YHE81RJUsyd09F0H/gOo9P7aVU2/t
KhleQOuBMJrKpdiAKNXuPbCQjrPwwu3AlvLJgTf21rZ7vPy7hcKFMZxwJxLV0ZervuWmobikrXc5
EMpQshlzeJWMPLzDknqC+M05XcJYkTW9FUNU6ShPG8iG0vcFoLBpd6w8lm0qpN2VTcLUuJaeAgs1
uGCWNG5gJoia1p3l8uP1VWJq+vL3d0MThnNVwgBcnctsbn6Q0Zd3jDX+GnLHNPJashEcrxr5Mpfn
ApDqvKgPruOcIYp2VOG4chIz7D2elnPILMrAId0ESYrbku1dUh6qHp5fYUSzaWV/M4SrDorslKNy
PHH25zmlLawvafcAETayK0dvzbvNMBE6NLKjTQNfiqw/E5IMR9AnSDR2TbhShDN1QIsAN7PhZG/5
4znsDzWUxtwh3bngjV1fRKbWL7P/bhHNWZEpl3j5eQyWFATzJem2fMjJHYcqyUplyTDNOjayzV1a
gAjf41zK8j08sJYXD5ilAd70IXgVIL1nUcOGUa70yfA9HV9Qy7So7RyYs7qHpREjP2oRNptchT8S
p3vw0/H39bH76+f7QRrVEQaqJ262+BaJqyl4AluqiYSQxcZzkynyvWTeAqaZbl3R3KWofEU+8w65
sxywQTVRMXhbYs32YeGZ2mMH7TawNt9LMEqGFkZ3ko5gNpNq2Bdtbh1DPA9DeiYdtkAxwOxrIKgq
e8286XLhfrNAtN15w6rlkWEEdQcCj9WBNS0iiaknNgBOOlvwEW7thb3hjYdsyir4en0ITWcpXbq7
RvEldFU3nttZzcCwwqzSqtULr5undPDJzqfqu5zCx7J0oYdFbhMcOSJ45v28/n3T8tcyEIj9ReVn
AbRfpNj2ELgoaLeb5rWHQ1Nm0O43FanmlnC3Pydp8eTy9gfvVyUSTW1rNxvPDyn0JZF12oAe3EXe
wmN+7YxjyP06BHXyW5tZVQHpfNz6qu55CPHguYDE7Pfb6wNvOLbrCNSOzKHtLUjLHTjzOyXUS2m7
920m9xnUfXiYntO6fCitaqVoa+qRlkW9rAk49OD784IT/XZ0FPsSQFsBRrbWdweSHbvr3TKsJx2R
OkKpVzmW1Z2HYjsRsRHQjSb1moWdYcp1gGndjhYf/BSa8cErB8tbrb3cmhq+/P3dLtCQCQLUjGMH
a9zvMlteGikP10fEkEp0jKRcqgSK++1l+xJ7GAbeDTK8d7KJRJDOEdtkmFaOQ6YZ1kIZIomcLURi
RbWXDbLa+ukf7j2ppvjkB7RgtjorkIPMhjNZFMpGuAIlDymkxof2+fpQ/d03PthP/u4z76aBwFVy
di8eudZx3C+b5GDvsk25c6FTsJ1u1RkC05ub6Ube9XfFsXok3/L7dF+s7JoGmIuj4ybHNOtrN7x8
HSJFRQRln3zaWfOu3vtB5MmI/bneTUOM6GhJawl8L/DxHRreNQOmCdid7fWmDetYB0n2KfMV7azL
Ya/Y1tTaiT7/ZNPaQcnymNuMAr9aWfZLIsaoZu1KbjI9zOggQshXDSXxi+S0OPAhnQTI7VEBx/Y6
CgFaPpfgDd3WfPZPUFtpN+Cgqj1BMnidkjEZd8ArjN+4PaivgKmQle4awpZo0TRV0gmsVI5xPeZL
1JNwC5/Zu8bNX7oaL/Ci9JKVBGG6jOqayHkzJACotclJ0A5YIah9PLmzJJDA8yDqkcCP9TF1G/pa
ecV/KPXsO+VvhkU9uLg/HJ0EYqUYgPHbOJPqC/S77QiJwM42QJ8nUeI7ydfra8uwY/0Fpb0LTqfh
I9R7eB8HvZru+kpkD+2U0Q2shLObko3pyaV5B0u8ZhYPCaVraCrDTOhoqmmABk232EPclwFknupg
FzYLhEgKPCW4sKgLhs89aP9For/rIEZTMZbgQwXU4XIF3Wt6xziJ/AaewGvkY1NvLqP77iNLkTEX
uj9tPLEaAIYa5s4LXNfoXO1m17Ph8JatFIJMX9Kqp00Slpma6y4eHWrveFB+z8ruqQ/7pxZI9i1X
Xr+SOU21M11A2RnDrIaXQ3pOEg92ralqumw3eWL5r24IOE2LL9o/ioLvvHNTmT+UA3V+LnPG7sFA
abBb+VMGXqYtRsBEJqjRgCy93Mu0HE9qFGMaqRR+6UHQ0N+Dz9TvAEZs1Vbk2FHBGXFXSM2G5KnD
6aS0/YFKp40Dntd3XbF4+1ZYaxrApu1FB9EN8KWGmRxr4n4RHEo/gRpAAumBmbCCBKJdHXWtB5GP
0MqSKmT7zu05HI+aqv3vegAbDgg6DrazvGoB932IVZHYz3XJ3W3OWusuAE3oWA7QVLj+HcP+puNg
uZBONuI6GxPPsr74o2w2uJnRCG9z1kouMkyVDoR1s9QfIKndxsA/Zj+9MocrBQcQ6HoHTK27/8bo
DCN2LAVQeqG65e97UoV3btrQlTRjmgZtZynbpQjzJGkgiSKzQ4PqwzP0rqDVQeY8Kt15/P6pXuiQ
yrIFlg9HtiZ2U6sFfQnybF1KViq0hiHSwZTMA2SvGPv0HMCHvEzyLbPerv9s5+8l+4NToH1ZV+9S
ZCozMgkPbZ9/WNGrF3lRGf1h22Azbbzo9nb7g0f7Jrp9PZ+3t3v85/502p/2t9vt7e2X+yfQg6LT
U/T7cHg7PL2d3sbord/dPBxOp+hw+nKKTm83QbTZHYpodxfHu93u6/GI//oeP2+O8eEu3qCd7fZ8
3ODf7Dbx5ni+3e73r9vHyz/bbLav2+1x+3rMojUGhTExXMb4XX8Z9HXdeULewcNv/4N7IX1M5ARk
WwDa2bBU/r3DZbCzWAHxOlE2m9Z2my/XR9s0j9pSd5c0yXhjM1AF2cFPu02+8JUlYjrV6XjPZVJe
1gmfnZY0hBynFfWFdbTHX7kPloVqjtR6mvj40OCaiI8Txr/anr9z/DWHJ0Me+h+d7UrRcVpgqmEv
Nj3N1uK8SseCqmKW5L8/N3xaDcLGfQuu6oyd7A5eOOTFy9eS6F8hnf+NAoTnv6vCsnnakJa2MQwQ
JWTc8h95iGolpFzdBU6RwnHehplm6dGieb3NR2l/GehSfKkT7v83MzYeWFXDPpMLoAzxcJqIDQQM
ne3sqR2HiAtOi9Nxmqn7KGuR3zS21f5sRwVPn0XVil9UxjISUQZfhA0dCLoYCh5NYTcdFDzBNjWD
rGHBO4h+ZPPE7/0e7FNPQWpIjRl4CVhQyaEurfAtrFWyKQSdsMVXTk6hudZDYxV29zn0JfHiFoRV
eFhcGi4wgRuSaqMI9eEENcFndMPohAd9YCV3gFbjXwifDPck6fBss7hq55epf4fXzvELntfcLRz9
Etyoynbj1l7x2o5Tde93/rihc5Dtuk51UzRadvq1TAQqFG7vbucZDhui69sb32JrkMWP4wp2hf/O
HuyaCqdz7BaqrniMi0K7oDs4Z+XByh5raF/H7nI+ZyST4qIT1/KHRKT5hlfN2vvYx1uUHV6OlO8y
kg/ptGzCBAIV/DQHT0qpTWDFVKxZ5xmqnrYO4fVgmSWCUXqnOWzuhsk6sLQ4dXUIDEQIf6lqY9Xt
tqzdh7SFyi7Jwc0qk5Uyhmno9O0FQAjIPaHIhspMlLT3XfpyPRl8fOC2dT+VxXYmWhLZxrm0uoNw
w+UIO5XmnrGe3I2NXcR94oW76x8zTZGWuEsXT6MwYSljCd+Q81KL/rZOh+5spz4e45ux/RxazdYL
1Fnrul6XjfDSlvabLOsthbl9BGbDyko2dES/+7MZCpsCxVww+/xdXbru1i/gxtmyO79v1nxwDR8J
tTMX5EPZjIsDO0kgSsdfqmNRN9zVv67PhYGXZesA5ZnnY937TR574WDTKAGsZzo6TVbSSAnsQJu2
7yFoOvtu70QQWPfcSPAURpukH+ih4vkqXMm0BrUNKe2n0a06v4jFGNR7sN75r3kYXWfj+nO7S9UI
QSWnnw7XO/7xDmvrgGZPBbIPGfKEXQWx38sbO3MfLeatXMgM+ga2DmQel9xWlezZRV16wYZA5ARc
RTa333Bmmm+8lJOT65P+ySnnFrZ+M9Q005IuJ+hX9zmoJcm0LavZ2tLacl9mCmpRWpXpys8zLKr/
wUFfdtqsojIOk4YdVZI4cZaN6lZCupREqguTFbiCYVJ1qfx0LtLC9b0iniE0WwOMikukNecQCvdZ
vnUyHBPlBCno65NqyI86Snq2x9Ljhd/G1ZIDpOnU3WFgNVvJvh8tGRZC+vffrWWxFfow0QKH3TSL
yk58Tebp91IUb///X39pX8uLfHEKCoX4AumEHOB18ODTZKVM+dHAXJrWkogTpIU1ZHMal3OQ3+IM
ow5h0q5J/5gGRquutwH8AqhXp7GdpXuqvuA0s79w1D43LFpeaHuWj2KqIB6c/7ChxJzY3eda1unH
1IIsvj+j5TaH8QCHr8JqIeGjAMOA6+xjKfy06sImjRkeYEPWb+AKv2eLfKjWJPMMg64XrtKx5krM
ZRoHEBTxyNdxUJGV5ytD81HcXn7/pV/vjlHEYZ1Mh1FA8hRlqk0z2fkUpZ4gNxPv86d+URiuILPH
lYqfYYHqhZcqAS/KScYsXtg83qp0BNA2d9b2UNNYaZErO1n7vQhSSJ84eAzx+QP8pMsNq8OV1GD6
+VrokrwKCt64PK5SfkOb6oDyxQqS1DQTWujODgfKoG94PAH04lV0j/ICCGnetmPOjgwredrUAS2E
GcMdFsVcDuENRZ6bpfD6iHJln67HsCkctBgOuG8VHlEcOADnP185hyLJ24jDJBSLqv0MmAeLVq+C
qrybScYWDrtnyGa33wL23/Wff7m46hfaS8PBv9GQOqIuoX7N43IC4y23vwcdPEFFffbaAq4V6q3E
+Yznj9e/ZphxvfrVOsxuoE2PZC3cF8gYdHDjSIFRnG7bANVvFao15VLDtOilMMsF53AcMWBs/pZ1
eczcL2RKoDq9dte7DNBHA3cJyHdpJLXJOLiCcMjHDn+YHG6AqIu80fMiN6tIVMz90QrZ2jOoIcx1
1zfBRO4IH/YXlRhuvb6aQOLxb6cGqP3rM2P6gBbmmYNaqjPZGY5Ne74swPM8LePaU4SpcS3QBxVe
TIxb6zRX35d2AD36IeRrQ2OI7/8pKPW5zMmAX55z+27Ih1MxdCtFYdMca7EtF1iaTFNjnRwBUIAb
ullMc9itUwZEyJL13i3Lav4I7Yc1uvfHy5bp9aXKy/2xDrh1AreFb5se+psBA8SFiHneth2MdT8z
3Qj8f1cvOORL74swRaUiWyJnJvyumn21r8u8WvnEx/PC9HIFEGjQB/PDDG4nE8wcij7d4N34U1mX
6aWKkeY5s1jNUf5ovixFNW7TLjj2F1Wl3q1WspWpB1qIgy3NeiGWDLqPVdSN3sZbhQR8vLKYXpVQ
VZjMGfV5DHPLraqQfstpAyuafSCX2zywv8KO5xM3B8xCqEV2G4YJTVxs4G7mbfKh+uNny8rmYRog
La5FOzl1MlAeZ7n10IZy6+Px5/oCNQWCtmsDaD6M8NvlMXQAT372Nlf+Pg2WyF/WhGE+3otYqAX3
4MK6XBKcPlwXjin5veMQUHOfOfkF7YDt9V4YBki/isOUt6ykjbFvPChmy5/iswtIv4QHc9JxkSRI
SMS/KVpVRWSYv9sd+0kD/qB865x75dP1Xnycvtn/XKkD4MXDHBmWJrtFeXhZuofJ8sry/HtR+9+N
lOn36DqgYlRqduOpWOxiYyc0iGrP7s5V5lh/RO0PcMLh802yQJyit0sPVXF3umBNlx9dICfQzp38
XARwSJu6wL7rS+VsB+58Q3V92Gc1FIvytqv3xG6sO/ix5rvro2JYofqNnMNn2fOYn5wwy/Z5VrJ6
DP0sfZsGqJYXzeiupLqPT2gw6/o3VS8hcPQDLXCVc4rvvAyKzUjcR3tpH2wifualeqhRuL0k2E9U
UJAwdEO7qcCJtr5Yy3k+6icM6/aHsO54ka0EhWk5aVmD8jwLbI8lJ+aKH2Xh/uma+TyN3fP1eTE1
r2WOohuXBTiXBGaM89Hnw7RRWRWzoHq53r4hdet2LPnkcN8B9OHERHXwFtiKZXb/izk05rWEH5Qc
DypZGytDAtFZyaWsU6hRTtaJWzYeN0PrGb5da+UHw0jp1FyaQ9Wud5bkpMjLPKdR4YAZZa8kDdMv
v6Tdd+fjUKg8bIA6PamqtVEF7Edx7y4O31+fBdNvv0Tlu+Zb4hSQnVJZTPytW857Rzob4fsrd0ZD
bLPLV9+13tO0w6sTdn7ZnEYg3ruyhpA+LqkIw+u//8PqNKJM5+A6A2391EEHilzUezo35CkVWXPX
LCipuHkKhdMScN3CZhxwMsmfoQmz4N1NrjnkmEZQOxf4Sqbh0tXWqasIxOMuUEIg6MKCbZ3GWY7X
u2n6iBbrdUHtbiSQNg09zE9e7MpCbKpuWRlF0yLTYp0NedE3NUlOEn6FfgEhRWJ98s7NmHZA4COB
y9pgAf+4nOBMAb+lNa1sw8/WObqqd6V0LltH78OhKAkTFJxqf82S+W+d7IMd9X+cTSyG65zM3bih
Q/eQVLl7rLrW3reja93DC0nc1TO1Nj1MsbZhgDpvk/lveCTxsi2yTbCZCYQD7LImp4AJds7h21dg
ZWT+ygZjWBQ6tc0KqqlUpEpOVfrkFV+Ic+OsBa6p6cvf3wVuQUdVUlsmJwJ3M7HxLbC2Uq8Ac1gw
Hv68vqgN0+dd/v7uI004VSVLURSe6AS8daiy34HKnK/XWzfkHk+Ly76D9WkFSfvTUsKtsrHKe1mM
wNskw1sIx7nrHzF0QedXgxyWFSnBCvQJv8nTaSe5XIlJwxTorOpe0r5BbkvAwL2rPLmzmwVLbY0Z
ZhgdnVgdWNJK2ITdd56DDSsUHj5DyDmrXTm8XB8a0+/XZre3bRx+usvvr+t9UnOxxRP4Fytv0+j6
BwwHCN13RtgoEEELiscFk3m3tX1HPFpBKyCzaTWv6TIAxwGbneFFcXftHcMwbDqnsQ8CmKn41ILM
tHWWLX+spvYAvdlfxHbernfLMG66uAkRhPg2oMansrHgj2H/sYj9uPSQ0LnevmHJ6pImgSzTmWVM
xlbXBltZOSc7q9YkLQ2HbJ2PGQ7lUGeVV8VlwkD5REHph18O4a6D1+GWEwpISwP7iqKyocuRiWpt
OZvWgrY/ljyZi5ziBl0ON+P/cXYlS5LiyvaLMEMghLQFYiTnoTKrNlgNXSBmiZmvfydqlZeXBGa5
udad1hcCySW53M9Q7JkFMFSG+vdv6Kj7Tb514KzMzZJ+XikURsYYRWpXDd6c2IGjIKNOtkpwn4LK
kMws2ecj9O7rbrQvdxQN05ixO3HoH1S4lLh5AD+yOJgs6OtGMPh5snVMkLU5XSCIFgEdMnVTFYzf
8xa59PVYWQv3yzR/2KGzDOihDiIHZ9b1zYHagr+2dE5dr3QmdEfGDMY/19+0UkVYctYTuMV1hYnS
pguX2iz7T4KjzWyJSvBNylVw/SUr07d0FAI0weBZVyHNqdJA89JDi9+ryvfrT19ZWEuisIIHmtUm
UXG2gca4baPECbTT5PvrT19bWYt7gKwAK5KGVZ5pUpeV52akejIY6DX2bFxU+/XvYS5VYEVW/WY1
U7zRFl6ZF3qJjA8R0GpAPtK8YWeXQikQlsPtAUwZ/QTfaXZg9YDCElBuXwu3JZWY9HAmU4ywM3Km
s4IaQdYpz1TZTcI28ui1Obr8/cPnpHVkwN02nUJtzOVtN8jBk+2cbDTiVpbLEk0ECU4rc2EkH2bF
wXSnwxD9B7qa70RbYs9rP3+xzUG2I6sYvIfDQtf7LnL3Q8Ser8fX2qMXV4AGtXdd5lAGawbzEVT3
hxREpY0jZ21cFjcAFK9HTgXBzx5eJfZ80z0MHcrYW8opK+t6SWglcDQeq9wtwxGsDwAjI9fwe+PP
lwZmyWXldgabVW24Zy3tR1jW3jPebazplTFf2qdggIfMKizrPBpF6gklFFSG3I3F9CnyGofJkq1a
15mAtAb462PeDbdZLms/TqwfcY18CahD3oTA4HY3XWJkXg7r5AMUO7d0WlZmfMllzarJhPUw5LLH
iY2eY4vvIk12bB733Gy3JHfXXnIZ1g+LGRDeqO1aWKzZTvELDspvDRyKBdSU7LZ9+9rk2//7CkYs
LeeLSSR0JjovJtnBSYevrTh7sZhFpod+YLUKsb3qwzgnQ8Bz9ys2T5fZX6xnxtvRQXfYPHeZe2cm
HChj42z27uH6wKwtucWSBpFVO4VoZVjE1AdzDgjn7CZN+6/t00u26uDA+MfMyXgWlfG9UjjX6uTv
9V++cpAuCaqZw+CElDgDeucJ810W/53B8PLyST3x2BnB5oHUbjEYgZEYGy28lex0SVyNynnk2LVh
IUGYz8AdbJuH+DR3rj/PB55v0dP/3Xw+KVhYl4XyYUFMF6/XCWxCXBtczXZRBe/wPhKZX0fzcI+q
OngmFZrqTW+3kJMTClcX3F/isS6OMxn5TT5048ucl53n9nYR9mx2MbE8P/ZROf6sZ3MGztsgp6br
GfSIzTHbEXjonYXMZOHZhY6/xa6T+MCom8fxYqaIqIMLKWXGrrUJC+AI7p5ombRHGUnnULswjXTK
37B0GvdOzuMHu83N36TPn8CzrA2f0FnsbWOo37ukk0cA2WvfVGKqvFkbzhQQnYLsR8rmyCi199WQ
z4eam9Bl7Mh0Y8MnO4hrqwnSwtD7Oim6x3hs54ey05SBNUSMnd0O7a1h1vZthJbJ7nqMrawOc7Ft
WInmtevK4aya/3T+7pr3oBds7Otrz15sG1HU8ZjRoQzhTQIwVyMlEj4oeMHHuVdyI2LXFsnl5R8i
qSrcZFIc68/s7D1IFdKLxPhmjabjlTL6mTvQ0ijmacf6ecv/YWU3X2InJSo/NnzdurAyot4brEH6
nEDhucpLB5r5W65O/4QmP1ski7mB/3wuLNkmYQFCZqgIFQ5YvrN1w4Y43jvzwIK0heNA11Gegbqa
xTu4wVn7ybZ6v+X1+AqaK8OBAOVvJebhYegN9kYAwq38QfHkhx3x7mFuRvj6ShpZP5GRy+cJWFoz
iB2jDiaZ2bh18Daok4QEOi/Lh7JqyS6r4PmHSxa6UFK18ZtK4HYhWrvZN7A/8KCvzE4mEyTIZlXh
Nt0Ze5nV9FvGWPant6tyx9mAbYUC62AEoMMVd3nb8oeknJvAjtJhl5N0OPaVmvdpRusgh3giSOhE
7Is5t4LcNfrbtE8oyui52pfj+L0BJsSnuSVuXZePZ97x5ABvH3qCcHgZFCjgQQm3Gu87aF56LmgV
/pTPKYzR7P4ZqkYSynxDHmBifw9xVO07Ib8GtHGXcJWqyueM8XI8Q00ySOMb0XS+SLcazivBuJS+
b0s9CsJTFVpukd2pxOYwVsj2I6llyJOy37gwfJ4AsiVMRdrZmNc0rkIifotkj5vulzJutsSl5FXa
W2kB55+xgy5HhfU0cs8eoX06fA2MxJa4lEZFvK0HWImZyejlTXtOdOENw5aEzMo2t8Qj5xzxC/oZ
diDhvAs5PfaO/dbHeks5bGWGl7oECpCkDC6JSchKHYCkAduwEYcK1JwHsrt+CqxtoosciVedHeex
24U1UjsJyaVbYdO/NOPf1FTeVlpbXkoSFZBcWhuv/Dyg3CVeubnYJUVWLkPLae5mnj1OeRVc/5q1
R1+Smw9HwjhmURln7RAyNsCF8LFDNvG1Jy9KG5MTZahbFTIcxPDIRoFOMBu+huB2lzDlxEjJWDdQ
oXOmEOkBqFZbsskrEboEJLdmYkFB0UpC0KAeMymPjo5vjKZ6vD4qa4+/zMOH8TZNmiVKIUBBbP8x
2HnQKchcuxX9Yv18aXzUGokFT2HRh5BrgTtlASc13nmTIW4k2ISjhF/G2IqteVj7nEXaYk6t1TQp
9B8sp36b4xjHvHVUifW1C8NSv8MyzMaMe52ExkC6fdFpgKhq1Xytj/3viv1hLgyCtnhcOJiL4juV
hm9PILPPIkiyb1+a7CUuWdYAlGn4G4WV/k0SujPMW2ccNjYF+1MRFlwGl+jkJKtaB54l0dmkRoEM
AOydY+Z0cJccE6bvRm6rvzlEwM3TMKPe60FQ3zlHo9IacoGm8WgP0/juVGbhntqY1s9QRJfvU8eH
H0NFzZBDVv61pCl7T1VcBGULkqwPsakSkEiA8g7M1tZNPLfjQwkc0sOoRH1OTJt9q3EA7pvMRt4P
rPS+Qc3U7/uG/YpJw7/zGAL1XSlF7uOi4D6Npgn9qqKL4PMHUUPp0aKq7sakTQOLpOlRahD4RJIY
e+pYWSiJTL8DUw7WdZzoHbPhBO6lU9PfgFicH6OqilCoi6bjQHBY4sqnkpt0HMQTBMPAahBufZia
wdqJhhp/sx4iMN4AGY3f6WSp+4TnRuxpMPkPo+s0h4kV5UnPZrPLB+X+GmcR3ec1d/a103HpJXDC
CHtI10KZYoADRDWAfuzKAgopUJcsHl1uqH2URfEr3MoL8CiAeb+fI2nvmKmcv4Wo0GcYSvo4jgKf
z8pEeC6urAHTWbsnTladp76CfCR0bH4D6tU8k76LgO6CU8YPOln2TjUDm27yjvDyxoyUfuC1vHNo
pNE5gIQZH1l1Y+WUeagXaLS4aRoUrbL3LjOKW/ytDOCtS30GE6gdb4nhp3Gc+0pZrc/R8LkBUgzM
7bl2S5+52vVH3cy7rCPNN5uZzmubds5x1skUlD2MTaTuoJJoR6ZEJRC+hAC5Dr52CGYyibkHoCU7
TYbtwH0DaPMEFoCQYU7nm0rV0QsdpuhY12o+cyzGo27GCWw4Jg+gQtsBT2uwbPua/HKcEd6pMae+
FoZ4ntUk9hCrHu+rxLZ+AYfCf4tZDt/cCuFhwKL2t+HGpj+hijj5uAhwv56t6Q/Y635kNK0vLKec
d0pScdPDkdgZ25OVzJDVHMRzMZXeMPMfbh1LH9LH5U5ngGpo5oROrp6smJb7urKrXcPqHnLS8N62
O9ns3CIlP1tc33ZJkfevg6v4bW/GGFTYjB/HjrvnVMF9VxW9u3OlAjLDqYZj4nYa7jBd0QDx0GeH
PJvzWzgs2PsILIB9HMX1Syrwm2WelkBu2Y3pawMIgQk9pjtpgMUkFM3uS1Ljmsxq+97mEJvC5Xjw
CiaMfg9KrxnQwnD/dKjIQxi+gQBmkUA/XNFpOFv1NH+Le0yTCWjKgwOrjyPpZRSmaCb7Bo3cu5m4
7hOdwbBr7Mo8apZFqG9K4KTl0IggIqI7OlJ0+2mGa2upMYK1WefBXPd5wNymQRiYbJ/VBXBPggGO
4NcN4O6cV3o3F1BePAM8SO1DbcdWIDIrg+EM/q9JA/EhgyOoZVZGPgio+d6UtnVwxxa6cUC+wpDU
7n9KN62yoLTn/EcTp0XIsrJ6gvlmc1BmlbyxSdS/sKwrX+hY+YI2UHmZYlehkAAONNtDSRmuRhNc
oX3ToNV9rnIJJhcZo9irBlS70xpj4zedNGefkdIt/EJl5WMP3Fu+Y04GHzVhMRIAbzV+y52+uO2h
PO542janJ9407JCmpfEMvQALeDjLNB1AswgsaRyHNt/zREc/jDEfz1ENTSI/s9V8P+iEgxdFJvGA
pQF/HwpVROw0NE9P6CfyozN36HmM9aQhbA7XF1yyQba4GwbsT6CLze4xdwvZ3dfm3Hll1GRk1xil
/JlccOdq5jZy/dnoCcgzfV0FMBctSlyLiFX7nXKnx6nsAbArRze/mAnI8u/XzsdFimh36O02qhoh
92TfR7FEnlLK7yPL640c9PKgT6oCS55LwetINiJX4dzpG6EhFSK6H0ZUPBNkXli3W6y5lSx6Kf8C
mZOuaSkKK2MvH2nr7uNMb7VZVsqMS3ILag+mSjnKjCmTfK9S+6Y3oNyhGUtQvmlOxuzc02j4Ej6F
LakDpEWtphph2KeyZwCod5Zxnztbja7Pb2dMXLLIDwkX0Mb2RSevCk1oov3lSO/OLbUUrNNb8DA7
Y0vC9fOsFKKq//ueOO0gbFDkuIDHwGxCRazLfnRF//KVqGVLygDjpIjjeC7hduTs1NAMe6K1680W
9MCuv2EFMcCW3P/W7fu6zeD6JMc+OieWLlBgTupvg5hNT2L/uRmaMpxa1GQguXJT5nZ8rOe+3RXZ
EN9nUES5Kzu5dUdcm7ZF0wHTBLpBPBRhoox75eK0IzOMpXj7ajjGw/VPtpy1SVvcqw3dKEgSEDiQ
4gB8nrrBvR1aFWm/HVCsm4t+6NE1RkEtyTs9+QCBie9qjKxnO3OF45lO3/1sWcVKL2NTeadL3OFi
3hRPNMGtKyDZZP8sBOcFFj4K556uNYWB1eRWPq/TGUD5BoaOkYULq035a86mLvKpKJ1TbNLmrYY5
YBsAR19TII2LOvLGoTWRTDii2aEm00HyyY7Kh84g46NDhPQT8EINz8pJHKTNOL7DB5ObO0MX/A3a
SdOu7lm0M+3R8Ag6kT8h3MV/kBnQ14Ohcv2N27yafOK203NdOW0wQesPZUUISZd96h6bWtLbvs/L
MCvj+r7LAa0wxkI5vmV16RikXQvhDrSflFdqS+CnV+bFkLbTxltizkbq1aXRHhqnyn1JY+jxVCxP
MgjdlNGjaTgRhpy1r6SYyIuh+OCZVo0rBE8fWremR8vshJ9X3PpjQy8n3qtSDnsXLNvnkZrQwUtN
fYQSNjInOZ8HaDjcFjlPPILW3hkFUnGCMiRqGeC9eRwXMc9s634vFR9R+55dK5i7tHjQkLIOKg5k
SmRI41DAysDjmWPcto5WgTaH6nvWz8l+nqS+n+wi2XcuKfdZY/zMVFLtE2ZHjpf08KyCz7CC6o9r
Nb4AYhAqnSJOPZDA7QdjxlrupF2/Z0RzAHCJdB8InAFBMdMjv++0BTOSOjHiuykZLNevSI2BQxIH
B5lW3VnI6oFEHMubJlEldI4oNmi/b6o8gS4MnIdno7BOThRjf8sm4cZ/Ktk458YCwhysJoVqeOp2
1FeijN6nITU8+KlRn3KqfAOkD3g9CIJbiojNO3OkAu8fpiMUxtsXqxHDMUssd2dBiPOsRUVCa57o
vi2yJkxklT+bEDLcQy1PnhBV1DdE1RwTW+V+EtH03h3G2GdjDyGvcuo8iHTVkCiv3VtKLetQV0br
T9Kg9yPjUbmf8F+HrRXPvgUX0duhtpHHlCM9ssHUfi+y9B14cOIjeap37VgmHoTv7ccS8wsCrXWv
BoSp104NGJq5WTPY5cnmJhmjbKeZpr+Luqe3hdmZUP1ALS1rNPtuO056nHSVXiQryORxPbZ3VpMY
d2KCUtLejQr5K00APsiQe34z3OEvrYbsUMPR2me6d32LDmRfRmN9K9tu/DZxkd9XBFcQPx7m6tmA
MwUaXrAfhI4jyvZHJ+I9CB0A53m1XXFn13BeHytO2n0+2W1gTgo7cZ5Hr10a9RDNya0BzTeDYCMR
pP5DBNQ//VrQ7AhJSGUHHW5qL1VZoc2SQvlGeVSk1Qsyz1nDn7wHY2EgbX+Tm/P0HgsT/y4oJT7h
Qt4ZhYN/z6GnBUNVK0Wa2EfDBFGrRpTYGuMc7Qv4epFf17fhla1+yajgTgYxzBQtLuPyM9GxsSNY
gg/wx6k2Eoy1NywKjnJGPEYwLDqruXVwyVSmbxX9uRfjK4/HrT7C5wkZW1LL0MXRjVZI/PJieHLa
GTYG7dP1IfrXuvr/SSVbksuSvBdO26G8zx71jTw2HvP3jXeCLvZ3cJtUYD/OZ/dsHMrdc3I+XnRZ
38YN3NbaZy0S5lIBzlP1rAxZC9d08CDpVga7cvoueWZTqhvwRdB4mVrzOWmjxz6xb/OC/b0+aJ8n
sWxJB8O6ti5FmTqEifmBdbkfEfKU1u1O57ZX6OG7MLe0CdfG6PL3D0kmjiCBFBZjBCp9E0x6jgMj
p3x//UM+v1GwJf1riizTFZFZg3+XnwmxA1PYj601Hebqlyq2ev5rw7Uoq+YQpyMwPRsAzaOnmhal
hzrbm7ZgZZ8OT5ldPsR5s+WJtjb1i/Quw2UPR/uchByH5neY+lpvsa7yQDU4Wq+P2tr3LHK7cmCJ
ANK9DLF3PXFh3raGeCut9lDoDAxT9cziLe36tf1lsUSg+lXUMs6ns8ANbHKRoNXxbux+S70lxrb2
hsvfPwQYaZzZpEM0noG0Po9xcUzG/NgY6RPJy+D6eK1E2ZJhRcxc2P3gpGGdQRvUygNrOCfoaM92
DTnNb9df8q+l8clGtiRZpaQwbFVIM9Tv9ru6m1+y85CiX+117+PP5v4sviNBNn9cf9vnbTPmLhr0
WkAOQsO1IWzmi6qi0FVpeHDL5fspi8szyWK1G1IgRb087Q3o1xtSb8AeVnYEd7Ga6jS1cNYqFxlE
eZbMPjpZ+vv6V62snX9KmB9jIbZhRysGdpbJuy0uy/QN+Zf3tYcvVg0K0vagupmdrXJ6kVP539SR
zIvV18Sh2JJopfs+0lafueeGuu2BcJsdB2VXG13wlRhe8qwGG3auRgIsWeay+gAGR/aQOAaKUtVc
hx0o9/8V0t0q9KxE15KxUyIx6tARZGdWRHBU/z1VDa5JE9w2Et+WjTcayu/hKXd9YlYCakniidmY
8GpA40gCSu+hUp18t6DU9/P601f2lyWJpxJFmyYpHc8J/TORGcra7aXy6Ilqi1W+9vsvf/8QtZnk
g6jLEbcenv0tqP2Tjlv2YGsTsVjm0KRCrdJUaJ+q1KezFaIe/tiJGc2b7AWIlsDtI2/gW9Jpa2O1
WNqtyxVuXuZ47oBYcnOodqNdIuCEASLy/vp0rA3W4ngcJuhqI3mfzsxkyPClDNBs2nKHWenhsSU3
ZOKF3TkxnMN7SrtdNE+O3/S6CVQy0juY2zVBo+A6FY1p+QNCtGYWcNxSbM9pjOSuhATpsSh7J8f9
KdZv7RjRUxRVZdikTfreOUP5x8j51zhG7F/l5kPYMGPgptuQPJyFKQE4GndGLtqNYV7ZLpa0QRN1
zqS3jDK8ENNjdDKgw+vpJPHHipyqeotwsZKJLPmDfRJFKSTlOxjwkT1zygNKq/7YxXc8Sc/U7L+Z
DrRIvxQ5S1qZU2atiapOGjbOu7LDCQSP6w9eOXWWZLK6h8Ls5F6KtH16Kiv1Olri2PPkz/XHr0T8
kks2m4SN6SjRK5YUEDj+YpnN3+uPXoGvsyWVjDtuw4uJ8bN16VvFwIP6EIrId6UhmyNqO/IIMkfn
jQXqm7Scol2djc7x+stXNoulRadpF7zXIx5cQMrJKxP4ZAD//ZCSyfSKdN5IdNYi7PL3D6tEk6rX
0inqsELtoRwryBP1J6iI7XLgY0tenOW4gV9YC4NFqovORkTkjIvo3DtwrHtSdN7nyfP1wVp7+GUQ
P3wG7+y5sFOO9ZhlnR8pKKuBlP80zVu0uM9fQJdZWTrnFPqOqg8TfsB+Ao4EymXZy/Vf/3kI02Ve
Jjp08jOn7UPZpJ5d3mXFxoM/jyG6pL3DTKYuElXll/sfzmXdxvFDoyPzbzWT5BF6mPnhS1+wTM4k
vClp3cIQsTYfsioOisT2v/bkRYCixdaMbd+2ITePpd16AKhu7Euf7+F0mYVB1nuig4AFXZw909o8
GfVz3AP2kMFtFu3T6z9/JW6WyZcDoIEzRvDWbNHVNv75X2qvJ1sq6J8vX7o0im6d2a0qE/Z/SSc8
y7ol6YuRggxRdEgmU69Kt8Cca4O1yJQGYlPg6Zs27Fpo+0UnFdMARir+DBh8SjfaKmtfY/3vKm7r
2IrQZ4PGNo/JqagneRz6WOxNo6/OKrfbN3TFuV8kItldn561Ny7SpbTvIWdfwJZu0OmNJvyls+VN
7ICwm8Uo/jICeUO21ZlaWebL7KmiUy9qiT3EUDXA5czL6EalbWV2lmcFsCOTHRlYfk5pdrcm6bQf
tVUPOVd0pPrEzPbIw4wvHRl0SZOFK4zsO1e1IVQvYn+GzL+no16euYvKKykZEAVOm76TsdwKvpVt
bMmZzVw4bdGUQMgC7lx3Vj4VD3HdzPu+jC1PwYHta9GwPO4NpZVrjEkfMh4orxt2M7gmO3mfqY0X
rETAkp4Lk4Wh7mFYECK2vY4oj6R/rgfySgTQy98/HIDwMAGmq0ds8aE4pbFzklIdpaUAla+JClTU
bbxoZUNbknFjylPDikp468Fp12kfAH8JLOdw/StWWsmQdvrfz9BmgemsnC4EemgE3oWMRxvaOTcZ
RIlP6WyUntNiujNewMR2FOxBZeicGTaKTqohw67q0ed17WpLS2BF2ocufWpdB14JFMCFMOJ68rJI
Hjo17vIY8wfxpu+1oV6MotgTNF5QMxRY1rA1uz4YayO92HIty5qotLGoYd3lm/YDWB+8PF1/9log
LnZaO0lGCIMh0pvqF5c/bfmlJA99n/+dP8ADh5TaURfa8PNj1Sskj3wyRBsjsvarFyUmQDOhkmoD
zN7rdGca41Gj93p9QD5VwoeG45K/a7F6aiyXd+FcgYCHwj+4/xDUDW0FP1206+v9LOtmJypr+tlm
BsXhAPLTDlCD9DTRdPAtWQjPFHW3y9rCOkhYA/y6/ttWtj97EQgEtmVlPF0MTgvoErjm0ckzn+RH
apKvhcOSBtoA1zXr0cCizs96CFi2MWErgoB0yQCl7URE2uLBnd/s6lP2FIf9CwnKIN8n+95jwbCv
TuLcvNAbHupD6W+V2D51zLvM5yJWCkvnEYCqyIxu7Ht+aE+Awe6H2zzxoH93W4fNvjjFD8NNGpY7
K4Sy6U68VBslXPKPI/r/i9V0yR3NOJvzpE/yME6gcOiPEbrmyuleRzeNYRVBkGkkYA49WKOKGni5
i3IENcYpb6e+Id+N2HC4z3roZvO+pDelKSSwGEgk4dwji4ubDqPZXW9YBZQW60J6DC493qAoh4FV
VAqvd2fpN2Za4246249jXvRBTpM5MMwuAqC1R9M6AiDSJhTaK8oZ7+PC6r9V6Eb9FSSKb2t4g7yL
C8fLgZbHng1SBy4VrueIuL8zqjjfp4Beej0n7ovZxr0Pzw3pFZcLa96iBTQ6Y74vTHPcyXmojnB9
HF+rHkqKKXC9OwmA02+ns3jsTXAiuk2nmu1dnU23dVVYO051/FsDeAAvhgFiMdAhge9TpuryrkZv
9Bl3PcP0Msc2fkaGdm8sBTRg7BTQJmm51Xju3CV/IBMqPIAHjFcbxi13GQMywxic2O/q6JdTuOTN
Tiw4uUTJ/AApCw5aKYA2s+0qbyR9ComTfBqAuiUFcF9tH8xV3d4YdAZagLDcOHCzb54m89+tn7b3
BRuGt9iZy+QwJb39jiQP7jemhZg2siLUKkE5sUKFdOyn8k2XOtpXlWzvOM1Z6AI862NPFqd8jG2A
E0rAVxpo+u2mrHPRdJRy8i3AIiNvYnYXTKVVMK/WMf6z1lX9Dsax9g03bPJc17C/9MBVFme7UW/x
gO0D+1I8FaEDaB60zQegc6/vTCsb8lKXIDE1JZDxEecxfR1zvUuTeCNTWjn8lrIE0PsEiddQ4gxt
u9SjKJBXmQtbma+JcNClMEHTmnIsgWMIJzmUaB0771nbyA3UwIpqG11KD6RZ3ExWi2sFDFRpADJp
/HOWbbSLFCxsogIah3EEvaOJDElQmaW7x50crp45VAGrghoP4B3rIC1xEJnNWISt01r36N1tKfmt
HSiX6fyQLKquV1Uj0j4EwzVCLpoeypRzuNO3KkiidGMKV4JjSXKnBurBs4afMRdw2pV3UfF6PepW
YmNJZXfisYKjZgVNvBSLABzMX41EyMvG3TgO19LQJYm9grl3NDTaPgNRl4fcruYjw30mmA0OlHgJ
fjBJE7BOS9TIAPriA+pNwHDet3k3Hmxguw5G/MU00LqMwofJArAnj8hU4WyeT7L8ltfSi9nGvXEl
EJZ85wJJ4ATKTxqO9b0t6lDw8TTk5AB+90YQ/CvDfnYSLpKXxHBHWV2iYMD6egEYSN7UUUFOdVQb
Rw5Z0diLWpf+Fm0zv+L0KHBxJOk+d3LTg6GAi//RzWOFIlCAPVIGxeSAKlxl6pgTQuDpOsgj6Cj9
QTqqAgxdAQmUxBXuJXw+Ts3c7aHXaT0qcxo8pO7d3nBrM+h6Hb8Jx5jOSk/qkAGZeMuh3XiXW+i4
ytpKfJen5a62E2NXO1A3qmYuwpT0PHB1QgCjI2Qn+igHHg3/1BupdUQBTD8mgIXtwLymvgBSa6OK
tFKmWPq0aI6M0uiQRvVBVu4AOHdvcesGk2DzorOyWP/tZB+irAXPuIoNlNkkaWCay851426EwL9f
+UkILOmPKumAORSIMvRv+9YbOuKUJwnrmWcO+yztwcQFzJQ4puS9sMW51Up7cyvfii492qDD/JJm
RpAlGc18lg7XezJJ95CT2gbqrN0CYX3eC7SXPOhhtoa+pWMb2nqqgzpvip0ci3QHPCU9ZgCav5mV
ENBUSl6tNm82brxre9niIpZWptlCN0jgWI5+jpV8ob35Ogln4+qwMq1LhnGugV9vR5TtZAx+11uU
vlzfgteeu8iu8wyOHEmaoVnUlPsinnZOnG4cnit70pI+DIcEC2Zj2DDQfvRqULJMVe1gXH1gaguw
tDLoS9ZsUjSs7YyhDcvprgcojcKksuzMryVF/w6VD0tJVEi2svJSKgVGNbWPrfpzfdDXRmaxlU5R
UkDZFmsUuOSzXTu/267bwak7wE7zJRgE/Wcn+eG3dypp0V7ESQAUgihvjTrzzeLe0KOvi63G7Npn
LGoEkcyguprbMmxn9swm+V9Nx1MWdXd2+sXsbsmVBcuIJUNjpyHeM+2yfLZ3VPbOxoa28gFLouwI
uHxl6FKdpaDxrmha4kN6l75W3HW+zS5RGythJUyXjNnUaEYxgSYX0mLe8fiYW9XO2hLdXvuIRcGQ
DbTsY0jphSQqbc/mw4tg01smRWCN2GyvR+zaF1xe/iGc+qjA5sYQsZbetyX3WB37kXi8/vCVPWhJ
YwLSHh4hxGzD1m0jj9ZaeDiB7eP1p6/99MtbP/x0S0EGuOa6DQWbgwY6evCy6uhGgrk2+IuVbBn/
x96ZNFeOY1n6r6TFHl4cMLGtIhcc3qR5cMldG5oklwiOIEFwAH99n+cZlZXhVdnVuetFm8XGQ8N7
eiSBi3vP+Q7CpVqJFnrvdmLbIUp0UbBl7P7Pb/2ffTC/7ClYJ4oCx29cWg40Cl+S4X+SEv2zD+WX
R7dAvWhVgEb8WD176iNHhrD9n3Bb5xvvv6kSfsWduGkM1m2tse5P3oRazy+zSfXI00MXNI2sLg/F
Mrv050f0b+/r/yo+9O3ffu/413/Hv981DIVloewv//zro27x37+ff+bv3/Pnn/jr/kNfv7Yf46/f
9Kefwe/943XTV/v6p39kHQ577m76MO7+Y5wa+/P34x2ev/P/9ot/+fj5Wx5d//H7b+966uz5txWl
7n7740vHH7//5lPsxf/2j7//jy+e/4Dff7t8tXP5+l9+4ON1tL//FsgvQRhBWoewIunRn2Lx5ePn
V7wvkQhChPNI9MAl3J6//aXTxqrff2Pyi4fkPR820QAmufC8Z4x6+vkl9oULDCVlcEYrBj5Wyv94
Y3+6NP95qf4CwuqtLjs7/v4b/Wke/M9bQ3jAZzFKI7yFKBR4pV9uv3oVrkNZLlLYLDoY0m30vWuR
/5aiv7NvQlJ81N0M48xUrPJ7vjU1tkc3rVfeMA5050cNfeJmq/uY+OgaxTniD6vMhf22r7beqcRI
QZFSWKLHmvk6wDKoaQOZbB4N+nvug3ObVZJxfopWWHcSg1ibIWtFLWC3Zjl2ezj5NJzwIoeSzNZ4
8upFQUiGeVgdm2Zb31eqDaxBjFoLn7ocvbjQPqaNZFkcXMXhWsL2w8qhyvRQ+rtaUW+J0ffzyiQH
bv9b2EiwNyifozke3WD6LAwV7LrhTMLXplyHFb5XToEm02ClHoKlJqfcDx0UWMt2O0NS+gmdNEG+
lm7TfB7We1ilzV3OalGk3haM667FMOW1rbWcnp0/dTVcMV50ZYPWXbPAATqBDr97cnCoA9Ax9eoY
RQCv7Uoj/e+uY7NJeE/nCB6rfPtmVNGrtEY763U9G2RitM7Rc6tDD+gpHvIGxvqZGD/DYi5+mIWU
mChahe5615eI5Jo4zocDrEBFWnZm+lRIpH2Cj53NWRNK9Km7EdlRSbUUCkRnbyFXvorEdqqcKb66
nkJ7FrXL9jyXjYYYeVJsjUsoSXUy5Xlk0sYinNp6FXxFADecYXQz9ICxqLgB/JjrxZ7KMcwtxIGM
elkHz1kbu9qHDzzfOnFcXGcnOP0r/8cEaB+qMtJKGGQM4sLnuZ6ux6ZXwX4I8Ofg8oZMw7aD9OId
/I/TybXB1CcmnyA3wGhpoYkPd0me2hFzp7QztjcQrk3+t8hKzJZWYdBiJcGcTpo4kfk9cMXonw46
Sr1gBEZzDusuxYKB9zCLoVgOExfuLSSs+0ZNBQTTKPX6RuBN2mI3sIZiS6OqTBGSvOaJnfKz89uV
gCEEU9ddGo8g/UTB9XxHiaifK3/zukQ3rP6x5PDjJaoU/GvbVlxhJFd58JMMRVVncDrhmCf96Jud
6xL1ddEgIN6J86XX6EX3cRhNZshWPZFn6oaaHyB3LT49WS9u3y1Ti8FAOJb1zerVENvoKABWuINj
fK+GpY0SPw9CnLwDo57yrYjGpKJVDoig6SMZVzbcnnpTVWVcQpVcJrBw+X1CjFlUotpAqB2pKVwd
LfUhKJmqxV6OVbNUmPkvhsR8iOzLOg3hM2Z+Jk9Df6MKwnyTj1ehhAooxkxjMbuaE1hEgKnr6LEo
9GSOoQywiUPk1L55EbJxDpKM43VT2bK6cWe0yWER8Ewm6IvhuvuA34wJNfkgE4PkARDmSqQupwZt
fL4nsskFfFnR2iVDMMJRvfoqfxRO42n2NsA70rIv5ztpQBk4wfXWsMNqVro8rD2Oyy+jDCq4T0tL
wcgGxbKHPXAbvyFRlNFY6QXRpRgkzG0SwE0zJPAJuwr2A17VBmbLERfpBuE+LL8rYCIEPAT0iTkN
rImWy8mVob9vMZlQ13UYlZ8WEuM5VjVwjlh+MByNQ/Dlxj3Yjd4ZvRHJTBRr9AEvXtntFs4lQG/M
ltN+No2sD2tFKI5KZSdOvN6q4EgMbdROOs8rgB7QLk9rOBy9A+XVVO9gJmSfmoj5fdxgwr2YfK8U
Wdcz+9y1eeNwUxvqUJlMW5OtowbNG7Y8WSdUBxgeh3nAi7vAtUDVhX2HAn7Y3ljerg7DBmwiycqX
aUoBTkGCZdiV4ePGESKTTNBV6HOICxkgrJlNvQ8aLz9Z7aOAxsuOzwNtxrcQo4o8MxqJc7HNNenj
HGC+LhktgbrOAMUiIZDNJz8Timsw/jZPpWYCFu9IPCI+e0Qo8QSBYKEfV0ANILAEfpQwY4uPVarM
lRa4gerZi2G5FJmMZqRTy74/E1vUGgFXDnKVPZiOym8lln1/j/G4/2aQpGGwZFTcS01A5vGkttxu
B1XWJjrOmG28w4M2+fFqh+2R+Hn+OAopx0Mr5XfE86HCbmm17RtV8NOGHMA3BvXyBVIBA2StjxPc
dwzuPtjx9aOh0l4t49h+TuCdyD3g/u4A1hPAmTle4r2vWP+5QgmNxHEfDZUjzoNzkPh8w/61NFUL
fERTrC9YtAWQfrgpvzEACxZom3x5v0lun+Xgw1I0l+t0Kyg1S1Zv+YLjC0FHLKeTh+UXd8letLgu
sSpdc9xcPpDEecrpnRk43+JOVOsU57ULgtSHXrqD4XfeU9OwBz1hDpO2c63zTKEVqeOhI1C2YFAa
fZ8hqhMZjXL1Wo/ThogzGIgbqDPhVt3JXPo0mfs1pJjPVNsn/p7ZXOREonnkqlnSy7zzqgEjHAVQ
nQTl70aBSVNkoPesUTLDT/yCIm/GQt6BXJIwBbfhUS35f+SP/0vF71WJOdqoP+2vpe2fquGb/qN7
sObjw1699r9+5/+LRfBZvfzPi+Ar3fzQ85+r4PNP/K0KDr0vPg+Fd8a5MC84ExP+KIL5F2BmKDxy
Hgy3Qp4r3T+KYCq/oMKN4JgNGdrJ/tlm+UcRTNkXaAsDT0qO7KWfRfW/UAT77BcxsvAYCsgwFHgj
fiBE8CsvYhCIAioVDkVVZC6JnMHMoaOzd1U9gIyzzMDd7sO+uCUB0ve8CvnLZT3NiVi4vamp11YH
XXJv3JmplBruZ2WDA3Luw2db6CjDL/wRYpWKra2GnTfCZA8TuEQm58qePH81iTb9haE6/1Z5IW5p
dM3vN+wFKfbBK8ZJBBBQMZ68ESA305LPAN2YK5+7Bz72P/KAzuGu9NZ+ibvILkvsg+PrxxiMbfSk
SrjcFQ2mr5tui2sEv42pKMLFu2WlRmXjF3NZp5WXB3Inh4XYdz2XnnqcbNSp3QJuzaEcXI132LSP
oDO8KI2JRkzCCoNkVSxhm0YDgit2PiA3B6zmK2pCdFgSmOL1kMDtG4GWpN0V6von68Dr3UOEk9/3
eiy2bF6R25NgoEHBn13Lo08mmse84mPG6qG4ARj4a9Cq4FkWE71c+WiAY4p8fLFwRQzXRNTgrx26
ZAonCLrP++wyvza1Y+CjaG/OpqETN83cQngooBnNEH2R34wYKLxJcLrjlkL0BNcQPVhG8puiC9V8
MkXEvjKgC4MDEUNLMiXy9TEiPrsbaWMxJGDMf/dYV6UcMa5RTMkwnnJLQ9CO6qDKGi+akQs4LdMr
ZuLNpRoJO820QPoqG5iJm4iC/CT7+V0xUx+rCfrb0pjupc4Z0noKZEDEzAietJywC4QDsAtVmXM2
Vc+n4xLl84VYWjAHREi/5uc3P3EOK/hoJpxgoKwzyJq5BytII4XJAfMwR2ltWfUSmFEl56qsGevg
qp5XBxJXP5So1aISYGdTI4QMRyy30TphZC1T2mEcWIBMDHeBlFirGxYPY40lfiyjnYWYPqaTdrux
nS4wQnwuuMV+7gqAfDxtkVq+7MhSTjtmaFoM7ooDwhGjx8czLap06Re2j0iOWiTvsLVL6OUFpI8A
FlCHw6McA3RaCL/L8+COr4W4xO2VgjoXxk0t4FTcSj/WEslzxNvyFBiv78W6BSjXcTeozbl9j+Nv
OtB5t/FoSZgf8N2cb2264eyRoqorj31RXS42P0X13QIk8RFbGjyPFpikcGQs7XJrT3JAUxIaAXKy
OP7FZR09MOXMnp4PNnY6M3YjBFpDnvGE7S6hNtjigPTiIeTrlITEc3FX4AfbNawBMas9nFFHn8Cd
6h3h5LjyJ36qLL0UhXpmAgO1fAwSEA+SAIdUyfyvLa7S41BGSIYo7X1DJBAHBb1YllnhsFK9u62F
yw3IEc+3Kh5H99xH4U3dYGkJqvpDUv3dNSXQ3kOPL7drmYEsnzRD8Va1kUICZODFQxQxdC6b9dhO
/MOhvJ8VLsgoizlVC9luzNrTI1tRJLezw1v0vQ/w3Ifdahb+CSXOSxsF1ysIWU+YO/HYW5l+wAm2
neOiB4ShwrFhxPP3ybBZF3HLfQvkz7wGh7bw9FkhVXXJwpp51484SS95eb1tePaBzABJNFbVShV6
D3Pz1W19AG7eNPYslnNtbzoZptavLxs955fcLSicxpZlBW32a9jWSTgFd9tMtjuCaXNSLsXHtPT6
1AAXfyDIq9w3Hof4xUGxdugL4a79slleQ7QnLgaNqWgPkEcgeplNgZ70VbmAbBZ3eAKeWA9VUlqR
pn6wAr2CmKBYD7EShcWuaiF7CQfqZ6AaVne4c4IeQ7jgO/go8qhxt2cr9EV37Yis2qS1vTxZTJee
etLkWDlBUmQ7hmVVZpAT2BjkmQF3lVQwMwrUeNlizIoeagM0CR4WKF+Uf2xoOSV2W6HJUg5HId1o
nI/tyF+LQuW7rW9ohkgFdhAacPxcohyH3D3vsIa1gcpG5k9e0rS6Q50dIe1k7k3WzGuOnXAqYlhF
g2twNfpLAlVSomy93cPjSS9xTofYCzEEcT8vxaWuA5MWhuJEpikJ70slsFvA005ZamdRvnC3iRtM
jqFDZ219VbA6R1pZH094Lq/G2nxb3HFu8M4ZR+yD32VKcyjMOL/VE0ZXxsP35s28XaD10dxIEBRj
YnJjklCv9XmonScDpwgHn3iQBkXF7a5DoQ1DRWIGS547sFiAqhz1bVP4bOdXLgfaGwtcGXYZPP9p
MFkah2AnlgNoa23b3bTzCpMdxRlu6oddPZMUBu3Uaxrsf4SAmRIU2VmklOHsjTTeYKh23TQFqBZG
UFx8e+JjU9znHBuRYA/lihGsdGGCzgk5jCIye7bidONv4MWhX4CgyQxdjtsoxK3nVH/NpQBME4DN
sKH2OK2EPlTN8AmQ2+fs+/qyh54fy8DUpRiWtMlUXQPsrfaDRiOA4c67Hwj+6JiR7aGbQ1gZVqsu
i64jOzEGwSHiVXsJka93C9VzdZIMGVUNAk+zoC2Gm6pr+1vSeOe5cuu/+XLgIJ3n8w5ZcFg3KnpV
iugx6pz+HviDOvCR4n6cgifE8WxQGkFgFpfga8YjZXgkVH6Y6nGD2rgf7obJFA+AixdPbh0/pxI7
TwDcNFx/S34NgOqwUxGyi4d2WmLL+f28Iv2AYoE/BAKYSY7xRBYhKeQYVAzDe1VVab8Sc0I4vJcM
dByvOga9Ygvso/J6xFQq9TqghfQoVjbe1fXSX3Bfh3j4u+3o9SifOtDUr0I24TCLCMiTESA24irl
Sdk58GewYsnLnPY9sIbrSXuiugReimBX49GR1+181PBIvQMxSmNdw1mW+8vXXounquhwzg6X0+yj
OzeyqLuFFxZiPguillWd+LqAlHzToUy+UU331ZdlE4tQpIpuY0yw0d8Tl5cZgLj6gImovjBYVx4k
qCkXUHSNWakh40kCObAR0EpRfh9CSvzU4vFg+9KV/QXaVDiUWEIy5mrWJW3Ig4veB7A0taZeoHTv
oITgXDevNfPQxdImet1AFfrmAyB0JYNNLkcLGWZGwmZ7XdAcQ3PIjVj7x4Ld83XD04f51FOLfuyt
m9A64oqNJyRBf3WWsEOI/f3Cl1gYzaq8uwhAH4vWiELB6VTxHZiI+XMOeZtNlfPS1rQQ9PcRqa+3
qR0Om1yXz97v5vsZ3MWLeqjKfU4ilyl8+UcrpuHkhb763Ar+UQEom4A7MR0Mel+7wtX20isWfm9D
ZtEnAP3HjTjFp+hbo000hDBeNGd4saPzhPrCanJl8DCQlDdMPFbN+YJXC1ZBDyEm2HU7lkJkGu26
MQhZdgZSYUElVXXMmVwvVsvCkxjV9VpO5kDRl8DnhEZuqO226+c6vN7MELzXvGd4RxingK47fuIh
QZuPon0BFJaoFErNiJ64WZ9XtCgqWOg/LMPirBtQdi0Cuy5w//W3i7RvlZiL41qs+WUl9JiQAB6b
gegA7WGIZHtYoneIPv8uuFyzAIzOnZwRoqHk1wKbOWi/RxZ4J8ZnmUgt8j36aP2+X6a02+rLdgoG
fILe+NhNxcNgdcK1usKGh9NIQO9EUaZ93lzOYr4r0Mxd2I91GxOJ03+zIa/Ez98R+cz3azfedtKb
DoPYXrU8h2aPJlZdMO56iE93FIVmsnioeYbAzwgdUXSDbDVSm3at2at+K4/dOF+ZKgRPQExFJrGZ
JHzqfgAFjkb+cMzRrfiK40iRkZqIJ2Lx/ImGDGA2BSfifKikl82/yeciR6cdaC0lXPWs1VkEWkYj
mKVddCj5XKWlUWVsw/UtFEClwUjdxRKFbTyyBm9l899XIIYgN4xSh4UH6ltu95KKJATfefCY23ko
OjoP8xJ0Y+pTPeafftWfBlVExxyHC5C9wvZBbQMCdBdfxmtUmLSFaupk67GO7ZJHp6lfil1dlQTr
GmRRwJT1SJ/N86wRkGgxn5zIirs8rPP+gCCa7rLQoBdTxuak9sybrxyFHQZBTegcZoZ16DZuS305
TOGcDAInmbWVxYjyQfLE2eXV8/3qqiUkvMGC/NzZwTx0Fcv3gQ1QcLm6OQlHD9um1xTfhH0d8cLp
jLIZ+jMnYhPZ9lQUSLP2gDQ3Yr2dRhkd9EIfG4w4cV9HBxMJ4PemBHOpY5sPKs1Nte6GOnqyWFWi
kPBLH+1ynMxmHjOHD9wUxQS9mApRKq/jboFjZdfoqUqZItuhj7o3MnCLT5mUqVg7eekjUPlGSvdd
ctUeIJc+iXxJlQkz7PxEqSsG+dsBMwi7wylKJMsa6n2O4JiNhypjxMf0mHrDYcVRAH29yBwa13+l
4TYB9EqWA/i7Owke9deG1M1LVFyVACefRxuLxCvN80VXuyW1HDV8XimLBNz8Hlv9vMNY4dJf8ItH
sIJdkB+iApfEB4tuFiQbJo1L2n2Fohg7XVGGKFWGgxao2LxlQpUdoc2L74OUB4O52u1MHT41VQVm
a7XUx2JYpgsoG8B/RfROzOsAeyMKDWEwSfPHE2TyO8TYqUxsFZRhCt7VNmoeu4KASg5pbN7mBzOP
6EnmAG+PXWczv+hP5VKNKXz/DcYhBnm7Lmh2hExqv1UTdNcUbx4r/zGAui/sbIcpEWfx7JWgQncj
VN/nKJLA725d05tDjWykg2qtPrhqBOu54NuxAR6i3Xo8mAIV85aNReeO1Vqf+7UlQMek+rGq8LY9
86LtkIVdOqnZR8noVYCVtAgTHO0304NcHbbhyzmpL238GsMOLBKXtbwW5fuCoyw6FmzBh+4fo8pL
Bz/HVgzeH5/XhLcvQCDpA7rih6VZ0OSZkUbU8R/ati9EwLwdVTgoB+30tdZDkCx5c63Wg18suPIc
KEf5hthxk3IffP3ZRnAsuXxNFiMVluGK4QButmPY42FcwnKGESYss7bd7EljNdvPzRACh26+eaLt
UwLw57nhqVMPWAgch30fz8vGTqblPO2EdsfSwxRVOBxTo2F5ALMRE8tggIIVY8IJaRd1MT14wO3E
vpzamAxoKy/VFZvl3aYGB7VjV2JjVEFGqm4vQz/bOMtqGtGD8K098ArRXzV36CChYguk8g9K61bh
Je0We3z+VnB+qSOTeCbIUGV7cGhFGypKiAd71Kno3+BC5XMHs2Q7wrrwJGEhT+d5XG4DNLKw1G3A
k/v6oskZTwYVVSnYUNvRaRAfhqAFtrVdo3NQF6qZ0eCgArl/lDjMWe5mDFVLAIP9YZCZw2QlBdnl
dlbjTdsvN0Uz4dSHbVMOGHHJFl4DxCGfynwoUpAOf/buLuYGVPho4llZYN0F3vURFOkrhM7RmDM1
4RIsJN7cOZdZwcIAVmZ5GHD4To1b3b3PQIAHuyh20QH49/6tDyoTB2BbXU1o/hwIqT6tbmxSDV4F
xl2t0ohtaFMQ/DU9DlhxXkSfXb2hGdR07zPslzdthc8KYyVy8omHmMxwpOiykHcfIIZko3pDPgSm
QV0PDGWpg3avfRckJdvCWHF/zKpwRMlf2vUm37wojRbcDjhl1Feo289H0PABr3knEXDo6txeiW0j
aH4Uc5aTAZ8FpPHwzwSPos+vluYcMMbe82Hcs4rctziCHwZb3rNlRPPRa+6NsuEFDKMI4C7ukDvm
xX7bghpndgUrnhBy/MNrbb3zGx2mZtNIAJ9hAYeWqMtCgBlxbuN8PxYu1eMzh198p4LqYeX9mG68
vR2ke2tk/8EU5ju55V6iVNDFVY+Jnu9jDwWUfwigLVy3a92ul4UPEqrXnQa6vMoWW8DmlnnvinXO
1Fp56GFMbVrTDZLKDqtAgNNuHG3+99An3Z4G5HZU8qVxAUHdXBXpilTevr+VFEPtikU2QfgqGkuT
+5yRe5AUFDzhul1eXZNfcLFimGXKMIbMuUSOB+qhYM23fasd9BQydIdShtEOfrbXJmx2i1pVHNDh
ZAzg5lWAeQqdg/s1HwWcPlsXt15xhwkttkNJvs+yeYGs5BYNaJoa0ZTpXCABwyepk4WNA9UmpLJ3
xM5P6DZA0YBparx2yGujvMDDysFthLYA289W5/vadTd2Zskqnp3WnxiQQiwhwiaGAPI24lgRikA0
t0HEyQ5el2GvzuzHDUJIdIOBBXXjXveQJPAR3nGsDTg54DAJj3RcEHPhlfZqajAc9uvhYw3sExIe
dmsVvDpQSGMY0HEIogHagaU4GDRZ0hAc9wS785BiKrols5M3UFq8hCx6g94Df8ck7utIumQWvcAN
uvXpUkDnTCIUjA1MTRh6uRkIYLsD6CmPZcWOtiBrsvkGiHXMt5U3IOArxO2NWfEDRq9VEnUQ+znH
p5jYakYvc5iS1UcDOA8rKE9yggCGZvhKFu+lplUb5yvmlE3YP+EwFqU95v5xWFfXgyYPeqMv1nbv
olvTArhPZBpj+AsN9YzVV+XItQiAJAjFD+GJJZa2b2NfnSms7Q13tknXgoMt26F4BebvjuAH0b4N
8hS0t32OuxliDLRCuUMPDi8He0Tl4oWuReY552chxnCowGsvQUhwgTseSRQjyXHfDOQHzbVA0Aey
ojuJ5qMIAZ3hugKPtkOXRAX2uQ4otvYQ520ceYJ++KQEMgmrMI8cW3Bh2xyFe+GRw4SWKU6JWO6i
IKWF9RGsDH8ABujhTlVQcIwVsiGciwZ0csmnqGYgZtFt7FdsE/5tvtZHI6bXQsLzFWzhUykCndBQ
3biqiw1RhwmCumbEI7f5A3w5dhkSjY39pkaGx4FJD/+vq7xdO+MZFq1yO+XJKIvQmUpYpVnCHEIQ
xFrfoxcRT1AcGwpLszP8CZTjC5yt3nBoXvaldzmv815F5rYs6Ne1dvRinotznzhHRitq+gb9zvId
k9yTYvO3CaHs/vBaBtEzqA8vM835U2uNTgUYXyffwx6jaX60gwLhCotPotxU72vPQazBaJiOojv4
ctuvlj+xgL5Z6z/V1agOGCSl+LTkYcO8m+gPicKph8qmCJs6DYx7sWbkINEg5nzGOQrrC0sJ6PxA
/uFgbQsAX3HvpwsPT8ibeO+x5aVRUCPADeOrfe0H7EiHJYhxdmAH7i83Cxp4rxBiAU8MH4VDshwz
zaNcwjvZk28sFDLuawIJrGcxkejRKmVs+6E8O1zlM8F1mF6kBvRAzpMXexIaH6HA6lUlQywhcXy3
bnIAv5maC/TRL9YmuoAN+BJzcqQ0iO273sgSBxqpJlpgD2yRuoZljgwfYlugDciN2iFK4wZsmCoe
8/punSyGMNSP/al41Dm9bScK51Zxi5JuzWakXTC5bIeuZTcWVRHyysshHr2eYpPh5wAK2x4kSomY
IFU7jkofZ5/FvwNVY8OLg0a8qCpFPkfKEAuAmyty2Fmi+pwtEcYrB2zBk2N0r9CGSKZu0TfaGzDz
xFj0/0+IfwvOov9/PiF+KLvitdfm4x+Vkj9/5m8zYt+jX7wIfnCJ0IEADFAoe/82JPa98AuLfIYQ
RDz0HqbEfx8S+1+ogBQyilBc+1RCYfn3IbGPkTNHVhLEl4ggDQIYpf+FIfHflJD/oJSUUoRALwsZ
ScE5o7/q+NsabqjSoGqQ7a2rxdNsUEmMCjOmmWCaVTcY9FQEgTlVk1EHFCRaYl8Dr4WqbVA/CsMP
aKt9ogiBCQuQdnA3EMG48l0lUH7NvLnUAmdrRIj05XLWMHZYwMGBixAPEk5tgmFUIgsPLU5kcJzb
e0dCmmxhI+ZY58mPQndNtWgpSn7tiCyTUBbA8HhoBWAvAItxw9oh8DtCelfhrBWIKT2/Khq/t01O
so3Zq5lCUyNZMrA2iwwqcJ/fmnDsd7zRD12ETJy8mFJaQ5sz9bdqFTsyIWVzRKWCnJgaMVKeODMw
8/mKuzc7tFlY6Vsi6b4I72FZT8uqvz1HxXq8TbSCuoreI4QTezFkWB6otvvBwHWIiqdBEiWHDFIi
PIYgR7OczklORbRnnqa7CkPo/Ti9ae+txp9C/ObSqzGlCu89bA285Qlez6vbK1+QAyUUDGYNYK53
PWxmz2kfn7/b2mbfaDRVChiQfKB83cOGxp4UyKWK8vHbotH5V+X2UBNsN4O9UthJSTX0SYsPdPNy
CCzRXSMSI1Dy7OFi4B1htXliKNpL776Z7hE84+GCKrk8Df5d7hWn8wtHSMjlhp0T0+7RZkzF9mNQ
80ujWpgG8nNJyQ6gcSR4HnYIavtmujZZnHkg8D0jQjfD9AezFpYgdfjaATAXc0uQ+8AOLQKVsFXM
V8OEWXKFwwLOCqdKB0eNe80NNoWabMcgesFsfacXXAOxPg2yzqaxehMuelQW4rLzfdNQ/DZ8D84d
sdPkNJTsrmN8N/lw+q1lMx3QVtwzxFKc/9qq854gY3ts9AoIu85QoCOLh+9xhslcMF91Aq1l/RyU
/T7KzWnGUo4nYJbi2JYKYQf5BfRiXgz/xx4n7X2NRAJptmyJNEZU3cNcodZsCwy8+ivFm0xO5Q/a
FdhUKMkW8F56jHXr6T50Exzl6qKrzuNTI48VRfqWK+lFyQXiDdx5tI0EjXRC5xjbrHhpFXX3FOyH
I4/a/03dmS03bix/+lXmBeDAvtyCWEiKpHZ1q28Q6nY3dmJfn34+yGeO1bAkjv9XM3EizoVss4BC
VVZW5m+hzFkZyNlXxuHMP8MeCDmhqTCucj2Cp0pNw6HuFHlNDzKixkkAOmJxdnp5OfK7KvAqPXrG
J0pzSinT7dd/WKupBugI5VNs/3zR4sCrjLIh+RbHiE8xUYMvu68Lkq/tFXyUDPWGultuN9LIvW4M
p7s2qZEy5YEmUQ92hb6sglynVdqff+lnZAFyLNeo7LN3FTNf+j/DeZOA5t5Eqg7TljzVV3Mr3iEh
UGz1oIg8fLIEPz4L27RrDUoEYwBoiqaCksTaDZxB4z5Gl91VNN0xR8srK9VJyWfEstxkdeyJafFN
R78lV1LuR8HXMgtdozD22WhhfJVtwho9Jlrgb06L/2DX32LVV3oxnAtLAJZpd6vAGzUi+u/0ESGm
Fh7iakbJnz1v3vWWzPX3u1HkyO4DvRTTu2w626IwPwnWJccaaUVc/mt4sPIWPQFZFbXlEHrLXlFy
vcflJy18yVL9nE5cGQxkCaXpRRHrtAgyO/KpKrpLdKWX51Ekjrf13FKMxyLMnsZqr4gKFmptJ29C
Mf2Frl7iIKnw0HeUHasHQ09xwZmNU9yp/vIriZzAFXsQgmyvhQMIiPhrKcqYASDaA0/WnafMXY4h
8UyHTCzP9wZYeXRN9ktYbjNz13IhycLMUVV9p3EuCb3+kmfNwehlW2XzLhtnbo3dWQqvyj68CvrJ
FS06/LG+bSryvi76MRiPZr9B1476d7FLQ9yqxjvWmI0MPVlg9z1UVB8/QLuAhwB0Z5PpbENKkAZX
q1ii7KtrPnWpp3Io7i30ZrVEPdEyOYWjflLAdIBn2Vs1XtTW3FOai/WNkAsgvkV3tqD6teh8yOMj
YWvXV1SSaKFHwS8KTbuRcC3EuRviVYJ7LzDH71Ne3i8vpHGwGuoe946RS01+aJvzs1Fg7WC5xaxh
H1HvS+X28wX6O/PorwUCmE3UdRBrZAgLC/YNvYmbrGZ12lT4SVePdk/UtiITbJdu0Se95M/wmm6s
0xFDlCwGMkGvrTU6xQbFsHA2C18vjBMpLVEvlTbREN3imMkeLDu/qnRPWCD2gFwha4zBpTd+faV/
PoRpKgZ6LGDflil588pWA2/AjPUCt78cOGe8VabaFitAGOgfkIMkGk0oPuhynFXjU59lGyNR3ExA
oLfVh+/loHulxmEhyA6FOg5SPAQNFJX5mxLo/oA8kA4iTJqIV7qwiwTxBGjhJmqG7ZIgVKCacPYt
XmTlKygF1K0Wz0HTkXsMRri9BzR96O5J41Gl6JxEf6rqd3RfbkRt8A1gO4kQHj9fBMpC011PiaXJ
BvkqrrQshd+n5CxRCu/pi/v4ANkQUXZKKAJ/7jjZKHQg6DEDDQmzqyb60kg1ltzAxRFLUeCrjZyW
8dWIKdCyfcaEgmyVHxoposKanf0iJNANf7bCcKfcIDZ5pY7iCdLD3YSSyudv8arG8M+3WFJnnIoU
Za2qtljNgOcn1nYjxbeqOEAZ82U1fxYi3W2yHt3I/rs0mFeZ9jBo0wn8zFasyWFb+QV7UKJAMmZ+
gQ9s2Rj3ct2exp6cU+p3cmUcl9wTSoLTROEleaDf6fx/bUJLBwlhEaklQ1pxMCGLxOdBGwsfl+bv
k4C168JlMcFjSQNMCZpV9kTkbOljRZboSEN7XVWliyLwbA9naREMeQ1uJdVOkyTjwiH2Kt/yj4nl
/sBJohuiuPbBoEep6HXYFD4SDiSPrSOpBHMrKb9FsBJKIz0scBfRMk5nVd0lguSHHCASqTfQ0l07
KydrUB71RvRKhGtV8NXNXZfmrip3pGEVCCcUcuBwSLlKRSKjWyTv9JB2k07X0ujxReycolBuVXoI
UhI4cAB+9Eq01S5pB78boCxDUUVD5cQ2/8GT1+cgVfBgo4ys3C7ZmCz2Wzk49BkVHTqvE9TkPh6O
y4kCQX07h/X956v4VQXhH5NNR1tVFJO8YW3UQkkUvh+FaL8E/l+K5o5ouqlp6ZJlS3F0JTWZy1Xk
T/CZDkZFVG+Lr1qieZ2a/1qybD3M3AuPtGQJvz+SKnKLNHRD0hSw0KssAkWEMwBE1qcmHmajugtQ
+jRq3VPL4sYo4j+R+0e7vD0ZmUFP5oImyTvfhNH5Gool8RCvlMO38Xqo5ECYao3VR+JpCM9F86jR
2M5pK4qJess91ZTr7cyz6FWI57J+QcPuVfXsH6//5gFW0bGSwzGvJA6MFE2/OYerY2p+yd2Fr0I1
/jWbOesy7qdk9EmzS3sa1/IzRmRH8JzbThuds349s5/ZMn5d/1iifqjk9rKuTYpLVUl/oAUz1Rin
oM7dgnzJTLjqDtqGJNjavH7Pf1XN+b8gu35ICfh/EOi/8FA/qeLU8f86vJzTl7dVnOU/+auIY0p/
mAbYUckQSUxoF5AE/VXEMaw/NBn+oAp7Fbj/4mjyH6C/9YepaKZmyVRWRF3UVGL2f4D+2h+WzO2F
epAmcqByrP6bGg5DvN17LCWFp9JMnfISwKa1EmZ5DnQ56LvRlepeu7X0sbpqdQnv3SbJL8l3rZLB
v8YydbJ3Ea6uZq0yo3jM0nNMe8ClMEQ+jdzgcS7LfBv00AjSRL7kH/Deuxk6txKDXB6a7yr5NEbd
Ss9GOboNwHpWO8YteZ7mDnym4a81DzvlfdLw6oh9fTUCGNVkhfdT10pOamwIDcTlYaHrWDeS0NTf
O5i6D8Ygk+1XWRCA0MG6kGJJfVHx5r3BCeWkVgYsKHltQTAKoHQmHB9cGhPnrYKYPFVgKJTXiRwX
R4gezY0oJ1z9s+CSxcvv3H/j9b2RRxU1XkOGbLi6fyJPRAPakEe6pkl+lPU83SplF19IvdbX3GUY
SCgiFRydtaOuxamw/864RLQookpjui/6tjuYQ5H4ZV7J9yU8MMQwabvSq5rSG73BKAHbqelmTvqu
v5CtvPPGEjxzRPpVayHnrCRp6Ii3yZijN1jR13GEQhc2A1iACynzsjTfnAmvLww5mcsML87RtBol
lIsxTkw+6SSO81M0LT1htQHHxzUggNQyY3Uaee2sw3XWqU49SGbWShem/XeJhNePKyHmDuVeNAlE
1rLu3txk1LC2+rjlIawOQTyzz8MnyknTlTyEya8YnD3YC9m6exM6b/56x7cljffmVzUIRSYfexEC
+H1Q06wGoZwz7txBMrqhFf7E4Tn0//0gfDpFU1Sq6/8YxGpJKk1sqN2hjAM71SOKNiUApH89CqV7
nbgvElkJ8b+/St2pZTSky1JRrOiqy8Nk0wZ6dkG25Z0JgzxmKJpssQepCP0+iqwP6L5LqAWPaRo4
jRmB55Zzy/v8Xd5ZC4osE96WipMhrV2Kabb31P+DwW0bU3ElKFKAgnHTfUQnUnRQARF8NBraCyvw
nQiuyKAy0J4lwIhrRW5AfMhMYCWEo/CUe2p2LiDBE23EPL0k/P96CV1tOVaCKpnsN76VvspCswp1
sLyZ4UfBcjaQJYqVF/zXVXT35loEOTSr1dlHsjONfSHrz9g/gpP8KTVlcx1xbYA5Tgl53MGTpqz5
+ey/Mw9U9yQyVG4N1FNWm2JOJiUOZQVnQK2V9vlgnT2p6Kz9oMqX3OjWvD9CDx9S5SyzlooePMDf
11PbozdajFjxmgBNBFClnCwPMd6UkhgetAEWkZYY0C8iiAa43H/+ov9YzDpDc0+Via0U/ta3k75D
g1CCzu4OSBNsZjkgW0WK4sKy+kcionPR4ChhDEXVzEXK5G1g60erNtoYo8UZzt6mKCsI0yJmCdkc
Dr5iCu7nLyWv66QUgTi3aNQZ8lI9YKf+PmAYpCArhaRw80kFpJKNWVfBS5I1SDn4SiqbyIzkP0uh
qFUgpSPAFikz4ngrlgb0PX0QIwV2FKvRA0s0hXuMhs+Q9Cq9O2Q5hvRbq4Xq0LQzzfQQfl/soSeS
mFClO7jyQ5lIHWjsoJs2wdgLAKbiBgokJBcp9mK04vWDoTX9n0GZJgteJNZv5zEKpsM8W7kFXD2M
X2jzyanT5SYtEMqoJGuNpMAuTzQYaY91LYwWeA7NpHp7LmLF0Xs5iW7OaVlMV/O50M0b+OYBVBBr
4q0HNYnAFkxwFc1pxu057qZie1YXkjn05O6+QZ3xHstcynSyNCJjMgiGlcPTSGhS5xkCFjBjwPCH
ToV2MSgyE2HBjRpKCxexQfQP+NAADaaOUfSdi7S8OYuKAHOs06uXLMhwLBYRiBEpLzBQESHPuwk0
I3kJWko5OA3E088mzJNiA+e6+RlIojy7HYFW3Aqg6aIdYi3xIcHEC8bk0BUa6H95dqaq11LLTs1U
hfPazRVl3W5xo6k0pSkOmlHO3WTr5mQBkQorGAOnAlLQohSp1YrdWj3k9tnEfXKTdRwWjqGVkoLS
R9GlO/gWjbjjunr+pist1eUwThEAAUppfQ8LamI7CRKYQTU3j71aCcR2T51UprAMxKltyx5sOqIx
aJqnLA56BTgl7Y1WFm5NIdXBVAbo7dgKeOHewSMcWz34oM0ZqGwrpvZoQqGF3ljFHTDC0HopdavL
fJyHMXjFUAvqaK+3sbDv0wrMd4YsXbs5t1JwRAJsCq6mngRvU80ZnTMmGRoUCi+JZ6moF1whLCOG
jkyo6RwwxupNGoZKvRfkSkPlgdl8mNC1KfbmuWsnV5lTFLPoDXfXuapF0ChzKQaoZgjlF1YwOEAz
CxE1PoejfB33QXwYswrXMCHqzr8496cvBLjojJZn1DyH05muICrKEDBauVN0L0rBRvpYkgN4UqIi
/gEtDfxxep7aFzUrNWkzL6m0DWmy/pWx6y0gW2V2H+sjvwGBJ5HdKInmZGsAz/W0Rqz0+1EBHr6p
TDOZHLng00KcaoGDzyOMPtVW5UKKnFbpVM+iRiMgBKI1LStCbJpuQWBQjhF7NacyWhUytGlVpJdR
mPrAQiYQDIDgs0o4tYCKux9GWEX5I7pulmBbelc+ojGjj1+j8NzcjkjPiJTZ8DGy8c+JWb9lMAee
oLHS2Xz4kG+CSWTlp7pGqbYDhweIDyzoQbXa4IvSKGChSGYy06tEdfyrQPWvqgcflgb+v1YLkBWS
qo+rCA8v8fDym8bW63/wHyCILP9BdYoTSwLYwflMdvJXDUGSloKAzh8V/n2Y/wzynyKCrP8BotJS
RJn80zLBhPy3iCCLfyzlBX05YvGwpEv4b4oIq/sZpmRLBYOKxOpcQ9nPFMRRlA7lQboeD+ZNvpVv
UtnWr9pH4V9loH+Pscp9uIXQFk5D6aDfdqfoyYY9/fxmnt+5cqxSnr9/ekl631xwDBSlBGHmp5WD
cUcV9ktxKDzxe/hLvVDj42rBT/2dXf49xKrmMQya0c5yIx7qqE9vWgMZdyNMkDDvanzODQ2sQ27V
4z4bhC3k1GaH6k2wHRpx9DK5i2QaDXRWu3HRlAeRmWaAl+GyGVitpLEjN4rpWBDLtoh06Wh4VJJj
9vgCtghtu2SHAIjlpHQ7pKI2ISh/3wJj4yD6YLh6GZh2VzcV5IEo8qVaN7+YUqZ5cmuGwKzb4tdg
QTkwSk3dnivghgIMzU0v5sgbTDrcF2rrEQ3QEvyIkR/PEaepFN7RVtxyjpWuhgbcJslgJZ5NKHHQ
Q6sdOZnlUu/MbsRMJK5qNIGTqEvuZUilngk57j6s6Z2GnHj2UITVT7HoGpeKcO7nSRJuQEsVX9GX
V66aui59IukZ5QMzPQVNBiXIyAsfHv9LOg6C37YmCOG2kY59pJ8fpnpSXSGMh6sMG+QDkj6oXAXI
4IdTYzEEEr9tnps/jBT9HU3NxE3eVwO3eyHcpaLBcaFo1RWBEOQmls02/N5wk2O0YBcKCmnIZ+M6
oFTPnEX9MYGV7J6lvLpwE1hW+3vraJWVd2phdN3EUoVXutUd5NoUX3bSSwZf8pL6vvf7S2L+ditA
DwMjyO/X3WbKbf2YdO54k6P7L3R7q3eSuwjvQTu2A+rJsNcd2D1RvMeumGbbhe0of/AMyx568wyJ
0OG9O1bSwZAwQIA/e1UjHITS9tiYjmCg1Hs7xDvT2oVdfOHe8dG0Lo/yZkion4DqhUw55MowbELM
NpHxSpNN3fHmulzJaJQDmxciGAWfv6X8UURY3TMpRlSaJVjzAT6Ga4XNw2DkKHlbTlQlR1WN3XNu
nc4FbHoxSZ3UMJ65ryVuBG9gX88qHQLyFoOU8EskBXZVQ9EUEvQKjOKZyskVEeXC3Pxei/o7dK1u
SUbb6pl6buYDuRMaRbcDAiLIr8B6obOu/dnJ2wszsrz5O2tvLcWsm6GiY5ExH1BfrusHKgvgRmTU
Jr7S/m50T1FnMmoXFJOBDwn0p40MxfrREG5amKz5fZnefP4kH6yGtf550zaFME/CdFD9wnS6gc7g
QS+/W1LhWsPu8zFePYree9vVoSNJOnUc5FgOJHdOenXde8Jh2kDdO6XHHvuYxo43+Y6O5GZwsU+x
VVv0xs2pcizfuq28e/o6u8m9rzfmaU8v04bhduGkfRWmfu/RVocVNNRzlzQ8moSYlujC2pL0Y96B
q2qc4pcCJl2HJbWHPwCIxa6+fz4jH2URr4/zZhOOIMZ6HGHnQxhvFsxEY5O5ugXQP605FY/Qimas
0pJ/1/j777p+vay/Ga7pcLBrupIN6IfbaIMUmZ1uLKKpsg+9S3P5UUBdYx76UMsiHCnmg+4Hfvd0
3tUHpCc25Ta4tx7P235vesiUudExcIXdRR+x5Uu99wXX8Yw6OsXIdj6I8Etm7QVFQLAltekN5ATR
aUDnxtAeyPAVBPGRL3O6RS6E28eF1f1aD3zvAVbRTTeQhQz6Yj6cjQilx+zJFEE0KapngkoxxWST
GLveuqqLb7BmnKLK0AVRPdjkfhVB5kvoLsd8F23YiUn7gjSACd+bclN6lZ6fLRiFpgWNeJwP5fRt
Bk1D6uvIaMBEde8pfetWzc7sdkJyaIo78/wgGz3dl6sKqcmu2AvlUyPedVzrzsptrH1J0FIN56cB
do1o3so8YYG5W4oJUiCHd9J0rQyJLeDPPcU/DIRTm2CH2GhnIj0lX9FDv0mKEJZXchUJgTcYratU
fjubjqkAq49ADba7sRnAOiIFFe/C5tie9e1I+WMc7kh3EKwa9G5TBhDNi5gPpU4bDa3yUfrSWt23
EYi+jZ6qq7TaCZT+j0jqjlU5XyiGvYIO3vlU60KfhZRCS21i2QfxlYYqxxEZgm16hd3m+UbaUh17
MX+Ih/FR/4LM3r18aC4E/I/izAJQf3vqUuuBvRIxcijcyPOmpZSsUpvYAULRnwo53DShO+f7Zaam
6igq30b59vNY8+oe+d5Lr3IMyWgtE/+MmYpAd5wVC9Cy6loZh1oXDX5t9jSNNIQCEVCFRLZwSQT6
6qYMycJXu4ewqb5ChpjHq3PdfItSYD3xDPr4QUOYpUsCT5QqD18esKyT3QA3E91s8ZXC9rNBcRVu
sF9W6aaruYEPPWrraIJARCXm7pMK8V4Bvc4MJSLEHcKDFOzDukY58LkeD6J+HcD5Vu4j4Do5bGG1
cvUIMVaZhFWGsnLJBOSjr7PucIm0ncy+JYZ0SB9WUk/N24kkKDbQGhvw4/lzm26ZKSoLe7MubQMS
cbFA1PML7gBLTvveN1oSkjcBOhhyav4Ze7wBmpKDbhgAAAkXspoVnOu/4X8td59y/paNVcmHuK7E
byN1mi0WYKHb9ufATmh5eSiQaB4wtXgDD1/eG5Ei7SHbWLztgFIXEv8ETCox5pzGnhTosC2DrrdL
Ff5vGQ4dxSTg8U1fpN5M9cUdWgBJsmKOLKE+a3+k/RANF17ng4AvrrKJORd0s0Xg60DCMvVbk0Mz
mg07HX98vmFWuKG/p2uVE4xmRpm1ZsNM++FkeQhFusJG2NTEB8n9JfwZe9H+vLkw2BIA3vvyq+ML
ORZJHZpsOkSh30nBN/qw9HpuuXthMNsOd2cLIn3rUNOGXVUk15RMPx/5o2lcHVtxNEglvePpQIsH
HdcMt/VCQN3rUi69Avv8PY2rZNoa+iILz+Z0yN3qm+iazz+a3eDsJFt/8vK9cYUVkY2Lnmtuz/YN
sP+N7PyQNq1vON339Dun9p+fv+hraeafU6yt/Wf0vmwtMTCmQyod1eEHKqVSsYUaHX/Ln5rbPvZ0
37hSUaYw7doX9nnvxQ/JURD9mjqE6KAzK/3Kn/tw24A033cXsIry+19eW/ea+7AOobgk0yGRQnBM
31LzqU28fO79GUx4vRkWn9bqh3KqBl8r93PnwJKAy2sHFpf4XTM6SOrMkTsZRxzs4cJ9Pl0flIg0
a7W/qlBUki7hu80e8UB46bzezR35i07W9vkQH776aocBGKICDFXvEB0atz0Md82x8kk8zleJc95a
R/1rdZNsMYnadLbs50/g8uzQky7ceYANvbfntHVnlwKieM4mIsiUfbEiv5VHJJpqW1M38cgV2J/P
AmeSo8CjMUwnKn9k2yR4mkdnzGx1Z0KQrW7V+NkyNAcwQvPdhPk7HboLuYLy0cJY/v7mMND0OcpH
U5sOQSDCCDi2163Wnubpqoa+2z9myOIqsH+NTURzot+Hvl4j5GRHpS/GJwXaNALPqTeenyB6ID/U
6I6AjnJ2FndZf2y0/QDBM25vmvMpovmmFpc8ST/Y8dqi7/r2wc/G2RKU5cFrb3RMN9kQuhy0JR3D
nh1imNPYoPptZNjtfBPuoCztdMdPd5idbyBSbAIbnrp/YY199JFXgbWXGm1Cuoy0B4hnrY++YT7n
804wbmNxO6EK1imnGslNfHXdMtfsqT5UsEWTFmZFhDb+2Hph8m1GBCqaYAyc4XUEyF3r3ChwrFRu
6c5tRBT2L4TjV2jye1FqFY/RKSoMxELYduQecIo8iWsytO7v1QmyKuwOBfaNfT6JxiONzMpypPEC
rGKFSv4/kVpbQ2/yMqvEbhakA4KL3VbGgHcz7+XcAV4EC4SeC4VAmxbJU/MlPanbxOc06uwzkh/i
degicJDPHrbkV2HrjveTq9/nt/mv4KQLN2VC8wQPgkun5ft5kmau8qRc6SVUUXhS01ec2Qm3hhdz
lVX2PPN16pz3KPc4FxbQsmrf+SDrxrxKZTY5A98/xKd2p+6hfT2UB3OP4AL/Q6nLjn3VNvbg+Hbh
Ayr4V5ZjXBh7eZ33hl6F4F4os/ncM7S+1w5UApzRTbbz0biQbX5QfgAK+ftGjWn99n3F70OQah/G
e2PbfxF+6hQ/jqlAleXzGfwgrab7shqGvxhgHqWlyqGDRDScoX5Cw+44brvZlXeG4bRX5KI6kisX
ao2v1s3vTd0qeNKDH/soD+WDVjlotQ1fJ2FX597kd+glo2/ichV1R+Rr76EzWc8v3DbM6/qRTY/4
pmz3T4k9n0p4VCS2sT0e6Os2JmKtD5/PyatH53vPt4qROf65gH+Yk7HzI2+aUJOC0Q7919GWlAgO
e4VRwv1sPqY+86KNX6jWlJvhZ4iY8nbYFQph6rbQrxFX1k/nS1WMFW7jvzHAXIVLaSjGJpZ5rqiH
oOio461M1LtH2tXuNOqR13SUqyvsWxqMRNLvn8/GuwaGC617FfQQ5xMFRQ2kw7CfIGMWstfMuhOG
X4fOVST+oPzo+psYV8NCv8o6066Um26HjsaQe5c8pZfe5Lu7bZWoRlh7CKPOqxfjVq987MeKYCNB
1/It7Apbu+C2607obd+InpZuhN6h8w4vRPMRda2PSe9Z/S9RvhlSR8eAGYkdVPbzfVl6INILyYZx
0kZb1FrM3J6fL8zc8nDvrCNjFQlb2ICDvEQn5Tp4LJ3uRdpOz+j8nU+XXGY/CELGUjJ+k4bIg4hs
KnrXB/NWch5GW70ObFi3F0L5B9VCzVjFOAP4DAxRfj7ZAUYYD+hA+aPX72DRHmPVpnhnU7Qjvu6m
G8nNxk1+YdG9egW/N3Wr6BfUQJStlJEnNDdO8ZPiVXel0+zP/rQtnXo3e/lLdiNd4anzJBwRm/Xj
x3HTP1l7xMdOrH681cMj5btdcX9pOj7af8YqVraIUMCs56GsexRokCfqThDmNhYH21fRKXBUT68v
ZZgfpfjGKkjitVCIxRL/G2oYSJZtrLvyCQ13sE3HS0jmjyKdsYp0CDUIOj640gFrVTffW57sFn6G
V/zZMf3Z0R3dju6mXXulOtUBx5tj64tX2s3kf0P84PF/uE1WYU1GcKGvBx5C8dKt6P40fOQFfWF3
KUv4KG0zVhFsAJeWNUs8bz0kUHivxocu/RBvkBdwYGKS/Qren9GF4+2jgGmsYlWY4duD0jBhOvgO
53hG1zage9I4crsh11ciB+VI4T7yM7YQ+kdHYfatC1nJB4URbWF1vI0IkZCeh3LJE8On4mW4m3fD
r/FgbPV78UfxIPiNNz9199nPzz/dB1UrbY0ADYNmMmuUaw9gm3x9/3A3b6BD2ncq/zc7knedbvTr
cIMcvZM7jfsUOsHmkrnyB0eCvgpOiSWbs1UzNhZLLloSduteyoqU9wsvmJr9Pot4JiVgmPjt1oO0
rfqzZ1L6QHndrXe5m99lTrMJPRivG4RyPckGOcGWudHt+kV2Ci8g6daO4xUtMq6tjnjh4yofhHt9
FYBUJZ6B+fNYvQOMzBsP3VNvA4G1aTzs4m1uJ67qd7DS3OZJssmifhWH4BotssPotv6WCsROdgxf
9iZOiWEb7ULvkmv4K7f/nYitr+IVfnN1qi6bDHW5bX/o3M5H89NNfZF+YeBYx/oU36hfEZk7Rr7u
I+7ufb4ItY8+1iqIlVkcmUlNOilapy6l3r0JTKdKUOKwgXCeY66OxxIKZ4eqpqNfW/VRKG4G3QZf
GzzJw31oQTOyjdA+P3WlJ9+OEixHu6xco/IGBMOb1ENPTU2e4R+FjSMmtqLdzHSoLPRBt+NgVxgv
LH3xn10gbww0OoYnTXHy7iZsAYVch3dF5ZqIhF7UWfhoHawippIDEOg15rrbaF52XfmSR4PI7R5D
9wtVOn/0VU/0pD2Sjhd2+kd1gzUOfYEaGKnIkBqNXvxE/CeJ79y5CNVuIg7ByAMuYP+U6AY3Tumi
VuVXbus8jm7pA8rdRfb955/7o/C65i9ggpEUCExKYLvmw+Dqvropr6uN5KAZuGscdIl3xm11Ux6T
C+yXj2KqtoqpqTAKebCMWIbIahrXibCf7RsF6WVojyLmMC8SKy/fIODjYuDgXDy4lr3zzp56bRe9
Se9EpQz6cfnOoI7c/ATHaLPTbl1MLNz7Sxv3o1LWms0QobilSyWDyL5AA+mIgrn2I+uu2sid+cIS
G+lGOPW7MUH2wak1e972d1hn5Ejn2PKTtEuzZ6XAFMIRbwJ6MR401SE8mcMNsF2cRf5nn/1197+Z
C6MPM0TCTOkw/xC+zg+LV4Js139yHXvpgSNcl7kT4eu3U+6Hnfq9+vI/HHYVciVLLNt6+fZIPt9N
v2YH3wk3WkK9tAGjxrGWUAANnfrSYlt++L1vvoqjSd5S8TPAGs2c2j8D5b6rblP6gJl9q8HDd0ra
DXaLKitqpQ8XXvKjMVcRVO4zLAAV5na6ta65lOeNF/3Zo+xvd+D5AV9/q4mIqXE36cc4vlDE/mjQ
VRAbBKUORlRWD+r4TdKeLPThMsQTL7zSktu9N42rnA9aQ2rUPdOIjCvGOPIxvCu99Kjei18x/JOe
Ph/mfWiOtpb2GMehLvRMZ4NOmcGFXEjtKhK/luCjccUOUeIMOEnG5MJwH+Vba+5oYGhU9BLGq56M
zo5P3Sl4qo7JdUpe63QP9bY5zPt4V9vxr2aLosNe9mhZOe1jRN7++St/FA3XghNKnCBK27FYhl+a
A4w+s5WvyQ06kcgooq39S9mXd/UputXv/ocDrhI9a9QyPbYYMDxZP6zgAXsJBtLhH1i29lP+It/H
nYPAo/5nGJSO9Pz5sB8g4hCB+D0HxOUhm2OTFXTd3xd3uIehX/iYXQ9Ovpt/Wfvw/ozFoy1fFZgb
2To30+q6fCwuNBg+2BxrAnSLa2IXZCqgQzFCP+ouqp66RruwOT6616urGFMNVrVYk1O79OV9u4vd
YgO6aSkpU/SPXl5exO3szu6SI5bO59OpflAMUVcxJjvr4dSPvBFzeYiSgwqIMrBz7vbhlXyTf6tU
myLtZrgWvwRfjH1rbs7lU7zT7oZh259hWwDptCn3odh2HH+hp44a/t78XmrO8EVHZfcqus0vLPGP
Jn8VmYpkDscJrYwDABQ3fYgvnCUfZG2v0Ls3J5iARy6UVX5W174GpZcZ38b2LnwWkfRKN9Lkfz7R
H7VSXz/Am2FC45wLw2vk+xHfySdpp3iyZic7RH8D9/ygyLb+oB3Na9UOH3UnszlSKOOcgM9ySTgW
nkB/NbnQtvjo6v16k3nzMLMlRGrVsNImF4Aw6yva4FrkaT7ecc5PZQNJ0Y296sKu+QA8BC309z0r
THFjYhLHtrFjF/8Vd/YiTwecrzs3MHY2vUsS4+j73mEqjpcIfB+lUK9VyzdvicumKuC3QD6+Xy4a
MorF2xgx/xNS4PGVdddfdb50JT/LD8IxvhEc9bb+0VxF38pbLmRUAHRP0zzxa7vPj/U1rPUrbK4/
Xw1LjHznGHy94L55MrWB/HSOW47B9mtmckcG9iMDt0tEkc5YdGGU1zv3e8MsO+nNMJ1Va2GCJ8Uh
04HIRenCFhOOjRC7qfEj0FFFT8yjOO40kOutULkJeG2zpTZSPNf9PVwvVwZiiZS+nnZbMWaxAiBu
0+/o7GORveiZtRupPcWt0yaPJd2v2GxuF7M2XG3wRPuuIlSzaPBz/QvGc4f5AVZRWIYlJkyu5z51
h7O5C0T5BZaVnfWQALbYGFkI4APiBXo4Tt/q5KGW9oEuPp1xjY1S3Z67vrQteZ9KARpvX9LqOo3C
jYJwG95QjqD2lJm1ePP5h3pFYL43hauYXOqRKHVDw7Xmh4p5aukI3xE3ru/bvdz5+Q8x2MyDW1wI
RR/uy1U0znHcFVVhJq0Vvo84gS+c/ri0J3qlWeOO5xt93DZHtBEFatbVroOdSRcmA2eRyN7nb7yc
o++98CrKii0ap0XAI3S1vBlTzgTPkI1tW/1vzt5sOVKeida+IiKYh1NmKGp0uTycELbbDYh5Rlz9
XuX4/x1uXmN2fOfdVgFSSspcuZ5iY4AvpfZPIyzOgNNYwkEP+GukJAaTWqlLcALs3OGdsUTvg1zu
t9LM4XfMFVq/3x9qrZ72ZTr2bSWI+Rg3RdTjVOtQqz1MO25HHiI/NjkfHqEOekXortgK9SuH3GWj
UxYDkVMpaE0YeXqVaAgHs+lK58QeqWRq5J6AgAt6DNM/tTJmKlhTCOd34Q+FFYfQCW419kaCi1vX
vMLsW09kpMvRvvL7q1ip2aCB+t+gIPOdlFWwiA5g8jFroBb9hSFmUlhiasERnAUrARTHezuNntZo
3xB9fnbZ1AP3EOyBJvMZpNNABGiCBBl2gHEwF32Qv2GlrodEMVIe1KReB2TZipkAWg/SvYjCW47X
jjJVXT3//hhfbh4/zKKv3Pm3L5oXIpCzVECeEWekvfCiuMLDcCSoAZpC/grwnILioBHGwZ2YIFn9
A5TFnJ0zxvwYQjUPQSJ6GTfW7T0Y/PRblH9faV10oPuFmF0qfWvUaw834d+fcuVs8nXh+PaQYOGW
ZAorXCzQjM35DSqXXHEbJK/VHoGftfLG+n2g+0780xMsdoqcIE/YTXiCNkGrzt0vT2AsouzQIQq6
9r6d/v4+zlo8/dI1fXuiuWNkEpZYGyjWHMu32h8fo7NiZW/q83wbXtONL7KW9/y6PnwbB0Lyts7R
Do0F3x6aIPPAbTVVczZAs7ZkyGlwMxp0QDZ31WPmIknytHXsWIs1Xz/p29ADKqI5F2Po5iSAug2t
NJLC0atyKdzJ5z9gFNGB5rAt41/7dot4yjXJBLdajDcacJxHMnw2Jze2AUnQqV05ifmiGADIW1vl
qbXxFoUUrU8ACKUYD5hOT9Ov8M8JtlrL1uprX5vGt5cnqnBezVj88Q4iFXqI0D1CXADXcD78fQbe
1+QPM33ZthOXA4d2LUzALHsVxj/SufZG1oyHjfTJ2ln3a2v/9gCJWHYjgFsoBtilP7nNMfdrn5jE
RrJuN+w6qzTHo+qiR8uHxdS4I1uuGAsDzf+rQ/jKDHwbWRrasSMCIiK+ynNmDywcHfQZ6BJJ50CT
qkBqNe7lYRB2ADu5FPDbrvToJRp18MHoTkCANusOlVwKVpViKGZyFE6/v/S17MTXWvn225QRtt/h
iLcO92/Olg0c+/4kqc5c0L220868OewHJzebLU+YtZPUsm+nbqpGrYH/CcrbHKSvwNsmKIwr+9kJ
H6BR0TyU+ORD5yQv+da5ZuUq/RXyvj0jxX0jhS8NntEKz6l7/9owkffRt/E/BrUvd8JvI9QpP6Uh
jxEyD4nH8dx5uS88QRJkpgEahN3KpWZjSH72ViBHwDrKdSsdvbouF0FGSZRxrO/HQgm00PJaOqDU
4ZhQ7SYgP3bxxsV0ZSP9Gv3bA7IpBY2yRnInneC3DhxWNrq/z8C1RAe7OPaQmeE7kuDYUwI3/AIz
//QCgnNzDIWXnDpNr5MSvhpWOBtSh0TuQyReNO6Mm4ryOIxX3g13RXboj+iy7AWDnLnOmUUr+tt+
AvIJ/lYS2tAawSveaIGxhgbq4fffvfbilx0IYhRGlN6jbW0h06VHDih0HvS+jnr5H0dYnF5ycN6A
JC7uSa2PEIZ3QgWTklovSnOgsEfpISa5bbYmry3MO6Ti+500q8csVcsR3wF9rNbwrBxxlbt0XmGn
3nyOb+FDd4CYtHorN9blynbFLo42MJBJqcySe66j9rlClywJopnPzTzoyml/2Z8kMsPMUewqsBzA
lHqKUWau9qyJoKb/2fhCK3sWu7gWkjARC2CgsadwIBwFDbFaQI4z2Slwb66QKdQC/kEF3Hr0sTvb
4qmhKcqkbrOxLNfGX94Jh1Rkay5CLQoXg7/Zw+ADpjlslVbuX/6HHZldhBYuYsFnrhnYuR7BX3sb
vLE0spP8OF4ifxx1zpnAKi91Mhvy++8vdOVYzS5OMKEcTayaYsShN4BI6HAU9Et4vRvlaatH4T67
/vtQ4rJzgsAcIWYqvDJc29+zXSxu3GR/flnisvVBpUBGhA3+bjjOeje0+sAc4loHguf3V7OyU4vL
HoYKiGytmlR4UIAheiiuKoi0ehho58EIA85nnMLKj8w13FK6/hzyxaXPZ9tHfEJTjQ1AKzfb6VwL
gGHJVicfEjDjQxPI04lDz+ehvMYS8Lnn35/z5ykNd8Z/wxDHz0Mi3d8j1E2PWDD7evP+v6IRhvfj
v3+bUSU+n8BsQ2WE3sipvAkoTwrUmN/S49Y1fiWOwqv730GAFOMIpPWQM3mihf72nfI8eanPV7pc
I30sEj3e1Ufsnyqw89XG7Ps5lsIO8d9BYUYy9yyLt9Z5qLuUj5yTuf27svXn1z7KIhLQcCATO+J8
o2hIsYHQgn4d8b1XNn7910nsp0W5WPctM7STnNJ7QZU2QGQZw2jArgj6c32eL+CPZOCzmH23UbBY
USaKS819Kc11ncKJJVCYPfcu7UEW64keefE5BKDERhY0gDRxY7SViLMU3dOuUAa2xT50v/5BUrZx
cFr5JkvHSDDk2oZjQkRnudU7emMqwJxvkmRo2oamXvh5B/0PBKHMh0YbUwXbi19BryKhxy3xuytQ
TDtoaHyAc8zqCECnDLSkwaLbRbYTM4bADMr+m7prrV5XvC392ldu5YdJspTeo8qkjhq5Vw2gIyts
1uedFInJ8Frt+gAlGQOJLbvz44Psjm7vMibOf6YI5ZT08ntoWgnx6iJ8JMCfd9yIG2RDT3BVRIf1
CKoIHO02lsHKIlYXkaMCkDgB2BwpGF0IwBD3VJ05hZfff/zCKf3/v4XCuvnfENHDbxcbCP76nL0m
QdztptBRXof6FvJmjCw/pDpwhdwqq60kW+BQ9+9wlJGZRmMmXInQ5zNb6pmQSm84b44N1CATHC9T
1WTRQ2Vkt3irUrsWSNRFIGE6mU3be9W0Ht/fhMYeeXuQ7dojFcgZuuj2zVP4iuv97+90pekPwLZ/
H7JjlFAAaQop22CG9hHmieVFsWFDZDa70Z706oqiKDJb8mn6G71Mb8mxhSvNrT39Pv5Kxh4yl3/H
nyKwryPYQgWTzd76W3+IfOGAUqUpWWVAfGRcP2QIyooLa2b/26kQFqP/jim34NIp9zzKXdAm7Upf
sdNztUtQouwM5oXddefOCa3fn3BFVSAuNeS8UmtqNSB4cvZtsHGW33dXsLQuyV56nwJQo4LYLT3I
DVH7cSKDHP4fOrPuk+aHgLOUlGvtKMxigp0cHVouNyB37s2Fp2RwogQY08phn1TT/+kkD+vkf98q
FxYwBs5w2ooFY0qs4SHMXibtxj/9/h5XNgtlsfirug+VtsVEAS8eZTKqwdXjgp47UOh/H2AtOi9F
4/CYgkNaI+FDmeLj7PGPMJsE8vUkPN1Pp8ggQaFOoR5Hrx3WhU/uH8t5LXB16Dd+wsqBdakjZyQZ
TphdKQa8SADeK6J92Q4bW+FKlgI2ef9+nzwE20mS8HgquHGk8oory9u4E4meoJmdZg/qY1iDLXEb
AVRDN11l1RdQfov6qaxv6gyvkvxZJd6k+H1YozQpGah0FLM/IN+B25QUDBI8CbzJGTWAh10eNUQl
31WNDfoTHD43ZtnKDrPUn5fAIeP+g3PWfOyiR6G7UHiTJLYAfxSy8RXWDtlLnblcMaPAJQkXsLf4
CsoVkmDw7geta49zgfH7bFs7ZC8F52Ur9woM4nHI7pVzL4gfXPzIo1wPVKBmTPSvqKVGOsYWChov
bZJf4H6pp0Bi82hrlspjpW1tq1+yzx+CxFJj3heqFHf31B+b7iSKVirWHspr3V9qepRBY2HiyVCe
xCOPDq+EwGrNaehslwe5cgQIGGLYYM2tWWR3o5oOKxMSUtYlcET9rEhmw6qPEPxNCKYnW1OtvGT1
GKI15qnXdCI6Cbzke9AP8VggY4mWzH+y6GHlEqKL2Z4oyJuNiS6IfpHsm3oy+8hEtwOouMdI7QJW
fP39e/x8b4et/r+rI2vnu90pKses0TzI/ufgF/7gEOf3v76ysOVFbKQihdlW2CAOSx9s9xJGG4t6
5TwnL4IinASjOo/w6eb8iER8Gbsa2A7RpkXVyv6x1IDPMuElAIPZYCSeFJr54+ALPmfhxD7hYPf7
u1k78Szl3f2UEUYZkCQcbHie6KleeZybe8QO7Tso+JRtLLmVW8xS1C2XYs+B+YiXBTainL0oTawP
vff7U6xUBeHm/e8E0sBKhUEzstgwceKOHJxx4VKHY1TuNh5USTukzy3M+MYtbtAt+92tcdLrpupq
JSwuJd282nSxWMZIfepZbuAUJ96KnRoAPO3dCxOakTizFVuQFWsvysZlYi2fsxRolymJETswqzNv
sEOndYaAXJNdbqmm5Kg2rHjUDxoo/+M8WeJFKGWRVSmwREd/Oqp+uoekSDwxlwzCbPZJO9HL759y
ZbFKi1AQN+VAcuCMAzGLdAGSKSJdf//La0FfWsSBqYOVshoh6HN9v0+FFpnUGPqX8AjGnM1KkyW0
ilGGjxMrW/WMEnIomBKDzhLQmOSyCypRsMTh78avuY/6Q+CXFtEjhOeqNBPcpzpztIAq2+f7zw4v
kzdVd9jHG8fttam5uEalcV2VLY/P1nBpwMJWvJ1Ka6jnXT6lZiPmXtFOG4tw7Ya4VGePIhilKM/f
nQhEH00qPnQ/esA4AMza0sYgK/IQcSnJ5kue05S7wq7weKt17oNEVrrnX0QTikMH3ULNDm30TvSQ
OeRROQGNqOkUVwpt4xesFG7EpSAbCiAIHe6PCc0G+tJqI4HgAN2oxlZM1n6eGeLiVkZVMrANh+xS
2tgA3kas26Zma3No8+n8fosqsZbEWgqumxmOucqEN8m4rR5+fTL01PhoZ4P3CDXT45Zuau15FinZ
mZkzsGMRnLvWgm6jgptA4iWn5rwl01m5nSz11VIY5lGqYADZb3Wcjs/TfksYvvanFzGjG9IeiGz8
aUF5FMTbENpCio7yYxWff48DKwt0yU6qBaVXmAkDUM7pLyE8VTQosmp0sBlyuLH3rt3zl1LoaS7A
8+wwiJhbMNbry7cYIGnkSH2hAMn5wOGC0cJuKNIj4JOs+i8PM3sNffuwhbJ/f861XMfXzehbCRhQ
GWEeOfyGFJVY0ejyowLG+uQq8LtLwbS9qWbJ3MpkNAn66drnnLoyHAXyvWoPKLfj7lPtmQDmU39+
/0Fr4WqplaZhEuXViB80PwwmsysPvJWcHc6RJB39FBsJiLVXv5RIN7HMJOyIK1NHn6TSa+iOLWEx
DT/BWX6tVaqLvZsAk1ygswn1y5j3S9WlzE6ZruzbndWabmklV9oQxKVsmikUJeI15AikkT/1UWMn
L0lBDU0BblKyE2HcE2GfCGcK2AgOFeQGd7+c89gOV4l9zqIDcxcW8cacXFlYS6V0X5WxFtb4MQyA
i8A56CkPm3MFfZ2w4ow3RDsrJ3RhEXlwW80H0BfQSai484xyl3SpY+R6NraClTPtlz7925Tu5xR2
3xWeoejRjcTVOgN33FjaqqCtnBC+/Fy+/fmiHphOu280aHx2qmDWh51wGAx0OVuQuSD98ftCWAnP
Xy2o34Zh4Ojf5SqGGez+Dc7S+r09gQ22ClprZ/Ov6sC3vw/t6CBy98sdD0OuU/RAjeyY+oCaPOdv
wxP/rMBuBvZO0Z4zMs1Aa3BqRnBY2SoOrc2B++3q2/AJV2VFP9wfD7KQdPJgy67FuVmRjfLMSgD/
jyiYCMwYJ/fHQ0d+fcBxwFBRet5YJmuH1qUctp0jRu4YHPPVFMFBH2+FrT7A+t1SRx00cb8zlCtF
ClM6Z+7v82Gl41fk70v22xvr53guy/t9mR9NFYHB5dyS0TN0nxJ9Qo2GdxtiyhESpumJuQdLujHy
isZO/EoOfhuZLzo2KXmMPH2g3y5rTA5iLlSLrcgRj5nNGOQGVww8qbZPrylsrnD0sraOKSudPP/h
C2pJpNEUzhUoV0WvwIf7sy0CgmJoD5EbmvQldei+30NcaqJ5p7gw57nR4YK9JzvZLl1Qhms9/tz4
Biuls6WcNoo1MeYFRK7RKMzCHnbzubUFo3Jaf8v0ZfU73+POt7fdcGKqxhK0e/lBey4GvE1jCLAU
b6FZG7BLDkJbskQbTcYS1E8by2UlZi5FtHwxtyyZZiFQE/4v00G0p1JYDVfFx+9vbmW5f02tbw9F
kfGPSxkvTjvGaMZsgy2p49oB5mtb/faX0xE+sETEha0I+DckwbEynroPAchmvQqGU71PHjFFrcQp
T2UAWHCWGJkvvfAB3Xh1ayeWrzPGt1+g1HAJ/hIEN/A4eINbMLAV6D5oGR1UGWP6VPU42krIr+UX
lnpa2s513EionAwQ0epkMCqo7v+wJ6XVZ39GnusDTtnt0+iPvryZl125/X9FwW9PCHYTG9L7lOye
81uNNg4cRz9kUzBDr7PYXWpvttWuJNe+HvvbSEMlcHM9QfHQXxiYpOiKM2FnLfY1wtzG3XvtYRan
j16lAzcnHWqxat67Kj/ORpvWzca2vXYPXSph1VqGGx+H+Ri9wSMKhGgDHm6R8chtqTbWwvFXzvDb
OwLthcZ9X7OB8hBdUH4l1/GveIOUB5iCJEHrNXoJuRP1i/1oZsDHm8V+k5lzT4P8kB75WgPfxk5F
8v/poWZcAvzGnpVj7mhWASOC1FaI1Zj1xrJaiRhfhYhvI7XcRLJZ7CFUQjJ8ZlsQ4Q9qz+lMsWWm
sHLCWqpfFaI0EeXvpfPQhml3w5g0hr9tDikPUxgNbCHJxm1ybVIs1bAUMKG5UxD+lPFhSsyweesV
0VBggN9HL8wzMz0nW96mKwef/whYQ03KxAgC1iIxBXSaVl6X/+k1e1Lsqc3M/ymcL52txZxTJTas
hSDkYu5N/kLiTQReQM0Y93qVa1u41rV4t9SvDjEfRlzVz0FskBF63JSAcPKchWYPLWFuwvrbFGDk
WdZ6WXjibA7DS9HEprC12ta246WeVVHVNlPIMAdD6I/lrqesXsDXpbBYNArC9Dds0CLp1H4yeXno
0Q+E/T76zLOgytmN6fOVEPhh1S01r2Gn5Bp8+WFX21zRJ6hzFTHH+YVVrFgIQOKdQziwqfOhrw5p
90prYHMT0eDKZ7AGw7o0hqx+HKfCEFl0btaFUVHlQjJXgDOzNkVW09dWLtRGHrrIdMC8NcOVzJFh
NszlO76qrJy8jahEFTwsAlmLT66t8of29u9zafUTLw48CSsk9ZTiDTO70Of/FleoK3zFoHZ2aFzu
XF6LVH8gjxujrax6dpHgTbSx4IoB7I/eiFxAVHejhbqvHd3Ns+BeF78h1wuLb7ha6xuLZcU1SFwq
bksuVDkAqGCTjO5v/tq2yCQVxZGPYFOYPbYyejSikyjBWGu+FkRyYhnd6UVqZUkRyMp8rOsrbEkA
KsASgCGxLFuRALVCrOcggsJgs6dmJZb6wBUgIky6Eltif6CdrP/+yr6KQT9Nv8VdTVXSblaEEQyg
EKxPKHgRmO1ZclOiIBNxVdH60rZYl0jR9Dx1+PhPyhyqsvkDc3A9yj7m9K0vOYdGn2r2VHBIaHmj
yOiN6HbkiSHHHu7g8IzWHsLUSZHVT+BkIZFxl2OVy/D2bqGcCjOz5p5kFHJYqTiKpQMOo86wZyH+
hMuJUcUwlosZPS+epybbD4yTaVYLUAbFn4MjjiYUe0VTDaWxZLTwjuVGiXSlUCcshcdMotRpJ8EM
mUUugDOZC+cWJhK2t9qLIVhjNoqaP0d1YalDJjKV+1oSaQDSty7CiFqPgMGISrRm06s2vPz+pVea
VQGT/vfukWBCZaMEX+zBHPfgpmh2+rdxIN6UXN7B3tvqqA/OnGr0DgmU54GzQLSSFJ0HMLTS+SBF
8tK+MHf0UesOsdG3SGbCR2M4dHAMUTcm5ErEAKru35/Zc5wINgQWFAJyWrzDin0nHmeLvVsRpc+K
0XVohEeTicERc+uisdLvJSwlzFIod2w0ERYp4QpC+fYsziguoNdPPiZPlWpG1XHmrmP10bc2e65D
g6rgsj6L3KS3XfnEozcRrV8ffTibAqpWbGIP455SI87MHEk/aU9ieePGvnIlEZaSaMKjH5oRcETk
Wr+OZlsD3byDOyFsFjirjV40dO1DKd28sPVWSmRthi6i+Fx11ZSyGBJ+fJfMjjzZbU9b19OVW56w
VEITWrRpcdf3D+hMcHD75g9ShTfsDe/iFWlymODDQXJHd9JVOxd/h0uTGfOJg/W4U+62qlwrWWNB
u6cFvp1JgVPXyqy9L/az7JMXsIYcsuc8zkz9YZcd8z0yHwy83/I/In7K72tS4r9KWP+Nv/D8/3fY
FpBtFZ8PEIKcXEVWO7P0uWLS92Loz6UgdwpUITGnA20O+yF4FHD9s8BdEinym6Q1m7bYlzUAvoiC
xZmGJzWxy+Y8lA9EAkevSI0aZQegE3UB1Kdomk4hvJ2TnP6Jw97vInpopNxVS1TnSQX6D4HxMg8D
7rTFAQgE7FYLjbwGhjJpdnPYIQszWlEWWSMcPrPYEkL0yLLdheE0qjeaDPuR0tZ4zqwn0QQ/QFd5
r8gDQLf3o/ZQo0tSYD1o2qyuUGP0vB250Oom1WD4N2x5ZheOdq+Wb33isdJgcHhcSX0hRIQkB8wJ
Vg/797ycUyPLXqhWGYXyN2o1V51aI5352sR2k3Z2NT2xuc10yKmXakOMLIItQgoGM09PsZgBLcxV
hyiPYaZJR+icwOG25y61un7ycVhSGw+4LF+U5Ncwynbgdj4NJDO1tHiU4smpRPEl1jJjavP3eBqP
3QT6s+b0FXxPu4J1u07T0SnAtySokgZGSiJWIeVJAQclMSl6vS0lBC5BtooZPAdYXPEvaerkvE+i
P2XbmyIcgFhV1OM7RlwpdGVAjyv43Ih/Fdud61F+bVXhoDUacRqll3NLyWXyMeR8/d6XdQ5blhqE
iEKb8AbhpgWoEzMVZgS6osdEIHrkdavoeItUHxoF/3LgZYuKgy4JCF7okLcKDRbXTPMcy030LJXF
E8lfu6wbAimVHG6SzHJIVTcT6SvX0swtBal9jmN4Umti8Xcua2ceW/hLWqR7COPj2D828jGOW4MB
SqOyKZwo6sEFSwAneqWIT3FjpKFmCZGTcgYJfVrkQETkQCyqWo8KjdfEALae05qiR+tPKOp8chLQ
hxvvSOTlxO0qf2qOLY7C4EcbQl+ZIeyeJh2eefGos50Jb1pM3RhxWDZzxpngU90lgdgHLDV68Qxj
8Ux0cRGFAZzKXIYpiFtIWmRHagwksBULJF/BCNMbO+/B2MhHqCQb1mw4PWToLmPrfQjTkBx1FFih
ndQ5vmgANlJ0cpTVYUwfKsxb5ZmyQIzVoHg+SGoflM1nXn9OWHNiA6gI/1ZNmCTCcGm72AF1+wnl
OrRWKbiSMJOZiARyPzaGzWdv4JZuxFjjXHUtxNMcXsuRLz2lYI8wGzlmDbdv+MaqQfnyaBc99Zxq
RzLyifMl5Q45OsKm8XVOyx0eg46oTTIw7mlvYT0bg9btKBvBa0LzRyHUvK7gHwQqXsC0Fa5qOLZu
DhQuE5uMMGU7iSApgcVb5QWATQWMrDA1RBSwGng9Eb0qWUPMnoQ6BlicXGFSOlJ88xho2lqxy/ow
zHNtqArrKYKVD7k1pQCtNHY+zU9Djc5uoN4GjcFZVJ+iQ/+SURkvNT8OIxi6DPykYsDSpQRWGkDD
MBEKWZ3FYKpIWWLjeoZuS4B0xitw9najzGYpCUaptPhIbO1xtVnwFntvkoLrSxkUTBHBv3TPKOaA
rAoLy2gL1Cjz/ndEUCGnoJBACeA1hySSBvp2W7pCDPcOTa5e6ko8VTwNgzx6GMdjX392pNFBHu6o
k9ZXFV9dTpAt6kwI9rE6crk0lJ41WmEnM26iFqFZ9IcZFq5qUgdMnHk5kv0Rm+ZGk2jXEHBhc8Bu
KDDyA9+14AUwqY8XPDp1tkfmSYss2FA2gYLIdmSRulZOQwcPU7T8xNmZHcCIf0V7sao9gLjCDu+y
Fko6A7nGa6Y5LHVBHkGbLpGNLjO4d/zPevZIZ1QAkqg6NxocpIwoCAj6AEd+OTmM4BeVATvrUX4p
uVMCz6vC6nCBiWpb5XZdeGbmv3GO3rbig8vhewFmiAKz2rSPHocmdhmSeXKcPXakhiFtWvJOm/sx
Ch11mzvqECu2gPY1SQMBeJKdFvtVL/Awu0+Ntm8mI4UDLyxKJWxpEqLg3cpxFwlXRPKEAqdEYVn0
KqGUEEk7DfcrsRjh3aBUhiS5MTt3RlFWGCHqun1dKMk799Ak9iRZYYYmOdng7+VZ6C1zR1AUB11U
MNCeFIOTEx2Tx4pa0WBKKFASNPBEp1HizVnpdEYFSlHZtwAUqRGC6Ozlf7MZpijol7iAKY9C0oRc
jZwaXQlGHSnGF7Htj1MHNASIFEh9UKvIAqDkUh52ZSDZDVbP+ZVgMbFVC6gZw9Wmw7iqZsRj0sFO
Bm/tLUkPLexoU1yLRjQv7ovZE1LcJcVPgUWLvmjS8kDYx3xm9BKZgM5XZItrUWJpHmEd5UhtEIlm
FKOhru7PUnmoBquFZZeIRADAqDmwWN3DfB4g8CHdBT2MRdiAnFdYgLKoitUnoAuIj5QiHhWTLaNn
u+V7o6MTgNVmz76q5I8CskeHa4ydfPYqggRaUEvEKQheIJoFDYPzSk0weN7mOEtrrk30KJW+cA8V
ujzsy2KHalSUH2RqNTDbRoZa1EvFqCrEuRdmesjna4lLi9ibQ+jxaAbrnaJzNZA/keN7nqMd6o8i
Fsccv4G+Zau8FmhyvccpD9zeEZl8heusvs4Rhwi9VFTyInzRKmKPIm6hWZV0AQHuqGgalKNQnjPE
era0efIJXDusiG2xxdD0KKvIG3GxRWT5TX2NGyspZkxaYggy70ZttoMVlT/cXz4yuuqY2j0IofUM
lEZpDwj0Fb4FMjfdNPkwvDC4ujcLeshQpR9q5dR0htb5WdyZ/FQ7tB8Ko27qQEIeQAZJWxTqY90F
PPMQCtmu5d8AkC5oiLb2bjgJCXNCy4lRwyAULpPXXkFOifFlBvjTGhaT08jp4mQQlezHqRYQngoZ
jM6y2fW8UhraTHGy4lw+eu4VpIx6UcGhim1x2MOhLOYVm+ZT/j4P2PCJIpgktyFehhmyVjpiJNtU
7OHC1Jr9LOg9sv9IWrJ7pcL6TT1sAoqI7uty9kWq2nyBayUvO3E9HqfxGfVivRZbg4V3YJOPJg8G
Iy1FI5YCLZOgyy7oTptr4InhxYGNLZEfqrG10ZEIfiRossgFaEwOfDIbPxeh4jDhG4uUAbJt+qz5
mnIG5dTRIh7g0/tkRiNQWIi6em4aR8pDv9LUv1SIBHMgzCkvvLBi3zgCflWCTy0NtcNXI94YMvOP
HcpOs6M+QEguSaquKTsIvmucQubmldLJ0Rr4Iw23XHvl2Vs330SKY51VZecZvBWusynAHfB3D70Y
npU4Chi8TC4jL3wOaIwyWIBQ4PvWQ5WWH+uk2peDxutCwXhyhRnLNK4y2HzpsDn5EJXairUOFrr3
smI5Ax4POGtTyNaYyURH2/kEzlS0q4t8DEa5BUyw6GIvppM/wHBbRxfsZSi5vdzR2BXY4aXEHu6i
aVFzyuaNm4lVEO1zmsBYLYkxyDci4/gOyT7y7MkJaHdAObn8PSW4mAw5oIEjrFKG2mwzyLdo7+M0
69Uhsys44sZV6AAzeoN9304UGYeOOOIMRfJX0GCpHIHRJwFqr6ivLFVwSMO0k0FhR7SESqIsDtic
dwLUxW0TzOQ10V5YCaHioKRarKdY8MUAqCcQBalVIcnUSq3F1AglwwR/GpS7d+08Ae+MViw90fo4
mDrVbULhWClNIKHoFlX5bp402HXhMtCEdhYRs+QKvL6KdcWuRKF8psEU5XYyJ4ZEn1hRfq0mXNO4
YpdzWFDIuBLpk7QvMU5IXV4Bp45OAKuWJGvu2yOfdAYr2DH/3qLWqwrFA8NdKriONOMjmKhBLman
qYvQaaDiLwGUdOgxAt9SuL1nFIc24altyhcqaG7ZprciHm888jMTf6r7YCriT3AvwAwFMQ5ssYGG
2BdRv8kZ+NLoYXWNQBTlMAMfOrBEsBZSK60OiLBlafHtLkURmrOp5uTZg4brAM4a97UrVn6n8S5X
gPmG3b8eMUtAEL8qfe3VCcJuLZmUgTKUexvZq0zNnqBzSOQ++ax/lsY/mIQm7mOIH0aY51YTEzNM
JzOsP2QFuHHhsxysWakDioNcOyYBJ7A6033KKqNzoFIXj4J6zhMzV+BIjlR3Cf+GCblUoXgRJHLS
Qg5MJyb1KNpJapkixqGEOpYmLz/PceZTtXysE6gH2tzlWSNnYWiNJppMMhXNV3BOFD5IZCK2dumr
qOAlGQnaMAjeXO9Wyf8h6ayWHEeyMPxEihCk6NYiQ5kL+0ZRKGbW0+/n2avZmO2e7rKlzHN+9ETy
HGJLLd9jzbVIvpClJ0veFl8QjK3uRESGlx+T9q5bO6aEdQ6yDiRD2ScT5UldvDdtX2+4qVlTDvo8
XNbJOkYkTeA3krvSlaB7+56RlsDU0XBGYqD6jMxUZqL+Z17pxKLdTHsPlyClrKHFZ50UkaemJ9F8
GtiXrDGlUJLVbvRl45iB3BKCSU9bn/mNuTeqE6dnyw0zpk8auXTyVSVYcub9qXvXkml6ouNRWK5t
/YvIomlpxlZ3Ohxk+Lm8xAgTmkf+cKH65vo6Y+nrcqcHdKJlRNnVvFDNKdR8PTxaNgVFDptOzcTX
S+5gnnqt4Cw65D1pt6t9spiCRdZ4CkFKAMJDm7lKNtBcxJHNlN0V0S5i49LszIvYFtSM11qGU7st
JaBv79ZLdCQhLuh6Noq530t97NsKmZnJA0hIKIlqvKj/DWljTfLFb8aKM67aJG0wRkGr5yRBvrSC
cJqgUDwzD/kh2kOaR26VaszGiWvI83mqzJ0ewbcL7UeOSHEq2i1X+0WahC/lfkjC4vwe4t9oy3y3
yJ5m7Kviz+TomUvWDk8BLg3TnYqycmPhd4bJ2Q3NP1PsRsT11fLZ1ReB66PcwC/1NP1wAuQbpu9s
9PJlU/7S9LBpKuO16HZqfOqld9q9A2mi783CXU8KG5++1bv031r2UcmZjMKDzVU7VpjU0roCJ6v0
5OcRDcm2bJrDNa6m6UNv5PlDhE0HVGkNYi9Jla9Nc5CWvQc+0ThxnPkG7dBhz+ar4pVOqz+Ldy0q
WwLZJ7HP23k/RUmg2lRHGOtlVVQcU5nfL+OuVNqf1TCSIyPwsy1H5RapiUPU0XOv1bemmP6iiMVN
kEMQhrEZ9HF5qy38U6Fl3+TFNjazEbO9LCHtv9K1Uheno46an8uVl+HLysc4iELlT7IUrxrCn2W6
Zc1p7Zz6n9Z8wxEOWD/YeQZXy5382yCZKx1bbxkeA5zZH6o3SaUHhxg3st2s4EG2WGxk4lgnGPw8
U6Ity1WmzVJ6yuz31WeV8LffCOVZdJu8dmLxsCfseGNF5SX53lJ8vYucsPUplQNiWIp38ikZBEsk
v24vHxQQu7qhDH5H34BtX4qKaMg/40s5i1ftQ1p8yr2VQBlcxXDrzs+T+5AeB71zYI71S89lrUcu
YAVO1k4nSDDIqlPLv8358WbQtk2XH4d0VxK9OTplGjQkXtpnLQ0MyrMRFZem19DjxhYc7SUGnerF
II0pvI2N6g3FZsy+E8MPUZ0rO3HUUCJWKzGFX2aabfIQyvO1wbXWbVPtUBT1LjUCSuCxuk79Vzy4
arIL018p/gzX56j/HrN1Vyt+S4xT7bL6lcCEUUtI8IYm367x7PpcmSvHKXK2CAws2zPIrXXlp9an
PaanXCdT2OCX8XroFB3U9AyL0plTHo1sl921OmIDvTWpx12ypK5akh2VxkfUxEHTxU/CejLOev1E
YqZFAg2ymdq1v6WxYcv2IvO1AJkoz924U1Ya4TOoevK2GoM9/NCme8YECb+7TM8Bpkr7pbB3tf4e
KxgQ8+lmiG+TgN4UgImS+onDrHwXLZ2YkuGJ5qko3Vj+6VTifssvG/1c8VePFx32X8NbXnkkZCo6
AMdRLT7Amfr4HNa7Rr+X2bHVnyqSQpGAFySFIm6SJY9Lb2l3irpjIFirnzL0cnrL88I1Ae16jzjU
jQpWlc79w4ZIInw8Gm78x5UUUtE4i5eyExyz/iABtNDdPBwZR2pcZt/MeG5TbxWyzN6KamN9cal0
r9Wv3vhR85wbO0H+KD331Or0ODuINO41ezyHRXWl+XWj1XyYFNXLNzsMKP6MrRd+FrO6lncRv0bz
maxhaX1pNSabOHHSpDzVPXs8S7URF0iZhsCQ+eHWY/hWSiuWaRqT9J0gZC2rQW4OuZ0HZpnyxpOt
Z7tKfJH2ggzpkuTwp6KpXg1uyZwhTI1ZZvNXvbpEy6YqrmHPI380WGdKwTeAJFAWxD/TV7o4kXVZ
sru9rox9R5j1sT0jV9uY5tNSXUrtpQlPOgNtBQuW+1rojuq2yA8JPutBAzzMfHCrtNx1t4pzkHDm
TuWRZa+516VvGv+GdV9IYLxB86/LthPGX/NToyJH5tLENjj/4+cy42CS6XRUvkuxBdzc5NVeT3zS
S6ggsU1/+OUtk2yvF1sY0IkJZL0k5ktd/g75p9F0V/B2VAha91T3jsj47t75u5bpx6y1m6aFMjRv
iEVtvr7OlrcxWERdXefiY0lOK9Ea0XtXRptCu6ZhULKPRxvTfhGzC+xmn9IWHEwLtHKHOssxOalG
FjFAoJz+E/NNaQ4GsqMsPoyMspwjhtN2PO9PKff+YLDOK5wpq+QCDTFStOWOCYhlOeF9pHyIZyGc
cVRvSGYH9bIxstl+yF0XfYrqe8rfu9YReIpIb7HPZVU6RPQaYCXKoavAUYwzIoaxpNQoMNMLu1Op
cm0a+cbUXi3GitCpVkdGEdtdG0IYCy6Pv0y/aNWlyB0jCiLtR7dzVzees8jJ013cBoPYQnJwDY+m
M1HnUL+QG5zm5H1Jx6W8d3SQ16chvcTdm14C4B46afJGPANp/m+2d5r8x0TXSJFjMKWozDHxIVux
sGWuNKPBcZqGVoxNyTPP9CIzj2zi1tpNobj3VQR/ws9Hwgl1tvqm+5mqLW9KHbtpG1jptm0ZXp47
mje76Dc0Dka4XxHBxq6ZB+NPkzKqEX2ETV/34teZ/uLZVbszvmFmwY4FT322QdyfNOqjLVYUwCWZ
dznhCgwMUBIp3TVR7ubta2bQIl9AeBzSgaHR3End52qZjpHsC4ICu8qRzW2JxJmmDZXrNDBP2ewJ
9XX91ZI3lSp6ieX3LcQmz7lslI5c8O3TH+VGpWtyYhVHpCSS/tMBtz4vwgLb3hSExrecozmFwr0v
YZikxQlGYP6ZhdcfSCNfFCRAwIvP3EBmSPSbulWN72x+by8VF0u8TQg8YUwLf438bUIJDJSVc9QK
R+tDF43OaDCeAzuCf2ymbregltTNj0g7doKomcyfYj6k+UWdDjwJeQNG6GjY8RrX7k5yj7QTsNdV
xVsC+GBextklNkljj1ReJfhuAZIsNYY7zkBiiDHMjdn8VuFpIlba3okPAzwnZmzeLta5oldr2BgW
uQOvk1S56B436/LzwAM/kP2a8pM8X2ckRaz+dRUsnVenvjw5leSGndf1O2Kr5eSfNe6ytHTnCSZM
Hq7aGG5W0wqiiJz57lrOvGGsnzrNBqj0zml9i0avrbfNtG9fGkpASZj/Y/cMkUKKtwi1ouWF9wFB
+Yf5N2RurDiVTEL9VrU3uHysaTvue/iDwVO5o3+1dK/8FoLkflL4olB4Q/TP6t9n5SqeNWII1PHa
vWtLUPE30rx1WYEqb2WkbJlBaCxz2OLD5N+qyY6GZIvwBL00d1zJ4DJsC3wOQfaA7Dh6z5H+qSSc
lF5fHADrbfU3jty8+0ryAKSVZnFrflGkQ9e62bwN5YCFz/gTmem0H6n4qYdPQF6qtjfpP5WR+p6V
Fg9Z/dA0aFVQgLznp3Budq1xhMfe5MuT4NaVBlBYv9bAB2cqZj8HEgCsq/xXVTdWidzYiqjaNPNB
r7imZ/bWnZl9N8qPpt8e+D8JSpxsanH5D1h6PHJikz4l8ZboGNvRqy38ACouGWAoXr+MdCfTYC2/
5HzlE795xSCd3cGbN3CtZniX7/AmHZ3Wxhw084ue31OeqbgmhZuM1+kmdn19qrXAXNxw9kFLEIRR
BkB6dYG6kV2Gt4tgoKCVd43i87yZ87+BayF66nXPDJ0hCsK6dKmErab7GhN5cLCbO1Dx9D1EjVO9
C3Hna5c7Nyfi2wjG1geqnrA8fK3GIQ2pNaCamZS/hqFGavjWllcdeiZ57aTftXVUHhxzgfc4PIoI
xEPH5thR4Wi1ZyuVOxQ/pD2YkZde1vZNE+ArCjch0fvvhKxJ2ZYpul68Eb2UxPUftAIJAJ3X7Rf1
tbZ+yPUgzba54tjMrlTkWMRy9YFlcUb7OasvpxB181KxzYaAV9MofBBuiX4+4KTcl+3X+HPp2dQL
uCnVGeOtbp4UZH7qsW+2tvo98S/X3Wju6mxTSm9h/VJ/lmq4D9MXmJPH0mMPiPRb8rG69+4ogPTb
WXO0/NoaB2XkMlewLb/Y4dscIwqpHL4EZjWFQXvV3RRKjJO4Y3I2YMjHjTw+wt4TN6vQdvNPe2Wi
qp/FXBxmg6VN+BPPVoYNdSM9G5gdil+hKR+Vgvc2B8ubITJwV7Wqxs1xWEq3N+qj+f/rncaGigao
ZZqcmJamqvoU9B/gXDGuZqO+SwAQG0kfHhx2VThdC2vPNWSBPOtFBkpEW03UPbdas++WeKeWlWMM
9batwz85rf/Zo/UlqUnQQC1vMiNxRLc1sswvJuGZlqcaIxfLpox8wTZ7QciEgHRjKW4V/6jxl4oa
QT2EVsAKTtlgq+2U+vCA4WJXNv6g7IsfW9K2iUZaNZ696tzchybyhuVvGDUXBUrHxQXmvBX8l2XN
U1ZtCOa+iR1yz/xR91rFXy2/hGrRh+RvNvYq1MlsDR+l8FjGm84R1nTMGsKL+/Gw9LzEBZiYir0G
kFpNTtXN7j4iXfbTiTy0JvMjM7sCAfjZ8KjvUm/j+FjsAWpnKnLr9jEny+TicwXN7exFDcdrvR7B
1MJ1/FCse6Kl1yrcpfxqXZduQroTytlmXBMkxF/i+Mi9OS3+ajNjPel/0fQ7obSOQAA2DPhEUJiu
Ig4T0kWNZoCI9gCHo/Yx9MIM9w/0YQH47i9TtC3H/QISC1kFlaBFV7uEv4Dn2enKYTWA3FWvzjgF
1321ABPt1hU27sgtnAyOZfhivpcEVbeb0PAqDJohLSbBKHe7ajlVPyaaq8wcL4DLoBTjeJGGvXRb
+yfqLPBQjuaHbkV8um6uBoW5tesIbcOvQVRKdVbvs7YrMkLvdpTcbTJqGzn1xsFn4Rbts7BvqF3I
YUZOIKl3lUefOZnvaBLuHB1SpgyZAYG8FosMMgijiCApOvhGfiHgdfeVmx/DtDXV3UJSEXVd88+I
JrCAwDuPnOViYForvAyaOJwJ6tbibTeei/TVNo7LdMpgWQF69b3o0dsB7jaPEsC58fMhAe1/JxoH
9uTOkMeIohBs+DIu50a593/2T54YmyHxjPC7ngGwkuQ+G8OHws2w8JuH+K2qP3OUYPZ0GP8rVp8S
H1JU610Je1c/OtZTMyqMEh8Z0yNjZO6D32nzxt7aNFWF5zwL8vJuj0/t6En5WYZbHrIDzfWWZr0t
7w2o56/Mrg3uGdQ/VfirW05ms/SjVc5kh89d1k/r7Op83rND5KzhLILB1Slfk4m2JKXw4uSjbo7y
l8WvGTJvLn7C6nUgClVkF1ZASEjYIyGOa5W6veD+xDHYKfuo6g6ihQMkkQiKsZB368gmAXIM1Ofz
LvfMTkcjf81W6HTkLAPigLzzBR9v/kb0zSyWQ8Mcpxqu3T+tyjlvnHkiLTkgaMMXh9B8VJwKb2k+
Zhme3xHa7/KQU6CosT22Dw3ZSsOw8dhvMpXBAhVJ7lQgfowMKH1sjL7pR/essJrUTq9t59XTbvZl
bF+bt9R2eB4AQQErlAhyS/rLy3+kktWFb3+UDJrKewvMEqVbubTdpdxEKGQLVzM3dSy76iUpocPd
x+z2sSx+GG5xAsnWV0Pf6hn0HIs1TNHZ5jqoFD70KRD9vh7YaGxKM9RDM3xhyX0yCcsWqy9BY65f
4YhaonyePqRHEkz/JKHSaGtabHs/4dCQdzOrUrWSkHeMNFSxj3sGVkGtvXA4rtEpWz6a5D2KPVv+
J0PRJeLNyOxAf5plbzbgHg85CLwN/UPjhZwYL7Yifw2FdIgabpqQhMRXC2xfqt+NlGPWjWl0Jz18
/CRrPs5cdo0SlaH1tOhEXBl8OQj1xe8c7otUCmT46zjcyRMfUHofxsa3iyxoTDgciLv1XKOliyBA
EWKPT3XIORG5Bq92XX2n8SkBmY4ip0VEErVbqy2chXY2Foa4/dKlZ62YEAdNaPKxe/KGRCbDO9LH
MvbTtWSGANc2uKUawzOzyVt09Dh5BPCgZec+nza1Yh4HGH2CkSVHU69DdKdiEq47shFIbZi3R7Nl
vc9ucU0iwJjrLRooEBO13mYG5TYWW3iR+zG7IswziEn/ZtWflhLwXLKMAylK07GtPnObZyIBcGE6
teLqpFiqU1pXqXMfH/V4Ff254A+M8k/+a2aKjNG65uInrImZfktl5PkKC7j6LFGzG+v+vPbEHLHs
MieHqMI5Koqt8qcC2tuxDzLSLCtyyFAVbmm8STUfyqHmKFw/K/uri6LHbznw/KeoYoyINeEoTObu
xFHFbZpjlF/FB1e2pQAnmsZmRKJdmNm/zgBCzWcybd7AQbDpICCDGHiXu6cy/uvg4Re23fFvFZ37
n1DlvOqnAWo9YkdrOBNly3qvGImS9n3Ms71mocmK073KXzyyzAO1mIdiVu4DmQTTvhTPYXYRaBmj
8FXups5dbeU89GPotepj2qw+4jwNioM0f9gK+DVCN2fgRxleE/umqqM/5/tuhacKr2UEoqRd+2hf
qTCHN0Xa6pa32qFrjL9t5cWwK4a5o9yVaVcvd4n0kqgjk/a3UX0JIKak3+kCumWTtjROliDvGVGq
xa2f+lNaqLec4OUN9WVxsdeJUSy+RYtcol9kWOcCpnP9nDou0ti+k//MOze3X8acvEg2XHu96n6p
jPBPKB+1tto1A294P+ica+b30IOUcAMrk2Rth8z6DONlT0/fczTsZ/XFRFZcYSFImjddiq4doHbL
gpGY0nhMYPeB0yzZKROI3Yyhxdc1OfZrVb+ZRpTcNYFAqImY6cu12gk7ulcmrTcC4Wj1rUaZp+ra
TmpQMxbr2yo/ICCOnEi20f2f8hgmFyGUCB/KQPZGYbdvhU2VnmSNezGNeAHIVduIUt0Odhw6TWpm
ziA3YxD34itqzciHCUW1sMRHK0RAIrSR7lCF6b48h5Lf51uh2PjbXHwHkza9StzvoX5ZxmfWzzY9
2BbeiSZxSxRJ5ZduCNekQWDd6C3rVEYKvYUTxmmjv0S6abT7sIRilbG16Uq3ESScgrAhU/CYzb1G
TWBT3XJLOjSKNDmWpHk6uRwqL6rtWv190BNXKbeL9qlb8F9qkPc8DepnO7PiF6gp6hKuBM7SehB0
xPdWmmMSZLTWzamN6zfDUKjcHmGiVA8xu9inin4eCd4EJliYYi0gLEqPGYO3iQFXoH2ImIzKOB53
bVc8jdMgYLVC2C6SeWMraBqZLxPDnGNaReiEUic2bSMUL474vE0bmmRQ08WF4Dl2ZXspVNuxOEWk
uT5p3T87tfYFQSPNOFRUH+nubKND1bX6R5eezKrYJdGAN25IwPeLQA7P+uin1IfY2LI0euAX6axZ
JMGSFFCeUo3B2WGKNJUt7Q0at8UcHfEpJUydS/GyGHup9VV7X+lBNN9H6yBoM8UewNvW1/2Vxzry
e5ouoLPEClafSuCRGhowBWmW4qWzBu6vmC9Ep3LNl4Q0Jeu/bm734Ctso1XvFO1zTd1ExHZzht6W
zIOIb4budURNdK6dgDNB9CbcLAObRb5u2QBsDFJYWi3LG3A0aB7yB7+irGtYTFeL+HHrXdRYu2GJ
/QEFwqCyWDav8eQ1w7Btcm3XiF7AvTEypWgOET1z/r42two4dbC+Tc5tht9+/Mx7m8Aa7aNufwDO
wrY89VFyUqptrk5Pq/0rLMDugg2lVfeL3vmLwedQSzsr/tIEbSeSi/2MtKh9rnS1Y5fyp2wHVD66
bY38xW7Dz7ZsaJ5JQ0QkqPFmRbhSZXwmprIy+VAM2A1vvSJv1TS+L2HmhI1F251w9DBBCVFJ6HDH
bgm61iTuc64G+2dsa9kb5MVyJSVKPEUPf5UKPSovtTZ0FErWPbLhVKaooNC1iv8D+iCuucnXQkbS
2VGlZUb2AQm25sIA8nZ0Q+FnabodGvsQzzNMHq0xqJgmCPlqjsDGan124q7ygdqqSiA5G4FvrLFM
D+ncgEvFlwZTWwM8MmTlUYKM00Zlu6JEnIfqY1JsP7GyM/LcU5ak1/BhUNTAnQbG+xXfSoHqxjAM
2ZOHcvCN+qEQO836QRapdVuRdlaTYfvlQ7SLzt2ZYvLlw3hnjJvVKrY2Un+dgUqwnaR4kypUCtq9
55VvoJfComVk62XPGD/H9Z9otip7p4acrEVpEzOe4NGT3Mi4deppNm1mndql2TpU9Y3a81f862qi
/0LjKUOB0DIolyZTuvGZSQ0bjGS4c/FW1tmLYi3GeYHmBkvIWc0f6m0l09x8PJv1xYhfpRaUei+X
1eOFKxNyJwvjqzZ40LR3NC3+kGFHk1EQx1rzVyPlz5zRek+iKNASyIoGFC6The0svbWjb4fKor9O
RYc1M+PYdyQc7Xgey58s/IpH4E5eYWv5RWQwMWEXKX78HpRikRWvNfx18DvcEfJlFIEZXkPlpIV9
fMlwbmqoEO/6vP4k9Tjt0+7VyoM+N371IqGfZAx05GJ0+fko5SvtbEwE7o85xIrb107WPyeG6hjk
w5qTk6PGzbR+2z+UdwRFow2ZbTS/lpf0ORDDpWqOS4zgCfWqpRaw/IVrxO3WiFFie8TbmQsVCDxd
m4lwqcdQW8JPyDB70tbOJcyT71y+yE6QcLWoQGS27vpfQrJfoXC8Cq8tp9M67ZLwoFrnTk+diCMm
G1/H9gbpBLU8FRCpvl2CvCE6tbHlOpKi+6PMtQZDE4/Zv1GKzxnTuGgPs/RvmGyfQ/uaiMaXpheh
CaJXJ7wJmltmkn7VmfWKHDnD2HHS5tfIsPRt365kgDD+e1U4wJsqV/77oxo7iJgYkHlpq6x/StjE
imI9RgqthOAUGiBQP6bQqsvZyo2HikkJCnmbV5/rQuLHLJx2VR1F+ejDam/POT8HLtjs0zTRTvEb
uwccCA+p/BUDAli125hg8j1ejUrLExcwfF0MLKcgHfm6t+mvVle3qGMIEkoLCyua0BWw9qbSb2EZ
KEhRNyK0T9IgjvyafJgKADtLtmO9WOx3u8YaL7O84G4Zu6QmVBVCu8whrkXP+tkQiGJ0C5iD5o/j
X9yY1g1lQLMZ43K4DDGIPsf+DK8VxcriyjI+DxugKn2Sh7Rxxlq8mshQMHhUhn6pSy1I8LnsW1zJ
GFekcmsV9CBKDN7DYvHCrogoZzWM3Uei03tdk/u7rG/ZOkqIN7ZKL5dcgKAjbdIHanScqUCqTWFt
GjU9l5KXIxAZKgLmNI110ZRgFmQL12PebtVRQtI6gwEyiF0HKbpHY+4us2Y99fPyOUvghpout66l
oh6uTPvWKHSO2fMNxDVr39rHptyp0V9lE8+eKBeNQVTUU+ZUtnlRO1jl/KyGz6jUcy9L/zU0dcxv
Q8ulWTf30LpqBFijJxxkIvit1zn7Dlm+2uYtnj4UDrfYeu6Nt1kH1VVeZEDD9KEIeksFZLHGn+Py
2JzsCe9AGDfNk7lAMoV6rmzNJFY/Q9yqBcRptMLJVWHo2gxX8uhrj+VugDgP18YGSTV3U5uJz35t
vEltMDSHz3MybrXQdItsVp5l6yccJIdrQW+S5BWJFIUGBoKMVqtNFMGT9NXKEQ6U9LPrit9ojUHJ
3uq12zVp+CoBL8jDczIDycYGgptOz7NtbM4qrw+q3kp2Cx6/DeeQpZsKRoDoSRjbXP5eYtr5LA1d
sfZdJNYR8GJYLRk6mdkEWw7SN85xveLANIOy/NNKA4KxJ5JoVoaDPMcKYcHf1fRmDPiEwOSJWOS+
y4JuKbYGKF40fFakpA/xM04s5O6oEEc+bo6H6WWYkIYKuWRbSV0dREVdYYdMkWx7xmgQdLCp6fHT
pK1fNldo2ZxN3rY+OlO+RaX9r6gLBmjwS2MpJLQFj3AHRI9BUbSvvcF4B+CWGuORQOJU8tGNR/0c
mBiiUDALCBHLbVu2nTZ9yNTpltjEEvQGhHahoXrRDeTfdaqH7wC/HGDNr6HWXyPfLDoOJUY6Sthe
diHIGJhEuknDyaLPxenYL9yleSPXETWLFjnFBMpJWvKArUsZOCdZ5opKvxb8U8lWrx/73SAjAlmt
A/WgG2zFs4KopbWcvE+CJFzoMQaekd6WiG+sUY61+QQEeWxHgG/LuChRtUU+XURT+z7TI1sOFf4h
1GokPJs9/7uE/WBZXtaA0oBd1/Ji6UQb1n9TCJBXzfb7kLVQzzFbt4TDuTAEuIyofcwJMxmnJ2Tt
za7LbWu72g3wayyeyhS0j1lIdqPKbo7agNLMUlrExvI+VBmG085NU52tLuIp7OSRuRQnSqejTY9t
2EIRXo3JAEAy9ZNkWnczaxwlPFVL+2Qw0WtW7HcWYLHlcIwdMpt5BQIs6t6aDHHKNG8roZ1p04O6
e4GHXPBYBNP0qzbmoUhtT1h8w/Bf/HnPoLttMW2jsdkl/LWUDg3/+FIpk6+n/zj4t0tVHBLb3IZd
wHIcD0f9JUSzU9d0e6Na6SrFCcF2V3N0kGHv4/AjbDkdeVAQ18TJ+lRHut/Dbot5Boq1Xmoi4qqJ
OhfjYiD1xm4N9Sw7zforUGr14bBryn82JUbEPzwmpwltXPljD2+SuA/mDzqwOPmMZIgUdGyDm0if
EzndwrD5UUE0Wmpys8Wd6hETWYp6HM4NiD8TFy39CKcL42nVg2HVvMWILiTTl3vprlbt1o41vyU+
3lkeXIw2Rzu29ECzUMAv1XaU3qYmCwySbO3koM6vNWYkdaQQTciOlXQPmsNQ8tbJRwkw8vHSTxzs
KYEtw7etT/FWqOEu081/McWwY5MHsymoFcfwVmK8KRDkqZmBygxhgqEcEuYggXkz7KJjN96nKQnq
BeufUe81LASYAj0CFR8++EHwSUkjZCeyK1Ns2JFH7PMVaBlrUqTP+wy1hw5KV8T31viSkrtsuPiL
kK99LOqXWn+b8PJKQ6rr8FGVKx7QdPpe5gpvfV1+KFV6qRNCbDutvyiz+RKvMvkFxerU9nKQ8kNt
EzHXUQtn7RRQsZSt8vE5RDF/TRMLYsv3hKFFjuIfREncxwewY94tTs/KzIKoQn6eQWUeh/oSh3eW
mbiCFD4U0cM26TdD6vV6+q0DnE73RXph3k+a8DLqUFczAQByNCG2Dnv2DSB59v99n6ED16fpKiNJ
XVHa2su47VlOLCvJN6pVntRmcVe92C+xrt4omkITq/V4JpN+9qwBBa6iRJzduRLU+vKtWuZXqX6a
+WW1BidvJQQuaockq7Cjk6XPnyjYq8z2xhAZn4JxZ0jNnaaZ+WGoHlNSFRYvSguqzyrsRmk/8HyU
D0b8kfLAhDPXCzsv8RtaCaW1sBvXkbmVLV9paSlMUJmWJwpn/F5tHZO3mox8YWmHrIBk7q1wP2fa
XaSxn+maG9kzhoygTgNFQmGKxH0QrtoGZXqSrPCGKaJPvqfJvEbLux79YPmF0mcbNXTJVeObol9T
Sbt04O2tWZ+kWXYMYfmVIRs3c87+x9l5LUeOJOn6Vcb6HrNAQK/tzEVqwWRmUpM3MEporfH050PN
nF12biVzrc36oquKhAiER3i4/wJElGeqCw5zCDnF7QJK4ovfwr5qUWqLrUB7NZ0Q1dkmx00zav+V
tksR4FIl5Jhi5RINtBxKcF3zvfRuMXhgjyBOdsmjZb2CABzU94ymgQr0oZl1ErkMC0v2YBnDHWen
tcHukyj0SGxXvm4gQ0nVWzeE14x1n9PxcNOZn0RQLEzAQ/0q7PqlZ7nXEpiDvAt2epBthKvDlen0
RZ0JMYMHNI/0nOqTvMkdqgd+5j0UoTzH2I0hgH/igxxOy0UVt9du6Uxd2izp0IPPH4KZapmzKG3B
0pW58poNtuFRYkHqVXoszWJa26ysK5wcKGCvBSC3FlcAA9baLHIp1u7V9pkFuFYerX6tOXy0KXRL
kv6bwUPGBfT6DYl25t4yPzT7CK7bKtc2R2fHussSg67M7WAsuvSqIqNQcooHWrVsLeeWOEtkZPWk
zxSwvNqF00KriZYoA6BoZ0CmgkyaKapVTX23ZICVJN5EZYsmHcXeIJgVnOBdf5bTt8nbdmNmxg3u
Vdms1NNjWd723lJVZ5qvbjMqxYp6X+UpqbTLgWCeRo46yXOoaelCpvuqWt00GlWYOLWoyT7oagjk
j1Db1racLF0lFMtBGd4746YlR8uGgy19xN0jbXGO6iMzFHMcBHp1a5g6abCgbRv1OvhNa5ODgLDK
lewpb02ZATaONx0FGZFsrObDVQdg6P67KSJq4hJ7oI0+2EOV+rsOMXAc3aw3b+DQ5qjDVqOTP5BT
1N0e3gvVlH7es6H3e4kAb2QdSoIy8evuCepQZX/46pdirIayPMT6no4m7eIe3rGUX3tFMlNh5gd6
sYuGQ6FFS0xT5wU9JDU+FsmzGTz0BfshnHNrG7Vg2gtg4+p1gUZVWFgUK8e+xSI1oVD5s2hEI9Kn
1UleQaOVg7krpC8V6dwI/rBRQIcZwUq1n8HRt+YwiTz06cpqhd/QNPa9Oa3eHstBAfN2AQhaGNbU
bZpZOlxrRsIP05lzaIz47LFSTokRQCrUxCRa9dlVLK4EeY68rIYN2rEU+CcDekhmB7F1eBgbYO48
zdYwdX2qk/qawpGmLatmn9fTmHKXe6u58zwh2QalrX3mo7kUBRIrvJdAeYCXALHkXQEqn4Tqm8U5
mq4COCupoQFbwNSVrmsPSAr+sSGgPJvDuVD5RnQJ/D2dTUlnmwVhkTvx1C+TRdu3V1lJk2Pn19uy
f+61WWDoUxFuq+BYdjsD4Kjw95ksMTW98DmLtbVpWYzeu50dCinZGCbd3sIGnQlFUnoj/VhzPKfs
B2GbetK8jLzZUFmb1Lbx1YPAxVE3rehvd/qDrH3pcQK+y9j47nAf5K+2UsfwV6A85K0yg6U660UF
DCJcSgFAWWvrjm9Uv3Fc58uDm6JKDQWw1px5UmX3clNf+bRlahMB6WIrNS50MWnuFe6dG4yzwj/q
tr/JGWnhKAu6L1O1qNeVurPkXkcZlVQ2cEvs8sKVXJXXkI5J8u4sN32CsAEQgMbAAh+zeSDWTohg
cqMDLumHZNY3b7quUjaqKRO42RJ9LOqqBRWAtkax3JwKu18rct/P8lZDmjO5SoMIhRaPbCxpKqos
RuN2C8eqMCvLOf7mXb0cUgoRYQHLkwpU3ZX3fpES7aUrYxGno7WiVUIcXEkx7kf9PnlmcM6fuY1e
r22FAoJrU1PQbPCbVgdcFCoU1BSpf8yHPRDPUHkKi3Q6lCgWgIvP6UE/m2zxnXub0wzSIVDYxcIJ
iletOhQGpIkeXljbxZ9JCem5Lx1y1RqEv5I/mHj2FnFNGtZW754qropc2VijJkQWHzI0jIzU8ldp
cywoINNbG5Rw4lIMs2ggmwrbItSZTtcXufGByRF6R0G3dtpPF6qy7XGQ85yj3ZAuJVaf7ZMCsBo8
+4YTKAauOhy/Vtk74ykyoyWiys+Roj8hgSSl9TqOgmfVhZebxP2NiafALdXTFSlopVH7ag5tBABK
gd0wL4m1or6xkO0Bvu977321Fr40l8XcMus1XZZlhuBTFsW3HrpZ5E8DkDU0BknVcWgA5ddrL264
j+OZC0wbdKjfg3LoDz7q5hPybXQEgAB7knmIh2Gqts40KOdeWb6LKlsSS7Om9LY1Jyg1lKY6XUgz
ooWdO0tBhcjrbrWeBM24tai+zkqnH6ZmHJFqo5Ilxc1XPE44f4F92VI1rgDu5M5tq+FqaOXLbEwv
qL7l2QvU37pdWD6sNnyqDGrlvCsUhFwsABNZKd1qdI1Scy+D5Qs4Zyghos4GPGSn6DpSCahv8Bg9
P5oNScI+PpTXZiuN3MgjVZ40uMvzBQRcOPkHn6ZozynuHtwoOgIyb925Av4YxYaFG99Z9dzpbxS0
WaQ1YQm1NbMXhfTSVgBsgkWtT7viBfy3i0GufFM6G6+965V146xCV5p1/sEJriIwqPasE7dRvujb
jySe28mrT3feePF1mlQPFd1U/9ljrWgf5GhuYkbV7gSFTilBpibhXDuUnPPjQxdTObeUEezpX7km
ic0+ZNGwm6Ohz5LuWjQPiXZrNcZecvWXjL0zsq7JhWdyc02LspTr+9zb1PajStKcUQ+PGiedl7bh
7K26nYqSj+bD9agFZDAOLTkWJW1t7u0c0cMStH0amdpWHcm1eW4h/Ul7fFqgdR4rJZloeW3rQHyG
gCVqiKk1xuq+KkBlqWm/qiWLjlRabhwzZVmoe7FsAGJNc+hXSvyYy+9R0C9zOCV9hs1tMQwI4TQ+
P6Rve9VZK0GxLrJ8FUmwpiJpqUAGsFCGia+80Remm3vDh2dNLSfYy2llU2o2NpkicwJRQFFT3Vzb
NP9LyntZ++yFOMEnggTGoMehLNHXum1SsnhgwdtCJyHqoeXl8Qv6c1eezGE6hRsceMfGTFh++6WF
Vk4XLytjr4q9UNcWpSE6kbJ5FXFkL/udpSsTPc+LjWZ6zizw9Cd6FAiP0O4uPKSkaDB6fPFG0d5d
Ya0CuF7hQGc7BIlPt8NrVEJcnRgCbhZCWXLwFlugXz1aNL3QlpRxM42k1ho2hRruYrW89TWgv1J0
L7n+1gGjoUvutV766sTKIKNVwcq2vJUYIEagtNal/QzJjYZGYHJEA2iiFg9ZAK+hnafSlVMjHd3H
+jQbaUgh3eJjzVRtWFzVkbFshCx0eW6A8jZUlfesbqhy06JPJw6nRk90kAb8Mp7Uufwk5c6zFNAe
pkNlGKgeePqHwWZdRHMFgL5drjt/YfikK17/5QbBNrFBskNYIIPSU4p1/YjwTJa1Xc9N4Gyekswd
4+i5/q4Co6PLVCvG/DyCiZsY9kYpEHe6EyZyciaYoJACLx22Kp8FcOMxAddhGZbSgyuKmU2HoIo8
gBtHlycC3h3o+WwY6PEm/UduAweRaM0g/tL0EKOs+MqkelgANK19oEWgAycqfcE4Suallt84abI3
Iu+Af/K6i61DVu+CFnGluv4EUBNIK0vau6E+Q3rjSXG8rRMb8jT0ICmQ5dOOtCfUsnahA9Yp6AAW
/yxLpYy6Xr8RpTo12w3dZIhNu4V2M5Gnb8MjxOfJKJ14bCdwBy9IJ/5ello9NdnNwqDRZaGD5NMW
nnSXVTeV83DhBX6v5c3Z68+qWrnmyX2kCmUry202AkVFseuFFwBJ1OkSKX2WP9dhC0VWL3Qyeo/e
62ftWrSXtMEDhXDhOX4vdMu29efnCCuRFI0NSmforkcZ3QheO63AxTAD5wVfSczzaIrhOL1PR9oF
1B3kC7c2zw3BiRRyUanGYJjsDJ2GwC4aXobryBDzujk1PVDTtyE2nfRwoNnGdbRt1HWrrI36tasQ
PCiZYFK+rGw4i7BC/Oopj8Q8kOwPdrHSWxG/FOgSRtOY5NQetPIo9H4qejI1m5fKb7z+MWEZLl/V
XFn54EBkG7J54BqvXnvPHgoJCmrm1IJp5mQdFhT1KtClTaSVwOxRgB9qMloI9ExsFU5+PDHcO5xJ
zAKls5zIfpUb6JXJKq+LlRJWm8STwCRpmLWSFX5EnA9EvhH8XRfBwFPp5v78Sc+4ZqqnZqqtF5eN
6+Xq1mtLCUR4VDkqypaJ9OynMsxyn8rDRytAjWiNyTHTEDI1Vx05Hq2KIBqaWvdehNFYxI+ytYH6
I1o9SZlsqxZ4bh6K4tiZZCwidcq71jYCOvGtQi3PBqAFJcmnMRgN8Exrq3QuBLw6xsXvAl778zxt
sjBK40QecJn0rvazeOMc0qU/eZs9lKuwmshLcDPy5FGawhsECDzZtJPbemZNqLxP3eWXO32HYLWT
AXrPLw3zudA50Rz0LEmUkumqV65oVghwyQBYpPwJ/fynwhSTzFapvbpz6pJjhw/ILpBYP2ihX6kc
NtCmpDUTVaScm5peXEM+vcpR838LykefA0eMXKt+yL2DrUQrExh77SIp39NCa1FnlXVxDYb30L7L
2X2kb7svvR9vYKJGNqzi5CZQHyQkILM5UB13L3tIco3Yh2vRWrC3HhvAh4mxgcyr1XOwnEd8qOfm
LSX3wbvv9YWM9keIFupOIkurZyZ5Le114mTjPlcKcHewTjAv54MGoXyRtNTzl6gv3oxcUYrQX60J
kAde5RTbGnmnvqOvlx3a+lVls2FDZsbH4TaimzVkexrKXYaIgbQBbVpY3aRFoa2ZOAhdJRR1KJW1
D+YjvWldvVLZm0mC62ZFXwY2X9muDUSR6vB6lCCL1bsOpWAwcuKjzIhsDvYOWAlM1QbAIO2brgG2
9uqFHw/X8C/ZNj1PTGTZIHrdQ1S4EJ60h0hoBz/YuSmAH3sfg61EbSGg7lXOq35dCg2Q6q0lrmvn
E6eeqturXT7X87ch2cKXog3/UEAwM3AtyVh1UImC8qNQnhO3IeuEkt8Wml8jK27diqw5FHXyJkJz
ZnOQU8hj4oSDKyJ8CF/021C3pxyP/GLeIYPACZq0dGIFb8LBJ73LFh4NZBywM3cVO6+lfJ1wOqAW
kWkWwrzoegmkWsBsrcKIpVS9ZmMeaD2o4IoTnipsl0BnwRwOASItGZmvigOc+tjDdICOFpT3Rb+p
k60APlEA5AYgmAdw2v2ATUGvvywU6RwZLqfWTnXxZQyUOHABhKBhdoda28XxEYkbxV3bBvo//pz8
t8XnvYRkF0L7c59L4T9ZnvcQJqtEntrZfVgds0TMlMa9kUhm46aBz43PWWJNvRraTKl6yy4NJyC7
M/CddZze/hzP6u/F/9VTV+haEUEgo7O2M2oD7SGTvDJdpEhIAQqfYnVMkZFSlJy9SCB5dCvd9T6K
Bf3eVf2x5kSPqvQ/kzq+zaJ+qQG/imn0ezhrWfgjuWBoiqJetQUlKVg3bZFRgECoyvTxfDYuWPH+
Xl1aPRV6r6QicU3fZ5370ubStQFZI9sBDL/gLjCutb9Zg/+XuDsIOFehZM2bC5AZb1F5KRs6k87J
J9mQY5epEZVptNPFJL3m0MHZDzWCmlT+q7/TOGzoM+fRveAAdW6YTnIeKUVh0O95j5BjzUNxJ93Q
JRq1U9O/eIOTzKazijbR0N7YgUIawOxdG8/iDmz88Kpf0Eo+lwDLJ/thmEuKpQbcwn3t3pP38Ev7
Ko/SDSeaSlla79VOuXQncearn2xzsRKYQgVxvmu/cGljn6OlCI75RmhIhE+LjfdZXxAOPpdvj0/w
TeC2Rt01whlKXDkhRW5fYhNl3QYhlCIa+HOUW2fmsHUiopvIY5ISSd0VbSJYSwgCFgjFAZFFtlZ3
g4kFcjV2owWol10CliMLryT/3UElXXIGYGXdLG6uBxDL0meYUwf3w7Vb0nwqpIWVbLyQVVahOp2B
hS+pOsbNTI/tmQqI1x9ZB3mydGhFcg5E7y8srRsveleUWy9oZtTtpuyphbIrkS1TS4q1of9cJ9cp
UHJ0PeyILUN5KfDrrLuFLT1k3rsSysdioAUZxLPGAyuooAptB7QMpBpPvYdcOzY4f1fxNcCPLsOQ
oXvJfCTU8Waoad/09kaywRyRcV+1yXs33IuCtpEXXxcdZBpOonRsA5pmfpSZ058/wa8F9TfLiHUi
KMxe3Fh2n0EMQNMLsiP6v1Lz6pdUScC8N9AhDHAjHsf9IVKOkrZnCi5z9IdBU7VeMQEq2anw10Mq
5pGza3PzS9JgycTVSOl7zZg7MkVJqkANph3eEfoKMjtbD1oMDL2wBgZvFFPYALnJWZg8JFwrZUnT
f9dKmyraSdamiTe2oQDSu4vAbURALKPymPWrPigPDe2EyKbhm9XVMqLtN9E976j79nvq6NPU+iid
rQNoVIYkFle3dBTnWdUdw659U51mpXX9VEWFpYsQnRfutTa8dMlarXbmMFxIlpUzJytzXPi+BZJc
UXLRjZImUrX0JKQMYV8/SZp7r7lQljZOjLIwsgfNhRPHmfXUHEW5v92OlKPtAdHI28rNjFuzCMs9
nUiII3Ga2ujtJwliMZE5A2YXIpRnmfrh56l0TordPNk3ZGmQWZp6dSuVBV3cwUkWYW/cSjWJYQI6
MDE7F8rkXpcraqCfcS7PG6kE19tSNqmpcqcUT23Zty4tL+eSiJNludNsRxahnaI01dILA8AzlV+d
V+StA3oNaK5YKlRDa6WrVKdmYDAzgOGf+m129JvX9l7iLEDT8K295uuhDrQcthLYKCIeIDsZBR4n
qPK8GQUaHyszeKUoipqtmNiP1VcYXYFm53U/I5zgqd6woz0WeIaQCryTO0rAO/qJ8Ql+SSrn4aZE
sQAqNeZ3SyDrVYIi2yR/gUFdyJP4gCimpc3D8ogqyuC5ABK31OyTC8YFxrkpc7KpiF7J0wEVqSvU
4RfqKtzQB7kCwjnxsK2WJncWnmPa1Nhg3jr1Fjboy4mE6Vm2MPB/MjjXhTNnQma5opA3/tYsnsK2
nKHLMtUoBb2qc9h0y2gKrXEPf+I6WpLsXiGzDCp3SfdxHS3rVb315tYCDteFuDubQp5sYIblOoWR
8lbYN0/h+i/FUj7CgUVoGpvxdoZe09xYM8yTbqLNEEmdfj7fu7NwQR6yhV6eX9hIlTOn5V8ll28R
6Q912LF8C5ziaHPOoK1MxyEyJsB0pygKTPyFd38hBseX+81ybp4s5wUVgDAc7+XspNtkjR/CoX9H
2XuazP9iIe7XLPr2OnYF8qQQvXnl2KDT8/DaEsAAky4UF77cmaO8cbKCVXKTW13YmleKNHIuayx2
8iBFmF1a2FF+0WvmzOpgnCxXiWoX6LwPFDFor2ZtPdP6e7YfcA7mojWwSyi3Fmm1fSnbORNlxkmi
W6dtkzsRaPumRrseSUwp38RUelGzQ7WlnWUCq5PkwkQ4k70Z499/+0gqrVwtimjRURtaDvKrCsHc
uDR0Z9I242RddTUj60NNxaXHNY9NDhcQVcafJ/C50pJxshaZZmylhldTAi1SpJLCghZ+6NlGNYW4
gb52Zwz6XDbh6WbAefZKR2vZ11G3wjXAm8e6R/KIkSzq2ipiBXVeUblIbXfSDXINMFmgRtKDwsQk
B012WfK3RinkdWR58rZGqmLWVfBmGijkqFwl1rMmEIfE4tcB3eYPtnllxQrCoo6D9lYk2x816rbT
KOvgDERaimACGng/j8S5vEE9TY6N1tFrTYl3/TEAFYkhwGecLQRdhBHePwV6Ref653udmS2/ltBv
s8V0vKxOJG6VBp6ytpJiAYZXnXUjpPXnO5yL6ZPFmOZxMQDTxC6jREkIiXJWxCliDBOhX9jFzh3C
jJPx8gvdgJ/ELTw19JcFQENEzT193pjg9nTFlOdtZ5Y70WTO3veKehPFEPTQpw1ghmXDLGCZvnD0
PzOexskq7PUx3XrT6JiFOWmqv7HAgfV+fuFznRlM/SSjlAzVCOTO7a+kfIcZhOgWlo3wzSWXkd9v
IfrJ8ls2jpZ2Kr4GflRQaEfKttw1Qp7/pYmgn6y6cuXHUQ6k98qwEMDRZPulRN1VlO1b1ASXQufM
0q6PA/dtPsOU9QYxyNykJ++vAwDvcdpsglijQORtLXvYD2pvThBsnwkNDM3P73ZmXdRPFt0cYZw8
d0QHce++jp/T4EIFYxz532zq+sl6a5k0jIuc67rKJkxGBUAA5QoEUW9uDLO/9uwn667hV3WepOOz
S7TTrYUfJhdC/9yonIR+gYyGWcRceZR4q8LbVr5ghHUuDE4Cvsb6NHYkhQtHM9SRe2UGKBrBv58H
5EwM6ycxXJSt60qCq+umN8GpwxFo2i9/vvaZD6qdBDA4os4Nxie3oafKkJxGQn1yY2lTcJ4/3+LM
4PwyEPoWAl7suEMTgb7RBBx1lU63gUrEOwftn69/JpvRTuLYT9rBRa033Rmg2l15cCaKaYq11qAE
iI2fxURl7bUjAACpQLL057uOV/9NJGgnge1FYMMGLUl3tV+/paGqU6dX42UYoQSRhjX0DOR/f77V
GaNOVTuJZqOuU0hCQ7CDMhRey/dDDIt6Kh27e3VyqYh77iuNMfPtK2W+b2UYpga7Sk05ciS5j9xt
br0FJnDVDKL/JbPgczPuJLyjzrcV1SlRjAV/DyUo8h/Mbiv18OfKp8bLLhQfzsS6dhLreSxFmgYk
ddfIln+f8+G3jp06q58/yZmQ1E4C3nMD13azIthp7qLx74JmL2cXIvLcpU+inWZ3JTlaFOwk5ERj
s0Pad54XF3bUM7GinoR7a5KfKg2jEj8g6J5A/kKUTUH9cDqgKXtpnT13l/HTf5tLuho0IEjHsafp
1iyLDzoyAcYSzqRDD+Tz509wLip+5e3f7tJbStX0EXcJkOMqZkGDewNCDxNIe7W0cWA55BdWsHPv
cxLroV+FOChzJ7DHgPepo0L0tco58vQFbhIXXujMh1fHv//2PjYGuU6YIkHZ249N9BxFJUod7z8P
1rlrn0R3Feu20/lxjMrCoYGYi4S3V/kXhudMRKsnEQ1XrFQFyPedtkNPvoYLRwH8IOdzLb2wAp4J
5l8ept+GRqvqpmkS7lBXD0imQSW88OhnxkWcxEOfZFbmtRKsiqFDBPi9hFxaXViBzswacRIFiVS0
AZCccBeIGWIZMvIV6M6NXIZZjhjfJS/gM2MjTrY/Lcr6xDKHcJci7iaJvRqtf54zZ3aEXziSb4MO
9kwrDL8OISTGTBcKj6ZGUwCEqZ6Ih5/vce6oJE4mvapQwbECP9y1boDmuJE0/V6RkhpwMMuR4lGd
HNxR79lOgzlQvXZuD4m6ImN5CytLWilu015YG88N5Pj3397X1h2vTows2pXdXtKuMEO6MMnOnZ/F
SYCUXh9ZeRRHuwy9CZu+AdQBWPaT+t15KiHb4mB2CX5y7iXEn18iG5Tas+I82gWg0nPzoSovrCDn
ZsPJjlcryTB4hh3urEFaamjJFNTKfdwAzEt76pmMSpxsfHWkFVKWcIdawlqgQqTl4EhfVYEsqxrM
fp5vZ97il4fmt2/cuz6QJJ1OeABPu9ZuQwcAA9iLdLjk337mA/xy7P52h9BIe0PpPNpFIn6IygqI
sfT888OfGaBfVd1vl/YCVbKLIYx2w3tzp7xlX84TvNmfr33usccB+3btSq2aCDJ4tKt6Q0csTjwW
mnShBnHuuU9ivEJL5l/wgxr4Ad6RD8bCO/782OcuPb7Ot8fuZHCKeeASWXhf0LYEESk0JG2GwMAb
DplkJ7L/4gidBLGZxUbtVowQ9BycvWqUJX5+hzPbp3ISskmOaRtyecyYCnjPNlnIBzvZZq+X9qFz
1z+JXLsu9cRymfOYfyp39OhHN+4CavKEdufPr6Ccmz4nsdtkqe/JI8Kk1ifxdfmaHaQbNgz1RZ26
z9Zq6szBEP98rzO3kk+GK5BkQ7YcOdxJCSA1c26r0oUrn3sL+WSkvNYRfTRupZ6EEk7q4thW6pzq
UJgDBVnKcLh9PCqSmMJvC3duJlVmNreMsr6uylRbplGVblgonfnPr3rmy8kno6oZZVqpmRLucvxk
wac9uff6CB6bwDP4+Q5nkmj0P/4cQKXcwmDH1HCXvMP5Bm0YWZPoUbybR+eJI8HPd/n9JxOnPuF2
npoy1grRzvQos1LFToviwgucu/S4MHxbALxMbsG88/wyRfbYxNo0cC489e9zQ3Hq5y3Hal/A/yFu
BqZZIsHwV5usQzGyzWc/D8y5W5ysjKlsIhMxNOGuQdULvjzSHgYV/UvnsHOXHwft2+DEddLjq0ve
Ece0x7a9v2y9C0WX3y+8wj5ZDWNZrbCW5NLtEelujHWKWfca3/48LGcSJmGfxHiX+7pktUBt8G7s
7poDmJfRFXpfvZT75qV8u3CbMY7+dw1H2CfxHuU+MhghL4HPGx4y/eghMUHOTFn6NMMwb1YvzNLf
B7KwTwK58x3b8cGt7sAeoMWlV4gOLltn4r9nlzbwc5F8Sn0YTaw1VO/IDjxsbjFegfHDUj83iwVw
a7T+rUvtwzMxd8p/yOu4xH6ZYcsxJXSkVc2i//MXOTNhT9kPgax0g5NT8G8kJN2wV5aeUwSzfr74
ucc+SXHUVqoHGwb0VZVhMMEO6Cg3v678H+/df7qf6eFfU6b853/x5/cUeTXf9aqTP/7zLo3577/G
3/nvn/nzb/xz578XaZl+Vac/9adf4sL/vvHstXr90x9gz/pVf6w/i/7ms6yj6tcNeMTxJ/+v//i3
z19Xueuzz3/88Z7WCfS0m0/XT5M//v1P649//GGyJagy0f0f3+/x7x+4fo353Ts/Tgvp6rOsPn/7
m5+vZfWPPxRh/l3VFEUxLd2yLMMUf/yt5XfGf9H+LmsKypcY5GiyMZ4Bk7SovH/8IVl/h+tim7Yu
hAlH3RxxeWVa//o3++8aP6vKimoosqXaYPn+/zP+6VP9z6f7GzDbQ+onVcmL/eqy/88qYFhC0zWV
KwoFXQtLP+3aaUKr40bNsm3dNf2jlWio6vhG0n1FUY3uZcI3RYpLw2bXFT0y0S5e2p2EMXiQ1Taa
CwbckwCldsfUOL+khfcoOwPgMmwTEexLLfmpax3vo9Wq8s4OhfPVSPSuJ6bhBXMFICWsEC9qBkwX
Pe+AEzNWVkab5xO5EAVus8kA8JCu4iS2S+TiTHNYaYlpvBuBQzYq1YCiNQ3TNmFGCwFBpa3YbMca
6FFXI0RLOmZlC7hpoteQlhJbTV/1lqdwUg8L5DazJSSZ1RT9Ld+gtIlYIsax87hXhz1sWePD14X1
+etZSsckPSpU3bPmcovDWIQ/8bHX+b+ua/xjaubSXV528rqxo5CrWggyzR2oltStY+Qt9NAfdmZl
pleDaZJzyEXjfcg1R9dJ2iB+i36S+6RmRjiTYSrjCipBBZTyEoYebm+7oAlQitWCsF8guTiVBhNx
sSTyxQ1NeuPKRWn/ropF9gxlynlWOqVLp1Yt9R1FziHRD8JB5t7SWmcDJFLA2Xcp58U69HjXdWVc
dPmIVk/928hSHHP9Oi7YGJL8UYHaAkgKPbKqMzHnaGUf05TCRR1Aaepg4ch5eKM3bYgef9xoD04T
ewfswCG5DYUKahkKTfmYxZb+gg2RuSozvrTXNeWdojjSY+NgLmwOpb0OG8yKHQgha9nG1NUsO9xV
awOqmTG86OgMfvh9oKNv7avlvjOgZQgNK1FV7q671hsWfa21ezPBZEKvBwl2J4RaTcbIwAqxClbI
mZ41WQkPXVc7z1Di6X4bfSXQBESbQIMYv3WdeqkrSoO6ie5dd35g7YakSZ86KP9Puef1974bGwe5
8bxJYfEjWqiFD82QYe8xIhIsswWdJhfVPG2xfpC8GI1aybKWWoRLWE7SAwPECFGCK5r7LklwA8pK
ePtg3316vq9eg15l5CHEOGlKdViVJfGQwH3E2CQEtac4cfZsgJuZyJHU7/RMcckS8HkZLKldtkXf
TOFxA1JQhxAAYEFVQXXDnRoV/jFSBge7AfiWyoAEl+bZ7qzSYTjkRq0D568SRF1La4funTSRg0Se
tRHXa1ozuTUcbDt6UcsHrzaLgyd0aR77kTyjWPZk9zAlwGb0O1X0GGnb8JQNPGl3jmyaH47h90sj
7KhTwyhY+WCEd1EfIgHfq3BLkN5Gg0oyokUbVS76jFFBx8pzixqncLnAccktu2t0f9F8dJrOm4ao
7WKS6HYQd/zKPEDPD7IZJRntw84FU1hkTB0QWNClFRkzKZSN8rjfGQMKoE7b4iOKPGOZrOFUsNPN
AxQoYqo5MpINAQ1SF2xQFC/tDrWDKII/y2UnZrK1jA9T2YfuUvfQXmlQqoccG/rbYHgFlAgGR8U4
Pg9gGi3ZK8tgFHu5x9rDUAXWmVd5uUo6E9a0P7WdaSMdkuI16e5zNUG/fy1S5FXeemSbg1GwdtsA
Tq5tRO3aYyO2Nr4qkJFZlrJJlKFS5s8tqXvtKOK4GCgjkOARQpW/r7PRq8ntkX7O6uYaP+CZF84R
+Qh0fx3GiKGjzrE1zfLGfUPMS4Gtk96oHO3Sdhra674GD4ACKP5B5szHG9p+t8QqYHGuOR95eH9l
DmJj0GJrNCVfndxfYCGD8pm5KMTW8h4d3F+iF0XtsK5RJ1mDOSgOSA7kYwP7Vwerl1qrP7qgvIOE
h0uMWMRNB6Ja3zQQ9MLIeDWwRBEhwP2vrsMHVMK5UPExWrixwo3mpfVLYdra2tCkCsHEUCA52rby
KrO86hGtmWxeIO8T6c0Muhka5sqV1OBnKvCbSTS0ENA0uPPkZtK4KkTDGO0VGzmHEK6eJUG1RNkw
Ke5UH2ni3DjqIpemCpVEYaLDN2jwfPrHtqp2UYHVp7DwNUi6p/9H3Zktx40kWftV5gVQFoEAAsDl
MJHM5CZSIiWKuoFpobDvO57+/6Cuf4ZM5jCt+mLMpi+qy7qrFIlAwMP9+PFzPHtgSB5rVa48NMNq
342tGyYFGWyhkDqLTfV7GcevojB/KhQJUvtTod0n5pjKjaEeKjX7CgXHOv4u+Kfb+oYIshk0lgtF
39/ODIbpAj1Qps1GRmo6hukRiTPHGh8GJrU6hrSNnNFOOgMSM5E0u10VxHLUKtwg37eL3NQFMoQG
MZhbK4Jz7xkXctXy2Wf1c9UYu6H4Eaj+fIoY3DPsy2pEtMRDTGaS3OiXtrzgkOBmlw75hxjwLUba
pgt+BkZ6XRWUKV35K7LR3Mn0lnmy2EXzNL5xzGI/5fdLeM4ImGX9WHq51fYnCrESt9DKfZrteCdX
0rHkGESLR1I6NfO1vYzF5RibPJljzg36/bG9SiYxsVY3e7S0Y/Y8UaSCVv2h9pDl6WGXufOHrlTn
sUlLbPF+mDgL1f1TLmD79LOxH2WGtBmt8W1YOPdZvyAg8CNhjqm4S5GcaovN7P5QzgNqnWZe7Vx1
XWJMk/xsmgoZl9tBPRR0oGG2FV/z9kYEIV4F4Vmbh6jlXLrBNadw7zkX+Y8kbjaNu3OrXVf8jqjJ
S6Pym/FSN5/6DHVG7zxTyYV2uXVD95fdoSyPH5QTonuA3+XXUJyN9kUBVT/3MNUK8KG5pmuJvNm5
dHwkw0tkB1bZPbsU37xEzE85og49zlR2gWJxxwA8quiPccMkqr9OXUTzXePtUBxwsLCTU7hzQntr
TberDkmPigfG49MqPiG/YhwzPRvB7768WILfdfeoqwtT/Kh7GHkPsfUFff9h2UdDg6BBuUGiOMUj
pnsoxFf1eZZ3KISj73gB6YuI+eBWyCFfinYvofxWV7n4NGcPnRi/oSBU8dqsC4vLTSN3tTx76ZVh
wYtH6m2b2c9Bcsn03xmpC2rYnyb+lvtpI7or06ivseg+0zVpWvSEzfBZGDCrwO9OtoPtc7tZJj7t
yDiocdtO2MZ5T2rcOxjYzumFbj902M4QqhY0iJdLHbX+GF2VNibE0Pmq7EOZ3yyE3MaF2f177L8g
M3RmoJtYXjbDU17vmTkdGRCBo43wCHMXzbhR+NoY2d6d0ORqsn3uYFpvfEgxIIkThkTrS6Gfo6nw
BXMVLj+2pM6Owge7uUuRf3TRTh7JqS2Mk/Kk+JCOeIU21zECYx0KmHGN8lg1bp3hYQGxFNVWZtHH
xf09IKCCtFnc73P6RiEPMZB+X/R43RXeh6hGDf28wESiTTGiQc93MbEEKx5Ffe8h19FBWxxICyP0
vtDMX61iin5TsTEzJzRd/Km/Rbia6vajTr8Vy0cPK9QWdrRF7xcrmuozc+nmAnE63AuNgMn3Ovm2
MLuIpvGLWurvOuVlXSLV63r1T11CDeZJoV0abO5hi8yWURUqWWZXUxlwYpNmzHzLdc3Mj72as0VF
N1dM5HfFbWPNEFMrRwzfsAzHyw0xp2tdkLIMWtn7EgeHrxX4HF5sHXNNSTzuUJ8buKQy8zElllSj
qDaNoc17/uQQDZ3FcNF5kOVth8r+vsOjFdkXMfpqVahvG2RMmlUIv4Rec1WlDWLFnsJr774pzcsq
5xvEkGEjsQFpxu688/QHR+a/Ymwm3DggFhOyZ+RoIqxwJpTI288le186hYMFd1VdhhCTiigVKH4F
uOflBNUWXd18PsenGdZyvcvM3067dLsc+VGme/tlZJYVWU2xXDgeOcz6ld8YeY921lbP32bx2ax+
mSk2RdK96fJP4ZxfzY2FUbLJm0yhEthVvyUe2h7fTsScD7k/EsdZcWM24Vbhgdjmu7AdN32HdZFX
JBced4j2Aozpis8db8LpQmRfZ0Lix6Vrfy3xB2UZd7P1PY+6Cz61j2iNDu2eWRQDrQE5jufMdO3W
w9QPuNcx8loJDlLdXWFteS+B0TPUPwdUBnXyUCILOSzBtwiHTzV9kjXDtV9k5PpO+Tlwz6Ej40HH
jXziEFKcv0DIXO250qH8RpXeo0SXh0j0Iuwma+x6uEqc8dEbFrGxq+yaydVv5JvLTSpTRrMLtJjH
FqMcSzgINpaNOA8rK/X//Jb/NZDlFTCzey5XEKP9P4DEoAz34qWtSM9rFAbLebS+4rb7/grA+fOv
/QuC0fov7XradDVv0LEAVv4/BGObf1m8Xt6uqVEuIdj8FwRjmX85nqe1o+w/GMv6K/5GYJT9lwTL
dD1l2xbByf4n+Mvrjix/OpiLsjwlLYv/kusyL7HqIQhVkdkokJpV056PFp4hkfTkagZo78Y66k9Q
NV9H1X+t59qCJ9MSpdHD0Q5Tt17h4TuzzdOaRATL98V3jTA4NTpygMf+vZArXU8o7EBAsV4/mJnU
bmm4pgtJf0I2O6n7NtvVVuys/hqOhL1kUDVqfChKBKN1IC+z1FMVMhCwn098x+ta/w1x8VssyX3C
tinLtdnqg26PZcUrCqaDLYBNundrGT7oxC2uEI/msntx/I5cXK+x7j9rubxIB4kzB5maw+m/qXH6
Gvl5b9tPkwF+Uou7zsaiqBu8/FF2TXRVREt8Z5jDKYrCAZnkX0tzYgVPqGzyyIMtT0SU2lIPHir2
crxGxyv6SLeiudFjCaqPixHUXFdqMqFgaG8j9nmXIab10E42A7Oi0gHOfWX++f0N+dPIPdh9V7uU
+rZSUph/2o4v2jFgfMlgWLa3tcu6OnfTyNkXaiYFmk3EYAN0aieFzbRqkC018FtDtdIorrAv1/5s
Bbhbv/973nxxlnTRpLTYJ5eoftjCKXI7HO1uVVJcZhqKSVprppGThsnqMR/HizIMl+zEmm++unVN
vnWQXj544R68mS7PZ20ueIaXU91dZxmjHbpAW/z9J3tz9LSrwIoJdcIxubEOmoLYO7WuEU+4xwJt
qg+9HLoIgfmUPLqJjPznZOQU+YNZONW+TPO2PsEg0n/api9fNUHFI2nj+HmW4to8eM7EQMGvCSQj
dZPQyiMLxU3tTDmmMDfMwfbfB8rmb9PCzEmNv+pnKxWyuQY/Au8N2qr8zvBq9pyFq9ZJFoFNbskJ
+uUcj3SJonbcIgIdaEVtlcdGZN4Wps5uxwQ1UrxWrPkhC3NRf57dTn80MSJ0znIrNH9bhTd1t0ab
9wJ5MgZrPieoCALZTVMNXc8t+tlGtXNuaDY7XYZgjBGlbYMsqukiLlcPkJWsRprVBoM07zqGGNZt
jT7FGUDbC2mN2WHnmaRxzBbP+CTW2sbAujCFGnel2Ubo3xtljQ9cW9ta39aQ176o0okxXphWzbSp
zWvvR46rBe5EuA4rD9nfynAYFI4Kr/FLkY7MeLVYVviVNHH2QElJWr+hA1jz/dAgALpfRJu1d1Et
l9/5XFECGnYe/axFOBnnKrItsW3dDJK7O8YUMoPKO3nGVwnZdgQC/TZaDvVJEUTLt9jsWgONmB6H
dAIJc/7NWHVPqeV5HVEjB1+fJpE8jYsxWX5pidVfyXQUQ3RylY4zXdNwsaGHOHA2VnXYYbJOMDzL
axV7VyJWDQVd6CVUEYaHpG6ymAguL4ZoLb/F+Cbf6WCwjH1lmwY+bmY/33TOaN2YeFJQFNH7ptwM
HBvJPhL4feYoTT8OTXBm4dsOzz2l6ggoB4wWw+6yBWcISj38bkovQsCRsKgvRW6Xk8OMUhZ9aZy0
UU+mwnCap9Yj2LQtSrEFNM1xjpZBAiIYDZH4AVDhQRcYm7K4n6s4kFe200rvpqSdFDs7Xs+UYMqA
UNljz+5Nu9DuMpS0xNi6ONiUxAZqhhjQ6WoZ8YOUiO8ThGDUQn6vttCmBosomXfjpp4CTl1ndbRm
3cRB86W0R5i9fWoFP53BiFPAngm9YtxMVvVHbnvcSQ0PZRBqBcZtHHBQHnyZPfAfDzGXbdlWXbRb
7EwzfttmMrhqJ5V7G8zOgD4bK4kfpLOq1MxzOfq9Z9lAw7YKMYOJPY2hkauTXVBPeANjiNYhuoRo
REPePaWZL7us/oBkOpTquIj6C0KpwbNYXo0sbZ1ZHYLbS/Yd4F7PO69Om+R8mRC+R+AhYhDQlIl5
1WpcOs606ObnhL98TwMlR7z/Qml+5bjq7nqOikJedYWxlCgXeGDIy+gs2Y6A0Q7fYlWYHPDBGcMf
UxGOLWJSU2DvF4lo+25wx/TJc2SabcmCJgOEd6EFZeWVFkgtVMg2hmGJ7+aiRjExBA6wvMYxvDdR
vgswcVdq8UU+Qn+egJ/NPapgWCnYWULH1ikixQBbV+kzgPSaqevawTa6RcqC0esezbptFrCzmyJF
NhvN1FJt9ODiO1lnI2blCJ1iXp7Fwv26hHH8ITN7dC6qKsaqOENBevAxBAqQbsAq41cWWObFGMOy
5fqy5HW5RM23KEmV2mWLiw2vrTrjt1EOITJszYxjbh0mXnfWGk2IFHooUbQaEzVcZyn5AUIfTi32
Sx0g6Rrnoa0TBhRCG7G9OUYZfsNLwx/EtOv0vtCh8b3NtXuL9Q72tMYiMZpKy9LE7C32ks5vSiv+
4srFbreB6a6BLEir8j5DqBt8MwoC5N4Xl/5GJ2Uy46aadahL4DP2sGDhaV+bi1pNPjtjCHwUddFU
qeIKtSYVVFV23jJFOu3cYvD668Gy3WlnaAfxKC9FtXLbFln2WAyZOfv53Az0gMPR2WWzMp4Jyx7G
dUFoMHoameqXl5Ieb0iVoaDIuJMLUsBq+EryXSPVX1jg8oRh2V3FBb4p+2Za8Chk8qVVF4uTR+Ul
8g2YDhumSbg5c5bISnejYTcOKmEF5rVmbxomfttVsWC5WqroWlVG94zecFF9WhTicatypfOx0R7A
U4HgeX+tgZ1vKnd0UbO0Aob8G/5yj7hnj0MzZoEdnilF8tugCMXHoA0xq3Uq272CZ9G4NyK2nMVA
KbxuJPKVQ9ZVV1OzxO25HU8Dur8VRXTeVYyUtsOMNY5YaFz0WY8+eUz0YwA/C/AuSVxaA8NYxQrX
XhSpzhJd8IhpkHgXxSJA+Trm1K5L8g3kLNsyFn5SRu1864BdiKs5qO34sTOypryuLeZRPpRLGuEW
kXlG448gJgv9uTJsC/MW5ZkRcWiMRjpkSGKZp3urU6OHt3rT0XeAihKh9N/lVoPYZzAh08duhonj
oirW9fIrN0U34E3pOfoKdlW14LAjMsC+Zoyj/quyTRuxw3RQHdyWyXR3aSrzC6xgGuxyx7qbf85O
6xS3UoeoQXSV0WOi7NTliD5VXwhk6WUV97dVkonAHzm2j03FvQcKrwp8GJ04w8V4Ssb7plnC+XMX
2cV0M6R1QH/HjNs7Bz1tdMJqiSpWmRv2jdEE2eyTKmQG5pl5HN57hhFiz7Xk9XVTaq/zzalBumUZ
qiy5RJ4lbH8GAP7B1smmqP3aVEh54J5hFeOdrq32LnCyPHrqZRw8xpaRJQD7Exy9AGTPRkFH0+BT
EZ/8Y4kwKZLBqQjjcxfhflLDWH/q5MQ+Tz2WVOcilSF67Wnh3s4NkNymXaqQ8FV5ISzTusMXSzZz
9jWqAtx8bdkSU4IgwAfDxqgUczZyIuTj9Ap3JosAWi0HD0352am8n1ac0PJMh0JvW8Nz7/jyzR+o
3ka0Mow22mSTnn+Z1QDoWCWYhxuBau6TOmKCZomX+kMSaKe6Cqdkyp6toQw/AastISh2hhDg2K92
lmLgQmJKIjJ+IB5KztenTkYWwpPLp7HoaLxC3uqa+9aOxE2iXcRnOsOCfSohG3RIpXd4FkRmBmCe
qRQMrBJR/jEWA7KWg51AvASP+jLUM4brXea6wPcqtU3UOj0boRJXNPWFPXO3b4fZQT80yT0x4W5J
LAC2axiNZyAFN1YnFFXi4xhsuP5AqBt9MhZV0NYc8JMq3CDO9mmCi5QfgkTAFDCZZCHWq+hLlha8
XcbJxgejVxjYoxiU/pZuKGEczDlSloO7fE167dUbmysPAcguYvyPN8QPAvsXn3XsNN/LcqYxWXWm
/IoBV1RsnGiJflCqVd1NuJCdgStj8tR89OwSZfChCNLE1/Wku0fOQ+v+Sq3Grp6EqM3+gtwR0dRt
EwwhiWqCvnbi562V2Bd6CrwRa0e4LvM+zuyo/E5qVH4oEmjXiEcp8L3cypR3D+SuoyuF36hEBXL2
BLJ3eREEdDAYiCagZabdoDJAnu1xRxaheLbNys3Q8HYCtrrLhHlmQ2O9jvph/GYASyNsCPXjsxHX
Y/7BI13FQsds8C3MVZqeR/OE0VNDg+CzEwSTQrBT4UqrZitzNzb5K9ApEEa0dWRGazcHO76FqoXS
uQ6w0zuHkKBr/vG8QsnKsCactqomeBY2xGw/xY3iemYDPdwXJtGfNbaD2LMoaMvNdpqkO+SFaWP0
ea4wXI5tx18aS30Lm9Z44rKxOoxOggzFbtou5iat4uGbYyUDAjr2aurltrE3r/qIaKLn4cRtoqwi
QsIxc5ru3NFzG9HVTZweEoSafoW1wZhrWK7mVfQ6zY+00DBonrOktfDzmWnt2EHGrZyKVkqkGb0u
9CtaFz8F54SmU8VXjnlPByxretnEBRUujj4zuc1+2XHpXVuBQ1+7aGyFzXu5QA1KqthEZrtqnY+4
DqbVfvY6WnmjI7tHr6hiF2AcFBwPjbjRG5VzmsoxHpZt2JfyuSsLpizKQuCBW06Jl+xNTBTp8ehu
EZedYVhPoH3K2gd8xx+iLnJ+22bCE2CHNOPSkHjyrrerVTc/jTkfi1Xp696t0tW5Jkyii5mZm9+y
FYSaVsUYzYdh7cU7ZU3mY+c504izsNGPSIsOLT0HiTzZHpPkHA87T/UU8KMc9U3cRfjg5Z07sfep
1ZrI9YoWPS6XyDBsB6uuKJe6ZcDPdoxmYp1AEWPyTIxBFsZ0LeKKY2CSyro76UgjPjfxbTG2NDlq
cRbKNHoEBaF5a0w29WtWhhymuokHyw8gCX5XiaS87BckM+k79sPTkKRCbYpxWH4UUzJ4PqcU45t5
TtD6rFtzcVcN/Ejt5g6ilq+aom/3ZmHW2a/c1mHxU2TulF1ouxH2PkKZ2dhHiTYD3DhJrM8LG6O0
W0KTHjY2/wNeNl06/K2D8Y/Q7v+RL/gKyr6tnov7rnl+7m6+V/8X8GwTcOh/ZhV+LuLu+dd//Gfz
/cd/wKBpvnfP7Ut6obn+6//CtW39l3JBV10EB4GPATb/C9eWf9mkNvjeCepukBhwmL+phab+S2iI
Fa7tUOsAifLH/Y1rm+ZfWkktgS89x7ZdVC3+AbGQP+cV5urYDhxGqVFW+xeF8TX+KwOxOKWITUhE
EOr7NADi1mVx92JzjqCtK3L7EnBaV1mB8zXDg87xh0n9Alt01RirqsHMwKRVs0HKUn0zGBvfR52I
r5mHJ8kadIP3S6S+4NlTnlh+xbMOlrcUq0oKfBew95BJvcARDTR+NXhQiS0httxUkkJQNZV7AkJ8
A6jzqKxl2TbrmAoc9fWGQnEmFV4RF5xZzq18efASg2StocgPhl2elOjLO6icDSR+EELip/d3+sj7
ZKNtC1Qbvqh1OO3aDA22PTnd+jFKAjrvnnFerQu/v8ohOLs+JJ4uPKgptK0PqempiQi6G9gAGgb+
F/OUFd8M1j2TcW5dizTtf76/3gHV3uHTAJaWAjd6AHPMXQ/6L15Vl7IfHS7/jnJW2l1+YSS2DDdL
QCeP69RgolqnuXPem6b+PS75txiE7hz8rfp84rdALz48TWt3gg6VtkHvD08TLi2OI6MQQsQABc7U
Do6yMarS2g+DIdioZZk3iIzf2PzmC1dJLApK/Q1PodA3RH9K2+bI2X71a8zX583NWxF7lqFgD5k5
lnvtd7gv4lKUrYhOnO0jZ8uGJO0JDydVOncHR7uz0m4Mp2b9jGCBTuAMWdWaJ9Dpo8/DrkDGJjbS
J3n9PJkzyx5DEN40n+wl5G+1mZwk2qdL8M80DP4+VC+WOjhUFi5Ak07wrxe4j8IujTw4GxVeFm26
ff/MHN05AHfLI856UMlfP5QSIdZbhCbEr9tmy7xRfTWq3t28v8rbrYNXwddBgHMFjPX1/38RZYG/
OqtyXNgBgRIXzIHNF0Oa5RdB37f/xlK4mNKhVLA+/sUKebEUydQcFJZT+fmYd19yHF/3GLybX/Dv
a04MqL/dO5c7zrK4ojCcsA9jTdeXSd14ovLn0al2UdlQpmQUVO/v3etJofUs8GqUZ5p/7gguidd7
N2tvEqqUlc81Lp/RsUyu20VjyKtbsRtNLX8kJiyP9xd9+8JeL7pGmhe72E9OTVE0VujxSPeLa9QY
BSbC6bD39PSJkP12G9dXJYFyuR7MP/nJy7XKup4su9EtbwwN+m7y6sva6oITfeu3FwNcIPvP6fO4
Fv7cji+eSEk3y4PBbv1CGkxGt0BUdOgxex1ztlEap1R1jrw2my4/bWP6lgyDHIQkO5vwgWkkXsRt
jedNscCQDZwJRM0r5ss60f3WC0Bs//F708R/NpGRD2Ueaic4ZRQqjwaLTyvc3uiiwduRkRHfTWRz
YoLtyIZqGngcTJfAS9vt9RGJIuaNwmk1Wxb9cFvaTX8vFpRfy2qqz+GG4zvw/rMduWq5ZW1STvIX
kzByEBXbMIXPDz/LT0VCFdmCInLJ1StwMkKeDWJ81+EJN/b3yrHSfNN0fffRk2P9kVrIHU4EmnW1
16kbWS57TEijQWQdigID0qeg8F3jY8gY4AzRZZgOSWqZ+SwqwvpTm8w5oNek5UIxKRPrxHYcOWDE
ZWK29taEzj6IC0PRmnKMWL/HZwX7WLii2dh2KCvL733iRRd1P3YnnvlNWIDlQgphrnFPmPpQtm50
R5j/Xbtyqotk2w4xyo6li6d2WTz/05fNUq5rafIrk9BwqDhQdSpkQDjv/bGQTebnjhnsXBF4F43u
FJMFGBDu5jJItsvcWhgTBpFzgR5df+lkY31KQerIcyvBa4bO5fL0hwyEsciWDgiuBUgGsncMp/6E
2X30UK/CT+8/+JvPSkO/oPKhglqP+aHmxYI3YEDntQM8QRyuiRNnUxnh9DmIgglifu9+fX+9N9GX
9UxuFQuyGhnzodysNobEoUvQ+03keT+RuZXnXoeT3fur/NmhV18Ly8CEciHBUYL8oVC9DPL0v4J4
sUceq0qDK4BfugAlqj1+B6ImL2cLvel06luwPxWdz7Sb8DSb4suxcrEnwsMXjd8+tK7p/MTb93/b
sR2gfe1x1iA9wKZ6Hci0mQ0GDQo+ZAaBLgelAHjKLDqRPb4pNDWUEXNNgViCwbv1iL24f+I+MMLM
XpjVSbEZ3kQDOCOgVhjAaaY7owyR3LSEVPh/jIYif+4Z/vvP+Ybe46w/QTnwfNw1bB9OB4e1TGUJ
c8cPo9TcSkdjZhQU5WYsTfuqz4CV4rbC9UXkQfSVM+rdtSNGpm7aYpC2oCdSAU2euJaPbostCZ+M
XQByH+SfoVmaTgqA5HdBGVdbC7wtJ58SnbPhMsO/NBbBZhxEdjnjVrQfJxtx1/f35U0gZVs0VzV1
KX7WjCu+fjNN5trG5KxHM5H1LYIYq3kdpO8eb/Df8HghVNOlPPGZH0hJk9ZBHLaFDeQAqWktyV+v
qnsxGWGZjX7gqEer+VCU3Q1tDzTM8XFXzI1Y+kIhxDGB+SULHNn0Qjm/htbzW2aSbUgRebicUKd8
uxPw+Uj8CHWuQx198CVEHgIsotGzbzN1d52OrfmhrWR9t1ikEEayNLcOnZgf72//24DHkYTXRC4h
YR8dpixzXYy9q2nhF62TXM2/03ZrTVW+5Wo7JX1x5Pm4Mm1Ikkpri2D3es/z0cJDa4EpDYO7+ajy
BD9q1PbvUzi6+B/F7vWiLPOEesvbtAWiElbXK/qyXiBq3YAXX760oqCoXXY1dtnGiAbsZYgIxh6z
Z0bERBpEe4XWC11luIRYQwbfMq9nJMWslhNR+O01xg+wSJ24YlaC30EChZuAnXTMkPqi6YNNRM2M
fUHZPo1NZp5Y6m1QVeSGWiMOsO71Ia5WJdWamS348GZ28Is2TPyl6NXT+0fn7SKWwGENbqAHNdD1
Dt5nFcxuAgg9+/Mi5bNRRupnXODJ+/4qbw8oq1AKMKMMCEeq9/r9jXPUTDJKZl/2DbB2a1UQn+iW
+lWbqU2EifM/E6FaY8N6TYq1FcSFwfTCwYruMpc9BBY/cKXYq6Y2bsxxsE/EvWO7R/RZay64jGTW
B6uIsOkV5krgMylqiYldb5YkT8/f372jq5Ak4+8BLmUe6jot/cBISox3C3yh6TxvE33VJ+F04rgd
eUcwZh1BIFmRmUOPPrrcAxCbS7ZoTuYFDi/6IjeC+pNlRbiNMQp/Yu/efkkQMkGngRnhKiKN9Hrv
prRPGC1jvdyNjUuVGDjO4vheQBicplN35LGHg5/orG+JnPtQ3aHFmBSdEyYZDcZ68YkVu0SEv4VI
7jg9pzRPjrwviivKiTVarRfU6yfDMrfRNQRIv25qj8KJdjJi3//MkujPCV+/JWZzTIvOw+FcRNkP
4JSG3WO4io1IEFtkPOqpIxrt3j9+R14UC1GpUaSC0h4ecqNvGiUrHMMHxJE/1WMRItAbLtfB0p8I
RsdWknB19HqZQ6Q9KPgNNx9i9JV6Jnlkdafg6mH9aFT3UzWdkkP5I+n2OpteAe7/Xuug9lssfNBc
h9q7rpzwemiqrNkoZ4lRlitk8BFKgU62YxEF2h+QPqM3T1Xe7erCIfvD27f0Nk6gGAvq7JLh3Hk0
Oxzg5eAOZ1PRTMXDaBTVc2MPpnk2p/ns+PlSYqn3/rt525HQljI1GRfnjTGKQ90oo4mSaIBl5ttz
KLZRpNqbfuq6r7i/NVvby70tfXUDjQFrMa7NNg72s2NV+/d/xbH3tm6mhSEtEJpzkPT0M1XtbDYD
RFRZ70KTZLcSut+BIdknljryIa/JHukOdubkVwdRY+6q0tZEcjxEkbcslLKCzQyh7Loxc6YIoa6e
Uo46uiJ9BZu6VXBgDg6KjdCFNaQrwwns5CJWut83XmhlDGAH8kalVXSioXUkfFiCOSXI8YR7piYO
wsfSurzwefQjDysGfKmgjJj6n8kQ/gkfFjcWr+zP/X8oMdVBbpuH0YL1gh6En4wZ3rFp0sBhjht4
2kv/b5xUAr6LxwAwLLt58HHniUkHu+wmP5who4QzHiZLaBaM+SblA/RU43uuxsTwIfGPH5kg9H64
PfnPiUxEHnmdpG8A9dwEYE+HMvJicKCVQz1nrqEP7DNlMd4zWVl0qwp3uIKyZG5KXeqzLmEoYjQw
ExWG2dx0WLD4oXTqC9cK85uwmGyAXcw6Kdj7EzXEkc9p7T8JqgjhSvtQjXKmXhFpifxohRQIprXa
mPZePso7XK3Gn+9/uscOG4ebrxetHbRsDk63N4aGEHk++SJqmM0pGWitJzs8/zdW4bt1ae4JTXfx
9ZEe4ZotCP9OIMdVsM/aBOqmN5xyjF7/lIOQTiDUHukevXPnUOoqXmQ2Vsob/Xaei7tM1MrZ0KOn
HGd0cNrpZsg/1dMUoLMAJ+MEOPG2MAKbIEsnv7BMxkzWc/eiRJli25rwA558UIrlAmZ6fp2FDVoa
C/SpMTPbs15W1o/39/XoSXHonEI4gl6+cgxeLlpDYRlKr8QBsEsfmx62IFwwONTekm/fX+noOXmx
0sHjtUCUiShZCYtQXMJmxCijJRtPQBnHn8eikrU1xt+Ht1luWgVgb8Pz2MigNWGPO3IMcefMgUP4
9d94IpdZK8F5pOV5cJMkadDXxkg8wtJcns8lJkRNK6oTT3Rs31bcE6xihdsPE8/amYj1djv51jj2
WzkzuJFWUB7ff5ZjQe3lKgffVypFW0tVsW+UYPc9MwD+FCh9Vs2oIlShZOz8/QWPVOTgYCvOysFj
CuGwdTFKaxZJ2CFbMvejH1ou8zCoYo6X8N3dx7Hx5OWk3ObrVInsM1oBxnXAGPeVlc/uKRuE47/F
sfgG1pkypipffwXMlysPBunoz6ZkMsRgFjgX0eMknWYX6eL3oGKUPOIQS/YWA6EpDs9nNz7xCo6+
aBAfj9zEhdVyUEgnfRCJaYGx1nh1tceVozsr6zY/UaS9GeQj2VibUxJFPeUCbR+cWgcX5dIp2fIW
7aerJQ/Tjym55wfuytb1zUB3l3EbOtsEdZ8fhtvleF477lcTXO77PIDrnDgIx77Yl7/n4FZHw5Cx
oGmEqBe4yOU0bABNiQqhDH0KRDi2w5ZHaAdnN2EqHOwwrHFqBs1rlrPqzsbAYsKgSsMTge7YJcKl
sAKLVIvQCF8fpqYf3cEeo9FPyLl77K5yhNLGtYH00RJY1lMNIP8j5lagMRskZfpvnCOaNSiHUqtS
3R18yjReQ2cJ7dEvIy+/rJnYwPA1bz69//0ee22EWMYvKbagm3kHT5mujhtBOOEcUsgLoJtGnoUq
de/mZcqHE1t6dDFocJT7yhZvOqqMyiFaQOfCXwDuzhcXNdMywiYFI7LxxO4d/T40ZDByPP6DqN/r
BzPrKO07FzCmUXP0HboyA60OY3QP8+CB0I+m/WMEWZuxuvVQQg8HSDsofkvjcTRbnGXbPvTiE3fA
sdSAA7JyHBxg+sP58jqtBZx7lCtGphH3eSjmMzGimrW4br7XJZRwy8rth/ff8LErYU1yrRWeku5h
bzMM+9hMmWLz5zKLt3HU3kH5Tja9tp9kZ3x5f7FjnyY6uhDTyPFoUB1EYLPs9SRmvn1a2Oalqt0O
8TL71Nz8sUdiA4l+DDCTax18mnOB/Adg0iqVFXWPOWMlDwEjYhsdRjVDImL4d56KcfV1ch5tokNX
jEGmtoPcEYojk96GXZHfLd3Q3L+/dUdvL0eba/sQxoF36FEUWxDAJ0GLBO2/8N6Tnd7kVcTEj8yN
relGzNm6S3uJp0P3LTAsb5sEqj3zxChPHNOj2wuvg6l5j87xIUhLy3JISlhTvgqNEFD2/7F3Hs12
ImuU/S89bl7gIafA8dcbXUkTQhZvMiFxv77XUUV3l1SKUvQb96BqIimOA/Ize6+t8rPsDQvqkl9Z
sB/Npnr998/+28uGldqVLoP2zPvl8JA41ibASEsyX+1GYPDcxJiKcv/vr/K7xw+f6GrGZ/bHTPjn
RwIpdzaGW2tJ0rSx7pxhEWeWU+PJHKvlD4+f3x0eoCRcHnbMy9De/vxStXJ9w7OqleRsZ76rhO2+
psEIiEtlsPq4Ck6ZUczvWzt1/ouvkvkzUAnEiwImxs+v3JvBwJTaoAJ0luJd0QFaa5rW/UNn+rsf
jAEPw7krxoNO/OdX2erSL6aaFBE15F3SiLkBb2R3OAz//Sf7/esgjMaSws8mrn/+t2aqp6IhDmNd
kk3AQBOzgF649n9CX//pVa4Xzt9eBaepXzsZr2L6o7ULzabeWdiL/4vGkGUxDQDKKX6aX34ZmXHd
K7L+Es9NZyK70jrfzdq6hhoL5Sdqxe6UmvX8B23R7yaDKBIdYACUTEgufrkW+3aEl2nRE8zaxcDq
YYZ9SMd1eOUI8I9gHKfTgPT2gPNoup9FTse8yT/FUF5f5NeWXFBVMspieMZM6+ev2N2soQMltqCr
Se19bYnpgD+s/1QOaXFYt9b9amI2/dDaYogXvNdFlJWj95DV5Z8SUH73Y//9nfxSV5Wt7/dVvtGI
+b2+WG1u70uh/oRf+M2rINrnBGR2wzbl1+rN60c3A/1KRwRaHcRa5sCxWOre+sOv+5vXoc2g4aGm
ouX5deHeN5bdN8NoJV4+NDdL2RF1xULtD8X9tQr85ddjuW6zhqSGYBF5fRd/u0FKO5dwzGorAYJj
P2LkI/fatpa4wqpCpNaqztuVgmumOVS3CuPpH17/N4XTT6//yw3amq3Ey5RbMMewrRqTv35pmqoF
GaDnY71mHnFM6FwO//7w+c15gTyJQS+ugqtU65dXVbnKqxyDdiIsWKsYxIxd0Kr1OZiN7//FKzGH
pMpn6cYF8/P3Cxply+pwQ4o1hNiSXC13WyWNZwj3fzqZfnPBoFACfn3doYNN+uWlirns57QAG7Ai
64uWAN6K3eVp8u8f6Pos+/WCodlG2II0A8HtLzdZqLxUKXgWSSYDFGTCH/I3sXreepg8zOE3WdtW
7R/Oit/ooijR/vaiv/QyfjXk/ihwuaRKqu9mA7Nzcu1xtxUineKucduDo+dm5xrBgD8jXKyDSH33
nV0YlzCFElyEMs5cPL7//mX89isXoK0QkV6ff7+8r7mdthIqhZUsDq9bE8+4U+X8JxK+Lf55vdJS
IPuhX0SVQMv681VkBnoWxsB4GiRDAG9x3eT7DV+pa20fnLWNqzpU1cGbwqutdZH5Sxf0XZUMVi6Q
XOu0vcsMFlfx2KWOcVSbNXovEPeMDDN52N4uestmOvvJ9aNJZqF5lo3IgeeFS+ifMscu+32hVJAl
fpYV/b6rpPiYLj0AvkalnQcRY/UuSDSW9bhtemX4Mg52dgNqfEXnKTjmIyiMoKKbqw/00GADzZOA
uxuuhcLCmZglY4/EsrMBQdFg+VB4w0HsrLkurshVrKI7sabZzer12+vcbSUT0Hbj9ZdQgtILJxcz
cDirdDxX89pDDsbPckWeV0A3rbkbASvMAbNNE2oISGSdNjZU2qr7gKNc20fsdkW7HyxGoHHel16w
G1SbCvJn13HbL5k3lWRr5RmfJl+xcE9zCfEgRz1/tnsZzgkx0k65U7mTQfN05CRidlvbFmH87GNT
+wXUCW1UV1KhDyGhC0UxAwz3lyq2MVnKd1fjj3UoS8lXBajLTqpw2B5tb14VcvJlcyJ6TEPuc13M
a8TfDZaoKOziDXAgXBfDmeRtJ43+vecNwC5hvZwJLyeudCYEjVD5OXeeW2ZOFe6CVRpnY6I2i8Sg
t2Pvph524mwFaYj+IGSknhGyeAGOgSG9mIbhafAK2CJWCNwAaASb/APU+goEbpoGN6UfgON0081e
DkOxmG921pTY/L3KuSuyNS8jkXPOnJjYlU4cjPZgxz4hVvJG4uwCToypoknA48qLcFLUjVVeEzMh
NM62K406kMcpNHt9bwet8S7tp+m9Wivy0IMrdPYSkqv2eeUS/uSH7QzppO0vYbM17P3N2Y7oqkx/
X03l/GK6wBSi0oUWG0DMRyBWFrigrawbR6ybS4N1cw2z8M4cBwHSthDZ8kGH4QhidYX1HYElngz+
Ty5kUk+m831pXYMcDNMpD5OhjO9dwawswthUzvtZtlzCZluvTzwya7Hb2q1585oWJkGbMeWKGefm
H8uyD09OUTTfukEVDzOggPI+zQL3rSpkCW8WVRh00TzPzSR0HdzyXdigk27E6Mh4zuARnRqc4Sqq
vbWAy2GqConKnHYPCzCsKgk1q7eYcAr1lYjfroM/0bZ9lAb99HEs8rk/yjFsql1QZt5bbtTzdLBs
P4X/LrVzX+WLAHWVLvk+R8NkYMgXG4hVd+Uundqm0Tu3Er25I1KPdFrb2AT07toIIQvwRnBcg/Gt
+dHqCAyR9VXRVt2RDzB9JuHAMGJ79grAw2HlvhV4KbIoDPpt5hIgti9ZEP+oHUo1KzwJo4LLBH6S
sq4VZIPHwwDhzebmzmKZoQWKpxSjB9zhpSU2uqzbk3AL142KvnWsnVK6B/Xh25iXQfpAjbGzsh4e
tWGzuV/yQruJNKu2B0DB7X7r28bswVsn+iQKDXLUef+TyvD2OrlKaJPa9/ZsDiLSU9Ph8RaKu9M2
ycdDdA9s/8idrhXIpkKDN28VHp6iTUdkdcJpH5cl9J6NfJb2XtabalAX4HSOtrwq5gTbu4SshAJ6
jYar/jvCI2E8Wl5XzYcF1AyBBDL1t3MzDa2Fv1/OAsW19oYAcZyxGLDBPiNSbBfj0TRmcgmi0XQK
o37tliqE4FAvKbys+H+2gJkAOvpuMg0F4fFYVp/hEJQvnq0M5qBSDKAc/PpcyhqcsjUD4QoMGSsZ
2K9rbpX8sRgUxv6W1JO07oz2D5XaP+S4EGltFn2or5hlolz6pR/NkJZO7SLcpPSzZ76uBlVZukaV
Muukm8BQ2a2SiZNWXzmmwD+XBiAl5NAk7PCw6fXw+uPI//+W6f+Bvu1v1c8/EKCv2+dv1T8BoNd/
9JdROnD+w9CO5BMaCcyrP4STf2WweN5/xNWUwqQSdThrTPv/GKVd7z/XvSYYPSZEyPkC/uh/A0CD
/6DHoAHy2e5cf/vw/8Uofa1+/2/dCmKWopg9Fjw8RrTMG365jkYqyDB3IP+jo4LnZIzysBhyPmTB
Wu1widgvoML0H3QeP3dX1xf1+dCQT5lLIej/dZVD7KEISjcojr5uSLCnLLAkLmkfwEJnVSl4B2ER
+efYGSCWOh94ouYg4f9Qsv88svrrXeDoRT/NTPXqLP65enTmZZZdbZZHSDinazBFarMJzTZG86Pf
fGxsTM7C/kNpjDL5n185E9UAA615NZT9U8yvVmM1vKE7GN44v/J0ulnD1VmfJs+VG7+Dszz6o4ZU
lfrK+8pACzKdXLsuDiy9wsgol/WLGpfZ/Yh2y36DR9TPx6LcHP91yduS1HXH033CprlVx9wr7frZ
q3xt33CE1odRbm3i9E17h7hLFwfgJxjJDO0/IP2/k0NFlZRa5mInCPu7+ZIW1Rgbq3beWhdMtdev
MOIx8mEdanxZ4scUTh2XC0KoSOMH7a/gjys7wxwzK/Zru3r1GbF8q9jl2NFmuHE2+KfND6HN6zn7
xkA2jfzGqY/EMXpJ2WcCLHP10Av9IOb8jXmlmwT1aDyuCxQuIFrjMyIWeVoZBNxDVHWgKrbm99pA
kbZO7XPIAfOMSsk4pr09xjSf6PdSXqQMSpsk3bY6BHL9AfO69+U2e0lu6A+WVJ9BkL03aoeYwca3
D6LHKWQEmaLTroIYHMd3WGlUzFloEHww2Ri0BkqrM0k//udxDc9ZUwhQOnxEf7Pabz0t6Zdw6vvE
HZfJfJoy960JSrUThnNZvJ7smtnAorUr5AIio4UhdNQ1ZKdbrdvu3g0yGa/NJA+WNNZvm+zH4TTj
wl0iEDNWlayiz+oHvRhDFZvVaN+XmpTprvY6yLZoxMoLf3m+n53Rs2IGFSM/yuq77xHZhOQehLoM
zoIWKrjPoReKeKzw0ER9h4kABoxVwehPdSOf7GKb1bPHD0VsAyE5nzVN13QrZTAARGmFzVDZBXri
inYadyM3Whgv7UpaLUvhXh8JLg5ujaUrgTaRBKYvGaazF3Lh9VNelU0WWQb+7hire36yOmfMdrnN
gDBa7KLJeZ+l3R6CvKCf6tEgPtlV7jvHoBtFe6ImzIx9paT1RSyBfq23doV/3Riij8NOhVbcz5NH
tTzpmk4Iy63V3qbS8u/dOVypFh0XkWoUNvnmJQQ5rdNnTWYwp6mjmYnqSkJObKX29qldgR4vZzCI
uxWx0FOFKdlLUKe1HxGPmGVMDkxt7FIDI8jBLfL1SaOSMk41/Pf+ZUJoXl+QP8AtaepKBRF5Wy1E
lCmzwzhQGA/iaTBWNy5DFvf7ZSy7bGex2u7ONp/4hUa3FdFISi9JTQ1PlqR2/cw+wU2EUtgBi5PP
RUazsodI4ey70peA9tG6AfBr6lCfxww6KZN/hxQXq86Me0JqJpc3MDRTtDVOmDIHLhkeAEkd4eYh
9lk/lDr3h5sZpc3r4ldO/bxsQoCjKe3wRbbp/G7sfOcZJfACIavVS5044F74ovPCg71BREf1gbt6
LAGkspB8m2gB1b5YDZqfQeWhODaV096WLdCXOCsJAuVJXw7+szOnU/F1dHz+qdmsS3DmiHTUzqX5
ai7CdIfTZKMwibKgnZtErxtkfr8R1vSSKnv9AmW0zy+KON06Jpi53SJKKDuN5DqqmYRrse3Lep4v
ztDmT97SzN7e8MOehpVqHGlbr9ovG3zCNWlNSGB8k4WGPKdW/UoGlAp3iPr0sxjljyyacmtPStiV
D1WHOIULd66T3swF8MEdEMjtyV1Gkk0kmgUAjSoP0kSoiXSeyusma7d5KSziSRj6mwANqlBP59Y9
IDtvOhguvq9k5TH0xZxcXR26fBYfMVCunwJ8EeFLb3v+nbkEE5yuPq0OPeitR4m1FH2u78zBDrmA
eE9lMluHFFKfFS/maEt6/SG9+AHIvWM1N+2WWDUs4nhZg+ZL4NTisbOCAfq9KfIl7gFJR7kfLJ/q
WvVMQAZG+bTto4wmXDmIlELjxbM2+8FoTZJzcpTzlypsmjzuHFhskeOtAfq6ovCTbpmHozkxgY9c
5qz+2avXRR1UVi76sVY8KG6tvpq3W5WmHZkjfZYXoGuLnrmdPxS4iHBUHgwZXGN1GJ5U8eA7ZUU8
a+m6JGD0pLJ4Zbs+VGSj3Rtj18io63sS2q8+Pk4L06/mCKW/bpJ8HjZIaJ3tdAddaFito7fIGSLq
mt7npalu1NSp7GFci3TbdaC8D4o38pGHaXYvpOG2UUEUztGjh3cjNQ7v3W47STrmDewbhxoF+di+
71nL95HH5XLxJ+X7sTcV3UuZOf0a2WiUT2LW3l2Rt8Z9MdkTkQ+1JbkuCFlQh0xb4dOoeyIZF573
tWPesCdWd8RT9dObKO2ljW14vfl+DDv9SrSV8QA4VDuoyEb/Qc9pZXHF5yFOdbfJWwK3BtM9GPNa
Aq4x1rWGIkbWVFR4q77jkKUaqqrA1jdmPpbmXsoVluqcma04uNWiSGPp0y2P0rX+6tUcH0ldb017
8HjiGAQdkXp8Uszr1MUM2yE/Lz1DULhZUzyHFfMbosNCErXW5UlIhm2XkBldvp8n0rD3xGjV27lz
x46sHlfmcVlbSt12dbdtsWpVmF4wgtHZD4udUiy4bvdVL+Z0E5YkzR21msWUbJb0bjnGZ7GTgw4+
9dWYg1kYtsHgIrc2824ai/SbDiezuQAxWQi7k5Y37H2lTbmvSsHUj8p8/lauU1be1GZG4Mg0hdc4
KE1VG9HiAWsGLlxf0cy095U/f2snCaZv0NOXMfDu894yLp0O1c52+vAjJMvYXq230XV2wjPGs9kH
13gmeuBBgEyD1EnykTWeZwjHR2scrDKSEjKrD3fRjEF6cU6aRuuRFcwg7marh/BTyC0czeDAvtu5
SJnw5e0JB6LLWGgbz+0I5K+Tcx8Zxsj2t63Gb37QKPLeZPpqEBL4IYPXnkUcis6ll6mNaxInzA3B
vtbXMW/k2XDAtfdCcnwXTra3RVl8DHrPfC29/mlW0AuipoLwzOBSM1CbnjYxkDWi270kqCJ1nI/d
FXVZs0afI6OHaV2NQ6K1INZrzbq4dAfwzMWYkSgC1mCYzKPOMsAzKBejehrXY26OxSUYrXJn+EbD
rNEod0UI1bMOm3tqI7KGhlLt0Xs/qbGiLBh4zPlZEYe2uJVw1HBBVeRItQcWG2TIrdJLwro96gbI
qOtdXL1UCbl979ltp3ddQcxV26V97CLZi1wMRztnUeIW7K7ew5qdjjwevmvRMVUO1MchEwmpcaS3
BeKdyXCYQL9yt1hTd1+lQ7PDEXnm75B7N6j+S2ZX77tMIgEqWvtQrfkF7cpR5cN+IEyKqrkjrM98
TNVEKWV4x+zKwInQ3KYRI4XztgpynEdY5lmP/9lbm93Im4gF8Mlz2hE+WTTlQ28F1ExjZ9zyC6ax
9K3yKd+cqmXi4qGtMOb0diztKnELdbfkObqDqm1jv9uQV3gWc+qyfRRgjfPIzPL+4uaZ+YUoUnHc
2t7+bm+y/AQ0nJw+b/xUylY8Or1lXRZujr0QbXW2vfqxKo2O0QmRbEsZAGCdIcwZ0/RpcrrsFUj2
c+av5pMLaHqBin3QrkBgfn0QW91tPpKsxHntoZpyML+UxFJCec6+zWWa+Mo+SOlMRaL7jaSrcr6z
uXqGMjAZTs6f00ZyeVh3LDfgbjrBpy5k8umCne+XU1qZPYA9Ud0K82sIWXYANhM1Rn7sLf3SK59z
DqPxeSCIPA7c5s73JzMaQuuNQmY14ERw8bXN4r8fVfCunENrt9Qm0TUQfAjCWXa6da+nEJFKWJL1
Ol6czsesbdfo5erGeXKbprvYofu4bsETVHR9aDbbv/PnNvzszZBmZ38N9mEoL1yi+sVX1Q1COZLO
0vYmLwAlzCW+D7fZiYqo0MpEggBUdT0NY+WfvFw6O4dUwdqY9nqc1kRt8x47UcNxXEkYeXU2n12h
DsgsnxjuHapiao+Dq7OL6YBaXNcmfx/OU/aSOcqnjBQ1XprAvsvJHe53M+6Zu5ylCaGrrAmjxrce
axiiOyNdLFaizkaMARlkoTW0B2Nbna+QFYt3TUFpBfM1vNEtTGVDmNU+3eZ39dRsu14QNwTD/twR
+BhRM+lHcGrBmTTNF1MY4dGEW/9hsWCT+oqxQB90ZIJPwbgHZn12ZUVD6dT8fWaEF9lLtffc8UEt
Wnzv1rz5tPXm8wrr4UU7nHVzyDgh5dGPC85/UYGVPTH9hiZW1VTAdlAjRmD72DpFh88+fVfa6iLN
otivTRmQBNfObF19YMrQDEf/A86U9JbcUHVxwoZ2jDDZCMR8cdtoVeyhox4AatCZzd0SYS5lEuzr
pLNWmVS5wfLiCh7fnNa6RzrBc57xItFpRnooRAV5WLvkDqaWoyMLscDZWhl7cl8Y06dAZONjmfXO
vV/oMuKwTCPXMbKLu5ZyPy7lhRa0wBW1GC8pd3NFL9N6n8l8fRTFKD657IpAQrU6C8u7Oe9ZARJD
l0+JlvqEZvzcWflCdV6Pp0WYZmwq6b0x6LZup4A1UIeq5zY3et3EbRCSDeVkzd5aDX3AplzFEnM5
kXX1DeQNEFfM1GNloW7aJkqBbUurJ6X99uyDFfM7GQI0ZpARTcwS7h1n8o+NuYp49egPsGC2lzwH
5iyX8fugqR1srJq7fEu3gkfcfON07PoqWQy3TeF/0VAio6kzT8HoHlvTORCLul9q2sSon5Qg2XXr
zygU7HPdcrEOS7fiZW4lxoWgdph+zxMBFc+5Ny1DHy094NIHPL2hM5wM2OTww0EpDf5TMU4IJXc9
/HZ3vaqs1TokVqbYAZiK9V7DbDpgl01l6A2w8FLgvPgGyeBoStIoC2rn3VzbqNuwjvXycyhSIqii
1ag9N0uWZcx9Frab3xMshQ/b5CQfOtZU+3LMwKF+sWYrEw/uIF/HuR2mHcsujwVNufG3wtvZNDWx
N6Y3KQ3KmGjvqK7FAAdAmEU3Be9BGNuN+oQHtfWQZ/XB4I8nUWsVUh0VqiV4s/cxTy2HbfMsyPOI
zMnOjVh6rNMGHnTIivoMLRmWFA7WbTI3aHHhuDjGPv9BAi/hRfv7zqq7j9nQp1EqXZsQCFCqUVir
ED5GaSVyTr14YPUc96k6iMb+wok7xgKc/bOS5QTgg9iinVsY6z5AZh0tomkoobvvXT/1+6bmOx0C
+cpWa7eFCElnv7tX2mAkTxBuaaRb7AKC2rGJJl+z6zYeLyVRqPyGH8gQUDsJ3Y/agxB608OhqiAc
NigPJ9bB2pkJ+xPm+8YbmjO3otoDvQgeC6cxbudtoIHUkK672USwmPkhMZQmqRCzZ0hAfv5FbW5B
JIY0uZ/I+EHewzky+uNjoQeHjzMs/VvIhnyL01FlTjQsrr9Le0njtFhGeQ/jqfpgGWkZj6lf7aUb
dHKHj9t34JjAd0dnbnG9ZuD968Rghrkht3GvyWgypxneQLouESNICglL9LD6cw5Zr7AzgklXgBF5
QapEAmI/P9v8tAnw4ixyQ7KXs2CuX03AveQcqoXU2NlP6m29Wwa3Oo1afZONf935kW2gJjCQLD/h
te5YcMuTgwdiR6BPTuxDtz2625weWd1l922qxlcjN2ND1e4eGk5+V1m0HBG16neLyJIqGpAg36hx
IjHVMJ6KgigBwxJeMvAYIpk3v53Dxtgry0mUZbbnOq/rg5ioa6NO1YTFao/hFvzN4Ik+14tMaThx
Zg7rs0TA+gnEOf0uirfTMPluxE7cOmAt0+ehsN+wTfUnSwM1LtT66jfb7eoRBXFl2qqDWcpHZx44
5PXm3Jjb9B3IbRuPY9adxsCVO7C8w8l112PZWstjN5OtWHCr3+cFJvICGST9eL+S19J1NNqB4xi3
etApVnOmGg/pHIwktXBVvDGvSXeI4uXRaNomznFJAs0IAEK7QfpCoUh2p19w0dtG9yAn+wkKwLSr
rap57IQdnCwIP+c6NSzyVrrCSzy/6RMj85t94RRZHFwxluGPtAPDmLKMmWce3Po5EQ8U2iQz29gr
DrUr5nXnIpM9zKkubmBmId7MSu+5t+tNx+ZQ8vkmpYit7WCe5Gr6gIC4f7dV/BOvFF0WBT/CF7y5
uu2MwHtoNMWwEpN8Riaionk1RCyKvNoz4rDYzTKjI2i5LwmEZiFazpa1b2y56325V2IcP2vTXXE8
mOmx1B2dgdGwKbwa2Sz6w68l/cWl1FmbaNPLD6NJ/4Ecz4z0mNZ7Q2w8/KtVv9GuXwMl8r/iJdYf
WRNW2w7mEW+Fr94XSw4TjPEyqbP9cIebhlwg3v8Lg41l59Hefxx9xpQoAJZ3XluJLEJsT4Mk62yf
LQtnIUiznTHmy9FiNj3Nljqn0PjTWJBZ8W41241vN+h2Q82eEAWEexgWKc8kanfxSO7a6zjQ+RJi
an21N/U9GxDIMz9uvaRLm+mZjIKnFeZCPG5obNc10LdptzmnGQISCQlXAArJ6mOGxqRwnXpXlu57
VhAstTfpR2p13b3FTIAqjhOYFMjgILvJvkFItx3TJcQ/044kHWxtd1JEpu2bwNP3S4aRyglr68DU
Trxbr8kggfK+6SVtH5zCrQ+Bb1GG5KTc9yQh7GvHUHdTjeKzNIcN7Rg5xGQrZEebldTjnI7vl1Id
7NoAO0ZN54XZ2SVdJDI1DHrCj09cW+2TN7Ci1j9CSyyPAiZSiD329DwpXU/P7d2Go3wajcWMWLgS
YF3I/Dig+OfDjh8aWy0n0YT5DQPTMKkxRp9AnvcPpk4RAEjhbVEug2pPPmUk1mCuYi+nCpyroAds
rpXz2Sdf/NAoiyDTrnO6CldhN3xlDrV9qTDHn1UwWVGNgIG6h1imIR/0LkUDcF92xnQyaqO6M5ld
NRzwY/7CDKDd2+we4i3vvRP79pvGapoLQ0cidhr3CAwuZPgz3yryreJwzo9BbqynUQ7LQ5kW+bFF
4vMW/siLUV1Y53G/WT1me1gWj+RdtBSkNY/TjuDtwyKRPfAclYv9PJOdHqeletWI0vZ5y7cz28vd
qk19rLQ8qLZlK+F6j4s5c0Xn3iYdsrbN4Ta30v6ztMmKiyrfIjiAbJuh2vuBKIm5N82PjA+IvFl/
xN9QhPRHpv7BSZqpgeZGNH28UqtbFzJ6nLPflW128oLMst9XeFQ3sgnII+izrxQW6yeNVx8M4HXv
BDm62aWjv6v18jaVDW34csMEZIhZRPps98v+pnO8eoe7G3D/4FEIr07HPPJHmE/eUQbv0SMRHIRG
4FDZ0ooHI62p7s3PdoaUKRVj8G0FXsBZjOyJiWZ7R0qV/ZJq4Z4DndI7lU5REppheI/pEG5x1RYW
yer2Ei3T1FHCUQvEdTOpUxVyY3p9fs18Ktdn+uOey2azHjtvGXdDYHAAF0jLDgQN1LxJdyyfXGMJ
6yQrZnGrx3I8VtOGvkHMLLlw7SGWM10EKkbdvVmcb5HdczeSXaUo0nXu7JphynajRU4jmS35C8MX
va+p4fD+OemlWGnABuJh3lKTxzsrJnFea9t+An/lPV3HRY8Md7yzXQ7yvP6IYqpbXP1B4QjC+IT7
OHGqvUD5Ze3RqLI6Uq72iegDkt/ncnkCC/Zx8NvqA+RK8p3m4Zr1ZIXXr6VRq/VxQ6PPoLiArx/x
jmhWRm/9iHVke7NQWJAC2FugOhF2fFn9gm3cFIZcHzSnIU4lRm+Dc6TDDlFTdYV71vgxbqy+lufS
cqebqnTSt3QhUJu+yUxIyULs5ZfV9DKiiTqIcihJaXG4f5jHxFkzk2FTGVXKbPivoKvGd9bsE4EB
t10XxoaxwlttfwRikf7AgCnKOZ746J3j9iPDzk5vRPVeA7XMH+FaDaPANEa3nn8HNUFzE1NNM3gL
zXC84GRxp33j9DAc5WYb1qVJjSkqtTQvqGCu0V1s2PyW9LGiaXfaUv0zQ/jtCLCJhB9C0vaZcoJy
73dBfbcik/ro9CTMoQv3eDItjrTvZWV+ZhkXTIkfEjouFmXfMaml/CeMgPn6jywxeY0Vmw1Fwi6L
GJvcJfidSW0G0zmjpoGVZpi7EaTHt7C9ZpIRM8RMV8L0VpVNGVteB+s2ISSzax5EJ58ns0Bv5ZPh
tuZ3JZFg/SSees0ik1CeJN/al0IFH4X6tAkHzvAsjyGhc16UcoUn4+JeeDbGBONU5zFPI2+Z2Cds
jH/Z/B7Ap42M9crzzCoiyur0Zi3ZR/uZR8+rL3zgyMPLlvjESSpbrnuix7u9v0Gn1N0Qh/51tdOh
2CvbB89oWWCk5GmN+V3Wd3u9YKBe9OIcJ20/LQvLMKl8hGnEsOeD8iN/KD80jK2SyueoKDyHCDb2
kUwqjiED/6zJL8bU6z25Qfw5/4meGTfL5ZNNnIZrWIcCVAWXurxmAqbzziFf8jmgC9yV+XJv4iZK
Q9HGgnskmSpIGnN/V5j6bkqDjcNm+C7a9gG6qxkjPCofkTzGatIn2ytv68kLk5UY+TnMY9kvKKdW
M3jI5vCCvG9KUrv/YJn1Z8gk995qM57079K6kThwgu9OiZRB47t6qsjUemxW87Zvli/48ue450na
zXzbvRMcml5vO4mLIwlJTjvXHE27jRlZlLZ0vMSeFZcCWTNA8or0hToPEpbE+W0mchSZ0kGI1QL6
dVJZ/y/2rmQ7bhzL/kuvm3U4gSC2MUjBkOSUJcvThsfpgSQ4AwQI8uv70lmVrUBaqU6se1GbchoB
P+INeLjv3qtWYZJrhY5Ui/C2n4ro60rQd6+9u7rjb9sI3RchUMHmeKHeVSjo90XhtwBji2HXtvID
7HNadAk1nOhDxErwHMbxSG8EQsg1Kj6wnQx4euLGVHeAtM4f4Ahsx4IOqowgE512awy983FKZrNj
I4lBfhcYuGKTFnDlJfoN99dAoOe8oNOIHi20AgcQuhQHiiHyNzEKGzR8MZwyALYGfEUHebdA5V+8
oQ2PW38Ciuz6s4pV9GOLX3sM6Ndfczy/iHM9QPkO/3TUYfcgpRHTXY5XMYO2IhpTmYhnXOwA0Uri
32iz9CjfRFU+QnySLSjuVNJC95EheJ1l11cbIQ9UgvaA1vo/FOLp7r+n1jdVqlR1KqGs2HwKw05f
5WScho/PgEv3f6B+nqueh5cgdiBiAKZGR5Gg7wn6Nd+eM4YYKRO9XxaglGPl2yZupoc5GHF58nGd
MAeTdj7dBZDObFBSotl7xNVllft2YvmnTvVQ1IoA/NznXtPQawMxgfkBSi8D5P1m9DF2kN71m6OI
tOFHDXGaAPf5rlLAJpjxNko6LAJqEpg20sCLFLkIjgO+/r8lWP8fqvZf4Hx99sX/AlVDi/JLJb5f
CHpsf+MPnBret/+FOzUIG3wKnmSgovBHfwDVtj/ClAaGiICkBVYUhGx/ItWC8F/4LwPMwAIRiRtJ
CATZv5Fq+CN/A1ahUbMNgeEvuyPVCKZwwNKH+XTsIED2CTdY1bORHDyzrQEeyoODxPvVERGPXUEk
MbqBYu6YUcxvHqFw1l4/M9AvXCK6hKr9/FU0+YDgAMUIwHg/RzCe/Wq/hEg46O8ehnYKPpRJAxgW
0C7ywDjzblkb9b/la42WPIE0nGjG99i4/yjiOM9klaQ3BJwIu9hfP+YzijYx1imu0YHMv0LIAKOl
qlwxnzE3QYv2Ebhrpfbmva5WBVS0P32NgSl4UqoYmt0sDPuEdmp6V7Rx8p0ypIWDmiZ1mKYguNsA
rHfzkiQgeNALXvfb8gofBA/9M2L9JyqD9fGnaf7fjf4r3MZxXxbJeV99n7ov7YUbbX/jDzcKfPYv
MPGAkT4CPjcAEvs/XoQxwH9hRBUkQOgd4jxt4fU/ujgRxHSYDyp0THGDIGrzyn87ETwP/x/DlBQc
CZnWD/+JE11O5ngbEHVDoCYW1hGutfRr05tz3kHXmn7xluj0zAa/8JQXVrZncEyVgGF7aOYzOvJf
IWz21RuLV2YpX1ramqkaOBDbgE6b88RRLVVj8FBH7WtM7C8tboUT5D8IiTUcIw+kbA+mb39roPh6
5WaULdE+ixps8Op0Dsv5TKi6BWABjYcGyHq3xa0pvTSRYOVX2HnaJ+Bur73u2G81rNvqm72ebd3g
XumPQOqf+6WhUONkzc5f8NDvtroFNy6qkk8pPuIZVYU+JlCsu2FgcXHcO7zo+d6XfKmSfE0UbmTD
OU2bY8noK1/0EjT8pwNt/v586RmPpSYHPvDchL0fnnRXSXm9Alo/fpn0upq9WnIICHi59m7iLg4d
P3Zs/W4IvFo4bfNbRqAQ0mEEAIha3OxlE5EmTR40Sx5P50RX1X3btuMdZhhfmQLfDsz/Isz/tNjP
zPrsIA21SvHm0KlzS9ldLvz+XNeF+UfTwP+7uBUaUtL4CizY09lrDXvgTaneeV7rGNKsYGnwNgP8
qlHnrpq/Q1P1EKD953T+bcWcMGyHRraR2pRdWf6WrF2TVSHGDP8RXcGfdoktD0iVFlD9LBWYSPzp
mk090MOqfE0o5IVPahN2MBxEyqcBhpm8O4wjHqXR79wMY4XjQAE1BGgVqBgpXYDKQCP4Pl4n7WgX
KyBLj2BYFELwZ9RS/AFvVvFpQcXnFtViKyIXEBgvfa/H5iHpgxtxUhyafH3rZpntYzz3o2EtoDSL
rQto1IyHJQ+G31Fx11/+fvnNAr9wU5tapqSAlA8+AkxYeF6EcQu8I6ioBV/gylDm5qTys7//pRdO
jz2Ibfw1opJIRBte8psAl8mrdgFw02116wtX6bQmuA7gtRxiodX1yKvqN1NRDDu4rW9943lJczwE
/nyNF+ER2Hm9m8bXBOFeMo31jRuPUUAb2uk8QLPlk+cFy0f0+MNXctdLq1tJd2KaVwC0YPVSQSid
oQdUdeMrMz2bg/7i/NgksWEzLsNcUHnmgsw/xoaEN92w0ntvgaDOvgVXQn3Fuoh8dfoMoRXg/DJE
+1VM4jx67C4Cbwbms5snt7WtXBsXBZ54KLgdGgBpkhxEqaNxOz025eLEZRjXngFtRCc/RJThqVC+
IhXwwte1h+0Bbe7nqMKuIbR8107NNRexWyK06ddJiV42ZqCnMxrR3+Z6ucXsp9uuI8vWczKMMo2R
SnxdZKUpf5iVM8dQYOVvAaRDN80oa5oUCH+WvovD4Y/LL7Rdi+/9//22E27tgmfBeFYzFwPGKM/g
cL3lvs6W9jUSjhe+o80gAX4jdFyHAsUrwJiAEHqfiFhmN5PYzZOSsl4PINc4T8qv79agNtf9HA4f
3BzHir0qyBsD3KM8A12It0rg2P4ZLdKf9UxoRV3AHkyNcQVx9jCsU4MBMa+oo0tu3+HZp+xA5REC
cS/OXUN/wxPKU58G1272sAKuQXPA48OKXU9eD/qw5B06nI43Aps6ZaVT7ammEmeQtO0rvFEXwEU4
7fsng/Qzk1QMkswBAG3ngvZfwMf2MOJNxO0EBtaXHATwiH0xiLMpYwylgCvjWpXqnylS/nlO7Dbd
gOdhPEjAKBGEKOIAE0E8dAyC1sfUaZiKtqvFmQwdxYux943R9Yebwa1sBvHiBjNOON7Q+cFQSf8W
b29uSf8n+d6zb4mmX5/UaQG6C9Dw55izpK9xFL0QqH7Sbz1beUCXVqabrUsPUy7RVzQLjk7m8K3o
mkpadMWA5E674lupSpCUz/J3t7WtG+MyG8FV1ItzaEwD3IX6ngeviUG9YBHfuryAF51WYAKQZ7qE
1xMNjkAUu4USm18ykQO0nOJGnPFGeI+noY95ixeTvzfJFp5/UbrZqmJD6gXAfyK9G9VjvguTj3UB
BGY7fm9BMdkeYp6+pvv4awuBUvIy2KZ1qzYeDYGB02KqARpk6N4DsvaaZMGv1wcZ8uX6Sxe3IMXA
+noxd0SGn2lIHv7eSi8tbfk/K+oF8rbb89yQLDs8ABcYqImDndvqlmEKiTlpMwEt5mGcNUnlb4uW
bu1Tm1J8XkH1wFokuHUBpiFtAXGEJOLwyuF5ySxWkdVjrLE1uQccSbAcC5B7R3njFAbw9nn5MVu8
QxVrhTQ0UB8cciwWwHaG710MDjGNy8VRCCmZKMRFCHoABP6IIuvgtrIVBSQDqwwTWFmAgnIcMDFA
X9F9+7Wtweh5uefC1xCSC3LYOkmAKE/oO2B+i1dO4JaA/xoF8MZwubivIeOcYCbznAdjPe3oEI3s
oUs60r8HiIM+ORnHVhefezHnZgLsCBREDFgJxPcE48dOi9ukmSAznGjCYXluilOdYKYsfY3f7SXT
W94flg0qfApVYa7HgzbdSaMIddu15fq1RNCdwnQ8+/Kb9DFczh2PuHW38tdE+pjnGs8xGBLHuD5V
G8zXbdOW28eKa9L1FKbuSoqRCaBtau5Wf4IS+PIodlAK6CXGi84UsP3TuFAIXvY8dEql4HC9XF0x
sOLFDPZOO7pvMB9br7Xbp0wt1/dCbeayh8VNyq8grnCoTJ45GTy1fB/GnUAuCt+fOnI9NdFtgHuW
29KW59eYKp0NkNZn6MUfuHwES4yjPTZvelYiBnOhaDnC1AD2Q8slveq455R3/iK4uiF2Ir+CPaJ2
2feGAfn2Wj207e4XkdBWhPGBOUb0I+NZNeDYChELwWDiZmrLJce4a+ppwQGJkBtU2NwC6OR4QCyP
rDiQghyjIWdv5eFDHKllJzDq4ra6LVQNRueZYmQRsSSCmkwg6DvJXusBbd7xC3uDyOjilFAjy7VQ
6HpS3QDvHys8FC0Gah672FD2Ta/LYsBWgDFct+Blc/KKNQdHfofBZoD5gW6Uv+cB+FycvjC1/TQf
l7FfZqDBxApdacD+dqsAFYjb6parjirwEpFW43k2y7lNxwyE244bt3x14eC7Bg3KeO6Veet34SOr
klf41V9wKFsdrRUViGTrAPZex3PSgLsNUzxuBrFPvYAoigfSkzPmhmNMlNTyQNuIHJxWT6xEJIDE
hsLdMGI4Nad7QwlmFLhbow/KHZfHPlarMXQbr+9legYj1wBhFsy2ue3cykS47NehXpFCMdKHiY7V
FwKkrw30ixx/wDrnql3CmLco5HB1wfxcBMKg15RVXjguiXXIvVzSZOU4iVSDIXGp76dRu4Uxm+E/
V8PG48lHmGW84QaUysQ/ulncqhAlCPFnCOMi13k+eH8xD9S1b92WDi9PivECEQIiK84zZmIw9t8M
/W5owu6r2/JWUuIAY5C8WQCVaKvgwZTEnCRmKb+7rW55aBrmrC05ZpwwcPqdi/Kjl0Ih0mltG3S0
rFMSqgBzAbXMvyQYOpKVcl3bcs+qbDBISHAKG8G+B/W4H0I1OO7b8k5fq6SPE3xQQPDz8MgMGyBy
PJBUu52Yv1DuT+kMRnkErroCvjnQ7bWW3O242GqolRc1SwAKrTM4Wt+sbZ7FY+KEFYHO0eVB7yPM
0ZVBgSrDCz8Ikp6Vfq0030L2L4qMv8iSR5jsyAeBW3mzSPI2GKeRX6WRh/PSqkBPuxHcX+85Bl84
xooGzOGUkZTa8R9meTDQBlGTNv14rubxR027FUqroxuYCqDdS6t5nGNkVm6PIyAB33dDkJVr7HgX
s+VGU+bNLBSYcWzH5X0Xpe9Rnn108l4bBMOjEEpLA1pHrF/9H5B4podV9N5rDY0X0oiNUtGrXEA7
rlDGU0xQ+6ge20m7wQzoRvP5/GaTY6B9rDuYZZHlvc6HT6UfOeZuW8nEB4yp7AYcFgA4T2Anf1qn
0K2DZCNUEsD6MBlRIhhHGJgsi5splQ9uX9Py3clbq6FeO5g74mCFKsBorJVjj8RGp3QYNcBM6VY9
+hg7QhHTgtDZbd+Wa0qQJ/Ka4rZX+eRjqOlVDdJst6Utx4SyWLN6wYxqvQAZE5lBY9yVk+O+rbza
oNMNEBZF+RgW96LN72SdOqHqqA3Za2Ipe13Bc9ZWg7dBYXS4CvzfnYxia4Ghjok7cBjB61n/uWFj
q/YBQFOvCUK+4PU2uig2C6Eg0sFdw+RvK0w35XPgVjzaAqfViHHwYKtLN8WxnZCgdYMaotvntKW2
4gCCDDpCxpbgPNyRhHwHJa5jRyOyfHP0iklFwh/PYCR5ALHsXTfUjmfFKnsVlOO6gmJpI6oziAfv
J1k8uJ2U8DLGQrRBJ+jgDmc25e9Dwx9CHTkubXkmSO+iecLs1Bnsp7e5ku+7dHbsANisxkaCHBVy
G7g0avENMeB2bDu3WtqGncgQNAVMwOcnU10n4Ppp08HtIm3DTvpKptRMaAImK7jum/aNmvtHp+9o
g07MKifOg3o4+3z6ZgR9A3pgx1z5c5TtWYcRYm2kYiu2HTN9XgvvDVDlbh5pY068CXSBaQqPxBzo
WzqUDwyiB24WsfwxHZYIok8IsJHyn8Dxcbsmjv64jWE9L0x6Bt2FVbfDmY7+EzhwJkinY2zYbd+W
R04mnHm9JTRMr1wtAotPMwjU3Ba3fJKQfmw5OHzPNaSWj2oN2EePztKt2LSRd0FOMBIjkBcgQnZt
ZvYbyLfc+uc28q6NRgCUi3E4G6/4BCmOx85rnPDK1EbeaQxJR2xFygmJBMFHB0KfQoOY1sniNoQo
HgzoOMsQ9Ql4HPaqU5h6lYnbGbdBRKgfAhAokOGcqO4xndg7kKJ8ctu31SAqEZrKSuLaP+tEgim5
A1OkyN2OoQ0hoirkaTHjGA4r2KcwAq12STu5NYkCyzup1+i+2/q3nimPElRmbRo4fkzLNznmmBZP
oCFHJBRw8D4H0gNQWu3dTG45Jzhb5gkcg+M5rxuJ2X12P4Kn09HkVinbSZDf5wXCoVIRJk9qDuke
3w2UgwnOy4AIeolh9RW+p5Hmqoj5kyikW2Kzte50XXeaVagiwEoA8jOaPAaFdkJtYBb3ctsgSUkS
sE3hwXlm4O6eQZMY++BZdvqcNpyoarwy170EER78ZvbLr6CFfi1vbh3gX3RabDjR7Occ3F7AhSkz
V+8RwdSDCfrinKO6BVdpkQ+v9XReqPVttA8zYZyXQzyc83y8pot+xwPu9mThW446tyW0H7b2tgdV
iN1UquLgGdDiuJnf8lVwr9A1R944lyO5JX6UYWzacWnLUQGBiDB2j7k300fgDh7Kb5VuS7fwZQvJ
5iYGSyA1KC5Ec5Sevl8K5hS+wDtwed67mIOmLwbYR4sQBCx+s6lNEKe2BwgOLhdfqZ68tIdR/Ibf
pqt405Tc6VL4h8rHswIUnW0oqY1sa9Zw6IP18qYPHcckoQFxuW/Q4yrAzBF11aQ46CnH+xX6C04n
JbEBP8Jfwbjuc4w50Ajdvf4h9L0vLuc7sYE4IPXzojFBQAcxt9lRrwL/Et6PHTceXVqlYd0mLbol
0Si+EvX0pCl5ctu45Zi4e0MVM/GG81ixRz2Aymoe37stbTtmCL4O4FnBBwfKsy7o97VOndwSU+WX
BuEp3inXGE9PDSQSQIriB1fdXLo1yBIbjcO8gc1Q5x3OKvSugcL/Pnn0g5NNbCiOEW3Stx7iCZ8C
zMtVe48bN5vYUJxm07dppgIN2on24IABeVcxjW7HxAbjBH5fmynE+dZ+8ylq1W1cxE55H/I3l98S
3D5pvnho/rKoBc1Q+7CxMrpZ27p1hiMfQ8DWUAnREnxBZUuOYV/VjqtbXhnkcoYEKfq/UbqCvJGO
bxaQtrhlBxuSg1n0MG41Kv4ifMvC8jqWjePKllvSWLGAa8TveoR80iCnGRzMEC1xM7nlmawIlk2J
Al8zUdeQQ70xwXjttLSNyMmbeeQCjLDnlfArEvpvWc2c7sqJDciBeA60xrHTM+P9D2NqCAq69fQS
G3rT9gTcLhoBlvJhuJpWuV7XotVOd87EBt8UJBx61uF5QxgCwjjvPDTFOzdzW35ZsRJQwRFoDZKE
YP+GdnfiNl6XUMsvc19zWkh4joB4SMPQfisbt1RpI2+Qg7twNTgkRZKc0Ga/yX23EGgj+TEYUHSD
hw+5VCDbZMEA3rS4cNy25ZSgSesn8KjjbIMuuI+a29h/DUe53Z/+ejtJbLU3tAsbDHvhHRgUoEn8
uQXE9HPTB0N1gtYalFBZKv37xY8h9vP3B2erMX/xg/brrJzXjqJXUUPOBDLh+6oqiltTCHazzuEI
fItu+gcMW4DUtEz6xi0Y26+24diGAUggUceAT/5jDEW9brfWI3fzMxsXhReEPM0rfHxwRd6PRXjX
B73bzm1UVMkSwAxzNpw76LhCqDX83JBBuoXjxLpU52AyC1dwmp5pkh/B3PomoovTO0iSWKU60p/K
e4gZncFVffAlKDxBbeuGF8HF/7IooFCdaoiAvUGO/qPT0dM0VuUrrYBtjV+cTxsSVZQlm+cy7s+D
X+5BAyoedMSTD/kyuyWqxCoMMNXShlBlG1Cug6IWmj5fuOavtY5ecOfEKtjRJKmWJUD/v6Uhjjj4
Vb8PVR92+yJPwald1KN3n/e9Y9RLrMBUQamY9xpQqYjLD2D9vaNqcmr1JjY106Q6SB4q9EtX6Pnt
vFY0kALUbvNFiY2U6itR5RKn8tzNSfSjhDoAcE0zxG3+PshtqeoXh4hswe/ZLTiIBN510LwHm6xa
nvzc8E+RaEs3tyWW20bNmECmo4NpwO6fheDG3/Utn+/d9m55rvEG06waL5gEcsF4VWPQYAvl7NYf
sNFSa42RtAl0n+dSGwx3kXvQ4bqFHBstxdDMmCFrip7sHIAee4pBz71LyvWVDP/zoetXH9VyXIi+
F7yrWH+e1RTUWLle3kwAXlRQp9BaQopa9e/QaB4fQOLuP3V8Mh5Ko5Z+S+O2vimnjcUWclPsRsSF
95RGEbhCCeqGt9UEafkaKhAQgK58823yiDdcIdHL/DZAOX6jvRFr6UHnG87cuGGcQVJ4eUy7UQ7g
9oSOyhqNN2Ic7njP3FpMNpipMrOO50azDHXh9xK6k33vfXU6oDaQqWF9J1iNpePwDoB1sbqlWhvD
BO6qSVcC6xYGomMlTlBTvVL0vBAPbAiTzoMqkbgQZj4v07dbtnrE9ar97GYQKx12vVpYkWB1KIQc
zFIchuqb28rbv+d5HCtq0ehigKn9dmfym7R1m3tPbARTzueBJXnPsk4ePb/ZU+U2hw0dsMs9QzrR
D43EyiQajotMb2fA0tzMYaW7OeqgidJj6QCE75FcD2gsu6U7m3OsHKoYczY4fB1RBRiA8Yycru18
dNq4jWAii6yKMBxZVoMt9ODr7l53qVuLPbERTDxXa5dQLB5Dv4mSqwTqEm7bthJdUTaRNBggy2gX
HQjoz2f+zm1lK8mRVUCQLejwJWu+B+cFqOY/ua1sOSPfJJ+17JMMKt/Nfp1Avh504Fp3W91ySIha
eQ2F7hZAxr48pAok+2tpGrfkHFkZDmDxvPCYSDJOCPQFCSmP3TpWryTQbY+/yJ82JZKB/k7S0CHJ
2BTVd6Bszt+No3E94pZvQnU0jKVJSJbO0JskwRW0CRy9x+pacdHMYEzXJAt8fQj7z5VY3S6ONoCp
AvX0LIMpySaQfff5txESXk4HxcYvxbnyI/DPYOWJDYciDh54AOkst8UtvwTdF7Sa85hkfNbg+TV3
cnZ7Q05sANMSrdDdLAjJ/BEyBdOYgwG4TxzLfhvDVHRJFZN1JllLokdoEt4LSR7cbGJ5ZpBiRMSv
sTRqkwwiKWcRu9W1NoRp1nyAlERHELyX6hRIpU45pJ4cD0p4mS4FJFgCIF1IhrhSXlHPnw7QBi6d
IL9JaHmlXHgkdQvX0QxjkpScoUjlaBbLK+cZoEXSKQJtV3bIoZ9UxW6BygYwFfHIg7VaSLYEaXtM
OdT1WBC7AZUTG8M0UI/ltcLq6UyGY9NX0d5HleX2OW0Mk4fmqQxnHEPMLd32in/o19gtO9gIpimG
fLVs4fVSpfwLrld0htQJ96RbVLExBgtkgDAwvkKmqPdPJZSBp6Z1K9xAFn1Rx665V8ciNyaDGPMK
tS32DrOFbjHc5hPpVhGkRaBMZqB5cxzqAmqTOXRXnMKKzQ9VQzYEbKIBvucwlNcRboonMQWOB92K
WWuZJpVfeiSrQGrF827axx2UVdx2bhUTaaOBvQixOMR94x2U+SCME0PR0W1164uyEfJJQZCSbC44
aFziMfeAS6kK7jYuk9hEUZhGpXgXFHHWrsNBr2IfhsztNmgzRaG9no5+3/iZzPN9EORZNIeOB51d
HvQFyPMZgyc+JMMwhmo4ZHaZWxVko7sGkOM1nSz8bPTGRwjfvRtbzwldlNjgrrYrm3oo9ZqFbfge
9B/gnoMyttNBsaFdSaSHia7pkoGuG3q2FfswQ/LVbW1yae26FXod23LNcgyMhmgAVfodFNfcSAYg
7n25fFdzE0acImqp5C7p2qNkvtstxUYuYR6SgaaMm0xBukRNzbErc6cwTmzkUsLmQCJxzlk3oCmG
l8d6E9r76GJxYiOX+gTPRX7F5gwD0UABkbse+lhuS1tFLXSDpnKVnsrQ1D5QWWY1jZ2COCBJlx9S
DY2SlS51VsllF8fhziNOzVpig5Z6kM4ZGuQq44k58jS/0vl3N3NYhw96QEPZQ9cHJ2SeHxJCySmF
KKiTV2Ka/9IiTR+1UCSDEqwORnoowVZwjGY3JgHCrNyACf8orDj0opqZHFoS3BWOM0+QPrncd8Jj
aA71hc6GSL2RqofUiHIKgsRGLeloLGIC+clsbCUks+sakonpD6ePaWOWxtmMkEJMVFYSms3CO0CX
2SkGEhuzlDKdglkaJ9BsEuBNt3RXpT95TjUnVHgu7U0MDybhBwrAs0gfPcYIVCen4OBmFssv25GD
Itg3Kqs672Hl81VVJ7+7LW2lBgrWA0N8rrLAq7M87N6ma/PebWnLM5cYc08VmVQGqqn7PGTvIVLq
lONJarklqDy1whVCZUPdXDfzAglEN9ITYkOWJC8XM3vYdRNCFLqj4U3R0K9uFrG8Mmh4jkmwAQJx
ycfCn48QP3M0iHXJ7KZmImnCsDJG4tcWau7kNZqf7ZD9tR0GUZzLox12TQxNjllltB8WdqStoNVR
5yL8BNHqPtlRGXO3PhOxEUxmmn2/ZwrBPKpuQtBmToPnFsltBBNXMSvBegCx9HrY55gp8MW/lcn+
Ias0seFL+RoNS9jHU7bwOX+S/lDd5i20LZ0ODbU8NElGiiTkTVnUlj60Dxt6E5l+cUv5NoiJlpor
TipE3G4jUGCHuqjcIq4NYor8OJ0j8HhD5Ti5jpi8BXPjlZtNrMzZ450SbOyezFbJdlTkp6GmTpce
YjMdrjUewaK5nLLkc6qPUe+4rOWgNDGcDU01ZdCF3RPKM6PyJydj2KgeRjmiH9obmfIo2Fr4CRw/
r6FMtlj9C+e3YT1RbLRfNrBGRaf8ZoYXnbyES7esaeN6WpMMM2SKZCY4eYqg07brmFRufmMjeyBq
NfpAyk9Z4QGfpUT1NEDb0en+irFuKyjKOWKg3pJZytorTumJG+LUiiQ2sKcsKa900U7ZGjSP0Kc8
kMa4NQuIjenxTASpB2g4QWM6/BHw4HOvArd+IeCUlyZJplRsCvUyC/vvxNSHmlVu5Y+N3iGNGsN8
grGhmb4HnOEK3CZuedNG78wLFMDFdqCLVs6nRNXiSNJJvhJct+rvF95jo3eY1wWKgpUBqZNH5xmI
5S/j0JICmL5qjI+TJ4tgF42gP3Y78zZocZZm5gNYbLPW88RB9MI/JI0bvTexwUIQ7p2BQx9kVhb+
uhtSNe6hQOWEwyA2VqidxthLdSOzzluHqyHhw4F2bed2Z7F5lWpvMm0icDahpuTfNgFFCSAcmYOJ
jRUqMW1ehlKIDGq2yaFs249katz4yYiNFiJQbk9NOIqsZ/QNhHirInl0yhs2tVJhxinGsI/Iolrv
ZhZ9q8verf1hA3amsjKi41ha9Jh/QiTeJbN6bVDxhZxkg2ShttlX6xCLLAhAhNP4t5Ps3RKSjQaK
0iidtepFli7pwaf5rmvdXsSJjQaamQ/OpLgVGSTlr9bhe+jnbjHMxgP5JgUftg9SySCMDmAO2KeT
4z3LxgMlaxWWHriYMlF3O8XMLh06t4LIpjRa2r7GeNI6Zi0UYD+ms6nuV78If3c627F192R9meYQ
xhqzAmQspMl3rXEsiWxEUDotZadqLA0F1+lQL4rv6TAYxxNoZdFe9R4IYbH6GPBrKNifAKN2egCC
FullggaHX1GwommR68LpALWk7lQqQG7dLG4VuMM2bxatXZEFQAOhlHubDm4PesRGBVVzS6rcNxxQ
lQDI2rxr5vetXKFA7rR1GxiEcJLnssT6epqDw7jWn5XXOHYQ/0JsVKYRuPA9ctKSnacl2lEwB7rt
22oLlRWUzHVc0VPvqcMcQi2dNSA3clvcqnAXkJEob4iTUyyj3QrkURK4+abNauRPVTyOVaVPY6Xj
q7Qs1usJqsduxaKNDQI4UtCCFPpUe8mtV5ZHpge3JrYNDOpTGZAJTewTJB/nnS/YXZhXbg+FkO++
9M5mnmUIaKc+VWJ5JyBHsoMsvWPdb3MbMa9FV0JuRlEFJORomoHd23HnNjgoguxVPBumTqwAM2sa
zgmEshu3JoKND2rzUnuNoVg8zx/BYfMhn91qQpveSLRDJ5cu0ievGfYBLw9UUzfHtMFBQTkuXjmH
CrfC8qDDFPigL05eaQODlAhaHSeLPvmEf2q89mquhaM9rJSJJLmIsp/1iYzmZtDVFVvdaAB/asw/
h+cOeMYLy3LUJ83b/IoVXrDTcR+6XZhtTUHoiwQcTxz6JAw9jD5/ytfxyc3cllPqtkZfZVT6BJH2
u7AowOIbBm7P6xj1vPR4lMe66ZTGASTjG8Zoj26zcAtVNjSIdn7Vj2WtT7Nc9/ih64hqt3Ni44Kk
8GtS1fiYa+t7Oxr2R4+sjq3Uv8CCNM+H0W/0qZd45ljqNTmCUf6b09e0gUGQedBEYR751Jvxem2T
HYzklnVs+IufTj365FiaknrfyGo/FG4SJsQmNspFsIy0xtLGrFdMbyQbzPFTRpcnUKjRB8M4PAeK
rtOu7/hT6gvuVkAEViU7YiyKCNPpU8f9PYnUsUscayob88KJX+gA/zuxOf+Bx6t9OSbf3c6I5ZRV
zPjaTXCcaI2ver/XuxTddjeT2JxGXbtIwXmpT23PH8P6996jTrB8YoNexq5noexh7Mg3yAnkuhgn
t+rYBr344IXt+QxjVxKEN015jbket8uOjXnpY7CBBXhKhh57t0sgrZGAX8PpO9psRiKAp9Qt16ei
Wg81zaahd0vuNtqlCXUfas9TJ1NCWlyVOygWuz1r2MhCfxTL6HeIfsUmXVulmHZeHTVMiI0tZAVP
6qDAvhkTvzcredTNwh2tbeVJ2vgecPJYu4xuVZDu/XV1XNnyxyYo18THReGkhmW35N+H9IPLAYlt
+M9UlAmZDA4I8DQHILl3czM6JQNoEl2GVX9ISiG7VJ1GQxKQgQCQN9XSc1x9azY/m3Uq0zop1FZu
yyBQB4BTPsS6MU7mjm0E0HbBprPA1mW0XA9muZ57Nyq62IYABTQMDYUA2gkvvOOu36hjWOHmlLHN
XCQrmqO5EamTiGu2V+06vjVslq9UUz9z7V8b+bENA2LTiutS78uTj6apf/KXUnhvyoGpfE8C3eSP
DQ94ildIMZfX4GwQEL4hsxbXgpmeXzd+W8U7f2GmflOuZpwrKGM2sVtrMba5Z0iDfKXnRp6GIAfn
XBD8gC6Z02U9TuPL06Zrj+QtVAhP69B+iknB0Sl2k5mKbRSH7qO4pGEtT6msTlWTVrtgdIOFxTaM
Y13bsU6BAz8ZPYS7cdTLDqyWqZubpFa86/2iMmtQbRav6x2l0TYgu7qxf8SpFfOUHns5jbC5gi/u
iiDv91NKfjjFPRvOoXiuwVSNreek/OhPcxYJ75Xnru1M/MJLbPSGDqu11HGOfYfFITbRiVG3ia/Y
Rm9M7dTOicRRCYM+3kPcJ9ivUDt0MomNw8s1SVCAGHkKmuiGcHMAM5xTsRDbOLxU+6ngTGJpNoe7
mfwPZ1+2XLmtLfkrN/zOczGRICKuzwPJPWiWSlJNLwjVIIIECXCevr5z+7i7XdtuV1sRFXapJJGb
AxbWypUrM7iwkGp4405w9p4UdR5ORTD3R0vG3VLiBFBsfpvMnDin4kU5H02tu/6YO1dn4bTWu1l1
/E35qjhn42ktSQ3O3KmIlC1Kj1rMOWbKB/2mykac8/HKsjaWEodPjyd7UZStuVbDHL2tthHnQmKj
mnOY7mIRtdMzdNBu7Fi+CcwQ51wiMjdVWOAVOerBf/JLfo9n8JNQHv4/lufp3/+QOExzxPI4roBK
KeGuoC7kLkfFV4K50l5+ftNSOqcTUQzCkYGECOlOxsns+q96at4GSYs/EYoKGL9WDcP7HpYH1n9a
XPy2lXSuioTdPcAAKY5M1JqnJScpgcXJ2zaLc0ZRPjS0cRsObmR7o9sKrZf2TV1zca6KFC3W+xBT
08dINEFWR/YuyPXbgAdxziuqMbLekZn3x+rEIcDc9+e6sG/MYs+JRQOft65oRH9cy+JGdHXaDdXb
ltA5q0i30JaRnOIdzIsCQKnRKaTc3mZCKM5pRabjfvMUdyVuhqMzPENN/6YGnTgnFUU+KOsApKKj
KqqDjlwa19Gb+EqwHP9x7RO/FNEK2TY4hAWYo5gSU7yttyDOOUXh0scVxDnwmiw0AWMjjt6EdYtz
QhGLutZ2AQ48wQLqJshVkfRl9DZ5I3FOKirVGBPOxv4odT3n2dC0Lk8a02Du7k2h8JxaxKDuGUOX
8PQ0m7QJx2fO3zbDK/7EKwqbdi1aJCzVUrOMmeU4j8q8LVyd03zaTjbwYEbKUlfiMA8qMYq87QU/
J/kEtMKIU4VD80peAkLJTPM22rY4Z/hoiItsE5/wggfK3Fhd455XaI2+6VmeM3xOtG3IexJ3FDyn
lyYYzb6Oh/hti/Oc4rPVQnW0bXH0whQk8VXv63Sp8/Zt+hTinOkTBqsrw6pxR+3qKmlRTzRr/rYd
/5zqUw+sa7Vt++PYbQm4W1e2MM9vu+tnVZYpe9W3tG6PcMEc97MJtzQgcA5429HPsucV+ODQVWo5
FgoAeOjvo3J427Z8TiPaeBB2ttmW47QERQZlqm63ePLGtP+cSQSub2+ibl2Ovorf54B9Excub9s7
z7lE2sLYgLJ2PcLRr4cI1MQOvbJvU2AR53SijokOHVe9HGu5DnUCTgevU9Wu8/c3PdJzTpFxHrKM
Cx5pgI88zuUuan/GEflrKqc4JxR5S8dimfBI0XidXhUer9jlbu6++lZUUNaCoHj5Pthk3e/edi38
xx17W0izSkWWYzS8C/oAQk9vfQrs7MiuzgWonMsxtGMyjFUyhG/zJxDnFKNgFVAnj3GXzNzflZIe
6BsNcsS58JBct6AeCrocUWJA8NBvVVJ0bwRFzhlGudBQf++75ahFYZ+BHQVjsnaM/wxhoOS3yvYv
wJFzklFZtxjst6o5Osz5iid4FJvLKZqC8NoMmMt/B2kz2jz1uS1gyrtutvcvSzTzFdKjuqmmOinQ
9XJtAiTRb5ewrYGkzrLlpnukdRS2V7SrxuKym9p1uO3XvFA7SzDuezFAyqvLXMXC8WIdojm+ETB0
oDuneV5nU5hD5SHRoco/iiBkcVptCAFZpVvfZX0YwWeTq6Caj0MBMOpesDEI93YgIj9EC3hT93MT
i3QL12XZoVN5OdVMvEcSNX4RxA834fvmwe3MO8BNps/jfQ+289cRZ1vTEK4h0REaeFA34jGJXwP0
IyGJg7CRY76/kPmer174R1qy6XVbIKcGqdW65fBHgX3EhV94WH+jbkPXKwyq2h9NKcvtfdmYatkP
cRSse4mx0+4CI0xVfBX0ampvwjp0/DNk0dfxyGG1UKRxNJTPfb6GeapDUBLTkfqmuqjzOe9uayhs
rk8RrEeLzHoM+KU2Vy5K4UwQ6v1AN91fnmzJTUacXcUdOszFnCjNAvVlxU3vLkLWj/DGrBQvPxTl
oslFMGN+MFsiM9T7OKpZniqO/sAukktwN4ebETtIEaxxKsSoo7u1KNy7mZWl3+VmdOLBQ10Bn2Zw
7iRH5mOStnlfxckylM7uCRRv+J01rKvSFrry6E9tExRNjasxfiPtDML/LMY8SJWTfsi2BSz0lMwD
hdJ6qyNINlHh/SFWINglrVDb+7kHXSspedwE6UxsLpJtHaXdQ3CaqF3dj3mZxks3fhirikID05B5
PPAwCuT3DQpW/Mh1Q/MDp/BAT8aGw/gngHzTmOo2mC8l0RLi3aDM5OnWNuwFp+khsCur6RKFfhMl
0Eps+o9jGfc2Aawr1bEIezJBiIgBSV8EVlEyOB6N96MSqzZJz/JpS8ra8zULFx24/WjjtUj7HDrC
cMHZNp165zE3PXMZ97uuYaDNioroImWxsfm+0r1YMgoy/ctc5suUBMR7+HK4ctRZTKyantpRyA8A
DrTJmjlUXVLrWc+HHv9cHceYD1tSVK2I79A6iPoEssizP+g6xt9bs8jQJEHUVjCwtxD4WbJuHM36
ka7KgMcH7fvSf5eF6lRGinrk1xVkI7+zrVjIIYiD5WsHC5XPa27ZE42djYBZFEH3Tud2IxCYiebt
KjQzNIrTUnQN3Q2aReJ+rteQ7Me8rtzFOmrmD2aWtk36cJzu2mms3B5ri4+pD7vm21wIIH8aEtrj
EUZCQXkI1in/oCKMcDcjES3kHrtaPs+hDy7thH9JCqi6yA9DE9dVs4OuZOXtbu4nUT0Uka7cK7p5
NNpBVobFI7jEmkeXy8Chqpy4KQ+NSy3aQg1PIsKLNcXFrt1tA8GB6dAGgsXXzdyc3oFA5ghLeZPj
caEu1I8YYyvoox2DwsG9tNe0TZo2B4oWlXXz7Cghxbe45XX+rYcLRZuRTiPFLooqqq8KyHcvFy6i
W3W3dWX0vlpswFNLpjncd96M/S2iabCkohh9tEfnVLIE8ou2fsb4CFfPuaf6Mm7Q18dItO7zyyZa
otdqZDXYu0K6+cY5h3SB1VP/ARKvI+zXzFi+DtU03HuzaJnUDVZUkPYbs/VjOW6BzuiGHCOBQtvM
swL5UnsgDd4JEkQmvl2UzsnBBmOb70qkakHaxjLnO4kpszzr4yLwiZF9GOzKIJhfIhe79sLbLeMb
Ykcyo995ur3vmJqw18RIII0WidErpHi7uy3vd03RP9igU9sOIUHiE+ZWIzq7WAuyHypN6EUA2NXT
jGPC5X27hsDLaNSrl45yeRVzP99EXVD6SyWLmh9CeFywvcAiGG6wAV7Wa5O2kIIcl+JGzVGBqZJS
bDdx5NprwFrY3Tl4IyxdpdPl3ls5m2QVQIwTLFD1GYqd660yopIpZJA/sbJV30LV5l9YQxr30Mhi
w5tQUEPTiBRxtrTUYkOEWCak11YNzUIGOyxbFV/EFO8nYcdL50i7A4BuMujYuJ0f9KFYlqMgpc9C
g9ZRL/mh45Qkiq53ul66hOutThTE4RIDiSe8l+UD0ogxqTCJm45LMCcbNAmsklumZTQm2kt/XTJ2
s1CbhbL7qOdg2jNSFtkIQ6QMduXXm+xWQHk2DrIB9m6ZrieVGh9MKqHQ0TssOfSvEJ0reaPi6mlc
uxHxfPkitR720CsXWTTZ+UlOuc/aEvLWUBbo2lTBBHDEaxvnCD/hslxC0Y4lMGF6sgIVRIAIj63N
Pa9xgHiYtyoReLgpOBQ0EXS9oas+0HK5UVNHdpC9X2CkWpt0kLZI157cVtH4Cbcx2rVQbjwCyPpi
hN52nM8ZaK06q9fyFX4kxS4Y0VGO4XiGBGCp9mYxh7XWbZorMqSkGbGtjPSe1PHduMpL3oArWISg
+GBY2CUyHw+1aNV1I6qb3CxzFkXrQ+W6xu6LJfgkYF2V2NxeDdN2Q3PtE037Zz/b+LKP4m6Xz9Gr
LaZbbdEuTh3uYVj5ASvBL2lL4muUnNtpB4CE+TJ5hCAXDLRImO6QbfGQ93vDI5vEi5lSVpkgFU37
LpdaHtmgoR/uyYPAEAnUlaqUG9YkduySsiH4HekwhTCB97urQmEvAFZEeUJnzJhYgM5J56rwHsb1
EjtNnuGCtMs2mHuapJFbf880jV7nKB/yTE0Feyo8H9esnSo0HSkrbXlNQxoCO5hGut7CbUhmM3Ha
HHRcGZvi+ihLw6DO6V4CmVouief0JiKB8YnQmEVNls7HX/0auqwpeRBfxFUefWjqOlwSvg7LRxhG
RmSvujb/MFfV3CPnw1zopWIiXvBmdtAw1k2xPSuBTuguhjBoWq+OfYA9jO+Sriy6D7Jp9Wun0fm5
qusRd2e0WFNYTq2E83RRbthAAJTdRsFSre86p7S7lJrEbN8xTcC4roNB7Bra1SKLK6fBdnJzftuH
eT8eKi7s53ob7ImxboQDEdngtWJNv87oL61qzPRQ4bMKjMtUD1wV9Gsv4TL3bDypxoQ1AFuBkc7t
R1LV7YikKi6qY5E37r0fVtF88oOcX4cIrKWkiziY/B0yYvSuZkdFBgFtFt9PpvZ+x8YKOnXWrZU9
Sjg0PRIqcrtrvMEL2Y4xxjl1McBL1YyyuxvmWW9ITbrBwodqGd190za6TOvRcYrAUpIhAcIa9nvV
u40mndVrm2Lomd61kMW3jy3kJvq7riek3Tdk7M2+pDlyQ8UxdZzOC8M0MK7CDfup4WUmPCFHJM1M
rRlKwWvIvPXgP1N6CVmPXl5BzZwhHwu3rdtViDMfCOPb8i1cc9A9/dQGw6FroGGdYS641A8WNqX8
ouWxyHEryogn00SNSYlkNeJKpJdkxvOsjiE0qaFVvFgM34W6LJuHwC2uvKM0ckUWIuWlyeChgHSP
ugV24aLfRLxDbn0PrcUCU00kxla6Teu6ZaM00VW5iNBcxlQP4NdEcjSgAfZxnkzl1j4uY9y9iBai
eIcKPPogjUr4p6fCmvnVB7FhicFs8LNbA8hwujaq9BF698hKogVDFNk0IHdPAh93V0Ppg53FRv4i
Rh4+9W1gLyOpUFCUbrlEKKTmNuSDmBJrp0VcKqNLgRJggny22LZXO4X9e1R1sUyqpst52jFyZLk2
u8DO9ZBNQdyKAxfBsqR+EnR5GGg5rCn31ZQh1sUft9HmUNWGPbHDGmvcx4DIeNnVFXKB6xaRd7uz
SFeTEe6L+zxynnwhQ8+3FMVO6Q5DsFq/2xTV78DvUMVuC4KJXspFCHWlm3F9ggWleQXPY9Jp33pX
HFqkWyX6SXNLs01U18NUz+yusqfEyI05HHeglei/KVaK6F5qse2a1fUyRffvuEDSc0l6mG/6JA/E
TdhtChUijGMcrEzytQfQJrjIxkhokprCWuRjkocPbdEE72w3GexEg5UP8SzNeLeFfdPdz3Stv7jZ
LQxzxd4EyWoYtqe+5x0Ud5uN3YbOTPdFbxsYwc/FR1OuS/sxp5GfUp5jzIyrOAgyLAAoBeiqP0X4
te0Uon08dOmyzV1xmO3GLqd4KEoItW1iSXuPWphAu6n6iKSuihInWAlXdXyQx02p8ntozPwAuJw/
FzKc/c5sg7no4YSLJGmI1goLMgrIZQHmT1YudNrlcjBHg05dYpaNlXvixiW/slO/6NuiI/q5ncI7
mGaLxDMM7zIzmJ2EGT1P5wIUvl3El8Je9Q2fIRJW8QGScnrFlItulNkNi9Dl7VjyLTiQyZJrFnfz
h3zmwY0LpBgyHlUeEAJGkuRx61BX7GjLeXeT98x8WUpnbEKQyc67LqRjfBXRWh5XZSuwqdjUgnNB
I9PsmrAN3q+WigQggkxdHFaHkdftiWbztZnIrRgbeF4EcbQhp6hkkDlJuT7ovO3LZNKbelBztb34
0OtLOuvp1hpUgolaalrexNjD1y+woV2n3bZiDzwMbmqOC93yz40bV79rZ+mw25ilmfYup6S5AyaH
onxiSA9hQ6q/oYauHm0/gGlbbNGxjafpsUOwvGArz6MrsgyFvQeMX3/Xca3atDHrkLF2qS95mCO/
sV13OygNXUeIASOMNUrwjy14WyJhEAjcdu2y+duhKQe9y8NZ3lHYqw7HXA8oS+uVhF+xsk9gDZFr
8K5rl2pEQauaa1ctzTFko/jYg49ZI79S07yrqe/wVmFTLBPbF+oigoyqSNZS+iBdVDuxK21DrbJW
utOWUBWPtPC3dhI8s3a7LLe1TcqwIe9gx7hdNwTmnTeMx8vThr2i3VV6xoh5ByGEXUu9jC6acVnY
pdOjfDI9bMtw001tUzjr0M+4a4JfFty6jYDa3zLXI+r065LlczvdR0IijhY06B+MiXNYD5taXflq
/g7SZ7S99Jhv/+7YBDVfgHg2sWZd0yWAEOxh1utKkpVg+tDJ4Ypsyy4UFS12dW2Wm5yVxyWv79e6
FzPACSYvsPmDcgYxPOLCNMA81LdVx/Q4rVv/WFA22hQTRzDcoBXt2wtRx9CVj3uxvQs2N9JkrAR7
AXfefprYyMWR1NiT0omHS7svVwxC2Qr+CHpl800/Th3SL+uDwxgC70jnbt7MJYG29Hi19mjKpqJj
rLkOLIlx82dDnmxOpv5WhULJPQMLtH0ETdr3aT2v9fg0FL54RZNh8Bm24AkwjM8bHGXD9A7UDsew
vA4W3H/Gl+g+9LWv9r7dYPwrxm4NjyEYpCzRCqrlyVxQcVfGzIfphMB+Q7yeX0xR1fIgbQMCGqJQ
CZVtaBPSrMwL3+yhW9R/EmZBlxemd4g2A3Q2bOoFxc4Hfzes5WY0LDo20k32olixxi8wi9I8Sqto
eNV0RYWXWvgim5xwZVJjQzMJUvlGXa58ZD5Bn2dEgkvq0XyIT7a0GfYMWKCEK+zH9sLWos+6rlbV
XnLXF7c+9xpVD5uiZjcOZvoyQI6LpHRi6DNOJh7jlLZF/AgxtFKnbRCFxTXhQDSeUASo9YKPfKVP
LIeB8TdpwNK/nWM7jJchyDjs0E551d3Hdd3w71vurDlA4E+/TsNIiyuKan3DyrVdeEcLAASZ6Yoi
uM/ZBomQhBo0IrDS+7jDJkox3puNa41yejGwV3gPMyMJJZiBhbcc6CarkwBRR9yz0JFL4ko5ZbNs
a56MBDfjqsRwDD+UTLV2L2rcwfdzbXu2W/JlFdkk4c2R2nmo3cdxWBHd0OJql7tmAUiZjCF3VaJj
S/IU6umDzqB4Oj3WvIC1ndcuAmVnRj2dYBcxH6Kx7Lv9qANAB+MwNsh2o542txa+byzTs5TF4+JI
0KSYryRz2nTbMtzLsWx3tRtRN6IGqe1exwVVr4CRwnnnZBW2aFsh0056AFLNO9BbpwaSkfiFiyom
EbNJ7kcz7bUEkPmxpbkRNAF+gekOrDIe3LU+QKStexNDRCdwqlgTKep+urbIssySRBNj+iXnSplE
EWG7ZIBx1Iux+DtSpDKck7recB3Q1e9egHpHMK1HM3RI87LDE6qd3LrjjBNUmV8IpvZKJNPRC/Ew
gjlWTdiH79Rcz3oX5XjJE7ZKf08qMtivcRdA9ampyrzMypUYCUoBw8xHn9XCLeJzH26B+son3wB5
mNqx3IH6G6B+qu0gUul7opIFufj6Nhrc+XDwwI0tC+2bYw9DzaNTXXwHsEy8sR3DzwaEO9pQT+qu
OcYDWbLKWZ9szvxujfHfP+he9f/+H3z9FRJfXZGb4ezLfz/5Gn/+5/Q7/+dnfvyNfx+++9uX+nt/
/kM//A6O+/t5s5fh5Ycvdm4ohvVh/N6t7773YzX8dvz8uz/95P/vN//r+29HeVqb77/+8tWPbjgd
DSHR/fL7ty6+/foLO7FB/vuPx//9m6cL+PWXT9/r73/++e8v/fDrL6H4V8h5HEVxzDiCwWnybv5+
+o6g/4pRggNrlCTGf06kYee7wfz6y+mHeo+gh7+yf6FpRKRSlDAZY8b4f3+M+/90kf5z53HZv3/9
X26s733hhv70uU9N7P/bbZKc4Q/q+RjHVDFl57z4ZpiAeIc2SrwKTHDg6AU195sVpsiafFCAUStw
SGDMhNQsKK7hDliHh1DW253cZJVfRHLF/hILFrQHxl07gkW9DTANhAIuzWTt6k+Qq0USCBX89YMd
rfwUA2eEI6y2/kPMgzJMxhkVcpOUiAtQ4h5zP8Sfhwk0qi3RXSymMu06MG6BbNh1xUGwl0zPNMq9
3edVa3iTFhibCl5theG9LhWTAcKYEHjD4n22Qcno5RoUrC8SktMgTmfeeHsd63Lk+7Z35nogYzDf
oCpwJtsqwua9xOhLnYR8i/v7kBSRuMiRRKO8WrcuXC9h3Wz9CxZNjPaQiQBQYzSziM2OysBWqPtt
iPhgfWXYoTxFmmszDoNGdUYwvZ2F8xi+aFhmkicNn/mFpLbjG58AZBWBM1clzMjq947H7fR5hb19
99zZecGO3C2ATMCa1HWZKGNZmSkUO+iRyxWAw+1Wtcw8qE2rz0tdL82FXvxkbpbCR1DDniH3VHYZ
B9tDh3tMENmSpSUORuHTEoO+Lw51XLR9pvOmzvcdZy0Q6szPMd6MCihVl9ePaqVQVMWDkdJvpEwY
WiXN9EoKmHpjlB4oNQNM6dB8fA5mXUeYoyzNoKYs5wjLEwCuYeHDddUCsUWDxoEa8pVhB0GzuSkd
zGLqAbH6WAKMK17RQQnYYy5yd9gK2RkAVMo+a9IML05GZRqairhMOZiJJCd3+qu2Gpvywg9VV99I
g1ZUUjoZflQiQpMpV1sE+8G5pvmxN2xFiwfmyuk2quoBmWefDUK1D804lhU8sTyM+HrYcD3wgA8X
A0MW3sb1+Myg0v9xIHXzpYzKO9Y18gPJy2BNIstPrbeu/sriPEaaxkfhE0bG7iMHeNrdoWZDlUgW
8tjm05KhZlGftpzlNzDJkQ5FKg27tA0V0DDEpf1cBI+8QZsKbP/qakUrYkjEGg6f53BpHiozi8+g
S5RLygzcVBI3FnlGq43v4zkGUALYAokmK64sNvg9VDxT2Ba6C+yvJHHo1wGj5CTBan7dROd3w8TC
rN/I0wSFrl08sugabU8cAhzPd3ns3k09zxNkYsurb8rual0923mnRYrFYXeiJKN97Ove+1QtqLYS
wtpmSbQt6wiOjJZEV9JX3KBy16W9bENUO1cF8gqeoQQdALEDZbK3FaELFHQj1Awf8R6U8zeGhohK
Ib6lye001ZjBQv0QRJ/ysl/xeNdFFunoqxCpr9mAibqtqoPbbdEAagPsVfJOBYOMdgzAnUn8Zs2r
5VGEhp2OmndosKv7ZSm6LzG1g0yMjaRBr3I4lSBb4Z9VEHcRkjXA62ndDRNeJlU7t+sIBkx3zA4Q
VffoO7D7fh7MkELMfehTkhP2caZT53aU8rZL2NyIFasc4MIeHePCvSA7ga2eFbMvj0GDKb5dFYFp
uK83k3OfYDjJTB941MbLIbeYKEw5uqhAc5rYk1QvXb8NSQcqa/Vdzo6V9wCaT8a73Hcd0DsMCm6P
itMBXdy2ZdVV54Yad6ePUb8mfJrUPxtZlZwTqgRVTKKSoTF2ph9JI4YtzIYSOHFXDoFJnSyJz5qm
G77+YSf9iy3rx9mR388DLCaGrdwJjTqjvYQzXTbJJw0RU9p+acy8fqEd0Pa/P8uPLJ7/nAV1WcwV
ijOYt5zN0G3o6FbR3AH1nhTa03UJtQNfuXd9ZJekbWx/g0LTvfv7k/6ml//Hzfh0D0Gajii2d8p+
Sw3+SMCvZgeX2pjrhNUOrhFQ42uAEOTDTkjoSo+iLA6M8MAmvlXtjvgGYi4NEfL933+OE8///GNI
RmGAReHzGp0TdlXlJdxOQp3kLv8QkzK/xlabJypeu38013u6zQzQNq6YKQA86lwZJEbcLDwF43jI
nXoKN033GzTXfzLj8efrYThHrBjjArrO5xIhDj5T09Z7nUQK66HHIHRmcqev0bX4Z0auv11QGPIY
Y5CxCml0Pim0rWGZh5HTSYgG8lW80m9mZvlPpn//4noivB5xKIWQgp2z5KooJIOJS5WAW4DkB+Qk
nQ6wRb1nthrWf8RO/u2KIkbxLjIZSeSJZ8TwE5VwQutNJUgYgCtPOttAQfrJe/BXV4Q8lIrTO6Ci
c+EF4IU8KMSs0F0uvUnIOA4WmCcsSYCK9O0/k/75zzVxpggFj0ZG/FxKJ0IpCr43rslG/bhn3aB2
Otiq3d8vo1Px9MdlxJBQQyIffQyMySJYnfFHpZrVLJwAPzr0KCMnY6+iEYu7C6bx0jvy7R+fDmVB
xCngFwb5OJQMfwwecgBo2/QRmghlUHxYWsGvIFLFrrpR+Vu+ruInDNA/h0iiQsJJSBWiMTu/ifk2
l6TtV5lIZaKkGvIXxkiD4p3erlHnAAXVPznjn98SnJGCBa8Uwhw/H2bJi5wXk8MZW+b9fpNoq2OL
UCkER342g/yXF3cKGjyKMb11zrgOheunqlxkgux72Vs7z3u4jo5PMu78Pqdl8Syh8PqzSYC/ukC8
/FgFlIcgR57tbV1U5Yggo0zAsZ0OASgWOzTP2n3fVD9THP2rbRQlH3ZsQjhmrc9fToi7gY0EogOd
8vGqCOQpz+ynn9Dhz5fAaUPjEYkjgv9hJZwlBW4AI2uRNd75ajJfbGeDg6K12wFsnO7qMPiZLsJf
nk8KEH5irAME4B/XQKnzao3LVifQPF4zIzp7GAuxfoTztR9BWMjrw98vuj+/J8gNQAFTkcTGTdnp
if5hZK4AE2eSkYrRqHdgnrgIqTcz0j4JtsyXnVKzTdeonX/mCfqX50VUIafrFOjT/njeAQyUbh0t
toC5Fk9Vs1KQFZR/cF04fF1h7/cYwBr6DVtBHApJFTY4OKGfvZ6iUKsESVLBnqgD37SvCP/CIEaY
/f09/fMqYJHicPUDHKEQPc+urULuRUPBVBIFhl+grfwNMcgfSrXon1zQX54JjwSAC04Wn2uATCWB
nkZHVQLiZv8J5XTXJGLrxTGc6Piz4fs/v5vIjQGEUCwEZDznWNsS5d144j+BlVgdWLVFadDLr3PO
+wMgjP/F3pksyYm0UfZV2npPGTP4ps0aiCEnpVJKSSltMI2Mzjw4PH2fUFVXSUiRYVWrXrT9i99q
EgE4Pnzfvef+K6fIaYXDDqWzS7CBaTkUeX4eH/SFuniltEptZcKrqGKK7059Ca/zfUL6cYn78zLC
4Y4EHdgtej5NidhOT0bOJV7nmI7tLBBtLCbSE1erKxFOi88zzScvfdImv1ujVu+rMbC01Gv2C5+H
E5pxitJhTCrduzCQfp3jeAinLQUCBDR3zubjdDhpxr3FXZPV2YYubef9cpIbPD9cf/0UHdQyeKzY
GzEutzYuv5ljehPSD9K+0G7rdalfJrpVRIbfN68Xb2ifkFta/8o4cnq/8LOFR9iC67Os/hKlqHnx
OK2FH/Q81kPqLDLqBeid52/tND3/9HoNS+ciuuXwhZn+FkBmc/Qd8nl0g85YfTfMyoIiVGbKto26
2HQgXLS5tG/JWLXoTlpN8fX56//yyRgW//Nd6qSsUd52eKFryuTgIvDtGtndjnTps8DukPirakGV
ug6Z3D1/xV9mBK7HJ+qhKXF03f3Vt41EKWWaD1Ac2dUbZP8xOuF6TGxo6/ksLqyPv4xQw+K0RyPD
JkfANrdkOrOxBt/2XIdUudmMRIz0sq7Vv16kTldhRmUT77K53nrpy24m2gYBYoA+o99bVW0cHER9
oVGbRmgVsvnSxs6l3MZfD7MG8wGcbpPtE5ffQm6qFcHbZCd+UIiEnBRDPWWu8bYCUu2n/aMjp08o
lEPbmx7TGunj8+/xO+Hr56HLp4/SmPghix3O9gMZhhVU61I6gdKcbqdhO4FKjkqwWB310m0po4EV
yB/afpwPWo/3GgHh3Npfnv8Zm/fL/tGwEMmwVHKeP22ENtOwUVcV0FsZ5l7lB80wD3SXvX/H4uEE
yFVccOun863p+FvgcEmc6tpkQob0rVHttmkT+WtxKWp2M8/ZjB+H1cT1HbaoHn/5871klTkzEc1d
KNZJJPsqdsXHoc/8MiwyeoV60KV55e/dqffbC9bBzVd5urQwqU6zkWTh5/P8+dKOmTR+ujZDaOWJ
RuvOmcygtlxl7rGEUJ19/qX9ejWWNZ0tpMf2mFXt9FJ/2NO5VMeSSrlDOCR0IAqeekpxNwdP7nqz
n0fPX+37SPxhpHJzNv0ePhTXFxbz3Onn/HA5ZCtxlxnNFOqWr9VMBZOokNd1vTcfJj1Xw/WYe8KM
eqNzl8dW8IN2bkVRngZ2qbUvbDTY+RyNNEXcjwiEDC+yJ/AwkWcmxuNE3zDtkNIr4T6U7HemK8fD
jnCdkzMk9m5sIEgKBnbK9VOc63b+pzf7rx7cX/W6TbNv85f/6y773NV9/W3YdvZ+agbeN1+r10P3
9etw97HZ/pv/D/YAWazOdwD/d/npY5XxrP5sJ556hvz7f3YATeMP3YEvQKePnTs7T4bznx1AQ/yB
y4KyEYUjQXX25ML/qwNom3+wbxS+blLv4TR1Wgv/6gha4g+XScannmGdSjT8o3/REtyMfpPlVj+t
R4LCEnW57ZIEyz2jkx7jdcKv8FAQHNUG3pRru7pEgnBhmmYOZHT/MPpZkqh1OjZfm8ujYKH/efS3
jsztZCkQine1/bSKIfuke23aBiXE1jtfs8dhP/sVZ5lamvOn3pIIOMvEnF4sOT2vo0Q1jY8Gtcy9
ipekxALVjyIS9IEe7JEqT5QOZMNCBBLyprcHWYeyauYr3ChVFWbCYZ5UTNxPCL6pEOIOQs88uWa3
hEls4OjxzFy+dVJowIHR5RZavq5+iXpg4re0eRZQDPOm0B5Ke0Lf4mdPXdwkV7OHmzpIV19iC7Dz
mYZZ1jROoHfVd9hbbH4Qlua14bJ46dueHbYR6kYpykBVUvnAojQ6Nqs2WDJiNta8EPHO9CLpyvod
SkB5U89N/iqBB5sfc2uxp7Ck6YZbc25BjukT/ViSoNr25TQxDeyMYTGmrzlWHneHJ234kNTCuU/j
lHbRojrnyceDtgRTV5oujPAToRmFVPtWp9qeHZXZ1Jg/dBHferjKZFQRilKH2LDa9yzC8TvUi2Ud
6Y5fegGal34O5lXPaC5qq/7R1rP+dCg2/HfmMim8i2qQn6Rcsnlf2wtbnrHtcZj1WCWnUCXCeJi1
RFpHe0CoEXmrMT4Qb+fiNSMigjVgzHwKxp496ZAm3XEMcdn6N4zaRg/8jkhkqlUpKfTSd1ZK2ETB
cZL03A+p4ghPf9G0P4K71kycjLmV7NwCWNu+4iT4cpmH6VPezaNNlsE6jEGdjcqhB9ZPbWCjM39j
66hV2UQoGlZtu6aHIZkB5NTzvLwZmhlKpVMhcgpcPGf3U5yWK4U/ib0iTmsnon3p7Su3NtQBPXD3
lXzbutrZtKaiwmTI3PpdOqM47Xz3Cz3F3AiWctEfq4TedaSnXbfulmbq9aOhd/0uNcppfLLnU/fe
RO6aBxYCCXNX4oX5gPdBtUGsXIvoUmJe0Ma0HmIvm9OZE8TUWuUVtFG7vHJtxL0hBlLjW2G60G3c
wawsGqeZ+daJM/mm1Ff3Pc15PGhQRBs66wiYCTbwl94KlFE2dSDcpX2dZL7fBVkixxrNkT0XtMco
g4RalnlNgLPE/dYiyvM4LCaFHpSqzkQwYWvlv8eIYwXYHtYm0Iahl/hvHOvbEI/yJE0XZRJqtucX
iPAHVUdulvbejnKMbQW1Rr4nrsNFaKFVJnl2NdQ0iFGlxe7JXuIXd55Dp4R+Ef02rm/IncSHkFFr
nsY1tOIOOFtqFHoRNo3mvya9bvjYuGTg8qcmtbdL/bn8MC8DcmVzbHBxxNxQsrPXxPo6YzEd7nKc
2P1eNV1fH9bUyJxroa3JY4qLdN6ZquqqvZO1w+cSVuUQjpPUrbth6ala1mry56Ds0pGuXL9S77bd
0v2wulrHEy6yaoFSMVWvErr9tBUpo710ROkYu7X1zTZyCsuTf25I/v+K/T9PKLvzS/b+Y1mUH6sv
/+OqP/1f/+Paffov/1y8Ncf7w2NXiAQHj/+pFs2K9efqrbnGHxZ7OVZunbqqYG37e/nWHBZ9Yrzp
WHKQpd50Kpf/tX7jmv5DULVnVeeP9Fl2/5Wm53uR858lVaOLQnWO9I5NzafLxjIGSF4eC+Xcq3TF
4jhgvkJTYu3V0FkfdAoUbzyr5CSGKjQkJGfey8ZwwyVWS6iVizjoHCR2E5vIt+jsL+FOT/f/w2L/
zy8zf17kUy3XORXYxREBgLwxSeS9LRSTYo4m6c6sClasTjg4wzyd7e9Svh6s9c2kpQbWt6QtmTAc
lti1TCJdL819bGZtZNW9cfBqbA4lJbBXP7z5vzatP+qiNofXf34pb+nHzThKflzXoiiOYwyl1upw
Z5VaI4PaK9LPemmnN66t6t20psh8HGAA0dD29YV+5dmrb45Ylt/HYkq74qi3prN32adHWpY4O79F
TtRhBz/2OM/DdJ6bqDHm6cZtMSQ/f+s/13z+vvMterqurGy1hVng/EnyKmjcKXtIUCtfaazCnI2F
/irDc0vx1/MukaF+3nP+c83N8RgRgm5quNPgoo4kFUgqTbVflXd1fKk59h06/5uPYgun9m1Xk/o6
F8cJHerN2rTpThVV/SjdbD7mOPN3uV1MIbwBnZQeWR3lOg17P1lf4BKJhKOpCBgetsai/4QLCOR3
Zo6hoRmXQITmaWj97heedsg/nP80rayr3p3zo0lMeogQGg+HX/f7EnECkHG9up6dsrhO0J2EXuym
jxQ+8l1itGJXj8iAWU17WBSld7AKhSJ9NswXzTqqG6ttCIvvcZoWrdcTcAT44fmxcu69nf7+Dz8Z
MU6GU86pjmusqG0Ip40UpORD1Xivn7/Cd7DG757K5lww4rEv2TfXx3LSy+vUs1oABb52hFKkbiZJ
68/ssprSjagjMAPd1di18ppNDMojNRoPyMeWXdqlzn1dYEvW0ql4N1SJfUwa3Op0h6jEmEYVxmvS
Hiyn1HYKrdzBSY00NPrRwNC1hC3bl52MY3M/DWt1Y08EXalG5VHjcMtdb6gbO0GMi5+nicaEZYJC
EDEQo7+HDXEJhXnuaW/m9Xxx1pz9ZH2sYrz7dZN50eKyUzjxX/bPP+5zM8+W/Q3Ti3LzonjcXt7v
wRLo0cRcHQ7V+KJJ5Ls57t7bAzxzeAht4EtrufCiv9P+f/eiNzNuo+ExsTu7PhaZO6L9dnCMhTOI
ibd6kk5f5YSyPCA30nMjH62pHY6NIWAODQl2Ipdo6uM6GGzNLjyI05L0u5+zmYIb5cMmwXcEhUVa
tzNpr2UgKEMflwXrbV3Z15XPKbNF48tusJ53GoBfAh1aWE62vIiD+f2kQIH45y9squiBS92oES0m
2RF9VxIU09KFXYIBzDo5/ivZ7hbyyYN0bv3d2gn/4PvreGE1+Pl4/n9nZuRWP1+f2ritcegvj8Td
eaGha36U1GV7U+l+iXHWTXbPP+/fj21LbCp7MbFOwzr5JcEvlL37xXVZ7AV+P6N9fP4KP5cv/7mT
zfQKwAs9bCOKI1aQPIpNw4nyQhO8wVMYu5Ubu9xcjHfPX8w6M5ytLcQcZi2uXJzoR8osyxcPIQHY
Ws9brvHLamLfOwq3VNG7nJTHrixvykSnpDiMWKyDxhblKZwPfEbhNp17BebkDqAhTwfwrcsZjcOM
KjvcOgbmhM8OnvKPECWgvOvYgN8XSz++T/UpiWQ61HtndPUuZA4sUuoJTKbBPHh4zpYqFcXBjTPv
pe6PXR7WAh5G6PvehPlKmSev0/LCiktz3K3lKK7KpffZf2DpWneljGn3wbJpFBwBDRdNZa5GlFnW
+FIzG6SOeO+8+8Tx5RJYc5rfZGIsjVC5snIQnprau4Vi4zfMllLtBkJt5C1ZBsl7h33FTTbmyn9B
AdTYOa6yrTB35MlBZnW0g8cc93AogKS6u7SpoP+oOhkOJu2DR2vM0dgsVb1+0+Jc+zzn8I3MWPOd
I+mp1kPrr8nJpafZtxA8xONCycXYGTZVGS66wB9ITmAi/NXIdR0BdgF9NbcX9K3A5owhsnNulzUJ
LY1yaW/W6XG0ymuOxiijK5UZMhjI4Z5CTGf5x1y31KOVyQLb7dRctVU5HJwEhEwwdA5vvpysxg+m
EldhQEFwzo790me4IE3RzTzoyTmsRWU8ufo0WcHcFH4RzpCy7l0qwdp1SmHka+065TfCXMVN13pU
ftamr3ZsEuqd4TtTz6m7G9rwVMqbwBaNmPeMTvmP0l95y0Yxl69IT63QuDemXwduJt0nDcFrEXS9
XcxBaxGDTuHPkE+zzBC0YbS0jZ3dFCdUkJlo8ihUaj1RhMNl7xfdm7zK849G4bqfpa3lPR3deqne
QMN3PwtnWrU9pxY1RPlkquTBzfAKhEaj1SiCc58Np1mY9StbSgmxrq4g/ZRmoR8L6pFNiI5V36du
ajhXVT6Jq0IjpmKfzdRDyq6gweo1+useX5lFZ3nCL5Q1GUI11595MCrVxwcbs6VCI623c+hnvfn6
pCxPIsol6LMMQEzR3BDFIEVqUHoX4sbp6jHCJxsj4I1nDPadNCI/5/AUxEm+vheL07ZhiqS8ooOt
htdt45yqP/ai4dkd6VXM0OUP8CZIwbVTMTwkBsM6HGOfsY5a6hs0mwZFtzNTYUJR5Ow6RJZO4I1r
e9RQyexV3zb5Pdwl9zWW0vGpw6g17DS3ZhgycpLIURaLNSic/KFPsfsFvXTFp5pPjZJt2Xmv47Gp
vmlW7372k8kYonSZnK/tYrkZTrqxM0McTNMbEqyoHQFxEZ8GGgeo7Hur+londv4mq3ty5hIdQ1+E
9FvZAf2uxQhaY6w+tnoyvhip6b5b1IiMjl7Mo9uhQQv6OLGuBr+Om12MyMeg+mW+QNm6SxTRFwES
++ybShwIQNToAj91mmuEO+pxMCROCgUK7aPHaMICLfWuPZq1zPfFjK01Kmvfej/1o0p3VVJfz1JP
r1oajUY45EaLj4lCJC6PJQcDB/vFDOPRWD8ReAyLF5fmsu5MCmu3iMPnnhpTIl/BW1ZMmkPzXje8
RV7rTazfZaO1XrVjiiLcarz6rd3nvPhRLP6tQfzjsCu6dm/7GvT9MYmzF/gSNVycOOOclpokVgsq
hyGewhzrKXCXRWaY9yrsfMdpoQgddEqIr06tZzEu/Vn/LDGyNJTlsOJcVUKNn1p2rNXeb5g7g8Yz
Ehm6tlbeLaIGG1W6nTsHBfZisCAeDI8m8YF2kcb4XheD/DihJKbb25sW9BmJbZ7+FVGhUT9NccwU
zpRJm1B0KC3T1LkVyuYzfH4FPLOgb3vN1JlrT3XW6WiQm/s2KSqGQDFFYMUuaaBOR4Bft2iIbX/e
mzQLDciCoylnAWUGVtbXUV8MxgUFzZmdz1YB4MdzCnLerY5tix0DG9ZjjUf1pi/nJZiXZL7wnH5f
ErG2kRzVRFOjNQwSVlWz7kCizy+gNN0lzbLeSs1hC7wYXeiODi9+ii+lp23aLn/vhrZpHZWSykj7
qj7KWG/fFn7GDblaznStlfb6hI5DTwMDyTc7gTnJJoR7cU0kaUGS6InGVtziremXII6z4lvl1/Vb
Svg9MhR3IiUirydkGdX3XYa2sEau2NmnG8tp68PSyPllI9X0ROSJw+bZpLgA9chOYzBJfH8HvehZ
qzytFUypaM0fjKLBLixt7MihGvrpIYvH4m1PMgBogxaLyoV3cW7MWj8PqHa2RmdsOvb8FGX34P+S
qzJ2F8wi1n9CpSMQ31TA1Ch72YJ+OdJt6A4zMa/HJF+W4/Mf3Xe54e8+ic0hKlvNWqyeWR0VNvGd
gd3mYIuGLoYDR9Eu6v516ZTzfjVxJFHKsUN1IquNHdttgdFpXxgO1DoHS3xu04JO2bjtbaAqb5sJ
RqdmDjJShNZBwfXygGmHjSEojGvgdf0LAuEupdOf+fZOpdUf6wqdwuTV+n3Ons0MVa7Jg6z4ClIt
+6IsdL/PP60zr3vrIEm8NdPAYxbHbLLsW0hVU9RJNt6kP1waURsZyt/f2dYHUFVU8EtLlUcLXOOe
0B87LDOLkuxS05/3WHnI/8mXl8hDOtbDWhAWveYH8q0v5dtsNHr//ITNmPAaDdsdxZOjNg71VQNa
4WCKKn2Jzyl7aJNhCEZqjbDv0OO5juXc5a10HtaWrsTSMzQb6BaH55/4uTPY5lBddUlGW3UoSFLV
V1hFtFqkjou7LsFXGGTd7TyxTBcs02de71YHT6HGAxLI8gBikcnNTfywtiD0WDgyXj1/P+der7+5
IaJUJgBNa3nMgQjfgrSFFYfqPspNe9pn62Ls+gQbH7C9/qrlCHoAl6puEXlcSnY+s3xsQ3q81Okg
wLXZ0Vly/T4nVOdO0RF+0lptZeaWfYRYPuHVV+khX5Nl//yNfzfm/Gai2Qq6Fw/hdjra2RE+U/sl
t+bB2ZNeDSHBm5tbGC9o2ZxkjNtgauX8ZnDs/iMd45ZexLjQsHVhQTF5i95DlbkquVPGDFiOjesK
kNDSZ1ZAcATA+WhBotGblp3qy+QRfGtCJgGbH+i0s/EVknNRhRo66Jty9gDGYXeI2abZNHufv9Vz
T3izy6hsYIpsYWHxjApb6pKeysVNOexGNffIypDMUa0yG2CnlR5XX9I+r5Po+WufGcJbdffa1dXg
WmtyhCQr37twIXaL1qkob/LmgpD0TMXvu57kx7l2rCr2OS3XoCCBCAAEyAONY40SOfXRAqFyhDki
heHYfBtHu4tc6D+vn7+978ar342izTxPOcRflnbQDlmWVtd9AzSq0crijlPP8kblPjU9cF0HehDY
ZeLGTBQFoUlWbKYnhZEZzjFSB2pESWRBPXpRLXFsRZ0DsjdzZrnXqLpg2kNVFSrWwU8gWeQT7Pzm
IEYdk6aGhBXMPUfCLsIeAG7NgvcLLQ2D2H+b8rYCbLKEaGmVRX6MyehBeLk2+6Yf1lur9PsQAkj+
1KZlcmHP+vvejbVNp3GhPzW132THwly/WtbwsK7waJo0f1EC8jr0pwa2nXiXFO3npj9vs7Tobr7k
kM+KYzWmt0Anxwe9ljoX9GP0MlmzhzEn9qUoPsarpz0hstGDkY/15fPj59znsZl9CyMuYefnBRw/
sYb5qUef0VTcm7LMLrTizlxiG22DG1/31VSlR/px41WcmXo4yKy+KV25XvjIzyyK24CbFSqvbCA/
H9H4WMEJnbTjyFHcNlA5rhSwXU7Ztvb5Pz2yrZ+1Qp5LecRPjhzQ+9CfdfdKUHUG/qdfyjQ/s3n7
JffGq8Amc848Sop6L4210QK/sgALDcV6iIfp0uj7HmPwm9nDPb2zH7pPYgBPqnXMXAYRODdoL6wQ
OgpA3Nq295UGy2zEdnTd6+O9wWHipedKufNgdr8dK9P4WM9EXOip8RWgJmfy2qgDQA6PyZxXx5NS
KG6OJZzAIE2Kd2uWuft1KJNTJaIKZ01TwTImBbrT4ZDWkqpfI53dhDGP4tJU3C+G8zlndqOMkA1s
lzVxnOrECnSYWMGI2iMC6y0fKl4vlOOOjU8+43Qc+w5UnelGqxt/8Ias3Xsc9C8MtHOf6zbbZ0Ch
g5zBZDvgN9RU8gpZ2zJ0bgjszY3aktZB2pn6sYPYgKyp1N4nPXxLS5aXcl3OjfXNCaueXClW68Rd
kF7ywfTW6vVqtmVojroRkrNB7QP53/T1+cG+kdb+vfXdBgN57aRB5CySI3Ey+p3n9vXOiqv12PRd
dwVsC9mW2wN4tHozQoAOOl9Rd5XmZCPTc+OQFv8bkWqCfUnRhaPT6XubUONdL+31A8xD/9QnzEFV
lWbEuREm/QLV8/kff+5RbeZWMYle87IxOXpK9TvLrHQ86BVsD+m8A0qXPawlVaTnr3V2ZGxm0gU+
OPzrNjlCazll1yz9QcdC/Mmblukmm7KJBIKivwHkmb6eC7ST64kjBs3i0t2eVvzffMvboKK8EGC2
9IG7HTQ3WrJOC2WW6OGF+zvdx+/++E0bq+07MZm42I+JkVAiN43sWANy3HlwXeBUKO+m0ZQJeHvN
rzqn9QLD1t0LO6wzS8g2y0g31qyZGqoiEMTQNYyqinRgThG0hu7C/Z2ZcreZRlT2QGIvWnr0lsV8
smJT3el9/Ln3obeGHPYvFfW+C+1/9xw3U66/VGiKIGMcCw8FSCvU8kA+m7yZuwEsIpj9A4hHfT+X
CTjQXGUPFTEQu8zNqCC5DcJBl/5J0Ctt2U2JZ10vjgmLwnPj//isNxtKK0ksCGYs12VX5Q+xSc3d
WM2StpRjvH1+LJ17nZspLFv8emymMTsOaSEOgzYC6UPWf4/I+C9eFmr331OZzmzjnE2RqJ9LXXlW
xiX6vL/2ZgMxDvzHvelIcbAbBLVFYow7+nKXsAXnbmoz2WjSatcGnOmR1zeEGCqKa4YsEEK3kRd2
UmcUOFjJfl6uLTUkIMsER1VPSx+pc8vDJDrzZdl1TbgkGgF5JLy/5rrtFZ329Ggq+JEORKJ9B1Qu
UjZkdgcYbbgiM47syh1DyjUD7EB1qRp75kPa5jGNoh1mGnAZ1ViHkjmS2hC25rKvcbOEoOLbC6eC
c9fZzEcxcUOmlzB/k4Ti0FGXy81aC2Ofcq4OU7mUF5b8M+91m9IEoQahGIwdyo3jesWhKQd3I7Rd
N5fywtxzZubeQijAi5PEsKJQmCZAeusg7LuhrZbdf/ratqYYw51Uxaivjp2buRC5fWdHZAoSkIXW
/X+7xGbOKNp6sMYSEVNeJTTuTN970TfrvQ8W8sLyeu4tbKaMRCwwppeSm0iFf98UkIaBO61o8uWl
t3BuQG2mDC3NoAzbQh5JZhnexqCxdo0qjCtX7zHilvElb9SZXck2t4mf3qmxsPIjYsvXbg96Me/J
Xam1MpqaONBd278wrs49tM10sbosLDNMuaNNJAaO+gz/pQf529BTceES50Qa2zSnITEhEzQT1okc
MR/08fhaV5kWAgk2D/PcD9Dq6IuZdCt2WUEeTod587qTvrcrPf/ivvzMy9smPvmpQ1mg4hid1idW
1ix80FFg+o0PhCs1DaL+vLuazHgk36EbIUbVxgdn7LFeTKNtfR5Ak1+LglwJu+DMgT6u5BhBVBT9
mOc/ke+/5Dfr/hY/WWuZw/Ee4a41tkGRr/rrxR7RR+QKakrR7QZFYRv9Icpet8bpYi0ipFc/7kUy
zoENlStCv7W8yEpeI4H2FS11r303JoZ/GByw85OM1Q4B5hoRjkNUSZLXQP/Tm27ub9tJ9kHdrzRe
QcfrtGRvpyVx35FvMh2grxYE1XQ3vMH2MJGEEdlZYr5Qeh8Z3aU54syK/L2N9sNRs2za3GwMBgoa
C/MqN+AFdSJHfIuP5zit5jfyDDm7d6TwPP/Ez4x+6/T3f7jgWBgamAM7gYan1SH8QAGEcBn2xqgu
1R2+O7l+91I3E9+I7Da10rU4dpYlAKSWy75JWPEwnSWf444OT52vM4rXdj0R3pL3o0vPKlcn2p+5
LtelGZ8QtF1yWOcBfWQv4rs4GbO9LElwARb0srbL8qEY6s+dI7L980/m3MeymUz9RK32KvjVsd94
D8IdKS8wO4Qm7seIX21fmLTPzHTwNX96AzCbZZG4pndIxfISk1x9KASJLZi04WE5xQFi38WQcP3M
Irpl6KDNTQvI2vlxXoWOxJ2wLoxMUq8DkHm8caWPyQFblSvCJtbkHVDvaaQfRm94ZzlZFlErQOOF
P5gzRca2ygg81bB9msEfB51jiWtag0SRONp+6pKE0mPFhxRqSTl/4HWByZxqLT4Mhd9fmRmHwEDS
v/+STnE3E4DQdS9BuU/3lIet16VlqJdj6zpf0rYCJN3rU9mHWIDdO9LOmywQA0RggqbM+F4KcBPR
pIn5FSlLLvjHxq3HvZZ8RndQ4cFbYvNFRXQKYipZ0NozV3kNqrSBaLkOLZBoi6Kvt2DrOWQ0N9XO
yIqEhB//lJ21KnqWmgeyKYJHWXg7MA+6FfiaL7+6VO0i5TmaF2XK6t93k55B6vSRzmptJ2jz6Y6+
8NPW+KPOZ/UWAO6rwU3na2eh+9sb4r5JyCrx18XELoUzp4Fi4ZI9pnrPvCXMQ8e7pKfEOcSiR+HC
/WVfTsFmt3GexE7oWmM8RqjOur3b1ulH08MWhFcgR5zpZLJMd1ZlG0/O0JrXwDPaHZT0nvAmUKmQ
pkF5gHif587AXxe3RwseaJTNY40DkH1K+lIy9QN7iYH4h+gs1NeT22l6hVa2fUW83YT4hEyO+KQa
E5/buC8tglhEeUwwo9ZRZYDBwFG1SCLnwJbOUOy18kvV4AEsF0oOBHIUXhx6q52/9fNMJwvKTIt3
c5Y6XqhmX0H5WGf/zVAPKg+nNYGDOS7Mi2tRrjX6VAzGIBytMdDRp2Dngw+/R/M2MqRX06U5ha6l
DBiQ89NiGHWCJWvy3zRmnH3T0BJmh6qXsoAc28dHNRBLG/ZdhdDFXhA2BfYMoTZofIcpiLCb0T6U
xTI/crysEAWOWZvvOX46K5pwaatDMZPFYlmTZe6aPLFtiKFedkea1GpwLJ/1hzlJVy+s3cEPMlOk
bxLL4F/wjQpDjN4o3bqa1lU3iGBLSiKfpEAOCQi3+kQ8C0wRNQ7iw+wJENloJkIMsstLXyyAKYtS
eNi3GZZhAtkszN0elGdmlP3tDK6n2FPCbN8vU5Z87PU122vgpk4lyzQPTbfXxfVEl7o+pXbx0+e0
ROuEd42oCspaD6OHIf7IXp6GMsRqr9yNXcMLZam2P4k8Hd9ocS9VwFfhXYO/JTikIL2qD7Aj5/du
7YxP8dhON7SXQBySAeHkIU1agYWvB2Y9NvS+aGiKLn9FW6E+VLnmfJ7cpSFKutCAtcRypbBbtNmb
sYq9L/V4stEauVQ8EoGZc5cNFTkSPXEf7X4Q4C1ZouPmLpkJp9hbWtk/JBhFF0ibCnfJWpDkE3R+
N54crDOijzpdyb/Tx7l41FqFupJSnXyDCF6zA1WkPrjOkx+xcInhwJxyUrz10AvuV/9k26iLyS2j
HDz6AfVpR5CKiJ1131I5flFKVUwByM+UICixEkfoNJOGn6js0WeO5aLtFktrSLgk4KDekTcz7G09
bh4xSSHwn3TvtrDIi9qnQg5fpslwoNYZ3rpfMqEjETLIIQN52JfBapuELpo5o0EME00Ra5jvJpvw
NWC1jR+aKk6OXdzn5vU4ruS/cevocJu0K78IUh8I5pqNEfiXdN4L+2ThnIth4Qm10+RfWTaKw0D2
DnfA8J1u1FokfoDczbnXsdLCa+yG+UpaCpOyD2X4ga++RZObipbsIEbyEi2JPwPBhdx+SGjZfHKc
6c6X7dtEd7MOgI0vbhT5eV8l/z0jAXlc4BpVdm9Lz/ocpwnmmClvGhKsXNO5SjBUeHsrZZ4CBEw0
IY1Rx3toVF9k+1o/lbhV6dkkObJ7CtJmJE0m7QaaRD3RmJCMSSYIFmkYbUApTn+Kl9ksj2BL79vM
8u6lNRnEWtHEX8lpIyfJbFyGYl4KLB9U+mLUjJV9W6LUYqBD5XmpdJK0AntojPdeLcZ65/SI91An
tvd9bA5wkRcIL9mpWS7y6lErVi1HqJz2X0rl1kvYI5U8eT4L+QFnNj+uzgpAW3lsd9eUk+UaGgzZ
aGlqsklU5utaZA7F+AqN5/x/2DuP5bi1bNv+S7UfFDAbrvEaF4n0tEmKpNhBSKIE7z2+/g2QOlXM
1BHzntt7EbeiTNQRRSCRG9usNeeYhwBeFTZrUY9rq9EkmA2xXjWLpAz7kYNGQqQXS7qMvin35U3G
I3A6O8m+waLt7qc8S6+gezYC8aWPKTbL+pIQYcmTuoXBwNnIeU3AVB7nPdmc5hAQHxK2obYmbNX6
HvDufmFjAMo+pW8LDiSqPSS8nU8EN21PWueYue2GDrvpbUWbUdlFKNFeIBfRiaSrtTWtEslBAnoR
dhVO9oGU0sP/sTsGBrsGa91lUfqImohbC6SsePx4j/cKlfybrak6b/7ebX9lZMJYtVnzO6W/93VF
BrIfYLeJibdRfblzVeJTl5LPd6Eyi2xJC5T3fdlby0LEmavViURAZff149v5w+7/FO5G/E6RFl1v
rOUeNACRocaqmjISPcIAHFkK+QScd7vyWVTPXPEPm9xTGgLTPPFkaoyVQ4riBxUnk6ulA2skL9iW
bv1wpij3h2PGKR1HyXuQOTjO13ojSN9N1OSSvVDnFmoY33788P50iZN99JR4RQwc21pP00hpyDau
k2FE5OwBPvufXeGkeFlHqaJJdLbWhiV9biJNu4mAIKBlGuXtx1f409dxUosogUvQ0OM0Zoaluuyt
Gu7CkCsrfKv5mvyjf4YS+3e/6tU3+27Y40AXdREMEqTn4IkT9pY8J9TmafBShvm4JT7KPCOOeq0A
/s0b9lqlfXcpo0oqGVdGsPFaPKWQxf0b0666a9pgBkCt2thoBqSbqo6yS1xy2iKvQFOrQUDYbVlJ
G3bnHPkIv3HzsIkvOm9QHqK017AhzUmObOWJ9kOvKfDlu37bpEtk8dC3k9C40eDtrqBlxOARWoGc
JjO3vRRVC9Lz0iWkimBVKrDFYNEm16REhmvNLOJLD+jpom7H/qKTimEZoP/cpklM8zoJWQYywsWy
PkqXMWYF12zxEHN0apA91eOZkfanPtkpgKj0kwh9TyKtSyOrtwoboyXnZnJ9J6JihEcUWkZ8sNuQ
f7arw0Y+BIrCDsIiFPLjkfgnNd8p2RK4PRG8XuatdTK7MSrknX9FD1MjORE/zdpUjFJ1rSaxFaRQ
df0VsE/gTERlvUCDH3fYIaJxgwPBPtNx+YPbXFNOKhU0m+LWTOmHDIJArB4B4SIlV3T15lWeGvOm
0ozvA6G6F8ko9A2Ih3apEkDnFmwnbjTFHq7QkvHle8K+S6Qp/vLxo/rDmfoUWKwFft0IqQ82VVIq
6yyUiltkcOqZAs0fpoRTClZqkZ9Z5aq3lquhuxgRQ8+Zdv0KuiQWOXwfZ5i3f1p7Zlnau/c08jgw
tLJhr1FD1Y5CFqXok/raZhtP8rgnEPVw6Ori1v4fLgnzjby7IKeIIQvmC3I0K25jTGY/qe8bWzMJ
v3/8xfxJcqbOJZd3l+jlOXcTmOLa7OgGZpomu8Cp4pURKvU3AhrR8Tddwvioq02IJNBtiLv89nrx
/6Vb/Asw8rvvYc68OcqkIaY6/Pa1Cd9jLV7/yi+uBckznxQYi/KcAjND0llO37gWimF/0sGW6iro
NQPiJGPxLyrVJ8B+/E0anXAtYEcxav6iWijKJyFmMJVq2qZFuKzxT7BUJ7X6GcYIHsoE5QeU3gC+
cbKf0MNYyJrfdDej6NWln2OCxBH70iVh/1KS+b5VykZ3cwO9BDlRtRspdbqAXSn2aomd+92ju3lb
J9/zIU5qp/PdQMcXBt1MEFJAZE5qqFCRkjTwpviGw/wE0VvbKXKaPAx6oDqSlFWbVMkyt8UXuCpY
MpcEr4VEddkbsErPWtQbTkPCpFumVn0/aEm17ipRbqc8bhbEu4t9qSVkbXX2E22J6szUddLFf7t5
W9Mh+Zmwb+1TLuoQeU1rdlJ0Ixf1NsnkNdGvEQCpWnZlW8S3edX5W4uD765RO/smsxQf5kZMPl+h
9/uWJNrvLVHlD0XiXenDjhPbjzOP93jT+HqHIEf1uW4JXpzW2/FM0eWJEISsRzepksi4AkmYCb1M
cFw09CV8FX0vWxw9JrnE1tjWkltOJvMIS55O8csN6rrkkCr6W0xi9ZWZTXMVN8RKKfW+U1FqWw1h
l2xyy5dRfbY+Fih5XBq9ZWCqs70zc/hr4/4/my34qcqMjAEFrypgDEHDHH8cXK0m6OuiuiZ5hDTZ
TmbDh45MFyvLSrGehgGdbD2YDvXsltt3jYz/qzGuAWdhJAy7keJq4ydroGKR60t1c6U3JKASF96S
GIPS7nsaSZa3wP7HmGebIg16djORjvojG2dz34RW/ZYSFRUoFClumPc1/qawYXMuUtkpm0ppQCFo
MSGKSb4fRk2mssQB9NEwich1vK68ImJPAhEYF3dJWeN6zMlush32rdnzTEl1FbX5wVdGqy5pZI1U
p8Cyr4iZQOkB1a14Es3QLz2/89pdEirVmSFzvNoDTzTIwjKoy4NupG1xWraXY72s/TrM7yYFfyIx
yMaKFp84A7w4nYV+uwxT7vslTGhpoyMKz+8a1D1rKYIAluC9p4qd+9DjFOuyUIJnBmFAEoxPhpMn
Z/e21t6nPLyPX5LX5tu7UUUcA6RaISzmZFjPRE6c3IvZU2cdjeJAJUJZtvAwr/JJN7G95tZFqyg4
x9jar/uBGHK965WfmAeli5Spax9XkC3hNoudKG1joZvzM8PU4IYAi6+TqMkwEJfay6DaxloVpPn6
uNDJIK33ShorG0OQdudrFl6hrJo2CanajxjPyegcxuK6sjgZkcCIQ6+o5Rs76ZUD/0kdtYwoLoW5
tfn4UZzsy2d0JnA5mMivyTN0SE/qBgMkQA+PrHcoNMig43SJUcllw76YZHsR9sbOgK/pNxGe4fyu
TM+dQE/qFfP1+R6AzIKFegUZnsxXHJsboxGxOHiTKHe6JyEHNfsdKK/UKb0x2fSyF96R7dUt+9Cw
aNhipdW1JnL559UCpU9yEVPIPnfKYwQcjZD5tsAqqoYOwhBo1fEICWmxtlo9aIdcGR/BuilXehiI
7ccP/2SufvvsLMjAq0iB+C1dZQxizIDapB3gv2lrQ6UUZuQzj6U58/Idb7nnhwwClkAe2VTZnQDT
Ov40qhwR3arF1P+iFB5cnge1U1Zx4NbZODykuTqcWSjnX3j8+JirZ+CmhejDsk9PElWASjdRtObg
i3opd+P1UOMzTo2XLozdKkxd2zJ+0df+qP36m6FskFHzumVSKY/aJ99ZVMixhV++OBAzDkaxugtG
azFV7Tod6m9mhL7ONpdtqblyFPxU1XMWrd8/s4V/AHCzgItPbM7JBBcawA4DxK6HXgp8IHrGeAve
N1uYXdNf1436jVtSd8Jqz0VFnL5DCJBl9ncqjxniuGWeqt9EhrIBiUl1LfpsukI/vUglhbYHYHdc
1B21ZxyI5Ih7c/ZHnHqPIvC7lQ4IfFO2VvuV5Si/ibxSXX88vk+oZYTwof0hbIexwAYX1PrJPBt3
IW82O+Nro5mIn7Q6fZeWvUoNvfbuZh85wd8eEaWxtkrAMZg14MWYg7cVdzP7Iws3LfuWFQBI9LOy
2bupzDgqdYPloSim1ZnbnQfIu1GL1Fy12ZFyt2DosJqevCaSmkTKXMq+zmj84uR3iJu5UPRLWxtd
NSO9pFFXCNkdL5k2H1/6ZOxwwp2hsWDaIdUqoE1OZkHPzzLgmc14PWYAE5rR2Kg1s37So5ovEkWf
84ujjV0Oi4+vezIDvV5XMxQFmq7GJuAUVqMkEbkLQTBdYwYK3brO66Vk1jHmbXo3H19q/gjvH64q
EzgLhtdWYf8RwHnyelCEUhozNOKbMZGlK7OXLrJJwlsIFXCR01kNRjF8+fiSr5WU/1yTxFwDNqCu
K6ww9G2g/B7PeylHr3D0qukASXdytDS3XC2uJ6BWWqVszGRKl37np1utbM3tCOzBkyt/lZuZspMn
FAFDLxHGm0bWWpJTkus/vr0TE9fr7bFJV2WWGYjvEAyPb09HvpCxfo2HNGs+50o8Lf22CoERjfZF
S5Y2hfuRjhfGq6copIjn0WS8Ctu2cuMw6ffUF/LlNFBCC/vCWFoGSkijprGCnqkOvoCyjrfqlC1o
RpsL1PnFVapG02UVw91qBvHUWpOyirV22Gl1dw7OfTIpvX04gwPuvL7xX6e+7bCG5Cj73XRIogT2
jBa2e62HbIr/aMKgEwhplaRKvYusby3texEUw8K22/SWQfRZHdElIOuc2u8fP/PjF427ms/Btgww
XAX5zoR9/Mjx01P48UblEDWx9qJbLRiBrCRjNYUBE4TS8MVK82qlePK5nc7xNvvtyqQiEPBH3ocw
T+dCOk34w/HMHELPTFZVMMsiRls5s9Ifv9DzVUwmLnJzSOhiK3/6+bzGN+iEWtWBKa5bV5r+WNal
6QLMls6M3uP3+e1K88M0NJPdrnnacNGMCtIYmYkHvYn8Jz2nRqln9h6jgO/0Q+2Egd2eg17/Pqgo
h7BRpGqiqezdT1GLFmK/jtWgPUScJVaGFKg3RgkWSs2l5i5i8lkG49g/tCSYLeW6AwkVTJwwDJG6
mhj8TUi5240jsz4308zn0KOZ5vXG5neYzARI4iev8tQPmVYXXntQZcEGJFSVZ4x17R535bTNx8Lb
ezF8FdY0FBxyke1YWiKqB7HqZt5wEXAKWyVCR7I00dRO6uZb7ls/RIamoMnG7sxc/Bqgdnq7mFAJ
LbZgpzIij18DNYPhJGlFdajUXl9NkFcAdRqyv8YAtCJ3ptzxkqZrYVZiZVvtcKBvHkcIWqbg2QgI
AuZ3Us1XpuDC02rq6arcfNPLJl0jW/P2qV/kP5CYpTu/6jQgin64twvqBJ1okOIXun0RqBb85jYs
rqpcfpbjuHxgYqiEI0F9v9ISlF02fpOroPfsQ9cUqAZoS9Ck1+tdUYrSJVKYXBUox2c25Sdq+3lg
UyWziWyZ52aG2MmiYRkgJ4wuKA+aZyAFGHNv442l2PX4NjdSXjTXfhJIG1QGNzpBy48eRfkv3tg9
xZCOVsy8MG4MokJVHRL6SPDy1SiJYEf8XPZWkf3jjvd4W/92p+DuuUvVNFlH5sngXVUYXlraToFU
HGgTNBt7TOA9hSr87iHR3WbSp+XHk+fvrzy7+TlDjrwM5s5TTWfUJLrh615x4JghP7Wj7OQ2hY8q
tKnEjA3GSJ2++cfX/H1C4xjGPC106MCkhZ1sG1JEw3FT+eUhHxTSbNRQBUtPICyvs3zm0PI3j9Mk
QpwNCtFAuDpPHucgEQMhai4Fej53QLv4V3kU94swiLNd0nrxP76ePQfWMVVTTjSo9h5/fWZqBAF7
kPxg1bZ0D/DaBpwP12yUi26pSGcN67+tfezHoe4IIgrIgOVke3y9um4aAGkhVY++MjaTQryUFQYd
TQQE6YWBzCEq0nxbyQglP/4S53r68fQ4VxmEUIzXIyGnleNLw5rHywSo4BDaUv9lKMPhW6EU00OT
6VcqRMh1z7S6ikNZvZLKUF/FeqFvk6Dql4UitY6UqbmbUJ96TKLNNMPPwTN3Dr2qAQD62uA3g1F9
lhTWHc+iB5IJTaKb11aPbdL5j605Igu1owVvc7jSyiYLHWqD/Sbpm3YPtfIfdYJ4MeePS+OQciwc
Q/IWjz9uUXlj2neMJD9IgGWBGl6lzKDscZNz4Jrf3smTS81f+rs5wIPAR/Yrc4BFPjYk6vqpIH2Z
k4P92ATlkzo2yplh+9psOlo8OCjp7DBUKgnC5NMeX1J0SpQbo5UcGK3ybgDm1S4SIvSejLxU3B4t
zUIzA4Kee/WmrKYO6Hw/XlZydt3XkZAXpKqIpRwwGuwI/V5BQsEhr8OK0j0xGaPumQ7xDT/mo8QS
UGKOjbOaQOVP+RTtwRG65WDluwbAzZlPdtJem783ei3M+MxwlM5/L1vo8oiAsIvZo/Wo0MhoXNkt
zoK0qPtVls5E40HcBZ0GNTWusp03nDNW/DYHzXcgaA1xHyw/p0WEpO+oyZP2eECwFEQohAzxQ4sQ
7A+dUO7Bk8Trj1/Nk6rJ22cmW4+WDHnaJuff429Tzuj+REGQHLSwNHZW5600jrd6zlKc9Uq18aVc
XGVIoN1CTGSVlWJy9GA4Vwv7fWvHJ7dfW2gGZVn1FP/ZVrZJfcRPDlU0huvWtoN1LEz81pZHTElb
/1A9D4ebP1hLr6s9KvHYIouuW1I+0G9RXVtfg2h4+Pjp/Lb6UCJmgp47VZRVCM4+fjhtrWa1JenZ
gWQC6xHOX+JOaGCXeiwptx9fSp33FcevlUIJntMgh2SKJqfVB9uSKWBxSDgUtUpOtQXH2RnprqCd
r31t2YWpv2s1ka3qQLdXoTqmN4oV8DN9YO0ypYgWupA0ygdZFK8VxUfKlyC+4jMoC19Vm1UQGBru
zmzQN56Hk+HMSi1+v38i0Ofym22QVqOfzERCwf8vAoqMwkoNyJ5ZuKK4aZ17R39fShSL0gzTj6ky
CZ2GBjId6Jbad/mhQ14ZduamD63HvNRGJOK6v2l1tKh5EHq35CKXePdaZW3oyvg5prKzSGT1XLTn
371A8MR1EwgnuxQOPcdjxJtohYUo8w9SxjmbFAF7GY9qtAsLA3W1Ml1m4zWuVGlvltO9mvbtpjt3
+jguXDEseWWINCX7iIIrp76TnYQvKS2I1Ly/VSgWLNtmal0Ryz9TmGPL1KzRqBIwS3wd6ISU+lWa
niNGnRx/uAGLAK45nZNcB7pIJ8+AcLGYLp5cHRDUG4ti6pNlXkcPWSR/9YHULOooEG5klNRjNaVb
fPzmnAy8t4vbYq7YMSoooB1/Adju9cgwivrgD+GLKo3iggp4ev/xRV7Ntu9eT8YcG975GfMhTSIr
T6rLhl51U9Eb7YF6qrXWRO+vJlrSDl8HvKpRUyHA4dTYK9D5Vk2IfkmEPZDrIPDujWKKD3FuTV+N
KI+vMisixkaJvafRLnyQEXK4JpQiWKnASleZNrYrqwEPFbTqtEJkmzpzlWbT9BxA0sy/9ryeYmnb
1fuBwFwUTMETqu10rQ2mvZTJ5LmClVdzsOxRZEejvZ+mIb8MBsg9pm9G9x1eaUeu1WQVqKSqeiX0
hiDIn8tylY/7bgzrdWeK8uJc+vrpzoFnCARA43SsM2AoHMzD6N1mJe2UuNYGbTqUdvhdG5FQq7Yk
75IUkTWpQ5M6H+StzIlCtV97/lgQxkO6LG5MaIpx+K3IiYzB7lzcWkHjEVgV1CupQNHcRZaxL7LW
cvU076/1ADed3emZq6ue2YMPGdVLDRikW1d+spnKSV59PDx+G4OWYOFmO8+pkcrS6ejQUslMeyuQ
DxwYGqeOBuk2CwPv5uOr/N0DpK9CNCNRuBRUX+Fi7x4gcVw9JrdKObTJgP8sXPqoBvELLQyCmCyl
uQssYyMNYh0y7cV95nRZdqOk68x/8OtroMV4OsZLq1cgssI8bnD9N/dx2DtWHy5Gs3V42ZxC6x90
Vvwz68Pf3DylWEVhS0xGKOFlJ7viHizmBCbKOrSgq10TZu+isoh5dMgKSLYTEUx8y2Pt07LIsTCo
9AadClvjpShrtO+Ccg6huMGiIBRsUXb9bgqs751tFmu91e1dSQ/7tpPpKliSnLxArg1WrEId9hS4
3rqv09tEubvJIzs5s3af1gwY2PN+jYMjoTYWWv2To5USITELAkU6DLE2rjwNAk04+jfJ1A0309QV
l5UU2A+1MTZgt0gp781Rv+rLblrkI+3gUISrUpZHuPyTCvOGKSWiZTQYREWF/8zZzvoAP91koZ5b
M1QLTyWzZpwTwG636iGXJIXqMgTFqpjCRSyp0ubj8XqyfXq7FEVCi+YPW6jTbAR/7EmeQdtxUNPI
48RVJmsbBcQS5213+PhSp/vHX9fSSKyx+ReL0PHcMuiN0k9NoR007GKbWMDTSEe/o04k7zn0OkGV
h9vEiv31qNgPjT2qG1v2SrcJ/clVFd4OOcrPbB9PdvOv92QZbOZIJLQpipzck8htOnZTpR3CoP/J
XrrAJN0Z3m2i9ecSm//2UizCfKFUg+hjHX/8WJcDnHuldsDy81ma/TRxFhpkSeOTMHO/O8NL+5sR
zwwkqDLPtRmN9v3x9XyRM+KnzD7YrZZ/MySIWIpvxW4WCnIfLKQOT0OvmhhEgplobEkvsNUtVDSw
rlAxc+S4KUaiwNBxPUoyXgqAUcVWoeJJry2PxjNv6MkxmW+CggetJEtnINpEMx/fbt8NKUXEKbqb
NKI4pEntv2tKoW3QBml02NR2W2WhfkZEcLo1nK9KbAlqLHpfXPN1Rnw3XXdFN9nQ98q7ulWNbZTT
b0ozg/juVBqvAcDEj1k7aF+Zlgs3zu3qekqDYCmQvb19Xf+r3fwXHaZ3E8Vv2s3Lr1UTZmHZ/jhS
b85/6Zd605A/IeWbg8VoCb2JLd+lkql0ClipWGtpccxgtl/yTUV8sqgTz4FljKvXDe8v9SZ/gtJi
lj3Q+ELWQWPkH2SKHu8r9HmhZ+xwZzL7e7LST3ZMWTzxSvg2Gxmjtt1QN+WtPBIp8u6Z3LztYt+L
Ml/Plv/Z3P66DIpM3g6dPFTjZAtNYqicRzlvBs2wIXAQu3qbaMxI1jDGcbpPO7QvWhubq6HXJjcA
UfBoTLX4QQnT+1pI5qYVY5e5mJDt1BGDWj4qmrTOqiK/6eJBuhNoNi+mqLLvw4gzqNlHybpVe9sd
4iJ7Lttavs/7sP1RF5jtfLMky4T+lcvqXe6JPQiu61T3doGkBwsUMuxe1bEWV1bF+dZM7QaXVWcp
L0ba6k+aYVY3IxE8tTMN9Z1fqBgKhyZlRzGFGl0iiokDzsXk51jUNuGUU2EJR1Y76UFREW4hkTE7
iBJ6dFsNKY5frWjo2QxC5As1wRHr5CR0oNTr9HylEc62TdAILT3Nn54MokEccl7yy7yUu2cvLU28
hNDtHZnwjVU7QrABPl8H25ww4pcEK8K6BFMUtfJN4fXKZzwSxQtxYs0D/pwY76Yvyxvo1PZimIpK
dZOCSB+YNOUWa7jGdt4e0yerC5JkQZIAvvMg/qU5/0dTx/9vAcOUHv6cVvhf2UteVV/fzwf8/Nts
oHyinskxkkOebaI1nGf0X1LuT2J+CSmfkxhtzy/2v+eCOWB4LveSRk1r19DmPv+vyYA/EhyI51+E
IBdZ0D8KGH7tCPznNWUWYmmfi4L0dw0kFKeCASDU0pw3jarUy+VvYReZNwD3ACtSAEcgg/uoJuZ2
6zWm9bkzkwarUil99srioqQXvyb0emk342LgZ6IUbLQpehR13RA+DBVBuKEuCJogH3NFEyFbREP3
nRSJ58lPOlz/461HoObaBG64HFpkmvAR4m1iYM6X4eI7nS+q50oJnynPfil62BJZru3HwfssG4G2
ghBP3EJZ7TmbU5sfss+FobRXUx/98NBrlSyODskZrpz06WM5UtjDRGruVDVv1prajEslVcwliRuW
0yhD811I8oFbSS87PJl9DprOntvOmRg4NRSjig3KouyujBHZORPJs3YInrsHqOBJsBs5pu3R7kqr
0W+z5WQZ06rpK39Z5NpLLibqiwSWO7Gerlsr6O6jpDhofvHixdKj4CDJkw71n9Kg7Cz80PcAKQWE
t35j5xhvIY9hRk6LaUdAU/Ymif5H7+N9nvLv06Rv+obf82KsQj9o/pvJ4esf+dXX9Ed9+qvmu/n3
7yKU/Nfdzcvr0f9ZZuTiotz6UY2HH3WbNH8tdfNP/nf/8JfZ4n4sfvzff33P26yZfxti1uz9Ozpv
+D94qdua5tXRSz3/hV9vtfmJZZSuvK0gVTBmXuzbS407g3YmS6uO+tlGZc7y+pc/w/4k08ChH8jG
DRHobGH966U2PmlME6ilqQojH+ao8dfH/rXWvsW4/z2yju3CXJ5791qjhaLnYCCW4Xws8z/zJuDd
NhHzdhNYYHmxFnferm7ThZ1A7+7NJ89n2YD7s7Mr+JLaWivkTTiIZimGZzOMWpL4ENfg3QzubX1s
R1piQfy5j/KlVDLafdBIwf0IeoCVQV9zLl3YqeYvqGYjyYnRxifqsArDexzRwlVEs+2UblmRDWzk
VJYVTuTE32xbGzN+/NTUen6h2d+qqt2NquVkgRez2FexKwhZzv3YjdAewTPZDQZnADwxl1mmLvTa
ui1teZGJR0mpHU5ei0QytyXkSOqx03UANspFQb9WPRX8ysBSZkpLqbrsJdupJslN42gnJ+OXQaG0
ElXxulSKVYnhvCKESdTeUzdKRECSLjUQrxCSx1D5zyRDYqzcKcVz0xCDFVpPRrwkg8lptS9t9lIU
yLaHx05qVXeMVW1j2qnbzYX32qh3VSt/LimoZXX/uY3F9ynAMhHb8ed82qmjhemdRduKGyzzsqNB
hV1I2rC3Y2ljdtmChNsV5Cd/16skXgOV2Ij+oEHK6oNseDBLLJnWvWlfm7hCKd5YizYl5Ssfrqso
0BaZkrbrOGO3EpnBbRnhnA7kjaSZ61JNL+ThOegi+zbhkPOQF1Z5r0hheyl7+UPTYKCpmueUICu5
tx6VpoC2MueMF7smzp28usOKuUhrBDoTonSHqDPfNXwBkogEjyRXyRL4NlnSJRK5fUP8iFsMxZK8
nx2VD8uNR21LLrfTAc9/qFrce32aghiTq6UVBYdsGu96EZXfyBfpf1jFIwnUjj6MX1mvXN+zbuAN
3CA3wcd/yzpJZb4iOcVzbW0gdS0FzZUWZLKzn5su1IlEpkrcsx+uH4Y2+zwmce0McF42uHqjVRkB
vWhItKWyp6wHTUFfprkm6E49+4x1Z9krlyG+DdUo9sZs/E9ZHxsLF0xkX3nE6Xip79Y4MNNIvy1s
7yHPeaSUX+J4JxKVVMpEJpl73efpFvkfvJTLwth6RgTZV4aALDaDlGMnaREkpJ8tkrp18wXTwiLP
97GZslulJqkBD9D36MhXLGZ71SCr267v1cC+C5Pvk78naumzWuz50UtDi3F4doJcuOcp/WbXt4aI
dloAwjGnFVa4gTI4frxHZusMLQ1RTxn3vdR8U+iVygOyUBHA7uSfE1sUlQAdqrriS6abKtWLDNhI
Oco31RQ9wq24kidBngnEHGMBdUxxKAwvLHOXkB97YUMbK+3ivjT828LcksOxNb1OdVNd2UBRMxb0
30rIHCWMtQ4wbKENG6mWfpI/Eu51KyIjo7pETvkTPelzWrXBchqjp9yfoEIF8rLstCtbjaCF0Jxx
QdSM35Wp9J+morBue+JciXvIGldm3lhmmnIPK6jbTYNVX6eTDQQJ3giPX+q3fTXAS5KsziEG5Eat
9btKyw+x1V9S91tHSZT9jKdRf0hMyCAkTQmnVL17Hah2Zkvs5hdFWB9iP1zpdbDz5XrTBcCvY9mt
qFFUZv3Myh3MivUCvuE3Jak2EAH31SjdeY0VLczoi0hB0/hZsxyszl8BkGsXkkV8hd9avStQ/CxK
f+mXX+d4Qj/PQOV06nWm/ezL1CWNb3hqBcoDWlLQPB4trfGXneEHL72HpkFDnaU6UzXa42aIx6WM
qIGeOjQfJ53k556T2IVSBUBACBJahgg7lmYsk+2ZMUwB37TkJOqSi5UrjurRhd9DFQhtINXf8ilV
rftAqeR1ZEvIfamFf+9KSwOwmIhFPZW4uXRzWZaPqlk+RSZYC897qtKdRFDmoQxfijrhfU5MZF3A
sHnJok3HywGGLzNcybwO5Z1ofArM60b7nuNS9nk1CmbIcj+y8SSN4tmI0sD1LG+T+NourlF+MAwL
2iiT9pWAegDi2ZLE5AVSQIhOiesRMZwP4jLpQ2cgd9ah5bGWx6ea+Uw1pS8ym02zTH2IWCJGQgfW
PjFz06HDcFA8axn11YVqTRdFGh0C3bhDn+yHCznJkz2W6iuzCJ/rYeD41A4XFh+vqxKnq+5C9aLW
3dbwHAaJKoNGsm4t4X9J0Ur7PQm4oeW29YUQdyXzawnpPpD9ZwHnWQWUIzXx2s+HRW/b17ZBHzvf
1tVF7T95Tfks1bzU5a4DI6Yn8M3TyunY3topFjwTfa/kX5VdQ0q3dKkPyZfQHLZG+TlNqierGEeH
WXCPjh2bg6+Ny0w2oW559MoLg56O3ZhXRuEHCzHDYrqqdMh57Z267y6kPr5VufaWU2+zSH0fsvcw
LVLzKvP7tQknks3lVSIsJ8dO7I/2ixirlT8b5K3KciK98RccNtdtF+7nU2gLiNAv2GZQb17oeddt
7YwCfphEI3KB+Esu5fden30TSbEfKmIUekx7aYQDgBEsTcYqb/Lurs3guMbWizrEhqv64oU0icdG
sQs+XrODXccbVKuTM6WYAUZVkfaeJDwn0xkqdmZBcZlYSr4MhsSEN0waYD2oV33ypPjjQCBAzbuo
YqyyJFLlUj6M3N2XQ8QhHKhZI4Urhb4ZRsMnXUvvyae+VUqU0WVTrILSs50uLEd6mglNOqaqoJlW
Cis89bpFM2n7whhW3rBuNdJAAZ5FRvvQGN3WTMVM6ilhZ4dwGGUSQcMpX8aWss/z7LqNtoL4bkfu
VXldmjwdAENGFu8ys9uQJkKgXb8PMwh2/FYt3LKIIZysvRVxvusptV1jCK9z1HatLP3oNJKQbBOi
W3irUG0stPR2lNpr1RgOUpAvB81Lv2gidpLWuIvL5otMbziFVJP/VEZt12NN87/6Ong8Ldv2crsY
pH5jUqxHeceMcFHIbOuyy6C47KxnT93J3YPCGz3bSsN02Rfw3x4z+kmlPG7I7QA16JCNtIBX5kr2
A9wtYhO+1qm11Cvol/FVyF/sBn/B18l3J9xB1jlg6YssHzY9zczcT5+jeYPXyJn6WCFmVKHD5ZpF
m8rCpzqMG7UH08RWe69MCQ4bqi5SexfhQl2GZPPlXvRzjtsN2njvi/9H3nnsSK5s6/mJeEEXNBMN
mGR6U95NiOquLnoTtEE+vb7UFYQrARporNnB3r1PdWWSEWv9dj7jm2sCt5uueQrE7J4Ibgzph9Gv
SskwG+2/HbHXSC1sJplmbwzaFsM0p267b8t7pVqbhVLUBq/wo1OYjG/qT91KogdROHcTRUyeeTQz
51AmZdDoq9oKp3klOSgaPPlk9Bez4zFIzUfKG129CFeDyMhGP/apebTW+gGFZxaulZcG3VBwzo9v
MjGYP4YozmIjoH4pqsW8bTP/zZ66Q8bodNXKrK02PQ2RVGh3ZFMt/EHkFxgaKtLenEVudNUEd7A9
x9W4JVqUyKsjZVVjhaZElNavE6+vzcyvQDPlJklHFz2WFe8dluQNxpCHhkWemNFH0XZ/ULwNiJ/4
ThzVnLJce0JP90UverQa2s3sjButAYe5+RGNDGPB4lCldkPL68weoDa9yJ/H9bUmjdTv+ECb/mAV
fpiuJg15jXfRy/5odN3bYK/7zF/eRTq/Fa55we564p7YzCzceaOjENPDzEwvJn1wpgaOZ6zjibZP
c9Pa08yZfU/hc1HhmjZyl9zkIDbJ9c3Tk3T0qEVvHKzU08nO2FTN+JL3697XipBF52XhI9fmKuyJ
TkWXVp9JtPWIVaB90pmGV69SzLpYMSICIne53S6UZYqwzYfvPmMLmEf9L6Nr9+nUnP+FMvRrUjk2
h8dUU0lrYhJ2uoUUV+Idwziv7W6jueaC5V2e3JgCmsRcdrI1rD0AFdrH/F6xGj8Dr0AjKq3eTH3X
vnZIpFLKnKrZvWmLKm6KzHiSxVpqFqYaW53A2r3qNrP0LjZIkDccL3Rqf+uOBE5y9LVRWmvv6Odi
OodZ9cj3I11wUNsltg4wVe3eHcWL0rSr50mfBx757aZtlLel4sLYCN2ZSBZe92ihi5BEzchzU+09
9VgH8tqNvzTHf8h1rUP9zMRumPR65CS8mXOBX74gK5AsZ44D2wVoaY6E1z25nYWOuGmvada0mxq+
upviYjPVPxnNrvDTZujYrRXJrCBmuKq/DSfPH7I86X8MsfZ7ryRNyqQMAx0Qs6tlrZvZzbWd12j9
eXDtGk8MLSQ9XVkyI/PDGbjIuoQMVKVrRzHZL6ZGHg2ChWZTsmkRuhO6yvyeTMqdmnqU+8w2qSiV
M2l1Pa5UIjisA/PPriVKdCbwb4Ngtw4o1PH4krbEElOEu94GWRwo5XtEUHirGP+QJFEePP24JA/O
NhYYB0ldLI1fxyuxQjk3dyS97f6ymKO7oWYpiQZDY/trMmezznV6U/Xa7xqbHXcY+NriFQF8K6p+
u3SWSfoxPr9B77/azvwgBPPJak2KW91zI2U0WDUWzKo/Fdkv1YOfnT7uZ9/9rTPsEHXxr5tEkPXx
N+7KvVn99fy3ZDbeLKN/7kr7RagqPcZL+ldznW/R9V9N1X+62viUWfz2mm3ekHSWUbc6323Cq6Bn
0eKnjMxqOPRmG1oEGmbZT8USf0qdJgu9mOi9aUJrIHoB1j+idwPVXHsGiXxc3ztdYMPSMqZ2gt1z
r71qGu1s/fpotirdW+VXa4wJAW9TE2RiuDUwBpEoyzJ0xv6yln16dXNq0AQGULTc2zWhOU3X33qu
kL6sXvr7SpiNf1JVzwEZBy0HjaMIAcp3phqOTZK8l3X63NTlNRb9tTWLUNCPELQrBtYxQPBjEqhg
xIHEQysHrmvlMLQtc7R4JEGU+Y6t/Klsp+1Q2ATiu8s3mO7R7eLp7HrJL8SsaST5qZTTQ61PP/7g
yJBvlqXfpfJqrT+81d0Cm7YbEGeG9jqqO++jIyYywGw1BHXrEynsJhvXDJMcr0k+PCA32QsUmtb9
IjEdGZVeXkZYVlhWk7A012Np+7uupzYY2LI2rJM+kzVajq/CrDRqetxdrNwtREpYGHOYZUXgIuUV
jJKBz0lVOMu+G7CnJ+BDI93Fa57MQWYDbxg9azYBz/NwSEeHUcr9tqyKPz0ex4ybcGgPowWkoWI6
v/2xoMzRL88JI+oyxcaD1VrXwas2hP29gQpOm0ZrJTdu7ulByti6R0M2nt1mSRlF1WFCJMLWmg/D
OxPRePal+RcYPBg0ohSQGFOL3IOlTYm4ovFWpLW2yjik1pJdCRzlQtSslBJgeB/16M5JmYSzcObH
vJ/SO5rxbFEezf+wlo+hNY+kwQJKEeUSDFNab8a8/yPvURrqJ1d2WFTDS5qp65RZ/5raRn3ZzPIK
Z0QVn7C75TWJnRnLc1IBNEluXjvCN0EUJc9TsnVz2eyBtPUnGdcn/trDJtf75xqVCwlUsRENdwOo
stRtaoZoIlpATHyCltPeaGhmuCKzopGXVM+2ReU0O33w6vCuxQjt4f6Zk/LrzRJ9SU9SXfoWiyby
bGCZcRbiLABzrtPa6Bsi03jvlo+29JCCLFRB2b0MRTvbR6dvnrqxyM4k1S6Rm9VbQrHMXTWo42px
KRfKhUxDcfoiu7ZDcXGvSJ/TItSoXlchUFCQVepvhbFUkMjxkI/L1r2jFLVrs4ns58EN42naGpWe
bPU4KWSUKR77YUqcK4d88e6ZAHs5uwDn9ee40ACdzMwvg1PtOjz55I4Oy3UUvXqlKnr5picz+S1q
wM7xKittn8nkL/RBtktaGvHGAq2Ul7JsAYocy7YLCs05TuWbMNijm3iTtGSseaN4Ht10ow8KUN9x
dpN16JX9a2VgHwUxp5XIHlVTb5GabCd0akvgy/VC3vG7ZhEypXVPMy8xRY7pU69PpF/H4ndIu919
RrEcsjz0c5qfNIMUJ8fe2KLfGV354ll/rWHaGGUb+fb45NfTElbSurjj/GPOkltUNoepK06ZW5V7
c42fcltepEkgrwKaWib+6TTw6Jf3zyUts6eu0i+V66stRkycVdLK3sv4E3Xa2Rye/OpJUtbcrN0h
xul0A5jCtgTOWe7onaFO3ZXG19ovPepNUUeTTpqkLK92ry5Z/Ke1npfRpoJKXLPO+ljaqBMfJrAc
kJ5aq4035ddMaZuVW0kbUi3U6hi1Rz8xiqwfYB5HApX2OMjWDV7Jo9tw+5UGu4Ahn6dYY3/LxCeu
2zGoKVgMHAZ0UPrAK7ynjPTWfHC+FjQ/3Nt+5GAL2hhD5QKswBeLlz5xQ8FZhnEoHMESavxnsLRH
zwHswYIS9HpOrPOy0Rj2kOSCIpj2IWHrWXxzg7p4CYbFe1dx3hE/7QWzZlds0k3QatO9pfmz15D0
HvWF4OAWkwIXzyLUDq4rcPqcYiz0lsEa+0moJ2r+ILT6V3OT3/tb5UztRq/lTuv0j6HkAJ7q9amt
+X2t8jjXYVcfwEGPvSsOTqoHmsiIPKX25b3g2VGx/jhWzReBTmJDI3lktuXBHziO5+G5uR8V2kvj
kEy/ClqwGZkVcsnJ3kn9fjj7u1r9VUb51ftpuMaw1TlFttt58f7lbDga4GcxVmG1QrIvFI6647FQ
yMarqB6jwnxO1T+z+i69D5pMgzj94cg+EYAYIT7eOMVnn72CaOCT3rVA7bq9hmAK174UW3zlp8ww
rrZPxuhUAqnVPR7B37bhVjGqSxcrqD99542IUZcF/7K0w1pYDGxiY+geRZa5t9XSd9cptiy5fIB2
cjTTr9S0DnVZHbTpoTRAkAtn3HeVvc+0IpDCeRD1s2d9l+NdL5BGU2M+VSULfWdrqA+mgYzy4tZn
xSlmZwsYGCKD8GNldWG9glBLbXx01vlPZSc/jcEtqPr2ofTMMJfJI2KmI5R8KOu7qmyFmKgo5Ox0
850Ym8CR73LCNQG0Pr8ZFiaX5FfBJRC61Jnv9XybB0G//FuzKD7ce2vQWj2s2qgfZ7s+aOqpmKAi
VO/sHDVEZeEd7Ww66x02J6pSJ+sDicAha+eX0vy616vnk/s09fYOzUbgqDQ04lMiPu3M29eUdcC5
uK+jaGb+kvXZLrJdJstTM9xion1fSJIHb9L2MqfECzKZVoLQjZ+zPD4h89/UhGta5rLNRRKtuOEK
0+TS97ClPsjU3axazCX4NNsv9UhBsWlWF/wRyfA1mscFsHc4aGPK7j1sipnUc/0Ix2N0Z/Yo2zhV
7WXV+egAJ9Nj4R1IqThoybFmOk7zqGBQzKK6fivXG3EwW6F/aVzh+bltjipx9znzQ6pe7Cm/zFlU
6gsXSMyzc/RpliDzPvRIxCx5ZO5roa01+2z9iS08PLl6LBviZdS7h5MwMfuAOP4L+HJDPlptrVdD
sELO1lavkwcTFxJRJrvc2qd2du3kRRQwWE2hNqg+SSbjhvOmEGnNwZXiJhmW4neO/yB260iXJ1Gf
RHlxGD61fTMAFW2tzAia9p+q36z+3Yxp4OT+a90nQlNP3EOXOAMOgUYuSc0l3DENKu2tM/JoyCA6
JiS80jYjb6UX3to3c7vxyhFy59qZPLfoSfz508of1z5casByUqPtvD3X9c7Lxg3w8GBxsGScUeYW
oVlo6L23Sd2acK/qAU2TCUsB9+GJAEXjCUmoDJOqgv+zYdpLYqtqr/2NWyK2m7vMkt2L2SkqmvVA
zkcATRD2Br4lvsFSNiMPHC2ZnhW7+wU2I2/XOJhSz+S0owVMpNw8pRFI3asO9tKzm5Xn1gCvLcdz
vw7UymvtbUBiNDvNF9HiAJnjOyIF+U4MdH1EqMFESNf9ZfG7z0J9rDoWYb3v/zbUmXakTKNZAugh
4XlsIy8NB93bVtqtiJFog48TN7/rXDK/OkTPyy3W+aWXL718ysg/tbU2GmWTvdq2fltc+7zIuNqq
fqdMQhkWKNs74vtSwEPItRdRlWdRNcKqtfzJ5Xuuo8p/W4w3mV+pdQiY0INVk1HDI7pYJalwZ2K5
H4z+72xph4zYH9P7Ju3rKQeENbOHmNByz7337S27RAwRc8JcNIe0PCxjlMYf5nyqxTMg97WrLMbv
YaWqgtoFoYNB9XJ4XglepebZ+vTFHJb+pze159axQr+FZMORGBBPxmlSHfJyveiL9VMnf2ywY0oK
msg3SWJJYxdZsltfgQssoCgCGgp7IumavySWhU09i30l+uJWx13x6ayxs8X48sDrNUQE5XkREV8e
gISvfbJm80a5kED9+FmQSZEWKz4z6zGp0pYOpOxf3JNDX5oXf0rWY6bqaKCEUvZWBy5X7xNPa8M8
52GWhH0EoKGhtrj7yaVpsrYLCN5O+9No9Bmv0Liabl9JufVOXjZML9Nqf6NBRhriqycDcEj53e84
yMOSx1pAKcAA6wXgj3lZbboBSkSpRyLV9e9BaM6+X0fv6HRslCvlRuJ7gWcPfNtQIEUgLAkFnQdk
WJd+tGRkuImD7yJRQIKpfNRE/LSOLB+jSF99lN0bgMh2k8atzlvVJ/t7EPNjZWxj30qZrm9zKnm2
tHkOqsz69lNk2UuKZsyC/bhJjqR7OAwSdpToHFx6Fr+zF/o8Qv56yo1k2Hmzr5Gxg00+cqio3Log
76FdIT121Xui+DbkbNMb1L3Ps7fXUvGN4XtLGQA8tm0SX7+ygZlbkuADGpFvziQPEMTbxJPbDtla
a+rnwdevbjoFZa5RzmgqdcxXnZJyPz2rotPx6Wr6zudJoj52OdFTgfG1rJPkUBei3Oqtu5C+mpfl
uzm2dk6wrdvt+t4201A3c5f+j8oyiV1zkpesGFszcPsU7LJI+bkh7cm72SmjvrWGo2YJJ4LEsU6j
ze/UQzoA0Q6Eam1iDxNxHFPA0Ov1k6ALlCAv+FF/iV1KSky5s+r87tPPzFe3by/FXFkRmyYqKnem
k71ltZkw1JIWDFKxpvrwLAFdIgB9g+BKPb2HdzjD3lpLqOpRVSuSCTNbHuUkochtA+doa7Ia3zWi
QWUZz0Xc/iVrycD9EyNh35RJY33OlSt/pzvGm5jGvGlngKaykN3vmulUHyTr+I93kPaL2BpvK8LH
yCo6wJUqhwtuNXmp+O8QMiwTW9VK9DX7S0K9CvyEimAyf6Z26YOSlPKHznHfJh+EzG6RdqLcwF1U
W58w7vDSTTve8BppEYJvTg98nyFmxHIr6CL4IFmbObcc5i801tTHS7IGamcWZ9nP1neXwHknyB3+
McSS0LhIJnvdQHAyE3kd49IN/FUCtDnpyOix1gS62fXZ0cCcSFbguxg4G5U41rL7N0xGexM+idkS
NpIrV7mb1sBgFyTaZDPazfoh1RjN9H4er0a5iI+p9mWzMfre/9VprWkCW9emnVl21IQks4iyvFnC
lIVm16YasG+cyt4NEugs1uByKf91tls8j1RsPE216uFP8JJn8/o1xHW11au1/OfnDZ0OPTgRTOzU
WlzIGV2Z/Zi4gUaM9YbECp8v2We5IyaD2aAyNz45V59GPZo3qcfm58Bec2iRk13MmU5EsxPmtWJ/
YMghoh8XCImFoZUbpKQVkoA7Yi+gP8tYOrzXRnPOc6SqAqfnrpXYfmyv7vjeOviUuGidXa1fCgr+
IBKxY/+0YiIUPNV0uucRt9z0pvb/lJ1mkOytuREGKkE0uNC3OiMCAdc1cxT36a2fNPXuThS4mJ3p
PPQGrT5OOdEY77TCOXWd5V+9wnLDqR0QwlhsFZavAUgoOUs2Cmf6U86J6HaZprG2xKVOz05X68eu
97g/zcR4MoaElsjWcpso9mFzWcAW8tC1BmCuGO5q26G/oAixOzBhHDQj+G/Enjk9FI7i9xs8DVLa
cOe7MTu9CAMymD6zDHQqY5UDZ98VViIIuWv197tzuNvKKlN7uyq9r6mgUHOjF5S/hNxi2pNZoPpx
Xe1Hjytkz/kS/1SdTfUDBdehsAwjytBS1SAUsX/1E0CTrvTHcMhdj68lEwejFw8qlhW3Zm1kEcH9
CciGQzF227jGu13GROtrPYUevUOOF768gvatPI6pAwHsp5VUGyNN83I6YAyzOQNtAH/nYgqxmoYe
brjQWnLv0W2TZafiOT/pXT5FFHHj6XUdd+813fAUlyp7bFkxpOlW15xZEs3HHP+SWLrM2PsSsjWb
7EH57bIjywILMLXMo2vB48YrIHFrmkSltsnHXLj2MZ/F+9zUxMAOtXrAOLxyXJtWxK9l8lnH8R4M
aTjJIjY+7kfhVvisUWZbL6+zPvEl8Ew8JYUpdgu+ItTKGU+R3ekHFNTLC0kQgC6qMpgK0dBkwBOP
emeOjwBVrQbzvmS40fTJd8J0zjs3yDVbtGE5VK8pRAL9IHaA6nMmT2cZjt5M/xMtzFqoPIO8nIyc
VqKBhm3TQvryDsGpSBaeAE/i8pPP6XIBj/vTjBDmvdfu/HWCSB4K0JhSrfWVshM2qLxnwh+Kyj6k
XaHvKXflEZ6t3eIjnOl97+C6DYC/58pNo8ujZNV+bGt7vMBZ2ltDquVCH/QSaQPNvnreEeOKZ/pJ
xbVzMb15vC2TUPuqkcWb1+QATi3G3hGVghqvFiSJpEtbj5l3puJBDSrbpncwdjDTp6XqrNvCd0uX
jdAs+jxMd1+m6i3LvfKR0AaKSGw3fqdCQAdwKz4McAbSAHvCD5Vq9l1Tbf3JnrfG1LVhzNT46ovx
wzd1ekDmOzbaLOX45s1W6gaNTBwVSAczK7j00FLlp8RGqMK85LkN8Z80+pbxBxqJ7p+dZ8NTUmNv
3vAoocqqQIEgkk+qmK1rL51u0xXrF0AP+Ewzqz9EI+kbu1RIL7DVgqCbRqRa8iKCASK9vL+NFDgp
ssGkppPQ21UNqozazSJ3LuuQgWHg0mAQqYseS804HSrAvBJ1MEvMGn+ZSWGQMzE5tc2JQ/tWguj+
26j56mITXYFV4SILSFLj1JRqblF5ITkZZBX/qxPDO+MhoLCKttzV0hDy5GWo+3SJ6fqsH3lAi71v
zu6fio67nQ4neUPDYfGDOndXrqkDyWOY2lU3yenvGrr3hpG8lS5RzkGfJzggZSVsz8sQ33jaWM2z
XpZIneLsaUDXyIjpTU2U44HcD8wfAT/Wey8Jzd9LhHULyS0TX0viGe4U9r2ZkszgVupGtcAAaoSI
7erqpfHQzbU65CaZ+Bt/HNeN7fb5e8uOgORLkqXTGon6nanDvtkl9SKNMwFNFylCajzG6oj4FUIn
5f+PjjqxTsbZ81r5UNhL/KdXLh9d44ysR6Umf5ahWX+Lkr4tf9WXInITDaLAmu4ErKK63lPipnGS
b00wqKM5TVmDNkakj9pSo8BOjOE0j6DkczoY+1VN/eeQrEmY+IJp2kJ/7Y8yuwBjNbRomEzRqfos
2R94E3EyAnKg8XgZY7X+llSzX/w4nrZNuWJIMU0tY+Fz9c2oI/xbG9VFNI1VT74pkMaW6bKG3Yp/
lNoor7upxN+rvKg2LVfSwfFIAyR/yUeJpOqL7Ns6zPJluakGNU+XuU8x9OQWS3X+mXqFJBOY1fU0
amMTasqJcH6uXzJW7UtPlctB5g2Mq6uGN52ooZzyI70Doxvck+NBKuXzo+UkIIY9WgR96a6lzK3d
QCn4Tekx9HRWuP5r54ztvnHKeTdVhoy0ZuwfCfHkYlBTyS3kVpykw0pScefVqJfWxbtS65aGvDPa
ObUM+w+RStkltcyE+zORsOw1SB7pw0YQJ+v8uOY5+RGTo6/oe5y83ihSmvBt5sY7h8mfEVLxACvs
BzboQjTP2rKtM5Vf4iXnHYmTnHdhFuv87fiL/+gllzKG+UhPvniIq/SeC+b3P1LZ3E7xWRbrDjg7
cJ2BEYCem61r3G/zVTvJBKiSmiX4lhPRroHZDYFu2Chqq5NdZ0M4dL5gnYxXxUvv0csHDQTawIAi
/kJJ2J/cHPEOqWKZwZW44q8vtfhtrO6N58AZkOcw9Cqg20VjsM+d0G1Jjg7LEkeDbstuY3rprrrn
oBTZmw4COG48qs8ePOvoudppjIm5aLsZ7ph+4kNJoRyGUoCYDM7TXNrPkSQwkifOsTe+aQ3/xkr5
aSZAvljwrKF4/5/a+/9NWv5ftfn/Var/3/5/dAbcXfD/d2dA8K/8Ro38X60E9//gP50BlvkfLtJ+
3bPIfCUh+Z7b95/WANP6D8wCxNiR6uG6Fmva/7IGCId/dU/sxD8t/oc54H9ZA4TxH4SxOQQwemgI
SQL2/5+sAbhF/w9rgC0w+vBTSPjFjkQqzP9uDZi4JYosNgWIrlnYiJtKf2soyR0zru6dF/UQtLjI
xEYj7EbNO4gyuU00nlErFK/lSZaZu6ttPHY61LDhg+2vjYBmXLSDv6K1x2XfhSa/SIAJj9D/cdnD
mJfProYcsUSocFcQHmVRQRvnCJ57nS0UHRBrZT9qoViS/sgyslum4Q7oT2NYj7YewmVDYBioqnxr
65fwZAtJ9uQLYMINKtcA4HVF9agQou+nqv1sbXoN4zwNyT8qQnqRb3W5volitsOOlKmzGyMzTayk
3+ruADbbfWaGKx8k+taD38FDJy788oKUzRfeVymGS9p4OmUX7u+ILygSk442Kec99iz5XKZYBhff
v5jlxF8/XWi5K59b2/gemqIPGfFOsxF/5IJGRM2eqqvJirKp9RSxUTHiuyvcNN16dj3umjlGkdNZ
q7bxU9PZILfM3wwvhuJeq+ZnsZFwzOhP9ympvztvWs9Gq6VhpVUjugBYR9P1bXiDDMNE6SwvRL0s
xwQN+6GqtNELnNk/aM4oqAR0oY7GBp2tj4/gVRb2j1+QmjW4fbNlFXTgI1Csxav/LbT1hg5z2iD6
o1cYFJVFtZC3lMEfeEs0nM3zikoFXG8wugdlTcVFc5sv3E8+UWlW6R8WWt6pg8jpLo1RhWTreLBK
5s5YGyeqb7OZbrlCIG0mdVAOGSUqxpefSi1qNcwg2ELQZvkmX0kVrlqqoa9Co0D9V/dl6OWKzlSW
+3SWEBVSwLeXcTqj153gsJ3vHCLwrtVaDO2clEZolzIsigYGZrS2JOOfZwAYaThnskCPSV29O5Rb
8hQBOUPtoiHLO+NV9XdWDdunrFJwPtkFVWLvJ2pX0OMw6Rmdse6homWkC5bfWmXwRNRCCJ50mlx4
4+z+bSBK0cMPi1qPuhR5SrV4emnH9UBt84I+EnkRnzqrcYcCeSWbeuVOz0ds/vR8pT0rnofeZt/X
mXfrrcT6m2s8eppl5ps+GXsAl7Hd2vrMApjKZdg05PicDV1Zx16QcsmKL92oAVaMqjsaNcwbYPDi
jpjMiLWtKbvkseU8lkPPXuSnzs9M3iT1mhE6hV2T3XtrS80IW8+cQl3kOkrK0olQlVEJ2rCmUqHY
IXNI6AtpW4orTLEcZ4xBm3hicJ2JndkV60ix9TjC7K9iUA+2yM5ub47Pa5KYGIU0uH2/zyF/+ztV
POyHnJ4KkhxDo1liNLMavLr04MLIhBfHMTYg6lawknKed2nC3g1lT3nLlDOTu9+uI93TNEl8r1lB
SfXSqQuOI8wtC8lTAJrMX6PRAY85q/aYmT2r0JRzsqQmc8Cs4qjLnFeHd3rt05R4Hm/nk3lOx6Yb
FbUHluH5T05DClEeu9qGJaAOlajcLdIdjspcJees12CfvJhMETBEVvXEENeGzsknk4hghjQRPzQt
iDATCpI4FAWZo6Et9X9bmOOqRVtOzv2XwKJ7IQGE4l7TuRBfLvY9wCk/dxJnSkcQ12iEDWPgqAUu
zHG8TYg4zpDtwz5VGZI/yTY/TBAVfi+vqSfKV8Z9b6MZHuQgLk/43nY+kpzWRhLt3s6yeuMMdenu
dG4O6BLUR9FU0VkTjDbKorS0Izu3UD1Pi9tnQd00dxJ0Krdl3KPQZVSeaYNLDVqoq89lGQ/pur4U
nPhJ5x5Vq0c5mjPDn0hudbmMqOOkAyPHUgp8gvrNIaDV6f844PQArfy1MzKrO362eS2V95D42VEI
+Ktp5GVsHisSUyO5sDuyhpDSgwjNGkbk9dptmN5nO30WJUgpYRA2ONBfQnzKoCSODTi0DQj5f0jc
BrUJ7hf0keh0UFqN9o+et/TN/yES6LKYELMCxbbi7crSR5cwkJvfNNYZOXd/NwAszcYyxyFcFHYO
XzXQK5y4L23i/TSVqsJBF69YG+adkP6EGGCu2DdnE66fJOkTbrkE7nVGqqenvzxc3h7fOJm+QrYZ
mjW9ikw1Y9cd7AWZzKAwj+Ytm33RxTejRJOR9PzNe0UdrcUQTvr7xUxjxwqMfk72JSmXFxMJXBGQ
XFDtUqLeQneW3lNL/843fdPGm+OxewZwt8PO7qrsbm2ihlmRLnX061he7iGGHwPkpRoW60/qLskm
6XPnT1eAY1I6zkPjz1z8lgIZpKVA7LltOI8LnYsHVmXZy7qUL3Nd+9fF1dtb3+ccFOS8geM5Tr0r
2kryuN3/mWNiiewAgTMWnW70MWQMXuo8FDnSEK1fDpUjIOa96ZjiyPxka7GxDaoMbjDlvSy78bED
Moogl8ICNddfcqtcwkTMDiQhHatzavTZ18xhv0UM/twgSQTpH/7EdQK5VuMGoNxwwZi0GoeEPXUL
nNNFmuNUf6Yp9S88WF+N0Mk5LcxEMg0J/SCzkt22E95TWo3utcRitVn61dkDEF5jL/2s6Ls9qHb9
rEV1VzR2vAujHnTdctdYFPrLnCv9MBQUhZPFWW9roZr3qmrEpuQq5ktP5UWbJwuvZbYSczLO3lml
uh8RXEXvtdtpW7LdB6SbKe7jeljPSVPRPbOy2I4IvXIflyNkmL7hhKD9yvYTXjvysnJ02XT8NjQN
+QKn8h2CrpmDlu9sipvPGlJra6NxO8YD2GPo9ejw+xRNSk5i8370RRkRZPVYDJRHdlTJ7xBRpVHr
+1C55X+n7jyWJFe25fovnIMGLQacJJC6KkurnsBKNSKgAkBAfz1X9iPNLodvyPk53dVZCcQO3+7L
axCM1lS9VtfmbK/nzBonDPxU2qbEippqH3VlQtKHaa271RnKbMt0mEyud2v0RK7XXrwQnE0C23tq
VfUHneapLMyNNHHlUEVW0nQ9Cz+9z6yUdEOIHYJrF8YFjGBbYS7P61p4bwN6U7XIZR+VKv8O0aMI
og31SddivFc6vPMXhZxaeKjuley/8jWdLqu2jCme2GRsvSasMfVm9303Fm8BSuILJQDWnd+wRadC
C69tg/+ARLV6LvkUbyLWEVA2THSNMSiSYVxYltqTXcReNO5qCx9TT3HnT5GGmNFDY+esrrXpBeuy
PK2+M2dGpsNG6EXNLiimSxfZuOZxBfmgzqSPbZovqddAUJ7Xo1ssRB2yoz+AfnNxBmo/jMlGnOw8
fJfz/DZ5DR43E9eixyg3Z3vc1w5PJpNuuFwFODJWi1DjoUrFa44pcSFLh+tseJgGFvApfn9PRidr
MXHcTmkycdWlt2qAFXtlMJU7DSCurb/NgcofYZ6LemGZ5YjuT2WEfwaVsm7G2TyG6mUMq7/hYu8Q
kgTBX1xZU3jB/TvFqzZu6xGeHaVnAAq3QuETqRWcDTxZxJ5JzlgEMuzHbMqq33EqfcBlwXxqh8G7
aQp4hahl+VkTVLnoid1gGYIKlNhJWRIyKmUBo1Eg9K2R+XIjTIzSmflhaI7euUK4dl2b3xbvOn4k
WR5ACLzVksyThoi5WZFzOYtxmltqj+xvEhpa8NPjR74mGxvsJWaNsiN0BhZ+KW+DPnQOYyOt+wZv
9KEOGiTYVewGrEwGO68CHZ+XY2b2D73nXrIZ2gC6rb1H1Sj4ItXTHrNI9lixqvqclq6kcCUnXGQO
v45g/V/PwTVNlg2J1Q3kf6DT3S1FtGyjvK3jaPWcu6pyL044PMwoF/hEcuszkGWzY3gSv7mUKOKz
mX/hBb+AR+EFFvDsjOObWef1S0QymhAuln+xJxR+tang6yDwS8v8FAdFM19YOf744EK3jkPPUL1y
lDom8nJdsDTqPP9XWChUy0i8yWy83dQ6we2iyrBhc9he86ypc5K1+k0HHSTrAlgvcrIXbXdnmYJI
kYP+ynOkebwQ+KmahW2QVdzafZ59Rji5xabHogv3DLU4TiFjb8vFrz5D09QIPJ3Ef7xuC0dOW8ZO
Ox6LEuO7DnYTuGyDrUpYHRZYC0TRb/1gnZ6wiz34IXJxULcPYOOeRCbeQV/c+levMo0ZX0h8LRqX
3JInP9B0c+J8ExvDHOSp4wi+xanYHHkfybNwSMyGuvcTszJ90uTlTaqZ2qK2XvFuYkxBZnfe0g70
eOUq/7Nunf6jc63E6Un1OEaSg6PjHt5vFZEx0XivVQXwnpsPgpVzKMHX0BgfHToOoH3p8VRPEeva
IVRneJIvY8uidA6XBzp/v3w3xT9UhcUey+DnqBDmBu839IrPfsKw2MxOwILcNneexwitG95FuAg2
LtLcxsJze2P6hY9BvbwHmQEy0gw2du8cLONzxO1dUWziTa5/kDZx/crAKueXn/1MlXFn5+UxdHGV
VQYPYJZhu0T6LQ6SqtpnOKjkGLwu3PkOgViN2oWTBGdEQ+W479jfg+yODmHMs22a+cVdy5nawWIg
HjJwq7a7p6jgNuOlgCdV0PwJ4fsfwjH0D0VUl9xwriyQ3OLlGq33jlG9eFbNytJtbilYGxP+PSdA
xa+Dq2TcGSMhg8klUSK5x53XzOdGxXxfJ5g+8JnxeG4ip8sJjpkVg3LlvkCAKln5w3uzSts49rrU
rOmC+sYIvDbp9Bhs+qDi6R6WFufEuuJaHQWWPnl1p1LFQ566ssW9bFBOW0sq9Gpmjh6i3Q1l9uMv
RJ78sPQmqXFTLjeV57/goWkOjl1WX6myume2FPa2XWX921UO7mN3qXfB7BbJYqdVXDnotBEaf+LY
TspLB/gz3ZzFe4tc+UG0b/i0gxCqofR+c3swj3iwekSdoN2BjC82wGgyPJuhgdHKVAftghMIZo4d
NYnmZIaL2qWlU2ypvlu/CtHQzGz4BNiXZkppNoIkzq+GnUIZNeDoJS7oxZ/HeIAkszHrMXhyh7zd
5D6Jc3ajzmPvBGzHO2OuDj1gURYxc81vZunwv3vDvTO2zT0X8PBG1YTBTMKp59kQOOiWooyLcEAG
yVGd21kzgSi1JoZosm1N+HlXBr48htIwnwklyNu0tAmPGkFxm5OXWyqKF8M0p0Emzchqd0Y1vrcj
v4Z+jpajayrzuJgeYXs2hH741+tJwYWZ3/DoTLxZ65mEJe3GhNcCDuxxmt1tH+Q5n+CVmd60OD/d
oG32jDA1eUZTHAJceI+DWN8ds7rNpqG9mGUTbh1V8MXMghleQG/9tGmXThsLEOgF2BbB3qIm0x6r
WZdPcwn4vjCgQpDveSq1cw3ZBpGVRFn6QeabCC/hPtrAuVZfr/P86MK4QuPUgtCnEV1YAgeXxVUO
0bbsw5Yhq2SKwWlFQM+PjKAHF027Edvz3P5ISX0dMr8feUFRB567kth6g+EiNb9Sb1Ebm0/nzLyJ
dOau8rNvyieRLh8GeWn2JxYy0UjVKlGoTeYvJwNvZGLqwGEUHS2YsS1eLWi4VyNWzrq9MBwWArMV
lvS6uvOxncos2kzX0GYK5CSxtJUl84Jo0Y9mePDVUL45gyUONIWwAM+t9dzx3T5TSCjvisydHyVE
jLewNO+6tiE7SMMK7+V2BRMfapOW46yWEDSaVG8aDHWTuY58Cdfl4gWFx52uFg9KtRVlTnj/3cxw
CEcDLWI8y12eh/4XbSYljjmvJ8ApNrgkKmNzdpZ+Dr7MxFp/t5CNZnMVtzUAZafAqDzP6XNTq7+K
MS1JB+aEOJ8KVi0RiJVutXMSHsTLEArxUJnaOHYWd95/EjPucOhntpGxT9FpQ0rK4iLJss2clAT6
4UnaJvpwgrIS7dLOh+PQgjkgJ9WaAfN2QUK/pUqJp6CZn0orzW70nNq7wUizI0gHMqLcQz58kqdl
76yHrhbduZpYaTP63kNOvhQiKJ8bT3NfaiTKSTOFR98rGTxZYLEbb52z7aacnrM2T32/4PUv5XKn
FgZJLqH23m76KsltKjsLtzsMxtovG/YqO6j9/IKr8dO0g5+UxUcpJBMuncIVDBKrdIxDE/k8TfO1
NVVYSBI6xd+cjzj7y6Ikt+SKP7NN6VVKBltChDllk0pG2r1Af+Sr9eDO6hrmXnd4b6HPtFEERJlg
r7bah0j2KMz9HYmGW3Nt7qaISXgxr4DJnokIlYW9j81rqxm2YOJe+UpzdxTeQzXCC08j852L2Sma
GMIDjBcWg7IKpfqLfIEcbDzVVZAxt7bZT4pFXIalv6uFSyKQQOZm4g3+Rl3wqR/dR9PDfYwn8S/5
02iLcF6/4nEM8CXVuP9XLIPUHHxZdZ7u0ql4xCx43Z+nAPU6otG93ZplnJd4lEZWlfTyfjQoKVPj
Pl7ByE51UgYmEIMPMiojDB9qhzYSs2GyY3Pw2YEJfQ58p+Na34wXv7fo5TWD6uR0XbyG3g3hF4xD
+QCCa1ieltXqt0u2vLudhwvcrP9anWZraqZ72QQl/fM2298p3E+IzweZ1+15bmpjOzbiRKptuF10
NR2cQfBOIWhxLqLgI/Cn9MdG25zIF+MzaJ8zv2RXLUvHOk+V/uJqTtPt1Symi4CjZJGE7b0lVoy/
0HMoDbzvMAdVjNNSkB6Ev7/c6MEsOuTaHBvdMBngVYJe3ply5ZXTLZajb/vFVDuNgQTrcVAEaHDF
wHJ0aUZRfbHFLXSsKiCHMGNIr8WLk4U+f/kaXCXoEcsmG/UVRpJncCuYUi+N17Zsfvw+cumByYzi
lIY54Uu8heGHNVL3BBjDUt/YSaMwae1OfvV5PZ9snU3xaFg0ucyDzZ2+qPtXXKNV7K7znz4j5cd3
5c3ECYF1jzfcKTScR6qENoxJ4oZXBjKb6bo3JleTpzpos9idHXMPwN7kWe2jS5bp6mmqC3FeKxn1
G4MtOqDx1EzGlO4Wx3AxZNZFbu0GjGXEy7nmhWYmzmZDwpF1rn8EWJt4IsdZR8ryYWDTSkHdn0Z4
JYoK3DIzwlMLc2gJfnqoB5vZUmhhy+8g8+qtYRd807vpiT+qOzlDHewaTAuEzgm2ANZlgbNizF07
XmeRaMJ4gUaxx7P3h33/Q2+N+XGlaQZ49ZQ9YiAjXMm1BrMt0ma9Fi9pCi04bfpgl7Lpspm/eLlO
+X719LYISFkUbnkaCy56Vgbcpc3HJLLgYFgpycvZZqlBs5wiI5TCA89J4Lc+kpt4sGYz+h5HPX/q
xSCetHL8bfLVG9nVgMzya544e+pXUu91OjxUw3JfeTlvDec6qhT+ZelppIF8y0M8qXJikrP30BrF
UWf5C7ebF76jdtzhoVSO+SHw9pP2fKZnD7ps9FCLyfmL5tXyG/PIfpktD5Coi3I7GBXfitTrnsNl
hrpjmj/ZhMu8HIlZbyYnPyhX8q9KcbbMQXPBL/nrrhzGRFScu459juuTEp4wdqDcr7jZNrC/4iH0
1j/o7fXWmuuFr3aBa59hZKNto078gRycVVjeYSBXonw9x4KGj5jE5mNn9MdUpyyGIu7MvO0JVIwY
fcaitV6t2QnvFiWGY6tC/76n0iCu0mrY+WMGHKXJCHjPXbFz58B/jwzl84Yx079DURoc4ZXxnpdk
z1aIoVZiESl8LNqhfGePVicrwyzX4/pWz/Iv8Zq4LY1vkj3edsgaPDIg60eGraxorCMxW3wV6bBv
VP0T8j3ngIdMZGzWFhKDLdmeFLVqD6niQt2vbbRHBHiOLFYAbscQpGT4w0FYbmWDu8haycum9W3u
eAsRshr/rKm7Jxc/0+31l9kHpE28znHxmZSPUOMkX7zVJRqGQDmVKdY4o4QDRn4VFMt6V+VNvW+0
1kkwEoghgXzUfi43qiq+sWi9+HN9msS6KY2CvaaHsC3gffaE2TEsdq8h26FtwefO7Jy3O4eGLW9p
jfvAxVzKs+FWdzZIY+7c8kAEfNkQyl0gBoXTH8bzh16O5UWCWHuFe8d/7+Rp4k6eeqzxKzGaFO5V
SM+3mKjEzRT04rFd8g5joAwfwNWRvuhVQL4/OrSgscCoZ1ZcStNA+1mb8lkzNhJNTOG3VpFxDPso
fwKLpHd8DYf+miWd49B2l10VVE3CW5DO3cmHxeG3fcKY+83Zae9bnIY4TVlkXlN0OTbkdN+38skJ
Df/sVN7O8LviphFE7qZGMN2W+jVbr1ocmXLtt7+21R8t6AXwlCVsBBHekn93klAxzRANtPETqhQ2
hmd/Dr7vbLs5BD6TWRc7M9V37Q1UreOCjDGHlEkdcDHsG1MdlzSqL6EvvXO6cPw30E/cKntM+cFP
mY7ipbguszRphcQsUs1ds3bPUdmBRquAwDT5W08qjK1WwGnm9LdqNtxT67fTgcAbnqC+fuaOSOhr
sp8N8DObxlP3taUJ52I33WSR9gBMKVJ9C2srgcHc7cgTOk6K0lsNVDow2HLgpFyYjPnbH2xJIrzu
0wdfkaRrjNrcdyjAhW/8GENW8U/D5K0GEih53rL0rrv2X1TLZT/czuD12eNC/Xjth+G3n3pMgDUX
dl1yQVDqPaSZnCEAXRb8rb4X6xzPnThF6bTtdbodtcU6GwE5Vq393Ioqrntqmlo/wnUJqf8hW3P/
wghAV6ndOQScIR8VE+5xixIui9dr2pHZ7quMBMyQJgGtjpuiZzvRGWjehqOP/VhyUxseotEvTlKr
G0jyl6z15a3ExcxmtCrI5mMf3U1TxSI4cF9GVieHbDLyu7StjQSbO0IuxUpopLUTnvoZhTnisjTL
5aNigZHxlB75hO7wl1pxQIyaK4oTS7uKyHOxA3RZ2Rwmnbp7S+TDz5KTTtJz1j8W0dowwWLn2eYU
720GO+1pwlQwiSYLOIdcgz8e6uDZ0iPyde/vNIbEma8MMjcdp5JZJKRt6SlUgrjpODcHt1c+6KP6
Ggkf8ksrrZ55iVpekhU5gjgkGrNFCe5xPx+ayrpvgaCdh4XjS0CLSiJZXp2c2gxh4rkUM1qFe4hy
/2O6vu6KFBwG4U7WFz6Lx6q2CV+pkqgR1SXnNOhO1loDbxaolUX4obFS8VMJDloMZqQrBlAcvGnJ
QTu38P235EUPmeh+NFZUjXe8n9s9VYGPAabOYjyjtsXCxtjQ8ohL9r6Wj/O0ebf4BUmayqK8vPXC
EoKL9V42qMth+2QQsdtImhEcQ3NbQwvu/RUdPt9NNlJra+97vKD+aF36OZx2cKdgM0cTdLvuNJHV
WEPSxNiaj8i1qGsjpShjUo31Nuc5qltKaPGJz5N5ffzZCpdiW/fFQobeQVaQzKUNb+p1gOlV2ccG
ApA0rGuDeGzzpOQhq8LM5PupeSgJ2rSkHQB4ELnu2/06YdeNxrgO4amsHWKDcRJWELCIrlD6WRem
5d5i7DyuyrXu7GqALk2mV76oYIZOafREGUtC+aim9yNX531RlPPlWndiT81wyD12RWhMfIam+bJO
xl6oub7PDNnH1hDyunJDcWeTXEuaSDtEz0Fx2f2AjTlFmCrQGG+tyf4TBBJTCKXDR54Nt7iRWdXe
Yz52457k57FvB+4BihONON3X7HvsaE11t9Z4Rg1WpJzj7gsBYF5eUpTvnBa4BWq1xtxror3oQH9p
NoRNK0qSmc2aBNr8DWt3uZNBg9t81gNXSbkkLiAP9OvAf1urgQe4ZMuHsA6vcO8rDLN5wIXc+XC4
sMDN2kc2aBluG3WIHOFMTTK0AAhQoeOC1+KWGtpDGrSJ6/t8HKH84Raz7VoFtXiJDnAQTpjj221Y
zGuSyYFkjU6hkfkOJFMHkew9WqyjI21W1FOSq8GGNtXRbGDPR7LC94pEEhaH36WNdgKwxzT6glet
XIEvO7cBSLgQm2OltXjCheLt7RZWDhP2eEt1DPlVZH4yyIFFeZjmjsddJ3wsCFQbLhmQckaiTQem
DKBGbPeYYDsZ3fObMO4arg0fjqW5dvdpF+4HvI9n6WppXybUn+tOhu38kASYuJq/Dpc8ForVHB7G
0dSxsSzuscixv3qCNcAcSXVdB7+wFz/rjG2+bXGs5fQOgYkIs5vIKJ+iKa1wN3otSSzgg0g13NRS
aTDJEOd1ynPGfV/laWzm/v0VRhbI9nE15CsR+f2ss33Y+ffSDR5tWTmQ24QBkQOHbWZFT5ndsrzq
R39rwYtn3ybWc+22OL1Nfl+b2RPmX2i+OUEmI+jeLEUE3bQEqSkqoPKX2uIs249CZPmOtfQQXaoQ
CXxtnQvebLJUWfCgdBanxFeqZkCesTj1IoAgsJuAA+KX9cGnCM9EkQ5aJVxARdTNYbhGyl/tdvWf
oyurSQkib92YmS8z3tY84dbvRQl/OY+zp9Lw0SsLnnSTRgevX9VDEVLRxjQZ7OrIuSpa8GnikSq2
XwEaiRxQuFm6NVF9aeMULeAMtm61Da4qJ/FySG8LAxF+s4ungzLWpnUXKMhh2HGaTW0Ai4jSJ9I+
11es08dE5rJjILLuVmBgJD1IJHDG3V3JRRB77t/G4tqV6GBWUl2VPSwlR3PICiInmIy569cER7BO
lOy4gCu3Drht6JIOQbZoJC3r50Zs68bE/Oo9M+3fm7yG5h5OCl84DLfdqSnVxZyx+xfq5aqG7jR+
tqMbWlHsTKTHTIdVATEdFl5Udr4s89xBVjIuXWHzUvARHIBsaNbp3SM2M5ab63ZGe9+oMtu52XpH
V0u8+tdF8bg6ibKcR8sgVGFjMPbM8hlGbrM3PQX4IF3ZGcPwCwhckj9pEby4wHec4chnVauNS6N7
saeDZzDwzBOQF2r5os8RpEVAVVTrDVnsCHS2vG9vxoB5tW5XWGpaYGMOFvXIPOlTuWUOnD61cUNK
zNuX9r9HCvpn47Y2rKg8i4doBt/CZa43270M53kbpGYbD4JgzGgj2zdGxkZ8dCm9HyasT9ZgxoFD
/0cJT2W3SLgqUdCem0YZ+65QPQirKthIp6w+skHYcQC25qaWTHxtM703vjMdctcEr5lqBW2COPiw
duue1V14IVLwO7JZABeUTVuCOPLeGDXvNN7PQAXMrY7S76oemOlERmxV64MxRtOuGq+Tq8tUhlyT
3kTm9Ic1rD5g1uT4DAwnMZwxSurazGDg+Qj160RUC3UWvJnlJcXA8iVVrnnBTNfFvt3MEKax0fN3
vUhHesmKEXWvvcaEoVq3KegDt9t6Oe8HUuzmzg/G4plJf44XhGSM4E503wnZPbQKHNuCL5/faup+
ZZ05nT3TXm8JeGRr7OPy3kZh6h1dv2E0igZChNZAMznkzwen9Owz16HptrGj0NnMuF0giixBn4Q+
Tm90sOWhwvP/M1Vew3U6T8Nnb7TvGSPpMaz7EcrnLHs2pgQojOZ9ER1R5wKHW5kQJTQTgxUxuwsW
oonBT0+ayQORSgTur2ps0f5pUkJ6cYnP9689th4vNTxdGxEtDvhTz8WcS6jBOmtHK+ajRt92vRjl
rl+uHpCSL2kI+dPJ7gtbrQ+NXSPSwDtnGFNkFkSctaK5xpwJ/TFuSAYZuVYmfMzcx53atdvGaYId
z3OXDNH63XhLDyyVBE1XBTg4XMnU5opcHwjfEgMP7+0anGjAfUUOa/Qw+JZOsLaaZ7djWbZ1ZU1E
pnAnK+I2iTvEQO1LomI+p4793KiovLK9Jfjj4mZyo+bBGoEhk+3/VK17B5DB2eTXVo0qtNtTVQDr
ISHF86pAfdoZIppw+ZN9JEWSJdYtkD4QLUrR8AsyKgcCOSq1dergrg4R4oPxXTDTgrTYOhBvdD+e
TX47Mm8/VZS95RzjphA6QQ24Sf3oOA/l1rRR+ZgNt+RD/X5jjUaxGzgdSb/4TnZqMyAFwexJLjmL
cV4JbCR5L9w9U1AI9WVyzlnu8XfObMzZII1/bL3sGmVSWLpOwc4SwKeA+pbbiIXgCeSl99gKtqEU
VKbWpw7yAZdDk46va24Et1Od5p99kXM/WoiKJJ2TAlVz4HH2DLcCA0mX3kAH6t8ZwB6csAXdiCuE
GHemxz3sY3eTVyrnZBvyX7+SxRa5+1E57hXPutwJ2/xVHhmTxjiaOTSRXAHjnC9tM8aa+gTZuTeG
6p7S2vsC0McRXbvcG7vIgaUYpsZuzo3mxbdZFG8wZ1+KXMLNaYsOq26V7/PK2zbjzKGNb963kyGc
y/Cz7ALWBE5Pjr9ba+LCRld9zD2TnaD1zGHZPMICNcqjM9Xe1rZJHKrauhumbphAFQjvxp8Qojdc
7rMPAUBh45bKfy3IlmyKuS6PqCaELQHRJSlnYjD1d5Uw7RdqOBnshcT60xI7gWwLHGW0KLc1DPsD
0fXRZDN0CkoeDy4Ixg/VMQaedqmil6rha1KopTrZTZgfZo/6lbRy1nchbWQPFsi/2CmopauW/Fni
m2VJYRjH2m75PBrrc/Ts7yZi+g2JCd/BRPoYysG95bqyvJm2TZ28MXQPML70XuNp+fK5IxyHpm3v
TLNx7yfp22cbyOGN5sO9463MJqOj4QXFc77WDk/HIC+KL5IvuIKxaUSzBXNoQPRzlm64qe1VXCiY
qrZZ1SWLn+XbrrMi4COR+ZbPwVcuxv5MfT2YwhJXNyAr65J7SwQyyX2o+qyYDkVbOn+yWs9JIJV4
4nmN2ZmSY5S+ecQdfVNU01+YpMe1z/rzAuMKi8mYL4dyaMgRee78O9X4wWS51IhMy06lQ5d4w/Jj
BGO/1bJRD9HQAPkresmJZZUPwbggNZohMARVgiCp28V/yhV/MJFigKSmAqscFG8YN70/vVsUEIZh
Lek+HH4CXnB4PLx1gCF7xSDTiPOs9Wo1exnY9qWZGFwtJ/9SmcFaYXIhOgj9q0uZ9qQaiwrY4BA8
cQOzQQBl5MZyPh0pmz/5yMJxMiSPTQjar6mWF2U4K9ZH6cU0fx1tI1QX9CD3jMbG6/j67C/5+gEW
E2yVuUTUEdr1U2CRnQJw4S8HPfl/BP3GN9V16RHOdQ3XGVLomhGYXEd+qXWBDyUIMt7fcvxVPt22
o129IqWiCa+1ae+c/oqcHAh37520l0ntGOtu0iau+0qUwaFXHvLL7Oh6i3esOjjj6LFdJ8A7BWvw
wd2D/XHvHy1nOPctOSX2p+5w8E0vPVsE0PdBb4Cv5CKL+mGlx6Vy83iwoEW1UQ6kJgiJRPQANgQQ
2mIK9roOA/JV9pa4FBmImRPIz0V4n669he8EyApPxcpSak2f7ZKxow4j4rsCoyUjA5WcK1T1iZau
vcnQ9YkrEG+kjQAcILQz+1kLFTbC2Hqd4CTMrLcRZBlcogh/74TSyLsb9Da6CcOR35lPFev8ODOy
KNa+rx9LHZ2oCFAxIbVbFYhvuRLkYj2Z37Ae5YJHRnWbY58gBVpz54G17h+IWK7bBp9EPM7FN1mQ
V6DxX/MAVkNP7XDUXkQpq0Fyd149a6c06WYrXF5nYdxhx0aYJqo3SJtAsTI/xmjl6GI+iCnx3Htt
Gx39ur7UpfsURZbG4KRrqi4qHY9ke5DbvRefQWJf16m5HVv1aHNUP0y60PsK+vXWEjDMHMOnDSDE
GwWEqZxe7Lp5wH/gQaaPND7a6052QZE1aYG95uQvbBW2UwvTs/33Balr79HBxkH6dFm3SjCt2TYq
FCBgNuZ9GF4BbnpKTFLEUFV2nuz8JBocSFGW2R9xdcoD8zavHn8NXwlYAbxtWiQ9ZbSHFiJrHPkF
SMKUpJ4wDO/gdbl3I3q+l2FG1gAPbv8PD+XU3xhqgoMs3I+MooF4VMWtaUjzMgyGFYvWTflcQORW
nD+7yCRqoTymGnwi7Hj7gXcOptzZaYskW0lLDSP3XB8ur8it5n6yW+dOh9junQxqHFiceXjFSD4d
urGZbxi/OnZsxvc6iqs+ZDkwApu7RrfMO0teoS1d562smgmMO9MNjLfl8i+T9t/K7v3/1rJFF9W/
fyQBRHzd18af/9Pkc60U+l//4+m3+/p/G3n+/Q//FbwjXmde26yo2rJo0bOvLaT/FbyzQvr46KCj
C55GHi+kLOf/VvKQu6PgGS7gv6oeJ/iPSh77f9qkVl1I2QFcKtv3/zu5O8u/5v7+s5LHJuBHq1/o
u0Hku5Fp8S/9z0oeKbWMgqwDOghv4SRFwc67JGwExk99Osoa3uxu4ipytcPikvjjRIpgiN13d6FO
0xs5SfeL3q1r/YukIU4s4k3k67rzhtWlCC9nNkd6DN6tXOl9Q+mFYAEbgQK3QWBNSsu/U+aaD1C+
PXJ6vXHxqJh6NHjvXKw8x1gip+GeIGx/OyOwvurVyOAxAU2b2Gok9kyDDier3mJANl641LpJ05vZ
sbdQDjeT7CjHozfkIfQW98nFc793jILjMWA5Fgg5HcEo14e5wQg3UeJ6nnvfQzIS9s0q2JQpvYJj
80Vxo/R0S77yHg7NNpuDRzwpkmIw6yk1nTBmUnA2Cw8bH4OTfkahANSuiPmnA34cdArCU/YPsWZ+
dgyasoRQVgb49IJ27xX9DkfQlXYqYI2Ud372MnETNyCnHkTmTfesR6pdFU14jLj4TqCQxgXQWZjx
0w/9b4hpYo+7vzpYK5jxsoIlZC7T8mXlwsTFVrVHusKf1VpPHwXWSeoQ4AJOWJQm4Vxy2/X2q9XV
DykXkttVhc3LVKPgIWv7h0AZ4zNyIsMEF81hY9NadhLt5Md9oYfX3uHSEE8C72PmttQ/DOJ7aCvk
LobVisw+cbeK9E/oUE4W9Ok3+oDYw/rsHxyngbFWZuit6UADT+PeeUbq0okKT0n378Zo0FNBh9C0
4JUxZ/d43VrPbptMngB5OsyvBLYjehDMOCuGL7SFRw8/7ZalHzVBuD3DBdmiR7XfOcz3W+VR9jPO
59YAF1aRWmi6L2Gzzc846LZ1Nb6gW7ApZiEpbgy0FMR4Vi0owDiYE97GKglA94VtMLwSFCvOlgih
c4R8OpuMkKH2qzaWSwVNb2wqaMU4rGTNIfRjt/QochElCmZnM/S8U+q6/NRcf7ftfNU//CkJKbNH
8U3Tk6JMBsdzcYsXAKJbFGJz1uE+zNnJNpkRfmNzIBjCSUGBjwjCBOVtuF+4FXFF3mMAYXMXLHtJ
f+bGA2EZ5x45GyqYTHfc0WVL9sj+3+SdyY4kR5ZlfyVR61JCRURHoLMXNruZz3P4RuHh7qHzIKKz
fn0fY2ZlkcFGFHLZaCIXZJLh5mYmKvLkvXvPXYmKmS7N8+mgZaqhFIRfFM8QGYOemVx3Ei4jnUkB
moo7f7pKGNcgmo53g/Ti7QCfhSsuUuDe5YFTybAdnfykkJPDmOVCNVnIdY1oIR1X6iJtFGAMyOft
EDh3k1V0+Er1R2uZJ38Y6xuaA3eVBLRWIN5DkY0FtxXOQsPQegeUkV+2XprdGzujWzwDxmc2vJbE
35Hv56Gn8j3o1/ZZ+sSDYN6XzgHhkwTOPp9pNHNlWeddFN90He8IQv439Kn2fijE+Nx7XPnQEfcP
vXSvQO7wWeF8qJrq6Lc0qkmxycr0wjgMZb14cp5zeJmbprjp2lBvgjnN4A5g5lDj+FHNoOZibatn
KOJ605sgPYUasXKKI6pzrNdQp/auAg1CkUGQ3gKzqEvrfTWXB1/wNDHOTf3LlGL82ZkVqYS1+SiS
7M5lfnubtqgQQ+fKUuIinbvn2gfclcYZa7JrHqIk/axmLIUoNV24o9d+iiMQWiuUPthTEHKzo9t0
uLB6z1xYNHOftVWCaAJNg+eANBG5aEQoU5F/0PAy5yEJePOpWH6AzYIsiIVxWxdeDFbdb/d9zpAZ
gzTZyxljEAZajnXsGoHPIkOInCUFzxNdu7XDVGBv8BsCycrc3ZSE7IZhlGzo5Y+HFC06nrA8QahW
k4/okObgDdUudoTYxI4MTnSUllM4WMn9THTtW1o7br7xwWZcQ2MxN22UHp04JxBKNxXDpDDlzy5X
WKPojgRg0SvhJZ+elXsHMYTZa+ym87VvWvOFUdL9mvjajjn9HnQ6zjoIQLW4mRW8zw06esMFgTey
+JsiBj2u44uAo4j61BUXJoiLB9xnn10n/I1Ta/qEnaie624Z7htZFs/tTGCY9JaLxNg5fXpZ3Vn1
IIDcZSEa02zxXnEnnzOdym3XTG+zXz1FKO3h+i6WWrMNXA86/xgpfQH6d+VaW8gi7aRAmzH7Wr4j
E2jpgFqyfU5xngFjErjHaZ/GEDpoCaSEF2h9z7SO2rEdCyvY09lxLgJrsr6poakuKT9yss6ayn+E
JBaAxa+aHti9JQ9nedpth/35Igzz+lLW0JlaJ0PUwoyDKl/Fg7lU2Vn+JSIjnxouyLcD9rxhm5b9
8L23f1fCVkN04I7VPAPdcR8dUXfNOm8SQFZtUXkhd7fIetd92t8PErm8pYLqXtKSeKAUgcM54sAs
vL5lAsc0KBKKuYzNplXDSbnxXH+5GnTbH5O8aPZuhJqKocZzrUkf4MirwcbhLU4XM73zeSQcwJ6u
v+alYdYJofNHzH80b4q0VU/+PIHNz2LJDjnEDESFUbd5ta9FiL6iJcFd9gw/A+4MKsSxF0fhQ0b7
p83sayLI7i10/hcK72/fMbjtw+LJmwugVGYkxAc5aNvOeCA+A2btFve+zhk2ebp853Y7RHivkiR1
cNqEESPDoo4uA8g26yEbyc0Z3unYTOWqZKOgK2Y130l2VCdV9+FtGbcdcJ0laqnhfUxQff2uAUpv
5phmG8v3ytX9PvR5RseU8yvshr21xO4Tg8iRVKdREUbCdmznE6leKMMDqZYtjIb2bsiE9wSAgdot
Zsj9kPkKDmvmhLfkVbXvqaH9mPbnZlEh9bZfsF+UWRZckDjFBUtR/cVdY3ZdOHpfnt9+nwt/eSpA
pPPh4Phjfud8ujNSPmqvlhMU12NvKNJanKHIA4sHNyeBOY00cvvpHE63oOxPzoNp+znEOLsxrVtd
Y3l0DnGm2dVRg3wrEAjZM8Q5nkvXqi7joCZokSlLGlbTapGODTsqZqpawWdDmV9UX/RxqFKWkTgu
2cR7O0rhThKpFn/qNn/3LRA5En5X1kzcp1Re3bsNLU18WMmtULb8ps0wnCprYCrkFepm7Lv24NEI
QrMziXXDzXyviy77AN13lo8AAFxypZ4g8YNBUpUOfqiywC8pXe0xJKacrYEeI6VfJyjrcm+4meOj
ncPXqcq9O/pY6zCylBEyq8xKcAXXyFOWWprDRHdohTc9vrGDoS9JYCqbrS/hVogYHYPLCUvbLkX/
OPsvrkrCa+B8hIi4RA1wAxf1kx9AwEc3ivyUsckcNmzjKTwohy5TRqiamzAPz94wgnIXJ4VNRA8k
G5BEohm9Tx5PBcqzfZ9hMlp5KoigrQ7iR+4wamnQhBCw0B1NnIKwTPjZBqvFAdxieYEPtscr6ssX
HYiSISLxUytGXyG83dTLUVXrFlfLkqZbWGYFuFqiEsEYu9FljCcT55tNCwC4ZiSOxpmgmjqLw5Xe
x9bIU+rQ6yRwJkZ5fl7nxIk1b2aiSda43T7G3vU6dgXdxmVO4Tew8OONbRPqc4YhnXP3ErGRbRWd
CMVBTtiTfmtz80jOEisyM1EqjCF8ZT+0GKRaaB0sullMd+cqAOXvqgNX626EIDKdXWVL/zIa3G+E
0KWIZD2ctSRP9PZjBUWOCJ82BX2+ZMiHN8Vow4xkpvEsujbfJkmtwR3hhKLNaU/rLozz+ylT5R57
vb+LK1iO9uxoxCAetDSKAxxlDVl3zZzqhrFkPj8WNF4QAGTlDft/vMtiCjmyZrElFmV6E1k63QEU
NO8yI51sZWV5/QMv8/Ke15B9utgbd1OtH4e2NnQqQ4MhsqLQcDqqOZkJiZydubSVEM0xe2c3ULxS
uSmvHdObY1YhpqODSB/c5VLHAUJyD/ynLcYJBy4aa0AnZKIlAymvdWuNu6bxXUxpPUYg290UAW06
wF4pjRUxLBd9GbHlMZCubmYaTwdM06jxGrpgnckoVZQ1HAWH81Gjp9kXaLo2gamt02gFEBNHMpD7
NrBPESfftowMcPUs0UhOHGuLCrGysCv35Ws7N+5F1jBc7gN0A4snaMX65Xzg/+JAtQ2Xln075uLF
g3RGulKW3ds6ZN4qcZwwmw0HzGUdii8Iebo4zweJoANC5a+SyWbrwS1/Q78fcVQ9WisPOPkJ6VTT
PiyJuh+NcwxIJNh2nrjlwvDWh59MQS4kwIuhx7Selik17llcZo/3NTe+1aBG2n8JXaspctIL1ke+
7hC6vfKLfouGinZZV79YY4oTVBPo5OXO10hm1FCdo3fw9jLu3TExvCJp80xvRA4GyOGHOsdcWTaT
QqeXXBjCwd36yKOnoPEvJ6d/DltLbmHYggQvo6slQSyQj315jYq0YgcqgsMyTxhQuBe7OE/Zq+bI
3WS+ZT81DHuQ6bJaPKrFjY1tlFY+M8uKDEiLqrddMnUJGGufErV20rJYKyS3MAzdB7OU1s6K6mWv
hfuNlI/glY0wP4wwKbC7egmN6yxxMJEL69muaPw1sqY93Ab1JpKte+ii/HEcuCGytaWUF2HHXYEL
Pc76prqHYE3SgEP0JdJkWC77ukFktCXw3kcWVUeAUzzGQSmxQwvT8DRbPuYgPvf/OjzLVQYGnJnX
rfZd7jvaf1ZpFZLO5kZE4mFM+M6YxkYD0zEZ5dHZqmbaxWHGoEyiHfD9IbyXIeb8tYmCK83FKOi7
q5Tu541L1+akdOrtEFZ7O69zti5GRVreOPkmxe1ItfAfZ8ZJoUuBqbvrUIcfWR/gr5mrAXpAC9pI
njAYyk3u6XAzB/qJwdCDYTDGrIvOMAiCb13njQculaxXl68DIwqexcEbDtphQgsGdy3HmJxZ4RyR
BS43YireFsdmlqgGevPEFWNDZu7fly2Vc3otLRNfgMlc+Q0/Qwbp3qVCXwn4mUC9bbklWnafepjS
8GytyboKKEB4daSX72mHQsSe5Vvm6gDfAmqXhQCDZuijdUhfacu3p6iIC0S2kEBAvGnGj8VyJ/rq
QQt9oRsWmXUe/yhkz2vtYCEWsXPJeQvrB8GJ/G6RiLF3bHfetRMuB0aO4Fba6FgM/pvfDqeOcl0L
UexHw2Fc5+KBs6K9YerVHEsfEgIxftyxRucURXIhULY6SI8Gv+tEu8F0Z/niFmn9qhzD+dDngGYi
QAdGCDYcVJAX4FM8GEPusGe5uXfGc1JyYqN5F47NvMHt9IKvoIejiNsIBfNr6LCrVHW2R6y4rLM8
usqpxw9NVDDkX4DWqLJ9GstshzX0EtjCZxME/tausWnFvK/9PKXLsWr1q4KUiiLAf+wilzBjIAQ7
dpgOoFYwXBf0C9aLax1QO6BRbXKk+mQUbSLHxOvCiQm3zBgq2+BRtn0p70JYgeylKAm5vsFIgeEi
x7O+EFXtSrbLJkfNvoppwTiU0dsyB+NKRFK1VoONjFQzaE4mguUtjufVENsXwuNvasJ/TrKMb5DE
Q+ONQTWbkuZfmgJ6cDz7qimI3HRV9jRF6KPa2D4EpidWVdPiAWnCld6bp80ylAxF7BzWr8k69z1W
abjOk+qhkdN7p8BZliUU27xC8UdqKASiBhO9yOhimM5caI/JU1MxAAO+cC89fYw1cqTIQySHYOEQ
F3T07BzbZkZmhpknjfuP9I/YtbE9jt6NUxICSGEdknmTdXDDcjs/AR156Y3IQJKQcOS5Jr0UQcmy
6bcjO8q1jDwXEocQ1UFNrPKkRHs4d+ByQ8veej0oq0HhTRA+oQ86PE4z0o2h5oLZ84Aijex/JBRl
XwHRZipFczvkc8m4MTArtqhlVeOWvdFaHXTAw0k9le6ZuVsb2Ob3eNXX3hn+zJbd3ZOHtEJ1+wrX
SWPEK7HxJgEKUXGJVevOq7y9YVTzIzgHpqcRzJTlmxkpJ9KBC8ZSOgrueMdMHI3L3vKc1w6U/1sI
Cx+9TwShhliEIfnwORThM/C5+ZRkr6Lkgx9oFnhkZ2IsG+7qKTvJDhl+U5iVyUn0RCm2j5103STo
gmO/qh6dvEz2k3NW/rUBB8c87pZZvevcO5YR7KnozR9YV2pKvwpkqWvrvAKdgWZl12yFaajRXQhF
J7f3sLoHKj/Bb7ibBr6uEBVBBEgCb3G5j+BPbhP4CbREM2RxS7WV0S71yscU9YXIidnGZwbIrsga
aD64tyBtoIQB3aR+uJ4Ql0RawvtPXEX0i2cu+762SOd9Q/qMYJI0yjhTG9foT19Xww6BV4F1hdAG
uWQl7OAmhMNO9CznLHkHLmJNgAeHvJq+TYuPxKKbCNvRX+CeGflO1zSh8V8VH307vcoMXVDnhRy+
ZaIOmYmzqxSzxqXQ0n1EBRVfWw6TLhxIVp+913JQh3AgWJNEDN3EH7Bxli3T7OlynBmh99lU7Oh/
U7YQLekPlyK1QZ1ymEzkTMw5sIql8a7L0iNCCoko2Qh8eg3H9CgJfXI9+1vKrCHAHLnt8boeFF6y
yfrCMNCy/jVILulvR2H2Mv8xL889w8ZabgCLc7GClFuq/Gt2qx2UBArIrspuvYWQY9Ku25XX4eqp
i+QFPaqFvAaZNTnJPrv5o42NbMVgufhMehLFykrZR59E+zvamQpRbldD4zAFLXyrOlKORpe4hVep
xbA7i647y4NOKjElF36M57qdnsaICt1NTkkcs/f3+L6CyTIrRgav0ikP/YJttYYVd3JyNOF8/NPO
6l1MuQ6/aJ1Ujyac2Kkar3/trdczkEUSn2Nwia9sVQ5rr4yyzewIXDsAUTZjgF1DLBc5T+KekuTD
w9gX5fEJ3DR29uGziuprR7AouR59hsxhZK2JNSjsE6DOfYGNPmiWbFvCmlWht7UKInkyfHCOnSxH
b3EDAqALtVt8e99PkTglk9tva9E4LzOFEpyjcWAFIhZvkxZD9mIvV3FUB6ic4BVznSootJv2Tg4Z
ASBMDM7aFszEKJE4ugPnq8WMN9NdEdP0oXx+Hb9xpm85DzsXkGx9hl/E7sFLWYSE3wHzTvMLQQoJ
w/+1i0o39b81+ZnvxZ/svR47bTJfLUyKds0gwIKBlE7hGeOVF7TFJfUv672/7X21m8PswfQZWNyK
LF4gDyeyMuh9jfd9ByZBkelMD699qqia0pm62RhNpKLrQwkbGFtUgaHdn/ofU+F4a49SYsYJvc9I
yDkZj5OKJpg5YZvdIhwl+LimgaB9HoRQOyc046DRYNuh9SLa2bM5GavaWRuXxBEGzRKHZz/4NbQ9
y2+upsWYU24zq1eoWQH30J0D/NFe0SBFd1fhjgUym68Eld8WOFALXMyGgcc8Gtc7x6TixnWYgw6B
yrw8+r2lmOqX+mBhQ45XjaDucQSh7lOC9N4zdXjV6oGpdZ+FPNekULOzoupfa5H5T8jFMFYg71jX
lFMXGOM9VB3aSzDJ+H11hWOUjYkziHxh3QUkNnF1Fho1Cy8Xko/nqe+WrQkvH4IWzXRdQhLSIz3+
pbbfnbq/tBj2RwGxU8j7kxfpEpA6hGzzw6T73eDo7EJOIWyViZeYxfDQcS5/8eVqAgQD/EXAI+JV
iRz8xSpa+xNngXt2skKXqXWScpukIwaWoVkvfJAfbusQVlf49rtJF+Koqm58RSczPef0nuHLqHrX
5U1xTEiwhM+8dmmHpuqbdBxxRUvI3WeGQrNnIyRtKn0qly4iJiSs7hJuN98Hu4XLGHJP2Lih1Wzm
XiXPXVaDCcuzYbmudJlfFV2X7wQpvwi53fRqHvvmtfeX8DhaJSbqdGypagui4NpIXlWTIYZwqd5j
bW6dlPlBYtNLgqZoXZxpltcsiH4nQuYJfGF2/UDZ15z6tHS/SSRfAyV9PD5PYZYd+9IR9Jki52Zu
euCTOaC0I0oA54T8a3mYMuoRrxDYJssKBF43yfjGL6iHizr29lj5ghXy9QCQ3WQ+B7ftN2VEGGkd
efN2NDbRgUuG9Fz1HIvjsinjUtw7OTHxUjbta4U84jKELniq4YZ9GknrhB4QaHKPPqJxWNVl9Tli
l1o7qa82zdI+dUQKst1Y8fKJi5PgvVTAPrYmdaqnZwxE1jvg6YibkdcdZGn3d23sEJO1IMzOqrTY
T3lGwDNxBSe8+RNHGMVF3o7nh0dDDytKkpzxTNTUeNjPbtNoGA+2FA754b2/RlmB09T4xUfDB3Bc
SGY70GLoprW1EEcV2Etxb7jhb//T4UE2Jf769ZIBXCmHsDpFhCjR11zirYrjYINXNGGLcczt/wdC
C4QOvwAc19BD3//2Xn3+7fBllq+4HtLq/U+8Y/78P2QXIvzNA7qlAl/4niuU5/9LduH+hi7TV6Gv
kAw7yuXP/Jfuwv1N+q4rbSUdFFi2QgzR1n2X/P0/HPmbC9THR9OPn1OKIPh3dBfKQdzxk+xCuUCQ
JRljriNRf/xZdjH1VeOWA1ozZzAtIqjJiSw4ZkVwJVg9EE6rhuv3WYIFizT2IbWapfcQg8cYuzrc
Cdkus0OiB522H9/jbhRPjIKHbBPNdEbo48JpRa01QiDqIEtgLQioA4ldLnRw0aDoZSIwTOxGU1uy
0Ccvas21C6CTJk072z+Ayo0Qvgcvmrb9UBRME3OreLZcmqErF/4hBig388GaO6GiWgIfuU2JKUO7
56QvJkYxYTCsYA0pAvdhHBOYVpGbYx2tl6kkVbrpSQd1fZwBNZKKAxwKmZExGBI5MAejueKqTfJb
KVtzCgaSwzgl4LnGfg9+yynCB7sMBaSkiCRkT/BjVcVNdewj3O6kjmFE4GJTrhY1lEi2elrTXU5/
gd8+f43i2Jwo+TkWtTcjsU9R2UYrmx4w10wtzo0nhZveWGP3A492GZ245U41TCaLaKYQFEHKyLcw
wZZbSagOi9NSFHItTgfqGBvJmrbheUaeSWBGNSEoR8f2sdJ3fnijkhxrCl1hN1zR7oyvQEx7b6iF
A8CgfjV81Lntf1h0ixFDVrk+dajvik10vlTTfoJEr4Iy0YjEouQJi4LL2NuHtrYZ7DzHIFR2161s
bRziwQD22k8iVlkSdNRoBOzISy9viIwwfYTxEHn3s8R9imeqIWtUzChOSs+nFOPDZwq1cE0Gpl06
6ROReBijeC6ap8wv4+8VycL4+SKUNJgHy+WlDAwJUmXccCn3Z+f3l7bhCxbEbuNvsm33dhnA32zq
xkc1jbjap9/lGBmdPJy9Bcf+OfcpiDxxyuaZ631jQD8xsc+wZKZe0j3AuuJX0z5uNVxu2UVh5jq7
aGbdfy+ycrz2vSX/nk52dz15Hr7JcoihxI4FQY6960UPHQBt7r5VS6oy1vSexrwRkEak1ZOHyGFR
nE00RCp0mJCe2s5nYl4vzfjWxpKAyGVqDcESVTkLCCNY3yxY68uqT+fgI80G6wWc+EwQBNegO1lH
4rYnBbmjyQEocRNKHrod5IUZwyl8Oook+n8b/O74te0oU8txij3x7GrCAbCTtt1jICOuo8aZaVvg
0vLF2ikTBCoEwtUZsJMK1Wisrbi+Bfw9qfUsQqCwBQN7YOTWcptTfbykUyE/wqg0X4Sq6fMwq+SD
m/M7wq/GVzTe42thyxxxZKLm/dDaFUcfwcTjvsZWBRJBYP+KBgF9JPIF/VjhTuh1JwHMjmC7s2kw
q+yO64SIqrvRm9G6j/GC16ejs6X65sVqu+UjaSGVrHo7NbBrhY35jYLVQmM+DPskGig6Okggx65t
MJsHunI+xwaFJHOOJtnKOYKjLoPRp2WkDGZ8Wj0OxI1ufjKZIPE0C/Jk2XiKl98FM6iiTWuJ6nsx
l+J7nCtEuok92cOWZjW+QxKvgnbbEBkSnNwoFM8GwsG4qpCZpLzLMHlmNgHv0OMS5W7oC3hkcvc0
fpBXIr/Olnz84JwALeHWupkxacnmZCF7NWseAoAsiNqx2lqBmF7aWhK9Hropt/5u7oGfMBdMgR/X
yYyweuI6tMaeZfm0M+2uvC5jUxFLH2RnovjY39EIK1Mw0q13L31tf7VTfk6TWRak8F6gOA2WDiff
WV6EHDSlpMmPdNySae03Ec62BFk7Qgh0pBL4ABlh67AJuV4PsWcdhki1w1pPHlPxkj3qWdDhJbsQ
3aFzqODGPKAVMfBW4apCKYBdeM3CKkPEgl2GADfltonhtU25u8Wx+EFvmf68prWXPSyQh4ujmRfL
Qt8Lse0u4cAK1xhwOsGECgDlKQ7JYd6MjQitbc+h/RaOPj1CgTwEN6DvA0ax0DhcQ/hb7mvmQvDD
rIQKTPre9L2vquLFA5DXH+o68rlkCmZRVdr2H3C1xhuAR54mltRHZD6EN4ndVxCIrITaN23zGHhL
nyRvf6hI/plM8beqL3HAVl379/84n9s81XFdXXz+/T985JRO4ATKU3booms8BzD8UU753/Ve2GXt
bXmu7Ti3/Q28sngruUNtinMNOJ+rwX+/3rtKPwx24x/d71ka/8rO+N//60/RGf/PyW+dX8pvn3Lz
DkLwT3Xg+U/8oxB07N8kZRtKWtvjjAncf+lvpfxNKB9IohvajktS4X8LcF35G/8GZbfte/xLGVI9
/lch6PyGWjbgEESHi5Ken/f7x4sw+J/Lo/3pn/+4XH5S39qulJy5REMgEqVQ9X9aLmXSa9CGcPDg
ZIbH2M+cYx7TQ/n1ovy/vorj834YouBLtP+8KDHA419vlnFjRSkjGTvLOzSu5fz91y/z09rnzSgq
boQCnGU2ESM/vZnOLdH5ecmw8dgt6WfCi4/KmHBE46dHWgLtk1W1y4mxCZf8X7+0oGj/43P3+2sH
guocLZFtB/5P9XQ1NrUeZTVs3KSms0s+ApIB9JtnQee8KNtcQpOQ+MakW+D1AR353JGL8A0mhI42
SUnnZwViqJjwUviwrEpDluB12duCc+DXv+tfvw3HdrjP8iLS5Zs/v5WP9/u0itlPxH8yURmI77aH
DUbv7r4NoBCgKen0tP3167BGf/pIXI5MF6e2YCuyzwv/j6+TtRyYTLqnTVfkXbtKlCSXSnalHq+C
evSYpjVwAbJXSNkpZ/WvX/wvbzLAoS49X5z/J1kQf37xHrGl0ApuoN9a3mZJZp+BZWd2v36Vv3zr
Af1xGfC1C55JxPJ/fhWtSLaNhRaMkrP22+AFGrmnap7ddHn99Sudf9If9vXzxuH73BZpMCslhfzp
S2Nq2JQ+A8lNqgUW/MqLiE1HvkVnd7JORY6Q5t//BHEGcBW1wZH4vnv+ev+wTNK+Z9gOnpFeHbka
ife7z4PBwK/f118WCRuiHeAw8MjycXDt/PlV0JY6himc2ii7ie4zD8sP4kHyZ6dUXUhbPzOEKf7R
mfiHO+Kfm+AfN73/6TV/WphkijpAOHlNGWhc7GVEOHeuP5rS8166ICf6N6a9+u++T7Yk3mto46pg
Tz/HD/3h0/TjyXRtNiCyCazoOGRLh4RrmY65VTvFCk0K/eOB4JPof3gI/7puPNthOMfWxAJVP++J
cYXiJNN0LvWki/sBV9d7QX4oYyCapCtUrPnNr9/oXx4JdkD+ouNxjnoiCfvPb7QmzaMtGKFuRBc0
NyKEFrQhDI68Lx3Qfv/1iwn2En7eHx4M2psBB5gkPsq26aWonz5YcS6AfQ2qrPWiYkBbsWQMSRia
LC9ZZ4pkH/Mmo11cLrLa4/nAUyvpUYABI3oGMY/R4h1YrM18J85zEpi4AQTxcTb+bO0agyyZuerM
VX6Cx8igscicmt6bG3nbaqirAWvcJAjU8dtJHfr+3CwHrj3CgA4ANK9Lgw/kxrQlzcx58AUsMrQ1
oFYJXNBgVaFPLOoiLJJQbCFZEPujq5ioUDJOpu67k2pAR3MwjzVeFU+fwxJoahwzL4LWZkCfb1Im
ca91RV/pwqORC7LGhVKxchkOVOuoA+Vy1oq4YoM5nNU+mHDAq0FZTLenQVii6IQArLVDhK4qULHc
x5ab3Y6k2w+EUXKJv7Vy7mY7Lf3mtZnRCO2yJXMbhjnaCS4d3wJsQapb0KyFsZObwHaEOqASa58j
O8SsGIj43HcBzTzHH+yODvzfRiKKgwsanSMOuJHIfGxXZvFB3eC0gDFVg4vEzlgRM1p3kZRbOwgk
lIr+jHicyiomqSCXYkWQCHeHWPqFOS22DA5ywse2dXIfBsiinOgubLrR3ttcTt+iwO/QptbzQNqv
PSKiADhGXop4GDkuxJ2jISPsy3ku5X7RDsxW0pyQRG6tMO/GwwRMQe6SaRgscpEmD86VVQ7y0SfA
pOKiHnN14JiAAFEjXLG2SmQFuljsn/kt4JdquRh0h7hS2AV/D3UWfnw/gjNG21qJlwztN3eCMXdP
bcv3Tk9psYhgirI0fIwJfcQKkUU9Bptm0M8BQgtk7VWHfGBSkZNfE+7UzDtUtNEFFtOOlZAk4NZQ
PXsPhmwvIO0q1/WJfZ1io2yQMGwq08qS21TlvpuqpWDSQcC4KodfELwSxO18YZgiwqmcl0HsbAul
3pp+NoTqKZv089Ap61FKPeU7pSzumXURiYao90HQMIszjJglLueM2atl/WDlM+YGNjRYK0YI0XPe
D4gD8VUB0ZFceBtmjlwyNyk0+WO9kMK8noauuat6EVdbqyeleWPxEOEgormn9n5Vxy91UZH3OeVW
AtGtlQoKTz/r70j8RHhNKDV60FJ6M+laQY7YNOsHyGXLkiCgGcdIfIZ4xBFDNgAhWV5k1615ne7D
LSVNhMAHxof2fORhAFk815tyVGfXBXqL+ZAmdDx2rSL2C6F10IDNceTS3zQUViM+gaIhFnXmuXks
rTGO7zkEs3TXe0PSrznf9DUAPHQJAoH9tz4ebTxHOrsJhHAdZowTuqyYWQL+D0xPyB5CSwZPUjEd
5tEFlDgOxFqbxpIPRJAt4VsukX/tdOK4OIzyQJjwTcVJmdwq2oOYogc8N/yc0s7pueJDdnWyB5BS
cme1R+g/TmnaW0WHsz3BYO8fBuSYyYVdG3jHK+gyCZMJpCW2psVRgMRBLYEUlBZdkl02BVXezsi5
lbc6xqRxP/q1hE7CtM8iNwOZbrpyqzQ3n1jqxfSI3DOrDjybVYF3p3WCr9hb0mhXUJtma9lHuAn6
2ZrwSo3jAssjIDXitsv7/lqWuM53gx7BQJXJMpx1F+rNNxwza094S3zRANq6sy0OXbg7y3Kn5kG9
0oFWCfEPBHemRJamG0J3um9Ql/NT15TjF4TO5UeS2cbdd1aT3fRDvphbxNLWOyC04C0kv/DRD6ac
bPMUtxQ6AaztQFDGW9vp6aUhkjFfWTzJCNcZQwG4rh1IScwMobko6iXfZxw0MFCGENFkXtTM090u
sPfu4sSY51DhXCd1D5g9DtSw7rIyZs4oU9kjovBG7PFOXaNIs7tQHwndqBX8PF0/poLtk2bjXBNW
ldKlRoMICbyvsvqb7y4YCsoMcvABAB3utQG1N/ljQlkfrWWjpB8Lv3wJ59o8LsprZkJHiL3YtEbJ
L8ZUyBmkrlV3zJi1H4I4gazWxwzfyVoKSAHJ08hctD1ZcmMeABSUydS/tiD/81XpWFm3abJ5uu5p
J98VbWoZCD0xLVtIA2TFNbGyF7CCUUqjviKscw3bp/4qCzd7V8SEIC1FVN5uwK347aZwnQLgL3BD
e1/YvQJqYBHZrUShzePIpxIDZlN4Fjxhf0DaJj7Q7UbPXilrxKQvPMyiUMDz/mr07SlYdwUCeWB1
ihQJzCR8iyWHTlbNyevs8v43AaRN/NPzaMMEmQxaxSQ3CiZdVOWQdBb8AV3bzcC/UNyipUMOx8nt
N3O26ZbU+m6qCEzQaNVw54eEGcQ2x1j11kmflPMZs1O/gUs1VY/2PDhERYRDcVWBixDbpAoaElPQ
shxwq6dfSUEayrqyfOaEqnKbDw8kTbvL+8wK96Sc+D+yIDMW05eZpTCRxPwc6//D3Xks2Y2kWfqJ
UAbhDge2uDq0YChu3MggA1o5NJ5+PrCmrCtrpqute9mLyjLLZGaQ9wLuvzjnO94GiPD7WJ/mAlcl
l+5yT6y3nE8IxgmpDJclkXBS/eLNnWGMHJGVEYgu9cSDFOQVtLUMhTBN6+rI5OjICQaB5Uya1Xa4
xZwbnHc79FwQVmIbIZRjpwjoME+ArSOxDShJUen32u4DN8phFjQ7LWYPlh54Kb5ZR7Br77GNWBbT
eAbKruABNi7Rbn3KjhcJQDd/D9xCx0cTpuYpzhRSWXoWkAJBHtbTiXCczt41TYPwjMUaNtA8EPbR
wuuAw5VwyCtA8OVyME5S1CjgB+bzHIZPAZcyeh2hDcjFYPK7o4Hy3EU9VVd/AEzMcekkLASiNDDI
NDpAz/2FgZ7CKhIwGC6CEbJDPqxwQJnOQ6vuNDmXkV7Hjou7GeyNMu125znvzbcl4Fy56KoYNkMP
pyZ8j7UhbyjemJnoh/hW8x44rKIetfbsgVFzza4BpghWjQQZ40j/uBZy/InBAVNCXKck+VkApkOU
RaiMOZJ8stlEsoblbikHKFjG5PFd5uErO/fOQKp2JwXQsVU0WPiqxqV2bAC3QBhDqlUkAu9MUpbJ
eJ58RdR9LKr+Cpuo5OaZRPLajB7FWDCLRuOPSLz7thkqcbInP8am65VZf2BpReGbkh32Nq16/GEA
SSKVddIAlxoilS/AiI0fdZ7GD4W91v0aORuf/WIIr+wJxjXbwMa8jp6dv/ZujIYQIxrPc7KWzqmH
1mrv6lDBQIhrn3gJMSzmdWor5rGzGpqfc53Uz1U6ji8dRmtS8tDHYyDu+UObJgVtQnzVJh3Fx7zJ
l2CJIwiEM4jdoHqs5hFSbOs1MA9bsp7funzExyxnu7qqUWvhDRgcALXW2KhXK8mbkR0QAsZDQfom
Roxy5HfEhUNNKhlrENHS4Qo8CMNEijctRM6kKn8a4AcHCh0pjVGU+A65hbkl6z1zLaOidUYDsxvV
5p8j5SCBDAFod9oFcmzCq0Uv4wh72/eBlRNjckIxU4H01Ou7obLLDt5cUh7aXUgh56bQynbe2gKx
6ZPqTS+a6O6yLss7vs7WjYjt6xE4qcR99Ptu+Z6slan21ViUz8Q82s8uBoKXDnh8D2Su17/HdG7J
vEiX4SEk+xvXSZAbi2dtCe4C3QO1Ds0cv4Zrm7ashQp4OZTW8ydQ+OpOIBul1+CLHYm4STvk2GST
UPjGSLmoEXEy05La1aUJUtIWXUnmQ9RgJcFQAivmDfYHqq1BGhY13prx4Y8ZI3GZ+bw6mkL1ceWE
hC0xjEiHiUPUzwvxKT8YqMFghcqITyx1hubL4W+nO7Lw2p/Cd8cxQgRp7gGQ0QrMip1vRO4B2p2+
D5tnx900QTUujQhSiOUfoGki+U7iHlV8OvvTB5k9yFfDqpW31sTZvh+7iUSuIbY4nJtU0F/EFv4u
GGpxeQWtCzXszFH0MmIE/kl+TjOft13SfTWuRXLNEVl+dItX1qd+moPnggxRtC1zPXzvDUt8Qrom
7zR1syyxfdb6NeBByC/CrbnBbdbUQCszh8p/kOqGcQIjSBP06YvDuwNkMEWaD+kxCwkJWisO9tli
LxwpIlgIyBp5Jim8hPgqu02YOjgmvuoTIhqipDF1v2PfRy/kdQ0smHaC0hAhScHdNYY2UfHIBkK1
I9oSCiUGZ2Rck8Vq9zBaNLFwR0lKIpVjs286qbQBdaOAOImCUxfDTYCZGqGmAvIZWyMJY67jfXOw
VK+RnAL5UbpKuHtHZs09i00hIzP2PcYvhZoGJsDgXbdjY3NfQRmtonRyOv04NAUF4eQP08fohdW3
nDap4GzNqju0zn57x0AQKxjVBNVHCxmJIhfn5bpnlLuh/Aa8qRhOl/ZhEyn1x9gKEe4lZY90FHtk
b4i17NzPgMnWx5Su9StBAKuNvn4Fa9qDrfvNnhU9twiL9Ue5hjRgASlTNpIEC6gW232W5IN2sy8f
EOcTrdWQHPUY599bCY2occn3wbKccgmZwlgS2GeaIbQm7Ueja8uJQZt62//yM3up76vFA87TkslC
3JMYCrUHx85WPnMXtzzSbme/E4LrAd/hKj45sq6TK+IcQRMyI/J2WKFXhAhiyX6n1sQwsaxEjBbd
cZEBqFjk/o4c0xwm7LQUN14v6veB3LGbGPQN2a7kHfDRQCP74TqldQOXqP9AOZ9akTIcHFD6s/6p
7QO5EcjtJKOsdcjIzaUskJZs6y20Uo3+SSEwAAFWNp51DXIH82gdsz21DU9+5G84JGzDCm5xZb0M
qmh/oKdbucO9NP42lFu/kml4jzvLaP95plxC3Fumrb4tqyL0TiHUp4m5c85cAmBB98vtRPLeSLt5
0cpl+9r/IVVhh2P13P/hWtEhdd4R0toKAz0m7BGUmsn5c+TUF6dm6stvZL3k5Q4umzzncS3aK6iT
CUDfDdll1pjyHWHLNWsHiWh6sdMJnTvBvCgJbNvaxW6D2coH+H+AC0hU6QIY6SnPp7KKCuGtnB6y
xJAcr4Cr9op9I6jDNqbUtPLcPFaEX+IgcHkIKMk5cdn71mkTETwm49MguwYCICi2sO9d/DINL+We
ExgvSjAMDJAapiQ3eJHBQGil6D4GkcBZXgUhOVFpNqqcDml4fgCSktDm1nKB/zPV4m00NXg5P5xA
NkzENpFi5Mnsfh4CmIWMqUBWt2EPAxR9Bm6xv6P2qoXkclXM4ysZUAxjRD86PwYqUWsXgEZC7Amk
vb6q6Mbi8/gHEej+oQXOPHhYMpbQBw5d9s0Wt2P4FYiGaNM9+32amxg97h9WojQbNxFNdfIDvCg/
ZgvdC69NBz3mbOoZtlUd+jxYpAEDISQNEZpWgqZEnj298tEOf0iQ7Pr7FHYfgMgULm55mZCCQtoY
Sm6zPushiCAfhzTZte20Hk3a1+FBxLB29uXGpoz5+sZj9odb6Xc8KyAwmBO8Qy5wsmOJEIN8Ijj1
QTT/AWF6rBLBX7ROB7kanlbktxnbGUPmUrB3QW298Aav8uh1TEVoFWV2NjRLRORgIkQbLBtUiUb6
82+wed47bcWycFSgfxBwZa5c9PccdbDw3qXAiGsy13zGpQjz3SgSvFX2PMnfzIcLCg8RkzbGrEUt
RzW5AwLIGR8mJXn7EVa+c49LgeQLN42DF+4nZLQi5zk9jSDCH9li2Oo2MKJ56T3MDlGHLfGB8Lf8
ncmFhqFgJT0lc9uh1UQonJBqqrYbHvwHqTnoRAzokCatiHigj/hcdcPQJUtYVG7EcH8DQS7YlSHt
kNcYxOKnl9n6uQsGg4IGEKy8RSBTIxrWzvJdeQtRP05fME+yDB7FM1KpIn0AbDA0e7MS1LP3VKfc
c9q3UFeAfSz7fvLACuxx3WZssHh/H9zV5Y2APdF8VXU3jGe28NQLc+wVKRSthAQ3+ABj+QLgp35Z
WrY1YEH7+Vtj8OPtYHlRHxBf5/WkePUK7/wkpdrPc9bckFnGcS4moLC7dmSHwGSvwc7oy9al1mG+
eTOIwiq4nxPgr5NM+SUW8fSPwaDmEGIAgnIw9Tr/kRCRwdiAl3A5Wqmsx93c+MEberUZ66m7Xd5o
bEd+cJ0tVOtd6d8vaxCIcyEAmfMQJfFbaDG+2Q1LjZGUqR1DtS5V4hfbBIM3mNOAOBcD7GRf1UX2
kSJnppTssoBcWRiJWQRZNA/OHM3je1BWfny08UVQadsMlzbnlSaXaK5gE0nYTW812Re/hbad56wK
4K/7QzLxZW5M7MHt2hdOzPHOHfEx0rMXWNwyDugvr+jyn+7ikQOSFrMVn5aSBuewpZ28axnPcPQG
A1F7BD8Ai4BcHoR2YesfJqDkAja1hOTes5aE5mwLrS+AkCbmWQjz4nO6QIrYQd6P3z2c8g8hHl7I
mt6kH5e8IgEkcebsIZwzdrphWLlEi+RjiHx9LO8szE3dMbMcXFqL0MGLyqaFt5hIsmDX+VufiSfB
DUgbxMQDF8hZqVzUsARH+id9k9gIQDAWxD2Re2VTv2sGqdivtZt82QTnFsfKteCrEMzdfBNsVfnS
sLt9173UFUY5gVS8YbgXH9RUOFnkEdr6QIkXfE6hN8J4C+LyzfatReNedPKXdARbfXDcio1QN4+l
gkxvqRdYfC23PufDfMQSnn+yTu4g8/dFVv0gVJToI9Kz9Idi9tdx7tpe+3NsBDmOfasYInNGhvFD
PYKQvmAvnn57cuh/Oa3Y6PsiMcNV2rNxiTprssJjnRTOvfDgEe9IUCWZSQ41YF/ofZJmhsnEreGE
wKTcDstZicHrbwQ385vt4KdAmOa4kE2HEUphY8RngXao3bWtZiZL2lH1ltkE+EHyX4J7WK3yaWGa
82njQGBmNCvrZ9LVdENCqjQ4kU+My0w6qvlqK7+0uCIX63bmqvAi2XnwSWJyYq/c1kdBtAwtadgN
4XTU3mXzm1Rni5OJoKEby2oUgTddQWyQ3yMNjCeToW4juYbJPVIsonHaVCrchCnitCnzOGDJr1Kk
lfao2gGEuQHFXwC55FwjMb6y/KL9lUk7STlB2QtwXsI/O5QB389RLDm20opxeEtRq530GpE/7Jhx
VemHE7Q8JnRlExhgaE7EuOquvxfSXb7PgNlo5zyq3IgiNEUiNlpde7JYxFoMdRbzLWlc8RuYTjri
K+zmu6L1iGaytTfh1oWUHEZoU50nLxmoK7RYu5zwggRXnRfzWOw8jgwyjVhVLtFCM51d2KDJ+8nr
x452FN8lBCumhwffgEPH9WJWgjvLEk3o6HJj8ltJpnhnA0f+NpXgWDD7M5SPEG5W/nXjm1RuoOXY
ufRdIO+murEfnO2pprjiqt23feOMVB0eQ+WYhe/E2qeRNwCG8ALWlVyte88qXYAgng9mYcoX3uXC
1C6OESvgffWMpYNTgsNBHsNBaw6mas6nQ9MVjL3DmrlLVBMukp3IX/SaG5+XlQLS5WK8zZl9ko/D
hA3rAXyhjzLwLQy3Idb5vaahfKQSsWq0vIK6Sy1jAauEjuCQLbDoaJp9lR4c3pT61K2rKjbIIiQg
JiA+w1u8exugNw7dCB6kFx7IXNYl+U4MADakMmCGSsFBcejJaKl1njo7q2SJFQ0TUy0QKmX4FYaL
H5x6xT+IDCrYi4Z7iqeG9vPWqVPYEKCgFccWKcPdrnRHrzhVbDcMhhg9XtMp+cMFaJ11z3ikZGiW
BCDaje3pegd2KiFDy5Qd6sC2KY6BoXU+YtUihcxOZuPsHFjKqMqNWb7x2qLfBbfHbTysHArHRtka
MI0n7mw8MD/HNCDVc2Yso1C2bl5cowHsRMVKDbRzigxMmuSVYwbfsm46kikDy95BwkmIgA7NKQT0
sB3fW+6Pij16U5sG9kwZTKYqnTCDmhEJvnVF/aucUzWmdvLNZmbdY9ulDjs23pLweGMxQYu5qbPz
e7SkvjlR5bMxhMDvlNeQk1hsSldgPq7cooacttCPHT0aiOulbcQbl2Xvnr2m5aIFf2B3Rxb1BaTR
uhjuHV+y6HAcbOBPgJehOGBxZnQGuXN8Z9vPoHhlwzXQ/BaBs0RelqdkEXA9i2MqSxUcVrL3jtT5
gGB8uyh5Oiqrf0KQlH4nJCBl8lowkY3atptuGOJTpg4yLJ/LPgxvUbMs8a2IBcRl6tjEOnYM/pNj
6VR+vrNQyQ8RzmKacw8ScL7HSNcQk4BLS3MWuaQ1OsU4zmcPn7B/nL213LzH1oaxQMPCBH/0PwzG
+YLlQGoDGwK30gBPLzE485OLj3C07Oux7Rg3NLmdfbGdyN/nFMlchKpz+MSE3phftC/orI74sqX4
qDmsypayla3O94Cha/mVFxxPYIyFRb5jMTsNcMTaLFdMv+rhYPyB1aBWVYE5M0QrEKm54XxAU8zz
Ybw0GL9a9M4cbZ1htAp/J9bfWDYkPb3UZH5MYnMSWwm5gQBIcGCfpmRLq6HHhObahnqF8Ydc4ByT
DeUwKw7T4GAbZEkHvAHiuQpgfkTMlSBDh6oirt7Oilco8XF7yNi/N9dF73Ouh6uD3Qtnmrc+k+Do
zSeRBFy+WWvDcrMIbV2YyvsERdaGLeMem1mcMJ31scsZi190zIvBsy4Niv+HgCKPJAyrc3x8CUmm
5Zm5y0j0oRtTWv0IwcSur03spOZS+0mDAZ1mng+qVW5D266D8j5ts6GMCN0asajXaRGTLUSOZMZN
UzLrMl1FwAIAk7pH9AVem71fDTXZSSe0z4wy/OlqmoYZ/QQZaUfdcJWxCRI9Mc+5T7MA/pLM0MIK
69pl+wc5m7/Ac4uCYlaY6SXDED64BUMX/EFRb4f0uK5XRG40GTrwmKCfzWzGUJxcJd68xu9+9VxS
z9Y66S3hg33gDmZ8IwhHFmQYaJwRBxApAxPESs/l3mGaaxjV2q5kVe30S5RjjWTQUc9sR2VF/Nu1
JUeONygFQD0d4hpD4pwaAJYLdEOVqcI5Vi3U0p2fl214crPSdneiHaAiEOSzEBvDUOlKDMZNT8qW
uMsYRtfrC6l+aXZOgFET2+G0IWgKNOj2fCGR2/+sVR1+Om0P73FCjTCFTNas2r+lZ9i8qagSsHY2
tiLOmyl+8hDnc9F8kQdkTvjLsvJuKhjyX0YmogWuH6b+h16o5J7RUtcfmJ/gKnTIMYenj1RmqF4X
2taaMfjaqQtWsdR+1JSw8lI4Yy+w0K+2f0wNwoDD7ASM9fuBlHSMcvBlb5zYo4RfmWvZJ4+dYXIP
1UKEh0QACnl3uRKrB88CUriTM6KOHSMLpnxe6rf/Ay/a/05tsof+6t841oYi/mH+ygbe/o3/iwYO
/oYoTXioiB1bEteO+O7vaGCkyZ5UwIEdVzBNlTb/5B8eNfE310FnFbCN4zv0BMrLf0iTHdjAkmLR
QYyDQhnU8L9Ikf+dNDlwN6nYX6RdHnKu0Nm0vPww+4+H7Z80c2JKNYYqdIecatn96OXuXlqEd2By
qO0TuQmkpS8d1Ex0GzV7FwKegODl3oDJJ7W77A09po//upH5nYEGAUKCnUC1B07m6F3m9us74Egc
0KwVOvbD+ejCsuNvq10+S5bRPUvfEGyIbp9WLu6QrR3HFLVQw3YiSZzgcbCkokSeN36QNjV+aS77
eMHGHpNP7vDtMBXEEZos+qbXKz+W/Nt8m+hQ1lyULMDj5Zp8xXybLMR0/CpvkyPOkLexLI+2QjHr
lfeJ7N+tVTMxCG4tSXQtzLmQgmoacybGww7P7QGy60G75SFhpcC5B+jEOfPr0n2eeSNVobQvbYBt
zlLS6xlp295P6b6aEId0ZCfubRbQzYcALLQ5BMo/d3bzo+3VnbYmXObZddOGpK7OxCmwKGSxf2Ap
TBGp0EjFDca2go+Bgo6GBNwXCUf85dDGyhjmwjbyGW/hX8EwqJn0NQyr1OC9x6o+LlV56YOwcY4W
R3wfrOeZMXRkkb7kto71e1mXrUcrX6GN4oA2j6lf/4yJ6Y58CJ/xVGxLI/DRRXlpEOIF+TextseU
DrPYl8ljt9pHhgYX2YyPIsfJ0ibvxn+l7ohq6wOhxTHr6isbrCrVAqBW/5ZceD4kkGzsuDHiTfE7
MlFzlIiyUIbaz4l6SpMFWC/T1BR9IRNNMpnJFSJWcM9MlWjwPNz71bBlLuCizw+pbK5sjYsxat3r
esku5SIehA4PeNR3gUgP9TDsCnerHf0nqrVrNTlAo7ZEpHDgk0srprkwOOtgD7f0xuuuOukQpSKP
a/ZqF8XR8bEWlSALB/eF/NbrjqM5Dgvvqbe+Y/m/rVn0npC4cm3dS4cykuyElG8Nnc5DF5vDbOQT
WZdfgyC7eu5eBeQmyHkFiFnaJqugIG/uyTbaA3LjxUEMmfkXUYbqsLjehbgq8mIjzw2eNlkMKInd
qJ/0BMuqq+KbiZYlxBz4kkx0pjOyP9ZaZz8fz7JcnUjZDMVt68rXafth2tuBsEbGEOib19y8Wvwy
l+4PYNdwX9YIworlRgXiW1GOBPsG2X2cjicXNcNClWeqxT6PwmY/WLQdjfEE7BN6z74rSuqP9Fq2
mj1T2x00KUcQagjnLdRFJtVmAL11dbN3gjkgHS24Y0nKy5pCNHLO9ua7x8DKwsV/UM18MX2+h3hG
CaVtyEPsXGwyScIpv9NLcmFgfZ59+TUjXSHD8DjyhLhWebGnqt8V5s71p/Y+t/rwAQlwxCzxZiyv
ZkIhI5dWa1yS59xHiUJ892O6TNf41rE6ZpMNKCGJYlP89uGlZwtdMOqxvlj2IYncxOLmH4ttRARP
gryfpdhnvk0E8ZAzyAPC6/GJwmVy6Etqkx6nvDlVMdYsaJxFKO4nYB20cHu35kvaxBygVKOhwzeL
vPYZIie9Ac+fdl9kjrI0N5Ch+KOjlVVOCW6pg0jSkoxC2ug1QUwPcxmjcVlvvTq5san2Zosgq9bd
SaA0CbV4J8TZDemgcipRRgC3WDV2zeBEvLhfc1PsLQJb/aA/w9GLcgJHnPKRVIQqIlOVJLUakU4x
XQuopYwIr3zoE2Gid8axr9kn7WswUqTqXABj8vUA4DVdj3ZxaWE59ugeC/uQe+MQebAhoqCWP1fD
TIT0HZan9sYBNtBJyYDOcI5Yzq3ttFcsA8qdyn8bJsBvjWd8Tu746BI8zFLgRtvZd4Gwo0yTC4sg
8F7rsx33t4kAG6S8OTJMy73pahlrHqeqZVUtjxuzY17Mo114XyvEAqCkEHVmWicQdPddx6KlCw6B
nN8UkPawZJjbJdONGvyLh5AMUg7L00nt+AbSXRcGJ22pq14NjyyhbrbjaAbPIvPWvczit6XD3SiR
xXrqF4yHvV0xRUof2J+MR0zbERVgZBhLN1uA62p9zfqWZMMrsarzEGQ3GW0vb4y5DODkbG++QxXF
Gg8B+ayX7y6E9mxlrdJ16cOEGRS+LTrY9Slt3su2mUEqzWdRPwdGHhFjXevcvm17q9x3utTAehxk
BFdqrmcORGb7rCKnlmNPIXLEyFzr+ldPl/kOGKR5c5kEVufJ6HjFqueF5I1lkxP1dcfVEuLG/kWU
knlFrlu8sZgskKqNUj7MYyug8XvY/Mg57N5QZsufS8WPpjc3C9kuqL1uAHjRw7U5+hOUkq281xrJ
cTMZFK3FtLCN6xI3fFnCkklqWaoCIXWRdD9Do6xnbwAlg87DsW/wLfghCEPj1oekhWh1LMhpGXdp
E043Iu+hRDLEyH93Qk1bmtFsbrqJGTib2IEPYbRRIaP05Q2/qQtR/sakMX0qD4X1XYg9zPpeLy0p
dSFhaafWBttMYLvVDCe440V7VIbUxDOdqSP21ULY6J7/AYKBg+S9A6XgT0uF5EZry5CdXl7g8Id2
WmFNgkdY3xTlkKWXHIZhd6l7QM23TgUvjUlZ7jwWgxmognICgnGaWnRYieoQli49UbXQWXFikrwQ
pJBzsRlgp+SwXXYJqUj6biXvGsSRsS1xmOMs0XsoXJrToJ86FtfOuACEAqhFIRZsvZ7JG2vYJatm
lW+VzCMP2TAv5Te+u5QQoJpdqkIRWF/R3eTYskNdBDcjwQ3gfZxS+QfY9PV0N80J6Wuh0/jVrg/6
vjupscv0fVMK47/nqYRphVIqQG7ADT4euhFeB2NQp68fcrmC0Cs7Jty3MJ1RTC29T7NFsFH13hJF
3IPDartxzxMguIdjrAA71PZ+cljTeij3C9mZ8NrsmhqnGCxwovhE8HALV8j1TKbinKGhAB3AIGxs
2C+XK7tx3h97Ok5ozr8c4fnl/QTXIz7z5bNq39gSZEI5fcdSheb+irQnwHzk8HkvuvYZTOWNaSoo
pijrzv7Ef4oVqF4gGAjNG+MHVhpfep1uIUoVQa6nlsFp8lGU6AoinRJfylp+HnzmC4RJgdvTELkJ
mW6uNOI94Ppa1Fc97msIi20NXsgPOnay3rpkbxjGm+mwcrkYYKyueQtNMd5oJCMwycNiuCrjAsIm
FShUFphVKMuXESQ38iey5JqmBhigqdw5TGyEgDtmOa28gD4YWADnmATwA8/480Gyiu+mykQMt3G0
4ZPbC+bsoqKB97LRvx7mxqoJlcr9m4kXM9vbOsFhQVMhxshyhpwAgXEWMzNhs+VfDFiDWWSAAN+F
lL38ndKrGqwzqmdyF0wuyUuJCZq9WL2xjkAvdN+XQUH5CRs9TVQYmep3QaZztefyccRBi4USh1z6
BNO4l0CK8bWPpUPVQJgOcbHWv8quHX8O3pZj0Q6DD9280/ImDYfmd9fGHtZhYl2WHWttPezRZLAv
dZ9bxJMHpwS8vre3kI1cenxLyP2hexWh9PbGo04CoDa9CVHG0Mx7gF5OB68fSZf7U5Kdh4xOT+m0
byYnvRqxfV4XIzXfwa8QKp5QiqXpKUBL/oiAZE2PY1zHH1K9xjwhgHjE8Ksn11feySQdHvPRePip
4oKqKvDj8FNolQqK3365XxarhygN4uA143BmMJspbmerGMCq8wH7z+C2vE+v7nEHuJOEr40evfkM
MMmDuWtN7Z1KTQJsBJMYEIdyAvuStHMHy3Yu+/fFZs9C8MXEeRv2DjMSwMNfqFi9X0LFZE5a7ex9
dzdtwjbrCIY9RzMyC5EnE6ce2S4lKa6B80Wm5yTQbo7EqJE4xlC5XWufzIawVxQJsiUbcs1r9VR3
gj16uObdJ3h2CBWKGVq661uf/RMRVHxJnu9yJdnMFQ8sGFkNs8SJelUUT55p25IxWKFBlbVhDekU
9CBPkwq5eNslQ5HIqp8wrq6a2S2Z1YFuytA52OZoMXzOIJ+OS6MCvBTw1uf95NXtY0JkMPK8IUu+
t74JfzkWuZB7PmrkmnIJDPmfcTIaQl6mMTsSkjk/FbaoHumfhx/WMqFoaXiRoVzPvWHMypmtwD7r
+kJiucEKpF0EDXPuGlZjgYQLo1Cccxt6HcvU1SYOBAm3k6DoQDpx39RMsFl2ehYQ/dKkjEVhEIjd
n2nGfyvM6X/nXMfZHIL/+WDnDG42/WfH+Z9f//exjqWcv/kunjiB1QpXJfOev091LCX+JjB5g7BT
vo1gjgHNP8Y6rv03hjahwL3nbWMf5z/QQ+REMedREhLe5nMNhfzvjHU2c+V/DHWkxHEcbnAjJ4A/
xP/9ixd8DQxqfAIDmP6O00TKKhEkaR6EF549AZXVDevbWbsxnfNkAwQJ2jDf/9NH9f/xf/7VoviP
34LARcPvho9p++f/NFeCHJrXpoX1Elc1npUWy49IKufg5vq/MEP+1YX895/EPAzbJU5IiRTprz9J
tqwNSxTSh9JxKLgbCBkJsK7/4s/z/36kfKgSx4Z0pCdw0f71pyRsAGoX3ebBQhp+zxSKJHIUFTEk
VbsnS84ti/7cMr6+8+dBvo2EqKbHf/+R/tVSu/1BZcgDRYSX69Lnh9tv8Z8+UtYXrcrQQhzYq0M2
8Tv/tsDcBCilK0+0wqxPbG2d//0PdcPN3PnXhwmmAm5osFi4CrG0/8uPZZXbFhh2DrBoshh0ZZrY
F0sADN6tCVKXA4mdEJ850KZ1l4RtRe67LbGVhE1e38e9JV6a1Wa7NgJ7vKngUkm2gX77I09xk0Tg
5dhtZHQT162zmhQW0MpuCPY3a4GQ3h06b6JXf7csVcwIgLeqP5kgEd/sgGXfKZWzq+ipslT8ypLO
wg0FwnM6ajwULwk+sne+rOyJvbT4GeRtTh9mk9N3LikdoLW3of8UL9CbVjVL/7GHf1i+CAb61E5y
abNzMFj+RywXLe68IkyGl5yu/4Q+kG1eUOUw8XFDYUqE6zK+gboiDcqZRdjc6aFwn2OfpdNuSVX2
sgLYdU6hKAR39rQpwWojSAmvXD38QIPmfGIFY9zi4367hoo2o86cQ3/crcLuuZHskYZeOCOar2Ht
lgOzZSD9ivKejCcox3GUBUXR7EoeCu9YZdxN+6bJLdxIMMbKvYs2EcViPbXJvodyfqnMGrQHHy1x
tpNUC0csBCiPUPzDySn0IO+CJJ2/MTBlAwI0fg2ZWazBjZpKTLcGx8Fnycgz34kA/h1zOvqgNXSy
k50yzyGkYMXt5/OiDKepaH5b+I6fWZmjqCBYdwrRMpXlVxumcNTjZQbBwMc5PpB79rPOUARTwqCx
RZmBVioSwdx+asQfu5W12hld76go/Pr0sehVchN2fvhu4jH5PZmUbsizbCRYKli998Ib2xMSgv6k
hBVcl5Aex2scPeKjbaziwW099JVp54qraggVhpLZc2/nGcsZBkYnfBx9X5HixDodWfccu8c4r9Ny
X7uKAVe/oN4hSI15OalX093sAPtAKDNXQGzqAa2rREX02uRj8tgUeWEdUvRfA4yvwCcJqytibKnB
nL0yaEtzUspS1MxX4IsY4jVrK6qrWWR6vQnzGQxwg6PhKVVhS7NmhWWGphu4LutrIq2wJYIyHTQp
TgR2gSjcd6y36rMgfOGnoONDbB0CJ8aY3QQEu7FYiiiMss9G1ehqvX61y0Mjx552s8QTcJ9thoTd
UmEGPuRzV99leFXmXYqT/2lBtPbBGNL9jKknZTS3FpKtOgvukzxTwMRkE7+0g+IZZ2jQ/VZ1UD2E
qb3loRVd9siGFVJOpvEz7UkbyljLs3R4FZZdfjcuM1I6bisAn1qM37s10GCPyffjcHFomSSZQW3U
QX5GUCB8qe9HrNZArIjt8Xa2ipnzZkVN8chZXjAtZ1wORrwGfRk5Kgsf/FEm/d4dsQMzF/HynVMN
AGbjUtYlwqEKFFGfeUS+Blh6WCnTcqOIspg7JWBc2shzpOMeU1pNguzoV4h8TsP1o7V8Jodj0Vc/
ZFxjVnaTHp9EVQ4zNjDPcr1jPbpIH8lPMQCNAw+KKkHCi0MKbkePZ6y1iO+9BjMei/ByDPZ+0Ezl
aRgxzEQo2RloNUlr4flIATgfed5rHS1Ou3mq3Bjc+qINjZY/BuQhDcZS5D6rxj4gmeBP1ivPQkwQ
/h/2zmw3biTr1q/S6OvDAqfgAJz/JpPMUbNkyfYNIVky5zmC09Ofj3Z1t63uKv91eYAGCi4YlpRK
JhkRe++1vmXHcdhmqOyCaaC9dLKjNBfbhtF3FWAvrJ6RepY3SBs4T0a0P4CddfVyjXymMnCIDtEX
yqbMXl9efSLaT39oSTGMeCI8l16acHusuzquJMQKDVErTJ06D3XZbLmBj1/KD8a+Eg9ke0v3UCFa
ZyTieEN9IlqHO3PKO+eDMrBbbRq9ApAeOX1u/GJX+5nYIISjQ+RxTdOxPAFEYT2+/biVLvVI0dET
u0EYk4bWp1yCEYjDDs2NfZlk8u3PN9H/+HK+79L2t2Ep6Ctf4Yed26tZ8FRViFBrlcCieQu+Rpyy
pWjubIzt3w/sf4jeeDfTW98dFAomTJ4wbIBD73fsriNHliXEDgd08bcJwd0JIFg0rFu98xcFCaMi
wZx8TfpjGY2G6oPJgC8KIAlLyje/ZSjR2g5pBJIG/6UO1QcLY2whCWNJrt6Q98JYZvxGl2lsGCtv
WXygy3AkzfMHgreQXPz5Bfx2Yv3xEMIRxHF0h82dpguHSmalP15BwwH0ILHshoUaCQe1KeSMFzuB
zMhJIfedM8emyTzC9dP7YDJ08ErzYmpi17Jwq+9nwf9WRH83XG7NP66IrlLFnf8G70DOKwrt25f/
XhAZjv8bBJsVjPZtLv2vQTe6GP83qh5oWh6sLb7pXyWRRuGDo4HhN/igb3NoBtS/j7ohRP/GFNym
WtItZuCu6f6Vosj8mWIiXHpd8Ct42NmxXZiw787PC4PguIDL/IFeBtLZlH3dJcclMmCUJuLFpFt3
KdMI6XNpoj/eqAH6RIXZkFvd4Ug0p1NG+Ge5MG4jrZ5xE+6ROw/MDFaYUt4keotSk9ZVf9n0evKy
LOCev13u/955f1+xTn984+3V8+tbUdOO+/H2W7/n97vPMUhgNnjIWWV1V7cMbqPfC3L+yWPlAAWs
m6btwB/8Z0FuOL9x59mWzpoMyo9v++fNZ4jfPIuax6eC1z1WHOuv3HvvN4BV44GElDvc5IX89XV+
XL4czimEQWDKmUoOHZ2JkJWzazBO/bRB0fmL1XIF4f1Usq0vR4OBh4YOBWvju5KtQ19Vl7kpgy6y
aZz5wpMhSpPxc1zO6rSMfUtTwMsMukyxm7zWam7ARHTEjqJ2k/rGIdNhJe4r8xNciuKQVpF2l+Wr
KdrvrJ2tQL/Jsk0/u0CzNwrY2TZzqsLZ0yxGBTBb3d6lltkh6sCVnrbpCX1BdSoK03xIIMg120n6
hN4OpOVNpX6cZwbiW45ytCVn4ba72Jk59JfLjPlnjob8dkwSRJ6WP2S3P9xH/6FPYa/tgR93lvVa
0a7BZM3M0fHJ2v7po9GiaALZsV4rv2g/V13ZfAADwejf0XRCOlsPUrAzAeinh8+gfxps5pH2OpbV
KuzSkN0T0j9X0hU2UUbBHOCRv/jIKj9kTeltfcJriMgt0m7m4nkas2QdZ2tuS/0+TuZ0Z9SO8doP
zFN2SvnOaWyz+Vi0JCBtZOUcgFnQyHWdzDvrxIEecMBqF/VQKqIalrwFT9/Xb/rSPQxOhV19IINi
iVK9+0X/4xsk7N11ch1BP4kF3MRE/O46LUtXNCz0faBPi7cZiNalRRlLesyx5w0cQ3HYCAKV98bI
dMlQVAXSCmuvyMlnHnWx11bc79ATNaDn+qOQEYlY6CY2ZT8V4Z9/qGsj7f2HSm46zTbOW+6Kcvv5
Qy1iF7KsCUW/qgAp8AtHB0DYH1NkzBvXZoxOwFy6sSY9CSAwyB3OUbGHgjp8X6//8Cj27YXeXTX6
gPRuiLNl/3FYe3588LOsbbkCEDryOC7g9ncTMLnV3hPb2H2kNR3oOjkhvR9GxkscMWLLGN/XDnKc
Iqp/cV3WV/u338YzXRRfK+jufRNLFtjCc0F62YKxNySJ29pWRu/+6lYR//YyrKi8CHnzHD8t493y
I8qockm5BCZizy3JskVzjK0aKU8i6EZGyVjeRsCUTBAZuXXK4BLJqH7BeCCCoRtrhZnPw9A/DlV0
OVJxDb84IP/7amzxzJvuemlZH413H4qqTCAFEwfFKNI/knl4IWmDnpR3PcK8/F5p/KUd+/83FqvH
BfnjvXjXPVdfftqH16//vg/7vwnb56jn2DR92Wotzum/b8NiBbF6bMOeLsCHsjn9cxsWbN4e3FYw
+ZTO7JP/OgPaBiJJlHBQ/C2DvivL81+QO7774Gnbwn3gKYRsjBbTXY+oPz6NeCejLmowBjmMtvID
Lrrl0c6Ff2LZ7y/yXOn6X7vVGOnbLD8WCFjqMC7Nu0dBL7VG9nWPVArww9ZKBPvIMmLk3SJy7pqd
MNPlFzvat9v3h6d8fU0a1fTdAZDyn8uF/vFd1jjb64hEWRA1Cz6RbJjLaBV7ZXBJTHSXU9y4IYcV
Yg4LhOUfMTtrGKJj++tkdcXLiB6i3saWNT0Rtjd6ux9ulv+w4a7v+Offzl+XQkTdNk4ziLg//3ZW
rZCfM7Xe5ODnCHkFyE3K3NI7iOZq1EhYJrygArX5e9X2x2vx+r5/emUHoa2F1tbkTmNVfvfYp8qh
WUr24WYmLh4KEsjMfVys3u+mTpR+TGtdIbByzO4afV9nnNtUkVBX2L1mbLu4dYitb1Va3Akjl786
s72D23I3Ovxa/HKOzUPC0/Fuy7Inuy5HYuSYCtaTiSbScG46m/Nh3eW0TDsI4e4BXzkB04JQWbKE
3aT+WlMt69gptf4zkqH0tlRVrl0mfRqTEe1ooBf+/NMDBrk+JP+6jOyqJFroJoXcOl7iHPBu3kLQ
iePTKic9SkTimMZIWXk32TnPC/3g6t0rblUypm2/e0zi0X5pqyxeEYCuvO68qriYs1h8cmRiowau
hv5Wm1wLoR2kQU6SXeuQAheLjxZCtyRooL/NQU+4xbPq/FluM5AYHKlmpJbofYokmDwolDfj7BfT
re2nxgtjXrjmDU11DhiNAjl0s2RmRSqkX1vWbeYDqQytTn4TfNYrgh2BaY1GTsZ4MHaFYSzZTeKM
6bRfE+Zwr8QEHAeSxS3GKSdR/N+7ncAT1UST9+JqClFEl7Zaf1SFJtEhirLaS9gjOWhIhMAoYlxE
tCLjntMWibirU01vXs9sb/NxoVYllqKWWr8pOoGh1nE5w4UkE03PHM7R7S2Vz8PgJIadXsypoBK1
ljwPWXD4iUszI44c9MFGgdWU5m3Xo8wrZC6AJUCTuERaZneXANNrWqT6xJ8aaQG4lHMnRtpb5/lK
frC5lLJeIjQq0JmY8iD3IcJySLNpP2u6/pKVnrrMhuhFZmacbWNRoqYtGgDDAsDSqQHRa+/kUiXF
w9DL/uz1IzKCMU+y+Vrh6AP1VLfFI2j13gv82PdeC+iTpO914K1KQ03TtvQX9wV1SY90o2GWgTWk
mG4cW7JUo00SZ41BBnotLWEypHs9q1pTe/oXr0vyfJf5fnTpxZ69c2YgmPBuBotpnag8BLX+gnx9
lAiHCE4/2qSGcRuahJaOcqoQl2UquV1obLymNX1AKn1iDZa+AqPEUPFW+KbsTlGWj5KQSJI6HpS9
phl0yC79HdmIxjYGT3ODH7oCJAFR80ljcRkOkZU49w06kOkotMFDvVfG4y1oq5Rp2BTnANlgbomQ
mUd9bEXTUEBJ44Q76rlEjEwrV6vz50XamvmlcdBH93qevc6ZoDbQnJzVqrPmycDGW4HeKSt1nhfn
PDZyeTUKMr5bhQjLSs3hi4D1c6l3mf7gSr1c0M7TkN0MiIEOcuysqzUSFB2n6p9EpwAFy4jJXGow
55iw1ScIynZCDrz/ecLKXUBvDWOIAuUGtu6w8/OkpFUibG5fu5HGDslIlGx6ZhtBNfbGlwWIE95d
hK1PRpUgOzbyFYgCN7I7dAIbHh4xy9sZuvsGSy170Mih/0oMA6AmNGuGv0UzUz7gOLXo6nuQxo1u
AosEYSSwK6sJxdI395mtzchJ4Jk+5bWeB2lHNlg4toTFbww+bux5cw6MRSeRgKoDhw1b8byc3FmJ
e1jFgliRubruJpOxFbZmhB6Ve2zhTVzUtYNGt9FFfW6EycJStw70wJowSLmj3hMdojMbQOUqpq89
v7ts3WkJldE0E9mtUXIa7ZmIBq9W+de6X9LtwuABZGeiDcQ0o54C9BZ7/n4iYDYgamG500EbbY3M
s8+ohrItMmctuZylpvxz0ZKTjT0Rd7BCsbntTb0Lm5FciG2ls3np+nKd+6R1bRqCoT82lsvNGjmx
dWn2ibvrVRvfEH2e7qFEUrtqgKXCQUjzNo8XGXBlrIPbezbq2Vo84pFDMrTG4gGfWS1mPvA4oAum
We9Um3mHLIld1M+jnZ7wac97vS2EvKjjwj5aFeqCLIG4hB9s6LdJUal7Nv/ihfGXdZkZ3bAryymK
bqWxjAlBKR4qmHYx27sSw0p30BalbmfoXvpWJ4fiLLD95edBVkk4oHu+0aoJ55sOGWjjwe/cxgm5
atzFC1DOnuEhQXsg3Xx33YCAxni3uapL7bbkTm+OKeYu/8CerEXHgUehZDAxJbuWO5ZnO7evetck
ZWV0xnAwdfD90BTBohD5rPWiP02FuAFrd8Q6/YAQ1LzIAYHsRk3uzW+ljcF0dLlrdP+tN5o7gvJC
Jzdf5ji+7pZxZy/pDWIi+yi6vsWTDzwPpz9RxJaKWVMT475onEsJ7W9HYvzGg0BwzgDeUDNV1gYz
nREaPMgfotGfwAaveJLGzw7D3DN59DAMsM+RSBGn2VvUGEmIP7Pdc/u5IeBA+TLY7XQe+Okue0/t
hJ3HJaS12z7WWRfpgdS1Q7J2ZXYMb5B3C0tW6akTTP6QVWGbVJkx5Mx5GDhj4VZYGXL1nLU4EKdK
Ty9hXiN5N7RE37np2GH/5FpG8bMmJsZzHrbe+yaN4x1LcxIf08zBwF5YYFYOURTr3uXoUaKFYJb7
B9CG1ZPJKImLm5fhuLQquqtaGFJ2THQjxBISOUlEiOJTWSG37ScpLoY2WnYuwsZ+z0FjXLFpBDJZ
6Thdgcr1sbD4auwugE5PYTroS7Ml7SMbAr/FERsiVxsOBjLqq9ZBdLoB+4T6rYbiCK5ichk26uTB
3mUR15wVUFjoTBMy9xh5Jj6YOix6S0saCxl3sTns6Ew6ZCsZ7UU2k+AOYtLD+tINlRNkkKtvFtYe
IlU1FJ4E4BavtFWs9Rrh/Ogg4wdWMwumtXWagUGG97yRY9nbWxBmjrn3Rs2+dbU02haZn39l4qYx
em1SFYJfqY5wK5n3LXbebclaQXMJ1ePDxFzsY2LapTq1uIIrEJSpXR9lakVsGsM8YrOu24NdDRVD
whhPQdp212DtquTARlJce5o/fVJmyfwqE91pLnXvFi9VdcnI9WmA6Hlyc9u8rK0ifiSTt9yoxJTG
Z0EReKYF5zMAL4yvWW+5H2LV9SFKavWFKys+gVfRz3xw3DG8vYj0w87U5DYtRPfktDXmfWdarHAG
VIzmt3uZcDiGC5Xc6klrDr2Z02fLmxIlJh1hO8SYDItGxYXxmfhQNAYMIE9Gy1x04wEjPOWjVVW7
3EZU2OVwvLHDI7K2punkQGjbq3bMmXHVQwhlNH1C6ce0FtTLSS/j1ti6zcQnqXyLUE1NKI5WRj5e
DI51xkg1nAAGOdAqYQxF+ui+zDrUXQ/VXqgihf0/i/e2t8wiZNkar2rDOoNfqu9UIVDSzLE1HIl8
YlirNd4Nkk0DBpaoziWB0lczANQbiOm2pGCq/B3kzwqnExqFBRerhjL6M4Vpgl9hnG5pbGp7T2fE
F7qlvVwnVoW7oMlGoFcW9RAVY/sKtza6KI3BOHed1n9Yh9yHbIazVfoyuTTHOr7B5nwGlnyNlLK6
aGalM8WmZRW72rHKuvyjE9Xjs4hU/QFK2EgWsnOr5+me89uM+41IWgb82LvcobjoYGZtGx2pRkK0
xI54B3W5aKUboGXO2MuI0arRScOH8GWY6TQ187ZsHqyRCr0GOrufqxmQHmbYTZrmxh641IVLgzL0
Y6mu/Bzm00jc8XlllqMZJbwST3d/beV5dIRWBz1UjfMZ3608NcOoPXDaMoIO4Nl5wPCBkJKPm8+9
7cirSxI3mDvbfJwhLu49q1nWLG8Me0q8JE0CJbBSbThiVghL0uHIabfeWptk1Z3KlxIOsh2dW21Z
3YyMK6tkNq81UGAPBtp2kGk66lc4UG44JRYHaXDMG/z+485zE3lGgspInNbpAeeBCNDpz+fSrvqH
ZMm/AgXrX8sR7V5MdxOyqIkI2U3xuKVqBJsWZwUMX8amW+KtVrdcfVEm5euM1WPHsbs6Iz+qWZhX
zpbVWp9zK5rxQTcx607fXyGI0oCNg+7CfwzClEn9xqk4dEQLdTrDMT7iNN+jxFhulSdhtNtJdpja
odoViIw4fVStf6mynuBlRahan+FY1Emp3+msu19AiXhvboe3Qw0G+ww0j2PZR9olzb98P0Or/uDj
Whi3YFowgoPQD4nSe/QWVGAw7UosIeQLDz7ad9gtgQaV8QQajF70aDkUVsbArl+0Ohnv/hhfAKUi
zUNJPQSVuFxEjWPsRhnf85kwg7FSC9Nk1O+UP4J9R0tHIFtxnGb9preNJbQ09mejruZdUZKdNaPy
siCKk7qKkycYgOgFKNNYXsp52FUjWJA8p4LB8KY/pGlqHVBjpUePowXlXGVBTtbLXanGO0s2AhLC
4CdPkPxu8PkvO8303hzScE582kbosbUcSXjd+w1QxK6VV3MxjWfWAgo3QmOBONnLgXlCsU1Mk710
Si9MJYCSVaW96id8V4VIadB5auTl6T7be8zjfaDxFe04F38qka3tGa1ZT2Xm+pftDIpA1Ang7GpR
gMkgCvS5/4L36d4cGgP3atbBAzawixlFvXPMmWRUDS/YaFvE4XrZa1UU49NYEmQLumuajoQ94k1d
qhsCBomTH1e8YDQ3cMWA/aqNU+ocakQSYWVYPmKMWIABAx6g2lUzPI64BNzSEM5NapM6epMzYU9Q
iszuXA58hC34LNQHFEx2S3WAg5TDBwEAL2QzPBXT5L22s8zOfGN57TKBcI4RQgzgGw0gy6Tr7I+x
qu2TM9TDlVaI+RnOTnczGs3Ub6Jxbg+6EM92ozty63hdc4kmzH4usEDewIXMTq2t2ZedWVk3dl/a
pBxTWaD312+pJcUpgvK8byrVnCwDLgQWwsRAe4dFQyPBmIlzN93CYOmu2tTnr6jSN6QrWPf4wpCm
zPb4ubMH46UcZRnomlTdXlQjKKO8h47vE7yIk5N+11E4bs8fFAEwsMYQcarzoXEX/TUi+jz0lTe/
Wtzh+5He965za6TzfWIUZ7r1kKU01UCwpv4J/YgAA6YktiERIxKUx642pS3IidL6wGhoVGFUCw6d
i/Sf6qUw0q1b6uJt0CCUb1XUtrfEe2SP1sIrQTIa1G3kavNp6lzaoNAUv0Tt5B9ypB4fa1BJp7gS
r1paVCdE7QQLOJb7wIn9vhhEetFmFLMbx1puR8/Sn4D5Jqv5Wh10nQl7DvnlrWGcSEvA4ZjVyX1d
6P1pYJ5zIbuKMxJxzg/e0Hq3Ok4nfE1KHvxM14Mxy6HENtmwrZQ09/Uca3fmWN1Oc5MEtlC3q9v9
S9HDc4MUO17mw/jJ0LH7smEh+N3Uk9a8ECs26HtWpG5b5zVzFQokwXwrnaJDqcgMwfPbBpC+tXPs
EMi1XnD0X3p8Wa5jF6fQKgZ4WeacrGoaLWahJW0cTrH2LkLLuQVsp+Ktb9neQeKei+4aQh3zw2D5
Utst3TTtG3N23twRGWlrjNllE9f3pQW470siYWkVm8EUlXEbly6875qOxvUqwo3CUbS4n6dON04G
AxZO52oxPdLnp9EOYyOfkseW3tOIr7fRXwy/ceZdRJ7sZ5+DV74butbfM6zVuAvdxTxj7LBvh7yj
ueTNJZ2z2bbJzdzEDXMYNKr4LdKD1blxsqN/x+m4nDGDYBQeIvzdXQ7d3Yc+Jo/VQq/lguASGmm1
Fg3mxmgFmbGdYWhBJj0KLANB456dD4FxPfrqhuW0yp9bCchg0+dgBTfrTSs+jgml0FWSD4Xzlf4b
Vi1+j0GitkszyeKJN8Ymq9oqOXJvcqdrIKM5RWSxsOBa22WcWl4HwyofTAoCZvqFumOAPEVnF0nl
oyy74pHqqWWIqZf25wXDqtqnlSeWK31A+40umVBLIUb7SvGUUZlnpoDSCWu2DGcK1su4nqf+CJLS
ACkro/6GlNSoOrmmki28LDMNNGJIL0BAAXL3vWQ9btYA/fYVslyOmkN8m4gIEzlLQp5xa6VTs62q
pvjqKzquAQkXjvhg+K4s9nXasaYnBsP8EBQqfUPTM2Qb9iPxHHi8oNldGfAXCz7PzqEJT1syP1it
w/ygM02+vloWPte+9JmeLH073QAY4vGGS24Pd0lqSvN66nu+nHFsUm1zungPUcPtuTOwWUI7G/ux
C1EXGMjG44TMUzfq6OBhl+EwISM61c0YtfYOnRmNkczUpksn691lGxuuemLcMR6GPCnEnVNrPvJk
gdLbIiGoY9/gsbqH+ehdcipPLuOY8cPWUlOZBHXK4GmLWgysecrpkwTOOB/zLYRXQOsGGZoA9saM
Hvrgl6QeLwYu6KCYZNrgYXSJdMX96N4uVmq7cDIBwB+tIQWaXjXWeBML7NQV2ByJW44c3a2TgRJn
WaHZj469mh6yBFkTMAwHp6ODCpcBvY0i7bhUY4S90yxZM6a6eU3szoB6T8H9Cc9tctMDRHzFyqQe
HfgzdMCb/trudaPfmDVxKfC9p4gUhXIa98qKhH0g+tboj0QYTN6x7shkChAA1uNmGEV/0bdM6xOO
VTc4C0gkJbaoeCx6DQc6AaVlGxAg5VtsprX4IPQV5Nn50N43HJTdZ+jmPpBLAJUbMVWes/Eadyif
UllFHObL3k2/Dv5As95IXJUfMNhy3KfzXJU7ui+9fxGz1+59UrHQWXvRPO34ra3nAaqsRKgdedzt
s1g9US53HgCS8dRNS/rRJGr1wYsteWUA2d/TY+B20T3H9QLJ2TE+SIlT9rzMuT5u0bOnXlBbcVkE
qY2qF6N0aZn7ctI5VGmaYd4IgInWeS4q3rV0yDE4EqoEL5M8GCS8ehRPUQDIXsNFa4CxnaqeJr0H
NA7GXN4XUIykOKFCJEtYJxmuCqnTuLHHjLN+gBFL/5yK9cgJImu8t8HBW9sEZ2q30Snaed5UqR3n
fmCZJwyE48RMQhjeWthXDeW3E/aJAyAF7HtXHiC55Ve9J33z2mJ0atKMMDhWNbNTYs90bd4CIs9l
2DqNRgkIxZp7HUxAsqaJmE5oU+JBQCDMMWgG5pteb9QxJtau/tyLEbdCOzp45aATFve0cb3ntJX5
59kE97LPGqt4NDlwNjyoufW44GCj0VhNOj31lTnZyGm49nj0MsoBd3oyZnzBQe/TWDlCEa0oqr/d
Wm5p5k6Y1IUUwESjrNzgbtOvbIKQXjCLl8dStjycKpZ8dKA+9WTvjqIBmQSkj6qg8sFCki6FawhJ
UbPLvZqTa9ZCfWR6OTeBj9j2yvZb3ppCVLMHF64x2YRpHequFVvk+DWk9FBeRPKom2ZPlgXI3mmv
iwX6bo9jWgVDNdhFWI/FDHRvgMMUFrydccOiVbihKs32Gmcx6x0bsArocUzRjuKmrC5UNo4X4P08
akRXustHxy7rLzMiyT5gCzfns6A2mm5JF485mpaj2YLSWeYx6Ly6/TBKtyELCtpVfpg1Iifuvs2v
5tKAHaUvKRnLFeOvl7of/SuCBLp510+mV1G5mzHzWr+J7/NsMM3DgAIzdHjYwNUmyn/EoQLNsMw9
eeen9EyOOBOrOkz9+K33zXRr1THnuTq1gUQMtIoICPHkoxCYpINOQWffYAkQtLdbtjmsx/aIsdj0
m13TV/5eaB69fUlzvzoMvcmukDhFDBqjqi4iAKfRGadZ6bwqt0/mm8yXbXzVOZKHV5TTIi9AIbQ8
gTRJzHOfu9lyqAfJEJHa2UI85oPwCfB0NT0fUNl97SDFksKxaPljY7X6fB7xR0afoJEsrb8xp6g4
gsPo5DO5KPnyaEbrycAzRvB8Ih+gp3j0J9p7O8pAKwDdDhtDwuZ3aixEAd0fkAROT89niFqeIWYn
sCUwtKWUliMMcwnqmF3ixV6SFAb6NHaluqEZn/W3CODMDwsARRfIsm9NO73uY7EFAqrEtdI0ssmr
OA28QT/nlWHeqbjCCUdb8Mkt8uULmK/oEnQkkV+REOcujZcnW9Qpp+u+v3PjpT406KqR6DkMcaTj
HfCF5tetCTLabAy9CaCSuxcc5Hgls9EVoTLCvUeHKL/kpRtz+/ipu9eTpL1hgl28GU03fO2XGFwR
GPsoWIqhvUuzJvPPoyq9s9Ngag0IosPXr5nwzsc4mp9cfUoPKPlDafpIFongdj/jb4o+AaX3wTDX
ceBKbgU3T9og02LxVqalB7DXcs3LYc7k0R0q/TpBkOseElQL5mmMZgOYZN10QYoL4MBiIA6UVESM
0SapX5qkwbqeqVGbMGvhznZUmzxbi50dtAIQc+6N/tmx7OmE7wjdoKH5pzkpGRhOuXuV+A0577OU
xMCUCxxsexK2xvwjMvZlkSz3Sao5OuMrbDuAXmhueYtNQgTdwWdTAsUzXD+/5glqtIB4MQ6UbkLa
9GhBAmbKYJEhaA3ZhbRNx0TGx23IQDqtfFAyY7cbfLyUYe2WyfVCrzXepA2U11bEc7WxjQYbuwk6
9B4xcvKVKTaLnTFQrSWlrpM91PiNte1KmBPJkEgkx3Zuh5xpSTSUjUVGEwRKALOq5mM1oAQNaXSc
/RVc43nqk0O+QqBa1V2YYOyPRl0wEzOiJ6zEFXuPIJwEikldi3DJxu5pHo2vXmpnV40aPuBdgHA4
1HmI5ae9YGw6X4NqzKetZnfpXS1HEbidB5KBjme27aJenCS55fTNNfWQEF/6DCqmvjAQV9zQSOXG
X4iN2emi04OJNKwgg+hrAhJF8QKDofBjzlZmdCxc3ba2EUk1Oxf6Zh34EEGSl9LqtRPztq03dGSO
aFkK+xPlKrJLXjCwvTEjq4vKeMWI3ZM0VV6gIQGatQYHwykCCWlyzRhSU+Tf4GmbiSQQY30J5tw/
UhwXj0wbykDmyqTBViVM6CMPA5E9+v45q1T9eUoxFoGtT+oPY+O5V+mSzZ+IlDFDXLxqk9Gcf6pg
btLNlWypZEjQrLByPU12aqSJBWOiOAuNnXyuYJftYt3syOtovmouKV+igpoSrOKg7f9JRoP4lByp
4oKvq98oW5qk2qQusfNpx3ktjupTltKQ6k2Yr4U3Vr9QBv6sykHUgdjZoRZAi2DiiLHeqTvxbrrY
OzES9VnLSu2RiX1eIjV8GYXJmE0v3WuQBpwq/1xO8rMg69vLYihFTWvphPuizP9ZDFStAXywHJlj
E7vlbbAu2lFAqgejj74En0GgJTaoP3/Nb67tnxUsPoJwZJBoE3Us2v47qU2HWVCWBUNnSSIYncyV
JnBMdRavDdohAoyTaVQPE0EPyCM5TyOD8LIDs36qPZAjiwyT2dFf5qL3B4on6KrHCh5J8yRMKbSj
o9EtX8WtqpDPDkn01ZdG2NnXMi9mPHsDotWD0CvOBzM5Ml+I+WL8o5AqGuzMflUeRFFXtxktDQin
xWJdDUajPnhUuOO2lBxrb+vOMRAA6aqRh0SVgwrBhsxzmI9QRgJDCkZzGUVR++LP9qod0Rr8DA4P
HW0yXzce/FQxOG0zqR31iNxIJkpj22xdZ1iOAlrE3WRlBY8WdcLLOI3sdcnk0X/laLWzNA6X2za2
LTvIYg1IKr0/8EIonHRQJujHy6e5r+ajU+hUapMQ9DwQ9jQnI3cgAXMcs56wmLRVQAqF9lZWXsop
Y5pcd8+cKv3kQJ8X+zQbUK3bkTF/Kbwp1UkVmBTIlWGCW54NE0qANiExSjb0n6kdoRptNHpiGoxb
S7XHopTke3V+TrvYd7vuDEqCDcYjeKhANdQhcoGMN+d4ZP2OKkxLq31c9ojkoIJaZZg5Ug20GJKC
ZoCR+yzcSGXEZobMc7KNQvd37TQvxwYu2LT/dov+JdHoQ42gofy/6/cA05jZ/hP5Tfr4r7/976gM
+7f66rl869//qJ9+MtDI33+74Fk+//QXpEbYfW7VWzffvfXcs/8QYK5f+b/9x99NQw9z8/Y/f/9S
q0quPy2Gwv6joYMq/odnef35v3/f+gb+5+8X6Rt9q7eql2/pv3/fPxSonBsBKLiCNg9mMYeV7rsC
1YfLgIedogBLJrBLC/3fP3ib7m+IogX4S8g+rIM/ClDd32jueujeDZRvq2r0rwhQxc/SaFc3eDDZ
gcg943UIbn+nzVT6iGwWkdsGL28XKGfuz8h7rus8Y8xIR20Xi8K6ShDhQFkmLd6amOJb0KUCXVfO
A3ppGbSVzbAMPso+pwI0Zfyi2SkREHQhTUH/uXTEte/kY5DD4aXXdTEw0NLIFXpi9O+Tc+SZx7xZ
B6BZAyK36LABNtilAFWnEb3AuKy/JqKAwFMPmOnKIqJ1opYPWlkD4M9Nl+jPAsgOy/mmir1qR5vf
vp5bfJ/eADATtteNhiyIwxIhXwQNQFe0MuaAVZXsfPQ/+6jN3Dswvfb3pf2/z80vnhsPDeafCLbf
Xt+6Z/n2+rd7yf/6v9Vf//Zt6aje+p+xtevP+f4YGY71m25x41s8Eui4V4fs98cIFfdvNqgSNCSc
YSz6hP98jAz4Jpj1LKTfpO98N2H1tZIJTkH+BYErXXm2Ac9yjb+k4/75tIJ/dvXp8LRSs9tw2Mz1
KfvBT5taWU2OWpVf6j0aKbaJmC1swHyzMthj/+GHq3XzXdr6Y5T9/6PuPJbkRrY0/Spjs8cYtNgG
QqRgRmSSSVHcwCihtcbT94esO1YRHtFA895VV5WRCxbzwLX7Ob9gXzi7LvwrmsV3K45NxuSK+RKO
ijRGXfyUY7ILOm6ny+/+MII1sxAMILWmAT9t5keet4cHcVm0VOuewF9w9U/71HVClt1ylKte42oH
5WHG2FuOrs3Y/PMoqW1JpGyT5qlgcW/i1tB3Ja/ZQ9+SqUaFqeDpqujH5aACFYfesyBNENCy58hQ
6i6jNmEWFiDi6qfaaqV3ipf9LixkM2MqtfdV1o/k9nUfdVB8ukfArFSNA5t7V2e2K9Bl9RK4/K8v
+ZtNCp9AvtJPoXQlgWivnoAy4QvDyxuz7kr5IsWWf4c6ub9zElXf43PM2xj4HDWeBnk5deCmF9Yv
wwDodky0+NEi7b7pQlXbZWNZ3PlDhzm8nm/bvCfzU7b2QSF9gq8uufFHEzWu9x7G2QGimxj8lUg/
vJO93FyD/d8YXigGSEzz8mVdcFBdDO/s3Sz52VQ/yUFa3Rt9HL8z8EN2o6HQqGYhbZV6VnA0mAeu
DD7qBCHA2CqY7+0sdXz1Wjv/UpX6+OylcbM1B7BOJZmZ++X5cHnjnwdBZ3+A1mtxn4UKIkz1NBtH
cmoqlhccH4feaq39oDg8erXe2QEGXmOOX8ezFFVDLoDzFvUrS+iVqUytdJK08EmKvpZc7pQGJMOs
17iKjL/u/8tIwvJCSMkaAFaBuH6Q0KHYIUrv5i4n3q5z7Q1oUmQRHpBkcX/+aY9CqGaNqVwq+M+a
t6+zzbCQJdMfJiN8Cps91r3vQgR4DJvHBcaYy5HeOAj/QP/nwSMUr0NNpdTFBUtootoEmHqNavgE
6PUQvo9enVP2znxgqitfonfYFRyyd8NJPeDxsa8/+r+cJ+flWBzze/XUjBsdDe3fXAZwGtkuf9g8
aZa+S5hUMUIpYRlP4ZPWP45zii8zdxLFYA+/uAiIYwAPMwpWuH1XxwJcctPQEPqDn26g337Z74DI
S0gG4fDUlNlvah4Hw8uDlR6/mr1vMYA+U7Fi3Yi8YaWt0cDAX/UJfSCqVZWLisOm05+H+NdyD15v
00Ik4U0cRdhUmNR/nyAJbfMH4y7a/jDcyq1PxcoxdDVYRLK4J0DDR8kKwMBlv/mABRPTIxKWfS4A
zn1fjq4yfuumz2GNiDqLtLRWNMKutv63mLChEBmwKdMLFwadV7TX4QP75KCAGWGb7pEetsj8OR/q
RHGNcuVAX4sn5DUmqYGqrBAvQJVFTvKnbsr2vvLbbLx73yme1Hgl4K3JaEG4RGCEixa/XXaqrHbW
UJr58KT0wXDfK7bqWglKq8uz5GroHJPNW4YpjbKIbopsNh+GfkI9sTxaHZrSAflIKjcOux1av6Dl
fdfOg/sBoPdy2KvefAvLnW9mbcIBEOYmAEdyvTBpj5ITvshSvEdT1Z3QX8Jj5quDZqWPG8hyyBst
1bmsAjgnXy4jH3DZnyV61Lo3t7Sk+pSn+NZp+r42rP0kVy5l25fWyB5q53456tVyd2D7QEzl+Wqz
MN6oV2dbObJamN6AtTii0od59oiC+sGKkKkvsh/Lkd4mxPmWCYXLUHgEc/G0DP4VzkUbwUmKhJP2
pD9JJ/2hP8YPOF2przhzKaTAD8Uu2+kWWBWK7CvDKR6Uf4eeg0ICg/M29/1ZK4dcG1WnNrSnCe6C
yQ3QiGD5o2QKeGpTEXG5qTfDcQGQFVnXkXMQWupgTagNvqQ9+bYMf+zZJrmEyPRjqO1itfy2HExc
h29tOwsmnJBmiKIyhYM52KMtfVW893/686lpWvM/LHLIrEJjVKuAuIat4FPZYwqNvR2a/CNSWctR
5u3wcnLMqQkVCSFVRVPDFkZIVxB3U9PcPwLgBM5Y1l9zxMuAA4fafjnSdX9BV4VsNCu8sK9YwiGa
I8uQTsEUHps6CtFxh63VBXhELEcR1xW7vqniwALWwuSiJBLSfWWcQgN4/SmQNPOQBLb2OgFk/B4G
g3Mo5eTrcjhxvyIcD1xkbbje6uhMzY0+m+A6WJsAo+7qFA0OqIjg1Kc4xmORN9bqhx4EOXn15Yg3
GsgD9W24TIPGapcRCzKhZVR2AJw1HMMbpb83/Dkx61t4dlsrc/BqdtA87pkqGQCo2o6oxVTnVHcG
r6pPDduxrqHsGOkWMHHjcblRV3ODwwbStzGn5GyETOZGn3WjhzV4grpFfWqT/DFsH1PZOfxnEYTV
BDgwigePCKVlu5N8QoBwZebd6CsHuizTWIVKS29dtgHiALUePEZPFpc3SX5Q63spLLbLzVDm4b1Y
r3NP/RNFE1YRYMLJc2KiILV5QoRtggDnSij+v4Q/oniT/OqRZ4tWmjZ3zlJQgchtYRKSpzlByd5D
rJCQUdIAHW3wZVhu3o3lxNqlUIP6Kr+IpyLSeOimz/MtHwrepTmuLhK0HzTU+6zCUUwpkYr4uRxz
HhexcZbFCYz2gIoEkLCEAx/1jdqZKgBAaMBsrKMW3dUaDmowWdy6XdkF3xI8YjiEhNGiMXimInl1
OU3MiSKMYxgVA2jcFc94Ljh77XF6jJ/8w3SI77UH52H6Kv3s7U3xK/+83NZb6+w8+Dy7ztaZXmEo
B5ivOsmpSgXqGQjgygS9NYI2Og7zLsyZf5V5ghfSdSkROE+2cFh2capvUTtF91WfcHPJvpJZXtmE
bywK9MZUrvsMI3IU4tuJVJ6tduggnwYFvZWpe0YL5B0+2FslR7FR7UkaImIYf8UgAvCMs+l7Y+Nl
98t9e73+DQ3FCbAAXF95eQjzSKqybrSqcDopSuZaFRp7UIGdn8tBbjWVE0dWnVnvhqysMH3KigIZ
XT+eFBVWBIRzF/CQ+sP+goHIBsPgT9XHbE2w4PrIoWVnMYVZUyt49Xm9T8syXEizfZqm4F06lv/z
Suvmr79cHEgZqiRXuKkyeWYztPP5iRMNucxCmU6AkZpug/hnilH7T+sr+OYMc5N32sfJ2i0HnX/m
Usx5XM/WhEc1xI+BgMGVUlA8+lzAkVmO8PbOXQohHG8a3JAADsF00vbofT6WT8NGIlXEe/FRupe2
4f2wCQ+gFsJ8E95Xh/Q3HI1X1B+WP2OtocIRWNeFzyNhmE5OED6owx0YjJWn6dsF+6qhc4rE4s5g
UQO77MtJteIW8tV0Gh/kZGMe8k/Bz666h7JhA684JB/sD0dlJ73IP/CNkF6kl+hYfYpfyy2M2Y33
2K5cK65SHeAeZ7FwJGBUlGg0sXowkYC1SiOVT/Ensg4U3YsdcKT2w2x78Nfak+7m2jyPJgwzVES1
seQ52u/up6HdG+UB1bCaQjyCzfEGitV4h4Wut/IQEfREwIQKrRQGVsOjptV64qa/w/fGPtiDdrs3
n63H4EP4Lnicyo38eVhZqtf7/NyzDsgKrr7GVXIXlEgAj4KY8m/dgg99l94n2gcOa20l0NuNXZxT
Dls7gziLTjrC7tOWBmoplQlG6UuzD79Zr9MP5zF/P+OtHuWPY7WtZ/sHgGOu/aW9+/MlQyVIoVhD
GkQTVbSQzXKccMQTa1LNDTIEKkn25Qg37gM8is5CCIMHwLew5IkNXX5AE2sLDO538S57px7qh+w+
uqfye1fqO+2YRfchhJKV8Lf2hPPo8zCfbX5jH6RUp4PplEwJqgeDtC/bxPx3gjisDC7HZD0MoYl2
YttKVrXTSdJZDkDy6/Lzci/eOnudswhCM6S0gzmbsO/U1Sd0zx6T0borEY1ejnLjHCRThPcAtxuy
jG9ajGedFYYt/ivzNt46R2cE+fUZnhGIl+Uoc28I891ksnMM8hxCU0qY7wi1RzlmdNPR9/Xj6O/b
6GMWNC8j0uCYPC3Hur77zrcldLqoEpqoJQk7lg3MTYmczDiqkYPMRPBxcMB1PzqeR2kS3nqTbadu
LeVwY58EGmFzd2HEgGKItYVyjJsqKjHkLlsFo/AJXKMFC0r63QJdtJpd2pi7BKp2V33v4MSjosRL
p9svN/16MKmeoVOLQoJs8nYXjn0z0AoI4jJei8CIH9XRgqoqo/la1q81cLSVs1dQB2SPRkJJo5DC
rxAuyYddLjTglbXUD6p/8maN8aHRd4Cd7xvcNu3Ew2VMdkcv+iqrwb3tv++qdlcAQ1pu8dUioaID
XAYqAMfhXNW//AQP8NuU+7pzDLG8wS+woHJilP5ej/1wpRR8M5QDX2E+nHgOC+tRy0p8S7msHz1j
Mna4dgOyrz0bM586/tMpzEubjJKlWJTTbQqAl62CvyOHrS+Ppx7MtkwlaAh+hcPHyYjeyWnnVsop
aFZKDFerZg45v/MZzrlCJuxneqmpFRCC8VTDBiI7fDc4OOTq2jMZFHdUG7gf02Hq25U5NHfaxcYw
Z/11AzlzMlsWKfLLluZhYQGJ7qtTp+L7OEpd94hD/ASZPFA3USQfYRsp95055itL5cbkJTJpB/j5
vK90ERZBxav0bRxAiRxDMLNAtEKqU3iW43D9ncLOzo9kHK22TLwDnuYKBChzZfbeaD19yvGBlgMv
S1kc57rC6tQqq1M8STLsUty9d6Ay0ZdVnPoncC6EXJpCee4UULTLC0eQk54Xr0ZugOXLtsXTTpTZ
M7pAbjF9r06VATtq45gSPDsrdk5o/GVPSgu+E/Ls9AhvJMVzE9+pvpmULe2odmWRDUj6jHC+DXU7
VaPmwnbUXUTfpj2YeN9FwX24jyu0AawiLQ/L3351wM+fPm9x6GBSUBFfVN6UTUGFN9YJCZx216dR
uB0k01lZEYJo+989ROKOZy9FBqIIo6OXxTRkDhmiKHK4JjVKsYMn9SWOI+UR5ZwQi7fpxYeP5faR
Zu+guJR/WKOdx8g2cLU2QDHxm3CUTQgXB6kn1yezK9p7JGyzPfbOyUp33myoM68CYNFzplJsKKLI
pe1pNW6ipr5DSBjFlXGonnovc1wT6PmHOMFxzAra8M7uErQ+Sj15vzymt5YCqxF/KTafuTRwuRFU
el82bWrWpz7S9YOJQM42yjvtgLbhvYK7w97swDpLaGStLIT5Bws7EJu6ZutYEiGxLWa7URUZAi/u
zSN+m84GLZTyoNZ963rMfnD7snaH5MqP5cZexYRnAYLSsSCxUkcWOzyltgXb0NdYe98l6SnsPVeB
1K0kn3q/X9ljro4tIda8mM4ueEOfpZDjPfXkhKkbo8flTPVjjlvyv9Okud4IYB3tXGGq5qhhYJao
qyfd2Ji/fHKO40Z5aj8vR7ndmH+iCLPEdLqmkSPuTl053OU5ln7dQ+BPK0/sq7lIlznsi6BENMqY
YpWKF1LsyVj94He8N6e7UYP8z/rfKfkzmPrlFl1d2UhdylQJSPRxWeUMvBweqRkTObEGWvQlNV0j
2Q2ffG0li3d1ts8x0IulLOs4ZKDmPz+bAmj6OHVDx8FickZYk/HHGFUCG2TJhIwzBuPyph5VRB38
ldP9+pC9jCyCTEgRtcrklDKvpJbccx7ecVuCDfejSiHlyNahnuotRIFdM311Wnk7RtrDcv/eWGq8
O2AfaDMC+upewxlvx/4AO96xkr0l+bvAgTkUwYx8QcltZRFcvwLm9s57NVBBXgHiq7DiimoFYamc
kkHZ9pZ5AGoMM1bd9k30SR++eIn6Jcg/GLM6j4R+X1vdj3mycrW5NaW4xpk01wD0OdsMnA93lirg
sQNVORmTtK3rr1oKEaX+KdfSyty9Na9Aa3CPYsPC1ES9DIRxiR1VFbdR7UPU7dvqaxk+5j8T732p
nwD6LA/krVYBlcUShgMRZW6hVXhwjnUcK9oJSs17dEFmIuVTU6VfqthaWS83dhmQGv+EEtYkht5D
6AyqRsVGfe+j74RM4eMw9Cur49bUnJ8ugJS5z9CHl91XphUsfmViZ4702PUj54vXtYgJ6O0nLe7v
ShNNu+U+vE7M8ELlroenojk7G4qv1AKNTeSmyuYkQ3L8kowK2qtVOj0geoB0Ugrwku3wVyLH1g4F
tHzXZ+2uC7p3BlQXlCI4qjzMw6Y8LJ/GZAqeCuxNcyWZ5SLq7vPKx14Pw/zU0mS2+zdoojDiRtyr
MJ8TdHeNDmKbnf1VOk2xy5vOcBG7rVydC+ljp+I9FaBpskusotuNJQ5BfpfBmw7gqqfQ1hGBctT9
8sddj50NWpFjAmU+bg2mULKEBhv3RZpwZepsJPMavM8rcJmdgWymZkqPtgfldDnkGwL24qZC7dCg
ogfuFBgjj6XL+eIEKhyqGfkKAdX66ttt8LOPYcCPfQv1i3x8/3VINQdR3SlN/8IAS8PJIJLwqG2p
4nwYSjs82ohy1JvcoLy/GQMv+hgnkfS1KGUFJwTFAhgsjbgJaqEyFZueSQIv1FNV6FzwolBBU6eH
HrO+F71QpRpVaTQfNw7EuggJw9h7tfVY4gcP6pS5yHfUxwzqFt+mhPFf5NBH+BS2ZH3VI7V/iSHe
o9xVtP33Eepj5HZplL5CiylB7iZm9wkISfq971s0NbMy9U9DT1FjZUXMfXbepxRmgVVwACtzOh37
n8s+lQu/Bj9ilie27q0/7EYs3bWgcZX+sDx64mQWAwmLvZfkHl0jArU28pQ43tnJCbGElebMn7vU
HGGKZGR7cnQZy5Mhg6Qtg11e5yu7lthjpAnI4HHGzTwjrstC0ke3JaXJlKg7JWl09NH2wj0uwhok
Mt00Jse23G1igyi4gndkldmYy4LfFbotygCyFUnXnUIMVNxRLrCdsMH7L0e5OshI45Jm4ZWFkgpu
OUK3dSa+KIoUAtUIul1V9/jgNdb7pkTFz9LQW8f427HRVEMubjmwOCt4bBHYnO8lFFivEgB2bw5N
XqY8MTG6yfGyt0oInfZK825GAdVDkoPu5Pi8nOQ86oCyaRmpDqnbqu3JRuktB8ez3JbroaItZ1Hm
rzi7ZUYhdpIoOPJYjZJslzreZyoQ/X45iOAOwHkw99j8RCQSTygxk9yiHy4HKHSesHecratPZT5t
muYX1Vw3ngp4j6inI5CKRBH+fzKMZsQw+ZP+DtmglaVwPW24+1BDpgjHd1E0umzxCAkXfWnkbgYp
cTO8b+K82E4xQCm1cVG12ZfNS606K0vi6uiB/GLPZBuSruTtZfUyKipjcGIxSXhGps1w9iEyAqgM
6ffp5+Wuvh5PjjYSEDM2fE7zCuOppxUu8pkUPicKcl3yhJR7aqhrCcCr5AMvrNlg4o2f9IY8vGyO
byYWLg4qJ6mGkiG2KgpYn37cd4qOPqAlu5xbOkme+luNDy3lZCQV/6yhfMFb+YMbn0webCZxnk9c
5A7LNsuU5tQBwHbzMe1RFEnzlUul2J1iFGGPUaQYlDNiwKfB8U9GCswfvsVa5e1WELx63vqUzPGb
teLZGhz6NEkGMrknzTc5NmNI8R+lSZFXVuH8rRfHDD02s0qpHqBYxKK87DGLSw/SP2+L0Mr2ZY+k
RxpI6HoMdrgv67Lc/eEIccWC18+VB43BubZzGU8rkOnNNKU8+WbH1vy7ND4uB5iH+KJBbwHALDMR
2I/Flczd3MzlzihPeOxtnJB7DIWi4NN/FkQ4OYcqYwYoBAmz3o3Kz/30obSqP53MQkuEoclio/Ll
kBuAkn/tAVOG07iyz4u7HjcZBuOfvtIuByMtA7OYtV5PeekOSJ5udBYqWkqI4De7fq2ktTYy84w/
m9E5JhUJUKvylGqvSlzAaH8kgbHSaeKWKjZp/oizIEqhjVk0D3/xg/ZM96WOTAgv9JUwV6tT6Dlh
C7BROmggJpV4Z3zXgB2Ga0+Etc6a23nWDi3E3Ega9PJkk9GX0mfLeFXs3//ZLBbWYpJIaRglxPBH
UMH2Ny39ZLQree+1dsxT8KwdYW5iDtcxxfBD3bQKAK3kc7JalF4ZDhF22k+oIBUOLens0NWx8S71
cGXErzbKyxEXQXxJTSNQXClPlhLdlRaClKCp1WKnFd+XR+XmDIYkoKIHiEOUCPiU8asAAsmy52mx
Q8TSNfqv1qjtLOe9Z6wURm6OzlksYbXYeGhbWT4/ZSrHba13SvcRrertcoPWgghrpZLkMOnVeR/r
ik2i3SH/7Sr/zvMPhsA/3SYsmKaPnap+i4LYeGGUbi3hXYS/YZv9+ZQGRkl5g0QkJXNRoQZRlcqp
UXA8hWbh6kWLkHGMashKlBt7M8kkMEU8aHWeS8KNtGzryCtmRwbNoW7M43qDYq+qIClNbdW1156b
NwaJcNzIQcaRlLgqxJVoN0JLZnqXf02krmJsx2HELs+Eq6Tq29P5LIo43wYjSUgGlacy3c0vl2Px
HL9EaHEXG8wNyh/TU/Cirj08bzYN96j5dkpFQ6Qjo6alSmrQMl5OgtFe/8tsu62Oyu9y426GOcs/
CMe1ZZMhpxLBxSP6NoD4SqRj3P5cjnFjE7rIcQgHtqrj92VIxIi8ZC/rL5XysW7Cw4Ti2HKg2yN1
1hphOWk1/lZNzXbXI2ygUs7bTPbwVPXqlzzxt1puU8VrD5Sl3xtW4SZO9NBZ2qHDzmn5Q9ZaLJxR
Vh6TVu3nHSpCb8RWMQSCvi7jNoFZxHKoqwepmNgRzio0WHMFokp5QnrNwAsePdrX+r11F3/0ErSX
t9TBsEjP91660ts3jq/zYXWEtR6jmxf3c2AFRaAGQchufFlp2/wjhGvxRQjxxtpmpEzm7BhiB86X
FsXZ71i2xg3MM0yw9qmx0qSVcROVrXxFyUcHQMRJG4xtPD6pIUJQcbZvpH9r5/pnpooAzNCI2T3R
Pz6FarnD+qeMu70Sf1ruv5XF7cwjeHaNSdPWr+q3EcqGO6N91IL6Xo72y0FunPwXYyTsjp5Uq3qu
MUboth6UDvtc09+pbY+a1LFS/MNytJsHzFm/zSN41iQ0GEPJmPutU7j9x6iQ5odiQvVO/4jriYsE
NOChtTfN2rQQtpVu+v9BQbOzrZyC/qM9fJ7qFcqFWPb9eyVTM4PePfOshbY50PcQU+d63mT5Pjaw
2bTKjQnU2UI7lDzdsZ0+L/fm7YgWN7b51gYK87I3c+p0JS5LnJ+Fs/Wi6F2RjWhgT2CO7PcxEpZl
swY5uoKP/93Kf2IKp0HjI9OPGR+ysLrk9hoa79bWxgxs6sN9niO/oN4rzk6rH7Q/prJqcD7BJ5oq
9VhEdN70Gc4mTxTluPVoknHsLX3T17NZ1Cdt1Le2/BM9yJUL5NVMFYIJ7ex8X8Gu0TePcvPdUr07
RBRwqEKfRcqPvgfvorJR/qzul0f0Op0lhBXXfKhLiuYRtv1tj5tEd03bjcdtX20H/4vzK/jT9TiH
A7QDbwbDAefNHvysS2XJ1vpJJZzjH+J+Z+XbMUdjm8ry1qtdNL+Xm3ezU8/CCQfChEAXSUHCJdW2
e9UiFwPB4VuGy2e2GX4tx7qeqXPbZlQtYBmukSLgMtZSza6dwDwOBOs2TrAdsTmXdmGzw77c2KpP
5m455LyRXJx3QsS5+ee9mYyjFuMccixH50XNXpUp3A1+hw/9pylYKz1dnQ6XwcQSouxkQRnU9OXs
p21XO3OuH1bZ3XKT1qIII5ZIU+ZVMU3K672PA45EOS5XfiwHudrHhKYI+1gP5lhL0dI/hkF6UJuc
55Nzp1XDrkIg3kQu2YaKuBzy6kx4C4koEyUAikTiAW6XU0WtyzOOie0hvDm4RryVkodgjb51u//+
iSOs5zBJ1G6abOMY+hCatGMhH9Ry5RGw1pb5G86mHWqbk1LnjnFs8tckbbeaJWFE0eNIuV/utOvL
qtBrwhGHDamW19TAjjG67i/Oj+YDfgj47dwn35EI/oIsBi6f7dpNda0PhfO7N4ZBrqhtH7N6F1T9
5k33T/q43La1IPMcPetErVT8qDA4XLDu2NlhuI8QlYzU3XKU/2ZT+mc+CFuEhINp4KjMuxq3O/0k
Fa7zzf7Ja8bENHXbhnuzWNnil2eHKgv3fIQSS43rPWZ++UHDPdN6raESIBq63LK1MMJGMY2FHiQ+
g2T4OJNZvtuPX7JhqzrVShfePENggfy9cq/qVzIEq0gbGagixH9tw340U74PqJHIEpYDK++ztWYJ
1wCMIOU8xhHr2Og/PFN/KMrvvOjdvtL+/L5h2FzhHMOEEHRFucaiRurzemBDahG2dtP3A/pjm/Cn
06EkvdKoedMRzimgCnDy4XhQthYpXPoINLyi0nt0sBIsJNKw/8aSJcJc9ePsRUBRmOYO+G8N2wnj
KAc4ySZaUu/HHIk9KzbWDt0bC/c8lHiFkVKz0wOIQ8fUREK83EVqhdPl7+XZvRZEmN1IfMphCSLl
KHM5imscL+oCafy1ub0WRjgI1QiUktbRFsvqXZ0yghx+yxFNX27MdZ4FEBygqBl7NJMHxeSU6Uxp
hvmEcVQ+pEfvUzmg/sDbXN8aI0WFTVVu1AZB45Wwtxv3T1Rhh82nUcZ9gqj5DDR6bYwv5pq83u2J
/U8IYdrplo54fj7B3Uo/peG3Yu00X/n5Ih61z5osLbAjPcpRusWqge1NXVmbK71kCDNtKocceUOa
YKp/Jc6rad7JODosTwCxGUicgxoEaAoOAsyKOX/D2VkXl7LXhPjSPNfRlCCt6/ySBnmNGajOW+P5
LjMv/RkjiHobkMEr2IgNuE9JaqV7jqVMHrb24ElfbbvqvsTj1P6lq1kZbXWzrT4jp0vqMtXb2nDz
we8/BW1butJoavd4OQ+PYa8ACB8Ttf+KIZeBVXqCoykvMc/5rBVhiT00KeZxkyKOlSHHXTcoendl
82O518Tb/dwe8LkqKvFcGdGAuew1p9WKBk/25jlQk+m1y8puE1VlSv7RClBKT+9n8c2VkRJvxm8x
Ef3gSHDQ2xMPby1p07x0tOaZPbv7hcdZ74JbDfEaRDTSKLTpr1juPg6acb/cVnEWEteaiw0KqLYZ
JTLPoLMZQkhDwZ2mf84dJX7E3hw4cksVAOmxtSfojW6de5R5iKIibzVhwo8JCMh+Mvpnz0YkNPC6
X5h8b3VNfm206clrEWJfbpt4pM9tOw+oXrYtMpDNLTWrf6baEez6RHrFr6XfqCMUqrr2/vChQTQa
hSSpCaZbRqToMppiF2bky0P/XOue81g3enEfq539qIyydFdX3ZrYyI3WgbbBrwLsNoMnio1wgqj4
0WT9s2Eh56OEhYnQfaDugAuXO6sJqpXr5dWNFu4byDeApYDQqOaI6DDfMOoiII/wnFi/Q81/byC8
GRf6XSxzLfNU3C/sR7VPn6KyeKdHa/nzqwUC6I06FdIfQEqQaha2MqeyDSmCHvesjRHGLLV/P8oY
5rBTfyJXVG4Q97U2UbEmnXTFTKDVF3HnYThbIL1nYpk0aLQ6Uj4Po74PDPyLJRUiabGZcrwOQc9W
tXcf9Qqo1UGDO7OWTbnaxmexE6jjAMhm4VMR1oKSuSyFk2U+G7E8u38ZGVmxca2SdTMKk4YMo87V
9K0nzlqqMLrVzC3DR8wrD1mqJdzioFwsL8orwYZZEZciHRROvHVwxZi3ibMwlp1rbd5KIULDZvtR
xTw1YhQt5+Tkw4TVK1xZBGXBEQ+bJGlsbFgNLfkyefp470DYf4zG5t6v83g/+XL5MEVS9Pf2/0fq
6v8zy4FT8Sv70FS/fjVP34r/Bb4Dc2Hhv9dPP/yq0m/ZeG5UMP+FfwmlG+iks/wcG42aOSvLOvhb
KN34f8jDwo0FZwj18G/U6L/8Bgz+kqmwSTGj0HwCoPt//8+/hNL12YoAWRLsCDhh+PvGn/gNXB4t
lBlIxOO9SRCWiY1G5eWcmiwvLbRmCl1v9HyQWbWZ9T4ECU+O4CYPRvWEGtXwQ8HsbuX8vNyW3iLT
K6Ap5hvQrEh9Gdnq6xg/lSB0MYXEUMYKZPl7ifyptfM1rMO35NDx+8Q2Ov5VwzHIV64NQhp5jo+h
zUzIRI0EHpqITWn0uqg5eHIXdhr0rAnEjebaFCMOvDGdjyBtk19YtGUqhleT4oawhPNDU8v6yulw
eY94+w7essgaIM2NQIR4GnVynpQldkRuFE3Go6zFwRdda/uHNhigY55Ny+e/b5bnQvWXJ99bLCDQ
OkRUyClobQl9XvRFP3VSjfd06undK16L9tbAVUh6ajR1trrDtvd5OeT1BMPGiwf0LKfDW0okf9ZD
PzStHMVuMyV9uCl4v8f3SYOZJppw0nCocG4pjtZUy9+XA9/qV5LbjDPUNCivwrFXZ6Y14oIWuxLp
WfNoDhH23xo4YjK0fr2War6ezWh8IK+IHhyTCfjw5WzuxjBth7hK3BgkxWOd1j8jvcWtA37zRuuU
eC+NU7WJEnzhV9bRjQ5mB2HlonUzC5gLkYu20eyRTD42V6bx2EVDvPM7Rd4mfvQzrRTnPp7n1XLf
Xh54b/OI2z3Efh2YNFQxIWE2TFiNJFoJa51HzXdDyZmpETvVSpjrIdSxYeRhZMHgpWgo3HszrUah
rRjIJRlsDyTWsZ/ysnb6OWUo2K+sDeG+MjeK7iOMMUsVILghNApB3zgrVTV3u0iPPuFgavpuqsjt
AW5NW++GwtRjUAABZYqo1bDc7WF82u5oDRJe2hnVzDTI+jV5+us+oFbKLqnC0uAAEWFnsS37eeON
JPyDUhsfZS+lftlgpfkU4gz6x3sRBw4PDfYi3YF4Ip4Go6wHAyLOrlP0xiP5j/Bg+FoQbGq9L/76
0zk0H25IMlBaY8GIOv8mO1DEGsndPmydgxb1zCEyB6RGl+Ncr0xrporOvAxGFX+ey5XZeMqQh5mf
u1hcdk9YICSIbOBVR1EYrzrTcPwfskSyJfWkbk0B83q/nQVG4G2SeofDKQL8m6z2m6GgjQHUhu9l
O0OF8aUMfddUERl/aguVo2e5vddrE3Gt2cKIXYEqsLhoSsX2zcwzUxcm2fAsTUnyiZ3X3i5Hudp1
cJLgjchJwranXokJtLhyRngWG5usUqRnW4+8Jw8WwUMctp476HbxQWHxrjwUhawcS5S9FYumWWMc
HUyu9pdjmVdSJ2ndgGZX4gTOo6f59l2SDniV1MFk4/04jf6hi+2k32XzTZmMiOn/xGg4u6vlbnLu
IxmDpLu4hRS6Ms2Ewg/fxkAjeA6sAc2M6/uMlsdOM3aIJ0xGkR/Q1oi6Q2QafrBReMziU2dFj82Q
Bbhn+I47RlN2X0edzzKe4l+h5ZSda2CDmO9srQ3X1vXVIrBmUR1uPLPHBdceoeO6IcSEVksnt1Ei
+3PVdOnXCVkOTGFxLnmZIIHJT2EiMTFnLRXohHjHq7sRZT4EFAvts2H12Z3aWp0FKqlTHyzL6/ud
XrWWv60TNFa2xVSwJceol1KTjFrqXK3T69GGYTSH7YgXz8+8YjIhrBl3034csKvbo5ygFm4h4ce8
0YuxrjeyP8hPcLbsX12qgOnhSRNF+yEvk35fqDb/nzqSedqpcpw8+KNDOcif11YlR9hnFMHARzht
835AoPpZ1rxsr6YhijNyPyQ/LCUZXbmHwgFQMw18V6dPvE0odcNzjkBMuwkGjae4r5fZpis6bkS4
6dnxX5EZofgka0OzW15G4riwq3OPRzVgJpwq/Ho5oYckHrD/yzNXOibdPs1cLdnp2xyk/3IcXgzC
ikVchZ+PmwJkS6SkbBFJGuHt3DhVYG9UPTSDb5IqQVBVhhG1AFUOOwANVQ0rL1PC3SRHRbONGu3Z
CysfjpfXocDWVNo7c/BJu2Z+kW190wmep3raJ3HwThtUCWtEE8JUj7yIy5nmvZ/idCq3GgsvwL50
wtY9S5MDiQ51Y3neVO37Jvw6qZ0kbbBhLdy6x+Qa8lGyw6he/sZD/S4fyuiLjLs3BW4kRD6EepdB
H7XxqrHpzdoNCpWU1KhMEVXw8mXeEuHH5J5+53lW8VxOqt29C0MM4ws7N6tD1MhQQhs7YO/3W097
YD+wtkGmVwOWD1Y2uUkY9/LO623rpS8q4ylOAleNJdnct4EkV1sPteHiIMWFeQgCvMpR3a7yjYIK
w2fND+8LnZTjNwYdidUaUa0tjtlJfZDQHke/npOn2ktJ2r2ynzgbb2phWxYxMvrNGL0AxNYwTuYr
xp1SmpJ550w2Jqcp8K/ISOoX2HbF+1K34g+qGqS/9LqtU1AbZW1tlMSoFRcr0+HgtT5ac0WpHch/
VAUaWrXzuyqUKmepSQYc+GwY3VyZbMQQtcFyMSfV2k1lDe2zjMHbi2J0yT2qx+G7rPSMB7wq9ibV
5X2lDdojnS8fs1Gv3EKXokNotzXaRIrxX5R92Y7kOLbkr1zcd15QC7UMZvpBm68R7h5bRuSLEFtS
C0WKEiVR+vqxqO5ZujGYuQM0CuiKSk8Pd+rwHDM7ZmbIOZKgzR7ODd9Vuf4mDbweEzMt8euAE/VQ
EYblEuDWLZKlF5WIxfHeDNXOfokRRCFF+cLk4l4H6ozJvLlfTsNl3sAwf4G6gTjIcF/ntYgHEdOE
w8n9bgWfdeo6xh762Fmgy5t4gHX7Bhpp/GXDH7uGKkoVQWu6m6PJae9F2X+GVfCIzaoomQZ3WXcz
MoC9xN9gZZhEnvPSL63ku5K7btE3Pb2BcYIPJ2U2I7z3El7DWmOZ0Y8xmDCNMxwE+tabHkLRG3DG
sd6Vcbe1GcY3tfNVE6UBDqLBwiISDdJ2wifYEOSPj4SYI/LETJdLmKEgQa8ewicw7E+VWxp+xNAi
YO9EvSrrZD3ukK7NmhxOguLXaA1Wx1XLBCoG57hGiC9Si+yNK5KM6E7YBTy54293fArsEWM2VMJD
/TZ7lUxUMzyWnjCJEXD+nbyiotvL0LAXrHVSMFouSwYiD6stbb7gHk8WFK7EreCnESCpthB6chAP
PMfsC+5/iDaGwzdChUdP2kuvxrlMtoqviW29OuVs2fJaWJ1srR1A5nP/BkVO8BxVkUJIBvfSmVXP
Ei6ahzDmj702+jatuv6q5qA7SCXOjRmRRcp4FnQujih77+32Dv9p0SSjbOff6HS+Yh8XmyXzx2C1
/9qsW4iz7PsHu7ltClvph599QLIqeaLaJ7+acrswC/YQBnZvzvY1yPo54vEXMnbB8kXrEfDoHQoU
WPNpBh487vTmwGs20DK3o//GeTyngrkXh0CDbVhfNHJ79kIY13TUnnhg7ySHMhmbus8cUrUdW9s/
08qyPnLfYtZ/0Kp+jhnMpINAYaV70lE6cvuO8IMJOGi/fqK3Q77q9hTRlhZkBPbhYrkxYT201Up2
GtGt/NzjfIkKmuTBedAlj9IKl+5ZIUhgcHqTuDOyMwYYhWVV4FyEv+Lb2WabVg0/o/VE+qxQgHj6
AM4paiX3nfEX6FKQFA3rKGRrj5QdkfBFMzf6MXnolJ9UEnGz3FP30sE+eqjLJTFeH2IO8vZEImBP
es0TX4Id2pwNzQHTucUzMtWCJgJZ9K6H5yeS6tKuNEWOSYcuuP6Oqso/oHNjUTZo1x+TxmFfLZoO
RFN2xH4ZwcwrM448lnjGzr7asN2BnHSnr/HWLYn3pJ8vINJIOhPXPvrIdUqdTj7TdT5tyHWF3dbP
gMHrKXWZTmyPSFY3uttGZODGGlDd5vSZWGI/F253mp3xVbblcYT92a62UsIRC+m5PoAiwHxxypiF
jcFQV3k/R+O9CMVziBTTLvUdii+mC5/0BlMYOU7PjXEKwvhNoPdC2rkHWJbBlKGJPnmwIpfTr/mZ
aGbynlSfo4tA7NlFNZQSRF048C6VZGRZ7Lb8run7T7cajrpqoyMi6hCyLeSfiEwV1nW7+g9Gwyr1
RUmxmaSqLwMDt9OA9OoCFhvi0WdGPG+lxpfiVjE6G7LltJc9irNTZS0HItwimUtNu35x1wRn4tvt
4g2nDoDGhKXguxoZvIehXx8qx987y/zYyf5spv5BjrZ5tVbfal6zlFQIpHb76NNZ4XCmKuEdtnlw
gWWtDVLKyzZx9JAj2mlIKlPfb6jMD4OeHxDjDX+8xe48DEhksxdP6wrn3X9WLQaLKOZJpPkVjv5H
Tdh5s/PNrTSK3DTfu35734b9U7nN6DaBWOzbZf6jNqOwgb+eYdSPuiHleXYnliwcptI+oX8CeACu
+FJcDzEvUqFNXU6tGmERgOy51BXLORr5TiPQFEGsc3goR3uDPyX3CgcfJKLp8YV35i3kCEANrb8j
KDg6QUp4e0/50iUIiUzcWMpnBEl/YqrBcsQwLgThqGrKBoB+OIsbMsJ5uN7rcT2aIYatyRS/oXiz
tK+33+Vc12PicFzgXtCgRyH8jNAVeudbhDO6gqVM6j/ItQRgMf/poOlPlw4HFBBGl6xIkk6qulSJ
nMs5GTZDskqB+JBlgwT6Ote0hX1olXo+1KzI931oIUNKPcn/xK4ZU+Qghljpl1+0JiYBKhAX0WSS
yJcVWGhkOGDt7iLRT6fLUj7BS+4ciAbgjIuAdQRvvvMFtjE8tpe2bKc9476TNVW/ZJ6Lx5hC294H
9Z3o1jCFcdq9Qn5S7gBsEF17oOKp/Ctucc3Wuc997ZxqWt2FVZPTaMDNDAl5upSEJrrVKjOll89C
f8EI6zMIa4Rn4bOugu2JUZg9rJsfHhY2wLi0G/AnOkBygyucrK36KNEb7KOqekcWRDizwb1GDk4d
fdTMLwurxx2i619KTHBLM6Wd516RnXXs+mDAEn2fAd34csV8HGt12ijZDbBhTcjUxsnISMFbLNiH
0RUI8zPtyq9G+gUzLAeKlPtTncNa7XFh3WUbmUi2rn0Lhy3T3vKssCpZTbhtR+Xk/uz7hXGHtvAi
cQWWKgo7zSp3O0TgaE/A/lzWJbpPfCXwW8uUbMb7plnQvAdjIivUe/hs7mOLk1BLb1exeU34Mjxq
PeYDIX0RAVvDI4c3gTifX9QglT609CwIfXB5eO93gJ4CS06OMk0O2yJzDFYPtvpQFMH1h5+QLCx3
im1TCg8DCYubIP5dA/nJy3aFebtBgqSN1+u6NqctkucWPiD3s1Sf4cpIGi5Q5KsI3Tk6619Rp68h
kusv0xZUe+bWeIoiXOXdlgwuqffeWpLnGhPKE4/ij2DqAR2Fh5nqhyggT6wkqRkBFtrA/1Nj7Qsj
qYcxLgx/0xiyXGwFdskSaoTrgDSvI1emLi4FtNvzG6D298lEYVIOISwoZfQULI6bVI5bKCm2nd1s
c4ywH93y6LGqSAiIQ9/A5dxCbhUUT1jI2NT221/IcTA9ElqDqcoGL3xw2vJPOJZl3vH+StpapGNp
BcDS8IB+bbc2bCxiOzDwH0xkwM8vdTmH6YjlzwLMy03p5qMdJoQ4keqieoHWy1hhk2jUf3xH3CAW
x10ASCmhQf8yUrdL9dp/KW+5Odi8PfTR6j3DTwY7iothqSj5mk7OaI/zsl1MyExGXD4XjDddm+i1
C5Oo0u9NN51d0d/VuM+OeiNl5mEAynB91TQBLNje4dhtJ1vPb0bC+Ft2K8oeupMNFfUcxrUqs84J
5L6s1CcxrT0aExvYW9YXbcqLHOvjMk8TViebeNcrg0toDUlOfLh8O0OPJd6ogk9EC16YutuQN15Q
Zs3QOkncdC96G/dhZFHRUFwSqsN87Yg8C9bAyteDW+okn1VHvjemoyvlY3VHI70eVajdoqvxLVvl
kFwEC7/zZl3QtjxUi7sDR0TeYGvlpoEgu7gL8QBFS7mTglybnxDrcX3hs3lRcY0CufJDGA47spKM
IuYoGa13RtbNTU2uSNxen72tzGO2GuwmwPaW9eh52q56mOLwSTXWT9k2XCEwe10lCNzJ208ddQ5D
hI+JRJHNxLTkDR+fkSL57NSannSkbgtcnrWjHroJgifEWb7RWe88icduY/55FsqmanSPA0MYzGbz
SPd30AVjQsEwg5u7ADWMEqXCwp+G3WJtDkjjIDbj4J4Z5X3ElOtgnUKuZxeOYLme4wNWkW+OjwSP
OYSXBl3KQ9x3hdctL51AygYXTm4dzLe2jTA0O39Mj0Ust+4dOIaFQR7CMixOBFbBVDKULsX4Cs/R
COOq26pMN8sSFGQZhilt2RI/Y3Y0jzEtK5FqSJW6jNgeyYGkwdKtSLBGut0zgX76IagH3NqricW4
Z+1c3emRtDfLlf4zqhm1jwwjOkjtQVDuikEB2KqNT46lBfyTcsXcL4A67IXMnd0TWi33xgu42S1m
si9aMXXp64iWKXVqIoqaTe61hJoKd7czl8FBeULkhrltlOGRinRGYWia95PzpH4MGc8TM+FT0Jvq
CmEIzyb+kwVQPsXRenMA9n9Ya32sTb6j3PVps354w3ZZwsFLau02x4CvAld/1TTYJqXUvFl8QDhh
o5fEyAXG8FvNN+Z2UxEC2iIjZgeEl5aEP1nfSTaJ922teCgxR4tturo8vgEThrvSANdVxHBdbCWA
gqyquXMtacuUl2P5waqmvVQwVVNNiFBgRdNya6Js1f6HHqIw79xyOQjwxSjtavHxhzaWUoKzi61M
XDLDwo+b1/BcIoLpouRwmqf5V1tjvWvUdHoaQvdNRv0LtgKBia66yiztdlU5AiORqt03lhHMIqWT
gLraTjWc6JImrH5VLezGE2egSItAUcGKEXsRayQeu56/uh2eXBwSxZIWv5xPlJeFwiCjdG70lpRK
mghggoNhlOsK8VPzsGQdl3s4rByIpx/qybsY2O1llXXLEyj3D6yMqR2vV/tY9YgIOE92ku+Y1/iH
lkN0FX2rC1tH4oH3LtDe2qb1agiiUJflAaBltvLoWC3BdkXOJUK2Br7u1BSgsDUOJizEqJ6p5OwR
T/o73KmvNbr8i4S7F9JOYtXmjbTkWQkDFLYE2fO4mmE74HocYFRN5FPfYfYT29Zcw3Baj+EW/9qo
JEd4El651/yCNn86KV+qvArj7YUEHU4EGrgxH8eIPguFKX+qWqi6KtM9xzA8R2PesUeHc/wKgVNt
CdjNgzUIYrIsWK79FlefPylYn2xm88skmJcI479oh0anqu7EpeEwx4uYbe6wKTKjpQCzntQNTRpt
bRKHYLWXbkptz1gSLWOOTTQQ+6P9bMLxDl8LWLVleAfbLbKB9bdFq+W9r4BI4dEpOhtr4G9+dQJl
IvNB9/BDk2Y6IKCy29dz2e9Vz+Znz8IJPx3i4NV1DLRcaK5TtFROEa0z2kTXNgXFctwNmFKU0mmC
PMY0ZfvYY7DYibX9jFQPFQSB+qEhimMzsX2GaCtrN0QHadvzVHdo3erK8zKh1rHZ4XUD9cgH2pGs
cwOkhvcboCrPm+mzz5Cy5Lo9pMI8bt6AjiBOegmoTcHMOye3tnT3sxmfErJOaWWm6+qhdRYsEIe5
LWVmIBkXiR7sXMywZNuvPQsz2y0O1utcQQ5qDRCC0wX9seY+8lNUBf92FXg8XSPOH0PasjvZTGeC
oI4s8Jh4E6au3uTYMJs44wIpKAJE3l3kNRc/eQvfPxJVsAOenZOJ18N71GrMYeDORQUN5+h89j/o
MuYkSFJVOaEjwbPBfehKqwYHbsWif7Ki50NbaNc+8Ip+m2aARlFolEDt8kl4U7SWEg7QPg7cfh0G
IBQESDWe34VNKYc79PtG5zUAtLhVMTrriPfl0anqQR3m0lQSyDTw3KNjnNr/NgaZYWeQ7EOZBN0m
h98NXnN59eIBRR8b+R7/iF1Z2zPdTFAfcAZHnlNQCS9jZ/5iIgKUtWnE44PI36inKW4D8I8runuD
npo6O61LCEcdGwYK407A60fa+cEH73hw1Rj0+T78i0IYdDs2B7Shq4/OQY77idZ9dBMzurmjH2MH
vyjNCMtRZTrzSwUCEaqyDfAv7Gy9xsDQEcw+AJCQNMfKteuQVuvkeYiSc61vj8uwiu7e0769inVq
hgKro96+mucgTgdWlZijgDUCwx66lX50CDFJu45G6tu4ZPThhhP4Xd6wzmegxxjlmeYLscVg1aT3
gOIReWCrgJIchGUXJ7iiCBCeuY/bowfXOVivA0nFZqCbYczeORu5rb4FChvpjy4Md5677OKlf7BL
u7yqBpBz7HySpQE4OF6GtkcmxxgAC+5RTmJH72GxyW4bINYsGivnhG/7DZZHL9U8fUeGbnkbLtvb
KOD/HgGBXMcIGwUbMDtMVsAZcrgLL8hJWwK4GQNo+RnekV6k+hAj5e+hWgaeIgEVVBEfnQLTO4wB
Zg8ZPHz4quNojzWS3w43WNgLZpq0sS34zLHdHRD/ETB5++TFE3uhTt/sJ2Y/IghSEQ6+IRsGbXUO
q8JqSoR2w6PCe8X2fBjhKwY8mY+DJ4HTtXMci51PjQpuixBRmDUxLFa4RRzRbvTnqEpkD2Vk0Qe6
885TSOUH9xeu07apZ/+oR8SBAmP4oVgLZ3GbZd+MyBNKfdZipRaxLhgAYJuIMQTz4TQB1RHxTqlo
9eFI2awK6QERi9Nq6GuZwzwkCE+yJqPADqkruwIHJhoLb54tPYXdSNilnOYw2LuqJmHuE8gKSrmx
9s6ZOQ1OS4+VtgO+3nrbO7PrbllpDd53GGoUS+hEwLxCwcFh5aiN297QGlv+ZMQqvHNrYQBewFge
/1xRgCKoFFVsMq8fKUenUp4HPy5NgRSAsYJA1O8pqkvEI1g1tso7d862eo+ttwzOKTZsFHuY1sBp
MOpY2+vk72Vijpqp+w2LSV1f/dFrurtWg8rJ6DKNfZN4cCBFXGIA7ftdHPRuvccrlwArhkqcHBMx
oJgDzJb8AaMUosjWI6KjcOX57XjBGd5MMcyeIXAU6iG8n2KJ3e3B9nUSk2rcdwTjnhCAMa4t7Yc9
tGPLD8/zos3oREnZj3E2LGAsORrM+43L+gD+7U8cbr9wZWKaQqd90oO3XlC3zan2gxPsl8W+q+Jg
B4nCj9oD5vXSY2bXuWrLqw0bXCMZ/NTRMXof6S+HaiRVMvwQ7qsFlwVj2Mn7mqKGFODJy9dSuqPz
A6dVr91YV0sxLhAiYZofBoRWcosmch7MepYDfD9lUOMsMFipYhHOA+hTiSC+7+xq924djZiu4oZh
3pBlXqp2bTKcZbTo3SjHpx8qpZjgl42d9zbGMfci+alJu+bTwM68bNsPy531RiCov81jvdS7JWqH
NCQbP2yUPk4utiUJo3UBSUYAwAbWhcC6xjJddTwWhE/usUaJ0EeLyWvnTuJbcNJkbVzqR3dwMb4A
iPPxm6zbgjlv+B3jS3usQJn8bmEKl1ERj5mRvkxFyISTUEXwma51j7Z1BZSFnVd/v41efZROaa8h
RlJ4fI0iRabDL19ubp2CnXU/oK8NQZaFxs3AaqzPLcjVl6r1FEx3w1dvAYCzOF2Ud3Yub2U59TZv
o/VKnJ7tvAFyuNCV/V00DCFAehNd2nhaSsB2+J7oKlowkmM7H5D2LXZR0MYfyyTMrp8XdXYWOd57
JZ2SEMgkxmzmJkH1U+109eLQ0juF/fQxtK7IIe87hHVpzyui3zPcGOY+NqF3hKSoB6s09O9h3dZl
5mh3zdtB/mCjjTfDSWXiXi6YLuuMQdH+MZGKTymJpXbyse1wwhDnsL7rsG2WpCmJi/m+qa8xyLrX
yl/N6yIiXBMevRG80p3nbMFl8sAGobeQ25GCLY6zFTTZ/YIupBiJnL98pscbYkfGKxmmY4OoR9hR
BUu4B3IAao4NHgAhp2F+lbZq894qvUWJWSOde2qV96PP6X4Iwf0nyJzRW+pMTbvrGiryAOIcjsKz
Vb+rMogKUikKDxlw2aBd+x51NZog3uot8GE4QENn5p4QOR3ssBnkAg/pXKyU9IySrOl9H5KAKn6c
hsnLVggod+AfY3B4VenuKuFiLg+JoClf5FZsPtV3nMzDRwjb/fumnb8nKmONeWg7YFzhaaiwZpR5
HaEH2Sl70AFAM4ak1xPWEjrww5TtfLg/YlsHOu6bdcPlrR97F14Ws4Z7S0zZg+QLmo6hF/m2yege
IE2UtKrcz2zbY0arixExNElP7QMkIORpDaS5DSDC0LTWqsDRhxoihmmKRpbyr9FhmM5oiRxChPTA
yNpaFT6UNQj/SDXiEA9zvO+bqdxPTQgQro6zJqLqiKf10Mpqe4N4DkA2B7xIm2C4Eb8cswodPabW
sWkfkTjovC7M5fesreE0CVt0YDWBe3Ft/NIGPxCq03XNDpZNdUYVpARQ31Vp3MYdxrbR3bf15u3K
qp2uWz8JdBgChihgNb69pRy/ulZ+iwbmjwOCwt7nxg2x0+vrMeknCE7DccLfAxoP3LZNKRjwNFrc
Cj1NI45rOBaRcGaYdLPC12RvSzkfWICo3dCyo+suOvUQ3Z7Gan0b3abJoRt57rr2kxmoShTpMNT2
fsIkPSsWI31v3iAPLF2CdkgHbQMdUGcK0v20NoSITK7yJ4ZotOcWEzdMEW31ALRbniwVDzOa5jnq
6iBTI4YIMoGBRBxCfFSW4pwybOLseUfW6jQOui7ieeYnyDoMvgiUwxi7T+e2A04l5u1xo4vKWtTP
fF64k4plhHKKxjmf/KeQNh8d5GEFTJt5Bg4wR9vlPBun3QNNbxDavf7ukYmbY7/T+SYKV1HtLTVM
N7z1eYv6xUn6eoFCsBu3tUtqG1VHsnXxr7IrO4CS4VrjTzgNyuTcjU0WlZgJpgWXWKKZJCd4HQK1
nhfyZMfeHN1pWU8cNzO8Qad2HwMxA85uYV2rI4BGIZKAwAxXp6gNZVpBl3kfiR4wOZDl1Y/oDrgh
5g8MW6mMPAj94pnCB7Trn2oK1/QW9TSXomOFwgVY+Jvb5CvpwqwHvnLHHeQQKAp7Slk7Y+qMYXwy
csAFyDh7oGW4njfYAj8zhBW/d0AjX0mA5LmVHNU6UTdDUJo6A6hOqRl+1xPrrtPE4lPQdMhNdZiz
1wMZn8vId06DptFZca2/rJjpqSaan5D/OyelVyPhFLFYiK5Dbk6OUgZiAczYbQFokTLTdPt+hWYw
jn7aRbXVeEC9Nl+FjAvXJQxLqS0z1ymQ5B4r+urEMdM/9aSPriUEprlwgHe5fLNbOq9CPVC3f4+8
UZ5HgZuwGNdZ7cNeBXntr01q7Go+YgNSH1lQwKD7AJUZmyTw1J6GuxVQ9gNfKpDBW8e1k8JePj6S
GXDiT7f4a+7VnJfaabOShnYHOMQ5hlgmwwYbfgM5QG/VLEAvi1aM4zGwNsZi7bpGRwVvuB9eW/1e
UWnsHk91/DioVvC06TubVeE4riAvidqv1kENqIXJV6jT9l24mhxSBDxtNRuGX+WA7hKwRhTD4ITO
7ZgAnaMnOxD/yAGXIM560uGzz136p4rWeG8GtGPzWvn0uWfBeFt8nzzLenLvBhkOx81svxoddXcW
09XNa9hw7MpAPZBu7SqEf3feAZZG0wCo3N26dAEHlnlyxjxP7XoH+F7kDDMhTWZA9eogAokqH8zc
AUbNh9nPiOFDGgSGTqlivfxcPVlNeexu5XOlTfvHa8sYtAnBXRBFYBOMoTg2Yzw3OPK1onHSwzb4
ycUGLhxWB4CNWa00Q/vrjCczju0OBQ3tmmAbJF8YGRcofEOnGM0G70xw64+QLcDNe53UlVQYFJ66
BdUvWCGEAzriRReNdbEGehlncJC3EkJpuTYBP0YS9uAYxgNv70rAC7TvapPYCkEImW9nhFtUc++s
qYOYmm9qGlgnuyFUWYg4PLqedD68cdFHE2+oD8yzYCq87dzHoPm4mOWdWkj5y922j8oCv2EMdHfL
UMeWuj63bWjvsTbdFmFPlh7s38+A7KsvP1oOhvZlouPmToXTW41DDqDQ1m5aq2qGDolFAHf8FjNN
33fw9BSjvDAIpHgOzRmqHhrtvVMSndRuDR3M5DU65W6pdg7vYCQfrJ3C7xSQEIqjyE/mIPwEQlcX
g5a7kbElryY53olmHuCw2lIwVNhI+Fn1TKgDQUszwF+8Wofu4GJeSD0bfcYhh64B2sldpx3zqyEO
P8Sq5GMmjB72k+tqPEDQPmDORTSwtvyKzxuyIcjvTq1tkAcnFzUXG/ZuirZaARBv+JJIZeCcDqaC
nGK6dU+zwtiZBd0SOfihvNt8Z7tGWAgE8o6I3u2IugoaNgRJjOYJUBcoUB+ET9Lh8EW5rU1zGLlE
e46f0XxEkQZP3GmaigmqFMwifD8HnjdkjC5zzqElKYDskSmVi/+wgEkssDEBDij0obmy7PfsMUQd
O+iC0hbmyHsMV+Z1k/Wyd7xeoHGIJPxaRtK/ehMDXdkrP3xFsh6kgSEC9O5MyZrTQi3eB/q9ErwW
RmU+0TkjM73i00ZxHlWD71Cq7VADW/1/aiwh1vxf29yYK7De+ZNMhNUsBEFB8o2f/2/7eUpNxp8H
9Q/1/BYNqwUlHwRwbkaRAw6DFgE162fgNGF5WJfIvIOTD8H1mnHAPkyMAXi/lCWcBrWV0LOiGtpr
DNIR3VhjJeKMjDe5WS9MRb47s4KAaSfkHP9dLvz/tcf3pDr8719X8z7tf/mEamKoeWX+9p9b9dt9
q/t3GMH860v9vJv/+Vrj3/76Mf9W2bt5/6f/k0N9YNbb9D2sD98jxpy//Vf8yX/8l//ZH/7b91+v
8rT23//t3z/VJM3Pq0GXI/9paQ/y2//Lll/9MbwL8z786x/5+54fYf/hwcof3zyWVhgs1H92gP6+
6PfzI6y4YVxgMGdzKejvf/+3f2z6ecF/ODB6/8nHg28cDSMsufxj0+/nR5Bt40RBr4v9BQSB/I/f
/R+7XvjY/v5Z/B92vxz6LxJ17AJg+RiviHeI9S+sq7r/fEDLjVcNxOl/HJBzB6ignroH5xU6GXCO
MK7FMcy/2mN3rNLt7Ownnajdghzp8BSf1m92nr/Mob8icOZJHMhFfDVfTsb24gnq3vBzeTE4tO/o
+lOIB1Odx3s37Q987+fxaTvMUNcloZugeB5Fpm/6GLxXV/D0e3XHzu47nMcmAXQpcV+GJ3Mej6QY
8/hiMlHIrEqhhHxxb/15yctbc/AK9QCNTi6ua65v6BUhqcE9ldd7n6dxIS8gSp8Xm+In4207Rzt7
nl7MQT+Qi/fpHv0UlWhnzsGuvWcF9JqZ2bc5PYZFlQZ/mqs64l3eY4zely/dA4mT+DP6QyAXjsAe
pXwP6NsHNP9DRGXRUR9L/KUmGS5xwfb0mduLPvbx9WO6q48dXpbfV9f1GF/WF3yEZ/wOf9xcFuVh
S+pjkNKcneQlTMKkL8Rj+eQeoBpNAfumT10Kzi3vz/TonatsTmlR3UdP5RH9Uq5SzKFJt1u+ZVkg
9rd6ZXt1dIq4QNDbfrorbz98EjmVv2GTuvMf4WFhb5VIDEvKAiGPY9qbFMNFS/GE7SfQpyLhH8I5
eTJdTuwwpSD1/zt1Z7Yct3Jt2x8yHEj0eAVQHYvFVhRJvSBEUULfJHrg68/Ato+PWNQl775xX86D
7R3WVqAAZCYy15pzzO101PldlA9Gv/Cd5+5+LgPd8DnLmU/LJd2X2/ood1nhpQe5NwPLT7mvzst5
LOkhPtjbYk8n7ahdlF/ab0gMT84NV3h0tyL01E18IDvE4bFnu2RnBfadvueglr7ijlAes+NwPe6c
X/OJDfjw6N5F3vSoH7v75hqFioh3y+AZ6t7lh5IpuyfFdis2alDv0KFs++/OBZKq0ke0uSmO4lq5
Z3wOfhKX10mxt7fCq078/QCcphdtrWNO8NLW5o3s8qB+pvXqydvhJuFD23n6FQ8NZb4VTHsKvw0h
kl+mcBuzohdbONb15bAdfYhexQtSl0Du4qBL/eh0U/ie4Vd36XbxyMXb56/b7ktEY+mrhng+PWHJ
cS6+VRsz9uic+73fbrQNGkYCOHbyW3FajlBZr+lERQXFb4/5xjAiq+NAGdwQ1xY90Qw9jU8Vo+m3
wnrqbTRA3S+FLs3s/sppZrK1NP1J30/6qfNufrRbdCvTptzLwIBdyJ7U1x+G2/nefChShJnIMY78
f2bmYZOoUKr86ANOUw/5hmbZvqk2y+TPqCMYivllIYNy6ImkhqGGGswb3Qtknt28V3/AGPAThi4q
+h2kA+pEF8sjdT0OB9FGBgKn60X4o/rS30wItTmND9zFhTyU1P2/5xfJtflF/ko0a0+kVnhlsyx1
2/mivDR23VZXf5oPcqO1QXvd39dBabOb2pK7c5o99JzLyfxqbHHr+nlAMi4brnJbiW1pd2y1YEXW
XsIe28DBZxNCdYjQr3Xc8Am9mFHbwbDTvzQXzGDPelA1SkjeUN0OAxRLooORh8NJOFU3xqtDyW0z
bVusExecvuPpYOen/HtyrxysHUloiEblbvqlBBQG5OZx3RJ4IdreW2XDnD5wRjXbTad/5/mqT6CS
NOPRCtzQL37WzaOyyYwg29UzXgpOVnvD2iBXxRhSviAgTKw9Ir8c0VdznAqvfSYm2Cs24530UWOI
wIqPusA3sFGpRMEn5/Gx1RaPc4H6vPqGeVGUVO+QLfwIk3yrb/X7fqHafDMJiDAX2ib7iolDPBtH
BPblgyxIvekfk8XkdOM5e6JhoJ6PO/XUOJb/zbZ27ADbr1m8tayvXbZ11ccW/OGegCe189WEckLA
PnN5AlhiLjv0zhm57d951vM9Mn1nP96P9/ZXxpRfMrivujt18FsKHqAhLrrbLLi3D8L0e3oFPnDr
eXyNnctVz4BU4LF9VG9V0xu2qrbplW3qdbte8fd6H5QPmNLu2v2ri7YA6k1AC7I+KcZ3+6SyBe2f
AFdn6BK2ZjieRHRXbvVrynFUVspvdv+ADholhr3T4GVVg+LTqvZnBLIeNaRDEnDsCpK7cTNvrHD2
7VMa4GmIEe/fPeV+fBvbJiEaWyaHCJT4otn0NZW6k/WC/sxLgnQz0NqNDywbHhyO0nrUE6RuO2kN
GyE3FUzTxHNOY2EELG+ovW22sF+R+hXPruFhcNCKU/Kklk/iuuloZB3szu+jy/aXDvhB1j/M5oGI
6ezYU7y5NNRdIDe9x6TC3j35D8NmMxLBsbHozzMTPcT5xmO0vA4ngSmgrrUgYp3c1KfB8VnbaW2s
QR31Dh51dNtvu1QjrSuzvCRRb/hglZ71AysF0r6vRmJsrax4RJc1nso+yO5pyFP8codNicTSSy/6
wxjUvnxx7pwrzpBJ0J0kyszS0174r+5EEe4yvDb9IpAvo2ceuBQvFfDfJr90Mq/Fub2vDxYfF+Nb
fOhf6ACNx/5Fvxn3xpHz7jh4k+VlN9UlihxJmfFG7Kl7B9qWex19XWwpQ/APMdSwfZN5YcxAq7Zl
vGes0v2n9mKPe46EdraT9SFNLsIl6Kt9Zz6Omh+99ocQyOxCu2JTFheAW7KJ+LLdBapkXN6ZN5yM
wjNTr98nwXdnH9Npr7YUnEfrIuxuqJLmoz91wava+P+NEfj/vWf/37QbZ3v6wW6cA0HZ/pzfbMb5
G//ejGvsqhG8gmdaY+fg0Lj/2Yxr/2QvjhmSbTXgC8Jk+Vv/3owb7j9tHVe7DQ8Dty678f9sxvkj
rMqqxt9y2d3/PerGGRHI5AI250VbYH4k3glj3tuduGaLblrQjiJrwsdKrzr7qsg+vbIrJT72YHmD
LjFtP4zq7uTi31olfZQr4IJvf3tofzoVvLUo/+uXAACxOa6sNA797EzQhUVJ2jN84VRmWRuUjc6n
p1jMl54YuK993/uuMjgnI4ujjvKHbe4apFDPHW1jtoxzZ94aS2vsu2Gg3Cstkdwp9bx8Yvx96138
60dyZsdcu+Z7YKk+83Cj50PFrPO45NCnWyVVsLbJC5ud91jEWJCcsP4EPXAG2/nXJS2OXsBvwbMA
gXv7hhRZOEOo4YmpiCoplnhvq1V8rwgVFqSF1gYLhx4gCHxKMisKKrxMHuuv7rUORH3DQe7Tjxnt
TdKi/mW9/lsz/f/u6P2/jbKzhuX+n2f8ofmZfy9ff5/w61/4z+mb5KUVs0M3z6Kea1B9+ffpW6j/
ZIrZWGyJ7SFob8XS/XvCw9lZqTy6TdWd2g0RmP+Z8Kb450qjWxPRQEjx9/8WZ+d8moEQhM4BvsFG
KQep7mzCi4iSdTs3fP007Rks2bJ160rbpEuh7MzSLj6x54vzGbNej19OOYJpTZLh2bTONAfyCAIQ
vq4Zhw4lpHxba5GG+UPjXGEN3c4lltzDqNoEblblT40zI4PqjOpQtyWnp3G6m8w6u0jynm1Mr6FM
pDiaer+9wj+sP2tN7H9qZqbB7zRVwStjeoNTPc8Fdd2KpmWa135iE25d4a8g98xFUSn/HgJ6vRL5
plRgVF40tDPtzAIv+hb1cFvTQMIwu4qfrZ2Wov8aUqf6ZiO/+uTO3r8Bbs1m4BDx6KzZ3W8XkETL
k6LRKmLtSVn28ftzrM/KxNdjYjf6scSRoCufYRneDzNGF88RaK3AXHwOlc3hRLa5kTToRWzFV/KC
eCIyvYMGV+Ver5RfH789bR1Gb1/fmpLJhYiqJaz5nGxH2TLSMUxL3wDJwkEgyYaHWGT4Liq1bJ9S
EDKxxwBS7nW7FnStl8a6l7ljvrKc5i6pSXU68BlpBHKUaqyQ8uPs5/RmJMsUpIivH1pXND/isVTJ
PscfjPxxce7TokJG9vHN/OnZMUDgzaw0JkM9K982hMrnZlwTujHQnSubBvlAO1HniLJqU/ba36Py
rgOS0t5KDGKArNiVsylqpgjW1Nilqwc496hUoX3Q8lRF4trKT+AU6/fx7WtyoFPolP0IFaYGuf75
b5VpV+STg40Uwww6BA+6Rrp3HPqJHz/Ad7sacgSAJeN70gwXAskKLfv9MpQ5lVVrX6O+c6cNSEF6
3mnovEyDLjZZRR4fsKkJAZu5bMy84rSGJxUFVGhdffxL3s09NmoMLYPJh1kVLNPbHxLZFs1Fs6gR
dIZYTgcGaF2W5hHjYR20CQ5OPXLF4eOLrhP6zUPmogA2MHKyZQBSfcZysMdmkEmDHa/MiW3Qmf1e
KBWNDHVC1VrNgkyCvSrIE04aH1/5Tw9eg2QJush22cc5Z/cr5kI3lYT7jQ0qdqqgR5hCtPRC5L+X
jULTf4RgeoUgQztiH4M0m9qc5kNt+uS786cHzxijYM1DZ3t9RmwSfYjbBwEoVhfEB0pSXRYpepK4
JboJ37RyseDh+2Tevn/ugGDA0axfEuLiHWrrv4863FoqzswWMY2Z16iyNekvHe7lMqWSGNrwLQAn
Ln48RJ+ht/7w3Nc6+trqWQFNnAzeXroLFTSQsVWhCaOX6RZNfVwttVhyouTr1DVZgBGTky3kqk1i
YUVGclEEfaN9Fhr07jNKYPia20z0C4cJ1zj7IVPqZEVTYKofXYAdTUn12xxk66ej81mb691awqU4
I9FGMLCjEVz89p7zUQ5aZ9qVn5VOtpd5Hm6gus6bj4f0+6v8tfcmOQ04Ck/47IZmEcdGP42lD2K3
2WlJkdxNCiK2j6/y/rFZrFisVdDp2Bqe78o6MU5OtLQlbWjb8Ye4wBRrZDSvh/KzWIP3M4NvirmS
xDnDgGY6mxlhKjEGIbTAEBKr/WasDWXbJQ716ZTil7v0IVABuHSfxBW+nxx80FwTij2UYtTSZ7ue
ZNWclKQi+62tZFs8l/pxykPc0GKcL9tOQ/dG25Kq0merISaB8/XQ5rOmstl1gNEwLs/ueDGtTpe4
ZRCr2i1dkhQvtSO1/obSUY3jT7QJxhi1L722n6KDpef602BV7rGSUc87MAo9vTJmZzA9lNBlwqmq
rLHNK1ZyoaScvzaJbbHpkG45/9QLaT7JnhbrITKi+BS3qMWgUAAUwOLbZBdZG6X6pplF+ZX5142o
epx4wgONsIlsbxO7RNZU7cYuO+2i1pvoNg3R7XutbSUlCsHYQT6tCagQOOzTu6lf6uu6HdTvEtk1
uxKRr914rAdkmMyte9ehkNU2elfOy0ar8ED4A7JHx5uMTn51ExqUoG6yCKtjlQxbyfck9qymppO0
pKE090ZfK1RoJ/MrO/a6wqAg5FNeL+1N1rdm5Us7sfe2JGxwSdWRmuKI/rFln2FeJlORP1dVVyNe
TFT5EuaN82A0SI7JkEaQMupgEL3CDjsjmFC49wEmbvXHqEvt2aC9n99ILV6pOHNLhXlE5EuMVTm1
mleES0UjrAA9h8qiUU1/cAx2eA3ypnGDV5X6paiR+yFwH/Fsl7b20GA0wdSfDIhCKjfHiUXQNIrg
eR7bwp9z0zkpWjrNOLay2F49xU6y72EU2AEZckmzgS1GFKXbUpcdtZrDQTzFlBX7LjGe21EFYjPU
6tz6c1sP5mZuh+YbVsqYHkRUtRxfJjfdxANKy+1C6xZggib4Gi2xrK/qEoGHV2jliiyS44jYpFxw
XLc65pIt7BESN+EKR/lGq3UzDhSBV8qX7Fa/jgniHr6jKZh7q3Z7InLGijBCy1DLR7eulzFo3EZ5
RpgFpIEBjipTh104whvN9MuuoLTiOWo6PeJ3NVyK264krmtWx+dxwFTmNW46fbex/WAcIorgJjbb
2aKa2tXAcnqHXu4W5MByNcdQ7DcqigAnSPsp38W9JTss5MWw+EYMSinou4hmWzV31g0JrJSLjaQV
N5gG8FJkA7YbnGawejZ9nIynZMyzX8NSy4iC6ZA/5pY53lgQHws2xovuYFfMIjyVZZ/5MyN63CL0
X6vEizbiYRTiATO87Dezo9WHuNDxFUcoUL1iGN1h61rTmAZjZ1sv4PiwnDaomLy+LoXpxRzP6Mc1
PRyw2SyTV3uAquSZUpYJknup3YixQmSjOlDdkMbFs0QKpmAMbR05HfpokS6zczLLTZI6BBpGaaz+
4sGz4eq62lyCZcahOmdxovqNPijdpuvz2Q2IQqa7ZWa6RbXLFMoxhp5cBqMRRkUwleqy+EWcmPhi
BtT2rByJcWmtrlNv6Mu+paFk4TvvCjKbqcSrShcUc6dGfmliJ0NdgyTXa7t6fknRQMNnUTAqdIpD
ub7r27HzkrZQR88CUPWkKQPBQWmWN2VQVhp5Y4iZDT8ZpPvai54fG8aJ8qXssvm2WMXTu6G2ohh9
MsJAVQ3v1llt7Ky5lJbP+jQ8K0btPrbYOVBPI4hA/2Ip0eAjPKMfPNeF+xMIUbxwRFTHo5yEGXko
4TRwL7FEeTqOq5CtjaLqPul6QsKSvqoUBqrWXmZ5Z87UBlSaE7i2rNu2HFkTLJQqrQ9NrHrQOiBg
0JNU89Xslu5bx4kYVcHQmt0B/iPS80iNTQBUA2eFzsYU46dZ1d9ZZYI4NurKqd+OQ1pqHjaagXLf
OKkDdgcZXmf0G+BE1akr/BUPSs8OuRr4mnhMd7Ed6l0w5ZH+qI2N86WeQ7UDxKP139zFlvlB70aZ
bQRapqc5rjTLi7PCbPC4iqX0IlJpT93c0Noqlzb7Gduxe2I+1t/iYa5+WKnWjoHZVgi4EEmNeZBr
xXCcULHOR4598bXqyBxJgVU2msfCbL4uptKkfoJX5FufNZDnYvgj12kndVqMZTSXvqC0eBK9kw8Y
Loo22w4WHgzfxmfl/OJ1juXd2GUgHkIQ5F2QFcY8M6gifMxhlENIYNxg2Czsh1Vc/G2JbXUJYkVg
2p7ysVexvztG56McIhW5K9LxiRMg1l9pL+Y15rlYZ822i2oPd8QhsQp6To6CQm8xYbjNdFlnDsZp
UYfmj8Fx09VcwGTwMmnRB0lwIjj+6Eyczws8dPbBKSqgBjDGCR+a1Fk5yKGaJ2+UsAo8LOw6TMya
+F/aokt5mVpjq24okqFolHYMcGuwUeB7rSwVXB5GlV3LbArnQDZQCj13DsOHmepL60+lrOhdAzp/
5NPVsf6OZr2pKYTEaEXD5cXKyjbeMELn+6JXaTdNRcNHfIa1Fm0Xi7gVT1aqgUe7yyGgoGOHTD8U
mQRH3xWWDGY0bocibC104EVmvzh2mFH5FWNNA8kYWdxF3CyLx7vVLisrJlunzddboDLSfJWGrOIg
ye0s85I4nOgEKzOTEpAA7oW2Wp50a6mZT0auFp4x2/qvYggLGstxDVGpQqq3isby8lm1NCDRWV5B
13GjOL5cRrv+NoheFsESzcadsXALQJX1FOCd2kxEhQ7ihy1t9aellNiiVbZRwOCG8Fc0OJWNYZr6
HmS3pYK5pvEuDF2vzWAssvASrJv+qi8jTLNyqb4BHMAlFuPFBeWlNzd5pmgnpZpSYn6M/Nm2lOnG
SZSYYgZ2QdSSk9pt3AFME0JpPjJgzLaZHVWHpKKB6NoVKR0SYWznRUgCf2K9XZ5NMza+KJUxHjVb
QqKUWttgR7L79hkUIO1rGZPcVmDItE6GXhrtHrDx+DgugvMmD049VZONIxvCZf84sFX6PvVuKw4Y
RbIvGME11lWNz40/qvm8CYkpkZfStNMnzLrULFxZtluNlFqeYZnRgo3Q4M+rGZaJBW2yv2hqGxtw
BbR1CZz13/H59M6/wr6AaFgIvaafOkhoJahbxf2CtE8PZDEvj7KylCqAfD1fpWSV0NrOJs6rPUPI
peQ6uc3dZIy0l4ewsr/IsR5oiU7QA2nhx6CR/BY8gwtmLOymgMpY+L3X9Oa1BaH+Bd2YSny76DVs
BmnVPmAco7wTtg2gv9ayv8RQvy/4zkW2B9MCaoaYnKIM2BTi8DbUxLJxWVWJDGz0iMJTEaLG2xDg
VLhJRR4hHY7zJL5Qc6c6yFadwOXQf1ldWZr2pMw2H0QLE5zuS2UBZDjXWnypxaqOLNPMtBfKBHXv
CbVJ3E3iFumLdCaoVogjQVZLyxSUflHSHo1ZnfJNk+fundpLy90brYb4RVPN9r4Dqcfx2iWVVmBY
x1w7zPDfjLR4niE53HHucV/rQp2/CLubF5T4iTp5pZqgc+ClLTNHEDV8DvNhMKBZdrn09BzuyZ6g
1vIWfo9KT98uoHikaqxfy7g1hB86IS1ydYxY350hGh+S0gIaOcUzu7Uu7dHfaGwEJDptV7lp0oiN
miW18jBUEUuSrijZq5GpbPuA9tW3swgR5uSwYC/qBhjICpejp82OIHF3k51WA/L5MZSbTAcnHJRu
vdykChBAdgd2/Qqxms91JbQQk3qC1wI5xiAOsH6tvVUBmIS/oW0MviQg78RsYTTuwQ1YELJupjlm
jw7Ds6YsC8EuC1Stna8VaxwGBD2UZW4NU+jQEpYYdFUDLuGn0ad0V2KlQQBG8gW2gkhSO59wdZRo
aEZaheZYxRias3HatEaXTBsrz2k42L3sn/G1zbqvDirPNGQx/SmdCHmN0QtMmylgKXzhRaJsqkIk
1pbI8tgOojKkU2FmJeZnfKQlY6kJK0w8GXrYBkbisLJhyLwQCVYAP29ilBeyzfStPUwT64CVwC60
VdiWimgmXAfLWohTZlW9NZJwhrGT4OAF8dfTxsjnjlzcUcruZOsz+KIIsOQCSBi1jM73nr05/zYm
URNfHsL34acVGXrK4cdEQKMLfNbo65dmn2aJ6CDZVh3btDqXF4M1TF9SpwAhhmdB9yY2/IdMrHqe
gczegywHxluY18ZdP0zjBT1s8ThAj+OYwMyE8dHJ6Vu4Yrw0altyu0i2g3QQam3bmrJrOMXxpd7U
ijHdhrZir162zMbYZSkIICpHVFS8evAzgn5K65sFS46vsC0AYZcO050xlyxsS2KIm4gksJ+d6Njh
yzBGcKwXxS9X79of9Hud6Sptl/rZBCTAdtBOIypbYdI1fiWrurgFPqo/9c2c2L5jxAaJmq5AdJc0
hE1Af8FkGkQV3jPgr00YB9ABVYnurF4eYcka01FrJhpSbTrh1s9LMwewR00cY6Yi9wvSZ77ujHrL
a3PbCDctW14kSklRbEengezoTgtidwWv/Fdl1ggB5N2L67wRc0bxqxlA6BDeFdRqa16guLUMX0uH
mBsv3fjSbaNKgESzRjaVDusxnMuq/JKZseUERTdlP2Qu3NOUlt1lV1coS6RsrIV4lTp/htQy3Y5R
qPzks4CuKx5VVTnoQzbaNKQH8u8qNq6nJVqXlDFMR7Fhm+RqXps5SEc5eTo7Tdrts2uX8GvUGVMw
DNbp1XVnfd45M8CnoHXAMQdLLagrkDUVvRi9rvLCKkAuFpsj3Z+kk3f+kIsx29ghKWCaFKuBO5Vq
6htZV2JYGzKQdXwQXUCO8I3SbQdnYB8bEiAYIuHs+8IkNoNZ6QuYXxFPO46HBKjeYPxKm9n42SZa
c3QSG3MNezcOc9PoJl+1xTYfNJyHSAxxeoV+HZfpNS6kBbT13OYtMYNlfGi6BFyNBVr0l6FP1RLo
LbBUb6GjomONHg1lBxzJoB6tIZUIhrZRLyhWmI4HsWdpvF4U7CJx88yHSk6ZwUnSUs0taJca0lHS
pvmOj2yeB92YYWeBAZ44iAgb5TgZCcJmTkYpy1AycHDGnpEs7ObqHx3IChmYVTReZXq2fJu6Dslx
MivfJO65bzmlZgevQ6XxgZ/dUr+IpNTZIPARBc4EFFjCVO3naMvhsf7elGSWrEsB0si6q5AU9nUR
OVeGKNX7MknteTNA+aHuAIHutZscNEKc1CZ4jVC2702lsoud2Y3GU8ssng5FJ42fczIud5KgKrTF
uREDNiHGuGb0CRxelRkCRIgkJxAvpzgDuDDjFFlllfOgq2bh7hLDEFWgA3egTsM0yDzKczmD00C7
dRj1wbl0yyzhMQ9xfNAbzYJWbMSSLWnZ6y82nrWGjGujLQ82NWAEkHWTXrRZCXOtbCrM87BZbZrZ
4aTaAXEEwt3aI4U3r01T2jo5bnu/T62+CJpClVe0wGKFpl4xmzvZLe3X0G6ba5nolKjVrI6xd2OF
MraFpE4DTUwD1DCz0fQWNnupV0xqf1sskRIHVpRlT/R9OJkmY+fqh4bZzDem0lSKID1snos4xXiz
8hY5X6KzFKZkd1gkY8CfOt31mFbmSyJo1nh1Nyt8DMs+fdTiDl8/TVqy2okmgI0bRTOi7wZXXLYT
lPt+0TtzLoE/cOpkXhcvfOKmy1YUVhyshUnc7upogvWQaWgG9L3MTaSaVhkYXQVSg3UJSkdiGeGN
bPJV1gtyRF5QS0mPHChmiFU9B0pftoa1XBJaRZTcPFBTACdRt53v1m7C9n4aSJu7n7i3cjv2CvbY
AetoA1uAw5Hu9GCZ9CEe4bprwwvf377burYWn6YsjMxDgdG0PKQV1m6PVkJlbuJoreOk5KFdw4Od
nv5hFqVQy47UXUkt8aYe5HIHdqy7+geY4nnBMESzNy81ZJ18tPdQUqNi+3FV/g+FYwaEvjbsNUvT
zrMXLUko2DJWkn65YlAs6MtLRUHUiWICwEULidls8YKzOQJUkcL6+vjyZ8lAfykFHN0xTJWutkUg
3VnN3JDF2IcFRi/XWEkbjkpQ9Jjmza4xJBBKJQ8PQkP2m1MaDpJy0rZN685/tzVBzgHdS1RqukHb
wDrrasHFaSs9Mmt/mVbmAdRlatU62bfmVH6irnrXa1kv5dAkgMJGQ/q8eaT1jQVOghXOoLx3ROlV
eRIC5eHjx/rHq7ioYHQEXATyrA2S33rQrRm3Qtps9/VILJu8q5R7qF/NJ0Hf76/CbhTIIL0OXhxr
09urOPoQ2plkpyMNddqWeqhxW2ENtOnju3nXOQIkz3vB5YOZRnPMs45rCUBNh6BVIRl2cfauN1JF
BnXCbk4+udS7ztHaRyE6ie6mSetNO+ujzCBUpxDWKWE7+CyXpR19JcrTo7ALCqxY+jYo/+1PWsrv
+kZclMQSldj3tf1mnN0ffL+4FnwRKHZzkusHduljKi3Ef+WLDMUctHRb/TCz808af3/JHt600dcr
8x9LJ9xHIFl4+wZVJVxri8w+fdBwl0f5CIGKzmp30Kr5UdSqfqlMYHCFBWeoqRvgU/RoVB8cBAZH
GO2fPAnxp0fxV2YCuyzbIYvn7Q8ygUVVHDakb0cFtoPJToIpmnDD9lPojdPysx/G4bJQdFD+S4oH
QemGw2A0+d41WsyMMcc5sMT2USVf8kWVS3hnhViZK720Plk5341+h9m1zi2byC0kTmc/VeSjGjod
eTO2Nk1fcneKg1lXs/3HY/9PVyEbmRkGRUils3j2QEKs+sBU8SAVGBPKyn6aUqW+/X+4iC3Wu0C3
RW7m24sMWOeF2hNF5OgZpkgh85thqZzPRtu7ecwTIxgS6R96OSS5Z/fS61MzFGVY0h/tjSt9HCi8
ssBcstlWvJaWgCfcRt1arRHfYvJP/aXtM8KfTYgG8BnLfQHs8ui0K7PPHJzvHz+Ec8eewc9CjWNq
GnPCULXz/Eog7okWciry68L8pRJI/NzX8s4al+oI5iy9yFvwvIvZUw6xR7s/ORCaN8LuxysYkhjj
jInyqUjHx49/17sp8dfPQnWBWArNz3nmLkD12aDmXvlFLYptVCVUtwb4EaTEZheLHH5GOZwpMbuv
H1/3D2+LnMR1YTABaLPsvh0UHEUczREMisxiDzqEDpvIkNrrqBafSQPe7wIYEcQrIuAjlxmV+Nku
gCrvoCwy4UuSFbRX61wNinzWN0VOH7mbsRYNUeJeVW1pX5nEhXu5uyifzGdtHeVvFkN+BMoe0o5Q
EvKZPlv7c3dmy93RHhgMDY+YluF6RO3j2SquoZzXfhCQ4y7MJSy+u6nRPYD9IbfAKvCMR3X9K29X
E7sdazfkR9Nv0gpp3UOW46ykc7gORC3o63WG/TiphrsVTUhIiCXVz/SofxgwhCNpQAAdFd3I+Ysr
EEKNYd3jPLKi6dmMEucuZA+9gYhd3i12qDwKGi0nxaWD+/GQWV/T2RM0bbFuCNBDItw/E5IAcuhq
lbKKX0AeeBmdUN2p6GDv0O6od3J2P5saf1gc16w6tCQmMkL0YG+HaEnvVVNjMMw5esI7pG399VyS
LPnxXf1hItg8T1INTeLTxPm6gKwjSYXLqytjKe/VUpesWFFy7WS1+GR3KP4wBvme6Lw8BIToqs/G
4NSZBitMU/hNB7VQ6KQnufXcH8Wg0MfqsKl3oyqo7AO1l4lW75qx+CqS8JKdSnjUBvnJ4vP+CdNE
VhG5wWNh42WcfRkosUVZPwBrMBSR7gC+LTQ6i+iTqfd+3CDUQbnLHpJlAI3Q2/foajB4dYX8gyif
ksey4Uw3AGLZl6h2r6qS8snffaNcz0RXhQIVHbp2ph40lExF4sX1SH0H2WTQjKAcj8+0atW/PXi4
lO2iC+d/GKpnt5ZQF80hmhJS3PfNwVxFSUvmTAczobj68V394V2tujTU9asyUqhnY8fNaGvZOSNm
yGFNmRBUd/FAUsfHV/nju4LFxTBFWWVYZzcEtV/NppEbCuky8prM5lhSCfI7yB5eaGXDJxug97OP
J/fb9c4+Q/ZEMKLTSO6q6Zd7aTkQWAQErXgqPlPu/ulScAHWD61uCts6W04atw1HoHEMw7pxvNVS
5Ldd3hzhqhmfHND+dCk+dMSUo7mjRLs+5d8OaJE21pMYqKwT/mUchi4LPX0qxFWlEh7x8QsT798Y
knhOFQ7R3Ban3LPDYAE9kOIGwoJSaOIFji7iWCN1bmpL09NtVTUWphuj53O20OtumxmDc1rfWLEM
fRAGsvBIpnIwSa3tuqSrZYC5QnwyJd8P3vVHMqgEOjZMX2cLjdqxb6x7FllrIu5hEmG4jSg0bz9+
Fu8fu6OxkbbI9GZTTTzf28dO6R699mDnvoYYAxx2kR+ktJYAjpP85FLvTpIk0PPRwMqyhqFTWnl7
qSohtRU3Qk6TdimzgL6K/XVy6EHO2NFKT81tAefdmT/bxf7hbRs06vguOgYy2dVw9/vICt15mQ02
0yCnRiv0yKwCTIYFbj+I8MiDr+54+e0FQ3250gZjOM6ZXZGuBq63ttGJ+6k9JA+TyG5Uc7C/CAlI
8O++BPTPFnstlfoEteazXxi5xHSqHeqDRnP6ewVA4qlXqSLEkfKZSv79SyCAkY8XFpQVxLEaE39/
GLLIVA70Cc5axXW/aVoGn5zu9RSMKky+0G4otM/xZ+Wk92OZ6HisBqZglVQpK729alrTsJE1IuVK
Gu0DkU7zndMskJY/fo7rj3+722J3p2OrJLcXt9O5/6Q2Q7NygBD5OoXXi2UqkLT11D9RnEEYQbtG
P3EYwTIp1Gs9N6dZ/vEP+MN9UpZhu2zY2Dc1bf3z3xaxjDAnVytggrGXdjdu1aebjEjb+4+v8n7O
rgnalIDWgwiOxPXPf7sKCyVqtBbMA3jo4Y7Yz/9i78ya40bOrP1XHL6HAokdF3NTO2uhuFPSDYKk
RCCxJ5bE8uu/B1KPLckz3eHvcsIOu9vhNlXFKiDxLuc85xZPRPHJzXne/Pkr/U+/T4ghBQ8raCEu
l19faVKxIYclmDYzw2gX1YV+9c2wfvjzV/kXt+NimAuxLqDcZ9xj/R7oPJMs0ou8T9cj8M1tanUs
T7KOGAofqvpGZmG89dp82jhWx94JBPV29IY3GNvRDlODtWVZvhAOSLsQOEz+Py4qLqulCyOu6l9C
MpG1MOkdSC03ZAIJEP0U7Gz2G7QMObs6i62x5ZH0WXs5+jtMEn/x+v/yHfC5cNVwNON14pv47XDg
hGyiHqTUKk119pgYYXYh0qX4i1f5116f+poiiVHE4uGg6vz1q85IIWp5KiewJF1SuLwuSfbpEKHY
K3Nm/F6WBYcwDZDMCMRq2yKZXxyR6H2GLm9ryL4j0Cf3HxO2MZvvl8d/HKd/X85DnlZ/Yjpt829/
q97/dnn5hRT1x8/94T11PnDkUQwsLTp7SmxA//CeOh9AOy3WZfN7BLVj8mr/7T11PiymU4ypFpKO
Zdz5T++p88FcumSWa84yXg7/LfLT74cy1QtdhceMfzFQM8349cJq8NVRRsWL5DuNDl30ggsqJy6K
cKUOAh4ZRuk+GMMEQXr9Vy7I74Pwn58IvDieMHQNPMf5VX531ZmQfuHncvMETlVsIta4uwxpKAo/
SSklTW63tTEiPQBrG121ysztVdYrlxuA5TxRJ6bY8BAOzi2DwGRdFRmqcdfpwzXr0vzE4pcbxjU/
6akg6hDNqnla5kebmjUECRBZdCNBXr4NA2o1OJTEGBatGW3jxu2eUb1JEERp0R2KSVpfpdAYZ6qW
DdpOQlRdOYa0CGRmzQvroQFOESXhLahH+aWbHdYkMTGwQKbiYXyiiNt5KH1fDLNE0ZzaXY+NkWaZ
YDvFYqCx/Op96oR7CQi6cX48Jv5zh/6dB9+f3Z/Hb81vEIjvP/APCoQJ5oynGj017ef3S/8PU7j1
YXl0O9RE1HvU9hzqf9yXkB7oSUBHIPUWjP9+8oTzj9gIUmCwn+DnMG3+O0S27w+OX+4Nnma8BM82
qmJcakvd/FMZkUZ9JqfGIZ+P08NicUB40yo3qnrbDy5kcT+M3FPbTjP0mU5w8isicZGkDeNXsiQU
sUApuW+Jgbxx6NnY131aclHjNWHFG352stC/kVjm7s1kRAExKOPFQRn99p+nQzddff2vv3Oo/9m1
R/LPt+K16pv4ZybB9x/6cf15H1xGH4uRjVoRm7RNnfjj8nPhjDjgmvkXQyYT0co/Lj/X/CC4Lh3A
A+y/Kcp4D38AARcGyfe6k/6ccm3BhvwGAPwzICBSCa6vf15/LBUd3oPLbtnCHoxL67emgEyZJLYZ
JKyoZQGd9eO07cAMr0L2XW+qrkMye4bikKSFuJ3CqF67yrC3qYnlJREoMnU2F9s2auRKMpjfe8QZ
P4VW/uq2c7efxUDeYw0XI4y7F1l4QJ+iJzLgP9MWrBNl+zuyut/Z/zwggEKqmOCUFAnJK1bDLror
z11Cjpk/xXe+EXx1HOg8rVMrYn0VosQExaAXkCBjWblxKkO46SqJXhXxC5870UzrcU7k/TjIaV3H
Kfyo2PQvDNRsUnfB2JUxcmu9hHaUXYUonKfPaipJMw9iYaILK5yPZmSGh8gbxnPYDO06TsBXt125
Ry74GJTRl7jQ3TEj8CJBgsRtybvEPaLVPiWg7NgbhJZmONTWRS+++KF1i+po3OtSvfkkghPiSoRx
0VZb5gonnGiYhWM72JUVGDk52HvZhYiomljtUitkz4j+fGfONkKQCvmqqnVL4iBQ/qpwTX6l4GXo
gNXrQRLc/p0DPhbxqe0C6N3EoYx+Y71WuI14BDc+7jKraE5JOhMQZlZ4bgb/sTSxHpSAjC9IIw1g
EYjIUhudnTAaIG75fFUExnnAOUQGdKOuSQ0Wmy4g4Fdi5dqAlbhLHABa7UzCQl16qBeldSGVnJ1Z
1YgVkbko/8fl6V03T+x4SVtU5LhHqgNPFapHO51yZKYTzDTiV9DaPphseNaBO86bPNFPdd11u0xM
F3cg6ZwerL9GDasQv0zBmk8aFXSCQlAa00EuSlInKrCyCP3c4Rqic1H3CBDIWGj1pXPwPCKkq7Zm
A7ZG1tOuLu2du7yDNMhfIpjBXSTOqC2dVSoKuSaP9nrWEUHXkfVqTrG37RWBp3ld7WrH/Az2GO2o
tfBrk2LDSXDKO6B9aIjg44XitdEyXqGO+2jEJdh0b5fhFEDjTbhq6z4D+Y52XeSNGDTJM+i01a4r
ekyKBjyEhd03D0NtHgIbf1wTOV/jgd17VQ7PrCUdznrEh0k7Ei8cpFAzG+S3dvxQJ2OEukzpg1yc
jzbdBNMhInMc62i1wUEA1EVDUxNmp1gX886l2MmqK7cozgh4rcf2yiTpGQ9h87n1c/BaTA7R5PrR
YVG/sQ7QR1P340F39pWZBnQnk72vUYsyy7MKskSb184zs40gWXhDEQqfLrEHqiQ1UV4FX8w+fgu0
etQ2+vmRheUmyE02sbwnFFZzuBc9vLjE533mOr+uWWevZ4cPmoX/KetFeKWtej6PSVwfMbnOiKY9
4gjcKmRwudCdhfzCmZCs8TOhukQ0sBFe9twEDYl+TiY2fjvc2276Wcph2801qn5L23vDbnJcVtg7
EFLnV5yNFluGykfoHcyYvFWiNwiHgl1gdNduQ3oIK5p1NwdYQ8vaPriylztVw5SM6Qr41DLnbvJb
98EvS3i9i568n5eggZnTfyPEdCrs7qrFm8Ct5kkwKzhfrKwtt8gubmk2TgC1OVUMKdblizPM452K
86vIJniGhq/ZREjjVuFsksRtkfART6/E8WV7o5s9UNlR9DWJpc2RwX+k/4g7ALEztnXikSK8Z/38
2Jf+K6aTc76A3VQVk4KcKhKrIvVMLna2KYfkUC4zAPDOr3hN7D3SJ4XNJWUkgcQ2b1gt4uOYTqlv
YCAZdMjtw/thrBgfIul/I8IULX3O5hyFzmW0xq9kjsOcolK2h7a6IojVR8OKWP7fr03AGPPv3/HD
P9OH/++RjL9P7//3rvbybZRv1S9VyzLu/6NqDrwPzLwhFpPohhzMWnam/41SEsEHGF9IP3BmBMiR
KE7+KJtt64MvUAxRGrv0tOHS6f5RtwjnAxU2y8OFnsaQw/f/nbrlt10yk0X2nhRVgG6YlzAS+rVq
bmwtiJFL1CVBiexvVGVNAjegyqw3g4hRuLwGoq1T51vEMGNzSeenn6q8mx8F0t/KvripsGG3lIHL
JOafdRNzRX5vjPx00/CVKJ+Wuuqnup3YojzJulqfq1Ypa2PpxgvvndgW/RU5eEl9HCfWqTdR04zY
i9N09Jxjzk3OHDQWTTxT7LT4mJIfF/v/TnimM/r1fdFmM2M3XSrK/+F90a+4IA1ycbaGboETVx42
qkYGgyZZLItxFqbwd66JqnXaXUayIspVm84XkrGW6Y2asmxYdMCGTwRW24vtX3xuy1j058+NjspF
yyLQKXrsdX7f02V27iw+6vosPTn3xLuY9nSyayO4MYgCrd9Zs8zdCXwQocjaaiQJTo5fBq84dolU
iEO3uQshW+lTbHXFvMtdksxvsBFL9+Yv3ulS+f70ToUJloeljL1AqYDU/y7+ENQ2DiozQbA3actL
4CTDCbhFM6ZiNTLwTLyi/FZVSX+bZU02bdJBte5BOWMn/4JEt1xMv7wVRo5s+ZcpMxce/4V//tPF
Vi6uwdwTuOIiX3drJSA8XYYBZTRWvD6tP0skB0n8F9/VbzMjYbIl4tf2TLhBDKB+X0fj+TO8knnu
qYL1onlgNXirXS8zCRYEbaAeZrfBHkX6mBz3lVXwv09GGui7P/8ifrtieBshXRLDMe54GqbfrxiS
pkqNqVidzDG1jKOytddfOUU6zjzPkB2d//zlfpv0Li/H3YPqh3Ev5JHvSIufPmt7qnMmSGCQLZw7
GUnZKI4V1XZIkvr+z1+Kg/KXr3WZhnEPBCzHOU44Gn/9WlUUe0HsWCNWAiJAN/WPjxC7i30iedoo
HpuycOarqatc5y/W1//y0lAvGTrS/LGRs/nbry9t4Ni0w6mFwY6AYtwHaLo3VlZb3sdKzvyiRjpF
zRYIh9H8xVX1+9fp0r4ixmEOSPfqMZr57ZUpnNvGLinXiItBstkV3Ok/jqPEG7iS/vwzJurstyOR
MowJi2D0Y6HvYxK5fBY/faNkJ41RZdR631YGwYix0U7vnT1P+gABynG33NdVuU7DggldmHoUX9o5
FbmPej+q1fTR9rsGsLQTXk31lG985VCbyio40fVa24HKjDp49Fb1Ug1jcLCfMVsNB2Ua3t0QenI9
NqXYsgO7Ht0ouUedPJARlRNXFxo7JdkDOkfTmMfO+KZzbDNto/r3kIXHa923ehcbIr9K7Nm95nJ4
LfoaWqCZdRcx1sG6dgHJhlYkDvlMIOLKUlZwajLR7YM5DB6M0Q0+yipE+hQz9iQj2d+ZSV2cSf1U
G2mQh7ZKS3zqsWEhMBPyET18c5f4Vgbit8h2Ve+SRV2ymy+j4hGz6nyrBwufH/3cBuNxtKdH9Q5x
WyUvdd+9+xSc5mpwkCqHA90PygWII16X7cOQwHPlNhqro0sLXiZOfd0FfBLCSAXBObU4dESrrAbX
rJ8iMRRbi6U7/pS6bF6arLf2+Pf8XYlT9yFWbUAQLCG5PJ7FazBYKB0n1YAUqeLpQkjmTYu54NZF
CYszrhO3QZlkJGqZ+l0Tf7sOUjcsjyG7nlU2uThAl40msW0pNbmIJxPLXOkBCulZp39xIxEjiTND
dUZ/7B7HupvXJK4uNAEv3PdefZ9i2jtWiTduOS2IOagQKSQJ/zfYEJ3aekZoGyeLEMozsJD+IQqy
5HOqyxz6AU76j1k3efciiGyaQ9rcAlsQcb463Ko+M07Kw1hH3PSEsQrKD1OOIhB7TT+6Be/Hmq7J
WBtuQhyxb9nonoCb5K2HvdKMU0w5hiL19Z4tIhfXNUmybn+sounNFTVkeK8lazud2iujjMeTZib1
CYYB7JGkKdJDYiAywXDnd4fKbJ6s2My/2pMrruqgHfapvTCvvVxfK9+Qq3ogX9mH3IfH/tJPYxfz
pbrl4+TMcjOHfEPamf1dzkxgXSy287T3s5VltZrc7Gm+OBHbAc5kENiWRTQLo6l7vxHn1KLVnfzq
q6cqpiB1fIWRsrgXbvI8CeKcsiDtdn5jD2gYRvOzkMFeu4W97uK+Pk9xb7J57j9GJIztCc8ct3ae
pQfk23orrWyZbUQTVx1BQTtkSe0a1sR8DZ0k3FtWWh+soq5uSsw59x4Ky2uJLf2G2cJ0TmNbbRs1
9iej9gCKt752cZYODakZ7N+4L2uLBcLW9YsII/SUAy6KkmT8ZtfSctdVj+hCijG/iKRLM+Y/5MR+
SrIoNz5LNhlMH8KAJh+gkE+yex3WJWkbUSreFd+c9TSXdnNHfpzrbYZSdd11kKJueA79RkZPDYZd
hltylgCstWda2XtQaU1+ozW13j1TR/NrE+TMi0lubuYb7QTxCGIraE2weK0gc/57YVYaXl/mKy/o
tHM1Jg7vqmW5ux0HMyP3gNBmR66DVjdyNxk4eKkxE6q6tgdCswvTykquhjZnglNNBX+Ctg2G1cYk
s0siYsdf67HuYbmDV3HW7VjK7EiqE9nX6yojuPM8itzR1z4nseNsVRUQ+7oSDefKE/HlBAcU+KlJ
ETP7cF7bObQnkmtn5oGVTzj92SVrK7uosFLzjWMqnrCWMczRt3ni/rgUdea8WAxl3GM9tfMj40O/
IlxMNJTHnhfzVAJBELmfRiX4bMgfXqj0Rt4dZ6uq7XhjR57JiVvPNhnvBYnXcz5HO1t0vr4rCgSK
xz7xcHADMAm8hwK0S75FLTEAdOfq1O5KQaUJVnyxEUwoxZO+/FbiLYN8DkWsOlmtbED2EBscE29m
BHLwdqDzWpOslVKGTbNjslhevG6w7F3ZKvvOphlK5VmZ5eTg9s2VIgdX5G2exSe3L9hQrtUAwGfN
PJhHbzDZYBDwh+PT3CGLCcu9NCvdcu9jUiYVZEETbTRMaIYxuE1bQitEZvpfceKTiMlsZcIPjB0N
C93WT1vtkyOm8l0lk9hPN9hHs34PiZKO3rCToDoTtprFx3Bk4fkUjsHQfCuIreo3RmAyy2TAl6Q8
LQf+Mu5pP1PmYHHVyfRslWXWf+mGoYQfCaojxzU/AUpwvjkF2l5wlnPkdjZzH468d6qPpr6dqU0J
nVFoXe7iiANzXZaU7YcqqWP5WHdW611r9ip8UolQdvSZvNiSIwuUg4zuFNuayVm1nsodZio0VQ4T
qClR6TuaXrMp8VSWWhnrIoLu0ZHQOFlUiROe3/TBUGHyzEZVsJKPlpFcqPR+bDN1FeOVa9e9ipzr
znbHL27ZRo9i0uGxLhNvPUhBWnouvCfK8md4hvKKXw+XX0kPhAN4YCqTZycMhEO+U705ReR1VN1N
2I8vSndgVhtH7qMghafVFdF3ryc1Qd1eeWNk3JtVVO5n5mUgABwi5hyMllRc5m3NubIJ29D/KH1t
r0PJjFD0ibtBWczUdlHIrqLQ77eKxLhdZjCTnyyj39ZhjAfZGzlYggq3/YwQJL9zgxhcgjH3Fjma
Q04eCqyYYwJkzV71rqouvhvn2VVINOqVxUD1IItMHGyhk20K/mAnk+EJgbv0V16ISixET70icp1M
vrGZjk7qqpNVDIQDdE5+0iVXNZmIYpsQWRisyrJ2X624zvc29stVjmtz1RZ9edWVgbqtZoGZj7DY
q2aW7bZs02/OXDQM01wQdJgmNtUcER8zVsldlfLHQd3wH12EMcG6dIL63Jgl7vwJ8/3HdGjChWPm
QvEwZ7EO0UbrtWv0+pEAu4Ysoq4aeeZpO5nWpIZqsK4d7KkwMoJzOjn2kxXRDDMSXnJWakOR6Gim
ctfLlqgReqtGbZMkcp8yYU3uzg/jIvjsNGGcXmt8qESccfjSdTJdpwRsE9z1bgAlCaAZqUdgjtjJ
zJQHapUSTX2P0TYj71CC44ir6JTZg3VljfnCnAhjvbdrxFKrANXJIeuwvW6aiiHhKkXeehzjbniu
uqa66dyGgorfPrjrFLPVVe352UNZpCzWp1hbzxLp4aP00/GYkLR218nIvkqWxn7jTMswWY2MGpqm
lds503CJpHSdnenVtbed9NDhb3Cy6GsH5OqJ9FcVrD28Dyb0m4mfY8ATlqCziG9dqYDdO2ql7sAf
zNhVAVRgMs9Un3wbvyMAqOlj0i9s0hBtm+eWTqcwWVuykYTY9XV/nmTTfNGg2u9B4xIgG6p+frZt
Jp+lCTxo51djaF8HnWESBmQWagA3UaUXmF/KOAbB1D52NPy3HOjs94WZpx+bMcoPXU964Uh+67Rr
B3Yx25g5aroyGF+vAZx4/S4spvES217cHlJ4JgOfLwmkq3DMXGMVTWl+skjf24pkHl8K7fvbsZHi
XvdtuCbCnszTzI13bTOC4Y9i8joJWX3IyvxFVLik+AVdjX6hsZ/5aBW2/rluN8S6C39jzqG3A7g0
7VlklSdF37S3vT7GNezbCv86K5brkPrwRklzeCQEHPjmkEbD42iX3TEgHuCc9VlxqcviwgS/extU
F12QXAUfLZ10O7gb7JWqiMWPDSBhP8n4CJ08ZcaUORYJvmlzns2US6y1WnoqVMWH2iuaj241Gy8B
jQqhj8Y8v3GzWgWpr175OZcY7F2nHPZOH3y1SgpMfp0+QO80205PuQJawZbwbhxJO1Y0gUG+kIzB
jaTe0SCXdtMQ5rpP23yGDCtAMxEqcbFQUG+FW7/2XUb07Ri42cZwYfZ4dMEbrAXJgZ68JtnS/eaO
uM5FW5xiv493aojCWzOyzIeOHuBoUsWuLcRp1x3ud8gi7NIib+62Uqf+J7eN2msD4saKTUGyr5zM
WvnEDF25pq73BYrYLUsXsmmCTq0NR50XGSDVD/hnNbJx7CrWMkHm5Udid7lHVEksz5CabJxi8yov
HeIkZS5R7LaHKPJsqjFdhyT6uFRUM29oF8gi2sxm9tbYPjwsFKdbrY2CQoegphIX4mbyQHvkULq2
BWtaQouEPbxNg/NYO9+hmThOAVUTlB3Od15u++/0WNW9po+8JgHXbLeTN2XldgiM4S5yKJA3QdvX
H63WLP3LVHB3rQDtBKcED79cEokCl4BbbD82ySuTdyNh5D18t9PsyVuQ6SEt/VSv6qCLvlD7CEBL
IduNySvuTGIaPk2NaveVrD1ivuOMpkyI7CkYcwIz3LzZZGVEVG8Gb2/OwhxPivW5H3R9NyRoUgsV
6ZuyVsNxmkPACo0vTpGHZjGiTriPzECzSwONJEdBSYd65Fl5TbBuYQV9lKn1lHbCOnjJxBDQzBOP
dVOOSpgzLGg6/6RgL286XRdvHGUtDDljfIYVRbaVM/j5FUmW02bqqIJI/PGMLQHp4/XY+NOZe5st
iHbC86gSwm2i7JXWOL3NaEPQYyrrtnQ6rnWeUIextLxdbMYUZVwnCQMIleHqH8kxhjd/n4a1voYa
YdYHbcKjIKqy+EKWdf2pVkpdo6+01wIh8AFzkvHC4JRDfM7LHVe0nx0Cy5h3jKzhJcV2JN6bAWDc
7GPxJfY83ubMsbYthFPy17IGY2SVIUusa07GrVOVmosxgRSYVc8J5OMbC2jNHQ7CbJ1AIUGlMpkl
++XsEkpqM7Mc2kNd668s4hogJqr1qn2LuWZV+1n9ZfZTOI8uy2ZIE7Pg+ht7hQkvfnH5YwtWzlKs
UlPciLaqjtHyrDVR5J5sRwWXUVvONWNF+7bVVlqu5sK3DjqJTkUZL7ymGRIGXQ3EuzEV9r6TBggj
lwLwPkmDkqB6IV/CnDjWTs7EAjPQoLLHVo7Zt443DOqie1xl5nXlacRrIzXhuUQYu2tkTdw0Oc7e
sWb7tWUTPuxjx7jSZr0YmQ1zF9ctqWxtJ2ZnRYvefeuZlS/dpN6Uo672eeXMq9lJvS9tZlovM7OY
FlIU5xj1Ph9Y0Pq7hpJ1ywfwLXfC5zrODGDbTgj+TdQADWEWTngIDmIgkFmorN0PqkmB4jakGsYj
nNWmFdPZyMF3U0e77rMJ8et21L5mJOK6vAWfQJrefTTIL33x2rbcMQEunO1oNzNdlF9/LuJhugnU
5BKWbhQuwu52nt0N48Z+NXVZ/iWfCRn/PE3c5VRHYD9FmfGLgQ5x3sIiHr/xsCSOjy/23Gryyu0q
RIzoDpNz3zvS1ivCPCp4NP7AiWn1GmhAEA8kGetMnhgZRfE58oJo02ZMjl5hdNX+weaw6ze0Xe4z
GsjhMYdTNySC5iU0SjBrwoP31nNh990z1kc9KEKsHG3ZCjoo4qqa0J1RtsmSkNeOwwUEtXhOtRWu
zNp5BklRXMwmK74xK6HkqGNDOzdZJ9RYRRsrAL5CTpXNezvq7z1MA6PWuy4zKC27RHe5s2cC0wHD
meFBfcLumY4nZUn+qVXXdUkQFo6i1TxF/C9Tm0SlQd3ozkt0vYknIIdEYobXc+8DsSkVJokHTAvO
Je+M0rvUQ2N6X/oSucZlHoYp2kYewMyNL00EK2UeQBVdzSrgpyaQzMY+kSoLz6HiC7+bLNA8OHHM
IuU74Y3RI8jaTpx9/b195uCOxjcDbiQioShyVfTYZF5r7wSLAFxqQxwU32RIgvSdP5tgrThTEBth
9SRIdj8jTCOvfY7n9AQgQfs3ttGx6i7sRDJhryaLPAxQOGqihTLjQHEYEq7tx1fBJPv0ALrCB3ph
08fPqRvJL3NVEFIJiZjmsZ/s1sfmbLV+cOxSwxo/WjZGk0vG5t06qRr8JWdrnsDBR/hRMZ6Aa2vR
/oaRXdwMs1Gbu8p3WqYgGbX0lQLpU5wCI2b0bYaD7xx6Thp2GzqKx2c3TstgQa6U6HZYE0TOPhCd
1e0pTRkWxNmID3KSAQ0DW6EOAZDjTsXRZLzQbxB8OdkFjnKVvhuyqWmCNBX6VS1KJXZzb3oGItgp
76b3WeDNIJslRinyTtZsWiHM7zHdXwuRLCuzquKDx53IX4FUe/rONXOLvrTzZjZ7XuS08pwnpkpP
YAl57dKntP3EYZxaN9RCxGP3jVC3VpWLlyyxPXAwBd1aQw9vN+NWxrTG3Dk1G5JoqWVMYNtKdnoZ
7DYurGM7NLx31RpCPwxZaPPV5Tow+Rt+w+VicSfH9UgbFcAvBaRpupEaUAzB1ZSYDy0YbcbD4xTU
K38eUvQoie/smijlkBJNN9u3wHyraqeimrQayuQp3TqjRdKkEXtzeQN1md8zaUFTJ8go0qQ85jIW
n6LU76CMIsgF1gxOb5jXHpfGgUfgEJ5nSl1juyy+nAtcV0ehPXJm6zZxWiNZDbJhQRoVHs3gFIS7
LOuLbqfMmd+aYUd4Ek0/YsHL9TI5y2K+zMXmU24jkIPjTtreULAcA9K4QZ+EKnlQNbUVB9+ojqV2
+CnH135AzcfO7dgOwRwc3agHk0XFo/VMQsCyFXW+f60NYAJxb+V9CCVRo7Yges41IRllhgYP1OYe
+pai7vRu6gvIf+Gsh/J6aBWWiHTsCfnWVHvXfUOez8wrNndOKrL6JWyFQSyl75Hy1c1pfaTVtKYT
O7je36VkOpaH3OoL8y7JKmRyHIRgk0lh1+m1mj03ZKwg2vIyOiV5jm1RA9Wm2KeGXbQ3ZxojQtED
3Jjg6Zgfp0dkrJLhrhM2zzoEtIBMDq7tjjFNF66zca7aNyfFJboRjlavU+/qm7jgKzpMlmhagGi2
k1GUgqLa9XFTTBubNJpnLKXcb8jVaaasOa6/2nzVL8yIMvvQhWM17bwxDKqNJSsYnBMHQ7Rd7jCO
6ICm/pCXy6XRpfn0+uPm7KAzLW+8CdXB7GY/yVYNkN/5UGqB7SXxLAaDRV/N7dFKC3fY5RSK3q5r
mCSyFKqRaWVpC5OFkAnUbDbcd6I943E6AmJq4o+2ifL9lBolGamUojhaVuCRU/rKTopACyQ2M/NH
r/LR/3Dh+ju/CzN0OpWRnvQUKlIeTVG/+605JO925YqZyTPu8pQPzmGyQ9CI7R9ZihTFJ4e0n34j
LcUWL2uKjMFpXOWs5tazzS93Y1mar6D2nTzbA3eO94NFIsWmzWHSziviblQOkMyvpiMdO+thqAF2
mb6nzHayI48BL7uAukiriWh3LtMd618m64Zbe3hw0nB6UlM5na0pYynOIqLh/Axtwek1ZiV1d9oM
sMXRJnsF4AKYgLvOQbQ3rODsWdGTBHmq9iEAJEMwKKfS5pwuouFj7jAT+xiOMql2QQpbZYdNSdr7
MdfssxI49j22wjYz+B3qwoA7nckqz48tukUfd12QHlBcSfcASZPwetqN8NFxKgc0JoDOaRMHJmq/
Mq2aZFPMLagWLWm7u1YKdycYiX1qVBANGDPT3Fr/eEb8WJWOoLTTbYUl/96VeFkvfEhudVs5E/mY
DcvU7qmeks67/nFi+srKxKNuzCrdjcKU7qLuttC1GQ7Og73R9nxxxGKw+AWrKJYT2CSj0poBHl5Z
fJVX0MYcNOG93bVfyXSJuo3micfp4+WNt5+owx4zpwkc2GZ5+xlGtam3egrmEkdEVQ8WePix96iU
+ZJNarZYpcaBkFwuCzFF1MQG0rv6ZnBYXyykTCgiuBrG8KPB5DNaSYSnwRfI/W5+ccbMe2PMoIiT
MDrH2aQ8FvUDFZGr72Iq3/kmQlWnH/y4V9y+Y6WvnNTw9DlHgzvfNTaKsAcPaVHPGIQrSV5FRGQ4
b2npTSaKRJOH5Mme50l943mSZzxQTFkgHGN+PRvXLfv8eg+eyzQPrgNlncayt5Dwb2iho5GwTx0r
7y0qGlJ4AqIhCAdt3KJKlmNKzBvDDKo52VSjZUToA0MWCsMJqPRU65UbVIQWKBj2eutpnvRfmkK7
wyYavEXEw3IgZEUgQ3QoK8HYnHq48ZNS37dNrutbmolJ7tnHusHZz/sBqWZqFXDagYt9xk4iUi7R
PmiWGfbIluNQFioQ18yfCrWl0+sW8qDbMGxvQKY+/VEjuWZvU3UhQXUO5G2VPLpQZfgdd3FRzNex
memvAkkuo3XomQbR7hSV9ZfGtYh7mM1B55cYXM94H9Q1gEkZ91xnZVDypZlp6FZXjC7q+mAYRtys
oY1l/f2M3V0czJyu56Bn33hi0dQeiEuYgGt1aZmeI+1CRl/Hnp5GpDtG/M332X2+0LMa5acY3MGr
T8qDejMnEdIHDmPi+d1qUMlIDcDOEgc/VHIrfg11OySfhnBU0YsL3FE/RIw3w3cWLKM6TF0S6atm
SuXGno1sZoadsIogthyS46WNKeS3EXGR5v3EPKuGwc0He7BbaXTnsmCCcg0+Pax3M7bB7Nllz89B
n+XarZCeJ1gcd3hGFjVnTNH1NUmkp4NVFVUBceiTYqWYpy0dVStAuAdzcWMrJE/sJ+dQ7yfe8iBX
/4+989pxJMui67/oPRrhzYP0EIZBT6ZjmpdAZlZWeO/j67WiulvTVQN1awQIECABPZhyTJLh7rnn
7L12r6TJclcFjKUPZdzp7Ude9A0R6mo4xmh2mEL1h6Yi02PboLGT1iFLvByXpiOhqaJTjirXyIaZ
tIyR7Vmw2kK6+aXUsjqmO1Jo4ymvu0K9H2B3qducMIrke80OPT0l1qgv+2HICvRA+JlNY3KEdG7j
XdwGpXVNAmyzZ3PpAplRCxUL8cYQfNa7vlOE+cCeoe89UaIn8mxoAsRm2sB533oZGuNWdnClNPQK
sxCeC7x0Wi8kjgO3Jh8jR1MhVBdFGDqwqUKpxFi6YLXH2EkX3jYu/kHs9osKcN2+Y64wDRwMODNR
tPws7NBWxb8+NJM/lLmuPHTqbLXP5HhU6fsUaQztLJjZ7BkyztCLlVksPz/EJf+R5er/TWnp3xqy
Tu9ZBx/gq+jiP0w0K7rwd2XpqgM1dFTm6I/Iy1JNTtrvwlL+BlUgT2XwTUiDKPD+pSvVf4P1okAr
wRwrotBCjfmHrlTRfkOICpgGgRyEMByT/4mulLfimvmX1I6fD7VHURh9mat7HJfXz9cUfYRcoJ/S
2Rp885hsSHlU3V4L6Nj1d2v2UDy/d4pylbL3Jbqa/VNf+p2c2Poc3Yl9wtSpcqbkmHep17YPI8+W
st024g1J7FZJCVXIJS+sS6dJEJgvW1O6W1iKde1lqU56jMebtx6rR3nyO9qEAxXeJ/sni3HAvA2f
9OlOzHyj4aJ0GQ2whDPYCmtbqdgA9yBQA7cstwvFm175Otm4WdTsS/7IAF2lx0QyQGOVMarU3Jlk
reaJ22gpgQBXmkh2xzy1vOo5nNq6eRiKxE2r78u4zv5eAFNgD6g/pGC+dOK8ExSMGqDRxpBHmHJK
xXwTCw3b9hcz/TA02aFAcAz6hKzEth4zTwyccrQ8mO/gXj9peBxL7YGmIzCY90kpb1SW3hSMG23G
kaKM5TYPbqQHbCQyGliqDyFqF7awG2mSdkI5cBAhbkvDpgxBcQmxmxrVFj8KaPvv05j7sFgr426O
aX3uBlK41fK1Dw/EmdiaQXxvCky7OecxiEE07UHQOWPwuSL82Tpq8jYTv6Tl01weBeudqsTpGoU9
W+9E84e2yHYXxlcriB57MwI1vNWa0GvS1BdbLEfGixij2ROwoVejJ6Dc6bXuBHndySQ/KCMPkm9L
KrxVAHRZUn8I+wsxrfShakduccYqktNHCqMKaI967zXV4BlTdVZYMlu8AphRxWxkMtjaI8mCEkPy
qH4vgAkKCZdOrDriYRyiPT55H3OP0/aJO8zxoRJlTDgP65wn+cYs06mx7RQGtWy3A0jMUO4NsD+j
lYzMGvLnGSrSVuL8Ul23XN9aRg5DSH9rhdzKEDwZKre+UIruhHCA/vZRJwDFwOtVBCpRi7G/mJeq
02hheSEyXnCx+1C/DcNrtVR2np2ylmkfayjRr0wuZzvU3iSipsuCBal4BfTNYeJKVXZJ/GlMo1c1
szvAyKi520yyBsIayr/Y0NxDDBDIGIKFDSqIDYjnbRF12EdAtoahw8jXjQlNKJTPPI0psEY0C8XM
djV0umjekHdj4/CiOSNDJLnqDV9cJBztoUqnC7OTv9cjGquo898eMJooy6vpD6n8L8pLBVWmFXUY
2eTsO0Bio82f0pFzGeQbfXQX+Roq2OUEyV0a8whsdge42Ftn4xUdBiEY/TILNlg5NwNZ9gPTylC9
5kG0IQSClxkOzdBiul8ye4GN8xWBK4x5jUQDg9mpin5RLMF40ktEfiQPBwbdS03/CyWDHDkz7h51
TG1DeWPeSlOQCvlmCSXxZZz6IWLOxD2Og2M56uq3KCEtoRAOenuo89LN2l0SvTNwbVepF+aT8RFR
oku+FgYuup76pY3ugaM62j+KPH+WeP7x1P7LQf1Fjd8bc56WqztwyZ7ELr2qZeKu7p1lFQkVbzOx
HIX4ohscFF+aG+Zo/0S3w/b77+cVE69u4teHnyv+omstBkEwCePo7VQyPAVi9YwaanLD9ppF2PE+
FgWrH5FjhkfGkIgpR75X9V0hvNTGbgqIRr3wqBDlmxgfueuFeYeQLzT9zHJTPbZFfVuxSxP6fyC7
/aws/3HgLFHGQASDaUWZ/KIsl7hiYsnKeruxmITiShLpEBjHOV3+4br/uVb7840U6Bm4SVTpVzV9
H/YZ4VKwYLjLAEcT0pRTPk9+bG7D+p/e6wee+aebbJVxk4eB2wSDBjyGn1fx0RQn+j1Rb9fC0Sx0
ErGA07XjNiTciF6pW6irU4yxfaK8jJC1dE3xJW1HyK+Wi4TinDLDgINODlQ6J09orhh3ZRtav5gg
cbWFghuyzkeCztqZ00oqHxJiwkblFnHz4r/8JjRYtyqC3rJ6x9bdEdeneU8Sc0iD7lNCpdNp83WR
QPyPp0lv9tNFFe9qptoKGTXhfMeExzYkzbX074xQnEaxnJAbUzDYwSaMzgmXZ5zv4Mh9G3JlV4rT
ccqI6JB4lDDKMkDPyuEtw/3VR/WuakJXiIQtVXqyfM+Fa5i2+wY3YIt4xpTtJJiYW54Rv8olc8uc
OCdGQzELolmTxBE8igxS2aVp3dYo7kplFbRUG4ygtsT8r+EwGK9D2GzG6lnQbusybBCdrM3PEVpp
pZ4d/GlbKyJ4W30gChDZx2TP4mmcenRz3yTxmJq1q7OfjoRHNnZOnX2bTbrmuacn2n7uCeSwvpvS
N4NDgDJNYF4zFu9Y57EGXgzpPskvQ7ftxV3a3Q+sHPqAOUB4DtPBpWG6rgB5+dz1llubmiNKsdsD
N2/l4yi5SpKSDwLPnUQz9j72iDxiUWZXj+gUcreS32J35j4NJ7dF5UKEnk1qiqO2R/DSfHVsbgyD
60XZwTJ7JI3BJzWD9TPWUMCNZMqoW4IIUKZgpS23M19eSYnwY2lb+p5L6lOuue8zbCaSV0qr+Gob
NX5IeykJJN+YP5OodomG8RTukxJrU8ja1zeOFh4zghzpXXkqtRlvh4IM56e6SwbELM0tNZb9qNNX
9wvFbyONKepKwrvRePeGvt4a+rWjOW0uxnZdUpVxhewnbkUhIxTNVoR6lWW6Y+lnLf4W9MHdlHpB
pnHPdD6X3kYk2El+MVEqQ8J1qz7cKpPqhxohqki1TIrHOUI4YO0IJMMBqdupRkzGgvyHjljR3i+y
9pApT3QNTug4aIzre7o4QfhkRqu8R6GFrzjMtzHjuims9zy4T/kmpnCNAsaa/V3df44TXstmdAYx
sVVxP6zBPzRx6Z2OJjAxK6CGSRjXfu9HnXpE91Bn3Bdq42XVuJNQyMnV91Lc6t19Rec/UdyReytQ
JJsWtw1sB9/6C6mVXKuJm1lkcZXyLrKulH+j+bUQcGBG1HWWYywskdINHUyvSa62bBUqrlxhEc8t
FmrkDfFzPz0iX9gJJmdnjB7SDNoDcXZS0eHxvQQiGsqq2fbtJztnv1VfRkD+EfasGYVQFIQPa0k5
Yu7trcLL28FWo2ETVZ9F+1ylyJSpNef0Aolg0/WvYhw90ZVzF8CRek1Qomor7VYITq3lheZtMFgp
QSjF4Xe5otTU8FuT4EKz1SRVgqJ7piAlvpCYCfYWOcLEyeBSJfKL+2XiWpnvF8pRMrYM+URSnt0O
z4Gk22vqvCbROlEXDwOIU0CPmuWXUty3glcxJJ6HHmP9rigG8nS6jSJfpS3GLhd5rxzdaiHahy3P
2DK9WePgjUHmmLHmrVsJ0FQXwwBBhXFYKRa/JhNNKzpPmQsSGFXycDJXILELMJUtBu2lZgAX6hMK
K6i8OvkW1C3IknSd27h5C6EJ4uLdcbYIM7n1yZNUfC+olQiVxeKUuTCvd0ixnDi5tYboLQTFJA/Z
9I2QOQSoiDDyire+FwTdZ/Szj3Ld1oAjiFFzJ7T3dbrsApmal8Gk3qiOHm8Jc8B5jM0e17lckECj
TJ5ZoKJxaCTZWZc9iuMhonO7ZLvBPCDNkMbix0fpkJdKwhVmH7PcdYA/ezpBgkLZUFa1jBcB22iO
KXHbio2rcLV2DCunCvuEbNf4H7mQNhFVbUhoUc86lLKzxf/shRraUONZIxVPJYypzUCAlvvE/MZQ
d33k9YF0YGH3w5gEESQL0M8/THpL1nZUNSfVTlgzDwG8YXHbj5k9ND6UzUF8HYnzTbsjQehswYqd
pl4EzZ9kJx3vGsGNh20o+lWwV7ujMj2QiFQH24yqwJSOBtHs2PocuKVbMEBuK3y100vA3ovax9LQ
96VAeORDlZIHrKNqeFuKW7W+T56d8yZ5E4LaHrT6Db4WbHZMPbe6xASJEYXqftNOj40RHmmMugMX
rUVAmJjIsAhFp58uKTmW40h3nIC3uTLOAvtvFH6bNYSwGco3ImnTQXZRH0IcSrxs2ajsYbHOiNOj
VO5K5MTp62C8SXL2JAGvVKXvpBfb88JApHRnpCbZxHW6bBB12gvRoEskuyTPDI2TLhs07wEboije
KShWhcAzzdbG8RgQFs4Axp4NHuApT6IKIfDdwglLltjRUfVNwGNkLlWmw8xBtxm6oGQAVckiI3OP
NgwwA2jwJNVG0h7Rv6shPOuU7UBKq6UyANa8ySSanXFg2gwo4VBMWsJzzaN+LJktsr2KqoepPfY9
s11rsLOgOkrZQ8uq3AkjMtSIScULm/uzYtInqZ+C6UsQ5nOr5DtBHaFzqAzeU9jlaN67ig3bjpwV
uhKcmFdCPezOsrwCOIKWTU4nFieLiUMw8SBOe1cL2M4/jkAvcsT2wAS9VmG/wmVdMf5EBOms39+c
2R9FoS2h0tbFDsJh6JPw9RiXaLIxPpkLTHIs/Va3hlOSajcJHj4loZBd3HkkSDo5x0ckLwtEhZ3A
g5g4ugrfUAuIfVqKkyxXnh5FXsYSQ6/YXnl85EARZ5y7hbiN8mTfiWRhMkQiW9abMyq5EnUyi2/p
ZAgzqX6dmTlPLk5nMG9uRF+lC74TN+S2craNmBlrxhWQd6U3SJSJikz5LoqDL2AVELkGLZ9U1nya
vTaDFRRNy1Fhxy8EydewpjDTpU5zyMtKtVVpYueieWaqfayV9pLE05NSiW6sbhFWoy0Z3ArRoC5W
JzUs3TJg5hWUbtrfJph2fZt4esCVmtiDoLh6Mp0zoivNVfjZXfKU8iNvvGndtU7FOx19RszhTm6A
xeYRqNaBQqL/1vLIHNAt9oO0C/VwY6r4axgnTPV1mWOvzZNNoi87i0J0TVqrQo9h4Dc0ihsQGw46
R5oubxAtNvKExYfzSGINaExWh1xyUpnqk2NkarkzCBsexh3ML9JOpzXyV4g3qv6amw89eWxDyPJX
vHA1qwFDfNFX85bARcLHBR0SQ+RmwVsrUZkIOVJitspEVI3lrZEXokM43+XTUjyxKUBFD3xF26jZ
wjNs01TvYWb4xXDKF+ElRCjZq9KhTl5C8yXHVSSMgz/OJ2ZdxEe32UUYm/OotLsFgWUs40Ticlez
/UDplBfx75bZ/9+Xfpyrr//6Xz7Lnmz0+f6LrOJfkHxsO/8GeVAW778gDzRe8Htj2vhNxQBjrTNV
oAIwCuj8/t6Y5m9EVhwLgNOPzf3KQviTE6b8ZjCg4VVsNRW2z/9qTKv8lawabEMZqGChpmHwH4Ca
rB/ox79uaWmAazSJsbfSAmdl/aW/YEQio7Bh5mkk36EOJqz2cIe622E9cejwbU+zwe6d4OIH0xH3
o1e4uR/7xmWZN0uCq222DzcU+g6ZHT6CR28A6PPCQ3bfb7AcJZvxZd5q+8Hr9rR0NX0v9i5Sl/Z8
az02R9t8a3jmZmmOqG/tSvFyHWfcTZy3uaPAa4ptMigKOz8N2n0V2wMfjF7oZnBNyZs2AeqDN83t
nbueT3HXO4FnuaSU73Qv8mnd2uUhulNGR0cJe+AB3Ns3XAZH8SzfZTs2z3vNHjbyvjrqvuxXrvZ6
EFxI357gis/qttmTzf4RbwKv394Ixnlglmqv7xCw6l9Sw1aO+LJiD0OJeD+8yqfe6e27wGk96cLO
VbNv+7vbzbJPh/U3s9Mcs13rvakO8iu7OTbH0p73aMj47Lmd2y+bx8fQ/pjc6ti5vZffl/xheqsr
8jfWDBH7IPoytj2y60HFWHZ/izZF7Br8bMN+i+1HjpWd7Dq348+gq35atmDrjmHaH82r4qb3uIns
4gg65jxbVKBPElilWHdiP0F816OBNKjOlbv6c/HFXbXtDip7LdUuUePxJrzuqN3F19Cp/HZL7Oql
WwYba1yEofaC+aFv9/ynmwS1X5sXEAqu6cbHcMd1cJu82dZc/S3bY7FQqo1EyeUahlOM19rNsiti
YRyS6V31wbrOutp/VRfKJPVL29R3vd/7xPB96pXbpPahiDltirZ7m6hjBXSo7sy5Rgm/fA0nFtDU
V+yk9VPbekaQbQ+2yBq17ThwJ4ySskeVvpvY+kU7wDLR7opI6rWZdtH3HmhMb+tQmTah1x3EneIq
x+Z1flsXJAIWV50kM0kSDlnAQrcLXWn0qSaNIwHTw/CMykbLztYdpgy38s3n6kRa7Ul5aI6j3z/p
xlX4sD7KRXRFgoIZ64soT2MuwvQcucKl5PeJAH3BI0A+pQBEo7whE5GWHr8m7DufbIYv49HYFZO7
aI7EBt0idJAN4okFoEdyqtv994L+akOyDH7nTfXYvzMr1Y4daFs+/W6c9z1epGiruME+uia75Kj1
vIhNuLu4HwtH63o97vn8tSM+1K7AI6AkSp5C/YXEuuqRDZaiOGwX2u/6m37KD5Fv7QITbJeD/G2f
bgQusBXaJnjaZ8urTVfyXSYskUOqUbkJsUrZ2JBoSQv0aF646mrNjp+lK7Hu2qsrzHbwIH4mGxu4
lT34/VY94RyDikRn85MvZtmI9jb95jpvkc86YXrAasjRASs1uOFZuQRPwgbLBXewqDzRKEpdumzt
B5+LJMnCqV40nhs4RF+Cu+QaHqZvuunVX8JHTxOjdOTaRn1aT1vNL8JntETy/CgrrrSdT3gZnQ1G
cG+I7W63uJdqox0+SPI5rVOWQ/ItPeMLiW39HTujnX5ReQsexZn5mn3kgt1s5ddreLLe8VI0SIGu
8r1yjS3QZKCmXpd5B9/4TjnJr+YRwz+qKnvs7U9xJy0n8+ItjuGbL4EtnPLj4CCD/ZCvO+XeNxzp
jGjrbF4HR/HmB2V/rnfJttxINYrXe9JhK5LEb2rDF2rOVWtH29Tlsey9v0fb1d+1E+2HaFte94mn
OM9eZUf2eXY9DaSc9wl/xg2d9pt85Fe26KovxfurwsMcLwoF06bzenfcRO+oQG0scrbkTN7kZVvN
WbzxeJY3knNGpXRrI1e9LHu+gh0PTr4rj73beeal3In8k4rXVvbg6K4Ba4p/Y/kZpJ2zth9dPhD/
PR8lJ7OzcguSjVxGlayXk/6a7tRg331nt8kvs++vVE3rpzh3t3XGc8h8qG03w+t5Lg5U5zY163Hc
MDZEi8m28nsi71sXFzLG98VB1mfXPf/XefmOXx4tH2G0Qlxo2+0FRpWXLHeJ75b8ft70Lq9hZ+5n
2kbI3MV0Ji5P8aR+hgyOKm2jeOFV81+Fk8R3sFSXrge8OJ+r0jV8+nHuu/L+lNjJ/sHZfhd2BRbi
g34wN0/nYrE1YphRrL+zF941rJvGSToDz5mvVNZuv6nd2lX89X+dJ9yRlCm8scby8Q2fvmr4WLyn
WCUsvz3yocwX7KXn8YibGa8tfdCTVb/NtK++DaprdK4eMiC8BN6dReYyyxehp/FlCLdqxTqnvWZ8
ZKGy2W625qYStsqwtVyJPoBa7nX6Vv9HZA/+V3l+z7/aX7Fbaxn7WSL8jsOog1b5R1nrvnfvP/3G
+6EfuOu/1lKvJVj1z/pp/Zf/q3/5hwrhHwrHH7Tzvy0cu6/iK2x+4mX9eNHvxaMs/oYUxVopsyYi
V+jpfxaPwLJU9ASgj5EpEL0F9+ovxSMsH5D8sgjpGdIIU60/VA2q9BuRU0QLmhIYOZm8hP+keETD
8MtwCmGFbOo/yNSAbkH6/DwPETRB1nolI3BAGcTYbsuGTXI/dCoPGtwOzIS7anojwRusUT/MtIPD
ZODmnoqsC7ckloNFQWjbekNeyTjDQ1M/tm3XLl4Szx10h2wWH1V5SSU71xvjW6qYI3TmPLeyI6Kz
0R0zDelBLbP+qJ3afBlIuTF5C5axyeeOLHgjQPfdBxH523U4Dhe1UMn2m/CxMLWUkvkpmzTRhvW4
BHZf1wuzi141N+WwtIujjpXylOfCUNtF3NMTEJclofUyNW+zpOknVQlNLAKt0T7hDrJiuvdlIzhG
oAbMOysEtg4xBBkrOUN+TMtatU5qBHGbKILCuENVvzCClxQxalPuUZIj1BCiMs55pMTmazd15WrP
plMHAN8wKqS8AhG/owbnyrLEdI/BverPqChl0zfqdV1vMuoEa9FkkV2nHDIpVcJ9LPbMEtosM1Kw
1Up+TvU1n4GBgv4KeUB7bltFpkLq5/JgLNMwg/stS5omVlLVHlYNzD9yNTPan6vOqUhEI6BvlIer
aFYs36BJhqdaIADEjmBskj+rBZNhW0FL17M3TL5Epc7p9xQ54GlC9ncJB1X50Ipe6f08NzUMd2WP
N7zsc6s5zWEu7eUYfxWnt5e2FlY/FyrchOp1YJJVAHndIXPFjTyMkS5QbDTttSinTW31TKvrMEqP
pqDGz7VUWTdd7kTN6wNR2Rt9T3mXxZbAd8HeMtu5ZrFICtlNViXstv2AxcAzBaJfPCFAUWy3gVZZ
LqazpjmnU9Fcl65ZDnjdaUFbmIboMXPxmTu8S9ItlzNEFoMm4WgbEXLSCq2JdQ2DlujIUAjfRT1A
NiG0o/Skkqj+HpNotqCEp/FHCRVOJCMMaqc7sxbSl6tmC98GrujmVRQXKJlL1+PwTYWWthqYDrCg
JYOpNMQsOyazyHtYqOFoj0c57bEyznYoycl3xzjNPCnqF6LkBLMHYmMVLBxo+Ars3iIkKhSHhLDb
uGfUyRmRhq/s55Z30AQeJXYu6/rZLAQj8aRa7S5qMpR03qdxaNwaEw96gIX++wJv4WQJLcZOnkBb
QxYQBOhwP3MXO0WT70tVqXbwLvOawCYpKTDhhzhuJDwAdJ565TQHowiNrZ7uDCYtGhONGuHSHKs5
Ha6oFe8wtYrFbqkLxLpJ0KQLJZslqY9dbkBT4gE66P8bq9Ip/mzKtvze/brm/HXJ+W+X6qt46Jqv
r+70Xv36L/8vXJ0kg7H9/3x1On910VeTvRff2p9Ed+ur/uxtyIR9wXIDCwiIn8n4n8uT8htU9DVW
Fg0Aqw1K1f+xPGnKb6D6kA0jIYWboUgoWf5YnuBTYzmCS41Kj6WFFKf/aHniB/1VEkMyAcYDkxgE
WRf5cT9Wr78AuiRzaac5bRCOVDXz31aT6QkjMsNtGdTsP9MOQ06KsNvD6UUghgp92hOMBqkW7BNb
FqceVdUo7009sF6XZCqe62nKRrgQgpltFtBP69jUCh5VhbQzqxIHpLzGvPnLUb/+3ov5KxPyl0V2
/Ros5xqaQRNY3b91aER1NmvFbEwG9IuyqZQBVIIYssQq3PhYK/L6Hu5GtB1JD9mJC1r9v39/ZV3F
/9Ii+v0DmCJp2WuXiKLi51V+hkSSNyM85TbIkmOTiOmpG2NaHF3dJdj2lD5iqDoEe0LQha3Rwywk
3Oghg0SwKyo2TAsZwoq1MLAmZGUZ0voiWxNa56a2fHynzY6VUFI98i553BWV8GSJiuDEyKlfk75d
1JPaSAlPRYOBhoYFev/7oc6X4R++6g9m2y9fFV4emlAMx3TF1F9UVAVY3cFIQTn3cVrdp21igbQU
UTEvONZ0EvOW6TxC1mLqPJmYuvtqYq6UqoHigGOJnq1hzN6NJtAbW5wUq6WDA5SXslzrNYEpcMIV
9/dnRxJ/Jt8ZnB7dRIWlUwoCg6fu+Pn0jER8ZVIHPqTr6wwb3/TVpdWCRFBRPUtOh0OOx3+Pd+lB
ntRla+QjyoOw0z5gJ6FvUCjG3BI4uCtNUe3D8M6qM7E8PXHd0vgE6tz8DNtq7rxyaUCe8xyvn4AK
IWtAFL6fY6XfAFQQr+ZcbpKgUPFaJ/VGyDts7FWLzC9O64906poTqvLmOZWV+XuJy+8e3mS2N2Kr
BwdcIVAXWoGNhcrAekV4SE3aHiBFGxdzLkyv7MfiwcAO8a0MFlyi5nIr+7p4LqOiuKFqZ2sk0blH
MF4f4pB5dIAn5NpGRbbKQkoWOqike4YP+rmaq/ZULkVxaeQ6cppgUJ4VrC5HrE8TrbX03qD8Owdd
PKYui1VFrEg2PiiKkKRuJEDrnDTKRyYltObIHTsZBnIgGcEjsvD4PCXtZciszdRoNOpU9rS9+CpX
dYQexjRhqDNMCLGry52nZpZ4h6OCkexUDLo/TVro5pOZMP0OK1cfYtEJLOq6UWfjY9egI5mXVM/m
LDD/14fuWhtt6qVivyfFW8Jhn5feP1xfvz5+pFXFpRMjo6oIqBn0/3x5VXoYT6UGlLs1h5Ft7wS7
XyvbofYR2zZ0zSg1MRmxUaRmv4xIYE+zbjx3giwgCk6HZkbZh19kteElrq6EbLmtMt4O690vG+Re
QyKT/oG2+QtHF8Majyvk1qRe6oauir9GwhfmQJJ1ibIwrwTRTSqAfNZIESyLs7WduIKMPB6+pGAY
/SyUFE8M59a1sjh4/fvDt+q6//pAWT8HOzASW0lfkv4tEHNShDLCao/CcRrqRyxioZvA/3KjfpY2
clPrj2oldf90zv79XVksDINUK4kcILC4P58zUdJDOEojsTx4oAcvGsb6RTWa8LNPFYUeJ0kMo68l
TKDStLT8QNRyxEO43ILXoYZP1UWW+lr3bXsUIKjSl5fMg15PLnJsptZ/f4RgK/96jNYEepY3UnQZ
h+DS/PnTNiMYdmp4GpgIsx2tNy58+I9orhC9pbIR+FZEG7GpZwgOsYYuftAPQ4RbjbgwJswtLjr0
OPI7RpXyqsUZlbo8G6gZ5NgXgIO5owr0slCEbSyUcOuGbnUfFc/KXNPJkIAZxPCyHnRdpvVT56IP
kf6pEUJUXIsZzD6sIsWNrM56aAjpATcfSnaLjAJkTmf0Z1PkN84a6mlLraD6VpgBjmc/xV6NTvyM
amuph/65lZXBC1R0PpokhnbDliSwQ2AD4NeW6C22jHlfstf38WQ3XmuFwSYN02ZxQuayGwGowAOR
3OJWADzvp3nLpC/WcfOJBStzHamvGrNfMPYZP3yBSfAylQKbz7pky8r2azwWArJxB9jDvsGWedW0
ur3D4z98U0P4/DzO0rNYQW5HHDAs+zzqQeEmlWy47AcYKEy1coo0+a5sk9GvZKV60QMcB2EQamet
7eOrQKbDPgwK5uAUf7spyQIPTx6m+xLup5zm0b7Vm2Xf4DD2wcaFlxw+G89soCM5SE8AbCg7tHKL
2lP9aGtd8jo82WDeYCt4WqIACeuhHPqg8Ee7wW/hzKrQbqfWnD2AS3HgFgUDVKialdsx2jdFXI15
GPfnGcqdawIbOCaduTP1uNusNl9ZDJSDUkc3Hd8afXOLNv8Qn0woV3jz5IVAnKI9Z4JWHtWl7fxU
WyyauUbmAw9bJU0kSGbuFFYlApme80xE4akzm6dlzhBFlZ15MQfklAMcpZMxFKkTQMf0kf5cxVZ4
i9p4up9XP76QkFBpVwNCkKjOdJJPkoZLXvYTaancNgkgACjlHZtK85LpK1eSWuiJkAvpRhkt70py
GA5imO4U5YcUOcKGaabzY15nAjHDVXWPeT09TIVJZkmiPxdIBRwdFcW1AaVwHSwh3pOEpW4RlgWP
WWn6UDRGpKUYvVw23VAphj6XbAh+JPpmxHAkcTGiQp66N87h+JBp3VvA8J/wkUm+DuAPjxoRJHuW
OeOlTjWmKrJebnQd5XserlyOPvuahVnw87KfDMealMFYmbHyfqmtdpMTMeHoCaK7po6+SrVDc5Lk
RryBZjXxYaTHAAckSrOlBpRDdbpp5FK467hh7kZpST9gy54kU528ht7KJ7UYXMnBWq8gUzf3ipqj
k460BrBS09+KWn5IqlDd59CFcKEpaAFkgmS9JS7ZmcoV+oO81+Ztxgk444tU3+mHmc+C3uXbkmfP
EwzJ6lK1cvlCqRp5C4kjx1YJUyrjlG2zj9qB7vGYjQUIEEh0G61eIYcA5hhqpFYUvAidTnZHksRf
jdEoudtFeXGKV3xAXKrjLguRTHGN1R8ohT6NuqC5S6KoIxikmmSRpftAEGeMEmF3gNy0XFq50Q6G
NonQYACQxfr3kjsecUTrszRaoH5IEpcSBhEZObS5NTHYBBHo90SLvg+xvi0txKIiWSFbqpnUuBnW
anMZLEQ21EfxeAOfUgM2WQVUaA6kGqdO2l1GUh4+57REqKIiha7aMS3tpRgWvw9rpDWgqzyr6gIC
B+cIEUMZn7FHitx56Sicx3ooYOUA82Ha1cZ+Ru1Aff3fyTuT5biVs9u+0A8H+mZaLbsii51IapJB
ihJ6IIFEIhN4+rvq2BH32IPruOPfQyuORBZQmV+z99ouWQ+rBv8VY2ydvQnPX7pYTP3wn6B1dyen
jGomGsSUkHFim+8yljVErrV9SwHQbswYh19aLPq50A4H/xLuhXLSz2wOzamKhxFk1cCYPZPZ3iQZ
T2bGzxMjoyZu5ma2XciqKSHEMgeMitsqtKM4JgYC5ob7v/9YwIBCA4jNeONxjlVbVu0O34DLd19K
9i4glOwVsT/tQ9nUfoVq0RMQs0TgL/sSQ659LRGLH6TbtdPORtpl+ha43rfRaAQf5gra9D//pQqO
JZS3IA834vI1WNIUHt1w0XJpTcbRhmvE+I9jGcf9t87QvPT8xPcztIKW1WpAEk8eu+sdhfoCe33I
9gxcUzRKERcwKZTlUXbank23KLw8cc962K7efZLKFOvIxTYTcfjqNiYl3VjPnruk9zmIxVhEeynz
UV4YcmFwMHM5mN3F2ethVtUN7+vU8um6dXk0JT4e26bpHfd49oN/vBlgaxVV9SUsI6FzGA8+PD2K
kZoqmJDqQzkK6Mm5l0rN2radvmfpEnbQKlzNVTle/fWj1hnR1azPyuPiG++FSSWLr67x4CvwGpOP
4N27Lv9Z5nEZ07yNKdwsrirAaumd13YK9tXlty8tlrI2rJenMVsIXk39vn/t15X1np8vlEBBP9vz
FPFpOVMSz0/WIc26gGzPmir3ws9q6Hk1PLuw0godQM+HioYSDX1tyqMSl78I//x4peyY3UWRyndr
EDQfUmT8HJCI1k3ijvIj0+M0bMc+lU++zBLMNk0+EQU1V7ywfRFe61Lzi6hu5WkoCaLkQlFCRq6k
ROxWVcyWEZfYczPSEenGMfl+Kcx4NSo/eoC/HyPG9rIWxmOX9beNxUO9w56b/cjyno/O4jfeSHAV
32GfZD/IWi5YDIPgQZO72OizEZ77BoRJ4Sj2rJUHRonzuWIk8mdNneoUZn16iPw82fQy4wUtLDk4
7Y0cBfJ/QKDZuctWZ99FCdEuSWj6fR1PEH5Lp9grfMqHwu0e3XENPxvcGKdoGa+NA/Rcrap7ZEqI
rtdZzX2hCzgXaoaW2dhEvLCRADUD0ROP4+ThnKCbugmaZrnKxqZ+SIJKPurGD09r5qKKaBCFNVMw
3pBvUe5Nll06NZVlu5BK4sAKIfny1EDoTiDxD4JBkbdA7sjQE2XzrRKqjsE/1oWbVXfBklKpSN1e
eV6C9Hfp7akVk0tkUqHBla0xLIYYJEh56GC4fKxTcylVJFpd03vcIKJGzVi2g4eKO+iW4zgEV0xV
Ql68hLitLciyBl15IeAd6KC89Qeu6WTqvesKZhfKPumNfNqe0JQTsSeuXNuRaKQc+zskwmkXAue6
HgPX3njVjMEhHP0YqbBlBxyu+Qm0LrJsLOI/hB++UWM+J0WOaQRTtzPI8VbBTTg2enoKgwQRY4Bo
WhfjV96jRgTrEW0K3vgHaSmklqh1Hh2Ddd8S83RcVuexMC7WkoJe0omjBcUlTNRm5qKf/Mg+5NOs
b/u+6h8U0I8rpgjpz6Do/HM7Zf3WNXXwUOVptw9HvK5eVOLVWMb8pJpa3MeoVB8JbqlekRa+yd69
OPPT/j7o9KcD0ffHGEm0Lk4hgWNXZbljZ1JesaH4kfdD/KGtw1opzMfvscRUsa6p4j2YLtSs2KQU
hml49B28/Sk+SIwK0+NUdC4OlZ59RIHm69gDhuDpB99QB18zfzmtEyBRwu72/4PMvDdVGkabSKX3
NC/5How0jpkpfe0oO8vFfYCsYDedpWMLvPFLYRxINXqH2nvrZs70wZVPBAU/1071UhR4Guvy0y/c
1786sX/tQf81afxnjN/f96T/NsP+X2k7vyxP/x9z8H40n8u/j8D5D/45Ag+8f1ziPMnq8S5b2Pgy
ffunvA9D+mVh67oe2IlLoBFzu3/J+xLvH9g0OXjT2A0iJnZ/G4En/0Dxd9EEIvL7/5b3XWbpfxs/
sDGOkQoSwBjFKAmRIV7+/G8j8LICPzNJThsYaMBrwiWKf0LOih9HkLHnYHQQCnkmQNaTNMslzowO
9iFtw/C8UNCxH+PYS/5Lw/8fsxmyrgPKOTcBlRcEIJ7T//ih2CnILleO2DIJy34Ugxu9dTqFkd22
l/A82gtE5iEGwu+5SGYYJSrDB+C3KkahJQD2/+1p/uut//t83bvMF/7vjOafPw8z9oznxyTCT9mX
//1DiiJ8zdJP0XPpxMPWM6wsWZF7uxjTKP0pR0eNSCUM5QS+eGx/hXNeICNf8oB8xGXsMXA3qpNb
ZpExgMsi6T/LaqWntaXEMfpfftx/H5fw40Ysbng5XCSiYez/5QT+2zNNPSIPYZ0O3CbreuEf9vMP
Pc3VJT9oKb90y1h31wYCWyg5HyOkJ06tz7jMWJmB5xj/y8fn0xz85weYJPghQ7YTLo8TQcC/f4C+
x4y+CrKJk34o6320Ch8Z4+KWj2lrwdiOWA3Ho4hcNvJ1zdL8WGWW49MvL7QQJvFrfEhBEP+JoChD
cjVFVu0EHDlao0JF800unZXyoZJYFiNolDg3OuN+aplkTwOQlXvG2SZBQ+hWzVbDDG6uUlHl2OmY
YcXYlbrofVbZLE/lNCXjFqqWQE6aiDhE2OaUzXMcWh46NCzPPcw1a6P7EWuFvWYkHAeHPhvzTys6
j/GwFXGBkX92mfsTXTkQ+RAhvGkUq6ZNGNHZPEcT181VFuXOb5h0BIkFjlrUjXTD9jUC/JrtUhIH
H8Gf0oLVURnUN/VQa5bqYNy+U9X6v1qtAVSyi2CRHjuxeBUlQSZ6TJi7iyxqmdHpkCLAEwPa9awe
8Sxlquudm7jW5spdW6IEPLeqcOCAyo837hjjG5NzSReFBGJoj8nlldgG0AWC0+CoDPl6MemXBGp1
d8gNgDEf4jfIvsFkv93AZydsZgIdGOhnLgU36g2wShXPY4t4A58H3VlXH0iAGSTxokN+BxNLPzqz
AY0rLhvw2vlUU7vPmxCVr5OdbZHOO2B8zUEE7pUcgtuhW7/7mV5fQyhL7ajgozHEpY2tDwvIR6fA
LegYbIb+yG2L06I/gBaq7oZOzdcJNock/pXp4CENUeV54LeDWLvUyowicKDkW1DQ6jhm4PEAzuEG
+DmmdIec8LAyfxH3tq95X5l8LfuqwxRaVmFJiI6ZbxcCsQ6AgNMB0aulSMsbRP4YKO1Tzf+OPoj6
I/mv8xcNQ/Fphg5KVPYzGfz2Z5sKAjdC2/E0fDfgXOjr9IsQCKwLVTt+REo9lKF07pxaNj9IC/Av
cUnJE2lzSAJMFVzQ83ABr9PJF6eE4fv31DoexT4K13wfzqNzJlwlPwfzklwHdI+g+GN2UlrgqmOs
Vh/ydiARZybaJ9H2jnwa/yXq8nIPKOqjk/FnYAI4h9o/NxrWTefdiRXjle6b8tCPc4j2FGr57Tgz
ZqotLHQ8dF8A3tuHWGfuHsCo+TF5jbcfKgouEuTOsIOcADq1PGR5zCqoEDJPd23Y9D9LMGs3Y1ew
JZrdXlf0/5qR4sgv+rshEvVnqB28vbEiOWNTisqK27A0AOe9Nppxm7h+jr4oGajZ8snO83WfOg2C
t0khIl2gnmcwti3aX+uCHznEFWlDV9JEeXbobawxPy9p+O1hMCLKVRZjfxrCpch34whw6nEa3ORP
bkfksrL0/jJS4vrlNRne02AZw2PcN7a9I9shsUe8uUwgdIGU6YqxHLfnNhuaanpYUkt1TqOHK2hI
E4hPbiad9t0vIcoqOljJTtQxDoMepwWAzjYnrSFtxdGYJV+E66n0K/cQ9iA2FexQYE/lnMxv+cTo
9sqfRxndwU/UzjMZmGl0BdH0sofxvFJi6aFRajeTyoJF4R0U1nM2qPxZvW/8og+88+wVGdZK26rq
3ZFslOjfZLzEr4GThvpH7wLiO4JnVsVnzsiZyRVjxfUbJueM3ge+mxyu+qXOvfgQrV2Kvb2jiUUI
nPUX/9LKmX0cBgzju8lqz/7wUuDt28zrPXNP3TOOV4Jx4nhF+lLhvzkh4NBbJ1sTGC4FIUsErdDW
PI1Bbwp9kBzlVXdkjrdUj7GtfXPiEXkT35bWIiNqsinF6my5955ohGC6dl0VdPtRjE4PPXYl5oMj
rxP2aiIDgejjmpitW9V5gHoAuGB8RQJPYNi1yrzifej4ae4EcQfejRoJkr2HNSjpJxqNAToZyQl5
TSsHWUHuhGNHaMJa+i9AQLHALblxohuOrCh8A2+RFOjhgZdtKmtzPBRM7ZzuJ8PwoLqEpi5B+kW2
QrU+MPBqneMQ+gXPE24fynOkFeoBDtiUO6ixUKYd40WDzRqKvBsOYg3z8GJ/R7BU7xhpEEezm/M+
Wi/TS5o8orSZ9cIMguNm4TbnqRFXU1xPxT1TmFn+DgNqlZM2y9zcYINrnXsCpsiD8FK+0KigYzv6
PlIoGVR/ApGqnFyuYCknfMopREf4kO397NtpuiLzy8XSUIezvE17J2e5maH/al+dmdHBe8x8Tjws
fk9I2NZL1iVEpCsNHWJfFSHXvQz7ZjpllRqzU811BpIdMJjIcKlxHyPWGNssfhFx2RJrzWuacjsx
ycA6NtlMy6Ots8pe1a0GhdRjXQ3hLdhouYtdoiaw812EXWEDP3TbQxdCHjWLutsODKWdl3SdAwF6
MMuLb8akc34Pz4ZFDpIHWl8dez+S1D25we2a2D05UjjDGMi2wmWfJz7G3ny3LbbXMKgYm8176+Hd
DrS/n4HApBB25qzGvYwKO5aklrjsOiO1J+X25A7iMc6/vDCFODTii2NC3g73M59qGdIkBt6RjK77
BCXfU8SNAKlVb11RXZsYPLpZ9ZFeeDeY4siQcy8W95y14R8fM0YTivQh8yeMM3T168wsE0wN4rFi
fuiL4cWKBEmdesfd/Y4oYH0Uk/8EadW55juFG1fI4GZpCTVwOQNvAhxobuVeg5Z7T8hpCCr1ho6T
WV6ztVEfAe7hiGoKQSj6eh2H6kYU5n3GLFBMEyJotUSQIJheZHV/XdfeYzKt2a0Ry3QIVShvfZMd
Sxw+Y/pUmfYH1PD2ah588Wfsk+/GTLQkTiMgPREugVSnORFMA72nKZ2/okuGfTVKQvX88ThgKody
0MWvBYxr8h7G7jw5bJ+GfHV5oLwx7JjqK2UGNoJRIG9Nlw37pnURMCyzuhVufF3V2L3nniAJ79GF
c+it/Y3x3aPCMutU5N1ZxfSzaeeROWj+MKwS8VrwgFJgOPhQ+H4uM2bPnEA74JCVhysKJC5Y6xtB
BB/ZfO1LGYTf0iQ/Ez2c5uRP6oYDCMowP8QtuupRDSeGsNMD09qeLBMD3QUo9UG5PvuaqkafpHGh
VKn1j94w5NCSVYtJP+fOFsMzBAl7vVTeu10dcRZL2ByMBfM+dPlrKMPbxQNzS3hbuZ+n7jF2Cvyd
lsibruDDUYRjoIxP0m3BGnG0884p1VsPA3aD3OCbNHOmfh3io9QEw47jdNkmbN5hyGiUDK5GlWDL
Q1W0sIAyNz8N1G/b0Qs/RF/JO2CTTMxsdDWAnHzL+O1LfExrFrzij7+gvML3KQagkdfkS/RIBHSB
sVoCEyiDH6oqEDj4K6+KwQ2qMbaqsR7uVjHbQ1ggWbdlc/IhsIC6uNRe1U1Jtsg2Gr0J1pbXn53J
vPQQdF+oBLd+Fe6s336ZOVjvBgE6B5CP3wl8Gb1vDr6vb9FGhsRIDETCI1jalPwkd41O01uVu8um
LKTXb5csgPEVw1GkUQufC3/g92ia0+TzaRZ98Vr6rfzwMH0fS0V+b8NLttYVCvp0vZVghXZz5e+d
OP9DYADl1Mykf+lMziVo4k9Ubd69Ts0ZGK89UjK3r+FsHYy5o8JcUi+bGgnrLhjS7nYqRgpfHyt4
Dkoh5eTZsGccELfl1L1ZVH9rtx+OBaHZ+7Hvps82QQo8pXqB7lEWj7b1LqSn5GUswWpFQ/XkIavZ
kGtW7Z1BnN2meZvJGdfb2J+TY9VCsw1aQktcp86emHKYzWBZl4ZkdzRKhbcakdUWwsYKT0Vd5z2r
09S9JhMKuXQazJsOwdJed5Tdpd+fFZmAtKzwFS5yvHEnRXwQs1+8DUPUYX4OJtzMQi6Ud1yg6GAS
c5/ksfORw024HiMd7ENTZpsed+fGN2CSg8ng7VC5voUCijA1shiIIdMz0ga4qljBbbtV/oCMTwoE
n+9j0Qpn11a6N9jFh/FhLaL6Pcw98K2FxA0Tru7D4rp3yIHmQzk43jHsbPnsK7RvEeXdfnQC88Ac
teVhVMuxLfx5n6FNvVK+8H8A1CueeYTcjaBb1dVKvbTJXU3SRIW33F39eyEtO5+0JwBi9Aly4Ed+
Wz3FXFDGPi7DCX5vwTr9d9kr2hcI98CdlvE20ZjRaoGEyMkU1pbLs+lhAYD978RjmHLuetLfJ2Xx
QZwGBkK/6b6Fmb4yY0DGxfnwLZt4eLDcw5D1RH3wCUrDoE5qEtJ2YGapqV5IGKSojVv3AOy4vess
Ci2rdP7m98mPUMVKb0Bwv9fk3zxNbVPApih9lCNN0hCttlzIYA37t+lp6ToMfqyvmup3wfsFsy2k
VDyyjpu1vc9NEdQHkP4A9OnLOoQrKWYBN0GBxy4ZwJuAc0Wkh2koOts1vdCCVHvtwTz+4HgZrmQ5
aLmVg2ILOET9fBXCjRk5BeF7EB/HsaHeV8uZt5I+UppE9Oz8Pfgzs54Pwuo3EwETLu2A/zDTK0yb
7EBCxEXuFrePreh5p5VpHnvbUwZlyW21eOKa13Fk1VN0nKNDb++7NlpLTkVf7Z0q2rd9Q+LoJahs
Vsw9kik8zAoN9YYYI2RbLj6cYiKPjyo93WhZvgcOS5nWHR22dXyOpgJi32u4e9Ngxq/Mafs729lm
6/V9iv2cidEmzzp9WlRzr/zyriBlFdxNOM5suHv0GsmCL6CIceix1aDrpzkTF8RKQdo0rUKywikI
m3IXex75tI1dz+WU35E+OIKdDZdTYSfy8gpKX8lGsGNtUkw1f0RutJORI7eZx8BMmyRPscTHlUmO
S+PHz8gXCNHKYAuxugoOi9+NpzrPsEOsXRVCEcLVX1Vu9VFF/mfoiOjGjZPhC2E633ulvj1eSgr/
V1vnQm5iDyUTov10vZauzF7ISuWYyvouIquJcl6/oC6ONLaPqB9vO6ETUnepnfFeFLwq1ELa3Rty
Zw9xfpmPNKxc2VHNx47t/95Ef41j7AefBqynbEAzln32bbqHdOtcim2eS52f1jyyYP4YV1XYykhO
A7prcSNYGCnkxhVbWZdwJ+Mvj2BgAnNT8uKokvYkuRT8jZqjDtkWtgW1G5Pspq3nP4HWJ2za5Z0N
szMb3PeAdEkOiO5ZFox6cn0uBnPFiI29oSe9jZck0BzgEKFiuZvD/LaU2ccY1s8omX7hNHiJrJmO
68p5OKr8qmUgEKZ2gn8UU9v3PT1/pQ9hNFEId8G2a1hcZtbZ9S3oDBPsgNiwcXEfEs1tVwuyYBs/
B8KSJTAvsImm+rzGDeLW9o9BE7ws9SHhkFG+s58DtXGX+MXz2t95nh2nacRGSTO4Tf0CgzFZcZuA
aiZYzHWR+1ehBdAUeKDQLloKYb8wqt+Iuj1HDFwK0ncSnf9pWBzFWf44xc69D83SlmBLcf+W3vyo
jX7QTf+rzBP2eH14Depx19S/G0e/5JeQL/2s5+xpJL6HRSyCjKnAcJjWNxY3RT0Oz+NCwFZKfbRT
UYUNs+Cd4fIaWrkdL+ohbhPt/JnR8K77YpqH7vESdo/+kdKIP4wlLGQ/LWd1FMMQw74ApXxbEr/4
MKiAN4lqN1o3C+IEQkkg5MD9jAbH3fpeBKRFpXn2O1uV4GrslERUFDbigRA5zmrBrYQHI3YkQlnl
V7ds7tX45s7p8INR62A3rVHjo7sOsLGjLOrjdwIjmWxGax84gDemkuez1oxC0DBAkXXJhTkifolf
XOpePLOo3ReYKbNXbY30fJdiNWEyL4XjOluCRyFsNqm0IHBYtwPg6LAMTdlUB7tSLKQCNnNRf9GY
qUtDi5Bn30CjeY1tAbxmEBx41lFwWlZZ55go+zp6T0tUG4d5CGsmFQE9ykM8u+aGsTaiDlG2o7xh
Cuo+E7F4yT1MZnVqiql9VCtC8wM9iGURuxgIo6a06b0NeOkIjCLB4i6ehgbRdicLRAMdzOtUVclw
k/bjGF1f1MY/s36pGKiuXXbpVeeiPdc56RZXJi8JrUzGVl0V3J3PmZWcsiWgt6NcCTbA549o7Y5E
h+mecVv3LnNEcvR7Q/UR1ClljxJeDSY7L8v2FRJY9TYvkSNPYgqjP6SJVZgMJuxA25LgT3LAsqAQ
mLd5hFyyuSNAAdXl49TU63q7Rij56Kk44Cnf2/UxtSFTK6WcsruJq8n7YP4o2j9pWSAeaIHaAk0z
YB5p3bual7NTy6ErVJNfDamBTuUjrwyRniUCIw7h3J/kmpZkQSKrqnHO56R1+yZdGr5Spv5NXJjL
FkPTOW86Jv6vLhhPRBeEremDJ4icYHKQf3vBQkUa9w5FlXHRsGlIfqCqhDdMt6TaY6Vea+xM1yar
4ehyApeAM6Oe9k3QRB3yqGmx/gB3U5vIZgSUE8qUvGbheOGsNCPiz3U0DtpGfFGkHYXTZ6Yn1z02
VegttCws0DdaDSUHJ5HD1xQiU79LUl2wMUKspbdtXaTt1inh2E7DmEAImgLxiwE8fl5JggbvS528
+wSoPDG+EdtLhuOCu6+zNK6TE9bbxRE+GAU1zjicZP+YVt36mjOIIJ2qNX3BIeZAnyuVbb+GacUX
3xlkJAfiQlhnRYyLCa20nKUzhPx46yrG8najMLCGPQImvQq6saS6tavu30SYwNZNITh/Da5NMdDF
izTbKi+inyi/1wpgYhCN+KDRTD2y2ZAoiNHdwamYBeBWz3UMIl5CYT9Mx++4B3pjfgKpT36FkwH6
LgLDvavx3tER1hlUm7VaXzpmLpDmZuziUy9SuauDlgkl3sfou+ZwAs+1BObFAC/0bh0iN+etDCaM
H7k7JOI3aToLvuJkJIQrWwIitXPdjzfTVCTTFgUNsomiYVe9aSsLFa3k/5Z/CToV5MGkAuhMb/TG
OZdDMER4eGasP3abPm/RQXTMRne6RGYCBSTMDl2XEItKtOP0pHvPexzcKXtY00Qmf1Z27fExWHXx
RTpojn+tDdx3r7yQM0dVA7utvBIksJHr+l3anNPHtFOEUihth/kuqmJOWmSrFfgP2Zf9vnWCXG8D
5a0tQ7GCOoixSztRxfHyd5kzfrZuuFJAVZVlXckRyBycoIRzbhEgbpFs8ca5qfFOOdOzR5JHYF+k
yqucXeWb5hQUff+GnS0oOQ2AvW3bZc0NfHu3eCWIuHsi04Ymv1PROei86iPv6v4rgftzbrzFANCS
M4ORS5uLWK1OIHDQymcSLhVxUvE8454r6SihDeSB4kkAbNpWpYAH4eblCKGgYG8Wlz03RG+bxzSY
HODHbjCMSANDRlVVV8xvTVPH4iqucu8nYS/DixQBKJIyipAaYQFjMeCHCKw2Fa/tj7nR/ninpiV8
dVGpviPcuvwUmd//xqvjfkt/hWihiAp+VQSnffQ8h1NdxyPILAdV1NZzsnzibi7qkcfe8+hUXZbv
+JhBlEVDmj/P0pG/125g/5q0KYJ+stiSswLh/ljYOQy3Xe4xc4uragXdZSDv4Lj1mzeOZ/pT8jxQ
74Ve5H8RjcVcO0pnFsy1r9k0eIAuKdBrx382LXov7NPxdzYlCxysnr6QZbqDC4KglgtODHnPsYzp
aXY4WJU9pmHhjiyIxJqwz8iDFT6jP0hA6yZ8wEsZDkfpITjbJgMhvynCy7eGbLQj/3SwbGZRwFrH
HywepbFqZ1TQt/s0SKbfUb3G67YPigEqar0AwKxCTMMbVwP02aCtUe9cOml0pAGpHxox1YR8LWO3
LaUF9Zhi6oE8HZSCtdPcNUz5Mg0mJQxcfVxy7DCcUBecGXOmarOWbv3UE0TZ4UGdo0enJPsLh0zf
vIt6il4rrndqm5TQCxbyjLi2c+LjY3U8nlWFUenRyeb090xsFiQ5lHjrju1RSyalR2IqQ51kfooj
hjG7wobRi1XG/RlkPROBdjFpRRNGqDlJ3xNHqZcC/dxVsxGva9XkAFxrSHG11uFCs6QJD/QVsyes
FGbhd/PWhRMFveZ+Dn3TwmI3Q3FIksJj9dZNGYS3KI4+ZCqJkhQIHfGyBHH93LLZBIGWDyWLwxSc
/WLW97ZgeI/1OgOnEtVxczaiRwRN5k+ekjASzfHJWYo24c6gbd0KtoMgYS2LjKc0iQvvTo2+Ufs0
Vu7EeW/6e4m6Md6mARawY7PY/mEkAN3sLUOJX2KNQLqugVrj68l3GHOvpp5nfDPkdl3JYCyAw4Ut
IohQEULh8DwkFJWsf53Wejm1voEmZxOmiKS94G3cDQIo7tFD8A54Fo+2t5lGRFF7Bcz6w5Eak7Dj
1t0LQufK/2HiRP3JWIE9T16YP3eD44idJHvvT1a19QOGjfm2pg8pDwVqw2RTuKnzifTdfSfQm2BE
FjriXIU0CL6qNKFV3bICpmATB6O+6r4Y4ydPLNaTGu9TCzgzqoixR/PeLSkk9CDZrYNbVPtR+9I5
t2285sfLN2i5otfwfwWV6debivi6ab8sQfmbeD7/2yzDpDalvqQkI9sNf/LiUC9VMBy9vYtclVjT
Nqq+wrntwRYK+I/YmGnfcO4l5Uulk7Td6Eue3WYxI/eTE6bRfVUERLsI3NT32epRgZMuiM9Er+gQ
aBFc94NtA2JFh9KGSL1ogbgnGyOvA1GtH6mMSi4IN+eWzhaiqIAKT0puzbQyeGuL0bKQQaHIZRho
lCKznNtPo5KOeawmYnGniRNlDd9EmgmSDWOCrGNRGUjDIrgo+F1u10oH73U765X5C6GVGyTLcAWB
EuUsu4HadWcWqwYbmVHtn3wKYHHpPo9vKIWjR9ZZCz5MyI09zpSR2lD74mIyj+BqsGfKhuslMp63
95s+lnvEg+1pmqbuuZ2qnE67xZ+xyyRWO/7+ef4dcwRQxg/p+ux4TGk3TYhGFCJArT6aJHPBBXHb
fI685j9xn6T5rTtfbD0gDLq7adU6uVWZ6ypGMNa74PkmRkek8k4nl3zm9KBp6v39pLwBMZ0v8u9s
tfmwXz1d/vKl7F9NYSgR2EgFJJSGlrwjttLY8d0i1VdshEYDoWVpODeakJIsSYdi2Rcu8OMNSnnS
HFjmziv2d2teveZyKASRuITeCcnBFyR9+jy5bI65VlmnbaQhRpGqc236be1BHk05MgDRzuUnJZcv
dxmYzmfy0jH90CCAj7El5OeN8RemkmbxGM5VYeC8da6Hpki00hzGVFxuN1AbxabjK+sxSilboPxT
5L2OWRfd9ojwXXjXIvqpQwq6IyL+4UFDrX4pR9iIm9Alk27LGp1dY1y682vlOjPx25WRO6eHo7wp
mbSflnrCiZYYB2iN6SofpQOHw00qGUBtQ2unZKvWdfiGoWHvirzVUEgDq3+EdvWLnbVCfTPOjc5Y
MlYOg8KUDxwd2T3RBz1VQ9Y2nypdhXMTDOTyUnMk7eOct+pLe2hNYMj4At6Eom5P6miZNnHYLffk
O2VQmN3KefInO/Z3kqkrlwkWYELiLPOhORjke70W4Snuku7sY9YKt4MeL9+D2JxlOC0P3KUqJfGx
bJ+jyw4RLx/rdDqNQRLPgEPsoJ2yfojLLnN3uh4ZQEyQZLtDTPZwuW85aOJTTX5qCaJETdGV24ic
eIpxWH6yrR1fKqQZ4prRUxDtBhIQ33OasmArObnPJCdh+1o62r0+1PYWl93lFClizWyx8vvPJZkH
BexgqMSurJL5earSOufaQH1wXXvSbfYgSWp9WKFQephG/W+6qMrZjnMUn0N6XoJkg5iniyaJOFxk
bDDeiSxtDEacogMsnUn7HbIHIARATlV1aJ1mfY/HpT2ZOIY5RfkIcA3ZLmVgTaRAd2LSp594vuzv
FkItun2K++QM4B7hUQrdgxeIdOAP319iXAVN6T5mSkh5M0QtV3njzdjoyrxZ38oWKP6xFHg5t77u
1mXXD8qBfpHNKxUcPfPr0OYyBWrlWip5mP0gJZbQntSEdGXjL3r8LmpNr7fiZoCfF1IbdPUkX1gD
I381rfABhmVrt2z99f9Qdya7cSvrln6XGpsXwSYY5KAmmclUSqne6qwJIdkW+z7YPn199L64tSW7
LJxhTQ5wNmCRSQaj+f+1vqVL7E+mOYJfxZLTnrRMkV8N7GRPSWzR0vXmKN8YA7PnJvMY8WR9APhg
yswo06ANe9P0gs9ntgDkXCqSpSmErvtSrE+1sRYjp0uziijHWNOS0bmE+s8upg61cUGmgU2Nc1R2
uGcepqOFdqwGpDtnj7KycUgyY9RnfVEWOIVlQu4IMz8EvUa0zbgRceeyLfLrIr4asJbcuqFuAA2M
uEc2reEWF0lkTOGOUkUqL4UdTuIgWq8BzxfbuOIpFzUb5TSWdYgzvziy4Lcv9RzV464b9XrCE2nt
Bi1Z3GXg9g47lkS4GAWLriShQCHgm69RpMGlqZZqBQtKDtscX2P1oyxCnqtrxdF3A0zJSTrE3ltU
y/FhhOFAdkDpwVYpOhZ7UrdQtZ22euLZJe4U3cWwj5+RQdhPiayjx2ikWLDxihWyYyOKuXK9RT+m
jcz0Wt2SKMfdEM1cIWN0UTMZ28N6pNAvZTtylmq0O7Jo1iWl45zodSQAVd2HQYlhlU3yrLQ6rP0Z
lvLC0l9dc10uh3FKij2dPRpLM7o8SlO+kz5h5QM3N3JSg2RnV6jRE1N3EYfBZVlbHl4LZHsyXqbW
ni6GtHS6QxMPyT1PDYm1yHpS3XocsfWQ6jpAQo/OguUzucuTrr32/MHgHifDDBga6aMXsqGlEIbN
FLXbkIkL1xlHuHujznEKUT4CV50tyQHpXA/Ci1DNJ+yT3luWo6XaROaCzWcIa/3NyLiLbaQUcG1v
Yct8Ivusk6iLkswO0NtlT0o2YMH6HLDzWR3l2HWUl6Q/2t6wL1oUKz/McrGfaDQhENSimp51iZ5m
U81x+6QxAN4Ws4pRXIjkHiLNYCDy0dQmU9txvlUpxvRaaifeZ+Sv8pI4Z37F7ZFwWjKpG2+muGwh
OcuoeSjjML6mAFd+s6Vp0LrikOXu8fqOb2EYQwQvoKWz3xsbYMx8/KnDZnWAwY2c7BJHRkHFvKC+
6/TkNC0zdYVdm5tsqGfbNL+PkYGLG8nO3ezOfozOAs/sLhx0/MoOE9kAhJpy64JneCH+ofmW+zMV
BtnyK/su5x7TDEOuV66mLiF1XSICK9iIZfQSss1aWesgH1BJ7DG4QUubNfg9LPrukzO22IBYeNL7
0IKhcJ6JhVNBQ6vpLJlxM2IEBXMMuYvuFlHB5AwuVp8zX9kqtJlb1Lqx6WX8ONgsVtEk/GRfk+qx
UngKBmvmZz/y0MnoXOIhP1fllFFPbvB1bxfu2kXpaSzfhr4N7wi9nJ9dv5uwAznSfW1pWxSnycjy
UGSpgp2HAnbcIr5o0HBgBxbBXE+8Q1Or5rTQY2xA5onyh3rss6skcw0BNd+i2tFoswMsmOYUQOcE
zgO9rym5mXqDzti0BqdtLbzyiq3d2H9vQqIx+eh78qHEmAtyeNKQ7cScwo3a9VM43fdknha7Xkn1
1ollYrnJlxFZ1cgBInXz6mGRZWwH/WT2j23iMS/aCJswfxZSgxG1k+j7YFjmVby4bsRamPEnrBnL
BCDMTNHymCVlI9rgI59UFafAvJs0vco82ao91H/OrtXkG9jV2GvfEDe6HouMmq2h6VAi31qa7Wtg
lYvb8gqK8VrTSkrYCFDQO+B1yy86pG/Vtikyvzsmc0vXkHB7cR73yTAEAkVp99RHg/ye4iJ7tD1N
vAXbyPRHgk7tXocGh+PJmX2olQIbFthJiy72uPg4Qqh25WtpOx921LrXgdqXKMcJdO+qnXBHPyXK
fqJr17a9TwXUSmCS4hEvR/xAKeEwVNL1GwvT9H3G05ZQmNYYselY0Efz2wnzTjJOdxxRqe4n/hSf
1xDBriofmSDxNGZC+JtI2IFhjG8pvsXsiDexobznYZlIvIh0RC906aX4ZkrSjglUmB21XDR4IPjc
M4Rs26GvhQ+SPHTP23G9v4ad/ZUzepA1h9m2NpzLi3zf0DIejr3SOXI2p48J1WXuvyxJPf5RuEN6
EuspeyGft3js4Cb7lC4ralnWRBeerNipxYRcjeZ3l/IxYgVjMfots1/+quVcA/2MnPTGKAWaGC0S
mk+VlyjqGHABKId7y3jaq6YhhEPG6ZM94j4HiG6gV6uV1aigqy1EeGSGyYoEu7n71fcHGE61ajub
GIU20cJEtgs7ti6XAhnfRYTzh1eyOHIIUHpmccDODSkM+m189VRDpqcox3x4aheTVZ0tOcCQXcxw
iTmqyd4nE3ykyslplmfRpwONNGmMKt9CmMufMUhJmlMp3aJt6qMI2Zp15lwJIycIBMF17x/4ppYn
PAGCpGcOArdRnWY/08VpntplQNeinWypiVGTmb9vq5S5ynH78itWLYcRuUyazuw4mJfUNtA5Nej2
HlKJl2Hr9Y16NFuabHmYcSRT1FE3nKOQa+SIiMpgSZ0iWeHqaHaalDrqUXQZCuvQdgySeAZjGnmu
cJ228aht42ROa3QacuZUtxFWzKYpoTTzmlikq53lpF2XW9HyrXH2LkxY/3Q30Y1m+KcaQgPmAxJi
E95smaSwk/OFZSkc+XqZew14FKltWVdt7ML/IRS2+MaWuH5OEDWXCBhSc7zRPGlsW6QSS1Jc4bRt
yc7Ff5d1tfMzjFzpnCdO6z7bPZLWDcVS/61J2TiymtLgvzccYGpUFab0fnHq/iaCj72e0NiS0sSM
1FvW1JYJ1Ke0XxzQIjHZ0GhuESeWLnAUx2DYx0bzmDU6f01DSvS7HoaSs00G/J/IB6lsYSGtzYux
5sB1WOh8ZLz0UKH1HAwX+ikNbHOrRGW9Wn21ChLBbUZwq1K/32W+syYcaWaOVTawrJwC0amHVvfi
Z+06g7sbKRNc4WsZ74zCnofzmLP+wsxSQOdDs+6ij0szFH3sLOZ91oNiYM3ybYx4c3d04CMt+5nS
N8VNUUkrMC1VhdvZnmOTIj313m0/J1ARB7ejWFWzUPo8HvgqgR5YnfeAC6maoMWd+zOcMP0FcehF
cZvy56/RnywGcvmpYaMPL2nZSZQD+UkITtzastti4NShl1N5M7wpa0BmqLDf9e1ApOxEyy+HJrwU
mODaer7Nxsi+122Fmp8ketYStOV5tEfbQboKCvfTDOVWTNM8oZ3DHELZwDE8tqFLBSo/zqsUBP/S
0r23x76IycOmzxc06zmPXr4N34Jxzkm9EkYLFD3KtCCJoGYUD73wHmeevkPuTEHPFCOWfdswW1Vb
E1PEik0H0bNty6YhoGlWKBdE0o73NMua7/CgqDWktV5lrI2fGqAyW/NhLVW80JhM+j16xrjeOU7C
xtBXmup4y9ooT5YwdQjgRGhB3WxoC5rgbT6he4oH46W2XJY/WtLM8GnkqrPUrjLrshGGKg9dLPrn
cpypR7RYEsYNPSWSrAwiHa7dyjLEC+VKvFh5iy5+sIaZloINOhDJUo2VezIdOz6XCkXHtmiYpgkC
SUu2uzhG4tWtipPCRu8TX/vzEj+0bPw7cpta9UolRzjkcLkDu7ykB2fpyQiNk8qsqTgktglPEteH
/UrpgrNMZbYFJ13Shb9XokfZwrdbss/iNBohdsDsu/PWkstZswj0vMPaatkVUhLn06l0jSyJBkzb
BXE5UH/nhXpxlnJ43iUdcTZb25LNW9QaDjDKaPLCfU6mfIeKhOYWNoc4bhBL2VmxExoihN1JSExV
ISNnM4Bncm5o0/UvUVZVdPMHxUOKnHph9art4RHMiLnW+2wDLLlfYN7JdCrjoGxgR24nu4nQI5mt
FR+tAV4b47kniiLsZHiZtmZ7raAlALqACxnvc/pgHN2qJQmRgDUr/3tRyCPTNLP5W7NpxzuisaO3
eSk4F5kZ0cS7NHPoWLbDuEYm4Zz2z0svN6MjpwKmUowQUXE6O7PxfZ40UWyGaVFCDDtWvJ2rJAAt
uwgVa6m/rGYZGszsVTlCka83uegjoaO46mulpL7Svb8WTibL/Fa10/RmNjL9uRiReKZF4xO8ZbXF
MTcQqUD3nABzY0l/oOPasWoI7E3BHEXEa9W6crPdyL8j28lEErExJvQ3JOcYzk+T0++8ZwPD99Hr
OGLRChsPigr/vQgo7yV8SGNCwYk+MJQbos1mICLKMm/ngvzYoEXCB7ShFuAuEaPAV0UHhZPESyLL
oSCTzSTJIj8Hjrw44wOlGEo2nh021mtGb0gew8R3IK5q2zcfU8SnxSEyQxp7nQWzZxuRLJve6qYJ
i58FAiWC+Yoe7a+x2OSZOoNWb2mYdbjGWt9hzFEWPJuRCSO2yHPnjsAI8gBVWa8tCiRmBAQlUkRB
Xw1huPM4ExioXjD2bL8MyeR4cZvKtcPMmR27qRvt4AFxvPqCqYEe7bTAZqURwXHZmVBelF4NMeAL
re1ETH3NyS6C7+S1rkfMA1b+i4HyyM0wZLmx+cJmxB0pDABdKJrxNWJX++raBaQYt42PXwwUO5ZZ
rwtu3pYd4SYW7ZeIUhnuwjm7/qJSzzfQj8HBw6hdBr6RM01APkHOnxCF+MSZJFn2uvYo837Jx04M
i6pZLAHUcDR0HQ5dOrGt71RLqFChYa45tjcDMXCeHMxiW5oW2IyydetLnTcmje48Xjj+xm1n776A
eV7wA4GMbXxNQVhkeeugOkIKy7wT+TcFLXeSkTOnXXZG1IN2CqUxR7tK1gUN2cIh3tQqAc/MKJFf
APhW3jEPO/JqvsxWl/P3iXYponFJD2ZmoY0pxhbtYi7nzthBsPKPX+Kw0xkipnlnFXwaqFFZidjg
gODd1LAu7r+0IX4F2fYKihysxlnOP4hstda82Kmsgy/DyNQe9kMWlBQPNQYJupnsQGcCUdHoFPtx
bJHUfiExnb5yxxjBveA/d16qmOmFk772mNZf4tJB6tQwg2+/UJ1JOCk5GTEV0bqZmkr03nAq0AQZ
eT9tObEuHH0zPzBn8EjCb6IXb2h6d2e1ffecd656cundEGYLQcvc2KVNPGM5TozWGBrmHk0xh9Iu
Rg+59aq6Q14bJxEsBdt/NXwqm0ili6uW0Hv8g6VVvCBlpxNOoZ8DBZic8hhzYcK5aDF1B5f68Bpm
RHgXAa/xG1Wy/FthQdzZW8hHTwcflA8DqDbN2sPwiCDLmNmKNUZD5lPun4lMcjBrPNnvkz6hJ2Ig
8ijADDT23RcUpJ0h6R8RohQRuSaGJr9euqR/Kpsw/lqjBUg2oRkZTzpenKfcafNr2snZvdc4w9sX
01cxG7BuDmCsIIClZsb2AcycGnZfIlQTGYwyqC7WPEGyTSisijCEDdYLGzag0ehVfeBkO0B7QnCn
ujtKg1LjNvMU2mu5dvgit1oFwRxU0s2XBvlC79k1UvhyRPun6CYT62X31c8vtl2JxUSjtLcbzFcc
bkFaEDmpCOPEK5ZQsO8K+bWnMAjYuC6ru2rUbfmJG/kXSu6deRp1NwVkZZorUdyyP+ABVTYzAUTT
mntst9M2Kzsm07gwRmvb94I4TKcwYT6NTZ0fB0Qbt5GF13Q1JC2EUEVkdhd2TiCnQB17PmQtYpK8
EVGM6HFVMieZaJ7YNck7wxP+V3PkcLwZdO58/cRV/R5yiqvaw24PqBbKqckOYLXk/9sEXldaW8VI
mZnUMKhpKO8sEmKczvuZKD+Cgc/bnfEvkUW2oQrTXsPFBKo8hI7/SXbu7/54T4EttCwXdzz2Iv+D
H52jal8zdZFx6KIN3LUN0EomOjQntJIdCKIzZjYfqt+CiCud0snfG243UlOvYL9t3ZKdz2dg1PXn
v3/NylSm7QnbYRvgOh8CfQer8r1xJK5DuOi66XkWLMN1ocYb5mHrZ6+c4uvggRcI2nas4wOkKiQV
bNKcC8rlSEVzjkzeJ5xD6zfjuacsXzoAFoQtaAp8eGlxEy62MRiAyKJqmH7AI7W+GlREfzDQ+p+j
VpyzyKkdiZvoNI6lCJFLvm05rqzJdzNQwHomAi32Vj+BY4lNvnTo04pcdaw4RLTyTB1J/d0HrccJ
Qyf59Ux9VSE/MyEajfEyz1csbektRPn83K4meHbJkrXnoWViZ0g8s334ZKSur//Dq/AE4GQphbLX
hs37kVokurCcKnJ2JjSU5dwfsoXKXTEN1bZoi2K1QmZNsXU5QGTbCFso/r1OIVRqqKZgPbbxeIM1
+BEbRvX4yb39YZhgJwd36QCwcJXzETy5GGgHDJuCT1vkAMHaHs2sW4vqJs6E4rOfszTcCJWn1LNK
Z7Q4KrZi3sGkSN+M2lB3lAaJ4Pzktn5DJtCbYH5C2MM+DXbCOo7+hUywKRgWXrP0u3yC5guMKzah
JcTGNEC8MBeKTrakBxDaKzQsRQbKNgAhGRq5jn0UW7j5nzv6j1Ar/9/hwn3e9v8bk3L9Ur4UL+8w
Kes/+AeTgnLzv5gbCYtgwPreP4lm489O/+//ZXj2fwnHV4LxLFlHwF3/DyjF/y9elkRW4VuQvDE8
QZb4b1Y4fw+8ChFpjg35WLjef8YKfz9C2CwTiqEYHErBf7bdjzMJBCq/c/zJoRwex/t1zvlqscgf
2BY3Owu73aVRDGw/lhneVlha/q1fu+6FFKjfbbQ0O6vvnG2qBQVi5UhU71FDvtmEQ8vvE3Hixvwd
Ck80aaDun/7rQf+BYGK/T0H/dfceNRjHQecm1/t/P75NCJW+H/p2kBuud13EYXL0/QKbZhHNyU6X
koZOR8F/Tjk6KAp3Z9TrG9Y0ExsSmiB5kpKOvKcyTKgbD4GuCPmpusjOEFOPm9Htn9ng3bJ4Nk8K
cSBb9dJ/DnMldkSdp+OOagA4hWmeTho7Ho4xCuJduGioiX7nBrqMq0sxFMmhqoxunypjoOjkWXtK
kOmROWs6/P2B/P48LJuB5Ao+dZxmH5+HbAVUSZSBgdcW011eIzGlpt1Ex1UXRZyAnT01YrGmDVWl
179f+sPqvb6LlfO70u9d2MO++LBSlnkJEqDvzKAf+Z8l9f17na89cS+Z9gj89rkiMVRhf4emOTwY
U5adzWb9/e+3sSJX/u8isd4FwxmpmQdk0bdQ370fEZjWNEgpTwd4HDnmt5LFeMzfKPQ/OFZBPmbc
Jv/MaeChop/VH0YhPKOPl2Te9yEbQkESQGreX3Ko47DXjSLYaUROYrneU9G0tx1s308u9PvbXcMU
LXD4kr0a7KX3FyprfJxycTGdUlak84bZgU6B1CDVLIydRMRvutazzlJSJY5/f6zm+23ir+fKJhGQ
ki35nbb4cO2QNxuRuaKD1RRzUlBnQ+RXZsQcR3gfRHsHWSbkbNrtEA4/lCGdwb/fwZ9+PHBnFjJW
WfaqH54yugo3AwgBjV2GTyKsXqbGfUrZQm+aUVN5MhFJu3d/vyYT8Mc3C5cZXpXL7k/Jj0M6McZR
lH2iEdR28jQBTrF1M6/+Bz/2H4wf+OJM5iRJSDoF7jq+/rVI9xgBulL5baAyDi+zzzFontH4If1P
tn//QX94jVzLhY8tXMf3mCveXwtE4ogPECdhFmJWbdR9Y8qfRlySiygo/S8AmBuBIYJu4M7S3eMn
l//96/Qsi2YjyyH7JG9NC/33T+0cNOuMsDbQtvWjzapzQaSQEvoZyfnBDIt9hb8Ebbe7S2P1VRj+
85j681ainOa/ypOGUta297Jkm6lvf7+337/i97f2YYDrjj4WkgTegvTPqIhc+45+5dUc/n6ZP0yT
XEcJS1g20xPz5ftH4BqFN6VU3oPUmb4qjfGhsh8oeWJrozbYGXi/RHyB1RwdDmBbRLee98mn9Puw
5haYoE0GtmNb6sNmFT23Bg0zMQi8pgqUQ9DPWNvNJ7/0PV1snTHWq7CtECb+KQbc+x8qqjQncWHg
Kqm6j2Z1p3ONZKIE1t8Ff3+ofxpWfEAUBpkepfo46adrnEAj+zawl7o9LJF6Sioq21YfOycDbhSO
I9Z/72T/n1/tn34eZxAmh/VYaIoP79Fv2XiTeNAGNMruIsITNm7cvmpHnQ2x/ePvv+9Pny0CY1h2
oM/ECsh7/ywbw12oAqFxy2esHIWBe0p6VUE5k7SquF655Joz8ai9pwr6l+DM+cnb/OO45RjMryUR
ASHVh++jH3HGNdiJgtZ1LnyW+GPSDJChQuw0c/9z5rWcm2aa7KakOmHfepusErdPnsPvu1XwgL/m
f8E68FuFAMxt1VgIcAJa9E+2LW5n6KiIS+9qs35ga3fN2kXgmXyDNo8kvGLb/j8b+z+s9OY6P73f
XXB9x1tP367wGNXv38OAXb+PQMIEmJghZQ3GuZ+J6iQLQV9rWe47h0i3LIG91FC0mHw0ESgXJTmn
GES1tskFJ6Mxc4icChsjOyiAEaD1SrH7+43+Pjh9j9LAWtThJqnrvL9P4ZW0CqUwWbic+6S3vbPU
JynNo8i0UDb4ZFX5fepkKSENj7xnhzHqfHgq3WhBwkiBYPkSQleWJV+lXdlvNMc/GYTW78+fj5yL
4YWWljStD3NKSp8jm6BiB2ZjnVJpf1qQIGznsrueIvaVSbgWEtu53DdFeTZFFlmOvqBDD5qjRzCx
KZUNRCSeUO9k6lkDKTroEZlMXRbWAdcaZtw4vmkH3o9DpWcjrQkqg56pN2MpUWL6Huny7D97VwAN
AV/yW/i0GVUfZ+Oxx35Tx80S9BygAikL72YCaIQC30E0O5afzcsfZ/9/rueZNidPDpIfU43gJKSD
qIHnUFKfj/SB5U23Ksv+/qs+TsnrVRzT9CjjMQrZs74fgbmTmHi8iiWwwoWk0Dp+XabkWTv1eVeI
wIcf9skFPw4NLohAj9oLmxqbA8h6Q//aRU31SF0dn1CATiF6qqGmBHHfvFit+d0Ei7zBxJ4gAXA+
KwSbH7+19cLsiWnWcn2f2fH9hWXqaYi2HvmvTblaCdrAquy7UCtkuNiZzqyhDlKZ3nvLW+x6X0uB
eNwrzyGg/1gqwGjgBNHuI5H6+wv4+FFyWxwUmKNg0Ujnn/CRfz+PMtJdybcQ+E3n7cJpBYSHEYoa
UoBO/34p8w9DinjNXwcgMuds9WG6ARLQ69xIUEHIiDLjAgQKX8LOUSg0Ik4JAUkwGIwW80WO4X6G
CYnUqP4VegTRC0JEPiavf7+nPwwHT1oob1gu2Gf9msn/9fP7hpCDMcymIO1cve/Yi2ztpqsD2vgv
lj0/pX2EzDTJ4/3fr/vbUq2EySLJSRCuqlgPDe+HAzUb5vMpHYO5y95yd0Gt6ytknDt/wu5iQT07
B9RSHd3cpvCQZlCrm6LRP/5+G+7vr4SNAjkPKOIFE+bHV9LnOBGi3hiIWhrtH7IOv2VDQkqR1Z+E
mOuysXfvBvY2JD2afnRLT4+Qh3zZFZYf3xge6nyASOe05KrD1NLLdAhYKAlvAi/ROFO7d4ylulFG
G1/V6LdOM2cxT/1yGQOoeeU3WTTyUNmLeNb1Yp2ETuWf9HGPCRdVyL5ZBfPEi6GFrwkX7obishrL
E3yiNoLHtYRLv+wUU9kryYvqjHAmG36mOQFYqbjJ3tn5mAv2GN0fmtGeblE94zDFOXaw3E5eUv/F
94FP66ro9HJCK18FcQPgls1ojvEYPN8FbUBoY15KVcSlp36cRjO7zxShFye1Avr3ycf4+xzBwuhg
A6Rwbbm+82HztCCycujMDgFGZPnDy5sQl2VYHopFPMjWnz7ZD/9hEPLi2a1xxKLC+NucZBDLkCK8
GwPiMu/QbtzzDl8rVT/3HbobUIwcqRB8K/KakUT8fehZv888/FjSeU2T9ijdnA+zQQHWzIvdfAhq
FYUPvQkBrkiwTxVKhN+TwYJ29SvdwsqN6dYdw/ER3id877xVx0hV7tuARBAm0WQcddHV8H1or/db
AITEA4TrbJaJebol0MparSU4RBR/SMhOnNR2ZV46ZPKc/P03/T6boDOTlgPng4LAb3m/dLtnvx1H
vqY2QmtXt8l16yfeFYQIxo4bh6ceOIFAW5BtPxk6bATW0fHvXSeVRYoerF7cgW+zaL+fUmIz1FEY
UobAxFwmZKUA2zGlt1r/PSLq69qtsRRnnbsZokmdtoRFIegpjOIqJK/tB1bZ5DEq6atjFUhOMTJN
10soQypIWe8c07qanzw3tk+tenijNW7iBvS6IxD2/JJ2OyenJsTos8EY4R90T8NlbyRzdT018ltp
kiyhcvNgWZVzrCFO7DCm3S9+8WKj0uO709Wp3XXWY6sK9TxXPogiwLcX5WRPpzmhe4daWs21zjFl
sWPxb4fZqS9Hx0LWHzYwnYO6cOxTwyc0IvZS664SqgL5aNgBYaikQci+/hZr6PxpuIY6TL2iVV83
GCtYZp5iMgDvqdsgZ3cyqwUYiEOhblKQQz7SNj+o8SLkm6LAf4VCubuajJn/H1ZDdcSAiI5KEa/w
YmDSeWGfbd51o01C+dT0DfifjFXb7Cws9tqsv0059OalGaebLO1zwM7hciq0keBN9uYbExo/xkeI
F4BBFHXyNDV3MWjTl9jqkYIaNpSZCNHHQpxIqSt71zVlc9lGVJP3WVOG23hOpwuJx2InYxGRaFPH
OZHphmG5J3Oo1yiXsbsr4M6kJD+I+tsy5ISSNEWVbEzb8C/NxKwvOrTqm6xNymePAKijRKy8z6tI
7cDV4l0ZSB4aXKVxpaI6R6ZEWfcbexkJIq8FihIrmR5yQnOD0ovQMsHrOaO3lR6spMl+iGjor+fZ
I7MSn85mwfx8uaqYEP/AX1FpglK/BOjgiZT0DkF2SDrbaQBV7iIOBbANo1ph3YPvVhu784wzGJby
5wTMvWMjsXbHF068UeBpylwniYRnu3UtkDR6CBv7dG45FO8rF0kdkBkHM31t57jZYs9rDoKknyDN
YnKh1rQX7P32KQiE5MTxCMqC3JOcxbAlD0SGLLfCsGJcXgQn4Ysb8/lsUXN0o1w2LWhu/fPMJs1n
SZOvZpqZ542syxONm/Ch9W1s4m4tiTqYwz0cVZMWf1L2ZxMArl2DTvYBEt6wR+WtnpPebUCiOehI
HJy22ymbi8cEJxnLazlfhMawOrcM7W1E4VtnIw6/LXxkFCtej8rfNfjIzOQ2tSbYMdUaVIKiF/6r
nG5bg/0FpBOvuWjJ5CLYO9/WUJJ5Itq81CV4i4VS3UXozgGK1PGsykx1WVUY9TGXmDsX5NJJlxQ9
vt66Qnvs0Ck805h7L6Wbtl/5TL71qrV3LkKVncGZ4kS3ljoFkYMWBZ/8YZFrkLmktZlkWgVTFPpP
k5lOt2TELd9rKNJMV6O3r5k0bzPqyxc9Dr5dmWfeJRxO90KpcLho+0W9WqwC331i3AhdK9KnWmbW
ya93OnaZG+RT51yGCVgyRHVzdTRrP54OCoXprqMxjEcjGfRF6JDAg2TdMe9MOgTw2Dx9QNnhA+IQ
zdGro/kKsG7g29103RfWdIt4D5LxlFb7gcL+nkC+OTAsD0//6Ltb+qlEMHEaPsuK9GV0QbJCLMa6
iITFPuSuvPmV0ePUrR9YiZuSrRMV12WU0R2n1igG5LfGcqWrxb6gYY9JpzTX7Jw0kz5mVjPDcQTg
78JN5NCBVxzvS6MJXMJ4viZjSjBRyvjlEsT7hJguYWRCz21b8DFgSlgFNYSwGLHuEHIgATY4Qmwc
Q8zJ/NsSddE3q2/TY2fH7o9xItJPN2N1tBUpc4W3hgCVhYlDrs0QVow8CLy+OK1J9hnKS1n1hxY6
81mTd6d17EVXg++1+xLyIggjpm/MCgAR0rLflXPf3IKPXJ6XtkseXSSYN5DCvpY45X4i63SYexK5
pYZmXtozaPk8JQoxnZf+WoVdbJ4akdnPF6sgHi1Pl9LHB1mmruoU2SiQ19K7pZhSn+FjtPbu7PGP
WU3VPcqkKQkmgTBiV+JZmQ4k5EU3QIgQjSigCPDeslFyRDRLE22HlZLQY2ODHJvZHU56N1L7OIOW
smlo7yLvaQbQa4tZ7wEklzd15g7N1iN7adum7T35QeMWC6p7hVuq+pmaxvRINJnBpbsB1rk5hY+2
4cSr46SK9yMEvKeU6rjauqjeqyAG27vv/JbUtDHW/lEr8QMyjgr6Qe814Xs4DeD2brNQXnQIXx7J
PsxX4yka5dzyPATeyXhNcXx4VpmRvWQC1xjm6WhflDZiCH8aLb23JqvDMN9irTKcoWx2TqY9/GBy
KQ4Sms0FFiegRXZ+Q3+0eltKmzBaTHRAFPx+vHcnTJS1MVAVAZKPSkTi57JSqLmAw5p9RIDUcXDp
yWT1yYJAJpg4nrzAO9aXg7Sn+zD062UPkju+xC1s/xQiea3VoMi/ke0PSF/sE7EHyfuJrDmE5wQt
XdfmxK4mqz11j1GZ7mElxWWN++PUT3uLwqMGtyUshfUuy48sqfm3fsHNMQwI23WJmIWPjhyp6CtB
M0fOO93WxrS49bvomLdQteWAuX9o/HPEt+blEJHzRdWRLCMXAFl1YmqDNne9MiYREN7OIrdOhDnq
XUwH8nlKlyJ5UN3yjaD2WOxZpBEu9+26uSCbGPgpWVIUlPyzeSIgkn34oZjahiMHZ56TdpHXOalO
sLWl5gADOIpVzu5spmDHblnaVUkfgWfiEUs2hjhzfu2C/D6KTwjukKcVIZILRvuiOZhTcuZxjxds
V7prJtJ8o7R6gBvPPqbN/SPID2R/6XAzmlEC17EHvqSXo+iLaKfdxrtL2U3LQnQnAHoJPcoHc7/G
SSCjK5hA4RpzzOugJqjHMiyCESrGtjeUyYJsvYWMqQNkgwW8VCED9LdQhHp3D3Ek2XghOZ1+NWLW
6o1D3hGuOY01F5RZ/MATAqPW4D/MSliX6AGjy8Zv2F17/mkmhynwCnjg2vHc034tGmHBh/LjFskZ
mC9moDacH4TI9RFH815XwIPHHC+pOYpq13dTuYkm8Ntq8rJTUllgS6cDbCMCt+rqAChm3jlResfH
nG+zaLnMoJ/jOaqzoJvta+2Ogi/fdG680CQmUE6iOp1mPAqYp8urDCbCtbXUXbFv2zq+nEnAO+IG
7W/aNK5OFtSjl8u8GvT+D3Vnths3lm7pVzmoexrk5rBJ4FRfRDAmKSRrDNu6IWRZ5jyPm09/PtpZ
pyzZkE52o4HuykogMy0Fg9Me/n+tb/U9MFMd7nukWG/kDcvREU8j0lSw2R4D3bU9wQ+B5mUfkzau
b0Yz9I6ukT8FQ6HOM2BEje/0jnuclj/Q4fWHa0uPM/hvobGJkPSvIkT+m3ZKmz2jP7L1oZ7OIuxw
1MPC/p7PQYWYDWcD3balam90j2GOPz+2t3qX4j3gqT3rU8WKzAyiXW1lFuvkIDmK3nYYsXCxE8xa
b8DpXE52YVxqFs8muHmYVqLYB20wbaOWIC7AYRa/Pj6ZjlZsJjtSl1FgYnZhMXjQ0Ujf46+sj1kR
qpshNjCNdal+hUK73g1CZ5NTQiJyiPCAAOfTMJ0YPg11lLPId3VjqXs80h2WvzK5sWBXxVRPrBaM
lygBPAHEvCBoOTVRYkorQ+/LUz+zcVtJT9bn9Egwn3jAVOSKwCtenn42EtSNuOm2XjREYB9anAbk
Yth+opnzs5M4GDNyx0v5nDDADYWa1bkiMsjk0XGb8iHBC3s7EGBx6KDdl9swGEnUoWQxXLcV+9x1
os/jZd0FI1mEYtrW5Gmlq1AFDFNlM+d3+IK1I+x6YrL6GR5qUho4nnD1V+hr/N7C2RbY3Ho9x/lG
1p39OA35dy2pbaTBpjK56Xrji1iXsCxdjFWoUvAJ7kbLdo+UorSzEAfl1kiL5AaYX78yasP7EuVO
8SkfcGzSE4535TLnwz5m+QJiPF7NjWLgJdnM9UG4sUZmFjxobRV+1J2iY4mNl7stBXr3zq42U6bV
lxBuQMzbaN06HctGa5N2o7mEj9ILwi6kNrmqgbVhUA3WCMaDzQhzeT9EYbdxVFY9KR4vXw+lvQ1c
TW4B/Xb09ju1+CwDpV3Zedju2CNUxx9ims5qDDzKOU5NIyj1R2TYju80hBcESYfpQUXuuqLOvWKD
427bxUGfEGKW1JkEGmCzqDOnyNeTYHzU07DZZoKbU47OWe2pS1p7xmmutG+ySMLTMJrx16HT9e3c
h/lTr+XIO/S0hPTRFTdj1odnrV1GR6UNjO2WrfsRGQcrG5kf1rXCM25JQ4+ndUWWj9KWr9Q6VF4G
3Nl4n7DCYnhZ994QrIEq1cfBFbtxAWl0XaXt6worWCFkD46+tHaT7QVnxmxmu1DrKt8oAt3HYcjL
2tBxEuRbn/cMVrhyGvYvKI4vKNDPgsykBp0IRde93XlgB1gxSPohZYBqOa3D7k6o2YlWDkkVI3gB
vEAp3rSGksgFWnYYvqZ9ZjgjbFUs3XuQtj1X0QQ6iiMPSIKJn6SMMQJZIh0PVaXVWNrajOcXtzwa
Z1jdWu4x3zXCH6K72baiM003SkBeEQvGIHNp31TMpyBWG1Z3MIGKLLkLxzg44L4PwXW7LRUIdRu2
sXOmBmIZYnJt1NqCPHIITGPYFmYeYykt0FjpDEleVuYQWXVQ9Vy0ckdloFx7rN03STLi/l8RcFhh
ueuZo5LWkMcm7S77ie0i0w6RuebwFNKpX7OC/uKJdrpUmUMxCsHeVWgFxZrKCMBpJ3PWmFaOsGth
CHctRn68ihvizw9QaJmyLe3z1CSH1omeC0icazK52cSNpfC7ZHY20+xgwbIGb9d01cHq8cwCsprv
BgKdVya81XU3GfohJKARMgw+ah3PwYB7jTTumjII/DydusOmiqS2RRi/pb6Pv49WBYC+uNrVEwHY
bkLFD+2svQ7IFMHEou5UYxY+ZKp0o2uOvDDMlLyCuDqaRRpv0phHwY4MtXGVTuskni6KBIrQHGY3
QYqL0I7zxfjVsd6ddsLR77kJj3CcT1yok7LT/Wg1OzU553gL64uaGdnaDE1Y4RkmUiNAMWd6LFFm
hR65lzj3XEubrkxYgmcGIChznmF0MFKCV7ds8Cixmakrd26mawtyKDiiodBuCEypCTlIwJ2yo3+G
yWWvdaP4NNOjLFdW2o7rNqR44hECuVFQkNYBXDAgzp71xPvkYZhi2Fc8LOeObZJbXlEsAl8hdoSC
duj2nKsAQPiqMQbz02CYhGbgnRrzvLq0EfXhs2tAwIjYl55K0XsZ8znpT/g+uJv7uBTEq3vA7Rxi
QlkJmSOJoyH7+dj0HkQ732fgTzcZu3ZmUZLKK5V8oziRrmsvvheT1iPGjIa1zLpvfZBsGe145EAm
nFHeFFe2GMQmBlZxEUnLvTbBMV3GkVH6GLmSPdq4/DLUjAMgUPdyqXpDWBp7khjcLD4FSpVM36l9
2UWduMCvlF3qdYNesgZsP5qf3XAhZResHQJD2BfOhC64MEcHS3lifZZAI/ZG364HGuWkwLSkn1bd
BFZdq27KZKJr4LB1CWZjPqPGTf/AMamW2ZOstk5ft3tLiPxSAwl00UWZ91WWjSEQVpZQ/bgAVNNw
dfbNOiQ0hpkiQnh/31HkwV3hgjN7smfJBEViM5QUNsjm5aBbLIjDMPQrvY8eJTWR85p34lpyD87D
sS7OC52AUt+dZfsMXDTicFFCW0Lhii8SFX6UshovYZDr36Yk0W6rxky/B1WujlMWVl/a3Exvuk4f
jJXUqWjJmoa9Gm1j1wWyp+HfCkD09FrMMOLhKUMbGXjt8iqK5nMoWnVnFHGzm7x0uCcxrrzm7pJ5
0fVxtA8CFj4hIPCjbDCw0KqvzosyCbIN+51pxdLHOQ8kTriu7qx1b0/4YCBozgTRyP6ig8VPB63p
D0kNy5I6HNKt1nK32J4TZIFDd+mlwB3DQUVXfaDlt3kzkIILrWb0ITHRLq0TEdITWII4b2KjmIJt
7RkU2lOjsR/DGWfqCkUl5p584jb1LBmSc9ExvAhXZl+9hnlqliNMnYlksbvaIVqjBqRKWHpunQpl
hsQc2XiFlAdnqS7JdhMQml28wSA7J6aJfMYPWnXSPMWtSRlNTuEtY/wNFT18KGyJafmzNLlNqT6y
ULO3tVPvJrNJEBy7hzBmAnNdqJhGpK8Ng8cENN5Dl1N8aMtJ0oTQvkO/Q3wfVVS48wVk0Fs4u9We
vELqODHERs0FnYTGcevVaXeCzXHg1e2fmp5iTYNpD+i7QwwNUuCqJAs8DPDu1VFsn6Wc+koq2z42
hlbuIumRXjJlnZ8NKZFBVLF9m0n2WQ+Yojvy8rYWlONnNRlYAPsJ8h0LPZLeWJiM3nAeF2V1XASg
B+r12loLhe2DOCjB0g4kHUdekRFS0k+AxpBYcOmo9FGCbW97Hb4n5avhAopYsRbQiO8gRnobvTed
DekyRcQqFzuP0bpLrEyrL8ZSIvnYD7vXNWWt448Nt4qK8T4ErHUkaXvwrTbpVrqCD+IC52PaHd3z
uHXOhOWCHzTFVrkdNasabftOlKK/NSwj3w2WAtOasCrELlJC3yZHfQ9EZdoIs6u+JE0pHwtyoT+T
UtKeqKtBrBpjmJwAYqPyPB+m9ltAl+Acbod5+BExrVjxHOvZqa68ME12hQqvlAvunKjg6PR2r0cs
HdqX7ZZFQsYpOBKiBDqjl+0WssmoEuuiBseVWGutxQZjG949GFps3tXHIjCqW5tvdU/P5ZnpiUWL
yHWJVM/M7EdnWU7DkHR2smarn+nZvTEm5VlbYrdI4yKivmZ773znP3TgbcZ5hCSmQ8OXhvfL72xR
YQpGM0W9WSbWvYonD5OiGbEJwNmRWQi12mXEganwLTJ5kVqaBudJ3loXFbEc4FYQfbI4at5RBvze
N7MlSmzDdD22gwTCvvxapl4QQiQBFwpK3njsr+lHXQdsMFeQbC3fCtIAaA/WpLdv4Q/XwqtbiMAF
j8TShXSQQbw8LrgQnmhYqhtC5LMzrwzgozgg9fwgkndVYj4iT79X6InXbpOQHRKxULdpGKw6UmWu
srnKUC3aj5Qe0gsake7lGFvlQeJy9GeNbls+ixL5LHbUdUCm9S6djMmn2fG9QXy7oqK9BPhVDAN6
KJ6Cpr4Mij5fGZWxIXHI2+Uzsj2b9vwRtFv+pMFR82WWijMHXhTzwlyy7XacO8ox0QHD8PClSQ1Y
bEHe77QE3y96oozVTP7FxXoAsyAxnCdQhQtDnwI4gdbq+e0r+pv8T9qornGjeGgbnN+Vu54qUYyO
yEUrzVb+2Kidp3veJZX4dAcyk2pQ7cjorne1mOEm/RYbjr42E7jq7/RDfxM2IKwQwhOIfGjhSPfV
rR34kyom1WfTKdO5dgLSwIhdHK9+nO/f8ildxE8NqUjfu/9cfu2phAQKoLz7X//54t92z+XlY/7c
vvlDd2XO/1//yIuPJZ/6r2/nP3aPL/5lU3Rxp67750bdPC+O6x9fAXPC8pP/0z/8j+cfn3Knqud/
/uOp7Itu+bQwLouX1iUkl/8tiVw+/6/fW87xn/9AI/lYIEX5+VmHb//8h+HxCz+9TsL6YLC5xbxJ
hZ1xaFHv/bQ6GfwJO0WeH0YCVt/LTfsrEtq2PriLiBYTKhg+/owh4i+nk+V9QERG41tHWvTTOvWv
E+d7KArKPzO9/+zSeKWJQJaDZBA51CII0i2yY14NkTrZJhBqBx1IASh0pMKJ3lH7oq206kcn0lap
bBuiPWDjXQUBW7MmFja7G9Derv/LRfvru/0Hb/QV0Q1d+89/vFRI/Pgqps6VwuFlW7ZpL3KRX8RJ
g1WPJGTo+rrPEGiFmQw2fdPcKDd8Tz3w3pFeqeIkclnVVzh684nCbLPI59O0SeCBCn3z9kn96QKb
hqA6DqbS9dAzvjyrTBoEVeWGvg49x9sBZhrXoFNAw8ZkFsFU731lMZc6QpGIMY+AXmFkfHn7S/zp
fH/9Dq+u7Ew6QOLofIdIko5mmrUHvKAfbqTZTe8MRMtH/XuO+XkTYU7ZzqIuQ+vy6nmy1ZCPQcXz
5OKrP5YoS8nOcVONhhOjKPlF+TS27+hQltv1+pjgdGxeB2NR97w6PdYaqcW+XAcZldLh0Aj32wgN
TmBbttqlxlYW+mo879++qK9WRD9PFSEnnTPEKbxIr6ZxFdaqSPuYWD8xlJ9co++PRCjNyYbulkNv
2cRBuiaiWcBmdRvPt7wg0w8N7fgBvJeeO/SXLPDUuQ5X1i+LYl6SUdhooc/Srgoa+9XHqkE4DAuv
1uob02ogn719En96MlDZLssRVHE/hq1f37ksJS7cxRFDdl+KpKVMg3SfTBGah3kK0s9vH+xV/jxX
DHU6Hk2J1YWHg/fh5bsAy8AhMQD0WlZM+g2SgeRAZSrN11Sixo1u6sm+46ImG0e2MNKBSmz7AYjr
guu5aAkmMbZvf6PfntZFLo8hA4cRUzhmiZdfKEaaTVozyc2UjL8MwOu2yGigayCD3Mh51n/On/9D
d8SP88eVzpshUAFzuV+NBVDlG6efUHoR2Y1HNFAGZb803uPb+87y13znvVgu54v3At0t+mkXf5qF
k1Ysi4ZfBlRLFIAfdJsSxgyN5LEug8Y95WFRbqwo0tSDGAqTmc3JcuBYnfPOoIP8//XxeSXxgBCX
vbwfmF5eHh/UEupO12XRDaUXglwvJ49dYlRcc3VA3Zh9VAEtsYibWo+hkEcYpoKNdQU1Ftt84EhC
dctgXFdTGyHuirrqaGjI7PyRNl4NTr4wu/2AH6Xw6wY6KVnDtD4hmsIy4i0r74eJvJX7ObZiOOIh
Nc11QsgVZOjQGgaqDFX9XVSFA0DHYIVbRHk6YT4vhsL2QccpkKNE3q5kZbtiT3ZzA3YqqYfK12Hm
I3YrpYWMnlSdaEk4Z/HJwzw/FOVUZdscBL590bh9A2Ob2N7bxh6srz2QW7rlZgG2uU2D2EF/O4JR
IH8egNasuU9GqC8BxbWBT6R1a/fGmFzaorK36xVsTrrl/N3Rqdeirt8IMWqpP/VG+rnTa+8KCnEA
n6Cxqnsbv5W8AMteXlMStPOdKmmeQzOYidXpKopudpyJj7Jp6y9cJjSv7ij6b4tEXm2hZMaNn88B
22JS/+znEe9IBmiZtFygP1n75FhKUujrnc9owOH6ARB2zip6tk8kU82KUlRpfrbTYr5sqLM+G0qM
10PZSEaWOkgfUtOli9IU87xE+qjuuksnqOJ5Wdkn1XrARofSUbdJU5Q9LYJSvwUmEKJxQoR2S0S1
ezPLgQuVDQL7xoTc3ILClM0I58qMejRUQQjruguKS7ktWqGikTXhPZ4MyVAfBvlEPkCQ7GZwkt+7
BBSmn1haeqQOTarLmKXwOmely+GjHbbiDMohJY2c1++GFRJRgYQwUi1dUai05tMUhPqwczQY/WcR
gYbWWewOgirJnI+QLSF7JPfkiSLmc0MKlTAEkOXC8JHNfbto9zFhe1a1R0hv2VS7c2CycqA2Tkpb
BAkpiJGtQh4o68iLAMa3sbgcSTtEf2xgUlhZjU3npMnr6TrU9UKsW9YV9api6gIbGZjO5OdTmT2Z
jDXTZm4SmoIN1HteSTV0D9UY9/UWVMPMXniQttqrdrZ5VdCQUIbtZHdvsm5Ra8/EKw3CeiAAbgZr
ITG7yvYR3W6I2stCDEnSLWzTYU7GjF6B0C5D3Of2XgDdINTXCZ3xAiZl4/iFqMS4s8gtmLZuXpEI
XyMMdFfAuHHu0MiUXnFukwuQ3Je1BLzREaxh+YUz195OpZOLLgNDvnYBlkipTxPOrGGDwNGut8gE
p+kZmUwyHciP5K+VlCOFKiXklH1FX4Q8zhuz9hLbQ96foDqRhSw6kUYfddAyJDLxopxb9MpaCvNh
Dza31sxPtt6RxjgzFTU7HDX0BDuezmit91We+8CiQPVDOW66Sx4B75OOo4AE4RoYFEwvO03Q3gXe
fJimpkNJACHrZnaCKfNNGVm38KxI9utlAZpTUmi9GgTeXqh3+gJHAkhK1jXmqX7vhMhuN4OhM4Iw
aJa28cnWzOhKVuH41aBXOnwmRiAGdk/eZ1A/lI7TQAIr4fwWlMXFUNNJEFQx83MqDrXcl07sDBJt
SEcQ4qpqalEZK70wpPUxT7VeEfCgIyrIWCYD5DIOlEv1wY/D2LnLersfVoRGS9Y8aGGX1owjxgvR
p3m+FFl4CHsB08gPgI3BRzGm7q4G7RDt88SgYQEwmMBIuEyxubLklH5Stj4HKzJy3XKtdWz26Uf2
4Y4cwDS/sJCziH2LCbi8BfUOFLBICueU9s6AVqFArWI00QXT0NyvphQuG15wshDLpqcJnzqkwIVo
dyYdAno0D9V9W5rBrRVBSgEYNdj+OBv0gbMpLx6DCHEgG/uFSFqomzaq2vuIOIXjAE7ad0Z3OAUa
rD83DAM/kOyKRIu5XkNCH9XTJQXnx9IK6CzUgdNsCjhPfts186prM7ipEWUfQmkk4b2h8EFWyRF/
Vp7dtRCFdcr3hn6uAN+TR0sjqiI5bSTwKYHwZpmZq8Ow6fAR5H281RrP+wywU6PaHF4PFXrSfW66
xxT+wwWCCLkpI41AqShfNX1hnk25/hCg0yPQY2zuXR3NAPv7ce9qyfBoDwsPwmoGZlzCKngKlvqv
FdGoQboWbQEj7wNZf6rnqGTQQeT92Oaty5Ipy/fsrPtD2gTZF4+8iP1YWsMu7xiipomWtweQnHzo
JZSnsqanwis/pWmQ7ZsyQixLmscgqMilLpq9rbSn5IJMUbzNpBOcA2k1dT8xggdrtIwdzajSW/V0
Kb8a3ngAQhbs00I80eJH0qXlxgOcR23dKeQusk3SHWSFJWY4gcReBcSqoaP6FLRzdWcyvq3ZO6DJ
o466yZd6sin770kENF/zovO2rZ8mGZB0X5PvWtgHfJbJThPJJxypV7CZyWGmJbxKl2uVZlm3IZNc
+IgEem9hEhIRlhXDAea5vo3t6KyNjTuBpGFdlFAh0ejX2xFW5T6xyDlV6ZL3Edcm7ekBuRSrAEKL
sKx/DmITYixBe4r4L2FekhhMXFytQNg3REsTFTCIjMyv+sGifHhbiKFHXqR3NUXyYCK8RIbVFflb
zrarh+DADuUONb1B8c5mbhF18dF1jLMm9vZ5Jaq125Zfo1Fcwp89E80MBz4x2oOLIvMMPfRHKn5g
Dfv2SAIerUPpaWu7WAaQMQoVQm89P9KGjL6zJnS/soQmRtmbUWk73oQG1JrPae+2Dp8g1FofyHhi
IYhqh2g3MlVGZl4mTvi0AynjRNdvrDw9TAYLAXs0P/aJfNZ7fqcrlNjbLXFTpf59LJwty7HuY6Xp
3RrtI4oZmIGVhk7ITRofdz3dSpPYrTEcPk92qx2sObpO55o1ZZ2QiiBEDLXPdOleOnO2NVvZIBGE
2OoCHZBtvemdyV4VS8bO2IoVaVeQB+vgENvoKInyHTZxoa5LXBDbSOYPYTu4t7TbzoAijGuNYK08
wvbmBe5FQMBBJ6tHyxvYk2rtrTYkhw4vfxtGn4kjvFN9SRBQ3ZyTzyT8Kgof84QJjPISesM6uMwz
bePEVb0pgLqfV+SXagHLmr4zntoaXT5yVZgypCvtopT1sImEgM3nlKwh7sYbrxX88ECjnuZaYi6X
PHY+l0pSklXqOyKX2I8K5bd9PsOR/UpfCDwScEe/deJ1WdGcjqV6sPSo39D62dCj6o4mwLdVxAaN
voAYyX0kEysju+7exVcB7UVpza5ozGFCUAqTfixrgtlR/GkFT7nXsQxFHT0jby9pC9oE8a4iK1Jf
RV+j8UHkHl5zrRN37SLP3+e9Nl+TghTeUs0vPkWjIxalYFxz1fKQ9rswIzddDaPQn2UXwYtMnH5J
D+NRq4GhO7SoAnL7CqwiPZe+yEbbZwHiFAcjagUqToCA/WevJjtmp8d27aFvld1lMqjAIu7SKq9S
nfSPNZla5n6pRJ8Jplg27oGTxaumEdMB2qS31yao2muaaglPTouvdmV5kfk1NIiEX8MJalEumGaD
+bFHehN19E7bSHnfGuUapAgHvYXgpJak486hNUL8Gzv54EHFEESoKHs4VMIzLltKd1xGTQ/uEj0n
+TuLpLhxVUwgEXjG5FLvMNz5DXCYR2MsjPk2oLQoeKhtMs8tw6GRyFnC/a8aGHNU0HXC2GaXLupK
AFLBWWQJo/UHr9JPVDJuq7wK0QJSk4NmONZZSppoRK+AWgX/PFiDZyBD0KLvFU1yAqFbCwpt1WpV
t8OkrhMpQvDOwTCH8iEkfmSDeF+cOs/uBAkqWvtp9GTToGAtuEqSsLlgRV4o/NfKDZ1jnJnwlmcx
NPxn/O486YNsJZu3HpYsUpMTdGQeVEMU8s5wJ2YvGnEu6l4HWZE/B0Hz0CKX5lqpnNiCQKMDXylC
hFAgetYGuV3ElBCmJGlLQPUPMiEhGfCzUe0JclL9oRNW/RwIGT/kYzFcY1weH9zSqg9Zj7aJZ7uo
zY3MPPtT1wQs87Kinndpa5Qdq+lZInYaqYCiD/acDs9Cb3wdotj7ZEECXcJNQsC2XaqFs2/Sqr5v
K81hpc6DOawyMxtvLFmX31J6ngxLIXm6YHFrdSTPi6KpNTcD+5EeQN3Gg15V7LTSKJ8h5loPOrnQ
d6azBHmWOPlJPRnwPq5S12t62EPayMA1oTbjVSzGbw4rhYaEzTZqV50zGDdWJrvrENcU8lIOcpON
rAlW1Pm0YUf4R8osOTokKEVtD3HbdOevQW6X10oLq3xdY349BaWon4ZMnz+m9MXK5S2roM/3YX1H
5FzHzpYO+ejX0BYTHwp+JvyQWC3a56VD3kM3zyEp1IFtPTgFtiHOG9av1pJFx0Qb5IAhB7tdMpZI
OC4IwbzuzYpNjtXJlvTECk6+O5cQuEZXEmvTdoMqdq2osvuJVbukgY4hTOt7K2EgbuqbIZvYgOoz
fecVjcA6JMe40L/VtKtnYpr0kWQsEToWYr2ynDeTQplPA31UHT4YpY5IvqAQVrRDv2QotwjonkkR
XaM4CZa0bKiA2ynVpnKVYwngIneKXZONXjjdRDSEm3WXueaWrS3TRTQmISYwkdk3Zj4nLllGtbjP
FLS9pW0NoHjuqshYebqZd/vIobmIH6OpDpgcVLhVJDiMbOIcg7QqFRpEYiTdtIWXlHS7dBCeurAz
YMrEy4rkpJVeDoI4saJryboUVJQ9NuXGntGz+HXtwlIqzRw5t9csWx+tSedn12z7aEc3sWARPwza
jRvpE96cFvY3k0cj061dNSjltQZjgPQ4TVbQRX1NvA1OgnikPr5fcJz5TofCet10SJHWJIXowQbt
P7k3XSRoCCAdAIIqR5TA64CZm/3YsCWliQiKsXLcT0FslyiDSmaobQiRuN9CrE/fYV38oV7KJpz1
ETtqTBv2q4JhAUmMihKdA8XrjIgbCLbqHH2nFcX4Tjvkt9qkBIGHUZSyJxnnrv2qSQHfPp1x3Ojr
qVEz6AYz9U1SpnwDAfa+LrJw83Yt9A+ntpyU0MG3SlABr4qTkngc3V4q90ICA9ODaDrnEeCl1LTp
ncLkb4eCVUEdyaQZLYCG6K8OZZqjbKIo41AoArCmML8VaJrXxKP/hej6v9Cy/P8NwEif95cb/FtT
8vax+I+LRxyL5a+NyR+/9LMxaYgPVDUNNAgm/UQH6tF/NybFB0unZ8n/JFYv0+P+/NWYtMwP6Ac8
epWAmpj6l57lvxqT5geXcjrdRFrRYE+sv4Vg/NEL+KV4zRelU0AbCWUwfVOE6C+Lx3DyC+GMi0hK
KrIqnCneea6aVjY2LR+OkbcjSAQpXjJ81AZ7Z9TxwUq6aquL9C5LxKYvxls7LggXI/L2SCTECSEs
iOkc3LPmttkmgm3tN2QxHZyM9AN2Gxnm0qGkVsBqk9j750yMCLoGM1lXcPxXky6/4wRjrvHyvesV
n2ArVwSmu+i6e+N2cPS9xl6L/BsBlDjnZ+z2SxX2h6J+YI5Gp9U5ua9ZwV0+iJ+U4L/1mP+5nf6i
Lf9/1rz/f7AzD2DkrZfgjoggRvh/N+Z//PxfEFLE+R94snREHDryDTrx/3oBNJp5H0yec5e+xdJ+
/6U1rxn2h+Wn6eXCjIM5KHgy/3oFtKXZj9QICuHCcrMcgIB/pzm/NGj+/Q4gEuLJR2AD3g8EtaWb
r94ByHekRUB4u5/c0jtaXdni8AJQX1ALurGJKt2LVC/urBh/Br07r9xbBRsQ1WjNuobr4GMOMthP
GXBtfrmMVz+/w6+9+peTE9/MASiDrkpg/Kdz9hp8SGKaHoZshO8DPaI40bH0rJ3auGJvl24b0P/b
t4/325VYjsftoHlmMvu6r/gh0WCNA1lww33YFj1W04qIaOTp7zSvXzXrf54WjXKXwQ9OCZj1l4NO
FFTUDSme31eLBrzQyKKmUu5quyDyxhu3n4lVpdVwzBFS+Cwuh7VWN/07XcJlDfHirqP7AFEDSouW
n8nj+fJLxCkV/sBzyxNrCrVv2QF/gVyRsU11e2SjleGjnQyuRV3q140VmO+sO36/CIzt4DHAhTou
XKnXszPC1JawY2M6EZONM71EYtmLyb0ydTzSpQ3dnhxncW7WqP/Bw34mPzV550b8druZRADkoQSR
tBVBGL28BAWboJmic3dqhAhI0RCt3zXSeecoy4V8eaE5Cu+vFLxnAnTWy6NM8GhqI5q6U+0wC4iY
3F0qG/auSbTonUO9an3zZDGbLcsd3mKoSEh7Xh5rrobRQEuqTiYBVpggQo39GV5lssm8Mxb6pBKV
LOM/e5322RkbZ6fFHYatIAxEvkbo77zD11qe5JfnvrCSF4UR4A706q90GpbMa6htzXhyTO2B7BaB
Qb6g9W9fLwLVKK7Mv6U0+HkBYKVyTxfOJc6olxeA9C1rcKpMncop6TY9LWM/XGrgmCHlO0/wb/fV
o0eEjRbWr0tndiFI/9r3pvKpWjsrh1PW5zTtYotoJA8bG9xK8c5ZvWyxc1Ycih0rCgkDsBKkspeH
ouMEbyIY+1OvFfl2ohx6FvToh4PGtm9K5cBkk7CMtDI3N2+PiH86SSy3OrJDiYDjNUos6Wiew3KY
TjlLqb3R9eyq2jLbWraK3jnUb4M9J2kvcDmEBN6is3l5khPK59iDj3wiCOUo2/SzMVBaITcdQ2Fr
fn37vH57MDkYc+cilGOa5aK+PJhcwAfDEPQnorpIgralLNawMtt9pfLqOJMPeN4XbvnOI/OHoxrQ
g5nxGblhyby6j808pwo6oH6a0zz4mo7Fkxk38c6MhbbXerSlUmnm97fPdLlsL15BFhf2Au1jKwSV
2nr1RvAt2C57tX7CpTHQkaSzPvMB+799FIHcBBo4qwkJgfrl9SyGkb0lPMqTQ99pE9ktcVsok7Zv
H+U17215EZZdMfjHhfLFquXlYSDImAPp184pqdyLvMe5ExKY0dF5iPsjuFPDhJdir7xkH2WniVQj
anB7qrsrJ2TpMJ3e/jp/eDmWVQL7G9ZiaF+W1/YX5QvU8UrD6Oac3IbI6Zgk1nLyxVz875w1Skym
SUCkhqG/OmuF0WEeKACcIiRE8WHMVuZ5fOHejtaGGlSyEof6CS0EQfVYgL13xp4/neSvB3/1ppQG
hUZc086p8C6s/ijlZRi9A7j+/RAUIFCnwkvzQJyKV4cYoBXpmZZ0n8xJz3bZjOUpTyUxIxlutrdv
2e9vAw8pLz5rSnrL/NPLW6aNuWVFtDKBlznjJqVXvyKzonrnmpnL4/7ypaPiYEBs5clg9W6ZLw9j
yKSJKTZ5Jxd9ULpE/nXPoGwACQWJTEqwow3uRrzc6aHquuh77ZJmg5MzLet1WVvWF9gACGGMwIlS
v9Ss4ltuF2wKi87A8RBAswjX2OrjbkeYtQwQu6TZuHbNTp1b8Jeumt4h0dB1yNVVjVX6Y6+V+j6M
ax6T1uowYJpD5H13yzh/b4z7wxUGI83aUoA3ZoZ8dYXBQGI7oPRyKtoMxXq+qBPxRb8zWfy+fGT3
z7i9rNfZwKCse3mFC0oEjXBb76QCxs00QE61go4uxZlA83rAclbNK2XZQQ8TX5+vyNPAy2u0WX75
9hPl/HarATza7J1Y3aBvfr1HQech2ynWwhNtOg/dRd/6Qk/TvUaZfpOSefrOaPD79V0A/6zcoZWK
hS758sRLa65zo+nSk96EqS9nS187Obidt8/qt92Bx1H4eIfdJWzZ14RlMRnAd3BgnCLmagK0zcre
JoqArHQcbEg6Q3MeFkVwMOtJkKsUVu8MCX88/rIpBZ/IBvjHRPDL0Noo20JBVqQntEox9naFm1cP
HaydrHPAq0HNnuh9rcxS+1xHWCbfPv3XlgsmGs7fdk3qohzefc3Rm7LR1aLISU4ZgplR13bMsM25
JCZ8M5mquksiWlOOgtHQmywdnHrO9rUyrHcerj/c7MVY5LCG/i/qzmPLbiPNuk+EXvBmCuD69J45
wcpMkrABGwiYp+8NVdXfErt+qdWznmhpQjLzXiDiM+fsw+0a2L+cjEnHTocgnfLFX3oUcThNdwTi
LX//kfKZ/1I1kw7OqO6XcfNEVl3XwWx6aYjf2A3k1ZxbvTCv/vwz/be/C0cu4zZ8Xc5vb/TvvtJq
EgiU/LJ8cbeR/zQRNFoIb/iLb+6XbLCtVt7KOcPHPsbMlxflj+/HmCjoSEovXiCMVJsIibhiiTq7
IN82T9DDTV12XYlAPLsg0r/0gBUlje68s+rkJzkp6qenj1oHJ8ULeOjWevlpICw/2LO1EmUn2RFU
eem8D0lpRIkyujb888/p3zz6/ALORrnWCaz4tUg05xSmaDIWL2LtqsMIYjaaiYfDNobedFywQQPx
+BS1ed+SlvoX7/1/7yC3j29D6VIv8k392rFh28cwTqv9QiKrsxtzwXYM4cU5SGy1K1ujOBD66B1X
TC7XRZOYB2Ijl4c5IcUFvFb2v3j+sT4FuFNccwu/+OOX6TLsCSZRFy9BpXunQc+bPfSb+vDnn/j2
t/zxtuZ3piT47d9hqvZLiawCD7UcwWYvKyBTtj5zts8DMktzQWjJ2mBE+fN/7998yN52WTBgsnSb
9/qXahktZs8j2g8vwaS+tZ7Th01mknSOBOW0zpb7Zkj1puwhjVUzFSdjJHx71tVwsQAD/t2blNEL
RTWzRNtnTkmazx8/4ywXJGMttXxJmcR3rGTkcKY/Ers0GDLMvuvwygdX793UFlDesvQlyzv9Lx76
X02UXGkOywAmANg5HNrcX75pcjQnUVqe3CYFPt6cTr5SlaYnWELjbtLHLmQhqB3sXtR7IAcEso/W
8pRo5o86wAu0yIcFmOtfzMh+izX73ZPB+b+NVGxeBGYqlBq/1nHN5NekFqs3jyv+Kh3b4s0dBjlB
hQEAH/aeL0j77QeD2JBpca5T8LJvbgfwIDSQIGXIi6zqpqvH5D0zpD7QaFaY+r3MAqgxqcEOBRAL
XNypMp5gzCyS5NusuZUohJqQylt/M1P0GGxfp/qpCxoDpzGznbthGox7JmyC8BArt59M9GskITsd
KaEgt7r3Da/81XCNPlWiKaywW4eaV5nubAn1dsVabEI0fFBAsN5r0Rsvix8gP3LGJkOdh0u0iAy3
yD5MXW7MyKwMLs3s1tdUrumXEhbGVc6w5tMCCvnUGMQuSI8MNhB6wvy0lE8UsOnONvK5tLu3V12C
GKmdFHkcYBjkJjxLV7m0si/0w2SvQUgIGFohLA27IOiftKFhCyOKNlgjJ1tx2ZAuVHxDrpb8oyP4
WzuN/9nC4v/a6o5q9Hfn0n9f3TGb+ijzj98vLn77I/90FLK4c1HocYV64JOpQv61tzBcbINbbb/t
zDY3Dzf9vxZ3hKdtjRxmH3oAwhH5Q/9a3HmsQQxji57Z8na2PcjfWVqwRvnDqQ197R+pI/wbaHmp
XLZ643f1xDAsZV9VrWIKJszsW5IhdA/rQFf6TiPCl6RIszdAlwZunkcgdKrvfpHAURmN2CMU9Djl
5dJHS5AAptMg+RFybhXvi8rrUzKZ3Td0gmOYCyN4S0XCAAzvb9Tr6xOaEiQVDlfvMLfiaSXn6jAR
ERtBtip/VLItLiSBZ2+Tp9aHoi/i2lfplfBX7ah34BS8XtVfpg2yZqpn9dKqgbyBztHuk1ZqV23h
bSRa9IB7x5vEEXN4Fi3AAs7wjj57xjj8DmX6jgRrnxf211TUd0F5l9kvbZKI+2ZV3c6xhDqtW2DS
ONnf29QSj6j5ZwjkYz7Se0IF9FrD+UwXZT5A5lnvvSJz3xBuoDf3iik5cOgsqKcn976oUvcUKFeS
9YtD03F8eW4tNpdOMIUArjyU6YV/hCqIWKKt3H2f6u4uGJvuOCG7ekOCCCAUo0mEoWXAlgehwNf3
Yin0kC3vegOS9nn0WjTBWpcCrnb1bL6yuna6CHNaYaeWEhBXml2NzpAc0L9F7uB8ETxOviZS77sa
Je+1Qi5ylZQmFZkNiYt0uTuIkkYsLX3e621S3E9l8GLmCZzXXvcvI4pi8C5jxWBoGM5YltCPGcPZ
BTAT6739HSiFe8ox09BE108aSqLrIIMeRY78fEC2UV/NZouSySrS12mt8ay4DtswRKfPRe58I0zW
udNkkrC5IZulSbP2kOT5jDRooapE7WMflrr7SgqoRtMirCMkSO1sZiLZwXhqPjap2QBNKHKK/t4F
83Y9WXLC7SB/toG5aGHVjsatWJISt0Ijr2d+rp3W0Xy69apf1tlRKx+DrB78tB6jWSlx9Mq0PqgV
ZNSCRCdSkp2EMXnTy6z44FS56K8WbBxkg+qCTia9KERJ57Ye1R55PXmnyP3gP+bAd9CL+FOH2x5x
7xIBt5zOCVilvWtl9ntrTd1hkxnGWd/q1yta9Z0l8/WgcMTu7MVNbouNjdsGPteQZEMABKSYv7FU
XI6OUY23Tb0B5BSkjljJ5RU+cBIRYZGmJ2FJEWLftY8AZLxjldP6qc7xbgG5o/sBgMtCy16XqOyn
hTRyQSYF5vw4nU3vjILdjbR2bbEX58kzIkOe6GJYLqYyu32pBf2XtLEnUIehjRPSeLZTVjbgvzGL
sN+tzz0Z0CdD7609udbf8IfpjGQI8CJ3VN9BO36Y2U2gU2yn4DtPz0dQoAQd1nkEBwg52xp8plpL
PUT6hD5uaNf6kNlkWA96k+7BUb2vflaMO32Bjo3vxOAVKbK9AEB6EV4anCanRLnvdZiH1pUI+5UN
yxPmImrHbB1usQD0jyLP1RlQN8iSpizgzyp1odPGiWHaRccvFzy5rKQuVor3i/aXXFlfW8zQTUzt
NE4mJLOGCCNuZJtUbwLnG3xk+C/SHogSwCEnq0D2mi2pt7lp4qC2r8y1uWYfk3+jn3kYmvKbRvgh
lMfSvPFsrb3KsjQ7aWX6uC6bNt91b7Mal5zv9VireKVDc5otOi5sytVQwt7tfBn3C3JmDdUgP0/D
N9hMJQG3uh/pqe192uWyoKubc5IMbO+xHjYcJx7zC1AfZ1eMkNQ6LqKrXgQ27wTBzrxnnL4N2qMT
G5O71Cg+cxM3lDbsFs/ca6P9nmpH8JZYOBrTDa3S289t90nwid3sRTZdLdlYHrNOgOautVx7MFEU
3yJMbsOptU4lfmB2G+0uUP0Y6jKVcZmTP4JPMNmrdupPfYUrJhimV610IOhA3EUUG9V64jhomf0I
DOQd2imUpp4WWybU1BSR6Wl0HcK0ZW0eiYZ9hJh9uxibUNoBQzVYpbgB2qjuJiTRrxTv7W40tXdk
2jKcU8e/G0Vh7Xu33uUqeSNy9NSZkzz2ixmcJzs4IkE4s72Uj94Kp5DR6EGbvJMnuz1uQv3iBfxf
sqRLu2P8ksfp0oFZnLQzELGfoLPuHJMVdt+BVgeG8QFFvd1pxgTJMu/gYrt5F3vCwT3Q++uXVF0R
+wPvaeHiCcGvBVjcKa/ozpEGmonrhILC2OmW9mdvlt+yVqU7WxPmkwZAeK9XVlTKefqRI/cl2MMg
8Rk5zXE1Nedb7ub+1QCJbQdSbcHZaF8UIuJdk+CrCEfOqhn15rnhKj8Vvgczdy27K78dr+elX84e
AMXeMu55yfaGm9EGsqjNQm+9MfyyuCXXE+liJ41dg1LntKwTMQD40Ya9r/zqMCt71PfuJpBEE40t
QSXqmUVQe6zsaTp4q6WTslG9N4NpHVI4iyd3mKwToWU/4byCq88CiHNz0PiPZZtg3SDxJRq6PL2g
IdIOAxoAO9Q95n2JljgPHY6jG9qC9s63N/cqRoXD4mfiAZWsfphE4J7HVSbXAv3IvuvG9rQuVXMh
y2A5AStmdDyxnxEsoJ91lYGebaZpT04rt51cc6jjem6vz0GaFw14p3b4YfvLmmPj68y47yYsNtwT
nwCREXFq0j4HONEQIWvypVjH8Q7CO/IlcOXfa2jYbEU0/FGFXqXgXEp/52oySid15eFS2dubP532
dl9VendCR44zxxxju8genbaxv5eTzQfLlX2qUJ5eKUuqHXLveZdgHgt7PnwvrCrXxdatJbdzsThH
YM1zDMvMP6rKT98H8LhT7p+I9b3M5nJxGfmXtkZKmL5HCxMx2eyiUk/OZT6euqI+9kFxISfWjLqV
wxsiUbbPigr4/xTl6WKdGwxQoYZgOLYqK87LsbpqfGHvu6E+lOCh1iBp7xflevdj4rKtFVND77x8
abp2SlpauaEO9Xm5W+Qlh+tnNCwA2yKGQv5tLgdrR7zaNdR6wHrzGg3acpGOVkQND/JhdPpXo1yv
lYd3txFomxki0Hmio+5llAj5EZSLGWml0g7mAPSGdYKnV0eh2adqWeuYnURMf/WV4aOOCbQoWaD5
+1yU3MD9GAB2T3djOX122rtsazpBk9Dqa5o5qGqsZcI+WB6WxXnwk37vznySkJuREBf2VTGS4QIZ
Z4/tTOx8j4orbS4+cu9DXt8GuKWjZnUOmHAL/CCij4pB5qEEOx4zTf4Ohm6KrUm22HfwZFkV0CDL
j1OP+ptmuzz5qf/VqODFAUBpjteAyyj2LaPYabp46InQ0nqFWIQ4J8lnnFTS4oXhkMlYB07A/8LW
ykzMqsmKqBamagqjS/OORuG08UovcYuq+3s2zZc5kyomC8DdTV72Im1rV+rju1U3j42svgNS/Jmw
SJiACGQ1DMRW9QdwtlW4lACKLCe/BwY1smIV4krT3XZvKQrfUY1X5IoGsaGLs52a+2zEzdFlIz69
idq64osP3dLxHwO+a7oBhRjQKvepes02MnprGN0LyqQ9Qv6bzb4SIk1HhYyutbGqZzy7uGza7iVl
/wFNXc2cp4sjJGlmcJeM9CRHuzkbXTHfaphmXs3t2NRYB7efEPOf1Lo5ozIjv0KaHfkUOvgXONBB
zffdU+vk5s6Qfo3IwYnmoipuaqfuz5pRO8clS9Gz89QFb+2WwTUIzfxZrYXzjrodYb1GdIYg+ZmA
U6uRuy4dIHm5JmEh7U3JY0hvAQrWIbMMXlm6oS87r/+hrGDdpyNk6KbjKcdNsLcwy+wWKNoUb7V2
M/V5G6M3/+S3O1eadk1Stht77qBudVX6z9J3mcyIWb/xeiehKFr9HVGOPajpsYt7v3cgrY7Dq1GA
SvECdSuM0dhnjF0OSnbaRXN6PfLIUrnuCOd49sG6hxQuLag1D/5RC/oNE38VcNDhfTJ6ItzxbJnQ
tQr5oWQVVoEfQwXbr7q7XOEbDLGURq5t3jRJfm7zrvHDtMbq4OeHRRXfll42t4VkqNSU6lzW28kE
y2lfTulOTgAmjUC/DLbq9lnfGdfUJG7oTJPBSzDv3aq5XrzxvdSVu7fn9RprOxeeblsnVVTyOGDt
PI2df8cVYDLTTi5ykg0AzG7GFWLQV3TTj3osZrodRjQsCM9qIkJZ9FBA8bMhg+v6+dBk1jWo6wfZ
VcWeLtLldQYuOnn5W6U87g6BQFC4fXKrdOm+kQGDd4/jNPY0shkzTX5i/XJZU6b8XpXl7QM33Q9z
80Te3ws8UI7ygAQiI3g0m/KB2zCu89wOeU9Pvrs2YW+6Op4ErKqjwCKxVMsSJZPg0rUDdqATP2cb
sIqf5HovCNvFEV19QFhsOcYWLS4LlwICNBmhICssS1p+IhJimReAIWrnoNfJGdAciRoGRxhg33SX
Oq14NdxghxDZADTsxE45ttzCPgdr4b2YAN0jjDjnEkMc3Ev8ihO1WkC+Tmu0TPBWDtU10x7U4mbg
L5zryvd2HGBJPGiZy3jQyXeALL8lPH3cNW7FgI1UEJWbXwDjXiiMbkehJ3d4HO9NJ784tf3NLDob
tgnVj3DM2MceQFVSGAfYNK926eGLQ5/Jz28mu66f0LX0zUsT4B2Zs0y/ttw8DSl4t0W73/7wc7Gc
B6vDUmOPEHkdwtqwDIzfx8LweYpnkgzCIaj801JrxVvj+/La8YYRwl6VQj9bC5543E0fkALMQ+8S
bkA3VFZnsxDJm7aCb10JnQsdN9cuOfTfKN08ODi1G0we6XpYMhGc+n5tn82RdywRgzXyGM6gDXWP
AnNRRsZVteTRHAjnVWjVZO/HIH/DYcJQYOWUhgxquoL/LsuN21kL1XZdP7ud/T7OgzilRSPO0C+d
CKADCOSF0rgGF42v2gTNC4nySstt+1SP0os9dsj3IBwx5pSNfuLUy59qUlf2dHjaTbAu3Lqe9DqM
NPZwIy2Tqaqvax/oauT9CNEqkrZ0fmqCnq9cF+M6KIL5qRvS+qhjqmdo6pA30PGShsoputdczfpR
6mt54mVUt7xQLHh0F1t5uvo1sEBbJI+Gk2hW2AJM24FB7h5wyxTv4+DqdF69c3QyE8RENmgPTdCt
F59WIDIHevqekevOYq7M3ZL4+1RP9INfDFosm7za4y8ukrBtsakGZkXh2LtbXIXRXCptmKPBGtzP
vrW8izEOwZlPMS9AO7HttAfFP7oOvIjKsgCndivX+FzbmD9bf0msUCOci+8YqjeZFv2+G2FXluXs
w8JSE/lzmgflNJu9ES5nadz6GV5T5fka0MpkUJcqd9xv7iL06z6VMlqUQ/xEV3bnMiXYoxdYhc16
hjKSl8ke1Uzx7NrpR8fs7n72lo8N1RQ1tqcduiDrT06CratijY17mOOKPCd7+wrJ+wyIGCCrAHEQ
YAhxLahQ4lxnREd6VNPUjEjWyGTELtx1XwrFD5s9IdlG20RSUgsP5bszev6ZIj+INcCHx1zr/KPT
tu0hq0f9hPXA+lZ3Y1TU2OgYXg+hllpUlczSYC8NmQwiexbZWdOH/IigOfhq9KY9BmOvfbbjkpOq
QGig22ctGbesh5/LQriPxsBKvtCwTteemkOyvqyHVWeSpBjPkBjTp3caHtKI616LDeH3pM3N6m42
JkbxZuu9crxUr4Fy8qc0S7wbXZ+zQ2MO1kMyphwClaExuUTxeFpzo3qpO/fGtFONH2GuJ9LhiI17
LCubkg78khZQX5lzDeelEDfwFqxXQneN69nvRBbmqU371SSFfsI3btzOlj15O6gX5VXZjL2HYVEr
DpgvmrtUn5sHm5ENMwHMYt8w90NkznMnfZu4t8CQcCY8spPHge/4AMyZMVmpubPcVF4qiziW36bh
f2sx8H9t5G9u6/D/P0Lwcfrx/ccfmIO//YH/QghiydrEJTgRYGWyOf8nQlD/jwCmIFJe1oQwAV1W
hP8c+LtwAh3Wf+DJ0KU5LGn/38Dfcf4DZSwKb+TPCJ83WdffGfj/UVKFgBjLsOExVsaoBuDuV0UI
SRNVNVf1GheB03UkNViJoArmwgrJ3EPYjOl6+jJZXzEhboOSgIB8RCWD5dOJfveh3f1j//d7W8Jv
SKv/WgtuP8vmXNsWlWh/cCZsq4nfrR76Lt9oNLyTCu7LbbUmaxpbmsjg/OpM0plpz55Pv9NMZmTK
1P4kkQUGC91HezvjliqiZRmYbpl1TkhDlTUtlONlYhBYyMI1TzhDWUqoGawiQfSTl+5rgOUbA6LB
Pmuhc7rNsS0rEpuM/q8k1H/UH/DLoVVH8cP3hu53+59ffrlZqDqxoCzk2YrlsCpyQuI6M/g+MTCw
47Qk1ymyaJ/zKPfgR3Evt/IvZHq/6G82uTi6VAK4eeQwgaAA+OWHAO0yD7KRsVGx+mdmJSnCktYh
s6Xuet+5sQYEM3vYSup9NQaD23/trKcJrox1YkvOfOPPv3Pf5F/8w3dOgCiCcpYT226L//3jTzQ7
CS04CYyxh65Xf+y0sSlohkZH7GUrAczQpvfufguLN88aWK/nesAWdJa5Q5dvTjhSr9t8JftNagOS
vKXPSB+ra9990QQRl7tKIuiDZ53qnzX6p8cSwCGml4QYtXDussLFgLqtpGpl+22Yjg4sqizzjed8
ynV1hMVhEotlWav2hGApcEHeZnV9NayMFOO+0mfnrA2WfFLpmn5U49SoeCptRmRIFTPGEqKpJki9
Xk4jXi4EzzCFhtHNyTCwhreaKtil8MFHSBwNyVFd5rXsqAiaf5wLboedoUtSY7i5p/FCkDaYCwpf
N3gEP1MyI7BcyT7Gn6vqa1qqUrya7Rrkx7QGlBBbrgM0zECGsWKIHkCY55lWf3OVXdsxZnqh4iAg
tiYGhYIonHSP5VWwvfRDV+UB4TOIAdfQ9laSFFrdEFMM/H4BtGGlM3k8Y5ouxy3KgtRfKiT3WPnZ
Vg8nBev7qcvdKbSGPP2rHG6Dw+mXp8YAqueYmxnDdi20Vb8oPTQKKwZAkA8TNZQSuhO5AsdhQFoW
wSqZ0wfgU+0CfIS2+bZMRlNetYFBHpFFSe4DCVm1mhWhTysuU4p4FpLLsq3W6L0jsyAs/Ti3Bbs3
twvq4ezko5riklkINQdhhjIiEVSDCmGNEyMvVj7irWf+4EQCB6O5E6M3aTSaBawDs+yIBjYHpzc4
tGx7BOmC2HAnG1ZkMUgMWR7IFRflIe/97pvvTOO6A/RAQ7iUGNDjlMYcS3XXNulxavNM7sqBv/mm
TKa0f9ZWe93zpHl2lA3VCsKjbwTskHrDeVhmG0CiQWLev9YeTIhwtp3Vv6yD3W8kUxf4hxoMypl0
toGpasM0Fud5KdaSCXZOpnzQWelDW8Oz3rNX8uoD6SUkSDEa3l4Wv4ISD+OERqTDrPZZWIvH54dB
XN4jqNMl03hz4VmVTgJ+pJUIPmPCygjORHidrwQlrgnor7R0lyhN3fGzJbhSfuDSl3A0RhQ0D3iN
V/2mqjR1nqwJxSspnAOBH7DYJxpQzGyMmqv8AyZiApYvUaIEADQzkwUY0pHORqsvQpzTsKkIi0zA
LOjVygJ79DqPfCofLhjTb77rJmkG8TTPbOF3wrK75JXVCeivqkthaUC6tumyCLdhetkG5P7Y5Eqr
XbeMyFK4rfuW5RbxSKGDDmSOtbxnOoGk0tDi2a7lZ1uqdIiRJg2gBhPFZ8DslCVCNanqzahW/PGC
JA7nnMEkhBHUQX0J0YZ2854cBXTHtfRhHqQkWceLMBjHKaWyh9mARfRg1D1yj1wZ5ESvhZd/Zc24
cbdzUkVC4r0orMeWMUq0EUp20MgCdkJ9QHyKb0uY7sbqoUEDas+Az7WlRVmddb0bdWWARqiHuw/D
zEiBBxAuVet7u9Ym8nTkqFfRTJSUdqVpXvMzKCbMfamXBSTkaBNha5UMcm7xTixrHDSBe+c6NEUs
28pWpyuqW32nJ3ZO6F9SaZ/0IWYSGx48JHQSCyMIY2mqXT5DuQuHpFh71k8gHCImKCZMMpGNnG8N
QXuP7PZ9gFWtbfwwrVqrdiwFWQuSftNSzFZDy4XG2O6RdSTpIYyKDZ0219KGo2z6XMRjZtBzM3Ge
yz27R40gIt8hgINZMFuKfDCWd0JjNBE1ZuW/eW4GQkGaVf5ZFqZ7HyxB7jG+lCXcwEJMabyF5JX0
R/n8SgiHv0YlAE0RsRN2YduWXvIKP6y/Bvw4WHvCb9thRyJmW+84zA0ZVc4ECiexaxKA58GRoE0s
ad6ZroKTkFp58ABYyiQANZtNUud5HiCqkYpqx206kAoHu65oz663Lm64nT3OThp4m+/WKuvTOGHt
6EdCmiv5dnO/4fIL3bghhGPwGblCOEGTMVW0aFZGkJOxTKu2zzpNVftCEHljzKp7C4JlxkKNOBz4
1VJTN9G2juKMS0VzwyQx0MNvLhqoG7PZmbd6mR3L1WQR4pDsBefM6dI7mYnePMxi6AK2UOQ6xWTq
sEmrSlIsXieQd8ZlMxsxXMk8lYUzc4YM9EBiqTu9UT4RVUExoOMjZkhFhdUCzzM3n0CUZWVzIPqS
EbDqTdy2S8a2nR55oecvtuVuP5fyk6UyKgWGBhYCgoGFfDRrarrOk7LK9wjTQfSoQXCrt0Y5eGFB
JiDz+aUtIbNObiFjrksSrJu+Ew+FSmBrpsr9MRIQ5x80VFpXLuPYgHyRrHdP9HmSQU4DXQnJHx9l
aBHfaoUWuT3pgaYvIzDGcmE55sCNMC24Zv1e+YsHe3ltGv5hdB+7lUaakBExViNb2nz9yVRRo/lm
qF+QLE6AKJGmuYGGdHuxBPiTpwX5B9+jA1AyGovRbncybefv84gLAhzk4tIOa2mtR828DuRvu8Ai
Y1jM+U+xSrK15tFZmgj1cltK+kg+vw3fs+l+1GglkeuptjjMstE48lDavPaVsNkkzKb/YAEGQQGX
6Da/W14QwdrNboV50u2x2mtOLou45IVNr1tMY4QMNEV6Sh30us+UnUt/LlXWfDlIS8ZTBiekOuUA
w8q7xuE7iIZJ45iQ2mx9akbry0PO13k0h0T7YJDT6mHuj93tKvT2uyELAf1x7YR7mVXZmuSELoET
rUG1auzRfTQYqAT1OyJVODlkHYzfSq2x3tFdB98JSvS8qAKHVIaM71eC3EZlEJc1jOUcraTSe2fR
Wzm7vTQrpn07QsYNScl1ScwwCs+D3bna11o+uucA24S+6xVje3I2AqrquZIqi+xlTPCX9DMnWdcA
WAxtZdZvVi7FybLnHsxym8xPylD8pbY0ghsrJ7CSF3lwqx2IWwu5QzGrhypXes0B1mbPiQD6EGrz
ROKSr9fK2FkgqhUTIeh5sd0v8yeIIl2GDQHkH3MeUBdbHtjVsBV0oeHg67N1XGYU6HFTktV1BYbf
kftFWYu785uxSiLdGvO3cnAmZy+9oPjKMceWl9xbAdjZXK5PAIbNZje7DGBCaQqEPXPnGII0mG1D
i+agWQ9JW/TqkIoCTKrM5pk0Ki/XvzTFgvgIOrR6bBtDlGGNQhW9OX0h0smeVZCa7fYLQiO0uVFY
TRampmt/lu3sfDfbQX31i84eh4nHyhJmGP05Qlg5v1mWYt3PnUoqDdM7hOFd0YMbJZ0uAIVHqXaW
E/gunv3UfB4o7TWIVBrXvLfypfN7lED0KmQcH1DsFiS9HN9Rpelefo3FeiGIwzSHV3oeYqGh87li
N86a40ar7/v8QUpTLEwcSiwEajV0oR5AHzyihk3u7d6b30A7awsLZKfgjsz65qQVKHyjGnrtx6Cm
hBUfC3+HLZbN7NMr3VnfCXcQ6xUTL/u2zke4P6IrWyi6BL9PIZPnieWgXQ3o0czOOSdlSo3hp4sv
IoP3iCd1bKlDejrCp0VTqEestCp/mj1JVyG2+4YZq9GlJJQj/H4rdRPlv8sV987dBMeSGNcNk+VK
YrI9U3YNqm/m+QciaSkRTUJBrhrogGtsS9t4Rhe9MEtsZODvlKZZJUfVXGRRqRGNFiOjCmCdrZuk
obLXEfsPzO241of556CgFkaNp7dD1OWr+CT+kumzF/hc1YhhtGeC89obTtAcrNGa9x8tWoAANqxr
Lby9SXY2WsUEknppeXIyzXuuRcbIbQBJtgGqUtZItjcWP6e0lBk7FqNC3jWQdhcGWQB9y+JT1cMp
Uf39tA4ENZeoka58MRi7leiVq0JpgDEbJ7OOppE3B90YZKxWUw9Tx1tPdRm04Eh1qGvO1MbaGNS3
Kyu3rYlls9D01F+S4YtZFOSqK7+9xboPXVIVz9ZYBgQ4WcPT5HXATZRe3tZrcmSWn7H+qacstjXf
+EL+ktE25t0pFXI6QHlQXC1VfjLH4TpYUN8xsozAZL0I0LQxx4N78ut5m9dnRxhQzQ0qvOJI2hE+
JTtFlDc5rL9rJCsVYN14skmZbkThXfOUavE6kiXUBstwsKu2v2lZ4t4rFvunqUarCZj2LcthoA5b
8ZFP806tTnlpIAxfsnE8DOzBjpKo2gP5VtNBmCSPkSj9lWzkSSRF3XkxrPSx9dtrb/KvM4Vm3fez
4WMDuNhhXVZkXfc+ExWghHTV7XJb4lc/kA+7J76DjaxMv6PTmvaOIHuPiL+MmHey0I169Q8GuzrU
7/0144RtKLCeqPZuyaHpydf07XiiiGbnoXPXF959MLD2Nhu9Ow/2eu2UvdWBWBjN26bDydLVUrG0
tNK7phYHJ+hgE0L0BW9j7ZsgSOGx6dUtWT3u0e90YjXd7maA3oQiBIncOlAewM8lydGwZOQvw/OA
Uv6C179+4B10jxm8nIgcOjBafUX+YmU+mjb48aXAfNx21ZkxJKHpCjmNtILxqh2C8kLQMuszrS/2
REnkPG6OEa2FvUOPSqJ4lx3dQg8Yn5s+PEZLLw+2sundZtae1mqXe2MozyqtA0rl3JQ7hpliNyti
TY0WcbA5mwZl+fTg+mt3A8iRsMWRZ3cZq2f8JWlE83BVjkO2s5ihUwwidHOVOd87Dnq8odAIUEDZ
Ky9OT9DrMpXFuekp9SzHt19Ir7HucEY+28V/cncey5EjZ7u+IaUC3mwLKE/Ppt0gyCEbCW8TCeDq
z1OjY6ZbCk3827OSG3WTVUDm9722TeOAkWbe9OOwxPMlgJ4DmevP5eOP9JDDEmfBQnhmC2fMo7NX
KpxxAcxy2JZd9hAwSdzPnlsfR9LHT7SBDTtdB/I66cIZ5YdFQpnICYNTjDH8rG8IOFiiwSDS2AiT
hKUzW6+LjvUBkyAlgCVpKb0kJLZL3jxUPLK0Ql6y4B6J/3D2VvG9kkF/M7qdHV8aNTWCsjboTslS
PM2kRmI8Ifk6cPLYJkZuU3YeAXpdYG6a2mjOS160V0WSRz1XGQ5XyQqkucOkz2RILWAAWgtYy93l
VugtFfsUrs5tyXcX9W6p96WpSzQyNMH2cm6YtWRCWp8nOLnwy09kG87B1pnt2yEx0ieFs/ymYvaV
CKFNli5TvNVleEqC1KYF1+hxKiLR1ubqbmfOqyIQZ5982TtW65lEUTeJPX9InhdX+/txQQhs+iZk
EFMTinGxmyg1f9XGYMbehKILqzlr/Zzt/WoiKtaZwBN4Qa4ZX6tdOrvLHl/bpm6Lr7apQkQG5ntH
faszlAi58W+6r7XnH4jv7U5yMPW+b3ktOZTsfRGwZtvlHyn8F+oI55J6vtxkDuwOceNPWo8Qz2gi
DtgAqUv2cn9jMGL4FwypC5R3Hj20H2rlnyKO7hrNtjzMiQj3U07AVAfaF9WjxC9pZVSVKM8DdSAO
zajG6rNf0MZXXfhHKTiviySdtukQDISXjumhczSVLYXHjOgNQC8inF4y7ZI/ob3nhZiIfVUz9mRT
f6SLIGPepogL57H25igrg+fSLKdIdUp5m1Yv6zFtiwBibUjDmOeo3XaDv80W+WNx/bPrAxAUIe8O
OVd83Y1+JsN+vpcFwsAMbCgkJ/BI0d5nMREFXzgJHeLlp8iq7Gp01E2BIP5QeB0bD+nUkfKEdVpl
eljABcFqVRM32YxgCJ1mlCXsiF6ZIzihn3HL2b9sZHhZKTSRx51VPcJSN3tbZhjtdTrvR73gpyn0
bQIKvqHg6M1KbF4m1xC8cy0/oe8c0gLeEtWSPvVTdjOOY7HFvJ2/uF4YnNOQ5ltzqb6TzH+ffKkO
pq6Cw5hrZ4qQgQ/xnI27fLDu3bX8GKFlEJmHF7vf4j/2Vjo/Wbp03Agbo8l+TG0ZIhbk1S4nWAiN
fJFQjSiJmmaP9aA4wbgPt25CZO8AcBstyLIPTloFV87KctMmg7uDb9DXVonMKsmEiFhGLGB2tZwV
vMOmUH5sFgisDWGSzq9Q7s96fMjBPjZVEMqDcuqnXliEi8tB1RtZ6eGlgn6DMffdB7qrj7wiJJ4y
Tm6Ytt5tq7GRPghPR4SKTvESFi8JC81GlW4dldjR42JMrX3ldBTw1nlLPTNkKz8/0EYWWGR3t2vy
UWELuhlGW0UkBUgUKcbi31n+pX6b9QrvQUVflLb5scflGk28OqJNR45i9T/6tTcOfWJlr1QAoiOY
YI2l108bshqQdxty2rflQK1nLhBq20WAFsqdna3hpOEdBosDGvrInVR31Ykyuemr6W4qxS4vwjrG
x0FB5Ax/XRrFi896uAnNPns0s+GcpjxplcdNydHsGxvquqnBNNs7Vi14BMaxs8z6eaOKlVGpMM03
QdPH6qo+BgI+Fl7w2jNxnaFLko3owQLzFflWFObeHX8iMkqmSHful01FMMsJQfxJ6Bw8N6hcY9OD
orSR741cMTMNm6NDNbCie7RwKM0GbWBQvBD2vj3Gc+l3hxWlK3URaLyIuV9pMEUOTpbND9/N8wJ1
qls/kFx1XYztT7HaHXxWYd+tBoqiGrHJrtODHxvzh8oAeej3bQ+a2Hrbz4+hzmjcrD33KTS9+2EI
7R37zqm6KJZa5RCDi3KeG358n8p6uEIay2e/ykcjIx2yzY3PZHxtDPTZSSqeOnj9qM+LPm7tDpRL
ZmP9g/5RlhtPEGZvNIhWvPJ2YYgFJx/0bYgw59oVY4yUc2AZBu2XUJk79JL3o1R5RMY34e2iSlBV
BpzJNUkmP1GCibNpaGqcF/+0ePn8QU5uGls18gMs97o6husExS2g3z8EbGSsiSrbLNPyPc7vcwIQ
howm7Ydn1egX+sz2Qx0+zcZK0wjtQ9dUW7gAuEagQqPbAPcvLj0EYyVuqJFS5alBkb5ctwWv9Xcr
+17ezGmgkwPRpEBOPA+QdC2//gXHXxogeCo8goZIq2uV1YG9RL1M627nLyrjVlIdGcEM0W0qNnli
G8MtSg/DjlvHkuIRU3Ah9rkp5HqbIYsIPlursLENBhQB1+8FTIXBRoVFsEFRSQ3WyVS57bx4mMnd
Uy8A2ONVD6n1w3GSFu1q0vThpgb1Np56z1Y8vmFYO4fBgEy6sTBYmKcOPJcW9q6Rr2IJeoCDhu1i
39cEwSEEL6qsObc89AO10H4wHzwTmWKNtGQNmm8CWK16O/M1+jcDZ+P0MLZhG7DZNYTJZuiStGEe
3LmgKKIDO8jvrZHE+J+2mKaV1OrLMjZtHPhsvvTa7yb9sEpKraMkXLkPEycfyvPAK2C+JPQs9Idq
0F1/CEgs0zdG0CSU1zasUs/wMWSOE6N6aSKYvGLKo9DvHCL08Ls3W3AmMo9QN+N9gYGa8KpwsK3B
+kUwr4Fq1PcH+YH2zSsuKggkX7qZtfeUdrTPLKAhUAiv2kRU+0LzsG3emX5KrtqmGJKRnjO3n1FX
RXZpTaAhnulgqi96rHv8vMp3DxMx4+LRmo3aZaajVvigdOv6L7AP/RJsU0Bdi/SjjKv/E+WU538q
ngR/3PtJ0qBdJHypihsUk4xGaxnSXYDhPqheWwS+zRdNQkxELDbsJ6Swl+Otu3QmOzvd0qZ1YMVO
/PPck2u/J6t4qq6Mou0cGr6L7hWZu4KrkOTqyrkHM5j7wv9Jvwm9TR26jjQeC4kQOiDxHz/cEuDJ
GhJIu1RQV3N280a5B220SAkT0F38+nO6hAcm7mIAjTSLcE9yhJqOWKnJxJGGBYRlVO5kxHammS4X
Qbn8uetS6kK1WxLt7gZV9Q6maX0T2J4h22cBzSnLDmS387j1TrVTNu+l6oQfJ6mH3DQU7Y70PARP
wNf2XZurD4SGxnZwkunZ5b2mA9Uqb01nKj8Lzutuyu2zO4c2ZeWX/YDYAfLAvZnLj9bfOeteWEis
Oz8xT4TFfwD0v40zwkGqfawfdHohLyyCKEX9uCExh988JNagoWQ66icPhLzPOv+YSkfcplUqsH60
aBjnRZqs9GGgvopmSK7NVBYpulDb/QTA4IWus9V/qLiCb5OiLZ+l04orEAmKEKr+jWIdvdNNEXyi
pcWnO4RNFuN+jq1pRHoxFQ1VBAUWmMZ0sjfXW6ZPCN1yXxRhvs8aiq371OGsznPD3rjNinIuc+p8
Z3j1dF6VxW/qpt/jQKxCsXpRbWHY8j4n2r52A5GnnbW8o0qJujA4aacb9kgiUjTtlPqCZBqHlo4Q
36mB22fz1u7/8Obw5FEzcjTzML/q83qXNBk4OjRwd6DyptiuS78POBh2FNLAb/QVoX8FW1l3keVp
/RWa5hkNykF4stwtMphQdoR3snS8Aw01W1mIjwbtR+T3JcC+Far71V7Tq6XpOv7LWhFM6ZlLuVkN
x/He5lrYKFWrMq8AV+e1P+hq9tP9INgmN9Ca4Xdl+skTmgMy/nNJl6ukUeA+EU2POTyx0VpcDoTq
kPdtdeYYh/72/CanyzF0GTZsczL0KfVavzmkNnMnGn8cn/EylOaXWU2GF9NIgdqP2Oqk3+aJl8IT
wHPep11p672gPENHNDGwFRVzHr6UfFJyowG1zJiZLXVOrd3OxXbWlftQiCT8Y8l0XvFBsCpQLTlW
c1SFdfmMN416bpuZ1j1P+PcXRgZJuLrN3uLv/fKi91+YBT9nON1+n3ISN9uM+O5mk7QS9qdLeufV
pXHiJ4wINPO6wkdFqShRCVu+cH8w9LJaqhQnPZ0gBtylN/rC2JDKK1uQvoxKLs9y1B9yyWWFQK83
86OsJt+JM96nErdRh2YBb6OBaGNaDevErNIaB+DAMIlTxDvPFgltYFqBDXlyydlZd6NbTbDV3lq8
Y9ZZwmiCpc6oE/NxpS2ONZS3gx1k88nEeP89kkQOuNoggY1aUecl6sKG/jnC8fspyoKhvvYp/qPK
ZaB/9NxPDLNRrTPzZKa5GjbFmrn1yzxPIj1Qy8Vc6DIh3aiKqHH2/ZVBpcusAfYsqc3xFBShCJ5r
14LAh58FiHS1h/vK8LKKlzPlyc5nf5VxEXp5jaVFdU8ZCzPFg1Um+20z0gjmimWhFkok4g9R2fAe
IM6LcUSMEKpnth+gfi+gMOzUd4X30+3goGMEhuOw5bLOnn3fHSS9RsxOLymJyv5VMRbWs/aXrjI2
/6AXpG5okJrixscZFtmpyFqIEAE/kuRkX4SOp18DUo2e/iGhRrUmiJNFTzZHp7LxwCTLktwJqKiF
mo25ef1H6vsJ8uJg3CZ+NdzqNZsjn3x30s/sQX39gzbAtFztadwC9Njjrrat6Y+xsamhwzDJB8g7
s+5WTf7k8U+V0P9IM/j/Z5gAcWl/EUz9e5hA+5H9Kiy8/PP/EhY6/7Qt8P6QvA7bNwnR+L/CQmEG
/yQblBBcBxc/coWLDuz/RAkQm+yjqjcI5TYvIQP8T/87SsDy/0nNMZMGRmtmVBct4P9EWfir4I0J
0fMditsDxGaB79NW96uyS1OemMouqzduOVVwganQ68EXNdeqaitvv6bFAGSlL7SDP4lZxSTigPNz
7XGijioBcs/n6oL8J27Yb3EzUKulqizotygTEbw0S5+0ccPBQyNvpWXw8JfP+j8IEk1+91+ERvwS
sK8k2jk+NwW5Mpe0hr9KEtsFBTEqnJ8gpsF0z186tdEQappMOMkH2KJqBRPw6JDAn9lNZyhsCrm0
5XwnaJTSt6ROlI3SuGLBbmjVLV5Sv1vNeGDf4fRYUFSbF9b8Q4VOiJ+zo9UFx+SCQswFW52pa3SV
tzNxVvSPLdcEDYKl3dwJPzVtaHNuW1glQn/363Spe5xXoqM3FjLCMqrXCl1fCBKFc9cDIsgq2pSi
zGy7O2HJkDhkKBkzNuC9KIzn4Mf+nFNeE9OVIZ6kt3R1lFagO/sxcBnyUVbbl7LjvLvJzAytklV4
5nmcl5CI5Z6qD4Q/AOj+yDkdTZjwAZ1VtqptNmCMiNtGGBbdR/KKPizH2sJVLA/MmhV0ytwubwJQ
PY3nYWK2XtHcFDusk5gul1lr0qGKPPuRmV7LZHcZI2WdMoA0bDgypnujlvEwzt38zv8bRk2186R/
yLDxxH3Yza3a9YmLtNKQjfFAI6/pXsNOVMvOHgddwMyEFPZ1Q9K9jQgVAUOmgfoaqqz6L/TWif+I
5o/KJQNZ2XoIlDHNUa5n/ebWGUZTGSxwN1g65HqnbLMrdkGHbBbTlcmUjdqbjmroWnly9YTUUNWX
uEfD7uwH5JUTg1+e8VuMsOtvDWNCeORysO41ApQmIuSAaIhLicrWQe8z75aQ7MGoS6e5uxml3YI3
6cFZ4oC4sWprM4rTaON5DYYwo1pPEH2QYJWBaEUNSJbi6eLuxVKn5IusfRwRpdMWqPYTXQ9HkQ6z
3kx5XXVvmpSqn+Qal8ST1zj7vhr2ojvGKJJr1NQItmWrdj5M9lfvhABKJ7tkGKsATnXJlu0wqBxL
GO+U3BqNm8onSt70p9XkCjcWATi8SeVqrHg9ieiI3ASZ3u3akxt3StHUJzsnawa4/X6pL3V6meir
S065x3MRTLQvwv52HCCAqoG5q8OQzAryWM248/UkHktnDJxjIExettEMILyJwuYPVYtZytjs5/lu
JlBwcaJ/vYrjCMqI5yaf+CNaegrAGho6ayBcKGtjHZDM9PBz8MvVlwORhtSOe3xm3BRAtfTVtC4U
4/MsKb1hMPJm/uIV+uEtQKFo3SLNnKiV/vNxXa0ucV+VqfjSK1FwNPzroWs1K+Me+f44xtbAVn4l
C23zdnhlQQfREHwA/tF16OCH4KGfUvfV6oMGWYmjscmlCyt26+bDPZ+JjVdYLs4baRnFFWGW461n
arTOoLTO5yw0mrU6ab7yojQORF7nZ5ly6k6D5R4VzduRV7djGQNATYe0qn+mFNvEK6UO6c4TVXHj
l4hsIqcAS9rllDQumykZMZmvhqu3dZ4YL/NkKo5+UJR8zZe3md32Bsa2fgonysC4DtLmXZdGeC6X
jGLSRdSSgblQVqRqQJ++acpnmnXDY+dqYhBA7vWmStv87mJnpQ80D+wDo2XgI8bx5VM5u4/obXu4
E5lllNIZ0zgS5aSVikP+BA/KxicctHUHH4a3VlR/e66YYgsFLrwkMCYSLczZ5C4ihEft4y8PELEC
yBqjzJ1nVs0Vggq+A1uoH2oOu2gA9j0tPgVtcI8Yr9qRPrLU7bOHpZWIQrw6WG7XGoAzZdXbBq5J
DWs5PoEE5DeLtfw0ct2/AH40LkhugkWVRJ5aHKeqQXtY5I9q7fGYdqrH5arLmKBC9TbTfgpFkCVH
FOOk8ZSq2YPUys00tvZwaT6uT3B2DsEEkkQtMQcm5W8hkeBmGPDm5iauxO1aSDRwbil/0llXPXJi
X0LIEgLJIGaGbk/iAE6x1q/krQ67sNjqrut3tOlWIecFaoxIcidYUd5V+dUaInEgzGpQfwSyBNEH
4GgF2tEp+WhWqtZMYvXe6XJEm+EIv/vMMkG4dpIYy2OnO4+utrQje4XwPqI3l3GkpMyhBaRJPe9m
LcviaAxVsOckUVeVLvwLwJ+eLCfoDmXtr+8UQgHaQgJWu05i8N2kLLKfXI15Tw3bmB3ozB0PtBP3
8aWGnBa/AHksSwoxxIeyygUVlopvjMK6YvoSzex8e3L6mRhrf006C5gJ09TTghvyLcBO+S4C9Igx
jaafY63B+3HRJejlEgDu1J9MemcHl7+qCP1znrd5eCb6pXtwnCWJA5rNMtga3X5DMAw/Ie+6O054
rBcB7x6cuzf+YZqj/4icjVAhbV5yd5LVv1Lkr7QIztH82YkV3LcW7sCqX7r7XHjZAwcmGZNZur4U
pnbPY0DdehO0yTWSCFqdjdV8UUxcO2sYxnuXZCrQ0hEs0VgasPQ2nd7GJKs5P/ywH25Iflp/rFV7
aU+h2JNxbOjb6VDYrhu+AUlcGHCiheUW+gS3u4l0ud9gIl6uaRf13opi5WW31incQI/Ueisc0+ov
Jd7lz2DUjrPJdTuQ7+xx93McBCWGpJUsBCvBjwr0bO2o80ZsbY0Ol3EO60mDsofEaqezfJ533AbF
S+GNENSEhUxnx60nP26NsNwP4xDIqPMnWJAGcYlxvzQBIs+xcr+rPAXgkBzuG9e2Z4/kFa9ccXgS
ehGt1pJVW0odlIOGne8geKIQbxmIFcIresm5bDjm0twNXq2OHzqaDTd348qdPWJzcHLhcB0mqGaG
INKFHV6u2DTrFtlUUotvy1fS2Gm691iJ2Xcn6kutDgBpHneaDuo1ki2ie667lrPbFJinN4ayWPW6
4cLju43KCOTtBwKyOssTD/iDKffDvO9TrM29Ce/omaX53mSO+U586jLfqXDBGrg4Trt3M0Yh7gCD
jtpaT53c9tToqjuPSSm7IpbWJLQgWazxlIKwzXwTo11c4bIcXrPFae+5kYPp5GT4G2hqI1kBoWHG
zbX0bfulFkCrPQK50NoXs6NowJ5tro8Sj8/BznWV7vOJUB9qyP02mtbAAQrRrkdJum0wtTqIT8z7
snNKFL/hNN1BIVf4cqTZ7pVNRl7VKkRCFgPeENMNZByWy97BYZJ55wX/CnpJUJaDncB4WArrX+y0
jvuT4ejGo6244zO0Ov9k2gPueTqGSTUO2xA3Jge+qHaCVN6zLhr7jMqwdfaGSlQRlelQOOemmnn+
hRFMZJUI/PEbyZzxBhqEcNxZdXdTcIdC7szNvZPIKo8NZSBhs1uDoWOe7HnE2MwohjnWoWYwKBZe
9pLVbcs+w7BOT5j86Ot0fCzzlWt5HfriujeV952a/rBbhMSO7TJtbefcEzdFWbXvMJkh2xEtXHwb
UC80yEETQx2PE5wSWAuQx9C0Cz2la+bBxg4uD2lNHTvGjImWv41LB2Kxq4y16/bWBfzeKMjEK6PO
gw4xjyvME4vP6EUt2r7ncEJkEKVhHbzqCglP5jqIY9j0g+fONiSelIGzJ8JN1B7zSdonqyXhhO4P
wN6IlBx+TGk31nPQ5vVVWM98/ouNRzVCY+VfedNlv0uhop7ssWjeUBAhThjD/J1yHIZ5s2zmLwv9
8j20Btxy0snEOSrh2Uc6dQd9NEqjxr2oFAXJQ0o8rf5zCQAun62rhWzcPLUDCunCFUMAHEYDUxwQ
LsQD5EjBqpLoS0xo8tOG5DgbeFXxmfvBkUy+8SocaixJUJQ41Ctpr3ZM4BW0DdPfEMnVsteXS0fP
szIX5WxNT62P/tT7OPPDyj6TtZ59WXbSwCbP9LDogCdsU5eOGRESM2zJOLDBIp1pOEBL94+M39NG
8PoDzuvsQBMnCyEarHzDB19ch1bQHAcpeghGXx5lK79cb2xx92TzkZcOIIh0FpRevVHxJSPEPkik
zDucw/LeIRfpu3cq56eaXPFQhVn/Hs4yfEyXJN363K8xgGB1KQVeKeo1+tq/83h9vxM9U6pCKYD9
Oqq0bkmNXBFQ1Zkuu33XL/4bIJ090WFhQK5c9q8ALor/TB7Zcjvhk8AP3ow7OBBMwmGJFoX+I2yo
dm1PByTNNSxrNu+5LC9eKfNM/oxP8gqYVrvxjPnOYPLY52H/klE4/GQKyztbPR2KGe17h7VC8Jut
y60jkJm5LYXdSDC0PJvNsNpbhpN+7y1WfWcJu0euROBPup+dWR0xjgw7uZjT01yagKkpA3xnINSC
0LgdSAqQm2Sww6u19L+aGfvuhixedAFruFZnVN/5AbiTd4SeeXwiYWYFp6yZ6Q3wp2/g4fTLE910
gCiwt9CRc40DQnhXRu73FGL66EBwt+WhGY3lKB84JUuyhVS1xeUTckS0PJ3c9SGmCxsX6U4vOX2/
ROhGaiB/hCA+RlsMh+DEHVWd+dTfEVJWb6Wtp2u9lt8ujZw7jDbiCFlYnp1cWIcJii3jQnO2nSmq
7+CiC8iIRbwNywE7tps2PZHkcPEuOqp6vHGaYbinjB4erTXFhZOkTZ4cDCZL5SOCYQuBVuzHrk2J
mVixs2C7i1QylDLKgyY/GeRG31tD/bEiOD8xXoyHYvH6q1JB3aMkc24twpGfoXyJWJyDnjQ/l4v+
ReczUi6XlO6NaY0omgIC6HcIGHmWeD7J/Okz+4BzOvx06qx5qAdj5Mu3UaS2vSzHM+KnRGw0obrh
dsTT9bMEZ73xTaYazsmQGKq+zYo96RDLp68d4Oa2bdXJ9dzpbvAFL5G0Vo57seb9F1bui2mkGFeG
2dF+6Ud2QqdXJuFEvj9/JkWNbCtn6uDtXdJG4PxhQeExXpnJ8YYhFp0z9egElTgyjFN/LQ0XzU1L
ABs3ouFuW7uWznZQzrTrEuvN6XA+1KQDRJBY4w54OPd2sxDvxmz4e4usIsQr+XyWiUhh+QK1KUbR
bplRuFv7HP9UQB3WsVtQ3VBeVy8HioRNZGc+Tl7OBbfYeiM/8+yZ5ksb1AlWyxm1pTmRe5nOTffu
prVXsp0PzY9lTn70QzreogHw+6PuBS+Oj+Ih/4Ff9pLdECpjjNBS6bvMmciMouU4iKaeaCEotX4b
eIbeE1xSYMhKNSErjANL3JF688A8uO5MbVvdxjfd/rMgBOdDFWkPYtZNf6CSQZSgbFJqMoGisyqd
PZMnKs4g1M4JI0q7HapJ3HABdp/KFKR2uthB+2RqWMFWbV1brP7NXoAWUvJR6mPDknRfTdPO98tg
jf10KT/XbGxp8oYZoEu6OiPiWzYmQuEDEX8cFGqVB5+28FfNsK7QYKvgu9cGJLHrs7TFI3oAZgBq
Usf9bHhEf66TeqXLaDk0yhrGO4Lml10jx3eu4+qRGvgZLL4q76pFHhW/7V4JxYseeIX6drSn3RNh
wqtxSv0Az1tXzeJ97d3uNajGmzYnRhroH7LcJiQmg7F76Pu8ity1sADQjOwtLIb2IFIFXuiLxyaB
Fc3BHpYDMzON5aMtmLbZk5uNgAW7mhRJGayT9d4m9OldVJkZF6ktr3O+pbGBh49HLyEUQa6oJ8F6
xlgP1nJUkKIPQ85NxMzj8irYD6av1AnQDwKaawqBpHCuITWWK7pdyTqwMMB0pPUR6rpZA3NhBHBV
dmP0ofmWKCY7PTR9QlqWaM4hPCfYXFu/k+zMDFeSGU/U6a7DdvVslba65LZhwwldTItEUlwX6Uqm
gl8+rYLpv57qL78JjB/uMPAGDdVQ35bEqzp6Hp5JpJTkMgUEdMOsiVNXB+NbQGggvD19IdZdzhwx
vxOtnwLC+vjc4pH0eIU6J/CAu3SW0k/eVg6/I1Bf3d0hfQBM9Utunlga3fDDJ99i2tg968tmuSBB
aL2Mbi9hgQiOttE+x+HYGIJwO2E8LZ1DXMYk8UmmcnLOgrpaEOJMeneLo6sf3Lj9tPNqTMnol5vU
3TRlCjwwsYxUsdn2XXsexyaRcYP4hmquoNDZ1p3Nub1iMkG11409x8zs+CxdfKcB4JOsiunvHN3/
ATGnJsxloDRgNy6hBn9FzLvGSVD9hd+B5y+noFIGYVYr5TDR0qRj5DQqaQD0++XGL0T7+t8B+3+j
HGyUMRauZgRPOMh+DzNA6D1cNJ0fQQMfmIW22qeLmccroGucmZ06kOqlHkRSOBUSPGH8TeGD+W9/
f+BzY4UWvRJcXPTh/Pq7E4omxYyPChgM+9+2MghcPcgwy5Y/6Ll2px9t4JgGJ3/IVzALw/jM89wZ
dr0PurnVvQKfYeYnznFxs7k4Jkos5Zn60cTak0ZDeaRTDN1816wkvW/MJbfF37RJXEKm/+LHh/Bg
7nB8AimC0OVfnN8ID9KTTMBsgtcs+pe9vewlODgFyUTTThPo3HZEUFcyKhVwOhJKkMEdXSrLCBaj
Z4eY0Wq/9mKeYvNP1gYPmVf+TX78f/ohA4K5XKYenjF+zl8/Z9vmsPUTElC8ts+nfWILrzlX9Joh
9hEp6jOdfYfFCFdDDTMf8p8sEu5TFjmrwx20lXlKr9RMkTF0+oIx6G9eggsr98vHiDzfdRjG3cC0
HASpv8UaAGzLNukQUI6qDKeHf710gzXk8578gNa74dxwh52XgdfHftMv3jGdh7W8CWusT+WmWy46
pGEuGB/Kjnh2/r3Nk4Ib2FzOVdbZOt2QNuYF1//9FbIvn93/C2RwqRImgeZirkekZWCL/s1a3+YI
ZkPZkaJBc7xzILOgDN7LtGunLXG2dvhRdXzfsRbSKa5Ty7pw7o0l85t08RoURL6dugcCxClE6y1S
Q3ZQYDQuaBe3BMIqyaGZX9ggkADpRnpcrGfXTfCzhf0lsj8Y8oLQR+bmOa4qVg1m6Q4nZdBUdLDz
CvxkY8oxFdpgrVkHZxLNayA+WqkDfa8H6f0IZ1LJ0ciObfM3b8efxRi/fjg0rVBOiI6eZjJMTr8+
eCvEROVD6mwmviZ5IzKUu5HCyZ4QYjk3zbZ20ZtfD/3IQtVnmbWcV9LYipNrIMFByu37t6D/Q7YP
ayjaCFEeQgEO0SI/Gx5qrF3lGS4+M76ZIe4KBXUTVCn/VwtHTsaEVBuhxupCOPhHS0HRegR1yV8B
+I3lx39/En49zHzrUk7IMeJcHgaDY+m3R1hqE/kC9gPkyRpXspWnUZHN5RGVB8Zisiuj1CBU7RLM
hVJS4Mr/m5fo9zwYC1TVwQ7uEpfiuR5iyd8+bYkLoMaZR+JFNlzSPk2HIRJTIYTJn5QOH7PvHAnl
k68IzNHWY26+nKxmSg6ddFt00KQsOrEFOJtEVglWuatsrd7rnEuQ7TNJjhgeErLdSenZu6qgE7pj
2SU1keBwpIyVlYit6wBU7v/7p2v9/vHCsNsEApkmvT0+YSzWr7+cK4kETLzxi82kuwZpQR5jqZKf
HoQgvGaLRN2Zmb59SvxCfrRGDZzo+32RbA2y6eytDmktI8vAC28XkFHy1/IcSSKtfHBKpvsYqiU/
e6rmTMEKRpg27E3dx4ahzWuSHS7WLxPYPFjsvIgJdlMtWJ47oLFv+wcnYRmK/vtv/Hv4jMVvjFTB
s3yHEjcX2cKvv3EpGlo6mvKL6iV4NRvWgx2iGS7YGaqEGhNm0E07nrHmupxSnCFuA+7KTM5aM9IK
OP9NRctv5D4/hEG/KHnBdNeZHuEzv5WjVI6TMURgxBg11/mxUa14zPOwJiROmUmHxchbnqZuMmFy
xzLJttpdguQKyS3VB64aMYFqiOp8Y/4v5s60t24kzdJ/ZTCfmwkGdwLd8+Hum3ZZlvyFkG2Z+xZB
Msj49f3czE5Uprs6a2oGaDRQcMEpS1fSJYMR7znnOakf/2gyuOvboraD29AtXbEbu7L+ISG3JGe/
6+ubcWoIsdo6mjlfXQVOFpruzemU/+yPzOtXi20zvfv1v5Ly6hjW2xNNADQn59MG7gOlZ+SauUTa
oQfjNymObz5ccByAcFFxTWGh7rDcqYSUlXHzfF+3MxnQfmqY1lVsyjO+pPYWMCV4GF4BDPPFql8V
SKcmH3NoQvx8buCJXYTsz0GSojcwiBEnWmTOpIU4X1R9u2kAO5MUXIqr1E6O9QKQVnxS8cJEGOQM
296ykCE+xppAj90FAgciyKEtPmy2rz5oYdQyfruwKaDg9b/dW/+UXei5rfnfv14/5xuDTplzLvvV
zfK3v/2XjqI/fZL6P79+kfSjvbpz/vSXbTPAW34YP+Ty+KHG6rcX+I9/+X/7wf/oN39euo9/+9/f
6Hcarl8tzds/+36uzpO/IpDlg/mQ1Xvz/Y+9IxCVfncLCfsXnEBsRdia8pSm3vx3DJn/Czs9jwUO
+pbtg3fiI7+bhcJfInZZdsxtEtATFfO8+713xP+FYx47G1Q+9mE8LP4Zs1D0d4g+LsVcfBehh6fJ
Dn5aHMDdpL0AfM+2w2SvpReXayD9KbtcoNVkYHpbrePSSGyCxE+mLARCoa3wnt1IcsxwvWy7jFwb
ypS6JVDfPaHXf+nU2B45tom7em7jcwlk4EL0daJQaABIynasvWlyZoy5CbybiSG074fOsaPcxACE
UtNpBnB7jEoMCIFFedvKYTE4+yjAeyjU5amQw0A6sjVvc1iIzTz5kTq2cbuc08n1z6KYnxqcvTcc
Crq9y9gPxW3SCJQqla9D4s9bUAaK2Eb3AEqnoQ6AJfpaoRutyben+3DRxbaC53FNl+TEDpcYQ0SW
+/seMZTkUF7ND0VnA38IgpgBfeusBg8zuEtc8oSPgBBg2ri72gmnbxoP6k663odUkIftNof2wFZw
7eApPhE2XyClVsOWIel0I1Q6nURFeHzVCBEe9eSEDCbx7XYrkrjDmhK47NVuFuurYxl4YqDhuNsr
bn+RL6dZ1SgZIWShN5Qp5yudsiESnAthoQWp9JaKoTzJfOme1Oim2D2n6gDJqfoxww49lA2h54T8
q8rG5TC1TXNEVkzCDR6cPYdYkkNYsD9pqcx6lH56k7omPKvMJwXAAWk6tJlSZuXklX8GKyzwm0lz
rPB0wkuw0dgCxkFxa3PMaskmrXDjM3oxiEnMGNCo2wVw3Oj7P2h8Cs6THPXKJNS5mMnzH5wGa38A
IYLnhRvvMfrIfRwrdabpzF+hVgUn4grVrprm5hASSsMk3chPyKXQs5QgTOsIZ983rNQET8h7RmCL
etcSz5T7VM7mCnZ06jxdBT7Eom4O9yDNBNhQ09zqukPfLMOvmsnVtb/B51dX2ZtwDj/HTt3vOBC0
gGYSPPkFepfHqO2mUYm/tjmQXpv6yEclFatz7YdHunNqfLxEHzsmKKtAx0QtJvvFRfZ49oIEXRLX
tkWqNMm2VVBFmPKwm2Vt4b22FSlxOVgpxNbUac5MqTMUA7WMV7oJURBPFeI1qzJItMU0fUsnnjoA
Qxny4Y5zNqqbxTGCa9Ov7CbP9mklE/7wB9TTMGdKBBhtlYdMSOOFiQitDe525AFNtIP3EvUocMQW
skRw9ZjMXxwJMkVBjfhKOMZ/RuL5UlrQozmpuLcChHmVTjV+DyH2ruWLu9hjxqQq8ANMv+AhdUiz
BJAAT0yBuOl78rZNU3cHfO+k8LnQ/HmloCGGq26pxpdex0S9r60Z28QfX61gMJ+IikAwnjy9U229
s+e5PTQWYVfHgnhNcOIVFdreag/wD7fqeCmKqHqos/klTOLwMPqWu8VZx9VooIjczV4BxIMc2jLM
+c7Ky/I+GcEbe+UQIYzqebztmUOM27gtECYhlVMAye7v4EZ6vBvcKfzo50ycl2j01rUglrYunCEn
oZNocIpk2S+1Z8/WVqcWA9JxuO51U63Y9ARxc5uVPY6grPYTZt5yz0xHrpLRfEX/ROLvWvO9ZxpK
o1kN+KLrFP0/XjATLQBsLTg/fghoTrCueLRb5TKcmqrWZ6ccPNz6y66rgNpbHoh4LO8Uj/rWWOtT
NOZTfJe3oByo9xnLz9d51dUyxB6wsBrz0FrNTZRKb+NCGD7yKMugq809CFhmhlyhBBae5zbwuqMN
km6fJcxAN4XDoDXG3p3XFAGFqd7MS049js9yV/VTh/1scqptlFsUzg/BmQrx4tnBclnHOsK3A7Ak
pNppMzhcumWbQbkJkk1CVkFtJvg+cFmy8ZJOdrBKO8/bO93gbeJy+ub2A08swh5Hd1xov8BVyKiB
K4hTDdpyqMjuVRCWclmYmzwAwD7l9Z6iyHwXe823oJRvlaqP2ABew6q69ezsKbByStUzDO3MAYMA
u4QQ45qtcndlJ7xPJNduLMZsF8yqfLOuKw92XuGZdQe3W6dzKg6dYaUsjLpd4tF9tUBOXJtm6lMW
NQ4uzKR7Lsk8f8n7OtoWC7ljzqDVuh8nNSB2t28ORXzxtNyWOr6LBhYoiUNykHiDUMuwQGHPZLXQ
hDjD+dZYnocvJ5+Ola/OA5woSgKiB5fegJ1j6a+NtpLPA+0ikBEbSlAaY3hsw3pWuDzIqFJ3tS6z
0TviZyehxuTtkUlYeldFoBdHcPQPVZVDqBnLCxP0ql/7PIDh71gUfHl5bD91U1i+16ZFq0EVDdek
qZIjsCSCvjn1kzhMKuBc5XySkTD7CMPrGr8vbdJR2L6OHa7HTSFwK5ICCY4CBiZY/K6jyaTBam8G
GM7+ovzvLbl/9LPafpBdFuKM4Fu98/AxX0u1Tk5ULCcdpskL42y/OOdtX93PSfJNaF2dZMJDLGjn
hzQU7pPlOuFez4YyGDX4qz7swmNcgo6MYCS/9QshQiK5rgWXKO2OjZ/MzZYQ2jHsebqwLkf84ft7
Lkx7U9CwefadObijgmoBXVeJ7oHyC5jiTnU/MUGddmyrjFhlTMY5neB+XaFjNPfaLOOLW9qfVcsd
NUfw5vOpAoligJYXY1pBuyIBJerR/cT5mIRMP/nELdh6hqvSs/tNL9lErLrYqjZ+1QWvXR7xHOxc
eU7sPrkJnKq7zRjdkWJS8xG8RE+1SH9N9FD7Q/dCwdM7nq1vfI+VtxLgSHiuTDgI0z4R5zSLrF2c
0uqoSH9B3gPwRpncxWSBu88qy4X57gAQW4EKZDzTJ2YXj9neUl1zaKf6RkcFQytqINPT5JEjt6bM
RrxbTEBM2yu3WFyhAU7Xs7bGDv0FpxssNieygEIXolwzeA6/N0BxDlETLzQPdBlu9sicsB/K5wKb
Ho8Qgfliwu211sLu76feguZaMVIimA5rGVxLADckrxLxJXIioFppRGGAY+Fza2nk2oVJZD2VDJng
YSUYZQYddC9GFv2bZAhuXyoyqx+V24/iKUua2V9lXUitW5VC4zJk4mU+GZrO59zDS4XJZa3CvtlD
XI8+Ien+kK71ox0C9wmAarSJ6kCtUKkxsPlDV7/HbofD3a6Kfl8iIt9KWDjsQOroxQTGKjZ81MJY
LPYCvx87kqx98jwl9yFHhl0/lebRL7hU+ggc+aDBso2D3NmLLCL2WimoqdqpN56P8wm78HJHiP2z
x15yN/t2sqvBB27NPBcfUW3CTRQ57nFceJKGAf3fcC+6Le9Ef5gnYz41sxm2U/2l9yh6DRNcIPhS
P6AaFZcGI3FQM1GfK38v6jdqr+HA5vkFBOZTKglwd4M1vReDf1uUg7xXFfk99ikP0ut3jCJvyQZ/
OG28jZbmEREZ1op5zGfvm1s6e4vUwUG3xrn4bJYYPR6rKrxPOAUTDBTHmc4GZnWgIlVPeNnLgqNM
A549czpvWQiZjZL1K7W9gfe9d5bKfJ3Bl7Bs0lq3QSMvil2SBepxmXsRH5K81Rhrxra2Htpw8MMH
PMffQnawD3gahudQQCJdZUNAg5azpA+4uH9tqNEwkhi10n1bPyXABDAuzGYz9kN0IieVbrXR5i5G
pLSJvUniWAZsyjkyAfy+UBIW9VOLoao9pssOXrAFrYbZazryTzAAxFIsN7burIOKi/xAMzynBfyf
dCDZsCUsag8pWGgDkM3jYG69aso/bE+mHLnalo4u2d5mADLWaJj+vedIuQ074lXNLAAkX/HF+5Fd
zowvpKpUyO8Tfv42G6/882mU0GTwCbFb6qAK6qTZVkCLmdvxBgM9At/MA64/F4Oj1wIN76YevDWO
mteAAW2xUnQsMr/Ae+YQRZHJOK9BF6JJkmkW993Cw7VwokeonM2mGV+bGns/KuC18MTehqOpD4FL
WU8UtasUotOpgbEE48AdwP1XBEV651J5/X3QA3NVQdp/ti3pPvZ4v1ajU5CFX5zsBjxptvU0KYuw
qOq9LML06DtWsm9BgW0XtuB3IaSGmwwb0w5qHRNKYrKgfkJMn9c6KuNojV27hlG2zDeA5x9CfxIX
b9DWERdMdZOQFVvZdhMX24DCGMiW+VQ/QvSjh6IVcAtsgDvYaVrsWCmO4Hy0movPbUcVr8LxBSkg
/xQ6mls2TeNHOJDlZ5DbmLpxdaR0lGhbPV+dGRwfmAhdv0AdXtLc448yTx/yxGlmAKFNt11wX23o
wjEYKlCuU7iP68xrXlMSTLeCLitamQkvXkhUwApIO+tVtgCdajKekD8r+4RP2pzMZDiwVhQ7Rl1z
3+Oz4hhZpPdGJ+BaEEoefd8MlLnYhtpIAFd1E8xfJcWlm2KwuOwWu+u/d13dfvbxLOLhJzwzo7i2
8H/yNlsz8XJfZhg8+7YIyqepX+yNDn3AdkZWRzJ/5U1eeM9cDGx+RighJ2MpcheyQ1NsZ6s/klwi
BoivluczDlkv65kTcv7wrj8LXINknu/qZYieAF2yJ3RyFb3WXBhnpaPhipfubnBv2mtXLstzZHzi
r8QMiP9Sy6Ialf8QqD6vgbUUx9JW8/O/tH7dGyBqQI98kV3vLnxpXeIe6BIVwMTtdxEV+vwvY4gT
n0GHTz1hPB1s0MYrkrIzfoKAYrkxWYdBnLJbyB84dhaUDojlN+Xuv20y96dp3v6jvX2vP9TPQ77/
ieM7j/H+fz2++9Tkw8f3/3XOm/R7W/9pgnf9xN/yfuIXfv0REzLBYR2RTqDc/VYkYEW/BIiNNsOz
gHiME8V/y/sF9i9RIJwwwtAcY8++atK/j/BiPsSVFHlxQHwQFfWfiPtd1aC/KWMk5PDbug6VBY5r
B2xjftKNa1EOtjdgRK0kiTz7EMj08Idfyf1vX+uP9QB/9xXY20D99hGl4p/0KJooezkSOFuBK5Ym
PNhp8f/5Cj/JynE3arCBvELNzoyfIRzU/8sr4IvASwl1M/xZPxS0BwcFA4gVNCALEYTk3T94Bec6
KP3bGxGhrHgIQMgaENIZzf768T+UKKQd4Ga34PFcDa0332RjZz8Z4hOf6QyxxNnGJ8JcihpN5n5R
c9N4ebJ1urC6EX7q95sIaxrthvNYf2br4YVrldqLeZVke+tDzyRL7BPwvfPFtuwC30l15aj+9Rt9
lV3+9BNw9VCUh/sAqSMipsrH//ATYPGde8BTeJqNuNjD9yguT15rb1vt/YNX+rPWze+KV3KuPgLb
C7kL7J/ecFIJKrMr+mCdpXtOIknFdGgeiB6YzV//SH//hZAxWV0dznA/vZCpmqAGkuSsvDHY1JS4
u7p9yWP9+tcv859/c6FDAgM5iyeS859uQvg8SDXXg4eNcc+d7Jb6yOhtboKDpct/8FqsGz+9S6Eb
kTK+/kHfjvvTDZ+HTHPoU8Q3Hs1HyBM9rZZzR7GPOtOh/dc/10/S4fWNCvmheCwJN+T/xfUH/8Ml
UQYkfqI5o3ytdtdV8AJhJw3PMcGdnkDW9RiJ1ejiElX/By8c+1cd9s9XYxjxA+KKcQKukJ+vRu11
PKcb6s96xx/ZaU9FANnGgH9uiHRc8J/OLklkHMKMeKsTraHm0dUwGAY1UyjmMa1vDxU8K9qZAeOs
4VJCDmeefe1WATz2im8fW6Pf0VvrOFZzZuLQfVpih6vFH4vhOVlyrHFGxV+SKGCArqK6p3rN77G+
EV9hQ2jVmLK3uRvoZQOpk+6QAl/wpejMcGyjhn/dB3r6WnVwand4/fWnoIvmcH1NG28ZzUSPPgM4
9ZjS3kTit/fMfKIdzXbPoLjtr6SjY5welaCf0yVtsIYIZU52F9KeCog8f3TH9AMHYWSIWSQwslOq
SzjuLwPTtYhB7RPOPTa+vsYutB8jULgneo/7p97QuHWcabveLZ2lvudLOtz7EEeP5I+aQw26busN
NfGNK9y0ZWg8ORKmZ+De0HekpnWPWI2dKoyuwEwSqR4uRZLou7kV3dcCu2h+ZTvQAjosZT3fdYb4
SJc4aLEEp6b3hNDeuU+BM4rEWOz6q/ZeSAe0HfLZhTNOxmggyJlhoV9guPbt9s7BlFjvJuyr41M6
M1FfFT3hEprAVDvfKEul+pwGCs7EWiSKiFHBwB7AqZONV/pSGC4bt2j1U9eEZOZUHpVvsYlPBave
wW9nCGqRdB8mT8VPumEl34s02VHPcS2Etwjm8kB/sQKRXCwZ98O6plrqgo250SfeUmenqKTazFEy
nXCNLez9JWO/lUfs4llz79BlDiZ41zgsIpeRMWVLOQS2tcuQ6mpvosB6oZIBjSceR7XF9sn0uMWt
nd0zQwrXvSr6aBdAHS5WQ97KmxH/+1ZZFrL14ErYsl2StY/XbXGHgsOMkX5tL7iLs6g/skPnEdI0
i16eS64gdw+yswfsnkF1Bgpf9X4UPw9eTvOZk5qzHJoAMyukwwMiN1f0Knda2taWliFoSAR8p8jl
VadeT0xl/X6iL2sFv8p27jSCXfFtwowgtsmcDNZh8eNKP6F/Fu+qteL2zKwzPNJ71JQbCoKrgNFT
7D8HZSPhH5J0b1dxvtQoM5x4v7C9Lrph440Y3zdwLJ29B4VjXg/FUJEKFzLkMCntYNy0raBqo4yl
t8sdaKYuMtau8Zb4KfM4fvkoXYpEgzO8O5z8d5416oO1aHk/23HwlpHU+uEI7R0Ku3Z2eWFFAGrk
+A4qVm/9NIeijDsMeA4OvVhu8rxHm2LnTvnJElmfaEhAQW10bYNtTMfsO+iv6DEEuHtJXYIGMOcd
urmdKtpL1yVHGnaVeY+zwmnJX9vNjui0f1JUyNCkwCq8YyY4vNI+H71zAwsg0/Po7pE7hvtpLPiO
oLczqQN9f8oDGJ/vULdcseeQYm3H1CIG13hA8jadQ23FFsMoEV9AoSPpHlMp2InL57bpMmKMdXMR
TWG+FXmQRHtqMOJ2y6YWfJRXZ1jHZwuKz1p2Sf5pyWVKoF2hu/l1YmFpiTFybMkA1T8gUEWbsnN1
/DihcZMsjTtEQHuERH+XhTl4Zuqj82VTQjE0Fx9DrrPqrfQakwMg1R9o7TAMQ5iowQriaE4Qq0Dw
qUfS7c0GqoLXYzjOO2+DbIVBYmTJ3oFmtSF0zs78zPfdbLJEhuiJw+STl8EpAQfIYxVpAp2RV5yK
xTq7BUkYsuXszlayxsNIi5veO4kWPR5GIGCMKaplRWJZnigJvbKEFstsmVnm3mqylfWY2WFNeTde
lE8mqX2ApbO/XeADnuJOZOkGGk66ofB9IXQFfesiVG6jDoCpfu6lXTokLpvmfsBKT8TORVIcRYSZ
I+YS2QWlIRZit1nkfqoiZKOGFo1zJVMZHtrBi8SRMayW27JdsLehni+dfoLzXJhTZec58b/BOB6o
AE/VyNxkfAnzO2P+ENhQ0G1MwSeEkVZ8QUUU1Cfnfu/dazaUlx7E6UOKY9o7iF47yQFeKCX1k5Pe
CrowHptupMgRKDh9zJFIgEyQ5aC4YNsvc5C+B5I39jb0xoUyaK2pMYHYm1R38RTYpmP6NzcXGej5
HJJbObSqi9ObZULQXs+g246LY7VPdTfFqN56yKtz6o/4MyO7je+rVDvxdnYW3G/LXFdEzMN4wfsz
AA4j8CJVr9DIioHSC9TQ4NHCSAlTGZTWIwAh2R+mMnCCA88GCUEPkfCW/hW1z+3U/4zFjxBdEYC6
2IGzGw5Gi/ozwzfzSvpEhrvUy5udsiL6w1htp2NfQcNa456jrKF0MkH9uRzvqRmfwgsTsVmsvWlJ
xQ7Er+wRtGP30RtMw69z1vsOyeU9HXJpr5IlyZ9cQCwcDDCVBQXtpmaMEMcW9haweck2r7AxsClZ
SZ+pGLY6VrDQiHafkdjFcgfY7yjtSYgLMCQ9KPpYkubRa72w25bjZD/VmW81e8pOiVMpjP4hKecl
fUTBYMVhTOV9Apn+yDKNVTsgbakOfho2wWebAhwHujgiWaia/rbvLC+6ANWj2gBCuhzPgzc3ybaz
Cq6GAT7HgvGa1vmit7FH1x3MzgVBey9UzWdQprmm8KOqv1i0ZXGzTZH2gLrrsto2bo60LMiubhmp
U9ZjWb3Y1trA+UpJch48Jm/lpU40o/s8omsShEQhrjU9VNZ0YBj7RVID7IOESRIEFrY77Jd08aIH
kUO0Ay49H8aAMeGjnCMkLjP0IDUBYpGhTmy+hISI/mpiW1N8mg7UJQvbKVlhZSkOqWpy/5jCWG9O
qiyLTdRrsPRurcr0kb3LOG0IKZb0lCEeY/9r0h2GHsMOqmOExNBoeoJcshZ5XpyitJcbcPxYclP3
0NOcdZt5ptwnOs526YCKRuQw3aXc8vWqH7GWVAzjD9fW420V+dIALgwobxGVrX70FgXFDq77jbHi
z35awKGCxLYXhW1bu8UvAarhRqinh6nWfblNJswmB8zbw20WN/Zb3c9dyTIydlsIu8u5d8jZtOHk
jDsGF/Oy04HyqleNZRi+FLLBNda6iIszKHojnNybLvZCmedNXHowjecxrr4WPGTZIFy12Qb+45Xk
pwMKP3RwX8DQuwcX0Ubvmjam9CW2m+6K2ogLHmgBfcFAMHakmw0lzlqzqbDsN2uGwLVm6KIeZnpp
aSmoFfHDWkSMIKKi3SbNQMeBlSgHEwAt2auIvC/93JmZwdIGkdx3A2D5o2es5GvtlOwMa6ex3jhZ
jYY6xW6xnkLcg+GqMXkNtg1379ehbvS8oQ2uzm6csEn6r0QsRb4bwxpav13lsn7yy4xVhehdiw0m
zth+zXVISUck6o2fd/HWcdsFaDhV4OvZUe7ziC6Caaizl9OyWHhfqSYAIO4lVnThyUHxYRZjZwzJ
nv1ogHsQfY+o6ijKIyHa8zgynF8aKLJIK5naLPj8jwwuS1yckKEhAyZ3c25Xz53aDezuaQ6hxzue
uCeoEBnqO+MPauIuixezYmtpzAbEH0BXCS7gQTtFT8e0UdFt1BfNluOHfzvaJKZbElg/6K6tPnEX
RuQQy+is4s4h1KqsH3h9kW1ZoqkaANIOtE91oT4aaxacRCiqoQMKgsw3fAHjvjcGshEmHZc8VBsl
JG8L0dAf40p7J+jBmRmHQx166WICulkbo1iV81BtpW/hQ+YUJjfS97tn2yWrug2p/iG92bfOPpEz
7bZADJb0WOGNz9esOvaelHU/rXU10RQO9g9zmSz6tLnQOtJi2+Qqfs0lfdrrsZo7vR3M2Daw8o0+
t5njLkfWS/jyPTAskM6unW9FoZdvPCagzpWmhhQwZ7ZzSvvrsSxX1Hgo2OQ0l0/hoUgHBCC7C9Sh
K9JMP1KVAK5fYjO5X7Bxfu1DNd1gTvb3eIxjTA3wbFZOj8/zMlq5frWnYYLN1cx6dFBBgsHCwjPM
IboR0uClJdcbnoakK+rnoYEtQh6ErQbKPG/2yuXQXK7Zmky0EVXug8XC/iVSaLnbbA4MIq49nGkg
9t7nmuDzOvWIy9wYrSnFcPJBZo+un3NP5GXmNiuXJMzZmtKFLBy+lVsQKg0Abo2KP1n1TOdYH/ir
nGrHbx3FJ3cjzVbD0R/H6M1LvX4AT7MZ/CbudpRHJ+WN32fmzRfs3DfOIBGEKNLhsLio4nMxCAdR
igcyECva5whjTAZBeJgQzpBFQCjBCpeEmwPwDb2zUOmgi3LX2yLLV/aSNteo8lVrUT67iXisNktV
8tc4nnZ5OVGdc409drSRbW27D7FngEVc6caO9vGUpV8KBnHP0D1Zz1up7BcpOM02hp4Pn2HVlggm
fVdMFZI3R3YhEzzRnyMnl7eZoY1nM3cpkUgv09PnOOjyH8C4CKA5ZDv3sZdR5T0tHNyHQM57XP+S
SpUgH+6W1oPd4AdCfQJdscDUz/INMSPH7Lj1gINWcDfXtQ6+BcqxbsqppxGuBl/8wBa1fRsn4Sm2
YopDrlFsiDyXUDTLRQpuF6Qph9DOooKV1Iy/D6ZZXUrwAheuabHRrVfs+Nb7B5jm4pko7lPSAMVu
PKpoRBOwAUwK+nU32CeWVxYccSpiHXu7JMj0kWIQKppLaEmflYTiglmp8G65aEri+sTwVxxy3W+R
HcKwkX171AZc4rrplEbylxxOiBDEb3ASrUNL5yM+51kBTHeVxVOkchO6DUL4v9geh5ZIBivCi2WV
8c7hkPkaZIOHzjOb/Am4tPts9/20z/Ia0tiUBuUDAZH5zZJp/RiQGoH4kc60gC/VRcsEZJQrQnHb
RmBIiQSWjzIZwq3dR5jPwqq9G1QeH4IyRtWMONavFCfBGjZnoL+Mo19v0JFVcCgQsBj7iN4fd6Z0
c7njIcXegKcL6eeZb2Cd903yqQ/maG+EY20CmYgfyVXmCfor+ClX5pBmc3GUc0zooI0hl2sz0vYx
6uAFebh4yITAG8DdlgTbHOinXNW0gW8m5vRPY6WB+U2KfrE5mGpomPlSHlonYZbRev26T6hUX7Uj
HSs4dnn+0EpNypL/PJUkELGMehLo/FovMRCrVv2q4kJueLAcIooMnOTFG6dhE3UQ2ZNsIRegWdh8
AShlxXiXT1JxXb9US+GUezR1CBHCr9Kd2y3xRvOLoIoicKZLI0DbUD4u/Q/IHi3GGZKlo69oSYyK
R7yZ7nTTgb7YXLfVn6KlDJ9qJPeRDW04lt9MFHefF9rEpx3NWXZ1z6+Du2fuaJXEaNF262GM6BEe
TG3dCRMEdIZfZ4fXvvDI3ntOGy6HnPPBcmlS4b9fOS2sxsxNN9LlnLGDiiT1ip0t5tyltONNLHog
W5mE39BnE8+jgTw0AX5cf15w74mCmLPqOFiBi9HTZZy4c0IYe+uJW+pekV39CBZmVmyjtbseYPpg
+U+810Qt+pHxGEfLGGcVtAWhgERFaoxWTU/N6SYbHRfeF4LOVudc3OC7C6zDVBzGoknyXYfiVFBa
xkWwpZpgJKUUZr2/tkisXPwptKp15Mr0IZAL/p0OGYp9MVceRRQgUZ4SI1fdi3Vhn1/UdCN19lG1
KFy7smxWo7rYVZdv49r6PixjAn+Z8/lHMgaW2FpJTZZA6GznJ9KctQyppCIMZGcHioYUgLQafEvY
wjAcIRQfiNHx0lpBVFxZ9iTxS3Tibq544+LSHq9lonpj1zls81oMCbiDPCZp3BOMo1heGZ9yYfXc
duN7GGGLJnvEcj/F+cUsnmGRFZRlnUAlPJRcfoclgeSwJu1vxn0ocYaaHNQfCIR6ZrGFRnTDzH7Z
xnHLcWp20uwoIo61nKz64CUAyn3SEbQkB38n2DUCB987tpn0JcZRvZk6Lo2VwI2xiZhbbeiLwv2U
YTZ+GdgZf63agPfBzJqmNduuy3ZjIFoOK6o+9XzTRC39PaTEKdKkTwY44Vj28YXUHItvF9jJmpkr
xa72QLtVYRY4bfhhYVkxLL+bs4liPjm6LCHw5WmEKoB7hbeuW7XA+IYQNjg5lJ66Fh/C36iJnmDZ
GI9OVingkBwD3suxIE7aTSVQfy+iRE0DqU5oSrV3HDAWvc/7+I4b9KGkOgRajAeiN6ce+hjL0fN3
sbpiiBu2z/EuZGsEwX9waKZKunhTdKnEYjZ5a0kLAkkX4rWfJceieO2MkZ5XLW/eS8CgNkRTKpT7
6NLlh1m38I4BVX/DztbEajb4k9hBuZNDvVCeQVVcDWAErYOrA3mTpEv0naHnR+vUD0lWYvamPscB
dJC3YmcynVTbFHP1kzt4I12+Tv7Dra4E70TRbYJl6UoXD6kqpdR1iesL7T6Fz02RpdexOciLTRq0
y3vaRbVNA9g4v3hJSFQ+oT7iLNyGQqSC1oL6SMdQau9HY400zGlI21tcuGO5Gr2RipQqral5KoAG
lVspapRMvFpT8oxfXw7Q4VIz7TKfJrUV0iF0MIpUMCnlXan2ZVO5dMMMsIDiOoX6ntUoAbeZCGK4
V9Kfe7SHJf8mGKBPtLTRFFN4Te9vEg/04MFdiAPtUa6Dd21SMlMdeyiOvmk17rFSmvIhBRX53AVE
gCjMKvVlDK91h5CU7F/hA5SmSJ/pC+0iJGSLe+IoIOGZ64/IA/zKMO2oXr/XmYLe3bt9/z4xwDPf
Bw5hGBrZAh8bVsOZFJOD6Up1jvMg0jYoN9A5xLN13fgeUs8V6hBTc78ehqbZepZV38E8UE+jKH1m
62zjPkzuZru5Ib6wop4DDyHh238n7byW3MaSdf1CBxHw5hYAyWKxvJXqBiGpJHjv8fTnQ3XsaRLk
JkOze9Tq7pBGieXXyvwNmoOY3kc3Cf2+HpRKJ0stiWsN9YJbtWu8aZMIfvWIWUMLMExDmNwE8XLf
eGL4wK2uv8sU1MEcOBHY8dSiwe/SB+8zG1uxwntFi5GGspC5sass4lYr5mmv7hBPm0FXuCoBrhTd
Klal8Nbgw0C5NmTqn1oAao0TMonfUlStEKDDHZxLguSnb1U7xsi/l20Cnq7DjReNbzKrELb86C2s
SBmwS+tCZieJ54ILqW/8xmOLNmKs67LEpFaUDz86JZ85h4JZPguTUL0iP6VRg+Ps+q2mUfSAfp7p
ztj5ZtPppglRQG94I5s1KhpYORTPDfT/HunuWJFvQq21/iQNT1lbhJYDIAiYUb9RxGkE9mz4Km+I
qTC5zjdWgrhLXMeAapCXyNJYFeiaLt+gvl1+T7VRu4UeD9bbavpnUQEkXkZJhyHLb6sohMdUqDGs
sj5DA+0FrULlVk+wRBm4iYLKxV5LoGQjib9rCX1DxLsiExPbzMNIIA7S4B0wXoHMcIu9IzUU5jPV
Z+uVdOE9YuUvnqSxvSp6AGK2573JKObTqmmQFMKIN9qlwdhc1blu3Kr4CbY7tM9FTjVPtfw1p3IR
kUGcBZvaKMsoKzDUd7h2ZDhhtx3QV8uLO9mu5Enwd6KhUktMs6m5UT0U+taMONY41N3j5F7MTNEu
MopHbospDky9L1uHYaSyZQeAdK9EqotP5Xz8+vgKI6ZkFXHl4PhofVASlGBXgmMNbWYqgpEVcFGe
/JP8UqdRdo/EDHfCmNwkXcU7bj2QNI03EdrykpuVSCGirgNe7lqSOuObFMvhDuR1Pd5XedPCTByU
UnayQLr2rQi9xLTPSxkH2LD8GUsllrlVNSX9e1FQ17BLCzGxTVUoHLtViMMHcESDQlCq5j/Kkjdw
YEVD/JhRwqNlZuMnD1KjmY9QrJvsOonGXHDTzBBep7oQ70Xfn0pbTMkooZ6fiqtMnESed7Iuc+Wx
dNCAxWS8KwAbfYiVjQ6AOEtQZrIab82NSlxbY9Nm10MjqT+5e9JDmiYV1RX1sFe8PydqPonSGDaa
Isa0kVPTbNwIXyL5peRShtG7IkmYX45TS7xWmKX8NV+nfqAjK6ObAtt1onfCW+4BZI0MjtSZyjX+
ZOBg5xpw4LHwQQgMIpAsPPe4u1J26eJgIrlnANptTGFOTHq1G0uA4xwtqvpork912yZFuvMKsaUC
MwCk/V8iDfC2m/TD8NqMSugWo6/coD6aPlJvjz6ypqyuYCOm1dZImyK+wvBZ+SkNmryKE4s8ZuqN
RoX6dh09Z9JYmrifxzko0qmnqBUNMtdcqMyI5qpD2D2jQIJdWGqCnLS9DnbtGshDAR2qqpFZ7TM/
EbENN/Q/AiCZZNv0RUMxJ2WXdBQrqbdBy03iZ0GRZ3wV9EwKnmov5bYCMo1sPox0Mv6aWfWvXRel
KCfjEv1a94PFnblG6hIGnYJtWBaSYF+jPykEj43XFBTJ0DH6jv9JukWXL7hSg1wB8hcl01tYK+qf
AamF57AwW3krk6u7Qx4BNgN5DzyEojIcKof0TCHe4AgrhXexJgTiUxCMTPOICQYPgHN7myIAE15H
lKN5oQYMgT3CVf+h6mZzJ8U9+HaltvTHUGYzhqbbpA+QEupnhae/autCV4TXXqMD0vclzEShSWXr
JM797zq3odruBo9kZCQiCRD2ivTZgmpELNevQwzBMSWa0eNhM+ywsgpbR1LRk3DzoQ0fsHBVoL9p
Xpm/l1PU3yWhLvI29+PkHdvphlKJVDcvjaZXL6OOfgMGPjChFWSNr82JxYeOsSDjfIr1qGaPE08K
B1tZgLXci9Mb0nzJI98uSK6qSo36Kx7batdlWvUg6dxOZLWc3gp0qG5zTTZdhdq8C0eou9bJokCp
1Cgx6ChDIJu1GXWtBJSoJGaFbUgSGcNTFDWUSA2xkh+jrJU/VbGwENgJFajiSW3K30MugmRER2AU
NpVJ46pm0WwrLWpvKMkZH1LRmjv43dqdLlVwE6ysRM2sr8Qw5V0YYpqlRuJjl8vdRg512Hcpgpev
CJixzXYtu5LR4KA2m1kMFDXTWrqSW5U3V5hZTbmaet9aaVQx/nBuITU9FZWJkUuU/KjbqrpNUmrn
+RDDr+s9AYdPnXwg/GkhAmKLIVbRPpVyKT/UYRuuw7Qb7kRLlL9JVSPd6PgwrcqCP6qkzO85WVhr
6SosqTAmcl+sxzofmSVqhiVFL8LMUzohMq+pEQ3v5I2yNddnESm8sWh2lRL4t4ZWGG8iIl3uUMnt
XdHzxg/B6Y5uQrGa54vkk+lPxgHjRcRb1E+Wkrfqitp6iKqWbFXi8UG+rqz9VBLvlbCNSOskjemm
7CnvrcgNX7TqcYXWOiYzjYdkzR8PwThGose76ho5aSwtPDQRyytu6gnKhn0kbhO0a58jqe4/lAwx
K5tEac3VHolL5QH1wqLGiFDKrqMGs5jB4rI7c/5yZrQopE8jQAiKnVEZ/cYgePou1xolFBFEeoU6
H7tIOYmNeBtQH6Qv1LRABExpVagdVqj8VliGG6zJvcpVGti8iHTGyZPvmyRdmqKQnmBURi4W3Wj/
5aEQZGuUxxTeRk0iOz5Cmq8p1FBtpXetUeJlGoKJ63Bmd9MIwubWs3wBmaXWKIQ114oCRiIVxKss
8afkZQynAc+YtL+Rudxh0hyzya1zzrUdMMFW2iRTmj1oJjed0YOcQSYWWi5vHBFdO30eOPTWuVnf
k/Y0/Y9uKmUWSoUFIPJDqez6KOJgWlYLmduKg6q8yWguzrwZ5G+9UtC4f8iTShbaLJm9llDypgSb
jR6ajwZkXeuyHVDwnbAmX+ljsWG/gIU4GHF4HftN/BS0KJSTaYFlhKfxK8V4uNehKHkR2UTEBKiO
+i+FELKu+hZ9GOnLKsWQfKAnXNajNbZ+vGh548/Ot3QYsvtcod1hEsrBHoeg+lV1cQ9vM2+6D7R2
2bSQ/kwfaiyjBzemEAb1DxcUHFRjMXtqifqkjlm689jG7njH6PdtM1SPMJK/bCYz6hhdWq8tT+DR
YiL27ExtYc0X+0RFxrxWjVUga+lVGqhWBCJAy5+osJEHhm2NYoGvqd525Kzprhtdb+978OeMEmQD
f11pJt7kA4kGVFihhstANNr8QYlU+Ra3ogAlUJ7gw1bRQzJeZiXi4dBkMYWfjqUCDiDkwVFW936l
aqyNPttEXHJ2khdMP7wq7p/ROtGoz09af1NZ7VSvitTHgQu9nVJeY0YNwUoqkm5LIlt+07l+vwty
iM0mplKUIdRS+tGiI52QK0u8/GGYvYcwZusQCR1G9bqPw2o2KRKrG5RPhhhEvInYSs0NnAwHwoJI
z7QRZTH8se6jrjW9NXcF3Mhh09W6kwMdyh6pSgTjMziDpPrG3aeqQaZhLqxVQfynFkVT2KSW0gUP
VZGJMhxu0/8pdqqFiKSa4yg8V3rhvOkmPhQdSB28C6sYcJOYc3KMBQSJqZFfDakdqCP2+Yq+Fr+D
ASzY/zROPtnlIcN9nzMbBTJ70shGUFZN2JDTLvKoF9WUfeF9mytEeQXdKRtO/piM300UyupNDGea
UQdB94oso/qmKqLhxoYcfJoYJVdXlToUNZUIaAk8FnF1nr94CODY1sM7hOBQX4eWXkHyBZuHWA6Q
7OLNMivz0x8nOd5m8IW0W2CMVbbi/j6gWIuj/e1oVdxpJLMfvzWZGv0Eo6D8KM2uRkMSVcmPAPBT
A3G3gDCBE7H5GVDHsNjcqcSQS8UF3BEAX7NpCRUFoyBK76MGwY6VBF4Dlo6Bz+dVHJnWI7lM4CGy
b4bPXVqJxV3sAZJgAUYaVxW1L7r7VA2m60Dqhl8iJ+pvJS9RH+5iWH7kheV5hkfm8E3Gcv55LHFF
pxAPp/JqvpcZVA/JMeEMBo4BAl4mRTfA1eCVeqkpiW4oWw2cjtjbRUMQV9u87qD0t2zRox3hLj24
fSrPe7TfkTzAOI2Mf6GWPpQuJIpwGJs8kuCxL9RvSjuoP4OM+z0effB8nYBDtbkOvQaeJuX14bGJ
BXTx/18zIL+PKRwer2Gs5K7RSMKLWqukuQNS0U9xm5kbJHujm3Hw+x9y1OBYoYji9/Mw0mP4r2Ga
IFgtSef+JM6eO/vw1byXulnKQLFlGF0hmAaWrIUN/PkoJxC5VCURvsYYG2tsdSGhIRaRJ4xNRMEe
oq0oPIWoUFv5HbXdQv2HxwG9AvWSh3/gr/87Fv8Lj2upsmEBxtc0UTYXDQK4hbMrSpwoM/FgE72X
OPcez7fmRJ9ZhqiT5FFoj2guINOsHSyBYkIoxWNhvGQQoqwLqOxjuDQ6WqKIno2owYKYxVL2hwUr
LOAyQalSpO7dUuBeHW9E8LRoG1/AEZtHIGJT1FSJc9xCUUibqRv7kbLSUCxIfMBN5uwqWb0+FHkc
oC/wK0UzGCLO+c6TjlgAcEBNWUaexQRurs+EkP2AOVy8SvSxH0OJDuG+gCv+dVZtQus2Cm99f9VR
+NUvoLSPR2zGR6sQGzQYsOIS5C77lDQtQHNQZ5/kvL3qsmattKvzLfvClR/isWd1GHTJeEPPajGz
rtYeFHwwhLwvQ27Phds7yLJsOndwMYq2UYNe5Q7XS9dySDs6FGedZgX/1pUcOt0mU+IILnWIleFq
bnuBSnDITplXBJ8lkQUAJm7o6nK6FmbShpXOZ0nW/dC+NeYF6TnlGIdOAHpWltHHkeBGHLYb6RqS
1Eje2uVqbnfnYl3iyA6pIJur6X/abTihg/m1A3TG/afVgDAd34Xc5ZpOcWEFLRQvafaMyof8Y+ii
Yv7DLtofDakvEmwvpAG18i36NJLvYlAbYR/zXK+lO+9KSHe63TICr4H9/Hmp0xd6fMfh53W3Nxk6
LCdyLyI88uQe2IVHdM2y7cc9wtq2T0I1s8Otty6ufgFtsTO7sO9G+09vIyhxYfilea84mJasazYq
mCswoXR2+sMvqcm6G0Ol67Zat06JyGeXv0ea7lToL6NpBJK8EGyl+yHXbzXpFDLS2zAyLog3Hm0z
sFig/HDGyLOOozyfEHvdIeUptAFrIuWpaPc5prWt2DyhGl47vSA9yOiKUoq6O78gv7gXi5az5kW8
hUVE3VgHh0F1VL/RApIorUQwxcv3ouf6WKv9Yy3kN2Mmr6gi32WUGClzId4BS+xhMBWnxl4iK6er
2vdvC394uvBVJ8aDr1I0zhA6A37K4VdV9UjVE5oYBt0/80LdiVzatUgt7S6/NfUWNQwTWdP2FZe2
e8SCqSwpP2VVukCSOTkglkiGBzM+RTYXA2LIVHv9ATR2mYLg1ZBEsRK7L6G6mtJVTOIOPNmv8y0/
ugXMc2Av5GJJyNUI/iMjZMXE18iQoX3SU6xtqx5dpAtb/tGutwi2GPtBQ3Eq6QnWAa/inkch3OD9
eb5FR+cKQVhZhoajjyIzmIdDCb52jNoMaQlx1FaUmrA7ArSdKBf2sqPbgAEH0oAGyf5tYVm2WMG+
ITSN0GC35Wvmw5iJf9D1JpmW1q9opuRvf9smSxW5q3Eh0FWdW9Rhm4pUQRcADVtbCMGncsf2le6N
WXzhnnY8/wiDZQ3WDYoOK2xu896GkOM+3DWTheeJ9NZE6xSsBYIhJWj39ptRaM75Rh1PPe6fEiSt
mRIGO2zRqB4djcYqcULPiGqrYbvtvG4VD+ljDJ+9y6YL8U6MGHcqlSkhifxzubrC0CQ1LMn4x+Q/
0W26S4bmCU6/rWb+7nzLjiJx1DAnaJRFJx4pkQpzbTOLdMR7auOR34nkSVdRt40U0w2QyjgfbV41
BzsqhzxylPO9FNIuFMjDUROroWoBdLKEUd1QnyXtTw/DKBOpGRurtPuGhNzqfMR5ZI4iqujMShaH
uLZcYmgqpLGP6K2NhoyjhdWq1X57Y/y3C9mUeZVozHeWMlzIRbvIS44yyHjFroY75NC1Cm/k+MIR
eGKkiGEyViqXX1Fd7PuUPwtT9Q3u8sKNSdZHra4NRH7at/MdJh1dx7jlqlx6qL8h86xri8dW1yij
KSUyz5NakG6QI24wHiyHbTIo0Q556j94TGP54pOcLLoMywvofFXfFCs58oYLs/No3aEQI+kk1xGy
Yjno8y69t8r7ukyswZA0JCvI2RgAzDcmcp4vCrJ6W3ImZK7UNrtwIWV9HU8a2HszjRksNvN00dUl
QL9OKaFDuq67c91bd3fLv63nH+u1vd5ubZt/3K7Xa/7N3tqbxt5uNvbThp/+5y8dpsVP+8ne8Mtb
/vnE7+P3ruZf5ydn/uHwlzv/5Di26zw+ulf82F0Ry51/4m+HH/NvmX/r/B/u5+7t8W33uSvcgv/a
7fjxuZv/L3zn7sJqPZ5xiirCotdwt+KZv2S+qy15UAqFYFYaC9+dXzImyHguevrL+Sl3PMqKquis
HciwYHKXZGUfW8KpamSgdMy6ruhg4Gm7FOBSETqF9ed8sFONYpGiu6saKnEXY5sqXT+7liLnlBQP
kKS3cIsB0PY3nSxcnQ91PI0UZEl1WaRhOqz1ud17sxebiajDdN6w0wTbNO+txn2RnBd4pHqVNb+o
qZ+Pd7zXKaicQ+jVdKqwLJzDeIEUK4USIcSGnGO1E70UY8Voyq8H9J4vbKvHGzmhLEvD+4JrC7ey
w1Ahyi9Y88aQ8fCL20pkznFuROBnmKXSbUp5WJ0aY4f0d/BmgCu5sN/O6/5wV8fA0PzSAzBk9WjG
DN0Yg/FpDd4daF4KsEHL6/N9eZxn4Iq9H2LRmYVktgb6igxeKM3iWsLoamPebivQk045Al1QpOwz
FrrS6bPkXmnF8m8vAfMXWMgpkO/gFvD1RNybPmnieYHa8QXYtgSIhEk3ORqYajZ+S9CIPd/cE6sC
Dqo2K9VyhMlLLjh4+5EkONdd/Jpc3JBE6zZNuW7U/8c48+Gz16YK9WfspohDvdjtpVsPUAgyMU6Z
XDgtT80Q/MG12UiB80Oc1+ZeILQTY7+VADKUufSIhdMv3GIutOXEcoPPynkv8SxG8Hz+9b0QPS5S
Xoi7ll2B6rRrBd9DeUBtTCsvzHZpvqAvpvtBpMVcHGCOm9g7G3arQmwLHyYmXvC7ERCQ01JHqMjz
tT9qMNzIqZ2fF9KJPYzQGgcAyV3+ZdFINPHGBlQaD2/pJfQRsbxWxauyfujljUhZWg1v8u5aHDYF
/M/qKahuwMq01lrDAyf/ceFbTnf4v9+y6AY1akIvnCcP3zLmG7+5y7HFQxBE0W5g9+raJhyeE2+H
XBbwgpUer8fxwt3gxLTiaqTLgDRJWSnLI1HqdCXXK7qjqBDWU9qCAwsI0vmGnliMOoLWWBTMExjA
8eHEakFbIzxADQRm2R8519YA4X9DSF2VevD3oWaRHIVtRubyP2vy7M/h0u9LtYgV3aa8+t6F42NR
azvgkr+8uGgvxDoePq7IOjc6VdVI3S5rBUIvlyUCOsxiRdiUpTnLzUHmt77/be8Rhhch1g7sY6Ay
D5s0duDsRo0wRtPdBANyfCrQ/nxc8Qy/kCH6+uTDhTlvLbMsIQAPAzb2YSxLRSGr6AKTE28Uf/Rh
079BbBbcCFnYa7WywFIWVNK2vqwI/XvSFGW0xpWAZwgVJ/NdVZohonyOIQPP5bgfHTLb4RanF/Ue
z9DCu/Oqov+diKDUb+D1wDUx9LxOXWz8eAE0E0W6NbXp5M/owSR0dYSa3xKlNx8rUwmvmUZYdBZd
370UQQVJDNn/jDxekSUbpOIGsF5BWL3iGuq/1GETQSgqmm2UDe1vz4iaLYSgIbqwaR4vIC7zigXG
wjBgFoqL0ZG1qqu1KEYtPP+uqLtI/y/+fB6zZMcYTu4mi+tdYUFO9XPIbeOU/2zAOky98fbXEwwR
n39DLAZdiIQO3gshRKhX1Kix/DUco3UbCBXnI33dEBfzC58aphhvV2V+qB/OL7RHM3FIZr9LO7c/
/smHK/egne1xxY1r060RmXBT5zfWYfASVt4zPPVNvwMDb78Vrmj/+TQdJDfd8frS6XdiIKlTkPpT
5qNPkRcHwwTJIjJqpFNbBe1CPJAV5VLzj/fBuRTyb4jFft9MXd9DM8QPz0duNY0H34lysb+aUJ1Y
1bk4vJzv7q9i1aK7SShJ3GyZnAaVs8PuRo59iluUT2EW6LauFNdFjFxq0iOWAr4JjSlQVi9oczyp
0YArOMSlPNvlsLgMKDGSHD2e/57jd5FOERLRAdgMpJ20Rd7OqqYowVrOgyqmPqmqD7m5Qrugvoow
EjAn6cLz4fio/6rjyRZqahKX6kV3a0UyKmUIDDLFxxyUSGR+lmHtTOVdFG0N+cIF7bhxc4YLd0R6
mqPn6/69d3vivakADmzIVZvTlaJ4j4BUbKntblUungq2Q+f78sRcQtKJsaWCRy7PXCxaUUcWQ6ot
kzwXssDtSlP6tTGhZJP9ZSBZplrGq49DDsszVV4MWtXmKDCAM3E64UMtA1vIV6pYOpK5Ot+go+rE
VyBq7pw9PBOovR5OVp9C68zhix2p0mx0J1sZPlwW2JN/4ymAub753mudgb15R3kZuZ4cEDOK4frm
wncsN4LldyymTRMPFq7SfIceebYpo+kDjyV9UHtXLW6ZTV52Y2D1Ka2AgdtmeINXwfkvWM7b5Qcs
rkv1JDBzZT5ARR3EwYfc1ribZbBXyCzGeFHjjyxrF7p/OX2XQRdbhQdrQouoB2Etis5BcV1xmibB
WuiuhOHCheZkKJOL03xvYqNdDHTtWa1cWqgzgwhyBH9TyKukCl25cz3vwqt3/qP2N8CvVnEo6193
JwSsDueUGaMP5VeI+A7WPSzjtHufmo/zo3U6hDKvEA42DrfDEJGoYhYkTyBbILd/sdL/JP638zGO
cpj/tOPfIItbBt5+EPF0LDjF2hBrXNjFGvcPv/2Wdlay0s1IvcKwVXzOhiRaJ0XR30jWmOYro6+z
6xha8IU8pnRykVj/ftDiWlJiuFuEqkirZRcF1CpQoT+5mrcz4AwGj1a4LQE+tZYLsyLUnEq69AFz
gOORRWmd9DvFpmUVV25idTJSPsCght1ITiqsFDhi4i0s0Rz4HSwDq3KM3hnKX6p24WQ5Sqb8Mx7/
Rl+MhzCqowa7GcqLuAmau4nykBz+NEe3799FEwj9uq4utPj0PPs35KLHsXzFHAo5IEfxPpL4aSxu
cQc/P81OLkxUHP+nTxdnSj5LzBdziCn8EKtfZnidmvfdtOnwfz4f6VJj5l/fOyzVFGhfktN/SoQq
e/uBCv4aITn3fJRTG6kik20iMcqRvEQN9ZCwENvAvDwvdn61TqX7cPzWQqtstV3vbc4HO9Wk/WCL
zpMSTR86PI2d3utXuv8YqaNbdT/PB1me+vO82w+y6DePecdZTBBEzRy5u031NWx/GFqXJvjJ1pB0
JSOAhCvFpsMBMpvMR2KBjbPQSGP/QpPFHiGya9KqKuWVGTwniuhK0EunzGkrd1Tug+FHdSkBfLK5
/36FvMjKllrQ4fnEV2TRTdr/GLRrBcWBSzf/U1Eo4QFdA48hgw05bKuFWZWoxzle20ifx65l3gkD
SlLO+aE71aNcargf6hh0adaiR3We1TWcqwSZVrDk1vdaAF8Q3Z8P8vVKWW6L1CQBMOqSMsNcDtsy
9uj5WHMUSRQip03KGZaH1uhVLJdoILHqMDDIJ3y+/dhsb01zwgYEoZIc4yuj5tFjJmb5G4EvCU+E
KPct2ZmiAB6zn8i/xTqBHVF5/iBjap2J5RrsRo6CBVbXzU3XKYO4SVBn4zyoVITXVCXzL1VcTw0W
z7O53mrQk8tyfII7ndCGDUBvCaUTb5Xii67yaPvbxNi80kyyO7MUs8T9at4r93YoCAXU/Q06sqz8
do2q0R8MKtUL2+CpU5TSJygxxIV4gC9mHo4VAcq2JlfNvN7hi2f7WXDh2DjZX0BaZvSXwaN7cT3R
O2T4Uf9KHNjCCCgOHxVSBjryHO5Qjhf221PNAb6ODg35EJFa42GfAVHOS9SKYicGWm/mj11yASRx
MsBcCVJRsCbZsmiMaXWagJEMLDosV+R2GzW/zq+f0wFItMDdYS9Ylg2QVBp8pFcShyzLJz4KwP/x
HT4f4yj7PU8tkBc6/+OtA+LpsJvySkYnMIIRMdTeRkI+QeYdkSJV4yraG4p6AFxvZrqodSn5fbp1
/waef31vTneF341VEicO8vs/KMQ4qi9fyCefmm77bVvsP1KdQIoPaJsvf9dkxVWGlWBq6ItdOG3n
3XK5zyGdIRkqpQqu94uZgI+sYUYTfI/KkDxA5b+GiqdS/1510QOKtTplpeRGjDX3/NidbB75ZSok
JBSQ7j7swVS3VOwUCDt2OuZc6NHGkYGeg/KWCZ/nQ508L8jMy4jVIq693IDKABmSsWajE0rrrg9l
R+oVxF/j1fkwp1pEwvc/YRbvvgSEPe4y7HOjp3S20kOANXJg1v591CZX/7dYiyNQjRVTFjpiddl3
M9ll8S3mQm126bE03wqWc4N9G295FccZAE6Hg+TDCkSAizC6Fv1ua+jmYosMLaR6XUWwoHqgHuDm
5ISqS7mS00ubs13i6NDRqF3sgJSocbHANcrpCsXRvRsDSRf9btZ7U37n5ZWmIZXzYnQX+nX+U5cN
puYxKzKpFAeX9RWVYgAXOWblLP+LQKyVfZbDpjbjDR5354fw5BYCNYLtnVwQWNLDvs3V2c9TnnlW
zez6KFVXnh8lF3bIS0HkwyCRaGTMfYKEffzWe+KLQWXufDtOdhlnFQnZ+X65pEUIo4G/jsBJMgrt
79IPtwXFCkG1rsz+o6y6C702L6KjAdqLtmiQIvK06nN2RYQUuEijZkOiy4bGYgbCu9fhqqK9n2/f
yQc6KDj8hGaoC0XEwz6EbIbqh0BIwMWP/YTcXIE/jJm/ZSKUHw+3rwwObIZalqd8U6zRlVuc2sxi
ZaD4cP5bTvf1v58y987esYN4y5jgT5o4ltY7pcDmcgcdt8VBMhkuhDrR0QaWG6QqORkkfj4MVaPE
AAOXmQNo2C1QdzPcQLvSjdT1zQ+o3OcbdinaYljD1kRUO0WbA9EFW59eS/8brqi2FfNksq717Op8
uBNbtcHrgYbN0ugk9ReNKyoNGyFM/nCr2JBtaYVPrXmC933hkDtxtgKSQnGbY0ElIbu4n6hDhbZy
2iVOrH3Lqhe9v9KEazSQpQRgOHTqtriQpTvVj7jWU7HlNKdMsWiYicqwNXnsmsn0MJROkA07eYXk
xqpr6r/M0nP3ooZK3hHQKzbKX+SAvbkoogfoiwWnKgpau4F7hQ11iTmS+rYXGw86apDnB+3EMU7A
GWSr6NgzLxGik49SfAyd0YlAGLSCaTckknvW2fkwp+bGXpglfqmq5UJr5jAez6Kovi1qx0N3E535
83FOnXDgEy0wYOLsUv3163sdWFq4qRdTzw25qGQH0jRKDk0mlzvkw1COrMNHMxyVX16po56I0u0a
+zzUhPFVyy7hiU5l4aiLY5fECwpaj7GYqEJgymkDtpMn6k1h1tgWNMhYznd3W1HWgsiGRhbbKn+c
74OT03Uv7Hx87XVB0CbIWAYy9/dBeCxzFmKgv6HAvRGs6QEdOAQi8/9iSe63dLGvwZ6X4I8SMhw+
QvGjl1HiQoysvdZErKSRc5QuTNtLbVxsbRMOk2GO+aOT4/zeJqhRvEIax8gYDZH0QwoubG1HpJyv
dbnXp/My2utT7DE9PEGUxCnk30OxGmCiq1vfujGsraHeW81rm65LLUGCAneCC0/kE+cTcCdAzrBQ
Zp7k4qhs+2bK/Zxp1Ii+LdRXjaGssfUWkbfq6wu1ndMNJacAWtOcK7KLkYx95MuFkI5VdAwx8FCo
sWYbw1WD4IHdSt4v1Y9Q4w56+RoQ3TO+r4rbG43uKECHOcSDdHt+Np9qPTV5AKtAAHhaLzZfqwfD
oWUILhWeCaSk2KnRJqrXphBvwA1vzgeT53mzuAkBZPlPtGVGL48wlSwQCHak7L7FpkAoK3z2mkc2
L0R8VbdPIzer5NsyQLkQ2pyx1cOXIsI11kVBAhBM9ACH0JWiCx924srJd83VxxnQAznscP4JYMNJ
qdELA9WouCzuORoudPSpLRokIl7P5Beg4S2muBV7QSU0826FcW/sjogEVUh49VvITyWSIoPVPJ/v
7VMRZ7yBSUIGY5xljaQrqVOYGdylCevie/RnyJOJ2OKVnQTbyEcA/u/jgeYH6kV+g7fXvKnsLeKR
YlQ7lByuRQbmQPKFjymZrkNJvof6fSHWyc1/vzvnxu8FmyX0ZK7V3Kkp7ecozLWv+rTqJSrF7wPE
bZg6wvfz7Ts5SdgfmAisFdVajGAqCn4cVYxg0ltQqOqb3tMuXIVODRkoAt5xgLBgHC32IsmT4gkm
52yUjbbmDlUdQd5Y/eP5hpxc84yRRkVUgiezaIiZK1U521Y4hZ89xIpwXQbl82iGKx8fzwBhj/Ph
TvYbaDJdJSPNq3ERTsSyBq0rFr3SlvWu1nPrRp/Mt/NB5j/kaGfZC7KYD0VELiBApdrRtAHFULyW
otgt5Qtn/+lpZwIQp9hrQOBYDFDCnTKLYp0Xvpo+Vrg2RlaxDfvgSvAKVrZ6hUzJrtd+G2jVnW/g
/xJ6hvKITD6kpg9nvA5qFmq6xf2/VXA2+S7h/RpU8roLPAcXuE2qffT5sPGl/6K0ZZBHATWL9hIU
uEVg0iaa0JcCybZacL12i228E/y+0Lr54FuO336QeRLtr+dhqsU+IEgnWBb+ZLgB40STYL7bRDNR
fdhMZEizyHocDGyFpvDz//gBi1maU3cTEnRCHF9I12q2MabvPjKz46ap/VVbPcrii6n8oVB5Pu6p
xbHf7sW8ResTM2flSxkuXwsKdrqDez7CqbucYswZPnIBALwXJ3zlS75S1yPLr88cBV+d7hX5T1W4
auPISRApOx9u/uDlQJKIgplpzA6YyxypNnlscAFbGD4jktU7iEE5dfSRC+HqfKBTPbcfaL5r7M2Y
utAyHzhE4gAAfW6n7EXJpgttObWpUP3kANW5F1jLp3CoeolidtzWguabSb2hfMj+myTCfoi5lXut
0ESMPNKvq33/yullhJnN+xW1ONwKHtACOt9nJwdnr0GLSW7FlliGHoMzxtewQRzBKGxM1hGLuXCh
uhRoMa0HIZJRDafnIu9aMl+75Laqn5AHPd+cU+NDGYEaGfBGE3LXYecNEVZ22FCxZhMzR6Hre1GU
V72fXTgvT8202XgVRik6Cvry0esFojapX1LZcQRB3UMT2scD5/V8Y07l7L5Y2joad/LMHztsjYg5
SdZCvnEwd/5ocZSTUTqBduxgz2L3Q3DT1z8BQ7s42KwtVN58lpRZIPiPGviFTzm1G5vQPy2AeFAm
l9AJpdB78usk0qqpQQ057NDzGaj9qjkWRTkiBRb4u9K2ClwOowlVKf3SF8yrd7GNUJCXOG64SdLp
i84IKABKkUmiAcvEFUq7do/X0yz616p/8BffqqDtcSDXrv2223qy5KA1eeEbjoad0iwlOt2Ek4Xn
6LJ2CuQ8KYBRZQ7qoA7M9rvBV/92Zn2FMLAClSxZg9R+OORyjmuIqmVI8eNGUtTo4YVd8ev8YB4t
xbnCzEuT56ZCIGOxSPygDTGOKXAy0n6aAxI935Gyt8X+QpijtfhVyCYtxM4PHWJZsPLbKO4R1aK3
1F1ewrdSDVeq/xo5tIiyeGNYfYei5ly5QZpsw7vmJtLUzzRLL1SaT/bZTIEQ570f+ZrDcYGwGWEf
SRhf/xZmPwfs53GkrMef54fmOJ02N+c/cXgZH8Yp9AYB6p44CdQ0odxMw4eSX09QkJGLtzXrLq8Q
+ndQizsf+OhOsIg7r/+9Uwf8JT7n3hxXbVA8b5wM4mGUmKtuUG1VeRIzwTkf8USPAsT8enJwF0Fg
6TBiNngIvzVx5lC2Iz1PjbFB4Ud584a/LUGjwLgfaHGg6mg/SspIoFpJ0mcjVOQt2lX5bqyKj/j/
k3ZePXIjS5T+RQTozSvJcu1b3XLzQsiM6L3nr9+PWuxOFYsoQrq4mIc7RlGZjIyMjDhxjhFUG+ta
2clZ53ueNmSk7ArD0QpIYkoKQaIu4k8imApYMFoYjTNmaLJHBaINT/1T3WUabzzeNLADMFSZZA+X
exkbksDEfEs2Bw667zq7CyBLRXNja2p05UxT6iX8E2x5ACynT8Kur0rTIHRogoVuL2hsHQqfXEHj
68+9g9c8Txum8wCZL7zDGkXGeuB4Iy8JUA9976xXqPjDStn4WqsLOrOzcI5AFFS9CztioWccQoRe
ZHpDcT3tby/nuszHFzpfz+L2GryAcThI/BwP/Yc4hk8YEVQDck6n0O8kyPmKgFaYi7gJRJH3obJx
BlaXSWMTDyFlAU5/6SCZlZeTIrFMNFd2gBJ38qjuJDn/cHuZ881xcUfPq/zPjLmIXp7aSigpY8YP
Akf1/umV8k0Vc7eRpWNebDnjqrX5IkYDHNYyZbGocCgHoTcBHMI264hFfi+q38PwX7+rXcQrdreX
tnL3U6kz6dqAUmfgduGQklCLZd2xNCXMXoRUeTC22gir3+jMwsIVS3Fk6srCghF1TuZ39iQ1H9Q4
2XDF1YVoGj0SoGy0vha71oQZdTmRl19t+q+iMbwp4Ub9fN3ZyRShFmN0HhKbS2/LQ/52CiDQoYr/
wcsnZuFo2U/MS9jmG8oNcvdqqI/Gv2JQOOgqHm5/qbWLRYHdY05VZ+ahRTDM1Lr0tHHMmO95jvTK
yfofIQ12cYvDZi3Qw2/IZQ2pHdRuiyON4EUvyczOO5FiIC9TuEOuo8oJkbmFKrgJqV26dZVdz8Rw
wCgEanC9zPSKy85oMvVZ1qtIfdPR/AxPONXwtP3HSJT7otEeM+SanEkN3vXK+BCiF2qjMyidKrUX
77y0PGlqpeyLpkRrQlI+3t712W2WRx+QCyklaLx5mu/ym1eFJvXh6KUONTCG3x29RthtX6T/zty3
o/XebhFYrX1m1IcAMRLRIBFYZrFJq4U0bzMnQ0zGa78bxh6NASeMN26I1YWd2VkkmOh3wRudC6nj
dR+b4aXLTiIFxVQ7FtajVOyLfqPiuxYGmA2jVDKfnivqhxDnFbw+4AVgRo4Kh7Ig9HZdbTX0tszM
23uW8KlNE9WSyfbp1ksPwquZfBcR79tOsXZE5qcGT1f8lcmMSyMmsoaIKISZIw1PXoB0u2qbxpGS
WZPtgvFvNu7M2OJDBWLF5HCCuqIHiUBZ3svhoUbU6/aK1u6c8xUtomdc+3UtEEMdntyC0SJolSHX
8dCEH+UtkNCqg/+3niUpbDepYp/4mPKlr4V5REOjQqSiON1e0JaVRbTUmSMZag0rlnmaVdKK5w6x
+n4jJq8eIl6a+AGpMdi0S0dQ/aSLQjiRIUvzXauF7z10sMZ8LeKC4V5CPMQct/KDNRe3ZkK4GZjJ
cOTCaBih91QZOATJ1c5KkIOo/J1pvN7ewN/v2GXkmyHOsGlqTHwuIXAxaPq+RO7HKZGR1iCg7YEV
6l1VUaKJTnLu7bVerehsQn4fMc2Y/Ui17JGpwn03Fk5Xwguq/dLK8i+2nHcMs6fQ115P1XHxI3kc
UEnIGsNtCpikpF8xEKhc+gidm5A/Fql7eyfW9htGKZWGJl0/boLLj1xAw1dOTcJpL9MIfeJEdWIl
GB5zJdmagl81NT96ZAXUNzngpSmVyOJlFovLq+nRGj22WnyHw/Xt9oquK3DYgBEUNAKpks4L69IO
LQA0r+bn+JRpByMOPnZN+Fh3/47eT6XvT2bQBLbWio6m9m9SOOw0dD1dQRahNUdg5PaPMdei6bk/
LxLERiqjVrDwZ0GTjY8oenTF0Zt5DXadZoxvqjdI3h5CRjQg4NxoU7eQrO4bntm7oyUhZ2iYXSI4
pARS/gHkbfNpaCVoFtA/tgxA5hUxbQz6/N6qcuN7ikD8h06voH5B4d58i7y51cJQldOlXv215E+J
7Ah6vy9JaQ6HJsj9eO+jsdjYcoFQvC3VCAG8ZhaMOzs+UT04EXJH6DErYrxXp0kpdi31u/hYV0bx
Ungl2jxhlKAr0BYNhAODVuxRWnFSv4EjtlbzDEHjgHaaPZZ9+WQx74wYsT5kP4XWCL+MYtxAGWCU
IrxavspbalAnEum69OFOjApZv4s7Q3Flwxff4P8fosdWHfUXyIesYdd0Re/vjAFOUdSQWlcuFJ9u
moqSupowrGGjJ+19UiGDau+QsE79XdQrxrNUIb5Dg9TYD1FHTuCZPue9rAG9u4goGB97NIMbu227
5IAySL5PEdDLULdqoMlCBLu/7/x6+AbTZ4QK8CAUOxTeimTjYK7F+HPHWXhxNfUTOHiibyrndu09
tR6Vd9k2443r/rojyXFhtgQeB0qkM2nI5XGpGX4NpLl6OQ7PWX4MjF0k7sfyo2nGNuJannFStjjI
1iLBuclFHjPAto8YBeWWKkgBCzGQ3gFw9Yvp6+3Tt7qHoJwZAwHRwJVyuTSrLqcO0pOMeejq2Afq
IS+jj5GifyjafuNzrW/jf7Z+//Oz3GwYMyjc5jrzpB8l87s4voILckbzm1rApb+r49eo2uKiWHla
ULXihcs02nxbXAGRUNSqwrqkAmg9+uVL3j9Www8/+EZ1P2Jgo6YT9c7pRgR8JxfMjMluGH9pko0C
6HWicPkr5Mtt7qXK9JqAX9HFHWOMb7CRuVCEOF7g9sXnIHTCeuO1eu1AWATpZMzvemr7iwQoQ+l+
CIMGUW5Nc4pS2KuhCaZsy8xKZRc73MbgkXV9poS4XJnXd4hpTTmJVq+/qVb3GnYBOjcBwGCFSX7k
MXsHtSgcLKxOYV6WOxPhjQ3Xuk5fZ7oRsCQw/8Mes5wMmMyYDs1c5g3r+pF8JTig8ACzy4jqooUw
qq1qgbwRFdY2GHgyFJcz8xq7fLnworMKC2GRnNL5kNhVmtSOX/beri2kf2+f0ZWDM+8xg/fQSwH7
XmYgngSXjBSzvLT8FFr/xsxqKRU+I3wV0m/d+DTKD+PUbNzLa+s7N6perk9MvcSvVFx20KZjJOlf
mqDd55W6kc+tL27upFCqh0ZyWVURYeLxcrWm3gATdZo+VdY7eqNm+mzWjlrt0vox9bbUCK6jHhtq
MlI1byl3++JwoBXWWm3F4ajTfysUHaP8yUP4MxM2vtzqHp7ZWRx7D13dMTFYW1Xf5cn3Jt1JWxin
+TNcpumXS1lkp1VktZqUspSmep3E3B4QeL3tflubtXAEFLIM+IxYRFxEbFF6ikPz1UjuTRnRwNum
VsPk2X7N+3l2Q6SFGdEpYjGZ+SwYPwVkuicUikiEPemhlzy7buQNk2ur40Rxiq2Zk2U5bWApZTv0
JhVsuVHdIH0ew6esC/fK8MfPeHLG/+wYixpyH8ziQBCzOoGU3QOu2jXwl06J797ewTWPOzez9Owh
6dRWxEwrdIRkcxeklVuk9cZqVmqhLAdoGOPk9PKvBqT6skcGyaSqW4T9RC+o99R92aHrd9JaUxrc
Gl3nXSy3FObMUkCEK0QNrhqzf8w+7e5lMNCh3Vfj1mDMmgMxKMmppkB7jfgTMtr8lpAyGxYp3Rdx
nPrK9nrJqG2xVs1vuT7Wz1oITs8R6CeQyRF0d3/xBc52ZnHmDaVSeaSwM6bXveWe9LM2VNfIN55w
aws93//FsZdQAi9Gj+9s9J+tpkARHk2R8nVSngIU9sz4yzD9zboAB9G0AiF09Qz2izAuApkC+8xy
vo9KUbvLlS6mgZtoG2dyLaaBVIdGFVovoAnzdX8WBpo6afx8NtW2ykOFOFiY6c7tr7R67dDym72Y
yYorsB8aTVEziXRZygGUC4wA41EW0efbK81Osl5kKBubdoO2YC3WsH2gCyl3k4ouPpoA/cdYDJTW
0fy1DalhEGg8paq607Nm42tdP6ph/aRJgJYaY/3QgF5uoRFbZTWFckbbNLUnwZ1A+Uv6VyDnWY/u
zsfbu7m6sDNrixqlkTJbkKZYCyham9lBERvKhzUChRs7eM0QxIzfTC4307UjI6Qt0k1hqpI6m9cF
VaRrauj5WKkbtgij14ITGZLbj58t0DRjOTx6ibH3onHDc9bWyg+giM3o2Ow9lzubpjniIPANOYFa
7730R2vC5CeWJ9HaAv6tnXGoNEhSZmqGq2ZxOOlmxnDjDJp57sx+Lya21bxo5oPCdAjCyIaxhQRa
8xo6PyZUn1wiNGQu12bq/sBoe5g7g/ltkkgwX1LY3WopsI3B9etgYytX0nY2ksfJ/EHn6aZLc3KJ
Ut7YlJQMWrO8L0Hx30VCFfRQXXB7KJRCDk1j1luY+pXwAkBboYbIeAolzsUxhL8mH/L5SYKC40GY
zH0RbqElVk2wLiiGRGh5lqiuTk/j0RgNjt/kn0qZ6hDd2z8+c5IC/AjA5nwLX+XN7VhaU6txA6fp
US4Z6RkeqpCxTFS3/9wStQETehy+E6iny8+kM9Eby75O5I+Aufa+y9Snlr/68oad1bekoc9k1hYq
BrwoLw0hC40DxuxannmMtvUgF95KQNLZP9r4HMbPhfqs64epbPa3Fzi79TKHZuD09ywCNfnl1wIX
26p+zwIb4ZugyvcZpatNxY6VoiuEoLRUZ74VAyLi5TZWXoqUJ4cLAUe7Gg85opfRq55S5jwwgFXr
97K8n0LV6Uk/pa+U2m6v8jpw8USmgMX4vII+xNJhUmRxGc5JG8eLf+njzgrf9fou8Tf28trzsQKr
CCnCbwWURQjRjNq0ghF9yMQPlJ1a6L6rIqe84SqrazmzMv/zswyBIaKgK+D4ccLRRM3WPHAjpJ7g
aGm8sZ7rkDivB85LJNTgpFpSHeRJGoIwwZJuFA4IJ6F1vPRb0zCP+CwE4cY32rK2uEgntBtIt5PG
Garmvu7KfxMDlsiik5q9qTDRDlw1tBGM35pdX9/P/1a5iMRtzCQQKu0N6mBvBVxDUNrZ2XRIKIvf
dsLrOw0+XM43IxZE4CuQpmp0bZOFGUA8k1nyxtjlOX10WdjF0miLU+2mpuX0yhYlx9q+MnqNcATg
aWa+F2evDFU/pqjdUOZ8slInqN586eSn34NitOHD3VjkSnI5r/I/c/MhOXPPPGvkTuwwZwSIy2tP
BrjeXDx6yovWfwzDWfYoi//Cdc5tLg5eV8xzfQk2/YYQo54yOg4DEuOoZBuvZrVVtplj8WXMnJfI
cOeMjIBDaGFuGEBVm1reOFb4kelcpTnUwinOfDtSHiQ5dSzVhpsA5eaNt8GVwB/TqxeGl0e/Lz1d
KDDcwVAqVv9EPOuKj6VQO0IyuWbJ+VCE09jE8KAUB5C6bq61hy5VDnWQA2Jp9x6U22Km7HVB3fjw
86Jvbcoi627K2s8UAe+eqt6WvQ+Z/gXG4dsn6DppYv1wecCQR+OOPt6lb1VVpXs8pHnBBg2DlVYm
2HXQg43Uk3aHcvUTOUm/gbO7khP4velnRhdxqUuNSRxgGXdGI/8YDWj6QJZWZL0dhvmesjtjYp4T
lV8LMbyPtF9KPD2q0sdERGHQ6NwMGi5VmXjKZX/lhmc/bBG4RN1vh05kN5Shsmvhs4zKZ3dIRsgw
Qzvrd37xaKR33RZj3+qHllCiATJqEVQWHyGLyiGIpHk/huyoGc1RNv1jnRVby5urQlcOxbQyMYtW
7ZWUDwleygQqhxpRYpA6jLhq3a4xDJjBmDxV5Xc1yN3OiF/HKdiwvXaRzxxk/8/0Ioap/TxqO8ew
Vu/uwrI8waG44crru/ifiUUMyXo5bouYj2c1w36gtFwLNNTUrQ7zesg4W8oiZJDZiXI0spSyshuX
zuyh/RUeBSd9qI7ZMTOdF/nNtFEyZcr2OH64fV63FrlwlSKjOJZ4LDKMKYtZ0S7RmYUf041+z+rF
erbGxQk1vLo16vliNcOTNu3N/IPF1RM/RK1biYzAvf5vq1qeu8ZSKriLSPMkt+4fdf1BH37eNrHh
gPqiYhpFHqMwErmQkL8PyvNmDrn6589INORRZqb+hfcptUquOs1LyJ6biofG8fbvX805GCSFIIsp
VmM5j6KnXW4kNTGiEeOHHrIcRYretOIdYcpjpSf33VB/v21xdqWraHFmceEDZaqLpUUX09HHE5JD
o/BSCkct/+k1G8626tNnhhZfv7dEP85HDAXmc1trjtraIRI6f7EaoIIKonkSk8CLgxP3kxCpSkkA
6rneUuQ4xDHJ7UCkrltCYipufK+1HBiNi1nAZdZzXnb5IYjzvDyt5kUda/WzKbm6tW/+fCKF6xv2
BVLfeW50WfMQci/1TZ2t86n/V8yGRCC4OgRxJf+YwZQg5Pu/2Mb/DC4pc4ImL8K0x2CZH0z5qap2
Tf6vaL5L+ul/M7R4vfuCWfpDOa9MKEnt3bGy4/i7LDnWtFEF/P1UXTo605CzPhuHl6fJZQ6UGqPv
j0FDygdM0RHv9DvdGfb6aIfH0O7s+KQ99vun6O7ry6y93X55q+9bN7nXDuU+s9lyp3C24u815Qd5
6dlvWuIaC/BUlaLXCC88fxF2/p1ybO7z1+Sz8ljcT0/R5/A07V5j0dZeynvfHX2S843rdKXCwE8A
zoUgEGIJML5dbkvMrJgCMLV2RsYU7pTD4M7wAntWHY/s+EWx5UOwQTT1m8nk6lOc2ZQvbY6J11W6
ic3vPrIMD8Nn8WV8Eb+U7ld6E+7oSHblBncq0ibRcZOffO3Ini9YuTTeW0pkWVnHgu/yI9iVnTc6
8UFw+n3/oh14xj4kT+be3Nrn2b1urXmRGqFLanlFjFnhOLnlDpGXOwRHLKf+8VC+q89oY7j6o+GK
rnwoN4KUvHZrnS95cWs1gMTEUWG/lWdpP9mfjOdh//0DkuZ73ZXuxBfx2XKUg+qOdvz5rd2ToW8q
i69dbOc/YZFOdVlT9brHT5AfFQkXa3YfJnvYC87vo5ft0y/FwbhTdpZ7O8Cs5nFM+POGn7WDYd69
/NxDp46137Hvhh3hWujX2K3dfVH2KOvs0Zy8j+jh21HppHsP/umN+2h158+sL796nVglUEMYx2QA
Jd1OtrYoc9cszGptVECRfiZruFxfISQh7jzUTpJEEI8xVL7Ja7bmuuBmebCzfTDYLNxHypI+CkVM
1JUtueWRIN18x3Puf2SfCvtf/+S/j3Zwap3kk7m1gWun9dz2wm/UWlImycO2FXeO3zt+BiOd6DAH
8Bd+okIfwyUuz1O6i32cQcpxOWEIaaPph2XXjvacfvPt2NFe4daqnNDpnPwrBRJYKg+bUWktOzo3
v3CUvgzDVB/mPR5t7cfwJX6MKlspHB/ol2068TeFh0b6/HNj1WtvRaZGWDEkV5SZF/lS1HSRV/bM
qFjSJyOhB/yvbjx08Xssf4o0N4jvui1e79U779zkIuFk6LQPugiTVWjHr91Rso3nzM3ui1N87DWk
mGzpiZn+zmHe+234FO187uuP6hZUacWpNd7GzH5TouW9urj3vKpOg6FMC2fQP+b0/lM6BZAK7EyT
AFECJNpwsJUPDKkZpDiIO4F/WBJOyfJoZrpUVo5Ypt1hsBIkNxEv5CGELMntr7oSEhjEgvN2Bvpr
2nLUJAmLsFNFGOvpye/NYvzG+MRGNrW6mjMTi48I6QGptoYJqS7tJgfN0T934+H2OlbOPtM/v1kp
OZQwwV+GNr1sIyUsMDIplEKhd25ZTrxPva+37ayVXjFEYQz6RurZy1edL6VwnLVN5fQSAroZ7TC7
Uw+KZ88q8NLJTB6L4O22zbVvZIIggnUe3jM0fC/XhlxwEcVdWzF6mO4zrzhRtN9wg5XWmMKy/rOx
SLMmDWLJJMZGXFROKu54ftMlK+xG2VeNO422P6H7vg/8DaDPmnPM7ME4OeIADD1erq2wsiK0zH7G
RwCR+xehzrz9dXv7Vl1jprLlm0G7tKzNi0M+ZmPXVU5TvKOXZPvKDyNBJ737dNvO+lL+s7MIy0EW
amnaYCcvGOB4UtsnEBi3TazAE/hMyBdSFpcZ1lxSpwlGmAyeOHtfmr9OkcckQ5x/qialdWCU8I+j
P02HSiyyh1wKTpWlfLX6MXGzyU8/3P4p6uq2agChQEIBdFxuq6RmCixrQ+V0yeAnNrMQ9ac+D/wX
IxmKH6OaDTLN3MKAOVTXYrerM/MpiAMYGFshLhlzjrIjf3h+yGIDgGtJXvIwmDWko5Wl+/AaTNOL
b/mQcgrFcAjzpnwoAr/5iDSIXtlJX/SiLfpa+FL2fv0aCHr8ZlpTs2tGuTmJw2gAZe2lwg3UsH0N
vVjCiyt7kIcIFiI5es7buW7lFaNpyyWIvDwe818wZ/FyMqFK3fl0WF+krOT5XEotNJJta4Ybgf63
cNYi04eBAICbya2KrPR885w1cnqhmUaTARIn0wXHzD+yz7t8SPeTNR1rZmGVUbkjofrua7/Esnkz
Rwgt5OgztwajlImNALSdVf/QPbfVuj8WuURLrdsozq/4NaAsQO7UiHG6JctdIlmUfTQ+tNyE932v
2nk+3A3G59v+tHLHXliZ3e1sJ8LJzFpNxIpVF/2TGqhVYAdmrICs08PpJGZ1/CEWrYNvMCxbDP3L
bfMr3owiNGNYvK0kGb+7NA9BLzQTArGviUSoeTpGSN8UczfWG3bmJGn5wc/tLOKd4JnKOKBbgSIG
czPTPrdid+KR17913Rb70MqHI1gw80wxCMrkZZqKEG7ug6EkjaB8mkjVQRSyB8/3/+J+x31nai9G
/a1lCgHWLNWLaKqcoDWeC7FjagqRAE3dkmBZu3pReKEVaACuRotqsXdTKfWdkbIehoYQL5VKj1FA
vXRLoyvfKp9sGJpo2ZETqbd1s2Zgvs389//NTxZBPgMV0DVxxZ6mod1ag80sfpLu4GP8CzuSaEEB
qhO51cWd3/pWo8g1fqIgvJ5nbqU9FujzGNLGe3/NH8FRSKRMJJy8aS79PvCGIonmY1fl1ECVt6iI
7YgRy/7j4I/7P1/Tua3lGfMCHtgjtiBBsaqDFjSPov+QGMLpL+zQNOOVQg0UCqXLNUUdAJnJx0/C
QDZfR5n3gCbU0i9rZtCe4H/8eNveSn42U3jzPmA4BELb+Ryeha5siMMJFVpCV4p4itJ/SPut6t/K
Ub4wsYiOXaOW1mhxT/Sg2SJF2lsSDDld/RehnrFQZnpIxdQrNUA/NKV8nI+yWn2vGKQavLdoa2Zh
BdrNH3xmZOEGqR9odTS7QWn8biaJ0LjEXzLxJEkfleSgmQOAFKdvnlrrYG35xkptCeM85ESmqq/F
xieYMbM4YYUTTAuGeuzr1On9p5gKb+DW3RYfz9qtBsMQYE4KItzwi/s9hTu4GavZ5Yv+5EXqQUI6
CqAI6sDdw0xIIU7qCc3ZT3/ukeA5YYoFu8eI1iJSFp4vxHrNKqOhPjRy/oQ4zp9H/Rmq/f9NLAIh
g+mpos+uoonhayemH6KgZwZrcm+vZM3x+VoS0YkkEwGxy7NFQS6ejDbj8VhZ7pRPe7mYTlY6bpgx
1vyCZx3ZzTzNdgXXLg3KzLKaV04bSGVuJxYfDIk2rXfFNK40yGE1fW925fBmtkX3VCRJ7CZy6fEv
CfxImwGEZrQNMajR/R6a0rAZeMxdUauEkRnLKH5Bckt5FKjq7vo88Z7lJkIo2hPF4cHrjOlOjbz0
8zDJkW+Xlld+bjwrRSCQ0Ru70ZsQzsJqerXUvnivI2u66zolcDskBEz4UnR4pPKp4T9ViiKK4ERX
Us32qdj8UDQIyna5nOdHIZMs1x8C78Xs5ZJ7UjZ6ZA8HcKqF2h2UcrAiW65NetZB8FJ1SrgXuWNP
Quad4lyQT4ag7SZDypGqNz136gsL6J01PkN9NR3gtlUfNAafKjtI2jzdtVJpTnaNTvePdFCV4zjV
06ex0qXU7o2oeFEmmv42SvWNZ49RluxMZArfh2SQDm2Zxl8FHzb+sQ11gFSkTVsg3dVswkR7Ye5k
wMi7fFXLllBniUHGN0NFH0KvREOpr5qTSon2E3A9D5rGrB3cQhjMJ8lsowx2z7HbOEareeeMgaBk
QYxYKuuW3RiVTTE/6Cgsde2vKo8ZJtwN3q/b52jLziLoVnmWFopB3iLJyd7SywdR8z5BVHfXW9MW
7HrL1iL6+Gk51kylERos77vOOwqWT8AzVWLafW58uL2wtcv3/DMuFpbQxSt6jc/IQh4A936Is3aj
trQWxE1dpvZHywsKt8X93vNmrFVqvmAKJWdqAwpMhc/jpNgLSf49F3PHi8xToW81jNdys5kfAxYO
0OvyEgRkWb3QKXMOmEkPEH/kAsIRFDij5Egz0L69jWvf7NzWokiXttGQGh3bWBgQbrRoc+wFXXyH
VLf6UFuC8j+6/eL2GBXJKmsamqSCsYtoTKXHu0J+98Dm317X2rdjTuv/n6/Ft8vlMU5aFUPxkNlG
O+w6hhpE69Ok0N8J45e0Kuyx3qJQWToldWJrRuWD3+JJedXq9+NCF+QWdFqph95DVBu/+glV1NtL
W16NwMbnSTyYYVRMgJG8vBppk3lkEagbqt23MBdf48CA+Dp/v21l6YS/rTAHQ24LWRRIuEsrMS3f
kEFv3ylq6UcDWSgVk/cBlQe7q5igkmpz47StLWueOzB5j4ts5OLGn1qKdYIU+46Rv2dFg+qb4Uhg
528v62puH2QEiRGnChJIwMfLRlUiD1WaC0ng3H9J7dj27Q/24cdnZ+e8brzkrrrmWKJZAvsuoxTA
P5bctAF9Mk/LrMCRD5X7uN8fDg+1m9iOu7Gk3ztzXltYGlocql5B7H4MvcCJ7dQu3N6p+Cty9J3C
/1NY5PxXyv/uv3xxH63d4/PePg3zwg8vP1T7QbVLV9sVO233w35R7cZW7cT+fNi9OcfXnz/vt4Zx
lyFn+XMXR1M2g9ivfPZFMLoIruYsPGRSke9kP/5gaL30h28byCegvRH55NTtLSLCpSMPPVIXkZ6H
ThXJ5U7X8vgo5jVaDX1sbQSdK9DCbGtm8hHB9BMAlgzUQWRqUldLkE/4+0nirsjEXTZ98pLuWMef
2mRwI/+hM4T7IOlc3llp8j4OBz2N9kUsnoT2qfL+NYyT1p9ue/1Vd//3D4OQWldhSeNHLjZhqsY+
LlU9hJgHLnC3AwQHs0JWKzPPkZ4+UgMNdUfXq5jXs6C3zTHPZe0lSOh2iWHVesc0NP3grsLjIQlQ
PMXV4lJ+7f1h6NDpHgtxLwmDcG+KYaY6UpwgSJP3/UBWm5bKFxhnLH8fqVDyuLeXdhU2GAixOGiQ
2tE2gwju8vPKXmBVfTOgG14/aAR1eYodYUuF7CquMxICKndmcSVyXL2PSxRtRCXr0Q1vW9TchLlS
vFGQWVkHS0DjbA7saNsuvlA7+a2SVKxj8rpPQSDua116EhNjIyot78X/e/jo4irsGKi0xeWReILR
mCWxIiCzVrwv7ZTuYkrIUzscFQ6EriWSrQdbwq9rqwNXjnUQizK8u5dfqRyajEadEVOCt1ypvZsa
BlXNrdfcVWThM51bWeSEozVJUxdhBZ1eu1IDpx0cuDpseqAbJ311PZwjnXHReeZp4XUQNkmjWaB/
aejxSbAGV52ivdeEG3fi8nXKsaUQ+HtwDZqwK/0EpZI9mAfRU/agorTr1nKgDLkbLaZoAGq7Rdm4
7Vbb7Prin6+t/zxkkREOkiZLUCIETtQOd2aV7cXSuIOy7XEYmn2f9hsOebWTs9g10MW5ikaXbil6
VLRyloUtTDXN0N7VpZjZ8djfF7KwUYBfscNYrWLB72bwsFs++1RPq0tp9okIciVNqdxWfIiTL7eD
0dX3QnLo3MjCAdOiGsekRNp4QHoV5GVxatEUVHvAe4pwSLxfwVC93TZ51cHlTFEUJ98k1aAYuQQv
dWHRx2M7hLhG+Iru2V410H6pxB+S5L8O8XzPiJ+hMLNLv3RDdYvv88pd5uuV6U3CI4N5V/G3ba0k
6ei1Ob3Y0ebvjR9WZmjfSqWVHEnQMjcps/Hj7TVfbfPvYzHPVcL6OXPlX0aTxqu80Tc4FlY47sLu
Ie1PhfRa5US09AUo5G1rK1GF5x9yjaCnQIktWQMST+4GQawAd07wGJdUN9yiR61InDrxKIW+fvwL
eyoYI+bYGAZfQhriauqkWi8jxwoSyNO++qG89zmG6gbE8upEzJIMKvOpMMbz/Zaj/GESd7Ifou9c
jOUTjvKj8coDaNuNh8Ta9nFxElJg9NauSqFkFFNAVodUTvSPpP3sur2u/CyCjZO3boUXs8oRnJkQ
Ll0iDEUJnQY5cnzx1Ew/mW+x/eEl7H7e/jZre6ZSzwVDx/OLWHJpJkoaLlDPCp2IoHUQ6PzfpaUa
hrYFfebGO++qSUz0p0IFdxFZIxCdZTYZjVqZGyEiQ3LQi594p1udnTEe9DqMYpbbo1Bmsi1Cn/i9
znrofJux/ZiE/sR5QAP6pRqSInW6iUfcQQVYUFKmrL2ftVcN71PgJz8Mo9aOhpnVPnrspvFVjfIt
vZy1/UIFRSRC0B+B+flyv8qWjK8XvdCBO9D1AtrVVn60PGsjCVz7+udmFgEhk70Y0g/MJEG+H4ej
38AxGdNh9T7d/v6rhmbGTqrrPCeWIh2WWlKHVskv25SaL/opqvpZMuPygzJ5yo9JD0ixb1u8ju8k
uJQrYRShRT3fLpdbWGmeGI9ZDJlUdaQD5EoBPQz64nzZvSFnbtkWtlXtgmxjT1c+HXZVlRcDU+VX
IglTGWSewCy043OfKLHm5qiX+Ya0u72+NS+nUSIxhQYVBS34xZHS68HS0iojaWMIwy8CFHteLfMj
FF3xtKtA+TXhrvTuFP/Q5Z+QFxvMt0p0gu5bgdZmvjPV3dA+D1vkrCq7evGmZtc1QjAkdxIJ2PLx
rsddqYV9ETtxfvCoZErc4bcXflWI5nhfmJh/wln7EKlHgjKqF07xI1IdekLQ2nV345f++/A12Yj1
K7c0HUrayhSwZaBEi8TEmsqhTHJsmQTGsaWr8NyANs7RZIk3TK35DWk+rJZzkUpaQlt8Q9f90Cp5
yPjFsfEm14+1k5mLG9u3bgbpPHwHabbl7TX5aq2YA2b8fHL0toO7XbfNrXrlyr5xynkqoRfOzbI8
fIzVKYRRoEPZFHe7TOyER0Ln9yGrGzuKxWzX+325UbBYiTEqSh7Uqeh9GZyJS7+g5yGUEE9GTtor
D1HZA8sT7NFMj17/pzI9fKMLUwu3MAFNsoUIgAImKwC10rVx9PxLoP55LLmws4hhoSg2mpLNQqNM
7EIJvjOa8NhOfzomPS8HTBUlNyoCJKPz1zw7UWIoVmolefPOoSotVU8ekLws3AJNrsQGFRYwmD+R
TCMZWJhRuiqPohZ6vzz63INJ05S326FhzbfB+Jm8UpCdAB52uY6CIZBAz9vY0YP+V9ik+xxwa+TJ
Gyd1xbnRGZwJC8ktmAxYOJqo1SbwOZ+qRpI/TKFmh7V412Y/tTpm/nqL32jF2m9CHjSiefHBgna5
qIhkQ8+V/0PadzXZbSvd/iJWMYdXMOw8OWleWNKMxJwzf/23MD7X4sbm3SjJtuwjl+pMs4FGo9Fh
rQQ0iqZ+EJHuynrD0TEw22JOzeChwa8sIaTh2tJoSh69XefSKh94cEBFAbPdbO5R8yIYgnblhhOi
rRxVOhOF5C6GjfGoZHTqtCERLAGMc2Khb+h7Oc7AB5iFDUbEOZu1qtBCFP2UhW1HqhDDvUOUAiDL
tC6VlJTaPDm1PtXv181vxb6hFXSi3bkwQUarqC9AeIaJDlurhJ05GbeTxCO55IlgtJlQ8g1KHyLq
crQe5qDGHBlm7x6uK7K+Pb8VYQ5qOAG+drYgxRwEgJWdZtUz5gcFkA7X5ayaNqXZs4CYhFZNJhs0
1AYA3ybM1USVin4+g/SWv53l0K2m5KQIJu/Nvfb+pV7uf/JYzMfJVMI08Au8f8tmRIE1LOyiDwwS
yNU33ze9IAo2YfGniDXwrsh1oesTqUO8htmQCOQKWhNEFbACinRvmaRMf8pgsyrVu0yR7M70ri/q
Wnx0Jo/a0MLigdNnNEIFeUEvgz9iArc8kNpV0Q6mxwGDN0hgaoAbil2OXHrpMaHfmVzG/FWpDEQx
hFzJnzdK6KnV/aQ8DeqmhbZTsSmaCYzgudc1O50XDa9a0mKNmXOh+wLoGjPIRpUMlqNrRByFuykN
TpI2kFnLOPXYVa+ykMecEHW04K0Kqqt8xIgDSPpCTweL4vUlXT2HCynUnhc7OZdx0NXUcibLcket
fR+aDpTEQUxKbuPQZYGPmimyYWjqRXh9wWmatmh8aVSk3VpNKEmIvpSyMj5yWmqJ/Kd4W3REnY45
JosUcSdqmzD+7uu63QdvPY/fa3V1MVsBn4DMBJ7x53r3stQaAOfHmyVqfmZmtEfUEJDUDDh3w+r6
LuQwVqOAdAd5OKgsyAAqnAEm1cqIWN+jvyqEwPSQMkImTL8Y2wgqRKbl2ME+hckiSmFVQI0qOO50
bdlobsoCOQZy62xGE7m4MRNDgC12o0AyPFCkWDt0LY/xfG3VkD8EQC/6YPEkYoJSo+zBdAimATuJ
9fxJBwjArvaD7hgCmeUFgF+v1w/B2kNeB6kPakhI2cI2mVsi7CPkhyPwSKcCxiLaHZJVRf8NVOj+
tO8ETEIYp3RwGt+7Lvei4oPzgOcYjb2wZwBUPzfCYsj1vgtA8wxrOJotJtiSZsIIRaE1d2a7D1PQ
WoAl0yi+X5fLLi/w0oGGiOwV0gfIx1mM+27zqSvGFoxCwqzbSFcYslO2QG4r3OtyWJfJymEO2RTX
gtKUGNILpubGQBtVBZxQNLQIJjo8C05ull1MKkxDHgsjEUDwRbb9fDHDdq7lFHk1u2ua3q4UOSJo
KxxfgMwFV63mn8iqAoEP9BHPYt1lfxhufklHmh88NehIwik8l44qZ4TONAHQ8HNZk3iugdrZNsjq
azkqDPPYceStLS3cNoYjcN6BycxY7Nz6fQBGvdKuson03YvV7FEJloJTxB1woonA5aVLVVuIYkOa
ucgArKQmgMIbabCu9fZUhG9aq9uJ7L+iu3AnCvrHVMq7SeRdTxeRBhVOWWQx3aqgY4jt1q2rtpgq
+lYEWJK/SycFBPZd8GZkASjLMaMkKkjQzNrwUljWHhylJeeIsvEcqzzzWMkbLejFAOscZ/Fdj1JN
oEm3AppSkx5R/mwgoNR49bC14wk7grr0dkKHz7ktmXFlYpKKWjJ+6ZiW9p+lKAF+xI/rx3NVt4Uc
Gm0t7n5fAw1krECO6Q/OKcdMQ2Bb1Z2QeCYP53NVFKBR0cYOpNkL9H1D6JIO9D0lBvEQNEYZZoYI
KqRtLW019WCmnDzNqjiKJoo1hJ9jKU58rcw0aYTVdGIQbatZl2yhilMyZcUEMEBLctLIP5XpwJt3
p8f84qwAnYR2C2gorTAenRIb4B6pSiC03sJRECndijw6rFXlFjLony+2Dew3ii8OkDHGxo+2Tw5+
hKS36T/ifbADCzBRBMP5c0sxgJlN83kymlSY+7jPBpTWOszVDNKTINhW8M2Yd83wlA0yERSOsDVH
vhTG3E5Fh8YRI45A8oT6Sth/qnFMMuARi8r3FPRJ/nCItD+MtekpR0sgrkOa6r4Y5y3DqBdjKlKQ
Zm+UWjRBRF436BxncjkrSuVgIAXpSko8zI4QzR3acCs9Lm156IiuPAZAJTC9cPJUzZGDDwVQaNlP
wXS0jAchuLaoGMZGppkOnqHOzhiNGCMmL3HWxXHE/Ru5WfQsGi+dvg+MB4rMX8RP121mzYuhfR/J
OFQqwDTE3FB6FwRxI2BNpVB+7App32UyOKFGuwZ84XVRq7fEQpbG1LLMEWNMeYJ1VZPPcKK4sOih
AmjOcx1EbpQXO7kdKyKW1q0pBi/Xha/dxKitq0AFpFgEbKyad2HfdCKuRyvt4UkfLAQeOcXtFgI7
LzmOjSeMORvz3GtjLEFYr3xYwUZuUyeNX8GwMyoVZ1Hpj2Jd2VIvJqKp5yZJaoOKkl7k9HtQudfX
bfXno9UTHZiI8sFFdW6RgdgGZmnh5zdW9iiF/Q85E5y/EYG2XxGPTYyDMSJKsVZAFw2jHzAZoucw
AF5f/UVb4ZfnQMblfyK+/nzhjHO0G4lpghDXuEUfY3kcd8lmuqveVE9/1Mn38pfk+m7hNq65AeiJ
sruu4Np1g9YclI6AyopCPhMpzH7bD3GLa9UQW1vL0TZtOXm/vS5k7b5ZCmHChLpPFRN9xQjBrOfK
2GWpI8+mjYNgZ+Nt9nFd2KpVLDRibppi9KcKtGvwkHhgSsijqbw8zuqaoVsErVQansls+llAT5MB
bsMSjaCSTqoYpekgfZZiHs32uhw86+AUUCpg9yYbGhzWDjEIIEmGjYh3gJv0KAVLEjIs1xdtdYfQ
YYmKMB500Or8KAlinKSNBvdniYB60/dx5GjtTw1zo2L+pPgP16WtbRFcHcoTioR0jsVIw3BKqOQG
TL6cXsHbQYSOkzNZW7nfAsANdq7OVM1mlpoQoA/fDSiBJreQd2XwZDAnJ9TVoslRErAn3bPiewWo
ybwy6NoFuFSDOTel2Ill10DE0B9DECA3u7Jz1D8GpqEPpH93A2Xx88XScjxJOwVSaqXxwHLlTYCJ
zdravb7paxePBWBGBY2wKOyy71tDkK12oE5ArrzWJKH1nABmLtE/cuvXdUmrO7OQRJd14VFBbjUh
tIak0m+JXvl2pm/ShhPwXUwA/POu/K0PEw9VGEKZygHL1kfzvWYKBBBO6OABAKSaPAN73QmtFhs3
gfpGRwdpi/aeIvIA0nVTVyPvY3iLy0T0qQiCE1Whz5W9cGs9Tve9I5FERXMssTbizt9OTu7Gz+Yr
F9Zu7W2/3FbmLE+q1siY9MNbwrRehjq7jebCQ1sgJj3CPTpo0E0dbuZBBk1WvLm+z2tOayHaZE45
ZrWGTpWhdBChf/UHUtDK4I4h+p2cWXr8Y1l4u+DxgisSZXX2PdibfqgUdQtZRYjD8TGAvHXobW3Y
qD34RzjueC0chTi09KPEqdK28XMTTqshtvQYr3cUcW9QtLBVrUViBo20QCdK+uFzCnV3EoGjMfFQ
71dOz5lo5vSkat1iqg+aZtIpLt20esn97fXFXLFWiAApDyCXTEyNM9rleulHo9AgJVLdY2ZAUF2g
E/j9oVX+FIgIHdNoPEILN+ZxLsEy+imRtAhZervXt/K0D4uXeHj6C10WIuhdt3A2Ka2x+xFE5JEb
d6dKrcCp4s7j1uKBwK7cBmfKMKsGdHhrTEpsTAsIrGg/le9jcN/HP67rQ88rE7SjHwbhNF4jqHey
rdRpJvSNnMy4c1Ii9cCnzL8rbneUiW9fF7T2lKV9HGiAo2P0SF6fr1wS6XpahNS2T9M+eJhuos30
IeyCXQZpHacTfc1dL6UpjLMwCqsUQ0EEsMcx3MTH8hh60ck8il6wmTfapt60367rtxLkIEcOanFk
6NGpwAY5RpLXIQarEVJpMemTAO3TnGO0dlJ/S0CvB7OAcmSNUgcJonDXj0ez2WW+c12J9U36Vwvg
YJzLMIXZGPweMqb72Zlu0pzon7U7ef5r+C54f/HcknFiMZ9AR61QvjmXBpgYuZ+VqrTRw+8jMQ0e
LkTBGce7rh2khRQ2HW2UnSKWA+L3Tn1rVRBBH/L4tZ3//HZa6sLmYFU/60D1Al1ii6Q52vHGA4D+
hPjVUm7y+f76Pq2ZApjbZGTZKZAde5bMzqizpKpLO5xqGSkv4GAMcxkCjMj8Y549+FRk0sFlBkkA
7WEsQujw4EFSHRd+gILW3B4mADhd12blYv9idgXEEXqxcITOzUAzwz6Tfby6w0pBEDfaBSrzMjJa
cWHdq+EPU8l21yWu3UgYtwWmh4YhEpTxziW2CICHgD61KkwUt5h1kIUHgCygB0EgkcZ5nfCEMWF9
pVQYxZZoJJy7RdeBDmLfYMJoktzO8K7rRVeK9eZLvZjYvhBK0I37ENWPN6ARJA1Iz/3YzTKUIoFZ
Xt8JCMWvi1wzxaVI5kKsh6Sf+hZxcZ4D4Ti33lodkL9qyENhWTMSMGMhOU/BPYD4cL5lPUD460DA
KR5bicjJS2W8gD5mMHZStPVDToC9vo7/CmOTNEWbTYUhQ1gZhNshzY/h1G2t1t9Fak4EY/4p62CE
NIU/H+HHaVtoyUJJhGI86HECL1JoJmBJAeAkkzk65T6v7nDJ1sJIYqyy89s47amKg1x+DyUVE/UA
6QeA3tEoRzcTFScWw9vR/CbqvlOYz7hLNzGAUVp9uJXLp2BUUWqKiNj1nDto1aAoqQhGDGnHOv3z
RYQFbpxUKQ2czVEPtk0Dhx21v6qZR060eiqRfzXRNom+XDarIzVi2CoCXCgQEhr/sVVu63wzfwbT
61+cD2CCyBKFKMGswbk6g1X1QjXDfyaoO054FlpowW+mH9elrGqDoAPgXwBGuqhHVCnQbSsVUkQ9
uce32EkaP/gjcBnSYt9KvEvhov8Br2FgaPyWx1gPQHxmuDKEwXjcyqQWP+fwHZiHttipHqpBp1ma
nnzxmQKI6GnFCSXXLvSlcMbLJaPQp0nQw6GKYJjWHjPRf0xCTFBgZa8v66otLtRknFupSLOkoM8C
52Kb6pspfu8MzlW+qgwGgxAaIz+GCdFz+wAKYg9icygThZ+14pi5FzUb0DZx3PT6jv2Ww0ZBAY67
PKTYMYzZSV7gNoBbfhbvNN9NXeFY8rAZVlduIY4x+zKJMq1OoJaIBuS5BFsoet95o0I8IYwVWq3V
yxhox90zPFbDNm0e4mD3Fxaw0IOxNaFIAzOKoQd69uwMA0lyaOsGZ3PW9EC7O97+8P2YtGBsIMiS
zlcKCCmqY2a4dXUMDfe6HqspBlTW4PDQBYw+KWqHC7calag6GKOIIMv86KanIDRALoFyqXrTwS+N
QI2KH83sL2pCeFf+lkr91kIqHriTBX47XKSpXbSiDeJtztqtnB8ohEYPsHmLKHLTtV1IqNA9AF8A
P66O8jMmx2DWSvCjGzX01LQ8CsQVN6tgLBEgx3DoGHJmrHqY9FlvG/gDQfoE8Z2jT5gYzyeQDDdE
iT+ub9mKVZwJY6zbGAMJw4IQlqX7Dsxlg0EGHmnb6uotFGLMOy3nGcyVSM3M6ESa5Wc5fQCCAAmF
z+u6rARUZ7owjnRoBLEp8cuO5PG5qzTPaKdtZlVObVqnqVOegyF39ZhnfrwlZIxDn2WrHzK6X6ix
6ujnyIrbiVdTo9/OBN1nujEnyzS7QCpr6BYIxS4zKzK0vOYtnh7MMeoitRjTAHrEo3Lo25GMjQVF
Us51txJjn2lC/3xxlsLcQtg7QsxsbPQWDYYgXJPpeQJCQWYXHJtYXzdgGwJKAs8w9uZrMynTrAbe
u5wKR2kOVcTLOX2V0i+35l8R7KWXlsCHGwWI0DxlO9iTq9ojyQ/C8414O3wLjootP6H95VRufDcB
FdGP7FfC+4i1mxer+vsjGKcB1HwzB1YKMkNgGhiIBQIcDTjRtpGTcgQDpWSjMqrzxK67qt9SGe8R
Wr3QSgWkppVGGuU+y76V47EHXmEwcnoMOBvJDhMoY5Q06FpGKK1jYmbamAIvell3H7+VoV+wMMxC
6IuysagEPGhNcH8H7hBvsoQOmTqxtBny7XV/xVs9xnFEqCKOcwaBc4XBY6A731EQiC5yBoUzoLN+
tH+rxniPIbeyOhMhqRE3GOY0GwkUBLxs6ErV5swEGf9RqZhx7CIajU1o4XX06LXO31tJJb34noMm
Ryb9uLm+gjyjYHwJBtVkVVShlyK9dP47N1XJWzcmZpKqHjN9I35+a4XfhWnYiln+2paad12Ntbhp
uXRs1anVy7AHeilNBahEAFFUvMWMfaqIKP6ddBCZyHst5wnlLB4bZ0S1PmadDkcMQzd3kSuWRNrm
h2gH/6HKdnUrPMGH5K1zXVlqaxfuEjDxGHAAVsFKDhuRjy9DrAkC9ygTdwryYYYAqgVeG8yqgv9K
ushl11IkZl0HSVOdEL0uSNn8zblaSGC8bmFgjEKkd1kNjBij/9ACL+DNiq3elwsZrI81qyauFWob
2bfKepyDG3QGjCmYphS0OXMu51WXBF4rRLoY8bTYGqEkDEalVwPOsHyvSKjWmA7YFrrothQ4R3f1
aC0kMS5JtOIOZN/UWzQPouZoYBIpeR5p3QB+a8N4JCWQo2IeoM0AIsChdwWldXPZBV0umBrsAtTI
mQmWD3Q7viTZtwJY0h3nkPG+gHFQU1khtm6hZVN86spHzgMzW72zFqvIOKg5tWY/G6mG+UswPFiS
2wh3foeD62RN7KK0998MhCVx1ObcV3NQ3ttBvEVJ2/ZnoGJ/BIBJ6nmlKI4tsskzfajluZOoLSI/
KdD9eoumtz7Za7yyGk8Sc8SUpAAMUUMlYexTEQ6REAKvkujjx8jrbVj1fhisQbuyif44tmOlmqe2
8mmGRDRfMXRFAv1Hq901vG7s1dO1EMOeLjlKm4AmBGfju25hb466z0lfr5r2QgRzuFqzlzqDvhwH
8zFsf03q7vo9wVOBOTpaXOlK4GOlZHDWi0ngiB3Yk379NyHM+ZnUyhx6uk5yrzvgrAQw+UYJ3v6T
EPZ2z+o6bpEnwLsU91Asu7OgEcD0kP8mhbmLAMMdqw3NlkrGc6i+Y6I3HTmtD5c0a4CXQnX4/1kv
iwoCLNYqTagmhkSs7ZAR7fZdvotvzTvppnLiV3EHwFLAgTrN8TloSQ5GnIPAcamrh3XxDUw2oTLR
AGzSmG8UgG7Xv0R9BU6KYxIdJbBsXF/TtVL1mcL0ECzeBEIkh4kBwBw7KL/7MhCJ2sGZy1/++JSE
tSfGitMNottallNVmafp2bfrH8BdcXpKFh8Q+kUu4aZEBOpJR8nzkef0ZHf4lYEyydF386Y4+ofa
zV9E7z740exfrstfDT4Wi834kbaV9HSmz+dgeFfLZ0GZt2BZ9VJJQklTNwlghnhUR/RHXsSHC5GM
XynC3h9MGu+0JakwWWH5bo/DIvScm4zjX0zGvxh6XksjVU2eduboZMOr8KcoJihgnFkP413aGhx5
uP5hqpZnjA95+oM7ZPAFW3NludgLeVKMsrBmqBEfG7vYSA8RQcPaHeLRGkg6Jw1QuXb5Knv+Q/yq
v4pk2Mo3nW05z8omczJeQoCzqOydXeUY8+2Cr817Srs7q3lQI869sy4Csxu0sI5nBGMfbaoMlUhP
xDR3JIy3if8s87o51n3MbxmMbXS67I9A8ofHTqfnCMwK0ah6yeiTsiy+5SqvRWX1lKE3BaiIADtC
qur8kFe1VsuZgvjDwEBRpRfE6ry+jpyq3IfxTuRVNNaTRWi1UNEojfErduAn0/MmG7MJSd+H5gW9
0jCR6IgRO41kd+oNl6929UQvxDHhVe3PiTUZUC8Sv6nT3qx2wJ/ITE68cDHH/3XaFmKYiwG8nLk5
gAweZMgg83HFU7RXCid9Ld/BMLuLN/Ee3Bq27173kKvmuJDK3BBakqLmBiwPuwX2UumK42vIo6Kh
buLiiAMjHjPnFEyDfZQNdSrrWYD6RopxWiBIJm4DUC55dBrg9BkjmXmT56s6LQQyXr/uZCFRBOiU
gkfuqCM6tv1OQ2lSnHrODbsSRQInC2VrwO2hes3O20h+JtSKBG6drh/BShvroKEpi4YTuPAUYnzG
bJZJPM5oQOys5H7OQzsKjEM6cqafV+18sWyM15DhIJqggxQ93Zig4wPOiXij8QZfvvDtrpkDe6vo
fpGMFu2mnAMHc9ypWAOA+aYq3bF46QtQJR0wRhf5h755mIDEp3nWXz3ewa8Ggjog3aEIde6wBjUO
1UGnFTeUwpTxqE3vOs8Hr1r9QgazmgpacFQNRQ+aIAgVJ8t+GO33dnYl/7NS3Yo3qL+6eQtxzKo2
AiAgax8qqeqbNn1I8pNuHbiZvhVzV5ClxzSnAZg4zJedL5w5pVqR071rptHuqx+hz7HBVUtfCGBW
bQAfYlQaEFC3mwRYo8pPEIFc93hrtxXyUUDdohckju65Dhj/F0IzgDtXpiJ/KMN2b2noM5u7WNu3
GJu7CUQ12chqk22vC17bIrS/gl9CpeCmLPCjPOajBlZyuCX9wTDu0fY4yoeEl7JZW0HwAwOJAqRY
mJ5kDGGQW6GsQoUeL9nxI3EXaLMj5MrmujIrloDGSgoQD5gEEzXl81Vs4A6FyNSABIZpd1sMfZGk
ZcWLQL9Gu5fOAr2bSDQACBRkiBQLlDG4ykLCIVI6kDw1FmA/59Y4CuH4JjSK7CZA6ydZh0RE3M+v
7VCCKS6eVLtJoodAUd4HKXjBkF1yI+jTvEkwjEyCAFwEf7YQ+EIglQI/DCMJaE1gcRlTFG0xxiOC
U0J5asvXIX+7/vNZc2V/Pv3zxQsqz5pQzdB7RsB5mggvhgzqqPs0A32cUwa8/ClrPKwwxnjUOFfn
EkDAxE8dMQhJqgQeWsM419nFs5SKQZhIhxBQ1bxwI3LT9oglZZUgNUhU40VL3hXlWchHUmnHRH6u
hkPTe6J/khNez81F0ztk41GDfQLG7BcQNLOeRl+klQL0Eln6JmGC1QcQTe8a6i9DA7GnWzcDZpwH
1xqe/aTxfOvExdj86tVljBqfoIDVBlO6QJ5njFrQC90cexi1MZXI5jqJj0RDtG9VNwT9USncdiG4
3mP0o+r2iExvXngj0i6di7IUbmUZ7jfcVoCRm3ySyGCjize98ZSPj0PtKGKI3vfErrTQG0x0rfg+
ptAf1Xo75REZzZrkzXc1D5xEOLXle6b+bOpHy7xVrU08iZsAdDSAVk6zx87Y5zkP6PGiUvTP6v9W
nbHmKDL8OU+hehUkTqinZAQMYzCRUL0dOwfPZmeKH7SO965bOURnK87YdTyOgpAOENtPQCAAWjzW
8RE8BzC24AgaA84VQ3/clQ1mByuQs09MhFIaCHaRZ5gmIqb7ZBzRRW3LeCLp06dols51P7FydJcq
skMqEdL0upD3GtFGHemeGe3aGbileT2xFxmdf3aQEmFjBFcHFsj5+fGnydeTDnKmebRTKwN54GOe
/rS0vdTdG4ZAEvAXJg7GWIc6cXTJk5VP9PWRQdOJnA1EALhwqZyGcdOAEFMQSvf6Olz0M7AfSG+u
hcP0s0DVCgmLryF0aM09YINIrmYQhzNvgPjjZzpJBI8S1wju5ui9KA9JnpFWRJ1ytOwpwki7dd8p
GCSrbs0enF3Gjdzo369/5kUY/PWZKiYGwCFg0OHP888EAqg4TQ3WMcA9LRi2lTxH4a4CexJIgmIr
cFTjwQTMNTDEreq1K0k3fqqFyVmtVatZfAVzHkHsOBqJj68QW4OoCE1pab3LbI6y9Il8cSAWYpjz
J5pFF6f+oJEBVO0P+SyJlPVCO4waiDVLy2pJV8wAJvNlgLPmWeh2nd+RuIsHt1Eik5OCuXhqf609
7Y9Hpx8mF1nCuV5ECJtLaH9Lq/tM9sJ6p6ggGY8yYlhOZ70ZxTcR+w+0SfzzXRsLV7S+DTX4M56u
L8xF+ov9Emb9CyDEKkqDL2n6mcTVtmtUJCWrgynvLR+4drUjoYNJkG9pmRGDWfPNOD2rgu+gftUB
DDqOJyJ3+5r2S5tuprV2HClkBBNwlr4Z6D2fipIT+V2kX/75ZkzDoe9cRd2fbvbigAlJOhjWMGkk
bN58eWMY3wQlJHWjbkZQIfn9bLegSDLQtMNrcVm1VmyZIYKlELwszJkJzF4vMFqskS4dCtK1TeFg
Nu9TbQGTfn1j2Fj9Hx1/S2L2JTB9X1VqSALUG7D/MlsIvVYbd3qnc+4KniTmaMgZNs1PIClQRMfH
zY0SJVHSO5X3MPhilrk4hL9Xj72V1LwyjSmEF4wq3zFVMsv4bbovu9nJovtOiF0ZrjIA9aNwI4kb
WdkH0UG1EBW9pNabUr4Y5oz/eB+mE5DASd3doi8H86pgXX1B5DtZ99f3YN1FUlRezB8AffrrGC8M
TVdSH5QN+GBd8G/An+oYtXEfSAagLkfFS2TVG8UZMHiGk1nWe+J/1DXgYTBIu5mt3inanuMs1y1/
8UGM/c2hik5+TG+SXAejPRJMkthiav/YhLINIl2gpB4a8W5oddTH/vx6B/I7Ho70usAEA2MmGXBc
hiiDo8jbEBiwwsnvUxdog5w2tTUVIccAyxNCdEx3M9e70CTIEBm4EEZNiG0hAFFlPIWlk00tePX8
RvDw//U3vk+hpmvcsFmCpFremylH4bVAHQlyoJsD2JR2ZDNfkir+FIcZ3ExcN9/HQHEKS3pRWt2R
x8K2Cu3RD4adKSZHS+ztTA3v9UG6jVTV0/qEk5VYWxUYIcW8xqMBL3h6iBeWWMRAhy5THNI4kZtb
OZ4QYBfth2KVHZ69KXrsqix6ATZTfginObKFQbw1wy7l+Iqv1WeOsIGwVPwKvlA/YAzQAOKTr4aS
RtqxzNzQRHOwrNTiUfIxgt9rAR2rHAZbteLHMM0yYH2A9DaJNBlbh5wrOpceOGeU5vaZLzrbJSba
6hIrRaEDdtlRCFZt0wO4UD8VM0AWglsF1Ixitje0Y5dxnMPKVXAml/75Ykf8SmmsHIwxJGrjXQqC
52jG5GCbcayQfv6FejI1QzhOEGMwC54Cl16KqHpJvNclIPm1nBasNdPStIUE5qaRenWKxByKZNZN
YLyOyg6Jp2R4Vcb7rNiDqlCVj0PBUWvtHXYmlXEnoI8JQtWEXprxLM2vvuBvUnEv5Hd19CttQfQD
+iUes8vqliE1JeP2hhWzwKxai/SCPkFTVYfH8NVthh7YIrc42QW6YBdbthDDLGgt1uFkUDFjkNnl
sAkT189dZXwoFB1UIJz0z9qRBFfRb62YlcRziGbc4BqS4k4CmXB8AoVcFPxMQwspITfLETPYRf6J
AQOSDZvrx+/6kmLy+PwUpHGWSm2KC0lpQnewxNteKU59av7NYftXRyBAnouZ0wQAv9T9ldpD097G
+tvMcySrB20hggkqi0gMxW7EriWzQADEaPcCx1Xx1oq5T9AkBZJ6HxK6MNwoGLUax2BvFTyEKuoR
WPMDgxDQwwAZQVnqztcqqEYho5PigKlX3KiKiW+epKoFy88BRNOcMHXt/XB2MTFuMFDNUmti7Ewl
7fvplxbK27zdVsVo6wB4DK1bce6+BrhrA5hSxkY0mo05PlrdttM+LfVGVD4L4xNok6p8Z7W50xSF
ow4Hwfhu6oBjRYfXdYNdWZ2z72VWB6k3vHsLfG9YITUi662IV0/X75IMjAigmylBoR43HG9HjyCz
JWdCGY8QZLIZtQKEZrObI7U25BOpo9wFY5bdxSowMJ9NDBpc13TNscPLUWwcisWHcahzQ8A0ipLr
IwxBG0AKvwcHPWwa8w2OeZMat/lU/1L17KHWeeXWtezqUjDbrxX0Sppilenr9qkbvknyr8ASndJ8
KupdG4Mtdr4vjUPVjaTTOL535YydxSfMSody1yCxCdG6ltlZ/20AOW2fcw7y14D3xX4uoiB2ZXW9
6n3gWZEYHr1Pmk00vRTTDOfuKOb32iRSmBPkTo0CPVyiPSehM6MJr5gey7h1ksgr2jfZQgY1JfP8
9lfbTtkqAE8HXijGVzaA2cvKCSFa0T2P0yFVdkrq9eDfHOdtMH02/iFT7STfXRe7lpbDyv8WK59b
W4IZNcHK8aIbLCQZEzdBQBilkduCvLduHFMy7cL/3scbCVi2RQrkdQPovQA3RJ+d8JDJjmzYfmrH
SE+25qHhfR/d+Isto3iHMt7utOp6/nkFuHCrUMCq6OrgxFNEEjrl3d35xq5Jvk0zx0QuJvfxfqc0
gv/KYwxRKIK0iBosRxyNWyRTpAgDe5JXlrtU2Eflc28+atoJ8DPh2CEleZoMtDYGP+PRiaR7veTN
2K2fycX3MCaLkchM6mO6Pdpb3s27Op09CS6vi55lwU66l0kFwE/6VE34Ive6bawFe8vFYCe8UCbU
Rgkwtsi2trjCj6lferp/8lEQy/BcKj+t8CPmwWz8f6RaIpJslI/oyz8uInQBl1BttIpG5vSblYpE
y9+CJCVG9aybu2psbMN4FFSBoyxraCiw6rh3QWMHMjlcwcwt34sDqHsFE9ww4k4DVs4Ang/tiPma
un8oCo67u3ijUhh1SlOIJiTUxC8ILyhtYo+p0NB+8354u593H+7NY+DwqnIX1vyF1k7vEpDQoFuB
bbACpIfShXMW2S8aOXkeIUdQ2RPb3XKCWYtNRlFBoEDCEx8AiCjs0ihtsWeyL6eFHJSR7Zyck/d2
+ucvzzt5JwKx+IW/3P/9g99syI7gl/f1zz9/6BI3J8ej7Wzv77e/7rfO4f7l/uXzZcsxanpilh4F
nwrOPbRv0F/mBfpcVrWa6hcdeHjtxvY8L7K//tryMFW+cEwuBCmgpQULEMjkWeQdcSiyJJuw+M7B
cTzHg9Iu4cRxazsMhgWQ+YBsHb0V7NsIkLpZVkVVZCfkcHg5OKd3b/P6oZJXl7PFF2HJ17otJDGe
UcwDybdCSDqcTtg22+WpsrYxKLACFxB8bipaA85tKCqsIm4iJEEOJ8d5O3k/yQbmYG85Qd0XIh67
L0s5jCJSnxVhUkDO6f39x9PTU0Bm8jSSh5lgShu/x39BtHt07e3jr9J+/PU4EPr3r4mg3kj/h/NK
+kKUuvwiAPhZJiBj4VXPNa/RWpKHjQRLocdld7vD8hLbge5b2+ao//XDrgljUlKDkYujVlFhDqyf
eA8bnExIcrYOR9QX/MqFKBUNMwYYI0Ayx4Q04tgEwD9tqKgTPQHejh576gigHvRz6K/rx3t9LRcy
mXgmsJKxayqgOzoZUQj+BRR3/PsF2iZ2ZP/cvG7ujnfHo8vZxIukMz0faAr6V1nmAumqXg7FBILh
AQvieU+bb/YNz6msnvelFPXcVAzAFoAbh6rnnJAqgwe928BSn3lmchF4sOowNqlHaS2JX4LeHG+3
ITc8CV952Avr0DGlhmowhtTZYpoSF7mQoEuH7tTBIG+917mOt7n7KN2PL1dpb+kZ4Fy968d/IZY5
/oniZ9ksQSy1j4S8dfbbS+MOuA4mu3Uat3ccA6eC4KZUSYu/U/z2FQ0HduuicE10kuNvrD/nYvrq
WL+2HkyoZ+YhOq/Uf7aWXqPO/3F2ZUty40jyi2hGEjxfeeZVmXWrVC8wVUnF+z5A8uvXWWOznYnk
JE2t6e1dmzVTJMBAIBDh4X73/S8cnPnwzDcqrtH5sM7/wr/x54D//X2YcJzwx5mP8e3zpM3n5cav
4sn8hYpWnXjxq75/m+f85/aef8X8W/APboT5z9ovILNL878ApJbA/UDAHnkMty9FgUqxUgPgMhtG
RvH9ByHy0fqB1R/t3RwmnQdvLam5ymlQmwN1ArB+kNoALo47AaRuQtIbsNt3Y211GhqmZmeZieqS
NFh5d3wzGF4skjPGReU2zoU4NAguv8I6BVZg4Rls99Yf/F+TBVoB/AeZm4v1Wli2f7i3H7eP/tZ1
sfyvr4ff2JatNx+k14f95sF5eH3dP2w66ytwmPV7beSKL8bM+fG8KUikVPTBeflYNWFZjlZTghE1
kdZgFEyKygWZE0C51UA73Z/0KdoGdZ6uBNmFT6JhCgtaHRDK0q/4aAwqVOOkgCwAUwqKhVdc56D/
D9yqCpA75lqs284/hwLuowCriJFgGUgLqC9wH8VMCEnqHuskLeovgLorPjNsHSUKvXZ1c6VZdJX/
oL59bo3LfwozT1S1FrG46Z5hFN08atphyP0IQK92h/bq7cVdQSTxFS/scYGwgmhi3Amwl5vW9Ea/
wLKzmT7Sj2BbbOPH0qr95Hl02Ie6ElLmc8PvKhFnDXMVCnkQBsb//+ytoJEqrWlhQs67fIjYryBG
W3KtXLhi4/uNeWajkxMpYz1sVAkFRCUB1mHD0Oi5vYVL7ni2Ev6lKqOxz7QKVrKUPMsM3L6tI/Ys
sSSykn0v+AYEBTRiAgCJApbMXfuaWaWZnkOgFQSGTt55ib7Pey8FNCrIRLcrCmtVdn1hcRcmufCn
UhYHZTBrp9aDF7UfTeQXjDhT+3F7E68zDVm8MMSdMhXEOJE+q+iO6gDWd5CGlgzsT3q9C1ooX+LR
4+jtB5kSH5T3bgyyoZT8ddEVh+HiR3CHT0l62WDzBjcZtVLZVzDkqRh/JvWz0j7G8K4dOjtR/KZb
SUcWQgzsAlqq6qDuI/xctEHGMFEI7IZSvAl00zILepDjp9ZwYu0jXuN/XIjcF+a4va4KSdAEBeaC
cPqRj5XbKxqAHI1Vq1lgSWvqAYs+hCYX7m1MW+l8UQXpY2waDejJks5wxsopyuMkAi+6hmFcXBZk
6QhYZ2UV4s+XISUET34H/H8KmuOn+VD0lT9IgWNUd8aakvWiKSiVigT/A65y7k1T1lmo1TH48WtR
woT+hgjOzFxHf0Xk/vbBWHINaElAABNTExDD4lwyGo2hReYBydnWbVUgIh/65CRqDNNyh2aN32Ah
YELD+h9j3GUARTuwseowlvdN7vexJIKPRYH2Zkfav4//F6a4+J8kU6VkEkwRdtTHz1S4F4H7vL13
S44H6L8ifw9XYdDq0iGkxsjEIoZDlF1lJV0BbiPZKmXBMv/Vas4szfnz2U2DMrE5md86ei16dQRY
CXrs+5+3l7MU/s+Xw/l3XPWKWORYjqpEaA4/NpDHkFRfkp6zsbKa4QTNqdsWFzfQVIDW1UAafQU1
x2UTdPk4K/KGR6XwSnEbpc8QYr1tZcHFMfkA2BAASqAp5118KKtxLA0I2AJGL+tuXzuluu0hsirq
nz1dGzddOLoYuUAUAhDHgAY853hyMxTNpIupnc2qmZHggf/7WdEgLyAU+yzQ1tLH+VLmEh1IjyNz
BPG2aOj8wNAk1UNHCPZwEjWXaYa7SjS8cGrnqSACkSGMR15V//KmSceaQJk3FN7L4JiNgxWnK6nH
mg0uMihpJOpZBRsT2pG58Z7owkEyBu+2Jyz428VKuG/DokQlQQlPqOMCoAQQq20j8gRZ6JWU/rYd
lQc+TJBIl6QJqxGV3irEUwjapxhj/mvZtbr08QFLUDFMBVFYYP8u4wIGyZSK1BAxnmqQbltdPUI7
KYQqmkOlIQod0yjCws26ynQpBme2IRvYdmgkZD0RyTdK1Jl2MmrALEKMNUTzUWh8aD3FHqx1f3Ix
ESOrDqsc0sQmzUCwF4OvNxqmQLeyMaHMbXHq9E2Xk1QEIV5DXOjTypYqTMMPyibxZxw0wcGMyhHS
F6lOH3Jmto0FecfpkYl64BuppP2mUTLd66mMPp9g9LlflmXOQBATsNiehrqjfk1bvT+YdSJUHmkS
KfTrTjdeTTTRfgh1RQimUIrwZzkaUmQJAc1y22jlfkNLOfdYXMdrU95LMQVi2Bh71jQM2PKj+FOJ
cdtMUqAWDQqvFmoUyORKZTNUh1JxM+Pxtt8unY5za1z4D+IuGmMZ1vSKWV0ZWkIbWobJVgLlktue
m+G8qUkmeM4IMxKGIrKHhD723We1iu6ar0U+YqGHIxvzcDxGrObVnl1mNVVDk2C6xm6qz5I4cuYT
5ZRALouUeyH29eIERVpNW3nVX7cWQPd6bnZe/ZlZ1oZBitQ4hY7i7x4Q0iJ7TMFsrPWuqmI4Wjk1
gou6mNBtb3+865rtXFeC1vgsGTi7C7deA9zhgqmAfrPTo0+leJ/6wVPVh6B/6ZJmpwWjayA3DhJ1
O7THKVEfdE3dTmGxA/2Ef/u3LFxOFz+F24O2NlJwSuKnKEzSIBivOoJaOgppA7srkq1crCEUF3IK
LByXkyTN2G4eZkI1mkdKxjI7LbSnIi1cA9PitprRYycUX0HXbZqxeSoV4/fthV6XsNFqxUsHn1yE
WVHjfFkPVL0ZTMyKaOOLWopeKGWvJssxuJY+mU1oBYYI5fceTFTgLwiH+wijNK0aPbXyk9LFd1R6
HnSQHRB1xRuuvwDm8GeKaBDJA7NrchedqnZRznQIsAtS6TfDLyFLwPGkeVGYWUI6rJzoRWugSFDx
XJmxPlyGCqHpOExqKQckvXDGXEc1C/IYIGuVg9dcWDvZV8NN0BnBsVYhy6HjcEuEu1+njBaKEQHZ
68VP2V2Jcv5m/7B3vkxnw1au2OsOE07VmWfxOCI1kxImoM1m98W0pRBflQIj0yG3pbR3otYDQVdC
HnYfT40OVYtQoHtRT6Ga3JdN+EVHIgqQZYJItN5l/T1IruNNnBkQ+1YwQSIDrEPbn2GiDq99MDLZ
ipWw2oWsV3ejKKb3YoxkKw+KlcfYUoxCBo6qJgZX0OX+DiVnMSoOpqYNe7DwS0Lf29To7kQDmg56
pfxEazZx6zp5NsrgXk39qUqgNT10X7cPztUdMLeSMfuJP7jckDZfRkk6BVOmhxiUCzFpRgPPZECg
DE61RkB2lbl821EQEJFKYOx89tyzlaIWjrGECHbq8jkFNVhdvt9eyNWdyRngDpqWtOOUFbOB4Ql+
IUkPq9CVtTVw7t6qI4mTFiaMMPAwFmqBkWjFzVdM8AREhRQjeM7b1ISapQSvorkSj5a3CVKyGMoH
QY7C3Qh0kLUeABKsIW4sANXr+lHW/j59mZVXUUzHyAYQN1wsVkJ9EgjoQvGAyH4QEvpmo79qIMC8
/cWvXHeOCN+1S1Tr8KTkgt3E4kFTK0SEkU2WJnu92thd6Gfd3/dH564EoilE1wDtgPLDpfM2Epv1
OcfMruSfAwo0yltfOLXkZNOuF18wG4XxwDDckGqw0mAAgvOURtsw2Ihgq8Z/d3vZV1/wm74U1S9M
HCAh1ThHF9N4EhCTkMKjZVCEmw5i2KsXyUK4xZdD4oHZHqDxIAh6uWQBs7TjEGIKEuiBE/AMz89z
Sx99oafRAqpl8/d9MaAnVMmEXBWo+jGCcGkPCts6GSpka8GUW1LkDOq7LL8OawMOV+cLacK5Gc79
8aoiVVPATAakHVOOo/n3bazZAsoBoJ4CCQMf6NR0jMCSDgsF6SAA+ZJPTpKnfjoB979ylpcWQxCz
AdRB1oPjfLlnmjZRuAJynsSM2/s2j5oDa7M16piFSwrdMaIRHRktmgT8JWXklCi1WGV2kJsBCkUY
rYn06STKxMKgj1tOQE2PH0OfeWnzSSv16ba/X0H3IMVzYZ/7ZnEgqL3W1qCTrEyvr3qrGoXRIlJ4
nOhX3UTeKChoaOKZP6yVmhfyKQK1IaSyyKdwP3M7XBRUIhP4vWwNiN2ov5MzZ3640GE/JdPKub4O
Z1jmP7a+kV9nN2TE0C4MI9giU2t3M0J22JNob6wVERbXpAIXJIN5UoEK76XXYIYILRgNb4IMtUVJ
LCw99ToIB7bv+Rqz0bLrnNniosgAoZwu0WELNSW8l/+IEt7LG3Au2Yr+MaEPEyleQbx+eL7tMwtr
RIXENGQcQyCf+C67bBpRoytFbrPsKwBNoJwjqQK0Pt7pZuz+C1uo/sE9UIG+RpZCUjeHVkBum3Jj
SYovy75Ygr2j6ayW/L2PKGgbI1vEvLEJONvltyvbsZKDEdq9ZuNr0h2o4FCnlaypW9k/aSG0XBji
zlxJxlpLBxjqsn0S3k2lP5DfsuEOqOXrndXne7QGRfm1KLZG43bJyuN9PleXJQNJQbIPPoeZzQYr
vlxnrpppgIdiblOVOULWgElWsxkyVEl/yqHbARaHRPVvf8eF83dhk7tXCaKpnEHYyZ6UFHrhnpTR
jU7Aj2ysfMS1xXFBpQRWNC6HOrcJiS1MpmFRo9Uln5JKnVbpQeznRcbP24ubf/yNDVW40SzkEqNh
yFhcrqMUDmYpZ1Lep0ZBAc4e4nr799bOH73c5xsHsa/R7UFRrohcMlZ2Uh8EFOCTavAqEOIPZbey
pwC2XK1wfoviJYWyKMh8CPf5pqQNJ6mTQlsAmQLz+7Skb1PQdIOnFbVueGxMGwz6lQL428YkNfeY
zsbEflKH0qsEtKtnCKWyTUWqR8eJBcZXXkjyR1cLdCdEWrAd01H3hkyPnme6LndoirR+mqZp8PW8
Ku9FwdD22igrbzmrah9itkoCDZaSUggDjuJ7NLTRuybFOiDCpaD9QAU/n+fec1kE+eBQ9Q7IgOsR
zDtGT3yNCcoTS+LOPCVmXsROO8Vtbk36MIBsgfRlvzWDDHQmWRIbb3JnCDkmzOW+drsUTJ7A02fm
n7KgGtu0gRoULqWCQlxzFKXBrxMx1u2xQencrqUG7e+8r8rKCypMdG8FXemNR9kMm8iikTQMWwil
6rod9U2W7ERdSLF9XVA5LCODD+o6sz3RCFI3W8jGBZvW1EaYMIfsZwgSjRNmbkrFjopGV73cSBtI
FhkjxfzPrO+D0ZT+LlMNGs/0e2lip1k66H5GFOpSuQ5DyIQF+iEuKr2wUe9A3XqgPVJ9FRdLYpup
Mv5uJ1FFc73URtUv+0Kv70NGpXY7xiLohZVcN2srEsb0qWCmdpLlcojcIS+SO3kU6GCpYTqAFaYy
hd7SoBX5sydqVO5qs2QqSFEnyWuakXyghqYZDymIJmqvDWP8YLVpWleZRFn24lREpalNwvKkT0re
PU/FUHQQTyvzyjX1zGy2IK4VP0SpG32RhqA+UscYVPl5HetsX8e18TNUAh0EGpgi98WpGdECJhgE
Q7cnquw4K9qHnpUY2+kKLXo2Wx2oJFCe5Z+sVNnvPtSqt2Jk4p2CksemUsHH2AlJJlhd0Ou6gyEc
I7NCUZu2JgR2nhOzyR7Noa86hwEl4RAoEe6VLogDDOno8lOZZrVHK3mc3HYsQErYsCB5LaS6uq8L
kmoWNVmzMeLeEK0miBlm5aae/lKzaPgsKqExbPTnJx8AEhHkERC+7Z14MLXK7WLM3aCdLlGwWIz5
r2yKk40WC+S1kjpTdVKDFn9QL4aEZBnrmMsNi2wS7Zrpv4JQlScok9DiIarV0q8NVa5cKdT1U4VJ
I5AaJeIEGefIRE2nEwM9cPMsZahzEhr/MgRJ7tBDgGvCuxHRE63LmcfUEDJqkLbI79KspQyEXylr
rUkM0DHU8Ey4E4ZkFL0cR/ZDGyVoRCfZrLX8l+ESpQuiGgSvrG/CWi4jo0xmfddJAmbCbKGx53mx
UJPtWLwz4geUS29bu7raZ2sQDgcsHFHyKv8LIzVvUgprgvmryQKbKSuVmO9M9eKy4SzMv+Ask6Wh
0lZFjL645k+f0SbdetPmD/GFXfka2R+9ldiaJTooUnrhinDv1dX6XQT6p5o1XxJnlnuEmahKUT7J
RZR3Ufpvjw0k5cfYmgmvsmZTsrWKzZpJ7uOlGUOZUEZBJRjfU6BtwEVS4ECkXin96g3VNunK5Xr1
/ufWyO2u3E1tn6Nfag3D0ZA9An0lKVrJha7myOXZCOYGUGU0RHDKcokm00JN0HoY0V5k/613ktd0
y5gP0r9t7jebanPbJ6Wr5Iuzx+WbVa52olzCXu9JT9Jb/ybbj4lNG0e+P7CDfNAd0dedFaNXKQNn
lEtTlBazmIY218JA/xZUql3XzmTu+86OFd3S9FMo1FbVYTywccQ1UYmlYzjTmmAaTUXDhJ9BlIJE
S8AgA7UeeldlJ6NZ6bAv7+g/fz+XDwV938ddhr9fGDVbIb07GpY43aVrwMu1dczn4+zIzboS6ji7
Y1FDrE/aUHENRfQ/nOP/l8JPDNYK2ICQBwgWil564LxHD9Oh33w2QCh85XuA573MK1+qlQ1cNctV
/SJqRtPAYNaU7fHxIfsSbaQsSM/37OeP0cm2L6aTrer0LsYTHD7QQWJmF7iBy/3sRKBn0W8XrAmM
DTv1U/Yhz3ZXfbXO8z3kEMdTiLMQOLUVv4h7beUte11rmY/EmXUugFZmAxwVxZEAM8EUusUrZhVq
a6Cu4Ms/wrUoMx8w/qLQZup51P2AeuNxikUWScgRsdb4UH1VrzLQ6ele20o+6DHehl1tAXu3TzCs
uXby5+cOb3imJ9aB5kZ1hw9vRjwNExuwzAFkOZrqlOjHxseagIV3W6pOTI/VGkbkGhmNrcUcFoIq
5t1QTuNCagNiu64UsNgscztXdPPOqvx8rz6mFjuMnuGZD2yDjNpdw0MtRYJzw1xs1TC4VPVI3MGF
eATDwSg9K2qCVGclhi8FgnMzXDTFt0TyKcOMKP/UAVfW+j+34/ViXnFugQtpgk6pTBVYQFm6suRd
6Sn3rWUFhyZwNMuwXppN7j+QrXq/di4WthBjnUDXKGhpA7fGrU0eyhDcgJBWq5oXCU3tyoFCz2C+
3l7g7AGcV8IKLoMZTgYtPO7okzgDr0kNxpFUcXM0IUMo3HT1Xwu5ERAHoQ2HBhBoQXDaLwMMZit0
0kFj04rNF1N/EMOViYPvAbyLZaAcDY4sVUNnEyzEJpcR9VKlNkjcQ3s/OIYdbMwTsQw/dqhXWa0X
7RO33WcPih1g8qm1p9d75qtHDVkh6LvumxNizZ66yvE4+bldbKHq5LysEepd7TT3E2dfPru0wpmB
g+XQyFOEY8L2ieYS+rfHASbwDedpBBH/4Qd1+wCEjzUDO34ZH8T0USErf/9V7Jz/fpTkQXqqahiO
5nZZ6MUgyhiGvVvyJdVPrN2xEA8VJ4xWDF35PmeI26vApDgXQQkq0GKyGN1F+ruSumJt33b+K0JA
iEtq37kQppt1YGy5MwZlnCYlRYcFOdrrYOlueUhccnwvMTmH3oPfHqIdqNW2oRUf1Yf00dxmDjIA
X3gu3DXUxlUsA80bhkmA/AYgG40/7reQLBezOmcQLpO/2sjp+jUU58KmXhjgQlnWxpI2RjCg6qeJ
emG2LYFiXwN4LfgIWrDwPczPKwBqcEc9oXhpq+1spbpLaWPl8qadNQ1StNec259v4USdm9L4AuNg
FkQaYApzRkrhd82uN1YSsqXV4OVKUBWWMdHMX9ppESqsawk+ivKplJaR72lTzVJGUrLi8kuf/9zS
/PXOwkMuaygqabBUgKM5zoEGUazb23U9nwIPOzfBeZiZg5WpKKH0N3g6BJsbS3ZRFXObwB+hz4e4
Of1esTgHBC4sX1jkXC4wgQNNB1isBS96FUxLsSs73weHCqmW8qka9toAxXUXgVsk539gOcIVocBk
t8uFuxL9c/uPaQ+2+BZltjpaUuYIzujfXuiCJ6JtAH8H8hsoPL6T3DLWJ0qjhnaGakryomhuXK/g
dq7nwRURNgzZJHBFqK7Ov+HMQYigTX0+aNBpdKpjYOmWsdNP2eNgobrrxV+aE2Dsv7WSQ378Ii6z
joAGW8Yxs34xK/i4vd7vJiT3YS9+DOetRp01alvoIUaNUZa0wOmkjFbrTAfFDj9al3q5NVR24VBb
tiCHtCaSsRDKLsxzngwgMTVair1IyR/MT6J0ZlXxY9Gscn0vf9h/Np1z4Dgp5KqZYGh0iZVZzbGG
eFv6DPWjx3YjbSb/pbcVL7WIqzjt0fTNXbdBp2yFk3RxucTAlQ7cFErO3L1rGMws9NJEn0FwoDUR
I/U0TlOzEh8WIhCgA5iRQCtDBnkDZ6WLiBxpE/hEwKEsCc9R9rLiNAvB9MLA/APOPLgOgMiKoDBt
t58NghyoOrfRfpYuDj8mSK2rfmCD+No1t9J2xfLSZzxf2tXZiSq56mG5cYvU6t+Ur86fTg0IkWz1
TnivDk2Ee30tg1/bUO6Q9HKXh5kEq2XiNdl9W37dXta1WwDDB5wnAgNgH1fpXhQykzR1AGR+LLcb
k7bHuSni9bSkFtTVDe+2uetNRMV4BhnDAWeKFu6p0GdxbRoVZndofj8BYVI9dGuFzYW4AhvggUEm
T76n0i5dRG8roexFVFm09+GEAYrK7z2k8P0m8HXTRgfRdZkzWrGdOWvtvGXbeAsBVKrossw/UkD3
N0iRgQpusok7a3jKPTA/2+Bft8PWFuzKMf9Mmj3dBd4wWc1+leNocX//sc+XnMQ4KokywH5n0wd9
q9W4LQ1ngiYgc7dQ6Q0dyX66/UmvCwSoxwPO9d818yizaEDBLlTmqlZhxVtUHXf6m1BYH5g3/hyw
eCd0B5f+KO/WCgQLyQjaAAhomEZXwBHJ1yJLuehKYwwSu4h+6NQWo23Vb4YAqi64x4T7vkucCuR1
Gnjym5Xb+vpRj1XjtgY/FjIeXNhcOIAIGhpAUwiytwNx4m3mQu3ExQWGgrpF/PgreNbvesMeLd0Z
Pju7W2NxX7jLL38AFxkiU8sI1fEDQN3hCZsJQ3AH46s9vP02vHE3OMF+2GOQzMW4TWHl++RZATzY
FnfHdrIragGrsxL7F0PJ2Y5wFyrefMNkxhFqHKOrNQVoAbwIGXsg2Lcd7voKmGVf5JkSEsk0eueX
57tJJ8gadBQENsNJChuMZ3isvO/kxivZr9um5kTvMkWBKZCma4CFYoqGR+cnlQpAtQJTkF4wHxKQ
BT2wtNlPY1Jvih5cPvLIPghkvPYJeoi3bV9HfsQQPC11qFuCAlHjHIwFZBBqA9upgpef6rnbSCur
mxMPfnUKHsEoe2DqEGMIlxsZQFw5zbUYkD+1c3UIP5p6u0/K6Eerj3YPNJeOju+/WBTad8BvIQHF
0i5NxqSLwrJFPTyq7mOjtNq1yZHFczk3CP9rgTsWaTqVEFaBhZAg7mIEFbvXOuzXZBlOm7m1NXqx
9Zo8oyYd2L9FYDpWlrjkMwBxIQmabwDlm3LnLEMBH7SQYHwHTbwI2eycTiun4B7EiSsRaOGVAgc5
M8SttFLiNIXENxzkKT0AYjBZFcBq+2ib2T/kT9kzTGtNAegbM3nlMmc2ubOXZPmkNhpsYozsWdyJ
tvKzw37+MU6RXYMWLPtYk5pa2k6UMkRMJc0sgbzH9Lqcxd+ECGoFzusY1LPOYN5jGEmMAR1h6Ok7
t130OoxdXipcul62A/iQCC4VWR+2g+RiAskd+sdpbVb6ulc5gxjPbq955WeO0kayRPMJhsoD+V17
01u2U7bkrsZjyFU8gMa6ze2VLZyNC4t8dhC3DXxGhEVxtJX3YjM48Wm8Cx77DVpgd4ONTNbOHwDj
epFwb+1WNU+uI/elfS77y2OJisAkJXa4FU7mU4DmbPUaO8nBeB4Dd9qAPjS3q2f5iFry7aVf50WX
luXLvZbSlkFKMoQuiIG+W/IjzEuvXYONXrvqpREuntY0YvEMObEnSYb+T2M1cvnYQI8cpNmvgQQ1
mZoBk2Ku3IfXDb9LR9K5N9GAdSV09ljR7w9ivEEDzo7+jKYFyJp8Ys6wk/do0zjk+V9s6lymk4D2
EwFavdzUkjXArijYVJoGlhz7dfFK/xrdOK8NAx8m/sEEDp9Qy1XQC/1sozK1fsNU808ySacWurQb
hGDvXyzoH2P8+ehNkqB+BmMh+TNlWwEgXGUtal+18C4XxGfLeqiit0dgQxEOVHF67RDrPTA/xKvl
XQMFzfJTFt5ur2sxpJ2ti/P+MJ7MUaKwaUZy7tRpfKf2o4K+WiG4BZHXeFUWD9uZOc4vMpHmg16A
I1skDyG9r3oMba4wxayZ4Fw+NONw0oMIX8r4QPEGYHdLD1bC5fK5UkSwJOhoOIGV4dK/1Qn8uEzF
OlTzToCgT3VXgAQPzzqyoelWjZ51COUEogV5x0o9KSlIaiy5XWlLXWPRZ4c5+xXcNW/mpIRuNn7F
AFEQYsnhYMkg3Ep+hcMpg0Abo44GMZt+7R296DRndrmrPqxBpVs2sDvGT7IGNuzNVEYOYHy3ffO6
dY/1wYwJYP88/MmPWTezZGxOYUdQAFlRsA5JqzeUYviTgsIhnMeXRMmBWOkuXCuILl1IqHygMwpZ
bbwiuSu4iihEa2XYTipjhw6tkwIFwgbyrhX6Nli7fxc/5T/mFJ5vYdCNqhhl8OWneLbof8pBcgJq
Kc1jaQDOl9dOWHhZzrZ4pt/e5KVveW6Yu3i1SGxGOYDhHLIAFdG2QVSjfo/BeciT3ja1+ChXwBqN
hgeeTVeP8hTk9V0ewZYBlJ7VEyTe3WTlauqMQEaq5eDO/33dkGMipRt4hjMZK3C65Y0++w1cDges
dpunDL9B0GP6DLQS20PvHoXPqejtXCwlhwnB5AeDMe7KSK5P2VD7LWqkK0XX/7EZYCT5D3aRL+pL
0A9Crw4/RNQwftM6fbeJ9U+h9RLVC6BGqw0OwyahYT6sha85BF6m6jhXaEmqoompriu5kYrEkUbE
AiEyGI9EqEB5sfYcWHQr0IaoKMkqBiS7LgOkPJpmBs43bHP0biR+Qn6bgpuqK/nNUqwHIw74FYHs
xoQ4d53EwkCEoqznNEPddVqxCbvYYuPHit/Ofw2/X6DdQRDSMbiBeb7LxehpGUlGjCxK7hFiB2q8
5jrEP4GFF1G867TXEdzlmHVmH0NZvDWN/gDEkWlLGXmhrUJWWjWLYRHU4eABQhsXDRsu/PapgEup
xtR90mQuJfQRs2ubdqqgigX1BRo9KF3mqkPmBulKtrBQ0JOx3ToAHTPjPKYCL3dCTsAWSATA2pPy
vtYGP6qVj3RMrKx9BFesIwXhHwP4I+Awekxd9+XPNsYNxGp526gJcjS0a8yft7/OfGD5j4NvYgCW
oeEfnsdk1JuqAqZ7rvmA3LJ/yMjopyoG+ehwLED+R5NqxeuWfPvcIpczlb2ZjuMEi2U8VRD+UpxG
TH9G6Guoq4QESx5+bovzcElop0FmsJUgkTZZZOnla8lW0pmlu+7cCJcy1RBsbyQTRkaE3ziurCjw
BXNHUZ3t3dtfa+khdG6Kc6AibbuwCEGg0WDmssldSITo0TtNAkfGE28MOqvsVkL+skkFJEMgf5pp
Ky59NmZllEDXEoGWVrAU23Uib0dTtDrNPFKtsdTslAjTigbqt9rjlV/OYoLQKELezs+YprTTBDlF
bFL86Ad0osGhnB+KOwIE4F5wR5tuzcPgKKhAgWfCmSz6/FbZgGDtomf6Vv1WVr7xUsyfZXBBkieD
zISfkRSyWh1DCQEZTQDQhhnHKFjN1xadFVVJtKhBBYup8sudLvJswpgwxljog/IoecUucHvTGWxM
t/iBB81iZtlruKcl350/Koh45mo7T2lYlCgbFE2L/EWD2vd9NvYME62ImqoTpSVDN7OFplaDKZqV
bGZpsQYqlbAqz7UabrF1mSGVEHuQmo6nhHhtHiLf/heRBnzwuENNRQG+jXNdsR1YHqkMKkrdL2E6
BuFLZELdw7t9JhdXQgBBAZzTQF7AXW8YwRpTXKU4IEb01HX9a1yDm4lN7m0zixkPJjR00PfDQ644
B8C/RQNxGJHjmndq6GrJnuXeWGOI5V5U3UJyCR5J2kHqn28bXlzfmV0uXoeD1IUsnOYYiqZbEm9J
9VhkwsouLt1D56vjInUcQAs8Y9jFUFdKuyb6n9noxsQEli2Xue5FZSc5VZ6vzKYs2wXeGABFEMTz
4U1leUUa4P4hjgokd2bse11zxkk4UQEE7JLgadrX7f1cCiWIIP+1yE9e0jaLegJmNZsUgW3ER7Nb
GwpeTHHOTXAuidedUmkBTBgGBTclTpYbBvcB+1FqNiBfMhi06VrbbOme+CZrmMvz4C3lDhtVS7WZ
YhVu0gMPq/5keWEPCXMIRm6ieti1SnYQ2bi9vZkrVvnNxMTGkIDLCysdTlN5irt7OXythftG2dSV
Xa1NMi2dhbNF8l12k5hdAkooMDbFILPahwQ9wPBfnIRzG9x5gyxRoQUybChJA+0nS1VCS4liENzt
xhb85yvm1pbEHbwxM5KxEmFOD3+lIDXIB7deZUCb/xLuNgcJOO5xuD0oZvh2H0mCtmqQSNjdmKaR
J8l98BMTvdpnhIl1zyyk/GkojOSoD2092WMdCCcgLoHsYUnADmGVpvtWNdi4ckEsrB3XOZhvgLAG
aRXPS2PkICZs8XxHBWpLg12jD5bR05Wbbuk0AvkM5JsG2SJk2NzJgJYWhiR7FAkZq9SDYFTyfZCp
+6SShk0idruxl5mDHO4O/X5Iv8TF9C+WqaKni/wNKkESX32toVJdZineytR4MpT7wthIa8DSa7o1
BZ3cMxtcyMEE8pSbKJdjMD+2Qb7rKm1hJSlAC8q4oeBzkEGyGfaaFUmY/iZgnczAuZdLUK4dNmOO
djaRrVZ811EPvB0itAXfO/9l3Hky9KSizVw0rQPXJK+swxnaBWuwhYWoDuc2MLAJIKqE1/Rl8qb1
aQNlCbwq5forqZ/D+uVfrGLOMcBkNyNguHypUcWGjg3y4cx0K8DmMVsFpmsjX8MALB0JlYCtSYae
NHiu55N81jtjcoxj+n+kXVmTnTiz/EVEsAgJXtnO2vvibr8Q3fYYEPu+/PqbcsQ35tDEIcb32TNd
R1JRKlVlZcZ4YWj+UZX+KTswdG68KLZMiK2cmZD1seT9ABOt8WSil9tWjjxu1Ie2bIh/n9nIIagA
dQe8Woz8VynkBu+G4vFvTuTPTgm/m5moFJA2Fj2WUWghhme+Gfl3P7X7aitTXvWs2YksTj5S1DCg
Ouxk7VHXXni3kQGt/X3g2sGlp2KiDjyBl+vAVDNIaBg8d8IXOPYYsVDc6zu1GgGhqCJmTPCE+pLs
B1PpN3qAJeT0ZDb7oXaN3E7YOwllkFbthh61wg1s+EoTXxRK/9gUid/8eEIhfgexC1t7MhVr3OmW
YpH3fGfeToCovdZn0yEbHYU1pwM0EwrzKrhYAK+/NJlQLW1ILgoB0jmhOwnlAJDDXt/LlYSHzm18
8ToZ85SNWFbpgD19CJwpvfGjF5lZMSQatx43q3EdbULMxCl4cqBodrkm7odMqQc8fFtAm+UXSCd0
FpprNmZHvehs3MkA/Emnxkt2WwSPq7upAUMJgilRe1j4PVgWAtpqiHiRciThsRi+G9FGlWENKYBw
+sfGwknyLCZtFuDJjWFiK9oHrvrun1vP3IUWfQwcZaP2uL4kEOGJaigDSd3lZqYlicJwwpIMBfnG
jz69GZsNE9pakZGKSg2DGiMKCUtS+oYP1QgeZw5206h8AUJV/9TluHslRlrs28JXvyd1Zh78iEu3
LOPNkadK6nJQUe39XA4PAa+adzL48kfJc38vK8HkcUkPUNeiubbLu8D3hkBtj6CP6AgoSLLpHQJb
xKbBgPu+G4hcWFJpVE468vamiRL4SE0LO6pb9aYemXRXlf7QWLIxTrtSKYMPlSvJDU3b4sEv6uFM
eNTcJ1LVot4ZFiZyiNSEOEiLqb5AVj+NKW4BVyG1r1oqErjnto0i5BtddJt3E+oXQxag21QAdgYq
8ZDVhjXlY/3aUEhrYOP6RyQrwUGBPJ1r+nhlWm1rkH1YDHmBhmdZnSNNE7/M54cOyuKOWrYZpGhJ
yJ3MzHuvpHrlyWCyTvEfpYNngGnjDIaVKLDlKdRegmQyjj2tBzDMD5kWuT5JxsIiqUzOaiH7+6A3
QTNR1HJdWy020esh7eLomPQDmyBNpX3XJpHdMr0zPU67aJdOJn1LmxBAFlmWnjmSp++Tb/h3uIGI
Kymh1mIMmWiJFQFiRhxIRxEMeMux8k2bVNNJ9HY8srLR3tqkUv8h0DO/71nC3RxcF6hWgOgocaQs
T76lMYW6eWDmyc/M14cj16T0lStdd8gzZQLzxpje4H9vb0LDAGFDwrQbXxqVf5BJhAdjUPmNGuml
U0H5sLBKNBu/maVKH/osMDkUdSutAO2XkfSenwZBsgOXtXrI1bp5iLlWemDzNRuba9p4xDhe/511
oezCGniK9MjPdj2Y74C8jfTk3gAh1G3il7ywclMk0OYQPAXAUT3m2URzhxdhcWjzsnwPCA1Nq2r8
8J3nIR0spQVXzylSCvOFY1Dd41NSHP1W1p6zttD8A6Sfon0bq9OD0msZKHVG3ZZ8iT3orPQPjYJk
bNcRAEPcsi19xaIZun424fHY7ZK6Hh6Sohs7a0hM/9zrUgp+M6nd+1EhgaRlKPPPJuOYs/Qjo4KD
+/pToOh15mSsw/ACJ8OTGjTKd7MwuR0kptxYvODZc6Z15YeeoKYN9jIKypIwDstvXV/WT3qrRyao
jDRt10okPRn9ANRPC5rpJK/7Z7Uc1coKpCr/NXT94CqA0TyrNAKNVmIAqmClaj4UbhqZ4ZMW+/yc
RnqIuRRURp7VUZW83G+R48i5nICIxB/6V60K+oMPVhhY7Sk99YXq3wZagw84l/UBXxHGYcO06E59
H8vvI0bBLDUuCX46yH1SZwQvz21aoaQKIQt9OJR+JCF00CoeIUQ1VUdSSfH9yCcgbE0w7x5iBoZV
cEJgKEqfwgr1b30AgxSPf2LQrX8pmNkeUiMxAehEC+ouQ4EsAy9a6BRVXn0Ehh/eIhq2jlSl4ydL
1dKbCDRVNAzthFbNCqDZp3EMTlEXoW5gjtTfAQaYPoHxEp86r9XOgiFoVpngRQJ6Nr4hRc4fJX8M
9zTUdHwOMWjZDRo2bqBlwwmsS52XTzR+B9uPZJExbF0w5rM9WO+7waKB3jlVNTK0nRQVQFvWAuxA
RmbcdaTs3YhnxM27WO93BaWVaRsp0ScLpKS1afV5VDaOGtZJiIpYBUyUXjAMjXWQ+HHBMd5oYEVg
sUuVOHk2oEKOQb96kKBATvRqtMHyNRW2Kdfxr5AKBschL5vXMjd9d9Sq4p0Rv9l3YRJ7oIKv37VA
akAhBManSmobt2JV4Whi06HoUTwa8qSmIM6MDYuxOH8AMI+dA8hxnqD5PB0UeOJLm0pAsF/Pg9au
0vk7ZXFzSyViqE+Qa5WpWwKrXeuvivH6/7OxuK55rEL0okDa2tRH3n6rzKfYf7huYi35ni3jd+Y8
y1JNP8NIUQUT4AkLkxJvof+O50G+YQpEMOopOKXLlGOUW/AVpcjfUuUYDa6URpbsb+XaIglclnfm
RhaH0WmQa5cbGKEP6Qfm326nvWRTp/X6zmrt4kPeX9+11eR+bnBxMnGCQQRVrKq3FYSg+2l/352A
u7rXduDgkM9buajYpS8LhOuC+QYSU+ayUy6DnKw0GyRuYwo8SX9vSA+tfhNgzotuVCu2LAmHmTlE
ieARZpjzt0d5R8J9UBkWoQ9QJcu34LirrzL01ghIDnE7owlzaYonqU67FKb8B37HFFcHXuLY2JHq
aj/9jcfy6uf6x9bSz1Wl8MuMw1angOPudiJe1//NpwQeA3TPUGrEuMTlcqqBqonio7neFDe6mVtN
urGG1ULSHwNLjdIka3JqhKLE072AK4yGp9zf0a0x/tWdAmIKNL4YIcDRXC6DyVFW1q144LFdH3hS
GVt8q1qnri1l/kZQL41oJBmqPsYbQbeAkfaqt+Zw17uBYdMdv6cOs0NwkLw1R2qZu+JXZuO6eCGK
BRL/aLM4IOoLy29r/lsWL8wQXHyxJhj/Ou1xijwZmCaFvavmNxmwVHxfUmHFo0c673oMWYu8mG6C
p4DMF6CUhdkK43+5IiCpULwph9RKqi0CA+FwXxY2s7D4lIO2UAPonAAc2o7fC+VnAiylCQI8qqGv
Gv0wk+SeNFtk4KtfNZHBl20Cc6ODpPjyaGtea7XCfx+taifAhaEIsTdAPWsHd9Hn9T3cNLYI/GXN
eDtIMBYLCoHooENdGTeMoUPOYj9E33zyk5e/NowK51zu63yFiw89rzhaTCmMhhG0RKuf6RHNC5v8
kB3uDrvsZcOcWMNXc3h46OAjQjd5saFELsvAlwR86aHCRFpy+Izs4KaxWIrhbvXe9+oDWl3GbXC3
1RNdcyCAC/+1vNhds5rCAHPUqFyDPO6Q/ArO8o/qFQI5G8VSde0TnBta7GhmxpEPck20nDCq9JS/
etMOxFaYtyMW/Zne6I+YAbar2yCz6G31YmxceasVC2BVQZhMMNWDcszCZZlUqaTAgd7kj82dcU/A
5bArUYG2TTuw+ff8fjz1BwpyrW9/c7Yzy4s4qJthbobClZo3Q7fukCIrO+pozMp/GCEGmsAU6tSn
6JPvuszeHHxedeSZ9UUIiiRNwmUP6+Vrj/fZ/k5hVvLaO8VR2kXe1gjrWmYBGA8DUwbwA6ioXe5y
VIeJSgVWPfdvo8jqqdcUu76+8bcamGs32NzQIu51YzWanYCQS9VzW71pwaGVN1xmLXjPTSwuSV7C
XSMRWid2GFLAYxTtL/JmgDnQtcScogE1m8vdyjGeSlQBtjX7Uz9ivtk19Y1y8dolPGtMLScwlDqt
ZaVDY0qajHNvJMcmih0lj2yNq851R18zBYlFUCUA5gBZ0cXZ58UEhZIe2JEQVKIpwESQGYcWk7JF
fb4GUqFzQ4uzlyVekbQRhuoGdD2pGR8z1I1c1tT1PdgNfbvqoJXZUYyQy0rt0En3EhppNoRVt67C
NYdHN05MmFJAsn5HvVkqnTTalE8qHgks9mQVQ1jhYyCfGsxTD8pGIXnNH+emFnEkK9QScRymxMBO
pD304RaWad0C1EYEAxEonha3kJZAmZmLanhT74r8Vus2sudVD0GH+n9/f3nXZFD9qAb8/TL7yVvu
BBkKUiZzNeiCX/fFtWE5tBOQcQEmIgTWF84IRwRmA0JGttFRB1M7SBQkTw8w+IiyYDMxYLmZpQaR
G8T5GQNJt6PRH6a6RfGxszgGTzUITES9uW+V29YHSV62sRdr9+78By6cGIxI7dSKvWilbwa9D+kR
zBdhbpfNsSz22hbCcnXrZ/uxCGYo6+IeitCEiAH4qKPGosUIbq19gBrc9a1fi8zzhYlfMvsiMpNj
5HnEwjgmIrSXRrqVZfe6iVU/FTrTyJTQBVv6aS9lUJCBFLrN1XMYK2i6b6Kb1vfrj4mFq440J6gz
Y7+glV3aIWT1bjMvcJlbOvSuPUhO9it6bp+MjXC9WnSgs6UtroRuYqFUiHPC8HZ029yDzxj1ceun
fIZsJegfCvs/S8cAVDGzuBR/irLEzAHPBOQvglhd/VwzL0vekvosgUH7+rmtNvrmthZJmN/74CuH
wKadHKazdtIclEFvTbtwo0P9Q/6hWuw87nVkZo/TRstqw2XMRfD0TVr1pQqXCaNin/PoTEmyv766
dcf/12WWuU+tqePAfWykSdtdrvUoEGdWwpIN51+9cf54iLkIHGUXV0TxsYcj2BTB+8wyaNPEDume
ep5sHNjWksS/z77lsYBkHVRw8CxpiEPzl5SCYdPY2LeVsfRLD1xEDEzdklpGWd6OX80zeRgc0/Mx
St2/NyffS47d42htucN69P1zVoubzpeViJk1zirgexnzO1V9M/Y3JUXhjTqZsjM177pzrBsErB6J
EQgwlyFLaWk06EmLZPKtvwU46RzfT0fNjr5dN7OeG5mgDIVgOBTVlhChgo9xTwjssOgcpUd/uEsw
naYq3yDK0KKbTiyi2IDKWQAY/U3gF/h99Mc0cBItnCUbphg9JJgO62MGRkUZzbiQ7zYWuOr+MysL
Z+k4i/VQWIEAjDs9gTDYi47Ft6xwA2pXp/FQPvEXqbeAbj9cN736McwsL3ymI9koUXHrmOAVZTsQ
oGFe9G/C1MzG4tops2jSJx02BnDkZ4IquN34pFcD4czC4oKBikgRSRIs4BgtX8rtbmvi6/fk+LKY
gQkkoAY0hkr2cqwi9U11ypoBgAe730WPiaN7pT3t6auX47Hd3dC3yAtxqRlefX4ZrXq/8XBbG/3F
++DPD1j4yKBHBuCt+AGDc+M75o/oVB3+ic/0wG810BzSzDrm7nXnWP2+ZyYXzpHrYFjKU4wBZAZ/
5siBQLjc12cI7FKbQYwGugDjI7rJHxhH2PDLzeUunAakbUNDS9imN2GHSWrHvOMe3UUP2Tf9Bgx9
0o5A7seNvP/OZY/cgYFMHoSEKnhovkzgxn3NDXHSkR48pIaGOf/nvi7RWSzOXc3sbJAfquFzal4x
I+sS6T+LMQr7KkY8FMG8yL4ACaW0VysFK0+5EkNPnI3ynnSS/hOKI+ClMHLl5foxr309GDgGqSmm
WSBQuIhx1JwyWppYcDlkUCw9d/nP6wbWgoxhCEfC419o3F7euLFKykHW8LZl/rQTgLxCkr0ARfP/
bgY2KOBWClT8lvxXQ9QrQgIWsSy0lLgAuuBuCsaNC2EtVM+NLD5D2B6igsBIqP2IGGAC+wS5XVs9
1+3r9eWIv7SMOHNLi68PSkZj0LXYtWIAMxZkcUCaYKuAHmjN+3VLa+czt7T41pDW0QTtfTyRzY8g
AOfJE2PudRNr889456OsjplZ6KUspxwI+va1JMJXyQSfpkud9Cz9ox/75/a0xUO0FrcEqy1EFilo
wJe2VLUs6whySXbmf7DIiyFHHRUA1chWb35oklduEYeub+C/BpfDFEbSYiSzhkE111w6AF1IGy8F
jmdjE0VC/9Ul/thZPDXiAQQ9YynsHKvOfq65o/6sDLsDhDCAAiF3Ku+6xXUf/GNQ/KBZrlzkulKp
mfDB2KOZS4iTJU8a+Yvre3ZeyyaxnkE9vS1hRaveUlSMi40H6FqAm/998e+zVTDwfw5BKqPINNi8
Cayeb6WJqx4n0lMAPUE9uOxwdrxOIFmuIIFjT1UD9tjhtZIJEDgADx2iER25Ldqy1TiECT2MRYPZ
FOyVl2sKQFMLFAcsmso58kEhwL0s6K2+VVAJ2fCC1f2b2Vp4gWokkq5X2L8QbEESoAra63U3W60Q
iHn9/61mUdnKjDEj1QALJWbI+LGonvLgsSJ2Vu5aoKpQDeFHJfAgWw4qDjvbYvRafWFgXBbXrgng
55cXht9DAa714YFSqECEK2Xd+EIiCSitihs5WL38DF3WoXxMGE3vwBcV57YA7t0ooGSpoFUZ/M2X
N78zxZc581lZSwzMjmJHVIaJYRUI5dRr+RP5Cx4OqHb8uZsXt4ySK1DMAjDU9uGvEdq5MYAoCkbK
t/AZa5/I3NDikokMn7YFaArtXIXKrfmBXhVJnhpy1zIny6N9bfxFIwLgLdBAGVBo+KIIz9QACD9f
w5l2T1x16/7YmBu32mrcn5lYHJKWmmMZJQSPAs5u4xay7xm/zaot3eC1rZuvZHFGuJ47I5pgpu6S
5qSzHtTTknLkQ0SdWudHw0ww6caDEynzrcrnaiI+N744t74qlFFl2MbHxLT0O+AI32uryfbySXtI
ncpVH3H97LdqGavhbbazYktm7t+DT1nvIPxo11oOGRSvip/ycAeNBtBNXI89q8Htj6XfRfeZJc7r
zggqWAob3aqIbDXqRvjc8JJlqGZazliVw0JC8LouPBXwZpJuzAZtLWMRo81BKQDWxTF1yis0OtXh
6fo2rR6IARUlvE1wwS2T64zzbNBLjlcRGjWyDtVvh0PUz7/HFNp1S6uzBXioo+KCGwET7oulxInC
E00QJ4BJ1/K1U9f9SnxIwd1KFYgzc7fX9ix9H/2bQr/HTNyG9bWFouUlBg1QSqPL5DEjcThFOTpS
/YPpkV3+OO3z2CKHxj2PDgPsxzpXdlvb0gaWYN0u+vgGkYFAkcW/z/wQSlEZl/wCB8jrjyrE/PTw
HRj+u0F/1uJ6I3CtRRRQTIG8BPP3BP2kS2OQkwTBgJingJQIdCZOKf8cNMPSczvMTl3s1M0/17d1
1SA42EFaAG1GfTnhIxVI8goUyoF3yU9j/V6DadUYbkOjtyc/eJ7S0QlAkXHd6NqHh7TLkOFNmC1a
tqIZKncsU0CVEBNM3cQHtTuNm/ojq0ZA7A0sFOZ0IfV8uZWmMbRoL6LqWpHaq/3pUIbyrg62WNdX
H1AAephYjsLQy1wkfFWvCpk7URaIkpuxupsgBhxW9S3kj1xMT3lhGd4TpjyOvIac68df7CQw0hQu
g7mfZce96FtTrkp8FEF8HKc3me6VamOabm0fTUXGiCYSMR1K9Zf7KGng/uUSaqAm5zYbwD+IiLzV
AluLknMji9BC4wnsyRmMQIP2Xqbtg5k9Xt+pLQsLd9C0LM3HFD5X6p2lDHd6spHWrOaqAN/pgptD
gcctrsZYHqOgr/CSro1vcg4WhNOoPkntCw8foBMd3kg3qIJPW29Pkcosn54zq8sXTogMK9FF3aOP
J4xDvzYVswrD2RS6F+nENTsLNwgquR9Aah3bSkmzXaSOD93wrZrMezr9SMFUYrH48/qJrTren/3U
lz6RxVoe50hMYx1DlXVqa+1jXLrXjWxt38ItUrVWg8rHsjpzB61Ma6JWySxtSzFsy4zwztklkrO6
1wYGMwVeaskwWin9bPp9IW8B1+WNYxKbOjNERgXyxoAj2Dpq+sH4Mfk4sBu/eKyG1gpi6MrrKu7v
vwBzoN0Elnt0g0AEtqwUmDzARIkIgkknH5uM3Xbt8/WDWvu8REdLaI1BDgIUOJcr8/W8HzDcBhOs
vC3Fc7qYrChsrZRrmPItUUY6Mi1zev1tCN7UYoskb+UIgSWhBsUkLMh3lvx8tGuVNFLxIJPRLe/z
Hcd8g/xd39KlXfH6CzPiZ8wOEB2OgMQMZpoGE1bNcNcQKGNmsnN9O1c+5wszi91s2qnsIsESk9T8
hoAlj2Eo8WFg5k2V+xamODau/JU8g+G1B/wEOIW+oii4Isklr/Fs5rR8JWruhu2v0AetWP8El8LA
zqcZ9bu/WOPM5uKFJBGp18tGFSHLqaanKn6wLK2ILN5sgKVWzwzZIbIZqHmAEOTyzIq6SoNIGOpH
6IIZoddN6bGcgo1MdMvMYj3aUAWsl2FmaHYlvee1l4T761smfukiyjPIu+jockCXFdWHy5U0fllk
sUERDntMoUSuWaHagwnY1Gq2mqurq8GMPlgaUehAa+DSlAntRhQ4YGoIe6ele21o7WTrlbxuBAqF
yF9QkFkOC9WphhlE3UCtATQAifoyghFADzZu/rVvSZEBrESPBtu2JF0JgkGVAqjRY2BS2fkhOgKc
QE6EjI7ZmZgoHVBwjPKNk1pbmYIRdsg9IPX7MprPoV+NgVSo8YSNIdtmlZYOM7vei7RpY3lrgW9u
aRGRpolRTP1heaEJ0fqWnLPOPAQg18dNc7jufmuLUoG0AlEH+hFfnj9gsvQTM0bxtBio28vgCefU
HStzo+685uUqxesDvk6Ruy+8vGStmeQRHv5mnFnRuCPYReNEmTVy7/qC1vZubmlx74dSOoG7CgvK
JA/EjRZln53pdtrTdTPizyw/27kZsa+zS0ORVDnAcmFGn+5Yb+7yvNgI4OsrEfIi+JT0L0MDSZow
tERRx0izXyPIr8xvrHX7LVXKVQcAE/D/rCxCXBQrWhmK2mBb3OftYQTj5LBxK6yNCjEwleI9D+Im
HP5is4qhS2NZ8HqlGOVLfhbn6HE8PkvQZR72uldBFYMd0c+9AzH/LcaVTg+CEWILqL+20PmPWHxU
UZqabS9+RDPeDvqrBNkuud44si0bi2upGvoKNy5sGMQjwVuvgCJ7C9C3FvvQkDchNa2BBnZZsBgS
NQZXNe6kiE+fRRqeOy09xRr3EqE2UhqWAd0d67q3r+USAsMuajKgIFpmYjrmZfomwLqirgBlyC3H
tVGmuQVxMpsWLkgW+q2KxVrEmJtcHFdXqElQyIgYZcpugYiz1T790RWKm5qG17F0I7hvrXBxcqQC
Mtqn2NUxLyALQ4YPv5DqQ9LVb3knv8tmkLt+ZN6mwCNvbO76gf7Z3MUXKGG8dkgKbO7ElGEnFyia
gPKyc1ImfQy5/y7nyg2UojegSGvRBfUuCGShBgVI/yIZCKZUHQtJROT+hMeLNsTWBJkY/9d1z1kr
1gDHCxgJFcMWgMddBkoCroIB/ED49lV6I8fUHhPqmKq5KyV+SuP3xkgPOqgG9GDcB3r747r5VS8S
OAshBCxoWi6t067rKhDT4AmR/2jiFI4TeWrQ4WL9wMjOxkGubunM2OLq0XQ58kE9jdIQyNsL+hpP
8cGsA0+X/ia3x5/7d1mLTdUxbM9phWWNIThTZOPEMobslO3bIb/jjexUYWMZ0+ZoxtYKxb/Pbr0M
Pwk87LAb8mIPal2b662lg0sMhMw3wzjagGvfB5hzUrm899vmKS3oHYv6xpKaZFfGraVAQuAvjpjK
IGcVRDXg1738TSDMSKq+FZ8PqqZJ6JkQzyQOyKKs8fO6pdUPdWZpsfqeVWAZDLF6MnwnUAtN9gk6
AMAa+GKqrdtw3dW7ZGZtEZHyEaRGmlhXBIZIeXzz0flUgi2f3bKyCD5hH+uSnghP0jEP4YLcwUJO
uHFEq8F1thTx7zO30Rq9DZVRHFHbvGlmcw5b6nT+KyawXEIjNwo/MsyKXD+ttU46Jq3/dYylejTv
Ql4WwiqQuZ4WRQdIIthKl7kda/bI4VHa5w5oxR67TvMAy3eN4EOWgvskPFz/JRt7TBehFpKX1MeE
mWgsqw4JVYgvRLtCajaSj7WUFErWeJ6AlR6KPAszLKkL3Yzx8gqY7vWc7sFJs/ublfwxoV4eJCZu
IkgGIsLVXXDkLATMPnz1p2nDzGqYma1kEbVzrcmNZsRKyBgcqrq4UbpHJQO//0A3PHOtwwYYK5Ta
CGb+gZJabBoxm1rSQhNZIYjPh8Ga9McEfOTaKyNvw+S1/p3eWxkBB0Xr1ltTjpvWF/sZIl+uSYWF
qqhw5eSBhsfQsPviBBGZpP0E6Qq+Rwiydiowb717/TBXw9ls6YtdrllftpV4qecRGKC5PdFdELVO
kL5k0PHeIoVcm/O+2OnF7RgEYRGmeGva4XSrd24BML7e7aaoQl71qEmPieoMfKMVvOpIAqQsPgjt
C6OmZCa9bOawWfjhIas6qIvVbmZIuxZLvL6bq5mGIEwGhw9BzXThSN2op6Ov4s2uhx0wdoortWSX
4IUxkTdcWxshZW1hYj7KlJkMRsRlC2zMA6JLJEfCr7HaquLkZ1Oana0GNLKgj/5yfW2rlWAdEEIw
wDAdCoMLVwly06hlHeaA5CO7Oi7OTV3mjt4EwwGEs3TXUu1HE5W1NRht7mgDNF4Lf3pKabGlObYW
TBHU0RMn+DVfBEfUtNEGZFmQdk3MI2lB2F+ym2TzlbXirui/iUex6HyDSGNxZzU86CAt0KGUGT0a
2UfRPeSQgxk7G6irEHqfkiTaFtf3+eupwiYKdMBca5CoXKKDJUMNo9yHTZ7aSv0kuL1yesj7LTrh
LTvi32f3MVNbHoB7Dpc+s5v2acw8Nt1V5Nv/bzXii5lZKXgPuTYDq9FBIREaGBpWnoiMruzzdTtf
PULsGtxTkEtC8mDhnGUUQsKvEatJnvruIZPvyi1huK8f96WJRewK9WIyTWFiYJ8BOyiVE+Ropf+a
tnoRX+9wzDzKKkOPHlPWEH693LMGnGTSKIDbQ/EQVOajbLQblfNVC1DmJaj2CV3ZhV9rCg/9yEdb
oK3shn8j2n8OuVgB6qNQBMTLEgXgyxW0YTHWw+8WAHupNU/zQeHs32UYSb1+6ms+PLezSFzVIQPe
rUcBjqZOkEAvloEzES0psrGetf1CAwwtKFSvwDu7iOttg8StoKiPVeadmv+T9Kp9fSG/q1+XpUQ8
5VBcwUQ2iCsAu7zcMSqxQh46pODFGXMdh+9qAFnq0vW/17vRTS3Zer1Rj5qnu5iam6xvKZDO3TFw
8MCz8IQFRvPDdwN0uyG6s7v+01ZYNfDTcIhCdklUicWnN/uEK8x4ZWOGzLXVC6senuXWt0KQlgDC
blX5jWn+IpQ/NFrrxfxB7uo9OkDPrao5slKByzNH+Cq3Xiwr36IOMLvQ7EJ/C0wUi9/UJn4Nbmtk
0zQ5+VN7qiJlp5W6N+KzHKet9u6aOcho4qtEkRQevdiCPAfpec/gZ1U9Fe8j88FSl04GU+08SerE
4iN47Gzelvo+k1JM3hHSMWsaWH8MoI/pmu2UGBbIEvIM8oSG4PPkXf3io751r+cd0Z3rZ7b2e9FI
ohT1VmBHlug0f+p8FNqxPSOeOpYfy440DUcjys+D1PzMoi1KkLWLUkcLBkKgBF8JOtKX5zGykA2B
IXJYqYJEYC07vdaeMZDrsGl0qtJEhSkFB1W/A7Rw63TEH19+O0I0hYCZXtBPL4xjJrGW2glZ1wCZ
m6qX95JsekwGJFnXPanVXqaoRzYGXLL63BXBRg1tJTboCAyK+AWYGlmWRTOEwQnjcLjhgs8+NCy1
3nqfrEQ54Jt+d2bACw/+hMvNTbpgKLXOR0HZd0l4KJXTAHrG7O26z6ye4dzM4h2CiWZJlkCXacuv
heoGL9onCDcdFOxIANrr68ZWruuLJS2+3yELFRB5w1bHDtUAqovyzjTc6zZWHlYajAiaGny0KPst
vtq6mqKpqtGry/TBizGUYgWBqdisUcZdY8YQgoKmj5PkUL0aeDPcYiAMRSyl14912j50zTRu/KK1
z1IDoxYokEXhftmx1CK/JwDhJXal/kJfx0qNW1+W7luzR+do2IgBK0VXLF+HQJ143qnwz0u30boa
IAPxtCsUH6qkKZjKwWnqhmVevncR5R4yprsmmNgthJVuuCExqC/GG1/Hmu8SpGWI1hRHscQc9gnI
W6MBQNWkNcEreoiK79x4o8y7ftZrOwtwCIH2jjjzZXWlzyutxcxMYhOjd9UhAclT7IQ1sRLtPRiI
fd3amvfOrS2+lKlTO84rWGsmSAmpqpuw+3LYgB2spgRwXRXRFGEVWMPL8/N1Ixw6H5SkQ0H7BiQn
qSbbAU3Jc6uMfBe1Q/2BMcUsPAGKiNAQ8RjddgUsOQfGePU8aDEo8BqJkQ+jCzQHgjNTi9wojY9y
OWahG08SxrfrhtbPVaiAS9+IwVlbZ83oBhNNX1TaQOe8yZVnuSHSL7/K2T5pdflF9/1ynzRj6vCQ
TOcwIilaab4fWgG4c+/boBq28HbrWw65MABYBZpl8S2rYTwEzIywGWn/ox/ocG+w7iXnTb7RpF79
bISuItpq6O0C+Hy57RwAoKoXr+rc7zH98VmPwOWcJtMKBnT0XJUdO0yFF1vyOSLlXl5ixNRA1QiR
WwwSL1JygzTMpyl8ijYvU/s0FMeAg7TGiqUXudorW2+Mldc8YOvAlAsdOoz4LHFdbd4WKTB4+GKa
F5CADJotx44fuU1sMf6mJXYAq/TW2JKYX7su53YXKTtXQVTWG1inUTe7iA37ftyaPlsLBuJtg81E
v+lLDbRq+kZNwEEuiB+K+lD2+7FMxQRPTqeNB8iaW85NLSJBnAfAzCE9tI0AssQB3Rt6Yslp8hfh
bW5mEcoDjinHKoQZHwP9xXA/xG9mmtv++DMEsfX14Pa1IgjHEOxekIgBydty/FlU6eusb/ClYa7A
fDS5aZn6Q+U/tTLS+a0CvbrmDxRpNWRwNYje/H59zF4XSil1ZaWJSxoo0EaxzOJJnXByrlQ+1P4r
eBgkctMGH2Nup8Zei3/VxW3ICnRcdkZ3ksnPSiqttHhKpn1GnSjbImtdc6b571v4Ky1rLdYDRGGo
R3DZ6sDlxx60+rOJNm7K34juZQQAjg2sBnhlKgDjXAYerTJqJdSxE5UaAgS2S0Z0IawyrKwmfij/
j7MrW44bB5JfxAiC4PnKo2/dsiT7hSFbI94XSPD6+k16d8fdEKMRngnPix3RRVyFQlVWpjn5MaFu
1pVBXjGX5z9qCt5YL29+GfSQjS+lDTbw0VPNhzGS3HerkdT5pwnbnGs1RXkWk9AUR7BAY/IDpHRY
6lPnOS02Zur32a6COHdU+KWsX2htQ8ItOkj1ISdiijq72bjIXPYlzpgGAgLNui+NXx0gCBnBNNh0
M8r689evAJDbLa+9BVko3Lxpb+oDt3Dc+BQ49gON/JK/ltZz3L9z5yFB/QZBcRtJDt6aL8FrDdgy
yGdCTUO44oZcmwxoHOfeEEPahiyy49mdyXRJXLFmxgQfIQqlBjiOxfdK0yD3g4Rc7s0QzUEK2Q11
b5DVY9dus3MjS1h4dqqztnZKdIViLOR717lGt7WKDY2fB2NXhHeaDCeyFmWemxMWrGkmI0ommDON
1LNNV6e3IxrlHNlLbM0ZIK2gQoAOCXAUui+HxScFxD8VLi+a9Why3LP5MYYqlE7ecxkt08quR/Tx
G9QNqCFSm5em0M2cFokOU0n6ZEYMPbhg9qzuIgidUQ/NYNed/sp6XVgT1mtItShXRliDLOfcVCAG
iAHyBmur5hb6DygKAPnz99v9wqSwZim6x0ujh0mN0UDtuD9UN6psY6ws2IURwXvPQ5qGbInUo6Fw
m/yAuium1YWmTN9IzpW2umI4T8jjIeOJWtPlihVlquf6tMxh/pSM+wHUbiVFg55vRIFePiep7sX9
R1t+JOYpnHcWZf6gmy5VNzZEV5J9F21YmPuEB2hu8sacQ+ZugwAtgwp9fDc4fx9ToGj053OFqcF1
w0stwe8zQDUcYLgI21rNz0GxA+vj+u5a4YRbJLv+2BKCW2ajYWpegr6w+VkZfqu8JsgKO52bxXt1
CliyqenJIYFW3XcgSZxKr9EeHeMtL+JtLbvR126zs6/RVPVyoaASHg6qiq9xMM2oL0c3Ru8Zmeq2
/R4SLG44vHE2bg3jviz8YfwPhReYR+eaSUHhBbKCS/OQ6aDtuET6YXM/Os/gUQJPxmGMJfHEip8/
NyM28ipzqDhtAjNl+5awwY/qXdmU/+UQ/xmL2KVm6Eo8At2FqVR+tFAA4Ulgyjh613zTAk9bmlws
EEEK54rwccjBKIiasfkzD/dz7g8ABFjgCc+OVfU6vlzfrGvzhp5ePAGRMwKuXFgetVMBto4mnLsp
UOydYT/NsohGYkJcmlobUPSpYYI1N3n0vTEDpZSc7nUTpgN+IRW5JjHVBKGcuaPKgOtj3k36q5qe
mKy1b9UECkimipQkmj2FdYl7jbDZwij68QmQ9Ck7ofh8fS3WcpKgyfljQ3BSkwFVLwi4YX+xt/mH
jvw+Oo2Nf7TkB+8fclyLBi8kNteHhWcj6NLxIBezhk3dcb0Cnswz2D6KPhOkQOj79WGt3RSouv1r
QrhtQ6LaBdL+EJsJg0HZ4U1j+Gl5OzuB1krSGbLRCIvkTFEe6xymHBvlMbIbkh/Aql8fzvIbwsMF
i/RnOMIiZXwaWqLCRpNMbpK7uvUy2YXrkCOV1cmWmblmSjicxGpYSGqYGqpfRDnk7Wc94t29vT6g
teQIQn+iLVh1BMniG3hOB2i+QWLYmxDdAToKcTrihrw/Wo3phRrDw7i+tWy6nYzwJraih7iRtP+u
Ob3zLxC2SA0wMIgY8AXU3vfTP2b/rFFU6g/gaqrsTaLKRrxErsLEos3P0EDtiI5qqIZcXkq9M8fj
QAw8eRgE42I3T75ZVZCHh1Gf3dF5pcggd3iKS+6P3970i110pOOMg2EAwPJLu1ahTCysTIBK3PaF
vxcB/Un9+KMC/slN9mDtjD5it3rtbuyjjLps5WigEQXtE2jBB72BeHdlrGtCMIn/dpG27Rfdth+D
6xtpZRXRYbWIoUK02QF5w+Xo6sKqxyZR8C5pEq+zN6a6jamLKqNrJD6CvFSWvVw5H+cGf/vTs3eX
qUHFqx5DbBs9dfO0Bpx7P/NTSiU1t7W5OxvY7xf0mZ1eBV2dXjh4kyvQnreQAh7d9j8EFxeD0S5n
z6q5UZYIib0YXXFO6FHndZDJWq34LrAHIKO8IHywE5Z/PxtIZipzQTPsP5R/T23FPdqkx25Igmpp
5O1TybyteP4Lc4KrBIUSVNBU7Llc+8ga0D9rxM2VoLEPNuZS1h4ssyZsP2ZwBDolrGmmz9J3gGFd
ne3GzDe0h4x/Xt/rK+8fHeVDeD3EtXgBifUKy8idpuuizDsCw7DtN9Ag3E4HtkdhYe94yrfE0++i
E7r0bpUfwDQF9TY9+XA4bhtEktrX1+15+SnCNKtqaJbcgiCG1TZIih06vXfLanN9wF/PGowAe6Ci
ILEkbIRkgDEXqDqPGK8GBIDO/UaB1on1aCn763a+OhHYoUAVosAOthnxXZnOUaXWCewQ8pmBSB9K
vc2rVqYQP3gorMGLDcnLgS4H69IpX1oUpg/535SEISzSux9QkXhrg6d0n2x58PzLcee35PFX0QaJ
13qgcas7yPgmp9rND9VTtJkDGiBDt5UVc7+e08tPErZyrg4VmYplssOAlbveObTdd0iqSnWRV5J/
55Yg1XbpEQBpqody2cYG6/S9WZTqDqUtEKt2YXRDaJpuEgdKIXXBqg89NqPHmNjx1uRO9nx93Veo
pi6/RNhg6kSiYQC5GsTpGFIyQew5QfczV937yQd9o5/g6ByVnYzxdXWqdfRw2KANNb6SvzGH0UJN
gIZublog8nPtwba+j4bfMIk3XN3ZZ5aWE3bmfAsjVVlpwVI21L6DyL4xIXQ7AgS9i4fXXn/QO0k4
vHpmzywK7t7WQ1A1UFiEKFo1BLNmAe99F9b/ofiOtUMKGYVbvPIRUF0OTR/jcpxyGFItLzE9g7Ru
34NqUXUZ/wz1RzV5Hp1btI1c3zPra/evWV3YvGGkppFZLuMj4KMCXZ9ybzpB6QTqIEl3rbrYPwMU
QTckYuAGqWBJ0QMjvxnmezK9XR/MyuvvYhJ1IQAgilJbfJGTahfymCooUHjt5hZiywlg49/61FWm
fS8j85CNTAiF1cRS+4lgZL02+wpwt+P4I5xlhJUyK/rlBgmdsjDqZYMk9BinT3wAEcQkecqu7nZc
G+DPspGv1oXdXrOiCmcHNhrDLWeQcQORDQaPGFnQ6yu1uu3ODAkXRuaUXUiWgzyidKUrv6LmxqHB
zNxGpra34jJMAj4kamkEuG8R+KeEPHdmK0LQPgRGedcnfmc99dUt4CxZ5VvF3+9yk8AFAtIPlqcv
7ddpTKPezhIk0dKTRe5z4634+wgUVc8zE8LcJaDsTYcJtbWsvO+0e9Z/aypvnu40LrnWV0qtl5YE
nzQ2SONUC4aCvWXvusegXOH2L5E3bKITvXWbwdPd+P2AGPiuPdDU/fxUf+SSnfIbvi7EFijywi0i
bgKGRkyvTKDdXijCEHATl3IXQuoHCMTnbvZSbfNjCUbDw/g5thtN8tJc2aIXdoW7puEorlo97Nrh
fa4+pY1n255OI2A3d9cPw5rbujAlHDtAP22rNjHPdv7ZKW/mP/HgVTVI8PkNaV5IehOFXDK6lZN+
YVLYRLmi6yClx+hQtxnI26xumXMqZRiV5VeurZ2wgfopa+fJxsAc8jH179C9Dp3HJn7Mk12oSU7e
6ojAybckMJdipeiF+dDG0PwGPgUZ+R7F1qSFiPmJcslqrfhhYK7/2BH8cDb0Gs062InmO83ww/q5
l8Wuy0+I04YNDw+C6iAQecJ+KDs7rrQQ3SqhBjC0+kll+eR1A2DcA6EgstZimoHayBZZMzr/IV8X
mJn2NBuVhI1k1QTSyAuiBqBiEeCbxcQYMOjFS31U9aOJRrnrp2ZtvZc89f8bEO76uCPaOJcF0q7F
g4p7SsvurPwx7vzrZtaW+9yMsK1Y2vSIWjCOuN3P5YvVuGko2VFrnubcxDKVZ1FtHLVRPGYYiV29
KMl3pwpsBZWuKXNzGTvn6qqYBmJ1uujSmcJo7EwfSKsCqGAkJ72rvbZoJMsisyAMJkPgWlULGg7S
5RR5wVomXri6IGdDWP79bLZYV6OK5QDdocTfEv2ZTuAkHyQrsmoDwMGlvxPVNTGdG4Vz2WQjkBXV
eKcovl2daPF5fV+txSUAVPxrYtneZ8PIWdRmeg0T9XTb2S53fB1Y4vqmUXa8bvzSkrUarvli0HOD
0gAi1ejhEeYNoBUoV1NU3uJp05itr1V4gk++Yp7gnxs0hFwf3+qmPjMnjK+DshxIsGDOZqeB7BLr
xaL+xHa1DM2/vlZ/xiU4y6G3wZA2wxAff5jptkG9Qpc8AlfHAgTM0qW5INyEa8xunAJ9ZKh80/p5
qL8l8V6PAAN/SlNJxCUxZAmvsYYPvCgaOH512vXFM14wee31QNeakv6k1Un7MyJLyBRE0KLqCPDe
nhm/KnnlokU7cGRkoase2kFRDDRRaEwTd5yKZpUU1C/Y4tTVUetltq9ytO9LIsRVj3NmRthppEtT
Ekcwo6kPivLWKP71nbwanqEbAEu8CDkgsL88qlVqpmW4ABybuQgaJT7aaebTRNuReDiqw+1YlsDA
amXjlk4rKZWtYA90INRR4AOHOFIDYtE0LWli2d0MV3RLjsUWJQBfVVwgpLZ0dMMAj7RRYnJFJvPS
5OJJzlwTPAUHByBMattynzw+l/uodcmr4zV+/YlM0ja+JQ/kB/UUnymu8nF9utd2DUXYs5ABL3+E
2e5ACk/nEodttO+qLHeNdDcogPLtr5tZOwHAjy7xAzL1tsgCG3c9nVsbJ6AiWy38p5/uJktWj1hL
DeI19q8RkfQVmjAcREQwwiHRWEW+Zt+E1nfd2jqGRwCcKh9TZ9vmksO9diDOrYqHe6JARy1W2/KY
dJVb/32PLjaIhYOAsw2WTzFXxbR+rucaB6IbFZN7upW2W4o+9gbiNJkJ7QOuOoXkFK65RgDdAXDD
GVjC1stNCanSiHbmiKcEcDdWd4vGg95+BtK9D5nk6lrbGr9x7qhRk4V37tKUmdlTQosBgEcwDmT1
EDQc4aX28h824J9JFDNvQH61mb1MYlO9F9a+sb9zvrluYt1zndkQdkIz9CCKnGGDmPu4Je7ADIBw
7/PufkYJog39SglULbhudS2yoUgfgV4WrWzor7mcvpHOBMVNGA07qOO5aLBJe5DAKg3kBzt7awya
5tdtndwoXYis/FSQ7fUPWN0qcNULbxxegyL+N88Vm/IcH6AjNsxp0MCLhE7uKvmLVkoixVVvtZTA
UcJCGUsV9opaUN47Dkd6iSX+nJZBpHSNC8FzBL6GrNN/bWP+rrf/n7HlY84c81yVeTg2ADOo9f2k
+93wLbMlW2Z17hxQQ6BBETzpYvuVEsVWXubY+6QpQb2kuJb9jkwBmiHQkR0bkpO2ulX+WHPEeMds
OqBnMaAp0Z9i+/vM3iJnfkAJ5aiWNoIftNzpsm6P9fvtzKpwKlhpN3o+L+f7To296LHsvSWfdOsE
823iJfvo2dmCLW7wBz8OwttqL3u6rjrosw/QLtcxjxpFiwg+oEAPwxKH97K0/gpMAi76zIRwCC1F
LZQxxcyOG7IxnuLnOPZ7Xz802/qI5uo59qyDF31X35iLFtj/tIlA+oGWRTw3xFR/UdQpNWMY19NP
OivuPLjUcJ3ymyHr8lrfrn8sCTOJ2vgYt8uJ4Cp6MFvXdDyaPPQ9wBPfrzuVr4EYoliMBT1eaPVC
w4twAVWpxnME55VXTptRvxsM0JehO27uvT5zVX6DK53bnzZjrmVYPjFkD+svh3+xD3YHUP4ioIaO
6+WmCZUS8DwohIMS7zAkv/TmIY4koddXGNOFjS+lzMkyQsNksNE6+oOmgbOb696o/gIB5slJtR1N
yh9dNH1PueJqnOzrTEZH9eWVKnyBcDYB6ezM3MYXLD1SDqC0bXtbx93R7EbfwCN1SqT0dMtRuMi2
wSQxgRXF1K60vTb50vZI9MpTanQxbhVjYG98jsIW/GlD9xhDR+ehURWj2GhGzVs3NKwoOi303zur
rsACxnNdPaSOPchyT18uF3wZsmcEIFZKAAZadv+Zv7dzW28BhSqR4lKPRP2lNs2uHVXQBxiK5NJe
XXo8buA1AGJdYE6XtjSF1npsQZZr6TEevo3G7KrxjuSgYKzulOqbyY/cOBT9t9iUvK7XlvzcsvDc
6EuNJTHLKzx6b6zmhpR7jSieQW+t+BuZJff115Acc2qgVROvOQqeA7HxF/IVUTGpVeXVwO/olfY4
9c9OD6HgqNrUaed2dLhRVfDKKvahJaHEi6yN1QBPCxRKlxa236twtqIJB6kdVEIrD7CNl8lYvD/d
OKkNJRK44kQ7dpFMHHB9xDaSyRo0VsBALVwFyjhRMLhjxGNmPI+aelAm4o9k0ZIxo5NJBnfKnINa
U88IPwpdKrzy5bbDjJuYa4ClgBCwRMdFw5hYfWeWXtWeoFrTtXt7aL0G2kTI29lOYDtbB5Le1C9S
kO6hKidb8iWKEA84OgWXZkEkITQx2cEcEGxy1Si9Id2TgrudAcYJ5TNOwPOs7PJpr4c34+Bdvy/W
VtrBZKOUis48xKKX5wkMZVEDHqPKA2Y0PWUdRM1Go6tvkEp6mnlya6Xhe585nSTtvuYyHHR+onMe
fSVwZ5dmCWVlnmhdBYIrJF2gqGaZ010yDq5KZDT3X+5e3ELwTaCwwIsMHHhC6BvWOlOtCqwZvfHL
afkWCFi/q1rX6dgeel2SUPHrW2Yxh/ofhCVgFFCTy5GBwIXzbGlixRX7NOq6a2uFV6lZQOxmO7T3
vaN6PQ83EZGlMlfm9MKysJRKZabNoMByG94PYep1JcNbItoA4Cx55K55YZhCrgxkcEhMiOhWZZrR
/lHAP3QzPegJ5B7q6hQrkU9rFmSFjsbVeFPZj7MZH+fB3II3WjLPq4NdWtaWft6FmeVymss5adBx
jcHOyo/OuGkVtK53j20qI6NdOR9AGIDiYcHCEU18ZHO7CEEOh5GWhB+Y3Qdw1UC9kl9K2e2UYtzj
qbO9fiS/EhMtWwjIYTxMAXBQxUSeXlsWaPxgM0v2RrVLDGhiblm+01XQ++3iGeTJr4ZyKp2NBrl4
vF0h/WJYd1yWUVwdO1R80UWPmrYl5p44dcZYmfAdaewX2Vanz5ZxY7PQy+Kjkxub68NeXdE/1sQk
VD9CYzFt4P/Lqvc69bVpY38c0RYuc3lrDgG625hfvE/RByH4nhD9qAPnM/Tc1c6rlcRLHf5YkvoY
0+xxdNjD9XGtHpaF6kJDetQC0lGw16qjmoDyrwIUd0KrQu3W7SbjqqvXNxC/SuuFIjIsXxIbnO3J
83XjK5caHsl/bAsPj6wfiMoKDbbLCAps6YnEnWS7rgT8KNb8FhXHjgXi/PIk9m1dx3ZoVx7yGYGd
cs9QJ0SByf76SL4y3uJUGLic0TSzKJmKmTWD60avd2iXb8FUvE0idHHOerFIt0eO3xtjvgVnwE1q
mTAOLGk7ASkeRxMCw8j4puCy2fcV5Oeuf9XKXlrk4/E/2u3g7QU3hGYGvZgsBOVV1nLTQ7Adnuw4
m0uwgOcNuM4YzY6GEqa1xPDyjBKCBRR4EKKhQQkkmWIJxkwyk1dIfngsCjR2O5iNr80mcMG1l9vv
Ret3vWwBlr1yzaSw0AloRYd+hEnLHv2m/uYw1VPHItCV7B5Nn2jm7GIXkc3o5pq6zR3HG0JNgqz8
Siaw7ILlDwH5jo7OjsvdVkwI0lKOw8RoAjJn5ArBStYYHz3tjrpaeGGGC09/dxITmS221TkDIKfc
JcU9s81dZnRumFRuaibH0Da3saa4Yy3Np6+dOiQVrIUU3sRTXNgVfQsKysnBqSt7EN6mB569paGL
wmLYRt9Svd7ryRtp0XliDs8aSDVAuuMyVQZeWzuYOI4L5woyAkg+XE4VDgDAfjMCn4SCjjnRybhj
RlF6tGWSp9G6JbT3Q9kZOPnfof3Zc4EAjZ7z5Wma6toOCg07CNgGZm5JPM3aDWGBQGDpO4Fml+gB
RpUqqcGK2rNj5C3bXZJ9JFW10WU6vKseG3gtpGZBzgD2M2Hmyikx0g782l7VhKEWxIlabAyVdQjc
FMAz7cl6JZyQXRFb9am1WnKyTUaOelkjRUecSHKDrJ11wAJtFHVN5IrFC6TqamLOGbqZUQU183s7
/NTGfdIGc34fF09m/891n7YyzaDx+mNOuDPSLtGAkoa5OLyxxx1wHjN70WU9HKuBMmgAEFkgS7X0
o11uz0qpAaILUXFqwcqenMLqgyufWheAm9rQtkjroup/fWBfM6pwHucml5Gf7dMk5VVvZTA5ecRn
r5GrPP7MGhevaJcfwU3i3h/if8Bb5ll+IXFcK5N6YXq5SM5MT3HNWiftay8tvzcq2mRyl013A5Ux
h65cSBd2lpjuzE5YhGrVcthRtBy8hIqXOaOnjO2eI39LlVgypWsh4vmMLlv3zNxA0SCVDJjRvHub
GRjG66cheVQVvwI1aiVr7UcDE35PuIOQDUFIA3YngktA8KxzWkDqlSJINIEc4l7BxpFt2wYV0gA+
yDywTmtoEIFAfjMVHXtRa6bdK4Yz0UNnFWjrGGoybsyMogOPT9YUbfR5mh60qQKenc6U5vdw58g+
D6Vu7ZIwG98zMlYAuk8RDeI5wr0S2VF2bBtQ5voai3WAgc2+grKQobBDrqJUlSx+gJZaqHgFV8mH
06ntTmuHbPLVwlESH+T9peW1Y2jfGkqTGi4hdn1PI119bjSSvxlqAREuhdgznqkttJg8PSGh5oIL
ON3zYqB4eE0ggiNWzPANNr/trRCp6xwM/++EJbWP9DB7og1F/wFqu0PAoZuBNmMK56mriVn5XRHF
5saIG+0QDdUiyFYv0IGiHYx42xZKsa/hyGZXJ7nuAx6p7pxGA8q/y7k2g8xoRKEqHcsGvl6d+sOA
RnbuNVFqf1TERKGEW85nFtVkX1An2SLNBfWyPIzNA2TvgGfuph7zVmGS3ahNp9RvLM7B1NWZIXLk
evFPU0/8xpydqvVIloZ8k4Qc4oyMpcZn4YTdO0lAou9lUct+AQJbPlVJNYeQ65hsv7MV5zM3ML2P
VmVFt4yMIOBA63tF3QG8bno3N0HPQAmC2xOX9AAypr4MtdGL625fdDw9zMNQ7vnUaHu1G+33ZqyB
Y9fKuKg2rMUOU9hIy4NhTLS4KY3KDjSlTyKf5bw80qoPb1StVthuKokV+ZmmKjcFx951p0qr3jQ2
hWAvRaM2wMrT3DT+AHLe6qEe0/hosonqHsqhzeyWI7R4XauvWiMYszjapPHQ3irGDK5pNiaz2zSQ
BnQ1Wmnkvjb6EmpFA+ERSpaMnsZBawOKV9zPHvr1W7T7lpC1xs6QdZav3pcg9HMonq3YRCKvEGMd
dk8BaaFUXdqIt3Fzow3fs+SWojCW7mj1yWZ/oifTlvGUrZnGsxxJSlDnAfMi5q+qvnOaNkOo1SXG
qe37WyP6yLTCBa/xVoO5aeg3lTYcG7CjtEAQdbqsXW7FBVK4IqD5gHxBdl5wgaWizkWMYNzjCnE1
b2uc+KDjVKpenMjYD1a8O+jaQZ+9ENV/JdokSm60pFOQI+Wuad7Whekl7W4Kn0OaeNcvy7VhITu3
iGxSFKnFtFk9DXCbTVR7YasjH9vo1YGoI89dgNiMwoUX4f4cESjezdwcBve69ZXrEtl9gg5mIObw
n3BdIv3cs3RmEFlMprckB+pLYTedou7tVsZ9JDMl3Ji5AqC0YsJUMzY7uzF8BWvZgT8lohLY3MqU
gv1ed1C2AIsOuEMvL0s6Tg6zJ3BZptBpCdEm42tK9aSMQ5BaRWCjX3YcZY3TK0+RC5tCyGNFKSqc
6aJWySH1wSheIU/Xl2r5auFKPg8XRdRhWDuJ3k5t6dUGqL1KVKhBAx3aEt6A1bk7C0qFEnwZp7yf
B156M3dwfysvSebcJqXpKVa+sSJ920fK9q8HBg4QYF9xrvWvmImOTm0yDzgBOsi3WpUjpgn3eUL+
PjJEu4+Drh+kN9APK+yKDmUVu45rRIakC5ixA/UogrdnNMBeH87a0xl1brwFcZoRI4qOajLHmtZR
UnslzutbM2YWCgvTXBpeB1Wk2kVLJr4iTrNpds1BD013QrzzI+x537h5FGWnMiLWMW57ZxdHZhw4
CIwg5jLQgOjQksOTzMxCP+uG6n7MTbtxNdajye36MFY39NlGoJeHKDGQ4qbLRmAW0mlDiixPFsto
AFb87PmetpaPOAtrKyQjyeDAiA6SN23cEf7B9Acj+WUawfXhrHofip4vdUlqoVf/0hJPeWeRCo8t
NKHg+uwA2NyZYIsMX67bWT0/Z3aEEaWtw1EhwYjocl549suuVZDYobssd74boX6oMxlF8toLD/sa
CaqFRhwOT7Dp9Ak01TirvdpEjjqegTcCyeP8I6alS+IfQ+FpuV/oxL8+1BWHdGFWOFBZWxYaS2GW
G0NQF4DeQzyAS4ws3y56PSiXAjSpqiDTFV+vXU7bqVeRIuhRHY1ofJdFsr42mQnBdZOKIQyIYKIo
MpzFMH7QuuTvMzfI3S59QiBGXeqel9uPNSpgTS06LGy1fixb5T0K800R1v8hg3FuRkgp8CRnZmfD
zIKyzu+qrkBwdAMG1twJaP9amBLXvXZ+1YXrFQxOC3+isAWKBjWrwkAutJtiv6q6u3S2gm7UD1oX
oply2lzfcavmFokL8LFbKIsJ5tLZbExO8OgOUeMjcx4YjelrNQhOaXxTy3gT1o4yEDb/WhP2RdOP
o5JOsMaUu3loAfn8aLObztjEwAWUsmtjLfkEdCnkWnCCrS/srXoGkfp4mGHN/Ee3AsfajsNnnj47
Q+g3/GNEO8jfT6aBuh4qCuCFQGHkckvqdES1NsoaUAeOgVGF4HrJ9dHlEECcYmvyuMl/Xre44jCQ
I8XDE6ouyyNGWL4iHiunsmpU/isoHo7mXRQZWw1P2v8wMrzpwJIPRw/eHMGOPU1WgrNWgrku6Odj
C0SwMwYxw4tOBh5c25Fn5QExKKMh8udzjqDWYm+VqrpV8m0y0eUU7iZZlXDFzUPfBRVYpGNQBYFQ
xuWCJWoMmYqqZtA+y0fwZKEKMEzKyU6Sf7I4v4GGBkgQVLUMoMoU4aE/sM+/Xb+l2r7sGBWT+4XZ
rJpGrc47fABpQEUArAPUbKfhZ6i0fXDd0tejt1gCozPg5OiyER+6YAQEM7veMM/Rw9cy73vPaVDA
66gO1ESGRxFrXHhtWeLy62peml0+6ywcSaHaG1ICsw2zXL0PEsvXARaOy9CNZI3oX2+dS1vCapaM
tUaqYDKT1nLzEgta765P4tfjdmHhd5b2bDQ1g/ZwCjteYt+akHIdhiPLJEd68YGX1/OlDcGJ2ED2
z2GHGYvKzwTdHwkqBvAqd13TS27Qr/4RlhZ2IBA5IgPwWx78bDSqmcQIn1qsTXoYctWvzVOTZu5E
wDNeuLTexF3x19fNpcllu5ybjAdLRbzNPL0HRL0ibkL4U1Y2vmoo4GWVCSWtzuXZCIXdl3DWI3SF
udyYXBruzf6haSckOB+v74tVO+hjtBY8/lISuBzWABEhMk0o2Nl5fuMACGz0RaAAW22Wsv7S1QN1
ZkoYUmFmTm/0HTxG65X2uzmiljRC+RavClOmg7luC49w3NngSxG19rhmD3VRYisalNtIAL5bcX5o
NA2YChwtpo+S4/W72vZl74O/6f8MUuGpbFgKL3skvj2NqHu11g9m0h7bSN2X/K2Lmzt0cyP8Nk8V
wWvAkeXoV0/3It9soxy+YKAuV7EZ8yrMG6winpR+2lA3nH+GRigJv1f3ypkVYQErQBp4l8LK4BAk
SJuTGqcbnlVuLu0QX73fnIWnSgee2vqSCbPbemBRAVtKF2h9jnRu4qa5r0V+zQDvgshOBAxbJblq
VufRMNCsgVIHkmCCH9a42RT5MMCvTOFmNEEbCI4m31Q6CR/Bqv/6Y0eE3UwxmGAKpWdAMDjoQvnR
lsFQcre3t2kI9mD2C0o8kqEti/Nlg56ZFJzzaIMgW6EwmWPBHJzzzO0Lr21+pKR0VVMCNZRZ0y43
5GyjkIEzCG85uFr4FCmPpnMTo48DTTAyPT3ZZAqv+cEsTb1UYcvsm2BWfIhPdqihqC9L78ZI/Eza
vyyzuFznZ3dBVqNKRBBSeZDO2XRG76dOFAyQ74l4vocw87c8Ge9MXn9c99WrUcLZEi6798wsxHiS
3q5gdlFaAeezH+uyppuv5NqI1JDqdpAXwzsbSK1LG1qJBLGVTIgTlFPcv7DmrWuPQPYQbZeiFbjc
FfpmntEzlT7YauyCn3k0jhbfU7xVIlk6fPU4nn2MMM8sKdp+yjHg3nwsIJ+A/nBIdnr/YVbPjAiz
mtMhNYYGI86yA2Vj0Ex/D9XHnFqLlDygDQQh8+WcWliqvOtn+DJMIQFrux66aunajSyrvjpfZ4YW
B362QTKdhnUKcRdvAJFe1aP8Rl+IKfFdX40AAaSCGASQ7UVZVHAkLCdabjmLI4FKIQpw24rrmwpS
aH+7LJdmBA+iWElEM4q1tzWtBwRTDYMp6WTCCF+vtEsrwnZXDEvr+g6DsWcNGPMXliduE/4cDEkm
fd0OVHhRyEaUoAt27LE20txE7KN35rYPjcOMF5xLh247mJqM6Pqre8KgIFmElLOK5npROFqzs7kG
kTpDZ3HnxtMThYyF5cfg2zXSAK8AnFr3PyzWmUVhsYqYmlmUq7jPzPnWArakk+JxVrfdokT/v5qZ
jrC3e2usLDZhUArNf5bloL9muhVuw8z5a5mH331paAhAXw0coUgRn9eQtySTzrw0qw5avOs7equ3
mtt8h47q9Xn7DUy/vJXRA4cKqo2GaTRhiIeJt5WW2YWJsBHomLeN+jS62gP6T46m72RgZRzeIo//
BHz1ut3fXdjX7AoLRtoEjcymwTzLfbYP+Wm+B7Lprt88EC/H33G33HL8tRW5jvuMOrjXv7ZbJbB9
I2BBt0tfgMd2Vd/xqhNgDcHwSiV3nbZ8wbUvFE9MVTEOoSB84V28jZ/rV4gNerbvBPiCYx0MfufO
BwhkPpbuId5StzckDuhrCHO5NMLlM6tNy/mID4BWE2OvxHxGV75e3E8UN8XD9fX4H9K+tLdxXVv2
FwnQLOqrJtuxnXno5IvQnXQ0ULNETb/+loJ3u21Gz0Tve/bBwQE2kDIpcpFcq1bVynX3HIw7IhJZ
jUppBhiS84p+1Az0CieOjE7TJgirhwZiDpUgJH1/Ip1DchsKNfq0SBIsvcVMW2Nwebcg91Q6fbi1
RCfg2lxCt0GG8wz2LwR6zg+mSCZhX0oWtlTpjJIGDfDQmfranaPeY80+fxFM5/L3+MVzisct7yKx
9Cq1gFfQpw6+jfJ1Xr3h9efa5VGaoMG4uKS0og6NtbiLrBxEAfByQB6ce4WN1SjFNIOGCW5/YbqT
EqTaI1+JbYdWW1V+Ivru8jjXYiLECMD9hGsV1K2XH3Ry3ttJO9OpBmBHg6F5s8rnMRTsw5XWVvAr
/mLwiaPaUCu1ayScXE3zMBezxxh6k5I3sMBBplNulUrfV0bmyWTY1GYEH8gXS9YEe3GFcXL+K7gF
lGZJjJ+BkQ4D6hnGrzos7vKxDJSwcBP1GRVjPGUOkpRsmp7BKzkT6J6sbZbTWeAWFC0VI7cLzILZ
235dIT2uv8zKwUhvrVFAWFhbRadQXOAri76qLaSpXRl5xwb1jMjyNPahtRB8d2m7tfr/EnxOEblI
VxpaarUzEOn0mNabMXejMndgIg4++1NrRT68vRr533Oe55+UC3ljgwvJvKCO1lOp244uunOJJpIL
cCRXjLatANAWM8qFeutIA8QmiuTQa6WvaeFzIYFIUxj3l3flWrA7nU4uDEhtWFXw4EKwM0PU9/c6
7SBKYrlV/DuF8vW/Z2WWeUSOZHGJAnuaWy9zBz0ecBDxKsw/0QOOZAykhrxcebo8qvVY8xeGWyRq
HfaKteyAbk63YTsd9U6HPojI+Grtonw6Gm5VGEkXya0GGLm9L0D/my0tKCrXSs3t5fH8f0LK3wFx
y0OrwymNJCA1cQWDrM43khdz9lRrow1QdwmWJ7wBXzsPIoyOAHvtfII6DlpOoaz2Xe2djK1SznrU
ukNmDL9zqo8bk87prqgswhyWh/29VOnty9zrtdc3rLzSDWjNNGkuBZd/ympgU1ToHCnQhAeV8PwI
0TKTJVYTt27e616cPlZ0dvFK0HXfEpW9v0p6/KkMFswfLO64CkejT2iLUVsN85JhBibA5vSppqbb
2K+5NnkY5r4z6KZWzVerih1ZhjD8OBzk/lMieYDlv8vkd1uJXciUQOZK2qRJeF838Flo0Q1l/7MU
FB4D0NiCIREIcVB549YjQCJwLboWfWvPRdL4Cew2IOMrWIyir8DtYSkGEYSAVutK8u+x2A1NUEn7
MpcdWfTiECFx29hGpTSNcyARO3JLyy+qx1L+gXZkv6xErKHVAHzyvbm5i5Am01mFtVVkQdc8SOAq
6xOIUJWTG4krsRcleb68mlfv0adLjNvUuCNJ1mxiUxvWJjV2EvNl3ZFSEGRh0sfu7AlZLJFiy/oV
6WScXMC36xC9+xbmVKvuIDHuyMY+a1+yWfFbJQqKpnPYkpi8m4jT2FdURIT4WoPf9xXk9VEMBsGR
Z0LUkNey2g6StoZywLHqDiakkOPtnF4jmFTNG4mgFz/eK6OL1qfBvjLlF0vo9Kuur6y/v4Kbep1O
rBpU/Arr5sZ8ndx403jprkWPlaO7He6IzuDJu9J9r5zY+UR5UA6oJwWZb3vz6+VlsHoCgxz8vxPC
fRAFwisN4lrrQoKMOurwhlRJ4mjF5DG53hl6641MKMC0+mKFSfQfVC6UgqxnQ0cLqI1nOUUQx87v
N9AlnfAjxmO1wKiXR6vpwB0xCrA2t//ua45gdfoLuACbqDktsxi/gDaOVmMhgIdTjYLD67uhxzkK
L8xUIs2eZgZQZPQs+GyrbhLH3P1qvPyX4Wgfkxv51UsoOcRLdsVV73cOXLVetft3xU2Ccge7LY96
4k24ekH5O/181ou1nUb65WdVjFqtY2T15KKxa96G0Bt250qfkK6OVXoLZUYQdiwY4161LIlbByae
7LeupLru0HCyf8m6ne77VrGPcpeTzokKW5/u5jHsXsue1geIY4bQY7WM9h5uhiyY4rSNA3BXbEx3
TokT1fJsuXFch5EPD/sa7utGt82tHibLVo3kby0pd6PMzAckOdAZCU0DfRvGFXlBK0h4RZtoipxy
CBn6SMAObbRhvoboa7ZJG8vYkHpOIDUpqc4A181DnraWhxx240150z01koEHp2lHyRUkYuybUm+s
nzZyuWiGmCuYfED7N/XmOEfNqaus+kWDvnBghJbsoTHEdsZEgoVv1WqvSUfZbYkVnXv2CEZuV6LD
du7y+FGCqbGTxTm57bJ+shwKpgrSMVOobbqKGLCg7CbzXcaM7eM6KjqkH5kMaXi7kjWntuMR0h6o
aRtSZg2IznV3xWy7eSZzPz0ahNS3ZBzjG/Tg0CuYCys7EOYUPxt6+TOp1f4OqSH5te9Ue9cXMf5i
SJo8qCYLH3yelG7XoNJ1FVFdvpPDIdI8lL7IUy/33TGuJ7Py6louPsLZkgL0xrDQjcA92YK7VuU4
b7NGv2LppJiOGnd2ESBPpqMFJgzBv1dDykYHtSZ1ckiqKvfT2EZ3eqjGyHxWWXjd2qZ6iywAfLnM
muRvVrNIBZVpVKERwmok4tDasreyXui3cki7qzjXpKMNQTw0xcsk9RsznD6htgOLIzoN2uZyXPxK
J144KWzuGatDQUKjMvaIekzucdF8S71behV674WTbNSbcpd4L8Pe2k1B7ICcLEBfauCX0LlbTh63
pd0vAZJsfjFk7LbxAzjy813hqK+zT/z0DpRc62DdhNeQ24wdkXzF6n0E0hmwoQe1HGJG53fdKcM+
1iOK0Xel7nRTfTT1mfghG37mKXmnDTtYBT6aUU67y0Nf6aM/v0Zyh+PY2XQwyx5Dl947KIPB5AxP
XhLWaDjrHUNzGuvBbDw59dX4LapHxygtQUl2geBn//Qmyx2KoxZnWRrjJ1h17skxxHT0+0kfbxsm
yiesvm5ggoZuVrQpfiPXJ7Vm5dWYt26mtEGotdQtif2TxrUeNFqP08+UcH2XkOCWM9iWSQpScmVZ
CFI2a+NFGu7Pr+Cm3OqaksioILqo7l2H0rjRpd2cb+p08C5/3NWLzwkQN7E9WIcSypSty2rGHG3K
flYj/TRk6ZUlxIEcqmAfrV5yDXQiLcw7sId58Qcpo7Yx6mnrdsNew6GK7jssHwVk2y7CG9HrRygy
+P8+SEMmRDWX6zVyDed7BxoQkLibgCk3vwoLVxnjxWwMh7AXQ0RJWh/f0oaEJihwvfmMBmQm5a5t
MKGm/BiNrjbujew4Sswj4N9ZepDArUpRBANcuz5AP+dLngR0E77q09tJVPVd0bo45RyDpfu4S/wK
eY7L87gKAzVQaNt8OQJzMShiU173Id4K5bxtKA5q6ah2n5cxljccv9ONEwzujYckAiw5VWBEVlUH
SgNVippGoWDC1vbXKcoy0pPkczhNGqsVoPRD41To6B56mIupXjNG7uXxrC8IDdktcA9QQ+U5vIlZ
VKkkAQrye/4MdcUB5yWuQW7dljuj7kz48eVODA1xHd02gu229sUgl4l/YPWFHAB3qU4bQgtjqQOV
0qEd72h4LCLB8bD2wU4geF2RiBV1yRggaugKQd7AGzIRwXvt7EPE+DOFXDScFZuiJRlvcSqhFXfy
tImi41l7SqXsTQkRRDKI/nSiUur6l4O82mKVsBQ5uckzILlTVybCRtVsQ82hyqa3A111Z9U159Gp
wSPLRUoSax8MLBkbEpU45M2vh+rJwtTZJBUqnmKurd0bWI/55Jia4IutYoBZaKIDFf/wSlhwXEeX
dIVxZWa0r9WN2lfbqvotWPdrB6lxgsJt5LQjTdYNQEkgeKng/VKW9L4Ox5tWJ64SNj168RtPX9Ro
G+PRbgoRzXztaDv9Acs0nExlCA0MpcxxY+vo9AOtbO44J+9Qg9zKDJxryIdfHvBqSDkZL7dIjVzp
oUqN8Rbxpuufk/GlS557kUnPCscJGWZzSbsi3QUJaG5RhnmcKyXDPXBm9GOWyUeuTr5hUUdro0Ov
v/d14yQMrDGmJVc6+ppJThOnqNvBsc04darxoyLKMUkgFdiJri1ruYuTH0c4ImlhmV0ShZjyAZ3m
yX4mG3TG2kaLPrXUQ2/B5RlfX8cwboV9OIyk+E441e7aMFqmooDkYlVAoEMqd3pRCDhDq9EHdqP/
C8Mt5FFXBoPogEn7l666YXPqTXoADVN3KrfpjPR+6//fBsat3KlTwjrugSjns9uRKHMI2OFlN4oC
q2gGuTULQYdKV9plBq0nalyP0eBA4ViwMVbnDyzYpQMCJG3+DNItWiUKNIzdEPyklr4M6XUE/YY2
/DknGxyATotn7eUJXN2L0JUl6Ada1La4C19WMWbCYgqxxwhITaCiCEGJ48RENmCr8wfaMhrrwZ3G
AXUeYigulnNJgWOA3j7ruxhpUyZR//JoVgPZCQr3lXKCLEg6YwJrozoU7ZQFUSe9Wh3EClSV3ZXo
2BYgro3r9Ezn5i9XwkHKlmsDfEmdBnaC0bSP49+Xh7V6vpo6hPUWQUbw8bjrpBwpWSIRoGQ0fsX/
3ygN2TZW5afhDI0MDfSyuwJeT8jWiJrcvxfQcBlCnRMHrPZlhcDNaRKDzohGZJgtbcNj+RNikOO9
DiXKw+AZyOA4kGy9PNpvS/IL0EQ9Bq5hi2vj+VIpIQmJ18kEgyrrZ6p9jpClq8ObVsRd/rZWFhg0
a0MOFrIa2ADnMKxlQ9TEcJOIpAOLdrJ6nQ17tbxjpoCB871pgENSz5Hk3ChZ3C2+FUq1mRt7n3Z2
hzy1BiG7inlKD+pKWW9UqM6MbftRGT/+w4RihLKFKwyBsOc5PmvIPHf2MqENjjZJ96La76DnH31e
xvm2F77G+ReHy4wTScpgIS9jRsk+NfZ6GkitIFx9tTicPXo4DO5Qz5UJbZloA3XlO/NO2cU9iHTt
b1iYdVvzobM86SmMnNlNPFh2Cbb6t+h8Ds33ftDRrCDJhGkc+xeoTTj1uE1HqE5qnxOsntXpWta2
lyd0dSeg5w7ilsgogmx+/uEsMqmDEmJCc9hGo6ZmKp/x5EWqiIC9uhXgVUosiB0uhY1znHxKmJpC
5dGleK2mP6vkURr8troxRKfA6oAW57FFZ2UpYpwDZSxqEYNV7IRM2pnNJ7H7dzuDNmdT/2sabPlY
J0jcnmuyMJnCBkiDemcT6Ni9aK3lFpHoxFl1WTgF4kNznUGEOVQwpJoc5750NHDt+iJ9gnzlfUPZ
IZFxn44f1QqF5fgWZF5HSmZ/IK86JHMmaPrOZoJkHUiHfbz7D+vnZBK4+xjL0Cut1/htSu21tl/p
RznG1e/+Msq3q+wy1WD9LbYkkEPkbR6j2h5UpTdg8za+ZewTjZugOMj11VS5w8dlqO81UA6L+6xx
Dq8efHf4GvnFD3hT3cR9gGyrF3Ve9GgjsepCnLn8xQRH0jJR36LOItYO6WB4BPAOwvqUKgOhywYZ
b0rlpu1EDRmrG+MEgPtSVJOqiaK/y63NzEu1A5oTsloLehFDczVEn+As//7kpWepZZ+bDDhG8pbk
s2Mod4qoP3Q1mpxgLGM9wZB0CXJgC8bEcielP8YqcimYHCm7JyI3+NV5A7dG/5JRBuX+HGuIephr
TcBqUG4GFAwb0KoicvdeXeEnKNzBFjftgEYJRP4YW9ZM/Q6Co6XPZMhFBjp5vLzGV4+ZEzDuhENp
aoCYCMAS+RgS32r9Zghs5TEG97HZ1snrZTjBDBrfHqKSrBrT1+XgBys3I6zdtMdI9i6jrJ/bUAGA
AwF48N+fNtWkzbG2nNv53gr6H7IfOXKKmpkz3RZOe2tszAfm/UTBTbB1V1f8X2A+6aZUJWVFCeBW
IptZoV5tdsewswShdjVCnMBwJ5uRwE43TAETI2WSxKh1vQhm8FtZbQl9Jwhc6Ks1DQQyBoRZ/dQh
cV0328F+1vV7tX6JVZwqyhURNUqKPhsf+Ma4l02dAtSocJrB3hC3cY8msQOtWk+zPhiejXFxz0y4
pNmvYxIvfJ9SLh57sB5q0MBTfXi6PBGrC/ZkHrhQKaHEbMClJXMhvQVrqoeqCprsvhEpVK19UOS9
TU0G7xrNPNw2zKsu70sY0bid6iUTUnDzLFiZqy+rE4hvW89IIlLCbMuNrqk/gm/mhEHyNG9YQD9Q
IoUox+WZEwJyi9QsI+hdFgBMD+yz2IVXPcxGHEiKzZ+yg64XEetw7VOdDpBbsnZEzSZPCOawfxll
b7TuFOuH8c96dtgYpyja+RkQplgOWo1RTdnvEa0iEXW68a2zPy/P3logQUF5kUk3CJonuQVhDmWb
jjUGk8PFDg8OAx2S/54BWsbyF4SPVkSt5Biio7gHQFMxjx7s2rPRgtk4bbpvy9SrUNi9PKy1s+0U
kVsT6Eixh0wFolkHOrqQVOxx1ZmKw/AB2QMBmGAOLW5BEJv1MAgAmFQ+UuaN/ZMmOM6+t1otM4jq
PwhyNnxevlh8J7ePrpP0ZmKQWzWa9tEy63Y7Tmpg1fMPu1SoQwc0MIxtM3lJ1KtXxMx+DGUN18rU
t5OlH/tg5EOgjXMnkKJbuxWZEOtCqx6IReADn69SW2V6LJewKSO9BEe7BOXxEBYiP1PT6URV3LVp
PsXiprmJSllCTy30oOoBrCPUYZp3fRAke9c29ykIt+1wJYrIxABSoGIxRIpXZv11LlFn/k9e9V8l
HjyFQbXixR1x7SNxG404+hTPGCnEWX5e3gSrH2epIf0/gGWsJ4tGTuFzYOUAiJTSGVTNXRqlwv65
1H2lEBWu1k4WNIha6CBCBRr6pudgjOiTnIz64iz+Vg3v9RBcHsza1z/9+9xg6pjpVhRqeJHC4i/S
Wi+2Hjt0e1xGWZuyU5Tl359MWYGe8jBPl1Gku97YhLKvKz38EfDCfbiMtDqeRRZoMRJFDwQXeLMh
LwkpcRLDdQKl4ECDw49qCeLG6kf5C/KVgT0djhH2aisDJKzRsm1tIOwpmLC1/WIZOKlULGVYOXPD
KBoZWtApjimt3s6oWhaQIL5PVcHHXx/HH5TvdSUjUgYV41CjIFc+x1AktPWd44QAC8lkG7pl6PT7
JnW5FLCjcgKCCf/YQt8ht2Ay+EttqOyRcFc1L9ihtNtADtMZsF/xyry8HtYn8s8PMLkXCygCKNYv
OYClPaAhTmg+le2PUeTJsb7s/sJwATuSE6VUWoxTUWC9gbMhe7BFV5fVTQQuPkzCINMNu67zTRRO
Wqv2KRI0hfpsNA9GspOLXdn6qSh3uXbKQyTyDxAfE9RyitIY6TBkEdXhOAxPk7TVux9NvtVFfrjf
GdLLCjkB40KDXtqssWuAgQI3B9aD7STOlIKV69wenJeX2XX8g++bzlZI4lhd/SfI3EN9KNMimywg
p5BQn+FgVSWCY1wVQXDbOM0HqICMgNBuWO6195IrXUtuvYmOll979a5yfWf0o4fBK570Q+SJ3rOr
T7KT2eWXf0EgozRLWDPkTXmIrstnxas6J334Lb21t8rdFfNgeHIU1bkEC4j3TCzVEULEBKhqHqM0
CV/gA2GHuoNY2ltm3l7e4WtgRIU1FryxYF7B0y7myNYztgTjkZZBoqous4wdm5styNro0x6drqkE
NMLVsEYg4gqdcVOBWid3ndG6MEnCDFfTMnFDTQbVydFgg9NJNyF6CYiThL9xV3bS+pqqB4t6ndCa
bO2Bf/oLlpV3cgRJpAFrtscviMprdYQAONxOgyo7xtGxwfpK70M8eC9P9PfCIrYqvE/0pQCmLhqU
55iGHXddwmw8akKkmXS4Ed8m1a3U7GMTVWgzh48AXToZBLDLn+XzqdD6w+kBthBERLkIkRFS5IUJ
WBuOth9oRmtRSrGHPRthjlC0aQ0q+ZxtaqsaQRpINTxI1AGPVDLL+GVwEO/ZQAU7ey3eL8VAGE6B
IAG9+/OpYCnq040aweaouW+1lwx63gmMNi6PfO3sOgXhbuZqMU9dHsa5q0NlIb4yyQ2uS6lIV3Qt
Rp2icF81m2arl2QMBe8Mx6ohTB5u/2/j4NZqKCu5XChAMOjdkCNrCAwwnWORifXaAQmRIshCqsvG
5HW1KZHLukI/pCtFzXNq2beNIl1r5rgnJtu0aicY1urE/YXjYyvNk9SYwyR3e4NtRmW8mxF4Ls/c
6jKDLQ8Mhxedel4KxFRCo49yQLTVuwatFhr7QyS4zH5163P7C6LDECJH1RBKNDzLNTezBgLKde6i
xTWwD7obXUW/m238Et1Vv5Dy0e7hwqp+qCiXoFoKcdZiR18uj3NlpZ/9hCXGn0QzZraRUUtVjg7f
KdQds6LVXVxK2i8Vb3LmDKMxjN5lyNWpRX8rzgy8Pr55WNVImhf2LCG7AA7iFF7X5LOC0fllkNUl
8heEfyiMKADrgx3i+G2Z2+iwjxE9FL4T1xCU0TQMNQZ9KdnzqYIyGsKoCDGOGCpFuZN/SjfJftxX
QbHH0zQ5WP6Ag372zev4SrQ8V8kKkMSD5Qe65UA75+43CtJcpG6xs8vY7W0H14sDPdbDA91RL92w
f25UXcb6N+ryaVaDgo4bddgOUwbeY/TOJHhG2R9FdVuLakWry+MvFJ9uVfSJDEmCkY1R5iXpfEjG
2FPHQVB5XsuyEgU8N7C4QIiFFNj5ype1LNTQ0I0YD1OaVMIJZhzCInaY5VOoWswUdPrFVvtWa7og
7WTBAl25PJ3Bc0eM3KspNWmDAKMHEupTIzJO8AeqXU2+kSXBobl2gThD446ats1LShOgadp9h5zD
DJ+FFt6M8TPTcLojC3cIu/9wvp2BcqePMaHBp1Mxw3F1U4GJNwvfmGtvmDOIZTGdhK9II2UuZRiX
JN2FRtASX4sjT5ePRviDLjZUktN8aOjTT2N42L3AQgMuAz5SO66VOUayH9AYF71O9SPpRYz89Tk3
DSjNQVgbRAru9qQlNK+TEb+NVc85/Wz7n8YcDBXZ5M2jPntYfB4pRcF1rfQOXjxEXZSlwk74tiot
MdB0SjDp05X8W3+t0Rq5rT3DpY+Gy/bo3vMH2RGOdeUCgLc8GN4wmcZFlU/9xanUFZKKY2QMJl/9
Gb6p/vxuO/CKin4X12aQ39hY2bv0ThSFV6IFgNF8A8UdZPz5ICxPelgrZovr4Oik2rMJ+9MuuHyU
rI4N7xvFhksfbt/c3skkWRvhtIadqmoba3yHq9yE7oex2Izp5jLUymm8uAz/geJ2TB0jxW+WgIoV
L5M8mW3tYjNZggGtnI1nKNymqcZ6cYwCCqGbUb1picj9c/WjnAxjGebJrkT7a6lWCQBSNBZET0kf
xCL5irUDEO6USxUGXEtIQnC7K46hgpT0GfTREtmHc4hDFD+nv+C+kigHaIaUNIC9ugNGgCBwr+3r
M2TuygTFOyihaUCO6zuG2jj699JfyBDOKFZUXoNKnSjHtQoJCwewO0HdQYaVG6xip2Gm9aiWIFWT
tY9ldFSYhOwd2iYZGqaZI0HJQfcuL8aVr7j4RvwB5ceJDtiJVgAt5tvSvJWVT3N8vwyxcgieQXC3
mCaMZq0eARERV57QdonW9QhWlNBmuAz0RZ7krtqnSHzFru07Y1BkIGnV8Giw+ioNJydFV0FbTZhI
zeu0zyb7YSoPcgk3w0M+xr5CQL4hjkxThxjxLulNOCo2XmQ+qaHs5up7okKLHoTi3ihux8G4SaES
d/l3rwSEs5/NX1KSPoZuEn52j6SGWgaD8myDNFn4l2FWv4MKaWdowsFKmU9wRnocormuRe7enPXn
xLbzNwitmI2T61qM26yByN4VZlNiMmL73+/q6J9cmmHRDLx423KrAO1VedFFCWhb2UMp74tMMLrv
Cxl/31rajxblGAzzPBzlfZU0YYq/36JaC0M3NG/QwJZ/XJ7DFYohYMDeRboExTpgncMsrA+jNGgG
w7Z7GOUONJC1zRh5ZhQ5bXhjzF7dO5Z96Nz60UDHs+uqjlEFsyg0rg0XLHQI+2DI6jfGdBdXSjqp
GG5d/i6peegmaTMxVUSX/n4swrAJ/4GVGxooDT7V2GWFUmddjUzc5BiP8qb35Of8KjxYRxDgobF1
zD8KN99nV5YgLq1c+oAM5WMZDqfwt+GJ0rMsM6mSEYBRXbBVN4bL6S1cJfulg7nrrpsOiiNo0tLa
u3LMCrycc6XRPCVJylv4ieJ6HWVtAokAuzU9DQbd/tA2PRjyJssLB6axETwSaxo/hhZrH4e5xGfT
ZEq2apj++1G88D5xs9CX5jXcL87XTB6WKoQQlxhrmQEcNby6EbS4rn2mUwTuLJ5q1PErCoSxvOvD
/Tw8yOnepnBV1R4ub4DvQQRjgUo8dO+RlsP/nI+FhZB5oeqArP58DdK1XENEwy8GxyBuLOTzLpeu
83h+BsbLntQ4OppCAVhTe7l6HKZNXvuE+kq0NfVg1LyyvckT+NVtCRw4Lw90GQiPjdIgzmJ49OCa
zZ3GNcszU08bJDD0CAm1ymJ+ZmeKa0mEOLWaH6Ymw5MqS8Mt7sUiDup32QhctOGhg7cr6ocEpkTn
86yEGZoDGgTrdKe+hT81pzpIKCzYrr4LvfJHj7rCdoDToXOV3+jXcHMWXB+/n0ln+F+XlZPbnaSM
sL23gV9mn5G5DxNIKL8Y+ebyJK9Gsb+j/Lr/naAYtOpTowcKae8pfH6bDEa8T5cxVvcG+m3A2NPh
bcDTUlmLTrdK65FWRyJDZcYxtrWNGc64UpUOkUTagN/v3VizcDgkKnqX0WDFPSRgmitFCsOQmoK4
dqNC0+Tn5QGpgj3Iy+6EUo4efh3bor5u7+TRkZ5sd/KHzUd2NLwjbIliz9q8KFsn2sFNAQ0tMAJ3
Cpe4g4+WbdFGWfuGJxGBFziBZRwYX0tEkOtDg4qmvY1E1iJre/EUgpvTKrbDUJkBwTKPjTsVlMfZ
GzpUFgOJuG25vTzBK/WnJe4svZOoeyFscxeysaBUL8AidaMqaLtbef6hplvS3kyxa3W/CfTw9LdK
GsDMgs6G/LM1BGmrtTWEfY97DBjueAtwB0YIUdeUaRhvbkM7BKX9XhVsvFUEayEAq+gRRZ/JeXiR
56qiqrlQZLXWUfKjnOiC+LmSesMmwCzC3RZdlLANOodoakmuQ4qGGYgHhOY+n+4VeyvRY9T5pelF
i9Y25CZq/FdQPlzbHifA/KlBrT7q+h7AaFazpY2i/Uq7a2V6aqsr5d85/GeD5LdiOuGQrJZBVlEZ
tNPPalavpDgRXIZEI1LPp1Kui8yclmauWIPK0XyTFXs8QkLzl9xtQXQWoK1t6NP543YbA22vpfIy
JnCvrLe2u0qH18s7bC0m21ALQGnXgpEg/xioKqNp6o4h7odQ2zSb5HfSq5IzlPPkx2M0Q5SpVd3L
mGuTuGToUGBd1N95yT5IRGmJvRDxcvrQdW5OoPz4BFOpyYar++NlrJUpVOCTretEAcUQPe/nH0xn
vVJKJrA6GzlfVTcfq86cgww2H4JtthIaF6NbpO3xpltMl8+RIjnEm5cgVCVF4ihTch2Vt2hmupaU
6qrSrqHVFUAdTFQpWCmLoA/uL+y3/P3IcPjBeQ+62/a2hBmyPVpelDxrk7qVJPOqrR6bKN73cevh
wguvdMhrTa3upFB66awnPY23OtNdXXm/PPHaylfGD8OyUkBYQGWPC2xNlPalVWDxkhINjxKDnlls
lLIKndIkfcaTfn4ldmbvEo0N21SfqNewDhepSu3ghN3NoVPPNH4pmkq+LUI1DT156IwM8ruU6RCI
G7urYtTGxAHtSvMsNa4+WNpHAyyu8/EjK1L9dxw2SdDq4zQ6Q2Kqv6y+MXbFMNH9FBE2oszXzPfM
bhQsCpm+hm2d7ND92gbgGbf5QSqYfaRyX/4zkQP3dUM30DkFUTkk1LmVwmS9zxcOlTVBs1syZ9U3
a3tXVU2z0zQkuCZCIBFf6r3gNPu68nBXaQWUwaXGirv0N2vNJK+wKaGl56p37Bn5Yh8cghjClPNV
GZS9Iz+228urYOV0OwPk4iUe6CgFfVEa2jsNVUdLxMBZuR2fAXAhstOjjkhYR66i+UgNlRBuCxPZ
Tf89O/dlUmESw4I3Bp6Q599MqvuaJUtpn5i1zxi9LjRIyPWN4MRcqSdgO1sETadLTsPiC+GVHqa2
XoLGh9IJvISDYlseYGFS7cNtpDr2xqjgTgGG08vl77Q2jaew3HfK0k7RYyjZu0p7hde8BCXL8pjB
CfUyzApNC0tfRRFaWQZH+PoBEmJ9V8c6KC59U8hQiYz7I7b58JkwqYU0ICORY9Jq/EUKnV0X4wAK
hdzTCjp1oXRVgix4CwsvlNI6ac6fmkSnt3UmsV+VLc2CXbqydFHUQTxfKjs4OZaT8+RFVORQ+hzo
gHoSGbxEQngaBefgytmLR+UiMQEC7yJPdI4wxIo+9DB6c+F/0ii+Wvg9U6HR3juNIjIRWPnAYABA
zgZC6TZqBdw+6WW9yvqv6jlMLoq3ZrzpSj8VGnCvDukEZpnUk0nrh6Ee0wk8gGljP0B3RHXLe2uf
3YS3idt94vSDlowapI7k1YKa61qaCiNcZOEUENYht3QOrWu0CykFP0B5MB70K92X/PSXfvfLuIZF
a+/SHeoubDvljpvsNBdayJtBdBivLJmzn8DtImrYiUqmhaJQvJrkmIo4vitVGOMMgPuKqZxA5NUG
gPG+sPBCUEh7R/dQeJFjn/0yBU6ja5eLMzzuc8ZJBsZ3jBUa79ixhNKYFx7mDSRB5ysYqt8h0fmC
goj7rD12r4JIIZpLbnMsqgmZrmKozQ9Iw+8S4vUvOoh3jrIsJLe7p8G/n1Vng1220Mnajad+7rOF
CUFGmAJKfgRzzsuDEo2JCykQMTK7fBlToVKYmqbbUuR0u77N/26C5VJ2Moa6irN6njCGuogCG750
7fhiom7175IFWIgwiELuHVwq3PLOcYxeqeI+B04Oyo0xOhH5CaMoO40FM7Z8Ze7CcobDLUATmdMJ
hHaYcki3U39shxeJiVbaEhguYXArjULppx17YMzRfRqiTS73Cyt1omHbzUe1uUuKnWz/nP7DzeVs
aNxyMyFrIyVkCRa6yyBxVeEOX4dHTfSpRFPIL7q4nDqbYXgheTCqmyZCTyX1Li9sEQa37KZyDnO1
A0YT3c9kWw4u+rpEd4fV3YPyA/Q4kAtS+WcjI2oCHxNMWA31fmZ4drJFUXHJ/Vry0zQ5egIHu4f/
Ie1LmtzWlWZ/ESM4g9hyktQaeh43DLft5jzP/PVfsu+7xxTEJ8TxDS+8UEQnARQKBVRVZu1lpod+
pTZ5AqfL9WGuJIZh9vPVFTKzM/sdY/Z5XaKBLIfZt6WrkPsudVHu6Q6l5aXUFNEIIQ6HJHc5qGuz
S8G0B5liDcVTbGVLowV6NYaIcSt7sNFL8jmloFI2IZ5q+reaVRzFh0EweRxYa5cFbQnLLGokKBFm
AZXX+ga96dvB9U2z2g9W+1Y+lnvyrxvntDM0JsAmkAAZK4ngHptuQckB5RqjtqvOuT6X8zeze30x
JraUtaKpETQzila9ZYWtTkejK0wQmNWD66Vv18FWQ5IlGhOSSEI5TKUMtNr0N4MNPTkruiVgxZcj
M90gupbfIOlrBw+Pyg1YrCIwGaJ/m7dveGNmopJ8gBKiF8B8ptuP0IyP07a2gkfq/JZ3YCg2q01R
mu1+P3D86rrV4iEEJBREpmy17VRIMTiIEQomlV1VUEUkyNg8XJ/h/4+N/gFhbBSys0ZcjRhb43a2
tm1PKE37kYKEyzO7Tb9teRHeagQ2d9D+d1SMmbYVpH3Rb4Eb9EZKXG8zPPn3+dswWRIkAU3vL44/
UK8ixQdxo/kB9/yYhUC5Sss53gszBM+HJtr2vBvn6jIpuBGouI9hpZgBQVE36sMBLm2uywzm5hKk
z3minGuum/4BYfvvBiMAAd0EkKZ48lAkGHKThJxhsKRQPe5wYwRuS0soC6jTH/T2xuOtxtrlBjWU
aFUEq/VcOnG+GulIcC71KLtvpIM42G333hFXiXdj/8Ix69XRqHiQRVoAnRff1+hFGNdCk8wfPeyd
1hp+NnARqUlcuHxTfgx3k1XcD1bNuT+tpVq+BT//i8lsJSOTm073YWuDq37F+x56l9MmPySnctd8
a3bw0lWzZV344sUgGctLtKbS0ZGBdNXGf0ifw0O8G5zCEjk+YtX9/YFhNfy0Igz0vgJM5xIXBWS1
q2E43fv1JeOhMDs1yoJRUsp59n5Otn/vHeQcl1we8y5nyr4PnIVdGL7sNQmoFUFV4W1yK3it7c4J
Xd5ZvBrnzOKv/88W2DinldTGjwbgqPcSjv5mXzl4kHxLNv399WnjGPp3X+FiQJNMUlVSAKSL28mz
/Wrnyc/XIdZcNoImJL/QTgr6bLZQqM2bTmwmFNNLyXsh3ODR1847Z9QfPOIadBPLX0R0c8IpBFm5
iQFV0aAjjv1Lv/XAFiPTgtbTUbWIsJt2lhw2aJvalnh9znn7drYsZhvNMaEI1WOKsi72jJCSNqmh
fYN6Wb11cqWEIgi4ZsDfMKDBSXJQaY3WRAF9QX1q+1P8eX12Vzz7GToTXHRxLAoGSq/RIAhxEOMk
8d51VucR5BDgIUAVhs469oR0dYOaGgwP4XUsfA3DgxAcA15ov2KIAPgDw4yjCZQmrChgFP/gR4cu
2GoeJ45fnaoFBHN5mGTBKP04RdG2jJx5jWZK/+n6YvAGMX/BwuaEyq/w6I9BIO9i5vQr6BqUvPEq
0ebvvDA4+AbQX0Oi4CKxM9VGLBQyUCIftOkhHtwDtLwrZpad8KQLvEGzp9op8uehffZ4jRwrLhCM
FH/QZ3tZjDEWlC4SRBhc2kWbmpJHsSv3IyRTfEVHkwV44oYUhlhvrk/tytl/BsvcosMk8vGuikFP
ykPtHRLtOEjvSvWhTP865MOTMAG1rKpSaE2whDrQQCr1WiQRKupEqMC05SnVBYj4Bhz/dDmPc0WF
LKnQssdz8MULTtOWTTbqMYpxalNtj8Xw2ENDqFd2YrPpyF3G6wC6NM65mBpYIraxiFaq84UbCvTf
FQWJLVQSCtJzHDwI9fv1ReJAsPUGWqtn1MsBUaBRsVLflFa369G+DrISKH1XhYMXGkJNBF0Q5wPx
JNrg8cuIwbuCLjSjsNIvahb7WkEDtkk+hKP+GNu8SphL53EOypj9KBSk7weAlqR3oClg97wYfeW2
CggDLDx4QUe1FJt6KiGgEoQoFLFKB0xlLtLzbrTJdvSQ7GrdzK1sq2QvZFNY9+DLPUQbeuC12V36
+vMvYJxwqgp6Job4AtKZhbDTZKdTIFrbvVxfwRUYlGjOWTw0ls+7+nwBsb3SjrYhBtg+a3SvDC4R
n1qJs5FXCpRBiQkLoeiehmbM9+P6wlOJtUzLNEnx1mCmD/ELpI58J5IsPNib4U248ewE5GZWdOwc
kJI8csu8pZXdcIbPbLgymeSazo0T7c3kosHFVd+l0+jKZvJsHH+RzY9f16d15TJ+NmA20m7FqYKU
FAC9D01CK4gVv3R7yYRq/bEdXOkrMnuTA3nplmfOGHRmihKcpsa2X0XiKFTaAIupbOExuitP3WNE
bP2gF0iMTBv6IVngNvQsRePeK9asCD21ULFFWRpyeIwb0IRRl2LPhxUlHmg1Su8hEdtTPwn1ThI9
YXt9pGsDXaLNX7Mwppho0SQoQmxlYRmbavFjyJIn2X83Jnk78jR0VizHALEyqNURt84tP+dgUVQE
XlliIWnugzf0x4C2F714vD6iFY+Gdjl4GnCay9AcYuYPfeRNTigqjwa0/WomYnRyjxDQ4FjlGoyu
IF5AqxxkgS6WKTTSiAg9Hk+RwkVtXWHwngVWTlIDlf84QlH3c3m/GAOaSuXcLUQ8N57eAtCJRyEY
f+xcctEKi3QrjysLRXtYgfMYzICnRt4YNfloS2bz6KA6SWngZ3N/jVFPpqh6I8gqRO8OrXOwDxIg
t2AGoKe0iNG1Nu2DHnozBp5ekAxAM7GANFRtqb2AHGg41f2u7wX1JfVqRPGhCD2XqFDiye4UBCJi
qjfBpu0TRbI7BCWHuurbA9L71amURr/dFyRU73Qoz+60aZxc6B8Ge11OxQ95zI39EBr1DqqUUL2V
wI8QmOqkSig2RK4WbOE+1b9SMR/cSTXGz1AYtfu89tLHAJVvr0VstHuVxoOrAeO+MFD/XGSZHNjp
QLsbNdH1t64MQBIfjwEOYy3MJrvuSuGYh2jvncSk9q0R6u0/EK9GtSuDyGzX6hMinqon6V0Pedpp
j6rM3ruj6Du8Bd2G0UGqUQET/ZAF+Y5owfhStFXgkrCj0KWUQHyJsgB9E4TKhMo/Iy/APd6OICGZ
5EC4TeRMfIvLybvPmzpEvRXRyl3aCZGtppWEcqwoa00k6IJsnxVxfoNlVHxHofH4Wy5lCDlNfZw+
gXm8QEJBE0U3q+vwq0bjh+wKpMrwLE5IGyMB4bdvfhSVnzKZiq8uMKJPya8Up/JbdTBRCKYc1KBG
mrHRIUd6feuu+QeC6ybu1AqK4tnnqZCGsJ+51hIzCc3wF5rWMDb7L0BQDINQEVio3zt3QipJwqI3
UJIiGPdd7SatrSkciBUXjofVPxBMvEHRB6V7EQqx6uEj1nQ7atFQCHlUQZH+ZsYWSIxHFfM2L3oB
g6nHrVTd1Ai2eVWVKyfEzPKNEwl1nKhYZuYr7Ea5Q+w9V1VmLsQV3BTkwcGUOqonba4vzeVjF3K/
IvTIICqCFBD7EBoCJhDKfKY9miwVnLay0GymSNyETWF5Xfo7EngP7ysMU8BEMIVSTjSgYoTn5tCl
ZRn4c6Gq8IiMTXZ4yy0ymelRfXryT90+tPRHDYSxpd3epZ+BYyB6RQ8frxt17TRBBhBlq+gxBxsF
8xWa5xM1S+HrldjV0Y3SDtx0zZpRLiGYkx4dUkNuNICgnqu1pnwcrU8kVokp39HMVu7LXXioTLrj
vZPyhjbb1yLCKLKE5E0PXF/B02Uymn22u242PITZrBYIzSi16vh9UMK91uFpkDmviWsRKCIxhGMS
uPhwFjMhb4Nm3jxrRoTcuSx8kI6Q9yzwkVUrjQxlEHSqEzf1qI9DKNW7yWwCL5TtJpbTX5WvRLDf
sN4XYd+VHE+zNvRlFMLs/8T3ht6fG0X69nkWPdUDTuHgmtUsAeYPWMytUTVxLn9T5ffySyxnmxIN
C9pY3GQyB4nnZxinOeRiGo8CkppeEW57f5clEPRu7EY8BsG/D3rPXBoza4NE/C72kIHOB89u9BC6
WXaSv6hiaWeCbl23zjWnNisx4c0FLZagID2fwdLPu7am8J99YYV1aBaQaVW3tFJMbdj1Ee9EWFuw
JRyzYLUUq2MmAG5MUcbV2aP45XVml7xcH9VKCRcEKJBGQuEA3l00tnuuo1oV9AUK4FundciWPv5G
cdBPuM4KRQTQhd+I235Pt8VbT21ehmctTkCMj1dbWZUvi2YhqdBqiQbsQGhMlHYbKACUJh4dOweF
vXaOmS/q4YiTIQLBvBHc6eqD3rrXp3FttRYjYd9G0qmaynjESLRC0ze9Eleo/JCOE3Q/UC/kRY//
Gxyzx8JRLZM6AZyi/EzIzwyBfgHGjSB6vY6z9kaAzo9/VohN9ERlakjCfAkLf9AnEU+N5nTAmxkO
AfApoVKhM42T4YafHNhLUj8YJY5PHOcoe0Uj/Pleq+BCKq8Fb2KHkyDVIPH30MqP0ohX3NAOcrcZ
+SVra/t7rqtGt7gK3jSWV4QGUtD7uYo5zbOZcAhy9G372PZF6kjVqUP1kEA5JcRrrpLK4I+A2A0l
qL09HyYC+l4hPVgxhV5tHUG5gySoB9bUTNwVRvmGpldekdQq4jdBJBQIKM7Cc0S9bdS6jBFn5mNC
UOglhdM27kPpQ4496E6Xauklm3RoU05SYOV8Q9eLAhlFPOyCJpA5eLHEWaz3SFhngbbL2yPxys11
m1nZ5f8RmtHRWoNSKGZkAtKehtoiiyfGcepoEzR79KoeUO1Pfl9HWsl+zt0RFAUX6E6AVvH8KYuz
NEy7ES1DI4pMm03vQADgB+3szIzQucm75KxswHOs2fEssIQpjuSgAhaahtJTejR+Ba5ut67syrcW
+keP4qfIWauVB+xzTMYspbycFbSAmTsBmARyE7c3O7ZCSzkGp8a8QQ0+Z0YvF+8ckYn8BFEauqgF
pR5B6fBP8SX2rcYcd6OJpiTHe5Ss5Kbd8YgLLvfCOShjk30t52o+zsOkj5OwVyG8pFtKg+zQyKNF
Wgk8z7BYFbQ87TS9GYAlQLbFAbcKukUt9THbR/Ydua8fffv6jK5OKAg5YaUoOpHYvlhD7TKkd8TM
qloIR87UvupTOfDW7WIGQdeGkmgERf+Rp2QMJVc8GYolkAXXQS6et++lFlm1GO6y1r8BnxrnenDh
oBk0xkgQQ0R6WwKtK3dIEEXVjdYH91PV2zkEcRQj3FyfQ97oGPvI0qmLwgp4CYr/UqLcFToyYUbi
hE10GnI54eyCixjifHxsEZTRyAkhIcQ+O6kBf9ZTVX+V5NfArYm7KAhgcJiHgMbwwqjIgNNQ+aOO
o8CsokzYS35/kNO0M6Vh0J3MGHJLLNLUaeTuS2gKXkkwb7RMCFOHkJyV5tFWgisbdgG9hRY6UQOh
nK2wuowU1R0Uhw/yOszBgCRqKtMRyxgUx7R0h/gefcCmXr0GPHrXVQNdIDEhey8Qmk0DkKj80oiY
RxdveVNWmW1soFyc11C6OoPY3yjuQDsLaG7OjwYVj9ZN2M3rWAIplOwU4XMzyUcdkpzXtwIPav59
cQpFVVyIhQKogkiPhty/RxoYrnp9V2mUswsuPNdsnYtRMT6ljgQ84DaYRNWn9yrVIazSfqoGt5xt
dRcscBhvEqkgC+2DAtLEeF6d7KzPLLSI2nh0NcvkCUKfaXM3Qe6z4ZgjbyoZrxKTYGjzClNZKiAd
kmluJlULgZXc7jON51Iuw4fv2UQOBT1PSIKxcVeZ5gV67YCmRcPvpJAssHHfGoO/a9LwzctSsFjV
7VeEdFxMs0NgiLhD1HZUejay8a8qRBmvG9I8urO8xPn3sPXVnUCyom+/Zx0NQiJeq9UO8ru6g/dI
QbcTyC3W/V/MOFq78eCDqA095YxFCXmiKUNWYaXFHBX4GXFw7NsTEjA4UjhVE5exIQa4BGPMKumE
3OgG8CWk5V7p9qJuqeEBlVU5eQ4hNExfA5DSXZ/Ty0Qyg8mYVFpODQGFA7aMdJOFt2mDiSzsJnqM
wUHQ2mp+9MVtHDl1ZXrNcTS2Un8TNA8kRPP+PvR5TZxrO3gxBep8uVs4C0EYlUBJ8Dm15n/0cf1L
l+NNMXicZuXZm7KmhKdlEVk7AwK97IOvBB4HJcwBExGwTuvZO8ikOO+Fa0fHEoJxexQlQx6knTCx
UW3W6r7G4T8Jd1L84ok/ri8iD4oxUp02BmkkbIyqlswgva+F0i3IXhMysKZwZm59gf7MHGOjTR14
aQK6YguOyEKhsi+AKV7l9GusgyDxiW4YBVRyzIBiZMrCWsCui0EmgCDDSn1vXygZZ4nWzly8x/0D
w4ylCpPcK6e6RqrpOFRPulC/1dkpTxpXB99OoFIuW8rawbFEZHbbpKiZGDVAbLPBCvIt/Y3BKaex
MG9CwZpGq+0y9y+MQ0apKEpFFJAmMCFMgzi0aQfMpeg3hwhNCwKKfJLmRKUndNVdx7q8/c3eZAE2
77vF9i0SP/O1EOMLC8UZeqSJUyh1FBXec93Ol0ypc1TpJaf3kFIU25dWMhNeS9plSS7zDbNxLb7B
z6YErFYYsK6b1PsY1IcAhWiNowo4wdDs3Vemod7W5J0z9tW1XYyd2fAFIQEB+xx2IfimUd8gdvc5
ktCyWyBpLiSpWcyFI6otITK4Dr26XRbIzHZBN7kQZSOQC7CXid3NpA+bjnejWXWZSMsaaBYBfzib
MhX6ScwFv60teRJtyPHi1tS0b9cHcnnV/V67PyBMYN/TqiF0aGpLordoYWrkV0o3lXBI1VMXZlb5
SuVN3ZyM/GdDOZO46gwW42P2iVDGqoAXw9pSkgYdgKI5QZM7UAqzEi0db9gC4bG/rcUzuiJrqJME
NwHKqc4NVSuySPQnIArFE/pPG2qS0PWK3kxQaN02W7626MXT6Dy9fxDZ07Uz5KQeMyB2ZNOAGCS/
G+MJqmu5nQWNqeC2URcgXvzXUkgzLAp+8C5KUdioMl4BlVvpBMZVdKFJL8UQmDTpwJnS7lrvXek/
6nLaXjej1Yld4DEeoATPatR3oK7U6LRRpmEj9yJKhmUzpd2tX+obcVaMTST7OuyqBS1gGQeQDt2g
iDMsmm9fBO+zS8rAbJTRzZUPqUudXi44V6vVEB05JaRgwDkJeQvGaNtATWkzYWZDGcV38vAsTcUx
lIqNYUynSHoOpRENs/Q3kmoopUYRpkmFVzGmplGjx0Pn6eCt+ojvXjIwOeOhlrFoFVINbaQZlTWV
wyaR24ch4HWprMY6/0DoIhMgdgUuOlMACFCk9NoJQXEUbwwV+pGcQGderYsQcQE0u/vFMSK0GklB
d4SjS/esEAmSFpR70M3ZZlwGzFX/vYBivB6kQPNQnFexa7adfm/0rw2K1q4b5/rlYgHCmApS1JM4
NhgPSX28EilmD6aTOLkJPTDsZQ4UMWUf16qap7/DBWZ2P2Q12iKQAIwqPMeb1U8Up1C3HSSHqsEc
9a1SnkrCCe14U8q4AKPLYyNCTRPYEGwCzRfP35C648zpKghKlJT5ZWiuzjs3ESVL0sGY1y0Do+wQ
FhsVjfzQGeecTKsmv4Bh/Eop66MR6YBBlsRsi88KAlF+DpbtyPU8Hm/MqtkvwJhYAvXnJK9GgJVI
mI3JqehUa/R/1DmPf44HNHvTxf7SfalC7A2gMLuL+o2EQRHDGkNORQFvjRiXpBXw/3EEQxAJ7tU+
iv/E0U3L+vH69lqHgTAE9P7wdK4w3qIs8iCtJ7glCdwpvTLiffRxkHl5fR4K4yiyuKh8PKlX1tBo
W4kGT2MZbqKMcq5fqwcZdDP/OxjGVbQhSfzWoPCxuE9OwUb1MkcLtw2uKaVvT7xbEW9UjIMwKg8Z
zBxwUGELZKuQO9S48soFeGOaP2JhbngECKg+YOpSkKbZlUyDCMWp6Y8wMSYHBG24pJdprzhKMrVP
121j/UaCo0rEezFiPZbfS22FAORzYB2oGker9lPrNIFmKvmpyG9oY0fEbMvK9CHieR149Tj+g8sW
L2T+VI5djDFPEgrzQZDvDbwAZDWiXEAwdj92QpMkEiCMDFz2GEVBtjocLXSu4iG2xtbVRzfxeYVs
vJExG4FkGUjDO5iMJpDdULQvU5Vsrk/eqlUuRsZsAk0P21qssWg0P1ZphpapJwLrvA6yGqkuQBjT
J+DOFMYR48DTpqkKu3rW/pMVs8aC6cNDE99MvGJ/3tQxGyHpxTRrZUBmHiimSXLj5RknCbzq2hej
Yg4sXfGQizLgc0swPWfVMfPyTasfQyg8X5++dSAFhM/gswP3ILNGkR70nqoIlaWS/k5KI9+SM8Pp
QLGUG+rrdazVUxj1f//FYpaqKuuk0SnsIdX2uDsNUmUrja0Elij9zUM3hJf/gWKWqE4gdZUVgJKU
9qD4IxKwD0OKJL7Y+p9dlewUcKf2hSdzpnPd5P/gMuumijEy6aicxxVfRd7JGSD44g8955l71RMv
RsdEGEpMe0+ZR2eodpM8FBBml8Dh22huUVGHyyrNsxEmzpjarqVSikElvtMhTdAVG6X+UPWWM3k8
HCbQkJK+M0oRw5JL1PfPV78yRGoifmzziOd1Z696cTf5ZwpRY35+mGWGkHqhASwaPIf9LsjBupRZ
QWtNvWcm8eNEvwbxKVd5Yo2XFIvzTX4BzLj7QdATfUoBHNYGpHK+atS7usYgmg0CkjIWNmnx2HWj
STvD7tG9W3QQDu/ASaMEptyRh0Et78ZU5OX9rpsUOHmZ+WiICspfrHETPTfdXjPumzy4iZIXXf+I
K52z0utOG1K5koz8l8pq5SrSCDbVBGdelYhmWFgduuFDpTYzaTdkP8YEwiQ8qrJV4/oWApPwioKr
xvkAh9iTZbSQVyjxz9CA49TNe638LnXOnXf9/W2Bw3gAAb0mUe1haASyytkuDa1a+JlU27S7H6WN
JOOs/VW1z2VyD7Eu+7qDXV3EBTbjF1SjlBt9PtOh1p7oaH+JX2pkNlvDbX1bbHmKdrwpZfyCXtRS
JDWA89PfZXhCBU9p3Ga8GqzV03YxKMYr1BQdIIUClC6edprW/pJamROtXx8I0lnntpGIES2yEBBh
WdkB/JqgmJVwl5Tu9fVZPR2M+XlfEuc+CcYGDdrJTZRCLU0e8qOgKkc9FV/0ijxch1mPlhc4jA1C
8waFjAp8jNK/IkUyc++G7lwKq/mOiFbMdqt7ZtDyev/XbX+By9ifPAp13U7ABSu5WXXljTcpJi6P
tpeBfSKunID+qLPgZxE1ZlESM2vrAyEjr8pydTkXn8HYpeJNmdI3sy9L2ptCRe83ioXSYUAfzMRx
ZKshzQKKMc6UamiCqjDiNv2lwXCqCJc7aCH0rxoxtteXlTMstogtrmMvg3oAtlvlohXcAhYdLVHl
hJ6rTmQ+pGai4/kufr4ZVHXQI9LDSMtxo9a/UQFSgPM6FG2tea7EmuOyVk+CBRqzVrQlcUMGrJXY
f8jVs97tZfrSewEkgNCB544Nr1ScB8isWFx7gprn8/AykEjqViYcpUo2q/yUKo6mOwrvOWjVf/0Z
4QXrQRCgU0kOsOkNFUIY9DBFzdN1y1gvQVhgMEGFV6OMJBswKDER72nYU7NOQBiep3JnS8lwKvvo
Vmzqn5XSTxZRp+fam3aC4eH9MLwNKymwqiqJnDxRPCvroIkNarPUjKgncG5rl2IX+EpoZIFlem7T
Qs/YuXUlntCIKQlR1acgXVz7G4hUQRwITKtyBBW5Eiz0XbNRC5BEwBcLUb8bGvo3j0DLj2D8o4r3
QKRS8RFSft8LaHZFQjNFbypnVdZizCUMu5OaVFDSGCuPg6sy3Lo+TP2Ljs6YMHmro2cx36L5tJw4
3n/9kPln/1L5fIY9sM9qQQlbiMTpRkCeKCnUk1+Cnuz68Hg4zM0RrYdRgdZtvKSFxVbxcqckUEhR
ea/u6+4IRN9ERJpPZ/WdoC2Voz4KwyH6c6dPZp3abQPluNGB0rmo88Q6189ONKKheVtG+oW9EPs9
AV8BWnOtBFQoZDTz9pAimTgET0Nw7LMtRbGr0ORmpnG2xqqfWADPvy+e1/yZODpH5t8aSbkRhn7T
CxyDXD1AFgjs3gtSDbETpnIw8KgwuYXu2THZ5irhmMbqqUjBCQUyVgp5C9Y0oogOeQ/TyIIHrXRC
ZO5FhKGqAwFHDtSqFS6gmFnzBrkTs2yGKu9VqTfBHmKmfuT+ha0vUJiZS/1Aleh8rRfCA0WGOUTZ
IJc2YPVkQpWsCFtHq8Z3pnJhAEGPoiOlxvJIErIT4QFl8LmIHtn6libggk/MUuEc9dKaRXzrDoH0
B503MnMYgnM+TmMCyCYD86j2MN7pT/VJvvNc0RbfKhP8vd3O/0IUd30+1zb1ApcNZeQqziLwyuHV
adoZxEEfbRzdyf6+lewxur+O9d38xV71l2DM4Rhmetwh8sXhuKHgeCG+6ZuqNZn6XXqTboo9ncxX
EawrpevbcWNChUXg3C/W9sPyC+TzrY2ssRLqKoY7DaA43IMMWWyfjMrWpR/Xx7qaKVwiMTtPS2km
9z6Q5GgPl9yOra2Ie01DiYKyrXQop+hWyVMdu2xi/D7UIV/1HzNSmE1oGJ0vdwJmuDbz44S4HqqK
JtodkO0IXptn72HfKCaa2OwfnuPz0tmXSjYMOrM55SkGJUYEj03NwPWe9LsIvIvECR2k3TY+FvQ+
sg1btaqd9lDawkcDWd1N/VbAukHAvkWcRG0D8oFb5b1yxXthH/IuRvP4Ly0QcuA6GL3wOMgEAtCk
Qh9RGuEMG05eOEBXlndsrbnBZajBrHs1N72LIw6PzDO1EcVS4C/mVryv3u+WKMw6V4kWqtN8RKVw
6AYIDJMjpHDV4JfSonYiEVwqOaX4PImbnrraKDrXrXvdW/2JHZm7glAMqK2F9I+llsJNPJF9n3wJ
UvJaj8Kv60i86WT8YtWJeZYZMCky3mnS89g9Nt7X/wTBXguiNmkz4mMwcjyBgFK2PGVypySzr8Os
xjOLNWOF1yaDBlrbz5OmugJu5DiLW2NXybed5vTSr0ja55It6unuOi5nBtko1A+GThIDwPraW4W8
WSfda/LrdYz1U+Qfe2BDNc2AXmVaYJXCHoV7XYnnDuHNMPp9pcmfkfFYG+H2OuL6Rv6DyGyAkcZV
onpArMqjJyIKTHX0af8FxixAZcyUchcFSVlt1FI/bzK5DU457fE8Asmh9ud1lNW5k9CDqs48Uho7
dyIqgPpEnlFK3R7BOyQevWSEOJdil/qtj2zd/4bHzFzqT2MMgXHchcqHSr31YjceD5Hxnnr3g15x
pnDV+BaDm39fRFJEDKNYBAufBc0QFCHvqhgtlDGnUnfVGy1A5t8XILHf9Uh5A8TrSwdNxpYYUty/
jVsUenDMjrdYzPmh+1kEPh9A5Sh1pihZcZrpcxweFXkvNJzc0urcgV0MVATQ07x4midNPRaJh7Oc
+LY29jeSYYcljy5xPSZboDDmkKlyISTz1dg4BrfVdtoie7VLj0U2c+8jcZubIdiZ0a95TF0xNZOj
4cic9ftunr84lRffwFhJ06oQDo6xBbqftwqCQiiuGb/enmTNMuzS7ixtQ6zJGl8Np7WUm0kDib3K
+YbV6kOoiP0z24wR4W10SGsf89BCeNZOe0t7GPb1pttGn+XP4F5xoK2FNJjkXN+N6xHbApexqCST
R70ugRvN0r4mGv/2zVb+5f1qIegFaivQEJafyJLeFihSJk7KS7+tbp4F/mzxi83jqWoc0xD42uOR
Qmv31Tv0kYO1F93RNB7avfcgnyA97H9eHzgPlznYI70GQUSGNQchWIgnBPU4CU7NSwJxUL6j9MXo
SIza70HB6MLqM/L26PePI/Adlpzr2/yxVwz4++hfwMha7SkRnScR1P1JQH4rCLMhx2OKytcUiIj8
Rbzb8ipmV53Rn6X7fuFboKrZVAXdCNS2+CV4YHyJoWyemKPxpOPdMKzd6yt2yXs6h/cLPCa09YuU
Cu38fjpapUUIrm7kDf+hWZCctNpsnHfxswF9pHDINg0EM63kXjiMm+tfwfGK310bi0E3iqzAY8Fu
SmjXDL3k5qoFvp+/ObcWQ2U8Ug4FiC6Y7aasoJIDyV+x/d1C/fP6WHgLOFvvYixJlc1lCkARo5+1
5NStXQY/tdgZ8UQYRfZ1sIuJA+HE/NarQ9cOrB4qs+GmguqgIAePTpSDFBe6lmColUuOO/tOnJ3t
BKCAxhV5dVSI4ZLF2AiYbPwgVaDQBFrB0VGPgS3vFDvbo3AKV78JDj2wBwu0exbSodnG/nFjGQ4v
83uxHZmPYM60kECsVxXBbjVuoA4JRtVPuvfs+hju8h09Gmb5K/59kM34trCNh+uzPP/pa+NnDAf9
MEEVVxi/po/mICqm0m+vI1yelszoGKtRysroDAmjAwUZ3qLUj4/I1d9/ajfGLRRrTP2+OYQf6X3+
1JymT+SefdWSHI/zvjEfS9fGyRxbZMK9QlTwERVYkqK7SHQlZZumh3zklcdd9mEx42VOKD8RM3De
A4qYyTvaj/TBLD7T50P3InwZWxWFZQ65uz7Hq6uoQn8TaRFo2LAPgHE2ZKMxzurVkm+SllpF8PM6
grw6gQsIdhXDUMwEEG9aeWJLt2jhSDeNLZjk9gkllD/RfvylP71WpkCtykk3pd0XoGwyW1AM6ad2
H/GYKmc4dj1BzUpUWZ6FbVmejLiPSKEUCoQspBu5v8lUZzS+co13pfp+xzzHmRXBIAs78xDjH+OF
tCRtx3AmX6zHPHfLdu5BQJ3EZJJM032b0MA4hmIanHwatLld5Wl56vskeQwnJbxJUjnNN14lCZFZ
lnjGlnUveZz1Ag5yNAyjKatDuR38gZSHvCgoKrHLAh2rfV97ZpRHQujoYTjKYIMNtceEChFKqWpZ
30V1jXpPIZEE3rX/0hdhqETB/Q6C8uD3YhyiN8a+V0EwAUSImuiMfeZZal0Lu76ZActmdGS5Vzfa
2PYbJOr/dTudCniDQM9+lkdCuc35EZOCDD2MC0QloSyXbkNi/80YIXeYeRWvOfPygAHULOmN6wox
cAKcQw00kqIsgrJQ0qJqikhZuAsK3cDD9dBzjudLa51zZ7MEM0iUZKQ2zqHAuSvkfVJDbnMs6r0C
NfZ7GlMDWdV8vBn7Qef4g8vQB32Cs8KQiKlE3+n3bl6c1APaTvu6KHFqWdkTvc23/0fadTW5jXPZ
X8QqJhDkK4MoqSV1cie/sNxtmzln/vo98Le7liCuUDM7U56HcZUuAVxc3HjO5BLF7TPwiraJnR4w
DLJJD6FvusTLPNilt8IXpepX9vfiGzg7qKRg/Q5HfMOQHAh5jehHWog2ViSD29g5lcO+NCFjKe6D
/h5wvkn8fNvyXdvWi63kKw7NtLTgJIYIfZk3ipJt4cG6/1wE6OUx04w/ROYRs+moF7UeQISU0E1s
UOAXp4JVXGdg/0yO/pXB2e+hA59iJ0FG7WWRlzzkL+ZB3qmhp+wtP7KVCgDFAq1f27nzZXF3uY1p
BDhbiMwW4JrmoLQVhDHXLZHcojgVC2XdKCUmoTnQ58hRG/j45El3DTvfjC44lBzznu4LRxZF3+yH
uWcBc7h/d5PTOymjsTVFTeGYj9kD65RwzA9yp4IM2dxRDz1DG+tVeR2OgRBYbFUyQBcNDJXjQeLb
IAwydB2azQrHKGNbL74l7+DFAJKliwq3PH3eVsyVxwAwAKqFZwBA/JgqvLRbMC9W1jcdkLaU+3lg
CEPoBgRyvOGagT8HGOYUtV+vXWj44Rh0Rv8QWAc4o9wnUWlV5QDYNHiC8rTPkx8Ye769qhVrjFX9
lcH09sw4NlojAYgOMoDpFf8e2jc5dJNIdOFY6x+nIhQQ1+hUNYA6iurNpZSWdKZKdFANBy/yvno2
mFqom9pEOWsWJEVWjulCFLegaFSDqZEAhIP2eMkABWX0DGJRJ7JsxUBK26kXQVlyZQdxtQD+RwBR
BggxrjAK6E8LgyZ97lTVfa2BvklHnh5NX5Wo62dVEFCSEBED4x8tv5ebGKpGTYt0QKkIE+lzDM6J
JT5h1N9r9fofR0J4o/+K4lMvQaWX8tJB1Mygi9rifu6rj9uKt6Lc0AgVLOZA97euQtpaz+HXVRAx
DqGbB9pDiuxhlIpSDmu2Hq0AjHseICgEq7rctR4NIWOYzeA0Gjf98hRnd1LyGqo7ortmjCaU+m6Z
nDE5VdkDIJNur/E6QQsPDsijKhBegLUL3/xSuNERmkaBnjvqI+qIyHkczJ2X+qmPTPpszxvrUUJY
C1T93n6RfBFnw8qbA1ARWUbBFCE96CcupcuSRIc4JeCEw6Rt3uNKxJvbC1w7RFPXWM8D2lQA4HUp
gfSkDAxEGoDZeCXlflEfhe7iSgiJPdSBAYgUCAArech3HZjvRq4YCFXJXTq6ll1sBnt6jI/LY4du
DmnzQ93W29vrUtfuGtDfNRR2TMa4wl3qpSJlR2osLLdbu9+/t16X2GioBxRab+f2/eCqvnVCx9Yp
2DazZ+5yB4Q+xA7Buij6mOs0M9Ois49RL3c5XfKmylp8DDo8FMtGEjRw0GRhdw/JBtGl/E6fYidE
kBQ7p5+CjWC/zVnuC9mc5e4xTqekBWQP7+nvee8qoVfb+kP/8WX+XPxpi6aX7XgwqJ08Ur9kxPVC
ZKhVJTtbPmfR+1pPqoadRelZz9r7YKNEeSQ+lM6ZPOn4qD5WgurNdQMICKJgkpBwg2prV3yxPR77
MWyA/a90/hw5s9cekQa7b1svfZgEwlaWx4J24FczWio0C1+e7hymZbM06AAY062cS/aybGNgXd4+
xxVTADhgNJbACsK15h9gk5R1XJkKVGhWHExUabqo8e66CAN3nY2f4xGEO6HxQ+hBUERtUVJwGJ5a
P3rTRxv8oL0tPz+k75EXJlvkJ1r79rLWrsaFUHaPz9wXVYrywswhdHRaP9wqQN92mm37Ub3Ro7pV
74EO02yiY36nwPoJPI3rfmG2Yth2pAYAfQH/71I4tZapCnITVLlu4NfHZGfuQRY4faoPcAsfi9fY
Jbv4I32LnxO/EzyfKwbKYDhKIAk0YR34xoe8VhotCiL4hsUxiE5xfaTW71EV2MEVtQEDPDCbYHmR
8/nzvp1tr5nGRZcWGOka61dFfzeyf677yDVoSG2baGO+SjsUbd/NqV4UAAyq7TF11eIek4a3dYSd
AmfBEB9o0HxGjoS38PKU1CzQjXFgwR4Gh/Jvo+mXFKCAO5k8BcAqlP553ZzIBGJAlQQyVtxozuOQ
5UBe4JqhU6tLbWV2KwWjUiIUpCurwQlhodHZydQVABKCCUJI0NldgMG7wm9Fx3N1/BBi6vBcEHxg
0oZ3bWUF2ZhpSlF2UOGwaO4YVgK7dKXGfyRABjie0JfMpy67vqriQQVI1VRbblG7pvWkZGgA+Lyt
Ayu7BbsnI8hQFcazw/7+bLeCsqngPVfIXGImMqsndOa/hf/YGSIAFwL2DYis2DQev1tSW0akocCz
LyLtUetB1V4ovhoK4vy1pZxL4ZyBORuDPgmYFJByY/bZV+L+XqMiKtBVMQyhCYllHQlI7tYME9KR
xjIBvD4jh27SjpRimD7v/X9+MASZMZWRdKJRghMzL5JqNASl3bbRbJhxWms2KMxuC7lKE+BgDNxF
agBRXYGduTx9tawL5DIN8C8Tshmt2CuX2R9DRgGQPE3S6EaRKN93ZXQ4kZwNSEwMZk0d+EPyWEf/
sRdXP8Kgc9MJeQpwFDY+iQWvEfvFCzOHXBlSt3h8wdVHNd4Vp0tpVIQx6phmC1cCDtlYYeq38o3F
fBqCXPAyXHfEMXmMSURRMYeLmP5yU6NA64M+Z2QvQMHvM68yQPPll+i2pi8piCCVxyh6t0JBeXBt
lZh30XUEcngyDE4q3pIxBsUYMvLNPoxAmcI4du7aybLLQZDXWjFNKHHAuwCth6HAFbxcoFqk2VKX
EIWnf5drwaHPUsw01r97q3u8raBrohh1CCZ68GqgifxSlA4c65EM0BZiDDIwF6r+aEZzd6jaWrK7
cP4XloqqCLoZ5CiICfkXalTRHBeouBCNanjgP7NNipqMKPxcOytQkuNtRwiKQT3OsbVA9wbtQfWk
VFKKEYmQ2ujMfIyVTEcNudzMRfF+ex/XJYKuVgN2io5S1eU+1rQZsqYGlY45kF/ZDLw1vbaXsGnt
xEw3rbBfWCSPvZ9nz0o7tV1JI8ir8vi3HHVOW0z7CQQRmEF4NBoRAP+KTQZO9t/lca/YDO+6zlJs
qFmMm0r6phhkU8be7T1cFQKfD6hpDISQb2ksytkywUSEFzlVd7X22KHDFRyg//zdp2Ai/18p3M6F
ed+kCWtomCJ1IzfBe9/VR235CuNGUP5ZWw/KTIzAFM4Mqk6XZ6QtmCRfkhmWeHjKRssJJcmORMZ3
5YX5M2yi4B/UCvmnX0/0uQkkxlAgK24kv8nxW4DaUhG0j3X8I6cCe7EqDjiNjIyTYKibW9M8RSAU
rNiruVR7mh4y7WeD9knjVwWqqkF7vq0RK14g1SiFEwDHBrvI2dxGHnu5HeBxpJb1JQGUUStiQRyw
ZgDhnmlIdMNNuxrawSWSdbWFrUXwupP7wu3H+TsyueiiI4J3ck0f4D9RJNRZsZNP48cK6DwLitp9
Ap4oDQMV8pYNNt/esuukFV7Hcync42HocV5YNRbUZXr+U1qIsQ8mrXko1WF+UaSFbpFTrnyU7jOk
JGl7l1SoEAKjJrHuVWscno3cU8dhd/uz1k4SW2whYgXS59XkfJ9VS5FFYAdSrOBBi6uHqX65LWH1
IDUCxWTw90CDvLxtakgKa26YBDD4xvtBzpXEnzQFKCRJRYIfXTSI8kNrIpFuACuCieQGVOhSZNBp
WtASGGEMyL2P8tuSao8VqojoZc83t1e3pjsoxiA5gtcMOOzc6mg9FEEI8me0X5PUroj+2+ryPZLc
tcA8rh0USuTYv//Ma3IXPO60olwmCUarnz/K2opsbaaCxVwnuTgd5YRY8UyCyMBNkOptkI2+0XvG
gkmDyDYSt6w1jKT4rcgpWDNd6FOB32Eg6a/y3ZaKFDZ0IehVqZpuFxvabon7Q5BN2xl2OWj6fao3
7u1TE4nkFGQojTkoQohsmtrudMOezK8OxORh4KGProj/hXFGsEwYhycaZfhpwGGeBz1kLKhdEfs9
ld8LudqXFcpqVD12M9DJcurdXuHaFdBZHsWE3w9mP85CR/UykcSC/0hRQ9EXdP/mxZ1eIlVuEkE2
ZdXvh/FgjwEE4s/ldVNpkpKyxx0IkH3X0hGTfpAbbpL0a6KA/DjVwTNVN8Jp2LW7h8wlnHFMC2DW
n4sUIzRALqnOmpxaaitF/gAyyE0gRPJiSs+HUWdieKi61pxDtWf6KTehF3avEvLOdbmJ5sUeRPBJ
a8dGVHjgiGgw38vH2CGRlETNmIM8gRURcDc/rXqkjtRNkY0hGf+2kqze93NDyWlJCCwk9N3gtIxe
O8XNU2nS0k7L0c9IuFGX7GNaMGWU3wPN7F8874QAbx4DHBiH4OnJk37KRzRcIGeBUXAMzNhlAsZt
HTjIop7x1UUi1keKBzeP4RFfqqdZSvMyLmhkMrrOVPYzaGRA1NbVqmzr+miB0npIWtM2RjU96R2J
ntRI7e9MkF8L8jTXh4twDpcRX8Jo0/niG9FGMlbwAhzkb73RsOegdMOO2EXxdPtcrzUWgkA0iDoc
i7N4Qdowkl6zkN8M2kNhfJ9Ah5IVW4Sq6KMRuDXXd/BSFFvzWbxDFKvSgJxVACcNCN2WZ5Vwo0Qu
hEgI9ywNhLS1whqAcoy5tp+WNNgpEThCazLQwQFDgnwJ5sM4Iwbe9EaeQjQJAMjUNbJhm9Nso0mi
JMmKGPSf4hEwkUUA/yRns2YFL2ylgMCsaOkPVNx9GuDKhVX4j31axB1/5VDWfnF2LpoEEzdqYJ4z
8hkt/dKmlSYvICJG7NXlWBi9/YNHgGaOSzGSBcrAtjawa3MwOLJZmrZllIXd9SJalJVrrKBVxEJq
UEWmB72tl6LCusEdziygXYKrIDc9k2L442iWsWs2340q2phK7SyiRtprT4EVORDJIYmL/ncetMeI
2ygJYkg1s+xb1TSvaoWHTUZlXi5am0igbwgt7/b1XbETYHKGN4RVGshCcjoyaGGS9UtcOgGVN4P2
mc2jv8A9mYkIFJ390uXTBkX8K4nXEsAthO00QVJnvoCbG6+OJwXEW6bvBHOznVeLygcigZy+ZF0Z
oH8WAqO2tukIn+CUjBtDfYup6bXSOxWxG6/uJRA4DbCuoiuBf1B7qvdkatPSUdDAP0ePkzq7cmAP
VOAErekJ2sD+Ww6S7Jfa2YCPqgoMLAzwC8jpvunW4gSJI5H33HozJRFy+dU+Mqg9RAIYMmURMu9y
6TRX4lHWADI7a/c9UJ1ivfWSTD9IRrhHsOeRUXfLUVRcvbrunFgWpJxZlSFVCYw9xKbIzbcYiqoU
zLAZu9v6L1oc+4ozKWA/6sLBgpQGeS0sY3rRgLKmvc/Bjyy9C4RYxFc6wq2Ke8Pk0kjriDJ5uhcF
rgGMLOtNngWP8qoUhIo4LYSkcM0vV4UoW87nbgKginaQJ5+ELtwQTXm/vXfXNXe2mDMx3BHNi0mV
nInBBN47aEe1z0S2pVO8796MXfdYPRngov4lQsC5jgGYWBT6ka9GFk/n88dxSFtmRoH0V742cOPi
ffObGi7FOHwJOAN3Gn7MomHXKzeHk8nu5JmehF2r0bmCTDASpsnvCb0wKOJZyakDY8jtbb263hBl
Ij2C9h/UU5BZuBRVRh3Nm1bHfTOPTXHsoyNmrbvqVVseQZtzW9aaopzL4pbVA0xv7kvI0jMQ4Rpe
FYDqrLKlUXDNRGti1/Bs+2JFj0sjgpwItZpywhxV+TM21E1SAMij0BATiMhWBCsjnJFcxhBg4iHb
xeq+DH/R4SVeEtuSBRu4phd41eD5ot6OlAl3WE2RyeCsZBwraP01s5MxYsgYHVLdnVr5t89qzSCe
i+LOatKzqewNiEqTXVD+kOmOhL/+fyK4YyrKSq/B79A4ozIBz+JBqr7EjLerJ/N3y3hHwGr1NA8U
pnMxxnASuWhcpQV7YhyYxj1Sg7Igm7Wqe3BuGIEaQUjELcroKhOFJjAs6JP6uiRAxwYxlNuM852c
gduh1d7gjAlkrq4RuWqVojccmUHO97B0TH81DOo+Lxs3ZQ9J58yRm+nPtw9sXQ5cAYyxaepVnTws
lYZ1ngABuRh3ADtL5tKxpNCpRI2sbJMuvDdmlCjmV1DYYv0F3DsZj6DvaxnHRz38aAG3JGM8sfSn
1BuA/10Axk2g7Kv36kweW/iZwcirIhxVgEoAg3sLxklNRfT6QZVjUQkC5es2KrYy6IaB4hYbJOBv
sBqPsOzYwvFonRCTKW/pttrGx2afvSgopdnhLnwIvOCX1W/TT2lz+wBXH7Nz8dyt1tqolS0mftiU
J0wF1ajbfKJL2I/ddhuV/1gvWScuyuXIUWioinLHqOaA2uliBkKh+C31xu4YLO6s7m4v6lorIQXp
QCSXsK2Uj9RyPSXqvGQYgU62EzkAPr2ZXMl6vS3lepoV3g1adxAPohAFFnnuYs+jskz5oGGofC/Z
safiv62v3GkndW9twPFU+i2AEDZJbUd7uotdvXXuYrcWRL/XmoqvQBYNk2to1QTe4KWmqrqV5EqP
384AO7y4kmLn1SYqH6pGoKnshy6v4KUg7kqMZhiphGC5k/YVSnY+uLT9FGypSAZ3GVD/NzspxWJk
jAIDU3NnbjQfyUE/RqNtvwn9yKnQQV7Y8BHcxCM72Tcxqq0K/NcVzxIlHMTe6JhHfoTyPpA+L8Eo
T2glCV+bL8NT0Ph8b/ggbfxFvWKbvJEjkmuCsOq6V5/Vjc6EclcxJtYUq0xo9zWjjxj9AtvmgI6Z
XbuRvjeneXt7s9f2+lwcp76KmcqRNEBcMh9a5bcxfGGe97YI0T7yXlBfYXQTfDyt81rtzCO180cJ
lMFojX2z9vFzd1SOj7clChbFt8tPVp92KhOozruE7DTZl0Se3fVTdHFMRL28cHNe0iDIIII+a29w
H93Kjr8VvijK/pNr5+/b2fnwxcQJIyhJP7Pz2TXoLD8MqaNs0D31DXfBK3fzpt++mF5hh35mB/FG
NH6rXvstl+vkoqvQCAO9Zeo4eoETHfRTt0k+cg/R1d30NGyBvm1T3EV5F+9Ov6cH9V51Fy/+DKCo
veDZEO4FO/az57iUi0QLOnxL+Np7mhsdErClYxTC8tJD8gkcvlfJT07PAFd1El8Ue13PFl5eTMJZ
PovMhKTsJOa94QU+gE+tO+C+oN+aYTGYX+mH9GhuRaT3bH/580f9k70uyKETPsyspHqWO8bpQ2PZ
z7r8rglLQWVi7baci+AsTqgl8rTMEDFKw7aqwm2M21L3xT9tW8P+4XECXD06aZGq1S5Pj4LKsys7
eKOJlv9aNCQ12pxORzSMPkWYNcAYuSUisF67pGh3BAoCOsRRhuCMmz4HploHLOADlE0WnhbUPobB
i5Yd63bsANWcCizPmtNxJpEfDg5qIs89o51My9ewrL2pjr+jYH5YjEFEQ7F2M5H3AEoJksTW1euk
9uhMD1hEoRDjLg27JyNPY/TmGd+mMXjq5cFF0ffltmFdvQTnQjldaeW6bnIZjiINl4ehGl0jN7/M
ZHEs+n2mSFCjo3hucDfKWXo0yvaEWpgv0xc5C1xLH/YFoZsqDQUv9aoGn20Fd841YJiCIMdXKd2C
emhzmsYKCGeiqszqjsPHQoYafbRogLjUYN2M+978Q1s2fTc63dbnEMg3jiE/LBgCoqJM/JpPhwwT
ojdCEBrwFe1ObhY5YcxNWf6BZgiW7n/Ml9/FoN1VRGToV9d2Jox7z2rLCNHaAWFBm3tmkW7Tdidb
jhHdtd1OMSOBT7B6YmfiOGPQhE1MmgY2ZwkCexxGLyEy4L8lgVssWhX3evWSIUtDgDsC6HfU5X9E
6DyQfyjJ22DeURHU5+rdP1sTW/PZ8zSA6NqKW2xhieounDi37n6GU7HLahEKiUgS9xS1UtH8h6PU
KH6XqdeD9j1tvxXAUb193ddPCSR56LgESoXOnRK6qHSaKOCJqDXdBqz6qZsyO2rT7W0xq28cDNj/
iOFOqcZtI5SRUFVdKrtBGSvbeQw177aUdV34K4U7niLW5dbssRijPZgy3Wj0fRh3VecbYEU3P24L
Wz8hNgyNJng8fFzqhUzFAsoD6HdnSo6EOQhqtLZWA2ysUAXP9+q6UFtHQzjoQxDqXqpdbUyKBlpc
JCkwytsYT1r9BhoMeymf0kJxFNGbumaVkKwFkBqAhdg88aW4QlswBBsheC8aYqfNqekju6we5+G9
EWEarm2iCdwXE502KETyw96FDsc3KRDBl6FCtkMTwrtUk9gvKvIAGkMR98WaGpoEGAoE/RkYGObO
bCjKUs874FVqTeLlaniaw2lzWy1WNo9NxiDvgVEvtNRzZ1WSsDGXBOBvlvQYD8dEsxVauQZSz6ao
h3klp4NmehDxoTiBiUTKJ8uaEi9ZWeGgUM91kuXLqiRXGUADFs+bGCloqpWKLY8zChjLU0ESwXVD
qgWawLmuiowJGQvdrBrGW7j9TEozn0maApkT2a09SZLog4Zz6indKC92pqbpN/ARj56sheVOirX8
qytNwxnAAPFcEXCmxVW+nMK5wMRpIXUbM4kJMjmmdBi1Zjj1nTKCI5mU0IhKS+uvyczb9zSbNIdg
fOCdDS1GzqQAgyBAN/cnRsHJU1ub9NRkVuDkdR5tlSGcfsW9kWsnK6H6zlyCQbKzRTZ+G1MHnDkt
i9RdhTZEbwyXbLfIEc3dzkpJcKenUXKog3bWMZDc17INJA7UWudpNqgrSzqwbVKjtDAjjf4YEH4v
uQ6cFaXSCrsF/y3iiDEavUw2Bg+h5PB76CcLE2Y0ASGPlfSWBjjYpdjNijbdJYqUH9osH7+Z6VK9
orX+BbMUDxA1bKeyoOiVkpdlsDtqlU4eqXlmN4GqbeJhzL73tDPBOlplTz0KpNuwtZTYmVUQKBST
UhoOOgqaytONdBwc8MEZvk4yzTMSOdkpgPf0MgVJOkOb6B6XRvKKoWl3EuNkIsNg7maA9Q0oOkyR
1w1S332lQa+Eez0Dhhy+ujL3TYcysVfrDdX2YzSpTpeWuWVrkzUaTp41acWI2atnvYkT+K0p3mj0
ZL7mVTPbnWRZm2kIQMVZU7AimXorf5/mBHW+Pitnw9WtcALPQRIkG8zvJSAOq4bwuQdGj/mcZVM/
OwMp1Ldi7PJtpU+V4oAzL92MijL/lGmYupikqSovl9LhZbZwXK5SYJzfX2odMtWGYIpXSmtzr4e1
9Q1Od74Fk1CLtuwQrKQv1USq0TYBKGhuC6XvDpNa0WLforSguzP+v1fUMigBS8sMwDJbdDO4dAqL
LnYfV8juaGM5bPqi0F/jPEwDp82KYi/lsrytgrTZTrUCDNlmAXZqA/IVlKBTlYJgIQy+kUFT3GGS
u2OvddMmgr3et1GBNlapsw7amMUqZIdp4lK5C7cdKGefGhNkPWjKQrlymWLFK4Mu9vVpCe2mQmML
lkTG0K0yOuyGJpUKeGST4taLpvzW4iFM7HaI4UQN6hTYRjgFB02SsmeZluMva+ljb7aW9HEey24b
hs30TcmyBDcwMZc7sDQEbh4S7bFuFcmJc+TAbQ1r3pB6SGV7QU/s9zC3YhUTcFX4oSZoMT5VmNce
H4KiyPdNkEmobcld9qiPrfXcqXX4kGvF/DHOLfqC5VSz/AXt8sV2oVJ7iJSM4pkncejlXWo8DlUm
9+5oAiLt0MlZ9USkrrhTgY4ClDi4iPa4WCgB6no7emZY9JZtpOYwPndjgf6upO72xkJnl+R54qVE
AWnM7ZdhhUADQbGiIFplzVgy3441WjQnZpvDLPSF7EpL6UwTZgGB04y07gZv+wupf+mA3ARASPoN
NBf7zzkEBGV5JEKYnz/Iq7zpPv8YziNrZblqw5S9vBmaaYdveZGjdff7NGnu0oe/y/qrDskhCuB0
dp2NliFBqmf18Tr/AM7LAI5dZhYTS96PyT4perevC7doVcA16rYUKFtd7zwji9wcpVyMk70JTmPt
7cJhIFOBdlvWl3rp5UhSnajUwttlNJ9ppLtRG220ov1eKT+XcAGpJGrUnVGGblYBVL2avt2Wv+L5
oPeLNRhgihpN8NzyMVWgTRmtIb6r70nQf+Kq7IdiX6BafVvSdZcZ6oLnotinnEUtpdQvtOub1pGq
2o0tT05qD7lNu5GBef5qxP4U7XvRTP2Kzwq+ThZDo+FLR2hxKTSVgX2PUh6cSDyBBFxWQKzbLouM
ZrqCoi0+fZLmH7cXuuZ6oQ8VU5Pod2TTmpciI8w8LVkPkXEbOyNm4kI1ciRph17gLvFvy1rxJNEh
COhNBhWJmQzOzRuAAqFX2gzXS/vqwtGmnXtbwJp+nAtg+3t2aDCDal2aEICRMcCeSHp+KsbgPUvS
2TGKrBaIY+rGmwMA3KAVEZ4k6nXccekkwetNFhzX8NyMr1HyFoqalle37K8Ig+uUiGZprqQRIiYN
0GVT67aN4FAEi+Dd+yJY9NFQIaFvPs1h29OXf1GfxjQAql8Y5IbxQB/l5bFoiwTGlFRBBBFHuW32
eOvr1pYU5b1Qq8MQdY9LFIGvcgwFgfrafcLEEWqd6LdW0c97KTjVslmuZBUA9K1iB/mnnHtw16Ro
8drs2yQLsiqrzwPeKV3/E8pgiOVSnJRPs6R2KNAZ3wu3A539ffOmnOBF7cqfABeYBfLWtB0sdJhf
pGwGmW+ELfq6bzX2NKbKt7r0suVToneTyBKuSQHCDqaPLdiHqwHkPkJYK2vQj6S4bxtnDibQZMGF
SAVnJZLD3V1SWR0gTWWsJge+ekm37ZIdSjiqWSELirVrlwqonwAWAeLcNewHyDBHkkRQC7gbh8xc
DnMqsuRrtwrzl7AKLCmAsPlSFeYBQ5htCFWQetBhDUZB3XqKwf2ooux+2+j9CRh5M4QuGNwr9KNh
FJPbOUQaNUZRLHgl3vSOmAfzgXedX4OdabmrNrFjPAcb6tEX1N7tubSbfSFItawu9uwDOL0frSbN
Mso+IGvteNoXxa9UyPXIduz/XqXKN9ZaY43ayAIh0hZuf+0dc6/7BDeIn22MXfkVfGsfxrfmu2iw
eq3wjIZvQPhpCNVRw+dOErNcfVNIqG+1jf192dLcjr9HihPunhHbqts8dYRtJ+tL/SuSO1AtXJYx
DbBU2Rl2yjbsXeNh6GzLUxzpw9jqT8lePUkP8lZUvV31toH4iH8ZwCoQDi7VViXVHGldAC4jfzqo
L0iUJW7sB1v0FPiqjWaN+Lnxx7vX2xq8eh/PpLK/P3u2ZyXrayuRcLTTQyoTO1DvbwtgCnitO3+X
xRT4TMBiDoiNQwhoDkVkD3fJbyAwbVBXU37eFrT6BJxvILNyZ5KKwmjTWMcG5o2dnrr34hB7Epoq
N8S39p2fvt2Wt37z/i6MU84wCuOhmyEuRKOeoRBbr0c7G7/dlnI9sgxn+HxVnEIiPq6oMkBM5+Yn
YssAx30fwFC2C57lzY92GwuWtep9nwvkLIpuTPEwUAjUvtDMmx8X2VFHu39vv4WLq4mWx5woXj3Y
zDOqhWg1Q3fU5aHppFQSWkM95szt3ltf/UAry9G8J3si0o+1V44CmwSvNhx8BDGXosBmVFtLHnZO
tAuftOfBRZdjd0jezV30pOsexs023Y/EtwRvxOrFPpfL6SUoGrU0RDXUUb5SL3ot3HiykVSYntCb
TRz1pH9PJFv2GRzav9AdgGthMgipNwygcioKXPY6KlMD/mUi19u2SJGSJ908u1KUSLuoHLH8pUa5
q9JIDrtq6snzUsvtSzlSxQ1yZdqWmF86Vk0ll97tj9PXDv7s2zi97hazKTCrC7tQDI4aTrtSEk3W
rKoy8ryApEFkx7oZL0+8lpNYG03KOIp1pP+0Z6X+GNVom+aDUxXoLMh/VZX8OJDo898s7n8F8zBw
UHezjUFChPETZTPSaFMomX9bxLpa/V0cz30XGcj8zcAocMZ9dVB+tki/4JmUX8zIDn8dpOPyI/st
25qoBLxmz8/2lOe+65YyUiqDtIAzl1+7St2GQesvFP1vVA/ttA4dszYe2kr/uL3eNXN7LpczFGDU
RtePjC3NJSDCfoIkkVYvt0WsGggg+sOdAwseQOku1aWo58nEKCB7QByK/CW5N9BLLr/flrKq+GdS
OMXvY0lPy5mdW/zTrHa9qB1+1WtC6RIszwzAD0EKt4ykHuU4hNek3WMRTo0hr5P8ULvGV72xdv12
EtXfVleEEBN+PfIn2LpLgYtRwA0v8WIM6qs0HlJ5c3vHVo8eY8qYtQLpAuFrvg3mCOgEcCSEySUa
jyd7rh+HRcRjui6FAj0LoOUAh+C2bRwjWMIRq5jbp3L06vmhSQUGeVUEyl6IS5C5uAKICRWzG7oR
j109/4nFTwHmgpKx/Td6fCaG0zBzyfG77AWvE+App3YebHXjVc4FocfqdTkTw22YlclIzbP3dJ63
eXVI6a6X3FQUBLCPvXIQ/krRuSwMcOGKJQshRQVhXXKQm+8ZdS1lZ06eMgvi4FVnC33ZyJEBYUm7
QmuTgBqujzUQo/ofZu/VgzftzcLW/GyPCVdvSGxQMAGUXRPYtvUreyaXcxEUAMwoRsPk7kef3ktP
iOeOZe90x87rnO6j396+UatHx0CUMUkFaHSNOzpd7o1Ja+MOk5KHGOR/JEl3SfMzlSoBWtuqU87g
7/5bEn98BOUdE+8wjm8Gp9rGNO5I9abMb1GxS4vSlstdlzzmlQ2eQPf2GtcfyDPRnFnSGmWkco9F
Wl8oiFpv0bPylB/T0C62gBYfnFRyoqN8V7oyFejRqs6eSVYvDeKA2kTYFWnnpMDCG5/y7qD1r1N/
ypPDVIsmrdZ6mRUKQFP4d2BVNXmEXxns0GNTY50tBSGXvA9QJNsv3vwANrItSo5HDbPa9+qTYHvZ
9l1dTOB+AzwCXaDAdrtcpFYWdUoW6GznDm+w/XbwHO4+oqO1XR4Eolb3868oXomS0bTCYMEKq3eA
4fj1iXymv8rjfD+BxX2jb8hDupG/hx+RLcwHMLfixir5HL02j1rZs1WCQcO27NzP7uip2H68BE55
J1ScdZ09WymnOcqwdBlm7LGpGzAjbB8GJz4ONnW0pwwg5vSQHfNPURMzc2tuLZH3rBhSfYHpSkzc
3jfSXSo/NCPwd9H15N0+x9Xnj2Uy2Sw/Cljs788CdMTH4AkPcIyxlbmtrtij9TlEu9tCVp2RMyGc
KU2NpuutBAZHIgHIQJ5QpbwtYG27WG/Tf5H2HUty69CSX8QIeoJb2rJd7d2G0WpJ9CTozddPUvPm
qgrFKITetBa9UEQnARwcAMdkgmATygUqG7RPwV+VkxCbe0a2pgUN+Rxmx3IEhR1t/MKoOTXKa676
HI6xiLBV0KZHAQd6WStTQ6+rjwL1cl5r9FodLa69f8fFmIFcj0kYy5i40VO2UE6tNpo1OuN+kKx6
jxJC7bPbCxuQoT2MvP3Nm9JlTc8Mg45mhog6oCHa9Y0agdKandQ1XfVUU9t8UL3MD7ezG7gF7zXD
Q2ZMUiR1q3Q5ZtckX3m0y4znKUPxw6ZLvNtWs2b757PLmKXZgXembQGkoQizKqwy8uWBq+u3hgKS
BfTNLfUd1x3gTd6RdrnDVoUbgvCAZPswe6vVbRZYXbIXo0cBTOgUTAWHRH4GgXgQccJ9axN6/gWL
Kz9bSjEYIH2yRDHb/JRNT6ggsFDLgqSrZSax9e9zilIeuJMl8QPS20ssQ0zzmYy4GsbTSRZ+Vrmn
8NKmqxN6BsFYplA3vSwsEFMpPRQJAmB64LU9j297tbjgfCiMHaZ9kdOuAE5r+mb21QluLbth+VvR
jqizdqLJzs3T2HOugSvnKswEXPkyOOSNKw2PeRwyvFWAKoGCTZJ+9F1j5bmlSk9jgCK8jrMHVlzZ
BRzjyvoyRvWNhOePEtaolqwcNAhuejTK4nFn3zaNlVPgAooxjRmvRTLoy0urz11Qku3CRndvQ/BG
w5hG3QuGMrWA6PPTLL1N0hOZn4r/xZMRAwEFPyho0M3M9otUA+TFyuVCMA5PKMLR4m3RcpZlLUx2
jsF2iEhCGxQtxbk8kcxBl7RjhrmFvtKPFrRIcli5bTw7czxuqnh6uD2Jay+uC2zmkj7J8mhqA7BF
9T2h7pDuMrop49e5cpvoJdQ2rfI0VduBOqr4oOgcD7LirS7QGYtMlUhVqxGzm0PRNRJ/1qB0TKPQ
CkrxtaQ9x2J4aKxRmlmUpcurqzPvJeWX2iegDO4tMd+jmJMzr8uXM5c6xDxxdVPR4K9ecUkrCZV7
EmBk2oTrciUcIABqDW14X6H+DTwDH2WBWtNWekS260TU2CLp++1PWFzWrS9gToIyJ4IppRhtMval
S8ggocCtlmxDqjTnNtTqxJ4NlnmKQGUp78QCg+1ibR8JoUdVbaeYYCgD92+U/7yNtj4wFJ/ghFXQ
eswsoxjOUVZIGJhWbdXRmUsULfq3IdYH9BeC8S1Z3FeBAIVMW0JdKPgbaToj3npIez9JX29Dre9A
6H39v+Eswz07sSUZ2myjhMvXtEPiLDhKXnMkP5GJuS8yS9upm+yBd6rKy/df28ZimDoKKMD+f4lp
SmMq9TEw2+fOBaup1W5QBiuEVmwjzesqfu6Mbu5RK9rpd/iPA2x3r9w3vCKVFZIDnH5LPfj/fAjj
AKoUZjlk+BDtlNmv6R5sL7luy61DDihLt6fNV+rQyhKeixdlG3Gu9qvH7xk4a0io+I1rDas8ZZt6
sEVl30LJVnbj4pHqFcfVrYUJLobK2FQ51qk5lMuce9QBuYH/3ox2v0kcaHs8tm5kGRNX6mzduEC9
je4CkDojSnG50JjdapDFDMeXrlsNmqogh4B66NlKpv6YaWBvQ0OerIfQEA7tTAIFpZw6nfaNXgXO
u3B1S519CbPSUSSNzdwv7yh0yg1HdaGTU9ElXTtDxDtQF39zZd5nWMzCxoSmFGrieM/sisMRWZn+
PrlvN/ozHlIQ27YUO/a6n4LzkKBv9/Z25g2TWWVRHsxWjwAtGKha0NFt06ZOXXeQJ/sVDTzmyfWr
w9lIGedBkyImGgXcJLyNkWZ11bY2NnkAfiv12dTvQalhxRVnjKs3L3DqSgQSSOSKc0WYZb0ra4AG
XWpNCNcTnT6AWUIC6eHt2Vw+/3oh/yItX3LmGzWtAt+UCqQQiacY9BVoxRANjhtYBwHLChTtCJpS
mNMrJk0LHeu8tYcWV2FCPTChepHIU/Bdn7X/YNhbXtqMwpwagBkzLxGcIrhPG2cwOSkOHgq74cFN
F42Q8bXDdKNNv1vzPimc0Jw5C8ODYXYzQUfDBKFjRATlvt2KTfwt9EX1VqTJL6lXIo7BXW8qVKyh
CwvcgugVh6TipRmkY0UjsSpbOzPhxH6IA3imjqWMRJTIIzlbCcMsWOCLRbnfHx1OBmtOxzkKgBWO
iZ91P2dV37fyVxtqtj6gakYfbFPBvVxKf6GJxTHgR02tceZaPQoJ8YTsfgzT59vbYGWbX34Usw/U
Jkc7kFi1NnJ0bpc2rpDb5rQFa7aiv8/Vhoh3SscBXTzV5d5bygTB9iapODzwvL+cCLE2p1KRG9zN
ifiQ5vpTlvx7nP4SghmWEqXCOFU1khOF4kIXZJB8MXUEGm4nYRcVHcdorzf6JdxiZmfepIFCjRA1
gFNiER3G1I5Qszej7vv2aq1a69nEMdY66FQauwATp6coYGu8MhEdSRFR4eVQnnTB6pBAqm6gG3dR
G2VOunDoo6SnMAypqSyt0i30QIw8HvVV8zPFJQMMnnGcNszE6QWc/ZhjRLX0G3pnTQaKc9VDSacA
Srk8sSPdknlVpGvmhywttiDKb5F0ZhyZMY96RTQsFs2p3dbKXTbUnOTYtRNDnd8ZBOPEhEo2SBVj
WEIMltLolIHiKsTtgFfXsGYQ5zjMIkHyAbNKgVMsXHzNCd2L84imndJthX++ZV0OaZnVMxOvZIgK
NSqgUhlRK2LRWkYvgF23hyz+vm3mK4+ISyzGQdRFqqM3sMX0bTq05YHw5NhuVde05RPdj3buZBaY
adzZ35FT9PiS2C+hw3t5Xl/hL7+B8SB53UGFpV0ssyvcvHCHufQGdGpp0h5xFIHXz89bSWYjVP0Y
TyXuCzbKnZ4FebZJokLPPWm8OUldjStnuGqhCLDqSyOYCc6Sy+WUBjTaCV2Hi2zlzcqBqkcSfs08
o1mdxDMUxmGZJiRC5K5HHDf3B9Jv0BUL0sP9CNoHSu5DXhhy5dGHRTvDYy5cRVVRI+gxqnKyyG/U
iOfvioPo0puWW2Fv0dAWXsFQvJHvKq/1gmP4dNty15wmXCX6uiHWADlbxnB7RRPGaMJ4hQQhijBG
OB4MAJyL2Kr/OgNhLDOc9Ej4M6kgL3BEkDtDyvP2MFZy+5hHMG8uMSYEkFndlTlFqnIMMI+FcKrK
+yL8qEPfGL9j9Wfdn3Q8bugxFPxUfL4NvDp/Z7iMkwlkaU6jZeM3cwiKzMgCVYMl5Y+3Ua4fcZej
Y1YJ7cR5PwdAqYo7tfylTge5yy1dBVE82l0b0LXqnN6I1d12Ni5mycaSVmZBF7todmbyEffHsPnQ
eEf2CookosgNNVkS6m3ZrEmPrpy5xa3ZpoEAtSXFywboTZBTL8Wcw2Al5ACIMyhmodCuKQ8G+pzR
8m6ZT1IP4jjog/vCUb2vwXS0De1pb35InHTiijtBKTE4Pw101UHrhTnuaCN0SjgsgQ56JGiZwRN/
BiOEKpX2ELpd+c/PNwgensExg2zR12wMKeCofMiFRynZSALHFK/1lBdRxTMMxhZHnQ7/t4qm1h4H
1OrXTt4fuwy1SEjhxa7U/25VryZ7kTzU/V4r7pv41IROB8cWcWZXXm4lzL0c34JKE5CvgHCILTeR
GlET0COB8TrhHYjPsbLll2o/xof+0G6ix86DWnawSQ/FnW7topeGVxG2cghefACzTUDQQDOQOMCq
Ai8YPRo5kfnRQ/Y9MuzbLoA7Vub8qysxzmINUErooHkI/RHoPf4Zeb/Sw3fiJW+l5MRgQUVS/NCB
bI/6XwPHyfIGy5yNBDQRBho0ELbKHdDJq2Fj1eC6Cz+V5PX2YHlIzKmYGeXUFjrGqoKgINhX2W7K
HpvpKYh5B8eyI25YENtYqaLfR01qINXyoVY/25Rzr17JpqLdXVVR8Y42M1zhmaGg01UO1CVsM41o
VT6BwwIxj0rxZqjFjw4Gp0CkdFY1zlqpK54HXMPYFApC2lA2Zt4MUdg0NBtVVBO0ilPDv40j2Lj8
BExPMng1SGAlqR2aOsol92F/FKI9NI8nba8rd4P2rg8PMcgDZVB4DaGfBk5S9u7cWIO4T2dvKB1j
xgNIsSZ1m5Bg3wWTFaMKsm80aFoJdjO+9hF12/ZL7vwMUWwDqiM03U/1yWhFb4xsE++mELTwPA+4
YjmomUZI1pRxFQAx0+UtEQGTsoSWHu4B8IAhyKbMY5rapuhW2j+LhqGU/xyKcbbloKJASl6g4kMM
peDIVlBFEQsOCR2dcjz72nLKEEWDli5+IExzOa5wHrosVwCW9aY15rMnCrrVSu+ocS67u4TyErEr
J/MC9B8e49i6ZkI0VQJeKryKRuUo8jPS1t7cubd3Om9cjFeTSKDQRl/GhRKpvMk9In+Xmq/MkU8N
AsYZnu7iCqAimcYfaUfsD1a8VJAjAl1b0qHOwBVDuo3nz6k9CkV1AuMHT8puZRYVCDygiBfaVggP
M9aYF0Y1m6HZ2bIW2BN9mYIZAQJv4JFHLqvPeLELHMYUqYTkcSMa3VI2N6bHTHqOe45LXnGUFxCM
ASqzYsZKhXlrA9WWlcHWVc4VbXUQoElH/g/uSpcZU5BnRQ+LCJOlRt1bW8xOT6PHIuHcGVbHcYay
2MdZVKCXiKDHIlBS+Delza2SR4XKGwfj8RMhMmU6A6FCS0/lKhNCXoiW3t43HBA2go5eNSXEBuns
ETKTrbYdiArPy2Fb5swVmxolOSgPoRHY2WKnncBr44BSy7k9jrUYs7Lo5PzPqivLFe9sPeo6rVrN
AMZUzMdYP4AiwB4WxahJcWhcHHJoCIIGA49x0Wpnw60klBRHkNDtC0sbRD8ACU2qc07tZYmu9tPZ
RzH7tuiheWEKmN28eyHlUzXdheE+a/Z9eJRAp9893J6EVTdxBresw9kcJIHYF4m82GQ8+H0MLsb4
LZP9IOUUxPHWk9nDXY9WMGouezhN7ru62ufF8+2R8BCYY6OsQpOMIhAG9T0ofLmVOHa/Fn+9sBfG
S+hxNhdpjbnKNPGZJAn6IOaBWJ053Y+94Jop8SBgZbXNoxnyuAm44IzziMIZRatDgA0hPudBbUXY
5N0pn+8bfTcmJiiC9wXYJm/P6aoxIuqFox+ph6vkQ1MTPVSFqLdzeKygcGM1sYYKXWGdlX3pj2L7
6zbemjWi38QAqQyIBVG5eWmNZFQbVMECrzP733ldPo+IhXVS4YgKd0KX3c1utHMsZkKHlsg5VIB7
Wzo0uVOjae9Av4xj8PQiP9bfJScOtVLSri2tNP8NjXHNJFBR9FcArv8W7+JX4ym9m35VpkX3xmQr
rqNtX7WH0Lk9n6tWc4bKErxTQ87CBnU0Nl6n7vAbHdPaUd1G4Aq1aMIB4ywey+1OJAoecHRN21Md
O0UCBTxo8SWPRPVvD2rt/DkfE+O2Iy3J0jYBTq6YWz1T99EA3qCJFyDiwTCOuJOiWsnbBQYEuGTY
JYiu8YL3f25hN4xQW5zamfudyGRM3QIibJCT8Ov35Lk4SE6xL9/Vp0S3Yo4bXj3zzieP8cOLSHWf
LovUFK/hl2Hpn60DIhw39nsb+p/CL7qXn/vaMh+y1/+/ZWP8M/xmVsc1kBXleyCvstJYlfhyG4M7
PMaB9FMqCWh37m39qKAw4lOy2n280xbJdgypfJ934HdwNGrJPuEc3Gtx4PMdrjEOBae2HoFVvF/S
4yAWlk6qLVJLp1YZuh+ixZcgWCkr0sGaJYNeCPrioF5hFjOY8tikLViNVBrjbX/Ks12auJniyHnj
xAkqRo9FsOk6v0Kve3WXcEV7l5f8pfkuH4CyMcjhIj/NvmhmEBSiZwHd6+YAsok+c3Kq2RParRso
yoKcbztBNGwO3Jy6vIVeZvMWNLNzShKSGA02aGrX96GB1CQo+cgmHbZxehTMU14e6uq9VPzaeDU1
q5dBwF66ivhLkr50vFFAITGmD6CNscxQdJXWjYcjqYINaqNsgz4jSiIL74s6kwmql4aCwLP+HCPR
bttTOBeWSjeKDJrOcNuDA7BG+KI5NHOKRM0nmQVXaFV7nDxJ3iSzS/OtVu1KoXCrYVtArjPZ6sVs
tfl2Jr4++XX/lI7HQDlpIdQiktDJi59hvA/z2AKpp5mXjjnfZ8mpkB2QzE0gY6absTgl+TaZPLHF
fbV4zYktBpvE2BATFbsPSouIQLHPpodssgwphS7pxqieSOvlKZQS+4Om75IQNPAHoX+JjDcTef/5
kNb7EtrSVbo1ysccMi7NVzA8I29SmE9Gvyn1pTYuVU4F9o/Yh5YefzeoF25Pw+z1Bgr2AkvN38Xm
ozRQwAgmSlyKUv0YEVuVXorkSSi/QL3mmMFg4cLSotyNkgk5NXXXCI4Zf8ulZqvhhzihQ/Ak0BiN
zqEv98kmJx7Mz07Kl6BCVZU3t7/byk7MgxicEMbqmxeS/hjQrhVVhx5dJeCP1Ga3MEc77b1QdRsR
vKhddWjDydfkU6YMllgSH7W+0Hbw8tgFdRHvvL++OukaCrNEEez3SAuxbMy5BnFRLeqQo6S2tDW2
tdc6nRtb2aGxWtES75Wj8VK7sLAnMbS4Lbwr8CBbWcTIITKwtPFeHixVBhn0WgZ8csgc2R7s1C5O
NaRdrLcn/RA6xe4biaO3xuXpHa3ILiFEf4bMbEwd3K9GjUPtT5VQANmlyprfwsrKcXW1H8ECdaRu
c5g20dZwqJP4aGQXndDhnQQr/uHiMxjfGPUNpDsHfIZsd3YJaKhp+nDGg1e+vxQWTjjHOKTWu/nz
tme6vgVdDp855nqakkk0kC8bQyfKP6nsNpRancIb3/L9jP+7GB9z0qHpZ6gMEBvbuZXfqbayj7wU
46yc3m/dYN9sOpsXUlpJZF2OjTnh8giNGS3BnOavEM3aFl6lWrWL+KPz1R7vMl+zB8424o2SuTWD
7iIDtygQDXOnaH4w3inC5vaCrZ2iZzMJhtfLrRJNlOhpDYxED3+I2mYWiy3Yua1m+ELGyTGz8asd
wH6bRqkVgDh+kgZriPsH8AlynlvXiRYTuSSo6CIKtexalmrW6IJMz4VisMlnOFkVHuRe4UFiPPF0
B23+zWlyDF/YJn61+T3axifdCYeEw2ew7M8Lw1q+AUIaaIgHOQOIVi+nA2zGDSmVBPV12UGVfpPu
1+35Xh/kGQBjRUihD+gLjwe7HcEyTdBiqSZ2IpLHokM5TkdNJPaQs6gzVEereGtHFuQRv+Qh2oQ0
sUHzaMl6YJlzdRrosE0JqNqH+olooM2mQszzpPLtDY1E6uV8mGYmg4IZ5oEL+gMaYxSv2CZOehc4
P1IffQ+PuGlYSH1ZjUes3h48VLA6IFW3nm7P29V3YF1UWUTfMGr10XOxbJWzp8IgRFMmypA216fa
k0llVzjwGuMo81pgr/bcYgAoyYDoJRj1wMJ2CWSCH5zqKtZHjWQ0QIN4TXAVHqfj9a5jUBg/KffK
nI0NUGo03dTWjDuzVSZ+sQmeyq1iF6NVIqHI44LijY0x7oIOuRFWMG6hfGiTZ6qBb9y+vU5XBw8z
MMa8EUUWGvAtACIRRYhuVvmbqSXkJOU01a2xnMqj0SXZb6FLeB3EayYCVQsQEei6hoIaxlTTBPVL
/ZwNyNP6YgNaCfl1qPey8n57hNexjD9D/IvDvMBnVe5jOi0uAhduB5LH0N7bgbIMzd8H8oS2jb12
TLcamBg4DvL6vbwgg2QBLhKtOgZL5RUaswkqlHSwsy223tYQrTe0FaBTptkmLq7PPFIALiCzml1Y
dXHdAVA/tocYIXvftLUH43PwRj/akTtunGg5ba7c79kImRMPPLUFmLIAWGne6JR2b8noPMcV2its
fuPPqrH+RfsTPzpzKl2Rlf0kAm10pBPxF41Bq5lc2V4ezrOvnxrcWNHf/wVrmja8C8XqbsQjDcxk
oCgFjcClp5mksizkOR9Q8YaS434DFVlr0HjdjevmCqEyMPuDhxecd5cweksMamJacQvufne+aOuu
cKh29Edwb7g14lR3+X3otQPHEazbztlpzmzHjoCRXSfARcbvW32QnMwLnOyH/Dzbml2duh+cbbls
uyvTOcNjtqUmyFkbgc7ONqAisAH9O+qD7dhvHNEZRKvDs5yzHa/v+st2PDvKGWPtU5JWory4U32r
fw5fs1XqXvREN4+gstmQ79ybByfZKbvRlnRntCfn6Z/LYC4/geWYUwR1rDMN7jaft5X4KXQPBCod
5K2A1NPt+V29GCHKQpZQB150jBklvVahjwd7ZUbCq5jp3TiK/m2IdVM1FuICUL9rEA2/NNWxMPBG
XXb/3KF4Fjf77s7T9kpuTR+tFT5rIPCsUSjp1d5t4NWT4wyXebQlQZ0qcQtc6DxsVTofkKq2w3Jy
o+j7NtL6LP4dIbPn+2TS5jYEEjHf4vhV5anrrHk0lLqg7mVpaVbZM9BoaBQOYQWTDDW/QeQjuDfH
x6HwpSK7y3k1H2ujOUdjtlyu0zlqMqBN5lsXemXLK3ziATAGoRuxNkoLgE6eVOlny+M+WIyW9RkI
+oIOdGGUA/vBpcFJ8qQoeo+2y974gdeG0jtN7KGzxQx53nB1JH+RCPPMKkfw8RspkGJF7CEvECHs
nCbHPPwZBqkXygoqTLPWKXrzbYgh+CEW7avYo7NBI+VdkDUci78O18JxQMZBNSWcDLgxMTM7hWql
9AW+J/0tQSfIaVFZ1Fjl4Q6VSoiKtDxu9rUtZhJUAUH4CcyXJuM+1BiyAVHVDHYYdM5kHKiSo9PG
hZTR7Q12dagu9IO4HC23I7B9shTwWkw7YgpRbqd1+zIGGQSO5MQpFEhC3ga6Ti4BCZR0UNCRVbTY
G8xWTjQpykhlZDbCAjuFJEihgSUhaKLPoB9+zqb8GuWKLZfFvcTt7rmyJrSGgQrChJtcJpWtDzDm
aIjCWizsSt/LE7WUMOS4++t5REJ1IaNbZDgMdHRd7oyxykoj6vTCpmgyQovbAHmZFupIlUEL9/ZM
rg0GTNeQ/QIjFBKfzESiHzITMsgH2VlILU27h2rObYBrgd6lkw5Relg6OkbxOrgcTFeLaVoHaPYd
tQYPukDbg5Km9YQpOUWicMobMAUE8nCQBGFHSL0V5PKlquYjlUP0bxSi1zfRfaGkqg9uwF0ptxAz
UmUrFJWe86nX+3L5VLJo7YBKHgFUxiMNdY9qxhTS9rWge1TKN2KU2ZMuOrQ37Rj1exVU08TxO5w1
J5FC2+xrjqtaWXmQ8qN4Ci1WmoE6tMvJamgAtsAJIkultAt7wwrrR3R9cY76dRBEZ9GBAY5Vdpvm
GWTOKHSC7AibJ2hEX5dRVFtsbi/8n2KcC/+OiumlcxAthObSnMBYcZOpM8o7YmgWeZon3P0YnfwL
tbMOsavG8qfv+u2xt8mp2B/SU21lr0/Cc7SjnwYa429/yYq3WL5EB3cpkvsinm+Xs9olVSGBAbq0
yzF1i+7FmOoZ+ivjZq7qpTXbmYL6UaI1sbSG56pWJ1td8lQy3gAo+b/EhsxbpcQasNXE/JpGBGep
BJKD+V+Llv5M9l+Y5Qg4e01pRW2aegeYuGytJtPv2ij+uD2Ni/Wz6wnZIxUcONDMgez0JQQBaUCa
C1hPvX5Ug7u+eEdlRDs+kuZdVTddwIm/XtcQY0jneMz7t51aEkxxUtpz5ZT1XYpi2wx9DM4w71Th
04RW8/ACcerbg7wODi2oJmJQeOOjlJg9K9OemhWtsxIBBqH1yYPolrb8gfw0ZOWcfNv76ffP25Br
FnKOyIxTmeMS6mZpiT5H8TQp5Q5c3EfJqP/9UEE5DWQNEF1FCS8bTNQrMzaFLC9tLZtAyDRtq7qB
rl3MMcQ1JwoLgVgEMj+ob2MNvjWHdCRjiWU7RYfR67fIk9rSZ3lQvxNL/OfMN5brHI2xe1ESA2mC
SCc4NVpH2Oh+7Ev7ej/fZRYdLV7/8MppCRUYMHyKOCwllZ3DIcE1ikgVdtkEUtrmV8oDuM5zLOM5
Q2Bu9YZBtU7MgaBIVrZt32V7tkTBAk2G5KSHfjfbX5mNZtV/N0EVRw541tDxDeLty60tJxJUIvQG
Tkp8lkDcI7tDxrOLxYxZ94Frvox+JBRy4852iRFotRzU41DaiGGfyPFZ/ylvzbt5Jz6ljk2sxlmK
doTY+V+MDD4L/hc8/PBdDGo6RWWgdHBaee0UtW6Fim5xLznXj2csG5px/oNZDOfM/U5FaEQ17eE1
Tmhp7B1cCUubQBrSSn3jiDD9q76p9uZ25viOP40U17P6F5g5XjToYxU0x/hk/3ME8HwqDgPclqc8
oafsFz0gW+YgYd5u5BOEY96EnduhivALmqSWtq143nPtjDifB2Y76gISWSK4Qey2cbWN8QRutr3u
UFd+oqXTeKNrOuqmOsSn9M1OecwNq+CgJ5eICCtDHONyERDwKs20hIXF+r7L/LzJUIL8kEZg2vhV
Dw73Bb5i0egzQboKLx5laSe9xMv6ulbNtKULm4BtdCNaTB7a8j4mCFyCarESOCfiykGBhjpZx/ig
hInM+iWeMCEMVItjiSLuHkUc5LsPcVdV5H9++OPog3QTGIOWdwHS+Jc4hSLRIIpFLCKphR30M5F1
7bWR43Oum4ABo4P8UFIwgUsv2yVMEhmhng8TtuYL+TQOrWNYkGu4N2MLKcfR7px5h/izcCQeouu3
vcKam73AZvZrldRT1VXAlu3md/5aH7J7ZZ9XFoGRmtSebaWy6Iv4dht2+avMZr1AZQwGEUsYTAbU
BoRz/Wspc6Z0ZQNAoVrXYf0GMnVs95PcGWlJIvx9oXYpyr5IaiXkWYLwaerKoT81HLy1y9IFIHNa
0TQ1W0oXwL3utwfpYOznvekKvxpncmLJElEMcHsKV4eIg0rRTdzTZLZMNxsCsLiKsE2jHHedOfpB
gWog87di/MBD0wokw0dnPqd0cXXd/tTS4AKPRxmzbgOIbYYU71Lc4duNEQ53uaA6t8e1apEYFtTT
ZazfFamx2ilRqeGfDUJ/S1Bfs3gbi8cWtBSdXfcvMhrl53sZL8L4K+v8Hpcr3tV3bZTnX8AsZqqN
/VgVKvZEMAs7xejkk1pp37fHee0zEb1Ga5AMRZw/bXqXmz4HJzS0mRtqd+mTWFhoUW/HfaueBHGn
qr9uYy03isvtdonFLFs6JEIJZmGQyHVfhuoXaP4bD1J8NHnlx7xBMace6MLzTi0B1KKCjtwlwQu0
xCGtXBaQfua0xK08ZpGJF6GnoxqgGUJO4HIGTTFQ87QqwF0Tk20ZvYmKZic5JD6NyJELzZ/GbzHM
ngKTZ6LLdF1Op4So3l8LZfx1raDAFXVypZ2koivgdwPiJyPmneLLZLEwS5+aBqoeleCyeDm+yRSn
eDSX0weP5ZYSG1SFjhSD36D0btvH2oDOkNgMpFbPMSQ50ZSeKfMmVwMvNRN3HvTH2zBrAwKzsCqj
NxM8oGw9XJZKVdJNAXZ2nZ8MM/wx1vERjYwe6nE4N4S1eygRUTehKYaBFAQ7eTqR8kwJgSUndN91
4f086b5Ro/aeEA8d2xtRuZeM1Moq0EGPd7L0pOv1IWw0q1J+1GnKGfraG/78e9gpbqsgLpsO3zNr
wVvZS65aSzuNFrskje6bnEBHHnVFiMpAaTCyxuKfvQ3uSuhBRLBCxtuDPS2GXp5SUK5Su2igHCBt
R0j64fYrx9AwQuzi4/ZCr9gTxH4QcTZ09JAgz3RpubMe1lMOeXJk6EZ0p/lT9jX3nKOIh8E4aQ2i
95kZRBS1K4U1B34xoS9+4tGYr5jsxUiYrR5WdBSlBiNRU5+0H0J8F2VOlLi354uHshxIZ4+miJpd
q3YYiz7ZRXjIlC3CrDJ5vo2yPmOIREBzTkO6gPEnRJohbxdgLJkUWZK6MbPYmkyOK1kfyn8gbLNL
NHaDONfL0gvHQj3lxiaZ7LHj1MddnzMwZ8TpUa6wZJDYB05VGEEyGpgwoVFwL2+3VKkOnUozq89Q
aCsFvjwYnHf72vQtiQ4oWeExAM7py0UC5VtamzmOG0ISO51Q+JwXvtlKL7dXaeXyQfAc0BeXD6A/
Mq9ntlClVSJNtIIt6PJxmg2/DH7cRri+DSzRPNwbTcSmIIfMxB+ioenkWsHrySAxmBz6CBwy0ZC7
ZTY/gQaWPkpGyGOwuTaL5awmcMRwCRqa8y8nT9MbrZvxQLfjWNyOgrmvTOUhqfVjH0U8Tofr8YFF
HtcCEMmBqE1hCzhnXK1aU8VdvI2d3vxQFTeAlpH62Yn2v04kgBDTR3TPgHNlz5g4kJSuKXEbpt37
qH8E9TbsXmt5NxecTXVtExdA7OHRlKmhZQPOZ6l+RwmsNY7+7ZFcPyZAbggilSWYh0Z1NvnVqP1c
tq2OG824n9t7vfCF6K0ON9Wwp/I+bDjByrUVOodbrOXMxsuwSLq6A1xGJ7SqbOep9oP4Uxg3bcJr
+F/Fgiw2CqxE8GaytQj9jAYB7GocvNAIJMlG1eaHUqldAUS0VBk5945rJ7FUPEC3DTrZEGVh95Ym
tElYLqfSMOSWYXgDeQl4fTdrewlXGhyvSCKqKqs3XyY9mcohxcuh/KVNj1VyiCYn4bm7NZtb6LRw
f0IiENr2l2skSVVeoFYAKNKDHsTIMTzctrlrH45HCRw4XpF/vNCycGdG0IkVLWiVULsswJfxIgff
oXpSkm0+pRZXum3NCs7BmLcC4shR12U4lsisWjHqIo0HDR00hrhteLGANRMwEJsyDAXXT5Gt5mgH
MhRahImrqsTKat9MQS0d8S4mqygL5TvOPwURPmb2orrUkBLOoEkjPEyQMJbNRwGVmLeXaM3ScF34
D4SZNVINAjwtQGZsznILattZ2okSrw14dXFQP4C7KeLGoMO7tISC0sZIY8CQVNvnoiBsEMFoLDUc
P41OP8phkLu3B7aKuJDewd1B3Z1N/EZaVGhigOMoyH8ux3lj2JWwFSDt0Jb+bajVOfwPCjUal4Pr
1aJtkrKEOUybJt1WoIIwNVwhOTCr9nAGw2xXPdCqrhsAE2Su3n900SONX2+PZHXSkJMxkDwzDHSj
X47ETCK1Bj0itWX5oU+8VtuJZoB6cVuPOa5hdTBwPihIBcnMVU9lpAZ0+D+kfdeS3DjT7BMxgg4g
eUvTbnr8aIxuGBoZOtB7Pv2fUHxn1Y3maYR2Lzb2YiJUDaBQLFRlZRo5FjMCCFXNhpey/H0CGdT1
Ba0ezYkZ/veTCMTy0aYpN5OBTY+l3pQEswZanVKSOa6FUqQ9/yyHb+yJnYRaTNcy2MEw2t7o7ddi
if7N8Z+YEG4qCtVRgeZO5Q3RE0nuE+d+mST1lvXj/7MK4fhb0+lrwh25hRJEHN302baOci82S3eQ
Pt+5u57XPvBx+LMe8RnROGxsaxPG+gITP2RsUb8FWx/5Snvb76w8GBbTr2mPoZVy2GWL89/2U8wa
qJWGQx3BPsJrj2Fscxu2su6CxMuJ8ILV2ZBkdgUbrMEcXHyvgpvLMv9NCD/ZSCG21rQcQb0IIxq0
dLpgsDdEP1iyAtKqb1goUxF80IFt4n8/8XBDnbmoAayM1fewcOs5GNgjCyETmMnyuZX6MFzjxJbg
6rE2JpM1wJa+1Tb9Ibkr78ov6KjtrMWFohiSh4d+Z71cDxWrZ2WBmxibxflahW2MTatFDbJCeFVf
jDpg+U9LFsH5775w+RMTPIqc7GEasc6wQ6yLFq928Tlp3zLHG+xnG3Nvqoy/YaUexXfxz4L4gk+s
QY6HAdKKBVXgbwfT20dx07jWrbJNfGdr/Li+e+vu8ceYEGitQWGgS8ObtlEM10h6PwYbHfLvkXyW
RPKV+v1AvraPgi9m3dSSNoYxFVrAgeoB3+xFgXU3HJpdtne+KK4TDEF3ULYYTH9KfMyWX1+t7CAF
B22jaABDP7Y2bsgOAIZheiPzuNWMD726HfR/8eI4PUghLANrmDWRCWt6YX4ya8bAum5iQl3bX1+V
zGNEyikLhFNAL2JfuyhowhfwOViAPS3pbur9kkIoC9/QeBeqlmQ7+QKunKeIMl00iHlUFHaBj38d
nHTvTC8E8N2S9q7iYBgRraG6kWQgkjMUaanKcGnjKIPRfmw2uf5YAf2dO1u9/Rjz0s3H79c3VxJe
RNiJumR1pvLwUoAddrZysJRXT0yxJKuSbaUQYnSlI8uQw4xafiepV3UHTLuiBriLOXjebWXvB9my
hCATsSpWJgP2wvnW6u7K8kWvn6/vHP/J17xDCC1DzSqUkmBiGZ+n+dOYJVnPapfp5H5dQJDtMKLQ
FcDjZOpelxmsuk7qVlr8GAE9NlNykxT3FYsgIEhlN+5iDA1FrFPTQiBpbB1y1QlMU7N8NfL+mLLo
xrLmAzOTQ+Oo3gL651KjAZEOwaz7P7J8SJkZaPTy/Ozk81CEfd4bHT5GqYLxX/U7lJ23MWgntSX0
8ya9XUoZ59qqryCBgGIoHs2G2LI3lsycWMpvHBkDWo9BoZnumP2b4qB1YkZIuszebpx0xp6C8GeT
27bXjMn9kOh+bvyMnXZ73TtX2lA4wpMur7CPFC+/xMzREA2/KrGbfM0f6b6+bXbgdtf3+AId0snV
PtK9DB2wen4ndoVlQnnYGNQYdjVQsHU5KFD7LYYrGnVx9fItGyQxevUDf2JOSI9Mki6trqCZHZav
CsDD9ltb+ksLEVSJobUIdlpHFq6EphQFCK7gl5OebePIH8vHftmh0hI4ihvFyP9aW2JybW2nJvlP
OrkKZh5VNUtQK2jZr9y+UfpfU/cli0MvVgz/urusnRp/8GpAZxMdvbNzU00/dBPreTDLNlboxslX
3T6Gc7nRdbDKygQjVkPbqTnBSfLSMqoezBioVKEZAGVePmtuP9pAGS3O0S7BmvOzp1SySB6RxYh9
alX0FSiCWZXBjxCIpmk7lMjYAVih+u76Zq4FlFM7wsfOKK0061Bbguz910z11PghmyW519rHh9fM
dSjdY6pVVE9A+wTDpTViVonxqKEKn/ANl3wEZCaE71tRKpVddtCeVqvwCDBEULeyx9vqRplolqh4
vWGcR3BwFHrqpAAzpGeAS1SLP1p1clPiXT+N1Yv7jxEU3c5dG8UpiItNCEjWPH9dupfEifcJirDT
Z6s8p4n2aEMC+rrJ1a0DIBTtTgt6f+K8TQGwgR22OJ1s/to4D2blX//3Vx355N8XjmZSixnCu3Cw
hFJwPiX30HDK3KhUgnCW1SPWbWEkB1ghTK8ZwhnReEjGRMNa0BNlrqW3D/PY7xoz2dYgxLq+rnV/
+MeWKRxVb01MzwhsqRUy/erNKZmXyr7DkgWJn3sV6YyV4AEKEP6AMQ3XhuBQ/yWJJTd0BVuJxiNY
H1GbAOrEEoHqaAfr9gBEsjc/chKTR3/6Xh5o6oabfF+8RdvpUGxnP9tD0P4gAwGvhvMT20J8LZS2
m20Da5z5RE2EGf44TzBcNoGZy5lAiM52Ix4x109v5XMFfRyITRCML4M5RAivrCBpjBk3gK5ZkAy+
OTwCftiUvuK8Xje09iAEiN3E9nKWnAvUbzYXBc2pAzAg6QNzzrcKWzZhFqHpgcl38yc65ncEda10
pseUyCAAa+sElghwYwqEM/5/HlDooo7FmAJQY/Z17xtMLwJtzBy3zyBYh3sEvtIYlPbX17xyNfho
IHhZ0KlAzBc+0EUc2h2gxvBaC9RLUX8MCxQz+vI/mhEch2rFvJQWUg6gLBsdKuh95I6yCbtLnkai
ny1G8JQlc5Yo4h9icp/fsftu47hJ8FBsps5dIlAtoZDWfg630GMnMtKCldCM4T4MWgDmgMlOEUeq
F30xhxp6fyzsGWiEPscZrD7Xz2oFk6tjgIP3ECy0fpHzn3vIsJCW5j0acXQ2H/IB2C9Y626g5Vkc
lHlG9WBSHlB2s240pHKevqTfUp0BJUaHzE0iKDClkeQ1uea0GL4AiZCFTpcu9tmrWVfzCYLY3gBd
2fo5izI/qyJ47+yG1Pn7OI71/zEmfJ96dLnVisLYFE3AR4HVxNNpA37ReP68vtUrH3dYQqMYDzfs
sxhzihq1GKeFvzYzqBtZjNcNS6CEoM3Kvp4TsmmYo7nt1P7spvLluu2VIHvmxdzVTtLzYqA1TXin
gMwPmu7pw2PXPunZMW72hayRI7MleBQbam2ZWtiKpvFY9NRtUvB+Dm0wpPFDOjhbSIBKDnHFY/g0
MmI51JltgP/Olzc4NYieKWHQF5wfqgr9lpptANx5BkEYkK6yeYCVAAfQNfhLgGbXAQkVYgKqwsy0
J4yTW30MXsT2u9FNHlVUSUds1YxhQrCcR9EL/BZvzOIi2Mwb0uq9gJLtqDUPjvTjvxJmUOzkAAYM
MSJzEs7LSmhOzFhhXmgXJLBrMCFPLHsfuxEskEZ/zMPqLkvpW4mPtDss9DaMcsNVu6V2p7B29llL
ZHnw2nn+HjbG5hKwiwiXMieVliw1mAEgDeuOgAVkyx3h4uqH3JHcjJUUC5kiGrX8JQntK2H1BUpH
cZuluVeNvXab9lHohQUYdrQ5C0cvbBWw01y/i5e0cvzVigkzQK0hxwSM4bm3AtZWxGk05F7SuHVg
uSjfWO7w8V5uIWfn0h/l1kKnnXlw5+PiHciPeSerU6+duUXgu8BeYDZXzPp7pARQecdPaKDM5vZ6
6qZ9+nZ9nWvue2pDOMQoV6bBJLAR2kuzBUZM2+tt/GnlrayAtOYuUGMGkxjQPhDOFO7jMOh1O3B3
AX2ZOzrl4hYd1VyraDQPAyCxm9J/ZZI/aFH3w/UUS3/xBHK2Qstzb5o2Tn/AuCL++zoT3atkLa+1
CgQmm//YEhIdM6FDSk3YmtErzOMdlBfcNvHU5a5bfMN4nFEcaJTg+uldsgnCS0+tCptKwygt24mB
+iPP+OtjstJbXSvbr2Foz7d2lxj3WkjJz3DkEthR14OugVE13EeqNjyOMyv8ZdE1DBQqk7p3tKEB
lXfT2piUMkCU7zHF0b7HbUSDMYkMlBrHFOk+041qF2ZJ9CUuzJn5tdLFEI4dyNfry7u4AChWIfGH
zwB7pDtiL1ZD5ynJoxKrU403a24fW4TzvzehE81RkcHhSyGi3NRp7Ccnm/ExqnqKCTHMxSlRKwkm
F66PdUDtANeYj99Zoh82iVVWgP/mnsZU1x5fDK7kTZ4U0/AWQwJI/D2hKBSlOCcMWPscLjFKhdfE
MoNZyugBZzA2KHiHew2sbygmBt81PwrQZn6MAuNgza7CXN1200O6xwxpkO+Q6Oynmzkotr3bB8/6
sX4uPNmTbiXtOP1xlvAgN7RyVBSOtVgIhimN597Z40fG5na0botBAq1ei20nOyHWIMcIsUjhO+FY
kFN0R6UBX/dY20+9krCP63508YXCEWO+EmPrxOTYL+4CJ7lbEuaDMzMTrmo/0/CXovnQ0uin17+3
wrmVQGMA8W4Q1pxbmckIGFFJck+NpsfU+DTL6bYqbMBHFonLXrLN8UIx9LkA/gTYFJC2c1O1iUHO
woKppq39qT8MBm78zil3inmjEW9aAgra1HT8SK2bXPb1XdtNVDnwmYACNpJFwbjT26ZWDXkB1iYw
mlhb6GepGjTWUJS6vqFrL6szhxTCdpUvFs25Q9LHJg60Gz2wfeiFJG65mTfFXRio/q/rJmVeKaxt
xiLKOuP3M3rqzH2lQR1HEtRW+Hlw8//EADHVhqYSrdoRNqzn9yRY9oOffdW9+P6oeQ/L7gH6ZFDu
PIKfK4g211cn3VDBRcniwGF0mO5/WS/L+3D/ibbQFo2Uw0O+BYP6X8tH4QvI23pwVLDYXsRWvTJQ
5eiRVjDyayoe9P5GOr22emLgz+PMVBYyfOFu906ZJmOD3FslIKwH9yGqAEFW1ZJTW2HZwFIw0ADH
Rx0IRFHnV05nfab3vz0Dsj/zbH5Gxfe8Z0e9RUSe2Y9GszwN5MYkz3YLBkSiLHmQnB43cfHx4ARC
/8vphdPLmNppjcGdE+DfAGMib6qjjBvijAOS3RRqA8R8Vhubuaqa3EwkUT6slD3lWk8DPJEVyZZc
xAF+uCiIIdZpgGKJyG0VbJeZwfP+1PjZacFoRG697KiMllVmRggCIciERq2CmQzUcKlfhbd9ihMg
kjmv9QPGCCQIsyjWJfLQ9CPLkrbOci/KrHQzAK+UOukxnecXp3+LC3bbMMgwqclbT5VNwZY90d8l
B7z6AT75CfzvJ98pTUvjKDfxEyzwyb/YlZvGLvs1B3Vwryvu2+hHz5wZfO/sB8gqSD7IF3kQP07+
9QJrkoWJIMHBh6jN8dhAjtyZwCq/wtlAYAwGyh/5KHmVyywJrzfwJ2DSjWfjTUd8J3tXcXVaqzwk
/bivwlFysBd5Kl8XPpKcuA7YOXFdSjQPmEJCFo550cnNs2n2m978a3pbWIEoCgYyHFRsnYvLMCcm
puQL7F7tp9mXCa0GdfEl/sETMDEAcBEYBCDO2S6+Oeuls8xaQXFGhV5qeZjm197eQMzDRicN+GjN
8q3wSWJzzSdPbfLreeKTURJiAsCBTR3P3BKDwQgz1bfBuDPCTa37C72Pa29GFFLea91jY++Wqg+9
E1ruHejrXf81q99OFDV5/Y8XAsVL6hSQn6QWfs1Y3kSOS8yf4fQIZJ0SuqOO3A4V5QASYrS5J9mN
UfqhDZ2QQ98H1fjBkqBMJV/UteDExdKQ7eHUL2q/zlSi5MP63CPqz6V9r6iFJgzXQJGh08xVSw5u
J++1QG5EaAlYThjFDYWlNmB+uTO3SB02oBk+Dro77MjmfXS1jXWfuM6d4rbbfgBLfel9xIHh5WD7
mW60INsXdzagDO6ue5+RYAyvyzZ0Hys/vI2D1+sntfZZxosKIx2cH+bi6dZnbTsRc0TqhpcrPGdJ
Hux/0UDEdx85MOdwQEYqbEmb2GWf1HCGYgb1DalvrVLbKVorCYwrVWeK241aIQC5KoLJ+Q0YM1ZG
zOngc20BrpRl1NT7AT2hQ6PWuW80nfo49Hp/yOdOpd6cx8Xb9b1c66BQMLby6ix+BCqM579AXdqw
gVQ1KmzxVlcPQxPEzi30j/N6GzHfrtm2UQ+0atzW/B7aQWx+oCod9g+JDGi31uY8+yViCpJGSZRO
8MLsFcyCi9981j5Itb2f/TYDqGMfH8lDHNhBv6N3MhTE2g1AiYpjxSyIVYgvRlIv4LWxYVtBr0Ej
OxAcJdGrs0jqGmuei4QGrTte1oOG7/lmOyOrQVaewHNBVN5M2sZu42AOjUByqGvBHCN8GpfTAoWM
2JuKCB3aseGhbHbYEORjTH4pA/jnIaelp+HGSfoQBKt198RQWLUQ8ZTEdAvNMmQAg9XyGGZLcYf4
8OxF/RpJnNKgYoyd3QE/1rvT50R90myUjQLWNUkau7a/p7VbIZ/T0q63wgxFzWXcOMbXIgfdmqyx
ufbROrUhXNlM7as6XnhYjvwF5WF9pzO02cpNXXjU2F8/ybUFEYMHf+CpOLHxucNgfDFZaI/bqdT7
aPhQw20ui/5r6zk1ISSGdWXMaDvARI23oRIeFxokiw/8NwZpbXTdJb65uqKTeCMEVqPOjNZuuLlB
98zcuY0nEszJIsktVld1YkbwhL6uad3VOCV0RIHjs5rGLZQ32r44yr6yJGtaze9Pg6jgE3qU6Is5
whrKlB17XyLLjfMvSO/j6q2zg7JE9e+nWu8BJ5BkLWv57mkZX3AQMEhYSlTgW8he2vKOdvfTcqum
98nzdT9c285TM4KT5PZYt5WKBYbZc9SaLig1W9PHlONibpHYSxa19lVEIxYgIR1YLtPh0fokLzSH
qdCjYUISD+k8z45d/SM9hE9z5IaSk1vzRnTWEfh1pD8X4+8N6SiGSGBJJTd2umX6I5VhFNY+LScm
fgfIk8WAGL2px5qf0Pi2jD908HQ2Xt5srx/Q2kvk1IpwrfREz4x+xEI6kO3oPXQTB8kLYW2rUBgE
Zd1vRakL+oOsQiOHaMiIjCOBwFK++NSQrGLt4H83ivEsw4NKHFFyJmB1Wp0iEZ3RrdkuGNTM497V
q8idqm1XZH46Sjxg9QN1alNIgGiRaRQfTITYCMNXBcT9GrcbbtR8M85QSrkDaAUCSddPa+XWgvYP
PLHEUDG9K6YbShelTVygL6DrmDwEGs7Jf6bz5C7NpxHurtv63SMVXnYwhrIDPiHkctY+YVkE7ZkQ
DSrP9Ibn0XRz6EDU7via3HR7Y5ODh7R4chiUP936wdk7276Aqh110wCKnLJSwFqd8PTnUJ67nNwH
WoZZ0ShYe3GEbKVXvERBdhvuwA0Y3xiH5Fl9ur5+qUHhakTjXFdlivUn1LX3UInyo0cwv8HU9BpC
AKja/pBY5OH+yo5T/XyJy5iHxpDBIrTJoBfqZt50SDcPC/ovBUb+MsnNXHu5nm2p8PmJ+3GE0D3s
dX53NI4LZJrdzC3dgkvHfivvIveNNv4djjgGLSPC6UayYH5Hri1YuEMFRvlBOPv7B7S3rb6Bj9HN
9+jwhkZTaAGNAPJeGYHmil+j44JyGgCRDkKSiIwgEesLawA0sSccvwpdRntwZ2jbWxSD3T8grI7h
vPcKVS0nivFs3qDb52ZgF0yX2xyF1r7dmdPRsZ47dU/tp6gvQKjBIN6wyWV8Cpf3nf9UBzRMiGvg
a+Z/P/F5NXHmasnxU1kLgdgnLf9AlWVQUUyYfl4/iouTAH6JE2vgfQESj4vCaesoC21jykCsAYq1
ejE7N2OLjL7j4lvArThQV6dA+fM20fl6iO5UtEiAfQEb2XJoy/bL5OiYbS7ol79fDrpqEKoDHIMX
Zs4NDUYXAuKHB5MaR99yFJ0XXSYocpHaYC0cAA+UAJc6E5nQi04xGEqTaBZWH7Px3C1AXqJzAdLf
InklVPK5Wds59CVQ1QGzLdR/+BfwxBOMopqzhUBkOE6aV6JB5yxuXp2okpRBLxcFfjTek0TrwgaF
Gf8ZJ2asYsQ4y9IXXt4xtwn9OH5qZ7gc6GbJ93iQvYkuchxoYgGfRFDgRoYAaoVzc3PU2tCdGAsv
jRSXDXfVmLpD8kgyGSnqxUXihrjfUcIbJqLjLeHA4Ycw1LI3kt8qbNNYqVc4QT0mkm/06haemBKC
eFFNjjUZMDUrRxUFCD3vA8YOEbiSsuxI/hrpL6xM8HQjMWLVafgWqvUGozk30ThKMgFNtiQhTEPl
O0/MHjYm51sNZIrmlfHk2vOhQ8Fp2UBMCVVOVoHBaMeRljT5MjpPtHuYaea2ysv1q335aBJWLPho
qiNEqSZ+DaAnfXMDMJJrOb07QJ2uojdO2Li6uqnbm7gI+lj2xeIR6uyLxY2DF8bWQbuJHEyIYApF
J9Zu5wLwJ/0jAz+7Xo93CiZXbS3bzk7pLkXjT83XgjPMVWEuO4pV+2BO5a9G/VJXeSDqPCYKSNJ7
je4NYwBEiPHpAZUOEL820GyP3SEPv5m0eTdVSZnkMiXC6jm0Ho8s1KJQIzq/r6XRD5TZWP0wvo0F
9UO98WeblzTq19DRodttBRVoCOx5CiICtOFYBCHtjk0uLbuvhY7TnyJcMxISNFA6bEThuFUUB6rz
04hv1Tr6Nzt+aki4YJ2dq1UywhCEdzyWvRo26p2Qlytf6NBDm2ZbD2DoqB6MWAZquHxi/N5utDJB
OwzJkouyn9plQw3lQA9QddeoAkJ/GOpjrgUpah8ZpHOgVK5LPjTr+/rHJo8FJ1+AxcTNAik2lpuU
Sx3oyWwwH1Qx47ZhyfQxONX4dP1Cr0UXLPSfVQqftnhJqnyAfoNHzB+pcoOGvxKWbjx5hnqbMhlO
5fJDyl34/1m7GMYKNRBl6hWO0yrQ3SvbXdWGiB8/r69p7XtzakW4KMPS9Mzka5onqH9DNV7rgVdK
nnMHy1xm/7q11ZCI/j+G2FRw0aPycX5ooNihZY9Wn0diNJcWT1UfiQnxC+vFpp+QR2TQI0jM9zK8
72UKP+v+8o9pka2mnRTCFccLNBmnzahv8r7HPHEEojFZ3L8oTvPbgIc8+sCIPtCKO1+k1UzK0uiw
lJevcbhpAOmPbnUVPSbjwFLfWrxFxob9O6CJ4f7UpnAbrGVhhYapW4+iX5RZG6aaHmqddrpRyA2t
t0sYUAUk598kB8qDyjW7woEmg630TIPdIh+8xtk33R2hCO7AUx7zHtXpzg/ZJi43vY7pCdkdWT1T
NDMx18QbmqKmgdamc+bkJtCcZfOlH9PHZIR4afzKFNn3dPU2nljiv+Qk2nTTwICohKUyZH4Vx74B
EcBKkQmcrS2I6+yhK4eGAmZizs2U2jApif4bnoqBPiuFVJwdIY4Wpvk103oJonLVGgU7PUpR0DwT
HdWum1xTVOh3KTpSptBwnS4G13D9GJoyIMra/jknpgT/NCqdRUYEU7ECaZPMgEQRs1OIbVCylbik
zJSwhxYp4mGAODw4C29a/avuPNDqrq+PcfU9A2B5+apqr1q404e3MnvSpjtHhphei6kna/1dzTjx
lWKqadvZ+AF9+SPPD6p95NgmW3/IE1mdbe2TdGpKDN91aLZOFKFYvVi/svg1K4Dvo4NfKXCcKt4M
JpNs7+ruonJpA0iggstOsAjJFCVrhxAHWZC90/Zf+ir260FWt151zRMzQtZk2DFLNBNmkEXedKW5
WWAimciuyXVJi3plD6GQhAYU5YJ/qJOf3zkgZv93XKZCkJ7NdRmMao6iaGQ9pJ2iopk3xa41tI0k
n+CvESF2YvyBT2aC2PUS81oAlx3neQyNqzJRntAqcPweguGb6/eBu7toBeAavCf58NfFDOZSG2GZ
G3gY5/Ur7X01Oc6L24ZfbWd2GRp7WiPBDP3uqIsWgQYHcAFgMODtuAud+H9dDgptapTpE6CwDMj5
MAAq+gXojp54zkh2KKUEiW66GVFAtYdJCSsKSJdsuyV1GwhWJMXoh3QMFmq9qKXm2jbbMifbpE7m
V4XjZbqswrjibuBE48KPBCksygrnP3me0LieKpD3Fm0LlByyEdCCpj/y7vH6Yaz5GgFSDP9hTOwC
gmMNhZJkA1Qrpm5LgKgK4300vujg+jC5Vkfp/TdzQtQttWZRrYWbi76UGN7UnLt0uI/DL8U4uFJs
89ozAMNSaGwAZ6kZwJWe72Je1cnUqqAMjkafobXqdG6aaX6rvyaQzCL7pbwtQ/f6EtdOzsKxQasL
IQlyYOc2I70nU8xGMHg1fmcwr2A/i/llVGVdrpWgDonLP3aEgBTlzkhrDdeI2LvBOVDqEsV0tQX0
yLLu4ApCHVU6rtiGBpGOF4Cwj3M0QaspgS1Le5jMB2XydDygoQPQd1D5dTYWJh+qTQPl6dTY2sPP
6zu6eoxgneP4dMyog2PgfEtzECvSfAb3OJy0U79n9VeLbPRhVznoIubu0m/ZJLkXa6Hw1KTgqHEX
TkVLcYq0bbxlcZ5zQ5FE29UDPFmVkBbE1JhHMsCEUsfHmgM0onozQNyCZOxtiKWcVNzxxCh4siRR
b12nrK1sjNJ6Vj3+aOJ7CxMymLq9Rw3sgBGkZyWyNw4KlZ353tqyxHjtoYUA888ZikT4Tul0c+Vg
tXG7z+qgBoXRWD0p/Y8werXjY1k9a3bQGC+VKckp1533xLJwURJF14vZhuWmTn2loe7SAdhE0/uG
ggKyYpt5fJqNeKtEwO6nz7Pxqg1M9s6Ubb5QC8kMCvbtCpuf1T9Y+NjXo985Xp7eD7XHhn2x4C32
1spwrKuxCNNJgLmDQxgqa+cXZ54jdSpMWI01v+ierfYhHDdpIXHktW8In4H6nxWR+iNLw75UCKwQ
E9/0Hl/XzaLtdPJVB6pslDxmV7IHDrMCmQLoxYHSFZaUWHMBjV+EIsf+ohTZllavs6M8Q1DaVUpO
GaG7jMhmgiVGxac6xI41ZexgdCj9cvhCwpsUD8qYoF56tCKQJxYSf+EBVbirUHEA7zy6/8Ciikkt
hGicSG+QseTaY9Xprt7s50HGdbDiHWdGhItBcpqHnQEjy/TQ4ZXOHNBNIweTTS/LFiP4fqLYWmlV
3I79GUO2vZ1D1/77wT+09cHbwN+oABeIrl7UwN1lFhImTL2b7NUpA3sJZsy/ppXscFb3DbMS+Lyj
mIKX8fmtcvQkzEoVpqrwfhl+1uOzFT2T7u9fAVjQHyv8C3WStC4ZOkpMgRXFQqEUQAE7oGFQ9x+R
UXtjKHG4tW8shFEgzQ5uIsiYiveqsdFS0rk5K79vos/RAFxBf6Xk0Vp22hiMPXiUJcngygcQpUto
VWEmFPzgRNhHUtq2yXgyyEgH8GfnOlZQRneNfaxNmZDp2g3mkEiCKhj4vUTmIKA+Sz20YasE5q4E
o6v2JS7f7WlySfd9MYIGEfh61rLmJXAPQE+RMEE1RQhUc01ZlI6wCAJ7V+lCTzGjI2dC1Jn230yJ
73v0HMC8lHFTyuhlU7ZT9DeDLO5S2rI+xvqq8IRyMH+BnqCQirWRHlZTBPWyuWvYjyKMyk+70pT3
UW+r59bSQ0ALSxBOjiRmR7Ys1pHOet5t0QqO9wA+gyBGdQbLeBwKTDIB9xjXgw9ep0GSv618k8Ap
AKoaEEsbaDcJu1+RaWr72SqRoTI48oa2D6TE3C2IhowSHArNx/XTXvNlkAdgYERHzg91vvPbGtG+
GiBIgC9tV7tZGRjOx4R0nKoPdhJL7urq2tD2xfQrb9KLzQ3FbMre4GuD/rr2NunxHOhWddtE1QJ1
b5BTsDLZYfESKPVaiIAgNfhnHE3jSo7CKyCsiG2NXBCwKj9081Z3mE/oY6U/YhQH5MyH1gzQv7u+
rytrPbPJ/fEkCprW0gwmp5kDGbS7sMXP52+8YEcYczsQ4HTofV+3uNaqOzMpuPg0j9FkmdxkE6jl
pjS3+bLlDUvN2lVa5ybV3oluTcfv6k1RPVYyiqz1JTt4rwJPgpxZcF185ys2gNARvYhbLvvbPdkd
mlhLgMZtEc2S2LFWHLE0AJ3xtEMB4CIKx8yoE5R1QYXT0BAc4ur8ZEWm9rwkk655xsC6j5Ea2U43
c/KrJr3zzZniIWiHHjydEzp5e7NoyTviOH4b7XL7yU4zkm2V0hxHn9bQagqagWZvBMQHfk6N1gdA
XfsVLQaqWJoWaf/muYoT/GcHxXQtS+qsCjU4aqrGnqHvSuduHvZ97Sk5YDpTjsL/a6Xu0MrK6Y+p
kbHn/38uyh/7/DFw4rQlplxyO8IJRss+zTwzeatSL1K9OfkSG7sJEKkolRzjSo51tmQh/owJsn9M
tf6W2YiHn+DCMPtf1y8G9zshJz0zIXyuq2Fgy6RiV2MwppbAZ6jahqC96uQ7IFMb7qzBdYsrQRX4
IBtRFQP/nN70fB+VUXPGxVjAbOocZttXB9t1ms8k3FrSM1szhWoKZo9ME+Ri4qVzGghYztHI+UW/
QlqILEBpZIEBGrVpkUFqVr6hNqop6MUZSAsuKkRmBzpjvZ1A8ZGj41cckekHafp9kDEJrvkhhovx
MkO4RtpjCZFMG1QaDkyDDmFPgJMvLBO8aSYzY39sO7DCzK2qQxfMUYsjVewOGt8pBmf9OppySQl2
dXtPfgmPeSc3omWdqQ6GCtRgPD22y/cyee/Qc5wzdF0W2QTM6v5C4QizRVw6Tqyfg9gxatIey2ZL
WwINCbVhkOO9l471rjBAEa476drN+y1/BkwLAQWWsMkQEcfQ4Iwhprgu7sqoPLLCcEPbkphZ2UGs
B1KCwI7gyyA+OkCqYnfawnnpID+6hK6qP6N/6mSfxihJndbuOcjDDBDB4F2ri5DwoSji0kwABAc1
TVi8VpDHVNtDM6ERN23zMt4j+l/fwrVmMR4BmId0HNUA6arwybOVpqlqcNBg8PKXCs1MIGY1EENg
zHeYMujKfpTla2S8poUEtHc5iweKgRPDIknKVPWZ2nE2Q1PB1D0001vFT50HEn6D0Ipbj6DaOTj1
liy7xMH8xUNjvSfRx1LetTKnXU07Tn+KEOymbs4HqNsh7VAaj+BejhowUrlP1G+p1XpGs9PzY7T4
xexGikfAml38NVEldgMlFci3oecAtKnwEywjNCKTU4+GthOk5D6OqauWH5LDXkEj4CWGKwMWIGSM
tnDYutXpeUhhZUCjZdww/VuYb23uyM0mnQ9NOoCiTsaGs+Jiv0MBOkAY2sD7T7imRJmaHHphracA
dDRbHukeVMtPAETqWz8ufUCaN1b3mkR/j9w9NyyEPr2vVYXkcet1/VZPbyb2c4plzJiXKeO5DWFL
O2MutbyGDQfcO8v7mO+RstphETSWvlmo5Nbwf+08ETizJj43ydwk/TDBGgSIFbzh0MMrfihhul9A
ZDg7N5Oyve4yvyP2NYuCY1Z2pSRJg8Nj+3By9UMOhM6xu3EC5ia37Qb0X4b3NG++sO1wGF3iWpIX
F6+1XLMvZFfEWaDOmGHFStYFEdjoOplY52V453sKGDeQtuCeFseSh14h4FcEMaRdvvbx3nJuuvo1
ZoElY4uXGeJLPfkSk0mp/4+0L1mOG1aW/SJGcACnLTh1t9QabQ3eMCzJ5jzP/Pqb1HvnuBvCbYR9
F/ZGEV0soAAUClmZVRHCUL348fxB5ptyRqOUOwg5hb8ew+cubQfniSVjnIp4JrAkV+/VRNFMnzcm
rarD5eDgzw1AlUA24d2aPX+XFA0/uZGhb6ZTaGFljkX2ly3wV9cfC8wKXuRYXS0D0bcqKV0SFMaS
yglNcj1WwF6DYb+bRHftz632a8T9scmsaEuPYxv0JJ2TlM1zppqQj8nLBljNvNiZXU0AjYkKVadJ
mi2vyUDQw90VzZWRm9IEGL2kvanD2r0PcyVdtyDnvJanuf5B+jh/GKWUHJME3ATUsscEyXvXu2mN
fpVm6K3f+SSHT8MiL2+oE8ZO3czEjbQ4Cd12btR9rNb5u1Xb2dEco/EIYvZon8jG/JT2/bHrE9Tf
l4rMLvRVkndojtZ7K7P13Wp25FcsN6mjTlnRgB1U91JtfpRrswiyRn/UoO+7I5Wqe62U3FV2Iglm
kRv4kHPF4kLJBIXO83CUStVsB7XsnEh5JQ1dpISaGiXZ9SxsTv16wiHyT0xtn3Ia+e1kW5KEnhY7
VfeGlNLYwlvlqwTQjWJeZXENaS4vNwQZIm9bxl0J7yIgfQFzJxOmDeBmUkmwEBbccNsO71plhj7z
Yd/qJVQv0t1SdKgmyM+XVwdvXNGluMEKgW7GE/G5s+U4msNi5R24QbHCzftRTwFjrru3NLSPYtnP
r+k2Mt0Tc8z+FcamLskzzGXy/YTmns76nqK4etkn3oo/NcJsXWZr2Ws1wkhU/SorIDJdKNOh2IYu
3Cs1FGlbcN5G4RP2fXC7Irf/0leV5CueBu26+8RK5uHPyaI11P20kGbTtwHqZx1q48j77KWnofJ2
2VfugAJIuFkHsR5LFppLpE4hFtE5pvqBdM1J1ue++esqHhw8scFMWlPoWpvNLSYNYiHJGkyR6pop
0oZXdfggnYC+n+8RgD4oZgHFxGIWLS2rIn3CSi818PLGpkfeZl3E6sw7dsDb8x8j1rYHnKzxbAJP
MejlOqepuidAz/yytb1/mZk/Jpisx6hXqRwk+NHViRdbEm2W3jHGj8tWuOvXhmQ8FJRwNWab+myt
t5MkxdyMylOfOaqRIgRS16qRRgnfwbkL68QYswlrvbaqVQZj9vgYGneKVbuT/mbllaub+7gXVB14
gYANf+vElTXEHzOA4VDWZqgMuDypdRCZLd3Q/2UmWEC8POfUCpMcpnKqV3qHBYQyY5j1SHTAnnKX
5gIz/8sN5r8pARtxS7iardEhJSgjT6oDMq8U9RpH114amdqgRq6+m4tnj6LNkDeKW3b1/xMsFtBU
LrGCxiHkcWUIlMIs0RBHVyaiVRBZYUZRMvNyrTKcXpAB1fXBCUc/Dn9dDnX+EGrY59Ckt109t484
WbRRY5OsXGBkSB+jNZCn76seZAokPqKgSHype2vj7/+Aid3SgT9WmaAnklp17QyrYfczaZ4SJYXA
xpU07rXsMRNSOXAH8sQak3zkZoIOKA3WJOk10d4J1C1WYYazrZwv6emJESbXABYrjUIbRtL6Phxu
VftmltHfWx2W2O3wkgsu0SmCSoGIpZC3WZ1mVswE1rGd52uPzMpsw2CFHmiRxDfDhEdjc/lpdoV/
OWB4KdXp0mZyG9A7rAtZsbSjtdyhhhng1YO2muXXKH8P4NEv51tZ6d3LVnkzeGqVOS3tLIzsadis
qq/28FvtD+pfs7wjUTs1wYxjgtaFTlVgYoB2GLQcl5jWaMsDWOiqUx7+wR3UEtGCCzQLRDXOF11p
5kU/krFzJuy+IMM7TER/bRNR9yh3GwZx9eeRj4csxkzdV+miDDCj477mzJZ9N9TktxaBRX6eg8su
ccJw64nYzhWspS9tHm2akKbMWtTprN2tCp2gabzREpFoMSfFOLPC7BvlQqpY0YE/zNtdvfa0FaVl
nPCGAbBhABtmouDLhPdiLAlY/WFAzzrU/k26KsSvhm8r9D7kUAIbeUE7K/xrYAsAWrimEJAIkI0J
5jwe7BDIx6jtW7QFImuSQzwiknuzBis9qECuaz29vzxZnMA4s8fuVRGemEIJ9qTR1waadtUuL/Zr
lwn84lRwzx3bhvvkdCljAxDLGIaUZl8TMIo6vRFknZfZT6hzqg344LPdnKKaPNB+sHAJFGFOODvH
qatsORsXI32qVXzBshxzQLlUa5eJ2tY4r0pnbrKvckU04Ha0zV8mLV4IAhySQgNo7q47UIyAbdUb
sJtAcPuxwpWHXp7L/8U4mIHxdKbqoHc4H+NsNddlUofW0ZCM6CD6lyw/T55L8tiBdyw09yhx01QS
mOUuFACP/2OVCVmpztVJNsfWMQcfkuil6uBy6Msg7KtoXeCFIhVcQPkT+ccgE7NTqJWFtMLNtjs2
1q09O80sqOJyhxKiLaCYA++iDR7O86FciBnWUQ2yHUVO+pvZjmdXbhaw1Cla4c52iVYJQx2oHUMN
QyerQdEmoAn85Gxx28Vjk29FWeYLFURnYhdVbNI5rSx9WHXjRh2a0i/HDM8G2GKhLYK+bw3bzrmf
QzZCUc02kFkCokOVRfd1MxPsMbz5UrAswLZng8yVZYsvjH6RsmltnQjX9DCCotB6E1c/LzvCO3VO
jTCxL+WQcFjHpXXKJnLm7CVXAzl0bZAJiritOO9iBHD/P/4wsdGDGKENc/hjoB3dcOb6PtGf4/oR
AHwbXepT7eXZMc7fNDlYh92UQ1yBJomrmq+XXebt3affwayDPkE7PYThsHcXkVNrT0CnuMg9Qeb8
929f8FhXUDKAfjLUK5mzMNuEOuNGhcea7kA8dVEl4Jz8y+58VfYFm/6pFSa1i+06zkkOK6leuErn
QnzaAgWofBU34Pu+Gs3CD9XrJDuCRHkeXvXsd7i+daLe0W3UmOz97CuY7G+pZXnqB5CiaYlnLphO
wOQanfbgKjJa1F97wSrnrg60XwHtSbamNuZgBJ9sCFly2EMjRe3mnY7HKVP9qfe66BapcRY7+Dc3
7UaYATiXMQUt6DirYwywTle38WZXp3jucyBLd5NRvFBBf2PyksOAbqrf7W7xk+v0+VftFbfqTeJu
5Pnyc+7E1/JO9L7LH4P/fpjG1IuMdmqGecKHNdZjFsbAc+0zTVDv4G0QKqC02M/NrZLDzOuqQWUG
6ION7O6pAd/RnO765aCvnqKKlDh543xqitmLksVW5lWDO33nyXh0yVTRm6bIArMFFU2fT9kKC1UB
lnQFqErRUxj3BDx1gtld0nkGO8sIE0m619urmHhT8TOWdynxBukQdtfKLHis4kWBCtQmaIhsw/qi
XTK0ZbGkyhYFxJctr0mubZGJz+dXdnUDtYFqHsRWILfCREFIYtyAUkRBRZtD53cB2ji79yR4XtzB
r2nhQtGL4hkVvKbdrvIkQV7B27JPzTORIVWFni+bi0ndOjL2aWT4Jjkk67/YwZ0FPGzQb0C8nx/r
ljHJaZfAzWW+TQyXpG9Gdaurj5d3bO6EnVhhNmxZlSawcsFKmsrUkHYGgJLdIDoWtm9lp0wDVHlj
EkO/BwvumYDcM8cK7w22VdxIctACl249oTNqWKmmV1eZfVfAPkGDVu7ZopX2+fOMeTT8opQNMD4e
jtg6ab4YUaxUS+eo821HJnc27834WZ/f1fKbBMGq1e2Mg4VFod2CPfHyAHPOIrCzoVSPIxevDyyY
WZ4UI2vHuP8k4FhBg74S2lq/h8Tr5pYmlmCoOdF5Zo5Z8ka8FDJA55CemlI/lKyjJs20HZHT6/Pu
smefWzo7rKAxANRlg/Ki9HEeobFFxja0896ZDmBl8aGe51YUesKZOxyqYEydlVbeGySFqP4wOujo
dlIaue+Fm11rjkzN11bgPG+sTz6IPYMkOyfTSvBB6+Coya/FjF1sdXGb0zE61u3yDxdicDkQwBo+
Oy/YnGpEnwAxS9gDksmmYDgnLrx+717inZ3R16mgFeicF0G28amX9HXc/5hl1qzajngSAOTQeSq8
WaZRQ4cA/WI03JO75Hrd2f54Be5Nanv2D5R+C/rT3v/sdiFaA2jkd2831er2/uKIKAR42R/GA9Jn
aOpCxLOV9KhPZLxV4sPC75JfX0du/z40YMcMr6Fz0NKaLhRnN0TCLgci5yQ9M6uex2EYoY1o1WA2
6jS0GY7Uer5s4BMS+HXE/zjG7MWajEbWxoSF+X10tR3xkpvqJn3pvidO+Kjj3YVGj+QFmuoUGAT3
EHsZ/f1//ARm0os6Az1lVPTgXO0gqta/KdfErb7fFcf31/qoB9Nz6GCmJRf6SO5yZQmCjgdROhtk
5tS11SjC2yqGQNod59vit+VUOxDPWPt36FjKkA5Hf+IP8mg92oF5v9CPy+7zLmxn5rd976T2BBC7
mgK0iW309tZyjGB8U1zIiNDo/l1xgDSGcEQ7U8FD62ff95d5B5RZBRQE93h2h7OzGgxUa9Y7ILfv
al9XE1THcwd883gYlfujFEH+zpPBNdI78o8k9mbR4xv37ELjAl5XVBn/2Jv3UpuQ6Zgw7muPS6kG
8k15a7uBakcTaNq+sm/RahiB06Eob1brphbdG3kHigZ+JfgPyh8gyM8HXprVtQKsGpv8xmftRum+
tCPUg58uT7DIDLOG0YEhq52M+Q0lbGFNdQ3iqnepjR+UPhTkqJ/cqF9mdZNBsT75i2XGpbiMe0Xf
Ysm+DUFwGwfhveVBsfCb9U0JtN14NT9Ix/L3o/6Beo2Po8Tv3IXOTvcsWlX8HfPkUxi3oZRsTpGE
0c0WLNsRd0dc6VIfXPboPXHm1oFcSiD768HcXx5v3t1gqxYpQI/ZID1jmZzmRZFjsORgEPrFWc05
kFTb6VtM7VysNE6WWxRYf/a95qndJNhMeBs2SuPo/cTSQmckc/XJpVZrmgXLCjRdofxrFMkAcZJa
dWP8QAuCsSm5Mb8vLxAZi7YDEq1j4MCO6sqM/FmJ8tTpiqjxLg/l9mtsOJ1aY1KuNGq6pQHjoJP3
/b5sQRXcad5ijU6WELrEr5etcccOrgEKiP4K4AHP12NnKtE0TFWPLSdx8dR7Pcu54ObBK/SDQRJA
dbwgf1ZQz21ACHZBY17dO9XGDgfKhHWjqmotLwurK+DnD+EUUYkku61PZe3AY6fkKNJBLV7XRYuV
tzEA+IhO5A1P/eUNRx2LSBuHtndKyfLquXeIHV4VSx7M4bxTctUvS0h/T49KZTiFrAX5sOxLVUE7
cU1bPb1G/yQosKr9MEzYxX+k5c8Mj1o6OonKLD8uiTWheTUHqEHU0MBdYehuQ36soW8C6dr5KGZE
jaVIxpcrzYs5XSs2VfvX2gqG+E6v6VxeGbKQF3LbL9hYPLW5jebJMWlAl1iWO9iMuowmQISUmgRy
GA/sHr5c3c72UUFjoT0AxeYLKVB56fepcSY04zxU53SB8WGSvvddejCsb53SeylIj6AcTsnydnkt
cLOCU4vs0istvZv7zd0amDzUUOLyNUPBz0BHTGTQqYHg0U5GM5pGcK3taS4HibQx1kzLlZDZkXtU
n34Ncx/C+0keyTO+xkw7156vwQMNxiVXnb01zDwzvGvKF1kqaJk9N/kvyXoUjAYHlon2HGxF2NAh
u8VWDPRMaZtYHTD+6rcW2RCJn3C7VdW9btDW9MHlBIFFetkod85PbDJpKUkUpZ7J2IM++TEefSs5
LJJBbc0f55pWkWBn4my1YMfBVRqvgFvzE7OkwBcUl6YMWEYBxbpesh+b1nISPadW8mOsRQ+e23wx
i+nMGrOY2lBpjSjZYK5lhKA5gqIsDE23Mh6yqaNZdyQicR6+RdSGTcjlAcXD+AcqSVJmID93zCT3
uhalLPKcQlthKLTHafidQw98zET4Bd52jy49JFTYXfFOxj6TpyQde0MHDk/BNOo3KuiSQSlDCdqD
p72ae9IKygkJuJef+lDRNts32u5yFHEOtbMvYKIoXiZNimyMtGZWL2VXowO5V1vBUcINnhM3mcEl
ySRF1QabTMZoH0WJA/KH1oCuupX7Pfl7okACl/BcZm+dqdgWzndiM+3NYl4xlXYie6YKDvjkWUmS
b31l+UuKqFXq/eVB3L7/S7j+sch2BSNtU9Jx2BCbwPOC/nEXdpGT5f9QGYdjANfAP1yNPvfkkyNG
Mgi4hlKAeSVcyWgtgd5RFjwEcjaVMxPMth5CE35SN+ypnJY7FBSpMfsb7KCM3DlOHFV6uTxy3Miw
wTcAyge8FLN1HG1OANqsGrhU0lHS/C68bZMAYgRaKSTk5Yb6iS0m1MfSXtpugi1zreS7pa+PdmLc
D6sd1CM4ajRVelRJ0lFIyCBJ6PLlLkS9x2v0+DDk4FMC63Tx/bL7vINrE+f+r//MyrDHehrtBN8U
FumTVnU/QGx9k+fZezg9FXg4y8LQnaQw0LOUrqTEZT96V41IdJZwUr2zz2D226rSh9TaYOJdeTPa
+kHpCOr4T+Yg2G34dnRAc7YmWovtRVq7ssL7DuwkkWPJgRll+wrNVkJ0HS89gUN/DDFzDf75OdEG
jOtovcvxEBhLj5JoaH6P4nKn5a/Q99gp1ky1pXeL7rlTx7tBt59rjLBSZjfpIrsg2BdsE9zFdfJR
zGRXePie5RgfJYPeybwmyBM7CyJwT2Fn+ACWCxIE7q50Yo6ZVEmSBqlVMdjDgtp3786jWwFPczmC
+TOK2QT8Dn0NLNRjAgtYO6eA+6HrMjZrPwSpvA7wVaYIzhD+4P0xtP39ZPOrUjScL2kHoH/5QfT1
zkzuIWqrl+6wvGvhJJgqkVvMGdJOcZcA3o0FoWm4uVLZ7gJJaW9s2b08ftsPfTk67P+6xR4dVQGN
Gb0AbD1OXjtUzXPZLSCo1+vPTeyaVnY1T8Fli7zSGo5G5KsWUg8wCG178slIZmjFrT7B/2sx7+YG
+iiAAZRJTXNS3WTa7EhG7Vv6xzD81stfatZQ3ASpXEJGaigEH8OL0dNvYWZ11dUmKwucN92UlmDR
1BR3arTYJUmc7S77zZvSU1PMlNZ6BRZmAlPZFO1zdAhHybBPV6gKziIaBoFXbBvrMtSzOgOa7eiK
dKwaVPxBFWKY95cd4maPJx6xbASImrwyQ5gJpTwYEvIsVeiy0HtPijSa96qTKUCyTUYwm3jLHFPP
hBhkRwhNIAt/+Vt4qxO7+sYED+68L/3dljwNEogmMY/Rxmzfgq4FWt22fj31b4kyP07lKjqzeKkD
2L2ASLBQSdPYp8UJWUobW9hNtUX7brdo6u+qNIfRElKzmrq4UaQIFit/Xv+YVM9XTliHwKbnMGla
jelE0gpeyWSaaTzqggeur8G68SRsUoYAmwC5zDx7yAkuKlaVNkAbF89W3Y87NbFaz5y2zDkO5b9e
hjCHJARvtdC0QDvGuWNxNCZWY2cN0r7VogPWJLB6akbnnsSCCiTPMwCp0Yes62BlYGm+kjwa7Vhu
G0fR6iBuSw9tfvs5MXf90AnurNshf763KriLo00LVHCa9kUGHUpqYLLuYMpK+12BQmtsdn8dEUDk
IW391D9QMF/nAxfGktwYWtk4KaQn8dbZfZixNLjqav66vMA4NS2AmnHdh+gYAYqMRTo1YHKsa0B9
IKhQOkQersDSv7Xk7GvZDOS+vcnU5qBkta+E1ofA9uYFO5AAfOCCasmYOvZyDCrgIY3NtXHUcPH6
cPWqPt8rxegbTXucjBisVR0tJM0tCj1AV08qGOWvSx3yyngI2R4NwLfM3ujaoey1RpMb9CeBNjtG
4zDVgIsHd3DskRR1HdkcFMGO9nWtn9lkD+ZBQgZpjkoDTiLXHswfMthRylyN/jp/ghl4pAKhAGAV
YQ7AAo1wkhmqjZMkNrqG5vcGitX62u5QiPb/YRo3JVYClTSAk9iDP2nxSr/q4HisJtUpodFDRjRg
QzJISXo3k6GXNDRuMT5lIJQax0iwx3zNdMBIdGKd8dSaoUASNbDeDeiLLgrQY6Mw4E81gV5BIi0O
aHxul7AmeG9TRGkWd/lsIOutLACgwmf/1knSkwDqaYKPHSEUp3eGnk4g6pt9O2x+Kot6SEMtGKAE
NsR2RLFt/Lg88rw9bwMiE3S+W6CYZVKP0moXq7XNxgFBynHq5oc6Wh9QoX5pVvv1sile2J6Y+hyH
Ez+XpbYgjGDBVF8PbrWUxW06GrFjtERE7MnbXi1A18Emj3H98h6iLr2lQSwOhwbYNbWmfkX3zftl
bzjP/yCuAejShD4Qyg3s/lr0erIumVoDvrRvCFDkV+vyMWS7PNdoCbRHb1wZ0XdQAYTzY6N8pHbt
NPlRqv1i3ZllQBYo+3h1FICCZRKVDL/OqqpsNDPoTreAQ7GZWe1mPSLVmEBjvnFVZFoDgMSL+p7a
D5cHgWvHgCAfngxxy2ITndketREE07VT5SHVwXCbTmBC1g6kFPX5cy3BJaD7IC6Lx5Pz0yyW6jac
krx2lrWk/fpgkpclvJ0LQZHpa+CoGLGNLnVjsQee8NyMPetkskIQTvUT+j0bqTdQ3Q2zv040YAW1
FeCiUbT+wp7VgfcECSJI5cZ6zq/ARIZUvFUNV4VoTrRMnSBj+7rwtnYDoAUgprlRdTKZgBLK/byG
uAW3JvqOwMijD6ZjVKZgF+WNnQ325q0D3QD1GjN2cd1rWY46rTObuyL8UPOXy8H2NZGHG6jMwBdI
PwJUfD43ZhaPi1GM0GrWXa0GhKnAY8YVGmZoSvZk+HXZGt+bP9a2v5/sVooSJlqewVoy6d4qR9dg
GXEvm/h67MAhCzmaQnSQ9LKrFGQhS7RWoMSTB+1Gyi1PqV7t+cFUn9R1KKg+gPUP/VP/F6NfBM20
3GoMvQfn3yTtgOmM9WCRHWkuggRV7wFXlVokOckJPxW8IDjbNFwaZPaIseY4tcdZA4Nq11B79aVV
djMiCD5O6QBGDFSeDbLJtbFU++E8VQu0dUEsjyYDo5pxEcIj5wrqlSV9XlLj21g96VLuZuE90MPv
i1xfoacD13q3UUX3Pw63xfnHMLexbgI9HrqZGse276UV2zwIlKLEzXAE0t56Lge8mEMPwF4lL5+O
87wItjHOkKP7GsRyOPygzcrWrvHiSuK0mhuniKxvuK9F0GpHk2jW5aLM7Wv+qxIQZ+Ml3rQB9mTR
fVWN5wtwPAN3vZDEGSUIUderfNeY0btuDLdZk5kC/JW6Dd55yo/7ICE6eFcAFwF9A7My7ba0JhOl
//Ja/bECSZh476+pC45aL3Niv/VUCinP3feNE+s+FiwfjripigW7NXLiToX/tgE52ReIJcW6OqFJ
rQNAv6XRTXm3wqyre9FxdLQnDSDLIL4pvu3QpudfXru8uNIB90KMbzUy5NnnxqPJmCWU4oEAOtbX
GrUO1j5znquXap/5QuAmZ5yhyAQ0CdYDrnYsJeKshQNJeoyz9AgWqB2EGwK0nu9XD5peO6Feu8ga
s9/GuRmthg3XGs84RAeJxre5i35p4/aVXJWiaxsn6cbCOHGOCSLTzhtFGeHcct+6NVgPAY01ocod
4B1DcNpzXlLObW25zUnIGEqKpTrA1nQYvLf5KguGl+YFLIMIkPlWlPvxdsIz15gIVchg6ObmWv8y
eCAIuBrpeKhwMwfWNnrsg/b7fSFak19RBucuMjeoEqiuSalg07ovdmBDoBB6RUeRTX2toI3be8Sf
g1foevll8CRYFNu5z+wHOgoPuDgiIQcqkskLptyWOgBM8BT4bn9kP/3wiB5kOvg4WNdDtRdOJ2fL
O7PHRKqeDHJWb9NJjrjf36Ko6KQY68aJghWP5LcQOXHyo+WUwWVHOenCmV0mZPtpsaEKCLuDgyJ4
St8e9ECWxeHK929rpUGXLIhXmfjJFbWOFRt9v91BDYZfxVFzY1eiUC53Wm/8mex/4tXxCiL3l93j
1IwRQ5CU/49dJoZsEBcBdYDW3PYl+4mSRkTD6/at9RRn9sqcfr8XqSFuE/UlcAD1goaGDVr5z3V7
si71XtNLdQucSVqvIah11YNs7rJTGndbO7HBBMu4glChTHBcLA5x7OvOu1X2i3P78BK6oT+7ETVv
1P0x+f7LoMvr5MbA4gfxVeKSG/vbdxGydIuQLw7bQJaicwj5JluomxI9sVIVXUpK9a1eHvIyWESr
g3NPQ7kP2R5e90ykYczNc9WtrAkzHfQNoMObS6qoaJUPj9EoOgq5hkDLj1ot6m86q3ImValSZSVB
60DsLIdkt1L1lVD93oDSxUQ7t7lGM4m73g2yaDvn7XVIMXG9/qRXYvFGMWnwertA2mz2R1Dc3UVI
OzzjVgoSWeAk18cTS9vfTwI0kYtEKWZYaryROJVjUcjuXQ5QrglIrqCAaYEkkF0DyZCP0ZRjvprx
eyznNNR2TbK3RJkL1wzwS7h+Qm8FtBvnnrQlCtXjgsiLpGujfFCb3Zo4i4ilgdMFiFQFvXFgwVYN
NB8xA5ZZBelC08DR9z67k4M+m8D0Imrsres4p6vXH2J6M9FqFx7NvUjBkre6cO8AnFVGSehrX8AS
13NjIiJNa4CWvbUbettPJiKYMb6Tf+ywDU1A9EBvaoad5QCm5FFzakitOEqAPfJhCmxv1WksefDS
i1WaOjaEMtCBJNitOa0fGGobTHMoYKjISZkZHcokVrIKgWMcu5/WQ4RL13XiWe7ybvrtLv6poYnv
R+tF3+Rd7tTvCVTWBAPBjSncODaBPB2kdMwXZBEpAOXGFxTrfprvTYBJDd2zwF7/D0vkxA6zhS9F
Yy1VDDthofnx0IFww/g+pEVJq0XwLMQ74lES+K9LzBGfZLqWWgNMLVJ7NJTQn3TbrZrKUZXxqTXe
87b2a0WQvHHz01OrzKqR+lJbxxZWVyh9tRm11V8LsNIN7osVNcm+ij28YfR4tbXUvdoJjkjOKQyx
IFuDjC26DqCywmwNyPnLtAwRSGbqQJsLqqh/P4EmmsPBH4/SAJ6qmEAp8OyEexMIxkuQni2QwjNf
0/wRD86X44Q3jih/yeiIwcEAKBwze7UagehyAFcdmJoVv74l+9DXj/JH740eICjQjhFZ5BxFZxaZ
mTPVZbC7EhY7L3cRJXfTnY1GMIzhrhU1zPLm6dQ7Ji0c1Wyoq81W0qDfCPwbKCZeHkDOBnrmDZMA
qmMHlrMIFmp7rwPLK3XQ7xMN2RZOTA50ZoRJUIp6NobWBqu1HBj3sTt4kEfMvcl9XALz47I/vEsm
WrTBOgGZmS0umMBbAUiW241EUHnHrEh0LSgOIrTeBsZxfRUYU3mOIbXDUY4bO6hfztfRnIBdPtLR
Tq0G9q3srVehbzs12hB/gjkkECqxcsPhxBwTeo1Wa5NeADibj5rbgb5esURTxSn4Ik/94xETcVlI
SrAtbLx3jTvdkyCuaOq3JgVjhTvYFO1999uVBJDy6+S3/k0wniIHmWico6kx1hLW0cmylZZu3kZf
dsI7SLI8Vh+tE/+6bJBz7TrzlglMaR7kuakxoJN9B6A3UKeqBuHeEN0aArEnniWIwANWoQNkhRra
eaRo84zdXgY4Zymu2h6v5iiBflSJ24e7yy59Co6xi+3UEhOTqqQ260YEiSQB9FTTwQh07/buVq5p
vUMLVpDTAxR1Bhp6g+j1mkN7CVb5Ey+ZAF1byAD0NmxX9yNFK7YT3mbB6P0eTCrSnOEF6qkpJlCb
LFLzKQackfwor+PbficdpftOMJiiWWPisR+KOGkr+GPjFJvQ2lngZRPU1lA/E7V38pI7jB04siCJ
iOsii4TpzV5NlAxoIvJj9SHiAIwdhVC4N+/b3WvsVy/2Uf0WPyxX6J07ZG/CbnZeDevsAxhnoSrT
tfYGiLbCiUbtS1PdGBI41t/1xS2BQZzeCXlfuxu8HGtotYa2NajlLgfvJ3X41+D9MwjMgmyLdYBK
0DYIx3S/3BuBcmUF85Wxlz+K/UhbL/ZHOnuhrxzA2eCbQenEwXxr0ydzb3iXP4a3GZ1MiLElAic3
waZoB3lZ8C0r1LxH455UAhadz6rOF283+Ru0Rm6CxUwMZ23SrIm8MSKjLIEUJkCDyU2MHCYC2DMg
u8QdduudHIjWDq+mbaLJ5L+GmakuJRCkgfUCroFQay/jriuDIwKqrNseD+hnHFweym3dX3KUmVZJ
rkC/tsFaewW6IXi5aEOqKmiKEzFZbz90wRDLS2hJSzdkGwpQXhxTcbrwiiSH7YEcj+M68bX4/bJj
vALa6Uiy77yAeKXpWMGzH9EBT22/cIJg1a4g2VhcmQ4UoPLLFkUebinJSVRWlaSMkQEPh3RX1m5L
8O7jF7qjSCAI/G2KzG2nxaUBZdIpS4fip95vkQIqSdmd27eov7vsETdlO4lGkzkb9bkpBl2BjfRa
doZf4bf8SvqRUuNG+4dn0bPZYs7Grtc60isYvB501vNTodzkQokpQaybzBmYG6SP/t+I+VCwctRD
6RYBcEQ9IiLbd35Lp536TB4uD+JnNefrRG30CEANKWD9OI8Lvcmz3jDhmv1oHMwr7dlG9bijdyNq
MYTKfu08Y+d0cpR25Z3sKq//UG7C2P75AGYWpybNkjLBLCpQk2quh8iLtWBO/2VTxhMgitaAWWqf
ffwn4Q81ORN0lXBzBk0Rri7UFjJ/biP1ZSQJeq7hjaLjCnE+krE95/JgwREjwLuYk37EEAm7Se4k
N/fyYNpH7uWp42dNJwaZkUOvTRrGNgzqSDDoMtHnV5V2j8uu2oma4fhhcmKLXQENSnltCFuVJ4ee
4Q1gSJEdtKjue7zYU4NCtfguvHuvHyKvx+PVJ0OQKE/cHGJGGCoUFsTVUXYBnwRzsmYZKB8bdYE4
Cx6v0ftiuqM+d87lYd3OMNYImNcBXQJABkcdM43EzNY+tQmeiJrWlYygzV4AxV3HgtbDbSyS6ua5
BEQWHuQtIHK/wIuanBjrhj93jFxeH42++b5gSv8eVAQI0x8jzLE99GNZVTmAg1PSUoWohx68t2lm
7P565DbRXWVDMW/wYua0btJQScsxximNYp/fjCYU6zK7pmVZ3TatbT2EpGm+JXmjCwxzzjYA2pAH
bYwHILJngrMf43CwILrrJPI+srzBvmuRAabHJvvRgZkju7/sJye7PzPH7NQkgvsmgbl2wUKQvUyq
vbQB3XDnKpjJy8Y4AWKDmBJ4MOiQA5TD+BYRux6K7YVvbfZjkTk52v8vW+AcPGcWGHfMPNfruAdV
SVtDQhiSPF36QIpj1c3uZUO8cTt1hUlb4wnbZpbCkCHfd1NFS0jZrc2VUhVQSf6HSvCZV0zMQy0K
GgAyXiiHVWpuizibQZnYRPf1at/LZa8KfNumgdk1sMA25DVE0rZD5nzzX4qB1IsOc6N9Xxb7NvkQ
1tB5w4fiK3YJKOEAmsUM39hkc7GooJrtqrtEpxNobTOoTT+OpSAn4JDaADNzYokZuzmMlf9h70uW
K8eRbH8lLfeMJsEJbOtqsyZ5R82zIjY0KSSB4AhO4PD17zAyMuNeinX5snrTi+paZSskJwCHu8OH
c0B6Ckn9JtikH8O6PnsdULewV+atcceuwe3BkBg7rR3jH53u4KHQyQ4GBIRlsL1oS4i2KcyTem1L
32j8PrwN5cILau5S/ZKFHNzxadFGRuAQhay6u+Ptni6VkufexOgRH6MANKcCS36SKGeZPQRaDFTG
4SqnnrpKL9pNh1jOxIMCvrFFjO/4iPGLhfrAnBoeyp1E+T0LO+RMIZezEuMMT1GQ+KqyIGQu8MDq
UJlGL4wBRMjJUbV1WAzIj8FiMD/ogHmU+gDrqNRHUj/XyQpkbqAdH5yP0woyv7a/pE7faIDxkqQa
10bzN5GYT6QkK1plz/87KZOTa/PEEWmLteG5uYkFgvAk3+tUWbAXc9puAmB15I1GsmBaEg+cTFbM
wGJs9SNPtm16C3IZV5bugIK4+np6TXOvTeCX/5I2MfEkNLQ6HqFIMUFifQvjtrfdjmTJW4cLd11r
zPQAH5Gf2yB53WEyCJC5SsK9LpHVLoxSy2/Lmq7qWLyd/rC5+ij68kH+jGESFQjrk93mOQb0UwuI
4UNMVrJ+avDkbkLiR5GzbovvxHbcQjaA98aglyovwCNqABQGea7m60Cvk7DcKZqxR63oygTSuHDK
Bd84awoPP3ByoboyH+l58YHWRbeOrtsN2yZ4lxnAOdsad+ku24NrPNqgBfj0zsxZqEO5kyi0DW1S
BBEqAXn8VBsX6VIqZ07/Dv/+KP/gPZQbkREbBiwggaHQ0SlYS98O91F0HUgQpi/USueu7qG08ecH
0jIBSkeCcSSv6L/15ZgtfzSdx9M7Nurw1H8cypjouNXQoS0EdkxJ1lF8ryNrE/ukvz0tZS7pgLkG
0E5jgs3BPMnkYMBHkHbpCDw/kMeW2V5Z7EqtBk7ozjI3VrU30ERQLKU65tZ2KHRyWpWjFzQArS1g
+x6S+N5M8Ea+sJbeIrNeC94KwDWgeB3b3I+PCVhAKe8HwKCXPi7e4F9VG26vcForcRGsKDJ9rWvc
LhUr55QDrM42ymCYzPvEhs7tRqaEYkdbEa94gbpbJR+HzFqopMxp/KGYyU2mKQ3UuIB+hPVmyH3c
aVcOg1fYvauqsWssYZ3Pa8rBuiaaooALrVV/KCRY8TqwXBlAM8P76DzVI7/NVZBR6uFVnuSuU8iF
YGppTycKQ0JM5+sq9jRQb3jzNW425RKM91w4erifE2VRQPk6qECs8ngHylYKVlWabSq7vC9Bv47+
oYXjm/Vhh/Im9xttATUNEsjT73xjD8i4Z93xg7tqPXj9DlXFdbUE9TJngwFYN44pUIyrTn00ymEm
r4Ahhbe58t5H7WuWGP6COZndxQMZk1Xlg6bGjgKtVDfVLfXalTzTULYAeNM2OJcemKt99Qz9Twtm
bFY/RjRQaiD19ol4sGWBTFsdUQ4v6BMP0i3Q9y5oaC4tb9TxqVHGq/UvOZNLp5k5LcoEcsKUP1TF
A2+cndUnfkV6DNw/dYOyIbK5q3i7Ym3lipp7tE8eTm/y3GIxgTBObCJkRffRsVkD75VRtw46zYz0
uo0vE/teVRf2c64kgyH0XzJG63Pg4XQ8ziqZQYYNaq8zjFDfKh5fWbsWgDs3zU7u0zUQD79qb8HC
vZhdHJgkVA0zqQSz3ceCJU0YjVOEduZQrQMZczevgKEfLJFizQT9Bjp+LIwoIuwHr9HEnKVaq3Bb
RwYwra0Lzt6cpNkTtdmoYbyK4g/bjAAo5bg2aXa5Knenj/DzVYRwZPzGRIg+4tger5Jqka63BYSL
PlrzyLyN5bDwqvm8kcciJidIImSG8wFYLY0Vr8HKuVUT9OmEYnV6JTNu4VjO5PGkZwB8SEZMmCg5
18OHFlnizrqpiB8XeyuMvER9VkBQeFrq5wBiFIqLSCy8ewEFcbx/WeGkTlUBX8dqAJuWBussajZ2
jmZEGi68rZdETa58Y1pg3DYgKqTWCuNSboTMdCmdK6TuFipAn136uCpbA24CUcHdNx7pwaWLEwy1
MhNbqSQegK/AeY9XFVr+Hsr01aRL2ef5hf2SNjHVJYsrIxkxigLtwqJAQ492TsgBELkAUfTZJRyv
aqLrDlo47aTHqnqGKZ6wRWH1w1GrfRc+SUXz/hXF+LWoidbnYY6RupFcWalXPHEuYvu1Dtqraknt
R60+dgTHi5poPcl4HRMOplvZc8cvWBBjKLS+qe32mZH2sulb7jFQWZ4lVoTk0ulFzgpHeAkUbuS1
LHMiXIINRNVSCMc8iK8Iv+u+K9XOSUdbeZeIDxatTwucVZVfAqctAILp4MsuIDDXNm3x0tS+Ez+l
iDJPi5np2cGuHsiZXGtmOkWgVi3qkmiM89iKbwO/ARsWKnfm5kW56P3qalghO3OHVu4FQzZrLw9k
T+65dGTU2/kom8QbM4nWoJTZpRipW1jjkpyJ3xlMTaZZAznxi4FxM7IyKNKQYtWvs9sCLQfAzdmo
Z4uRy9IRjh7pwLawFkAMVIxiH/NVgqGabbAyLtpH4z3dZNs+8frGKz+iyjUXjNrsemGlYanRjfiJ
6wQtsTwPAgim5MLByzIo/N4ulwKz8XQ+3ccDKZPTU0jNdW3UnKjcmNWVyXovRZ/oUPkqZuxYvmL9
pgDMGxySI+9PH+ns1h7InpxoBrQSLhTIZrVx1icQohbnQuGbki+VpGZt6YGoySmmSaZGApElwKfb
jZIOG0wYu0UK7gMrQbu0+XB6ZUtnN/78QGk6EYgmySBOc74K7SYfqcuWjNnS7o0/P5BhJni5Am8V
u1dyuIabtN4ye4/H+b+wFNDe2CogjxAzT7wQWh7qkMYqvFB2lih+Kb6HxkLoOh8KAfTCwGyQgf9N
ZBS1FCklYwG7ftJos29bUaJF7uugVBcIdldyEM+Zdh9n+d3pxc0GDgeCJ16PVxn+5hg4cGCFOkCy
GWBI6sBtQbFiRajmWeZCBmxWEQ8kTlxQalKOMZMxVFGFidyrvY7o1y6QN1ox0s6oC1s76vWn6/1L
3NQBhZkahnKMVaIaLIENe5E9GnFOb+KSjInzycoycdIRStHAqeFlELhqr/YLQma1/WAhEzvVJ7Vp
NBWENI3wuVRNLyB0Ndgawq98KRiamQqAP6XQdgpCIP0T/XpRFYDx6bFtRbTNhw3Pr6PgK2jWDHZf
68Ay7Z+IuWuiaxHuqiVegPkH1oHwycVu2xot+w2EG8kqNs8McsGsJzPaggAhATZ3ca6ZLpUL3mY2
NEJ9ClV/zAZh4OvYmgyFsKucQ2impE9diHbtiPstISthGm5VWa7ApIeaLjX9zC/2QO5ksV0V0s4a
484BbCE9B+K7hRlS2q+6/BE06Z7WP2YhurnpoxkvojiNmvnpdhwIn9idpkp0exhfQ3UsQYNwkWeX
NmAmosjn9r6xN0Xgs3IbLCEtzurygdiJ1VHYwJxQQqxCVlVEb4rGcs2gWGv24+mbOeuGDgRNjI1q
ou5dhxAU2uGux2OSKtnaQAbytJiF9fww7weeKKrNqBPmKKZzArdou6cQk2QKZru0Zmn+d0lhfvz8
QFgYG6AIKCAsIh+aWHW6F7BdAGaAQnG8vl2rGCKvXIk7cnqRMxUg2ASUO80xEYiuoImZy9OU1TZD
LF+XaG+WgRd3DGR+yoZiXF4v8y1Jevz/y52hRisDG60M9l0CvJLEeez1d5E2u4UvmlffX180sYmi
BPNyXwIjRIqb0F618komXlaEe7MXrq1vlAoEQ/XKYdvTguf44o62YhK4VYkwzIxiK4bia8n0TW0R
F/XmK6vHxGtqr4TCXC26qdN+L2kHFEh1Z4bpTlfv9CTcO2ZwX1ivLf2aVQQ4OgRqEu6lDUzqloSb
OtfeqwRTiCx2i1xTXVkBRhmTvV5b2LenVzLrjQ/OdBIWYkoxNnsTC0nktax3LPpegHHEUH3W9Qun
NW9gfx3WxMCWgZBOML49C3JWk7sq6DaquNHqKwNvCsVGF9v96bXNX/5fAieWlZUqWklbaIcwAI0X
O9tK1cCS3K1Oi/knF/KXnKkRzUC2LeV4L9Iraq8K6jE08gDzry13ceylTePLAcMPi8DDo5YdW290
v6CxAuTq6NADnNuxyxIOiIGIigBY8PMq4JvA2FvQeDxfmugVlQ67izyZnXepXzbSBQL6wsI/bzDk
ayNbMGYgAWc5WbhiSb3Sx5chK2oXI3xRv45V9IsTPyion5roIM+vS9Urk8wbqlsTgJZJeKX22fr0
h3xW4uPvmLgTotRlExb4jrAexBrJldaNulD1jay8CvKIuxmx+wWZs2s3bR25OlTrgKV5vPftQGKG
wVeEY85lYmxZcR/nC1Zm/OxPx4tBlhFsC0c8BZGVQwVE9d5Cms0CghzwI1UzXzXUADM6GgOc4LwC
ReaCkZ9bFpisMAxKKJCAp4VP1LKgUAaW1fWXFurTab9m3fvp4/ocLsODHMiY3MvOchgo+Aw8qEKP
KlCbRSqXpVVMFJP3RRJ04+EAZkEiR99fFku4buNHTg/ncBETnWuQGXAUBSLs7EqxgR+IXmB2Xld/
O4d8vFeTAKbFeWjjNfO64kLv3nJwI6Y3VF9oi50/kR+jdejYBuDesTKnvdWyPsGJNKR1a7aO64Uj
n9+tvwRMO5YC3tNejSFA9HdlOUL0h8EdkUuzuJ9dDHaLjHhqGgUi4pT+hdkcg4PjbgWS6bmrUwOG
dxCB+WZFTfbETCV+GwxR3w9BFIJuPImDhVcEmd1KYOOBrw0Nb2ibPt7KIbII7QdWe+U6vwRT/I59
M5lbmcCgWiWPppd51uXZ8Kbf2X77TEEjGnnleacsXOOZGjF2AnCGQMcY/QOdxGpA9x3AusHBMZb4
ZN/5/Jv1FZTS28BNz2M0nK6ce0UsCJ1f+i+Z5HjpVJFGWDgg7IU7suQ9+fso8MdrmpjcslYiDX3+
tRfq56XYWs6Ds4SwNWs4DrZtXOJBbJ1yp1UMChEWvVRMtFCjHaJaKK/N3gXAzqGEj1ET4Jwey5CU
D6oVQUZaAFkke8Hzsssjt/r7/MlAXUOoDhoJAMnjUhzLUeOmg5aPjJ/SSjYUTYN3SUDD1gsF3plu
ABSKpYzcnCNGrhbkSwDlBTbCZPvwpI/1ulQwQoNeDq35YJbqRjnU3pauaXRPf9+PgIsOCNoOOuaA
63G8QBTEilZvYFSMLt+k1MKzZwl3cnZBQDxFSQ0NnmjPOxZhD2qkpxZcsEY6P7NWvQn0RUyx6t+N
+u70an6c+9SjABwPmQcdLUefz6sSUZJUNdR752zrZwIEqy53u+f2MvaC0CXf6a5dD5eW+5BdWFf9
dX/1FX3JW2dru7oLgsPV6e+Zu82HnzO5zUU7qAPQUUFIh0Psghw5rcfTEmYGdgHzeLDiyYXmeaqT
oIYIfW1eBhcg372ufXtrX6b75qviy724sNxkI7HK9DzDyPdCgDV3Ew/lT9S1JlWBehjkG+g4TZJz
yi+DXPFzvLROr3RmXHRcKWDCbWTTxvM91qMoQSW6asEth1vzrCAcjvvMtzpjz61gk6TW1mjqyCXg
1wKdHlLavpoDD+P0R/x4DkwVDHqF2QIToJefisS9ade91bUg9buzNvlK+65cofhoeOwSxdu+9TUf
2IUbdUcbd+hd4xnIcHuw/XwPH+ma+wsfM6rP548Z75UJQ4G7erwjNbeZNYQg/1Q35jpHd/0u9SzN
tdfaJRDNwUK9MvzqXH/XdiBnyjbRxnpY6oObM/boBP7rEybHD3ThvuRmBgMZ7ZFjJwBcWmrln9Ow
EdAamMyqYYB/4niVaWVohZqPqxRvTfnhGNLlGG6SH6d3c06MBhx6gBsBFAvAcMdissho1dyAJSQs
9Jpil6puZcduauxOy5nbMfScjAP2GO4AXtWxnM4u0r4abJQpwm9Ugp08SABNc3NayJzNPRQyMTxW
aAMvcBRiwGvx66G9S+Qjnrpu01QLV2LOxh2KmihhzgKMdxgQRYNzy0lWWZMu3Pxx56dqfihhomOg
EbWEIiGhNZ5Tvu34FR4jmniocOWj57xdiC3mnozw+ACZBUo3ysyTBdVdBeQW00E6J7/PdGC5Et0t
w7dQfDfsbzxbUIfZ7TuQNl1c4CQtko7opem3RfKqiIVS0ezmofkWNxTVN3taFYv1mLVMIpww5VPN
znX1MhZI6DlfbeM56r2i/X5a82bV+yB2n1jpTKp9SsfYPZLGqkBlBS4ZfLNL6YolMeNtPggySzt1
0lZATGLuDMw1w1241dJDfu5sDqO/yS0aCp0pLAUpdtY+SbFXnYfTezVncg7//kTThlgTqST4+1q1
FfKj1bnr9BuZLtXW5qwBQX4JsuC6gB58vFm9pkVgxoYOqJ2vtaFrkq2Ei0KLZLIUDsydy6GoiTor
IbpagwLnInTkz4fY18Ongi55viUp488PTl+RVs2iGlKouk816aEfxlLyBcM2LwTznxZIB3Q0Kh4L
GRr0R9bOuBTyFhSebQBcNlxC05tVgZF26KeQSQqkZOiCZCGEcLBODzr3LYImsFhzw+b+X1A2Gx3I
4OpWx2mD4+UA2lUfIg1PGduoXSO4irptoK7A23NazEwZHjkDJA50JBDAPfSjKnpwNl3cc8JREPOk
jdkF036MDBv98EPpOlblDojbehDyoDa+tqol5s65C3soe6J9tK/1vEUPk0eywQOa3vXgaAtpnjl7
qsOajtD9yExMXzMsHMIM+jL204EcsWoyjBVWjCBTq5ibQOXBqi4DjIrQ8ikz2mahEj+nk0hHQGHG
YAiP3+NDlDbmGgcOb2FHiBxYjikHeh7Qvz8hgjNECmvkWAddlT1uwsEZNoniGPC6cErBimBEmAEe
sGZAZyvWp7Vldj2/BFH1WFDR50BPGt+GulpprauVQX2XpaIFAgdJcSNOS5vXzQNxk9gLNaC8T3NE
Ehbv3JirbhKpW9rByWOe3Y145tUOQG+6q0YMS3HSXFiBTDf6qpHpRnf35Oj0TAu0jlPk1ZDoN5xb
IcK13oBmKCa+ob3VwRJoypzVP0wkTAQCeLwz6my0+pgkdtU6ZB4zebYlBbmOJMrzxfO/sL2A/sUD
DRnQESb3+DSTQBsKo0LCLIqbfWDyXWpRNyqbdUN6t0uYK/vrKEx9LXw7LXlOjQ4FT6woGi0KpO8g
uGOZ2/BtBqLzuluI1OZMtY3zw4QlIikwYB6vTsU8YGxZ8NaKvRmCjRptqPVqDkubOB7LNNpFxwiA
JDVqWCCjOxYTN61hNOoYFLBrKx5Ar6B6PE62Uqt2Mq633OzvLPF1nJUZWAaeH21PsnCha3h2rSDV
AAcARilRwTz+CEUhREFjee21deKh8zrKmZsCcG/J/c1dCuA//SlnmtPuMrWi6J6CxmTRrc6jVaGJ
b0Og+hKkZqJ46/lSK+ac/QZEpwpECQzKogB9vDJjSEGz2QlMXHIMTsEvpdsyxxMs6oJrXc8vulYC
LidXAiCvknxhW+euJIYdwFmHmt+IFnosvO/SKip7PGV18zVqr2X6PrReV627dsHSze0r4BNB+WOj
w1ufPmbBbqmwmCArY9EnUe2i6GvFv8fia6N+D25P372Z0i2A2w1A7mD4WEcUNFlU1GbNiFWAHUW5
oJHrHvXKdo0hWs1cU21NSYgI6glo4Aty55z9odyJs+/iWFdUCUgO1Vi/dd4NWG3KNf12qzyClJJX
q/JxwcrMnp4JUJCRFhz/m5g3a0hQaSMNos4E/O3muaG6uvaiRg/h0jTc3PXDLPdfkib2LDHbnPJR
EkIsgPK6Qn1p4xFNfWEL52zNoZzJZWCdrXd0lJPV6ILWttJFnmiv39SotvjFdRF4S+CaCyubdvkE
bfRzDzmSETWI1fOnPAZ8QbqklbOHdZCom7j6obJzaeQd8pIby9O22v069wwQp1xp39jd4EWb4lrg
XecuobHOuaLDBCE5vuJ1Eih1TltoZfXK5E6yC+asTx/bDA8ObtzB2iY3TqqJnscKZMh1QlzyWOwD
v9vRXYUJxvxea/3M0z3VNX32knhnmC3x/pUX5eEXTO5eEtmKriTY3YGQ63gAsFc6eBaadTBHL4ty
92PB//G9+0/2nl//4f2q//4v/Pf3XCBhyNBOdvyf/30l3rPfrpOX7+/Vf42/+Nc/nPy7zXt++ZJ+
/kdHv4M//lO4/1K/HP3HKqt53d8072V/+141Sf3j7+Mzx3/5//vD395//JX7Xrz/4/fveZPV419j
PM9+//mj3ds/fh8npv/j8M///Nn4/f/4/X8y1vAkeZn+xvtLVf/jd8UiXxwAziPrO8aUIOrEEbTv
f/xI/0LQyEIAro0kNR5j0MEsR48eRNIveLXCfAGTyoQXGpFlKqTB//iRhr8GPG6QOcF1UOP3P7/t
6IR+ndhvSOVd5zyrK/zh8X79CmPwRUjV428gftEgCI7o+B4MqcyaymKGn+tq4psqf2KOnqx6kX/P
nfqVcnrTFL22DUks9pVsmNsbCncPduznVx19xfh+OP4KjOkAQQ0k8KipGlMUNSORGLNsqeE3iAjO
Gir3NIPyRNF9p1RnPFIyAMTYiZtn+Xk1pIvdRcdWaNwFE70t2EzM+NvgxZjsAprrhVY1IIlMQR8F
bg/4anRSxcWVSE3MmgTqCB6nK9oQIwdsq2hKpoViukMVg4Q0yRS3TsHd4bKCOcKncRT6VtEkLinz
EnSTQuT+379pF/x7mVf5R33yno338a4u39/rixcx/Zf/By/b2Fj1zy+b99KnL9lvuyp5yd6qwys3
/t7PK2c7X2yUmjVzRE5Gd4KFe/XzylHty9jyrOLZQ0b6ExN+788rh9/6QcAITDsQeKH7/NeVc3BR
oZfAegKvNrqFtL9z5Sa1KdgCdJ1A25AWGL9Cm8IEZZ1sswwMPmvJ43qTMZJexeIxlhV3S4aeyNCy
E6/WNf7VUI032hJ2batdvynHOZ1CGzwRy8B30JSzVes+B/puH+mu4BSzE+kQXIOCF91ostiG0vie
NHb1zgPNWMdDuvRWnlQ1/1gKRXUEpXdElta0CB4CR5KXeqmuBx2OgMUPtkA3KinaOHStLmwu+77f
hEVfE4+EIgM8uEAPb85yuQ0BaHuVk0FsEq2zzgul0/eqOqbxaNaZrpbI5q6ksbjtBvGkJtFCWKof
Rzj4dCBPA7UOp41gGNBdk/cboTEvGKzjuiKqFa40o7ynFeu+5kYBTkmn1FT0T4r8BbR52a0o2oew
4OpFxrTmkqdZqiNKyaJrqabiMSoGdAOTygE3gmU1qsuQ9H4PiXR2WVh/7fNSR5kqlC+KXpLKpX2a
3dS0yTEW0meV36n2rnRyYrtOGOKJk9eoQBtJJtZ9yJ9UKwmYj7ExQLQovRk6rs7r6PXf9gSgRXDe
uMX/3Jz8D9w/a15+gzH5zX0pX5u3IzeO3/3Ti2tfRpxBHW6CQM1/tJ/+6cW1L2jJwKMKpUKYCLx0
fpkUG4YI3pUCsdmAM9fxPvjTi1tfMHMCF/7LEP0NLz5BVIL/okhz4jMgRTXx4J3EeQ0RGRV4svqJ
TO073jXVvkYbWo6m1EF91YVDGteUMehKVK25yAaa9m7d9gUgw2Vo7yRn4pbHbbsNqV28Ab+KOV5Y
UCAr8VodXmMSJJtgUJrMtbuMLiRLP11F8Phi6BG5bjAZoo3Mwb4fpjEVFZmEPjdBrtWY/Uvb6eQu
tswerRjOkLuh45SPmgyJCw5jzIz0KfEt3qx7tSVoFQd03q7sUoe7ik01ZFrhEkxwOcT6Awu1VZyq
9iVa6PrrptbbZ73UetMtBl25Bkf7sLZzMNLD3paNG6VK9jwwP1OvWJKVoatmtL+xoig8D0gW7xAk
AB2rTY2Ou3UfF5uKq5K4B/o3EwkdP0vGg8RWjCWgkaxTx4D78VZojSHTBOSoSDWagSfq0HabTlU8
R6hLhM2fYh6I+pEMwCzxWG6aPCrRkWJodRp3vmX35QrmRt1XSqB4xJHUtcHStAFb682/7cwfdmak
If3nhmY0Li9v+VHEMv7GT/NiOmNYgrrfyIaASHd8Cfw0L/gRepPRwwIADFRr0Ijwy7zoX1Au1VAi
wtSPbf6ogP9pXvQv6NQGfxz8HBqsADP7tyKWaXiOj3Lw1wC0BVcPOImJr8wicNgQYSheZGrngJJi
tY95fb4aYjMAg2UDyLgVBuvQ8VFXapx4VaUQxQsNs6zd1CLlPqz76sMcZEO8sHTUlwZERu06xLgp
X4P8x3TLSlgPuZlFF6WVDPrm32r3p9pBVf653l3y7y/lC1zcYaisUfzOT82j5IsNhJAfzE6ISPGs
/EvzqP3FAq4pjMOPuYsf3uvPWNn8AlUFhZqDCoKKbv2D56n6ZWxfQDwFKDENOVTz72je1Byi3kod
dJONZIUj1O9oww4KXHaCUN1ICuCgZ0PhVoVp3tnGUK/1IIsXGjCm5hCiRgcK3kADfVLovj0WlVu6
MCPulOvWzncFUCoiEW9CSu6NMjirbWV7cA4zhv6zOJBpwVHjYQEqRjR+HIuLhUqBfmGWawB33hsB
XenakLhcw3xA1icXQ5SwhXTU572ERJww3kM2wo4pboosK7PsUWxd414mXlsVq04WqyDJliYEP0Uj
IHxU0ccCYEdowmfKQlPkZQTfWa6B+FFt9TIGwptW66grCdbvcy2Mz0y7qu/NPhLrLJM7TLbf4S99
k4Z4RoP+Jsutirh26wx4bpdXqhGIlUWCXWYW8a3ZpEsAqpOCI4wkarUEg0U4DhvzftM6SgTLrCUO
A4agUl9YeXHep9W1zZz+PAVJggxVCdBxHeNGUstWQ1u1q9PaMJk3/PkBI8jL2G8GRcQNPVT0joUN
yRMaryOtjGIv6/L4LDcCsna6GvOp4BoKHbZzNMWjjeINqX1OAmffMfNFVduznHWKh0DtO8lRnT39
aWMYcJiawdaMscg4+YOuBBREj7+M0xDjA3aargMSm81qCCzUmBgq67u6yfBGygWwRnSBQfCWmC0y
KMLQr09/ApAHJh8BQ4TOjtGbIeU1NpIff0Q02LnBucPXaduwDyXqzW9Dj8eQ56S2ulPIgB7ssBzi
64wn6VclKO+Ddhj8QMlQaMxIC2w6MWDf0Ch6i19Dj5CJZChiIuBF2vK+CZoAreNsxCFrTN8R+X0+
5Ds0jcfPXbAmUqf34K0EaSOzWoOvupTIdpMokU1WUR9xscKAzNCck7zQjFVgSPXVErUtb5meaK80
S6LLLMgLkM71ivO1LHj9VOH/npQ8UF/7IW/FZTWUg+1nGFFGH3RfdNdRxlNUFJygX6M1y9nIpkx7
yK+AN56r2ZmZphhgbvu0dMO8ku980BvQDlnN2ANTlfFLpdTBYxln/Q5mKNZXRdcNm6xOMLiWFcpG
5XbePVVNr0UgmVV7a29a0tl0RhTvQNCpt64trOySVmm+kgA7f08h7F43E8tyM0qT87DQgN0Wq/UH
6buocGONBpdo6s6felaV5yJGGsYFPnZhugmIcYjLJbz+JmlyQGCVdv0Rkrbfoh/IecqcIOB4Wijp
c2ZbwWU2OO2FZtemJ7WE7JKax4WrCEP6mdAjExPctI690nTMfYgUdeqihNBvMxS2ybriUiquCZIQ
8FeMSDluYTntJiSdbDYVcozAD2ZComxoW+cOMnioKSakehU8VK5YY4p+h0yF6FcRA60tsIaRyVmV
nQXUyEDHKANGqvU2R6IQtd99CmjJncO4wCJBrCstv2nrot8VpanFOwF34ge8Dk0vD7m9Dk0z9mQh
ihCuLE7pFeG8Z1vSE8DYSj3Wz4bGygcvKy3Q3Rh6/WAwM1L9QK+6F2IUUYNBWyGLfVyCRBFAGXXP
LoaKKZGvRhFGK+I4ugliQzhe06fKPcspJpLLokY/f4FumFUTS4WjFk6BuNdZiTWsU1uQfB2UtnnT
KX0Q7ihr2su84slHaffGOwUuFIpMhYY27sAGia8aZxeFSesLbFz0UUopVmZPr4O+7Tw9YQ+ISS/i
MLXfBie7E3hQP9hZGp8pidNsuY4Zk0AtBYC7aGlcBaJL3SzJejQKF8m6lXro501g3fSODHfa0JOV
GTuYuzZCfTsItfMwuBWdASUXBbDGMDGMLUs/NBrklUgEeNTByYE3yPKXIMqelI4xj+h9sk2Exb20
D2y/kfaryihbk44DwtoCu/Kg5dStMHBzwwJadW5EW+F2Icde98ZNLrs91YV91hqFtlXCsPETXpa7
KLcw/WyWeJTq2mWuMH2lkOaq15pzlKPFPnWcNYvSbgc0X201YFhzO2j0TrFjikQRWDulkq7zLFGu
1FyvXVNj4aqram3XNna6Q2VKXCQdz9Z6C9QSlzjNM7Gk5mboCSFt9BFpKtlpnCFjHyjmvaJqYhcN
Dj/rovi1YEN7oYIy9KOLNP6AQR/+jEbMEPj0wOyWdXbDwsRydTv90S3gAHeB08yrsCe+sOtyr6eR
tWmjptxUaEnFxTVwxTLZDDcd2siFL8ApA7yINHky0J+0thi/Il0o/ErkjuOaVki5q8YpojZSg69U
aLct55gmobR17omNNHvWZvss1mr0ODKWQKvS8jIplfA2TiM0viHzGRMDoVGenVlmbGeYKh/MpyLW
4ssgauIzbqVyBVqqYi/DuvFzDk5ZpQUcr96356Jl3TrLE36Zpfym5VoHqpIBEeRKGGWJGy3aS5n0
zUeoUH3f1bzaqKSlbg1gg6em1AFrQNiALnyhJX7Jkl1at8wzndpeM1G9RYawAdNU/j/qvqTLbRzN
9hehD0eQ3HIQJcU8ODxseBxOmyAJggA449f3pV9Xp0OhDnVlr945tarMDAjEfL87qDu70bAK9zqL
5Kpj46+hxLeGA0BNGqgKNN8HM64VsVx0lXTeyyJYmVnhYq69hW6BAdF6tBH+kYrIq49BHbgvDJtF
XpadkxMtnWt7WAJkK4ofUN/Su9kO27zrjLn1evMYkbLch2SM9djREXa9i3ERPuZV10rgplIGrvet
NXL9wt1BHLlYoleqh+Ub56HJUKuq27ginXs9DKLF4VnhXAklX3PZuv696nArrOtqeIabkdnZI9zh
Qg6eiQrcOpuUsrPSK9fDzCI/qRyrWxKnAKhbos60AzMbiovauMiqZl81g2dA048GVrh67W9xJHs/
lirqYr/RyABveZ+hiF4BLy7w9xmDA0uFyAvPVa+TMMepM98bGcBDv6iRU4wudODiv/bYnrKwFY9R
75ocldZ7F49Lzpj+3o5znZfKsZJadv1B6jKzpwokQ0bvJJufRL84V0o6P0o31GCwGJUxUfupVTTL
rrQRBEZWgrhtGcR+zSFqJ+p15bO+08USHQqUyUw0Hb0q+FHZa5ELUIEyWuHc5nQGM02039qVsXuz
ijmRciA/naB+LAXKQ5HZ4G3GM2njbIMZVvUTmaD2YdAV21URix5GzeHjVoXLmPAxCtOyG1ANj7oG
zDCJjQrJMeOuXseYFpH9ujpq/M4c1sOYzO+XW9PIaMcWzPW4dLT3BbcNemuwuiANdrBk9stY808V
GRRPo3B6lnNTJjrs3eeJh6NKwmi8LwY6ygzOGzrlHY3uQH018Ygf/cS7avoWaVLdCVs3YzJ1XVVd
mc6xr2fk13w1jaFebBcet+KBONYLVkJ14MzVOuZEqJ+NH2IKRcwfvpjVZg82mZe8kkUZpB2CSjtk
7TR2kWD6FiKpJtcnsW2GAZHVSwio0qtc3OkqaVUoMQCotFO8UBuYmTelaqG21c6dz/zunhgkdcai
1d1LQclipdJftjzzJRIqXlVVPXdVbRA52c91lwB4qF/cVnh9zJDj9Ksfx0XGM1k6P3absOpi7ffy
mSuDux7T/FunxJj6hmMXksSGr7PybhHN13nHxi2D4ti19dLntNX+TRhW9V+Uw601gwmMe+jp4F63
miGUHmaZjxEo+FiFOJ8/19gDEsSNiadl7DIXIOOVZJ6nY2oNAluWVXxdm8XL27aYr/qaz3uw6iXU
3oP32rDthhn7vYi+rXIOf/FWLTlmuXmYg7LYi9Kt7VT2ys1BFgXTH+sexadiWqNYN3wTdAtT+cnI
TZmFawPyn1PS6bGKwhX5uwi5xxFIwVIIBhd/douSXcYgkgmN2jIzuOWAuOBgk+mGurlugrDe3C7E
8sWe2+jGUiOKFim0bxb0GaAVOjFzBWs/8YAvPwI8rX7KMVyfbBTAonTgUh9CW0V+6i9lI1NHW9Zr
1S/Yw3FN6p5UKTi7n/S2GXQRGE2o0hQ4hdcuwlgWa/eoOCZEvqqO3A5qWUWi2oVntTOLzLFZ/4Uw
J/rS42+j6GNRpKIPHIZceCMcq44Nj6IyJOewoLoOZtV/7kONy1LQG1XHljUtL3JdYbum1bjVY0qz
+Imyoq47eG5XwoCxNa5BSPYy0Rde+biIaePfoPhvcVDHa5qFUQ9/OAxtvWvX2i5up46tRRwwX8uf
2OH1YGKY9LVh7kqINJ+tnjP+MvgECZcTw40gWiLCY774w0tTt+V9G4RtHQd0aR6Vo2fEgK71sJ+V
OyUtkhTxIfSKHzpNqakHaOCWCiXGySE4A7Ws6tjlkX9Vih69xFNcPRl77r/Ww9BuGoQq+OVEzbxv
1nGvrBWvkMXqPy0tDpwgqs3noZLV3pl5O8Iue4DRXihYOpVRd6BzX2RyWZw9I+CU4/LAbhq9wpoD
5Nu4FFrtCmDvSVSg4ODAFRQZs1MpsGRG69mwYPwHyPNz1+J/p0XwNySV/11R/f8j8spWCvqf8cH4
J6/Mzz/Bwe3f/xc2GPyHh8irkEbQ8QOF22Dff9XRUREHUA2gYsMMoWv8G5QO8R954NtvtQWg01uF
/V+gtP8fAKJBWdnA5ACg1/8FGdzsmWAFAyJGiL9lBQDT/wRMRqcqbcRE9vlA8GhhYVoJfSwREvLH
5/hfwHS/m0FBBqYk0BGEpyqJ1ShgoGbt85GQq26wdnx9Ldy/3IXdc6+5oGg7cXYFuL91CoKB3zhH
5J1K2hp0yS4c0+ehDm5LRK7BqX3+UpEADuNtiyhtDx5YjaWwxu1Uhwz8cPLNLtonEVQ30rDDoh89
yppdUfavgB2fh568fPxBtirFGzzo92+E5g68WHx81P3ffnh7diH0i3DCFREKYavtJ650Q1AfbZrW
nDwxWz0r29n7JXkEBqBiQyQe7/Vy79XRteUsh4YwAAc+d1KmujEmS3th0N4BkNtvxBxDUQR42pa2
8/Y3AuDsTIPY0xylf+wrao3tUe+mGrKgsXaOxOu+eAsM0qQqE1MvNyWD1sZVQb64oBmjCplYZPzK
tPoGpsYT6Nt7XLuXOLAK5wLwd4qu/f6l2PE2nirY6vQEdSYoKwc8wNcsHa/F3Xvts6qCH6ULolXT
RcEeT60+brSYkBF0yRJvG6o/ob3fjQNwtBDDQWHRsP24P9B1awwlbQrZ51xXuaAF1hH5+vF0wUbw
ponNrAj1Iiwd6oI+7p00gYpShcd73eetFV6Naw9afJMjduACeP8ewN3aATIIfXUI7TlIcW+6Qgcb
p6lgfa4j/bNEMRz4RFVlnctF6rcBz5uwLtNq5WVqqs1rrNaPH/eUYmN711V7y3Pc6qlbFeHtT/Bb
gVC9hiA/yotwDarqOdOtnF7DeV13Q9tpcixRc/+MI5Pg+V/YX2GqBLtFPobXlo/rCCzaefVzkryR
eKAhQcxv3eVgYFizt338qR31Sf9t0cVNoaJbqYL2xhdBlOPmdDC1kUBC7NiqdI2ivrRze6TQx5Ax
d8vSSpFaczc13W6pTfEJKm0bz93yGkC0u8fPuEYYxZStDfF3UL+Uz95geckS1gzldPDYvKK7C6UT
ZF6FIFXE+dXJrCG67i12PTeEZ1vNZFgtGxiwBQpMUMKeqiGfyUyanRWVAq/F5dVrJZziaJUik4Vk
dNq7zuxk7jRE137ELiwsd1s5f07ubeZtjMZNug2Ry+nM69oxBBmi1zlXBcscuINA+z6zBFvDIwIX
wSmuHgcWVblawkWkkPnARExo78CUa/0cK/9lHN35bh7dKO4wsxNIEoIcaCiSY8qQbCZVN/2ER50u
sSGjy+QzcqPWGM9NFWtll9/KekO2aqRyb9fZ0lUGRmnhr4+n3bkF5qPeZnvAWjBaJ4SBtbQW38BB
DxtITz7xshpuStM/g3348+OGTvf9399zK8Oh5OYi6/BkT8XVNNJgqOpcWrzZC+SkjEm4cLLGo4Vd
iwP4zKae4+oI4sbHTZ/rI8Q8Hrha8GfF8n67siy307YcJOCoqmt+qj68YXSxvxZGXCKivqvKQW8C
EspG48Fu9a6lwvT+wK1C5kYE9/4IoFZyZB/imuEZ774qLkWhnfmoqDttigwIeGyU2d/2zCZTIebG
0rk1VF7Wu8HRXnD/9+mQFtK+8Ro7uRySeeZzolFIowJUgrfRfNso6fB+XKoZ1lQlwrIiWl97MwN/
zVsuWcqc25ap42DgtvKRg1Xytil/JmGkGqVzJ5A/y7X57gazySMf4EGEGEF/XgB4Dr+U1QN/bJsf
//a82aYNNmRYOIC6eTJlqQqnQEeYN9rt49b3byjg+179ewI+nG3wv9p4y6h5Qm6J9t52Mho5HYpC
6LwzzrRzjHipNEJEVsljyu1naYvoAnnxxPLqv5pE1R7RKJDv0VONm20rbRZNVO4Mkf+ZljxxIB9i
VYTdd+WP67rAZ9KlEs+wEvUOR9dfAXtm80C7nU9ng4qrvGQxcn6wkUaDzCRUmN/dXulIQN0sGQa7
sHZDMCLFL1y/y+iHXgR8181CMs8a7+Hx3cfzEPYXbn1n1i7FYwTJRijeBwgHeTsMAaozvp4jlftz
/Tig5FO067WDEtbqlK81Xy8lcZ/enrZhB6kFmdF41OCRdLKMVkpKnEC+yrmJjo7qPisAIx9P4HNd
2hhBmL8gx4Hp87ZLJZzceIGAu7zUzNt5SHROHKLX3WyvX0qrvEIp+OMG371Afnfq7xZPhX5AqcSi
xYoWO1lkdUGmO6llnbZi+t770lkyHYg697rQT4O53/u4yiE65+vUO7ecyn1U+0teBP13pLvdlIq0
+PfdZV8H1YXj6Nwm5tmIdIcif3sEnlyc194WFkoSKm9I/QIk6WZ21a1fs/8HG+DNf14fcamZk0nV
jCOjdJxUTntlpQRVxxIuv2lhwZ7h409/5voIEu/fHTqZTh3XUQXgUuWVMT8qd8raidzxkb4Aibk0
yqd8rm2Uf59zm8wZOueTA3UGfYN5vFd57Xbgm3jXzRhRYIH2bR/6N1bIDwRKVqvyujzwy8ePO3pu
3cAvkIIbAqHHO63HvFTVbKEsnLeOsDJBw+m1bxf55f/Wysmm3A3V4jDczPI1nJCLa2dryS88Os4c
3iCPI+4X/lIQ37/jbESFKgCqylyPyw34bF+jxTzafX0fwPDRUi2KcygNX5gmZ3fZEML0LcENBPZT
yaigowNGfCDBx13snIgFEOz6KHCtPcCzKPeLCtbttLf3teDuAcT/548/7DvF0DZ5cJ6j35AD4+J5
8s6pl7VYnKXF+EkbYDj/TBiqCLSZoYRuPy2q+erJ6tfgcLiYNXYbt12bfvwTfnPzT+72eCvD9gDk
IjzxT4MOugrTCym9MkcFtsiN5mA/2I+TWAKA9bBXnti6Jn7AH9Ss3WPbNnM+TE7GKi+Ahzi1U4Ap
zUOPenduK3Ese1on4FDw3YKSiyvpkirU0g/cWxMtmEx0Z24jfyp3w0Sees36K7ucX1aipxhahatl
iZp8GPouVXbd5IFbVIntTlY6zOTAlTBfxgocEUwGFDcIjPtajBiFnXdKiS3iytnID7JZ4tVtnmaG
BDLaefdSB4eadeyIGtucQj9lJ2xuoUCQAyStoC04psrGoXxeJj5BE4JSpl6uy7BCuY0plbhlWCet
oVPcErjpe8AWvFiYHlWMiu8mop5otTq7lZT0UBj3ji2bNw90ZCj+zOKrbSBotbriSrV6zntDWtg2
htdT53NQrwlNqBxRKLXtEraRgw1OQkg2oOJX6wcA7JtbhPweKlLztOyRIGp32r8abZscAJP/+yd/
CElPCHmObeFAPlnrKPa7UWutMh9mUSdmNmXMSvZg9dV9GdWP+K8uLMIz5zII96AHbTZk21vh7bkc
hKCq1EzJXIzRmkgelsnIrAzh34hkmUASRyjZx1P+HaSFVQf3NgeEX9h8eCBlvW3S04yvTU87XDKV
kyp/bTIAX/VTJ4IhnkT1fVT4h3RqokxG/kPbtj9lN1zjp4mbEtzduJCMH+yodlK/WtY7fxDi1YNn
1m604fdSh7y6xBw7t1NA4oBtArsUjLN/OwX+gS+tYdusUVTKvJftdRjI47iQ4WhadgdKRY/CY0Di
ojZ1Ginn10TCJ0/P44W94swBDkQVN4TNuxqMy5M3gIdCSDCMAUwzoWz3+aBw9fQTZoLwwpzYJtnJ
ngTz0W0/hIxh4/C/HSC3l3KcO7hzOk37jdb+Dg+OC0KJ7br3rgkg6s7meAabU+dtE0Ar1FhrcKia
2XnpZ0ToMCFeeMf2wGUqFKvZAy3dh6D3Lwm9zh11dDtyYKfhhu98CkQDV0d3sbq87qtjE/o/uSye
/b69X5m49zu4n4t6uqB632b0u96C/wu7UzhAvOP+NqEOjTXY6G3jw/yzME/Kb7OgaqKdV8wXGjv3
aVFIAB68VTveoRvjyotuCSOI0Xx6T0AxSTz44zUuvZJBd0W84MlV9Klm1reP1/W5D4vqBRjHmx8L
8Kq3Q+rPlHXEs2U+2TGQ3kw6RR2j0D6mEhwLf3U4rmXN548b/f0iPfm0ACn9TZoEfjdoz29bRaW1
7X0cbPlkoubgkf7atvFc83r/1UXQRVyVK43DpX2t6LAHvJSKprmyVzolBOrbpAkilQFUbXflvBpE
UkGCEA+B62ekw3av6x+eJ4EFkj4rt8QvQV0f3mn6KWj816gZvgbSuKk09ie3GaHVsaNbEzQk70nE
4rBj36ULPg9Q4xJYY3gFnGaKR69haR01LNO9gj4l0M6uRYhuOlXq6ePP42zr6N3nAZSGRyRY5yAF
v/08PkgWMoINbL70oCNZAfFiZ3uAyd6Kten8o7eOwU4W1nHdbgeMOOobh9N/03PzZDEvHUbWZ0HX
HnzT1ZkN8io+hvKSuvK+0rBu07qsol1H2SWk7MzBBJmGE4IlC03jO1b5AOMg6ColTgm6lHAs4aBu
CGOnc7+U16HEqI5w4Lmwds48GlEoB+aO83AzLDulznMUox2Uubtcz96wGxeQlhwOBELiXAYEIq1d
Zdo2iXxS7CSv7AQsfGwltYChROF+gmr+FVatL+NUzPFsGTDvqXdcFFeZBV7thZP0zKm0XRJgHQr8
BJLe0yUn+6FUweiJ3IoA1A71syug26y6DkH1VgnqAkijOyivIEGVEwoxqt3PzmxfOJfebziwl8Jd
BXxIilLV6TUehFkJ4csscrI2V3y1bi2LJU2/ZgOzU7FG13OFK2zYX3pmvn8/QEEfWoEHkNOLcIZs
O9Ifh7Kvl8ovpmoj4kpo5uwol2yTtQ9hYpWvumBPmKXx4o83fLjQ53dn8UnTJ3CG6iubtRbHETms
+6ZYDmuH+oGcLozwhWZOIfFwcjgLVINFEE03giOseOhzp7uEN7078LfeIEErwD6KfYJu//yPD1la
YEG4NT7kvHj6UFDVXXHba7OPN6Pz4+WEcLjfLIJwTrxtxjHhSJGE3KFO0eycwXti1LulFXudouh+
LFsWo6h1pbTaO2P4jxrHgQ9/IngGRadezpJPAx4DJRqX5ChG92Es6r/WZhjjVX5Xg0KIDoPxlH4W
a3e40PF3BZzt+/7R9knHa0IqxsCFzEuIPX041mq6VWrx6FtpKqbpWcFVdgnJ89LLa7gBXLjPvdtK
t+a3gAgXr10wCU4OgVIEi5mbSORT+MpWJ9ZteTWrO4fX+wCJ1x93duvLmxPnpLET8MeQkuABHYi8
FTqZQiem05jOvgPU+pK53qWmTqZtYaF4iKehyHtLxN3cJiV2P3t6dADK/5NOQYaIYwGyKnqy07je
KBWIwl0+DoGXwT4Qnm/WuuApa9ZbqKynf/IRN2wcK3JzcDiBBFtUJH3UtEF5iuBlV4EFFuuJS7Db
oRgeF5dfmKFnv+Qf7Z3MkGBuoGdsMWhQT98H9nzTa3VQISyFnGH/Dz4l9hlvcyAFC+Vk0OoV6DCv
C5HbFZgAMvRuo75D1lCLkO3mUjH93Z10m4yoKwC8hpE3VJ9vdxxoN0UBNxv0awUpktI2qzS9HaMh
65U51Bx8BOJ++riD709lVO6BByIKANgSpFgnK8DTFrGGYhs8ZJV3q0NS6G1eB9VmdikPxGuvFQwY
4pKvmRgQtTbpC4+rM6fGmx9w8olHT8JYHBTRXFWg3XB4VqNCwcP58eOObn/mZKVjyuAFB8gaxYNT
gTdX1MDUEh+3t20Gq2LUjstmvDQ1Qbh6387vJCVq4Sa4qetPBnEw2LYb3GGpQ75VlVU8enVLd7gR
JLwXWT9b7GGVy5yt7vpjlTWKt4D8UsR1uwC/rKeGqF9hJ1UMW5EpB6dTQ+8FfI0r+dTAiXAXGL1f
nf5Kde5NvTgPq5CQYVR0OUw2m3bQNpKYTWqG1dwCm1A7IgjxlJ+AT/XXa1dG+QC4e1dq4V0VrYCT
mQusPaFD04lkLDDPUSyH/4B0myrvpzb81U1Wudec+dfdVO0nAQX/6LZXDVpKO2qiJJqtoz26YWom
96qYm2EHRul4bwTJ5ilq9pO2nVwE6H3Tmr/k0Hi3qvC+lMC30gU1X+XrMg7aYcpDj3xykVBxjUH6
BsXT8jTgdQy+aWlix5Vmv5Qa7j9QlOyp7ETs+Fwd5okgZxyuYomj6qvRLPtOwpM1agmeK3xUD6z2
wnwUQXHnea2dgyXH4wbpKAn0mGlJ7SEtmY9038L6KvvxeYYYP3aFcxcU9gEW1DBWoavj7zapNPgG
TvCVod2k8p0eKkV3AOBH1pu1seCj0JjigRX+lIiq1kcUy8NEYYUdmbaQPrmBhzNrmp/EuOpInVXe
WhpXzxFhuOtY6iyqBx8RT059DSeIDkmgsFiwmJ95dLAOsyivbaRB7f2Wz4fKs6dMuPaTu5bfi3au
43p+qmx3PlZ2AGGW1F0yhM0P4XF5Oxn9ime2QbejFDoLFUdQ8+auy+sMrv7gNFscaYpLizOwWeON
6LOPbNi+OjVM72SYQI8cgXa8ullZb4z9Xrh7QsUdkHeM3VxMLK+WIYjN2PlfVgmpZbyU9QixHMpa
cegWO14PRiBOspszELGPMzQxn2yQXGJQ/aY4Clont9uSpoHxuiNCaJd9CyyxTGqloQjrvnRhz3cg
VDfJHM7zQzhMBV6H7nggfXEj6Wp9nknpH5H61dwjBtAlWTfWQdxHC9xbvOKahsRLC8+bv/lC17nA
h+8zCywAdzcJaqn9tNjkhnqq0YCPtS9AqF/hLYhQlKBku8k1/cMoRicPzLTlp9ImgXnWkgDPFbFv
pLxqUao4EGvJEHVc53XXbdaEyFe1hr3dzt13HxqzQ1H7j3hHNy+obVpOPIEBeVCw6/7OXNmCLA0M
Gzrkfv7pM+Z4kB3MkJ1FMPYJU4gj6qSpx+cKtmCQjwEEhr4AvrgZ4r2T1o2GHWcDPS6O/zVgi32l
LBu8O8mDeA4CcwdSoE7mkuxGjTGBahEvZNWPOrVHvNjA5C6QawmFBXyBFMzCazLP18hQ+z5YM82K
AecrFCq1C2Z4ae4GCXpZXoYr6IV49twGbV9gz9BjE0t77cvEbY2zsyBSSP2w1PBOcuD3E5eQh+SI
MptrKEqWwMqCupN3hIjpBo7107G3sWZ2NoK0spaS/qlaiX3weOch2rv1qh9LV9wFDCbBZuppBgfD
KpmswnogE2rG8dxhJ1tbKq6Lej5Mc3/rsnKGobD4yx8JGOOSVWUmVWR0QiofmGTBC3qwe7/sc0g9
5ltf+I+N2yb9gBd0BBTmqmnYHLey8FI4JSXIF7trEEkMquLDDG8nVsjPUtd/6VUSMLPJlc/5bVha
+6Cajx5UQDHiwro0CBgyM7T9mRgYf2PulekY1kCSOT+uoNnkpu+uQsofjLUCiak0xM494SneH1+g
Ku9TKuiA3EP7M/RDQ6Zw8YG/tnsPkSiLoa+084UN98Ds/kLCdxEvPZJWprk82MybExw5Lw7H/w0h
1S80BIULqGyDmq4KWX0So5fO7udpMGBi6vFzT9vPzMKbfEKMbY787Mc5Gp4axMGRFoq4ZugQYYMY
VOKB9KQeJ+ggvAB8oJnOWWFWFKWrfYkvY6/RA4SwWGIv0aj7mFAr453YgWd+I2h5DEIIc+xotmMb
WFS6KgCpVMPyRSB0emh/1hM+YPTCuihRMvokRLUD1n3oPParqMu8bvubkrMrBmn0Eo4/LS4+TVBB
s9mej6ZxNrAUt3gK0ljtPgU2ucLpn9h4lMIyNwd4fuuWX+0FFtp2wT5Pkt64TeAkmJgqmRtx77hm
H1HsBQs8aR6JjZUOH68Xd1rjeQ1z2+/uUCtO6DRAILWQHwyyDuyu5a1nt6lX2V+J1z94zdIdsM/E
Yxh+w5r61kwwCAuabFhs8RoB8CtZe2VpHeZl9EgLuiP2En5vu+ZmaOmNHmyOmAhMx1mTPSSYx6Hw
7b2L/2NxC6RlQ06YKs9f0sDSSeNPUPvjKiGiAca9K4W1Z2hyT/WPjVh+zms/HRVq98OR93NJF9id
TVX/ZWXLVD34LXIsu4eiCxaWgSNJd2XVmCMQzF8fX8POPas3YjucJTaLRfg+vL0fFUsRjAQuh3nt
6OsAXsJiBs8v/OrMd9CZ3IGN+1J6834Mq0tv6jMPS9TcAfciCgiE39NnioL/G8E06vK+1xBDhXuO
tPaGPHV8vo0Keu9KApEZKqrQCGMof9qVf1x18DDYwZXpv1ucpMMlRsD7yy9YunC220Ch7XlxcuWf
PShYy3AUeVlMyQyzKNOKhIAN+vFXf38ptdFp2PKBywfJyylTqoGPVFRMXGDib8bOTkwIdgnzOM08
tiaIf9UlQPR9xyywZ2BaA9uuzbhr++d/gDSexRS4wUBPZh+RR4igwGX7xpBLbtVnnoIbDSyCCR46
5p4ioKyuLOjXMKZTPx7LyM9beAVM8Dm21CWHqHMzd3uY4fID43FEN5ygaF5H53oI0Bb0u7gAFDu6
fnfEi9dLk7iQZyEy0EtXQMsyvFT33P70u8fL302fEjG7VhcCKqYuX/l6BdV7PkV8O/rlYYay2xgc
iCMLjpMX/vtP7T/7fLpmerIQ3c6sy90ierZ1v/PhjjcqcesswwXv73MzZguMwApFEC1I+W9nzGL8
ZpECsBMReGq69gOeKEikHy+EnZ7ZBWAEacP+FeXREMWYt82UcOqgBuX9fJwh5ow+O3xGycnds77J
GhJcoKqcmzQwb4IsB8Qf2EFtTnR/rgOLjoEj+YB1sPZHak3HtpvIHv6Kr0ZLQIj4vHGxwjINgeI0
uMQDPfNN0Sgq16G3OYhs/kN/tt4w3kxd22H4TIuKANzTdnUATb4ebS/9d7cYC9qjDa/bXD6hcXnb
1Cr7qVq06nI2Gf9KQo+3a+HWgeLDXO0bHyQu05slC81AL5SNzrzs/2jZtk5KeZII7A0BOhn04WGr
Hhahl3/cuTPbzIYBYRgj7NOQZr3tXGmo4qbC+vPX4UrQfejeunhO+PS/DLP+R9rbmdkJchGYNchV
dbzgVOTT0kizYsYeEzb6i6Me9dr81ZEwU315FfT0wuo+Nz02r3aK2hWo16er25Bw0Q1u1zlKZoke
6E53Tlwul77emQHa3odIJYThJ0quJ0tOVxyOEgxLDpSEb3qjJvreBbrg2SZQEgBYD3UWEK23A7RA
SGtJC00s1XpD21bFzhA+fzwJLrWxTZI/jrTSWQSFGRBuLq2foOwYD82losOZAUF+MTZAeGKB2fy7
QPpHE2C9zBJwhsiHyHoJu+qvSXp7Zq3/4HTG39/0gJv/ErwB3nZlWsJ2sSjaEYF5mdr6dYIyOAZr
PPv4k53vz9/tnHyywCsn5Utge6DqkBjpsOkMaa0Cov9xO+eH5u92Ts4OMq8uOHjoDyR+D1bgPpAW
fq3/oA1YG//WU0X+qWRghCEWjYrtfAqKbCycvYIJyT9pApVJqB4DbDYnWKwM13ABLQEA8ECO9SCu
p8nbf9zEmZ0MUCNIHZAR+ujLyWZpTRHYiRHg3s7wX14x3qwte1V9e22iS+X8s4MCd1YP11p3S458
O8mQVcQphl/kC+4nMTPo0vRvc1VAiQE7BoadGPzNNO+kDRg0RFNDRQ4e0m1EOhVP4bTzVAXjkkt2
qef6s13+IKkLIOMITg5TiqgXP4IDFKqo1oPpH2Fb8/zx4JxbLrD1w7YP/S4q1CeD09m6o6U/YXBW
ZNHiVdkVDSDG6gL35VwzoKAgDjZwbIzOSTPQ/7dhWeCQcYM6RgYEIEq8elx9oQx1EjYMtB2DA0ky
bueoniDT6WRVmh5pBwXHBAAIfQc/E5hH7OD+FEup0kD6O1KDgRYF6aD9gw84xy6dHBr4hlaxoDb8
GeB99KM12x3CxJ5qY+NEedNJmFboo5i9J9GZDM4+e+3CNMi9nXz/wgF55jh+04OTc79nPZgAkSty
PrhAl18Hz8lrq7txPJ15zqUg17Ot+aCyQVCJ8Tl9M5XRCG8wiclc6Sq1zB1ZYSDAFJK7f1XRpSLh
uUmAm8Z/N3ayNbcL5HthhcYsBqwWdhhsDOBm8PnjGX2+Sy4KkbgYgkV58toXiAbvkR+GPcBfYyyY
ZLHgswPeu8TdngYX9s/zffq7tZMVOk3AnGWH1kwX7AJ3zX3ywpwL183zjYDHgcRDnJ7WyYcrpkBx
eO2JPCRrRsQDTChSGOpc6Mq5fRo39v9uZfuwf9wE+GSsPqAOynJ1EVvRlRkWuO8s/8ncmSzHjVxr
+InQgXnY3AWqCuBMSpQotTYIDd2Y5xlPf7+k2zYLVS4E2xt74Qhb3cpKZObJk+f8w0HR/8vprLZ4
BTh6mDUGGrRyb+c/M/V3o1Y3QsHZbSBkuoXAp9BZPJ4Nd52Na6ci8oDWl8Y/NbP2S8naU+7aSbWz
8eg6++3+PdqaSwN2Ie7bkdFCvT1MobNf4IPONvon/bvBpyLEidsUmAh9xfVmMGu5wkxyZjPIKro8
o5dv+nqf3W9vhljthLYPbXmQJnaCpe6pKttlv4+0v7XfIOySfHK5nQhx0s+JA7obBe/UeyPCUS0s
D5XMq3jLM/bs4nDBIYLNf50APkN9tgqcPEhxablNlnmYlW7XqYWr5xu36elI1NaE0abA5aknJSiE
kx05QWDNLwzT07T6um3pkNT9Y8LD+3KYE/v3uD7DUMKOgRD3ytQ93t+DiqtED+XNDyTLs+v5BfiD
HynRg5RGfq7d0a4tki2v9dONwaDU2F6l54G+i/m/CRHp4mRmXixkC+lykK0vTpk95O347qPLKMLP
06RQKeiWx6M4Sg9mO2e9xgS90TKnAZgfUvlLPKhUFcyNNTs7J57NVERhBJ8g12tIZUZYc546Kd0r
EE0yiX7hOB0ur9eZYRTKaRxYaoeAEleToguZpVEyo+o2I4xdSnfM3K37YiMQib9mtS3QwiOKI4gJ
imv9ZJAXEL5xinhciDq3icyb3H2yEzPZQomfmw58MvzQANujWr66ZcNiyOLOQcciL/Vn3aj2ymg8
QW7ZQGqcmw6wBrgQvOPBp6yiOCY8mZZZWg6CFPUv2wAjGUvGxn10elUIvXUEbIC1ggdfwyQ7Oxmq
qVtyX3Xmg6GWd7ns3A1zfVDRYCn04sflnbA13GpOPK3HgL5t7tfj7NGSeLRVFanMcOfU8R4boN//
xnAojqDfQ7Ea8O7xaSqiUlYHc2C4qtmhsOMHxuJHheZmMU6g9AYvD3cmLgF5IQKaMCN47682xuy0
0djIee6PS+5OSvjdQHMPeN/OMh7ieb7qZ+tKCrcS/zOB92jUVRrWm1W6zGWR+6ARdhUqdsowHeY2
9tPc/MdB/st87Okfh2lldbb6n//3n0Sh/oa+1Hmhqv9BtyYBX7qkLtXka0sV/oW/5KVM/Td8UTSg
s9iP0ZoRYemfniq6UIqiE4X6O9uGKvm/9KU09TdA2yjWkMBxndqCVPSXvhR/RK0SKJRuw4sEtq++
R2DKXB9J8P/wyCmBIm4HzXhdBKv7XDIJAY03IeUbIVtT2T0Qk2CnU6NSgQwZH8nM90M6P4R2epUP
nc+PcjvxUIyU+8RKyS11V9zCSwr9oUbVG1eV1NnlXXsVtPbelqSbCg1XR/uld98c/M2mur+yo/BL
lTaf+77wgpoOaJRcKY1MgxI3aQRcqmXfUTsX6CDM1f2oi76QYO4ns9kvFB4ihD2DOKPRrfnJpN2l
14nmXDXmmLu2Oe4cFIdRqYOXqhZA32Xja+AMH5co8sdYOqROh+CqjxQxjmYp2n/0pcdm/2YT/HVW
3rq9rc/l+sNqx8HHls3BzAOaY11d3lS8x0fzSQcFQpHGuzzS+qZYjyT+/E1qUtVVGuEh2wB7e5LU
3wdlq953OhVbtFQUeGXkP9CyjgeoLalo1WTEzzS8j2XolvbzknpCxBIlzFT+RJsH65bRtev0oYpu
tTL3UhWdrOQR/QNK3flBq1BoziKsV4y9OXzpNTy+lJeJjROVgduCyAr59xNQZeLvQlv6DvsNWigg
1SgvUpHty2RHjY7uTSlc+w4t13qvh4dGK5DeQqmlTEGRpS60FSQRNwL7iRCFRtaC1BtWRpxj0WQ9
/gCIflkBpeLGa0xIl2XsTz+TUN45/ZceOdgU2WiM83Q09JsMQBEfBQCIF/DzLi/02XV48zNWj5Mc
1I05h6xDgngvbsIwaR1XsQYXKObGniL0HCVT6xmvHqplpQ9OFE6EBW3Z0/FxAyNxgSZuzOiE8PmP
cZAEoGiB98G6neREDf26lC/bqp+iykBIOnAz4HVSXvlS9KVx7kys4Dr9ppH7j4v0UJbDoV2+qE68
W3S+dSW7ZXAIgh/BsJXnra/z9U9bXed6209Dizy0BxJ7F03WPkXQLRWaqzVCp8gKDKZ0kIYt4YDz
i/zvL7K6zx0J5nk1sMi1CbW+LN1STXYt9JEs2EpYTgOH2Nb/HmoVogoDvjZC6I03o4nTCjndfKP4
uTXCKnJEfSOnTsMI4/ytsT61/UZoOv+xUBOkVaDQdBV//ib0kT9jCGYRZHvlsZt/9ha7IzTgW/28
fPLOHgdYyfQKYFShSXA8Tmx1Dm7ZjFNnkQtor+pf5OX58hgo9pw7dKKBTcscfMqaxQswjhdUzo7L
m5QIN3roR6BZbV+rCyx72O2FHbj2AtstH73YvG0N2V1CoFyW9jKFOTEUIVMjfoxpttvomeAPNn0e
uh54ewwoTBH0WTse0bgfrqTMuMunz0kqX2HC50UKdhxR9Chl7T7v00NWGb5c/ULKzZORRuud5aGz
fsr1LwmMWwrJWcJIiyf3YGeCy+gaHY198LaUiLVfrf4Zi7IFLDUU3URP9/XiXA8Fv9/idNecGsnZ
QcH3wgWvtjwhhFfXwTTtItkSTgL7ZnmpJeVGG5KrTO6vutGvKvlQttmDWvwhg7ktf8SN9aehDy+m
sTxTqvvYWX6nPozx9KHPrD+T3tlH4DQHpTkEifwMYMxF5+0WA1OvjUAYlc1ej3hRCT5oLh/sytqb
41OThQisf2tSw5V0DYkdw8f4w60Q6k7DB7V2DmyRp7xLH9JWvUvrXz0pxHIFaqn+mS5+wN0opjAW
QmAOVxfpY19+L8yf4fKt1780qcPl9N2I86dgQjVp7vf65OzTcdkvVbMvx+TQOc5hnkxvbJP7ZUJL
cKJIH30e69qD6nVjOr6a266MiLW8JPfJPMKV4tHGdpHiX3Wce5Oc+JYefWR59jZ3Zs9Nkc/ospXG
3Rypv+x+whAkeB5B2u1i2WrdUEnv0MC8L3XdREF3fNCG8bmqAYVZrT/Vz0EEunu+zdUWsi5SDOq4
U2XzlqaGq6MAb5tXcm64o7geYlYbsKtVopapwngNAPTJuFR0P6Q8AaxDHJfQ+vw18Q/hLukiwbO3
f3QOMnnheIgd5bru9GsrvC05ZYYV4RT/XdMSkjOUltKHAsDy0N3rAFBFRpCZu0Tqr6ww2TVptUMq
FeSoJqom+25wPuXDY4uiBHmIM7d71KAPXf9DhVibNCCFH8reG+UnWY/cpcbxq40+lvlA4UrfT1WO
qtTwNUHBYdJ0t5w4ZWmOZwNMm7Dw1AR5394hHqv3TjTsUWL2DKpBjaV/T+XkW6wvj4VZPpTL+LEd
7bucVFbWfyoBMEzDQAM58rv+Zw+7ChrUC8bV+8D6PICCK2HZhuWPbv5j1KOdjHuHPiVXKBGRCM07
qWmfUd06RPKC4weGEE993Lht8gspcheHMSwelEPMz7c6+AWhr48m36HyAeDsOyd+mCRpp6Slq847
E02ORJEOWbTcocN4hYHBbV6Xu0it7qew+Fbxt/Uqilol1qXgZyw3Adtsh91jmbZ8h/FgJwKUNXix
FO3n5CUzeDvAIO2xe1A7w0urb8FcPQW9doDH55XjjMNAteu65N62n0e1PAQyyvCyhdIyYHxDPbQS
IuAkk2q7Q+frQ5Mb1+PY7+JZu07DCWpO4WWmtDMAuGp6c2UmFHjY/Yszu0V0yOf4oNfTnTNbjxlg
Ox7+rlHllVstbMu8vXasBWB6frWUJnwi8NHMEHeVZ7OdUIn+Bnr3kBTPsNCoIHYYJ7Rl8RTn8XWE
zL3dSB9i/CKmNrhTZ2WXhKM/SXd4Yu/qBI+T5VuipnuNVTAI1x0ug4Mx7jhjXVV6CgMpVeXp+Xit
Bxm0Bv1KC/prrAE4wjRPewcE3asK6sGWn0g090JBcTTRx5NU4NXJVSjtl3C80+z6gC2nH6TWbdSE
X+gD+lLa3eXqnxB6EKl8ipz+FvXsnWQiAB/eGXH4wVKHB63+ZqjhR+R7rukIV3a712bngPQRUuOF
10DekItr6rcYT6bIcTN4Mj3QLXwBBrdLlOi2MYdHWA73S5pe9Ya6C4z4oErZddw+N+FwdfkWPFHe
RUaDuprwp4KbBfhvdaVL89JiS1I2nhGXN4nKKyAmGKgV6DTHldXMyzGihrSxn2bdlfp0D+TmoNvR
bTrI9xO5UmMPT1L0AtFw46edXM+rX7ZKvzE1KTISMszMcvRzmuBRhrOgJotrtC8Za+m0udd12f7y
BzlJPVajrlIPiAMdhhJV40lTunP0l65HmAzBhMujvKId3lZPXz87DQkCs0qx8ZX9/iaTiqwWXUo1
ZXIWDJzevDIksu2+e+rl5iC6R+XkHJRxfBQJQALxf4Yw4Sz97VDbX0OWItOQdah3w5zurP5W7aqd
YUSvb/RoNFydfaX3+me91ng0dggYzXuNv7WWf+FmwKkxr0dEwD528adO0dzJCaGJK66mHISAagk+
HmZBszOi1JXLlMbcV4TbNJ3sJGwPPcIvlT1iJGz4rTk/NFr3pFuLZ2t/xGn4FEntkzhzpjK8GGH+
VWpTnA3Cp6x1DpmT3wcDevMoHUWmcrCd8UNbqd/GHOx49GyGopTXTKjYL8+tJO+job8q5uBlHs2v
WRd+XHiayPSmJRVbDl5jlZX8Caff7XtcLfJ615XpXtAGYi4SLeFAR9rW41Rk6RdWbs21IwQGzSxn
Yls+yMTEqHnWJU+UcewFJSO+8fLS3/QtMDf7OXA2MuOT+pGCt99rMcoEdXDS94FdMxmNzuhAAlso
zNV1hHO0cdcV/T+26Luqj+dLhn+j9vifypj/g9VH8aj5z9XHXf/j+1tle/FP/1V6tPTfhNKeifwC
rTI03HhK/lPZXv+N+jRNNCj3Fk1Icdz/cr1Utd8o6KmUD7DnBeGnsuL/lLZ3foOZjxY+byA6H7r2
nsrj+mlIg4sKJhB5BGF5/a9N1cu669K2g4bYtvbsNZqCcHWkLu+MnmIU1E0A5GroFVFqPX64JQl0
SUvJB59/7KfRKVh02IGOmEsqvxNRvR5pdTtUUmlVo5kNvlQNBLC6THcYcST7WNKcjarJ+iJiKPBk
CD6BXjKEnePxpDCYyvRMVXtskqQQnzxDusuHscWcrhNqNw4CP3krtx5uu+3vo9No7KB/7bAzpc0z
S0eHDcVbJN2FOp64st7cFYraBA6twt5Hpc90ZcnBmSMA0PD+UQCZsjkoX9E7XC0dtiq2tMhFj62S
ZntJ0keHIHK0jYtvfb2Kb/l2lNWytVXUKkFa975S4X0A9zG6CYK53msKIj/vnhDIHDYjZTrAQGtk
bqH1VWhbQedjhOc8ZjoEb5Rei4374MzimBaYOUE/Qdh8bSbbW7iQZZXeUcjv9Nu5nAKM5totKo3I
Ot5eOnw2UBK8V4gPcE8MsUXfbIGyU+2xHNUOQe6iua4VrvSqlm1MDDMLagi4jN7CDyePae69/ysK
gAFpHSrW9HqPR5YTCfJy0XV+38/9TippVI6xOW8csdNtgVmBSuh8pU6BozkexVrkMq5zFe27gFJG
OdXSnTJBmVfqpdngSJwbSlyiOmvGiX4lNbz5lIGDB3xbTTCzldy6WdTeus5Ls3moLaO4fu+3o2st
s/vQ/GDN1qnCAHe7qhoJmTgOhYtqkHIfl2G6kSef7sDjUVaFUw07Ir3LwWRYXatdwSZFOzLMt+Zy
7rO9ncsqCHbFEKFVDzsHai+Wom2T70pJTTxpwZT78mc7OxScLgHeBocmr2JEnANeqEMU/qwlnK+M
SB1dRzLifSLn8btjBN/uzVCrbH8Ioi5oQ1YomC2bUggNazNW//jv5rM6vGav1VWJi6RfJTgwRQFY
xGiUlH3bDluwGRGkj+ME84Fk4QDZAou25nKw3QNsV20hqWeg3t/lxlUsd7kXA34jGmZ/Z+sJ8X56
mWBt17SmKJSwf7ItZJ+sWPKkLgLUCmb13YsEZQpqGt1SA97AmkdYDxJun0ISJY26F7oE6aFyeIq8
c5HQ3CV506BwcA7JkY4jEC5jahx0cuZ39gD1VYm6X1rU4SdVNeYWTOzkxL6OBaZOBRvIzLTjsVDG
CjWnVDK/DlC5DqBHujINn61H5msB+2g3MI4gLFkknnBgtNWVXoJDySPMeX3ZToFrmU58J+j3hzE1
wMQ3Rf+omNF0L2ljfVdnqfqYUvr/Qot4SXaKZJduq0XLPZTWiIRjQn5i7tvnQpurd7YVhN4xev54
PqG5LTTfjr9HoGKMEXdx5vdh73xrIAI/KPhl+1KoW5jQDuZGgDnz/QUtCF9uWtFQK1drravxULQh
/i2qIr0AktH2mWxN7921GqhJSiuMBKBIX+OW0qUIDFyVMIkJeK5ZeT0c0M7Y6sicdPT49YJtTJuY
wgXRcrWXgPxp2ApJqd+yTN8rjBGFADAKHyhw21Tk2oTCZgVQBvmDfPqqaZGDJokpf+JqAjSqttWz
DTYds8XawnaQD+HW0jCmuJK3ywHB0NIbq1IpXXkaqg+Xz9zpOqiIj+FTIdrckCLFRfDmKlY1XKq5
FVM/zWbbzfuuvGqk2d442Se5k7CU4oGlw6NAg2h9nUihg35T3ad+0FQYHlaJsqNCGnrzYMa3zdA0
d8E4/2Fhp/t8eXrKyUUmRobrwEkHdAo++Hh+WmUVkm12tAiiKJlc7Aa1Z2OZje9l1cwI+vYWzWTY
a9OHOZFThJ5pQKW7qk1DCsW2w7ELutb5lmJU+S2MzBmavtHK4RbA8+TS4GeyAq/KfTxA19C33sgV
+hNx6i9mpu3HLPlmCNRW0VGUmZHS2HgCnFsP6BMWsq+k55Qdj79KBsvMaein+GkfaLu8MDpERXgU
UEaPAx8Jbv1bn6amj7Bk8fnyipzbcGwEslhydYHBOR46wrJibiMqehOG84giduYOUGjqXx5FPPSP
b2FghICGgK0S4KGgrBIYaPjmiFtH4mMIRZs3k5XZBRc3fWzbSb+xYuTDZ6xKPwOQCXblEurXY43i
y34ouukaaLHz3mta/B54x9Qg2IuQg4+nHZf0KkrsqjEaklM2P526JsbX/fK0z3xcjfUkeQelCQJw
tdubZZ6WPjNiv4+k6RCqeXVA6yT5L0dZLaESBzMSk4wyzhZYXe5zMEfppp7nmaPLybXJA0AHO8iA
H3+yoNRru5/1yJ+H/NEuZO0ZdRXozFRPKTfGoI0wmpuLUnOVXFU+qIEqfUUU2kEDJDHl69gxhRxI
4qi/VA7Vn9Vkxfa7LxiCC2qsom5E8rWmbHVlLCmwTiI/6cf5Kl/s5UnPMFK+vKrnPgQnRdDPKAuw
f44/RFovCi3vJfbjNB9vDKfGds+hNkDmviW1J47FcbrySqRVYDlDD1Od1QaKxqxV6RIBKh9GXMat
xzbW0S3urM9VFXiJrf64PLUTeThEFZD0UwC1Q7ID87s6FxHSDQs2MpGPd3Hq571AseGT1+1rnvCP
irKMOGYjkzNBi3IXg2YkBJzoiaU0vlz+KadfWURCHH/AFIFbfP2lb25C3N3xQU3jyK+GbPmEmq+y
j2zMBDU8yTeCwWm0Px5q9ZXLReuiZGAolbTas5w8vTKUfoZc7IR3Zl+/l5TJRz6a2vrA6u0g1wHj
yXORemZZab/iNJ12+N1NoKrQir/8KcWGPN5FrKrI7eBiiwtmNV5CrgPBuIx8LQqUqzqVwUnEVhxG
u2AelHupaFDZsrBYD5B9+h39Q+XPyz/g3LZiygJIKrjn0AqOj0ykIXPXYkMv7MLrD83Yo5NViB5v
EGi3I6t8wGUvww5YT2+csIZwa0cO0lLDRvnh3KYCVYUSxGt9SpSq36ZX0VRaTpg1kT+NiuQ2HLtd
P/SNG5rZlunj2aHAYBuyKJTy/DweCmfiRgnLMPKbxkh3yxwjMoOl8S5TUYm6/HnP7V8N/BGplXDI
WhfcujJBEimzQr+Wo+hGi1AbxBUbW6EZB8Q5ypKN/XR6rQFE4hFFk84GJ7RO4gDLScDltdBPl6i8
LZpB+VO2imKjKnUa+xiF2QhbAeRe7FXKUE9J1bUoRfuYYwxfqkxS3T7UFE8VKkIT77I9SlzvLvly
OiD8iiYkvqtwOY5XLaT2QqpZhH6mydXzAtLgQwSsfSPgnEmH0MUWoicU3Wz4SqsTKaHEgKUfulZL
pucf0iWdfyKi1d7MiRY8qGNt3bSzFR10muLUlJJiNyCT+4Q9Vg62pVg29s+ru+46QAiuj5A9NmBv
r49nvRBAMLn2KUaWjziLay8FBG5uUNDUTpJqH2XkuxrgBVr9R5ko2kHOZx1p6SS5r9CMuwb4Gm3d
fed2mSnUOzHkonu0Nv/IZWWUYqkO/aZytD9kXKh2uSkUjC4fnhPJFhGNsXczBbSOgoezignzqM2t
2UWh39OV+lFCIztkTVPdOrkQNhEifujcRtdO2EoHEB3Vh2XC9u1v/Qpw9pDxIZsrr0v05rpjLzh9
YEmSp83J8rUYG1Tsy6Lfd1HW7uoe1XDa3+m+W5LkYYlB5OSxU369/CnOfHFKDlD3hToV+2D1JQaL
kFXptuTlspV+kHBkoxudNhub/0y0ooFHaIVwzGTXKYY4dpFZjBLYu+5F6qb2Po5yr6gxNKtl5/ny
lM4NpuESQmQUV+A6iGhxpSFD0Un4saa9x5PUOpBPGE9GVti3RP304+Xxzn1Cuh5kxxY+oSdeVZGT
2Eaf9UxOc5b9qODWJMVWuuEEcHYUOqfCcxVc/Gt4ebNZ+mIkceobybN6fMUqMyEXBL24vzwXm1i3
igow+cXzl/9wvaxuMCSAm75beEgg5anfA0rqbutOeNO3pf7D0sbgCqOiwQ+qwPIuj3wm9B+NvMpC
aa9ES1Mzv6ExkqcQg5uD04qoA9Zi15f1eAtVK37/RxXNJPgxvNS4t1eDxonWgelHLxPxfNwJBqI+
mpitf3lqZ9ICNiONDyGSQLwVf/5m6eLUhKzXTI6n5Ga2m5olxCkXB6gyVpLd+4fiHqOaB8EGg6jV
+g1Bo2Rj1DheFA32Z3usl9sx1JcbW47mja1yYk1BECXJQV9AaExw0FbTAgMqN/iDOZ7ZaJM3mWWE
oHQARq+IJ/mnpoyFtyRy/MvEAGnZTXh8/Sz1XnkAV4yRl4lSzMzF+9T2moR38WI1CkAW8ILtsFT3
UWHY+7nvxw2+5mvvfbXDkV2A9mShhkSpcPWSk3nZBFaARYiRopqrZ2OLy5miNTYo5bzPczZAj2Mr
Jc35I6pGOsK1chT/TKUy/aimRvAUzZYau50iL42bse4Al3QECXbzGPbh07uXE8kmHp6QuYTziDiu
b3ZOX6Zh4tDh9MBDNf3eUiXwrKVUOg+B/U+i3X8UpjqzTUWyLpwraDCcONfIoxOaTTfZnt3G0yO3
RXutqtN4X09LsLEKW0Otbp06dXrs2Xrbk4ZCOTiVg9v9iNe11TTpxi27NdQqu5sHaGVW2dlelNrt
pyJtEG6lW4Pkeb9lynUmRIOjpzFNVxWhx7UogUTZZ5jmxvY6o1t2UmQvB2cEA3p5T5wfxSIV5+KW
rXXukjH8nDR8O8r3vesUreRWIEY3AsmZ96PgBPxrlNVnQ1p1kaestj1tqOuXeqppfQeSfmcC6XOn
TiA2pSY2dnJv5ojsmW26cR+cnSZJoCEiJ628Vbo8WhkQY7llizS55CJyMkPDGo2NaZ4dhdQLzgY4
Mji7xwdswaNJidOKPa/Eis//gmhR5OFG+nN+FAquQqaAJsgq5thzMgdDXtieJYwTkqBKPaVAnPfy
xji703lqix6IeKqJX/E2WFDG4cVJsIjrXn+IIil7wSMacGIVbBXdtoYSf/5mqLLJ7SY0OVR12uW3
MDyRnNfHZZdMwNgvz+pMXkC6g4U3BWQYq+tbRreCxrR6DpU5YCK5WBlozzFHG1lrB1+Tp2o3CPbz
5UHPzQ8kmrizebHRdD2en2oOkcAa2R7ks/Jq7pL2ZpqLeO+MnXW4PNTZ+enQ0BSecsJH73iooGi7
tBgSVm0coBHOcXyTAV+7QjlBw77Sbm4HjLC+XB70TIqM2gO9UDY+Tlxrx0PUpJHjTk3LS4YRyj0t
scPUhRI8ASWcJheCSbwR8c+PCCUZAxEhorL6olXjWIM9cwSqJDUf8hFNdtWWqoOR9da9FWnZ+8MH
WHRR7Bd9pxPztyFFr13uONhd2RSQbbsSWtv4XkkVUiC2JDprQpQQVNwqf9QJhrOMeL6nyOlwGEMZ
iPZkmMCQFOlT7aCUfnndzhURGJCzAFGbh9Q6YU3KvGoGPrLHPQ4ZuZbU9oMaxkXpmX1h/95nxEq9
0oqnECcDr4pFa23EQea2SEP1WiJ32fhFZ04KQnmoMdJXR9JuTaXU5F6fZ1WzPKcM4n0+981OxgbH
0x3n7yypEBkTSnMIQGnq8UnRQWs2qWrjDpc28YdhBOiN+OCWHO6ZWM1DAHUK+h5ona7pcKZUjnLL
5e51Ftuzl3GUQ2ooev+9g/QT9SaqhaI2uTr1Yb+0SZAwSmVR+k2s/vvSIAp3ebecmwriVWjwUN0/
RYyk1iBXWa5YXtwi7KLNmQ0CHjLU3xhFJULzrOcxvdYAtJ1FjbNstDzNaRDdVkvbHe2of38VlyUn
RFIdFLp2q/ihKVLWmFFreW0721f4QCg3gRTlH7jStzj057Y0kCtQQqKNhzzX8T5bQuQTxzmyPEhQ
5t4Mzfgg8RLxikjekk09NxQ9Ht6e9J5BLqySnDRSBmuZQssDulDtl6zLrypIL/tQwjzq8jKdq8fT
TxJKNQQr3hKrJERREgDX4D08BS2+OIVFp5Y4aITRV0uC8i6F1ufCsfsdAvLEjBY2Qlf/uPwbzk4X
uAkbRVhjriFMqN4GaUpTkOiFAENpYB+ep3pxaGpn3EgbzuSvIhXCnMciOnPvHC+iMdlIt8qz6cGr
kG4hIqr7KlR5PAWKcm/EiFFNY1Efmi4aPthI7/6N64d+A2hHmt/Ua8St/yZBCp0ulTh6Ji5Hme5a
etHtBmLlRvA9rWMivy56dxS50G7iSXY8TCk5xRwPCFnwJNRdW3jzcaNa/b0ScOFVbWAemjIpP/ej
Dm2u6NsnPVnUaeNnnMQZfgXxErgMCCaKbquzudSKOqVTb3qdLee3uhlnN+YgvzNl0Wk8AF1RaHUI
8cx1ph7OzljZ9SD8kuryviWf3nVdUX8JFWhmBaWxrSLxerO+Dkh5HK46a4gE3PG3rYwwpacNVcBs
aoy90yzcm90AEV+4ylw+F2I3vK1JULkjCUMXHdQox2Ldw3YiKTLUYhnoYevzn9QOfyF1XO3zJqyv
UtMOr6alnb5fHnM9vdcxMbsXiQsDr89iZM1Fow58T2g0Kly/KXERV8ao0prmjdAjvtTx9BA5xFmb
ji6ATF5bx1/SsBMp1Ar0AAMivJfBTNz3pazvebZ2aKkUzgYpYn32KUjR1wCvQFWP1vb68Kkx2qrD
0Nf+VGiYvkzqcj2ESU1eG6fIK0YoPdDmNa8nrpRb2sCRvjHh9YF4/QHUAFROA6dyfSXWTpLZgZnV
/ty1VupCvE/cXJ7yeOPgne4bpFEonqO6LaBdr0Zlb6KM3SPSbqgQLxw7DotdVajDz8kcBCy+LOJr
G8eufQ7W0X/v1mFYyDiCscONsgb26IEKyoy2gZ8O2bfMtmE/VvWnRbG2eDRnviPVDEhB+EQCWlun
1xr0OqlWZiS/yfauc1zYoZhK89W7pwOXAMglfXKeQutWKjRX2ayGBqaaKY9fRi2QrulXFHu5kNLN
dFk9OQtA74iVYsFMaqZiSd8sWVEHmtMXUe5XBfyB3ThXcf1Bx55tPoBiQWyjGEssddDWgeo+DlVb
uwrr+hjRr6MOHozLDw5uNuxmeKA5XjiqjkyBVqFfk1XWjdym7QSfuKx+GKUV/kojUItUDPOgu13M
tp/3zgLPcpfT0ftFGSf+NOaNMIvNZ0zq0EZLk7HRsK7VWpyPsgaFr9GaFxzk4mworyTMpV/krh2h
3RkzDkskhPs5ULRvtcYTFtCzlh8qs5a/x8GY/YErlzzvrW6cNIxMHflHVEuzcuiyPrjSJSFUplZl
vrhDalEbVvWwdPGosbZsYU63Ed/coePHPUxZc31LLkraOMGcFH4k5a2rQzp1QUluEW1OoxyWaTBf
eIEQTtU1nFYuZzkGooruW9gjeqx0+o6umz/qSrhrJWikl3ftuUnxcKAKSEuearbYaG820pQ0VVrw
8vOlcnB2dAJCL0unLYzwmUnxODEsPh/hjHfc8Sh8umTJI+ynezP9YuaLtktS/art8gTXbXXYv3tO
nCwqV5R7yIjXoJUu7iwM71XMriesqrWunL3Rkd+LtxUPLk3AYMkMhaCi+LJvvpweSMag1Iow3s30
uzFTphetlOuN9Tm9XxmFtzqqfLizn8QuzAPmJuuEF/ci43mtd5S4lUH3p1zb0gw6sxVgNBJMuOto
/Kzzr0Q26jSVZBxyqqZHp6OKaeD3i/f+xWF3A5WgHAsTanWLI90yGNmEk0Q1jspOrTAXTCO0UC+P
cm7D0e0AhStQdjilHi+OM5WEXmEnMKZQvKO5VQ797Jiopw3prrHqYONdee7bUV5EuBOxRvAZq82Q
9Uqe1ihc+H1CJ8u2pGiHv9DfOKxsBKoJsBcF1UZsljdbbuqrUS1GzJlKQEeHos0A9Jul9f4tJ/o2
5FnEIapEqxUCghs2SozVXDQOOU7KRX7A6y8Fido5G0OdvDw4RDwk6T5Qh6S+tm6joZ8V51LC1UwN
tUPlxga9rH2hc/yjibI/82y4jfriuZyd2ypu3tm1fR2b3iOkETCC5jq9GnEdGCk2YDbShzNiEUPl
RlaxNcUzB5i/HtoIaCfua2MVYFXCYhvoEMydEsXdpiPAJm32IbabrbB3mq/apHFUGjRIAPCixZ+/
2R3OUpsSLAm823UzQpewN1y71Xo/yNrkQVtCFdkip0QFcQw/1pnebuQ/Z44A6RxDA6mmtLamaAjT
haru8QqwSmfeNRI+qDRIu40dc+ZgsyOF6CSxivxwNUkYiLlsDNCXIvSZnpJFAv0dLzrS9yNJg1uk
8rAx4ml2LNQqoRfxNKZmZGjHnzVV0OwYiMN+1s71rVn2k1uFpX7fKMmCAA80Yhe4Q91sJOVnjwbV
WYewb8BIWeeTxhS2hRREhLBpoWnVx9JnfK7SG7tRddwt9Ridhkh76uKiuVFJz1964D8bP+LM3AG4
kzTzOOCkrh+vMcovSi876LMidHSTTEmGghHl79ZA7bBM1OEeqMAW+ODMRgK8J24HGZliZY0RhAnf
NWNFBtQAKbuaU/xZLCns3r9dcWYhfWankiScoCmI1raRq7kv13P4YYmqbi9RbjhcvofEPXP8ZrUp
58OOYq+yjuvtGllW0RfZmPtB3cWP5VKpj5A/i/3UdtE+qCBjJnUkuWXdh/vLI5+JOwZvZYHJxvYE
ytrxtu3yXk20pkbpuVJrrC0jBIq0ufQWVR43HsonIEAiKSwQxBjYqPRK1n0g/l9QRWOV+5Jp/uSd
cWdI3X0XO/ska57UbrgyR0zFIA5d17DTUe4+1BpG0VX55fKcz+wcytSUQClMCnjYqhyuIm5YdFxa
0KsbImBe5Dgvpcv7dw7cXUos4vlqnlRAtQROURYuEA51JSZb1gwvNNstEPCZQMfH5MUhwM8UdtaB
Doc0pc1BNut9ubhFkUnX0v9zdl7NdSNpmv4rE3U9mIE3EdN9ARxDUhRFSpSqpBsERVFAwidMwvz6
faCu2dAxy7Psi+5otUwyDTI/8xrAaGmMzJvna2/tk7OFK72Ok7pq+cLtOjwuVjwZQ98giCta1NcK
WbVfbTUuF3TBz9wnawYFRYoXF1+po9Ci9JJRWEae750gn76lk4kUz6JaZMqy4KaQysD4JzEuMURP
JFDXyTEzCn8IMgALPppcugRZlcLm2ANUrcdVeKlAAH3BG7lwezTKEXCLy9l8WIzS2MBUoA2ttcVu
7Gw30hy/iBIS1r0TS+9CCHLSiOMn4ylDH2KtdRAKHO3yrBW82CnBVW3VCiPl2CPrrtCNsoNb387u
4liInaknWBmXt1k13pUSd4rMmX68+csJkMiFtUHt7LQ9nuHxrhwJa03DixO9nUDu5nlQF27DM9/n
mmSurmtrRe0Y2dKofhqcSkMDSoKOKyy3vYl75/n1qZy5+CjvrlsNRnqtJB+e5K4q/AZP22wfL6rZ
TGm6REEHc2oIhgsjnflE6e9wkGlZ8vEcRzzWBCh3yeZs707IR2Ml4l93XsLuEfkvfy5JfikZPGm+
cFwgUeH4RKWe/3HcjuiqMS+UgAvnLyK5caypqsMy0cSnsU+cfRNMxUabRLvpCvTGpnlG/2xGSHFx
RXnh5J7bSrR0VpaxQ7B3jEVZI6XJiMtsb+iq3S51qUUaOM8LQP5ze2kD9QUTSwP+RNjL91Kcm2tk
IbuhTnZDqeQmAGazme1Kv3A1nU4IEiNR1vpSkwCf2J3NqT16MRAQmFkacnfT92609evXz+aZoI5R
yAM4mmA4QTweHs5Zl1nWmxY85qxZ/lRt4H6VmaNFvqG1D02JKLlR2j7vSWveeJUebww/f2u3kLCK
n4Ei1uqFRrJw9IGQDxXmnDlcge6S7CZTLeHUIHba296l2PnconpUzGyAnZzcY5zBMCI53AXoAJjS
Tbf4xucbwsy3Zx4A2Ah10JRfqUrHAPigsZxKBm2xT/PYunLKUd0VEMAunMVzcyG4gfwJKg+qx1FA
ZSc5S7qMUI2a+hEr5GQfx6V2IZQ6PfDIm/w2yPqA/pbDpeYs0nxmkFygLNtlPpr2wsURXssvUXHO
DkVWQ8+IUqN73DSukmWovVYVe5XoKKm6EtVvQI7hMM2XDHtPL0pmBZSEu3+9Lo4viwUoyazjYL9H
Mbu66ZoeCcC0LvWoGFZr26JCUfb1D+000GBE3hiqC8T3p7YtcSuCNmNER3bWe4+6f+TMo7dp/Rrr
dks2O5VZby+cMOiK/lurZ9Qej8KMPM8orAVpsccufbxRtbWKG4uGR2G+1LI5cxihQXDguRMhHR1r
OvvTqJaqCnI86svxfVGa7lOO1P3bS4JwOtY2GO1LwvpjzR2vK2tdby2GcczxzuxwOemrpLxwK57Z
LL4oXjWCXVwcjrEyRLk8MBAe9lldJFHaSLR0hY7hF+Rf4/2oBNK5redfgJKdHdXhcQEbCvL82K4I
7t7gznLO9wkcqp20LRkZ/ZTduXGu7+rEzr64Czbhr5/Lc/vGHGkBYYPB5XsUAFMONdcqSb7vG0Nd
iQDzAOmJt8poccMbNKKo4IFZIMxef4rfbhGW0ja6us8xc5HJ7dTERYm5gKov3IhrcHqY3B4Os94w
vw0z96lrT6jR7R28eK5d4i4PTG/5jPpJvgtE5+6LLACJj3Gof2P1iMy+vphndpDXy0M6nUBkPaSH
43eVOcepjLP9Utk9no6zHk12IqNJDeZGdXZ7rZVl8uX1Qc+E7PQRnfX9pimrQ5s8HFV06No2UqK4
4Cghtzw0wZ1oWo/UrLN+jr7fPqtW997RnlOhqWfTVapp5t6Fi/deL/P4wok6c43TkfqFhcRUjBr0
4Y9Tcneak9ZkewjYYwQzsNhWs6FvZGqlF77TM4cXoYlVf4PDS7ZytN6lH89mMZEkcLD7MEtlvq2y
4VKb7dyEvLVYYgMFRBX/aEK20Fs9hh+IWDBq09ayNLsKi9b3ljNeakudndDasoW/QcpwDJr1aj02
pMNQqQy+Ja5f3egivUQOOndKgUbQvOENxK/5KNwaphSihG9me8uPBdBmOW2bColjO521KE1c9xo8
4qVM4dzMKFmiYENNmOLB0SJmcVkPAcsGBT4eQ2ps48dJ1fLz69/CmXed3hSP7IqvB+hydM8gwBXb
ZkkC5Dli/JAnSXtfZdjv1EMVYNUXW86FG+fctDgSCDWsJkLI2x0e9myWTa+SlkTeqH08O+1uh5z6
Jf28c1H6igxFEZbMDqjo0eoVml4qO1fZPijUeKOn43Q9loa4tZohv08SiMWr9cd13ffiqesW6j9p
udTR64t75jtgaVECQ8fplyLY4VwhlAHFxSFhn/uL/SXQ8D+QOvIKbawuQf7PLCsfGybPQBfAIR/X
QodxGPF1ncW+wrT4KRA2p7MLqs3rEzo3CtEYnRwLZjYx5+GEMnMEYDznSJpoxjdZghq0JHz61wc5
t2qAPUiNOfswPo4HQVcvyasUl5s8QXI9yFVUGe4clqbVX5jP2aGI91xc0SnTHz8/5TJWbtt46d5I
ta8ymWI8NzEx0rL43zgJ1FdXzDtyaiduerx+jZoxRtjXnptE9dzpW2tCWBx03iUawdk9ItGmFLQi
8Y6rjja6IND/TZRabEk9qgVfaWuJv319k84EDkgkAYr1aAJzJa4/xW+BQ9Y6qjQrX+xpSiFuAKo/
Fjuvyd1uC9lg2o6z681RDBoDQfcC5gF4Ds25wHM5ubzIfWjHrW0GQLqYVh7+EB2yB33S8X2h91h/
ECrrYISIOAQD7W3KsorfWjZexwNuvpb64Escm5UFvdEizFRle+V55S7QRzSubbwOXl/akw0kgCSs
RP1zledCNelwVraLzCwJt9gbwfgstUFtdOzVw9cH+fWzHkR+6yjwByhDUffi9TocRZ9aSppCir1G
LaEJZ4FAd6YhylaknfXRF0F+545ZvDHtVtt7mTGIsGzN8r1nIoaXdF1eRoGhht3SJR2mKmiTthbW
nRNwwl2BePumFSm+RXJYtMiz5HyvzcK9EMidfL7rHIAG8HKRr5EBHM6hRP8Q7whWyk77rttIWdlE
yb5bYDZLQHvhsviVkR0umUXB7hcSnLcrOE5ybGHnGXhs9ENMEyWCZJbZ1o8p2SHB7vvxTeeNNUL0
7QTuPZ7kj3aZk7ugHmv0VeZaw9LZ8G+gFlc/UtfSVjvSqQzxC6rfi8pTd2mOY9cwxOI91h0e6NKh
ChW81aiyFvsa8wp/Xym9vSpH27qWsfYE5PcS6/v07DHFFUVMdPxLPu9wRYWhVwZteiSH6sK5m/Mu
C3O7ERe+o18bc7ySqDcTb6B6xpoeHXE3sxKjQFF5H5siCIfF3OmN+TGVPajs4Es3mO9ge92jF1dg
j2PvyIqvA7vA96Rqo7Sa76dKPcaKSvuoj3q4GjzJYrDCGVGZ2pouFHRO14SKFBUjBzgSIfMxYQl6
cqDZdL52dqVmFVa1XWJwMQzahfN1epsxzpoAgGaAgnjMb0tyhB0gu/u7Ml6sT8LLqu81ZWiMBiHz
fFxAA14Y8NzEVs4BnTagSf5x8TvvvKkdeBp2mBNq10FG3mVNafHWgI/ga22945y9dgzcNbj+7aVw
AuErUGvwNZoWE5KhF5tVD+7fmQvABQL0tRpwnAe4Vt0vTclcsn5O3ye6HFfbJHEhfTq9cMhq4DhR
5SDa4js5mkvXF7YAS79LDPhUm8Ys9DxMu9HKw75qLwElzo2GRAxfCJAhim/rgflt5VLfrFU+QpLo
ZSM3rkxD5dcvFdiMC4t35uStsSNlPYS/1n764UC9lfR12vnurkqS+d0oCxJ+yyPTUc74Wc7upVvm
/Hg0qVbo3cqWOxxP2E5fSmK6XQnR5ds4ID7plggj9YhRbsfacL68/tidOegrJw0sJlECMOKj62bJ
q95A68rd+WZvvotTJ9tSoZp2r49ydrsIvIBI+qvK+tGLCr08QNJrnZUFcCYFjnHVWfMUOrP7txPu
/5Ogf24Befm4pleQF/IOhwtozT5yfBhy77D3zW+WRVof1LQa/946bdZcOPSnq7dK6qHERl95ReMd
7VYvMJ2xYmHtWnN2w7Rt2ahRs7ZvXb21CQVTh9IrpZBjYFydOcvEMCaO6sH3xc2NCOvrYNdi/3ah
anhuPqseGbE4zzgwxsPF66UquH9Mc9cGWgEw3xk2ZVLEb772mA+4T8Jwtgkcx+Eos5XoY5JYJk3Y
LAtFPhiftc4YHt+8atx1iMBQiaTIe6xGHyDLiIPpaO6aGUlAVFLELmsc/VNnOvGFoc4sG6gCVLHo
W/IMHsMLFhuB4NqfTKJ8ed0p23k3lN4lcbyzg7A5gO9xBeaaPVy1ScY6sr0M4hbVTG/B82/EqF3q
aZ0WANe4Y233UniktXVce8dCHd3TsjR2i1+1j23ag8jgaenTB80mjbg34rHDbFNvcihb8ery2cAw
Tq7bpCgEdckxxV/QddSli/F0+pxH4v71caEaenwx6knZjwIux85O3PylAG9I91uXF/qkp7cHRXpC
fuo+lLFPWDFBOZdd4VQ6i0w3z/dnpNeT4lalEtOksmgvfNlnh4PZSF921fc+xnLrmQmzpkz0HR/M
cl01tol5JHpFicKYaNLLS1qlJ4vIyq3hBpEU60i97vAMqVjYrV3Zzs5WbhCCZq+2+mK/GdzDKChF
wHyB7EYGcjRKoy+Isg2+s+tm8cNWvRe13WzDoO+fNc0pL2S65+ZESQTylGtR5DlGDUyNyDrZ6g7G
1HaB12DcbJPAKi7c9Cc7xZzoECEEAGp4LccfrpyEuScazbZ3Qeom+ymg52CrZbzuGryFGzu9JE35
a5EO8oCVg0poszLZ8Qryjx7msZlwOqQCubMBZc7bRQ6GDEfc9+xQV1hF+pUx/6ALoqU3fHISYuOc
GTfS7/IlLIspobZgC2Pa9GONapPqdbxRldNVP+vRw0QzmDyo8S1+tu94RrA4HGcjV5+m1tQ/ex0i
nFtlrClb5RiqCjU0py8s6Imb3C+SLVEOx3B1GtKP7jMx0AUbEEndZTKmMdssqo8xDemKNlqkDUHH
tpsmpdJvIureLQW2lbLFCwwHDifDQtS3P6uy8T4XQJqM0E/H3tgWtaFZvI6y7sNh7AFdF2MzX+ob
ntS82RpyQbDqED7gJx29+kPGzmWGtHfcedOfOKeW27nS3I3VwA9EK8m/nSDzXKhKnF7M66jI/gFK
IdECZnF4AofJX3QvIeVLlrS4q2cVvAuQ23jnF766SiW+EWHu1uPGSRqtYg1cf0dttb6z6yz+rix3
uJCpnvnuqBUBOYNSR3PhWGkgQdJB2RnE/KBK7bsZ6aVQL+burbECs+YfR2aEUvUpnIMKZI+vTI8Q
Rm/Pt/bYuBQGPfPtdwiti9VHHdz1yng5XNugCOzSnwt7NywWdqhYcESuLi6xy8/cIaDD1mtxNSsB
bH04SkYNSReTb+2mrkv8CDk1DeSspn/qp9m6HXPf/vh6CHRmi9gbCFTodUKAOgaoTLk3G4VFeKrR
lQ1BdvBV90F7YfHOfA6+aQIYXSkAPJzrtH/LxcbKHnQ56ObOXsW8A4NxtuirGZt4JFzBLBPJFGAe
/ZfXJ7degEcXJDoHnA0d6jG5+tFqumwXEpsz8ZAxJeEwT8VjNk7e1mhmn/pgPGxrP9YfYn/++frA
6z98OvDaeYLXwdoeZRjS8JAqtxRBsjl0216Vw12OHP31PLjGhW/stBRJ4Z3Q1ac8zlVJJnq4tqIJ
Sma/GLuVdBS2c4x5I3prHbOeGi3fxNQvn1M7czZgsf0tHf9h62ZeZkf2UvdbBOTaG4Aw+My25Qzk
XLY3RZLi9OL1iPtqdB+DoRbvJJ9GmM4mRj1z0eoXrq4zx5AXE/QttwVIiGMuWYAUl87WGLvAad0r
zDKzKKYBtXl9W86OglYIpMIV8XMsstKVtk41qjd2mtt+aLvYu+/jzLhw6NazfLT3MOK4fCG88wAc
IxzqjsLwpA8G9roLV61Q34OmNNEWU9dzRxXi35gS0a5Hd5U6xzHiuxJWOsRdY+x6bE9Cvbe863zB
jur1UX7RaY8nRaBBpsQFuFopHR6yCiegtpgafadXTuVEcM3br9iIUV6lquR/1/Iy/VKnZiaiyUK0
jbrsNHa7QlHwDZNs0OE7+kb3U1pT3IQtIp8vltctT2Pcqjyc/FzYW3gOrcAo2XaKqAU/Lfao2/Fi
FfawNMhrB+6TUzZBsLGtGREz/gsac20ZSpBexFYVisyuvpVj7P8I6JC+GGT3j8r2x89Trwkb+JNl
f8WoIZ9C+PLOn3bSwQuA29IboQ4VD9Sq6QMFLOxEn6ISYduPPq60foSBCW0mSJv1p0KM+deklVMS
WXZpKjSz6qWNjMafsEFHO6EP+cFnZ/uffu15qd9Vxk7FReaGbgL4N9Rrv/p+YWtOjhuYWO5Wth5U
LH3ow50J/KJZAJHpO4P8YWtORRNOmmiwg5ouqTSd0hw4ZchHQIjhE/VPrhrdGdq8W+SyS0nzZERG
u1xTkKh4cMtStNdTmyktyq00GzbFkLhfsBppvpv1WL4bRBUP0VyMVJvtvKqf37wKq/Q0jaw1H0Xd
9XAVpkk2WQ0fCeq0NKMApuOGRqwRmo281Mg4vduRNVptP8Aqcb8fJxNG0yVB66TLro2NcYs2rr3T
dH8Ee6kuLfjps8lQa2mCR2yN6Y6+ukHvtd6vnRmNzZiM2pBx82As9gy92060e8S5MN1JZguxqteX
8/SiJApBsI2mK8E3ndfD5XR6p0hje5p38xgsN3kd/wycUb8QFJwuJHIW9EswKYD+iFnf4SAujkDK
NwsGoeBMZNoPSIDWfkdJ07lEQjyd0K/QeH2PVxmz4wkN1EVGI2vmnahVGyX4t39Ix7T48dZlIzD0
UH+m8wgi6TjMMYSaa2uupl2r7PeoTbh5GHTcAm/eHaRbSPpwvMHRAKXMw4XL5kFTjaFjnwzeku4Y
sKBKny9ppJ2+YzRPQfmCLyPwxYH2cBR/6Tsc2eoRd+Uhe19maXnflkFxY8SOtZO1b10A1J/JXtZu
OM2iFezOt3V02hchrcVxknE32mi1Oyp9V7aqDA1r+qJBVgn9StqRRIYndBbvU1JmD5nb3w7tW3Xs
HQyRrRXbZq0RycnP0fZqIYs0e5hi2Xg1NojuVqhJvHkTGQV6E308Zkx2e7i8uQnoJLHGfgeIEcxx
63WbIkEC9PUTefKNcVMTiFAgIPui6nhUIqi9qcAjEotsypzqfVagA8qd4ez7SRTR60OdfGJo39P/
4L3/RXE5Ln/0U98kiyrKney9LmrTStx3kxgvfGL/6qsdhiLcTai1oIEOfZEu/OHCNUvVt5MRdLu4
HvPgSgb9rG1L21jyrRXP0zfbkYiA6HVi1aHbB+4XJfxM5/IcXdQzZBfHm7SeCmOjnDIzQwS5NTsU
vSVFaBijkW6noHHMLcnCZG9TZ5KPU7DUaTTGYsoQGkEW5wp3UUr4sgwmuUuKDmUKB6nybVXEs3W1
jGmTR1NH9ykkSizakHZYlkQipg9w15QlXknzUnhZVDpm8pecla9Fja9SfxNUjX8LBjixr9xEAuX3
2hpb8nw0H/VhkEmIZKdG1hJnidoqty3zbZyU4sFFBaSk3Z34ffTL+2ETD3qih5ZJLhmiv9S+NK0R
FxvLmN0mzGOz/Eu6bfEIb6d4UH7i/pDxoH0CEUxLTmqN8cmThvHnYA0+5MymssoIqz9ZhbKrHRdS
hjm+twvDhK3hTMGHiq8wDoPcy5xonjl1uy6VeMrrnrbUtyUSYmBalhpimxLakIB48KneyMYPxB3F
mlJHi9BTn3jqTCPEGUP/LJVfiChvLJUjOrSUZbgIp4yxYkfoaC/dJi2hc5pxtgGLYXy0x1ZY27Ew
u+aqTNvhi+Wk1hOVsx55pFW0RbSuunM1LS1CP8FG4HMsmu6dSBdz2Uo7GNOVIVpb+57JVpGv5+4m
86fSD20nsX8Gbew6FNWcGVyvnSYWPoKz8UGNhGVhLkb9i43sSrsjb0mCLSelfShqTdW4bhgYrBmL
2VMldtOgD7050646CfojRPRVi4kMl/lr3uWSRfM13vZ00Gb89pqOwo0KGt59IWjlF7WTNhEu2zUN
nmT5rhI5p9S7fDK7ccm7W6rEi7VrOmU9KhUUA9manvbEB8kYRK45mS4GfEP6s7Jq+9Z0RnEPWgMh
F63wxX1BzvrRT2RRREXgVWrTS5/OpZ4ZzXO7jPibDV7BJThoXVxHvLMjlgODpW7qNHe+5wCxgBPQ
AGE+ZbDY2yRL5p9NmzufzFG5HpYLJsXJuXfncTN6lAMizJTpvGCNlRLO1P6wXIFs7Moo7hP9Xrka
MhUuIKnILFOKttOYxlNY+hjW73CQan6atRN/g28sv1Y+DOOwG33roaPrZ0VmQKkJGR6jfd+5HzyV
3ErRxI9jI7WffjF1eSTV0FURaszey2hP7Vf8qU1j3waFPe9MZZXlu8K1+z4cRdY+Q1B0KhwsUz/d
mUOai7D1VXZXQWrIIs+e/adGSvUiKDM/sDoxIj8cnSnS0UR+qYN08CLkJrQqHPHWfcKUYnic51Fv
9jUi6vy/XqD6jVUaVh0NqLvH4dLk2SM9FK5oHUiBEVYIa3zvAuqh2xkDW2czzDHnIi+c+C/+mgBK
O4xumCdjlkbCkd4WrLVL9u5o3scerfPh2slyP7SMrr8vrAbBPjyEPQ5jl66uDiJgD7rKS5vQggHw
LhjNWF7HuAWoHR9S8MFNbB/7wGkGjmQbdZuEnWuC4xCIYXoh/YHxkawJIXe2cMxItQzrnV+780er
zPRozCyI+aM+2zdyCQwOrZH6401njg3MdgolfYTeclKGTHDERdJzu3ea44qH2O2napNXhYPTktLt
T3Ealw9uKjuXLawNTP7c3rhy6Hze14EL+c+jW0wmhl6Y3HY2JiRa0FdgjgdxuyBT/Chxy1l2rtc4
8qbCh1JGnVDIb89dsASRUHl6u/o6cTbs0Z12dVN6ardMfV3t1ZA1FRX9yq+uctRjQeqJEpj9VHd/
FbQyuygFyLH348Tmnm0q7BbKbnRu/aFFkqEwpXGnAyx1o7HMEBaUHUJ/JY6oezxuuTwrrDbFDTbm
SY8DUToae8dVXJUSfafHNs+K59TUxmTvCH9Kdr3KKrEvxkWnZEIKbO2FMwaks03KjZQlovnGABO9
m5RMBvp5YHzCGidXIRukfkhHtt/s0WpVONnanEdp4RV/WW7vavt2UJ5+hQW0mYYOO5mzOaIxoyko
Jye0htivQyjO/V+lL3TkSjIdWavKs5e/8K/HAnEpe/PBN/Pi2hrAWYVilPUUWhYqHNvMS0R3FXMP
6xszGTwthNdILIczABDHydW+ooBSNtee12g63gF2UYRmVhUvhRham0KBSL4CNGrf1Wg5x0BcjZZ+
TuORts9LM9/HwaIpvKKqkuu7jZ0p9LIM+YRMsyu2GrH/62KKnbCmeLAfpKdHS0IIOaTdvRo1R98t
pH5ZaOIG2BEoNYolQPUFU8BkNbAFizPc22JKshCQbfK1c7RyiJxWwTuiN5/d6IPT/Kgpw1PvcQYn
CzNbJyEnbdaaTZFVJM3xPEsjTBq3Fpt59rTboUTyl/Krk3617N59v8xyFHtuS2vaNJrJU5YaGQul
7NKN+lYa+XUss+neGbLua1nHRR1ZtSdmLlQHVXQqGU28WYDH5WE9jo7a8NEUwTYpVf+00IfdIzc/
+3SERH4lW96PTeaR0z7lTu4uW5GPiXGdVlr6zdOV3Wys1DGzTW8kbthMpbFGjvWuEw3SabaVSyOq
5qa8ZS0zyjai7upILFrSRGbv63dLAev8uz1PdRMNee8+Nq1jvaSBC9Hd7YpR3xa9j1dExWSHMDN4
qUPdb7ki+trtPuRtK196yWu3R2AUoKzVxTO1IK7e7iUZB5+nSad3U8X6/Cd5QvmiFsMkMJDtbD/m
Shuf+/ZHWuyMrFx+4NLuf52KpSKWa+gSTXEPKM4EveWHmvJcuWHfHHAguMY+yMHvn/uhUH/WiM8V
oYS6/0VMnvpBOYPArnGNZgxnsyOws1EOLT6tkclDOsxauldFiixsgDWeCiFSQYNrnX4YI4RwpjRa
pgVqox4I9di2pvdn4zv9X7kvuuEOmY/qGQGA3I38zvDasIy19s6bOvHT6SvzL9OyG9JXO45/crnx
PnemTZUWi+UyCfl3qo+DXRmfc730Pik56+APSy0dIiBQhdxMXHXahq+xCK4JoNxpm9fGdO0uHCfI
C+vpyWFnoTiUQhz3k957wFovL8IpbVJI1KgTPuh1YSWbUeurr02cOy85cnqEz5kKPmuOmVooeTjl
SxcH2oeqnav32WhMW6GMfN5WRluupiZieCrLWj7PsocJW8ZxszyOEIGNG28amz8zwuqr2uqyr1Ng
2bdekhsetqYI/oUqplHJZPIZgYCqzj+zcrm6UcgkfUlrTRQQymqtuSN/M7SN0ulpbDwu/yak1M3r
lOXC8faNYdDqQGQlcUi5elNQ4OjK7IM+unP9uRPcHlHXWvayyScdqDlXQv+QTrJtoirw5j4sObN3
VdvqD3OhufjP6CP3HHFYNYcNzRNy1hQn5dAfsmAO8wAB1BBYgpNcmQHmj5hCTq0Igbg0wzbv/eQL
ttLBj5quO6hlb0qXsAd7/CmXLl5Zvatr30p8ihai6SL9OJo8qaEQVLCn1o6X0EzpfIRTndR1qMXs
K99llVQ3Tm9MKUYyyror6R+Y+84dxM+prwYqcmYeb4JsKj0ottOafmSW0UfYyDRD1CK4q92MuNQJ
FFr89DHzCmVzEc7a9AWf71ldBVQH5m1J9QjTVN2VQHRwIubNCUzNoenhDs3OjRdRXUn4VLdm2/fz
JrcyOkxLEeS7WJh1h5Sn5fxcvdgJTMfKd67roZ5+AHT3mpvStpI27DQvpqRrJmWUQ/P6y7JqPqm8
93hR6naYug8mzt7lVdIORRC1oyPyjTEt05fK6oenGAh4EuWDSrvIHPvmSQSiTSIQ4t5zlS2YIw9V
tbjo/bJ/kcDs3gltrW//7HXgAkBVS/+pqAcET5GDpE5dlk5yizWD1LZ67xrZ1uqaFPtHnmkrnKDl
JJvCzfRkoy2JYnkWsSqkJvlS7pVZwhjDfi8TuBeh67N3cWDgrnEHGjVJVlvjHSIy1XivOs/9rHno
SEXmXC7tprFH8wkM3mg9eg1VP5Z70q6kOfePVP4TO9KFVXzytZG3l9qzS4819imKoz+Nsig0vhlY
P2X2yEmU1K9kV1jm1wLToeFO67rGj5A2q96ncyLr6yCf07uS2MLFu6Cyq5CMtf+KVFd/3xpe4oTT
UjtZFGgEsBE3AazixTGHOKrcHkGkwgSBE/pyzgj1syL/hEpbYYWDqgIcdruhG0MXsfYqKv2gG/c9
p8LfiwC/nMhPUgo+ZmUF8zuiKRxZvMbwrwvZ6ICGK3SZoyLz2k+FkQ8/q5wbdDPms/w46rbzUA45
iUKWkEm+y+Ku4K6B/IXfX1P36a3WaO0E9qFtFGazZY6yvpj4MKd0rNsQxS77CQWJLt3krtPcTxNe
RVcaYcM+z0GwbGulx9/mnA3ZtISDeeT3Un9oBkmgaY16nW3VoLR2XRpveKC9VQebPh/6LvSXQFph
VlksXG+ZSUMMqtcDMc/EeaOEDH4IjLJjvMsF99NNqtq+JmJJmj89Te/FdQ6/8quvI06yWZakXTZl
UMUK/MCMIC0RV7/vB5oriI/HOPX2sze9lEic3HTKIc9VCwZ8IRReBLv0RpYxt5pfKlqEdfK+g1p/
76eN+2BqPle8IZNS386+jM1QuUTcdGmy3KOkItKAsYa8iYLUD5rQXEb92VctkoxmM/U/ZAZJ9goi
b7yrpyWIN27VVc9DZ7X65j+tVNUNXoTjLl9z5zo3CTalNumXDGhOW710zFFDQ8qO0pBxTD2nqGWX
HfU6inYFPRzFy+Nmz1OsyPy1r7D0wMRfAuKfFNcQ59L9lWEI04r+61Edthhwcux1hxJeleWRUWba
xgPVFyGC/WY6o7cOQ8sCAT2wuMfTM5fOWWKnn3c2LjShIHLaL8B1LlQLT0p4v0aBHgOphb71rwrt
b236IiurcbAl/YZGW7Y850u4GPWbhbnWUfjPapsOXOUYQZqU3ugZfTXTNpnc0CGx3oke98al0/5W
zP7vA6hv98//4dfPdTO3+O72R7/854fmpfrUty8v/fun5n/Wv/p//+jhX/zne/GM9139sz/+Uwd/
iX//7/E3T/3TwS+2+O7288Pw0s4fX+BP9b8GSF7q9U/+//7mf7z8+lce5+blH388wxTt138tEXX1
x9+/df3jH3+sKPP//v2f//v37p5K/tqmLkUlnp+O/8bLU9f/4w/NNf4LUPyK8DNc0BGoofzxH+PL
//4W5By07lbhrVV6iyp8VRNd/+MPw/kvul2EIjalZFTWV1RDVw9//9aK7qA56IJG4OwEf/zvz3b/
r9rtv3aFpfj71/9RDeV9Laq++8cfv7A0v5d4uTBwwgNJD/wQsuQxFpzWRpb2wvg/7J1Xbtxamse3
0guYYzCHV4aqUo62ZL8Qlm0x58wdzTpmY/OjbruvqqRWjd9mgAEauGjb0uEhT/jCP9Se0lEaXBIL
XnumKcIJBPRrN+9VWsxmhaqpoyFMaDuo5LSeLgeGV6e5WTljJ1m/0iI51YZZ1FS0qmu5mJStOZWW
5sx5aZ0AvrE9nBskvL9SUgMnlVWOSOqw8rZIOukqiYEtOlESaueNNfbniTXMD1VJ7ORH2pB/MXpZ
+VzUeb/FXm45tet4OgumqqwprxJ5Y7hqVn5Z5NeV3NX95uVz/tHC/rfLdW+Jf7j8/xcu7FUR6N8v
bD/7x933bPj+s2xer+31h/65ti3z0yrkLIH2eTE/X1t9/1zbtvRpbRnQ06I+AWnU5ED/vba1TwBS
VxwNCFFS9RVm+3ttq5/QZQW8T/eE+x7tlj9Z2i9IiddrGwOZFWaFowZMGLhDB+0Lbm2QXKCfsYwK
7im3G3fpJMrvSmMsu6pV7JO20LMzLW+ClkBO7/we+EjgtE2QqO4wWPJ5QwB53YVlRrhnZQqyRZKI
nVahKegA3J2/lnI7nxkGakpeYYTTVUipNXKlFiNC2e4mr4jl4rOsZ/E3jASK29ZQl9gJo1K+0Rua
Bo0tp2foiUc7MwzHE7YBx3RODuiaTV16OciGJ0zRE0/R46X3yAeMxAce0vjYQyXk/6GkPkSxUE3q
R+n8WCRtRfQfGdIFChGL6tVLLm6SZu5uctoHP6uYxh566pFCpQRcqbTpGwplTjooNRhNDYqqLy9Z
uVMBeFIfZh6ml+mxae+SScbWvkb9pXLkKam/NgCZzidFTjckHtq3uKMd7HYiw0s204A5uums2w8V
Xp7f01yfTxEGQezPKsZvCjVVWi0tXaM617wEmwBnbq3qpygyZE51da54pAp0iscHyH1cj7urTFEb
pj6pF/IkRYlfpKl0OlbDthi70yIFhbAY1rMU6t19SAaQOF1rq96wQG106klJEhc0cX4ho1pxWVT5
taZkyc/SiACJJg0pH1WCcuhcM2/JgHSRSZ/DPjICz6z68ns5tZLqKYMd7bpiqh6luXuc0rqi6FSI
XZanldNV1Trm2HhBonzNNbhKHmmvQEBPXAa6oP43DEP4HCAtRR1yTpw6oXwgN5et1EkXTUCc2TW2
9m1oom9phDNdtza6nATi8Jkp6oiOFGBck7KtRwko3qL2c2qObbEZ86K74Fq/ICG5DFtiMjPNURPM
ranlpZgpOaQkoKWLbL4JAJddpIUwnZAyyP1i5ukPvQtjyD9jHm/1qls6FpBlPSxYjHrUw2QUu+Z7
LNTDjZJF1a5DXQVQc2HJBOWI4Ttt105+2HRqhE6HTk6aJXeDiXTHZOluSN2Vgl2X+blaPBtjH7kC
GTAfm2rxS5dbnBnb/ntTQD2R+u5xVGbaOSomjakcO4U89OdRFzllIigVRv03Y8orh3p94RWy+lTT
lnO1yFBCakvYDLem39f4OjmBboldkvXzSahSapGjqt0Udtt4Y2Dups6+aQMMgyELF/dpbf9qZRY7
ak2535fNdUWlwysreiglxRWMBUS4+I1ZLrdL11OvzoWJxaqUCYy2NXnajWkYfyvBljw2mrJsQmUc
FVebq2KbGlQGtUy5KaW05L7DB97q5BjokDReddqUb7Lc+DIvbeZ25aQ+QQWh9zXIrfrYzIPOAgoa
oGazRUZQF4mNk8ts2C4eL9dNr7ObUgHYSsyqN+POGzlYJ3qdmtFBqfWBns48uIsllNOwsSI/DbTM
Saoejf9CsW/NoG8csy5lnwIe9XjR2M4MUIv2NXGoO6YIPIPeau0vymTK58KqZg4gaRn8Kcgs1VOz
OrjX7Fzo3lLHVngpjVa70WZ92QpAri2NE/NWo4XsIdUTdNeTHtXc3HX7MIdqcIdg4KjRSRg6v5a1
2I1E/JRqy+DSu0hP7XGcrjPAXHclc0o8ldbRdRpHRuKF8izvlrYt78LKDu473Kh2WtrZWzLn1ks1
E9ViqWq9hFOD7oNNDDNP4nYcUGd10ilfKOJroMTmRUaugYhmOyzU5AYQkeeU66rZrbPJdvnrYquP
U0udyUCwbtGn4BR18ekalhTpaNKUwy/SPXbY1FLuKDTuDHsqgufetqr0Ogit+qHJJ2SKEqMy7ooa
D4dzZAAwkHp1K78Twr2xB0a8Bh1sEiRwRADJD/VXjMZsqzCARtL3KEfbNRSEub0Ix/K7NQ1A4OnH
GXZJ25E+cKXE2ySTNJpUNAqm2sckYRsOQb4zZOsIyuQNpGp9LvInmj2ozhDp7qMHNAGjp9OhgphZ
Ra+8Kr5kUa46nS73TkghSkWs98ireJMmMqQC6ZUaGzA9aLz7QypFASIwHvQNZpiXVVipTm30VJDS
U5qip0ZIrSMt0p3JevVjU2np96M6kTb3RVk/pEUde4a1tNcfP5XyJtfjqaDgEs8jhUg4cvBUKp0J
KZpjPpCIVHcSwYOejV+Wkj4iVirqySAv9zK621Jf/FDZl06dwacKI3GfxsYl8iOdE5RJ75bF4FQ2
NQ9Np0kvdda9muWju7T9c16C2qHQcLruo5fH/6P4977M+d9hrrYX/P7PQuTtr3JNm9rDX/W/MDoG
uvbqO69p5V7ed1GSUP1qmu/d6+j45Yd+p37KJ9BACL4BcaK9DxP7X+GxoZAVwrJBQotMDgYYkKTf
4bHxCYwpxgcSmwcdPHbN7+jY+ATuHC4pf8h2kpHf+oPw+M2xgYIkJ4aG+jnsOgrrxPWviQKDNbbG
pKST1xtq+zkZquVrlE7bXsskUBmNnF6Xo91elFkrnqjzGtdJqWmNg3Zd86M3i+m87ev50g60/FYo
S72lyE5X9M/X3v9sYf1fy73gyn+0uq4pbHTlP27jH+Xr5fXyU7+Xl/5JocTJoaKwvnSg4n8vL/PT
yh4nwTJX9ihn4t/Ly/rEPwU3CRZU0jUOpL/Xl/mJHImiwyowTEUAVOAfrK83px4XhoZ0GxQDTOAh
MB8QM4p4CGGvtjkQKoNIaelHT2tzM6Y0j+wJinWZV1MZOZ0V886Sepp6aeFXahKdZtkioeZhxBzU
Te1EnWU5QyKscyOLnmaaEadRVNtuW9Rncg/GPBaDfRVCETuts7nzX733d67Xw1uMYiMobHYowmYc
3YfKSyMhXhzIcQ6bDUMkXDVbLw/iaz2XWhcVGtpNiXzMlf3wGkOxCl4+nAYETOHnv2zdV8VBsgaa
fnMR+kElpZ5qZ884zHyzpfxPxSgOBzrAgfb2tMQWKu++pmXfmoTMx8rt+49f4OHtt47BbCT42Kwu
jOb3z5muV+OCElPo0xzAzXVsR4/GT3XkM72Rq2YY6gzYH1COMBBbOpiKEVXwA6ocOR+rtz3oz2dl
bj8EsY7lSvM4NP3nBmMeM4WSkizyDcnRkWue7Va9rja8PACMq79MEeFs78/TKAfZrhK6vnZanmd0
ri+WDtZDOoBHG0ZwYR+/1he6yZvxQA1zH4AGxcVrfzy6gGq7FCvEknPYLev4KUJxHjqItThBZl4V
NmEr5rk3oBeeB6O++3h8ipdvJ/xid7SyiDCCPdTvUotJaIsGNzW2q1NQPpeZWBRfM5LnsK+WG1o8
N0Acim0+EIc1ZvYENPMZU7bzSukSJ8oJ0tMZVZ1SWqIN6BztutesyzqmyWTm55YwLpckfZZa7bKI
LTKymf7WPArakT1dUDnVg9MczPd1KsuUJBT555CJ2G2o0LhzoN4saqo6xRLf6XL9LQ2M+9bSbspG
v3lJDzQz/JyoI4UdPXkyK7N16qVpvXW0sQMqtj4GfuSIFRfm/YiuBJAM+UbrwyfcWFXH7qWvUHxt
Z1j/Sk8V/U4Kps7Ho61xsshqdkY7KW6Ef4OXtUVFPqikHvqBy43WlJaHYCnB55Cfx4lyk7RW8dfM
lES7mEETnGn1eubFAtVLMSLbZNbpRZy2j9A5mBWN9uUCIII7TqPlCdhBPtW2y1odc5qExldhtsVD
Z4+BBzrLdktoh47IwRXo6aAyo9beKkSUDiXVJyMzL6fButSTrtylbblcZGlvb2bdujcCY6LokCwX
VqUNrhlRl9LVMN4UMahFbp5LWS9UR5ltrGkFzOvFVG+qNH9KZ/WLEiuKZ5vtY5BHJP8mjyDHxfx5
/a6BWZwnnWk5mHNFV70d+DQcZbevrNbV0Wr2hkoTvhY1qqO1gMWm9SW/vMZJQ+gpsWCaRF04fzbR
rQB/zEuY6QVuCpl0bo4k27Vi8xJ1ZHurN/O8RRnGghUWP2kFOEI17aqNhDqPE4K+81sBwWRs1WVX
lvpNmRn6WWmxFIh59LOR1xDBR9o0IGD9ZLHniyAMwNMKNfV0bLjcIOf/BgVXXF1nz9ZYPSqRefLy
7FmId5BUmCdFTmJLx+77OCjPRoDPOkCJDfXuEkAfkxzq6NmYw2UDrFBBs2wGRCqbw68+Jj22UKLc
YVt5kxsYHll4g/qxynOndkwuG7SPNGglT0+M1Itle3Iwtm49mVzAsaM43KhJMW+Lli1oFt3jorMA
hB4/i1DD2mtuHrvJTP3JIqUdRUbdkb4nil5kwIAgYTfa8o0tA0mLB55MJDRZRVCcr5tGGvjFY88/
Cir+eN3uIDYbZx6o+AzIZTpaFPCryYdpA6TPOCmhv7bkT+CDLwHdXSjBeFVL9n3e45iQghW9qFUW
PPr+9jYOlBbOuHazBFgFkrlayD8Yl0UBD6jIKIt1hX0pz+oNNYLWUYzwSbV5MTP1WCcLmkcc+c41
UT0KwZuazfjBbEXvSSMfjPomkCkMbO+T2JgvIjOaHS1FLlUf1i1qLj8GVTbcybLupWWB1JmLe8L4
CUgcCVdIT6vNnoqQLQtV8L6NZBypOXy7zky9um0ek1y5aeJq1VpjcxTrwpcCQJ9I49G3EoBqlFEH
GgRKVdU4MhazmU6ruJtOqW1ZXm4IFcib1DlQN6NLwBVL4FKXSRwTmUxHb3lICeHHC2nhmcbMYotW
2ZPeGcwgB03kxCjti7oGXTKU+Y98iU5SzcJfr2LHt0nz2JjR06D2j03ePIK5WIXTECo3jYZD2WSd
WBHPXVrRcxbDP3vZp6Iy7/NMWrZ9YlG/nnsQIGVT7mjhsCuAM3lUxBXXGsT9NKcsLmGf2mlWbSxE
OG8hpmdfBjOgHy0FybzN7OCXBI7aUyZV+ELjpwJJucnStTqg1MH3FtMRR1/DvsBej8aa2oxqgjoC
Y6XLWxV4vI9S13gl4yAKrrCfri2VQxAEVOo3dCROtCK00WdgaWOGRA2HjyJ2YQwCL2vE93kKo2vV
yhWEo8py1ysc+KlePhprGWeFF8rnGkzPjRwuyq28xMG6oOfmbDBnTlo1FXj9RLgX4p+i85NyL3a5
xiOD+Z63IQUsamoDJ32u3jQR3tXL1A9ulyI66QToYzw0WRRdpVS7fb3Rv0OMST1NzluPfMvyQHZJ
jxOJ5Rm0wgpvNan6Kgtr2lpFMF+IDBEfsOLRUxuK9DaWxHe5BjHhAp/m+yUSUhigvISvjLLiD2Ot
/ayqFBqFrA5uGrJZhsxkh4dh5k9g6jyYddbGrAfpcUyyp2niel4Pp6pkBatc2BZMQ26q5vHlWiRu
vZnHRsEQMKncVlrvxTRozsAnATKydLzfWIeFyTbAP9BVoZ15Sq43Z5rcCbdtxyt96KiWFpzgL2fE
WuGQ2qq4E0XyFFKrOq1CYNhdqcQbjvj1Tsnu8XGldGmYoOE4j6elV9y0jJ/7Srmu1P6CTsQPLcq+
FmZ6lgIKdJaFKKGdQKPSFLRp/0gKgEk2nMIRt+njcCboyGiIA7d11DSfz6ZaSs/nySRRCazGKyUz
cNh0JwoqHEk75JS+pd7rJn26Rlo2cduxnU4LVDJcIspHq1inqUgtg7Ifs7RevvWxTd85eoohyDpp
Ez+vlB0Ks+umXQOMl3ABnN7jbKRPOHVU3FmtCgJuOCbuu9bZ9gNF6m/UwmhwkRWCBtgPFNWcVK+Y
lsjPcP7wDVPcj4zEoZk8j3GjuEuMghqktPhIhGqsGd7ewJQX4B2uYtQSoflhgDjNBTgkOQSqYQ5X
UWx6XRedqtpwE6RA2SsZKkFYxJIjNZlHPHJhdOKLbNaPCfKzZloUTq5xny+aSsgGS11qasBG9SZp
lrtwTBM6GIrsRm17EnTSD93qBBgq8UA15U6vmrNatqpNPemUxMLPctv/TJRsJ4dmSAmDgDgL4Ewk
nRvlMYXBmjAtG6ZLXay1wpm9XAQc3KppnIxr7D7GbJp1zemJdqkWnDqJunKhMk7ItkuvZqsyMqcB
7ORSriVqzCg8x2O7uKM1505epZO7OhH7PeX4jwPxNwkqVFw6+MQr8C5RYzqo45SVWRltbAnPUAhC
YIURpMnGyWKGz0nF6cnF+nxkxDcriiEpHsEKWz2uIO/tryilV4uuDjJBQ5I3xcfRUL0ktFUjO/Tb
dvnaW+ZJnXCr5Jm2HQLrcg0nMcGznNweFBc0GgH8wp27xkzSSAi0fuWGYGBW0yekWVMv5wyBAHAy
x4PXAkc7KZXsua6aR7Ui0ukX8ppEvcFy2ob4SX8kjvESW699JYozhDW0G0UjdFzDTbEQOeQE4a3E
7oQdk/ptxhkQDRLdh5qk5SWmG5rKdhfFurdatojgfkrTRuzkka9Np/iyWviXJFKPUyK39yVoClrB
I+g4O+ROXuhNnv51M5JzhSMXwzhLwp+mCL4ovScbYGTFwQqWH/Qet4Jtz2IN7GghMOneGFNvDbfU
uH4EHt75BM/BaYjc3LeXz/f/Bd0jOB4Ua16t8zcF3TuaNN0/nO8AcP7rP7Nf+fy68Pbys78Lb8qn
Ff8GMRgy4Qps+I3nUT6BUEMjFq2t33/1u6hLQY7zHzjZCnug7saO+V3Vpeq2yljxo6jQUL7Q/6Tq
ttaUD85cKsTUjWx+5SrRdlCFgNHVoPFAj1hZdMUdEjDUqyaDNySf1ZpsJFS2kEZ/2QlNoTjPAFjH
wm9YuqUOXDLu9dvAG0NJuh4TxfQKWz0pULJykr770klV6GZleKV3NGRl2oplC66nDk0arHPgDVF2
VhuLcOymg3gQE/ZLtb5tqPEZEED/ul3+aBX/Xyv6atSM/j3gxuVg+vV60a3//PeaMz6Bh0Fxd2/F
IW4IloY/RD4OvOJLCfifK07I5if+BvV7ePK46fBP/7XkIHStRWBQOaw2BJZwjPiTNbdfrWS5AWBD
DMrGhw0VSarN+7eBSoaTCKDgZ+08SSrss0Cb+29KkZfy5wi89dOrl3L9V/zwGrK2srX/jiq4eSRE
oZCR1CHLgxx7UTJ7VRylsZ5DbUut02VzdWW728vGsb2PhzhQQ3s7xvoMr8ZAlF6WMAiyTtNg9Cps
hmGLF1SpDHAzptK4gZp7trWzzTu5JKkB6SsmHbgMfXwE31TtNMWDtK/6I891ZOrKweaGZQJnMeOx
cudb5N53ziXk1SNR24HyyJu5H0q2Qlr+5/tt/ZvHi/vrxLte3K8U5J2PX/KxyRzELfYM5cnQ+Y6p
8/jtPnTOA+dIZHRQE347lYPIN570MA9C3pfpXIXO7cP55d3NsWmsl8hH6/GlD/JqrdRak80Arq3T
M9uRvfvIYyK5d+yz7J/rBkseEYu/bKFp+NA63F+RNPiXKbfNDl8GbfRxdsHfNhTm9cff5GArv4yC
gTjKHXghQ1A72MqVCFC1sesOKxyz/zrNcfdltMcOZ9v6mAzVfrkc6Rh6V8BZ8ODCoONt2JrOWrJQ
M8phScjtZoERhA5F33i5ohSnuQLA6eOpHdyMfw24vsUVJaFK8GX232BA8UppFIUBV1UApdEMXysa
wy311ARgYs3eMPTINUBi9KOuNs90val2LemxC68I8YG0G79XlQQ3qZPlnqpXQTUhjieaWfG0YIYZ
JLfCyC2n1XP7wgxCmB05CgZhU1nbaqKUF7cDpUFbzs9EktY+mjDgaPqalGZM9UsjVWV3NvPMpzCs
bz6e/uH6oY1E7rcaSSG3ATn2YCuUHTX1vLepB1aRtLGzLNuU5Tj86Sgo28k0Yeg8ImmDOPL+O56F
ruJotmDoCp/cHfVg2DSib46McrhKFW4Z5oJ8CcIskNXW9OTVjlsaQb19RnuxgwH2hRxH4Oerj3c9
Gcvu49f2zlCyBSKVDQhilabp/lBwt3ITp0cN4RwTejQjf57zrvexyelv/3wornLkzbEJWUWf9ocq
89kqY1Dim0UOdb9ugD1pECjR546O9Y7eLAaycRWbAIKJVWPscCskSrFUkE2Mjc2K8RerGr0uo27y
8YT2E1NEuPFMklQijHUpYMh5kCUGbR+33Wj3OzOQleeikpcIwpsWP2eBzRm2tGZ1Z7fIJxy5Jfez
U5Y5tQpIImAk0JpedZX2X6SkRBJ0xyHYhmGIZqoBbPIx09Mxxdsrjh86lD7gWWla7WQyKOAjox+e
axxshFzotxGqccYdpuN5rkQocbaUGlKpDilOohK/m9rSHMH0ptItINJQ/sM3vWr9I+MDDGDVQAVt
tD9jK5+avEPzdDvUZbzjwA0fK4NeUNuY6tliLaUP5+GYqf3h56WXy9ZAlwtSLhCSN/5YZT2ZS1QA
CJ1K8vUAJF60kYZhsXwRNobsqkEovkJ1K8IjIcrh8l1HxgdZA/W2qvEeKkyhTbLkqm6VuxxvMyeS
8CWpy6Neaodb/2UUaK9QI9bdfzg/uvPhzNYvdxSQ8zP40mjcZDCQ0nYSRyb0dihKN4gycq0j+wcj
ZP/79VYZTKnSASWVwGiWuhqdWWpOHbUfsyOS2m/fHZgM4D7sSyStaJnvD7X0AgcF3Zh3UhA0l3qQ
NVtpNYb5eOu/N8pK08KtTdMlIon9UQRKayFI6nkn57PYIBXe7ER9TI7vnUGA+ukAolBGp/18cDaP
IEoCC7j5rov7gSu0nLGh0eXu58dzebvOGYM0A6bMCsY4NJRFSX6qNTkbd4JdeEWBN/HFUAwb1GOT
22q2Fpe8Z/7x8aAHwTHVfdIyiQiMY9Pg3llPmVdXHIyBKuznctoZhRbeGKjX+LJKcy3J89qrbUpF
XUXDw0oC46RT4/LI93tnQcK3IyzjBF9vv4Ph6XXKJkrP467VKQ8EVUzrZYwkStu1MXz+eKrvfMbV
5JhyIocXtYv1719NlaQmz4pBHnfUgmFHzpmNqmAI0/bIIfnenFAAYwiTGIjR9sdBxUVNEjivuwlH
7++8UbPdWUUby6s4jFqefDyrw9wD+BWXHlA9m9Sb2/xQOa6N8Y8x1UzsUAFRrU2UGbV1LYmw/FKE
QlwuS5G3X5Pctu5ZxdZt0ZSq5dcRXgzgGzI7OQLGPYD7cSsSaa84sRUgjEXLYQAYTtCBk1GSdiHv
AS2GeBrsrTDpT26UJdIar+5mvfVjhcjUY2mgdgKPZAC5kKD6sU1BNxT4ZZl0VnKxJJkXJWu5Pozn
a2Uq0Gn+4/dHZoBaG/caFypC2/ufazLQ9c3VZd6BDDB/FoGQRjdeMQ+AGcMLeOrJxs6t9kIWSn2O
vkR0U8Zjddlp5uR//ChvDoCXHIV4BqDNunYOnsTs+krHSWnezWodOEpha66MUfAW7aLmMRi0+Lzg
NRxZP+8NipCcQSxNcQUG0/70IcVX5lizWuEUk2CQSIA5n+N+ZzNNvzSVye8woNX/dJMw19fDHqQJ
S790k1KIeQfBt/vS1qgruSGokABWQkE34+M3+2ZLrqMB0wYkiPYlV/b+JKsxnZrB0OddMcTDiZmY
Lc3ltjZdJVKkYxvg3cFW40nAjTbFqoPBIhmIkdlO8w4pZrjoyLb3W6VDzkiNrVFzE6nYZfOwqSoz
fZDCsbpCJMcPCzV11RWIkk1DfCGTa2SuWKUsdh+/ijdhI6+CYAPK+Ho2UdzafxUwfQRM40TazVqH
G13RzvfIuiLpK7quOVOl7Fi68d4CI4SCGLeC8rBg3B8wMJPYksZc2umZkblpXtjAL9ryc6XVmLs1
qrYFny6O6JC+Oyjw5lXdGAXdwysbhYJBoKq17GDp0H8tEq3xgV3Udzm9kOto6GZ6VqVq/vmqptZA
3YSvT/3QOljVU62QCHWxtItHu9LcNLJb4WfBYP00+LYPH3/Jd+a4whAhj2u2ggjawX0mJjvIUtOc
d1EqCRZRh7CSHkPNGqO28HmOngZ93/5pXAcXX9EAAq5sR/py61O9ukWNQUUjYiU2SlTV0H2Wtbp2
Ifea4ZHT8M11/TIQlgcSXYbVmWV/ICuKVDWj2rtDG6X3SILSXYYG95Ev9t4oOM1DIV1zKPmQ0yLV
gTnJXSnvugWijacHIxgnbll4Dx9/rcNy53ovgpLmP+i8EOId5k6FkdkCMpi8U9Te7H1VLiSAGHVk
E9cFMXhSMx/jz6Udzxbaf11cOlWjtKErInA0bjdmEqpslZ7Gu9iK9ebI4733HsgNKJSBoeU1HBxa
gY2nT5xXMmQ2q7K9Mkn1dmNoEZ3Nj9/DO6cjmePfAx1ccuSXq6AmA+nFVITOUuCEAOSxzm7lBrHY
I9NaH/tVDX996VSj8O3ETVzmbj/YI3Xd9QBkCw4fIUw3jFTxYCSdctJOU36XQzq9ApjQeHau0mP9
eKLrRA6HZjYQH7B3ZX8eZA1zgJZJZnIWzCDd7nXUdSS3qe3plmsBJmzW2dJ5KIL5FFGFyp2HDFrn
x0/wzjfVdIouqD6swf2hvYWpgF8FWSrtjDzJUGmSgMWcxn1b2X/kH/YS8iGMTKJsQ4KG4HFwxBdz
hqEcCj47WLEa+IYKEau5y//85iJXoQq30km4Rw4O11bF2sWe4FVCckUI0c7HyQbwHOc/OIjQ7GmX
QHv8+A2+s1hNEhO2LBoIqwHL/hmkpGVU1ejo7Uoxml4Tmnj5zrN02nV0zD8eCpWGtwuGK5JuPscr
QcqhMjh1Y7D+S2LscnhkPxVUrx7SiUt50yE2cCOkUIOjJTVqsbVgzybbuLebBjyjov/oQgQhNkra
GQkrqRh0Hxp5+iUJI8jdLSdpeQL+d0bLMWsiyx+QZ/wCha3pQTNgOIrxFMg5VyqW4K5U5OwBnf38
Uoqmtn5Ul7RBCiaVpyvUD0bQQy2FEm+gNGJso7AKqo3IElV1Z0Vo41mU1p3lLvhNjYgQzQji6lYu
/2yaoXvOOlGX55Gii9bNRiX9Ugu8UPiQCI36cdaWt3o/aPAYWyEt0LZbc/BLDGB+DLY1zm4sBV2O
BJLMKxlnYT/2dm5OwGCmtPFSHcm3zcQKGV0xJFPj5qkaXNHIGMrbBCo0BGt1wHpZUMXRAauimeRo
pEWyk9eWEvhLoU3fZNB2HSoRfXMxjDoelkakN9+SioDRzUxZfEcoVQIqksfj7DW2Pn/phqq/r7qi
SBxQ8vK9Gifi19wo2o+INKjZQgNfbgw7A7SYTgmgxyVAytQLUnId4uxJB1kqG6hMDbMSAOdc+dM2
ipK3QYUKoyMXYfADa4PJhJgSkHVIwWAiqloOn8u+14Mrow85RXUkqmqII01+2WNXi0olZZ7JbdRR
ND4IkfwbqraqCqDRyj5Pow4wJajH/ifeGXO46/kdKGHJQExdPcBZxAplVK7UGtncsyjvoGmZy1RH
TlimlPMNrVdiLFh5oE2LwWi9IV1KshsJQ9YevnYtK9RCYVu7VqZKwYnIE/jBnSKtOqBo/7ZwtSNl
lzZVKWEcjFKiCyO6Vb2wHlEqnoZU/VHqoW4DeJRH001NJMNPLVFl36e8n34QSi0ns5la4MplpUE6
XKkbvBitKXgKLal80tQOIzvoO5nkmoEkCr+cLfEoQsmACYDT1E3FdcptinsNsp+48viW1I2Sowt1
RDtXmmgPjdmUr5K3nfL8H0M6QdAFk8w10q6/ejYgMYcziolHbsd3onMyBsTZ6QXo0KOU/QOHPMWS
s07W6B113bc8DYtr1Q7E4Nl1jlIpAMSmP5IAvnNFcjXgMAWkZC2lHRzeiVrZtQhabbdqh0ZOI2EL
5qegiR4bDD9g0OpNsWuEGhJO4tV1NP9e78GDexKQCwEY2Qjs3cMEVC+bapZl1LFzyH144s6LAmKq
ztPrRo7qMwzpq9uwDvtnlA7G3DGWWL4ph8z4M4n4l0sMNi9x9Ep1sUhY9l99roI3H6VK2XXw3S4b
CoFenmWR9/Ex/07QTiOJzthqlku596CCPs19p5ZqruyUFi1plATnjNvfkvocYQhu0czt1cx8ilDD
LJ8/Hvq9tbV6MoCeoFCKyfH+BLUe2UrWnLKbs6TOEW3U522rSsutXlnmdmqNrx+P93aqAJBWyyuL
hJPY9+CFBlVQCDka9d0SoBYOCE5I4PBG2RDnsabFHMUIYE2bCGnRY/n+26GpcQOZskg7cQd8Y+VO
iBujSJacVGlrLO4gy2Ajk34IlFXqpOj9HsDHiNBDZB/LPA/b9ISc1OCIUiCkU1PCKm3/NWO2bGiz
keQnRmxE4W4wrKh2IbIgIqSGhNl+B7pSdhrk6dTdbPXqeDZ1i4rxnVQU6ZHz5G1MQcAE9RfuL7VI
jpX9h0kFtG/sAtKTumlpGK/owLO5lfXToYmt7x9/77fri7H43FQXWGN4BuyPVYV6XYB2Tk8KS+39
SI1Tn/5wfxFpo70Bbhwdmds7H3ntKq6VRqrXb9pvY26gf0d7bBenQMGbogl2YzD2ftWZ01ZFy30b
t+mxDtg7LxTvPwmyK3NkqgeTVKUJvSxdxaNglLJLQhcUG2Y0dsNeko7M7234viL/SCDon1CqWQGA
rzPtJowMs9NbhFP1StkI5PpOu2Q+1uN+56vxq4H16ivICeDg/ihysJAmVD0YIwz3uDQDcddG4+Aj
gD+yN+XoSP3gwNtsPWdN4GCSSnMdXSb0nvcHhFGmjhP5GvVhBb0jNbI49KhkqPXZNNbqTVkXI2Do
LkU3fpTxiNwmkRxdIXhjXsdCgwhgjRPtuCRooHPMZhtCQlLz7CJRtEJ3AhUBo22LtsrNf3N2XjuS
G0u3fiIC9Oa2LKu6p8c73RCj0YjeJD359OfL3j9wuthEEa0tYEPQQIrKZGRmmBVrJWrbB09IyJs/
22Dyvs4hwd/pvtOv+QPcfdyoDNer9vKAdVaTenA+ur5eGSBvI0bXi5NL4vxBzEZrHd9sDfE74utn
1T1jSTsRTzqhu9UG/qjqowY8JBDREawcRP1TaI3pxmO1sjiJ7sTPLR0N3iWgX2nghpyVNPAr0bkT
Yi1FrhwpTtdfzCwv3yZQ9OwYKJvgFYxQ6vRPFo4hJq1WnEgL4ClvCN/D3v7Z2dBi3d/ClVMFvgnc
KsAjPHFZ7vdqLGTZFPilrUQEe5LB9iukhZq7Yeh1XIXUDg8QbJL0Wyk73/p5CnePsM0q8GcnRomP
dEQnumbwsG66HCrOwB6OaIxFj/E051vFh7Uvx3eXHTUOGeWPW+PAuw2lb/TAV5U2/kKFodV/pIlR
fNURY6u+3N/SNWMgIEA6Se11lntrLGzccPDGXvGVmtGIHvLQBMpoocI34sUb523lunItmjVUApgw
8ZbXFTzbRWpq4NkZfMgPWd+2B6DGwwnCxb8njsfGHbzyxtC6NgGdIoEDwaVc+otqp6W2LRz5muKb
oGPe66qoD/ZsZ49NmjHbVPXKBeIwe8NzXleOQKrRpSeOAGUB486t0baPEN4xLYU7JbfVHSSuUbBP
hdZYsOgwbXSw80HqOMfF8EvRA/esNwgtv7mCjoaojAeRb3RAXSxWnhajnVs2A2cUSHPNR1Md0Fgf
WsNwMrJ+Ug+zFyKH4AZT/fm+O62dUFIB3naqPbq5rNlxFKO+a3LozsRsP+QJ+hQh5YKN9a1ZIRaW
o0qeg61FZNQwJGPVbsmXhR8ZnRMaf8YBiuHG2TC05rGAR2iB0GwHq7SIGOzeM5kgj1gOk4+7xEPK
E5r4fxj6Cvd1mG/BRNcOIxgSABEwt/C+Lsy1XpxkleF6YFYa82AaZXMcHdQOpqT/D4dDdu2JsIGs
cfAXplyLlrreZYGPDADQsc5Nuo9qlJvikOYd8piFWbG8RHje2y8BwlmQGAS0CHst+RbnEtdvZ9bY
BW3r07bN4LSd7a8ZrIUQ8jvF8b5HruyprNhLLhM6Hqz29kBaGcV7lLJcP9MYQ9IDDbHgCGqyZmre
pgP3/Ah6zzcNcDb+ksj8lxcO4IHC0DLh+VVixU+ZXkTXzu6T8/0FrSUpROpk3RKfAxbQuDVjK/2Q
FVbr+bD4wbuKvAdqUJ0emfNxCtRaOUVKHovLKAqzv+Rh05dHhnVjQbFunLKNX7O2veT/VFgBWXJE
FkcxBBoxlDTn/TDNxge3SdpjKLTwjxdaxWFj4dInb6sNhDOS0NZj2tV9Fb8rCLyUDLB6vquo1dWk
mnZiOjVh7tbLq4eMgcl9FnZACZseDiwQM99rYw7PTiLmjYLvSnxAYMUnhtiaJt6SeyWjgpXXowxE
miqlMeqWqAd1dX8NKZhCk8fcLAPsBLq8rGJjG9Z2nD6PnB7i4PK23X7+GKQZrNbYprlUJ4/I4gAH
c/nWzsVWxnGLg3rdHIKQNGNANunywXvxiiI6UHWFYRG2Kl51QaTCcA/kCcOHoZqscKProa282fQh
CCVt0FQ8owt3SgazMRPXDPwmGXITrrypE9c07ILvZpqi30U3OtWPjJVTZI6yxA2gOXAr9WJDa/kj
qlxE5EWX2eHOHeNE446GGvSsth0MQvR6hl0XDCI43vfLlUdCZhFEUJxGuNsWtZIhmL0BASqPYBF8
ujaOilRCM3YMlU+7JlO9jU1as+egQUrlDaAS5ajbL1IEcTjChhL4XlKjI+cZ8U81TcufQPSy6VAk
vaVvuNxrdwdjBhychAJSae35q73wAYejZUVa7vrUbCk3MUoUfwkshs4Phtu2aNKoEPcdgQCZn+em
8fSNBcsr+vbcgzb5H8CSxxgTtwuOAOp2beg6vghD94xkXHHpWnPcsPLa0bECfJtWMnk7NbZbKwx7
1jbCI1hJpULN3JuHvAZaDUJx3Lg0Vxcke+NESjAj2/LPX+xnNJVdBKzY8bMAHIsHnN+v9L7biH9X
F+SochiMGp7qLp4jkKnq3Ey240cOggWNpwnIHlTj4ij12wMX9o6IjJhTY3Tgecj7xYJ0FBWQWxvo
bvAA7V3UT4+VF437Ga6N/7IqSrxwJMLWzF1xu3dFTsxLAdjx52j8rpnBAG56aM6wnw4bl/zrc8bk
m4RLE/hRN1oiiGMLqOFsjw6QrrK9wNHsntQc4uLRK3Rmt4ytAsGKPSbWJKcfe0kFVN6NLzYxiAy9
AFfEKStt9VqqAcqP2dwcC6OBE8Ae3n6PoLyrP28jc+GUVW/tFWmBfHzSuj6dPvVDR5f7I6mUaB6D
vLd+q3D/6BvJ0YpHauwoXVL5jbhTbi2GQ1unnVK5fqR00y4u0S+kee8cpgoVqfuX8popSvQkYkR/
QHIXz5bTlm2rgJb052J2r5EF7StdL7i2TViJ7ptaOc2UDZnIkMEAid/iNKeegHyTt8c3esq0bd2k
h7FWhg2/X/OOl1bkgl94h6ElgHkhwPZhUAOB6ekTbc6p/zK5ceuPuW0f769q1R6tbOgBKWnzot/a
GwhkJhrYfKtyRmavKL2Pkz1Ou3Asi5NpJurbyx4uFQ+aDh5PmxSFvjWouJD0om/s+k4fhEd4bDqY
eWGjtRR0BO+v7XWSTseMcyaJ2Hi4l2BNhOAa4oKCvawh/WgrGmOpiUem+Zzu58FQ4ayh4S4od8GZ
VOv/3Df/rNuxeNDAK0lgAsmcHEG5XWpbzmlk2Ozt4CRmBe1KmP7xxNyZhzR2nQzuZrspP0wirQcY
i3VHEAgZzefc1ptrRceABvsQJfnGrqy88kzpklnI2IvoePHFkQdLuno0HEpB1lTt6NJp7xDtc351
nWiGPZ12Dw0do+/+1QTE9BvW5ZqXe0LFRDIaMheGE9zuCdpTmi08oii7VuDVymgLMOOrXO5v/dq1
QJwm4WkyylzWKaPQMcdYmXGyFF7SuiuSY9ID2nLH6vd9SytpGrK1BtyZcsCIZ8S4XVCLmvtMzcX1
QXn074eCFules0IX1qgis3+akOOgYOjB6K+q5L+eBiMXgPOtLtLKvjIMLdFxAOWomi5+BsSKyGiU
k+cXXpQ+IRsExfxUvBmfD/+lBMwT/vHpQPjcLra2zVQfas3zgyKJg+eCxbCPJijdN6K01wkChmBP
JJxha1+NpsBeKKEkIe2iSC0DaPMUQxzQOki/ZVlgx1f4icQ7tNOgxLz/PVfuQxrM9FnIhEDeLnlq
phqwQVFm+GeWao8tu30dnSh8Z4Z1C0W4a2/EiKv+A0kDM4wGu/qK39MpdWLEVKNwYRr9z9QNqnd2
E8F2ZVDOj4ZgPEJibcIv53jnJk3y06C1W86ztmiKp5RHdIcwaPkIjGY7z01MG6urrfTnmMDlgFBa
niDMUMB7ceQfIPN9f6NXjighOOVaiAnkg7B4ucn9BwPKRtd3Wwd6sjmCfan0Khh9pnLD1MqNB3IU
mB2vNxJIS+lyVR3GAu1Nx0eGWTX3CoHxz27OmssIjKPYRXOofQBy4jq7Erzu6L99oS+ty414+aJb
U1d0VsQLC4zjaxZ75p+GpwGNG3Tt/o8kGXbtdQ2ftWuAjBFsCmhcavCLA6rTfDSBT7u+og/lU2ym
wyNgfX0jZF77duRQlPbkHAnX3u2S4PhR7aqbuF4nqz6aRhzux8lGtl2gknV/99YWRDONDJjLTaMw
dGsK0e95RsvV9YMuEZcUccODi5L2f7AieTHU507u/3B/L74RFESDahap7UdZHp3nNC8Pcyw2eWnX
zpkt6V2gwKVebyyeXmrKYzXbue2XIquYutOaT5OheDsOeMgziPxoFUzRudLH+IDgmAo7o+o8gpej
j2h2Clx/g7ZzHFE/5ZIvMpgTa+PLrt27NhU+glwqHFTEb7c76G0+bcSUqpfo3V4tYYXRDke1iNTj
iLdtbPvq5ffS3OJsMDGax2oY2n7V99qvoDWNfxjiS5jgGx2h7juQmGcC1/mHY4gMBk54H80DYlJJ
tdEBWPNocnT8TPZtSQNv112aOlwXdm/7ypC0P7xIg0ARNpv3SJBHx7d7NIGXS+eI+IQCz60pvnxk
F+7kMOCpGPukUWfo/YF53rey5mowDOkUUUHjUkW8tQKCekClSMb10eRcosbVDwZgMcocZfFBmIg+
3re34jgGzSCKHXwPou6F4zD5VrVocNiE9XP3EKC5cKzRG3ripR33o2UVoMaarYt95asB22YvwSrI
DuoitdVTD2kNxFd9o80C1Bwq/TCgJ+3rnRVv4KdXTQHBoPhHF8WBD/3mFofxb076JHH80I5BssS6
/uSUzUjELpKNB2Pl09H9/v+mFr4YRTP6JCLCQWJIyEjaYGyqyvAcuU26Z2iwPdz/dKtLk6RBNNmY
OlqWfqvRyTogxoCaqyTfhaB83w9CGb6WKB7dt7S2MryEwI68yAb4f7uJkHE2AlBXeBnKuIf+EurO
unHbh3lwk30CBGYjuFpJAFEco5gtCQA42ItD0DOyYQDxCC9G7TjZpQ364mtSaFoJZaQx/OXao5cd
5cA3ElOJoT+gapxsZCLS7xf5jiwroSMj4UivNPXaaFR5f93w0lVQjltI7hx4g7Z0KqVLLK0w6s/c
MwEpHelFbdrSszgTwgiJaNrqEVqP/h3iJc47p7btxzBo0Qlhh9pw57Re+On+R12zDUcFmQ/BAEOK
i03uwJ4bleXR7ociIIISSXFOQRdFH7J4bq+eCuDHTdFzdqbcPd43vea5Ur6Axh+cElRAb/0pcJBh
d1tkedVcHQ5eN+vnILfGQ1qOw8Z3fE5tllvMUyWHxkAPElvd2mqpWuTKWESXyCnRGR0nAPV0f3LX
fOyaAey4JkqqoGNFzgx7TRMhEZT1tFh7Ja9KOC0781yPtjmfJAnFvBNu4nTnQXGhM7fcCoHkWZMQ
dGcwxdaMxNo5oIZKu5kZF4LuxSdyOHRqDv35pYCV2TsLQBjzHnB31v5lB4b+lwvL8U8Y3AGFxJHp
PqYaGdD7t38rrk5JNEBW92pWzMi8tjbjLrq42hgfPRcG5MkJfzdTNG/cMs8l/MWngmlUUhbRnKXs
I8/ki2gudeeYGMHiU8Hvl/8jkDKPH1AwZdrOTI1Y2cWoAnvXqfUKNE5UZ1aQwB4swNO0y5NLqBtZ
8l2YZpTsptqoh4eg6DtoqmO73bdGX1koQiXOBDzX7qarnjhV/SkmGLP/oKHdtrshr0Y+ZzWFW7P4
K68sGAWqZzrgAXml3K4sSZNQNacYGI9XdfYOTm+Gv+JOqWe4S0nwdr3ttcMxFkOX7O9/v5W7myCc
LJFkTY4FL14lKIS5AfpG8Q1K8927vHdRm4ZVmnJGyZ99asyoE29/dLnVTNoapBoygbtd7hjFeuUl
qeKD+v6aibb4CqXxV3Tg+w3nXNtX0BhATTgmtCMXMVnmWJ2i6WXgZ1mN+LsKqXM0M6B6FYPT10g6
u14BRqPMt8oNKzcYKisw6+CsyAMtB0QnVWu7Fh10v8zayD2klVKosPFqCRTtY/32frYc8CU6kzm3
AYDndj9TpUcrxXUD8Bi6IveR8p42VHBJNMQV42PHv176Jtp09UXMQ698u+9DK/cQ9ydSX8AiJTHm
woeoRZbaVCfRJcl7p/+H8RRIgEscrj/MKOU5yOI5ScE0SQorV8dUA1oOXlNtNQ2ea8zLC4JUkh4F
cSmaKgu/KguoQmbFUfxa2Er4zqvQKzoxERBBGjIZ5qV0yophw05pYESIbDVvvnt5mIx7VQ8z54TS
S52cHWYjr9aoKN3DoCjT09jR0NlIx9bcA8UUwk1bspt4i0cHhJ6YUoRMfGVswofMhaDdzdDqa50w
/w9nzWUEk9EWygcQRd76hpUPlerVoeK78dBZEBam4V9K39fmPkhrqJPue8LabSKL/3QcQMsybHtr
LU8D6LRS8IhRYZN0WaK0dqYbzQYijVX4K4bTaTrdN7kSiclSBSEYtxh3yWKB1LGgM4BL5GJOWn5q
Kqc8zYOtH99uhZdWzrRyHzKVeLswW1MadTDs+KI5QXWJhV3toww82X0rz9HGwoMBg0NDITFNkBgs
LqzB1MaU2zq+VHrSBBeDobeRagHYjp2YJi981yVqVe/1APaUfQe9VnnKLbPRT2Ytsr90kZhbY7wr
riqpymhLUDsFQrBYuBA64vS2G19yx0quKvHoh7Sdq7MTF9rP+6tf+5KEfUwoy4YcPnu7x3Oe1HE9
s3g9DMfzCCBhrzHyuOGiK28CXkIdhJBWkiMsFpSpIlUp3MWXtgPrrDhsHCoCdPPLihm1ytTbdyFi
ouf/sDY2koKlxpTpKy34uTcK0eKleqiF+c6bTCU5lMLNNvZw5QBCmiqJn7iGZe/0dg9DMVejiVgp
p6EmL0Hvai9yUT0VtRr4BeTs/v11rdqDZA4YBFBVQDS39uA7QIHR9KJLbrXJaQaq6ptzZRziKZq+
q2OyRRqw8tQAQEYTndEMYP/LKz5AgLS0wyy5cNXU+ikKU6PYxckMy3sMV3K1y9MiGM9e4MbVE82F
/iu0LsnbodCMWkuGTmppwKHdRbwGZM8Bni9CfkVTHbMosXZDEhdnWJRGXxXF1nuxssvY4+KR8B0C
moXPos+hmIQx4QW967o79k1g1LvZc7voRCg8Or8KhSGVLXK/laNPBxlOa9CeDPO48iS9iLcdY4BX
NajCy9TXgEHQ4ThN3LUnxmW3RlPWTVEPJijUqf4tIggC+2SIRMoCCxqjcz2W79HE0C4VtGKX+x67
agqcBsakUqez8NgZZvesRErY7wema+ekyR4CEbpXJe+GjYGbNVOkRmBC5Aj7q6smZdYGkEbv+YOw
wn3IDJpP/y27Eu1u0cutlVxphj9X7cG9IMZ6+7EUk+4+PUpPAmX1JzT1TGKvcjj2eljucxFFxyFH
w1kEcXwQdaTuBZRqh/tbK7/S4vWCDo4qOP0mGWssfkPTuEOdqLVsI1b9v2U59lfYHsxDAJXmfjLj
4ZNr5X+CRPTf7xteeTmI8DHIFBxN+SVcZI6sEpJW+pdpH7Q+JBf2B2d8qxybRAgTSdG9lMOjLlqB
iwMxuVFZNsQwPhQdImRMXjGR34pbjiFy5PVPUB3J93w0NPizQmBHF2WOUvtspiYNsPsrXt1qys3I
bmhAH5cULU6nZASXwEjrsdLDs9ei3LVzp95t/TKx6hIOYdf+EzlZ+LlQwmbaCFTWLiSJdEcVDlQp
FKC33pZpWRPR/AbEXNeoljnh/K/thTN8QlO0q6ag+vHm5ZLEoUgBdxJh87IiFA2ogNk27aKhpnXh
2f86Wvw+qu13IrS/15rxqyxAfNy3Kb/mwptlRsXZNWic8PVv19gMQN3rdAQYGhrlzybIp73qQsgX
jg6Vzrn6R01t8+03BsgS4mdJbwpacxH/2UYetZQXGCHwkp8Ua9p9A2sTdDRzvXFWVx5S6muEmjIE
AtG1WJ1dWzasyCa94djs473S6pRRGjupED4TTGrvSru1+kMZaeLvsJ6bYO/ltfJ2RBn8b+QJAL3k
oVost6wzpY8FXqxVip7vnFS1nxrHChh3sVuxJZKzch1zN0mWWmw6wA9uPyhSe3045n3gx01SnEWn
/DSqZDhNWjpsnM4tS4s3xmrGuTdN0v8h7jJgI2X4rbbQ5ouNXmxs4cpJdIi7wMQgEs3TubiTchgl
9CTomATJR4W0IVIfCRGikzuV7d4dG/N8/1SsLg1IDPcf83UM8t1uYmUYFG3QhfcNNYXKDUpjtTvq
TZv/MbRZ3wI5rp1BKVcrh5LI7pbV2bhQhdq0NjeubTXhrh3jPHnyeAgQFpumijpComvRDsqKeKur
u7ZQAPOAN4iSKeQsrjjPGO0hguvEn92kP0qFhKcC3cK9UZri+PY9BTknFTbBSVHIvd1TZYxt3ham
eUSJQGBHq3LfmKHqa527VURdWxWFdXprRD7UpeSfv4jpWvRwqpHus5+WQ/YhV7WQszc5+36ueNHu
L2vljZKAc+ifaMGSoy+WFZqpMg+5RWYVBYF6QfWt6E4zyfkfNQuDfwUkykigD5nxnQAh20Kkra1U
jpdB92BLdNPCukcXiiloz/GdfMrft7k9ntCehIEeFPT3+wtdNUXeKuMP+NKW9KZOKaLYomXpl/Ac
nOrEmA+ij9Or2uj/AWXseBKlJQ3Jks7t9zP0CcyngqnGc+fHykbxrQWmtY9EgkhgWm/5y8ozIelJ
LJ4JtvIVoz7UCVYA4A6Ucawj/xYY1vxVgMOrKbaX4U+70Jto7+h58i/Fg/LqBd30z/3NlQ/R4hnm
moFJkOFktngZr09hW89GCfRFryxnXzdtdughbD/et7LyCSm50GljkbxH5iJvNlw4/FDlc/1udJ0T
knoROHh9PCc1gn73Ta3c2ADgSUAI22hkLMegp7qfk05+QqoMyn4YkuqiGOjv5IU1X3q9sDditbWl
SSg1IHFaBdpSUSQmoAisgRE6a1CdjyXSBNe2AonSq96f+ytbs0RsBuEV0RJAiMVz3vZwXkC6GV4i
y0zLk9MhQbjX0tBtTnqcFFugKHmCl54ho3Gd/qRMTxdZ+CTo/nLXKX4HUuJEJht+saax2SWQ2h4S
VKoPQOPeptvNuuhzkWuA9CcY5bwvHEXYtWigPqF30Q/NhY8XPMGjZL9nGPNtsuT/Z4pkmMaMJPPV
F09t44zmNDTIk+kzkP5DmjRQ8rpWHdu7BMlQ9b1ooA07JBEoGv/+l3wGByz3lhCJWhIZOT9gER7m
ce0YLey/fs0DO33uvKL8i36GU+3MOvXGAwV/xHGkqmb2MMdK8hi2VLUhekntH6VWWP3emgHW7wPX
iYYDHFY27RcLCATjEYqZfIxD2yv2qLcgFq9EXf1VZEXq7oemVSGDapHf3BfaFP+i45p8IwYolBOj
ONoVfZQs2g3wITzUYRD/h0kYLldCQw2OTYhkFi7FrHAOTJ5SWRUN4VewksWeiov7LVf0ZuNYrnUr
CKFI4cAu0tH0FgGGJqWFLcDjlxINbHEG2w3P0+h65T9N1OoP6Ujv5tTNIjAOYNondIeYGLNPThEV
T65R99VH0XXOY2cblXlErTd+ClEli77d94SVMw36QBa7GIcnClo4wsi1osC6qkBSkn9NU8M7V5MN
Va46Ghs+t3LRE1eCo6PjqJGXLMLztk90j4l3jnPaZhCS5/C8ldWWYuVaoYQJ5mcLhFyvSuxlVZle
nZt4dmyOj6I04BWwJPmxp+F0SWGaf1cMMx9HO/0x9FEMv4y2cU+uvAD8BDksQW8QUPLyy3dUngpP
4Q5hnNpXzDQbdmVczUdgHdpJS4twow+6+hFlh95h1Fc2MG6jhma20yFroG5IASMje9lne9NT4nOn
BO7hvr+sfkXCWO5k6LwArdyaEvNoJFZnKL6FmooPD9PkD15tbcDS1nZQDityO0lRtFe0l/SMewnd
uAxZWHyK83F4aqwx/qWbQfolN/Nxi0N2bVn4v8T7wLdJkfJ2WXEh0PwYAsVvQnPaNzW4ab0F4nl/
81ZeNBhjCFmh2KRavRxMHr0hR6QlpuKajpE/Mf23Ry8pORJwQcbrjd3ZMOgbvN2obJdKYmFetSWs
QtCwyM1woEMYhbBhq0pwNbSmeJdBKAmzfSE+6Z1oT/eNrsSVclyEaAtYFECAhZvUjYjtcYQDIozi
6psGT+YxbAXgsdmID6NS5w8jg8T7aOQB14r/goyHeY+WBYMITMUuBx5U6HwkaRYnkJbNu6KtioPm
VX8Cl/KVHIbc2OLX3sNNL2meZO2eL7zwnkRr0VfXm8CPZkf/4hhTJMcQp41T/irfohAA/xUWoMmj
Syh/xYvcbtJFK9qhhz++atyPNVqn70HaNocu65wnkRsOw1EVYDHAF28OnzFNZY4SBEEDQIDFAlGd
ChK4/jt/7KNO3c12JP5qgnmeUKS3gq2J4pWFykRLf/ZXEsyFtSRpbTVMih5rBbyiKRDm/Bhi/3sC
W9IPVxWdeQobwxl2U2R5Wy/3inkKg8RE9KGo1S3rSN0cGf1A99cnSjL2ZUt9YNfOyG4Xadw/NgXI
ryrLnKve5RuJ5ppl6GkpsEPAA8eRvBZffGEPFZkeNq6ByzWo4S2osge1MAUEdnkxnLU5dB/qWnRI
5ybB5f6Bffaem4gQMhpUcqg4ExiREi5OLPRJ6CB41uAns9Nf07o108NUQOun99F8HrVGeaySzvjp
TQih5yJuTolqBDthNzOz9PCvQAwW/e6CYouS5PWLLn+Z5GHH6QlZrUVIHk6uOTMKi3pL33OFiK5U
UJ2ekjl83zujsA9axWbu56JKp53QqkzfZfpQzDv+W0mygbd4dYVLzh56PfwfQ3iMOd1+otJgYDVK
9N7vBsX+5hawBaEh7pzBhs9fai8yvnZmNny9/3FePYcAx7io6Lu4lDQoHd8aFQrVQVDSnT8kHcy9
SuAll0mdki+jWQzGsYbjtdh4ql5daZhkloqsi/+RB8l9eOGKqNmx5WHV+15RtYDq4+moUvE83l/Y
uhWAr5KUCa2xxZXWOK0Wl27DSfcy72/DI/Rt9TnceIxewy5YDH0jStA8f/RTFoupRMxcI3PTvjk4
7rnTy7A+FIGtfcgMh791kqFVd4MUiJ7jsvyAumDpHojY0FNXs9YcDm9fNZUrgK+SXQBY3u3eCjNz
izpOe78eXOvc9GOJfou3VQ5f21tPsikCOZTv/8JTm6lCyRB+YL+oSmVfFYm9n9za2UhzXrkmpRvq
7ahASqUXhpdu11I6zFY7mpjl0Hiq71AVZyKszdQy2tleqStkPOObS0bSJo0xqbkMB9ur9nxVRn0D
ctNXCEQ/dGbbPOVVMGz45urK8H/qHHLuZ0kwgJKfZfWxORPCwKJamqjgJV0sPtGH1M9ajDryxpF7
dfvT2IWbCKATdx1FqsWzF47QQUPgMPlzZiZHDxzqo1PUyefRiKrdiOz9WddK4YdtHL61LSUty2yJ
B49tXSYsdkyHgQa96iuKqE5mbsQfzYkCte0p7ZtRB9IWryugYuJsLphbhyGzdZ22UmYfXKZ5rANv
emxrO/o81Ga+NYX2+unAmEQTc7PQx3zlKSNtJ6e1ESsZMkV8NwY9eiAedeNTPtS9t+tNCJJ2bWO1
v4fQM5/c3hvfJ8noNRuvxquzSG3uGT3ND5Hkc4t7TlEScMxmb/iFkkYHM6I/b3bN1pzGqzRQWmGS
+HkODLabRXVDVpPAB8GljQCq2OtTNuwHY6w+x51ZbIQLrw8HjQxGd2igArNi6OX2K/IyGiPTkAYN
4i49T3PjHts8jw/mFHlXo7W8Nx9GSRMha8RwLEsWglt7PArwUneR6et21lq7skzgfQyrMD4mGcqu
OyBf6kYOurabTGIROhDSazSKb02WXYk6SA57NoCr6ACqpN9nGi2pUjHUjQdB/vqb2IuMUNZUAcWR
VjNNfGtqcLwinVVGhyqzcz4IWJsvXWCqHzOvLPJd6UzaOybGmgvEk8PPgTmRLYLQ1R/gSew9DzGf
dLFWCyLGuIoYkxr0uP4Fq7EjrkwpAqw1qryEXRNObeuc1Tm6TlRkLwVwpd/3H8Vn1s5Xm4DjAA6E
QJRxjdtNiHK3K63O8/y+U3kbrSGW2K+WcPVvhCIG7zuRHeWMrOuy+k+otNbjPJrxk1YFRvVtNiGe
P5p95QxPA9z842loxZR9U4beqS9pOzka4gVlmL/LtSj/XFZUGHZJXc9Pdt90yn4a6nR+7CtN/TwC
7q6PCsqY3XmegukfL6lgWI6DRjdO+jCJQwcZQLEfJp66S5kh9SrhxxrlLELH6DoNwa4mnPmhOcM0
flTg5Ep2oo2EuouavNcORdxkn7W5QVy4gcazP+iNV/7bmF0Gx0XVEG4leaGjbmLH7S+lFHqAPkZH
E98VTfTJTt1p3FV2ypkOPSuOH2Q55LeRBYq2U7uESAY2cDEctbyyiIEr13xKvClJvyOOYqgb53IR
DtP0oQcHapS6CaUn3q7bj8b4LeiKuK0uc5cqh6brpwsqN91xKM38AFMh53NsjY2TubhNpVEJhQKS
jgoMUOTlcUnKEFWIvrwMoWqcjKArd944vBEZ+2wFKIGsqnH6KWTcLs2AgpT6V1BcIi0zd2lcVefK
0CH3UJR+YxfXFkSdwpbz0hLJLa+iF8H2mEdhN2sTpvqx+C30oWWiB86BjVht1QydG3aMSU84p27N
dGMDrUaUl5dUNPXHcEidCwJaysZltnJvkj+qgFueA6dllyjQhyar4gIKqEBTdp3noD+YBtrRdZM3
M3Vxb5ITAnEBE0CGJBf8Yt8mFlPoIYPZ8FZGZ2bK7MNMPWHj66y8dWwZ7yooSdQDl6Bto0azqqfO
S1wmHO4ICzKHyuoOwP+rM2IWCGvevwpXvhMeJ2EJMP5SA10cKoerv6Cll12oIbmPVgCHcWtGW3n1
ihUYULjwKRjLNuXivs3qDiXNJsuY6kiLJ+QP68NcultjhisXhI5um5SrZE6bSePbT+SYIk0ruhsX
Uyu6Xdal2hEOh7+dXpvpNU2wn+xCnr+NHVy8Z/LsSiA2qAB6lYSZC8fo2lZjEKzOLoMVF18Qg2mu
fYB2KGS0SentylTIQdYuBlAM6YvxIXVpYP6X3wDJsDwJTEItM2jFMKfRNMfsAqWv+4nC3vgeiSVn
J8Ig2dvxXL9TFE/s7CnJf2RmXX2970RrGw83NkgzNh/aq8UlWWW8QX1ZlxfeO6gWp8H4GTi22LVV
3+51RS/eoblEOPNmq8jGywuaJjuopcXnnod6bLxJlJeZkaSPYavqZ2GPzbdGHd13SZX+icFQ/Lhv
c8WRmWElZHAgmqBqtsgotLLI2rnui4tXCuO9KBWxixQ18+9bWXEpythS5JIyFICJxR0NVxCoL6EU
F0AG7l+uSJL0OIghrfwCbGJ4yPWwKJESChN7l5YeBBtVE9Txx/u/YnG5SscGBkZTjjqQxDEs9ndo
Xa9DWbi8FEHQ/AjM/vdUTNZOiTv9y31La7uKORaL1CNQhsURirRqRiqPx0IEQXvystA6IaWRnu9b
WV0PsA+eCjD1ryDUURNHtVnPxaVJSLLpNNe70ggccjJlK8ZdpNfPWycnujmOTBYYy9GJxrLKpED9
5uI4o/5tMDIG9zqFs/sOYlarucR62duXMIkSKDPRqNpqMS15xf73A5CMo+0Mypg67+1VyDxD0Fih
WlysNm7FrlHR63pARST/kA3Ub04VKOfHRiA9cKiD2e0fdMZhlSNqnmN6GkZtjPZ5XW2OASw/NNw6
pIwew4wARWljSMd/8YiGWUPVGZmra68l8yfLEen7KAzyjdhj+aGxQgYHTp73GinE5RhXHgcQ7k5G
eHVtxG8bw/090QY/eWKqNobvlt9ZWiLopPBF8EadduG4YVoS8nMar0GejcPOjMpkvCAznD2pY+BV
u4agod8ZIhqOk5bExum+R6+Zp6pBAgxzHHijxT0Rzm7VZKRwV0WBCUrRhviaiKY8aUyo+qkw7XNt
53QXo3KLfGtti2FbZ3upEDOss7jxuzDUpgkinGukptMxcRT3EDlBei7rdovBY3kZyj1mml5yzTAl
A1Tt1mdiuCfUuBnCazo37VVV29pv3Dzf5004fkEaAgb/0pzOYEPQnSSrHze8aRGSESfLjJnBSvQV
qAgsma8C+IfpDanhderTY1jZ8wmubZNeTRMf+LJvfNSwRukB4B+wPNjalpGS48xlGGl1cCkSD9kh
xeofgb1M+1qtp0OKcPUxGtTwy5v9iHsCYDoJMVIuy8Iq6vLphIJGhDJNnVGXnptz+P84O68VuZW2
bR+RQDnsqtO0xjnbO8LhtXKWSuHo/6vm2/jdGtFiFiwWBoOrq1ThCXdQHfy7lTr9X1qX2nEOEblB
BGvPHnYdOTDdpwod5FXCKGsN/o9DrWlLgP6BXsdV0Gq1c9KneHjvxW5+mETUHvIu20skN3YU8N+n
RYaSBJH5dkc1uWosgwevuBii+uQtuYraYl9+bWD1n5Mlry9TVIpD52jFiYL58P3+am+cHbq3KOTy
vlKKWTvLV44AVTZEKNQBUj8nTpkcKtptftyPe/fTxn2Lai1Zi7yc4Fas4u4amXfXm7MkyBcKEr4D
q+NY5eW00y3eHgYlIXYsel9r0nbaLS6gLJEE1ohPvV/MUfGzjKs9RNXGSZT+ck8VG6Bsa0RVhIH5
DDcwCerYs17XbuPhDWXoUA08C4WBZe8V35zW03cCegy0anW9GuPYh16pJkHZK3WQgo39OOUi2rlf
tkehCEV2JOFbxmo3RhgYZh6ChV1nifSIVrN1GGNY2DvjbG07yMA0pqiGS8HE23Ew8KYcpbtxYIwm
nXuhVZ44VE5XPVLDKl4olyZvTfIAGuuU2Nh8a6RojBNAWlBDCnLchvy2DrMgbuN+pzqz8QCS7TzR
BwCiA8G4nZPdD0PdeGUSmJGhvOFMOUdsP6dXC3IyPqBH58i1Uh40bdrjp22tJh+MVJ1snPr36mQt
qGsUfLY40JY2ephxTDtgcTK8d9Ll28uvC1kp5XThcgJ883aObAVjaql3B5Fdi++VBfa1c5Lu01Qn
ezSlrQPGbcHZ4qV97t2UesJAQ3hhUm5VHcvWC3o9zw92uXzp4/7r/XltDibpSVT1sQdf6xB6Fbpc
RkYRcxyi/jXVxdgvBtU91zO6/hNrcb0/3sY5kxELaHcic4Be6zhiMfV8NKqYWC2dz7RK5+sCHf14
f5SNfcHiSb8dMkQC3NUpS1DqmGbC5wB31eXt1FkGPj9zLwWA9uwfNjY/goSo7cnypOyM3m4MW437
zIG3G5hF7plBqmZ5iq/R0D4Qyns0LkY7vbRs0i8oCts7V/7WPNmLnDoQChbCSreDo6+oxY6Wx8E0
Irl6DMdC+ximYJiPpBp7ugzrprq8TcgaQLHRipV4d7kU/+QNChyP0m7sMsj5vidtNsJjpk65nzq9
chYODlmJ5n2iFWiicFB6hybX4qM7ZDtHcWPL8lWhuwChRsh3DfUSedKEbYqNbU5b/1rWcX+Yoig8
W4W3nBaR7gUqG19YImRQQ6N4BgRktWV1FXxzQ4AQjMakgh1wk/ibOoEfPjoaluPFkNhvuyxOjjOo
lj/3N/LGcQGyTQ4rq51cPvLv/1nyxh15zEOzCHCclJLpY2i9IyjsX1rF4dNiskmlk8QcXMazORZL
bym1xacdBXaAo8gCYmPnVHYZDh5xq4KQ7PZMyDcnJ8t1cvfKTPF2clFa2+hDaCXWMWr3WJhtcW3H
tNnJDjeCWy42dh21E4KiZyZOnWXWmTKXQVl31u9OLPpDqDnZd6+ukCcVUe2mx2HMup06x9bkaMsS
W6JEyPCro4kkVN17YVwGXZkNp6x1kqtCnX+nzbxxAdCPIWinMQI6d40vDYdysZ0wrwLVwAHaD9vI
+N6mXSUOSRVhFHt/N26cBGx2JCGcREzydm8/WNMToQmsfQM3hIV+dIQRWz7nRnzDzSIuj46xzOZh
SJVBo50xT5W1s6gb06UaRncGN1hcItXVva53upsBWcwDJUIFTI3QnnGM3HwgkVN3htq67dgxGJAA
JaJmvqabmSE8l7R2GWuZQiQMBjNT4UqE7c8u9nB4LxurXh4EVxQ87TTrbQj4OvKITtxHmo/a0LwH
bti4+AAzPQHMsX8hyL9dfqVNM5vSTU4M19RHa6nEq37wcJXulvrEG7V3+TwFvf80aOWFT/xBlsSl
AJDq2YVv5VET9yIPQIP2bzoom++I+Rv3nDv5TIwQ69Pil6Xw3HNXI6sWGLndfrTrBr7j2Ds6mDWv
MR/tPvb25Hu2dgJ9LTCxEqAK9+p2LQq9dEq7QnrBrtzyFE+K8QZX9vSUd5PyMqzM0yrQdgROgvWI
RNzfDqXobj4RZ+QB6LC/Vmh6r9x2EGdD7/cq+FuTAvWHFgGVM/TwViNNY2qHsPLygEJAdZzVJCGr
0rCT1yF03j/Ka6DM06xkyZ6dLamH6zQuVYQ1x0kDdSwP0x9j2S7vMXJfQn/MvOyqjZ55gRlV2L6Z
FtVvnJys09jP5QvZV/wMgNQ0TKSBKA/QumeSaqXipZh4B42hjSbezjSMjloaWbFvzHq7nO5P+/kK
S4kXXlKZ5gFoWVXMqmwQLrZ6aeDI67LCMfzLbNs/lzJ+IfnlaWJ0gmQQj4YqCfntrhH8hjKcszTQ
Iypilhou1wbtuJ35yBv39oQyH8aiFU//kF7y7SgYd4yGcGGmzrndfWafqHBzp/QHLTKpVB3baMuo
JUH9/WV8fhPRIaCEj50CrDukIm+HzXirU/ipSZCodvNmQePl7dhV3Rt7NpvoIoxE08/3R3z+nDIi
LRBZ6wSusiaNOlVLYmaZlGuSyDpSEyiOCjDEnUt/azkBjEoKA6Vxasq388JXSOQdmrdB1+TRQ4tO
6GkuBvdNMrgGunNG/xF5ufLlR5E2MxvlKeFjSVf5c5yQoGgLWSyUSt3PQo7e4g3xgSLM/LFtu/Tv
WGr1VRva/DwqKjolY5ftNVCfMKjrrUQ4DQ4dERCEB1aXj3R5sB2Pb5pmSQ4WPSqaV00xFrO/GE3X
HJwskpo3Tp3p55TT80ktqiL61UZVfOKu774Kux7eYvJatMfeboRxcfGTllk5UHp/wc1Z82tp/eiX
EzW2s9t71qlMm7q7KINa0zxzzRzopVlROp8WVfgeUGHnACo3NeFwuIay87W39pTEkwBlQWuBFtHt
1wYnM7INxhR2jFdcwtgLH4nT9io+Mj1YrysUI/4lrjjqPvJX/BPCD6KYNS8e0gAYyTxc5gSJDoXY
4VOkp7Z31nuB23mLucQHkKnJcNBTr3338sNDIYjKsv5/bJLbn+DlZdQXepwGRSjQWDYU7Tiq3bLz
Tm5dCqiYS3wu/4cNfTvKwCIjkalTRXbp7M3FNLzL6IBd2QS/0nyZdq6+rauc+gi7lfIWVXp5lv9Z
1xIjA1LiMQ5UjftcQdzYT3BvuPbAaHauu61rAXKTPBe8zc/oKYgDG5w4Jw5woquPg2fljzgwkm0m
DnQ4H0GLCF+refhy/7M96x/KxxH7RZI/GYBR4Lqd4jAr9ajiTRdEVjOFBzQV9MM0heqryCnav1bR
YXXSo5J4saJs9nzSYjM8Ncviyp64Qh+mjNzf93/T1pmRCY2snEs64OrBKQZe8nYWcdCNifELJnj5
Do16Z2fBN74t4iBEn8iE0OlfP56Kqyxd3CZx4GLQHjhjO732dDG/tls1Pr54QiisYgzE1yXGW6Mm
0mokwFPcJJgq75OGV+VrsNjtTg66NR9o9OSBoDZpBKyORmTkep/1RhIIV/RHQkAaAPrSPFpIlu08
lBunEFojZUpYh+DK1s1dPc7quXGjNDBHVTtq/TK+HXs9fu0si/6zVHf9SLfHI7uWX0rK+9/uUeGU
urI4PMxKrqafk8T+Vs51/iAoVb4d3cHdeSw39p+GzSrFbHI6oGCr/afUnqgoUuaB06qQ0xptOkXp
0u+MsvW9QNLI4pJkja9FCZto0boqd7IAg970URvs+lgpunZwRVXvZPDPc2pJdCJIhA7+BBy6XT/w
OmNdhzTj49aaf2ctVhMDb93DBMnvUCtu+soxwvgdPcE9UsrGJHUE2ZH553aR3Irbka3ZXeJaN1E1
KW1h+BOAARymvTp7Y0aYU+2cs419QpePIo8sHBJfrK5ru4UjmU/kkok6J+d4WlAzGsyphmPXgQFp
ARjvtCU2tgowLJmySag1TPnb+WWGsZRTUhfBEivVwRalcamKpTjdvz+2VpH7AzUHuYZ4GNyOYitg
pvslKYK2Mylow34NkqywD6ZGZv7yoVA0IVQEC0sjcbWEVqwPnqKmRRBp5fJTqMiAHOi/2d+SZCj/
3B9r48mTslp0VUgOKc6tYiNBYGamlpoHlT7mr7VpnNtDWHT6RwwoktKfIKZc67Das6/eHpY4Hywf
AMV1YjHwFa16HvKgdSfQgwMXS+2LOLdI8U3FOrSoeQSzOnrjw/35bn1GLhVUBEBwSBf728+ImLQr
9DHJg3Ea7CNexdGn0jAiv5hU/cPLhwI5LcvoAP/pfN8OpWSWPmWFw2PQl9ZRJPGQ+U5t5qdiNJo9
ZOnW9UKJlYdNsozouNwONvaaMeNTmATqaNlfu3zSdD81Oryp89a6pii7Pmj14LxOy9TcY/VurSlq
JxBxJHCNet3t2KadN7OJwleAbYLuVw2G6GqTNOckcaOds751u/wz1LoFmQ/IBtSTRpPYLdJzmSJQ
M/J+/IV87vlmE4cv76xSCQXrKan9T8rYt3MzlK4B8pwnAdSAvwjuha/yLtlLUPjX+GdWyQPOQ4Rb
3NPysl59vt4dILY7IHzCOrbMT9iKukvlO6ZQ3iXDoKvnfEk6xw9R6e4PmRpaA/oCnhZETZinvmWU
ZXFwtEGZL3bjInE9R5b6vhOd8dXpigjU3RylrQ+ierKOqpl39rt5ydq/mSkyFMzd1vsU4axUPnh2
1mUXw8VK/tTFZdX5ykgzNNc0pT96SPeqh7icxr+2WrqhD4pN/abZpacfI62q3wsxhh8yYWOeO1K5
q4+2PmlA+NNIvFLgXvVnnCaNb26pTOJoZkPUHMrcWIpjLolzx85qxOBXaqMogQIH/c2kG7WNlOyA
z8OozF5x8PQl+211JFcfQsCq3BmhnWkXvW47jULSQhVXGH15mJMKf/g+VJzJn62eDvzSePoEUbIo
uzcpN0+Bya+b18QX1fSriBGmOoaUlECjlNH0ZYqm7DO3lLO87TyHNpTfIvBg/SkGa5qPfafF37u0
ScZrUZvepRBLl15xeOuiExGtlh6MTHWRQlHzzD6pUI0yvzQj3eBeSwzlUBlovizAA/Jjlc7d/7g9
JvtRz6cEkUrc8JRXeG7hFSnN48Lj4kISf7dUTfexThsbkWsVIerFHqf23WzXUAjz1l6+uVbm/R7t
ZT57Exg6f0jQx3tAAqZ1LqjxFYPvjULgRFnq2euxG8Xo21EXuUdyq5HUvrCy6IhekegOmTfCjlQ7
A+W+SOXVO3lJ4eRHbR7M9lCP9qSda0pS3UOmCg2LorxGtbbtveSxhKo2+LaRed8oB47uocfq73Pj
WfCYZeDsvtaVcQysWhtzn7fT1dDwT8rpQcTV3Pil5hZm4rtJV0DfA4vcHBTkO/pjDiaquWoIRDWH
msei8V0R9X8aE1aCH+YK+Gdh0GA+dM1cqI91v1hfEEmJ0YmwcDDIh7IrT4ip0Aqa0cyJ3gkSqs4v
XLtRvpRTq9uHqMYuQKm75aORVpnzrlTrfPGJ2lLBpvRmcZ2Spv0s5s7qfVhJxte60RdNsirt6u+g
CL046FohdutGz+5Xat/QKmmI8GKB+V5XbGzFrqZ5pMWU5ul4lHn949x63a/FLN3/2bHJllILF5Ju
SeX2F0bPPGhhZSbh42zWhnJEd87oL4NoQE3Ce0GoiYrIvJMxbv5KIOmkWFLpYF1Ta72hCZt4KIJS
mbOAu0e7KqmqHYycTsaLX1YpA4SwFiE7462ClimduiUfmywAjlK9n+Jpvmp6OJJrtdn5vwwl15/2
A4nWKuxLRVlGnpplQTgO5bEoo8Wn/mWddSU0duoqG3EsywdkmiI9MgRry7skXqpucEs6ss3Y/BkK
Zf6tDTSaXj4hiEgSDYc+OKnc7YMWJcKL0ygn5TEEJ61FVts7wOCxfsa9JfaoVlvvGlmq1Aenq061
9XY0s6+N2SvJerJobF95iTFeBEbI08U2JiLNxkumqylK7VSp2rR3cJ7tSBQVSCGpA5GQICS5Ojdl
AzwOVEUaWF3tnYvebLFyYdxrqfS4Ar18XaWmEdL2T2ou68HsRO3jhfKfrqXeKdO5VXDCuuDjstdK
2YidZa1E1olo0dIgvV3TOpuizGkXpjUUxrtceOEnr/Hc3wX1qo9Np/1BWXp+6ezgWFM+AU6OYAQl
zlWI12Xu6DSg+QMIl8mhs7LcrxGPO82K9ev+Oj4ro3LZsVeA2CB5KIX6b2dX5braz5NbBHGUC16C
ySvec3vZYA69tP9Wi9q7DFlX8RTPE+bDEDSP93/Bsz3LLwCL4dIOhvf47IRMSozieezxC8K2PJS6
wdPVLaNxzGvvp4gcA8LblB/CsBxf3x/5WXQrL3pcjyhFAJ1mxVdzR3tgjBqu0FnFZlgxyuKU17W4
4DW8vNITaxY7n/WpIHUTd8oRpdQrfV86VWsAFQ7IM/Bch06kvoTC18codg6TPlrR0TT6lgcybNzK
J3ShTp83ZUPiNKftDz1Lq/dqZbifUMIz5+My4+UKv7ccSfQTq4sfDK9xPhddZ4/XCUejH6AE8u+5
HoJZmiceCvTtK205jY2x/C4nZbAONUSu762eCC33eWhb/Qsnaeh9AK+TeN/GFO1OTge9gy4bgr4+
8Q8+RRXovO9NFFmTT17gJAcHpWHP5wyI3o8QiYve0IHNPrZzaIe+Nrvj1/sf7dm1zRI6slvFsaB0
vAZLhKrShFrV0TYG/HUwCUUe3GXc0/raHEVaLFArJj1Y51iqk4olxn4AC4Je5/ZMlNdt0exZrDwH
QzAZWjPYEFB4w51mtQOTNM3tHCxpsDhhcsHaezwR+KjHKcEQJG+0EPMc3XwbJ33yWOnW8iNuHePt
SN965xA+u+TkD6EoQQiISMczQJQ9hkAjDFAZSWbOpzDXeEKUjt60amAn6CrsyRIU7/1PuXXyqdLB
sOA/NLFWN2s1q94iQSAUQ6LyfxHk0GuK3qvjk2jioWhW5o+q6NLX4RI73c5RfPZYMWFWnElz53D5
rAoTbK2aQ1aXARZ242Or5gKcWdj7sfDEu/vT3BwKQDfqPIzGm3V7zaRKTd4nIUvZGLrUOpUIfkUk
/Clb3J3waeMzEhDitYJEB8H9WgaIdCIyZrUtgxkm/GU2szqoM8c+afQbD3UTV4+qE5Y7g27MDzQW
0pcI09NOWZfqWgPpKqtfiiC0m/6HAVfykrRDP/iJvjh7iLon6NXqCkUom/BcNsNARa+ODBU0UgnB
pmnJHzHgs7Sr3baIO3R5cjKTGf2hpUxPbTa4f0f6Zsc6AWuX2WqHIBfSL0q5WFfKYf0paqD1h426
pxe08aQii4qyIy+LJKitvrdAvkubJp6VxHKAMsVDl0UHvZjTRwQyqk+JkXbfFnDD5ynLKNQuSj4/
3N9xGw8bUtDSdYIqClXt1S9oXOAuLTl3sOiZ/agO1ru8bKbDMBbwe6LE3TlLW8NJygJvN2VUXvHb
DV7bDVpePS947WrKZ7fqjKNiFdGJNyE/LQ5eODsDPkfZUI/kzrTA+tNMsLzVzdGJuvTyogerGtr1
G3BE0ano67j1MytLv89eO56xS6ydg1F686ewT8VVlLtKG1sbn48sJZskrGEt4alPCkIeJiCbwu6S
x6Jyp2M5CpjBCgIuL/+iumSkUW/cIOgXubo0bjYWgZvb/cmJElxMKXegYBg5j/3SOt/vj7c1NYr8
gBZQfmWZV9ejHk/1ONpDBiIw7n4wkgWpdEzNz5a0xNv5nFv7R9YiAE3RhOJNv90/Q1Mv0aRWZLFL
0VwyLVsuWqM3lwqIzGFwpvg/TE7CE8DeSfzZmqOUa2XmhIsl81k3vCxh+UF403RKTNv88vJl/Hek
1TKCKtGihXAoQH2lPwILyyiAUYDTQnuvcrr1xehw0gmVsTS75HYRdQg2saeRaM5dXflVPFav8663
/WRK4s//YVaY6UjDAEr669LDTGtIqBHoqFQt+yBxOOzHys2QisEdfc+waSMSk1BtaT1MEsZ2vJ1X
Rs1MpVyUBgPaHofRNebHuHb3nEG3Vg+srxTTIn2GcH87ytjZidkDTcXdajE+p9gRnabeWs710u3l
ds/hn1xevFuUbaRCGOIKt2OFA7pjZQza1vR6PTqlemjjJZOn5lmkLeke3f8CI0583We/Kr12uFRV
URh+lg3hK0xAisKnPTxcCZ5eXBORP02GDvIWp/glT+o/4A+ReyS5Dd3EDp/PkxWjXgTKZg9dtxH3
sUkhqpNuorG8pihOmWanU2Pg72Vb+UOvdrFvunN3tYQdn2KXGnLSiO6CXMneNbr1mSXsHwQh/Gku
7dv5FXYOAooHNyirFE+WUZ0fILpkh3xChv/+Idnatwj6gA+CAcAjtVrKzp7swpVfmdAf/vDcY8ck
nD3g5eZLSPYq4f7wiFV7NSM6zfHUOS2Be+gNp7RLUSpK1PjjbCzpmRIn7YpZaP3JyBbKB+PQHdvU
qXb4MlsfFO0igh1yGL7q6jluBSKzoU43oAQu/TjaDd0M21HeFUn1awwn9ac3Jv0PQe9h5+XYWmQI
1DLokAistRycHrq2Ynh1HkyqsF87/Zh8lTzgncd3a3ryXeK5oSID6+F213jY4JW40ILptdvhE7Ij
bxf6CN+ToUOCf9GWC5iaCeUkxOnv76Gt7SoxvGiZ4UjBH24H7s1By9w+zQOrsFQEt+ai9kPP6U0f
jJL+6/5gckOuA2tYOMC5CTQodq12kt127qIWDMaPgU5rJGN9IasJiZHb2LyUIWj8nc+3OSRuyDpN
OFQG1lCJuM4jLR+4bmgqmR8aTfmTTbn3t/K6WErciHannbm1Xbx/xpOR+z/XWxuHukB2NwecrYnc
L/V+/uUt+n8oHgB1hWoOkp7NueauUUKH0RgbIECqSnmtNFCUSdV2gpj1XCgpE5xJ6UDeYUj1q6Db
GxXMirulvSLca3xSrGqEWjTsoSyfVSjkMDI3lzm6rCjrt0uGhvNIvaBor5Fiqp89pQ3f1q1KGtVq
3YHEFkHUPlYOQiz9Oe8176BnU/PJUopsB9CzPgtPP0QWCOVhkKjL2x+STEOr93HUXvGaKN8I2yq/
InlJX8qIxM6x21pa6TkANcNCr+BZwl4ny6SldnMd0Oc+iXIwj0h87e0SGfv9e97k6ydVH6kxscbE
NrcTwmE7VBBNzK6IEYyVnxOUMJvREx0x29KoZ9jO3buIRsueLsGz+TEyJU9JfAO9gBT07ch5SWc8
JeC4UnaNPhg9rtqW2Q071Z2n22k9QSCkPH1I/cBtX72AYV12uhPTqS3r2ZhQslNRSZrNCOizM5GB
06kN52vdVovjx27q/TYQeQp9nD7U9DGME6mT3WeZr7YaymCTbXTftRnbzPMSFvGnrq2z8qBE2S5R
eGt5YOzJ/BIxJGgGt8sTem1fulqWXnnDBr9EXcAv52ZPQ+75yeIrIMxO+EPnnLxutaGLPEoQzwqT
ayQatOPmAntB32oLr34jsmIMP+txv6jBOOqdcRaqSLCpK6xSOSF7vGSub3ppql/vvwHPDhm/CYEt
qXQFJYA/3k7dHEQZi9TIrmZjTo+pXSZX6sjh+zYvvJ27eHMoUllT2mOyF1e7Q/EQvIdZml0NM8se
wKXq4Bsy5wGJis8vn9STWBApH8SKNaI5KipaylGfctDg3fRG21/zcDL8IcqV0/2hniTs1nueQAxQ
KhRzWjiroyVaaj2emmZX1KT0P5WJ5jfYDMP7rGCzOvt5nxc/Ghb+RwqjOQ1sLJddX4sG9TvOs21+
aNrBNPwGDcjhtVUL632PSqtycvLEqWgUuOUvNQxNzRfdZHypXMHrrOcFkpYjhb+92Wx9IkkDU4ku
CWHX8tp6UzeA6cf06owVxDx9Qn5TbZuDQCR6JxLYOnPoOfGMSaMfale3Gy+aRnAuPVeSmWjmwzLM
ySvZSzjf/zxbo4ApJIIjwqFDudpzKDb0Xu446dVOPRc/qJZKbDLvseS3RpEhGy1shLiIa27n0jli
Ado+JFermK0jZhfGGazTXgF7YxTUGSRKCjGK59qdCYaOQDhYsTHTo3eTpDFbNkXHF68Yo9CIhMJC
rr/WZ5gVeyyNIWIUdW5PeIJmZzMcjcP9UTY2GsVjmDDknND916O0ilfNKfqGV7zfZ4fyFg1HP5xc
t/Qhv7jpzjaQm2l1SKXQqvQekKIT6+JWVsTCNvslvWJuMD8MwkXWRcupkHvCW75OWtydEjU1fqp5
uqe6svHoQx7DkQPIBnJEa1GrXOakYdNn11gVxcWYOq4gUhv3Q6+l5cc4SxM9aMzuhbrIAD/J6NHv
/j+cPMIKt1vSDq2sRPEiowpaVPOZYM9tccHKB/dqe1kWvU71pn3fYd0znOZ5MYzzjJzmcnzxZwZD
AvyUr0znZS0cp1TuWHmofl7t0TJmLM/g+vpU3Rw8zFAsfvkDQ/+OhgQUeF6ZNYynMpzOiQHZXatm
VHVfW8z2Q+M20Z/JmO29kGrju94MJk/rP5lFZoaNZbUhmnhDVjwCL4+OVk962KWfQeV8q0Jrr74g
76rVJkZLUIaOxHBUJlefdEj6sfFqM7taSFQIH3mM8VNXFpi4FFOiuj5IiGLaaZg/Y87IfUQETpUM
9D7wi1XMUnWqYog6zpCBa5b3KG9EPjS7+cHKhXGM7HI8i7zJjlNqaw+RpMunUdOe6IW3v7q53OMP
ydHWS2BTvkUQlZontYfbRe9ikPWEUOm18lrj2BpRo+CzqyGmPrlq9VqLp/EL6kbe317JnD+Nav25
v5+3PjovFjE86BCdaO52fHYvFEO46VfVSllwVQzB5Ln1qyGKUzQldPM86Fm1Vz+Us1rP+ok2Lj0+
JWvzdlTIIllpK1V2DfsCcnGFtU6jKu6v+3Pb2l7AcMm1sEpCbVZe2f9s6FZfprHvCWSW2FXOpRJ2
Z2z1mo8tTgofsmRoj/fH23gCKHBQTaaKRSHHWY1n90S5naewlgaKsmKZqpMVDe4F643ivwwFsQAe
Ct8MrNTt1NTJnsDsFRl9Qx2dhWb6VZsazDooYzvv2uanAl+FXZhsBa5j3BTospJjvniFp1i+Uh1l
DELUMx/uL93Gc4bMiGw54rTE0q02hKe23eCM5CtQyhfxtgzRDoR2kizNCQJD2l7tJDL0oxdOjROg
XBb/vT/+U0K02pE0v0iX6RPhcLOmuC5m5zjdQiiflW6Jhrsaz9eqckrnmJtx/57joMxXBe+r+tEA
M5J/LZuqzA5uXwOKTZS5iNBl9pzq85yktnlM67TtDouVmuWpXMrMPnu1p+1icZ4fI3403QvuTkL1
ddcaBHtpxC3HqOtIcLI8KR6pc+ycoo0NIG0qpNCMfIjWJuBuqTkKJiTR1S36DipsNvh9YkQ7pZGN
syqlpyFK87xKg7HbDe3gm6TEtP6vSlU1xz5Z9Es/RfNr6H7fAWl3p53vLeud6+8NVoQePGJQMsS9
HQ8BpgQvmia6qmHrXD3QQA/lZJhvhZ1FV8ublr85Lgy0npAEeJMbsFePedPY7+//jI0bA01vel3o
UZFtrW8MarKmG1kptqAzkJWR7igG8oZxDPtu3rkxthYYpBiyVxblQ7w6biec020bAe8oD+qkKRfg
8SHAP1H+cIZ2OSSZou8pkG4PKPv3GMuinrcaMGS1zCIalIdRG5wjsKo3kWaSfZmdCJZFqXfmt7VN
pdAqVRpSvWcqpEuRqYNQ8aIMVbU7JgZwtLpayp17amsUbIDoiUh4L8jG21XEi1bCAD2sIY28P5hK
VlycKikv97fFxqOM69v/H2X1KNeplS/m5CgPhmLWhzoa9V+WaLTHrmi7D/PcEfA33V5Yvzk16ngU
1fhaZDK3U7PtZYqFPBFR3gJC4Ihe0K9Od6a2cdET73HqbN5kHsvVAuZJPOWaWUbX0DH6Q5lpCgJI
S3KOBqGDQWjjS+Qi9xnlc7LT4Nnaj7R1JN8JRQwUAW/nN6i9jqknZ22YJB61jRDDFbnmexnTHUVh
7TycTy3/1RWDDgbdJCnQJfXRbgesQ7fVx0rE175oqveGvcQmaElMCo941ZQftTEU1Ws3VG08Sfi5
D+OwCNS7zXEO7HnRrbMxZAhQlQAJrZ9pWhgFXj5pPB/tvoCUqc4ZJL8+LSd0lSDdYYOnGXF0soFM
Z0dDuAZFWJyaFb8sUg0GCTNOCWZzNzznCDScPSdV2qAJXaMH+5inxrFInTb7HI1e5Zxbbar2Wpcb
+xo5QSntjWaS+cy4x0OvgZTVia+FOSvvzU5zzxlF0vMcac2hs9P8wRrnvQbN5qBwBsmTuYu4Pm8/
Q4/yep5abnylsx+esnERh6GNravb684RxnD/4FHF9O+f4I2LnWiakhNF2CcBxdtBnc5uQkXp8Kzl
/XxTZ3ZPKO8MXxTh7WlMbw5F8USHPgu+YI1+1pEqEa58n0vIc+fBDnO/UIrojduIP/9hUhT50VpF
oxQ4w+2k0tIrrKKuiQSsphkOWpKbNW3uqvheDOG4Z7m2cVMAbCEmQGiZHsOadhnVjYMqThlfE61h
a2Zx/0Dcp7wtpkYwrFaBQ7QKbuJwaP9DdACEgtyQhwu9kzWycp6iuO6zOL52/TC8Ml0lOztmDn7B
dSP7Yze6SX2yimUpDmbYmT/MykAQZSlANdxf8Y07SwZFZEkwQpEWXUUptDjL0ZqM6NplA37hqfOn
MPTOh3JnkSvaL9VW4OWkx4GBn6zsmJCtbj9wXo2mHlZCeVBk/e9YTUOCB3If/+rxgtsDDm+8N7wA
9Befwm5tXTCbqqWBJVwrD0kxjgdciNtgzlT1en8Ft04HbTebyAchEMpWt1Oai8YerBxLc9RYO3G0
QDY+zBmiZb4giv1+f7CtqwasNcAMIDjsHfn3/yScCH/bFaRo5UG0uNoDJS+jS1v106ELNfhGZNjH
aMA3dmeXbA0L2YJ2j0QwAtq8HbY2nQnPkRYbbnQLmgAbH+daiCH+6VRaEx8cKE/WwcoLR9154rY+
Id0WijeIr5P2rubboEHgufkQXdMk5SgUpoc1or03ytb0EJQk5qJGAThsFTKEOKqSlZAatKUyYMoA
kr1BN1+zzi7EzUcoB1BLFvQGL/e/5sbWsSWlBKw+NC4UyG6X1Rspg8Wlyga1Ui2I4yo5ZcYIo5bk
YecLPkMEy5iVy45eHeU+6oqr4ERBp2/2UpFcRRwV6kUvwr6BOpaHC4hXvVW+hKPV2Gej0IvkobQt
pTmEZYeWDhwMJBLUVHU/qi62YucoM6qHbCjE5xzcuX1OrdBSd0KprZX599fKv/9nn7fKnOZ9V2B4
ht/W0UTzBd2pXvd5+cXOFtv4+FJwikqH5PaANbsdKu9SNmBaJ1SKFvFJRRviUJU0mSXL+m011Oax
6/th58vLe24VuVEhxPvuKTUkULkdtPx/lJ3HctxI17SvCBHwZgugu+mNJFIUNwiNKMJVAQVbKFz9
//S/+obDkOJdzGZmJHSjq47JkydzXcYBVbHqMuqS5nHWjklDy6mypfXcLA6FlQPN+D/4eeycnWr5
l67wk6jPbSb8nlFRlkQ+PH7tq3DWTVldhm7ndXk5CqbLkC+leyo3V9SpsaPlb/3hJ+n2LNtJU3Ou
J/9Du5fS2JgyLdVlYrk1uib9dAy0bs/UbodDBBjstMhbF1H1PxqOnoF9agmm1DQGXIKPVIWtVE3r
4sd0aSF2ct+jjsposHJQu2IN+c9X+rM3y+VCPILHMT77EEoiE+LbI89Tk6Y4NzkoC55k2LIdo8A4
S3vY/3JTPnuroKtn7XjCF433v09Ss8jGwy2ouazKtfyOUpTCp26A2h84JrqqpyWB50rleqTUt+Rf
Hv7/v87Hc4wfBvsM5z2D/0SwYHEK5t8Db3apmgXzbtSKc9EBbl2h87CN6OP0K5PRtaxyb55xBmGG
abvp6MXdvVVN+qkcLSyy2tKduvuNFM3KVekguwQg0j4WRT0/DkpgzDBOu50qFav9OMZB3/3lRnyS
aEC5wOY4J2fVlvPv+n8CzjZWSI4MtFKDarb7wCinTJdq+tvqyWePgU4NpnZeEaZn+/djMHtta2sV
1WW3WuYmXnB67PyoOv75EH4SPWl9YG5zBDEt+LiXxaLJvoQ6lJcq8Nc990qVyDSxFMaCPgDy65+f
9skJhAVB6qTvInx+BNaGWrjjlgwYDa1J66Ud6SfMPbk0znEuK32FSetmpc1qNafejaVz+PPj/6Md
yO0+03T4ukx50Z76EMDXqJ9Ue54qFd4Ul8diUuhM8RzkYqSvlyysVIestLeed9TO2qJ5iY35Zato
yW+lGzT7kbdYi9wgwfDmFfG+Z/7mjuIi6iP+/CbZzE2XJC6mEy4d26PG/VXf+3ZV6q9zGJZt5nfR
OmbsmpfW1cBRIl+ui7j2y6V7RBZuH/73H5hNgDMoCz8X9cAPl35As3SJFk9eYqKEXGLXF/KiKDcx
Yr82+X+tHc7l3YdbDoAI14epLIOcj6sHu+jmdYeXf1mwBxmjsQwzMFukzUJRh0zvArpno9MQ7AkS
kmEZ1QhyNEgqptY6OgvDA8+pWDiS6m/6958cdIo2YjrL4xiPf1QO71DfYw0Tuz924fjNbbUcrQ0F
hUAI/y+B/bNHsWoP0Hh2YYAk8++bO/t9VQmBx1/Q+s4RU9j5VyGLLlvcvXv/84n+9FHnZVsEC6i1
PyLH5Xn0ropVXNpzHx+x5QnzGTA5C9vu25+f9NnVJSsi6HQe8SQf+21dtAuWSlJcAom9ClnHhyQ0
cYpCyP7oo8yR9U3Q5tpRzY8/P/iTOAjtA1FIgGLWfD9SkosZZzIZ8Db7flYHz5jo1kDw+t+H2xRY
FBxQZqDnfFTyE5MvOqTjOR5lLS721lIoOe3RLRLh4V8oIJ9UkTyKcgrYker640msZ7uQjt3wheIS
Syypu2wMaQfrxTjkPKvKhLL7pz+/xU8OSkItxUSLrwiN6kNbVszMbVDxE5e1YSt6KafiunH0a8z6
8V++3n8Y9ARZfq+YBXDqmvMK7IfjX7vJiKIx5JO9auxLf0fmI10XpHaSFkFWvIY3o7LB2/bxdm/6
bbtb4cSGX8sydou/VOyf9TLMis5mk+Q32oTzj/F/kvVsRmmXvY2XqO3XvwoLfPGi3armmxMKcfZG
CeW3hfq9vByapRm/WEbh+TlScIfpgo7vvTuLsD+t7CVcQ0Zjl1bpsvRTUazyb2scnxwMPivsYBjC
jB0/LpvWkb8uTcvYT1ERnqS7hei2tPtFH3h7JlDqyYt6W/+i2vHJvabche5w1iqgsfyQEmPF0kYR
re3lEgnvR7Xa/jfs8Pbc2cv5VIhgvJbM4shvdnD55yP52ZNxmqCTOh9KrOH+/dNUzmA6dpnbSzcy
FbI2rC9fOkMsklwUHfGfkYQQdFQLHjZrFS/jX87GZ1fijPoDip8Fxj/OGDiRYuWKiksEpqwoDWmD
XurSH9zjWoxWe/jzt/0kjJ2pWHSPtPFEsg9VI329rHpF/oGWGOXTgt6TdIsu//NTPvtOoNlnUQTQ
SiL1v99pSY0CXLjwFOFEjxBPvLSyTXcoSYt/+ULnD/wh07NChqEfOC/Uv4+svE0F7WDNIf65AVZ+
k0QpLvO2Kvq+tbpiucpduqf/9cuBXp/naZCPQOo+7gHjQy/1mDTysoPu3GVbZTFJwFGcQcVIXfmX
p30SOoB60UMGyQ7ZLPu4ldf5QJAWm5qX8RoPfbb0DXJSc6erexbonO3kywl5p7msR/WY9LpCs4iV
IT83Y3DWMSMPm7SOlr04aJX0zSEcfN0dBpYkilQG3uD/zz8ImAS8XIoOfnpqr3//9iws4tGtYZcG
MLMOdbIFV0Gr1AX3qL2fk/lvq1LBfw4ApHdQPCRGzgKMHwFauH4KpKdvLpEX8zKqjjFr4j256Lw1
uvjzL/8JI4L4RNt65oBSwf/nXM9DGLJ1JS55AWbKLYprN2O21J3UCFMtSxZbtuhoTUN/2qMReeqw
HFmThmzdVugLD6rF6V5W4XWFGBlOBUjPBrlbal3m4P2hztdGk4P/8rHPLfy/78gZI0QcGJkeUv1H
Isfm7pxYRSqUdgMnUhdEw9Q37h5mYxH4v+lOExzqZULQaSO/+SrbVpqbsBPNBiY893+DAP57adkM
4gLB0wHdQ6jl32eEV7g4ycQH0ujdfXNqK0w9nSSHVa7Ok1q2739+AZ88DkIBiMq5qmJM/WFkUFu2
1qjgCKx6V32qhr68W5odflUSghz5e/O3Du+/OYXbSv/BiJJ5BBtm//5+jT93HsKVUJFQ+PiiKyji
TmuKHBPf5IA3JbaU4VA/oUvU/KXs+W98h2dNWEf95xzdP0YLljNQv1rb9VK19nDYcXXNxs6N/pIz
aZHP1/jDmTqPq2nlCIHQ/T+80xDDWnttRYJe+ehVR7TsmvKuM1FwSBxjYYumLe3gCbhFP5xZ99Oh
ClhozPU0rAa9OGt9k/QhbtrWKnyZt6C8V4WAVxIM01ZmIwJwww1TqHnKNNrlPbyCsSrhFrklhBtT
RBqf8HlbHybdCSgp+9LR97aFmK93LuGYeX2U/ET/w3rxh0A+SBxnSgBDt3iJy7La01BQQeVQMa33
Xdb4lHa4Td45spx/GrMJeZPs2/YrcNa1YVMlQI7Oa1nZyPgqFR5ezjy3GSS26XlMNrtKNwDY4DjM
AbanexKZ9qHzB/HN7mT7EjVu/4JGfzOeKldMz1UMgn5w6n3f0Rw8mzOkS9G2v4WFksflAgplpXEi
Kp2qQIn5qy66WYoUyZ7WP2kdMq5J8MtRP8vaA400Zgi+WHYf/1PrZAjYd49cfXLrIWzzxmnn8aa1
mMneSFa4yhzlRdFen2XR7GuI7J73D9vBtZWy8aP3X6utUMYMBuFCoXf2rsjqxAgwB/Yx03gkiCA5
UQxfZWAVZ6mTcEvst33DzvDCcgft3TZeD4zLlvNm42dTRFZHix9PLWTdN3wclzCDENZtlLZe8MYM
owuvadbNqTX7MGULbNDoYgPbWi9EvIo3NvuWFybTVCgSpsfTYivHvgA2qNYU5qnu8mY27oZin4pw
W2APQGVuUekhgzpVvsed8nxkoS3WZ5dOitfelBpLeVkim7gPcfylUYUjoKbJ6vsQFApVxHkUP+ax
9kXmxhPlt/HoL+DdQSY89EErhxSSgbOnchfkfTF2SZsGxpNvRTkmVeY4UG5YESgNMpB7m4icQml7
Lkzl3DFCnn/AbZix4FFTOx5WgZ4bVUOMYGdYFYXI4mTuh2wM9umdIQx6t/BpHlF96WocoubwxuqW
GPpfxLBT9k7rZAxq2qwpVIiUaVLVj9aEd1YaTKO1IHw6LNdtE4s+5Z/xuRxacd0gc4pailT/GC+U
ycltjaPyiX0ykSW6iB7ruQ+b1Orcdcs4/iibkiNsD427IPrtrF7xsrtleYVrdL1hRNsKdexs4Yl8
tvfCu6mGwWXhpVU+yl8RFbWt9HS91I2BzRyVxaOz2/VLstAFZgZ7kq99WzTf7GBABclCpCpDr9wx
Gevz5S+/1pWF3gwmdllbSdZXLVRHTF60URdfKGfenj138B5YFfbQpenL9hn1neApKf1FZ/tgwrtF
wnbNqzrWv3rfMm66rD1I6RjHfcVy1uJF6TCppsycSNZ2XvWrQeKz31eLf78Qran4i2xlM/ge8lvp
8M3qaMADbeqDIffMVJtfrBJylacEQ4W8R2dUXFjz4N9IhnP3e1EluRysTqV9v2iTwn/092xem7XP
e7AUrGfDLs4kTipfLC8cp5zVCP/e3lA8wYqoaHIMKcSQtRE6rCgEqPElGqL2PYKbhK7oea0ujU0Z
zZzCrnsYzID2WGDq5TvSb1OZDVspsZ3SNhdkHTdUXWvsOP9BVrlH8pNgJvMJ3bviOFdh+BzajX6f
wlg8e93Sboc5XOcgS6awegiUFZYnOPYsJ5luWMq8QhT5DKVRn+cU+olDcVMWU6pLyz35UyvLo9cz
rsI2bhpvt9a1WyKd1E+F64J5dX7Pa+ujxvtV23VZHcw4mOnYtiYG0WHO8wNJ8gZPRBCyOl2QTn6a
rKpYMlmHwXewvHE+ICw19im7ovu71c2499rjFu/p7ljme7/h05QlpSUvRp/+OUPrEqc1poZWm4ec
mSR1LNU9sHLYvMDkgIm3TvPKyndiz694JA4mQyLN/hmCxH4XkDoGUAO3fRWBCYdD6QvCQ6Jnr0ij
mmdlTV2fqepswAVpU9TqXdfQt/IR83hMmVdssbIhtsU9++3do8O+yIaua4UhY9hU3vPZUAOXNsxz
1FMx2yFOgmg6/tzPTBauo2ONmFl3TX10I+XlviNnLKAHdx4zzLa3Z8Xm0JSTZa3gUFKBT3lLeb7k
0TjuTrqP7rCR/zCVPWGNukeH2NIRZJ/IgjIBYbZwU99XEHxRRS5OU6/OC5joifNS3I3ZQha0qDFm
nUKb9dDgAvEMEtAPKQQyaJJL33tvk0ySWzai2P6M8Fk36SB71D7R6jaP3raqm6CtUF/2yxFiGSmy
vTfuaJ78vt2fejFwVsutDt/jgmLu0O9U0cSO1r3amnaxyZRlPBz9bSi8NFHLjJGIsTveTCN9ceMN
q39Zlwz4y56wkOqmqtrMNOvwNGE51x6blV2BlYFCf1Wrah8YNPnT5aYm5+eAc53IV8XfsOBTWRPm
F7s8dGOk39W6ezrtHT8AOZYTYdCe+uSWxY+izM1iopPjdtj9eEUQdhkSUfPvoAOvSHdlV9WxMXMk
uWVl8s7UYTRpRzSx0h17hCGTkDErvD/rQaRMu+U71phIhzZO1QNB98KnaoTFMGdOOZYidXSX3Ffo
9lyttgm2zIhEjqnvDc3LKpbqd69cveZFJGMDmG2F6D3aPfc/sPyO2ZYIKDAm1Akl45y3duB3Tn30
fO/32F2mzDCr+1JYrOgdJ2L/5RJuRZJvsqBCVmQiF4jQLDG87jqKmUNqsm4YFuN318ebg+WUsv02
mj0RBzQ4YAWttRXfK3X27oi2gjPZu/OG0jEbdL+9zuoeWqvzZBpIX+qsjGPVZhov3y037TlqMbEw
j1vZ1+FF4zb1bZR4M2s39TgEWReM60PrdqE5mX5BOpgoYT/EizVuFAWOOfSLVMkd9iLNY2KgBx5G
f4hk3gUGTp2xzsQM8o0hIu9oLh/sGjXAVJU2aaf0wipCo0DY9Y1loWWczmMvVKZZACE/rpviihLt
f3f73Dzsk5mD1PErV2UYYuOVuc/d9pY4S3mawi5IuC/z9q0PTX9dGW/+ZtuSNGhPXaPTbpiGIu1d
Imw2wJTSqfRtkr/VtihAxREMh3DU4Q8RN9wwex+9q6LB15RvAOCJegNBOXOEVl3qW9V6lpfsw1sa
OkQroiKeVO433mIf9rZ3McKpBuLi6G1BkEMMgrokBqgTXJEkvod41Dj8oapoUSpHI5rjV1k3U7Jp
mSo40fxHFG/vewGCR56JsMcucBVAhnZmOsmkTlB4NWNZ/FZusNSoBVDEQmWVTZCKyeWsFGZp3xY+
W5FieuR8lVKVT1awJC/RZJPkS0FMX5otsE+6QjL0OO4zYttwtJ0RYFrhSTFOW2hx4DuLyUnY9S9r
Yq8qE8wELnwzVt0F0t/eN4lEmkf/4dReqkYX8mSyYJt6tAfLh2eK+Y+X4y6C3aetu+Lej3eUaVB/
XvEXp35XKR2WGFNl3EofKyY0c4o90HCudiN7Sa0waP9Z3G4fLzq/sr5IaddNOkHRf3LOVJQsGHdE
KJoQVmsKD8O9wEx8Y1Y31i3aNJteviYIb9tZO8fr64SS1E0Vce2ydvTEcIFFDcLnrHmQSSyanZby
UPp3KJh3TdrGlYNyqOXok4RkN6Ui1su3LZgCPrUdCDtjB85+bVXTXOmw0G3W4dxXZfOgtu8DFD2E
EB20RNOEzf0tq5YRdU80fwuVFa1uq4OzUIhnSUdnk3NUHSS/YT7/qlA6dLIxqaMmJctY9q1jQTm5
pjmIROo2LsWuh3D3l6Gu+wl1I+H+QgUgoARJUF8to0HJA1rsHDK/ng3y2Uk3PJRwJ/sUNYTiH29x
5uddyXHLN4qPjvd07gRGuWGPtpp2BiOPt3ZMCwaU8HyGof6KJk5yD62B/L+HBmm4aUf1PG2GpPw1
D17xkxGnI7MgHuw1Cwtf8Vi3Nnc946O30Q+osCs7/CItFobTzhrbu1LZCl2dLth+CqauvCZnc+PM
79Wkc5Ms3T/sho/fQZGVddTUIy/W7izv9Mhn1GcDySVIY5ydtlQvP6VY+XruZNYmE9CT7wrW2DWS
16L+RYu2vQslqrPju+CI+lKN6BWN66DTpsIaZSq2gA+stXNSnqDHwE3kR1F48y3cicDP2k6JX17c
j7/8MiFrCF9PAu/haa/zubH8F3+hN8ugzOsXGloCGQELkmhMeL7Brc6vM+PUa5VT5qnz+5HMwOdd
mNdgCweFAuNObxm4u/fKvh2Vj1WvM5qhQcL41mAr9FIXtX5DVwrSSCNpnVJoMNY9FXtA+7oMojit
g3R0uizzxs8sgqE+eKpERVDC7ZzJipv5Ieu2QKI+Gm0rI8E3V0XS9USbsTX/WLo8y6NuU/PYOZCO
ekuGzxXL6+1RaZOwEtKrxLuOcclQeYxBwykuIBnm1J0KqoxjVoWnAMoL6TYatNxlWPQdBBd3oXOW
Ph4blkSB2C7CM1AsS9J4PUbj76ZFky/VZq/pAct5EIdz0n7dLX+b0xASUpsTo4u7bcDhNAxnv8mD
yRJfVteuO+wdgv66l0k0UvaH9pCx3eHeePDIQdumGZ6epnr8GpuQUcKk9WZnkE8s0p/VLm9tscOF
TKy9B02u1u2ia5LBSSmtxif8e+MtQ8K2qFNrHK2fgqTxT7GF/WvrlXuSapEsxP6gR8W3C6m6HH9z
YsKfspKsEWr6bkQUoFZubWN0JO+br43d1z8h5AyPUbTJVxwQnOi0rc4wZ0zXaJSm0CgyhuyWPqt2
GRH+JeTfVNLh0By3lf9zWcb5zqt5blp3xfq2qVYKuu5dF2gbNDjNCXJ1kNkI5z8I/tsXUVuJdQpR
PvpRSJl8Kda5SfLCguLFTRhGMrMPcJ9CyqLiqqAwXK4NcrGZJRYP4lm8By6ull391FL7nhIZJ696
D33ieNI1AfFujhu4N0Xyuw6doU0pBsfxkIyFL45oNSAH78UVAdXgAf+dqtG50V28L/gRBA4NWORM
0xEHjfjnVjTm1dfufBU4DbSfoQzNG+GasxLPAQ9M5NIRJeEmlqkDBPA2myC+X6J92DMvbOp/qI8S
PzWx1V2xrzJHoBQLRAPwgKG4rNQOjjQN9q5PTaIboHq7IXuESD8mNLSePDV05tvFqNbKYlE/sJxD
NYnpFoaMMVk9x3VPYhqAoDqr5NdvBnwv08ntBOnMMzq+PrviPS3VuNyzOUsxtPuyuqFopl3DY6rs
YERMq0ROzAWwq3fLoy6EUyjSSvXrdJCBWz7a2HZcdK7bf9H7NFm5k3RdkhZOvPW5LirkYPd41R2i
FXFcZ1VluB0L6yzAZatrDrFfiX/21UlebWsem6waEofZ64BvZ7rGxsWjMwYbz5ZFed/QyO5fmznZ
Gq5jrHWKEpqyL+kbF03Fqsc6K+cRS4QKdLlMg3hTX0tf0W+E61Dd2VZCt0xFV1lHliWZcrCbGXxp
qtDpcuEuO0RJAC6DbUaI/kwTbf1bKNZ5Skt03Mj1STw9t81WfNGbVxQ5wwX398S3uWsTl8XGyBHx
41bPG59RNucNbTd6LSB/ybRtaMrSqQDZxvo6KX/OYlzKTPaDIsOUVTwclLK8366n4yqfVd+TVub1
bHirPFZVe6TF7woPj5B0AKCZjo45O2rP+7DeW6KRFczDOXlQ4bgQoC17B9iIRm/OLdDW7rAHPYLO
Wz+ywWPL3b3qlz70+cBF+IK0Dks2jBrlo+U71e2WdMx143Hrv0dmmfzMDuvtm27ckvdVGhw8xt6K
8En3YoeB0lJuGUk+Cq8Kb9zeVWhtLThF0r8r3wDLlL69JoyTEgLnOIvlrVvjlvYND6xbKjOMPOV5
yTFNajCebOvUdj9Sxr52CTrNacTc/SnZm6WiIZ+aPqX6j1/PWrDfVjlQtBSbYjmnYWys0xYj74eE
SVZFp927zsHHpSxksS2yvzIItMbLbqa3TpPCDe9EUHhXERfXPRudLK8batT/UMG57540DASqGm+g
TCsPjR5VRAxp5nl3xlPR1fY1y6xqhMJd9Fse61L9rL3FxIzOknJCWCIJp8O8l+PzCtbmUryXrTpQ
CwAtMm6rp7SS1fAu7MGeGP0U8tc6loRPAWYb5zruLW7evsmHqXWqd4g59NjusKzfdmfa7o1f6R+c
D+8La8j+PxUoZ5tuEzzUFExoeJVoWNyWZV+6p71dy5+GijHOxsaACSURzVi6t27/vdRr92NvHfsF
dwj1dUS66cVCZC48aZiK92gYRD/ruizOfrK4L+cDCFyX7xZzRShotptRZLq/d/jmPyb0iV5Et8kt
Q8WIxpVK1X2TBpw/R90q5MwtXJIl9lqZL7bTfgtxlYEf7hZwSXC3Cuw0qeYpSY0UyZgF9rZtp2QE
YaFs6ednBtbuYxMl/dclQNHaGeqovZiljYdli16Jn2mSyZbOlWfvzHWdfUqN9stvhTWYMt3wT/+u
k8oibG7a9g59Pwa/OysywKnMfV72epHEDFErH2i7xUKXwY++UqHeIggO0fzslG41ENRKD6ufyV/j
lHMJuZpvh/yCWewbAhHhrS76gomrctZ3SItEFdtUkZMxYeqtI+/rPOTjmH8zKtroF2a6nEtPbTqA
XMD8MFVJu8VYpYn1dWBJoUvRCIzB4hpq2VQwFehS3LL8JV9mIkwqoXrXjEww7QLocsXvCYABPNux
oX2Ok9cdfWiETubPC6Luphob4AQIbGU6IGS8gUSg9JIGnXJMzuIF70oUQjwsLYL7WaUlkrW+7JMk
K5thvNIuknN8xGZtchmV3q0YZBJmomrt5wKrgPeJ8cXXrlypMWaMgL4sKEiO4IRB7xOeJivJPQH9
1Z1xvEo3rASe1sVbvSc96rMWoO2q7hgrht3fmVVPv5fh7GREdb94PU0zuS44hXWjbluXaWrmDXK8
cTDI9s+Knqs8mLUvXrF6jS+pDDeJt3IUiAz15P4Np55mP/SFiMc0NCHQc2vJhNa5X5enYdIVKCsx
uzqt0bzcJvPMUnodlet7Nehzx0aD+BiYVj2Y2ok61BdGT1P8N/JWK8d9aNfNrg8Dm2D4afSTeW9k
6F33VWS+BQxXv0tOaZDv0aAfzOaNP3tcpp47BuwgaHVIu9l5zfIkIHb3N9HUxSMdkdC0lYNL8bxK
pwESWteAXoJAWg93CnR1dC5EH3trCwgTmMAD2rdNP9sQlyIX30SrHc9uWd3SRVQ5jaFyt6Egt4dq
dAp6LgcXVTUI0GfcbaMuteLNsfOR+PrUWK33EIOcUm7Auvmtbdf9jieI9TLyWZy0s5PCMBeaHFZD
6dbfotlj9dalRWbS3evmagbTUnmFMDE4IFHmbrZd0bOC5urh0BR8HKYaW3jFEkbnH+0KH8M34bBE
meIZu8zHOCxWKpmEghKVMDp6ggPsszla0iKsi7tg8+0tW41MvnZ62IYLdysic1pl09DZttJWF66m
iTsErtzWg/C68ntnwYkFvhiBdMSuqzCz+yRoUGqt9vnaDsumOGx4dSR514XxnNaTirA8goIRU5bM
3Rd2Qww+ZWgQQvqONC+iRXf8K0BEP2VNIuz4DQeJgKlgXI321bQ4e5BGZM8qmxSeUoc5LkTLZaJM
PzEY2i/caaFxGEI1yHyQcjDgpyyJHDyns2kAa3gcQEsGYsexF87mPLCGscLYJMd9d00Rx+joBGca
skKU3D6Estme12iZk1x70cweecgoK/UhXez3/HyDm80hE7d8XmN1TdKWL+uovYukEcOvlgxWXawY
orfHWBvc/8JhSO7lOsk257IAITRudN6QasI2OfQOa6lpvQQUiDUAuzqe06NzWWq8xm8bGoVfhfAR
BhhW70c/V6bPG3S4cbxEsabPEsFWDCKAu/MedD6VTQocNocnJ1Lu/GDw795fAD226XYHAg8PPmVM
BX9Cl79ZYSzNyWF0J6/lHgPL4OwcyeeepSj36AyoGOSAgv5w6ZV+Ux7XaKz6O9+oYktLvUfdpQZO
H+lEfRNl3AuKYNDo2lxJz5+cF8IWHQ32rTRxaa3HJUxFTQ6+22xRBw8WdkuMPK3EbPOBLVXxjaqq
CC9dYPzyHr92Grs2DoybS7vf3/oaKPDnct4SPeFfBPvarW0Gd1VtOwePkNccahwwvAyjX4H7h+6k
c4T8sdCbcn4YpToaYbm68NeZ/7Mv/CsUssL5Gn6y2z9pt4q3X42wFpwEmVxNaUv7yPua6mm7E36M
cbDs7WbM6Fk97zbaNlw96HZlm9kkRioxrSuo7gUZP/zVhwH2P0D5ssxEPDEfqYIyWQ/MJpLnyiQW
tL9hd395xp+2L2jxT8uh1y2+LDtnYLrV/so6dZX4g30Sles6t47wLedkNTVDPWsk9B6Jc8P75lmj
fdRDgWDFzCwU/0VHv6myAQdpC7NpipfEeV/5y9cbILihPXqAmPMT2medSNtpsbabKmhWL1OsQVDc
okrkZXzpYX1Bsmi5cVCoGN9IJLHOmDR1zoOF1Y6XVbFKrAefgk0dvWVf1ruk0DEjSe67fnT6ZdS3
YNOR/4JqfBgdpm3ymaz0xtVXDe428y1n3sEvccca8AAuuMrc79GETdd1CuxfDnPtMY9roPhLTwuh
LoFx0XSAW0/SmIPYnYhTJIeLMZhVlQdhraeTu0AbSvFqMe43ARyEMVCrbcAcG+g8G0y/dbddNBH7
BX3rlOuxg4e+oZ8jU6F2IjXECPvadtYGkKn2RpO5CrlxWiFEWq8SgLa3XRlmyiwnThgK7EvhHXG3
RI2QFQK93nTJwLlhpL1vOcLoZf+1QRcAyzuvRppnW7bFyvuw9Vs+5lJgwQUHINyyop9X3Ir21c9Y
rvH3lAM2hxeoiTfzcWp3PIGKxBblwe3Wbs5Gv1nafHIZBR0KFEfcvJr9wXxvY+naDCf9JfyGm5gT
XSXMUmkK0VbMPKvjgyM5PT+N+Le7merhsGer4/EBpllte16LFS3xdDbzvF1NxVibfNv9ujmwr+Py
tcKdTZ3KGnV/l+gu+MJfTkLs+XLP06wnJ9/nJUFU5P8Rdh7LkipZun6XO27MAEdOIQi1tcjMnXuC
pQRHOeA46un7ixp11z3WNT4iIyPAfa1fwuP/ZnPSj9hDiu088rJ/DWTNfl82S2Tf2+VqL8c+Xpgk
/IX5EoaOupekDIq2v1bFxD1Yl9YeHFB87LDd6Jr7LQU2HcQ1tibvzWOdRWVXTYTsJYCTdceakJv9
K/LSoU3QDkU5dEK3uE8qNnl+tJG89l8gHjQ/zFy1xR3ABay/ltMEpgyfFWTNWjq8w43WUNcFWcdf
gd3L4kjZDsGhxKUFw6GPMCdfS5/WtMfOhNaDj5wiugAfBH1i9bZ07nywji/cRvl8mMAVON/BkN5c
vgWQOK/2tvsp7KDo7NpEJi1cPSzXKSyCNqkka+O1330CibtaOq9AsOwS7hZjYNEBnZsJv0H1WRI1
vR/Usss8bYO91/SxUKR4qDqEOt+J3GbEFfBQVRIKyO3zqKS2n+IaW+axndvIfiBVOuConsEGIC8h
RBhvkP4LPyMwtSIzE5qryWg9xqhmRo1bqKwa0FwHOa/1KHLk5S/+LQDlWz2VZQnrS7a+n/VVzoLr
oab233q65uaDmUk3/l1NeTTACnBgNgziADWgsDZPOOli+XDyRrDJx51OOnmwULaKbPKXeDp3hafN
MUauXL6Zcb31myLJ6o6rNYm7nlI1dV4WPVFES376OFbReHDltEMfIug4iNLxO/rKK9VfuM7a/BxQ
XVokctIwgqMUM9ULQrYfAFt5kEpaLcokorT2b7tPgSRyoDHepS9GEqEofW5+972jn6ikdD7IhFn/
BZDYIP7TtIkjmLDlXgrpOt0bX9sEpaW9cDi4fWXlxJ0z+64kMMNuISMQx64jau2d7Axk6KES3Z/K
6HW/dpx+S2Ytks5VBFX1pct7+JmF98x9RWihlJ22NTj3H9UsTXUiDKRu0xHCOjy4XRjMx8GDj8ep
RlfZQDXvXtUySGx7nvuHwpo7alYisJh7RK1yPgaVGj55RpnliEFZcXeQKJpzCBZFkWp3d2FA5n38
xsLQzk+jH5f3WJTHguT2bRZHBQ4MEDDXULM63p0OJU0n8kPv1nWQjMsUIeAJRnA/PdhemPhY3Npk
tcTyIKHl45NcOD9SR8MKpn67utvZHUYWNmNpaY5dPfSnCT1VQTsnLoN7qoet9pAb7MfniFwuBLZb
V28HXIimT5W7OfthKnxlUmgELmVucimgrj1jpZsfFg9rP4jg2HdLBHgX1+XjhFQTsVBpfP5ikqK3
QDqTOFEGOX6vOkrZZizQyF0kn9shgrk97qxKX8tyCB43PneXxnlkWLALqb4ta+P+IFuhfvX8pv8s
cqdFXDHv3v58E9dED46YwVWRJ2nSgsC1KUDuI0V5K8G1n6J2w/o4NjXSLKqowB1Wq/vjSN7lY7Pm
U3fsRun7J96/KcrcMpybIxkQCKAmtW39ybWCej0FqAV0qmUR+kc8Pjp/nw2L8GH0vNvh3032N/5n
zng/MYw6P5Z+in16MizHPdB9spfHPgp0fNwqZ+9fTT7LL17l8bZKNebf6yjWoBOrJz6hctBoVWO9
vE0bYGC2Fov/ORaYQpKB5Q0emIGEt5yz6KsGTyvTvByHv+RB2e1Bwvs8gvZR8DQHU/hMysCIcCHy
5+oIc75uIANlbie2UBItkTJ2RzhiEYB6t3b3pVRrTOtw0P9FCOw1D95mSwTJLQYGd1YNHdOqBD/z
bdnjTRv4ZG+TP6jyjCxLcd/PoNLvJrwREkzR5iVYhu2ng86mJVwzYh+luG34DflWyXvRTVzueRBo
705sk9YfC1pIatZqV3unseRIuW6dGuSp7lq5HgYtZvQw7tJiZM1ZWirgovVCzfH0RhQwz6ZlBf1n
iz3t54Ka+sWKSY5OqW9VEkS4LMJztRI6cAjCpV++iKKb0U4JirfP5WbN6mTRj/s6rwtsD0A+yTIT
7Ht8oCIRXqiw6N1LolLO26HvWV0RaiybPiNSMsuB/9R+JrMeJExhSSTQlF22PKKUbv+oOVohnrYQ
onlA6jDc7a47qTQwOn9tzbT/zvN5HS6I+vgiGBz6RHfd1h6jeusqnQCNbe1XWGzUETqqR17iiOo9
k2DvUCQx964uMwO0Wj3UlIh8LZe6qQ+DIogl60LaGz+aRpQfmAw6dGtjEFfoA1vjpFvu5JzlRFhM
Z9uZvIXwptb+OeUL+hy09v6OcmqZf+rJ2olnGKSZCKWoRPsc+n4egSzOHAuhW/tPdliOy+9mMEAp
RsDCpYutsSQ3nVWqdAB9kcfSu0m4Y2JfCAYUff91cQnZPo7LOC5nzqVaZLVoNjRFux03qQ4cHm09
tNMC2RH0033TOSZAwOkiE+hWVTg87W7jQslawdXpCrU+cH7dxk7SPsnICH1UHwU+dRDSws6RFcGi
dJeuiQmlm7uoAByd3LE8DI4btOQWaU21RB8B8W0qHlACAwehJyTN2k9Mj/8Lbh4C97DOJUQPakkb
GQMHsJVQF767h9004Xim3S36sWtaKEmV79uZyayomSBkObzPs4ypkS5X50+gyyDPRhDsl2rXyIS4
A8sLbGoY3AjG1mTI1wPMIGvpHWAE/fcBQUyQYUbI/5BwiLoG+73zvAduW52MzIPwUkZjiIpXaOFy
A/QDO62/26iA2MjLY8EgGJ18ftO/djhg3iqqKaTkEalx80OP5O8nzBKwyrguOvcMsF9ccdFb5kJb
YlzflCx7nwYt1TQHFxBxeFUBeHjidhEwna4iZ73jdKyW1I/7KItuRq9kghNwzj5xtO2JVafEplfU
ZXNFe1yvyCp9jYk9BCs78jR39YODRLTlPQOnyDD359du3MaHcgpypsXA2G/QX/Mr5o34c0RDMd6I
vFLZIMx26SXrvth/5RhbdTJBTZYHqBx67ep4hZ4AR2/QdK1A2WaQ42u4ePZyyPmy8WKaro+SCenb
gvRYL24Gbl5D2znSRQEOyi7v6tkSvH2jMxVQ8SBTH2EnlHUvRW/kIR4gclOPqugldUvX2l9QXYCd
TUMeB4elsf2HBhVX+bopPnGV0E+oTYquRD400+p0T2JfRmg6vZXxSVhS3qoJtPNqY6Ak9cuS7vpC
23VBa7vdT39WNVXL3QqKq56YNbZb/kGUM+h2trJPkKdMG14wDe4z2JICCUCR0Keeuw73Si+1l4ic
ENz3HQSXOakuQHdzBgXrmzMM1ny/NQ782q5iy38EwGrmI1H/vvfFUs0uDgizVsDfQIrotncsWDCQ
HZUHzcQqE7rrJ4uvqY+fK1YuAGioTfuMJDn+LtBvV8fJeDw3cdysiBGF2H4ZWlC46eoB8rhAC8ND
lU/FXwtzyvxaCAu2Lcpr2o69MtrQgQL3LM+7MPMnkth6RJSK9i4Z5j1oT96EnCkrptjSB7FvWqdq
DednqpndmQk1V98n5pwCG4myvm+9xRTY+C5ZDrFo5+Wdwot4+hUA6yIG95YJf4va+/VtJ63Lfp6A
fBA9uMbzhrNcZq6hAk3bixtungeS4cffOqexfwzxGH4VaO3NbXMbvrdFU8VvtN8i/8bUUsX3i90X
zfO6ixvmFMloOLmFwOsNqoP2rXeha192CTZ0P47DEN87fQhD4E1z/ebjDw0ercm41YkBJ3czt4YK
uRTI0CyQKisf2VWDQq73lQ+ilC0mmH/FXKhzqsu+5xTWyu6OLbfznuaOo0HvSc97qlAVtkkge4OA
omO3fd6AgBQ9carLE+aJdjp6/d7MCcLWkWRPH+Ie7eMt+YCFamY26XeX336KEN9N3p5PaThuCjBL
uUakBd87gVdmWBQzRBD1KX618Tah4ug8qA32GmgeFeQ15xWM002CQqb10EaKKaUfupRwZz5hFPf2
+HdfK+GWN4Wz2TJcTL6bOgDb32W9NEuCg1a4mQnL0HvQ5DZRaKyJpH4gAwMRdB+7vX5vQFn340bz
ye1pjIHV8FZUTboHumuOHmKTDTEla0tF6geqJgEYwLkf+B9OD1SUMsg67Yle2n68W+Zavjtj3+p0
1tVmHcyKzhZOVaA69kCgn3bqMawj6YKtyLq+KPrr4gxVeedF/cw8KmZUlnw1TJmdXLbHjogDgsGG
RtEivlaqYpvUnWayjjeaW92q+cCqHJ6JIjSvgygRAK1D3/9Y/LD5C5sYvdN5A6ht3BwB/e7uD7gQ
66cGy/Lz0qlpzFa4BjSaZnNfG8ZdWGsI61dv5hKClSQuiQloGac0p/L3i7aNno9Lp0V8D9DohAcT
0cTI2zCsh5alHnLbWeiKUMya39tonrE7bCOCtq3wo7/FGt+q5aSu1xRpm+7PcTmIv62FQDULGmQR
bIiRK0nhHao+gFGu158GEf+3VXNH3FjpQB+9fajtJ2fjnE8hItzxIqTJ91PtFYKWTYONwd3a6N0J
p2B86pHZTYBQobOAnES5ejK0urVMUTOJd/Ma0Xkv6yo8AV7Ad6lCy6sItxhbAlHezZlLfUI8GhZ2
RmH42GaoUpG/6WZ07vZ+h2OoyC4try3JmC9q0uqcdwpJkjvk/KU2ueRTlivbu0ZhyykrRqW/z63l
2sewrDjfWcg5ZPmQ7EC1bILhh8OF8mUtAz2mJVE6IrP9UkTnVjLGZ/iZvB6tSUf1pckLFeJc6dGG
VcHS/lqbyHzbNmswVyu0l0tNoa/32jt+v3lJ3hr3dxGG8GNe5wLmL4SPfZ93FxxvIBHaOu4cX2Ti
qqrDVUvE2HE3PksWGOxatkfHolobK8JinkvL6n6T0sG6u9n2+KlkU6kjkit0x9U8A9Grrlc+s3hn
f5MwD+U7fprlC9sIBrk12uLDtnN7on4QNi6Zkdt4Yyz/2XjjsmJMNBxnIzkGEztKhIy5ZY98rNBO
fiGGEtrMG8rhF14COnSjmgDnUCjlZVFuwGr0Xss7kA2eIgI1V51Gpet/rk5Rfd1kJMNEQ3yUybgh
10hkK/c58ZpSoqe6kYD3EZU+a+bkGo1FODkovmeIyCFdhOUCkOiNvLCJIIx3b28L+Af0Dr9Cg1v5
Es7L3lxqew/GY+gi+E5zexXDSTCs5Td+PpbpDCGRDVbJDEY6v/oleR3L69RhPwMkdN3mYC2CY9ZY
ygON4i9U3bct1ASK/AGNCMpAhPCda+Y9a3Rk6ayPi/WRrKUl+LnzTZKNwtxo3/Wh1+J2qow7H0sZ
G5EFi9jqcxOu3sD35XNSNHtDH3Iwl6s8sMKQzZ+sjJM8DjacBmB7rz5J68K8xU8h5AGO8yYc6u34
p92joEpQgDfycbd1M2RWEKHRYi7xPL5cr+OE7oY5N8cR04s+RxbgOZTsjvp1nByeOY2GVR/we6oY
5cyGVFf2ApArLsivyUgLd5GolNNjzab2EIaTLg5hORXhfSA256dYiUaFIZ0X7wRutG4nLeOl/1Hr
ULupnNG6X2+qr/5AihJABwheNB8Cq8CtxYARRWftLFX1sA+O+sUivL1yqtXyhCNGPlg6MP1pWQvp
3yH2jt8JtJK/wmVC2a8hqJcHxlRZsraTBp604czVjC6qk9laIhxNsQtgKIKALUCPFMvgkXQ1D/pM
Cq5mpHT+flpujdHPWKMceczdqbon33WfMs2oWz9qNoxjZwQZXbE1jJyW0hr/Ug3kVVekg/NH7OXy
0Z2h9g669c0vFL7xZxmiSri3TLXM13ZF4fzj1kZMrTODRYBxM0aXHLpYQA6shHPMFUVH8YWire4P
x57zZXVIC4as63Iv5Zrf64S7zxA+yrKkSfF1Ou9kLcazDvgMulfAaPlXWbP1q0eC1yXsL2i3xtK0
P6y2YzYkNmDYz/A9gaS1s6kZnKq1zFxq5KGrIiERFzHH3o8gBt1hsJHYJpEnai+rndDyQeD38Ge3
lhBvzozLh7llqPfD2uEQzZpQogWcCWsT58BC/XGqzO5+Dw1qKJpsa9Oc7CDMfwYLH3U0ucHNDJf2
hOMDmZRZkbTcAmzQ4Uxtt00XHxz7WAfbOqBW4PlpMbN147eymi33jASRnMJR+Mt6GoAzBw6CNvqB
CVi8II1wf3Kez8FNB1UXR/DDoXxzStv06PK5naeXsl4UbAwK0Tyr2nVbuHh8WZ8dt3CZsIONtZLl
vlMHC6j7Qw2lZ05iY8mCjypU+1C69Ejgy8uVebZLv9eHedjm+3quO7SiCBtZmgQs3gOmCWUjaZU7
xH0r+to6eJM069lyQKwTQFPn7PZNYKPRWnHmYLjQ1YEMn+7Or7rBe6JDoxyPgXWDWfQcy2c+UPeJ
RpjvJ9nhuJjUNqcEJ+jcon8T+QqBQc7xhESXXHwcLYva9JU6z7jNiFELP2u8cujoyT+OTpxr9ny2
SsSnCBtizYkI/v2OuHxjcvYHt3goRtNNjws9sgaMIuQpxG9asAiNE34VbbDHn9oxz8NXPlQHJIvt
Jk+X3BZfcgUpm/aOZNENyzLOEdJ1HMBxidxvsw2+8Rnq/z53LT88dhgW7uqah/4ltClOOrOhI65n
u0IAF9D7mH809WoAOju1/PUREewXFq5xPVlQtOKK1J0RM+hqcUSm3vAgVbJ+MMpZUJaib3/3bi9E
unecRS+MnfEv5Io1nt+wMEOKHctlV51UUb4HQ1n8QCMUbsee1E+fHYKuP9xWXugeh/ZfCyd5ehSY
44uNfrlLPy4JWtjqYd6BLa80R7Rzura1/ru6JcB1HQJLcqbf9AzW0PFrS0b2/Wj7pt+vile5oAVB
ymdZtBXuipBX+Ss3coeOH1a/eChROkdXROFSHEyNlRShIxTsId+m4a5tRJWnIHTRt4G0nPqE748Z
xrQk01zC0anLq+NKtaSA9g3mGugiMjYL8L6kyOGs07HxdP9tUTVvmetWRF+SRUqXgt/Z05QBY0fN
EyJbOgKCdcNZsrl98UQLn+KmnZs1A9f38qytFrDr3hLRl65Am8TfdFvyB14y5BG3Ne7NLjzHnJs9
YlrJw4gjIvAxGQUYdaODdjTXfSx6FdybNcQyEAIAcOw6S/iw1MH+IUcfrZsGbY/TVuQwaHFts824
1bw9t/w5fCu4DCQvMIW3fCFhJ1Mb6t/PBE0eS9YKPH1Z53iWzWBpFOfOiEqKWAXXq09Iaero6Mqo
9U6rBfFJjFY3nuxIIo0d9Cbk2QtySQEztZ037ZdfPU3Tkiv0aXXQP+3tKLsX3l8VXHLHWtYLJgjg
4MYzT2WICzZVfTkj9uRLZAonccq1e8c8EOSzRte4H7vHYsOMfok3kkKQrlDGC0W9RShX8urvjkt1
vEBVsjgBRsXSfm4tP+oTotBqj6et2ptDO5W+OoxQoj91Cw2fhdpSYzqEoEeMVXvxotH0rz+GSdCe
IZnS6ixH2BGc+hkC69zPY8i0SIjlX8HliD8jpPjpYAdu1Z1m483L8+SoOsCY12xfw4UmBP4IOowx
G4jxLlJrYZ/sCc1qYvYC3oHMBg72rsBrCAI1cPO0NTKWZK0Dhw+aVxAawHINUmPbCn7HZViMkIRr
KdNo3AYna8m9vqwxx2eKUpIwVJ8JeeT+Wkf9Rc/FHiSLpi1KMSh52KsKs33RdR69FHA3DuMCcvyD
TW13lTqIitAqqxLLckfcM46MxtdL4ufh8AOOAwo+7mLB9uqVyAT5ciRoBbNgfUYI7tSZK8IdkCYw
noTYwhCcEXlThEdnBNy/bMhggKs6pKOMXbWtgQGRxh2GcJFWWtWauy0nH9K7rDti8LO/ttFvOAWM
VLR4V0Um1mEV2a7a7QtvMQwhRsotiZxNOSfRkVhLGMLsvQ9oB9W9ipdtuhaDP3/lBb81/s2myNpY
qd9iEttfpLYS99dgbei5IgZmoG0XozRm0SPXbCszO1YT7DWGuPhkrXof07XI8z0bKeN+UTzuzwp9
018I8fiAfu/mIwJuHj/2bd4rPlzA/LuwYmALmYvhCfZpYCRc0atcmNaXiFl8HKNE5TunnoiJZ0ix
zXQqo3rER7tyW3IOa0l2fMIgu32bY396E4Ojv69tuJ0booXkddCNexfakXczoC4YZxraWNDghvQm
gGbl1f2Afu3DLceoY5xUTo+EmoObRz4c1ozoqRwsk86W8BwtVlQfNlFi64kXLzqVEcKFU49IjzgG
a4hQF0RF90z92vCdUNzyVW619d0xHcRNG3Kb3BNh1YgMiHL2U0Tr0X1YrZhAaPDxEDHZlASKOkTs
0Obucr7xmnB2COaXhHxz8aC9tf9p+0oumVk9QgQIQ8DvHUaqCE4rlQAxfApyoddpC2KWOu4earrD
+KtGRyfxvOQmOMR4Q999lMjVCfxgfWcuHL4FXk2NlnBU+WPi1FuzprXDn4OFWitBIFysJ6Lr7R88
EuSLsprY7ELhsj4RDuHdQu5236OaYKzrTMdG6+dumEYE0WJ3fgUDF2aCCR8lrwpJ3z4Ue9i/SXps
RDb0pniWxD795jIPg4NlGjzxLKbkJGDban52MHEr8vEhZJfZFw+FnKihrMZZIQXaxYYIvcdviq41
qv1z6LKQpSWaeWAjl6RmiFqyJVLXKaEpvLWIyZeQRBBNiLfMqS7UnHPNL8EHCZ0L3hTR+k9FWLD/
OFUsPuY8dGH0Vbi+VLIpmrsAEcrfIJzlh7Z63uWWd+tf4OhuDoTUtWFKnFH5NVSqms+D3PFahEUY
ny3qqZdHvF30ls3xatBCulJs1yhAMcrwOIODqJpO1KSe1uD7tqww/6uJp/xUG7YWB8OdPPb0z9iM
RvoGGGNm9E67tW/3ZpgWc3Gxz8WHoGZRxS24xOEdLKhueQkHPoVlFBA0HsuqhuMkD+LgO1PVP3ZF
TjwFT6/9pea06E7IreiOskS96dc6MNVzrbf9l4NT4bI6OCJh3cyGlXBWQ3FEUefvGIsioOo4D2I3
9XqmgEsXDJ6NrMQiGs6TZV2cfHIV4Nl9TxWH1WO+PIHFl87nqtflXXmzpY8YEoOHfSra8RQQ50Dz
OZsFwGrfviLG7JZk8fnieAziDoyR87/B7BHsr6ox/pYAHmwob0crYipxApQpxtrAmNjwt+JcgE5m
rr1KHl/ZOh6Dyzz8ntyIJWFCLTAl0xKsHtvOnr+0phXWUSD+/2VDswUXb3HFH7P3fgucEtjP+V63
yOVVZD5uldQardfYMyp4Xexfd0SSMqtI/HjqyJvyMOkXPFq3QJOnIUZ+n21Uru5HPOMdgldMMYlP
ZdmPBR88yHnk6x9x0JbWxYCxvQ3YDKoEZ7N8nBADVwdH9N6zAx7OA7cJCAF3UzJ/wEYosWvWY/yk
naZZT9grqTZ2b7QM+pjhzXIm0Cm7c+My86dm4E2yxsk8xUuxFtm2NLSUaaLi1ZmTiuErbh1qknky
G4pJ1qhueLRCIkFkhzKkLKDIOJSmSJx61/PxQ/4LIGpvBk+gDW6sdMOmfeerdebhaxEnMUOV0DFE
sRgUfg7E1c96LOOnipuOkBfulM8Al9Z4lWVeuJm1hsAP4BGLyEKiQuQBB2346ua7g3Jd9GVLvcUY
Pk/lwIGvDfOe1Q6YXEm26TnKSTaMoQbiphCHvc57QDa3D4825BTSpa4UfmogYAAhbVu9Mq8x0y3K
dnCsaU6s0+6L7alxOE6TeYNLW/xK3qbpEdB5n4MKYEzJMpUrct5kzqlquRO93eibq4Sp8ifrTRgS
7OG7T3zPXCu+b9NABle8vXjkan3L1aDJUCgFcvpdcpgcVzuexqvNMvNaLCH2Us/vJQIgfFFzoipU
5Q9gD+BghdLe1zyq8+ep2PMHG7omv/NUsIcp0RnWksXx4rTJvjnBdtcXHvFn62S3fylW7L9bpcm/
bmhA98stXesvDIikIK1D7ZBE0z4TIz6UQGNOHrf3ery5yoQ3lz+JJSrDE7VB9EBuW7MFbLikG1ys
sB+e8nJwgOEDdrDMH+H7+BnKDjuSH+TiHFpo4bHV4yM7ROMw3k65wE0mDEZXr2vRrtLe5tOlJCEt
kMFU+cHbwwhhGqplSkTqxnSv+BfM81aZ+UW0SnNsI07XKOvL9dvo3fYVvCDzlVwFlGFR3YbLHWde
br/xSGKKCDbRzcjRiObMijwiryEc0aYlLKq3uH57Wu7yaEUH6Vs+IZfQeG0aRIVjF0lNadWfARr9
pkfDNZwA38/fjROh5mZvGV/LqUd+T7LNnUII5Wf5BhlHBlOBtywXhfxdDMZZD8i/iXG55V+4yY7E
Iz/64DAT5n8Rf/Nzt/xKwLt6q1fJ2yO9bjpvgbJtCJnSu8NsU7hJxZNDYQDzT5X5tSAhYpN2fFJx
Je7hZ6eOonMA76fONIhvgKz99ymOZp30Roy8Deh8cuCFghvUY5zUj3suhzgpCJ7yU+10N0d2wZyT
WYVTfQS6GvbjAOVinvmo6+vIZUWcP9gUKGrgiynbsQ6gleQuC/i6fLjO1tv1V+Kb4IGaJup/6XgO
x8QpgoirozG4MBBtoBHxxsmakuJWqZBWIm/labTXHr7AjFR/gA4J/ejusXwH9A/8R57GhqhPNzB5
5gw+dxw0ACR6YVBOA1z6Q5HZ9UK6C//pPGQkGJNBUIX7yD+NAThSvlv8U8BJgK/ENITVYZyXqTpq
P4xLFq5yfnTd2b4FAkTlw74LK3orcm97b29vJHBFxdbbqzh4t0fATCRSfX1XjFEjSMuJ9ccM/bme
Wvzyjy0XBI1NHeW7BQSU4qowy+dkVcsf0g+8e89qPWKKwiiP0sJDEH3FlWYTwtyr9ULSkH8dRyod
E0wqxZTuTFo8r+z9/qcDKPrNQX3JGIXGCFATyWT4FriN6LN5nANSa7igU41h6EKoxDyc+Gdlnehl
hSho3KC3DwKXEEoUz2yfTbiAbu9zGRcHl424/QSYjTLsujeIR6A8OLPuWeKMZtBcZzGDK1nR4PMG
h378Ax7NbTDUO+XtkiDgGe9Ds4h3UtXst1W7zS+L5+S7blf1UHrFdrOA5Byjfr51vzDd2ze3sQN8
FpNK96dsLfqyYGKCNdm4xO5invTtrvHa5tmqq9pPdzS/VeKHiA4+SLkocK5RzYrTjIRlsPudzZHL
Btr5MK398rpW1T69Kog7PFDxOH1twShRf/qe/4HWYolOyMXEgOqn47gkqDT0k2FgET0vtrL0JxS5
3aXuIof+HpxDXRXz1n4a0b64WWkXFvYEJFsE7rRr+XJL7/50ipxptNsRkKDHnhC77XY1TETj0BeR
DDBMCoBZ9NVp3+MNd1jXMEz3gR3zzJWdx9jMAbgetxhpT2qccpue486rHzHGjNX90jd+Vod2i8iq
LkSHErjyiswHVe4ZKecbIzrkofdCohk2dN+RUXdBLBOIFB1W/oM0raJ67o0/VkcKNNwuG914QXcZ
ucMjnbbDkDjS5lNjmnHdqxsh7UaBHTWnxmmb8gpgqpjjqDdCBN/pzf6Yot76zXbe8e0uKnzZgtZD
XblVY5CQAGnk21Ds+iiKdTNZ464gALs7azSuIldHVHTVs0NqEbFPSvX7oxwGQa0tthna+xDYFu3j
fyEBDKxJTssliObySsRmHz7MrszjZA+31Tn8l5uL0UP32l72fKZey2m7viM+x+uabCHMdz2iMLcV
/6sdeYKq+u3cj1sXZo3h2toMPxwmiHr5Dwmd/xAGGgQhabBE6bqOJ/4tXxoadIPs6c3Fmnc7dXwl
UIgg0XXZO/9Dbq/zD6maBH7YNC/cwk4x6v2//5XpXK2EEePOMRdD5MEhJ8Aok4EbPW4EvaQgRuGn
le/sFzHDIOw2kmfFdI6prxL/ITX8n0IfQ0GhAdRQSEnDv6VLWzzSwGe2uehwn46GgMtrqeV8+r9T
NP//XGiHrxZgz6V/hez6f4vwtwpg3Y215GLy8Y0fsPgmSnZHW0TWBTyBpWpoMFf/33/oP3/L3u36
EgFtuN6//d067IxLDgh5WebZeUbQEJ34t63UCxuesdwihQilTdbqYD/0C57jKdzjtF/Ufyr9/adH
K/wfH+SW+fk/IrxJThrDMeBLntuWJD0EV1HkyDusn/N/6H39x58TQR2l3ISkYqP9339SGKxBE3qj
uQRwyCfBo/cY9Hv0+n9/s//4cwIu81cS/83ZmfXGiYRr+BchQQEF3PZm046dOJszuUFJZsK+7/z6
8+AjnZOmUSNnLkYjZWaqi9q+5V3wU7MWR0VvfAlSamjdAuqxi+eDf7Tp47ygd5WdowocI9FY9zc7
9Y9BF+LAHfCYVqt1cmeMbSmRGeZ93lfm8fbUVpYK/XJ7lp5WLU3VF6M4RLkUHo3WtdA2PNK7b57a
uPcQYoPCd3uolbVCZx6PCQlwyRHGQk+7RTgJZEjUujjuCbiwNDhPICZpoL91HKHqqi0RH9Y0w1oe
gyDjOgfOwu6Lav0pnwR40GnwN/bEtVAuo8BQ0PF3wj9MX+jyIrwIANxk53lIJ57svBRfPGdQhvMU
RsKlLuiJDev5a6VcXKxUdJvnlQL+sRhRYFFioS1Uu4QI7dfAJM1QoiQ+Dpn02101S/THMkfJzRNi
Q8T2Va35UsKWvolu80EhnqrsmMtzhgyQDskrnNymU6Tmxl4GRYZWg0MWXGQidzsLBKJbtcRj93QJ
ZEmaopnntoWGcIpVpyS58uAH06dHg8VMrDHdw3rwzPsMaixAghRNTzqvtuOfU8ukE1/USLsl0OvT
IyZSDSqi6JeAGcTb9rNVTXqxcX1eb0+UqjneBtgZtPz1+c//uLQ0J8nDMBQjmNZYfkb0CSzDFKjP
tzfn9XmbR8EWA1VsVKaXL2EVK7FBj2OkdYVkQKD0zV7pAuH2xVRvPEKrE3IoVTrGbKO8dEhUoZ1O
tm8xVOfR5Tao1M4gwo1TvTYhfB9Nh9cUbKW+fHSUyqkqxxjdGfu0H2sTGYOJpA6OwtuNChHWUzUe
buifGE0u7iqqm1HaGuXgUrNQKOml9E/zHsAcaf9DWarRQep5sfHCrJw6W9Mocmk4M0ss5i+3BdDq
DCKkPbg+WVm+S9Iegam2nzWRUEAUwTt0WoMfvdOC+hWJMgYbt9nK97U1xEDwQBI2+reL8QuvCCOr
qUY3UsLkHMg+OVpV2x91JGzevpQ22vDcMIYqDLE0jPFlhBB8zN6MjOEbwN0WAhe9X67AdGOk6weV
lfz/kZYq402pIAfTpqPbEIR+BL8lnzInH6HCiM4tUSyhR2vL05uPns3BFrg3z/4RS/Nt4GpCl2FC
w03IEpWGVDkEoGZOOMn8zfw44dwmwE40YrHLTQO7jlzdhitSgxv5qYO8+JUW5ElBGDXPTWNrLyNN
359vn59NGggqz9GE9eqO8McFho40KWpfDG5vIPDdGyVko7D7rx16Z+MlWlk+rEdsyoNcYvy1iLrK
0cizTpO9G9Vd8wFFUP00tlP+hVZv+c72fICMofrr9uxWxzSEA7lMRTD+1Sjsj9mFI2VFbW6XdgCE
U7rAdfKQoBl/CAdEkOD7q0j5jODKjfvbA18/9Lo2Zwv4WIDhIUS6XEvwcFmMxlHJo2cGUKNpvidG
l/ybp23+n47giL9xOK7vbQbUid9taKgoJi1u1IqD1wcwSdGlV2pyRnTh0jisN9ZwdRTcdYRK58O6
8vzR6gylxqEp3TQfgJM4APifnUiKjclcX19MhujcJvQWEkPKy6+nUTo1Oq+p3KpHmww0Tz3dSeqJ
/SFAifj37aVaGWx2MCJo5qrE6W8Rp9PtGq0yDBoX8RzlocG08BQMXvo0qsWWZ9L1s6DL2VNUSpBE
2MsuNP2d3jTpKni1K6mhjciCqANa7ggNgp3uaER25wxpzg+YDiVkuRrP/O2pLseHaDNLNkA7IZrg
QVxMVcPwj7ZC1bhh3Tb7VtEArJkakviRppysge75QAz5XFIZObx1ZKGiB2ty1XCFk2herqiMRkfw
R6MLsKEwPs2vsvMb1kMb3AFeAaYRpFWZHs2Oxv3eQIc/3/gBy5uAx4kfwN8xxOQfjUUcXCJdrwaW
Mrqeb6fq5xIkXvnom4a8Qxo7erIotL4fi9z/dnvey3tgHhBvEE0Hw6mz9It5h2iVJVOsT/TC8wyY
Mk0fFWoPjb/EOo293DKeX25mxuMRRrWPjUxKv3yNk9hChpbP4AZGnR1DkCU0L9T/mg659tszW/mg
f4603MuDEFkImlB1G8Qljs3gtEDiO8BJeYLOQwAc2xzG8u72oMv753V63OcEN9ypV4WYJhq5FwKm
hwdBsO8h9py7Ia42EpeVUfhykvQWKxdiRv1ys5Z5N419oAE8LbPofn7uHyY1azd2pDaf9j/TIyZD
lM1i2KpuWtJYPIhNZkWIgpoMI6eBUnkVfmjHKv4H4CvkSl00dHxJ6NtHEdeUuQT+wHd10/Ybs30N
Rhe/g4fZMfD8o7BH5HE5XTsuzDBKQhu749AvweEF9slIhfEDRQn5CbkC/XthmsljVejVI2Jm9qn2
BRq3VmUG3/0uG3A+ahBf2QFt0H7cXvCV80NYYlIP4/V2eA0uf5siQ2EjmWG50kMSrDBFcRocZ3jI
1Gp8ULvM3NjVK0vPw6YKmJfgyG1tsSaYliDXpYM5hic2sya1+GFMhb9hIjP/X5ZfXBBWqjCwidCX
xYZWV2XjeGwwJdHRz6II6iH/F/X6UwZ7/GtVBtkDndLuHaVd/xM9P+/X7c+6cngdXeWCmIMxqS3j
osaHH9AULDmKZOpzBURp2DWGntx7CMihdBlK5/OYe+3X28Ou3E4MSyAGU5Ueurp4/3jpI9FUDAtg
rTnUgJWhvA7DpwFE7v3todY2DvUclViFpI8m6OXGUcuIx7XFmAdNapiqMH956hQNI8vaedJ8nO9u
j7c6NewrgdRC6jSXeYLtF+Wg+IZF3jyCK/RlebY7I/+Yo9x3vD3U2h7lJJCT4HOqSXUxNSQnRSyM
2nINhDL2ZdJrT2bXjx9vj3K9RQiIYFlADbINQyxrfN4oRdlpg+2ataI+RJGP9N6E8wVdJrzGHBXZ
PsGuvT3o9VfUqckiOEPyKimPLaYmEZgO466zXQFUk6oP8JHZzRC6c7dlIbU+FHU4imJsSXveQH+k
BiCFSk/tUW7JRyjwFJzQwTXM8S5FV+10e1avVaDL8z5Pi7o+Vyyvl7nY95Of1lZVtrZL1aN5tIce
me8RCt5zLRR+296rEc0/qGojyl3e5EV/StU40904UxDk1D1sUaBLyumHYcWFOgOVfR1F9AjBJjsK
EUat7AkpmyDHj+lox1F1LhpomHvA+OFj6SDKvTPjtvpHdlxGYJZwWcQ1gAVWjzVqm79srSnPNZQL
/clJgY3usJpHD74ByqUf8QiheEHz0dm4hK73MXcBoxDlk2HjAX25AgCsQ/R+uA0wVPF2ZTtMj1hZ
lBuG5NcXAaMQ9NJWoY5MAeByFAu479h2HMwkNTv1SDHbn2UeTYtEMLJBKo5zPfL2gq/tLYeUk36O
SXXLXqw3+lxAF/XIcVFQ5BFHVrPGSAj5Brx3zHKj1nP9mHBipMqnBEOoa8bi+VZQDyrDMTTdZmry
76Xh+cF9D0seoFjvC+swDDp6unKAOjiSWHkHrSu0dGOLr6wlCFVKhlJKErflWiaTpRSyqAyiQURU
wghd+MEHIXL7uwpzDtMXJ0nwUZkxFwTjLb5shhxq0/LR3aqLsv6r3gEK+z4hhj78sGiYpw+qEWDO
FfMvgcYJKwC5OIlE4KoTQAjouQmndH09jIEcJwk420KOzXRAlkbEyKCkSA3qWoNcZAKHdu4wF0X0
gChhgESDjPGmwPliDA+FqrelW7NdO3w2QO8CmLe7fwsDl5JjEJYNYM3AmxTw8pqW7ZqZYXoCfZbF
dz5k7+6Mi4beflACK9be29gcDJ+dole+zMKcAdRyv/UfzM6Gc42qmv8b0YTYOhgFOK5D2YbxR6TN
EDacetrx+wnRp+iOMkTxFMGdTo5J56sTZcVQvjdkiqix1JvsVx6rxgkPT+3ZLlPrQ8UPfhC9owUH
P/BVnkg4tDWOWgI3dAhaUfkOt4lZUhZg9Fet0XDBCqDoDkypEU99o03Rt3ri/O4s6TcJoGakQzB2
Sqviux21dvWzSZDZmyNYJ3gwaaeP8PCU6GszjoF3KNELzU/ggJy7TmR68wvOWPgJNE0a30kJhPIe
4Ysp/6Dm5C+/MkD3FfNVCjR8A1lDVmgm8QnAO220um+j5FgMRZt/iEo0wPbqYNrhD1EnuTjXdoU9
k8KH0eFdV8g/OWbWOfdcc17owkcD5T3BSTmjaNKA0I4rbURInLb0PguyRnmfNJ3s9yjQwLSwIcZ4
/8gikuemEdBcFUkCCJosiL4pJmwk/DS0ePicTIVwkMxH3/W9F0ZGcUQaEa1AC2Sj/bX3rbZ/N5Vt
jyoaQNX8hx/HxCbCqpp7vaIpuQNViWmGMZt0vVMaD3Qs55erewoKz3ioJmyD7v00rwa3qFXkG4DL
KRoKUKNEwBTUZX0CRQCOCalWZzyokakXL10dWv0LUVAt8CYR4ocPHbt+yMMMgoxfB1T5B5Jh9X5E
TGOAcpMwoNPo+XvTlOSsDr6k6gnehgrKQYJaG9K6RGZ7Ell1aALpIMlcSM2Ijk2FPtguwu3grOYI
AO0nIvfvMM89oGbwy7WDkTTjM/xSqOe2D1sTmzOUEWxfDo95Go8leJMsaPcx7bqfnlfRGbLwOike
MtvB/qW2wtkjqWDZTc8YkAKDWKi4kGGhKCdImISIcFDsOCaQJySvmQlbvTEVfNPqzm60vQ6372dl
9tgElhAIUBSBPoKyFtFvevBFpYaHbFDC9F5DgSY9Q4oD0x4i2vs1R8HnQUJ3BrqPDumzajbSPNoR
CrVn0yD4OxeOFtYna7I8l4Q47t8TEYSPEHLU/C7pJXZSiFZxsHgPWgs65pj671StQUAUcVB0UOkM
/DLtHD0ZIwGVs59M2QaHvu9mhlmhREAh0CePCRpAztwByp9QALfLB74aHx24OTSlkg4+ivO2mmnH
KXLQQJCRJ9uvg9pU1r+6qqJRaNctPFiSdA/FpkpQCBnNbOaUk7QcBgLM7N8MCoz2ixpV9xVB9uyD
lgjtixnUnn8XIvTs9qgcaIcxh/P7ULZlVd3xv9Ddzg7ZYnllgg+ipC3e/qKT+hO2G/QVbToPly+6
NzXAnjXeACMA7GYiQntSUandm0M+HCtgmx9uvzorbxsVK2jO1G9U0AL65XipWoH47XvLjfMifZpg
8kIJtOyNnHAl3tYlnXOdEh1U/9eX74941EG2HOCXY7lc6g5Sr1haQRXS9u1U2yc77LR70KrdX0Qq
lIso5OhopPGcLspiNrcmEvqGdJMBSFFYKL4LuByMuhPYx9ufcSUQm9tRjqDLQOV42VmkSo6/FprH
rjP1OV4aWHz8VnQFedXJVt2itc2NJtxKgYXajWWS/BlkupQeLxduAETiw39AcSTx/ccWuti/ihPr
Lxx55/OQoLuTxQ1XiIFUJLD78hvyzlGxERk5K/EZcAJTB8tkSN1c9jojTDj9ySkVAo7a/BWYdsZp
VOzJxTxHtZChcVBqsexa/U9VrPgDQnsdSEtnDN+rMGJ+oMNuTp/TII6QNplSFAoHYU7DUx6meQpg
eYyQe0OgbuZhd2h/geELtVPTaJYHiDBSAbW1vsNFAwN6OnYgc9/Vet7YuAskNAlqmQBaDSSSrAhB
h338rkNxFpj82KvmPfIf2mfgLU5/rylRTmzhd/rHuq+9l0rm4cemwonoEIfgPo6EMkFzNyaifp60
GJnhpp9pqg25Hu45Y4nOcR/PNLguNIZPMsYUZI+JpYoj0dhq74FBSDC0ZorPSxZgOAC1J/vctQF+
4yp65mg0eQowSjSNUSirhpROsVU2Vn1IO6dI9w3YaLlrfA0ItElM9rFVNVS97QJjjl3QDiWxFPKv
zxhvASMEIADD1c6SQXzIIplnhwDthnoXxfZ4zmRT/k7NRsBnz4VbjI4fHXu/Tb/HcRGjKMxzUu9V
ND1+AtvVP1dpmP6kvuv9gzRi9QtRGTGeIxyQv2h5A1LbZqpo7wWt/S5uTQs9DktBqjeI8bzzKCjA
3dDiIqFNHNnGl1SxZODePnsrVxiNKPrsNGl1MGaLHAG6j53g7+u4fo3Eu07z4aTlebZxwlfSHk63
IWjuccz53ZfnbbYnTdO6slynaNvP6CsRfQu9HpAzanFvuT2llcG4Kuc6iE25zl5eJz10d6cKHdPN
ZqGRJk7QzShC/CgnzHWnjcHm77NIO6jeq5aK9RRV9WWxO4Jx0PhqIl0cOmmcOMP4DS0RsngbSe4P
BtXScs9OVRHZgsq+MfjK4oHDkGCqVIdseVmJwa7F12OJNnZpYUCJd0i8xwNnq0ixNgpFdbI4AQbR
WTaCUYX1IP9Ftmu3dXJElkS/5zW0N+aytmomT6mcU1ZaMYstkjuYQfkD9dwwQIViaFCdbagvvI8g
Rm88qKsTogliUT5lTsuydjhYWQ7133ZlgvJgbEQdLJdoeHr7NuR5+b9RFsEIWWhUGkbMZxPhdPSJ
EE7+4HWfI7giG4d45QGd60eUax3mRCB9ebxQkNN0pMxtd8RL7ZFruiSO1+rup1PWFN+BGh5uz23t
5YLDMyP95p2/bF5JzcqrysqxIpaFlSONgpTbFI1DdwA8k34NaJM40DoCBOgcgWPFjsuuCDd2zMrR
Q21EZbdYNNIAU17O2jCDAGVaRwHzPYXu0A3yQw7Ba9+FIyKGAVozJDHocU1QoW5Pf+V7M/J8YcLz
sK0lHtcK0jSjFaC4jaZOI+wMJR1h7ijj72zyOBkB2lobJbHXNVxcNBaGM4g0gsmYu7SXs1WbkMqH
aiiuORnUawrYqi1i8nexBi9UjdHxH9GKwpP4q1OT8FlNp4N/i5S9V3nPgAO+e9gfb2yDlTPLFTur
iBNCUXRexL+YktYo/beKixjrS1uHuPkpZqIeDSMLN0LttaHY4w6bDbHXKxQDaqA97gOC01RW7TMl
G+XJ6qYC41nLP95e3ZXrgQ6MNCkkcRvpyxZIPNB9gxZjuw3p7n0Md/FpjKAAvH0UU3statPvIPC9
XE+CM9Qrtcl2u1EDgmZ13SMqZdnGCq3sVPTY4HwLGgIOzIrLUSSAfARALBuYuKZ8K1JdfaTTAtlw
5iEEhyG3825jyLWV4myYICdoXvLX5ZB2gChcCJrJ7WvUVeMuHQ5Yh/3S1T7euPbWR6KnYszvHyt1
OZISiy5LMpWeAMp4+9gpkzvy8XDfqLF2/xerZfz/UIudbkglkTJgtSy4/TN5D4pogTz520fhRuNO
VUHoASy7nBAKHnYMPckhAUCHo6aI/G+tWNHP26OsfDaHdhTxAmgLWhyLkE94XVxUDQ+TicI6AquN
ckhqvLfB+m8xNVauaId3QgIbJcS0l9gKX2bcz2KkxE7pVplZdxToUMyPUNBRZxxCxqsGWgh+3ZNG
G+P59kxXdj9xEU4Cgs4XT/1iKwa65VG4pVMFxzzdKVgXoesbFIZLxWT8XBu6v7FNVlJ1Fo4mreoY
JLLLivuUUIaPKAm7iHqXKhRwWRlYgjcZJnLdcMRdXX2qcSP4i+CJGNCg1k9KSo1gkc9OUsnCdi5E
2FE/4T6Cbctpxm2/p+BsiI0DvnI/Uo3QiK5JnjXwCZe7tOaceZOVW4CDfIkChpM+YS6RbIxyvUvp
gvMF52o+K7eMaTqsQyy0T1F4odh6T1213rV1kL8frE1I3srbSn0DHDrQK4su7fJEEOVo1MgCz82w
vENLRzVGtGDpwKEBOiHRQwhT9Xu4nBLJMlTJBhSQECbYGYWRwVTtE+R4d2URURxUgjJ4Qe8EIuTt
vXy9tebfyPMH14GepLm4ya00V2JZhoqb9sMIjiYCtsuYIKf2EaRyA91IvwopnlR6eLw99PUpZmjD
BBQwEwVMubgwBjsHCqdqnhu2rZnieOLjpI1+D35myKHmD12v6i+50BPvQHFq86Vcm/mMh5mfMPKP
ZQdJ+HkwYsuBZaeiUo5p0MILm9o4dJGhYJgX+p+NYsg28IwrJSLiO/pmQLQhmF1976oqS0AJueeq
OnIHndGkKNWw4e/GFipiqzV4X+HVtReF3X+AXgz7y+iLj7e//Noh0MkrZ9qMipzg4lyzKl1dO5Xi
YgSsI0M8xCcvaTK8Xixz47xdn+o5niXHAzoADmOJp0GJRfp5nyt0JhOV/gKxPDZn+l9sJV4C9jGd
V87R4smGJNcWGFzMXzUaT6qWwLJqsGgaYqTIMRVIDgnOdnjDDcNfnB/KmORIxmubcPEpgxZAgzcZ
nluEJo4eBrpYbVX0d6g1T4jpKVzRGXqmG6OufVXw/uxaatLs4UWOEo0UrCCvOqB9Q1s75kFl2feZ
Wrb1xsujzRHIZX5gQGYgbjCYIZXbxf0ADcTQTLNx3Mmmwkq9LI3F96lI/PKj2SErfcqwy32xmkb/
MlUw5/cc1Dw8TqpGDjyFqe92RWo+oy6UbWE3tHlVr36bbgJm4wtAr11ETyiRIa9dFYCKEjNOT10f
x59UGQl7J1u9/KrjH4bnT21m31XF8VGNavzsGVtjUR361orwZ1Kw+dvY8PMHWf4ocNEzGcMkg102
C+rYUlqSWMuNQvXj2KbvckA8d6FTm+fR15JjFhT/QrifDijkJN9un+uVK42kCQjSDLNCCG+xLWQm
Al1iVA0LRD6imXSIAzTAKyt5SvKAdh9q4hv7Y+Um0cifTB5swGtUcy4f7byNEFWIS4dyvjkcaGl1
VHwd/2c09sZGWL6y5xkKoKnF5Ql4cLHabTGKutAYKrRSgdxO1R5K0TQby7c6IQnx4n8fBmP+8z+6
IlhwUTuk9O3SnvTp9Fox6hIih3Hd62QDt9drbbCZLDPDo2dw6eJw+TPo0cOQ3vUluTU99+xgZZ4J
6dvbytjWHh4gwcCP5reWEH+xNww/DO0as2G3TFGPuWs6fhU2vHpEDTtAQmuPX7CGFE5n+5+asZX/
wZX3X9COjr7cnvR19MyNgWQ1VVt4EqpcxHlUcW3CPH6IaivTwQ6N6TjpTYmyVYf4UN+Pb78rId1K
4DHzyQBvermiKKML5BFIHNva7B9nuOA9Ec0WUmRtVhJKywz2BlguFgdhRGAecVvJUo4OTn2mjwxJ
Gurc/GphYQ1JYfDt0GsMrYHKga/nbdWdxZA9pK9a+DwCVo8DtVpX7wqMIR7pheCudHvN1jaqxZkD
ujnzVZfl6FFJW+TaUuEOhdofO1HjG0RXaK8GWDO9eSjAXqChBYDrmc52uVzqBDhLH6XuBhag7uPU
06ikaWEqv4ugjtPj7dGu2OjAoWG/00Sg/gVvbhmfdCHcIYUmqRvzyBt7D0OCf6A6JubZklGVP+tV
P41u7FcFkaHT4y8WxwJRmmJWODpS5sCy9fZPWrnnbObNh+ZngZNe3HOR15Rx6k+miwNj9TKp/suA
58DHNw9CfYN3k1iUB9RYDKIGno5yXyZdDUeFvcaT7SrjFG8gxa4PxQyjhqcKhoeql1gER0g2a60R
k6e3dl48KxKrPtT0QrnTyin6EY6+sfHt5pTh8vFlQEklk1QZ/sPyFKJZD/xOiywX3WrvuZEG9jV9
VL+Ax6CQGeAZXac4aEVmvVH7X50pnDbymTmdWlanas1r9EjtQOOCb7gD4FnQ9EXQR+hxC2JAj05v
Xb/XMjlRD6GGw7e9PCVj7GBm2pdA6L1uuMsx2Lqvut568+tOEZZKDvwVZsVOuRylFROtWNpObuVT
Zh9V3X+XVdNPfLTyt38/5kIAMW96OLPzwv7x7BpW28XIpRC5YHP/JFoHREhT90g9KdppUgEb3v5+
15HSXCRFI4E6A7gOdXHLVFaHAFCkU9loMciKZIjrQ2F2+07xhrNW9s6R3nL0F58T9X6y7FnTAwTq
5SQB2DpYOxVgHyqsb7AzKVGXAarVTLASb8/v+hIhCAT9SwcD/IizpOWAjWzphQ3ePbaxwXNX95Vr
F1q/xXWeN8DivM08cceAakXLa5kdjHojC+nr3n1uG0qBKxCCsgIgWXvAJnCrgL46GNkkcHfaUZTf
Lj+f0HKDmxHpvFGVyV3dFlT7ZImSnlZusTJeAdIXE0OblVIzdxdobaKVxVJpmVnbKQ6FZ4SXwQoH
Y21ZRxXZ53iHsm/za0wLXBlyHDjwOqySfNZlbLIf2eREGWJOeCPvpmEoXzIzT//rM5K4E561Y059
I8l/BgRB1FrA0Xp7w8Sqex9NJdyEAeUV673us2Zi5/vwV9EIj/AxzJWwTZDzzKW8T4XZFXhqxb53
oIk7vuilV/7XI/de7EpwsO1eRwN8vtixzc5wnqj3eqYo/OGU9ZRGW3o4yKl45XtTmaivpZMfgEqe
9PSFf8GOdxOqW7+nyK/uwYeb2gGlcA3lhh5BtF2iTvHHYbJBAL5xw84fXBCo0YWixLlkCpYUWjNA
ZD7c8draN8h+3ndlsNWivdpCAL85gdQhSLrmXtvlFoLxVJtVMihuFhjKR149sCDkFF9j2hYbT9HV
CXwdymIYtioVgsVuRagxmEysZpFQqMOj3lXiYcrS4a3vwDwK2RctWiIZYrPLCU1J20rfnGiV4Th0
p42hgrddbG3M5eq21CkCvMbOBiEJTsOXoxSTU0WdbXourTlx9KwmAfGqKHvEwSmzR7aIDiX60F9v
b4mVxWInoDNKmZ0bTF+cQRpYSABBXEaQMFf2Va1adx7x9y4Ius3saL7vL887hXUmR9oMHesqDMy1
UZQBhnmuJ8YgYIiq9/ZN6cvnoeCWOIZY4fQgu6eeoxLI5pyhlvcR3ebho8gGhNpMHU08j62FX04u
IvvIwc1+gvqptro5q5+FQ2IKHi/u3EVQ1aZN4yuWrri9VNpnBdjQt0CttEM1hOXx9gq85tTLz8Kp
RFWFIiEtl8X2wkMMnxfpACy1lRAQVOD3Dg+zToKBmJ/w7uNuQDu79kLF348Iwir3eFnJ5l5omP2l
IUrez/isKd0BpwXzmxkUIEaDvMagAr96fJ1o4TX4cKncoA9djIXe3gzMKnjWvGHWqstSiSNcLhrz
jrgK+eN0ivoAKcTJ/uQYYx0dYb3X+tG0WtxBAt1ECZ4uGCg3VUyAnQQmaN2v2x/l6mBLsDHkXNBI
yCnB51wehjxGMrmQdowDknAeHXSxHxu8UDY+/eooBsgfYc05wJJOZmJ6YQ2eHp9R4UNxWoOxbKmt
t3Gwr/bSPJc/RlmEQRk1qEj11Pgs4qH+rKltf8I+23tnmEO2MdTVCWMoG2kCWPzoq9HZv/xsQh+7
CtphfDYQ/j3qmWPt8XhASpMwbYdeXr/xoFylAovxFsuE1XdQ1E2WYAnWpz8IyP0vQlb2XQFYy0WD
FF3kBrfm6lDKNvtye4tcZ5Xz4PTM0MygQUht53KyOKnVI6r/8dkekWXdCeEnbkRv9MXMc1wi+3bq
UdlsguqA4Bzo14Yk953p59MjwWr65tY5v8ZRQabSr0fQZ1nTioyJFFBxojMGT4XYWdjqPXLl4tVp
6H37+fbc19bZAR4HK3EuuizLLYkiBt0ZphjGSfEdn3b/FERef8B4PTwk2pCfbg+3toPpTPKU6zqt
DHtR1sKsoEQneozPyHoW58Aw6n1k0cAJfBRPbw+1tqPm9ASaFUgZzvXlooqg9HocL+OzXukFiq+O
Fzz3Sj7dq0EL86i3fIQpq1B6wwFwWLyxp1a+65zVOvRRaKBT9bkcnWB/HNAyjs9qOMlTnJT/qSOC
rRCU22ek+JON47PyXYE/zcELGeB8B10Op/W6PWI9lpy7qms+OGZr/MbWuPyn6Chv/81Y8OW4UF+b
RMupmVMctLJIzg3Z87vMk6aL1InpoklebdxCa9NCUZEQEOghefNiu2QeSEE05ri8my54mpR+Okk/
BT2nlOLu9nZZucGpVLNXOHAory1RTHGGxj98pPhMaTz6gLeRfe+PgG5vj7IyIQIW9Hv4G9DUq3WC
cCkRYIjOdVsG/4x1U+6bRNUfu7bWNyb0ilC6iAYAPWAvBI2a8hxnbRGQofQNV5UM59xTwUXaCinj
6pj3XCWnIU0QIdarNMIKvcVhczebw//0yHwSTLt19XsztX18CPJ8jI8UqOPPKNrynwSIxidHooPa
2VWJzz835giBOkV9+2ylqR0d9VrijqdadYQ2d+BAXMWzgA2PCRSi0kRq0QnESd2C+kW8bWPDXDfA
aI0jHw3Yw6YucSWhgsm1XmHwF810rfib0hmo+vbhNE3A8WiJU13w73x8G0Ig8I6CCjiivl+9us6f
ymzsBXh3NRewgPDTO7596eEb0LjX0PzgYrg8oh22Ys6QZtE5NlBrLoZkPDrZZL8P6v7D7ZFWbj7a
qpJMH4YpEiWLU4Nnh1dXpUNZuxbhnkKxeocnYHzXpGa+hyeV7vXWx2OixoLo9sgrtx66cNwLGu1V
ihmLq4FctfJSkfP1adUf8ZOQuxIn4bsIRYFdmqndxkxXDi11UY6rwWOp28sagx+gFK/kSnBuJe2f
HIHEb5M1OJ9uz2rt0AJAmfGW5LVQii5XLqWwPXnEjGdv6hQ36kT/Uekr7M3oFfzFUOBm6dHBSCGQ
X4RBiBEopu+r4bmHP4Hbnl+dcG9IYIF0W/WZtV2CygL1OzBzbILlUGPbj6rwwjOWfEp/Jxu9/Fa1
bf1SGmpzjEuwibt0iNLnzqygVb79k0p2CvoWBJjasiNe9po1+ZHN4EGUHgxpDP+k3vCEz3X58S9G
suHUgyAiwlk2eHN4DSgnmeHZUmBpRIIiNsR+Yz9q9L1vD7W2+3n05TwaLckl0KzpWxvo3hieA6zu
93jopT8SL8HDGEPId1YJzfT2eK8d8+UNT04JHAZGNaCGxRJmDfxafOBx90EB+Zs+ZgI7szh+Vgsz
fTGLNIDFVMazETrUsJ0vPPE7V6Lpk43utrpXW/SO9sRjSXGwujLDMwoL4p1dY6CBCjsmyW1kdT86
amvFoXHKQe7iwcR2tRK5+WDglLdVhJmvwKv5zCEvoEfaHUsoJwAY2pzeEJ2z1u7OnIX030IU4c/c
iqpub0yG3e98pMwOE9HJF7230f26/UnXLhQUNGfIGQgRfUnGqk17QInBis7TZOYvuvS1fY4Z0Eb5
fF6X5TxtTh1YPSSfqPleXijCi5sOOER0VpDk3gnshO+GMP2CcE1574ih2jtOKO5vz2ztEmMocPpg
UAw6SZdjTmDrariw8bmzlJ+RU2qPRRwF9wID1Q3Q1Nox4PIib2dPkk4tduXkdzUQFSIpBT73d1tB
9IdefOxj6j7l7zCz3Op7rN1kCDGxXpaFlufyfg6cDr6BmUZnK6iK9xyJce+ESnMoFNugn9s3X3VE
Ho5Jwt69/VGvF5JoAwY3vSueIRrllx+11mvAUjnXdeMgoZlp2Bjnuj0c7dLDG6xt7X2Z4o77F4PO
XZcZMA4ldDFo1JEmwwQNz5jDoeQvsbLDpk7sFdqg700Vl1lH9fUtDNM1fGeOrEgwVFRfZrznYln9
kgoXaSEZjRlZX60St4+difmWR1cE428lT1TYd2ocfZ4INH5Y2FZVeG57MVBsnNhQ34QUsgXJuD6v
/Cib94EaBZf7MtTRoFsrSUs8raYt3HjAgCecHNONi/Z6R1PVoBEErGoGML/qt/zR7rKyqFU6DK7O
yMOaZ1Ofim8ZjlIfegzWhl1rOOlWB/96SzOigFUy1ySQulmEcJDKQ7tVuAnjIFSwq5yFFjA9PJJT
qnepqo8nqIcGnutBvvGIXd8T88iIEFLVp8O+vJvK0U7buhVkDZi23WfAlA9VyWuhaNkWmHVtkrTM
EWGiWj2Lk1yenlKvIbOmc1zlB6mLdR/Wp5nnKMYBNmKGIwbq/l9LeOwP0aRD6rx9jNYWlRoEa8q+
IcOft9Yfi+qD4kR4IcEwTx/rPb5y8TPGZbir5X2ExH0c3N0e77VfeHnrA1YxTAAMiDQD45x/0B8D
opk1hmjHBee606PHUDR9vu/yAhOiPoMiemh4AyoWt8rq/ZTbRbFLPMv/YcUO/iQKjokJZN9m/JYM
gfNgB2VToBWPK/Uu6MP+qdOnxn7pwl5pjkVPEe1e0lT/5lux4u3LdtY1Jt8zlftKxoN31yAOgkeK
N2oO1Faa8KehdCjNph2CAWcd87V6R+mi1XdT05WPvcQWA20GpAV2FJO8hzTu8mCf25N8kfw+cDNB
mQkkCXLj0SvaALEEY+qKnY//xkecjiN56HFVyY9OXuKkiCvF5Oz+h7Pz2I0b2cLwExFgDluSHS1Z
tizbc70hHMbMmSyGp78ftXJTRBOe1QAjwNVVrHDCHyysCefHkHdIuCNaKcap0zXEUgTVMYnZ47bp
VVXbzK7oJ21E6NMUPwyJ3qY/GKM1naRGZJz42J4svDlmNIlUo4P4y31fDP4stzS+4lGkplvNhlBh
OATow2PRAbwuq+R8vAop0qurhKVxjz/Z3OAoBj/mM24acv+YY2tV0SsR8ge5GazY7QO8xv25GxTt
r8NU2JKgOwDTEPXTvb/dHH1nO7wUdXSdEuy7KPOEB4lw7FQPf4+Z4yIHykzRj/INMMDVRd7Bh69j
E2uT0JmBYUpc02FqBO/aUn65v+W3jhglZJJdBToESMDbSRnzZM04UcdX2akM7OkaM3km6DdP3Wh3
PwwcY3bO9NZzYFJVoea3VD3WwT7WE2Io6zq+TrlVGJiEhnV2CBas1394EXh8wQbYACFYx9uZyWaP
h3ulx1e8bhr8CfXa75W6cwHXgJgW0x54dutWBhC3LCJNhjeaFmOgq9Fog1TT5HnxdUexo0xF+9w3
u3nh5lB0SshiLPw21uJUIS8OHkBRcjXlXmD3RD6jVBoefpP518xBduJrHQyABeu4bhkWmFTNWTKy
ikWhH6Q21V2EWJtDpGMmdX8rbs0Kl4gFybjECWs8ZWeaoxZV6bIzRtP28BpOzmjcYA9gt7m2M9jG
wwZfQFk6CgRMSCbc7o5YVybsRE1ebw1ZJG127N7NEc3Bs9OZvSx1NA/MZvaevHqPUPg2hVpkZOl4
mZCtmO7qTUUqOCe9JXDIRz3+QVulhtqs1LbbGOOcH6j2o7HTmYumDXms+TmUMM4+3F/rt0waVNiX
3hFQbz4wZcjb+Vtyw73M+4KbElAhbEZq6b2E7WLhVlGdPVgdOn7PISvYuJOAtOVNlBx5PJBSfaJ5
mD7Vmo0hYouZ1Ldc6qKdzsDGXgApQgBNLQ5I6/paGpVcxboZq1x+Bh6fQW1gv9KkB7ML5uPOUiz3
9urR5/6TbQhhS8F8LaDi1APeEBZRBgaDKI5B3jijLWy76HhZfmrU6dm0yuqoY/eMxQH21U7SB/yw
OdnJGjauRnoh9LZeCaAc7NtvoghDjnObJCnJsv5sBUb80cn1YG++S6NhPV8QRkulBbDbG5oOVmxh
azhZek3sThx7GGm+7Uy6W9mz8Q5xpQLog8Bwo22aY9rNXxAta3YCra3PS5yFgABngMbPqheSBXpZ
4rOdXMdpxF6ZAqKLfdvsmTDwdw76xgMHx4JNtBTzKVysntKxCgs8gljUtMJUMJe73Jv44u+xBxa/
zNASL/e309Z4C9xuSQqIFIzV6c6Vcu6kOqY8AeEp8nPTinDLJNv7JQq5fc6FXe1sm7dAdM7yopKD
mrtN7WANlczbOEAmWouvelBrwpXL1jb8QVabX0SK1ZMo7eRzGfc4ETfS+HmeQ+2STVZ8vj/xZSHX
24pd5fD48SQ5a2gq5grMda74psiNngnCMoFLXtN/MPu4P5ECN1/I88e9B2pj2IV5iA8JUGruw1VU
FnboVpfUMC9KMZqBW842ojRapBbHhoJE4aHbWchuW9novfz1hBdItbOkChRn10FaZYWtKbrUuehG
Zx1V6FIXZ7DGk6TH5bukDbRjhQLazqAbdwQyyuwt8CNAgNe6+tocd1ZUMGislOERnGJ2MAWVhftT
2zifkH8WLIZBWwrE0O1NFKSNTecQ5miiWCjk1UnoN7p2bAc52Nm8G/PhJlok7YHeI2u/eofCeY7M
HBTepQIh4Y5ao2Ifm6g7o2zMxwHuhFyJwUUPnvl2PtJkBlYgd+E1IFU7lnlpfh7winQjax52Smsb
SAX4sGQHdPUWBNQa2kU8nRVFJEkXs7Dmh8IJ5glIoql+Nfm/uUtXVnpKFKcmB6zm4FOOQqDu2ein
PoQ9WebO9bdxObzSc2HLEnNwRlb3Efp1EQpM1aIAUgY+MgKx1zSgCFwaboGfqq1ybAEReWqsTn4O
tcNVkab892/3Ez+Ci4HCJuE42Ijb9Z/q0qgqUWEfLVfwtPg97shv9WoDmur9oTYnDB2GHh4KOAsV
4XasqswxXQzREkyR9OcqCGtI7HGpBSg7AmQ4R0andqcyQsjStQKBCk9uhM21bmy18nd+y9vQApgi
4Sw1QDw9SB5vfwvDOWlnGCG9ohZIKOpz5qckkrL3eViJn4mkxWe6LPrzlGH0g8RTPh/w/tA1tBOj
UOyszNu48/bHrMKLSpF5AecpvKqFXDxHPCepi12h9YBi2uAhOmgf0BDLXMcOP1RtMe2cwc0Ps5Aj
UArmKHJp3i5G3VZaL8ACXhNSQJ86HkSwohm0H2Mw5diVp5XzfhJlcAwBZz5bneRcWQtpT+Lq7Y0D
4hnWFrVvkifMVm5/RqKzGUOzD6+pYXXn3DDR9MXRu+0P9z/+20CAccAsLX5HdBHs5U76o5ZUdjj4
SgP421YfJTe0EhRejbI/IgaJPiw1w4/3x3t7xy28YG44AKX6IldyO16E1NasOyN3XF5JfjtW46mZ
BQo0KXpxfz8UrU/aZzxFoElX4Vthi7CwB+6UxJAwtqd/5Yf2XH5rCxmRt/8wFuvIB9NIRYzV1W0l
RpEXRRpeO7jbKNdKKT1zFOfkydjrLG2tIIWdpfi3tObXoUSRkpOOkSldRCZHHyPEUz/n5iDeo3/q
/HN/VlubEJ4ioRLPBM/f6iy2gQR2HJb6tdbFcNCrAPOWNNuTdH4bG5GgLY8ROFMMsNZskzLRBgIf
KbzGjsoA/fipAFn/DYCX6c20t1xjQMl354O9VmVvA0FOOEG9RsUWjd01VE/LQ6MMhglBiLgf46MV
06x+nKJJCT90htJ/jZs0U7zcmunuiqruvschXYGTCNFW9qLSKQ2PV2lC0sFxkpd8GtvkGAp4e27d
TfKvseHVdqtgxKiytBo8BE3g0/qpIY6YfbGQkhZAcfgbgV0AeTyAKM1gaD8mXtlklkD6QEIvcbaM
OPJALtu/i0YEqs/9PX4A6j4GLmWvbHyqg5IzJNtj0XkD6lgIQieNZZ1DW651T0SRWXiJggdWr5PR
HwwKTo0vunF0DhQyUuHa4yLeDm7W/pwgKZw/TK3TXWisd/Vh0hMDe+FU0c+ZBSjXra0qSs5zamrf
zAzHKzdA9DE4pKPI55OVDVJ7ULqyr54qucrsBwL76RyGY5G6kg7wSpNKFFsmNPW+4P69aDBoTfNL
lnMnOkhylT6qdVcPbjfkYIQtOen6QydLqNcGQdyjM56Hdem2dKY+0TbK0VIMY7Vx0doeYrcolKkC
i9JQDIwlvfxO0T/eU6DZOHxAbogOQMTAJDKWgs0f12UQsx/VCFmDRB+yd+yrRXIyBFcxU13e3aP8
Y6stCuUSzi5B5wKEWcUIQYMTdVg09OdQvz7QSBjdOY5nwNDgKsw88Ys8i33FArh+/9xvnEhMjADL
WSqgQ/57O8teLXsNZQGkquU0/ZKIRvo6KENie6RU3WXMUwKArkLw+P6wG0//Qv7kUqNHhgDuanFt
LQr6OtUpXQMVf7JZlDOC3U8DxGGk0fWfYLKkExq5FN7Lvt55LTYAX5AOmPai8MMttLYydIxZ0fOu
j6+VAfMF33lRnaaIspbbI6x1bhsd9pvWBmqL6vGcfwPM03/oNYfU0RToj45Ko6FW3A87GevGlgNa
w4aj8gNRYa25ZeVQ4+JGBppUmtGB95psMekhsNAN24m9tr479TFIFyQgBKeroCOeS12dE9hPuGOY
Vxzgey9z8n/h/5VuArHsAOBtr/O9NT0atkvbDnEeFF5v91qUTHk24Mp3DZxKPXKBKJeg0aSHRFL6
4/39tTUUcGEUcpdcnMz0dqi0A+NFVMe2VuizGvR6fNEo4jimxXS6P9RGWLVorBDaI1rmACi4HSoY
HBvwh87LmUzojZeZEz4MfSk6MINJd4qLPJZ3Ts/GkEs8RTKN/ir1DfV2yLCMnaLH6fkapVV0SMAr
vtBvCo9OhLttaozSzoHZ2CyLCcSSwCyw5HXxMwOZbZmLXqIZ173XCNV8kqZi8NDqzuCE2J03VlWz
wyzeiEjYLBTCQQ9gt7OWcZqjoSnbugmvE0y22QupcVreaEdB+x9WE4FsmtdLTgru9XY1FYSITOyy
IFi1c+7SMIk8LSntxXN0OpVxJh3ub5jNibErKa0CZn8j3hykQY6RKgy1JsXXwLLxyLRTY++bbZyA
paC+dEuAsZF33s5KisWMwYEtXbK2UE+4UBdeORe215aN8fcnYJkM4CfCOsAlqwVMwPfidU6C20cO
jjGRoZwmreh8I8rUA8io4j98sD/HW91d04hkReYwNR2Fp8dBgmeSa84/+EvYh9IBZXz/e22tJNA8
+AAGywgR73YlO7RAJysYncukz4OrKn15jcJR93ohdTvY1K2hgG8gm75gKaie3g41VTAqlEZ3Lu2U
LktXVmcUqphVH4mdXfhKL1qFHBSDePWpQ1OsXaedbWNWIdZ+EOkLtTib49D29PMTXGkxkUMrJCy0
pyFtnPSQOUbyq9H7ZnAH6r0AnvspQSdIm+z53BXaYpBA8mx+kmNn7l6sdtS7g56EwBhVOku1n5ez
bHxA9EE92UVqfE10DP48A4zMuygrzE9WORtfu8QmjDYxbtTed7VkBUde3PJXlWm58AJhd48BuVD4
A0UMNAagYFTYJ4xgqLxRVaLYt4CTy6iYBbbjVjpoddcB12D/aGeB4lYERvZb3Dfd5GbGIOsXuynk
wQtiWfyTYpPWn2RaY1+oyvFekCxkia9FEZmQBEPOFVaLgYc0WcnvfAhUmlL3t9jyXVffYvGGg4VB
/spjvlwZf8Sas2nCT6/Qc4/U1HyXoWnuo+0pH+yxNMkDSJolQBr/Yudb7pzdjR1H3wV2AZ123mVz
+fsfI7cKsYxcK1xGgVEeB5B5fha11HsmY3y+P8mteguikQqEa+iX4N9WL2VXSZ1ZlNAapdkyzxO5
LUwxKZ0IddmBUjZJLunfAAfR1J/0Qvveo/L110WJpTxgvcpqcTuuC8m5Fue9UYC+y7vK8UwQq8jc
WvOL1qXzzqv59p4HJb280tyJgLLW/L481wucQmiFDzDrzwSa0jlL6/73/VXdGgUw29JI4taA93z7
AdH0zcADEUnDYlUeykWUSUffdA939RoT325RuoCgyyivIKlAAHc7TkGHBfgRqXsolO67oFaWuyX1
pPQUaP3wHfuSDnUAIA74uzSi/QSOgp4dsJHuu0kq2T0gdj6dRr0VOrAbMmx/nDFiwXwkN54iGxYA
0nHTPB5xDuqo4Uhlnbq10NqXMMvjrzjuwArVaBCeJ3VMMj8JA2VJd8vxG6CoGu8yFckfeoYEu74G
q5ikW1Lq3MuhnGK7GBqVAWNF1r531Nwp9GW4ALmC2+L3OJR4MXW1GZqUnqek9lQ4rwF1xzL+VEdQ
o3eO++suWy0mjW682xAIAVj7ipv849R1Y12mPcAxIIh2/1Gh6fcdmu1sekYxZsIDmt02HjWN7oks
vfucReGM4sicHeJZMb/jqhP/TIbG+SE15vwuxkj0ceBu+Hx/Z2205Am7QDCid7LgVNfWiiAoM9Uu
hugq5rC9lhS+Jlfuo/y3kOzwTLqEBIIK5fFhQqibfD7HU2JOh0OVSJZvCIx9hNWbTyIy58v9n/b2
1qLnhMcltKul1aat6n1RP8cjUrDhVbFbccr0vDkbQWd4han8tZooKFGENiCTYbm7BLq3+96WbJp5
WRddMYOQfTnr01NS1MEh09I9WfKNWXH1Y3lkUo5eDH5vh5LoNaUIlUbXHG8WTx1n5BqBKH8ctXIP
G/Q2/14ohgigEWggRLQGIfdOZmiBQyo2F8k3pdei0ywZnWfnWuOr+IZ8cED++zl7wo2LbvLvf75l
zVbbH+k80gkUmfh4a7FbBQyD3WdUhhstlf28cTofim7thY4TPKpwIIAU1snOdbw1ZUgr3JHQO7mQ
V6sbDlaeSnoWXkcZ7n5DAwaTXKRaPQjqwXMRBBOAlyAPTlFVkuPXfSOp/+Hcw9Kh7WSQdcMNWqWl
TdMNE8btyMX2Xcp15GT5hT5Q4PyeMOhVfiJHj9UDsghIiHN/xGd0qngVZxrY0qEpdBX4cGJ/UefC
+K0P5ZD7oMbVGBXKXD/c/0Zvc0x+JGhx+gTWUsZfHbE80upOSRICA7SzVN+QnOh5DCnpeOVUNuox
mwrry/0ht77QEvkuRaFX2efb/e/UOsg0qwkuOaadOPPaYOR8u4qJOysDww7M92LVghozj80ZUZpI
/owtlm7vfKWNF5UDT2xMTwZm7DqdKWKZbCxFOrXRnMkbVDP7oBddtdOWXY+i0f0kl4ZtjNAA2MxV
VmGCYqWrHbYXI4j6B7nDYi4P5WBnSddXyjIKUlVkLYuACLWQ2yW1qfN0MSU0ZKXV6BjM+fcmsfOD
pVd7zbz1fmEkVFmp5DHcoiW9ms8ow8ZXRqu5mMksn/rRDhMP3p9ATCMW/alzlM7a+VAbk4NEsfDe
CSqRBFtNDmf1jv680V1kYCQfKj0tjro5O+/UWg+P97fmm9iV6RHBcVPyGsAZXJfm9NqJaEUa/UUv
tTqHKYp+iJtLPLuu4TT6FdGZ8t8inYbvVdqpB7iH8osaNnsWxBtTZsOQiFJE4wJRl7//ETjkqjaq
lCS7S9CL+QU3xZ6KRQy8ZSID3rkwN74o35TDSKucma+h9paVZyBl4v4S03t9Jw2V8Tmo+7w7Gy04
Ya8dinqvP/12SLiFyz6iTU4tbU11trlU4KkkLfJZQwlxwTzwoLc+DQbHK4Yk3nmH3p7BhcrICUfb
CvbWOt2eBzqKUWc3l0iJ+kuHQ95JYq47o7z9ZowCT5yzzi31JqnPir7UgyFoLpiwze8rTbJPWeik
50zp9wLL9VB8qUWLfBHOR/WDbsLt9pBwao2cXgKg2Ajcd0ut5WmwymNoxH9Ns1+GolRND5TOBYy0
26Eyu5rzpsnkyyijsq4X/T/xUA2HEC/cnfVbf6XXSf0x0urhVibNSdOulAFc4mI8gKf3dUnfg+W9
eXyYD71xbSlycinrq8tEJBOBktMrqGrpMsgIw/xCBRuT+CGzDoKn8FAKxGBGZMMOI+2nvcP2pgRA
WxRYKdcYv4C6/Go9GyRG4taKtEvQheF0HKsmVj8afTlE73L6X5ihyk7/jtRW/oXUl3pu7UGo75DG
SV8o5cgvjl7gLg87Hyc6V0lUgF7ISVgSGPMEDlvQdkrjozxpfxkxVy1cBUTab8IN9ZOoWiM+BniA
S++SEV94M0umDD+WCD0VRSrzB4Q9UuCn+N8q8Dk0SfFsEZg/iYUN+iDNlP60jBFZMZsqy7/QRrWf
zTwXT0mu2z86p69LT48qMbmpUCtISbXVniL8vKwXwPdy4oFhrcVzO2ZJ8S4N4+kj4c2AXrmo5l82
jLD8TNsSy1Hs46LCQxNDfRnMadnbtSxKMrm4UI7jQOyMB2gxaG5YFcnPLA0ompVTQvgKWE9/TLG7
lj1Hm9PMlwz6mG4nd86PNDGHj4oyNNFfvvDsW5pbFHiBJFBvWLsvpviv5Zi7yRd1CNprIdn9mZbe
nj7f+spcRiFcArUNydwGP3t7DgvUffWYx+JCYU34TY4aeizPg1/MsUM6adQ7qJmN00gmRHuKUtUr
Qfp2vH6W+iEKJPkyU98THglf8g9i2Hbs3X9xN64y0KocRl5bxlsXi4RllpMEUvaC77KGp12Aft4F
ee9BueZKY+xpF21MCwksuoJLB4Cob/n7Hw+rUdamNMWVdqmEYRzMOkke+LjW5f6kXtnIN5kPD425
kL05qAvgeZUAqNifU4mt9QvXQOt8icsimi6RXrYvNczT6WDLUR4jMhZGx0Jvpy/A4FXqrfEMkTrU
FQFjM4yV6NjZvRUfQ0cmEMaCofUaemBwtuaIk9vzUoaE6aL+WDbYDfuBEpof5mAgsZozSYP9NKSx
87/Rkaf2W1SpGD7Jk6OpR3MeIuk6IhfVe52xgEXHLJUTN2+deDreX4utD4zSyLJ5kc+juH674iMJ
JvaZmXqJZDu5zMlYuYmUlQibc8jvD7VxRmjR0Qyk2bmwl1a5TJI0SS0N03yRx0h8xd+SzvbUDH6v
99W/4yS+3R9u4yqnPcdNzm4ii1+ntzY6isUsM1zjJKrszWH+O7CE/Tms9BIP71F9UtM0v1S5rvn3
R37b2aaUyGGB0kxZSX0rO5GFSVtDFmA9+9B4R2Ew/ifrC+eZko1xKe0QVgn5RvjUtXb9MkhjBrPQ
MV+Alqhfh07kT6Kfx8P9X7XxpcnoFDj6RJP0nFdfOh8VJYxTfb44UWugzN21KEe15ec0LJOdBdge
iiuXMGjhoqxeUUefq0FgB3SRyZ8fs7Kpsf+Mi8dFXfMvsw8u3gVSj2wMsomLgu7t/s2FCmqpIACK
onrI3UiMnY//a/TsSOleX+gVGLW6N4jDqdWAV6Vfv9a+MEPmhCf3fCmlEVTo3MX698aR4+TSWbXd
nOiFW/axSOI0PgxNGs3HqU6NyR3n0fhncCq5eDKbJlV9nGaq1A1KfcCtdYr70LNnYohjq+SRfC5r
kXxGgC+tfVFAyTxShQWmDp3BTrzYUOfPSS1kNLAmw5QI9pxe/9aFKTzbXk67n/Mic+vHNlpvfuGE
9QvKzBYyqXaNKQfMMKt4J8uRRuPm/gZ7U08COklySyhLp3NBl91+CieCawAHeQT4jnv4g5zJiuRG
bY4V90RcEIJunOcHBNuS7/cH3rhYoGwtiA2SeaLB1cD1RG6ftPju9mU5p19CSimfRzvTHvvMLvKf
qjrttXU3R0S4A+Qs8AYw8bdTBbAdY+xazBdlqKxnsAGGjyaj7FNOFscIz46dA7WxtLzCi9Ib4H7i
/VVa3wqpsmrgFJc0ClV/VKlLC3xQXEfU+RNe9D9lKhDn+6u6dYgJwJfyIMkFa3s7RyeKUIUKDR7G
wiqfw96WvVarlVM5ZHsckb2hVs9+Bwq7DIU9XWZ2eHyg1Dl8zNOmJvzNZHXPp2Ajx1gIOICtFvI4
cgy3E1MqdAhtMIOXyZLFNQHFdtQpPLrxbCHpi6/HF6VMzXM4V9UXDqv66T+sq0WmC8ST+3gdfCSp
3FYgU6YLEoXy+7GLslNHmnFa6ig7UeLWEwi7CQAdgGZurOXvf4RTnWlMCRARhoqqRdDCkqAmT/pR
HgvnrI9K/0tg+Z65KBbt+S/tDb0KsRKo3yUv3nghoAnQES3rc5s4iqsFqUoRgdC4bxFzLgJL3Qn4
X+sF61samADcZXAXkGFXvYLaqETfJel0cQSAPmKtLhCeEk8x7qatDqgu7hfW75DPfeVNyJJT2Ewk
W3FlvdYjrKN1lCQVdaIFvfQ+vhijmphu2RsVPWm9Uj5LZu3gOj4IbLP/fm8AbuB5BhNnAEe//WA5
ZkPKBHf9Umd2dhwcOjjVnGXE9/JefXXrCls0oF/BZ5DEVg+nLHTwpMOMWXlTT0c8utqzI8bSl8Np
foiicg+gtXWFIS2zUIcIAKlPrqbGuxqGWiRfhBM46lHvNVj6QxmEH/AxwpklDxBK8JS07Z7vr+nG
TsTF11j0oRcF1nU1q5Jrws1OGi5ZJtofHHfre96W6S94GVLoRto4BH5YKoHitZGgzHV/9OXqWm1G
4B0GXntsx0Ua7HbacNk1EQTluOjt67kL3TRwXBHhibfz+m58T0pAFjBKQH1EAqs7tAkTE/0hpjnp
uCa6E5ItSD+J5mhI4/hJyM7Osm7c2YhtY3GDeg5mAm+rdgmCewb8FDUiN/EiM56cgxnoGsZEuJPt
wNC2ZofjGBocSyuUW/t2GfV8rKbaGaZLjbzhtSB4VXw9RgLVh5KsqQdTy/bO4ta+AYsLkoYUk0ro
aki7jEJAR/V8GUTjFI9dWqJFYEapSVcq/25K0qNVWEhbFHa3x37bmq2B3wR931dMwepbjknR4gjJ
5clNhmuCUSkZRaE0Gr5plZxkx7bv4/p4f6NuvIpA2XkWXx1ReJtuV3ia4EO2JK4XItD6zKWDWCTS
ndfG1pNLlur62czV3C+aRAJmL+o9oOHWfgL1hw8NMRwV39WcOUI5YbvCnLvioz0OOdYiyo+5y/LT
/Ym+bagvFJ9Fdo22Ba/PWg4pLeoyDup6oqg4qZU3hp0Yn+PGkgof9ZzJql2qRFTx+kgpvtVtXZwD
0dhfZDyjs8NgOM4PIt3avMZzoHYXaARBdbn/E1+L+utbg1eAUicddjCRq9hLwoKByzmmDMoTkJ0C
kffVu5ZXB0yyMQpvFEOjeUmsJO8svZwRAQ2L+X9U0svZ68a0/Y7HpyhOshVH0HutRvnVyoFqehGh
bIcFgWp1HqxgqThl1dDWROnQaQ5BPkW5l0CvsH6YUmsHXkxnRUUwrsqms93WQ+ibupXiFhLnmDUE
VTdVfhyniK0mHZfng5im5MdImfGjHofhb7Uy884PYDvJrmCra+gX0BV2cyGaqxbKVohcuTkV56Ya
VAQy8Iz5385Kvr1+gQNTSqLHrlN8WR1iM+zBb+cjQtToVfhqD79Ba1XdvT/Kqzz76nsthk3gj3lm
LATwbg8PN0gSlBnFcZoCaXPqRFi2vmL0CAdSSpUnd2Gbv58ze/jkJBFIllK3p6/ZbEsw3mQnGE+F
bQfmAd6rbftNUMmaW9vBIPvd0LURGjj1iC+MMyA/b89UpTFMy4rEa0Puo5OdliMIAX2ODQ+PEOV3
7mhLAzsIJwsuI1KXStWiNoQnz/g+6BXjd2opUnQ04MpMF4267UsZBrnuiqbo2dxt/wnGciMf0bIx
Exw7DUnz6mbq7IOwBkd4dMbSi9Mq7eAbdNwuphoFw+8yMnvs3IaiQ3F8yI3Cp9MeBp5ixukYuQbq
VKoX1pFp7IS5r6oUq+V3CC0Q+uSZxexslR7lllXGE2nTZajtcHFLCIz38N4M3dNr1XnpYzX5Td6M
Tj22dnBWlsPReG0zFKbbFpQZ3QHKf3UUmOyVJzMQg+KLKkzSo7D7ufGrumhsP3TMqvkw5J3a+/CQ
FOtDIdpceprmmUYESbjZHChxa915ov8zeBZahxcxNygcVUmq/aS83qs/7++8t9puS/+Hks6S+6Iu
sBbsyAxkepYiE1UdpvkTfcZq+BckSfVVjYnpPsg6vNHHOo+Qr5hVw0TDYpyxK6FWHXkUd6ffFtY/
f80x4FcBU+O8LXEPNO7b82ArlW1mtaJjLC+rsBwN5TOVJ/1DVxCL3F+BjbeSocDQYJ4EQGKNsJad
phjKytAvsUSH0e9x9dKvNv5UoNe6IJif6WZGH+6PuRHLUtqjp7AIF8pkkbfTC0FKxsaoaxfDyTGK
4Tl24uOgIs37jznYYN7iGCUNgoVw/PUfRl7CAsrkQELWBXIw0MAZMIu65BrkeM3AFa4xp8QtVDX/
mobacMzl6uP9MTcCISQvGc9E2BP+9CoyQJrSQrgw0i8zkD3eCitTW2+w8+FDw2k6hrWgihriaebM
erhHxlme/dXRRt9/YXkulTdwerdLTZLWlnqYmReRZ+FBDuP8lMbjtPfgbo2ykGRpPdJXWROhhlg1
53TCpS3tDYRKVQtkY6TsCblshDgwbihULkY1UClWc0k6wwl04vTLWMqJ7yiAq7S8kw5aCVbh/jfb
iObIfoGJQnSHmbKOpqwRZfAEIQoy/3JyjnIoO+IotUYbP8GrciSXC8w6K2Y/4fCpwO1zBzVJgr1Q
a9ka66+HTB90Sd5gYL6re6BRC9T5JM28NMJCG83MjQfd7uJDLBnz2ZosHkYoYP/ovdD8SLITf9aE
tvNtNy4I3mUUDkDMOlQnl6X6owhiVqYcIppkXYzJLL9midE9W7USHEt7ML5CvQz3ADGvB2I1a/Yr
txHyDbTM1j0Vu814KJzAXFKx4kUujPwUzgVsSseofHroeOxMTuulw4jIQBiDf69ny7+/ATZnTdb5
eg3LJN63s04neRqjTLYueu7ox1RTGSUxR1/KAuGXmpXsVV02DioAKjAWi3oW3InVgIlIMjMJegsk
XQ4tYeygLNSNXvidjZKVVem9R/s6fq6ClsavLbeeA5ffn4wE/C99EZ9Gun2K0V7+cn8lNi5rzhzQ
Ge4urEnXwtzo6fFEyrF5kVOk+Xgmv9lOp34dB/27KNTx2g6dthOQbK3Fn0MuN+ofW04pUVsdZMng
0rL1Z+IQxTV6Ee4s+Stjer3PyL/JlyhsLIICt8MgAu2Ac+Htr5q8l9zKwjHiWBZj9UGzMuztu9Ix
SnfOiPKeijZqy8eoCtL+UU36QntI5U78r+tK+MJ44Yr/QbHSpQ+6WiAwNmGk2LqiEErjZnmE51Az
DOlzYA7m7zZFg8vjwQiJWqVs/EKjU7JOY4h81CWqjNbyg5pw2NfkfkZMu4aZ5JdNogQ+IjxG8IxO
dNw+ltpS3w3N0Qz9doDz7ramoe+hVjauXLqN4Gupf0PsWBfUoJorZRdN5mWm+XVIzNA+1Ina0EvJ
5Z0Tt/FMMhSVLY48wi1rP9XUSI0wp9x8EWEc/UoN9GXtvGoPOUJ8j7mpjOe+zybcTmVjJ/3Y2m6o
oRJb8k462to8Ks3r2gG0b14g2cyHwlBR3B7jvfbt1lJixESLeHH8NNcFHzObpzRm9pdhHrMfc6jk
3COJ9jWNos/3T+zWSKBZFw8MwGdcorf7upu6DBxOzmvsBKmbpnH5fSmaPsYdoK37Q21dDlxai/oP
sSoou9uhpALaSVWxP/LR0q7Iw9QvZp6rDzEVpgd1HIxvltnsxFOb06NLBr6OhtmbmzJMRi1NYhbS
0kKY9hJqvjltPVEdNDSY/3d/gtuDgaKlkkXMuu6N6Y2DjnUojEtcaMthLInGJSU5Gz0+u3871Kty
+PLq0aui6nm7lhNBLwYZXLSOms3vyBdl5BiM+VM1w+u4P9TbHc9QwFI41MtLa64uWEOHuFHQ5LkY
Qyl7gcaTmmetfbw/ylvNJho0lIhYOXIL+r7L7vnjHo87WZ66NNXwvUeR93u1VCFduY64rIY2U/RH
UWkDMJA0wa4yMp3MPmGMNiZ0dm2BlJJdOc3Oa7ZRvQJCvBg2IzH22s2//U0jSulpB7bo0pTJR7NC
GSABZXDONNrMzSMU6w5H1VlHWab4lz7HohEcJX4Gso3ej5T6atKNLzvrtHzZ24cIz1qYyXwRB7LV
OsSa87JuxqxUL3o24emOPqVUPMRFElgA1ZzwK5mw7pzHAskPtxUxIhG5I8/SNSvjLrvmrGty1GM0
8Ha2yVuGD21oIj8uK1hmNvTR28VCwwzo81TqlxE/HHFxJsxADtk01M7j5Mj991lyIL6JNrVLL+h7
ufPqMbARHNBbKf+i5t0on6V4VlFgtpSsgiHcdd+BF0xPVfx/zs5rSW4cadtXxAh6c0qW6aputfzM
SCcMSaOlAy3or/57qP/gV7EYxdDs7oFiZkMogEAikfkarf/38TJubGqeHqRqsFwd1GJXu81yploq
emPQVM7Vj1kRqWMwGTYSjI/HuX8bUFjGkYmlQRmP73W7KH3nWK0bq8ZFHQrvi+gj9QAup3qLyDQ4
5tGZ0zzo9EHUR4jlToTXaVhoO0DL+7irAVzjtlguE2oFq7kqrl7bWGtxgPnDR/aa69cq4p5+mY9K
dKyVyXsSIHV3UqatJV52A24wSOEz/O3UkyoH9dhi+e3NvX5CaiW9Isej75zR+5hLvRFYKq3H5RGw
NuvFOKRU1NA1L/RH6uRILdD70XlV9B5KprpnUP0rCK0OH29WRFFRk4Ic++sM/BakVJmkTVhKai2D
U+gHDrpdfByyqume3UIZO/QBYi8PxFh1n5DCj3Gs8NQc+b7KSdovsYrQ6aFVxrJ4oreSh0e1TJL6
GQqyYxwnZbDlScvdeq8/vPEl+NW/yNw8Fu5kIckT+xHVIeNSVrl1mShxvZ/bNNppG22OQldjcRwl
dVmzjerBLdLMGYwLqROCFzyCffZivaNKu7GZAWYAkiSPsAF+r16Yxdw6oTHUA+GP6t/7ovX0MfCg
rGQH20I1z58k0eMNivzNzsj2feClt+nwsuYaJGIs8//t2xezPbpOWY+XWHFqWN1Dc+67In3RlSK6
THA3d27EX/nQarMt7w2QXQilAdVfxQ5pmJC8R6O/9NnQNG9yvQajiEcN3TBgZM071kfRL4vE/Smz
p4jOte301jGyEBMM0uWDnwaUhOtDkuepdohG2URvRyt2P2P1BVyoM4V44wgE6Y/IWVfapzjiXvdH
9IATX8O3NP1mwM3LvlQUMb4hMKyVTxmBTp5kryfOaRBZVgY5KWT0Qbg9AkpxORvVTgTdOOBIgRFA
LJQckZBYRa+47srK8NL20o7SKymNG259Hosp+rK4QOtvH8frje3Fu5UEBNl3Ntja0NOJQb+Zddte
0tSYPoaKFNgCzWoNOKbVTyPXXn0YtXr48HjYrb21qJ1RU0UJm2B5u7fiojYyYUI80cbBeycwPw6s
0qWWDQn5PcCCPZ3v+/cT4iYWxftfXMS7oipczI6cFAZIMsbW+6HQ5I+idOMAg6TxGDft/MNmX2FV
K4udXb0RJei2Am9GChgU4bpeY1W6rMIG4FpnSsenZdCercgaz4/XcysZob4In2YJRhBLlwX/7bDW
s5sOdWWPlyHpsvLaWqEqn+xU0y92Rf+B44HlLW0fV1EOosPV+tmCVqd/7LSQnnPfGWH77yg0uzx1
uVo270IdY4kz5aThs65Osbnzeze2nYXUBmW7Rf36DhkshsFIuyalIQvDBUyfXb2bhAhJl1ojwwOw
CcWlHFvhHR6v09a46FeAdbOwUaW0cbtMVWokvTuH00UpnepJdG3y3myg3vZ9pr0lmZBBLJrkr8eD
bmx2Oiga+ALSV4Dhq0Sx75GWT4dqvBjuXB3yVM0Otdu7x7Er/wrL3r08Hm5jxxGz6ROShSwkS/12
jk2RqWbfJNNFys7IfKf39NjH0mQPFLL1ggEERReZG4L/rK+m2arpIqMlf8H5x50PQ2Qk35waIpJP
ZcpqT2PcmBdNqaceUEGWfFQx1dDPvVlbLyN90unb43lvfNvFXBA5N64rDTL37bzHsFBMV6jywhu0
Hq+uKWsKgjodUyTQnjMlkfpRE3H557WLJYxBKDBcgGEc8dtx5yxTEboe5GXu0xBtuzD2sbWSTz1Z
yPHxFDeya/5+3QEiTG7LQ+12qMmbAPImlbyUM4rTSIpqft2oXqCmCcttVOFZQ3L4lHCWTrFbzp8e
D791NWFVD6UbtSZqnquNPEIdyiYBzW3Muulge8DKfZMssDnIvmzUnX28UepGsQSE+wISXXLQVT6Q
zvAlEr1qL7MxoBusO13u+oUc83dlyPkOKicPk1PtcEcdjUQgA9qmWvS3Gtt6unMpbxxhcm2AlbAy
yffW1LG8bsHitxJSJsZex7mNuyceo53vlUV4kJ1a/GmRl1zHhp0NwY9ojhb97YdWrFSzoho9yzk1
Y/hq9XQ1wrqKd6Z190GXYTwye64njvK6BtFLfbCKrggvNZq3PzrLiN8ABxpN3056+48TGwaDRsjW
QQKBXbwqh2k9B1QdRHgRaZ+dSnvWfUsX+Ysl5j3lo/uts4yF79siIcE3Wz9DvXHsE6nGWN7TWKcB
z0fLM+EeJ3XuXyRokbNSgICfUSkMsK71fHZxufMN7w4rvwFfkf/XXOQpvLqSMW/yUkyVkE0nVUz8
asqspwS16wMctzoABdQfIZ5rQT/Y1ovsd0GYd/cA4y92ANTvOUR839s9NGgznPROeherCOPrgERH
kGX2H+u9LqMQC6iAINMBPuV2lGyu9LjRQ+9iwGD8PNZ4LwpUwb6kAqtkRRm+4ZC0p4K/tW3hEyGn
xAMF7M0qDCqlF89w3EMqdLNxrnAJOY993x7drCp2EpXNoTyUP9m1y05aXSrS7ClkLJs2xOPupdDV
4rmoO+fUVIjcPI6uG9+L7UqZC6gcooZrgdApHKlDJ6hX0NOSf9UGfnUwHvqdKsVdJryUJ+hE00bQ
+d+6/m2XUTyNJg9Wo3ez/0V6P5x74YAFNhyJsM+s5YbjG1YRn/Os2vMB2ZoiHSkqESA3kC1YfThM
x1y35SlzrUA8n1WjM4aDaiZZf3i8lFvnf9FAX2AiILMY6XZXInUWRrJllmUhZX/UqMxUQZRIQwS1
M+RZ4OVaYp01ra/aQE61JXzExvIPZtYUf2wTyIovWhMUoyiKUUm5/S1eO2eFhb7Oda6i8QjP9WnO
+6OXtOMTyLo9fv3G9yW2kpMtui9AyFdLPBlTgilUhLOMUdWYWzreqeomG7ylnX42ar2+6G7e/NMO
0Z5V+l3+tVSxKYAtxhhcket0cMxKj8ofArcCiwp/1BbfNiGyT+ZkGM9ibv6XEyd2ajCbY4L3pk6/
ABrXwOTaK7RuEHp8beM007/ms9Zqfo6CsOVL9O7t8zDBVQrGlGf06fEe2wjv0GbAP3CBYgm7dkSc
pZLQGMuRlnc60Z5Fn0V14MrItD6UmWzeIAE8fFf0DOmrvuj0F4q/erO3z5cU6KZkwprzmZeaI50E
XlO3ewuNAWwJzBwbllp2yl+L5E98EjHcGh8VyMHzO0quc6BAD/0OUNL63LUVhWj2j0Qwq3b6j3Wf
FXgV5E55ebw+v7yz1r+NfYAsGm8ECIurMzgbScW6ISnquc04XZNSJJqPI4TT+m6mFM0zrzQcpEEb
W9p7qypNJTAyzqMvrRHNDb0p+txHuC9XginNxo9hNJuDL6VmY9pBOf3aadLsDgNPqdLXAQjmJ69T
GxGkuB9jXjdO7hsUfOmeTHalzgt/LfmRtWbHRpzt73k3Gx8s1NQMX0OqM/FVGSfpMdMxVMMuQrHk
QQo3KY9aV9s4C/Yc7hPa6uNfZWPkiHEPU/RUltaAhXmiqV/rKgl/5lVov2r2BN4ROL39CYyr8R21
IOCDbeFV3nNYzIBbq6GS4WnK5v5LM8e54md1UvYHESnpcES9zvJenKiKJr8cBqU5eMBsPo9xq2Sn
mRrZZcqE+q8bFs6AEHfTfs/rHmfpUpnc6DiCfxU++zXR3uA7MP6lNeBQTm6YLAY96WTsKWxsnQPw
WwAFlw0IZ+V2C5pdEenVgNKTDrT3UMpiPKbVFL4K4Wqgfm2IZEpRHJJxRLi2cMMfj7fZxpUCSY4M
BMwTbU9jFV1D3BuQScuja2HCBHWVyXoJRRl9ejzKRhpAO5C2oIrsxkL2v53k5Ka9a0eYuRSR8M6F
VOUCfYhOQz3vhdHtoZYuP68siL6rNBk6hHRCD/OBOdO9Y9uN5nsj1YZDBqb6+F9mBYmWaZHjrGE1
VdSRX6URngr50IK1Vs0Devaz3/Vdthep7tBaRCoyUZwOFor2XRuvGUSMCHeLWC2eB88i6oqjEhrW
J0Mp5OuYlO0lUQsRqBQfT+2oARMxQvHX4/neA1r5EWzSpQ1GA5e64+1nrMG64/FJitXhQfKFbmIS
+VWNO7RURSpPE7Sy/DwiWh77bcb18WbShnI+lGAfv6ARp3i+biPHsLM2W5cY9X1Mv5eOGYt0+6vU
LJ8donR0JYr235HRGA0ULyL1sxO28plqHdhjfRj2BNp/gZNWAZpcEI6zicq0cVeXgpXUU0xRMNpt
a/RDaqBL30vTyr+V46R+KfSu/tBPjig+6Glf0neu1U71o8lOJ9DmjQLIqm2dD6Plpp9n+gHCx19B
+QZtpS+CYu60T0blYfWQFHWNQ5gxKGaAPIfWHVw7nvpDolTNqUek/A31dtn6NUERbWHc5T+CYBDW
1ag7FzBojJ5VEM+x/AqEvxDPOXycfzH+6b/munCqIxyFzPNHa0a4WsAs5c9ou35Ip7r+V0kTZGhL
aZRIl0RhbAWQoFPjmBVlKEn8pvKbdLVS8xEfqcGzp0b+DgFwpfwHP7PyeQgxv/0YzWN2zE05y+da
jumPGkftnxitDf8+3p4bJ//me6xSN+K9i3EKu3Owsm96nzjHqXHqoDCz+emPR1qSJSSdkQ5buGu3
O66beMwNLYZxkwmUy+pB1hZD7xyKZLTePR7K5K9abTJgkWRouL2i5biuZBSypomktMm1x2XjuZ3D
EWR4U+4coY2lg9JiuEuhCFjiujKFpxIdIQN/S7sOu79N3MVfccFKTgXIsp2U81etZz0jrhyWjxcG
XarVZ5pyO8e+VIirHdpVeMx1U6Es5ZaR9J3B7cZjbeE4dCJf7fVzOGqyv+YYORcHt4+jvwW6I3hY
0+f4Id1Gt/zeTIrqSLkaNLnudZYvZMlpMJAFHH28iKKzpoywWxqvsVxe8Jb6tpKT7J9xeZbzs4yb
sPVJqtDrSuhy/+vmU/PFVrzk0lddo/tV6SWvdVpG/9jog/wTRurwvwQZuhITHRfwTExH8Yen6OJL
AV40OtqUs+JXy0I3BAFD80NL8+zV4cHG43BWbVy7xFx/erxJ7kvJNKBAvEM3QBwTRvtqQ4a6S/vF
irAXV7z6mwoF6ivF4vkf/ODmd13VDm+Hpsq/aXWfVE+JinC83w9GVx0H0w2/Pv4xG+GYXAaoO+Ub
5LzWtaPYQreor5PkSom9eXXb2fZ1wGnkfrZztMpU/8ezhL1zTLY2MBoDSyQG808UvD2RA+Sptkhm
3DLaXL8OMqSmGoXVddbmPQWRzfktahZgVkk813m5WlrdHDHBa5okVBSXNvbHSCvwOId8H37JOaKz
b1Jz3PO/3QoFvNWWLvZC7VzjJVsVWWHdYWELkPc/FW14oxa1s5MP3uujsJUW5h3tU2oozPB2JSeI
4K2jT/FVNybjoxs5igb5WtDKbUMz8Z0qEu8U+iY/6iIcL7KvROzbEhbmcciHOmhbNdVO9dzX/+EL
L2hAkh92OVv99ndFetbnTYcVWatr2eugOMN5QJr4JZux7Xm8gzcWeumgU/rEfYBTtTpNJThnVzS4
ho+6l39zGt04lWmn7OADNvYRrTt4QRRz0Y1Yn1lkRrB28xZXDJ14NRrzAe57MKnpFIQZb7QO4tSf
h3m4WPyX6u4CR1mSzN+6nMPIzrFamIqFJcTBtCP1bGtD5tt6Hv/5FQmKCR2FBUy5YElWQ6GzBFce
A5nBdqr3c4LWQSAwSWpPM5DvbKf2t2zK1Z0CKHXpIVGxogi4mljWglPT8pSjURfl+5oXzEfpuNMz
tDb1GvOKfbZs6SpBFlbani/zRuiB/ExnfIEhsqarmUZqOaEwY8fXKq2946KIzTvRozg2uf9lYzIE
pG7OJxfgamPieKACpeBslrRo3tqq+01t+mGn7r61+5cCJ91PdKMJyrdfDnjkYMzctVdNojY3ylDG
x9gwG/X8+JRt7f8F/LMwiOChrSvfUoc7lEZoZ4+FMfg9ijxXBZZU5beDWgVe1vZJ4Kl4Izwedutz
8XThvUCxgT+spoejp0fDgJuiVczwHeTWPHA1MI7w7fZo0/d4UJ4GJDlwmuknc+CW8tNv5y0VsSEj
3EOvBZdCeNI7WadvRRNH09EZ28g8GJSSKRfbpvzp6Qre1Q1N388yDo0fahR1HwvRyt7PC6uqfTSK
nL03zP23Rp966eejq0h2uS4+aEmChFo+iWtFMoSMRqgdobZWO6dzaxSei+zYRQqTyHq7DK7X8UZw
IjK+AePqdEbqBO2l6vinH3ZJNhzacaCcKWauPmzVxZR42lpc1dkWJ3a3ODeNVl2yxh529tDWhFDf
wTmJpJzovfqu+I6muhyG9Erh3zpUQlbHBj+5P8UWGTSpuX2Q90Ol4q4hn09tl0dtml7VNtaxVWnr
ucXGxRZvujYyeEtXo9Yce88crZ0PtlH/Rx91eetj5+IQalZtm0Y2bVFYRYp6fGmJQ5LF5o+0sUPN
n0oly3zVm/oXARLkey8FxdIFMftDj2r4x3/+UTk7bE+OEu3PVcRLdTeExqXjQ1a0KTL2c3XUyyrD
RTDzduLefTxizkwaqDTj3HHRqnCKB8UYk+tYY3OWta79nXaGCPAfbD42dY2k5yjHnZ20/P7bi4tB
Af8vfrMIGq7JuIjhaEZN9fKqz7r2JKcqCdQSKZ5m1JVDWY570e/+ouQlpJHdgFAnxK8/bJ3GmNWG
fXJVq7QIgz6cok8U98WznIb8xW7V+mLqDTL+C073P3xLFpdtxZSXBOQ2DMA5sCd9YOxCIFacqr3j
e+Fg+haKiztDbR3QBVvO2VnERdf4uEypScJzvmWozs1xdIvqqfTydifibHw8OAhQFzHIpQqgrSYk
Jqy9xWxnV12hfCzy/IwrbuwjajMFdjru5Iv3/iJLdgEGHSITI4LRuV0/m8JQ7ECyveqDjnN8PEnd
DXq9a8ZDBVYz9lMNN9nBjwVJ+FHtvOxZtSso9ZHdz/867PrvhZirnvSkg/s38yw2gwGa/I86bzXT
V+oogkIMxCt68cokDn1dVbyfPHjHtxbWy3aA3rz51vTi5EOtYQzjQ+BvUNcuc2M8zK0mYB21nJuj
E2GZeBjQQ5vOgBmKKWCdwJ1YmBSJoBml2QSNhu9c4DYKl7+QuZkEZaWaf81GaQJjw4BQ99NyoqJl
isYFLW3xjx/Hll+id6vDB/yU/UElZ5EqXC1oBHNEwd43vUZ6h+4EAij2aaIt8C4pBlOcluHHgxXJ
zjq6qB9DEq0z5aXPB4Tvk0QEhYJw75Nl5LkbOKVXP6dqlO+A8X/pla9/JLxukmhYJVAkV+nlGLHE
oCu41iI0Kc4zPqmDHxpJAkK3HdzkBTvTSD3WXdW9jcLRbAN2T18ek64Sn7RpFj+zJmn1Z1tNShD9
ajviyNuYEC2T1DkuykDpQe0Td2QHq1V5EVQQlavn9LisuO4CDQ7RPxyPeWjL7Kqkab8HR9g4rMQ/
WHl4DjHJ9YvTpm6RTB2fQSs88cnMTc83UrPauU237jQq14u03GJ0y3G9PT6THQMfdBvv0kgc081Y
zQ84hiYXzzPVV09i6KWEbfEmV9oOZY96Dhyn26N+/6pFr78mXkc2uTWEdnONF5aRbuTZMCGpleSG
efSiPq4ONYqkzaudlB4uVhRqs+fM84b0nLfcfsGcKlmCQNvYWH7beoN37oY2nE6GMaT/yNypkeKO
2sLyLerd7gu9iKn7qWp8dLzFbGrJOR25z2pnSYEkNqaBRxk1PZ5gSq+WH6rO7atT2WbD91w4An91
HmnlG9edvTf2jKLBAa+p5h2u0ek/boXitZ8KM8v5v42SX97m0xQo0hlSX9EN+cUIees+zbGZDx8w
3qMPOYVTU1x7tNwoyyQdbDr22XgQ3qS9VY0ZALnjcQHuXAD3WT6oYSjWv4ReeREatx/bDENnFFGx
HNSpfUHepP20cG0vut1nf/zSZSi8Ssg5aQWwsW6H0tqBUk2XKZeKvutPy5HfaH7ifDNqmdiJWBsX
Dn16qBkIFi/+CKtZARdVzTLNvQsikyMSIVZhHgatiQIlk/WBZHLPoHyjsEhIoDNLyxQAIa/528mF
5ZxGaJC4kBjQekxtACdDlqNgWnX0ubpSYIgjwwCtXHpP9DGfHWTCz4ac9J3sbCNxAQpGRREoFri0
dcrtxFOe0hThh4SjcRjqbH5FYaw9sgGs17ZTccVycudkWXvlzI2dxMC8T+Gp0Ylfa5Q7lHo9o1pO
rOoVp1CmasA7H53GPjLOf34hLeQNbiLwsPRJVtluY02O2up9eNEZ9Y1ZJOg8p+4wZb408Ko82JgN
v0+T3hS+U6v0OBNj7JJP3aDMX3MV/VHuKZz5PhuhA+WQ+9SeDhDikl2rM776KopxJanoj4KDoky4
upOmMcJZp4m9i6s04pgl+XxFqi+/PF6OjYQclCx/OwXthUS1CtiOYeX5RG53CXWhR/6oT+X/psxr
FsBB513HLnOQ3LfiZC97/JW4reZHSoduMUku5KE1NYlC46BhnMmRnoljoElpHVupkPTitdx8mWUY
vRc6vTN8kNTnMYzw3QYeagUC24VXqj8ikEqvvPWMUTnNbqd+jCY5PAGpUf4xTDmeY6FkO6v1C/+5
/tH0ZhccAW9gmtK3RzUVaAR4sH0urpX2H9oyN0s0/7DJpGfnWfRM3MExfZSiKssPrX76PlrJ+JNb
of1gOhq9Y7xZNEihsdEiFqiFVk1qoyOIHDpV/zdyxjq9SidVTu3k6BcupTh6cqsp6nbi6UaQQy6J
e5r0naRgXU/rvNmRXowHItFFXNI5j89DZeY/03HMPiW5on14vM02DjgFFh58S9kAhMJq3eKsRper
ZTwdTs0PYUdGHZR917yLqCdkOxF8czDgiUjbL7T29WBtGJMmx7ZymcYuPVB7iQ+4tmMib83W6fG8
NtIqxlkq5rwbgF2vXidlNnilgpfKhcbzGGgzyljlZO11Qza/FmBEtsjig7UmzriWChgnXi5aAVSl
qnHgM6mNnLE2FIe4RIn78ay2FpCe4VLjpeOOK83tLlfmLmuqFEDpmNvdwQKXc1R6nTeOLPe8yDaH
+u1iX8WfEXRHPEb4e3V6EZ3oCGGE6dnJ5yhMtOOfz8ozYGgbpBJLA/Z2Vg5tzwFqRnhJTRX+QzcZ
TaDXyfjUm9g5Ph5rI6xSVPJ484B6W1QxbsdSmlZPQWt4lxxF7KM05/Q1zvv04Fjz17qLf5pSG3Yu
to2VvBlyda8NxYyZiDV7F+TmKpxTUUP9WPa8MchQ5V5zftnXqzho4pewAGXI3Kku386v1sj+1akM
L+icFa+KG4rnrJbmc66lQM161/KLXvnk9Pn099jNzk6esjVVIE62jlcs5aR1FZJ/OLeyC10YUmp2
teOOOl056/gLDXu38MbRW/ieqEghXIfw6hIAfqsuT7CvNInsxqXEZvkwVwi0DEaLpp+ZJAFvOXtn
k26NB+oOur6H89QdYbeDod/1Re0hxNWnp6Qd5n8HaX0x21a/Jnbv7TzYNlYSBCN8JFjeQGLX13+i
JSjYNAucI47FC/EU7mjSFucODOTOkdgcCrmKX1cOz+z1SS+TLM8r8ini1fBiFNb0SlnAfte5RrsT
vzYwVItCC6I3jMZZX0/LskVkzHZIWCbzOE1lO2NekmXnkTb9WdGciYweE+3GjavXxqjav/IhKwJd
q5TnCH2yP38nUZL/pUq8cKLWpBKjnnLoALpymR1XHqciB1TtYQoQUZfcAX5sxB3UxjgYy03BK2YV
4/qG1NTpR+XSinJ6qVAYf9ISRT012OQcG2m9G5Uy/fo41m3cgYyJtiAg3wUXsbotEC0VQp8n5ZLK
An2pqcjeUyJrdmo0W9vn91FW26dS89JGjFK59Haa8DpHcdNPvTrx66QHH/R4Slt1DBo11IpdIEj3
WI8uFLPZztSg4JU435ysSI+1M3sHE8LeFLReJY6OlsxvtToznSCZDYBadbgnbbC5sjyuKMsvcIS1
t4fR8KJPDRKZalLFFelYcfUwu9g5LZsruxx/4Bbo46xLnoqaOlGaV9FVGhaURFEbvouN8qvn5f+h
p8NycghotxgUqVdp4ABeL61rIKruGANw1L3iSfT5x8cfb/MMkLVw7oHcUs67DdmtkXqNGy5yBw1k
kcmZUCW1M/OgpHi79iKRQZfF3x6PubWGNJIwbILDRLd1+ZK/XRNgVbTRQYzyak6RPAw9xtfVzGpm
odijamwO9Uu3GVgDJ3x5xP82VEnkFGnEpqCgEAXTlCFtIdX8EiqRPD2e1fJXrW55RLWoFsKCpwS/
Bn3yDmpKFcWkS6vN4tx1rnpxhi47DVJLDzmyZ194d1mfW1QMdkLm1s5fkEYUKnkyAGa+neQwUqMY
PGJKGFfeuTTz7OAk3bRX7d+YHw38pc6/gFrXPdMsirXBcjnlwHrti9ZgJ4bdxR5uYuuDEYx/pUs8
5vXVXHR9jkdsiJVL0avTdXYb8cMrdONoO6P2H7b+4ueLIqnLq34Nd9EmtaGvL5RLVObuYUGo+Imt
dmckxftThsCnn5flnvLh1nmj2QUMe8kiuAduvxVoMS9uEIW6KuHQB2WujRR+i/6Ife17252A1UMj
2gnQW2uKuMzydCVqgQxejUmxItYh0l4dLTI/ZmWTBKZRND8mZ/7yx2fgl7QIp5t23h1DMU9nrZIp
CCKl0KMIEoTZPBuY37wuQgeFn6B599FuzWo+o2f/x+Kvi6wKKS7dNcqsd9mgk7b1AFM+ulojIFFf
a1TAcGmOsNjjSW4cN2QnwL3D2uaeWcuomGVox7W0omvfZBU4EWtASQQW9ffHw2zEk4UpDJeXCgDg
gdVrOc4rfZrNnpKawBCQHml3pJmX+LQpw2vD0yHwInh2iaj2nplbE2R2HHKefzxXVntUr5TJlrif
Xpou7z9Aw6mhRWC99nh+9woXfC/KaRyCRV3JvpPb6jS6fJ4ZXpTGmjF30eOa4rxjxtYRjeokXMC3
+gfOLv27ZtbG6tDIqW/OuZitpco79pVPP6j1DqwesHRdK7TkZIeEZwg8ub7XXN0qPRORUFXBspHH
9briGxZpjeoWLNU4Tm3p543s0G1XcDj1lWqaKf0NReUc89TLQx/OB5qOsLcGGiaz0TmB0RRGtZPC
bn0q8IDEfPQIeTkv//73+80dIystPey3TXV6lYo3ArUf93LyrScCBxRNVHjlDu/IVVQusTcV6NR6
l4IZ4liIleOoN9XVLfCAiWwIFIbAeb1z8uiVfvDoI5za4+fmoTWjp9F5Z+cs6evqql2qVWAUPdp0
d455g9UpPaHGvQhlyrhcY/ACsL6tpD4U9uTYT01UdV9VRa0nP9R5oxwrrbCak0Ff3/UzxR7Sy+Of
tBFil3DH+iyWxDC0b78DoTdvJisLL9mUiFNDy/jFSEftRMG8/Q+fHOECHi7QijEMXn7Kb588n8uw
94aE0+mo8dFq6/SojPUevWf5ouslxgoKVwngJ0AJVnnhOBWhgSuhcrEzevpxXUVPvaplYF2aEJeh
9Mefrx/F7YVOtCQw6/euxzsaRwQHer89moHa2O1TVfSpr/eZ2OFLb9zAuCXxfOdb6VQDl3//2/pR
mqhVzIWUizIl4VkaMlV8026ql17OlkEmGmsGVsLx/NfjKW6Oy+1I7GCWaOqtxsWtqc0qi1cSsffc
dEpzdZ0peg5TzKQQvDauozT2Yta9BBdBdskKqe2Ca6BDcjtqXEFr16APXylrpMZJltTigwTDafhY
eFc5ATTU7tq50Wj4qRE3PzpcSX+4DvY5fm+kIemJmpnKAYqHMz21gPYzv4NvvOhYNVN3dGMxvJ9m
TwGX0GTj4GtJh6RlhGta5dN0xC+szMHXntrSkv+EFaTaoOnt5ovaQux4J72+v7QlOK6ntGrQi+oJ
ZNFOfrx1ky5pCVUFUmQUe27XwCFCJ3VVUaFV4nL0k9HJXuqp8k61k1Ko1ehpn9tGmN9Gq0p2YtVW
gKZiS77gomlOo/12bGHB1y60OkTmVE+OXW205zwJ92DUW6eVai1twV/30rqSUeZ02tWBG1upU/Fk
qY0KnrFpzmFldWiaGdlOTXHryU9u8P8HXMW7popFF/cqBh4OzgJNIvPAKOfobTQCheNPnm9OSnwQ
YPZ8PdRKHiQ0Fh4fqM1JLwkY9xH95zVtp4odVFSgfRGicOMYSUnPJpTFQO1N+SZCyGUnxt8fYHCz
jEUaTRYNyOr2U5YpkBAvJV+B1DcHpe0pb+Z8HgJv6tyAbprxistm/+HxJO8vlttBV7k7pDXgXPSQ
0crWhoDDDK0T5k7Qd2JPrm9JKG9DPkNhuQvkkFuVyH87PxulbRHh/ENnvYnej6GXBHk1Ic3X5LCa
hC3L91lE5c9TZHnQ7WFP42VrqgublPsTDjwAhtvxWV0wHm0HbH1urI/xOBcvbldX86XtUWTauUU3
B4O8Zi+9ey7S1ce09AHKFaIY16ryqqszW+WT4oTjOyoE+s6+2RpKXy5SsBgUctbQv9GMJjNtBDBO
26sObepWBw2K1lFmptiJdFtDMQi+Qa5LM2/tFqk2RaVGLcRT/AuV50lTxL/S6NuDMxl7Mr73pw8u
85K7U1yg0u+tIoDocmVadBavMU9mRXJdWMYQnbJwyA5Idc/Hx+dgI/lmvOWY87BD7mRtjdfIdEqi
wU6uJoCMT3gPhRjlhuBulVw79l2H1LK0jVOXRtMhUpLspao6IEWZZuzUQe5vExvEFsTeXwC9O8qD
LYa4r3p+SDi06TuvtLzAsHlSG+jaB+Y4WX5SKyARi956v7MGy6Zcn9Dfh16lLigcCavvpuxazyr2
a34nq9Y6qlaWvZndIaz9qpmT3qcfDz8Xx3Xj2vHsqq6dCNWT5GZuWb3aqHfuuI3bALl8uJoWDWuq
ousH49gV9qIXBma4mOJDgR/duVXm5JTir4wwi6iejV6mh7ZHs3mcm/icloP6H7Y+aR1zo/Bt3Int
SFOTusIeuWat5QRh0ahftK5rAztPjZ3vsLX1XXCBvM4h3LIpbwNVr0Y1z0v4NVk1/41SQaEGLsIv
B0VinlVQANmJVZvrSwLDSAZCW6a9ioxGbPY1mWN8DdNOnPRY4+GbTLnhL2KP6OqH5tFq2vS51LX4
rVVTtO0X27DHu29r1mQyCx6BBJac8nbWEmxLIaMhueJE435Vm9Z+209ZcUKURz6bZHB78mKbA1Kc
Q1USZA3rfDugo2ExIzzipuaytaxcFR8mJc2fnUGJAbu49s42XiawPl009bgBl5f0nTJUGXeZUeEo
fM07hCCcYUBFsgAz5xdd+n+cnVeP3Dizhn+RAOVwq1aH0cx4xjncCPZ6l8o5//rzyBcHbrXQwnxe
YC92AbNJkcVi1Rsm3rZ94NWxru1c8Juz5BQuIFDq/OsqSChI/WNMIPwaQ9XvYxm2GAqG8bvBwPpT
ReHodP8zbt3yCwWIQjXQbbA516uqVnUmt7kd+jDEZjcdULpRsv77ZAboXAdY0IGzTg4Tz2U3T6ff
9wff2snLuaG+C5JGNtZ3vNEX1OmdgnYDParWDfGFGE+KAsv6LLXmfMp6pfNRKrVOAs3gZ3oH2oe8
n0Nr505ejujqW1OBXZyVdJRcwdJdr4JZGWOYjp3wU2oebop+wcdykOSdNHlzFGQ4gPZyKaM2cj2K
zQrbqU2zaIoq7Tc00s9VPupf76/pHyrhei5AudD3x2keMa5VKqNR+Ki6POJBiyjy6Jp1PP8qByf5
gQY1ddBojtrnTi5LimsUC3zZDq1vnOE08cZppBsIAaXWKX23fBApDOYa60C2pavkJYkmotFF7iWQ
uVuvy3uwIGORJNLe9b5su5tJgHlSKXeSHqxB5enS448yhUmYeuUcpCHE/H0MG/tctFk8nup6xnk3
NdX2W9OVleVJch8/KkFS/hRtFzyZRWpnHlkB2q/313fjgGJPwyPjT7HgJqcaILinuSGBxpLEcBqr
VjuF0xD8VnFwfD8i570TZ7c2DSQ9WHBcpMBnV1uTTWNJfcQRUeEs+4Ya6LnbQbF8vT+tDdUDsHnc
KYtaCADP9asYYR0ppCAm/CyNU9uFwRH+DANT/4zhZ5W4UhYgZQjPSvxUO0sZn6VJyy6IA9X9Ya4o
Dr3TpiKxjmq2vIEgBI7fQ8sEJ6CpuS28CrQfUrVGatdo+PTTNySWrF91H7fyWRmJAB4SulXmBnOW
fSzsYIoGt+0nu70MKCs4x6IrGngBUBVtd5ZhgJ6GUTfqC7aS0+xOelE8Ao5zsNboleRjEFSt5Csx
lNC2ydTvchh3JWXaTtRnFQTFD4u/LvmvDeEyg1ythXVsSpKnIzSLSnzcWdmNrUxmTOFcg0NNiL0+
9ZY6J8U8tfA55Unz5cox3w1Nk1/uj7JxW9FSZHsscQz+1LJt/ypj9U6ED7ZNI6mMC/mxLofq0cyj
xk/nJHsHS+azUwTKt/tjbjwvoBiCmIAZxr28vpHbvmzUrOAowMnHCjfTs4eK9rCHkNceh3nr1GEI
iQgVxLBFzOZ6euAH47SagRJNVfFP6dj9sxwm00dsS52XQDh59/ZTjqDZnycGqDcauNfjTYEtgJpk
oAcCbVJdRZtK4Uq5PVC5wp1NPUALkuPP99dzY5IL257WO3RjAsyy3n99Q4U+RjV1oKvbSFKO86D+
ssK5cc2pRKwRK/edyLLx+RZRID4h/bHFa+56uMqKGngt9C+6Gs8xdxRLNCerx/m0iLT4eH9yG3Fs
kYJfvh1SVORx16MJXSuFXC2okKJCTUAurAcghXvmacthWt0bELa1BSQBCY024vUomg6NtzTpF9cy
TZbT2KAn8MUq9eTR6WU9RC/RbB8np56LY1kXwvTuT3JjSeGjAsWnIMQU1/nMFPcGLiz0kKtBrzzV
auJz54jBHWbxZpdU2nGk/1BPNXrwSMxdzzRtpjhENwxUS9UXJ4sn7jOq1Ep2GPIp2glhfxwfV8sK
GmwxQvsjqr52UIeUaUrqrKW+lUUIafSBAkHSnGWjdw2jr0034qn5T91Z0Q+8GTCC0ZV+TGi7pfq/
SRJXz8Tecva0Gq7dsUzUlB0gQhsyW1QXLqRrysgQvEEqOHC8Ve77tvml9Kr8W7MF+vVxEQ8fbSue
o50zsLErEZql904ZbwF+rZIlfewoI4xS4peRU3smR80L7KLcCc5boyAxy36kaUa9YrUrda4nYxQ8
1A19Ti/lYM8HR5vmnc23NQrYXKoRZLHc48vZ+Ct8TAKXOlvr8UTKyvYpgsZ1aIp2T6J8b5RVJO4q
hhnUJvUjA5iENprhSTUreSdabBwkwgToMTJZFADW0FEg75Av4W74ZSZLh0GjqESXrjjpoFd3svLb
kAEOgg4aPWdUsqklXS8bHeexaeY48ZVARPWBJ0d9DMzM/tArZiY8bTCsE7rAF81Kwp2X/O0sGRY5
1UUVQIc3u9oXDimjKY964s+5nvsGZt+upveTH0rdnknt1iyXhgOwrsUdYS2jiGtKhrU2Egca9irZ
OWzipjvV1miLQ5rDJ/9HtXootnqmBX47TlA470fGzfFBclIipF6HzML1Kkd1MtC0ZpXb0sgxhR/E
u6BpZddujPCShWP8Lqsc+QR3q9kZeXORUZWhxbYcwXVi22JXD710GXmWlflQ6rL9C76dIVxbLff2
7e3p4BnNDcR7mmyFu/J6mvlQpl2TQoaNeG27sCDDJwQ0uvP9xbxN9mDyUZyHEg0W/wZyEmv5QDc4
h3KLrF2Ogt5oZB60/KbAt70iuFZhGzybVGf2OksbdVeGXnYsAsB/hICvJ1jLIu8aLcn8Atb056Co
x+c0jU0Zp0ol/ydsjf592+SWNyZG95hokkgOSZ4W+FnbQ7L3Ntr6tMtzBTsde6lfrCKeAHIdQwNP
KYCWn6owsx5CI1Q9dGDDT29fcepOJBU2ZTdu3etpA0NW284MMx/oeorwmiO/nyA9u05aNp9qp8tP
FljJndb0RnlkaezTBFlI4CS/q9up6SsKvJnI/LwvytNkCiQXFGN8HWxD8TpL/T1VnXNO6hZhxLTJ
jxRG9jrGWxsaihlFPooraLitwn0kDQHUeCvxa6ro566ytUMM8Pd4f3k3Z7oo0ODGyOsT3MT1+mLs
IRQ5MBJ/dOr0vQbkznFldXRiN1XKUDmN0zA9gTsJj7YZZYWbl+bweVaDfA+9fJuDc4FSA2LFkV3m
vX39QwJ1aPUOYqxfA3qf3VKzhl9lAsHSrdDAPeZKsneYt1aYmiY6XgoIFjby9YhUqpXKaOLUtwtp
fqcPlemPdlHvFKk3D+7fw6z2Ut3lutKRfvi6lmovMW98H61B7eeIvuejUw/1b5tr/XFoACXgLh2Y
lYunS58carWH2H3/e2/OGXY5RU5y15uNPVJZFVkV8Lkbx8h9yFsB+qOR6Bzv/kCbn5PmLDkEYMcb
UGcoD4RPh2sv0NXqZGi/dSP6pXaOesgdFOPvD7YRlqGdYD9E8ZZG9Jpa07XyKKxEi/1kUNX4UyL1
0PPKFlL/U2JawRnbhOJBlrvxcn/cjUnCoUNKZAkWKCUt//+vxK/VJ53+toEwe4MTjtvPvBkw7KZk
FqlJ86jmXb9TLdo6r1zkjEU2QQduHZl4p/dlVFOmNvOBwrw7VINaPdlSK+FZbNP2nmW1106inAX6
9JmQLb9B+qg9ZYNo9U/35/8Hz3D9PIFRSvaGEA+J1E2ruqn0FtxdE/tVn1vvx0KP/5EcDZ47IKL+
wjMlMs5pKEXP1OfK6uK0VnTkSdx55thEn5o5pDeFPslOdrf1WegLQk4neEP0Xw7BX58F3RI1YV0i
3wbp/QxFt/BKte4BARbiKbS6XVGk5QjfLAMMgcWr3oQFsx6QGE7LB/0aW+tyNw2D0uujSX+q6aOf
a8usvCpMEDaZ1OZgalJ96HKUHCShfCcTfTuLD5gl3T9oBMtnWaP60c7vdJ2ylI/hXm/gSaZL2clo
nOlLVduR13d68+CUiuh2QstGogmeC+kg5DqQD3JW4VQMWEMkGd04IYLM0+c89WobF8qjgefNU986
r1psvdmQkgSeahGgSwsWJHS3608NAqq0rd6hBSgHaJaUrfXOmYs9fttGusMoi3Ip7MilVns9Suio
mcPbDmFPQ1rAGKI+zcoUeFNm70l5bg0FrJXSOyQdUDKroXKAOiizoq/lzAOcrqqt5x7JKQf8Vtbr
ex4zWyeFGS22JYDveYddTwzD1rFrQin2MxnLURDiKjKdsX1x5ujXDF7s7ZfCgmuh34SXHt4F6y0S
z4Ue1Wrsq01WPdC+t7180NDeaNLkGAdGs5Ouby0mHw5dVFp6OCaszmWOTEqnSozXD03oh0MwH1uk
ZLwCJO9OIrU51EJeI3NZuDSrjZgq4yRFqKv7UkYeVc5YYSZjo3xtcZfaWcXlV19HG5oS3DcUvIhv
MFmvP1rTCMeJyzHxEbMnJeaxfFRbKJ47sX35a26GwYKIxJtjzWv5ehgYESYbX2WYGtUCtY6TMy8w
/Vg6wkamQLNfEXWrzhYKnq6kjLpn6nW9c7EvSe7tb0Bcg8QfrP+apTfGLX4UE0mwYXRsGKL4Zeyl
6Snmex+G0hkNl3heuJEkMGiYYuvNMY2lJrNAyY+VhhRyvQZyK0wU9mzSJXRVcMg268fEbuqjoG95
6EA0uX05T+9bK4lO95d/8yODxKXshyXxjcRfqzS4ONoZq5+F7XFGbf3c5Lr25l27lPUX4i7blgx4
2dV/3ZSQHfKowvnOH0MpAEqnyIehVixPNLX0Pyzlwmujz0vaCbT4eigmisp/WzJU0BaXwbLaU2uM
pWvJswMhbJRPoEOHk9E2xtvJZ8wSBh8FQCB1N7tIaH2fS5pBeijMagL5FQcfZkTOGk+qa1DHb/9y
VDzoGS6yBzjYXE90FGVqJbir+AEmU5qLmYn9qbLbZk8A8fa+ZVbkuqC//nA+V+NEFo37OSpiCgJd
3aNJViaf7V6de+Qx7PGRdi3Pfn5eKtxU14KdZ81tvLO5dclBCQ0blG/DioKsyJPYr2U187NkHL3W
NtJLO2t7C6qqrNg6CpDIAVXA9g2BwOWs/LVLLb1Py9bB9Xue5yr5sBi842WjiVl4yiJJ+JXvIHUX
M+iV3od7gvHMEA/q5Gkg7zT4KCiZuZGtlyGYSRwAJjJ59Tgajd1c0nluvrWjWuI70pU9QotTYJI4
T2N0keVeC9x50kNtJ65tEDlYPh71CBNT3GAJr6eErZtSNX0f+yGArJdKlNUJb5LhIOVyeCqlLDwg
Z1MfIpQenm1jQGAJJs2/dhsC71PQnn/7lqXbj3o2NAbKcMsH+GuB4zbqhGGgWgposX03zr10sLLM
2gk2WyFtCaIAW5d0Y12iQ/M2zFsb5EOWVP2DYdXSBSkye6+QsLUzYUth8MzGBFe6mszc232hmEgh
l7VieqEcmYemhf/ppMLaoXffpk9U+yGGIboF7gN+xvW6ESkHaC4IFYdz2T6jwa48pDqlzZGN6M2a
Pf0vdzLNbP5wLbOUqyyjS0ZU/lD4o7usyb+QFJr6Y2vlvf6YKlauYCM/GJWb4guVuk6eFAgWdrn9
IictrKj7e2Zrmem1LUqhZCG3YP42EpI9oRgeQjnybL0O/DB2rFOMzd3OtDeHgu5Ef48Rkci7XmYd
IAqEMzDCBUTw3lOwolWeB5S3Dhit0Cq+P7GtjwqOnZIbKBhC7Gr/hNiYyBYaRr5oF3oV+KhHEQNX
cKJA/wdE5x5WeONJD+KMXAGs5FJPXUu8qCWa3ZTmcKkJBjV1cStJH7VW18sLOp5zchgKCgpILYlP
Ux7G1RHXa3FJxlLbq9lsrDNoNIN97NAvMNdxtsHEHPdog8fUMI+HTJlxfwGFEF/6fKjefn9QqV9q
6dT6EFla7WQ17fjU+Mb4YKXVi+nE9dGxoOglCpSW+x90I+7QE+YRACnD4P2xGkoMtR5CVWT7FLN8
zrKmPAVysEdu2YB/QSdCIcTmWC6yR6v7WJtGqMuwMXwTXVDdxUps/AcPKOUH2Cj7nabkBT4QQ6Dm
j13Rl8glapU6/jRnTs0ROfDyc1GbZvJ5KOMhgYiUqT1Co+pQXmLQj70b89CtXewykgX9Y1tHfSqx
V72/VFs7AH2apSa6UDTkVUDTi5xwh46zL5lacjAqW3ERcU4uiZkaO4d645gh3cZKkd2zvddfJesj
rVeHKPUL5KyfFalr7QPF0PJ71EnjSdODSdk52JuT42VNw4LyJ8+J6zAStjOCHxnJrmrI03OHS/u5
kkQLzaJzdrL3jdxs0cnHyoackxfvah3LqZh76IH0iWwRvUq5Ez/MdWIW5+WV+gz1jqrcHFenEqbm
Hj54a7vT10S4FkgSxfTV2OhSgfPIGDtCCuSIz5Z9bA1crN++UxZbGS5zAiXQi+vFLLReCdql3+ZU
WWW6YKAM1Iel+D9z1uPz/bG2tgqPE9ArcMdMsqXrsRSkZVFVb1Pc1Mz4GKlh+ThK4kOp9oWXW/aw
Iy+0NRzuzbid8JjncbT8/7+yoQH9onIAi+fnYOe8hnvmi+ggd0t6n5wzzdhrcW3ty8XqF1IFXQjq
utfj0ejhHkJmzxeh9WEOmu6B//LZUYs9/bytnbEUeyiZ8ZTlZXs9EG8yFFkAdPly0AePStlXx1hk
ew3nzenwUqSpQkGOw3Y9ChjtrtNtakrtJKwDdtFIJpWO7s44Kn6+vzGWTbZ6GCy9IrAKXBbAdlch
N+kLgFRlmvh23c4niahIjyy0X3Jpzs5N0yQPaRXIO83BzVV0uLso/RMl12c7B+xXVSIhjFSkyIbg
zSHX5e/7M9vag8CiuSJpGSyajdeLOEL4qlWIt74memA6Ze2iIj2dxNRXnqTkO+u4M9q6CahXeQOw
BZ3lvoiMpzLNfsZVkry2HLxDiU7k8f7ktnYI9RTa2ItUEW+g68k56gQ5IxeJP/WQFTogCQcphMMq
ilbx7g+1OTMMSwAYqYsyy/JT/jrL+ObO6COzGXVJck6RpqYXtRHtIYoj+ViHY3+6P97W5oCZT/0Q
JCjF8NV309TZsXKbKgf+sekJnabSDxaR5vujbC0g5WjuKQSQFk/g61mVelNkTlegImf3ztGAy3uc
KAteRKfW/8O3oqtBvZF/KzcvDpv6bDqYBEMRq9GpCKJQ86RxHo9oSffZzmBbXwvZHrYF0Eg4uqtA
X4jZqoWWpb4Uyj0N6HA4RBYa0fJM684qmj2Eylb8oEIDhAFLMtKQ1e4AlQJ9JecSm5ws/1xnbeOi
XxudorKRP8sYdh7VSNpDuG4MSpq4oGlpuC+ds+uPxz7M6mQpSlNcafwiRb/YTVuzPUxmKw6mlOEE
19XNt/tbZnNU+lCLvhQ1sDX5UbJUbEisOfabHDvCiJfzOaUfc8Jzxnq0OiXHfalQ3r5PAf/AhqBy
w5/1VVD2ztyXcc2gU5O86/I5/BArUeJl6qjvgMk2jgTvfW4CnoncPX+68H8ddNUKdacP8LkbrVCx
T4GZVi8i4RA9FCZPmp0nxcZGJZ4gmgX1DKbEmk0+YmiSamHAOzxJrR9VWAXnvquasxENUuPSbx12
Lp2tz8dLm6cZOgJoga4uVRZxzvseG0a4ddIhirBTUXVkdrVQ7U85SPqDLuMjeH/PLInH6nolH6WC
shj28URdDapWdteb2Kr7Va6Ur5YyvuP5ap4iC+9MK6yi8yTy8TxiA/Xp/sBbH3OJoYs6H0nmum+j
5HWXAEyhuIg8WHzAgoJ+fjZAhepNM/gfviU67JgcQ8YiK1pW4a+dA0wgCE3KRH5niaw7TZ3QP5Ra
GVIDK6BlvYYgm+2da2njmqAxDfgR6fQ/ei7XY2ILi1uPbUOpW/oappOnz7bYBeBtjQK3ZKkOg4im
k3A9SmxWUKta6t5VZpReMi3lxrLPd4L2BsAFGhslIGS0sM5iRqthRDqUyD8nfq81heO2KIf8cqpS
eq05hfEhQfoidxv815B46CLdE0I3Qm+OwJzAZm13CgvbPwf9abwUSC2oyl3/HAJvkQFwJLvQQH2I
vsgOOYbnT8qcm19LpSi/5aiEY4kiZZeUHpfXJVX7LEZUJ+/v4q0iLwwNntEUPKkkrdPT0BlTDq7C
azpNjBr39Cy7tEFvHuah0AoWKnV8kUzz574exGUqjOkFxWT5OaynyMb8pn07YXapaFkk5TR8ySxX
2QkWvuacF9R56yT8J0W9hndb3Lgot6rnIZaqnfjxp+SxDiBLr4dSEnESEOj1p2i45wuRsgFl3ALG
4ywsGj7mbGbZca4K7Cn6KA0Hf9SSQoHqOJgfYqMNYQ0b1PIPo1UqXxVFoLBu28N/8hCmWBk0at8e
MGxvnpMyECnUUOSQ3RprPOvcz6N4Hyljq+M235aPQZHMslu0sYhhjzTFN70ulOlM5oYBA/219idF
6So8UVKvv+CzGOluTu8k9KbUiexLbphT5GWKKF7rLIObN4XI7X6lCEcqCf18Ps5tp4vLWBVC+aqq
7fQJE8Vmrwl6Ew25sgkVvOjBtS66zNerKFtJPQ1dB9u8yH5oRgL5yu7Mgwqo6a2X6DISUDgQpjxF
AdKuRgr0WotbHtpdlxVf2sJu3TgvHEQnJnP+H8aifAwMmzDPUEvw+ivs9hmBpEsxZbNLc/5YWonx
EsZl4Fljb+0dxOWiutqHzAsjGZBFS/tRXbfk6LLKoaHzwu65LvsLF6chPDjMpmdGqal4kmlGimvk
nam6Yd3WKOQBwUu9DHztXq/lNj4tPwaQDAz9BYG+VtkGApFLJvKzvtHo+Oyqk9r9lyVl8auWq/Jp
jJXgpKRNdR4FkNcjKWSP/nzeKS7Q4z2N9q2txdkkcVroETd339TUpS0poD9h0YuvXT0pB9Soaz9N
MSK8Hw33hlrt4gKCWo+paYI7VYCjU9dVHjlE9k7SkCm7P9RNsrSsMJBhh0O/8KxWFxLqTZHUGA5D
JUpxMK1Qu4xhjJ/P2CbnCpLpZQrFDubs5q6F/4FbFHBHDL+w5Vsyxr+286hGVRvndeaHYwBgNhDG
pxSG916B9iYlW4YBxS+D6EfIfI00S/RmcX4vM9+U2vh3G1cYw1qtbJwRjaHYQlniAYPp8Utkgxff
WdabpHcZm8ts6XkRJ24oXqFACN6JMx/5iOkYiUh7bgYp9wIpN5+iptnr+26NhwzN0iHlwPAAvV5S
NakKDZfmzI/CUnGbUgme1SFM3qlab+L5AWDp/rbZ+oSLwR/Ml0UYeh1nc3N02qbqMx8bPOtjJ2Em
3MpKtTPK7Tn4g+OnFIEE2UKMuJ5VpGcmjRZi7FDODf5qVXBKMKh81uRk582wOdKi5r+Q8sj+Vq9p
PQjDbFJzvpfRyq84riWnMpymU1KF0vntS0dC8f9DrSbVTNGk4TwGOQH02kMzjspTNJb2ztJtbQgo
ADb5xAK7XRdz4q7BIdR0qDlPZXvIcXqOXRr84jEyu+YMoHkvX7oNJCB7kWGCNQk/lB7d9bcyG01B
mRz2Xa1UEPq5/b/Zs+RcEJDDVM9qFfEKFdfZi19/JnJ9XzEuAAEsi6nkwzW5HncE5NyNSZH5Qzy1
9aG0uj51W/ibyqEfw/xTWSUK0VN2LpIWdH4ydtJTNc+A98Dsf22S0PxJpSuB8T1mcQY6K+h39tZt
bkswgABCiYt2NJSU1U+01cQAa63DE8sN44NICgSW0XH/RHLXP0Htmy9VGUE2TPPCrTJbdimcawfR
N/Yz+oJ77/FbXx5+Dr+DLgEMJ8Liaq8bciz6qO1zfxjiEp6+mQUk3Imm+3iPQ33vQgODWfDo2XSS
hqIsPHukEONGipbahyJJddwKg9q0sT0UEAQHwHzByzArYX0oVHOcXCub89KLQlsSh7Gt1T3dnOX+
W39zwhzIIXhaS5fj+puHlR0WkWNmvqMG5lFHUObUDVN4sDq7flaDtDyjA/CzD/PIt5D42UmRNo6W
Qc8X5cfFYYdS3/XoUKUcaK1q7tt9Lb0Mct+eFCM1znUxOQcAcnuP7j+95NV0DWzeFmTmov+xTv84
V1IuBNChHFAxDlpFcgyE/kSp5jimsX52Ent+zGezOnXTPDzmjU2p2OqHvD7IlRq/dqVcfwwDnFfu
R7KbzwAbUF3oIDTjl/29imRFbkLwBQL0AAPoW1Xr2WuCCq+bR4Zxqcs6e9Hmev5my5DCRVoaD/dH
vwk4FMvo9Sx69kRsa33wy6I3gW6M5oMjFeGxaIT90uKX88wyjqdMhSACrj/YudeVm6SCRgadeHpd
SxOKp+H1x0e2fLZjOXYeHJ2n4BNRvqkOzZBA3taN0flCG8D2kajoItes7eq1Z/FNF7pxHHoJD6AX
9pUsXQKkzwsXLTDxMWc3v5NN6lWz3syPXOXqXh59s2P50fRgYLb/EYBa949FyC2TFggT9FX4NQZl
e9YtkZwagtWhbfRqJ33dGI633WKeZdKmuyGYg4xugoXU8sALevwQWE1zyCoN3uYkpF92VX9660ag
nEL1AjqBBQtMW908NuZyvQ5H5wHlfK11kyTonuiXf5PSQH/NqCZcKGS05/uD3iQMICSMReWJxxKk
qLWUBU2nql9a9g+xSKcHW6/sgz4l03EY7D2H1Ztci6HAgTPIYnlAFfx6y/VdMYqgGdlyZtE2ns07
XFz0SQ5+35/S7WdDa1WnrboIH0DSWd0LvcFpCtTZQhcgtb1YRyHA6tAFCOYIQYmy2rNrug0fvKbI
URbVkQVxuoqjrTrYVaY29oOB5Ml7JynaS2XI+UUYZeGjt9K7klUU75CLpt6vZXv+dLfxgyoml8cS
UREgWjukVXrqwNNWrIdMk4OXOqjT7xa5BKMaufGjECG3tGNVe1jx243DsLD5IY7DJQRtef01OzzB
RQIk7yG0pPkMuq879ApFEt4S8U6w2vig9BMoGciL+B/IkeuhRCaoz2g9jiqV/DkwOvVhiGTrRBKV
e305pl/evH8oGXDmlwoeXYzVPqWuk2Hkp3IkzHrIXHnsm++DnUTvxiKjQTpMe4X+jfkxIEGNOh39
0bVHwITbLMhVBrSH3P4oVahFxVTHvllKh9iDUv93f34bGwb/RCrsPJWh6a2v4Q5yFo9WxXkIlufV
gEHBuynplBdNsjA1dpTuYZaR87g/6O19A8qF8MZGIYsHbHb9DTsLOJg9185Di6OvOAuQp6XrZKEF
BleJrOQBySHph5Hmys8iq9s9utZt7GH4pQSzMFFoWKyGD4u0G0yTUF4z6dNka8klYJI79a2tUXik
wNleOijUnq4nacea1uG66zxUdaV/rWwL/FkkYu/+Um6cPFokqJGQMMI7W+9PBMN0MZioD4Fxbo6V
UxpeEWiyy+N878LdmNDVUMvO/avCkYkGx2mpR7AuwjGpkRr12JXJXia/OYrO3ufdxddZlyBFwbbX
hYRHRjtXntJN6oPW2cHOsm2OQpYNQIsmOrvtei4j/iyDpCANZdXZ/KCMyYAIxLyH8t76OAYCvvAq
6BNiG3o9iiIwMq/qNvK1OP8yt0F6zmolOlSWOexkrVwx/F1X+TR//R/HDZSDF2ro6uJRM3igYwRv
rBls68UqKvGt1yTzRZnR4HI7LQmxNMkjfXSHAqExvCVtNf2CNmr3mgR9Z/rFFIYPeq8P0SWZUjrh
OtXJl1BK4/8SVdily5Ee80Ntj3nyHJkqymGIe8n/yEVodm6jhFhEtFgrH3Lqe6Gbx73+HNpZOrnI
U8Wmm5DSwmSTwF1YbThHB6eNevWUKm2lfiLwZrKLofrcY0/uWCSaaSbHXlGB2sbnOspyHCkK89Wc
kxz9vFKy0qM06NxsTqfYv3U7kUsvhWoRu0k96q82HlSN24jZmd0Qy+7pHUmu8Wg0qDvyhrblnwUc
9//CULPeq2EiAl58QIdcE0TKv3qd5h/S1Knmc070fwHbHBTeYFpD6cqdlGiHHjTO11jKix9N32XO
YTAWTZa0L4MBvoAVfkrsYJ69VjfKoxbYQ3cJutF8hrOb9+8RI9Q+loYz8jJvAu1b3NpRQ91ZM17T
PETSb+i0UbhmPEvSKVGi6ikbMcg+DImU/IgCJAYvOUK3o2s1Su3Q2JgxA7YdCa3ZFFYILob6WMuH
TjWqF0CnSuUFY6uWBz3NKv1hbkT2Gyvx+GtB164CFh8Kfkg0d5VrNK1tumYS9hL+N7bVHeKCPwjH
GeUL5C8p8aqgdHoP99hR5kuZEnWJllv43VQDafUGBI4fcVse62dJzabmfSM0+d+8mBXtkFToJrp9
Vc3VqxrgaxebBdAHAVRNcuW5qpEXS0V/GOYkiA9Vk0/sQXss3s/WOFiugW9afZFUtfpvRs0xfKgZ
ku+hZkbiGpEdO69mXKryS9+bFGt4nTRPBNwWL7khK0d3tFLrJ8iVMHGduM/iD4EIo2JHk/jmFHKd
gfsk81uwRlSgr098oOOXGeogm6TURj9sVoL3+MV0H+4H/e1RluQHYAUxfxWJHa2eJTOxOesdLqqS
qMJ3Zhb3v984yhJRKLvKCObzzxrjYEb4ZU6qFflTK4ZHRWsCmLx5/XB/lK0YSd4BYgOUAa+PVeo4
cXmNwGFCP+qGyFOGdD5qCQa4NbZMO2nH1lBI2UEhAsuE1sTq44ABjyBMIbQozRKwM55Sx7GNkjPP
umaHGLIxFNLpNCDQQls6EKv7RVabYjBiXDuCuEW3A63XU1mZ4klre+fNZp+k3GQYPBKVxXrzD73g
r3u5NUzAt5UQYAn07mhOcnI0CiP9KWUifRoUfXgzwJhMftEdBL4E2obX2/UmT3NSnqLPA5whm9HL
6Ox7FSFjr8J4s8uXYWAKL/pQQJbW5f82rK0Udg0JFKmhlyK4coASVR/soaYWO6j6PwigJRcT/WUv
M0Xx2FfTLwA0qSdmM78Mpdod2vrt9HpedmilkLXCfyN1Xl3qlqWA/JmF/dCYJZICwgm/pyoyXK1l
Fz/0yTTOJJjF27cujx34F9ilUOJcKxoEBNc5zWP7oaMq7OEyXJ36WZRns5OsnRC2BI/rRIKdtLRJ
6Wax8mueJvZJNTYWpfqg4DWEaYUYg+hLLZfaZcjDJvpZDEH55tNCGxVoGnX9hYG2riWLXE+bsemV
h2gcbK+uI3TA1Ab3qbzqvfvh5nZTkVXCdiW/BBSqrmcX2DZOV4ACHnh+Gd97EbRfyP33RrlZQyYC
hBG5LzCTYDRXkcaMrLzLWw2xbNWChCnkuD/aBhWHqMp11+Gu2nkV38Qb7h0a23Q9l9c3UhzXR3KQ
Q/gtbZ6A0kRIuJVk7THJ9PkgwqDeeddszG2pgQFFYIfwuVahDfVtqUBOMPEzUWWXKsmTY5227bkq
5PIg9GS3OnnTvF/mttSJwb7RMF87INFUMMw2GhJfb6N08ioJgWgvUbX0fSbFc/0vurLVvzaaUJ+m
CYEB2vijdemsBRF+f+9sLTI4J+pi/BK0v1ZXFQA/oyvzEOcDo4CQVU2/UwujwDzS9gDSwAjXpxDK
F4xMCEXLh4UUdv1BS6SVJ7uiSxjrvV0doYGaJ1UWgXlowylM3Wksrf+SHPWVU5Ki2ODKembZJ60I
yvgAeMb6rNKgFR4V5CjwxgFkm8urYSRPK6zCTTS1qbywg6gMvaxQX6IoVkbIkgXPBDUd9OQkNYPx
6tSwCM9J046RZzXV9GQ4k1DPGN4VzoOMV1HypHGp6gfcsHSSMWdUf5ttbTQnu0mHb1aBLMKlNLLG
OgaUkr/noPqis2anzXxqtTRFRgPdYLepC8N64Fme/h9n57Ect9Gu4StCFXLYApgZDoNEkUrmpkuy
ZcRGbMSrPw90NiY4xSn9ZS9cLls93ejwhTc0RyPIFz92R5oHd9rQE+Ym3tTZsWOXWRDp2oSXwAC+
SxzwEMKi0SC9eJGBOdcHM5UtVlXIlDpx5mvKDDssfZ97iLaIGisfXMc85Z4R1WKgOrVAxfOi2hvp
5WmzqkWoBS6as3aZFMZfM9a9ddS0PapuCdpCP52sy0REBFn8ndDstPEUC4LvWuN3yYcgqcq73ghE
d+qIkuuotN0+PQ6LrX4W0hDlcXBm9WQUDX5PVZ3hflRZ84InkzVY99O6Tuud1aD2/RAUmj9GArDG
d2fKXBKh1CvLSAbFepfqy1TGfrV1P0e9g2htD6L+R0EwA6eP+I6MjUwUWlzqVnPvB2UxRpU+L3aY
z4n1ay2lfCmUsu7chTz7YJZYoIaelyftTV70+g1cGl2FAyZggE0q7R/TzbLQNzrnZZkC7aYYzfIn
yOT2e1fh9hem4xOWJsiGZvZNKazgeVibITtMs7Hkh+29nqCfy7wK0zUff/HR24fcGlbjUS9X1z34
Jt45n4C1wk0aW4wN49bUls9jNiPQI8txPG02EtbBFlI51Pay4KPfLVob9yyMF6FSr1A8MvP0XA0o
+0S+ZTUvZVkwLCIjjjr2waoXN54r7F/13GCBR1kIQ5Ax7e0CWZxVfkoQyxPHVk8afLSVPWRx1Q8J
W0DX5m4JJ2PunwTKMhuZt7baez0h8wxV1TtePOnCQtQ9z9CFmFdN3bhjuQY3m/lVcZ7hdX1stdTm
NLjTE1ZxwUOP6sjzktKLv2kSVWboubjlF7q65cLXtJPu0CrfT069Z/UvCR193Hirdh1/JOY6GbEM
WoPUtVic9pRmQf1ZZn1XhKtq6zQC8txMsd+M8mbOjKaLCRPMJ2WkzvoBS7D+rw6bpJ9eldbaHfRu
Xd2laUJ+qiVZfTcBf/Xx9cY1EU8uqzTCYvDVx66wyvnUN5OrnRa4T2nUY4XwBTT1PD17fcJSmjk7
nPNJGPKxJshVz8ZMLvtpNXGoiIYSReNbvor5WahVfRMpDbOTjRLU56bu2mviMm/FqLgzKWXy+kHc
2pQCXt+Z44gKU90gSrgor51PssrcAJKlHjQHrxH41FhUFL1PnQgamPSNUcQqoC4COlR4X2RZ+HBv
Vep6YWJozjWqwXZhvwqrth9HgruJ0SDctffTVbnr1BRWUYHTNOfQLYJOGYpzJzxDnBPqLdMXg1oF
+m/pyUjX7++/XG/f7C3f2QSFNvAOyhSvV8azJmCO6FjftppTf4Eqo4VJrqlQSKsowtpI9T+N6Jgt
PWPArwQjIE92T6WdT2s/pl5xa5VChWNF9WKVrRZC3bvWSb60sMQh3OksKqSbXTyClDx10RahuaDW
BxgwnfdX4CBciA+m/62uXfcLb/Z4brLEa0JNS66l/G+jgt+ihT71PbIw6J6v13YO+sDqseq+tZPc
wDLLtU/UhLRTDfj3SgCy/VH7PUTTnL9xZ4RXsQsKWjksFEuYKqD8+ehLo/zgVog0TxNdyDAVFKLq
HsWx9zfPpVHZtjRdgOKDndyNCuxWF5oCPDljf/Z1TBMtal1OU6Em+TA0+brFEdcU/S6t6n8G3Wsc
ITgJHSGHHbx2dX1yhq68m9rSjJvWM67M701KsJ1MOoTmRuaA0Ge+/oAg6trBb9H4GWeTAIOM/qMu
iu4KqXTbhvtvh1AgiK9NUvSN8KKV4v3kouh5S9XSfAIWLo/9iL4ADqq2EdazdE95On3XjP6axOel
+W0EUlhwxmaxsktYm5RikfShPUPyKz7k5eK/eJnzP41CS4fPAsn+DUFFjoUmPKpStyPV+kNmdwNh
clDe/PleRJuAehHV5i39fv2tfAmAJcPC8LZvs2jGJ+9goq15KDPMUBFycQ9j7f8Ph25rx7GCfD9j
L4rg1SCKQB3KW19O01FlCNo1SBbGgGm6s7d6KOrZ+XKlnn/pm1E3Yi15MkBY7bqcVVM70ypAV6Eh
Jr4OZmF/ovibxu+v5qVDBsCAThh3JASO3bMwGlYGKx2V23JuZQSEyojcVmufBrserxyyS9ufjJg7
GrEHXundJUK2DaDV423evLKzcBqaLiq7QhE9aJoIlZcSjy51eSwQofv+/jQvXWDQQOA8sC+pMm6L
/Z8CWZ3R6+sHANewHrwItxGPJrw9H0pPkSzPWaFhoVHrL++PemFxYfn9fm/JlCmXvR5VIq1t1BNv
rtZk/n2JvkHYelr+slYwi/58qE1EA9jz1tbcG52kmq/IeVncdbWLCDOw/mRYssImSGpXsv8LG5Md
SZHht2UjT/vrWVm+6O25RD/WrIyPGfW3u6411yulv0tLR/xG6YSEf6ukvx5kKSV7yEF5ziz8f50y
ST+ThfWnMZj/2Lxli4qgfhIsgnoz9sinRnOypDQ16Lpi6B5SWCURhXXSz0L8Ksys/+xpvjj/+dcC
1wOYCG4k8ifbUfnPdhSIqwi0QVB2Qxz9YZlL5xN2X3iUK2x7syuFoQvfi1dtq9bSIqbjvS31fwbr
dHy1kgnpLNMt0HazEFy1jO6aVvWFD2bSkiTq5iKBObLb64tbrDWdWqTISu2l6CsZzxr2nfWQTlda
H9s9sXtGMSV1t84t7EsAa6/nA1awpiexJLd94w6/EgonGKXNnQFywAQeHG5dqORzQOjZx2tqrnNM
RuheM1q8tKpUvwGF0NxFIWj3DBmj1RaTrHAtK1xcLo00OdpancXvb5QLo1i/IxO0mk3wILtvp9Z6
psxIvyLPR3UXTHPqRF7e+NdirYvjoP69lZm2TsxuTQF9zMrVJWu6Zsat75bJxzJQ5pVL6sILAKaS
ohZ9CoLJPXPB8AvXnORm3zXIKqINHMDoNFaqCq35wW9yM8LHGJg64LQrodeF3cnbQjoCthJ64p4Q
aDqQybORZn+WoKJqO5o4IFTox0OyplfyngtLuQEKuLb4ZIhC72LJxBonk+AcQTDfgP84ecYPB2zy
lVEuPGggoIAtYESA0tlefX9FFW7QBpHc1r6bjgejTcxfTuEGfSjnEs1dysTNfK4TCs1/fjMD8t/Q
bRSAuZl3139ZjV3tm8BN1EQ9JUDUOM6WtYlnrBL//JrcLDbxB4GIBiBod6dMRp+VQOWQ4Wqy+raj
nFsBg0yyoyYq83+YFh8LFREkdyGD7c5zgbm9bwkvuXWaZBAh2bJ7s4xJTtM6q7Due/9cX9qP5Kub
KvpG49ljEqfOCTot63FIbUnevNYHW9AKJ/Yz7ZoW9KX9SHKMypZJ+fzNoYObqfzSXGlEVCJ5oAC1
nDRr+vf9+bwVMHOJqiiIw6/bPtT+gNVB50wu5ZZbOtHNIbeK7tPUFNBuu8k6oOGKZInwglOWa+5B
ZJNzmqvlj7E2/AaQwJCvIPAQNey2S5p5Q64LivOTjrRwabXGyZp0I26TfrmyWy4tKgnBdpsRMXBV
vH6DoAYEel5Jvl+Zqht/zpfTXPjZFULZxVV1AB3S+MPykM35ehjSEbq4sBZu9cYw47TGi7PG5zz0
qjqPBn0o4wl7j6jO1yTslkF+aoX9x2SlbVWRGAHhj8UdHkevf0O2LGOZ6Ahfu0VdQ/y3fTCd9RSC
qymvrOqlU0H0SnMOcWOAX7tXKNWcsRn6LrkFG9v96IfFC7t57l6W/mp77uJQW75PK3drLe1m1XoY
+TrdyFCZnh/Mlga2NcP9lZl1DRn7lu2JSguPDggKhDVRStzdmFWVUlEpDXk7LGKNq2LGt1PqVdRi
JRN71WxROHX00KMt8UFkAwRQ+oond3XWK+/vtl12kROdwU2sgrBlg0K//pS+kySashQERctPw14s
Nf6uuXbiEfafpYNb9/u3woVFZjxKAcBIyPv2NUddwwHc1BkP/zGJvZ1vqnukXYpH8GLiyt7ZPth+
bkBuAMNsyHXakq/nNtrodc3uRr4ECJDHGAz08WiooAr9rJD8C7vIT7pavef353ghpgHzDO8IvT8S
6X3pSHdqq2lKcryxUfkhFamIc0svP+KyrYeVkfc0Ngb9Y1XKaxplF1Z3a5ZzCSC+CdJo9zVnKTX4
EQ4aZWqaYydJ07gf1/Iwoxb9P1xE1CCA6sPiIMXcr27vLi2QhrSGxZ/abehl7nxoTGM+5pXrJiE5
NyQdt/bQJgH0FddzO7h3bWAN395f7bc7eIOEknlujnGbPfHrr5yUYiK1VeJsFbBk4k5r3FMvxyU4
eLQGn/1MeV/eH/HtKjMiuAvyeIrn1h7r0RtiSCDhiHM3DI+tJRFbhX8PqQ0NxvdH+o2mer2FETYG
kcxdASgadMLryTkFpizZorSzPUvjeemDzIlyD6RClDXz/JNwc6VPaubwaOymksu5QEnn59R6OX7n
6IP9oCVptaGy2uCXcCmlhLbmGg9OQRcXwM48AdFscyNaDR0NBk1qen/sRq1ybhezSWqwhHbu/DJ6
7CEjEy+HJdRFkwQ0b+fuCWgW3B9zmUVzUoXZfHGyPnFDrrtUgm5aLJwJx3YEZCcG9dOdRt59c9bs
z6OxaogzNEH1iG6NdQ4wl1tDV2l28MSlqd8B9jWM2B5tt34wkZVSnwh7KzNEjAz3AdwOARiOdrt+
smHHa5FfBWiSdrLSupusqGjb+VVrpLFmdjagZ1gIp5TG2fwkMV2lFVwv6+ZCgU58REvUQ/drMPUB
6mgzfGx11UmasZ5336al/mXoXf15IEbpcF/WxoesbLEeXSXyjtE6z/hpyMB/tqyUPV/SYf9g5U36
1Tf62g/rlfpLnNVeax9T3MUVxpP5zH2/rnMbym7U5xgySNJFinUZwzUBvBi2lUj92E9dLuQVm98h
Bh+WDzECmHrJ/bGivFDMNQLejploPBJFU/2lzZhChnRY8q/vb8ELAcf2PkDo/K2USunx9RbECclR
ykygvi1qnqJJtRpyTcjdR9OUZFooHYNlGdFSLikiNG1DW9mX/mHRm8S9Umd6e6ND2OFa80n0Nw74
/kYH9e9XwN7POlT9g9LM7HsJ6OSoy5HOw+zMR1rD5ZUn6y2pFcVfdI5g3lKoJxveBQYpsiKL43Tu
eSGmJv6wW5sI0q4XJ0zasdNDF8viX4lfVvMBEuVSPE/EpP869lh9M9MO3V4/p5N+5cO8vYVe/6rd
WvAz2TIaLEmjwBaxglRwqN0WAXP9Ki7+wrJDJtg6BchBoJax/ZT/lIs8V3LcJ9M+o9WfRpm/6LeD
U6cSDsoaHFeO74OyCODf33kXJoizHRg/KlVwbPYBdakGBMjlaJ1HLvOTcPU2Xou0jsbpWin4wkge
76X9W0EbRNEW2v9nfplyQWHlIM0GBLziFm2kJ6Wn+l07OOn39yf15rXaEtff/AJIlZtF1OuhStKE
ZjST4NyY2tPKst4aU/856DPS9NVKrj1Vl4ajRcEzxd7lH3Zb16jszb0BDmcOSAg/OmWjMqQZUZAL
K7Lleo1E82YlmR7iLbSVkD4H47obD7hG6gisG86G8OQXMSoBPVeDqNRUKwZH76/l9rK/ehy3wWid
IbUOIJl46/VaAvNPHDwMYNUVWSZuKrzYHdwzTXlo4aoO0bq0AOZHIBJ4Radp+bEf1upKGHRpgRGV
JwjA82BzeHn9G1YztxPISd7Z743lIVlsrzyNvWG2BxOm0l3Dxf75/Vm/BTQwbZIHxEzozhBdbj/p
P7vV5k2RBdqp57Tw3f6mNfoSK1+A2KBuE9EasTXkXRsNuCBaeBGVgRst/qg6qk9F8qXJ0qkPnaYv
+rCYSnVNDmSb8P6j0PEmNSXy5svsdoDmr7yFGiyu1kOSwKTf/csbrT8uLbMGNIK3xjNYYzytXq9B
YLYWKPcCslbVzi/4MrihJxawC8mUNl/eX/BLM9ocpCmUsLPfsK9rK8AhCH7NWY3pfHCTdLjLmsyM
3x/l0snhfHLZ4RYPNWj7Ff/5qoSaUmINwmZG6DsqwCGdZL02oQjqa7SgS+fGJ08AsExeDfzj9VDu
1MOUANl/7o1KT0LPGa3vDUHEJ/SdxLfSa9IUqFnSEUeL2QJrltdXmb6Xzg1v+KYNB5yOVOX1bzAA
EwJQXPzzgnvHxuVxWy/EvHPEYdKpNP0Mk+javC98SDiUKGgElC64oXaZwgLOhzzBdM9G1mMxVcn2
BhuUaxXK3wnH7gRQVcaYhLbbbwXR11OzER3Tcn2DgqNE1OQxJghLf0IPPH+WKmjVIaeA68dG3/YK
2J5LcQy8Y9k92p6/AJ/PnBqe/UAq99IBSnscBA3KEE5ckkRok6rlQ4AmWvpBeGn9XdWO0u7WIVdF
tARe8s9o25KAX6vWI4XsoI90B2imLTQAjgOwXICGPeoW52aqxVdVefk//lAUz1BYLT8WurP4N6YN
RiuaunZ80b2FnBVYlg9xALchWmCD98cwZdhHWyUE60dseKy94/MwB2Umqio4l9Kg82uUabwxtG+b
vL12XW/bavdttviFJjqXNudsFzRV5ZJ2WKcH54XwP+o422Fvp3mM6t96ckxJFqcv4vD+0X6rasEE
TVQUqPTAXEAc5fWOqJuqaBwKD+dUTdqRqlpFhkJF/bmmDHybEVAmUZWN68M8ts7HtS/kgyYL7aNy
i/zsjsGyhop34CWg3J3evP/jLhwKh5/EZc3jhYjo7iDyajlr3nTibGpu/bfQnPXTkszt8f1RLq47
NVi0NFGEpGz5egVyq8f1uYX2qtXmes4BONeRKFO7u/dEaw3nXOvrv9u8oGP3PwzMid/0QglI9j1I
UQfCHvNRnMdABfE6BwJB3bw6YF6u36q5DA6JWSXf3h/0rVIPHxxurwEaxeN52tckGhUsvqhKcbaB
iTahctamj1OVgx+sPL2fsYFo1K98nVIWu/D+ap3UvstzNRkU4ldrvlGFl74IYfM8V3aWPM4zJN4r
S3PhGUBhgY++ISDQjN6dBRh/SwHeLyDqdYYzvzmLtLxE/bIbGrAfRnnfBXI49MNkHpvSMa+0qy4N
TxLHm4eeOe/QLnpbDOSjjTYjNPX97usmQ/LRsWqdbeEZUNr7Km4RvAvJt6doxtXqSvB44b0ltwD9
gajXJhC8H74rYKUiPXeusq59mc3cQ+onXygGTFYyxe9viAuHjGoRRAWq5dCWrN1Se8k8a11C1I9x
RxI5nnL+dWd9+Ov9US68qQTzW8cW1jfafbvAsEqxwNG02j8nxereQCQ1vqSLUkdd2JoeKSyW3h/v
0qzoV20y4MSh3N6vD3Vhqa6ZujQ4T0UlTj2tufzgyaGTp/fHufCpEE2nTQsjkNb2fvVgLHjg+Fsf
KkC3HOlzik8mhL1Dq4tr5fBLV/WrsXYxwmoujiVw1D6DdtJliAJ48jRg3wIyv7aSj5UxWC8Aa7T6
ORDL+LM3barYsGLUD7PMbKCsgd3Kg1dlzW3uNdl45cy+rcZwiW55xhZhAxXZI6boD3hd3ej+ebbF
cJrSTA+zuhhDrw6aG8lpjgqzt0KujgxOyEzNbKjK4sp2vvhBcCEk/obvByHl9YfnXV4LDYWzc0tn
/cF2NSeeulpgP1Vew9ldGorCLs3zDfFDVf31UNWwdosj2WO1rZJ/ezUOB0jG6qvn1p/f32UXdjPC
+6icIjBPl/4NEsGhsId8K2EbCpwHKZL6CVct7wrq4MIZ5YBuvQEIbUD4dku3+k61OB1xL+zs9avO
m3AzAcV5zFjqBHe3wf35/rQuXLPEOVzyHicVitLukKpcKlSDKh/1jBFezIbnf+lpBS3fU0MGXmjX
Qfpj7crhaS4HnoAxKK1ru/bSb9icZJHao2ZlmrvfQMcDllA1eecptaYXq7HLOfRHq8JjnPA/RVHE
qtYIykx3Z1fWerv4wGGv3PfbFbuL/HjlECPk+1KX2GMUllUgqTTozjlIqcMmAxa9hjPhL2ukSyyb
Un1ahlWLnF7UVx66t80+EBmbtAmdGRTN3qioeUDsvSlp3bPvNd56QMDJPrZwU/zQHE1rRBbUbqgu
61lwmian+pYqT3zGNG39gD6+uHZ4t8XeLwS9N1LnzdwAhPPrEyVIr9KyFM7ZlB36AmhWteGk0Oxy
IUYcYYk0B19264/3t+GF0wUlmKCI6Bv86n4bkgrOFrqu7lkO7gtc/+rOo09+pRhz4bLYjAwQb+EE
M8XdPiOlLHXZMzWVATTGvLil37YMy08Y9+416a+Lg21K9FwVwJv3J1nkyca9XahF57I+Y19vIXoI
fSXoJ/vmzxePGxCwHngs6ni7R6nTpStKd3bOVHDcyJGNOi66U1w5IRf3qbfRiIFjbUCeXZoy69Ka
xJI759We2+Lg6xUavBSQEEVojVxF7Wrk9wPeokVEryD9gPtRgQbePMFEq3Q5XRN1urTCBNAbGmbD
VOynHWzWHuVSsFPNOr0bKSrV4ZSOSRHro28PVx61SzuUisgmtYifIO301+eC8qQ9r37vnjHFQCuO
ptbGvyqvJEIX50Tllyxos6DeP5022L2xqhkFIjLIJcuZosLGwsdIvGvO6xeHQtmAHjTYasyCX09o
IP5wmoqhfIvWUAlS8BzkcxCLpDOuhCWX1g4sCBY3dEVBfO4OXpp12togen/GIhFhWcY7dO18jehy
IfgBMb3JUhP3cOL83QYNKJP4Qb21fzIZ/KOgMIpIrEqhruIuSxcZddD/Q3TkHgJcyktIknjRxpY9
UdB6/0S+fcb5JdtVBq0MaOueWd0nDSCuzHDOHirvD2NRjA2XqIsrU1N58t5ckHy7sj8vDflbnh+6
BrfNHk7l9ouXJQSHZ7Mqkht9FjkduGyYjwk0EcTyh2uV3Lf7Z3N7hNONWjbB/R5vTd18lJafeWfN
GMY4l11ypJbkHKruz608PYZixUD2AcnniXy9Va1Zx06ocNxzCSnlWEsdXo/QeSX7XL+StLyNRbah
MEmnY2xyteyOObEXHW9IN2er6byDLvB6WtT4w8hm3AFyj3JoiqyptFuADUtuXpPluLSHQcNR49lk
41AB2I7Sf+u8uaWls4Uc8gze79xZSfcMDtW400cBPr81ptNqdfUQFuAZs9Cq0unDWlXN5/f378Vv
SyAEXoI6KJjN179izLsmd+zEO+u9IY9mC1XFtpbyxjABDrw/1IWUCujNBhejzLttqN3rtdZIT2Uz
Zde0h/gc9eAQ/i7zdCFd8bXPJVCKk+bI4LnrUDid5wqa8QDw5H4t9emu8632NGRj/uRhc/vv+z+N
XhHzfB0MUaJFGXHTEKAbZ+02ntRMfR3BhJ3xHtF+NLMrRAiwrUJnae2sMuq6QS8ihcnOGEGX0tew
6Pv+vkVMjbp4NU3ysCS2qs9zAOz1PMC5/4EkaN+FyEZZeWgnOtZsnT4NSyxGq1ahhHn6Y0GrJ4uo
+9VOjC14AlTPNtU3Oxm1+dtUtWYRNXblfB/1wuaB0LICPPvauHd9jYBUqCPikIMtlwZM3041bdiO
QmQxmI1Mw+MiUOKWP0Wsd43NbRFmIjG6GLl0A26yjxTYR0HFb3nqW8/PDtooG/80t2X62DX6Yr90
hjVbYVeajnZjqNxINha5Ax0+VVBj4rIJIPnqQWaKU600wI6VrLrbIOjroouQ7YCAmEsDby4KSWYV
yayaCXVbqbmRrisxxHZmoYLh57pmnHjK5yIetcTBQiiYjSquy7EavuboNdU37eyl6piYZt58GF0j
c2+BtrT5F89poFz7Tltkd2awtBuX126yCNNOgdCNBRboi50h+7TOAC6i3FXWEMGyXxG/sAp6rW5P
lY1zt+iPs/TH8oEuuvO8OkFeR2mgivUApRFSlxEkNUBmd8wTpM7Qubxpxnr9Mc+r8VVMuH8cOtk0
yb1meH0VkmNgIWJLrGbCNpNZd6KP0j4OgV2vYbYCFQlLcPXbfzhb3cH0tGWMPAKONFyEtvrkYEmj
HdSIA3bk2SPEj3Fw8j6qmqD/pFm+hIZcasR/mmpZg6ioF+tz1bglLk8ycCcFXQT7jA9SZG33b752
1TcXq2sQLo69+HeZ4Sf3rnRTEeV5UwwRNVNx23ZFkx2CSvOtY6+XdX8vJ4RWbhYNG1oAQ4b8ihVR
64LpMR3OARWSb+OEOFzTwI089YuR35WTTJZbVTod/PTMEeMJeokBl9z1y+8DCi4Qm9fRTkMoLtbz
4DTBX4NI8+c5aM27hGRQixDjluV949OlDLu6QlC9DJzhobSXQY+nYvVybNmDXkR9QbB2VGVuTrDl
E6eODaca0G7SCx1Fh9b0PxRpzsEpwVki99YmVQOtLJMf/MpzP/nBaHWh09lCj+1E4p3ejmtjH3LN
Q+cgSRIQS8pKjTUywUY5iIrU49OgV3Zxr5dYHUV0EcQ3W8pVRrRLsu+5p7wywgt3/RwQoPw7rq2+
HiAfz5+LdW6Gk2bMujoIzdr+zBxq2bHoRvcpWdUG4tE9NUac9upDM5ZtTQrqWP+UY7tqDwgsDM9T
NWQDbOlA0w+ln7UFyK7F807CH7Iy7DdJs2NNpeGXVrrNAuhptqdwtKQlQ690licXdYQqQn/MM0Oo
fYM8B03VnbJeBgHS8OlaRzqO3Xo0+8C17+aMRkE0BXrGJxsUOJ81GPAlShGVP2S46wToILgtrgF9
aZ1GlER0Pq3mHK0pHYgzDTHfDeY45BEhIGJ2pmooK3i1mhBxQCc6nAKz/5wjOGLGlHZcNzKcOjuT
A6ArtM5l+z3pE9s8OW0yxyIfGzts8UxII5X0+rnorHk8yK7DgK9YqLKfcV1DGNAYRf7o+q37Is0h
7a4kYBeeid8OwVD2MNwhFto9l+PWmUoL4yw9aZ8LLR+mGC8poD/WQtCAlI9I7nqrz+/zwTPaKyHL
hcealxoUK+giYID7QN4Bb1MKxEfOQRksh3nzDnZqBPwbN5d/nJ6QajECFWQMYEg5X0/UXz1Zaiqz
zwKFhxghDHxEhOhvFtVcMwjbQozd0wthhNIIDzCe6nsCcm3pSY0Go3PGp845CIPAD0pa8un9J/5C
1AwSD5LPBhTZSmCvJ1QrCSYe1bWzdEqNl9MZmq/zNKbPlpi6oyv05O/3B/z/YHU3sS1kpsm1rSRo
x9dD2rlPOAVH7IzkeTD+qAMKXp8mpzS0yNIstBXt1cW4zhPAzu4RyEGQpl+0ZQlFM6BQMKdDhyZB
5bR6/5QVs5+7n3jsqr65dwrbKR6pH/bZoZX88eHYzTVvhFe0/xr17Ne/lspVybE1pJXdK73Kzfs2
ACT22eExTELkZib/lvss0RCkxH7rr7QM+ipyezsrUING7f8A5CLJf9DYbqd4tJbBOmmeJY0b5RuI
1gWNcO0o7aZB/OtBiJFjiMDozAWme0n+0I9Tl4S5GJ05HoXrkOLa9fCjdNO8OKrJDVScSrs3okRz
0iWq/EGqGPoIGIfe69IFsydzBAigBT1XW5e3AOSzSfB2Vv4cZq6oeLpny3z0sxpERte3eFcWxWLI
yLQwmwnTptX8m8adx5+dg25+hC/0kMZ6O/B/otSTPmJ52WKOgY6huAEuo5sH+Gb9ctsnwdR/LQZL
mm7s0Wz3fqxTZyTHyu49cWhQl94OX7Ykedj4eIR+A3vqb9ZMmVHdTbmz1MeupMz4EynVWY/62XYR
2plNuz5kFc6FtNGzqfukl41WRuW6Li9d61R2LApRPits27Wf8HPrD0ldWHo81F7lTOd+7Y0G9R03
0e2HcgE3HrW2Nd+PnUHK2Y7K+ekNpiMeDbdP+qOsmvab47ZjEZu1UzgharYmovwNgW6Iqo05x2ZT
6eMJDDkwINSBky+qpGQWVuY838vWDKaTiwC6fHJqIX+AmUDx2Z6mIg1HPTW+L8LU+o+FwtYedzXU
zO4BjlgfnNFdp8jC5PufwXGT5mualOUCN3eZ7pXf1PJxJRBPsQdyzDzM0avBD9Nx51sQ66M4Tms9
fvUoIQTEsNr0ZAjHudP1QvsaLPwV2euykNhnnoyGJRV/1dSKnVDvRDHGk1pWLQ8DowKYMGReukbB
UNY/JJiwJLLtxnrs6JmMd67UVRLqC3MMLTlYS9RYLSyZlKTlizdV6ofq/cGMA5kDhdBBIw93heik
dSIAt4abbByqXzg0cDFWiKr9xGu3aBGwdTorbChvH1flZj8y0LIv0kMrJnT10i/Y6VPwJetT3QBI
UxhDmIzD/ElrNApMBGFZHxLlrDIcWtzGjnZap8FRA+ARBxp9oHgWAtBWOnoGhWMEb88KLbflprAk
rmi6srOHHNmYf9Tko+hqGM38Baki7Atp2/iPrtBkhS5rNyNoOxtC2pGFVKxzBKWXFCQdDdG10QyG
/s1CO4H8u9wkEztkkIUWda7yltgaeVajJnXAkVeNYk91tkdcOPVpIOJkmBzKSYNlaU+e3UjvjuBb
fZEK4NAPfynKPFx6Ir0Ho8sN9yusqOKGCpgkIq3TXmUhZpSTupsLxLM+emaWdQ+503h1lGQquHNc
8o9DogXLQxPo888xX2n5IbCfj1FutPanJi2U/rh6QRNwFybkRv1S2n8boCmKSAxtMN9afm+PJ5BN
/f1Md8ENS70CwV2TEJIZjcR8jxmI5TMWjC3kxdU00lBYxm/9sbz6NkGrrI9oCq8TwQ6tyMeBwOeD
huexuBlFU4yHgQZVwqaTi3NI7ax+aurK+IxZAivWOmv73LdFPX010kGUh4T75SNxVe7Fstb0/+Pu
PJrjRtM8/1Uq6rR7gAbebEz1AUAaMOkpU9IFQVEUvPf49PsDJXUxQTZzqmMPsxPVpRaLTAJ48ZrH
/M0XvTQrdNXjVrWVphElLAkKfCg7ulyTrWF3Ythm2xrXxqhyLJNBG925VM5hcKMNU/vnXAusDyXA
DabGyL3ahhwInuLXiengtFHFjiWjgOnoqDbpbq6xkD7BRUkwDVcA6x/Q4I0GdwjGqPgUCk0r7VQp
xkKlm3Jjy7s1rUsqCFPn6KHeX5V+EYwOjIdhuCgnA6B9I2dG6ypRPScoPmFfgtjw1GS2Wolhulil
9tU2TWQ92JY5NTrOOKlLN4ocZzdUOaRiq2XwjZwo6MG294msPXTq2Ep23skpnnCUhm36gkzeCQ6P
bUxpcTuCoP0qCV30aBi1cp1mpoRI9JDH35C+Gr6JiaHHbtkHjWEPUzSTOyBHdUcLPlZd9m2xswXm
3ydO5CZz8cuePltS5d/1+tgcijGfvhMHj8DQ0qn70FPMZ5/Ix7ZF1EuoPg3ynCLeQCxRbwkK8w+G
0pSfS1+K7ugcI7geJWm5qYZWihiV3vyCp2TE1k9ZI3HzIiu+6yaAgzNfDPvCkzqUmF3CEfGqMIWk
8vJpiC7nzhx0hJF1PF1QhtVDh4g0/JDSoDSodDKrnVg0stJDIbqNXYB0+nTeFrr2KQRa7NtZ3hki
ytHl+H0wAVjoCYJwjkmaclHDnVfJfTRxl6W6FpyraV4mttICrP6k4CpFlaJhP9MSA4vMiHyfVwb5
4SYbmxzAVBuQTQt5HD3MpT+rGyqVESz3Vm2+9EEhlZ9GsP8fgSkNAuLRxSgTx4TstDM+oobXTWXo
mahPFuwbivVl6KfyQdU6lSyavUP8PPVjpW392pfqLRUiUd20VZlfykZWf1ZmM+OUH+T2ohNq+U+a
FO3saOBAR1vplzJHIfP7dmUxRbpbNSPwWbtN59I8M+K5UxyerK/RAU+Rr2sRoVFtSIv5zTAHo0Yn
PUs7x29E36M+ZfypU0FOHPp2/nszj8PeMaeqqa+pS8mcL2m0iKlZsVXgFynMD7nRI7BddNh7uDXS
jRSkDX1SzhDYNmPXMMNJ2oxCOoo7GWTbvpFaQ3OFIu7D81Q25tu6Lyp1t2jNBDbw6fEjxRcFQcNW
Rmw7NC2KClCBqOInNcQjIM0azDUChvISVtU87bXW4PhFr3z+0AYhT2nBGoLtEg2So+qDjxbdYisS
Oshmzvq3HEO7+tPbce8rScpCdwOGDZSPv6xTJDxUsyG1QOsTLGykvpXPh9yYHAzHTpF6X8nGsBQB
xYfmCAgmfYn5n5VQx36YJlQ4VOZTIVWbWY/MjV9Ofo6NrtDs9B528yZrh5wNr5TCU15QL1MK1BAA
Ti2tKZDf6qqvkiUN9cGigC3QBurWECP/IKcQL3AaF13K6dOJ5PNlorRoBkDrhwpGu2HdBkulQRR7
onIPDV7NpiPcuHIfWKfKtMttH6ctXAZcOUwPSvBAS45HVTJytpEqVj3AschRDlrTXFk55pWUlIb8
kQpqfjU1ubZLQkGSbAtZdaxH8lY+Exol/vz2bHr5iuH5oKAh8g816rXIhTnDzzSIWjyLbtm55XOi
oPHenRGqGzdE5bEzp1Znm2qW7N6+8mtvV5PoYiEjQoNuneq3adXI2DgpXlPL5s3YjRK7wpRt1c7M
LwfJP2Vn+eqTLjB2iy4L1YVlXT2bzGpoDuVQVoq35K92YbV40FVKtE394otvZfqfbGoZ6UX9t3XP
aX9Qqlvg0CwkeEnHFxZQu+8nOFYeyh6zk8Va544o6xCHitP27TFdqgbrqQVdATAQsH1MxVYrhmAk
iWMtUDxQD7ObZk1w0VJJuwoaKUbaic5nrxv6iRbdK8sGGCkaSxDXqJqsl2mvT03RzbHotWpVeVbn
P2iTGGzefrJXZguwERYl7XkAzGtkS9njzjd1qeiNUqtXjtkN2Vcoo+1F689WtWnMSDtBan65z4L8
om20kE+BHqyLQRGelpoVKLM3JZTvRA1tgxE5gG0nmNkJ4MqyZa9eG1wewEoW5C/29FUxCHsNuS+0
TvIEq8DUutblr+Cj/B1sNvWsVqkDgOyvN6nScS43qnBiR3plbAH9aawJemUEeqtubxQmqZFSYfH6
KOw2dd9z/OmxT2dkRulgUP+NBaGwz8JcWkgeQHWOFwT2aVSDW3H2ehmfjHJOih093t7TtD49gQJ7
hcMDcYfSFw1ddDWRUDy+Vq3pQ651uuhlfsHKFgWjuW96WKu2NIT1g5WOPC1KIzlsytgSYoc61tjC
XK2ly66tkNNODLEv7Hq08r9dMePW6NeJJGooda6ntFq1jd5R/vf6NNJua0WZvkr9GCfuYJbqQykR
6pxYqa9sDxgNyjQJ2fQRQly2yGdbYJXC79ONBF4GoAuvF7EPmGZlor1TIhc4q6bTQaN9e+G+0odF
w4LLsiGh7mKtjzuYnLLawwn0iLONBfZfU0NCJmf+BOMVREE11JrvNpy82zIa530rtVnmJnljRCf2
kFdW9IKMQooILgxeF6vHF1ow9zgCcfBOc7L1ibw9WUTnXqqaUwiKVy5F15ntgysxzde2GrnRtlG2
5JFqVaIrYbaXidSKLsRp+cRDvbL74sVmgXXkkQwwKMfvVGrapmgkQ/JkEphF6UUjcdeKTDqxR718
InJKwjF5CcY4QFfXKax8lLR5VjzNL9qNNOSU8wYKPFZBDeTtKfPKpZDJxbSLVsBS4F1th4Bf9MhP
iQykXPMpbA5duksQNZg2SYe/xIlF8XIA0fZSmYDL+SXxcMcDGMSslVgwZW/uIUWQtekXc6tqJ4bv
5dIDlAhUToGdAsP2CRL2bOnFCOpVaRWIXiiL0UWt0S6L5Ew/xyx8dnsR7f4J5ef7twfytUdje31i
nQCg0ZfvP7soWmy+oUai6AHhyw6NWmHtZnWG/fZVXns0sHLwfBZxCrRqjq9iwoiS1ZkZuKjtXcmg
Vihvts01alHq+6qyRN+eQibUv3FZVEFhcIElNgAUH1+25QiJ5qgTPUkpxRshisVtn2rRtqf8qDpS
guowUV7cVyeu+3JQf1yUrQSnefpUx9eVxzCNstmcPW2Mi3Ng/7k79bLovj2oy92vQgKCAUiDECYI
ydZBIw2aHNMnVfT0kYMAPk0d99tximN5K8atXNn4h1ELGxO9CODB5smpt/rElVrfARa4BMoL55fs
4Pg5IWqoXaBPEmEdSabd5Ph2cr2cvjPFwrS0NeTwRRtQunzL6WahR4Eh64OgBdafll4qDyJ6in/6
i8icXVMevewqsmxnDNFaJ+nRpS9mWGfq5RDjk27r2VAiGCF1za1VU363xU7RDU9BfeFKITu6T0JT
+ywEaVJtUM2YMYRujO5LrcUo9zdJKyCdDvfDLScQBCfe+CvxEYEnYGYoNDRA16x8LTaLJmET9pSA
DsdE/d4VBWSYa5q+Doyzbv/2u1/vf4S3ALSgOjMDNM7N1bKNwYdKDTwDrx/16taCpblLJ76UCuOU
1fmTAOXzt2zQN4OlyVYLMQgE2mr3izAlMAHJjJzOMQW7xpeay1QwRvlyTlTsGax6bA8oMGAMhlh9
+FlUdEyGtd5SrwhdzPNxpmdlwyrDj6ylgi078VDUxZ+x6k/GZQVM2KnBK9+PfmVF32ottc7FoW1E
cOlVqOsAGQatcrNeQw4elQ0tvGrCUaPoXZdd4WDRkIlOkOp+AOvcED/PkzXrdllEabsdUxH7adxH
6tEVGnyjHWHhOmF3kEK5Fue6CvbdKI6fNAGLOcfIdB6wzdD4xzlvKPPrYRiaLb4Q/XSJyQEtdZyn
Q2uvDlakXFcyXi425dIEQRYi1tIDchIFu4JOvb6nzzYFG/gpsfnh7Ze/3k15Iaj7gXnkOOdUX2OD
0X9JBdZI50VmiblyPjaUseo5rc4bFFurLSgY+U+rCMdgOjHNX0RqXPqJAUJRCdwcbkfHK173DRl1
fL33FDw1EscMy2hx7yuCL9iDG70TRvIknOmtpGae1ArSR9MAl20LyTyLJ1yQXhmFZUqSFEHrg/K/
uhXE5EDKgwbzsDvESB7gkF0kjfxoqTQk9DLDTQ8LhBNn9AtcNgOAGi1EPXB0OFuvXZFhNQJBKYvO
G8DOcW0lUC6lTNQyt6U0nzm+PiT3Id4B4kU2BnAMq6BqdVeIy4aOmxTEp0CM652AtIWwzjTxMQNA
iZHp8RvBbD7GecefPDUvrKugE2KMkwbFnavmlCri+ljjUgz2wlYgO1ii1uNLpewTJMLDTK2vi/dq
i15zSfd89/bsfu0qSxBEk5r97YUzU5ZYsy/IvejhZp654ZzUO6lOT1FQXpnJoCqUJf4mq5Yotx0/
jIYgFS7B7NgRtEhKLp14RjbUbIyqk1w5ycL3I9ybIqoO2Dbql1KeDyf28JcTmDvg+lQSwduC8T++
g2Jo6LphqO1hquPvaZhH+wpmLhp+vuElSj05hY4DyNuj+yLbXV4iJOMFvUyWh9PF8VXRPUMpbNBn
DwkNumuyb2BOIkB2xgsnH0WvL5NKBUIH7kiSJ8CTvSoyBphjpPQ7hOJzrynt995APOXErT2xXY4P
mgXwLy4MVE4agtHjW0sDCwGPsJ29VErlQxGjWAm00ay+GvhuTHSk+mzchSUwQgxmgNDR0LPm3BP7
Wg0dQNgBorUKprSYjw55ZDdGk8n7uiXucHAagjaoo0dWO0pLqOv44aB/UpRGH+26RLHO7eSqudbJ
t0dHpAPzOYKSUzpjWfXA+UCY3Q+s/SvU2+La9pfAxq7bCtNTMRCH770fRZRFWyOObK0FtmanIO+v
1SzIPotdW8abt1/jOvZb3iLFWBIg3hJIKPl4qFS99COrbWav1iT/UtRy4zyLgzGmO59Y33Ja6t+r
DsHsrVHU+vu3r/3KHohI4qIxS0ECeZF1LcqiftCwfGaPzCwqNsYka9+TAOUKW00wFl06pf5VFXdx
6jS4BOFqSwjxKW1HdP4ktaVw/vYNrWtjDIYMaYmy7RIOIbBzPBiaFghJXbWiZ2jaIAD2m+Ie5S49
3UjKZNC3CxOQihLt2sydVNTr7UEUlBOJ1Cv7MHsVbBXA1WRTaw+0URXywJ/qwcM4JwayJU4bUUj8
O8LA8sQO+crGsQh9kkstRSGSjOPnVRvfJ+6fR4y/J+uqahOAz1lVOkNQimc5G7+bJXH6Y5D/42H8
P8Fjcf1jHTb/+E++fijKqY5Yaasv/3FVPuZ3bf342F7cl/+5fPSfP3r8wX9cRA90v4rv7fqnjj7E
7/95ffe+vT/6YpO3UTvddI/1dPvYdGn7dAHudPnJ/+o3f3t8+i3vp/Lxj98fii5vl9+GYVL++89v
ed/++F1evD//4/nv//nNy/uMz93d0zj57bx7iJgRP37hPz/1eN+0f/wu6OI7dlKIGTDCQNGRAfz+
2/D441vSO2i5wPrBeCyy2kvpOy/qNvzjd0l9JwFLg0UDJwgm+gLWpwz+9C3lHfg4iy1QREOdeqv5
+6/7O3pTf7253/Iuuy640+aP31cqKNwY1H4V9XdyYYRbCZaOJwysXbSf/CZFCVrZ6lMcWRvs28st
apFnVjVqD5muVXcDWOvzVKoHzZ6UhnrKVBwizcgfqT2qyA8CQLlhdpn0rMG837c0j8/bYcjPZ12M
U3cuqoqqqB92V/JYIyRqqdcJ8h73OXvjdYC26q0QRaDNTC2sLpqJjK4yQenYXdIIN37VhF+kbBK3
gJCmfNNqVf9xNvObKBG7xAF0iW9WG/w4cv7fTer/htMVq6alAHVqwl7cY1ue//a/tvV9/vD4v59P
3Z+/4dfkld9Rb0KrXycG4Y9FquDX5FXeSURiCtQUJjcZOgvl1+Q132EHjPAxbZ1FIYkp9Wvumu/Q
IMVBi/kLMQyq8d+Zu8d7HVKiyIuzt9N6kGkvE68dT91kRE50JAF2I0EPt2UpqSBGxgNymq45ZvJO
ybEffDZaP5fP8+XyVG7+Kw75cU0ie6SqWXs6zjLH11Q0VPTG2FLcuJmHvdEAcW7A8CUhTZZidILB
mOwc7XGn1q3cBREYYhGxNevF75tUfdd+j8RAQzdkthAcagliotBV6/zcSERt+/bNPrXOVjeLwhu8
VywyKFivD2PZbI2m5x26TWF8RGyC8nlvpuemGV4U1mCPZS/aVWl+ABIvuEa1F8Up38WjH9pZY4LV
EZQeMkYi2ZVifgWJ+d6ose4rW8HJjEq0R61TXIATlYvXOZ51ibIdUerfBSFisirBkyqU6QbEj+lm
UKTkEkNGSf2W6XV/U+UauUh8qMEAKVH0LUOulHrbUDpm5Z9RJNZ+REX/s5czSSST/o3lvBw/F/cs
58ejY4u0b/ngr1WsvBOXtBReF6EZDVAiwmermPY5neVFAIfGBgv8r1W89PQRnEE5+OljR8sYmygS
I/q2i8rF31nFT3Inq1mK1TpBi0rUsqTrx0sKS/pYTQpNcbXEyhfrTRt76m0CTTkSYFzEvrRJiv5L
SyRn+0X+vgN85ZZxoDpAtlKHtm6zmwUKDE0CePfZcL6y3p+WyOrmFikEDmlzidzWTZ8hrUYxJ3x1
y2SAs9L0+V6rxUOXTl/x5BM2HD5fhBYgHP7k12VZXyc5bXI1LT5ORGAeKoNwOwS3ZpVJEjwEQAR2
k2IUCiv93AhSmAndgurNzOt5BjFiDAZLBlcNKG1KvHWDRE0dy0RgzgChDVg53MlgvXQzIaUo52lD
MegAzPCnmOr/6OXyRLj/14vlfVcnzW/3+bffnPvooWh+85qUr5rnx9/Tr/i5bAyJYwxpRBbMQnZl
Dvxz2Rjyu6WewsSgI7moo7Oifi4bWXr3pCVOtkEAjksEn/p5+vEtgiyWDQtqMQOXlb+zbo7TPCRQ
qfDB4F7UAXU0SqwVDggmguCTEAdbeUjaj1NGWVzCDNjVU5VSZBt97+u4/KhIxd9KZn5el5h1aU4i
6Lnmg0hdJSkz9uXbvlHq27gZEcFrsM8BrSj0J1JZotzy+epbnhHyLY5Vi7kHj3m8NTCUHYzOKdim
5lJRzMAwNrp8qu6x5IDrqxCPQNtBKAcp29VINg3Jny5xFdgv2aZtsmFr+FKyb2ItPxvCMTsHRbyR
1V3dDJn39gazjmF4Qh10CP0BZhLNEvbf5z02bcDGxky5NvaMysYI1XMo+hd4YUZbuY6kTV2y6t++
5HE2+vQCSR1AxbGDLxHaMujP2nqK5sdtIabBdvCx4fNzUWF4Y7q+qJudwE+8MrKL9DqtSx4OJUuW
yfNLwbUt60EQhI3QlNG17I8iwO088nzNSA5CM4G6FQ/m3Kd7sLHWiedcEZp/PCjRz/KU8MjJc46v
rgtNwrU1YWOZaQoXoBY3IK8VuIihuaexVLuKvMC2kR7ZRvGs2HLbC65kDjQopGxP38bEUzvSTgzK
a+MPeIWCKBMbQNIyaM/Gf5bo3haFIrB1p9ZWr+bUoWFe2kHUnZLze20ICLRRsaApsOxiy/R7di14
kUOUqlG4BYhYHArM2L+GhZl+yftK+1D1Yu9a+uCUGKJ4XXIuVLRLOI/iTVQhLTj37XyTSD4duLdn
oLzM6tWKQ8GQkggtMV7NGjLUdLUaELAE25luD2jXFFE3BB2x0olKSypI/lITxvkkXSo9ast2OUyh
k/k+kpqFMpwN8iB86vSRT02LCmWj6vCFYd9X53Inb6dcAYfSorbd1PDTo0D4miWj4oRhaFCTG0IZ
6JC/MG7R5z3xaE/92+NHM0ECGKhWUu8Hp7RaXQklU6pyvN0aF7Ot1s/dwbBieMZNIcI2wl1K/D76
hW6bk0AnUFFbf3QsWsB2N+bgxusxnGgPCFrrlH1pfcqyBpOyKsAjYilZFSd2WOXlq0AOhBYaJ8mi
+rSWaoec2im+pvsbxOG0Qz76Su4UOSjtTKuzQxwW0m2ThshAVrIafIArn8IMS82zPJhJdaJK7D6m
cQtdI4YZndgg9KGzqkqr8DwyPJ6BJM1RETBWbKqtQuWMskDaYarBXVnMCGpBQMDUOfAjWyhG4wCc
TLuOkBq9jRA3DdJ8G0Q06ly/a9VdFTbyGRYT2i0UM3N0pIV88fbcfHnkWCSmS+US7DLYqtWKUXqt
BwGp+hsfWsCHtJzEXW5WmvvvXAVgD91TA1mS1dZEwBb7AtCGjRWYjTvI02NR6uaJDfBlhMCjLIpH
tBJIVdXVowhFFc2VNuCXNuitS6vb+LOWabcG2N27MGrgGaIL6Ex1Lp841Z562serADEzdi3EUUHh
0Ok93nfqUI+EMFasDUD4oF7IBUbojHOhb+QmJkrHc0pwM0kUtkk0AOAXJ3Heo49Somdr9MY1CgbZ
+zARp29x459XQwaW2vdB1iV5Wr/35Vg4YFCtvJ+poNL9hz9+KyR59qCngnqllFZ8PXaJv3v7pb0y
ngBwSYcoIy+yzKuNO26QC41kHH5pc8QJmX3ihPDd7alGUgBJ+CGow48C3PUT7/HlKQoIjOYHFiZk
8/QWjwdzhP42laVobcLS6rfqYFp3pVbdAltgSzfGbssEuySFC3eYxZ9Sm3rtVQJBo8ePVyJ+4Opy
nD07QpJZVQVVrK1NAVRh1y79FF+gq5oLpbGLk6q/SoUMMYFp8GllFhyqkpZsEQVRrjPZnzZVbn5M
DAzTxxBQMbSMpRJi5Hu0KtD/aYbKyeoBa2ixxBBSQx0gq+/hbfiXraycAnGv2hNLSEBRitIUOzNw
NCpaxw8DuUjq4egZNAJk43YG02z7NCoOYQZu0JYHo9xD2ZfdqPVVN9Uqy0PAsrhOW0H48PZkevVW
aB8uvSyKw1i7H9/KmKeIayQFs6lGjqMUu/q+76A56krXeOYsCVdQJKnPAHa1q6bu7WQyziWlbm9P
3IjMhVZrlTQG6UEI2MhqraeXxdtMF5Lgpq/qc/hc3jxrCyxKh5kMEdgmIxedVAnOp0ZQ90rZWDsp
LlIXbfVTtgSvzHT6urwmio1IKq8Po1CR/UwgYNhUTaF8CBDOv9DZIA6NhMlXijLCzgike4vuwAEk
bnVClu6VrR/7FEp7nOAo4KyBOkXl06OruDrqw/6F31jmVsnU+scB87cy63/ZAjlqm7zZUvlvWH3W
CHsWxBHydxR4qfsuEkL/Oh//kEft47ff7uDrPja/XUQk0L9ddW06Qct5LTd/9df/ytW1d4vgGJLV
9EQkFHxZTT9KXJKuv6NwzXFOVxt12uWt/krVzXf0dwjAwfSKQBCX4tfPVF0Q3ylAsniYBUnKSbYY
JPyNNssqEF8kUUlgqSSwiyIsSdB7vNqxNMuCPtKDz1Vf5naP/cat1MSXZTMfhKp6rLJ2B/kUd7kA
aJI0Bm6skoqaVQ2dURo2da58ezbW1z/W9/NK9nIC/7Xqf94Q2gcU0MGtvFBYH+pWRcugDz5nSVlt
hUBP7ac/EimMXCGBIIoiw6e3r7kCVjCGFtI7S6lPZ5HRGlhlu40i55QtIuX9pAsHDU5Clg31x2AK
UcKvw3QRo1OdvII/WOXhRx39gbdv4Hh/gbpDxYKIiJoN0mJYQK7eQhbmHUM6mji6TLaF6m9YKdNW
TdCIEjwKoRTiIuVyQmzK+7sXpvxOMETOhws9/xy//roJQsBDinIr6wLGHwZKwAOtSFvx+zvOwC0Z
zJ0mlfuqUD+/fWXS7aM3zRReEiw6AJBrKDYAezy+dtyrWp7VYXYDL8NW+Pfi4ovnZY7hAP20/XPt
0tpol1hhurqne9FO9+qD7hmXwiZ0TddyrI3gLP99+blyX++h79nX9b7lr9ZG9uRrxIxsaPDOQ+88
XMPl24uf64O1UV2Db8dfh8/TdXqYd+PNeKtdBF65kS7ny+Dc+jDeDNcFxPNrEjJbcFrbcFBI3tSb
h2t+6cNDy19Hp3MZJydybzS3c8yNsEVM0Bn4m2ILe31Tu+JO3BUbcddv6232PfaqTesOjrW39pob
74o9TEzyvvmbeCl50+14NV4Jh+ygb4xz+ULYi7vpbHCqTecU/DbJq59+v7nRPGGr2NZ+vlYvga3z
mzrbd77vD4UNoc0x3OU2LLfaV4dmnzp3wBgd01G8cOc7mqdfEo29b/aDnZ+Yw09Ms79W7s/3CSeM
njEbGvPp+H1GVtf6lSakN1v36j2KOofKKXbBTf81gvJNw8m0rXKTqfZ4mPfBBj2rjWRLdrqd99Gm
2PGjm8qJt4+7y7PJRtPXuZvsYY8zlTPZ/IdNvElcelhOypDny78Xk+QM9k1oo96AcFX+wbrOVTvi
a3fYCy7CG87y2f3+7Ym77l4t81aBbgFsbNG9f8G9KdVsgOuvZDdjagUOCpzmGVCk2LOKfDdEYeMW
E/DBIDC/tmJboaKy/JFh3txloff0VTMNn/Ogb3ZVFrU2agUdCh8oeUljqTpmjxQ3WORK9HxpcGqk
y8+e/kBC9SHEVc8xOlYoUblu12RZWE/n6qGVhis/R+0QmI94ZgXNzz/yQi/t2Q8M96//9vRz1did
yuuWEvKzvftpBvwIZTnYEChcG8P4c44+Q1THNxR9zgRVOFfJf+I2PDezR5oRd8hyuEaUXCqCdCFr
810Tmdu58qgBbeamcuT5LBa/BaFynqvDeywI74vCuqmM6ExKrANKL586Wpl+M+Bi9zVSh89Nm5Gc
ha421VsUeynC6LsI/KY0m9QkrGvKt7uqHGfbn8OdrkQk6+P52CbbWI02A7l0EV5pSbdp23LjB+qm
gETY6v0+9a0NKE5XVdtDrEVXShpSQEhvlTy/G9ribFB+IlWOgCrPT73VCfQ0dMAhqVwDvUesaU1x
RMqwo16YhTfAy1GPjQ10cWQV0M93kWbpIWp3knY9tfp2RBPoR+T3X774ArbQkZiGQAQciNNgdfyM
tdFoZSuRkId66VB91ZxpqlpKX6JpD7n/QRpvwhyJ7xqSnsXNndg6VvNmCc84AymlLy1hcvMlAH6W
ymlDbTbjoM1XMVjYJLNqO+yrbDsH8pUfNJpNHUezZ6uMbCtupN3b6/kJavXXvkXySIkb46TF5WyB
Nq7L7CXiBkHeaeL7Skrk/aQGtwBzkwOYfRG3SgFXQoUhb7XiAhCtt5AzLhKt2FKKPYQ4Q1zoan6v
qnPuBi2ascFYPpQgZ99nRn3KMOF4nH7d6QJoJ1ukarpKzXITTbWUOOJ9J0WfF9azk4libkeKccib
6HOHtgrgz9xFR/8UXu0pnX42SnRpGZrFk4jJCbTBWqXbElqFptx2xU2ad246UL0p+9nbupFRZrsQ
rSS7kwPVy5K5ucyisLQzI/8wMWkOQV5F9lB11rlRsPPXYXvoVelPc8qHm3aQ611Nfwx9BL7Ui7Da
aOoA/wC12l0rTqjRZOklvZErs1LjG6Mt/Q9qezlnw3QeB2eWEfa44IS1E5bBaMdAU12A9rHTDHl/
hvCp6M55094aAYhDvdfcYFJ+JMx/K296X2T8b40b+/86aYLC/2wdLQi2I4TZUZJ01KlcPverwa8D
04EFSilxaaHTx/pn9kOnEngMxTiOUHLaheb0M/uhvUlXgNOLEt1TVvQXRgfwJuoQvzABfyvxWfGA
liuSXZD8LHhQ0rL1WkpRqcklNIMfTclvOwLGUl10tcSyj+aPGjJvyb0q1FqzzasJ1Ry3leFvjA4d
N/FrkNdqLjiFPCbGmRVqU4eYh5BX+8HK0uYiRWFdmED2j1r5VUvaeCxcQdfTWHECClnSozEWU3eb
hqOR3qOKXfoPqC0C2A70qCrpA+Evxq2oJZXuq1ASUaJwA5Qxk9JGiS7LznFfYDltgiyTpoOcYYTw
XWj6gs88e6WnczF6qdRIqb6gys3re4E3N6Qs6kI9NB/9ocjjat9maqruUxWJF2OP/08bDc4clWn0
PRV95Fy3b1/+CRH8156DljNiiYbCocQOvTjTrM6lGR0t3HP16FssJUqCIUkBCD+0qaUJVbytRwqb
rct+EqALSrgxL+QXZIgb2ZHQyBuUs1YPcygFRVEpEJ9hI1R87+2bXFLDZ/dI7kzNjjK2QupINr1m
tI1hBA2nVoRvulD3ouzSfgjQ6EsBUSm4B9Strn9JNNFvvbeve5w9ESZwWRJWaFtwamAKrsamRLvE
KFB0/RagsN/odi+WafNnqPrYUdlDjLPyFT7AbUvgHRbUGE7EDMdH0XJ5uDQkyzBLUCpkDR0f2SCn
I0EcQ+WbYKRGpTjaAL32noUktF4xR0Z6GQlSIV0oSTV1d0kjikh+NWGUMihvD8TLOzGprizoPZDU
hC+r0ikFfD+NJ7H+hlANS24LWWqW6HAhMYgPS2T6qv6l7hiCym4QetS/FOLUUzbuo0IshxNvZTkF
j2YD6HbIogsEEEoxFMPjYQEaKqJQlvsPPv1krd4VVYkr40bws8aadpNZj0yRt59/xY7gVTzpKzwt
VMyFKQ8dXzOw5lizAL99DaPayAQgp+GyILIRqkaB0EEMBd6JsmaSS3sEdstAaJEYdncZAqCctIJU
53dWFmY1lllaUcu3WR/lzde3b3OJTZ6PDB2KRXViaeixhytr5kg3+GYtVvP4dazbmkkAQlbk/Yjj
oGiCPdbII97hB1Eti6YdUPek5FEG3Yn382KwkPyBDQhgisIyaer6NsxKbtqp0YuvOfAn9vCY3WtG
7nYS20k70HFk328CEDv3KJrk7Kh1mdWStseSUUBSoQrZbZedfwr5VA5JoD+oY4JA4YltZRWVQrBZ
Bgngm0F9BDO4F2V4ZUCzOZ+Vrw2Ok0K2idumTLvram4jZNOGaqq4OcHIer5XTFVWTK6ZzJNwN5Sl
j3VkncaBk0Fhmw5ZWOWtb+dwJX1EoTRRSG/1DKTXInppjWyJshBPUn6G8S7O6E4S+UN1il+86iss
4gQkNlilUfOkysWpcjxNmZl51ed9+cXQCi3W6CxAFalwmuosC+uF2RDY2mFXPu2eaafyve5pOykl
HwcKG5k/Ra/QlEPt/9QaeuKDPp+dyHYQjNAYBP6wrN1VBrJAdjM/LMovZc0qqjZwb031Aik/ZYKH
200Mh+X36fwxC8dpMmwkgocqxOBDHvTboIL9tYf0G88f0RVu9EszIikQnFHtsc/dJQj88XqKhjwi
safe0Prbssb7+uOc6smQ2CJacbyFiNHnBRW5RfvOVuA7zB/NbBx5d4oWT/xfM4tBa7qlhlbwVje6
5d0lYxARYFRPl7fMQIDlYxYjLrB2QfDAnUdCvsQGballyf3Y6HlVbq0eAdA7VSnm9pz426/Rq8tq
OYMO62fjPlA5XD/nZu6rH0FjYG+5McyAOKOv/i9lZ9YcJ9Jt7V9EBPNwC1SVZsuS5df2DWHZbmbI
TEgS+PXnwfKJ79j9RXe8F90VKpdUkOSw99prrzWMhCj/vDf8uWsy+pTWIHRT/YIw/afxnFdsQ+kk
ovuCjsWE/uuKbZiYUjNSzrn2tDRsFP/8jX/uRi4CLdRLf3YwHM3of0zGSdlTZbCrQRUOfXSKu9o/
tj96hFoO7xAWSvilaLydSWhcjWr9fXS4APybA/UfRUyiXMhjEJ6o6cDZO5Df3xfF7i1aWknYf+x9
NAWhIqABZ/0YZSXZjWgBGmBa0e1WPy5TXLLjIKM5lqcynlHWSaF7mI7M1C3lbVfE4fPqqQ6n3ck4
4fI0xzhCZehHruMtk8iu0sb2i1qkfgGyxWKvbObhuFREF9dFQ685Kx9M1nuH4EwkttT7qZX932Xb
3CIH1FHScI+cwCMn+P2O27CoBiOn6AU1VJsgNlDKJYhd9mPeoqTq+1eVY1am7domHi/l/DOytUJx
TGm8qY1bPBdreExpFyZBr65qmuGOLVLuk+2c0YMRU30BSkfdPkdk/4ipnS3uWZ2Ia7OM/nku/TQf
/T+bBxXKo5PrF3ZPe8wfaTmeev0+NoP7Es+Vx9qaRXlcwGx5IKK/1jHky41rK6r1WOLslceWomjy
br9alUMY76zB8dYo26n92iVN5F/VpjvGQW5mDB8KufKpuvKOW9zKPpzOrRUp7yxitXhTtnFecLv/
cmt/RJlH8RVmgYsQVgwZkHjv96c1r60TdUhcvnh0jDP8s5JMrb3b6/HbbMetO6TbPMr9Y0QFhc2t
x6udB7KGPSyp0w59ETXpxLO0eSFKVQyHiRqP2Qd/it1kqK1kRUzYdOLY3TTb5lXtCsO2NhOR8IUU
vG1+IsdyGIq+xI/+ATnTypqzoMOPwaRVAutiBrU6xufYCtv/iljqx4QL5CB4CFIhwaryz1CX5mE/
3EJpfVj6aGR3eAtv3SpGYykjs6zo4fyXYT+W/W8z6ijKENhDdOc/oqbfh91usHQLxRp9mLTDDJmR
42BCcfYzPn4D9RLBcwMtCTHrztsY8G4pBkIWNj1Gyai1mx+jcIqL5lzMfsxmwIJcnlSHn9HXFWdo
3lmxdnr49dhKaQaGcu3igbXCKjoeR4nQBUNvoU/NC9LeyfJko0DKlQRty9nUhvORp/7zvUPV/dvN
H4cAmwRQIFHQn5kN4eBklfa6faiqLexohdStBypp7KJ5gGSLG/ZJVioU1BOgTTeUCpSs5Y3daW8N
UkG0Y92qknr9fdHDxcmkGdfym1139pUptB/mbTSM3Xe/6XaFxmUIr8PsGIq/8xfHRrYmboYEawxJ
/Djps0HDdnlQsipWFEJ6NCzuPFs5Cf7fKnGyZp21KtBnjVEST6thUT7dNmt7qI0tuzJbl8KZa/zm
DKSn/eewm0EYM3t1tNEXkZgK2HXcinK+nquIyCyL9s7sO2ktU1Fcr+1WaHgWognPC/7cdCP01rp/
MOHo1h+135VFDlfPdbKN/HSEgV/OU5JjroILfBl05RUE1DmXo2322yIZbPviGKdyz6U1xZV9Eu3Y
+y9bgCua9ZJABVw/rGgvz/do+Q7WEydGpL8HKgzVyx4t5QChBunKanqfrOhRXAoEZNczIvQxVJuk
HQ+fhUgB5sevDpj28J2CxbisOVNlkz+oEBlj0x5hEO5DbHOQQZyTBwRdeIFg0YYPALVW216WULiw
+35U8eDNjPJKGVH597sHU7Q57w5dztV73HLn0D4Ngy8E2rBJUVfd3RCsrSxPzVLOZrkzyFTX9dka
/bEOn4JZqfE6bPyqhEGxUhltU0BMm2O9Q2nPJGlp+aFEYr5Qe7Ndm3KyqpqaTs9pg7emQTAkX0St
g0+jpcNgumZyoHSN4y9hi4OfHVFXks6bF6/hO4RZI17mtzdpI+z4t8Nomq/bR1SLXnctEVe+aUIl
SvfKWS0rijL881odXdahcXpUW31U401qB1bN7cBD4lBBdGQDzs+aoEqC8t126D9Gj/D2GtOdo9az
XHHd6i2Jl3dh4wV1ksokOaLqSM1B1X4EC8Ur5haWL84mJ2uTbNn37NqyCm7x6FBRd+cgWu10j01j
mhgGZsNGUJ7GmpqKytiyjkvaFqtD+94uq62WuS3aRsVwmW0rGD65pYvs+7lvuiQBwI0lXSOk3oys
i+cIJ0jmhNXxR7h+QpYUNaUjpvcxeDoSg8pBZhv9XnOMmNchH5qk41TN1vPQI8VLmLDMZYyIC7UY
JsA+EG9c5kT1fE683WqFZTbDJ5tDCYizZCr4NuiiJJmDUx+PxxF+5Qb/cTCq5oODnzRgSRbKwDwK
a2jjyv8hJQkN0iR1TaSVmdjZIpnVcRVoiyfoa6k/zg3mKgPjZWGDcqn07jvrPUrJxyXXPGmxP6PX
bPgGtO0d+VpYaN/Meais48kHm8V7XULX2pwvi8NHOWJjabiGBUSfe/x1PzTdePIVwK3ivWAVY/iM
eEuReBmyLgBAFBErOB6nX7On2KeEPxk1eO90aYHCPS9IjR1T/VeMmwSYFfGTNwXtPW5Uynr+NdTW
28f/d5DfPgdS4Lb3kSt6LsAZrGqh8S4UOBTVg7dx0xICHV9Suh682GcS8HJM4Kv/fFAjjG2mGpm3
VuX14CQbrUVOWy1b+A6L8JFRWtweHTFQWDA2lQFzFEuSwrM8gt6yD1ze7PChla9QCY8RHAUriH3t
7Z4qtyZHw2ZqCI1zten4yM7tt0f7Nj3Cou0Yn9Cv+Y0TShrHza/hVjFPSwfldwIJvwp5cxulHVUv
u1X7er7hTr1jeN8m0o6KCFfJTR5/xakVzZbkZpHH7Jrm6rj0twG1drPzw9h5ox+dLMQO2uZ6p2Vn
FZcSZiy/bWp8RZa7pMG061lMhucL99WVr4g4D0wfZIj64+aRXGa6TmDZxx90l+PFxzaHl26wj+XQ
78Fx/YMOy8q86K7syvo8YIpkPcMjcUrvqp22yJlvvbe5UjdTMkeXX0OOlpjictbaa/kjnAAjX46v
ADLFl8WRNEq/ELk18ZJjjTEPdWZPZcGXB3CwSZmQzALb7AAMgGx4TJW+jhB5ZzlrzlfeazcdNvG5
JVhctxsPY451vJoPd2z0EhO/wwGkmEpgQ3ShNZ+vZjnxQtAYdA+91Px/6w24XWAbB6hIguV3D0s7
F4ACRjV8u1OV+D+EQ7GSBWAJfMx9A7URkHj1pMsOE8Pi0fGp6zlie6S0hyKZrumBUfv62Uatnf2m
7Maxba9+wcnN3FWqOeuqI9/9tvkTwlZXoqkYjgsKHKwZSb8CAzYVKNnsH70qHs38IjExMuEVsuHH
ra/U3BkijxJ0yx21pUGWMdxth10OwuoxfJT8j1kDXnVM8Tf8NJ5aw2872j3ud67hM1qpYoLzeVmD
PqIK1u3gysiltEOSAllsYX/vCUfxiXBzjhx2CfTEvHoDWejt6FSBWIpUhXuNa8nO39jfoLeCtBzU
UAZ+C0RJfxGpb9+TOw3Z3AFMBLd9Gx7rafZNDQhftvHMVumFKEc4D9PGTtOcyfWOwdO1d0AFro5x
9XhsuqHk19XWcZefDeFZYd0YzO1U/ZB4NEpWSJ5z3N1HbeGF83sfGGsrTjhTWlt1Do1AYR/NewuF
gjQCBAq/+CVEOokyPLomVbpb/s5dhUN/HBt9UBxjrlzlMPneRpKGIpBor7Zrb7kxe9AX0ft218Z6
VgTToAq7kEn4hf2W+WUZsTMCaBoe91CIAZeqM+nlgVJ1+GsfWEDSj0Z8CROYYc6rv3Zh9xCGEu3w
s++O02z9ZWqHRuUTJ5pHDRaHq1ZaWdw5kfoIIklH3Ae7lE1ZZkWwedX6ZCJiG/k9WepFup+nIgaa
uKhW456ZWe4+tR93X2MBk2pOh5Vk33FGYko6thLtaGZ53yRutvAmnaYpLiTEn/mvO3l7llI0AMQZ
bVzbcVs/t5uuW479L9nKYzch+j8Wbz31xyeGn+h90bjHezTBWXxiwxKEl8IDnehPZO5HbaPuCsFS
LokWi4d93hxxaliox6pM+uNffk1ZYkp2Ivhvxz+9QfDHdmqVmVo3BdPZQS83ftRVVOLyZuwBwN7H
bztxr40cjlVeWvsBB07UiXjxCcvma7nbzG8f5dvuAdzyuPIWzQcWxdsXBSrhSJNMFev5LWNDdWqP
2rQZhPbft28bVvsGNMrYOcBoq5MHCDmpUPl+jg6OHAuoeKG2nnUdCO55NlTxlpuaUjfjUfkr3xEt
3XFZ+ueCs0Za7sExA30scuEeZcZ8MOsxJ6Nid6H00WY19P2pajpW4/ltQMCBj02vRdCAv+tPjtXc
Vq7XRfG/AF9/JPRgOewPzGAkNSA7/g1WrmZaq8Gr3edqHEOuOirLldVgRrZZafnHCuoWgBfsemp5
XPu/ZHe/53bH19O5inQU4nzwPf7EWZVeR8tMEVDV29bYHKpdh8tJzEr656/6oy7EakLUhGZX+rU8
/v+nyBhCWTIuCCX/d45ArBnpFhKF77/DW/mY3VhjHA9V1w1PePSVzyP7tTn+87X8DnDC7mH+QCvl
5imHM8//KAvBFsPRl6X3DAOXbawOsGuW52nC1ey0j4TO/zbOf/9CpFsADg6tWcDFP2Wp2krZDhqD
xZNcBw6KsuXEv442rE2ANX+u7H++wb/zlw7slq4euPHwnP0/gcy1QwZrmDuSrLcdw1T7AdpvobcF
wXn1p3g5N1h+qPfaeFuT93o49nNPsTVY0+5zHv3LFf0+0xlzUimkAw8RVZoMqQ7+jqFsiW0heuHJ
p+5tURniOtb40X/Dvl7HS80jqHy9sTITj8OB0MKqjgtpaGzRe7ZIMnv8ZbwxODQlAIEytnrJx1kf
hfOAMI3rycy81bPE2zb7zzfx52PkwdHmTbcXilk0u/wJPXHuIi66WstDRcsowwnthScoJuwq329W
rP1/kQr8/31fgLob9HKaQP/WhhKtRCO0imv4NT+PvbWsZJMik1jD78E1rvyvoDV0VpxDrpv7g6wE
9evP7QC7eJDopW4e3o4lguTjaeCByroYcJfllv95QA/g7P8Ba3CrMYJnoh6kFCrF/Pz7pDDbvmI1
FLRX0WCpNsiivo+8L6FiwfzbEvz7V/HoINXTA3/ozf55b33h9htKs+XVWyiyBKAjzCN8bHn557v6
RcX4PzcGVnjw9yHI/CzM08b/+43ZNnWZCPLpRe2uXU0nN1gPNoKmW16Pf037QA09w/sFbDVJe/iQ
TgilrZwhsXFaQ8EpM/qoQH7uXB/swX7si6Asx6uN2CAYHwpMR511yzCAmwhTpOxJg1Tj+oM8YXyz
u3Nmj3aIIRIeI0Btd97qjF74mLzV89qQZMSDoNo7cr1vsZhJoMzoBccyMJEGqsYViUZU93mH6iSP
4leAEln8WpW2b2EFEXrMYRH+3MbeUo3W2GzdmO+4bN2khkcYYBbXIqAd0V/rHgZX8wFCrFBHDyhE
HcGc9bYDCoqjrHb7MOOr8WWeexqKh0klQ52HIuoaDZvuDfJADpPL+BXI/IygqKwZxhdpqeMQj+Ti
yWtyizZ0TyIe+Uo6e49IwaZaUZdZt/ZoJV7A87ume/EIexPvIdzmBAHWJrTRjrwJcBcCZ93e8rDE
bJMn86rV2Kg/gcBEVBnSpprjscgsPZbGpv3Kgz3kPiYyEZE5lZIuGPkh2JJlHz9QbzgqWsSAaGM+
jPNEEeFDLUCbyxwSEnSCc6WkgxNK7xB0/rWRek7xTRCuxv3iBOs2xw8wnQvxfkiSpnVPzTBZeGwJ
No51zlALo5Z+GsaNZ5ub1d3Vhq8ryMSSEZrRNpht/laYO8yS0fzDDZqOb7LpJFbURevKni6+jU7+
69HsvFV54RNwDwdpsFefBpAXCzL7W8nt114kqYeXIVRi9u3mPFRd6GK49BZnAXwfceI2zMeh8zY1
DgWw8MsQdS0pm0pgxAj6W+ywx3hwKseIy3Db1qUR2FqSD2ziY/wsMMntzn2NTX1alaV5DrY6aPLD
QvJS+4t3Vds4Z/RqXa5AMsanCE+LbE2C6iGq5+6wVlzoAmVSX9FHPqLW67vVa6NE96mEupkP+qBr
FpXyzyS7QEourc2xsL+MLctxMCK8C00t8sg/tKOljUtxg2/bqRlr/W7HVsA+cXbPJwxdYSC3U9h/
q4R+prNQ3ELNLW/7ZZpPwQQEDfelvFpGneQVnsLvI1FJ6vqixuNMFnkHWzLd/GHIgyKRN/Hu9mf8
j6gCDyLw+dOwMTO/wcLN8CevY/KxV5xC9QXeQ/Fd4id1aVeno8U0aTADbOzxWdC4tqcdEM2UWt5Y
vph1j792iFqTyuv+g4nd+mS7s30DybSq09GyvDsfmO6s5mn4MTVR8R7wED58NXvJd4dSD/mMI5yn
xW2q+iy2wTo5Uz8/TYsP4MBWkE/bqm+8SW0t8m4mzoooKar4U71g6X0NA0F/m1y/cU6jFjNpTt1X
KHKi1/UjngN0FfEoVDd9Ah0h9/EJfL8uXkue1I+3AUZ2MiviavxqNxinrjRq3U4hgqrsncFRQy0X
c7MSzt7b9Mxcg35bN3XrVW4OR7f77hjj0dmxx6iVzvAKP+PQY35Iy1ozt3b2r9PUjC6MAgF9cN8n
Zm7VCRqdnFHpXOymXW9CXUrcJh1RP2xOxEZMSpUtMM+9G1jMnbhRq1RnV2j3Nuh6qK9e8DEw2zdb
F8WDj71dukx6zg9BrBpScr9E0ORH7+RHM0bRla8+b2IlJrMpb5cTgnZwIFCTxmBTpJb2fJo+5Zh6
bjdcRoCC1LX7+T326u37qdrmNmvnuXyR1SY/qVX0bko/Adx8RyF33nB9VFxjMDcW3oqhpr/G5jFx
Jyz9hn1pvja92GnrsvuPA4TlVIjFeZ9QRLgWrsKtQ9nFjV8P/tcJJ727Brx/oezg49g8F3NaaLr1
t1LjRB4f+i4d3QFflUVQk8fEZ02K4bl8DE0Iz9+V+EMn9R5dzc5YPcLTgduBQ8qLOw7isuDOdGnE
En5VXvFiyJNfdtnvMU0D/pY2si9/bAzIpZojrU+EgRtKk0lQpMqXVGzbck6x4Vuuw6QVF0kc6tBu
PSUvyTAnrx790dhUF+PrgizND80Ez5dodO99iAUXm5MiR8xifia+tFLEyJY7C8m2L7tNGwmeCQXM
LODkh8PFjrMMXWYOyjoGDwra8AqyNkY209Bc2kCrF7hdHte/uDeOPXjnJvSmz+By8jEZ8LJ2ti55
7nu135ZTI09rxJZLGtzXD4NvzzdK++ZxmAr1QcWx/81rFzYHV27Lg7/1LB4wrXeON+tb+gTMdW1W
zLxH3KwuRdj7OekxDEtgj+R6t1RxV7C9vd/duHqJiSE/yz2eP3Dgl1cstuie9uEZDlOIP1VSBHdU
uB0vm/uky+MdeQzmuxrg/VsjNgtx9Viuo5B4Bnf2WZlGfhazRk6owLDjDvl1fQtRCZsb2rw/4GiU
9OzZ/Xqiiy2+ws24zBax++/ipfRA5pX13SpcOGh3W+DvdZJt/Uqsm0caSDu+awNvieaTPaq2o7UY
m+I7Y4nyEZQFs05/Gz52s/rK75SHhpHzEfNznWPW3Tys9CSEaSCc+iYZhftFW4XGOr4y9j1UH/1S
u8siL5XbeX6WVE5062PZE58Tux+Sm76KRU4d198x5atMHid7H6XNPtNx0HvF8DBa1PtvcWDHODwP
bTMrDJkXCj3OqhxzPfiyf+ch5Po+GpJaZOGqqvFUJQIFpLJe+hMl36267et2pHtSDQEkxKJwrEu0
TNP+tMWD0tXlCD1QwJHr2I0tozaasr1pyclVlzkRkUsW9LpY7kFLmgkhFqf8YKJ9ROzZ7sI76HqF
kxuHEPF2JhGfPwY12Z9iH1ECk14Cp3KAVnS1zGF0E7gIlzUf8Ocp3CXdVmkn+sZls7OvY5+KwEV2
26DyapkC/ZxYZUtzl1t29IQoq8AnIbP8ZH2uPVgzqVv53ftxc6z9YkKyysyOpGvfmaRZh8xV4Pj3
Ucd2SkeW3PMRZOumcec6oyW2vZmtbZ2ad91mhQkaO0s/2Gufg9P07cHSEm7Qv5tn3LjnfAubsMOK
Uk8j6yGmvJlpZ3P7k48ZaXXXVlRncc0E5s32eZW0BfYbhR/k3turofaD8VRSKLxva2DSvMHu+sor
0U/Nw9iuIiCxRjnXbakw0hQ6QL3ENVS/w9mdH7DUXiOUvgt/Qr0EgW0ac8rwoyMs9X1JCE08JTb3
Mo6F453KpXK1mxHCVdaYUZuHimbSqAqfNssfEaKTOt5QpmMnnfnAaFv1Wn9jE5JxiIbD4X1RSmdF
HAP/4ag6CVrPguDesZZQv1DM7YurBinVr+WyfNlxkKURXnwpExHQKilN/2zgdpyKuFAXm8PDZpMI
FeWvaL/tNrd7UF6tz0ulkkxIcQjHQdOkTaQP+mc1dGGuVLilOq599tdl7r/N2FGiBd1RuSrX4p4K
Y2xnzjoZme8cNv5jMlXecwSBSKEaAtbDfGDC0Kpcm+/OKNr3uCpP8WmKovJuGofxWctpLk96LZfi
GtS4jFKrX5PrfkQq0h1kd25lETwPre2ckrkacW8OrHu3Xf1bV1C0HMuJ4nVCWpS7brF8xSZVX/bV
dTu68TiEcztZ5HQSTjg+wB8087VQeI/TR2uvmWwR3/TDCdftxOlxRx4hROrrKeTmThsg9/NeqPp7
Qd1bXhrqa7liUWIEurXqgVOew78OW/RRGuILLqF44tTBtg0Zh0wPovrY1KXzBeRtPUPaSS6jnfTn
SETNo9XYKlv6sPpkD/1L18AEK0nczpFbNJ9H484YX3jj+NmzC3WjXa9Y00KtTZzVgKM3hXC56dIG
4T5s2kl2vXcNacnNYpz6W1t50Ze2KJ1PreOZu4XKbR4IOV57QMYfAd/d9tjTVpF6jS3vw6Kg0ZfK
vjkmof/Nb49keBv649Re3el1XGKrPnVhTSEUMHkMrwfM6dAXRKh0ptaEYG8qI9M4GX7ExNIhBjnB
fScm9xUVpblN3Y5rSJsuquIM4RWZAX8xJ6pNBNd9qN0onyuInIpYqy1vejHO/xFkbVXWChQgvnDw
GtxPrdgsV9bchjky6NZVLQP35eANnJ19aXVab5Z4F2CU86qXWHA8kHmeR13AhhqLwLujdKduxQap
JFUlIc3dOmnx2rrzWmcTMOOS1ku3fpvnjbXCoiRP0wIU8/tC1WqhyW1ZTkOzeDeA1PjxGvzDCOah
jf6gfw+78z6qcC/ZyN9Si3BkzrtCWsEJmSw4v/a+BB/nqes+R2JZs3bypryzLWk/aBM5z1TX4gRW
EDFcGs6m6i50s8437H6DOa2yqhpCuYTQExaHNT54lXGsTBcHE2/DM0KclFjoMICRwiTK/Apteb9d
zuUSUkpBMadpCdLU6Uhjl6zYZO0SU3tDsX8aJj2079zRMYh9L1OBmwmTd9xFphxd4vZu2W4z+O9C
hJ/itHVk7X3toI1aQ7ZY8doUZwpm7Wrfo3QfjngXWqxMdFn2qp90FnHgBlteUb+Ku1TD5va3fFi2
om9vt7hwPTub9Iqe2SMq917opSs070SflRay/lSiZzmWuWGpUEahG8fDt3RZ5RjO55JYDRmySlv9
X5Oc1gWXbvhP/XAKJLW258J2qb1cBEQpTJPU5lt289honL2Dj74FXQo3VK2pASzQ3Ln9H72VRDbj
ODXDlieCfrVPOCq71fMbWGuJo+Awd8kBjbpOsYpbuvKO0j18gaMOwjrco++lX9hreIFXvbPepDMl
dAAKU1lVOsQAXRaZbYEfAUcE2/H8UVcACvHdTEC5PthNYm9+pstJy/ayU93iaXHkNWPz6sV6WPo8
6GZMvG89ze3RrD3CspgySC9eXzxjRyDq8BRCVK29G1truY3wkOqZGIfcoZRnIWJ8j6DpjXkLC+ne
hcxF6C4Sdswtwehgjv1LPUf9tglQ2AUktc6gVOnO+KdywKy8OwkD4yYBOxjG+G4n9MOm18I0hyrY
UiRCp44vE/8UYfaHBqKr+o8i1t2LBbvmsDqk+Sz1NWvnBNuk/24PLVEW7PdKtacxnJIqXxQ8lTXd
XUnxcQ/19pNlf5Ngj/OIFtdyBQ5c34124WVYkOv7xtm2/iS8HrLWklAIFlb33CSria4lIVyU4re4
0eA+oFl2UbMNi3GN8XWgOWdpv4vdLlCKVX5fpCHnqMZ+Zd+eptoyKwGC1Z2IQMkQi0YEwUWF/tzn
RR+vr9ZerJtIndJI5ylu6zbITT0M3xQmKyqdmoXUYNgt3Kxs1Th0yisIUle6Qq71e2mtB+JCRO0O
2d5W5Zk+raWwzr12Ysg5rkTbtrD9cTzROzldOUgyf+6WznemLCrccswAFGuci7Zoo7EzDm2d4yyn
509QH6BNpErAssvgdMiFAMlx4RUBbj2UZN6Hiztx+P1KwW1NjddGJ1wacT8vpxEquw5oroBbJ3qo
G+6mpzwegoSSlDVXF/oWeDDRWlqpB7fuSooOL3oNYPa6Q1hgbhTJe23ZI/e5i3PoiPVx42HnflLE
yamBW/HDgrwEeNiI8g45Lnf6QnJpqvdR06sj6vLc+ooIJsSKNArqV7ZIb7t4i988jcYr7qFJlt9L
5TDysdlX6GqFBhnZdySzRW2blxid6UejuopboI2N6nDUj+ymUU+zQhskTw7wIX33zWiuHUCLOjdw
Y/5jPJ8+wqCd/KvBbxroiSp4lkU5nmd3sD+FasIcOYKHWKluh6E/YSNCy9H2QA+zW+cotiw0dWG7
Ph1KIclyXYYKdto07NBBy8JgQWUSGtZpqsZfQeCh7Z6pEFFnRQamnvJy8Ra2Xot+B3zMRQS90Csn
SVAwbNO9p4W+K11niXM7KEV0hgghPpg1mmEdzwN3CRsg+uKrKsZihAD8nbSOiHfC6GdIiak3NEva
IoGO0kokxDnQG5hXwCWPew8CkO6hEOGpXSDY5Z7d16ddrvxOGUCngzbSi3zxxF/oPg0nt5jWzMzB
9jlit1hu13lQIu/kEj9NgZpxvbKCQJIQ1KBAvTvee13h3sZV10bQhIqtT5VTJLeWVbmvW1e3N/gH
TI9w9ZoMDpj7la4YPVBniJItq4OpUVlk/HrLtdnwyMLLcy5Ouqrjjv1Xed1t47hbcJ5DE3xE4las
DyBXrQcYMPZb2one+VwnMB7SHiLGwwjDxD5FJthIChKXrgZZ2EF/6p2m+tAGqzIZ5yZRHfF5XnlK
xse4he+MdzjLee5YPMRd732SsCxwbNfdZ2/qx09qHse0QrPoKYJRCVGqXJjynfpcWsYuia1WC7+w
3blXmvaeCdzly1Bq61o1LOpc1W30btZIGMyBpNdDRe0duEB0ZRV2/BHEuI6YBmX4KtzdO62+PT0t
anOv22mcsUBbYnNEa3YPdQaZsDSapvhq8iqM0vfEInDq62S9DIG7dE90y9a5AtzKFVPdz6QX6BPh
i3M7bGMFN9A4n6piWz8lBSrVYtI2rZNBe+rjrvgLWjHqC4E/v8SE+xfHL5zXEQb6J5tfCVKsfwDS
POsTPTfx/UqR/yKWmVUX668QlOdHoe2tSGPkZB3Wwf6YoNFNROP4/YXzQA2kGZOXo01/C4pm3Rnp
qv80gB3o85OoSDwrdmThnBHVvM5/birP7zMfVP9aiMGhFAbTsvW8b9uh2qNOrQAPUq8cUG2PcGlM
P0v0iYx27MWT8qfRD97NTSXZ5Sf0qeAmKUlnCCQBjA97Sa2BguP4zt+g0mwXgw8fhQVvtNe5urZ1
1Tf4HhW0/7wU9WqCb6h9jO1VM8b97GeFr+zZyuOFpnnF5tXCZqGmBT+iSZw6tHOId85O2BjbW52p
NlT2eq23FRQzDd01OPv+YOIvCBXObCpStN3asY8FlR3kxHnwFHJrC0ukWdB7GxfoyITxsKo2eqFZ
NNDYfZw3lkqMP2xpbdGUU9CEqHeahNnaioplXbawhUSJA5+bMQclZZCyKXdbvl+8eCaFqb01VOrj
GJtiaXIKsTF5Hy1D9do8NM046TGfDGLTzskWnp7kq27xNEVhpSlFvWVm9AnJ0l1U7AxXqOYFTZKB
WB934oelnXSXqlyXSP5HW+XuBmldxC3/Bhc+Ctdba55ImG+bbSq6MFvxbor+zRj6j9Y3in80UKMt
QYxJVRqThj+6fAabnKNZRfLNbugi+VX1dsM2oPykvL6E7WniZegzG1k3N0oj1dGIlHbUUab/Ye/M
miJH0yz9V9rmXjnaF7OZuZDk4ECw+QIBN7IgArTvu379PILoSlzQeEV1X/SYzUWlVWZahlzSp295
33Oe4zRKNhj76LXR9XXb8LDby8+ayfbYVS36r6jAl1GjoTZiTfJD41ecF7O3KX0TfpBmljAQhZx2
2ZFG5WFPfr4iNm6exuwdpuU7owLegz4oGpqNiF/iOX27YvemqlG0rKI1X4OZbhHBdeIgYPkII5qV
J6+3/F8Na/jnOHinz/kct1MvuQ//DRF4MN7ejY0PNIer5x74fPL8K88OE4Ne/7s3mgPbi7/ANagk
segy2NYZUfMbZacBrENtj9dFNEXRMPk3v2EOgmT+NY/6mToswTCkwPU3y06W/8LmaiK2UVDPqaiP
/wRldziaqUxDbkbuoyszZ5fxvBhbuWnAAfALb5MWT31ErfQ+yI/IIw6H7+9LcJ/8Yg1L1FJVI3A6
GQN18DYoCldR8b2xwpVq/aAc2nTHEh4Wk8bbxbBdqbiUESy8kjDefytkpfUsJZKw6aFfORCmqdyX
p6ZkG6GTsnc8ZaJ4985v3tQC7yFEn93ebFqnBzxPCUsIKQG8iOJzVdi0L/ljvle3AX2AYxc5tDa9
3dZMFWUiIDVPWvr/NFx8pkIA9qaITHtm/aY+gjcNV4cf/vn9MOeCrSAjg27fMonAQ5Dli+hUN41I
yp66pw3L5pP2MLapUDpysUO5x+t9WUhmCGxWDZq3SxOgQXu0yMsm3AZmt9Kra4VN+devZznAkTQx
unXW6jlGl+b34eTZN3GQAeGGT+2J30z5irweDAv96uurzEKRv4Uk6AUWV5kHyTsWk1rKJsEGk7/1
Ok7btq7ce9dYj8wKVt2RG1o+svlSLAYEmPDlWh8c4RIFGM5qfrCti65y4viEMtsxTPDrU1neD1EG
kqIghSPvWT68H1qX4FEwhW2rXyYAucGh3lBlZ8NTfkbNsLSD3CFlUb7vaVPMytW3Bec/ZGsth/vr
PYJIZs0DdIPt+PDycgEzrJHzYNsl+1Ett+TOrnMp/tmXxZEXt5Dgvb054MH/uNQ8ft69OdpSkSHh
St/SOwK2YWzIJbsuT+Rvw2X6R0Taj5daDEWov/TPQy6F0fisosHrN/KR72k5GfHg0BPijEY5hfvy
lQ3z7m5EHXkz5xruhmONiYycptIqMlMHBfQ6yI5NSx8/rvn9zPIwJkADE9bi4dWaUqDn87dDIK9i
i8m1QRXofv1tfXYRvtsZ9gwNiXbw4UWoVBiWSATaNg/iF0FeT1q0D/v+jz8rgJpowYCiQFASl5G3
NGpEwAVzObHRop0qERIdGB5lwa9v5uPXy2Uw0bMjYHv7YTHEoFkpBbl4WxQ59ogQilYheL6vL/LZ
E7PQK7O1ULmKsXhitZVQC9d9ZtW+WrXJFSH1N10QnX59lU9uBaepjGIUESL7kIVUNKUhPWlaH24l
+p1dLDmIacYjd7LIlpi/GdBO7y6yuJWmRMBhmVzEvbzeKWvgftZ9d624quOvnzY3kzO6opu7xbnK
odTOt/LFaN/+C/fJTms+hQD7fd1yvPum4gq+WiDU4Vbx6Yk0cX6FZnf1n7vGYr4N6iS0PLHkjanJ
2hyHVdWf/+euoBx+RcA1KRA2RQiK0axWuPFcfJ3RkU/10yGB5RudqEIbdqm87cFp9WbahnQDq3UU
OlOQrf+V2/j7CouFthmiPB3GjiswwdWi7wTZkQe1oEv8HnLvbmIhCjWM1kJ1N4RbhEKnw4l+Ormh
vUsd0w2fPRqwm3B/89M47d0rEKtP1Ha8jemoR3T4nz5JKGsi8G3iPJexMlrQdyTcTOG2jdszf4pd
atF/PhWpM8jt9yVeV8Z349oPyxyj7hhurWvTDE/rTDiyir/S4A53EXy8qiJisoESY0nzPPXuCmpJ
I9XrFT7ep8RtT9N1cVKf5pfxpXbl7YzVz4fzteHyHvVNchmfyOv8pDoNVqP9618YM+9+xmLdpRZU
+whxwy2wD9QIbGOPBYAsYBa/x8y7SyyGZSJJU5/FRrhF7HvqnY/PdbwqdXQNtr8yHN2mqbaiNXOa
IOBFDWfa+bV/Eh2ZLD8dM5rOvs143bkt7nNqIqQJvRZufb087dsy/SHIpff89cOc/5AP7xQpOLQB
VVVAqR++06ZoA/bxergN0TcrkZMIF2OrOAiH/pXh+e5Ci8GDW9bq845HivrCUUw0D0cv8ekAhctC
SYX/ERKzmBQH8KyTwsq4vXxKz1EHXUj38DC7NZEF7uQoTgozOYFNDY7TTZwWVPRtvw7OxYv1v7DG
sKE3lRnoyq9Z3GybYVAMpjTaqnl9pUTpFULw1dcvTpv/jMM3h9EL5TW2a0UjQ2sxr+l5G054rOut
n3XGc03ra4vrrqnsHGtm71ALHR5A+EwvxdAn38dJa35QqE/2hdpFl7oyyBuqkuF5hUiBqvAooNXM
o877aSKFYXacQCLYadSUl0ROkYrkS+PPDvQDnY0iCS7pM9MzocauTE5lMi/YAS6W1E7kWt0lpZxT
uUP3eqtnmngp6x5/r1WTYhEsPiBfiJPCBCRG+5V8JaumaWOFUnaF5CJJbTqC6gYNYnBp1oIu4dE0
BwrxaP7A/SSVMWeBdCQZhZXch64aB2ViW+2AJLFRvSm14Wfm30cTEy//F4Y1IgphjGxzqM2Xr1/C
x+MGnwz7P6Z0KiIKFpXDz4cGflIMQ2TtYnTsJ1gC6lXZzsJPobSEy7Yy1Gu+WYjmQTRd1gq/qEA0
d//1r5hno4ORQBg1BSkTGrdG7t8MGH0/L6ewH7IwjLqtrHlXY7Gh1v4yycxR6pbl4k9XMtJuOJJI
moEHhnjDxdQ4IUoJ+sEXuZiINLlB3/b89e28xi0c3I8sUUKAN0NlBCDzB/BLocp+mqvhzkwURslI
8+1BN3vlF4iQBkiumokbQSHQELmMUkngXzTjvIqC6AWJn3/TWiUbO7mJZZTclMAr6Asd7a5wUI07
r/E472IkyX95ppzeCLh9XhqM7L9kmrGPYypj/PbwqtEW1AZab2lrFuVKnJAX2VmkxRu9tLTSxthB
9b0mDOLC1+T01oytYW8GKO8dIyrDDIOjkiUwDzP0MEBLs0u/whpmJynajNMh5DBut2wTj7tgloOB
+c/E7fbvbqnFGc4QyONuyi7cCWYxXopmoaInpaCMuISmGVrT5hGbpXBuernoNJ6vbOh1/aSr3qOY
1PPTr9+lfGhAZCXl51D1n49H+OLEZSyTUeRWW5Z5vIvFuDgpU8l3B88z18IoFqu8kfwLQPOxI0mG
sq0KItbaUcn3ihiVkj2obb2qy5k8o3nDuVcXIsiJBBtt4QcnlhlnFAN7Y+t5yYnQj7Q+Pbk9EYdS
OsGxPZ4zL85dk3a67BIDD0CPrEgFo31sJp5PRofjFZUeNUOADJw0P5ic+kb0K6uRxJ1lJPNUlKvN
S4fiFiVjjhYgzAX1IZ1B0YpUCdAFkka9nf1/3Zq+VXYNjVneZeZY/Wj1abyZYtI1WN2kXT2isrBH
X8J0N2K5vmnSlLUZ5w9ObgLocmk3Rn15q4Uxu0kjbeNLHSpPaE+l54lOS3zZM9krw/egglWLLiML
n7s88FHImkErOgHhJsm1oM+BtiG2lcTmG/CfCy+37oU4sm6CutUB8yGpbpCGGvF3GT/szxF6V29L
hF7dldRRt70QNQgE21a1O90SXI/Ws3qsjPmhEsyAhoLEBhTQKp6VZWV7NPSw9JCG7dra8i230WmK
Xda4B5DRJG23a8d4DF0y6NDeTy1VQgehI/IaBBoxFhkAQndfD+0P2zPZAt1GUCzbI4PYrMVEKIwW
okCajTsVyOQZy5XmanLoH9lJLLJp5g/IMkWZDQ11Qv66PIOJPlgVDZ3VzvMKsr77Vv8GGgAOhS+u
Y5YaJ7VWKXLYU08OG5btZrjuU49siHoktS/otZuab/Dkj+8dKDJ+D93QKGC/BrG/OwnkjR9gCe2z
HX1TE+8KKK5pSo8mUX4ow86GSBW1NC5pjhviolqQxjUsfqnId1AZ64tAF5EDkIOzNudDezHGW6hr
gKB9Q131eOZgIYTKKvW11EFrE6/Gthmwh02ZMyQoxnpPTNcYcxV3SuONWcso0vohXeu6p63bOgvW
ndAVF4gCkBRE0NgnQ5Yw0nnoFT3lGOLrw/Ztvrc5P4MyNsWW12CYd4/QN32tJCUr3/XER7oY4AVU
kSIF5lgLjkzCH+ZgLsXDo6THKKKnsVgSmqlVO7XEDmfqTXRheRHpKoVo2a/Ejy4hEi/tknhnoRNx
imKszv5wsMyXR2dmyDPfkabK4fYE5ncOq6kpdmxM8ZvpAxT6IGyPtKVe8xkOZmEuQ3tj3pnoEiXT
xS6oQI5UF1ZT7oqpDVDMBAjs4qmZVnGpk8tNyMgJCiJx46eezgqPOERBQdtJqrCWIXycpy1amQLZ
8HnSDLI9xaHxApkvcmLEOVjCBorjSZqGjin68slQZIP79XOaJ4zFDQDmlajxSaTYSfJyQhHSTMgg
YOysAeO1pFWqTSHBd7Ra24ItRdktNEce2icfGJc03y4LQXrxagLFC1i3p3IXCxruplDy1maD6AUf
A89IaAngQ+Joj3FyLOzps5ulAY4dyBChzi6nNdJGO4idU7WzYryIpteYM9h1SlZqlRVuLKrtFnNb
8adHaooXZEnTm1JhCrNhPxyKIlIZsZaUaheh5XHGIfQcFMTHYiI+ftocpzl+WoS2sovVF9MWOl61
KRhcO3+IItcYgqemmdcjpKh/PGQQLXBPM26Ac6C2OL2jXO0KPdCUnZ/xaWFR9Vas9dMpDmDd0XWy
EjWBbMCvx6k0j4rDgcoQpRBE9xvQJ8buw6co+2YrghkXdhGgyZUqaGd1l0Y4+RC+NP15Y5kXUtDu
Krk8aTwThmmnbYhsLGwvDo7svT4swmhr5qK4zCqEx3zJlKiUWg0VfRB2eIJjV4qMlwGi1JGnPM8c
i/ul28iY0fDpU39fPGVo7Slcq8jfV0ZprXQ5xxMt+yHyJBMOTOT5p0ce8FwePrwgxNFZEsC5jgyp
ZRSMOapga7XG2NUhpPZSOfW9CiuAGtwO3lbD7VVTdcp6NPhZLNmBJp/EcXnkU/l40+Cp+UCRfc4J
e0vnPmUpjpyKbuwUQJBOJo/TOdFrBl2BHDxQbohHVolPN3iQsecTHyII2VzM32nG8sVqae6CUBwl
N5hk+SFDS3FTy4hdbeBb2QYijtXaCdjCCTBQ3gcnHgnavxrW/T8up7IqS6yWBpYDhA76YpCnZYJc
SiusnT4ADxR9AdxdIr18/aa1j2+aZjbbRMpvdIBZmw8/pbESqyT01HQfekVH1FeXMq7MqFkX1SSR
+p50zZk4BpJ62qit2jtxCb/ETmt8PF0SYriqUrN7EgHGSdgQAqIJ4StZiUP8J70ujq7XYpJrJ5yW
4++Y6gxcLm1BjTuQNETFPjnNNxzOsvsClPdg0xupLBfxXe2OICRvIg4l1/KU4YtrkrHlACyE3Znc
RgHK0NgT7jhCo6iOwtp6SPGnAk/F8kREtaYXaOagPm1UlNN79OspNSbAmwLxB17GL/OKllQzMSJb
pI5CZbSL2LKuR7mMBvScuqCTZZNvErEUf339yD8ZZ8YcxYLWi8HGQ1888kDp8B+VTbH3La09KS2x
cLC+CdiX+BLxe1upo3lJvjai6FzrRlwdURHviR891tb7OHfNVHs+cfqU6MBmcdL7sk1eFqlRSEW0
F43Ev0BgWNioOKpjk8mH0yltQ07ehGoh1uF9LL4rUcM7Cds8IgHZiNZlKJoXvqGTAy5FmFJUL157
ZlivwlYINlLbG9gF1PqPZ1CgPzNUHmkSNFtzMYPmqApV8qXDPQYO65Jm9oAzvhKv0tzaKeNQ/Y5x
/ecFByyL4hxMZ7JQcUZb7GsK+DxxDuVkn8aS4AqB361x47ISzc4wDUDgkSbTR4HFfEGTgxBT5Szj
WswWHPGFoQ55l0OeNuuxbjpnhg+sNLSHTg3KgVIpXC+NcDZ70K3kJAfnj/eeZHnVzEnfNkJS1Yam
PoO4ELgRh4YjP/HjVm/+hczjnKQ4ty0fSaYaQUtlLNqbEq8AMBhyKi7vsNVT1008Dc7QtSWJR0fL
8p+Mc7qsRMXNh2WUc8sBWGolEHkz2lOyCtaYpL0TKovHGv6vWojDRRM0Nc47kxMA+65ld0oPxEHt
TB0xgUEZSxdnrX40jicapYJTHyjfSdEZGO+Q/+J+buNzzY8MNwtExe1RbhwZ8fMLX/4aiDeEVlAb
tuC8H37cpQSYQMiyeB+m1jX84hfdzHe65z94uKXrvHv6elb7uOVkH6gCdSPFTgNZtJhLTMrPRgi6
cY9yuLjA7KdtBHP6TglTOnJjHw+TyB85ukJ7R77GYn14Y/hRCV+q5WyvTdYjlsjmxuqhz0W9OmJh
q/uV5Cn9GYndtRuSAHFkv/fJfXJioBYA1IqkIn0xlszWzMEvlvnemAzxPK0oARaiXq6MVDumPVTE
j/tcS5SJ4UJGMusFlgxuvZDzaLK8ag/MJijWYhcqrkgCm63kUY0FShXigqAKpX8Es6+Ip55ASRLC
bJT/gK0dtReGR54E6GQgowAtCoADgKC1rWSW/s1s2PZXOukKJ2AjE1oVYV/telnIVx2Cd2UlqBlc
xZA34cqwSX9IXa++RAm1ik4qKvVc99vgxxB7TWGHosGZ1kjpQdiZ0WYe3zI7AtevzPDByuG1nho9
2r+eU/GTKbcqzZA2VG+GdlSfMj+2QmfkA12lulIhPU6M/psCBQaoap2NG3D9LcgQjvgbK4uUHVx+
Wj8Wdst97YukkfI5usGsYzsX4UU28BKFqbZLVetw1WhFo4PsSIxtnWvlpaG1mgkspQ4wArayR3Jg
maWwHyhBrPGbqyJqeV6xHdA3OYM4IZ/7VDp3eSl4LxyA4546fisaNpuL7vsk4Ue0cUwkqzZvxQn9
nDGkDs4Q/gn03ZCwCHGWFogYJMXTWCr6wvHzJmgdcezZ0EBsDNhg5r1xakFcx00f0h4gaWucris/
Fh5KtNqNk6lS1yIgKhXLptE0AvvJI5lOi6aUmku/LZBtdowqQXtCGK+AsBb3k+bBQRo7DpjOwHvT
bwQg0ySd1pGMjd4S2842rSLOXMwjuufGgZ5gOu6q7J6ZGssgdufEsE1yR5pVTi3KtBsSby68zLee
Qgq6T16nppdY4QORP6jK9ZUmEDNoi306qXacwVxyW1ULzwilFZCZpmq4Z42QU7tLTJJ9LaNTroB4
YhU2QB54uKrU7CGZ2uikyalWQ3qqV0wB2rlfCeFusqQGmDruMvDzmu8MgTeNrtwPV3x8YnENAaPC
DUMnIHPD3IgBfKdVuLFo6W2hcUWNm+mTfx5MWXqJ1Gn8EU2xqpN3OqTmOtLaSbRrwVAi229H6aSW
svTZhFUa2QP19V1leRav0fSD24YPj5hHz3gosJ7cQGpOnts2Sb5Vqh4iE/bV/GIQS9kib672n0qC
S+5pWQq6axaZeDMhasZ5V4d7tVfjUykpczxBClI+h3NXemdgyr4ogSKfYh0LWluVe1J7CZ0JCb6u
CwzdI6d5HlE86U4VqIA/IH3r5yMI6jmgZ8BFUxflJo9l8bGsK6AN4xRWG0wyRm1XNZt0smg77dJq
wqpxInMKTgpVFzJ8l+qqwpK8H2UVO50EtdMWMr8prsHlSJjDkZZxBehIj5lg6tf+lPlPWai3fPuC
riTnSRzOL9q67uAKfvfohldseQSJIoQwDY90UTmzTyZG9F73lcitkkS3KGVJeel6QtzpMHLy8Vdp
WqRTDpG8xnjEYxgJ+SGQA2dwF4rfYkLOfgWVCQYoyFvlXlSm/prXwcjzKbppgIU7YD65nyt3If+u
di0xt2Yjvd7uJvJMaJYSNdA7dWNNvwYplq5b08LOL1swYBK9KLaWnxg70aunJ0MbVDpuMICdJuuS
09HHVuOrSkaJFn7CS6fpdp0KV11knQETGdex6tW/dPoWrpridpJRA9z7aqyXDgNbhuUDHOtS8DnZ
oB/3yvM0VhtyuPywouFnSmMOOaFTCCcBL/Uid6V3w26t3/qeMN7BbRvPLWBavi308BPtgfocZaSg
HJ8jDP48vrIF3DCAQTgtwNUIDuHfMq/MS0LV9vMSHgT7l8h31YmxxxwHQ9VmnoxuMyyt38Q+yiWX
d5eZdmg26n0lad54pHzzcSNoQTdkEaXs9upIWCzgUSNIZTyWew9S3blfa7KTA4kDkUUDPUoEC+tf
N65bXzu2K3+txhxuirBo08GhpsE5QF1KlKqBsAF/TNo9DqsucoDbyutAzfxV3Mpa74q5YaaUZpsk
tgmYYkkr+mjsHUFJCzDfdX1de2J8Cc0K2ESvUWoSY2P6wVpXn41GjWUp6yVftamtVvlpkmrNtcU0
jftUE1tkBX0V7hO/yUZHltl/1pIRJjZF7yQ4JcdEJzG7q2GryANVZLvxJP+21ROQF19v1T5qIHnq
lKc5Eb2CQpeNI1WNIxmiDvglufDsNhr1275Rf6SWUl1h/RVXeQV2Wimz8DRSeoxyaYoDNDWSFfsR
vgPdIB7Lk6EM1eBo9GRM1vxzkBAhB+vJ94Y1NYX8tEA9D9wpkle9Oplno9ANm7RS9DOVIvORTeHH
bdlcsEEJy/s1NCQRh2MqYqkbRkur9t3EI41HwARhILROm+rakcc37y8XY+jdpT7sdC05FxFuGtV+
bAN/pYS95kIPs46olT65IWUuJ9J506gCvXbl3nVnBlENsHhq2d4Tih89oMZr3zRLRxEE7UgJ6JP7
QSWElYFGH2rlZR+oQBvf+qGe76tmMOyBGq+txWpypArwyVXYxs6nIna0FH4Xx5HQi0wSJ/xiHwys
c03isYGC5PaH70aHoqihP6FMwTTGZ344DEYRv3GhdOVdzHLh5K0aOkWDCuPrD+j1JPd+CHAFHpYK
RJh+D66WxWF7yhutGTHw3+X2owsR257s3CElwn4JVplzVFGxHAvLyy2enU7AA+EDXE50NFt22K85
4UpYMaFzrWh1DgT85Os7nE8xyxukqo9yQmdcMGMePkd2A4hrVL+/0wvrGhAggrkiekri9lmo8yN1
1+XImO/u/bXmCuW7ke5FVgKlQOjuuvSbqv0Mo93X9/LamP/qZuZT1rsLyFJPKXHg8V2QwWJbduO2
q849e1IdEglsydkEzinzmyufgClwRfuIS2NZF+AIB2GXsyKTLdmoHwRL+EFyPZOVYR+XmSg5Hnlo
1PpGopGdIpbrcykm/scusgiwJIAwuUBRNhoB2iIxIZqznbTrRIQdu/r6uUiLdfj1dzG/sCGmW2lQ
Gzt8LmIVBp6Ql+PeS8Pheyth5Y81zrMGKSpnbQnaLssVb0PunUIrB3J1k8vkUQl1fz1mhX7SWlV1
XZbdbS/VybdmxGA8lqLvhmocb77+rYsx8vpTFXjptJkkbBPS8oPjkMnWTh/2FgGVLhkMSEwGzpdf
X2Ux6vmUJaqTs2SSFChmwsVIrNWO/LquNfYjG+7bMBVALmGJd2Jqb2uPJIS3eeSPbLD/nMf1unjO
gBo+PzeXP4r/B4yuzA7vHv0Ho6tdhU1YB/92F1Z+mP3bWZ38yH7VB/nl8x/w7/nl6l+UqVW2bFRI
KCTPEuE3y6ugq39RBUKBypGJ/gXojH94XrG84sECOA7Vmsb8qx0WgHIT/O//8eqGNSQ8b68VSWwz
f+J4PRw1uJXmKtDcMsLbiCxdnGfvd9PLOFVVQZyn5cKUKhxEr7VDphuxY6f4VF/ePaabt0nrvTf0
cCV4uxYdMSD2cy8QX9HhtcQ6Ieq2jjy3ybSWrZYfrfQSHZsV1HdfX2mhZvh9KdQ/iIgRQEIsO7zU
MAEc9kJua+oByyjWRWfeZenQu9Koxicp6SG0VYFu0oUh3bH4PhqDO3niTRD6+WOqvHT+RpDUiJJA
KroeSkVvJEZKiYnJUJU5d+HIx3tY73z7vfRTJB4LXRWMSoe/NzKrVOt7EuHQ7zE71KXoKH2OvaKH
CFQA8nQF/qMjc+hCKcpVabMzwtCIvpY+lweKBLxxgmzDcvHRapwI81u/7F4S2UpugUBe9sRsksbY
55cElFPgVqSVOurWZUeUSMYZySUWxCXY6jZQgbkylh0FywunuMuiuxuEuD8JJQngPbkKnOENUivS
+eDpW48j586ExONtX+kgc+th1aiCAsGWlOkWdR3hSiFUUhGmc2p4iOUgmVaVBfPLL1Z1XiT3NUAi
ZejCI6e7xXL3+kgQB/Ii5lx0Hc7C4YugjeeTUNMgdzTbwa2ozTjKGP/KEgxqoaQablv739OGopxU
e99EzzpPwFjbRYGE7OsxvNAJ/P4pGqZTi/RMTpuLMTHm6ADTrrBAAoa53fUpbcVigCmb4mCcygiA
TyJaq5AsATqctlQ3HKbVyum18r7v9OrITuDDTIFoEOn3P37OYqYAlUpVqsvJBRSATPpK6budAohR
ae+qfvoz98bbzTMuaZKzfFrsVw/fA22UVFU6y3TL0kMT2jfdyi/07sgX8GpH/3t39fsy2P6ZKTBF
MxEeXiZVC4KFICDBjAd3VNYWgc1sajQTEchgKudFoAg2JvDz0ShGd7J1I9DWtQ6mO8iN+lQf0k2h
zD3cpFtnmfGL00hNBemyBb57OUHT4fTdnqBi7lZFHp4KKjXSYKwF2+qulCkEpxlY+0qjhuPV6kWh
Jzgt6riAVglDDxhrvuIMTwJG2lxJhHNLYXtW+gBVyJmu3FQwTmUxJmyGsDJbHWrgQ4n3A3Tcrzjr
H3xfLL/B/4Hv55NIOaCO09iB2HG4J7d+sk0dkbCe1zhvgyhYxZlZO1aXHXNafDqONY4bs1mQnser
E+PdEhMMSQlHObFcA53YCvd0DroFOa1GhJeG9KSDkimJgX5C0VAgTMYduzGHxhmfy03y9PVHdbhr
fHvfzHWGppvaLDqeB/m732JAfEMq5YHsrXhkGD1grhI6YIs/KdcToFaTjtyIR851n14UlRiHfCAV
HPIPLypOfcr8wEUz/6ZrGuvE1+GsqVV5SWGTEnVMSoAfPXx9p5/OZBx0cFaoNA/R+RxeNevxknZl
xMqugQhFew3yfYhPuzix804gGapuH40cxF+XG4+jGIeQ3zVKlkJw5PYXB863h87XxSYIEfIseD38
JR6A9hy9gkVDpVdhJotAHUXYRYHRg6spgwK4lWI4QEyrc6+KBreE7LeSDeGqYENybuqukLdUFocq
Wn/9kF6LRcvvn2FJ3w+zEXv0xXiIw8THf8A0Y6UPioGcOxmvxpgeTK+fADKR+HbE4jRXlTNFcSbi
yi7VFppwp4UtQVVa48awNdn1QyGWacPnhfVQp4pGFmiQOpGyCeWqdoI6sk4Ha+JPw37iGJmOg6ul
VxFdlmZvropUeBhghvlkPQLw+qGL5BYKI6NjSKgXR2ur98iApjvhtHkY2Y1QziXo4Ae6G7Qo03gC
U3j6ZvjXpZENjpCCUs/8+kIQS9K9UgFbGg+akCaIJmNpuOHkYxkok9swVq+/fqCfLRIIVTW2uopE
nXIx1LWgLLLWM2jwkPTrKoRc+mazgpcMwlqu3mbv/38CYY/PMf9//p//9abY+HACmVE7j88/5nPH
+2PH63/1+9gBYOevWV3I8VjS2NDM0qjfpB1d49jBLpyNHy12FID/OHUIsvUXxMZZVsORnxg81vjf
pw5Bk//Sea8GDlxq32zglT85diznBIQl1K8x5aPZQhxGBeVwTghpGzV60TUPokbIgxOMfag6xaRL
26EM+9DuqiTFBUQsMS48FQIp2R4EJRkerGbbMEr9l54hGJk9RcVdRIjDrwzfRey+e6yfnFiWkyg/
U9flVzwBaxflpMXRncB4dUqGVn2g2Ckn4ORa616Gl3vhNVF+h++7wRgCUmUAU6nlD5LQq1e11gkP
uS4hSBuUKHn5+ie99ujfTVmsoKyiqMEpyxCqjsjx8MnB5058xezAEeYCPh4/zo0XIjTmeD+AiiS6
Q+1DZ6gM1g24bYkJgk75fZZa8ROETTiwjSW3xPtlAMurVppaUK+6Nqxnwy4kXDbql96QxERPB76x
A2qQ0mQwjAs0aP6mipV202St8GMqu+abBcjtYapiiPnYcPvMHQk3/G5aRnZFYrhyNVKtKNw0yoB0
06EsCWwg6iVYJ5rUXaf9oF0PHqqfURqDK6DJ5plgCFSkw0DLFbYLenwzdpXxM6i06sxvO/WpaXvh
meYAtsqR2BFSQsZsKwG5vDVDiLlTI2X+CdmwPSEvRaX4aPSG5j5XY6lyJbGYyJgQy9w6Q0bZPWTg
RC/k2Gg2eVfnE5O2UAqriYDZlpQcnYDrr1/dq2/18NVRoMG2wCvkXI+c6/DVBVJjmpUiiE8ELIh4
3pQscMpxlG5QoIFsl6qyI5+H9tG3KVSkGxrzHsePyoSCKqBUBM05RdWVEfnm7YjjFKo9BzOKbFXl
3QSxVj4HspI3nFPNdM4xKAwZm5NcnSt9Km8MvdWuxrHr4fwG7fPXt7bY5DFnIFDjM1YVLEYU/Zeh
WA35jLIMLvJBCIhswCdW0PUdLSF/RFuLbjLMqmHbm2P8M2QPrTt93JFrQoLb8KhBIb7Vcx91Efkz
zbFj1LzP+fuh88uohaHaIkeNA52Mx//woYOtztthKuLHAXrGPo8IVSS0LxS/J13KBthDxpQ7APTy
24lNwgYEIZz0yR8Mk5hYNmk2AoHEfCue/YcKO2leCA9/1ZyPRBcLzS6/by79HGxEda4qKGb22Ce6
dJWLRBzZWpZbd/IYSzTb1FaXkXlqqO40AOWPnVoYV2Ch8h+N1NSeG6mCfMff8/tM4gjvkmoqNWh/
dfcz1TL2MaHotwgiSRc99tPnn7b46RRxIN0w51EUNlgk3v/0VGat0MB7P5qFIPzItFDbBJqe/6g7
P4ptk1QvZstJe2o1vVYIYGpScmRwGWNSlsz4mM5o6fDi/SJowtQ2r2eSAhLs8OeEhHWnRanWj+Vk
FdsCvQ4DLwuJwMjNctpLSlz4Lrj2Fr6jpKcCTuh5CFS5OfzKyaTL7RjC6rc2puzhFOXUHeuAvC4S
hw/MnFs6PC8WEINS3+EvHEGBBwE5Vo+qlRW3kSTF92kliFArZVBLNj7awjoRBWFy26DD49xUAIWZ
hcho0BTvvNcn4+c0tSEUd1OyMuKcjXqrhL5x3cpW/9ApIxKdsbO8C6PthsSpuip/MQSxG06Cvhb2
qIq7h6g2DHrETTR881uCFCFAx9e+qsPX1LtSuPfEhrc11pCeV91QBC8WuqJr1evqu5goio3XTX52
7NucJ7zlk6HJj+UIdBfvcLFd7CXgvWIsTo8eKYFY3C2jvyMNKr/Oc0KvzL7ydn4TS4/yQAK8bQKT
PEvFpCTgfDKk+YOpvW1J8aSy++HpyIz24bdB22I2eyvOUiib55V3R8WkbmUzU33vkeop6c+ylHA6
NFU+NNtoRNbH3IzSXSK3w1WCKODOyrJec/pWRd+Q1XPzXC6mpyKo9WcUY7CYj/y++TM7eHbWLFek
sExhja7C0uZd6l4RRJ2f/V/2zmTJcWPbsv9S44sy9M2UJEgGm+j7CSyyc8DRAw44gK+vxdR776ZC
1zKtalwDmUxKhRAkAPfj5+y91wdChPlqKHtrWAXYCG+hSIp7Gzv2F1Zeb1gbus1uFKSF98QU0UuN
yvA696r5zFIelEzQO3NYO4+///XAwn36/bDusEiQJPHz1M9U8+/fX6CjyeiDwv1Y3MoYOfrYAZC7
YLLTdemI7jUiLZUKYimNjpYzyY/bqpJJscZRPnhXoZRuHxuNNJddg7gfc6xEn7T3KRWaI9HZTr81
S7Nq1lmrkxqH6gAhTnW9erBty/3ehJiTipDK5ACCtnkty0Y+gizLEugx4fR1zL1LxRT2BBEvIzCf
rYPfN9qqJlDvTT603npElgUHufOKb6O05T3K2VxtrNrXx+iikDtluIwPDdsiar3I7IcYyBQCvMnJ
neyOrFaTV7mJli82nuyrBcvPN5byOnw1iVOoYgoTQpnrXA1f/cbPl7UWGaZUFySFucmqsDySg9Gw
husy69C6LMYVq6pHUZzliNkwCSRiTUx6l2+mdvafCwRL9qpODeQ3CGuHJ9+fSY+2TRmGRzYVWt5+
1Mj2HAYdOjjsqYk+dSXb9c7u/QlmAmVXuUOVSUxzbw/DN5EU0R3MOVQlS6ujvRBlYQCyC2ax1pXm
OW99Z76TmLcfFcqnbtWOLUF4E3EPyToMiC6OgrS7n3mB1Cn1/frezFX33FKQvlJeLeW+1551bZWd
cKl2BIvh0sM83g7UdqRER0V7JZca/oeYbOdDRoSfxxrexPehhIG5pu4u6BUjtjwYbpI8sDIgx2kW
L3idiWQCppIOwBeUHWZXIvWXZ54Eo90QgHfRdphVeNvjdn21AsN6c7tSoBEDHoikM5m+DkM512jw
JuO9E23+YCa1T+QJUCUS/pa5JIsgnSIHZgRqPThk9Bb2bVlD5PEmVFYrcI/D3gkz5Z6hnLk3lSU8
mmzpKIrVlLXVnR6K8ps9KSziHRXj/CarlgcCiaVmCTdTr93UA2sfJW/10rFkEyAFmO0bJp7g5Ka9
e8KaW4sVNhYyF8IAk8qKhJBOrpx5GH4EVYISvilL7FbkxrjUMW1YfdE0x84dDN9+1YvEHdcj/92D
0YXWzQix6jzJzKMlpdI0WdtSpYce9GiyKaMgT9+GYe6jwxDUvdjablfMq84V4YvqNDQPRi7BSwYw
/g4pFAaJzALfblR2f+2Z42I9lFYqeJeJiZYXLuGYvmpUL/epI6rbzu6it6Qw6lOXgm1c9cCLxpWk
o+StaivtxIruYgoLALPeO1Lp/DtI9/ziuMH8gzzWrPZd0CpxqHscSYcKium7vbRDSIS1kS033mgN
GdEGJK1Qc7qF89BbQrxiQh1dAttnnnB8nNa0spjQ0hIcjfbIdMRlbV2KZ125zv0YMQ9T1cWJGOU8
Hxmr5zVhFKOMaa/ODwYRA9zJOsu+zMog7UKVuL+aSXYHj4I7pLHoD8zGvZ6Eldns30J8Bnfk4xsf
iN7aN2vWIKPEnPQ3LIOK1AsOXe9oXpv7wg+AiyKoSm+ht/nuKnFshnWV1Vp8t2g6sRuN3YdjSfGl
Y0k/dqU15CtIg/YJx61LjgfqrnwFrCc8Ar5ZnnPeKWBYCj4BL5Hd7vEBVt/mLg38PcZwnFJmRNLK
KokS+61VoQlFtKaM3xRD1tzYigPhGhcHIuTWUXaEqw2RIFlOY/ggXLe4bVs9TaAYiItYhdDHOpTb
JuH7hS9eu2G0L6kIidVvwdZZ04lifKnjhB4fO0HThteB6zeohu20/SiDMftSksPfgpnEUgtofu6D
dbp4Vofj25JRrKxFvSSttLJYdzoruYnJeNdVS/tSOYlxLRJZAAfoaW5cjh39FWsr4NMgHxTMNaQ4
L15V1c8ms8hT2KfBtVePdbnSfVt8SIId2nhx2pQBixnQt1b57J0xZFjjugsSfgnRh+kZzqe4V9zW
dB1JuGQrOUdTssqnyJfgwH1IQqWr/Ft0kawcmb9k33ig1MEUpvdd21htnNJq1QqAZvARwv97Fhn/
FZzCoHxkG43ehMqGZ7S0PqG3c/HepRS+scCClmyR7Zrh3dBgNONu6vG1hBdTrG1Yut7GL33s2Pac
zbQjZM5GysQ3uBeEHb0tZhrdtGxgTOXqyHkbOw+dMUpTVmur9YGcpf3crbPBQfJu+b16diASzLvM
7KonwaRMb5C5smiFZiV+mLXrPtYdeQmML+zhUdmyZDsntgrd7myWhzYiQyPuXPe+RTa6TjHrbWG+
lgerQa6zCjCGf42kqUpGE2Z04yfGBMSheSVI5uCASCGTQ+Y6Ll0vPUe9z3WyoKjokFbLF9kn5Qsb
bTftOfSYVezYyvhwRyEe6mkM4bRXXnAFvzHrAW92/rYOfTpOJDAtNCUyW2kk30sEalNH5nfXXTwA
QB0SkWgUnF+CAmMsgJWqGeOotzimpXb5UM9Lf03m+ujHdp6UtxQB5OFp+AiSuyvXgcKuEqMMsR86
p6Q6hHtk35sjFF0+drFs8qxC/6zqpXqupLWc0S+6ROu32rwO09JLt5yrjUd/zMAJF6wv0BASNLUp
49GUueplmfHgusF24Ni4x/eQ3dH0H5yY9zZ6QCXsqlXmyP6Q41AqwbAkA7smJ8XTXJI7AmmSNY24
n+A0pzp8HCpfMmxb8vkZWadbreAcmI9kUPmv0F2XL4yCL7OprAnnVZY6Q4b/vwrFSzDkZnZ3Oeli
itAqc2BKpSCxNqwCIKOrplM8I6PvpWvTTvzHUtaOu6pmXHerxNRLxcE/bbM7gqeKvQKCWZ5Kt6oP
xdxI+hnmFLhXEBgHhT6cUQoh7zVtpc70k/LRzRaHj7Yg5UGATaCon7w4EAvHMxwJTJwg1FpG6LhI
x3VqLf1HWI+Ryw87XbIqMTJmV02JduaHGtrZe85JrnDXKmjUS5TSJz3CNgysrcCjSQQaQSKkJkEn
kDdzB2WYPUo0Xhx2iX3taPgsXwHWUox7znj2Ct3Zh4E5+cyMtkdL7rZD58Z+k4ubnuXVvnKzHovD
PNrP47TUW5FGwbRuBsyl60ymC4a33AreWPFynBU88XKv7InZmKhSZ9rrMhX3fSjrG0LoZM7eIgM4
qO2UMp6fzXp8CA05J4d6mQNyprD9BFcND4cbex7AO+qXyDtJT/C1hgIO6DHKVVNAJULmsKHdYLzz
TDRnfDQ+M7uoRkosI7BOK7uT1bQbUYU1OweahbPuherMHVm7+koaTuHu8j7xbnG+htGmRVs27Nu6
55tus1noYw8fqOTloGG07vqqE0fDG2ZzMyhoVaCivCXOyh5dbp66pdh2ZlDPW1t6loyROEUt3lIq
kKuWAteNE/YabyfpOKBcCWXhoxaYk9dQ6PmjCEP8qCx40hRxRVPVuU5lm2c7lU9jdfC6tsnu8toS
zTa5pB4f6Ty3N7WSM31Jq9zY84WfO0hsQHOWKhQAdpIfYW7WrwHhSzHL1BzFiOobDIqJlph0E0ig
uDiWYU8zG3W6NBM9kE2ehy9Bb/kPdEeMGynKjLAd5mU/3Ejlb0nqSGeF5Hs4KOnQ9MxweaywG2bL
WoWFOjZ5me5rMExkaISYdHblbKrnqBf6te8RlFy5aYfJyI8mC46THvC2FzX7y7oxmmmn6TayvSLn
WF0C9156eubkyyUwT1ewsKo3plmTdS8x9hZnQNRQkXl+2q9L6nVfOGO2zRYIynKf4DWV8b96iR3W
gID3TrtxyteRhQVp7dT2oFf/ytsaSp9fj++GKsXBaMoflWPz/fZGd/uvBr9O2vQeXUE/De6KKXGS
uNf1hFDHCKs/NCU/ScWxaDHhcKFt4Oi7mBqjT52qyBmboO1U9G4us7F3hig7WdE07zuFXsJvbOPg
WYELMHNxt13gGZuxD5onN4F8BZi63xdFam50m9jbzmumLUdKICYYdM49yxi7eN8fbaMJ4op0v5gA
2XZjWlW37XMviY2iDV/mIjD+0H77GQ7073P/5UNdRFuonTlFeVh0P40slwjCRs8O/LFIhwME5n72
5iZYXhSRid1KiHZ4J2FIPIuxz56LoWtfPQcHFc3iuccGJ/09q8/wxW8ifdsxAP46JpeGWGMXkl0n
HL52ViX5tByon37fFIguvdZPvzsqbWIRGFyYnDQ+jVPkqACG5EH10QZcZNMOBb4wNBbJVSvHEnsV
9DikRaYNEjNKaMMCLupjN4/K+3wsm4/QLIM7FLkT4JvWG+/rMljOCioyWlg5GSTWjAy7R/INXxpX
CY5FXWOyzSWVmaO5tI04X8gcX+FuAk5OZxjYsW1j6Gcpyp6ZkcPsyRxicABE1uNTlGHvxdfiL+/G
zHa8Yq/0jykM9OeOs/iFotdlwzrqdH1r2A0nOzcI++e+0j1AtFF747qsMk1pk0apvPN1oO213xu9
WHmjX1+HGS6NONRj8UrFv6gVC2sNDJ5xya1KIuvDHBOStytGyuPKyn37FFBAPPIqV/XKJJTpq87C
4eyNqXezaNvL18myTGcZukhMA3tWZ1gT3bckKNQrkjd4ZMOF3SqxffQbRWxDsQuWcEQWDQV7RQvF
77a6YWDrsv5kLHyVdwq8frjMqg31lA6eR/6a8Pq9ucjoayb6aOvAKHwJYYJc+/ZM0FnX2tkHUZVa
rsecFykYrPKmGKCfscB5i/rDTOVT+5fXgSStS8QEmi3Caf7RBoN31oDgGsuPkBv7rQR49FZXonpw
hsH+ykEcQJmnwvSmL0LOoEMZmFu6KuMNS/lyX3BKvyuTwDrpjHilP7To/M+PO/oSm7YWbiF0THbw
WfhB7WwkSAzdj1BVogb+vQBgsgmH3erZt276oK/8Xct7+da0hXNHy4I8d3OkzKstb9hrlQzHZhY9
5+zFhXTMpDJEQxSFN+3AyGBVu01/RT/Af5u6vB7Z0R1FR7IdH40ojXZe6zN3k3VBucbKBq43Y1AI
zSpt6wO43Pn20o7a0V3vgs3YZn2IgSmb3sqipITI29S/ns3mImAQQJW6XlCrpmpaUCBwBIafPnoV
4UNkxl5HaWY/Y7tTPF3B2D0GqTkUG5iKDAS6gRDXsG1vulQAuO2I9iOWL6fOWCVo7a5nyp55rfgw
V4uJimnD+UMRJdExO6SL4Km7hvMZ1MOIpWOvmXc/1xoM8O/Xpp+pML+uTcyJAiYIDCfR1eIr+zSR
cbzWbFSUWN9MBEFfclNbOxzMGLKhe18V0O32kACLa1fiWk4hnDy3eaR2SLO6A/H49k6OwSWZo18K
li3XwNI76O2iSC83ZTmdFrPz4b2UtQPb3qq3eqwo2VjLOBZZNRpT6PBU7UWMYUKeVZ+2m2nIKKoa
pj1e36oDq0IDS250N7rx7D8oYf6xV9rkFF9EMCGZCkiUnE9jsiVYFKhbJ/mSSxE5cTIIcdv3zAu2
sm6m702uu1f0A96rMwcu+YW6rYpNZRXWPScQw4Vp7I7npORkvUkArZrbJDfNdq1mq70z2wBLcm30
zU3ihumd5PE9GVUJwKAwrC+qMNVtlfXm4bI39FtaXfYfJg3eT/jC326vy6bpovmiyrPJI/o0hOnx
jC3SnYYPN9LynTZ9isqPTF1Qw4v3ots5vB4tJARraQ/AMSMcrgR51ShwrFH5DF2syX9EqDmShTGN
ul112DJuS2mFbx4//WgpD+Js5VGPbat5cJ+GLMqffDhrh4E+GnW96w5PtUOrZBXMar73RD3sPUei
2jCGeZuFzbBFJWWvmR+DuldRMShM2IX5VVHoTRtPWK3zSIejJBeqafQtRSymc9kN0SNSisk6h7hU
u1WOHKz8OvAxv7sTUmZDjwIL+eDh2SuCSe9tutkgTJK5b1Z5ZI8aX1bpH+vRym69HklwvNhTetuk
gXMmDdV6HaJSHVPVV/dNG83XHr0iWk7kZHy/GOc2GMVzFrCJncikbjxnZm3cdnPjHvPAxspaIrV9
0TonY6ii93DKKvynsEBF8z3D2PKNBlL1hu7Z8le4M4ATzU1PGQ+WUhx1UcvvztKFy3Zw6smKlzRo
8KBHvtmBYLHnYFfNJSW3M7Xh/MjpQC8A4ZsOc5FbeMnJy73hZszJXV+1xN0+LlDraIoEmbJvEiQJ
4526pEPj3cFpEm4R/7a9wK6rgmo3SCbGgkBSh7NIUnjRd7vstDhIq+ZdztzefNW40fG6BH5xwgts
7OjY+5ox/VT58ey35Y21zPKxJ1x0Xk84vO8C2BBPWTrJ2yaYTGtFqgu4a+wgqtiafeT1a7dIwP6E
k7blmtOvlR8LlYzXC0ify5lh5KDI+gLGqbLqsECbBj9rN6A3AAYxivBNR16drBMEDXIzGSHixnqG
S04sUjnesMT5R2jItTjY4F/dQwqTt3gp3YjkVWtIi3LbSMs4g9e2RjB3bduSUDDJ/ib1RIM3sb6Q
iJ2ozr70dkhXMtPDPMfMxtJr2jvRV9vXKahqP9gvTi+cLRqP8NxEQrW7nASufOcWo1y2hYiC/UAa
xq0fjjQoR1clMCndtk+uvKaBi5sgBu3XLdTCMZ4VNs14qjtEEoOA/rR2k8AXTGj8MFtpjoRfaEzl
j+Yy+ss262iS5QqS6xoPv1tvbdosTzxaAFhlfvHlNo4ojmqc9UQTqqZqM/wy2epeN92K55/BRrfk
ZDAA3ZlOHQLH/Nig5Y19FdgPTDoGpKMkH2/Tvo0e8qqpr5fRUv7Gd0T4GLYTKo7QEva9n6OUWak+
Q+yrc3UnSDV5CK00OFj95aQ21E0rV5nyART3oUeQDRLIDogQB71rk1MhvarCLs8EvzkUxxaYZFMH
ajuyRMBWLoaDUCTtrxx3su9YwUYo15k7vtrQrT2a+Pw2U8HQ5vJGLae0Ec1EYyZHEjw5dXm9MEkS
u8QfS5Nely6uC5jQDyDQ7XMmp9x5gEXbHOmELWaczrTw6LdPmd6MRdm8RNOil5gYq/bYLh5WhSip
ym+ZOYwa9voYTmtltygp4a3rG2vKmKCgWzoUqBWydVAXZrZPpkR/iEoH19JW8FxhR5NMaw8NS6xb
ZzoWyZKXq1xEjWY5KNR35CcKDGmE+stp6490asrnxFLsu2Pa9yHdpaLrNva0RKRQ1758FEbEJI/K
pjoTS5l+HSa/3E4CUSVR6EqfB18UxbqIKuZ/qZx2fVga333Kqiwuoy4D5miF8t0sx5/BBl6zggsh
OB43RKfcZY3XJozjkvJutIrhVXW1itPCEfdzNng8RL4Sz/My1eeqpR+zmbqE5N8QwJcTm7kxV1fW
ELTfA56qYUMSgiXXlZda0QtreuZc61aW5o4wWvwFBdP98tY1uonmlGJ0uk1CbxDnYUx9A+pAgtvb
yG0biK9BkMI2rbS26fcaTbF30Px4bLewOi/iJqLP8may37SVToqxWBuRzFllcyC3Tt8n10ZeFZgz
Sfe6b9Wco20PlL7ry4oHMy9658FEz6C3tpO2Bo+5VYwHZ2DthzIffDBMAHbd08UFkUmRETMAdZDN
e8on/iE1rPZEm6o/4MxnjtZYStKpcaP01hmspryzA6KXv6O5o3/Qsw4OW7IfguqK3WPJvjDyd8iA
KYR88pzSzVncq1HvW5FPeCBy7b4PQzBlNyLIi0fShYt6U7awlTfkqcgfvuzd6LojyIWUbIvp1ZaD
HJIGTTT5tTfmtvvaAJ5/btEsyi1Rr162Toc2LdaqrDHT9Y3hIyJLFrEvlIkki3JM+090Hlq5N6ck
mM8615Z9XQadkV8JCup5Y/HekIxQl3ylSdgnepM5qbfTrRM+mWY/UXgM/haeQ0JXU3ojGR1GJobt
FCZoZyF5esyk3LrxUO0PFaHkTvtgZfNy35szJOlIBK0V0wBL8gP4XYQRsL6RSheTzi+dRGw7q1Lp
4msQKAZqxG/Yt1GeeW+kEiLAHkE/NUc928x3aho68yoADNCsUnK67nVoMxwL+6V5ILm7vndYozkm
wIJ+9vVcPmRBwmygrXBFbaAR+EFs9vCRuUUmuPPC9I7lrBlUC3usnO1wKZnXoZ0u/ssYJIJuRc0h
1sUStk+VVocmWzI7HiH+pi/A6SJ3N9Zs0CsW86Z5aTg5P8mLdG8dtLzNcSIXnW86xAC3dJC7b7nH
EQpavcf4jslq+jqM4SWuoPQzpBuptM5WY6cHZ+6tO68eUG0TEOH+AOGgCEfMjeIgjTL7appp3q4u
0ixuAYXuyqwYiiOuQfKxGrRi3XCcZqEznbGx5o0ifN1srGgbZXaLg2AK5MzEUrTvPnAe2vdZSY/Y
GGu6Qks12quxiowW484gnoJhkm+NWVhPbTH6z6qyW3XMEUie8cknxc7TxkxQYND4WewxpVFrN8ox
htECUNeFalpnI1SzXEeM4p8Lr2XM00tDbUwehyZ2Uiv1thn9I2NLoTGSHJOSbe7Z+UTKUbW47Pda
yqeo9MJdxqTGiKNwohsXpeLk0Kh55tlgss2trM8NTO4c1Vzp8QmcIn0Maz08CDOdzx7Za+ZKB4ac
4rnv3Lul0vPzNFcvUjAfikKSmlaqCjW5T+bQBButI31vTNq7J6p2IkeCdhFG8G6sz6pUslrBI+Zr
ZhbAv2binD2aiIN2GSbFfFPjBPveE6Hlb0tduOGDrJYuiwuRj5tO1vl1VQzOccQUs8T24CjuNR2t
7eI04lvlzNRmP0+N/1+C/r9Im/7lAP0PCfrTw2/9r/zsv/2vWKs8Bw8sVlaaf+is/tv/6gGDBUyK
0OpyLvspN/8v5ismV8R8WJmJfyPagd7t/yjRreB/+2gnUY39tOgxoP2/EaJz9V86kpRuF4MMSYdk
4mPOCX8aRH5ReeGqtLUg62kT5ePWzubdHCbxL1/M7V9nzD/ZXn+9xKeTJ8JA1KmaS0wp7jL68Vlj
xP4YPfz+Mpe+778PuP/9SRDS0TPA/f25f6GMMRfKNBMAAnpbu+WprudN7kXP6F+vfn+pn5mDn68F
ZATO3U8U82fSISeMrqWnngANH4+ppY51WK1yy9y0ybxrq3ydOeOxnsWOiv+QlfO1mt39LJz95duN
9LwzDf8PH//yLf7jVwpo9IcXvArKe/78lxtpSdcqyKxM2MgMPHnsKppgHAtW0eXGduGTKKY/sFz+
dMnLs/XLJcGszASsaNQxJgL7mcuqjObtsK4GuTaYBqGS/YM/9T89rlg7/udTfppokNLsM7XiUzaM
l6WZHlI33//h5v5d3/vXg4QZnH4Ybg9ajp8aYTKYxzoUipub1LeLWb1Xobs3uBY+k7NfuufRH469
kutI1bc4UP50fdaKf9xJBGroZMlDwTL2aUjQud5g5yh7Nv743rjdzaLKzdwzDayiU5hkh1lkB3kp
UKICxVX4lPbqDy4m+/KwfH6YEJmQ9R9YNoOKy6/4y52NkjkUzlgmm5n5o7/IN7srTw2qLnLEn6pm
2dTZJRRPxw5HGgTxCEPt7BCmcN2sJK5aZCre5fQ+XPEonIpoOObodtmW9iNHGW+ob39/z/6uJv/r
lpEXQBwvvkZey0+3rO2aynfTmls2+/QOLxwyEbuMVx0dPRiMqfDznCuz//L7y16ets9fU0iv9JIn
45BN+0niSeOcF05XPI2V/hJ1SE/rMe789P73l/nUmv3r46HJs1HwoyZF6vX328Gp2ko6RXBAbj6i
QLitXLwQJUH7jaq3hCAf5Oge4EBsOVWdLkuMrNM4mo2TPUcnXRU0kJfdsngMwZfNFIg7/yIjUR5O
ustRfmY9mqddKMXWQIAQNe1Ng2MWmsxG8+yZE+dua4y5+PxHuARimv/0JaIkCNFzEbby+XVb0jDM
DQVgB3fOYxqUt/Y0AkWKzj6NX3IPN1AwOPU443bJ1NXk05FS+Qc29Dgq5UHS9jHq7G2a9Kpwk7jx
1FpPNy2P30RXtiGA2cVEMhozIzOp46Ar9xVRX0XnsEL6+2WR93PHc9nVMBuMGFUUyV7zzg6K/YRr
eXKWjejFriq9lQeV+vJNmhnhYzYrK3MsxMRfAmJLp9ZjrOpR7Q/HNNLXUEBukvK9DaZr2hhXcipP
s21shym9n7WLdDtaNkmNsiYnySwX5Yk4xTjpvTUZu29TyLieC7plfctbfhoQnAa9ey2mYkMr6K2d
1bEMwm/aMbZ9P+1aDupzKg9M+DgGUUEuy8Z07D192K3HpNR2s0Mmq9sxE+XaSLsbYhjOoZh3I2gL
T5fHumcSJpKHJWo/jAarZ9NN17bmtXVDcuuy+yBXN1lbeOSQ5o/jjPSI+cmtjNx9REwxPqx4EOom
DI2rIc++hRXq0HrZ1YLSFMVQFtgvmeSO+uGzvOwLHr06lAMKGOJAyMTOc855R/Qgi8dlIan9HwSC
4sty95fvugE37VSxi+OC4QDxnPwrx/s2CQjuLSA3tr194Df3lixPXVJsSro4htbHIjPokRqny/+L
RMqdWPqbKE8PQUqZr4rTNIpDqRXsI2/eDYb7mPE5RoHmk6NMTpumNJanxPHOHN+vJgMAUzaelUBR
7hanJpp2lR2dZIXu1YjuLquOwbxCWM45JBLO9pmVS28viBF0h/ReV0RDMFqt1h1a/bk0thIXAn+t
GrAdNEeHK1lED/j0n2g+YtIAYDuaPCDaKk+yNXeowldlwHtr9Vc9NEkzIQJJpgdD6W2Vy4PvoQ0O
xqNTj2QzzJsmUVcFPUzCCTa94osN/CuO1veJK4m66G5CblztzhuauxvRwjbU/IzgIQw0AurI+toz
oOD4o1F9dFfEUR8utzot+Gefwio0ng3S5bXLhKhFeyXGddGKXV8bW1dM2zHFPwRqKa7G4UohDqQ4
PhCLStpa8vMZUD47mSt+zPmya+0kLtJlE8COxpARXywEl43Vtx9Da1jXFlHqFu0wvtbucmsu9t0u
e+sDhFMlMbM8J2NZ7j0reSrt6U+jk/+wPkWoID2irpwAr8bfF9+la/0ipEe/ccLuJggJMUX8M/x5
AHXZLD5vJgygMFxQwV4I13+/DjK2Au1nRIB+lP8g5Z72Gfa9or4tvHnTW+4hm8s9CjVA0fUQt0Z1
m1fi9bKnwlJ8SSGGrXriGPxQvQRMbRLTW8tp3vx+K/rkc/trK7rkzFEahRTan8dkypFpVUKc3xjW
7NHAMmmuRstX7bl7aTuHib8bkXWw/OHL4thn15t2gawQ9tZ/Ssj47E39eXSJgHr9LJQs/7PB30Zg
VjhMHTYEPt1nKnx00UEO+byDc8aEA9u1o46Vbj8yWgdtwGLhGv8PR5tff4VPRTeNbqPsMfdsUJhc
B62QZJo2H1iNHn//tX8Svfz82hnKukh44HfzjHx6CMeizQybKLfNogt6Ju4Z4FPMsW6vlujnO1KN
SRwEM/Esct066SvkBTcyyIZmm0y6K8xQ2y6KTnWXQSritU2HP8SjfAIj/NeviCEOtAdPsP3ZZ+iL
uStQtRDhgyjfmEdQMiw8hhGjWYWxOG6tLokHI3oyBK23ku3t99/Rfzj/ATwB38TuQYvyc8qYIQM6
spMZbUrrferTOEzsrxl1UFH96fj3H849ZOFfjOUWLGZYEH9/U43GDbC/tNHGllcQ9WJf2htJvEVj
z+gBXVbk999/NNgS/1wcuCTaoeDiFkNP8fdLFn43lSrjkuBX45yNY/AILOrE9lLodhYzuADr7uUP
L6dOAg4YF4YQc3QOmkyuZw5lGLQPs6Pj2R235WLvPYZ6wLVOCwnNqDOveiVeSVzYNjVD93KkqzrG
Eg/JxM+U0xgHVEGdEOfQR52aGc+kNjxMEHlk299YM2qXMDplOZtf6h1UN64z4R3yPjuQrxu7nbwr
paa96u1bXxK3Ub3PU/CMl43Y5TG+/LyaRhL3Uzrmzl6x24SMcIiJIH6UPW5KXy/VGGC+uOqHo9em
cVOoq7ESODbk2hrUjTsnGPc0SUvuwcI1FXLMvrwl8LvZD7sbkxUTUS8IC9y3aBKHXLwKdApGzYlF
yQMGvB9jmO/xGz+5w3TfRsst9ly6nHLcIlrdj1l/ZVEHXyqtgM1WjSO7G5PR1IhT07gPGSZ5ltix
2x3cefrq2uqIj/b6sn7PnXtI7HcYhPdLU8RUvMeedh5t72l1KUWSMTw5cACL6eyn1TsMKOLgs3Vb
J89mTwnuhycs2xfFCXp7/mxR9ON5CqLsTlB9tlS9QS2oaqLTpWtbdOlB44O6fIejam/MUtxHJM9Y
/4e2M+uNY0my9F8ZzHs0Yl8epoHJncmkJFIitbwEKImKfd/j1/fnvFWlzGBUxlwVBrjV6Gr1laV7
uJvbcuwc1dmLfy8YCQx5UeUeOvheu5Mc/tNJH5mU+9Wzf0wJ3yb2p7IdyPQM6q7NrpaDdcCDr0bw
ALkRsNF445jOw2g527ImforjTScPexHIoILyZOuwcJgQtFdSv6FO/+iSj7hO/d5Kh3dt0N7qEQ8+
zU1x1jynXclRcjLM/p2RvB+t8CEsCbqrb2Cm1kWXfBA1I/Ane9Xo9kquHbukvckHUdAmi9HHjR9E
9yPS0F7W3aYkp5kR3ackrKFT2mKGjSEEaHpbRFnG3P8oaiHijDCAs/dwU22He+IMiic2cQQdcHQa
EMLSkfwrzG7r6PWNiXdF/XVb21AEl+O+9I21+Dal1GwZMmAQSvoIKvZGZUhDC+IDtJUHpSSS6z5x
pR+ve4S3j59grKOeqFlMeCMqNUk9AbOEDWuHjcqTPop8QIV2nFnCnTgGaagfaG1+tKxxH+jDHjDy
qtSchbT0jcPlJ1C0NKkaavBpTAcwM7mQQZEDXa1ib9um9TpWafIY8PAn9fr6csl0pw5QFGMgykCd
FvYH3OClA1RoG6S0Hm0oKMKjNDoQtQ813erKf7DkcaONhPGVHt1LDJkV+OGwUJ6YxftWFP5DPhTN
igrs0c2lU+t3OxKZFRX47yYMs3YPOkTPSDnxDUrI0zS0ROqSKZ1C9K3bMW5AQIowR2wuSRpURvsm
MA7KQFIAMZmtdvvObNai2DXSzWdooN+b+bDvOsi8swSBHGBs9AKPGYCSLNKOhkb9yAoeyD8eKq4O
oIp3jsmJGjp0sJnEGOmhr9pBv8tiDzZ8X5CUW+MaxuLPgu99ZZrju1QZ3nVw06+UGB/FtAdzhyle
cISHtTTvutr/kmrBvRRlH+oSKhHR24BGol/l+EtggPhYzipUPIPqPpSK+1EGZJ920hY//Lr6eiCj
TqWPSIlpazXxHxrVU1eDHB90vf4ulf7LACH3KrK1g5nmH2wT4CnXV6IUUXnSA4ME8Ba17scMDmdF
4wt4hXSCVP1zrZERkjmmbZoDX2/Bt45HLxBKF+HRtdMPIImSlcFz5ZOsqSk5cIaMUtH24Ow9mrLy
Do+sRbx1tX0Ck/WRqZ4jJbN7xa138hifClk7qo6M/jdMRJKzFfei0qStluqHHh4xjhlQK/67yRUl
z2iMFkiRfwRZAX0I7WvcrJVbjwrYAqtu1i2DMCs9lzavf7kTHiAmAkAOwMJisMMoGNpQeRTH8mDC
AA4GLgK4wSBubognOFxT3v9p0QzfNLZxo/jQn9V+oR2gmwMxlUVwBP1q6HPRn+Tj6q5/jKXoEFU9
sMFhY9TGupLT5yiyPwZl806LBTthdLBqMGQkrICKb0YSqVyuv/slTA0SE8WrSBqHI+Ru93VtPRmq
/wBc5aHAOW+dJsFh2ckHr3IfRYrth7CW08VaS/SbFTya2kPbZkbbHLi3GfNSZgbqg93WzsmtM2mb
5taNTJ68cppvZkAaT7wdK+hlMnA7ruTRvc2AalDyP8aW+amqiE6KsX+HtgbTjJZFR73QYt728KuT
tv4OgftNQ4vkVrz0ZeotxM4zngM9IGJm4MtET9NafU15K2EQ2NrYTkd0xGby8JriCurMTlGduO6q
3poDZUeJmgtN4ZNM6dJRyYHp91qdkiDFza2IT3yyZtQOnsVJp9+3YG7mIdAFQZeNLBa4RduclD4H
+FUZO+qsTYbTj0mwy8BqUS6V99Rs1oESfUMADuaR6BT4ySGAELd3wvvXNf9/6AJ+yhL+mXLgQhvy
I8tBAnh+/d//llNX/Jx//b9V//36l3gvmWjNXfwXorWgHu6bl3J4eKmauD7nkfp//cP/9fL6t3wa
8pf/879/ZE1ai7/NC7L0gnFKPTscb3qE/7ep6vI5Dp6n/8pfrUE4Nv8LzCmarYKJXNBN/bMziCTy
f0FijAIotU1YosQh+kdjUOLfgfaI3h9ZFurJkCD8qzMo6RqsubLO/x1qNgrFqv13WoOXOQemUYum
+6jJ4MvBi07VTpEC0CPLaNVTBCYxkLe0HSBTGSnHvCuLW0n/ewncX/YMOFXAiUPKjh7Q5c3JdT00
pGJQTiTCmzD+piZMYoR7H8Tw2Vf48FdN5d83JP9hSDQLaJQJeTcR2Jx1N8CnBIxXe+oprWxGsvK1
baNQki+USgz+lt/1nFcrOC2dXJ2MmNK2cBRnVuKW1k6WZPrJAy77qR5cRCjkwNoIDNFCy0ifNUVN
jk4EMdm0P2BBDJh6camfCgAna8tisrLXfffu+rZdxnt/LQiXRsynMWaAU7lcUJupOSmxpp+oqaBe
2hqfGq/zt2POkNzQVkvENhO2qL/s8TLSgQJWDH/jZANb25MKunT6ydTlRoXWz0oes45iIPwBvRew
m5rNLLFRtgFTjq3MkKdXPjdl0kebKnMqg3lVA8CZpI9lvG550J+bsMvhxzJqBiNHPww/ZX090qyV
w19+wew0vBNq+9WjXt18AB7pHNBujIxtBG7xH8iJf8+AJBzz9Hy8zmUJAmwdN3C5nU3VMfQ7NtAY
BDJZhVK808FjbXxJVL1hMOtd6X2iN9+o44K3YWhmVZS2ttBPfWUHmvwKh84/LVX09VCPFqf47JSa
uVuYdcsmq5qk8PLLKybymKAZglU1hDsoFLdGDmDGkW+o54QLN3FSNHr9xo6NprLJPJcgmpu8ljoY
F7dmlAhUXA4LlZcP96nyUJXVuNVr8uIg1DeyGL9njvwmkkrtvWH15oK24cyvsOk/OXC14Hk4bJNf
UdtMajNebpxUJSq+mCigHchGvrZtGB3gbaRmEiMcAzVcs5eYmN0qbqAcqj6Wbq7fsDf3mEdAJ6WD
PVJRYbfhQTj/GLnmVFpnZ9KtGQ3mfmAa9uNo0F+/buXtN8eMAfspKFmIPmDAvjRD3FJpEJxIt6W3
sdzx2Fv5T4eAcaXBzgkVLuSaoD45bsGd9/G67bkVoojCq4IbAfcy2ek+U5ij8Ebp1lbAQAJYMxdK
ZZfhFweKkUD43ShHwjbFCzoJh7LYUhqnchzgzZqyVgLjI6BRINFquAlDxEo9ejMLIdgbvzgxOflq
MEaVSRVZzq31PobHQn20o8dKe7y+cW9ek4mRyTfrImaQmJt3bj35W5c+G8pNF/8Vxf1bjzSzDuIQ
VZXBHrB50xRb1pBgk/TAP8HEtYZjbw1P4rr37ltar9cXM3MKLixNPhJDA6mijr5/Ai2wy8DfNUH/
+bqJmXMggirkkQlh6CpPvGtht2qfFKF/6vLG37djcUN5rmJS1byN3Hy4q5CJXnBmc6vixac8oQhu
O2uyqhaJ47rIa0x65b4Yuq+laX24vqolE5Oj1pbeUGQFJkq4SlaaBTFMbizFYeIOXjwJgNUE7xfe
QdSa7YkR2EOaMncb/6Sq967XHm0JUFi8Im3fpc6tXXys0Z69vq65o0dVW0esgEHBN0lTIw+FGmuY
9NQ7WDDEqZO6+4DqxnU7s/v32870iCu5w3SewYSGGZV7vVNaqkhJv2Dksj3w6oJEzIfvcZhJoUl2
6V5lcNuB0WJEeW+mtFjhFI3ft+Gwh2VHKpbCpNmvdWZtctATpuHHIBv8U+Ile7WBTKSUfyY+KFxH
27hMO5ZVvjY6a8Hpvb6Jb07Jmd1JdKYMZitFDKnAWPQgF/W+chrayJRQVr6qfmkLWsSeATU0Nbqm
WSfRLaxVnn9IKncdSN+68g60cQcby+jVd17XrrqMbgPSFE60rzRj32cIPtpUt6SDVw5/4OnOv5D4
gmdBTy1bhZ3Esn/KkYBXeO3ZQmaFNOivnq8fuDk3dG5p8t6hMgfrKP3Jk9/cl3L+rhj9n1752Qt8
dSU11VKZVFzNNx8F+i4hBSYz6Tf5KAiNSZ01av4Jgm6qiIcq++VU3xS4Nxh8+Kq19iePLK4vvkjh
hgacG9+HOTqMJWX+EWmHFCDRvRkOaw3RCdvaeZDAXN+PmWfMss5+4GTn3bDxZUgx8PxZ7OxkQr93
TS/7a30clp7lubsusJDgGkiT7ekLEMi9qeSN4p/iLC43DVn2qtH15Ob6guY817mVyY4PIGjgd++5
BsFz1ZR3nfQNrOcxQSb1uqHZ5TBMbRIWEqpPI+UwroyItNU/AcNC237TquOChblvA9z3HxZI/y9v
BfzBY1e2LKVGzT5Cd9Qu7/8kjrH4Fqqs0a8SYnKXRpqsRnInGP2Tq9x7g3agi4BERL6QEM8uxRBB
NOkq8eBkKVkAKUtOs+Ykjj7iZPn4rcsXsoZZGyZ6U+QNgESn5Bqqmckm3HM+CKA7d9SYmdyLadDr
X/1tasJjLKQR/2llsl8aAs9w4PrBqVdTmVkWXd1UpuffjC5KMEGo3pla/iUPGCPwjK9GVSdbDw6o
hV8x58XOf8TkkPeGp7m6ylLHnto1QsVgLvpAWwUDFV2bDrScdUvlk1mb9LwtUVNw3oomwOlVRA2f
8CZhcqfNegbt9bWuvh8erm/x7A0+M6RenkijN5uytYRLahv4tJ8NKjY8UuPQLezikqFJCB+KrKVl
svGUOR/rNl8xMExn4Ggz1X59RbMnk3FdGNLJIknaLlfE2wbenhLHKZUeYXfelsOjFCwFALOrsZGO
EJKdTCpMzkSjFlpXSmFwCtVfghcuCt85yMDq9aJ8xqzns6l3IloocP2TD9Q3qWSVVRCcWs1c0erc
2Mm+6O7S75EvJnkO/RqKkxGZoHRX0YSQFj7bzG4yBqYbiiXYcKlSXO5m1MVhYEELeQqdx1p79Mm/
llzJXEZ+YWNyNNRSrtPewIapS3uiYOtoDsE239VgNIai2kvxTyY1Fo7JzL7aaCPguyh+UA+YuJbG
UlG0NbwAUHkHJYGxUWTTX/3to0iez8lWIfkGQTc5iq7V1BI4wuDkNsaO1FjSoi0Ubgtxz+xKzqxM
Mq/GlMK619Lg5EOE00AChszPH5gQXL6AAPkPb9flKciK1gdbVAen0b5r4DjyWnPBwsyFIlGl7m1S
wRVaC5cW4FUV4sJVcCrlp0C96/rswVfvNDleKPnNnWdcAxgjAWHiBl/aCTS38uPC4DybL3ryIHWP
dbwU5s0kJfQNftuY3JmsomUQxnoAT+vIkHYEwWIDvwlA5fyY5Nbn0Kmie9ku7rsQFtO/f+TObU/2
sUZmQUIqIThV9genfQqNr7Xz67qJCQryNcW7WN/kNIx2oKBubwYnYDyKuTcO5rAaW8Glv9JekoEJ
SmWvQwdG6mUxfn7d+txBOV+g+MDn2YuqdY3facEpYgJ2SAH/fA6YYHeiH39gh+6IYJZnFGTKc2+m
iuRro8UzMtA5hRnjwSxVpADRwFgHcBz/wfnXhCKveLFofk2WZUW6lBQq7sjyY7h5841ZH+MC+ANq
3dcXNhNaUPGGjQGma1GqmTilXhdEhBbetkSCgThUhVDBDCCnhT0kWcRFzjmnc2uT+6YMrls0IdbG
cmN9Fr35Mr5XIDzQV35120B8l/ePXYbTsrYCLD4M+sLOzt5GukJA/vlHmxZ00j6PXMXCs8BYmoGK
tcx1M3T2qpTh0gGx6a7igjGHcoi6febm1cP17Z51OGfmJxfSKVSlVsR2M5m/agJr5UqPi8XLSR/8
rysJXZDoVzIl8yphen4rxsS3JbkphVuD7FF6X8AXHcAFlnwJhIBe+Rk4R3ZDLLGhP7SQCsxUfGBO
AnyKPD2djKnCWyOblJL8Jjg9DVm1ghAbvgJ/nUW3Vq/tNOsPspsLc5OHO2OEIomhSDjJfQz3yn1c
vozh09//aOdLmoR3ACN7C9WB4JS3xyx7Dpr7wVjYtdmoB4p9dg2+JWjMJutwXaUF4MK5rHyGbgIY
krwHL5c3YSP9bPz8JKcjKsbtTR1FC5OL86bhRuRriTd9ahqKcQ2uVR4JCG60GxNSPDQWEbyEtNve
W3LcwplXlHuqVcpJK6tubyawOV7f4tlXhCidjpNN8wlA/aUjD6U4KGRFZv3qfWYO2S5qkD9stZ8Q
3t/BLnvSmDkRRTAtl7extEe6Jkjlha7u3O08/xGTCpVcl6j86n1wKpQ7JKFXcnW/2JSZvR+6Dr8Y
DGN0ZSYO1zaqqI3rjHCgVKDzcx3zxjC9dNvEo3ET5Q2czMNwKxu5vvCEzXl6JqgVBYI8m/hz8k6b
HRNUbYxhiF3lo9Lqe9RHxrWdmu3G8gx7ExT9sFARmv+sjG8SUuNt5Vdt3rP3uWHmLIybAndrSHdN
8Ri1B1UDq1bvFGnjUF1r7Cc30reBEgMslbft1+vnau7BQYGIEiDoEYXJlctj1SHw2MBpQ8wdundW
rTNYpy68KLOH5szE5NDYYWCakN7jgbKnMS8g5r/TzGLhmZ49Nb+NTIs4pe/LquVjREryL8RaYfSx
t5oV5N73bfAjjhfOylxYxeEUA/EGomzTqGB04V0YnJw1JccRsvA4PlI79ZOF13D2SAqqXZA9NHun
4JNWAdzpmhxJ+DVWteOvLeNbbKQbJVi+d7NLYkAGHV9ydI7i5UlQ4rAc4h5bYW+vg0CFZPAXQwpb
o1tyZbMHAlVRyImBMoBnuLTkdHFe51DGnbK4WvXuTx/C4mZnG7dj7K5vHBu2fuc2gNVfN6Hmgnw2
beGA/Hn94C/9CPHnZxcvrS0eE4WLF4bPfhms6+AIa851G7OHkpqHSGlBRr3q+p3ZSOzcl4EKBCf0
tVeGfehDZe0XHxCisyD5HResza/ot7XJC+m50WgUJVkn3KsFzE6I3KCjcH99SbP+4mxJ06c+1WN0
QPl2EFatTfebB5vzdQtLmzbxSJYGjCar2DTGUGrzwUvcre9Dggai13kqR2/BO71+hEkbhGni39s2
cU8NLDQlzHpUjEJUPPr3SLCtoHDLghvR2GiCY97Dp2nID6GRMHsK+RQs6x4nMlqClizs7dSpRCYc
M0HCyn3BV2Ddu260sLezRwRmR+AcAHmoslwe+nGE6tSCjuckBc2vqrFGlHaMLykEZwsx06wzOTM0
uV1FB38gxGY4ruhZSaJ1nBLqorPnIm9w/bgsWZqcembdYcAJsJSOjAup2ZFGBE37TZo9Xzc0+3XO
ljQ5+aBym1yrOxzG6Imx1pcoQE/uuo2l7zM5+wMDqlnZYGO0HhNfY3zpuxIl2//MyOTAA95k+E3m
mNl8lMj9Rf98MYib/yqwK8g6cQWsNJcHTUaPKtF7DloCbTKSE+DMfw1yf6qDhYM2v2O/DU0+P3o4
PpPG7JhVmLeJ9mIP9haBnoXvMvsOQ9ylA9EEQT0dV8zrDlZ9leC79wzrViUrXgHJzVahYmzLOFBu
bSRCFhzT/Mp+25zc1Qwh8FY2sNm0zzKU6Zy4vM8XjMw6W9B0QGkF7/vUIeQylHaqMpJVZL+iGFr9
9qAHL628RvQDZu2bv3/yDJUHH0wyQo7TU8HgHBJcPcTyjK3J+yKTdIbawm5fMR+2YOq1pTB167TD
dANkMqXSKbarapB21cHeAbAZ4XCHeplHK4q3lZ/ts3zv1DuRRHZRtY0YXLPGe8NqPtYN8yhyDS+g
oEBn2ub6+uduhYHKMLAp2BkB317eCtVuRyeDK+AUBP2GUE5Jf6W1tOqbhRs+56qgigIkQysQ3Nzk
UnThkNe9HUOmwniK94uWzvV1zJ2a879/4gpD36UiJCXhKUvBqZgrTYmYs/+cD0hU8EDC1Xzd3mwG
DoYYGCAyzYJj5nLjkGvVi7EWC3K6YleiiLMbI+aJwj6zDl6ORFIVO966MCNnlXt9gqIZWNDrP2Lu
Pgq0FkAnyoHmVK1bY0ICGTkWrXhPqievaexI5tN1G3MfDlIahVlIxuSY3b5cJ6I6TT2qWXhK4+Sx
IttfAXbK/8CZ4ZKZYRPi1WBYL40UASq6sNyGp6JK9XUj++1aBtuyafP8B/OePNYOGibXFzZ3Ymgw
mkRaMAM70/YR9VoYUbMhPEF57FWPrRGvIxSg3WSdJHeDky0sUTxh08tvCYSwSjajy9PpgCB2qLj7
sAnZofWUayu1+Rqqhz5lFsv9oOQfyD8XTsesRWgF4NcHEEmqdrmpmSYHMfIg4amttsQ8UHyRtwz1
OtM9SpkW82z9l8Kwd9e3VXm7r+iegLAH2U5njhbNpdnKyJPch/HvpPywdnq8KZJbJV43390XKjS9
snb6UzHskSgD8d5Gx9GEnx6whrdYJp8pqfJLXjmV+DECUHv5SwZfLmAkApUXdaQEdbAZDxJKy+ZQ
3MjGY9e/DMhPdmUBf7b7DvGEhS8+uxH0wYTEAYOuU2h6kVvm4I+Vf+ItWHnotXX0f1sUx+ptrX+l
i7Vg721EwOwM7zz+FWI3OPcul8sAXlqmTeKfCqti1PlblffrtvsRmzs/CReejTlbsLQBUaH3ytM5
qYjFuYTEgAfoAImWLUpa4yfJGgHerqAXu36e3vo4OP0VcIiAoIDbTAE3DvJNfpTxQEv6LwSSVk58
VKJgwRe8vSqvCtN8KFXFFUz9T6LUMEsh9UEwSFsheSx62NGeB/NZSl/Uz063kLHOnAyayjAfCmSv
6GJefqkSkhcDcQmqDV1MN0HaaO5n3YXn+gYZNwKen9e3cO4iXNhTL+1J4B8QKiMNV8x4l7vKus2N
m9i39rbSPkHzvfL6X2P9TbqJA/TGvi9YF+fu0vOJzf292sm5RNS+RzicsobkSwfL7uE7cneulR8h
V0CK6M5pjG2V2we3q3cqNMs506vE6Au3Y+bB5meIxgqMvnBZvhkykl3YBETlA5WlGxWNVF3+NoRP
Qxzsq7haa9rXoUGITVt622YOMNcftR/qxyLumwQKbiIrnpPF/smBBsyGKIDWB13VpSM8UzQAtA20
TsDfqf9NzzDlVLR5YrDV4/BT3iN8lPvDOtL9ta9DyZ+sHo0bcz+2h1RaZdUCecqMO4C6juK4BWKY
Ay0O/FlVSTiIAlo/qkrWD6WH9Db8VJYvTvghDH8snCbhWSan6cKUuMpnpmyr0W2pw1TRPYfDS2a8
C5DBMr0HuAJ0k/nrXZZ9XrAp7scVm9MqiD5aSk6zg/saIbv6zjcOQXYbuvv+e12ina6v+Ed3qHDt
FwzPLZYWD1URipIkwZN99dyS7e65On580tsXuXiOXipZW3uwvNn1J932djD4bK9bfZsSgIVjZpJP
yaQcwfrlDruZghZZT/7al1tReIUtiZnJca2mC25wov0jep6XliaxpR1Vo+qJOlcyNmum2aTqc1qq
W1IilAhKZZ1J8XqQb/3c/6Cqyd53Htyh/9twEn6DQMUw98A9fXUbZ+epr9wxlMVqW0lS1qXUMfJu
AUcwtTBbX9/Y2StKziAmYnGHDHdc7izasKOfKEPASGW21rX6EOfv0dIxrEOho7QDV52iM2VpuRtL
T7aii6fG0ckPx22puo/Xf8zMk8e6f/+Wyd6bqIhoTUbfLKWkl6fw7TvPkVXCzWCtxiZZhT56xUtv
wZwvPDcq/vxss6GmbkW6jQ9Wokcntzddau3s7uUPlgZTseCbIkGbbnOVm8gRxg7XdVQOpb1HOG5T
I+9g6+VLaG9GXVuHjXy4blTs19RHQHEFEI1EjNszSXAzeOJMGYbuU4OWxq7NYUtPNK1ZeMXm7ua5
lcljomZQiBQdxRFVive1rx6a4h5pitVi/3zWkILjZkKV7rY8WU7SG20DhT3Hg0LXFvBYvs8M65fO
BYRjwbMXorzZ3aMqoDPRR1N7OntUj4bdFZnOzM4AsmS8hyJuc/37zC5IjNYRHhvMF0yOXtRU4PYk
fHhSOGs4ERU5g/fxuFj9m4szVNGt+qehyc41g5SOSNkRbPmoryXQufgqTHbtDVX8jVIhchqM/U52
wh+UBb7+Z4ucHI9eMzykWrFtjgdUWor4Q56hLugNC8dw9nPBVUvJiD4t2jqX99hG9sR3DeY0iKfW
jIZoybi9vpKZEBkkP3NvInkSvIWXFrQYPRMGE8DZq+mGJqZLpGwqX+I62OW0g62/x5L411PE5IDC
d+N/AJO9tDdIGrI2Pjj1oX4I235TIQaoDkvzwrOH8MzKZN80I5VV+LoYsfuV1Qh6W/cg+8f8+fre
ib/ljSs6szKJGnIiUcbCWUuvQqQSF9uiv436d32IVmO48J2WVjT5TomT0k0FYXxC5+zODodj5r/0
xWc1LB+uL2rWEOwQgrPJIYYXMdrZ09FEEhI9Mke7kIeNXjwpA9Rc8qb3yoVXWjiCN7t3ZmjySINN
Kg1P5IKVkhM4KyI9c4xvbgpD7vUlzX4nRhXBEDliaFDcsrMllQnCE2nEd2J4ez1AL0qL7VMd0pPS
M//XdVuz9+nM1sT9KaAhEf4DVGHp1fgezmeUaQb7fW0pLyVcTvADD99NZNz3183OfjW4PGAfJZp8
c62USk10v6GDb8l1trU8xgay1P2YwoK1KhDs+RO/5FArsEwGtPUpkK0a5UEvDMzFFoVKI4t4iZnm
WjjzcyeEsi/M2YL0hP/l8ruNiAQjYhb/hV/jDtfa/bKLXTIyuVhBZCetLSAqkXKsjZJxyDszWyJx
mPPjAkOvwcRCUjwt7rp5AUzboRBRWUKYpi2KlSGF2UJ2ONP40EGq/jYzOXyh1+j1kBL2KY6THVLo
kwCqxd/iMkx2ceyEQGVhtYLIrtn2TmNuXTWSN60r+ZvUNM1tK1SkutjUDoofOESmIwSFprk4xSDK
LtObf/4zxWE+u4+9p5p/IWhKdZ0hNRJW9bb3YBOAp9TWj417qznRmlSsXixAzbkCqlwQxKEwy7TQ
xLRmQAYSjFRoCBZugc/Z21JPt7DXJJRGfFjRgoWLORumiNjOVvCpokp6udhuoB3loc50EnJt27yR
EFvqZIjj0i7aRmoZrYrGS5HkJiGCpj3/WhpZ+geuVjApEC3Bv8elvfwNcdiZje+iONUo35hyc8Jy
5Uffr3ugOcdHJZpBOoCtlm1MnGzqRSraHRENLmsjq8dCqzYSWTOqCNmzVy20fmfG3TjpZ9Ymu6o4
mSmnGq4hUOWd5a5lxPUkb7inwbFt63wnld8SbSCgaSAKr26uL3X2NhvwYdCnYQp9GuKi/8TRgoz7
1LvJRlEhhA+WAj/hdd5ckTMTky8m9aM0WB0OVi+gmlODnarcVkNzCCH2154Qu1oMzGZvxplF8edn
l7I2OhTpRxYV6j9i9BBXjg/vaARFzuC/hMru+hbOet0zaxPXnsiSancjpyUEODvCMi58buOVf1B0
4EmEGEuh4sDRv1yUq9itHL4i2qPnIvwOq+fylMDsWSQ8ByUsao88iJdGGnrr6J9TXYlhQ62zbB0m
n0YTFGdtokqlr2ytY2LcJy8Omv2Q2EsVybm9pHpES0/jpdTlyV4qZqEHWUcKaai/YuAvVO4bTF//
YDPXm7+dPRQ6FvTXJovUtCSQ0wwjZUsfR6sQg9/HobYhU0ZJJlt16cIlm7kBGIRHHYgCrnP6+IMl
GCwXgfUTuKh16IbvdRjmQxV6scF5Mozg2MjH2lrq5Yl7Nbl3wB8ZPAZljdLv9KEuka4rGrMIT6VD
wcg0pU9otd3VUuFuUtmK/75fxouAcwYlCEWCMelPZHrUx3ofvTbrY/piuXLX2QvFv5l7fWFjEs8b
YQoy3A3DU01XbNDdY2TBidrfdc1TGdibPzglojgOVRMV+GlrzO2ITTREsE/Qi4rmboJAvKH7O9WV
4x0SAc9S4WUklebLdbszV4DuDnkskyt8u2lWmRHYy07chSens+88F5bb9L7tF8CrM26fMBQ2JDDb
FJ+mPLaV2Tay42HEUsFVvGTW0gTr3OEDDs7AHdI0DpHipSPplcpgQMsKT9CB2IyIBzsTzFzqPlzf
rLkTcW5m8rZUWuqSLdCvDmLoM+Kdat+oh6BMNnr45bqlOadxbmnyplCIKbQSwcyTNeyktkxXsSx/
6Y2C9o+Casc21v7+cJgOZ9XvLZz4Qpj7u1yW9fCkOc+GdYciYFv4K0Yj/rOFCed19lg6CFNXxEDh
yVNu9A7mFik7iQpD9BQV5SrOywVnOHu+fy9rWjwPW82oLVfjfI/07Sy3WleC/a1Jfl1f19xbxv7R
WmLUhALNFDo1ooMWpZILliEFU2MlX1VNvZG78h0Kyz+KdtfKL+WL4VMkGjN5iVhi9rjQ6wY1CB0T
bejLXS3dtnSh3wVbBJ2tVeXpxlRSxoDDeJVb6rYY4ZD5cX3BSyYnRQiIftyxSzDZKcr7uPE3PVzD
SgiTQFXdILSx9b3sDxyy6Oj/c5WTQBkmvzRvYSE+RSb6NL7p7coEye+sQ/+x9OND0rXRgsnZ4yNk
6MgO4dKYdpryESrJUsA+1Xjb0HgNqYlV5kJpedaIRSOAcRamJaeEtj2q9YwWUJjXm2dQdn7zuNjI
mv1aJFNiYgXCFnNyu+McCuJWJo8JOnUdDYwDyd9dNIaQZV+pB9VdeJ7nb8OZvck1j6TMT9MCe3kQ
3nsFhNv50R7vlGDXqtVWdtVVot1ECG0sZY2ze/nb8HQQCulTmUFyjSqpcpPqTJWZ9pZ28Ifrh3/e
CmAw8WRy3ybbadeJWwW9CRqDIqyVHcu4hPpmf93I3KsJVZwsZkt4Oq3JcYc+zApq1GVPoaGcojK+
bXX3+bqJuXUICBQVPmgXIKO99Bum6nci1aeEA6p5SJ91tEOWoCSzNiBwAQXOL37TvkyNJGuMICAc
rY8Ss1nJUK5CSr7XVzIXAYAQ/ZcV5XIlttfClWF6+PnyPtVG1J1gtkqOhmQsPCivw13TQPfc0sTX
mn3seklW81D6HrIvMeK9PdCiQ934/bYM8nLjabV1L0swuhV6Yn4I1fi+6rqvVmf5K8mDux753mCV
63a28YeggM8bFeLeR/4hLu3PtukxsJwxo1xpnnNThAETWQHCTFZfN6casDXUgWQprVctsTzMfyoh
7wLNLQCtCWbKzTWoMCh6nkYY7K243hJWB9bSY/WKJ3mzg0xlMj7CUCposMtvpbkjyZIHMNWIdwBU
j442rBGzEMh9czuo4aMaf1R1gVMF91Pe+2b4pITFujU/aOn3JvSR6MluKhj95ZvEFjIZO1l99CR1
baTbOn6HRhgdJTPYXT9hczVCVBgAkABhoz0+DdGTkFl92c8JMvPbsEvugxY85pjdGH64kYfxhLQK
+sKgetPCd5CLh2A1a/ZFVUHJHmyQ7TsO6E+7CLUveNvZz3b2wya3ONLMMEexmB/W9Os+zFdIwuju
4fryZ70Rg55CQZAW8nT+rCiGgo9ZErj1DyGCL7K84Itmb/CZAbHKs8jQr4pqkAIMdPEGXkS+vap+
jLyn68uYewiR0vjXMiaBdanYDl+A26sa7ywJqUZ06DUURhwqvD/5bNetzdUwgVUy/wx6g1Mz3bVm
tCH4Lvg0xA+aOq47izHBPgE38lBVm7BUbklbW2kpyhY36M0NOzM72cvMlZRs7CgBoI5iwz2nEwWu
8hF5Gt9aVZqzNntl1SjFEoR4LkE6X674xmffMOgCO45EWq6572UAJCxMYe7HQMCGMPT63s7aYpBU
zCoIRrWJxx8qAPWDwZdsrWNcRy7qwAwfx+2hcgNqi0ucnbOX7MzcxO2HlhG0ekl9w/Ge6QAwT/2Y
JffXlzQbNoH3ho8MiBzU6RPPiMCpbmQ9EGzV7c21gmDGaK+V8dllsDSBRMKr94hCPcF0mZbh43Xj
8/v5L9tT55+ORYK4E7a7+IM7VIdar9YAKla5/eIEf1K/OVvoVJLUb6Uyyy2g7Wg4+MTycbZvQB/e
p9GY/AG8Ecp7WFbEYAc9sUmmoit+VmYdpZXb3CjWKroxtrwk1Dy7eWc2Ji54bKAESzolPFUyYja1
vR6SZ7MMNx0szzRmrn+p2aN4Zkz8+dkt4zoMGey34Smx8s+KFGxdw/opO+bmupl558WQJ9QRDFPL
9uQ2m03h1X7J5E2ulavBiN/nrnGbJ8c2y26kaHyXp8fcWSffF8yKi/vGeSEybBqC94/G8+Xy+kZO
rWTEbOFWaG5Y6yR/1ItPdfupzxE1ESKfdIP2I4I31y3PPnE28TyPAGxkr7fzbF8lXv1whLQekvLE
WltB3990rlzt/zMrk+W5CuOcpSqsQDK5lqx82LgR7uu6ldnXlJ694DakgTXtM+sFAO6kJ+pGTlIV
lWBjPcYyD9Dgr3vGIv7IHAQ4dOuoJZrifpxtXdT0hq8NvHMytPraLwOCofpTmCZ/sHeiJgueh76g
ZU99vqlbQdf9D2nn1Rs5kmzhX0SA3ryS5VQlr5bavBDtht57/vr7URd3pooiiui+Cwywi8UoKjMj
g5ERJ84hCMc1osHlzeCr2+v7tnS3zi3MTkf2QiWS5Yrc1PiZVTR13YeiWE0LljwNxBpAEWAAMI3O
4rwQ9EIsdHwny+rIpGLvbcww2lhSsFHJ/Qenj++kBEX0cpd6z0l6n7rlyoEtBSxGYOgTQLoHkcYs
YKEJ26I2wIGpcAfD1wxvUKNuG13bpIG+GbXo9S/29czeLGapsVVbqBgR8BPzhtlWR2nyOyEbVrLU
BWoQldEeRWWKEU4S2h+Xjlh4cRAnPcNgTZtvSuPO6gY7L46UcBzJaKEN80074bWgpBuhh4z3U7PG
tL3oQWe/YOajQSjmbTrwC8z0rSm13ZhYjhmuMVAuepAEZIWRdI3n6Oz8WrkVtKjmMWK6yg/f003H
z6Vx8zeH9p+R2aEh1Sam7jT0xtM9KOSjqf2s3XTlyJb36z8js69MpFWp0o1TYhXkBxf9ubyXDqto
0UUr7yASKMmYNZ7eBWcBymyLMDNFEo5ML5iob6CNqtq4t0dBSHbXd23xajGwOlG8Az01Zy6YSwgx
eSGmfEnfGl+EIbL77KB13lb9q70Dj4G7TZpEc/LH2M80ChDj1OoTndT7NkFGq2SlPLn0KZlAH/9n
ZObQilprBH7SDUsOdFsaOxSDusHYKWqSwrujrAH2FvcPfXQoIGWgF3N2ncAwS41BYFxbFyRKRTVC
813g7wQpKjeppVLcDrpk5Q29NBSoMIX4r9VZSFb9JB/rkkbBWJVHuRodXRL3gwRtTJZux9a6MYZ2
I39XW2vXB9YvkN33SJTe6uHjiDS4IjxNaImJreG6My36LfNrVIaBpyFBdum3dFQLebRMcj3qJJGx
L1XPMVf5INaszBavxVU1aIXF1wAV9ISelvWqD2v1zEU/mkS+J0EuRthmRjovFRPSq+g2k80NjGeu
CK2RNThju+Kwy6v5P0MIz1zumZsB8B8EIXyvak7KhaJRIxOZ/U10/Hc9dPcvzfByEcOqZT0I1W9k
zzroarSJV8kopxOep8NTl/t/t82cUwypVShM+AEmj115R+vskZFUKwycpkbqsrLBa69AhJa2D8o2
ZqmZBGYMbfZpybvOL0aRoOJ3L/74e2jvmmCtBrhog24tVWeA7rTNLvdOzvLIhLSUNCsND36mHphg
DDV/5YSWtg7kFpN9pKTTWPOlFUFAUblBJvM2qAYbPtFtRCeVqrAkpI5QjHYYrmzdUujSyH55uEgQ
zarTss++MgpzdMro1hHI+iaw02Zwf3ljYDhm0ZpObkERLbvS38RLwCvwyk9AdzhnL426fWyZbZdE
t6r6JU93fOr2wpvmO0GZ768Ho8X9PLM08wytS8s+9coIMeVuN013+e6uNFsGt4lIVtF5B1FZC4DL
NnlYMOPB6Ouc/qEtOjlTxi66bZAJtmlwZfu8VuKb0YrQFol6cct7bhtEob6CgFp8/kLY8K/lWbwa
MrfPU4j1bodyYHhO8sAbDndNIyHe5ACB8W0ZRY4y/AEsc+VrtHQ9SB2mshaUKIyEXh5pGjN0JiOw
DFt19LlPh+FGHaIvwaB7K6FycZFMtFhQDKCSiL7lpaWh8M0sDsgjlS7fZq62C3ynjbKd9qNCL7TN
35IO+WHz13VHWronZ1bnw9ny4JptopJYZtKdX5/SXACH+NJ7RwQXV7Zy6atzbmoWpZNOhgYuJL1M
aL1X4HaK8q4KPJorr9fX9I6AnQfqc0uzp6PAmsRoQrmUmZ0G8bYIAGr0yW9QPJFL0cJodxEqx+pA
P8ftvjTJPuyPWfd9zNr7bu2qTlfxw48Bj8BAMUwOtI8vz7UxvMTwM6p5eplv0Cnpk3x3fb1LPgpj
/L8WZhsb0GKARgELsO1tmsjYsrGrafuyfzJhQ7uFTPDDBILoGmR8QU+G62v7mFnPTGQSgIzQdTfd
2NqZ0st23TQnIV4bhlx00jPTs0tollKQuSN5fBnvJOK319tWUkJnXDudvkpKMR3IxwP7b6Gzb5Vp
JBqJNlmvb70C0nN0L9jVVYQGlSzuK3Xf9VC5WeJDHQorKeaiqzDGRAdKQdztAwrSDQ3Z0yaIjPfd
dP/xvJWLsXgDz/7+LMTkAeoCUQmyCB2DvCyRp99rfraFF3VlIcuGJkmySVGVBObS58Mhsvp4oAir
ytm2j0eEh6T9mO4E0MDXfX/RNciP4EqZeJLmfXNNDcn7JhRTnYhOFaNxbvrboDK3haJtyjWA+OJN
O7M2c0RfqSJ6VmygYN25Jh102J31b9dXtLh3pC50HdB/+CATOcpWWrWw+t2q4UstbhTlWwj3wYon
TCf9wcf/NUJJ+fKAEJHW/VzgMYOnCRDwwgEq60xw/6ZJdBCU0I77teL/0gQ3LF20JvEJpjbng4Ch
m/plp4DLavpPnfYoKOVmIuEFxbpTUNuEjaFHnsnIt1qmGI5fO0labHNY3o558ueKHrglFAtgnuGx
luYwRVcIpaiu+C0BbMj1GNxl75EM6izzb2rZ56Zm4SQfuiZqIl50oejvK7G0K0layQYXLwFvUtiQ
eJh+AJ3B5Op3es/7R6nuZN/cQOBsF/roxEGIvP3bdf9cNAYOCxw1oxjkRJeuY5lNKyAgH1Ex9d/Q
J63Vcid4qIXCSJKjA3Dd2uKNeyfEwCcZg599yhW+1XUEjJ9q5ZNrRE6ZHmMEiK4bWYy7yGYB9wVc
BnL1cklll1eRZgQRw3XCNy00hkeRYdyH60aW7jWQL9DtzFtA0TzzA+ZFCy1S8uhWHFM7TO4oItVA
R8Cdp82KqaUjgq4KGDFyzNS/Zm+6TktyIeyK6NaQNuKo7NPY35jxcMwpSiHxsru+sKUjMqiJwBoC
sIj31uXuWUXcamlDLOlF3U4ypFVDy2nTtefHYgJybmfmCqk4eAKdZVoO8S0Uq7YP051RfS5A8MDE
tZPM0u7z31W0FrgWD44XOF0CaLWhFrpcXxvHCUqXxIq0PVYdDFTFZz/5FY/h5i/2kfFQ+LcYyAUz
cGkHzU5AsQFvZLiv8qjcMgPhW2sKP4uucWZk+v/P3sWtn0WBXODqUUqzC5xF/CJFegX699jVa3zr
76+j+WcGAr9/lzRzRDdJu64Zplgx7FIB9T0Nyk7Pkb7m1V7P5NthNB9i8UWPR8frnvwapFVV3DBj
NvryJvC+JeVT0tyA1LAkPu7PjJw1UwWpL7Tn63u/9D0E6o++mALZBrocl9sSpJKrVyp7n8aOJXyT
dWGr1b8QGERe4YYHivc3cNZzg7OdMbtKDfQGBK1YupvayjcTnjUdVvrTi6d9tqyZ69JiMfpAxErd
/E4hoReig2h90sJNnK8pfi3FUDrhvAsUZvApNl/uoAJ+TugHwltruD+t6NBW/c/rZ7QYZ84szD48
odtLtVlQBejybJuXSQgVVu6EtRZsrxtavPDMQOmQblFjmQ9D+UllBpVM7cgKv7nU96Lu2LmQzqy9
+BdP58zO7MKLWdB5mkARh4py33bIP5z64AS5xT4vW3S4HTf+4cuvTZM6Q3+yuvzOCL0nuMcP6dDT
yahWNnjt98wuQVlAHVsjjHwLu6cfHjrNeMkmKfai2Xt1sIaMWjxOEiPKZfSQSQsvHSYCKK8LbcaV
s8DGF8eyHe1ubU53qWY1IV2pylFW4Rt1aQRlRKsb+zGiidx9KXz1SQmqHR1BPdtQxdqF4HpXcokl
AjXFhDeYujqLg1Pm0uQYmUzYMYZ865mK0wmHNjm6iJAaNHeLk55lG1WFkImZmMbRja9/7rmkMSYt
KF7oH94OWWcNiRCn2BYehbG9sTKmkuPGScU1qZ+lO/KfpQ8PCLTbKqEUOT1pLI5+Kuzgre4s7ZHM
3/7/rAn0/eV+UjKqDV3HkhXXDFUPD2Cv7oSkccQgWuP5XPLJ81XNfNKKoiTwBXiUghG9duFbaT72
6fe/WM97AZVZL9A8cxsS1aAEEfXbuturqn/yqrsoK5x4rFbyiUV0r3lmaRaStVIQPFFuuc+D6VC6
sYC/bi13IzAnJVX6L68b7uK+3FtJ8jiEspMY6ZMRZ48TiZQ0iofqe9XEr1HY7jxPomxv7KPuq9+N
h0GsLJupvxtfqEcbvCVPKHEt7Vq+SLBsaQaKlagPzMJjl3oxbPL8/LQbX0NNgcx+Xw4/JdN3TM2p
hOiE0O29lpgn36ttRj5X4vOiixt0IsHkT+XfWThssibv4KLnMiVutJdCU79ps0R5U0apuC+Fv5Cy
JFOfhNx5VYmMjE7OeZaaoWzRh0hO4Hw0ATeq2Oi7OmX6EEJS+XDdBxdzaSakGOWHgQrhzJkTtvpA
t1jAVuY+tkK+Hw0zc7I4f6EQfhTN4dX0yq3utjslqR6v215KFM5Nz7yy9us+Hwopuo2ZgEcRpAWn
1MprVdfFm2waFLumNyr7ermZMuAxcj3q9hp0rtxkenTrHZElD+HFDcqF6qvFB+bSyOgi61dlLult
Wt+MRnrjR+UhaprKBm60Uuha2jYgDLCjIE1JGWWW/WSRUhVGKvAQlqMXg/KrnFXhSqhd2rRzGzMP
lGsh1f1uWo8HK2x/V4/pZjUnXdy0KbUyIc5hTnRmxCzQi9Zii6hU97vY+5bTcvCDZhdC2Prnnmad
WZodz2BxFJprYkn5B/0DW2z/uW5gcb/ODMycLC9UN/IRLrkNxD3lLDsC+7Gawqzt1yyfgNM2dJlU
5nsh3CkxRZbybmghP013f7EYwA0g5BmQB2Vy6cxah2qTmLMY5nYyeufAqlebCItOfGZjlo6BKYqG
2MeJUettK1RrULW9vorF3UIFnXMH6M/b83IVbVUzuZNE8W0RZduyqve18lRE9dZjjPa6pSWGRt46
sDW/D5594GFhascrUqshxFRBZ8s+CZ0gRN1G0lr4+hvZi06t54qQwJTCRnXrL8rg3jXoFJ20Ngo2
mQgbp6F1dmkK+p875sVPmzmmIfR9iD4Qr8u2dLr+WMe6vTqVv7wBEzp3qppBKz8LSYLXJk3fgIeA
tXbjAR0IvdcOzWzFszP3jVat3h8Fo7VVL3cCnfoCwzqi7f+FmDsfaErlGpkGQDx1liEGhtSKRkaV
wSiFXS1srUh2lOz1+nEv3PULI7Mv5pB65nuv4XaSPQwUBC3MyK6NNWrIBf9loonRZaYp+Cyrs5OL
/T4gRwBCIITGBgVHaA42Aq4Ma96f3xQIP6h3TOBM3mGz03MTrSp1AUv8jm0Bf5Lf5DvJOGmQ+Fzf
uuk3z6pAqsU8Ldh1iGbgNb68k2iOKLVQ856mosz4Va0ejRTs+ChUX6kcZU4b5N7K5Vw6rXOTszBg
5XpSaxLVCOCfdu4Oz7EabrxQ2lxf2dJpTeOaEHtNRDDzNCoqJS8dpYHT6uTObtHFPBTtwW8eNC1e
UzZdiJ0Me5EfTsRPPKOm33KeHqZt3GhMud7Gvp7aqSZrTm+Va8/XhY27sDLzPzHOkWmkZ05Ks+ub
3o4mGat+jeVr0QqbxjQIlPBIOV2uBZ2vAm3CML5Fkdavx2ca1mZdrCSak1vN3E5DXPdfI7OlyLEf
JCbqobdFZnRbgCsvkABoGz+sTTtQs3hbC425Ccdw5YG3vDhKxRNLMApCswQ39JsGlCJFalHqg41Y
VOghdt3GaP78fcL6/rMzu8CxYHmBjvzibZqHByt9843OtrLeMdrDdS9fuL8YAr03zVoC3ppdpq4s
4BQry/gW/YKDC0/JRlbv5Vg+tIIE62Hk31y3t7iBjBa8S5ZCFD6zp1hN6RtlCndaIu94t24E1L5i
Y8U9lqZI4UBRCacTKI3/cumETOKPclyxrA7UP50Fz0YcfGtE4p3P6OjQuPed+aMLjS9e7Tr1ePR1
YCPwOESfYLmFKeDVTNdWvhBPLn7SbOWa5Wsu5Y14otNuebFESH7wmWmhPbi+xYtH+t/a57AfKWvN
YWir+LZ1X3tXPUgVstBG5qT9LmmyFf9ZesnDBINaIkO7U7o8u+6+XNVsbR7fZoNQvzVJHN4UnQS8
CcCVIyRJ+mTmZvOcQruzHcMo3CBZ+R1OkvCpaFPry/WlL3qXDlHsxPhMW2d2bXTkArJwxLtggfsk
iAXfB0NE9Mdb+TYsoZB4q0GMxGseZRV5dpjmKNejJbDH7hh3NrWqhsCjpaWt5k9wdO/ArO5dtdm3
cEy74l6N/knocUYvUfzU+yvOvrTos98yByEpYxvFvYxjhRWPLrrufp9tV6cml7zq3MosEZvw/ijz
cM5i9FnIbFW1UaFVtK9rTeGla3JuZxZhVaVKKsXk5oq5sk2olydh5RTJK626ldRl0XVprFM7niIg
9KuXQaIOdcsTRDauLZ6MakP3j9gwakcpvJGrjS+8CMY2kpywfbnupUsVGlLr/wzP8s1c6fi0BR2t
zt6FeOjYNdtRsbN+p9fvrTPwQ3ZbxCtOu+gnZ1ZnO5s3Zez5ZsNNDXVbAEs6iTiuvhwWrUDlaFDT
Ak+vzDbVq5KhaseCVAYqIK+Cp69bZ7tYdEZatgA9RKB3c1ZoRvuEUo+4fhBG+kq5j3gTVLCfIFgW
rwG3lsaF+TTCqTWhnST6X5duAno7EVo1TW5NtdnWsnQDHuPgjbtaf4Ebwe3arVdsteJbWP/FgQF1
5NXDUDvwmmkXzrLCgEzXM4IquXXz+86jSYXWfbxmZGkrJwvTpOsEXZgZ0Uop0SvDSm5LQ//VdOIn
dLZ2fSJ/ykEK9ehbXPf9D+aImeCEYPqhcwM7xexzkUahr+uhR8srfxBEaddVjW1Fd56i7uvhj7ne
Mca6CPaTMhv8h5cbaAp1ZAZu151c2Wh/FSJaupLvexuoVAPfjsxubTL/482eLDL8DGMelq151TDw
yrTLTCwOulXwccgEFBSCrrqpBfNNH/pfeSdYx1Es2/umddOvqWJ8/vMNJpgxjDrdjw/wvC6FhrMW
/P6UNAqlym9pqtmxVeyt/CTSA79u7EOw5mkJpkbjlQkdIRr0lxtctlqUe5HRn4z+HuL0baRqd2A5
DkGqr/jNgiWK9ZQVKQRQxvzwkRPGPikRDToNgLqGLnMsM9rKQmQn/hqMYskURwehPf1hNnLmosNY
mQ2MfcOpB/tuFUe0dCbmwzR6u7550+ZcvGFADCFsOU2mMkUJtuty84wk06UhbIaTHH72ii9wpl//
+0vOCI0XGLuJo0L8ELgs+j+JEpnDKSuDXez6tpoGyK7pD2YMl34qbfXxs2CJW3C2++uml5YGbHPK
wahB8K6dLU0OO6WROC23ciXbCopx0wnq2gd84aBgOaRERTmOYcN5tlf3UlBGNe1zwQI7bORf/aHc
F34W2CXFlesrmh4Ms8OCLYLKDX4hIVAxcwpZHqFuqLzh1JWCuDEKXd0EmhDsGr9u3wSlCU/8T/dW
RmTSuW75wwcVJjbKtuTWALBALs+eMv5oBMOQaP0pRwfGl+rJF4s/JkebjDDtTfiiAMEc4uWBiYqQ
SbHsDyeRGfmq0ByMyPKfPp4nI7Cl8uDkIwAb7aWRdMy0qleC4ZTTKZdIzq3OQW59Zb8WvjBUbWgL
qe9t8nktJZM9tWwQBzjF+k9D2Gm0beL4qFrAh9s1nMPkx3OvoAk7vX0MCADmbT0/59NTh8F4UmRh
5w/a53ZMjoPyTyjKjiw7UvnaWGuA0CWvVzRwhvS+AG3MiWdLmr5jKVv9ya+OmntXms+tS3Eg+nXd
7ZbMEGsZr51Gxz7Q5VmgYrhJBocFhENCXNSOh/y+yY1TF6fb67YWwsXU9oLx6J06b04nl4lqWUbl
OJ50NU5v6NrWL1kRGs/XrSytCA4bqKWI65zZLDOt+ljPQlUbToFfoe6rW+JTqWjKQxsR5zOpllfA
3kuOOLH08g8FbCrYl+7uhX2pJL46nqiKb3rhIczbX21pl0a0a4Li7friloI9H+OpJAWHCEucVn+W
LFZhYyFl6ounLqqhPNr60rhNmVwslDe92sf+YQgdmicrl21hT7EKCgc+WJ34NLNaN2ElQNklnuQG
hnor3go9xFy/leLP9xImPiZa4VIgBdCnIHm2umE0KOLojcgHRUKYawjVbxkEt7tc9829EKvxgzi6
xcpXbCHmT1V6UK+TMCxl9JlRXQuq1JDHU9A/mVWzc+NTJGm25Wq81XybuezrZ7jgMBf2Zg+NYYjN
0s1wmFa7MeKnru62lrzX47u8jleWtvBRoYE+tQYA9xqUbS6XlmqakWZDMpyA4OyFCkBq0m7Lzl2Z
1FxwD94UxKkJMTUhXy/N1H1Rp4OaD6ehl0I7cMsnJgnDpj3V+VpbbMnUu4YBNBsmCenMQ5IoKoM0
SYdTkztRHb0KKuJtWiVvTObHr5/T0uadm5o5fWYMMtkNpmLtWYokm5jvjivBasEXgHrRwdE4pYl/
4nLnNJ40Yh32w0lvMltSH9SfTUsrHaKotVrWQvAl6lLMnvhX+ZDNvA4qPQSqIsIixIS2ADhRHn9f
36+l2ETSTlWO/P0dOne5GAGBMqlXJRbj5U9Z8Oh6B+Zac/Gm7P6XADkwjpH46brVpVNiHoW4NEkg
ifMcFJ+E49uXCfeaMNjouh4UJQpsz2ue/sIQuhUAmSAP+HCXQiVUvM5gdbiD5xYE39jRrLX54+VN
1DAxPe6wM7uypt6Vgy5wTkh5bQbhn8j93u2Ch9RpblrhflgDWCwEP9oBE9Un1biJc/7yzGqPCpUh
xOOJ5vjGE8E5JrYANUIoH8thOPqKsL2+jQsXeJqEn/R0GHcBQnJp0BWz0Y+rfDypvQaOM8teA59e
u8vg5S4f5Z/XrX2ksGHkGHCUOZEk4JjzeTxL9nyj6avxVBRqd1QMxPN6OlqOEXXdgbxuIqMPCztA
tvYUBb1yQEY7fdCNWC/tYLDqU5SMazooC1eRri0JCohZuAHmAzGyhKqGXNfjKW18kewRAsi2yP94
gI+Vk/8wsI00Eon4FHrOvqW1aHqqmHXjSQotBJIi6LdiEeh+Hd0ofbZyCxfiGJq/EwMSJSZG+GYv
QaHhiuvGwJL03nardNMOUC0Roqtx04w/Vg51IR/H2sRLhJgNUXP2vXH7gtOuWFpp1KdcFg+MOR0K
V/80ND/j+EFzXxntuEP6xRg3RX4qxK3MJHGR7GrLcxLtORF98RAokX39dy25NlUvA8AaEZY4cbnj
/qiPjP01PBOUZ1W+C7vQVsf78M853ZDhhoyJSTHGkeFsnIVyz4RZRda4s3r3qlovBp3XIr7Lyn/I
qN/CQHVM68HVj4L75+8gDL9rxcLVDEJ65lIeuq0TAyd3t/pRIG3skaSZraNrv8tvvmb7UHxd39GP
B81AHG0nvieQyXyA8Q8iBMFQ2Y8nTUzviSa00RpOML9tZDDt3U2YS90m1oaVdPfjN2UyC1kzzqUz
gTXLCDsLuk+jJmjo8WdB2dfWyxisBKaPcRcTQBstmC2mAvdsK8smZojHxwSEOMMQbIZOgRbhzUIP
U2yznfvHYEp8ZmqYMeFFnUadp2iNEVeCpnJBxViWD5lK/4483P8m5cFKT/tjU/bdFAwTlCURu/nw
WBhGtSfojqf8Z1qk+0RoNo1a3ZZ1b9eFv4FXfld5KVMs/qmv7ru6eEpGuBliJ2u8lqZt56ixtHKi
S46Ew5rcF5BO/OfyakbUQ6SJlOgkJV8B9tvDrqGzJR8q77Z2wmwlc/wY4HmgcUWB+k7ghXl8oqxe
upEqsQMdpYIfyp+n9YxDMJdAa4lZpw/8W/CY6ymSnOIJDO4Ozhbuhd+8CUawUlr8GNWxwwIA41H1
ICG53LXRRBdHKQKefb5sh1Kzs6xgw0zEafD8jWutnNHSrQPywvghL02ZTsiltXLQEq02p11Lw40b
55ucLkg/rNLpT+HxsprDqiA/4SUL4ocP5KWdPtdKPoy89wTcXw9sapiIzA0prOHFpvN/pVb5IvX5
Qxd5e0WA5mKVsXDat2u/YOaN+GHq8rEkrNXhTvCr2ykCWJ51HKIduWss1m/QiOwCdwPTcVQ7vbiG
UVvca9S+2WfAINL83eE2ldq1NXsg5vcmLddMuxXqlRHWRRuQS/JJpC5CN+hynzWhjfO65Z2rd9/T
8ZkhidV65tK1JhNnHdPQGri0SxPipM1U5y4fJF2+E/zxIXaj3wygvinywXXbTxCUGUgKrFQplhbG
gw1X5XJMJelLq6EQt1EnRuIpjyonLO8E+QGBzZXbsLi0MyOzZALyClrkWiie+tZ6y71mm/XtjvlZ
Jzdlx4xkSKCNXZJF++tf3KXvEhkpnVAVZBeru1xbgE6gn3UFKuzlJ9141OGFVdQHdjZESnsoP1+3
trSTzC5QwqV7QINpdhHkOB/onWDNqvsvleCdhL66RQfl5i/MTFkwrQqgkvPW7lCoOsxHxDFNpp7j
e0irfLYIMNetfEz/psFziP5pydEOmbdYrSYtKtC04skMDgPA/lZ5MKh+t9FKtWVp02AIgPeAZ6LF
ZM3lEZWu4oVl1RL9w9JRfUi4PN+Wwh9/vppzK7OjKVMlKRq/o9D41FS/pYl6cS+vQb2XPjAEYAqZ
DGDQL5iWevZGETiXfBgUkTGg+5S/rjaV03uO1Q7b9Sr+wld5koVE/IObSzlz9vJMe5knZy+0pxFC
tlMNs7odwsH1cn3fPg5MU8FEKBsuNsISbaTZxeW3i2U4uO2pSE6F8aVLd24GKdOtKX8VpLey2Ljh
cfitPsL8mKSngLnteLg1XwLh6B9QsVMj23XUH0qzqeLd9Z+28Bi+/GmzL2wYWalr+vy0mnHQ8a7z
QlvJNoa1TZUbH9Kxr130pCoH/xWHum76PdjPPnkXuzKL1BFHonQtpsvsJhBvFHevpRRpbFk6atUh
CT+rNO2/CDDqD+7OTZzgUyY85jvm9Ushtq3nUacu4d1Gh1HdytbvWt6X+m053nn8y5kt7/zX8Dn3
7LQuDpVwTE0m5EbbTVeu+Pvc8LVlzHzINLq2VFqrPVUMFwZHeONNOp9y91pLuh1RkzQMO+S92fi7
sXN85NnuqiTbecJzEO4jcIBhdmP2X7Tcv1FPmvdFKh7TdKOpqV3nKmMHm3iMHK1Blew1FP6pOs8O
GN0NV74t73X0a8uYfZp1vzesove6k5o+UuLuYbVClk/3DtOE/2i3Tvbq/0zs8sZwNyMRpknt6EHL
HJ1TKE4xvC7+ITDuBSfyPg/mBkLPuvU3UfiWiU6hn+qH4Km/8Y7yVqWfZDVbNs3mWMqjlLxku+xR
6B15eFCfTOspCV8j4b6HKtPuXvq3QrKD6KG91yM7k+2e2Qr5VnQfrGQDpYDlr2zER9DPdFnpzENw
jBIH03SXASgfTKHqeXKcoPXwEJBJqq1eFuNNUmRQg/apfAqzOLE9RX+Ih6T7lFQNdFn9sDbN9z5b
f3kiskQyLZHH0DKFXv/yh0hxWzRtF3SnEXcBvuNIWvuppTJUNrIzlvXJ/F0g4lnqoZ0V0ja29K0i
3ljDN6TSbNrw216zB95YtS3AoBQj6gsRymEqv8Q+2r4idHuCU+8bvTyYUw2MYSQzOdWVfhDX2I9W
1zLbVLnJ5CK3/O5UC0cY0o0v2kHgWmQPysmLkFg2gW9t+/4A4V+AZFbiw+5IET+7iaSH8EExbFU4
BNug3WeR48qbNvuV7fwjBQZDecoamzBurwkRLYRG9h/4BPkBdUmeB5f7Hyg+uXKcgCFiHBYI0S6R
97UJKjFzptKcIN1b7bith+Rro9xWuXc36v5aeeV9APCDEwBjhkacnJYU7PJHmGEZikkTdrQuB2BT
wiO8JSiy+Y9ZpB1TeENzuQSaRqTJqLIN8kYsHNeN95lsPTfm+OK3w0+e2Hd+aSJy2FZ3beEeKEE+
I7LEvjuBpGw8ZjiEnQUtdDp221rZKebJaJ67FLCboTuesHLFPmZFbCx4A8ZHZIvm7+ybk4tKm8Rm
2p1Q/wZmE26ypKVCuHUpFF7/xrznph+278zU7A7lpaQWpVd2fHb159JLGV6iOZrpT0xHvypasIlT
AVQfwtDKcNd28Zc2yjfpc+3/jqvaZur+0Jqi3Sjfu/KoJKoja/1eTg4rv/JjGsKGTO0y8gOq/HOF
atdrzazyx+4Eu7qxG4R2l6ZStUk8Xd+kAhIsmeDegwgkLEeQyAsocNZqG26EarDsIk4lZ6wElbvR
NLuCzuVOZRz31vdShnD7NN0GhWkTyBKej6POq6HWd5Ws1s/Xl/GR4pmJGYi3EJaYIiizs5e+CqyV
yWSr6k4Z5FGGDHlUA9+YkGk36tjuK+3GNPf98F0VHMu/gw15Z1p2KsF0Kg03OclGF32XwQtd/1Uf
H02wtzPIwzAbw+agGi5/lAwCa9ra7tSZ7nNq7evsSfLUXVMlB8BPRXvyx3olqVo4TkwycKPDwDux
bF+a7AvmrqxIxGRUOmN4hIbqbxaFxvdETo8Y5lxyJa+NTqjjvjulfKN9f1/L94YcO1W7j2mgNMds
WAHhLXwV2UYKPtMUKfXsOQqvtIS+i3vWJBmHMAsPZCd32r0n3lc/y7c2dnfemuTFFF5nVxdypokC
ECgbzZHZLjaeGkFGK3UnM3ftZPhmucIuSJ4Vv71pkm/tWgFtIShdmJsO9ezdMcjqUEQDC2zRR8tQ
WPZ+GcItrBsrzvHxqTaJ2/27rDn2Ly16K1ONoaPQc2ib+6rH4FrXYdEG82RUtIAnMZxxuRahD1Kk
UnEPIHLHuMIxkKNK11Dlyz4xQV7FaQaEccNLMzWzkxHTgSyFNLyVx0PzxdKyrZGezAjNdBG4Zv4V
RgSnU92VC/AO2Zl7xzSeCip7QubNk6N4rKu8djW+i4X/pMb7Sv9sxO1eTW9H8UFDtbTxfpSqrYbM
usvoYqL84Z2aat+Vn4bpx1lfRWvnqYc/p4BCgpwRJypKAC9pRM2CoBtkLQRQMaC94Dnv/hHGb0P3
dj2kLR0veB+GEwGqfhSuFIXU8HIJE0P/vZLv+2yvGk/XTSxFzXMTs6PVGKzmwxP1pyZ+MazI1kNh
P8b0I/R9Kd5U9eHPB+KnfaPOO/U/oNqeQzorJemMsE76k550TEMUD1L/wxfae6a59tfXtrh9VMhh
04GrBWDnpdvKoavWcoQlDaqy+1jQbClPVxKPaX/m7gkei74KsnR4wswLonSMA91K+1MHa163pWHn
JMWnqHm8vpQVM+/IgbOglYh92mQ6ZlrzIJQv7fgwqvfAvf5/VmaRePAyxpebgsXoX8R+7/uSHZU9
VDErl3oKsR83baJJATREX2r2qU4MGGhcHl+n3grpHN5LerFyLNNf+GiBv40sD9CuudpD4gm6Wmp5
fzLBMuhvifdSPELQYq9WsRbjE3NFTFkDXIeNZbYWuOHloqWESV+Ul7Tl3YrKRqluwodeER0TOVtz
eEqtGy/+7Os/LN8Hxrlzu5ug/hl56WcvfQ379r4elMOwBu9YvNpnv2z2rCkY2cvUvMFnys+qLNhK
vB0NW/6ZBk/eJLg5rOz5x2Gr6Wb/Z3D+xZNcFdUvFGFOYXET/w9p59UbN7Zl4V9EgDm8spIklmzJ
SW6/EI7MOfPXz3d0gRkVi1OE+/qhYaCN2jx5h7XXeqqnAKzRi1kfg/5Trfyq0m+90kM8/9xupphW
N9Qby4uN26JkTxOIPHqBXSj7ShoBUfmStuEbrR7CN1a0y/skUpUUUdVhpMvirlZdpReL+aBv3fqr
z+3beRSjfXPYjalIkqBjS+H+9/dq/08mv+8UdFx9VytNkRsppPcaAuG3T//adQnuEg5A/FmTsvul
2cyvwxg5sNErJlizx1OPJt0wffgXRijmAwKidQxLl0ZG9DTzuNF40tQHp1R2VfusIvz73xlZnMmw
oFnC8NXRS7UvQWe7snnf5hsDWdtyxpuBLE5XXOroBqvYsP2PfvxDgqv39iCuCZc5TgIfAHSJjAAB
1eVUDbZtD62l0EcVfaaPhIS1/9Ba1a7LjL3d0OvT/KZTLZ8+llVN6lymR73u3Cn4Z+M7Vu5SKs3i
K/B1HFCJl99R+4HexpbOkqURcn69oZXfbTsKH2J1StFiSg1zcqNBJqmrpHL20Q9LHQx0rCjjfVJb
zl0Poi7dS3olJ3TUZfaDYeTjGTGkLiBNW27VHte+lzBCuMTs5isMgh3bqdSiVsCNDKAt7zLpZ1FV
6QllmWmX+0boWbMmnW7P0qpRsZ+hzgRksAybRnWUI2htRq/qP6vDd6e5r0qdt+1XqX+8bWnlmArE
I04/DW9C++5yOXoI6NIhxVIyavper0LzLlZrNGLbztnwOlYGBZEQ1DDQBoCGXa58oJVSp8vUgSC4
k6sEPNV8hnnUlx4nM/t0e1grUSBFIDJFqNCC+lliOSen1n2UECis9vILTi+pTuedgMRoxTs5nvfA
sTdc35XrHBQFvMcCH40yp7qYSKI3gJiK7OW1ExyzOXH2Ngy+993s3DWQuG3skFVzYiLx5YGtvb6e
b271MLfzYshl6p10O2vEn1KrnxLZ/h1Y9dYFuLJwQoGL+rsG2PKqdz2yM4hjh1Tx9MKHgqHeheO8
QyDuaOrzp7rdChDX1o5uHDhi2JLcrYtLvSpDy2wpwdKPMx+j6a5tamcfxdLBDqyHxsq/Vqby+/Z2
WZtN0SbATFIJpbd7sXhWIMt+Zste8kfLtD9ZW8Gp9RO14j//wg5LRkZJAbW5rIm3UW1Be98pXgYH
UzJ9n72hVdzm7xXjSaSJVkT2Bx0QVCMux6OolZEnba94QRF+tZzyOMzGns71jU24AjEW6D3gbaCL
NTzWxVIVTdKYZBsVT5XK+dkwsnaf4ZUelVEZD7bTW4dpbJvfthNLkA30wX1v2OP+9pyu7E6hIyAa
qgzRmLB4Ojs1GYNIUhXPpjzUJv0xtcujHQSPraMewq0upzV36sLc4h1VdGSx4OhSPCuWUUg2TqVV
7fXxB1eokyYnkwfIRAxuzM1jCBv6xjMufn0RiWAdMiMqDBSglwwE46T4VU4rvVcohWv5PHmzfxoc
m3LlY1meUln/lUrlBght5UDyXtOVIXAVsA4uCvg2FAsNs8+uzcNP0O7nL3mv3Uvyp8JIj5pZboBi
1hbUoGgB1BqDxvL820oe+k5PwaylVpfHFHf98hxVyTFrAljdDX8Dm7Y2PHwvUHaCSVFeEhCoyazK
hZmpXhDuZpmEELn+oHrsA/g36nNMUu/vN6yQP8Mfg87mKshvp6kzi7ZXvWLuXMFZ4ZyNNLrLqIpm
avT3QTgYkv81tgz1zXkY7cpqVK/rQav0SuXFOfFMFkXhU9tvkUavuLE0kQPTAlRo0j6/eARDM1UT
C5FjUAo0reE1U7CG0mnjxK9bARzOruSRX946ctL4HdI1qtcMLXWVyPxj5tGWpvE1oZ0oRsBUIyzA
GPFKqPvmhQXUMXet3rFMaKmVbt3G81Mu19MToXlzICog8s6MQ1AiNVD6UPhKBcwu8QhfbjjyKIdB
pT2U8my6PC1b3MSvkc3yIkB8yaFrFYE5fI7LG96Oxrmu1EH1wnCmQ1CFctA5JaZzP6CNmaWeb2Tf
u6jzmvpZtk95ZbnB/KXOTtDz0ge3AdRdO7F06aJyiCsJ9d/iTpQkOc4kgwuCUnfXfHfo/ayLk4+O
jJlsmFpbeyrbqJ5CWKBCnXA57jCYjaZQJcUDhNzdJey1XZoAsbx9RNfqpyZ5Pg7oa7y0bA5L87rM
+i5gi2VQWxWzqt8NftjfGSPTG9m5/GEmjNkXdvBS+KyzAb7pBPzzHhLQT6ZudvedPYzHerKUg9JW
1XFU52BXD7220/llN659UDI5XJB2m6rHafCLPZ3v6cG2Qe6gVmje9UZpuHleKft2QDhQS7L7sFd8
plX+2nSjfky6LDzcHvfaVWhD3PVKRo266eL8VlaR9MOsq17lx+FdZ8u+p5dl8lMPm3+GjGyhqdT2
fkxrbcMxWjVM2lPgL6lNLaPTMHG0og0c1Zsl81hDX5KH+bFsUKWCHEILpociVTYin7WdRJ0N+Buu
C7m9hY8kRV09hnqq0W2rOm4QPYwNEIPb87kWdUO9LvQf8U3Aby+MNLk+jsCv2UfoeQOUiqH6HA6G
/GLHB3Su3cIhIvkSy5Kbxn+AxGyYX/FrOSyEd8DHgIQslZ3Gwud1G3zVkyR7BoKg1y9+WlnzTocL
7z4ryuHYy+Z8mG2FglwgVccqsIqHItDtveFUH3MJIjRTaZPDEOX1udnEuK2En3Bcg08A2wupzPIa
ixxJNlUp1jyltOcPBaCYg6q1xqnQhq38/doW+z9TV60YyTTljpYGmjdrBxM5RVO/d1QfzFxxz7t1
Vrd0aNcSmG/Ghhd8eVUNyWTWasLYOr18mKr+ccrk4yBV74grjjExdql6ipYeJXPahUOFmtH328u/
OuJXULPgz0Nu8PIDAKf0PCGRRurCLuiYaL6WsrxXrflbaSatG8/BKY+2iohrL5MIuZGCpkoCKH6R
UTBlf5SCmFgq0h6S0T75RrDTJ/WdM/9qX4LnqiWjPT4GVukhwLSf+ZDKGk4TVAv1FlXR2huOeA7v
BM8kfV7LdLofOOiMzUSulkAxGJ/8RvKqyNxFh7R/N3Wyq5byg1y+D8y7Ovtg5v5TYH+T/WDjdlt5
H3Em6GhjDejvtxZTElpBk2r6oHh+8Y6VfupD/zDNPjDE3wl9ELdXfXUBBI0mfUfiQV4i8vNxqIbS
FwER7rKhQOKXTye7TF4G0wBgCGKy3EdtekjVDm/as6xgn2fB81g3T1HeHqTNVPBazGTBn2DCQUFf
KGjwy43YT2aYFRJRSy1XX2b1c6j7rp9mH50+OxgT7NKjHbhOMN632ouabyEC1mYf/guR5aJExE64
tN4lptk5pIq9XpKO2fSgNMkhR3WUAqvifNiY/JVXhewPDhlC2qJatHhBY5bDTstE9XStJ6c/7egb
dcNfz3ENDDVzB6RizXbaTW24o3O68p8n2pVuf8PaJwgCH3LilEShProcr2N2caJDI+JZgd3uYXH3
d46VBsfbVl57ExYeKNAjnAUKryA7ljlKsHMRjaERvn7vn5Tgh2IZnzRSx2ZNLV8LH4qx9np/j2Lb
vVzlrk8ys5uPZVn+CSfl5HArpEO0i4JfRd7vxjm7V8rw1FfyfRxsVQivL0ISV4KYl6gZYpJl1Jzq
JVzECUFQW3cDzvqhCj5H7aHR7mUfZSnr9+2pWTGHC0NbEO2G6I8vuyo1qt5KPeKbl0Evih5O5dbG
XU18F/WIVbSilmUOW7p1K8BDbjjq4OSwyGSR/blcd8UJc64fRfXSABy2+SNDEClz9o4Ro478YFpf
4vlnWv3SaVrI0INO2q1MzP/zBQYRCd1X1LAXLx6AcEca6EhGuWiId81c0FbpnzvZ/zPZPzLlTyjF
H4MBrgqp+e1HKm9vvuvH/nR7+q9zJGIe6LcEKehAELM472OY5gHJfNUzP2eGdQiB303ZsUPTpHOM
uyp5nrbc5pUL7tLk4oLP6yLIUE5WgbR0QFETrTpa86x9gOtnONiTle31WM9/NXqXHetUS3dtFtmu
1JV/3411+SHCIXwTtBbokkRctKrnSLF0HNOwepqcOT3qdS8/357mlQsAW1SV6E3g+LPil7ZMiYxe
YTLoOtSPsa4DftKjL7Gzz3tjJzXvI+cZWsoCfffSB/BdgJlw5y+tuTP999l4tMefFgUm6DJB4gqQ
Nvxst79w5SW8/MLFbARBmLR1q5LZKfxfOuDgoD1qDmpaYF798aFMP6qKfozkF9++zyA0LHaB8i5y
ZrdTtj5ldVOCWiWRjhMgL9EjYZk6LULxqidrzeAOw3tU0+fhXJe2GxvKvWr/quLyTilOo4EGZHus
lU9TVJ3a0MJxO06AkJKdHWyUoF+xyJd3uIafRiYKjTYhErVYwkotq0IqiYGark8/qVPUHPKgH/fy
ND/SHSS9n40YSVSAmx/ivnG4TnL5ELTKs+JbqQsRyT9W1w57xzftXVWE6T5C8/4udJrv/CMYG00Z
DSj1q9JaCcXGNH8uEjV717Vptx8pGu/0OZvu+67Zorxam22Q+IZwtkT7zCKfLx5gs++l1zh26F2S
PNNzoTj1ztYLaVfY5pPmBFbuFrLiuBZJ6f3tnbf2AtBTJdLRInm0ZEfT7axVtRn7Zq/vKwom4C3t
MnJpgJAm062dbAvxvYKihSGNnD/AIR591nNxGi3J8qsw17zM7Oj66OX64wg+eN9FafjTyK3prOn9
BKdOA4+0UcjJrpy1c5Ao9Z2aRtO+rgPn+1C2yi6IqvS3U8CIl6dVeJYqX9s4DeLcLbYdDzGhN6wk
ooFq8U6QsE/jSuk1Tw7mU6Wr0NRVnbrvxqTbqUAv/jpnBCsOuxtJaJrD8EMvpyYfeyXu6B+lRvZV
1SNqgX//4lCNpboHZAv6nSUCqYfFUw/SQff8vKE7odpXtu1q5rMZ+bsg7e7SxG1ebu+wa6cWHg7E
f4QcFmDhJVazyIreKttY95CINu4yTY4f047eGC20lZ3cxfGh7MwtbfmVeg+YJBuKK9H7joexmEkJ
bTdi5cjw9Mn46jux43YDR9n/aDXJi9Yke0cODp1uunO8RUKycqQI5aiwEkaRE1hmUkYndyqjt3XP
qVWahPQ5PMSFMR6cfjSPUSIB+uql6HedB/XG6opLcLFbxSuH1itVSby6hUvvW2Zn+wR1Xto79Etk
bNYv9bTxml477QhGEDQIkC8HY4ljtEuFXA3ZaC+ppfgQTJHlOlKlbSSE1iaRQgeJc2D2lAcX9/2Y
SUUcT4bhyW3vDVCNW+H30b8Pg/BQ0i1XNvPHv96m+AYUOsBLQoK5JNTlhm66sshMgTrJs6OcnCIw
/VOQ7fJk3EjarhwJSpAA80mKG/SIiMG/8X3UsQo6svImTSjqKUK0VakUWF+lk4b8sBN+vT2ytbPw
6vmYuiDdABt4aa5TmoqaOxopSDHp84PRHvLoVBRa6KrJc9/ZZ0ff01W9u232egUhqmFGAdPTIQxv
y6XVugIqY0y+5WX+cAhypQdBgyftmLUrj8Pe1JAud+pxS9/oenti1kA5DReGLrcl0VDjhHNBJGd7
ap1Mx1IBspbEwf3tsa2kay6tLN6wSQI0Uui57XVV+FUL4FZXog+ch71vF0et8cHiVU/DixbQtRZ6
gD5hq/jVx9GhHDfO/PVe4ku4X8mfQHhHBvdymi2piiW5C2yvpAUzix5J0JYTDWP0DYbBxpJev4aX
toQz82bf+k5T9Sb3tpeH8dNsjwSotOSl70u0zTfO/8qmFbZIBuKc0L285ASj90OvjLq2PUVMqdRH
36OkGXdyUib7Lqip7Ra1+hBk5ggrh2U9mlUyvNxe5bWtpOESkYsBsA1C53K4Y1LQ0jw0NqQZPWC6
th3AIer6xgKujhSCUJr02a7wuy72Eg2vOtrqne0F8cexLN0wg9Zae59VOeC27BT7lTsHKL5s0fGs
rSbpEBhbiMQNUB6Xw1MteJvKgBkuqqy6p/w6PhuB/GiFo/yomYO8cWbWzOkG9+srgf6VIGoiNU4O
v6v9+jhJ0vuh/haFBBLKVnphbdneGlq8gs6oFVNVTbbXZ+WOYDK2t1DWaxZYK9EFAeUNxaDLmYvs
esim1LS9LPHbHVijelcqMAvf3n7XrzkgLMp6tOtS97ni6OxbsxvrurE8VOeKUd5NaF2mW0zaW0YW
b0OZODCkRa3lxdBENL0sKJj/ayPLFdG63PbLjpGkwU4t3wGP2Udbpd2VkZA1JawQTDoq0paXi+Io
xIPqBEHQFAV3Q+rTOJPsKr3e316VlWcN15wzQ47utS3o0kytDoMRSZnsmbTcOEHxvqRDX9/Xqf4i
+kfMZtzAtKycG1qkAdiDheXsLIUnp3zOZq4eAILWyTQ+WbtCq10n3giw12aP9hTIlXB/romIcjkY
uymbZQ9/rL+zo3Sf0IVzDMe/R1sj8cc18B8IIp7k5fxZyJLIrcr8xUbxrTarXR46T309bNyqa+Oh
UCd4ALlBrlJr4JJMtfAxoyWFG1qPYfyxMz7//VYQnYIiScJe0MU18eY5DMtELnWnkb2sat2phrih
P/Tl7z5/sVt3qygobuNL3x7ucoE11ETmFP/60liOow08hm0QvGv9x7Yq9pVpQgv3sCWRvXK5wZMu
aFO5dgjSxX58M6pYDWY5tlrZk8wfuv9nKP46xmUgb35/8ew0igqX88Dvz9M7u/j+734fh4E6rfA/
X5/bN9+vQcebmhVUMR0qt1yaNB8mTn13e+nXtpcAkgluNYLppWtQGVlYlzEY2qT4nWrVbqRoruQ/
bxtZXfI3RhZ3s28o9D+HKiPpIwSw+/fs48AIv2vytwKWjNvG1q6ZtyNa3NFqEwRJ3wLTBWt10tTv
+di5iZnsjS3E+NoFyhVt8ES/Mssu9pc2mQhSsnQerC8FXfFfxvmDjknzmG3Fw6tbWYBYoeXjyCzZ
uHyYXh2tcbirG4o+s2v+C/rLVwou9hmFW9rwF0ukG4Mymx2bOc+y72qrf5Cn6gF1mTTYaqtdWx8y
NiJhJnQvljX6UDJmK6S25ZnaMdNdoyKucgukjm5vg7XVEbczVVD4w6g9XJ5+G1RNmOH5eEZHyuRd
i2QciUcFtWtZDt1B33AK184RBU+BRCd2IW1yaa6MkrDQiIU9y4dFnmIk/+ZQJP/cHtQKwOEV6sdr
Q2hPWXdxU2cx6A3DikRhtXrMkeiJYIWmscQ+tsaD6XRuGwWuUncf2iI4j3K697dkS9fmFX5+R+hG
UvBcElj5NGFENXzU3gRdid59KewnoSUtT3D67Iv0+faAt6wttuVsliaSyBnYsyx0a708NIE8uGRq
7OAIEe8BaEOx4a2uXVbkFlBJFikGEESXKynnSVorrYGb4p90moLsoT9BWiQYo3tAx38/PgiOiQzZ
D0A3Fg446ndJT/c8RF0lyzg6XkcywQ6mPbTGoLNcI9qCM68OT3A/UKsms7e0iK6TpowFG1UFMqhm
iBvmlatld6QycTK3CuMrZTreemAv9PIIqY8l/D6bo8IxEioTI245GBjOhr5r7U+DouwnXUXu5o4K
SB/9bLuNC2BtoFyZxIXIAzHcRdDLc9epzVArIlk0Qw5ZBD8HU9qN0wlf8Hh7GddOvyC5taDNEN2q
i6dACXutmwJsmZV/8BPjS16Vu7bJNrbmuhl0zqjgwHKz9GiECMiUKPQyOMWz1rkNqzekW9osa/cz
CyVYt7k7CeMv9z/ZrkrCS1S8Iah2Q3IKYGav7ad53MCAr7xpsCUBBRQsntfc77lZwoQiHHVYgmd3
pEBzpxaNeri9MiujEWdYpCTIS9CxcDmaWVemschHeP26bDwEmt4ctFlx+2CEC7WUNq6rlQUi8CCF
BZL1FQF+aa0YCkMLBxwdPf4YW49z86GcT7cHtG4Cqgh2NswCy+fTJ5rp/I7nMwVi48qB+Zgj5rcL
q2ZjfbYMLR7Q0W6SsmKwnln+6SKvDJ8nY8ODXjVB6l2kptBRWKaqW6qcaiTGMs05bdYPPC5uvjVh
q/uMhhn4A0hSX/WlZVIkReEQKp6m+O1jNjn6PXWyl9ursrrNREeMrnENyPJisgZg6UailIqX6kO7
L30j2Um64d+1Mx2EkQPc8La9tXtVuIJwvNBvdA0bnhtnMIouVzx5rrr7QZLmvW5U8Y48jEwiRwoP
VpQZJyWp2Oh9DBpaUct9Lw1bCJS1kYusJpzJULiSX7zc8q0T4ZBIMf4ASt+B+tg4/pc+35tS9+H2
kMVJXcSNcGsJkA2VRYr6C9dnJGfcW0OleIBhXKO88yceZJQ9rLI86vrn28ZW/A5R1gXQpQlR+6U+
bxkM0yg3TG+R0YLjSTbIQfPb3JV7W/vS2RvXxtoccptzOwHZE3CpxRy2MbdkxtB6xZWsH2X2bTDQ
A87/xXF7Y2bpuqWDQ0vfwNPf2C+9We/k8HvmbAxlbZVwZ2AeEpyg0LFdDmV27KqH4IyXUCvV/Uzb
wMEwM+2eXFPq5lkZvJ9RGjncXi0xPxdbA4gVngzQO4r/FE0WW6OJYpnWMNvx1Hl2VT+4H4L+a9sd
R8e57/XSjeZfQxJ+uW306vIihSFuFZ5IEDfgbi9HilCl3te9KnlSVryXqnvY3z44RrPBF3udVBdm
gNKJUrcIZpbuaFpmkqP7kpdm1V5xPpm/9MqtQOfT8BEIkar7Md9I1K2MjJuMahfChyDll7Fgnszg
lHU5PCdgJhBJbvsZGbiNjbJlZDEuCJ5VLYPS9xyajWuSnmHTlxtP2NrkUcEFFk1/FBmUpc5cH6WO
nFuMZMjfkW91jRfH+icdj8H40BZ/gmxCb+7vt4XIqYKDQ6yP1lYx7jdZG0QHy6LN5vAsBDAjp3bp
y9qN/cZRvroxiP2odsB8KZIPPKGXVoYgJE3fmuEZF2snyYlbIiOmoGvX/7m9y6/O86WhpRct57Yp
NaoWnvvYJzB5yaKzD7MQOEd5C9JxvSOI0mkLEThCxnR1wcP3UZi1kZ0jtl01n9oUAtW/vgP54bdG
FsvTNzrB64wRKfQfZAcLUnNE9/v2rK0Oha5N4dWg2bDEQ/qTEfd9rGfn2f6uj80uTx/ycGNlrku3
YihvjCyGAmlrQipHy85WAEAiGw59Zu3rMvk62f2jE2eKO/i1q3b6IZyAHWl1B31SdQaYtBvrEnz+
Vmi5NmpThD+v+nbkVi43pT6jxhMqYXQenW+17OzE+arol/37uX1rRVlYSUKnaOooOtfmZ6Mp3Uz5
2Klb0JetoSy8GqHQW0bCiBN8iORyp0zt3oiCjfvplX/h8uEieUitlCI/G5+cyuVYGjWKijqTs3PT
p2gdIwCI7Euiu1RM7S55lLvyUKAtRq/lWSleIvO3ltbHvsmOCmCyJP3Nwt7JjX6vRqU718P+9kxf
XzKETpTr+ELyjvTpXn6dI4dDCZCjOJd6A44Peb9jh8rkLmph2p20LjrdtnflqVMjfGtvsbJWUgZK
YoXFuQJ/oM/N3u/+SwuLZU3SDg7JISnOYxLsTPN3tOU3Xnsil0NYvGq97E+hYTAE6kB9J0hUsCP9
VsznujD3pJMO5rjhF2/N2tL5SRK8/TItzlphQEL92FvyxqytHIaLdVlcNM5Q1EXnI7TSKadxdrzZ
eDCSaANKtGoE7lwTSR3SAss+yMmIwiAdy+I8kYveUfD62pfcIX5e//77XSbeZqInDhzVyMtdnUTI
h1hzVZyzcBY05lGkv6NxYgsNsXJ4LJ5mDQ0Zcg9QeFyaaVqosyN8gXMiHbJSfq4K+Y/e3APt3Cqv
r2wA5oxeD8g3ycouO67ygY623syLszPnheeboXp0oubL7VlbWR5RwIF0gpyoIE28HI4MkLrUM704
x3LQ3I9KHfyAZzR2W3IeW5fv2tS9tbWYugGBDPJp2Irmz3JV3xvGPyMvmQ577u1BrfiHolJE8oE7
jgLokh+n7SdIM3uTs4MKcco7upuT7lTW9U7T0n0vZ7uiCt6noQmR4tNt2ys3xYXpxYQSiSN8qDrs
dyG7ya5U9ykOXFgc2vSXA5YTYb9zF8Gfc9vu6kIiuUjHIy4WOefLhfQ1lZbmnu0vD/beLz93cQiV
hdVvpdHXdiURLWlK2r/IVy7GB7oKSaJuYsO0of6gFcW4n9Jqizb62j1lAaGQEThHhMyXe1+1ayPR
/aDE5aAIIWXeaHXvSCP8jGiTch1d3QjHVmcPODNbBVYOiAouZ08rOj3XLFbNjtD+Sqa5OEhpbR8L
OVQ3FmptAhHFFEllU7AiL32DpDPMWkvKs1P5p0ZtaKPyjY6C/N/vBzAMnGuAW4B8F5EE2eSMLyjK
c2M/TWa1D3HtG4Rmb1tZGQzRpMCZAMogGhPr+CYqaqPUnrWqLc+6fFIVGQv/wlkhUhYatvRBEbwu
ViZsUfYJ6746J1H5ZBepV4Tzb10Nfxu59tfvId3TwMBxdWEVolR0OZguzZJccaLsHMffpeIF6Wbd
er49X9f77NLEYvHbDJB3X8TZmeLF2EcuKGEl/3zbxvUNhA1QwmS5IDm+In2Zw8jvkSTIzsgX3Pum
V4Wfq+HRDj4geSYjjiT/9U4D2sk5hYqJzBBzdzltasIfMoXZuWxgEw9ML40edRpjb4/qeuZ42w06
cekCeTV0acWOi8CU8jE7j6N+GKcPvZ7vNxML11OHEYR/0a4ls8DDe2mkqrjUKpMocqjmXTEieoAs
w9z/icJxRxtPcWqKLYqu60fx0uTiPm0ntbW6npAyNqSdMnyxgOqwUMNWLnJ1/hxkkOCkBhO4fB9A
F0TmKKvYGfRDBvTeoaN0E0i3MhrKj1SRcfaolxiL/T2VPA6JaWVntUx36IARYmREp/LHzaW6vnm4
Pd9YWtxv05zJZWtgyeleovHRGbYYH64NAMvQuHDoOkLWc5ktU21JIXMx+UgG3SHmfpyiLYzO9WQJ
cL1AgJFZBQG2uNqSPNSUsikcD6XWQyJ9QcqTJr78IVfLjSN63b4nABkgGOibB15PLHO5sadZKWtN
q3zKtb/ylt6SL+SLj7Pluyr6zLN610sPtNFJ9vSjJCwu23NQ32ttdEBt4W/P8avYJdlV+GAgSVwM
uoydbtb6GTaUyR7OpdVDfjuQz60deUvV4fo0QzvDTQ47uoBbOWKF3zxOYR2Df0tan5x1eyptouoE
/tQw/67mAIizCbkG9blWX/56gEy0SCAjtklT5+IVGWBfaQgGJK/U+r2qnaPgc46m0m0j4kcuEwxE
OLQb4qrw/lLOuBzaWDiaNrSk7yrdPzrwJ3MjBpNznMJvSGXctnV9cwCJFllqUZuEAWtxKdpGXWll
H0RnaJx+pNa3XHlOcuPLbSMrp41Lg2eL94q+oCXvUd7mPZWsBBZ7uw33c2+pOymMtni0V6bNwZsE
ZANGiV7bxVDUtKvmicwnMJtHOu7fac27WH9Wsv5Bn37cHpC46S5XiOCQ6hk6evDpUqK8XCE1CyEm
8CUyTXa/z0JoR+eTrzVHpG52aflnU3XxepWwR4umWCVO1ZLNqQtxX+fQic66P93p4Xw2SslzaJK+
PazlDIrUJ/E1PYBC4ZG/Xg4r0sfZipKOLF2UoabWSNVes7P8KBcSfixUYruY2fjLHALNI2QOgBaD
KeC/r9pGbw5yFgepTrAWn5v8QVI+i5JC++f2uJb7DxNCzECQ8lHiuqr6NH5k5WoSJefQ6gI4TYOP
gZFtNf1dTx6CaoJHgo2O+OayhhANduwkU5ucfeAxNnVb31IPUz/8LCIfvagtxMdyS4gx0d8EXQtA
DIthLdaq13LZgDfnbDXkGGOX7Ftk/XN73pZ37KsNBHOEmhBbfVmwsDo7imtnTM45wuITLP4gZs3x
ic5Yd+w+ZbXb19/+3iK9abwfuJoEUotU3AyxX1baSXoua+Vn3UXzU1zow3vbzOV91dTxfeib02ms
huaUVM0WA8ryWIvx8pTA1kGUT//5Yv9D9y/XtRynZ92hGzpu7buyM7629rDvhvGkzQ+bjs7aDIM/
gqSS0w291uIVG+tWj1SoXc72rDZ7eta0nT+0R12uLDeVknhnpFpxyGoZjRY6yzfO+5XnwICJiQEl
co2R8lrC5qRO6uzRSFH16Gwc1KiqTwbCaGhckpa0mqE8yW1ZHRK17O6U0olHNxhj5z4fx05zczOf
DnBp9x+K1k+9KKuLD2kmR0+3t8TK4aXZ0xIwzVe8yeKu7QPDjzNNSc9jaiWHVNLrb6kh1Rs5gitO
jtepEGIutMOD01q27EIRk9tKZadn/3NR/onfg6UqTuYniK/8x0TdleOu/K1Jd7fHtnJnCDwtgCp8
GI7Y4hA7mm+rs8Lyl8qfuv8dvlOlh+xj/Pm2lZVtfWFl4ZXpnVVkFCzSc5J7QYM8aukq1ie4Tioj
deUtCgdz8Tb+ZyL/b0yLI2xoLfIpsZae28wYd4NaBzAhGPLBTzX4Qps22N8e3cpFSCGfZnKOLhQC
S+eiD5IE4ImanqcCdize+4dM3yjcri0Tw4LFQ3Th82uXd62RJl3DCUrPRVeGO4SCnUcCofAhV1Lr
qVBTZOLqeONZXFs0EARchrjSJIkXNsnmRG2SsR87/2k6OO7sKvPPsPoT/749fSs3EJTm5GCIUnRy
SQs7kx1WslUTeje9RDdZEOgfECtoHks/rw7TIBn3ZCXDd1Mh/QCRt1XbWbUumPdEnEy7+mKzSAn9
lZAsZOdqTI4wrE9uWf1jVWA/60OP5MrchN/yZGPHrO1QnGtygQ5pK7Dfl8s56EMFRs4k2+CjS0/x
DpJzv/5oH27P7NrG5IVGmBhnHloz8f/fODZ5ZKAjVmMmbR8aqA204LHcqie/YsffeqLitKEbDX5G
xAsgJi+NRH2gD05W5uepfIoiZB0DeQdbZtw8a7Ir53AcFceso5D8rfZRqizfFw5M8s6hNgN3iNGB
8TWAla21y8fofTN8VcI7vw8fynkrSl2bjbcfKs7Ym9noSj6/j5v8rEEmSCXUnbXjnGQbc369tAQZ
sHtYolUBUvvFbpa7ahqmBHCN2n9OPmjEv7OS3sEiuvVcXA9HsMnzKsCURh/98ni2VQcwq5Tz84gY
rgIzh6T8qLrYlediJ7rNjQEQSRt+VpKPtiwRcyfA39B57YxjKP26vdFWnnFBAI2uPLsWv2kZxOUD
3RmT6QPCqI9dfvDfpQjxzb+i7IGH+xi2w102qwltvZ49/iqN6LnS6t1k/hmi4+0vub60+BBcX6Zf
uPJLlYRqrOMKvrP8XCVJfUy0mS1nW/VOSbvuJBuxdmhC0z/kebvlDq8sPJZFuCyUoOE3uNxe2pzG
phrH+TmZJZR9T1W3q1O3ae9vD3DNDKwQYDcF9p9816WZTOKFkMcqP8tGmuIEwymsF491Gu6irch8
bS5NHFEDSB5oa0VcnW8OjDOR/ndKDsxYQx1iAOrq+rPme1C0gC2o/jG2VM5XXCCg9zykghIPSOwS
0Tjb6QQcJMzPaXVvyNVRGn5bDCz+hj6EhuhyekohgwvOhnI3bDSAXkFjuYff2l4G7zTE+C3otRyF
6Z//Q9p59caNRNv6FxFgDq9kJ8ktS7ItpxdiPCMz58xff78ycK67KZ4m7DOYNwPaXVWbVTusvZYT
HhuF+mXwLa3anR+5VfHcjf8W/SHYUvjatLu4MPy5jJO4wK5jmwdrcHZZ81SEd8q9gx8Vmjd3EEtN
3wuYo2970toFglwmnSLRYKFKeH28sVrMeT/VfCpSHXthkse0LikfKE2x1fpY8yS6ZmAC4edmmxee
FOrTwNAM2n2RAZsfugPSsWPkH178YT4UThvvY9Pq4DnKq43P5Y1OlzjWC9NLcaohq+YUvGl+DkzD
0xL9xTG/t8NBQZ2019s7pTVdoE4zBF4fnWlHqjGM95H6ZazTB9+sj1P7RJ32pD6ZFQnH7QN4M5a1
/G2Lo7f0SLOYPefonXvV2jXKKQhBQwtikkMwPTkIJnvIY46Od9uw2O7rJ5s9IWGnbilgjsbiDmnr
1nSkZOCqyo9dVHjF9DhnhyLNj6FbQRVUz82Gxbe+JqQnOAqwZ9RZlu1COLVHtYP05RynM5rOdfDO
h4DIlcLqdHtpb6/HS0PUSRdOXWuNqictYKDefucn1pcAFpBat71a3t+29DYrFJYE8BA5HtGOuLYE
VfxA6kqn2unCH6T0ndenWbgRKK64yLWVhYs0ndmFrdkDO7EcXvgW+oBXp6o8wmhvKmY3NOq90sHg
K+3hDm7c0tA3CiKrR0epUZClAtVfTkQa+jBLo9hRy3mhOlYrD7L6cnsr32Y3LBIOTtFDMMjbxFZf
PDRToulV3MmYaA2c74sSf3Sazovqexvqt9u2Vh3kwpZY7oWt0G8ruwyw1UJdoO0nJfSCav8XCdv1
khbBph3YdZZNSnE2o592GFPP+JBSNpDMzcH4tx/ztaXFNT51SZaXqQoyoyuOnZU/xNZYuyiUuSoo
vz4/+JPyOGnBBtp768wWV3ozwLyfmiywnvWH1NdPVtzvjOFEaoNm+wbicX2NXBsWklQA58WhXhxa
o4wBuEEDY+NPP/rPQM4R8Tj8Q8kiz3oalWHDS9ZX99vg4vjymVb0VLGpivED+b3GrrzmztcfzQ+3
vXH9+4bi639Wtjg9s+cZDmFsOcfRuftsSPanqd0P8fep7o/zcHKI8ZykuyON6NFV2TC+eoVdGF+c
oZk6qUKKUJ6BbOZuVDaJKxkJBcAaUJMbmNNXS5mocYJwsvZx4sDipFXRF980452Zxfm93UpwW0nQ
SW78MnF5Xr9QOLUY7RJs/PQTFzeCoWWNE01cOqF9jPSvyP1q/uiZH5vBa+VvKlL3dnn8K5vIUcMD
rIsxlGsnc1J0Xhtj5GY4TLKx952vffVRtY+m9kEaXoL5daw27r21/YepBZ1fqgCMGSwu91JRGr/P
uIvmMn8KHeehVab97VWtfTmUsmnNivLRmxHTQU7Hbsht/Ms6tXyaQ/Yu7AZvkJ8yP3XD9nulb5SN
Vl360uTi29FmeCLjzGcfu69yO3pK7RPpKbDIO3BNZzLEkc1OdyBPjT7YzYdw8v+UowZaCrRgfi96
8VE5QRW1kS6BPNUPVnufJEYIl0PjJlb2jnLFbt7idBCPxtJdVVCbJPzwZBnL8EaXKS+aPkvW01PX
+16YnairbsRQay8XA69wggGqphK4iNrGOc/tsQdPOxr/IaTpI+GCZE1gbH0HwuuWi/m1ENJoRl+X
GabcB+FMG4nAJkh3tvrV8VKl8BRUlKFIP6o/+uJjC0PvbT9dqSCQhZC68jTTd2F46frrkye9rKVZ
L87BZ0m6pxeXufEnGVKMPN9px0kZ3eo/PzpU1bGavFHfNd3GbSicYrlsXZRwGeAXZdbFG6N1ozag
sVieU+LvNn2MOt1FSdfLoqOqPZTBlmzumj34QEniqVVwrIvjzIbG6KVAK8/22L4U9YteRA95+jUv
QzCczmls2ufbW7zmpET9RFq/Cv1LPIhSGmXhFGF1VpFJej+oU3eXDtZ9Wk/K6balNwBZ8QEi1iJS
DFomDFFdH6ZSz0luwxwLuPxbIcWeb3+N/YfYt5Bxlw5lZdzHecuLtnGfrjrRpd3Fs9Ho9iyGaCpQ
XONBz3Z9ZnuSA6P9C7uqwMtcIdkTfA3Sg/IBxn+zeKyD1uu2XEnccAtXotsLpR0T5I5gK7pefm/G
yJsO/IzEGXYMdMeIaSvwyWhCYKPYiI3W7lsYmFCsAPH5azD+2loy9dnUjFjTKQYRN1Opj77NBl1S
a76TY/gQ5wfJZto3mfaTkZ7aytr4CSvrFZyowH94rWnULr7dRE/zzB6y5twNH4T7IhAy3YXKYwyd
523PWvloaFLxzQBpEkxQ6vVaIz2UZ+SNmvNgv2+lcaelD43cevl8X4+nNry7be2tHwvuLND+4Nro
kVKXujaHgFWYNFkZntPgu5r2u+Rk254DJ3aqWm6ESnNZvveVDS9+82QLo4pKDALQgnR5sZuRlOSO
0Q7hWU7kZD/3an6WJgDeVl8nD3mmFh6TdYnXac1jk8zRRh3szVlSeRMFEyjXBC/iElgSpr45F6MY
REyz+DwwSegleubvncqq74MhEGqYXbYR770JhIiBUPVj7IGADzzV4oOJx1K30xy8UaHKXuUr38am
3xoPWFkYwGuB2gfyTa9Z/PtFDqEltj3bJbOPnN/HSKtcc3qicyxV+pOyJRK95jhAp+B5Uwi8SFoW
F2DfyZNt5Aq7GH+pO5P0771VHdN3QbJL32XtfBrL1w1fFX/y6tIRe3hhcnH3BWovMRkr9rAcPzCh
S+Ol9aLR2JlTywgm6XTUHjp/fJZHRC0sb9ZfsyQ53v4V4qDe/AgecjEpgJLVcoKxb+K5nFQ2uQkn
N81mL7KeZ3g6blt5e+WJtV6YWfjLlLR5TuGas2yOalFDVVy4DtrOSvQc7R6UbpcXH+rZhfzntuE3
IdjC7uI+KNRskKDQZ/pYfQ1t1LhG3RsiN6vbja/wf1khg9tAoSAONxYrdGY5aPOZScLERgYkKiFD
JwaKPGcuPiqxEnmAyb8p5fRv0UaZpxUO8Jgw/wSXlPn052umOGNBRgut5JtxvqQOx3yqWDMYjHsj
2tt2v3eG2ZU27KzdAZASwoalWeLxXOxt5yD31BR2eDaSsjl2hfrFGvRq46J5835wgJdGFpdAnBVK
rE0Gi6mTV3Pwin9LPUFLAgaMqNyZZbcFCVzzGK5Sgq5f7IXa4sHqmkSLRpVVOfJTMn1zrNKzTK9V
P94+pLddBBb2i32HQS5e4iVwyDYCE/TXEJ2LfhdaR8raXhzf9zK6HR/nyp3AOz6pTATcNru2nSSw
AvPIZANDqdd3aqBHeW7AYX1O5FM4HiglWz9q35MLdyj+lHSWXid91d+2Fv4xdKGfRBm2lKL0Bqht
N6FQax54aWHhHIE/qtM4YcFhtEpilirtNmAca9ej6A0LXkmwBstpkxRZB3sSp8R8mjea3w2j9PLm
Twu2vzbqt5HFQyCrtSHJEssIgxe9I1+SK5cZmP3to1/frN9WFkef+k6aT/oUnefEcKPuebOCumVg
cd6+bhZMZcwQB6gBJKnPDdrw/7clLM5bq9uWNbCEzuILcZhKjDaa9Gtfv0owx+XJa0hgdf19SIoS
JqrNUVSK5VXqtM9je+8036ty4zRWP0SROSO1C9xjOVvUGzAUVJmY97b1O5RgPjvaY6N94FYnu1Ee
+mQ63d67VU++MLhY2SBPVmySsp4V6yUARFHVD4O5NQz4hqtAfPPEhDLCI2BMoee93j94+7NRbczo
nE6H4Xn+N9uZ1TvHv5/LZyPVz5P2mf568ij9G4QlVefd7TWK818GM5fWFy7ehCl8PnToznLzj9bb
DLDL0Fc82MNrNv3N7UbRhcAbOBCcNAtbTliERu7rwttNxy2SIdsxE2durGjtm+IJFxwtJp5gLkqc
BlAbxSi16Iz+08lx4vsJ5d/bm7bm8oy1MBUITE0Uq66PLG+bzkBMIjpHsuzqqEp/NafPUKvftrKS
IwE30QAt6tA6gbi/tjLYWqS2gY8VhClzlxjlgAK0R/sIcRd3nnpPCzdJCcXuLP3h0uhiaWiFGaVu
YjSbvlO+HHzZBa36xVRezWA60Ki787doYVYTCVFBMEH4QHe3hHAlBuz/RRPGZ2scCXOP6LBZUwST
a0jz9JnOgRtD3TlsVTDeiBSJL4+xTubcqWKQjS7uxqJpKqTP8X2NezHS6Qx0mepZSF5Rw6iC99MX
SXms/OpeFcKInvoju+urQ/0am5/olm741NppCyYeiMKYAnwDRFGbponkio1Xh5dKyIVoNm1Cr4b6
D4puAKXQzW6YXLtQxcAp3wr4xzdonjKIkwg0T3xG2uHeRJDO6h7gJ6tC5xA8ZT9ue/Nq9Ma4kphD
FctcXt+R0nVS0aXxudcg78xMzzDbn4Hfu5OOMnlSPYnnXHOSh8D/FjVb0z6ryQZ1T0VUkcBgLtGl
YVMm0hg08blux5M8PDPO+W+EhkaB8t3w0taesXvZotle3WD2FdoXiq40Xa6/YKYw87KPh/hsGJ+d
2T+hVp07Z13/R7rr600R9rXnSiC44VYgSqVKdW0NBnkHCsQ+PhdZ6o3hoYLUyavCU2Tvzbv+86gd
gUcWnxvrQaUiCmvA7QNedeAL82IzLmoPieX4s4HS4ll90CckYBiPzB8s6xOhQGkabrXlT2s31eVy
F69zPNqDktArOOeN9hrH1jEvs7vWfvIL0/ONO398H2iumm5FIRu7bKvXy1T7vpz7hmUGSeTK0ve+
f6yrjeh21W94XShTCSIre+E3sl4ILdMpPifFMdOfZ3CcTvNBGx6M6REgtHf74NYeTDHh/j/WFgc3
D5WZpzYr8vWs2yeGVXMPdltVzTUrAvssGMeEfy6OqylDWg9Ibp5RgPPEJP0fk2SJ65yuBhQESD0L
atvrkzEQNtH1yOE601+79Ekrf2Zb0dLqk3FpY/lkaDUEsI3P6dsID3WlhxD5ofDTYxtMp9Kf76Wu
OUVD+4x43KPthO/7ASGrdNxJ83TUlGofKPbL3D1KW3H+mlsyvKFRXICU8Q3rWZM08iRlQcKMf72r
lWNmFV68NXj6RqHx1xb/tvLrJb/4xvXebwwodZKzUt9F8U9lDE+WfXL43sepfxqhWgpNx1P70otz
sELacAoVL/MnFEZLN52zT4NkuXnXHjW/OMxlS96mn5JK2gdxvW8t7dGR6we/Sj86ie/2TbW/7ekr
cRuzJ0z3EReSRCw5TUploDWUtVDDlTNgYXhTtNBTGS7dYvBbC2mYFqbHx3tOq3QZ6mbtqI8jhE1n
ua1OhZ0+NjWycHsHiofkpdN2TY9ISmrtbq9vxQnwf6bvmTViYu3NNzaltWpmTXQOqGjXfXjQTBAd
xbxRxdows4ywp0BPmi5ryVja+7CPdwJf1EKo/ueLoS9BngfhDeI44kK58DUOslNiYM7nBv/Zd/Lr
Zva94g60PX5bEOu8sFBJTtHqDblxOufv4Ce+z+zxUNfT57mTD7cXs3Kjo1QIDys1XULdJQu2X89M
zaok+mq6T/poZ0+Ktk/HedfF+9Fs0mOP4tZtkyuZHSZJLcVMIeHWIg+KBlj2FIf9G8Z9DlKqToZ9
3IHNcvITxZ+NR2TL2uJZpHuCtp6kRufWmsejH1jOTsocEPrZ+NoZ6MYiybuVOq9EHGIOGbweAawg
ML4+v6bUSzUoyJyrWv2QD+FBCXxPaqXTOCv7qpQiUR6Uxi2yjlW3YSKUl0bM9C35nlI1q32jMagK
xcO/ozEfHTXcDUlaeAm9/NuHuPapMSHM1DjOQ3VlkQPKVB51OyHTNGL5GBf37Zzss2qjtbkWGzPQ
8dvK4lMbqh6o7MxGhnp3ZFLyUPwT9kfTPiva9zQ75hZKQWboBs3kNX+q38GTArGCYFlBDJWnZeGm
CIVIplHRhtPm1zl4/nP80eLvL2IpS/Obth/4+0H005C/b14iYm8WCTNfNYBOYOa8vkv6nt5uLGdC
QPvclNU/Wcj46qg6WyT6ay53aWQRorVGlhZGCXwuUu4oqSahzvf0ZHc/b3vb2kdMNxT2HkjtGINf
mJnQx8zTjrWM8dmsp6McSK4KoIppPyneilh+4dve7NyFtUVEGCZW59sJ5bU4HOCIUfyi3U1hoDDD
2CJt2qn9PpOT9lPBmNVs1b1ANgzvuy43doOSNbshH17sBDnx25uweqC/f9YSImfPdWEBFaTqFwWS
NzAMeUhqud6wsnZ3gYyBl5mbi81euGXf5WPbdhUnWuofizQ5SKPvRurgmh28zLpbqvp9u8UiuXK+
iD0wvUScCB3ecppdaUNFlCC4uVB7aPvkXdOUT13HOEQrIA1hcLq9lSu315W9xaNg2dlYVRX2OGU3
pNttBQ9T9Rf38ZWVxR0ZMtBYhApWSudBHxEe/gl7Umdu5GSra+GKAs0kdm7JOabD7JrIFcVLZO5O
qRHfqa5sbzjF29kgBUJrBIBgs5bhhnMWG9bBHG4mOhdxE3fxIQ+iu0YKg6emLfZTHClulOTFobCK
n0mfJOfYrKgUa8GXqdbmu2bstjCGv/ACi0+U3wMfJPRhDAEsCxhmYER6lvL8BE76Ljerezn4p0z8
L1GUHJzQdM1SOyZafsfMHeM9LkmRa6cHOGGOVpIIwv9vcmz+uO1Uq05MDRchdUPMYi6uDaQyy1ae
HB6rsrjvU/Ukz71bhcadAn17HRfH2+bMt/c7r5LgywKmInoP10GGEhutjwIHkRva88zNDLtU+6r1
z7etrFw6WCFOA1UGqmCp2V01uh53MyVQtLo71G4My2PAcqvGuBKFXllZ3O8AU+xcVyFUqZ17yx48
vdGO/vzUyLFrwL3ZRhuBxfpR/V7V4qg0q4mJsSNKNEb7LjbLlyT9XqZPsgntc1hvRKA3F8eo7iKQ
yJRaJzGnmhlrKpP3iRuBK5e/dsVjoobeZor3izXgzbcB+IWnH7kpKlHXjtHr9ljUFfacNoj2cWZV
yKaEhTdVieROfR5/6uAOQQcqSfdVDLA9sKuvo9YMSGlHOoxejQ/PLluvt9XPaaTiGYQQU8xRn3k4
nePN4/CPkTYIVyn55xDmpZ2Vxf47ykW224QahEjJ5FNpm6Pps9OVvtcrQfg4D4GyQ/g58coqhb6y
6hmeccbC00dzPCshmFcd4ve9EgySm+u1CdZU0zYustWPBlQHRU9gMvAGXO8NH5PdUSaIGeB8VoKz
Np1SuUex6W++zQszC382+7Y2iwkzQezva+2lHiwvUJ/G+PPtr3P17v9tZyk0oAbapPkqdiy0Q8YI
neeHgprcbSOrHws1CYOLDYDh8q7Vm6FrGeilDFd/cFIZUY2OSQXbtV7NLTjlqimLmXmRV8N2tDie
FBigFCGJcoZzRQNpkDeWm1lIv5X3lfk3NxupEnkoM+Og0q5dQZ37zNcHyv5dR9TaJLqFtLP/cnvv
Vg/owsjCEZCmz2pLJsjPx/et8WoU92UUbtwvq5uGJpOQtbQZKF1sWkCmTWBAZMyAWjjX7pwqLiPJ
biGfhy1tt7X6EUJTwIoRPiEgMBavTlDCGTNzuzBhH+vwG83vraGSjwG6K7tg6iKPRviDbk/6burG
0h1tpfwLnxe1RGA9FFOpJ12fm2mHZZ7U9EuqoN3liela+Y9K2zi3teY3s07sJjJUNP6WzW+tAlUb
QpJ3Lod3qczMH9nuuW2fxi51M7WCfZfZp0L3NDY8yZ7jzj4MRuuOxpOF/tyfOxEXLr1ngKni27he
cVfEpj+G/BYF+scdYXHlFWn62DdbzBhr3soQPXgih7lz0sZrQ9AV+ipT4NG5n9XX2c+dvRZJ3S7i
u9jfXtJKlsHjJAghHPja3sJsi3YMSwuqMb9IXvqyO5fTYy7fhbPqNc3XInyS5i0htrVnmB38JWQs
SEAXu2iMXTLWzUhikwSH7FQ7ucto4BSonj8Frr8FIlx7aS7NLdw0zNpCrRWFFCOy7hQn+4QoDNVp
pXJrObr7i938vbQl6X+vFuDqepZmF58BvbnhAPuEg0AbFBjPWjjv5K0G4lrTFHAtMQYFIIDKS5/M
2yqK50gm6xgPhpIg407r7oOtjHvbydw03oVoVD9W0dZs4Fo8yuA0NII0FATW7tpFc0U1e5RICLKr
KPhJwaD1hDzSX9wxl1YWSTAMP/PQD6wOzpJTqe3KMD7M7RZl3JqLXFpZJFVZCslDhwD62VKn72rj
aup8z4iGF+lb/ZG1D5vOPyMKPKpkTYu3rsE5Ql0m3vWJiU9Nlv0AtCR7UN/+RZGCSQTiKwAuvNZL
EomxsrPeF5GPOdvtPpuTcJc21dbw/qoX/LayLCGrU2BJmk5WImmvkJV5liFt3LmrGSYtC+C/NErs
N6zhbe4nitZS2TKqvWMfg/ZQvMjS+yqAFuKd07524930H8g4Y/oaB7mXzl5W3KnN0+0ve+1th4yd
S5JmA94uXOiiE6DNUtdaVQkKKrmLhuAQFndV9L43p4MWbuGT1twRhAc3JKNDQIAXN5Zk1XVb1rQC
ej879o33LUsDL+rNjZ1dXRKs0kycM2GqLDmf6qo1U9SlAfJQ65/ls2V8TWoqMMa32j/d3r01t0dC
EuYLmB9F9Hq9exkqX2EiEFf5WH8wK+NDWLQnQ3r9CyvUIYBwAItieO3ayhTyV1tQ4eeshT+CxGr4
aE1byvWrFRimG+k6/SIsdhbPVzckcjOm9DHGel9R0tCqbmc4nxLT9rLccdPp5GRHMzwCfXVz7V6S
rcPtZa65BywoMJACzbEhG75eZiLXsdpPbKZVxx2gL+eAxMy0YwC+dgMpCDdG3N+aE6xWhCICk0df
frGrcyf5WekQObdj5fUtM1zVgOzsg2yUG6/nqiXuYRoNNjJTlvCii29s7hwrqGrwGv1AJSXtwB7L
Ub0fAcL4f6owQnVIRsaEURhQZYwDLq98WyrzxiBWTwZ60rGixae8yCDlMyPHta3EPv7poV3bW0R0
s+DxbvqOJoYEiMz5qeU/8f9NqO3bD02YgciN+QFygyWlWltXQdHr4EJY3z902J/yJn0vBekW5H2l
IQRZHVVi3jGuEH05R+TndmbnAetR0txVg9CzMtk1CYSrICZmhBrJiU9pA4ij+acr79rS2t/e0JXA
h18gWJlgfza1N2w6ct7oiKvhLWm0b+sSCVTCrXgXVBmfZOj6euj1SNTo1d7YbN6vbTNSDGR6YpPf
CDMbFqstx5ZKUiftjfpkfysBx1HVAb66C6d/x2lXGb3HkLXGTnQJcxX+fZypXzb2QARZ1xUmqsAk
muAixdzhUgNWdrJi8HNOIchbIHG610BSPSZ70QQ0/fuuR526O4fzRqK7evpUOiFsgMgXVOYi00Ww
HbSkxNejS4Yr1/9C/rIPw/GoOuOhC4uHuM2f0uigKj3G0+9GPm0pb7x9vFg5KZLACtK/XiJC67L3
qziUST6n4T1ssQfVaX7won2BLfmh6fVvGzstbrk3O015gh4oRK2aurh0uxkGJQdtx3MtFzvwFfeR
NATuVNofjBc79hr5Sz3eGYwHuon847bt1aWKDiiIPb7r5VigxZXu+5bCpxbubFSrYRxBDNyVos6r
ttqIb+M50Vb4bUtc0RdXcGbOWjBZOoPnnf1v6+hupEgfbi9H7NSbnQTpKGgS2cxlaWnK6540lpOb
eSC1Vtrb47HomZ5QXiPpwZY6tyj+OPxgVWwf8ljMneCw16vSzHmSw9nkYTH4PszvwNcVtdvdXtfq
MV0YEf9+sXVxXZSzXlqEwplT7GPHDPa9I7tzk8RuabWhW1ebxEhrLyY9cfkXZFUFAX5ts44RupMy
Iz6P6udcDl07+WyN3wv6n3++NgZxqfNosO4RMV7biRgPKdUa7x9ZyY4GcX+efKNHZ66PPHVI/gNa
qmzYXKlwUd6iNsx8hXhp3oQDfthPmQPqcEBe5cs4PZkhGJUo8LTc8cb03q6eM2tjNGltQ3UanGgU
4SZ45/VCYX/re81W4zPUDpLk+THFJelJL7bEs9ac5dLOwlnmxITuGaLEcz/WP+TiY5OER+cLw12H
SfKdjUBfeMHyi2MIlVayKPSY9uL00BJWx3zIknM1fx8CH5Lc0S2lj510r7ahN42vt51l7XG8NLfY
w5I3kcZ4DgRwMNxieLYZE9mcUlu7RS6NLDawcdCQSWvR4uwdwPhP/pDulPHZGHeOvU/Q9JQ3MTBr
j+2lycXHlkvtONY5JoPimNenOPjMVKjbU96R6i9tc1SMr/GsP9/ezFWHvDi7xbtTMmE2Zm2akKQx
dKB8sHjhFeVx7raaC29ZI4RMskMXVzAhEukvCjpdoyZ+OxcJIyvH2mS4ok3dYHAql8f9cZKiY2SY
+xFd3jq5Q6rxoGTzvvhoMA8xy8U72e82gow1N2IyC412AYp7o7UwKmlrSEadnCf5wdJfCJg3kT9r
m/srm6eKjdTacsk62tDRmBrJmfzJVfqfYlQ7aExXVbZ2d81dqWJTw7ZQLGVe5/pegdTckarZTM5F
6urhXdAr79o8QJY6dev8XpuTT5sU/uJPLr96MUgs/hPSDouMo7e0SW40PTnX2ujGROibDc4VfI6Y
3xRvOYkh9+XiYqlrxx+iinq8HTyaaJvG0oNA9g47xCPmd0rZerJGVfAFyOO+GQ6dudE9Xl0iD/sv
mgYB1Lze1SqUxjILeCGSzs4PYSm95I6/BX5f80Pyi/9vZPEF6mE0BQwBEev7+UGrE7e2Rm97DHPD
zK/X8CJ8CJrKaW2NUD5t1LtgfKaOctr2w1UrNPHFRD1gtGXwVZbOYCuZxmJmQFy5YkMolCv/SE63
Neyx9uiQWANwZspX4C+vz6Z0OnoONqFJKaXeABFy6NCG0o2QlMxRjl0TyG5Qhhu0W6tfNFQBjBDi
jhA1XlsNIoPqsCze7/pukiy0U57njuOq/mp5gkWDUTiZwYhF/UDjuOpcLA/IzynWrBMTNUZMahBp
h6yYoLrYiodWj+7C4uJ7loE6owZBEFsl051WHbsJXhtjI/5ZPTWLDIABAUHdvXgEhAqR3/b4R2J+
BVfXHAz/Thk+VyWPT/10+2lb/XpFUVejmmZzLV6fVRumdUbFlZasNbRPQaZKj0VWdfvbVlY9AvQX
QiK44hv+/t6Ab7UKbcpXauVR2PcA3kMt9VRsyZZra3c8I7oI20H6IYZYrtcj4/CzSkB+tpvB/tZK
ibGbfFhr6ciG975AGcdzQL4azOe4ilWPYZTQ1fXOfFf20p4Sm7mT00w/VaPyEkqKxXSUmh5Q+0jv
lEljNMAv5x3aK+jMtKNxYJ5Edu2IUksxpx/6rB5cK+nCnR6q5WMf8zuCsVPgdymj05gOkVeYABPk
wpz29JSTY19k4buAv+xqMS13h2HZjRdcfGzLF0iwP5F8MWtGSHG9IQxGV3ZhzEJbNPk4tfpHcmjz
OU1Qh63KIPwWSvWWnO+6SSEoQN4ARHPhv1GmJLIWo5RT7gqnuR+tb0H9KmnB3WC83ParNe+FL8AB
0UvFjUGO68UlBlD2pmBxemVHtBKTT7VfbWzgagpE1+HXCAIDKctyHlWOWumkCeEfWz2N7ZfEqZ9k
utvOeKycU5YPrpxWbhd9ur22lRo3d/OF3cWbF/FXpd4hdggLqXQHOXmZEaV5LA0YyLMxyJ+DPIhh
URym3WAb0p2vKl/zQNF245SVd3Sc/pxyhh8E8woAd6ptcAte77bUNEqL+hY+HQNDre/SDDR4tu9Y
/e2lr10XhNvITssIT5MyXRuKQn1KnMZKznADyZQRlbZ1rX/C19tWViMngRJh8kfoiC2p4VLDSuJ+
6JNzb/1b7ymEpHr3TcrbE7oPsPhQ3pnsB6OH8BOmBCt1+3yLPWjtpidRp57PHQvaavFx9lrP3Ivq
c1uhwhkzfFXDi1JWnyeEKxuTYLHY2Nm194tXmcSawXgC4cV1T2kh0pUMUSclgivDkaP/QK++z5Kt
1HrFjsKLjPoCbS10Zhd2Gr23ctPp03NW/gTmw8RAOWy8kitOQosJFDwGwPsuuSGDKElsyRRyQal1
mPoHAXRt5NdtkI94MhY3qGgAogGHkBlt3IU3Uh3ptbChoxXHL9Zwrw2TN9PVd2CClcNdbu7SyKuL
/ZAiO/vvXwS+V8bFRl9EpPCCzHHJd39OB/9YG/tBVo/2fLj9Jaxc2FdGFqc1dtBrmiVGjPIT13Ym
fZDHL5B6Oxt59Fq7gOYjfk6yYaBMuNjK0Jc7K5WYni8BKGsuTO9+Ar61/dyk+6Byy9S1zOwxszZA
4Wuucml2ERSoptSkRkSD3IqtQzuCBktG9ayY3T9mH24RyK1806wRMk2Rw4sh7+sTMzmwQDNYY6Ka
d3FzJNZW8uCQnhzj0FjHPz853llCez5q2AEWfUE98n2jFAjOBsX3GIkbMtx9UzxH8shI8sYXt7qy
C2OL08tS6AD8HtyEFk7vDat5CLpvptXvorpCOSs5DPoWs8/qwUFbCWxf9BeWRTM7IPIvc1CJcUMz
ciqr9tiZAPryWlfcGHDW6fZ2rtsjLUMJFxz5EgXpoMCtOz14vkC5+34Xx1yR45Y4y9q7TpWHbqco
pxITL742ORoDtbEKkjLls1yWaD8gshB9VKuvoX43dHeBGrpp6hNIvlb6Kau/3F7j2tV8aX4RM015
NM2pX8J2gKiEC2oP6Yv5Iz3fD7ftrETiLFPo35B8ErguProS2fEALADYSO2bLhvvtLg91Rks1v9U
ylMaZ/u+/WNpBwWSyguTi08vAN9AnwYwJIClZseY36ve0vfMzGpjbWsX5qWhxa0caJk0KxlHOMX1
EQWLXYnYWmujh6aZlSvBa3B7L8UPXz5Bl/YWLjNHkg8qU/gls06R/qGz/7ttYN0pfh/WwinkoXMU
XxgoPxld6JXFR93YuIS3/EHcLhcvWRWDkeor/C7vIEhKo2e9a3ay/MTwp5akUMj81MKtit/qskhC
yDhNSAeMhUP4lZz4syLKRo31Y/L7xPMV/2Ect4agV89HIwoR05ECHH69NqNKDTtvRSt2fDG7k2R8
/IvjYXwBzUf4kmAnvf77UdgVBPu06wbG0DKDxg+NdrkvDrfNrJWfgQz+trOI8H15SiRzoPIgKZjy
D1nCeDBY/Z8kGMfBUuk6VbqX1vY3YIetmzdPRgI+RB3PmRjdBNZ9+wet3ccUnUXZQEyeLruuEmSS
kjHze2LnpSl/tIR4+vCkJxtxyaqbXJhZfF5ZYA4tg1UUXPI9mFgPzTQvTbe65VtWFt+YNepTHhYs
RoN8bxdJ5nMX5b27OR66+qFB6oevkNNQfL52FjzUn2e+JQhmfOddPDm2p2WQr1YJChVFN9TH2mns
u0KtdpJSb61yLUjgbaOqCewRKuZFkBCHdDC0jC5lmk772mrvIqP1hqY/ZOUntTkWfz7wJypkv+0t
nhlnZF7HkrBnwVekS4lXUCYzyy+3HVHs2fICvrSyuEiKslFyKPR4zMyRPXQe5sZ5NNv2vnfKU5z8
eVGOzjwzDNDWCnDv4joBu+dMMf+fa32WvSILRk8blXl3e03/j7TzWpLbCLr0EyEC3twCbcaSM7QS
bxCUSMJ7j6ffr/jvSt1gbWPF1aUYMdmJysqqyjx5jqywQV2IeQhYjj2EpzZm6qqiqaWSVRqrQmX3
TqkOrR607nRe7fKw5PmBufoDw2E7aUa2qy/tbrZbDceMAhwAVGzxxhvPfdGdPAZcKazddlC24S7t
bLKm4k1lPwr/9C73U+WrGqlHN9P837Biivc7AcJ4xCbgpxqS99lS6CJ79XkCuGwX5n6rVRqAF1a2
Ye5BzqCuEMdY2icbWp4eCcMpV4/V8r0zPt72SGoLHlUI1xg8AiB9nUAUoJXmQjHtibagBVM8JC9G
lqgH1GvTM9cei5t41p1vG5UtFlOiImlxAmlbKHtUhhqBgCy5Zn6nyhTkI7Nwv5PoTa72gg8Qcv4t
VCvEXRS16YrPpvZmtNQ3UW+9mRdv53oo9QVInKA3onq1fZVFkzEPdV/T61cLgayBoRKu/52+m9QI
3PMMHkEHj0vXq2SMJh1LdcIXalfNm7Qo0fpIgtur8pNrZ5v44EPn8IU6AYKcTSyoS2d2jpHkT2qL
5Hk+rlPQrtqf2lKpnb+GdsgFoaCUbHfxcQ4HNwChXQeVCYJI7cMHujB1YDhLeU7NSQEiaHt+xAPo
MBorrCPzyNTUYqwfbv9q2RnEHDA4MZVjEHja9afpxzSNxpZrX2Q/DsNHxsHf6t3oe6NgNfo+Ge3x
tj3ZUjDkzBSloKsnk17ba9SoqgaNFmiBfuBhRIHl0QCk4HttuieJIjfFeLAYZ1WBzV6bWvNp0ECm
c7yiWdcVThDDkeTtYStlGRq++H+siAxxcVdvDfojuYmVTi8PbgbZ9pIH3vB1tYf3v/HpWCmbj4fB
LXiq0zWYwwUbXp98tSBoj153C3hSZxgZoHYHiwm98mtn7HxolrznNLXSjwuUnA4snbb3unsTkd27
4BD8x85mQ5pelyn6yrFWDMbRqpPAVJqgUSBjmd0gXtTAg4Bpjnc+oPQUZ44FCAWTGUJD89q9JYms
bpk45RYYnOP87QStWFQH8zjd2WUCh9vfeuQE0P7s0auKP/xLauCKB/yU6znaWNeG60pP0akhY+dp
ilLCDwRdfuNoFQox/8eC2AwXYQjq2WzjjpvsHH5kpj9EeWcaPt0OQNlhB8KFdjXATiAGGy866v9L
ooAYzGr3tFaTP5tvw+jsmKBZUYS/bUz6ycDRUPtgBgMQ67VDsc0QeLRw/riRiiJ1Ub5UVb4zKvCT
WWG7LvxprnS0WslKGyPObLdT36a0aaxXDx1GKCS75OE0u18V/dhXn8z3qRmo+eewPaaLb3X0HgmX
+VDD7pLp5em2y7Lvy5AmAQodPKoam903KP26zDm4t1Etj2Xxqo/VYfEy3y1ep101UVl2hM/NAB2I
4AUdwevvW4WQqkDPSkjeo6PuN94zYzU7ayjb5mKzCakk2Nu2l/NF8+pwZpz9aegRh0oBuhf5sW5V
Pxu1Frfyg1HQDraUecewLHiALwl9Nr4jVd9r53o767WGxuqTOpXvS9ZsmrP731isCxObFJYNsLkp
IQ9h1Q0gpH2vWc+p0Z5KBKRnxwj+/4xtdl7hMuSlWKA3jPyUTfVTG/lGm5wic36CtWHHmOxKcPnx
NqlEGWatS0MBFWG21srXgw25Qz4VRyd80+XlMdf14233fgbCL/uQojy15J8z9ZtbSFF5LSiAjn5K
xzPOL5eiGoJOKbgfqbGufC7tsk393EVWzFcHDZBfqnX9oVoq/S+z6CGCT6BBrBnoiIe/GZzvXool
S1ImKZbkVK/M2FVhO32PvLZIfKcL1Q/x7CShGHUIX4Zcc0M299gmz0qWzzsvVOlGQ+sd1DNobnt7
DQGylGUDatFPEYLyPKmi/m7S9koJUiMmZF0090FXb5m1w2iN1GUhdShh5usrAPXGV82vt5dJuqsA
N4vqHXfpn03iizOmUPLStjIApfoUJo+Jsy7Harb+O0Ec8DhHxYzLMCjCQtd7N3W9LEG5k+eb9zFL
3zhx6/fxzkkm9eTCxib5qagMmmXCq6ObCoh1q1Lxm8TtDre/lyyfC5Y7REQAAvzCrzAvS7zYOSDK
PCkWBNCHLsidcr1XxrV6VCb1SbeYlL9tUxYIlzbFv1+skTaoZdr1ICGacjqtav1cUFvq2vm3XGOE
m2l/GgnbprWWdF07TcAOYtM4hG56aFLzoKvlizeoCOvsED/KnKLygrQ8aFTYRDZOOXMZRXnPy6qp
XkChU6CwjkpaHW9/OtlywTRDGx5EFAfwxkqdGKVVjAqfzmI6kWEZxAxL73FUi6e62hM0lroEYo3W
mQAv/3L8rgnvhRWASIgAr4aO+eT4g/07Hl0Y2RyDim2HPEl1zt9qDtIRaZTktBpMJ4buwRheb38+
uUe0r8AYipkL8ba4iLxqYRahiQmJUW0FjH5OWn+cf+MlzxTbP0bEGl4YSSsvm+D6gRQYOo10Dc/J
aB0sNdkJ7z1fNufRWKxLF7UArScrDWqGfdyiOyd7wxuyLHThzK+ssxYCyQ3OuFYXjEMHO/5OI0nq
h+CoYfOoOlv1+nNZU2hVoSNCOoXuxPsrTTOYT/aueVIrNrNRDBgLxMzmTa+VTY+MF35Y6o+yfY4Y
9OK+vnOl2zOyWZI6yeFWzF3g/gL7bj0LMY/dKQ0Ro9t7CDhjJvXAOOm/6tAj5eF2BSCjIv5sDD9K
44ygX7Onzb5nZXP6aIubxPEUk8605/LQpho3m5dx3NmPcisMWwHDoQKynYNuRx4TaCHkT51V3unx
Q9Z7JyM/e9XX2/tefPhfv9m/djYxFrkJRGF1lj8JNTfdC9QaZYcJ2jwHCQrjrxy6iN3zWzbQKVgN
OHg0cbaqm0tCX0CyijBq/lSuL6vAGsKQpnT3eR/8HGBV/c78Xq8fGkh2GsM83vZYWkfgoQ2cCYAu
oE0RqxdZyM5UrfNSqr61GUK3reZnM1neOGN3LEA2LW8HK/KBYnCnLHcSk2RRaZmiTMQRBWxmW0Ff
Yy1e5rnJn9LJuuOdbw7NKc/uyvR820W5HZdGMNQf8FVvPGxWpU4brc2fXFP5OJvd13Fy7ssleqi4
5+7sbMm5i0//2trkdL3JrKVysDU25MEi6UdfN9KXNs9esxksULNH6CPJuyAExDy4qDrTELtevsIw
mq4yWT41/rw6g++mp9tfT7IlrgxsPMrdvDPmnsN9hRx+OCIhdY6Ke/cF1MXJbruzuaeCLveIIg/j
R1TutpS9ddtbWq6L8yqyvyu69cIA5ofbPklNMD8NkBDxHvqV1x9t7tSwUVS2eTkXd6NrneJ5BzO1
Z0H8+8WuQjvRCxsoDp9cetcUOPuw3ok0yRlCKvzXh01Ux4ltFCB68idbf21oF+btNyr2O0Zki0/t
FGAbVVQBr792Q23V0aSUD55THcUACXrfi3cnpGeFBJA5vWqL+t7S47vb6yPbsZdmNzE3L30+lQDA
nuLwWe2+Kyb1HCjdor1Spiz5cW3917/NaT9T7kltHf9SQaMaljrEuz3TjKOVvOTW23zR3i6J96Wc
TJuGR1jsvAUk1Ykr85t7QKSNg6nXmG/Dt2v+YZwmf/WHpUYkGYndcMea/KtSIOP9JqhgNlGfjF2c
1wbWTMix1s7XzYOSP5TWHoxbFpkkdKSbABvzoNp4lcdO50QirzNfQULKnM8OxRe33EsUUjtiqk/M
1uLPNjhrmthQluRPvfvRjdzD4N1P9d4YgGwjCwl6xJeZKmE0+XoHaIvShkqPM4ailIeioVqlpNae
bI3s2IBXlvsm8iUU8zebeelLvdJgBH3qNPsQTq+h+tJoD20xHvQ9bKXMIRIHRTZHRYxlS9BbKFPp
FL2WP3l11R7At8MvXWXLTt1NtjYANNAeBlbEDtvEmrLq1piEoLTTJJ99I/xz1ZND7jEmfztTyD4c
SH7jZyUHjcPN3WkxcjvudbwptIe6Te8AhNvRWVOdwMv23tSyL8ewJeAH1ol72jaujSRrVmssnrom
OtHeFdWI295ILfBe55vpOnMBG29yXeEGGpPTBVGNUi9+udc9luUAhJH/sbC5rhf1OFtGVtDX7b52
WfFQDj/U/GPk5DsZXLb+l3Y2658Ohje14nQSnogeTgtfwM6DUOYLCFJQYmhqE2ibr+VmwzJkTEo/
6aFxVlpkwbv4tPZfwmpv4FBqCaJPAOzUPM2fwjsXp3lTVK0zaGQaQ/1UNS8e9/LESHyvcHbCWfbZ
AMkDkf/JZb7tKMdeH6LhOedPTv/QJcY9a5Pt5k1ZlF0a2cRx1fZZnfbszci2uNo/dP0eu5nUDQP+
NP5DPHrLHpGaQzgOIxYmWJ165j876/vuuOSekU36NyJNsfWCb2UmKFUOP8R+8abpcHtL7lnZXEUm
c4yyjkH1p7qMqkM+uk4wu00HO0Xq7eRMWS5j+skSuoeCB0b8lIsoy9XQU8o1LZ68drXRlGynb11U
u34cq8rrUpZfR3vQdwJOGtngF2BsE1Sn2zohNNOMvuVZQZ5GNJlp3TaDgrEcD/b0/faHlFmC7E4n
KlB3+kWJI1FipalKZsc0CzGOEjbJVwhdoG/YmUIW0bt5woN9FAOIIHKFns/mK47LXNZWUYgH0Tw9
Zl+r6RFUSDAYQjM12C2zyHYTWHf6/xDTQYi0yagwMSyl4TYFYbj4q236w16rWnZLpPNI3qGpxFm3
yXN6B2Fr1OJR1oT+kDXH0v4j+RPaJRcVsf0ZLumlmJ6Z6F5Bkskmvv6CxcqdoC4q7IXdS1fErxUl
nUiFIz61FX/O/4rKH1Ny0uCm/+8hcml48ynbkVHGosNwF7dnJNn8JRlPYfGa7+FcZJsaegaBLIY6
gW+68VCt17kDBgl0GU+SYBkexujHbWfkNkTPhxKHgZ1rG4aVxi4w24I5iGg9CRnBoDWcH9aiRcfb
lmQRLzhziBAKKfCIXFuCeLPWyhFL7txPYMK0kZujBe7Da2cVCp2ofx5Cu7lbm177so76XmVe6qlg
NCBkuFBu46WPlNylosqyuXXgwlFSrYG5B4CSpQ/GmP8xsokNxZ3ImUiWPCXRdI6i+TCNr4mrv+zO
F8qysI1qFaMr8HtrW9hQnkG411ghM64x4rrtc+dCI6wq/nHnYJHZIWeIciZUevYWv2P1dle6o0me
0qNDXH4Mmx9mPp76Do6gcec2JiHy1nX4t0QrwwEgsQVAjkUyJmhliMHd4ckZbZgn2ipwSzRC+vi4
gCECwjCfJ+971mWneNIf+sH6w9PnoMn2iEOkjsNO4XLoMOhsbTaGGo7ToKdx+TSoD1NsnAaUFpzy
sbfeh5N5f3trSGxxDaGuCksyfaltlzex5sVtVPhrldqz3zaLCutZVBRoyoJqdLqigkWrynf2oya1
CgZHJE+G063Nm9EqnD4xojZ5AuEWhJ8q61TY/uz5jf6WWbajZyQvWvqcKyMT5F/miSe/9lmrhmPP
LEy5p6Ms2TgGlUGUg2B7YJxus3HsyVMGa4Q8V/f6U3myuti3lXPS7I0Yy+2IYi4ZiNy6OTVKy4rV
UofMfA7T5gT0rvPR+5yP4CanO7Cizc7+kZy7cFcw4wMrMS/M7amoKN20enzop2UA+b9mYXkYZkvf
sSLJbVdWNl+P6cTEYYIN6ePl/YSYaJycSjvfiVKpERipRf8MUO+2yjbVTheb7YQ6X1ueHf2lqJnq
32MNla7PhRERtBe3y7oouee7I1UuQMnph9D4jjiC8d+fZNR8BL8rMDdYjTeRDx/eWmsOnoy68ZCp
x+/rErhttlPI+nmn2tzxrsxsUkiyWKg1hlC9R1kcZNpDZr9NTOVcW0sw9eZ7OHGgRX3Vyo+Leu8x
UO918yFsuoOpv4Gd02+P3sxM8FeU59FHbY079vKTknX31ZQCxnlr3QN2OA61cgy7Z3dP3kO22lDB
CVka4NXwS1wvRFHp0dibUAgrw5lDPcgy7oy9+d8fE4aYDYa4AVTcL4WRudCobwsrpRGE+YO3wq71
EvafTefDf0+xJHJwoFRVaJiIuLuIK212YOceqJ5a1gqiwY2+tX2iH9awUM4WNCkHV0jp3LYp/YQX
NjexvMbKlHcDzpHMA7v4OmsPyW9w1zDACuWnYB23QP1d+2X186TrOVPPlBn9vnhmkrByztHptiey
LAZykdTMS5lShrj7X3y9cYF2MHEYUU/K0M+7v2LjfNuArLtoXFrY3A6VeexyPRTT23Z2ppp6sufe
H9UPud4c58KgYfTQWq/meHCcyi/H/94Hwbr7c4wAwNi2chKZ7aimOROzThMxR5CX9SGG0GUnHiTC
z+KP8+YjewJN8zZp2g7LhjOiZWBQOVnpF5jRjsz13dWDn/lmlyA45fjUVMvlAA3AO3O6o4xrZ+MJ
ZDGyTodlt/4luwJc/qBN9HjFHHZRBJLegQegBRk1a8GsO4GJJNQ675wfcvfFbAsxBLOrvdmDVhwX
ajyUrDEaoHWYHVZmybPwj9hFqPHZeC7/mnXoTMYTlM2n+Vl7py6nSBM0TDlyVrcDTur5xW/Z7M0m
XRRUX1lx2z4469+TwgB/dVfZfp3tdadkTC4ge+FxoWgO5ch2eCg3KHFbEwMYofpapi7Yut7PtGel
eQgX5xRGCYomB8f7UCfHub5bxMD9NO7UG2S56PI3bFY6pitlFoI7bomKg+C3texgV4ZVbNLtgcfr
DmQ39WcPSMd1mvCSdmnmlXEJ2He47ej6Q1c+TMVfqvE0jl/tcK9JIP7eL/a4M5NjxaNuS1BjrXXp
lRYfljpkk1AmzpG7RGGCyYbb0SIrNkCFh3CAqG9wFzSuPYvSOlRo+TIeno3Izr1rNCcQtdwwqQNv
BNlFsuJl8G7HrEgIvzgIOQFvf14F3COvzRZGljpIGwlSXe/UrHmAUGnYfptaX3vKUu/ZWz9q5fqQ
7tyPZCQQcJRB/mCLKwBVt2u7mhrXRj7Bkefpf6fIPidGdbQspAurxzKODm1s0mFd/D6ClWhdfTvp
7rhY7zwHpat78SM20TSHZZJ2FqMjqvOZNnIwMaACsPg+3eOJl51uVMSAuAlqFLg3N97ONoQJQrk4
TKzvVd1OQaykzk4IScpjVE+oNGu8tAQH3LURJ63c1I1SkoCj3i+mKGn782s0a0z8jH7Y7Xw82X6H
4N8RwEACaHt9c9wkFe0ztuJkJEHZhM9env8I23AvqcsSKczykF9SE2bXb860xY4iL1OZX+qN9s7S
xkNRPK4QoTSBFj/my1PUlH5iv9G9T/CVtNMpV+27bkT87EOk7bXzZAuJ/gpVaX4RmXYTtnM1qS2k
Nwy7GnV27zp9ekyiTtu518uyHGGCfBvM9mChNnFZVqux1LMJO/kYnuNcOZYJiKC4O6CT7vflQ9eM
r6lT/0YCBx2HlBpjoNzCNvHDaB2QLMp1T/HoBkyqOHUG09/5dsKRfcBLI+LfL+55mlaZ2gQS6Glt
X+v1kxnvUYr95KjZZrRLC5slClfeflbFx4u9t5U9HEKGDKyielAZiCmd1S8i8Q4oIJ6Oi7dp9qxw
E4ELDOnLc130E3hN0+dZAp9V8mBVzpt0Okb5ejKNcwfxjtbe9frJSfaw/rIgv/zVmyXPllYBvC6W
HK7h6hjNrh/mX5I86LPf6K3xPIEyCWYJUD9bWAIDLlZWeaRephgO4m6gUJ3ItdNvLDS4ImqVnC3A
sq4XemX2Y8zCnySoLpicJFCynSq5LAHBqfmPhc1CK522znPPJ6s00BWTHbjxU4X8zG0/5FagFubp
KC7wGz+GyMyLoWNXOLNzGJk6F8/hednZFrLcDe31P1Y2vhRJ2MSexbYo1mc9tA7e9J3y9IjIgq4f
SjX677wiCO2Bvae5Dv2es4m2alpms/CYc0rKN5QGijl7HiBAoBkf/c7no1VLJQw2THoM12GQtGFW
diHMMIKDYOHM86aP+4zC4vf+sucvrGz8wdW1cgTpRjzUx3xYXt1R1Psf1m4PFi1LzaJaQelY0O6a
Yh9f5C/HztreCVmoHHbykr5TYwVW/geottrMjtp4pNhyOwClmeHCogidC4tJ6URKnLCRumo8hLp+
Wjxkx9wxuqv6+HMb7lVtpaGIOBzCq0Lb85cVq7KiyQTnTFa2nj/HrXU32919WWa13+RRcpiIp3M+
p3tXYOlOuzC8WcQYCoQ5KTnnbTHNMDzr5nfgor8Tj5Ayw5co5Hq2WNuERny4hhCZhJ5xBvSR8Tru
7NffWDImkWmakP1+UaaJwrgD8UrOoLfhD0Z6P3/2xpVTpTp72R5FvaynAU8ylV/4bU0B1r8OELMM
x65XyINujXy9tt7BueBxfx9pD+U+enjxs/pQ+PCU5mfHPjp7ZGCSzQf6BHQTnvIu+0mhcBGgcWQo
mpWjDpAqOY/rqP6jiRsotFA5DqNq55IiNQZkC7AqVTbEf66ddYZ2zjOFcbVJXcrD3OZjUPWFcXAZ
xEbdGmWw20sptQdjI9hasZ7bC1+SudZkTT3TNrMB7HzUHoqlC9S1POpJ/PdtW5INAJgKyb2fQu7u
z3bKxYcsGlevVTYfnTCAdVE+Uy5g0uNg1mG681bYM7VJKt1SpbHC2N+TFvKuTAZfm1O/1bLjbY9E
6G3yMqIp4rbBdLnghLxeLSVfxmJwAGW307hQbHNPTTz9eduGJCOT+RmIMj2eI+gAXNuIp6h0aguY
tNkgzcJc1qMaZce1OhqddqyS4k+mQ3vlx22jsu9HxxISe4jlmSnZ7LkFpWjEy12ua0BVs/ZLTi1R
Ue5vG5FkYiE9I97llPSAXV17Vtitk/a8M576qAsyTz+p0TvrIYYTWPm47hUoJccMuAqxpxjQhB13
8xmLZbAVdcVYVX4qoOpMvhhp6E9pEQA8uO2X9OOBIwWsJhhKfhnkrutWZeALv9LK8KNQUc909Yug
bpflcNuU1KsLU5s3jbLmPAVq4jyhDaf2X6bp3eK+bQfHb+q980sW7EAwhSAZdArUsq+XaxjrIS8m
3PKid6MNIgVqydveyIpEZHhBsuGi4s0M/LWJNJtiZzJItYwM+JHXcDVc6GAvQZYrftKt56T4ZlH7
89Q9lL0sDyI2DYUIofGrDhK9rBg1KcZeuyX/kA8z+ljVQ5J6x+Q32kJ0af+1JH7JRRYckboYUpth
16hv60BLbJQRw1kPXCtXd6JDFoiXpjbpyVjddK4qZtya+Edd/ED9xDUfbi+Z/LtxOrOxqFtuySha
u/DyysEb1UyDCjJBp3ooq+iUDDvJQhZ9DFcLKiSYYhEzuP5srZENaVbCXjzCigXfhZIW59uu/MTF
b7M55D68Gj1KPlyfrk149aTA1S0GUnK/M7qjfqyqAIxLdOes76fkx1rep/RTkOSZEGCpP/fwzKxB
k39BQctPH9LoHkL8GNj4zg+TLSPkOaC4AQvSpd4s47Iofdu5/C7HhcFD+T7/P7Btyz4vdVlKwcxO
kbg2UTk1xuyMjkciKRcq+BrAnr2SqCzdX5rYuBFGOpptyGQ+9UV6F+nPSzoFNlJSZfE2TKOH0AhV
XwOzMTcf+tb1m/dZdbAW51xp2cGI31nJY1vvNf+kv4l0w6rTUeKCd73ki1GPGUp5QGSd6lm338fL
Ny1tHvXSeNMa5j38fXsgLuHlL0FGE1DctQRmdvOhc3XVR4b4GeepXjStOdXOt0FUwYpHu/h4O6Bl
bRNTQMUIZorRHOPX3s1KodlRxvhpqBOvZnrHdSFAcuAuUd1ztnSHvqbwMzzPixm4SfJadvOL27uf
wQSdbv8UWZrAXRDVTFdAq7LZvWaY1fqskF4H49WKJ1+fP481nD/vbpuREZCb1Peo/vB0JfWJrXSR
XLXWRFfFoRA9NOZ7z2q/eVH/aOaoOazJB9c8ZNmxjPwkbJ2D1tp3t63L9im3Wy4ZYnydHHJtvBuU
Qm+g6HjKjHO4OkHTx6e5KnYOSVkA/WTM5t5p8UrXr61ExmJYkO0CvchG304bBWxDCUYdyFw9mn/H
nbJTrZW6BSMEvDusH0n+2qCmTxEUKCZNeCqJYuK78b7o7k6A3DZibdtDnpKFZB4roZv4qBYPk32n
uTv1NFmKAyn8v/3g0137odjrMOUCTKCMD4hP+PvyUtKlubCwib41DmPKGUSfjZiEwcQ3NEjfsuEB
3t2dINjzZZNLUzVEXYa+xNPqPldQmC/xTraWvTouPtZPtMHFRjLHGLRniCvr4FOrrZJTZ/njoVx+
GO77eNixtrP622LqHCvmnOhiaZRDE9cn1GuOjb0DUZAWEsDPCrgShYRf6CvauIztKGV/qgrV51n3
vVVHydc5jx4l8naB1OkPBADjvHhNBoemdn5G5/Hs2sXo99leM1+6hBe/ZrOP3VmP+8Ul4p1kRBp+
dt6ZtbHXOd8zsonIaso0b1ZxuSq149J8XArleDvp7VnYnGeDafVN4WHBK78U02Ol7lUk5Tn94kNt
Yh1YUWxNAxYU41M6mMcwvV/SAe7qI7XWZHrQ4vFQFWngwjt+27f/S8T87M2JxuZ2F7QJsuieEOCe
9KxXg3KwbD1IhmxIgnouSu3gqtVikYWzZfJhfJ5eU82FozirGwsUkaq9DLpWJuewhKP+6PUJdWiv
NPaG42SnK6gB6s+8Xpj42ZzztrbqtiGgP20WBuBw/HA5hVNzGJXvOx9EBOX29nJpaXOOq2NiuNES
0VHu8iC1Add4z6nyYX7XA7H7aHq+ZrNXoJ0ztPe3TUt9hO8aPWOAoNRCrrO31Xm5UhqChVwv/CQ1
NH90PfS3jQe+frRTPpJdC+0LY+LfL7KfgdjmOMxgW+Jk/bJMkXHvlLN4hcZq0IyQeCww/Z3cpd27
6kvTLrS7UORS7TGtjWHEFlorLmg69+FfHvfeZHq76E/RdGqjtym1aUqctz+r1NMLg5sXd25pChLA
GFy66QwDANXvNzPDLbHGc86yDvG682CUpnoXKAilY9BY23VcGyiLKBSzpX6kRvmwaN0nWwM1dNst
aSUBfmPxJcFmQ7N9vYITbaHFqTBTgoFHhybW/66S86Lkvta+AJj0q4aO6V7rURakTEKzbuAxKWxt
NmLY6mGReQQpQxlt/1rXD1oV+cP0acc78SzZbsNLO5tnS7qiyt6m2FnKTy3F4WczqGM/yWGACpI3
5UF1/oIa3uZYu21Y6h8YHvF2sXhVbL6qtyZq6qx8Va99BQLlzV8gp3aGnYNabOVfvAMibUINCsZt
C0paQCBEYdHTEbIQzhwCGx5G77BGKFzuVOqkCR40CXhCMKD4tMkqFQNqZWHQvjPeO1AQuKeJlrSb
fJo17TS6esDjyR9oijqDySxBEGbPVvG1AGV8+7tKX2oOw3KUC4EmaK7IuxcJJ1ULe05DXNYg06+/
RfapqY/jEJR/JOqXlnEJe519D1GVwnpajYe9SqwMPAo7Hs0VmLlRGvnl6VIkuWvNom1Um8GQ/W0u
s28yRVdOd9OPIj1N8BtO99r8MHvfdlyXrjZTOALRQ3V7O22tujEaQDHtHd0dfYJ5rv5M0IQDJKCY
d9WgnvriDG5GoCnZ6EFvvqp9469L7QvylT3GJlkCBqImyD+ZnQate70QpWfkVp0LkEhWun7eouBd
ee+THk41L8umY5qjjTfRlmGMJvtz51OI0/OXwL8wvjlds75uW6WmFQrd1SFutQ+m8ecYPdF8vl9T
8003NH5cRMfqR7xH5SDd2AwkoEgKmpzxw2u3uV5FVT/QMIdZpnefExd5kLfz3qic7OOKzjKKfFR3
eU1eWymrpLVR0yE9tuNjlJQPej3gWfOhiXUOnv7r2mp/KEbx9+3vKouwS7ObbBl2K43/FbP6uadj
GNXFUQlLP3Sa534Zdray7Hyjm0YkQ94twBvXPi62odT9ypfM6h8QylVQWzrJTv6XHdrMNjCEKvas
vr0ldGYexwo3bSIjCirjT44asyoPWXpcYGjPqj0JBJluDDPxQI5B4YpBtk2aVPWm+p+eeW01QdJ9
jRoIK5oOna5X727IlVMd8+JtjrCa+92S3DU6r6t+Pbq1+7WO1Z2HvPQT0+IG7Q5TB1Wl6088KGpu
KjHraZitr2gfMwOonLMHjJG+O5gLQPIH8B/ZcXM1mpa01pEgZE8kNLnvhz7z1cwBsDQexvQIyt2s
g6REenvnkJW6B8BdzBnTGdvStyDuYhVxD/dqMbqCI8Sa7cMU7oSp1DsAxgg4M76GlY13utbruVEP
9MOSpHp0S0TEMwOSfy9U0/t+1fsTDy/jcan5X5X7pzE1cO3zJH5/e2/KZugoUdI9EPVtOnMiM12c
fH07pp7Ck+ppXF6i7NAmE3J6DaoUd45zrNajpRjP8FA1a3eIyvhP3bwLzWcFNt9KEOT20d3t3yP7
+Jc/ZxPpEO5aLZ1wWLCc9G4AZb/OH0tlL7ZkiZCJULClIIQBs24S/dor5TQ1nDJF5xwd78syt4+V
A2rPZlCzi944euM31W/Ml4s51H+sbtJvntv5kkEO+VQ7Pwp9DFzABesnZzb8olgDMmRw+1vKDhWg
SVTcYALgWNmcpUs3u32kQ73uZR8Zzj6hBOY2cTC4O7c46ZpB1AJk9SeCbbNmUdKFkbuQDxTzR6zA
DwSJX6/vFTqkVqgqg1uFgY3r73WgRtTb+rGn/Vl1+bM1fKeSdIrW77c/meyoQuv0HyPiR1zshqUp
mmYQXWrT6YKl+aFCD2W+rMWhnNqdDCCNwQtTm69WdlkyqGmFCO9kfNaYgS7s4Ti35r2TozOgmvdu
OB+TdDevSqPiwu7mgIRbHU0n0FZPURd+66nDWsn8bbWVx1Ulj9/+nNKD63/kHh0Il+j/X3/Plnks
JxKCMGN/NONXdQ5U+6UsTu74toy+upDHu+uz48SIAT9H6h8Rlb6Ke/6c7z3spdHDsxCY5c8fstnx
Vu3pkyma53WSBpr+Ubczv17Pt90VIbi9P7IFmGPjTWPxvL721ssAJUUj0aNF0YGxB0qZ9k7USFfv
wsRm9ZZ1XGxlJGqiLn7T2tbBabtT7JjfhJ7xbW+kn+zC1OaECpvKnEbhTdL9UGsAiPH3em9wQW6D
SX9ozBhs3A4XWzVobVXAn1q1DFzle+tWPmf67zjyr5HN2udeX9QD++3JXV8F1bk6Po/L3nSENHPY
/xrZJPepWBYzQaLkiS4rGmnnWvmg0b5ekVmqoj9/xyHosXi0UWHZ4vd1dVwALxAErQZmrP1YO6bf
ZjuRJl0aFyoUwYYCQE0E+0UqHJNiGmNxQYH6fvIZUhrv3LkKT+guef+fpsRPuTA1VbmmhRXfLiw/
lUNxmJrXBcj87Y8mfu8vm5PmOhAaGxzXdiJoaZNyCI0JhEnrfJxW97uyOy4rLWd4otH7k26VOY5r
Rwonts2iQ7uicCJGIuPxjWYWjyWaFVE/nJKif+nZpgwHPit1RiXzaCMPDpoiPmRG9DTZ4U4lR7qG
F79ns4YAoccwtgFtdKK7Mr1CD1Vnn25/V0lGop1u8F5HPo1i3ybpteWInwNxUg7D3ay66Rmix+oQ
587iT+oek6NssOvK3CYB1rpXjdHMMhb1dCpb0sX0l7aqH111+iz0HuL8PnPulQ7VlaI4Qm55SLSd
fCJMbCKJgQMmWJhKsgHEbFZZmUPTLhd07asUcU4I3y1lCFp1PaLN+JLOr/H838+VK4ObZczsWF3g
qgLQBl03+AxnOZph6e5YkWSwKyubXdihs2KWJm4t1Q/I+euThiYpLYZ6D7Upq3ZdWRIhdbHfuWcM
aU9vDEqJd7H9WifTYTCe17vMeoEy72BWaOo898Bvh3EnCfxfTANfEi9XeJg3awcHl6tmHSy7if0+
43SOaoZteFeeMy05uvAawH3+7C7vZlt/UzR7aF/JfvxfpJ3ZbtzIskW/iADn4ZWsSVJJttyW29YL
4bYtzvPMr78rdXBOqyiiCPuijfZDAQ7mFBkZsWNvBm7SagYC0nnX05aPMajiBG79uc92SXubAHST
0k/XD+RKYEn9Hlw4CF94pbTFvW2XKVhqm6JZ9AIdSv3o63epgeT1fFaJ9jLz13VzrzDRd8fhX3v6
IsaDFjmo5Z6e2TA7DPlNeE5O4WOX7rrhg1wnLmrwFnlq9fNEv6BC6xGw++anYnzwUy83dsHgluNe
+SAdla02txWPD8qAgypKciKRcLnNRtCtSNJNvLf0F7Llhb0x8tUDQ5sGlQYVGZV36rlxx1qHIg00
Knfh8CWCgzrcBcYLSOUNWPpa5zljIXQFvUNXlbPYt6UakDCIeDsqChC0v4dsp+hf1HZ2pxoeuewz
1C27VLfOdhF4vXnIxw+hcajqbicRbZvm85ZAzfoHGbRJC/omKi6LD4r40HB0+CDYhRAZNctd8kDn
6SFQn7v8U5reVZZDiXAHq2KkP6m7snue9VMIwbmT/YHsF7UDZDhYCYdGTrFQb/yJJYfJPEW054zA
Yg3jm7OV8Fs9Um8MLC6dudaU3BnZSX7zpbOn41CNN5p9a1Q/at3+NmpfUhoirh+rVVfxxuTiFCsx
+6DsMZmnT3p0G8Q99SVtd93IWpmOo4HWlUXZgRq/+Io3M4eLKpQ4A2eel0ijpCRO94njWAdVRkFH
dtr2ACxodgN5pBaqS/6xV6J+495ZnVxoEWGqosQPnc3lN2TmUA3kU/FX5Xftb3bRnmdiLgMQ0mbP
th6vD3n18uYcUWpBUPYd7Vgva36QIT5zpoP5Q2J0OxR33GY4GX1+m3wc5bbbWMhVL/TG4OKg+HIR
1tpIdqRv7wMhLaBsbf/VCRQJfZpkyOAtE6VJVCpGYiMUKDhg4/R71nlK4+X/mMnez0sPDbCNIa0b
NAChk1oCQrnw+HEZ8y4RnbyWgZBsqZ/jcd7rcboPMsmLjZ0u70N9CxOwljFFaF4lJ0vHJ41Ai1Ne
tXHYxUGIfJBgDq8yJfKssTR3nZr6x6yD96udtRmqbetYG058Uq2p/jQ5QbSxX1cPDRh16GOB6nK/
LMIXS04bqlDMN7eqeVQKea9oL70xHLL6se6eFf8cphtB9tomgqJfvMRILcD4fXlGBt9p9RH+0DMs
325Yvajmt+vHYq0CCkPDfy1A7nJpoZ3krrYbOhnK3o31/Ls67Mc7ueu/5UV/M7YfVAo345cgfwro
dJhlMODmxslcjc3oGCUrDgCc7MniE/SqwRcJWV+zLX8lfV661qQc6ITxpHb8kFopups7I6TVNzg1
gXqr5uppYxaEr1nGMkBXaU5HdI18+GKPTXE6lkFDylRSwi854oOAW/b+LHmZqZ7UWvZkuCSMHJZT
CHBGOBCu2187WG/NL5YZ2RMmwMZXQMUChU1J92flqj8V2CqoD8j1TrPijStg7Z55a1J80psbQIlj
oxpL4X2773lk7UTBLNjES64OjJMLhAvhKjC6l1aivC3kSfFBD82p28q0sYb7eviqBc9ycc6M6kAp
aePtu3pMNfpLRbsCJPxLUGOSOIkRNjLH1Gq4S762o0OJ7muU+XD+zh5PDH+YH7N+8K4v4tpZFd1U
AghNa9rSrhX2ajVZdH0EiSnIHiN96xmx9uSGCkxQWRF9ycusWT8oE1q4eIPSudek2M2iL91YuZv1
YrHbl6fhrZ3lzRyqbSgFJE1zfdylrR95WqoRYandvJ9wxQSeyVb1be1+fmtTvdwp7Uzzll2S25qT
g119GX/axXOHNPrgpn3zByvFPYJ4Au1OPOcXDgeuX00eYopNXfEi+ZVrbvVcrB0uAmT+Q9SDLsXF
YJxxrCVrJr05/xU39xK63FHbbPiMNQlxQHkgOEAuKAg3LZxGLCN056Q8KtuoVU+Rb0+7KSraXe70
EnqYmnICQQenQB45ntan3c4aWjhyjcpwVbsun9MezRzH3hWB73v0f4lrdar3Y1Hbno+epuekwZY2
6drEcHkSPPDVVOoXE5N0WhhHMhpjdNR6EALatmv2WyC0tYPIbcIBoc2crrbF9o06H5BTGKXnlDSp
0r/kxVa399pm5S3GMadlh/2zuC7Gpin1UEZOgge2JxFBZk3gNeY9vlSgljY5c1en7Y29xVLrOa8Q
m3c0IMzHOtMPfTF4mwm9tUERv8EuSVYehpjFqQiN3shVq0FSQjXdKeG8K5SB5XHvyPWhK+KT3hSn
33eZb00uVsropaZAahDy9+A7yb2dDLvxdQurwcVbE4sd58g0odT+kNKZ0ltHsx4AEsvhcOdUVXDM
ic+hU27nYynTQCdFJU9oje2ShanyiFKdvNUgvbY3337O4lWQzqnUWQYjDonZBcpt+IOqrChBwUHg
0Dj5jqsODlI/zXpUaIz+TlUflQ5SNunp+qyuXUTwEICco2iKCIkY5ZvgIQmNuvYVMamF4/X54Mbg
NBQHqeuNy3wtfgBrA9kpfd48LRar19VaOfW5jpwGiiPzOB91+Tk2nsPcuPXDYldP1j5Mtt5Vq3sG
x0o7PDctdCaL4QERliRoVhG+gFxEHozHIh+8KNURNPs89PNem/7OrMSzUCgowmHnO+Dmrk/w2g3s
AGZ1yBnCtrikI8Bx974y+2LcMBmJxDctj3nstaN9O1n5XtoUi1s5/SY0bUKsyUYZ2F64mFkfikId
EQWuJdFbeWeVu17/MM2JZ8IXtHVBrowPsgz6/4DswtW2bOD3846G/ZR1DdWzmvydjz/q72XxMG8V
KdbsWAJ5oZCsMoEqLDZqnlgUtEyEMvI73T8npvFhapono4P6TVW+X1+0tZcqVzHYISH1957FK3Ei
2+qFtcbKVHfulXJXNqhNJXXsUKhzPqdO1t8OqdV6BShc5Kr14ZgAdjxe/5CV4wnNCjBeIFQiMFiM
uiqVWlY6BA2kuvL68sfc7Wzit26rJW7ldILWJ8kqKJ9IrS/eEC26Rvk4ltm51skfDa3b2DfVjeZ4
ygw39a88+YMAGIgoGqU4OFGDWbiDMo6yMRLaE7FJECr/JZXRTnFE58MW3dfacbBJ1AthNgsXt5hC
xE8GK++N9Fz4e0mOD0ms5q5hhoehcFBQrDKyZOrW/hHOfxF3v9JakVwAiQII+3K3qrkUBraP0ICl
DPEDKnrfFJ/eTd/xQ8cd0gL2/zLJDj6Y4YcumMujao/505jkIYzTw7wvNYVX3PW9tBJ60BMh6F/A
jwqpqctv0gdE22wfAZM86LPDnKWdF4WcU6tXt+r1a4eVgOrVJ1CrXcIo6gSBKdgAEOeZf5n1dNvD
X7/jVXDspa3K8xpABdcqBIcMgCGOvhhWqWiR0kc5ail1PTz0oeXvfQDiYH/CYG+oSnQq8sLeR5T8
vEkZKOriPPfjIHighrrZKwMaLmEqD3fjnI8Hudnke1+dDVCCNH46gn9E/P7mjm21PEOlvc4orxTF
MSlK7WjkoXNICjPdz4YefdR9P7+5vtprngOglQDMAE5893Zu4NWfW9BQwPC6h8DSPk7T19qUC1f2
t/jsVyIhkysO0jwAyYJ94nJ8ShqhNJGz2cv61jAf02LrCK+MBeU6kJavKpTEEJcGci2w2zlgiUvj
Ux99kmAdURSv0k/Xp2xlnSyyV6YOwyFVtyXUqY1o2EyUiXUKuWbsh9SeXWOU3Eltb6rxx3VjK5MG
wR7BDmUnCAnkxbZV8swJzFDhNOYf4vY+y7f0VdcMoGbAC437D0+7mLSxyZNUiRlNU5T2PtEUyW2b
1jpeH8aKU7E0OAJfFXdgml/s7YmVn6BTy85dk7jaOHvK+ETyaMN1rY6Fcig1IrhnKAdebgD6xWhr
y+nPdnTKTzXlwj2pYXXDyto2Q8CcXBMlKNoAF5dgk41dQQ2qoDXP/+74H/3QOgyJfQrSP9BjpLRL
5ocADUbWZRcQNKWRVs0omkhlZd3VetO4Vqhnp0gPtP31BVoZFGU1TAhgJ8m0xTOlqu0xzCUHyRsp
3dG/CouJBucdTCbX7ayF2lQwQOKSdRU8xYv9ZmR5acFRkJ1FjuSTpH/pzH/q+ZwbsjtId7Y3w57b
fpTa3YZd8ZhdXLX0Hgmdc4GvJ3i53Bvh6IsLTEMdpmhPU5js9f6Tkw93g0Jv5Rjc+6Xi2fK9ZUob
ltdmVuhnUadHzwdejkvDQef4pNvZlOJt0erwFBXfRvil1KfrI1w5YkR+kOgCAEaffOmWggbcXdlF
+TlVX6rhnpYxJfz9lkJMUFFzoJI13olqdjOximxl+XmUnnPrOaTov9kptnKGgeQLBmlIYt/XXMJs
tMPYLF6HYVCLaLbIOlbX442BhSsqSnmsYXPIz7VzD3xvRr6iqu83U6prZnjwIAyLiJkJKOFy2eFT
6mtTifOz0t+VNtK+yT998DUqvl5f9VUzJIpIsZGXAjNwaUaaVLmuui5Hils7ZvsmYDRq6zlbfUtr
7QN0E/3P0GsS/k10MllJUktFz9p3jqvZ7R6DiItHj1zlTX8notFoqNzU+Bynu+gwB+bZbpzbGT6z
/pfsfP7tYVPWfQ1aqGdzPV4O25iVcmpDEuN5/qz333zzk2R+jLYkslaO1IWVxZsgKLuhUHLqVKkz
3Dp7I0FqoNzijlorX9CUB6CUy0QIiS5cL3h7NbJ0ktNUGYvJcocjc1nJsmAXNozjHJmuquXn6xO4
OjRysgbZUqrjy66UOCuVKoZY9xzJx7Cs3Fj6qLQbvn5lb8KMCSc7Nzkki0vaOaoxlpV3gCR1fdr1
Q+BNRXFIwLn7SbjhZMU2X3j3C1OL0+bUoAIrG1OTfG/G/V2Uttz/NzzQPSn/FTb5Kdhi9Bdb7JpJ
Mfo3B8LXcrkZWyCX9vgEf1pxZ1mm2xjzTqFj8vpibY1usdvDepZVycJUaez9L1NVfIzNu7x7rs2P
VfLNd8qN2VzLa8A9B7yVQNdxQI1cjo1D4deTAg5xbh5jWXVriT5RhLZmXdtNYejqgl/fU62AklRl
b3AKr23Nt8YX54GXQ6aoJWupoiWoKq6iPZrdz+szqq8s3lsbi/3CCyKYhhwbSl/s4NvbBWa1MYx1
E9zGxNYa4LxFwBFD9lwOOq95QSr20AR+s/cVybq5PpC1rSGwNOjBwClG//3lSpFs0/K6M6BSE3ok
zuAFoQ3jElkS9WvT3iTdp3zaesht2RS/v9n5kjzVdVNhs6BMAE8+xXy3jg/N1J3o3u3kX85W2/Ta
WQNuzasRmi0eXosDoEZElJLuABhQvynFPdIFJ0i8iD3S+OMfzOcbS4uxEXn0bAmfnR+N3jCU3mjc
zc1dkDypuQJaVRRKfv/ZwgOPerlB4EOQtuwyzdUgsiWD8lVDxeKgKMPjUMvR759pYYUHK6QeolC2
2I/mlFajliIgXVcjWhjSIe69SjOOaq+4TfBj6sD+j9Fd/8U3bq7P6ft7AMvkFl5fmCSbF3Umsykj
bhoKFLp6P6SpCLca7YnuwutmVkD5l3YWI0zHSE5nlaJZWsmnIvgaw1OjQ0SWgKeo27/V6kkhBEep
bPoMp2GfW5QxFFRspHKDyOv90edDeB6SWkcuh277ywNiS7Vm1hkDNrMHrQ09Y366PtQNA0skrpY5
Ndr2BeUYq3L9/DneAqKvBCUMQTQTCmyDyG5fDiGxtS6rLeZSDfVT0hiHsvmYy/d9/jGeOvSXbtMR
4tBpi4NIuKvLSxWzAvlEGRd/tnRnk4G4XK8gDq2me4KT+qcqfcyibN/K9m6zaL86i8jGiMqPOBmL
/TLGChI5ozAWWq4lfSTM3Li4319lDEcki4DyEmwtO4xj31DDOcRCEqKTCdimA5hdFFvB+ZYZMdA3
DplHH/gGYSajfCk6uJr8fjK6PxqMgGwIxl3es5dW4lpRjc6f/6NBTo8J+G6Y8a9v7JWuD8iV2HKG
eCpTwVlc/nFKmlaXYW3MHvTMnTiuDQHVQ9wddfXZaDQv8FsvnBIaJgMwWhvnatWFvDW/mMkExE3k
Zxwse/KIXh8y8y8VOWMSA1KquFm/k0r6N7tnOzb2rVqdLGhIMwlCe3Ozx/D9nSdopkj/8LaDJXXJ
32M3he1nOidQP1b1jyCq6W/5FdPqsj3p73Mjl6YWQcQYpIYUV4w6Ri7Trw5h8DBFyQF1By+LdoWd
ucrg5T+uL/Xa6Xs7voWHKX2z7acpS0UywdKfin7rWhX/wNKXUMcB3kfIwPW6GFVVy4Usz1TeZZkV
tPZV9CkIngL9ZB7HJ0naOB1rnovufvw9UkY0hi6Gk85ymesT1qKgDw9KSTugP0mIdVpNcmN2FrQN
HR1DlpXurs/jhuElmNKqtdywAwxnInl2CoZdqvwYjaOR/BWCsLhubO0qfzPKJc4pTgFRNBk4mL6w
XUN/CozAnfIcJoHDdUPrjkClHi4eqZAJLkI+i3ZXSx779Dzx/h3alyxoH8rwvvlRSLeq9kPSkPr0
9zKiZj3MZFs4lTWPSpWClyvpV0iyF35Aray41ErwDmP2TEdJ1Nzn4cv1Ea6aINXKxUMhgX166U7l
GYYbbVLTs2bcxO2DPBzk6q/rJla3BjUD0SlBQnwZWJqxHKhBpXH9wHgQ3mvDS01XWX7Sqp+Urb3r
xlbH88bY4gDMY23PvkBuGGPgtj5iAKE3bMnhrhuhgwBWEgMZ+MWk6T7kdHaHESt8EqQkpvSlqfut
vSeet+88B6y2/7Wy2HtwIytRrAIHsRCSi7pd5580/TwY33rrWbN2VWt7dNAn6SchdXl9FsUA3plG
dRKiJRAMtElc7gqtQEpO8lmySOnGYzBrujvZtbJTshoKpsrWtirsK3hwnD8JXeLU15O22OoQL7dD
lNtEzfq8g/hI6V3ozbqdod0PyH1yL3ioBznGYxKQcEhIlm8p665u0zdfIBb9Tfii0E8dSB1fIHuD
8XedBG6cH9NbcvRWvOWm1+f339EuNpBjhgN3vM8raKa/Kvw1Jn9JPv1L8Zfr67h2+dCkBAUqAHNi
meVpsAyqhG2cnY2vYXVTWLvG+juPpo9G8EFt271aSYfrBl8LdcudAwUIiwkIUjToXs7iqBq0VKYh
dQan1m+bQcvcVhOycn0/0HmcZLSSmvOB4Du66aYi3IMnlU5O23QfhqTUPKXoy9uh9aXPheN/z62s
I8VLMsGo0CnJgTq7OU0pe6HDcTTzzr5NwhqCa3107m0lcu4oiAc318e0tlgwPIvkicWbfFnSSINC
aihGp2fJbg6WBs6yjbxWTva1/ftdWNDqw/r4CqIj/hQu4c0e7I1oSEx4W85GM7pqDetQ5Uryxhqt
vqpoIBQ06LDRUBW4tCLraMoFAs4yB6rvzcMU7Eq7/6bnc+Q5xfA9Trr0oNSpp+sZRA/9tL8+oesf
QKGfNiVAxMhLXH5ApJtlUw0S27/e0Vc837XZIdXvQ+3R/jvJ3f7bdXtrMazAFfzX3MKRxmMaATrg
tJGz/FmnT4qPlpBa7s0s3rXtRuukmLx3BwBGDgWYogzF38LY2MLq5lgAVzTJm/OD9CNtxofYvjHs
+MOU+X+PxRbZ+urwwB2TZaPUw11+OZsTxGZ9E/bZOcnaXVDdCZFAB5xSvpPC5A+uV4iqBFkjXUHy
68vlzQatu0SdlASgRlHVh0oq93Lh3Bbl1nWwPqR/zSw2iDXzFMniTpgB3VWEx55WJwotO9Wfb6PZ
3pIrXEk1U20W+AYKipZI7l3OoRz6ME5YQMrU4svYnmJoFOq8PukBoArZq/PiSJovrL62zZYIytq1
89by4tpR05DEqVlk5z7YNUa6k7OdEYzHtpFu2Xboyz1ePwxrsQutvSqJWu5adSmrqqRSrFY6+B6l
ecxNlE6j+6jYIuJZW7+3RhbTaY7kpSyfbZJapxB+ujgudkPnOcmxy34fnsDS4Zl1cJbAYZaQKsWs
C70LDTADZqZ7vTLl3ixBwgDZ49awVufOhObvlYzhXVe0NTeK1fUD21LrzbtYmaddIds3am5sBX9r
dw5YG4EeJfyDpvNyPxYajMNT6YMTsEtX6sZdF36R6cxNyg1fvLb92PSMhb2A11psvziRexr7QfZE
xkGak93Qf5J1t3qy/Xxvd/3n65tvdVhvrC3OdQgTFqRyQEmIzsf9HGmAQzvLG0srPOgWMe51cyuD
Y/4UsswAmtEYWpgz48HIYx1f3CClNc3IDPwDRYHa3ubVQ5ZsHKyVsZEhoQxMCZB3/rJn0im6ohw6
cZCr09ScwcCHJvTc9saCrexB0l7cmpRpX0/x5c5IAB4FOcWpswwC3LC9qrs1NuW7V84vCFS8ISEI
I1qKIWuTMU9OwvYj+xkG+l4an024lDvzGSzBxiKtYCJFfgTwKQpQGFxmSDqpojmoTvJzppLM1T7b
dnHIOh3HbxVnp9HPWvMigemVyWEHuv2SyPoxPPqkMkLlTsunre9ZeXfRPEUJhG46IXi4CMLafGpz
HaAleah9OIaubVNYlep7we0cBh/11NOcXdd/DRxIRVPl1/U9+9o/tQggME+lmnI8cGpDv1xgXWqn
MWiAOORJdCz922G4qaS7OpRI9fWPOJ5D0Ey8/hqvHjvZM/KnQa6gMbsfTXoi7gzpl28duuQ4dA85
Ve5Bue21XzlPJkm9i9Rj1t7YW41tKz1hdGOIIgMITkhQlzKUdSZLXTg3+bmydmlETsYMTqmje6DE
Qs/6mRluGUx7SZmRMe1dvqqX0Zh4SIZ7IdTXzNaRYPjD0GzF02Ku3s0l+g9A/nW02ZZwank0eyJq
YAuSWgT7kTjpWOpVu5UuXvEz5GdEvI6TobYljtObqKhT/EY3apoYnL/C4bYPf1j5N6SV3UKLPVS+
6mG+G5vgg/M9rn+12a8w6v/q1NrFvSImeOprfyNKW3FFIl8EpJk6G5i9xfcMLJEF6EEQdiVem3Yv
3awe59j6NJRbV+KaKfgewdOSIhOsnpdD7/1o9itBdpZFyc4Ob1Qjdosx9px8q4rxqga3WEz6/wk6
QX3hKZalQ9KdUj506ElGqr1LfceT0n8kO/eMwHiwxp/NMTZ4skz9wdbav0K/2YX+qdX6Q0CGhqmm
oCkh0ffx+nFdG/8rYpXsnAA/LaY6lmyzLmcIfub6q+If0Kcwy2/jFm5wxelzsMBFE5mCW13mYyaa
5Mgi0+NLItCeS5eqoet/uj6SVRs4YGhoNZs2B+1yJc0atAVUjeR81M/GfM6CDOrkDd+6NlsCFPtf
GwvfNslp5lc1NkhWuDrhWpwc2MVuNG0h7VdOvg0Akauf2iEVvMW6cAT60gyp1UfFgx7B6AsT9PX5
Wjv0by2I398cet8BvJFlWJjmkzxSunMO9PJpsgs4BSWFPzBG8Y4sBJkVGFQujVk5QaLViULos0Sd
3DVRaDbkz7L1qdly5isPWFw5RJmiLEK1fLFGhZoH9pyDq8jT5oOlN385gfyQmiTh7Nj8rKBuCRQc
5E02vlwf48rmuDAsNuibCUVtt0yjkqOkBuOu0VWSPA0CI4ary/WGg1wbI9EGBMRI7wos6aWpQJ9R
oe7hXZi52mflxhl+lh8gIVOeNLnxUlM9XB/aCm6RVop/DS4DqjpOyCILpUu11c51N86nLlEkb0LF
xUsM8l6NU0GsNIfZbVDbkxuVBWS90Nyeol42PLu1hmQnOTnc/Pz0Yw4i7QTDzpZI0do7+OI7F+8O
DTYIFF9ghLAz7Rw6T2EVfYx9Z6/5dxFc32Tu4izYdePk2sbvx8+wBxNvAVRlMy/hCglYykQNuUSN
JN+3Ctpjyj+2THLdlDY8nSpc2eImETSTXI029BAgiS+X38/zyipVLi0YsA9jtbfj1h0Newd7w0lr
7rTsLoBTmIyw19j5EQUAxTrk1Y88OrW+s5PLo2N6xUiGB3qdqXVjp/yqdVv4phWMOnvmf1/5ji6g
nZog9QuYDpts3zffeNS60/Sh17qDBGsH2Jm/w2H+mtc3Tf+gdcnGxbbi3oABobwDzA7ymWVBT51L
qQoT8KCpaMx8NH2oz9EvRfc48LUdcIP/p73FzkvLIZHmgTVpo7Ofqq6GCkbg3JRt5vakfqU/MkeV
FG4fsgevj5I3ziaSQgQdLCYXzgRXsp8krXFNoDgS7HCS+rkLmg0P/irc/G7TvTbQCAw+t+Dlpivx
YrkxwUJoDOT8+wQQZYzAudbe1pK5K+lm1vLTlD/VcX1KB/kQ+ZZnV/NTNvk3vvIpm8/ohcHSEn9o
i0PhHALN/nLdS605YKEnxbUpmH+WhTrbrAKrjnScVN9TnZNQxVWt9lCq096ctWkDmbjmg5l6Mf2E
dZQGL+cjLK1OLSD6OidFsddTDc5XDnv2K9OCjxVSME2j/ppz83R9jCtRjlhzgCOCGoZ1uLTatjld
fSA3aMD7LFk5MiMna/563cbqPAI0FmhIMEvLB20hV2D7K6I1K/7etqZAmgl6hmiLW2zNDkEnHbei
Sgg76OVY/Cyo/8Nqoca3JeI/shagWXYwg60n+poveGto4S8ltdHywCRsa0KE2Krg82g/wr3X6+1x
rP291gTH6zMoorPlWaEZFRE2EgIAoxZ7g9Jm0bevqAz/aQz0+1y/l3uvtK3bDDmwP7AF8wS9dELk
aMmfU8hDH7QKMDk70iGdGrp9AUVD6Ty0SXSC4nWLQGX1jqWo/z+Diy1Y+206ZSY4F9StZ+mQhvqT
Iv8D19iu6DzEftF+2fkcc+hRro90Dc2AmhrFfoSyyFItX1DQthhNrIPQqi0nOPWSQBI11Yz0YaeT
nLWlY2766V2eVMGdaVbjPrb7x1AJUMSpVONeodFiwyuuHUdEEXTRZgMvzjLX0lh96FTpALyoAZbm
vNgITQVb0d7qjJPsFnkA/gLCe3lQqtYy+05TKO3qw8MAqXQxWjujz26VwOTv9qhGzq6R9Fuje0za
+fAn0y7qC0DWcHT64i2Sz1pujYNF8B6ksPf6ar+rpijdy2iluPpQ9R5eqfX0JPd3cTfawETH3GtN
XmB9V0pnoSG8sRVW5x08OGkAE9Lt5fNIzsYijQxR4O9SN4ktBJaek26LEWftGLOyiKyz2yFsXjwl
bCdvumIQdAtNtZspNO7luHRcP+riY9VlD022EUOuGSQPwT4SBBZcspcL7Zhwp/Q96OImNu+z4Zsi
35IY0+f61oySm+vLKj5+6aPe2lpsqtkx/XEW2NQmFOT+qi/tg0m3Nu6r1b1ryZSe4VSBQXjZqVjo
djoEDmc2dqryQF9avA9D2z/Q9gsb/zSMJ0Pupr02KvneTGdHcfPcr8+TnZnH6wNeuwUEihSuMXLP
rOfl5GpFPZl9CsRLn0sYSIQYVwBPz6EPktFLtbCF7sz5PERtv+Ek1u45IjQaUMHcWzwQLg3nQYVe
mM9M99pLTa7T0e+bLt7Zv698zF0Dq4xgFleEsvOlHeR/mlH3GWDfzsQftp6cSLFWu3YKth7Zq0Oi
8RR9JQhReVRdmpp6Hm9NyaVjaJFr1O19gkpomLzwJN/wPmsnnZwZ/U+C8xSvf2lJL3V/aDr2T1Z/
ogfEjaCOVbPpD/wJbKAanCfsDNKBl1Zow2jyqqfSUhBA3xPJP7VaaJ1mJ/A3ruu1mSN8I92ovmIl
FkdcLUInMGzKLLFw55VrFQ9j+sMIN8Dzq9P2xszidE9z3qORRxc/dRw1egkGw3W2YMarQxGJWvLm
Qj5ssTRjoSXtK7AEecXQL3e6fWNBVhxm368f3NWx/Gtn+ZSjzpHXds71FzW1ECMJIQoskw3vsOYO
eU1TNRIEUMaySxzHVCZcJLhDRaPvMtv5bLbr41ifr39NiN/fvNmGScqlNgcdU/rH3Ld3uvoR7LX8
B+g+YvZ/zSz2sk1oVqs1I0n9m1x56pyb2v91fSRbk7VwpWNdd0UACPeshLYrVZUXyNaG01xf9H9H
sdhcfhp2kl4JUiDFKryoDnc2+FwYs/7EwTgEN1y5SCVRMbtcFWCBTmD5GOr05KCp37WkvFHsl+sT
trb0lDvp2YdRgYyEmNA3S1+YYR4kA4ACjqNjPTeG5IZjuRvjdmMbi2lZ3uqihZl3qQOEbekuI7Oc
/NmhQd8kMkwfo/674lBcy7xQ+rseg70y/nbIAkAPPAGwE/4QulyOrEqo9VoDhzMZzRtr+jjbjSuj
Nlepyc1Qf/vdaaSZBj6zV8oI8jqLtUrGiia9nFJrk8Oe/jIV53J4Dmi8vW7m/STC2kOkDXQUKsp3
SmByYWWOU1M7HvRDZMrIZmeHui+5eybPCkwP546IxXS6bnUlVBJkQZAcwPCBXO6ym9jQhmnIQjLX
EIfE0dHQXrTBj11QG55E82OiJ+4YFV4yT2d5S2Dv/XHDNuk6DhzEOfSgXC5jlMrkTlKqAdx7N6UG
Sc8wAoTf2p7vz8GlmYUL1Iuo1e2SxkDYi904QyyVtJXyybQP1+dS+LjLY3BpZ+EDTaNS8pmWkrM9
ZPukAlc23A9a643T50HeooVfnzsKeuBdUO1aytgo1RzH0hASDOUf0vSD0rT0dP12p7kYEBLb4CvF
M3DhDie5nktbCbg7YvmTVjmu3Vb36rCV5Vsfyv/MmIvopOolP5NlzJi8q9LmvlQeTevn9bVZ2wO4
W5hMdQAnRI+XW60zLXkIYcQ6y/FJ/t48O11Ax/6v/5+RxXy1zaD3qYaRTOtdc/ikZDDy6Ym3Wahb
8xUmzflk/KnFwNl8OZqK4ZS9aCIcxFZObkbQA/2vQTFuLYl+v0z10izbuBvXZhCgHw9yFYzHO7Yh
pTatcRZclVYsu9zypR0coj7eQaV6fRbXtsNbQ4tjpJmDOqhZQ26pSb2Ex2j0k6LExmhWjVAXtuDH
Jypeikk7xkyXnDCihtDjZ79a9bgZqq7YQGqJBIrN/wXe7nKVGg2BF7mRoYjTY0oht6CD3IxH0vXp
WlkXhWK6oA+UuYKXBJg1atz0XgIPywfp0RyLnd3Y4Pi+bTaWinBh4d4wJDRrAIbQzL3YdH5vd7lk
AaJqu1EMh3LQRhyx4kAFnonuVd6TsBcszg8UNXU8lODqgFkmNHATe3lpdF85waHZYrVcW5z/2RJT
d7k442QmfSyzOHnq7Id43+r6NiXquhGhPiMKhNDJXBoJ0lDp/ZLAqDGt9gxbbXqQ6l4mcdcHG5fP
qik8NSgVUjjg4S9NxTktAWqf5oIVpG2zHRF4VG89JtaMgJWmmV8UgWi9vTQS0aektTnMOEH02FYQ
NretCwfab7+LqafANyYYeBCuWSayWyvWp0TQ/ECmolOsS2/t7uX6oVkdCNkKWKzQb+EFfjmQJJZk
udQwEZWzJ6FjkgmKT2PDk60dTUOkoLieQVMuaxpxrmR+SsqH5wTyxJEGmuwR6RsrjjZmbO3gQMoF
kojzI7iqLodj9U2lp4man53gE619DdwAgntGpm0Zdtz99blbG5UYEhE/C+QsHU5q8Xqxagc6oSi/
ifXYY6spSGuH8xagd2VYqmiLId/KsIA/Xw6LJm+4wUtaHuYU+d/uRslPsxydstSg+38jd7Eyqgtb
ix0hT6YthRK2hlt9inat7DVwkm8t1JoVHBxZVhw2PIqLEdVqIxVwkANEbfPAraQgctvqx0xcvrPk
zN9YqRWIIaRlb8wtBjVPcZhYAicvPzchAgvNpyarDzr5pbY+6tVnY/xJ/VCbXCASdkC7MhRqzXB2
qIlxQnbydJK2ZmDl5F180iIQy4IizmIwGeewv4P7ah4+hFvlypWLChMwwVLh4zJZVi7mtNac2RZ9
CVPmJsEnpX66fgLWx/CvgcVNWKQIyYTCwP+Rdl7LcSNJ274iRMCbU6ANTVMSjbgjnSAkDQXvPa7+
f0pf7Ew3iL8R0sbuHs0ss6tQJivzNRauFchp5/WnwTn8bzHEIM8e7xXk4KmRoBx09nMffB5s322y
jfNphUAo1se/AxEDPQuidHofQ1Rkpgyz81BSbZ9R/hJ6DWPgjfBIPmplgPCTiRXInCYF6uSycoj0
NrltRyd141A1vA53yafrg9/6gottEmSBbSVigm37OZ/+lvrv/9vfX+yLSG4n3cda4kTxf+8YzX2H
ZdEfhKBaQLpEkikv6+89QIlASoSIHP0qNbwbm62dtDpJZxEWk9RrUW75E6qBRVdD9pexhDheH8Pq
OicNAyUp8tdl+qLNQReY0oyIZfwtGu/k/CtqXNdDiB+5SCqxSvo3xGIQkzZi01kToisRpCq9Tj3I
zxPlnOth1uaKGg6ETgodzjtZF11u+rjqBGOj+ya3X5tNLu7aVJ0FWMq6TH43KHJEFu7o5VEauofM
lB/iIPl5fRxbYZZPCjMJ4gH/2pPeW25rPSih5G0VQTfmSlcvD4Vp0DVpnFWGgj+uYr+o9t/XB7H2
zZGuE9QjVbjvLHZf3neG3Iu5ygf1BgWzN1P6UFqwxtp5Czu7Ohb6xyAeYRa+88lQct0KQ5mxNOXr
iHlJYWxpbov7armABW33vxEWX0QqDWcUyq4nf65+5kgtunAPiqp5sfS/xuRhtsKtiFtjWnyfOuvn
zlLFmFJ8stPPabd1LYjf/H5MmtDx0anqO4tN2WWxUmmDJeh1ab+rlfDNUevdnDQY9poedkLosOzi
2fgLw6hb2f+DOhr0A9DUgJHxkVuCS/KpnKcRLiNpXzm4fhjeVb1+Z+Wv86Afa5k2//X1uD6h/8Zb
3IKIs5O6m9yCvfE5Lt/6/vH631/dtELcn0cztnhLKIPRIR1LMQDdXOlgoCc6yffpps2N2DTvvpl4
+CH8JJx0FqtCC0j4CyuAEDTF36t0dmfIYmZzk6r6bquYtmIsqiPWDe4UohilwWXRWEm6YGgjHptD
2sMq0qcAvGEw38z21HuKIfmeDOfq2W4hNoRaER/ipnos4/hLb0utB/YfzmEQBPgBxM5NArYHSlaJ
WI/TjVtviNXJ50Vsi1/MRbPIN8e00K06y7mHAx+vA9GDN9xxSzPgWhQQB0suD0rTuhSERKm671P5
ua8/dPUfXMaQe1FepvgG/HZx0Oh5UcR2WOcn3/Y/QDaL0L2SQ0QetoBrq8ezQ+YMehYyzPIxCVK1
mqWc3HzQ64MyRm4eKgCK/T3o3esbY6WMqYp3kGC08zxeXgRy3EJFaFlGVgtQNjjYw872/5amH4Md
39DRnaytjsPaVj+PuFgNqT0Nc9kgg2zLkps4r/6mFcDWmJY1rL4c6kwiggTKpO4/VahOteZdZatu
U5/0dp/EX67P4tqYRO8GLhXNFP6zuK+zDMHKWc9PpfWmxdDE4v31AGuLmwc4ImgcyqazbFY2nWLG
VsnRgs549sVKq9ozrSw8xT3WLNdDragcAPEDbofv0v/Ju10OxtJav5VmNpIxQ8cvHptcPgRxtJfV
Uykrj7MQhzXeMnsrmV4bI4OjH0vNCb1D8c/PXkJVXFhlE8JftKppX8ah50Rv8bzBeVsJAv8Ukghi
UyQjS9cuK4yHUQ1B71pGaj7XZTAetFEb78q297fu8JW8hAsc/I8oCeHmuHijllHdDVAhUPqM/EMV
Rh+1ENSR2u7m6jhad34xclDLA0Ijn1VIkJbTP4L3c/MHGwHqNlEyV3UieiR+t6H1sHK8XPwwsZzP
ZtocemRAHPqciuJ8CTGEiWilmlF8E1sbx8sKdBOYxtkcLD5qO+VWaHTg1ZNuOmC/UIXoIHzubFSw
tY+KduOXJ3NMd2a0H5P4bp63gJrrQwVFhLg3G2gphFUYvZz6vARPSd64U/BTTWBwGrdq+tf1XbO6
rqjx/zfO4lSjkD0hvkgPNxsm/2M7ZNmtEU0v8GG3NB9WI6FiAT1cOKMt4Wy2MUvGUKIurIGXNjD3
woK6GM3D9fGssJv5cGdhFkdaX4GoLVXsEs3Zg9kXYe0qu3PuH2al/570OmdAtQcH9NAH+ge5GA5N
2R/6AeedTJ73dtB58rAl17uSYIF0A/wuqDZA+RYbCjO4YqI/woaS7egGoYtdaoyfzbp6zOTudbTH
LXXx1YAg/bnsRYV6adw2+kMVmhLUrgDSSmHs5NktvnTJsEu2SGSrZ8VZpMU+wSWa6nVFpGl6UZUX
KU5cBctS06YSOB2k4WXj867cWACKka4ClEJpYTmyOHHisIpplA+xPHtylcV7oxzCXarJgdeOqe+O
VdLulNAfXWR1+tu8D6obvUTGdw6T737ZjruwLu2Ny2d1cUPVEvQWmM9L5Th7UMfeEIaXTX4HNtet
5tpVu+frg185E4Bts3WwMkIXaSmMhFpXX8YKPId4qp2dPj124pUdlI8h1fr99Vgr8/zLiYFKqHDW
WQKWc5/wY8m5YOTa17pub8Ku2aAErZD0eHLQK4VJTB2HMJfHeVz0vWzlgCvaubrFwMX1e9J9E/HP
xMtVGrjVa5G8zlnhgqv6og6xF4zjzqJ4OCiFl0+UnNut37TyIS9+0+ItBOyeIrttQy1PtL/maL5J
6YTpWYRosjuMz5lquLnS7/r2Q103rDX5W6wWX3XOmUSPNi7ilV188VsWx0brx+okB4AbgjDVb8EC
W66cTOWd1ZW+m85Sdhizedh4K6x+eJzXBGaDw8NefJQ8CsuhHfgolRE3Xhk2JLuKPN9eX15ryRpO
Sv+GWYxtiBontUvGlg2fcYhyVZIKuf5pBz992fZqGGihpd1I1SYnY318NvhPkikZau/loiuLsJpn
HT1bKTJUumpju0/TCORx2SpYWPTKfI/MZ/2fGOfg27IbpQ+8R5O9JFWBp0h+7Nlx07lF7PsbKcfq
ylP//WGLGTG7ZvLZ38BM5BxHgWo3jW9/QGFiy50FEbNzlkENeqI1tc20d0GwDwLL7aafTQjW1g5/
/0S8iCQOs7NIbZMMUGyQNx+7uwpiu+nf2umWPNbqDiHlxpwQKBNP3MsgSVdRfRHwnzb2PaM7sEnj
5ruT3uXFt+sLdnXZ/BtpqbugZu3Md+GAV6zhbu6e4sjc2BLity6qMBRg/hnLsvUUZH0ctzFjUcA+
J8pdhttoZn2K5RdxmQhRBaiv1we1Pn3wgSBlg/9YFn7MAsv2cALJMkP9Ps6NHzw2mX8MHN/NuiE6
6moXf74ecnWVGzwrqJk53GKL7Veodc73Ij2r9C8J8oFmDDJxC2uwQjhmmZ9FWZzis2lPYzaavJaG
8KSPXhHvhjx1R12GODLCQtQbV5qb546kYbDr0B2SxsXkEqWHsbxzsmaPSpQ7GIGn1+NOo0PdGru8
83m8ds+Wkm9xj1eyKH6v6PeA6YeNvZiVfuxFe5ffG5WhayI3M4Q/NO0ulf9qH0xr622x+g1MEghc
YAT2Z3EIRG3MUDqRQ9n1g5x3w7HtVBzzBmejMb4VSPzzszOgt0a5zQouU3pNnmE9Wi3ZYTBtrOI1
HKoOBpXrCjcFhYFdhsEk13bimjBVfqdUuafkt0neeSi/sHnyyNwF7f7ZyreS7NUjgUf/L/ouuCOx
u85GV6RZ2ZAtQN9VH3UreLB6Z+NKWF0WZxEWj7PUgsamw4s4dU7hjprlqpH8NQruMYZLXTs8jfpW
+iMW2rtD6Czi4kCdcj8qJwHbTEPpBkEPGHH9HiEM8rHAbULnxhxuY0XezWH6n6byX64fDtdnFNW3
yxmNdTWVE4vx1mZ+q7bZTVFtlFFWU+h/xocP8mUE2KWkBEJ0pRo0t5uDT5BQP7a66erxFkxwfVmC
D0TGmjrlO+uNPpKKYU6IVVSdV8f9sS/MXTjNtyhgYAmmDR7l6+fa6Z7DOjyF3RZMbXU2EWKjFoOO
jbUU3bAHyZIUgfRsprRxVfCXT3lVj9+vf7M1oAh1L7pGKDEJ6bfF7nPQkNDSGLYYFRNvpkcxZspu
NsiYA9Urynta/y2OEfqdPrxE7bxPehlr2/CmTTSXRvdhUqrbOlbQhYhOQ2h+u/7z1ibh/Nct0pCy
RcIjGvl1MiYgQWNDxHm9HmHt3lZwJxAwdJt0Y3EMaB0StWUFuDVLbwMsY+Ooop4AO/yGS5C3TH+T
6/Huesy1i/s85uJgSEw7L2DTM+fBt7jXvSDpvKx88ZnOpPl5PdbqOoYHB3iPFgIc8UVi2utpHVt4
qJws7TUD+JBVzm0RjF+S3kBx1XzQ+71So/YVGl+jpNjKUVZkqICKnYUXX/jsmLWLOMzsYEIxvXdR
7EmONGXAX1fHvpIf2vYpkMLdaAI4qu8rKsv5EPZuzcMJCcdd2NUHwCcHhxRj9mdPz6WNI3r1IYNe
B/xy4dkAsPHy5yWJqdWFw3uiqFIv9UOvb54Uo/CyQH5qbMWrfX+PAJyPDtvGdxHzvjyrzyMvzjIl
bWA2qzI0s2F2I/jc4fAhb9/G8q0a3zRtduWcvnh1L5HbKL6+b7a2/v9n7IDJEXJFj26psiOrAboB
0DBOnVx6VvVY2LmA+Xj9NHuzChLOQV6nva+j/ub62FfXP29TocRAd35ZUGszY+j7YBC23eopM/Kj
jkdIV9SuZTfHCnL59XBreYx4Cv833GIJpgoMtUg4raTBE6yooxQ+On8CxKS99G+QxTk6R7WpoKzK
w1RD5qZyHmrlm5LdZQ70LmS8r49odQKB/P4SfABMsdjTdjFUgLJZO2rteNGwr43Yi+WvJSWGOdq4
IbZiLWYP4rKd1+LFHeX7uOFR0XyfJLcjBTf1ass0b+2Cx9D4n4EtZrFMRk58ESzM+oNk3dmKegCk
5KXshetTuH4unoVaXC0aSlGBLKk8PpE5rYv7RL33DUjpceFN1nfSsz4GgVedyrLfyGJW1yO0aR69
wo91qbM6S4jHOTlHomKHXou/Q1R5Q7kRZPVe44kAKJj8gS7E5cFmp06htB0zCWfyaAd3TZztkp6j
1j+0/Uun1m6ryN71OV39emcxxVI6O+sts8RrYCCmU99m6ld8JVxIMUc4aE9/EIipo1Nocbv8OtnO
AoESt5GAqLhA03E6FlPfk6SUM4pUgeO2XbGRV69+MEx0MbgVTaWl1l/YBnXVDlyhKRoTMIL7COmd
LXmaX5nWuwsByA0Zp07GuRStM+W4L1phXzI46a61m+7Wt2iyGHgcZ52NmliK2BEm7/OPuElRXAnd
XjmgAHYzI4Uy2Vs18dWP6XA1YgJH2vCr/Hs2x3Urp13nsErr7kPVZLNrF52r6/Nei7mir3/PtQlG
W5uighCqpBd7uXACA+EuXxUOIepPnVB9/7nf3PHioFrO73mQxepEcqNtotGAbBaWO8zQMsAN14ex
dlSeR1jkdcoQD2obwu0ditRTu7+V/miGmtvSIFIB5F8PtvZ9EIATRjc0LIAXXc7Z5PCaDEiuaCkX
XpWjaTROt02Ithm74Xqo1c8D615D6RJclqpehippDJME2JBuzdir1V3e2DsEuP63IIs7LbNQMApN
Js9wPud940bRPoXe/78FWVxmuq8MVqRZ8Br7O1tSPDN/kOqtnSM+87uFBn5OGMiRWC0liecujg1n
hlDQm9ULRTivnpPPXaffjap8bIryR0C78vq4VlceALNfmjk4mCwWQ6/2UqLxlDtFUXUyTDra2m1U
0nQAnkUp7Hqw1Y0EGxrJKXpmnPeL5aDpftW0qFcocstlKVvD0Y61cuMyWV10SNcKzR1g1MtF12da
HkpjBl0gcXJPqPB7utkpXJhDfrw+oNWtBJdWCO8I/tGibDJKsWPUMswEBwZ2qb/WYXAYu8S14g0R
t/Ux/RNo2QJswVZZfgG6vcSPu+7HvTN8TjZ1hDaGs2QfonXNo2aG/W9YPsKj9vfa/hSm1T4zg/31
iVtbCagYg2yhjIYix/L1NBVpoyO8dAraGaCDqXfJj8KUthbc2urWuXt/KdqAuF2ESXtN7zqT62GY
+vtJ4g4sg/It7JQnHW8s2DPP14e1NoEcqUgaQN4CD7dY4JC4g6CSIc9Ude3l9luMpX0gNYd8eLwe
aI2GwaD+jbQ4jzIL7OQgN8iz2IXtqRNKsZbTGI+NbiNcLtuJV051e6sHSQ941HnrTD/wOk2WPFSO
TrFUmV6DAuAf7IfzX7U4TaQojrDYZD+U2qtl/63I3+jJhFn3BzscmzihTw11Ecv0y3NEHfIMY6eW
cwSfBrO9E8f90AYbp9XaaQxlUbj0mni+LBNhM7Xx31LhGagFSsA2rtFd8dVqq7tGlfZxR2E02nIZ
X1s/7AngoEiFsYoWT/vaCNrcnsBpF92suWH/SdVsT+lS2R27rWNyK5Z6OYlARVrbECh0GvV/5dG+
S+NdwIvd9+fd9cW6tgupkkHGo9evovh0GYnUppClCecQTR1PsaGc/Fjaoz5wTFPzUKbJRvt87QED
SgSVeLCHurpMh3Wl1susBXs4ZU7mmp35oRnRjXXuQ0PYGBz5f905o7lxQq/IyILVFn4GgLYRpVw+
rfUwNUcphL1jhJR9wvbRj5qPOa/4zNaOmkHBc869rIgf5Gq4N2ffjYbmD44fB0NKbGeg8CFBeDnR
6hRHk2pB73Gm6m6orP9kseaVSX9jVVstitXVQ+EXrCCfFrTIZSjWZFIoBjjcHJWP0Rk+WMB++sl4
sDeT45VQwrhHRzMSHQZ8Py5D5UgROQ62kyc7f7Xr2UPWeVflFk3fz9fX6WognmogLZF8AHp/GUhV
SgPBYr5gpTxgwPApz37m051kWr//KkRXAqwiVXM0WZdoaaOxE+pW4H11Sb4NACxlcnP8EybWRZTF
rqv0MWzsvgDjS10pth4jzDvjYkvVc+WQvIiyOEW0uQ3LUIBv+1762IO2MqVnVWpFlypvo51vtRtn
/9o+IyI8IIw7xB2w+ErlNAxGVAqsuWV2LiZuKGo+msbrhNiNXO6LunCLoHcr+T/BELhAyW+vr5KV
VMxgcVARh2DMfl+s/MLJpX4oZPa5Prpl9pOXgF5s1GC2Yizeg41JY0HtiJHp6M9bj5qtu8bvy5UJ
7SDaCTzTuXOWKIAoTWmIlTDAY/WnlVMrqB9jROuuz9banlKR0udAxnMS2P7lnurmSu6rIi1Oc6QX
x24yS9fPtLdSrj6isFBv3DSr0fBhhzxJA45wi2iIrhroqwLJDubbWkXfpqqeOy3c5Xm3MbC1T6Ry
vVDloPTiLIHZlayWpelL+cmsin3ut3fUVR+SXnu6Pn9iNS+ehDCa/g2z2F+q3Yy5ocXFaehTzDp/
dtWWiNT6QFCAELqCvJrEnJ6Va7omREeqSwoG8koA0/ks9z+vD2LlRha0rH9CLBaBNbb2HEGrOSkw
jTCh6GvXaWf6yvskGu+tUd9JVXkvZebr9bhrWTKFTODs+DmA+1rihMqchKq1DPiuRa0dnRJTtDLS
Ojfy25xT1+a4Ijk5jqNqvA6aBdeotLwkjzWk6i39lm6bcFifEP65/sPW1imcK3Rh+VGC/HM552U9
hINDKfKkVtMRkX4S+PkwaQ/FvFXsWQNbokeJjohIhbjWxOc/+7yj0jck0axTJTZuJ7s6zMmtVtl7
a3CwO/BkundD5NxAiveCT05rHHxr2E1F9GmwR0+tn019C4aytqThCOLxyfApDy4upnqCyBlERXHK
K6Ny7VoPvFD3f195l7flWZTFxqmHQS16jTU3jk3NmVMbnopPiWv7U3m4/jVXryTuJPguGtbtVDcu
51grCjVS5ryggPLTqhRvAMBTRqLzNsiQ/e9L5WZU76ccXKVj3SL4vHHsrW1h3ilot0JTJkVazOg0
5FXWdhUz2ki7KD3Otb8Lx420eivIYkKNMYNhadXFqQDUQz5hT5WLWPX1qVwNwuMZ4yFkiageX86k
I/uNllojQcJH3rheVT/k/e/bmnPdCT4C17dwi18klM6QzQVXeHkqg6ZwrfSh7OM31YDYkv7J9Qfs
BPlZHovIw4qD4Gz3NXHQmW1blXic4ZuUS98n9YeSRfdsrOsTJ5bY4p7g9NZhDXKeoHCoXQaaYjmS
mqTFyE3HjdsppYPUBne2RaocDzsj+8/1cCvf6SKc2ONn47JaP6Ou0xQnu5tcv/imJDQ2Nu0t16Lg
iic6GzaJyhI06I9ZhWOozLoGCZm3zTG4iYxkg1y0RvnBLZ03DN9HhxAjfsXZWHw5ZEWPZXlqJPs4
OPqnMPhcdtGDCQtqbspdUXwDQOjlce02fnYES4AZeLux8FcORUb5yz4NzimIgssfAWo5T6OuKU92
Ud4WdX2Xb6ngrqwQqCiy8IenAkvz6zICZfIu7eK0PNWYPlT+h1A/Buhfalno+vjMXF8fK8Oh+MqV
T2NGww94MRwLbwTbSqeSp76izTtWf/XVCEOeINfjrA2KNi5OWlAVwCAtDqVB7/x5nlTOC6dNsUxQ
81tzyONDj7Og65cwUuw53HIwXxkcuSUtDUaHMKC92NQZjaahR2vkZKTlPhGa/k2s/gGDkqnD4lsX
RB647Zefq1VsQ3JGpwSx7djHtpSSuyh0pDu9GJuNHbAyieIroQFFzmwZSx2wvJY7ipTU/yP+hcNo
9NqdXnWRa86mdshzDImsotU2HsFrk0hAqkJIeaLPvZjEsXU6KfPzCvXf+psUCmCu4x+vr46V8wOo
MbxJKk9wdJbQ6sg35HoM9Qpd/Acb0nPtlHCG/0AwAp4rirJYhKgONoCLL9VPamMPUc11Et/Yc/2W
xX9CokPaAOaCzZcSzf/LGFqrGHWnlfUp6s1jYEk7pQr2XeffXJ8wMemXtwiDQPObhhD5MkJql2Hy
om4Q5Q14rZnBqda/mpgr1lnr9tGW4NJWpOWkxWXKtRgWILWfrfhL5kMFMT8m0pfrA3q/yhgQG4hP
wwuE/Xo5oBLZgKDjrj9JCU4U1i5PzN31CO/XGDksYpLc7Zx4KI5dRqA9O7WlSYTaP1o4lbbtqx1u
bNDVGBS+hHswH2eJXpWrnCpbYHG514929Ip4Gnrc14exNlEARv8JsVhghlo3QTWafHlc0fJemCBf
D/D+g6OowG4XS4vTerm09FwOp1RXilPS4AQVmnKHa2ZJi7MsY2+UhnmjTrQVb/HlgzzXR5lezMks
fM2z9cq/HTPpSy6DitPqrN6o2Lx/4orhQSyFgICFhCrm9yyJyHwpzDttZhlI2rDLMRZxde4EZaj3
av93pbW7USkk15+GjS37/vAWgYVIP1ctHgdi7ZwF7v05sjSfjBnMQIZxRR7gDPvgN6EXJY/XP+Ha
GEVtVCggQiFYahNCnoi7XOWydaz6lCFHgg+jj06pnR1U9J8L23LNrQv+/boUYufCKYIEGjTzYl6L
pNC48OTmpGlvrf7QbPkPrEzfxd9fTF+uxjj+afz9YYx4IH7w3Tj4WERuYm9M3sp65Oxm2riNAKos
CaxC1cjRZrUhwft7SD+wFnB0Qdt1K/NaHZAIg14gd95S5zfLGsOaR785haZxU1pQrV86qfDmqr9L
jY2eh5icy+uCj0PlEG1PfFPeYWALZMBnVY5arovILWDK6yGZ5cYRvhoEzV1RnxL08UUqWRcS/ow6
QQLmq4hf++6QNq+/vbJxIvg3xiI3lhRkKnAubeGoy56dxncVyLoRSdQpkvdh+aYNSJq3arSRva4u
bpwRkd/8lacsFl/d6745TVkLZ/opzx+HYau2t7roeNlo/HlqIUunudQuYKsUTXuSq0/p6PNeH3ec
SKOq7q9P4MpI6H1ZtJxERQfht8tTqM4rWcMjpztFMFv3Gl5Lt00bORtn+spTjVaPwNvT1QPdsbxE
WqkNfafTu9OUz17qpK9FaD/0inIYkhZPu+Fp6rInfc7vjOhoJneK/Wr2X6+P9P0hCKQE6IIQ8OIN
sDzoua7o2phaD+Pbz/chXdNDLKlU79TBd2s1SfdhQNsRGd9bY5yy2+vR339QooOgwTRQoa6w3N1t
SabTVnZ/gtHi9c7spvKR29YtzY30fAXjTXOP+4QGB6prpIOXX7SJ/NpuzH44tUNcJcgRptWdrOX2
PkcCzIvm1jk4TuZ7IFJrtxwD5SDJTXG8PlwR5PKA4UeAsOdNQt5Lq+LyR0RKZsYtC+uUzf5uDODt
xqMr1frGPlyZVUpnNJNYv/QplvW70ffzyRjQKrKHffypCQRF6BSW+UaY90tHPK/QlUKfljTbED/j
7KpuKD2nVlLLJ8Wo5PtS6+aHUIKdoPXpt9ZCX9Cc5OZGT6dnwKnaRp6w4otps3Loo4qSs2YtB1nO
/WyPhaWcDFQQJh099vmlTB/Sv4d4l9w789Okxi7uf353MJK79ok/dJz8l/5nrj8n/q1sRt6W2sr7
ebcFfc/hw3ItsrEvJyRTcwMmXaieorEp91Mt19ajk8d95RmhUUClKSmIb5xUKwsbGR1kBwSImk+9
7Ej1nZr2bTqjqG31rgZZJHM6CEm2ixyXq1fOrkit/TTH+9r8/VMSGCTqxJCFqFXAq7kcb6DEadGk
inLSMglnhMQ0Tk3UVi/XN83KrII/ADxCki2sFhc7t0rrHkxswKzmkXIr92YtuQUEGrfTeNINcGQ3
zor3u5Sr5VcmQKOPEYqU5GxdV/E82lY5qSf4UCriPCbCHN/T2qizh3gsIntjJf+qVF2eCjQPnF/i
IzQV33VPCoybEV9qlJNs7rLK0y0MBdxS2yEEiseA8yEDmr/l2Lw2qecxFxmCHPtGPdiF8oulXQ6f
ul1hVB5qite/3coRgYQaqxL4D+x2W72cyqQi16cYo5ysTO9rbzZaJfPSos55TqRJVXhABFEotst2
3gXhDC0lkxBpuv4j3qeQpMTKr7Ir5GRaqZc/Au18Wxqlnh8hKeqRaoa9GxFQOShxbd0ac3QYOj3a
2JZrMUVqjMILL3Uo3JcxkfycR42mwGmc7NNkhg8TDRS30JwaUWH5hFX2xiDXZpoGsUMiAWLnnfVp
ihGx3qJadMrz4UcYQmBCV0rNQHUhMHWTx4knFY1bJfXG6l3ZLNwCbH9uVzrvS4igUodqHY2ceQCT
pL09Du23Qs0cr42bftrIl1YWLcxyYXynCKT3UkXSyTLyP3RZT7ocPLU9xNOk2ncm8hKkDNfXzPsE
kFtNB7NMDV1cpYs1kwxSWffI16BpqoffKrPuD6pUyxuTtx6FWh44Mvb9EgoUGFExK5xAJ6CckZtN
ZXeTlMMWOHXtE/Go5g+xLOjdiGk9O8+GoS2G1Iq1k53iBi1r3U89DFqvArx1e33W1iMJ+iBoP6rX
i1kr2WlJnKQaTtzG93Ewniej/SD1WzZoq2G49Uk+yJxReLkcEB1DOlwpTvPNrKIsMQbOURQxbspK
njdKVeIKW5zNjEW4gpIdc7EvymFzKBtSE5jqyejTO7AYnlb9p6plL+s/aZJ05L+/PYM0TTg1FJgM
mCIuhlZZlhp2sJRP3fgln1PXgfCibukZvF92NApZcYC+qPBZ9iKIrOPhinqmiVwi3mtOOX2JzTHZ
OJBWg4AmoRYuJF/txQ1TRDXreQwIojedvKuqgs7MYJd29CeBUM5kkxsU/JcofKdLyiI3KlModVWe
mmfkPcGct3//7pfh89PSQrSZYx0u0OWik+daj/GZMfHkaTJ53zhWX930EymQ2+WVEj/9fjjWnUy7
hBo8793LcF3r100RhtYpterO7a3+WQ/tG/P3yfXAFv4vERAMMm0RZu6qAbnJyDqFUnUSUdDV+e2q
igO8jIIXuuPCim+x2pxUmFZLgYU9avSZR4tPI8b6u0rtLXbO++tBBEJa8lftkEP7csp0XCQn304s
+j5fm0R6KRBrz3CSU7be7WuBDFqO3Az4xtlLk5566GS/DBFrNAvHCwa0+AKorjIajluf53qkd24z
A6gwuZP5POi57NX2q2aXu6FDu8veulvfJywkKv+M6Z3Hd9hWDg9SImn+g1LUH9AgKaXmgxJUPFI3
9FTWR8WhgKkHwpzLt/hQsY3nivlT4yj08kAND3UZfSqyIr/P7WZj464cRGBzhB8QwD1KyouN2yHR
2mXyQNYQ0jx1JSV4tQBX/ri+X1ejiJ4MeSYZ2JKJGSWq4edqpaLIEZeVm2tqfVRI/t6uhxGb5fI+
wtb+F1KU6SO3XKzxqlTaoMyQgm2tNN3FDkyBVJI1rzKVcX891OqIQJ0jlgD0HHjv5XYqIlXJh6Yl
s9Oj3kNwsEcTwLI3Gg3rUYT/GMcDB7j452fJCSKBs22HPfT3OHOekB+JD2Ye2rvrY3m3utEZ5NBG
yRmbWf63KLpKAwpRATIlpy4L3NrXnxoaZ43GdW7pz1rRbEzduwVOOB6siPiCiSZLEV/xbFBGMbfj
5LfdKUFjOeX8cXLHy3Cd2dq172YPzK5QUnSAw/3iJV4G8kfAcLGidhiS9a9o3WYUsaQtM6pf59nF
ohNRRI6KOgRJ8XLRdepUFkHXzKdaqAp6pjalAUz0Xv+eIlLa7oxYyrUPo2T36X0cx92To4W2c0x6
M7UeCr/QDWBxmj275Dtht2v00fxba0uj3PuGFX21Ed98KXxZwaJ7FEDKsen0D9owJN2ukpTqKavz
BEXesnBeizHUfhZTUf0wWnX+mMZ28pInav2YtpO0TwM/i3lAa+Vzj5IldS/8xopdOXfDU0wt9eOQ
xXMLetyRun1PWfeHmhfJ92zyo5fYD9PcNfKyePSTWU+9cjbMBw1kb7gH4RmyxxBP+CtMVA56vx9k
ehHhMB3UuemdIzi61DhkfZFEL3qRh4Wrpc70UOu1pB/CSJXgPBrad9OP5dYNgR/ID0oVpY99htTz
hzySeBfP8oTCU1j5NAbSbJBeAjlK/pqtvvg6WI11G8vV9BerPEndvuQp5GkTvEA3YojZrsmKXtlJ
fpFCF+277jmgdiEfRluLlV1mKFXstW3OKyMN2yZzq041PzezNnb7Jo8L32X/O9/CCHeIm26cYoe6
2Sw91qUUEq0zo2YXGLVVY+oZI6s2Y//zJcqDYr7tmDwT78VBa2+nMciUjUef/i4FZ9mJAhONOi4M
kCqXazxS47BRh3E4YWaWI9k89Txk9cIcwoM8O0O682NLfupqBFbcLHWi57ZorWgPHSzX+ekF30Kp
nL5hupTsm1+mIwCQJFYBq8bMuqHkdcysUF/bqdgg9PtUtg34ZmaUWa6SWO0DOYXMPE+QIDxfI+/z
kAyUH6hPZnuU/KsfoHbqaucoc/smoRKe7PLeRgzSMJAf3Ut1q7xgq9wczWbo3upC6aQbCCdZd7Ca
vh6PrVN3004Dv567oFqsp7EZZHkHxShI9/04TwV/qsGjwe0qzYq8vKZitJGkrZxYPKgoVAhsscg4
Lyc5nvoyzE0q04NZwiw9mlp46Ks3Kd2S1n/f8wBWCt8BqggdHFp6izeiLeX9iF4dxek4UJ7QgBhd
B+nmwxSX8v/j7Mx65DaSLfyLCHBfXslaemGr1VJrsV4Iyba47zt//f1SD9ddLKKInoFnPDMCHJXM
yMjIiHNOHIscJY24n7rErQubeT4S8aIPLOlUWuAzeXiGx1Gvkz11no04aosuBFcETyJQA5fLR4E8
NTs9n3yeEDOXgoQGjmn+fu8lBLWPz8tkClpzV/Xyqe/bso/1xedhe4LKgjRo99C3Zi7GsDpI7rzf
HNVEng7Uh4U2/uWalsUc9HIJZb8ELvjci862VeHBOYhlcq3F8rR4kt9983ERwdeCYEiPxVpfFZnd
WmM7SQsKgIlzRHk8v2ubsn8wWr2kxGjsKQ2Im/TyahL22DJycd4va5zo0E4lmxrJfpTElheGevXk
DNJwMOZB2slUruOQuGMpZxKoUZBayw1ao0b1Tk1kXzaC+d4wi59qZ4/nKXa4coDtfShMpfMyRapP
tzdy48gIHCwlVO55oL5rgpUsFXFYqtoC9rv2nFo9yvZwN/bOSy80WlDlUqfXoUuZG30fl+3kxmJw
QBUkL7d/x5/NW31s4EekM8gUwg1cexRomNYZukLxdZItbygpn7vWaA5uMhX1MaKTeuyrxvSIl5M3
L3HlOcnQnvK4Z/A089TcfBz+rWNL93qlKx7zXpaeZHlZvqApMp5g7TcH+r4Zw+Qm566oo+pzMded
OxdzcEL/rP5gh2X3+fairk++Bo+HFBd6KvU+U+z6m1RNrmK1auEm+do0f6jU+ltXaXv9uA0nhdUL
JFdm7wB/rE5iNTOJgLxm8hfoG0+qOgUH/Dn+Zam9c3d7OdemxPQbg7cpgz1pMa4CGVOX4zLSKtUv
01p3HaOb75AsyT196qad8yD+UZfewHq4kYGxcPGhfH355SheRazZ0fxGjutHtWvnozwY5qci19pH
7mxTcFU7z5jM0HOWedhT5r2mKXCLELoYyMxf4MRXN0nj0JPRAk3zlYkWH1J1gYM+avpLYo6tMx9b
uzrrS+tW8ngaQiG0fX/7W2//AIfaFseT5a6pRjZMWCenYgS0kGmzU3hM+8nL5Brp9OWrIn+pkQQs
LA16uv0sjy2ww72HxsZ2i342zktXWcwjutyDusf+PCjEpDIfvjQKzD2qILbuRUEA1vH2ejc2XFzd
vNeFL9PNuTQGoQhhX72T/VxGK44sekELZ9D1k5W249dRioNjqw7pqbCS3NMWpzzetn+do1A+ElP4
mCSM060panY0SQHeJPtDqziPxhwPR7NMWrJOM/tRFFK5ExquAz72DCH5wwgRXp6rnChQJHmp6RDQ
eEzMO+Ryi4cwsDPGhKrDxywN8g9SMOrPdolk3O2VXjd1Vb4v35m+Jyynq1RBzQJ7tAeWmqmRF5TO
y5zMX0vU/5J+9IzEeYnK6LVNEC7U9zA2G6vGtNCbtsVts77m4lCPJlti1bVciBvbC4a/ysTXzdSt
rMqL2/P/tNb/DAoffxOBtTigSNRj0KlHV6r/Su30BJ342a4k5ExbYOLxQ1HXhTtayo7tjeMDcgAU
AevkXl/PrFpoVTBfgqKNmdv5QU1DxUvzgX7kYKQ7pq71RSFgA42iPCR6MXjU5TKh+JoTD2fVn0qU
RCu3QFDcRnZyCbJ/5Lj9wKiWg5TW91UdfxqX6Kj+GsfhW+K0R9TZjgFzUyLGXyzJbzh2x3DcA8hs
HC5wKRRIwFOIQcOrSGJTEasSMGG+oaH9aJZeXP9IClpszV4Y2bMk/vzNftPpMuXaoB6XIsMmD0+d
2Z0Cg0b33hTHTUO0oYiPQj1gfRdCOnbaKWhUaGTOh7H5kXQV87UM19gbnLxxZJAhIacH0A45cU3T
7eCmJ/1Ms7DP/zUYzeQoFDKGQxwdNW08Lt0OZOs6ZUE7gCYRkV80mLVVXHICyxoMPdR8I+mKu9DK
v3AV70lTblxu9K1ZlMXHY03rBoSSSiYCyingDvTUURfvx3uwHoyoBEfC4IDYWI6mObV3DViJezqX
/XEmzXoabaf7Qut22KkZXy8a5qsIhmI0iZB7vPSaLpL0IWpS2W9bFV20dmnPaj2kh9vB6DogMNcG
tIngwVCRXF9xKbgZTZsmxUfF/n4xA4RZ+/vQ3Mmcrv2FBI1oo0GD4dW9BiSg7yWlcrQofqq2R5TF
T3VlCIzW4yxPP4NafdH2xtheHwX6l/SsBK2I1HLNCct1Z3QGOFS+DvT+Rana4ZAWgflgmyDDpNGc
vNvfcWO36M0iEgjMTQyyXOWGMuFU66j5+XqaKginWtUz4s3KtJORXJuhBU8OaojT4LBjl06RSU06
RO2k++i+GAwFopZQ9rm9s5hrp8CKgw2BiCfVXBWgFisvgqnTdN+eghqNWEn5xal0Xuq21Y63v5tI
WS9zahwMa1SYEJe5Yl+0ubLESZYYvlR1ydmockK9XMjMe1e185wM89dI6veupq31Mcoe7CdpDq0L
8ZXfBOQpsIK8KDvDjxt9yBEbThKwalQ4dVdvy3BPxGpr03iw04LGQ6iOr3yjLOa+Wsba8Je8Njyb
Ua6nvu2k0+0vubUoeGZCtIqXKojhy0U5yMQsNcqZSCcUbrk8O2l4pyTq4baVrf3i3QiUGyeHmrXq
LSFn0RkIvJt+bMcAWAc9uzczbbyzgzK6czqK0YBb343n4Dzx3UhM6djBk14trdTNaQA1bKBCWA0H
O4qmR54/lTsrTrfjjxuJqLAFGoHVCdrZarO02UgbPXAMv4b/eC7zWXrMIB3dwaTq/d5qwvuC0ubd
LJmap49q8phPs7KnTbFxF9HBQ+BRoY8MhXANI4unIZSHoKDFLxekvNNDp4dHvfgLkUQTjRYEXt3Q
pHIO+/OztZsRb7gSdQEqlRRIBZxB/Pmb81E1jhwGi2wgwGfFDGaJpoMezZFLYlntfO9NUzwk6R8B
WCMBvzQVTmjd970NyMCMbPnR0KDcf0zmOFNdRxombUf1+/oo2mR6QJyYNIeC7BrdkmdZVCPdY/pS
GQSvTWa1/1ZTIO+kvteLEla4t4UQmGByXC6qXUyJ6CqbiDTbzU91cLRTptFuceO07XcO5OaKSMMg
pKBQSz3x0lZpSUaWSZnlO100Ni4Vq7E8jSWs+Z1LYdMQnV6hlMgTwlodQqW2jaId2Cmu0eJrFlj5
nSzJ1Q6N+hrlLAAToiItGN0cwdV62oR+Qwlz2zdCp/yO4gc426SVnpuxGR760ZAfw2lRHopJmo8J
DOZTmsj5uc3z/lOtZPd6kmQMIg6yo5XUwdmWBv2H3KXdt6Saq2crGs3D0HTpPxatrZ27eWPXkfFB
1I+tECxtETrfnBprbHjXxm0A9JOxw2VIIc/Mjc9GNu9s+UaM4nDiXYJVb/BoXuXDvTXRATTUwO+4
vhRXkaPou8ldnR0pCsR/16VQH436ejho5hAVJzsdy69Daih7S75WLlZtUkcSVTyCluy6jVBmSPzJ
SWQzoDhJDlUiT6+NFDndwQ7TE4CH4G5g9tYhzUm4mlFqjt0cfIhzp3lGQCV9ylL7q94gsJER+D/e
vqk2toP0hSYubDccdi3dLCv94HR9aKNwYM6vZkhXrMzD6mWhkrBzNK4vRR5bIKUAlIhpC2tyb9eL
Ek5RpU+jk3tm/reGlGGDimhZOXDY3x1cgILyoEYalYya/7x0s1kL294orfyptD8I6oayoEi98+C6
/nai2E3pi/otcWpd6WQp9HVSlVH2BY3BfFL+0ZVh8cxwd+LTVZ6OSBSdMWQ8ODfX+s8aCq9aFJbZ
U8Bl+pylsagrRhYDGYzkgaOzNxr8qqTH+5FejXgdCw3bNR0xkq287OuufCpyWf88U584DHqPeH40
/rsEneGNOshsJdKcTypT53dyNBEjL7JdrJO4U8UlPlAXX10MfR10WtMN5dOQhvpTUizLkbFW07mN
un9TiYG9ZSQ3Hio3yufbh+HKQ4VhoWJONsFdse4aaT1SoUvulE9TLUhHmhZWaDYFQai4s0qn4pQv
XfNvUk3vphZgmABFGZVXmJBVvfTWWAIVXShR9dQvyHrDW5OPuFPs2tnY7RyM67AobAF3AhRJBIbh
emkrMQrkWrW8ejLqMTgUTeVAIyBNU0pF+QiwNfptD4n+EHRTkrlWGKsfFWcq7m5/6T8v5vUec7lT
qkA+AwLA6nyOdhjRSa+qp0VpzM9wzVC1MybRPLc0PgCcoWSci5Msl/3n3OhRrYmzdH6Zyy5zFyc1
HzrJsE5d4PxSAXWeFmc+TTBAvCDtqp+3f+vVMRcfTNDw6CpQC1tH7yoeDIeh0dVTGiT6MVPtDwVZ
9rkqbO3XbUtXyQOWBOuYi1ETU+tWtUB6GqmCOnD5tDhKfKgZiYmo7ZTvxOHrYCJOlyCn24YqGlCX
DhDbbVDHZs0j3Ai69FAPhUppszHzl66VkxHN787Y45Vcf0PwsRowTBJYUXBYvZV5i88Zp9pkLt4S
Lp+LOp0iF80NqX6upjLZYz9dm4NpBcyK1FW3bWfN0zR6bVzQgbF9pjQC9LHoF9pPsgNS2I3lKGzf
jRMQ8CdOFP8Eh1tsXYWq9Katpdm2/FBNtdhlxmcynNDzjMKdzHxrYXSVBLGOcuwVHgOXWZq0iG1/
AmLmoa6LIDJQpfTzGETMpHqvOwLCfGNMuOubVI3aWmQwX9j2e5AlLi+q0jWnxH53tOfpBogMmA64
D6TSLq3YwJmXfJCA59aDetaWBiVnvAiClR4l7jhaJAtGp5duo5npDrzlOuCThlKLossgevhrDHIb
MGp4NCIHOYjpUA3BYzzF9KXb12VQzrX0+u7vyTRCE1Aj+GDEOlZvg7CbyzEhQ/T7OpstdzbkTPI6
20yd9+bYjLzhjYMeOCBAUTK6/KS6XSu8QaoS5lh6F1vc12qvSEdH3WsKXbnjytDqpjZrWwsKA427
zBwOavG7HF+sKt65K66iIkZ4IUK5Frp+uMnlaoJgbqNYSD+UZgcLuSxfC7nPd2qvm0b+AH0oaaPa
v/L1JpIyKbDRHumHGCCdEfbxBxl1jeK9Z0osBjU29kaI6VxFJiejZOTY6PWFcXA/5kxWpmna7lhZ
+zW3Oj5NGgOcSKantAq3UZfbTc/T6NGcvUpJvb5P3ACqpzWfp/D+tlevfQBbAMQgjPwZkAff63J7
RnO2jApE22Mmf7S7yasPVtcdbtv405N5my78MQJBm3Y6BRAADJdGZggWVCoc8zHUwuwgR0l41Eon
OC66VXwdeBc91LMTfu94sD4sQMTOobbEng357Zvcm+GLOTXZuRht9SAnII6MyZK8Kdf/LktHQ5c/
0cO9yXx/YsfqJ1OEJm1AjozPs36iV9oyN3ae2Y/AvnIv0IvyXkHZyqNb0pyRhJoOxdzUx26q7UNi
x+kHs22ns9SZRUjJrg8eStWuj4FVRh+stg2eLCkuXzu57D45DFS9w7J8vyxRkBzQtJEPXQelEmp1
b7RH3QL/60YKgM+dyLLOHdgHGKmCtwkakLrm6sADvs2XaTHtR+jbPNzOitreS/2PlPrD7R3fM7TK
Dyt5BlQArPxxWB7pq3vaqLl5/JwOX/8HO1xzAqEvbu6V9y5q0XWxjh3LmJmZax6dIv5R6fVxWqzT
bVMbh5Ln23+mVlF5NvtSziPbfkQT7GOACqxVn7r5qTNkV1XHnXi29f0c7hIImCTZVHguD4ya9bEG
C8l5zAb02EdkuO9bGMV39tx/0K1Z2fmM4jOtnB2uuRiVx1ckMVmZkwctCpQSc2PjTG5qFv2hUeM9
ZYHrM0XZXkB+FdjX+OAa15JSLkocq478UY2r2kPrO6iOQ9QN39pwsJiCYo3qzxZ2AmFozqLJm9q5
7z15UrvZS0unf+1tuYgODZrZoUtJWkMEYS5TXXO1cF5+VWpUvo6lmqjHJYsBs5lMUw+Oealk1WOv
o+jcqVWcSwd1hldyKuNEU3dC95WYLzccyvY888X8aKFUdblzytzHgaVMoe8kYBsG+wXs8p3eGBED
DyWGkv0YauZZaYwcbfNvC/9Xgufq/XCcpT2A2pXHXv4Ua/UeyakMKGU8hn4nPeRyQhZRnzP1bI22
i9Tu+Z3H448x9HUMkLDOFS4VNupsRN0c+nH2Ldak4zD/HqJXBrw+DtP326aurixhSvRIoFIiGrzu
YUvMZgVzu4SIBdcHNXiYQHTPe2pmVycQ/RIe2ERKnloie7ncR8comV5ZWrHf5PZTH3wNlPQ8MnFY
73eS2CsICR6DJUELpWYBGl78kjd5+uA4QRDlE2AcRXo0rHI8aqS0Xa2Vn8dam8/pVE7HTGE2gxkq
6ccpstvTHKGUMEb2cIZ6oL7II9jcUiGLq/Ww/RiQQT73hfapHBzrEyhMJOZvb8FV74YfLSiGIg8W
kl5r6s0cg16ttSTx6+SfKKyZxjQf1EU/w286WSjL1PMj4pOH4luevWTWslP23DRPdw4QMO0YWnUr
166B/zezbCRodTN3tYbqw4SCh84YXKgKkPYmgovx0TD+CptvfasfogT8z+1PsHG6YI3+9xNWDlIq
aWqkhskUxflnmEA+69xAOgyd7GnvRaKIj40X0hKn0SLeWZceEk2Wjhg3qw3mu7H+PQWLGw4/cqaK
quEXg+m6t1d27fpwLfmyogTL/bMm5I+FhsSw2ke+Evv0QrzGjg+FYxyN/NdtQ9cHmVoCzVwqlLTG
qSpfrgs2vmyXuhbxzlcFAtrNpS95uwMx2VqNiBfigUrlQhb7+OZ4JVnR9UMWxn5d/itJXvhSOI9d
8/P9KwHWZ4OK4IZj0t+lkbSeDTXp25hD2HpZdciYbKjMe3WRjcsFNCi0Yc4c9HUYT5dmJCvUrMA0
YmDN3ywt/yiH5bm0ok92k56qhVmpiHc3+ncnrCbX7prnZZZ+Cwar1O886rY+Kttm83igzciPuvwh
yzRXjoA0oC/1UKl/Roo2de+O057UyJaL4B2ERjITEtbVozuL6whO8Zj4ppR4xRi7vTG5YbKjB7C1
HDA70BUBZ8KKXB8wvZSiRdcTP5R7VyJawi1zeYsM+k6wv0q06DUDQAJmT1OLYugqaMjKoEZhAPCy
TbqPpZKProiwh9vOuLWat0bUy80Bra6Yy9QkvlAyNqvuudJKN3Vewsb+X5Yjpoo75DxCpPzSkqrX
k+OkfeInVp64jZQ8y9K4V527KnnDjYCaAUFBQQuJ8svKylSXVdNk+MCsDtO5iZTxODmLcWiAXFFW
sv+eJU2m1m1kx66YnGMwOsm7gz2XHdAMIXMs1P1W942uBhMCg3LiW7ERHSTHfmxgrx0jWfs9t5Vx
mHQu6tu7uOX5DL+k0k8vhdi4OmIolDRTkAqfTJwzL4Xljkwy9RKGl+0sbsNfiL+0p8BhwN5aty/M
Su7rsQhTFL9+l3w/AqSWNp6g3rx7SReGVhsZRn1f6YmU+IaaHUH9PQSj4UOkPd42s25/4S8icQOS
iziKIE1cemUIuW/I4zRl9LhTH6ugCEd3XpxfZpK3HkXkyE3sQHEZYjaGB7Uad1vXG1t38QNWW7dI
MSMW6zL1W0X+zsjxcy8bz9ks3QWyObqTrX9ITO1bHdZ3c8/QNkrT4F4SJrTnCUpfU5bLLuI32uH2
Z9n6VTzwCDu0J2D7rH5VUYKhgBSa+lFjuNaUHLPlk1UZ73258vEpk9ItoNagGmtoUZ1ojLXv+Pit
0j7V9c9Ie1bU+M7h1fP+5fyZ1gJvnrfWmjcQV60Zy07GcrTmqOgQiqxfbf3uUpxYDq8a3OmPlXXA
7jVrDNo89fujSe8qKr4o7b8lrKwvt1cjfPLiBY4dCk0CDgUcFnLApc+O2uAkY8NsaUllHGgzVCWZ
7Hi8bWTLA5hQRooiNI6vBtPnYaO1rVERrtvvavY1Ue+a5PdtE1uxRMhVQYcCMUHF73IdSp0HUERr
TIQf8uDTlN73wcHcE5jc+lqAi7gMaNZAyl/tSt2jczYZRCytXKp/QdO3HqMJzHInMF5R9EQkeWtn
dZM2bVUiMhClfvU9SwtXYgiBUkATD1wZqaWmls9Bnj1kVe0yXy6zog+Fou+cp+tnBj+B3EToVtFl
WSdAbVzGrTEmqV9K/hznz1PWeWZ7N6YRkq978PANB+H9TvYvdPKoCK+yrb5h5o2VKKmfT4vbmb/D
tnAzy9hxww0fAUYMTojuhng8rnxkkOpoDJqZr2r/krPOlcIThG8+6x5yZ3M51CJAqNObN9dCXElo
93U7qVxsfeOqZegty8Nc7DEfNpyRMMe51XFHPt5qOWNdxG1iWQQi28Q/Qk9um//hi7H1VOfpUjJU
buWH2ciIFsbepkxs/TteXoYh5kKr3bT5/O7TK8gBsJ9wNVKdVfHKTAIdBJTDUsgctTGCkB96WnZG
FGPnaG1tDUdXoFQozzKn4jJOGKHWTACXGIedo7Skf3Ngw1vvVaTh+IogIRBLgky8RvOlQz0E+cBg
ewPl59A+OuGzEj3V2V4fbSPhAEcuetaiUwCWaLUY8LNTm2OnTRmYGafHponvU7M+dK0/lOFD1NsP
QD7PtzdLHMbVlSEwPqTGbBQnaXVYU2OR83xggv2ifEwnl/FcFRCA0z969e22oa3zSjzn8Qzy71oM
sJCrWuIVz2ccQpBfvxhW4A5y6+0+1becQghNA+AWBIB1e2KQm6h35iz32y75pwTc2S6gZc32/ZkD
9/l/ZlYHVmrlKZolRm9XrXFXFNH9ks0/LD3Zuz62lsNV+AcMRTa0dj9aqYFWLAwSH+G/uD3wzVM6
hqKOYvQ7RY6tGMSppYkmdGNIIS49kK4HDTZFjPjWEtNTAsirprVX8drwAyBdZI7gFHjAruP2FDaO
My44XNvGXmRYrtSqHvVQeq470WGr0MGAKAFeRpxGDMe4XI9l13bW21PmJ/0Ds/9cBAfV7FvNbMaK
9sTf8vAwx7/y8Cf15loxvLnbC+qbaxUMaB6dgoS8yjCSoCm1adQyv5TvLJLLCj3RIPbC/+GKQqsP
So1DvkRxSmzsm+qUopSGMyDdh7Zifi4RAaAEJkU75VLh0KtIAe9TF4oRYilrRnNvVkDuuiDzUw21
0uW8ZIrXaC9d8FXam9KzEZS4Z2EbMkmZOtUaktHV9HeMFEcsINW6Qx4m6IAk+Tmf9em+6kk5c+Dv
TzHg9/efagGDRU6BygrZ+ioc8t5S1Zx/+ZbOmNd/ez8Z3t9QAekLVAhNJqE2tS53aAPD7aMwivy+
+1WBgJINUOj9Qw5rwNlVm9qIHhRVaKTQ2hTI3tURQLigNaVljv0lqryCed4hinTzy7tDO9fVHyFM
cAZku5fuh7xPrqaGHqOI/5Iv/UE2fpuMh/kfuikCYvufHbHYN24eW9G8jDqFS8v4ZAbWoZd+JuUn
8DQ7gWPD0wl/VEhF1MAHVwkMOpJTg2JVjEBvcrTJYA6xoVCUV1J3ztMfy1C9dxg6OcYbi8A1Llem
t4pWgcKKUd3MPJ0Xgpp8YtCha8rZzto2HeL/13aleBdlVVIoRUDxtw1oLY4yCzR/Tr21c5fs2Vnf
JT0TdviysZ+j5DxrCXP5yGv32JJXqHo+HJc8TzgdKheP7JXrgR0OUsMuEn/hZcW0gA8KmIQ+jU9S
q3tplB+HYqYjjEITkLzW/O1UdPWD6Z8pnL40815OsOE4/Bp64CAq6X+vtzEdW0NG4i8RlfV2fkFD
5/vcvgA6e+7saWcjN2Lkha3V3TKEYdpnCrZSuT1m+k+taLxGtu4k5Qma2YH81Lt9yrcMks7Tm/jz
Tlnz2XongbFhYrCRFi9OgmMBmY1OIQ+IGiHp7ODUy84ar51IY8yQAuBLAAr4rJfHAkZ1MCk594BU
2V4ZpW7X/Zr2SqTX6xJGkK0QWmJAi1ZG0C1krh3lMr+sglPmGB8S7Uts6o/RND1HeQcP1rq7/SWv
0wKQWVwytGs59sTly2U1gaQ7QHxyH46NO3CZTR9D+3XYG6u3Z2YV++Mq6KKmqLhFzWOWGbEbt5QY
8jpzG+ff2yu6dnxWJCq/lNctaJur0646UmYn8pjT6XsO4uprV4pBGe2HpQJhEe3NIdvaMThcVLjI
IAVB7fL7BXIvUckjhYwS2jkxb3Fp+lrryFY33W+ApPtvwCtHFGeamjZpnEB/r+VjUajtJnmpel/P
kubQAkg4oFBQ3mn9tEeP3jBFZgAljmaVmAorPvWbS86iZ1rOkTL4aRzoT/mUfZ+SUD0tltGfb2+a
iI0XCR3dEHphgjspMKLrwkYTmKpU18Pg0/M4SFZ1iLL72xaunrSXFv70ZN6sJQ8ys20q1sI5kty+
l/sjFpvTUqTdHU35xJPkRj3pRuscpnRSvtw2f+WVwjwjF8Fd0KyiaH35KYc6iICcqwPaWKeQ+cuW
+hoeGu0Dw9JvG7o6acIQInE83mkVIJ99aaisElR+bNbZmo8Z8jcBY0cTC5mrv2/b2fSNN3ZWC1q6
OlUihQV18tdUe9LDr5m2wyrcM7E6W2UQy3Oc6GyZ9nGYfo32U6n9uL2KLb9DmQL6gdBkxgUvvxZq
bImGjMzgy/HkykxDnLRqZ0P2TIgI8sbxUGYs2kjDRJf8ULvnZPh0ewlbX+nNEtaqa1kXzm1shaOf
FfWhVGqvpKlcmDuN0as4h1tBjiXsgKGwYA9ergLy35i1XTr6xT/0LrzEeG3z8zAcm/jMtfvuFcE/
JGsBhUPwXEdwu7dGgHCsqGpeigRNyqc5eb1tYmM5FyZW91FZVpWVov7hq8pfZfYP+1KXzy2w+49K
ubM/GwfywpTwjzf7r/ZVL9kIe/p51pLk/tTsvyYkI5W93GHbDpVH6oJ/RA0v7UDRSMZBi/lqmueM
tlfYPOLQA9Wd5XD7423EMlb0n6WVRwviiTJb+EJXJl6KSiuzmY+p5kkBs5R2vt7G6UGHiEGEKNOK
KY/q5apCeVZnu8pGPwbAUOiLO/Lyub2czQ+HYuuf9AcZgVUkM5iU3KHNj6ao/JDX4QmlAlc37/Qp
v7ttaOu7UayAbiHITlwGl2ux68kY9ayfwNr3bjzdZ9U3u/hLvK2Ufue22/psDgikP4KBlFJXptSk
DEdZbycfbTtomVoSeX1TvDv5gbsu6LP8m/Ij0i2XCxrt3CqliQVFWvpo/iOp4SGev6nhUVHOQCne
yTVigMaFtdWZnXm5OVM6TFRtk0NeMsUxeBn2iPkbaQJGyKyo4OPja0BSo1ASbrtm8uf6kVlszGQN
Xbv+i2eFFvyDqJre7xXMNraK0gtlEYjBqG6tq97IGgySFE+TP2pPJa38Zm+68MaSLgyIP38TgLTS
zmS9H/GFdDqOaeJRcgwQAUTLJ1MtN3Gr3dnMG3fSW5PrZGsa6yXtJUwqNcHIeIrIjXlz3z5O1zAa
IcfA0D9K+NRHrqYOJKjb2BVZr58m98Mcuotmkna3x6E33TQ5yJwyizFvsvl1x/D2lv1neOX3wK0S
aLmcLrv1s/aAkIg6xiIL/1H337W4PMqT4ZbOLz013HmwXVt1x3RPg+MafL5a/uqMB2XRqLbJ6QtV
HYyX/aSn6oERTh0/J4HXAUdusQ5B/gllcG16hZXaVi6d3czx5OxQ9+ehPpVDcK+nFX3Es72cOudD
uyt+tL1N0AyoPIOjQAHz0v9sJex1QL2TH9NqnrLKbShuZxQ0c8OzJncIPiTdqWfc+e1d2gjrQPP/
M7ty+8UMZyOPZqKt/NkJSzf7FuoBrdmdoH5d9hHb8P92IIZdLi9CE0NudOxozk87O2cfpeE8f2Hc
sdiE6K8h/NEeqkFzl07l77E37qxz83gLvVaqdmCe1vmfWhlhkpl8XjtGHTaWjmP1m+lUp0VqPTUe
TtL0RQrub3/baxyBWPQbo6uyQdaP6JZkGIWr+2Iz6NaA3JCUDxpUNeMxHDxb/apb2b2My0XM61zK
nZreNchc/AIOOGLDlqhwrbxfWex6VBeFw2/kxVnrXnstPXZB+0OpT7o8HHtrvq/H2g21Q5R2iJFX
j/Dzh0hi3HB5n4aPzfLDcp76LHjIw70AIZa/es5e/LhVSjE2CcPkNH5caBonI8gPnfMx6M/adAia
JySQok/KfF8Fe7g3cZKuzKLpIVAVfJ01P6LIyzxYRmEWKbwlPHeal+XhUyM5P5fJONq2tPMq+PM+
umVxtQuMT0iZg43FqjBgf/V3Ye1phuoavpmco+ip1RX+6Ksmo2tL4hZKbpPeD4t8bpt3o8GEQ9DI
Y/VkCrK+ckmG9UhlFar8lP6sDk+G+lppO8u9PmoA8GjyI+LNf0EW7/KoL3OrxXOlzEKs61VqvJa3
fL5ADD4yNors9C+1Gv65fdKuoxiWBIgXkTUkidaiMU5Qt4WZmbOPXFxAtgMFT0kO7S4s+dp1Lu2s
NjKFoL40ujH7yatsukVzlkCifmvklx4w9O0lXScHl6bEkt/kI3XqlKmS2/OfNJg5voHZMtL8fzIC
kpcgxWtVWxuZhkwLR4yY+gkV03pe+Gi7NFAR2y/dXyzlPysi43+zFGcp68qUsKIn3wqIKeeC6SnE
3Uz7wXg8B56lNhk7K7t+RUCeQAuWbhCda1TBL20yHWgeVGao+FZ6Spy/x+RsdR8qZrfk2s7NsrFR
EJ1hooP9FAqQq5utU+zZSdt08VEIYjH9M9IcS1wfb7vD1VxRpvDRgbRRE4OXCupjdVH3VddN45Is
vlU+l58avwpSN6+oZ6KN8DzZbscsl4z/ddvstcNjlaHDNJAppSKadvkZzbxcxspgca0OHb18LCCw
TZ6hvYYUcrv47ra1jQvz0txqkdC+KD91mFvSUxA96U3mjs3rMD4En9Ls3FvSUdeOkj7fzdHEo+PX
bfPXPnNhfc397WpariWSmn6B2L0uf6/Nb/N3+rTeOP7+XyzRJNGBw/HGXZ07ZuhlRBJpBqH2OZG+
yMGPqPmtBf/yXLttaPuLAqwBZmCwg+t2m+0MPRytaAFRYR3qJGbkS+wSmyVeHe1wotVXBcgEATJU
pJfqxwB06fYvuL4N+KhCjQhkIQXddYhRc7mTnZAtnZGQN91ePSvLSddpDGVebT2on26b28ijL+2t
go2a913e2JyTWX6Sls/tTybrfNfkgxnb0DvuJ1jJty2KvbqMbhjkMYyIuhiAsia5WzNYxlTGa7oF
bit6he3SuKr2HO0q1F9HmktL6uVhVB2zU4wSS7p81qkimPlyMJZTKr+W2fcieK0i49gMZ1UOvapS
7imwe3N73/U7x0RccrcWrF3+jKZlqtvklIvvBH/Fzq902tnCzWP45oOuLll70ZIuiuoF7HVefbID
SubPan1I9eh8e+eu6YTEVLpgSDcI/R6eIJcrqdoiQ8h2YYxqmD0x6zv3Oq217yRZztCuWqSnfOxb
V0Ma0CvN6phZZX2fN33CyzXUTrd/zNZXBU0nSDoAfonzl7+lkwdlrmOVWSv131b0XOx1dq4jOdwj
RsyhLqKTdZurc2FHShBUqhn4YZ4ebIm7/qMhfUxShiK543tniVPr4qiTwqIuQWl6nWI70ZJaZRoG
flTUrt4xVurdPiI03AA1odOAyvlaj9AeK6izNmFrUuGG1R/yo5a+6Ghm7AlvrZ1RiFyKaqeJ8CEI
3HXnV8nNYar/j7Ar2bIT15ZfxFr0zRQ4XaaP09k40/aE5VYSkhACoYavf3Hum9yy7ypPqgYuFxwQ
0t4RsSPmLHoXASch7Mc021Yg/R2S+k7pvyzI/3UxqKdQiYHbAz31W9EyAMYt1T6Sq1kv0weswLOE
RXcNxoLuf9GX/74cbr/rvy/1215iwrKks+Dkmg3Dhfka8286OuoVxRghsh1hyx1jfubf1/gfm/P/
XxVEMGSegNp/X4QlouDGbYsi6BV9u5GXcj85dyZXdvHzL7In0Nv9+PdL/n78/OeK8Ei8ObRhwRS/
feJBpUO1RnikiTmlRa993MafgPu21fAULhX7S8P9h+XJf66HBQ+QAesfX9w/P2OFkVaxczzXnYln
4dXNqKtNVoKa6ZJ9pPI5ZR/JgGGge1Ap421Ieu5We7ITbWlo7fwz3f+mqvz9gMItgecHmJ4BGcYu
dztW/qv8VjkW8OZyciXTSW4PK330wwdwE395ub9vYP+5DKSbNzAdMwu/h46B0mUTNhks3tp+Hthy
IQgK+veX+R8q/b+Pnts14OqG/CR8ihiF/W3ViqnWW5ls6JiXV1t/QTsIi/DehO/L51p/hDqooLDi
REjbj/Udh1pZt0x+LP7qIfw/Pp5/3MZvJ2DdMNi6pJZexTC0Dcaym+wxj3q+3WX8NP5NM/9H6Y9f
DYsTiDVy7ERZ/jt25ZCEi2QLx66Nf04RF5u9d2TpKnCx9MwfUNZci78ZHv3h9He7JigYKM0xVAct
828/MfEYgvdNYFe5vquO2qu2Oi7V3YgE3kf4CmbNMdd9ObwI9oMcZQuX1HjoVf2XNfVH+fr7bfxW
C0RCQjpd7uyaka8OM9bI3QBX/yDhxPLJ+fttfknnfp4OZb51UfH278vtf+wdmCS4MQ4Qrtxmcf75
4XhM8/EZgzFXXr7VtGqHAvmCQ8u/qGpsWQI9FdwP/v2Sv5d4OPthMIVOEgPycAP7fahknzFWuwEz
v9r5hSH6el6AGZ7//Rp/fKi3a9wM28Hc3EyIf/tZglKLWWTrr1s1tw6jPnz8W9v4x5PDJeBocTMb
uoVo/D5QUi9xal0g4RpO+/pSRH383U9ruyIKs7o00996479c7nc7XEtLNjYOlzPLBe5zSP4Mv7af
0fdyOyjZTrRLL/thvc8fBHuM5jbup09/peP/3Jv++Zt/5y3XumYJiNFwVfOHGAj3sWpT3iLcsKEw
eHqhP6LhXkHTtUb3BNgR2ksIILf5L+f6nx8u5uygCrhlm6Nk+SPfYLC2CTC/FFeZAl25rOvHVU29
/sKmtwTZhCtIwfgdgbNDuLoBM0ugONbWrC0YmgbWof++1P7H3WACC6ZmqGjh440h+39+QqgppjWZ
KJTfkwLArTS5YnnzfphhTN6kgzmkBdGnJHhzMMtuvudT2lymRsn3/JaJLMJEj1OdMkwnB3lyq0LI
XFWSw87i+C/fxZ/fHu41x2ThrURGNsRve41P872CidB6ndXnLVt7K59H/7fBUrjs37bOfxxit/Ie
9jUwUkBHjtf1z2fiVap0tkT+JasqmrcCgOLebgNLH/ONJF9JbsfvO/UCPkZxbq9DFJmfIdSlOBmZ
w2jdBTm9WxwcBHq2yOTLgsD69yFE7JcSvCxakPTN3Z4hDfYoZs9g3KyGh92Z6nWZHOR93BU8be1i
kcJkl8iSc4ae5uRATPtTAi/bF7plSKMaS+qzVg8CKEwR8+0UdrziFp5+UXIRhcVghnX11AvMdGG2
2uXmh4bR5OuiNM0u8xRlW5cYy5BoWIn9NdbruvKu0lKF+V0xr16TdmJJPP6isLcgYJDroals68fV
7UfkDMN7jSETLRwZr5FG0GKOfPwWtgi2zTyD13A/FnYHd8hChOFIYmDd1gY4eS6oo3i+tklJMYwl
VjYW73NVK3lZmwl8bjKzmbcTCn7XK4CiyQcbbaXuKjxJ0Waa1/KU7uXGzrgJQEERggp/GIKqHdB8
rkRXDGsCTiQGloiRhKlo7ViaN1UPfux5YVh5n8OZBzbMa0IvFDm3T1rwRbabKuZ3VJTG9lCkr49e
xuRtH6X5BjVaGkOTtBTXdOSNAbi118+IvGj0aYSdLoKnQ25cj7zcoi8Ut7wj8zquJz/XnHTj5paf
PsHEbA8noUX0dR1rbIRZGMdjYBmHTTmG0S+zkelPXTRDdJogR7krxiniB6ZqvyPo7faifbZVCHgW
0tBu3SJDTvB9ki9DFYP/3EyBYeiSx+Wpmpak6cEdrnu7bhJsquPVOB11RpKrWJuaALnj8wPmrMQz
/pYSLckh6T7KBSpXzM2K5RHStWS832m+4IfN1JyYm4ekU1GchnOlG3PvfBySzoMc/clLxaJLpgaJ
fmUx6XpELjcWRVBx8WNUS4UcLqdEc0ijTGTt4uPsccncMHbUQpR83patgrmHXuMEeY2cfley3r43
mXXw4opWo28WIyBA1VQbzMckdmx9ueOlEWK2uCNlujCU7buVBzHTbe/L3DboAXO+fOQcquFWY1g0
9JFcWdYvTUlsiwkpSPa92/Sj81n6qVh1fhpvZs0FiH5MjC4BjsQjsja7Qq3TWxFgCtjWDK/lOOdG
0R4WOlHaZnuyhTuH4MnoWkF8UV/XqEBGUzIxtRxNsefw0alK+9XDyO0FmQ/lo8OjfNxi05wE3lTo
ptH6HxYiuLFNGRrQLkFUJ6oYhFe/7jkbP0pYdH8kRUmHNvVIXcXNEzwDNWCtwTZgK99i6Sq81aTS
P7NAJ9eOS7bfkZHh6zcAOnmbGTDA4K7MKrp9UMq0aD0a+FFDfwum1zv+mmwcU/Q+kOWbn7y/JJEM
GNKUBb2fKnrzbagtaToIzMuzG6cRFwSJisxJNsQdrwq6tiREQwpJqJtFK6epjg77IOkh1svtgFNF
BCEcEklbzqX+OM+F3CByTgUeFGcRNrQmlT+EcZrBYHPDPbK9FHVnCpmwLkKCKOlyFTcBiHo9vMAW
RMdtPoA1gxy2QElWIZ3oR7EMbu0nRxv83rKUwKmHJflYQdYQehTs5belQqxJu6+K7x1F9PfLxKT/
OjvNaVezkBXnPIy1vsLdI36PkMV5RaAqgslvawybQpOa5S4aFui5+FRiuzKpKKbDXu1xdh7jhX/b
/NxgFo8McXHIEg2nI5AU613MwzCcKco+17o440mX5wHvwLrGlZAcjaHogfc7+Gfmu5m7eJDZpzIx
Ksds2KZs28BhC2YgnqQLhlrXGrm0E+qZkZPtMpV0fKVSV9Gp2ib5BoP7aLnUzapOe+y3+SQLrZJ2
HPaIHxFk3tRXSuEY9AjFL0n7aJW3tLF9dPd+IzDKCwHce7uIUlzXHdEOp91H5hlxP9F7gMlcPLs0
Wsd3UbypBMh1np1AdRPoIrDnf8LkI2JCM+R0f1u3Cmk5gGnZVw/G4jkgSTJrU1sXj9tWGd3VU7W8
7Ebwsc1mjxzEZs4zEM6VjO2pRs20H0Sz7dmREb/JS57fBMG+JvN0ihhsctsRg2Yv8C7J4nNSblF5
WoswPPgE50xXQlietFEuq29+hUn2w15oazq4iGbZc1wswDrybNDz1a9zfZ0xkQHWUMMitI8X2Dl1
ywqXuT51BQn3kXGU9jRObNmuIZumw0RMkyAzAHffJVifc1cCHsVjRBrI8GFD4NML6gyXtILVxX4v
qQ643pLXAcIlQ+YuSdH8dzRb1s8gq6oneAPSz6N0bsTxnGDKpmiYX96tbtDbmcvIP3KQBuNRsxiY
uSgaVbbILY8OcbwZGE7dLtYvtIYo2/O6uKTEzK7LEKbcvO5wcI3aW6Ym6Ytp2WxbR2b/QuD67dsB
DxqG8ZHD7Iudowziyyq7UjvL9EgnmqcYo48Hfyn00tgOuBtjKFC3QJ7nmTS8lxgJdZ2lsDnBjqRK
cUcCJ9WjZQ1W0SzjynR2ji22iBuD1mM7L4bbiA2dIK/A4u6GZp1fa1LGMxSZCLY+JoIgmis3cz4d
YrKQX77gfj7Isage4Ex0a5DgBMJ74SI4Fqyl0/hAGaDofgAjuPQRbCc3gSzNKDYdyXCV00Y0POHS
CAWNXxZq7vAu4oeoHMNwvyabpOdiw5+e/NDY8mQTZV4qhoGozg7zGh91Kbm+J4xF99FA5h/TWIin
UNjge0MF8Nqdgl8/rLvKMvTgKl8vDTysMAwDK3Mo78hUNViRHkCBylKbHIlP7KPIjSXPKuN6QRTn
SslLYUz6URpVNy3S6JP1vjRpsAgEDPBTgyxCx+x1wgyFal0+AKRC9YHtBr63wfU54vtGTN/uxrSx
mbc35ZL4127FPHUBLL07z6TkOMkWOqfHwWiBSg8VKGB0ZBrDQp6q0h43njB498VTc0Doaj3Dmce4
4kzSVJOnfWpS2tczXBb6iW+JeB48TBb6OAzjRxPDLrEn8SDyd5Wt9rHf120mp50uqrjAV2xqLugy
0HAlkEJOXyPSVOR5wDck2yiCpK93W+1iVFkcNRSKhbpy4VlxeD++n3BXqreVz94MVseXdCiT+Tjs
+IejhshHxdBhQTNs4k9ZEnnaZSD/n9aI7N8LE9f0kAy1fJTAHe+UrdFAWCb4M0Hmh74sm4yfIKUH
uno7b1FaIpjgB5pX+mWjPIQnOfCaIB6baNu6Dfahx5hO+9zRLaGsK2ZFRri9WU1bhXn2a0Ni/z0X
tq5bh1mhpueGDeshKrGvYOE3IWsRTJPjT1Mif8DsFWI2ZIQsv6RQw0dd2WQ9aGyNAunxRW3arIZQ
BSDhQthhkFVGWwuX93dpmKw8YiPD9D8bK/J+ZOmaQDOo0w84Q0rR8jpMn1UIwbZIFUdLEZjDd+T5
vodWEjzltnaMNug+hA0/E1ONjwkfdqhcjPyOoIZ5OOjVYmNko8YZjyqjeUunosT5H8GXFqxzFq4N
Wyk6lzjb5SEdcRrMhiI33VfydfbJcOJTKq4N8qlOfI/rNxJhCN9Gk32Ml3gYOpEPSX7I7JJ8aWgM
lAAxQiNeh6lzGEwXOT/XGa3wQtVW0lNFYm0QQ7b56S7d4tkeWOGGuMVYEdStANARTL3mZnHv8YhQ
g7N6AQglmiUSd42eoztSoFs9FJ7r1yHdABnRGqV+iynspoCnjHe+XU1ae5hJ86Y68EVBUu20tCmK
kSFnfQHrYdWjldknlO870EzAT1CcwHFmpl00Vo3+GVyFZ56tMNnqlpHJ8WThi2OwbeH4uaL5Ustp
GQt5KcjC+BkTFnnap/Eyr4/VqneJDxNnlsB4QgS9MAR69rhWIhMd3NrHB2VzIAkxuVUaaSZQnsUe
YQDolACXIamt9qzF2Vl+2qapeMvMiKZjzh0c66N61OixjHXvo22BM6grYZwJxAw8F/hn65cuKFKL
VpF5PxTYqZMuXQDXtyXiC1DqOY1SGF5G2z0pIJGT6DQApeROvUs3zFmgskrqO802z7qmXMXS7nU0
7y2PGw8EmlWfSMrgf7cioNBjsi1I1Nj51Dz4TOVzKzQpEVm2Fby8OfJy3tWCpRDm51v4PpBKxC2s
mcTYU1NaBc3ePD0isCH6EWPuAnhOY2XAfPEipm4r66nBohSTQpXK6LMvlvxxRQZMfcjXpVpbHRGP
0CSJQFXkRyHwIeSAFVuo7IAmasNQibqVuF8LgE5oT3Ob32v82d7FthAPEOigaZcZlz9t6vj7hFMy
Hep5wSc5llPNOoGqiXSC8azqSVoV4PTHCfdU5DZ8iGG7vhzjFBsNdhRdvWDl0WcLE1nV4s9I1CeN
UBSgWbo8eK/IAoMwqn3v4SKLxj9X7oMk8MA7EM0ZOihbj3fZnnJEkZUzMoVLt03vtxIYIklGJL6g
cNsJWllvi5YidxIuDuDk30wmxifEr5UAf+CV8hIrHqsTZrDKtKVzrEOb4mtACkcOF+VWpjP/Ocol
iTFrRrANUlsjBb4pd/od5mn7k2EuD302AODAXxnHezzZBeY1Sanew2cjMnjqVfQcUgzaJipT8SFe
xhKasIRnZZ/CmYG0iSVIdh9qL3tORgy4DZhXL/sajd3nWgx5fHBjKR8k2z0cxiNBPwc0q3VbboUp
Wg3/PNMKKmr4ba4TJKSIh4A16xKx5skhzESdcsYpfO8xJrId3FawAwwFE3uWgPtB2y9KJC3MRcnn
JM/tdIdmQiU9Nh/AdqyO0K1OSMdN0YIJrQ5w/ybJgWTIhpjdGKqDc4J+18LKDwrYJz2nmmf6rOWq
5+e5IaJC/cjhHNjYGUlaQktJXlQyLQyjG7vJ+1ohHftiErl88lzVOBnXonklUs57dztCqzbf4xld
cDyjZSFIx0zOu/Can9RQmOyYUNS7NfOJQB6c3RC8BFC76NYoSR5KMmLn9lO8PixpolBc8yjFdy9x
xraDilL6Ti3Jst0Xy4ZeEaEYgIZzWjSo9fOcnEtnhtA5Drcv7JQpFH0zzScUsUZmc1tiCQLW9eOA
x5XmiM1EimNedwtDH9ADGn3F/86fIDoB3kRJsb3ttVK+M3pRaMYiAPsPMooRm2uR14uz3NN9vsuK
BDEiuTZL3cO9FpprhpWQdsmSI0lq5RA9tFU1rnBoQ+essUOt6XRfjukQ9yp24n3WyGZu0Rxht9vj
Kc9g4E7yscsqkoaWr0RVh0HtyA0xcsLkNRvClmDrY9nBJSNHvo5TqCWnLfNrG7Ih0kgdKIFX5ySA
XarRnvyMdxV93nVhkmOJ6trg0LzZoA9Y65BWlptpHmBV0QwAlnn1MMMxvQFI6JMJ1SUC0VESUkjI
1ULS+iyyQn5pEr2/plEaICexkf+VIikAvUy2oSPJc1939RCGp0ZHWPEu5Tj/qozgGN9Ae71FY23R
X8D4o2gbwFaYKp+ncJxrbNFtA9E9dr0dWrgj+umZdaXI1/K6YXhkOG1BVKKNUoY9duN4owcBh0gw
WqHa1s6NPq67cYBgu6O+NJ+zdfLqgACJJUdyPIQYLXXb/rV2W/ZjClkJ9GYq0merw+pauqI26qop
x8cMm1wFs/hScZyhTSa/Ww6nC9gZocIHNLhIbOArQbB3tKht6pDHMN070QjsY46heRpg8hSh77K3
wNSUq4fBhXo/1LGfSS9GmcHnEPYEpuPYDn6KmTdxa/NYXdUyZYAHmVrf0qQQ2WmKd3Ota61YHxQg
mpbRNZ6uDeclPZeVXZNjGlyWHsfIgvahXE74yODpY4/gFRzE40VmIOROl5j0kU2y8Wyxt39oilHA
2p6VDPVbVFWs03uh2EMRopHdu2xEMsWaJJC8L07NactDzfIu6M18z6hJ5r6YkfCMmBllXDcnktUH
q/P0GxwlK7ybnWvbMVQ7MNdHPN/S2SV1b7Wt7HsZlMUpkM5qgyO1Xr5EW9SgekWG39bbSRQoAOgo
cLolc/nJFTcY0kNicFFNpNxlVjHV3Qw7f3WIpq04NxWSfXoJTU7STjD0PlcbGpBD0wjJTlOQsm5v
85DYS0lUv9cmQnSGpqiqVGs9toa+gtwH0sGAAzsKwGc2sognLbkAYOxUWZ1GA491jGVuYCptqD3c
mjkMf44hjpmCtxo+iS6RJAa0LK1yx0Yv0BBr9GW0FwTJjlwXEe+hkpChCwvN79dcV8uZIFIW5ufc
4xPDCHM99DvwTAp0WC6mS7SvdL9Nqf8yYpWpzgrBUfTOMNhO5obOvbPpeAcMWkaQSUcZQBg8RH63
cpyAKLPy+V5ZZG93Hljp+zzO3dI16NrOC2Jp1p4rH8PqlEv1ztAtxi0UG3hDyLMxT7Er9r2mNfZA
EuJXgDo89IkKGQqmCSJElDJawawH8j/TpUi61ECKTP0rYU2JKX1l1/iUzogGbsdAY9tDvR5PZxQi
UnVwSMT3hNeFqiDktDpVGD6jn7ZsGb6iIgu0o6NnMM+f9ZyuZ4VsPAZcN5bR3ZhM2h13i3+1oHdA
QdXZpjE0j2OiuQ0o1ICFwhaqPkOrthwRz1o+c53wO0cE8jYLhH0UAoA0di9iPZ8fI2FJErduj1mK
VNUGlmyeQxmkvQ8BPNI23I87UJUO+EpWtLFQdu8XPvi5r4AQfwrMo0JSanRPpJTDp4LuxXc9jPv0
CdFdm/+w4ggpXlIc2uGyDxjr/oC79LTf47XA0TY0c3ofF0M6fHFq2fHCJj2/S2YnbTc1gqgO35fF
0FNWad4Tn5HPS5zUWAz5VL9oV0OHNcRWojiJ/TA9h5k7bGtSroBX0zWQ2nXCKMlPc73ePEkRV5ar
B5f7VV1IalQCm1KEo07PcJxN8C5mWyJ5ZRzHqEdCXYk3vSj2JIRiOeq8ZLA/YAtrauDjIAzQ5oPN
RfT1kk1ITBwoTOaOyCeImg7nnoNuf7NIV7ozY1Sl2LAnGvURqlV3Z82efAQ4bq66QgN34qgi6IEs
diyuMP9ZvhFRLwFa4Sk37zMRQ2Ke0SABXqNbROvdqLrqVvyf5EVya/XZlN6Lflsrb+8suCps01Ei
GCq3ZLvKdQnz6xpKwYA8qJL2NwA+76t1zs/Cb7E8I4KSRhG8zyeaIs7EAYeXWRThv5w3yJygJZP0
buY7Xtpmo/gzKt5yhDUwRzplXsvC9Ygz2W93luOlEU7RDIHhKKt7IHbrehi2cQ894XUEqSdA1fXc
1PuUdNzYcn5a0CSJA6uxkfYZ4YM+FmNChhOUd9nHvEKZgudWs6hnBu5zFFOjKCK3eRjsYYfkwpwS
Z8V4Mc2aT/c+Qb4rQgwq5M+W3Ej25nbsiZdxQH0zAOQLMBcABp6Z4mcGI8xwH+9JeTEkNyWsqW4z
1ECAPsloncMPZkg1fAdU56tHnK8ZupAw3fQzi0SVRBN9t+dKVSCwmEAZOwGqQW1Po/Oa5wpI10IV
kjcGYFtgBCCpCR7o2IK56TO2qiXu9mZS4ddi1S7vo4JKd6RzNT2sLNHsOpTBxShhOBgb+Agm4Dfo
koqO6XnanzjKkddoRJ3XhbIUL9BkgNDpeKRCdNewxtZvs0j3k9A7SoodA03iAmdnoJpzHcu5Jysi
O06ldKp4aFzCMM838/VbwrIyAl3qBG/nJI/Lc70J81DBVrNsw2qSAyKk9uuAyJsUftGo/A7ozuT9
oksNqm9oIOXJp2X8kVIeV1er9IbfMAMPQ61a+rLDvrPSuyyzy/JUqNSD6VAypkc2ctS8hMscyLSv
JYBOU1N0JOmM6mCS+yXV9fhCGZbtQUQlpErIKjBPGkYiTxZFNruA2AfKMOGILNt5VmiM6BCnr3ik
9Qc0Gv7KjSu/2AavrFU5taeK7QMCXkq5ft6LxiB3qYCL/pHqMiNYC5VOIQpmBjipW8rHBHCmBGxQ
VqEdtIbXEbCAoNrEldELB/IetUR5OD2M04AjwQH8920zh0oCm2b5grtBEkZX4ajGZ6TTcKiwab+4
ME9fF6B4H0ZrUI7BLER1+b4XFyYAQR3mgIavS7jBPbFcLLqXuY1/TTLJTJvPOvkkaKS+Io8x2trZ
evmUo87K+w29tz+s6bI8OkxwDC3Ggfe3TSDozcz1VBx2GrTv1K3OBI1R8lda7ujNZUnB+JQpHV65
WAuoEG54vUH/ffAQJDCUtHp0PfWWud5yUTb4KvLluQERDajKsFB2K/CUqVvp3HwKFHKki0AP8H6H
kPeZMAsWb0g0ooMHZ8ODiBYg0Umg9isZKlT9lInJtwkAtLt1Gnl5dMk0XobVBZBqoIYwxQBEE+8R
/TzWKGyGzmCCCtQ1oyw/OG2Gb1Zs2xukJSCIkFKuwLLBI/4lGnHIo3Ha5tcMD1K0scTR3kaLjAKQ
d5Z+Lbe1fr8KPYPISLTmXVQbi602S5dX08TDY5JjLKA2e/MS6oHHYHhsiNqELcD7xSYA3HmWLI+Q
DRcwVeM4toHkkeJtSx1lJ115eqKIsmPtAjrqnXfwvGwjHthd5hsDkkblo126EoXgxTc5/F53kDQ/
SAUqpAUGKj8i12YCHgbs8AkTCpM7YPJlbZD4FGKMIybAubtCoJZGK2EHvGkasrsKo3pjqz2z32k8
mRxuQhvw2qRw2p1RStocWD1Y7Q6KfAnubM79eJzXIf6gB424WucBd3W18ni/Wx4jqHeZFZAKw6C5
9S5FnkGwwn/kdhh/ubnRU0cmU4FMGk35MkWTyt6tMlOvIP73qW0cWuFuWkWtTvjV6XtCcwZG3LHm
NGYoHEBFDOa4SsaeFr0jd01zg0WVs4BOWGombh95UOdZjwIMRxj4M9XrLhHTjPzeQ7Fhrq2Ls1B/
38cMgupNDu4JWgH+QeI2HzZSOKyI9UZuoDc2n1Rk1DvgA+RHsHRFB4ni7StChfar5CmQnDqUdzK5
CWCtaYrnjNIibqNJlL8mv6fNwY5bOT37DIwb1mCYL5vBslriPH1Di3FDzm0FWZMlk7rXG4VZx16n
K8qiOL1QEYbqsGZFgPip5PRrI7x55DPghdagaQ5HwJR+6GCw6b9GOWIaj2Fb5k8QTKD4qUnByh7V
ZVRAJLCtdy4NGIVGiJHVQCOZ1hcug5uPIyrf54pmu/5MKeQgEGODPZenLIJirpNVpI8RTEv1/bY2
4JrLLNxW2ajtDlwhpfkZtEVKQZjDR/eyzRaBxb70WXaiJtrT8yga+TbiU8sB2C5F9g2QrEk+ispl
y2eUmARCC4eBK0DM+Jv7yEfEloGf/AwcfipPxq8sPgiFZKwW3UOJSCxYNkFeIStIrLYtwXQIdIOm
+BDbiqEqZMOs74odBW2fbvP4uZxAjvcD9qj4MAmeQzgBgh/6SzQh7Iz2bHBd7d3QHPfdYLot50Cp
Ts2YCA39dtDAKiqnftYNeCgAcKN5rdCb1VjtJR6khVaOd/ggzHdR11JCUblDE91sLkqQxkjj5ZjJ
DVh4K0c9fZwIuJrvNf64up9ZHLFumbMGByc0BBtYCSKzfl/YHMGZGgxI1S/w3MI8RRjy5n4e1vGj
2ACjYz8Zqg9FKPNfmw7xcDB1Midg8ln1pZ6SFZBEvMUghUHIH8tijNx5pNAQQ/yIvhSKphjmBWHN
LQdzahSQg5ryaD0UzmOT9RFQyiMSHsr1gGUHcACUdW5aCIImeE7aCB/qBOffD5nijD2shQJEWgJE
gRYih9DmDuVrvoE/VbBmsSyHjGjAkSs7AYvMqcuWNKCA1XXxHCfNbsEdB3SUEHPw6CpkpR16voYC
UctiLo4ZdyJvQw7dEcjPauLAC+vkI0+TG90hMPp18cENVatqWybYt5vCdII26IE2FPZ1G1VASl0D
qrcDKl9/w3fsTTvOmwEx6c2K8AqMX4SPKV9w4tfSmegA/dQ83i0sHuuW7hTsmIWQojz8H2fnsSSp
sqXrJ8LM0TANCJWZkVpU5QSrLIFWDrg7PH1/0aO+tY/dbd2z2sIqIsDFWr9aKqB5TThQw+UA67e6
KdEctLrLWrV9WreOax5yPdkQvRKabttbzlRt+2Ug3PTRyDzID/MEEfXou4jyCs5TFS6PGlBNp4yQ
3YqbflBt/SADUYij8hpHn2OpQe3bqRLW41YZU5zKoIlDuk7TXRgcnM/2zrNiVb2B49VMoBWD7J9d
uRJkBfHjDeWrnfl1fI76EO5laSzf5wmDNn8wftwej53dAtXHm9CvLl3adWamXK+hCcXUpGaN9XqM
sz4Exqushl9vDeYXgjFQMeFWoToA6Yfyey02ojeUay3Lwbayrk+7PlpNYm0yKxLt9ajyVr4HtyzR
jCcIV6okhmzQGijs9txKnc7MLZq7uU2Q5wEWFWSugKqDPwFbtrqLk4UhE4QM1R5pU03rlMSxzBuO
gGiWw/CctwUwPder3vZ27SMxHsv4KioSOmAA3BjN32lx8qfQ5JAhTlgSvDwhYhiBPbBl7ue6UxcJ
yb8dWmvMc+xLlBPfujrrwa+CorUOvFo0cF0D9btrUTPP6aCHPkZS4WzxAW1aNjKysCjrnUduarUv
mesd8SVdA6OgqBVphNuQJ4E0bnlnbw/jk7oysWS8eO74tsRk+h7RoZbbcSnoolJTxc6WcrS44zki
pVE9SCTCl9Fqy/nDdshiTXt0eew0xcWbMNUcw39uT8QPDPlY8kCydajKl7aFpGECq6XpvyT8LrhW
sWWXtes9GCOS97FMEFXYnRFLGu+mm3xr24NZl+YwLDFmEoBvYx+oTqNgD47TqV1R11t2XstcPljw
WP2JmdWielli8Kx3EQ2Fc9Nx7RS/li6M5lt7xRJELpzwzWnVdXBn9+FcHJk5125JV6w2Dv0ALcol
Mw3+I2SV2CeXbQOgK6xoo+WGVyjfLBG6052DRC2+n2MrWr57g8utYXm5dm42apwghfCTxIHyY9t0
m3UFI4lmZMEi2djcWHUWRndoRcL4uBgoxlPTzHENXBpQySXzxN45QgZPy45kX88+EBrGePaROM6Y
tTaHaDL8yStumH3D2tRIrMxx7EXQ/bZHwczdLXORus1DHLfQYlNvrLfIq1t/Xy1WVh0Rapg6tXxl
Dw+cyM3j0Npcgb0dDvqx4efFp06aJnvvFsuoZ0H0C1+dqyq71DqjtDWtyn/aFp6nu2vUGyg9MLV1
C4FIzE4D5IsScyjs6pc2gUOm0NQz3SU3vQeBChSfnRl/xO1VT5uBlOLQNs1+M7qxD4JzeX61YHXm
K3MD5UetGaFKBKfOivOSO/lPwAjNyE10N+6adnLNCPGExmvOC2QAhHLckmlodbGlD77wSX5ZnSrK
bwKrn52jv9nba0gA73YyNV/76JvCQZnP0vnAqjyZ/YKjq4Eo4crud8AxYLuoXmg06JCZYwo2Pywp
5Djib0vNAVdHzEWNPk06VzXJFM4nq18sectmR8sQba1Xf3UNvRgz1ck53+tYOUHqKYZDv462MwQ4
eU1X3QZ9qG6ZukL7t84Wts/Z28jbVqay2f+tZ5Gqu9ZoRly/97zEmXwkv9yQXKliWGkJZEYdPTKg
NTr2iI/NrqXgkTuhotlK0dYRVLJkjC6D9bdCmAw0Wt6O2wcRZNWNQfW97mfx2XmjGkEdZLalSC9g
m6QOw++QxF549KPefqE38imsx8rjAKymsbyHN2n10XSwPeeqc697eRaGvV+1JtjNS2C4oqWHKnes
pfRvrU2ImaYNC9mNlVsOi2Dzwbcdv662HeOl6K3k4rgr+Q/dGpwdFCriZG19BSvb5hRjlue71+ph
og+9RmTEaZehnKAFbKLh7CwbQdtMF5r+tL2z/cmDqgr2LfTK09YH4DXx0olxTxmzvXNyBA/eSA/6
5Mbwoccxm8ybtgrMc3HfTc9g+sNDHI1lRvszrS8l1kx9LMdOboeGxn5DUDi6v7vKKfwdQA9VTWm7
qwdrypRmbNIMn0mzOJr/+Na0eqc8WGx+vB9mNfgQaY+0Ur71Ax5lLhHeDcHztEK2JST+SoZWd7PD
q82Fuhiu2fXsUZ3YJ3uNY4bXzOvKBBEzFx+ijJ3vdGbDvSL3U+4WHYs6UYiO7ZO0F5+kMq8aUI4H
rUzE6td5CvXKzJ0hrMZLb6+5SSKyIRl8DXfwFqIF7E/hikzoS4J4L6gDmdKRIiBvyxsgCm8koKBV
YreYPkJYlrPm98jGmBxH98CCq5msA7IwBeZ3qJptxP0yDdZhzhXCClNM9sag7U3cKXZPnTKaUlO+
XsNfd7HvUrjKqXSO5DTEqAO6qHXIOwZdSxdEu9wznruWTOLqSfssvXrujl1fzkXKdsUTFzKkHjgn
KpjO7UaW3nmh2yiskExjF+I601cOeZNxF3BpITIwBWNZl4qMR+VQcLDBpm7Yz8JBkWgCOFzaq6uE
MHAIKk50z4UJsaDtlbwtZsox9Gal2aEuEuY0tZW6LxCMd4Bx1BE7p6lwmUrQZb2nLK5OFqG6wwUW
PX6NkQA0+9BbLITyUxv4yWI1m3uuUKSaG8gDdoO1Iazet4wAzqEgxw4pawUklARlPqI2HELzFgX0
RgkQp50fddBA49dTLMu9DFrPTsSmBERfu4zPshKUG35IBJ8O/AFV7aqy4OQsEd9ZEhjsznX02+8r
6wVVTvioMoncYCBW273hy4B9mcppmmQItEJ0PkZ4qWkB1p8zAwO6b0YOYtiF3epMuzqocv8RvsIt
+pRxzUTUp6Tf2865gaZj2cEv24jxURrvpZj87a2IwG53oE8lU8Bn1y2S2huW5jAFm39v83bihPYj
X/bZ1ISXaopms7sqa34AkLeMXdvGckrcrs+fs0pS2LcsshtoE7aB69NaHhjxM70U5M15O3+FWjzO
cw7su04i+xbk3RYdqES3LG2zAYROTmz2JCQrV1y60F1P7jblKG/XuaPiLmdgZh5CbX0Lw03SgNYl
vhalXS/7nOGFTtcMMB/ZBqt5PfqinVD9y9q8WJbHIGwVgXx8drMraVuGEa8/ySOWTXgShzKIRr0+
tdnaofgKJPFh4YDH5MBwF2luWk67V1iZ6Kf00Tqem2haPkcUFUU6+h4bzUFtrE+lDFvsheG0qqee
xD1z5xTrVHyEni70gcdMLDWVofWupjEM9lXOkZyMzeybG93nmQxRenjuncbZoZBmSRevV8nc6B1g
wqYOYZ3FwUGVdX9FZ+r4Mxzs6KtbHDOgCe7cV6uV0zdvtAR+JWiqat8F2bImS7lFT9NQVwVqSXrj
QxNUtoXnMh8KymaX3Es4pNrN7pFnllM6q0iRkVAt/vgCtxI0adhjr0lCHZCsJIYBeJsRkuJz8VTx
WE2Fy+hgdwVxbBq6tnsn3gaZDnlp0MZoa5Rp3M2Rk169HyNAhpHvju4c/CLFmr1qncGhyqIsc24H
zrQ9DXJ724ZzxP3m5YDRlFhYMkwvmg+G6sy/sP3U5tLXEugm1GqJ9pZ0+uJc8hZ+z/5Q15+ewCAC
NMUhlKpFA1q4UnKbxoO1mXTy82LeB8WU1z94gQydLWlUl9RgHyUmhYu5TQPXq38M3JQPQgvziSK3
9pNo81Ezjbbyp2SbRPBjMe7oH2YO0ZL+MBitN7u+WsYgormwuz6L1y8XQ8NDPaA8+5KyMtZ5QiMt
UtR75XhbKU6cly2H2EzKoAJcgPMFFt5Xpm6bM6ByNv2iIvLEYY4C49zUxnTDg2VLyRFnNn3tpjRk
iS+la6N7sLPavZ1Xf8pS5IJLgA19Vt6zPxjPOlcV58EJBWxAdlquS5R5g6OKo9wmXR8Kbxqbkz/l
bXijuK2tM1AxdKjdj7DyTLSd7ZSLshCH3PFhy3O6M6CPKJ+fyymmaRe+N77rYgjW3RBE8L82CqqX
IJ5LhklQiRMl4mAJRWhRQI7ObTRyzm/BcD+sFsryACZKHRBk23zrbEUkT4iaQW63uRwaUOOqO47S
6r07lmOY781MO5/kNnj4juhbyztyJG5L0tpYHE6xsNH0zWjEeLz1sCQ5474/8R2PL42c5fIUT43r
7Xstsq9gQn9SNn6TpbrLil+58TJ3l89uWV5MuFrgMtizijuH7JwvAI74S/UhnXBthB89NzT9jK3o
0LfVxxryDMExvOHykimsffumaCcqUd837MUtzMRhKue1OGsfMTDnlCg0QnZ3XA8MLIuyOyEy6mNH
R87wSLpdUaaLZEIjXEIQTtGnZ9E2sEib9UMzUdE+2raciezKhti+U8EGCWS6bXUvmYcc5mCHzkbN
QWaGCod9h+ViXND7NMjdAMM6cy3Iy9UfkDf09gAsQDDzklAUrnySheS4a2PPutg26GzO7rV9pvpA
Sw+vLQRkd2jBBbZknDKHsyFu618l661IIrjn4V36YRkk5LsTAFmJSrs//Eqp5rUbYTWTgnA9yHSf
UkxrJb8GiLDf8ep1Qc0djkjNMmvH6KDBihoQjGGVr3U1CwatBJZj9bezqGuOpSYfPiSmN3gjJfrv
22DUqxTr4j7HJieAEt6y++bIdvES1c5a7Pyus4Nv5KANaEdL9Lw7pzAti27TIyhiRS3lJNr4a3Rw
I4zjGHXCrT+YdTK3jkeK/A6h2lY8aEAqex/FhmCEpbV0+dMbNjDjOepnhqXh33Db/aSj7X0t4uix
xakkKZedKrwIkMr2JvOyOb9jtnEV7dFxlfXFE7LLnwzzr1xJ9RSXLVoGqitGekCfR08rImf1BjVu
f58E5NAez7vV7IsZtQtHcxFyuW4BwRN5t2xA47ZfvJI0UquTstFZw/AY0z64mXN13OC80/R/5NDt
s8bipsiaovoJtS5A9pANLPFjIMVADkNEXkvC6uNOQWAdfZ+nqn2tQ+gdvDRtCyJL+2ofpjoOWEFZ
MTPgCkvqXa9Dmtep99p7FNBXI69h/i+TW1f/uwzF1j5CgFI8GSKH8jS0p/YTyMrl5oKGRP2z+D3e
CRvMXQUV04n9rQxwTXRXibMobR3doUiAZWuWkNlaAT1YA+Nc1jF38QD7n/n81z8gv3l+DoCS+kMZ
IFai0kBqz8k122OK8dNuL5ndFPa+pOBFBhM1CllkI9xWP+QUjOVZh9W2HIXo5Gc10Manweauirbf
ZohXWBXjb+Ob4LMQ48DR0NlVUqmofuwzHX2zMYN8hlYlkSLmNhZDEvwnP+2WHnuotPv6U+rFsm8Z
uYNTAjF7qfZOHk/nWs9+tMtQy/l37qzL5Vsl/SXbsW1De4eAM5NpyDTXPl08C/3vELvkplVd40KG
jyb6oKpmLEWALaHYYYbAlIbmH0VknK2GNxQumbm6NpjDxKOnxlL17I8J/udZUKP7ck2HqbX192Vy
QQabtjf5KfIGD89ofLXdwSNRzycW7FGBC3JtHcxxkXzypXIvgBXzArzazD87E4U4bnxAUNAmjDTb
b2ok827g2ZZDPgxUo4c8REHbEbfc6NQJioYAFdo7em+vNguWr4z0vmnsOyfNConRovOK9qWPg2JA
PNIGMplVNYp9byurR7GRdU+4N1lssaPEDXV6FqWCEZov5NB51u3mtLZMK7Nk6/0E0kfpK4fYS2Pw
/ZyyKyBwnE2BvENKe/4g/XQKkiWE7MuIdlCQc5H5yMql0B+b2cChpROUC+Ku6zLVee39Bq3hPVQY
MLOTWJaR0pttzVsym+sk8IY+b9JTZCB6aLPScPSsCK/jFd/Itmt5NOYuTt0phtBEUl+K27WMs3bn
tKX3yhDkMcMQ5CDFCfJ8Ak7LLWtJ121ZXuF8O1Q5DS4EoP8yy9LQkfp2RoQMNsqTfKA5rx+COcNU
BBDVt4mPanbZR1slcF1OV5e0bwnY3BK/J/Oz+sC5BRpZPlVtK70zqlovLT0fIwDqLDPHTl1FmxDQ
4skIHsq9miErzjBqaiB/Z+p+Ip8f6NIZN3vPA6wMIB3qVhiQ0pUHO657KAbl2ViMEDbikug3+ThZ
y9CkedPT8FsxX2LvezL64boLhgOQUHTorecslN852U8ET294vtkO7Ygw4Sru1BbTRBIRdQITLzLB
BFQz/ggYgf3ViarnnwG0P+ZGCObVUSYnPYTTe55RJiee3nrMA0tWP03Y2OxdhG4RqBdsboegHHiF
SwnV7wDW/JPTl0h3tPSYBnklxj2YMjP2zneblf2exySNUSEt4aXcxPyYl9b6WDh2J1IUTO14DNrY
/GFulDXtKn+GOiQIfXmDwhjeMCFxTUVuU/sne0KHfyshLX+2dYZvYatd5e+LoKifSaxSdPyju9z7
Awz9VQmwwHdMY/viGdk4e+Jt0E7mm6luMqJ18eR1oj43weCH9P62m3UdR3A5xBfOYAv5V+Y7CH5g
1cvh00ORRNQFPp+p+lGiiUSyyIpob2zPGnUqfT/GOpKTAPgkBG34ozd2kbzh7FJ/CAMgpp3maimO
Y+t3H8x3sXwUXlU/vVaD11uHsmui+xJ4kru1FLxYfgiyOiVARnZYtVAhDJUHl0eXOnu3Nq7IEcNT
Yzy9bzuAzPet9fNHbeD0GGM3iudaRI28rWKGwe1nd3DLex1OvrzNOvcqzV5iu9g3hoodK1K9/cRD
DHVEb0MxQ+sH5wxHnH+PJuol/o/M/+OGwLo7SzTYDZgtWjNUaEZ2eJKbjuKka5zsgUyYctkrE09P
2jK2e/Yhiu1vmczcV2+uph+bZ+sRodIyEP7fDLSpaBXiOUQ70dYMQVvqmOjoMETuc5aiEdstfpg+
esJgvb64XY0WwlTjotNrMTbfTENYGF5jg9EPvwdEmmmqyEqrQY5IKEvtZntHtFwWKKmyE0yBepud
zv0AeamqHVIoEvvRFEcRExpz+bkxThmZtxKr2GH7KH/ILZ6/x11tsQGNhyHFID/95VAhwSBOwDgJ
AmmjPrRVL7B4C6fiARLI9RhjbuiFcRXNTAwRDSa5OOc4onGv03jtjcdg2RbRtAKH6LkTNtjBhZGg
+Ca6oQgOnqC2f4q1juPHEN8QOr9Q588WoKF6MIGOCWdwaWeYgQZ5Gu2xdGZzYqwOPU2LTXVOxNhL
9+S5BSq0mj4iTFc4vThhgNf02tW+wkG3YBSC9A2zvfJc4Z3HqR9IAyigtwZpTdNRtQ1u1mJZmtSW
ZRBwemfdiD6fCGjKLfF9IGYYKrobevDWym1PNnDv1cgm2z1ohD+xf8zWJqpy6N0WzylOmhEq+Q2G
+AyFe1lb+hvVTuvS/OuuvK/Rzsy/ad26eNs1WUtKERBpE3KvF+v9gI/gXTsz8tluppbYuY6jx5eV
9CMUfRuqUr5u5DfvZRwu5XkcavWrLrAo7dAqjZwPQ+h+9ztrva/FyiLsy36oD2pchjdTmfYlLJsN
GEKP6+fCZf1LoVAJrlap5bErSmtIGaeyOuj7BbreMDL+i5+tqAh9GbkfTTFcj4I1zNoE213X8D4o
9RI9oK7cleNMbsvsoQhLY75nuFs5i959siYQW8kyf5+zoi5fXKRcUP+cq83L6JjirW4js6JWnJdH
wGE5sBQ37DRLLiJ1gg8Ch/fzufUPwsawuxvAH3+HK3VmOrlbdT+vGR7dbSmYj9dhjnttyGzKUOk6
JKqQDr9is2Gs5ue8DVG+67WFYJWr8Ydge8sUGWn3GQK/E72DG1Gl2DkIMui0CBPYaf1BotLq4Uas
qoe2y2JypyNhieNMiXlBFlF8IERCU+8PW0U8G9EdH5i8lDyQvpePxwzBU45UfKrHHxv3ODWYqN0X
esuoSFq3Q90vykk+ITsx5Q2SpZx/HWjTnQMyX/q7rWmX07hJySqBUSpZu16AFBpe4GOdkA4l4TSr
+3rrvU/pIDvdheB55NNJDdJtxVh60BIFCKZAhqdXj8b8J16Pdj62mbT/kN7BbFVDQi+RsdDzBJ2r
/Po2FqdEY09+0bZA8InNxy4yDHC94+D0bhLWw1oc6H866z6UW/8OKOZciT/dfXDodveGmkAkwLQR
1dJUMmc89IryJyfAYu+whZn4biW2Ak+eU8U3wMX4/RHDtvWzRy6A4mf2IIBymSPKxLjWl9BDmMWR
N2iqjJGSalfWDQeOavwpeFO24xU/MK7kxbELVHWHcsqNwRSJ9mHRIssYACnNCUBlhKouFjIV/Ar9
ZBI4VQbz4onQSbYh1LgD/C7+dRVXXRQkgjhuU6R9CvZxlbdXKPlH6ZBXjjohdN9q34mBzg1usYfe
1tP4DFmFy6yNruEGVlnb8r5xu7neL2Hnf5urfK12WJ2rhwziiVoezdO3wV6xtSin2/KTssq1Y7DC
Soscq1pBAPR504EWXWUbgPAsBLYCw14aoST1fjiu9n03bfmDwHxzt9gBTuwdB5ysX1qMe/F9EOrO
pkqbK7zfifCEZYt7olhoIw59NfpZlKBV8aevrSU9XKYgtuhld23khdociOgn/OUJQb492o/RuuCw
OtqFU7a4enAEtvlzvJKxMN5GLqpgOkX6LTffB3jq/RCLCv7w8kz2eGQxLcK3G4s6VRbjj2AINkEH
iOAprUs1YE3vgjA7lBlJsl3aS8fpS2THVN91MirR/RmmfESUCWmt9cXqmaf3gkp9i/ZOrzWVlygJ
UnD7Ocx2i2uvv10SXPqbLaPggGHwhu5Vl1k73BSchDT0TdR9xmQqiccJUv/q1+aQj35ZqtX5oxOu
McRN5NQxiW6mbJZzbcHzHxkROXfEWAcKsEXnzFre1kC253XQhXuawTnzS6wdEdw0ccGZ6Uxb0aZa
VKF5mdnTzI7owiDAnUEmwvu4ONV2O0W1n13wGOG4cmhQ8XFBiaKIsNn9s7NDi4cxa9exu3zqVkwk
e5APaT0DnmDeMTX87Y1FJB3DxwiBYfdspBSQY9Sgy8nneOWvhUlXOzpvfQX3RrLmdduhhmNU5eOy
RjXa+sXYG2biGJYA8UX15isZ/HCw0XBfDDp+toetYwaFA8y5wi9iF2raisqGe6ejEY8zf1eH2fro
Zb6nHuCnuMPYkd7b5EbE2+fs8XtlKUXkAa87vrF8Gf80xZh/1TyAbV+gDBcADSA7+0UG08+20JSP
2isBP0Mmh+0yV/N3ltmm8c55zvZ92HIrOzn1YMkTHJ55V12oD10QONNxnjKj7jsjyV2JEBW8qBhw
D+0EXuCTyQZ8p2QAadZKWJMWqFiB91vPDXtbhGh/0E1yOhAbxFhQ2G552tptHvf9PPbP6/rf951r
m7fRhYlDRV9AZWKh6YKk4HPDpNCxbUDH/Rq3ybh45pT1dfFB7EhJ17C08R2GVjJPmOTUM+vUZmo4
cgtkqqWPGn0HaLv0J473gTPLU8T/bEXxBNhlyx1tOxDdJOjArsCV7e4nvJgv8Pjw0+7YWA9rUQDW
yrzFvJ6pePmjdTDTnrKBhn2FqIJWHYy4BxjEmXafYxLNiH7omR9lwFBuo21GNW2YDMNwAkJ8nNvF
HSJ01vmEgELAz45sqNZU+8IdJn5ans3bnRMCgGJPl5lK9AQevXOUvdGQTJ5jPzbSNeUxmqLiatQa
R3HnKJwFkAYWuN0gjTKpaOm4EvpfgYBirRBjhf2EpSRXRC1Ay1W7fHLcPnXqXP9GdkPvl6E4jXd2
ES7esZ/CHCsJ9/WxJ0Nw25MO5j8XI6kJKdkd6knoCJ57yTIaJwR6rLMGwdvbnI0ejHE8TWnogTKj
nRPyiQiYEjyLtAZ5FxI09r722mT3PRMdPiKxyrR2nEV9X114bxD0Na6oeyHt2d+QtRhmyf5D4ChV
vIPQEV1CIiARL3YFFLlHeILI1SVkANUFrZmNZ1P6H8O17UkzPxxzvnEwtOfY27I3KUJ8z7C3/ks4
iDXFXK4eRiWbw4bSNUdIH8y/sPEj4MEhAvJOUB3NxgbgK/Z08eKBwJn46liGLN2BQNZ41jFx23sL
nxPhHQiREREinMBeOmyw7U4rm4+61U12GzWNZRB5NyJtq4DAgNiO+HM8+KScaV9vl5Gm/WePzwCz
uqWr52KTvoOZDnvMDgny4kJWIi4+VKTou6yzeLrthZ05AyiT7J4HLwdH6UQ3/elsNXz1QMN8A9lF
NOkgBuuX8lsZgsOO5qEF2tK7ssvc+HcgLMgjF4L+mNt13CYIjuYXYiSCYaeKqKUrmoeOkdPB6N4Y
T8KeTJ1f5Oc+mKItjSGfhn20OMRaR8jub+1r1NB+7Qv1wMGq6j0UE4I0m+PAOrptH7r3Q7us+hYr
AI4JTQaJfR5LPGIxTTVCQDFNXwtn/3K3wIlmj/1klT59yuakAhqg2SHtJDkOt2FhVaegXTCDlV5Y
/MAyUCEJnmI9PxS5CSZej0HvVU1LcJgHbLkPM4yavgiVGagSHC1lfUDMELFwdY010MYF/LMEA/5B
js7yRVLfVO8pKFRIUFCM55E/O/0lxNtgnelalIM/eO6b/Qj/1JMJgZMGUKJUyI0yaikriYkwrw+y
oXFiZ5XwgUkpXYvZUE0WZTeccuRG+q51VRIRrkcejdr08og5n3xbFv4QEWqSb4j/5sQvvcV9yCer
Q8eCo7jUXGoF5gyZ2BzW7TMY0IZHk2Rz/6Bn5iydYr/GoAjNtriHjSRI73bV0G1XJNjh6XD9prSm
W5GUjT3/0svoPrYeObBNEi+gPJeVyH3CqLpAMH6N4KB5vEVp03rfbCIloH99y9JPQFSFfEcuWeR4
25ESeGmF5gVJjAMxCDZIskr3XoYq+Nlw0CABceEowk15MD06IJMRXVvYpFqiQ0cODuV6aId6zs6N
RkN5JK1HTsdYU7BwISLkYGZWJesBsXMQEylpZLXc9F2LK7lQ0r0Yk4s8BqUubPdr6zx553Sg+99C
VF3244wKUSRyW+fouRrmMbuLMUuCXgyWRZwvak19HDHeWt9sb1I941D4216aELz/FI8SGh/7i4MG
D5t47bWpk+Xj02zNnXNewBYiQpgc56VyyjxON+FQXI+1Rt5jXS2Ro53P4sZCaFOfDa7t/MCBjCRg
ljZtZixn0gbaMCo+6TDNdCTOcnlUTjhO+1IHi0KoPFv5GXNxLpJB9SuuLmwItnUbgd6T25XFRfaU
1YPzsxqsfDwP0ciE7MCNaUPw+AafnCkzEUMzPB2BTnmkatCG0I3gzSaEMeO3fuMGHDDStUV9UxSV
mD8jQcENOIAVft+X6+je++TTFae+QoRAwjUBUjsfJI8BK02V1x9ktej8qtL1xXM/TkP/wAwVMqql
603T4xSPiN423pk44xTKKdody3fHV28ZAtjpZQL1ULoqTdpOhdc+gpsbc+MGiH8s5QZ4AUKvz7Cz
LcqjVGSO44V42e2XFym/RJg7V1//Ei/6zyhbhyRDtCS+YBa47/wVmF6r1o7QP80XlMNL+eI07b5F
iccHInESu83KX/OtOSy9fY5Oc5Lwpv4te/aaYPp3mmfkOkTdk/iNefCv1FCLz1BNmC8X3YzrXkny
zCWqKHhZPZzoycECKeXdY23G5WAF4fcOB9lZqMJ5yHEMZP+SuPqPsG/biRF4egLq+ppieo2Y/x9h
3/5Cuk3R98sFMmKv1lPV/o7zb8Rm/cuT/0dU/X9/DgNvkFeRxRP99eSZn7U4WIWWS/Rk5tc+Wc05
vPjWfk5C+7XsLjJ182NLPELSM7rhof23nPX/+PkAe9dp4g7f4O/PD8sQz8m8XLBPJ9tyv5ElQQOQ
iyO+/JjLwx+Q2f+hFQOK3Q9XLe58Xt0/jrYOQ1//yyr4Z3QsoJQQ14fOkJx/zACRM95HRZ7XBcbj
IR8P0EqXanz+/z/z//ghNgHgrLIwsP9+tfCWrmlQ9V9sr31C5HbrLs+V9/J/+BDaN6BxqhXH+yuc
tu5ydw68TF0IeH2PA/s3ju6nqHD/Jab479/C4uRaxiMXxmBt/t9hyYEVTyLyBxKGyg9pPzvhWzT+
y0f8vRP4CFsgtQhs26eOsv9aIVR7/hxRQDxUw9NcP9fZHyf+ksvD/+55/f0p1+Phf+y3khztrZF2
9TDJL6f8FcUP27+NavgPz+r/+SH/RdqZLbetNNn6iRCBebjlTMqCKFmyLd8gPGKeZzx9f9A5/TcJ
oonYu2/sC0UwUVVZVVmZK9eanDCZ0Dle5yvBk+G/OZrtqL/VdIH6eGmuxk+4GAV0Xp1qNYyidc6a
azNXYvDSl//Qt6ZzNX7FhRWvUejTEbECG906klIYY76p+vP/bUEmB6AP3JzbWwueFPoYQuGPCepa
DhZWfXrv/L+REJooo5SkKE1GQoU5EzJRD55GPqsVpZeTWNHLeX8ks4tiUs7VOMh1EFLX08VTAFgs
FPRPXvZkwkoaQFsp+b+Ldkl7XZoepuNwZI3tqBg8xRVl4sRGk0ii14fRk1994n3sl5/o1N76YM+G
7L3XyPtQKYFpcTfIT47xLYQiWkFpryO374HbsyCUuj/0kYL+8lKdfpByPfSuGlRIXvkgb5C3EURa
viZTLHQ3hZDRldWuwq/3Dc7N9eUMTPaY0KSOXpJWeGqsvfwjgaMwNqmMLc70VApvOrDJRhuMnLQb
4KGnECbMGOgrzVrgSyAOs/YQs1l074XdzgBCf398Hx45nVFTMbgjFAm08NRjazOURNoLoicrEZ7o
vQONdYamDUA5FHDC5/DF+Mlbo/kUn/RPMcQ/JFKXaPrn5thUTao6Y4Ci6pM5DhRPq3twX0/Zxqu3
nqCtaMOD5XtpqOPBfjNUTdJlgOqabCiTOe4l0wGwVkVPefVC0nAF71ZEmC+9OyvjWd1BzQQMLFov
TPBUg8CQ0crg8tdFwhFd1idHQghIqCBF0Z9l5DFEXkIlxALqJguaF719ldIHUksBT/7a2Jvyzy6P
zuNaAKHoIZrKDqSqdloTL3zVzcaefNTkMKx8v+8gD+vPNb17fffq00tvQVJV8/6V0t39Kbg5FEdj
xIMKFC2WjPzA9abN4JHUYocZMNwXcgerovjzzw3o/P4oxgGVjzq50Ul6AVLRsv7cUgdSFMiehff7
Fm4EisZVvDQxGYPQdJrJ264/Z+S1dPOTp/5mzLYablsIoCmsHmGRaHJrYZ3+F7u8HgxDI1yxJnuD
rCEseknTn8PEbrJ3iPU2wtj9ZT0JJoQ6P7sa4sJ8YafcbEgGyzQaiAOhFUHAd71gJR0ROVXh4SxA
S1zFIOzZk2AfHtUl9fY5S2ibSbyQVPJn4uQ8N3PHKVo3F8+qK/M8LNZOcISBGqjN4/0FXDI0nUcr
6ULVjcRzTYO6TZ+iQMILDlY2bnSsesvc/At7hkyG9yP0Nyd3dM/rlFdcJ57lMlxF1WeL+AmK9Tw+
3rdzcyHKCOpquirLOq4vy5Ol0lzQLSAnRHqojadKC/dV/urmBeQ8Kgl++dyk4uf7FuXbswOTBrEN
rAuE6NMDLaY9ulTbXjwbKQydkSr8LB3dfIsHigUxzFEPmqqkp5LCz0ktB+m33HT9Tq8sE8LboLTj
gKLIINFsunLcIH7oKhDS8IBpJ8goVnWVfa/olqC7V6sODdwGq4rk+VpoBTs2teAIO6T3Tpeyt7DT
5iZSGZWPJROPl7WJJwLHSGlekMWz1H5O3gPoEaX10Gyqws4WXHFmT/MShG2Q3ADHoTSVAiN/JKRl
ZrG94J8OM2mX6frWH06K2a0zCFo6+jvaAYKgod/eX7vbpRuPEQuOaw5Jg8DuemOnZSgj/9ANZ0MX
djTQQyAh7Jr45IGAKpXv9419PKSu7lsZa6piIvqn8Y887smLsD6EWwaUpTGc3RIGHDpTHjwddvsg
/ibF1M/gzIVnq/qZ0nJKx82mUoZv/+YLLHJVrKys8Ki8/oJO1kAUQ95wLksB9yq+kPo6Ot2mDbQj
Hb/f6TcFz6yb4aomsrtvfG6uufNRBtTQkiS4urZd++4QlFROz0pSvpqn0lhbSfI5Hv6a2f7/ZGkq
A+ZRuQT2r3+sarpSaT6mpnmKh+gotPSHmMmX+/Zuz9IxzUBUTHpK44KYrGuiAB2xQlc8M8JTrTs7
CHVprM9ezGbB0uxW0Unj4bW0ivPauZ5E8nbeoIoxu/Ip11PA87+C8hUlp4BWIcFBmDoSt3lqLO3Q
2RFemJ34DTxtShwWmBWMclc0e78q1oKePUaB8+o4MrjcreeWj25WwLe7gSqpFtqTb4XbjARnsaSO
OMal033EeUtGy9BguNInntTJaZPCdSmekzby91bT/UW4paXpmE7r+ys757O8ATTRkpCE0aaeFMuJ
BiKQcavUMMIBstsD4LOsfdNoA71v6kP+djqqS1uToG0ouixXo1A8t1pNtwz6HGtKeAdVSN4oTNut
rAjrQO0+DXnxTGHgIR7Uz3GEXjGUQGvYeoNtGQMo1aAqXxkWZAyJpNAKIz65UO56Q/Xs+hJccEIx
bFIyTpAEkNt2pN+eqe1lIGLrXHa2etMCbJXLpaPvNuQ1DK4RHbykTLbMmgzOQFAZCF/BtSxrsMMq
lV2H9VdRG4J1HCUI5ijJT2hlj2mufqe+8uib3ikqUplWTOUAtnVYuN1mv0fRNJ3kmmbxVdf7iOCL
jKlTi+eK23TVanKwBp+oLli53TYmN6RmUgrmvWOakwdWQXuyoCiufDYLUOGZ/Ck27AHhKPCo4uG+
+8ya0tCtlUVCLEucmAJ4Ofg1WT68h1cLtG0eTI0UNIH83zd0u/kYE4EOp51FLn8aF8BeEg16j6Gh
LiGHkPNhXyGhs3dTxV2I5WZN6SIFOgt2Bl0eQ5SL+1KQ+jirCZPPBXW2v7Sm+GvXb5Nfuq//uj+o
233OoMagEUiRbInm5HxTIMDVLBdLCYVfSsMwepz0MzyCqCZFC+lWaYycrjc6xpD9NdFRRjN++poI
IzUsEUiQzxkZefoJKSy/IWNzUI3XyvgeU6z0/S90WEHteAjpIVO8BXXQW+cHkqYTq3KkmRQ/Jr6S
eHQq5S2SBGYPZJYwIN4kYqz/C0ch1jdUrnsJjNjECixKEhWwVj4T+olU4FVwS3Kyll/uL92c41+a
Gf9+4SRqQbMvWpDyOY04KE6C/wx9JJiT+1ZmYjfmbLzmGRF+P61eZeWQCQ6sV+dA+dODwRLC1wrm
xiQ+hNEfgBErNf5aJWBJn+8bntsDl3Yns9hnZGkVo5fPLqUpNVYfjPYgZdXuvhVJnvHJSzOTWVT0
TGmHWJLPSUrXtOko6L0BnCkLcsQj+gztgKo5EisXNrTB/gmOu/gxNEL/U0/788LXjMYmG8Tk+FVV
zmfOzqn4sVoltBS3rnHuQQjwIuV9BJnHyi0MZQvZab29P/gxXJiYswxecBZnNCs7NeeQbNdDFZ6x
JviuwF9MRmXtds9yhsdWdBC49YOXlwt78NaoJdLMq6mmThKIUPzabYHsN7TLhMbZz6WDkKyGz5Fy
bnvpUxi8mPrJ0hfszaww3fCqRbiEwLGJauO1QcUJOrBbrXWWpXqbQzRQ+s95eIQyGtarYpU3VLfr
N1WR1ga9hRweC7P8EStdTzNgSJPWr/HkI3YbXfBio1pA9c1A7b3nuP6hWU+0xq3UYC8BvQm7dd0c
vA6iN6YcPnUhfgYnNfSPBt0Z8M7kcBTVeowC3m9LyxcyE3MzY5hE7paimPooyHz9YSkdmiAGJOcc
Au0HsiGWxFgnALANAFwPBUfSBzQ1ftN3/qII6Tjrk0lhNcaim0Y0bxqTK64ZlAqEn+s+t7X8JSuO
GcLs9Y40FHzbj0bdbS04IAsBrhtr2Kfxo+afJeHg+uXClpu5lChNE+jygEFVhYfq9SSA8qcZQwrd
Z3qzNor2RRx4exef018yVelHgIJi6q6h9Ni02bvhLly/4yins3BpfDILWaLRue7TDxsm5i7vIVSm
odtSv0Mvvc5AF0lOurDoc/NOyVNRuJ9ECwHh6+H6vQj6TlPcZ5hiaHDyQc/AWGcdIGRYyubP7PQx
uGDbgWBSjWk2H6WgoTd6w33WH+GvU/1j0tlGa60iPdym+btgLm20m2BGob4OsIEcA89EcZoCA8Yj
69AeBM9Db7uHSD327qMa/G2Y0zB4rVXKo5BiZ7ted+2oJfe3lrpfwQZWFmEtC3tLeCihQnVgT8wz
YZ23e5qEPNiMo8BfiI9vApHrL/14El0cCS0CjsiItcFz2b4rCN7Wf+6f7DcXyeT3J0cOFE9GqTv8
vtrQ72/ma/r1cv9HU7//czumrJMq07k+lGlEZzZFlfRDHzxX7Ve1KG0zY8fGev/su62wMGdzq2uq
uBNxFdeWOHm5JLnWVkLoMCYjTvZil0aQAOY8o4YsPZR93Rxpv1oIQqTbhaJCRKRqUSqyNFWbTGRV
ct1XZSg9xjHgUW/k93rWgo37bWifNfdUxs8yeTPlFfEP9B2FlSHoC8Oe+QJZEseP0A3i9OkhXfph
JVtdLtP/UdtxXryhVbD/p6vI76JNTRRgsXPE8RMuvLFGu6GupUJ+DHQ0H+EaEd+N+K9uLNXd5oYi
ixz7nAgKYKjJ2aPQXi3QwS5DsgzoPNyV2oLbf/zC1XkKPu/SwuRGoxPZNdQQCwIYvxFnP/J8P4gO
Lb/pNmnsstkX2c86EY6Z9tXMN6jeGAvxxuwgOdNHKK8hKlPciqwKhh/7mvyowWk7iMgKB5v7y3Wb
CxtHSU4BtVhRl0CoXK+XEoEvTLVAeYwDZ9d4n7ixrSZBgS6lufu35dsm8hRKFi9clTfn+WiWG5Ly
k4z4/LREU6KQZg5KTFdQvA78BAj3H5p+K/OYe5+E4CFPv94f583lyFMNIJNOqkvkiNEmG95rhxBp
SdN6RH5tHYS0p0XZVs6QaIcqJYeFI18Y4G0soOiWqaoq9VlUuY2Pt9DFRgjzIDMlCv2PGr38QoF2
jmMeEwlO6L7eJGhlGMmJVpOVAGGeVFBBEuBWUP3V/XGP2+Daia+/YnLmcITWLhT5zqMh/+nRUkqe
cmNhxy+ZUK49SJANGqv6yHmkXXMXREerPbUwqP2LcYxcWKwfeZNpeYjovydl0ziPpVvCtHmu8k+1
tYDyu/VJQxo3gzY+KSSANtcDUZGwkaJh8GwzPGnfpKdM2YrB79J6ihLUUYt/vLevrU3eLj2qHWO6
1LNdFI7WdUzPvFAC4b4/b9Kt44+hMRG5ougMaZqj81ovDjLDp7FzSI5x+tlHAt5Zo4/d5z2dz19i
tFZoiN/SPlsMx1ZBVMnIxm7AJxrctoHebJ3eXPio24ji+psmQ8/lTKjC1g3sQLVOSIgorXV0o+cG
/vKF0Y++d+3+Jl2VjFs1uCaIHa+XNIJa2lTbMLBNv9rkxtcM1Txv5Ty53sZ6JiCz4VHr/lja+b5d
ZWaEkgHAG3QGzwyeAtd2ByuoEKtqIjuC79ODZW6FAMdKhwkjqR8a6acUJuvkt6LtA+RIIKmDUHMl
RAeYh2QBgvJV+J02LbN+EIRtCx9e8DWiyOPR7kLTzhM6BkH+RCNu9F0pqDitTfGrBQHI/THc3j1g
Z8YcqALbOhm2yW4IyFDIeaFHdh6lv03gGyo9d/dN3J4c1yYmfoAOn6VWCHPZLiCZtDl2+qYvFhKF
SzZGD7k4hpXG13q5x4YG46P4UPpbWV6A592mtbiZwc4btEEhRKlODw4R5kPNKZFpEIp8Vxpnqfis
8iCiW53+zU2kHektWbVluPeW8KC3cey15ckMOm1XK0NaIUJofv6upBSOIkReDyUdIfeXaiZOuLY0
8eiSQmySuXVq0wBvSBvX3CK+6VNSNvfVI0Ta3sL9OTsynpWmSZg67qPrdcuUOA4sGufsWH0XqmLV
QCosZ+85/Wk+PLb3RzezXVXig/8YmxwTYqfGo+QFg6O3gnZipf5hpHvA9UvR1jhLk/MIQ7QOqBKZ
qxvYFkymQxHWrJfXIpYgHXXvREu3UQGKCx6hXuv0M/oHFPDTxr4/xPkFJDcCXoqIkkaG6wlFPqKW
UiFPbXjhCw++3TdUR4uUzs43QzwXzqcuWDgF5+4eEiFAoqnnEg1Z4xpf7D2x9OE1C4zM7usf6p8Y
dUPPQYWv3JbCpyE96O3W+SWjh20+tk99aEHQvu66d6PZ6rq7vT/8mWuQj9Cp18vc7YY4GX2AAo5o
JElmpxndA1qzDnt3DfYxkA+ym61cpV9wqVmDumoA/CBeMbSJwbavXI+EZWaX2jcQ/GuxfQwcdxPo
dglbeiwumJvxYKC7xJo8asFFTFtTcmMQIIyRM1TyPADV6MiT8oKpKKiXwGMz94KG9+ow2431uGmi
FxJvyuR5nNt0NUOQFqzbciE8mLNA/EU+CWcl2zr+/cJt5Kymo1xJcrv0Y+mhow1qC6PG0gEzb4V0
JUc2MaU62fOjKGCWQIdkZ2ZZwIqTSWf6jpewMbNWgGuMLkBKQ5mMBYxmHJVhn8MpAW1n/DCyqN/3
7LmNTdqTtKuljRU+cbLLfDjfS8/ycxu5npUCrO4JXkax2lv7xH2UuFlN5EPv27y5VCH9ohyrkYhj
c/Ouul4hhMHrrEzwATpl0nUBW9lBR4ZlW6hGs7lvSh4v6Ksjc2JrspFQEYcP2Q1zO+5e4+D3H2TM
6JPbCNVDjzCoqT6VdPhnz06yQe1aq56C7/zf/4SHtnlzjyU0ka68MPzb1MDkm8aXxIWHtnBKSbnJ
N+nKt86Foe7oSZ8F7x3JAJLdK1hNwj3N/C6cIf1+aGlS2t2flduQ4+oLeBRdf4FiKR1AS76gav86
B8f5O1Lc5E+DAo3LsNOML+nwRcqthVP05lIeo1kNbyN+lznZJuuuZGKFBlVd22YbbzP9uZFOspGs
o25U3Pl9f4g3PkahxeCcAQlEzYUEyPUIfUOp81zXCzuPo29Z6O6SDDmKuv5y38zNwTnWc6wP0BHt
mmQGrs0ktA1q1OILG83Dbap89rVs36aPLaqe9w3NjefS0OS8CUumNq4xBE7iFYVvuqStx0FNF6Zt
ZjwaGQceHXTK8fafRIQQu2T0d/uMB55YtBxN783IdiksoP94ODgCJyeXF8/y6YWaQbBtooxR2AZF
pjI4+9uBV/J9G7deruFt9KRYYwaeJ4h8vThVAOmXJgHvlHShf0ybXKHGJxU0ivTIegRwLYWlg75Q
E8LDCKfMCHKk0Rx6z939L5lxfJDgVLeoX/PPFCwlxnRaZjSn2qLRrNDp2Yv+r1BN1o7hb1Rr6dl6
e+Yxbjpw1LG/j+TR9DYPkmCUCXApE2fvg/srzenV8DaKTGpsPXxS2vQgZGdk1N+6bGd9byt3jxwt
zDWeeNDkZk32RTfqFRDyqHmyUINdWJfbKuTH9/E4HNG6VNwmThYWIYTHlALsurAOFbJ4+i90KwHJ
f5dOkCaGr5mxgr9FEE9RiAC4csy6x9KjFQH2D/WxsFZe9OX+Ao336NUtMX4R7BGSCqSGEsLEU2qE
gytoM7nN+/wrXS9rerIX0kMzGxjoNY2XugpCiMv22hnpdPG6pM0rO5MGBJBPHfxcob6wfWccbWwK
AEmr6GS3by7zujTyISwrOw1P0vA3t6xNEFhr2RsVRpZANDNnxZWxydUawbanJ3pR2fCRreWazq9f
TfbH1xdwazehsKawJlwYCu1eFnfH9cSRU+oa5DxrW69+CggDmfQbSSDzyWvL4ptG8um+L8jjYk+c
waSJjeecQg4Gh7g2qLRupqh6W9ueuVeqYMtzFdKb8lsF+49i2eUxgRnG2Pa/0lfxITymr1bzZoUn
PNXWH0r1cP9zbv1mrEwTYdJMC4RHG133IliIYhRyI9Wn4JKcK/2PGX8KIJ/65zZ4U0q4DLy8N6Ul
T00jAfqw2i5QhPLdpySN1lWzkOe43WMq+Fx2AHkhMF4f034xEE9p1YzEVm3XCuSgldQ9yYhaLIzk
A799vXiqzCvV5LSHT5Qq0vV0+YaVFtB6NHakxo/tq94SwVWofOVrz3+Lveehzr6JHRRRpXNCQax3
kENS0WBQgT9u3Vcv27YQ2EWPKVJq+WcY+z6hzblDQEtwXu5P+sx88KXU8ui/4uSZ+jXsXRLBad7Y
jlkKxypqkFco+z/3jXzU5G7n43+sTM7arChQrYDLyo6HxxpGHhX1Nm4B9Yd3VmOkqRFUQ9XaSs+d
mHzJ/ureDkU1V44WvHhmsHQx4F1jIpl28MlnNKnuIH1a9nYgI/bbwHm0MNCZbYLaEaGEMl712jRl
KniwYwil3NslCvI6DMM0sUVltbk/nbdHHhqhOjEfzIscrx8374UP67CMp0MHi7GUdAcYKFdaa6yT
5KucLRj6uKOv142rG7IAcgB0Y+Ae1348mIOB6Hgq28jvhevE8FeO8DVAv1T9o4nbGKEm4N+G066i
l1T+UpQ7KPp2YdI++Q7QY56JMLodGjgL+628hMi+PZGpTI38AeQMCBKntanCi30dsI5qD1DwrdNB
UjcDJNJIWmfIJKixDnWECFolgJ3u/vzPW+YeNQi7uRYmLwjDTHkjl1guyLy3ZMdRzlmJ0CEe0/Kb
j1rvfXO3XkvaXwFVQAWE+MCaHCamIQbCEASq7RcAR4RsVwn+wqk4c9sAeALyQ68pZyN33fVCS6gU
k+OyVLvyttk5oO2zOg4oJe7jP5Edf8psqP5DedV+AiGqqLsKdjjpLO38jbSGYvz+eGdOi+uPmXhd
4FgJXMemavfPIpzY+oOkrqm9A/r1u2OJ6Msuzl+HL3TO9NVB3ln1ceEDbgOYEf4FPA3IMa+CacIj
HUUKAEepNgTdlHHXivTsPzhG8pYF8kqvT5H3KNen0DxpEvS2JrTQu0D7GdQv7c/7X6KMYcVkA/Il
HJwy2nW0X40HzsVWF7TcyHXI4G3jlxlRwl6pFdLfT8LaP2v+E2JztbCP88f8QT55J9UOnvWn4hS9
DH/ow5BX8lfJOFCQsmh1WWfskYXzYfS86dfxtiE7anGkUtu//rqwKOU0C/i6vvpVw65fWc+x8vev
2mwKSJbT7OvCbMhz9samFzhMgIVqk/PbpYdORnJDs5WndmQjXlXnbti5L/421HaQnEV7KIva7oVa
JJJV7kP+xZJ28mPzPsDn+ijsBnUrV7vBeNb0QwKFWeYOW5Rv97661MNxexGMPbH/86XjSC7WrQoL
hKP1WKOm0ax0WJqhuNDUpdz0ON6b+Scnp+oUbKjfTNILsid1rlG2EFxAaVRAOqYS0bz4MvLVyE7Q
kqqq1QpltZ2+vb8St0jJseeXuMEEtaKSjZ5YtlAZ6GOh0Ww//6U9CM4mkTZQQTYIpPeHyn/qIZmt
xZfBXxjy7Lxe2B3Pyot51XpHqrWy0jiPvhT+a8KKZ/9q7UwQQAyPhPrHnrywUVQtRKzpoNnoT9mD
ER4as9rD8L7wFJs7ZEhy/8fMxJlJoqJE2XWarUXaXmsjfW302a+CREc0igXCL5otXCQz99Z4fZCH
Yu1kcK7XkydBuRdR0tHsKHsPiwcfke1QQ67MgePTB3UrLHjJ3Ah1ujXIAPCSAbF1bS/VQzRTXF2z
IS8GPP1Vk9t94HweBdk7qIjvu+TcLTmCA3g8ExLd9t76ReeL9BTZJlkl9NwsY5smdDHetzKT1aAA
T7qAHDXnHlH+9Zi8Whj1xWXV1iHfTsx2rYUvcfRFhTJFVLc6jgJSV1x12xYCw1EE9meY7HLrWI16
FjtLeYfsbVWJ2qqOt2ax4FKz1/gHUJ5io6XczLiGoEEth7pqJ0F0Qn555QDTg9e/RYjB0+UV3PFr
zRHWjgO7+vAjAk9fl/tYWivKq2sdwIBZ6sr5jJ5FU39CnGbBIW5zzhwbdD8ZZPYMbtZpv0nRD5UC
db5qSwDNNQV5zVVblAdnA8fgD2cDjKPWXvxzK5ibXnyDx+3+6s065IX5iUN2Kk9t3J2QsYuRJfP6
dusHeY5knh+vmM2cl3WvLAx6zjFByRhgcC3O6CmwG6o1ozV6Li1Hhl2e4lewQU0q2v3zoYFU5DLm
aTAigK79Ejx/U5WIhQORgRM/eDP6h9bId430JPnBwjTegkBZxktjk9Pfid2hNHtVtaHm32bFiVqv
bLypyU76iZK8qm7jN+VkfgqyBwcOyfsDHQ+p6Z13aXtyA5DfVErUT7Edvatwt7bFpv43cQ2cZKwa
9S7Yw8ZvuLgBQqgpEd/goHT772l3aMaLBiGs4ckvH0RtV8Agen9Qcz5COg4wIcfXiNW+NphXZg4r
PHXV3EGrKjy53kL66vbJSL6X2jFJOeJWEhPXBhDphhy5GQ1oD70NazLR9HdKUgvH49ziWEAT6aQE
onvT/zzknpn40OPbDVpqdX9qlEOKnNX9yZody4WRyREsaFVheXKp2x1+Z1IllkyYDFdG+uO+ndlF
ubAziW5Lg8wICgS6jcpvAglNCfApD/uFe2t+yowR3IUAN0/a65URCxPVh6bTbUVDpUn9BAGhpCw9
qeZufjptRMvi7tLBc14bQSOicVFn0O0eBtP0C9Ce7M3oUG/jKZf+vD9ts8tzYWtyOMi0SasFCgi2
az0Mv0TaCeiakcqlYGbu7UGP5kcSf+wpnOxRqakhrvVy3c4yaEOVY1mKtLjmm6575pJD8HtlWS/3
RzZzfbBOPDs4X+nanFbbzSwJXJQwddtC2fTBlLwcLTlpP2T6Y8mbmj5qf8HijAvSNozqEmIDbOAp
AANhPCN2BbatUkhfpYD3cFO+3h/UzHJdmZhkFww/lROxjnRbCtUVjHkC7JvqsIvjf9xoA3MOsB2C
M4gMZVBx1z4YDagEhhKG8vw3tTYvp6W2W8CjzmymKxsTpxgq0XCNAhtV+J2x1MZB6hYYEGbni9SP
Su8aizqFjlh630RIoXL6RHqClGX/qus8vVShjFYhaKj7qzPncoAXASlouiES0l1PmuwmcVoOrW4L
qJ1um5HbXxog5XBKT9xrse/toala2MCzNgEB0toK3JZy8rXNGImQBEQ9C2VVr5XfmevQrNGXJcOo
Wv2q0WiHvD/KuWVjiP+xKF9bhLRalwBS6rYJjrZ4CZAv9hegY7Mm2Ll0y+CCTOe1iTbpYhg0Jd1W
h6fW/TwA/GvNha00t1upW//Hxug6F2GD5ZaF4FcqR9LQ/uqk6hdkNtv7MzW3NqgWjo8q5LWA4V2b
aEo0FvvUYKY0V93JbqTv3Tj9lo3y7bUcP+lA5Db3Tc45PJkMmNooxtNNNjFJmBRKrREZtma89dGR
qC8NgrWchv/8IqS1ga4pCHFAZUzTnHEPj3oh+QbXLTgpMYHVP2qoiLSIrSz42+ws/scUKfTrWYwS
rcg1TcAZyuJzoDZf1E7+avhShbBer6FQ1zW7+5M4535cvTS8kqu5he4l6Bt0kVoYtiXAmP0sin8s
bsb7NmZHRWFrbDDknp/S6ghGqPWNmxp27kGmQT75XKY1DyqNTJByHoL9fXOzQzLHEpcCiRB5kutJ
pMwyyL5TwfQWo9LZo6Nk/qiGt/tGZipp4PPIfsITpABb0CeHkdF7Kvo3tWEXTr/y2geU7xtO9f5v
V52hz2/MnWWCQBXPOfI4FXLA9RqFgmQoV8nBF166JlzlLYKicCn0TvvoIh3pRJuyPotLIJxbDBsX
HGAVQh+ZAvtNI3fbVUVZVL1hO14MaErZedUDHCrokCL+gFanXvbgZWXrX6yDwSKosGZBLDLNshSt
YtIXpBi21I7CpEb1LAhJvHdIESxUCeZWnFZZ+i/Ay8nwFl6vOAmlRIvo/rH9QX/l8nnVCyNH6kgW
Fzz5I5KaPPI+KNvgvwMHcUN+J+UIwmWuZdgRutJqvbG+9elvod1r1d5JHvTYDjwEMnVeuhYowZ+C
BKgqXRXlsU+3aiuvm6Hb+aW5knIgPcKDpRzBvGwy/aEvD0rwYAY8HOivrpAapUnGO8Vov9bhU1nv
SgFSH+J8yAZWou3r5FDjctPqzgpSEy3r18ho33fxuVtjpKf777GOf7+4NYSgq7qhM/DwRloFPl1k
SwWkuROcEgJ1jDF6JUVwbaEMwwx/dU3b6M4VWrCR/2oqyTqtFw65mVcG3D4SBxypYV3RJw+mJpcr
Q0HY2FbcH2L/Y5SgQwwpT37Qqr9VzXh7f+JuG1TYcJf2JqFrkHe5UmXYM8yfovvo0NIbHfSytQ0P
lHaWr8R8HbeoLm6sBz9o0a/YOcnRQ4OEhtxKDumH6iBV3io9so3ZA/H92qExIP5c5ptIeu+huXPc
dYweS/4SNV/M5nPoIJMTHkJoGu6PZfbwGOdtBL1RhZvSInV1m7q5Fpt2dDS7d+j/Vh6JxKN6aMKH
QbW7hTz6XArHuLQ3Cbk8I9QtL8deU1XrIY2/atZXsfbW+hMMs671nJn5KqVPYfC3eviMGo2jLTXn
fFxI011++Q3TG8SjZ2DEiNF4/iR6CPd8NmTkghCGk6Bc3YPJk9Vn7rm1Ao0yWi5ttzXEH6JfvBTe
IfOclbQI2555VVLTAKVHUQXUvzFupYvNWEFqVPghLtWy/raS84pMf2XZWke8yz3QXL2w7OPWu5kC
zFFtJCogY3JtD0EJBMnczLRjDdjzVjtrg02vfveOpHhcrqA6LNOFJ8VtUyfbZuxR//82p2+KXs9L
r3RT09a6XVXqDw0cOXrcrIHd6uXe68t1VUIFDpz8AX7lMl0CXs/FKZf2J65Xd25QaS32cys7KcI3
FIAM8SgiTKx5SxxVs+tJfILiAblXMl/X8xuoHpLuTsG26qUVXYRrq9xExA2B8SDoZ1nJ1+FS8nB+
K1/YnBzokZIphQLQxFaUrbpvjXhtMLkk2akqIanwNXuTnL/3/WjuZqauQehMlxtosckwYf/MFcFs
0dPVxE2VfBOpdKbh630js+tGvgXONrhjKCBdzyU98ZKaFqZhB0G89uWD00YbZFQrtVwL7kLH2+y6
Ecfy1MHcTYTuCei1JS3Hk+YlKBPiF334ENYbIrBd2HffwwJdyuTb/QHO3V8ktmVKfiOARxsn4GLz
i1Jak8HHqFkqqFzHK7i997VFY2uK+KH0dt/a7JpdWJvclnlVhEGu4SY6Gz2Tf6ry755I9b6R2fiZ
WxKQMxoneMfEM3orDhNZ8DjQhC9xjcCQ/rMpj3X76rrfouqAfE4NQED0OWMfg8SOpUOH8Fwswg5g
/Aysx35s+agHuhGybaFkXyu32hf+PjP3WXu4/62zG2cs7NOoKfHCnTLXudJQwTPSmLbkbj1tm6b7
+AXiY433hQfaSHopl87fuRW/tDg57o1YdYMAEjTb9wnZ3UF4dxO4WBDk8Y1fRdh+a7lz7o9yyeTE
yWonrYOox2Qfhls4+6HTeu2ipxTYvhu1W1XQFrbSksHx7xdejWSiOZRNNxo8Oae49D+Fzu/cfTF8
fZP4zeH+8OY2LmlZIk3qJiN3wLU1rZaVEnYugA86b6DiQTIPrbDSgSCkKwle7iUSlHGFJheoyevQ
whRQbvqgru1JbtNbskRCBOfZGu5POSsPlWEi6lsubKWZ4+/K0mQeIyFDDC7HUuR8r8RiNQaYSKRt
opCHqbAwjbPDAvhjgTbmRP8I3y4WzW08F8lgz0CqlYKQF+xUGVErHY4+cSkZMgfyM8ezgRfrSBtg
jQfVha0QPWs3z0m8UO3ygyN4tsE46umvYdMI72G3Db1sE77Vwqr6CSuZXyIgKq/l6lQfle611/dy
uJQqnjsJ+CRqxTw2iYU/Pvnik/IQFUAhhiMzRttXHd4K6UU1Eb3/ngnx0UjPipt+UZSv9113doEv
jE7ikpBkmt4lGEVkF8HpP5T6N1X6pwbuSGJ5wZvGfXDjt5zHZMK5cEjaXE+6iKp54tcYE/1YXkcR
JXchypcaz2bd6MLKZHfUg48m8JDxYpdOUGhCfO6bDQ0fbbjyEYK9P3+zxhjMKFBEKWsqZjBIeRAl
QUmOK3g3K44y9WdZfpWFpfrf3NTpXNHUGEcg/k0cAmmV0sTkWTrz1R9ss/p9fxxzfjCCRAh14H5V
p20YhdE4FbA7w4b6ZKXl750arazkCyLy0MP+uG9rPDSmbgCAc5wuMJ43/Ri50gZBIMokOtTtIBer
VP4cDcKqeS7J5UQLV89H3fqOtSkdAsnBSAYCZKAObR6V9FFMpbUavBfCUUp+eMoudNaFxlnjRQ9B
5G2yQvovzs5rN240ytZPRIA53JIVJVWVJUfphmgn5pz59Oejz0xPFUUU4W7AbcACtPnnndZa21gc
H/q43MIHhZrM177qHLE6mv4Xo09s17q43bOfbVvXQQch6BHhDR6j4kESj1NX/Vg9AHo6Qo1jwhef
vdBxD2jMTgVaEtMnOGOawRaSFwNdQXnY3J/ZhYeITo9/Z3aeOIRpxQ1AXhlnVMhfunpv6oJDVxct
uo/0knbHWlrLvy7tSxMA/gRcowo1zyp3FoK2EYn7c2KETpiKJ1PIj/cHtXTE2JJ0Yk86FBBf394a
8BQ3A8B44xxlKsKCsWw5BqzCtpgQOOeeZ6w8Q+/R76QUwaCQeiXdR/Z1dk35UK8oneyS5O23SmND
Tp/oj5F/0JujOB7bPnK6c13BZvMgUowf4QOjPYI64mDXa4CtpWM5MW/T3zUB4OfaTpGqjH434J17
1WDr/avqvgBiQ9L6Q4ke9f15XmpBpgYBcmPqcgQbPH8TLWPIWE/iRvKGJGOKg+/vR+MwMDiE12mF
502INlGDvK7dj/wjrKThJ637tPIhk6H5kb3+kNkCWCbK6ZJZmGehOOh1cBCKrc7Ah5cM5gprTwCb
hr9dxSlx7X+BmRvWyjJL6YKbqZi9IYXU9zEap+bZj98yY1dVzbFFsVrQdoZmt93z1Cg5/sqRv02y
Y79Wt1sKYKZeO1r8ycew9WcrYTZxK2RtbcJyA/CplHdNMn5UKYbW8cdQucjuSUbuOPxRJ781BW3w
4/BjhF5JI8kfvorB4PS5LSmVXcoalYDKluSf9WvysTdWLtelLUNinP4dcrki7VGzs9moqFp6RWWe
XesbIZSXuJuWbnkTDnNtQE9YjRBhfkT61v+gWKmTu4dh3NBsupHW5mzhIoJcHaeX/9Feqs9ivtaT
kiDvJGI+NBxh6IrXiMgWMK1/6Nsn3aLpjfyzaFf+me8pWa5XmnmuzX1jbKyDUD9L2mmCTRbPua7a
RfUYrHU3LhyFiTP+X6Ozjdg1QVW4qWqerfSTZn2fcvK1sls5b9PczM7bxIxLhEK3HriXaW6vRsYu
aXMzE7hlxLDYmHoz2rDvyDbadf4+rV3Daf0+3I00W9lKVAs73UqMRzFszGcdrkNbyq3/kC/jCqap
ihVFbG5Ofl7JRZpINctZCyep2LsfBO0xJimavNwf+4IvQmaHRhO4ramQz2GbVV2EahExvxEJCRGn
X44eIR4nCeyNHrW3lattaTmvzU2fczXTAzLeblUqZFuCUy3/kwdQ2kYr9/jakGZn0hKivBkHhhQ2
5FMz28x3UqnYcrE1nsL/4GwDkmKZEDYi9J2zRpqIEUeNmlnnBEhMJH1SGt3OhW+NvLYhlrrvbyzN
7kQVGHcWpSkoUDn/GtMxO8R2Wqr7yt0ZHVLqlm0U/1QNcdymXmslW7zn4CiGPRrdDWpKs2qSlCmV
1QSFdZb36riPog+x8ZIivKXIl0iyqJUctealth5y5ZMAV0z4WQEs1Kw4JguO0J+wnkwk9Ja0tN9u
HnVQlaDSKuvcgkurgRSOiOKZpedU5kr6ZMHtoDRHC86Enddp/L61lGZyUIejYNG+m24072lIGrsO
j1LwbHZf7h/ApRPxf6be8WGk8K31Vuu550RETB2QHbAnipj3jSy4dFxsMi4N6AbwTfMWkswNwkEI
2TxB/LHQNmnsaM03qSL2CE5ed4ypmgbHLnkzBErlBbTTB7fZ0+1RC4c1atD3q0h+Q8K35C9eknmW
I6atpG51Tkyci6+ZVHwTQgWeSaPbxUq1FnEvJBVAKYGWIbsIiRId2bcrKRYSzTmdxEpKmgOKOi8n
j04jGjCD3BninWir+fb+bL9fUmzS10uwivKvrMu3NruIPHNfh+65xh/26l0j+063UpZfHtiVkdl7
X9XyICKT4p6r+HcYvli7NLWhbNGP5fhDUMRNOq6F4O/vVYji4KsE/UjCHMb822EBBhtEl/T92Vfo
1nJfs0A/l566b/2fcfpEDf3vZ3FaNYDb8NMhiHdrrlVzH+BiaJ1FUA3D+FBM+gMr2InFWbw2MrtU
KwUkX6n41lnVmq2kPKEiURmWLdfyPg2fe+ur7v4chHzlzC+4Ukwl7wXt2YjHETzeji3lPa6ikTPQ
pedMDh9cq9hA+GeXx2ZqaTB2nQ9HrxfAWr3yAC+gMW5Nz6bVSrLaMoXSOpcUpvro83OPftOhR2rU
dsN9ujF/WhA+mu3OyLaCtmb9felzsg5wjVIr457fQ4YKsVrsT/MtpY2ddr9Cui9OinxIR16zkUyn
o3je52pVi2dp85JWJTc9MVi/I+UJi0RpvZS3Q/+sdeqWx0PWty2JRkl+XZWJXoDkIFEJeRYEgFSU
8Stv1xeC/ibTzZq9a0IVFxCABNq+EL91rrUrS98xy52rcjdIplO6xJaD3Ssnox8Jp7TKGYKN2PwU
y50RkxWCRaXaG2uYummZb13e6QvhwAKLBsGdON3SV46YKSmRp/ujdU51/YMv+J5dlt6Kb/n+FcUG
HPvwOwBjfsfQnElxXaFpYZ0tCPsqwKFh/1JlrV0QS64yWy0uMFmCqQYBiNeYeSig0TITNkv2daU4
kXQkAvPoGzPNzK7k1A4BGynCRYz2AWotgtw7pr5HsJG+8Whbmeh8mJ+8YY1Lb+Gto/VesUDSA/Sg
W+t2ltW49FUjcHl9lJ2uPbqkzCT5GFT1yl25Zmd2NTdyWY2FiL8iNOqpCtIDWIkHlVApXOmoXdw2
VwOaOUaBlCW5VfHq6G30j+lHkNBCw3j/4l/aNjA2TI3I6B+/QzXFaq9OXTHu2dB8O8UvAOehpF/F
Srb9dqWxe+mpvrY1u4hBT0lCm6Q81d3eUN+K5LnQVkwsbcyJH8LAFyCRNc9JBpUbu1bNcPyeVpeN
FSJm0j+6ylFSHnRjd3/upvmfH2vadrFEpzriZrP10YuUnuqxcs9DIj7xcDn08G4EX/ilk48tTflJ
7n6U3Yq3vGJ0TidSB3WQ60gVnZshpfuORKH1WIpEBXB31WOc2INhOb7srzkki4sH3TVU7JCtwdp/
e7oaNc2TUGSwXvo7jz6Z6s9C+C8OwkSp/b82Zic4cStPUMPSPWuoAiQP8rHcqkiSDm9hdIKuJPO0
NVd98g7fLeGVxdlZVpQaIhkZi7rbX9oa7Q7DFk1UwfqTl73kJAGh/tGlp75LdqXsH+5voIXMH1EC
DHky/GRTPX62g7JEz8chwbxJkcKW9O2QfM+lf9BKsfKPUnKwasUWFTuOHqJB2aT/4cm4sv7HX7t6
lsZxKpPntUvngmQXNCRovXEwuk1yIq5ZuTQXty1QL7r3LR2WjVlD+MDp0RqNsx/wXjtGXW36QDOc
rHX3bbvtv9WT6rq0X5nfpatam341HbV88/xJqLrCMvNEYnmD2smSPXmzSDj04yaG31UtvtXmDjHG
wHsLaEzfhZlTFF8baZVdfekiv/6M2S4TxYxmwI7PiBoFulX0lT6O+dbbDjtt32+gv3Ap3cP/UTAr
wsoiL92IaKnR+0rT4/RW357bygy8Pgu4EYfwUEev0NDSBmfnaGpWkpNpazjLxS39hyrVmLwdkii3
9lAjh5ZOZKEphDu9nnxu1SPS5KqrO1n6VNcBur/43iJ6pWS3RfWYrsltL44YLJcMegP+qTm7QJoP
oSiM3JBgLhwp3Fn5nr5kt9jI8pO5piq1dC1OwLH/NTbzhEwUpTpNmoyNn6dW9PIEo+9/uaWujUy3
2NVBNeNx8BKBu5c32i3LTSS/xQosXtLXwE0cqfMOCeAeu+nGHRrtaR+vnaNp0ebXJJuH+RQNXIX5
S+c2ShX7ieGeQ5JBserQzrChTZceEDIYyWPd7pr4u5mf0sA6yMHOEL7cP8hLt8eV/fmjB8EQkI9Y
d6FO38YV4UQfvxTOIO5yrf0oEk0Fq+3CS2eW0jRHh84X2hpnCzuIYSi0ssW56fR9Ep01+cdYfi3d
RzGL967acXUZmyh2pPp74YVb+HpOurWaClwK4UgC8N6CwCQ1PXsR5Vqsc2jMBK5NmpWHj35zNAs4
D+A88Wr4ZvrWNoDFFUp4zjLp4/1ZXwrYTR5jUnJgpgktZnPgN11VRrIqTPtOj6ONH+wS9aXdRhcr
spF8kNd6pqdXYLbPMAjlE+gHZOvmEWvvGkkcxbJwrgzRqQthS39AM6D+UqGTuDfy36LVOcrq9l6Y
5Ruz041ydb6kRFJzpk84Z/HHHoJnhIIiA913CAhjSK56B2+r2pT+Govd8gTTh0O5FfGed+k5yQ98
ZcwbFwEIpEkDm176ZNzWJr2Ydv3YqHAhrbF4LDyJ0PJOmujw80EaOrtLAvZ6b5aYHAT44BQn9GHk
9LRHUI7H+9tn4R428WpAAkLQpwNNvZ3VOms6PRR49drMPJoEgmbwmCTmwdQDR1K+GjAJ3Te40O4O
ySgQbDCwMCmi93RrMQ/7qhhUmXtSILFLqhz6CZrYe/0YmAlQg2e0YRxoFrdSBg+GAbEabToqQTJ+
5yaUv6XeR9n7rKw9wQvVBL4L3QCoipmMd/AQ39MCWUlD4dzGsD8LWy3lz1OocHMQqUipjZbY3qv2
ctKhKP73Zf1b67N10CTPa6rGF86GOyZ2VdGboZ119MtbDXKHtc6yxVUHokm+gwYfOA9v1yCISxnK
1xxr0Ob7Ids6aQ6DghRfQ79vnMM1LK1mFhcua2AOkLqSK51yErPgJK0boWE9BUrYA50uMtJJF6ve
Ze4lRaidpmOorEhN+DAoZY9ycUmTx6xfeaMWB65P5DgIZJH1n00zquhxIwSpcO71vVnUO6MINgZF
ME5zqfyEAHtlty94HvDjwH0PFQ/0uuosdqh0WPl6lHKR2tDFjZWTkg4EKd20RraGHl68pyQmF5EX
zjFJlttFrXvR9SKvwhYRtsNePgi+2B9bP6L8HmcnzwL9F8WZ9tBl/uD4kr72Ei7OLtlbYgdqp6T8
b79AGPx4aHxROLvsXCsm1vVJwj82wKXD+tWPv65cJUsvEdaQqIOVn7b/2VUyWt3QuwmrWSWPbhht
qt+q7mi1doFF09AimwBVXKufTK74/PW7tjlb0QiagkaRsJmUtj7mdr5taH2Jv7vO/cEtzSXKHhOt
HCUwdT62rmzbWtAs4Vzq7mtaZLs8hjIHiH38Rv+3WnsrnAFL9ijvUfQm+OOxm8V+WSTJTRKxdo3h
hHWwFy7VXmpkRyw+9cnh/tiWboJrW7N9EgWB6GbTPun60Q4aGojXrtOlB/TawuycF+gUp3U+COcv
fi1vdbR9he2kznZ/HAserzmpw06EwDhfc157vdRrKbFwvfRCP/Xmwes/me4xL2CFlAoekK3/fN/g
4rBorAGzRPKYtO7tAdMQDaymMuw5HSGTFizUeSHXVcS9uCapsXRxUSKkkxzyAwXu8ltLRSPlcprg
5OXal05/So1v/hpaZ/HFvbYxO0pFzG4sSTeeXfjr3G31ZTQPBhJY7jG1jU2g/LJ+mebu/gyujMuY
bfPerGN3bLFpyb/j5rdpXfL29b6JxYv4alzza1BXBDIZOttb4Q4S40cJAjTlLLoHspzlL+/rWK6x
QS0dKGBddF3SIQPuaZY/sIquDhpT9C5G3ImbUdEGe0zTNeG+pd1H1g8efwJ2+R3Euqjc3JUUSuYo
N8GWtm2t720pwbVorWzzpZKcCY6bbksyt/QczMZj5n5tmoFObcpqNhGwiWD8p3gA05929APniC2e
fGs3cuUPEllc90kPX5PxZWUdl67666+YnQEt861R8A1aPJJfDcDah/pbaX0mGKB9t7chJxTh1kX+
9dwHjis/8SVC8zRGay11S9M+Ud/ApKzLNEDNjkkswvLXyb17hh3AziP6zMJTMVp2G9Ur99lSXog0
yb+m5o+A7o1mEpsjJXQUNEzVRhfZfEj18ABE69JZLdmZlyiF18+UTpr6Uq5poC3tY0hUJwz/xEw9
Dy2rMK+0NCUaqcTTIPiAf1fO5sKSckymLpaph4Xn7vZaa3UjM8wx9S6VBXlH4HE8eYGiN78gwKrW
XLJpZW58BcQ0Jk7YSc8eKop55tgb4lApWsNHmpRy5mYqd6qIvKNtEzzlxq7oVt7wFXt/LqarELkY
xrSrM+xJQYo0w5svI9E1XKzqC4z+mzJ9KNd0wd7NJyM0yDkxPgspYnV2RBqp9rLOVb1LW8XbIlUP
ZbePo+fCUj+7wub+eXx3DiZb9AdMUkV/ep9v1y4p8v+xRbcFJfF9Aa1HbQj71WL1mqFZoGL2SeOF
keldGvdD0SmwDKGJk8h2sQYlXTREECKzNyY217kh8jYlfrR36VtlEwI7MNUP4WgdM/n7/al7f7Cn
ubNYIK5tkfbx6eBd7Yw4FCE+63z/AmlE2SGjEA4bQv+NmmQPvRI8xjE9LOhbgg5gj4jZ2+pYl/bm
9RfMxjohTbOmj/wLhd/ejY5C+1DpwdFUk01URU4bJxvJ+3V/2EvzC2uGIRF4kVSf1zMMJa9ixUr8
i0jIBR5YRalPd4+rNbFlOwackzTmcBamn1/NbluBZtT63L+o8UH0fk2QdWDH/l8Tr7GIBK3/mpld
XmEBHk6vMdN6wzYP4O2PNLuLKqcqxHWc83s3ZjI3tRVSdibDOgcY5QXqQ8QmmKsHR+IOew2DznZR
uTXbrfZ5EL5FobRyxqf7Yn5jmpOuOlhnOJaM2T4t8rrtfanz4V+jQ/zJY3Oe3OCzIO/9tc0x/ap3
pqblAjA+dcNNG/Zq0SJlDJQ26/2L54W8dHqj86x7a0/Ae32daRZpoqb1Dccdd/rWDEQ3ehlB5XSR
tNDWs39adKH9iOaS4QeaOqMaOHLS79HnJSdSdId6LB3Ylxwx+lTqLynkx52QgS9QNrQ07O8fj8UZ
gCOJYAJxa9o7bz9NF/o4CKXRv0SQyUQxUM4VD2rJAIgoVYRuBXL0ecan6SK17TKL1Yw1jnjBlvUH
JG/vD2NpiunUnvKzcBLjNMzDSTcgHVGb/mVCHI1+AhumtDXqC/lO2zj8yo1PprTRgy9CEsOIZ/fq
Jh/sKD+K0m8/jrne/0MzEVXU60+aTW1bN1phDoy8bRP1YuaadFTc7u3+wJdOKClUEqmMD8SmNbPi
t2kbkKPnTo18urlhHT+gJxIqzyjzRDZu6hq28T0MZRrXlcVpxa8ODRjqOvIV178o0ZNo9rhQwGRJ
gEx56iLW6ZI7qUO4iZGsMhrzUVL8fV/TfPQomD9r9AW14Xsuv/rep64Hs7Jvw02jQUPhBw47nNPz
4f4MLVwnN587e3TCpOtaTxfYGQW8NuImpHGmAbRsxV+zuAC4l23vG1zwh24Mzl6CKPEqMVGZH0oD
H3zL3VTio+X6GyFbWfuF5xRDKBCRqQYgPGdMUbpKDvwmgmJefC3a2lbTjSIN7OVNokChrr1q47f7
Q3vPlTOtPRttogOemsBnobOql2lYZnFwUcpvksmtJNUo7PryXhYyR3CtI9QbW0voj3rwWRUEp6k/
jDIV/W6NIWHhWqHhHTkImLOn7u3ZJqyCUqwyj7H3huRDUTRAR5Tkfw10n4Z7ZWW2d+pUHNIaSuxL
G76p+1DbN/6XOt1ClXd/XpdWEvwu1ujoBb0/c6GDBq+tRlv3Uo/0u58z78FtU0iZ2u9p4ttWYo0O
nuF9m0vn4trm7O1zdTcQEgGb1qF7Bv+zVbdec8p8zYE09O9N0U8GDgshAVBhM6dFL4YAHzoLL1Lt
tJP+07amqqF+cOuTsBrA/gFXzx51WsrAhAJWpJozf9TbtpVAh9ZYS8StgPRDG041he6TkO9dTzoF
LUoq6OLoz4K/K6K9WdIjbgWf+pAp77pz0f7qBOVH8l19QsC97P9Br6cIvjYUKHoe7rA6+vrBAP5f
H0P5LVTXWAiW7g8UMpkvfCCcq9n9EehjMwphEV6Csd6TQKcDRU+eEgkepLXK39IpglkAdTr4VEFA
zBbGrYMoFqw4vMjBTxJT4Vp6b2lf65R66Kn5E9DPfn9VBINmRSyFhVMltOMxHE9F/AQ3tk0zUVd3
9JT/tWYFp4iAG9whdS08gdmDGBoVxCIQfF9SneZppbXD8IEUzsrpWZy5Kyszl07FPyWX3DFzemjZ
SW3+JMO3JhKwOH1XRmaXHJOW6pLVhBcx+90nJ83aSOkX0Tz4Oqp72Wu4hkNbiGGg3hL/lIEnbdPZ
oKROGfCjmDrJ2/jRUyyiZa5CAJGu8Z0tbfFrQ7OB1b1WIVCBIdn4KGrVVjJ4/y+BUe1SdXP/7lk0
Rfoah2VK9sybjMBL9YEwVpymutzI7YvVUCASHKv8EgoroeZ7AAM5CRLyTNykEEai7tYzEiPLQOkD
P1/2tA/JkB7MUrQnrmo3GraRO24UDdI8xxQ+B8Fah+TC2mF7Yk/EJ5jor25tq7HaxYKM7VZ5yfND
CtUpV/qa3tfCbN5Ymd1NutcLFjlH/9KYUmbntIzp4ZOC/FQ/6i+Rery/dtKSuWk4E1ssuAFrZg4C
JFVCTSm4aF037nupQNpdaN2jBOWCI0uDuomHqN75uuHuaHNPqYdk2ZehI0zqxcGwq7ShByiKi40Y
G4ODQniz9cR4jU1i4ZxC503Cktt6CkFmV06le5KLU4wjZnn7CvQvlB0/azWx+wR4nOJupKp+Qybt
n/vTMy3p7KGT/zBl8IxToZk3TeoCOmVqz7Pa9fmnKEo+pjDkKMqaP7sUYihEcFOvNkVlZZ5S1OTK
q0Mjii8o8Q37IbEKuxlDVEu8MwK2qlx7uH6ZDT93gw+ar2nnLAwT3QlO0/9nOpm/hy2i8kmRtPGl
hKs06h39dUTy6v5ULmw0bIDCAZ4Cn8I8Qg/FNHBdurIvZWlGW5ZOPFWmZNECk/rfDKkqPnhqskat
MDdKYoVuoolekWIyj9bsuvB10U0CgLmXTm5pjNsb3lmjqaTQjX2orLVsT3f39WaZjNGwDXE1cL+p
Vez2flAEXx9rBWOe+Jo3/U6UBFvO0Y0DgG9eLGPTSq9NuekS0XYNyYn0FWjefBUn+xqcwKjtTrq+
c4G0XnetPi3d+KK4sU0erqfsG2n/xciED2cZIRCdF2MT0rZWRAvmpdQqW9e+9mVtC6uiL4tDubIy
e728MeHNjoLkMpB57pi/bEIXQxZ5f0++C7amKeMPvZxTUMDy3S5Zr3ZV2NVSfIkiaVeZiFT46O5F
n1T3ID0Y0l7U0qOUmDtVqG3fqqD/QVrqLw/G9A0Tjy0O3ARPnVeDKJF4iRmzbFntv0CAQxqLneLu
pHibiWu19Hcp6j/WpieUPlEqfvMylxHJvqiUrF8ywkCcb1ocEBJGU8ErJmyvov4YWL1d4LWPENzm
/u8EPr770750KklYTWdFgVxlHlVD6+wWJbzVF5G71TE7WXz0cCC2gwFwys0r146zPjjcN/oOSs7I
ke8kNCINCSxqnmgFNTq6nYlVDeS24L5l40Hus9dYdqwOHDCcq90G6i/F+i5qyQa1xxAQC5e9tpJT
eDf6qSRGW8Ek6mEShUw/v0ruiE3mxj5dYM+a6Im7EuJpmGfRZx89MjgahFlZUu3vj306Ljc3EyZR
OialTZsjdceZ1ylovtBHihU8Z/XgbypflmhYlcftfSvv99ZkBkYgnhH0vt/Vx9VyIu9A3P0ZjHfd
/arzwlEGaZfWwU7PrU3XfS3qRz9o4exCyu9cx/XK5fQuRwl7zs0XzO77nlYRravN4FmPAbXHG2F4
bKMnTc1fSag3rWRToYhxbCr5R78VCPzThyaHGEW3a/kkuAcax5W1b3r3LPyJy3nycFvQcJ03jOej
0BpJw3p3iZQdgyzs9lEsSQ+KC4Kt8ErFHsNKolsMRYCo0/RTlGf1pq4CeScibfNB9c0JulXX3cNY
S+guRm7sCDmqJiKv6CZP6i++pn4XGmTX0HEPt75Ptuj+0s5d3wnLzvdTouDOgLxvtmdR8yniQY/r
EwLOzTZVRR31RbPfh33obRJEgNbc0kWDdFogSE6TPfvm9pBoo+8LQl3UJ987q2nyYtYvcoEcSPnS
lr1ttG9lJx2FtNu7X6tj5z822ndur9E3Vl6IP4mT66MzjRzIsEXpliIGV8fth3hWi+5eVtUnOI6P
nvRQd19hM0cGrPAdzwu2agH9j/totYZdCJBbtx88f+t+iJvvntbucu+UqvohK19B1fj8g0eHeltd
hi+6IO27NRqyPwf53dci3sLH4MpDO3D7tX1AUquO+/pEzuOhz2yrUaFYNOwhRhGw/uRFDeJIv3S6
ucmfPijpuK1qbQPxcqIfu/whKScC1LNfaU4K151mfdSGfmJaW6mg/wkJ599JE/CfXgv83TkBuViW
NTx0cXOKjSQf7bLT8udUmlSV5NFvaIfwxIDIo9Rjy248w3+Uhzhw7aJH4U0MKJaZoLWgOFIRRf5U
5PQn2nqjmg9h4fbptklK6RxGDeilwg1TGhwEM/kxhh59obnXhD+KQus8+DTL/NTjZ7/5USmS3ZTL
sN+oaW2Ou1SJFIqMY7LG2zLdQO9GTkKIx55md9BBtyukqgEMFRppuQpOtdwNNlr7O5XekAcECP1k
/m0LMk8NTz09AzDdEl7MaWJ0qYdN0s+Ekxe4pyR22Rjlg6GNj5FwUqMab9+Vvv7lXYFJykQSHpqh
QCc6e2z80VNKKmnCSQ8fqLEdu/rUE9QE6ue/tUO+AawCeh3cScSFtzPZ9Bb8qAMevTAixmuWh7J4
gNN+2+bDiusw90anN+Xa0qzyleRdWlax7p2RKHdkYRRtoat/CrW5UkeZbtGbvTGzMzu9cVW0HpUI
7KjNE27aJk+9R81LwIiFP+Lyb9PTDGtywSZaHXwjuC5uJ7BVMqXxGybQj92H7kUptm5zipI3nBZe
xJVd8W7fz4zNgiNBygyVWhVjS4MHE55neGDtPNGAwNEiUY02JF7398fCbF4Pb56W0r1mhIsEi2ry
MYhIi5vuZgRNClTK937ft/Xuubod3Rwh1eqNoEa55Z1FKslB56jtU4rzPOgrqbaFnXgzptkO6YPK
aNUYO2P2Si0Wjkl5J+W7+4N51zE62xjzE4x/2KtphJVO+Bro5tfWTb6krvwof4qfC3UjeMGLnAKY
0MYGsZIVUPfcV50bn4V+Y5ZbSim57Erjs9X9GpK/dL///P6pLw0UCt7YH8aiK/dbz1y3S0bBO8cW
QNte0oKPjS53jieV+a4t8uxcNP1a6nBp3YCAUkOmCwnartld1SbCOHRB7Z+7WOzskMbLh8QYUp4Z
cc3UPFM2jY/YfHJYCM8pcdyeavThAhzdyj/XahEKW5DEeGhZldAOR4DwIa4Sr4Reqcj6fTEWzdYV
vXaNQmfhOEwRAGpdoCRUgJK335DEXC3eEERnr+uCb0pg0U7auN1W6mvBGfKyWql+vcufMWhUoRAD
RWcCyNy8RJ8ZsTX2Vh2d+xYdD9mF+ogsFoIrXtltozFCCdp1Gj04y5CgrJyWae1mtzYUVxATkUpA
7m3OBlBUg6qNmhSd4feLv4RWJu4HpUDOwlIip49zCWSvJGwLS/hWS123KYrMW3mgFi5XXFNSXSRI
YfGeF2RqIw9loVeic2a1RbLrx1H7WLUlXRem5WcF2VtVjB0lLdJg4waRv9buvWSftwv+bD4DGM5s
vWvDTQU9HcOzOCiIUIRFvNeaqv0syl7uRMScj6Iv1Hs06uW1nuyFrUarNIW8yYtU2QC3W60YxUGK
miaBGFbyLhmMKnurLpGIz8xdWxbq/v5qL5kjkuNwgUSFgHN2uoawkSujLNKzN6ZQkBCiZUnjIKnr
0Iy+JqX0Lj3FtgZwg7gR6zNhb6Z5v7qr0lY0y84fs7NcmxvDa+wu1o9uEBwi+YQssgNLA+rVdiPp
TiIJF5UCY5Uojw2y7veHvbDAkFRr/AfVMH7/bJajyq99VS/yc0HSJDdAoPrZ3orMh7zsGycMmxdZ
CLb3bb6r9TD6P5hjsPoTxek8MRZO0W4lN8W5zMxD6/0jFM9F8tVwLxYKXJSJtbA+BMNHT15joV24
rWkTNUimyqz0O8fIHDIwilJanCU1/V0b3jbUOmBI4ZqM9pIdyudTOhziC7osbpe3i9yodU0rP0cR
N6QaJ7qtf3FjTV9Zven3zG4oIugJwc0RUcBx3doJqTIiXpUV56EKtkkJ7JBck9YFOzX+pGgf7i/b
wvttErUDjEP+iyrxdIKu9qwXNK4A+I70DlqRz5KQpnsPRqoVR2hpSKS0kMediha4/7dWMpo/XcMK
ynOuONzOB3OQ9kXondrqcyeu9WMtnEN24KRBx3M6PeMza2xUweoQKj0j/4esiQCG8mFoCJ7qi7ZP
tnr+5o5PKVpSifEWWmvb8f1YCaNAzFK/mI7CvKtYFLts0JUwP8ctgDvvTVQ88mpHHoONFSj23y7f
rbFpz14tXxNlwhDlUX5OazjWSzpf12gipsm63Y0K1GTkulWQFsSlsys0MvUOZmUzOktivO1h3ogA
B4SV+5QY+QrC5f0BuzU1C0UbhH0muu3onMPPHKDn8xLFa70kazZm/qpQhkIJ11YMaCYFCdnmQQy3
bGJu9Kyuv9xfnIWdcDN1s8WhTNAluWhF58Qr7DE7FjE7wXwUlcwZzRX6qDVbsz1PLldLA4NlEp8z
faf1X+rvyHg5cbIGvFkIN25XafqSqy2nUdjOwwRLIGCy0elB4VsxyatB8T/6frnJhY9J+NTFSOnS
INRJa97L4kh53mjwo9VNUWYraNVu45NXZkN2qZN65dew6nbi4Nux5yIk8Pn+Gr73z0nI8Kyw7wi+
ARPdjrY2hlHvxSg+xwUaSKcm36vRptYOQnRyq2dV/Hnf3MIremNPnT3d8ljFVhmBPKi9rZg9Jj5i
puhMDQ4MiF4JOV1V2xYJwbxf05pcmldyT7QKTbMKJOJ2pFE5mMqo0A1c9sImsD31bJpkudIf0RqM
8h2SDejPlOb619Rss/pRYahlhql+/Ioc7Si5tiy3OzdDivGQRcNeMTbe2MG/h944GnOBu9Or3q4Q
Z7s/3Yure/Uhs9WFd73wUPWKz6r3TXpUx28QxUCa0XxKfojpSqS8Zmv6+dW5cWPchs7M47Ph7VOk
ZkkhqsKuKOzkJ/xuWruGyX5XQfszy1ODPfVtcANzDpQJIO5KRhOfR2E37ir0N4TvCZ1LyXiQxheh
+ak8tOMp0NH+SjZjuR2anb6WtFoI9TihHB8o+jlFbKzbUZeCECVGHSfQ+JaKZBMV9p6dhtDtOl7Y
SlNGwihqSgRN9jsh5YtUgSjS41cgH/sfrmMawvEvptjrHSClCvu+FossPmtqtROTg8z2HuLHJLv0
cb+ysZaemWtbs0uyEEPdM3hnz2TKvepzLHwQrJWs/Hsnn5mFSp6KLK8iceTtzEaKnjdNxc1kRd0G
1T3i1I1vQsAC30v/aoZrmYole3CgMX/Ql8NONXME9FpUx7Qt4rM7nrxJm+iXrh+99nHQ3zrrcP9c
Lj4y/4+z8+qR2wi28C8iwBxeSU7YXc1olS29ELJlM5PNHH79/bgXuFfDIYawAcMBAtzTzQ5Vp06d
gyyyhSamBnF1ncHEUWyXkywxWPN1Stwcvz1EUZJ+ROJRcWXJLULTkyrjoM5/TXuY1tZM0U7SKHhg
NQ5+eruypVYXcdSn+VXCeTTPo4sUHnMLh58u9ST7gNvd49lujbdkFdR7edaMNRxZh5oWj8pIE1os
PxvSi1JLXhB8DHXfKuhm79ACeDzg1lWEpsFyDlhadJpvJ6hnvVx1uZ5fU1eYidsGH/6eIv79a9h8
DrU9/sDW9OxFwJi9Q6Kxbl8arW6mC9vJuYcCN0QGwAxpVy48IyYlLj6VUbCT09zVlfl2AGX4QyI9
RZPRup/dykJFqRupuM4ztWWQrK7UrlP1ReteWu1z7wwfMju40MQoDO0Ao91T34VUAuE4ibmncczw
5/gvKX7uvj1e9zuZn7cfBiTMCaK3iha824V3QoFrcJCVV7tInuLeeKnb6k/NEb8MqJFIVQ1sOINe
QL2RT5WkejUZS+SGEeEV/prHoDY9uZ5fpeQEGLrz2zbefx2LYTRK+HWLVfztb9PMetDMUSqvlvn3
GEzvZzVxbYSFy9kPpY8FbeX1B3NO/a6P3DE463bnScCUUv80B6M7A5Q+/kHLeKvEg55WABVSqIV2
svo9SV7rgTSE+TWwA8/QafrSreISD4nqi/DT47E25/7bWKvruu4L2QxmfXmbfak7UcbyKha+yfzc
2tOT3JvX6vDlYZzZ4F48DVp00GhxUz9Jcnsshp1sauvpZfvTDmMTbPEArwKOBHDBLh2usXpApjzV
BVXkEmMg9AFS2etS2Y8y7TjTiGPle028G+8fY+MPBU0LXHkNKdN9OiV5H+fXEJPOMrae0qn+4uxq
jdxxWJYDtdiXAtSjnMz9crtplbSXrCZo8qsWJ5e6GQ9yPLzrwk+d9WcWOn5rurOp+0MQn8Nm+Knr
X7JdC5blzK73KXo08sIHpZ1vbQdVdbU2z0GRXwtZib1ujFpvatP/cGUTRi1ajRAbTGrxtxPt4wZ2
WctEo9n8JSvVp2ZqMQz6PGGOFk/yxQjV71phHB+fi629yivISwj/Sb9TtVNFb+hVVuU04BSe1cJO
QH0+pI2gCaedS3trx7BRkfFfGvcoRNxOUC00vtDQLnQGWXHtzpHQS3TUgxLgtf54VptDvT0N+PiB
aawKxA2EdZM+sWWo4jCGGmFg07yLyWT/00DLZ8PaDcG61ZzI5Ko2tob8Gms6qodf4gFaZLpTTdma
DTx+GGp0q6KqtcoYNRp68tIhepCQLzv0lvprqEvZNVtzj6+ytdOXchUgKPRLiLO3nyjISyGLgLCh
lgYQjA9lPO4s2EZgYixHmaZVGaMIfbXLjb63nbEqi2s99yWGtGMLSh8A7Z+ENLXBUyRp5IpSMDmJ
L1FfOvE6yfnhX28PcErAbGwAlhLR6kegSDnVUdsXcFJwFnWOkLgd3OseD7IFUqIpRVETY3ebw7X6
bI6wcz3Jq/KaNrWPzCx62CPC8lPZHOrkqXW8sUfT5BDoZ5F+reNnCRnCxz9hIy4zVKTGdRVqoyqv
59mXGX0GWlpcodOYRyuOgkMNfR4pR/okbE0caxOLiVkTewjp1q2NOBQtVgtJH4rn6lzk8ViqEX+7
8nKIn5XcDnjKjrqH3PDwFLf28nGV5CSmGN/3vDK9waHkGytJ/oH+H8nLtKLZuem2FoOCGJ4TWDTC
glluwt+y8xF3mUygqH2tpNR+qUtHOTTEJc+qqOTnsHLCQz2IyTf0SP74+DNsnF+ItYtNMeg732P5
899GlqOpR1uyEFfJmI+B6M9F4k2VfHo8ykaEA7y/MFZYcLK31XaTnWge27ksr11wqKqfan/+Nhj/
7MJlW8PAUsbKgjsP0GH1ZSmvjTxUNcsoUr5ilhC6jfLTMGvvy342fECAvZbUjTsDsJ8oY0kvOLWr
MGfOozEv0lKgza89KwVNjgiTZNal1BTfyM79SUZf/vFibh3e38dc08IKobWIMlBga4dPdniJ5R+9
/bHL5Ke8GNmd73Xc7hr1dYYVlxef67A8iT0cduMyXmocS/cAqqjcxrfbxlECqaarT5DXzJ40/mjK
vfhxuedWgQ3a27T7Uknk6V9f9zLch7SoBqqI6VlJDjKUYEHSduj7r0P2VZk6N8w+Z+lhz7NoI+iA
t8qzDGrENbzuceoncwwCjeyty9TmkOvtTw31cS+1YtnNhS38xx9za/+gxrA0ngB6EoDcLqQspWWX
T1NJjNPNlWvGMj1VKPF9UHrqA73zVGHc+lT3SYVxmyTvhD0b9w5BIyEWJFz0P9ddKCUYq5XEEtUi
B2ZqE3n4BaTZsdbOg1QsV/EOv3lj29BnSEgCmx1fpHUBXgumtNdETcGo+6Z0rZvsuTxsTAi0UVl6
aGGWw9i5Xc4kgzXQQwu6Jppen8MJ2dTSGKfXRsvSq1Oq0FskNURnNLR2SiAbF+mCFOEgY1OpuiMh
D9o4NHY9iytSP+BFTvuu76ZzMv+Hmht3zaI6RiREY+MqWYTK2ynDlFKfnUcvCk031A6Pt+QW/EU9
G7IfJYeljLh6jWh1z0vVoZYeFtIzftmf+rn1Ksu3g9oN+/JjZDWIWWA/O1S2G7TZsc33HDW3NopK
doVjIb2bNCvffsfJ1EOs/KiqB2lMmeVz0/39eJJ7A6yWsW/smf6PrLo2xcsofxvLYOeW3niL8C4i
MoYJD+a7bt4toipP4imsrvmiBxnJFwtBVP1QaqjTHf/9XGigWNo1+GpE47eLlc9CtkXZVNfSwhe7
bGbZC7N4p4CwNR8CBQXhIZ1cd/1FTDlVy0bo1VUXtdfNqi+jBW02iYuIygdEpHZi8Y1rmHwWJq2O
ExfX4ipiQBBrtKe+rHGOw2QjHJ+tTj9pXJdutDOxrYPL2pFQLJgrT85q9fJIJtpP62ua2NVBd6r3
Q9qV5yLe2XFbC7g4aixch6VJYHnwfou0ZnR4x6bTayKt7DhI0VURJ5qYqMmKj7taoRvbG2V/Qnt4
KYvx52p7m6KO0sTMGvxZyq+zM+LFXO1UALaGIOSB6ID8CMDxKvJJ82EaKGDBuGl6OvutIDn0XbaH
+2/sA5sYg1mAshAGrC4CJ+AyyhToKGptv/RW4kozaiZm7vfx6fEp2hiJyBGLHhpv3pD/2+8jmWWW
aXTTXFEP8PX4V1t+lVGh2lUmu183GDyL2DYEGzCbNcFGlXJR6D3UUXOW7fejYQ8/MGfO/MezuY8r
GIXaG+QJECruhdvZyLGaDEpIXFFE/Tt9KAqa7QPF18LWeQoSWoTH0RZ4nTXSwW4n5/B49Pu1JKQh
QITWyYUBlfV2dPo8RcnzVV6bQaDSniXGBz2wMj8ox/EZt5xoZ7YbheuF9AbWSFkeeG8dtY0qiqeR
LsRVG0JIlLPUKu8aObHdTJGsd2NTJO/nhnfZrnPInWYTmH+YvcAloaCb5Ph48vcHnY/Ljc8vYiPx
GW4nH5v5EJkBKVWsTF8R4Xqnyd+xQ+iayrOsvWt5I5tlNEQ9UCtcZC3XJMO2SaMB6fiFF6aWud80
ovrODWMMrt5n6oexLAF6paJCraKQYv0PFGF09d1AIyV+n2mNkJnWSxWOGLMl/vUTSEi5iH8hULug
pKuFSOrQSPo8ICRqGvM8hWVwMoJYOWRpYvhSEH9CVkXdCcO2dt6C4HG4oBLb69yon+Qi0RPCo7aO
jrIk5YtXz7NVJcKrzObn4y99H20ucCGFZcIU4tl1v5eSt0ZZqAzWlJO7wPYO8l7z5E0BvsKpcwCY
3XkWt441US2N/yQoXImrZ7EkyuR15jps0k+q/EMoh8h61kK3fW70X4m5d/vev41M8LfhVl9w6BpH
Rr6lug5J+4pPwHk0v8MD2fPz2DoxKKcsun82LPA1+qonoaisgrSAPz4NWXhsxuky9oTRagZNOPkP
+9LkJSYL4Qa+g566UYo7McniaqfKKY7gxs5O9/es2X/K018RTfiPd8nWIlIMXOB5ioEwOG/vgzTt
pKZvdAGHjW7EBvotbeHOtCdruLXzkfVBqIULn7VcxRdRGFSO1U2EzBgNFY0s/MkIv4+z/knSza+P
p7TB7qAjjy5PONTw9ukduJ2T0lhBJKUqg4Ef4tFwjobyOKoe7U6xhuU1qYk4qtNXy/kkpzrGGcQ5
w3vZukzxf7htOeb0MS5+Q3d4adGOpZZVdnWtpoNqXpv4pak/W+HZkHcG2qhoMWegUsAyetWQEb6d
c9zOqeDJq64zDl0KqCGCXU9ZPTzJgeFmjkIxa/ySiOzLLPbS2g3OElAwpiBkQgurdI2G1DnSQ1ky
V9ceshIBMdz8urq09ffc0t0yuWTKR0P9KdMe2QYvaYmGXy69Yvzwr2NlTszC6l6UnJbq9u0SoNQ8
Z1EgVddOta6tHLux+oLB1efHu2tZyFvo53aU1YGZympWYzpPrkmWPZumh1KbS1Z9aIudT7pxMt8S
TJ5qioW8nrfTGcIyNoy4qq923x1kO6O/W31qtfHX4/lsDmOZCPUtPcoQWW+HkbqwGoOZ+WSS5tAt
p0JjrbL2FAGN79w1G+/DElT+31CruF+SMfZChq++Rv3g2unFSEIvSqRPcYs4YOUkblqhjxHsVU42
vxg8K5BrJNIo+N7O0AhKIqwqWnKbxIWCfCgJdPTEOaTlzg7cGolSFg4cJGsc+mWtf8uiuqpppimp
62tIRTnOTF9Ln+kSPFbt348/2tZxxxadUBLmOFSAdWXLaXAWHMOhviql0n1Iy6k+KmKa/ywMtT3V
okxcoegvfWzNx1lWn9u43FPe3XgWl14VLBcWN3Mijdu5JijP1TQB1VfEfnwzxzZu/BxKx1jSj1V3
fDzdrXWlDIDPCCPRH7N6PaRSWEGQzvW1SL+EGQLeP6CMBcqXx6NsBEz0XkH0UGnTR65yFU+YTiOZ
bcobhf5N/j7id3zPpfJZTvivyo7tQ9biwoyV07/vhaSyAqpLhZI+Ddobbpcy7BtpNAcaDbLuIJzv
RvTBbnaw1K2j9/sQq51Z91lXRIZcXdMMsLZADkSmiFRMH3WnPcjyayYf1Or0eD23dsgCWhBbW2CP
6zS/awAK+bPqygbsjd7vcQd23LnvPL0Od1pkNw8E4p7EMISfFJRX21Huw1jpbbO+1kL9KcWycuwt
O/Rq3ah8iPrKEbvuxS00LPwmhCfTZYOzE3BvzRcDNkrApHrUy1Y/wcn7EBEJMJS2eRax846A8lMY
xyclVN635g7AsXyw9TNEZw/IEPLsbJ3VkUjAeOs+jlucxrIDVykKIFmg7FzYW+fu90FWN2fYFPDt
1Ki9tlgxDslpdl6lwRXzf7g2saGkYgMoTo17NYxE51AUdIJ4zRnli6rkXj5Zz03i6H5Uaon/eFtu
TcqBcGcu0ujYXi6f8bdLOmgLeNN4yl3ZBhX96Ijhtko9+JlRnQOzbXeG2/hQFGuWcsJbxXyNf8qJ
RQkuC5pr3bbsPdOuPBDsFOJNtGd4sJVuU1t06LFjU2ADuA58tSB1orprr1YkBPzpfwpMU9041DV/
GnGqbyHsH+1Z0s9ZJ2vHRs2L9wPerscoj2zoc6Lf+bIbkweSRdUAxgBLvRYarGJ7aqwxaXgkIK6E
tqv1nW9qOxfN1uEHyqa7cMl0iX9XiaejjlUX1VF3NU9O9RzYh7h6aa2GesBTWZZH1Yo5+U+Pt9HG
1IBHZFIMDGeIvFenvQjykTug6d+Cmc74KBTNTTrZezzKxma9GWW1WZssrLR6rvvrMLti+tq1fqm8
DlTfHg+zNRlio4UuRsbEEt6eCXVMgqwt4uFqlr+G6DlSPK396/EQGzMB/aLasGwFYvTVhUUjfCkD
kQ7XfL4k8RcBVTJI1YODyuLjgfTlulhdjaB6VPRBGJdUYBU4N5M8IrjaDNdFg+U5lrVfUyTe1dU3
MD5Eo7QhpysHMj2IW+aX+blTEs/Ux7OWfBLJq+5870OvU9HS/5NL1Rg+5FhLCr8s0BeD9xh4efpH
rV9F4svyIcY4qT2Z/RczNr3QIaP9Q3vVjcsQZQdbnl/a6fPj2W0tI+wfUHMMVJDVXk0uzmmbngNl
uFpx4heOj2q82xhfYjPeube2UMsFquJa5krhnV6FQ9OUicy0uoHEIAOpHLAseukr7WMYl6+t+Adh
g8uoWcfS1vAATXeO9LLh7r4hORwSXCBlyHrebshxlscxTbXhOp3C5GkwjRNoVWIObr3bJ3gf9mFx
whE26GqnpLMOU+I+G0c5oXfV7Cnb8w60L4kfR39Vyj9C+ufx19PvpkXjMUrNy9ej9rbuk9WwcZxB
v0kejdEduZvHvabV+5OM2xZ0DxsICbhqvT/quTLDJl9QPzw7fbARd9BxZVL0f+sdxPajgQaXBlSt
qPaun9GkmU2CuoQSYma2rhxh5tvZJzlGIyrFljWTr8P7Ps124ryNBQRjwDgZ1i5X1RpBDUYra+aJ
XE7RqwuqSj8Up9i5PzY2PtXlxfVJW1bxTgNglBvbTGNCyQ75AT+bFRztrfy92UaZ71SI6WHJgV13
DVavRjbu7nPuBbRa7xzAram+Ue3oF+dpc1YnvROZsEuZ/B+rxUMqFQc9+PPxblz+D7eHjMoVLTKA
jex9SEm3hwyAOuijxqquQgg3jzU87NMerdw6uAhdaf3Q1v8JVChmcrXzrN0fb0J0SgPLxOAjrBX5
pd4wQI2sGgfs7GyABpjRJVy4NGn4TtM/PZ7m/ZUJFYhef/TXKPjQD3Q7TVWHK0knW4/p96w9CQ3Z
aNWOEj9q2+nJ0kp558NtTI7lhHEF5YqQxFhFYegql0rel4xXtmcoLN9EgFiEhA2Bq0/9s57qx8cT
vL/BmOBvA652Sp1OeSjUqr8WjnVWaeGIKt+C7DGzQ9NAPdFccno84mpJiROg5JCokijjvnOXfSh6
qA0j7ruXKlHQZDPH4skYMtvTlWR+yVpjr2S3utXexgNXhC6vEDlA8779hDj82EYgl+Ji0fCjUz6K
wW0r68fjWa25JW/DoGRGKxf6voDUy7R/Sw0svbEzCjQMk5QsISfnGZVAJGgTIbzZGrS/2ilLP/YD
YmDKNFkvgaKPvloMw/MUB/lOirfaR8uvgS4ByQtnAgKmNZ7pCOpCsao2F0mfmqMyx18KK/lsGjTt
O2GuP0kBkjCPV2BjnXluqYtSeWCd10hEkTchLkdac9HYwfQiShEygdGAAswc7WyhdcPP2/R4AYE2
UTXmHVkttl7mGoqVKrYOkZJaR8T/A6iAHf1sThpLBO+xSauA0dT1t6hMe/sgKUhyu6UmhX8FOFn9
0TW99CHtptp2826uEc7DqU9DBDYr60ONZszoopMnRy4Nh2IHT1nXGN5+PUYb2mKuxXt7F84OvBtW
ZTeXWsnE4KZhUp1Da879srTwDGr6QQLtDotj05nlKZVG+ScMrFZ1o66SjlKVIJkkS91zEuO2pwdI
d/YiqHc+5zoxevuVCyq/qOmAxKy/Z5rO0RQVVnOxaEOnTzupPzRSCD1mzGYvtLPqKDVd5hlm5FA0
wN85xApp50O/nZrfnhl+xJL8glO8NdXRLn57qsopEFYIyHWZgxRjpVwNjNBXx3npFwysEbHLMm6+
cr6D7hjBfeqONVS11i2mMfxz6AMNis3QVkRmSl+9t/PJ8GrDSJ7REChCQH57EuSWI5KIdhSZxZ/x
NPatV6DNS4rRh9pnA2EnyZW1YJ4P2dgFDTozo/z53x6dxZ8e7SYN57iFLXk7yzqeJzMdpvZSqkp5
KOpGoUuRjKM3nF30dwm91yvKu0J8zA0MZL9a0a6yrIRKJWOhyOoHYaZqXtsk2AY5ge2XYRB8Ga0y
8HUpms611nEQ1Pk71nbJzgZbBlr/EG4L9AYWMVXkS24nHZZ1LCSD/VVao3NAiOVzYGbpGddVIJwE
k7Sk+XeP69tmAgim9W1xmsNm7nZEq9GNOtXn9mLOAlVQi7CrnXUEjjszPLDPhhNkoPbp8bddBUr/
OyhML5IDc9EjXwVKcR/izZUo7QX/rPoDjJIYFY6i9K2qmw5Eg82pUyL9FE1T5AWzWfyX4Qm3OcdL
u9q6Ai2j+JF3HZ/bFGbt6UY+fEd3WkHHW/+V5k3+ZOpS46V9rXpgrntV/XV5b5k9VQZiNV7EhRy7
SgQNmSqmHUj9xZSb+FNmNsKtdRmdQ3s0TzFKXAdtjKfD2JWdFxK9H5u2kjzCnI8aBAuvrdSK7HkI
v1l9u1dSWoU+b7+NJB8eHqQl9c5RW+5GOkWUQVzCENDCbiGV9zqG5M2suBWA3Ae7t4JXkTnaTgR7
/1LyRgL00mVHR8yd4hElFtFTz6ovPU5Ao1uHDW1gjmR28gl7U93a2QL3ARftCQiSAXABVvMpbrf9
bHXRkEBrv5TUtT9kOi0outlMnm0IyOapMOJvj7f88j9cnWxY39yMb0rjCNHdDhiHSZTMsVNfJDWZ
j9Ky8cC094pIm9NacCdgGvDYdS8kxZihcfqwuXRjYOY4Q/danXogXkJ6jYNsJtKTAm2Yd7LIjWGp
EyNdu+ikIPawWk0znmFBLZNTpx+KAd0H+msu9ehBtjsp1sb+JIwylt0J4Qoo9HYZLaE4Ndlkc6lw
lGkzw7PM9mDieNfBixFWeWqKvebgjSiWoASEgeIKPTOAJ7djiqEu0r7r+gs3k/MtNLJvo5mVB5Hl
hh8ZuMs4o5Z5PWGrm+KB4gGlUS+MdQPPqj7Yk+za2EhIw9O+SCrNfb1u5hqTUgQN8qUXGv30j9EY
zsesb/ZQ9o0bGlQRTTd8DeGIrXtABYWDKo7V/pLq+fvOCY6pJfuThHjI/FTWKOBY2udBj3Yi9I19
BGpEDyMcN1Z7fTGPCqbp1lD3lzrsejcqByzu8h9yE50r/fz4PG6EyzDeF5kdzCp4a9faWXlJFt4E
Rn+RlTb+pAVSZ55zKekdL2mD5L2ZdMXHNLCF40Ya97QviwbmXFtX+S8t1NPjIJeWm/KMvQ9FPL5S
LPxepY1yJsZtnupUUl57DT+3x796a4Ew9AKNxadgIWjfbsUQ2k83inC4tJD0B8PpoUr0P7WxEp6o
s9PjwTbOGuDnohVOTL7AebeDCXPQ8rpY3qmx7r2pni03y7Jfbaj+iPrWbwTkN73di/u2Rl08g+kB
5quQ8d+OmnRmZ3UiHi61aXxq8ndz9VefndKAOKQ9LG64jye5sdG5sxbI7a0BaZ0U2kMipLEth0vT
m+cxtJCk+1qg5yfSg6MVp+JXMEw7xYF1WWl5ZKlxvL13FFeB/W6naE80IKRyNlys2UYKI5/spz4z
kYBHZPHU6nJ/QsSwPIfxlPq5Yf9BnNkeFLBON3eikzHZex2iG9tqeQS55pa/7vjDSmgFYZI3wwUX
jOQFXb32NIFVn1Quhicpm/d6GLbGQwgQrgPnjzdx2QO/4QJzNypSxzN/UfTZL+EJu5y8n6FW/kEs
2v77MwNpjWgGSA4UQl5tqLx1WhPHpPGCqfj3CgjHmf8RxvQlNKsdOuqbLs3qkQd7o4+M+hUZ/1ov
LOERSmQn7i6TqU6fkX/70jXJd7nqhS8n8/wSqpnjR7VmfYapX3rZ0NTv8TdJD5Ycx3hNxkaSu5Mo
/sYMeapgbTviU8PEjgEIrhslgeomZTqeEFNQjwOow86Jfyto3k6ANw5KyMKtJgtZxw9NKVl23aTD
JdGthF5kqcueSB3sT2GoHdO+T85h3tYfstgOz5GFsKeiwu4dzIJMN86to4i0EXU2U/NbCimnukqc
Y+cY7bnsiwkrGaXFMMcMXDmzP0Z5IvmR05HnIMjs5dxCfiqy57jvIRX27V6H/MbXwbCU6otN9AWP
Yk3NHOloceq8HS5Vir0NfJv4U9I34eeYct1hGPo6d6NG+0Kn4+S1szYcC2saD+pUJ37fDfOhm4LO
HZu+fUZ6NXi2uaC8mtrYyTFC81RMRuAWcow3j4YdeNKV+s5Gvn/5+f2L4OvSfs+dtYTQv52aWlbT
LjCM4RLMIqCbThKItuA69vhCvD+bjEIAyaPPtYh68u0oNi2uclpwF+it1PpFqszvQrUcjpkl9741
durOrO7ve+B4iCsLRkg4s+6QUMxGa+Y5Gi9m3qtealvDO/RsZlePtP5gpWXkt61dIo9t7KmkbY2M
+AwoCiKr0K5WcV3ao60ZCG6hZhTBKVbDL8mMwuDQGyiHyur0rm21k2jGPTz7/smh4KIt/YpgNxhd
rL6jmXcmTr31fOnbExGYj2DI+MEwm2dFOk3Ca/ZEkRbQYHWoGQ/lgjcg0rCXP/9t31gUlaYiiefL
IIaTGseupuBeFH6oFN2bC3Nn/2zOjgqIQosVk7src3bLghvdfKHZvPNrp4Kf4UgaJ91wXGWyrhK8
Qn+qFtTJNOed3bSxewHSSYBoCkUKZs1sa4WWlcWE1lyttD8aJffj7Mdg/h1hwvL4mGwsKgM5iAWh
eQxbYfWG01VjKYPczBc6HqL6vZxcje6LnE4eWj6PR9rIPxZmIpNhYRa+p3r7/aIxkEw5c6ZLWJNW
aPBXD3HkJ6nXgA/oXvutbTO3Vk+9afg7Qy9HYLV1FvvOpYeJBI8+i9uhg6DsWzWc5wtF0N4DQWsH
j+fBPvIhjRdnjCpXMmJwMyPK/clC1SSq+ngnK9haatq0IGeyBES9qzg0bLrIrnR+RBfPvp65MxiI
8mxkkceNvLPYG3cCSSWgCkgg+exaH21WRnUcS12+gFK8Ay63B6Igg39qKGa1f6ii3ok/73EPUAhu
goXFSwi6phiBVI9lWk04IxvZk0SM/Rknx9gVhbRHWbxfRkZCyB93N/gOLOfttzRFJJpmCJRLgy6j
+sGufvXmM3oYLo2rO6u4NSmuNhA2YiAKH6v4Tq212nKyWL3gkNS+FLUN78OWtGMnWun74y16/yii
6f+/Dweg/J21YlsptRUak3ZJ+kIcqI103jjbexO6v1ZgW4FEw9tYzuGakT9aRZHLg6xeul7/pKJw
LteOG2MnW2d7OvLLZ7g9cgzFKde4V1TS4NX7SxxumlNsqRfUiF412Vfkd0jZH8NJPtElfarBOOiO
3QFw7j/YQtwjEQKCg1tqr/JKRFuG1Gl7DX3iAD1AoH8JEfAeEbmdnbGR+zDSIiXJ3UzguCaiFPUc
ZknO9ITZKhejb3/0LS1GXWGKY16Gr4qOH1wlobzSW/hTpEo1u6C4kTvP1fsqbv+l0BC5GJA/ZBUq
gsQB4Ga3pwJgrB+0QNYuIi3cOv9bC74+3qAbcO9bUWGJOFniO7F62whre24UDV8nOUlcpdMaJAkC
1Gf1iftLbtT6a1zFQ+ETlZMFaEadwaeFqtZ6TSx142Ho2lHyItUoIy+TI0RbnK7Ndw7SRm0LXUii
/8UdhL6PNdneqcZIJKOpXSzR6G6WZtapS+v+pQydyp/oBvCMmV2vaQFWYZX9Zyd108423DhmKASx
BSnGLAWQ1RU1GKnVDXWnXxL7p9YtWjjnwsmPeaDu3LobhwwxE9zQONQ0G6/BnynAhCTpGh2R5Qki
SI/3WmZJpluLrDwZskgOohqzo5S10akftV2p2vtbi9gaEBMRCbzf6Z293XWhJJJa6Uf9Qk/Ki15i
bC8nr1PbnEc5fglTGp61Jz3+GSsxqDvytYaCm99rj6vO4825ce4haREpEWFYrMY6NAyMsSNP1y9c
17QZKLmLdP4LjaefH4+z9WEXt5cl1DYgRq5CGAc9uTpRhXFxUI91mvk0ofA+9CGWbTsjbc7ot5FW
16ca13YZ2qVxSesa6tm3OI+fG/nn4+ncP6VkXzQTUa+gYkGwefv5aiEouWKkfjF0kEFjGAcPI7Mv
qGTQg9zRxDQp2Pk+HnNrYkg+QP7FKvmeUqoXQcM7YhuXcQAMHSYLooSd6UfRVnvuExtfi0oFdTnS
QBrg1gWqLNLMhr/pl1CIV9OBfRbJ74z6V4Uw7eNJ3YdbmEvTYgdFhDocSdjtQk4ijpwSz70L1hbP
kvUstNiPZCSZlT+1+u9CPT4ebgMCYDwgGrTUqCoy9O14ENR60bWTccmNWcZMl8hBZcsr00np5rH2
xipyXkKULP+w8wIV4JYS3smSChqKJ70qm/OgTMa1UpxYdnuzT2cvM7TFNoOOLyR0jDb6pat5BBvd
yobSlcJZfjdZljBdLbHiPx/PZiMxYDZExUyJuBiodjWbQDFxD1WNC74WahW7VjC5mZSeBJ2gtuwl
Cgr58vsOqvg0jC4z3/l6a2bf8nhyV4OuMTr/sobWdI3oa4FBLlaIF3kZfBwyGqWab1qUXNtvlvyc
d4PbtscsUvcYb1vPFfgh35GYmRt8XSofqxR6GrIuF3X8Gc+GB8vuR9q8ompJYY3WWw0SsjoKenBP
j5d94+0g0QEuhdlNPL3mTuXpwsA3KvMS9BBTgjHsD1HeSueid1A7V+XyYNe2krqSGBEfpjZ0eDz+
xkWAlTc0MbTVaLVfw0AVEqDEVz2xKHKgfjiWmW9At/WqWNtzwX6byyoY5W1Ay43Gd1qq1sSIIJoN
bYqI1pI5OSD/6CfO9yoO3qcQHAPNm6KGpj/Mh8L+aNafQ33R6D1PxVkYVxH+nU0nJ4pdBc3eBsgh
i+hXUI5WS+e89vR4Uba2A3kbdeuFdIzCy+olCyywFs3MtIuufA+q2K8a5xd1O99W3y0wQCf6Yz1q
5ybdU/PbYC4t9bi3nlL0tFmq21MYzKVkJwRORLThWdXCU4BbsG78YYvRw27dtN/J2GXrqXGytNYP
unMUt+egGI+1EZ2zyPz4eCXu3yZ+DrscsICizT1KaKWzEaGyeMEusvTwGI6f06TWD6SVZBGwV4EN
7H/96C6aoJAJF8sdbtdV+jBpiS2CIEYIr5kx3m0C4Seqmrt5PyXnx9O7P32LAg1RtIwAEsnl6n2v
ZWGadavjhVw7nsi0D3XceENeXudRO9phR0Zm8u63r4+HvX8SGVaD2L7EpZy95VD+hqGJyIhgZJnm
RSo+T/VrNP6VheCGe+/h5ux+G2Z1o6tSkU1yaJsXLSmP4NV/K/AutKJ7nwz6NSBGRAPMH6SdrqKN
LcPkEFAm0oNKvwZY+qirK8tEx7CqF7gjMsOXaBTVU5YVuW9Loj3YArm4xyt6f40tK/r/g65WtEVc
2IpSlNl6Otl8ShFAvn35R1gF7eHxSBt3A0PRHkC2CZh1B0kWbTAZQ8qeKZyfMWr3lnPmPHtqJp8L
9SWtn/voHIm9b7k5QSJERNXg9N+p1JhCh1DS49pNTuFmWCwrX81gT91ib5DVtadmdVNI/8PZeSy5
jSxt+4oQAW+2AEi2JSV1y24q5Abee1z996D/xd8EGUToTJyYo80oWYUyWZmv6ZYFMyp+bZmuiI2n
Uv/n3JMJBC5FCw23YHtdOgqc2EQxyeFMcYJg11Cu8ros/0O5qd/I0JbD8vzCIRLXGxkNX4w30vk+
C/pyrFQptJ5jA9ybqcSVV9JL/x+iIP61NIN47SLmch7FruQ6WfQ7nocc43V7gI5EeSDeWOGXyS3C
h/RTSTUXlJm2WuGJOYMDFa39nMsZSrtZJXupk9p4ozjNAwIXszsU1a80tLYEvK8FBtFHkwv5RWpW
yynz7rBCR36aJHm0n8Uw4/xiZuYetliGT2A078bYSu+UVm0ORpIXG1vtzehl9f0g/0Bz4krkLl5L
hWjaAEBYGuxno3yd5S+YA+6zaLibM0TDoh8jgMlEudMNadcbD/1SSKB/BcvYjfXJdZriDv7Hg40u
TCRHD1azYM4224DLZbT+iSyxJUegmId00/nsBFkal1Ykmc9mm8Z/kYUoXztJFmQKojrpkl54dqUl
Pu92/VCaM9U3ZN1Riws9NLUk3w61bl8pg3GiTSV7dazbn2NngK1mmpXfKdKvMZuTT5EsDRur9srl
AGQfgTeybfLutZdn2ZW6nU4cY9asePFk+HLuF/3XUL6fi99t9UExvt8+OK9sRi5abnaQimDn1zDN
KZqcchI5Oi6G1O2U1PohWjBPt4Nc6Tnz+GOrLxaS7JO1AKVV9QVyhsJ8TqfquXB2mfVI5bjNwsxN
Zjdwwv08/TLF3zwO3Sw8BfBARPsYmEeN1ouSD/vIHh4b8u/aTYZdbb929l2lPhUNdL5dEtLv6s16
Ix14sy1ZLSImhSY/yDBIW2tJXEmnli44FZ/lWSlY23hwvyhm7bxGrdlm3pho8kHtrD7DLkdng+tq
6ARAN/Ppv06PIMZV9HrmPSJBEV3nsCq+i9qJAtdShYwwrJXmgFAHtF9CK1FbX82QYQmNrP09zsaM
Jc2QRJqvJLP+O6a/HvqqFuWy14Qpljx9JHr4VEXbpTvJQLrPL8O4y4ABxosRQz45P4yqsWzXkLLq
ebGZTMBbCsjbamogmdCW6pzSr5uaB1Ih8QkjKeWbHiaCN2+j8mAujETpOMuEZLldqiSxh26fc0jt
Qf8azFo9uM5o1J/bMJNjt+6b/GuKoH/rBk0RkCUbTgf/MSgTH2gd/XahSoEnORGXY5NNTedPA7JQ
D2Zv8aCpa6qCO6MrzOiASoxZ3jdt0/2Qe0lRdxI6HPrBNKbqR0Hx9bsZ9FmOya0hAs/q8nm4w5jO
0tx0Vo1yh+Bf/iJ39CY23sHr/AmgOnL4MMW5IhdO1Cprw3rbaedGojQTyeWhUFDdU8ox9p2iF4/R
oLY7EcpbWLnrQQEC8vw3FMNaJcJyrURy0Ufm85TcdV/sQvfnYqc0+zb61wfnMjxELLktyX/hPayG
V8shDCKtJPd1NFeE5hen6u552W9koctf835L0WLkrCG/hiu48EdXl3IWlXopZzIPeokdYPiqQAxo
OGjaFuT9omyxRGLPcj7zZoH5qJ7fAGleirnvW+N5iv+MTXPS4uow9E9Rnrltb5xGWzvI+cc2cX4m
w5b62foQJ/aibQkRl7XCSFexjcqZpVmQSolp0QSK9/TK3Dw3Hqy4dhUobQp+st1GJrLOEpegrEyG
jF4cf1itldQxmwRgkvncVbEbtrFfg28P0N/fOMrXVytx8MQF2oaODu/Adae660KhqLViPytFbh/S
xoa0CpLVgyKj7NWuVf0gNQMPeYHmPg7t+VtjNuXe7p1viaV2j1M2KM+TIC1Ia4QaJ6PVniUT1yip
TeJ7vUd4WBi5uRdKuKUpufZxghGGFg79NpQcoYGzLs7XRDTj26Q3sXiO0sDVEjycQyn73AfyXhZP
wj5U+qNTW568qCAI6WmY6l1eTgB+Oq/MfEN6sYZgVweKW9MEj+2t33dR66O4RhEGxTF+GviJCyPt
OglkqpXiWVH+hnzEuNorzcdkp1eBn8szlgGUGjQOcqV5KuqtL7vOBJboAI/wSFge38YaDqy2eCFo
TSqeM+g3bhFJshsKcyPduDpGdN2ozC77gzb1+TeQlNAqkZHkUh2q/zSLdm6s3om/kvA06TkSzasR
DHsjUPYITWLpt4U8vdwlGsrsGgYqVBeQhl3l62GhUlonb3u29dwN5GwvQ2ptwM/f3iVbYVbHqWaK
MLD7SXpWETtojYNU/lEiayPIxZuXL/aGo0aTmqcbGdb5XDYpotqJcKTn2k4O6tC7CCyaA81d43vd
I9OaIrxgl62XTukGXOMCWb2EXkwmePUAUYb/eR46i1sJMHwcHIWCdJblS7p1R3TD/CAUDIvQFZ81
41eq9S9S137AHO73gKZlq5OPjA9qblIe/BClnj19uj3xF5nm2w8Dx0J5lMmhA3f+w0IKkIlZZcGx
b3ZIISBs7mlmdKyKfWrcW/BuoSwE+acMK1BUm1sE1NTi0+KvgFeMr2R3CgjBLv4cFzvH+dTVezXO
d+V4F8c9Vb7ai8oHu9E3LHcu7wtyY15U3FjM5YWaAvibWBNqyW+W9hPYUiLRWOgiVNdiy7Nlpq60
IXVA2rw9W5fX8RJ4Uf3gyqc5uJ6sMNYN2KTB0YnU42AN7gSxHb+oXZKF9/8a6q2LhtAT5umcb8vp
8+69mipWoKS4IB4rYdt+a8X7RlfmXZD/AHS+vx3rTX7iPM1YggHbIgkA67AGfAOx0SSJRyDes/Hc
umYS1KkrGog/nqrGyugmHW1WDQm90ZUk8hA9dNIPloQvtRvOzvRYVEhnyLOt7rUe9Lir9Mrwx6nT
4EuWFc3GZrr8CohCYOdEtoAyFdWE1dRQVVAyfU4xOaFHTbPnLsjFA42fhba2sT8ul9p5rFUV11LT
soIPgonrlC7kXzH4xTT5DizufR7a32JJn/ehnET3gRw3d7e/y9WBOuR9QDGp1a9z6Eqw+qkqpEcp
fpKDvVk8pXXkO91WS+NK8gcYcilkKeDdF8rS+YxSQK0zJ4uzI+8mrwsQ1Kw/l/p/FAV2M22/tHeH
8FDlkm8U1kaGe3mLGgiOvzENlvfu2gVJs8dUOC02g/yy9iWtdOUxMxLt4+2ZXFd/EHdxyJ65R5Hc
QxV5tXErVApsa8SLz+hF9DDSrvGAP5agS0Y1YnCy9jmjxodHb12Ljd11LfYiXMpxgZMD7anzyU3R
JMpHCes4gdTPgJGLXiVeKCHxgUhQomofS6389u/DBexJyYm1s1iBnIeslE6VnE7D/g+fymhmzWoH
K/7GPO+TpoXF+eV2vMt3FwAG2m9wHziu0IE+j2erU5Fro4EHXw9nmJLEEAaSXxbjkH+oxyJWD05i
z/Ud0JPE/nM79rUFtGgHYcrH6qW6dx67nYq0apoZe9MMCtY8tbTSND33/z3KgkiEncGBANr8PIqK
Sw0AFRnL1jbPOIpl5eSUyrS7HeVKtgeQAZQlNC+k07nazsME2SBnSSuyI80s1zJCrx1gnfR3MvDr
MBz3khHsMFUMM/tFEt1zam8lYldyfmgTID3JqRcl0/Vqla0gYytNeOaBcHdlM273lZUdZSv7qRqd
2KNXE7pJYXEcja3wcn3+aVXtXVzL016gcn7I2/QVXaXMS3jXuQtgzQtatdtZWqbvI+V/uSiBSlAe
580PGndN/6pm3IIT1EmOrSPt0dQ5jSQkTf2hFlu+6dc2MoCMhe6IXAaN5vOPEzcitTF7zo560cV7
Q63whoEG6GPkNn4I+kE5ldaIok2Sbizxa9uLVzEbDEkUFUvW88BWpzm5mbHE5fSv4yQuKI2MxGB4
yIMtb8Y3o7VVKuA4AC15+vEuvuCBmyj1gSuW+P64In1MeoQ51ECR7wwchJ9CeMh+30LTkTOp3jmZ
xBGK6qcPMig+xGZd7DUtc554NcQe0FDNs4ao99Oglj5mQQCJWGnsu8lpLb9pQuMxMKrkQDvvFFSl
tNPjvDwMsRY8yNpgumpb9X91G592qS1SD1uzCllIrb6f1IZHc2HZe8phAkpY0t7d3odXvzR4Bli1
CEqQaZxPeJ+CPKQWhwWWNP/lIfEaysJVlGTPAvf0JvAmGfTl7ZjXLnt61EgMYp0MIXJ1jmWSLdR6
rPMjDOjHWkHzTXrSw/zZar/fDnS5mjheOCx5t0K6YyGfDy5p20jC9AFTUTIanG8zJfVbdnYyW6es
n19vR7tMoLhxkaaE+0BpBzWT82hi5n3qmGV+1MzfvXW3MB+y2q2H//QgfQRV/AlT2NsRLwBNwFDo
tkDVWmzTSJtWAwzGNhpkBTF9I8TXBnDp1BZuIkXOnxaRl9ktoA3y6NOcuvCoX4D2HvDYOWnYPH+V
k8L4rCK6MrlWX86daxWm1rmlnGj3c5ur34tOlC9OaFQ/A1AFvR+nWtS6WW6G/0FiR/bj9mCufSwA
3GAj3rAL63unD/IK9NKQH6UWXkopuxSRQRNNr4k9eEYXb8W79rl4DdIgY/r4Z3XUjGHQJDzhChrr
5v0E3/Q5yKd9ioVfKOQ7R0ugrm3Z+V3uNlgjoPeQl7Lhjqz5KVNv4pw6BfnRRAapdPa5+aOyiwfa
4E0Y7hwe5bfn9Eq6S8CFSQvDYIHYrdJdO1MjCxwtBrSy1FLAh/P8LQNG/RAMpfgMK8HuvUxL7JcQ
TLBJ8pRS8hz7Asmr0BhBpt7+PVfHj0ABmwPODCDw8y0yz6nDg6vKj2qXJJ4e01oL8x6brD7J6bs5
xcdAR7EIx0FnI/Jyjp0f9kzE4srAsUMhax25o7Ugywmb0x51vzclL0kOWij/83OdaSYDp3vD1HGn
nI9PKCO+T2LKj4NyB0PcTeNPPf2RoZg9Sx5A7yc7yiMbsOnlXFkPjXwbxgWA+mUpnwdVnaRP5Wnm
3BnQXtBPvLL925/t2uQhv7ZwumDrUiM9j1DlgSMCZzHLhfhekJQlz+lmv/za/tcWTC1deZqz67du
aAlFI5nKjwE2kwlI+Er6NIoXAQ4zmD/dHtDlDbSwvtFhWaDuvK1XyWcbjJU2jRpTpqW7udfJPDtP
y+ed2jdbKmjLN19/HrBBKAvxrlv24Wryoqluw2qx35WKRxG8yOVnWXf1AEMF0pqfk/2jcbaUqq4t
CZBKy/WAbgVoxfOYUCkbMGt4sNL+E/vGMmY/RvBgf3sWr1QZIbIj8MaWgspNMn0eZurHBp5HUxyV
sMTmgFbrhzCvPDG95nf47fqlbbjJVvZwbTFCiGMLQxHgql0dab3WJtaswgnVrccye02Nh1reKhNc
O6fex1jdDRRY8j7s8eht4gkxzvu5hOCL/jGSWBq0s43VeG3lv4+2/Jp3BTCkP2tLqwMscYx01yWq
l1ulq5Vf4qa9M7QtV4VrawNMCggbxIO5G1abWR66OJZ6Hl6GAcIibsnxkJLe6rJd2WGwmBBEdUhQ
gG+txpSOStXOeVIeAzPPd81saRUA5U49TGMW3eVI7mxM4pVhMSaerdDAYBisiVOzE6dlnnaYGxdl
uA9oFrsomPyjIyd9IvpagDyXN4NN63+1sUbbjuLJ7uujPqri1HfIz9ilZPkbG+vKilj4wRCTUfsg
0iqMBPQ4QVV9cWiguju8lmP4lMivej3w8iw/pHSXW226X/4fXaGdhmJDiFMFavlukfV7WgK+CPWN
+tUb+ursJKP8R5mFQhw/Cnrv6ptWyG0aDWM+9lY3fk+nJIq9MoYi6g+TXty1lRbJXkd7Ifa1KJH8
PjbMg65BdPKVLqsMF7dd62cCoOBnOwlcDIKqVV1WYd14UzzpH5FIqkGS1064EziLWDu9DYfRq+oG
eOBkVC0wdoRQ/0idqgd7CRau6UG+H/7GnT2O+9QUQ/epyM12uKvLOtHcCk2WxrUGR412gdUvJcVc
JPwxmExACCVCohtfbjnyLuaI2hdlcxb9hWuOmjjl4JShSRZbafdmVt4LOaN63gzyfQ4U0LPm1prc
KAwb1W1qdBV6R15MqYboyS6qdEOT4jIB5NZeOCPgVECjUc84P1swauEdClTlyGdq3SLV7ous9TXn
oKQakpzBA4K8+xlKTpDEH+dBbCREF4f1W3iqUDwtQWCuxVujPFXszkrN49AE+7wyFd4okReKItrI
dC9O7CUQFYPFC44O3pqQXVVxF/dzaR4LOwdBgo5GWvOCyNy6ha3cPg1iY49uBFxLUTmVo4GNKswj
eHy3Q6PQQee0KX3F0F0r+Ss5XzZW1pKTrFYWFzoAd+DHXLbr9lVkW2E7yOw+QML9jpOqeNQi/b+5
A32fhSk+Y1Ex669NBa68z7ViXw6DeZAWl5Lbv+TaNwUlzEflLCTOakllWaj3WOSAwKoVv3MOurKj
irbxPa8HAd7CRyWpXacWJGiZiVCeeWxBAzZ0Sumtc+5vbNetKKv3SOZQrglETpTmoaXaaOUH3dhI
AC8XCkufCjUNR2od/PF8ByJaCSm+0DXsjTMfxpaq3InkHr0mT8PbPLI31uVbq+R8nbDTIAHQ3lh2
w7roEcq4i9RGrB9JoTIP8OyM2u5kyLss+qgmHyb9u6x+kakdy3rutdSs6n7a40/6HOiQPNKtG/Pa
8N/9nPWTqDWDUQsafo6mPekC6ULzqXW+tOp+jB+HfKP5cZmRAkUi6QCOsKj6M9vnk83aT2LLkCyM
XWXzaUxyyw1KMISCbG4PRLM+qlnAXcCV8rE3ysmr8LLd394fF5kIvwG/GMQhaM8h0rUqyqhamACn
tKxjyv1IC8pPsm//HoHSPHcweDNkjZY5f5cw2os8jzM39rGUJd1L2Oy+nJZbZhlXvhwlCjCZ1GPQ
nVkfqU3RdAVGiRyp3bCXtL+gZp+k6Fm/V6PU55n+z8cKFRFaGwBAgLNpa52SPsJjsJcSps2WHwyV
2naOtaBemFvmiZebnvYbDxf+DdwU4On57GHiWSoqQu24TfaPedNG9Pmjj4pwNnbiRQoMYP59nPXG
Vxs6CDJxkmF2bfQqkugLCN5dOfz7Jb9EArpCV4A/vfVa3q2HiCVu94u4Ss6hsLe7RnPlIEjdDgCv
L1Ih3fftLO4QWkWtSYzSvutyg+Mnt3e3F+YF253ntI7lF+8LQ1uS8FXiKiOeJ1mBwJtxktwBi6gs
+xKquzzTXwWkwOpgzX5VjqfYyF/KcXylcbegRNOk2vglF9W9hSXEZbmkHhyCayaBGVTASBvVOfJG
odGr5M19lVrD3aTlyY7Eu4ciKJR91QbWvZhU5f72RFwLD10XNVO+iEaZ4XyNhWZVxk5OeGlwkIkM
Gr+0SAPz2MIh2LmfEVA2c9wdjY1hXzwceJrQZKY3iUsmxYbV+Rdz0wD6N7qjPp1E9M2gyhbNf+38
Xhgbr4HLEeoUnFDUABOGLssakSYmKUHmpx6Ps4PmpdRhdjB6kvhKzbAadIp5kofA7cZ9fbmlCLpA
mjCbwhF3TW2YBi0cjEAdj4rxCSAV1ylS3B9yc9rIPq5MI4+7JRZ9ikW+/fzzNZ2M7U1ojccKahki
I25n57CDAWgrL0pUbWQIy4FzfmPrsMogLy6oUFbNcqG8275lIHeNGOLpCCHkaaBLX0r4tORbysPX
BkXZC/4ERr+XT4HRjmuJjtZ0bBroqcOHMAQrnbstUrT/zg1enorvg60Ov84G8I6PwXS05pCF4MlF
7Tty8Kyl2X+5/rNunnqpfCrKu0ja+HbXZpP7aiHJLwi0NRtRlmS9F0k7HUPzPrKk+zxxTVAlt/f3
1bl8F2S1z+a8gIooV9ORwt/B0iM3HabH7ikId7O09d2uLHpcC/gfpRQkRNYSaSM8MsdK6vmoxeAu
o+9ao3qy/MvSNu6rK8kTxHguECT4QeDQ+j9fh7XFCs/Nbj5KNRAn62B/k1v4Q35Beoja7i5PN678
SxAA+rLvI66OyWRQE0QAiGh1897Wi0/dhxm1JY9SBg6bY/GEcf1dPrpq/z9Fph1AzZx3DLvvfKxx
Uo+mGQzz0TiJPNvV5SHjfb6nYGkmP+uPgICa+VP2r5X6pb8FKwycMUTZi0sJeeBhqhS8fOKYQl8k
7ZIy2TiWL+wB2HgQdqj5QhInyVx3fJQpTiJLKWQ66NrOkMqjnNkfp4WDOHxBfcdXpc4T1uB34U8H
JRrnrqnoexuPNeI087DvLAk4YcQVCTjOOaID4dKYdmlceSrLPIrMXdn3G8f6ZabJbwbgiH+FBoB8
DWzgMaP3gGbkYxE/WH33oS/u8uy+sX9VzbM+iY1HwuXN9WZQBZFqWetoHJ9/enBR9VTHgXJE0bBp
n5yyd7MSl1J/UnsvV7Sd1fy5fVpceZNBBNRw/4KISutrTVvOZj1tlcQk5GF0XH3O3LjBGLj42vwN
28BFQSF/NLsHe95rAtVj3rsGR7LIiruNH7KM7fyqWRiJkAAoTy0KZ6tlrxmdTUJtKMf8SbLvZl2h
UofW/PQbKWH4ZG3+Upn5TrH+OS1ZwnK7ASehar+u2cdpx07sbOUYNygHJI+J9KPFKDI6RdK32yO8
XErnkVY3d1+qrRKPFjPdxm73Uw5eVflLXiV++CAQVrsd7MqJuUSjZ42yEw9Oefk1725uubdaRFsZ
VzPt5pPDBoHyLwx81WIFETeBksmfgJ10O+y1MTJfdK7oKenk2+dRIwfpHEPP1aNtwZBy9mH7wcJi
UHhd9FOSNyb02hhZszTlFvlzJA6W+/bdGGs5SubYLtRjBkZ2GPyocbFjRgJql1VuVD1LfeKmeIbc
HuPlpbewZxfRCSomGgf0edSyDc1pjlP1WMnPIMO6pNnl02vQDRvZwpW5JM4yvAX1TwJ2HqcSgBoq
s1aPY9l4dvEzxIApjkogObjWOcYDGvO3B3blgF5G9v8jrr5emo/9bFgNX69I3CRF57xw8/4bHXdJ
86qxOvSSrzcOZmiWSwnAlUIHMLpf8Md2/N0Y1aNwDm3mDhUmFSyzJrIOeWAeUtXyDA0U/RYY7OoK
AAPGcbHogrHqzueoiDO1M7tKPZbSPhaJq8a1n++BkCoVwnSVKyxIs1tSjFcq18gRkIgsDfWl3Lg6
qsJJKWl396y70PiDKYs3OtFO1vySt4b8h0cAgsm121no8WbO3e2PtPzdq2OSO4LVTt0cSPKajKYY
9TB3daeSctkGOhNNsZ9FmuxvR7lyEeFvQ/qBhA3CC87qIhrqarazULAS4vxFjPOxmjWviDpfMnOI
xjKfU6NM1mwcxtdmdtH05K0OLorPufqeZlgPtUQJ7Vj0v1GWG4gwSRj2utroT7aLObH2t5FU//Zo
r4ZdREnethlQAvV8GYV9pZZNLVGYBEWPw3ojTf5oZq493pvKtzIpP5vSXo2eUAv757wLLcp3kbXz
yAWg58RKAuNYjFUNm3ZoPNAw88aRde1zcg3Au8fSBiPA1bRqaaTlsQiNYyxozSXQYNv/pupeQgk6
6Pvd8LGKrcPGnC4p+Wqh0gdfxJ+AMsLXWKXs8mzQPmLLHoPGlXft9KIiG1jFh6H4LKfWfpgTV/lw
O+bl3uBpYHPXUeNZ5AJXkznBKZYQrp+PqRpru66LzPtGsur7f49Ck5pcadHqutiBU6jPWhGW81Gd
yZGnCB8cZHj/1U2DfIRrlAcxVUcQ2etUsBZoXSdVNR9Nac72doSiiz1q0cZpcnmXnUdZLfwic0y6
4Lw1esxRnyzMYHb42wGlU23p3hH6sDF3V+Jxb1JQoH0MGWuNpBudWU1FkihHEWvmj8Jwpr3S26QH
hghrF7jBlgf45ZObxPZNmO7/pbirg2zxO6t52pB00T8HFi3aEEYXMlxSUbX//lhAAxlfaiBWKtts
XScO8xEIGUZdxzqTXWsK3HCcuJI+GcHf2X7U4o0tdjmZ5+FWu3qspCFzAIyCfYo9I508NpyHRXD9
70Xc80DL8fIuz1IpSettIFvgWorfmAU/hVE8u53qqvgkS9ajJBmL8md30sX3AceZ2/ttyTrODxKi
L4VSeOy8wNayGJZdmk5CnnvMIOj+mYJ783uZ/k3Q/Lod5/L0gFew0DUWGWI0V1ejTJsorCSM645z
HfzKQLRz0Yls44a7XI8EgUtGk5QXMJW886lUsE8b7SKzj06aRR6IP8ZEEwowfzv8L+N5F2qVzZlZ
bpslsi70lezctfQy30UjUqL/w6y9i7JahEMwx30xMSBbZPu2nfH429IrurYA3s/Z6sOg0tzkfcCH
ySw/l8rcy2gRdtarbaaonMSfbw/o2q56F23dJ1jENQoTkgGF3LTZO53o/GBuXyYneErqad5YD29/
3Xp1UxTh0YSa3VKTP18Q+tzUUa9V9nGacl9FREu0zXPjKDs5tv25f3Da7oDh272udp78kEypG3XK
QSm6H04svpWfkt766yTC1eaDpvD4oYcQJsop00x3Er6FgBCr4DCB0C90t096UtJPtyfsShK+LGSV
mg6ZBVfi6hKZ6wi9YHA2x7Ew/CLS7qMm2ychd7zqt6Ovi/uueUlazMVvB34DTp3PnY11MTuW+jSt
hTU1vk5jc0JwRDu2U40Cy9fYuYPxmhUvWflTRkwjMD7q4R+1/C9v2+dB+9Q7L33y1bLTx14y9s2f
OXlQsZft7gIbElgs/779+y4PFFA2qECS/pCUALA8/7SNtKBWpVI79sgK+rTZKFjF8ha85Mr0A9q2
YSeSZSwyyausJ6gkCf5NZB4rrXTzBi/IHa9D6wv2fPXrcMrDeuNAvtwhdB5QcbIRVEA394298u46
cAoII4GoQVn0aIBLdvW1zKhXycl3qXL6jQT5khYLspdHCAR4mnfM4uqA0bsEIZvIBLaUqLsqn2kO
qvkB7AgvYUf9Bf4qxgnWpibYp/eZYAe1bXIwyr+jiO41tdTQbEjrB13pp4epNn7d/sZX6mcAjzEi
IEcDgEfmef6R7U6BkyNC6xjYyuMgmU91K14gc7uF80XlwYRVrW823Z1o0j2ClJn+ZGgPjWLvlP6k
bgFQ3zLc8x2x/JqFBAiIdgEanP+aQRoHRwg61eqXkRTEhpX93UEl14NGZnS/ot/K4DkfrG4jjbw4
oZEsA9nBfHMPo1axOqE7M1EbNHyc49znuyn8huOvJxUfrPkVndPbE7587rMRLqGoVaNCTzuZVu75
CEFG61ketw6gDXPXFC8IkLsS7rApikzFN/3T7WgXS30VbXVda0oflJy8zjE3/2unxoWyBf/4+2JX
eDvQRV5AIJzYINAtLFlW0vmwlNqcpNQJxTE1J7fiClXDH063pQd0LQqVKxAGQCTpwq6+kxx3eF5L
sSD9rtGp8JX8l5Zt7IiLU49S1QKBRqWOJIpX0vlIVADQplwG0tEws8YfjEJytUHN7m/P1+Wpp8Ii
pgaivMHqoKCfhwGlX0u5JktHuX6K6RdOhuE2yQ+8Jfs2d3XhqyVIEGXjM10udN4sNtudBx2I3rWY
K6YxUmSUWnCCB+n28x+nbdy++2Up3zAb2Yh1udJpAFBjZJGD6eWbnY+wivs4kfI5PA353zFSXu3u
WU46H1gIYly6P2wZD15StpZYVF/4r0FkQkU5D9jVYVPPeHycdPZU1vzsvEQ+4ZoCGwDq/fzUGr8H
JMW67hOwfRzfgDFL7SPiOYdo6VN8w6XBKtFWdVIvqKnabylOXJl88DcUFJYrn/fVajPO02wKJxqi
ky2ekjKgIGPgav23FN9wA/Nvr68LvUDubSqKrCt4pizjNQ8DOPEwCFS/T3n/EuffxfB5np4mo3eF
2ewG5TAbfyrJjch3YUXmv/P6pCKmpn/tSw3tlFl2NTTr2wXoG2xBAy93GDkF634RUuSU01cLQ8YA
epoyLT4pEbi9JqdSm47C2bjlLySWmQGWOJuZyjpYx3VtdZ4EhUVo8idDDVwY3X4qJ/fLq6VECSqQ
PrRFdd+Vsm99FWPh8nJXQ/rZAL6yALX+9KucgfEjn53K3RTv2zdU4YhAiOFn0da+XA6u81sBYNsi
+Q2PbBFRWd3CwIeEFU5ycupCr8lf9KLeV4v8s/mrU4c7keEOsXEAXVmMAMF4+NDooC24BtmGuaqk
s2Unp9p5COtXpfsQBQ9t8wQ6dOMcuGxF02dY/oF+iEMcl9/5vgyDrEKiU+SnsOj34PfcKJncmpEO
quGWQX3i0coyFH4yfVFE/lyN/T8PlrmFgUvLA/ggcObzX9BFiVUOojKOkuR40TTtkJ5JqW8oanqw
N/rflxOL6OLSXwHQv2SXq08ZmFNSq3bE/ZEb7T7KpNCdRkN9EoUCpUBv9JPebeqJXw+KxBvi6YvU
1irJnNNwziI7kY5RqaAeroeD7eVOoOzmFAiqPDWN14Kr/3L7kLk84YHUUNujHc52vthhSmH2SqmO
EhUHu569vIwME99gJHs44YtGuM0kHLp1kdzIO9Aj2ZbF3ZWl9aYcDchgEdLDf+D8w1IPyXRlmPkF
IggLd0zRCACBFj7llKK9Pmej9mmW+xJijG6eJSjJmPUd6Zd6MFrkfW7Px2V6YgOcwmwBcwfaXutU
H6dmXHZtOT2F8qjsckkdPWLSkS67rV7XlVAU6eBpvdkI22vyQT5QUa1DJzk1o6b5yYIJG2s4F9U4
bSleXao5MCZ0T0D8obbMobosvnfvpUICHBZ1cXYqgSu0kBvsqkGusPb6R5NchXNDHT+zj584RPrJ
z2vrrk2zQ9nsLaNw63rcT1n1q4G+pm7stcv3wiKhT26BjBOwpIsZV7Q+DcM2y06ycHCa5KpXDv2U
+aIEkP1DqTvPMvYaRkftobUe00z65y+OjJO98KIwjOB8WW12Tle9VQsrOwn5Qc919lzqZ1utiIvN
DdIZ9T+EFOzFQvQtlXw3/4HeIWCEVwZ5jf4Q6qrXNR8dtBE640THc397DV8mpqtoqyEZutR1wRQU
p9nu7+1qcGVxX47+5xgBP1QUjKOqbWWKb1IyZ9ffEhPJEJ5Dy7axVjFJx5reGevi1CCZ4IZKX+xi
Nf8I4elnrU/Nnssqeoz7CH3gLpt8bWpAs1gW8p+yU/iliKWfYS5t9UmvzTtVW3RaUEgC+7O6t4Je
m9qpn4oTnRpWUWTBVmx7C/Bt/CMc0mo369sabyqbaT0V9BdQBaTsQpK+ClrbsdkMjVmc8gE/B6PR
1ftAh7RYDVlAQaQJ7uwg4PaSJMk3k0w8YhH7vVCs6n6oWvu/jcWwTPzFr+FX4KaMwR3glvOtX8ro
7VqVXpzGubirFNMNPtZT6Td94zpYKCXmQ+dgQuJjNHM78tW5Xx4qKAjIOGWsDnYnmqC6z0F5krv2
c9NN8U5U8KJVY9YPcS5bSO7N+a/bMS/O1IVRwMm93N4Uh9bHtyGBoZLmuThFVASB5cdYg5Wd5NVw
Ana3Q12kwEsoOovAskjCeA38H2nn1du4tmThX0SAObySyg6S2nanF6Ijc8789fPRA8y1KEFEzz1o
4DTagIs71a5dtWqty3nVx6Ei6JHyo+F+V+Q33Xq7//unXTJbN5oYJpw2bzDKD9NQP7iMTkICI7aU
/KhZR8PcZ+2qjpy++jS8CNoKreD71m4s1oU1/dJaII96F8dGflTjFw3pYu3s//CSV7Rj7tu5ijd4
SE4vBvjy//f/l3YKtFIizRxyCMJXA8SH3d+CW170XiBYc6K+WN03d2ORLszNNr9pCQOBC+ZGRNPC
12ap3HtrkUA2ATWg55PAYZb4tATTTAOSnsdYLm2hetWHQ+T+dYu9VDg6Eogtjez/PiJ0E+DzovcE
tq2ZRZkkDV0TLJSZPviCt1bRTfnvLExz+mHjVb4I442JBdoihHUSeZCmDKQR71uZNtR8e1NL06GU
5UIkx3BpRQ/jwYqCrDh6+saHFDc+y0lq98YCFPnWBvhoZjZdLVw6WVVNZhBSrNODL+/uj+OWATDw
AI9hZ0DHcBa297U+5ESwxdE0K0dKntLl4O3GfTIR2yOxybMAuMLsbMaIbWkkHsqj0RxgJm9UW993
q4iYTTE2YnCS5B2q3P2631nVW+Cra5TQI7tzymalSRuyrclSI++Nxbv4ovmxSsMiqXqjPPZCvRMj
cdogdur/bcWlpOQNv0RYNgVPdK1OHSOX2yRMmhoeSQMe6m5wxPavbj4EhA9S6MHzfr6/lNPvmm1J
mlJ4BVFXgA9prs/Qi3pc5EleHxsYLh1SO4joVmG8i0NKpP9uii2DaCUkA9QwZpdHp7ek8v2qPo6d
5KjomYa884btfSM3VokW1CnwoajHEZttTewO5mjU9TGBrTJK6IKPoh9GNhyKLl+4669fcVOCypo4
/0kOkLaahX9hV+GVYLE+omrxIFXbwWBrqi+K8WJEupOo4SaCl9MV1F0l6Fs/XiJXvB4rfYUkQ+ng
ALMFr9XlPlHhioQovKiOfAhwuz+x/OoKqx450ftzer1HeKYAvHunYWNDzvYjLN5BiB5fdZQEqKzT
DIZMeStkSwmX62sS4A0DItky6WDO2fdqmJ7ltB3rY6qGdie9ZuEeOfBBgV96SJ1C3d8f1Q1zJBzQ
egEuy3/z4klfK0pNEbMmbNI/C80GDE5bOWLzWjpjIS7VT268TyDk+Y+5eX5FgqsRNvChPurpryFs
Ecd+KItvEnJH7ioIzH3oqnYd/r4/xhsrh/bXO38OiQa6OC53iBvFZVKiwnYMkP5S24fpMevmC9vj
2l1N7BccNTIqJEfn8acUJ3k+ZG59jHMaQWmb7siguClw1LNr5Av+6saen2jHkRyiFMr7cXa+65ZE
kRl0zXEI098jzAEhKI5ylBDdXIrlb0weWLMJBkaZm7FNn/IhJpA6McxrRWyOtfpmecXP0Yq+996/
1w55o1G8JxPFM5KMyMxMo+ko1IdFc+zCJzc8aor3UmprQTjo5V+9o1PbI7FvSbtwRClVyT6l3u7+
Jrlu0Zy+gMY2eMjoFIU04XKgo+hCd9hkzdEyYzjf7E5UbN97kLONq53GcTXGqUNZf/DhOzzVvHRz
63EJbXTjNF58w7TJPky2LGfuMPZtw+EnIVI/Nkr8aKJ/W0F8iBTYt1FcoiW/tbzU5HiyUkHl/M+8
d9bIVQcGrznKw84f/qS5b+fZZmFqJxd8eb0ytR+MzCK+NoXH1Iz65hh3D60BbkZyeo3eX/GT0m9j
b1/qX4KX+zan1boyCZSKPUXx/ipyymQEwxNox9i2gaOgYIQASvrF1ZaSmDftQKEGbRBvfgBclys2
6pafxLrSHIPQ+tEhM2P6ws8k/DKoS4QBNy5aZlFHBR2eHfboPF01tqE0ijmmrDB7DKKnuknXBW2l
JC5XXWysu5HiT0ObTOvCcdG/iWm1oA99HfFefsFsHYWqL/UAoadj3JanUK7fNH9pPm/uxw+DnM1n
E5pWl1L0PsI9u64k37baR1X/L8cxfcSHY6a4fpB5jYr7lNNVK62NbmkY12nXyZtACgROH1ASTZ+X
JpouEJEUsyZvor7GxVPg0SvrBL6T1wdSNnst1g9p4KgAoQFHP0em9ujpdDz11V7MKayora0KtDsh
82J2Cy+j66fr5bfNbo+44D7sTIZfrJFJ5jlx1s9S9EbDhN3rp6GUF2KMmzsX0A5PJOTFYF2b9tWH
+farqKkUwWuPTf1JHKhMWsGTG0wlcvlp7D+lJGzGMX9KxGpbauIOxfWlHs5bx5SrBXQKQE7us1mQ
qMMCMejy2B2FrrQRI63kzlbKX+oSefKt7Tux58PgDMIYuejLkaYVvdORJXVcYDyL8n3+cywG+75r
u3VJIA9DIy8t5hOjx6UNBarjUjbC/liMxToUHw153denvndXeb9e0iG7tVfoyqHPhKiNnObsyCdW
I7iynvRHIWqdzg+3Gg05OJmiTh/a0LAL+CLFYXV/hLdiqY9GZ06gFKiDxEnUEyX+8aONYVDU/qpn
ewLG+4auy8zvKB50BCY4B6il2Xp1LdyamY4lI/OcSTM1NctdI9av9Mut3Oinmn5La7sIqmNArwui
dltd+pYHPzKh/a4H5naEzkEv03UvxU6uuJsCzYPmpS7gvhaT7f2PvUZ78bGA18lwThQ2NAFcLryk
+T6026xFIu6abKV/RXTG69fWEDtJ/LNeJ78Cmt7+wF7Ru7/8wm4XnnrT75/dqRf2Z24TNry+ourP
XgjlfWEIL2b/742Y0xhp0hVxUeRA5xkPowykWCuK/jj2/grNo++m8qxr9VOSHf3RtCsA3lnzF9Tb
2hi1pQmeNvN8gNBDThUDMF68zy8nOG60RqXRdDjGjdU5sjnsRDSZaB1T3FchaH+KClwEXi1sg0Iu
1r6InFxjhKt+lLqFaPTGGdfo0WcyyJJRU5n82QeP2QoExHUS8iWq+K3I/ohWc0KHzOkEoO7fRWsJ
53jDbwE3oUxCgpGH4Pz1AhWapnZ1OxxlI3ckr9+p+bo1Oqf3Y3v0oUjyDmArhvxHon4pC+tY/mg8
9xCHS5QPN/c4XY0QnZL4Zuize9NMKzP2qnE41ukxhESj8W1ZeTDarWmsh3rTGtY2h1IALsL91MQj
BhsRlirpT6p5C7v91q1FtwiFO2onkMuLM9fXouTpNeIwHKvsocmd8E++slp7BPnyLLdr42k0vxre
Qpv6TaN0LpHtA2EGqnN2xlxhHKCHSUaI5PN1jxaZ38CYDd/7SGoPdItJykG2I2+0c7QUXcNafKJf
X5XgKCfaDWSfWIE5ilMPsr40NGU8FuEXGI4eqx9M0UMRWoVTdAUk0LkjiA4iX6BeS2HnNZUteb/b
NP3tRz/ve7xrhwNdCxkl+I9YB3pkLk+BqQyIzsjieGx68Ex6Me5pJf5n7hSKhMD46OGk7ZvrdHbZ
+G2nKWVdikct9JzMkO04sf/G7eu/D4WuI2YU+BQ36SzmMkO0gjShEI+I0D50shHYCvwD923cyK7Q
gcb7mfcIwGhrvmOFEnQJ7Qni0W8Obo9O8CEQnurwOYaUfCSmUhDb9NWlDp1bq/SurI77oPw2ZxiV
8xAybReraMgMdjcO0Ro17SUgw61tCZETfafAsScKmsu94EeGFuMzxGPG7y8jdwuy4QXxvh+5H6zv
z+PNAX0wNdsRo5XGYh1r4lFSx3U7PEE56vx3FqYv+ODeTbTOlKJQsSAOoC6KzLaUeCHqvnbpPHzf
MYRkmdlzs5DXDwPZKLVEnKqUEUoYIjKy0vjPA+Fhr/IghcCBoui8FGr4VSthRT56kJnW5TZGEuz+
VF0Pg1/NlUxeiCobkJnLqbIqQajCKlaOIkKeYVyuOzDtCSXs+2autxdBB2+TqZaDs5+/1/qSRFdW
j+pxQPY1Evf1GNijdgiipTLoDUMcTjDKU28lEfzsgjOERG67SFKPaV1sQj045a75V6nAvdbJl/tj
ut7HUCtScgXSNoFq56UGnjppAtewceRSsX3xe45nu2/hund5wm2B3yL3TuEEBs7L1akHVUvHOjOP
huL0yWNdDOfKlXCjnWVXYZMCWBV+aEFXARJ9siDdXviA69mkGopLAJo7OYd5+joA+N+PamAd/eqp
aUQocZ/0EnGJYAGrtGBn3pfVD61X+a1vHQU/dNwgtFtwSbK1b+Of92f0OvCbBoSSDbNJLWoeiPWD
KJdDG1nH3Hoa5ANvatuF1KtJf0ietKdZ69N9e9cdLtP2mN6qAErBsxuzFcx0LY1oPheOml+riFHt
KukgZt2pNEW7SVqHJnG4NOijerLGM1BFuxJ+553CnU9nNXCfYCECujEBVNUnwUlaZyl2zy5KBZK8
qdLjn4xMWI3Cj6hRdqVQrAN3AAoOFGIRBna1thiiK2ESvqMOQs3lcg+bWofKs1dMjLUv1gALsOCV
9ao1hL8dMoL3p/u2rcnHENWzwPKlrbpsysQ3O/25MbXhEFTVm1kheVEWpbEJNSXe3Dc3OZOLB83U
fgyVFDg7QjoC2UtzZY7iUl1qUDq2q7yBF1PftmX7ouruZ72Nlqxd5Qqm3pgJT0pVAgSOOHNtXp6r
dUVH9XNjfNWNL23hPSBVUqPznaLiiydx1GZpQq9HiE0VFQHeLGiTztvBEBjPyCTQnlm2I4xcRX0i
+NqWrVvYSTxojmYBUL8/qddHZhonp2YCp5Mxn/vVLkqlvIlq87koIaPD5i4z9GqbeaK0o1D5oDRu
+OhHQr2NsvRbxmvZgTIF9Ux/1F8yq0DbpDpR+HaPro6keNEuUllcXZqTkCN3y7TucPDM679Gh244
neLmcyigL55An+E1CY1yycvCVEyh0OUGwxDMg4R+uA9rPhWJILWo+HjQST4x3s9jvYU5r0USqn4D
TmsHL8rfYU86TEXR9b7pq8uNIU4cIbzN6PahJ/Bya1elpfptk8MkGcbdRippeqBjwFwIoq7BjZjh
FUj8RGDNdM7CD83ycreMVevZEEv9++A1+H7JV62vhjxWP4s6wWkOnWd9HemRLOzGDSLPFvA1+aYf
Orpom8A34p0/Zu02Kc1uiYz21jTAAo1YHIS3lHCmn3+MJL1KTJqJnxwOs/ERAvfM9uWhW5jsW9OA
MPeEaQS8RT57Ng16RidkJbvuM6iC/GEkOrZsqYwoEiOGZOujnm0jYzDXatRpz5ICZC3Vc8+pu6RZ
C2ZorPNGjlELi5Z4iq58DhiiiZJvSkxN3CIzD1cVfR6JYZQcE1mOz2rgS1vPjeuz60mV4wf0SYAq
hm/KLAYw3fRm3t+FVwft3TySPZNYCjCw+fT7TSA2uQ+E2UisVdqKwToa3YB8XPHPyBsdb2MSyWmU
tGT4jS9XeiiCGNoK0z/BcNz9jhMC7jaQyt1QxSLQW7/5cX9o169JDE6TOyEdp3fd7CaO9FRr4sAL
Tnr1S+1fO0TCIIPaBG+5jOqAX2xcwRHUJc6MqxsSzS5cFpsMACkedrbTPB81giIyg1OqqMhFFrK3
KcdaXUd6ldvBkC7J3V3FGzN7sxu5QxYh513LKI2HovuEuE4EblUjvegkKAPcn9PJKV24S679KdAg
rqOVBh3ByzUUJKRLGrqaTolGIidF3Cls6ZBVtZ8Qbv2MfM9cCABuzCaxFGyHE+HntG0uDcqNqgpF
E8cnJXiURsTextPbUPULw7q1VS7MzE6hVFQqPNVJDHeqtwXKbaTeg+QF2yxaZ57rxBTxGsXc5ZK5
8P68Ov5M6MfxTeP/4P7glY97IxKik4gsodY/hPGx6KFbOVG3sOHl1NGv/fcl/Ghxdu90QlSrnIr4
VA7PglWukKLxnoR8U6JSeN/SjbUjC4oGIWlgg1fcbFINAQ0ROZCTk4oU89gG2yT4rCTd8ygvidLc
WD+8O/xTUw85wc28s9QsQ6se5Sg7DZkBwYXmMI9B70AQHyYh/NhOmtW2FoJkvz/E63QncOBJGfC9
a5eAZbZ+XZkFcmeMdGtX9feid4bRhnzTsDayv66TvRQXdilupSDe6YuUK9fze2l7tpJWXPfwkEvY
7l98uGTidJc0CDt+WRjjFfrhfYzoj5GOoco0J0NMw6w2w6jIToJ0qlBxzSpv27uPofWA+AbZOtob
T5rw677Va7c2De7/jL6v+IeDkUwv1rqpspNUCyshsjgcqpOUe0mE2XgsHRRhvt23eH0ULy3OHHfp
96Enjgyzrc6eGK+k8SmtNkWwCrpntCQAr27vG7y6ewlGqKyzZafELZ2yl2e/TvK05WLOTqWoO60k
rDxT3iXpAgn1dYpjinlYO+Q2yHGADro043p9ypvRL06CiyQUqeJ21SFNYytKpazrgn+r+khcZT0i
NrHSJ1/ANydO5Rn5/v54b+xXKkJ0YdKs9B7ZX35IOrgBV6eWnwK149Ew6cYcwM7CqbnUcXljZnmi
Un+DaZA64xzzleUUusjV5KesGexU7E+ow9shUNz7A5pm7vI25FYi407OjeCYgtvlgCw1ibSxTYqT
mcbtpvBFmP2acUmN7ca+pFGDohb0HSSK5lYqfyyiMhiKE2W/jeZ2B3otz+GDEAzfJMH8McTjtvAW
zsItv3ZhdPqoD8fP77yhycyqOA1Cto/Cz0VJqqQ8JEJrp2VvG1oDEHHf504qCG9eGZzuz+ytBaQ5
ZVKIoXyFUsWl+VY2ej9ppeLk1hp6zbXTts26FrLV/8PM9NAnX0ppYe693ZHEipWrxckXKIgVaoFO
r7kZcv33fTs3nBmgwP/YmXlq0w+0jnpxcdKMvVyUdHO9Sikcl49ZfKSxbAEeM/22+bY0J36PqVMF
fP9s7bymSSJfK8tTX6X1Wc1C/XOTRZZDbQd29kzO16EU/rsiKSEaVW9OG50R1/wHRkz+rVCT8qSF
/g5N3pSqnyb9IuEWKZ+glyDIb8Z0K8RLFD43JheCRIpfADyoT80rrhIlXjOnrf80ahmKFOZri/Tq
qk+js0Z3S1CbhmMJ1KvuL+n12Z8yxjJGaXrmIT8LbiKKuEksVNVpMEoqzlLsf650PTzft3IjsJkE
ZwhuNJ7I5BNnd0RaJKIQJCqDS4ZoV/mDftAKK1gpyKjTSy5Wn7Ki6z+HQmOuCr0RNhGPsN3CR0w3
3+WG4iNIUqCYAGkq5ZLL06hHZh3FklWdlLKQbVTkSPyU1g8J/rX9OIAMM9qpAdbVEieLm2yNWLZF
SjD854aVKY9BiownHQl7IC+X35FVcHvycq9ODc/hNcX3ejeGSbFwLd9a2Y9WZnFAa5ZUMgIyXFB2
dWvid1hDhqpe35/U60M6jYWLd5IAoMFxZsWltasKEuZUaooHpXZDuAj0X6Hsbz3P0xxfbxYgEtcu
FYMcUUwCwuS8XE6eXASJIlgY1MQBlThf+iVLLiroXrmkcnh9z/M41KkQTc20U8340hJpNoOmkLI+
VeXvtv+sND+K5K10F3zqjQm8sCJfWklJP/ZKkdUn8kdQOsNybfuIPkGXk8h2qkYgrlM47++v2nxv
EI5QKZwK7ih7wK4wG9pQ0kNhNVp5AnfQIa9RwJwW++rCo/AqZJubmY1NrvN07AsTjKqJyqFMNz8K
Y90ft6UHtTob/p9hqPaAyLN/3CNzu7Nrd+zyPiZfWZ4s/XMXbuvhrQ8/35/ByVd89CXvJqY5JBIl
3z13aJ5KuTCuvOpkRN/lChk/4Hio2q1BikN+CHBd1WwUsBbWbb5ZZPDN+A3qlmQupuT+5WYZUL9w
XZfkehDb2q+08/ehqa8K5DR11VqIXa6gs3NjM3eZx77sJ55Un6yYjMZGTFWxsKt0EA9li16APQrR
cOh73MNOTXtDXwtyWvlO3ZSwPWmG5gZbxJHbqV0ul+OdW1SG6cRRQHuEHqA9tsrbShx3sh4Dh1By
vYqdYmzHv/cXan6KGQUItkncgCwWuNdpSj9EgDy7PL2Ox/akDG24FSgCbKPBfwBgH+7coUyXLpkb
SzSdLO46MkvUlWd7PsizTkniuDvRGiI/BUktvFVDYuz1oEM1VGgrznc+RmB3qtZRolxY5bkCe5ke
tg5lMdnJRnkX5rnkaIIg70OMEfsk1dJ3zl/DzMtE6YMe7YRJwJdezosnDGqPskl3ChvXsnU5e9Cs
svqG3Gb5iHi2YvfkrNaFngV7gPDSoYRSeQHZdX2GJpDMVPQEJcM1N/NCaZcqeZbJ3Sno1O5ADuJZ
oHfzq1rm9ToQ+uzYBO6b4SnP0rKkx3tB6vIAT4UEXC85VZ6Vc/RuLA9xjPZKfwo9uTiWsdtvNFkZ
KCL4o0OQIG4ihXaXRhLaR2tEZklPWoQrCytfJ17e/QjjMH2OakV2wk6A4CnWOt73aFQoiE7bUYdo
C8KKOLq8NA7ofBQPYd5GzxDodE5tqa7NiwSasszVHF0cPunBaG1asfV2Qqu/lFnROvUgrgUCNLtL
anjz0zRbePfd8M/U5CBig7BuCrLnOKXUi8rYF4P+5Fs/m0xeeQPiQP5niP93ZiSfehfQirwhEnvh
C+8fyxvH5ML0zEVTKoRBe0DlKZW1Zy1yX0pd+tpb0XPVHiKhCxcc51UAOm13CrBTKx91UTgyL7d7
lcOe0otxf5LCEB0FdRVCCwfEz4llxc6E2lHqbC/kgAk8dXN/qFdFm7nt2T5X07YxSiPtT60xoIdQ
0Fkwyqs23jbCj8Q1HNlyV0NKw7BaRdsu2Bii6YD5VOIlhNitSX9/XsBnBjR+HjtZoTi2qDaz3mFj
02ElchG3iBQM1V/q7gu3/3WMAZMSHpfWcg45lHKXM24MVqVU7cgBCwUqUK4m7bTSKv99H0EUNCVJ
FB4wgP0vrZiKn1hmaPYnPdHOrY8SlErTzW/Votf8bWEdb0wfpRgV7Bv+Ct85/fzDVZIZXg3ZoT6c
grrYBb5ml+bnYtirdBYMnWBL1njQKuuYonriU31krIPl25mxq4xfKcjVtIy39z9pHgzju3kp8uoH
k0lmbD7HQ1+6Wl4E48lzVZ6HTV/BuxbXh2DgIr5v6no5MYWRafBc3vPnqYUikZKOyXiKJv2YgOh7
7WZKurpv5UbQwVWEO6LZHqQvr/DZHLdaKnhBKZ0ir63XcRzU+1xUMzs31W7bDYJ8HijfQivoeRuv
UIyV3qnGCn42c6W1Y4tstGs8honVbUy3lB4TpI22htgZjl826N34UqOcLajgFiLOd9HUy+uETAWu
RSMTCkx83i7c5jGy62aonAYvWZEyUNc+2sN/1cbW841m2OXghDaqKHT2BisoetKv43TuSjtfyubd
2BNTDzHFJkRcILSffv5hl45NJnq6lCqnmlA0zT8jllRaS3CP66jqnW54ggSyUIApLo1AR9X6VZgo
pzJ6g6JlEw7VOu4Qi/GX4pTpAM8nlq5o3l8TvgRk1KWlQIEWu9Yz5RR/04WdsS62Q7hNyw3pH+Ew
Zk630yQ7WSL2u7HbSdlBJwjUEbTBnEAo7AKWMxi1U6nph6EYVEfTImt9f7PfWCk81qTsM6EaEAW+
HJoid4HaR6V5qqW2XBlRHdtDWT6OdbAkB3jTEs6CuhJ8B8R8l5ZUuY3l3pPNU6gJwUozgnqlNmqy
sjJ62u8P6sbM0VwmggCGGoXOkZnbF5WqTvzQME9CoSJYTfYJJZ5+SfXg5oAmrwfLEIijuRVDqJQ6
7wXzlFRKuW+J1wL8bRN+qSEhPt8f0ZUtIsSJTZkyMS9+MvGXk2cIXh7nQWydKlnMzpHrZcpGkM2e
Q00fzpKa4lX/87TpQPyDopi6QEAzXJoL6HQxc8MQiIpj24Lg2nK/G0qHbNe2axJbicbTUGzUpqXh
qbC90t3yT+tWQBjHW0BbXq0lnzLpp77TSYCCnK2lhDZsULWxdx4ymp/Hqvwbjd4Soev7S+PihFN4
EDkGdH0B5YLg+3LARt1kCc1A/nkIvnAm95p6FL4i1ppWEKfESM6pey16zf3n1BscuXzyZPGh153S
tBYCtSunxocAOmbiiYbBPc4WWpSSqgpxa+daDXd+EINvL+ucfjIjtaNAWTgoN6yRfOEPjw/qkfN+
B8GVhJgO2/BctKPNFgfO1K5EBDrj9f39e9MQRM9Efrhi0DGX84v3yqOmdMOzaQoP49jtrGT8GZqR
Y3hL7bZXkDw2LxjxCYyjQATC6+rSlpbEqklnWngOQv/U59+ScSu2L028bfufGsGJqNuhBOU5oO6R
RAk4NfLCdomeYvhHF+LT/ZFfMRu+fw5EwSTxyLQSvFx+Tpo00lCJbXQeCDi2QRWmim1ZXW7nnX+w
UED+1Pdo8ckWqcpQymjY0yJ/37Va98BU+o6nVYvdg1cXGg5YAik59fRMRGmTu/lwP9MphHRYr0Zn
t4tfEb85RmazHsTWll+zUnGUbJtSSyRiaU3RhyFytOOl0Pz6NTSR0ZAUESk0UO+bS7ZCpRr7NYz4
50x/4Nn0HEbnItr66j4z9pXMNhQo9IvRwiPs2pGSH56yIjT1AVZ8L9Z9GDn0H57JSz46E7PZwcRv
mv9t/CVgyA2nNal0klsHNsX1MIsgW98TSw2Q1jmQzN4pUpGnTmsKq4WtNTmDmddCmRvPSEFhUoOf
OYs8NFRXM7v47MoJWnibUiNn69f7VNsqQgp5w+DELW3mWW9LdbAqzYc2/g3Oa1WCiFGFp8SNFs75
VbGT3U5+i1seagL+ps5Grvtarrk18LvYj18s19y3WflL6zZaav0q8tYZXNcWBiTG/yBrU0fD5v6U
3Jp4AsKJ9W+qQ857UAShS/U285Nz2oNAlPph2GgeLGz3rdzwZjR1T/gYBD9IXM2OdBiqaScldXJO
2thRimA/jK9jEr4Iyf9rPAAO6PwEeke26PKgthSsWl/Vmc40QwxuX3v9wia6dSDIe9GjTgWFsczC
skAaO0UOguRcgll2qk7/5fYNJI1CutS9c+vEgz6j24XJ4yaYR4BRDCKkKfL0PGxF2A86fRMNu14/
u8GnRj4Jw2sh/vtph4MH5ALDAyAyp8kzFHNMEoC556iVNfRqWsG2BGUvym/3N8RVFpFTjrAcVzbk
yZI83xC5lXlDpobpWVVe6z2k0CJJLOutbh7D8lMpFwvDunHuL8zNwjO3DI0xHtL0LGoZLfGD0q6a
vP4TDD0yo61VHhTTW5IMv7HnscnDm7w/ilFzyXC9rSRXGrEZSn/GJt5oau5o4zn4ZxAmHgRmb5Vz
RbAA8f3cqbluIqhxlZ69wKlDayOhvftG40nKy1XkOXl/5d456mc+FHP8gW+bgrc5qzC4qRlCsp1k
5zAevUclUIO1W0ftSa7SfiWOZrXtPLFf1R6lozKX1U1RyrJjCDr8yF7Ub1QSpk6mIfJQCkq1gXBf
oTtVtZw+zPV90ffixG3rr+RO1+zQD7MHMamkneV2UAh5qBSket1sSvzVJrD6YZ3nQ7Qvwzx8rIpA
s1twy2+xNBqOy6QAgOtw4p6ffooQyd6WCWp8bUOFSSjqlSfI/oF0an6QSakeq7GERtpomu39KZtc
+HzGFCqtSAICXyWfeemTSpnbhh9m50FNkq3iSulGQO/F0QzSmn0SS5u2NMo3K26W9v11spi9gTI0
kTiV88mRXJr2R0upEpUXUEOvsyo5rSRvzXHfBede20ZluCrE6brLN23S7O+P+tb+p4mCMBm7VJtn
pnPBHM2iDrNzZ5o0bnxug/xsTD554W655Uo+2pldoLLWyBkahNnZLTZK9JYeRVWwDferOfFitj/r
JWrM6bvnq/nR3mz/17SeeiAusnMZfDfbTx1UpdYhQgs9Z/fcn8IbVw1JFBB0E5ktf5ttnAx5USAk
Vnou5EDdt2ZAtt9Eb6yL6z/3Ld2cROjdyNbAF3mlmeG2SRanCYNS28es1xyT6qge+tAk/SK1+gWo
ULWUfXtn4p1PJClgei+I+eACnS2cYLUEnq2Ag/RXUr73At82yx+B+trJja3F4dpLdqYWbczMyVx/
1RFwh7a241VqR8LBaxyibDlY1dbjIMYHvUWhQgNTYL7++9SQryD6Zymm4tPlETKa0QxcLcrOaW06
+ahvqjxajST9BbPb5G6xFgv/M10wC9v61jajIwXSOAInsnWzbWYWieQrYZ6dTcDZVZs4fvo3sH7p
8Wtofbo/wlv+6YOpeQzY5FlaljIeXSuVEv8Ms5IUd0+mDsROGeVyTfc4cnZx8q8spdPN9dHw7Fru
KTakQpXhGPv0ZdQbe5Ae8yJf9cHXOPp9f5C3djhd0ObETSLRPzybz0hJm1Fvy+zsu4GdF8eMhszo
KJrhWraC5y5+Est/Ti8zPPRzKWVP0FJkby53Ds8dOdebKD+PklFB+lPsUi1JbEkpVCdGYPTBajW0
YaNR2Pr92O9q3882hZXCA6CMUK7pwe+xs5pVVaj1zpTaeJe6ebuTuWddyU9W9yfolr+GPIT8PdVp
Lqt55GyJLvkxrgq3t1p6cJJkb8a0BXqZ4Nm9Xy5BS2+9fDj2U5YfVlCSKrODNcYxqrhukp8Vs9pI
3UuUfIu1vevCJXGk4N9kP1rTW+UmkPaF5OB758bc9aBVgVgFsGTk1mbvkSZPrYF9np/rMV+70QPv
+5dasRw1MNeF3Lw00W8YH/T+0JefirixrdMYPwxa7PCkJCruHnxxK0RoPXSHNo7hwzx4oZ0IS7QN
t6doSreSRyeZPu/n9dW+siyx5ztbr936Zc9TNaajAImA0QlLOT74eGu7l/tiV2va8CyHQ7INlMZa
UTiRF7qLb0YTBqeHVocpuzqHH6hNITWRkOdnNffWhbSrkGn39qlxSAVn/KQYA2ojz9Gv+/vyurrE
MUJTRJSp1dCQP3fA5HWGejTT/CwG0gYMcEaTtfc79nPb9LQ/Zd4nTtGb36N0E6WoA5veU9d1TpeP
3FnCVw8GHrXwdrnwt1Ii21wkP7jlWGjepDrNG00CXn55ynPI83Wxb/Jzl3ffia8sR6hot1bNpN7L
Oa38SmQCpGkFdS00WbW5Pzvvt+R8K7MS5O7heJkYQC/N12aTCmZa5JDQjbDDFX1Cpiw0veabRZT+
2BW6OwHvR5Rg2N27ti3gxbFapdrXYSjn9mB4+YOoVt6XPG0oiLKh2sdeVvNuqp7AIpoo0beFb578
+tU3T3hZvA3I8nnfsR6KXpGrIvtIHg6ZhlR74dphSrDWeevkRdEffNcZS9WBD2XhWr25h7lSkW6H
7Rj/PLsH6qiPjNCS87Oe/DXcJ9+c6JU/xfm3sTQdKrBrS7cls3q2luLG62CO3TsRlE6UC5Pm5OVC
FXFVpEbCNg4AVMHlYPi/k0Ug9JKR2Y1q9rFFNhSfKp+9MbPb1//h7Lx67DaCbf2LCDCHV3KniRJH
GtvSCyHLEnMmm+HXn4869x7P5hCbkAEDMiBAtbvZXV1hrVVt8BQOtiua6pAklzx71b5YxmNKmRAo
zKGsyIF2nr3lVbv+uOQaABXo8AOhx7uv1mnUgd5NQ+WPenbScvFZyHvqLBuFEfIKpHupKDGZgkt3
bQNFUVmMTV77yhR5KdD5jBG5oNHv4vwxCtFYsiavlv8og521bW0vpZ8FnQb+EvL2td281GwmVha1
3xoOAXLUB55kaDWsr3AXh7mch/U+GrxReA/yemZZXNtqRqlHPLCp/YL5QnGnP1VMLLSg5Eoh3r2u
LlUiPagBwn5O8XHngi5v/TvbOHqeZxIPSkHXtutgnuoR2ofvgMODuMoracmRCagpcR24UGM9lYfW
RMIwadvsWIxx49nT0N6VbYNuI/Pl3Nu/6H2Iygdfoilq4LTr13lsgHMwpkGufa1QPwG7ezFFwf5b
30tjuiv04mKNe45i+ZbrPVjKNhhF4ZAzfb0HhiqgQg9l7Ys2OVoRyslmdTcNPrVStZ4Yjxm6VNu9
FK3DYmJKTTDvrHnrsEEOWWpxCxtFX/0ArQcJTouBw2b2hEWZ6UaZyUPL/I+9tb6P/WApvzG1/JQ3
Rf6ky8s5VVDbFuX8dRwTXtaf4ZD9DCvlfrYar9GGx9h0PFmf3DHNH1qhe2Fk8dzL58m4jNUepGRr
7XQDGKJJuC6/k8Xq09qpUyurfZj5rpzJTOxEGaHY2eGtZaOWt5TogD0R814vO9UzdJVJ6H0zEOe2
Ut1Wdn5UenWBk3u8fYC3XBaFGLAxywfV9bXYjl7LWjz2TuPbgXSs5cqThe1nXeOOOSWYWUify1JC
QrNOn8zodNv4hksG1LrMpgUCRey2enooLZcWwlwNIJrPpfl9snYe9I19JJGHosEkYahia3dRqXIx
ynPf+DAXJZUG+PykZk/hHr5j41CA1AGn86sgQtPy+nM17aT1cz83fgb+Xc6OE6qqTCu4vVebRgil
qKnS5wN6cW2kla04q8Db+bPeeHWEOjyN0GGPTbK5Y/9aWde/5Vh0pt6zY0kuTlYmebL2s1a/2dF/
+TJv7KzjgVCO62zAztzd2QHiGmHjOsm5Svec1UbXFr9Me1RFuRmHuS5ySkWfDEmpcr4z+sQIHGiC
SmvOoFlgD66DECTigMWZyCp6FcI+3/5q2/v5r/XV0cjiIh1qhgn5KMB7mta4IP6I9aG1onN529QS
IK7ehUVlH8o3HIIF7nF9QIpRj4OyzVoOiCmftFrKzpIqEP2kMZ8NSoV+liovcwnzJxMQzfG29a3j
qaGXQa+eN4mZCdfWwZiUSglk35+aF5Dwp0wk7jyVO1Y2Es+FhQSM5JegP8j4azOSUrS9alatX8cK
7KBanEpNPTFW4cFQ+5MTSo9VfkHG4s4x+0MyayfDkC63V7oBMVl+A13JX/LwdBquf4NqITmi2E3r
I0/6pbKfDFC3jNI8Tk7mMs+mJ+WuCompDaqrWm3h1kr9KM3aJWrCkzA+K9FeOr4YfPflCd6J+xBz
eac/FZaM7kWzp/UlaT5PDIq3p2et+WaHL4oM237nG2x+6TfWlhjtzZtsR4kqZUB4fKmrIBb1qTuZ
fq6We+d56+osKcn/X9U6zMhkKSHWbP0ucPXis2PPbqf+Vex6iPcFTT4nTUzq2Rqid+t4VsiVHvWQ
Bn2Cc6T21WMY3SHc4baKfpyMnc3bXtS/xlZnJ85LIzdCjDH93XG+hPYrrTeN4tvtM7rlC5aOG8xy
oHNMt77+RmNd8iiOU+fXxP9y8V0YfwnwTsN4ltPPaviQln/dNvj+Yi5wqyVvdsj3GUW0espjTcyq
EUolUWntxUNxaI3arUEsg0x15Ev6mPT12Uhj1wAu8Ls0PoQQl676QpMBAqOuyXX2FIZxWlLqyJxX
Apak6dxWqL+7p0DckayFn0K4hE7Y6tOF3WTIs2mSJ/cv411415snKzgr0oOWCaYI76Dl3t2ylbXl
C7+5ZVkq9ekkGxVgI18Jem/QY7dW9/CV7/GBixki7AVszNdzVgfFKpwgCRy78plCv/AEzNrLrPp+
DGXJJcfQPw5aAvqYROqS20V5ViVVOtpZr52aqXvgIatdKgvDIVpahreP1Lt7ufw0IDFLVguoaF0Y
n7KEwRwJY2PbmGymKk4a3iwz3KGVn7Rwx9j78su1tXXg09dG2PQt1rIKZhVaoXrSecyt8NLSfpJL
4TaUgrokcrm7taVcbq/1XSC8sr76DFI3zFk3W5VvSAFaX+YceLFV7XUklxN69U5gBXQIlW0cg4GO
yPWZsokObBGwRjs/z9UlMS5CghB0l9PYsHZuy6YtCmmLIKKCtM7qlZDnxCyjRKKcZU0MEKu9MXiy
xWMry5e6TD6D+N1LmjY/Ifx+RkGYRAjUtK6Xp1VT0jtjWvsGhHAolP9Yzad6UI5VyiSlQ2Mpx3Ya
uqWHcYSG7d/+gu/zqGVzGTjAK4KQIL3la+vFhHJL3vAJIx118/InkOhDqXefI6P0x0R6EhaTgofw
xZz31NLevSm/LC+EAch31LdWoddclrlipGHtd7V87pBnkb41rXNGZuju9hq3fBJIAYVZGwxAQUHv
eolJ1KCr0ZD4yxmzCMPa1rzIbuj90p3ZuY/vLwS3Gaw8+kWLbPm6eC36Seh2qdR+NmezN1q1SZTR
7c1J2zgylMt+CT+RV9H0Wd0IKctM3iOr9qPPbZ+45Wi7Q3ZGeXaKNM8MTmN9svPnTPrj9kb+Ulm7
vonY5aCA1udNgRVwvZNjx/xapY1JCxqVBn1EBGmMBDixXElnZAVUum9mAr81HQ4DRHlIZcwtcGxY
1bLIXkELIoQVNtWLpkfjsSnkzzNqnJeJUVfeIA/5KZfqUx3IRDG6/FLqYfSUTpaGnEc2oEmgi1Pc
2IorWVKz8+HeRR5IbEDtWRp2xOnvGvbzXAtbyyJSeq05Jk10BJt+KlFe/Ug9qmcqnav24nh7O7cO
C61Bx0RZjo7UOiA3wDyndl6Rf88OSFcZQmw3y/VOl+mX5Pn6oyEnC3SfzjfB/8q/SEVTIm5RNr5q
PIRR9uc4tR7gzEUzlzLDuauSgyk5SOoMB5mZdGE4P0czPB3GO9jxd83M+YqwS0qvoi6YZh+qATIs
/bqq/uv2frx3CBpIXBhWSFET1a7fslTLKzqYeePn6ad5fAhfAwgvyg7f8/3zjBHedurczNR4pztB
33ScHZvajRp8rLv5MYmF10f6PbXJgxPtkHvfex6MQZgAkAo7HkXv6/tSBA7c/7ShkGPJnprWFzkJ
CFL2hKc3zdB/gQG4VO/XZfSo4+qordz4HVIXh7m0Yyr2mnyB3runMbm5fSRry4gC5P3XiWyjIRYy
6krjt+p97MhIs1wYYO5m4Z9ht7N5W1eS3gDEdfiTlOxXTi6O6zpMUGTx+1j6J18EniM3Yoh8Qwdb
oaYqV3/K9R62bNMobQI4CQApYWJcf7FyLkMQzxQ+rP4cBGj4idhF4Kf0NOKN3Dqn/T+3D/3WhvIk
/T+DQDivDQaD2VX5LLGhUiB9Mpz6W6R0h6qpc9fKhwKetWbvtCM2TaJpTTkCd0BodW2yseqwSJZC
QJ3e6ccMB9cpwKTPYb7L41n+qbXvQYkNmUkUEJYDc20KMXSFJg8p/jR+jQlOvUQ/qal5UIy7yDZO
tfziNHui9ltuFWwRaRUxI9rlq+XZkdppSlm3Pt1dmvrdQflddTk65/AzF2LvUtKk73q9KuZ3loWu
jC0x00tSfB3bSwZy2ImOMA6PUVh4erRXvXgfl2ISKZZfdGKe4OWbvsmrbClN9KnRWj8OjXvrr6Ts
z8pLhuQj0gB/kIvsPId75pa/f2OuDbPeCgK99eV2cgMU1kWN+EVafGu0J0V9qEiQb1+DTYP0pOib
AGF+h8zIwtKS+kppKecb8ym0U5vwwk7PjNPNL84wdseyo6EQMGxmx81sOU9CmaUCQFOKrO16qXaj
JYg9mexs2y+RU9SeQivJD2XYZYfbi9w6mQslYSGC0wNbJxciqsepCeLOz6ayPnaDWrhWiBO9bWXr
GX1rZfkVb76dpsxKKjtJ55tZ4MaJcdSjlzB81dG3+Q+GeHMWDAnKfOs2hdkJw+mCvvMbufZUKTpo
4jVW/uycPUMb+8ZUNGehU4AUBbxyvaK4cpq0syLBbPZkPsppXzxbQZj+bjMaqtZCyjGYPbXABFe+
SmTBEIUCuWZc7iuYBn+OGOhkROfbu7Zx3qj2LBQRJBHgba4yzDwrnEarrM4XceHSj3TZNU0RO99m
w8cDzoOHxrASDsOaYCVkPZicOO/9yGQsptQXiVcN7U8BqOqUQ9F5rAaz3XEamyujIkMwQ90DRa3r
z5QmuarUUoTN+O8u+qDlz1K8k4FsnG0SLJpiKG3BL7dXJlDza0cbYI3fyjQ/ssFQD1IFaqxnIs+h
Bfqys40bJ0+jO07eSJcM1b/VmQAO4UxqZPR+0Tr1aerMGd0KlOluH4mtj8UdQhESHSUafqsjYQSz
FZjp0FPgQHYlaB7L2fC0F6WuTnZWvNw2tpU8QqHApf1CgcGluP5MbSXkKIyNwXeYSfscdblxcKRG
9eEqGReJxMuLagextFpST5kcq/dCNcWpSdFGuf1LtpYNkB3+H3HIosZx/UNqPaH/aCWDr3RmcdYl
AKuNMh7MrvismumHieO9c0I3yr1AhigjQYSEcYHO4LVJp63a1tEl4ZtzzNsJEu7QKHF8cqq0o79V
lc99V8gHYgvpmfemeshDh9xaBlItW9LegM6NYPPq16yeHomqxCgGU/hjJ1cHjYHdR2E6koecR3EY
Uy2+7ysNlkvf9veKCPcgGRtvLnAMgglQlosG2sq8U3dxmef54Bc8tFZjf7Xapy43vbn7OdfzJQrk
vcmnmwt+Y3HlyKEpOcxtxGIWMaJCfKlf06C5LDwDpJasxyn68/YJ23AXVAzhJlJeoru3fnBLoMBF
YJajP6NwWPiDM7rBRJFib0bohufTKfZA+oPS+p6RolnCMJCtHv0Exdi+RnIine8L5a/bq9mwQvuO
KdJAVykyrdM8G8BSk6nD5DNE5ZERtuMh1LOj1LV7mgwbXo/XlrlwYMKgy60rc/LQhTN6PbOfCFO6
R4a7PdSVWu8EXu+tLM1tpuDiATT+XN3F2hymGv094UtxCeCscfU9HM77DcMCTTJyOTDjpPbXt72O
QikMA45bO9VHpwYPbVmJx+C7PbeyJGnXac5iiBiIVjKx3Xpya0pYKpSxG3x5epK06LEukcqak5el
g6S61fyliH4Ew3cGMe+8T1srXBD4JuVN9tJYXSgtFJECH2z0m6lmHmMH+670Ovvn7YO38aXA4lJ6
RxoAtcn1tIdWSEyfZBCmL4cfqipx+/nv2wbeeyK+EtBx/nXE5ckArj+UIkTSmEUo+41VDscqkXWy
fXP8CGLpUOTLvCBmZxzHwch3HsMtwzb1NxIrkES8CdeGrdZQsnSOZdC+NvI0J3NkfojkjbIXC/rR
2Z5S6Mb3oufHl4LIRU1u3RyK7SAddBHNfj32rjxczFS443S+vZvLxVmdRggAVLe4wws/Y3WxUoop
XNd89svpkrd/R5rOAOAPS1nYKHdMvXewMONJ7KmmMfPsnXrdVBXjoDnNDFjbPo2ZeJkH8zAwX8eS
5rvbq9o4hDqzoyiUsoEod66iBSqXjR3LQvZFnjme1cvRoWnqaucqb3wgejDw+5A2IN9ey9EEVobI
uzPKfpgPXpH5c1h71p5wy3KcVx8IsC3yiJx5dGjW0xDTuJG6QNJkv86P08w0a4axhxnTMM+ahuRd
HhxV+dvt3dv4UGC9UNtFlwahjbXMIPjWIE0NSfb70WCQQpsjvpgMs5ua9V2XOvLOx9o4gjTqkPRB
ngb19jXTOlBqXa/NWvHz58YovNqyToHyYAMvGYs9ivqWLVQkVAMXSBq/BkKUvepUbWAqPjXjOB4P
7Rh7cRp9qNSH4dPtXXwv7QFTHZYu0sk6g2bpXV37C21S+qTJWtWvJP0cjE+RFCL51LgmqmaV/PfU
uij+omygnPSifMpEcJSj4jgP1V0fKc9VKE5y4Px5+0dt+LC3v2mtf9YbEM7KsVL9tIqPc3wYg5Nk
3nf6Obdfe73buSAbDcOl8kXhCxQpX3fNaxoje6Z1l8q+ZF6yMHcD7XPcZAfkeKz8OZVeaeTBbjrd
XuPG5ed5YBzIMuzs/WjHuGz0obMKxe/yKXIHS4zQzAJtx5ttnKQrK8slelM5sXJdWHObKP6yrtKA
vKF0SOTPXqhOrpbsQCW2rC2zInEEJCWQcq6t5VSjorQWit8yTxjdcTV4gko3doe83TkhG5d/SXmW
GcoUmI11ZUM10koOQl3x48Y6GolIUVdOBJK0IAqLbK/ou3EeqWqoeBsm8Go8dtfrqo2hGIwpUHxn
aA+BGT5DNE+Mz4r4qkhMpxn820djI6cjtIO+gDIVfTvqQ9f2hsZKsyKjM65S66rF57n8qRWdVyjT
nWEcx1JCBQ9lz/TRSZ1HEYw7h+a96h3+belTMENpCWbXT0ZidZlphzX3L/9nSsI/J9S+kHq/kzrz
vrI0dwJ6kjbamcjplCjyt3acvNAUd3Xpo3D1Gp+ix+oFlubtbXlP81p+loG/594sMfDKVfUZwyxq
i7y+7JqDlmFT/9jYvjKcMvtLkkTHiGIrLZX0R++4jPAWDajZ7FUg/9nKP1CjfUygswTO3g/bciD8
MDCXwMkclEVW3ysrkLsHJsR+kVdMzKJIwumQxJVrWf0x7G130lEmyKZzuzulZcONWIQqlGCXse6I
eV0fFaUeMr2zB9Xve2bGCUnUAIWlvYklW9cNkglqJqgULDyyayvDYCgFoBjV1+s/xiE5GO1MlUE7
BcWezM+GC1n+fXC6II7e++I2ibWIKduqX8zaIc3DA4gGNCpCN0Y1orKPt4/UtjWiZFslZCYPvV5X
Ho4aRH0+XJ7Y1qk2YucYwoY7jWjQuSPVhJ/SEBW/H0kwgA0FGtpIv4DQ10Zj00wjy5pUGvN/GIV1
AK167KWnoevPZrFXkNnAlfG6kC0SPi/5zppDrzdR3zH0VfUVaT6WDIDqET8wQ+04y9MB8rEXmNXF
jJ/D+JtTJff98E+lXAYN7vw07FzgrVNEzQI2L6kxPLfVbo/moNSzOqu+Pd057Z+D+JxYn6Y9qe5N
KzrVBAvIEy/OyksoYnKssUNRVE6yj4oYn7QmL8+G3f0dOOYe4OE9BBmftLA10IqiZfCOhjKZSV6m
eCw/bylKN2cnPYECPhltej/K7acwfinE98o5dr3uzo58VLPukOUW/28drHpPD3lj7dxQfckmZLL2
9TCeuRjGIiky3S/zszMOqFvkrjF+RoDl9r15j+UHC/TW0GqTw8DQimxMMaQ/SANYijA9TD3TUJ3x
USvST5P9ghZAo9wVKqM35uyPvJV25shs5DWwNAk0eJfJbtaJZ2KJuQK8pvtzEYTHuCvFJUga2St1
0N23l7vhZN+aWsM4mMQZy3Uy6n5eyo/SmH1Okf+6bWLryy1UATBdgALJO1dOAbXhKo913ZeLznhp
Vbqv+VBKdyNjTk/6foF+yx6fkCIPWSGcuZW9gukwxsDt8cVUHBujO5jWa2Xoh7Db6UFt7d1bQ8sP
eROBKr2cJvgD9q5GVaGI3cH2b2/d1kHgqoOHw8MBHF9+wRsLdt9kYlRbw6dPUzO/0wIquwOx2brm
1Ob/tbHaLgZaVJacNwYGxuNUeVF750jpgxK0p0m+q1QQqnP17GSHfvzoGOK+bz5U/esgnxo4CLeX
u/Xl3v6U1YbKi4JtDsaAFzI7lmrrLZsao1/v7L36mxvLI0UgjxQ1iK7rjZ2MdiJnZGOzDBGbgglb
r2qyUzLd9CTELpTgaF9AT18Zccy6hmtsGX6Qd1nmpkpLnFkZVB2tRhwgi453g20LPIzaPXZypt0p
wCm1AC5C2VvVo61He/jyzR3mdYbyh74mMPPrdSOJFEw1Olp+qequNT8E0ccsSLz/tr9v7KxKdXEP
WksWjuE3aeXmyVcdKS4h7UQbW/eP1uL/LWZ1O8o+LMKowQgLafXvg72H9t3aLXaKIVMohEJfXD0F
gQN0RHYa04+c740yg/r7Mms9Kd/P3z73NAh++Ubk0qirXn+VAHUWEesFdiK0UlrmJhwZ9dQcyzSu
n+Da7K1rqzKylBrpsUBbA7C1+jxW1XZNIsemP8hf1BYZf+vZGh6KtnjOotAzkUBMJ/NjbJ4T080N
62J3d+JVT1H/OBZ70p4bm8z8vP99cRm0t66v9Xo5JwUiQ35A6pOXL1ITHKzm2Zn24Pcbx+XK0Ors
901vVwAXOC5m6NJRRMT1999tDgoVj4WgTzi4qnqmNKblOVi+ozq6VUJNuvWN4OX2YdlwXRwSEkWK
OuBg1u0LFCs7O6h6Ew2HM41hN45e0JLd8cQbfWeDtjPBtUwjwXwnYCaqLjImUni/zpLpcTCCVwkl
m4OogRdZWSGjaexE6KHqRnWnCNs+p3OK+CsooPT0++ulFgJAAg+6IP2uL4cGXHIqRWb5ivNqGUzP
NE/1f2nNgPCA24NwwyLNsX4E42EcaquzqCTfoWSiqQ9BuwPk2zrnb02s19GHVaqUmHA0CkeR8q2v
/uozYPvKDoZ4z9CSGb4JGiIlGuEB1JavNV/SyD7M4jXsfdHvNR737KyfNykwZbvvsdPezYPxKQ+n
5yqOfwh5J87aOvFvd27lho3CzkQTlBYnHpbe6LaRjWz/z/9wzP49AetAOB6GLFDKyvITmeYm06pE
fJ8Hh9tGli257iVQ0qPlSFxPZ4LjfP1prL4LzGxyqLYx5OyIR1I9M520Y1POjhcDaI/iMLpEdrdX
5nu/hQvRHygk0i9EpOuy16x1We+UheYzYs+Lkg8WnU6mF/7+6mDlIY9J7I1u28r9acmoWYHeaL49
fLNAZA0U2OPHNLjrhqMo95Bz7wscZEC8XdCQ0ewnvLreS7ltamGpo+bTEoRHlsRHtc/aox5bhwo1
7LkTOyXg9+cdg/hb/ltSxPXgQGccG7owiuYP4zHp/QasfZHdh87eWM3379Rihx4JfXBKUmtRZC1E
YbGk3eU3QG488kDb1UJlDzu9vZp/rawuVRUPBmh6VUPSQ7hGe16q52OImMy04462jh7NTVrRKFhR
21w9u1mb10mCOpCvS7KXl70bl4YbmDtWtpfzr5VVRBOOdW3kHcuhJ3Qa0udGY9qA0ri1uRPV7y1n
dciliMS9hDnuc/rcvniJ6j9s6+vti7R1AsxFdZwKAC/eOh6cpzk2Oo2LxHxo/SHJY/FhkevYaQ5t
OSPScVjm5MqECKsPUzr9kKlzp/u988kOPxgQEF8cNE0qVXwKJa12Y3Ucd0L2rUuLnNmSe+CL5DVY
RaurPhGMFvARXTzazQ/Up+YcDVExHZhqebq9jVtn4q2xlYewg7HNkkriTKhPVfxFr+4ixpcbOwdi
a0kI9i9pJGo5lOau/ZAkum5m5pzuq0PyhzEeZ4cRao+KGV06egm3V7Rl61cVnqkyEITWn0zL6rjH
B+lQyWLx1SxzN9T+yTtxTKqdvds4ghw9wALEmTKK8cs1eBNEqHo46faYmH4YzM3dkDE7JMnS5vfX
s3g5WCNAl3B1q1vbwA9r+jAl7Cp6kF7C8IXSeKWJCqQUJH8bcfjX7Q3cOBKgn1FpWVrClPxXH8uY
9dQE+mr5FbcPuZbc8KzaeMjot3vGJF/+gzWQbL80XinmrQ5glw7oe7ZYmzoDDSUR0q48MMlg7L1R
ne2/TXARe0M6lhWsQoxFT5JpSqgmcdFWfr3vY23SZ14pqYbBrHlz7krFXVLYz2WQfGjCvWbvhj9U
8SLgfOFpIda4WmPNJHYnbw3ND5ThYJbf8mj05nEPrbz53d5YWX23Quvmui7xG+p80YTiFn0IdVyg
/rHzjuwtZ7V9iTymRgINx1f0uT/lSvnNHDK6XUG9N55sIwkH4MGnQk8AH6/I653Thqjsk1BHW3c8
67MvTfHHOhQPBbWSrHt2NE+dSrdOi0tjCwQ4P2jMaww9BlbNeeYZda3tJH3L2t4dHTgr0PoWCdQ1
97BQ80YOqkADgPnUOcHPKVO9+Dkyz3PgVy1F73QI/8MNASOwdIxQdUHk7NrNoCEBwSivqMNpqmvJ
xUmkn/LpR4Siye2ruPFdKeCgPLXIaFJsWfzdG3/GEFhL7iRKOZP0bEs+bQNh7mT/G2f0ysTyE96Y
SOapSlqtI/uf5/hsF+Yd1T9xCBL0BPA25c6KNjz0Al9dADuojPOKX5sLxYBIih3w7pRx+OBQY3e1
ItgTw9naN1Whdm+h+YI/Wd0Hm8EvcSdSww+7hGg+ofOMRsSusP7Gw0a/g6h6gSAsY2auF9OaBPGT
KCh068cEEn1WIOohlXT0XuWxOd8+CxvnfMHuw4kGG0Rna7VzOWjZTM8oMweOOMMc8gZx6Jq/i+m1
zaKTzKD19I//YPGXDvwyywJlwevlVc4QCr3E4hSqr1oUpfd9rr22TWd5UCR4g7I4uhOTJMEHRUj2
tvGtc4l0CUV+NpghMyvjNcFLIEsdd4ypr7n6dewjNwtaL3X824Y2PyLEH8ZukZZBzb5epQnzy9Rn
KnlSlx07+UenfbOal64fTsOws6EbuASTe0z5niMDPNNcXbbOtpJMSSm12WI6JUP9Gpot89R+lEXu
UbvyWmk8t2Hwkab7zr3b2k7a6fR6GUYOr3bFWOwBUYalMyNHZBZMzGagozoEntE5H2wl/nl7R98P
YmXs0ltjq2/XMVgS0j3aRyZilzGDUExZPuZGVj1aQnG+KyA4L7EWmx+dVNyLfK6epLZPv04MVztF
ij33bkDoGnptqu4h2Tb3gX6sSpMYXOn6TCfRoAyjnTGQpS6/T91XNeyRC8i/5sFuS3ZZ5ephomYB
HAr9ZSYqrrlrSVDX/+tZy4npBvNBUg5BYV26DkFIxY2K2kVb+Ec35idV+Xb7C2z5P7yfDOTdBMW/
ngnT2XM7AbyxfLt8DiO0wNX7/5LuaagKgdOjX0kJfBUIZEbWUVGlvhXkDyWIxH6PnL15W/A60OSY
DAR8YPmWb56mSSlyexQMz5Gl8Azg+C5zGFxiS16KAnwdes0o38XN4CVIXt7ev61TAgGMmBt9ND7d
yrFTVCPDXG5LGRwhXRyU1nI7/R59hh0vtzjt9Rl5Y+jXFrxZopMJKRXItvlmhFSC8BTjUVKonEjI
4TE42dF2qkFbBwNQBGgttMAXfOn1lvZaM9lK5Zh+VRmu7JTQYAM3bf5D4Q7dsP8zs6Z/K92sDcmM
maix7A95qwyXcRi/I1e08yhuhRMIaEMEJJwHALHyNBKyMTVVQsvvrNDNu8Qbmuz0+2cB4ikAdFJl
ZGzU6y2bZg1G7RxylyQAlEPrgZfJVcQrCun3fTTHje4FPDU+zhq1NlVjJBHumb4l/zEQGM3NQ6C4
c7E3D2jjxbuyszoEQTfOfZ6woqy5s+wXG+mm3soPlupPVr9Trtk4cP/aglO0enecoWcI0HLg5E5z
1fEi2YwF1y+//YmQ81jAaSR00CxWC5qnSDjIXvxyFEgLaQVy6tHceEoDWrpRrT1p441TB55J4bjR
/4QEsQrFnE6xA1slQ66776ViggP9dHtBm7v2xsBqQUk4z3KgYyBWvqTZc6tFPFJ3t21s+DgWQZOf
ugIys+uqfooAdltNheUb3Z1i/KzmR4YrtKmz4+GWn7rycFdmVk5cF5oiNT1Lycw4OBpNmZ6dnOJt
USqx17bTt77sjbvaLJ1PUVbtuLuNhiBYGgiIFAxZ5btx9JrTR8FcjLZvJK2niulSCFefX0kNXFtr
LlH0Sc2/9caLQPD09vZuYIavTa9ck1pL9RxbmNawqWjdfdPMZyVKD/DDhu+FnnlhMB5DTb8UDrN6
gmynwre9dmZ+0RlEiAY9lWvHNaSJrNYitQG0l6d+DO+nLLonWz12tEb14EE1o4dk4VoldvlSpn/d
Xv/WHeGRIfahZrpQm6+t15meMhZxsn1VMDM4y9TUi2V5L8jaeD/p2TjLjBg0vwHeXluBJpCVeQ3m
eBEiGJsvSZmdBhQzEsSe4tPQ/7y9qK3IlgowiorEVhAF1hmfkZipNAYyGGeAsOOn1D6UJXMEL4Df
L0isHjqzOcz2Z0mMr1XtNsxEE85eBXzLfYPrAP9DUubwlF+vOTWYCRtOFDmlwTwOjriERNd9eKxM
8y7cI1BveQkAlSRgWKTRvPJEVl+baTvQUc/GilnvBR2drNWMu1ytzJNq53tv05bnI98D4kEVcCFW
Xi9umqRQYgYweYoD1kE2Ks2lKsr0uUTdaVdsrowRsWRDC+rBWL1MtsgYCitY2SS6S9daAMKHUnHr
8DGKzZ0HagMpz/F8Y2x1F40OYFNLqOmPSmwk7jBl5qUySjt1AY6Uh1meBfonenvQwrg8KmN+NNSk
dLWOYbVBKbvFDIZ10NBZGAJL+Wi3VX0cs1q7J8wvLtKUJIz1a3ei4K0rvGwNvSEZCbG10lxEy0tu
chM0RTm9ypp6x27tOOhtE0Q8DuIeC/nm+nOnUV1MdEtNP87MH5VSf53kaU/aY+u+LH1ksNaLXuaa
TaSGaTt2ncHeG4NHu/xM+/9htAMvVJpzp0Y7ff+tc0VVcMkeaEEw7/h6Sehh5XGJEow/54PyZGgZ
7Y7JGc66Gk1/Z+Mo/Ns+adMeGm/LPGjeOGflDpx+ak3hEDVGmuka03yK29Jty6fWKU63LW19LO4L
1D4WRqy1OsS5hN4TEFjiU2HFJ3A2wjPNek+WfHM9RNvaghiHH77yAFVrTKVZLbFPMZxTtbzrhOrN
FelR5uyEQJsLemNqFcfZRhwro0kjB5VRcYiRzXHt3NzTSdlyaUSJJEQGaDljneOpS8M6jGIgNAHy
QpLJTJDImsXJdoK9XGXP1OoLgQYR9KWWaLs0z0Nu2m4fM1MmG+edAHUrN4e8DyOSLgB6AWtJ9aDq
xtTUE7Ki4mMifkoWgOXsnI2n2EpdJrYenfhjuAdE2TwaVEDpWBK3MhB6dbUUp06cBKNGVd7n/UI2
Kj/qkf5gmO3LfzjrPPOLyO4yE2d1NKI6GCaRAUeS9exZi2iqyOXOo7C1GtJWolKwajA+V09rl4Vm
4+Sj5Yu6uxuc5pQE4R9VJD8ymO7v26vZcoFvTJmrjcsGO61nG1Op3t4b5o9Y+1Pt65MD+yTJd2xt
LQt5LTSnSfwgsS5//6akAWNXqZQcL6H2+WMc36sh/LSx9iQQIbdXtXF9KYUvvBLCP8Anq9MuLLqU
kwZ8fWyKF6OP5cdomn6fHETuQHEf0RziaKCL18sBTatNWhM5/tjG52J2eKzRf/UmqfTGtP+Ra0G2
cy62lgUJgIOhUTzU1+9VAXSo7sfS8Q0z+1HHeezlo+R4t/duw1NAZ+RJpHvFs/gr0H3zlXKFN9GO
e8dXwMm7cqL+D2lX1isnzGR/ERL78gr0etfmLlleUJKbgMGAMYuBXz+Hq5lJt5tplG8UZZGulMJ2
uVzLqVOJ39jklZnW7ragBdUDPNYD9wsgz+A7lFQv9tJ6Sg3uzTOVm/LocWVrQxitMGDY+HJb1uKi
POSeZ4J3/CmpHhxKNnp89E5JFwHkUmoPebfisCxo9+z+/6+Iebln+5ZnKUFbf49988wAWd8t5hSD
SKIMiVjjq1vaObjys/eNdB0cxEtR+kCKWtRYTe/87DPjWL1xyv2J/YCLs3KTllaFOjXqSyCoR85T
OiSByd4gYFW9k0PueXOn1/fDF1v9uH06802RMgHgPQNLPEwA4BNyIg3NmkrjooHhJMT3hrxr5lvh
haLBpJHkSTdzsBGtnNXiBp4JlDyj3hKWm+iTB9gEZnbadKNqX/PpGS1Dfd2sXNol1QNdGPw+4Oyu
iaaqXtVGK7a8k22eGvHaV8+iXuuLXzoleF+zZqtAnstj7CcbtLoFOOROvS4CcA1ZFaaKmn90/cft
g1paC9qqZ6Snh8hPJnYrCW1ardG8U5y2eQjEFQOFplo8lHq5uy1pcUVoT4c3CXIW9EReqnjSIvU8
mTH0znhXTc2vSFR4cGRXFGGhfxpgcBRCkOrSUXO+snZFi/G4qhqDn9jKtlh6c3C1tgm4CdK6tk7L
e41mX0CmxzdIMkyBcIRyLCun3HWFpjxlo9aH5pROuyI11I3R50AXGCDi0THf028tzd7c3pfZu5Cv
ylz0RFsmOmEtGfBTm844tGimOKEf5SHmyXOp3JfxC+37nYWc/eh9uy1vyZ37rLL+t0CZ4EFVsBDN
iuNTaukfXqw5/sxPyRFSoj7rk1yDTxeD0yP3ubkWMC2pG7ANczkC+aIrdXMnmo+54XonIn6AzclX
2p8uWwsClzQNPIUzhhneI4p/l5rmCOoapM3iUzE6dCb3z3dabnxrMafXR8qdrRjUBdMDhtGZtRLM
wmDtmj/n7JnQBKgj2hRX1bIinfypO8xAJZGdgmsoW9GVBbMKN3WuZUJPwPgo2W6PTQCcMaqc0PAe
mlW2S4sx0Pr7sUevSBaYOeZyVmsPxsKZwWPFElGbQ5O7bCJqroC4fzSVUyb0XQ9McVzqWy9fWdq1
lBkhgkwXXqTPAZyXu5hotTUMDIemew1mz5i+4fW+bq4kgq79rUspkhvJzFjzUI2OT3YpgtiswnSt
Kfla+WYJKCKBhR23WnaJY3VGo4gyxvA4dHJ/BQloqLQPRf98+xYvb9dfMbNSnildJ9QiNkgFHS8V
fkc8czpqcbmvSrQ235Z0rd7IKKPcgvAPvOPQ8EtJBWnw2PW6N2Pmi9gNVHXroF6fNZmfGysv60Ie
2wFlJWShkwb9BzJzFzeGttAYw/m026J7Usc+sMz7URSBQrd2/kz110QoW+pVK/mvhWdjljyzWH7S
XMgoQbiSrGEWzq1qfmrZGzf80pl8VmyZvdONaEq3TQ38BnGf4ueSb1VlozhouH5S0/yrGbuvvFhr
H7i+7PgibIYKGmNsv9xam8a9ZRCkDIGy/172g0/soK+OMNnDm96lQbJyzgtXA8Wbz6F6APDiDl6e
M3IVvIU3F58SClPCexDwgrFjbW7qgt7OLiE4RNDJAgLv+edneisUNZmEaLDNmIYc5xu4HxiK/H5b
ZRd2DrhgWGT4ERaAEfNSz4RUDsmFosBMTvWw9ZqA9u8pYFN4b9gYjuOvwvm4LXDhTcXAJaTLHFSg
wFAlp0g0Q5ht2XLlhDh14Jta0eZJsMAuY6T11A4/Mdo+030AcItXBXnuLqiBp8J4pqb1/r1gOSsw
uNrmTD4mGkmLt5q+xsRpSzlphYUiXF3/GDBLfSWkXOgchpTZVCNWQX3kKooY+8EbKwMLdqmv68XB
dMoQfaq+MbqB125puWnaB9fIn4Ah3XYKAPRic3vTl1QJjJKAugJ4D7ZEaaGMj7kVe45yUtjXxn02
xhLUiP/stCK8RGOIjQwo5q/IcdkkOk1MWpFEWQLucDvM2YM3ZUGXrzhlS2s5lyMZWQczZJvWpkmU
ZkCEjPWxnrsP2Ip5XTDlF6uRHg0y1U1i2TlWk01ITh5n1gbL9kuM4uvXdm5RQ5yZARtmHFk1uQu0
HtBJgUndSTRV36ixoWaYae4eE/qeLfOQMhpm/NmitT+cQLhw6IZ6DZiy8BJbYB2Fs4mcB2ZzSAZN
KJZexZOZRHP4rhhgVTMeHZruVhtulswNRnMBfgWQ9OzCXJobryhdJyU8jdrnkRwb8nvgdy3D/Lfk
B6gIYpWsVXtnN+8yZAC77l+BshtYThY3udqmUWnbGL37u1ayTTkvMMaoWvW+0jB6iUSMZs2Kq3sd
q0AwkjsYaYPIF/715UrnfL3TTRCcc7bNXQvv4ReB8sNoIhf84GJ20O0rvnSE5/KkmLFqCxhIp0kj
r9P8ZjxNeexjpOy4CtZcuhl4+xCawnzjH9LCaks3hqYUaaTne2v8wpq71P4l3Mrnzj0wBPB5quRB
b+Z2Km36PpQvjQJSrn5H6hWDs2QIzj9EWrFDUhUgVT2NeH9Hk++N/p4OK+qzLALTsubxXI6uzz8/
ex2plw1TqhtpxKAnbawHal75bb+WsV3SFeSFQV+BOAUNJtJKhk43Ms8GB0+bhlr1fWD1u1bss6h1
2h+5+/rvinIuTLrrmAjFc9G6Kfw0F/6EeZdrz2j+1ps1xtUljTwXJD06daGhYt04aURIHrLxtwa+
O7PREFeusbjL+wfsN96dGW6JeNjDcV0ek9PiNhsx6MzrcuNl6rbRQlZvgUMJ02njxStPw5XnLYuT
3oZOMzMA3HNxMmGpkfTWy1BLf07Or8SOdFsL3fFjJFuLrFRQ5YuHWjP65uEPfnYJYGLv5Sp1ZhHL
ig31NPF6SxUz801XRHxQiqBq8kNL1D+3NWVJINxqhNBzxQII7UuBhcZ5b+eFBiiU59clSCfVd6fN
/dgiQU+SFQO2JA1eNXIQMwEsXvhLabqoHPARMO005KQMrMb5GZfqNubu164fMXzFXPP+5LfIwbWe
W0hAHo5gHenrS4GY/1U1DJjW06TmAXjE70tjeleV6ogu3QBjWJ6NOt609doMoPmYzl8kSaxcdBqJ
k9hjDrHIZv7x0jzw1Ob99sGtiZBMdIZuU8QTaXwSuX4saLtFqWFzW4RsGeeyGZCFSAziGqELTzot
zpKUdQ5JIi8ptpPjgT9X2xP+5baU6yO6lDLrzJn9BbU86WMKn1IdwOyOmYGl4QWF9kJpfkgRfLbe
A0oAL7eFri1ttjZnQikpYr1vIdTo0E2SAEFUgcJcW7nN8wZdqgGWNjN1Aj4ESIQj5afG3JzYYEGK
WTa+wcF13IhAdEearZXzF9cD5npw+SHFB8Tu5XqEVXZDw8okskBVWHroda7D1ZfyKqyDQiCLM9dr
caGQspSk1ApTXXMwkkgMDhCMieI3Dhpy6HOzLfP0sw8o12waoo/ydPu8rrUdkqFecCiRkAD31eX6
QKNqNmXnYSdTvYDbgYkRQ2Y629tSFnYRgSL8OXgB6MiUU3t2aSagOo7hX+nlAX2Ffqslh9xeIfBa
0IoLKdK1SpRUz1MUByPNdTFE943Zx7RlW6VeaW+7Cjnm40JmFCEHon9E/vNyz5R8MFhmmAVcDiP+
kXfF1gW3iFWe2PCn5o9F871TNX+0DmIAArbfNcW/Ngt/ykf6D9gcbCo6Ci7lA7cIaFNSErxfWpha
JCyHt/EFYMg1v3jp3Gaw5QyDBM+DTL+tJ4XbeCl8/CyedmXvPKi9snfM59vasXRuaMhwkflFiRoZ
qMvlDECDuDQdSKRZBN3ODiiFnxoViDa2knxbFOSqCCvQYYfGJck4YVwLdzp3JJHl7hpqHwZ1k6os
cIZ4JW2xdKsw4BSJTFCAzFw90oqSOsnLXiVRbKTf46TIfU0FeeLtbbtypWYKduuzuoHdgxZKLxUa
90qlLFkeFd1bMZ5AlBZOWnug5tbNq63Lk2AC+SSCizX89WfK49L+zsg6/MIE3s8bfbk+vRtVNzGM
LJqHuFtgjZvcnWqj6+xpUKZ97ZCdw4KO3JlOs1XbOuT0K8/MtfVfHyfw+XPcjQLcp+ZcfkVpCqZk
TkKjpACA9OBVhzyOhq67J32+Bw1nXgbgPHVytnPTnVcOT166r8BvC6Owct7X92QeywOCRczRgBbL
/KvcJOgJ78ciGukvg314/aYWK0ZH9vBw2OgqnwEjgPZgqJNkc9KUWpXOqyKKLctX6jvmaxhxZz1k
yDbe1qulxYDyClV7jJhHDVWKccYsbotO1EUkOtDyxXu7AhmauUZZt3B480rgqqJQC8CX9PDwqeUg
StaKKMX4aBNJWp3+VOP6uRg/bi9n4XEF8S82bI66ESDKyQSHMDUZY72IwIAfEEy56b62Jdp382PV
NYE2ZoFtwkGK17AWV3yS85GdC5Yi0ymx3VHJINhmUSpqv6/eiHlkg7mjBQvyXgkZ/soD8CwbMN3d
+Adumd3sWi+6vQVyiPf5IUgWz5RLwH4Y0omC6gDAtskuorrv/CRL/ES8VuJg4/KaDmj1ihUNWpT3
6dsC1wnIlrRwJ6Wug4Af10Eb30zWmtynrORBUQ/2QRhahmbFkm6zyuz3t1e6dEsQcHkzswUeaRli
R6teGdCfDTIaszvaFF6uE7pqSFzzy6AMK8KWzCAYJjw8JXM6BxwGlwaophavOWYO4aYUeO5RcX4y
M0bCjsVhpggWFC1pt1ZhYlyXlyq7ynXofVwLftCqIt0n7ZiH7lDSFWjC0vajwjSTFeNRxYSfy88S
6NIox5qVEffKezO23gqbHgwaH0YWP9blE8+Utarqoq47aAhBUzVCG5TVLmVaWpMOHbHLyNEeh6+p
2PUGrO9Q71C9qpNdX6d+1T/bzlHXGn+uj+fv9MjWeG7md1V6l1CLACB7nuABnIOk6BWI0t0kLquI
JwD5T0btbrQ+G/8Da4+pMfY8bApjFz+7dM7cP8PCGPFJhZQUTyzRPzAXx1w5wk/VkVaClMU8NnXG
6wGpdbmfjWh1gcRCGU2q5yOfbSpfMV5F/DJ37ojhDiw0472eqj5G7XL7SOkP8GKIuxiUZsWfsfpa
PqLTcxo2ot0JRBSWvu1U/18L9jAr2AAMFQEID81ApnTNW6XLykFDo4+djbuxbT6YCZ6plK9l+K7a
nj4FfXK24V9gCZEUeiqsTivNvkRQaWK+MHNDkqkBUICbzjqqPxl5ZyjAMSvI41BZrY8uvFQot6Ex
B3wgs/T552fHjVnYkyhTZGRVcBS4j5N4VLRjTn7ctlwLry5Az/DmPWTj5iFIl1KI7eUjIEG4tLEC
Rz732zoPs3TNo/9M50mKhSTpHGSi9xQ9TpLTqJZerCgpLmoy7RuW+kry1CPr3HhgK883InvgbJdN
AhFaFXhuVJJtk/wA9QXmgBc+cY/ZGyFPybBth0BjnU+9YVe695j+eFTEiru+cJvh+SMviY5zuFcy
nxRphZPD6JYRrcBjYLno4uhYPqy4kUvHCyAIOuoxSRctFvNXnB0v84Zp6G2zjGrxI8FgeQKWvmoC
f+ef2wd8nY4BpGWmdgIuG0Qvcuu+ioldbt7SKqqdFw8QMdL8wVitYAQKxfsp6EnE9sozvPAYXkiU
bHI2tDRLkXSPXHCI1GVYZ2XI8j96XYS9sjbSbfGSgpcAYEXgCIFQkhRYS43CmExRReMYZJXAUb1X
zrPXNJh31QYJsd/z7sB7EzG5earJSuy/FAzhvZ95CWD9gQWVbQQF3AZpBnhaFfNBke+rJH2I3X5b
O8qzYOP3ssKEo65/LYbGj6dmWnkUlpQVtwr5V1QA4YBIBjsdSdynI2VRqcbKtmnr8svYKOpKqLwg
ZWYhA+Mtgg08ddLt9eyUZrTOWTTUjbMR7jQcioxrK47Ngqoi6odrg8jVhQsn7WWj2LXn9CaLOvMr
TR5JqexiVdtrRMPEUSdwBGrH/T8ipmBbgcQBpAl4YTx5tnQNeV3ZvNOqOiry1gXxcmUEfW+uUU0t
XAkIgHag6R7JqM9BGmeXnU5pmShKU0fotX5V6YYk/d5JREDs30W9Yr4WLPqFLOndYGbm1hWi38ga
UfiazLu0GY+WJ1Y0//qwoPQqUkKA3gPBI+OmLAwaJE1d8kg1t103GHtTr80tH7JjlrFHnfDvbavq
W8dN15pNrv1MSAbR2ewIAQkrgxYoLsKIsQ08GotjlSGA8R6R6VCyPDS8SI3Xup8XFor/DdgVRNqo
cchNXBzlK82jZRtpor4D/uXJbb7n5I5kyHXY7veKbIxV1+P6vnmfw6fg0iKWQ+PE5eMguNBrp8la
LIdZ21Fk81Bq4LNuPw3XT5CHnr556g7a7YAwkTSlt3lJNWp3EXd+eZ7io0EjoPl7qa+F9ktbCKg3
ePhnUjw8qpfL8UReE4dZXZQZWqgSjPJAevnYNzQ4YsLYn5xhLJzZ7G6vbiFdCkZpzPECEhfxN35f
Sq1EaTd53raRVRhPVesBsWQcvD7xUReoU+t+IsTP8+xrl6ehHZOwzx4z2qxYzoU0wPwV88jguQqI
4ODyK4qJkizuqjYCXW1oDxu8ZH5HN834zTQeNUX1q6oPaqBpV1Z/bQYu5c5ncmZyMCWxFgJjhqLu
j3BD1/RzJWJo0J9C6zF9dzZjuhlQuDB8rwyctThi4Vm8kC5zyhfJZOFVhHSVqD94/yHELklMf9Ca
Dczs2OxBnIF+99DEq3h74demdi5kYAAQIKqIB2VWpAFgGSfrOSSXH5Z10MUhZyh2df7UNJvboj7z
a5dO7aUsKRIB3VSew0WHhs38CzsWP7XmeynQGQlmYtD1jbXis5/fDPFUNgkSAveF9wv1KS42w4qa
ra1aikDNESXfJunbSE/7A4Z1YYDOjlo/Ct29H02yImzBmZ/XjVwsbBP2U44SwYzrgNCoaCNmU/3D
NYR6RLrFG/2pUvmfbuoED8gYt9MmR79o57txpmqHnPOy2pq96DZTnBXsuW5RI0kKy/zZlBmjPhmo
81IVpc7Q65kLazPZOjmZGdebELyhubLTVMqKXVpZnXoYGjsz7lylTJ+IIco1Gs9F84FMBlJpoLdG
TkMyWgRgXQzjnNqo/YpRdKafnPRNkd8Nw69J3Wd15zsHXoe5tuLQLRhlZD91AAYADwZeV9YpJrK8
S0fcW9LRgNlx7Hd6WewHJ+6/OEWcRCtKrMIQXCnxmUBZdfKy4h6IA6JsqP2C1HsdCAlHP+ROFbbI
mRXDe2FOgbLWV7DwxiF/Dtwv/kR+UKZjwDWhLtP0NiKFbgR5kgvf6qe18UpLZhCgVdhf8Fsi/pEe
AcVqeas6tIvq4q4l32L9t/7PA3wAA0SY/leGZOKdOHHUBPzukW19Vfuopseeb8Smqu8FOiubO0AU
mjfb7+705oHXPxJCdytnOOuifIbnXyAZ+1IXU9KJvIMXe0yT7oE3GHDHf6c5WuA27Z1rtHdcdK9t
vsaJtHSIyFBAXec+QjAfXL4yLG10T+F1FymTq75UmVX5AOfGb7fXtygFITfyyPM0Y09aHrrOE4xo
5l1kWZV6oDqvDxYax1aAY/qs6fIuoqsTDdlg2MHkZGkxqdG3HSN6FwmCriqLDDkY04buuynsNJxY
1t0zrkxPaEpxgtTQyjvDjpG40FwMtCMOpslOSRsiCFcf0T6XoaRYuAc6lJhim05i2yhotTL1uH6v
c48+VurU7UVC1mD11w4HsLwzJBXJaJRqrwhDR/jqZkPcPioUln4YNU2DUnDtuRKJdj81mGwMWimK
9ksQyqLHnU3tUQOT2q/bR3Z17/AViAuQRwRxHxj1JN+yM5y+GTMqIjM3DqTAyNY0ObTtGiHBlWbM
YqAXSCoZGKYk1yKVdASmRe8Erp5FvyZuaw8BqwTgzLeXc2WVP+UgHwqOwDmbIhlJQynzRIxcRDXY
bUNqFH/KHmw4Jh1BpU+q8La0xc0Db8z/SJtXfea76ZlrlQkciMj2yjjwbKpsJgpeTY7IfvufiELV
Yu5XQ05ZeuXKvOZDXDciQgbbr/X4SIs+dMi0UkZcPqe/YqRXrQYKIzNATRGlrvWK7sX4qPdeuhKS
Lm4bGjBBoqfPNlkyE0TtBCNpj23L+K7Uho1d86Nwtc3tLVvUhb9iZNRM55m526MJKmr1321/FN4Y
9NlLrQ8rclaWY0hH4+QTsxQLR+Oi581B+j1rOt9u1yaSzVbtwuoh8YE7hPwZ4BZoyJFeSOblOsnj
QURqVqffKicGm1fK494XKkZamoDThjHRxxDzD9bggwsrBCMFikVoBQaeRDa4lIE31inoEHVKE7gU
gZHNNxh77N8+sKUVgjwMlkKd+8JlGFCqEeyaVg3IvmyYGenN6BM6aAFPsbTOBaK2+FdwPpDymFMN
OwHMHmqxcolOZw1oevRpAEbAKPyad5XvqNlvklaAsQ/tuL+9wgWVvBAnvVwuN4w+s8UQCSG2njM1
fotOVJ/FxRBasbvyUC5cZnCJQGGAC0Af2xWepdV5aaTqEJW02Jtqv0M15l+RdvP+nYmQrrLZ6QKU
LPoQ2fSL2YiwUR5y80ccr3F4L2rgXzmfj+mZpS15BwCrbgxRTr+Ao3mj5Zi85o3/bphgX+FZYGgE
kAAyU7jXZa7TtA4UEFzXRvuhNW/xtOLHL63kXIa0Y6xLB1FWyhANzRikdR50HKnM+P22os3GQDYW
4Ir8xL0g6y0bi1JhQMHydIwQ3KkvaQvCbLhk2b5mWrFRONEf7XgUKznapfuLzlzkTVGjAiRsXvrZ
IdVe23Vo1RpQ+DRtEaKSVODOpvU4bidi8l+WQ8wvVTWwrUiVuDncXvKSQwUwAdBbwBBjooM1X75z
8co0KYWCnRVIbLrTXjHuLYq8TX/o+8kXehZ11t4TwW2xSzuNegay7Z/JcDlvZFugE8hENkZmF5kK
pjij0bb7LuyjSF9vS1oyHsi32+hkmOfDyg0TJEdZI/XSIXI8+IpuzLdxldu+UxVqYMTmWvl26TSd
uV/Jg5s6J+Yut9Mp8lGUijFGY2I0kdeIgfhWxu1+66XjhLFf3DUGf0xGsErHdpWsVUyWNhYvDkg7
gI/HqUrPqkmnXCt7fYomxu9FTUK38Pboy/1NleEb7OiaibmSh0DetMDoC1Yf1Bfk7e1VE500QMBE
KWYSjpgXCGargPc/lfRXWf74x6OcZSHViHkEKDXAKb7cW82YADZSXESiRGxL4BzSAcNA+uSg6yvq
eX0rIAqVE4wlwFhOoD6kS1nloncag/eRbXcbWzxAXXdmPGy7+IM6zE86JHFS8trZa9TC8xouTJCJ
XPycMwDQBPnkK1xVgdcuF+iioCwJBvLTTY/oKgoo3vBvfWztun/299AMhicCDWlAX4AAQ/L9KYi6
pqokasS1ewZi6zhlJ33IthVd63q/uomfkkBFDrYMjJ6Sl+aiy47nVaaCZ+EL+NXqcZclus9WHaKF
LQR/LGDlOiJ2VC+lK5BoZBgwiVZFn5vzyPR2YxcZEnF+7XC/Bf8iG7KfVbHiNSwt7lyoFAJoCRDD
6JhUo6QB1jw9qMkH7v9o/PznK4CmSFTAZrIKhPGSK5SVbdqBaUiN0g9V7Xw9e7f1OhiNlVfhyorB
gAGFg8ldGAIKB1p6FBgYh4WWN1rE0vSbPpp+W4WFqT2aaX+f60GXrvGoXKfUUcFHWw+G3yEWhR8h
LSzptUQ1BtOMcBu3UzsGRmXtXOoFpU79TNHBAzkEasdeahVZSvLr9rZeI61A5T3PgMSuzvSMcnCF
+Y9KZdmTG7VNt2vTxxLsxyUHfKPYVOqLR/6w4Vs2ncpdbewzkm9s+7vy7P7rNBQ8Fyj8ubBvaMnB
t0h30RtLjFihdhxRhYNI2i6VO4E8BPZCW0vrXdvtuTca+43uaHg8n0nws2efuONcHNPTl0IFW8e9
pzyhADcmLIjzt5W9nb/60qRhV6FJUFg8wFdBuEALQeGMHXkxGmodk6T+KgTRHvMRTCRWqRRfPKpr
4agaNGioOh1qzX5qMNvqmJctklDKGp/slS8J1CqyAQBUICYEnlGy7RYzUK7T8D29+9T0r6IUm9wx
tiurvko8z9hYACaB3APSBiQcl48V07UYnndPXgZwx3bTq1O8YMo6qNw2uf6nYnyj672P2Zy3xV4F
L7NUTOb6bAvB6yVpkKonTqVTrC2vk401mkFrleH/T4RkG0xLySula8kLmGX82Pgg6dp04Cvd/IQV
45GHh4iitDwoimCKrZ3rkJDBcs+AqDB1QM5at26EwQTfCz1Zyd9cGW9JoKQRlKbAjyXYNUz89gsv
OWb6T25/tVm/ImhJ9fCuAyOGPBued+l4GsJprlsDeSHo2Ax7O1Z8Cg8jEK76z3jKzzX9FTVrytkF
B1xYV4oKokb6MiouZkjEPrzTleTDtd2excDVRNp6Nlnyo24XST5MeozLpP5OKm1np+2pKYwHgvIr
ZQfjhwA/ANg8HnNnrRZ6XcOSZEtvLo0NroN8i7yYTjDRgLgh22pdwOOftfJQY+BXfkh6f7BQ+l+5
AwsKA5I9dDzNQB6Uz6RzTLhFbK3H5VYd9EfUY+SZg+fTUjuhQ28NXbigNEBnALcKIwLoniwMOD0l
FwQnyQ2aBIguIsWi5a53jZVVLdw7JNdnJANSmXMvyqXKlMKl+BCcpfZkdS+1ucFwI8I3xbQiZ3FB
AAygTQF1K+zfpRxqOalREoW8wIPbK94bBidkrraSlbjyAuHMglIfPhmwH4DRSPrfJR1PO06zF8yV
n7J7gunvihZlGvDiuT+wNjTWmi+WJc7ULQhNEKVIStFkVg3WwSJ76buj94XRE5DE6Bs2641u7ZSP
21Z4TZi0vJKPSpuhZe4lS70Ni+FHJ27gDKGjvBQemuRcOGlrE+6XLjv29O8KJTvZWzzraIYVJjGg
iOZrrfoDGukNsHUbwyaPfydiyxH1Wmt9Otc4yM/T/CtZenSoTQ11GHGa2i8MNTz0AG8rb3UyvmTt
fT8kMKVO4PZp4GWPXdOveMPzXl44MJLw+d6cmVKT9rVacOw1eNTKDWX9tCEVGvtvn+h1zDmLmXPF
6NhDUUn2GHjBMIg+K7MXkByatq87O1odiI555BuOCdTTnVgx3os6dCZQOk6WtlaRKxDI44cZFWi9
CLj6GoJqcGlUr1lGtreXuGQ2ATYDSBqEq+gbkgQqWl+BJQD6I9jjILZa+Yd+59WKkPk/uTqtMyGS
qtRGko1J1WQvca0X226yf6Y614DYAADg9nKWHiCc2DwWCumCGct+qRglWkKaGpfipUVBVHOO4zY+
GPdd82bZxyT7VfP9+MpzzO0Y1OC26M/K1fUq/4qWVuk0ulUarM1e3OEppr8b+85og6ZGN1Dij+pd
o4e8/mW/dj+yLjCb98RM/fgXZaPf1CfL+2K624ytDcFcPt6/3yTdk6IAkyqGQcA8ZEocWnUOMm5U
5ULFM1+UaY1BanULpGcEORrw9zsVTGCTbrkpYOdpD+z8z8Tqn9uWwByiWylg7Dj8STPtINz9oG2z
fI/Jq6wC9n6CeT4ZxqGjaXj7eBYtxl/FkBvALWTDLbuaP83i6FoeOQkbEyXO21KuEVqzxQA90pwv
mvnd5wt+ZpiUtFPapEV5zi42qvcYj3RX9a+Vwf1R39beGz1k/A2DsO7Yh9vcjR04Og6gO9G+3f6O
5ZP4+x2y5UKXxdCpJq4cGDmqKbC2XYmJsw/UHnErngr70c7CljW+boUY8OAPFWZz9cnGdO7z5qTE
+075gXY5M1r5rKssxuX2yP5M1k/MoDa2p+/Tb5hYWDb7Md3T+glOYkOrk9nVwWSzI2f73PulZ98w
7YhoERJTowFOps7003jPxm1Zh9QiQGY8JAVYxblzZwifuuOmIGvpv0XjdbaTkg9BjREwa1dHwTVO
pu3YuINv1jEPWkesjZW6Ik1EqWE2WnN5EuYLo38utYcWHHVDByakNBI/q4qAFMkBCB/DC5m6b9MJ
+ZZXY9rabTC5vR8Xr2My98eaRdDAs3Fav0hWNGnxDTz/JsmEAJ9iKayt4bW5yq6ZvpmgkiEZCStl
2hrtr5y6Puu/I/W1va0ri6b8XLBkTIShT2bdQoXT5K4qX4wq8w3y5NQY6PJUkS2S2vFRsJA592St
r33J7T4XLd1iJmrDySaIZqryBUehZMl9wTB48qurr7W3LxmmM1mf+39mMWzGvazFrxeOCTqmSvxh
TYOXHoFzCVIQYZoZuhY7nGChj3s66ocCFN4TSORVJ13pBVjWFhBtgHt57hyUewanyWl53YvspQHX
MwVXSdg77I5tYp37ebdXpq+jvTbI6ro/db42Z0KlK6rYKEM0KEi/6H3hjwyjWfdcD/grBrSOxyoh
PmIMYKbq6uQo702xoqhLBuJc+nzAZwdYDg119GaYvRu32iWI1kJvMGHZMXNo7XmZ42fZxziXJbk3
KbqLyyqd3/Pqzp6CQn3QVLQiFuCK85XhvhckSPgTGgXUFcdq1vhbgiXLpA3OMOUjBKfOfjD+1Aih
vGDw8zbeEefDeb1995eeifNlSjYnVzyLM3jeL6R85Ji6lnUiSIzvcc+CNJngV4W35S2vDnh5xPKw
vPK0pn5QdAVdyrC7B6s+ADvXmwETu6IN3ReDr2VJFm88Im2kXtG+i5zTpcIAldwVPHazF/RKe74h
yORPFkKK22v67PG5OrIzMZL91An6KiyChyujT6nha9PWqZ+67ojr4puDL6zfZrw1lI1d+tWY+gaG
SqwNSL9O4s838+wbJEM6MI9OVoZvEBhivDPuNM1XMbE5YM0X/mE8s9DOH6n26rJjo5Qoaax16H9y
qvzfmwAimcu9TtKeKLTT8HqpSF4fk7e+9C33rUNDerGr2dbM920e5eLePVVfwKDhKUdCQSYCtoRe
z3aFQ/xGfyb1N+FGWTHu/l9nBLjQ5eeVtOvq2MPnFeqOZtu+e0zbXdf+nPItqBu4u53ik5Lft2p/
UJUpzKbed+s1BPhiEgHESGjYhFLOzAmXX0F1DLRRE528eHd5hqydPm5M8lE492X7/b9I+7IdSZFl
2y9yiXl4ZYg5RyIrM+sFVdYAzgwOOPD1Z3nde/eOIDiBuq9aKrUqS2n4ZG5utmytpOnQ4ih7jeXr
/ef94S9dTCoAWaBjBigbl8a13aod47wuGBKieoLG6icpfwOhqgvWoRXvtXTiLg3NjgLNphbgohrp
64E7FeWubn27P5Qlj3VpYbbRw77WzZZhKKkOpVvAnid+SrMnnnzVxUbv12Coi+bAdAFZPDza0cJ4
PXO5TDWi85EGrVy7oEDwwjRzcjZ6oaknbgnCEU9NmpWLbmm50CAOtSBBwgMsw7VRmeYFNziSkUkW
ukZ/hBB6G70Y9orzX4whNKAqwXiDYhCi62s7qExp/agiJ2GknYRQjwweVWj51tDmpIDb6AVMxaOT
17V9UuWsfdZSPdnfX04xf3O3cfkJYiou7nSbWSrJuyQJTNnTmtaJu31fjE5hHYn2L/YmEAaoxmlI
14Oc/NpUJ7VDIdV4mEZWbR3yqtEdPI3Jyg23+DA1EZaJhBaUZOYtNCbrS1wICALNMeijA6+/YVOq
05/6dwFIhfYid6lDf036JvkKJY/bu7Dy+ZP1dX9elw7i5VfMjkk5ykBeMgTWUSQZW6OELmYhZWv4
y8XcJHAiKKUC2AC64tmcTp3RhyxBSJbFvmoSd+gVXydHUj6HeL7plltbD1CyaX8N0lqg9LcuPd86
l7ZnW6edBm42tsgADE8FNLzClhy6Mt/noJmXDr1kuFWaoEvjU6l+0j5zR3mTQnGCIK+/79nXqKMv
cKfLe1aCoL/zovAHqZJ9Kic7De2SUU72CfoEaL+9vzL/y5whiga6Bpis+ZwZRlY07YgYiOd+1H6V
0sM06TsC5pzQmb7F6Z72IL6qNua3+4bFWtzOF5CdGtq8hS709f5vJ9tmEu7agMUac6rMRo+VGtfb
kajG5r6pxd0nFAn+rynl2pSRcaSj+JQEAxB+Puixpl0lyyvuS2zhe+OZPUZ6yFubdivhMVLJO3TH
NKNrRKkTR2EQRj9CbvlmZPn3B7Z4g0Pw8T8jEyO/8Fc98O6KlGPxLBAORqHu6mBeMFU8QjrqRSp0
OYBeMKYTuh+lZPTuW19aQUtDTzsCPdT/5tFzZgDexjniWW0YOl8p9WJD0ph4aWL8U0U5kSBBhAK2
HzDN4uabjZMAb13arS1yAjk4lrsD7T1QSvpSb/hR8fIvxoX2HzhmdPQi/X89qcgs1caYxGmghjFz
UEYdXcoZaI+Kae1JsDiFF6ZmflErRhQQ8zwN6jYztikeOX6aRnQj5da4ct8sOigU3/7fsObcssC0
ZipgllkQp5UebVqraTMnspnZbRraT/VDOMk8Hw9ER9LAlbiqVQ6nHFyFoO7X/RSlBOpX6JRUd2oS
pvI+r0xegBYl62VPoUnUHSO1UGu34ybJX8yopM0fWYprJGwMZdiO6FUqHb1ojPFocQWMLJExsHrX
SBVrQIYgQcICsvSl5YYR8GL6yviXbkIEMYi1gdYCvmnesFtPaYYT2GZBY/2SjeYADns/1ECLNqRS
QMrfDLLeMUHSLZtO3Vg8cOpr6bngIUSEfw8kCPVfNmW/7u+1hYBOxYsXLQMApug3hBeFzbN2qKI8
0ATNNrq0C6nYGNno29UGyhxOxT/vG1zYcahoIZgDbhPKUHM1lDKGrrzS0zxowWXrxpb5O67iH7qc
rx3Zxfm+tCS+5MI36TwMoaIIS+OBp7uu3CJVGY5vall6UP8uyUPhEzw4dD8E8c43S3rX+S7pvaR6
uz/i/+VDgD5EswTEfuc3TW4VlVnldR4MzcOg+OngZtLg2xA7f1M+mte69osXqBEm6EqVRiejr4Xi
xANUw17vf8hCcCmKif/5jtk11Jj1lNSkzAN0NDv26Mn1EYWPaXCjNeaKpTKAgHmJ3jwhhTjH57aZ
hiZDo8Xch8/N3rAeq84dPAnCO53TfDa9K/Of7bdoOBRoz1P9snuue0fems1m+l6swZSWMhL4mr88
vEIXdC7ClxdTnyk1vqY7DFnlTuFnT465hTTuWO1ackQhKNY/NeNp6CBX1DMnI/SgxyucY0uJZbS6
gdAbaHC0vM2LEO2UDkRW+zyAjuKPqUAHqdU4Zu9nupMnngIRDznQyCf6P7hqrngfcUHNogNBoIeb
EixygBXO8hFS3DdFpU15UFkpSlHsmIP37P72WorkcBGjDwh3Ftjh5kReejYyKPZIWPTpYFQueFIZ
MoOn2HD1b82bDZEC02/0ldTkrQMDrgNXs8CpIPc7z2QorDYTTRubIAPbhiqljh1vkDnvsM9y6oCh
3V8Z5S2aD+xDSDOrgiQFVGKzuFHnmpUD99kGFt3HqH90IF0+ca455lB5JN2jYX7UVxAsIna/Xj3Y
BPOReAELQu5ZbMdA5lGXZdkGWqIf5QQ4dDv+1fTqpleqP/fHd7tRQPMElic8ghGtKn+d2YXXDIdc
o5ZetUHEpBPIJxF/0JWQ/9YPXZuYBR1WwovKGOs2MNGXm7EK+c5dXYNEUkZFbeXQrQxnzi9ejKnR
6RS2hlZ7jbJ0o4ZriJQ1E7MNIVVGUsqdGA4I1PRId5Lo/f6a3O5xLD4CXPT04U80AF/fZDELy7rX
M6xJNYaOInceAyP2hHZcPSv9pOZ/bKlZQbGv2ZxdFigHauhezdsgDxNXNer9iL7ZIn9uAdTvepQC
td39QS5NI1qA0J4jNNKg13s9yERNzEIrMI36NBr+aCa60xjSx30jS1vvv0bQ5nRtROb4lVGLg6Qz
zSdToNs9roMg791uTSFt6cxempotGk8rFHcnHCSL/azA/c6yzRtZZUZetmKi5A+lCJzZmWeQtTpm
lMLKNBAvr7ZUVjeNmny13RpL5JolsX4XjsG242QolbYNysIunFCJXimYAVDj+0bqcqUr8jZIFA26
wAWihxDieXPsst5CqT7RxzYY68grYlS+5a8JF8j9zbBwYQkzWAbwLQjoxGzLca5PlTzBTNw8RNBB
lJXGJ3axryzqmLGvmNFjHKpuGakfejX5QzT842AYHyDa0YCHR5fhXKyQRjn6qAqpDbL0s7QxzOwU
xWsIlMXJvDAiTvrFwhkdmN/yWMYobbKJeXzMCH/OyaqalXDb15cUqPNw96NVBPsQ6b5rO2Fkk87U
QmyQ/HeItwzAwi5KsRJw1E0CQtrcyabfUFJB+i8HtMxP+tzvSqSkyuRJT0tXoaNb03M1xSue5a+T
v/dlsxlA4aumXWPCfyLk9Ejjha8NsFB/wsnPH80dlwGI8cw381HvN8YvK7BC5uha0K3s6lvngwlC
zQERMei6kMu+nqCu1QorHHrgaVPbjZXnQZGPWX4AN7durOZdhX+ejxmUZ6ARQVsIctqzMRNC9JFp
VSeAOBN1xnzfpD9K29e/R/UPRMQOUBUk/42Gz5VR3vpxlDPR9vhXmxzMPvPbvRrQx2UCNRyb33Xj
2KRfK6dWOM7ZyASNDp6QyOiiM2B2MzWg2i4zLemDlvHecJomst5HqzGbXZ+iHHLKO8umW/y//SUT
q1M9Lbcm0zHS2twpBFVY7/4H3Z4vtFkIrldEn0Blz2kSpHSKUiuMhwDJCpl66JYCbdJoSJUHutu1
vqBbLwxjUPkA6zQarIH2mu0hksuRUhdDQLJsr+UjcysZjmNIhtEZirVgcHFokFNFFwkKMPCV19bC
YSo7i1VDgNKcdBiN0HgcNEndg8Emef4Xs4juUcgdAYqEaHdmihpSCg5iDGxEizEw4dlO0Uv1qIaA
Mt83tTiH6HgSulwinJ6dw8aioMsOlSFISsqcSNmJhBSgeYPf6ePk3ze2ABIR/b949aNeJgCRszlE
BYYjPqzGQBqI/WxHBoOutB6hAxmNn/bkRuZYpc/IPGbghoqajZm3ZnOgtZl9VV0P0K9ZhtnglG3V
vqU0l9Y4h25nA9+H8gx6PkFZaM6xX6ocZRMUm8fAGPXW6YliA+LGaz9WzcmtwGW88mBbsIfED0jr
8WATDYyziMWcIpPUKhmDGhDgI/pgxoMBKyAFZvQsaXxVTebW7aJlx0AbI2qW6GT4y4Z0cf/peaJ2
qaqNgD2csvaYsa38nhjfh2Y7AGpoaa8D6BBaR9pXSexKVePw4aWJf9XaWqvIQgLg+ktmh3eqDD2q
BhVQ9chXu6Pxw6geFDyX6x/JBrKZUqE72dbunn6sbMHbJ+u13dmGB6kXmZCPG4PO/qigFpLu2LTJ
ww1S9O/RzzWSrqUFBqBboEygyAlapOuTrPYQPM9ZMQU0VVB0KOkIoFD4ZNM6dHqlbFb200INAgEi
ti8iDugeQ37h2h5lbTbiSpiCTlU8g/5OqVOfw/3nJO+63nJBQmtt7k+oWKfrGwitp2iuUxHpoGHS
nt2toy0zqnJpQihssE0iJdVmNNs18ID4LfeszOaxzuwYbDX9FFhN6TZyuC2rbfeQqoBvHy07WXnv
LZ0SqKuAiBVvL1xns1s1a7MikSt7Cmwryh8lxMZO1pr1XiZM3TKtDPokKff/Yh4vbM5WrpcbzuGT
YFPqE9RGq2Gb16W1+zdWUHlARgNgkxtIMuJLaFVS5NgVrX3IrOmDo0S7YmRp0wvOAxuPV8Q8c682
pFBM6CQk8pV2iB4i2dwoofqamVbhjRRCufeHdHsvYwOisx3cT6KAP79TkH8iZVjlUjCBHNThVtf+
xDQXj1BTq9furyXnYSAVJFgWQOww52mMem3SWGhNwQRKsP0AOQ0ULFjpQrJ6dItUir71LdLWJq/K
x7rJxoPJbWMlOFicXVQooPcETT8E0NdHXKAsZZPjvT4h8XVIUqt1qNqNoP7TEUlP1q/707t4vi0g
c1CS1mFtti+nVMnBQolub7Mf2GbKZcmxmoqsOK4lK4DhoY/PFHQr6syL6DlRap3HYBM0+UuRpjUI
nrvXfz6SSxuziavtjpg0w95PcyI7tG8jt7dXYQ9LngoBOThcVDBVIIi7Xh4zNQtLzQdY6UFEhnYH
djSt0d6Hg6D3lCCgllrM9pvIRGek1gBWE42GI4fR6NcTT32dEnvDGW8cuR4nryMGPUeVlrlxBiHm
+zOydHTQaohkMeDu0BCb3YWoxNSFnSsSYC9h6IH7E/2qLfqKuyRLg39jCkzQqOOCf2VO5wNpoiJi
qS1BZLgbXSWL+7eSgaBYH1Fvu29qcS9BHgbMS6IJ15glmwZdpzRjKvaS1EWPE3TBfU1ppX+zmy6s
zO6ItslVk8JjB4rVaZu4q8q9kXXa9v5YFldI6I2jUipSQLM9aynZ0KdGJAdyDt2TBFyVfjUpySPS
MMbKEVyoDAF08l9bunB+F7FhpaHUmRBLCnK8opHCt5qiP8nDWPJdpE5Sd+pHqo4OYVPfgHW9zsed
Sm3UsWRwj6Golekd0kJgaoccgs4ip210dLqUWiK1zr+ZFROMMBKozMEIf/2lnVR2pJVDCWjvtDrI
ral/jBJnL6Dctldy5mKC54EHWEGBX0CQDmDY7IgACWBWrZ3KAHUob8OkfzW18hrrQSQDo4noWZQm
25WQamnR0dMs7hgbjCZzlekm1qZ6YLDJGyGaotcd3h5xvEF5cY0pdynSAUeZENU1wK4xv6pHhAO9
XFZyECeFQ4+t4Q2h37NNw1digqVDeWlI/Pxic4VhmILhshQbuXjOY+pmUb6SbFm4GHE9obSJHA9Y
buacS1wTL0uxKyIWHYqWbRM0PTo6z12zfLu/AZfibHBlwGWiLVU1sTuuhzP2TWwPPYYjgYLNVaLe
M9oYgvFDMzxaWkPclpb81Daa5oa69WBACfI9J2q1MqsL2G5kBwAWRqyKvQJd1evvqDL05kRDIqOM
aThRmT0MGlqxlG+NlTnAdrr1QWvRLRspHq/iYz4ajyzr/C7rn/Ky3JMiGlaO5sJ5ufqg2fVXNaVN
uCLOSwypO7pRsvIYYha6kTspH0FvdNLWsE8Le0uUBDF6uAO8sWau2BoqTYopg80o97TkWQJ/6v31
Xh7Vfy2o19M84MllQ0MQJekmDjcZSjL2EHScvjV9gxc7hRxreKrtNXLipXzJ1chm22xCKrPKmlYO
xuKXkb6Tx8hGwmQaz4mkbcuEIhMCwXbq2mrtoz3kEdof1F4h4luoDGBywfoO9neE2facu62YCsTU
BD4CuAU1BMEk4W5q6iAYlgGJKXLk2sJDYrSbUB4Mp0jUkzqs0XGJbTNzw1ffMNtWJsONYo+4BxsQ
Xv+QiISXX9H33fvQI1KawEF24mmveFNesBVvvOhWLoY/u4INbhUyFcM3AcIk1k9Er65mfk3ZP8+d
inmGqjpqICqil9k2bkIKHlsI7ARGe9LUgLCNNq4QrSy4+ysTs33c90qWjbyGuzB+ZqEDdgkl/xFx
C/fL/v6JWZ61/w5mtnPbnOvcMLBz88ntp3ynW7lTGuUTJAruG1pAFF1P2+yGRhA4VpGEs9khP1in
+ybfGExzVe23gmIZibknyy5J1OcpzTeDta16/oR0VqONm7E33rVc/a1T6df9r1p0GBdrKabn4rqT
8ViScx0TbcmfMfWg6OJo04HT74w8FfKTGgf37S3g9TELyP1AHwdZdxDWXRssuoQmSBrgIu+dJnTQ
vTFWP4xfueJYitNUr2wN1rTsFi4szq6evJykcRDzzuLQr+raMSd7W6UvdIy2GvlRpifeKduqlEqH
9d/0diVHs+j0L8zPPEKX12NshJ1ACdnNNrbkxGFRnfj353XxwKAsiewCWFNw015Pa0tAyUUsbGMN
rJ8j+NM7S/GJ/JlXsddOH/eNiV924+QujM3WMOraik42ZrQqq++sywrXSmTZybMs/Tf32YWl2dpx
czT5OMDSpLd+rr+klt+oO2acQGtdVZOLXM2KxUV/cGFxtlx2zvOEm7Bo9sXWCndj/8FyQOn7zf05
FL/n3hzOvLXWKHKm/12wJnfigCdbqYWMhxY5Ka09OV8TilpZs3lCLRy0JG11jAtqswxMiloIgWpp
JbJdMzJ70eZyScORYhcq3PYBzkjtyQmlt/szt7BCKMmqisj04K05D59zbqtdCNrDoGwa/WQDMPoa
lrr0FQ9N4kXc1v95HkvUyAGBRrRuq3Mgj5aoVhvXsNeb21E/Dui8JkqxGYm5uz+wJd94ZWl2sXJb
KhskzGQ07PpQp61t2SmKh8TT6k+WPQFbg8zrPw+DkTMzdXDrihfcvKsOchbyUEKxLKiKie+lpspe
ATosNjbeYX7bSdMr4Vokg8QmVvbRoK0xVS7sGKHUg2YmMGSBx3TmSkiftUaJBEnAaAV4Y+NnLeQf
x9Zfmdo1OzNHkttmWakl7KD67Olx9NTVlhdZ06FWD1UruynYIvRcJw46W54qbu+tND1IcbpN8SSR
x7UGmoVr92rYMy+TQ6AjirmOYUfTOdIOcjk9ULB7j7J6pJnmskLySbImCbV4ci4me+ZzkpSi9FHC
Ks+6TWtEmxDt5yloHNt+XJnwlfn+u9Uv4oqBlIltcllGzyF1uDZ9mOxx0sDHsLKuIhCcudHLifz7
/r2w0/cJh9wChiTlf3Lzo2+yA2hcnUkuwfGEMCsjuxh+FfWKTYluPCR2XSOtVga7spp/I5CLj9BZ
2ZdIucsBySuHcv1gDc2jlhhHve3Bo9PtIWjit+raHC897jF4FKmFNC6qpLPDUye9UaPigEmOLRCd
4MVDAcsGLm6AhjoOlTtNpZPrpjuoksvsNTqopUQcCPQUgBoEFOoGom3bqd7WvSUHRcehAZE8cHRC
S2r/ODEDKWu+RWUeD2rjyKaTxtJgTDRnojuDTE63Roi6uAYX3yI2ysUaNIPcDnKCjaBmGy4lLgMT
lmeOfgLmLdBkpP/mUhDgXpTfQJs4f8pLEakzZhA8eIfPWnX5tJE1p+hWYkdFePyb7X1hZjYqJlus
4KAEDYqMAWafU6jUVk0bg/sj6Ql6raHR5SYcbTHokwzdXB8qh7UV91WrtD1mTekBbBPhFkxDg98r
4yc1B+hE2iw85F2u+ZMyteBZLCePMq1/jHJ0D94/oQvhr0inCTJQMEzK+szncCQCDE2LlCAN66e2
KYOos9Y4S5acDYjtBDJEwIvmvRrUSrrelBPMkjGOO6pG5t5ikGpGOWgNULkEB0AGFXhecD8gDznv
8ypBscZkWimBmarf0bSGvpstVx4VNXF0O0ip4mXSj7hG3jBlvj6UkVsAwHV/Tm+CffBWIguKfB5u
TIEput7rwKxPITUZO0t65UhoC9Vo6IXqn8qIvEh5vW/sJlC1AF5C9hrdDygnQvfi2hihZNRk0rNz
n1YBqZUXOpSbqGo7pwLZL5kq7HuJS9v7Vm99izCLjnVBxSjYfmdJ/qgmfMrVgZ3ZNG6stt9W2alJ
X3DQkNfftONHk50q6Ry1fi/3W85AxLHV9DWuj7/knFcHEJ8B6D5gVEJ+CA2L16NPWRLz0bLZeaJv
0xN0/KAHkPVbs3NC3dH8cRsR3yxO3R8IKY/VkRqbXPa7l6ryY/0AJRWJO/Uplreg4uzSExRC5Nzr
hqOcOR15YsEan+vCzkDjDkpJiKWQ8J0XHPJuqiMb2NQzMG2DUbqd8m5C9Uwu4SvgNVbW6ObyFfU4
iLSCnASdlig7XE9OzUYeAvXLzklf7cyiORfpJ7p+0ZLYbtsoOpUpmgNkHc2k/E9LfnfWO89kb+Uj
blyk+AgNqBU0pln4b7Y/k7BVelIZ7JwCFg7U7F6tk5foRS+9RFPcsQX3FLSj7N4Pa246qSR/rHzA
wpwL5Azac1D9Aqe7+PnFzRNSsO9bBW3PWvIe8hbUOmCmUB9sgzlm9VSl8X74xpo9rx6qLNo1MXj+
VE+PPqicupWirXSd3KZiMR+oN6lofMWbBeSp15+DpLbe1bnanlVQxTXqCdgdEm0HxETgey5tULh1
f+iwNZLnWhocK6/8VFVW3oFizmenRoW0rQRsuzg/c0Vug4N5CJw13Tkqa9lJ7FF10Lw5uCszL4Zy
YwYtiaogo1QhfHY9VNQ2RkmS++4M8ksWuXnqp9Y3qj6aNfiUzmHpSaXXdb9WrN5uOPsvxTyWHNsO
6nEzq3bSpVKC0hrUVqZ8Mz6Og6sNvaPrR4iM4h50DGcYdtNqTH2z0YSmtYV3EjjJcdrmXZggZGiV
gfZ2EJdnS3moCZj1m09aPWRIsN8f5M0CQj0HyV3R7QmhPvQEXo9xkuNJ7fSaBKYSO3Xyla/pH9+O
BQcW7V/gy8fKAXJ2bUCvUapomp6e1bZyVJ05VrWBhL0L7+bK0ZoQ5JI1lF9BoITWcxQrZ4GyRtAo
gHcCrFkAYqHYVn4q7xooFdcohBYNid0IGB12/tz/ZtrYl0Wr0rNi1UJ8ID9XeGbWu5quHPObcBey
3vA2KCIi24dn++yUd3i06yahydkMwEDuxFrml2Hr1MTNUFqRFH+oV07b0tAM1HEE6QOwL38v7As3
ZyQAMRtSBovOiMSw6WrofK6OaRPc33o38QZGZgr/BWggfMd8ZzBtNIwibZOzjseUVcQOc1Hydkz5
he+ztfty0Rg2OrorwfhsmeKsXwxq4C32OdWSc9/ZTmLt2m7y2lregeZKEAvla2CMmxc4BocKPTDn
iFXBjD+zp1ipnZO+Ts8lM/YFSM/LcG8Q80TWXg63b8OZJXF3X4ys6WrclQMsAealbqJ6U3eb0Dxm
9VbzCIKVD2kNGLg2ttmRjhu7UklRYWzd5CTxczc89nRw1vLpt6Vk3PRIxUlYNMTBaM64HhnN00Iu
U5KcFdNrumOenSPuIRSN1dRRewpia8UZp2NPdnybBki3V7+Z7d3fpLdjxTeINiScQLhkQ7xILmZX
mnisy4SmZ2PcNeZTSI9h/aDIX/et3B45uF9sTECeEISiXnJtJcsiDr2BIT3HZBM+aI8s3Y2hUIj/
p9gRwf2P2jyifLC547l5baeqetqAirc4E7TjTtaLmj3o45PWuXbzJsjBk5XZu3mvzezNZq8ivTno
GuxJ4aPSZ55aH6m2hsQVH30VHOB+AQwG8BRkOhCgzo4aNaJRNRspPrPmS5Lfq7XoY2EQ6JaGf4J0
Au7iORVTX9hlDyB1fNbNX0P7TIotDdeS9revIDhcoDYswA2B0kPx/nplEMwVJKzK5CxHr+WQOVby
LGcP0rgt9V+WsinPWnQcvpdu/2r3uYuMz/0NOJ9DHC+E93j9oAkdPTs3lPgTpwwiZ+U5AuVQqgMx
stZYMJ/F/2MBHEIYIKzML8y0HOpqGJPyXE6ZN7SnPJxAprASji4ZgdcFXwZS3KJx4noWazvFbjCk
8mzqFIWPX7WxT9Lt/alasAEiJGhNQ0UNb/N5yBsVJK1LQpqzJD8kme1IqBlFawz+S0YQXKDK97fp
w5pth1TNcrmHrPWZyvsE7Q9pvAWC2bk/kttFx90kIj8E1uiWn8+WntlNDbwlsgsmWGyTzCDgiMsy
///PymwoUkcKXkqwosXAeJdOiV6o+xZuDg+mCQMRWEGEzQDIz9ynXlo0YSFMdPJh0gDGsDeG4hrG
5ETPYFIfN63bly7kYojq1MW+KFZADIsTKZoqwd8BzzqP1+XUSHU1ytl56Fvbyc06h+zlKK8Nc9kM
SpYo30D6ap4pAfFOOI4REjSN7Ek62ChdcHhDCU5hDpLeyoeUfu+n7x3z4t6T15gc5hehmGPkaQQU
Gu06SEVfHy1oTyI5HCI/Uo3NTpfeQyPxR+UbS9Z25e3WvzYkZuHixpWRBB1FYfbcFnjpabLTV8/6
2iFemkrRpyfAWWg0m3elxFOp57lctWdwYsSvaB+0vWmK2e7+xrxJKv2dNFQoQUkBCgyE79djmXg+
cAmC02dofpTtl/k+sENofrTxxnxPNFeO4ejZJq0dJm8LMoFqwfZVTyp+jWrt8PIE9j3DLE80JR6E
Elx0mqAVNbfxt9NrF23L4bc+QiEZQm/lzl7T5F6aI0OoqyK9AC8x19etOpAI10TqzlL3o4c4i8zX
Wq6W9hTSKbpAiIDizRA/v1hq8IVr5pCk3TlmSXYY2rLYN4XVgM7cttGyINfeynqIUOAyVBDrgVhS
aFKinozc2bVBqWGTbnd5h2jOSa1jYiJP9CrFGxuxM3EI0uQv+du0NaozKA+7jyJ1SjwPHG56NRjp
PY357ZuaHOU/LZj4lC/bU0CDcApHL16LnP4+vO996mxulKGXiBKW3Znn2zHdorRRSl/IfUSNK7R4
Xph+sPOXnD/V1eSo/AgNJyp9VdBRgIA1AmRAGVTyMVlu+mA2nm14o/3ao2KS+hpwI9qBK5ucu4T/
qfYNd+TCkcm2SZ/K1IckjZ36MkhnIf4RPifM4RVzQ/QE4B9mzOl/p/m2O1mVPxkbdU9/JhE9WsC1
grJrCNec3sKSCQglohL4djB0zd+/TZOj3WOEbzX3mST9pEb3oL0nP0yyM+xN0bRn0u2k0Uv+MbEp
NotoDkDyAlcK3LpwVBe7Uy1pFgo48pnrgNqwqf6uJfaHlEQPNp2kla15AwkQ1iAlCnJTMH2J5/7M
WtLQojPgXxU1Ayz2zHTmVZLmmQjLjY9EfYLmAVsn+RUeaLbNwOQg4lqRzLiRcOMmrTTSI4EHFkrq
2NZGSSKvfUP/J5jPANmSfYQ4T1q1EkQt+Ba8dhSh9wvJJ7RLX48WnIS51khRdyb6Q6lEYFNeS9Dc
1G/EhF6amB0gEteWMg1he67lbYVJjAv0N8bbPtqk5FC5JYRhHf7VbyP+7b6X+VsFvplTEX8iLYsy
yrzhBsRsYFDT4u5cqb6ZueGWZY/5LpWOOXT4FCd8kmpf4r9WrIo46tYqBIlENy3URmZ3jUWksFAZ
fJv8c9gbwD5EjvZd8jV1Q6N96obSszyeQAjfBVp27phDPMVt05UH5sLlLao4//mImYPlDJLUsYHt
ZGUd92O0hbmcqni2GNX7/fEu7iDRAIZEoYXW4ZklOxpspax0FEBAW1E+SE3r3jdww5KGDSTCHdE3
BQD/jeB2UqDmXYC0+dzWD7iSY6PZ6slbo7019bRrB78sz1Xt2Blycejul3bAlEOQ3olRjCkPTR6i
/a7YlcUGIir3v2xpa199mUgnXHimjjeqDA0ZpMOTnVIfdWT9++dY+SxST5seQ7KpP9uH6ZAlX/cN
32wxGVU65FYF9BAueZ4ZbKyYt12t1i+oftnppjJcRYteu/EZyie+zEPgedby07exPbKDoo0SKwD0
Klbkeqw0YtqgGRV7iclTNL6ENvEG7aloTQfNbOM76MtU41R2G5VDOdFDS5LU/b4/6pvavIVPwLtf
Q3Mj6OmQCbr+hLKy4pjaLXvpTIAcHNK6o/Q9g15xXEobWSeuYeJefqTjPqv3ZuzV+bNC/kwjQPF9
/WRDn/ZXRBwVSm9kZUHmWc2/X4bKD/inULtUb+JLve0aVKnZi8pir9dONfnTsjMfP1rD3qnhWivF
zekWE2FoUC1HChUp/dldDCJ+ArQe2ppAXetq8dEeqGuw5/vTfbu7Z1ZERHCxu0sAs7MR3J8vPP9j
tr3TtqZn97UH7RCDQCw63STKrghzt+52xfQ2ULpyvpYX/GKcM1eKDhpdjwC2eAHTaRIXW5O04PEq
XJOMezaVnkxdLa2gVujk6efnUJ+09HvbvgF16YexF5YHDRqadvKMmp8cFSuPisVFEFJAKELqIKCd
HYgSjETUSCb2MiFH00W7IWRutqakt2QEgTmKbWjLBrX7zEhnWbRpzZC99Bb5AoF9s0vNKUO7n70G
7Lp9I2G5oduO7Jc4XCgGXC83U7u4hZRA+9JL7XeDhn40PEyUea22VSLoT2kIZ4+yuityj6mvffeq
Dge929Hn+piE47bK29ME1lqIzKM68p26ic9RfQelQV/vy35bmg4H6g98+PVaSmtxn4jLVmSHoaw6
pwwqh9SwJttsX1IiH1Ou+4RDKjgeX2lkOFqpubn1TNifEAsVo/0wN78QazqM/g9n19XjOI5uf5EA
ZUqvpIKzSy5X6H4RKirnrF9/j+rhblk2LPRgFjtYzGzTpBi+cMJDF6DtkMQ0ii3xtfEMvc6NWOYN
Drv6/mm6cWVPDEq4kKOuDDWE2d1VC6GnqGVXOz5rk32D2iHXn6TBaVUmpG/dYs902hgXUQi+5lS2
R1MCJbIruZ0AlxUyBa9xmu+6BixGpfopcU/DQ9eXFFHAKlD+kTKMOxCFbAGESAjkTjWzy/3TS6id
pwpUQZBAjBBZ63xT98SIVcs+RlPIOJvcdNMSZCPANyF8vRyKz/TSF4axd4CQMHIRpmm6x7Ji1XgL
DKcbx+9ioOmf/7oChVb0yrzme6etbRLntA43zbCECL6KoKaF+zWbWYCsVRXeuwqz6aIXL3zP3YU4
+Hq1ACeajjYPRqyKkS4nIYtNHBEoLzlZFmS2r+TRtu6QqWnjkKGfI3rG/a1+/RiiRgEIArI1gBG0
eYV5hIB0G4ll73gBWdXHGAh7163MBOph0HYtqRcuQVKuVxBVYFjZgEAOWwgcsssZtjLw1C0v9k6s
6Z4J2Qdg+lN4Q9yf14802+W2EwUB2QyqzZNPw/yGHEBj9rVAwUK2BVmXcaJZKAaLrOPzyGhgR7rq
OS5axSWAKNWQfrdaM5hBT1rqJb1nAtzs0baMWgvFfc/Uoj62JQ+UnPs/c5rs1a+cqK5TMgkhj9l2
Clol0AvJHxw976iuB4xPICTXaYbWWeGiOuCtpccV8/+jzZa+gj2AIg4ICNsiM7xKWclVutB5vzUh
SMFBEphAThbq0Jdfd0Bm3HRyNDgS+gnuU6BgG+1V6ZkXTvdX7kfjaL50UECCtgukJoAwml1hUexC
hCRpBsfPM8uP//KlpXE5DWvWH8sH4vWWrr34WmcUvcD84W8QnhLPDuHLIxiwE4jbD+VPGhCqTdC4
fiHGvL6LAIf7KZOCko2KyGwZOkISfSi6wSkibxcoqKfrBVizfhovPFW3Pim6khoyLlQFcIQv11vN
GiJ2XD04o1YfPLlciYn/dH+lbw4BvASWGfUkDHQ5BOHkppI7zMUXfMTyqaBgMvy4MJHrAsCEIEQX
DS/EBHyZ81OHTBWKUlUGJ3Mh5efiXrA9ItRGCWY+8yfmtRJU7Srl/JIlw1CZaq8km7osK5bUobhw
f9z6gEhciAibF6Bw5hIxcdxleRkKg6NU5Khg48RNcgTK2L6/tjeue6SEwKYDpA6g9LwvFscEe0Pl
ByeAKXEKiF40pmZZvg1LIPxb53KSlMLjApcodR4AwxRNFQspGp2qDb/KSDdS/BeEBhNDHPUzvCGX
anPXMRSS3V8Dzk5AXYuepHUeBmxquxNCJuQfcnqO+XWQU1H7kFrz/lLe3EDQK8IuUtFvxqV/uU9H
MJGSBN0eJwk3AjQSRWHjwqeEtjX1kG968ucAiY9h9I6Q+ltXqbe6/wNunRNIooD7g2okFOmnFfkV
f3ShUEggXY0OIfHISsnLbU6UlrzorpQ/ga8WCJp2k6gVQaoxO45D6XNJERBk9SRaCbnRDkYZULE2
3ESl4aNEbNCZAIa3cw5EzqYwpFHcAmBbob4dRH87dRUmxaaspcf7078uxk4/DPgIcM4EgP+umGdi
VZepgh/Wc0c1P6E+wXzOFGFI+yTlVqD87ZbKWbcOKRYCnSIg1yYZkcsVF2WoIESyNOL0eCbnShYa
I+s0XhImuHVIJ9AV2F7QZoDM6WwYMdX7mB9Hp+/bGGCyUEBdoighIw4cc+d/3l/HGxEZImFAqlG6
wUaeCwXXfh7pfe3xjpDVvJ0F0ZMWcwo0ZyX0/9MwsZNSIGYLg5iFG/jGamJgUN1kwAChijWLDhI+
kYQ8xMA6jCsKRbXg9mf5A3n49/mh2jqxBCZs0M8x/nVMBugqyW6WDU4ZWbr6hb4lK3knApyN187V
EpH0xjUEBadpg0iQMbsiA3h+znehXg4O4WOT+B56gfBz04wBRHaeP6U56tnu+d9niAB+6v1O4t9z
bI1YjuBZwiDWKeG2KzsDB76FqaTgOFltuADeuHUdgH0AWAW8/yaszWxzQheEJFohD86gE5M02THr
UkPpQ8sN1XUU70LOLNGM6h6UoLPTsX7mkMS6n7p64BUWoPrqDNpnM37cX4IbR+biV83iWphCdBwX
4DHvPaDdtHYthp3RAXIPDeyFEPrWefm9ALNt62rYtHyD7NwT5ZhWaUNF0ftEEZ3q2FNhh8UvF4a8
8ZhOasDgdElg51y92kPqwdtxDHDv1Lzjenbu8qbur9v4XVHN+wt561BOrB0RVw9uoLkhlCuMUVtK
2eigz9usOlcbLE5GQhNKY7G+P9SNqjG6+5gTPBAxL6jWXt5z2aBWPj/moxPB0Ed8TqKvmHzURy00
gvFQl88x95Lm2zox0HDvtnVo3x//1lTxfKJpDrQdGlyz25zXuKqDOhpWVe4jGwogH1oweuZYwY/x
/ki3LgXUznDHTUkX6vKXExV9UuiDgHej61lykh6z4ShtRzEAuNXy/KUNenNev0abbdCyH3OPy9TR
UYqO1qBJj1pgFo23kHmJt84cMniQNNGnR9FqFn/UA8JMD7KojtwakOuAopeeO7r+Jy1z+FkGdMzN
UFm1XMm68LOsDBc5fvTgSjSMNkW1LsSQhjsPZjLieFD6c5BrkPohe3XJu+bWgUV1DT4cgB4iPZ99
Z7cv5F5T3NEBoISnUik9NCDfszYqBab7cCGrwHRmmVb/h1oH4EaoO6DUBk3VnwX89fIUQ5VXBHQU
h7xGoPiLlaF5QLDAw7s3kpf7W+zGR0esAN1MRESAyswx9RHXeANSGN6BpIVuCn4CkZ06C8yyiZfU
o35y6lkmjC6GIuOW+LHDmRb817zCUO86lXSCoxHvrMZ8YmQu4r+4F0Q2DiUPv0bASPuSC61xVBNz
VEbBako+WXm4yE5l0Ke7SA0gwNOo0VZDDGeRtu0sKQg8WsZ6sw9FOTW0WCh3eZRpZlo2eUxH1RVe
pRY+dShgSiaal8lDPPD+qfc9jfJxmxlx4/kLt9SNXQ5c85SWoRKHvspsl+dNXYR+k0pO1uySutwn
w4MGHwqkyAsZ4K3r8PdI8/sI6mZZAZclyUmINZYpsCQjYpTS9NNsJQQHEoNg0gYs8iGO51nh38Hd
NjA2JT335/5eupFYTJRGZDY8tFhR7r/8vg1aO6Wu44fwQmpUMmq2S8iCK9Q4zsTFENN2/rWFai4Z
ez2NJCdStmp2IGVGOcQSk/QL6WF1eCC8IaA0GA+7WoXwY0njcDKld8PTf5krgnqENHj05vBKIaqi
qlYLyVF4bidxLSNRsJCo3F7O/x9i/l3FFsDHOMEQQdswBY5KwCXdn8SNVEgCNlifGr+wDLvapFJf
5qOWcrJT9ete/a7kl5rKw1fjWslHAeUZ6/5415cNhgOYEwX26RKYy0RUtTiWvpIqDjaKFaTHPlnx
8ZKA1vWywVaaJxKgGaghAkp5uUXg91GpEbhqTuerNR3SGoxr9A2M+1OZju/lXQYgN+6yqVuA/5qr
fnJVApNDTlWc2lILaLePO45BmK1UXp+EcInfcmPdQOCarIIB/YAQwuxljqMWYqaBpzhqkewKQC84
I5XaBZb6jdYs2IaoSKDWDSzWVeml7AnfSaTClNy8tCqhLk9KWIPryA/RLu39wFTlUbOKqBNWXU4S
FjfEPxCpzuxChI9dp0ThwoaZJjZfZeBhUaXAG4wXavZilGMIkkibK05lauQVFomF/NEpK4Wz73/N
68sayFfsDBWoQfCxrgg99aiCbl4JzugbCi/R7EPtLWVYwv1df0e4cyCnRJAMKDFKlJdb05+YKEOi
Cki1itgGDSujYinpJoo05er+jK4sP3+cQHAJ40lDpwfAhsuxdLxovFIpgiOML5DNQ4pllH6/lvrQ
HN+5xooiWD5XZksC1hTnNj9pggVoca2NgLzYaZsbOviIsWBGMoV2Y8B9BsJhKMxSNiLf4PznYiES
+aFaXH5s1GIUbPHpGyDenT7Sr7u9UEH2D9AqcTownWoX1jXbjsssDr9ISz7y4lVmpAxsoexXLbRe
CpTMUiVCBRYkNpFQcQR68+h3n33wVXmYlVU2x7J4EQFi7oLPjMttdTgUO2i40lwKtlG+R3OL+Zn+
BnbR/dW/vh0AZpGx7rhcUY2e30FC23UlVMFFR+A2JMloN2Q0rZhW+lY2PvcczYfX+yP+VK3mq4c4
DpqJWL/pkbxcvb7zUiHEP3GSU8790XKfJbGRKgCsjE/6yL+jdpG3pxQW9UiSeMBc+FCj7UE4pc9K
NTI/79d+Z/Kwkndbss4GFkKGqYkWrs2f4ublz4TVBfi2E/AYjNT5SdOKLGq7wZedrnR12DxBJK+A
kOOqHYrKyeScp3nGuUAByS11tUxdcbKXAovetd/3F+xGGRa/BBeLoCBGA8RslkVGZZWoHhfIDhHg
D+6bhPtTg4VRaTCjisw6PmCJtkVo5cS8P/L15rgceHrAfu1zvo6IVMlYgkiHIaYxgNVfJ0hhWaJv
uOih8hcSrpszRWUJpwvFMhyw6Vr6NaCrcQLALaXq+LvMP0MaFWR6m3NClO44nKE6hWotrXTJ4vOF
9v2Nqo8yVQjR+NInVsMctxhJict5baM6UK+mQSJRXf7buSWEE3kDIqosiDkqWmVuSnCD+SAVzUoz
j1e6m68GeR+Ea8+LTV3rF37X9bsy/Sw8KyAsaZOjz+WKwJq2TkO5Ux1OEVdStc49UMxHwUgzxYIB
1f3vfeNhhfUpRE1Ax4HbC6Akl6O1viB3kjIQp4mpW+xK0HqnAl84WGH4OPg0OZbdPpPXfjhsibAQ
Rd4ImSGfjYsBJRN8f4BHL0dvuhQVfr0lTi2ZHYi4qgs/iV3YPMbtZ1ycyHNv1jTtQ3ucsOAvQOQM
/QKFZnrXZof+4ifMQjLeh6BDH3TEgTWpwFli9AxMIeqZe63ehuDc31/v61f2csKzgy1pwphy3Egc
5L0q63IIcZF8AI1Gy5Yy9ZufFv0NRJyIZ1FLnS1ul9ajXycycXo/Z0P+7KNzpG6FkbZbOavXKEuE
wA0QI3b3UfNwf57XQQvm+Wvs2apCISqs+Voijk7sIH/IXJhs7rqFy+PnhM6+HYAJEo4JmLJgu8wu
D3TglbSKpfAkczx2SBG7UDP1iNuCC5VWYYEwQUAftC4kQBKCOoqyfVEJ/UuQe3kBYVCudlc9XwVv
BWSPXjhdhzYRegTpIUx6MLrabIDilY5/GW6DfAwEdRv4qbuqo5CHTuwYjxokV4DRNFqvI19N2wQ5
A7k9S1jQC+WTBsHtV9kfoAA6TmUAnIKR2KGUIDpQupGom6jxEO7Ico76oBAA68W4VJ7+0JqLWRfV
8Vs9VlC4Ausv3fSSC7GtuFQEdE2i/qXjG7cz0kBtQdWQhIRBbxgWelldkJRFapK9hqRvXNg2ZRyM
/TpRpBX6ewobIKGoPfQlsoQvocogVgDHVZQugOwd3sukq1LaJ66SHkbcdS8N5DdHKgNgvYuEOC5Y
XrqJoWZhFxlKo8GDqitqbjfykhfRDqW1ylCxNpEBG8XuXVX9Cm64SYv+WiOKmW5zoyJ7b4kOlXzK
N0pWWEEmg1Q9JFkrPcGcLt4NLtBOC0X+GydvMkCAStQkJg900OVVgxeo8kU4pJygMfAQonroRW8c
6T/v7/vpcp7tSLQP8OdDz0gFTnJ25hIlARXU08MTpygvnFsftC5QF+6QG2cLXZ/JSQn8JRztWSzq
SkLryT2HolMSshZS5t1G03ujbM/353JzHIw0+QtDXmtuRMJJbg2ufRyd6hCVL8+3tGAruwAaL5Fn
by7ar4GmoORXDND3CA/hDAlCVP3upk9j+XR/Igt/vjx/44IcjMwhi046id51nqO62vwzbg7uSP+b
wjxg81SuVbFzo1MPWh0PMyFaB43V69C/uT+XG9sYA01wQ9TtJrvpy7XyAhnxJldEp0bOd8NYrPJE
LGjUuOv749x4FlHTR3iEpB7zmgvfuEWOzqxLNAfX3sMoIpXJFUjqqZuhdurkD5SFFiZ26yOhdTpl
JghDhDkxEpS81EWpU3ek7lHQNpDm/i8DYCLYzUAfSvMkRORbwDe8FgQ2fSdrx9FbSqxuLRkEWSYP
GXVS7plt40ap+7gkrutktchc4ciNAw2qxGokqAM+yQW/VBS5ESlOLR5U4kHgh9n5bEABgqqSWPjc
FLslA3RFZaMJnsvuOW+HNeR9+8Jomkc9s7ThmUfpVU6oq1tKkbNwyQXielui/jM1BCYWNFoSsyOW
ZW2UgWbPOQB3MKnsAX4EqStcIPlME7q8XaHh+tPx0NCg4X8inl8XBZGHVPaVODipNTJ9qBoXo50+
xN9+IFheagX8wpa5UYMkuPvQpfwpv0jz65xwPIytIjwa0MJhlZ/Ysv6ifyBxhYZQI8Sbkfj7EWnC
/bN3a1jIFSAtQVQjAm40u+FDImWZCpPHUwVxAwNQ78RKECWbrlR2JyBP0jXRux6RSeevoeUsPOlR
umRmd/1FJxMUlEIBxQGIdi7/w7UJKkXVGJzyYNDA6CTYzHXGrXPFXWLHXn/WSYFvMqyAGAm8xGaP
JmSg3Dhtw/REBNjPQhOYotJHU80Zx3gLQTOQF837K3xrxCnZAY8BeQfuuMtbtPWCRAv4OD2VIvpX
dNRpKu083cga1srwticLX3RpvOmf/9q4kpIKUqRgPFkzEn6EqpEpKiakM3GNavFZPN2f3o22C+Qw
/ze/OajHjfMxiAKMxwlMq99UGNA3Wx+wuDpfJSDFuawN1nWR4ajKzHfqgEGk7f5vuGaxIcwCbgPX
OQIh4HCmDfZrzkkV8y1g2OlpqkEru3I4tNyb6+2F5pxk2yb/qPJ3HUab372Axrxm5jVtuj9RwTOp
RwUsQ6jrJZuxXGKX3/gW+F14QokyFeHnhc6wjoWCqGF2EiDIVMNWDHeV3ed44aJdEe/JQn55HUVh
GSYvHjRLgTSbp7hp04RqCdWikw/kXnQSNbzayZOXLwkL3ABrI+zUkcuC1g4ZkrlKYVWV9RDCY+bU
1W+yDOSGu+0M7O3E/PNdmPp34MLk8FwpOxJkwPVvi4UA+7p8JuKmAM0C+iQTYXqOXVO0vi9QQJZP
kICmbfUYFAGFG1AuEPztgcCSQg2P+pBStXUXNtv1jTmNDR4M9EORDKJ0drnZOmBpfc7D2Kqwl/M3
WdxIXEYlfo1yvJSdasVChrNwqK+eX5CU8NxNQiawkEU753LMCMDXyIsj/SRCib5dx9y2kBlYetIS
+OHmQEAnAwk6PXvzhY2GGDgwN9ZPg//tOmDO915Jwc/wS+v+mb2+N6Yp/Rpp9vAkTelVsNvSTznM
0LMXKI8qq0Klzankd73M9OFZ9P/6ioyVXTUJOAdLUiNXp2Wiu+IvXQM+E2s6uyjVLEqDkYsiGFdF
tP/M2scBglHDorDoVbQpo8mBzgPqa5MuvCRefju/B4y386LuUeP88NiAcmeIBfqz99fzehTMYGLM
AQ80wcpmy8l1FfEGL5UfgxqG99rRrc73B5ju0IuACLaKWKofwDfCrzkXWVaGOA65RoZU8E6okWFz
LND+3B/j+iL/GQRcfcBNsFw/m+bXRZ4CSADByFF+rK0++iv/TVuKO1yXPhL3IYrWSt7TONp2CQM6
mgoOkGO0nORIdYWqqFnvFoV9rs7D7AfNlhV1BSEcYkF+LJ6TwcygkxHKuy4WLViQ35/71QdE1UzF
gRNQggdDcJ4Cy1HdoyklqzCthwxJ/oIi1v0BrnIGBbA7NA9RfwWNFgj2y30ITTQ0z6HUf67QOzmX
GW7Hsuuh6OyT0NIgX8lAjZBPre4viZddnbRpZBwCGHTibUJL+nJkXwq8dgRL50yytQYhi2KvP/wH
Vt7PKHiN8BwgiJ6fM9cFeDQMMT+l8IGFMWGyTms0m0Jbrsa1SiIjtoXas/99VSfDBwDGkBYBrnQ5
Nwl1ixpQEO+MegwbVcjmSSxPoU3r20L4IaGcdX+8q2MImVaUO8EiRcMdGmazpJwTg3qoamg8psqu
Ch8G5dMd/jk/xhh4ZnDGAWVEV2C26Qe99iR4ecZnFfiYXmpptOSEc70XL0eYjt2vcx43YViEYhmf
Wy2C0vQh0VIGhVlu0jw8oZO+sGhXblVIkWF7D+kqkHsAvdBnXykUSdhUihydK8npG1ZzSOdMrztx
0k5OBVNBFOEm/DoDfqZUrLAaaCo3RlY6fb5TfejjZNa/f0acCMC38bugejr7jKWYNJ2IEOqsunB+
xX0KVicMh0ygR9/uj3QloTzNHUUIaCKihCMBpXO51nkU1nkdFMkZReQBGtKZl3/JXRNwrPG57IvU
gCQbPqnHnURI9TqI/aDCJ9Lt9qpQw3VC49ABByiZiz9ApmyKhQN03TuY/b7ZUoDnPXheUSfnKNv2
6QAPHI76o7z2+MAQ489MsAAUT+nggRrx5PcItTrn/hJdX71YIRWoc1RqwHKel2sUPuC6ZIwneVsI
DvUtTODkJXnxG2OAIYCiE9DtMC2ZR3A5qC4e/MOSs8bnuY3o2WOQXNQXttWtj40AgEwOmQJSznkm
pLs9SYcyT89u1XRHnSvFV+A3SofLm4b50++jAt+qGhV7kmNl80rwqYi8HlrwKq5Pu9YSeKxWsLhE
YcnXK3/hF14/8dCPA1IIjSLUG1Dwm+VqtUsGL9dIe+ZzpiG49MugY8XoFN5XHVpdZon6qWvXoRg8
cr5Oi8Y3hursNT6Db43nGhJnwjKJ5mggLpna/XyEixhn+m14fhEYili8eZWLH/kCAoFld+YgcuwJ
Vu6+w/UW6lgn+Nswd1wNaWVGSgGWuxVwwdptYxuqgmlSUC5jyWuvv6I9gZg1iy1VMf1kFfvfDSxj
tCPsik382025h21IgB6EDnQiTEzVoaZZbnLE5HgEhvkrJ1uVsi/yCvZ1Hymfmf4h+Epa6Fa9q+Gr
jg41amv39//1bQwYt/xT7vpBv85uCFwFddgKSndOii6lqdqqJt/EvCWHwXclF5PXhvbZNly0kEr9
PCSz9UZ+DNGT6eVEwDd7BoTAVQHJ17qz0r+4CrB3vJV56yw9DdmJDx4kQgP3We+fA05iiMtzXTDz
o/SurkVuk+z4x5AYoQbLkEMPAzWPKcLRr5Bnr+WtrFmKagj7ISCG0DuwTsnN4EHULRLWNC9pv89U
G2jQQnrSv0TduL+g1/1+vDQoaeEYaqC2QT378s5Nlaojbsl1Zz6CJgGUVEv5qMuwemNEtv1x3xQ5
VQODOAqDr473qJJ9UfaUhLZ2SHzqR0t1Pml6s+dL/fsXzbKdvgRIf/Dd7txClkGwugKKfA+RDqX5
muU65NfU3eAZMkq3O3Wt+m/ts+vTkntQeNA1X7nWIBlztRU2437wzZEYYrJPZTwOBqxJJHcVxQV2
DhwKtpDW8hdavFdBD4qDYKtBkwc9PRAwZyl3JJJAztMuOocup6x7QI1ZOfaa0QEDtHAWru7paSgA
UxBMAoEFYsXll6s0uLCjmBfBgAEVOryKDRO1OmT3N8i1IAiGAc944m5Meds8jBPjMJEyNERhlxUn
H+i0RFB25gM3soVCzRSWDQRl9LiWS3uMm6ZksRwHGvq0A6DwbQGEIuXGQMtZCgLwwFJ3gB+C65MO
XIKaI74dqClXWLIv1XjBXfhY0x41czDhJFd8LHJJx+eEjlXLEnWoYpo345AysOg73EyAJAUWYKPd
W6xzoWs1Y+pLDGiC9m+QhVBl93UNVMH7S3IdB0xXL/qYwKLgLsDfL1e+Gcoolzx/CokOtdVVFqoq
XUcbq2rNOn2Wt9UnkDIA0ix88R9BxIujAfIyYkIIw2lo20I38XJgD3ET36somSU+iz9LIzCq3GwB
E7QT05NXTbnNCtYCnLKB3zTUB3qjlRhvQpnUo/2fLKFkMvEeoez+nWyIWWwkC4hGraTJXtuLGwAH
va8ioiWUdN5LCcBiGr52uxTuNi5UNSBhuI8TnQor/s3VbNggyC9axPz+DQ9HUJ7r0W5TM4zXtUpb
bwEAdI2JQisHojTA52H1IaIyHYdfgbjCgafmFzXI/8B7KV1rSdLXIDs66AMpb5TQTSxhwvOoN29F
3i4kpNOVM1v36Xqc2OOQ573id2AP9hkPH/SzpNlV9Zw3D1ptK098/MQ3VrLUYLk5GrSzcYNASwr4
o8uZDqj1pHoqZ2cE92BSQPWRus2xq1Zed1iiRv0Apy6nhvsD3X8gHwHxgzj+5WBplNSB7ikQ/WTq
qQLAL3ty4lNtxVCk233umpXGhu1Oeq4VRvb+OxxzAUVa3Ng3jtTFz5gnp52oj6SDssa5oGtDp+ve
4N4j+hmZGatWHF2XVmtYgHEUVEaT67A3fKqsOXPtW9v1wDwD5RXp/agcXuuUNeL23Bu0tbJVYu4V
ykO63fRyczWuGvu1so8ab0ofqiPgvrFlb+Pa+k5C4kR9jQZMM/pNYe/RgtgLJ2AyqQe5oId4jXZi
/aB+QwDXWOMk4V+Aede2p3B4o4Ud716+YUXVG9qhNITHKjXCh9ZdF4dTustrM3smVsZq/FzuQ3tT
QgqfNhqmtLMlazj1Fct27obQxBZs39o/ZJrts689v64tO7e+dKoYGV1jizN+U5h7aKuxIFr1RtgA
jshcprzz5rjtjwVtH4+a6TMjtUydqcw3cguo0dd1QWE/SiF7Cw0LeMZZqB+uLcWG1q0O/XIKcC6F
Wczbzl7hWJ8ATzJNgjJntNcdb5un1KOOtknMiP7trJy2DIREZGWQLjWggaF/ka24ltHQSGhuHx58
I+vpWg3QsULQAJFpB8jMU+canwrrqEaLju3e+PfE3rwU20NhKM9HsTVb+uiZOM7JOWXSmjMcd5M/
kTOstsyOfnYWnnCTc1zT7ihkiOH2cmg7A05P5rrZPGWwSmGK7RtMa9bBOrDIIabMrAEkYz7gXDDn
oNgjISRhRqNl7trMV48dldY8Tb8/O0M8rj6fuhdFotTfGGjor7VTb3obmforWn6pHbU3KhXpCOjn
nlEYyHsw4mDSBwKmM5GoVVquHX4Rpq/DgwxRSWo+gspiFkZk7DKrZRJ7aaG7yMgmMr4bAf54q5Ku
N9Kejc4hsHgqnMonn8b0nOD7Cqw9HNb4P1sdhYJ+RymqDvgthsew+iv186DQnDINfyhWgmOvvpG+
j7al0kOK/ymY24RaiHxeuNhcfbpm9t5ZKEjShMq0M4Lc1GPzsHph8ZdsH7PtoWGYaREzwmLDDiqT
nHNbfxCELfyyjOjpaw0hLez8nbtj9Sbff9or0E5y+smvAJ9ajcTa2PEmoyf900up/x0Yw6trPZGH
t8zKn5rMSDdZTUMDB42nvdmzYUUle7PmUgO+ChrzzYal+4NIbaZ8vkXsBIrYCXAtummMqmJ0FVMs
7YcVMW59iFH6Plbb2CwjSldrE1pihm6YhHmm+ABOhxEdc7oamIu1+f7yaWQj0t4+fb4mx2cYfDv+
Pnwz0t4aVzwOQxPvNyrmvxAiTCHA/Fqduo2TOuMkujR7rQYIegiVpLVnAV3qwciIKbrsj7fmK1N/
HlyDTHvv/phXuRFeCvARUBYQUT8icz3yGAwX0ZWBextY9dQ0zwgBvNxQfbN1v++P9JPtzGYHhCEY
Y2C5grgzL9Skfivmse91Z603guAlkLBLYWtMOitrV75qNyBkSEaAiFChoXAMBjoqzId0Bc/ixHRD
fGWA9iBFEvpGOG7K3KkKm88fF37mjY8AtVA0MtC0B2dKnSVtbYRWeRllSNrAOJUqU4JoIFhuSS7R
ln/rNUvldJg3ZAy2cNxwdOM/CbcayFvoA9SYbzLw0qS0bakKWp7vGRq/tEumHzBfx98/cJbqqGHa
SqgsdGfpkTsWm7jCGaog84uQ2X1V1fVh3Ospg1Jei+WrDX4pnb6GGmugOoDhif+ASwaZuMvXXw3i
KMkqEaZddv0JOp5/EMm6yiz8VZj+Kt73T4o9mgPtlrCwN+I5DA2MNRgkaNUgC70cWopUqGQRJJ6w
pMJJ1hquHUGCjMajmigyUocm02sjT8ggIS8tgoLWcSmAXTtojWq6jVh/A38hfNzfM9J18IWfhcgL
4jwKnDN/WDq/wkx+jLhM6KL+HItQIGdCgzLjJpZo36B57AM1BIdJSEJFxkRCCLVTOH5AFr6QHFjN
5vGr8qbHeJSU4j1G0yel4vCij5lZlftM+gYojYEFHYjvYLREIE70aBYyCNkO1TpETq0uhK03bgTM
BTU8NBoQMs/nkikhTzop7M95zEL1q31MM59Kb9Gj9HR/1W5/zP+NNL97CiJ4pShipHCtywxVcd97
H/pNJDIeX+9v4NvhyPJu4caTbp0f4I+m/jrURa6EcTS0syOEjT3aNTSCTgtVB3MwS0hLPwabcdfr
tF3DVlpmyqvor2PfdnPEcwqcTmjTr5BHVEyEwD+wvn235xtoSOAjj4CFrzXP5jbIMFv1EGtGk6/0
JWDcdaUAm35iHAngJcJYbhZ411yUJ0Mrd2e5dWNUtXEV9VNHlBuRztz/PLf29O+hZvdgN7hwDGxQ
vOJt6RUgooIYBDEQl0CC2xrlhdGua2W4VND2mTxhQbMFl+TyZJdFV0mchJnFkLccaybIvhFDG8S3
mxHgbuP/SDuv3caxaE0/EQHmcEsqWs6W7HLdEK7EnDOffj76YHAsSjDRM43uRqML0ObOa6/1hzyN
1/GfPrlDidBpmlW97sYfIejQLnoM0xtFvbOQ9HBjO70Jqr3meTb46hIbLYyRfjbWMc4Ork6K8nft
/6jyO8v/M0Y7Jd0N0caPHlUPK+bOLl3ttlMfxOo+7HduvIAyvNSIm/pIwQlIx1QXuXAhirWyEE2S
VMNJ8e1a2Os3QoCJgQM5Qhd/ZI/4wAXv9Wv9rxhgjvA+3ljHEaX8eywBUqdc0oK+zON9fhAq53g8
kRSe33WlricWovXs9ZWgrV1D5Ane2r28lwwi3Jfe36WFnd/gQ4D2YkEMjhdP4JQ3XrgxlkpG115z
jA6641y/5CrmSUV9bERDLfiYvlyZH31zKB+BVBWlU6/1Y/akbbDcUOV2YeFdb3aq3JKBw6rn87j4
cnaj/6q0VcQ6j6Jd5T0Z9Uv4J/GUrZKs0xZVnlvNp87pqFq+XyrMXDtqJ+eS/9v0LI1q5mlQqgPr
obPuhYZSrt0PK0s7DPlKWiKlXuJ6prkGoUGch70Sx+75BosagJDjlLPl4lZCp4+c+kEdtnVyMwy3
RnYCvPf9AXLtnAVWj/EIgSVagMp5g4MvRm47pWRr7Q96EKf8Zzo67cmqi4WQ7dqhiIITKwa0FCbf
s2HspLpSyDAOx1pslXUkuuWqDZArbfPOWuiTNIXg8+BLV7nmUc8mCJsLSmr6EFRWnvTHJjuo48/Y
5VpYDZjGr013FYmPOkLO0X6CwKxEdfv9gF5rm/IuZVXqSxQ6Z8GPWEpKwxyyW/1nZZKN5Kb8voXp
+pj3jkI/Vwv4AkZzdr14WZSrYY9zRdrBiGw6R+PV7ek7FDYWBvJKCokaGWbAOoIEMvjB2aRJXVUq
LiTFo77VRNu9gf4JdPRlXLHXLNv6heMtSvhOfptaPEns+sP7nYKGqWy1uGtfwyWq4JVg5Px7ZoMr
1GMtxiPBSBZZWsvbq7D2UqPhrSLmPForyaA0W0pFcbSG1ryfOPSBLXaNHNiuih2f3akJzgHfz8e1
r1LRB4cZDhYcVtZsD2mDCE67LYejhmbLplfTj6LVjFc1KlRbq4Z+C/brNhalBt/eyt20YlJu1TxX
d24XLUliXrkt4El8+ZhpfX45KVFyDVqvMHseHqG1j1MHYfdWddpNo8GM2rjvxuDAuIqd/DVZ4akQ
bTSTKp+jLSmbS5exyfmXzFLaDVgcqgYGIVyxEm7V3smUrZHt1MjRV2J/cxdSTR3uDW8f1IfYkbei
M/wylKWb4/L4Pv+K2RLGW6IrIsliPGSbYF+Wcrtr18G+MpyBrEkS2er4KFlvjfUnbDd68IztNCD0
on5KtGaBwPe5+c+3Lh8DEpcXNnEZD7PzyRG6IWoQCGBISBQapD+tnfFipD9rCzlZFIY3Wrxp262w
SSI49cjqbBTTLuWTIt0Ioa0kb4QbfrWhACuOByMnPVnf1dE+Lx1v4bi+MmygwHhZAGlG4/kTfftl
GUWSMmjl0A/HRn5KhcqOrXu1lOym3qUelsz5Ap/oylo5a242S0Xl8SQMaU5hYATTsNX0qZmqqlJG
GvPNtRonD16/37eXJzV6If/bxXkwC9AyseKoG46+V4L78Ffl4O/+/5qYPcJVtMQHOaaJpAmctPxF
BeX/oQHeGQSGwBKZrvMFZRlZ5TXTNJkROVneSlW2sIEu721G6UsLsyUbK2ajAAocjoH8U5CjFW9e
OyAt+n0/LsOQ81ZmZ0UlNLlnTAOlYY1qNryuXUKf1HKs+LdWLWzDpS7NHk2uIPdZGEjDURyxelJ+
d60GZ9ZduKavLq8vAzdb0lWspXoRi8ORoIh3qUeaVpd/fT9sV9uYYNITHI9TZTb9apA0VLboicvL
2FT++M1SkfjqWH1pYTb91GILLTTohVX+0Iq3NF0vGpdfPWr4/IkOg7nKPDLEq1TDgz0Yj7I8/JbD
YNVYveP11Z+mEOu1RFG6crthYXau9gt0DWpBKAGgcHy+cdQCQTk4I+OxLO7c6L6sHyVhSfJxqY3Z
CmiyWgqyKh6Pofkra1rbkm+ERRbeUiOzkEi1YjcWrXA8xoBnFWXf5tK6gBb9/UK7OkeTKhWwAx5D
8zkyR0HoG7EcEad5Ur2XLi1uxfzkavB6Wm4Fd4mwdHVhU5cl8TM5Qs1FIWq18/xkSGlP/psJz6V6
/L4/S78/jeqX680LOlXI24ypSX5G5kkXFsgh134fUwZeVmgVitY8+1qGMrz7Wh+Php79UPzyh5X9
Z+ldWJdQbOCBgBowKF6fd6GL2nEs0N48kkG1rWHfaK/ZsPp+mK68u2lE5WmIxRtgonkYIBphImcN
B0wXwsB2OgsRdVx4LfKAaqcWrm2IuUm4n5kgDJIuHsKtPlgWaiGSQVW1b1XXRiUg3hRxNi6RJy4v
DcitFO4pcYOnJd18PgIIl9VxI6e4PzVO7L7Xdjk8kPbylQUa5pVRmBqi/1R7YNTO33RDbgVKLmYE
Q8lKhKmHHLa2i/vb2HpRipV6V6jbtAYvZlPRWpiAy+1N03BuFMiReIHNMbpdGHdCxIF4DGMon/j3
tSgIalu53asUFqWbYKXoB7f+cRLGR7SCO3MhwLikWUE9/foBs0EeExwsEFXsj2qwN0VgW5HTbOXf
5WsD/gQUYWH32xv5T38Y15r/A5W3hQGYlvF5yHzW/jzhxPs2xjuZ90y5aozVgHbiM/C10l23JL1e
rbvKt5tdtnT+XJ53tGqADiUPg97ZfGnFPQ/FTo6HI+JMsbYusrXG8yHch/khWfK/u7aMDXCHoDQm
KKo6nSVfziImXsjcTh2OhbIN6q3groe9+GbVC4nNK1kRuA8TfA0DZzRG54h6I4y8EsqaeHSfBl5B
yVSfdf8lK/KEfvbRubY3rnhlAM2zbgZ1IcC/0kkdUW2dnNZE35knLYRGaIAj0ng8bCw77u5190M8
GP9Zzwn/Jah46K0TDEEUn40lZYOkLGJDPJa8caX18Bz0T7X84QmOWG6tJa7jJaR/ag6mEANKhY0p
PJ+6IhflskPj9Ng4Hd5Zu/wxT5y8AEprrfzk0I/rlnw1Fn4rtqicM61KuM6WCm5XFiuSuGgXTPxT
pna2RY1aEoee5Xosm5tuG8ibGoncrRndmsYCSP1KqsNAypGiK1j+TyrZeYczIakyDOXlo1avxfI1
CrdGb/uCU4JiBQ+JC+dKXuX98ftD4DLjhTIYQQAYxaneNY8GPDUFmhiUytGSkLNfZ4BEOvGlWELM
Xsm+ggEmrY0EL2QhCk/nvcMbxPLcdhSPg1uN65ij792L6ty3w1y07G4M5NvMtIZdYOGphPeIfF9V
Q7lw21ye+HwEcSlUbVQVCLbOP6KMMUsRBFk8YsUYxlOdem1mb98P6LQNzg9Vk4uMA479iLDGXHzC
QBBHzKpCPvbREQ07O2jUhYvragvAZEERUCW4YB1HmRxoaZPLmNHDp+SW1KollOyVgaKOCwmJnOBU
p5lFvp4pe2pTyspRUQEltLsWsNXi++fKiie+mICyUy1yqmifT0eoifU4iIl6VMp9aO2aTnfE26hy
wmdwNPptMzgNeodL8fblcYkgGu9CXKimgFucHSxSo/ZijPTEcWhXqb8K4kN/UPeBtpACmYZotg7O
mpmttbBWE6/BLZDibjOurQbwBDrQH3U/Ic8WNvGV5BfCZ6jf45ADKEGd5yqECvZO1rnWUVkpdrpN
b5N+NW5HxzsJD/W+fdO21SlELVmzDe0O30s9RRjT8Rqn2Y/P+c/YLmt8/I6etnX/fr8dLg9QtMWR
GiW2mzRx1dkci3XvJZnvu8exAFx7WxvJPlNBw6Ib0MTxxtBX37d3uTloj2w69R3YMWzC8zWVgA+N
xtJyjyrg6VDnYb1whlzOK7ISnGCAeFRRhE103oDqIrHdVqJ6jGzAiil1EEczbFS9I/1BX+LRXa5V
GptUO0R0Q0zKc+eNlYOC9g8QlGPkP8nJbdusBsHRBHthrV7y7dkSX9uZRvVLnJTUWSa3rqYea0yI
8gfzX5uckJez+3RdHYdDY94sCqJcXjznTc5uVssc2rQi+j0G/35U8Wsm3DTmwpV6ZS0QOHCzwWsF
rvt5/nzplScWOY5KinZUdRRoNaRzut33q+3K6oauD8t8er7A9pudkyKq+DXeddoRGoFZ3Cfuzfjh
x1trtSQpfSXCtLi5OC25uIDHzQVFeexpsgtR7jiA0ftI8o18bHei73jJhwoiT7ez0H4Ziq0SbL/v
4hW003nLs7Vhhp2nx76mHfPfKDqWR1Xe69ydDU4FKRDQd/PdshzRPSC8bgFnfOkWnimXgrnsWZ7H
RA68l4iOZoNcZYbZW10lHE1sz3vAmMbR/FUK2zJ41DLblfKbTnnPRsOmWJVkm6h5wtwksHo7EJHA
lUG232lhaYcMU3xTqbsovAWjkqQPrem0/R5bHSggx1K498c1jvHxX7TQFsZw2qfnl8FZF9TZqTTk
2VDneikcATn/U+q9jJdgsm+sO7I7+ZOwJ0PaNseFRqcf/a7R2eER+4nhxxaNpg0H/ksUiyvvUVee
qa5nRWnnwrOcLvENrmyIr3M1z5wUGDHhJpELR012imrjmg54cav52x5gt62Vv0W5b3679m9Ds0fV
jlYF5k0L3Z5ulLNus06IMalQw/IhdT87oDUx63Xdld1j8WoFton4Q/tLdOpfRbIqrRdBbOxlvf6L
oZ7WJpwWYiVMVQkvz8/PAYV5wW1YolW80+q3XkS78dC9eJINQq27Ffbf9/HiWuBRROmdl4lOXQJJ
7/PmEhGxZUsXXJ4KVNpe8/QgmNzm99bSEroylhYpQkIL/oWi95RB+HKCZmaBhVEaCccCL+D70LrR
3bXs9CYu4r9rB12wvPvPT+mpb9PTD+47N8QcIyRJWdS0hSYcY2/d5K+ZfhC9BwR9fGvTWFszdvT+
Pngnjd2122qJX3txY0yN8w/4MqScAGKd9zcN0QvBwlE4ZtJDC75VzNKFo+CyiMzPo+oIHQb2IFnM
2VKRctfrh6bxT7J5z/XnJOFeiZ5y4YeuYuSQbgQnWWMc7rjea6q8mwdldOjskN9o8kFD1NxyFw74
y+Bx6rDG0iUUJ+T/LDZ/mWTZksoscA3/NApPfr3viye1O/X9W8WlAoc3c+TiVYbGqlQ/WhnkMW5n
oz2+ht2HYTgtqEDEP3G1s/P4r9A5Aa6pY7bp9DsKzm3H83Uxb3UROkwfPPmm8pjDXmEu8uUZuQtb
rvVOOMy5K2kT/1ANx7AReB4b8qWOqWCJsi08Z+DIwQTF+/f99vtMyc+OGDRYIJNNQBjKnLOg1qg7
JKkKzT8hDWvnj3iX1SsfZu2++0BNrvsYa2gu1euY30nFe53nNkA+Qu9fWQbLzkYaYaVtEtVON2bt
gPqGDqOuM+FjfC5OieUAoBb1Z4LkYI1mgqitYSMDCJW27q1lOhbKKXv9LR+d8T7YNy5KFFg4r7Ib
X9+48Sb443K3Hes7uBY8rhNbEcgSr/yPzluF7p/vB+ISh4CYG+MvA0hG9hqG3fl+SWRfRZZGZTGP
d+S9AuCqjw0oOq30dgU4lbsAMGNsZy8mbAZhp7kvsGDb51p3miVw0CWgZvoWQDuA+SyCpDk0dKAi
nI5DGJxqnhX5fpBW8QdDWfzVws0Q9XYeHUvPkSWQfjfTqQzTOpyczu3cC9ZyvBFQmXHSaC21b91S
zeLKrof0yF8sWo5sYsXZQOVhAaQ+CU7+XviBOr77WIU78R+G6t69S7aVFxFgXOH3+DeJfobiHcBZ
4QmeyMLj5TKYY5AmeCnV+UnkeC4Sk/W9XtZdGZzi4dF6YZ1qt8mJMLIZnoSJyD5uoO0Q3I0r0dwW
L0a7cLxfkiD4AJxVJ2aBOInazgYiwNmmlHwhPOG/27cOkvyZ4WR/K/ctWwvDoStSZH5au2zuuTyF
8rnPNoW37kw7++U9RNqdK3DjbarwIXyuS0d7/H5BTxfn+cY+/7rZ+V/2fjUq09dRhIFAgDOEmHHW
QSjInl3AofXq+/YuSwDwXHBBVOC86KQk5naBRTk2A9raySmUb3N/pX+I7roJV4V4yO5cd8NeDo5i
uZMU2z9loTMWtrdEnJz6NOszT2betDgWk5G/WJp6XvduGKWnVPxncczzvFzo5EX0i5gck03Ghesc
mZLZqEpuEEa6V6an1tw3T/1B2dQH64aQ3Ct32Uo9CM3CKpvu0HmXkOGgcgesFx727HxGc6UWFMXP
Tm75D9BsX7+22X9lCdAn3EA/BaApsFuzPrlW4sl1W2cnrhycyuXRTsOjWq2lV2EJwHGZJ5u1NQsZ
8rYIY22sspPxu0PaAPLawfdvo/BVqB/0H1XjYNMZZ+vvZ+3zTTIfREo0ZL0R8pAQkDg/ssKmUFIr
MPKTDwVv5J7Bpi3dt8Imbx1fuW2rVRKtxUflX4EIEmF8HaHisROePOtW0H4GmI3Ikl0guZnZOiLl
IYoCTpzuDAMNjdem2o+Y3VT7NoBOeTNwgeFRNhBOhE7WvLhLjlqXK4JkKUfvtAiJuuZmfDk+Qn7Q
dcXJD1aa9jNL79Rm8/2AXZ4dNAGDjLwvgM4Li7k4rVzBtcbi5FW13fcvJbzH4FnEx2fYp0/68/et
XdZHUK9lV+mTpM2k5zdbFJAjlEEUq+KkuLB+bPTe271fbv3mHs7qqnyWnrV1bltRRFjyRy+2wsIG
uNZdawrA2ANU1+YbIK9a1MO7ujhp4yp37a43t1GvrGILL+uPoHa0aon4pV2+sugyhVrePmhukMM/
X5GxpdRu0QzFqV0p/SbjdZ+iGijJa/Nf8dqQWIWXu04FxxVXcbqWgk2DwoDqjM+xjNfyAdmjSQvq
owjtei0DNA/hdkZOaeIZ55SxM3pO9dj/TXOnR3yu2ef5L3hLzXgHDaBMdvovuXJaYUcJKiece8wW
ckmXvBxib1CuPCQp4pETn7r/JQ6Xejkwx1aD0KrYIpyWuHwLE8crNmU0OEqHNsNWRC7F30Tvg/bc
qyu1e1H+GuQ9tFUXOqllVyOgxrWV7ELcRCrTVss9pdxRXolE77ITGjvE3X3j0EirzNrwP7V66Tb5
xC2fHxvnvZidvVIR54hr6uUJrYHAWhnji2LcIVttjbfVv/EXWWge4e42/ZvFtvc+mvsw3EjG1h0c
w9xVIY7rN7K4HVaDvgrrXZdurfExFm9VAXW+Tek6/rOmPGSPxs/gWUHzRXnzOp9AwQ6Htfeg/q7d
tZHdxjgQvPXCodwiM65bTwZx8N8i3OKvLgSvkbWtoodI2ozCzo02suaU9xnPlPx+CHMkugoHeahx
S9bT51f8GwE+pu5gml3eVgW1uY3UOkP36P9Cu6iwZF6i/P3YkWP0l/Q6LzOzLAoYBNMFPRkKzbMZ
Q5kpUSUY5UmEFp5W/zAzsvWX9Fnb8o1QdxYeg1cCxLP25pw0JRX1hHVYnuSn6NU7tNrz+K7edaZT
VUgwvo/DnnM9W+FRmmm8L+SX74+1z5rPfPnoExiKyu+EiJqlNrRYTrskob/WofjQnyqnP6SrctzI
OjHhASEm6JzoLOxhzjb/xLccytCq4KF+X/8RQ8f6beySJLE1xAiydo1DnWuDsLUKB9qWhT0GYxY9
oP8kbbvx1nXqVbJq7z3Zbn6FTy0LAp65u6TYfFn7nOYQDRgM3sDUIN4729jdEFuJEVQnLIn8nkvx
n55ZjpnGu0a+FcXCQXPlvjT+cyxLq9wNRPq4wBPxn7dqim2iBZpbniR1DS2see17OP0//YPXvuhL
iMzL/PTUR3OSgTQJZS+cJApVJskphNXJ581V/fVreaPXd2X2RqpVzXdj+Ftr0WsEhuHdwBlM4yXq
xkXmcfYBU87sy+mJCanfiVlUndRoH0uTKgVCEBFu04dFGTF+6WKJfunqbIlSLFGGRKWrYrSXEMEO
UfnuF673Kw9Gbjie1YQS1H4u9oGe6qKr197nmgmr90I7xtpOe0giKqLGSR8ORbMV8o0x2AAweH0X
yIz567p/7ynmDVsxWAD2XnmpTB9kEA3yOaTnZrdTYXrx0OqMr8GB1/j3/QZbBYk7BhJEjGdL7gho
SZkAUEp42I8xbPX4JtWc78+Ha7NMUEopES1V4o5ZUNq4tZ4XWs0sq1Ski43rv47Zb7e6IeHxn+2c
WFHU3AywSqR01fnDqMijCCNfvz6FiHv/5tgXSKHwSCbBRWrl+35difFpjKwgVSo8iskLni9f36ja
PhuL+qR0B1P6Yf4TWhnU+UYiS+5tFQ2hU29dVNGNHC08lq5FkmdNz3aOpOdJHiBzeip/S78iRXGU
YaUiUVWbNubfTmU36ip70bVtf1+pYO2DCPuyg7kUol89Qr4OwWxftSruSKJU1ScXvZZuFcl3hUDa
JiTF9lTjG984SNyLkmO0O+NotQsr6+pNa6HL+yk7zpE5mwFLGd1MqJv61OBBm+SHXF2rheP2d3mt
rUsrdCrJHpB+cfXjwtxPvzw/UL62PJuAIYW4UlFJPIUVeliTd5mROAkCpiKp379RtRrrj7T4nQwv
VXOQrb03vIGU698XPmNq5uIzSGaq5AEUQB+za8qPgkYpMs61Nvo53LVIGWx6c3pYDN1Nuh4/hOwQ
qXvDd4If0oOJu16+FAFPV9LFF1C4500B+ouNd74JZD0KFLlKqpP0A1TgY8d7upYRzBLXYnAI16m6
dasthb6q3wwH1y63boxOTfi3JkC7KUtbXAU/hG1/h+2c1jtGsKXm0/5n0irHwoQu+L8fOR1RXy6a
3C1kK9QYJkyZB/jKEISSQ5GTDPecRa2Jq0sDYdFJHJ4lMtcMaYw08jXgHSeMwpyMuNN379NwFRoL
cde1cxWoHaBn1MwnJ8PzTsVp3Bp501Yn80Z66LwY/b116oTNQ7wE7JtO6Is5/tLSLCyRxi63Yp+W
6hS8T5cK2sarireFtTyt1e9ama1lTwmlVgWnceJVehJ+6f/CYpd2G1m51VNbzPb+XeWuvm/zSooB
DDFCl7DMNKyyZ+dH0wWearQaQJvaX4ds0Ch/15T/Pk9M0SQrjDr05IN6Pk9WqSVdEgrVKe7eAgP1
ofYJ1VHk/BTi867t/1/69KW52WR1gR8Xo+BWpyL922ArmJm/8ihYOHmvDhx4Uu4+njow4s77RAwU
jrVOnxrLiUDNIg0QR/8Z0s+WxX+KY00EY8l9ft5ILvWNMIRhc/JcRP80u6/BSC2pU1y7Ssk3WqSA
JpjsRe3ZiEarSdW0ORnSc6A7WXwQuhvsU1ZQ2z0VGS2oKkK1SdDnVbqb8Ye81Z1g86oPC8mZK5sM
RDDcCOxngTvO08quUphtJGbNqSddPEp3Ndzd71f7lctiUimYKnEQpECtno/nMKpVnoxNc1KQEOOS
rPOD2+zi6lF1N9+3ND+ayIgg+EFmDYAg74u5aG8bN24Wh3JzREtO7pKbvBPv/NBC175+CjGnipaw
NvPB+58GgXhNhRIsuGZLRQ9EOaxLszkKMi/t1ji2arWwr642MYEFJuoBhe75khfHOI2soEXsg+yo
7ANT+I+b6rMTyExNIkVTonoWTOmWL6RJUCKlNeobwXoslMhGhnuhH59Zxq/n7NQM0gYYWZO0QrVk
1ow0mtXIvdIeSYMEO11dmYWNIp+wjqSDL+7EWznbN7+yQ7VejJjnxwZNYyc3pQog0Uxub+crsBHj
0CwtNId0MiPBerjLRCcL75vnSH3RqqPa7Fv5TpcfNdQ170v0z75flvMN8Nk8xU9UEDiyQK/Omrdy
vwizoj8Gge8UcBka80SuqFKhPy9EZorCb81GGYAelC1zgoajTXDelgmjqvO8hraorZYubmhPaos5
jW3hIT0VqMhNGW2yQnCe2HGbqGhf1X/caq0rpT2Ub351E+WvHfJvYMaUQyRtsxRBMTuvHV26AVfw
ItU3egYhUAbGpi4cRheR9f8M1f9+/mymtNLthNJgqGpjLw9ElDb5OO85sv7FkW0pEKCdeIETcW1h
MmSgBFAeBSk9PzUCX3Uj32/7Y2Su6mqHjFlzyA/tjayu87dMehlip7H2bXSvvTdUYb9fG9dbB4pL
HMtNAFbgfMLCsq8NcaxRySifVQwJyurgDy7S7IbtUl5WJFvOd+kkIZvvhXCNmFrWvUrmksPj5TGD
UwzvdTIyqCuDVjj/DMiGFnFjL6LFHglOLqMsHkdDunAIzGNUKrlUDUEAkLXmQpinDAUvUnJDMMVj
OG7UdeLnq6CvYC48fz+oFxvus5nJSx1zqumJfN6Z1mhFgCaWeNRuvf6urAASSIqtfcIOxvX3bV2k
QT/7BDkLgDZmHNSpzxsbGr0n8qExKT8W0s4odhX0XCVx4NAH6BvUY77z1dGpkvwubJqPoKg+wJQ7
4bBd5E5cHV+qw8gTTdXMeUpUGaM0k6Zv6VEJ8Pp4O4Z3KHdHymKvL65ahpgqMJR3pBQ4XGdDPGqF
SgI4kI74QsFCHJ7So5o6pvCcPMtT9tsnYiqHldc8jAbc69cKn7su6w7oe34//lc/BF9SglzeIuon
iuDLG6uNo7gZI8g/Q3KwGmEDkgiFkbD+HZaPcrdUubs2wAwuSpDQmtgus24nSiVbHuYJx7i/b6rX
8lAA5kGX+fs+XVAdpzXFFpl4Yghg8Z/nayrtqPX3USUdjWpdnRKQrLFeOgpphRCVKRnXeJnr+qkd
3xMjvbEeF5qfenF2iXw2/3lhg1Tm5jpvHtk0D05MKR0VHyFT0BPlrvRjikhPVvuz7xKbJ22PlWCt
YZcVrRQ0BpOJJfD9Z0wBwcVXAGeX2VYYzM2LXAbwushXe+ko65sMpdeO9PRH/ipHm7Y7Bdxh3zf3
mVuftwfShd0Du4mk4SxAKRvNrPJIko56dh9Ju8n/HYE7t70f/VXdAbAZtZ2CJ7G7sdxVlZ/CV4JR
W4+2vX6E6q17t7rm9Glgh+MaNXW4E0n5i4JbvM/6uxF76yFZ59nCIF2c2+TsefNbbELS6RxD51NV
dEap5MWocvq0uTPBCR0YY/nCJruoS7AIMOWFAw4VHKrSHItTVig1jKYxHvOqsLXhLaxfIBkXqrZ9
6+PAESfdyHRpAVxtFeEoGcIKG46ayHnnYrXOW7louS60f94Hsl+tuTXGTdz/Gf7UbuUY/tJwXiRX
ibFZbhO8hTsQOugs3I6SNjaUkRWdjxQGY2Vjja+Vz1lG+tpLnbwtX3g6VyqS+SdfXni/XOnweeuz
Dud10fRFKyEk2K5GkjcFZGI3C+xc3ee16ujGrozkA9Ce75f+Rcb+s9cocoKGhnkjzgmbMMYbczAz
wq5hE7c3glHZYzbuJGqcanTvD/9KaxN6wND6g6ZVVDKNZ96u2xrngPZP3SzsxOuTAGpzqoFNgNNZ
EKt6nmxEVolAz2/kZMfyqRh3mfCz/ae3FH1fkPVsdv3SoXd5kTD2XxqddtqXiyRQgRFIKqGngN6F
KVVrhLza/rYw4LmEu2H4IdQAdvZm1v3KVkP40EngSNEkHNOPQb2r09PCnMwznJ9z8uV7ZjtbLNou
YPX3Ex1qSA9GJNlWttZTiidPnvQ42HKYrRbjwAts5P80C1yEIjJvwnkpY4y7rJDarj+KNxgTGeqz
UfVbT4YWlv8MzXfF2BR6ch/iEyG8WOT3++wur/bRuFfaO/TIkuKxlzq79o/KsNXVBzMoFk68y8tp
mqf//cDZPLU4ToiVyAsn7JQfuSVgcNH4ByGVx4XdeFFYmw/FbAYMXFIE8Nf90YNj674YWDlIck3l
OMo3gn40SP4PK4XAkiFIbsrCkd07oXoOpacyfpEwBvTeF9aEfHElapNy1ZQ65KIirXy+RrVgzE3F
k/qjhQVIv06THGqeGqkf1mCOm1Qr/tZkYh5KrXDXotQfBERjED9TP7rYTBbeapc3z/QtU+qdZcID
ZnZShpbQp2GFxF4cpcy2lqqIuurxwllwbVd+bWV2IpLTjgMlpsfaj7DbtrjLSrao8HD/ELofC6N7
bWV9aWtet9TDUkkEFEOOkXArJO9m8nd0f+o/5fQ2UByP4qUf7cL7rH+Rh3viWG2hq1cCEEYUGopE
OAuvYB5Tt/yhXmlyfzTF99h8qMXCztJ2nYU7mCldeDB0dKKl4KGJ6lWZvev1x4An1JjuRQIPk5KL
/xdVaT3ZqP2hzqnyjs9juo0q7d4U3F1ldk4uPFZ1gX+IdNOpHcYT34/g5buLDgDZ4eEBwJqc1fny
zAdLizRZQJYUwIa6yrMiXJuAvkEL53UIXGLA72gcyoWBk69uiy/tTn/+5ejuC6/W1UjvjxVeCG67
Csjfa7niqO6jETuRisq/8CblW6+94yXfefg/A5nHGbjTVr7+I4kyRIvhI7B908OSdNdlToOQwoCO
Rm6BFNSF31tssgHHFgW+UsWXIvgT5/davIpJ7IZ7vEuNTrDLGxcJ3u8nQ752gUxioqT2IGjzCeej
Egtqp4Ues6H57SbUAeXo5kF3Bzs3sQWwgAN4MRKSyDofSgi/0l2eH8NqJSE9MVK7TkblYHibVH8c
MjKpiyHllc8jW6uipzslbcnpn39eq3cp6Ftyp2V/T6XCzoNn2Xd6ysZRi0HFcPTQCBxutf33w3Jl
jWKDSMkSEAqH1jxlGxtFGpuV0B5H8bWSsu2ob6us2PRpsla6hSmYDqfzFwXsAoQpSDtCLIVXet5F
y0rMzlMxKVB7RLJ9u+1eSUHr8m1rHoAUqs/fd+1a+MjrZcKsUsIgXp7FTa0qpLjUKjgUIGH70vee
vM5pd8MqQXmD7JFC958CJvNF9jrjJk7TpQD6ynltosGJkC0fgYHtrMu5GsdyGVjt8dlE5L9pVFvM
tpnwJx4xrloy1/m0i50PsI5EBL4ME6VkjiyNqaGQu9YRJNaH9H5UNeE5NmrkU4rIo2KIfehN37Di
lXzKRdT4mKWwONLBatbBMMq3wmgWfwVdGZzBbRIynwAHGyM0nYZI/NAE5imSfWVlyABCRyPSd62b
4xeASOKKylG9VkrzAx+KfCs0vrQRujhYq0Ot2g1p4I0qDlphV43CeaMpxfjfD1tkZ2EDID0FuUid
be/eFwsvSKLu2MbpmybXT6rwy+ie2uK+Uk4LC+vKAWvyKp4kuUn5XCys2KwBpvlZd1Td/0Pad+1I
jiTL/tAhQC1eqZPJ0qKr+oWo6u6i1ppffy1q9+xkRvJmoPdgZhozGCCdoTw83M3NHEM+ZHV0MJCJ
rBJ0zc5fU1HbfVn+WPvZKjXOXLfCZHzAZd4FyUm06SMkwzFCU8j5SWqmMd40rkWiQXYj4IdHCPuK
uB8btJPN27HbDlUalBzwEPIvfnyqRzRMtSo4ot+qLGa8FPa2ONS7kWpSQCwIaNH5tyjVpkyy0gAa
GP1sx1+rcQe1gU41tfq2rhgD3/MgKLXjXSaj5wMFyXNbq4YiblKN87M4ZJ8byLxyTTWFLb1Tf01c
A21WaxRZ8K3dxT6xSc016InEBj3+oL6OuF8Q5Moir25whcZBXfQetwFwOy5uCnmGqNpsEQLgjMXe
icMwYEwx9jUYDb4zrifX+dYMw1gIA0Qood6YHdoxVIqbfLzjb4TBScFgCymprjkKGVzoZlc3G6uN
YneFTz6AOlrdWLbySnYbGnwcpSjNRanc6B5Ma96Y5rdaJTNCT9aIyQedjBhXuJplKpY5W4XbRegP
bWmEyqiyerr27tzTmaWiaQ4YitrIMLMr1/tCDuLtFhevekiBnqo0NA6um6lPiZspZql415d1f1JB
sYDbF6kqmlGHizqdm3qMUSvfW94f8qdKgyrMowSgOiMg3Au5wMuHRIZErOGFcj6faRIDIc938/Nc
/ZnTGzXRrIiIcaMPJSx6s47cr3r4uj6+vawFIQOEEAjGR3rKz41O9VDxw4RzAzaaVZ8dyVVkr4Cc
1GhxEMpQfH0cDqDuTf5cN/yd4r64BU8MU9d+0xp6USszzst2EJLHNFpeNj43STdpB9eUqA0UQzKT
T0GdER8L9J7OQKrpvoF4a4ag5ZY2h0x+Ttr7ln8SIVG6iB7wc0uEPIsIyW/Z16fX69+8689PPpkK
E/p2HpaxxlypE/KjOjqj4tkfOFZpe29qUJsgHadoTCey8+drkixzPW5Sj2SBcaO4iQN+A6kH69pr
pHhoXiwgnBHjAJQPxWf/YnTPHKhVge4zayO6F7kbvPXU+gb9M0F3q473y+bNkr/gJXh9NnaOBnrz
UcOAgwcvG03Lhva0RGg4MhteuQVL9KBIhzaFzo181yosOvl9YwAvAhqEC4ynfE2UbkvOlQrOIdqQ
Kz+WoIYGsbf8Fw9Vj2piEVowzH3HrCeuLVsUpdlaHgnVordaXnXW6iMOYk9Be3MBlcnrM7mXySQ0
B/87OjpQkBtpyKtJxoWZPUUQAxO13oN26qECoKGTB7sf7iDNpw0HHZstWnhA7FHq1Lq7LuoCMR1u
IKvKWN29sBzfBMld1JgBfKALGUo1iRD8xjepfH1vaFGDjGoBxdxpEDVLBxv5OySXoQsaawHAguAQ
VoDsZAQtO88evECww76BEDzd8gzE7GgkEla9aR8S8ZG35giClDFE9kTGA2vPD56Zom7PrF1qo5NU
bLBWu2srf3hrCRtR2oc8F6S/OsXOgMBGvwWrukycBuUHySsLaWNyYcL7nx92KY+irhMg2wEmCt3k
jFk2jSVjEUVeVuzRenVqhor/+qVqspVI0/Crr6erO/VHqD42nTm+x6PXjXfjEVo7BeQA19Huqg+B
NcG7aynLqFGh5gPgAnW7xdFajqsGOItY3C5gxoTiEL+isckuujfotiOUMHv5sX0bevRybRArvzXG
R6BOovfrh4062mDpQoldhzAFynM6HgXUfIOtSxuMZBZD7a6CL0lMxGbzW93YaI2/bom6Li4sUW58
EbaYL6RJBCnYndnqh6mwIyYk78KIgtZI0gJDWgZRUKOmdd3ijs9FNPSL4kO5BlNHYB+8wsDQ71gh
BvA8hLo8UqeU+8U51HM+UZJQeFOXD4ggyC2UDh7/cr6Q2QCiBP2WEiJpcCGdn4R6kdUM5DpJKGlQ
evBSS9CO2JDXjVDbEEypoAFBn7ZAKoKo0FEj0aEk3eJkp2Fjy+JNJTot5+vrn15gZFGoYw07MqSG
8MqFZA36WGnQ55ysZdHEbRIaazjytsDiWaGCb/L7YJEhahA6/gDg83yypALKFJKWpGE2OKuK7kPE
poyp2jOBpg10dkH4zgBy4tyE0EZodk37NATOCkSSq8uqFu3MERiY0ftH0AIEA35uwBDSJkFFLg2r
yUOX6vL3aw0MMZ68EDEkcjf02SgKIx+7dUhD1MKX/OO50u22f17+kkySLAW8iYgoCLAdvK+pYQyy
Xmw612QhQHJyfMPrH0wu552lINgNrASuQxUJDWqmlsyQCqnOwh51a+61RRevzqiMXB4MvHBk0gOF
PkyEdJS3qrOprnpQt4SLfqimYF6CAnxnt9ngXj+Au0NB+lQCdBc+hZ4tVZzGYunKLNTMHBktYxzR
CsLIMrFsUGMZeDlT1R42pCjQ5w/BzvPm78+3JEGkj4i5CgTHc74idZ7mi4YHCuATbqqZOs949e4N
4fT3qeeRhEo+Dgd+f+xuV/Q8q/bMsfI0ezZkklAGCAl3okHZKKM847l8zsKEv10ehdJG0uDvFxt5
L14E/EhFhxkVVfXGFjVZ1uWhHAiRVf38SzLa76MHTnWkUVFexcVB3X7dxNWDEhtZWJV3XXrXJ85f
fz+Yg1G3BdYdATrdtRats97GWYTvX18Gv1Ces5frBuimMDICfLYG/0Q8OmAj1D5aymSOlbYIc3OE
El7n/Wl6axVNqTDXJ60BDaH9FX0wjF5c5zALYABgUkgEEu9+brSo4iRfNQ0Ftzc5mG84KDynL/FL
fiPfZ7dc0EE4u/9cH69bvdhtMEpCB7zfEOaCePfcaJLUiraqOhqbHsSnNJR+X//5nTGBDwUZdWA1
AWunOVGassdhraTtCB7M0tkiZ/AyFmxvZwikVwnRK7BL2BXUdiuzvgLGfNyOc8A/rL8jxmmhM0CY
HR5MdCCcQuENbbHfBBEnz865GwFhrabtKAfaW/u6pIRCC6rZaA2sDywBmMvBoNKB2SJJH6SE6YB8
i1tdzVSIQUX17cx9gduSSVB6EWujoErSzaSVDAZoJzmMAC7ncQo6F84iAtAoL0Bw6hbQDPXh+uqz
LFF3sJyPqbBOsJRxwR/AHWLJUlan4bzrZsjPnDzWsEAYEDiVZTTz4AKja1UzXw0o2hrbEYBNv2P4
gssdfP7j1BhKWezjTcePD1yQ149NcrOB0WNyrg/h4p4nQ0DkS9q4BFKCOT+GYswlS5NG27Hq/Ajc
vtwRxA4Zng2ze93Q3nAQDqF+LID7CS1j54YqIxnaNmn4Y1o5ygQewGNWOVX+et0KSf7SK4JYAg8T
ZIZQS6OOZGzkEroKOv4Y+4Vwi8q0iretE3F25TGbmPdGZKAzHKkzbGjgLc9HBB3eAlUjnj9C/HmF
siZvRSNwPIybn868kE0Gdk905hCmN1mmQ3t+7XtjUaPpWH9Mh8J+3LzVfYdMKeMhfDkakJSRhAMa
YgnNOnU3Jw0ymZJazsef8uFeur++LJe7DKlBhPXonsKzEY7mfKqQbKiUul7m47w4IEdBe9iieKvi
TKwY//LgE0PokyHZE3T1UrWmqNCjEu/s+ZgCcGLVv3CPHYADuD6ay00GIyDsAFcoPDRiV2o0crk1
dQIjxQGK0Kql3/Voa4AScc8IXHfW/twScdonN8DYF2qp6dt8lN5Kb/wTvZeW9CX7qW72LCpbqqyC
bXZuiuyPE1OFuA14b8BUdt/dS7zJOaNb2qoL9d/K1OzrM7iz2c5mkNpsG/xaoy0wtlrlo5zZ893M
Yuah8ecXA6KimgxKc5HWkbm7S+6nwRw+px+jnQS8Ox7A1jX+uD6kndv6fALJrjmZQDQud31dwd7g
dqkLaktP8vgQZD0HNFFEG2MP0r2X9PBoUs50Ggcj5YX5iD7BNrVKH7krlDK3owjl6ADODnhCT3d5
09YmJ/nJ2plkj587WoyWPEABDvmG0J2P1sjKMuU4nIH4uEl2/Weo7aWGKXeaXQMN6WuLU544K7Q8
/OsTfRmonFum1lXjRBRNc1iWc0fPvETx9G1lze7uBsU9BQA1wPQgIjofXlOOcTZMIrxhdZA9vByP
4G9SrewOygHqaNYQAObR2/ogd9b10dGZ2e91BXb7X6wfyLNQN1gmpsnQSdlyzEJF9fXEcotjcgsY
gM/dSA/qkzkfJO+6zT2niSQYYn/ATgkO8nywGpKS7WgUyzF6AX2YP5jG7RIkLNdMs6f+a2Ro60OP
GABFgAiemxGbuaw2EWaKUHVqP3Z6KJfetjdKYFidPwVLoN2nn5urevGddLg+xL31BIDpP7ap9dTK
Sle2rVqOqjeBixwKeoH6ct3E5dsNHhR5H3QWQJ0CpRLKRlkADyn3sNHZgrn5+iH1Bj/3NKvx5EcI
sbo6IzQgtyZ9Bk8NUvdQyefyMjQwOFsgDmEcAXF3yk6GQ+2KpYvWaJnw69yT2z42z70Tf9TmdphM
/bD5adDaeaAe2sPiFb74lt1q79HteuzvWRfTnqdBRo1Q8aAmhnz9+bbR1a1vJDJKw01fhic50J3c
n/w07G77w/i3xbd/7dITc5R7kTI1r+uqWY79V+8bTwP2quSmjnBs/Pl+fktui4+n8onFhkfDP2mz
37fLye2xboSqVKuX49SC0svWveagtqZZ2bqt2kLQP8kmmjnyeyiIWdLDFAiB/l/41e++RkDvkJ2h
CWGSDbFO3Q/Lsd08fbIQM6+8wzgi5Ahc7FjSO/lvG9Tk1mkzoewEG+UD6JSqdwVSaNVNNT1CO/qP
ypuQI05Z2pk0BP7fU/uPUepiVrVYFYqhh1HVhAjS5xauH7rX+ZwJVOEN/wu3h/or8wPpHbcm15g1
6668Pmo86M93sDyMS270HT5gvQOCNegt9Te6mfsZUbAJAP7H2DAODTmb//95voRc9d3EpyC6RfbD
0TkvTZ1+YDif3XgHWxK4UE3D3rwQA4nauY/6djnmryDMOQDLdmj8yG+szstdxr4hZ/xiPLiiANRH
ivWiZREaWgmvoovhCEb2O2lCY48pvc232w8jNtVQC+bf6mhFvwhRn1nFrCt51wOdWCee8uRsxhHK
EmgnwpVcWhq4JL+I0MIh/pOLplhY+lP7G41xLIwv3ZP7r217YpXatnWKhOwmTJjfyIHqlQBX1FqH
6dgd58wE2rvyw6a002eDcVXu32P/GKYjy5Ez0gQAq+XIP0Q3hJNQcwyrcWZbN1t7CTqTRdO9G3+c
GKRuGng9wEyLGcKP7pBbxm3k6j6YmVtGhE4mjN5EClGuATE5RHJo4v+5m5HeEkTIX+WmDrGtyuEa
R20PLcpBtQUhruubdu92Rj0DTQJIEeKpSO2arOmFUahhDj3vVsXwpHsH/PTHqUtxSZQMraX48dwH
Vesbx3iv70ahp79POWoSF0PgEb8v3pTmw3K32ACBtQ/Zh/AQPw/WF/6DdcZ3HqCAAWhQZQB3JCBE
VPjUKnIDmLQkHsfKW3u39ZLX/t3YzBRsu7/VT+b67D0QzwySY39yrIeBF0YxgkE8Fc24dIRPLjeL
D/UJAujSR3wfSzbRG2CNc8ebgLQf+F8FzIKoEFJhsNzkmtBNmnico/sJ2K27/EYNJ9mFUotwq3jG
63jfsYjXd7Y+MIsoC6M3Etx+InXCpK5O9KHjhKPQB+srlCMIrOSHGqpDkPbe9X2/k7Qg2ACA1QxU
KNGkQO3NrVMVY8P/P46QqXiaVlfgrUk6zJOP/pCysbvs7y9Y7BmklonAHfjPacD+xAnqODS6clxi
O34EzwRayhowAcXmsJptaXU/v0Dbc32Yl8f7mwUGZChg0COMtee7R0nTdZzLVT/yMkjqXlcWNS2Z
pXNvJQOcgH2CPBMeS/SYlnHuZG7g9ePCbWb0O9IBg/GGBnhMRi7mcm/A0HdGHs95EFpQ+7Eqc6UE
WxS6Oer3qAJnkzXGdrE6VgXVCOWvAxOUY5BehF8EkgzkAOezhhLD1g1ij2g6fWzUAM2GSsYKTEg4
Rc0cOrj+zU5OILTnNsSZRyMFEg+4TrpwA1em5CeF6eXPfGKypHAvry4MBNVSVJoIcwOtZi40o9om
HWx1go3W+MVFuU7+3eIFqDLeYzvLdGqJLmjFyzzn/QRLiqkDy+6NmnM7bNb4ey4Y6J6LuwV0DaQ4
Cx4BABlQDj6fv3WshKlFz0iY8ockdWKQI+hvf3l4KBPkcJ24Xq41+Cqf1yRUg8rtHq//+OX3o4pN
IlK8GgESpOWikmSo8W5N09BIwkbRTLX32o1xaMjlfbbHdBlFWsDQv9MmF3geoU9B8jMWdVgC+w0A
5NvcdxBkY5yWPSvgQIEeMIIWxNlkT5xMk5BHvZB3dR32JkSoCt5MEl+bDten68LRoNeJIOAk9CAh
M0O/r9UoIn3UWRkaixvzN6sFbQyIf/MsQDttB3UmkLSRhx95M0Da73wws6SM8wq67ZBIKPkI3Bdw
m3bmzHxK0+cf8De0nAPng+UhUiOUj9nUtuFELipDVbNlKApZ3N3oIDEJGu3kXg+mg/RYAxE+mX3h
NvXtlpstCw5ycQfS30CdoUbqu7SLuTIc7LfZSazcMce34ZY11u+9fLoPaTvULZR2A8eVg1GGrTM6
gjuFw0F2hGfDrYMSf+UPabAdp+Pga849IAQu56k+VBMC9JHeffnlE4jkTd2fPOgVOaWbuqxEP61m
iFrPNyUU0G8A9ygQGqNWXR1ao610SLQ+gsP8cBeDkeJVra0/nSlYlambwH46IrJXP95jq7NyWzQV
qwFLIMQP8e+5bdiREznXtzzttYn4J9juUIYE5BN9pfSstXpfRfxch/ODNgSt1UCeL7GitzxhOO3L
PX9uiNrzuthWmbbCEIRG5dHmGm9SXeWZZ2WN6cvhe0Df8wtaH6IacT7L2dhxcqQvdbhqVoxc8eSC
EBw6QugXdJa/ZfjAmmJUqoGICwregDtR1srYmLhoNuD8btMjuObRAvOS349P0C7eWA+RvRkklFRo
muMRvurUQeI3uYkkDhoHc3AHvQuT/ANCE/OtNl0RyhZB85G+sV6KF7lPMkLsDXSAQnVaRkx5Pp9C
bqhqp6VtSIzF/nCI/djvDjOOWNybkHM4NAc9iI/DIfdBowJmoZu4CHl7ceYwYQEKv1kIzg85ulDR
joPOQZwjZLHPv8aItUHm1KYNjxqZgdchnGwFYvC1r+C/f34i22wmdgwC43/9lVt/JmuzVltwIhPc
wBYAp9birDhPkHNnrBB9R2Gq0M2oClgjwAcAWTr/uEybxWaath5YRFP0UIAqwfLGOEYX5xVKYqgX
gCAeSAsA7KgNF8n9uEBoIAkTdL8oDvqCNMONXLn4GbNImS/2G2WKfMrJlVuLYzkihZAAhGrGaDF+
i39HU6D/JZ0iUUeDigxcIkDayJ/RCM6pHzpN4YQkrDW77l284m807p5jxA/EvZxtHFgBQhRxvY5y
K2bufDA61kYs+i0NUzOyWaqcl3cc9evUyiPKTyp1Ir/emdsPqPf5v3S3cFTTv+6t6WaM78lC3y6g
UORKx5E8H8Ymyq3SxAAGJ/ccjpwM3pan4rjaiO0ESL2aE6sB/PsZQk8cDhoI6AiLLjCR5xbzruq7
tufTUHxQ0at65MHK/RI7wCw5+bH8qTzIbmGi0/FDC7LYPLSZy2pzvPDomFwVYSwEnQmT4QVWKsoF
NcqMNISMBAcXFDtbqN+Doqywrs/uRXqcbEXA71DywN1BsrnnY+V0o+gX5PzC1Vme5NfqQUcNbnyM
H+ZH9SC7mr95hZ2H00MHIYBPJvnXReWDtk+tbgpGLoOTYB/UNHgO2sqv5X6xQbfxgDxF+lPwtqPh
cA4au6boFoXlY3UofFbxbu/YY2+Bl4a03sCfnU+Ckc4oWudZFq5B6mdPo4hJZxaVyUjoXQX5OzDU
kgc9/jg3UjdxF/Ud9JhXoouZP9SZXT1lb9tgzt5838VuegcK/Pf6iXvn3mdW/H2RsP+eaBX6neCu
RS82TbOmiSNaUBTAoNWH5ZBC+eUValntW3QfmW319vv6ttrdvyRZj9lErEAzrGu9iJqdMQGw/KH5
40tu1XfAqvdHVoC564WI0Nn/GqKualUcuRpcKRki7a9Ftp4jewy32+l2Zrnsi4uOnBMgy4DoB6sa
BGTPV6/itjlqCDzaXT4lD5jCz+szRj9bv5fnn9/Xqd0xCQtw0yVmTHLzMFAZIe/+MTv5eeouqKs0
Q7UGnz+5qxN9DK6MCPzQv3JvBqqNcYAUCR6Y66/oXfspCyYegm6hmGLrXR/lRXXhe5goZhKYPCIH
ephclmAXkvXa7Dh41/zVUo7Dj9QCgctD+tQ6LH6N/W1/YpDaIArXTYakr1lob6IJCdTyQfa2xm5D
LbeU5r5jSjqTe+/imJ8YpO5FNClmvBxjhGCScNYHw42DPvy9WXjxOv0hYvjv3YN2Yo16YtSSOuH0
fVtrQtGSAQWYvhTr6/qy7W7+EyvUhSiN0L3VuyULS1+/h17KkfWSvSh30fuC8sAgda+qRIKF8QNV
DXO8QbnUaZzMllBOHLzRXrz1MWf1PHwnA64tFnWqt7KCQl2C3SF7kJvIf0Km2O7t3swROueB4aDR
un1e7cT+wXm8L72D/Nqrff6IQMAH8ZIZWavLSirufhQof9GGgXYxgrE6dzUITBo5T9HHoLkTh8sB
qHwofE2/C68Il6f4WIUG4o8eqJk+bLzhq37rvfJZcgZnPIx2cxv/ajxWQLIbhZ1+FNmIJ5GxFIlp
XCz4KO6uc0HKY/fWAM3m5IO812X3+n67KM6Q7XBijWZZXsW0AfgxIu5KtlIrxcPvV2WWSBkUHvpE
7evmaMrx7xDz1BzlHTdxxVqUGNzoVPbsL2+/BTfBRkju5g/pjneGz+1H55SB4gl+dNfAOWY3YPMW
zdmPveFFJ/Asr8SLjPFdexH86XdRzistIFIT8fgum7/h7riDbEkHCS1SUL0CFuc59XPUcyS/+uAc
IVDBdWVqD4kDyNEf8Kf2CKKe41+Sxd/zITCIt6waxa4zP/08ytX1W6lwdY5VkvAQfW3J35r1viEs
D/7kjDVibUC6VVePm6KVMxjjAzCfmZLnvgmmbGbOBzNS23N3p+OinNHI8Zmc62T3wRUkd5w5IU+W
uKsb2wtyVJKZea9f15d61wGe2qQO/bKOmdGvsGk85Xjer47kj07pQU7c4qzJARznrQoa1qSSqIL2
f6dWqVM9QiQ2mTdsMN5LHzd/tNIH2S7d1h5+Xh/f3j11YohG5oMuP1L5EcObHSVES4tpeJkzm8nD
dTM7URSRJyBVQGDFEHueeykBMA1NqOc0lGd7UD/y6DNiHcqdtwLS5YTUB48FsDSQM3viCIWk6zmu
kNNQGCw+uQHZFuoLLjitr49k57WA2iIQ8xreoDLgEedm1LoX53ZQ8bwWDsB88VYL9pcNdXemWjDL
EjVnnKyuUg/x4xASl0L80sUmhIMyZx2OFSP62526kzFR7kyHcEQ9Cvq3pbxy+jTQKyvKX+a/VCci
/hwNjIT7GGyFSOFR1zoIzOZUFXKABI2bPP/TiX/b+/VtAI3EIBSTkCCg33Jd367DpLZpmEuLhRlj
W9hx/Sj8oFaPJjY0qVMwnOt7aWfeIagBUAXSqMjUfYPJT7asFBtDWUjYSxxnp5ujHNvpuZTshOWj
d/zmqR361cejXUGZRy0Nwek7Q4wssqMoaFmld5YVar/2mtaUa4JdVJp8dP+Wa6+RxLh49018N5Fi
gS+KYm2iJflU4EigmXeB3kpo5E7LalHY8VVkPYBXICxhOOXUCUdX4Vp0KVxiY/XNff8+s/pJ9y0A
wo6SANLZdGdnorf51oD0OmyS2W6SyeZiRopx7/2NQaCrCwx+ooRecWoQY6FlNY+khhqUhlNAgFax
Ivl2HEGTwh0kFnxm91ScmCMLd7KT6y3TjURDoia5N0dGz/vuop/8NuU00JE7iBGaC8Ia2S/5rgu2
9+vHkGWAumyrQpJAj465iooAvb364qX9DS++/J+s0J2cYz3yQilhGNHLeKvfp88LAyCwc1+cLjnl
mf5H46a6aJEtQ7AspCaEz/XYTz7nwTGy1+tD2fVb/6yIQd8XWiKJWwlLQuEC8znqDlwtqHh5Vtp/
96CgaxxwHhQF0Wx7vq16Lq7qClzQocx7hY7gEnIVLSsHsztveNUhOAFP/QUKy2ijqKxrJOD60slS
B1W6GqJppbUmTsPKQuyekxNb1IDSeZozboQtoKGAZ0sYx35vvkQ0PQKRhwcquu3O5ytTelLWqNFp
v/3O4ueFVVzYmypkowV0DEIKHAty/vuJoJeNxpMw7mXMwXFs6r/59yi7y1lZvZ2wFBRi/xii7pJl
khTwv6y4x7+6d5jKF/Nx4xw1slmJ9r0pQzxHqrSgxr7AN+ppT6ZSSMO77mk8zAwM3OWvE6p7LImC
NgnApKn13gA27ZsM2cPyVS1QzTYl0bt+FskvnL8USDM9IEHfEgMXMQRXirO6bX0WZsaLoNzkaEdy
mOCNvWEQCgoEPchRXyhJ1bGkRz3JnVXIBhZeBb0U1ta96JxDGIReVFX/Lu0Ch0g9WtWimduuH7Iw
f/0DKH7Q2Ur4Gb0nbvNqBK3LBep9+aQ9x/b1+dtJRJ7bJUf25Opq21VYFZCqhPFrjNZn2ZJlE/SG
/KERA8g1ILdVsTh7dh6VsEnqGUDdETooMt8nNtVumLZSwFhrk6vNu0n1Elu+b18W3pxUc3hsdWi+
gBPenH+sn9fHu7dfYBV8cegoQ0M2NVwooG1JNop4z95hlNWdVDkspNqlkwPmDqExiuNgq8GKno+u
RRtuzg1pHmo/BGSz/77sjKop6KGISjMp21C+QVFrkGKk+PnxS0K9ZjHX2YRiEvKQ12dqb9Of2qFu
Ob7X8nTVkzwUnXfeZOSHd3I0YPCBsjfuHcJ2RUsjdrHaqKm0ENISE7hEpEws44fwrP3I//C/yt+C
ZqPdv9fM62PaiQthFusP21gisF6dr40+ZXLLyVIerijXhtpnLLjir+mDN0cofvQMa5dxAoxBuxLk
ylAMvGj77tdeqZpuxEYwP5H/toKC4fz2Z/HEArVG69iN6IWDhfIVDezlw+BvVuNLzu8E+hmcrSMz
dH0CL2/A8yFRe7uIR2VdyJBm5MB1uzqAAg30poyJ+1aspL366cxRDgIMwWWU9TCzkK5FBdgWcCZ4
qRn/hHsw3T4MZju1f8QONByQdm0P8d3kvPzZmJisvUMAaSd0viI+Qp2NGu/alZWBm7gIhf5haQJZ
Pxg9IwW1YwJUbyDMAigY0qoXfa79VhRtPQOo4yg/0FXLEt3d2YWgNkAbLYgbIVXw3VRx4mzh3ccm
rZcCwFkPWuqT3043OFsiixhmdxxoXUC8QDppaYBzEhscX4xqEc6Cp/Q3c+ZoLDYIlgnK9cV6oS9d
BhNL5/RVABMcK1O3k88VEdqhW5YAqIHsomxsuTpwxYiAKPKUY+RmLrQSAAdc/d8vrHtQ2rmMzmxR
d34ajxXXElugVzd+6YBCHuPbKeRfNldBgrU4fgr+YIMByUnd0R6fMqvwW7t+Gb3Klo6rK/udM5Ey
BEp4T6vbMM/hZR72fDKo7V+pXQNpYXzgq2DzzoI+WyjMIpmump0V2T/qex7JuFfDZFFafSuDUg7g
bGbIpj7ZtEuq1zIEF5DNtEezvR0DwdUPqiXhmqitxMoOgp/fNu5ma0fVbi3h9mcfdIcEOWlPslHR
t3lbdmsXSPQnvjZFt3gQgD1LfDRV4mMlIDhTtD6zcrBkOuivRiILis8aQlKc5/OvboxobUU5QVwD
1Ki/suDdeydZFEBShssEzKB0UmPtu4wTJbyemvsF6xBb+eznkjk0H9ed/N62BEUgYcRBgxiCtPNh
SNzSrjkUTsImDxPlAAgY0Mg6C/mxN1mEpwGYdSTEEdCcW8nXMo/iVkM1IzQ+IYx8fQx7vw5aapJl
BXQGbvX815UiF8S65ZHFQoD0NPvXf31vJdBDB9QFoSgD48T5r09lOa1i3uJmX928+9DksIptpOxs
Zj/Ynss7tUSdwHkCUJgTsRBibx6SxASo6/pQ9hZbxsMGrzxUD/D+Px+KWnD8yI91Hja9E+VOHQda
5W0TIzmzZwUNvwa6oUBLBj3ccyv5VkeoKyt52CWOvNwYkWXID7noXB/L3mSdWLlIfwtNA6AerMxT
KLQetFkF9f66ib19hWQ10orIjorgczofSAeloQUK9siWOJrDqvDtRFeoLyPYQDsc0G8012GSquqs
ZjgSeuXxAJ9wpiQ4Ru9mqwXNzOsD2VsRFAjQnIa+BLxpqYFkYIbvdAHr3oJeebYj0NEpwcBiVN6b
LhVsykDxoe8FJ/F8upKlr5AYx0HZUtOwxufrY9iLf+EP4T2AHQP8ifaI28BFm7KRzbu5iOjf9JvV
nGJL3Pwuhcryo+LzZWbxo6e8MCwT70S7ek2FJ8Y1hVfeBe6Kn0H8HU8YmGEK0y2kbNqgqxyVC0bV
G958gzHUva2N3ICBmhvgkBjq+USCWbUe8HLJwwEiAomHPAeLrHdvQ+Adhi3xLQ9Cl0LzJiVFVy0P
dSFoP4roKBQO6/mwa4OQEoKYDMl/hfKb9QgZryEvEev+RL5mvAUyIJdZwt97UwXVIhWQQhx2XAHn
UyVD3jMrDTwt0Y+GZHbb3Wjp6/Xl3zmo4AsFJSHJmKG6QN0uc81LxRhzWP36HRkMsEYoyJ3zVlHY
X9ct7QwGvBSwgJwFwneVzOhJIBTzdVvm1VCEaAkBbQIYb5OJ8QDZWRSSUYABDe/xCwDogrZYblnx
Jh5Gq/rdDMfY8GNWSX9vHAKQ0jogpshd0DAJJUP9Oy7qIiy1Y/MJ+m9W98yOp8FZ/McA+YCTiVLn
ZpWh0V2EEgC7kjmzJHP3ZkkA1Qs634BLvqAkVNVISGSj+n57bGOg1EFVBKi//f1yA11NxKklVNjp
vctpctbFG5hWYSKaHziYmB+um9gfyH9M0BimXDO4mNc7kLlW5MIvZ2trXYMl9LNnBbEqpgpk6aTl
+nw5mmnQa6WQilB2UFPKkSqXrFRjDGVvUxFybnTTYbpAfndupBDqbojRTBBu2LzTa88jh8PIYO9l
jEivI+GBhmQuigvnNpJYS0W5KgoS4UVxsAL696C8qKK5AgO22t3MCFwvU//ga8KkAY+N6BtO5txe
u8pVMuoY0/SmfhVPFUJvHzR+fffjv7hSCFUgsm+gcUTjB2VpmbtmMuKqRMEsaq3PTrevb7S91Tn9
fepENtXE6V1ZlCGvHcc6RFgZT4xobM+EiiYM+Hn0VCp0qnVIFQWScxgCN3paHYDpclr+uqaEZT8x
QTb6qV9ppSxe+LIkGSAkHIr0RlsYoRhrFNRtohZJZHQ6TGAUiL8xCrn+b0aB9xCAJ7iyeDo50xSp
milai+5T/idGAXDLfzcKXYP8FCo+6ECmDkoRIYu2lkpJ/Mog5iZ8l8bKle3du5oM5DBuKTgXukiS
Vpuh9Zz0bYMTTbk1kyf9eUpuZhZX0V5dBG9g5IBIoQDsSJQDm0WlkLHhYOoLJHtb2Ivg070HyfEa
mcVPlUVCTtaYiifxABMJIAJhC1C259sMpH5tnQjSd79Jxx3bA6Rr/jQZw7l8lzdoM+iKA58emtBR
YKS2mpAVjRiXAHe0juxNIeejPw6SpYfmvrZmr8pARYX2JZJ7Mkv07eXO+8uPzpKCl8lR/PgeKXmA
Sw+aV1k5UkD5IbdfUSCyMq84TH+uu4+9KhH6qv7zrTRsJ5rzuJJHZFPEB+1NS81xM/ufYHDMX/S7
6SN6Gz6W2xaMkg9wjwzTe6uBlYfYpwYKDxCjnK+G2qSxwAmoW9abNYPeycQl2d/EZgo52+fhy1hs
4WdmrrG5PvfPunXd+s4NgMsMDybwd4D0mobHoMiv6KMY56Eh2vrgbh//j7TvWnIdOYL9IkTAm1c4
OtCMNy+ImTNz4L3H199s6l4t2cRlhyTtSrHaE8FCu+rqqsysNjWD3or+6LDHuN4WDhThkyHNCfCg
ItDZziYZ5ixogcoYFUccH8LKkb6K0Ot0s2PVXpbm9NIU5R9iVUzKGEL7ICAUr4KXPpUINFkLt/As
uxoPdWrlIpwTsGGAURftz24wywx1l3hGQ2AA+piwzqUtCsoIigN4guLtRPd+GoKonBQF0UepPkZm
ZBV28pxseNM/Fl5p9a6y5SCKzoIhLMzklVXqEM/jGHMZD6sTUqGa+autWIi5hRsJonsQwCfYEwjY
UKGBxKnJEMR4EpSS2Xz0ldXGzv1NvmgBDXUJJhblOBpH2lUl+taWeG1Ce7kviAZP+Z8/axBH/WOB
OsO6VAYNCMp4z07Wt9G6/i5jbWnWIKgt7c9d1QUhBuGLH2jYWvdf83+1EhejoDZ0P095mNUwMZeg
PSqGY6zvL8TSZgJWVCSMX6JFSlVE1XIKjSnCazkAYrQrTb/aJ/5m0B9+7tshW4a6eWSSh0VhHNpj
aCt87VJ1XzEKbRSRARRsDUpq0uv931+gp0AfhmBT8XQCtU+nbtDSn4uiFHWs9x76LR6/1veS3brK
rl+LtvKQgPakPkX79jh/I61tA+UALjq3Clw0xAG2XFuhVV+5uv9RSwmqy4+iLxIUC1q/kbEJuWO2
5lCzyLa+K7z5a94TvXjVbaKn+xYXHLoMDjfgxXjTgwRPbcmMwI+5ELMw9k9iZUWFg/OVrINN2T7e
t7S0cfBuAKGacIFkOlmJ3GjbjirQu+FG3ygop1j1A7M92dKuuTRCTuBF9D2HPWIzVYk8l8XfPquL
0Rvy8qepwL4rAXAoyU9PTmpnZrKTVjHYKZ+y3Xr8b/OQn+ad8C65MegtmYWSC7gdwvjSAh0uMJzh
AtFHRKOvf+aSOhwGX8PZGvgWA4oJu/AntJR3BbXHEZdl6vhbyRPcLEOjDQg5tLtxhY7nyUneZR+j
Uxz9P9mxPSQu+oq+GAgV7PvrfA6q700U2XIXa9CHM++HARYau9dBnhO7ygmQuHMmCHwHpr4tP4zW
BDzRsKZNtBm5w/CDiiVoCGttc/9bWHuOOuMaCFHRTPZchos1fY3seBP+55WKi6W4kUXl+LINAWRD
7xe720Nofs+Yzvs7+kYENVLQnEHhsNS847A0Qe9PD5IH1yuVy/5QKGSl1NmC7OgMiQ3Wu+isk/f/
3w03HVUFqK4GvQ4bNlqyiNZfSH5+xHZyEJ3nYDe8RJX5C0lg0U1O4m6CMukqee9f0jWrdd3S++xq
nahdOQt8UFcd+C4y3i+koCu8tqtk3x25wUTXxNX9jbd00/9zQCH6cj2zA1o1SnUKCkEOovVbx2oM
zvh5OhqS1LCpAzKY9mc6cNb4lKxSRF6TKVrl05Ca0bouD0Oxn1jPzsUI9mJg52m+ONxiWBeTUGFg
hVnaBv7HAxk5WIsfDUS0h5VxyFVz8Jjt6Mh83dlFZ6LlhdlKGyHTn8NsbSNT8N6vk01gCRYLR7Bo
Bh0+CHgH1ToasJtqnVFKMzgZNfwq9KUyU3IAsMne0OCJ8ZJaAo4QTZ5/26IiNU2eBp/3cTD8fWrP
UKjgXcnTPfjFCCpfrJzR4lG/sEbczMUE6pM0qmCCwU0B94XH90YDlUJz7+961vRRZ6xI1ZhvyJCy
v9E2W5XQG+deZB4M/ft2loIWwAyg84b3rg6uzvVgwh6vK4RRWCbI54y4UerSdALxNA4MQ4uzhvIz
pGcEkFvoKkQRocKqjwC7uhqKq+NKFJ1YNgNWXvqcpqe3N9L3SBAhRYTHDbU6URcW/UR6+4kPozet
1W24GvbB5/CoDWb3kD2gL7wZfYP+NUPAPX+Y3AKxaPdUdSbamtloQmPen+Ab5VygiyEG+c8HUXFU
O8R6EpAPmizNNZwEZNxiVe9iN3mR3eQofcQPMzOLQpbt3ixQEVaYTtIAcgGhxoar+PTt27XDrWZL
8P5kJ5aHXlrayxGSP784EFrdZlrNnac8d3+h4Gay1I0XxCquJ5E6DnMjQ191gInSLg4GsBgHo7E8
2U524ql+rCAy3kE4InGFrf8RbOptt+HfGOu4AMi6WkdyYi9GmWaAHqiEQJFuFFteJdvWhHQdbleW
51y6kS6mk74XmiyaxcFPkQFzgMqWLFZb1XNXxTub4+xOL0bSB3OtqzlGIh0rUIpHPNV8q/yQt+i+
URzkDaSFtuNKelKswZ3saJXmpuzk37E7HyZ7PIQesOHQ/YYY33e4zi2m0PlCJulyps8vu4vvG5tA
/RctRrQGizdjSwM7WLezjWjqzv1VXXJ/l3NNHc4576ssKzEVnaNs6hPuf0ibTwzXx3IB50jgYkCB
3Eo9T3qa7sefU7IZzcbsnR5L+4sC+cY4ZoyghjUq6kD2QjtVUQh7ra06BvCLZFwssiJxIfd2EXUk
Zb7UI6OHkVkwucO8TWDj/uIsKFFdnXpaoF3pIwHDAAkLFXg8d8ojnj3FVnRUW3ktjzyafVj9Pj+M
rwXcW/fzpbH86NKLAUQFDbUB1M0hb3h95iGlWY1ojQ6ovIgCJxo1FzZjiAsWlHMjaHTWBaiNhuKh
A7XQJgpATYSkg7aeH/7KR8+LNRpDP5XPAVLvK/1BCB3OMPnKgua6Ejo8f8r9zFrnZvDBEvtfcD6k
IyO6waPMA445dX1KuQH6RBcC1m5CnhN4HoYbvVVShHbtpQHqxAUSNwhjAQ6FCrho9gVNypXwnq01
N/zT8ubquUDO2Jk8ZRU+KpYkmZWTHOJNgvTAMWVU5pbixqtvoc7JOPdcDmxB4u0JJ+F9P9f2NDt5
ZA+ntknMJiR/31/wpbQUbELxnBS3iCb69ZYqak5Sk5BwSKzQHaHOgg4HAkJJN4LQmAGNh8Y3oyli
mF1aVpRSQZ+DSjEPkcFrqxxg432UEHBDhMS8m4+fcssoCJOfoPwBSs6QJdYggSzegOkVfZArrQBc
pi0eKnP0bSGGjn3hEfovQ9GbrAtlCl3HUZ86EychA3k9mqFo8ioUysyrKxtptgRqrW98uwVqirFY
C46USInBC6FBBPAnVCI7SmW/r32Uh5t4nUem+Lc8+UhShZaOPjWPARbvbV6Nf9UIGrXrNLZHxpwu
+FhoNaIUgH6PCnAW1GFJVLRJ7P0p8z6LwjIyM4jNlCX3vjCZVzYoH6fmqLhVI2yAhIoqZAZcSm6h
UzLPImexDFEXBt/0U+YXMIRaOwgdhLiLxlEFEqWMc80yRG12X1QrbpBhaJhWM48GieXnMNnqzDhT
C4tD+pcCoAAQDJAj1HhKrlbHSjAyL6hiE1jnotl29Z6Zh10yA3ywANwe1EUMOhwsA6HMY2jneZWw
L4YHSbOxz5mSH0u+EOBAkaiYEF1ZGi6qtaES6joqW/AQYmyrXxzUuNEdiTd1MCQgBMeZebqqILF5
/4wtHLEru9T2m9rZD3ifT7wmRBkc+SsVFIJmw8L2LNyzV2bInrkIwSBJmMZhIKDotXVZOJXl34aC
IpjJ6DtBlz8KY2yAsZ4SD4xA0WNhhc7AAMrb4dP//fM0fb9o1F7wU5Rv0s30Iq+y32xrWOkT1JaP
tbMtOGtyjE1rsUCpS/CrK7vi9ZRlRpPWaQa7jQmmgz2aRHlINlOHRYReuDmw44DoBXIFaQham4XL
+VYIEmDH/X2T2xzpBp00Nuio+oFlanGp/jFFl9wCMeRwBoDlBVMqaVfcYN3fzUtJPUAXIGSIWwNa
2LRTQNfcxs99lG81yTK8x3KXbDlH+y5WjflHqkCw5deyG9n3rS7c7ldGKYen52g90GswWkP0+bFl
jGnBAZHWtsDcIhGkopB4vQ98LRSEMAbiVgMBKhrN7wqnVM7c+2O4tYLmDKJEoEWIOzGD11ZkMVI7
PUeE0gsGlLzRtFSKbVaF4Xb5kSwm+GcFSpPoO0Dd53otlmjnV4MoF/3o2d6fGAtx68zw+2iWAX0e
AO5vQAmzPBQZupIBCdubUbCBsxQeG7u1quH3/mzdXnHXhih31scc2gYpYC7W428vW6qH3tlNZ6Z4
MPxvhqjFj7Np7OYWI4rBhw8ncFsje2a5mqW1B5IUJBUNkqaAKF+vvV6g5biRAXjZOBwk/QSL9Y5b
nK4LA2RfXHj/HumEZCRo1XIj2EiyQ0CQZyShz+DdazeNJbmwQcVqHK+lYyHBRrFVzRcZYpEgim1P
hlOu0dsgtXyzMxuntn5yeALL0i0UOCsHzZs5xpecj8q9L6E2R1IWddwU+JLaEyez2VW75Cv8I/1t
RrAVa6d0e0tBS6RH7kkHp5FVUVmoqF5PBLVlukQPMwF9XZFT0aCZDG1jM9tC/CkrLSLzxoHEWLiZ
h+Aifi2d2oywpcA1PkausMq/5lfxO/sWHAHZHpafXDyeGraZQVo03XAHuiyR4o4DMhoajraCoN0T
1upGi9b3z8zCzUn65EAgElcJMFE0opA8tvwm1ABY/9N94n1XrMoKFE7hcX5l4jKXzs6FLZpWX7Sx
HCWifub+5hUBxyvChlcYpdmFmh+GhPGAJg3mDZopXZ+gAqjyuReSDAlYfjJTL3wWoRrQfwdoejzY
PYv+enujEXOg3OASxSTSDx9Rr+QiINDfLF3j6TMR+M39RVqygJADXStQykF3ZcrnlHkKrLckZN6U
bAvZrPlN9F/caJcWKKfTdnmLWpGYeWGzLxKnr63M3+Qsva0F14YHMPaYBMFrMGPI/rhwbUGqjIrE
4RUC7G9XW1O/11EXrryc1XViYaOB7AW0N2yQ1wjl30RxyrjY5/CqElYgL8TFttft/4KtKF1ZoYaj
lUoiNDOsZMJWyU2khER0GWRtr4VJQ6s9QDyx/IRMSHnIYJTr0CiRhCnSLT+anPRF4F3aqWPcngtz
BgwfMHagL8AYT52aQJ4jXS7rxHtvjdVQHUr1fWKlyxdiGmBI4QKA7yIUT8rd5nyptKKK4G9alWtG
6Lc0T2Bb4nSokG25aQWgCH0ztz6eAG2zxasdcrfGrtZ3f+8fxaVZUpDcAGYKWVDkWq63sDTWmV/1
CWQSHsGzmmRTrLesosrSSBQZLCuAipE1oqX1uKSsxcmHDeFd07+rR617qQIPBPX7Q1kwY0C6gJBV
oIgG1P/1UPLU6Jux85Ewzm20iJAg5WVnxn8cZaLTIGEqYWkglqBSDzMuFedZrLGrxFWE7s8BVLEF
K/29P5LbRxmMEBlC9Fgh2SdqW2V+OvJxEIJFBKzJTJJP3FfMOUSd7FlmJQEYxmj2cFbrhQ4Acer5
EF+YzRnphsH0Uwv5rhro+ICxSre+H6Ic4L7jTYMmKAAtXq+SHGQq2l9WuWdzzfpbSDb3p27x55Gz
Q+UACXToclz/fG8MQHOiZzhhXEMYC+yb/4JUghEQMgZcC+IM+rWkpgDwNoGQe1PhGDIx0edf90dx
61fQNQ8vMgM8fqLMT/n7TuDKOejU3BPMD1Y25vbEX/82+fOLSytSs1kOSy33cN45eY9sY5PtoSxy
fwQL6yACjAm5VDT9I3CAaysz1yRqx8e5N7ar/okTtg/3f39hFEC3IOED8T64L7qs14jdXKiEEuOK
f+X3D8avL309SBiQLQYJCr3yqDsqU6FfVLUJ5qhXzOY35jv0L2Xs1MURIO+COAuktxsmutF2UgaK
Xe6Vgd0Oq0g+zPWL/uf+NC0P5F9GCOudOg4xmLwT+II5qeK1hhsNT23MMHFvHMQEdYPwagzGSoZx
IAhCajmX9yU4AKwTwRoI5TaUmJO0YSBWxAd4KUPYzrNzf65u7w9kWchaQCDt3F7kesumQYw+mAbm
auQ9AUpSYANB6ulT9p/v21maMNI7C5UoSAziGrm2Iw3FrJVVnXuzvi7jY7rrZjdJGEYW5gtgc4TX
2FjQbTgrzVyc8lpV50obkBeN+tYUNz5oIDGDabBoAmEDGgwj4wbhRmocU9ehfQju28bUfFtGbGrd
n6gFAwh48QBBygjoKJqDygdjqXeBgeRXuDLio9pscv/1vomFtYAJZLxQEQTtiK5mJZ1Y590Q4abl
V2oGkvlX+8KzJJIXvPmVESpmSJsizIciJimW/sT9/d9GQK0Cn7dGmHO4vmd0DBX387qHCoTEqOos
rgTyg6j7IcJCIeR6qdUANfpJxErYOX8Q+lPBavm0OEWEb4pyDkjNtORrKBZcn6rIcyb8OrHUbnV/
kpZ/njw2EE6BBkqtQBd2o5EIAaJcuI599/S//Trlmzp0hp7TEZuoAnSHkc9Ymnkw44l4n4CYidZW
EsJ2CDOlQewMtFx0yJ4TFtV7aW5QnUaJE+L2YN9TGyhPJtkvayQx+MFCTooFtV3wqnh+oTiN8gL0
ITVq6nkFsWwkB4UXGi+1b87ZJkZrjGEtsfKMCzNF+uuRrodgdt+0zh5jvDdFKUF/3tnCfaplpjEw
sD0L3kIBboA0AEDwj2Tp9TEogyxWs7wuAEbZTuI2+2wgpsk4zwvDQM8EADUR/IPWc+ORFD/OCy2u
PQkRrDa/9P1LzTn3NyzLBnWcwewWGylOanR5k6xVBfaEkDA8xu2uQkUJbezOZSVIR1ARVBNrajtJ
fQGRK2EyW9Zis36ePGourje5UqMg7PDzg9NYHSMyW0i4IS4zkFGGxg160tJFsXIcslHFPe3VvaXj
aY/2Oi99Bblr6NFG+V74T7s+g+16zr2Dyk+U22l1VqHXcz/wtd5LAHVI3aF0B8Wagz2nMm5UMi1X
2Wl0SIAYIm47tAklj3Fq2sIGiHuoR3hp6irV+nNKVv66kaxBdiJWue9mk6EUA10b3N0IQ6AcTR0W
PleLeGxmyTMURx2sxl8NLN9yswtQFYOcLo471gvbjdoFUxSFnVTloufOoLXdPyM3fov8Nmn3QFTC
VOyF66nq5iDz86EVEXw4JWfH6Kt7CtPdy30rZBIuFwQLoSpEKFUHApuoAl9bKWPehyRVru6CV610
XHQ0cvp9/3HfCD0UGEE2V4D3w90NIB1xaxeHhdOSrhMLTd8laNYU2Huufly3LOWTm5GAs473EhL7
SO4TMYRrI5kkj7MSKxyacTXVS49O72tesLh45bP0ZW9S/CDwK7hI4IrPLSLpfHjZAJqjIzIkcuqt
Wx0qM/+eanubHVnyPTclZZgiEvF4gSOIxnOf2mEy8CxZNEA4IPRNQd4IARjjG142s5OxFdAZ6Kv5
8X3b9R/yXyE53V82+rD+yzZSAHCipDM2ZVvN/bARZJC6u8zmfKspvPmhEEwjXo2DWbEKV+QleLUT
ISsBJ0S0V7Sz0Pv1+ul+FIixBhI86Nvg31T71KysUAU9hhVw3LhXbA8JHg/jQ0YQshzUfoyRZK6H
OojgvEfP36rWoypDc4tDJYol93YuJdDDwrNOxyJCXQDhzfWw1HhqoiJv0Dx2VT1K77wTh6ZZa+5D
9Z0i+XxiAbxvF43EIP/YIy7r4qwlytTEXAN76OwSOW6moO9z/WD8yoz2GDeYITKJuFYhAwRtP+xR
ylCFzpillgECrB2Fo/qq/6g2uG/8urYC/HV/J96AqIkxJIfJVYj/3NLWB4UP8mYmoGb9IT6p2wB1
xcfssX8WvAqSqAX00qd1x9qTJA6hFw8ZGEgQQW4S1QIqe6HFpLEBIeKAFapOYI0MpxTE0GYjOSwe
xeJ8XtqiYqJyjkch5WBrsAzSyLsx3/D6B82gtVgZOPraIrN5aYrak03Ni21LuISNo6Dr1v21oq9d
/LiM6xDpSTScQIqBGsektCWibR5VwtSSHDFnSpgvOApc6kRojnSAx7Jc7/CiSTt0gwBwV0/M/KfS
bfVX/yhRmrDDwvmPdYkxHCJySHgCSLeD335tLc26epoHAcMheiie0Zn8Kj/q+Zdodz99Yk4saP3t
PXZtkPK6JR/Xcp8Qg88iGNLcC0DJjrS5v0gLVxi6Q5D+8eQxQXpBXQ8rjvWiUntUw3XVzBw9f0xc
dDDUXuffILEgsMIwR9aEOkhX5ihnMReBECqcTPTVdrOWrsfPAKC1wWnR8iSx+mQXxW5T2l21Tdz7
pm9iD6zf5UCpMKqEUlo2GgAkqPsy9CDY/AOojP79vxmhLhSQauYo0DCbY7P6jL+SDyBb/cf7NhZC
AYSBuLVwTSIZhRTh9ZKFoJHN+G8GyqiENpiz/Z1tR/MXTJLAyh0FnQhZjTBv8OrY/FcmqV0yJ8GU
yEOU4fLqXX47OLyD7jGteYJU5WaEGpFi3x8kmajrfYL3jgrYtQZtF6hWUAblzkhbriuglzVZQuto
3WEuD2rHgJDf+lo8QJBcxysdD1yS3qOmUi+EHI0keq//I4sPsrURNDPY5I9Fb0LXG2pLjON2c6bP
9rAN8SZFXYUuRuhZoSaVLvTYH1bxCzlhs7DLzp458/703d6TlCFqI0qdHIu+AUNFalevmSVvol/D
AVnNiayXv7yduIz3w83xogxSUXcQRGHV8zC4n/+cQlvYsq7+mx1BDKBjBappiChuENC8KgfNUIm9
N/8pImiJF6LtMCbt5jqkTFAXCl/gdVIpUu+F0WPc2FF9kmWzXXt+b5ap2b8GbyPaDis/nPs/Gqa8
YqlUwZwGMKwcRQO9X0C5CyvrbXAlfq1sP+ov0HEZJm8uT2qs1HoVCH2zjExnEqIjX2YboSW/l+hw
bLePRr7yRcaOJCfp6kDDnoR8KkqJqG3g0F2ftCYE8C8OosET0QNwo+5YqK5bF0UZoK7LUBK4ppLD
wfPHTVluitGpwoP0NTwDC3Pgdy/REer9D/dncXFQyMwArYLHuUwXHsooF7M0x6D80RJNhDg1K95d
2pLgfgA+RkoDN7W5ME99sUfS3puET55kMFzBqs3Q/JsCOyh/YkgMi2Sabtbp/xkkVbTrdQr7ZGxr
jRi0SrQIjiztu9XMGeT2GUV5hpdfcof/Hh2MUTcZr3bJoMfFgJts+muY5vj3i+HhFywAQIYgUQMy
Cs8G6kinRTxEkVSMeJz0zw3YC4JTVlaDvj0Zw7XfRlIGcGQG4lDEhqAL0X2BuBA3vxL1o9eiIyvU
RfxixXPrUTVnMCY2BatHOdMe5TTqcRyMSWpHT6wPAtrSWZph9Qc+24eNyaEzMOsNtODhr8ZHDsPF
g3LwBXUYlG4EI7l3Gys+Fi/aobJ9ML0F0rLX/MkA1f5P5bFIEZQoYkPTkkd6jc7mzFWdpF0+YFbt
al+aX1vWhr99mF9bOCcJLsY1BVDOLGWsG+CnrgQ8bvvtKdvpvUWvd98q3u67jBvZo38N6EzkACoB
mgvX09jWcpvJA6ZxsMLTsOo3ONLoV62sGiTdZBvSPrtmVTuFd5hH7CNup2wyu3B/7n/GwrnAtP6/
rwCA5PorppSvk6DHV6Sb8nlw/I/OK8FKuG9kwT1eGaEOn49MY6UACe89nywWqG5hN+K3gd4nRWVo
i1ABDqqo/dQa2Bcdv2pGG7KtjWG2UFRmaUOxDJE/v9getRrrdTlM2B7uwJmbbbdmYfeWrq6rsZDF
ujDBjWI/JOFI9rhoxdgOggvOgB1+9SkkE9H1O2Y4+dvEF9nzQD8DNQTniH+6tihNoVjPnTB6yhO3
fvYRxoPJf6psYxMx9vvy4C5MUZG8mEVpWI0wBWah4D77Nnjbq4MDt7hKDx5LhXzJK16NjNpzeRXl
MWLv0eME0HgtYbZVj/vLZXb5kFusTve3pwilN4A0kETBExr+6Xoai6YcpaAQJu89dVvHgrYII2pa
NABQEQJf0FXwYrg24E88ENeBNHnSO7iFY2whb37qjjGrW8uNxhiY3hC9/ccQtSFEvpX5aYIhXF6i
1X4HUFtbT68Sun9FWw0adtGmcX9rR1PNCmGObZyG7yf1P76syUfoCtDFgONBDfV6tAbk5UelxnSK
Kp6ytSXvONtnbP0bmcLzSAFhJqUU/KBMXWOckEZly2uTN0KwTXdatyU6Huaw1a3pYM6W4gAEDP2H
2snBUUgguqOa29zc1uCjaPic/2KJSYkPqUVgOMG2p/bQJGSyVDYV8s9Q9H32we3d+WgybJzu++Ib
AiGqXwAgA4YDGBxoD3TDDG0QZy3JkxnyjJx5zDetyzuFM8PbcM5v50qhNXkCk9W3cLtemaVLJEGi
ckPeZrPX/tFfBtWKizWnuevWqony42hGHLqFME7NbYaEjBXPeVLqR8xiUJfDnM5iObXpDGnEwmlD
uwjXJeJmx38KH42tbz11T/lD+JuwfN3tG/XMmwVgFjRQJC0oR15qUlZoZTGjdNG7qrOvjwlIRvhr
I5u++YNOKEx1wFsPcW2S2j56J0EpZShnj7eEnWxrW/SLMlmp3BvlnfPmwUT+34HRPQtqLUggQwgr
nZMfRet5NkNrXh8fv3vzI7AFK19JVroqwOGRLEakcqP/QWyjQkyqxOjrxdNA57xWfHBQYXt08UZ9
ndejWa7bdWpr7jE3pa2Abmiqm28ViPS/sTz8gmO8tk7dJ0PQNT0Xw7q6RerfqiBFGbrRvl5ryKSM
Fj7A8q3alvfxntvIOyhVm6zAmyzh9ZMMn4DiFK4tdEGAPsi1W8ygTlEETYUj5IIadxxd3QlcxW6c
cgNml2Cjpo0nGsIfERV7M0fG0WH4jqVNBowrikkCAHZ4yF9/QaJIU9OH/ewVr+hRkjzWz/lJ/NJ6
Oz8Mb+KutSSrh7vMd8ORyTslv307+n9sU88cTUn1XOa7GYrplTmtxFUNiZ5x4//tveYB17tslxAG
Dayvj9J6VeCiO+tnMmPnZXV4edGhCW1Yj6n5FVgfq2e08EJncpDPGsv58gJo1XiH+iC6itWunl6G
nfrI8u5LHuFy5qjbpptTTSwyzFwGnlm7y7yUxcghq389PwAdgIqDVljkgUv7uhSdVn05VHSvla0T
BEW8fMvSbFi4O1D8Jd10sQMQ55z7KF4EqJHYyKk2xL6nv1SvvBNCLq2xUne0eFfcQFTBdEIwwgeG
O104+TALUALQZgBVINl9ve2UkO/zRqx9zy1DZ37LKnPTf8vPcOVpY61Kc9rIb1Nr8r4N7TTuxNLd
WPB6sA9uAPgPaA4KPfhr+1wWSEOXtb63M1J0hBZfuUPymf+A378xPo39YBfP1aldxetmDZWaE39g
UWLPwj/U4gLkCO1EUvDEvFMXitCWglEomo/HIvqsHqMviOa5xlFcDY7iRo+NmbrJSgUrfzYj8/lR
tQPzdHhTzbeDYGWnYQPBJ1t0e0grx+bsiDgdDM9w+8RDdoW04wEpEHLH9EMi4svUb0fO8OQV5yrv
zap4KR1glN6AsTsUT/lKOIWsYHUhxr82SsWJkGLxQUEPfK95bHfzCnvDIf0QcouFuljagQYISVh9
DYMDeet6B/hFO7RgvnNeNpn+Pjz1G2kH0YV9yZvyht/46/AAlaIXeRcc/QPnsbAQtOdHSgxPC+gH
EPN4A1B+d5yCsoZEW7Cvn496bEd7dZNgp2Ow34x1XLaE8j0pcpPWHtcDLcFgyMuQwxCQ6Pageuqm
dmzXO4S/UD/FDQvOsAnC7tE4NWuGbdqDnUcJTilSnNhJcGTXtlNhrNECAqOEpB+C06O/7fbJC7g/
8gbcPC8+pIduU+4j3mTmtOiLjZgGvM4g3TgIPY+6WoFpzSFzVQZ7xRTqffynfPM/yiN62VjA12xn
yYX0E+dJL5PLbViIkLNu0OXhpo3Th3uoukkvYbxyOidz0Gb2mH2hDmol+8hTQrQA+Zp2vcM/HbhT
z5lM0Bp9N8E+WAYA9EhIXOJZRK25lA9Qnu3kYN/87bezxcBd3lDhyc9LyIoTbhq6eND1/xC8A4Rt
6A0Tb/RV6erb2c62zV5Z7zlH/QEbFh0Ct4Y978uHGA0bfISO6zXeQHiQpXsDqYj72+wmksP3kM59
4EYC2whYAjXcOgu1KijGaB+iYZwFva23FlgRgDlCM5IBB0Yes3Tk4+ggkvs77XgbbbWLnd9YjP1+
3lRX647nPPLRqDdCrBbTTm06QRGrMkmrcZ+ZBaKRxoLYDQRvRGDyVWt+x7/+/D59THaCj5zNtxo1
mRDgj9GBYD4eqKr5y1m9+TajCIYU5bozDXuAf7dsHk5wF9glolJoEZlMv3vufUV/OSJQHpwzNL4H
5uf6pHYtN6RGGE77yfrc73p7bb3X9vync4I1YnPRQpf1t8j8hJi7+S475tHN7ZW6UcD+Pz4f0afR
NDefz5s/vRnabz1qkU8PD5Jpb73e+vibmdvBlU3VPGVWiwsstdYko3IQVvjH2v7bW19/OycxFago
DNZf9QiGqCvh//4QnNh2sGr3STdHSzeTTWoeEAoqRzxHVp60ehvsj9x88VLT6az7u+oMHr0zJfT7
luuLoZO1YNrv9p973oKa8mthbvY/n5vV497eHze1g789Z7v9Wnm/9ep9zbiCz2Iy976AipKyaIyz
QcAXqJ+tXXuqtfk8ur+ue3JsFHxL88npzZVqrkxn7Rw863XtOaZ5Mrfm6svWmemMG2eOzX2xRWiq
jDrJcqDN+JoEon3vGmSc7k/4GfJ8b7hURJ33vo+2RDDgvubYWvv3Y4GC6S4x9wb22TOKSJaFcb+7
7mOLI+2tnNN25T29QW1j9/KAffDDivHPTFHqk4AfANqJtHUiwnfXx0LjtHhQuDndv3Nmb9vtJthB
weiQHkc7101lDXl2q7KFVb3WN/ikdqUHpo9DYtdIB1Tu33jfvuQjIwlyc7UB0XMG7vPo/QqhPCp2
qDQDBXkjbvZqAlD9swFCLVTWdFNlqVfeYA0ARwVRQEHHeVCeESxTw6/UXCtHo2z3eJJO8AKBk1i6
7dvZPtvgUrUCl+XLl0yijAwvCquChkZ91zOulHMoalzR7bMvZMzKFtkVxUFQNv0o+8H1TX5txGYo
uKHBmFV6eyNPD/wB4iPw8kC+OIemFy8hAR37Wq4X42OPO6116s7s1HWdrtuOsc9ZhqjlU8IkHQH6
BitPtpruKIHaNjm16Ko1I71wE+OiNorEL1464PUA3Uh3isymUKjzvp9P9R8DWgsf84/wxG8NdL8A
l24jbvrA5AfT+ILE3XP3DMk+9/6JvlGqOX8AYLFkPhWCGrxeTJmbw0nWx/k0bINHGWksXMfcQcFr
Zl6Vr4folCH6MjbNOt5nCmM9zwt2eXaRpENlEXQHEJsAGKcROWVnjBmfcMKpwKVVbYdVMTjxER2/
4spNmbAcEsreWEMhXwV3B1gIOpUjTUIolbMvnITaHlQ3trVPvCBSl/f6l5FljY7pSYtRoCNBeIAG
DVrXUp4SjbLrcM6N4KGEaEOAOxdc987OAFwsbZkZHNAvQbAWkaADsgkFkTPj5noVFSPyeT3p4ofi
NfwoKlM/Vb/Vy+h0m3Srr9sXnyi9M3bOzXQiLYbyH4Dp6GKPoI6KpPgJC1pJ6rzvrM4ZICKLZPJG
gJjQMWOckpu5hCWC3CbN0wE71qi5zJQi06I+4PeSOdrjhjtElu7yaxaKhQ7JQVC5MkPFqJOhQbCZ
4zCg7Wgn6wQqjIzo86Ye9y8TBkHVobkYkhvX62REWsZzcsTv2w3OOBIGutnYf4KTtYUItfdzf4WW
x/NvY3R0FBpSFBczpi1Zh7ZhiR6rc8GNmzxP2D8GqLsn9eNRmvjzugwOFFk90WYJbdxU7KkZoy+b
ijfmZhhCfq89tYWZVRZpCPI4epi+N/+INvEY2WBHp3AXHoY/xoMPgBMaOboa1H3vTyd9p9NfQl0K
rRKIVTbE/L6BoDcxa2wjm5nTIXN25aSoOaX88ZAqepORvd7aA3Kuiqvb8h9TBLGJNZ7lU/XP6lGn
qgj8rOtjjGeygl0MgXLtQVxzyODen7ZbJ0+NiDpWXNrIeZ1jBcF7tmc7RBpf3OT/h7Tv7HHd1rr+
RQLUy1dKch3X8cyZc74IU9V7169/F53nvbFpw0QSnNzkBgG8RXJzc9e13rs5Tx3Pg5eP9o6xSOjX
7gutgyTvYJ1R9eOFRPxD/FKsra28VOxyJv/yRIRsvLEn3k1gYjO/qIMwlCFZBilhsVYwx8LdR57+
MbZjAj5PmQ44r2lmzdJhoXx4+9jOgOdGu9IqW99ae7W2rdbxueu76Vk4Kz8N35Huph4LkyYqM2Cc
aUFC1RKEyavEkZelY8xNAGlyj5H6jzfHeCGLMSuy7I11ZsYi2plad3TjhbHwnGwRLBQ3d3gA07cv
J4z+hTD6MRc+ZQZUg6mOsLDlcXHgaD5vIYzFqNS4LhUfv93hOQndFHrfO4OLbkXf4bZ63HuO4W8Y
SJciYw48huuFWEqXCkJWihuQCqE+B0iidbwvNp7N7V/hSWJMlCp0cBoVSKKvZE08B32KqwyVXd6t
um86LtbEmCgpShWxpGvq3W5ZE7RnbVpATFTz/N94GBeCGBtVeKKc+GNBbdTgqDZ9Lo1V89+3jrVQ
WTvmpoYFdU63HJaRg/a9HxuU1EeO6vHOiDFI1tBZEiCroQ2znJRIdFlbJN1sdcHr4Lv7ilzsHGOV
2kRPMi/Gilq8igkCT/iAdnMQOQu6a/z+FsPOgHmF0IL3EusZHPr4ykuEQjbP8tyx4hLiIFPH+LWh
I316fYUKswPXunVW7MCOIGR8Sn/984O5ksEczBSpmt+aZ5WuSeQgI0EoRy7vtbizX1dimGMprFgD
c0dFj6XGBKeIx69fcC0BvemMpb6UwnZI+WIyhlNYi5uSts3bDWoXEioX2SK0Rxl5ANonzdk/asYe
iWQehzaugKnTYmHKTj9QuyrY2SJJSOuIzuqHZxfuvXtAw7YQ3aDEi2Q9s4+S1/hR3hn03UNnOwbc
Btwi4z10Eq4/dpsLwIDjhSy2FNNbUWwUzVlWuu062z9iMtapETuiFepJfvZ2kp1/gfZgJa69I9fY
3j3Mv5fKZpLStK4sxT+Lp2Y9cerNX7e5nHWbyg4Q53HO8o6vS8trGh2spjPczF1AxU9Kos7E5oZE
hduECgASiAqazxKbF0PetCXBg6HRKhrEEZoDRJN5H6WgDONQjyS8JbKdOOD2+5AL0v+m/FGFbaKA
iH7jD1HkLPKm0MTKZV7LadCETOkhl7aPWBba90JkfqenfotH7Ul+pTSi874FBZq3a95pm1vNKQbd
5njo0mn/Nu3Fh2vAKHEnyeBSGUFe0K60XRE4wSk8hkdq4gy3Bg7wmJMQZYFjtqXlDp6VuKvXF+JZ
2y3UiR80cSxtAozYNM6melJXzVO4mM2k7Xywg3fJln4mnDt3mveeSqO2hgI+Sk4K/nlt0CWtz2Vx
rHHmB7BLLepNgAfXW9A7LBMZ1RqeSt/U3c6nfSGR2WpR70ZfCRvwRAS2DuPb28ZzP6f+RLaoQROA
qA7ZEoko6wEEkzSK9BaAdtSJ9+l9IvFVzvjByU0rBfNRLOR+JIRBI0zYBmuh7cwDsl+HdjXNZPSR
BE4iAjeh/hydbl6gvNUhmi658Pg3OWP2Exiz3Xth1OYqPmFwEieAm5BvvL28nGxAnWwEXAjhxHvN
b+YLWZmMa49YqdaFsYXauwDoiRfKOcqtndHRMAb1zBuWuOetUtKm/69trIUxKkXrFbOSNn+UdQCn
mI4lFTaKqQuO3bwTV1wJYkxKM4FdMRGxMAXXKd/WtoCiHQjME4JJIa5XdC9pdSWO8cKrNrW8ia6r
R6l8wNlFqCV3WF6692Av0IK4/I8LZNxxBDkGuNroyeGy0BgQDey2ccwWowPyZ54Ly1UUxu+zjMFT
BQ/KCdgLJ91as79Or8d4jbDiIcrc1HFZtWSM0tAoo9AaMBEtHqJuGZnEmk1O4wjEdwHRt/BgBISD
Bv+2sA0oj+8kSDRx95haItaRutRWxlKZvhz6lY5TbVfNOSnjoVDW7aixUh1hI9n1ntoByxG4mbSb
mh2zBazfqGMqwUrpzTQP3qrcwhS6CtG3/q8GU0AFdn2HHNsOVZeFZWNOt1slrzpq3Xbjlh0xVq2T
oC3Ft4t/mYC71Ha2cyIte9PSOihD7r7WgJXynP1cO1AORI6S3/N+6FChBHQkcHaxDW4F6CMijOBJ
Gx1Tu8bZYnSrDk0F0YKbReXJYjS8Etper8OOOiGdIz0PMzr71DnU/mcLf98QA/Mg9FmMcKENbvqI
qvStrv29VEbljSlvw9CH+HZloeUCWVs8etE/Bcj/S6v+lsJodKQrXphl2NDehttsZ7vwQM0iUA52
/yoMuTg89kmFrZeGDIgUyLbQpGZ38pyOvp44Ppmo/y7SAjcUsHSBOQc8Y+b9TJQE2Z1R+uu2Rhgj
mDAc4rs4vGWH+2DOeGjdd702uIyAywO2FmQyZ5b2BuBce0FCB9H4Mzjyq9IsT7SQXj4JoxsWZFFs
8lmwyRHlCXON57Pe01i8pejRQYUQGUcm4diOnmWlRSBvLNwMExpKARZCPDbw0jnJn7sP96UsZnPL
1hSTRgds5jhHuLyx7AHdC+jk5Qch9J6xF+FSEuOSyGE61GqEVQGuZ1a/dycD/QkeeC2bn+o925Yz
cJFghSMne3LX/bqUywQ/sDNR2XZYYeV4h3zbwSfV1mAk/jEAFaB8i6RBq8C/sG8AHKPTuDqwQlkj
73meFFdaK+OdQ2fGLl/56AxR5tNAxDUveL1nYC5lMSco6XkTllMDbVnQSmT4XS+7Oa8+eO/FvBTC
HF6nYTwqLrEgeuep6YRbP9fg4D3eOJ4Y5qy0qu49Pz/vW4zEd7fqHZl4ru4+FnM3tXG5HMaLrMZC
NtKsk1FV7Xb1QVn7bo40UTdXf4UcxEzekhgPspF72ZiSnoqC/w9uQ9DLDdB23glx18Q4jiHeOFND
5wbeVOrv+y41ywOIf6RN+W8yeZf7x7ypcSqUueRjUZUzOP02dAPk9oMFnLf/qBCMJc6zqcZYExYF
YLQnmhCidh+L4plBego3xuniwjLvZw5YCuB8YEHtir5p8UJ9H7c0SG1QpG4RNk353PriaOGdRDXa
X/5nJVigU6XzpKYOIJTWO0UkZlJ7Wo1OhcGex5Lu+d3oOwU5GDAJAARnMudlpFMbJOooo0bXb+MF
OgmeFOezQQkeHYoeeX/BRXPL52ffORx4W3vHPl3JZo6wFsCFKWqTvFm/FXvZjdfAc0CDKVov0TsF
3KDITWfJnLe31FIwB3ollTnQxiiVQh6wYszv2HKMOMPDOdZP6X7Y6nAyldPjLb6XY7sUyGZ66sbs
ZA3zfxuDbCTHXxez3XLvFtt6/7L44uzpHZtyJYsx+dFkglM1wuJaV0UmK0SKNCKYD+dcvnt+0JUc
xupbwxA2aoU1vZWk+C3aAmry03L5Tfvyf/+WZ7lzhh7x0P7L2c07LhBYB4AMhjEYtPmxeLAhOmIk
zH7R+zggQkMj46ZYN1tav+a2Hah3VOVSFmOhtTpWMqmgsuxzfhTDABG6iBqwzXVzVCsdS+BHQNQa
s/oJYAmM32IsFvDrzEvXpm2cSpEqb9R5h/AXdTdkpJbHGHGePEOCzhHx7nE29d5NvJRJN+Ki3qvF
aqbCDMgbaecd0mOLPlbRVZxTR85Tx68JwLWbreL2C47ge/p6KZgxPx4oRDGKK8noU/ZW8fojdn1X
3FB71xFQwDm9EyyGbdCjdYCrSbxFM+ank1sRhGiKfB52iLcYpAGliLAFzhYYRQdKKajPFBDj4frw
TAJPNGODVKmQs8aglu9j86E4dFBqPt8j0TzMnzGyzzPy9+7MxS6fb/PF8QLiK1eLDLs82voc4Gwl
2f1JnCVGnWFsdVj6isZn6558/ddNPhcCLkQHjWJ0EtjGMM4yougmkGm5O833NKp+zx0NycADLwzl
6NQ58XshUq1kY0AtjFoIIGCTCAOBLbK3PI/0ZgQRkbUMFEnaqErhU03G1hqVEJZ5plH9SXISYcJ6
N9uF5BuYBJWrS3TA84dzXahZvbENFyIZs6s0khKFPnYThTfUyvNVibRBs6qO+qKwuRWSe+bvcoGM
JRqksWmDEgsMAmQ4Z5uTf74a8pv4qa0EhzfadvehvJTHmFurA/Jj7v2frqg2cLfd3MZuUv1MAN76
0wJx9/GO3r2IaLS1JLCUoYmasT8CAuqyEXR5k735oDHvnOIXOhxLxdV5OJN3tfJCEmNt4jbvLaWE
JEUiKUZmNES4IYz5Z/sV8oCY7j4hF7IY8yLqVVXJmSlvQowdPx37AsNM/2nfWAe1rv1J1UOspmjt
QSZjTNQv06I88AXPhHA2jp3n1EI/0YzAoNFLmJJ6AxKuYiSKb48LmXdI58f15oIB9gKDy5huB2L3
9UOo131mpWakbOoS1Ui9JKlvlyERZyb+IFG463/xVPBeoh28DJYoGphKA/gNc800sU8KKQ6UTT+6
6aKHPVbx7NafJTASZcRo1m+eyLtbqlpgLKGwhRi0u15lHZWV2kaxsrFKx0yIqDqZRsKv8RS9DDw2
gnvRJ5D1MReBKTJgurLoUnlYm4DLKpRN++Mf00W3ELbKdniNT/FMNTje4d2F/U8W2r+vF9Z37aT1
VoatxPRkTqSTrhD/5H/lzj+FVT0b/wtJjPEXfEDvGz0kmaatAXzsc/gpSpLIs8f37F6O6mL30KB/
vaJYrXQ5pnIEIm7CP/A/ddyxFBXJeD8uqpf6w1j2AJR/eSyXt5GMQxgAXKjwEojNK+JVaM+fGaiC
76NjtRL2/00Uc+XE0MLgYQT9EJ7jY4x8mJeR/ATs4tz9b4Ko1bzwCzwBYKB+k5/XZL5KvzyBhCER
DpJvS7zU252SN6WMpE2+FGMSQEnXwhQ0ADVA78ScsDvORzt1CSp1TjTz574rOYJbO6aD4iSp5ilc
esx7zvUZgC5nL9KXycEwumPUgNQIAwMSaEy4AnHn+ltUo/P1pDaSrTjXPtv5BHyCyB2yhbKZXEuz
W5BgFe7Iu4t3/CPYMjqXRPkmYVGZ/TbquOjNQC+24fs0y/Yfgt3vVYxHuiZWLK/hVycvhsM75TsZ
jWuxzEPbDH6jAlq52AoL0VYwMxS/yMtwPqwtN07sJoLHNCH3FWB6nI6kAlAa7S2mm/9Sa441utNi
cv0pjJ2dxsIfxQI7EC0ncDGAmw1vP3oeOlt8szblU7T4WWS2sDfBKv1Y1+9k7zFLATQ1zL6gknbT
3TIpYopOt7DcAqwdNUzA+GHc1N/JnPLSPT2/lMMmN3xdAc9ZBDndLDk1pwn5AIlEO8EtnQ7gP4IL
hd8E6Nf3gM3xPhL/OXDNRTrL5u2H/2wteaNbZ+/++gUHWhfUHcPMJsarWTAtC4zQUlU24LRdgqkB
cNTxQnRVV1sPBPAq+mJyk2Nhv/To035JuPAMd+z1tXjGoVS1Pq3aCuLlVXYS3kL02gsokzpztJk+
oTE8IvlvTs7nTisCZMp0ot2gfUwKY0E1XyvNJh7KrbWQV9HnWBLvt+5Ubg30LG+tf/hO+sFRL7qM
m12+EMncbbTNqGFej+U2WGqfyhuW+wpsho9sHS7HkFir6EiLb+jy4EXOt5lRCsZGwfUBEgiABHat
WR2YMRyYLTDSMJ8+2yeImle8+dm7tgsXhyoQiJhBGHBtMhNw5QrKCGZkVODn6ByfCS5aggIwjTwp
KAe3a+WL4ov+RLwJuXvGGqWh/0k+X+yLV6pKsxEs9ZCsYVa3QoyuHZO1upvsd8tp1wZnP2/OUVMA
noSLArIRFKNERl2lUI0jtR+r7fiqghfYrval6rYWx4u5lYKSJbqE0UKgoeZlMN5EkYl6HbUFENNn
GFdSMuIjtkNNOODIuYnmYIou5TDKAbgSrVYbyDFHWH7RNaN5lM67iZi8EdU7kvC0Y+6WYhzd4gDV
pe9PaC/stpkzoxnriKicV/vGAwMe4KUE5tFu9dKKAg0S4MnOSkBwhEtzduD5KbeNmLCQIvgjqQKA
T5f1zjt0YYpF2o24yJlMlLf4GJ3aV+B+7ms7BY5PQvx9uDdR1pvALSKTL27F7c5WIjAAsw64vBEH
sQndvsl0samraTuCN2AAmk3xTFt+BrTcZe64Hkm4RyIlmk/Pj20YVYYrE4aVX8pllCVMwzYThXLa
vjl7TsLtNuZhfpsxj6ocYU66wm9bRJ1/dOsGGUXNPsTAd3y8iBsIEQDPX62CucBjZQigzoKk0f5I
5xE6CM2luswW07x+q533ejECBUnf4rkFwgjq3G6+ePwFt68PZmvO5GwYD6CoeIypFNSs7PU00rZD
NzdW/dMWcIbk5X37/OU8lmTQXbs+MaAGaHQyWkNwjtzbtVE2CkU34l5Rt80pHoiLvuijZT8dfTL7
Y5HZ5zwkSCMv8a/GVnBs131a/XK/yfvT+8tzuwZQyVdAVotnd/70e7E4LBZvp5/DM6AxnLXjb9/W
GNVZH0be+dxq9/U3M1rme2JRNIOhbtdvOYCyEAlgKGByciLPE8AilgR1L3cgJrrZ9z6Rm1X9BDUx
HI2b7z6zHrHbB5pHDCBLElAT2dzGaPkZACMSfTtbLgV7CcTEb91RyafhGva353zvQ0BCADgNMAXk
eWEsk7dXQMSR8fjFiy7PTtijT2G0ttb9YMwMfEpKxlVK3t4s8rH7wDwOqZ7ePmanpel8pzYgKdAK
vP/s3zKgKRQEdhbdo7N3Cj0Tzw7r3G3Xry2X6OM8UsB8Ha4VpflQFZgkNovQFl7QSqmob4dZSlC1
M8hrNH9Fg7BLp4aQHrR3Pvk23Plxv/+9N50jGWcZeUL7tGP3yKQvfvhIN+cg7eajgIZLeZEBY2Qw
W9YoYtWGgBHa1qtxhR68FlMkDb5PA8JvC6CA6m0N6JTVmwK4Iqja6TtHUQ4fD+Ycghggt4/fS6AO
xksdEVhoq8j9G7YXoBVMBexNvIxewWdGfnV2PSMiQcXwwLVVt24A8AwAUyFR2kBK2Xp9f/3E1Koy
TI3tG01fV1D/1xBp+QQTZQiCUedK0N2IrhjALZnoEX+T0RIOdIlFqrmPLYlKU2rsZoJWEkD/CJDg
UDKbWfVtUQuRYmxbu5sN+KPBOo4AtMO9RNCAzv9jthwc0KTiwHc47YHEwN/qXIpwlJC9P//2XfIU
2rVMAnRjrg6H1rY4NGYKtWc3XwkYO0qzjlwkm/sJpqRIxtQy4AIYJFnGQHKRZrSKAnwZfyE5tNjQ
kc+EPOXLAhV72mfXw+fX7IDgezh7dvteAqFXAXIksO8RXbF7BlQtEKpk+JoK+5KTN+SgHAPqlxKF
4MCQ5LAQbek2vuroPfnu96dJPj8pfFKJjQMWtfhJNWwEwvEhdjLA/GCogleyvQ3/wH4I/jARlI6g
0cN7dK1jaLsqPN3PTdxdgAkDGDWwh4UAaqCB7E3yK8MX0HEOYOdtEYw6vIGaGywgTJoC20ZUgcmC
eVOM0F7L14UOfMV1ZG4Lyti3jJYi4GdqgCH6wI4TYNJOFjYvkLF5OZlQ3/3wweeiP+1B10obLl7e
PZIun15Qi0tswIPjLiIDB1ypl6/H5ynfu40UnxOhhmiawMm4/tK+6jO8Trq2pcVXE8V08Awtir0y
Q3qK/FExZq+jfoYkKjlRyOCOnGp7MhyxcTPeuPEdf4nC9YDiE1zgyFGxgC+9EllNKubGNnlrROdj
8oniIXRFS+fRf03+PF75baM17rxJcTSRkgauN2uHKEFb2jaesd28acSZYETlOcC5DPL2Z/MROR85
tPoNf/cJzKVNb5aKP3M9sbsXzqdQk3d9xbFmjCFhPA/jVzeoQbpWNFWY1dYWw17HU2BLMNSfhq0j
OyjYFEMT6XLXJ38mgn/FKcyrozOuKbpahvqHHZucCOrWxcL3oDERE3cyJU5k1DesAk2KKsHajoOr
gb0gnQcBv+HzJogHgPKFFLaNVZ1GNZ4KSJk82wOnoDr3FTt++TQA/tHuR4OzqDtOMuSZBtrKIZZG
OteqrhmRmEhj6m1jIjyLsFPBCb27uJYnxNcNztYAGhnMqLHadvBbH5/xbSBnofYBQB8M2uGQLeae
eVhpHleVB4uACa8Ce0qm0fYkTLRpLccZp7/FqhMIbfEXsPCAsMPIAj1fBir3yNsmAVh5HR709G1C
EwYNphXd1shq4wIxvy+bfVnroiRsoyea1B0wRi0QaVGjSGZjlnpuLkNXSF25n2V2ueAZ19vkGsRj
G5GyoMSzSFxcn2MaerJfFYW17ZwScN81bFNIDLdwf78U8AjFBe/Ruy1Jo50dhRy8eEDZQsMR4yig
MFf7rZIEu/RHBVqksEuW5ip1481wBFik9+zDU0U9hlv2uXn6kYuhST0kNGiow6bss3Esm2SE3NwF
jO2iP4BldxnUW2Wu8widrBtniMoyZJBGQVERHzBr9AXNBHFJF+zWb38A2u3udhIBNOLXDH1qMxhH
dDWQo3tEYEWOx8iZfaMPIIeXFDinb3d/+gN43+8GnQFPeFFXW/v31t1P9jZwv34Or9bysB7thQEX
dQUH+ffi+fCF0OJgPx9sd+U8vmk3LxqzEMZ4JXmBpDBdiL9V9yCWWwBDk5efu/GCzjIsUEUDmBag
H+wNKDO9i4Uq2IkrycneOancG/OLy4MsDJQbU/1IlDHei56D0lDyTKjbkexpc8zjDTpzmF/ZB/r7
CCJEFcS4qHJTVbhILvbIICeSZwW76RNPCzmZzuljB7yUGC1mQAqkfm5HmtWvp9/uYLtfpr0i7wtl
mD/+jNuKNxpOVVhDNLghwwr4quvPiCfDEBqrTXb9SMoRHqQKGqwtwLQj9ATVv2Tu3MYNCA5AwmWY
DqwafVBg8mBeAEmqhK41/XSHDgLTaTw0JSt2g7edDrM9f339pLueC0XN6iPyIWCLVGiNHQDG2jnV
e7Hb0jS2um94zQYIxh5Qi0CGTVJ9+XgzqcJdHinSjwqAzoAWB7IUuBJUpS6FtH7XxVPkA8mC/NNO
KkwN4d1CH8QZZR3x8PVvj4UaG35h+NviSZ7czYCm53SuvZi47RLnjb6x7RZKNqC8BqsckvuolzK2
XajCJjU6M0Yiy5rlKzBHLMtvTCdT8GG4zaC/lIJVyS1Ssg4YFYsuS1xlJJaglkz2ykjkfEy1OKGu
ARHdzNkdPwsAk6NCxQmgblKtZ1HgkNEB3g6ZbAAVeOrUanqebLNlScfcHUFC4ITx0WO2C3byb3/T
7xt3Qj9GSGJkO7LBLlOOBZBY14t+BJw7jONCL1ENZi5CLVbhGOkpGjrR/KygKpq+pTJJMV75hRkU
n4vEyXo/kIdq3JnNF0B1aLS6VqE0TwJTL8t8G6bOL8vtaMSKVNf25Zc7Ijfx2qIIq/MWyb6eEAon
D7GEQX2u246aQgiUFPgr2yyZZR3oGSzgRjp5vQCvQupIQALk7StruEFDgpiPrg/QSHhKGcNdWx3A
+EoRhLCgXfYPTXSoQrvqOdXWmziJikFUi0AJoaUCNJbr3ZQwFQakD6nYVk9x/NMCSB/U0vFnDdpg
wAW8cKKTs4G6ti0IjwAToMN1NsF1xIiLtcTLvcAot3FFdANTxzlJPrWQZAFZ5j3xWhLWzsTjyrkx
mxj8xBOF+q0MbGxE0teLlMMEpJkppKajjoQHAKJ6LE9xON4C+5JjLyUAtap4xCnEPIv/EHaGh9n0
qNpa46uWLMJPj1eOuicBpgUc3TgrSpdwvRBdSD1wNXTV1px3IALfGd3HP7X9NM0B0jxwgJvg+mQE
oDGu6GtFqrZTM8+LuaL8fvz7d7QaVSiQpUPdoAcselZtGJGSl0m7DckEmN5wm+TvnFNgRIAdBMka
lH3Qbgeub3g913s0KO0QGlM1bXp5NgL7Kdh01R/eO8bem7MUZBUki6IOy+DVvpaSqG011MY0bTLZ
UX55J9VJkemWHZPYEY8VmFFfyEL4hVSZjvwTbg/7kIWgNUuDZNQ3Uej2COO3W3n8lRfuPzoaKgVn
rwHgGNimeDKZfTNUNUtbpFs3kgUQh8HYGCsz4CQgGf39SwacUQoUAlFnN+7CtSiLTkuHRtU3ATog
LdEetI74E8flZfyX/xOCmg7aVJAKYfmuC0kXAj/V9I0OyzwtuC8eq2AStEsE5RZeAsmgdY/ro1c0
X48TwMBslOA9SF6EwNbCwH58GMwjByY8BKZgi8Cbc25LYB45wHHGVolhpm1YzXRpVaPHK+xXUTbP
3FzkPG6sekmocOONgSxkrmiQf72euspFLcLrsG3fyxiNW8RbDyrhhdo3K2KkMLsWqmmKPnNIEQ+i
3e3bly4CWZn1XUqcrWN1jF0OVY8LHZMGuVHTCYKUnKhO8Jp8Pz4atkEJtS6Vtp4ilsZ+4aSYl9ka
Ai8uxHhEzmB0i99mSQb0nyF+VUmrklgHTAjA6H+jRPirmgur5A+gMJt5OAvA6fU9fBeHYkVz1Y+/
6gzQevGy0q8C6BKq3jCqqq6xAK6akLahKPcoPr9tQjLboJhF/iBzjrg7PdeYAAkz0hgbiRXfXcbA
L8f/IcHs44Pi1kk0oezuj7+eTvkb+AU6l6aOAyTXZXQU5rMCDDTIiJAQQ7IHMFgImI16dslx/vS0
+jms0bjy9fN4Recmo0crYjSmsszBACbthGJFjpTBet3NZGCURJgJtmbo2l43i2hnud6T7lh/6qdm
rml2uGsO9qJH/w7K/AuFcEwLG/XRXcZ8twyrgucd/gSjXF5jirGn5SLIiHOUx1HNsdCKFaKC8+sF
VUSRbNUjZxtuzA0jkur7hT6nodpNvQWRqvJbtynmJIWhSe0T6iUl+RPi6AAu9abM0+XW/jG3yjJA
E6LutnSwayYlAMMnMjCWZ7/7hqN0rO+PbimEvyBGQj8T6odA+77+tnIC4FA7xbhrGK169X6q3YBw
2wnkeWmCV/jxTtxsBIQp0GyE97QOItL/frEReu9HaEAPva0hO7HlIEWYBmuT18l+d03oBsCzjswk
SnnMEVdwK/rEgJgJddnDtGhAYJACPwnFssT2nx+vie11oDsIS08bcxByG+hqvV5UEyVqjHlZYeu9
VHvppEozE/2z36hXjONspR+1zpXQqaJx9pJNQ8K7pUR7QIQDgQIIB9nNFM2+N+pCznfas0ERmwqn
oRm34UexB9zyZQ4Kh5nEi1hpvuzqSkMq0p+I4AyMjSrs5IUkBJoOiNtiJ4Nl9DVqbMkgVWlnoFXk
6ebNe0NNIWDYAEMHp/wGcD+BBxh5iVHs4p9iWexj8KA6JXCOTgEXoZ0aImZVcMnhnuHxBMAeG0PF
ud81foxV1aCuAYdTaReoDj6FRP/yTtlIcnMZoRrAawa+s5mocKGsgjMEBD67mRiwFBOk34qdhgbw
U6IuFaAJxosI6Brt7LGa3ryp6PNGLgPRIPwexInMnfCFHKSJklGDlzEyX5L+qeDljG+cEMzYwqYC
4h6GBFVh1pIM3jAFkdTsyh//UKtbI5i9dMCbfLyOGxNCpcCxwp7Rt5KNn/q8HiwhVZudOlcc49g+
RS+PBdxq3bUAJmEMX84CBggEyKhe6yi+6WDnAWUo5zzYOBrXF8kIhAJo0QWvLogRGbMxinqv+nK7
C5bIpS27T3FVnfx5s4oBceK9dfPHy7o1iow85hESU08AJLbU7kAlvPRX8kldFq7iasum5xzR3aWh
cRTcEchrobeDWVo7GUkf1Gq7K2YK6oVOY5IC6Lr5rEV/bOKEmHBAs8fvevF4iWfe2utbjHZSHTbJ
wjMDUi9GbtqWYxgL2FJlEf6pMYT+9RGgGuSCp1nF1BbM/7pbJDCSmI15k31SL4rv/AMpNR2vMWhZ
TQIu++g75Bmy+xtiICAAPfa51eX6rKVpsoxcwYZEGKkFugAZArS6fMrDrO2Q346XMsfluHNLQJLy
t0D63y8e2lBppSzUIXBcJUt0Pdi9wnl+biUgC4xcGgiqTYs2vV5LkOJMCwxtmnZJs0KaIS02Eqg1
Pefxkd4E6WCUpbNoCNEMA4lnnV1I3qVtYVTiLgPspm1hQqYFl67sZKtmk/3hIc6do9drDUKxS0Qe
FqAXSNSfuw0v9s0yG9kAVamwkw/IzwtvWkOWXmP7p2wFZNeNMHu8PLYITRneVEDEw/KD0AbOF7OL
ddMESV1L4b5Hb3K3sNwEgDmSo6DUnwC2SoCLL9izHrr5W/5M961ka5nd896G23gIHVhIStAZCQ1B
u8jEquMYDkaW5/m+g9j4pXrWPuIDyIMwrEGpafO5bqdP+Uxcp4BeHZ8wu+Im82kvHuXjOG9m2pKX
nLl5rWjbL14SkJmek030vb48h7pE/2o+ofMEgDQ4iD/8O8naebyDNFQGVBgS72B0ZIxFOaWoGgM/
fz+qs2gXvsi/9VO46VbeU/YDXsUVWuXQBQdmsGXiryJuuYu+hpeahkIhpggAkEejPpDeMOKRoTAE
LY2Uvb7S7Qw4ivsKkLbhrOQYxRuVpoIoaAxIxjGfiL6e661UrB7IeUqm7BXEGqlbokQZzT6VlbcG
P+fzY32mH321KKrDyN4hrwmmAJS6rmWZZST0gmUGh53LWQbvl+XrXxYFC/SbKIIe0Fpg80JCVtuQ
zUIdELYMiKToc2ELgU1gWkFkpfmhcPwarbiyTvLKFmOE0+ISLdMFyVsSYOKRtJwNuycZzxVydSCB
p6W662V15lQkk5AWh2GG5nYeMtyNjmFdYEM+T47A1WCB6aTEr/N4kIuD9BavE7QsmcCGi7CMx6fO
On7wxM5JR2RSoGL43/Ui0DnVF5KSlgddX0/VapDmqjWPDFvhjQ3f7hauC+1zRcBKIx5GUKC2baFJ
bXWo3hRH3benx+u41TH8PMWRQWGYUjUxVrBsfVMa2wE/76iEs0f3Pp1OYmlIOwIkkMWFCDzdzAe/
rQ9hQiZUS7okIMHEOfAbIXiMEcjLKk38o/bLuK5WadZx0HnFAQT08Vc1neDX/MMtQj4ewy1wLVCG
gXFm7HKeCVrXhHp5GGQHo7Jl6Tz+fbaZCNUdOoCOOAxEYCAXYK2VOIm5LGR6dZBBepMIDvgQ1dmI
KdgOfd852t0qAjq7ufJs8unjb86fFhsAsEMZjAF7dfagLx6dwq+hH2FQHzTJyf+UL/nL+BLtPHRo
Guh8GN9kZMy65eMFs24UthGhH01TIJzRMYx7fXfUMJFVL6mHw/AZohKKzFDrSLyBnjtCkOvSYWfo
5CeijWshGobfcxBSaoehnWftuqvBBd2bh8cruVU+lIMuhDCqgVRrGsYVhOjpXB4WYXDsYs740511
IHEEOARqb2jwx6yjCc068Ev9UMlPo/FkpOsekGQK50joLbl6xKDW8AnQJ0z7rMAUdy0lG2MfGNw5
FqLONO9dQbJObBd9u4oajvt3YzghCbYTFxWJFAuo69eSrFpSjFhP9YNE4g3yRQhEeIA0tzoNdg5E
RfAAAExzw26shtmoF6GnH/rYnSe9+/jMbw/k+teZV1nzNEHSE/y6T5Nd89hOpnny8s9loEoDdw2R
HRK3jFELx8E3pLI0DlXgap09oh9Z2oQtR7VutRe/biAKhz9OW0KZQx91L4/rcYBq6fMAXtgz937c
OWw4fHgDdLTVoRmA7uWldanbTm2b1Dps/GbmiYuusk3BSRLnH28X+jioG4+KEFwa5q4nQ9F5U2Ma
hz53fXHdprbVuYkw/29SGL9lksQ+QkeLcZAA3D4dC8A6enaRc+7HjYsO7x+U57Rpg/YasI9mnVZa
2veNdahaW05ItYQor3YnRPZ/uMXTe8LQ/E2h4uCQwzW/Pp+kynWr6yTr0IUkNOygdLfRCl1N/bPP
q/TcRLUYqaKMsP+TRb/lQhfG2Kz8sRKtgwTk3NX0ITXEOoZLUEu4QuyaPI7dO8qNrBUCaSSKkQK0
mNMq1AY4Q2LlHSpM/SM3jXqScXqsEHe0GwUr3Bw0NaC7gW3p8aLAz7tc8A794Fq168Ha1P67z0vt
31kJvAKEy2cvByd1vXFeZqIBtjC8QzMB7icmgeBz4Z9ul4KOM3Q26BhMxopu2t2BO4yKSOYdjIxo
qIQ42tyaD8M/vqcG4m1QbcDsIDI7p4wuVEDLDN2H6y4ceoznV7+8dm7WtsYLM2/fMkhBjhFtgLSb
gm2OboWmkio/9o9+ewyT+dzoX6LcGZ9zneN63lQjwNyKAS70HaLViKJAMgZU/3+kfddu7DjT7RMJ
UG7pVrGz3cHxRrC9beWc9fRn0f/Bt7upniYGAwMbAwzQJZLFYoVVq9LAhwPV+MfnEB094Fgw1N5K
D+0mXBhBjHQ6bpRZeebWTEuG7BsHRkJbmfCtwQf5vW0XW1mKiRZ4XecfkVrzUF2s3QbMga07jAyr
N9c+rBHtYUh6YU/xH9faN3GioHGq5B+T6qEobK11g/7t/j2iX1TgKXlkCAmNOAJSjHC+FuHpY8bF
Y+YfG26NSzTw9pC7scJYCLkmly4OkEFIRJLnCFU4RJ/UW1SFHsaEhV58zA/ZkcW2Qe8SfpwUNRbI
1gkaQatfLyEUJ6HTwcJ+rF7L9kHYyayvn+8RLA0MKHqL4Z0hv3wtoBHkVMQ+5UfNjcz2OUH/EcMb
oN8CosjwMpGS08ndpB3NsizTHOdfHfvnsTbAhjV1ltwaeWBEsR2UjKCKBoGi9PPbuoDgjWC2kKS5
XlDd6ojSlbE5KkCb5u6AorhERjmuebtYgZBINPrWVTen/BMMdMrKWjAwPbMcEfkAlYDMSfpmDkrz
qi7yilhqj6MpOPKHhnxfjhGMxTPw0PuMWW2jrRJsErDJZJIVBleRf67XGwupLARjG54kNNv9LB46
6xNr/gnN/i0HCRFmTBmJjYEekTE8eiwk4ezx/ZWOajfg7rjKcCmvpYvSkHVjAOnd64CiOthidTvM
je6nMIon5taSs7u6amStF9Iou8iFSSZ2fBOeMOEII7s5tHFh7KgptBYamzT7vvWgAdMw80QaIgoU
81TggChNkjw9bf2+C0+1UazijX9ATLluI2BBeKva9Uvu3FhKwdDfWQUcUglRCLqocFkQZFJrjKVA
9McsiE75T1+YAfpAM0t7+xb/COhaM0TdUJc1C1w719lfocDSIyiHIVAoYyxkE1oJMIb6NElm+pPv
U7Qn9u60Us0iXqWdqTGyhDObQOQtYDYB3Uf4STujKTzuWuchTzWnZRQAPKIacWaML3/un+HcGlCC
qIWVHuCpogBB4fP4U5wWG+07/Wh9o7eTByElrb3S+m0rolN0MLMjgfje/4DbO3uxUiqSr3l5iMYm
wXGiG/Y4Dgao8xzewbSrc+MuVhZDHNEO6oZcbSx1H7MeVaRugDhQN8vmu/j9KD+gMokeXXerP1rR
N4uo+vZJAuwCQCSecdpXreVKq9BjGZ34dCMi+z6kK3AaP/mPPCsz+g9b+T9RdH43l/VAK3qI0vUn
cWHH2w6NxpKRWtpLtA6+GTtJDma2k/BM0KMJNgxMTb+2bH0iJ3EmDtFJfsrfk1N8KHepO9j9WX4J
DvGJY+WVbplSYAKRvEByGe8x/RL7oYrRCDyWV2f2hEIr97EwCwxHG3bdjsWa8Q/CVHAEIFcG602p
pS/FddprHfYy2cL78nfCcWEqo6ECwyVb4WlklehvPFPwYRALoP8EBTqe2s7JG+SuF9XoNLp6YKXo
9D2cEhZ6n/wIfWYScDwqkjNgm1WosHPqY8A6+zE8efFzG/yk5z2nGmu+MfzxDwdSqc8DQ0lm3hPM
C+EglJEjgEUTye248JYjgVsUnKCHJ9Tlv7hTPljoQXpMkZJellb8R8LQ5c5cTo8MsTfewUuxdKIz
HoqJn0qIbc0EdBQP/rt05J3pnX/hWO14t94jND/9ZsChKAhKr5eoj2kSlqIUQ1Zpf04gDf/GKCXj
yzdB72fGLANG3BXqCJEwRHAFn52YE8qb7tW+qEcuTE9AVghGZnWcaXxLH9NTe0oDg7GPt4QR3Oov
zBd5PeoWRG26QDAPYdWqO6VuWxrdc7I204doXTJePGJ46XXhoUO2H7lwZP0pUWqRqT1gi+kpc8JD
zuIjnqX64TWQd/R/P0/Z/YUfjmPmlekpHM1FbkWVG8XnKDHGTfZdfsLX7r6nCOfFv4zL7Enb9+C4
9xnbeeuxhZuEppnfHrMZ1dVQemWlaUN6AsH9UbZBkzR9lm4IJObi0NlPutuY/KeOACNf1puWscGz
ujvZAgKHRLiMbBCQXteKqtQSSJn5KT0VKPv3aDQLYyNxgG0yvRFtl60VP3JryX5bNQ/Kdji72bHb
g/l+qfwgiDfkY/h5X7toDh7iP159EGWNAtSuai3HBymGuK4/CueTDBqI/mBsMSBKGGivYBhkb3rf
5fKQb4BjMaoNd/yqMR7Vd/UnDWWacNUs/V1ivEl246KtqpjQSd+eI+Ywwl9nltbPy92jrnmTl40v
dvjYBG58YqSHUDWTU2NylvhiC0fFbpfenn9pV425vL9Pcw+CTP9FlwVSnPAhdOrcCinOurIqmpP2
BMHd6gshWvWcMqfB3fAf0GUFPgqVNJAhM00J6v1KTkoBggDwfprQXR1vkSoypjUaFqyBYaPn7921
MOrwwybLAbrPmtNojmBY+9DfmxEMZc/3927u7l1LoU4t1Sss04OUwQnOwTMLFjs3WqDGgZqi1EEa
YKkI6N9+6vVv0XEqn4rgjZHHk3qQPkGS9HL/5294NNe/T3yDi6dYFQPf40L8vhiY8Xu8CU4rvTZi
cAc8pWBlYpXPb8lDqRFpBpTOVFIjuJZXVmXkL/xcOAmnBMMTIwy2mBZG9Fye+wf5k+mOzk8aXWJI
LyF7j+gQMdq1uEU+IGbKWuGkaqb4tJIhiYCityJmqCXwD03+yNhQsmHXFuFKIu0Ai1wwRn3VCCf+
UH9kVukevT/V8ival7HpsYTNX2JStiV1KWSjkHwky784PdEPoobwYpzS5+hPWRvDWdn3r+kjv0XO
hJXCv2EJiDQ0jaNErkOxKWl+GcvcIuSEU/E2NAYKBp0xmevOzQ4g1++N7u3+Vv66gVdbSXIIQHYg
3CU8snSuEw2eUh2XXn0uVovP9Du0OzSbpPaEOWvNhn+sbAnC62XlNE6/bLeVnZ76TWNND/x+XEb2
/a+Z+wrU11CuCJfLMaeFen0WMXewtGu0nfpgv4kA1CC8zV/fIxg3fnyLYednwM0FkLlIZqJbGP1C
cw4iLhqAgSxF7WRxS2f1GYKXD5tvmuqGIYnmHwIG4FoSdVkSUWkUoYKk0S221SqzBuM7A+B9AgGr
bDZo/HEEtPo04IkOlp0dupqlgixcsEMrWKeA5vnO9MiKlGl6wNlXUVqXK1JLUiEaPOkRo0KjP9o6
W2WYakIYnaWNABLcBLCMbwPMGqAv7/HHY0IO54rOwsUICCNxYzQeJYyM/+z9pTaL8rinROKRi8Fm
9SagGoBnEAov0s/EULvZi0jJoZ5foc71PI9+5eTPhCOIuPdgOvl6+SAEXPXWA5jqz32hc7eGCEUX
AkKK3wZrShN0nutTJVO00+SQ8azSUllOy9AU1tF+RItqBWa8BxDiWWvsq3tf9o19hcXG3DckouGP
0jMgeqlTgyoqOLjkRl6aA2/4yN8VBtJO6JHnWdU8cWavMWgCwy1Q2YUXRSgBrk2oFsd5EcV+dG5A
YdfuPuX1aP5gfNZDinYsH3gC9LDxVuMip4DmNRY2YgaJB6IYnSyECwBwX9SZyeddWHBNbvhmkJLo
rD5hsgfYyItl7Zgt45kXySW5MqWUGMp49UIZVREylefU8FwFPGIjeNQCE4GpuKrgN8tGsG/BDBeC
9VAyCG2RD6rP+ycrzsJ+6iOorU6AEVnUIT6iePWXHHgtMFEbAUZuIm+DJssB/DzoSMNUdKNwNQPq
nZjKAwbem/e/49fHoDcDjATIUGG6DsF2X+952bZh3nt1dK4/YhspFUcH450Hrn0RnHgLJ7XxVU4B
kscBgxU/jw1IazEs2AzdfKuYFeZhYsTim2q0K3DgubyL98D8QVSPYbCI7DHvbSDzwZl45N8mrtln
a6gKkSIqLib12UEUdVUsytG5cySQ2K/QakkIjA4TGhpFUCCMJo/h4MWqdDHO4XBsnd4BiHTFOxJo
XoyPFID1YTBOocU9Mgm45kcLFBmvqniKwKCD7qzrLR3EIVcrPo7Pg6M/SG+lnf4Uj5ElokN04TbL
ygZ7CEhKGdHCrOILRMGFWEAmr8X2wND7+QixzbZ15UN+wOhLR7endYtkcbFeWDjbB/Hzvv7Mejwg
Fb4kD/+e1P9UunrDh0iMFD6fnKdtfXglZLmwx6EdOROC0aP7uN2+uN+P39/ea/8QP3CF0bHcaGL0
r1WBuHzoS0DJDCVCOn2cpnqEInGZnb33zOE+BDtm3ta5v4NVAhuGPA88D2wzdaRjIZReVw3ZeVzL
z+072KveAzKJeMkdxz+N3Z+8F6jULsZAlMJijgcnBmm2QlAIEJytiJZkKu6peqlJy0DKzgUmf8r2
tPHdFwFFuQzmAI47y/UhinJPHGWGhTHukhhdhXA102V6GAQzNfmVvq826grtCEvJKp+Ufe00NtIx
bnjKnvSzZ4PY7WWByYt77i15YpnLG44fDuBiCyibzethxBU6+SYLRVgwmJZu4CiYOiZaueOBOvu+
Wt/QKbxApHkOCkVak6/v0qCk+iCreXR+ALDZPopGzZjNNWt7xr25kDC7rcqQp6I4QoL87pdm/xx/
YzjnJvnsLX9nSMsxsuVViDbLJwA3WAOubxgorAs1daS5SDBIWQo5y6RWQvB5TlOjx9O3rA5MZPLs
ymBeAVCCkIJsHml2oB64rPUWjZ/6+Tnb9j/cF4Q9l8/iR7oOTigsW8o69ozpBxxHj/2ZZ6jwLDr7
P+FA9hHkmIjk0PX5dVVf5doYQfgZXPUvgRmc1G1ic4+ZGwI0wCga0G4pkQaKVsz8Q8IOOA7qMYo6
fSpbmc+hnJrqlE9xag4T8qY9Iz85c5BoQdSyyr5J06Kc8rMEYI3pb/KnZCOsi722ZBkBpihyQy58
MXXiC00E+vvMbbxdsUoeMCNmGxyRNmRs3s2z0lAeA78MzDdgKteSwC0ixZ4g5Od+LdsB0syfxYv+
FJHBQ49KxGTNmGVdsIlIECDBDMcaJWmZ2sQKQVZBDOpZekCysD/WB+0hPgcb6Sd8YN20G5pxJYva
xWbiWj/gkvIcb8J1Y3iYsd2+sNj9aWNFL4gyVoGqDSBWgJBglTxKS/4BaGzGhbq5DqRU0I8BvxXk
ZNdnFHpdLMZFWZ6nr/5D2gefUmWIL97Hfas7y/5jJShBIM0BGhCSz6UMkwiONzQD5+U5eUW5eXN0
HWfYGHjn9p7xYh6WZEzyfZE39u4XPID2LvDpotXhemEpurFan6/Lc3r0wfP/0AAvzcKczKJ2ZNwA
/SBNWOA1AtEgJYRThFwNcrU+E/7iTxBtDJ/+d1abKmZAyFgdDw6Qwl0uegwfqKyDaKwDozUUi8Qm
ZILxibDH31/3LNT7/SYN4FPSGz7PPS6mcQo0jWsQBGkg8kuPFrpSM0fYYNKAi0xWslQ3yBaALV9f
McyYSEz/pYNBy6b8mbbs0M6iQzaYaV9AohJhxFO1UtfdQ+3APXfy1UfupNYzb2lOYrO4fmfxHy2e
MjhJV0hC6/vteXLADeGi2x9eK+8WKy8xEPA4ChBfC7MHwKI4itthn61Z+ZIb1hXuDHKVpNMURUp6
8pzSR2oQtl179gszLLa1b6vchlvWL9lO37J0/IbFI9xpGipJaKkDxItacD3Gi4RL0hbvk2LsopOy
W2JW/PLnvkr9UnLTx3ophvLR0GW+yLgIYkY32opr5aR8CRvHwTx19bFaeltXeTdc8NN2xnGl29GH
za0OBwxsej+0yEydCkz/+Pm3YTY568tvoq5eldZN1tRJexbjTd3tpMJcQooP4kidzIHowWnzM2KW
RoRB9pVrikfrkLBoM3+jA2pjQJmB6BrdjPAo6cis1usumNS2Pr++P3wiV8QZzao0skcQy4dGjXif
xPyIljgMGfHBxkP+0Fv1S/XKIZe236/tNW+sP5Llk2RjUhksBka0Bcg1jggB/u+vJ1PqVof7Z3rr
qpJGaPg0wPLyM0eqlEq+EkmiV3941o3iUcb8zBMGQD6pVo+UomRjoIbBrXhLgE/HrepN5pbLgOEi
3HgXMOYDcRdA4ICzIRl2baXVIhJ1AJrbM5qxnQpjz5Hd/x2rgGkF6M/CnOoKGuRbmGVmsSZizOJq
qNCVcOp5FWU/m9ogaM/yTl53pwKTsWx/De5utAjb4ivS/YNbOiOL9XSWd6TlUjFnD+pDX+O85lzb
FZIoASG/QOYx3irItUsp3g3PyJ0Mcxr088IQGZDbGWiDEk+/xXrq+V0uQTy3KbbcfrHXj8PLYr/Y
DW77qT8GOxad2T+cMhk+BscdcF7qlCsUj1V/iNqzNxjpc3wsToEzLXUz/wK/vRoYwMRwb9L5VNu8
D8iWt2fBNedeDk6adP3BIBM6H8pY6FLRLqIF35yHLagGlkpsoIH2SWXtLB1f/+7shRjKARWmKgPE
SMCApB/pi3uNv1Go38qn8iHLGdm9G7719YqoLZ3GrJhCCaImcFe9T9jDXQK6MqSrN/x22Om90bzd
txj0VD4yAgW1GfyjknY94Emu7+qCn4S0TKE3YOyp3ryV+pauFWXdWxgnDN4ETMdLX/zMUFncPbMU
ASWY7qqUa54jkxebs4ynvNqqrv6qb8qdMBrcT+qEj0ycEXk2r8w6UqZosABbAKERgWt3vVJ5HKMy
VfrmUPZWICAxkmeYNpN4NkCF5WnxB9m2kfGezZ9y8PoDYAuvAXx5+pzt2RPUMPKnAT2xhrBYdq0Z
jA4StZheolqYMNY9dwx1Jed1vUoyXQlNCYRICM3Y1CrhsmvyWAf8QTiJYMTpXbE3J9B9/AgtQ3Vu
SYJ/jDweCqpI5lFuoZwmkw7Mw3jQdolZgSrs+ZgrJoCnTH7G2UUnmEx0ssEtJ2AOepp34mual+jC
CN5EIIkQcWqBIW5yhp9747BEXAfcdLT6wAGQqasQVS0vNE0hHUYzk6xEdVMzT8yFW63jyi49K3ll
3L2ZYw2dQDIW5AWoSROmzmuNLJQxRzEpxYhmQ9tVqEziT9gEjtojgTdgqJRZynATGFJn9oySSrmX
XqkknMTl8VF9x/C0b+9RXsXbduu9TP9aQcjyMAMBcAkZGFdqeaRjokEaFuMPExQnMGZb7I0KxPTb
zAUyjbEqYuyv9f5aGLWqLlCyaIogrNAe0o9+j862urQSHTN6lXUDSG3mjobF9NWJk3wtFoOJkLJC
7yscdZTiro8w4cpF6WWRf9x8jsfoVVHXk6sMdr4Kv2RMNi0g9P5CZxEwQeuDFxXtyMDuz7g3F93Y
dwIfZcfFya8NZ8BY2JrVz3JDBm4B2AOAOyEYIOphbaskDjVZz47gj+X8rapt0zfhQzKDhcFjwjCa
ESpX2fWr2hG3zGkQc78CVPW4g6CrhnQJy7ze0rGV+FAFiv5Y2sU23ycr+aAe0OUH1i1tNR309+DY
nxXXc2QUc/UVa3jmrNRHqPIv5VMWtCr8bMAJyEfRzFaFE69Tt9lkS3BtIruBznzXX6lOtPQflJV4
kB5jJ3fEJUYPuqz67twdILNtdJCgg08DZo9uRi7VohjKsFSOgBP+FDmK5+nO36Zb/xGu5AOrej23
f2jaRySPwWgwRUCIU7rMj5patyKnHl+RPnyXQdEKHvmHYqdNxhQxm8TmngcGWwKXgmiFmD4Ivj7n
uivrqs0T/dgtQSz2kp3KnfjmOf1WW8YPkVvbwTb7Zg4Qn70lsEaI4REhgdiSNCJeS/UKPlqM0uAd
W8UIwfuIQQi+u1ef7t/SmTWipFDWSEi8Iu3BDXpMDeflXxtw6seJTbrI9WptzvH8iB9v9yNSVA/n
/hGgxsIAMMy9v4y5k0ZEgdYUbXx4gcFJdy2qTCJx4HrJO4KzuDK4L93JTt4bv5IUIwpN70V/ZCLd
yfW6sqjo7Uf3FVrpCAc0Jklci/RG3pdbRfBP3NLfhJ2FIfO6PQCjc2qX/Ge10/b5C3JtLE9t9ipC
LPQB3BVo/CAkTNdilb5UpkAOglMqOwln1CZYwyQUzAG2t0unZvgaN7QQ9FmglsLlxlgpOsUI0LRe
9lkYnDIUfxco60goWXmYY/r+bw+Q9ESATRJjN2FJcbmvl1Xlnlr6dZCcfBAYuep3hQTOS/DCwaJs
Qcj8rfwZGKWy2dIoidRGDqLnY9iCn5yErwzl4xcM5qq3GcgDWTyJs1eKEkQpitwPpc/7WFpIZuwo
RzjVorS8v3+ze0zJoGzUKHYY7hNjMd2jbiN1cP/X59eL+nnqoQURPDi/JPx8cM73AIpbi32sLttX
4JQUZJ0iABVZxoN88dX1okRSr1vnSZ5fTxDZ25/9UyKioVI52FqDUb1/Dp7EMCCzGIGSRs7wwlTp
fDctKrJA0AGiD9h7jFoHYO9ppz/KrJF0t2SBBgxPNxqoSR/ltSxBbPVSqEWcFWaOAt4IcuivESNd
lxzGEDHbL8jFud5HvM1wjmAY8ViiF+haWppOcln2g3x6jT+wuPAYOMlL9qx+dR/xy301mSf/0WwE
GAHhvABYFkwe17KkYmprPlbk06Y3MdbXX6JXc0IHZQDe7cF8q88fH8iKouzA6lCb3+VrwVREBK6g
LG4CSQZQP1aBpow+/FXAuGJzL+dqdahyX6+OlzPMrppECNkVp2L16a1iV19zK5Cg2ayetF/DOju2
/20loILXwtCOEIRCgK3sqiWfm93D4ij5SHM363CrYi57t1c96993+sFbvjhBYCuvxSb5pE98hI2M
n6WzCERqaAuHxY7bAe5p39eW2ftJiaLMol6UiRBBaU9WeVh1zxwrOGD9PmUSF8LQxo0nyCfxgHlH
kWgFj2NqtZPpY2xgjZFS6ONYq1/TaMshy17euHS43uCARTWGzNGi9LGQuH7ws0A5VVvOWGy8bWN7
D9ATt96wyCrm3jBJLf6VRaMuInRulariySfeHbaRZXxheFxl51tW28gMWgLduBJEqWQdhJPMhQv5
tDhVZ0cC7fiGf5Mfsw0AYeAPlczqCeBNAHQfa1b/1o0H6Fo2pZddOUijnOryCexQ/sZ7fDQml3tX
3Aks6H5gMAXeMChXa6WUswx0PwbLmYwGqQnDhEHZ6pLRwfdvwDwXTu0opaJpgflj5cDJwDdHq+yx
3KFW7FkVNlQyu6dg3b6wuJPnvsj1PlKvAYB2FXrxoJiamxvbwWbc6bmNVBCLA2sBQh1BAWE+dU6h
nqTEVV6cilf+Z+Gg92RhczVmpCfwfYCgC1iuyeyWI/cKwnNggfDGoSeTchMqSQoqaRQDdAzwKJ+g
T4BRJJrXVIkERBSINnXQEdFULSk3hHrYyWhiWsnrYTsArVZvwSVrs8AQ84oQJYnaPE8qx0UsK8G5
crglt8QE5HW5q5Zg1bG9pXAIV8CGrytmRor87NVTQ4mldD3mo7DtJ4jt18FjuJTN7FE4vKGZZqU5
3Iqh8rPwhRJGqXwWtBPHAbZwjvdnPzbk0wTix2hXLlnolRuqeH1ulKqXIu97mAASnLml5i4cf+39
UWxlLQBRGDAZnmf3iloWpYZ9qklBkmFZ4f5BeMmAM/jP66FcVLUbdLmepOAcbYtts1XX/nJYSq73
wB3KVcTovJgbeyyIgEIJ/BWuI631yPPkaqxW4Tm3gX0Gaj6xlE23Ua14NZmEXZZQ5ffAzTz/awUh
8wmB10ebPOiLaO+4zTHHyyvE6PcS+EcFeazkZ+HKGxaG6sbFvpZEnZk8gDIr6SCpsToAvdEWYL9I
dr3JWUaR6PT1BbsWRJ1c0OehN5ElgSXf3793j1+OZim70QmO/htSgyzPZ37HruVRbngxRhNXNJA3
wl4RVtPWaS0kJoR/f5khCPUOUPWSVkya1CBMUrnEvKoIWMyWdK0Ke+1BsANUqVizdebgGuVaFOVR
5SFgIMhsR+fSrraJU5qJ9d5hQHG6DO1h2RfG+Cg+aA/lSjF5DBkej8PXnxKlbEZYyvoOlQoCohTw
3rLBd/Rg3BdwM5qtdkDKkzdHO3NQwXfDVe+0r/EqeY72uksmzcbOYsVUKqKdM6X6u/cq5Y0FWqnB
fcCHYB6MhTJdbXLH5uXrLTKqXYUZVp7t2SxA6jwVilMAXB3UshiBDIpL6srEqZh3Sg/N6hy1MqRt
YE4bzHHXLP6h3DYfazM6FLvyRWBRD83N67Vc6galIFcCAA5y/Q8ZqDJRQEad1VVKNIje0Mu1Ubdm
KIKQQO3IreGAnPlULe+UOv96FACyuRj7BXIhUJEDvkzz0ReeUFTtiA4T3pXXnsuvMSwOFYPaCVGm
aF3Prd1qKawnwOVUJwcKvV+ymG/nIQO+AW3BxEsDRA/fg624yHb0k6blal+k5/an3gOkZ279Vfkl
PEU74ZFhzm/YPjD4EsIoEFWTlpprUagmovF0SrNzBeqDyRLwZmkrFRNZM0NfIzO8ZMIgyMdT5whq
dxncq8jOgviLevczsI6BwC/LzrVRInz1bd18tD8IDvKR9YTcXBzSziT6IsOsKWdGWXRl0Xh5do7N
R1Z4PD8kULqDphzIWIIgRRHyeufiPi6GSRxioDst0B2OGCJi2Sd06gMjc/+QZppPJCF9DpYDJBrQ
nXAtqfS0LimnKT7HhrUYnc5E1rUivBP3xczDHcgBxQiK/YQXDuxa13J4ucr6VBcSNDABqLaXrBrN
FhiVa0f7D3mZgAjDYEic6QIlkdI+tWu7qfPFBI2HxXYXSuu0N8G/apaTQ/gjvCOzFDZ7e8lYJDyF
AACg9Q3cuNdrFArNG4UwTYGuWhjyegeE0aqxx7N1f2Uzg0iJoRaWLIIxbdoEN9hMn95OP6yc9dw5
ogRQFrfWiyDxCwjw3MWmMbZ7yY4M899XMygxlNHlF91UFDVZB3olI6ieZuwDZAgZz/Y8f0DJodwH
JZy8Wk9xLI0zOFiS4/iGvNIM31ysI2D87p/OrbuL4VgAOJIeW1RpqRvVVbxWhRIRB7qXZiV+1xb4
ezBImcUiN8tTkHVdCKLULRimaOyLMD2/lgb6t4A3TR2Gqs0DKSIDlMIociEYgFZfqzRgLghLxxwy
nAds22obb08Hpi9546peSSFR6sWbFGllCRQBpIBXUDAcYQnoKnKdT2iT/TncP55bm4ZkFqpMMN1A
tVDKMAga+gFCPztzgfGaD0DORL6xXN4XcsOoEv4+BfAxQvpOc1TklS6VstTibTC8d+khA/cc37hm
zQrUbhmcSzlkXy/2DWBvjuMyyHmdPEPfGf65SYz1iUkufWvTLuVQKp0n0iDpIeR4BxFcQeoDgkCb
oWrEal093dC0SxmUNstlgMkfapOdNx6ZJJr8GVgNeDdv5qUIyq5x9SLv9LbGdiUrpIxMzubeJfPE
KJveeuquVkJ28+JU+KmRlFDASiL0HzjVVjEybbWojnIGhPUTKwl26zW4XBSl0IIAPvOxxqJSI/6I
Q8Nk4d3Jxt85GBoDmciZoFYgCjs3K9mK1oxjv2mdL76fbkQtMplg7fHz6torDMVWjX1lLv+MaJMv
X+5fS5YC0PXzRaX6XRWgrXc0W3NhpGvOLK10K6BLgOn8Mu4mzaymD3zX5V1FzgWOgCNGRuyEDmcx
tI1xNWk3NOrVgasmKBum7Z06AgQ0Q8tnHRJLB6jLmSfD2I8xNq78iRx59a1vVjr4Iuz4NC7Fjbjx
ref7R8VaFuXj9BGn+MUIgVZ4/E636yVrSYxrQ7Nu5V7CexIPAa8yIPDyF2gZVveXwJJAmYG+KLl2
4nExtd1mcgYD8BfW3We8M/RjFsj+hK5qHH4P7GLpVjaavAKD8WLe9AH+3lAAva7t2dgmnLioO6LJ
o9ltS2P80zvrpYbWkD/3t4xhDND+ei2q8ic5rSRcGrQmRPphaz+Br7U35Jc6QFMKC+By09G9XBnl
d7RS7Qs8R0ybYykaitUFWBySdWGytvCWg3MpiHqofdEXPL/4NQYKaF00s3ImS1lWGxmzM00zMRn7
SPbpn202ADzX++jXmpxXErk+sfGOucHgEdo+xQ+sS3T/zZ6N0Wm8MuqbEfuHeRryqgZfx5KxkPtW
FLjq64XwPT+IYQXdQ7zYnLTHYGPapsbqi2EqArnLF092VtRNzwlYCP9jYE73ZJpkpjrLit63CJg+
di2lyyQBo3rgRvUm0j+aiZL0Q2CGGEHYfWSgRFn8tFvOzWxWQHdbLqnOIaWAuVvUJsZ+NfgcF8B6
o+tnV5Oml+f753TbEP2VQO1fqoQ9z+dJdhZO+RGDz9cSEliRe18IaxnU9gml0le8ByHQaf3YO0vp
8b8JoFwpXh1CJC8gIJ2MBL1Q2lf0dF/CPyja/zaKTiFj7PDUjyNE7HqQe5nT3pYye42JR4wolOzF
3AD8lUMZUi/o4FdlcYYcAf8MEvqHp8Rm3E3GmdMdoNA1TS4baFUP0ix0/7wM9rrYMYT8g8v2dyGU
5YyKThmrRQQTg7baFAV5zojd2or2yZJ1PYm1v7dnlNFM+iqV0gahYbTdgAXV0SSQEr1Nu8xcspJT
tw3n31VR/pRQNl0fKSHylOtXDCA/MZYyr1T8BlN/f5+68Zleh0LV4myEer0wBNESFEPYc/va4o3U
qQzQBQXW8Rh/h+ZiMER4VwyDcFvRQXqNjgqUC3ia9lZUOqUIWpIeBQvVsBKMxRIFEvRWmKy3jmjA
7NguJFFmAYDSNikUZJnF7xLsz0jpBOCI2gw79OUynO3bod2FLMpCLNIsScMOqxqBw/LNfvth2sly
/fMswUsRGbp/0+n+K4xG1iM31k8ZB2HBKjiZpXPfFN20phe/TlkIrdRzDwYiOz+THr5j+nW6//s3
zQNSoaQzAPO26JluJfAMCpiG8XIPlpUuMWYxNeBZ3RdCznZ29hdCqPMoCjD0CgP8HM3FQ+o+AYT0
3yRIlPNbccDEBT5c7OAVNI1Qrcbllwz38OZB/10FPZsWLaL/3+s9ugeGxt485YufpjxccQxRe66x
QeIzqKXWGE2+ZJwzS4KEI7pwnYqm0GPgZ2HKUA9s7JN3/I9LoMyyh8qcxukQkDx2aAi3mSH0bVt1
sUmUNUbzVD8GC6hqa6fHz9x8BMPltjIZ62Do6i/93MVGJXolQRKkjIfXT/0DHuaf/3QZaJMbgP1C
aEUICM5o6XYxzLty70u4+WxdbBRlasexSXMFlZxzsvKfwDDCTDffjFsuBFD3WcsLrkxInCS7z5Ul
bdBDCZsRgs3jPy2ENq0LuZ+iuMS1KPe+EZ8xJfvf+1/AQYNpXZbQzbqgy11p6SGgaKQcbgsi89wc
HSPzWRp1yzm6kkI98wVQ6zr+yVFwkpxPwVjFqwGlmpHl3t+441dyyP+/UF0hL7OBJ6tB/L8iGzay
dPeGZqEDGeOGwdODEIVG/sSylAUga8sRiTtgUALRX8k48jmqGljBSxHUZk0YY6IJHER475jT9PxQ
OPVTgZlJwrMZ/wkMxm2/8fxdSaO2TC9yYWoKNT+/ejuHL00ZzTMdvJ/q+74ms+RQVxJswn2T1EQO
cDEY47M3vT0r8GLJoG4l3hBOUTvs3GiqLuYy4kUH3gcN6ef7a7nxDl7uGZ1pjptFv4iJHKvqjLxj
JhNuWBeQMCAABvoBAAGe2iu96QWBm7BX4XMPug9tFa4wZylCZol1/W8lsq5EUVvmcb0a5SJEKYBl
LxC0OAEYD6EBgT0a/Asr4XPzhP6u7PeFu7igdSS1cURWphi6w5mduY+dH8bzctvaXAihPEaQlgxt
O0BIbESrzWhPe+RJnhi+EFMK5bGMSqMvAh5SSlt2d/GmNP0n4edpfGEIYm0Z5bdgVk0MtMLvlrUf
wlI92dn7z319ntOtYNoP6GXAZAr8C+jhKNcl74W+6hcyCZG9XbwvVuM63Xvu2bPCXbgDImH7NjyP
29wCHMG+L/uGt4FB3eA9Q+c38D70XeqyDJ37lYAIULCKzaQYT6Fl/TcRlD50C4R3kt6TvLBoOur2
48QCTN3yzK5WQSmDxInqKDZ8ds4r4/+Rdl29cStN9g8tAebw2gyTZyTNKL4QkmUx58xfv4da7DWn
xZ3ez/fFNmBgitVdqSuceimAHyx5JFWQD75nTREtaewVKUoemlrOdLUEN5UdbvLYfMEcd2kWsTnV
HrQNC5lmwdZdkaNEw/BFofUSkNvxv7uACK+372ZJja5+f6I/swgA3ojrEeObl/GESrdWmsBoScn6
KVuLD7dJLQQHV5Qov1qgei95AigNK9E8VCv91/rfEaBcqRwpZSip41RI4c0P4H4xGFiwBFcMUG6h
BwR8moZQFaRHN7JdxuR9/cUIB1jqOH3D7DqKLhC7JoIgB+iVdYbGHqQ1K+dy+yKAjHBNo4zcUs00
0Gi+DtlKtvIn9z/FbZnGgP4xKlgzfU0hkrB13OVxE+4jEE4unUHMzDIZfobFBqXzbqG2gl6AjV2L
ZPVj95+O/lI8UHoeC1UPADJUFDJyCEhoPRh2xNrgxWKBUu5GzlOvrwbkPngU5mKrsFpG295CvHx1
E5R6uxz2dgnxZD6CrWEC44K5e3O6Syq1ckWBUus+CirRdUGB2/Hbw1Q5wMRq7zwCEY3Rs35bN7Bh
9FqqeOSpx0rDjRQF0YnpoRpfrJn2faGSdMUPpeV5hvXZUY07ecH7QjR5WzOLvfa0ZYQVt+06YMyv
mcEqgkxKZTBz2dSEFYgzTooO86CZshHG+HG+tQCGjpUth7pgJlQZJ/XtWma2KksSuep82MPOlJy3
qR9aJcFdyHry3Ta7QKy8PilX1nzFzSBgCnEc/mx+ZjbD6C5SwP4BgNgD+U3+Ee+rOqabWglKoqGj
KBuJck+6T0YUJE3f+UNRZlSoG69SaQw8Q4SirDViVfG6wAvcqQGEAkiaDIB6tdmuePS3ZggsoqO6
WtcYoWmev+x3/rRl5RIXTc+fr6FFBPFoIHE8eI5I9lZYrxjUYZzqohDOKFBOIBOzzCtcUKhrYpjc
3a6Dut72+IvWbUaCEo2oLfNUTEHiCdemgkrmktsUWExQXiBEgYSTa8h4XFpOQPS9j432JkM0GPL3
XU2YKVLc+IXYdSCiEL8lld1axskJNSu73GaGRYdyBnKjV0FR47gG860cHcMsR9NWHm8TYZ0Y5Q/K
Xg8qFbdy2ZV7B/15VvlUmrdJsGSXcgRB2/VR1oGEdnLaXbhmWTaWWE0szu6jUrXMKCrcR51h9UgN
bJ3zbQZYBChTYKQjaruw/5fx/KJgQQizt3jRNP9RjO8H54wDOez9KPHxoAS61cYgL9GxJyjtxVvP
uc0J4yq+8a9mhJpeymtoSHpJf2XkBE0PPhk6/hPMfwrEZrxQSl5xTaM2Am67sGtAsPKmgtoK8GZR
bA0wKdKWpnZvl+T8yWoIZ0iySOm+IvsN0JdwSwkRrCokz9uOKJ+3z4+hkjRu1DAW+ZAXoBFuOlt/
+iWsgID9+9/Zl+8q8OySer0xcsB+To5ayTBsDdTa1/L4L4lQei+5xRBjXBJ6XzzBgB2TDZBxTVaL
ylJl9UoaKN2HoNRDOwmc1RurpkEKa1NfipfIkT928ppF7vuObzhtujoZVm7btRWE76XdC6od7A+X
wc7voh4zQ/1WejLNvrfApxDZX1xm/mVmYyb9lKkIGy9WxBAfgPZQb43h9bNOzpql/82L7Q8Zunwp
t32X+pOzfuFXu+G7UWPwrOzjtrQv52lmZKiYYPS1NC9c3F4P14BesM9310xXDJ1ayuDPZeQ7EpvJ
O5Z7pYPm48zQT9nZim+5uoVUGoorvnjARk1YD9bMJ5MzylgEbqBlw6RjVp2SLCTvyKMFzhrwgv/y
COVr5+R3YTHIAY4Qr9LkMVg9v6emdsfKqDFsH12XinnO1RJB+W57BRj4prVZo5TME6MMBsbM+kTp
QeKQrB0n/Eyxb42FSrrIBrBqp+4S7Ef5nmCfSQLWRBY9trEgUgB20mu2EWx1HfyN4ZvRoDQ0jwKV
E2LQKEUrAoSRsJVfhh0ribroKP5Q+eHRC+yuaER1it3CV+kevehTw6vG4GU5HTgjQymoqnfJqCF+
u1iD6d8ZWDiJHZfb+shw6j9Wd2GAECAj/1zMN0rU7GIAXKh7dQY6Ub7C1oc3rKAFWgAxbQCbbLbH
6rILN5yjbyuCzWrQWMwssRuWJ538YdxnH0HpbAYAFzUPJmbFbOfdNwY6rOBDnn3CrRKL5UuWBX5G
jtLc0XfznhsgKLuDWKK7V2inRhFxxcgsMOlQYX6QZF2SVdr0tEtwfC+t5W3Hr6/bdoihWTQAdZm0
ceDxIIJRrOJpJ3YELyMMZNymMtmAWzdEefugN3wXiFpoS5l2oHdADf2rWH92KROfM0Ec0sQfinYS
RBWrD/mAlb1gcUBZh0CsMeLT4fd7zEMcU2Zpf4p+b5wQ7bhFvR6GSMEJfZcqnQ/PDjbme8hekMki
RFkGvxORFePAyFTbF83TOO3GSR9KZg88Q7Jo7932qpu5HjhKCNC4zIb4908NBmW5k38HcHV+1aIy
itEV7XJb1hgWlsbq5PQunUqx0yvcOHOn9qJjzYTqs/YIL7IHkICp3w2N1nQTF2awSthXA0aneap3
0eYxYu+qXXz+zWhMdzkX6i6IuK4DjZ26Svf8VsAG4UEy3//unaljhtWYZvR/TIWLWhgFXhBkuKsn
rGF0+CcsYFSA7sEynovvzBkhyqapbdJUBY+larBogDPFhByr1XZpfAV4Mn94oeIRLxVGIR6jqRVH
QHQ6YLP0796EL7d8wsoyL8rajBZl1/q6HwCHjHNrI/MINA68IALsD2F582U5+MMSZdyMUR9zLQSZ
l9Ea93fqqdnfM5HmFw2DwQO8wYA0yypl4ap2HOKQS6dyf+tk79074lLsZh0yIjsilsTc1tLlCOUP
OW3ieSbbVQhkZ47PsbLNHJ3hCegi5A57v18Em+Hhlv3ojBJl8QojNdpQASUeUPYn35IBS5yAIZYw
LMr2jA6lrX2fNpxUF2hnAR4mBz/H/cX8r6GhSwFAotOYNl3kbzq5jbqkhLgBBUY1p7hjSjezu7mX
vN2cEHVkqev2KvZvTGoaHQMARrdYH7P/6Elhib8gEdW+uNTm31zUnCp1gDxXu/I44AAlMr4keFfW
QP5rkRNiEVoS9TkhKmDshZbrh6TJLhrygvGrbFbkISWjXR7z7Zkh5yxaVLQYh7yX1gXurHYQwQ22
MGmVU2EpM2yFc5vYkjma80VZV2VoIIQqrq2dUK6wVv41s4ChyDJHLOmY/n+mulolGbnqgwwWqX6j
hQGP6AT4UIh8a9Y2QLg9mEEm2AuLLGVs0ScqaLVRTQZqxAYnoNlY8rtso3+3tuNj/yY8qezFFEtK
PT9SyvRGMVp4o/pbE8aMNE+DrTmaY7x0777poVCm6Sav2Mkdc9xm0Y/NKVP2OGilXldKsFvilDHE
ZeY7oJkA8ylfMQEZJiGko88/tH7A3UpJrIqxPAmOI064h3tH2KtmothkOLOkZ8mZzWlRtgXP7JCr
MSoCIY0/Rdsjvzqr2bi7+9u6sOhg5nQoa9J1eVerMehUMflIbN/5XdvpUQSy53+8dH56Bc9JUfbE
GKPc6zKQGh0Z5f8e02TYrIzOP2Zws3x4sqwAAhObhelyc6wFQelXw9T4p6Emg83CxM7x4mYtZFkW
+3/ofPvUmYoj4lU4r/mmU711jmCnq7/oYTSwz06EHwP2IBYuXFsRTpe5Otb6SQ4wfzedGXdQ3tkg
+pM80bKtA/4DtXIsbcUOzWs6XmdwlSdBtmvokZPidu6U1WPkfDLkbcnQz+lQ/ChCNfitBjpAofxV
kZYEm8ExVgKKv57FbDhdEoQZNfqC+kCWE1cENawjIR/97tf4tGUh9nxXLW4cHd0ZMLpdWfiTWeiA
xJ4QbBo7tZaKLXl4Yp8eRsvB6/HO28iy3X+F662xYUHYLpYJ5mxSShwHvJi0PL5gbLdKtnvc3XvH
BqsLj90GYY9u3r7DJQ8zp0bpsTs2kcaNoKZg8h2JhOalfr9NYUmv5hQmQzzTq14eeggpjLr3jt62
1je1zW0CPzfFwBbNKVAxgCYOfK1U4KG0xAlYZbRS9CJrRNkk5OXg3WO7GOmcO9mz+kfbet+m5hfL
Si09jeefQMUHDacZo6dMIQ9m3iMkUkXyxcJEZNGgggEtSLAxYwp1mqdNbtf2u2ex2FhsEZ3zQVmO
okrrQVe+xUHD8o1LQALbtVp0ezzyO+Pu9sWxGKLMhx/zQpZM5kM6OROZ3hxQeLhNY/qNG/pMJ59r
L3OroYafQiJGfJdJAjx7YJIyPDxDxulasjiMYtAHoNJB7HpIoG8ev/4dI5RZSOW+0jkOh2UFCDZJ
ZI5mhI4lVl/foj3AIhRdBYodkKepOzHCXMiyFgvM3yRn3ER38vo2Gz8xNidl/UOAfgTnXJQKwbSM
3Up921G3qtkDiABLyTJSwqsf09JkYshPJuaHEMxoUvFXKMVeqBXwuxGMXEZUDAxP0aVqtSbvmMXp
3/JI3ZVYZHkZJThExM+yyWFThPgYO5GpXlrz3ccCX34asmxXDCn89oA/+ZxmP6DDWNM+edCZqW07
rGguVOyER6bRCl8r0+dJdtmGPWFFmou+GLsA/5cSdaKcDGM0SKCkYIsiqR0sSO4za1w1InOkhUWK
OsxOU7Ne8MXJQzmhFR3222l7L7MKOv3MrbOjHCGWRgZ6IuHOqmiNdC1WD8lE/iXYZjc6LPlg0aJc
IgLaNA9jsDQ6LXA8Qx+wZpJZne4DjEmwcjSLNWV9dleUe6w6JU2A5ohxE6AASXayN0o8xOvV9CpA
y94uW6NcZforhqJPIvDzQDGRBvzQaSkfxWSUazzHRxIyDqeNgwa07rDv0U/1NzVMpCP/IUNxx8tS
DsA7ecrbGKSRibDL39QPlmaxmKH8e1QDIlXwwAy63Ariv0wjgnuXaE/AvLt9bosOa8YP5eUbvubG
ysAzhLcT+3dM9tOjihX1Lb4U56c2ueaZpSiNvPGK6XKseH9ILSDJwvdKNkvQl73Jn8uhvInvajKn
+iCT3llObzV29Vhs+HP/3pHQLK3mL/o2Z1zRFSUurjMtc6FXL2NK8mOOfseUiTz0bUV/CLaM5VmA
ppz2G1FWVuAASekXkLgJYE1wXgLLfGoCM1pLa98RL+hV37QPse2yhHBRMmZ0KZuLhgBZzWPQLZHj
fyse74q7+9uyN936Lc4oU5ujry9UKlDYuQeMpJmwtIwbYvFAGQUlLb2h4EFBcmJLeOBJurpnzYVN
Gn/NhYI9a5jmxd46QDPTKWNZ9uo4M+TmYm1Yzmj6vFs/fX0Ftw/7Z8x4/ZnUYStjM/jeKDXAvqic
5NA5JqssyDoIyqV1AOvtPBkH8fFwx+qeZP02dZFqXydqo+G3E5OJQr/wCrk+GtqmewbXCAp+XLIe
KgvAKvbeg4s6f56fbt/BQmf7NSXKruewTlw7HVFENsCX7cgOSnxWLeKY54d0tXuzoAO2ZWNAzmb0
rX2XS28JE2XpXcz9RWULATg4b91j8KjbifkbMMEHqz09+BYHKGdzHZxts7HO6yM2t5ueY2w+b58A
6x4pR4CNNiHflvgI5wEZPIYv+2n+r0+XMv9Nqw/YZoof78lvlpYvJIvnP/5jFkxvFKXyPKW5PEU2
d0xW+UdMAHodPlocC5//ttrTQ2H/5sB/rPIUBXcsFXE68DvGVbK+klL3gqtcNyggy//6lyfKs2ih
HRvJcCdTBZRfVuB9WwBVeoHfwPFJ0A34aoUQwhi7+rmxT7+WEUrFOsEdNH2SbmygMiUSYZuGs5/y
rhVJ14Xz8jiQ1dr++pcXQenUoGlpy/FgqScm46cl1iVTKtXnaAyMVPw2Hg1RQaL7bLW1T/uBPJjW
fUP263fz89zszJU14V9tpdAqWFEd4xOoPOxtbfjOjPzfRvDH9vrAF9DuP4Kf3VtDUAENLefgbkoi
Evs3kNJvU2N9+bWG/LvfmmjNdKKXMjFsc3y49cCImn/GSFdC+/2em/2y71VCqQX4ZXTzkMhWjgow
TzvC2rgksuhQvg/oDRlXxaDz4gCLgpDDiTPfDhfPllHKWQOn/mln8+T8tGZB0zBU/jtFNGPQi6pC
SCZzghwMy5ywFITum9X0Pu+4yZ487VrH8a1LiPJHSp4vG6xpfyBre6Ostk8+MYGy+TmYW89iVXm+
F0rckmlKR11ZjIu6B38vlnV4+Dyd1gV5vRTE2WUksVF7dxyAv2YmFk65FlD6AZ3hEWtETs/8Wt33
pn22t/LuHB+25C6wHr5Cst5sf69/H3myMp8lcjj4WMiz1u3bEi3ejkhVOn3EGW2FOT94VME5udZh
c7A6fOqbo6wrWBP0OCeORPbY0pGdWIlnhmbSCdRwFCpsnMCtJabNErdvqKMb90F37Kqdn/bFZGOs
i0cOm+mkV6b9cUElxydo3E2x4NH6DOAiBgRZGF4jimX+alDqhkVlPIC+EVBvfcy1DfovKVdjLhLx
MYCstTYvD8/evbx5WR2sTWHqdzWx1yuTnPE3Gi6RDVdtGx9ortbncKVjunLNklaGMtJpGs7XdLWd
Lh1gNIzoejGON/BGxmptEa1cMsWr6A9eUidai9zMoRSwULN70deYLuCsirnvbMmazWlR9ljxUQ7l
e7WF1Qyw0PKXS87TXd5WkYW8iSLNqUynOTNdgxskUa8qAAYwD9HDR2LG72iCY4JnLkyOXdOhbLMR
61VmKKCjodu6s9+kjxJoygAKS4H5yKGTy0e23H78Kp3bDLJOkQqYmipEYjL+PkXsm3zT4HvOWvcX
qN7X7FERkh8awxjkYM+KXSIlxP2VQChiaOBtdhYDQPR3StjZaXzvrbm+L8XXoszt9fbychDQ8wt/
UK45oBH7qGmV6xpNcR42UGmb+Pc0mFcwlH3JoM6pU/Iv5FI+BMVEvXl4qDap/XmbvcU30DSJwE8r
DLGEijpHfnQjbjCgYAcDE+bqNsSrsbZH20wf/yUlyqdxmiQ1UghWLPcpHK3K2kZWZDXraRsdc7fx
dC60jZyxRTsiICGmZRuArdxSSIfVOQJxNzyaTYFEqmGwnDCY+1limMTxn2OkvU8k96OXCGAufh3X
ynFlisgc+lvvfJvOQnPBNR0q5SO4fuXKgdFevF2erWVLah3OznfIxou7BHsG4oMLH2/mZIv1q0Q9
FhphKfhCjej6GyiZ9AFiXfnTRQ7oY4vseq3vBftcfPzrQ6UMshtyHAaMcIkDoMDRAghEcOdRP/7F
MNY1Q5RJDkWxMNrhm6EJiCTBrFznYEnAisnRpE23xJIyygFWeg5xD46mtUcG0A9aTBihAfo4NUBj
HSHMV0QC9MQzKbMElDLLKc+V2Eg86bkD9KE71eJWHigKd7cFdNn6/9EDypyEsp9yvud18NfNU7SK
AR33HjALUguTqdc3RtmSRtINIMfjxuT7zjcxhQPRWB2QfcsRZBqm6wRAi1q1rvm6jQ/cxjtVa1ZJ
eIFTAIepsigiNAF6GHWgSTfkZcbhE1rnpQL6QomWsjPL+wiTQFACc0WFOk+1McbRw/q5y5NBfDPq
SQ8oLI9UlohaS2wHjncePphUF6znFVXqeOUkluREhrC0znfUhdecYBNTd7ZMWN8FjZiR+tFEWbli
4BWTRiSEx9CBYovWmdVbIbGIXCfd/wtL6AvPA3oOuuaMXfqaOsG2Xst2cW88jPexPs2GoJBp5nDl
2fqrvBfXe9jUlGwf8xUGE9Dbb2Es2OLXBrN7ailOuzoA2qJnyZCm0w3jrHndLEwDJaEPd3/3O989
5yjtEnU9EG4zuEg/3VbWJUuuCKjyGzK6IjVsYruObVKF96IwhLYOJpqs3f3+PWcGUN+jQz9EeEaE
chdJF3Yo9INIYSdH4yifmkdvq26KlWIH9xGGJSZPdUzt9a53OvLVoK73ld5zFv41oIOO9bxfCsCv
mKa8ihEpfVFp+J7SOYg2L5NVb7fHGnU+1twO83wpx5JwWt6oFUhZ7mpKtQFc7vFsvLLeFIumaHbC
lFfh0UgRKz7IHD687Z0OkekIa9vmogrNaFDmTmwKvpAH0Mjv3H1py849XrmMYJfFB2XsIlUIPb52
4aPCu8D+xa1KPFL+xhNe3T9l3NCfKYYlD04Ku7Izu7HRXQOnm7C3tS0F13NSdKdS7Am9AnfYAUYN
s7w7aefZmn3MnPoxP7D4WkoLXBGjjJwxoslF5nB6wkl44WFIDhuN6CvBctDF/SZvh4O3jS0V9sR6
bTZm+q6sM5Mz97YkE5g2l5jFZusfJLTGiBjrcJ3jdt2+3rY4S6+pq4+kjEGIT1TrmmsxVuRulWdv
19dEScjK5neANFtjgyYof3wWGOEMnCcG8WUZVjUJbWnYfqtTJ9Sr6qBkPk5oMLv3F3+LKefamqKw
YNsdYh2DQaOZj8QOLvIJLqHB/0ak2xkWawnqUs4aMGRoCEf8oIs/ltzwIid5HPbBIA4MW+RoBVKs
Uiv5XWzu+nWA5s9X5ObPIZF36Bu2WG2gyyYQzXmaLMkA/uIpE5hKpWv4LV4RUmNGv7EuKNlA+llD
C4vqPKNCWT8vylUh9XDcvFl+cmb0ioQwC8lr2cTOiFC2L8YQu6iHIAIX/aSirTHA46e78OT+tvAs
PMQVYCL/c2SU/Wv4gi/lHHSAkvYgniU8eNa3KSxbixkJyvyNZaIn9SSe8Bbt6fdrvM6sLwaNhWfA
FRuU8ZMUDEOUKWgMZvwprPNdu60+zXDFQm5dVLU/vHxf2yzL5fktIBu+JQzS3W+4B9VpkR65zc3S
a3jOzbecz6iofqhxXABuekdynAzQ3m/BcRo2iq06IfpJdaY1f8bGFOxtAG1nJE+Y9Kn4SRgrqYxl
6NHTm5CYwi64XBBacmbjwIDeZZsc9XbpzsAMbXpgGDOWDn9nTue8J37IpzpoFwN5uxhA6AxMl6AD
kCWWkwb9iN9mV0kZC573NEAdwmS/WIF9OIhb6Vi8IFZSsGL+//FQnYzwLXK01dDreFRL3Gmek+dX
4SkkO8FZs5tCp9/5SUfCylxkltWfmeW89cXWhW82CCZpUt4pLAUwkdkdcBxC4J0Xd8wNAf+HsfpD
kzrKqAibxNNBE8Wb1Iepwu7ewPnqGFe2VIaBXmiSjN3KcC7fFa6ZbAQyH6RNHnXIZGNK2H0yIlPa
ZWaNd5zuxGvzdXqWi4SzZCSLlKdy9Wnd1szlV83sC6hblLEbux4lv7u89CkBKJC3bXeGXXw36IeE
36UH/QhEKewRTFfM5+ukdj+v9g/7lE8YDEnm+gjE+wbjXpuUuHubtLZ9vs3kUusPesQ0VZGxxgtL
6Ckmg9BvJF8pO/geeQus3wC2DmOxZp9is8ghWMvbgiijVT83Iaku2Imzywu4cz4E7JP6HJ3x5zpn
1fcXve7soyjmUX3TRjVuEahjA0EcmfLlEdC91fNt3pdFWRckNOYKsiTQqO2eoqdBDCjwy7AdUdx7
NR+ZtZ9FDdURHvG8ii5JenGnC3jj3nf7iZP0RX3byffxSd30D31CUmyee7tnNRstpZUUDNdJuE7k
cmWNutAMk3AK58bdJfiKnqYtalOyPzD3zvOvIwprHtEOwv1oYh2yv8pD1mt8in1psQU8GIpduoid
4fRqmiHjsz7kkw4hxoC+0PIS2UCf2vNYRdavzqyZp4UpMQXM/iFHhRtBJuSBHhUdBseB8lwcnR5g
vC4ZLJNbKSxgk8WIVxRVXlU0DepCt1R6adkVqQ55Ka3eCS91YnqaqYJavLbN/evriNdH9spjtorh
pBea18HnjDIV9dfu6GZBW3X/A3DrrsL9lErDQrdP0RFJgUQvI1Rc0sA5QSoq8AbJzbgGrPouOUj7
mCgx4Z2aEfws84XcjaRp0zWq1P1VYhZI+SSskFTNibYe8Q6/Xcy2vnomv46Lv8HHwklC43lDVQ1F
1ajg0Q84SRtCMKYAV2n/YKCtsDePHDNZvayHfwjpUxQ78196Vw5jPZ3gExBI0ar8EhHZNpz0LABj
cytjya11fBd3udmkJNwad/WBlTJcfKjOeKXfilIrthFf4BN2E+5mu+l+F4f8Od2Nq2TzjmkLrCJd
26G9DlfukZWXm27uhyGQVRUzD4Im/gBuG2NXjON8QIaimJKQvt0wG2gWhqhwlzMa1F3KeoxVvBlo
HOq7NDKn1NQWbnn1iDQvQc8OZ7EySMsC+4ckXZNzhSLvhm7sUPlWdgne3uvoYNh3ABb1D5wlbIoP
1nbp7yD4xknSZTnXjfLBDeFCrGn9RnWP7YrAxsBIDqSGPTS9aMAVCQutFFU2ZJ06U36MW6Bpy3BY
GyfgzdTCmL566vb1W7gdGLmyxfgfpYf/JUYbVLdJMGdcgdiThtQVitEC1gyIGKCPWXHO8inOSFEG
zWjiQe0SEdkKRyOnULQBdYvuiPi+RieGEjKbfheDizlv00HP9D9JiyQCuPWUNwsFpE1hZYDJQTi8
BRhhzFKMISrqtP1F0jVRpaKlCM/hITGUKcbA3C2aqKYwtTd/idbat9ndBMucYdQYUQam6zHAf83Z
ZMw9TQ97dIsL6IpC3UgytzUz87yUrZh2hKGgb2AZkUb5hrCXRp5DpfESYGvPeKzumCmkpRgbIiHx
kiygjUShZULq+CjJocyllXwdWs5UNzmwiW0z/90eeCbw55JJnJOjJGJM5a7k5G4SwSk2OlxSjO9r
9vOU6tbtrzPSdcxnxNIhzmlSr7XBVfoKL98Oe/aQwTphcj8DFrK6STBot4+szIL/WSus8dlF5zcn
SwWhad4kwTiCbAbcN0yKnTBcJQHqQe7g4GVrss78ukMXV7HLdqUVHjIbhSvGA24phpmeNWh8UTWs
m6NMWaY0bqJX/FTH/YgtzR7N93jFwphefCXOqHxry0zP0xBhkldIHbShIB8njiArbmKtRU3qc7QP
d1rBStksOqE5SUoBs1qMMc4NxgZb/j1eLOfNavey5d21K3kd/fJthoFZ8glzepSe9FzKo30N9A45
sMiD3Pw9HiMshkOOfQrRPlmJt8UsogLUDlkDHpmOkv61hfFqNXB9GX7BgheqHrKtayGr/aDuQmbv
0JLxnJOirEzTDpyADc1T+XBaXzwUxLVQV0XuK7Wt6sxtUC5lned0P7RHn9OkBJMvxj5A8+MUg/Jm
c/TsX401omicMguXi25vCpJ0SdR1Dcd5fZJK1eiZEboIAVFN8Uhz9NHlLDqe6dvlfb/6ui0pS23H
kx39hxwlKTU/8qlagFw3DZj35KDGJEFviC2ZwhO/t8XXY4lNEiUx95ppP055I6ypjizUSG9/yXfP
148znn0JZWyzLEuVbuAgs7pmvem/o3vD6V3yoOU78/Grfh/25v+jLrdo4mdUKXNrxE3dJjmoWt6D
k5BqPeGJiLafkvaLSKEpthj18w8aY8Jj0dLNyFIRAFLIflRVIAuolpSseEdHTiZnQZXK09ffOlNK
LSvsv6vaEmRaKxrNdMNvtYZ4R6Q331t7AnRUTh1qPQ+TIo1EM7W3YJUcxJcj76xejXfMW69QoTPb
L97prOMr70jmPQu6ZjE6gQwiJyCqiIpU6uLdOImilPem6KRFihJgXXaLd7nHBFxhUqIuO3CB0psP
oDQ6Vo8G+5hEd7UZOaz4btFczDiinKkmYyOHGwb9pSnJW7vJdzKpAoLOw/VfgAvh6GakKEGShqrJ
lRgsqdhi2Bybw3g0VmjggN8ktxV0MZkCSgj+p9S1Ttt4I8UUjKhBmPL9QR8BD1E9CCgYHu60gWTO
l75GFbXahLvy0K0ZgcGilqqqiG5RXeaRC6CMooe4tm9Bunaa7WjFNSk2ifV5m0EWEcryyoYLjNAS
plDcuitjFxPUARIGI9N1/FDIGSOUrI9GianyBjQKO/+UtoIpsVzVUq0NSvTPUVEyXo+GWMY1KCjE
Kh7QyQMp7+1+FTm3T2s5ppkRooTczaVKjiUQ0leKiN71IUVixHwV0QTaWM3zFCGzUqWL2UO8m2Aj
UGjAW5fyVgngICIgXk7eCvDy7pcSEP81su/i9zTfJdbfPULnBKnT9A1ZitLW7y8vH15PgF8oW6iQ
dutq3d/dPs/FuH/GGnWcRorEvh4acETKc4DdVA+uWf3noKQwFTMatLHAALtcT5aW/4oefezBAqpz
s/MsjqFJi2mCOSHK7yRhKdbjgGMLvl4SO3U2BdB9kSfYMdRp2aJrgEIW+EkeNIqjAV3BbupmPV7S
0dFbnzTzOblgsOH23SybvhkZip9W8uQ61EGmUYjum0qMLH22Ui/P0WdtJy8VR9T9HrtC2xW3/TJ8
Uuz+8/2OuLrZF0zGa/ZoacdS9EoFXxAiTEMeuXKElU4ApXWb0+Wbm9GhIl305eW1XuTTgfpm6Lh3
uiVvXuP7bv0XTbtzjmibDvCTUHIrUMps7+ibD+46wvwkK6xcDLT+8ENnVMcsDsOmBBXp7F9UpKwK
i3eY0PzLhmlGhjJMvO+G2FoMMu5v6QTw0VXy27CxAsXh7mM7PyDbyLinyVH8cCQzgpQjyZK88tQE
BNspO5Yd6rW3krZHtJRudizMUdYZUkaQj/hOaDzQMtYRsFR7oth7+YVnsMSiQhlAJcCeZm1SZfHA
NahpeoQ/awcd2FqMo1vy86qsiAqwd1B1+54vnalSqoxtzPtJj4qXt2vv8pORWyEqGNpKsLHNziUq
qjM73TX9t78K12a0aaQXTVcwLRiDthOf/JPr37V288xPL1aXmSybroUWkTktSiZrV0tjo0I6Lvty
DztLNbsVaonAFOztGt2nxj3jXJdimzk9SiQHHvsv0cTdT8U2z34JbM7kN8p9uotdvCdRH/rKXJM1
DbwYhqhT/RTFS55HdHptGAvdDZownkzzw8HBCl/ZfMBOzNZER/f5i2PJzlJ0NadG+ZtASiIBiI39
JbaGY44+4pWHF9J2HFiuekm/54Qoj1NmXhipatpfLGm0Slsk6EVZf7m2CkxNxr1NcvBDTmYnSLkW
LIYphaACTy/pXgOIuPwuJUj4tTZLQFg8Ub4lUgO/E6bD2wHmsn3WdsGmfltjdLVhJvOXjMns+L5H
a+c67nnCkA8g5T15BTDQOYtZL1zMI85pUO+FofLjIO5A46kzX3bR8U1C06sVPAJjOifmGa/rp9s3
9Z37uXFTMqXRo6cDJbmF9didKjOyPz4KsgEIi+TbF9kKB7vZm/zu7Flrsz+YANi+VzafzAT1pFC3
PoJSc9dPIskVpls85E7kmd6mH4i5XnvO57plNdstxiPzQ6Z8T1mUUtmMYHkwXwCjfFItFTWnEGVm
VvGVJTKUIVHcuOaLApQiYgVHJGcx4f7JKrIubGFCBK5NxRH0SeEtSxkQvcvjuCgF6LX8Xp9i0W5e
2w+ViHu8lx4kNNCvrXN1OpvdDk9rZ0ChAefKyk8sXuHsIyjjUvelkGk+PuLJOpR7/05wnOa9IO3m
4TlBiwQL6m4xpzlnmrIwUdaWlRaCXm49AVm/MItfR9O8Z/G16Nh1CehZmC1RFPpsk2GopBwLzrCo
8KLZ3QZgCayhh2V3M6NBHV0ehcGQxRON5D3RMLBt2Kq1Fx63mLg/ZKHJehYupvCwI+UfpqizM2qj
7PkABPm3N42I28hDvfDh4WEkheltk9Vpc/GtwrPybXH+Wt9nH/eoIZqPJnCeW9tDg5R5voftYwny
xOcPKzD7LMqWx5FeqP9N2nUtN44k2y9iBLx5hacXTUuUXhDdMiAsAcLj6+8p3t0RWEKz7t0dxUTM
vDCRWVlZaU8mhYRHQ3G7ZT9/bOkm6wkjrukaTXK+yGqa4+eFqxG40mGBbcy7HeM1n7zx3zzcbM/o
kUgblS+uGohYaWFK1hU4TNBKBidTgsKUs8qruiyJgJS890/QradpCZZYHE/LN04xL60h2uZOt75y
M/m0mAOCk2/EmB51MD4nXspG9MHUqccEsg6H9hlzBtZ8P9+r5pP98op0nSmbibeo3N5IM8MLtsDk
+HjM982TpRVExYQX5pMFUVYl6jsusV8omdb2x9MJrTQD8O8Byzx4GEjqAJ9irAz7d4SZocY9IPHt
fgUoJgLFjCF91lfQmIeNUNSlgrIChpRExQ0NFaPzn/vUPDu6LT25gNM4cC9f17f43bxi491Xi5XZ
Q2OzOlMne2NH0pApX6Guzk1dNB2kYa2xvc3YxgtAVEsGPmXGmYBHwTZdwAnj7ytZt0bX2CxR8D/d
cwXdfQKABVWJjJBS73YbKedG8qv2ODsbyUpYNKvUlrCiYhmuKltHQFC5Amb+WDm7n5fsniz1gPvK
tRlaGWRlw8cBaPOVZiTsXWk/rxnIaIrMITWtKMAVuL9mqRoJPqei4kn6CmfAH1pcOUPcCFs0bX1l
5q9mfUDN+uWxkv98cO6JUiLlRLFRfJVHxtgtfpWOvz3ALfEe05iSnyRIgo7+YU37gdqJhQztTClU
Ir/eju2zJbuYWcLk6GMyE44W2tFHdCgNTdIqLIscdGqzckJ0911feGwUzrG0iJW8uLUo39uGe1rU
YfFxr0b6BbTaRbY66qmxLVB9VK1zbIvzEy7GApiG2J1t1kvNrCxlIWAJlH3Zz93gbEW/BwwCYo16
uNLtyLfUXQsYMRnj67Ama4sZshMFffSx1CHXXSwlfY16s2gk88JeY0mdagtzxVjkrm8yjmFKo8an
QN2WKzfICZojyGkTm7nGplkmQz/jvXvpU46uH9WDPpMgfXLOLcafA6ApqOZsPQNOy/8//3ZPjPJ3
C7Uvzm17kx7ZVr70HSw5KhkO7ZRpG0uNGIfRQ46X5oLmJxAp1ryLsiGrRDl9B1GMx9C9oOKX7n8/
Cdqq7dNbtXYbfNq/v8rl8+Prx6JAiakusaY07kABXdh2ZOWeRiBeLJbXNuGJk+P45oSSVF8r6nUG
eNWj7GxPiYmn2dFem+fUYTrKxF78vDbflCi/J/Axo9AlN462oRsB3wKeBqad2U2l0xf0mxKR7ej0
S46LRL0ApdKOgFYGx7g1pIMCPBKMmAVWsWQNUk5UHe6kSGfx+iLN5UiHFJ/LXYHeGnOTbgPLfKwS
Ez7wPRXKIkdnKW50BdUaGUu0/pwt7tXHDmK0YKhWzHjImBxRFhkbec+cT04LCBo2llr0H6TD2vvP
JIfIlwD/cJLAUcZU4WZBKWPnBCLBt2CH9znHdNDMijmD1WExEalBfCNSlClts04tYv5GCpkDzOmd
X3wrcmabAGPIblqi5YtxYJMqP6JImYlSCYQgz1D1iuad9Sded4sBLSuBAzS2x5QmrcWIEGUtVL/M
SilGprWwT51qYE9WYrK6mIkl+HF/RzRoSzFrrmGkxx1KracEtylZMMTFYoIyEPJFuKp+jgznMiEL
8Ix4juoFq3NrAoTjXgso48CLg1zPaogqO13RxPl2PqxLE90w8DaA/bHgTB7Ldq6AzsvRACN8SK9k
PkRyNMd+VWr8B7ZqPsXzhTxvA8YhEv4eCJgOcWteOV+KAtqylhYDglzskGFCOk5gZd6xT4e4elfV
VSqByHOTGes330zgs2CG0lprT76EQQrOONubxd7AIKfLYbfJZ+IyLz3jpG+GbmSgAQrqJ7F+M2S6
wa2B+QXog9x7TeebX+ZlDrDAPcsznyCJDBDA01ASVrGzjFIuPelKbHOsMQk4AEzTrDAsdjkwvI4p
C0NKSPhHFnmNo/lSuyAJfdIBkaKtmrdyp1niLcAgU2KfjS+fNWM3kXBGeQXDYARJQMQMPfUgFHEm
zfoMurwssfEPwdQavcGNBYc0CLHpiDdTK3O1fVoZLLAqacK03ZGm3oeZkIVyJsGYFl+NNUPqqVtp
kUW+4HRew5ZjEYMx2xSA9zfPlmq2jvAkHTrzd3zoNtISA64rrBwjmhc4ias+Mbynid7Be8lQz4og
N1c5JaUngkDBI3SI8TWy3QJzzTloG3vjb+Q5qyw60RVAqMpoR4FLhakZ6oXJ5PJaZCEsmAiKZF92
vMEMeGCjbVAFVp+6OLRGtphZMlDZemZP8YTbc0edem3klFe7q498NecKLjBleA9evN0tckN9y9zL
CwsnZcofwcNNWi3gBUu6QjVhxX7e1L4EdmXjOuet2kXcYMiLGVB+A4cVNwjkDaPMo6TwZLuxoMOG
yZThviZ118QqygwIudSlg1F7AeuPou11CcDTzczNbdvboTXTsM1XwEr+YrrKRH4PPoBmF07l5VyR
OkeF2JOH5wCo9mW8RgJvs8gKQwTazYbZm07uEU1U5dALSfY/cDydJ+oGJT3noobsnbDobcALIGW1
eUKFMXh/7EJMFCIUaUyJutGlrHJRSPKEsdehXyHBEzg4BVJzIkGzCI4ZeiMHE4g49uwtwgI/ITCA
cm166pFnz3VMOBt3H0M5NNdKiGtM4+ItBNMW9lvZxoqsb2tMZYnHasfKqk89D2PmKecmS69SpGUq
OdsLHt+X1wapUIshYRZTlAbHHKr9SUbOEuu01qkx1CaAIqL5OptH8+sHQeXJVSucq25tZcar7AqW
raUmc0JM+Fm0xlEj9wzQLU7gZRpwa+ZXnC+HQY/BxtObtn5DlVLHYMXGMuDrEH+HoFQ8Zn5i0u+e
JmWRcz/C/EEEmtxOhtrwBzKZbgMy9emMbv0WcwjoK/eZ7fOTMpc5WUNvNQaeaHy8klOQZi3CHnta
sMDM1BcbVmDLokB5FkNeIpnfnvtj6kWWbiYbU/94LLspy6eOeKD0hufqXueuhAdD/GN2LutsJpX/
n99H0wRs0Mgd8yPuIlQ9OLDIDtx8Wxmvpv/nMQ+3t48yZFhigyF6QUWqmb/5TiMiSUHAAjShP5YL
wZVsGZT28Uo3PxU02DQ7prWeOJY7epQFGaQK8zAz0NMPJIGJhGKJZi9lHrgtNruq6LDnUM09Mric
MNcy6TxE8wmmNbSbxzbiMsDWujPKuT3C2ctz7dbrFK7me7kSMaLICmUm3iMZy7qAl4f6poopvvtj
02YhNgr7fX8M0Hp4tlrGiU1Mgih3v09JMOExlTikfH9cLte3GgVSKcfk/XgxjbnxvmrsVbwyXjEG
YGb24nBdZ8B0/kAqgmE5xEmZjvik1D/SQywzxv4V9BesnXYfAkwjMPRNZ0SH/V4s8TitMDVsHMLM
SLeHL23/tdSPH0sW0uZUSmQkD42+JuqsipsuRcmG252funm6b7a8l34EyFhcGDxPPcYAKONRK4On
Q+z0/dnKkRYqaQ/ZXx2yCHa9HebHzDl2S4RJrmuvWitHA1AFb+egz78+nhlqPOFKAlJEB0YCJ2PH
8+1IRmo8qPlQ88NluGWalpo7AzTYDHimmTFzLwDtZuUvppw7mVfhN2P9Dd4jhfJd23joycKDASZu
3cDV0Y1mdT0Kz3+2l51jFNZKvRqv1336dDX6+SEzWQBe0wIffQCl7JLcVUWalMNxeepCI8C8xFNv
r//kjpOa+9AsLLu28gJwdfZCAOIQUHO2SFyyWvRuiWPaSo7lQKzaSPClNASKWBbD8fl5na/eSuNP
fzEDw52ZLpqzgyfsQG+w75Cs0YjwDjDOnXkM1FXrON3HCmKQX6Lc0NtvW935U647Y/4Zmq4dIW66
mpfDAbCYO+Y1nzRn3ydAoxTKdVyngk5oL0+a+xZ9vEm/Bli2OWD5Gru1Xhe/D4vW+1oAWPoVMDq/
IoMZwE89Gtg2ClQJDEKpwq33YiT+QdLLKJIHiF92FJNL0Fl9PRxfUgGTmZXdAgLlUKeGyng1JlAe
UKGUALHAoxCLkQXq1EOlvWbI6/K4bjPBPKOu5BTrdI29DtF29gt5oMhY6AsMXy08r/aePcZtnzCw
QEQRMauDaStOoQEDRC1M0wCbK9AhsJbMcFFYMOhfO4ZyTRUUx2RoqIBCi6+aPIBLILAaKDSkb1c7
eGWn/yfcmTs6VFbEl5Nzn7agM/NgOdfbPx1mBs3BtaG9xmHnsS7tlGuD/DVyy8SE6QCQv7+0YhAU
fVPI/FHNYKvP27mL2wLAHHthPj6pnxlCFdqBPmVMQ+vcD8BELVGEIqxjOGpOafSvK3Ngov/8DA3u
SVCG2Nf6rGuvCR65xbA07NVic+gZj9uEItzToGxtUITDrFDBBgFVKcy5seotmyGqieTEPRHqTgkh
7Pm5AiPLmSG9bpDXvO2VYpmtCa/gng7l/s84VE4vJeg8r0U0smV71kgL69Apm+z31SWvr+TQy11/
Oih7679SqhuDI5unY9XIMFzw+yVcqszAPt3DYwITNcY7EdE551BskKZsQEEG4lHkhObZ87wP1kkw
5EQnX4N8SItGxkHEv/XfGEtmNYdNZHfv2aCu+TmapdWAVgX4ocCsdSGqBbSqN3as4cYJQMd7SsQ9
Gx2JHF0Q8UmgNGzXp9o8nd7Opre9mH+2aydHt1+HduwtnuEd46B+PgT3dKnLz+XBtZTJ5edPb08N
ttjZdmT8YtzMn+aZEEHTkY4YCdaSujBZpFShf72gAwsZYhhmeHTG8PqYkwn0insi1KUZ9EKYlXx2
s5S/9luyO8vb74N1XVn71S4eLD0HBF5AYGMYlBnsSVQwfQZek38VQPm8qvdIxK9KgGc4oYv9FBAp
v18ZL/Zljv79Xyh+q69fwYBmTM0UmfdhIstzJ4NbCn+kRflMUPUrB0E/a7+esW/BcObGk2oCNvvF
3pgspf2LIfznXOle9FIr9eCcgVyBJWHYjt0ud9Z/ZKq+SVA3sJMUtL6S6NoCivnFfAFYeiQxDnCi
qHIvNury6RVg8doKB7i2HMf5FJ7cp5VN+kAj85kFk8E8I+rGdepZVfscQkNsOzhbh8chuVcv81bI
imBJElZlsfrvfvrZ9/xRr2/DJdc2lyHEYVk7pn58rP9/sZLfZ0S9u3KTiVmfluDoFG/WGEs4IqNo
nL18g9UGDFrkU++jpXtWKFMSo+AXCRdIz1p3mNiKHHRimYZ9CFH20i3WAzDRs3lPjjIql0gqfU6C
ZiyXqWGtcVzz+VNjup+Vt4d3ucAEgo6uM9bD9hd/6R+R0j2rPVdKaTYDm2lgym8LqKKG6lXpMcqX
0w/oNxnKb75gN4OMOQ7kHC4GN1e2ltcyU+A/y4Z3IqTxmvq0D6/6mei7dXJKEyV2BLfYUozlcIfc
RUs3K+hgMUWZDLk/t3FfFP1R+SUjmnPmWE0sWS56ToEVarJEyDwqyniICl+pFxkqkgEzzArW5WmB
8ZvdjnFUE/XNezlSdoM/izlWBoMO1BA2A/kwlOtdbNjzdMDdMAeNWO+pTBmNSC0GnQMY4PEZG/De
bm/J8dN4RyYKMZWJpdIs7AXWcyJTdkQHeFCoBKAYG1jfuC4dvClbxnvCsvUyZUAiH7mvOod2nCwU
1o7GHNk19PxjuGCp2ax7PJFduT80yn6UcSm0vAaWliD3BnpnZ4990o5rZyha4l5/7T4+OMZ27klz
Lwga8nkAsJVuwevIC0BnZwn/Hpqi1sblBPCWxzZYmLzRo9+nNBFYipkvN7jRovGMtqq3t+0cGRus
M6kxMmhiDIx1o8mN/WH0RwQpVewwxsTzIQgSYEOM95PA3nQ0m7UkglzVR3QoBUxkgZObGoKTseCs
fXkstolyGHRhxAWleblyTdVZchObpf3G5MGKXwCDz9OfgA/P0rxJIzgiRilerfal0sxSVAoSpA2Q
LGclJqbt0TeFm58z0rKgDmYXNQI7OXJIW5j1T2KOkDzAzCHL9k2mKEa0qHeqEXsgAfo4GN2JtrmH
rD+wcz9YzgXj3txydiOOquTfxy8eQld2Hx//RLr57vhv9nb060HJNXVCnOVnrNIlZfa32HOOhTt3
kWldDWZr2ZtNaqWOhyiPxdpEvvGeOvVKqVpfVYIOCS7RSTHMEx5DH1fMmgAd2Cz/AGfE+/AOv7gl
s0+RoYg3CzliW89mWRwAcemobrW5jGwmQzem/emRblCX9soPs7i6EM4sJJHhfW4R81TIILeWuei9
/yBhfC9J6hpfG+BUAayKpLIAB+k4/2v8LFs2F9busc5MZ7RGvFG3WNYzSc003GIYPls1effVXOx2
1SuDDON60b3MV1lS85iIMOwM7rVCpcHHJixTUFmBFsOQ08B2rV5USU0i5aXF2bLnL7bF6Vfzhp5H
lv1jPVJ0PasL+QufFoRUajwXRrVy5BVeexVpWkxm2/FpwQyHJ3Mp36dFJ4V7QC4BeAenhWyRYZXY
mHc96GuuMUpW3+i0FzMiRV3nshDqVI5wqxCVkKDkEzAEcCps0/ta7ljjR9PJqRE16sHntGgQZB+M
Wcjhr53URkF4vi8t93VhL3rj4CFsWH48Vspp/xPZIkwOShpgvymbLzSdUuU8okoRQCDb/HCcI24Q
5ga2HZoeZgi+vtpbJo5BdvoR+CZLDnlkr/KzOMs14Ub2dNpiWBPwfzacbRO7VeFsm196a+ToFOI8
lEtmDGM2UVcgxuWbOhW7hHWtJsK16tFxXa2i49t6bnQm6B83G9ZY/V9uyDctSociMa4CeQCt5TOg
xkm9P8SWeRfru1ewnTYc4sei/YvSfhOk1KgIJKwyIkEtiQRhNoErpFgu8lI7ZcOgxdQeymUUU71U
FJW8tpx7QgPwmjipvvPi2pvfNrxU2/IY3JFf/Ok8fnNHvUON1kRRR7xivLBGCpVBDdv9fXWZeH9/
ecu/KVEvUJFyZZ7PYNqeq3fVEHE75m7mDfDAXwDQOWBXLea9Gez95Zn9Jko9Req5/FeSs7Qra3lG
qV5bGS4a42vT/JDnu8D6eGbiTBAV/LtM0Ul0fxmr6iw1OvExr5aFzXJr1duig6i0Ordm8PcX7/zf
/KkcbW7OapqmJMZ407e+NTck5MLNW6TLarUQiagecUWZmCpsMRd1JkGh5Vhb4jrvU9cJl29IPiIz
Av5WK9vjTfPgWQBI8EJrl/xipbams3b/mBqVHsOBSVfTq3p7i9FkcwwN5EmMYYG4nilbIrtHDFOW
ppmp2N9wJQqLMSZ0ZWceAl9tw3gxFBYZyr5oYiC21xZktNjQz2hVPfWm+J5imV4S4v9Inzzc7tKY
Zxo+Y/7uuqvXxQLxysG2jfnZ8a339xf0Q57Q5aTvLivzw0cwu1jYCGvrCyuMnk4cjQ6AMlEzxS8j
n2SdLeBh5HOMRMzgNuwYZmnat/vWa8oshWjZ7nySDLigP9+cvXGOufNYs+3E4jw6YMoiqXx20QIS
2g7zwvINAlL0mI3pRMpIWJT5aQKhEsoObMQGknq7E3o1COjFHn3CRoWrurHN8AmYMIfdkgkvNe21
/iNCulwa5bKvcyRyW4Nqaeo2924ugorhHDPMunrTl5HnEWtlHHUkVwREFuJjwVt1GwKSYF/NAybI
WKUVhklX6fLppe8QkUZIhS3fCjK3AQdr/wQ0fUMwvhbA8DxEjBiYpfK3svGIxTrvztxwq9EpC781
+B3sgNwi3rAeqwuTEGVxqjOX9xUJdy+u/4rnHnCd3oGpGI99RZVucI24LtbEDorxvMwxMKlvuNfw
kJi7m2/4mKOJNrGxZ4hRk/unsJkJQSjPiHY8r9c8nvwUIHwutqd4qNkeTE/Ecl+GFBnvFN2jFMta
y+sZhLg8Y1UoVt8Exx3LPD32mgDte89WAGjGCuscSOktxFLI6zY9fRUvAHFFSMHErbotsnpgp24e
6kj/zpXYZnwGje8c622JNvz19jjfh+vPY7Ldo2eoF43PT8MwSzRZAnZAXy0P8aH3PJZkGa6wSifP
ohLRaUau3tVant62zvGpSXGOSP2o88RkOMOs23CLBEZs92I4JAVhe+Y5+dnwPcDPEFApxmEyXgE6
fyaHUSADjJVEbAoW06213BgSi2No5V8Sj/+YYzqRFtX+vwohDvaYoMCtm3vD/L1AbR13j+WCMu7A
LTQeiW4I/m1IlmtUoP0noEs8vtgsx/N28UcUmgpZnlLBLetdCwml7TxyquU7rD5p9WU1vTIsFp2N
65JcHrQOmhAuPgs25i9LAyhnQ85TMShIbdtCHyt5TtBH69rkZFARe/4vBUeZjnOXtHgtwQvGlt6O
yGdijfyt/LBM/7DSSQzG6AxZ1sQ81/CgtWy/hNfr5otxdSaGdO/MO50Zq+swiTLiu6a/1+i9jU13
7qwl14E+7AMXtVljY6PbHWvq0X3EUEEmcSogyWfojb2W4O5in5DLP7451lJa84XVmkNu+/VO25r9
i7Xzvg7JOrrAdiz/SxNF586qOlIGDW0EsB0WIM3gqqIXIsEfg9fpIuO3I3kbgRhdt2sm8liuQ04y
/I0eK9UUTmjpYlBhqQsViSC0ii4dCSaLi5l7inE59j2DBMMwiZQ/0J9VLeRi9HQgNA4XquuxTAUj
F6XSWyH5TI/koASF0zrdcOabkSMxBDg9dzZn3GSGVaL7w2pRqmqlAaXWBG7sKjBid+8+ba57lLUZ
pPjHkcotNh8dfxDXcdvCph8tq1WMAQ3Wxm+kE88MT5ehABKVuEhmRV2FAzhCRHcBEBUiBolR5WWk
uADode86iTMu15IemcrWxCiqtcW+ksD4RFBrYEBng4X2qNGXwOBnQSxOxw0i4Pd1rLcUtJvijGQo
BLyvBuSd171nJ7aPivWJbImNkjZJWdQYvH58aJM+4ogedZv8bnYuowxnJhvLztN/xX8e//505DUi
QN2lCmsuE8xwQdMxA+G8/UHkhZJcYhivGxSsdsv/TAtHBKl3MhPVWKt9IkFjPnd9By1Fhm/3+8d8
TV6rERXqgdTyNOsuIfGtBwvIDiyTPZlZGP08sVAjNTgHSXLWC3KVlF3oJsYtL8+wcixdox1l4LH+
y2M/LTFXTzrHPxETr8yr6R2QnmHxNBnqf/NEe8rtIGrnlqSoz6s/OBoVW5CWCuZzdYt/LVnlsEkT
PiIm3AtQ5vRMEP6XmLVOHO7ds1j8TJq7EQmqnpAosa6Ht1SjZPL7F6TaESWyfOQJWEE4LyMq0j0j
ddKUaShCaon1BjDszw4D64YdztHfEuT2Y6VmEqOsQRG0fS9qIGadTtdVaixbU0LbpCO9ctq2mHtl
7TAoks//ETWO2KPNQ5EJAL4ARbIs7uIaSNEaqFp48pyl7azjouwCAOvhz5JuV1SyMcWCfiFXRt13
hYoFYkN93mIM7/kxdywlpIzEDJ0V2aUit1i6GrMYgxnMug9LfpShEEM9b3SihNk8XHdL3ezQXPtF
nLsI/zJUfjpR8n1atKteD51S6DqoPa+RXIcIgfpk7YEjgD+Uf8jwKiAuawOrIhminK6TjkhTL3Is
xLOo16EoWE2JhDM2bSFZ2Zr6Id8GRv/03jrNYliI6yCGC+15jw9yullgRJ02J3FxaVLSzLl8Sz9L
R4aG7jT7mTlmzVBS2lWXhj4QLgMELBo+QCg3WKgrrBbeIWRlRKezJCOOKLsSCpXeRhLRzTXpnQP2
Y4y7sEBxC2C1DOlNemwjWpRZkVIxlbkzfICrdapt1JrwMFcGYFExQ4Y6DIMa49b98N4vAdYKEdNv
oS/wTwDHbb5HNQL1eyyAY9pnxktNe/KyIvuzqge12lwXRmDzLuChGfduup40EiBlSFQwVBckfV0v
khWASr/EpZwaAbb1boBA/cX0oVhMUValq32OC1XQu82OJpb+Nnt6fEosv5D24odYJEyBhLNNbWSa
GuMd/a+asUG+deeJx8fkGDpB+/OaBqxk0ScMAaqZ32SGsmd50qxDoic26rDthYoIDS1oxv6T9Onb
CBPs3ZXxaJLr8uDNpJGGL4peqmoOQmvsRZqH28eiYv06ZRjySBREjWSNlwoQiMr5419nWdIbdu3I
s00EPc9KAT9fm+3C6siuufdhUczNJctFn7Y6CiIpSSfbzCibHcpoUyoixHDaZ21hjTbQV1n7SojP
8PMkvklQLqA/U4SLloGEwy+Fp8QQmOaFxQR1GuWAYdjUh9eCfuD1un6LLDG3hZceWzOxxwAtScgX
MU5o+g36Zoqy1poWt1exB0nhLcFyqtWT/bowvcdEpmMPieMIABWgrughDH7QznyT18TvS7ERdA1/
DE0rlYHhIAzJ4Rli+A+TBmBEj3If+FZMKzIHeBzesfnYFBewm49Zmn5RRyQofROvTVg0ekOOCkPt
6OXaYpBgjmwj8m14WGNWSWDaGwMit6iLOuDRdIqgXPbSZSAoS7WZGmFpDB4BNyBe2dvZ0sKl/744
YIAhdLK1GC13rC6ySdUckaeUv1f8rKnPIL8NdnBRADH/WKDTSZgRAUr3Z2dFa3gfqFWicV6tz+bW
iaz619zYcx9ox+vcAyaTkl+sFMx0FnNEltJ/CFsN+kHpjp01GOmv0EWza1nBq2XwN6mSIzrKfWSX
6d2MSzVsnnh+VnFqmtVvi5fHImTyQgU9pM+vUgvwsrT8xSxADwpqz/LrB4MMOYkfdnDEClGVkVHH
dqPrWSJbO4p9CHjl/a2REHWjQ89iiOj0I0pEqCNKqBm1iZqCoagBcE1VmoYTfwZuIM9ZodWtXvN3
UgLdICXI2rlQBqjfEp2ZymcsAKFOCt1rgOz55WwAa5ng8p0dbvNh7dQIg8tLmaEi0z7FP4IV6M6p
LKzKsufJOhQryQ0DXXaZke0PByZANkNTBI4yJnncDLHuY1nHMm+WKF+lsB2eOt/9V5ryE3NBrM5D
FhGhrjkzfy3DTQJsjF5Fis631ZwVNk4+0CP5UXdMb1VfaSVgxKVfYWyET4uA9ZJNm/0RCeqKBdj8
pZYRjggzp8B4iZd4yQygLquL36J9sJgDOyyWqLsWy1nAqQmRoNX+xoIqkh1urc6+Gp7JuNcCixZ1
25oAKM9aCFrPFgEmvdgAK7Yum/VbPZjawbjMV6vcrh1lK18x2I79y4w3lUH/prSj2x5elVSuSyhl
ZlV/Njas8GN1ZDFI9wXVaZG3ekxs8OnkL+ahDfPlCHPUrUiEb128pbdQHM+0mJE+0bwH1oVuEOqA
3xdedLIcZ51/zDvjWH8GhpN7vmQCLdCTj485nfa7v9WUbg/CNlB0uXQ3ehejtc8Aco1XipMhS8Sg
9PhdE+gSRh7KWPpTQ2mIW9Kb2F+0yr33xCBdn5vfF2xPsxjO3XQTxog56sm+XJRLLoW45hf7Wfqq
FnliLJhzPo/9HeGWPB0pY6KHZS0N8HcwHT17l8xukTZYKvZYepPR14gTypp0jTbkEbndzv7r8S8z
NYC6zFoxu2RNhe8/n+FsGC7sBhqBkGBiTVAwVJuuK9TitetiIqj4d3QYfv93NoEuI4iZEopcDwmt
fddRnZRh8xinTDfaaGpchBKREprAYhSYX4FQ9fggGEdM99jI/YwP8gsY8OcYBSgZmy0ZUQGQhO89
JL6pm15tiZqe1u2CtOZWqyx0ysQEzBr6DncH07RfN3s3l1k3fzJy/FZeut0GANaCLlfk5i9O2g4e
e95aH6yBxenQcUSFqN/oHkp5g1mgFAwCSJF33sgUugvcRKTxgZRsMtvJiLweGOrbEzIiB3yHsA1j
Is/EulaGKRiQI7KWKJAx3T2WAIlyjmjxswBDOTPYsfpqYK9Xesi96HnwD2dW7MGymPSS3nimVNea
2JmrU659BN1Xl40WMJlG/D4pulwg8Bc/EGuIrgdE90uxLhrDxJo5lvVnXFm6vyfrSkGrBcQE7WKt
mNpTbDaoI2G4p7cguaX4xGx2ZPnl9AQcF4tckkogqXrIXNoGWts9E5skWe1D02BPIxFSQbYucxEW
4uKcWtm6YAHT5vAhf6CwQ+pVLN+cYZjo9h25FbmhqKB9MQor4XODfQ6N1QCEvgcQ19XQqoXNOY9t
4c0ZeHC7ROrljsP4EvgJaIo1EB72ifFeAU8H+DCMV4PFG2U0LrUoSLMIcNx6ZYS+UbKM+nSroYxu
BqCLarpEj3wUYdNkgk5AoDE2mDmzfbx+NbExYHEIHYsJkjedPh+Ro6x8rV60GlvvSEKbjJft4uVR
m0vvIZZc6Ja3iAzv4O0YT+NfDuubR+qw6pzj9ZRgMw/bpTN3Zuawx4K/L6aFJ0r9Uym+6VCHVfZp
IzYzIsslEBS3c99C/zCBDboC5x9gZ0yCJLh9RJDyuirgDeZnHwSvaMsjw1CY1iMoh8RlxbuCZwWz
1RZD9aeDm28uKWPPYUClFjWo5PMSJJ1122JLy5N/ECzOSAJzVyxZO2f+YvW/SVIuYMEV1bnlcIBA
ASkN7WlF8MiAxMTgbPrJ/IcMHbadAXs2XEkE8Jys1r05OMhbXNZ9SBZUMWcDGcpy43n0ZurlTJSF
CAtAxYPjvGVH6XccG77z+1LbDL5Yl46O2YKYqzKJwOhjiCRYyo6DOWRvbixQ8z782tRzEZ4Bq82E
6PoD1aTjtlnO+5J2gZakquVjcdk5ZHDFslx0vKb6WFqmNsSUYEuPYJwkFxXG51ZzFQdpXYvxyrB0
g7IhFz0OWhSBYIiXmPsKXx6r3u2tfyQuynQ0vhhksXwzUdZJWGD/GtbT/CG4SB3GD0KzwqzxKp2j
xyQBRpKVuMwtyUx5UsYkr6Q8jDtwmK/SzZ/Mgg0pV6uXFZ4Dj9XeORlrq1gBi+kOrMihnf0CC3qE
PI/Qp1gCZCqzU6y0JhCKj6U62cQsK9huCoxBbFWg8aQxKl6clZ6MM1uwG82fiwncJ9hkffOpWE9o
XQ2cehk4yuYjAFKkZjNKUlN3YEyeOtRMLjTUQEAeG3Eu6No5fzL4m7IhYwLUkfF+2A/FGdWh5dr5
43wq88ojzZ4oe2VQkI/nmfOY4GS2dUyQsv28mmZKm6JWBICXpWTnXvjksXYekt+gr8KYBmXsu66S
dC4EjdPJsToA+0QFI5KdTCmMSNAg03F1bSORHAx21R+il+IdtfugND+YK66m3soxIRI4jYx8U/ON
FpJ5erSw+wvfekLzSGKsiJ/oKfbz49NhqBu961br6k4MOxArbczT2iyLPhk8YNelLCA1jNonncHg
g5oHXi9HSuAqRmb5ytCAWHUFL7tZjq2srPTYlCKM6RHvZyw8AS2+bQh6YmhEL4lx3mUAlHwss8li
3ZgIuWIjIgF/bbtGAJGrc1rCg6rtt+w1tIXXUjfCeSUjI96Cty/P57A2smBO7t/Sb7S6jz+APDyj
D2iDKlTk2QAjESPnsf5TuAZCM941BtvzeEb7CvMMqWesbGcysv5gF8TstQVQbOVIEmo9uGRYv0m3
W5UE1B15RRUFjYTZI85EgZ8NRUvOD4yd+H8ZwWhj9C8sm3ELyX9IcUSLumg9ms9TvwSt5yWWOr7l
T6oXbbvAKK0rcK6sg2+jQexgKg4A1vDQMJOs04IdfQClrHGMEaeWxwdYpzcfAHLw+j14qCrLD5m6
5GOhUvqqBOlFTHPQWQKcI38JDo/vw+SdG7FBaeMlnnV+d8XPJ4hduHlt2d6VCY47lV8Z80ApYX2+
XIB2wENW6AR6mxuh25iStXrJMO5o1gY/bxnO22Q6YkyRSHWkikNwuRT+BRRJiuDkODO7dIzDgTkf
w+KMepC7UGoF7E4gGDwYyNVBxVxI+8dHNPl6jZmhHmFJ7Ts+QS6ZeDWYqcN6QckQXhiGcdIdHFOh
nuE254cAxWVQydG5OkAdsKp36dq/Fl7gsEwFuR0/ri98NDTUaBpGSChiyiXDDI4sglhFtg/YPKqC
HgwiQ3JEsR6QoRN7uq9HEsdLIEN6XU6dpW4kA53HKFz9R+L75ohO7pVdIvvaoBKOnHVmdcvhaj6Z
xhlu7kf3f+jZnra2I4KUAQrOQizIgUBGfzBedPojWpKVoCvxi8XaZEuzOqJEmaA04bAANoYUcZWQ
ATg/lRg7H9BesHziUNaFfQ0P3BJ0PxSbdZEZikLn+i5aXmrY6w1scst/GtzVYeF9yXPNZB0feS8e
aQplogDdrcdDAzrLdqHflgQPO97cyWhne6yT0w7ISJqUaQpDIS4LHdJ8jpE7R/OV02HWTTdd193g
rn3tPBb0M1NVKCuVK9WlK2KoinW15FvTV+eIlvA/rL3ZbutIEi36RQQ4D6/JUZJl2ZJsy34htrfL
HMVJJEXy689KndNl7iy28qL69ks1sAGHIhmxMjKGFaviVXbWvJNchMSZfgxaKbEcmXELR3B6Omiu
PJYnQQPKc5t/ec7NYIg66XWRmsB4EYmAfiU85pvL78fvK/KJNXe9CO+zqUxw0wtSlZ4HnGH9obxh
JkhVSOuSFxcLKHP8PzShmKr/jOQ3oKbmZm0Xr+mfQ2X7gqshVROpgfTXi4sVgtGjt+185UzqhEzP
7+Lb8yuvK3X51pmJZPAlBGdjIUoUok8lQHP/DtT8Bn/+K/dDcnyc7RPOz5gjrC8ajtalvJhVSwRX
fQu+7jveYiCFJlsso1Owr1Vk/A4Rq2lOsol2UX96DPjzfMta/Px9xsmyVpT1Xsffr10HjLiU/r/z
RgfDg/f1WI48Z4owDpZgfL8PLQhCZ7LtZPtoHW0n0dY70myfUSZ/1I4Dp9f6vyDIj3KMrxl9k6eS
Apka6ISJ6GK/HSq2v02yjmvy9cUdBV96Rxu6AvsSJZybyRymml3HPqQmgQ3VwmexO79oaIZvkbds
XypsIb2+8efkqA7/uAJ0yzTRho1E1Y1aahYzyuglb60wmegEPBiNBaIFsWTLq6HByo+RZF7wnNuy
aHM+p8oRy/hZ3Ey9lcjphBASxi+l9tuLHXSbQOEipkYv6nsaMhe50mK7iJxClKN/lETxCgfrFLw9
Otvf/kI18sl9e6fro0Pysl6v0SZ4om8OxBYoFX19gQXLfnzHI+cZCMC5FJfta3b29JBmZx8hO56Z
JX7ZVgk0QM0jdn6B44C3qpkrh7nmOxEEVSL9xlBtW25lhUQru7K/ladyo7ucL7t4Qc2UYhDnqvZ6
LedQCiHhCXtc8Mp/lHCAuc3rBV6kk8MSqr9tl/GXcIp7Ux+pKPCHmP5JAct+lLnhQ0A5UYLABi1o
S/QrprMxn00DNqzKQU9+t8FDmZs4WoTa2a9hEcqIIy0XM5yy8zFtlM6z7Nu9HL+oEeGOmdxiwHtm
zYBTKxitJCsQR0uakxN7q/0q3pmFjXRVkjoBQDG0TTmoQCUAMz6s6Q6d51deqLp4R/9ozSYZxasS
S1kC28InuLof2DvqhQ+Kj5FoFAPpZqKvf/e+mYmkUe3MbaZLao75CM3DjHj1WkyJgODAdxPsHwi0
945beud8WTblGIUxZiQECNyoPqIC6YwCxVrcJNipA5KBL16aZ/kdP1OQQSw1bVJ56qk89Danh3EX
BKBB5KAPB/gNBnyyKhlKzYAQVBvPIF9ETZObGOZAr8EAD3Loctq1Ed10ufEsTxNtFxcZGDN5RAY8
iDMY1OkE3J3CBdq8IlDEloiBRGAWp5PKnGO75X/v+J3BgM75avToSQ1pmf1qpw8GhkmAOkilSo8i
SI8vq+9n1FhCW3e5ISPn0jQYhNHC7iIKDY4zw/oBJ3lW9nRYDjMDdiGQ/w3GDQZeUlWP4NhUVkM2
p61c2OJXhXo0ljISzfl3j7Ufk2ezqFVRtEaR0Uv64+JnL9EW1HUHcO5cifDAS8Msh1l/Xxsmgx9J
EZ+rawnI2gKzvM8CT9FiA3bI5BBs/mWEPNOMiXQwSDlmAihRaMdfvJvw1sUJ8qZ9ePZvMpAxDJZs
lhGFYSd7HgwULNBN6OAhz+PT50picKO7yqbcNbB/zMXc8n8grXlAFn/DxfnFt8Xs5Bj0MLIoU1I1
nlDpQaMJ+IQofTHiFl6DCQ9vTQY85KLKhVSBrW9Ol21PiqAiIJGRuUOoiy0Ks4CFDfBDtSyKc4+z
G/24JAjGEldwDcsOH4qWVKNTNUQnlwdES1+bOHm0evu+V9863+6Al8kgiGBYZZiOMBNkYTDXp9vK
RgAVgZO44L5ahbUdgibWu6KLUk7cyDYD3KgRYgn63uHT23BtiQGZTpLPmV7D68e159W2NWLbMFhp
hRVKF9gTd1/55Vzvjz2xO1mzCVueFRH2hMzhFitwVuDG3e7fTIJtTNbqiyONGg171KaKBQK6YspY
As9Yb93JWj8ZOcJBxSm3Cqa7/CDZFfZXuv3CM4cjbclX5tIYE56QXSt7C9IwC0IKJ7HfRkQn3Bfq
UsJwLoa5/Ka87NHCcb4FDQLJwKQXjJ+84s+iWcylMFZaxEVSXLVb/INu+ATEW6D1RpmJW7le7Fae
S2IMcKxTKetD6NOgbtdOWGKFYWSbdgXi/fCNN4uFBYq8b7X0QpoJvf2oWfyaa0U4xhr9VienF+lK
95iS2+GB9MUzQp4o5qrTzKkALwZE0azrybGQvriSy0k9Q9rrV37636yQbc83JGQvGvrhQj8+KBPR
zyi40jJAyiNdWGwlmh8ic+E14I+OzAs0G/0ag08bD+OgJnYGoDEwIprl1Gg5t8UNFW+sDPTjhrds
LJcUZDEenP8Q5j7MYrmPW+p5ztZpWwLpWLyM/30jZ4DM6NcrJwBd7E4xVdPC607D3m6WODY+C1oi
VNjermDsFdb6H3oczrekv/uf+PUjhnGNyGo7wewL4BcmkjAlDY6zF1pn4UVjHDmsN6jSJLUmdUG8
Q6LnCIteEjDUERzcfYUWL9/Zud0+5MztjBiV+kiBQrh3PUqPMwQDGLSRzaN3DtICG17ydXH6cC6S
ovZMZKVhA5CZQyS6gME/8rFVvPNa23YrESWyBPeqc1/HxRbSuUDGK5S+F8zrleqY72oQ0AbPo88R
wfte9N9nOl1Hdcq7roJOp+khq4n1nCJaok2Wzhdv/4q0fIn+bYTszEqu6pko9rD11xMgy9FRqgcn
TYBxeY5W1JrvWPtt3HimlWaKkS4nNX0/OqK9i+2yJk2gHo3198F4p5su/z/suuRpx9ymgibrIN+B
0Gn3CiZ8mmJOnWqTPWRHkGHw+gQX6YPnxsFcq1FbJkUuUWs8ef0hDR2EeVh2hGLt29f3N5fyfDkk
+fl2DICIlwilYRXiKInEyUGsGRj29cgFkMWYxFRkcElbiLdExiDHy3nQG9VEKhmUU9dnzdXWdip7
uc99fy9qNJPEhHSdnKmRCaVwgNpbimkjTBoJKwyXc6BqqQqloV1UUg30n5lYvvenj8nxuWjDVoUb
q/6x+rT21/emRj/PJvq8b/dLBb4/JDEBwtDoglCYGiRtTjvv89i+7S33r98EL33Qf+f2lWjcyHjB
1zAzI4mSaem0uMJ8sFCMy7qMrOmoI1fzKpDSrq+2CQZUt3ZeDtW28v/f4OMXD7yW4j3UwCTQzRiK
KqLD78+DTcbxLGVqKdIe8XB9pAt7yfvoPP7C/gQuIduND4wBlT+kMfAfVQX2iw+deEvRlljmBA//
ZXkX8hmR1NuDfCS/bWt7/9U8mh7m4yobpBnBBk+t+5956emjy1BcBnWAZOg3M5jBW9JrVVdcYxHV
s81WdmsVFWpE1SIkBt/Wiq6w4UikYMLo/odE5iO34pgMA5YeHPMnVGwNAySZSAejGWl8e0Zc/cpP
tCzEun9IZLxz7IU0msJUpKXIreKER0pXhXQLd13rUiTxhySK67PTLPLzBGbWDFbUIz+7myZH/noL
7C6wjl+4B2XKCmejjZN3S6kLF4YuS7IFlhPw8sCE/xTclLKCZ14Og9LI4PUw4ukBHCgulncbBDdk
atPqKLIyaKuvffPdRLn+M3+zfDsd7OsmwJoQ8Bjb8Wu1t8+7g9Pz0oZLveh//ELmI/Tx+dpgmRB+
YbdGYQIk/1vY29T4rQuCNxyNTWzz4awSjW4pND9Bo9fzGtKX4POPH8F8nzpTs3Ms4pjAQawRTLqi
JuGZJOWGW/S8/2Hks+/BXOBpGlllYxXQFq/u/iC/n4/uy3f9yXveL1W6/tCIubqv04TQLoZG3dpx
AqsFWzSqteHzdqMRhcSYAqy8bGuh3R8RrY+ltFtseIBBCK9GFtjcqvHSo+eP38Pc7XKGm1jv6Wd2
nE/1ffrUnYJIoChsSY/5QJoz2oQWJ4Gz9OabS2W7UYRLKF9yiUrdbMfH5FmuweUWO0/qyo8eBqQJ
sNModkcCyn301V02X5EzbrpPHrQtAs3PV2fbUlIjigfLxM8YUUREFgQ77ENvwH5KrGH/4sAoDdjv
WBhLk3aNytzS81rE/Qx3D1On3wdITHCnwpYxbaYU83KQu1hthO4myENaPFeIFCEtPtgC5iwwaWFD
uajgbmm6HdY9BRlIy8CgI5Z9BQVLMrrZurSnICKfOy+uiIaemMc8J6WDILXyD+vBtx9BtGN3CTiM
KMLSRz1K9qadvf2b4tUf1sZAWXUpJyvW4XPA0xOqVxiIwlYy/r21EFX+IYcBkbKy1F4McQJIB4m2
kHjql5qggXIqPZ7lcu4PlYERzMflhWTQw3bo0kM3wnD5A31QdUHs80BrGYYVRRctU5I1Q2QUMwYp
hFowqVfPCVOCBIKIflf6yf6Nk8wEMWpdleFqxZeGqkXvvmzdee8xgPK+mKWOUEROP/owoIdkWquF
IcR0dut446OyCUFW90B+rwC6BQna7e1Rn2+5eYRFE/mRzI5spqoZ9X0HyQN2Lb1hi3r0lZJpsHP4
Jne30+KlNhPGxMidDk4FyaJIILsXOwGkh/BAbGQ5cAvdC0+3+YneLGgWSOVVH2NdBPRSyHYjofla
c98bn/e2550eA22aEWqaWkGKsEPg8Y6pWrSCoDOBcz0tZXv+0IaFMqsBoyW1d92wHfmv0AE/sFph
2rVbCU7wRbtAkt3z832rXGqM+0MqA1OmXNT5NaFn2Nv5znzoPPnUPjrVy7fgfMU+dyfuUnb+D4FM
dHU2z1JTGRCI4XbJuWy7jhy+u0+ACHeXsbQIWDNbZCDkcilE86xRWdh081ETbxWRHORdB27qbIlQ
7g+1GBARpxSN82eIqpzWo6sTk9rGgKpFdDtzhf052Ux28/w9vQSHwv82aFcNB56phH9chTNlGXzB
1pTYsqj90Cdaaeu/X3nNWUvv37mSt3+fOZwJNodz3UJEZ9/WiuIhKkwYkf4OwAdof/EoU5ajCqRk
TDw6RUkyGZc4Z5pwuWK+4qivm4pct+Vf2fb88jsO1m3mHLodnoMbWuvjnOSyU8zkMk4xGF0qVS3k
xg+bU3NErkZZ441vH9Bfx3HAhWyGLs9EMe4gRkOTXASIykh+lB5RCT98cVx8EZFnIhgvyMKoqUwT
Iipnu+vfDBfjXYcg93mptOXX20wQ4wNmLeZap454tDcBcnZnkn2jYIJZM9peJ7uNSaR943ZOdnTd
CrPMnvB8xQuYvPDafZdcQZF00VBgM9i1wiTAEiMWQ02faJ6mymylJg43OqGHxnqbIst4qEj4j8pS
g1+yLLqIrUm9zduHvRui37Xx7e/nK/ozMLbK+YY8cczRKlqZjmMJcRlxPj4msvPBppuTx5eA20yz
+Dqbq8YAiTAKuMQvVDU8D7en3dEDfa8fBiqYMpBX5sZfi1/r5yjZd1mOnKip5f/3KHV7OCMYwiP0
GPmDu07AMRXz0gy3Z8+dj8c+wXIlnNIsMuDfCVE+s2ktSG6CBdBrc7N2fYyk/UUeQvK4JpStRtfX
zw6yXF/6HvRavyKwXDicr7sEArMTZ59pstkItURPXDy7zWXj+/sYfKS/3+0RXYLfdit7/2rwVJ/L
ZMIaYVRSLb/gDDanU4z8KXl7XMtByF0ovhSkzeUwWGooehShHQy+eIwIXbXkWqm98n2CfmUBYb2d
/gVUrbkMLEt3vyKje0KSaOZSZ/TrUTjDZoIQzwcB3K3kBDoxzMyVAxlqG3UE3idcihLn4igIz67G
c4/74nKBOIQ1/cOQ2mlgP4cYhlrdt5VlZ/lRiznO0CjL/kJNxdgf0E2HucP7f3/x7psrwlxIcpgn
oFISoIgzyHZ8kHz9tFY/sd46iHbcEaHFqHcujrmcolbWU5M6P3Zf5o5TqcHoRbY7eu/1at1+BNwh
5CUOPRj+zwkyUHpOryb6+aEgqqqFgwUj2HJCyQD9J8pObtNS7pWYbkd0l3e2y77wI5pB1lHOItnM
Y+n4Ovq4ILEeLrsSnWf6HBNhe6qb0rwoZYUjbQ9XBxQHqIZz3kSLb9nZGRpU0Zm115drNU5YJIGQ
gpIQgkLZpiN5e/MBFATY/vXrgI2sX9xvt1Sgnn87tpVa6ZNxwMZsHKDTuQK+HFJMPi+QXqp0/iGF
gY5ikrWmL2Ahr85HnhKsY42eRPIiEhT6I4fu3+EFnPQv/vNC+tsw2JrWYA6V0lg4z64hEglX05k2
FiDdjQLhN+fjLSZWFDDzowigog2EJXxJp0avB+0sHbvRdsQXiRZXHssn2/R4xGxLrZH6XBQDJn3b
yr1u5RK9ZBwxWiUYvXO73XqUXG5f1CICz9RikMSU8xYM/QVs4+RkbhMotgNGKk64vhiHzYQw4KFf
h6t86SDEMWsi/taDw/mNA8D0pviHLcxEMCDRq9WUZw0+zxW2EETu8UJq21wZH5K9bnUugcgtUr0j
j/XlogAdvoLE3nFzcTGpXPVwZzrw2kXkNfTRCU+Kz/0eJUcn9TSwA+nH5IRJo9XarVd6SboVAl5u
58YiUv4cAuvo+rmoOm1MpWNlkuwaTJONrMtIvvUz5z7lmajBOLtVa7BRASZayE5sYfgwiJ+D9cu6
rgiXzox+untHzQQJWt4Z52TEUdMUwXa7SsEf1RP/4eF9veYS3y11es2djx2fSITpjKwmpG2HhGCN
XWqrp/CNx8q1+EhXNEPBMx3UBLrMukQXtUqXlrBXO3pUnNoPV8q+CIa9SvdpNnjfoaqCLLvylRH9
5b6zLF9EM+GMsyRpr4dqUUsIH8AYu93p9g5h5r5FmqdxB5vWcANH3f8rvP4Ry3IkVLlUt1h0Ix21
KiiCR3uIbHWD4jvdG/CvyoSzA77VtWaX7RBKrRJi7zkqCa/b3isJNutYvYNU+IbLXbVoobqKfAso
x9DawZynpoA7IBwbCtie7Oo23n577NS+rNaHb3BP3v96yzfRjzT2GBM5rLrzeJGQZ6Glm2g9fNJB
xqxyUG3myFpE7pksJmSxzlY1aQo0227TyNGvriqj1bL2XtqPQ4aNDz7vqljsmsDU9H/OkuWRTZuw
0KYG2imk9wrZfliDMdQdXNlCHcP5mg73NeR8uls7ycxM0qYKy0m5Skfv6heB6h1EzuJc7udi4Cs5
Z5OQXyGhEZzxqQVlZ4blGKsNb7ZsGZNnJ8c8coo4VZWuwMk5yFglLkqJGJZDTzWfb5qC0z8QeSaJ
CVDaCybctcsgIa9ycugT8SiRY/1S2ivzwf9l29kuOOTuAWEfrxtjGTdnotl4pdOumXxtoeTmY/vh
HceaYEkasfMgJuJtXXnAgy2eDzBQPWXnKlRbaItz1SRbrEnyUmzojPhhbMkhXXef5ed9q1zMwc+9
gEGUWDJipbIgU/TxNEYT09VNtlZjC759qda5zc8nLQaCPwfL5pM65VoYsQYzfQX3Smyjq3ry69Xl
0+S9524udcd62DxS2vznPLUS3AVI9nsUnV/7d/SubAvP2mv7v/ZHLIzrXoZAiNFGUq70Kwo5vIcl
NdN7P4Qeycz35bJVm0GitoTZ/2aXewUY2U63j0pZI1Hx53xVjt+w9BNG1DRlnsJDW/R3ex/tyiIX
ZLA3V0Qa3lr/RMGKI3HxiTT7qgz45E2XWMrQUU+VdthdO94aldQjVpHznrcK7zgZ/JEvsSWaE2TV
buNRnv1T8TDaJuhuS4JRK8kHB9f74LpvvgpGGExgYNclqiCW42x4B80zZgagNFnV9TiC+xQP1MY+
L7a+a+Cw3Kca1emeCTFwJKFR+hxa0Bnc4KoP1juQZqVvFe7IwrX/V3tlgKgNJQm7vCEsze3txvus
NbuqfPPRQe9iaif/hrRYn4GQyoBQSan3dBHmukF0iAdVQiwbN2QQIs1z305v4e6dc2SX31WXUdXK
hN4or065jneXFLNBq9WuwBJuQSOtbyNI3OR2vAVhYr794vZO3pYW3PsFTKQTncNU17sR17S33WCR
xnZ3sT8Tkq1XlGfbzYN1RWTv/eXAnU3ihCAaA0PReTCLPgIMbR10bV7eeBfYEhnH/Dve/n2Gc2Ev
YSuj1OM79t4WHU2KV3nly9VyLRf9NXi1Ha6fhW33/hqNgv7v3n7aP539Dn2LLzGYXsDj4E++uHvs
XSwzzu3gdbj6w9N9C1hMaWLDok5fQ2j3FhmXTS6tIdSjSJFKCDDmmq8G55I5WuIJObmurNd1g03K
m2deYmexPDsXzLjw0MdWK0U3weKzRoqEYCzgtBVHjOivu3ex3mIAmweWi1HhXCrjy3WUW1INSpoj
UnKn3fa8zyJbOqPnSuW41mJYOJfEePE5aXXw6VBJFrqhVbto7R5nuVZcaWu83/+Ki92CM2Fs0wxo
kTu1zCBsg0GVqPayj3inH8+x063s0sCdU7sB1h2dnUf3UbHXhRvAsXWD8O49WqtkvXn+OxhvFmM8
vMuGKt3EjrDPR2JXa8p1c1/fxZf0XA7ju1JU1MPZmqAvho12u9reY5GQb9guWeNuo1O8qc2roi7h
xVwmk3vp2rKP6wm6DZ396aXIwqOtd31u7fu68Uz01pMyg41azf6fiW7ag+K/gzHu2bR5NzUNQO59
KCZoOKdTpONj4QCt3XabYWIXfZ2xRZsfv/jlO/o57kljQCbty1qPQ0gLsX0+tdfr3v9VrZ851rcU
5s0/EIMoVtK3RRtJ0lHOVsIepdkptkOBNxe8NEaiz8UwEKJ1ltwXJrW9V3Tp7NCls9qTpzesEMcw
7WHD5xPmfSsGSaZBSi9pTr/VpnUcDfQAL+jC3dVerKFLk5tVWYpdZ/qx/QjDNc8xJwxx4NqxvGKD
Rnqs8ECfAMfOl2I4XcdsjK6psqSxsYc0abGkgIDuWE6BQdO4qT19XmPnZY1qdorYg5vBWYqU5xIZ
dGqlUohLSUHUuGlCEgmo3eMxiUzY87PwcF+7RVucKccCVBVPXXelRoJTVAtbwyG+3hexiEczEQwe
NXovgCxelo5CR+qt9gZels5OPDQu35ezfJPNBFH7nAFSMYl5mvTQ5Wo7+VNpNw2h05YbLncXzyIY
UGqj2OjDBN9n04cEUfb6EYtbs93zgXLMcEswi3Y+U4sBJUER2nQQVNxVxu/qXQKf/1lyMtFB8oTL
rsezPAaa4rhvVeNmDhvvYzeRGuaA0i2G4LmvB55aDDzVYmlhDB6HWDngspmc0jdehDVggleZo97y
D1CfnR8DSyL4fUuz1WjGcNsfpf1adl7ozXvf+hYzTzOn1Zn2qLJKGjMpIAYJZdU/bT8+dis062ON
44OLUuCLvYn9+yIXuwrmIhmc6DOh6MUMlgGewG2Dp6zsxo2XPm6qlOAx9D8epM5gxdVsOsUSIe71
JBB1hbI+WiXuq8SBI7a/JDbqoZVSiIhTcv1LRLuC3cs8i1i+GVGqNejkraFZDCJF4/kqZyBsxYsq
9HE3rrzVX0+J7eNiBEWPjR2P/PzZYsQ5k8mAE5biqW0c6fBiDAl99A/jowCGdl7sdwu6/mnsP6ox
0DS0gxzXFyqGblS/uhOpvE5BBx3aZnhdLRQM7sligOncXHvzjNfDEVzq0j4ka+6jb9kcfrRh4CiR
G02Ka4NCH94mp23tbocYnKzKVj2dd5X/HfCjmGVw/5HJ4BLWxjSgH4dWSDeeGpm0MTHc/FdUkQPy
1Zy7cRlvf4Qx2DTJrR63ORSkwrbJ6r43LaaJ9b+NTmcXcg/dNU0zBboY3ie6ivf7VRHQbDha4Eqs
zLI54hbD55k4Bo8qU72GkwZxAqKJ09WtDvmmeQXjh8MRtATpBoqjlEJXRR8jYxfiNS7yEW0QGPZ0
wvenswOqFky3caQs3VBzKYwlDGioz84dpKCUYCGprxJXcbFijKPNYmvoXA5jBGleX5WxhpzbGhBQ
UhxXaA3FVOivX1gSzeuLXOzTnIljL6pMnsCifoY4MLQ4XoR44ujtDNKheWQ7PqNZwSA72tVP9pf3
8anSyJM7PjTYQ4nB0aDYPtdvYMW5f9SLSZb5b2Is54wtu3V8oR90cLZHzGETbNhEtw4QGZSVX9YD
x+/UJeyaC2TuMm0wMgU1dhnRh+xnI1E/EB2cv1FhuLrbHUm2+9LOveNqvwcb+mCnr8jxaTYIts8W
ejpdyXUL8mijdsbjcltChPkPY+6mShsEuSnxw14btIFYfFa6JXybC2AuorHoym6o6FF724udi0Tx
/y//nfTOu40W0x9zWcxt1FtDcRGpn6JbFMNtyIAUzuoIWlTx/Xf6pmMdeoWh7Nc65PV+8U6R/vvs
KaC210HrqY0r2KdtPebufXtdzEbOFWMASD7n8WW8faXN6SPGPt294T7AWlNs0eanJZY/mWXJFraJ
Ycic0aYXu3YsMLNx3IAf7uOjcMBI4lr+2cHUKQf0lm5cw/gRxSgG2th40AqIEv3X7ad6zDwO2i02
0MwlMKg6aS1GhnNIqA69i9Z3SgbA+TrLwP2jBAOoFiVXNyKIcKg3YzPlCm0z/JbQxZB/pgrbEzpM
laqkVk+tzPPG7THe/UV+074jDFV+j0GQ+rzP81+A8m/V2L6yCfwtgzh1uCtOWw98eUAo/wmBK50s
4+UhFqsuc/0YkAxls9cHCfqB1OBYPkckWucxes0JKnQ+dtjZh6om3yCtFp5oc+8XxxYXM4xz+QwW
0jGUdJIhf/TRRwCoQu8mYnPejUjNgY1j52IYRDS01ginFuaCwYwLibYtrWJwbPK/QOHPh2OgMDfB
FJDW0AXJCawHJlkHQsCUnD2n8lt7/Y05r+fvBMzuHF9YisnmyjHYUSGCbroScmEuQF7zvQ/Ez8sn
TwzvDBncGIf/AOLGMZ9PFtl2v9pAbdErluKrgTXWpz0tHN2W3lRz3RgoOUtDnMsJdANh/RYb1EoS
/+Ipxjs/Bkt0Pcyqil5hJcmfVNQlbpNVPOtYDkf+tg6WaldrmqwzFZgg7FzzVp/ZGk300wOCMMuG
e8f7x7XdbdSNvMHIAOcUORqy1Lt6oQlAfEDKxpM20dqyay/xNqDJ48hZvpN/dGTQBAVcuZMmnOQG
9cWhJVeBtjY4yDCB/vDz3KJGzV9ytziYMLMRloR3sgZRtDpoRxmv0BF0I5nDQilMJ/x+8h/e3di9
zSZcuM8Hjkuwc5ZipY0oGNNzHSbHW6HhD4wJB+GJtruDbZhbI+d9RwZhsus0GqWC80XDBJZyKgEW
Tl9sNL2/U579yEO/FZbt3v+ovPuIpenNZaNCzgFKYngVFH64a49/+aA7eXAxM8470kVppiSamqJK
eGfqKhPWWelZCDOq4nbykLhBDwCpnTfNX0NDNMMSjnZLRzqX948jbU01p88SsJitkdK7kCMatp1R
IZr9KHprG5N0FtpTeJmVpSgM47mGrCk04tOY55CcV3E/YnktjNbrPgy0jVc8t1+yzrkIxhu1tE4k
5SLBOh1n93n1DhxwXgyO5gLYy3uyIlnLIQCZKBr6o1kCr1qMA7kYwcAuGo68JQSdi2NMQyj7uhUS
HJnZkD5CB/hfHAGLnadzCYwxdFo8YBoCElDLRT3tk5xpBAQCuPtGx5XD3NigkurDroccvLdPYD2M
7aNvPCP0wYA9RxT9yWzkM1eJubXjZMyRfLqp5AAYc0/ywXgGV+LluRYfTHNJzFXdNXWMZZ0TBSf0
8EkX0GurLUX+mKzByurwmcqXgoO5RObiNo2+bJDqwOeqiXpEQMe/0ThuymZSyraKM+0KER1tm0Ps
iGgceeQ3dC48f7/e/1Yc+2Z3AhVVraRGMuAARzdOPFPibtnlIAKbey+b0SquVBvwOqTg9lkHNo8S
fzHVNfsoLIDnxbmpYeA0IXA66bZqHwkw4cFNjo/YOcs1u8VM/1we47Nql2VmT1HBOUkn8bskzWqH
Rs6zr17tCdM3wbqUyEsdk+fDF9fml2+Pv1GcfbZrl0mdriMV7lyxAIfS3vEceCmmmuvHOvBQj7ks
wq0wWXDZX7CqvSDnp8cAizLRBMwxQR4y6YwT92M4ynlMLeS0HcBv5x1NZ++TwX/54sQVi1mCuWKM
916qAjs5FZg7KLKV4PJbe/+670+LgeFMAvt4n3rwzmNzLpTZ4gJUgoRgaPWwp4MZqOqjsc0/XLFK
csMrfHIwl33BF9owTVKKQ0z8Z26vIA9n2REvSemzWuzw118d7fcmXiGdi2Jdf1Q1O8/BGYZ8C7fo
9F/Csr8NnZ32ivPQ1IToBu5IUGEvBNg0PyP3Hewev1z7suJdkRwsZAc7FfA3D0ZKQ4vmKXk68Eh5
eSjFznhlktHk6GOhdl7ios/cc3AhW5JERImI2oN0u8twG/O8mXuOzM1fZdmggDyAmiR2+E5B7NC1
xL+wSjV4RmPL/+jO7NYcsR/O+lTBAxBobD3JOdbYpqphD/IKUPXFgyrOZckuygm1q1an8s3fNG/7
EX9Fz9lTdixXwKr/HxyBAZBKl6NzPVBxDqK10/ZV9E+Wl0p2VJJwj3pRgtV99yGF53zsK95owgk8
mzc0RgrE2+199ei76/Vtfo3LCca5Xth3e20mylgY0PCKnpPTdhuiClu6gZW6z7wlApzQwGQeC/W5
bSdVuX278Kl8wDudV/ZYLFzP4Jh9p/dmiYo8fY+AchuvVtBSv6P0c0A2nXe3LKY156KYp0J2rqtR
LeBmaHkChRUeycijRtgk+WQ+EPLwjmUTWHmChSd0uwqPdIYHLiYTkqDZNo5kCYqCqMDLnSbwfdtF
AxGeErTxgPOauNHP3gnx2Qd6r6W9lo0Q19nIGCNHjf23A8EE4pNP3h6KX4i7DuPbIX+uKL05dyBr
kVxgfthMhJKfDX0wDMjPSIEGFdUJE/KNaJyjJy9gYLfogA0lEQSFYidKz2c3Ris6L0/MtVEGU0Zd
MLCqhtooYv0pUPwXNFY43EucF5qwS3Ek5BwTqYacxjuhtwIPwGOOQm3o7FctUR2C2qPt2kEm2Lys
AM9cLCbz0IM1csoUiD7RNhXvc4VNUrgVhoCu5/SH59DzdTJg8cSD/Yi5AHLZCA9f+ZVwUy9LNZyZ
3VgM5IC9LGvy/mY3SCz1K0zprI402wNehfdHDaM61Fw5AM55M7KNQYIiVZZcQmi8ah0nWTffazB/
3xfCCdktBn0GU1dThTqE8/EW3P/TiwWT+aEx2CK1RpKFNOfibYfVLkKLFrqZQpcjhgdhFhOn9IIc
XiwNYl63GnI7uwGPuN9PDyAfQgOuwzkvXiLJYhCkDaemMehH2eAR531sr/vdao+hTsF/bO3BByMQ
xwy4/se8c0Yz07P6lrrC8GqzmhyUeNGSQarARStu7yr2C+bvKXsV5/tR77oD1hYDMJMqjpnYUNvo
nf5tgpFjhzhPu/tCDLYpKNT/o90mf8AN6B3h3SBN2D/9fhs92xbeuRfuYqSCkW3gvIm8Lds4aF6G
DvQoAkClRSXxQnZ7sAP5eGhVhO74BRPYK687fNlGZzKZ9GM3XoswTEP5WKzEyX8cH95BW+CWzmVH
w7HDAbwzvEbn5ffxTKb6Z3o6ya+DYnWQ6cSrbdXbE1G/pHUJXli6sY1yKnLsZRGvZgIZfw+vHQ59
smgIGKlERgU4xC4z+76UxQfrTAjj7WmkgNtJhhDVFp/C/b96hcz+POPeRqkXqanjz1PWIyeb3P44
fI7pA+VSfLGbF7qY4L5Ci1RE5kwk49/K9SwkrQKRGD3NSTedftt2sTVWoCixm8p75loj1eEffj0T
yPh1ZnVNLCeRgnXXX8H3679qSJ8pxOYyjGlsVDGB4W0QLlywlrG0/XfZQS43cHjmsBw+/yjDJjCa
LBKxRQ/enJGrjW0h6OrZIfGpo4f2CXHJr18Qu6bLonid8DyfZpMbsRBfFEGC5M0JbWK07Wb1RB5M
8h5hBpFHWLX8Gp/pySAIRtUugybio4GvFPSQWCiLTWZP+tFvMS2GbZDRJ/doF6F5JpIBkKZRQEQn
6lBwg5n3XX/InYsfO3JKJLxYQd+R0Uqeg74S3qXAcXI25dGYpZKj4CaDROd1u42ftlngIeRE44zj
Pxj+g43981gEGfDSAhzPMBhwibJML7MzXPHzSBNw7fa+q3M/IoMuatI2eUGvni06Cz0PrAH+E6E1
KOyC40Uqy+HX7PMxuGKY5yQqrrCYzcfl2bLLJ6x75I3s/xcnQJQIljFLFW9DAbPWtin5P6R92W7r
uLbtFwlQ37xSjS23aWzHyYuQrKyolyzJkix9/R3MBc6yaW1z45xauwq1UYCnSE5OznaMREoUKVWw
og/EjyOU0n/CW7pIQBzzDII7nis+Hfao/yQyZyQ1ALcYqMRl5n90PqaE4Hh1a1om4qUBpp29K1nM
edVxi7H8M2RhisL5QE7Ke4Fl+QNgy8zFbPXz9/djBZkE6sIYwP9sJ3NmgSoVYaUnMM3OV/uCkZe8
dUJgg1UX8Fj4RPbJilzcT/CYz19RP/+JSPZMQ4/5+JQSvFGcOJaKu38p/n0O81JY/UmV0gbrd9L5
0JPcz18dXjbnP+jp/wj5vTRXKnSuigAdt1hzmc5Pb1rtkTmmNw9oSni8uZzF/KrylRxwEhvnscRi
tC+wp1GSAY1jtyZnvq6O71efrkSc1DrMwzxSkO/e6gkddF04PZl3SBs9Xst0IuOfovyWmq4k5VkR
jacCm4biP/6gvR0xltQ7Ds87mfaW/52OeutFdqDdTqITBC2F1+g1aIGCPA9fn2OR8LD+/8NT/k8U
4z+eLpmcxglV/vVv3/dgY1lIiYnuR77PluEOWaEe4wLZBj0kCc8204U80HWZsSt9a+aB2MT06h29
D88HpguNJAk63xcUmY5ChvL0Zfqd+7dixr50RtiMBpXZ2gd90aChawF3RXhafnMnSf7D2/NPFmNa
yqGtkvQE3VzSvl1PQJOoPwMynYsAEmj5nKXxLhtjOfqqr4bEgjQnCoj0fD7Mf3gOGM9wsNBimmS2
cojh+d2SNsSguRZkbadlBjQTlWc7uLKYTJRWiuPlItGbvfZ0u07AqRp6wo4XQ/HeUxZQbDgH+kn/
PSWwb+uz9ccX2WFM+v29dwBVxTsl7rIYr9IaijzSU6r0Elw8E7Ehmohod8JjczWJV3JlGH8TfVfm
qrWirBB/H5Lj+uR/fAkEMT4cOgwzzTBYgdIcwDtO9oB2Wl7OedKn00zQCIqaCPhCZomaAnusqKWC
AKFxR/R2cJ4Vqsl3duPq9xkDqSsXJW+GDI65hQgEkBxnIn4PvLGc6YzylRjGOKqwwYFGl3GAM2ys
kShHcP34lCYnOM0rGYwJ7Mw4aFILSwG5hUdrp+ig65ZmDDT/ZB3NTg53pG7SAF5JZAzgJQ0DkIUX
9HDk2dlBncpKkdD9neXkvWT0IB4dFGMA4/ZsJKmVK8hj1w49qcuqzkAnOQdKC28n6U49ksWYP3MM
815VsZMt5Dhe5OgonSJM472ZHOX71Zqre0VZJ0YVFLG75OQ0u1f0jvL4P3mK9+uJXInQToXRn3KI
OKCUXu07kg12ZXpca845nl9TdSVHTqveTELIGWbLoz77yBfChRRoHql4mzbtPP3Tul837kqUZdZ5
GWg4HeBEguDShVfRE9rty837TabEriTRRV9JygKhylsTkir36Gx/8bN/h7BdeLj28sCrwk4/H1fy
GCsxNsEodSdsovLLqLvGrMmLYT+dwSTxjjECsKDxkn6T/uGVRMZmpNV4OYMyRtnFB13AbBoap56t
Xf6Wkv/d23glijEWZQaWgUbBZqbU4zXA44UWTszSoAqDyTzK+cyxh5NOzJVAxmJUZRAPgg6B4kz/
WK63Hgpe46b5A0bU/6JH4H4nTeB5yKoFShNZVtk4qAusQMNYNtyZPJ2PnkHU56hyOnlxzh3zjbO0
e8NxK4zxZ/q6UzsprXCrAdt9cZDYAV+D9YyaCf7ivJATmehbYXTlV7fAEroqB/MVhFF0vXFVRyRy
fHQ2NS0tCfHE3RvfW3HMi181at2NPcQ19ersDLa8qCiDsGOsV7GN7ukLZXJxOBt672bcCmVuXlTE
eXYBSBZ6+xCy9BZo0ZrBA2YUuPNGgeuP3huWW3HMtZMSwZL6toayAPxLJ8WniI6++eM18XSEuW9F
3cVhX7QwXr3jAWVTfRLBa2fbj6VMJHRul8LcsqEG3L9qYCmYABbttHDLEBMRw1Zt7VaCJ8BTD3r8
t2/zrTzmbTbM5KwLDeQ5ynZd71KBjGskqrjmg6OGbHgyjADvqeXfI8r/1nuewt0bp5tlsJDRJ7z9
o17hdDAvjPE7ETcLLs0fwMGpbh69GBx5HP1mAxMBkzTjie7a+hB/Rl7/VPCsLedcfpFYr6xEF6aN
dGqxIIx9L5Od2ju64GWHEyJ+HhLahKd7u3nMuyxosZGPJmQd1o6AZrrA7zD+9kv+xdm3Cf/pVhRj
GIwIqApmgI0TLAKWsfYpghxemmYicXgrhbEHUV6q59KElMP62B4+Btci42nROrVOI7pX19bJO2g7
NsL7cr0UtuulY1dbii0yd/4XLsHttzB2Q4/LHr3hVPFjnbSzv6mvZARIerwywUS67VYQYzlSMTPb
ccCLSRmtnT7xDdsy7EInDrcVhWMLf+mXr5SzlZKwOYcdkodk6Zw6Yq6GPylvSoX3UKrU6l9JGRtJ
VfqeqiWGPx1zZoHScLsjs1miowf4wDG898HXzfax0MZFHYChXMQ5HS+hq5F6BczFEI1XrvbcRWt+
QYJeqgeGl6XAamSMQEQl9hAtzlG1WKHMadiO9GRhAI1z6yYy97drY3wAsZIbMaM7iUcl+EATFiCM
gYD0MgNBib9C0w73teS9YypjU4w2OIdVj+U5MMfbNcnXvW9zfVKOHVYZcxI2lRmcR0gBj/siHwiy
UeecEGGvzWApUQHgmWWOp6EylqUZBivrFGjJuD2YzxVqSC03RzMRkd0eF2My6qg8B33fUE/76IxI
RV2AhbROI/exyvM2jzEYYyGH596iVhIwh8uC8+s8U89CEOenqBa7DqvID6VOzEV8shvTB1Vz6Vnv
1vzxWnjSWCTAArzYllb/7lnniAfLk79bmcjzhs/gxbm57AQg2LsMS1EgipJCow7mievGq97xkvGy
dROT6TeawOILt0Mda4DrV3Y6ivlHvQbSkkW2KD81xA8X4mtduJdZhesLtCWOZ8gzGiz0cFXojTKc
8J4oqD+sQY6BRqsYoUq+NgBw0aLVXiZ7uwV0VbHmGGPO+6IxxkMu0jbN6VOWnV11tHeCnZmONnLD
FN5JMuZDCuCStjXkUBCDMXIQF2UekolwsTgrkqhheGDuNcZwSM045ApIr9BKc1hbmBp90TbjB7Jg
IWpi3EwYzxlgUZjk7oIwkwZg6FZYn75M8kqlcMvPvFUxJsQ01DwXNYjp7cPR2HqO7PatiyrR6Lrz
s8YLjujPPdpEJlip5XJIdRrLHjQJ/v1yPBFxBtCGC9i16rkNPIP53ODyg/LsMTtLGGZq3g0y3cyo
I6fABoRI6vxgNMJ5bMSmDTIw7xQZuFki2/2Xlpek7tMBznFLwX+EZ7WxObf6P6zlnwwm1dFZUjtE
554ar+XlzUXugfBH36bv7z8hTIqjMvP6MgYQcqTtmY3t5za6gTZoBVoUYOHl2X56Te/V4p84xr0x
0l4RmwFewHINisG13TiU7pe3dTwpjFHS9ULRR8CB7Q4nkQTgCnt8+BPVJ2rr/62CMUbdWTZTqcbv
p2A9Uhxpg1E3NPVwxPxWbh9tFmOIqrK7BJfLrwI0n5Y3YrwIf6H78/xt2cWmikm/sgdQslB6vJ9k
z1nltAP1b5WMbzMYeaDWLcR7W7DszkCOzE378g6KMUpxAaBoVaMrPOKBRofwdgfUtqcQ6Hrv2NPX
BXgrfnj3ajJeBxeYqMm4vjprI4RU7c9nY0RIFJFklW6yd/Gvum39wk0x1PSazHmNhcrEMtHyYMoS
APdVGW2euBVX4ZGpoV1drmoZrihmjDIfKeCPsLa3GQpW4WbrS8sXwQYx0upNBy/ZiWQhSBDaVbPa
uPtu9srbgImnQBNVUZREQwPPosbsepZrohGeQ7gLZ/s4OklELIBcnkBmB95rsL3180vi6JuA9yZM
bLwmYdctVdZAUsL2fpwvXRZWpYXT3lYf3VuwEhaLHyUh2hPHOk+9qTeSGAOAcfJwPEWQVHug+E52
lpsC7BfYhi0x7dp7fFGmXD+06WuWhB3FzJHBvHVlVql4DKDFKSad1lXhdjIZQwTBCloVXjpbRbt7
M26E9UUn3WyPOgN3bmfiPULbgAgQR9A6qIrGfMIQXi61Gghwjxby5usyP8cknsMZM8RZ7gMmGmyT
47bnWXP6AjEGCos2ZVEBNowo/U7yXem12Ke5YASStUM20u2Wsl/5EZHfnnkXaIK93bQkkL5hc0UR
hpcxRbmQ6MWlUiDIGUAMWn2KtNpaHzKy1TFbMxKB5J8d/k1ZS5H9lsTImisLkWIwmAaRnniGa6L3
+faDmCuUSFZxzgTZ2jVuuFlnXrxo7I9wLhBjk2Wk2yRuiWl4Xp8W/dW7/b7aBuaUgz4KtFDENmQx
sV7SFTT6lXemE8bhaqt1kfE6zNZqGinUrN0y8Vt3sOyu96yNSpodcBsLhzLWL5KSZxoer0xnmx2K
MNXU6qTTA5YX/afi9A1JvNzWdFCdK7arH0uHm0jiCWWsRNRnQjLmWKpT+wIYGTcUU+ixbbh3rywR
XRqmqqsqbgoLXnDBfOS5rNJgdxTd3S6ykVA88vqdf+EebtXiVghzO3S0SFmnGkIOx+1fz1uaNp3e
wyiy1JF8Xs7WHiaT0ba79TEDFs6j7RM4PTHb97nZbJRF/gQn+RlUwmSxiD2wNYBInhdT/WbZH30i
PYorSxHGIKAINHyig47Ury861tthavTYY6p4N9ss0GQwLhaSPbqY0F6EgHh6fA4TLhv2SDNNy4Sh
1oBWffsBYxxqcl0HAZL0o9d1RJuP8/79NJBsXm6Fd17NdyKIvJHHAo2ElXIu+84K8AIVftwQwCyJ
brWobMuONuH7iVwOtS1zLu+Ex2iJFhA1DUUDbT3WervKuDqZl6IsVDrkRSm5VBt4NICBBTjI+wqn
vUcBmHe2Ew16eATwqqP5F61K8IxvhYZNFiRN3Ks7uDWSg/4oVJsrJ9huPntSuq1r4FV8/Xx8nhMT
lrdCGd9YL6JAAj6pCoMBpQYfGHgY/waO762PS4BJfX+Xc6fv5hWYlxYL0C496zmxTuT58Pg7ps75
ZvHM3TMFqRPOFb5DpQCm5SJz4ufwOXjyyXAsXP1N/RJ2j0XeW63blTNXSQau15BUrboDh9LHCdT0
fh16PBeRKgpzX2+WxVyXMJGbrNQgxLG2H/rflzEDPglSz8+P13LvttyshW0diJrCuNRyp+7MWbR9
eVIWwvdjATzlZJunh/hkBKIFCeNW/DgjfFIcNMiiPVZ1VpdFf8wAQ9FzjM1EQzCWBZp2QzYtWTRY
ZI10yEthzAbsHiYf0ZJLibLXOyLQ2ZflC4iLZrZmv4pLwCcUIEBUfM6iJ7f1Sj5zIwUV8PW5dqGX
I6d4fXQ8v7IBCJ2v/dR+eqMjg5v9a7SIXOSaOGc6gd9wu3rmauZhW8RJitV3x/hTX+BmXuYX8gKb
6z69rUp/g7njiFe8mzJ9N3vOXEQENPjPdM/pPJXjbbX5ztcFtEIDU5hitS9+hi+640B+5OZ+J2/L
1X4zV1IZGr1ogYZAi5ghEuiH7NUn47Pr5k+f6orC4NjW/6aKeLvPzB1VFaMzRgOn3Lhe4exg/AAo
S9x3g6fPE+U9SDJESYUjg1wXOzGmW3FShKaEE8X1+ZKW/gx0HJirBYrnPHYGwqvZTwBO3QqkkeSV
u1DGoXGWRggE7AjgAn3o0AtAknQHeO7IZRezwkYox82RTprWq3UyDmGJIh96VSEWVdn1yZNUP9vI
q29jt3zOPmgPPy+NOOUX3ewsc1ONMS8NENCqqIoBRT6dV7NufnkrbevlL2rugIAk7ud+X69T7LLl
P2tbwzfdzFU3HIM/fX2uls5cWvkcgSMix4ekqBOvvc6/gDIJdjJerVYKSBkXpYN6vPhfVC+mn9Ar
0czNrRI9l7QUoiv3gC4QtAmXs3qAPyoCr4dnJyZSA7eqxdwaGURA5ekkYqGj3RUwTeLr+6JBv84z
Te9z3H/e2lgsGy0ColMQjFDkNRxyk3RIFaNnnHaMYyadY3knuihv1sZi2Zg1SDeUGnbIXFcL4AgQ
MkO/OsYlKGpq4caOwXlpJmp5txIZh7OM0jROz5CoIRP64c1Sf/74LePZHhbRphnPuZn1kHByPG0e
EmlDCW0RIMAZ4WVypp+uf6poMgYgVrRa0QocV+eYi4bItrP7fbKfQDcozLJ57gmO4PBwSqf9hSux
jBWIrDyRpRRiKQIzRf6Ci+L5pkPIH7LqHQRHYDn0vue8dm/erWdhbTLFMLOhhODDkTILeJ6ES1/u
BWCT/1m5iMMWr4JT2Jmd2DxdvU8G3moOc+uTc9b0ag/RgJt+0m2JwprCvq/Q7+MC7uwV6ZNnk8cS
T63YnVt7tdHMQ50PZoJEHYSKtGkfZ7sDhLE/AxzLRkZ7AEd1eUtkTE0SpZmltjA1y6Xe2wBDmtOS
ChfoZiq2vX5EWKCbs1abaWTK6i56j17lbx3FAOEd/AlcQN3fPp4H+8fi2lwscNyKqQJ9iVbaNt1g
em/dHuqV5Hz5gD07k5cXPFmrjYxhz41O4GGvXGP2HpA6prPl6df/bYdZeJsk7KWxpfdVdiWATxGg
7AAzWbEjV315LGqixn6jryyozRmcZDoQmqklBzqA+On5F0JIbENd94BuhLr+8K7IfQHmViRjjTo0
LmRioSGMOHnZVjtvRB+FuTkQpiynXwIMHhVp611YNTl5vNjflp9H58wYpCQJtTo7Y7EpGMwNItpn
wXnxdorTzqqAoFENDXg02Y12L9yjpbN8nb/a7+9v8BZG+x2MLryrRAU++iDGPYnUqo5OIl4BHexV
XwKCCV+adSBsmP+05Pvx6nlOGZttNsVTEw0N9j0F1GnrIkXlAW3Fj2dSTuQ/73QgxlghvwCK3U+k
DWEoH38Ab7GMldKjtC2GRMWj+vUn5fI7SpytZKxSo5RKD1YPdZfg2hIgAAE2zX28AI7/Dn72W//9
Mp5j8GvA8mnh0gNLwwjU/8hGf7SAmohA+naGuOj8Au7rypqLpNhzrg7doTt1sURDF1F1A/Q43YOr
+EEM2jBOLAuXtVhpX+of4JJwJEx7dlcimBBF6AIjUkYoiWjrtujOnt7eJIDtUZ5Hh+u0Tgb0V8IY
9a+jpAmk3FQxHnOkUCF0xvdlD8ZsLtwub+eYZ1m8nEO9GbCsZVw441J1RtNxuH4Wbz2MhhfgDcwi
yaAOzxFt3xewqH1dXIwQx85PP7cA+HAw7cc6Oe1IWgbCdF0B3dlvjelaJxILxlSNNLTPO9kWVxmm
9Kdfwg2ff3PrcdTvvVfA/xHG9tDXWieUfZpo8IudtZOZSDeZxMZ8L1fS5CPxb1lsO31lApUwDGPt
t1sJjbDlkYt1NR0zXcmgq73auqG2VADsB79x8UcH7pqZNaPo84KTzQ6cY+LtHHOvyvEsmUMAWdZ8
7Sio0Huyf3Hz903LG6dTJr3Bq2Ux7ysqtkUlygKNeZ01LUd8bNete/KdxvZ2L+Ass0D6vQK7Rbva
YNJ38fMDFCVuy+90DHX1Gcxje7GCKAxqKCbol+mkXeB7rS8vef0cE3hscCeu5DBGJI3Vtk2CEBdg
2TkVTDESk5hkLpZIMqAgAejMwn5+dnhgJBMzC7dyGZMi9V0WKAPWdziuj4bXrsfnzZ6qj83176es
F63C66YuqrLMjmt3bVcpQZ9pu2aBElhJ9AEBvnCIffUIVwHu0jePRJG+luxFV0AopssouSiixRye
VoRBaYhUIjlJBPx+n9JfkeOOTT6n10KYk+vaKBPMrtR+6aU/ms90AzzqZf6zPsZoMkAqwRlW/wWA
39RVvBbLHJyqlnpwGqnY9dmJYjq6CJBXN9idSePMAGfhgnIJKsPxvyaj8Gu5zOuglu0o9ENOTZpB
AM9D4R6AirVy90Dm4b6tU97WP2l3vsq50bpAlukqj+jlUt7S1aLbA9aIJ2gyO3MtiHFKujzVopYK
ohw6gCb0kNkEbCDIPAjafTQ+SAL9wf+sm+hNuTXbiWqe1ZbuI/hPMtqlZv9888dbJ+/39boYi11b
py5rEKdATO0czZmBwqOBjojTMnoJE+I4vJ38HVp5tDDGcI9J2GqKDInImh7XGpKGR2EuVmS0HP2P
7cwPFARvWODv2TMmhfb7hTvab0WGpjIbc/O875l8H693gDECilJdukHB9yD/7+VuObu8gJRP6Qnv
cZw6URUDchrNxaPUy5xoDaCZ9pL3ECQUZG0dZeDUeSEyta+8OzjloV1LYg5V7QTTSlpIGl/hcwqZ
Depgr4MBQGsTrBzNXxIoE+fxn7Lf11KZg7XkITcu1UXbJRYZUiefiWdkTEbw4j1TmA0ZSb9vXuab
/iarTKpOWfDQySvJ7DRR12L+pR40DVi9EnAcSvQOEYlEnmY5p3lVOwEBZSmoSOx2ngcAIhtmjxc9
ad2vP4DZ6qS+CMIlwwcUjVMdULES3y17tWqR98MrSYzZmy2i0Sd6HhPefk+dskHbxbByyZBYygHR
KiB3jAwk4QCZsV0fypfwOcrIft+/RSizcLRqAk7Fglf/Tx5zvnmOpszWgLxlcoJnF0m27nRAZC7t
0xv61JD7G7zVoifWSgMuWOlGswH923Plf9GeDhpQRVZV0EJZssGG+GEvphQax9hlaD4WVRIZz72n
Lc40rzzM+6/nZ3UklJSKc9YTCn4jl3na8tqIArSoGwjkgPqIydcjiIql3dcIhXtRfXX3pwCu3mL8
WJzXc8H/Abn54y+Y6Fy7XTkT/oMgGeA5Mr4gnGtvmCX6wmDK8+GoLo7LZvEdesOcc+hTkTJt+TQ0
NIcgJP/Nfl9HDycMx+boWtn16VO8kx0ks4dl7tFI+blZRjPt/fESfwdumRt9I5BZ4pAVcZh1ArQM
vYJSDuqn7cWJ52LnCvvc/1y8BpvXhUuiw29uHTVMVDDPgINM0Rz6+FOm3nxVhspbOgYsZNQOb5/g
YdSl3swrYSeITo2H0Eu+BcnVliPeJs8m5taW1uJuL6JE/MztQZrwbG6EM7dtzAQL0TCEK7KdyPbf
ly3Ns5/ci+CiuR/wvXPOaunzc7PxWKauKKaE3l4Jnc5M2sdsTVEQ60uwC03bW5eb06vqJp5hkAzJ
741rdy4qxna+5ezyfVqakcvscn0yEy2SIbeR/PNbvQTFKjA3G1uZI6ZydmsR2eHMI7PGm+0Kx5uF
swROQRL5r5lr6WgOKmaZrTw93o37uO73q8A+h43AyDybcDC7c1BEqoKeN+OPsrSeNXux541+3ecq
b4XcJRpKwB6ZIoQgds3nsCgGOS5PThe5+lM6Q2es+WQErjYQEYPTHswbssc/GLSTR95bcqdt9EvQ
5SjrkqZI+D+3qm5VQ5fJhY7lKgEqSduvLeVATxqnCNAOu4gunFO/T+gwAplrLlZaHeWdFuwu9fx8
RmNd992ujfXo1ptNvhtdEHAiaJfnHLn3j9itXBYmuOhORYAdD3bL9Gd5TDclAVFCQdKPwHtLY9oY
gfIV9Y+sp2cwQrzyLPjkLfu30Qaj7WZWZuAcNINdqRGxIWeRnF3hOX/CkwEr8liJ7zuv6WJ11VAl
4NZKBlshbMPWOotqJOyW6ix4Tp6KVeAOJHFRLLfVBRAO0VMEPN9wNqJH+D3vaOEHjdevP4+/4/4R
Yb6DiUUldL+XpSQEGLiapRUpDVde2akTO7H3k7hnECgveRwj92MbjExGo81IAMGIGQo7JysBhnVZ
edmfnRenIKhbk/5DVcin7s3l5WJ4e57PM9f4/Byczz1cCJ7bQFWZNayGpqKVTJGos8ZYciuswiYY
GgET6N4hRPQ/7rptdMw3qp0uzFm/7iWyyNwGzqo6txbnjwTcK4tKIg6vBV2iophPsYDyA0eNfgua
TG+v+cnsz0Ayx62jpJob2DX3AsxcpG4j5FF5rsPEui0kViQJBJ4KVs8IO8dJW1dGItA0av7SfnQp
8g/6Vvv5lJ3M7fZzZKwM7ljSfTxnASn9n1i2a6NLjfJc56mABISTYo1qQlaVp3vwHHgo6lMXzJI1
IL8r+IeMR/N2P9NLb5VJCVkdLa49d3NPmff79GNH7xVBNRXo/u6r+lZukW5FXfML6tUvW5vXc3Uf
VNNFX30Io2PpaRAvY4oPOSxBS3f69ryPj/VyuZyfAFLRbAuonm5vh7+7piLt3s13Eo0Tqne8KQU/
d0Hv1p2awfIgjkcRBzMmt9sCBhE1atsed88gwbpAG3Nsh4nTezJQrL5LioLLA/Wb3AFLsVQTNSNL
s9igIGraQBMDPdoLiR1tK5IcZdtcRHbmeAB1szO8oS4KvgV52qpONk8d9/SySL1P43Nu+Jpz9qx5
H3J9yPvyvoXhGoUOa4kIUyVWQ4KiTsROSYt9OwP3j/kUvKN4oTo9mLdaP9uLIeclv996Kk/FrUPH
vK6xHTeXvJCM0CqKPSbYQ7B1/PRf/0Wv3V3dAqtSLNMAYBhyp2iVvT3gMqYcD1VU7k/+8SwTMVnq
O2EmLusB8R/n8VDulMlErkRFi7qOKP9u4i9J8j6X4ku1DykHD+bdQrilKG71pFsHjW09tfOT6jwW
ej8VZt0KZZ5p49KLKDBA6Pqyk/df3lfymo1OtpRmo704o3ruubYxw+zFq+bbSTfniKc54dsLhE58
TNkZGuaTZYllC4nPjaLXplrv5UXir4Xjtp3lFcnONpIqzuhmEdFjIpLx7wmY4CizuMWsnoERleMt
/UIssN+ho+IGBUZruvTrTV1Ff1UnRBgpMuu9su1/jD/lptqc/ciT0JYb7vKVB6ZNWBV79NJNSIy1
Nks2gGjGI7rPyJuNCUhgnokAOUSriWgfABa+n2sz2Yu3CScPcx8ZW6BVufpS5rGpThdFqUN8qbSt
vQZeDoWoHtE4bTqRF/iBJ23UbQaw8pZ3VhP6eS2ZreH1qR5UyFLUe2su23FoX/AEIEFwBMmeTGIP
nqSj+OWysLX3wG4WpVsuFZ/Gq491ZsIAYgcANQv7pxg6utdv76Q+FnWkmEmzFxdrYZvsRk/83KJx
XLfz+ZnWnGH7zrRDzH5r0cid+7iwJLML++x+nkjl/WT+HGgTGnqdQo/bnTu1SyZN2iDEMKDXzNeV
RV8CSrY574Hn6u+SVy0kzbsxezUR7m0NR355vBv3XXnQBwtqq+i4yaLym7e70txUii5aZrTn/QDN
fMJErOrIhV2th4RY+9PHj7l51mD2Y0+y95qfL003cVvSzDVf5mB836fY6adYsokkpWhJ4LW6PRhN
yoHT19TNfrCLXasTkCmV9jhrneGY7gY/ci2n5Pic91UYRiY9jqvl121SAnT2V6aFDqDTqkXZQnHw
IrhI2dEZn5VCQZfdApj0j7f+N2pljAaGSlVJ0iVLkyWV8fbb4GLG6Ils9v1isFW3/VsRUSMnp51X
7tnJnsKl8nUhGZFs0evsGP9U7N7vXNG/oCx12aSvvGTK5CfBF0GOFAzbssnSfAq1rgqK1rT72sn8
iyM56t8IcwYjCh41EvCu6cd27pvb1O8BvfKCQT+0MNvKFq6Eq87B+kE4IdGE54g0C940EY0smHZm
LavVB6ZVlWW7lwpSzaq99CWCdMG17MY7w2oa9okUKGWpIroqHG21RDbT8FR72SHbeiHVMuNp6b23
jg9SLKR48cbqGDG/1ZiLdKnNrqvb/TIfyYgeQL/bgoLyZdgOKG+NIR6anHQr57SQ1jUvUKVX4Fpl
LMyzI9MmYQANHiP+5VZ43Emm0aphvw9753wcXDFxlVn5tynQ+LxGHn1YhehjMe3emUvcPDrrzOCd
VZHmgdNI5/sNNmAYL6U6nrKq25WJfxyhDeevYIvZs35Vvj6+Gnctu1QU3EANJ45cqsj2IbZ6K3Vj
XHeY7dFn9cqcmQtz0R/MRTiXnMIRXMONMYdd+ZJtzUr/tGn9aC6D9cbiOTh3O45Ku6oguQX/AtUv
9tXSME2ZxnBBdpet9VrWpFlc/MaubHUXrEyB1CHpFvlq9d77wzJaxBLHSNzZZ3QV4NU0TIQIGEzR
2WbtthyK9BIYIpqIULYhAISlHRxb8Bt2aJxevbXOiCvwGiETw6VEv0s5/go3NQz3SpKKXgPqfl1Z
xzbJ4/5sFNJuDanoyVJnRxmVT4l4II3C3MZslqKz2N9JJHVHgh6SveLif5800zuQH24N8s4+/f8P
gm6gLIj+JpYQsTOCJKv0QATpHVpxS3v3sf4Anltqj3br9bPKyTb1bDl/fd1sgBmavj1Wy7u0ABVP
R2tFU1QlGAHGnR8u59Iwa+yHWZPoOC7j2WWjziXUXV+BOcxRPTbVCGEGoCsQPuBFhGvLeAJweNNM
0Bq0wx0RCqEh9e/j1bCGjP19xhMc9bAqlPiMhupvE/AUyK/43dLUZhy/j75iNybrdhls7tZqlSrp
BizjQ1pGzuC0nEPhbBN7QXNjCKtKwO9LTuBYa+n98S7dARQx2/Sbm766A2dtAMtWh9+nrTYG/u43
6qLzSRTbJUcWG82wohhnxFL6k3GyICpYf8Wutk44zwdvq5in6xQHmjLQ35d/Is+0iMybPOAJoP/9
aq/iIW1bjaoUxQA3gCVtgvXVaVfIlVJOMvw5cE6Ho8S/3W9XEscgKnrRwJIat8EUNsDoQIaOPyH5
g8jKHbzLhs9tQm/eI5VmHLdkNJQ6z7FMTLLotvA5N1++OeuiR82IgI3BewsfQ9FVFioiFfQmvdDh
1rW4Ll4lu1x0AKdNMOS97Dk+8MQFvRHFaEUSxxdDLdB1XrynS8MFIKK85PWs8WQwimF1hgm6GcgQ
K8BvkWjT8jbszjkB8ARKrwbNfSgIZJi7E2WGeBYyiaoe4kkb0dIM3X4D4cmZ8Adu5DC7hbEQWRV0
NJaHiJfUTz/0lVn6VJNgw8vM01+6U4GrFTF7JqSnoC5irAit+QEnCJ48j6vfZh72eBw1cKjjt/OG
IFPSr7hQFLx9Yu6IWmr1qaHzjrv84rxgZEX1FAxkFy+8eH7CAtwcCPNM6kUh1WMEQcvwxftKbQXE
XhwnbOK+34ign3BlZEINWbVEQKO/vliHy8Dp3N4XOc/khO2/lvHril3JSNAzp4OCVt3FL+0sO1gO
DzZjUgD8JpRq4TgZbEHPSEI5EIHctVOI5IRIgz22WLyfp/pw9f0YYDyVao6fb36Sp3I2DgCBeixh
yvsyxasVMN6XGUjyOYABoNlyikH78nIhfxfWjGLrPRbFWwxjTIyhLLoL0G52jjZ4fWuXu8e/P+VU
oEtEs1QVuQ50E1BrdrVbWZpHHfh4obQUEi4mfxtH5s5dT7zGN0KYIzkXQ9VlPYREzsm1Vv/HJTCn
IRqVVg0tfr1EYCLbHkqkGiZWeV7wXWEATtHNKpizCJO4S5sCrfLodjw8Hwpf86Q5uPR4bDCTduTq
SBjD3o9KD6OF9VDfJQfk1u40czh7Nml2r2QwJh3nIZZxgrUcDgZkiDb8FeA/nYGEt3r+L9g4Jw3X
lTyq51dqZunxGdiKWFM899fGC9pCMTC5PG6c1f7n8dJ4khhzX46nuo9TzCLJz5mn+qsRPTC83Chv
9+g3XK1GjdIyMc9YTeI3JF4teKOI3FvJ2PmhHlvA3OB41stwU/i7HeY81ZI8P96qaUWz0LCCXikg
MzJSxtQs6rOmUeSQIiDl3zZy9iWvS2lKCNoFNKBBoaKGIYHbverK1kjM/8fZd+02jm3bfhEB5vDK
rGTJluhQL4SrXF7kYs7h68+g7z27JYpHRG90d7mABjy50oxjjpmhHWEwVGewOERGBEDLcsWPWFKU
12LmjyZvBigBNJeoTuj6tuaQ4+PNWrpX1wJmL8aviMLUIwQgR/pdePz7H7od1p7lkq9yLWT2TPys
q4eehRA21ump0oXnbCMfuS0xK3eNVG9tx2YPhRaou8s9ZPEOt/fdbLPmzi8LAIWJgjwlsqYzrY8a
PLC+PVqlRgyZCHVxQ0f4RI9P5S5tPill0HyieooIBVX92SpquaVR6QvTLLp3wSzf0p1k9EaOGWqv
zwJUTPPfBHqgFgXsTkAiCpnP2UUYWTLUGYYzXcDXftDJNuudfts+GS6bTBSEX4zdGP1x7bTu2ol+
FnoldnY1hsynPkNVkOy+mxKr0zMGCOZAJJnfz8DkfH/HoA2IjcpVURSRgENZ827vM6HTTl99wGyn
wawXtEqGD8BOjzZM4OtrbUagPNdPp5cX7un8HViB9b2GZ73rBP9Z+JTnRkl5qpXNXnba+l3C5nQy
h5BMEyPxZIBIc2CVt0+GxeG4/Qt9ktCC3+irq16K5n6y7P9f+uy0pZYPac1D+itmAbzvbC4y/A1I
MJ2PLYqm52LqoUydtfLHoq9xLXZ22mhB4mq5glgfEBX1K92CvWRqhnv8epZ087WU2ZH2YS6ypIQU
VjaPE4oTk2zJBpSej8XcAXzmRzizl0pVN0zcQk6FOccYQHToXpqDFJuoizx/rejQn2LVPFq9XtTM
qkV1VDNSDGEiJgMgSRbrguuftJffANj86iz65ptw1ydkQo8Vt7tEPmXcBErOjTBHP2yNwbrpX8A2
iXn+3nqfHvLHK4ZXmoze3TeCOhZD45BPl+Z0hRhiIUuR2v0/F+/9h6JYQZpKdSYMZ+9ORwFiZvE0
cKh9YthVYul//kRA74Omp3Rzq0YxrjKppeL6b90vQLs7nYB19jt3vr+/VnXesvJBEUQA460owZLf
GnGBJ3E2JEgCVRb/nO979BVeMiewg7dyY1dOpZON/yd1BGMbHoGJMzMTqOvNyi2antrdpl19xOwW
0T7JojHGRwjHeC8A2hCfk0PkaYcC0ogd7IoTsyZzySALnMDCO0LPLUBjtwvPOzVT2bZAe+x7ZaSb
cdOJ+lCa27yzVu7EHR5ieiTXomZPnu8YQU6UTLygmjZupLd0Exhc4Wi/vhWwhcJl8pG7VG0CqujH
G7vk2VwLnh1uqwLeKow56Ov2oYV3gb4Qul1TNQtCgCUQeOCyUUDCPbrdyLQXB9rWLXvZaZJVOf4f
H+bzuMLksKBoJHHyMnFi6AEAluBWShCqhTCmUg+KWV7nRjNpLV0rdWlDD4Muqvbr451bsE238ua2
SU6VkJPE/iI6cX2WRrN1h8HGI5wo04D5d4ff+M8N0eYxoL8kdsy13NwdVkHD71dQglFFIOiQUZnd
UL+W5aYJFICeAoM1fGf6p9wI9vQzMPrS7nkn2K4o2QX7BGCXAIcLtfApkzNLG/g9r4AkqukudWwf
ZBmN21pgqO/W6J0rd0XYdPFv3z16hnBlgMWYKKnnEFiZS7kka8TuomH2lO/YyrBiBqdTeiDgJxq7
CucKJu/EaoCAnaS3K7ZvoWyKrxem0FdFzgh5rdsrWeccLWMp6C+AMdjtpYmQZImsxqmM+nSUbMH+
hcGC5jRgdjCf2titjd6Z+qLkbI3988dTulsnEj3yD0uHPHfIiyjLxiTM+ot0bFFFBUsI91IBagQQ
P+ckSInGety/KNRoCZhXuv0YvXClXY9GFTVmXdgjvMpjwBEDYMXHD+letWOTcI8Vcerd4eTZJa4o
BSgI6f+L0GZosi6+hnoXJJ+PhUx67G75EnxY3NcJbzk7CVWoB4mjUX9Je47RszQ0VJ8NTRkdWZlf
7zW61jKxeK8AzFABoAJ0nZ3+/9W9Svuo7ZKG9hiMmdKtUI3R5xDQdEXpLe7dlZTZ3vWa4McKV2Dv
okbc+51IdrkQBHYm1dr58Q6K937L1L4nCRoLWwi01kyW2rBpGdbYQrk1WxvDv7e8wzus43uMjcHf
77gtdv/HpBt2C0TfcMwcsn+LNoOt/Wpsssmtxuaczk6/g09JMapmgz9b6xzaE+XZ429dyKHcfuvs
uAWxF0Q5x8OjfKBnYCbgZL33DyR/jnheVwvXJy/1YY246q4NCfr4Zotm1tQvqBDK4OO5MPkhZH9l
/rkVNmp6lMBTn5xyDo/78UIXz//qTGaWNYtUDnRkcX9R2nBANNqXVta05UZWQ2lFUf48kbsnpACw
DQYGGe90triST+uEhGV/yaxuW9u8k544k/kjn6fTTb+zvWynTuU+XuDiu70SOltgy/QymlxTWDim
83fUF0IjLzNxX1aBpAeZQPQoQqv0Y6FLFg7n+M9SZ2FEkqWVmgZYKt9lVu9KNaYe9MfS7TK7TBG8
WLyvt53FJGtaY/k8/yN4Xh7hml6SfAFampXqI4/ZJENmqUy3ogz/j+fxj5jJ871STgUQHXFT5/1F
1U5Ddoo01WjZbejrvPJFPto00BXuzKyaw+nX3t0gjGSRoe6Bd9dmrzLx+YhrCMSGrEsSzVBqUa9D
hy9CE8p4I/WjUft2wzZOmRITqFlT5E5V+qFVn4WyYT4J8833OzFjDFlc81GXfCmgPv/5uNn15kqm
TSMBTynxLUKdqnmu6UUVzaHbJJbSGGpkZ6YU7Wij6jWmt2j/ugAO3XElf3bTmVBLu5rB0ecpQedN
ku0jxarz0lDyNV6yaZ/vzwHgVmC5UO770fRXx88IaduKJayGL77zgys3HzIT64Hz+BXxy8f9j5iZ
CfRlkoKXrIISZmxRfEOXCdzwc50cKwn8/NSUal0A5rpXzRh3TcKFUEUAnuF/JIrLZseewXiecMdF
rcGH3MobX9uDmTULGbFQ+bbuLy18ZzEKjNS3JSZ7bvq1NNKy4sQMk//d7tm178Fa03JsA6sQZTYN
95H2VBT0I9dOGnVTku9G9kMYXxJ2S2vXbxqTMtWWUfeFxvwXixZBVi0BSsfKynxwYqgGdS9lA9SL
UvSfYthOcsTe7HOZ27dJgvlxj+/AdGnnN+1a4ORTXN20qtZEGhSIychTJZ8EttYjTOwO7TDbJny8
ImzJVgAais4dxJrcXQebitGIfJ/5eMGfJPtdBRu2U/WmUJzu9+NVLQlC0DWFtIAEK+LsQH1G6lQ+
74ZLXxQmgme9ZhoPpSd3zMKjKq5p6/s0JKbwqJgzgbKzCADmTDMMUVyLfisMlzFTnKjxuj6xk7E1
1GYraDst57ZC+K2llfV4lUu26FrszAgSrhbAoqMMl5B/VqptWLxHkf1YxNL1uBIxH086Sj1q3Iw8
XNrqvWuPZQmwd2CHsair0aWM1qzr0rkBOMmhZj5VDaTZm2dCvwAjNTNc6gDg2QjRlvLMN67aNW5Q
rtVz7oXJwOrCV+bgLPPKHLGH5paeBgGL9ADi/9Ju+U/hV8brSrRiN+4V2a2c+RNTwe8XEshh0Iyq
/BqV9zwzhpfHB3UfzdwKmanyuo2leKA8fH+RLwxe9Nktkw3synVYiJchBvO9WAVI04lX4lZdaBE3
sC0VEKT2SO2rv+H99MBT99bImKTSmbHdZO98+MUMr4m0U4avYWjMPGBMiaAnRqRuUP8Jwr+iP7W2
pWru8uKGz0wCS9M1nVGsbcv9/b393tneZ10YSko3QuNkp2F8rt3KbGU9402Z/Os83a2k2QEkROqq
roCkUtkE6iaSCisibyi8GSxl7VRewVUsJLcgDwYCSWoFN3jeE4pFMUHUa1hZFB+ENnCr3Crbcy+g
m6FrzinrpKrdVazegXBUQ5e6yBqEIL/hOzW7aVqDSz9p+hkInZ6gSSdYKcje6yZ0qiL5hc4VzBnS
fhz4K7vStaoq9xU/XJqB8y21LMBdk6OVtI3o38c3f6H0NWkLDEObemPQGD1Tg0LGqZUCAryLWMJE
9wbX2ySzlOGsSS+jbOXFsZUDPWLOJZEMzImRsueceUabpRx+U2lHA/onUb8U/llMP+TmXRYMpiF2
Vq9ckAU1cP2Z87YIwmGw9OCL/KUVI97m5NGqlSLcapIanYKhDs3H2/KDZLy17LB/gJ+jz5CFUZrz
35ewSkmkiKByQycAAxoyEJ78/v1bNH6f9m9vbx8fH09Pn1tvmguHCkVsfD2Wv3AskI88Dje9Cyj1
aT+ubkAeyHKncaN0CfYJoDKy09uSXRnJgTihU+8EEI0LL4kzuvKGs7KjbLEOUunxlnqN+/hTFqJ+
FXPHpkI3VBYL2Oftp4QaUeVYi2V0zucgd6oLyydWajEflbua8b33BVQBjVqIwXk0v6C8fiuLC6gS
lo0iX9ht8IE5pS4KwU8YfuSWK5mFheI6JKEJCx1wiohexZmxHFiBChh2JgNZhZ7RBhxK7ygT/hUx
bwoTrkBCsAqjXqjeQaSADcSDhv827zVQGqXLcyAQwZp5KE+XI+b5gNDVGAwt1H/bm6kxXb/YOtTK
S3VyXddwt5bl6BSLx6CZFbu6EBDefs3s4QdjlzJslssXRQ+trDUrD9wE4YW6hlGAbT1GNmm72hh7
r9huhM4hebjRnNb32AIEnK/Gr+F3EVvCm7Afn1LUK19r4IrP5Pz4Ai9k9m6FztIBbEgRggcF9h0E
ur8OR/t4BHXPMTCYaZba72nTgQ9TBT3blE8m9v0MaqFPHjUc91k6Nfq/HnOmcdMHoeUEUYqGYX6z
u1emsUyGvpLRgtC8HOxyH4f2/o23NcsZgavl/qIeHn0PWyVfCSGmM51rtWvBM60SAIHDMTwEj5zJ
G9lBO5etU0SI/+1aeH+87QtZJqwS5KkggwAXHjsPI3qtKbKQrfHCEjQptJrXjbovn3py8N+U0KAv
wS4aXh8LvfdKUSsCU9UENMK/80ZGpadMF/ZEveTTxEfLy501sMrSu7kRMTlNV5o5DbU+7XxfweAH
cavh7VA7tBij1d/eiCG6IE1ZsUWrEmcvdWSjRogJSMh6UH12BmaDPpW7yONeeDOzcUHd9LDWNvuj
/mY3RdRQDUcFDEkUVMJuVylzxYDCeIVVAj7Z7gJDswrjd2AG5sRekeuJnaHf/gXNotvCqQ4dZhxN
e5A4RGftF4yuc6kJMh/JKcEHQEG5SIFfmb6+wd9yB82+mGH2NpjE6HbSJj4wmxqN3r4RbAoLdGLM
KnvA4s24WtDs6stJmYSMUirTBATy7GXHNTjzHccPXvXESwfMIWjB0fE885YV1PJq8PEpl9oUDWHn
n5iX3AYzIRopRzf6FZijS7aVw71VdqmruwxV/UCvndqJcIj+C499YEEI4D9163Z1kj07zgkCjeZC
5MMmgsbb46RqG6ZqHKrApQ/o4PlVbhR73POWTjAA1vDfHr/ChdQYtuJK3OyNQFwSjylVL43V7ivU
am3FQh5I16zPDF3u1Akm5qfVYV8L4PVbubOXQvwqEEsBy5TRy1pvsqcQYJhWL623YtM67ZNvPV7o
gj6dcCMIIRBLIIExc43GMlQrGvfqxXeoKbj1Dgdrs26x4oKtiZkZMEEtOGRNIQZuoNtvyLMG1rnc
UD4er+aOBm26wdfLmcWnsYo4oeg69fKeovE1sKNnf6O9kIO8nwgCUl2BiURS82O1/W/6xfPrKWio
u4AgQdOQS7y9njJc+SyWBvVS74utjEl/sVlaoqk4wzn6I50eL3O6fHNh4NdG9kIE0FGZt3ez1C9A
JB5oF6GwQlGHhkIRjaT6uEoWs+DNTkze/5E0209SC0E2EqpdNExHNKSAGJjELphRc5atjjP4FZdu
UmH3C5NBOCRMpOXq7PZXYNmqxyTVLumenuUzb47/1c79R8DddKBs4AZ/EiAfGJezmReyZ21x5bIv
xRuSiEADuB1JgxKZ6VGZEE1p5UIDyI39LLb8V/lNX1KLf1ntpFw6H3gJQGAoKoK8OWdtk/hio9Qd
RkVjwu0L/aPUOrLksd4F+viprGzeonK6ljbLcdSR3IaS32hIz+kcq/OFnmG+K/gLdsoTGxnlL8yv
5xN9LcJfMHyTK/SfRc4sOW0Y1ec5iNWO9ZGexS/ub7NGK7+koK5lzIyrluUKF0atBoc2aPXuU3pS
j+V3ZtdrvBBLVxyjl39g12jUn8MOuNBHX2KSghkyqjAIpvM2/GkwMQK12nMWAHqx91hXLCSKgMpD
3RtcWSBAQix+q5litk0ZtYZAdgsycsACR1faNbCfAarCAAWDbj0BBkAAFWluNLvu91rHzFKgevMF
s71N65r0A3giwdKQ6eRZV6zAFn5Xjrx5e+LNBGObYo86xb/WJcBBTMUzYErAUjLvlBvUMuFGBdx8
CjvaPr8pSm47fjN1Zz/e4PsD1abxtthbFcRdqNnc7m8pF1XV5KAjZLV8Cz/0TzESxU1SoNtyvmdX
XOnpt91oSPBdaByyGIgQONyimRs0CJEcsnnEX2IGSjjqytTMfKm0eKERjMcLE+/eBNLwMhSZgEAf
XvS8GIWxuQ0dRkG6MOMTV2zZfKfSTa7pCgb1+syb73+FoavRAwuYCTmP/UkChzPvwUszFMHpv1jy
2biKf85jY/Q4VLDx82/5mWWupp670mCL55Dshj7UG9/2idlUZo2JH8CPl5UVJ3rzFsV63VpyAcc8
QQ3M66OdQFYQOnfGFKuECYVfOfF23NkcsSnrJJ0iyjRQfauoBswDUZBGpHnDWHFICzfgc2IVzeCv
3JwlyeCoAGwOTRITod3tzRGlXpB8cOlc0OjBOXwfgTpH4PNN1WOTQSaSOEoVpc+SNqwV+peOVppg
b3D7NJATz6GYHVMWhCIrBvgNcBKczvi+zkZbKfUEkCIfksBusi0BppkeRrKl6jHVIqMAPXNnsJwb
MMYY6NJvbdiNo12VOpFPXBMYcv6LJ26kWkIbgoufyV7j77A4JLVvIO3cxB8kMVpJbyJD3fHv6VYS
n1l1nJhp/c4u1b2Avz2+w/d+/M8NBtMaZrKLEqi8bvdYFkMJLgXScZTlT4ifSgAUY4xuK3Li5lU9
mCWIes2oFEAUIlXPdSyzZjQUZyInjclzvmpImm92SfqdTCsUSZYZtZAo6H4XEkEvNEnUWwzu3jz+
7nsAyIS104BMgz87YZtn/qQQ8J08EjX2QG4bbzSeS554Rt4EcVxgTnZjtD2I4gW/t7Ucbw0ucW5L
Ca1Wtu/ekwF6VQLRKoLBKZM8V25tJlQ5LUf/ktMk02sue6Z4smLZ6Zgbqxc4yUiuT4Hyuspoc598
gWgVkTuGLIvg9pn7gqIvCwVbssRLMsfvQF/dcXbLOl1thl5Xb6tal/y/Ir9St7gHKU9isWYOHGNA
tc6Zm+UoE1g0khKPNppqsQzKRZ3Pguc3awOnCkGxUrRV5Y6grt/yAdPacqDoDR1zUxUC39K6ol5z
J+9iCxHdykBmg0eaF5FNn91hsa3TUKYV8cpIRKaNVgbmTkqGpGiSXQrZYDeAFJpRXaiORtjRoLRK
bdDF0o06YCjG45t5nyTA12i4k7A9oLbC+I3bF0UoG+YN4D8ed1YDI4kOwzdbYaqdwWYORZwFMs7O
SkNL8I+caFXEBjQnEwudTY5x9off84Ih5m5CrRhddKiOfQ2tI9FtJlkKt5MEU9NeFY+IhsKs7ePk
nt7aTnw5JlZjwgHyG8hz3H55IkktyZION+rVl/WAIN4V9slzozwVoqZX9XvW/R12dHQSeY0Q/Ide
5k42ok9UqPAn4LS3sgeh41sy5sTj1ScoD98kLwMDaJwe5NsG/QOtG4mnWrJZ3wQ92mf8zL50r6I1
9KZEd5wBvg1eF07SJVHNDswCzETVzq0pnXuDjw26+si5QWoKSQmKjHg99MqRqZxesARlSw4S6ob1
kbPEXfI2vgvEVZ4ZaP3SBOectHJMP4Wh2VYBKo9XOIFYJ/zG7VYJKSaZNpJKvKqLrOx5KF7TwuqJ
42eG7P+tmX2bO0XzkWICiCDug+FPyZoy5yjABfWSzqUOcgygXqD7AuEIm1txa4qMMw5biT7FsUX9
UwaaidJiIrfRdC62pGfhCxVS/6y91HRTVhEwbwZl/oryM3qJ9YY7NNux/lA0vScGCTfhORoanU23
aM9deV3ywh29WfxM74tM0opJKBJPPlSyPTCFXvUvITloLcitQ/pWFHrqJtFblzUw2noefqQnmrmR
ZI7BntS2LL3xvTl8yWRDmBcRyPBsq4BNCRpbq46yj36r8gXaRk97j/AWWpgK0Qi7kyLbgqgrv3xx
o7ReHG2K9AiUYQB1N+xlUOWNhzTfxcCVhnrLbDDTIEfhOHtNSzNXrKLfgS9Vec7fSbHi8C5YcBSa
ZODi4aIhtyLNPV70pxGWkYlXR7ZcGMDGF2QD1snWBFgr1vnQUWtjOGS1w0VWB6YSIzVjspVVQx4O
YrXyOUtm6eZzJqfuKnkep1pGuson3nBIRD1S7CoyOxTRA1bPgtcaDI2iJbKRqfLliuiF13kjeaa+
mpjvx0RkiIdxR0mCfsMyN7RK0SXZrlK9TEEnGKcrMu9DfvjG8P6h7NHaMXEv3y63IaMgliUJvJp9
YmB56NgfAqLqVQ48BSbGC7kVVYMOMrQtB6e5VfEcg2GjqWtEzPcgPXyJ8IPf5qf82nyMaUJzvhAb
IfAyVep0HlWMJ6nhe6doFc7ohirdV0qsXjKuO5GarXepRnozS4ZelwOOf8/kRjMGNo5MvuCyr5zx
16Dei1+IfkHwRfMsWkmU2dXo/EAJkyoIvcYX3DKkpqaUBqDsleLklR00rVUxm5S2ZpC9UOY1Lvda
aUcK4Mq/H9vo+3oLit1TU+7UTQH4ljxT5HIuCoOMhjxPdiJAmrg3xR4OUFaRaPD+hpdcZAw/oiM6
r7zHku8BQpNkDcJhYQFhlGa+SgssBl9pQezJxVOq2SXZKbKbRZi74QnyH6ocwCTko92Cfaplq1Kn
gRjse85f+jwzg5Qz4M8AaPregch7iH1DzcMtRKU6UxuC9BWoDmmDlQDwLr00+2Tx9opzYiwy8Lsi
j5cTweuhhmzaVRVQPDFvJSVNDbHPghVbO53AzMihzgdPBO2aSOLOsxNMCoxvyJaxVwISsa+ylXc7
XbVHv35mRkK+K4FTx6/nhidleO2+FGGbP7WqsZbYX/CXkYVAvw7ASBMD2bzXTCkTPxMw3N0b4nFL
6EEctlypHPxmX3jFKFpd9pEPbmvAtzAZ0b88vm8LAQpiZ4AfMHVyyu2rM78qwcTSxg/8wCu5qauQ
YhT3oMed3cYHUMXrSemwa70r9/flVuTsccWDyvhcqwXeGORGxDd6LHBowPoAWdZfBkmmxyucFnB7
koCcg+BRVFg0qWHOxO3tRFttj+q0EnpC0MVm0IyVzmaswXRKZDyW9HNUd6IQ6f0wNSBVONvLrKhI
zymUelm6G+Rn0o5GL6LXjP+LjI702bZWnGKQDBhju72sHrXaHg89zE5T6Sm/i9YquPd5Q6TuBBaJ
X6h7cNjOx4kqdU4pz8TUq5lD1xtZzhsJ8yI9+zYz6nm6SY4qSpKDXp0ET5NPJVqzc6T5el1JV7bm
vq40fQrYbCe4KA5jHo7nbJ+UWV5TrxS/8vzSls8VcxISyRgCi4S67NebhnpSbwqoFYtbX4N3Frl8
w+t8Zj0+pqXrNykM4C9R+4Gxub0QUVb0Hcd2gElh1KLRag246gVaA5ebjS5VitiEk7AWvywJxag6
cAlPMHlhTrQrRVUA2u0w8uJAVV2xrdhN13xwdbsDCmlEiEe1FU94IQMC0NgEhACQm8VSZ89sKPwQ
Y16wq6P4Rxw2gwLGxgTxhljpybmHM16FFtdY6hoseOnBSRIGJKAYOmXHZm4W3zU5RRBOPUVuxwMX
H6IoQa9LXY4rumuyK/PnpnCTSwMXCz9nCxSajh0UNYiQ4Ah0VgihvFaMzJJy5q9FTMd65az60M1M
ItHICypO51TMOwULcPcFPm7mlU0/BkHHTNIq2lM0lq/AHZduzLXomTMkE0GDO1REnppLypOS9oxB
Yw6QpFxBuAuqEiOmSeL8+7eB6UxT7xKIcGEObtc7BgE3sloVefVA0TB78YXCDARi0D7He0zWrui9
lUXKHy06KPwCJ3RHvOBnbRSMGdaIdlXOztBzoNcYcrEdufGFCUtGbxolMgl8VZdrciDDKFp1Mcol
NGumRL+0OqZWBIy93VTyl0IHYdeETAjCcJ5fuwmTwb+7bCg3IdGNDio0ht/uTI32/zwZORxHsmsk
pF3RqqerwlOV6cK4RWsqWznRGhPX4v3DFoGhYRq+gXTarVQ2kwZBHKTI05LKJEPlasWZGY0kvSDX
LZR2gwi9V3cVa6LnlyVrXtD0VOeLRg/dVBvVWPDn87fia9bn85HPMRYma8MDk6looVbj+ETFwIv8
kD2mYzY6kuonxpB3H//6LiJ/gbobEJqg5fjx0a/eniSQKO/zOvaaMEK37U6QzK6wRAyNyH89lnTf
Oo4reC1qpkmYPtX8SKhijz+g53LzrsR27VtvzXtoiECsxDaaMLd5ZCigf0+ONNIHlxzl1Wr0JGa2
3cAZQ5mBe2maVzB7fa2fCGMUxomH9HRlZjynD2Okx8q/N4A3YqZTv9rYQs3ihHZR4iUjRZfyVhzN
gN+NmIG0lutciKOAYf5nRXPnli9IwDYqRAln3hnB6/ymfmDShmoyCsZ8IAUW2j24Xc7jeeVEp5t5
t5XwetDIrYAP4CcpcrXGQGBoW4Z54gFuZiHh/jl41YHaf+kRY7KpqQJc0pnVSd4R5D52sB9rzteC
cQJY+p8PmD0daZBDYAjTxCvZFOOHZS22SDSk9uN1LmRTsMFXYmbODBEzIPfzLMEYE9k/NZ1Z6Dlv
qameqzbDu9WFL7dy6q5IXbBNN1JnylBWq1ISNSxOOX6Vf0Ca7jSRKb73BjLBm9IQtoY1/H5+LHTB
VkAmpk9yQOVjKuhMJkt4Ag6DOvGYCBFlX5DfMBqp4zfTGLc2ZJym43tDTLM1QOmPozS/S7jFwEKy
wEEiOL99L6jgEBSKmtiLmyI40rrPOZhiIjYGK0dFrrNsjWRi1wwRbzTggcouUx7ulbDRUOt9nJXS
Ps+yOjPA2528BoS2XxGjVe1XG/RMh8wTEeoNkeIcBHJtw4AgQ1PLAF0lBTiitRzdDgYVgp4aNOXk
1CbSSBonLKtcNgItk756MQ4Eu48ycCgGCQhouLgPfgt9SEKz6WkZHdoq7lMjS2WYC1Gq0858fDaL
7xw4qokYeho7N0fB8VkrSUVexB7SDDXTmmqlcwTcCf6zohndXkI1WzUwzjIOOgPNv2h7ffwBd+NL
ENoJ1x8wi9cBJkppDCoSb6BuI7HAlzahrCfRtiK6IBgRhsj/UXm7t0HBn6NuYgeVLu2YBmw29XfJ
vAev2Ou4fgFFaCJh15NzIR9QivkvPhM4aAkVSUQBoES6vUodumKHnI6xN7J/w0/WpXsmEPWQL+2w
MdvOlku9VXVEUEZBGqOU3hn/KQFMuzW0MjZ6eO7Rxvct1DBxKcpo0/abEpNiMLJFwdCzy8rXLj1z
EbV1AIAB5UTYdvu1DbLnzNhzsZcNbiHvmgJzxjDKvEPZAGhe4W/ThVaNxH9LOb2N3geMLfW3Id/j
43QZ1c1iowqv2mDIHVrd3gb6MgD7kJhlwejdWkV+ST0gwEKUj2B/iutuv5UJyrAbqBZ7KPm3Jmnk
3CySwdc1bLmFWqusx3GSuWXJrPHrLMQ7E4wQIJapWwdEereS4zLzi0gWsUsyS9yqF8AXJgzjk5QU
+YrlXnIQUJVUUEwGkfvd2KBcKYhUjiG0vcCJYD9qBotq2StqQFs2KtZqKYvGBR4vD7gf8kNgrrld
GQPnM2xA8uKxCXqgOM2mjV5Xhl9f5AFUgVb4Fo3mEKzZtDtMHt7ytdiZ6fTVIPRp0SReIetycVKk
Q8PuVBsPlIl2ee8Ma5za9xCvSeJkWIAqk4EQnx1hLxUVFwRj4g0tEhSAHel+9ZsHkr3SG/4NlRL1
FMBVohYzmG1lKDYLMwvEv0Y3/PjNDVtfXAnEFjxvfBFK6bICXA3K17dbzxYcEzYMA8cp0NptNwDH
wNXSmWcq6QA20mDHZQUxWCYJjQbo5JXYcyl3gCGpoMCRkctC1mJWtYgUP4gkHlMimarQZfquDCj9
iS6jbAXBSfvaiclzqVZWWK8p8mlhc2MLoRjCMw0lwvDv24WLXAKIUQvJnaT3xXPFpqY2AkFArahN
jJLNjEp+a+s9Gv11ktiSjImLU6CYW+jBHzlU+QI71o5F+tSHr2pssr6h/Gt2CQyMwHWZUjkIzZB9
uP1GZqglyiVc6tV+bDDChlQtCDMO2hr4ZqF4BEEIx7UpdykDQXIrqCj+h7T36nGcCZYFfxEBevNa
RSOvltRs90K0G3rv+etvsC/2fBLFFRdnMTNoYB46WS4rKzMyopbVLBQSO9oVF2YN5VQ6sliCj/T8
XRC+pI8d/lzC8MbeZNe1Q9JUEO1LbJBYeqb4b+zoOP8Oh6dwJ5PXjAjULoP/D7f3zIm/sTu5aCAt
UKpDwCd2841HQihuE+8zUSwpzcCn4VtioRJH2oPAi+0uJbN18DmZHoVGh76ieptmRrokPzZz/m6+
aPTEV+8HZhBlB2/SxEYFfWwhgAg6G2PXd4TzfstukUlk1h5wbKwEGapRiOrWXt9HvlJmsNd36K1c
jSSZa1BQXjqsOWD3lCU0gyB3QIwmp3TVEv0n3joleXm8A+6pMMetffUdk+MXN+hH9jTsgC04SkA4
L6BaTEpoNKIxsn63Sn2XAO8KxQ/70n6dTku52bk88Y39yTVeJo2Qc/k47wRYV8ejxQ5PmjQACXHq
YPggpDV9/eR+PR73XBnk2u6Ulsjva1BQ+Bh3TXuJoAMfL3AaOYY3WFDLfGxsJqy6sTW9VsXWj1QP
Y1SVbcOFJKienP6lc38XUTNz+aMbU5OrNFZDMe0FDEs4QkVPQ5oGbcPNtmzx7iWFeAg+WuAX985S
unvec/23j6ZVF8l1EVR4ONE9t0oh8ZxSds++sMMm/AVsZwh1BpwsqZFfeHkhmTMTI90MeeLDsH3a
Nhowu6xwkjng7AKz6yi/GBzP+qwxzw3eRqAqplQbRSszouwC8Ckx2xEQKZkxh04IHqz8DPTrlLHw
E5rFJ//KSngpqqYWHJC8jFFB1Iol0N24ZSa3Jgb938dM3FVSc5HXcVjnINs3ntHhXcPQkDHRIx8B
1LONdWYpaTa/i/8zOfFY44sYzDOYZ0HacYFZ9SER3wA65hZ5RmZC+5vBTXwSzw9FoCXYS2aio+cR
NKBHOjirx4dyrngH6kiUS0aadeDMJlPYslHGhZmY2C9mSoKjp5d7vyNVTCgU6SGzB4rTdnWhLQBS
C9fuDEIHTvfK9GQqNUZx3UgZna5u1r8oyaGlNDEHojbrZJUMlP6L9ulXm4EGOCyp/njg85f+lfXJ
9Mp124ZJhYEX36WRQW5UwqX6TIUXVt9otVGYp5ackIXXl5hP550ECvgAiSK1g17820vPFxgPwod4
zkTgO0YiW0h1GZTjAej0/bOqvpQgXawidE2t4aWKqABMdOHgzMAtVDwZQW4AiCyq71OsnCJGbZ+w
RWx3DQlUC0icqty7BoBdOL60/41Dsw90NrQGca1Z4b44Fjmob0VTVtfJjvsdYgNZtmob+KtkqUtt
zpOBmgBJJzhSVBwm26IN3IZvQza2Na5CC2mK/EXeJzAdZKABqZbQizPvWBFUtzjRImja2CnmpS84
MZc1CWnhrl8NcZQQAJdO6GC3Hm+4P9GCqbPCrMNfwRYwtpOTJvTIVDVyldgyGhi/moykzFPsEg21
yRfu3ckJ+1tmHS1bkmWbcF14JlDng0+r766z2ExXAh038xDrkbhxURniN+ErvxPPOf8Erj0Hzv6f
Gxu4Y7z29PjTZ+/T60+fLInTCmFVezWublkHSRXNWyqngEvs2QKtP0ywTnKSrtrjkn7yPRkI4jJ1
3AwKCgPwFZNbzQ97xXEV+EBHpspO4wgKQLrf6E8pFakEAlCrIkhp5T++VdpOQPrG4AHwpt9RScqd
L65raWEZ5x7NN580CdoRw3pe0+GTKlPvDUBtf821/GQl6Lb9zv6JK7SnxiYUSq2a8ufH6yCMw73b
QlfTMdlCkA8AzpYbcN+t5VP4+Sb+O/pnZSuv451Piy3YDSvjHy11uolBvyqtDxx1j1Sg+H+T1/0F
LzL3XBbhv7RRThdNEn/ZyavXAgumqKrP49QWvT7M14FSg+6vcoT4rQEv3kvlj00xgt/nBXV4P7nU
Q8y+9JUav6WCFrkL98mc3wCzhASWcAnYnr+Fu/qaHggDCe+p1K4rD6LrZZrQUIy/y4qVLk3BduTx
Yox7frIWqPSjSAj5XvybElhrnRLUUqmktiIo4lr1ObwPkL/QFUaTqJCrMYmKaCk/cs8nDywPeOtH
EW2ApuCFbu8OvudCLqur1OYjXZZIAbUAWS/SlXAu0MJpcf1Z1PN9IW8FbqVkJCwQm6kLEz33WoHI
GzDxwCuC/2zaRyz0Xs9LWZ3azErm9nxBWpDH7HJ08/dgYKa1zq5L0UhUg6/NISPZt7LwlJjbeXCi
vAJAPGpdwOXfToPoubziSXlqf32FoGeIP9Lniuam//V4jWegmSrsaNAJQOZDubscsoQXBtbDSIGJ
IxhoOTznXk4q7KYcqWgxJ7GM9haJhi6SMYVLh8GQXkKtprnkL037zE0F3i6kz8HLpEjc3aBlpUH5
JcHag5E53dibC6NvgGQnCFJ+XhbaIOd8PlhEgKAB8ZGs4Ha8neKi8UAnIvUpnqQITBACbIuYyAmV
DrkDTRYlQaxNloKymdcFGq7QtINIFM2X09cFMmAMV7NsardsBg22vFcIX3PiKpOcnjBp0hOlEVwD
aKLnVnMda2gWYXpzsREOFxYboYcKHejJZddweeDg5OMbHId9RTmJ+Uk6QJv0hHdQSOKK1NMIAqgW
/Y1D+101UNLUHegT8LoTSppn5U4ThjogHgnQXF3kDuCnq+tgpwk+QN8JZMbeanbw3pQO2tuU9cq2
JCIkB3BxKCm3c9uI1YjGt96Lk/HSS5GUTWnGCiPaQpNkqvF4j89daIBYjLpHPAfw7ZSFMoL4RuFo
WWanHg1kg8swx4OeopshSyiTf/Hv+Bxmw4MC4amFHnvNUfmrfctNGThbQKgDkHSB//PxV80FyWik
wvegroFYUJxkREbMegG9HNfWxMxSDEiAg/zsICtW59Fq465bvVUcMNsbg7CQBf5LOt16dogfoK0S
ETq461FzuN35ee2Katglvq2/ffRGst4PerUGYxL40DAR5Djqs4/q4J6ugizimxB6gV7TiW4c0uq7
3Uik1YAq5h0JK6junSBCc7kk9JKB/z+BiNVms6GXpUfF/eWHUzPKKaEig2+fXn7gfI5zQXOcZy5/
T1oXXUnr0HvyuoXo5/7SuzUj3E6N56SSivqY81yzkuFGhxJYWfCb0njYCvGS+ttMVu7W2sQFuWmO
2yeENbfVe5qtFfDolP+y3X6/h1INXf9+o7LWbTpKdsO/8ElagNDOnIxb+5NQj0NWuGVH+7psVT7Z
m19jIhopSvHp6ZVFOlBGVIWWGFqTesHZ3/v6W9OTSE/lQ1UJR9OKY4rZPy48hpK8YOM+mry1Mdnn
rpu5MdyK8wzYfV6jP3SJunDm+oQFNAyjRD3WDKTJAjJt50D4MmWeY4g1/SKZ2WwOaCj62UPETdKX
KpL3CZPRGsLjsSKODobJnLG57DZCUTPPYIQgXbUGbyjpmYOSf1XyaystRL+zKzT2MuKuGntuJyGI
wxfiwPQNrEkgZCitWHkR+nTJDd5nuDR2bKEfe1jwc0ob1w8tUGoJw4CbPzRiS92pZAMNK6AKFizN
ORDMiygpIxsBXlu3J1vOW1UpO4d57lBe6kCAVwqkLPc5Ousfe/Y5F3JtaDJvQgkZVD+DIdCi4wEn
kEZkidCBi4/9jqLFjOySuYnHKstaLJ1CY0YZmPDcQumKwQnGI/ubo+BypBt5u/BanjtWiEsBmUHQ
BPjiZCYLIReiQcQAIw0cBAwa3vF4fzyHM3sPUSA3Fi2gkoCa3O1iZVFZ1bwfu3YkF6+FX+xytDMQ
z4+Nx3ZmThQapoBmxnDw7virlF89qVQlaINmQAdxUqYb3uWOjhS+aYn/JYCXNY8bE4y/C8dqJvwa
m7T+szlZsE7sPE9Q0Uy6N0FLGeguwQ8oMf+uibUmuGyhjeYcIjxsLwsh71/zzOTivzE9cVdcgbJq
1cL02xtLX2TjpaU9aPQkopvmWjPwCV/Po/9H0qFwSbIVdZnUOq0spArL1TbT9X8L6dmZ3XvzReNG
uFoAhRG0QKpy1/Z9bSUPjtFI7C7vOD0uKlqWS13ss+bgZManFbCYU+RDwGVgzIld1w6RyecNv5ao
rK7Caguo3YIbmLtcQUXCAbwCCBMq35Oh8ZBdrjoR7br1Jldp6WJCBZKopFsHx+op0SWHlg6pIlyw
LqpxEKBzwFgqfrZ5QdJ31AAfb/UZ1AfwhFffM7k9gNPn8pzhXVuvDe5tH4g0MIV99w/kCC51FmLM
MXqd7rRrY+NCXK1r5xZS2JQaepUHKz83O5bbfkrIJkn7PluIYmZAahgYjy4nCU3ao+DlrS2mq9g4
DyNvrG3uB8JxRv/zs32JkKD6aVfCEvh1Lmq7sTdJrAeOJzWsD3ttsG6qLafY4dZrTHSvQw7Ld1ZI
EvgDIO6RDvyeLojbxj9y7Fusrflq2xosUGzMRkkMRWL0LtmFjrIQ9/y9Iu9m/2pGJm+L3osGB3Tk
ng26wpxoJiofYKAhCC9/3A09cB98oFekMn6fj0fzvGOs6EAvJ/1tv11dxC//CHFQunKMH0UfJRpX
+evjrTh/NP77vil7fiIo2QA5as/mQTON3oDXEj2h0KSWaaBsAmmdbqA4hXTEmtejUy/v82e0aXSf
1ZlJaI9uau/p8QfNZJ1utpA0uW+QIPH9tsSSSuq+ct45BkKQ2kpwMr2tNFtKzbQkrYAEFFvoBcCH
mS7oivZbqHu1cUnkLDb1ztyxgIUga4+HOnospyzmbC93ecLGHmQ01Q3YIqzhlX/yKfvWghfKcaCZ
yy6c2Lmr8Nri5FrqE16LKy/1bKVYoZ28L81IT/oP5OdBbve/mW5UI4SRCF1BTvP2xNZI8zZSj+nO
RVOIKR/r4qU4eEA8akZ7iEiiK94RzQ9KYA0GeAmjgWrPC98whmF3ZwQapkDkj3ifv8z8lYeqe7mI
tbTGklfWIIP1gBU2gfvZujTnkeRNgjWq7BbvKCRiSyot1SVnMnx/8G6okiG+wVU08VpSIzdJlMB+
b0kk/5cCjkVSoPEoDc2Fe3/WQ2KykfBBk9qogXY7383gudhOvWfHTGy65Us4GLHjAfpy4v1tIIu4
7akvgKPqHbBnl9FZBSQqLwsTPhfTXX/EJC4eMo31unjw7Fq5gNlDU1dcsFM7oqZ6fwq9U9+XOpf6
uojS3JrHE19G3+rjb5ipyIKweGSvkXFdjIpJtxMRZgMXDRW+AfVQM450riLvAk0OycG27dgMwbrr
jazvSyKG8yswppPRsAe4+bStuSslFWwNMjwehSYTOhUY6qysxjA+JfqTfi2pzs7eUQhy/sfeZMV9
EP/nnQR79UbvdsVz8hQa1U5ZpXtZ9z6LlXAYNox1AD9CRiNQotdfLvjKl5Z87oyhxwiSBnivohVs
cs4Lt6j5OCp9m2kuEav7J6UwuJTw7kbRDnG4c3+YjbCEGZ+Ncq+tTm4/35OCrmhg1ROo+fax975H
3Ur0h4z34Bte5sm6pwrYcmXfeAIUlfTQPqAH+6Ci/b8g9qV/3S6JdM15VwCuJUlE0DnKyd5uPC0L
Ky0G+tL2M8urnot6m/DvirD1unQJ6zWT2B6J8JDOhy4laLKm7cEhhJmGSGCR3msNH1Lv/d4noAKh
B2i4SJT739ydcCxgRR6xnXdSoVoR54UQMr6d1q4hid+uQgTeyABq1zSzlp8A7fRLg0n/VflvvosD
3YPchSxStKBH2tLje+aVj9mVkOtFnzZe+pN5Ri0sz30XTapaZcnRimNPLQh8pYULbPTNk7sDeDlk
YmCAk8CPd7uaHQQGhKgXArupNoxAKxC/Gr33pA4/j/3V+HsmdoBZQSclcNPQkJ1W1HkRGOBKYiI7
rDO9Ax8gEj5ivfb3hbDyeXRAiIH+2OLM/IHkGvIYIAwGXpCd+g0OkiBhB7g9T4/VpjeXdGfmNueN
gYkHLsqgd5IaBtLDsE10/hfkOQVBvEc0XXteJtmcH9DIXAa9DSTbJ0uVJwgBKhH2RPQzlK9ouU2G
DfRdHk/bH/v8dKVGaWH4dtAUoQPsdkdwcVzwZR7E9ktpACVW6QoJQHnc7HLC7fCmHsi5AbT8KYES
QZIY1QsU0DeX1eOvGI08+ojJi9MDysltanwE6GAMceigSPf12MLMbI6EQ9gYiE3HxpzbYbZ8rXBt
icZersPFPax9H5S6+cld2IUzAxkJ7hCrgD4DKgrjZ1zFZkXiRFmfYiBFE78obKWaXFEsNV3MRWA3
ViaDaTRO9MRqhClpx6bZCDvHh6Br/BZx+z59EwYLeGBSLsVi9xVA9DRdjW1yJ9aFWHhD5qH5goYK
xLf/lcMpACeM+8yVeA+tF5vdZ5wIIlwIKCPtgTzENPQoUl+DPiR6NYG8ryHDEYTnvnsvIHkLio7M
Oy29x+/2CBwiDKGNZSRqBGP+7eI1Ch/lqZwmtt8H0ByKwAXiWmi08WkU8gsb5c4RT2xNllAEl20H
ceTE5kpFDxoNbFNmXDaW73R6zX4/3vx3uxLGEESPaUkNnRvaxJWkidKXig+QUANn5TZfTVH+PLZw
XxQcTYzoBzTpI9c/LVVmXBQ0HNcArAh0hYeaUPP2xjk0kEz3id9umaXNeBeTA+aA4wWcBZiXgVGf
rJWQ5YEfRmKGGjgc1rrRGYDCAQmXiWINtNURDD8e4f3Tf2JxsmIoxstdyAiZjY6f7ZdLfKuhPv0N
zIYMvUFPNflZ0fBbX0Sgz6zemPTDpQbelJE583Zbpr7jh4Hr5zZeN/qHtnUYMIITl9c/K0sL9J+l
esPdscNAgahQkVgGIg6PjVt7rp/KqtO1uS1aKYrdoHaWPIq27+y3W8go38WWE0uTl3sQa0gzKrBU
+z+RrF9qllz6JfaPpeGM03vlkqWA4ZNmNBITsaeJuJI1YquOfnq8P5bMTK8wmQn5wuFAkWRATdUN
kIjWjBCs6u/Ss++bj43dByPjzKHpDkUGFQ7r71a/GhTiRCnE8cix/eUP9cOMP7TyUK8/G+sC5a/G
+F+YG8noWYiIiKCvnQxOhnhjlQF8aQP8qpCt/5mnZinqr6Dxuri6DIL4hTj1Pq+FAcIS/AmPQBKO
5XbVWEfMSt9tCxvVtZ6Aly6LTBYUn0cFWSt0y4rPUH5LdcUBB/WlYs7R77AUUd7nnSffMNk5jR8P
eAJWhQ0OhtrdQyU2i0nlUZoBKNBJ+uNJnvNo1yOezHGmKI2Ta11hF6a7irbR0hrOuZHr3z/xmGzp
qUIql4Wd+2uca6LvTTUnbPnehfpKeFKei6VNOobcN1HdZP4mHlMqw5BP3bqwE20vyVbzxvDYPUF8
yp2NVgI7S5ZSgYvbZhKjBEomhZWAbSOke47RhxgY1Ff0T8Zm8J3xRGyOaVyTGIKaCdCBhGNCKrwD
KiMtHpm7aAmDB6IYjRhI2iCynty5VRsChsjEpc2557jTIzAgKKCrd2jVroL2NBhLNfZ72DxuQXak
lgAyG2f/L5Nz5RMQw/cgJnFKuyveQLPO29GrhJRkPGLVg4NKlH2ybVsybFRTQKLo8e6diWfQIQt/
BCYtES2ik7PCso0QRJpW2ln9FoAtRJebS5wRVVywM3NlyCwoQ6FVh4jmjg8IiL9Y5dK4soPgPAgr
8AoXe2wksHV2C9WZe5YFzCdek6jLjPIv6vTeRU4krxnkzm3WAB+a+QWckWK6G99+3gfQ1CGfGx7Z
FwpGWpJY7jGh1Dhfit/tW070kLQLA5+LP/A5yEWxAFXC40/O75D3muS0cgXSB+rFJmPGuZHs/K3S
/cPKriJSW4O2Dau1NKx4SAUi387o4kH9F70V4YIzuU9H/s3Nfx8zOdru4AdNW6gVLlVwR2y/WqMB
1pUMJki8CCoeBOqcINM2FILGLn27lLqZ8WVQY8QeQKCJhld2EqJwZSY3TNbXdiEz0BfQBDAQgZZi
aZTjJTNxYDLgjngVj3BDBHi3l1DRxoJTM6OZoSDciuHB8Ln2La0hZWwE4HBeQVlEUYg7GGJr5UBU
g8MBfSPNp9q+eiBkErc1qLK998dn7Z56GlwNaPLiRzXQ8efkqsBjPqiVmO9AkUjks8MYvdUUhvAd
6soqQjOba4HDoc9om+8GXm9TgxOOEagT2ZWS6G24BSK8tnpOz8ofBzxNBriyg9Rwhp+QHxYu8j8q
89s5vP3WyRzGUZiGnMt2dokOXpzTSv9A1WBEDgxo4vSN52SbHSR6iSgiiZ/HE3VPwjGZqMk2RZbR
V9N86PBk/YjovjeQswSntP41Jk+f9xr5ePXJ+6dkcdSmh9fPBfv3cGzYR884snoopOP5NUlKMZrY
JWoudQjT2oiE0FyLAT8MCzTQuqarS1D4dPBnwew4pdMpv7Y6OR2xoFWqKGmdXXWHXkJ8FoG7SVvF
6Ox8PL/C/Tm8Hd8kSuOlQRT9EuMzY2Ie9Y+egvnMGNAvVgF+YdAdstRfPDLYsaXRgoAHHY3DWwpv
TZby1PcNKZO5Hr/16voD+U8n55zTgQs+2QmvIhjZh9U5gikP/iinFTac+4OWeP2EsoFuLPKm3t/4
t5MxOZVQERWgaYQPcPMfDmzFENITd2Etgtn4PQyyEfgZuUu3/uz5QuM/HCEA6OBMHb/qatiM76Y8
yzEYNuG+Te/y9LFmvqt1YMok+/wUFKBhnaNzEEhkgYGXAT7t8R64RwWN8w7GJ6QjR1GD6R6XXF/j
B9XtbZjvI7KHZOxzuHHJ+Vf8sc7r6GKhYVCi/Jd4+Fn9owVdKsrft2+NXwBoEmgpRiabKVkGA0JR
0Ynj3n7Zvh33/vZLMPPDEaUqn5yzrWVZB+PSk83ms1wf7E0EgSSAfk9LCqrj8t6duquvmCw/F1V8
6vAR5oGnTfEK1heS1v7CiZs7cFhOUD2MOsHAhd+uNqAHmQKepd72B8MpFSPiNOPxet4HWGMt/T8L
kyNdlE4qe0UOdrIYJDkQHhMEHNzQcjlFl6BuIPdLknTSfex4a3Jycrk+6DTwR/agDHvZ71EsSMm2
P7297T88enzO98+44nUwSZ87sh7I2lm75FnYrmNqEWIYdsoR29vgtiPa0+oSkI2RHNAha/9L6I/+
eHLmPKsgoNEDfZnoEZ1mCEVmLNDGOGwtSK9b6RQMH5lo+LG6sMyzdsBwiLcD4LJQQL9d5sAZhiAe
z1SGXPiY+lQRXLEyABTVv8cjmtu1Y2EdfTQAeoFN7NZS5ghZ02thj6ZprSWShK5BmW9Jgwzo/y9D
U9r5ssXcReMh1eJ3h99WLPhj3h6bmJ21/8YypfRFjqfMajHobSWEUqS7i/Ew4MJXN1uq1S1M2hRg
3NSSq+E27e1a7PDASnAOk3RA35G3fjyiueN+tTp3JL1V2jO9AkNOizeVhjp/usRxPzcWqNYhxIXr
HNuKbjdArfJiykZFbzdgMuUigEfdAwRKHo/jDww9dY7XViaBUKt0LZ8nsIJUEcTj8Th52x9Z42g+
ZauGnLvt+dzQ98Z4/xR58skSHf0Zjz9hNha8/oSJ6wR2onHEAhsw099AHgW6YXDKmObxjKvKAqOM
cErI7tNI9csKOIqILriOuaVE+l1DGw+vAt8wOdI9j/bBv/1fdwCJpwlRwwWeifmV/M/C6NmvIgHI
Oslu0GGAZQjMgqfL7kvGLSH0/l9W8j8rU4chxbxSRrDiB6uYvOzTEZ1wXJ9Bounb5/bpWyRgjSOQ
a9EPiPbGuUQPxoJ/XBjqH3nK1VCVNtBYVsVHVKN/1H4lO3LNx/tlzgSKeHj7/V++5cm54JourxW3
x7lAC3eZSKaTq+tcW8KLz7ykUSwEpgf030hroFHodtWiMBCFmm8G4F0qEMykQNmiA11fh3ti7Hho
URcb5TOjq6Xmspns5o3haXVt5NSRpQqGBVJ4lvzph9vyg33KG5DcWDkkw5/Sr8dTOhdaIEhkx5ZN
XGp/keTVqrFcEVRCWg52DBBTnxgiQAFBfcY7+SMMFrI347RNHQ7soKEffagsHsm305r0eZKXLT/Y
KkgA6+hSc5meCYR9Y4KTJmSbOF/q2Zl97F2bnKxkUCVpGpfCgMfetgfJK+BC0EX/EPRn07VJXINn
kghLmKG/rX43UNSGZGQo0NMwzQW0fBJC2lod7CE0tcjMO5aAeFOPhVcfpIbsrq4h+LSE0pqpP3Aj
P/b/WB2v4quldGsIzmu5M9gN6IlkkjQGQMSKSJv6H0e1+Ml/4sADEL85/OrxHppd1yvDEzdaRE3O
8hkM89qTv+F4EoXvbPruCVaxAevkY2Nzgen1KCebKFUccB8mozH31DIukX6z1Iq60xK2RBiD6vtF
HLVjR5EZaVrtCNFd68aCNNj7fUm3JrJIq+Y5txnDQhcj9U1Wtzn63ZvG5ymGi6hXmfUvMOrtaeGS
mh0wKDdGhT4c1GmDLZc7gt9q2mAjUy+oZrUSPJrQxcrK7CJemZnOa5nWotbDTAJyoGOfkxaOICEa
VbWXil86IrNPZJBFsqOUOHIxyng1X23WsuZ8IMs81ubIes0YZ9d4Pn59QNr04/i1Xp/XYFgxXWYR
l3x/4ysAs6Fkhhwdyqjq5CWV13VS1+CetdmBtxkpo5Kw5OXupfuwAZFuR/Ed9cBRp+h2aCl0nPKi
DlobEQ1uYplqX9wWNzFJjuvfZPX9Cglx4OdGbcXLynaIt/rcgKvtpOju6+OzMpN/uf2UySwDYZAp
kRu29otAhCMYQAhn4gEHCFFsASm9ZtfW6zt65A7l8XLKl3Cq9zimyUyM9/nVIquMEid9CPOq/db/
AwEAPXIENOngzCRneff9Kh5l8n44gF2beB//UK1/PP751f5vJSYecQjFUg4rrETWv8bVMVcWauUz
u/h2fieerwKJmOKKGGCmF3pjvpkiHcbuq8olTwb0w9a7DV2tflRDW3C5M87+1vLkuKo12ypFGrUI
LEvwT7F4keqaq8cQkI3A5qJABCCyPO5YSE9Rso2zxW7je/d4+wGTm3WoVHZoQ8ytQN7CwweKMZ7+
LKzWayLqlsGam2xzgUdcijJnYrMbu3dhpjd0ITfa3TYIzUD2FZnPv+fg1XDIhnrGinlaoVn28T6a
Se7fGp08lWJGCWI+hdGWSjXRO/1j/9VcnsPTc7pZry3JeI2QvE4Ia74jOCQ1N5bgQb+4FJnOXEq3
HzJ5MPVSm6T+n2/JjfE4t8bHR/WsESgB4+Uk0+dAP1vJlsS73Tu0Pg/w4QToA7ydrJ+FLbh0uv+2
6NXp5rU6T9MEm59ZvbyB9CJHbCVTc+3o1dbTz7+KsTMUdPlDGc3enDT9tHC6Fz9gPP5XH1B3TR/H
HlaF31c66MgQ3eH+wCT4ZN0RK1s9QUDg1TA2mIFof/KshRf0/c18uxgT99b3qhQ3DOx7aC902q2a
2Rz4TZyEBvnCO/KeeO7Wlf71jl+NNVC1utNGV5obMUp6e9E4rg1+/WRwmwPlcZHoS5t+cXonzg2M
9lkNPZXWBipBMjl97V1c0oxxAd6VZ8CddrtYh+PeoKP/9QfqnvJ5qa9/Jo18O8UTN6eEDuP7/Hja
QWqwHYEKQCuwm2KHhQ638LXbUW/j6fW11lVQSBhCT0bFWyinHzMCiDqWfrVaWPY/Gq3byPD2oyau
L0zi3C2a8aP2rXFErhF3O9KfZ+ubwPH5T/D5Lnb7EiPo37Phgd2/PXK1BwbNY+JwtAsSxX1M9Gq3
NxX02jr6+dydd4Q5YSsAZYd36cJRW9jpf075yrIDeh0nZGFZAF078lVmn6Vbv4LkTziYacMbj/3t
DGziZoancLeiKFMvzmCv0N/yz72wQzxIrNZEie4JQ7y4pr6wqDNvtluT06gNPKRMGMFkpjt7x5JM
f+OsxKOz7Zf85n0W49bSxG1F8f9zg429Wvt9swOb8fGY6DF1ibOznpByS2RyEIwLttF2SS1oaSkn
TqvSujLVxhMlx1ZVWg467uOCRsOaCZduq5ky1O1IJ/FXqDpZVmiw1Vt64JM3XFE5MVF+wkDX5yeF
fquX9xR+TLf/nUBvsF3YtsLoHu5ODGixBQgTyRJ4x25vCLWPyiBIECWJ++1bjdRmTs1zuD+rz35L
LQ8ZndPaM6utcEbVAtKY4A2myWm8rFbqMGL2FoGcM5ARzMnVJ01WP3d9tagCfFJ/EqEURvdw5WSt
DMCPOuY3OSBFd6F4CyxMxeyyX5mdLDtaA+M8FrAU4KjSZZqp77GfUSe3IPb2+PD+oageTfpk1VMI
+0WNhntDIv2pgfALyiQI/nn6laALFEuPf9z2ucAuWONUHw68juIv1HVQJ+LN4mX3KgDGy4IsqCG/
RUXO/Pq1Nt+Dg7QxQBKkn9AmwO+ZndwvTdI494++fHLj8ZHHd6IYt5CW5Q91yNoMJyzV5+ffZNiK
I6AdOjXTikjuJLmvqWPYhIyUMkYsyEY5OP2KMRyASENXh4EellWC4tnW/Vrli+1j93sBUn+sJiuQ
GESf1bS+NOR82UD2EaUSNtKDqlrXDlNQ1okPUGkiCatE+uMtwY3x8e3E3licFprypOHawEt6W2d4
Ev4GUKmByvmJ0bEZF0zde9dbU5NQvQdPVQjJ0B6hOmtJx+1Wpds9uLAQs3h6vnCqxq18Ny7UZeFh
xvzXFGHHNWlVNB3GBQ5yPyfod9UXTtMMehLjgfMaYaIauAwnOW+/RLdfP6AQC3qNsen+48NdgZZg
IK/9Ua3JgZ6GJb2oGR8F5Pyo5gaCVwjxTutPGmp2XVC5A+awNloAxr6O52El66UJnG+6JtQOjJb8
C+hSvDdzCwNNL6IxAjRBaFuY9jE7IV4UTC31dlBv+tbIFBnURIeyAqQL5K9K9Q3CBpJkS0nF+3vi
1uwkzGx43uP9HGaROTXw2xkEmbsAEkTrx7vznktBujU0CR2DvFAaD93q9guSbIl+RD4k3D6DLA89
f9q2pF+ldfSNknLINkYglz6udwa/3fi6Dc5hy05NedVYm01jHXLzUlH83aTmhSUs6dF7uwRkmdve
oDhCumzsMgb5yO31KVcQIcokb4C+8SXZ5rmt+WbYegtbfOahgUm5MjO65avokhPLXCtabDd+U59y
KB1Z3xGxDOMwFqr+XSKDripzdVl9hnpkPV6QOVeIfCBcsQixMOz3W9N8nsVZLCSD7TourbSjIwCP
FmwZIUY7pLpgbObhAOkGHnrhkAkDU6I0eb1rToAqZIq6QLJjthlI8rAFGDwezgr9Qo3uVcUqOoTZ
I3tSWEtYqHFrTX3VtfHJYvJOWRR1hASvG63kl0xGsKMgy8v/K+G2ihwBSLVIPDHn969tTlYW8s1a
48YYMLfr0MKbrRSF+gxIkIv/Q9p37UaObMt+EQF685p0ZSWVJJbMCyGpJXrvkvn1J9gXd3cVxVvE
3WcaGDRGGC2mXyZWhERGVENfKu10e0GXbhA0IEGQZiI1Qygyc3SEIU97KRV6T3vBlQ9e48KpZEs2
jr3nZ1u86bftLczqlbmZs9PVGVcFlO89eRdb6IkD8aaQmVzzEISu366waizs1itj088vDoqcMqVN
G4xNNjXOGXOrql+r+zZYqdMtziE8gwnJi5ItGpOv7Rh9q8Z60Q4e5aHjqSrJUR+gzxD6o2J3Vc1t
hzgTiAwa66wLDVeRR27tGZ92xmy34qBANgH8ahOidvaMA6GqQo7J6L2IWnzsKuXEZMntshfxsfis
PqWBZJ+3V1Jd8ByuTM5GnUWqUPY+TMq8W9Zv3ScnfMqRWUZ7PidCZUUJiYRtSN94LDO1lPJY5acS
ZLa5S41j6p+z8b4FnFIB8e13YrQgfd3p1KTjsfAfZfzfUHeEyBmPxVNO4zuoC1TqhMzKoFZUmZHu
prnblWR4YjsJVcn2Twzq3F3Om1X7EqZfqvKVD49qZ0rDVmmgZ+9D38am2jbaVXEPjpPWBLurOh5u
T8tvVkIFVAMiLis0NaG3T5ndGz3tUCOpUTKRyz17agSTczr5Phmnlqoi3HUUbM62pIOg/SFHC/YL
pDpvf8HC43z1AbNLBImHMZXyCGmPwZJHkv2M4Q9K1FnvdurKzl/oL8BgZXTiozkETtffPXJxwiS+
bMUWj5EnVo5CykNvlQfJcuL73qmd3E23ez00Q4ftM893GIRuj5LpOxlC2CftnZo1JJ/dO27l3Vjy
Aa++anbJpCXlemHEV4He8lXxyRGw2Qk+y9mvHIj6mmjfha5Zeit36cJ1A04diPqBsxxKz3+zNBeT
kamlCk7hlHo5U7FFeTPv4BwhpVyhbS9+vb3KCwdegvw8ILO6NJEFzFwwFGD1tBgq6mktF517RKdE
Vqm/spsXygcQ8YVmNThrAf4GuOP6alOMIhR9HTB9LS0IxAyc1LcMGlqgaip7UmseQ3kVVXpIiQ2Z
FUEvfBzMdNBMeXxS613TgLuu5jZlaAuSc3sGlk4a+uoMgJFw1tDhMruAYj0QxoRp1IvRBUWdOjvI
SklOVfgtggsDxUowCiOWbiyfM6vKDfiVg7YQmkIT8eID5kc9iyNcyICOZ2cwfDnvg/1qBZ8JOf1s
UFnZgNcVcnLiW8+TbNzjv6zl4BZOOlgAJsA0sFhgcpq9b2LVQ8G9RjhVA7uObJE/WMdk49wzwt+r
98Mhemi28W5ze9oXQGgY9YXV2ZZoBwY+JxHApX3rpEBMkOSuIpJz7zw/Zu53Sw6Dc/jSTMBah+2O
Hj1z5QOWouOrD5gFBZgLuKfyFB3jHRAcUPr0Fv0QA0C0nlbe1aUZRuEbauqAvUGxb/asjgXPqcHI
wwNF/5mCQgU95+yZZZvR2Gr62mFbeFEh2g7ZFkQP6I+ah8cqXIW8oQLzwsyUXruPBDAKJN8eiGp9
vbzc9TbaY0Gd+P1UJxjp2rSuWZ9+fnF9aSFX6YMG6211BAcn7k0JjT/EgI7VKIFx3u5A7JJstNAU
n8PqLrRv76uFEi2YmQDbhm6NNqk0zt6tNEnUpGxHQKs0pzqGAtGDHwAB9iEi2dQ/BMo96zdBS0Z+
xfLCIl8Zng+8HjTwNVHEU/FGFHaBSkT9oMk9KUQzLFait4UYEZ00EBwBKFWBGOTsbTKqsuP0GmFF
Kx36T9n4qemzsSZGvgBHR2Q0pQV0DbK4UMC7XssKEaLQGngdJHIezcFWXuM/6g89CA4o703Fqcg7
c3qLN9lBd4cPwTk+u4A2MLP8wCtdHXr78IY2h53tHg72x7gVbBnaTdsXZh7edruf08pNtrQCsgZG
fghCgzloLmym5T0/xIU4eml5Al2lUVlGgk6bFqozcJpv77OFshD0RC6MzfZZjaZWXotgbH+8Vz9S
C3TrHtEe282X69roigaBJAfOdfFlWL2wF6KfK9OzndYbUgcIpjB6olvBLYrIp7P/cz5OUoDp2XB3
H9xWWbnBlm7LK5uzDTc0Ze63CmxmpDpr5DXeHoW78hyvXB9LwboMBDaE4UGZBKDSzE4qtw3Hekxr
gQRYbhWmipgDlNL8FgFsA//Ld1pbf82s6p7bag9/lGfQXjyvafoslMKwuhefMXsTez/2x3DAZ4Aw
XgCP712LyRV37NWW7zmv/0SvJUXzHjhft08C+gmVle017Z5ZIAYIOv6oaLEA3cBsiWW/KTALOHlj
8d3Ed43+eHv7/gXT/jaA4EJEd/ZvBCqLGYqptKEe4Bzv/Vay2EE+6ztg91XACVIL5QK3tpNtVVua
6z2hNGJYP5NIAMjVuIceDYwtJIRGpE7WTvHy0P992exdRghc8RltqRdpfLNPAkW/U/T06fb4p/m7
Mfy/2O6LV6odjFYSyhpGfPFNFIPuXOXwLtG1lB9vW1ocDtrdAHWfdKHnudVgRONCV2Giwzh8qnT0
2ktrD/6aielevBiMpDRKH/sd9c7daGYQgMCS3pfOX0zQIdui/VCVzLfdE2rUt8e2eFqVi8HN10qk
HBP+Wn4Vd0dHQp9Z4T5GLhx3q7LsNxH7Y/NjbFNUVdYya4tL+M/2PF2u5pLeV11PvV5VNgMELI1P
XmX27REuvbMXA9RmnhvfchT8RNiMQfHd+pZGX4TIicPM+i/MoOUESXjslF9ycrQBgU8vUeqVZWDq
7WcgOX351CD0vm1nKdiBv/DP0GyrZCwBj4o4Uk8XGjvL0a2t+DXBDipIjsbtEMDhJEIyLRZ/pFgz
SzDv9T3KU74iO5VGt4Eonw2arezgyeqv03jxVbNtJCkAwxs8lpKhiPksNnrihGkNoGQL/EkYVslp
7OXPmtOlFSjhQqyN6UDVAz2E6NtUppN1cXIySIP4Coeu6KZsT4MY2VV1GtlZycU9hLxXfLYFWDyq
O2g1EBEBoz10noimOYeov0Je1m8AlokstSa5AcQ4aaCkx/7ILVr7dulLCyYX0HXQHzUzmQTmw5V8
5uJbPhFjTPUzvLHzk6MovQHhGqCAq58sePUF2Uolu+iPsfShyU5MIaIDVR1mvK5svsldnC/zRGI2
FdV0GfW769kOQ7Hn/T7gAfbgzQJp4iN3V5LswX8JV3IoS7lU0FgibwYpWxQJ5xQR+Uj7IBcz5lnC
iwBSk0+3Q7E7J81Lt3IHLjhjeEEhxIMioQI/eeawSInKaj9HLSPetp1JrQYIODqS9HEtsgFx9O/5
A3oaHa8KWBhkJNqv569LGrlNSjj9BhRLjgZlvmo3LZLBDuiNBZ2kVSuGZsV8mTqpqHGfFZX917Gg
Pefyek5VEkyBIUlCHAmzkEIFNLK9yhXfVArb5LnLoW6IHgldDggfAPxuFjKE5h81NWgAOqor5CGi
tCjTg95qkWqrpWwUdpEhe/snSROfdyApx+lIsOpFZOqywo9WLfd8fk/DTJl0x9CxbE8tpbmTd0Cy
ElFqQbpgQBRCIkEyjpFFhyBWtwMbjJOU9al0X2gFTffyWIjBsQ6jmrPUkPMlkgliybusQB1lD2IF
Mb7P8lapX7VC64uHPo5qY1txQ8m5QQlmebPp5V4wOzaksmPQVBKgTT6O9U7MVH+qIYi+ehQFvkJz
yuBLgpOnTfCMOzCkT9kYpc0xVJRQM+uJEZrUSgXC2aKOYkR5hgzSc0OVo/aBtjFA+y3lCuluTP22
N2VWjmjNGDNI4EU+l4CJR0z5zlZ8UQo3Qq3TCLROFZ94hZz2+ZeiZECyEzrKUfQJ/3gEsVTiF1x4
h/qAXJ7UbDDkjUZBzH/Sqi5ET9lYSxwRW7Eq7LTR0hFTX9OImfqQFdl7DsYq1Y6QMGi+Wl0M6i+5
6bIA7FWs4fJNV8jGsAs4TonPYLQJYztEF2z6XCSxmFSkbtBJB0WDLFbv+l5TIg/yCwHa2FADQhO9
kdAS9Z66N5CUD4JOm7S51Vx4DIqhY1aKv1ctqZQO/y6NHNLhBoR87aEM+mDf1EiM/KSBEKXDrulT
Jbzjuk5V3vBrSsAjMm3o31upbVto2OXGc8rScSQUioaiXXVZWlh+BUJmW8wKA19kxBq9a2suDO1u
jEXVDYo0ig+daITQCRNlP1EOSNBw0d6vfT4/cikSYi4uEB2/FB3me4nJHUeyvi+oPUZFHth84TdV
ZjZ1oSSmXqEfGPRXTT7WzwEkDqUYyinGkD+VZamxQ65VEBxJRZpypsyhPWoj5Yko2aqGSRJIiWTF
YOFb2mDbQmQ1B1t3ngt2x9VStq8KPsfkhUOrQDIVXo2A1rc20SlBs6TBkb4ZsmqbZYNQPYCBINUA
7x2rcdz4EdfwT4pOAZlhhlrr78GgafEnK+pScYORUxsUPtSot3s/NUZTFKM+dAQ1SCQslUTlO6aC
JUmN6q7aCeGogrSiFDveTZs6zcHYUgnGF5dnEETggy5QLAa9t28DKZ7QgZRlEN6HdRlyd0KdC4md
ZkHV2pwe0cIRIpEva9LzXMqsAM0o+s+Q55wNuhb2QkHtE0D1aKDftx+Zha5MSPJONCNo4xVxn8yy
qWkVZQVt0amERE9HfN/Wd0D6pU/pod+wV65ym7O+VS1hn+mmemygoeFSamkoLgWu3uxadJiX9jl0
ENLFp7XHYsHRAWAFZD0QjdN0QZl+fuFvBAUFzCfqec+v1Noc+grZZSEBPwWmkIjUhxgmA/VfRLlq
xZFdqmZAJRJ8rwq4IkErLl6bNliV5IMw8IhDiHhi+iNt0F88fmq7OnENwYlkk/5QdyhNpOLbu+g5
jFb8jqXnaxLKQ9IKDNO/OIRksaqTBEGdlyrpYLE+G4lYoS239Pu1bnFhISSCRAwqGvAAFBEtQdej
5RVcjYBc8n/DW6SpAEN8b15Lsivd2/ttAW05qbn+szSN+mJJmw4soBKf8UiM9KCxAdUFmf7W2dQK
NqoLFUYTtUSCclbUkx2AZooLLozuebR+bn/J4gpffsnME4lSLVdbBV+CHP70EUc0ebkP6HpqrMMu
RvfaSrptKUlyNfRZkqRscdhz6f8YnNiSrb4nyINN4+vtwDRN6B+u5EV+k/BjRS8HOTtBcROIUtBh
YQEv+/w07txdYJkgy1xNsk33xMxZvTI0i0miQes6imsZHS+OxfalI2/NzOqP1pqrurRVUeczRJxL
8FzMOx6VOCv1HthVryBBZL6HtV2/sMcEdWqfTB1anfUnXrkkl64hVQBQQ0aJBWWO2cKlsV+IdUN5
z1E4U3jkmLk7iWuqZmtGZiulwtlXqhRG0i0EEA8GToWJkr5hrWz7hRgOhDv/BjNbqFTjGioKuFMh
RFK8pG/QOT7Hxim8BzIQdBR7CHLgZU1ju9XtUCPy2ilY2iiqhtcG6XgDddvZBTAUBh7wcRA8NMO0
PkkgrQnKsdTRX+88M1lrR1jaLTqSoyADRQCgzEnK1arS9cGXR48rhG3R7IWMd25P6FJmG234/0zM
BlRpaqYwTho99uQnYAn7eHfQP7it96D3fYSQCzGOEHLLyR2Kkyc4gX9W7E8v0fzkXdqf3WNFwukQ
dcMQdU+p0XdjvT9HduHqVuQmw25q+MLlsuFwt/i28met1W1tgmdngxfokKU6sIJlSu90tdh0HKL1
20OcRnBrhLOj0ZQ4lkOtIYEfOOCThZzUVi8rp/Gr5//CEEpE4O5DRUSaC9QqdajITIqBBAun8rbR
/hTMkeXtbSvS0oohsEemGgiOqR3++g2M0ohmhe4DXykRvAPC62i+1q/WK3CWYCzKTAGdS8NbZNp2
SSAwO+6fvObBXLuyp305n9XLr5itXJVoWVzHHEhvylOoHDl1P6xR9ywt3KWJ2cKlkQA8PzjEAVYq
SKKNQAWNpO7ALSitJYumzOKv0aDqBhQyCK8BBrme0zaSxAL6vlNeQXnNNsIemPz4M9uCSjQFWPNz
ZQkXcjNQGfmPuV85oWrQQ2i5guQDoRSw2wBnUAt9ntvCRDb3AA4T23vz71++4LBB8ebp1JFVOae1
b5glW4csCjKZhaigjsdKA3FReeJ1K0BNYkBvp9J8RJ3NJauS5UsPCMJfHlkiCCIAnnI90zLrE+Tt
CuZFLe6Z2Nj3sYcTqUUeUI3EUI40f+/15yr5BIKfVGH0Q2lpGf53lEEZwvi5vRKLqau/XLkSOJ8B
kZ0dpjpjOaDpEzg2cLiWQOZacAFA0YmgWHrl3ra2sKGBw8W7BZQZRj+nVcoNweeg1MB7uapnjsTp
Z0WPnJzvYivmx8y5bW3hbkWSDMK38JfhFc8l2qR6Stn3oD0ZY6Wy8jYKbCDt324bWfL9kdQE4AgQ
epA7/m1PuvDIpbbTYz4E4UnKgZIKBbyuvBM6TF8LOI/yrDC0brcEpZrWTgOQ8Bm1Vei6pa4y2ixl
25GigWOHhxriu/MuAgBlgyQRkPDN7tRzMKFMup1W7wsnZlswEKBPmBtM45DUZFwDAS+VZiYqHdwe
qOCrKPFd72otTVM1rjre64MPKj4V6UvUyngBiMw+sgh6acND2CS7MJGf2qjfxpzvVhMz82sHaFvW
mnq0qdAf035UYWEpwY/CgAda669deDjggAITJglInaKh4/ojGVNTMZGBmZCPx1dAM9/38DjoF3UQ
Cafwggvwg94B/AT1cvR2nlc2ysJ9c2l9nk8dA8j3IZvDPNrsusdBI5n2wnMOlU5Rgxbbek11coFo
CPoyWBIFuWnkJ35lpQu973tBRQGAklGLTRoYth/59pjc8cjxyOERqMAd/5yJtggs/MpwF95HMHAA
K4JYYyJzml0sscpHXdhyE79SY79SxypGN+Vs0DYDp9CjEdC+bXCpoeXK4OxBZmPOqK4EvEcroDqB
rm0Hs+hxlSUW/ewSRvTUrIFsLPuvIHDL8o4T7jnJUhE5q+4gu3VkI7EnU8MM1moxC3e+is4epKDB
1D2pfl9vPEibcC2XgXoP6fB3HTQCH02yUtRaNAEMAXxpIJEgG3Ztom792Kh7HMCMcAZhG8Oj59Rb
meKFIAt5w39GZmsKxdSuVZGuQ9dfbYlgOI12mYsnWzUthznlId8qB2dQTWhkYEO1Lq6A6inc8fv8
GDlr2a3l/Q0tcHTYQasAbGHXQ0ZFvRcDreS9QJO/4i6yxWZbD4nNpT8QxlUHJ+a+u8iB/hDJVxEq
C3GYivtOBAs0Smu/IBNakdNYYhXvDZQjtHuNCN/xJq+SJAVcmhEknUiYC04RMsKV5zR+uL0WS+U9
VQYdKbq3UETFM3c9+i5lmZ6HWAs/furU1xLJerc764EZhhBpkJ8klIXkhocsp9uEEHKw2u5eApfS
7c+YrsyZ3wgkJ4JR6KRA32xOCA5Hp1SjVOU9USUS/1Cda8OKtk1oyZA9HVeQ29Me/m0MmUxJnsj8
5jxmmt4weUAG3xN0wPRxjiQZCfKVCHvaw7eMzB6JsapEGvcwYjQuVc9gnBfwrvevt+dtye/CxP1n
LPMHM+mrRpQ5Dvtn1EzNeGv7cxbvw/CkK8eU2j18MGF72+bi9E0+ngT1UJT+ZyMrqCYgOR4KHsT2
jLs+WPn18uLM/fv98yG1SYU+Ar4QPSkI1JE0vBydeF4rRSfg1TQnUcDykeRxzj6Eoc6eOEgpyAS1
mbyyYmQIUH0wkL8ncgBpb2cYy9SOFR9En4OBzI6dgJp/j8CBw1FLDakhYyzAQ/bbDhEzg16rQni9
gmJ26YNz0s4GLvlDs7R7D1GRHwitGd4FpCxZQPQB/UNmzlpDBDncmMQkagYhdwWlH1qzRBQLSn0O
mRYzLzPlnu/hotiZlMrnQsh12RrBHQtubSVqC7ccWejEKgNjr69U3Gs91JQ6t1duebdcTO3sqmv6
IjNQeUXWp22Q39I2oHZC2pOZYwgNhNvGljIyyGL/Z5/8jb8vPFp+kMaK62PBqw+C5TTQlEi3zIk2
+rcjmu09e4T+8t140MGOFu675xgNEitfsOQqXX7BdPlefEHHy2jxraadyj/oHIR2UZG6V6RDldol
e0ARjpYbPdettHb46lVWDatXc0v2T2PoJC2oFfQHI11r6l56/C4/ago3Lj4qLBTUPFVcDGlj4/7h
mZn6L+Iq0GjpIb80M3vIx6ZFDbeEGVCWx9JBC+3ecCWkMrNm5cAuOu1Ar8pT5w1Y4ebhmMEmQWEB
C60QBZpaKBvs0ZUBiYIM92oMRC1/kDchETfpLj4Nn9B9raaSxmqWfSH5gA337ztmM5uUYV6gM13w
st5qH1oIV+71Q86IjdLyy+2ttZTRn0COqKBM/JS/ZBf5MKXdWOSCx0PN1UWbpNCjKGYZp+B15381
9yUULZ42K0aXAo9Lo7M19VmVjaNaCF64hXPWkFydprgGJsXS73uvLp10TUNj8TKWINKhTXjqX5Bt
MQh9CAiXAtKq4q7Ira6xxXDl8V88ERc2Zi5IEJRNVgqwAUVT/qTmNp97BaJbMq41qC0+XVD1waOF
sA39StdnD2uWKw2aQT09df30U1H3fLHiXEyv3693X5cmHVj40L+gwG3BBokiavSKwq6gXoAWqOBQ
qoR/UOg2WiPyXLM2m7oxDLpUKmCt9l0KePu9P+XZEnR7lyupvcX75GJc0yJeXFs8a5NA7GFJT60W
nnD4UMV233+i8fD2Ll/aDUDzafCKJ7zQHHoq1mMQtvCevOgnCUCJ2EYA9r0VPLjA1f/mPby0NRtU
gdTrkHe16LF7Hj6FERFO+JLQwWUUZnFf78q1tN3SBrw0OK3nxSyqXaRoowGDCVos4nwjKa/p9+35
W9oSFybmOVGdgWlC8mGiA4GrzQ7v/T4/64IVrqRBFuOmS0MzZ6IcwKmmBDCkVGAECnQzZGcf3PP1
B8OagYacyk/dUxV2hEbq9vYgFz2ZS+PTVXkxkTotgj4tctELDYhyWVg8KIoLKLOcAFFZExZdHerM
kfBBhNT0Ioba1E7amkW6DcoHrtmVh6h4ZDw109aJuk2zqhS7vF8mggtwa0AuYvr5xTDlRq4yMW1E
L4OE45TksXRQf8qburynz6mj5FvaBrZeWgAjqQ5bRd4u5T41CawikFD/qwN0bV9sCs7HGUU+rjXr
9ikHb4RFTcWWip0Qu7x6aOQtlS3jwYhW4qel8gxYZ/6Znh0VThzrtkXc6ilfTrJRHLbF8awPkEcC
jaMDFfvcrMwEvERb7SRvQAmU7sS9yBMRfziXc+UDMwGfbN3bO2/pQfz3WYCjXs9IrEBXA9UPyB9A
gw/5ffQY3DawdH7RSAI4NSCnE+7k2kDAVSX1h1rwBiRY3TK0hpKgnz14Ru51xUFeajtDxxl6Bqdk
DLqlZvffWIAjIJApfFFL+PQtkKvuUKI8TZpG//+DwuOB8i/IM1Rtzv9IxzpNgkEQPECbhqTf+EZh
UbGxhz6x6roiQCGCPWTF6GJOHR0xioTSKy/8kvsofY3vx1JHDA6qewYw4mg3D8rZB3rXTp72xX7N
t18CKauoEmhIDEuA8M5rir0k9WwEXHDiEK8Px8FNNVI5ZmDJj7cndNEBRb0ZnMEIaXmUAK63SUXr
BBhzX4DY8fvAfXPadgj+qM02t0u3jk0xtHjermszeouHfSWsPNJLm/TS+nRKLu4lTm5Gwy8m6+q+
K1z5owpeEn1bB/cKksOrzcYL1xAa5JAdQrM3ksBzrnsaNfjRGIkgh0uYKUIazSAVe5VyG30cAKIj
XWTXxzzZZF9NZT/JqQ26W+DBN8oWKpI0+MmDiQf77fYaLHzVpF2M/hjURAAAnj2ADQPbUzF1tE1Z
BFZF4G9fq+svndArG7N3rhuzXhVz2OAa2Rm4zJE5+aA23tBtaH2MgyPlrLDWzbIYnKK6F+r/9RfM
3j6IfogdSwCsKEbUvXq3ZojUG9mm8M4Ebt/6wb6vAL73W9IM1JGNbFs1KyC8xZkG0wLIBTQZschs
u4GOp6Ed5UdvlPp36msmF8cri7nAzwwl6gsbM1da14pSqxhmenRHNz6E23Db2O/QucMftyX0ETmm
7V8S6t1TR9YSwUtlB5hHNRPomL8n6/pEAR8MxXIKBAdkkz4D9O1xJkgXN4npAjniTXxNYBPYhO5p
TQBs4UG7NDwv940tgECqAeBKB9159U7rPob8NVVX6gprVmZnRS9YMfQ1dlGbRZlpVN1Dk+kbFiPn
xnecc/tg/j8mE+h1qH+KuIhnp6YM/+9kdmZrHY/3udO4kc3II8FsgsS824IS6/RnjcRyaZsi8APs
DU34k7DzbA0pr4wg7AJwRd0lwaMIFPztgf296GbRJWKi/1iYO/eCROMaWS3UZskwmvoRqrxohbx/
xuaEqvLZOBpHarbkKzMp9i1o5C3RpluwuKO68v1CuF3rKqZgIsluchIZ1tL4S/wIV983W2YubZUg
j/B9QHMiv4isX+rETuEWR//BnxS/7DvwwSVO7WZOaiOLixY7zslNOB23Z2rpJb76ktkWyPTBAK6G
oZcm2MgmuDne0Zd7ZHdj/N9stss1mV2QqlYLaDlHOTjDkJtp0jFkfRtaPQHqCyTfoNWGlzjswQmz
4uH8dQZv7YdpR168wwluk8xQ/9p+f2awDZolEm4zAreDYNEpefjqnNLuSbv5PryAvIugoTI302Ng
NftVGNric4U6jiBM9XtwEM6+R5YbSfJDNjVc1+jG2BQn3RrqO1l6ygTBAkaj00kCKsvtymovZHoh
tfbP7swbghJOp7cp7IoudBRfm2/fIOj03Vj/SzvTNXcx3300SEOQwE5CWoffWQoDweFA/qyYWbot
NVAXgNdQQzl/TkzWQ8ZDrNSBhxnl6x4aei408/jYYmd0g0H72b9bibYWj8ulxdnAGBqnJGGAxap8
yBV0v8jmkCKdiJ78/hAeDeXOX4OlLcXwOjw69DuIaFtH9fF6MjleViuZAmt77C2k/t4jqBRuDZV0
aFuxV2Z0aYNc2ppFOhHywrqYjAjbOnJ8HXT06GvsaNmrwuEL/P+INjAiUccpEOCtXI9KD0ffqAYB
IH5eNzu30g4GTqGwy7YueZxUc53GMX/yow5mD/e0l57P8t3ZsIoGV+Haqk7HbX49QI8GbCqgZgM2
aB6sNozlgoxRH+PX4KSZws5s3UnF9weHf2XTSgsZQgz8n7HZ3T9oqT8E9bSce+Z8vjvvnTu4+s7B
1n18NMyepPuH52/7xf6ozJfapV5qblLbsIKn9XhzCeWv41v4SXFbV5Q5VGKgepIaHGoBbS/n+zHJ
rNpIdaw5Q/chWjd2itiFlsFocc9zwcT0Mmr7JFeLc6Tm/FZBac6Neabd9UU0dZ2Vg4tOK+2+wT8k
6gJj5QZbdFl0Hfw9aLVV4LfMbjCORWHJOH/KK1i+q/FEhrYwb8UbC2+jsT0Vnz+cBbmKbUd0cw30
srR0ugH0Ayo4AH3M0fxgEdDDoUAGvmE2Ez4l4XnknJCUyrjyYK0Zmjbsxf2px5kU+kj2e73mvctd
aUb9qcSElmvM0ovu/OWQZvMZq1KBISGNouUEgoHwRzpUgO36LdSJgl4+aGWS5EHflybHkT+b88p9
s3TyJgreqWYCOtT5cmZoLgzSDObLOjBT7ahI33IMDu8oQpvdz18OZTTc9RUqjqQpd0JgJzJ7vv0R
i3sK+YGp+xbQe3SLX892m5d+qiet4OWBOykgGB8vjeO2EJwBY2rwdrfbnbQ33DrCmmSTsPCAgUYd
7FGApuI6nHvCesZJGquBIex2CYFudzPYbMR8g1Znc5IeOrLi7i0tN+ShNKRdpklHl+71UGmip3I0
zfdeQss0JS/1zySdBGEHglJIbhpWtc9NaXvebG5P8uTTz65YA0k6BBoT9x26tq4NVxT3j1SLwKIO
jpG/V8FXOxxSaOyggUOKLdChrMQA00huGZwdIUXM0TeJRJsXfwnFURNqS9XXMH8LxxSBtsCDNxN9
zbiQrgeViaD+KirYyPrj2NvMjBiArys0BkvQoysrs+0pq0VThhGssMYMdvfRKdnwNujsvkQjgDKQ
usGbuMmGM1/aK9tlKTM4ZRKQogN8WsQzcT3ASA3lyOhx2+o59Dj0J0M4FJmdoRc0JxXtrJqrCP0G
o/TImWnjrSkpLgwdlwMon6YGKnitcwqHqJSFrGetCAipeNK+JihGYruCdse/+hHZAIXQ2L7NHm7v
1QVlmGuzs3VlcsjlIGsVvbw+qWNgiTmwdUfD0YdN3RMdZPml5hgWPiELP5RHHnkOxZIP/dlIwB+7
4p38viPwMSK60zF+FNLn+mp9MDQJYlkR7t82IuF+pRC7EItc//7ZQUEKXRrSDtptQE0SVdvKUWgi
tWgqbJ/XT7IKxbjmaMRWNW4Ldmz7tT32+6Be259NNpIQtM+m8YkjKV7oQ6M8+4nlZ4+J/8E+EvVe
G0ztTwGyGcBYby/0gmt9bXt2tEpt7KVKwdhTcAjUTt+UhCse6EvVbGrApW25WSsl/L4yYFEGUA+V
C0AZ5915ndiOiQJ+L09K2hSgTb7PNKJ1KTp0tUGVn7hEysDC1TOmmEMeKhC0r0HrQuSKB7owCdM+
dAEDiI8sS8oSjM8D/UzYMH4UfMb+FFpQZfbtSVr74llIwMCPIBoq0EG1HIIpU91IgG4n4V6hjRnr
6Yq1hd2AjpgJujvBPX/RiAhCW+oFOvG8SHmRq60eP2edc3tAv58iaAlCIBFw6Yk8ZN5l16X6IOVj
P+FfoHDVpOZYNVsuTCytPEupNaSZWRRr6Y/fjg5SXcCvTjzl6PmZC7VqRmd0nSwDIJLUMah40g/a
h9yK27jgT8CKiHoKyFHA6Pc39rjwG/NBzgI/CkVPbYDwT3dNTSL52IVQiEh9p++rmDQ1s/TOibLX
OnX/h7Pv2nEdu7b9lUa/04c5XBwbuGsxKZVKUqnSC6FKzDnz6+9g9ba3xBLE24YbcG9vV02uPMOY
Y9TxLgZ7nhS8zxE4XSm84FMEQQJLI7LR6Ai5fDrcMqzlsIn5o7PJHsCfp0sGaJWzVakbKhmMRCTC
jB93pfwMkyPoGy1xeDCm6QDGU/ualVCm63cpAZsz9BhFnbvr6F2oS/+F74YMNLr9R5p9DtQ/k3OB
gElR/DYCgACqAgYgjNkHe+JpTEHRwUFcmNTPMv7HffsUWLc38JWoDZVIzCzQRmB4Qw/65dz6vcw4
DByPo5cS1LDARmg7i2qlgMgOSnWVsfzMF0DeHxE2Lm6bHgd16VVdWJ7qZaHnN45cPhOOXBNSJrNY
EPi1gG0aA1jl5khx5sbJT9wPhh/alGEwTvYr0/M7QV+4y5ii1djZFoaI3kMHycPKCj2Sz9XSrh6l
szn+DhrOjlKlDmLshLCdgfiF1FaiuysBDZ2U9QzKgJllhfml8dN/ke65nOKJp1zBe69DBYaVTA9P
Io22UreWKPsA5yKaU6y/9gIipwTlHKQF0YmoTLZSUiGxpmod0Cndqmtoo5EPVzIzTQc8uvVOQzkH
h7l2wZ8ZnNKO8gOnQaK+wZMLYDHIWXiwt+jyGvwJ0rJdn5ynZYT4Yy5yn7M62UlIcndV3sEq6M3Y
hJY1iM7/q5GBk0RGKAeN8+kVz7R8XYWBAKwN/1gx4kLgBr0Cf6TEH3OBqMwiZtVXLvkqHRA4mXxg
M47dljNPwLhekwMqocsR8E68ohxIuS+vhsgL04z1E+HY0m4RvdUL18R8zvlNY1XghpXpImZgbUK3
KayMonnia6fXFveaP6cLlPDnkvdXqC/w3iNoHTkUQLE8Dc8dj/FiD4yAwM125nPlm3K77Hq0n9Ad
Y3OocBshyfQUXX8P8ow3cuW6uzA9+kZnl0BXDlKYSjAdovFGo75/LywdSIS+zXL+Xnu8LkxNnpOg
4NiIEWBqBbjHbqccUvh/VHxHRXMWfnHlNKB3BIGVLI/owW+k8tmwal52U01IBZCCJw88NWMbtI6l
zppG+oL102+/GdeiuAtz4+ecmeuF3lF6B0PTIem7UZ5do0yos2a39cGWdOnBHg4zFq/uT3GEWQPW
wgLHemkRGpt+Hmc1BugmpBEMXt0Eb/4OxD1EvG+KPTusyyTVy9lX4+qGgcgTuh7RcwxW0IlhqNFw
bdjyRx2cmQNCiIDegfDr2B6Q0NnNLeQV8NeYO8INDSVzMI+Lk9itUsO696oMgI/YyFg91KhT+3rE
RmgxDA03UnX0/0KkZZ1lPmmzlHjCjlPgHHmt0fRHLlp5wzICh3WZ2hXAGdk65CF7cWg5KhZUfhWg
79XrbPMRob4xJxR09WBzyP5rY/kZ2efJZHkZ0MytVPPHR/CmkcZehLSxWVxciLxATZvs+ZVeKsjj
gknp9ga5QuyDiTszPT1tbS6FsYv3oN/x0Jov9Ep3do2uEcknwhNbGMYLcmJU9MnLi3XXbCAdN8do
cPXEw0nnUblCWxvc9su90rnoudJ4PL0CgZKjm1KHA+8u2jV37X8RY4/xwH9MTWZadnzgdweYetT1
Z3GZuyRkCLdh4TzZtjiDQrkiEYnJRbZPG4XOEOtMrCErprhFiGdPei5P7KOy6vTmQbgLjQeFWmsO
3EEe8XbF8XAQjscCMpFPib2GaPnysIMK6e2VvpI9ufiWyUIrXY87lVEBk0YfKLi4TEnEcotzmYRr
5x4so+BYAKYN4l6TClIj5UrYq4NwrKR9oJE4sVyjg9uWGH54vD2ia14x+Ch/25r4Mj3T8Q7I9XC5
6Wha0Q4QSH/zj4zRm+vkBOX5pZ3RLzpj9VpO7MLq5EptUIUog5YXjmNqHiSya2cpL5sH6A7cG+t1
AZnJ0zBQz5Zo+XF7wNdeKxAZIWKXwWUAqOvlOfGdKhnqUEYUoNKmcUl7CNqX2yau7RLwMSDRyAOS
In0Hs2cvVDH4ILQrMbioB1hWA2luvQ7ipTeTyrvS6zWGFGBRQb54zP5MdiNfuaoSMxhKizav/tF9
QmfvfQkmjsYmEBh/xwZFuPoOkU7GeBNK4vUWNzOb8rXpPP+GiYdYSqIHVkZVOKYSmCcJH5aRZCXC
oD1puZcfqzDtwYAoKZ+yo8m1ntYOmrlFxlM2nTugR0/Lmyo2qrYHv2Ee5b1ApBBeBpGzkH3jYxGA
mbRBsYfkOVNKVHBB2oj+DidBWywXRMghuVLyHsliHJmyEytGwdRvA1pB7nqvziCGXQz1C3Dy9WLg
ujrXY42Rjgpfyg8gro3u+bRokE6o+CynYILNUyoksgCXAkgjF//u9S9BqhTIYXJZZjNiXKI1XdEA
BPcCdRNKQmRnkTLYXia7H7yEWiytRQnk+kmVcGSIm2qpJjyziDJwNpKIy5SGZnxUJ+hmj9jWSAp0
SRJ0+gPSnHjFiY3agiVy29YORR9t+BZjqkoySqk15PYuvfpi/F46aI1cnoTWb9BxCWGMY/CQqwAf
SwcNpJl8SpiFt3IMzTVdbyZZdqUEcL5l4S9e2uxVuewTlEKP3lqm3mEb6O6OszjQNkRGZEkzB/FK
LQ7mUNlFfzNO+w8kP1pFEy1IHOxOw1vrjbmBWk0OwFBKnqUtqO9OaQbCUF2OKGVSS595La6PVkbe
EbWOkV1jcjgk0Xd6uYvFo9joDbMb0l34KKKBpyDsAntKEcBUVW7q7q6fw6yNv3kaUgm/LU9fEDfl
42yQfPGoPfMZDYlQWHy6ThurbO5n3IGrNwB8CxA1406VptAL9GqChrZLRATDz1q/qRsU82eqCtdv
ujMb4uW2ibOe9yUWNgpzswL3B8iiPH3/6ZjuuoHuz9I+fNnK4lGdjU2vDg5QRpED1hkh4/j3Z1c5
IwxMz7mDeFz5MHP7AI6Oy481OvvdE4+tRlpXEcbf3R+N5dEDMO/2779+wM8MTDwnReoCMNXAgBrY
juUB8PecNii1iSizKRkZhF1ay0RL120147R9e5u3xjZ5mnIwt8ZZDtOpsdm8bk2gqEibA4cDmsn1
Ol/c3S15oh+UgEBB/fawr3rjI/z032s2OXWdG2SB67Hi2A6w6b9eEY8Q0UDjzmIfrazs6+klfrhb
HoHs2NkCBIFvm79+6H+bn6JFGS5jhTbA0Jtnbr0dAwBHh35ovz1UQCVawcwuumoPARv8fsSnAL9P
proDrzXH+bhSQ6AQN1B1kPTK6B+WoMH5cOaIPK95pufGJnOrdW3gDr0kHCGKHi4VGu1t7mVmAsc3
YLp3sHa4UcDIhLz75FwkTehWTh2Jxw1ShyvWpPbuw54TMr6CXYDPC+AN0lscXDV26oHiXKiSghvS
L6jzZb7lJHHwLrxpq+3ipTG8vVrodxRUycfmGOozKYVrHiIAeCO/FYRm8QWX10qk1LEALTXxGMhv
eX/q04eYOfW8cXsmrwBVMcYzM5MxMoKQRHIp4PZ6Hm9Njzb3AZBMOXl7gNg2zoNIyJrZqaRd04rK
IVhLfQi1MBBwAWlbjWrA7Q+6unuA2QBqlAPSYfoeZh6fs3yviEf2ldlGrSXXi5TX0dkgz9TcrxuS
oWumIWzE8l7Or8KDijpVPelY6apsCm+sYyeJ0YR2NsfBJgjXditqUiMtmoTO44kXxbguk8UxTKVG
CR0i5jCYg0CjxesGakvZAc20n+5YR4kIt4u+DFC0P4BDNb5Ht7Cvg9PxeHuKr1UaUAcGTZEiIG0L
6rTLoTsxo3Guh62lb1q6KdYpQbmdFk/RKl5LS0+GJPjcib2iD41dfGZz8jyrErKqVQSbcDSQ/QA7
FnnFG3Mwsc2I9U7WRpVTwx65d3f648yAry0AmoEAKwEKCbDWyXVRVuLIQID7ljlkkWYK0bPq7QWw
+HSJAVqyoMvAx27B/WKwu+cS5Fff2HPrkzdW9JshFdV+HPpGL+61J4VFSy5RA/oF2kN7ZqzjZppe
jfAK5BG/i9z1NEM3qE7HMb4sHmO0qVQLSEwWNPEUPQwa9Gurehfolfd+2+jVt/zc6MQHqv0+KTO4
t/DZH5+dDSBWZLMtyeKzvb+/f0rXa4HeUdumj3PXxRUHCb38qN3DfwcNmjw5xWEeOIFcxtKR/wJ5
SNtatQ4qmW5OvXX8/smkXpiZnJhUdKOwgjgBsi1DZg2Bijll/ID2DmRWbs/ltWwLINfwZMHyByLi
acjuQnBQGppcOiIXSUaq3L11b9GCeKO84mrmaIzH7mJgeNxgDecC+iZ4ZCavTDiweRtJbntM1MjV
vRoDq1uvnnllfiZeRzNQsIPmw/icTvvEWklNpMJVm2O3De84XbDjDTLjn2DTsnwqbZ4qQ9RLXWt2
M8PTfpyGieHJ2ZN8KUjANNMeXfnOKVbMoVoI8cL3TKBNm+qk8B9xTz0qr9EMk5qhZ75pp0g0IOcc
aS98CW5HPd5DNnqTH/t6EfpP4I2IeBqtPatwSNmga6LUUVxgDPch3aYRbdbakQue1Jh6OjQii2jb
ZZaU09IHW5edHeT8vuAqUqBxjCGBnZwgK7grNdPlEeeKdob226UPcGawjjm95fWYhqgfQtnHJZJq
tAKgInwFddNu7Krf5FJM0LCDQnjFPIFlBHkB0fA24ltQzracj0fpx1Y5W8PxQT2LczTHR6FYVZqj
hEb7R6icChV4sNccuPbwMcpOYozSM+ak5X48098LKEKCE0VqsG9O343Q6xtlXEDO9LYKclUOJFVn
7sw5G5Pbq0lReIfsRHtciRa60rIVP3emr2/D36OYPEBgeO3V3MUxg0qBnmyh/dU8htgiJF85p5n7
48ddNZmxyZZv+zyRGm60RdDEJ6W2EBnS7s4hGeFobrYrjh60v625NRoFPAUxMJw3UN1fbo64l/Oy
YkMYrcrarJ0oIj0XdkbaLooYaKCugkitx84xSf2s9H3bhf+K3lNARr85y842ZZwGMYQ6sXRB8MoO
6CPj0aVyl/jciPNFtU0AIWRnyR8+v84+2W2h6tCTIGJ9f3vSf+RSJp8xmXPgGfuETYJ2rMQnJoMS
dYEhO4aPek6+jZU5menvgumPw4gizr/HPTmMgZQOYldhvsXcrDwiaajZ+sGiEPXqPZWIMkA5IgUj
G5XvoeweL0LFTt+5zwYCaAixDfaDA8Ivfbo9C7OrMQn9Ss+vUwX6O9h6aWSH9V7iqPfmZg8ajSH7
s6ifW38dYkognSXrIbPy+/3tT/gZ2WMlFLAmwNWDYgvqq5cbESpd0CPKpPZYyitfRo74PrnXBFpB
KDx7kZyEdLaUkGiRSxDVQCtHQLQ95z91gtlD8gpNmWhKkZDLbYkQWEK7kcWFNIuBuXaVju/gyC8J
J3ya/e9RHRP5RMZHFkReBh0WUN4l4kKuLLezIn8ZSq+ldi8Jh9uz8zMRAKOgJhgZLAQFim2TBRIQ
VZaMDAFCDxe3vy+Hjg4deMdz/z4QXjuZBdXOsuBNDtLpjI+P016LegaROg0F0HwIYQoVPXSQImUR
3k72bsg4SinVaH56Fq1n7BA1IOoLAksrtWLLrylQZL0dmmjP2Dh7oJ50eZMA5oHCPf5ze0LGe/fs
GP34lMl8MIB7AWU/sEcWcHMhbEnI3gFk7cQzY57GAFND3OR+FECN0IQMDBVgHvS5j865V/OMgHPO
kArJrGIar4Qa2uXVa18n5u1RTm6nH8YnTp7rD42Ylix7rNKH9OTEh4Fd+o3tczpXmTIzk1ybvKY/
rE1cco5l1Irpsbwhijnyg9+20Euq9bjYxpAAuz2y2XmdHHeIULFdKqE9MlmwhluaOWsn0M0DEU5A
K9z+tmR0s7QX36s13TbAW4DwgJPBYfId8J+9Opxf9MrAYzVRDm1UC7o8ZgC2a8iEABnJvc0xz1wd
5Ug1hKsCikuAYF5eanXAgrMUEPljIBpSRKXKDhaaYOf9PZxIL/oqNavAi8s57zPTe23nIMfMIm0I
lhhgay8ND2GuQLoYbWFC7TmPct23VsejogY5M54Isde/9n4TP0JKM1hwrNLbKR+0NGvyVFeLqEAv
/LAJubi1SkVMdxHQatsh5VMDF8Qp64PUvv29144zyuHoMxJ4WdSmaOQuZr00cvC5fmnWeBM9zkp1
QU3obTPTpNn3Fh/9DeBIZKjDT2PspnHKFkUN0HUWOqpFNLgHh+Z9vJON4KO1KqgcMIZkrBXTX0hW
q8cL1sxRMAP16C7UtQU0K+C1+yYzc5t9R2vTfXn+XdN9knK8Iwj4LoX/lOPIbsyq9I0OyR3XfVVa
BDNCQn/dof/z3v0f9zO9/+v3l//6X/z5HSKGhQ+at8kf//V/67IqTpF/Sv4gdfF5qv9Iv/44VKfK
Lyv/vfzf8Zf954f/dflH/K5ftvRTdbr4gwHS/qrf1Z9Fv/8s66j6/gp81fj//P/9yz8+v3/LQ599
/vPP97ROqvG3uZDc+/PXXy0+/vnnKJ72P+e//tff3Z1i/Bjw9+EfizI6JR/l9Kc+T2X1zz8ZFKj/
Abld4M4A9UeVS8UvbD//+itZ+gc0H7AvQaOM1mMW+zZJi8rDj6n/AHCcQ2SD0iOYxOCz/PlHmdbf
f8dz/0ASAAlKUcRbCXom/s9/f+HFsvxepj+SOr5P/aQq//nn5VmWFBQYwdIDZwNcTwD6TDtvUeqR
arlwhH3J8B3xQ+SFRC9VrApidQV1WcUhfQsyv2EOHDeGaL935bfhUdkekkZI14/o3stLBLGBCGm/
QtwLiQP6SMUDf7kyzIm0jb/lwgrymGjL51nwZkGYbnpVSUkT1HFdsTuIDW0YJf90OMajPtMtw/bD
FYNkqXCscbYJfk3x+ZRe3jcY2cTmOPKzdyAtoyLrApbdlR64qzxXsbgy7s2Mde/VrJgxNsYQ0wGO
9SpcOGglAbvUxBgTO02lwZiXtKyuhbUINETY6wAyD4eYbWcL8aNbMDEo8eA6QO8kiE0AILk02NSl
UDiVwu8KN9zzjliuCydfJGG4cJn2oRB7ZuHz9TIXbae+k8DJPPe4j9fV5AMUCTkpNK+jpQP8XZcf
kAq4jbQq5XcwJaxrkb/ztTSzoMOq2G1aZ1DBLDXKNigQyF5SHUKz4esE8odJ8OT7yYJZVGVTzbhy
P9ach9yBhFlRWeBYQfN1+VHA0KlcFvnKPfQ9weRSAg9RRSUaBaHaaatdPrfHvoOBi1mAQbjL4LcG
zJuHguilQUjqlrKaDzLoHzSX9qp/KEDvxKF2amZB31Km4oeHKOk64uUMlaBSpLStj16JPlugJ7XQ
2Tg9QExVmXkFf9wn+C4FqUNEMMC9KlP1SbgkYRtrg3KfsrkBvdWFWDmvcVDnBnKanOXJ7LoGJ5Xd
R9xch+LVOUFPFSvLaBRFDWPilxSRq5R1A9uKW65jJfjS0Fd35NzOxNd2T2h+2noVmLMHqRANgGRA
X8E1VqoIKREasNdqnTOX47m2LwBBHDkCRig+O/kkhsf96uY8likrwntW1XJaufVnyIgvSanyM7tw
OvnAr2I3oIMZ3JMgOZuqA7S+44gtbsG9qtUnLecXRcaYDZM/dB3/6g3VsfPBtZwMzswlNIkgMTI8
b+haBy/IqMmgTbPTLdgQRv51bi9qBx/A3lAFh96ot7x0pbuGWUOwtakrIsV65IiAmfq60LzcvnUn
2eRf3wD1UaBL8axi612eiNQtBHEA2eO+QaVyowjUE95E3qzlO6mg2Atfimx2vo1GUjcBARv1Fs5A
AvHvXk/fU3H2GZPrKSr8PnIZfIb7JYtm8c7VNufpRUMZZSkDb47iaE6jk4xqF7cUZ5296XswNT/J
OVWpGztsD/NtpPuc7fJ24+sDWI6UbcvY7lHkiFfQAsJFie4/A8hWAhX3ObMU4213fjlNP2JyOdVB
DL58NFbua8jLS/lLw4NLQYVOb/eesLsMG6SATHDZizOXzySJ8GsPoKESj/7o6yvTx4mFnzo2iu7B
pRt6FO3Dg0Nq5Ls6qxn2DgIzSbDxNJCw3QRlR4r2dUjvEnHZt2YbPUBKiYiC3QgHKGLG2dIXF3FI
XYh28/btKfr2q35MEc4LEi6jOuY0RRlJTF2kocDtw8LsNGtoyBaaNGpH01qHcpSCjH+mO6GRHJqS
5u/NV7kAipexOvhlkZklVl7f5RyEwQnIdFv0TEiPZarXHq0hP8lRrbZnxTa/+9ym3wyaAVwy8BbR
WzS5zDJPRZFYaPh9mFhtaPengl+7DWGSF0U00K7qu2iM90V8vAG2aZnTB3c3tMeOMZpE7zZzfKgT
erW/Vvv8eyar3XEpCrhMje/paRDT3qXKndps3NAY0J2jGJ1LgnBTuguh1L3OjHPoE9pcD/Xleuu+
gos9iHYxu5JYmwWVtGSG7JMPQuTU4POlogBtJ65y0cp8Cw3+0XOo7iLHlgHB28eDfns7jAfi1sxO
7i6NraqaqTCz/vBaabammFFsOeqp7h8FYSYrPYkHMW0iLki03ICeUQCF4TROBYYWNcZE5PYaoBs7
AW03qeXYIKN7VZb5DGuENK7BxcgmxiYjA02NqHjIYOzrVs8E/EOqwvBlYNMVQ0mXqFRpyTL0LDFc
NQ0VHMrAf+qGvd/aab8Ugm1T31WcwUK1ep1D3yMFhy+7HkKjA8GiSttoJIrhDv4hbGiO5P4zBFo5
EsqbwAOKImWI0D6Ugj00G8jOB6Ie92vB1fHD/ruc6h6z55M5XNU4pJ9DRrMY3ECEfNM3H94mWD+T
ntv3lpYSNqexZIKn/BkSSSVvOmhximmj6L63zkNazCW/pB+X7zjjeITxX3iX4SDj887CD6aNRC3I
MOOaa0GPM6ioNoDYBNxkCXHw6Bh9cJdIVtoagdlJthfR7kOUCUi2Ko4k6abNTc8xWx8S3sEjA8Id
SJw4SH7ukkYXcdai9VA+qkjcH3jbDwF0MorPPNN5gDjTvQut39RENcFRHwZuxQL6rKupnrRzN/00
DPnexPCoEAGjCQEZt8tRllmpKYOLSY5ARDDQsNP5E5i900cZAKWM1twmd02+WyYOze5qtOeCRHGg
XQnRFp0tR42q2yf4G533Y9XPPmjy8DpVw8Vl13F7tYeoBmX4x0Bct6HubZmANtEmr7aNv23kZR2s
QDiZDHoNOfaDhBL+MFKhQ45GxP0Joj/woycIXfQOi5IQd6t6FH1+9Vv5qLxner/3dtIJus3KAbvL
GRboQ9T7iECAodirpvMsIwf3yIXERS3nC0+LKpH2Mb6DD6BttftgIHlstg3lGSrgp3g9WzIft+fi
u73sx1yAYAcRGhpvkKe4XBzAYVHlYFqoPh+0rfQefKDWIr3F/KoSFyyH5LJZ47peF0vpsxiIC9GR
LcYen+CIa8+opacnhtPju2ovGNlj/JAvpK/iDluOjUnyXKu0wqPz7u+TtbOCYAizK9flIp1JWE/w
UL+uSdAiIcEqqpCTH53ts3PEK1FadRoGgckF3Qqkg5yCxHdMBgpsK5MIF9pYNuWzCsfKVWKBwOD2
NH6j2qbTOAZ5ALzxiLmngNC2BCWa7Hn83vtAwbI8gqgB8sS1romW0xJkZaLWHIFLQOAHlH3miboq
H5I9FrSGhKsObgOoSwjNpjq2HlEHXZkDwExS0H/NkQToNhJICLgQRV3OkRYrRSarmCNI8vQQaCLd
A95/aWcEPi3vq+OsEPe4c35MyZnByeVWRHHNyOPOSgqEEkT+TDI9Y0k/6o6RYQNqkARe3Vxqd3ac
k72QhImjxuNecI7De8WT9q7+VB+4XXBqTtrj39OE+DGrP5CBcvzLmvvoSARci+qJ/0D5EcpP/hxh
9PVN9ntG5WkZaKhkr5QQuvUDZbuFUFO336Yp5Gp6IPHSZ0+JSSeia00BS7fps6C0pplq+niBnYca
BWT+XhvszLljJYBRikcx2YjYbg0iL2nr5Ie0m2s3verAnO26KbzLCximFnxctbmiozW0PyapDRXP
FsU6VFrepQByYzMO2o/cwvjenNuc+L5JW0Wy68Gmg3XgoHVjMJqZlAf4mIxjCEdGQaNogK4wVG3v
ncy6fRVcHzKKw+BfQt6X/V7Fs8uIcdtErIeY3ztf7Mntl86LxhnJW7biRMJUW3+2NHnNb0Mi598G
p9AN3m2SUktzfi9raFvWu5BKmhn3D2hO6qWcNDjuEHhN+JUCPytkZZNPZ6Z8vDt+HPWzL5hszKbQ
SjCPYMjNA0iQEBZ5CYGf3ocPt+f2h+89ug84dJDlGzOa3/7U2dR6btF2veOwhxZqc15BonrZ52YT
AxoDiIqv/e08xcTedFxhnSiFD3thb0SqXaOJrbGiXO9lOrA0ivUq1vl8FwGcieD52OwglSKjf3Mm
VzQ37Mkb3YJQxmnBqXZQuaWKLq6WxiWIDV/8hMbq379lJoOeHB8pSAFB9WCNUUFcRvMODKqm1xBW
Ii70r0WjkbfxRgWJpmq43YJ9gSq24AIOiGqEHjoE/7is2fs6k9JCpjmHlCbS+GiJM2/vhu8k4cW2
m3zpeDDOtoMUOo2apfjSqIZODHWztScYQ2MFyBTeeeXCTVeZa6E/sxzG5qgEBwKEHkTq33PxTszg
YwMqoKSxLmRIJhSbVl0O+V1YIAGm9wxPu1HtYO0NNYldq2Y9KuHhkmnHRFTOa1r3esTYKZdSFoFq
rhzi5uP2CCdMa9jp4wjlUU4TyWqUfSaus8R4kE3lMcIm2b5mWov2ctrJi0LRJeFFCBcaQvvhPgIz
uTzjtU9K5D9NT/0F1ddYj4VpTzQUzQpA24O+x0rXPFriKPCUn5My+XlzTkY78RiSxG9/rWe0TtkF
S7tm2WgmK38oEOlhN4JmKOXMdf39aE43EUgd0TsI2BsLhvnLTeQxrC+zQc8dkIWr8oXIWnkP0gMk
Z0zJIxAcRtDaP0LTMtR03l8Goal4FodMXGvyIiCoeDUXMUTP6jELFHgkgICOYgAMio5xad++aBtW
XTjiO/Pav7jYiy5+daV7kCxFXAYOg30hmKJjseDu36jAmDJ6ycFhHR1VPyGeutaymlTiE/DtlbsE
vLcFNkudOUrfqKqfsyCjvscLIBaY9mxGWlDzbsWwB38gsFeAN3LdfMmQ4DQVZ6uJlE107AKRNt4b
ZEkGX8fxKZ66ZUeRIFAfmH2YEpBHBN4GDp7oGaxqC6jhq7b/4j6EG+hlNQSoDh+akI3l9au6NDsV
6C7i1tTrjhpj1OJXzSwjlgrgMalNiGH4KuEtpIoGTOYTuhoq99NJQPBGG2SFgxkXfvQLb83A5JKt
tFIr6wD7veR3FejcG8tnbHlxymOVcMzi9sGeNDv+dboAbvvPfE8uWY9ReyaRMd9IsiyKdwVLrcZG
m8N/TF3cZFT1CPMJSEgOLc/E4uE0LxFjIq56L15Bd4uHxnkL5zJA16ZgvGpGRoKRi+HyKLCgLfPD
IeAOhaALJWkg7TIXe/8sP+CMoxA2Qi/ADqpMMy5JHkZcXHTcQfFIAT0pDb2JpPqI3oBHCRxatfpQ
QF+GJK7tPs1M+vj9P5b4zPbkvRA6QfPEGLZ9NAs+Kk/sp5qNW1B6ap7agMQBqXqiIBx/Qban5Kj7
5CCnYoeYa5DEz7RPXnvUzydikm1zNTZt/a7lDoCODQCF72IwdpU6SI3nSk0/Q6LJnE9ekUQbeiYu
Bu6AvmxbDZHMw2nU2Rqsc2sFrzqDwMVk2E0/x5s4a3nyiIRx77G9g0EWUBAWQABL3BZNHrREhMIT
ERRt4IyudGU2ChyX8tZST56SOAxEoZdgWH6tH4sX7DH5NKgQBiTMI/PpsTTP0WdC4Jnc3mNXX+zz
ZZ2EnxAxC1QlxFxLwl7gdDSFu7nF3sGBFLb9SfysOysTsNLDzHaa4GZ/3SiQGgO7DxTHcHovD68W
KZXQtCyHeggNCl2ADklvQrxS0iq9f5XVhtTeQ5E+Jwq4GYJ33z30xyFbFsJLznEk5u7bEBUY1GJR
CnQEEvNUBk2ggM5JgS9RYTFuT9T17f/7cyd3jQeQV1PB8sFBEkCkGd6ZcuFwjyg/1vlcmncc+4/d
MCa30D0GRulv+pkzR7GKmKjNxIw7JJWRyxx4jTrKiagVAGqw9jKGOL6ZecvZ1Oc3Xu2W4cluyJlU
zWopxSjhtkMEG1TAHc3ByscbqkxZqPg2OjR1hycUQkLerBgKyGUY6kmJTDBhBaPm9LI2vET3wkXf
rXgUwytLDExBXsvKrhEPrm8GzaJpl1K9GTrLKcntdbr6LP6euqlAGFicOaaMc2wrkVbITBfYH8iG
9sFL1dkDeDqCUL9t8WdKcryu0EAF/S/8C7DGlzs54gYxbSt4ZJ6yEAbwnQTrkqsRf0BBOlrwtV66
pgL9B5YWot2XsdkhBuQEKqORBiqSyaMUb6Jog6QbX+mSv+2GjcrThtEFHhjyRd5uwJcIv/+pYF/8
elOChjt6jsRFkSx41Y7QOhsO6ywGZXOUG0mAfDmPnAq395y1Xx5mBvvjHKAAIACKMqpAymA+ndzN
vS/5ntzBEdCyTQrXTlRrva6QZlatGOJrC6XaBdkWpzWOV268UAJziFCW3UklyWTihGDSpK2va5+V
RoUvrje8WAcjVw1fDU7YKATOMEaBRDtaY+VVZWURWkii3ugKs4Sy3TO/YgmeXkxIFelqsrs9vO8q
7sUBmAxv8gAw0tBXTYnhiZ2hQTcVwUNO05NKmaW2aIARByWLZ3jFDllkBZyzg+EqK1FCQsoUCxMp
tQxjE6kq6RxvOC5g/V8Boxe8UWOaBCuVacDRkrGyzMLYY6gz2WJyAL2KGNG2tCuFaCr4N3XpLoZI
R0AxNWghkVwaD6YcnuLaqPgNUuylr9e8joptAYJfgSCf5nckxPS9djnJXhG+AlQfZQORwdmimoX0
/5g7s924sW5Jv0q/AH9wHm76ImeNmbJsl8o3hMsDyc1xk5vj0/dHH5w+ElMtou4aMFA2yhbJPa4V
KyLWX1Ww0sjrOjSaxwrWK9p73NmAkd+u+9pIDJg2EaGRvR/Ngx6nm0ldiqjaKChB9rG0caG8RPJ2
mmPv4dZVv1Zma3lMLl5gEZTWndkrVxL/4SXhyy+VevTcrWfe9eHKFr++JRdPWkZilWPBiSLY1sO9
IrUcxxfDfTK9Gyj1bXkbhKe0vvOSXYnj3hrHeKHP5KZcPHwReenI8odwXpNy3FKOdjO6lRzc4VbX
jn1x33Q3Tnxwhn0Y3ib10RCPUX10622A8oRrcQ06u86zF2+zOACm2i4Qa8TGc44Pr3fyqU6ga3ku
f8Lbk9AHmpVUb3XsF1sSRo9dTyafD8GxGH/K7ianY46Lh13+qRh3snlq8xdGndAlHFZb2s+D++ZA
gHBi6hCb0JHOfubLNdaY2VBMdvqcO1VH8A3r3qZz3V4F09+hV2a7KZtsksv2WySD+C6d06/GsXps
/ciGCtp1Hsc6fOzrHKvLcfztmyXWYob2q1buN2K+8Wjl4484OnRT7z1wY32emrpeCbauoks+wiJ9
M3A5sOgou9ipc6nesxIjfa6LmVThShTLXFvHj7fjNR5CeojmmuYxGBzBwF2EdMobLE1EmCtK3/17
KPNpbyUKgm+pKDGlobGHqnwfcKpBT6Ny2lJUt7q1b70+lv68BfRR54/1wdJMbaj9MorCMX52B0qZ
aRPtfOmKbdE27o1d000e2lRgW/2eDD0vT5p23wjz2ZPGl7ZPppXVO++GV8uHjp2QrGnm4wawhgJ9
GcnJYZAqDsPoeeAhO5lkz/GA4aOuot99Xa9161gYiHAtcwxjdjzXzHTk+EuKZIrqWZ+Ckm/vrHvX
TIyDYal49hL7Ema0mars5KRMq95XRf5dpmRSll5qd40+4cLDLV51nrax3UrirJn/oAAata1zkp1F
tjnY1jbhYDGcPr2JXSdbiXqXHKD55eeigM/aIezVlwYk41jOnUic4JM5UPqYJPBhbRT2IQjTm1Bl
D47mGTdFhFe11PJ450e5dohqakiVROfj0bFpLCWqRN28MSs/Olr+nRuP2k54g9g6bbvvHGttfhdG
BPOI/6FZmfBacG3xnEXE3I9hG5pepD8PrvEY5zqOQrbY9X7S3E0i/KwlqfZk5lNE1X3wTllcFfui
MWkp5fePjqjU3TAAFkIvvR+TfLxpLWNbhc5DAq97M+p6fAn5zm3bTkQBrtM9xnrbPyaaLrb0rJ9W
ssElzMPXuBCwAlyIKbHPwo63V7pyWxFgatU8dyKQRxEz+pGGkjwZCg/dGA07E/GCFX57MBtiozCC
SOPlKSy4kpitLtrhVtN60Cgqy0XahI8iAYKLJveQUORGoSCflOmVBEFjflBd5W9KrQ535kB2vXIY
LQJVqNKQRel5xP4LZpn44szT+yHogrwKPomqLu+0pP9iEmrmrvfosJC2pVvRkpJW7c4EVmoNTv+Y
xxBa8DJKbzMj3be9Jm6tDPW9p8oddCexMy2u+z+v+a+0LA/Jj7psyt/qrUzlrQDmf5+rX8Wzqn/9
Ug/fq+XffCN3+f9D3+Iz4P9vfcuh/lX8iP/XhbOy+NUk319rXOZ/+d8aF8v+DwyJ2QoUV0DQN66U
/9a4OPZ/UJT6863GpcNE/4/GxfsPrZhhQPpwdV0XFypu7f+rcfH+g2YBin+g4+RkzDTyf6FxWdJC
Z7ECJ65hcHQRJVxVT5UYDJWIfnzokzY8yCpt7lQv2rPfESmkdd9hpaf6vWEof4NbzXTbFmWxN/WU
Nhw1qZtwqmFnZU240e1YP2guAu52yvJb6eoUyRE4f05yl0OsmL7WQ/tFjsn3XgwtHWRa+6g73KGa
VsQrB8EyymNEZ6hjbv/AZYKL3uIg6GWE8MErhgdyCP9GBp3+DZHd7FypHf+8qE7PmqhJ4ovtJuNt
Jcth5RUWmjcED7wBNFssRIkncNllDl9Xy1yYfMKqDP0BM/3Diy/H4lLIAQkfutZ94dfDwUBpGWNi
YUYvntK44/1qdF9SpXYNPckfdaP83McjXPHSHaluqBI2QZ7CqtvQPgy2T0lXEBRU+VlYaXvbW40H
S013xM1g9UC98SRuXKex7+lLj7Y9K4OGBKsVQ7ORDQeDYWYBXB2lCW+b+tN/nQxvRG6vpT5LLHL+
fhRYFngCEdU1QFbLuB0NWQ8POZZkn7JIyWlDjzmt3ZR2I38bNEFBbt60I0YikXtywsD60RVeeEia
DNmTpwtr1Z5zHvPX4QxGKjCgWfCUXbgmlmUXOp9F1ZjY5kNom3KXxkXxs8hiAl2P+O7oyNGmytc7
4z6tregsomq4zbpAk1vb1AZethpQKvp+Vq4M1iLAnV0gQMtYIxTEIDwvC+1N0gRuWjf9Q52IbyoN
aDLpwyt4dULNJ1FUFq9nZEkKnp8CtRUF/Zztgvdw4rxekV3oRLWjyelBL+AD1nWvWHwaO9eJn1Mp
sVV1remXEZvaPp50t9vkmVYf8krln/OsjBJuSageDEMnNhM4c7fDDS6F/2hpR0tN3WdlFRhXW4En
Ht1GoGQwRrX34sJ/yg0N6pHhBN9Hp8SaZYhHnaDaSGyQCj//5uX1t8TppmgfJ3mqNmET72wFk6nP
EoeYKFSEn41H1WBKXfmT5ZbuUHpk/xbIZow4NDh43TkiwvZ7kSnXyCRKEQ8UP9tSvdBoFfcLB3vV
mpe1NBxNUcqGbnewG1GRrE+t9+zGEip84+VJsOs/05uvFtnPj6dumZrMrwXIrKOSBKnDg3SB0dGr
E++KCivQooL0roWT+ZCObr4LTQtCW69PNH/s+5up7Pqv01TKwygcDyVRmr+svMn1FoJZ6tCCcYbA
kdctsnnAwkgUFdULbSjlToWYIe3syWKSRGNDwGss9yCiEpabUerjN7YcZaeyYQDTwSmrPa2yGkCH
cXB3H7/ZMlUhSTFB4qEkzgbR1tIzVVmZijIVdk9eWnyvTIbJd+J0ixeiBQfWvPn4aUvW05wT/Zc8
k83Ez5glqq83k4ZoIyKB6Z5yU75wB+jHuoZIXY9bA7fFnZBBAojc/tRbuzpZ+osM/vELC6GPhdXI
UCOAyzXskD9+q+U5MidqHikI6lh3dntcTI42OENt9y76ysGSf9tDFh9yURenj59ydbviQoEk1tBt
FFUYUixp8hrarbSVkfE06o216ZoMJyOZx3dTqPu7sRMNdFTrW+WFFE6DIPkm8r5YS9YXwMbcYHYO
kMyZfGYRXs3x86sawxRwHjZFixh6CIaj1xTVobd17AJN9kbs+Y9d4D34jStOXmhCQqFJIjh0+pjz
czdlGHgSvB/aYGiHq42nZqDg9TWD1AxirIO9E9OB5Gv5bgK7DjMLs6egMPptqqhGJP7QbVKbXKSn
U+RWhV66r2K86FMDEQ7gpHPfEEXt//VM8SasBdIh7j1+yttRsiNkjrluZU9GbuAFHcFDtYbG2Pm7
x84RkHadStw5uT1sHSvU1+bo3XF49fTFHsGypbVMoWdPQ5/j2F41+n7QycUlLc2+hLKHKFdUxiYp
hbEPNarxiVUcfBFEawv26mww5yo7K3WOnOm+thiGITXsoRi0+Mmr6ngTEqrv8OBS6HCt8qkQNBqJ
4gZsXwsLgJa/S0f93RTOYahdCMINskloQdaDOw3ToY+zeuXkut5PvB5NNmAJ052AvnDzOL5ay60W
WCwIQfuTiF7OQ+jVT701nZzBje4M0XP31Hr7KIQK7twOqN6IqmjlHeYl+WbJ8grUQ1CHeqQWpANv
X8FPChFbVMifdDt8lKOjf7KjsdyDHoQ3jaJiict8/OhLr7p8vETfmxq6W0GA8JxZmbG42RBNOlE+
hTxYOs3BalkecZ4m20Dz4oObRdnKWlj4lzu+OX8pvHHCEFJrf+l5MWYiV3YtxJMTZM22C0V/I10q
H/RldG8SBRupaih4hMQ3x3ryk2OvAySZuWsdqpKylxSiPYy1LPZON/f/MSK500Vp7/oqHL81ce7u
nEF9devKOET43q9goe+OFxEsiSP9gQhk305UlyTGVCdt8mS2bbKnGeW0SzLxIoyCfiG5vaYbnBOl
q3WBDwNXqzHfeYtEyh/0sNWmTDzJ2PscNml3rHI/PuhT/E8pgnuaFA0rsfD1zWqyTYFxsHBgjuw/
9YRXu8FJkymL9SB5Ek4NkT80X/S6CW9Q0m5k21CkSTx1qNPykzaZXLbC2kZCd/elao81aMre3DQa
Y/9vlykpOunJDPLxuyUzsIg8mkHSjeHJaAZ/a5feV9PsniYVI+ULy3ptDK5n2Z67BqLTJAZFV7jY
FVNXpaodVfJUaBMGNnUPv2KrOZGpU4ma6p8UMS6gRgfAHwKvzIQGnEByovddE0/HDoBNbUzn1EWj
88UPnew7A77aA33RcWTeSuwjFGrktzDAgz9w7quZIhvIZdJP4skkBzh3gzF9UV0f38RB1lJorKyJ
AmtWZpSw/Yx4HyQ537cDwC5rNsy/wYIb7o0gy374kcSIoDc6eH+N29o7symsh0I58j5ytfGpyBzz
5eMZ/SO1ebu0Oe5cSsHQxqmOLD2xPT/E5TspoqesGKdNKH25z8xsOsHfMVETGNaO/IJ2kTBCd1Ga
HsOxt+5G/Ate3NAITmMPH7Et01MtqVmarYh3ugFYXekDYKnnbUw/7W/N+VobNLVtGgONAqcpUvpw
Z9fQ+MrOsbdk4b+iotduHTRKbpE+h05Q7Wwb2ZbMtOeoKBQUvxRaSDpUp576zEEWNFcYVQBOnAl1
9FvSopWxudr1eI94wCYAQwbh7RxnvppYbUz1yBsm7TJWUcvZ1yCZcaZkDTF/Z5VbZFk6hY7ZIuiK
QxM1RmkMefTUeDSxsp3Kw4CBmlTKTbSrWyPaVCkElUYzpmcBfEUxO2nPZdV/jsNiQnrsl7dZkFG9
t6vvppd/adPA23HLfnbH4e+wz+P9FOV7vZH9UZoqPIYmeJPdMSWyzuXKFToPymI9cXDNCTxlKkgG
i1vc19sRnNTQLlZD76apNjPkH7H48fHUvBMscA5RDnNoDQF+vzweQ60C+NLd/JIkbKyw84hpI4TE
sVWc7UadRRh7hz5E/ePn+gNmafnKDWRc3wm8AR/oYh/JxbA0xdMV4PUwOvlFdt7npDp6zqMWwuT7
R8CBkMrbN156Z0z7oIcRNQ73lgyO/dA+VPHvyIRQLYIVwv7S4ICDiDfyAZoQhAHuLJOxSWahFulD
fpkiZZ2sECDMGBMTUuvMS0iL/M4vE/1zJ2X+3DsNNV/loukJu3Kn+2qEIlc3O6U51c+pbftLkZb6
vjIiQaSV+v96mcz3CGnL3Dt5Jki93Vue19vSSO380mE5tB/7BrZ+kK7dIFfpESMyG23RyxrIH+7n
26dkcMkVPQXyix93Dco4muhkBmLvcGz9lcPiehcjl57jatjzUGyXyyHuIHSX9O+8TElOJ/YRPWkU
0iI78UwIIJa+NtnvfNr/PA8IfXE3mrYQeLwk6UVk/k3id2x/S901aXCKbWNfWfFD4Ve3mQWXNHc3
sIplhygf/ZPfyVscTz7ejwvCFksPWH++QAD3fZA78+1AR7lS9TDW2aVK6ShcOaBctoiPfdnFJ9NN
CRATH2M9FTpboQ2rCd57j8fRxCHdBz0kD377eKfuikzSlOSS2PZ0dL26fg5H6WHy0d/GmpjV+6b1
0Nt4AWxsow1O1kilqNCi+6JraBulJcV4O6Y1fhg6mEQRmsMJJ5zoIVAiuVdG+Pnj4brOM3BExpZn
FmtBSlgCWWXlhhbur8mlmehLxQzmW7cTDopMV99GGfz3xtPOpV+uoZ/vnJuAFkA2+ErMqMEfvP7V
neZlRc/6COMLgOJ46PPkU+fb05euM3/qfjT9pYyg2li1bm2pIaLqzpx8BZ25Xri8wbxSjDmqw5no
7VyZcoDm0E3xJWiaT7jemJe6MSuUzEWxMspL0smfVQkMNjPeucZxGn77qFGIXlZtyaOG8iS8Ctcj
P7UeWq1s7ry8eayKwH2M0d1UVA/bKtxFdUAX2t58bCljr3z3O3Nu0GwTIgEHn2f+ychejbzZe+7U
WiOtWacA7qdKm0ffTZ0n059ekro51W6RP+t5Jr59vNauL2TiF4CPOcabW7ovxtu1DCk9sxEXI4TG
QlM3ZxuY3Zrw9vr4YzZnXAE8DHbKn3Tm1deVjR1OqVXEF1EP3U0gon4L7ki/bdd+boxxhbX2zhri
ZLcBHMFfgZbm///qabZ0014VpbhoMsDEqk4P4wSeCoLQryCc17c8+THqbkJ7mAHEaG+fVJuyH5o0
E5euN36WarT2RmjWXyM/+5GNSv/pUPTafzxh730cDzUYTX+uni0iqFImudkLLbkYwtLuXav5GgWu
dspc/dfHD3pnzmaSwCz2mg3ClhYJcTl0U8PdfJaJ2R2qTLknNxl+tWZf3Y26tnb2vJMozWA5a4Po
hBFd9nzG/ywEZDKN8xQX3gOC9vrgx8n0ODUNSIeTwMsX3SlOvemeWp1/K6ldvQQtevpEerQ1C81T
HTkTtZXai360Sg3Hthp+W/GQfhISJkA+pcmKOuWd+eeomhcZIQQErMVkmLH0Q9curXNdezDEuko8
aaV9rzzizKLWmt0QlGutP94dKIhqc29s0CBYHG8XHUbPVaFaaZ4djHRGPbpVzee0/W1p5i8CqpNC
F5mN4caGeap3gdqIaFYU3iLoaop8kzrdF39C4xKiz7ND4yT6duVMuR4VDhPgEDpQsg1NfzEqyM8t
S3B90uVQv7Rt8KnpdetRmv69rdf5p76Qa65+16fYnKKyHea8AjB1cZRXVTNpUobRBQQN/4eg8PdZ
ZrTHj3fEVYWJZOn1Y5aIQ0Gwj7ezF11ceTBrRafi7LZzcEKl0v3iZtPL5KtjHmn3tT38Q1vntfLN
6gssRtYZk8hKuiC6sDoOWm+5dPoNdGxXskOLlrUL0gctC17y8DZ0oz1Gemvtq64PBcISVjssIs4u
4Je3a68PZWp3VsnpIy08JATPGtvfRmSXu7z56+PhXioVuKD5BboDjEe15qqglykLYqiJ76UlxSfd
IAjLKlwCxiI3MSCxyoM9ivo3SUt0N6PQfxu69PEIcYuT3XAUpwZSAMKc4L4ZI/23UJULWzODRLCp
fPmrakLA9XaSX4EW+majjdFR89IQAyx7yO+0II7TXZh51c4Dd94nkQmXcMjGB+HHwcF0xvTR9LPq
EHa5+4+lyWyrqjF8QSQQ3vtM0spR897cs6P8+TBmVIBl3w59aMk2SCuat7eQom7dfPrlU6i+DU3t
YGEadOt4Hcj7lABqeVG5p5BtfKms6vTxpFzHKVRX/7SV5LyjlLi4W5VuA/fWRnxxWIbbXqS/g0km
x67u03uyHIn7d/szz5T++18/lwACufFswk9iOJ85r+50jBCnqGi66BJV7rgRBPo0EfSjT+FoXnSC
uJshd5tTIZS3ZuRyfeFSwANpJG8jpKCm+/bJOIS1UlJMuOgmRTv8Vn6rMBe73DKzaiujBJlO1oe3
QaV91QcVPI3maB4NDqOzUHG8dxoko15ln9FgPX08Ju9EsECKnK+goFgPWMugMdGKeoaHgrMIzO8V
MMi2+suEFvDiAtFT0E2fXZXety7ZZm/mt62X/mpSQz6MKe4+H7/LOyfwDLaAcuI0E2BgvhilGjNe
1xHBOanT4XtQUsDVaRixsgremQsIMxSK57aDGPUtjp8yS8B7p9A/52V77rJ4gNcb1Me+q91k5YPe
ucTgg5Otgt5y0C3d6sxishLX7EMM5q1ynwadQBgS0cXSc7udtMpum1WmsfLQd2AjNjijhwk8kbK9
nNFCmtBvRRyc9TxFcWrXNp2oS5fGG3bydzrWtDjr3PiYtSPHryjMcNdP4ZM1+TF8ZwkzVtVesG1U
pd2iyUNNWfn676a1v3482+8dRhD2wGbYiQbo5OIwmnpNdpOe++eodzGAM6WLbGHCHr822784QL4X
hlXdD2rUb3kr/8aXOi6a7VqPsKVugvshwPra/kNoBY5dBqlBqmmGkmF1aaei+gvCcnZDAikIxWps
rajs7lyStZPphl80e+yhB+vGrhuHbaUNBQrCcY8JvnPfayNC2ylLDkMVl3jXDNpdlmGY9PGwXd2e
oA9Ei7w0XiG0zFgsX8MBMC85TC66HFrscmpAfyW+BNMUbIcp+NdLmMdZpLcmVDdi02UunZIqhH1o
RaTQrYC8OCFL03yJi35B0+q4aFCfWdnKeXl1EMwPpa8Zh4AfzA7Pbw+CmiVMdw4e2oPEbIGlsb9S
+bhyDV2xmIkG5l05AwUu3ivWPNSv7gPyVrfU9So4p404ApOAaOPyggta294EiQdz3KJV1rFvf2Xd
XandDKl+7rovZlnSu6e604Z0F23kjyHpj6UUB6f6EgYYbiQd/7VXXnYpVwDFhAgzt3Tg8Jo518s0
sfD0SealdlbUDPZe3n3yploc5zzoM9S59ARJWdvhS/3JGxvntsvTOVAJKVvpAyYHdatjjIkV/Er2
en3a4MPJdDFb5Mv0iV68Fxl5innNGF1ayujw7MPkFJEk3dQdNpWxm57sijIwKUP06OtCHAODXYU9
U3tU8KfoSO6j0QtqBk2Nya+IUuQTNLA1zcnVrqEDFPMMgkhlEcBmXnGvpjpEz1KhDTI/9SoJDk53
mfJbIwWIyukCsft4h15fqeRUBBpsUOpeNljU24fZ6ZQSLZLHVZrvnuvSPnso4jdSdISNUeXRybIx
7+Z41y59gfjA0HFJ0P+x2iTfaJQaDx+/0HW2h4UbFx1NAOaGohy1b1/In9pgNikNLq1NR46hbSYs
q/QIkBLW0Kd26pOHugv+xuTbPPa+X6Okl6a2cxyLOZRDfpROEm5DRzaffbhAPyqpgQbroarl3moj
/PkD/zdcZUOt3GVX08aLAyFSfuGURpW02KF2Wk2ToYf2ZYr7/TQkHqaG5RO1Oa4Laj8fD9N7D4Oy
CZZFEDI/8O0oQcSK7Kx27EuepuO96xRYJRcUGpXL1mmCeE16cHXK8XGAL7ZDBwIgxOXxo4qGum3f
8nEFnuCVGWQ7D1OrlYPj3aewCmdDchr2LmkYeY5Kx69d+4KWY9h2lYR5E1hy5Vb6g1K9KcpxAoAA
co3qzgzRLZYY7GiRZdrgXXLD7O51TbVfyjTqd23TO598q9BBPXMyDOFN2qZp0n6r4Fp6+16DEoMc
vDWCTWS73aUkOEHVE4/hb0+N3os/NuFz39ZtsokK3VV4/eIlkcXAN2RxOvaUHVKuPWqR6NFL8/RL
EPaQuF2v9e+KwhY59huIDYuwsDIMjcoUdV7g5Dei9nFt0PjzFgpn9T2Iu1OlA+Nug7A26+0UmXG1
kW5naFvRZeaOAknIBQj3Mq1cdoihqX2VDsYhtDMo71WUoEbqvCzcaVxb0coevlqc3FQmJ9hMmuVG
XMbGZC1T3FaBfrGTItk3EIA3qmps3ipLdxaFhpXNYM2H1JsJna1boffPXUEg2C3vYJU7aaeyYTob
nX7re38bnfVNtf59glsrKh4sM2+l/62MR2y+040xW7qI7GQNNKkKtgCme9NSJ7NvMR2ng8rvzP5F
PZgysUlJGFtcJKCKgnISapgGPFnUKFIR31UUkgpAu1z74nej2lKOeWrrAD/dYq9n2k71K6Xxq2Rg
/krqfz4cdYDDpaldS/De6301nduxI9M36+Z+iGT2k85Unz8+Xd59EgqJ/yqMUNV9e7r0kRV3fmxP
505441/Ut+9Y2cXNpFS2//hJ18QePgpAmSQXzQlM/MVBBhXQCN1ATufSGT4ljf2jybIn34UBWHbN
KelKa2OP6neCi0aM3j4T2aXnUk5j/JF9AHx9zUZ0aWTqm/MbcSkSR+JGRUr09uNT00z0UY+nc9x4
apu2pk3z7C7eeMrGggaeXLWvzcE95pnh34sup1bj3ja5Y5ytQcOhyQAt6dzKf/SsytyVfbamBr06
JX3wCA+CK61gqRgt4f5SJ/nzSs84a1MgbhxfEgGmzWVlYubPfLunoN+xkZkZ6iR0N387DF0fKFPS
V+eckvcdDLPvU65OOlT0xKIbBKD+320ZXKwyME9ultBTdNLxc0SPcnSTGBMuVbXeQxeHP/t4JkMl
ScxUprhqdRp28x+/7dI3m0lDYgkgCqOTPI+3fvu2WM1Uhh1r7dlzuQW7QCRHz06cQ25MpiTzaLLb
wNHGhyTKMG2wG/1Y1k18GYo6/hpGVn3JsAQ45laN3bEOkc4YihTxXx3UG6Nu6W5bNcHNZODD21Fg
35SJFx271tM8bPcKPqnER8fTaR3b2mV+DNBkBkXe/EiRFLJm9DakV2IY7Qo14gIZZAiujR4V0Ogl
B2AE84Z1jnhXYRozjDicUXz8lY9Je+wqSz0nY+8ftCR+8kcjYCFWRvKtH/TgrCr67VLQRyjfOY/c
2veNJYJjq+X9yhG76JUJrQtfXRsoDns28h0itLcDXKV1oqeWGs5uaXK9BY6KniK8fPsonGD8S303
NOPXxhAhnvKTd05se7yDO5hc6kn6Z6si62xzLzlKxMLHyQrKO9XGaDmaaHisoJbcjWHq/bKN3NoB
+OvoYavmFIC+rizs67uCQgLBP78g/QB3vP2Qzh1SZ4zj/lw7vbGPexIRli+0zsLQf7G6fkiVhPlG
jZ06pENtrDEV5n2z2FfYjRsGPayIScnh3z4/l9Q4Gj3vzqYQ3leMXSA8e4N/iw2V2hCAjNgdJPJL
60TNN9pMHqJ2qHeNgYNx1PrJ7uN986e0vngbdFiwrTwOPBi3i8NujCyzayvlnRHviRvdlSiq/cnx
7t1h/DT5rd7xdiqZG5/TECoTDXYdZfvDaLPxEwWH5rPVhe4mJzh8ELUePKFaLu9Gq/AecazJz7Ed
pAcEYfnGr/R8R21aHNQkur07ROYhD8ac67WJqarndu3cmAkGAiOdip+LqqqClTV8FZbMRE1o+ETn
YGlXpd/SioA8a5oZWEZVH0TeiDOcG3GE+mtgLN+vNti5OqiDucYMDAm5GN7NssNhD7O+MszCPxuh
1hy8qpi+kUBED0lQNec2rfWdqJEds/q7oz1Mcltndvezjb3yOwS8es+JisXjiEbu41l/570ocs4q
U3hA15kKXX6EXURgl5WkyNmlpXtTmX208pSrIIKqyZxsUysmTbGXnCYLFq5uJhMu6qZ6oL2U9lWZ
/W1RVsY/H3/O+w8iUwRAnDvZLHaUyGMn62I3OOddWzy4niy3Xhg3x6oxxUpF7Do75aPg8c3V9j8g
+Ty0r3Lz2RJh9M3MP2vdmP8sIBo/kYPqf7t13pwDMcX32Zi8WBoGtYMs5wAxD54jfXQ2wZQ33zRN
w1IxrtzTmI85V4smXtxS6049SXiHHzOOi7nmBL8+HqGru/yPLpjStommm4rh4q3HNvMFXgj+WS+w
rRl0o9m4iWXGm6Hv+vvUH4MHzSnwIpNpvHIzX8HKPHrma7MQwDPYCm8HrCudmEQvDc5+O4m93n/y
Bk/HSyAEJXPjTTqGa+jTex+LPTGYBriry9e+fWLtRImVppp/Znemu6nT3F1XFdEj00qvDGR58b1P
bUltcC9YQ5iuU0s+Fwwd4TQsG523ePvwoRZBnJaNf1YJ5ll6UfcbK8ZrdMLB4yHtWgMlaxgcRr/G
3zLycZl3MsxrCws/rWSQhA2R7O57p6ZUJ0f92yRmfUziTnIzTi0+LKOkS149IYVsU0VnD0erN46I
u50BeRoy9ajVOyd23P2EgvOkVIyvH3KEaM8iUOiMxuzQNfV41tSwjQBzmm0jaKWC3WONO1Wu2bg9
BfieQZBMTrWeJLfxNFVbZ0IsbPvhTVjI6kZEdIQTQRpuS9nbaJFNxBm5TxNkt9Wtzx8v3msiJ1sb
ujsyRywPkMIsSmGijo0ka1PrXGoWzRmSDhGjzJuHJJ8wQnPwl9kqhvaOmP6LVJmxFcrFG9WBeUOs
+JwoU+xjBHgIWFt4AmHeNw9eaCd73TDXyArXZxHvCkdhNs6AsvHHV+3V+WB0bou3REb1K2uM76Ff
7K0JKXc0JZ8+HpXry4wiBI4o+lwe4reLVT5MSQXvR1lnY7oQrIa0ZPI8fFCqz6NrrIRM1/cFD5iJ
o9yZkNWWB6xXDmVsZY51hi3XPRqNcrZ5N2i7f/1FXM5MElA6FJwl0ccd/rTP1ayzHE3ir67VaZIU
/xPbXbXxQpgHHz/unY+Cxk5pn6McBs7SP0gaeSt9mzrlpPXUOb02pKQW9u3KPF1TDBFO8V0BBRAu
J/uPQ8yrFTGWdd+65AdnnfaxThvDnR9DI9k0Og5CulvRvn3AUG7I6r1ocvvJjNPnj7/0T5zxJsjj
FRBwucScFE9BAN8eStmgpt6Qk3VWU5rurTzrT1OR+BflhE/QKca/keJxJTh1mX01KlduXVD7IUDy
3YrReqjN+K/EGfsHxAvtnaS/6UFTuo8XTVoegipsLpFR4m432d1NmPUAd11zN9JLQ0U1Au3GxEm3
y+9E6pSPGVztcu/Bo9nUSJexWk3iW1EYq+1I5oN28c2W7VKH4J4mW14myXU8yjoIWhuv/9alVer/
4ew8euNGujX8iwgwh23nbrVEyXKQvSFsj02ymHP49d9D3Y2aFET4AjOYhWemmmTVqRPeYPXXOCPF
0qJYdX3LLr6VkvNIR4qIx6QAWINirXnsLUoNsgGIe6RaFNHQUmfv3Qh8mtKJprk2zKRzYxgNfelE
v8tQjN8lKc6/Rp0eQCu7ZjFox4+/+juRCCHpae5GHQ9wZRYgcDEWYWflmhsHxlVta/QTs1S5b/QS
SPLHS71zlKi8HROMFvMvwJy3+0uxwmGQRGa7WTeEv3wn/VG0gbyyi987SHxG8kguWBoTc5VGycxl
SdJYRRtMuDVxh2Suw+3HRHQaIVXiaklt1iLLbB2NxPtTRFB2Pn7QZWqh0BSCSqGhmkb5OMs0IyFp
dqMljtuhbaTqw4M6JBhW07XeDkWWXB3BlZjk7UoO9c77hb8w9XvIp2FDzkrWEf9pnW6j42ZMgA65
4yt7P5fW8vV3V0HrjFjPZl34fidK0gZl4zmuBOP0MQ7lq6b08dPHb3A5GiQHBEVjTrz8aV4ye4VG
4yPx3Zu2m8faI1NCHym1vLtoOGJec1MvPmmZPtzrVvtV+L38ZAS4gXmVVR1iPe3OkeXXl8aoVy64
5UFFbZ1JJUh9BhzYW9xu4EIZmBmBy3JbffghtVV9JwqYg56TtWIr5BrbLrODFy4IQRfJ0+2Vu2i5
r7hdHZbX4M3z/qfL/s0dUdqyr0QKVYXu1cOlSzskF+sCCafoqUCOWsLgiqblGrRpCj+3IRKOAInV
NG9BHWF+M8VBKNtDoViuNWYvcdQCN0PIIuvEJ0a3PzWpbVdC0kL+RaVLPxFtVR5xmgvMPn7URopf
ldLokps1aAga4TF3cNoCvlneKyaSsnap3OkiROpF65K93RjKrgPHgP6x1qx1Yt55fugp1AnELdhm
86pIlvKOApXw3OSpsZcFlxRmGyL5ETFZuavSIXfr1Fb+kx1fQrig2Q4jxvOo3w1bmOPaV11GUUf1
xmRf6Iia5ZpGK0njXv/n8KrCUuf3kagQ+ObsXhEmpVyo5JSKHpqPppPex00TrByBJcIFP3O2+ET0
xn+XK+t2DwI6bgQu0orrI3IYb4KgCrYCqUNcbOq7IErSHe7Uwz5tZPXgaM1zNeJRkOue83clQrzz
Wbgu0b5nY07p4Kxi9KShIY2VFLcbFFyyxZidc92gAKKFJNqNI+X6Dy8Y2p2ZNtExrqzhMdSKc+P4
1ffKz+17J0fBhpqvpKwZ0iI5+2qSXJxmrapeRg1SC+QPaewAhUc3+PaNmQx8K0kopouS5/jHr5BL
ylpll2LZO2jWKejFl1ipxh8ZilcrW+K1eXJ7dlmb/iFztmngPEfWSM2oic7pTddxxIaeyLUuNDwf
HYS0pMs4/i4TREX735mwNwDUzqnZXLDVBukzkudBZ3Hscy/urRqHAftOmKgJ1AEan+0fyTHOH3/Q
ZSLC3kVlAQgt0lv0TW5fUxBkYAP9QH8IbP1v2ob5QxL7+c7R2zX3+mVNNFUP0N+ndAfK5SwPkX1R
SUneaQ+5MuiHQks0XGoR2q8AXOynwn0lHVgOr1gLISuwN2SZCGXPLmZDrhmI1LH2UHYeRj1yoh+l
OITOG8bmbzV1jItZpMGmm/J9I8JZxPCCPS0R/XNsBtIP3xbWoWyLcJsJcy1p0KannW8RGuy07CcQ
N4L0t+9dIrpng1abro/ZmHXKy3yfDcHvQH+REmUXIrjURuZdm6bXzMC9BiEexJZ/1cb4ZPrVXYXx
ho3W0WcJvrGU9xtHfijV+9B+MlsQt3indKG2K9GznOSfelC4PVLP2bGVrLXN/k7mB+2CLNrScM2D
XT5lLm+uR4r7MTX5iwZb8DUojWgnjWWJInOTP/meHe0qRDpeGlOptihS5ccql1YYNsuYRCWBPhYD
g9dacbazEP5SHV+Yqmt2oXLNY+kpwQin6fR7pS1A+6HE+PGhea0N5l+PXQXwmXkL0gKzlMBXarMM
ep9q2EguujH5IUm7wMh2UVXto+YTiq9HXQKSLoeHcUi3TQA00szOSZF99WUsn8ZPvZ1vZeOCZHqm
e3ji5O7Q72t8nu1aPcXato9qpBLqTx//8ncuEt4VvCnCiApWci4dX8iZlQaRprqU1T3yoVn0yW97
4Vo5dh7cZVzwVuvvDV2Sj1WlG3svhPtfjQDRP/4l+jsBmgYPfTgOKLXv/Err1TC12yDR3UAdwR3o
d8LGAitRH6Ow2zvRJ0U8JY3Y2VJwKob6zCECKYBTnVHs6Rk9OsFBDaTHNv/aSxeQk0b5VUjH0jCJ
mb9D+cFARS9/1KLss+kXp8JJT52lfg3TsylL/Cu+a4lq33kPXoumWo3bsx8AhKij355qHAt1fIJO
/xynBQ081Jc3o2R9TRvnfhINoHRZo+9PspLzeEAd/CrmQocFsvHtKTLRKTGUvJXdElUmXSLsY/Zt
Rt+kvts2pD6h9TiIzzT8KoaNqYzthNsq16D/O2rfeiRc/dalm9Z3wSH3IcxDos5S+dzY2o9xAAph
pfFTF0bumB7q+kuGqJBsnD7+oO8UD+hKwIygxET+ApHa20dAMAY1ubIZXT0wxmsgqagdUC0+JrmX
HMJRjY+iyrr7JvPEUUaEFTA69icb+NTNTjLk+M5q4+Yc+K29RlZYFk8AGMgkibRof5lzi4aujbQh
BxHs9jX+VFWNvKzZGSfFju3NqFkSzd2k/kEiOhxI4trfdYrntjEKeeM42efMS/qXtqxWgsh7gZOh
L9xaUAwMLl4PyJvA2fWqp4sYShu5kHKpdPU76W1wFkzpn9okwKnbLKW9VmK5kNFpvliBtiavuLz9
aX0gMjgxkXk1r6ZXb35CKznCyDTwHb6GASwKAWAEYGzdYVuxlmgswdFTm4WmHjWNDTlgzhgxPCNz
2tob3Moe2gs6W9dRL+KLAW0Nl3OU8YoOmkyZysF3HzAtmssiYcO2wXjHLZzsUhFzK+YahhROqyo/
Hcm3Tmrpm0/yMFr3Gi6EK/fKcqxOK4EtDXaJMI8q+yw5apQotIvC6d1GTi7QKno3rBl8bwJZpR8Y
GpuYCL0xe0t/quQhuJNDBueeE/aXuo38C8KI4Ua1g+GhKpPeVTC+eegMa9/kVn0to6DYU0EdfR/h
ZR/bp8emln75JposK6H2vcwLn03UmsAHgMSY3VZJM+phXzXagyiTHSIJ3g4Yj9uO2KM6+Zp/1fKs
kXVRJzPHAvJkzRMboHt2YBSF9tBLjbItJM1CML/883GsWe5bWD+Mi4kpVD1caLehJhKDyIGixq6n
B6lb2NWnIXSM+zHK/7n2nxaaPIGpQrk0Z306mO9eq6tV7Fq+lJ6cov2vjJ2LwFB82ynRNSX335RR
8s8aTsDVDYaBkFeAyrL7bp+vzbzIEXKSuaHl+F+xePmuDsFnPY8Aszh2c4qCzDt8/EqX321aEh6A
BmuGemB2AXmwsq1krDNX8m3zavmFeq2NNXDUMlObEIDUr1Qb8EWXEtlamyDwQa4D9GMv6gHTHyMT
e8tM1E2vqv1Gitto5RgvEw2TLiviONDVKAbngEfLTn0vHK3cTQejO3IFS5+qXG8eSmH/dEr9ynhc
oQetDdfMo8WxcviW3AC+5dvlp5/3JsaGlpBGEVW5O8rlpk2evPheApXVtc5e65odTcXPXtKedODu
WfMrs1uaacgGlelzIWoGZV8KcveoPo7F9f+08rUfdl4+On6Ij7ryKXDWhBrf2wnUW8i4MbSHQDX9
+Zsf7MhpmttDWNAwRji69hysmJxszfj4va3AxIX6hyuQ4Do7WQjNk2gFco4CTuSf4xCz2jZKvw52
kuKd1JSP1qiv5QHvrIlqEexxwrnNw80+hVoMZjWaRuJO430T9KtuVJ8MKdmF2rAXhbctg5xs6xfi
Eg8if04c+1PWSlsu74vaJY+6FhzTbu1MLKMzuIQJbcTWBMg3h1X3YzY0eaSkrsi6b7VpZXREZPM8
6gmqGkW+WhYvXwIIPKIz6RAzGALb7efN1bIIeebGjVs9/RbFsX8oC3v8Gg4qkCs1nFTqddE9RJXq
nWvd+ZRyoL+kYUE2ZCEwWHpgzDaO6WufkjoNzyK3xp+JYwSfPw5I75QqE4CewEt+hG7SJLf+dh9m
oQEQrMxRNid5OVWW6l3rTjOrrW5GL71TP3ppdSgzWnzYT5rpl2I0cE6i3li5A5YfiMKWm5OMFkwa
vcjb3yFsxe/iCvSiXCJLqkmddGgqpzhmucG0UMmGlcbFst/MeiQdU6hkRj0fTIE4LEQGJcsNWz9C
yqvI90Zti/uk1A+13SvXrENXoAn7VV/wKZ+5LWvBoDAQBYM3TVD02ZlUrVGT7NZq3CiUcSLFNuLY
DoZ08SoYHkndSU+B30MZymvU0aD0fg/5UzASoeGOQON3XeKsyeW8s1upDwFCAe5jE7zWTW+CUaSV
vZwwtHGTWjVPZLLexTCKdMeULvsO2NbZt3H//eOdtwyA3BVgYqbGs4Fa1uz2rQe/K7Kwb2mEU5La
SmRtRwW5s49XWeYwIJVeSSLonDJ/nP78zZOJwpBEGZeFi1hGBX4wqY62kstPY+CE/8qC4/Kb+EOw
cwEI8I1vl8rruBhs28vdPiRv8MC00BMqx5V79nWSeLt9Juov8AqCK+9trmAFH5RyJpXx4KiYQptD
nJ5JoK5pYphbtQqLfZ4Zv6QqSp8i36k/pb18LpsS0oFFlR2XEewNJgl7KU6qrWmMP3uyo0OnYkEN
jV5DTyBGojo3k/0gtfrvf/0a7C1KE0jD4D/pG96+otKsrQEQhffQBg29mgjuXmam1bEraeF+vNQ7
hR+JyJRUynx/wv7sc1QJer5AYgoXusfPmkrvU1i23r6LfP+QhLaziYneJ02WGODb4yTFWFcrm29a
4u2n0pRplvbqfjOZF80ft+4bq0yNun6g5ykdMI/x96Ez2F9bOw5PXZSFp9aoKrcNtGvWxv6aANmC
66eh5jRFGRSOOV/6HIkVDqEV5nZnPTQIPt91tlqcw8I/4DqG0pssMBXkZAeaPlKfR3gQmt5ZaqEA
1tQcn3KpVbdRXASHIVBfei/tTlmoNPuPP9M88qBmyjSU0dvU0eBinqLEm/Pp+D68kUEPH1un+C/o
OoO+i12eZSPKXK0ENKuFafPy8ZqLGdy0KM1U8lSSTv4xW9RPEWKHVy4eE033nzvfgWNkCFRkYsae
dg//Gj3V4CRpar3tKym9op+ebCNzzI1NYORrRcH86nv9OeoEl5syFCqu23fQACcAlmeHj53k/BJq
/ZJoxjG2OZFpkbUre3J6tps9OT37m8VmR5C6OaRlb4WPehPadx4i3KAFEMv9+BUvHwny4jTOJcEl
MV/crkrrq0Pfho9q7SSf7RiTMMFX3pZ9b54UqsqV0z4P87Q6cGmCQY+NBRnEvB5W6emEXspTdb7x
azT06GxEdb7FJmrtqnx3pWmGQ5nK7TWP8pkuUcM1ffiIX4htbFL0uzZx32rjhgJSbD9+ja/z59uv
xXOR+QL/m64VeXZ9dRFsTsI8DAKl3uYahqv2NMEKkRHs+n7EKbf5lEcgj2iJw8bBzMkfTjKmknkS
3Q/jAMeCxnhMEUNys0Fa5eBr/hVFmUvor9l2zzOq6RtMpHN9AuVxp89+K1J6lidMJ3wM8kGFBJLa
n8ZaTfd5ixZFJofdLhsMb6/n/Vrt+d43YdhlIOdIRcss8PYApZFdlmnHymFi6BulEdodOrrexpf1
dEXkc3l8poCFAixRHXl9a4pnb+KVNJoDfllIcQWhlWw77Bq2koOT9Mff/d1VJiV/thmZ4ny06QWR
VIvWF4853EYGBhGpGGzCw8ervHdIuRoo0dhaiJhMf/7mWUyEDqEpduGj53gPse+1bklf9lJIXf8Q
oqV2/v8sN3F1UbvA1WV2IQPewfEk54xC9UCH1PxLmlnsHcn+pcZqv/94seW9wneiR86sDL8BsrHb
Z0NtVc1FLxPm+tbY9CL4U8gFcl2N6I5xYj8Ktfr98YrLTaght8CLfO0yg3y9XbEd1Txo9I5RuG6C
LY5xtkX+s9m0WtGtRNdFt4MEDcsenYYHAXaCWt+uFbUGpKpUNYBtaFi2eYeeTuiutysoyV19kbpa
2tmB/cvInlVfPfXhfaw/Zv2XIHmsSmCH+kUBx4xx2saPx0Mo9eq2tNIvWC54G6WrD3asoSa16jE6
H7/ws+nx0a+cpPoA+Uzb/s2G6/LQ7B1KTDfCJWcjEuw0HSMjfw2EvYsKI/8mUA3cmHVtPihy215a
BaUXYTn1ys5/51tR6EDNpfwwSAVm38oo69IUEdrcdVgrd9N4/tRLIbxWANwr32p5lK3JPgCoAsGJ
UmTW8UPD3yicROrdNPBRbUI58NDLZfrt4823PMq3q8weKPPz3Cw9f6CVaYNP11TcG2zlGGkMtjw/
P3682uvU8PZa4q7lnoOebiGY8Jp7v/mQioT4jl1Wg+unykGqvM+5rXrbqIJYGOAKcCm67ziGXhvl
mopHs7uI4lMovg7CNbyr2v/2bdcQj2qUbpJh2xTtNjcfgcq5cf6zin5V5SXp/vNrfzvKiPAcVPU/
e/w1Ntes/lEIZ0/bZdN43zvUxQfn4thoutRof7/U+aPfX0PnV+dom84sYV2fhCS2jvKsGU/S+FmW
91S3UvdUO2iGiaNR/HXac6d8RTe/pSWJ88bGCv5KzjYzkk0rTuakNfQr9b91UrRJxW9m6lEAjaX6
aYV/0vRvAkve9nTSjMtQXRT1W+482A0oKHWXIicsgeG24jOmJ5uP3/+itiFZBjk2KRnTm6eFMDv/
CCKEfUAtBYKwYUzZOMpXVPiN37XT+3eFGviowyfKGcqEfs2A9m3Q3rXW7FwWTm78CsqKCTFI5o7A
93TK3uyCJOptCF1e59ZljvuAfBH5aTDqn/hH0CwK4j8MAicjXeO3YoutrPwUA92+dNMAxilw0dMu
bThe4+rF7v8blT+Oguk5nA7podF/SqArsjG/j7K7vj6IzPqmZ+qTkfy0eibIqGNsad2tRIVlAgNM
mNqUgcckMTSn+xpyEFidGWuuGsLB1oLPEt3TbQhR56CnRnqHZP9GcwpjZdnFSFd7HdWBCZ384AA6
zFJypUiROTP6wW10PpKwquLYjwhgxoZXH3UBKg/94VZ5CTXvWCdp/Bw1GlaiWZw/Rlmr39dN421N
4LH/fGHTmsEpEM1RcM0LcGQWRUYQC192K0RpMwSsD3qb2hh9ZJtiAqN9vKmXgRKHF2IJrT8NR91X
C/c3u0m2E18ewozVkL09DHmTQoLt1wARiwEpL5tbmtA/yWgiejw7OhYUXVXJVajtiXT2iMg15qzJ
Jo6f2yRhD7bY6krG1lckfyt8EJqj8kt46W8zy7VNWlbP6I0eyyjetj28e220ypXMZRnKJ3Ydtzp9
CwqneTUYCv64HpA4yHOjQ+ZLkz4bjhRuPdyMnhmzaH8/fu/Lu5D/Ia8eOVPQyEC7b08xzjqFSXtc
dlUJdnbtBNWh9bN+r5lrufM75wumPheVwTBxorjcrjQm+hhIPtAFC8mznY9x9Rnqb7PxgvHqB0ca
a97vzmi+fPx8yy4IX5ycAyQRgGtAYNMLf7OxtCQDXxTEo9vBEP+aAFS8Y/yVobevDG5KU9sN0qLD
8YYaX5ek31ktoV8VDvm21nzgFNR5xxZW6tmEBb+R47LFMKqLfnz8M5cJq819SiSgFzJh+2d5Qoi5
hxgqE/0Ozcsgd1XKU1pU5kOuj+G2Cw2x19pmbQL6zrenCQIKGew11cwcLZAi51Z6ncIXoWIee8Wm
440dBHCAdmWXLXCCnDvY5qAgod9QPs3FHAdpAKplO+BWVGHulFY2H+Ny/BLn0Qjq0qn1P0OFTpeT
x09MATYmDpnfc8fojzrait/LPvqs+W15aGtN++cMDW6KSS3HzyOrmdPI1Dgpg6rPS5fxho8+kiFt
8j5PVsLbe9twmva93i3Td55tw7jIAc8YRemG1QiyKA6GOxsRv40CffC+1iT9IPpiL6t1eCARMXeh
1SEHnpYuehHaHmBWesga+TvUs3EbTwYsQ9T3az9yumpuEztUsKjdmRjyJujL3Z4Vu264880mc+vm
JUT066J6ZXnRY6N7SVNgM6nvQIT0BuM64sXzWGO+speTPHhp5O7SJf9sO4m5+itci64CUzSq+9vf
Y9UqcuFGmbsB1LQvutHlD6MtXpI+dF6kSljP7QB2Xwrtq1QGsWubgflTRTMU98HumwhL5iaFHP/7
VTWJ+gBLZGZCfT6/qpoa75umYqoa+0H+Oayy4NCm0bj/OCIsL0RGI1y/YNLRfgDzefvsDTjuejKa
dy07Ca7NGKL8aw72yu6ftt38i2P+CliADgDyIbO4E8cgHeQiKyDjUw9BqCz2hW2MO1MKANr34h+H
JNMHZS160SSOGmDW24fqDDsf+1zNXKzF6ju5kUkAO2tllrgMa8QZBr3kLZMTy/yoqbXsU3mbOUId
vg+5vHrKeiX+7aDC+PEnWkjH8Ti0naYxFlf2JH12+ziqMgZWLDmVy0WGkEejeCfVEkdTVMMxQxfi
v7xUT2FdDz/afgi3QF2bbaNqEWrR2mdhpWsaZQvM7PSDpubUlN4gBmXP0pu8BochMJV1q6A7Nbqx
sUWOVBf2wh6E5iSS8ZfvtOeAg7zLHHkv152zG+Wm+Ybr4sT+1J2MgX3WbZwA7RoHBd4r/629iZK6
3YsOUVzuRqP9YSei2SAvOXxua0c+V1lYbuW4LsdNoIVA6OJE+/Xxy57Sg5udyjSH9ISUjXqDOfEs
FuRNP6L4OciuXAFh0YMxTCfz5kujoBWSJHZ4bkFkfs6UPDyHsjRuP15++a0ZkSKZxrBcn8hv86ac
HQelM4pYceM+iT57tnPKxdifvFg7gLYE8d5W3hHJrx9pLqKtkbXmzsLSQR37GtpMl64MAhebnJ8z
sZYYtWNHsHCy8RWzZriUKC4D/PgSq35wHaAA/iwSb63eXESiaSlmjhDv2F9I4Nzucq8J6sFwMoXu
QjY+SoZVbXuVOfnHL3iRHrKKjUcrPRnYErBJbleBXhAHSNzL7kQQ3sZqnZy0TOnQHBt6l6NVPheG
0e4LRNdXrr0FT4BBEE1dKlj6alAF5q1rAONFazt15WLnjKtcElUvEk4huz7p1LuiVoaTFRjfUhkw
osh88JN4/blDE9jPg4WhLAPlFvsQ33uOERw/5S1ev1lZ/AC3/kiVLm+Qrqwvg9MnrhRU3OO0Zf7q
8cQ5QSRRPeVIZx20Hk/WLpcOOSiJXZwa0nfGJuphwLB1ZSsvck0ely4shFX+ZlgyS8TjLHRaHK+Z
PBYl0qj0r3bWiNmnGBTMAjSnQdvKitaaRlNovz2/rDqNaIAT4gy0sNK0RjtKWr1yq6o8guywqq8G
HUApb4FJ7xty60KPtmp2TMrPaONsuu5SQ8iQ0hdfgA9Pnvyq2k1hNtd1ep1PXodohJpPGmgnSWBl
5fzMO/UQ1WIXZw91IOGCcEDCOWiYfijJKfc0fCwR2wnrra1He1/l9QdoH97DO/cjYyvV2S5ou4Ow
xAE23smKuz1c3B2KeAkQhaBE9jMNTr2e7isR76ZEMUYYMeY/84x91J9q3Qf0CWQFjLG914zykNqY
YfNPv5OxgLYPehzuPOkMgvsYW8o28n/J/JpePzaqeqy84ZjQI0FEqmwDwcUIPf7jM7Ysf2lwMB+z
qCunvvF8JJ2alcysqpRdrxk3uTRivovHIPptzlXSBt8deFvHnlxsp5pxCf+lGhGhjIrLYFp/Ja3I
zrGRWjuPEcUWs2p/L8E62FWlrd1Tvq0JCy90L0CUI/1Fq4s9Q+ifm204ke0pUqzSYjLq7JTmYXFF
qVWhadhJd/roKw+BHIebAFi30tn6Xi5rb1/FmnKH7/V3IA5uajEinwRliu0Yie7gaU76qCXj2s27
jJFgDBjx0+Zl6sAc8jZ6maNea9UAXiqnW7Abkt4/DKpVPH38/d5bZSIuMKwh8WR0fbuKk8tGCzmw
ge5nYyeWdcnOlFFp+3iVd646shlQa8gjTS2xeVJYNmngyVrVPGKFZF2YhH1X8UPYlIn6p5fh9Gl6
gu1je6Qvt43KChEbS4w4d/tReMf7VVZy1AVIjVc7IQQYKVM+wc+eZTVZUhqlL0X5Y+mk2lbLos61
U5S709A3DmER/MSguN13gPy2aUbqJZWptQ2j+vnj97J8+xOM47XtCUUcIujt2zdCvxd4v6SPo2P9
dHTcmXNfzlauwcUiOnB4HDCQcmLGvBiSpE7lY/ghJHdEePMKJ5HuX9VnK9F4kUxNqyBtyOaHpEQB
cPsoImSbasoguZKejfs6bvN9Y2btycnBQdh2IA5N2JlnabCtIxhBaSVDX6CYAEWCfiYITT0P+Oaz
jaypY6oJozMejC5EkB131o3S41hTZIG/o/LUYWnRJ9w4IR18e0BBLUz+G5xW24RR/KhVyJVVajRs
EcX5JtoWIJEvtbgrlpb62DvCOtmMne+iqu02A3bv+483wuICpfqD14W4F74zkxbw7dvL+iSp69qI
3CgplB3dpxROlaBh1NXHUgnPZtjIa2dycX0iOsNdPenJ8sn4crdrlnpf8hoZ8SQ4KW1rLE0eO4F8
iNVn+m8r1MJzn9GbVsbRuMcTA5tLz8zP1RjaxwGJx+3Hb2CRfdKbJBzzY8gKmR/PuhkOOvteHo45
fAsbxxUj1L4ViAr/lQZJXzn9ywPB4AzaPGxo7pJFhRr0hu5FEnCFQkqjg9VOcCWkFFdWWWSfvDU2
JUyU6asyVrl9vQ0ch4FegXA9q0kPIsAGNULC7IDUuf+1SLrwW5R5waFk7LWy8jK6IQqGbyjOW3Ad
pyrydumo7zy9Mevcbbra2PWB3NzjwiDwIBSHTO+jgw+3c1PGQXa28DloEWzcilRvf338SZchYRI4
4sIFQEMTfo4W86xOZ1ZTJa5hgBNBVqQ+1oa1VcTQPeViGJBCZ8CT6R0yy16lrryF5ZGiqEImHwDl
q9DHLCftVJwiRrlLXOg1wSaFNHXUG6PdcQI/iTay96ki1nzVlj05wA/EH1umqqHHMu9II4k6IvRl
qw9cXPqeBDXfk+nlya6OdP+7L8nJKZBHSP4Zsqcb2j7BJusbJNl9M7pP80jdZvWYM3zU5B9G3nDo
ozzS7rRYdv71vE3samQxYFgzcAVafrtHxJi2dt738oMuqV+Ykrd0nHT0e7x25fpZfAfwGRRBwFto
08Lrnk7jm265lICXyDMWGiXXSpLvFtaTaYb8RFlGX73EW5slT/+/m6pgWo/Jw9SAmhT4Z5t/LPW0
ZNQvP0A/rTeB1Ydb04/jladahKtpFWSjqXVoP9N9vX2qNIo9BOM6+UGSErSw8Yc7q0TsDW32caXD
tUyeWEuHzvLKZyOQzEJj3odKkoyV/BCY6rM2AWsxeIm2OoioP3rTt8e2ku+9XH0OzWqjgrUvNlHp
O0c/YVqa9vZ/Hx/rV6Xq+RvWwTmQUjBcIHW8fXatscuwdwr5wfbzYZeagbdHDkRclExrNrHsOUch
B9Fp9GTxNzdxx9zASw5+OOqood5eJ84eU63qWPpWvcF5PD14jCqOph0XJ9Qm/+vNODgBn5SOcmT8
8aIo3xWlOhCmJO3O6KLkIRyz4GdhesNLiX77Kc5U464JddMt0lrZEs+xYNXb4spF5nxW0mbVYWeK
3bdvgCEm4BzyDVhs2MffvgHLyoRo1ByGodKYO7ODPt61ylMk1K2TdcaONc1d1ZVo92m2vy1KqVhJ
GJazctoK+DWRdYEMmtqttz/BMy2h+il8EDWVLpohXRvNr/ZFafV3CXp9lyqIf3ZjK+5SGR1BTCZz
uAdCw28jSsJrHPNCNX9UjrjTtn/NOtZ3XlXutT6Ggi9y/1SS5BwFV/a+IPvZd0ovXys7yS9FqNVb
WUJ+fzsOsCrHQTPvUy/UN3aWSFdFUwo8F1NivYVuU5g+frz73gmxiIPQJ580fRBun8eTopdy0RQR
LJtBkw46avSeqVWIbYRKQbgM6+aaSE65K6PxFHfjc13Eu1jD/lZuK+OcCGawJIG198z809nR1HAb
u9NWousy6PEj4YFQVpFjcBHcfh3bB0dV2pUEVlwvLtUQIJsYw14SNhiVsBT9pmo1eeXGW0Y+OrUM
nWh5OVx8c/U9gR1RPnEy3ML3x2d0w8p7ORBrI75pb9/s/YmApIHJnDRBEEGb3atoOBc8BCIKMvtf
HfRun/VdtK87UQAoXfUhWEY/mgqIdJFG0d8H0jA99Zv7wzaJtEY8KK6IcjS+88qkJ9L01UvW6dK+
8ErcCbTwYagU9Sy0wNhGGdrxqtRXO1XE/TOwt7XUbvF1p5+EoBe5BYGNgcrtT0ordECsATUdJOhe
+DvZxkme/E4yYCq+LodfBm9NjH3xbV+XBNGOgA91zquG7pu3gEl0bw6Zp7hDaPjbGunTneiz7l9b
wCghMbOchF4ZEtEUv30wWUa6OmIg6uql4h/sMbZfGuTbT4mUac8fn+NFckhmxjJMoniBsMVmJ0Tk
nUB6GCk9uYyahzC6a5wSM0DHkeItAkOavGXEvldRfL9AFF5ZfImQMclL2btTN4hxyxwTMUZ4moVm
nbgdEnhH5Be9U2RYJQ0JRYG8icWVvO8K+bNsB/m+rWIFp4Ks3Sc0xTd5Z3hb3zeHlZC+TNunHwXs
mPcy0QrnvHU7aiUu9iBxQ02vzjS15V2WZc4x8ktjEzE0Orey+ikw+m0kC5SbwujkqfFaW3WJBeNn
0B2ZJG4oIygkbjeBBqQSk58udtNCuR/k0L9Hb1Pbk2UDZFKKbBfD6dg5jRzt+hSD7zhKV5Kr5fki
q6B0oHigm7CwykhGP+JqaeGJN/qzrkv+uRYoZ0lBXu/Q89rHWrF2pN95anBaAKTh6MgY5ehTwvfm
gMVIdtZVksXukKclUqy586MMJBzp6ojWZWfLwDvoHAg6ZmzSqthXvUOT4ONDsTzltz9illck9Iii
smxiV4pC6X/sXddu7Mh2/ZXBvPOYORi+F3AVQ+dmq5VfCEXmYo5f70WdMx41W1b7+MkGjMHFXI3U
XaxihV17r2AXKhdZSRb5N7/dCgj+qPGgQAsi/hweltaGwMVpFOzFLgDGjhc4s2MgMX3fygcj9fSg
QBoGJUNQtyEEiJzr6YiGAy8X9cCCvW90Jg5zWG3dJlJogqtk98q9IbqRsqqlW7ljVItkAhAtMZLG
HDjYDTc7zRugyRzCq5AndfgkjvFOYitFfmt8GabxRzG48Xo4S8SAXjYd1StATYpkgcjc1ll3AyLU
Rvfb27x8zOCTZpX5MxSPf/99gQSIfQTYBhwEc2YySD+N34Siv4evylpPORF+EdXFiGe6scwHUgeI
EHKCE0lgHm9DZ7ZHhFIE+xji9YtcGTTqgaW3GIzMDjjNt2DTUdJOjwyqAUu3YIkoEOAuqgtv9IvZ
ObG+gG8GdhaXudnpUEHYw2igMbLv2khCcQOGg/yUIf1+3pwvfnDLMG+mHQCStfNdMG+M1g815u/Z
WF53/Ggci0qrrzlsVHBCCTVccTCBr367UYTTQKkgrgd4ax7QBxVAVIEOeaGRr5LlCLOINYDl8GDx
ejuJudZEJHrJ7fS8o7gSYyBxVYWlNgjup+ujkvsAVeGaQVkF+EBFjZRbXh9rU2e9YGIa+euwSBPn
+45+WHGcTia0CnASgCZAzEGp4rRVI0UdrRhKtq+N/Zh5VAjgcagkUB1LSQaGwdjZDXja7LoHBpfv
rhMOtznZ8rpl7i1y5KrUeFc3S4i3EE0/tOGjXBhUHYZFPCwECQ41oH+Bm5VmttQFJJKOQrqVgp1m
IA3sK9VBHQV74IFZrxLoPFYkxLFqhKnt1alTQS6zFWqzhmSmVsVPKYDP1pAAM6uXACwGNRyDurJb
fD8k003p84ggJYEMHRxntQl5A4Dk6YhoI9Y234XdFcPhsCh4eKMVMIRccBkvoTYHHYVaazUrbeRL
W+RH1HbSNPRuIbaCoH3ydEAq4bRp3UiDEYdScgWxTJHUEKE9NonilmLtL+HhghKaj7H29NSzpAjL
W206eRHVQJKn6gDJrDYV4cyrhqsMoAHK4tSwC2yZGgxcj2MK663eu/1+sM7qfZCXwM1fn6QHMYvO
7B773o8DuVS5A67eCwip5KsMcKl9HiSVxeVKueCaykwUPje5DgHM0PO65cmc4EZ6aCz6Gi7HDVLq
6iDCcrwVpOOgt6VZZ37spmIkXpjuZyjBCbEDUj4MSrCDovgxW2QFcHpZ2pTSYRjDI6thDcQ4ERQD
EDbvgTJ/5LwGamQQM6C86GVbf9QVUqhGQ6FC7NkF7KoorJVaOnnKHL4fyvl2CugeqnvTVXZicSBb
fPry42zkMiPrxYOX+YEVqVxlNn7gXcgefdkKaDKwOQMXH5Xa01b6PAlYN06WGkOY27Dhw9Irinp5
oS8SvubzTEaiDeArwLulj9vD/GxoUyER6oRTDoEm4Famq7cJTBJYUKW01zTUtHX+CUoBK9SEXprO
N7MWxuixUihUjqM3dRLwGKrGYm2UW0MPRWBDr0srS/t4YTBDWEGJ5a6ExQ9pgmMQhAF0lPWbSOF7
s5VYtkICXsW2gasRZFcKKvpCYDFZKzaGlyqLIMgZFUYutpG1RYt8qkHWs4YkHEysKStk+VqP1QSP
ohVWxOvJhSPtbJ1jdDA0KDVg10WA+nEd+RRchnk3GjU8BA8IgizFhhg8HWi7DC3k/9c9zbaBCe7f
Pn+s38Kjd+Fsm+bR7NVMsHsgeqY8Ja6PpzMAKsy1GJS1eAASdAF6p1xqpio7Au4R30+CMxbZRzcB
x4BaFbQlAQE/bQm+jHqKbUE85BvdUZ1419v5UrBBwSa+JRDeTqnk5LetpR0UR1vxJnN8MyCc/f1z
zA/W+WOIp4/Rq00TtnwhHiAhTBToxCXKo5Q7pagCbnpp4uO7TgZ34u1qU1CGkAU6I7Muy9KUZgkg
xdYLTNlqun9bMcO4cC2fr2FE6mgEoGrk+3Biz0VxEWkVpZekQFWHsFrMwii0AG8NL3RlOvlPuwKY
3xRignMIzwh1tlMoXQCd1zFne7XxYe0MEja0ojN/oux7JpQ0HlEzSN0CYDrKxeOlyXPexwlk+DPN
g3z3nMqHrPEAgipaL/hYBa1yyKar1yVXy1krQIFN8AOY8051d+T2pm3s00JME6SEUihS7JHaTRsy
Av+7SHDTvrC1f2hmfBrLn+0gOQ6BECTJsOZP29FK6GYA9JdCuRHApKTWG6fL8oPIlFd+VARIVqrh
QIIBSlIg2Xnm0KntVsnD3ILTkrqAkGFlFkLQEb4VQivWaxP6gkB6dlJgy3zi4FZop1Fo8jBfpoav
XQtavI342DCNorYHCTn4zOCUC9edWaT0s1coGqHANaG259oKAyjlXs3Qq8LwD4OMXHCJd6WAJUog
8xMS2YeIZS7w+u8t6I92ZZSPsIsj3ELt9nQ0Dd3vm8Io072P3N6NkXds5TXpm5qkHum4HoW0sLmw
GL6YKICrAL6MbBu6O4czxDIOk64Ik32tycHCG0adJhJ4Ux871b+89P/qv2XuzxlR/fPf8PNLlg+o
7Ab17Md/7vM3dqzLt7d6+5T/2/TR//zTf57+iE/++mbzqX46+cFiIJYOh+atHK7eKrgOfbSJZ5j+
8r/7yz/ePr7lesjf/vHnS9awevo2CJKxP3/9avn6jz8nnBCYTpMzBYIWgPun1N2/fG7v1x/vnlJ8
zy4r37Mk/mNZJU/s9eIXvT1V9T/+BDr0h2FA0x7lJWTCkGr984/u7T9/g/vLJOk0IRem37CsrIN/
/MmJOj4EMCn4mrAiRv4ML7XKmp+/M35A513BggQ/V5vKJX898clb+vut/cGa1M1CVlfo8slOid0R
sTq+Cee5grUNyuTpfEx0X5c7rwjumtUACRxS3Y8X4CyzdNR5E9Nm/WmjqgWpLoURTZj6jf/U3kP4
UUNLnckuYVWnrejvreqspTlOIUExKzZ0tASNsIV7KfT5uiMGPNLAAjHgPz7bcX3WsFgOuuAOBd+Q
NLvxzrP563x30eP89Pj61Y9PDU0r+tOIyUiSRLnYB3dMplJgpbif2qVAjOfAXsIFboVc0ypfe25j
RqRZwiVnJ1lDQFRTt+OlamZwTrSFi4CAL0f301PNDoIkQmV/TIbgrtQXI5xvF3b2hgqbXVudWT71
t+1jD68c4UIkNoM5ng/GNIM/DUZQeqJcaGiWXwlmed0vx00E/MddddOuhRWu6G412V4Ttlpp15+W
96/F8nlxzK5cP9vGBRECrBMzEuCP07a5gotUOaqDO+GFtQQ06OwRkocPQPXI16VP5H1sh6KldCR+
/r7l07jvvOHZsjRE2HbzwjTVBkuDBwrQuLcv2eL7RmZaP+etzFZmJbUB7nVtcAewNWTZ8we+IBPK
OZwalDNcUEjIUeDKvm93Bin/q90pDzjhVs8kBtoQvgMMVrV3MPotWVXbvj+MFhhwOcmhKkPkDjUT
0NEOqRKhhNIvJRQ8SVqq9RpXsoQ2oVYQv23Aqgj6bJsI8s6oY1zCeu0YceUjZJJu41SPrBSgDBIK
vcNE7j0btGABY2SDCC2HvC2Y6DGr7sZhrCxhzH3z+17OCjPnvZxtF0wINKQMYI4lOty+dv0tDKyp
sIOu/u3wLDzAFu/C/XhWXzxvcbZvQLppaFtxDO6ko6xTaKxxRLZSC6BFYOupfq9fAvbOSvfnLc72
BORuy7ZEdHdXWOlTsfAs6Kk2FhKNG56CCcFDHM8dSWKmVk+EgUqJWfkWjBbaeBEiAQYg+yJwIAOw
SBz8HO85U1xfUiWa1sr8VIBl3ASUm0pR8xvrqLc8avh4xnIzro1dakYX6KkfYr/zFoChwJkAcBiq
m7OgbqizQpLLMLxLCWASTtmSbXyVXZWvMHEcSUE566UDnuZGfxjXgTns6zvBJ5wVPtbrodnWuq0u
B1c8wu+V5HS4803P6iMCN3FtydnCsXeLBa8R7w16DQ8dUV5L2YwF68Cbhdu8xi7kQki3HkhOoGHr
u08duaS1NMPJ/HzPn3s4m8tJUAg8WAPBnUIaK1i2JttzZMTtP0vIaKLAeMXLJF4FR30pk2KwR+oR
0Uxt+VklJQ0eeQKQHi2OgQXEgtlcOiO+OjA/P95s4g/DMDJZ8IK7wYk2w4oPaHUbL2CPDcsJEI2I
Xjv9Sljxm2AlucYmVy48wMxf/Hx8ZuuAtfAKaj3MgJjkG3kVPEDbYZHRct25Mb3WFpHZryHjQu/K
VWUadJoUxaqg9arafuRNDuzZfXrpD4kV2gmN6H1DAe970FOMVtCTaJvdiVfVuuNJvu3WlzhM4jRB
zyYwADCIQycToTm1NYA/J3RugvAOCWuTLWHLpzrGCwCzJuCetobaNckt9ThakAR9rWl945vvF3bL
aQadPQLC2gmGASTrnM0KXQ7gqdUovAtvxVvxjbuSXwGdr1csteLRlFOiQLjkIvF4yml81+osuBgr
cFskloZ3kZ3vQZUhbrWpnWDVrS8toVlJ/NcU+dTBWSxR5lpueByaineQbE+32BE8O1wyy9th48ys
78dzphx/3twsgijgoB5rGQvvZMdb9WZswmiC1ma/6U1sSLv+mbOGB3ATTYSPpFtWx9jUzPDu+6eY
pdjPn2IWYWhDmoxASoZ3WJRO5+SL0Umeg33wbOz8lWJJVr5tI0xvWNBg73S+b/2jvnb2doHtQy0M
dztArPD2P4WOLEH5KfUwBo01mokZ7RMzXCdmYHI0pPl791CYSFqQfCWufbOsza1O+Ut8EWBwvppj
QKMg0YBqHEhlp08xwHkqz2SMwf3yGTYa5P64fb61w11BmIkZV9F2nZHn5fZZI+uKIDpBAtUSibVy
chIQdynTlO5FytN0lZJ71XmsCDImzjX2kMC+smK62ASmHZMU37d0LRn9a8nzrW8fU7L3ljiFqb2m
jMImnkhk66OJijwetpq9zpzHQ0z2Iz6rEFsjiik7PDn0ZrLp7e2+NTurop5JE0KdwXTfbPfh6sUa
9npERAviWGS756lCAPUlaxhurfZb2Xq8DqhE3mP0dHv7aBbk+rbA/38pzYHutyORlylZZOQ6IWif
CLZE7m1oa1rpxwAItkoDE9+K2ii2ybf9o4aHO2RmSo67gbxuH0d0wVxzpnW1JyXZJBSPvTTtw+o2
Ix3Zoj+vJQntm8UrYD94uITmZHEDa036eu9Zt4/eMiQZdRUcXwk9IgdJM7rHWE6zo18/4334BOJL
6HNGObJUyGF7NFtzu6zJtdOTx8F5XNPX3pTwnx57dIqnI3ZNnOUGnrxy9o+4qSHmMihyxA6oG3a8
rcmVirc6uCq+BUoaJtadje+viQUbVAKDYmK9WIplOTqh/Uqi9GitdiqJnaVr9+RhcYNHlajT0mVF
XGSnMG83d7vjOqE74m5GTOfNYmVQjhamtdqsrKuNTlaGeV+Q9aIhx9JaKtYGjVBEWoR6mF7vT7pZ
UUSkI8bHeZCJjBnn+la90gm2921DdoxYC5A68XJF2tDdUSQLKyCvo61gQKXVS2A6nQ3E5oqI9hPZ
3QxmfO2Tx4CmjoqBs67wr5ys/OndReTWIJrJCKOAHZHNm0atVe54a2sl0OnJ3jJqmzwmW0vV/W6D
hvCcNKfbfWha75a5ct6mQMfavW4bumosg9xgQ+NJ51rMct5gvrgorG2zOgx025qAgJuCXZuLmCy2
Ep5fXN1idQ+YVtv9dWvaAx2s0ry53e4Vcr/QsCJaU3d4x1rUpkZut+sDnjw2EZFZOYUePFk31v42
NklmvkvkeP+KmTwtI428p6a1uLmllrsaMAF3zgOGLyXvt4v7jmB0BzPaPW1KopPdg08fBru3VlZ9
GEw4v1itxTkgVpJo7RGc7fjHYQRBnL3AYOergPgmvnX6PjhlmIrJTQ90Y93g6Wpr5dHj4f65I+ve
rDAgGsHKsytSLq9vebwx1YG5AT1oZnLDk2SR78oVo6vqwi3ygxZ5tst+2t9mdQOR09VQLrC/adhe
7rn1/Wg+b2G1hVFsKBbsMqBbmYoY+ow+Xzu1lS5fkDYolnc62UyxK3jLtkSP/7OoELh53OAn9c15
rQEsLkHhuDJE5oAtecuHTpCTL6FonhwjG2bnZrdXFzokQy0UnDHhvj99ZujeX2ffp+ZnJ7ARGAH4
cNUUE4qHx2zXLzXsg05oSTtvoe5VO1+Bt3PhbXwVCU/Sq6heQpYKqOrTwwZg9bDVJTByqhIZ+ETn
NkHov+jCGJEhbFDGHHMwg4Uipn4XqRfC4C8voNAR12HfCkoq8CenrUNoIOsEDq131rjk3/V3+aG7
F+9xLcm3mstd/7IS+K2k8783VV0+JeET+4M05dtT80f2/sexfgKyog5fqtO88//KNDSupp+m1pTm
Pkk7u2H98hSW7FfeufqceP746M9EMwfN8B8Q84TDIeSqgGueRCB+Zpo5QeJ/IPCQYRAMfYjJpP1T
qln6AfIYAOJQA0VRFTWeT6lm5QcM0gRUKqCUDfa/+D9PNU/kEuhMTfJWwEEC5q/MpqZq1EXeNmzc
KX2G475pCF/6OGv7MDZ9DoDET4Pk/tyATpJ3p5eaqT3MQ8h8A5GrAi0wF4MvZSjhIMkk7uA9PcAG
OngXlXJrJND06MRHXkgyO/Mgdch5bprec34hkbIQLwahU7f+3h7xGAATwBsQrlPAJ0IcfLYmsjFV
667Ksl0OSFExiiNBRDrl2fpgXVRPVco8RwpRH8vkQFuUpfLuV92RwarNlPtG2TGtOjQZPFYgCXqt
ZVVI+lQWrkTZW9QRGLbwYy3AKpFgAVjzkln7bbgcH0Q1H6GF3F3KMYHuNO/PhCkD6HJyhgCyTZiF
s7lSwHO5L8RtGlA/oE1JoE4gvQD0RYB1ksVVwy/kZAXRLL+2y3qRVAd425WukS+jhmjyQuGo+pat
0piUpVNB1lK3RtEqA9KDNq/sClgMVdsMSN1NFAL/CA0BUnGEacCjm4rlL9XClDTqy1epQZCELSIY
qdjiqxKTmLNxZxx3uFrlbIGs7WOCc15zQghQDltZpF2xzJBQ3BvsVuWgn569MGGlqotGW2q9pUBV
Dw44VIOMU2IarWnwjpA6DazsSzuF+iKEFTVT68xesWFqCXFr2C4FBg1DM79q3NJHpZkkh/xGe5Ae
jIAMSOC4BgqfCCkRsVd3sU6MyMw8U0ACe9PaqvOMbBhSQRoR7rIDd2foBOw4XrV7oMhwQate+tpq
RTMLtqNE65ewBL0QrCAzXeem91jwC8UgcUIGgKpTGCYTRSDiFsatS8XUjoVOwWLy3irN1pED6ZFw
9J/x1pRjhV5FC4AvC6hwXktEdTxHdkCSKUiwDe9GZKCGxVgsoWZo7Ltb29sam2bt7QbE2tfZukZ+
r7+H8ZS8ZYzWvtn6pv88dgQR1qq0laV3lcgQFiYwk+zzLeCsfe9IbstBQBcJDRUp5r3xkDjcZnxI
n9lWV5w0BwmA+rZHRad7jzziHZIN6sEbYxlYvFm1xKf547DU7f7WpyXiGtVCH5cx1lRAEgv4ZSj2
gr6Qv0fvBjIm72wgEb9scQVYgdVmZ2tkG7H4Rjfaygi5tuMDcxQaLgtYHEW0saE48Rovs/shcowr
fTM6xha0+aXx1u6SnXGAkRoHSvVufMKyhSaGRIoWOF8SuoLFDuwAeQ6jMVEBCWMKBLDUUZWnfyWa
fuvA24YvZVZl7/X8aDupt/5fq8WiEvBpfz87BI9Pafb0+eT7+Pu/Tj5N+DGhSQxU1CcVuanQ8dfJ
p4k/JkktICIBefw4E/+qsQrSD3jSgSUC2hskI05qrIL8g4e2J9waodQPLRCo3vxGkXUWIk8SkpML
MISwAKNAJXhuAOYXDYfYaBSuRRYO2PdYibqG5o35ax7C8jeoFYVwvuD3NOryJIPjy+gxOoRirC1Z
yxedHWY542iqGZXldx0qglWiqi6QvqNGGQ/pZOrH0NQwI3HIjtHIPZZgUkaEiV32zEtjPBCWSVVn
edDMvMIxBWFBsLph6ykm7QB9A14JXlMVcjGQO2FKQqKgHHUb9LscchpQky3qri1oJ7Z9Y0FppOAe
uEAx9mHv1yVJa69dxkmrQXaDxVBAHfrR/fS2vzjNT5Mo0wgC8whMDajIoHScnTol3mw4FolwnfCh
B3kD1H7SVG7N71uZ0n2fzuqPVgBpAwoKsKEJZHYavyZlUjdFHgrXKZMriwVAEfeQ+rA5MQigMZle
gnd9gGdOG0RXAOmcaGiT89aswUZM2SiVynCt8vmw9lnWPvSSzsGY2jMK3J6buEwgOxmH26b0IXHL
BA1J0ErKC9qCEmpJee1F0BeWurUxeND8GipppxeJDGmHQtdwPMSQIakhfA4615CBghLqmHpiLg83
jQbLAdpLEiy1wpwhfTR0ZWU1qaE2FDCuODPHUQA2N2461HuDXGMqkVM52lcC3KdMWZq8DHjP23HG
2AgA4uX5GlooxRVotP1j4CdaTDm4Pj4poVq+y2kMWl0k51pK5BagF/Kb7w6aPSBLT+BAAC0wnqfv
roOlTd30an9d++zdG3HWcRilUTQWXOz9KtH//z785yT6+19DYI5ZkqXZl1eR6YO/IC8a/wNGKsDm
T6wAxL5/7cbgB/wA5AYCVxBxBWpt8gH9azfGTUOflh0+AYI4QL5/30IE8YeEDXz6FeAu4Ahrv7MZ
z6ve+sSMQkoAmjmwQcDuPgtgxaSWy0RLQ4j+D8UCMD62UEthMHkjiY4ZD7Oz1Eggo8RYbJVdL9Mu
HzOX9Sy6HyPv7dPwfbGvzTPkH08zkWvh9INdTj3TXE79vpaNNnLhyaLde3ImQJFJ6ZNrKUu8t25I
qs5so3SryD0XENyv/EM61OKr2ngQCKu8GNAHDzKVN2UuAQbY912D6AecmpLkMhyNIPESBbjyJ6x7
+f7R5+n1j0cHSmnSWprYy8YsuS/FRaPG4hC6CVxzQPBru/y6bLOiomGica4+BLmOsyA3ljBlaa9g
7gsIpuSrz0rciju+F8SbNtf7a6WHPQzBRl2+QcfDc7he9Q6DaMTvoteGLwrkDG+GKs6Psdhf8UHL
3X7fkdOzBQgrTAjQjKeZCpsyQF9Pdw4hqEteDsrQVcUuWuq+HEGXTBHs71s5vTd9tALG0QTYhMrY
ZKl62srEPw6Lug9d4Ipjs5WFjuaAr6/LCJXv75s6PcZ+NYUzZbrUQx1mrurcxqGR6yo6xIXNe9Iq
sC/zxG3FCTUpDeXm+8a+6hfOTKDCgcgHwBDpg89FFr1BBU0vJ5cqvZbXftYMVJGzzO0lNf0tg5mf
/QK5BUo0wKJCEmW+cmWwa0Yw4NyIBaHdyRLSTMNFB5EvpgNyWOAxyQgM8bZmHRpShQ97lY/cxE8j
G39RWnDhuwSCOW8FmxkYKBOIFwjEuQsUMjJwcx4F2MgrqDkVTdHYnh6J5vcv5+M2/neAMQ0ZuK8g
JiMZyCMlOA8w6l4OQ4akoAt3HoDUxRTWXVENrlLPE81PMYAFLCW1Qe+tsUeaREqyfvv9M0x5zvkj
IB0IaSYAfgB7ncU4kcIiTYUKldsF4nuTR6UjiS2KrIHfmRDwRqW7LUPQZrRLK+58GcCuEaMMZ9MJ
5juPCIQ4hTqSqONF8vwt9GFk0Iq0m7FunwQPSKfve/lVY6BDICUCZCAyI7NZkwkJUEn15Js25Hd8
YUg0DgZbEbg3vvNF+n1jXw0pjs8ppyTCpXl+n2gjWHpXch65dZkIVtnWijUyniOFngemBEETOJvL
k87sZZ+a03TWx4QCbBo7y0dSC2/0dLm3QQNKqlclrt4/QkJsK8MyvUOCR8dlu0m56yhh4KwgrmSe
aWg8wIvHYIieSuDK+gHCHbFmxs3r98NxvgWBmwtdVIQWuOed1XnVtghEJRsD10i48HbImtYsPW+w
I8Urne+bmpfxsZiQ/MJRrU2oXQDvp3X9qabsSbWoZ00QTcdbbDLIPEI2JhztzhBCWsElY6H1XPTA
d15HpRQii1HpVXYuZ5dYBudzAEpcADRBNBQbL9BHpw/SCXKpe20UuUEgxIs8l2orrvneSlLAXzye
yTZuTOGVqF3UNzuf6mh50kYV+Mkbd77jp5LApVCBj9w+MAYrG0LZDKGPZxnw4N2zMOIvjfm0r5/u
IKoOxXVEjdO4A6h92lVfz5hX8x6c3rxAeO30RL0CJUDfqIMSRRSazQqAbqLEIhoPRbrkwMou+Ti4
RGn/6t0jRp3kJHD8Q75iGphP7z4fQmmQ6zRyNehGr6W6MiwVUQyuaZWIXSxmy8Yr62PUA0zZKWpv
9RIIESyOxwsjMkdQYhZOigY43MHVxY46pyc1uTDU7ZDWbhhC0JsEWQ4BoiwSs8ZqWkEsrYhLk4Z2
RuavUQKz1KHVC1KUYG5QYBGGCpk/rnVlL2GelXkQ9SWsATmWZL4q5gu96tWW4C4ZIr1Ye/qmrJn4
kLEgMP3BR5Yy7Vl9D7m5/gpS13pDe6Vkm6IXuCutF8qrNFE9FNiaCrdHKCuV7yDBNJdIx+fTEHHz
tBzxzySKPHsboVH7chrElZtNbpwVZA/MSvA8GiiQ2xyg7XP8fumfn9gTnxoEeRQTgef/8CP89PY9
8MR4Nesrt5ALSELxiQEl3OTSoXW+l6EV7GEQGkDpBS/4dI4JTQ6xL15ArxrhXQ0QfGRFXVgxpFwv
TKIZlW/ayqcYh59OLQilnMmZDSHQ/0XAVS5i+EUPUWO1fx4EZFpxX9BF1YyYeB+3PBW8ZCHoDzUH
yV/MHyUGSEMW7EBlB4UvHCNtXitAomNcmr4f8S/HAuwcsF5RyEF8fjoWQdEGaitltasCQmQ1JW42
WNserK3G8EKg9MXLBXUVVCrUiQHjnMdJeCERzo2qdmNQcqykZ8zSs/KSOd1XregftS+kKCB3Ne3p
n6aQPtQg1eRh46ZeoMK/CVXZHOYIF17s+ckA1xLUaEBpmfZLdRYm1wgYDEhrNy6UEw1YyUG2G2VB
YTVG3biOVN+3xlFK6dipl86kr/o3XeEn2iROpA9W5af+qVqBROggoRbCJgdIha9pqieX9uEvpgWy
gQoyvahJQrFutkRSJpSK0Zeli1r3QI0i4kwOo0B6BRWc72fgHMQ9rREQFiGtOxnVo5A3O2WltNKh
Cd2XLmqIHDWYB1VnqeadETPTioUclQhoOGxEOegpF03276FYWB2KicekyCJLbbX+Ruxq6QKr5osx
gOoQ9LgQ8sDkbE63HxJI/mCm1ogAFfgRgRFMgjwZCBDt7YXIdlbx+9gncFVBonKy9oQK/GyjrXPZ
T/hSwdqAgMstN5QxJMp8mXXQN+6cIGM94o2RYXdoeaEgStcNKZz1IgVAlrbzI1Ntq7qyB53dhQ0n
gpVuZCmzvn9TX0w9hAbgME25HTA6Z0srHXyIeJUZlpameATi2PlS6cPmwrDPEQ7TfDhpZjYfNC0X
UyQpGlcoA91WBsnfywFX2io4p1AvF+ul32mCm8OWaq/xgHDLfgfZiSrmaDTl9zWYYlzo+cfBcxoe
fUBmIa6NDNK0qZ/uKqweAm8QlM7NMy7fRGkF7y3ATRsTpk7diyqECsp6I6siCkKLroI5zkoXOSfI
/1QttHohc85nKI5mqRwuQriDtY6XyAr09VR4SMBUoKnsQOHEjigsEWKKDEzuqhkCsgv7vTSt3HlP
EFZ+mHvhijEv2ets7MG7NCDhXUiVFQdlZLeDJFDWobKqpVC8T9XoDd4gMCSsqnbl1asuduqmE0mU
wNVwYIlvj41WmSUMYogEZQYzg0DgdZaK7WvHUt0sM6bQoFJhXqco70HdyK4ut6gPhpG4YV7Pll3U
GY4e6rrZBVW15ERYgfRaBNVGo+zs72ft+TLGdjnVNERkhZAEmG1lOa81uJ7znctzFVT0a6O8U9Uy
IzE0bi8Qec8XiDEhEJAOgpTspB9xOkuKvmllddQ6lysHyQmq5K2IW2HxfX++bAQ8U8jk4n/afBVC
BL8uQbboXeTw4GnMBRqdlH0v7EjnkR8yafDYxH6EbPAZU32ocXIiZujdQI3uNR1V/3xY1Vk0EmjT
tBcm5VevCPRINAMsB1QuZuPmdbISp5nXI0pCLaYY28GGVQyyq1yRXFjJHzvp6fwHdgsCqSCvozXI
T5y+IyMcIvhHxQOwBEoOMjR8W4owFm2xSESzZVyxMoa4ehJCFe7reH3qWu/0nhGlyiroMXSpUdMw
KiUDiRU/FaFbGaOYDlGr8sKgfPGep3ImlCkQx6C+OjsSugpmhais9q40dDnlGyOgaumnF1r5YrdF
rgHXbShkTpmjec60gCGdlgoYjwLcL5F4XdIBORPLJSNVVNYvWhkFdxXkUhsS5UYLceG8gh0CY89F
3KgeDZnIb/NCbi9l776YgUj8AQKDnBYO4HkmUoEMfSmF+eh2Yyg86ZGqEQ4JGTgqQFYI0eOl7NIX
V0+YsHxqcAayDHQ/8qq0GF2kxPnlMBqJU8oifDAT1V8NIUoDIuB9C06rlCv0OrfrBN47Ks/UCzvW
V28eZTaocUN2HGbm2ukUDXxNhXoW6ruZ0tQLTRjg8BM2l8b3i7wl+osFMLneQHN8DhZLQiDV1E4Z
kWbSJadF2tmUfdlfxzHYp1zQypaodbxTZrGwihQuv/ZK4RKCbDrLZ6sRqTWEPsgFQ819AsZ9jta5
vNTZEDejO2DFEqNLh23GfNyLozxeoFA0UGgIDBb68VKW7SUbgK8GGlo64IerEHM6i7r+g7Pz2nEb
6dr1FRFgDqdU6uC2JXuc5oRwGDPHYqq6+v2wf2CjRQkS/B2NgZlxiWTVqhXeYNBX7zMUto+mKr5h
LlLv3dy27kScKzMc2ghvVll9TpnVLRgBNI1QYSpekDkOjL1hiibbBkbfL37dtFGKqBjwQbGEcRzj
zqTH0JTuQfX+HIQWPbZ/YkR3/VCCSx1D7HP6LY16FN20yux++QiYDPjFwCB7pzRluiGqCtm7qq2t
YNM2Sdxub99Bl1F0cffCHWWh43E81wM+x0vmCuSvdez8vN1HaaMdAtR7jokdow/oT41EW0JH4iC0
ZrM+BaLRv8q81sewaf0o36Otrg5eGnh/orzT9D0+YNonlNOML7d/6PoL4wwAxATEJWwnor2+3Dxv
qqU09V2psloc8XFxSA8tdZgC8H1/uwqS9YuOrsl6uMiuIsfklrnV991wtLrs49hOsJh7WRjVnWXW
EZGuGCXfonLJWcEFbLVM2fWl33bddDTL0nsXU2CGzZwHn7W0gsXoyuHTncdastq3pxOXd7IYpqZk
vUw2/NWCDSJNFlmMfoxay/vV50Ueha3hxVo4lOMYb4rMa5uwJuMdN/wdZo+fu+UAUiQP/y2snHFA
J+IuQnoM4pvXDsLY2lkFXq82hAGt0RkQWSzJZsqN1ycubg5pwbXfuum/gv8b3Lil9Qv4cBA/O0Rm
X8TQeM/JBJQ1rBNHx6hTjXq8cauIvllqIKSyaerOscNMpD0DTzMXikzdGY/l0HTzNpls6eNjGATp
pncSB5SaYzUvqeZ3eZhlc/Pr9it8la08f4WMwdHHoXwAHUV9d74Bh8HQ86oSwzFIjQRWTGqqhwB9
0Pd2+0tLLO2zg3jpd2Vn7qO/YFZ1dyjqLXOJrN6AAwmedGyof1cG07gwV2Cctgi5WBjE5rX2VY6e
IUI5efpT0knRvMPmQT2mkZHooert/meS+A1OV14fPPB5+TLlFCRHvXO7f5LCZ4wQF5h5DKrLdUQ0
+8Z6GTLLmUPk9fqncuitKrRchFxCLFAARvYBEN7dYI32l2GIazB/At31MndiP2yComp3bmZOL4lq
rXqT1FJ8aVRmqE3d0bXY0GIHrSKqYWjCyR+cExO/Jtihd5g84dtttyj8RWqnph7VijSQAGLs3uvU
szZlhflkjnb/GdN2Wi3jIAZ/E3dtljz7bhm9aLEaT3XtK1QvYhzwggnsi54McOyrItJ1EKotjt6J
l0z+Jrfyejg45kTp2LRx/ViZY/1Pmudtupmn2c83ZdBgLFrGFVjP2W4OZVXK5IHhEwjaroq6L6ZN
TREONZ4dYamsb4iDz2oJzp1/p9G0DmCkf4gvQnumHQqKaT04F7JMzaExh6OORcfOqMAgN0wh/zLj
YBXaWAxiqSeA962VnJuidMy6qkiKbWCsFQ/zGHSqvVfZL7n16jCwDKaYdHlIXV9hI2+icVRjYRFp
gzwWQjQPuturXa61+NYkqXmIhHc0Co50GtRy7wusHEWQ36PSLJft+idwDJdRJXOVVzWatxdC1LZG
EY+Uvypoyk2qN1/rmv5rRuTdxqM2HFy3vsNdX7NU6NNx/iH9kk+BUSSWnseAuh89S/Pb8ehh2wqV
zzewfih5B/TvtSD4U/XN+CeIXU5Hhr7k+8615E6LmuirqOcR9dbmvRk5DBsHaxh30pBdH/pTnI5h
35v3PM/Wnc3XH8vEiaBFRXZBtBdgIVU22ONxHpHSje0mPZTGFGzwSfY2uRE327kJesohINy3Y+W6
CnxdmXb8cmUz9HuF8bzZHQj1+v4cueOxCLhJZk0ozPmEBR7ubr/tykPS2EO5Gbtlj+bCctO+WUpg
HAy2j54Ahl6JtRHBOM4bP1WjHXpW1X5PY4xINpVskz+IRaXt3z8pp2xBWlmvuNnVpWCNeE3rwHKO
ItHbx1ia6cmpxke8OAiyt1/qlfiBIOkrNQt5WH89wqyjOBISB8ljYIIU5yaawirK78npXFSRfDuW
YU4OrvN1Rnz+Qvu26wmlsTpGcz8/+olpPy8OkBsibv8E7Z2Bgi7zHdqCIASQJAazpPWbaYjErqxM
Y7OgN+/k3dd+E9UjG2mJNgvn/fw3FZ2TGnXOb/JHphpenfzxNRoabZbWD3nT/8noXI2i2VhTBw9g
jPMftq/3j6WV2/skyOY7v+dK5GFzQ/CBIgQmei10U9l88cmq+DnMVkJ9roYPBd5LqFaajPyset6q
Qd4zeXj9W1fxbkkVSYLpsUPSWfbHm53uOkXWACKlxAHXc0j14b/clfPWbXJxmJQWPXZMI19sDe1D
ANMCPoQ/bu2k908UTN4BhB5OZ0nevrMzB4ZPGvfPoIO0fTco73HM3f6XDNLp0UoiM5xHv9iao2E/
jbr9RSp0lRKyy21gNnAmxlp7NntG9qOapl2Knze9xI7jraOW6/f5Di3OAi8Uab3Y6XjPrvbKiWfy
tAxseBnORcFStvqQ81HUMe4ctTPpemz9EevGoOnKbVIGqOSbbfyQa3d9NtZZO0cD7X0qQETGQM4u
gMy3X6DtSyfOsT8+Nn07vRjgIFFgi8ixTHRFwYDfs9a7cuLJNenwgrtn578eizdf3EuUQiU4048x
lnRbXaB7AL5g+vsQhuIagws6qoC4LiQLobOlyhxZpfQ8tq/vAFExwaQgiHpnqYvGzPIGF7HHBeu6
SOCuyhDg22TmIjGOUcFdij9T0uLCGLfTUzzP41cnSAgy0aSSj3WMGsGmLRyv3Wu5rbebou60/yGm
8sZIlRjBwcC8UK+tE02Wmq8fO0VMxTaHDLc1743gLmrsRd1SpylC98AOiBfrtMHxMwtpc/OYOyrb
zXyFZlcrx37RBa1HmFU05miYymFr5k6WYvFgJ9+13G/jTTS0zBPA8iHA7SfiPUY9ngg9dzKCzeKQ
cE9y8XLP8VPhwoJNJLgxHzrf49kY0K+SDr0LXTKf6zsOeDTcs8m5PEm01wHYofyLyCbZ2/kqVPC+
cofaPHouYWSwkuR9HZfBc2r2yaNd5HAqbl+eVxekBbvc0gBA1keJGy9WUijz6EZ+svVTBMinzDB2
Edt9M0ZFdLi93gVcYPnkILD//4KraE3tb1TtYJnHyoKS7qXZ1rfUU2p777IGUzxjqv2HobTSg2dA
K8sy19+V9GYPtGPy7TDU7Ue6HdU2nhzjic729zlHoatlOvBYuUrDR+HO0bxM2fi9OJrhOUtHwlsn
9MJ0hTUofq8hqLM7X7P3Uw/HcG7s4H/5Fm+WWuVMKDn6mFW75jGwy35Lc0Ed9EI52GnJZK+VmX7n
0a5taU43juuM+PHOWnojb8KoFPEgE7s0j43l1o+9plEKzoPc3/7il0nB68nmC3jAURCKPF8lauRi
h2Syw5zW3TRR6x0rN8/4E6y/EpPzDUCw4OvtRS/vQkYgHCF9kUhdeD/ni1a6MQaln1vHXlnuZuqL
P3rj+P8MHPB/DKvKQwaX6keUat6dp712nhb6NOYXr1Oy1ezFck3JMcus44x4LTrbvdwy6FXv7bJg
nizN4c56194urCYGKCC5mKGsHtRBdCkJ5tFikup/MnO/3kpZT491yajT1uNhl3pOf7r9cq8cCbYM
NYVJKU2dubqsWlVwM1iFOqay1XGx7mysI+GGxa4/3amnr2xRcImLBoGLgySPeP4do3Scp9TpoFta
rX6oEu8FMGtzR/HuyvOA7EXZB1uDBVu8+maVNdu+BlnuOAw47pGnJVtlMguJ6i7+H5Za6IUL3pZx
4JoaFgSl0WmYgh+13jc/+MIYvnipWb7rszz++6/0KjJKiUsC462fKseGKI7NSj+Wk3gfJdH4rRH2
1zpPrePt7XAxZSGkk7mw+TwUTWHfrPagrIXRQM7Sj26jq4OYgu5kJaW+aaNI33NOk33st0bYFP64
d/quehJTrj3e/hFXviG/AYcuGHAWuMpVLKtgbcmSG/zo06nfp2M9hJObWQeL7unfh03SNZ2CA00Q
CuvVDZY2ce+6wGWPI9ngM9DdjD5dp9+JYBeYoeWtMh6jLAyA8JGInW/9Gj/BclwSDun5zS9LGxpY
dho6oVVkPgm9SJ71Pp6eTE/ZyGBn4iGFyP++zGLzg9ZYxsOEb9MeNexke/tNX3CNXn8YkdwiMYad
tc6L/S7zJcYD+lEG0L9jb0reOVM2PqSC2xj54QNoq/SpKMqv+DFW7zzZOIdmpq1b4Sn8VZNAvXvu
UQAgALvbycl3WtXheFHlNIvuXKnXtgUfCwsXJjkMAFcFsl+1uaRtrx+93u8OWjOUH0cPb6DKie7x
f65cOcuoEVYp2Bmm7qulTGVHbuHExrHo+3TjMEp4mbuiet+7mdjAezIWApbOlWD2v29/kWsPyRXg
LgPOBd68yhsoSkSSjcqAnYHZTJKqf4UzOQ9FZoy72ytdqVMoMRfXdB/+nIHw+fmm9KMepzgpzCNG
vu9rGvsHIy77n+44V58KCzkDyK8idBir/GvMtfnZEYV8sLz0zrVw5dZDBJtSVzexzwRwef4z5iRN
8bAazWNsduhUKvt9NfnudqBXslUZs6kI45jbj/4aL8/bDCRgiw8TzgZo0+jLb3qTLTXeqOVz5FjH
xki7hSSRFO/sGX5UyDQSFwKC2lOZQn7G9hNmWuinnePt66moUqYxMj9WrfOHcWGXbE1mJLtA6sFX
N9Dcn5o2YG6WeHGNvkLa0LMZvLz6k2XTPG1KXzT5JhrFonSheVa28z3NV6HfBuY3PJPle+nM00FJ
/MpfbEckT15LkyJkm7eb3C/L5yifAHBaKmt7Gs9OI7ZpHdkIdmnT+AyvCOk8Vwn8hxsMBsutNGLV
hFBOmEzPieF+sCImYS+GJw20VimP6jCrNUxcXWcQ86aQ0aw99GyVg+O51bOuVdUvmF6uGwryqw8k
0B383rapD2oO0nrT9n791dIm3dxWkfLVZkia8Wuj0jJ0Ayv7HTld3Tz2Q+xgVjx3qPmWccOEpQ/q
7OBFUXwPAX5tU4PIwdhv6Zy4gb6KtIq5EsBdYR2Bv3zwVGO8E6mnPqtqHv7YUp+eetiHW48R3vdK
j7QZ3Hoj3huqLh5u77Er2Q7lDzAu7msDHPjqdE12rmlmNKFxgf3cI2NBKIQ4aBz+epXlCJtwVym+
UfI538gowZhRpkXWsWhTf+/rY7azk/jnXy6CVxkIYdvAFhWI1bq2MHE/9Wqrd4+9nei7pE7UtoNq
cucqvoh8rIKt++IsjvIC1J3zR5EY89JuMzwMi6I/Hlff+7zxjId2oAlw+3kuojujKQ7+wi4mzSZZ
PF9pmkBN9GmuHWsvs8KhaD7m+CMynDb1p7HKHHi/ybz1bbRD/nphEquAgoLIC7V0lZwWTFeNfLK0
I64qxuLmKx68rsE/qC1J7lX5W/NrP8wcI/98e+H/q/3PIh4Y8wWyAucP0w7C7fkzt8A6lWal+ckX
GFQtXZxkL2pVvAxCS9U2s5TGuNfoxhcme9mDI5wGVQcFoLeEKGrHeM2HLtbDH+w+CDCDzbwvqRra
D6Oe5/YmiJAz+oduSqrCJpdVtDfiyRV7kp5611aqRLcvSlqx67BgRQZazPVT65pmG3oNDlZboqv3
ITe8Hi1gTJSQIy0EcPEuT8aHDiHuJoxNNUOMDOJ0O+ZFenK1YDwVJedvI+uxOtJgCN53cVX8yCDe
EbdFgMhMUabDMdfc/GuWvPIYymn6z+3UoEK3F+Z/hkdn05ET3Yl+Cp6T2rbFC0E0Mw7CaOXX3pli
axMAXYj3QjgAYEkA5t+IMFm/yy7W/9RQd913IhMmfnIANoMdygzwlROKuUfppLmzhSkq/svL4lEj
MBH94wjejdU7mUKGIJ/eySywP/WO0njItHAf2knRMgxd6SGuG+TxDrXUBHRb4shk2/XW8HtMINds
0mmMd/FoWuMea5RK7JhFpQ+IoZvxVtUDzRN8D7BLq8ZoH9Vmtddj7d/BKvKvuOSVJd8GxtTrU2VP
dPPsY97J7Kvtt4sZaZQ4KOCMifjW26JtdwHp1tEfVLa3gyZ+bIM8/150g6WHYzNY7xMHikqY9Jjp
oNlUifjOwbmMDexeug4MhPjG9AHOdy9E+8qtPCs98RHSrZGKeouLIfpGuZnfyTJfq4vzkwJXczHf
dnC/ACOzOim61tqVO/j5CTAGng5FEP+A3ic3raY1DyKY0r0bjc5jXjNMTzJlPljw6JXKjWdPuOmd
GvOiBWHS/8fsemEYkauv8/NBa5U/0P44We44hZTqiGjbkYUy0mSjItWX9+q/JcqeP/2rYjnfm0kj
TfnVm86MiZrME/WpHmkhWZ6mDlkOQxwfaPFBjb58xsFI3+n9kG81LfqcloX8iJ5Z9t/tiHVxfeKX
BBVpAVnQUKaeP//iuq8lvl9l5smLo/rZl8X47JqlvPOxr6yyqFKQJiy0a+YQ56vECVL1rkjsY0pD
lZzHQZMVvMWd3Xt1FS40WqVQR8w1N7fpfEXiJ+1jVzKxB2GDiOcc+bvbb+zyVkObCNQSVAcI8Xy9
82dxknlU2E3bRyXgVyRMDWWFclWFD/FuGmuPxiot7iZyg79kcwO7ZGMugnpMC6FWr261SiZpOaWC
xzODbuMCOP0Rz629D6ZAPuXuhK2LZKrjKaXdyX6unFWa2gtcnL6uSaa1xI03ebwwpeOXbekco1J+
kXnv/uMNbrYdLSd5MvLkgAy/fCSkJEjR1MH72cgeA7c49Fry8/bLvzyn/BCaM1ztcIIu5nVu47pF
MDjOUUTj8MFRVMthM3bmQ1ZCe9k0cCc+315xSVLODyptScg3sAJp1YCFOX90bsKsKVPLOQLhVxt/
SMt3qTfHj6Uspg915z9nTQH1N0twJqX0uL34ZZrNN6c0hnm7QBVB+Z2vPpaJN5cpKSEMiOaoV2nz
MMZSfBibKsJ5TJZ4Wnjia2ILG0OatGxPwGuK3Wxm91pj1w7X21+y2gKU4Vrq55pzrBzyBiaxMFYn
O3u8/cCvUf/8daM2g3f4IgZCdrVGe8zA76cBpZJjp5casLCsyL9Zblb+cLgDPjoNuNJNj7ki9vVN
b30jQTDENurzDvi9KZN+0yTRFG9iT6uK/TCh8Ri6gEq/kSEAaUsL6fZhC8y0CbNU5A/ko84Aq9EN
IBj0qfYNcLuJMjij2YfCMCaBf9yk/Zo7kpjbT3rl05IWM/uFJ8jSgCnPP21bz+RWne8e5cy4uxaa
9hiILnjPTh72gHrNcJIzdjfm+Cuu+8+yEWojDFP/W/goMwa2NpGZpoAOnX21xYRZT+NUt+4RGFt3
qqrgPw7z9OAlpf88mfii3X7uZZ+sPzDAcoYMjAYBPVnnj10HWSaTcXKPbdlAn9A98S7X+jEEZ1bu
bi+1NjACWAVnHOgzEhhMZaGNn6/lLBhqopV3tFvN+QlYnUJdJicjNYMPZl1wYrVe+2ZJTfwzFnJ+
sebsuc8C7TcUK1Jks4xRvTQjP9/qZhkdgyiIt3ph5Sk6vqO848947cUgtLZMzx3CzTof8pBXawZf
usfJizFuoQ+9E+AJIdQJc3/7xSyp1eobEFKWChNmB/XmqjDL3WZy08byjvlUq0OMCdNBo6v63OLV
sjNb1I2KbJzupFiX9yZGZzwXiRa04ouOd1VYvcq8JD45SZs+ACph5bh0d0WgYdeeIBoZ6xmuRBKt
5NuPe9lsRwKFK3NxwCSMA3c53wfCjXLiqJucJpGcTL10duXYtk+Ucc02bU0EM9WkwlxGwckas+8W
6gp3tuLlvbX8AlR+ubdpwL3KFL65QGu7d0y9dpLTWCw0b3jzm6ZLh9BQRrkfgPXeedlX1yO1BmNC
eEGr4vyJc730Yln4ySlj5H+wfFE+xC2aqWPnow+kGMTffsWXO2oB0MBIwpsWzPt6nJGA7y0ottOT
7mXoHJQaSiTZYzMHCLgDrAyLJBN3AsklfpIyhV4mNOQFbQKN7/wZBxDIQhuM9GRG8/wJQYpaoEha
FvZLLLUE24GqaP6BeAgENzd7j0thrAszTNpIorgXxxgxElynKbTsdD71yrX+K5Mp1reuFOWHzOqq
e8CBK7cbP5n0BYgfkYlZyPlP9g3JLMtqslMiPW1bpUm8j/PS/KaKRDvolRZvm943Hhqj49f6UfOY
W60HWN7SPlEn44GdZ9aD6+f+Q2oM3k4O6I8YUTOcPFGlT70l5Q7W81GPRR4At7fEkyd8HOjBZz6B
KzIQFnCSsKK4/fv9xvwIDC9TOgA560hrRobX5VqenSzrJ8j1PlRJ6W2CeU73KnHubLYrm5txCGhd
dORIg183xpvDZMbuSFMgzU50R/qdpc9IJMrgJ2qi8iDL5PPtrb0clfNgSdGCYoCBTtxSEq+2WUHT
vDSUn56ApfnhkNXZu1pPSlQ/hbjzFi9zLJbi/SEjDuyey+B8eyQppCcz7bITgpMSyNzoHuZUN7a3
H+jq63uzyir699MAhd8U2WnIgvSBOzoNK2V4D1UBABOT65//w3L0/pccdjEFXr0/fZ5GDyOw7ITo
pf2pHRq1GSUCyF6iBU/DlNxrCF8JRTTN8Z1BioFu7XqyU0zOXFE6ZKeSgLuDk9lv68ZNDpNJdujM
i09uFt1jPl3bJMu8GAz7K3FuldXgthMP0BSyUwdZ8NnvjG/I0Lk7z8/ucc6vfT0GBiggLSo08G/O
9wgdqGo0aa2e/EgGtN/Kf83W+OkX/WNqmN9uf7or+5GZDeW6CVUaNMGq4kzEODhGQVR3jKbZI9bn
7ppS3pN+vZKmcSUvwpPU0yQI5npDVpGIEt0mkDsZZAsw9z3+m1mAxUhOrArBTjiPOinZlikyvcxh
0vo4jMakAeNlWSjFTbb+3zDDM1Nqqhd5X+Hs/ClT+35EIDVEISGfw9vv5sp3gIDBGYU8vmhqrkL5
nEeOijQavWMHeL9M7WGvzEQLzWCY9xIC5Z31rn0LmELQPRhXWkC3z797gsxP1/p5ToR1m0cSGpzn
oinb336qK6sgwwKDe4EAkYouT/0mtOYRn6ntnPKEGpHNKIxcTFJo/X0Axw2ZoSC8Ndo0SDyfreKW
0rDrwS5PgZ6Jp1SrOaJukO9qXbU7v/PvavFdiQnLYqQJsNfZP6uXV86dhMQRV6fJYJ6Ses2SdM3I
v4+zfvBBBxy6pJ5O5WwHDzbuXdusCJwfjamqLWW/A8+JNq2QxbzPRst41w1++95W+GPffvtXoohP
crzMsmjAQug7fy/T4Jdx7MrqlBVD/uzrKniWXVtt+768t32vfGi+Mh0/Rk50H9eAjN63y0z1LFV2
mbftKo1hrNvED7cf6ILkSsIP+xEcAbH/NUE4f6IsiRamW16fdL2xgH1bzlPE9vqm2vH1NGMOVtbi
aXRcZ0euU+8b8NYviILS53Ccdt+o3tt7WvNf19TpHrhTtcPEft6PKk8f3bH4bmYOvnlmo37FcN82
tqaSO3XZtTcF0oAZJ6JvpB2r4sEZYuQMAYmdlBJVaOdSbQUTiDvH+0JKZHlTpNCUqwu/BvzW+ZuK
4eWBzQuaU9XbOdsxG9NDUzboq2lAO4vtYDXpzySHwLttzd76omTceOFk29EPJgzGaZzN+XNkxs2n
Srnuz6iSQuwDaPqn2jGjX/DczIqm4QD3rct6o0F6JLpXcF97VUtbe+klv6oUnj+DClqrTeu8OVk2
Zg8G+mV4Qogy+H57V11bhvneomUMc5HC43wZA/f4pIiClGKta0J7KKjr0+Re1bj8Lau8j14yw0sm
ITQ99eVXvAmFViFLvlaVndy6QYm4bubHzLHGjZUF4hCo6Y+svP0Q9d1na66KO2CNS5bKgkN77fuh
94XM7+qaN/JWzyDBVafOGj1Ym8b8xUoQrYLS4x4yy2Ae01h6tnF0HComlD53jTv6B2ii2cZNOmdX
2VZ9RwT2ykVNbFqYepCUQO0EqztviPs4SSyajJ41xz86wVkILfBV36U7YuqhtSZjVV36MSpwdvqc
tZ31YFtQ2EIOkR7tUv6rn4VnUObMaQYDpG/nP9O8UEazKtIZxum6fm/28KpReP4hQYXT6WAIDVwR
9ZLzD5lF5VzA56TEE3b30WoT93MRL43BmFECoknoN9Zb3xyCaOPBXH4EvdkcUH/GgHlKIedsWica
8n1bDfbPOtKNl56H25vVzObLZ20EQ+MOGQy8SKu1jQA1jquYO5hg6qWZ471hQ6DxGk18N9KSfwc5
z8e3uh6jXW7P2QdfptLfNlY7NTsDJnK+7YNMvjhDEjvbKnFn6Dexj12iIPcDX95o7t5qpQm1whdp
jA8M4htbpbfeFCYAih61eEj0JyKhOND3MEu06f3q5BqdDXW2U91vH5Zuw69DvotSbtNn3nuEfaCi
TOAolKPcXzVCKS0+BVr3z9CbQ74x9WT6oXceZhuAMS3U00Re/Yqisf7eF8qddqhJVA+9jyDJJheR
Y8KZja2CgIw5a6jmWdOf0ilHLkSwdrcxCN4I4kYe0JC2rJxTnzutSd82lr9zKELtRgaCKWeGkhA6
+EUCNmYQwv8j7YbB6e2AspgwnZ/15ajR3V7Eel16U6uNbWm2k2a1o05um4PyIR4gv9jWjV6ERuoX
cH6V527koDAD0oJi0j9njl7sR7NCDg8wh5E/M8Gbm1DUnfWfOc/RP87YRwMTkgzPFFVjvKLJXh9o
nBfmv82oon4D1Q1D2bTQF6OdzPuYDp1ydvAdze+p3+OpIlUHN9u2OgQBpTE/m3OvZgbUXcvShWmF
EmzdDzRH1JdaLzg47dg21jYq9OJoIC/FaKiXebEborSINnWdVs0un5vyp418KdY2pt+b24kT7wDt
lhPcicKnOvPGxvo+p5V47AFR4AZZg5g6ONkox7CzbfoOc9Gb3QbEVLz3hARqVVtj4Oz9oRmNUIPK
0EMVl6jjeEml76pa4vxsZkGxsVrUD9oYx4uoiesUTGOcFJuyMNzkCQKeRlafWckfXfUxDuUy+2Qk
w0xfsnO7B62hzb+xLU1iqZfRocOLAwgZkF0JA80q1XMOTbnacfvZ35GJxZ3BGOL4R9TG0N4nSElh
N0GDCqU2YYSkaW30knCz1+/jPjenpyxy9PHgS6Bhe9XV9afbe2xJMc+iEOO7BRRC9FgAOPo6jShd
W/NkL8isi2njNI33ZJvdKRJpvbdRPNhHSv7S68a4MzW8srXpu6Kdhnwcsl5riTJEmNsuc6fu5CZq
3NeO3myNGrTf7ae7tgoUcbo/XMwUJ6un8xAJytDCYX4QjdYTG4g5ZKPuoc4uV8GNYAFrAumhkbDO
kYQqOR16OZ6GwpGb1DJ/FbXVbG8/ykUSvugqUcfTUPRBh67ZAVGP/ktsDsOpRlZoSzEAg5E5wT5v
u/JOtbXcPOd7gm4pECW+Dn1/+mfnN9NkiKYkL5tPFeq5G46j2sE59J89WXiQZQCG3360y0Y4neC3
C67qoMyqwfQM83xS9mzsAthzm0DG/cbKTZQeuIgOBnDOL47DjdgkGdaZtnPPH/nK+3UQvKDQAXSA
Obx5/tC2F2ei84P5FFjVnzpw8pdKKoMLWPfvbMrLERuPa1I0k4uyXyjXz5dyuyxvnU6bT7Np1Aet
dMfnDo7errMn+WwGvr9p8WL8WNVR9xDzozdgt4at1jr3fsmVjbvwulF7XRgMoO7Of0gSGJpMETU9
jZGios5y42FpkN7ZuddWWbB2OqC75cFXb7YaMzk6YzWfdKXFT7lmfmMq7d0ph658Pl4muD7GhfQI
1sk3glOpr+ggngJ3Lg6uqssi7EUf4d+h+x9v79dra3EqqB0DcEl0RM9fG+Jvg4f0mzwt3MIw1Uzr
QxknvxIK8Tt4nMvOPG0Tlxkh1g1QrsB2nC/l5lGpJbFtnCbgqpRIulfpe5sMpgrHIBjSbTplDTKk
c0niWC4SeZ91zdDepWLu603GGzND5Tn1seX6wQJoiHBkICvNFjlOcPx9VFo78G7uTxVFzoci5Qrb
dPP0Z1Z1/ovYPcjnctLUI6RWLjhvVnb6oqKputdHWmLKKuagb0Aj1qelx4WwvPM3ZY0916MVS1ee
hrjo9lrixtuJBlwYNd4nFMvrF71r3DttgGvfkQHs/2GM6PSttr82DqMmc02eAjnKrTdCU2XQ7+4i
f7xHPby8ZuntgsyB3U7RBFTm/PEYJjoziaQ8iQKUOcpROvlGjHylpvgjOuLfC73GC9lU5T3w3JVo
7oGSYd4Mqwye0iqaM1BSTjIU6uSQoyNPwbitc1HNy2ubhee/lWherimQ/GzZBZUChuz8SVu36EbP
k/opgEwCIar9bJVW/zhPUJ1vH8MrcRQw2sKoIZOglLJWt/tQQuNsisI5KfAKn6OAyXkW+GzgtoVA
FI4osj7WGiP/sHIL9EACFczmNm5yADOt8L7c/jmXYY62PnU5dzRoBd7B+YPbbTwSFLzxlNdVDnm1
CzbBZP41LGLxOgPuRFNmaTJ4q4BQmQFea2brnDo7yffTiN9lZoJ3MXofTfCxN+4U11eeCofSxUkL
EjO9stUZ8c24aIe0s08MD+VD7etfigIFtNuv7nKLLt0l4FPw8BkhvNZBbw7/0IhOrzPhnqrOqZ5y
qBcPQ2wlBw9foIOHDMiHv12PnJB+Kxjs5UOttZIj0RZK2tI90fk3NqXhA7XVp2wzxkXw0LfyHgLw
8vRDNQE/RJcaHW7+eb415jRGN3dMvJM3oICV5UyEJ7/XHlvD/IlOIGbdQ5AekqL+7/ZzXvK7iDl8
PgBy6IfawFrPF3aTHs2KjheLn9L0x7Zb7xRrRbdzBu0zb1h8bBhJb1Phmy+JjOggWhS7zBz/H3vn
seQ2lrbpW+moPWrgzcT0LGBokunJlNsg5Aree1z9PEh1/50EFcmoWXctpJAqUgcHOOYzr1E9ePjT
vRRqqWPFyreGgAuRuDB/MhGn3fitga2loeVXDuTL8hLPC+YWAQUOLPq2q2OySTCEGjvFeKpSIfd0
uCmO0TXxZ79A8kscaC5Y/hC5WF1Z99qUmK7RBJEntaUA56yW3WQABPP+OzSXbtL5zQTrmEMCGQ42
gbputIJOGrRYVcNngcLXk4XTIYne2AEhkMp2+FqMvvpkVGSnzkxN3tzEAaoyWMBKUoGWWz0kNsF6
8ZDKsw4XJ4zMb7gJdfKNid/NLo8DaxvGMWgv06+jyR7LKBgorDTV7E6a1T5NlYYxlJ6Tx9miFtcq
ll9a9gEJ5/mg63mNdeocWgDiK3ABS79q9owwTnaxZfXZZwP1lmoRWKgwOTf01KMmUHy0OujbfR0m
z5R+sx9GEKntThSG/KWqVSv28jKSn/3ZMDZE7dlXsSrC2h5mf8xcncn8pCMtzjYqMPNnWUlwXmra
SXmVpqlvxrKrfW+QKmkP6CH+EZVSLHLZQGF1zEytKzTJ9PLQdHX8V0Wshoa0HMwfq0LWH+KqyxK3
mBPlPpNRktsaBo4lqC6PfWB36KiNTu2XYbpNh7x30jDVnWSoqOMBGMIXV05L7VYI/BCIUqkOHTA9
PZHs99fDcuCtlsNSfmU1ABmiPqOcbymUErvKSNvoOZS12hMEU7tTMqP91KgCKh5K397UhqB4RUWr
ZC6k8UoF9rfDv5aF6I7QD1vd5gjeGEhpiNGzPskvIWBbllSiO8YQ6ct1I+1C8OiOOgSZa2GHfiWU
v4jSkM8keAFnDCYdmdvV5PUIh5GOXvMzfYH6biwMfHVCHcFVSi8bzY+DO0jBwpUdeDFljbiVW5Xt
RyOb1Oz8jQspe5M9JT9ndRicdJNXHOEa5QV1Km60IvE3JWZSdp6UxQ8Im9WVy+I1jDj74oxP+qLQ
n1s48uv0vq1laeAJ1Gck/sFjjZ2pCV4sa8PDaE7SvRSHFBR9JLKwTVaDDphLr31WGtVsoA9WPWLl
uPce+iCbhk2f5+p9bQ1o+eTZLA5uSdiCfiBK9VSuLD/fDHHQACWNwtGW8qELPG3U1dhVC9XaJ0T7
BIkzyuauJOUlbADKrrkT16CwwdlWCLAHRls3V77Axf3Mq+cQ5Bcc8UhqVkEARZR6qAk6npHZ08Ar
WcBM4CKgIyPCDaFCdmWZXdyXS7nmtWhDew6FteV53sQDgYDOM05GynOj1+ThIF4X6fahPVVicUpq
Uf5cFYP2GTO75u+WpZaRkZJb+pxcmOv+RmoENTyTSXnWkLdy5UbUnNQf/nr/CLkMXBkF4B3Sq7xL
arur95lZ2TjIZaU8R1NQ3IhWO3wQlAHeaICMYDqnplOkmnIr8W2/cM19Mls12qM9fC3uukiAlucA
qkR6SWRCf+/8Pael2sVR0CnP/SxLn3K1jzZWSRspbIXgw/tzvogjV0OtQiACrUxV41Z5zkw8H8dS
yBzilWt4v8ujgtyVuJiiFaqoQBLOJxQZkojQTqc/h5MibRIxyvZAppXHKZ/pVuRttQ1kBeps6fcP
RV62m/cneVnIAv9CNZX2NWDxS+xfpA7c97qvPpfqaHqxmW2jME5tta0OQDk/97l438z9vlDrh964
Zt/zu2WFZhhdeljNOl3Z1TvuB0MQ2zzUnud5nO+6RFKekEoN7/qknV00CIZDkpb5faKI2Zc6TV/y
IlrUSev4b4dxgKoW7CPIBmAotPLPP0NjdcZswHZ5FmuielsyhqG1UeRoH2r+H+Y9qAnaVT6WimM2
qvHXEHS7ljMWYuHQTM7c4rjsVrMVf7vyfZY38PYoV5e6G4wf7hIZmNIa9NUkAfBjYEVPcjcF21HU
bs1gUnaGWigF1iTZdIM+a/OoJUAvqjgTPEVI8q9NoETXtsN668GY0Zb6EbeKSni5BheBS4xCnaLq
U17KVeg2k1AmnhwSUltJleROTjDP2Y8OxnxrlUIIpTur6skJVKv9ZPKzvjsiuj2BfOokxZ0VM11a
LIMaefWMJo8tqo1OcEC6HjrYaOS3vpEOho0+urCrMfP4XgFDv6U+P9RQA6Pms8kt2tmtMpSDjRJ1
/03tZvWjJZbRbVVwRtkKEiSWU+RQwZysXspJcZCMH0xlagG1xtkByzfNpWOVyzZhWym7NYmFsC30
ch6pYaZ5TNGDhqItQR752wJkS3pDnLAIFrL2qOKeLzoxaHNpKKvkGKhJLe/HGciG3YYBUn9Rbzay
zXGf/OwTOT1hy9JQzJqT9ii3nbIj8E6/RVKsAsmN8LGxs9gKQkfUcQ+xJTxOrl0A69OQZ8XOgV41
jGfgLuucAiWooslinrUbqYyCeUhbp+8raavk0XMWjZGjCNnsKa0Ue7QtU88Paut2WqQM6fP3rjQk
iUNt8JrGxkUChnUGXQYwDAs5gXtwFWshpRoB7RHko4B3A5LYO1oBnqR/wW4AkWp9s6h7FPrXTIrv
tZlXWPQ7dbzGwVxf/zwEkHw8M5FLgXaw/pJESoJg0VE5DnTInbHA0rAn7L7JGkw6i6bWj4k5jrac
SFeKyBdoFyJbyoGvxCquZo7R8zXUdq3mG3pmHGf5MUrvGumhoPlnKp2r+oIrUlJVEV2N42e9tfDM
+jQlKjDt0gm0u8zYV7XpqblkW/LHOI+3YlZ7r+fXf03G/wCr+OYod7+2X//xM2+jdrr/mv385x+n
rv+adtiJv/7d/sc/f/3AL3dxgf7FnwtnB4SPQnuBMP1//MUN/U+RSgLBAPEHkR0Xwn/8xTksZLrg
IJr59TVYQNKmDf/5hyCJf9IToR61IMQ4nJW/4y8un5/1cNephAIHosVK4kRYubqXG0MtW63U2pcO
3wQnw/jwMCr+eNSyTt0Rw5r7vBmzrR7UxaPcK+WNWvrlBk7Y/NgoY3/okiQl280hpoQc5kWV3Fpg
VE6SNKLJkxODI+gd7NS6mQ+RhA+hW2qNf1uFOwgGuDFcyQbOp4OAJNWk5dJaSkv0dNZQX1GtNUIc
RT1qSRe4QZYvkY75nQLaNSWo9UHwOhLUGNoBVIWsVxjfmzyAAq8VD2WnHbHY0rwwHM39PAJAy7Uy
O1RWqN+VXQmqH3f2+Uqa/5tJLiJiGoqZOipf6xIhSvTFaGaif9Qiq/cIH4ND6qvqbQCa33uzlB9/
hR//yLvsESRD2/zzj4uhWGRLHZs5wkKmbH5+6CBBKvfUaqqTMOjtJpw4XrF5dIRRutaFuHAJXcy/
0XZlGSLvCrmOTfc2sTIKUYfbNFWnxBA3WdDsIX1tzLnFfAP9pjHbUKclZtjnQeL06sdKFJ4kjMDi
+BCA5zN+khuCs2l24dDeTBnS/KHb9+o+U9ETSI9Ag15GjXsjM3b47hziLDrUffDYhjJMelm60hxb
HvYsmHsVJmZ7ctcz8Gvh7s3qMMcp1kM5TU6IaggbQ2wKZ/SJPbKJczpShXzz/ne6WI3AFShNaha4
BZLTtTRuOeCIGU+1elpqBFuqYXgjCGN6GDI/h1M0WE+JYGiOXF9dIRfhAiMrVF3ZD7SLkQJYfTYE
ZXWkL9RThyiqF0CydRF+yfbvz+/C1g+vDkCxqB7gREmPYW2uJJVSEQvCKJ86Xyp2sRAmO2Rs5m0C
Z2aSFrVkDVtYP7A0O6j1yAMerwO9aSonzurovuxyxROmrdxVX99/sos3v5jekNjQqQZIaK0bPeVY
pV0R+8FL5AeF46dt92BIgur4ZV/bEp4tXi9RnzUE4+n9gV8JQmdrjKCQu4FonUgE/u8qqJSgX4mh
rtUvrerNdd64WhiGtjHkT1UzfQQEib31NDlGACtgSpVveO+6g1K7Rqb6doBoRrhAlaZJ+lq05Tbp
5J+BRAKKDs63Qp9d1Zy3Y1l5o9hfWawXqSg+HqjosGKBytFzWJf+hRIdumDup5dKk+/8Wd8OoPEK
07pHw+IQ56qjtTm9a/Wj1P1aR/+NUv6gSvFm/VxEKR++5t3Xtnsbprz+xK8wBTLznzJFFtpb8H5B
8/FvDT+b9p9/wEz7k5gX/Se4DUg5LToH/45SJOVPmHmENghmIh5BaeOPf/w7SpH5B0GvU4YmjaQu
xzf+v//n+/i/g5/Fv66dZvXnt9fQRbNoQaSwxIm3udlFQqbzUyYeZCMpM7M+9pQcP5q+uoieiOpW
oO8DhLIt0aNTlNumSeR9VHfxoc4T+auR4Zw4RkVBLbyp7jQ8IR5IUktXCZT5AVKmsaV7VHgzuP4r
6fzFBcADcxhTjSeLxax3tTmDGWoy1e/m6C+9q3ScZ68HHAmCsLE2EIRi983X/M1FfUEbWN4QAIVX
Ay6V3/gWb6/PuNE6c07F5thHlvhBrawHPZvp2WQYIQMI/JikanHT5mm8szDPwNZ+GG2qaqkXtwae
M0J/l7RUd+N08B3dsLrbfggQRUI3xwGe3Niw0I2NOqnGNiZ9RKZennbvT+HiJKX6AY6U452DHgb6
Eou8uTNnqdOhCmRYkmtZaGPUDCYkDiLHUprUA951FOMah8umO74/7kVtirILKmX4YUNVoES31r4S
xrjPUGFrj4U/dTeTIEdbSAHRAdue7saim2BTver2ReAPO5qSgpshmuKaJl30v/8ki54vbQz4DDTT
Vx8xxUC39GlqH7VcayB8F8qtCQbxNuqqdgcXsHmERiNt2kas94YWtxu1wUhKLaDuXnmS33wMID0U
ASy40HCwV3kBNcJEEvNyPiY4TTtYh+NdPHTDC5085PFAE53qsQFgNCJSL015ec9uSrwswjDK7yt/
34m9+TSgDvtRJnS4S5uu/2AKaXovBpayvfKwl5sNRhSt5Ff9TXAAq81GTCelKYjUo1kN0Z0RVuX3
sASsouVRcxcqw+woY61vO3/Kj3Gp1zd6n7PEpjmXNmKRjBuFCw9iAmC+nKjzQYiEayLYF4E0UTRw
nqUxR64H3fd8ccOkqtQgj5WjGjXKNi4B4M5ypDixlVwzHL2Qu1+QJ+wjTmTOSmw7VhsptYD6iqMq
H/tKpRVsZhE2UHoR0p1uszQiZhaE7NTnrSbaUiCKz/SLRmMTdVOcetg40AcNEXxoPHAeMPOMoNL0
gxBZ0sdeqZQf73+8dVkcMUSekIiV5JjS8HKHvN31jYaLRAvL6Zhmc7StQfsht9+XW7EF31n1sXxY
ABF7fMVyl8DlGiTotWp0FkVRx3nlxOu0TSl7LhvhzanTqWnZpdTEjopEa4zEdvRvetIPGXkNyjyt
TxHWbvIxQTTTV+FEVikRkmvEKZZesdhoXzIrnSCclZK1h1iOdP4ojP6LoqbGdwupS4BpjXZIMslo
HD2Z+tAOdWxQHVMMje8RtcrOhrZgBl6Tmd0dwyuLugpKu4uhCKgoGuIFfoaoeAUoQvbD7LadjK5O
U+RZhqnjqJ56q0KdBcxW1do1PLgfVSFZPww5aHwb5j4Jk2kmzcnQQrYCmd78M1H0karyADfULTFy
i/AnahNxO+G6XsDvKNMeJHxpyV47ZOU26E2pdcx+LgHeo9AWOXOqGKMn9elc21NVR4kLsz5sNgGe
JgfRGJCMAxSIvVomSlJyBwU8qZ3OQG3ejfwog6XRlKcYWVNgE12QuCokf2kz1bLsb/u2jke3SmaS
9hLN3/0gtnWxqeQsfCib3MTuRh400cGCJ73G9L6MTWEqoEXIYoBNuJTiz9dDkKvNEMedcdSz0fKE
GSR81unRBhtp9Qu8sCWzZM5zoZH6y0r4YwxT9crpe3GeUXtfZGXo44OvRJr5/BmkogizsGiNo5BV
yVaeSxyU0GS1+yAvdhllcff9PXhxODEeQZ+MuDvoFurq5+MZZYz+gByaR0GIhh3YhcQF7GJsTAvY
4ftD/WZqKs7n4KnIUwHDrobijI0FbZitY12Ehq2EWrBJBIk4pZGDTSZb6eb98X4zNa4xAkfqQoSN
a3m+vBw7+vOmdUxmLXDmStXZtMnPXEzlv//RiHbpVfIqVZE78/wlVmooqf5SlRnIVffigPBNUAr+
rudCcIfaH68oH/xupdIeNWgJURgGC7+CW2RlIuL7mQtHNZXxYWpqxeujNDlKJrs017nRorbDH2rM
Z69KK5XuTXwN+X8hc8YVgCY0BjnQxBa06urq9S2pb+pC0I5QGTj6KoGC4z6pKrF208g3fVcbM5Wj
DCVg0nMltQYUdnEDcWpEE1/mVotKhDZTX7uypC+DuteC1eJQxEUIZXq10BQFX4a48i2KZJ3ujJa/
B86Q76VKl444MxiHoo8M21J8nH0EoyA6n4b7Xg+vWRBfBubEc0CZaaqYJEMUCc7XBadfpRfogJ3S
NhO++0ETfdIKS32oQqX90fEyJlea2gjQbZyOX2X8bzJH7KJAcgEDCNInC+++D+hXthC7tOBDLETV
ZKOF4kt3CWawLwpeyrobhQbAaVI134BOmPGay1RVAicqy+nv4jyXZc4BtRA96M1TiTyfUVeXLcrE
nX/EdjO0S71AqXbWpU0T5t1mVOpre/jyzGBbwXpY6CvwS9fKPAiD6mI26/7RkutdWjS+i8XkM0rO
D3ULye/9A+M33wt9dcrupAQytJx1WQVATSOHjSkcc1NNj4gLRw+yT8dt8PXSyenN7sMKLrMpyrUb
1u3gKiN5gdLJ3xtO5rsABT87mvx+m8paurNwlont0GrwwvQDrbFDYFJ7jLdnLy2ByU16VH1SZjbK
+9P43TtjubHugYoYhJzn3ygjdBA7TMYI89D7i3T/Sx/PP5pe/paqovf+WJdnLG9sAY9Tfl9EFpXz
sWIll6uh0YSjMkCMyTPlSziUoQMy+vP7A/1mUzMStEOWAq1AhC/ORxo6ZEVBHganIqzaL9VUzF8V
NHIDu1DHQXDAI8aCk6MnEpFo9z04QKnVvwDvxicuk4S2vIJA/s0ZzAMRJCyBAknk2j1BzVsIqmUe
nIA9GTtDKIbHdgKHNNRGvEOpofXaSkxvOxUeoWn55gNpSXmlM6gy6fMIFojMArqmJwm2ZH3SgTyN
zSYNw5MFTW5fpsbgadF0zV/8N6MAC0BzjyoR+csaaZY3QHWTaoxOdKZDNyQAc6Mu+f9Ytqi80OqE
iUCrnObWWTSe1QWddDmKT20zV3YuNEdtUvZoZdJX7qaf7y+nVwzR+Zsj9+QKpeoF4Qn42PloU67L
2BWX8Ykb280DMQ9uh7HTIf3TaZZQFGi1ezXtZQP0gp/FT7MsC7FTl5hADtVQi94MW/QllUvrsTeF
4pucl+pe953KqLZKpjcKwXIuLC4NRr17/9nXaEeV+4RONIuOqs9i6Xb+6LrUC9YsDfGpEZubWMf8
uTKalyJVD6KWfpel5u+KEP4a0LJYZyr4ofU1psUhWN5GiU+DOUYEFUKwwWhd9IArWVfOrsvzhIRw
afaTvVIiXoe/aa4FmYJO12nA/BxxfiwXECHR7ElK/65T6jIrMA4WSwBYNyfL+Wus5Zg2W8PlTPwb
u3NVBFtgfcI+lNGcu/LFlk+yWm24YOFpQYBIN3jNmMbkIE4UtQUlqFbdk6nX8qdgNo1vOjZSnztp
Un4ofSfcBcwVHRkxb17CWlATO0sSCW8HzBtecH4kXo5rA4uEOii+J8kMuzwQ8IxzSiMGZd5NWkUc
iPXzrV8m9YwbiqrM3tBEzWMOhF1lH6lxiZlzW3/WhVL/Vte+PtkDzVyY8nU7BzcxLrzxQkoeHoS2
MvYIlGfpLRJi463YBBCI50AfyOymWldcI50VuEkxKKAMu0QEQyGyIMUcAGFwuDzNp3oYRQSsZD9v
N3UsxrOt6mX1WchU1Dhk7Ma/iOWoNDCUizr1KkMusOMd4+EvCTo811bVbWKBiqndFxawIRxqkDLN
8J+6h1bfJK6k1xahfdDTcMl0gPAuQgnNrVK1AszldhzvE6l6aQW0przUmKZD2pbil/c/rrIcTKuP
C7MPyh11WOIGcVWglpVUrRKpLk9ZkCFtLrFWB6eI+3i0R3iOvithBiySjZs6lHCssb/5ej1JOCzW
NYLW9cCJoVTGx5mYvXW7vBU3sokrt93749IKlWh8Il/yAWVAzRHVPLpP0N8pHb1T2vu+GrrUa02l
f4r02PreIBDRODKK8j2u20bys9LECA39LJVNZwhRxvDCXp9+ZjEY3Stp0Gues3oTpJO8CwTFKGGu
6WRg++NWVfL6pCay9V3LW67huunizJb6skS1NItCllAImc6exLIUt7owtPSdKPKj/yBlxcYqlPSm
tCrAwkorKN+GwAhLWzASxXSLuoJtECni53ZMlRi2lJrfMa+yd9SSQB6blggxfJT1KGS3KS0teGUa
/jh8BbtqIl3fv//pL09iBLpJgsAfL7rg6wyzpPtn+J1VnsRRFjaSlfs3odR/57lLLzQn42AkSA6/
P+blCUl9HF4yeBJ6rxcoJCDwdWv1TXGSKF27VVn7GxmGpSfWw3R8f6jLe5/UbiklKgAqGG+1sGvo
gEohxdUJTZ8QMEfTQYIe5yurZkmCzhcNoyw1S2l5iRcENarIWovIaXUaVWzRGtF8CBGY9wKQ1g7m
ds95Raah9XjJvz+73+SvNKcWv0X6pxS714cyqlplhO9qc2qIPb6KxizegUQI7yZDZanOgvRYJi3U
FE5AN9ET856CqfUzDkNjF9WZf+VW/+3jLEJ8JK2v73x1rbd9SwiZ6u1pLKVxq0bZSa6h0fhaN3yb
ypA1LprTk1lI+aYGwLcd56l/yvxEvJHLKL8S3f7m03M5LuLlEPsoMqzyPD1W61wdxeY0VL3sZBUe
X2LeX7OjvOARqwiIkNjRQX9tCa8TrgpNmW6I+uEURbF0B0Nh+t4mBZGzlaqtFxf6VNvce5UnFmpz
k/GskwebNIycSuy60Ea7g9tIF+E2OqbQ1eYe+mqb2aEfzd87zOE7V9PBsGN3i5CNO09ycxhFSO2u
iYCE7MphXya7Oqu1737USo7cYhTpzCAaiyuBzYUaEJUIlhovE04oqJA1hL+TzF4Nomk8IYjib+W+
4epMILbtqxDhPYo521xpmlu+CLZAffyCo3e5LUAx2yGtMVAx8UTdoipuAJOgTBE20s2ACQHcMnG8
klVcGMMtz0o1C1qwDj9e1pfV8aYwbk2SHrWlNp4C0Zg+pNXYOwAd09SOktTy6gYlnMQUdzNy40jT
xOozai7CvgGcdFOBOXiQQ6v9DHnsGpB9ffYtz7XsDbYsyDxIAufPVfZd2Gh6Pp2qPAzssooAocl9
apu4jG7ePx1+N5S++J0Dt1uC0eXSf/MKAgEf+byVpxP0FcspRa1yBmyqtuD4rwHX1rfIMiuaH8hv
s+PgE61mJbai4GvAn07L9ej0RticpsE3nSCuelgmiYnfNZHN+/NbFwmWQbHMQH6MvsfCbTyfn2RB
n9WNnkErNcXHZlSAzIyC1wcUpcQqvFZnvjjeGJBVD6+dQwWP8HWqCjUibZuuFU+g56aNQoQyOloQ
hbeAZVTMl/1qsaKluj5qFEV66aWvi+6lVDLrDquq+soS/80759NS5qe2xGtfY4q60hLYW6p4omYJ
pgyVj+eCwoM9DJm0qWp5hN80TFfe+e/OAGAWfGpQAfy33ldmrSIdUprzCW9A4TBbGhhrNarcYgxa
2o+V5SWFT0qKlvJGnBPx1NB/cykolYduaO8Eeh4HrVbFp64U2r0glvMt4X7hVrpwTfjgN+uf7hit
CEAXGkWX1d0/JzRD4IfOJ2Sqsw9x0clLdGVt6r4pr2y1Zam9DQBYGUQZBNAKS4Oa8qqyAxmRA1hN
pZNqdPOeVsW0T6dA3mhprdjB1IskGsXojX7SXonflnPsfGS2G7wLELoW/b/1JMGTiBSgrfmk95N4
A6NuesS37Ov7O+1yesiDcm4BW4dFrr/Wkd6cJNOYZuS5qXjKyyRze/74EfeTzLaQztwoTTne1FXW
32dBe81L8VUpYjW/14R9iRYhCq8BelMfVD5uHPKpnNXJbXGWfs40X88pSnYyrndqlNQuTvfiV8yR
iJxbDJoG9NQMCT1wRNE9Gpmi6JRmr1hszLB8wQdS2430/2unCGb+JYRn7xWjqHFFRJjmr1HWMsTa
sQ88mnrUHYdC+Kxpc/poLiqgG5ZBIDnIkyh/oeJUHCwAJfNNGxnBCLIhNj/10Whuc9guMXDNWP2o
lzFt1KAphPvUMgrBVsCtVFdC6teKydl7glOw0KNAVav0itZIaDPtl3acnrzEQPkPSS6LnRtrxYiz
aJQGXmilFZantC5QQocx9pQZOVbZhY8Ul6NEzdQ545wV6IJVSiAg5iXk8CbU6quQdfHSuZVNe57T
SLDHPM9RFe9Hy6YnnxUHoW3BTiwOrwBEs6p/nqEBBBtLbrWbyfKD1pY0AbNPij7NjnaK2d+reRV/
fn+JXiRuLE4QMJSLFz7lEpSd3waFkA3FoLTVi4Ef/KGEvLOTUIiPnDjQ84ATCDk0Owu76p60BkfW
IW0Hu8ITbXIwixAqPNpUCYWWKVQSfCDTfheMieWlPWhoe9Fm1lyVbsedWZn0mw0rKUrXFIbwm0pz
qkXENokRKaWAAmPHqB+SQaLQmOmz2m4wp1OvZOzL2XX+uan40ecFkMHFx/4/ny1NDDhFgVm8wG2p
NwG3i2Lz5cIbP7LULauk8DINIXgxCFW02bOkunLuXBSzF0UuIGZMfLF4Atx2/gRql3RNZ0b9C4JO
ww4Xq8orjDbZtWKruXOgdXthSJptYcpcxqlSIKipI4NvoCz3/pe/ZNag9vSrSwUOY8FgnT9JL46R
kufF+DJlQ/vZkAYT2FwbavB4sL1PnaDUaCKNconsvjiTGAVGEjzkoGJ7qABp+5ShuOmIyZT++kj/
hWv+obHe/te/EZAXaE04tEX2LeKS+Q+rZPmJf5FKwGRixk79F5AYtd9XsN8vuCb+4X+SrdHHp05O
XxZO+v/gNSXtT65xAh7Q9RTRX7Wh/g3XVP/k1gU1hAwQYE5CXv3vwDXP4wbAPCCiOb6BMIAURHZm
FTeDCC0NISyyTZRa20nZ1ErgtmJ35cQ+j15fRwGitmAdIdnAm1zt4Mgch9TsmmyDkNkmNxNq98ZW
Csf7tJee37z9x1/Hwhn+9DxUXOBJROU8N+VvVFIu6sQmXOQ2q+tkoxZxWH2cml6XN21eDMVHHJ6y
6p6+ZaFtNGH2q78WCql+1BvNwo2iSZvxQ5kOlW7A6ium5lBmmPfsirEzDARFW7X/kFm5onhqX/vd
4/sPfvElFtQDxwu7GuAZFZzznY1MhlkJYxZvSuslTR8EbpgkOb0/xqoJ9vpyWIV0wCDD0FBZ6/AM
eV758+xHm0mIfsj6tMvn+Z5ijT2N46ZGEByFQ7seJFecr32XizVA8R6026uJxkIQWK00rWnyuEB3
aKPYXyq7vFVs0Rmc3i0cOHDb4GRtMeG+UqtaZTH/mi9ZE0BpMnE24vlLFWtJLwB9xRuQw5vSHTzf
TW6Qoz1oN5gNv7z/dle8v1+jgSSmZACuDIOG1RSX4EekYhRtKk/7PrrRc7Cb3efUHlzkvO3GHVyq
ufZftV3ax6f3x16xLv499uKtAbYSYOVyib4JW9EhBm3VMLYRuL5mNx+oenn9Tfmh2md77anZjDeh
d23Gq1r6elQSxfNR1VjqxC6Wow0VdFtypV0EWdaebd81ngMveqncoLKtwu1t7JrvfE9wLcWOHTBs
m2aHKs9jfgeN4KnZBZtrToavxaj/hA3/ejY40fCUOHooQZw/m8EtGSvo/GwyO9gpG8sVNuaN7Aw7
00vuhU/Cp+jQPoDaW+TMHv0HdSMfhD34n9viVDzWN+pusq+dg5d7fAHns8EJTzme1th4vloPEK4L
IUv1YnGLq0j93MKabg8dhJ0r6et5trTM3xIVGHbQXdjr0N/O518IKRI2cLg3EWlC6k4pSsf2sjyv
VWYvZ7UAM8lXEO/Co9pYne6AMCr6FxUDBep3PetMp2ePON08G1f288UZQnq/aDMaVDi5S9ZQfc0y
hdwE1+0FlbC1sNeSrZs8Shwlv3aNrNmWtBgYCqgEBUBuxQvxkAXoGgCFZqiv6s24T13EWtxy0/AK
neAQeYbTuMZ22uT35b30dX4JvekQb6uDsHl/Y5+no3xFWGkclgtojCgYabjzr0hrYpiR+Ba8cQOq
dgtTyk7c9Mp7XS8V1BWo8gCjgSUJbmd9NlM+nOdp2Sp5VHs1kFHM5N6fxvrLMcKr9hXhDAgvegTn
0wi7UM67cOLicQrHfEx3xe79AS6mANsbNKgEuoIMgxr4+QABlfHKmITEC8YUox9ttmy1RXP8741C
7QmRdoXjhDOeptnqlKUW3PTtVGReHjeSPZQ1+ulmfQ1asZ7LMgo8VT4I8R3yF6uXBdioH+sWx8AR
BfEC/QN2BLVuWtVXvvt65y4DLYhAUmlgMRSPzl9aL7ZyDi0tQ14fsXu/aHCuDaXG7nT9WgHzd3Na
cihFos8oUsdbDQXqv6gF3hyCV9WL0InlfZoH15pTl6MoVMBF3htKvuorUfvtLViZbS9ZHV2guaj8
T5wXxr1qCNf25HoxIwtBiYh3RiTF7+u6YAwVW5ZmLfY01OFP4oDfeWnA3DdTWfbMRLtmLng5K8Zb
wic4hJwG6+qn0coIGWV67JVKHeGDG6PeRjRpv7+2fzurxceEM2fB2a/WdhdXoO4VFd02KtxeImNU
rWptvFOFRtmVjaK474+3DtRZeJLEpBY9UzzI1jozUzmn2mufOGsbkPiqei8OemHrbZnYsi485CGy
Ge8PyVyW8/JtVMD34polnaeCLSKCvdpbRtJHTWoBgvf9IL1XAlLj8EFv8hZkvYtrJy28peiSOWi/
cZBoSTA37qgJGVYlbTyc0jlIFl+XWhQ3iSbOBmaWWEk5tYXwLMiOQf+rnUrlgXxL2qP50YpA8hvp
mxIWRuiJUyA+xrpSFm5oBJnpTmZYbhCTmsGMqhr6dGol15OdFir6RrAHTBCKodJhi4768UmvQ6mz
4xoXvSCbh/RQzYLV4jTRaaOnQwpBxq/toBLocSTOByPjeMFkIQ5mV07FavzAN/Z1B3dqazwqejBL
gHZQoW8dhOmxPUBABIHT/8femSzHbWRr+F3uHg4kZmwBFIvzIJISyQ1CEkXMQGLITABPf79y+3bY
Uocdvb9eKMK2SFQByMxz/vMPftetig/S6Ie5tIST7fVY37fEG6xHsXvx3a4q8xQ1Gx9UgtQxv1s9
PuKqp/brqIrJTuaoZWts8nz+FChsLcbcXmYoHUy+Uy1DoTFfbGdx5GYSBVAFbX6nVAc1iqfXy6x1
tZDZYulNEaIq9btbEOiZxLYJbwOpdH/QpPPWxNJXwYOGE++lCANthOclOocEHdZw2/OhZHpqvr/k
ozs13McCzSwOa2OVVNMizVkFkg3NE0/9MBXwmzn4wsr0ma5Ncz3su38fkZDRp+W2QHHb4dquyeI5
FlZM3djLy62VXM3szDBRHuDclgYywLkjiI18G92tq5xzsYX2RPhnG344fjnLNIRcMiQqZLaS6noe
lqSI6x1KjvCsLYUxBG+or6z8vtmXfDmU4ZRX1QWOsGQ1Hyesab7WztaBbIpuoQyxYsQ3G2K0mLhN
Ul7jeUDxZsZ4YRuPdF1kCmg0PBChHFN9T3p9hR7WW0m92u2U1TgzPhLkNjQYMSpg+1LiipI4Nrke
mezNsqU1wX1YxHXd9FxIDQnc8ZTLJGPzagxIVS6r8xAtTHTwDWj5oex5AxOcIuWZj+qfzMLeRES5
icBLWq9XMjVxT1dgLbv7JRR9/1l4XfvuRJ3/lXl+iLx4IRMoXXy4DEnIAXhu3Eo8sqZ3/xweUy2w
zYs67A26ekot+ubvqgJsBnYO9Qfv1j4CbueeQPkRb+CghBzrZMarZ07i1S/Di6X3ovasINzFz/Ac
jLtE8Tpt2RbOpLcoY4+vMXAyrzc+ZliMldEcPY/kt3XJuPio1UYI/f25M8oKgYviiE1sMNcIrqWO
r6DIbwRXB5pADOR2037j6l7e1Th8kB9jlnY9FtaKqfBaAAgkPQ3l9xmTg+Jg41f6aLvQK8jBqGwr
c4bQX5Ngr/M2ifcyctMxGFsNL79u22Pl1o3EMpBYRfI3tKiw4I7s18YZHIf7sobPDsP6V+nXEoGD
BZkYMVmj0w7j72Nvteo2wmGZXpFbf+13fq3SwV/wF3Ed/Slaei24j0GsiDCx1/k4Yrx2NVsSo0GO
XpsgEDWa1IRzeFtLII3MteJZQXEbCSwtV2UVQSYgUpeMzJ0IbHqr6o+GbsU+OI1n8oz3jdJpdGJs
s4UW+Nz4ymfKz3itE8lU5bNMtmnAtjC21SizvOsu18XB8aQX1oMza8N8plosdPvIGn4UVo+5oWy8
cjqP4iVgGAWDf8k09WJ/INSjXbMAmSGyx6lzsMsed3HrzBX857iPe/hXqJTKhKCuHuHXiTef0Oz0
fqZa/McSC4kE6DOkpv0QDZCDj1shCifD1TD309nSZZ9MJIJZB6+UtboIyzw/zthEi2xxKkSZbhlX
bxNDueYQk+TV3QLNdo8tK6pJSjNu2EmbSZm01iMcq5Xp8oSOSwp2pX1eC7D9Yf5aKOX5ByYLrXvF
FH1wzr1RrGVayjL6YRiRstRIIGAeUo8BlKttUjr13XEqznQV7F/iWcYitbZ4hPXdSHndTtIRqeoi
SHB11LZTYgmdmxtDsk2DmYeQ5a2C9wGfpVPaylSE7jXZmria+eqO91L0yvFT16jqY8TsITiw0nOi
RBdRNBder6Miq6OJrd3sympTwn5msl20Pf+Q20h67WjtzIn8bXXvYQ4iRjO5x4rE46RCAERb8k5w
HLaktKB6SkvP+FEWoMJzEmeN2Fr7SjHnabze31nMoWJ/2myI/cOMMWEKhjoOKSldw2sQYhyYlK5Y
dbLhW4+BuvIZqxE2E16xoWheDNnhkZhYETTEpuCUiPVrodx1ONRdtHEQIORVmG2OAeHtw1S9DAtD
14RM9uE9V3vRc6x1UlyWaxDtqTPWdnguYKPVKQnC3sOgtHraY72syU7f/l7HvbqKowXBolXzRlH2
kDfFSdCZOx2RnpFKx7jvO1bj8mgAFrDIIBcTgnU1ET62dqp6GrU9wgCd4CllkTvjEwy13/sKjy78
sYVxvnLpUtGtygLOQKwnCoiwXLfjMJ7+s1H+8C0O9yhIpH0qS2ax2SJxF8OUbAvkxqvVzUIc2oGl
e45AiWecuiRivS6h2HOSkkTjnpWx7N+sIVRj4lSdg4kvuSwv6LHZee1gpObw1ql+0+vA/jOOO5UV
30T+0IGU3AxUg/v5gux9RUeKo9wBPYv9EWhnHpPQeJOTzoxri9Sz9+V16tyOHAtr7uALeo76jCdy
taZd5O5e5tdiQpUO3eYQ2LV+zLFYtg9Y7sCDC3b2uZBq8atX5afFEc4Vxt1WW23vtb3aRTIzow+K
JI5aZNJTpRlucvoO85mqnOrrtBKVm7osqQvcDpWfsrH6X1ooAYqMo6W8GZE8xGk4xfunLSz6Fj9d
Ebz3S2m+V74hVMhvlqknkcrPPw3tmvN+5yZ8qgKfsVHhRtVZJRr/JBUn9uh8z3G92XFLANG+ZjCn
3vTIDXnolR1+7LQo5WF2g87JWrN06jhrLUQy5Madjzt7BebBxvWucZqmHnQmG0cdWfrVfrBBg57j
hTCko2sV/kujIN4m9jCX5dkwBYCHKmg3gqOhPG+JN4frfavJHkqbzhu/F9u8L5m0VtkiGHOdj7Hc
Ct7FaSC9MDC5PyV2XetrxUAyTuTW+Ze+aX22uNGNl6uWC1/xsusKMjDhPYneZeyemaLBCs2HJfqR
R3IKzkrV54cBVtN21noUQ7bOKWIIuO8+QwBS4h7ZhNUU5/lmpvFjGStrewardxFTUBjZl71dW9/3
TiyMeXd30SbbKfsNoYObp3n5qkoHt0NXNuYGO81I3rpdkTcPGl/i5XwuF8ccm8Bo9MRjbl7KimnD
AaUREai0sf12HKfIXTJY4q6HEcNoUySYemUKVzVh9RBZEwXj1va2fXKVghpfw/zrMoep5fcQie4P
eJkcR8U6lKTTj13jfV7CHoZvF3r2q8cnLS560UNxdMd5F5dMJipvTjd0I1baODMNYdYU+ERdzfEu
hxhCdx9c79DPqMbbutPxIdTYspCtJXzIzmyneQRdBbXEN+2ssXvYF7W/kVDlfYYg7GIqQ3ejyQNr
Ruumrtlkz/GTxfSLXdtHzjwIjvgVndvi+LgbWqo62nVLlO3i63JLncpDycPGMokXclXRUQUY0BZH
oiu74k5r7Zpzy9vZqCnvQzJqlI/o0V/hEl4G8cA2LqBbm0tcgKb+GMqTiqv0MDX+3aT9Ce3YXr0g
j9peLEb/8ZHokHC/XHvL/h5vNaBzV9vGnAc5pL10bn1oLzhal8Y/1siCq4sR4lx5prpdDId5WTfx
AEKpw1unb2DxaMdiA0G57FkJac5Fm4W4BXuf6s6WQ6LnvAvhfyCO/OEUTb8ekd2v62WfO3kLA38X
9OQ95/IdmvPOOTIJdh8CotbK2zDYavuL3qfZw0fbYnicyKZp/IuI4jB4rWyeTbYbmv8kpw5dbmZb
sftiJjlPX+PRLM4BLCpukibox+AMiYpX3BMZU670TLsyhxaFbIQsu12bg03SyZjVu2NRSXZo0FEi
BzNLx51PeZWBmGbuJtG+tHl4P6VTvW36wD4SVa9K5W2X9suwqU+k2ZnuZuX8V3cxUiz6mc5CjRC4
ffjYI6n+pGMV3a9qdodjF9jTd78Ld3Xpa7dpSS13zRd7azVhCNAK43Pi5hdxo+xB4w1G8gtnnb8U
5tUxm1ecN9oZzKHv1Figa8+F+LQ0Vf/WDU4ljk6Uxx+iIp3j0tvpjG5nmyeVhTxN+zJsnC44M9NU
CFxwp2a/IDedhEZWM0yopIqtVrQZdOWR+pBYu45GYO10FpU2h2IdNt676yJBuBxlXnoYw+9Gmit4
xBUpAJUnqQFtzQFbbGBxt4GLv0riWvNpwDGURXFg9F76d0NbieJqrkuy6/BrEFHqKUz7oyRn/EBx
Y+ei0/iYdiq/dIlG9D4Pns2h2CLG+eahU0x05UafcxKU3KwaA/3s+tPJVUTCPkohupQ/ZE6vfEb8
6PwdDRRJlCXMncs2qqzm6BZqfxyklmPqEYf0Y7E9M2We1bXuezcTwvh5MnX3so1lWcEcquRNXO0O
dhv479dJMxl6FA/g4D1CfVFfdHZffTjouZDmldIfXpzBduHkRkXYXw3dZL1aVFHxxTpie5z4u+w0
XQii1qterQULmnSxZ5R2cYSjvmOme4DH8rn1W/ypRRO2zUXfLbWF04COvoz9Pn7R5N7pM5pT0hAx
uRhzzFqgOSXatxyLthmxYBJoQ8kZBHIszk8bVHe3aDxVsUiThtyNSdM/bKuzXrd420KWqnG9TlvO
Fb7b3EB3iPtBPJcdG0Jq8csfG7vglC8bf15uPLEG/eM6L311b8dT71zW+77M19qiDZkSNxjj4lpa
3vANNWUIjrJIHRy6nmYB00KJBcPihHt/RvBA+dDRKSxwjgYm6V61137KtKIjEcSfLOswjgZOVWTr
k00FPE7npunLTVxVcDir71RmDasFxg2Kay31cr3hGXuv2jKCoVU0RBnB4FKojNQ29d9nLCfuMS/p
8mO9rNFI2eGIDxCXbUzGaF6mo0eGzSmrE9ZgtisofQeXA3ZhD3DJeKDKp7PmJHa21NK91lnp5qN1
Dvq2Q9QOqFQg8xldZ1GY2xWwXFzfb84w7dcMsGw0XsSdBuVrWBbyCR6RVZ/rwqKt2liqCMA2H7Vb
WCw51kCWLEzSOluwpNTpWieRLNo1XZG0jNhzFAbUjxH827xEjKIni4oiWRvlfkYwub8GoKovBhpZ
cRGFtQD7tLGRSyySp8x5XZT4DsmlgbNGJqPHCnBhkWt/9wbghjJAwtSQjpFy07c2y63AwRsdpMK+
KOif3GRdxuj7ELus32Lsihsk2nCi5rwX20GNDvjnphv/Pp+s8C3fy/xTUOd5fuWVVrNmOVOv415a
5hTU27DyGreJooQuZu6PE137JXrGdbmcEWLeV3pETYNR735ZFjFZI2XQ84BoL2iUJffaS7p2Bshb
1T49VboZqL7GnuBYJJz6Tajee6R22R/zjgzRZBVrhHIonsVKy2f0V+nJ9ZvbdP5J7GzbOtFdNaOi
b7023QWL6CDyYXyG72G/Qo0OKB8dn3mW1OvIXw4tflG16SWABMINuo6mdjYJvnL1lDhEFNy7YT9G
mVWPHIrzNspHgxv4AyGX3d3aM3ZJpsVuXuLNtcnxHNZ+ZHJRznNil3l4T6pqj8DKDYtP04gAPhtK
a3vv2wDstzdFcNMomzo/9HfAvBBPhFtiPRf/qIOutM7mWllzMnf75KdxME33xtcc5Ss5wskMmf2j
KtDeJVEJoe8wRJvjZEHotWUiyJQGWo0YPl3kE3Opg0+aDZ19CTRAvVKAycxSYNtBBxWbS5YPVlz8
cnaWuffCKgVm8q59NTNXb+xWdok9bZLswKAiO3Hq45IOYizq6OhQNFD3BHEJ0aQ0b6Jz4diN/YCn
KhmpZTpPjodxVRC+KR2EQ7bWHg+Xsmf8CAuLTa/GYHvJwPqBG5xlKX7U2pu/x9M4yUOnyuojcEkb
TVxhumccX9bXsbS7u3hsV3lG7Odytzo9pjWcT/MPEnusV63M2GTNUG8tMHXgPwzI0559ueChbYku
VMnkqF0mS2wptocAq5bEa025XQX5NrwsYK12VomWdFsI31Wq25xSzcnz6Pto8PnH4bsiP2YcoyaJ
Kxlfti7i8mSkIOiSpScd6cCBTd2xuyp+AaMDs43iuX0LZg87GWvqxUplMkWoyRqc5tMW89rv89b0
W0rphbAzWnM8FCofkCsJmUoJnuWmMaJAA/mtNUN8gdkFyqMgYrtO3XZt88O+9f3DVmGczOoeqJQn
euwq04WhhLaVq3AIEOyrl/GgO2LhQC5UHXDgj/j8PNWFZ56UcrotmYqayFpKS5Gtu0t/6C5dDGF0
aPV7WWIEYJFKTO03FF/LCrJqQo1XP4oudw6tO3qXwVQUZ6PblwrvcGQtSTHEuZu0eWC+hBRzOc1t
Xd91URS/LmAPHzI38znKZVcdwJSXhWDi0EpPXSWm7mdFEOCP4cbS3A30Yk97qds7ELb8eoH05yek
oOs3xwMtOgs5JS/3Yg3fkRO2qM0qArOvUJOyyexDDU08WuwrKCMClrotFwJj2/3dKiMWEeDsjNx1
Va+DMhGwmFVvX+NmJRvEmULmIJXn19c08i1kE7DlAqvX1kT4Y+3zV9iTHos2dNePk5aI31ar9XnV
yGmThsmqSu3djr95i2bhse4mma5skXu2y3l486yq3VNhchdFFzWLYAM04aOraF851aS6Icdwh8Xc
UkwktiaKiFI6wvZNITy/aNe5p5LWU/ce2WP42UYjB4lDb91TZc/9s7OAZGTCWztm99sabhRftaPx
e527Mus96Jxp3VT57bJNM/RgWeHnX7Z9/BaXZR+CC+UgGe4uxk8uMsdvBfWTTEA6TgCFVfc/dnda
n8Mtnl58s/asTK/8AULJFpdDBIQGE3vTdW3v/feOkXuf+EOXrwlm3+5FLXR9SkHpq+e6nJWd2oMT
fvIK/MfOKgKVSYFaXFZjYUetOPNDSw8JAXxhmPSRQb8oR0GwZ19RI6RKet47lPyFuGMZd+87QAdr
1YS7kzYSo74kiMoeefxUuiylvJm/k0dHqB0GwsNN2GLAlzgA+Fa2N3uhsD8T5PgSCwORymq4OYca
tzIqnIaz3AqQph72wNEo7QVVUbMIweqfuvghHOLuebfliNu5LfJvq2KsjRG60yoGWmFMk4Zhzt3m
9v6r55yKMo4zBVWqFsZPDPzH2VkTU8LLG1YLN6mIHm08TcfQE8FnZs26HijeQQiVI512hroj0MBg
0YLRXs93ziu/y1puInEdvaqxxmtmx03cLifZfA22eeN9kWV1qPADIj5iz505jTzakRt2/+CfDN9+
meRCGghhKUBJg8HNVPevU3AVytKuY9niVtVuBzzinfM1+MdUiJ9GnCFjdriPeDYRCQD16adBrtUE
OIttncg2PLHO3HEsr5qoWv5LwgXkh5PZKOYyuF4xSf2JmFKzn8GfIYDbGS15U4ci/1R07fAPhOef
GQoMiU9iU7RjvIF4Z/xE66grpy3JY/UzGO35OcR30Mtl9jPXhpn/98PhXy8FcwDuKC7QzPTpuf/6
bKx534JgVX5mOXEPTx6ZMsL9hrFm+0+j9p9fA+gpiCh5OPAg4f6GP7G4eW+DbUFzlFl5CepSTvgm
TKOgPv5vvxJmRjCEISzQx5Nn8dev1G7uUMR55aE6dN1zP+REEcyKk9H5x4C7X6f5LnagBL2xeuH6
/E5c/xP/UG4zo084QBnYMrlH5GtweFtOd9YvxfjgmkF0DHxW+x8m+r/eSdxlAPFPQmQCF36WgtRt
JHKzgU70wSDP6NHFBQZ7/6Qu/E9XOfm3h0ziWVk/P6+qZqsh58PLymjSl01IdVNPYvgHm7D/dJXw
xFyBCwEDI3L/+rSsOSoAPGovM/seJY2S6qyfzPQPK+o/XIV0cV4L5OgnT7KfXnPfjL4Bd+JBMYQ5
s4Z6egqHdf3x92/ez2QSaHOwD3nj4NyyeKOfOIHVQoGuFulmwURqS7Dn4qyKUSaAgPpZZ1fj/d9f
79fXjz0Ipw48hwgvCn9xpB0IQgHbwuQCp5i76iS4Vv44P6FPse73hiFDGUUUB39/1V+3DG4jhuqM
biEDQWL56xOL1R4Xui3dDIhrTwh7WZPcWwhl03L716X+X1/xPyiC/nTXfxFYHNX2tf/6Z3nF7z/w
h77CD37DxoOhMdvo6QmcpFB/6CsC8RuHIDleLKl/aS/+ra+IMMoGJj5xtU87MeFp/7bDFr/xA9j6
chIgOeIvRf+VvOIUGvJnvhEEOzJoTpYM0I7YO36WPuCfhFCNriwlfZKpdhXTRaczqckyndYgjym3
6/1N78J73mUpaIajuMaHaB/LJTHroh9Nta4MExizvc1lBErlTCRaj2VvPW0AAe8GpMvJ5qK/BG2U
n0xb1E2yWCso48As/sqVordhd+ji05DDLkutfm8elFr8a2wQwzGL18n/vDbMFBO5I5Q44cPGT0Ms
pGkbGzHzgUHRHw1+CkxXyWd8AadebquyArScTS6WM3sp+EanUvKFoXluMq93UUk5qx1+nTxVPICy
UiyWgCs/irkEYpoGnL35hs2kDrVZfLrBef462eXKkHjqCp34AZbfR6vvw6vRyf2Czthaiky2XYB5
qsfFDsIZIpEFRhSvy1yoG72cTG8YdWweFpzd9lCKvvKOQWmwI7CxHMi6Tlt3TOG99mwOF+R+znia
/Tdk6mI8Bkyms542Mj89l86/kLvtnBdFEMpbg7wMmzJ/DV+Fj9ksyXO4Rmb53MQl+q/eh0YS6pqE
W/4FNLvSFbyAEQzkuBAHcS6DEOTfNf5jAzD7yapJeTya2VU0Qu0iPlldyeRhRK5z4/H5SABYQh8+
BajjczHloYdxQhld2KgtYe+E48mszspxJ7a8kgkz91D2SdtZ8bdgWonrkoG/fBOrv2LY0gipzx27
8x/9pYITg7+zfjINrKJEePN2JgsFALuWdZQ6yr+s+oZq2lT5lgwqlje6M76fISLkPV6tUHxEFslS
WOSEa5+oUQDyMDXJG+gtsVUne+t4I2POKTjloWsyXYfNsu9q5W3vDCOGH2gH7Y912O27YNr28Uje
Bo3IYueaIaVpSzKocS6AhuRZzNu7cau+lYFBwzg5O0TVNpo1s+RcvkHyL4t0Uz6Eoh7k8bwNgGuS
3Tc3u71a1YG2jyRRE9WgQM4+TW+1QfaeBAboDN+56kx4DaEMI0Zql3Bf2pjGMA93fJNKxzt0Yweg
HDiDnL5tVt7e5nvcqsNehvMFvo8hN1K3nXfY0Ez7xxBvg51xN56/mYORsKhpM8jZkPLJszs3Svuq
XEBknWDs8bpn7ggboun24zDV+mGKQYovGP/FGzm9rStwyNijb7IHu0snrxIO03sxBLer5SgABThj
d0KM8MfsQrXvi4jm6WqKQxT6QQtRzbPX1T4KRvjVYXF320vlzrOAejHID7vryx9kmOUv1YwzH1h3
CUfBCoLXHqcwnp3tyde2tKSVDEUN7cM2kCqY7Pod6Wt7XHUYjZfrU+Rov05N4+hbuijclKAUqjcf
4cVX03gbGGddgoh3pm/ukBpZX0MFxzRbaczfF7ni81ME6/wEiBYtGNXjtn/Y6kk/1lVrHnjHXFIv
Zqex0wmwAxKPtQYjpJbYAjZwaZwioGkG6h0vbjKNNsa0Kiy74tAPjlRXiwfZ5RJinllvtVetYbKY
ECZSvlKbXAZDzO3wxmkkTckXDAcU1L4OPsA+BfgslA1GNotk2IQatq7Z5HLVDWtGMpO6MjZu5Le+
nKvwMJWzDbwEFWS7qU1ZeHeiK+xvVh0Ch+dtmUfHtqVBTvfKFnXmB8zb70Y/Gurz0ZU2VEN/GvoM
toUP3G9ty8Owz/hweXNf5Vm+Ian65AmrdC6nchvsS2uscL6eVEeAUrJXgUDs7+kRP+wk7KAOJvEk
qvmAztl+DndDyuu244Wf0tAaOy0Li/e7JOBX3TrkFk6fQ99e2h9N26x4+XtBZM4w/iGI+qT+3Y5N
obCCElvrfYnKLrqfeRch0jn8fIZUWnwr/MH6Bi4GtjflUjIeditjZyLqlifDvYEtC4wdn9UjVIIz
BjABSeVbWd76dmMu5z7fXyrG44oqMa5vdop9ccwjDb5Rb5GFj4cZ5PdiKfbvoNXTHblV9Zsc1/Cq
JDP4S86C/i6kKffULDEUFzadcMpMs4fvoTHqGSfWwU5Ybt2CTiRXNYAQXRd0F2hJINQ5iQnw0aIv
LjLv4SoA6Cc5d++W9TAu03zA22vvOCXYcpTZmRjkwXASNWFTBOFoI5yZxF0begkNbH1dkdjw6AS9
t52bWfqfB2NOxKpVbc+OZGaX6qYtIJqMBdpc1xioZtVCR3XWdFO3ZwNUBNqzaS/GS1Ehyob8lzfl
mdDQapKmXEOTqnxUn+1g9VxIfh4BMb5QgKntHgkJkdGtn6vQzFEKvjIyrKROBwBnykL0Xpw313vc
8X3Yj4OD5Re4k3vV4Lw5CrSLKb9gFBC1DZ7idRf7b0Hhd4DTJAqjgw3kdGYpt37th2H97DunuHGZ
28E3uCTLk0urywnqYZjArGeOOcXXBWBpsOILvcTze1RtzT0+JgMbhqedPpv8OUZ6QDr8w9ZX9bAe
OW3j3r7qO5l/VjXIbzoXywgAtVjxB7Lr7UMTSvAhPGmzO3XebeXuUMa7Zprv/N7qziWw9c3crcsL
9hxtmbkQQJ6q2Se3fGcUPyYKWvgFA1oZnkeWdv20z6Ppul1cQLGp6t3lENq9ozKxt8t5nocgsWJ3
oKMipLd6giBd+z0weDllqyy9gaSHMJ8yty7aC3vVTOrd2nGeIld5T/3A3OnM2TBUB8qqc7K4UGdf
i7WOnhYGTCf/vWZyk1D21gCBrrNf7D7QL7HdL+6hwNyQRgLaPRZ1rr/fCgRRKpuVmi+qoIo84mfb
+lZ5RYsZRVej2YSfWjxzotjNBVkF4nMYjo4hT2HOz8r5NGdZCXb1sq2MyAR1Q8WQ0ll7pEV9PwXP
i9vbMIeonF6msIScQuRn8wRZWUJYN1WRatuy52QtmvaaTb38usSefu9UU7xTzW7fWlUPbxGAIbvQ
cnp0LpNmPmXIo05Z8yEcD4kXcRoE+XJfhXn5PK9tlKeFohxLDFRU7AQsNK+mVnmTYX4fvG6q3q/6
ovLxonBNHF/KcBFooEy+iIu5yplE2XUhPo+dHu4Zow7d+SDb9R2dWjln9KfySuQKN6wJkPWE56gS
RDfHKXFRtXYSkjHxZdpxRspcYt4v9x5efaoqFwCa2RWUM97hhkPT0TbWyYXMj1j3sTfiL0qUk+1j
il7IFVCzGFbxQo1AWIUaKBIz7GHmL+USWDqdc8VcUxYTvIR5IbY5cauKgWkMZ6ZmJJ1jW9pPe/yJ
gGFGnwBG5omJePllAOyXqdX1Ob5avVN+6a3N/GAK2hZZ31A6wQL3VZw2g1VdNV5XPigMj0fSAqCV
dbIWQ8IZX9xWUzQxC7Ml9Ki4X1f4wu3KT0eyjG/3UFTuoWaZ9a6yXtyTfz2xXcDcKQOA/hJrA8ii
2t/8C/yxvWecEiUb7LTxCwYSAu+06/AZYJ/E0Lk2OLFYVBpsemLmxH8oOP6/Df4frCX+rg2+/zpB
7v26/aURPv3I/zXC+AL4uOIxUEbDB53pT42w8xsoMKapQM78gaHAvxthS8S//Z7lB+j5x//8dyds
OeFvuL2hguQf/gywTP4/G4Q/hPh/Fwz1V6wkIJAKMiYSCYQ3J537z9K5rcEdwwRFc3CL9rEXjkoC
l30VqleY/enG/HHlP1sA/OcrnfwMkM8RJHBCwP4ERXq6CYh1q5sDBdlGnpzt35PJ4R2GdR7+KwDo
X1/qhCE49Pl8w9/VRn+6lOOhe3EWvpRdivuynavUEv6nccrv/v4r/RVO++M6LrAx/pUguT/DnCAZ
4zw0MTG+qzO36bzSZrIfiCsZ0Tn7JCh/+fsL/hVP++OCJxg8RGgb+j+D4ehGvMqrYYD7/dTexUNE
41RPNxazgLOmZAgKxXb+B7QaE8FfvmeEUIBnhk8mTl+/ZBnl3TwiIoDZSvpkeI/+p/3Ryy0/VDBl
zvG6iR71Ks3t1mzhwV1meQ7Vqr1cJVS+nNYi88kxyXyoU19iSuCzmgndpQ7t4H6HMQ6DffKvy01N
F7GNuk3Q1j/WemcbExglz/Pc5unexZVIukEuV4h7okvCV5pX/OG7A0IxipqGgf6cTo1cMhsXCCqp
lo0/3/UCg6AJX7WN6xx0mMVLZjNbd9gIRt9zO/fePB4dFMl9wslpalbsm9SyXYd5t6B7ad/LhjE2
FKPb/2XvPJYkR9Lt/C5cD8agBc24CYjQqSsrMzewLAWHBhxwqKfnF81LY3fdy2nOntupnooKBAB3
P/8535kGrzjnpCJuMZMAf6A1FlwPJn1L7oChra3l7EtZHXyjcsl75dpXwxb+neP1WDzqaUxcVzGs
X9huvzaeM+xBZOdAerDMV52bH20ZjAeMop86DQaHtL+pFf00ZGwqW+NTMod/7kZ29Tt9IU0GPHj9
TqCzZeA6E5vhbK32rFl+htiAbUhzFXkVpv9c4Mos1L3DPmvcuf1SfRuJqIfp6PYXUTns+5hrYkeo
Nfk2VUP5ZOA1eGGQahyhFDmRqW1Ag7FgfXM3SyN3pDfU+WRoTBArtMtiZrhP8Eyy/Pvqe+aujOJF
aryQkVZQ/tvUycN1rIuL28ryMNVVepS5T9pk62EiyGDAd2OV90Uls4exovnK8MaNow3/40HVumZQ
QFlVkWxXJynzwmaUjP0gzCsTjsI0jM+YmXsX7lMzG+wOau+Ek1u8Z4blkjXy0zbcpsoNN3Grqdp0
6xR4VvNJtY/EP0tW4vuUGpzcy3pQB4CB6MRilC6bZenja8s5P/WDxHWkKJSw63ba621+nw/eNoT9
pn6MvAJONN3gsdfRL7qdZUnskthWfypdpyc1zdyjq3NxNxy9SY6Nj/LxchbTrgH6T5aAXU5Rjf0b
NsPs6E6FtcvNScQq0ITHcGbipDY1zc03tEXWOs2HYDGcV1QfCoU7t49F1pTkjbr0qz9uRWiA5H7T
bNzWPkbqV0efGFv0ffWxar4X963X4b71f45kvACw5N4b6gW7VHdcX/Kgzp6ayXEv7mQHX3A0mbgj
XJ/AjJ6dglE0V52nb0FlMPQv1ib0e0Xu5M4wcmSvkQq4Z8FIHWvLnP7I80zcLw4D7W31ynOQL+Wj
5gzDG1EVb3y0OcMzcOWfMXzXBMbO2FyDujiMzaq3ydxMI8S6LdhGYiFCpu2TxMDbk9o0+/7gL+5S
P066WYioh3Or/2gIgVcJm0CV7nEw+s0+dfwcb0hgte1V6EN6KC0ah7+UmMMNPHSV/mPAMeslqz5n
a5zl7MNIjbdldmVJ4Xrj0yj9MF1H+wPnpTtGi7l5XtKUtNoxISQrdXLzzht2buY/6GN98BimO5RW
2OQOZdDZmNuDlf1k4/CP/STUpbCPtTbVQMFWejEatH31/Q3QfLXa9XwSzpy2pyZYp69NrdsTKpG1
fNYTMvqutzkthQQNlu8KD/22V5xBXon5BR6DLzGCzBnWZ3z4wnopShxatEi4mgq92tzEEZsjUzLc
P91yFgWnL3gfVvWEDwbDXp7SvFrKvd5hYmT6qYXpMF4cXQbRmrXYGQbg22qEkDxNyKtoWV3Ut/Mp
8wXmA8UNRxDx1ZpyqcK6KH7ZgswUshNw6p6ZOltUd+E/7HxvZ2vtuM8c6yQbThglGZCzplzeF1yP
ozZpP0njTZfe1rqHscuNUK8UOhadUYyY53XHzf9MuJckIowaaMoHnc/bGwue2VEEL4Ma7qXrHtKm
9nH+aT4tyP2w7zL3lGf+FK9KNbtbAvHetNdXhPaw2cSeFSj2e3n2xvnsCu1Yd94Zv9Ir6AxqZvp8
v6Trd6c3Pq2p3xWjvTfkdEG/+0L92PSFdWiPxHPQXY6aOOCcXdXn9JGR/dilJr0aWUbvYdPuNxMH
1uRur+XKY0PPLoq5t31WucSzU15ZJZGj5a+hNfathWfd7qK66p7bvnpsLDroYH3sZ9fa5x6JE8W7
AZBcOkSYIY7exEGtbAb7bmrSX0SxXsjR0qHLTRI0j52p7jrPlHErgq9SIwQUcBoH657WSTYMj37H
fTRtBw9mn6gQfdd+IrYrvi86xFa1koP9qToSv70TRGKrXtuuG/FqTrwyK0TEkgxZmlqh0TcXx1ne
4aEegDOH07CEtAKG1K7hh6/BPoyf+P8jezMuolzva1sinJEk0laD/WaHI3Tsk0HOsVd49+Mw1zhK
3busNVn3LXV1MC0/2x5pxMDf99MCJ34uQzAJ7bX30wM6DfeRWR8cRQsa4ZWdV63vqYMkWbjVaZ7H
2M79amfizOJlSZ5rnrD+QFa09wrjNKEPzd2tzexidJL7ovXJOHnOujMDII1+pe3o9bils1CKV/mg
iaL/CozYDzvLlvcq9x6sySblli5We6k2qMomSNgEq/rJzil44NyIsbGsXnKHraFeNlckrWxfVk1C
iOKob/7ZGcQnea4fjaX3T3jf49UTeE1NvM/UPU0dyUkkhueg9s9rn1n3Bd4mwolacOAD+PJFE3vp
GnXS0hNv1FCFaC1d0/WnjWcv7B1XhZyBaW0UCuvpwCDKHQ3v0fSK7i7XsehUAEJ3ui7vQBcSdcR9
+KhjaDwGrfOGkYpLNqznwCvSxK30I/obIfpuHJ8mqdKkbfs5qanrCjZz/jS1heCVt3kntc4Pad4c
Vow8IZmx7VpqzrGn7eOQzxsVfcMSLZ72YbHWHwxFCrDG/sYo4rFZZqjSZrYgfxbFO5bREOn7rqIL
6E1wQgpnWek7NRBmTuenpqbJYFT52xi4QyIX8ba6fCItD0O4+MvjMOWvrTE/1b59DuYBT5PZCm7u
dN/NpnlneNp1RpoLhctAox3F87Lqd4Y1Ha26ewys9aRy7OeGXGh9ZZITBaKZ9zhtr2hSRE/1+gMr
9Nm1JWAynIC90ySrMi82/OduxQJOLxwslKdepK9V5T4BGr3LSnnxKvFQBmoC3IimtW46NG5lhSCu
v7vI1ytUHbv0j8EoD9Tq7bfevmg8rqgRa9IO5ZVBy11VgBMCCXnXThANlhpfeb6fRsT3/FbtY2j+
h2H3T9lq1CEY/vsCexCz0cQsjXs5QJ/WvToyxKZdXL15GTf9W2O4Og0XuM+1hSagiijobctyGkjP
sxWc95mPqAadbCVR1EiCsqokVe1K1qXtQjz1shU864OUvAtbZk957lhPXj/eGfzhDieXcRjJNoUL
JtNd16HrjJ0CJdCZX7TBODat38VkWrxbJmE9BrNNdFqaP3SfH7FEEg00G4tqqX2npEtPnEy5JxIu
NA2K4Qs+tGfMnVro5VOxM+em3mGpBqEp4XQ8kuPYQsf0AnDN5oZGQ+KURP73KWvTEIfAVbmzdspn
Ld54tLlVgrehaj4W2UTeUGzPG+rYDuKHznCSxWmAQZB0c0Cn7FR9dcYJWEA7v+PzutYV6w2sF65t
VzuhZg4GluOhjcZlKH6Yk/fNHKv9Omhn4tSfaQOVHe/9Pa+p2Ha5vFVWjUnnlsGud40tKYSbJfIP
ITqbaP/zWFw698j356u4zV2Rdz+xWp59nRDq5C54dXsrD/OBaTYBKXFeAooe8LmBz6jp3yJ5PZzT
abCTdoQ7vlVqKHZ0wzcHtyibfbu5hR41egdACoByZPTUamJ0/llvqouQosVNmMp5ZXZNbFZ9vx9T
5TSRqYpuZwz68oqXbjkNmeZ8z4KsfCkDkkIDXj+civXzBkxgt3VaE80iNS/QADiI6KOLht54BqFG
9sd6PczfGsk4hCoOYcS11frPuUkbIP4pslM8i9x1WZaFaCztTwLX20Xrcud1ypwAfVxM+3G2NKL6
Nb19a04s3xe3RKNPPC+8WUSeEF3dTwzkywGq9HWzUpHMul/eVauZ/yzU5o2RFQzuh+YGWqhszWF5
YFsdjsQSR+YFwbHxBcIdsyYqVhWDPwgOpr/fmoZDU2bU5kWkS3EadQLj9tz3UZOP20NKiUmCr3u5
k2U7Po/j4Nxb5M6vsgze281CmmXW9zOtDIMC0nzkeONmEK4AW4dtMLYXyVtwTxVOeelk6T7LtSli
bLzO3dho5a4lVJ+kjNCiTkPyTXVnumfg7r6u07CloS0Uh6i1G67uPHnnIaeTAgP3kD52QVZHpdFq
oZUyLdpNvfqar8I8N5phPCIOdLSNQqe9mludv2hZyfY31fW5D0snLRPuWO87M7E27lhAvy7chb88
T8kYdIf5jXxjddEJTYfKXbuzqCk93UmnYG9B4e6A0Tub6wD3rd+dynkmpphN3qG30/HqpMCDqlz/
qYbeSzA8jJGdCv+lWBbrvg+M/nkmYBetw8z2rDaOgKbSXTn5P4jvMOvlRXIatoAferl1zuFhX88M
WdSTdOqbquEVS78fCrNvouX2S52Y82szo5lMsGsyH2gFJ5V30W8Iav9XM6wWcFvf4XZ48IS5ruqq
231uzFHvEoiLvBooFHWDK0M7K+5XMnIhdQUu5KgKCDeKl2ZcB+mk9gOFGMbX0Sb+uruNZ7FHQJh5
qu31Yjg2L9d6Ho66yLDWm3lb7kez9782q2Nx2EL7t9O5rnnFtLHLv56NqLASRGkzMYyqv3SkvGJm
EjRtL6T82rVXseNjcDV64kmqdp2Ezvj5MOFfLoBbxdK6QUvwTbVz1zD6wlsN7MMOMReOETqhf8F1
5ZOpSR/6md2SsWAV5tS27FsW/i0sCvPW9M3PVXa093nVcmKC1+058j+vE5ExfmD/SEm0u5vGnt70
ObsWw/Ju+9tPN18Kxl80YE401hANFNZJoOtPkzw27GOJb82c95dpBFyYTZclW8eo2gwnWYB2xFOn
1ImMorx2oz/vFTHXs8Aoc8oLwgnaallvaeB+X3ig95numJHNhDpheKbiPFVrTFXxS2qyC16dW6y8
CDhSmHTxdUsAkWFM3TNMLj90HGreZe11Sdo1klo1xxU7ggUslsRd7lQdu7NvJOQbtMjrVnJFzvYt
kIJbz170WxjeTVaj58laTVWHtXAfHds+S2d1Y4LyF/495NdXjEOSG6nftUHbRp2vH7e89S48y8Sz
pMeEEfsP41Fh30NhvltyAhfC1ccks5fg1Aezgb9+XIuvQ1vfwtIEvcjGV9+6G0rMpeg7xhc1kZwu
2/2y9nZsAy4PM92qo3wePnN6vRPhN21I7aaWiDTLj2Lz+/u+VU9MLN3Ik9nrpDNG8Na5jGW/fhDY
shneTmlcm21w4IH3oFe7Kz7kgOUaT2NL6ftuwlT/BnumT9KJCogFoWA3+9Yd4Pf1jqQE6T3G2RFn
DHV2Ssa31lBq7IkcZ02Y7eywRK6QGLgzM53IrMT9viOlk545qX3qZvlLus2ZvAQmra2u7opl9a95
kN77DvNPR5rTu8VI/BiQ1a127WQxtDRTonnEuL44E6/Bqs4eu1HPLzANeattVpBMeiEOvu3o7wZv
ZlAmVLOOTe9decfTGNrDuOYcU8WsBIowgleFCwbpeJWec6TeWsWVaSxwn90gHlx/vSCE1/cFxQic
dIrmG7Va8yPzfRrDisAp3p2xKeMOA+0x5cvHoO1pnzVHe96h4dMLX4v6ZOqrl+gEu54CODI3ZxYT
+azW9C8+pCcsI5aLdb5Rz02jWWcO413cSq//mmnZHBpa3+OIaIKjRvtssbO3AmWzoMV7Z+KCp5C0
9tM7zV3IWvX966oI8a5paYWT5XF3WrKLTNME3zlXn+SBWYhbjfut7l8326Lep9PvYaKQePcCtmVe
3xSE+Ky5yqNyDbxXky6yiCFktl8CqZ1g01a7DYcHKkT7JXBLQ2fjuDTrIqK0aOEF+ZgkoI+YpEkt
H5L79sbtUBwGCZFinAuTCXobGDtzYg8qeDzIiXGn2OyUB+Ojttv2YI0GqrPFCI7n6cFdiKELv/YT
VSLYF4ZgKOZ37sPUV/WdLa072TXVsNuYfUZBrrtHrc2/4GH+Yvh4LIYG3MDUkskqqcskUSx5S3BL
+DLQd9YE9nJ0X/ubR6ax6fCut2TjmDiXzTFQTWwv3btX+IcitR6s1f+ol+kbeymHPW4x7YmijvfC
Xn7Y3WYnhT3UQDI8zh3D8E1klAqU3Xq8URWirtfHoyFn54FnTl63thwvkjX+UBfGEHWQbQ6iz8CP
dVaZZDnpwgcIROVpnfMr5ZZfrX79JDOoOLLReAXSYHiyZxSOfswAplXyRvEczftO1ewzifv6uIWM
eWfn81mZak4apwm+psO6fHXgkxD48LVrq9g9V7nN7Bx3W0YWL6zs5dmd/FcKfs+tUVZJVcPJLB2W
OJkxMV7698Zd+8hMgUBMy8nzxIFdQ4Sie1kJIFBRykJaCj3iQHWYPPU8S4xTix+RtnxyO/oMkeAT
h8bSKNfbq78xPiaGHFkwYcJG5vnjTNANBTyS/J9ah3uxUP1xbvKjtzh39D+/BVI/g1YIO9uEfFac
Mpqe/a2mSUv3kwpPlZ6rg2p5Xwb546Cpl0l0X2SjQnLtB0TVRCx1rNBDgno6wTaKKjqQsV/+HJkQ
DIaHhYjqQG1zPsgdRDeMc2Ww2hKtighpxG0m46Fdt6+FVx+2ifiRcIiYr3HHTr2qtLPseXqb4Gx5
RkJAZgY/5CeLtuB0HB4IeySBU7922FRELt9XMr0Dcsx8O9tQRZg1AhtVl/BYJZDMxveJeL4szWe3
H3adNHEh4sWlJcH9knYqdCisr2zFXbRFQdkna8ksvxBE4pD+XZP1DeY2BZbpLqt/1FbX3y11MBxm
s41YNU6ky7u32bJOxF33YpqPtmBZz9PlmGVY21sb72DJHqGZLmPb7DmZcq+m1qUZ5yOKQbiIIZz4
l5ZZ+94VMsqKImT9iOqme2Ac+uZpvAb9jEVbdy/AdJ6aAQUJKw3aSsPLOx0TrzUYCxj8GAqcgHtZ
vGEv3ClE9HgAq25RCCRCXCqxN/qJFpTNhUt5DZz0ZRzlqTS/W7N5IZiVLHn5YM/2uS9UGQEhf3FT
wsy+QF5e+EuQnzntBAD8VZZdsqBl0pTXz6neX6sV+YsV3RqB9OGBINGkUxg5W4+ZUH24BR9rrYUV
D1/G4oFAqh0Ws4gtiyCY6y4XfDNXaqB4X/hXyhrP1dBH1Q0lqLXHJuXcr3jGgoXJ366blSTVWz9S
6XixpuJjHtTDmt0yVuZ4MostFATQnlDWV7YBVdSmaoxdx70Cxlh2mnZTMCUmzXZaHmnVQdeGCWNv
Y/HAgv9Ij9qVMFqy6SUKgom2xrcvp4XdPtCYqRFPfd6RVvUm8GpDDLkIw9Os73MRJJ1tnEEhYVIG
LEfNiXjAinuxrbqiRmx+wrjwLCqA1IV5zpU+hfR2zbGi+5rYK2/TVMM2K1pL0eqlH3IIXgxWrBOH
25iqrA8LcAqSBGFIW71Km1cn1oktKgfvbJurF2WV/KHPitVF/VrEcoS3cLTbIFqa/H0S3iMjoy+m
0/hI7+oDruF5K/3gyDDixeat1TEcZMh5HQPxbZ3Wk5iCJC3chzWgtcNPeV0y7THyAANLGiSeIZ9m
B1XBnIM8NPLl3NtAJst6nwbOF3/T7j2TjXJL7Gs3ZPazypshTOUYYhK6zlP9s6D/e+nNfbdo94Er
PoNh0kKElyOpBReryJK0fPVZa+85nJCxKs9OJc5psDyVbv+koPeDwBpOTTfcsf59tHlgh67hfwGB
uexrc2T/5PlxxljwBqS5h8pxIWBc7lMN8pjT7+Z6OdeBuq9Es3GwSPWLv+n5s5FxENdUsdxtG2O5
2W8zdhqTqZ5pDn8pC6qnRIpOUupaRqE6R60jcBjj6AUC6iFlFpfZIO9OM9BdJwm6+QPPBc9HdSSm
7u2zxfbvKt4hh7H3DJozGAzSFcJOH9fpuvPMMSA6imPZVA2Kjy8bsZ/Zzr4RfKUCVXrBds7JgVxN
x4FgQJyzT9peE7EBfIQtkO8SzcVTiYReHsqxEs/1lhbfSsuEmrn2yD4lkEbcfqkeAQcxn6Y1d0jT
C50vkwfZ4dYK+HOaAqQYzZgVL6IUX1CWbl1CJPlbJZZUHohx2dYOT5l61+YePpNNB8yD0atuDpfA
VyxWZmke+Lu/qSo1w7Ru5GPP+PDQlqb3bOXB9pXeqVuv9eTfaUFvtCHCkYwDMqPRMIEHFLJaHtAO
rfdUE/rHjJR8oOMQI7ZTpV3iki8IC+ZwVQyyomfMM9ZJCjHzqeeXAc4kyjjt8Hviyp9iKopyGDYe
yLVhU5G7jDC62s5iP77y9gFacXbUYiXME0w2dmnw5KQVnXX6wMGxYnORY6Q3rcRAJuHFPs1XTIP5
1V8dl9+oMefXqgHkknJ0P03O7H+KOmB9Nm81eKWyd76vpmi2q+ULWQUceFb2MytZBdp1vTFcCJWG
RqB3h8Fs1Mm/ES3nfPgBMuPDG4nS58gHMF7K/kXVtg4OtR2mS7CU7XHdVPksHZTVbs5RZRBWo00a
Rui1DpAsZil6jfST8qJkKomC6njbt4bh4LwTQTAfF22o9t0ATmYEH5tQ+9Cde6BSPEC82vpMj+zW
uGsR3ZMF3e0poFrsnINCwJnwyGzIehL1xj64l/znOraeaPEbiKjstr8uw7IdK6tEKINoMkTsYafY
ySoUddAO8YiGCoQKrYmGKPOhz1P/CldLu1tb0bo7Dz4bWJd8QbpoyZab68zMDObQ2ZaUth+WOb2t
JlgudjOJgbscd2IIHqo4Q9ApHvXW++il2ScIQEMCsaTas3cKcKk6db7TWxZ2Rar9Tp88qorcYuCw
XdKoc1JOGTwHYxlgulPt8GMzwAzcfIF1QsBe3fudXnNcA5cRqc1U+2kOsLB6bN8443v2frMHObIt
KJimS5HxosGMal9TudgnQnXjyS67Cndrv1Gf7EI4nZJ6WYqDYgIqI7iqKXt/U9ovRpeZXeQsFh5A
uLYz6tsW3Ne1IuwAdn5lxziud6BJGGsZ2fhmDEYNwigXUeBgMlzG0blidWz5OzX3rksHL3LwRXNN
1xq3Hf0Xu39s9DQ4nTJEXBgGtcfjsGDWKKiqYNHJdDPl1Z1yqmir1HgL3MIVbxYUVIgogilX5LmL
bh3/MQqjN8COFXE2UTnAqMPPDOZkY6/fufSLj/t/lHVZDHCLBBoZaVRAcnwsqFhQPSGBaPGapRbH
4z98Q//fn4c/D4/U/70H6OGnVH/15vGf/+8SIP+fLpUct3IXTu8UCxB4+4+Qmk9IzfRvdT7wxPkD
EzNb08pR/I//pun/xJXnQasm2IqLjXJP/nBo1R9/aPj/xG4GwPrmg8XTR5XLv2HO+2solMoQR/eY
uBO7wOyve3/4sv7kYxNOyoFdFlnc60SzutbZ9q5Rptc/XZH/wpj31yzcf3wK9kNm/vRKkrL7qzFP
Mv/CvQ87a5XdkwYypQvyTzztVxvxM4Im8KBZ7a9//Zm/Gdn++Gbwuh3PvdVZ6vZvMXXqInA3i0GL
5nR1Yqo7tafMV+nFGbbPhTzMdWlM82+MbL8ZEP/4TB9zB8l4oom6+5sBcR7LbGW50BDF869GIEb4
fRn5UDgZ/+tx+7789+xn+/94RZHyyKzT5wNX4LdPMlqHLj5/RJBehvm1bWAGW7CmyapxMFmb1DhY
+jwm6GDV8V9f1//0Hfk8CiNMDyapztnv5uT70x0TbIXllLbZo7gDs4taezSe6dS7eXJSU6i/uaL/
6f7k2SFeqxsg9y16QH8L2jrE6LLBsGXsMSoPu3zgDW5wgv/X3+m//BQ+ycPOhsL0+3caV2+tqsKV
MTy99Oo3LOykbv69DgkXiL5nAkjmSSMFT7HH7cr+6cpZTWdBv0klSOJmfQiADyawAv6u+uj33+f2
KT7PGu0EbEvZmf/1UzpDEB+qsiFWI7Cotjbm5xb2+wlOSLr/9y4bH+XxMYatO39QBm6P/Z++UGlh
NMCjPsQrh/swyICmsH32/sZq+/uPw6fQuED3HdfNp5v2t1tAUsxJBV83xEDfvEhjU7eb1y2L/+3v
4pvk47EOm0AMfq9RqiQ2W7Prh3hmWw9wCo8chTbtv/kpvBh419v89bzYb5bev16x1SlskoUFCaOe
g16RdguRp1Hr7b95Pdz+nv9TdgDDAgPvrQ351ppo+27w2wuXH0FOKuh1Qi3DEt8o3gdT08v3zPaR
s31gbH8Tw/+tKZFPBCzgIJexMjG5p7P3r99M1G2jpgnTZT4UANh62HPK0MqE9pHiZLvdZ2bXwf7W
rhOvHCXPpl3lFw9f3N98c2LWtxviz18eDAr3C6uj7thcAu83DMpge9vkTfUUzxk0irAFhwjceto8
lPWi7jrscR2vmggSlW0mcymD+vW2afcfmS9nK+f8Ofu56vZQnZg6L8O1X+Z5e3NM3nUPyMV+fYL3
JJCtrFryeleELtjIwfl90payyCNTunPGmcfe5KEq5u4BVPI8Jc3cyQs4TKoHiOku4DvNrnzB823X
B+EOmH/yDHtJuKy5LyJUNJNq9VG5XqQTseSEMOW4god5Xn8MqSy2eBrTDQ630Q9LtxNunZ91lMUS
qUDDRjOU2XKmA2AOdjoHtilEqINUJ+jfWO+MEj1XO5tWOfoXAt+lE2WZpi5tDgiTAzUpqnBw9PYL
iKp8CKEodXHQOCmRbdzh56Kheh0QLaEdOEMm4XWlD9fG4Yz4uIGttneNX9cehd+3B9ctc69AcITD
Fm7KAKuMugCArq3GmijO4kJyt2blfR08iSvNNEfpx0wHdKYxhkCRd/AmPpR25bahJzX7bLPe+fSX
oq5HujPiL9AG4sBNZpnUkQZ91hC0MUmpDfgBnYjQwbZwMFq8J8pyG6bqy+1v0cvFlzFRuvWXtkmk
Ft3OGfuAfR2+F2M/b2FOlWoGk3rJPoQxBE/4Sq0PTcxeszOKdQKRZZcQjQp71ue9Xprk8HIIRliB
um5+hwG//NrshvWZtNab6m35mRMfTaM6h3SFRyxTAxmhxX2jhABbdZ8GNvFte/AurryJAkgM2j1d
oN33EnOWOIAV1ymhJztdhW3neuTsi2I4ZZx9ONl6Lrdk2nJzYwMTQ2KtLUF0zJ0tzERPv5O9K18H
agecvTW5Ge5gmXc6o6Q02DPAcSnmM0GcRynrhbNjEEpZyjSKeq+VhfdBXVn3ptWr+xXqFFm/B39y
C799DPR02K4qMFql4tEzmz3spdkIc2EGT/xkpo1SPpPILtkczbsmWIJXF8bJHNfawCE5n1Emzz4M
52ovPZe5YClL3AP56JOWNkunN6JUDYxG58zxQO2mqCEVWVRtZ6+ruV0AQRbYuaBojul76W/yPsuW
WfHbZO6Pzay6l26k/QFc4LjoOz+Yl9vRtp8+tFk5ZOA6HGoraDSsKdJD9kRxaJ7FjKhDYCzt7tvW
JLzdjQbDSBMnNHZUQ0wvHug4ooN+EbwA/auc42Kp8k7I2p6QYGyrT6qq6curNfv2u7ZNxOyNcTH0
M6brhfCXdE0rToEvg+0i/Yh23QjnStuG8dPLu82PFKCD0+yaZhUGgkBL4hhyZE4VMFNmPCvdIbv2
t6Nk6Oeb2nZGanhzAhcBPB3U8mDnNg0tJaPQUDx03FFnr+StxUwWE1ocCI0IaqEhq+CAahjLq0Yb
f832QlYVg2aO26NxggnPMIZZZuT9egKsARbJnDW5YACR2Y818PtZIofp9tXpOvGtZUFbd82IY2W3
OovzU9lT/WpJpr97qUz7ffVt8YHDNn/djNF6r7YFnS4lHmlgs6HpKOpEtjxXBN6Z5TPGw7Z4M6wS
E2CHoedt1cTOmtGivsIEeq9ma/02r337hOumKBAu07HftfPi0X8rNmIBpHcrO7ZaM33RrSA3L6RS
V7CqogzSHVdY/96Cnu5jqgR4eCqeihnnrAPSwc0H9xfHtAoTr2Rud0jtFcdQ7WRef8Sbah0mKAq8
LmrRf62IbgjcnOic4drZ7U+ZK4rjSyhFeIoD493ZvO3tlv4IAM2ZXbcrNRNbnMpyGKiFvfI0ehbk
6KPfTfaee9mzSRf3y+emzwN4RPPGrnRWNQ1nZenrk9+U/q+g6TubFzJ7AeYN+aZFOI66bw7vgB9a
UQLOBJLmPpr96GREb2+x9ixgOL2bWIliYrsDY452Eg+BYYI7SBcyKrsWv1qwmwEQf1PjoOEp8nPm
66lUYKe1IjDw+aZG+Zxyz2dYQk0NFLCsMiLIVqvqcwdY4b5EscNubLktcWRRqSpOBbh2Q+TWFDl2
1mIf9XIMNEvemw865YmPlkO+B3B6/X1cJqKnmoQticPBX3fbKuXnDIGatKj6n+ydyXLrypVF/6Xm
cABItFOwEyWqIdVrgpCuJPR9j6+vBdqukkiVGNfjCle43vO1XxJAIjNxzt5rh9LdZMN96kkvqmeF
C8fSIXhAvHtdYJJILw+4R0I3yVsqNwmOjkHLFRJGAYc1jkJFsDon2glyoFn74U0bp0AGQAgpWxkM
Sz5hPKViCV+mJsYoC/MdhAT6WKrs6xqh1338aYNBIKipyjRyISxp2FQNRPGlyqffVq2xeUNKsRXg
rZ0x6GcGoSCPVoAMAVS+ggO0ICb8IcbUSUvYzOh1+QBqPylkCQJH0iYrN1qK3uNMMmLbg8uiC3tu
lHKAljaD7nhRmYa8s2KfV3soDfNcQVUMy88f0muljjCkJtS5kZM2CMmSOhbGZRELc1LAY0XG1aq0
F9BOEEbixHe3PVschLy6kS9L6EqaU0Rudc+ag/eV7d2+CjtZwCSk5vZRyMDx47ysPgwxYvkkVjoc
Vogam9sWOQzhe6RIITS3/Z5eBIYKG4ZDJ72UWjI+kV2ALGvQmmrnigD5edFH+mKkmf7CahFTXG3Z
p1JDgf4MlKF8GYyBdHfc7jUpBm6tPULjUP+MspudNfQP01keqepDhiSUnJQykK6RXBmVYwaQszUO
8kAYPflNo+UEJJ5/Ng1klelAM1CT35RKU24I8Sk+OOFpdJI9vb6X3CKGauJyklG9vCoXtWW547xo
gQLAvtDEVqld6U4ipkNZ2/QhN01pjvEMm3H7NiZWV8wbteMlQ8Mard2itkJ0xzXHv8jSUPvUVDo5
GSvNOsVj4rLbutGOz0x8aEaYa7f0l4xy5rpjBoOllPEMW4aE11YDc5TO8xxjk2MLtQCM3dnhuip9
kPFBRZUDWipSJyg8lnUTT8lQM05ZRr4YNTu6C6kFY1/Dc/WWqGRHOVAv8Sx2RIhN6hO6XH7ZjdTN
wxCagCqGFGx0V1X3dZFYl6VGJ2NVSIUbLzQCQSiL71GJIPLBJkqcG4IFjwqcorZHKwICUkEltFLs
c5zN036htTZV4NqHv+54URUkcz1DHbnABwLAsWwM9CD6hHNx7LrUSAjeAx/p0/YPIHDyGhCk4RYo
IiM1Aqme2ZhJiXaAHFnDMr2uCXuqHKsLOYjh8OMF4O5Lb/IePgkMKbmnnGxvAe0Ap+z3oEp5Ylaa
iYdwT6f4BAM5jbJlOYBfXhD7AeySDDE/W6IkBIIp9kBMvp4U2ekmTiaJ1yAzhaWUf4o9SNMgBxWd
rj6QPoMqiR6rVNoB31kTg7Mw22Zyq0DmzPaQzmIP7Mz28M5qD/I09lBPbIKRstTqCfY5jNUE/vQo
1y6jojB3nOdAg7oTJZSoioAYetJ06DdOGFH06wDWYDulf8qqLTcSVYFsjtGFTqduZP4H3IL0us3K
6kmeOKXcteSDtmqh0mSm1+RoE9N0rPxyh1gd0Km7h54GE/+U5oU6QZ8nLGo6CPuKbyBgqYhhqcl3
e4iqtQeqqnu4qitq+och8J174OzJnWxSfaN7XpgPLklD7z3+CWPyyRdre49vjQi9itce6jSWzbjj
OuD315dqM4FfNT8yb/M9DhaVKQpufY+JFYGbviil1mFbw1iRo/nXydOqlNh+i2U0qjM7nvQ5GWC4
e94vYLShlPafUHI5+kY2tFpjD64VfMOxxO6BtkXRhRtRTphbd4+8xVc1vOZNZ7UIvcLmGcdX+UTO
BaDccVSHd6+Xwef6E0k3VSJsRkId7giG6TQHyp6aXdQ1IJhF2nrWuzVRecUe0DtoavPS7LG96kTw
laoovvYGXdxpE9/Xx8KJANgMixt/DwIWeyhwzdfoma/B5KDB0Fczqa0y+B9l1j/6e7RwkI7oFso9
cjhvK/GnYSbwNRJMdGITPs5r4EXStTQRjBELYuaom5QDbbuHHFcevGNS5Wjhp13Z3Q1pY9614fRm
JsT+fFoTL7nfo5OrAZQCR/EJqVzt8crDHrWM8h+VPpiCdBtqMvgj05rAzL3XdeEsmXjNJJCnb9Ee
4kzqLppJEMLoFyN5IG9N2UOfo9QFAO1LZvpH32OhVaMEER0atUwPsfE4h+g4JV/dPVCazof9JPaY
aTwBIKfR2gJoZF8gzsMNoFIPnckhgswXWNVWCrZaTATrbg+zLmKFwNtwYlzrOTq3Oc6W7EnfQ7DD
3NLwfWBPURcRbFwCvlqsOI6xB2jnUA/vCbE0thA+AGyH/KZonk3c7RwAy4eNjp3DYBY11+woILpZ
qJNrvyiH5xHwyb2Jxh2wTNIHn245Ib7bPq3/iIn73bR9VOG0mnDg1h4Njny2+By4pSju9/BwUiHY
MktVu+1gfPmzcuKMAyoBOY4BsH0xJw55I2sgyT041jgr96hy2aqB2mYWHealsYeau0QAbkjEo3Zh
cNyewsEmBDqtPXDo9R6Nbu0x6fSPOCPYqUHhoqwB2C0MNveBUBm8gDB5UV3x7jbAd9Qq7c15OVTt
LdXOEEeXIrE9dz09q7koID07rVvpvMhMBpw3Fg6rpdlXMaY1idC2+WgkcjzDdmXWfGFY5ofJF85W
NoP+Q5LysJohUumCiU03VnB9PUQvKgKwEZ5zAs2paA0NvWQ5hi9uAYCOoMIC0pPREIRTqVZozGUO
/gh0aIXHi0z4GGUbvmD4WWYdwykNC2/IN4FdiUsDFs29Rk5TKu5qhSQr9Z5UA3mcd01rl9gSmt5C
Hz7WelBuqUEgarbDFD2WyZ8+msUor/2IvBAqlmXxBoagV9DyyJW3aYOKDdFK4kLHY4xsQUYNjUXJ
n/Lc2sGiwJmTftefg+02goVh1BLZEnDJeBvNPvxDrFgcz8IEpeeMrInUJuEy5d/tdqKy4YKVLyWk
2A+SPFHy1XzIHsAUabdhlVj6rDamF1Xu3eCxj/zSpjqYoRgNy/5TtSX1vQ5TNjp1iPkG0qy+QgFU
8alPukYYR5xndCwnsYKUcKYi7iOAyIi6m1r4N7WkgDYivKxE/CAMciUxEforvFbaU9+QgbOQe5Nk
V6w+STqDBThZGcvBh89Aqhz7bNDE6dozY6N4UsLGkjf2mOrBIkO7TmWhooeFX03hSYEjj3ECTfvr
yNqhqXKA9KxCvp3zCSeFgm9C1wo3SZjCBJ+PRLxZ6xYzJV4h3UpcbWU1/iTzrUioUvEpeEjuCU33
Z1km4KoVoW+dd3lnl3d94DfZVUgX35rrmDapbaJFqepzd7T05q70ux4VUS96zG1jRB3Qye1aa3CW
2aN7kfcYZzflkLTE90pGalXXlI0qJCtDUVNwnmWDJsKbssbqvRVg/LoXqzKM+MrLu7p1l53qCnNF
mAUhi0rD7Vs0bldS2OSlxf7Zp5FngWVPfXsoJ5vUGGzRF1jQ3+LatJeNKRQ+L+uB+HmybeC2sU1K
MJSKZKMAhSsx8BgkxbXzltYxHzV1WmZtMPN8pPLYcmmQg06zBV9t7xC8bQ8fVMCpQnVkuIpiaWkk
9PAZLfrJ8RNJJXbdcfoEkfGfffiqXJKA2eksa0Wajgul6XDq+GqojauhyTg49pnLTUg6QXVSDzST
j2+uIqVYExTBMOWkZnwl3LMchhB5pFEbahwKUeO3YlaqGWY2svDUpPmwujYwqX4O6K1oSmTJh9q6
liDmtE8M8wI1tx1fyGoRctcqj0Des7DiRvwJzApraCq3UPaY20FfbHrLK7o7Hfmt0VBNoxFwQwCH
bFIzU2Mdc4wCNwDZADqNJnI6SUuDW/atKnqocdHAWSd6xIeCqRfh/SBhAVy5orCKi6jU9WDXoxdX
HMXohc3HeeNaFz3CTExuMXynBK+RSzOAZAEg8MQQqFpmiDnyq4zIgKLAS3mGFEAS64heizrTE2qv
T4lbujt6PplQF30l7DhYeXoZRv16UKpeGRc1egnPWuEdIlgXgVjgCYrHkcBTSVGZDyb05EKuaihZ
6D5YbMn+yONy05mlIImhlZDKEq/Om1CNC8NMaEv/s8v3/+KB/1I1ug//t3jg4YNsgOYj/oa53f9v
/k33sf9hycbU0KHRIasQYP5HQWCKfwjN1IRGM2nqjNn80b8UBIr+D8NU+eeYdGVk+u905v6lH5BB
AtGzQ1sAo8qi+koz/i/0A+J7m13Xjak7Z6g0HHUZ4K550GkCoqkaOliB+Xx5OT+7nE//f+k4i/Vy
uZo5M2cx42+cs/nZ/Mt9+qEB/r0reDzuQe8Ro1QvjdHgwod/UOS30t/+/s+f9BdfukjHAxx0kWR4
mKSfMcDDNQUm5/0lcG4C59pzrnzn6uZjdX/++fR+fvv7qHtVwv/2ro5GtQ66t2PiunrScjtfCudh
mzl3dAWcJ/7m7WODEmj6+4/V4vnx9eri4Wrzev95e3/xvu2cE7/D/t5APP4dB+08lbKLqk+/I3Oe
HraJkzkvD08PF28fqKmcJ/7vJXFG5+7tere+frlbe85659ysd7v15mq328yuFpvVbr3a7c6nv1qc
ny8uXm6vNrPz2/PZ8+3V7Pb24no7O/+8uL06384vLj5PPL19u/a3+wj56mtrmjZWlFcIL/n9b9Ot
5Pe/vd193HjOXcYVjM7u4y7g96Ni5i+z6d9XH3cfXNJdPz3hR/6bj7lz8+w7n6/PV5/vz69b3zl/
3XLHn28+uePb28+Hz3fCp/nXw/bzgSqT87TdbJ5f3y8+b31n+37imvbE6N+uaep7fmm355DmYoTu
tI/2T2D7/nnxdp0w7Nvuw3N2V/zk1Nk8nz+83rxenVBITK/Tb2NPr+OXsetOQ0M5cD8l46wwHgP5
xYtuOHZOpmonkx9+fw306fH8Ntz0cn4ZzjKQFEoNw12+XD5tz88uX65fLp6eVqu7i8snz1lsdpvF
6nyz2O2ud9fL62mGnW9vtxe3i6vzE1euTlP98LcQAGCgC9FY4Pad7y+/xSCPGI9i6OItIiPc4syX
zIJuI5fWygSLQdaOU5BsCfjuZexfA0nwzb/T2kdNS/Bankvj6xDdd4hTmzvAsFe/36lpFTr6cUDV
tEn0Qe/9YJUaqapj9PXdeSXzSa8/2gEJzNK6H24tqsf1kK2y+MQ8/HFlxCz27zHFwRoVxWNKXYcx
WZ7eMtanXeC8vd28bm5en2+u3m9l5+H91At9tBobggwGzVZQyrGtHUHkQB/Tni4ApRZ8JgIupFNh
JZ03H+p2/PP7PVWmC/h6U1G1AEpCOAHbH/nYIXQt1wOAXgNsRlrGJNJqQjx2hJpyUAT6eR4kpZqT
t1uH8yKyoFcZlv0nTNF7nhC+HF7z/mcYCgQ/dn72+aM1TASyjcpqHhf1eKuPXh3OBgn5MBGryf3v
13y43u/HslUB085gsouDeVQTw1JQKrTIisyLvRkQocEgXlutU3d5Uwcn3qrD7XsaT5eRkBGKw22e
OPxfX3Azo9Wh0XGY4zDXr+1KdxfIWOITb8dPdxD5H5HhCAHp1U1X/eXVbUsgHUKRzbmJVXWOFeg1
rSfVfDhEfyWFQqLE9UCv0wipJFTAOLx/ZuMjvMiwhUBOMuY+4i6no+E8+/0pHd01LgSVEmc9VSbZ
xZhW6S/XU+l+SVhwwydBVQYret1UdLrc/9trsTRtClahbagLHtDBkc7j277zDZOKRAGZtbRT4AO+
7c1/v5YJPvn9LWMYBc05MEDFZLiDLcW2YztRLJx4SEkckLO7xDLp19ZnZNKuQ7MC+p08Zhaf4yR5
emN+RrDJQiINV+mbMwVXOe7vhd6Pr0jt5pQ4sV+2AFaFct+HJ9RNR/Po4KdOf/7lvhsV5nedr6g5
ADj73C8Ue9ZQ8pgrfBT97Us/DSVk4IscrcmKOnjEhGUJlEQMJdIwW9aWeBKWzzd+CB3k9wdwPJkY
SeNRC81AX7B/Pl8uCuEPYbGZIMxSJOjIdU2mcyDME1P2aGHhepisfB3YKJZtcXDrMhfHfF9o/Tyw
WhNjVdAt465Vrwwafk5Oku7696s6HA9cKd87iMJkvkd05XDtbn0BewIb+9wriBys0zOSrpeq3p1n
YB1+H+poBh+OdbBAB7WEmlAph7myKW/06+YhvSyf7HcNu7xTP5YX4cNwM175r+NncGOfuwvguSeW
0aPDyeFPODgTdn0RI1fjJ2QP4lbeoY+5yj6NlXcuth3elxsLv/i9fBPiGllXZ+KaNsOJNfZwGoEF
EwLmqo3OHbWpcXATpFDP5bqqu7nS0jtRQr1/LPu2PLEnaz8Mg1ad9UDw0UtGy8GG4eXCVXIT/Lbm
J2ucM918aJUnC+2Q49PqT0vq1xE8h3tKXqseCGdj35sJsKXcBXpsjY4J/sounsZu2eiQtf2LuOzO
Eq2aJ9KlCkVMkTFq0BcR4avt48+q3uruWVGee+qgbr5WhmE1yu8qd1WWHk0RE80NMxyHWhS8Z3X+
wu611LG9nlgPfrhuY1KSo36m3m2ZBw84CzU7Hl0uN8lG+62PPO0lS+LF7zP5h0E4XGlCZzlWTf7i
+/oWKgY0W0w/c21I5GVbtlsgIv35fzIIGyWoWENnWfg+CKSGkppb1c3BD9ATjCzqyLTI/4NL4X5N
5glmCy6o76MYdqe7php28IMqsUGxOsy0obFOrDLTFvj1hMikh1FrsMRYnJnUw28COFCG4hdtN++j
qHFqrHK3tgjryx5e5yrzAjGLCKb+KxcFm8E0KBoM7p/MO6Af3EDXS7IYYl83bysrOzfRxBTEp6B+
iCUAFpCCIkeBQTqP3Ub5+1nI0By/bfZrdoKDI4EuEilNopS7qgsYaKXkzikVqidWs5+mIWuJpshc
pPVPSPCXHUlYQyCPpdRCivXMZajHzbnCBn8ibW0vsj58eNpUG+ObCabfYY1FitEDExvWzZH/Chhk
uT4rBtW7abvBOo/cAUEEgfHLykhV/itCWVRdVj3bfXymtZ1gOnWmE8bJXd6Zi0BTNr+/Jsq0YB7+
PMMgIxDHg6kqU7DV18OGpxJn1rBbzhVRedg56zJ9Kw3LvI7tSKDSioiiNtr0bFQEmtFU8apt1eOG
Jx4lMeFG0SZ9/f0nTXv0wS+yVVvnZeJ0K3h1v/8izM8GtJCmmePJA/8wCKr9uFiXcdOden1PDTX9
+Zcp4Ct2N1kFm3lDlwWYFoET9JOJM6RJ5lbticVi2jS+XxglUBMdPlnBOLEO9y49tzzkai2x4QFC
PdVFalITVoHbL09n8HeCzSjkM+hbu1ymA/2Xd1Uh4hJEMC8WGG88Nd8vFdxpaUFaJYYrSUePFJGY
Xag021hddX5cKieu9fBgZPNWqbKK/8BgYeQr4vtwMsxoEQ8ylLKwuI6l+ikXHal15vCC+f9UOuN0
Sv12YwlmU3RVJimUPUWoB3NYosMHd8+M4KuY9UIeYBqlzdisjbpqdxXUPLazLl6RKGYtf7+rRyvz
fuTpWMTtxfV1MIFiyW7asrKjOWkwNIelfFM2uTdD2/cCMfcszVLvxHM8WrUYkQO7yZmEFRIjzPcb
G4iqp8huRHM8+XQHzShaljG4w9+va/rdX+6oMX0rI36zeAVxBIrJk/j1xUj0ZurpjfmcWpQuNokV
xNWuZ+kvrgdwodKJU93xcARO4VXiEZq456akvq/DpXruYVctk7mZ59WfAKDTKmFvyxyY3+LE8nJw
A7k0vIeUA6zpxK4pR1/pfH64BJUl87oOlK0b5u5dMCb53z2m/Siw4xHLTUGv2MW+X5E7DjWpTR1N
fnDtq1Hxw9eSpJMTe/TRfWMm4LlRhc1AMmvK91FoIHpGNnLfsNyC/0lElT6CUsrjZVMW1YmHdHTj
BOcPUyEGSqMFoxx+WxXAIKQRS8tcjKFNTg/C1yTM3BO78uE3hkHjyd67NhU2pWMD1oDzOi5ahgko
HFlrM9eoiuG1AEVhlXqsbWWwBjTw02IYjeu8K9PnMSdkxyn0ZggXsZJCLlEDwDsvSRmXb0D90vDD
SqXyMgMI0S18iIUd0jnfU7J5AdezPWtHtbKAs0T2ierlwTL4z4uZvkTxZ/IpYRxMbGOwi3aQyhgt
hq5sQWlYmGxGNXQXmH/yT4VtR/+7gy9DKgp+JL6RkJgrfBF+nxO1ZKEg1dNkrupWsehCGu1Y7bMT
81uZ1plvKwTDGAplQmy2HOH3gZRfts4IgITb2tAVix4MGqgw74r4O9CrbTGeK52V3xYx0kSa+96y
anofeWvVOwq41JVZVN4Zqmbl8fdF63iCTodkTvsaNi+Nw8P3K0+sWguSENqajXTiLMCLtETXLU5c
+Y+jUP3GV8fsPIrPRcgRJEnBKGGpB7eW7/s3XQiJ6++vhdVjqmJolGMPHbdSBa4NI0MM+UoFC9JI
zQo0WfofzBVO2ComOl5p66go42e6FOd2zPG6hbjbd+qcyPd/Zcr+n+7hn+4YhVe85zoDaYdb1ki+
RsHxMZ73rhJ/ZliFFwBY/ejELTvYi/cTn+gSjSdj0y1QDpZcNswK+j7DIJaXtjgSQBQFI6DX2q9X
1P6itRlALvn9OR2vwIrCHkmdgHPd9IH2fc6NQe1lSB3iOeJt4ryiXj7TIvhuY1gmd78PdXwbiX/h
8MhBh6ukXPp9qEjXK121ochRRuWLSEkBlIdjHOXz38c5viTmwuTS51StUTY/WEBgYmtylVGBTWFr
POUdp//CqapANRa2Xqvi4/fhjh+bSrML+4egCinMw8tCF2lU7NYMl4FYKVklMFF0A9COHLb9KgLI
eCbzaFd/O+y0d7KlkanMqfyw3RECmBXSEAMBk4mtWBgKgVYrvZiYRE2JS0lhzQrnXpKUJ6q7B18B
TFNWTovZSFIDN3e//31ZOLFltDjDfImVsnMv/MxM1pHpQcLuhwHTJPJ3KY6kq0IRuA3JADlx3cdP
dxoeLzCLF72iw4qlHWJJoY6FN6Nsx25DGB3VK2x3UjYH6wq96/fbfLwBUkmSIdwAl7BkooW+T1qk
JGUP882dmXKAqUS1Rz9Z4joLEaUlgsJzrlqtcmIGH78pDIop12AjnD7tDzYCQAFZohmuOyMyQ1og
nAIJFYb9iVGO7qTGtMUCSfNiWteU6c+/PEiv6TW9gYY1Qxoug58NH2K6fGf4n4ITK9vR9TBPCLQy
qUTSxaI59n0kiTS+siTfE5607y8tBOFwraPuxPUcvYjTKFNfiWMDi/RhWc7zsgK7GuautivSnYqZ
9qXgMPGsQISarFyo5RH4GHe/T5Cju8io7HCUGqc+IEek79eWBfyHePWsWeT26XlqACOvWiXadkCv
lr8PNS2Q344s3DyaA7jF+Vyj8ngwLYyAuPpRy/BAqSZxpLbat1uDJNRgcMJIyN4ln7Jgfuqw9sA2
i5b4lxPn9R8eJB+q+MWtqaZ8VGyR64F/atPqM6AA1VMFYfMC304anHjpTg1zMF+ioCUUUSpBtHtp
t+taLfecIa6Sv11K2O+QwcrsEzRcjlAJ9Vj1WegTO9LDYPkUiY6M2R/sHRy04sQVHS0jDEW1WNHN
6dAl20fvmoaFW0LBDHTd9bCQxuKlzkS9dQEAGI5ks578Pll+mJfTzsDsZK5M9c/v8zKutJJ2InZM
0XEqknKREtsAceshKyzt9fexfnperCVEEk9f25z2vo81wKRLMgukvh82+XkTSdmlqgXx/PdRfroi
m2th7pkcjg/rakiB00TiMxxUgBwVC0mTiEX1qLzLs2JC4524gcePjHlOuhplXI1sN6F+v6hCM0Ea
poU2iyGdEO7eLDvLIzIn13aiR9T7+8Ud30JGYzxVoblITffgccFPaVSljLVZN4KY3/RYCZJVIPdy
eGImHq+SDAQbxmYt5/PnsF6qJVg9Ry/XZrTjtCXRzsN9F+fFTqNgsTbGQXoUuW3tfr+640fHoPpU
SeCDA4b5wQRJqB+0KQgyzgwiArAZknYCUJCk34U+SriK/n44Az7T/gHyJXWwJvc4nEaPMygUPqO9
wEEM3jHtlWsz0ZLF70P99NxQMFDqnyr9nKS/zxIlyHHY14OGC6PtlrmadsjCi79fqRT16yjTr/i6
VVPJ9mOCr2YJ0VrDvNULvOGFBEa2aFTpbz8JmIXsLlwLh2fW+YPVl7PHoA5qq81ADaN1DuvS3Hm+
CWy+tPT6xP37aWagq2cz4wiNIORgZowB5nW14cp8KArY+WJ5IQeatFEHYzyx3P/wQkNGojcIsoHC
rnZwXaM7wOQPGUoxm2rrjwL5jhXJ5MjEA2l2afLXmyXKBLRInK/Q0hDY+P2hNXZbiiCrNKDtNf6w
RPbObDPJTqyKP0xAPgR4jy0bnR+L/fdRKsXOsy6MtFlAEOV1GsbqOmnCcPvX05xPDfQPrE4TvObw
jfJrNbNNlqfEJJIoqkB/Kt04nJgMP10L5wo+6Dn1TlCm79cil03V027WZlpeVe1Fb1okMRFKIZ0Y
54c1EKwQN4slEInQXtH25XUqReZ5JPNps5SQAtwqylJvMYClk8KqAoTmJEpx4jH9MM8nkhFn+onp
xiV+vzTyNAq9w5g2ywlRWkipS1NMk+6ClMCV3x/VTyOxyvICU4ZEkHQwEjb1sA+owc88KdeSZW9j
tCWHSSPPY6ys4Pn30X56ZF9HO5gYULXGsOvJWNclK6PZFQWwjb1q+R+MAhuQUxqyTSQy3++eXBqZ
3QwkTClxqC57mtUXcRFWJ7aNH65lmg8wC5gUnNQO1/IQcy1UFDEjqSzGB9Jp5zTElBMb8A/LEKPQ
X9Ll6ah0WOUTkoczpWUUxVaHtabkzZwY0fHBFZl+6VdteiIT98er4kMSJyO4KUoF3+9dakQGYOrp
qqSBqCnL84kO6ZMTm8ZPowidVQ4RkcW582CUBnegjwqZedCb6rrFuQ6I34rmfz0PKNVSVdxXH1Dx
fr+WsA/DwW2ZByRqgOSWJHVdGoF/4o798AYxijlhHik/g1L7PopflibpiDidwMKH954cWs2qHILY
v481eAEnZt1P8+HraAeLHuvpWEFoIkOk9sx3FEP5ojHgN0dFhTBKTav2xE2c/oHfPyNZx9nbqTBo
THX54DNSxXpKNhyvbG5F0jxMLGOTJomHH7PLFjDmbWxOSZ+18zLsanXx+xP8YenVJhziVBNGR3c4
TyKyfq0i5GrNsjNdUnI9Hzljlwm8ypDRAa8h7LAdycytUyHUP01Ryo7y1MkwkdgdTB6+0/06LFUx
Gw2c4T2khBEzY/CXwh0watxeuoA6qy8yAPVgFSELp9RKKCWoJBQQMynShMpyxYlZ8+PFfBll+vMv
W5iV2H5kBKMApJY15xRy3LPAAsf1+9P66U3gDIinCjE5EpODqULoeCmhZUHKLaVVOoMuZGoodQv5
Y/KKNydG+2luoNOlDc2HMp9XBztXACFIB0Y2rSHCBnzM43LStrMvvS4nLsKwr9tO9k50BWkuTQex
by8Ei71JvR0PGP13Fpfv97Lmc0QdI7VFP1HUd7niFt1ZLYJ6g3JckAmR66SIpWolPYs0iy9lQqAQ
mgy5BZNrDM1lZHNywMFeBzsvhF8ER03pN6S3afCRS93qZo3wktsIWpiAXUK+OrZiEriXFErrfNYW
mn8L5SUjobyuswsrl2KwzkCOsccaBpyXRurVe7XQq+ekDkeQ9h54k1lTZ+rSM0cX0X2taX80/seX
Ua4Bw4qEOWEFeaB4K70cyE7UmHVLclA23IGdV9alP2mJM93LzmU4aR+2ZJPylwi3XkWFG26IJPFo
YgvX9mZ+pYfXKKknH3LRxWel1EXeoi5k4y3T6HU6TYNSwamrKNtUeVkUMJQLiSDf0oQmE4ah91y4
Mvuc7lVcUyWH4mIw5IEUULexaJRCQsxn+RBmj5FPpC33yG3uaLlEzw3QvhggDXIqxyPybNdkeTjg
LaGSARFGCeAMWtUIrMbIhqUy9tW7p0hZ6OhdFd3ZViyGdQpg67GUxnRrjjaRukkgaXetyHB0V3Ed
XDS5YWazEAhi6RQV2pnYGyMi+hQiPGawdHqC7/JCugGFG4IPpI44q/3MahaFATV7ZqLhrNFMEjvp
8LJ0l2NlJMXKJJEOPlIsutHpei8KSHHIuzPyXsGBWb4muoVn+MHzoBj+M0k4xHeVVa/qawn6ejtv
EPt+VMj+N5R/uWlDRa6qrBd9Sb7b6G3IDaqThQhN6zWEXqCCH6JiMKsV9KezuArMyKm1uH4z8w5/
cBJE2iMGZrhQQ6VfEsthvBTIOM2LrM39zmlas7iJ1KZTncQGb+DAP6h2nkvm2kzV3CKcqdWQ94vR
MGGAZzld5zn0hMRatFUu1now+pwxKb8jHJUFhTuSNIdyJiJLrKsmT94itY9vbBKy3xs/th9hXIX9
bERlcOHlZfKi5Fr1iGxMug8KRftD1Y8Yd8g+VjgzqOYWC9NsAQQEGjUmI2i1YQHSCEgQ9BLRz1K/
BWxjj0TFVpQ+7qx6aHUnS+36hpDR3JxRuyJ8AJJ/RVPGN+ILwQT69EGOu/PekyrZMUh65mlFwrtt
+QK6awd7eCKwuAGzUzUE4hGd2GGX1yzAQb5ZqAt1CPVkqWFvDpcZNSSAXq1PEhI7brccRqlacbyT
OjxNkZlShGvAn3SaNj4kcVtcePRrggWJ7Nr7YLYkLZpKb0Znht0Wi1L0GKdLikUaVWt3AOjjlfZO
8u2xOZdp2D7Srx31ZdoK6bIAb/cikehUr/lySi9kSB6klBqUFgPLirVl5dbeOhoLeG/o3iwSPskz
jZYSUvZ23al8cS/HaowvK7PVP2LD6ndGkY4GfKO2VJ2SW1DBKqpLGdDkGN9JheU/SK2mXatdpfJS
4tb3UI4ntTGr48B6GZW+uEpC3kdKtolnLxDoZfoygeZ13oq+N2d5JQ32IhAqC5Uw92HRhluWDmy1
NJwrtOvwufCdzr3TW/2NalVHoGk49g9sQoa5aqqhhVeoAKlZKpKqj44KHSRd9lYU3qiDb8lAJ3T9
rlEIV5znYvAhiNZlc1WNCUSxFvN3NMtV09NmEdQ34lV46ZVZB0XQg8hbKPLcKmoCqMn5eydQwIKh
H/v1c1NV1c0ocm+bkeL1otLq+iSTs2DVgLlLj1tJ4jkTJwLdEMNdmQWam34EAUctp8zG2L8uZFxZ
BHoMw22YkOWOHTD0/hCPkHwSm2oN855jU3umDH4KLBOOAdddtw9q3UCt1EHgOWHVh3daURmvFLiK
YElIb3eF1FX5dPskvQY4RyyNNQzZa1fwUjtNVIk3mzyJ/qyhrwNIr4viF2KlOxkltz2FftBpmgei
yJLzOgiaP8LVwgiQmtS/oZbv5aXN/b7USfRyuXUJs9bA87Q0Ej5yFm4PE9NRPAnakCXZXbRSk6Dd
+qErbREFSq+DPHZXU9fnpcuINnVqyCsPaWslDTq+oEHogv1fEO3To0Dw9R6RjDYWSN1isvTORZo0
fyg21Hdd3zDZJirNrQyH9o/vC3YEQLMlL2isFK+e0Q4sjaHLTqKT8snWnJJlgInJT2etTPrCjC6N
+wBoxE7lizEN2IdXdR0lWyETvQ1VoxJgw/o4D2dRaEc3pVbV761I3XXf19UfUEYu8LKUB8d8Y/JC
HVHrOzY2440ETuipZaXA4GpF+JzHRl4uBTtROjM9DptSXxovdkxIK3kPedk6otFyTrxCal+UKCBH
oZdkY8F7BTsNuW28if6buzPdbWPLvvurCPdLEiDFZk2sKqC7AYuiBsuy3Zane78QtESTxanIYhWn
IEC+5CHyPHmTPEl+uwaZh+b1tXWI9MmfDXS3LLtYZ9pnD2uvFaDrdz4M1jaylck6ZXYgywnJyY3H
H8a7EHsTZRYMZF0A6pCjLbB8bWeI+A4yKMG6Pe/ypueobo6H0Meiy8rr7gaLl+uhaKQ1oeHYXWyl
z+Vy1xrA9hYGO+hI0AbnW6N45QwvvdYcZQfsu/+xG+787XXLyvN7eJEjpGusYQK/Fm14O1pc4ac6
7667Axfyr+XqDzdcMIo0HCYixT4Nlm1vtYkSjK4XflouuyHbYDCM0oscjiHU7mjRQmkyXk0R4MEf
QbpxEeUfNuNd8LgElpheWAOCMaZlGW3aBCnhw2Q9cz4tFhu0hVbb0R8UY9M3FtTxD5t1Mn+whvYg
bVP5W0FUAyepTeNpNLpbzCzkp+ej+dg6h0dl+LrroUGBVcvj7WUXdYro0olFYncH5/H7cTLcNC9W
qTX38QTW4xFMIIkFx+PE+TLPYG+9WI5TMhDNxSbE6Ey8T02a2hDmyCbd7VVrDGdk20ehgv6dyXhD
6qWLXxlC3s+RZ7TrVRY/ONHYC9CNWoyty/EqSZLfI/KT8QVnAeTiCIDtHDLiFtW8Gz/pWs7b8WBC
mRt613R0i/7udiTMYmwQbxsiiJlY8+QjMNXd+GJMEggRswwOOEDugOFeBd0k7l5vkPHOL9bbJAnP
Qe/AlrKzZ+6n0cpv5peWt0sG6FzClPp2HbobdEZh4l8vUJGJo/HVCpyDd7FZ0/WBh4YpDai7LCf+
S+rnSwY+GTVHtzlqNrD1zJB3gtw+RiwLGmDIqhDNXmez4PNmMR28D8abdN0GpJCOByhLpq3BDUgi
a/cxtNJF600GTG93M58tdpOXwWyyWyFpn+NhtGNc98mtBa+x1clzJMGvkFHdjv81dIfovI0QU7sY
uE2r+RK60YHz0p/64+zRG+Jors7t1BpPEKr0m5NOnkzzLbm/DD7GNWTptLwARYu6HQtmnMHFcDVf
IRI/poP79wENnt3NNXCmBSykntvdRi/Bm0+Xr1IbDuI2JsXL7yf4OPntZoXAKbw03JXN87g1cdIO
z3ZHl9tksI4+IH9Jd8XaX4XRNboDLmUk3J5uew0SbnSfzAfp9EO4dsasKsz748GnIA9h4IX4M2x+
Hs2QqG5yVpDz4wL1CRv4m354s/QWK+TCoKVsEhYAkT8fz6cQ8LrcpXa75cCjghLUdIo4IheCfxkH
XJlXUPytx+8RRkGsJ9+hevoyiJfp6mqUZIgvbRdxsPpgQ3q9ewubTsue3wwg5qIDZU0Lb4zU5ywY
rvphtwtHKCrX69nlwrWmiFOvoc/9GDjLePIGeC/FFnRJc3930Zr73eZLEsai3pkjyfdHNgciOcUv
InRBEshDzaMNVW36MVlDYNQZ5KBg34cD10KjfkUF+GIx6SJdGK+iOaSHm8HKwiIMkuTzMocHCk9h
aI8v3e4uxdtr+RKUQQnINMw3A76Y5Ytv5vMczqXzKOjCpmbjYSxfz5uzFeen6fhoVa3QZt3dZl3y
7F/JQZAChKfIdXoQA6fhXdKaZqt383Diu1dZGqOUthksF6uPFA4DcQHW08n209bOVhBmB0HeTd8g
7QUwBgbTUQKh6mSYEvZFcZI9NsfhGHctAw1K1t4fImJEq0obSprJDYRCq92NM7J8h3vLXk63F0Nr
MZtcxkM4e19Fy2FM4ms9ClZv7eYmSc+zlpf/Hqzopn3jpuBFzt00beaP9PH6s07or1afNiMHMx0G
a29x4YUptGSDyS56BxTLnnVcxH8TIVX1hh34r9azq3wxtJHw9LKAqCLy/LR5udukG3ikBP6JHE/a
Xcxx6xAoDr6iimR3X2+W8IZfrrY79wP0SPG6PcOz317m6P+inexMA/cig1PcugX6QZdvc+oiRopi
PNqPy8Vo5bzPWMTZJfT2U9iru6MZlKPRxGtdBwgUuxk0almQXO0WG7rzt0uYJGFLXmbTu/EIfv47
QlvcCT9ezzbXrU2Qp3dc5d3Jm814GvnvWZCp8ykdOCvkLa3uOHyYN0Mnvoxok4hvBvkYldXYXbvW
ZbZO51+7/mb52Q52O7jBrTQPbmClHUzPmwMHhdPVYD14F0XDJVqriLSm7UXTXU9uB9ZinLTjuWil
5YAvXoJ7dGF9nOZEUhSbLPstTG9baPucDWHrHH5bLM4MAeqLvIWDhMzyKI8us9Sev5lkCSd2M8rH
80U72WxXXzbb8Sx6O6a9pfslxlwPX46IKsPbJdxnY0jJSGggFtvczl4N3aXjv17xxrvXlues13fT
ZOkTeUaTFKVT/FlvgtY47UnX8+aGfb9cz73W2+HUD0Yp37lxA/y63WD6EV1Ba/7HbrTY9OPN2kfp
c9ble95B6bbttun0sKcdeF2bL4Mw3WGw8H/C7Ycc5SXY9wZNdzy4jrMI3tRWczL9SLY7CTqbvNl9
681nxOlxPut28vmI7mRmavR1wFGKOtADhu7lcLaZwzY8hLbzgqGHtxPyr9ktmqCE7hOA5C+Rb4dy
ebzx81ctP/U5AtCdzzoLfzgYnoPqdr5mazuZoGSTcyMsmcgHH1pJgrBlsHk7Cmji4NRMYFdPWmOo
28dLxBAveR4NHo418D8T3ia7q12+mXxA/mK460zh4Z62w8Vi2T33/Mx7tR0NEreTrBJnebWkX9g+
J/iY5FdLi0MDvjxA6DtdjYOvu3R0hY5bMr/KW/PVqyQXUbB5NMz/4FKers939hpWKXSxF9b5Zjwa
3wazGPKznAt33YlR2OjYi1Xzi7uMZ851MpLznTahUSU8C6L4Evzf9iLuroP3wC/IINB33X2XodoM
17K/dtL2aLFdPbTWdutxEwxmE5gwN7t382y6Jb/WtBd3QYrKWTvaOf6nLB2hdR349J0sNlN7186g
Re+h54wAwSJebcIr4snZ/HVqNeetwblgEyC0nsTbxyBY0tjVhmgU+WWr5Y97/m7qv3KiLqIA0QaJ
sI7fHK3uyY4s7I43stP7CeLa3sXU2cWb9poSyMed5U7oLlvTxXaxpnfjd5gsITFrrb3UaW/j8XJx
brvz5tcFQsReZ2NTz29v181sdz2ybEqSVjqa91m4SXC+3VrJqg0jxeAPVKYtkgJeuoYwPPJGn+0Y
8us2UoZcmoNoPvsjQWzCvZyvrC28ya2V9ft6toPDEzLrsW1fZz6ojM7WHeB9oEyxy9vL5cy2z1eb
lc0Ub5Ye1d1ZMv8SuKNkikZmd9iJ8s20v3RiEA6rJP9sr4d50AbRhD7s1rVwyoeECx+gb1iPz8Ml
idCLJdJxQ/zAVvy+Gafd4XmWgaNoO9vV1+GM5A4c6ePd/CoaDbzH1BUB2Ql7543b3Qxgt8ArJnMZ
ZjCtkojMb7eebz9a/ijfwL8b5O/tNT0Hm/HWxa8g8x5cT/JmtGv7+XRuo9ixHiKauh4kj7NsHMBi
l6Tx51lG/kgY7mlis0bN3Yw72NsmCB9Gq9+74dhGneo8ws/wYDofhyvahydOcLtzU3cOX/IAKUdI
38ibYVgygt9plPy+cew0aXvIiAIsiCcDYjM3g4FwPJ22dojwWlhZexM2U+oAg9DBwK59Epnpdp22
6b2PW5A3brsQ6y3AS626XjRFhXhkEQYBcX+LEzRHiCPsktPHKVxC2Lvhm2H8HUA/E3Jfo5QMJd9F
ltmD8c3YQ7fmHAmQUauTzrvxV2uaO0hphyP/82aMhMdFd5ojQeCNIeG7yBOb5PBisUqHr1erbox8
IyZtfReHkwnWB6ZeyM/TuYO/NZ7PX+EjQpQ5hEXRRq9uufvkucgyXQbbNF+1Y4weAWaWL/ILGJVR
6yCzFPQHMBWiC4xNda7RHB+7t14KxTkCksmyB70x3LDBam7H7czLkGmfZe4SFWYgIaiHNyF4R013
g9jAwPcm9/PmZDt9bVnDcNxxhlH8B5txsm2HXLX2RYuA6Aom31F+s1pAldkJSfLPMBz4DtDP2gPn
Ikjm08EVwgnzXQcC2G56mSPERKjTDGbonmSb+fJ85C7QQyClvsIUzSLSFfkmTYZ4rmgyRunUaZ4v
BlnqnUN4NtnAyWd7s45loTp6EUQZ2hkJ7P3ptdWdedFNnlhIH8TIWHam8FjT/xAOBu/WFGjuo+kU
idl8Mb/g8R4UMnF3CZtMlE7scw9eYOeiubKnaWfuRKvthQMffPfCWXir7kU43rWanZW/jb9OVwtU
GjabnTu8mcAkMWhdEKWsNvcp9Nu5SH5IymjpBq8BfBGZtIDT9SG+nBDj4ybezkUR6Mrd0fICDT4e
40XmOqt3WR64HzgeCMdCzeqjEpzYqENYk/w17DfkMKzpeAX4w2p2kLmeDy7sdczxIeP1YQQ5u8Ne
CJu/d2nMjzsRpJ7whriA/uEJhrD0KrY3/OvNaCY11d2ILLidBP4G4cYY9bJw0iWtS6bEuk9H03jA
5Z40H+xuLJSVZGWGN7t1NtlcxULFcu6sZvM3mxkZgDsAUc2cSCHfwsTlrKLbEdK5u9vpGke8TeDb
nF3PM386aG9nCbZqEC7DDxCHWlx/c4lNd/TDZIN3FDWG07cpUcbrOMDrvwjQsr7z4QR+mCMRg5xP
thDu/8XuvU8xE9Wf2dK1yavFk1dwiAOvsDeeUD35w89k8+CzGefp7BpKdj/mQmOSySdtl282eb5D
ixf9HElaDMe3aTZZQMIatnB3KTW/xHLuPi98qCvOQbWB34A4eL26Ip1qXWdojAzPk02EQnnLWqfD
svvkl3gY38z7s/ss7fezu9787/JPH5L5No0Hw+yf6o/L8mcE6y56WU/5oYNBzbb/yvvp9h1J/Un1
T6u/+t1veVLZuyIPepuAcH+fPO8v/fhBZ/3ivd5v5/1//PYAx1Am7zeIk9m+giMNgntFxadXKkbz
oydMegw6f+TRltNq+ECvwcVSLEXMYVD9wkX1kdYzFztSfEW1Mk/fcWTYPx5RPbs/mr4fvXM5ITeP
//iNGqHCU1kswy+M2Q4aIIJphgEGUnzAbe2N3GrZDbgSqNYA6qp/zxeaNAMCHdWaA8t2G/CwgZ6X
Hp390dPV2qAFjjxqix1h1rjpftcdN3yjNLDQBE3zRb24e8MHP9DgNNCi5xq37wNWSmvRIVtl0wN9
EmDE3qDdoEGbKT120j8tn/KEGbThwczpjj1ogP+nuRNkw97QI7RtQQVCJld9yjk2aOjAZTWHboUN
muCgxAD+XX2UObBoaGnIrwNakorvMmj4ugfeCRuysg7IwmNjd4qdTzebuesvEFm9Y+81aDcTHBG3
xt7eJ+PaAA8WgQWrJ8e01RcYstbYowYDhIcLZrfyo06B0yDAAFkdIAhXfMrvM2j/owKvOQWu28DA
cdWLDd1b/qgB4zbXHDDE8mPc2W9pe3p4ctJBRO9zOUTV1/EcZsYHwo+na+jqC1+X1gGw5NIHvg3c
Xll9y28E9DN6dG1Wy2+ct9fiqtYaux016B3Gx/XZ2ns73wqaDZpD6CkG71h8jLv1JRrTGnvgNQJ4
Oekcqa42zMj+FHgS38G+AarF0L0P4FVrBoAkNkKkuOFFrtw79QQQBtKwDEkzoWD5Kb7QINtPY5vm
HDh+w5WmIRycpzHu7QLfbsDBwiYRNmX5GGcDhJ5Yaxe0nAbtJNKfVdk57pS9GbCiVgMRcBtWp8pD
MC/2kS4BrTnwggasEQHdz/C3yUc1h5hJ8Q7p3a9+XX6fSQdBZEG0poA0FzkdD3afbyHu3jaww4ZN
wiPAGJYHwbgLwfG0b0OHtJdcCALu3xu7ZZMS4S4k9VFMskHrrmv+vGaD1isYaQqW1e82PrkeSPBa
LTory1U3zvzBzqa58S3yu/TAAgSr/XzVEXDxA0MajukQL0xDZFwEhOHSnIMIE8/d9pTeOsgBldkv
6CjqlKBx5wDGPM0pCBFTYgo8AG3lR90Fha/EX4DVp8wsG2QEAPRqDx7+IMaGt/t0zvcMoN2AZIge
zToQkow4l41BU9DST/fjBzJEyKpU2x+QAIXCN6Lju5wa48YupF5aV7/lNjxZezqLq72PTd1bfidq
gLUGmSHyMWatu61t/R23YVPw4M7/VsvaH7vXgM+XflvfuKuvMkQH5cJfKfOx7lj0llMnd9XwTxIj
4u3BSWHasusXO5oNmN6LY61sdZdrAL4xtAm+5cMM2/FCLq113HHl8eTFmNXHXZkCKwiweCT80EV+
ugkNmwNhstGaAy9s0EIvJIxqtEukR8IfZQrpPZePcdZeSDC1hk4xi6Sug/KAkMzsmTqADA163uky
Nm7QUOZpjtqLGgF5LsLXb9m8vbG3yIMSSsCrXi67eeuuXeVwggZdDeiHqgWeqNlA96AJF2mV4TLP
va1gFs+/6KSOB1saqUzxlPeWnTmh8At5gOS/zbJxwsikdc7dVgNFAhu++m+py72hU95gLwRk9mqv
3ri8nijJaU0BeRvBZx1CGuwmu4FWbyjRytNunL0T5hGtkVvNhhCjt2C8qV36A2MvOS1iOqI+Q+eg
SrZpnHqgCxQ3hfaxmgOuzr0TgOcPKTdaDEE9R6bZAMQHNPeB+HpAgxCHrk75gYvfauHrOWRPYIMr
PsYdBVvY2fXOQtCAMhBAm9AJFx+8x719ALaHCN936/SfeTUeqUxrTYGIiMOnCQNx5d+o20DKwPDl
slGqGTJvF+gaRMobtk8Gg2C2NAaqLfC5EqT4IcJ39RZhxg3KcOlGPIBc8H+J+Qhtio96H2AIgPmB
goDisPgYF/OjBKd7Cjwx+IJxVL1AK6QEQGmP9G9lA8rdZtDqV/7p8y9DLAAE8WgPCGp3z/hZ3ILA
f4Azt2qEVzHLBo1dSAi1rB9FLGH4dey6xK+efYDeJAJooxH2QbMOPcALzbFL5AN+j8Q+B3pv3cnp
wvtD7Q8mzvJj2tj90gI9f8vTxAB0WTZ39VEz+1x65LgICW3zll3X7XPANlG39cl2KKtuBSXYl7uu
cgSMGzss9LpbHp8WP8aVGK/4qM6OBaQVM89tV+8L4wJfChKac2CxuwHwke8A3XdkElyvAXM8wplV
8cggcw8Du+bgBdYmWUxfsKF7Nk8KGhgESXaZl+TS9e8kmoUVB/WGGqurjJ00n4Pjg7Wv7H25wwxa
9yrr/Hx7jw8vQBXIxo+CuPACRHRRFC7KTznjBs0ARUjNnU8vBxS08NXXmFXch70DELoUckmDkhQp
73zjNoHw3mr5ehxx4DCIVIjXuDd0QO60NwUIS5jq5hJ6ao7dcmxSvkKCX0OaVfvn+yCdWjRVVwfA
vEQHhVfNOfAIZ/D14WI/eu/ZDtV+GX5tBIzLdCAvqzkFlPcIdCjq1GAeNdrF8wfPItGucWMX8mOt
02+xvrTm4vmVBe5ijHtWQHpXQ4ivn1BeBrq/ustfNC5zB5Lx/JbT3ZsDEkFYQRqFkSkyM/LjhOru
Awd3J0CfDr2E0tgdWELqflIACmlxKT7GHQVtSKcUvLnm6WqqIj016c096Uo2uFWaQwONAa+tuQuo
88GaTrZPyml7J8CSXzRDlp8tYugREBiipilkhYW0wj5As4N6aiDbiJ8o0o2G5buq9urnBwGAW9D4
CBFK+VbX3F966Xah2i/qc+XJNy/4b2r7QKw8CqTge775untzwNHHCSQ+Ng/OqY3rou4dAGWFUb92
8A7ynjJ4z0YdEkl3My2/rZ3zFRgXmR1kTCrrdmD+CAPw/6Trt5wC8+IAejF0zR+hMPgHVvkA4UfD
HxqvwGIqphSD4v+q/vB84ydURST9gPUc9Xrw/EU4CIHiat3Ns32O7rrbDbS1Ixpa1aAHXC8BkRvB
jlaeCeMc/+oyfv7ik9nH3ye8qfN/B6l/mjhYd7r7KqMQGXf7a7exiGNHNy8fAc7sXXmWD5lTsenr
k2He1hfuET2PTyJ7SthkENRoB1PooobOBNQFUOP8Pk/b1we/wSDJ/FW2TZ0Cl7wAji/8iRUOyrzk
r+gGaq0/CU4ierVLb/8MSCMTvq+URKuPadsAr0xzDiQBRBsz+qkt1fyR/qUkBNdDDfYz7gIoxBa1
NoAF2k8y/y0UHBXz57XkVkTusrZ+xqU7bG0mG8n4+F4ToXvsqLrtAfZHwDz30qFmRb3oX2pue7go
gTmH6HPXl786B3T0APP0wvq3FW2GQb4va6c5B4JkQlIWzAMRVPlRJoHMAHAQsmEgfYqPcS4AmWvd
ObChMvJaLVck2vcOgdtsNCmJfQPDGGcAtBt8BPDgUOVj8cvlVR0AJO6EyUV4XKu0t3kAR83F5+rz
oStr1Zktqe/s7QGrBeAJni8PK/k0Q2YZQo6v5hxwCSDB23pCeh8WgAToSU5UqFzKj3EVcG0yQ2l2
cnADpZ1N3QDgoRoBUH9cYANtn27W0wLg4eMBB/vpjb39T/Vbtj4YePMGb+vGfkR4iNPynzrlp9p/
ikHUOzwcDVPRniRtNY++eL90MSLyHaqlLsLiAPJWaX4svsIkr8fWDfpw7cXd+da+qY4dWwAUTjIi
pob+uihfGIyg6aPUXXNzYUf2Tj3MXrD30P1Us5cZ5/lUNNrPT/zBUcu9vnenqQEQaK8G2H5qnRW4
xqD9r5/2cbjRgAzj9CrLDsYTgGsg3p5xgb42Txmdvb4fSdviNwTH3pYnCITZ0qXr0Th7Z7u6x11S
vF4oWexQPejEdWxzqtow+BTurXEHXZuiT5JbNLFBRVNXN1UHD6ZGCA7Y+tiC4lN6FQadd226Tnp1
QHZy39VkbeoMiDgBNFW28BSauQn0Uz0YNslwEueVUZx64YPukiAYgNe3EqBZQZ6cW600J8S87P+w
RUJLsfmsPeWvIKS+aWxsp+vkOugQCD0R6cynGH7f9HPXU+bg+FfdUwadfccpb+LnOzqC7QbOBE17
HeUo60/vKm3MwLqo+pvm6Nva/ISsvAuyGRreOnWhDL6gqSMGDOoGZuNsv63P1N5sEOpw/0VViu8w
uyOubhOtBhKdZZnPOB8AzjFN60clExADmg17Vbw9C+DT7ynjJ8/xZCDMsv8V7kDLDMBrEjWhpVWO
gEWPkwusF9+wKgCUN41BNtDWbnLifqfFyQe5e5DhwfBL8qvF0hcfA7e+rv2nikG/rkcfW+XfqhEA
PY0hkG9hMi0/5oU/Qjyg5fsQ+tHVSxDwlOhTjgBiJQ3haYXuxbQbkMqL5thFkA2zh1KNMmZRo8MV
Bu4P8Kv4GBfx24621afAS9MOaP6DPd9qRFT2Gbyxe14/vwX1vNCS+F6Vw2R992484OzIhJLers+9
cVsfp1Vz65PktD3w2gR+5RZX8R02PHb0jLcCEiPl7007/ZAPaU4Blg8pHno5QLcUHzXulSkA9Amh
XWVnTLr1Xd3jTwkDGj+Xi//o+pPk5urn6hNKN/kYZwEBnemuP9gmVCcF3Vuuv5r5gaXfc0WpsC4D
GIduJS2jOQWiUoIVYIerex91EuGsRb/MvGOvi+sk2UPMiw6TMNDLR73/RMSJVB/M5ZXhM874a7fz
SkiLPM83gSJ1Biy/VGgUaEc5QwbuAm3Xj9JuBIeRHf1J5kfIzeh7R7DXvCOgDe4TZg/0h/4E3Ifl
Q6RO0v7Grr+v6/+Q/AK3QWoPhubioxp/smv08wJ9ojJi2voHuhbQh6oc0LZEdeXY1fCnEDDjTqTt
rTz+5p0A7b4ml74G9Cdq6aljaT/8Ppr6MQLFx7RNYGsrNQJsI8ilplvuAf5bPQIBwTHeX4iLWE5B
6W8b5AXDRxGUV9PzU3+WpDcpflHjPc7tRZTgNqF/QBiwnCjjpsHWBjoD+aF7GzbH2hiqaVAp/wu1
Q8BOMO0caJeAhOGmUKysEZ7qKaACTvE3Qs6yyn4bdx3QhVEsyvPPAFMgW/tbIKxOgQ/tIcVhOvz5
c7My/0gsao6dJDckxsjVVq6OUMXtpYIsHx2HAEBQUFcAjDsB3NSac0AuQJIAJIBVR6AVllC/0NjK
j34BUGgLKe9B21lVALhQ9te/xe/BfsBjXPlKxpUAnIp16fnnnyo4mR6PO/DoFUiJSSACSBuZx+8E
I5Xm5ueAQ+zVQsTkKPRNeE/R9AEBZJzxcyqWhecvPJubHC/YLlhdio+6+SOQrqLVDvlf6fqUtSaD
PEAaMDWXnwwYKV7hrajqHaoJpNFZJCyhtiq+x6ChFxIkWpU/tjZlJAelOtXdA/WEjgmMJnsekWHX
vrbJo7Dr0bzCupcb/0Ce2SJEhtSF8Kfy+gwkNJGGPK31R40etXoB/lVzgGuzd/UVXj/gIGDBxqVA
tTvbRaVJuKzRqSo/av47LNqaAso/5rn7kpbVXHnBOxLRwmR2/M6zgcBDeBLuMV6aZQAQ2dGcAvw+
yhuoMtbIZvXqc2lvYnvg95uaAytkF7TO/wHYtUYSGXTHgczUXGbYu4A4YuNAd1UfjNm+laPYL1K0
tDYYiu+mQK05CSJBKtc8fazlHKjxPT2cdHQhxVy3sBrn6/i6MyA8xpHE+AiOl5cdT9zbBfC4A3Oi
04EbwdRtoC1WQ5YPxEsT3Q71spMchwsOKvLkv4pPseEMMgSCTcNP0TwHFnUPAn3RKa1sgWr0gcMQ
CHPrQfhQ/AXzQj5tZW4uNqJZofE82uzhSyqIwgjNfeUUmZfu0FYrJu5hbA68bTXgWbEFEHtxBgiA
KnhARaJu0Gng1TVPAg4gyBZkPI8XPVpMAfgPQcCZZgnQ3dMcu7S8wWMa7kvT7V8FZD1F4oTrsrot
y8k2af210V8W2mxchlD5HnhDgVwFNq6g1Ab5mGcBtSv/0vAHLQi3XTHCw7Kn3RTFC1rBYPYxbvML
DZ+Wz2+zvh6RXy3EfgB+IhvGthCPuTL/5WEzae/rkxrS7wL6BeCjdFDtn3yp9ZBNJ+NZhcXGWb8y
G/H8hC92Xza9Qy6/+igzUAiYUQ6B0qf8tXETANOM7gkg8Afdg0epmj6r1aTSA58f197T3JiV9ShX
Q2P1oXPy6PNC0Kk0fViTvf0PLpKOB06+eTkv3Qo3dg1qfvLZ4jntD1nKv9L4b2yPkzZ9Me4s/U1N
4E7fPPq9GQDkjmIjLAp1pts8i6/d4C76JTS0wFbZOrD4UBw2PA497e3G1fWrhiuN4+4Jconrfk+b
a2/lYS+E2gJXuIIPGXXJ6/o50FPBWQ5mq873qOcedksHWlshLjP0otPubvDo6qWvXei5FJNHjsML
xb+tHCmDll3bu4WQDVrWlkg1lhccxmxvxwt/Pxl/UkmmOfbU2nTdmgg8M3uZPk5lzJZo0dPCjEpf
tdWNK+aF2rc7LaxCwwlPuTJ2bDvMbdLDXDl0xtl47fqGNDJyfXu1HTs47EBDCfSbIttraEaz0sx4
/i3nE9KQyRCBinKV1T0g/P149Lj1VTOncUG9tkgj5R1x6QErqNhFqXmEYBcBrxl6yQneUCudIde8
3GWuKBztWXoUmelsdVxuuuroGxfJagsy06UVAksjZq2iOfWys6RvXyR5aoZ283J5yClrt7Fj4Ehj
Ij5UX2+qtwOFK6B1WFye2ryM2wjQ6uqfAkeIqiWSKT4HUY60OnERgmEtf23gTvB0HX5cP1pZaOas
KxrqHMDkbh6KKSj9kefffRaXH4yNpLKo6h5becp5vrBX0+NsnMvb0k1msqY0aFb4tH3jbzeFtzxq
yX/MG7buaZfuTFoxQDIcXXMIqyhvO7Tull9kUHxna+M40GKGqg0a8lqUh229t/KQFtCoAVNVzV1i
XjJLu3mTuD4KacbxpTd/b+zk7qHjLXKZxu157Y51fB1ACbDw2eqghaC1RWiDTEn5Mc/MaXcoYsPZ
71KM/hbB7K87UFUa92hRM27ZRS1Ay72XZYdhnhTmUXA+Wx4WGFBLlQNsoF9TGeHnX/HgdVqo8NB7
qe58ce/5BenNGr3N780qV+GMaq4/ElsR8mJIa1bANHUOAPK0CPCAMddQHeOmwNbObYmTQygLWkk1
91K4cCnUm6vAF+gefxpRKMaLvGhdrlamAH0u30eCAf/XUONfXFdaFrDQImiK4PrRjLYFS4XvuS0q
2qZegESmmlaAC5DufNpTpXQtHzXXg8PLKQgNll7ngtKcAmnQh7DOpQOzXGc1ugWxRBsDigV1tsu8
u0C7Y0dgmdC1ifdfftRdIBk/JDno6TDW99dv2CLbD4I7+hO2UgvYZhNPySHer+bItPtQu3OJSr4E
dzU08xC8Z0nCQ5gs6I01dgp0k94iSCrKe5L1LD/KtWiF6JG7bJSavcu8JIg2hBvsAiUfXAMk6YsP
d8xeTGSFIP0pB7ZEn7f4mGcQdX1j0R9GtAIe09roq1NAbzfgByFyrcJG49JB2rQ1BMZBJLF/7R6q
LrIVSm2AGgMhUrlLjCt9+yfIgcLLThRcDvA7e0gja8Fh+kRvYVxCFBZSTedIAP30aUJkdeASgOQX
YUbKgN94zswKkQWPphUfQN1BfAQRluQ+9i0gFNYFeR1Y33JrGHf89Rs5imRwQOviwdix/jAXw91o
HsRJOyUmm53kN6LUVTB0YPNYd3haKADUqh3GpcArd+T5KTF6GAgFoS/9bsf7sJlQ7foWKpt12iHZ
1z3uMJMLbwWt6eWpPpwDdkdE6z4tHqXfY2BSWNf9hZGFdKhT0/MepgMsrrwm5RHSIpXjY96tr63I
i/9Lyh9ybr92fQ7OAiGCI7yNcNcUH+Os/wnaeGCpQKSSTo7jYVDADUiRVEhcTQuDqc7qGgIYGYlz
PbS3ywU+uAKlmYVUgGQGDQ2AXMyYrveLPm8zxPehm+u4OSQhAocrGPfKFBh3GUraroxNNe5DZoGO
xgB/r1zrQ5eAWSBrJCx3T3vFrIsRkU3d80AV1BOGurpSeHgeQIkKmw2cxsYZA+0WH4CeAaUGD5iP
eg1gAuHxZ/PXgIiyGmUQJMSHYFlMGEBtNBallMHm1YuIcJHEOayr5YeBEWSuYKJcN6TDtzwuxm0I
WUatOaBojO0H9S/5hf2oMILWiLYXlHwr/9G806Df4AmzvxQJqAQ8+cD7cyCkhy6ZsaeSmnH+ISuk
uQGsQuQCxAjF0WM3o/S9CQ0K4oHGXYnEdpqjxy1w4Ykg/futCHCwAwiS6HOvZV1Lm2OQWbR1p8Ci
zQszKMIu37ARe3NAxhD9i4LkorQE3Jdm+QQS3msZQYsgiZZP7j6JNfbGboEGp20g8CNA0aYNm4BG
c9w2moW0sAOXq7zBA3dQqK5wmSmmVplXk/a9tpQnFA4MXzgcqg/baG/tYT0UBCnTY2qTP2GR5gYQ
sjPUupG0Fa6U/cG3pPeTbij8IzNdH5ZHd/CAAml65uDX/e7qHFji/6H45qLtVeUNTDMBNPWQvSW/
wxXFctG6oRshWjC8kzKOJEKqPgcbAzShDylMUDF+GncbUMfT3BgYPYILaQSqDIMaK8mFCPlFC7fR
PG8gLN3056cIxB2gC5RkWM13fHgpoIRLKZloDDU4+Ri3A1xts0jZgJDPcw607qif0zrE0SBUNtMq
1kxUOusP4YFLZeQJLHC4/oFPXQlVqFoGx7j11+4UFH+QgBgs6VOztGIELZF6iIQUufQ8DXKLtDnP
YDxka3P14VzuOQRCDkDVHH0PuueLj3H5ADvUNfwWfWIuclmQ3R0HC8H1LjNDCsrA0Wtf/SBHufRp
D6kyPk313rM4+JJ98506e2xcjtDxyhv5+eaPBDlpL1R86tuPWd0/BnBAy+/A0VTe0S+UTX/CTCz/
+ffy3dvDePLYmWVxFveX/8r76fZdf5lPsr/8C3/+gLO+PG578/iP38hqhR6+PY3AwAPwgRE1UP7h
++28X35V+Y/k538+JPkskxcZxMns7zKavV/Ke+/9qPzd5Xd/uZqKYpTVd+3/UWd/4MqL1b+p//A6
7qe99GG4LX6xrcb4ujft/+O3F9N+Gj/0Zmf3vWnS+21v/FJV/fay//hNeds97/FHTz/vp9P8UXms
c4LH3ieTZJrMzm6Wk97scVm/p6ya+DW6b91OHpLl2X++7fcn8WzwX459jQiY6H7N6yTNhv10dnbX
S+PerHfseyR5p/s97SQZH332CcZwGY/i+g1l+oNTPLP/yH7N+o9n9xn/szxLvp7dxQ9pMusvY2Uv
Cd+L7uxcpv3Zw/DsbTLZfv/8E8x+9fz7JC8Xmw179mKWcR6z+OHs1eH+lftZd0hXeW9aP0UWRdRY
dJ953e+lj9UuOpMx3D1cJLPepP4z5RDazROM4jZO4y+9TNleRTpPdyjtYRovs2lvWQ2nnhyZKpgd
6h/F5D7P6r3ur8/avUn/MZmp+7VIRum+/us479fvWLyyJHl0H/qxN8t7WV4/qHwurovuc1/38lR9
6inOrEzwH/2eGP/6FYs3llBU943fxtlDL8YqH7lc6Jw7wRf05nnvTIZwlcezvmLQEEw4xRdMeuqc
S7ZHd164pJbD3mRydF4kz6z7Bfe9eJadXfcn/Vnvv569WD70Z0t8qMLYvJcTi5Py2Dtr57OhMmfw
a+t/+ftk3D+YNXrATvHc2UB9W6HB1p2q9/mqN1GWmCYl/cd+YnnjZTHhl3mWz9QXl+K37ot/52Q6
wkaq+9T2JJ7P+2n25BHWjxSjgNYwiqN0t1C+prWBQtUJbsMPs3jPP7mLZ0l69ibPJlv8xWMH5Cgu
48fDPubq/7OIEQb95M8in9rj//XfV4sgM+aQIrf/A4Y6bXxsNRYRltofr0IZaP4oxLlK+/3Z4U0k
iSHdB9/1N/FDUj+nuN+E40f3saWZfUtImPZLRy5e5H3C9/rRxRYQLKHuNymHpH5c8XRB5Og+vc0D
0t7krApg6wcWzw+oydV/cMSNw1d9KoX/aGnbxGVfvvR7ytQAdIEF9odeTPn8f+MBpuD1H/D8vvg6
GPZmhSNQL66s9gmO2otdP/3Si0fqSp/AaXqRTvsHMcAJbp/z3mww6T32l8P9eZCueN1Ddbftzaa9
tH5QeZjqn46cpJ88SOfDHO+tfk6xaCewAOdpPusr4aF7gslt96Zfkkc1bhNVZN2pvU9jifbHilMl
bfy6D+auVz017wQb9zrBkbmV/7p/8a5+R1k4WxLeuq98MyM0Pkzm2Kfw43myunR08+m/78veXN2+
lLX0n3q7TQfbncQ19bOKCT5F2FGkFlm/9CC8PEXwUWSyjj37BBvjtrfrjYffT8kJzvWrXsK9XO7c
cp5PkKq86z30ku+OiNQXdY/IHWcvmRzsZWnx1n4wObt41VfnonUCk3FHPmZ7kKC1pRtD941f9+e9
Sf2YYulOkWV+20t7D/3j6YzwBFvjbW/8natiRye4SN5S9SLeJXWkrCHIzHqOnn9R3xO/9uaYjfpR
Mt2gHOofn//k98NefBglgSk7wYN7o/j7mS5UXnU33vtevFaNc6ESrP3YPB2LW3ho5hyRB9R9+Ifd
l/6R6RChHt1Hf4z72UytLDinMHVvllmarM5uMlLF87O/nXWyJE2y/Fh2HmaqEwyk+sJbMlzLYZzy
lfX/jY99KZ1AJ/Ah7ufUtCbbY9kh4BSn8H3u4sfHSf+s01tm9WLL8fUAof3INGBFfioarmbtfhiP
E8nF/u3s6f+WqfL9LwUjEaCWUv/R8+1Gcav0WKA0nvyf//G/luPetnd2lW7J5PAG170vybRXr5pi
D8kBtGCq0H+D9/E0Sa1X/WWmWMUnDV3dY3XfJygY19t9+beLuJdsiZfis3/ls8eekgES3sqC4UP3
Sy+S8WPCBL7vjQkj46kSlcBx79HtrD91t72cIt64flBxd0OxA9HSCRyZtz1rElsPw7hnLZf5ke84
wdrfE2kfefIJbNCr3jyjnHLk4X95Cfz7EkulKVGSzHKyfxEEs//+1T/f/6POSXAt571hSkFJmd8T
LFt7O09zxc6c4pxcEfYAdkjjufK+zRMEmTep6sHQolZ/x/ON8s0y7fXVvStM0rpGiXdd1E8pbIVw
Xeo+9GWSPh5MgWBfdR97m697sXLPFsQIuo991f/Sm6m5+EJLT/e5b6YHc9A6gQX+Vw8YSz2VxYKd
Amly38sf47MXae+LGv0iK1h/1/N37v0WqFX9GHllMOz1j89/alXpkHc+60xjAS8pNgK+Yf0v+YQH
ckbqV7lOYSXRf/LvfcKR+jHFpAgFlO6We52csen+0/LsMOyDUlP/6VcJjz27z788EkeBYFSOIm2K
pzDL7/PZl2P+Oh4MDGnCPaU7Ry++5Gd3+VLZkdXTTzBH/+1d577z7mPn4r+fyeYRqOF3+x/mH/DK
Ln0qId06EGEKOvjHwzp2Wf+/qUxDPEg738/4H/gQM0bxHaZWBeAmDxT3/uLvKLDXfxdI96tgdOt1
kRMafF85qIb8k9HcEwRReSzA/e+W/xefe5ABdKQWebChfu2JnTxN5kroBbxQBHjUXfprDy0T5Mdq
xwX4QevZL3IsUu8gd0v7ZKg5EWXi/cg7C9D+O5fm1+bjjZwE9WY8hn/Xmpe3uAuDQ0hkS0JNCCak
WZCWAjg2fuRIcqv+VK6CPdM72Igw2YU0q0WOZ4MYIzfwQ3fiZ7/ovDcRGO99AVSut2RxQOEMxp4i
NcL4aLlASbT+9RE/42e/7q6/TOZkX6bqUmHEpfvegcmankOXrqzvjkf+rSvhp7+sNxim/S/1axej
ostX/oM8JFyxaCH+MOn8s1/0hLMAFSkgaXEY+Lfl+ZavDVElgHfVi0SxBoZa5BnrX//pZP77bqnS
PP3MLbW3KP8/3EITYhN1431ndfZG9JNH9QW14DRVbqG/zID8NSqrsMHqu4p2SLmljuyZn3zZ8/5k
EOcKuP4UMep5smRiCzTWdT/d9QfJ6qCmL4xeJ3j53kHy4vu7+dcX8DyfDKSBpX5BObCnQNFf9AWK
okQ7pwhLblKAvipuXLRDdSe3swR+qk6CME/oPra960uGs35QYYNPsBUu4+8gi6eAxV720qR/LGL6
4X30k2fvkkzWg+IHitK17gRfxV/w1Q7yGKco017Rjzhb9rf1K8rSiUCv9gvTUtebqY89xTwAY1Vn
V3RhdF+2nSZ08Cjb1xZacd3nXufUqVNlEmg41X/uDYiAA+NAJ+sJnpv1JurbCmWp7iy87KcHG6wQ
v9V+LImVu95WTQnZp7iBXvWy1cFuOAW07lWcDfND18T+PkTMv/nAP2lz7ifJChyHuoG9HzmfP/ng
VzF2PaPDJesfFClOgd57lW/6oBjzdFBvMrE+8LbWPz7fA7pLJo/MSf2g4rmnaFIF79Q7QLuLvKnu
XqZ8nKkve4pa/p+EKagm6L8xmYl1T7UVp7ia6W89NGynSGC+pYc5HxzUMU/R/fCOuv6BPwWTjv70
yok+hGSTozrBgwurmdIKVD9LzgZii/WPzz9z9/ODSmYhhKd7NO7pIftCU2/9fsXrnqQ7f00Dt1pP
OEWQdL+OM3D6h9u4UIPTnYsPYykWK84leaJ6Zp6/clVh6BZY3WOiho3fJ3B//Xr6iHMl3A1tKCvq
ly2W8Yf5kZ+8orDIXFD9Qapu6FNENfe0W6iXqnOKJmZgSP2CLOCg1gkB3GkMczbEMXo40tcdtU7h
z90my2SlzDYti17r+7zxr++U//0/5dwcC80CD1p/iFpgLYLpEXGfv/66f19qTcoe/xETawNIWBQ3
5QS3xgsBkCsPPUGAdJ5kSzCxymPtUzyXO1m9Mk7g/J0DKKUfZN8yngJi2x72lEvzFBfFu/48/zKh
kgDXCSnws7bA//df/BRBx0V/mjwATuBr/vr7TrADaaXqp4mKZvnr8vJfJ3fbkP+kajeH0JzrOgFP
HaVFtXX2NEf1k+Vm/WEV5ycv1nZv3j/72E8fFX/jh3Wvn3zyxSgm6lMpU4R+T3dmOoPtPKsfI9Nw
iraOzgLGkQS7NzlChCG6BdpvncbZQQPUKbyMTjaMk7lqroMTpATec+yvaD5Un/x/ubua3rSBIPpX
uLU9VIpdpblVKi5BbUKEgOSQmwEXrBgsAU4Ef6enHHrrsTf+WN962cqzGDvgl5LmmA+t17vj3Zk3
b94wFEeaYEmLw1Up4FZd3SZqccU1UO43lH/ZOYoojKDPW/9aBLXhm6/3cShrWxzG5XURTJdiKXI4
D8ne2NNl2Le9AocRNIDJHi/G4nKBk1ndIDBfaxUYImktEP1H/nxgEQ0Z1wgwznghSf0QOq++EKpk
4UF4HeipSBnWGpTwFbdwkQ5s3I1w9rag+wRZRkmVdj4Sbmk9so0NOYxrrhWv1PkLOQyzW+quQ/8/
8+PhQMBVCBffDJOOyrgy0lHlfeGcnZrHHD5bfQy/r4fzua0kRTDkzvoxmULZycwzXQ5GtqmDyEQK
vLiMavVusByMgyiyOL2MPNaG0rVF73MZySwUFgUWNIvmzmbVD7eOrtKO8WuXAWr4zWhqD11GqX0X
uK9NnWOULHQhQyosDiwiM/nDl6IXyyjN/UDwtrvrH3GtF0/WjykjpD1b/5wOQkmBhPo4Yfb4DC2W
HPAfwrj+dGUf0GghVX3g69HWB87IHwInuAPfpnbuz4Vb5DJycZDZDS2f3mXU8TeAw4DkLFwCNKeu
vsi3WzGIy8iZ3YaTvt9/kCcGowpFn6Hb3zcjGVdHdXAPzpyodQJbvvoqf+4vpXYNGmwBgj1BJ50z
oMk4qMvjqePhsIrNXB2Jzc5fncGoI8z+qgEK819lb4H6mr+YXxaJeIGyF66k1RGOOC9G9X6tY7Hy
Kd91BCnu6N4HK9JYmbpcVXv3yiE7AJcA16uIVbcJ//uHqlALGirGtZli6tExJOSusMAzf5SIGTuF
4m5PhMraQC9k1bNTzs7Ks84Cm9Vq9MZIvR1q9bv/vtnwdDVVYYb4z80HIwtaRLHK/0ApNkLYYoNP
y03niDth9P+q7kb2FZ7t9Ps8S/pibR3zjR7u9KJ0KMQnmTqndX/WtwX+GU8YJWEkzymGCI2aLQ5W
eU4RonsF3aLgHAeKGJpRWur5SxBh8hK3DDaXZ1kHA6f6Ek/glspyNYYDacbNT8wwFKwg5WorxDI4
UpDjH0JgNZER3HbF1gH3LkrQRQDgnBDCwm+wY2v/HEYBMxTEVcBiw2uM1J3iqswVKiGyVA4jW9cG
j3sRK1dPxoaMImatxXsRLhZadfsquA/lCcKQO9JPuUwGEil0GZQVCLNPw6E/TC+DXtxHgZ85/lNI
iMEa7iE81+vjwS7RmSVHmR+d6MxzD7/Y9ELdhCgzgBK94suoVLw+Fbbk1hjJjbrCyOfj2k04G4W5
hzyqs6u/13W38AmEyKIO9q6VWUPH6Ooz9xBVQGHRDJSaFAM47/rSK0KfPvOMCuaj+hc0UPwLXEYm
PlwGKK+tEy7MYrx+jILJ0sxYrcopB9jFC7R8PEHSN4FKMBL++gX0LVB7q8t53mVfQnWUK4VWsm5z
Y4MQ/JsYTJdwV3X7CwK2Y6kL5NWrMyjRoLJ/jyPTeyq707k9eXHogse66/s73r7r8vpXuO+zkVpy
yeIolAp8IrZSh3CtVefDIODWZ/5KIrGMbIuCZQQ8yOBCeKpBnYX6M6QyGwPEEhIYZPSE2PQoQ9rX
4vQwMPRzP7rbST4meG3NBKL1EuMoVCV4ohF3QWAARChMw2HUsSrhYcAn4vpO27IWn3/l5Kl2YLfa
IhBErmeJPVmX8YXcIDm9Qt8RsXFpa9LiZTjeNZCnVFL1Usi+jbr4ijMg2f9ubFyfTNtTMZm9/p4B
mvNkUsTAm2kWuDFbuHN23uVvqQ1doOVmAkV5nmYQI4gS5sSQ8e4kcztFzsBYeuvfyDkvxekCERzj
I708J+gsR8/GbEu6V89uF1kr2su6y9IwGevPE9J5hW+Zo+Lz+t4yTzTohb1liUlvboNBhN6rn/4A
AAD//w==</cx:binary>
              </cx:geoCache>
            </cx:geography>
          </cx:layoutPr>
          <cx:valueColors>
            <cx:minColor>
              <a:srgbClr val="EDF1F7"/>
            </cx:minColor>
            <cx:midColor>
              <a:srgbClr val="00A3E0"/>
            </cx:midColor>
            <cx:maxColor>
              <a:srgbClr val="1E2A78"/>
            </cx:maxColor>
          </cx:valueColors>
          <cx:valueColorPositions count="3">
            <cx:minPosition>
              <cx:number val="1"/>
            </cx:minPosition>
            <cx:midPosition>
              <cx:number val="2"/>
            </cx:midPosition>
            <cx:maxPosition>
              <cx:number val="3"/>
            </cx:maxPosition>
          </cx:valueColorPositions>
        </cx:series>
      </cx:plotAreaRegion>
    </cx:plotArea>
  </cx:chart>
</cx:chartSpace>
</file>

<file path=ppt/charts/chartEx3.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Sheet1!$A$2:$A$250</cx:f>
        <cx:nf>Sheet1!$A$1</cx:nf>
        <cx:lvl ptCount="45" name="Country">
          <cx:pt idx="0">Albania</cx:pt>
          <cx:pt idx="1">Andorra</cx:pt>
          <cx:pt idx="2">Austria</cx:pt>
          <cx:pt idx="3">Belarus</cx:pt>
          <cx:pt idx="4">Belgium</cx:pt>
          <cx:pt idx="5">Bosnia and Herzegovina</cx:pt>
          <cx:pt idx="6">Bulgaria</cx:pt>
          <cx:pt idx="7">Croatia</cx:pt>
          <cx:pt idx="8">Czechia</cx:pt>
          <cx:pt idx="9">Denmark</cx:pt>
          <cx:pt idx="10">Estonia</cx:pt>
          <cx:pt idx="11">Finland</cx:pt>
          <cx:pt idx="12">France</cx:pt>
          <cx:pt idx="13">Germany</cx:pt>
          <cx:pt idx="14">Gibraltar</cx:pt>
          <cx:pt idx="15">Greece</cx:pt>
          <cx:pt idx="16">Guernsey</cx:pt>
          <cx:pt idx="17">Hungary</cx:pt>
          <cx:pt idx="18">Ireland</cx:pt>
          <cx:pt idx="19">Isle of Man</cx:pt>
          <cx:pt idx="20">Italy</cx:pt>
          <cx:pt idx="21">Latvia</cx:pt>
          <cx:pt idx="22">Liechtenstein</cx:pt>
          <cx:pt idx="23">Lithuania</cx:pt>
          <cx:pt idx="24">Luxembourg</cx:pt>
          <cx:pt idx="25">Malta</cx:pt>
          <cx:pt idx="26">Moldova</cx:pt>
          <cx:pt idx="27">Monaco</cx:pt>
          <cx:pt idx="28">Montenegro</cx:pt>
          <cx:pt idx="29">Netherlands</cx:pt>
          <cx:pt idx="30">Norway</cx:pt>
          <cx:pt idx="31">Poland</cx:pt>
          <cx:pt idx="32">Portugal</cx:pt>
          <cx:pt idx="33">Republic of North Macedonia</cx:pt>
          <cx:pt idx="34">Romania</cx:pt>
          <cx:pt idx="35">San Marino</cx:pt>
          <cx:pt idx="36">Serbia</cx:pt>
          <cx:pt idx="37">Slovakia</cx:pt>
          <cx:pt idx="38">Slovenia</cx:pt>
          <cx:pt idx="39">Spain</cx:pt>
          <cx:pt idx="40">Sweden</cx:pt>
          <cx:pt idx="41">Switzerland</cx:pt>
          <cx:pt idx="42">Turkey</cx:pt>
          <cx:pt idx="43">Ukraine</cx:pt>
          <cx:pt idx="44">United Kingdom</cx:pt>
        </cx:lvl>
      </cx:strDim>
      <cx:numDim type="colorVal">
        <cx:f>Sheet1!$B$2:$B$250</cx:f>
        <cx:nf>Sheet1!$B$1</cx:nf>
        <cx:lvl ptCount="45" formatCode="Standard" name="Value">
          <cx:pt idx="0">1</cx:pt>
          <cx:pt idx="1">1</cx:pt>
          <cx:pt idx="2">3</cx:pt>
          <cx:pt idx="3">1</cx:pt>
          <cx:pt idx="4">3</cx:pt>
          <cx:pt idx="5">1</cx:pt>
          <cx:pt idx="6">1</cx:pt>
          <cx:pt idx="7">1</cx:pt>
          <cx:pt idx="8">1</cx:pt>
          <cx:pt idx="9">3</cx:pt>
          <cx:pt idx="10">1</cx:pt>
          <cx:pt idx="11">1</cx:pt>
          <cx:pt idx="12">2</cx:pt>
          <cx:pt idx="13">3</cx:pt>
          <cx:pt idx="14">1</cx:pt>
          <cx:pt idx="15">1</cx:pt>
          <cx:pt idx="16">1</cx:pt>
          <cx:pt idx="17">1</cx:pt>
          <cx:pt idx="18">3</cx:pt>
          <cx:pt idx="19">2</cx:pt>
          <cx:pt idx="20">3</cx:pt>
          <cx:pt idx="21">1</cx:pt>
          <cx:pt idx="22">3</cx:pt>
          <cx:pt idx="23">1</cx:pt>
          <cx:pt idx="24">3</cx:pt>
          <cx:pt idx="25">3</cx:pt>
          <cx:pt idx="26">1</cx:pt>
          <cx:pt idx="27">3</cx:pt>
          <cx:pt idx="28">1</cx:pt>
          <cx:pt idx="29">2</cx:pt>
          <cx:pt idx="30">2</cx:pt>
          <cx:pt idx="31">2</cx:pt>
          <cx:pt idx="32">2</cx:pt>
          <cx:pt idx="33">1</cx:pt>
          <cx:pt idx="34">1</cx:pt>
          <cx:pt idx="35">3</cx:pt>
          <cx:pt idx="36">1</cx:pt>
          <cx:pt idx="37">1</cx:pt>
          <cx:pt idx="38">1</cx:pt>
          <cx:pt idx="39">3</cx:pt>
          <cx:pt idx="40">2</cx:pt>
          <cx:pt idx="41">3</cx:pt>
          <cx:pt idx="42">1</cx:pt>
          <cx:pt idx="43">1</cx:pt>
          <cx:pt idx="44">3</cx:pt>
        </cx:lvl>
      </cx:numDim>
    </cx:data>
  </cx:chartData>
  <cx:chart>
    <cx:plotArea>
      <cx:plotAreaRegion>
        <cx:series layoutId="regionMap" uniqueId="{6B91C3F8-E0A9-4FD5-B337-660E8D81FD9F}">
          <cx:tx>
            <cx:txData>
              <cx:f>Sheet1!$B$1</cx:f>
              <cx:v>Value</cx:v>
            </cx:txData>
          </cx:tx>
          <cx:spPr>
            <a:solidFill>
              <a:srgbClr val="EDF1F7"/>
            </a:solidFill>
          </cx:spPr>
          <cx:dataPt idx="49">
            <cx:spPr>
              <a:solidFill>
                <a:srgbClr val="3BB8B8"/>
              </a:solidFill>
            </cx:spPr>
          </cx:dataPt>
          <cx:dataPt idx="124">
            <cx:spPr>
              <a:solidFill>
                <a:srgbClr val="3BB8B8"/>
              </a:solidFill>
            </cx:spPr>
          </cx:dataPt>
          <cx:dataPt idx="129">
            <cx:spPr>
              <a:solidFill>
                <a:srgbClr val="3BB8B8"/>
              </a:solidFill>
            </cx:spPr>
          </cx:dataPt>
          <cx:dataPt idx="130">
            <cx:spPr>
              <a:solidFill>
                <a:srgbClr val="3BB8B8"/>
              </a:solidFill>
            </cx:spPr>
          </cx:dataPt>
          <cx:dataPt idx="133">
            <cx:spPr>
              <a:solidFill>
                <a:srgbClr val="3BB8B8"/>
              </a:solidFill>
            </cx:spPr>
          </cx:dataPt>
          <cx:dataPt idx="158">
            <cx:spPr>
              <a:solidFill>
                <a:srgbClr val="3BB8B8"/>
              </a:solidFill>
            </cx:spPr>
          </cx:dataPt>
          <cx:dataLabels>
            <cx:txPr>
              <a:bodyPr spcFirstLastPara="1" vertOverflow="ellipsis" horzOverflow="overflow" wrap="square" lIns="0" tIns="0" rIns="0" bIns="0" anchor="ctr" anchorCtr="1"/>
              <a:lstStyle/>
              <a:p>
                <a:pPr algn="ctr" rtl="0">
                  <a:defRPr sz="600">
                    <a:solidFill>
                      <a:schemeClr val="bg1"/>
                    </a:solidFill>
                  </a:defRPr>
                </a:pPr>
                <a:endParaRPr lang="en-GB" sz="600" b="0" i="0" u="none" strike="noStrike" baseline="0">
                  <a:solidFill>
                    <a:schemeClr val="bg1"/>
                  </a:solidFill>
                  <a:latin typeface="DeutscheBank"/>
                </a:endParaRPr>
              </a:p>
            </cx:txPr>
            <cx:visibility seriesName="0" categoryName="1" value="0"/>
            <cx:separator>, </cx:separator>
            <cx:dataLabel idx="0">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Albania</a:t>
                  </a:r>
                </a:p>
              </cx:txPr>
            </cx:dataLabel>
            <cx:dataLabel idx="3">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Belarus</a:t>
                  </a:r>
                </a:p>
              </cx:txPr>
            </cx:dataLabel>
            <cx:dataLabel idx="5">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Bosnia and Herzegovina</a:t>
                  </a:r>
                </a:p>
              </cx:txPr>
            </cx:dataLabel>
            <cx:dataLabel idx="6">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Bulgaria</a:t>
                  </a:r>
                </a:p>
              </cx:txPr>
            </cx:dataLabel>
            <cx:dataLabel idx="7">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Croatia</a:t>
                  </a:r>
                </a:p>
              </cx:txPr>
            </cx:dataLabel>
            <cx:dataLabel idx="10">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Estonia</a:t>
                  </a:r>
                </a:p>
              </cx:txPr>
            </cx:dataLabel>
            <cx:dataLabel idx="11">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Finland</a:t>
                  </a:r>
                </a:p>
              </cx:txPr>
            </cx:dataLabel>
            <cx:dataLabel idx="15">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Greece</a:t>
                  </a:r>
                </a:p>
              </cx:txPr>
            </cx:dataLabel>
            <cx:dataLabel idx="17">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Hungary</a:t>
                  </a:r>
                </a:p>
              </cx:txPr>
            </cx:dataLabel>
            <cx:dataLabel idx="21">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Latvia</a:t>
                  </a:r>
                </a:p>
              </cx:txPr>
            </cx:dataLabel>
            <cx:dataLabel idx="23">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Lithuania</a:t>
                  </a:r>
                </a:p>
              </cx:txPr>
            </cx:dataLabel>
            <cx:dataLabel idx="26">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Moldova</a:t>
                  </a:r>
                </a:p>
              </cx:txPr>
            </cx:dataLabel>
            <cx:dataLabel idx="28">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Montenegro</a:t>
                  </a:r>
                </a:p>
              </cx:txPr>
            </cx:dataLabel>
            <cx:dataLabel idx="29">
              <cx:txPr>
                <a:bodyPr spcFirstLastPara="1" vertOverflow="ellipsis" horzOverflow="overflow" wrap="square" lIns="0" tIns="0" rIns="0" bIns="0" anchor="ctr" anchorCtr="1"/>
                <a:lstStyle/>
                <a:p>
                  <a:pPr algn="ctr" rtl="0">
                    <a:defRPr>
                      <a:solidFill>
                        <a:schemeClr val="bg1"/>
                      </a:solidFill>
                    </a:defRPr>
                  </a:pPr>
                  <a:r>
                    <a:rPr lang="en-GB" sz="600" b="0" i="0" u="none" strike="noStrike" baseline="0">
                      <a:solidFill>
                        <a:schemeClr val="bg1"/>
                      </a:solidFill>
                      <a:latin typeface="DeutscheBank"/>
                    </a:rPr>
                    <a:t>Netherlands</a:t>
                  </a:r>
                </a:p>
              </cx:txPr>
            </cx:dataLabel>
            <cx:dataLabel idx="33">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Republic of North Macedonia</a:t>
                  </a:r>
                </a:p>
              </cx:txPr>
            </cx:dataLabel>
            <cx:dataLabel idx="34">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Romania</a:t>
                  </a:r>
                </a:p>
              </cx:txPr>
            </cx:dataLabel>
            <cx:dataLabel idx="35">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San Marino</a:t>
                  </a:r>
                </a:p>
              </cx:txPr>
            </cx:dataLabel>
            <cx:dataLabel idx="36">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Serbia</a:t>
                  </a:r>
                </a:p>
              </cx:txPr>
            </cx:dataLabel>
            <cx:dataLabel idx="37">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Slovakia</a:t>
                  </a:r>
                </a:p>
              </cx:txPr>
            </cx:dataLabel>
            <cx:dataLabel idx="39">
              <cx:txPr>
                <a:bodyPr spcFirstLastPara="1" vertOverflow="ellipsis" horzOverflow="overflow" wrap="square" lIns="0" tIns="0" rIns="0" bIns="0" anchor="ctr" anchorCtr="1"/>
                <a:lstStyle/>
                <a:p>
                  <a:pPr algn="ctr" rtl="0">
                    <a:defRPr>
                      <a:solidFill>
                        <a:schemeClr val="bg1"/>
                      </a:solidFill>
                    </a:defRPr>
                  </a:pPr>
                  <a:r>
                    <a:rPr lang="en-GB" sz="600" b="0" i="0" u="none" strike="noStrike" baseline="0">
                      <a:solidFill>
                        <a:schemeClr val="bg1"/>
                      </a:solidFill>
                      <a:latin typeface="DeutscheBank"/>
                    </a:rPr>
                    <a:t>Spain</a:t>
                  </a:r>
                </a:p>
              </cx:txPr>
            </cx:dataLabel>
            <cx:dataLabel idx="42">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Turkey</a:t>
                  </a:r>
                </a:p>
              </cx:txPr>
            </cx:dataLabel>
            <cx:dataLabel idx="43">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Ukraine</a:t>
                  </a:r>
                </a:p>
              </cx:txPr>
            </cx:dataLabel>
            <cx:dataLabel idx="49">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Comoros</a:t>
                  </a:r>
                </a:p>
              </cx:txPr>
            </cx:dataLabel>
            <cx:dataLabel idx="52">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Côte d'Ivoire</a:t>
                  </a:r>
                </a:p>
              </cx:txPr>
            </cx:dataLabel>
            <cx:dataLabel idx="64">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Egypt</a:t>
                  </a:r>
                </a:p>
              </cx:txPr>
            </cx:dataLabel>
            <cx:dataLabel idx="79">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Gabon</a:t>
                  </a:r>
                </a:p>
              </cx:txPr>
            </cx:dataLabel>
            <cx:dataLabel idx="83">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Ghana</a:t>
                  </a:r>
                </a:p>
              </cx:txPr>
            </cx:dataLabel>
            <cx:dataLabel idx="115">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Kenya</a:t>
                  </a:r>
                </a:p>
              </cx:txPr>
            </cx:dataLabel>
            <cx:dataLabel idx="123">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Liberia</a:t>
                  </a:r>
                </a:p>
              </cx:txPr>
            </cx:dataLabel>
            <cx:dataLabel idx="124">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Libya</a:t>
                  </a:r>
                </a:p>
              </cx:txPr>
            </cx:dataLabel>
            <cx:dataLabel idx="129">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Madagascar</a:t>
                  </a:r>
                </a:p>
              </cx:txPr>
            </cx:dataLabel>
            <cx:dataLabel idx="130">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Malawi</a:t>
                  </a:r>
                </a:p>
              </cx:txPr>
            </cx:dataLabel>
            <cx:dataLabel idx="133">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Mali</a:t>
                  </a:r>
                </a:p>
              </cx:txPr>
            </cx:dataLabel>
            <cx:dataLabel idx="137">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Mauritania</a:t>
                  </a:r>
                </a:p>
              </cx:txPr>
            </cx:dataLabel>
            <cx:dataLabel idx="138">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Mauritius</a:t>
                  </a:r>
                </a:p>
              </cx:txPr>
            </cx:dataLabel>
            <cx:dataLabel idx="147">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Morocco</a:t>
                  </a:r>
                </a:p>
              </cx:txPr>
            </cx:dataLabel>
            <cx:dataLabel idx="148">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Mozambique</a:t>
                  </a:r>
                </a:p>
              </cx:txPr>
            </cx:dataLabel>
            <cx:dataLabel idx="150">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Namibia</a:t>
                  </a:r>
                </a:p>
              </cx:txPr>
            </cx:dataLabel>
            <cx:dataLabel idx="158">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Nigeria</a:t>
                  </a:r>
                </a:p>
              </cx:txPr>
            </cx:dataLabel>
            <cx:dataLabel idx="180">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Réunion</a:t>
                  </a:r>
                </a:p>
              </cx:txPr>
            </cx:dataLabel>
          </cx:dataLabels>
          <cx:dataId val="0"/>
          <cx:layoutPr>
            <cx:geography projectionType="miller" viewedRegionType="dataOnly" cultureLanguage="en-GB" cultureRegion="DE" attribution="Powered by Bing">
              <cx:geoCache provider="{E9337A44-BEBE-4D9F-B70C-5C5E7DAFC167}">
                <cx:binary>7H3ZbuQ40u6rFPr6yC1uEjmYGaAp5eJ9r+1GyLKztIsSRa3P9t+dFzuRttOLKmvKgzZQxsGfaKDb
ZDJFfUHG8kWQ/c+b/h832XqlP/R5VtT/uOn/9UdkTPmPP/+sb6J1vqr38vhGq1p9N3s3Kv9Tff8e
36z/vNWrLi7CP7GN6J830Uqbdf/Hv/8Jvxau1ZG6WZlYFefNWg8X67rJTP0f+nZ2fbhRTWE2w0P4
pX/9cbnW3+LVHx/WhYnNcDWU63/98eIrf3z4c/pDPzz0QwbzMs0tjKV0DzFCEeKOuP/88SFTRfjQ
je09xhAlAgv77oO2jz5Z5TD819O5m8zq9lav6/rDw7+fxr2Y+lNzXCvv/r09tZnlxeXda/35Etd/
/3PSAC86aXkG/RSVX3VNkT+K1zeRWRe1WcfFFoU3EIC7hyjCNuXkBfICgMfcoba7fdY94q+exm7g
J8Mn+E96p2I42v/9YpCqLuLVh1Vx+2G51uM6VG1cvO2GIDbsCBcW/d2HvxALcveYcBB1GX0pl/9+
XrsF9LPfmUjqZ1+bikz+9ftF9lf2bQUy2+L1BnsG7W2UEXa2Oku8lJHY20jOQZw+ivBeX95voVfM
Z7dsHgdOhPHYPkX/r6N3gH5TG/2m6MMW4K7t2hRU0zNbgcCUUFtwTthOW/HXryfyE9i3A6ewb9t/
gP3q98O+AKNf1OvhDVe92KPMcTCxX6okC4M8MCaUs/vlLqD/+Xp/zVR2I/80cgL9U8cU+8Xi92P/
V3GrtH5LhQMQU4aFYORxaT9f+XsM7AF2becl8K+Yx27cHwdOYH9sn6L+l//7UZfrbKWbegvB31fz
jOxRzGzHBmTvPi89JOzuOcJFhIkHoeDto+/V/Cvmsxv9x4ET9B/bp+jLL+8C/TBu8i0Eb4C+vQfe
p2AOd+/VykttT/ccB2HOOL+XjQ3Cea50AKxfzeen6N8P/BH9+/Yf0J+9A/SbLFy9rZXFe47tEsHF
S+cGsz1Q9GAG6ETZyFdM4SeIP46cQv7Y8QPm70DLe1pBGPuWWp7tEYdxSl3Q9Hefl/4N23NAz2OE
2cul/oqJ7Ab+ceAE98f2KezLi9+/1L0R4uA3hV3sbYItG0iIXWoegVQIR7aDnPtuNEH/1/P5Cfrb
gVP0t+1T9L2vvx/9q//7PzqNh/UWg7+v5wnfAyVjU4qeKJ5nvg0BfUMIJlw8mAFQR8/1/GsmtBv/
p5ETATx1TCVw9Q7W/3WqV3HxhgKg4NdzFwl3t6ElaA+7iBPE7HulNPHuXzGf3fg/DpzA/9g+Rf/6
r9+//o9VsbpR2yX491c/JXsurG6ByJN2ebb63T2KXMFsAP/+M/Exfz2d3dhvx02g3zZPkT/2fj/y
/rrIVzp9O+gZ2xNA4XDE8CO2z6AHtSTuWOmJY/mKeezG/HHgBPTH9inq/uHvR31WG/Wm3Bnje+DD
ENdhDwseVvQz1MG9JAQsgYu33NpW4PdB1Svmsxv9x4ET9B/bp+jP3oFbP4+LbFXcbiH4++rGIXvg
uLuA/kPY9AP6AtsCbWVjT3ydV8xnN/qPAyfoP7ZP0Z/v//61f13EZn374RASbLfqLSNbsico4Ru1
/2hRn22BDZ/GbAbB70+U/uvntVsY0/ETmUy7p6JZyN8vmrleFTdv6QM5exDRclvglywDBsqTE5c+
Op8T7/PX89gtgu24CfTb5ink84vfD/lirfNVMbydLmKQRRFIcNd5cCxfQo/sPcJtbrtbhmeii14x
n93YPw6cgP/YPkXffweW4Ghl2rcMepmzx6ntUMjwPiihl2aYgpXeGGk0Qf3X89gN+nbcBPNt8xTy
o4/vYMHH3/QqMyv9dkueOHvg6COg6h8o45eMsgXOD4RiNriku939xWumtFsAz4ZOZPCsZyqGxTuw
wper4sMxcJvF20ZdgkDOirqgz5+ZXgT63iEYAoLd3ufr5rJbAM/HTiTwvGsqgsvjd7AT9Hr9ltZ2
Q/lAKsvhAjjkZ/BjBFSQ625o/UfH6DnXs/jlPHZDvx03gX3bPIV88Q6s7WWm2vWbBl4UdA8SgrJt
DvGl7oHsOagdAp+fLP1XTGg3+k+vMsH/qWMqgct3oHeWTQEplTf0dyhUWnHkQsZqZ0ILQcUV5BoF
efQ1t3bnPvJ9xXx24/84cAL/Y/sU/eX171c5m7WxSt/S46FAPADFD14NfqF0AHdIrXMH1v290Z14
PK+ZyW7gn0ZOkH/qmEJ/+Q4on30NifS3JB0Y3uPgSYpN6cjd56UALHcPljxlAgKBnRJ4xYR2C+Bx
4AT/x/Yp/PvvwNM/U2+OPkZQowAlg7vQh+WPCKVQv7Mb/F9PZzf223ET6LfNU+TP3kGl2n6drT+o
7+BtvmF9LYOqNEEcVwC5cP95oX0sCmSPQIhChfNOn+eVk9othBeDJ5J40TcVx/478Dr3zSp7S/NL
9hhmwKxB3Hv3AT3/zPcE1/8+wbutJ5mYgV/O5icSuH+JKfb3rT+g/g7qBo9iEzVvWy4LiRayYRk4
3V1HBSkw9tLXedUkdgP+bOgE9Gc9U+CP3gPwTb/Ov6lGh1ss/j7dD6ld4Po5puKpEvnZmneAgNvk
Hu2Hwocp3X/0qin9RA7Pxk4F8azrB0m8A9/zeMP6vJ0QoIKBcw4nXNwHxfND4EWpjREXk0TjL6ex
G/iHYRPMH1qncB+/g4V/rLJbcPbfDnAItDDEWOBN7vR4MN9jjmsLOilkeMU8foL49gWmmG/bf0Dd
//0BFqT6zbpYh/otaTUM/I3DOdscGnqmZzahLQL/B0rzt1K+j2lfN4mfof70Aj8A/9T1A/bvwMW/
7GIzrvXb+vnA73AbgTrfavOXaobvgYcvHOpsi/RBRM+5tVfOabcsXgyeCONF31Qa3vL374STtYnu
hVFvIfn7lhdiXgynJQhGL7cC1HBCZQMCfb873HrlZHaL4cXgiRhe9E3FcPIOoq8TpbvVG/r7DE5h
IaAzbcgh7vL3bSi8AgJ6eljl19P4CfYP05/C/tD8A+Knv3/hnyltmnCVvd2qJ2IPvE0oJWQvV/2G
4oEOMMrbkoeJ9nnNVHbj/jRygvxTxxT7s3fg9Fysy+ZbFt9s+AZYciYC1uFmffu2tVYU7TkI0in4
J0letOcihxP+LCJ+bhL+i3ntls0PPzAR0Q/9U0kdvwM69EJB2cObEtFQd8ihjB84t3vG5+VewXCy
BfJfIDTI1tx9tvvz3md6xXx2S+Nx4EQKj+1T9C/egY66LKHYeQvA3zfLFIpKwEEC47uz5tMCjohR
AieLfmKefzmd3dA/DJsA/9A6hX12+ftNw2W3vl2/Ie5gjJ1NFRWk1u/XNMRezwMEYEGxDYe53K13
uhX5/Zr/9XR+gvvDa0yBf2ieIn/5DmKDq0anb3lq93+PVzxefnK3Rqb3okyv2fjBJt1bxDdQPf9r
jDPzny5Iebwmxl+Z1ezufplnd6T8596taCdDHyLcncK7l+v+7b/+gCKUxztrNj/wIi5+vFvhxffX
q9r86w+oV7GZSzb8KSUumBWw5N160wOMBzhdyIH4AhQeQQ7940OxcfPgxhs4WAlpfm5D+dEm3b/h
vmvVbLo27jOlm9NQUCUGZ26ga/tikDcbQlU8ovDw94eiyc9UXJj6X3/A75T339q8lAuM4qawEvKq
FFPsYAxZ1/JmdQHVzPBl9H+qpoqrwgShFyRRe54WJquk2ybWTGVlX8hnoOx4GCaA2svHQdG+YBQu
kgFyDREMb/zicSxPaDikkWe0op9HYeJvtltFlczqRh1zizZm3vEi1lLluPtWk5yHMgtxezIkg0OW
eZEFo4wblpz2wRBmszCqG+GLpkzOaUMd5EfGiW0vICI/rKnJlZcXZbffNnZReLFgKZK9Y/PPaRCq
QNIhYL1sHawHLwyQSqSLk/wji3ReSqQTcp46Wp2JLm9hLlUSyzCN3dajJqOtb1Eef9ZBGe53blYW
Mhp5zr2aJt0og7gsmbR1gYVn0gB/FcRyK28Y3OhjDeeZkWejTGSyL/KeS8Ysy/ZGy5DcR45ruR5P
y/Yk1Jn6VPdBfqi6MrkIC1cny4QMtPUyVJSNNF3VBJ7dUmxJq6mqs7Z1cThDZkDtOnHTypkZNJqv
oRLsNAqikcyHXrPPvG6sQbY6w44UGe4czxqL6qPdoT5e9rhUVEa2CI7c1BS5XwzQ4vHSqr5AEiH4
FIs+U77NeOZKVth1J7vRjrGXWKO9onZcI4kjxD/hoe2JHHqTf8vzIe7mig4mlk1V16FX25y3Xh8K
dN5ZYU6W1LCa+e6ImvOkI44lq67JjUeamFvSuLS1F13vNI1XdJofwqotbcn1IK44x1EJ64WzUYZF
WbTSsVzna9Q7FMvcYLqy8trCXjYmJJw56RDpeaGH6mzoTPst0V1DZSNG00gVNz3zclq3laQ2x9dQ
fa9HLx17Pm+raowWJuwG21NdN1ybsisKeH+alBIYtfa0DaJslHWb68oLIsV8Zgl3XjgK9QtiqF7H
pa2KGcWm81MMS+aI66gTHtbcuQ0TK0FyyAb7qghxHft2pPU4G8q2tpfI1vUsQlnbfKYdSx2Jhwgn
ksD9WXiWpW73NYz6vpJB75BaaqVt44WVG4eSNgNmMqCdyPfzoabZvkOzIfKyNkffU+wMoecYXBCZ
FDH+yII4v87s0fmSVCrp/UKJ0pV2FCTGT/lQE9mjrFRSOEN1GcacaxmHeaPmDTwhneGU4t6z4tgt
pW65872KEXblEISpLbNexUK2I6lgfIwiIhlNx1JaxtS55CMj303Q5JEMS5GFnkVdnkpcml75ThzV
7gyOPFMilTWUkdfZg7A8koVJvG+UXRq/LQJnnMEZ3fTYZaokcsxTfQDPR/ksL+MxliNpm9EjgSa9
jFBqp15ZWvxSu7FZlXC/QAy/Gip3FvEu+9oNxiiJmzLQfgAvFM7oGJJ1R1hujpNycOt5X+paLcYI
xexAWGN4FWVd2c1wX+hizuLK3GTR6BivaXObHJuhTitP9S3vZKajJpSkHkctqZM5X0fH0oBwGheD
V2ZtcRGKKK09W2ftGRMZQ7Ox4rjyWUrc/EXa4EEp31uEG1UOOg6jhwveHv/89/H21ri7m8me2jdX
xD39dVqui0sD1ZXmeFVOv7m50uzxq/C4hyvONpbyxR8/mOyt7ZoY5fub6H7S+TqLLcCW/dxkP10O
82SzNyPujTYcr4FyGChHAhaWA1/ubmqA7602dDkOHDqAD1RkQFZuM2prtiGVurHjEMUgqKGEYwmP
ZntzgBZIRogoEVS1bo7nb1/uhYzA89xhSDcF9s/sKIMHuC5cAQBLHowV3CEFz3luR+EsrulHN+zB
SEXi0LGC9KNVNcmJq6zosCE58U3MXC8IS3Ms7Lo+0Ey0UrHYnT8DbddMXlr0+5lwuGoMeFJAAs4r
vZyJCfIi4bjoZVKlae0XmqSLMh/Zt2bs7I8N6GthtfyYplFoZAOOzkKzLvxiaotlMhwMO6djTZem
bfNYVg6KL6xyGO9Jh/ub9nbMElysKVycQc0kaHworETuxO1onZoEHQG4qrZJ5lZikYWuDlxwe7o8
qrycB+U9yfTTJ6KXjtUdLhxcOBsTAnX8QHe+xMWqct4GmHZgVLwmH6Ola6vo0kK2JW1nUPPQGYhv
Bc3nOHVCX+GQgD4Hc1nzOJWUD6VsujRedCnT/7vj4ZbJjTsLu+DnG/7xWqKn/Q7fv9/uwHFyG4h+
uGEAaGkOpVbb3Y7gdh847AgusgtOOhwHgITZdrODIgAyAtx6V7gEsjjPNjscEYALxjY/BE4uKJD/
ardvFMqz5evCQQPY0GDdXAgVICtEJ8sXi8IC/yFNZBAo+1vcJu4Z7VUvB2dU3mg3uazBU9wPjMuv
Wzczy6CprOugKo8qYocLkVkzYQYPvLb9JB/aU5d2XNK2jz/2GnzJmFE+C8HEzKFCpPCSvr3Jbf11
DLPWb63hPACbtHBJns36RkTeiFW6nzlj49l1oWQbUv1Vo/hr1fMvZTcm4DaQw6EPrm0nIvPCDNEi
qPQh4rnlVX1xXTqoORm7ZB2A/1upMZcqpL6ddfmnamjbWV0N7gHGyiwINsMM5cidJVbNpUG9uaGW
fQFTyY/btPA61emZ6PpaFrSPpS4HfBqOPJ7naEhkUY/gvIkY3O7Oaf3AUo6fdubQaGTNh7ApZiN3
xrnpdDgrFblVdAz8uOOJTFm+aHjUXiVZeUHC8jZIrU8U9jMgHbPvVo8OeB9HV0Gq6RL8r6VQOFta
qai8Mi/Hg7HlxQvW+kGH/cJOX6kc/pmaXtBJj5b3laZ8sVYbzqye/tQ7tOJwrdZ/2tU/FgdsFMHd
oIfwG8hc4BMhw7c5SQLk4lP4zTeXhkDRJRxzhnoEMGFPW3tD8XJIQ4G5hltfKINd/xB+Q7oEShcE
cjmCy14gQyv+G0MOqmSyt+HSDKgr35xnoVB2DhZjYieYhVlDstTLSGvHsr5z3pvW0FpGd059b8r+
K71z9Zt2ALc/TNrMgcAxM+EyQzhxZuXQ17M2L7E9K0LuHNW1qcdZEkO05Y+bkILiEQLf3NHubUo4
xBx1novsiG1CkS5jee5XOKsgrIUoxaU97hd0E7vkYJ597gYQ0DR3wU0Vdu0pvQt5+gEsv6QoGa6z
ntkQ8FZjALHdJkriDeVz1Y716NGuJNd5bkFEVdxFV/Y4JgkEhfrrACfMjykJeQT3iLr1NaGViD0K
CFieG9AASVoqK/GyfMykzVDeSAuxspRlaNkQBlvkXEHR8tqpMmV5iGp1QCsrTjwrUnHugxrgX0wP
NxdIQYwyMkhct/SLzqK57Bgrj8AcpAfcLsvmJBsM5gu3UtGS6CzvpRiBi17SAYdX2UjCg9huxl7W
WeamnpuS/CR1Rkd7EcD9xcoM+1TXoK3k0Azq0B37dpBlo1TvGZGU1awUaoY6XA5elQyl8Uo7dxRg
g9szm5cVk4pW7XVlORmWUTgMoQxZ0LtSBHUSysbl8BIlHdLvacPocc/69DRsKfnGioY0ixxCXyO5
aoTjqyYX+ngIc3SA4xYnIN4GLUWOMt/loj9XtOXNrBj7fB+n4DzKtosg1o4tXZ8Vqp9XohFIVmGU
HgEbE3+qUCk+OtjYbNYENjlwm8ahMouFBe+SGWARciYu3NTKPsICzyLZtE7Qz7iVttnMCgoRyjpg
pfCNTrU+SSE6OhuNHg9xOfLeF7FqG5/C4uP7lluijznOEIRMDIWzrOuccBayqkpmYVCHpRda4cp2
gibxrbpD19Sx2lUMNVyjX/emS+ZZFfZKpi01jjew0GWyhDgxkVHp6i+2PWZUQpjfH4epVUdeWBA9
ylSl5iINTXDcJYMNzxA0LryCR3nnYRVn+3nhZNqL3cQRMmpGMFcWb9KzWhRu6XG3L2oJa0hRj4+R
m0iDNe29LlSWlpFVwxOYBapE5nDLyAkvLDeZoYqaU5q0ypqVfddqv+rteB3hMVL7o122x8KqwwMG
GmjpYivJpKM2NIxKB50fKErK/Vq5eTVnOUoKTxQhKTxktwmTY0OOh6Cz/VBU/bnb8ZpJ0VUWLMyY
5kBtRLV9nse2XeyPVZFGfhLodPRwBeHMlcldo4EAc1tH3qnkhxjvdbbr/88YE4Oj+HOXc3K94J1l
ggH3hsmBeJDAheYOBirXAQ/xIb7c3OK5IYWFjaFUiyHyZJbgMDyzgcQUTGwS8s7mkNLWLEF4CTQx
OKIPlDH9b8zSy3gJCrAhVAKaVsCRJyhPcqc0rU2TPqtyh4EjNNizoCv8XDWfmoweBq02czzWi2e4
PCyQ5zT0BrfnLu79EyGQ3dyvAPTw5uLq5wFtrELVJZwysCBAu6F0FUeDBE7sqg6aSyyac142pYQg
7pNo2I1N9EUSl9+GvAK+yyJz3bB1xNgR8JWeU9WfFRmyWd2C/qA1P/nPcwUvfjJZhIEu5xQifUgE
22RTx/J8ss0QBo4dBFjqsANKKc/AMjhVehLFItISZFrMHRolS8MNvtJAc52ncbrQke4WyTheD6pw
gNQutGxJABav1bUkvbAk8PP1SUaiLywuSpmQYPCAdSZfeSPONSU+AX9fkibCByM/Bf7NzKqUzOuu
p1Ibl8zaJmyvi6IjPnPzwVdBvASHJGlnQTh867E56VvqSisfQ+laSPsEFRbQj+BS1FZ/gXVJvUaT
ajGKOpEa9+ER0M6ubzdg6bSrvuYjb/x2zFAra6Aj/cKpuR+xBJ1XprXOwyB05gIX8VwUJVk2I3D3
1ehSL2vsmbDMyabQZB7kVdT6RTKQNXjV6bpWNJk3odX7BoOJZY01s7lVgWqNL2uus3mUF58iQ8U+
3E32eaTlJashPRAi49V9lh6kNE4WSWOnYL7H8QiCMrGfdMFH1IettHsBQX8PANki1D7l2Fo0Oi7n
tqrqWdhaB6KtrsMhty/GFti7fGyLGbJa61gM9kGSpMUnQZtkEQxkATIUy0qp5jS0qw2FWrDjOKf7
eZTcdrGVn2UiiI+AEG+QXwgSLeI4AWuUR+kiKeNFO3Qk9U1ls30mAh5LSwT0kA9AosfZGF1WuMAz
FdTaq6JkZhKLyhgHkClpIT8w2PQ6TvNFMqRiX4x4VQgNqQKFRm8oRA8xWZHPUEbO2BjrWWPGwi9q
3cg40uqEWWUo21RVM1WWI/wXM36UNeVxBgQ9mLrge+JE4W3Ys1U9mMxr2yxPvNiJzLJ0cnU+Bnni
5yECbteBVZpwpPzK1cQLEU183UbhHOLkm8Id4xXm1scuysgpqeP0CNjReoFLixxGKFy5o8o+V05t
X4Il673IdlG6cXRqvyQhPdYNsWbYFWMqWRJ1HtjX4gDSKyfCDkqILgN3mSA3kgUPc7/O3XTfisvC
twaUzqiOO0+XzmmUIHJlwFoDOAw4b124Xglk9kkQmHKeZoJ9c+MRXJNqYJ7d9HpO++hMsczMXFaA
ysmFWIL+C68ru79Q9pjAJg2zuTbDMlPBMgbGXpaO7nyNTO0HuoQcVBgttc7B66m64CKjOD1hTckW
uKDqxLLF+GXAbvelGQN6ng1IzzodAdk1tFGwwHGZS1ec10XdHGpn0OBPDd0xFQNtZBBxP8NusDAN
8EySWFAt1rNTB+kCeGI9s02kZICH47hzr+lAbimp6ZEoOndRK3DzWGqPtcSJMedtHhCPWOWcaE4X
tgMEQNe5VSWBqqxndUxjP2366rbtLeGFmjpfgqD+CAFAvByiIvbDuBSyZmXseGEXqI+0aFYjzssT
lHK6dLXzKSE4ua5Cpz6vSROcqBqFx6CGYk+1NZqlIS9mNdyydloYoeBu0QGfccirfB2sIlnEsFbP
y6osj0q47OoMJ2nruQqYucBhwwzHaeq1cYE8HJSrpMvrhUqU+R5EFZLx4IanjEIyiMZu43XYqM9V
GX0d8h6wbMyFGWy0iGpGD3PWurKx7FPI4lxZmH6CuOUjS5vc8TrI4h2nWRUtU6qx4+GkRRc1sfsD
lmG0z3hS+xkoyTXqC/cQqONgWaKg6ST4rNqVRZmLQrZJiPZzt4KV2DbxoWuiYPBdpLMlcUvY13Xe
UojwKrK0STEsqsRCWFZBGoP/P1TlKQQCdgSWoCp9VZXNF3DHUDzPgoaOsoqiJvWKwNhXalA9IKuL
77Rs8uVoMJnZKHCTIzdEC+MGPg/i7Ba4E+zHFVeHtOzUshc0zaVwA/cbONdqTqw48FshIiz7DMWz
3BB9EDKNvCJzjB+okB1zkpTngc7SU5plwzLsqbUfBsQmMmzwzRjHVT9jvAmuardBXtxELfLVUHYn
QdVHB2asi/MwadAMlvU+HG1JUi+tITUDSbVhbtlq9Juox8CEklbNcrjV1s/FaM1MxATUbQJnBIhl
B03S+UUpmMwj5kgiFOTiIPt1nJYi+F5BPHOmA6cTc1RgOcKumduNNbaw6rtOYoiZQqnSBhKEeMzE
EYSx3zurFh+VrsXMAju/Mq2rDnEDgaqsrLE5xFGUlidl45SLLkty31Uoz/wxb/PTMgnoN2uoIdol
3bjsaXuJqyI4iAa3OQzh/9cxK+NkhGivWUd5mJ3Ufa5mjtuheZ11B9qt01lCUnNWQxp1XrP8k9Yq
hXw05G3AGkDsOcSF7YVZBmFqz5PjzLZDfyhaB9TE0EGyMRP2ubKwmaW91Ycy5dz4pKw2MrT6L0xB
rpzZo9dkYi7y6jSqx/gk7Tqz36bBEQcLdAzeQSLLnkHsnrVgKBuwcX6ms+6ydPNybpm4S30OoftJ
INILk0MsAxsiOLKMIJ8I+B5eORbFKeMVXQ4NW+ZtqiMvMd0QzYxlR0vVufyoygjaTykKvjdu30k4
+KQOIeTSS0RLvVQ4+R7XnOzHzFGHFeTBP8Y1LFJQ2VbfRX7dDJU+sJOy7S9iSIIxj4e2OeBwLc5y
MH0DxQokyjz4XyTR+ThGiT/WTn8MsX8lsfMdZ5oiGalRzCGQPxtYXUB5Aapd39jhsY5QKXmGhV87
bTu38mSQNG3AqpWMgkly2EmnWeVnjVV+HuM+WFajUsuadsFh1Af6KGz75FNoxeO8LnnlpWD+DnXb
m1RC6NzPeaWTg6K3ym80i4PDLnXqtdUHAVAOeahmOFfdcRcOzoJAkcEFdbpz0zWRXxThZVejYr/F
vPNGOAq2EKRoPRXkoWQds32SYrPkoH5mTWgq301UcqiQRU55xx2PG0KPqMPrg0IMZjEy9ywOkPAg
6+ollKdrRqtgzqzUXrpRsUw5iedNY0E9g8mEB9lw2IBoUH5DusHr2qpYtkmMTlCffUpbFh9FNLgY
C+1edTmrPVAvxQFt8W2hOnUAZRbSYTn5WLatOQ/bcZlF8Fhl61sdGl+NGsmg7VIJOVdw4aPk3LVa
OovLtjlveANZZTJyfgKWNPnYNmA8axIq0I5VdWggoE7sLjwqROKsA1KXx3Wv8cc4DsUnboIAPIVB
eGPYAZdQJoVzFuGiO+vIkMZATPeRPwL/B/xS17TAPyXlIRNJDSmZ5LOrA3AgcZf5hFexxCTTJ2gI
wSm0sgR0tzoLUH5Fa6v2MCps2VcJW5CGHWBriC/T0jmusjrzGNYz41rZESHD56SOHGkcke0nqGnn
SgPJI+x2zkr3EjRd7OVuLGbMBUvWRsn3UjejD5Hebdo4qzwwV4Mqz0eIx46zlN+UDlkBbx1dKREF
EoX4OOX5VQmO9kEeR58z2gPLATPzY4FS3+54DJk24KdkDouvgxKLeVq13X4SB5XHUFl6WcaaZRwY
BrzeAHRCgoHKqvrydMzHS60KPofUcQKVOL3j2SECvOgZSDKTyfD/yDuT5rp1KEn/IlZwBrnlcGfN
kmV5g7AsmwCIiSQ44dd3qqoWFb3oiO5tb1/Es+69BHDOyfwSHO+sDO2zjWNW7woVNJ2hw6WGfgU5
55WdNl8vaDf3YsSf3dnUZmEn6gEFrBJul02X0KBierKvOZzAW5/T4Jjl/aGDMpJ1w3KGR6nuZCbV
ubNmgpAxaDjkKkUzWsSPIYd0I1KWHoBsyDr27tRFZD0IuxYH2ansed3sFy7viCu6uwmjE6ldKJZq
y0pXr3lyWaQL76MSfpxWPmlJR34RG0ynbeTbQ6r4RazSHTpR+Ku2KRwVHYzstssMgmGKoWsas7qX
QdPtJHqSBmekydOGpEF6s2OiHhmXqopc3FVCSHeZNjIXh6AHvwOnM6w197d+24qv0pl3L/VnOPi1
SQYMORU8/a1a43D57Prv3pck8iV23WwqWcRYqFs2nrQdi/m8z5CZjI7nZpcOEqNLk7nSWTef5qE8
lXNw2jWMjIqEs54rJVaLpYcx01P3DwxG1kZljOOYm5zX3mWoibB3mnEKP4bp39pt23lRRSEry7eP
dV3Kh43F5Z+g9x7ynVlrgw6pKicZVlHUbYetN+oI8+h5UuAcUps8jX35qcfwRTrWXVKD3cA9Rkm3
kxfOhDvFcMZ/bjrnxwFj+abyN1cWBmos/6XksN+H3ycdKaWsmKDbsSzJ3CqVFqqGb6f2Cq2+uUHM
PMMflbWIiW7K2HxNs1cvfRf31aSz8Jh2/YPE5mtQWXxlxqw/r2qm1cjxyYa5vOAzfeT7D8B0+0FH
5gEDe/w8ku245lL7Sm37cwaF7VAIMn2YuMekXHT5caY9O4Zgq6pUfI+bW4avVkZdNXrMS/h8yyGE
I1WbAhvW2lE0MXcKGw9foB07cbGqVwcsoDZnoj+WG1rgcLutsRSHCbM4VO/ncu/7u1VTlKyy26EI
5G+GyFPaOTx0IC43oCz24MMSgi/ORb8E6UtiWPADPfd8W5J8h2Cp6B+yYWbPCzlf8CKxxtt+eh/7
+UL6causYXtNSpNALfZFE2SrvYhc2LiGthi+TXyxRyrD4M5D4zi7JZoOZDRZJTHL/vXJbv/4ZBSH
UQz7/4NQ+P+lyQVX6P8oI/7Pd9b8p4yI/+G/ZMQk/g8C9TCEWwXUAK/igHL2X6BKnPwHXKoEPSzs
JZKkCfzp/7aucbFjBPYzI0hbfV+pk4Hq+G8hERojOFDwTjlucw+zNP+/87dwRdL/JpYh4BiF+Csx
hLICmRZ8iv8plgEBBDNJ46yJKACxlo9oTqNtIEc5e3Lq0EVVKNJHzBFRM85Bcc5k97CsA08qRr28
DpKTo071rwFgWhWVHg60yVwt9gBKyIZqYOOxAShTVjPUbd3N+0kVRr5A4iIwETA8sWW8DL3KqkIE
czWFI2m3AH0AoNOgyVD0L4Uej/viun/224/Qcxo2qWDZOY+GGujuoZTCHzAMg7ksHDQURaK5YiRT
TxuajxO8tw+bTlDABGuWeeob2k0PWnqMl2vajJSFN0JjceqSbjqExB0AMX7wiAyPQy+mcwkhseqI
ZtW+TlcYlr9k5u6YKcIWSNq/GRZ3my2h+YLWNp6KZHiRzOlqL8u7WC74+Gz/IPjKNo1+OwMMZyqL
6xrRnyKTKzjVRd3DywhqHbL5uvXwG6ueMHYoMMYfzUpjVo2JD2pMgzkK+SB+RAWOoN0r87WnQX5Y
xTqeGKiXI2aDW2QD1qhAzTUOMzS1uLjpMqJGV7HM91fcbbljkiTFGb7fXFQYzs5BPmdjpcli69lY
2GtMb29Dn36VPR/R5k3mUI5jfvGW2hP15e8s8A966pY6Sfv4sOgApKDvMdKgvLTBln0XDWC2EEQT
IK7j45Ys/V0AjRL1r9wrmcjyvA8GQtckSA3tqDxxP58TTNMVDdANLoavje37rOqAOqNV4Vc+Rr9K
NsCVCXhjUugHkUdHsa8wEwMWvO6dcI+iKMdfUSh9zbtBntg60Gs3ZBaNE2UrOqAFJSL/LaK0SWeI
PFFw62TUpHIA4IcBbZsTFOXptrKuHqL8BlD00mn1nkPvwyqSg4EsnPqTGKO3bdKiSjNWDYoFFYai
SnXpaQEd/qA03+tojPyJJmpow0zqB73xGYTkPGZY6fDCsePS6YfbZFZg8DfhRfJ1uLKALq929meK
nXLsXapr/OrXcUS9An1bD35A0z3HxwUiF5tsVGPWK0544WXxgM48+SMCLL0Aak89dfPUpuFsD2m4
Al9lw+5qEwfuFoVbcpmyIUW/MA6kNREQShVujXLrtwzVV1xsawp5e+F3gib5E15Lu6ZYF/nX2u/3
pXLtLKDz8MQ0WgZRY4t4acJMhE1MZd6CP1FvqYlMpUw3/nS2E4/K2qEq4my/rL3lNV3YWK/JvB17
P2OQmOclrHzmtscUEw2Z4vnFd10Mdy0wUwvJ+2dMp6me0Kc4MV8k7uLARLrTIyZLQ+uhWGS1zDK7
zCDFAQWvVQKL8sgwZlQy7FzNFuEuCflN8oFcl2XArMV7XscQO+/GcXZYSvBgDySFajlHYw+O1gdP
PJ4Aci8CJwuGl5qtG21Hnr/l2NN+YhCE4EyXvaLnbiFtr4u5AunwDKx4qQUlQa3KTDeY6Mlhx0XJ
Ry2g2/MpEG1f0PIyUAqFMe+i7N5YGjzHDOcAExl9NJbdkxi7PgtBd/M8uBes/GfRVyrbcQhu/a9s
zJM7v4A0wsFwF5I1O02Eff/dJbsFkJmSOlBYsOGmMwBF8/ywwNi+iUy7E9vgoy6DuhcYWZqynIZ7
VmTyLSJLUQcR6N4NwBKECwtppCS2HcbEHpNkim4+zsgxROWwle/THmiDm6HcpaSrmEzbVCTo6hdA
uLzSBs5+Oi4SOtn0G1hDFa+q7Vn0oEr1se/zmXn/2uPE70Zy2WzYYkqso3Jp05mgGO21KHPoF3ut
NlbUIAWrOZ8+kVMDt0zwsfmNdiP+dnwvt+KxK/klywAqLjM2o3lSfTG2w74HRxvhCIdxDYpv/lA8
eHDL+5qyF2g2tRQ70gmj+wPVU6KrD4Bk47ttpXzsiKmiFSJLAJoJx1G9z+kXpA9MkJ+LKO52zDpV
xhycETZw9kRYEj6UxiQ36yUQYQk1sE7i2TX7Bse63Iw87zhxX21XfBm1Kage2RuFz3zMhnIZISYo
jMIrEI89G5brEi0YWZa1a13I/mFxFacyE33cZIPl90glKBDNkIyoS3eYM24DByUsbUQ/0gcQ6Sm8
I3zyaYM+lwzRddfuLmY0T6poWsGnuJ7fxcMuwXIXgKrYDn2HrEPxbE3R/Q7yPvqRFxz1ZxDEHdMR
5nRFMSbfbUnUX0o0wnc+CaOfTiSnze3JJyNg1rtJ5J9jn7BqgrR3TMoVhT/ZAtJOLs5OqDY4j/sQ
hceOwX4atBxeQeuX9zsJ7cM0gcmoGKYX7MBcH3urBiy37/+WxwB0x1VVvMzP41xCfXEFyx97kf2M
gwnNdZ5B6SmWC8uz+MPMU9qYDqGJHfpsBVBgfhpH69sphJ7uAv/H+41IHEqjqjc2qxsMEf5rxWF/
MEnxYihYfFq4T6pBx3rNpkrJfsdc5qNzBzLkQEw5tkGeq89lYeUdFtYvk4W0wiPqBnRDWXgeuJRg
37LimamZ3Msyjup98vkJPNE9LdiHorE7b9Z/6Eyd5OZG7IU5rMYRFsi69+HrKrbw7PpSnuZd64PO
NvOulMlqhG1KPHQ23AXrknBwH56e/bwWtw35kDawKGJgK4ID5ElXYQUBpNPO3zqjxuPqmcZmsg+i
1KpyfRfWOCHWvEox2dQCqrfIoAYioyPf4UbDay6xhjT6oP03X6j50CWHPWOL7UJdbmVTTHtfT6zs
GpFM3WkuM9ninVBPvSPsME6qP87ZxCC/lv4cS82Pc7SqHyqKlzpzqFnLqoqWLyNtpsGqYznKhocX
dGvj3dRBPIQgPzdrmt0FDvSgd+yNhEmDuOrLYNQvuJYvEkEGHpKDc8ujnLp2Yzl97CLKz3iIWQVc
nDVRpMKWhfur9332/p+Bkp3vgDCN+FPAH2lUNuvLpNnyaKbiASwwxMc+K/pacfcpPF3v/RQFK+II
kWwzW+hasu7RjUv/ToI0e0uUiR5yCwepiJIN7W/oMNp25lXiV7yVXewanoVDZRbSN0DG4O/GK7Qe
EOCYdlnQuIVuXz0twutQBIfEQy51CC9Ugqo/HdIRLl5YlZX2QPr1fizjptxolefgYXh+wnA7VaCw
nsnmz2m//zRdd87nhKEHSNspL2qu00ssip98297XzIL3Du9XkqGV2zo4T0uCnYlOt9hThD3m8rgz
s5wUZT9EnrW7H+BVDvPTOnt0amq6ZLy8RHsIU2Olzbrw5ej9/FzYvO0zCfM7aAf9J5xJM7Hw2utd
gjJn4y8VFL9mQ8/sO5m1FOZtKdS/Yo8PFGZnpbFb9VrcJ1ZAbp2CO70gpFO4CySklpmu9dq8iICj
UkQ5JO+oMjR+7tZO/V1WCcxqI9tlmOfsZnuY257l4jqBO7ufVpDbskgb6G4WjpBEq9QRtEaETXdB
l3MEq/IH0oUfwYTSu6kYU3ca42nhrMNH4vIEGvYdCbihmiKcYr7cUUa5ufSROSo/hBB89keJtA/f
5JlY3upQl1XPpq7pxS7viCuS02J59GiheJ7govaPm2ew2Nf7YAUiMeXfhyMU9SeXpfdQfXgl1i0+
UjjVWEh6Pcoo6Z6VWsPf6w4D3veibEU4/01YMLR6IxT2fzc30TgDR6RkfYArvbelGEAjIcjzAMnm
Pinmp006wL1WRL8Jl/aA5on9FUjTVDhvxKeGybDpBQcYwd5ZlvdQC/1WRvawwlbONTtGGjY7HBJU
BajgfbQCvbPbPSy2r1xHFnGf0d1rj1KahKDmdb9AZ8nyvywy6LUWU9ahzQ7rAEV1N7KAYgmL7ZrF
NLngJvm/dIYp4Pc9viuT7m2KxyunqYGPNX0KsbuLmmXSRsjUHHnU38VOdL9LUViG2N0kfG3SkdY0
KrJW7rn6jcTIdM2WkR+Wwrd9wtcWbWdcL71kD9tEDitRIO1Q99RpBzY8ZeYuJ3592ffxKS+srIge
nkzGXljHfoLivstHt1W0458Z64eq63i7BuUpEOaC+saqIJz5BRGh9K5Y0DDgPOJXlnS6KiaXN6EK
AYkKeaMTurZy0P6YLhHOP1Ek73TcwkalJv+th8R9wDBpEtc3PgkasZQEc7hrzbDXzGY/FCJ0NSaf
U7omJ5mxWs9jeRpRgI4yw65ey3Sp5m+bce3ekJILLluxP8WSf+Yp1W2oiv6YL/b3YmADANMpsv63
W9eptltCXnkfh4csQws9WZxFtEyQWTOobFxttzBH1m3o5SPo7wdKQ1LFLjlFwe9FBZC5IayvaX7i
sb1sKnjMAOr9dhvotTEW8lykKzrZABuw62AcZn7pT3zNkteMYAFH2Vgc8sRdx8lhcZHB1YONwhqY
/5+Zj+eEDOoKOljcp15ubUn6uRZ6xlQdjy9lj2kG3EJZGWJ/FSstTwXybqe+1BITzjfWLiIcrqV/
TAL1BnmRtEtq7+BVLw2+zyXhw485RTJkDJbxBI3C9DXHHHf18M9b+DilBmeTDjVkVgzLUNsKQIYK
jbJK34oskm9kiib0X3FwdpOc3lNJ9C0gMK7GCSa3Iwq7GzaabVLvaZsuLGLATDCUyggGjlYxe+S2
A58TcdOsDD2Hy/RyM6jzf8tdCRhtoajykO83leVvA9H2lMRSfVITja99kMft4PEGwlEl+WVJd30g
W9o3e0xVrRLFmhJhviaJE4pDJ+kPJtf9z0GK8sMmav4dk2KpOM/+ingOz30hHUQdMiCag9EQCE8H
6gexz4WF396bmiG2ouyYldlLWCA9Q2XSt/At/GfPbHAEObvVGZxnWlEZ2Gc8mqWZZAmck3JWh3u+
LfWMUEQV6oW8gOgZKgFE62kVJnl2CeFjMwabQgxpwxg1bxpPZh9rvG97fkyWwT5iAC9uRocrQCJH
rlsACVXuvaz7AhGnXWyAZrcJHYiBrR0w24GxhcstSc7PBQ/C16WI+B2VMYVwQvo7EfNmV2CYCiqm
i6BdwfAn1fJzWPAY3Fbu5zQ04XkPsxcuh6PNi3+Zg/cNIdpi66w4WfWWrtdZxw/xCCwmW8CBwYuC
oVuFu8PEDIvhMyWDPaKF0ZWO4M6SMRLPM/M/k1Dddes83IfSFm1ieizM7lsBNy76GuhI1yoSKP95
lqqx6jXVmOy3Sb5scvu0feBrGMzdi5wSmDs7KaOm7OhHFMTIUAcUykGMsfp7nMdHZwEymNrsEPom
iC4bXcn9nkJ+jvvuI+YFzFFOlrjBgAP0lTgwQUECxAsO1Qed5XTqcrfggLL42VL+kSrrKk7DT5rt
yGji17mi34R0loI/cla+ALv4CNbxVlIaQSZaQLcv8VQhcXUJdOKbcCIJWtElQsp56PxlVwU5LUSE
70UfJGWVbhFMkDFIt/Owyq6sVniswMc73kSgWppth2jhlrA45WaW78kcsZPmKsIvFvnriLV9pY7x
h75LYWALlrwXMnwYB5sChrYU5/Lgka0vpjBvXKd5G2SWTpWl8W0N/YJF6Pf7jPQZZjrNnowZ1CX0
CeLqHVBHBscDLlEpUuwH9xfaDG18tPlLGrAYyZ9gbESwXnMA8sdwiKOHXZH7ArnmAQ5fkvRbZbaN
vlpt/sGILxo6o0+oxdr7aiwZ4nk+Fi0Qx6CCULiiV5uC8xhh5v1PibnKQSTWcdDpepuobfcywiCJ
AA6cD37sdQYOi7tivSFccaBjTusRrJxI8J1Dgn67l2k9lAnHLrDbi4xod0PAPT7MAe3OPpbrwWIO
+cjF1EqX+NOo2XhV6442Ks0e8zC67xmRrzabMC9ZDuUEFuA5zyQaz40kdzQfkmucUlTPbQovzu3b
HZd8fzA7GkkMoTF4NKcaEXe0AutzAizi9mo15JBRggeslt941fsX3aHFMY4OF96vCocPwHXByZag
QsimQvA4ESSJiU75USzzUMsemYwkZb+2OAOm9BpEvKH+0q2mAcyOMMcmfPSE1NZ5GyZ/MD1S/3oo
y2MSwQCbouGp5A4Ks3sYcn0XevuwluiE9xAE64A7EVKoLOUQxDi27Nzmav6BJY3ZkWVPagHfTcvw
JwazS7miCQdJg9NmOZqCm3+QLyAHBy9aEeQMt6H7ojkeRCHzg2ZpWSGFHFcrTvB3ZF0ubkmfwwyQ
jk77f4yh8YNwrn8oIPSIxOuhyT3ozyHZPiMt6IGu/bOm3dKOkq7v+Qj33sVDCG9OTqRaVNfkEfuw
UFJWmz4HBUxdIOyBuIYBfshSlv+G2BygjdRwGWMAeTkgHjZdSZ6MGOtxB0LuorxB0lZdknGsfZHd
CjCNVSlmpMnm/WX3kWv3bv+ZjhlrMFn8i8bpYGRIj9wiYy93RCqCtTiuEJ9PXOjhulkdtItll53s
890+qfUEsAVnytzpa1+SD5Kv9CuGtrlS/xZBD3/tcsm/C2gSXYGffWI0jyoJEq2aeoJSsvPoMGR7
bdD+agC9cM5Hilsj0E5zZpskyPR+m+awHyHXCvsHY3AAU5k4/hByjyNn3KNkQkg8NIdpGfe5Qs4E
ifSln6Ph+xIApj7zQiMTbpQwCFmYOYnrHdmZHH/ck28JGrhDzRfujzTJAkwFK81o7Qdpv3JXpvdG
dEF/oYUQcwv6tPiIFuAUSBRG5s9WjmWBCNDIP53Q2yWeurVegggI9jbjPgmLe0F+7NkOG9Zvv1wn
WIW18h4SM39jAoJdiiCBZeortElw98MJMhte5nxD0KB80WTo6nRLwiNw3xB71ZX3XTeplxUJhKtX
HF5mUGasDRgNm4UuMxTi1GPQ6UV0mM1OHssIY14RduyKrL9AMRT5GReqNBkTYIwDnj7NPrhmJP1l
WSahqCCCh1BnZRNy3MmXS7GVNlCrLtz/zlyod4v3a91cSi/4p8ZLMmtysG7UVb7r4VjuMQwcDxDS
f2OlJbNFvdsO3u+0/lrL7MlFizh7C7ir29fuuQzgIsGlQtIDp1Cgff9GqUArYh05UDhdMfovHK6r
AJgztT0B1tqn8rL0GPQikBbzIJYG91Qi7EilOG4xTA2poG0LR4smE8NzNOSQ3NhTtIXln2WZNpC6
gbjnHuWvEj5b4NUIsGYaOy5enS8qXIgwP6l5f1SZwKmRfLcqfX6/u3FtU7NiE69Grujk4mPCPTtP
nXjDdPOGNRrXYyQrk4QfLKYtKbrXufDnUZdPmq3JP2heA55YFoVNOGADMd3LdgZJxSqaja/FvpEz
4nhfuCoDitFSQOheE3EyKce3oiFYNWLvxZb9TT2K8RDMycMIPyfNwZauNoT0TH2InmDHgp5xqccv
6O2AsjcgkzTp58agGammONBNPn/j9n2UnebRNCafABWnPq9nbp7HwJ3pRGEMlZiZcdonFV/U0i79
EIENT4qH3bD5PJgif3RqnWtF1XzIl677gPzd18U29mCDSf6zRG4UJ0wImA0ECEq4Cn4KWapnn+4A
HiPC9XM/zPInfDTdeDSzGI81QCX+z1vQ3DL4E1mD/FRnwV7E8rCg2ep6G51DKX5Bn5+P1uivAusc
BR7gYlD5IT/LmMM96bUZTtRgoHZ+KI8QAV7xQuIZkjeaIMOLLxRCCZaK1iryrSyovhNJtl8hwW/t
GE7jS5r38d33w3SkY3U2JmnlBvkchkgbzoNPqzWAQLlKxBmAPhnc34GwWUH9gxJWH+00TQ0SQbz1
3XKeclyBY1T/BzmCt3zTl5X5SgY9fE2k+SUDYepkIQ+DGn8UcIeA/dIEvbMYDklJYbUOwSNJcbUP
9kaqHuJNLZi5+SlT0151abJXfizWX2jPnxxf5D0flP9BcO8A9HJBG1x+Yp616ku0Jj1SaAVMjhS8
5m0Fa/s87GIEEMWLJ8DS8w3vLCaNWcpvZL886K2LasnDANqPt/J1QtvYqIGWzabK4Fwgp/fiQPke
sAxnVyVi32qEVfaDAhbZ4BRMgFjl/bXLB9egzf2D2hkDUltR7UcYmVVhoYWUBqz2wF+SIsivicoO
QT72N8uQflwtQ3crpx+d/9biYgsAcfgbR+4cSY/Kr7h9G1lx58IpAVyEbgaUPtB5pDjGCgnX3zNu
pWjHrWgUMOP7uAvNH53NCMyAF6q7WSKOQTAYOlwyc95pqe+LnGdXXJI0NjbERSOqe6b44JduKuu9
/zazpknGTdiDv1+8Tq8l7iVByRY1FJt3N2hs3pCgmiXuzmxBehnyYT1ZszfB5vQrZsSpTtf4NXDA
CG1mHnU0mbbgMAu6cspqEIpJNe+wrRjym+mIZF6SUCi9am4xL2mGgkMxMAXbn3wGKFNp3EP1lBsK
QCXQ4XGEAtznwVcwA/fX+NfgbAoHvGqA6a3HwUNVj1P4w8M3+wkfN9/XH26e/7oVMKbRGNgniQHB
mJ9Ft+1oAqDLxjKZHpnf6m1kl5KurZtoCz4ddjYE5NoM8evAVK2duA5DXnK09Kt/6rzI79ECmNbH
iD2I0DasX2/DFPGKRzhe6fhNOanuHIOGbkiOVdY7uBMj0K8lSCZANBKT2vxULnl/wY2DN74M992Q
8ztOshDOqOqR8BwggayrghFM0rcF1smpWwPxQAcdNLj6CUJu0I/QSHVSXNwGhbnEsLTx/UPBwOiw
S8/4hQCEplFNCg2dN0xqHqsSOVJ4gCksm9M60fQYMTF/7cJhtt46pB9Lb9HBLkDthdmgn8bUtZk2
xFdrJDYwXORXBnXwGiFRBX0jP0w6RQA5vULmTmrG0YsUZkxfCsME3OvNnlJn8mrttL4WDNeS4CIg
h35p6msfhKJWu46qcIASjNupupNV0eOAQMt13lG+WLZJ5EIlUDiDS6IaolMHZL1PT2BAP9bv466n
sqtyMsO+yGE8Kh2rc2oQiEDKurtSMl4ir4OjZlAr++Jjsg6pl42h0CILhdu45nbgOGn7PUjuVoRB
vq/n6Nj4NcUEv8heu204CiefST4jTXqF2lazGGDDgC3O4ftGuW2o/RnhAX3fLFQKeYfLsOLaRj+l
hbpcDC9BBkmF71ifwYRpDVqwyz10eHFYY0itQ3x0BsHOJbp3W4GbsZbF1HG5vmO7XtbQvSBpBf7C
xmfItVDXljbcl0YhnCSwj/TQtzZ2x20Nv7c/XGHJWu36/dDj5hccJehLLU5qD4ZwUPHZ4lYHHkSf
RCBCgZ0iCliFHbIGuMEIAZCsHRDE0R6fnDmkv1aOIXNBMCg5YziA2BBcWEQIjGgFpR92IZVH5L79
2Zs0eogRssCaUYaDVNv6agZD3kppwhqq6SPuOyqOfS+3e+ZoG692PokMXhE0JvyGYfjm1+DIzKYf
wVS7OpoLHFdpwR7ieTCNLUEHA6rZm9jN4SlHEOnUQ2O8Q5j6FyEcUIiJ+jP2RtrfcBXV8Ai8Pq0d
F/TshhlzgEFFA1v6ueUZPNrQPHhcdNUEsEhRx9M3V8BGsZzJn6gWoAW08TXmmvLIxv7DTHAIQdfL
FvCrb8gU/i10uj9wAlSOb9OMUZLvTRrNHfRr8r+oO48eyZXmiv4iCsmkX6pIlq9qbzdET/c0vU36
X69T75MgQIAWWmr1gMGY11VkZkTce0/Yb2s58AIXqHwM1ttF7HD2bzoSdABnPgwalrqudp7swKNx
3LmMI4ypCYbWQWBfpJ9zLIZWre8jpw1MG0+l7qY/dDFh19YAOBZvH6fqqDdOG7r5vBLKGUaIY1Em
mVtGOdGRRL17i34wUoIl4xRk9SA3ltt5vi7nAwgRMIG3czH7u7TeNjFzvN52wlGbrnBEjIszVQyk
zLBUKnnChUKGiVjaSoU9Xmzb3FqCMX8tHx1d0x8UPR69jvuYF+67ZuYTbnNGtBEZAUtHvMksKtgu
9e75JrS7hrbhw9AVbXcfde5uMCscN6ZK5XVi+nPTZFDnh8DBxNX8GjR5CIqw8fbjKJSvLYt5yDPh
D1aCDDCTG7/JwS/o4icVo+ZLnWstM5YhTAo3PuOEfvImwHlDZGF/xhjvM6qhU4tSjUomYZhRnGL6
/TqDn5fZ9/ac3jlp+7hq6WujjbtZxTu3s+9T03mUaXnjiSUapD3IbLHuPcWyRbzqRzvUM69Eb0vw
DZttCaiA7wvbcSJ+YTfiQNY1p3vT66Qko5MYnm8ZbvaC6ZRQ4ZgkcbZFlh68a+kyAl9bAwus0JlY
Ow81kLxoUduyGRjP6Nx6WMnjcMqstQ4pST1y7ZZgIn2jFpgbMquAF0beyGCV7Wo/e91SBXWikkM3
xuJlTucsC+j6LQ/bJyiEjVVH7qNVELWqhI1TuF/rByzmsA7o17ckGG8TLcG5NOL2/Zs4EQ68yN0s
3RrUfSEPtKhFMLZmGTq3KaeO48CvFwoi/GZXSzmFr4R+59T4wrHjNDiqRVB70c07fztiDez3powP
ThJ3lwQDY4g5HkiNyt7KdEkCUkhvY+7SIRiYlequjB+WgqvZRYLInCrE3PVXqDZYJ5luTM1dQgNy
zAZ3t7GxvbEJXTsj3aoasSt1C299ci84hgAFPGQ8cH4SdcemqK9ilndOXr/cpqFbhZ/tYLokJ4xJ
FFthIBV4Q4/gBb3uZZnnLnBm7drlkkPBZuAwoOshp3eP2MwQN9dwZva+qYt4a8brnZvH/mrfhGLA
d0GtG4+6thA7qh1MN8VzXmFeEFb9VGvRimbseKGjWRFhhJaBFw18xx3O+IyUs3ZtVJ/stMQbtE3M
wxIk9fKn1OYsaBwiEK1FLMZImLNlfXseHerVql3zMFaJsZmcpX6knrRPziAGbp9KO+swunaF/OeV
GuNtY7ZyW1dZ7A/e/FQtNHO9aHepO8+hEwkAIMmoNqRTRqqzGEV8ND1eqQnrkz4I3zHSJgCUIbdL
Oh+pS9pTA7xj1+V1f+YTIeNqFOVHTHbZd9bGPVcpFV/bTO/EHKZ9ZkJe0CIFVTKesAiu3bpDunOv
qWr/jigLJOziKYRYlN5ro+JM43yGfChC5UXfZTVQ0yVxUOHf2mujN23L8Va5mlRljGuisyemT2RY
tcesyfXpaKC3jNEjdiPi/bTaDOrXKb4fmM4GmadbQT4gvkS1Ka6Y6TBSy2Z+VlQtR/6tl9RIsVRj
RN0RiBQTulAb3a+a2YVWxvnQyU5sbWfMn6n0Z39hkEz4zPDuuyTtHtoad/vSUArRfZh/4k5MJ0vI
9eI1c7z69lCkoedG1sG0G0ojbyh2hEnIcjZl9mAUljzRDk2XRhIc2cy4XWyUdKcPXJu8HHOw5aFU
ef9DTqehnc4i99ka5T1lJE7vqicFTMHYo5iKGKHkfUm6mTQZDrciKJZCBBoSMdoFgmig8X8fjB0m
98UgbFg3Mmk/m8hdNL/A5/srx9biUMPTtUm8xdBpAkzMuVBr9JMyVE191KgLuNsx3fbLzQNCACV2
iR8Y8X0u6/WhkRVDGte0KcZqUKAwOdqkAeYEYJLbTKYUMulaCvd2RONO7SCpGA1cGtS7AGTnd2MR
drLWZNx0pYODw0yp2kjeq70FVA1z+72sCJA79CvpsHoPg62rAGurOJkdYlkI6mM0CKpNukc3iTtE
Y9oXePl8igz53NRecZdMlEPLmJ8n02se9FEO26wYvurWvDM1OpzMRDIuoTMeMfdr+zlCsy5rSa0X
M0RLTP5mqEQffb3qF71PD7FWk9l19Xsjm5f9WNehUTl3lcsg3hnfE2rayBtCw5u3qh9Pgm8nzdqv
2ovfMq5xkSQqYBpwjmzvMA9FKCRTPmrDsMlmu9/oo5ZvB25HtcGDFR/beCBJO1spTc6inVYVt0HW
J+aOKsgN7WIyTnFm8W/OKOYoSOOnVMu2qQWU3XVytnpCzNCOKYGIlYnjOMfWY5ughm7qJNK/lJNB
ZRibaHxdM825BReyrz7P6I+WHhpNZ0RF2Bli8HuK2wQDSRed9aLp3ynAHgheDQyE59jda7Eadzmd
CwHsGj4QTcNfu0zJS9rNI5SfmRZ4uUuk+FtbEllaO5DuOYus3vKQXttm9BUksLQzz1rdPUWV9Qfe
E1c0qCJqEM8wt4kbads505oXWyIUbzBnX/MsJd3Vku8g8QNEoLRCModc2vjmbRkM7ly4X0XnIBMY
xGP9bq2Mr07ryg+wQg2knhQiaSdHUkpacTCmygqlrOb7utLvhqkbpsBjHnm2JwbRG5r7+CNZb09p
Uduv+QSuFhxOcWBqUlODGtTD3InO1N+ViZAvZV5Q2Ccp1p92SE5O4plIDXq0NTRNfjB0fRQoQ0en
4PWgQdB+ysHS8LSntfdSNjwmeb2UR9m42X62Ks+PSmN9T1IwoiUC8l/sFPXFLJfsOcU3i0ihaYdK
tnwejf41WvIbZhFc1rTK7mRUfQzFYF5oV5Y3IWW0x0LdPSxYgXYKT8sfmx7hMDRteydEY95PqS1P
0s6ys+LDveNURsnoCsgCOd9k3lXTwcny/E/febiCsWl4s57xHTD0M5ZuOFegcK6ltpRhXHbBYsdZ
2HW6t697T7xls/MHVnV/Giemz3aBq3vmA79m1uIF1mw+lH2cT/ucDOpnXKk5cFLAi7yvPpopeaHU
Fgfc0ee8nH4razqsfdyfFjFGWEzGjJT/0HRjaJnz36nCD5YWy43Zu2zraOgCa1h+NGfsScw39QPY
6Rgpp4fwuOrFgzMujBrhiW6jmqQubdpiP2U1f/GEA8EvRK0C6eTkv5T12Zt5vgSNygLVu8MPeCGe
jNiCqoellYjumDCkUqve7FJHymsDYSLUjexPHWvICpPpHu1E/VWETPs9A6hyW2uD80QHJkPdjgkf
ErxGYW8+sxHBcdLgMyeuK4KmXF5qzVixPqaW71nWQWpufWUeZJ6YsXEc3979JVs/nAR7JlKyB+BI
Vk/AGrgKFA7/vZrAKw+edy5vooc7V9VLWYCFWuO19NeRL7XK8aE4Tsz5nY5/a9tY/FGWr4xSmQmv
lZBboxcYs4YFG4kRwSmrDG3dTkrgui+Twtn3tcX4ZTZUBZhhLPfGOFqo6yTmJ2d1Pug90I97+6Ab
w6lvJa6rJjKHvS2s6KTnrblzei0/pDSyTD/06LCUZuYPt1hm62Uni+QMkYjeZT7RlH5+IyZUrgNQ
UIYSKX7sZm4gO0vc+2jt4VmT8dzxVqyIUmv0LEF9fFeuRygZxu+ekqHYr6ub+ZODA1tQdH3hCsQb
KRkAOwzaqf30BRpjooUW8AfoL/rbGNkxiEMPf+/EpJGzW8SfzE0ojuxOPJXI+TfiFbA221aPhfKO
nmHURAnnS+0k3+naDD7yZHZGHqXByycjzLBPQKOu6HkMmAx7Nx2Jo+OT8Mc5/yYL8tqk9MJDnGOc
a4eDsrx530NdD+fV0re1Wp5h9Cyvc6LdYcdmMO14L0Mqq01Wi4/RAz8TUR/4qbjZiVvvYFfVtSrM
Jzi6CoOTAhSUl8ofyfYwbrdebAqJXVVFIhzb+lFyVT9MKle7UjOjUE9Etjc0uwbkjTcqyMtiepFV
84D/wPIzpoj4aG+a7MJEVhD03cRGfkVVCKe2MJ/bfx6QqrIeDWwcm1Qta1gnVGtSMoXyMqaNm951
NX9d1BSITviaoIVNCQZ6gGjJMIr+gKsz3VNvc/TYq/tKwMrkPmsZ6dVau2+n1PU9O69uSAWyJJpm
7a0us84wlqvQjcka4MHtB/rJzqi+MdQ4+zQ3P+JS0TbV+UVoqbgOg6b7SWtGfC5y2ZXcP1tPELWo
LaoafCJovP3AmYMpdzbaPIhX0lLDSJ8LLIUopN7cT7I17pSL7d6IF8R8jRz8K0byad+NzXym/OrQ
2LTvdUxu8yHd8Hmw7xrVUu8sWcls6VZvxSWhytWYzrbKln9hkf5PkK//b4honbDc/567+/dB9d1/
L3W65e5uf+BfuTvdua2Cpoe/oSAZxhBr+1fsjjWWhuWxRdGSKBMsGCWq91/EWO/fBMwoHW3ln9Dd
Dfr1n7E7FjMaMGihSQH8kgJj8f+F3yVt538wY5E4BNZUW7cs/j3+8z+AWphV+gTASuYLb4yOaih9
r1jCeXLeozhxtvjbjl6ndsLYkfncp7PZh+b86aTZwEldcFthvnz2LICGNNdJ/sIrBjQHlGpMWDl5
XiRm0QS7SMSR5JVG7MNBt32PTn9TyHmbpvRLhhnoJvAJHX8AlZJdJ/GGGnjjIiUNnruR+XuPDRKv
yB/yMcdF4olImGMRvcoDRkNY6/Mgc7tNPGPxs5EsWGABwkL6lnIfWo9ctfmm6YoULm4szTkgF8GL
FOutagfOsxo7GcnWn0gJLo4Wat0FByVxXY1jKjuKYvmYdYaRWZfvAB1uWy3zO/oUU0Xv46LtZd4n
GDeGMLWioIs/Wb2xSSYGcJ99j7icuu826CEca4PxMVQ/DaaAan4btUEG3GvG3mE0RLdKLNmGwD2I
l7Yod5WaXobc/F4T6Pe5l7/U61EuLjH+3Nu6eX8ueOeNrEKJM+aTl2t7Z6SX1b3tYObxEf8h3qss
wY75aMwRClw1vzqt4Sv32fHunLbj57QoCUvdn+v5rsN/5Fc6FjqmDZs1c5KHNrO3XSL2Gup4K8uz
mD+JLnkPhe6J1xqqxbOupcNFgPnpCS3Bpv8sAViKyX3Te9zNuGGk2Rx7ekmK7SxRfqnwUNJbF9zd
PZ6P2CzQRGqISTJ0vD+rq11ytZ76Yh6DZm5CtU5HS5pukC/Ggb0JGLTb9LUblN9OZbnCfOhClwq3
WpcnzMDtn7Udpr9u84apcGPNyxcw5CCO3PshK+47yeSxfQDCfHOebbQiCjyaiqAs2VpREk9gq0e5
nuG/gEk2nx3TU6/zUL0QSsGWQ1p6n9ZLtm0zZOVeCGbZtb4jfuJz3aI+EB6oXkgzhpN+gRz1IO3m
BL5g9Evgy70LNCTzrpF+i63EgRrSfZlZD7BpXpEdwT0h4eZHE66nysnNezYOu/LAHJuu6tLYh8jO
fKOkakzM/azVQUxAtZPliysxNDo/WYwoVZ9yp7xTJSc7TYJ7czAPtKQjJTZGGE89y8TDJPi9xqd4
yV5kc+K3Xmy08pDeJLDHz7X846kH28yORjIEc70bPFo0fWadyYm4CC4P7uBIX06T1v8BJUSgqyWT
lDxEkl83SuDueJ07BUqAum6BiVG16QsT7vtuzdAs3KtYYbEQbsItz5wav/t8I7gRoquKs5fCL/Ka
59aOHxq8ATffeoTfjz5kz0UJUWp2Qbdk7Q1IEA+4Nua9prTfOXXSE+ilez3vLkY7/E4pnIBuSMJ1
ycgdrM4uSUSIjnT1gFyhPKQtYDlr+dZJEbyvTeM+TCwY2xW4FwMWwMiwMvTnxBzH4zq76q5cvWGr
NSO2UCxCh6mbGS1qjLgQo+6lsp46o36kK73kXrfLiqz6zdfFei2caUJLis0NCuazZaCdgEXjC6O4
AiWabkmhHGOh9mOiXYZcBJ2Lt85Rn2Ch4bmVdrOx5B+9wPkbYUBetKcI6RnBFGsj06S46sPZZSZX
kU/2GWzqYTy4UwBrIvFbiKjtVzQPxFZBm9UjQC3jd2rLYMrs+X0wTzXQ66IZxjfX6OMQBGLyM0XT
rYFG/UVfX7xlP+dLyCxX3apESIPlKj6nIXfOAGEjP6ncOkxVDxEtFx51MY8poAqmuMrSiM7ckVhe
giw2RUwsLAZg0b6X0n1O9E7sMtil3BOr+B5b1/C9Gr+fWtsltC0nbNs36bTvmVMQgIveoZlqGI8e
2/SnUdhIo8Lxc8KnCy9ZtkfNJLa2qexAc+7I6Zg9JFxv1xvfdef3Ma8GI0OjPS1Qzct4/LQzXMeR
G+2L2DjmSmxzHsOm5pE1gElycMdVaBCaFa65ycG+RLdFLrN5KSbajOiGRNRx+CzvivNMOtoH6LcA
E/jN72HmDJlYDVI4NetM3OlRj9yQRPRZuuuZudwjZKon0vRYVwjkFaemdK8kMz7VDG0jGeazy4/H
tp3N2D2l8syam8G+ZSiOUqxwih9cE9NJirKA/BKlbjCos2k+tZyvrRR+Qltgwh+T+bjR+nwXgxWe
PO/OszOgvwfVnVX8HvXtp6Z4qdvjSG1roXUMGHdHIvAe+KrE6YJci6/t2O+cWrugsX6kznywWzq3
7t1tFtTKejkx+S7oVnEiVcLpsIHcWlGbERqm5ysDycQ3cUmRp2/JR+loaNN41qb8gWxcczBX0MZl
HK/7Bh4MrtMqnnbMLUhKJ1cgGCSSbmZh78dcum3cyoAFMi4yUR/7SVHshjE9zVl7GEgDxg1lhsEG
Cwtl9OCRBMd8hwzYmMhyWv0MkhTAUnOaO0ZRU4mpGg2s5AnWVntb9/X4NFT6NsndHznndiBj86e3
vbde9xp+vP5o8uaTXGRMt5advV2krp0iehLCNTwqXsXEEfVbKz5mW+PAm0HGlAyTzal416m/byZO
3kXpzhtXAxFY8sOI8bmds0PtkU3FErHVmeZnTvduGSVu0OhBb1dMgkAIE1wnmzElXkGEMyVdHL+T
79zq3PA5s5B+NU6NPW/hnwwGZgzE58weXnt7PDilyYfftMNmTQmECkllghiUu/oJZfFuyA6mjkQt
Jil2rcOngx6C7/5I7n7PmqDbHqBTWu2oDvAPklnTRkRHFTHQdHZr6QU3EazGDToI7e9odJuGKIi3
pA962T41RvmwaMOdtOdHgk7hbETlB+H8TTHYT3nbw1f+LUuDFv1XX4wjGAOIj7E1+IlRHSYmgLM2
7Z22IHEO143XBk9KXF2S5jK6n5E8ivFV542OKtNPyxAiibW8VR4yj1j2eba/USErECkL7FDNewXw
5LvTl2Jka3UzQ8ArqTOa3Njn6+S7M4NZWND7LaYp837SE66L8jO7FXi9qOQbUDFy5JZPCBPvk4tG
yjBWTpgJKbVP+lr4zphuhDY8ZeC1GCzCkIqyX+HyKg24gMzpnNZuTds3kpo+sB/lNBcLQNRSXOe5
DdLB/O6wBXszoTg3q/d6r6EmxZy6zb4p0OORjoPWwgfh1g84tCjf5j9V06JGMBPtRoDmrgThjQ8s
xosn1nkLLO0Fh1LYu/gB1UWiq62JfBjSX0eQ3dFzTltxVIk8GmuFZZKEwVq6iPx9zjk/vLY4DT27
DyPIYBuji0KmX9sm9V7NsTuklE5XrYBG6atI91XOwWkkoG7wNKMijeVsY7BpfYH9YOa7yLAobXsB
ZUgdDesylLPg0DF+bRyz0LaqjW4wvUgG55FGPNrjzaGlyOR9zZYITEYPVtPhaBU92UK+E3uuT2mm
PRaV9zkvfbjqGqEG/a5fQPdAvajbILJoHMrErI8FIQzJbaus7GlYXypc9R5ATFmrg5F7QbKCynRq
9yIKtPKue+2hKaAsvlnJ9Jo78lKk+ol7AlQkdU1NCNKAoSWTi4TzJjXJTp0VSIZq8XOY48SZPW80
GxpQJZkiJ5nkIJYN8/bk1NoiBBbFRMteNm2nM/gfnjO17j0tD2h0IEboGw18hCo5VLK1Oo+VdBn4
IQHZY//iljO17iASVN11l5lgAEVsATLrv1RKFzAN4pvStfuwK87/fNbFNS6ZsxGCrHYrQDj4mDeV
l0vXCqKsMrFROxKWoNaenKjBPsS4gViTsWf7iXUosjhI++gJdkJMgpDE+ag6XGcYwHF+1OXk3GkL
aPl5xfRj643YmiPccQ9Q1LoKk1p6F+EbZS2CSzwPkAHZDFQsPoyk0t5mt47uNUmrNxpyg6dt3i4R
DpLOaPZYdZ5nTbu6bsuAsXZ5IpuapWqdNukooTa4xmrd1y5tXz0Oocvo8S0BDYe0huwMdfY+Exq2
CYuKXZf53ZI561ZOuToUee9uGiDuPgN/tniQk/SiR6YxAuNXA5G5bvyqqu67MYIhWv2kGXG9rpeB
bTYGNqBc87Oy+tIZVt+nWax+dGtVexcToy+F7jP/oXY1jJXJXqbt3FpTyJkgM2yFBUmlqd+mg3e2
ey6yDhXLnYV2tEbzWWpFAq/ZrQnvir1VVejG8muUykBlHdp9akotmFpgssALIcCOnXGg/gEjAB62
aTIfFj0uV2+FSaC2QLwYda93fctI0+kelLgRQBysVyTZ8vHHWTEYmngu7C4Oolb/hfx0xtBz5wwt
tSYvixwcX5LYCXsdnEtX47Vdp4pgIinMHQTmIex7vrZohY7QYMfcLh2uLh3PNz2R+mw6+T51+qPR
yP2inHPdtmFvVOQaS3XK09/WdD86Mewnz/nFEB7kVf63A4aQquiLhe97WX673ms86a9YQJ46pnfW
XCZH4u/f7Or7sjr1WZfqw9GGR4QQVjiYEhWkQzxa7a8m5lUQKVkTCJLk1w8K96RBSDBNf0qa+FNi
1ykTOkhc44gCbilE0WVAo2JlzqooJLJhfeuExbAer/gGHAFThQa6gYZ7Zn1A3GXtQ/HZYOTZxDge
NqnV3xFHs0OrwFdpD+rCzB5aRsamPGtx0fvqLX7YzSrEq+IKUUX5rG4tYTr8SeYKLCwmUw4aew5c
/Opy7o/EpN+KCiGiKq6Rpa4NHnOroJhq1p8xHTYGF6+fdHq0aeHytz3XNQgvGuQpBOvBepxsR1f+
WDTjtoeJwTxj+WJh0NHpovGMR/s3pczR4+xUtON9JUZIc3Yb8M3S9MPNKNbq3V2drbCTxociT9Fe
hVXnvncZ9DlDuBiSGiwl0ol9RwZxpn+m0G7SJNpbK8mW20Ui7RaHcVaErCajWY1hE6/HwvR2HWsG
XHbiVLpxEtOwEcXwYskS4l/p7NhjQSJWD3J9ClJSug7QEItScuNxUuWoCbeUq4P5lymKfFszMBqp
yXhDV7TZ2KeglyaDTSnlfBlGye8ejvi7X9y+OQwGI405wr/sDSRkF1aawGL2lzFCXm2MK+4uvze0
VxzNoDS1puXGzVwmqpStN/LUcHbqJaEUBXxXLKythFHXv1ERDWevld+kdTYwHAJ9ovRD62KWNsbW
FYwqoqjRzPohMZaUbPutONGMBE8Z1obb3oW4iIPJQuLM1JjcphlPRkvoOhNAIvtGHqcG59WM0QDw
S1L5kG7+tITfvfknm03m4P1zks7XMTX+1rgfOTEn3KJGozUkErvlBfw8lNaO1YsyaLl5TfJaYhm4
gMEvOllb79mXJB7b6Ga/VKCyhMLSwTe48pKE/aTNzJnnu7Huw7FSvoV6uTEANRR885pXooK0l0Sk
uAnteid6rKQstrMDs7995isghqn1caJhtUpeIwvT7w2YOLBT5WwxzLmOK+Y/nRYZF/V7U7iHrlnM
bWVi1rGayTzaCnv+kKfnYZkXXD/VdmKF1q7scY7gMUQVxRBnVVn+3HZNF8DVAzhIRjWAGwTnk1HQ
hnTwdwm1x9Kb/j4blq1zm1JUjkknsp96J4iAuwJiiLeC7ZNtmM489v0Y21cO+fzNlQz2MnoBzuuP
YSFLGWOlxCBTQisg6DMU/XIFJjG/YKZcvjTwPr9k23bRcG0R+dM2/mbbS7qLGzSGIbfg55BEGBmK
HIuGuKRGJrZ4xf8WppCD4mbMN+5gPWEW8kU/szHKtncYD9Rs/hopsw+cqGFppQ8ImVsD0hhiJA2Z
166XZGjeNEMcSq17nHiJYSMkjwq1Eluk9dsnHaluQET2FEbinGQnFswRhDB901I7yNPPrvFt9KOP
5h565vDoVeOC7R2n3zD9yKnlFm3rw9jlp9Qpi71co8fMbC/EBndiZjS1jPzq2PPoF7fPJSnSx64U
l9LBnyBYQbPRWiN9K6IPlc1n2T+SiiC/tof5eoiQt+4YTNlWzJyz2GFQsJAEW/1zVcsNs2RV4Siw
L7XF1VTzJY3+NMYT+BvgqNY17Yz3pSHND5QJVHEUzEiL5Nyv6XwTdFjC0kOy0Cqyza0aKUXWd2Ye
R8dhW6rOBMQx9CPxpBv5l15Ab5/GiEUwZmp9aKKE/ZAjbdoU6PbNP5O7j2mDLba3P9FWQCrbXkiW
DfoDO1EYrLTEKZ5V7CAvw/7giiUoxqal9FTULAKzGfawDweuHHw3sUBEgrleEnDHno7dY9ovnvTl
BFepX9y3OUKcsvDR/bOHKOGywW7IcqT+Q2l3iqH0Et+yBHgzioBg5Y5FamQuUcfZKlRD8oR+IuJ5
eq9M/Vdz4t/bW0W83iebt9M68d4XHMBjtT42N3aYURxZ3tFVB+agR3KBBzsRRHcwFI670YPtO3F+
igfcu5+5KSxoq5h0m+Lg9RzHU48xjaNCe8ZtCMf3RouhZJ77yziau1bcDmdvV83fbIX9VB6w3ejd
ZiiBxjot7t+MDkdj+AlgPcBh7ds3Q6wzHPO532KHrEiHSLC4f2X5hYF0KUbYwD8c2ScP/V0f8LTm
Hyp9YaIhynTXMGoXbPphpnBVhbVVipZB16+mp23ZNcRIrVKn8gbw41bRy0tHjqCOBbuoPJiwcPUR
4ILKMijYLLblkOdtMnerJW8OGFqaXD5AMz7K5DORxqGCQ6uBeCG34+f2sCd2v081wD+WDWbgyTW+
CkhrbOENx1o+lgUNfWeyWUKONxhVfsfug1NEz7ahYECOL4LZ6IIKrNWGuNODvU5/SjP+qbFMbmbV
3MN5DbI2frBG90hkKCB7cSjcFWGiTMiKCfnWEN+327d2vFaoINH0qgNwbuLfGS2hzf1OvlXT3QRG
wytf62Xmw8WaCyINW9ogjpNZHVjwkY9IETOJVRtXEYjho5nioSE5NddxMBrv6dof0mZ6LuRnATsh
G53HUWE6wYtoYzjUSRlaH2bqQqMdb+RT52WwarAxZXU2WVWZtsWp7u+wL9XPekoWU9P2UJ02OpsK
S+UFTvSEL/skDdsHkI3yvWwzvGYrxuFcSi591++r+zZxCAlEXIKPk/lcoSMT8ygvBJDi/nOQx4Vh
b3/Q/pFce4T7zB/FEY1H7870UaZ+KpvLChGHvVlRcszdg0rXgxYfK6pj9mrkFIqEI6vXYr0r7BJH
86fGFZ6dm/o4o95m1A/J/GyO2WXCxi4WLpCIZ+fokYlN8zhwW+DgPDK3thADGAGAn8hgkVU2gwUu
gQC8uSbLxMmbj4W6MF+up9vYeb3qFi3kZGxFFd9LKDNAVnZArRIzvXbthbjADXUyQ+umTGKylrpj
YFry4LTWHelF1m5z/ANbgajRnqzqZBUXm+JTwxTDqGhrpCBqmr9z9WqoN1J7qeT+a5zHtuS34vSJ
UsYhstgXo70FpJhsSu0VFkDYpwgd/6xeNWXorruFxS0sG/fdgnXY3RUvI2/crvWmDyN7WBU0eobl
jgkBtzlX1c5NB5/xcG9wsKScUXJrehRMQrl+4lSQccv725J7VAq0DxdCkuecNKm1QczSMvD8rHGE
CYEXvvmNmols3zrsCdBRIE5hXoNxum3OsvRA6XjC+AbBI2IsL4UTugb7QBbUjKxh79yYuJLTDrOb
lXDzFNAYhEsoZFH0ZsW5AXyCa++sVjIvsCTvWM3wNdn1JyhCBpnDm2W67Rt79aojW0CpCLEuXhav
+8jn91WspNuV+q6L9Nz9B2ln1hw5cl7Rv6Lws+FI7ECE7Yfai6xikcW9XxBkNxs7kEgsCeDX+6Al
h2dGsuQlQiHNiN0Ei9gy73fvuVgp7D5H6OnhxOAxTsiUBrvSuORRt1r08XCa9gqziKG8lZwukeBD
T99EccWfsHYMuSXXkD47jrhMvnOaMB7sxpbIJ76YiZHtovg+5cwhmrl1t2VGMUPPVE3yJ6cPXW3L
8GUyX5rszrYiGIqE4EHy1Fyik13sAAiU9nBvtt+1bRzTWpFH+gi79ArYD+/dfUQveOATk5mnfex2
W9YJOq9BJEGW3ibRm6VvK/cRkftOlTbL745qMBekNTBvZmcNqZQiS7Ae2O+hqzdF+B4M8oSBF5sb
Q7YmghHQBDxNymNWzGeyQT+q+NNBO8aKWW9hT0NYI2S/a/zqDrnARoqS4zp3hhOosmsGNI1ydzoF
3Da/VDSTvXtz5METt+65vbptxpgE1NI+QJAIjXe22dxRPkOgtn/PZ9CJ+byzC/shJq2+El76FbVA
lArwPgOUhxR0PhCyQ9Pi5AvH6hAHhtxkGRdzYyJOo4aSC1lAEAR/Sb8z4FXGZ22EEIYY4+IduSty
sKpB2g1PwFk+PMFNTvnO1UQcIkL9s++a45RFkDrpk2PqheAfok6uVcdIZBwfwjATHx0h4UM79/i3
FDvKGe6M+0G2ul+FjjmiFKGwxINXHv1wOre93WxBZ3pYm0nDmkHSPGAQv849mw+iEM+hFdvwphE5
kkhS+1bCRctK034oMaHRQcTq+qLhajCz03pVpvZHmMwpKmo8seMcnUvDI2kVdJOmlcFhih6LNHpl
XxhyCYXzbWbG3T7QIcz5pico5E1Yh3yU941TqoP0x9d45Gw02hm3jnrVGitn4n6EtrvLPYc5tmO9
xGJmB2YtHRir3Jov3tAcGRDv4qCB2pYcqa08Yey7AyxJRszwVrU1jjcZAXBJ3expzJXAWm6IfciV
dO97061Zx0OwKirIY9UCARNY4H/BtopXq5dORmOMr/Yt8YJkI6zM79kl2RagSy8GONRLa+UDC2Og
lXDcTTZle8Df21baHYkc19syxLFve4fP1DJ0QKIlMwbqKUjdHTTNet+K6uraVnWtTeajIaDIiyQR
srerDDO1l1rPPk0FuS7tLTtNKnp9TU5ZsrUZ5MJArVEq5oSUV4PoskXQN+91ATxvPU5ed7DnglF1
P5JkWHlWOj00Q8OI3DGFuZMWW2MB6nlV2uZjHoESCHozv6sii2xJEdf2uy795uewaLyxRVRGaoSm
Im/UzzkVIEfjuf/iHiQ3FNn9Za4hY9q5QlwpM2bB0mjOJX8PI8M0sKuaDb4FwxgQT8wnSBQHqBVy
wmaaFNa98vyXIUQhc2R0yHBu7JK+st+ZuDOXrmV/6S36XBw4doDZtbkRkkwFDVXhW5wnrHOLTn8L
AusrqRqnO1SedslUaiy2MTPvGLvDF4tYKApTw8pekFFLtHEII2yc9HMCmnK9pGfpMVcHLZzq5Blo
TnQ0cS6AObDduKka9QW/XF7cMGHjyDSSV+7oE9RbusliaihY2mlxTAyWZqT7+zuzmNy3oQqbem22
bfhTpKNNNl0QCaJYZIfqoV0c2aRgEzY0C9sG2ZciotYnlREotsHY6L+U4+ePxEbkdajGlvnJXFMs
PH/roqrcCfpMv8KshjnUohMxiR0kWdESq+1D28cUtM2s3kzmR5zkkM3dABuQtYW1DhttvZtVb11I
4liUm5rNUdJVfLb03Owt5Vp3JfsHFjmSRRXgBMfa2JlprjsMkWQmNIVyoogaj/vaBNOahaiDOgn2
shnTrRNUC1hDMU+JyOjsK0HjxIQrtR+d4IfEhLlloC3UBnO+dRF1FX4WyjCptIO7OUjlniOyrDvB
EuEGgZp1FO/TSzsY46s/kKq0lOXdtyaRJo/uNLRK6Xpgh+3wLshtfzOQ0rzB1QTMDaBCQeGGJtwT
ecNngX0WBpsBjo/ooVgr4gjiRrUB708rNq9mh8+U9Zlfb4FuUKxGmnwD7rpGmMs75nx2155xhDgL
U2iK73v03y37zOE+90Y+XxcYDKVN+iSI+iRnwmtcGzYNItzKbOXQ2fe5HWN7NCSIoCiaFQH3dDw4
ZRF8G/IOSrXIQfNteIsB2M1x/fi+8QOGAZmubIp+lMqxSKkyc6L/wNwSka4rFIoovAtjRBOI6P2m
y8AGZZiojmbr3o9RU/LWrChmiiQVRpXvEaaTtW++OgWRevSdUGErkoV55+U5maBs6ZjxEPvXOR6S
rWEEGfEt06pPSBvI35k7bHwHMIxVGxt7yoIHX8bTHhgTMBZFLrbWOIZi3/MPZHm7a1SM6YNki9FY
Pgxf1pJ4PnT0M5Vq0quoiYOzrNP7MZTTPqGK2wTMvSOMyhw3mhGJpUVGcpDxm859h3YN91XXVXNx
OvzxlrUEcjN6q/hYYAfsKDqgIXW3TR6Zb8ujcOeGbKMsWU3PWgycBK6Ja5xb7n4Cr7oiCMRV5Chx
JH2BZ7X3EF3G0mRViIcmRZ54EMrqHxCqSNAPakopIRIDiYREZwr+IDAh8kpd+ZwwSIiW3AGV4vo2
ysH+BboFWtXExmYMzOCLekGGNG7Q7WrJ0Jd7iJlKw4ZnZbLS/5HpZII6pD/rnoF5G0gMlgOD5C5H
jSnGuboD4coOivAzqbecvsBE0cLjjRaXsLb3U4hxBlz70ffhLrSB36xr0dw0bLUfZOX0Z2aWzs5s
xulsTy3hsa7gHssUTnZc7FfyJt7ZCnR/mQZ3PJR1k78EdYbgJEMLXy9kx/6OUCwiU5QK0k186X7s
RiK+ixjbWcl1KpV9mTi3wJQAb22NmBg0xS8vaRYUD64X0ivh+NFrbdAFShD7zURnWJdGS9JwHOuD
qstdODh6R3aGDAOrxufQ7d9CSwRbqRdttJ4KzKraTvxV3cQejYxeh5o0+53Eu46blUJj65xR8ELy
sRY7lj8LUQiqcgBjcTszH734rokrq0QFYpAMw17bd22z9FLm8zeEHvSZWo+fUWSLtVOMWC804e3R
s8ztKNU8rDoG6UuVTWRt5UhOszEEzAwFfBa1xE+3vi4qioiTjpcGCxFYOxIQ3HAsEfMKcupsYubo
mxXnpsMD2yMAT2Ar2sR1mH+YFacusvAV2GXoilUOXGLVN6PGix1jOemaMvqqYjM4Tah+DdaazUzX
YdxkxUaEhAEFqc8bLtD8QLbL/yzzEGcmM8kLHg6bAynaEmCMMuQxLeNOWIDNaQ47RF2vEGHi0TsK
PTADGu2Y3fPURReuNrbmxOcKrE5Reu3wNbLEJCC6zaSVHjrWHysOG7wWhWoPDca6ibTHwGmJAxNM
YdtaCfUtfjlerLzvUI0wsd35ojDvla7GY2YBUl2HfU/Ht09mE3ALDeLY+KwNKOzxpy6blNo4aCy1
NyBN5wmQsEiH4w3mVwY6Cd+P6DxYRvMUBLK5z50p+myhJcNC9Xq2R4XR/JjITf3MSZPfhLOYcnp7
DAYF9rAMYMf4GwYM92LwJN9ZaFA31gAoFW+MmzwYgIwJ+prdre5RyXXSmQdqudv3Lp5j6pFdVtN2
Ia9hD3QOGYv+K22xik7Gd/qEABe3tYFgSLIgeOqjcf5Z5Fl5hihHsqKYQzDjFtiL1vWJJAuMf3M9
qu00oVqEFrhO1kfTvFFzg4m11IG6kG47jFlerkn+dUdYTvRz+7zhcz1W56aFCJ9m03QZa9w8KvWv
EePJHUCz7D0J8sbD8Dp3t73R19A3vK0ykhlyzCifWmJWxyYjvVX4Y/ciCHhlJPyEQqPr/FsvYKiU
EbXyYhTDFi+CmNRd0WT2vqNH6DKKiPF0mmPzV2AODjWRsP1QAp0yYFs/2MbyYhip8o6kX/Ik7eYZ
K1sAqradp+BurvBccc8Yp8Q2nU8V88tMbJJv3MfAwKMKJS9gMgTFdNYPFL+3nDtPzPh7PKqrR59H
BKkS85WHyWfPUPHIVBgAH+rCVmuDdh5Sy+doyrhHojjjXiA1pT+8cAofgvhcEFUnGhW699ApyptY
he2PZnR4O0WnJp/3yNkr3+tYAqho3vnm8jaHE0W7+WZ2+op5y607YDokai5MB0dteUsqvaPsKATj
RfvIyE0f2LFiDITawALF/c5IwnnnzRHtsSoWKbMS3/0eNkb00pdVciiQMxieM6EfV4USBgv7zNv4
EjT0piiqeiUccppETPYlTR40o7wIFMB+HcxmfB/YN4FvkFmnQlcqzey4VjM56wKZJkaISZl5knR5
712gV/l8ioL+xaD+YGMnHM1CyHenr1+O9/+Vq/+pLvnPvy5/5ztVhLCkk+7f//V3//Y/a/fef9V3
H+VX+8dv9bvv3P77ry/DWd98dB+/+xcYFmk3PfRfarp+tQxhfv0Uf/mT/9Mv/unr13d5muTXv/3T
97qvuuW7xcwAsfb/+tKvgh0HQ/1/Hw145jL4+vEn3FLItOVf/cW/RARo5kHUIvsiBCstxnn/mREw
gn/xHF6AFFh5ZuhZvyqm/xIS8MS/BKx6/MAlbGK7rkO7dFuz8Py3f3JCvmRzUzhLrMD23f9NRmAJ
ANRUWtXV8vkY0QZ8C4uAAmtqjwqgpbfn+8eVT9SSc/jn0sw74XQeHDu1qQUrEhUffvMr+Rul3n/z
CHgc2OS7jkNy5vdHaFt2nX3OESguUbN/oBLu/3kEfsG//Qyh7LVdSo5QNmSSxMHv2v/LERxBlMOy
Ast3/1D1zVYA5pXhYvf1KcpyELTVPziCJX53IgKLbIYIgtA1A842etry9d+ciFiKpCF5p9kO1864
TPzE49yWwWsaO4bJ4ryRFZ+MghErD6pz5aTLjMYvzqYbA/wNbMoQds3Yl68jQpa/bhlCzW+KOFl5
aEacI/vITekZE6B36Iwucuglf/9E0xb1m0uJT8DVg3JLyRNL3iD0l77033yCBt0aOJSPvWw2T6L7
EYRY3mvBlsL5B0daTuh/XbR/PpIVCtcWDqkb/uH3R+JVj3BDHczyGHyKApXdDv4Mlq6cN3//I/3t
A9n0PyCy25z43x+Iij7ix1WCqNyDPEoVPIj6JQ31298/zF//5mDvuqHjmz7n/q9uwhGmFP5uEJWC
IZFNwxOtpsE7DXkHXLX/4FjLpfr7351vs3QTy3+FPFz+cMOnPmgckeJgIdd8rJbAA1Y+icTb3hII
+vufy1xO+R8OxocSNtRCn/81lw/+m0si9yhnhVIBJqq014X3QpFC7N+S/1w1wYc/XFV8E5Qn0p1/
bpDjZcNj/v7PR/hT1ZeAaqpueVCF7u+TT8s1QhF86PqeY3lcIX+8GjUVszGGKRsp3e2ffFiNHvvn
mclPZfmEi1mDoplOhf/DKoziJu4YltrIdLDARmaEDpgGkivOlF6y2vFwyHpyETPqKGEG5/bGm9Rl
QRhUCmJ1YAjZtffymSEvV4sLgOspAgf6HrGp+xbBIGGVGJQNqwwXgXzDMJChtFEuE+SUsT34oBid
mRYaYZ8YZXTHOqj4042nET6kJirox5Z+9jCW+GtFY9S2IPx0dXsmzNf4lxctbpx5vClFJEjzSy0+
HccPz7HF6BtbStTQiu0Z8w0qaeus7DRMr3Yffw3gEfC2gbBFumIbH6ziiWozQBKW+dgUE8kVV8Ml
2PeMo72bcIybx2bWqqZKxFW7SRrtj3SKOwaiCQ58i1pZCLPF1ulYPjJqo9Zh08rBUvuhp0XIdnQ7
rJsylDja/WDJfA614Ww6yuvEbmQW+pmlGFCBVs0y2+D8ZOchWUBv4CI35blU0/DBgofC4LihmAk+
573E+39vKgv2o+94p2COmE7AKsR5WlJsvLFpNrqQfBzKHath0T/GY0HhZtY0IES8vK3HM/2usYbq
h0xFhC1auk+ztsv7PdufHrRY7vsTGlqtH2W18BPbNMjfwzm8wWWTH9x6jCALKPthcNrwEUNdY+/N
OKJ5mDGmQJbh4rP9F8MzqVBWIZT5MupjWs7zSt9wSlHFG39EaIiGm76OGa8LtnMxgmpWPWnuHbIU
iFR4T3mInPowxy9gWRTPnegwL/Zz4Bkv0ppZxLITa7eDl/U0hE6eSu7zSfjrps0aOPdQFNjLMBA6
98Clty1bG/b+tkqPloyS+tpDnpW7MZrC/hb2nHcJk6A5wrXnFVJVk56eIPGRpsMIRYhnlZglW0KG
cW4QPnVOCv7TiiFfd4Q1WM3q6eC2NVc0tEtcwvFUk+T2KR8DaSH8Am1jSLK9C6CKWFSdWsK66Dxu
s++DsD1zG9ELZRwmN6SUmjh39sFWLKxvCbv5R+o5q3wzIuR6FNGG7hPZXJWesCJCMgvTqXQ3iAJQ
Necukx1IAfgwyHIg1xx/ItLUgXXDKGQyoTsiWHlMHOHZv1Z5qJwdTVx0sgJhwKs0hY+JU+Y7d3KQ
nxj1dB9W4VByYvT6YExa3Y9EQN8Tx5E/kdmdQyZKa4eHOThkZBk/gkborYtJCoQuFImBIGQRKgxw
v9xLfTQc2ikwnhd2l0XtBxNNJtZ98qMmF3n1o1SfYptY+UomlnVwrCLYK9smX+fLYmaGk1n12o0E
1H09uDf4IZEsR57Cu6GNujfPToIPbmCTDP7Y23uDPdD90Gf8RHg/QJMoiOKpp2hSYBBim2QSoQv0
sREy2XQi+HvSGmOD+aBIYJjw0APOgQPy5MzTa13J5APhpDpBgJ6/Z6kXAVcul4Qgi1pSDQ74Cr0f
DYtZoZJR+jylKraxABhq75YRfHIROk7KlEWUP3XHxDCXtg6Ryuls3YtQFu4tBbZgmRI/bU2oBwtl
LXcVxUKukyLENEZMeKd0x7A5GKliUuRF1fhAgEM3Z6baqE3AMHRUbUBRO026objRIQC22Ph7Htl0
wCQCWvJojU/83NUGFhQeybkbXPsNWlFIetLhKcJEIvF2HVQIAzYCIMJDYrA6Y6qNfYaQtSZeqs1m
70On/OHVTjGt/MxSzMowNq/7yZi3fhHiOB2AqF/hO5X40cIqfZ6j0n2u+hGWY1ZJvAUm9KK6j+NN
wyzuJZA2Ta80RYmzMc1jjw9OEBFIU4zMnZElBENs/xP8RQDCFcSItfPyGTuzqJPAfi4CgBTwTuUt
dkDlYxAAaHVsIhNCCkyQOVxaeelKeKxUlmHgFGla7/xutpx7v3Pa8q2LkN53Tmr16YMnPMhlJSaS
HjKL+a3oExM7YOo2zr1mQXmivn14iKFkOgeT8UREioLtdTxY8Z3pVN61kj2UztmTAO4CE9EbhGIH
Pn7bTKMXf8BHddWd7/RIpEJrUKYZHVPFBVCmmCVm0bE6KU+Ptz4Us0PdyjA+T4NJ3niMiC1MllE/
lnLAylfpLoXp5vYI3YGow/si1la4ZbJeyhvK0Qog1MxUsxXjAtLQPczOBkWKFzYjPHip3tVwZ3rK
MllH1wFKX3MYcppSD7wb1AHEfV1ShlS3+xSP/itDMjAOmTeNeocpvjvM2izphdfz28wDwN/FsIV2
Lem9DKZSNhybwjO5NzyygUxBE3MfC9Xfd3M6+CdwLaMJSo+4wC6n4LxBMQ3tq9Mx2bL0qPey5Z6L
u1SRxpyi9NEm38bGILK3Hjrclmky6t3E2mLvU2i/UEtHFiUr5dI35CYuTzCaHes9VXgpQsHs20cl
BtM85aGnOyz1dVRdndqhhC/vB9ATiWtU+zbkZONqo5zvzrWn+GqwVcGrKWfneU4SpOcOaotXjhG4
pdivvFe82KV1pnOFMGNbNXB5DCeAy8i8dFMrytFuO2fEsieNjKuhq2x+6lmoiZepCDB6SIBt5FrF
3mwhtdQzC6wx74rymzEW6FIWMElq+VoNb7oCOEbaNKfygmRo1X2SeTDR8GY6FXDKioPjFn1+Khlv
uIeUsQCBDJWZ0L+aOMT0YYTNpO4TylAYZkQflcVyh/WSzl50Z2KlDh2m0IceoHZ3BbpLYGfuGoF8
EzBUzyLBt1DD7L7NoMUwB8ddvR/QiHOesCo3MRdXTHKYteZUfeWElYNGd8nWhs0Vkx6cewTWqs4R
TMmfbUqjineh682soOT0FLRVOzwKsExmmmY3Qdyg/bQTluLYPjTCTe6gXOd7xFScKh2qawTxZRdz
y+M/6gVgZHT5A7ZgeNuBu+D6YqAiuVmI9mdjUA9jDQs3zwhfXXze7GygQpiZEMZucnMsJX7UlsPD
UGowo+R08/DQu353l4SVeC8pjM95jOB9MeZhum1A9Rxqf8FiIVyM0057rQMKWxI0XzUMLVuU1MnE
G9oiVVspXg+BqGudw9yxMB/2YfGZ8ZJlgWCEyzjfw7Nf59q7HQft3WcRHrZxIs7zoXPY3C+hqOTG
aucw44Xm+e9RHKldYlO5V9R6gZIY4t1gXhmgsRF5HpnS56uybL1bqzQDJAjCWFviwJm/hzdnPVsD
qjs5RwOO7ZTM4+I4CtRedjrEPoQR7bOkpWRtAu0w3tlZLXJ3KonsUtYb+EBTU+BNkeqzT6bSmhlz
4pfJ2fIpLvw0VW2mzMRowcW/n6ryERWcp0rXYCvsKdtg+TViMK0J8JUbN5Xh1rJrnCDtgAFoJCvy
1DOWJ/YkxXRDyWR0pFYCk1ngREZw4s0xkC4JY/LtTtP8xLPCoroCP47QfKRH/LbHll1BC3a2ENUg
Qk2zMo751GDhAMUAtiaLLmjF1Gm0u47VfYtkRPPhwD1Bf2tXXma3a5n80+5F1S4hinljz3HEPiSf
/QdNYhtBdqbJPWiyCgOy7d71CxG4dsr+Z5G6xTN3YbD3sW3ftqG0dkZArNsklcSFL+qJXCAMZojU
0ofDZIwmOxGZEXPlbRB/9xzZ75t5lsZzb+f00mV1EFnrOjNJzbF4FTtzTqdxM5nMNl8k9hk2aSFN
SRhMC5zDBq59dmE0+7iufBJ2JjNIlSjvzGNqGLyK1O8xnecpPhYGNjwG/iWsSF01lFoVg85oLda+
dVRYM6sT5Exoby5X8Vuq/KpY98Uo4UfPfV2d8n7WtzXO0enI8xIHWtNHxRpEEakVM9PTd14T6N35
XFKiSHUiFO5m2ZalMKfNtuqSZSS+mA9px62F9NqDxIior8HoMFRUnpXdT1nRfDZ+O5zhiOBE94m6
RXXYjyuLqWl9Ivyu38TQUfHpV6Nm5lH1Xmcgm3ejv4VynDWnGm+bf4MtISufuioguJpULDUoCeRk
k2ioFIDmqByuKP72g8GD/VvQmmLcJqM338Y4Vm4Ht3A+xtKK1Tp2SlGdZ62xlcDvVsnVdlPuiTQn
8rkCdzvdGgMFCdvGEeNdDoTv4OCeGPeDUY6YnEg8rFI5qO/0z/yyirD5dfs+eHfipWBgiDZUUtFC
OE9mlJ/dJpnfmQEqH+yTsjM2sgxgQPtkr1m3VDzavJAhjKkkYbg3zMxguqHn+3CXhxs47PgWahIx
A6yoq1PoLN81wkwIeU5Qwsits9hfYCSPJcjFDWwI/jWkMTHNB+jsFKldpTmS3xS0Gfd2wCfUlaCY
d0jib9hY3SfsBTzPa9UKjJXsZqtZ5BcXsWpb/BnjQxTg3VLSR8Ezm9vAStVdMkOl3YwybuTWSfTw
Sr9M+pMIOdXW1hgC63GS6c4bJjbunafGPSYgtcRM0+4y1QDocxei4XPt0HmctDgwZ1Kj845bD7dC
4TjeutTed6+14G9QqkhQORbVA0vU+r0fllaalI9M/H/Bwzg2hdA8LmJSiEPnsgmVhmcdbTqw9t4w
tqec8h7gJNRuaGJFO3705sG2avNJOwXIvepKdrdjeVWBHCCN6GOtGkZ3euOBY95kIT1xu8hL9HFi
QV+tcO1Ur62iyG6JnznU+ti53JRgElZscu3vgfDzrQZ8fNSzjwmpkq02IbWwOYlAeLwHSxCjHiUi
lgGKOVnbrcFbpLCZ2hBQSqRkoQdwDdpX8GIYsFXIC8ZvXtI59bEa5/QxoS37STTNsE/SEush6ZD8
wYB4+m4Qrbl6jRmvXSMebwtjKk4aHj0Xnembd3XglYdhsvOrosEYP25AzNgv6kvXpuHBy0OiwwHb
+lXLTrDceJ1HpUHvUsXrWy20sJHTteEacHuqFW06TnlJsTbg7WKs9MgPsE6bKnpuvDHYzwx8N56K
zJ94E1iOgyC/TVIipnFC2FyNYR9RHWl3G3LD4aHrtfcCtCd7SEwzKJmWjRHp5bQklFK6RJkGdPrH
vtDefqZEhAmcN5QVlvgpx/8XoWXUcE8ZBre48GhP3dG7wvsHfCzeTv7vId8AZwM7psQELG0KYd/X
bcbnrQpzfDCYa7GBbtTJ6QeQpFJNmLCndO9qHmyuibl4xUiCv9SGZflSTJmV73OeH1C0XJC5tgTh
p/lFBGvfs4ZTZYYKmFin3K+YRPKWd3/1jVgOgO8go+TNtIeznHt3syyrn4Mp9x/LvmbObdZ+n3+f
g1C+LvjVActzIIp7fh3cPaOkOnpljpgmuz6g+72b8e+as0feRS/a4brJxkDsHTC9E41BnZhODO/d
jzp1TJ7G6KYbZbPPAHJkKI1NurC2DKdFSIdL42ek+HDCYSLgfdQ1w3c4bz3hG+/eMbO4WbeSjdXK
NPRw6gfuHN8QlERyS923lRt8kZKoqeyytL3uLIraqAV13qJ20lfkMbaWIbmZ26AwW/BhQdtDTGpy
ttRJbxExmBnobDVM+sconLOdslPwD2YVMU5k4sRguOAi2KoJXynItaSBI5aaPqkt3yjWga3iB09N
hbOSjKFYF3PlrdiXjcMjnqeVfDFOrPOzci9MKY5tzYRrl9NbAK6CFjmwtaXxo5uw/2BJmAT1mp5h
bo0IW1FFfIt+LTXfarXYXDozoIxOV6r98J3S2dMk5JDrqtOJ3kGTQ+vWprrBEIMi0CXNy1hw4sJc
kBkJS2BuZYrPi/q86I4WRVxsGHIgZYiqnd0zFJYnzIcffqCG8xwsj/shTE8z/XA8ZDGSqxt3nzzk
XH6HKeqoHlSwmqkYVLhW6DT0/RsBeZyHbd2A0WHrsw3Dmu3UaMVE/QO2teysGu/FE4G+0UGltxZj
fBKFTCx/SJaZEP3CAM8w9BH2KMAPNgG6FWY206El3suHl46V8ScYUM7DPGqLS5sGiHozgwiDjR/2
ejxDYanCg1IZ4VAlMbwQNGvCU6IDHr7SW9wrViJIKXeSOuh5ojq1NBNzA5iyuIzJEAI+7W0eIXgr
a6D9YTP4d7Zd1LsAZ0C7hm5PZrKSrv60esg6exq7+qOVABrcR2wDPvI+8/YJ2bUPw3YCufG1Zd5E
ZMMFtORx0vu0AUKi2oc8QVJIbLrE3HR0o2OoesfdhVSs0DrI8pmkOEujs8w7vORxJEM8+7F6kyng
VIXJUq1o04lemdH32NRB3ZDc4eS9eAi1PjOlrLWvdu0vob7MOXolP/9OaAPqh8oCVlDYQTD8EVXV
kMAKB/HQ1p46k6ELfiB6ftVW+RAlOYXT7RhYF4rganM344YstrEfFY925/T7VFnpT5vybcmKIbKL
bWBQxFH5tSwwoE5heZoyWsC5KZJ4kc3diomGV08fsQxKsWZHNL44xDPwWQV5dmva1ZL8lDlJosIK
CSLRUEU8AXOZKrdO6RFP7rG8QbGGcZrtMgol860ySyaZHW7T6GksWtVt/DSeh13iWtG0YnQYnYN4
oe+CH4WimFeFfaI2wcIjVMZTeEhKJgF3iYlBYhUrF799G0zpdxMBfVjnRpmeMqdqYAU4dDYe7Gki
087k2vvQWGX0SrKGYusbF4Afa2qsHmKzCZ4kUAvaM7nGT73f83NgHBT5MdQEfNbKRX2JATNg6CDW
4hv+Bl0fPBWPclooqrbRHyV5W2vd2E0DWNYhMAPtqC7u6XHojxVPw5GSYosOuxbP4IMZ1x7tW3ll
PhGhgANEMthsD2FtR2tKvGGxGkZ5UZHXPmJ8dtHWWcZ9zSkF1GNljnROuphS1u1o46og7ZydCn7v
OwJYHiq1uZTN9unZGbpo3tPmpB7a2OoPunYz9lUqJGMfifSeVZ2+q2zSu2vfHCWig/D5U94Y/aim
XsBZyNwcxmLoxu1KwZwa9wKAAghVl66WxGujF0paID/ljpmefX6wGhc5Sv21t2oAMSkX8Us5VwPJ
05lmmo1nxiUAtAkwU06XFIirwQCuTmlziafYiLOXxS7MtgPFnzwkgcjZc9pT3EU8ov28AfpYBMyK
6vFjoM0z2gojoIVkNtRzUUpibwXvri+nBHNQlLQ+Vjwruv3gBQEce4/CnDJok/K2Rkd87KbZAalW
57Z1St0+/Fl0bGVXIurNGam0bfXeFvOU7kJi20suRwYs56m9PYzY5vI15djJkZomx+BXM9T7nATu
e+lOGIR7Qx4pUNWPwqYHBv/bkmb7CqU0HjAUql0W/qBHbSI2gVvcK5xiPbISLdZeJagT9XJTfLUm
zYhrMM3kmSGLZvZtnpTJaxYlEgJ0j3WfGQrXM9Pn8Bm58LKQdCPT5fFqe0mEh479JmexnrcdEM1j
acoMYNrUHdra88+Y2ab+dqoQS04icmii5a0sMxREtLNjn9FStHE41XcOFUkDQbsBe2gYka1bKcxF
8S3pKGaJZTV3JyeKEAE54xiPmLvnxUVUxM8xtdNt0lOjF/FDJrilxonJFggOJQ+C6eK1WV6/cRdw
5Xn/Qdp5LbmNJev6hQ4i4M0tQVMslrdS3SBUMvDe4+nPh5rY0ySITYR6z6jV3SONEsuvlfkbKwsL
22R1f1ASlAK7TPDpWzFTVWRpJMy7OVvklzIOkntE77kThuQm6SrecduOpGm4Q2+LcyHJTR5qrV/0
wbUkNQby7LJ/QJ2k7O+LtEItWEN8VLYTT7p2raAdgWv4IQFm9PPPUIKTuC2KIWrfs4y6BoJurefv
igy8pQhgDXpP0QBUInGe/shz3sAenJ3wMaGER8vMyo0epEozH31frpJraBXAkJGwEF6HMhPvRVSj
8pUYk1HSwhyjpkQc8CcbZF3mymPp3W2cDcY7SuLkyF2hwn5YSSL9hrnkbLlRiVA4qzq57ipgaNw9
6SF0MbPiinrYa1rWAzWfSKmMFXoVBsCw2DQrJMzcAL8nLmXY4gDMTvHbGGri1UJnU1yCdpOLuomG
kimwXUd6I7xhT5VfwRmqUgD7Uf/JwEl4OJVB+BFmLTomsS8Lz22pR5RdmtAbSO4ZynMLxnxMTDrI
uEgluQEtKNpR8rps9lVsuSHOBFlW7NxSG14CzUcoK2q77rXqFX+d9a4C0h1AMPX24COp8gLJwiQu
9kaMKe6VVyTKp9RpMj5AFnnM2OkhealRGTwnUp9DNUYgZYCD1VLUCjqZa67uihgEq53fPFepg+ZD
bKLYsnIQaui3QB6yaAssFK5xm7iRuAkrQ/8jAJKJ9lWbVRRzYnZJW8HPDHEGbhKfGUWe/lXAlt17
Kp2Y24puuWTz8W0h448FTfvaNEGMKWrnJ69l28GAFEuTfDvVeEHARZIE+xbtaMF7rBxMXRH3CMvv
iuvG+0wkx6h66UjEgFj25peK+qcru/DZz8xa3svk6u6gleJ2RN5DxOUl97vCJj2TwSxqXcm/CzXB
E588r2eaB0ww4wAr3dzHcS/51yDv4XEHHkOAuptc/8CAu7pDUDmH7Fda+iNkSuo5bV7FDyYuEs8K
T391pQtN5l87lZ49uq7U1Tct4u/bKEzd7zq3IQigUKu/C4HowxxtFelXXTSSbNdu6Te2W3DC2GBI
q+4gDBj52JLqdmj7d7X/oLiRAu5Pc/L0PR+C9g4lEehKiRtG7zhWVJRKpLJ6qTS9eOl1Q6FerGcC
VQE/vTYHFh/uFAJsIwuqooYzJE8KdHpCdDK5F8c3pPmiR75dkNaqKlXqz7Cvi0OTaMWDpHM7kdV8
eMvy3rtFbN9EaUXK1khiNdc6WRRcwTVKDKis4JDt7npdyxFIUyITKRP8vY3uKQgqSqSGWMiPOKbL
v1QxgxuOS1izDaPSRLueiyAZ0R4YxYrKJJ5bLJo9RhP1DSU540PKcLVRTFW706VCzNcW/hrhri1E
P+Zd6CtbWQ3ER5jXcHJ8PYceidHWq4MWOn1esysZFYr5VzVPZIqacSldybXKm8tPrCrfYPRhbTSq
GH84t6R1BeEa7wUtiH6UdVHcRjG187QDlYoBiwBgUycfmK4TITBa1OGqrH7K5Vx+KP3a3/px092J
lih/k4pKutG70Usr448C8F07SHWXWrzxcyqMEdZX275Me2aJisRs06J6tFEaITCvqRF17+SNki3X
Z8CxcZ8hC6l47q2hZcabWOvBuoPOgAg8b3wf0Gi/jihW83wZ/eGvor7DBc0BIfCLpYSfXVZaD0FR
k62KHD7I1ZWtG0viveLX0KKzqDIR1XCV9xpbjZ1owSooHA0tu8rx5BjDYC6AN36L+N+1a8olyZyI
TfmKm3oU2hAoxH2EtdJzIGGHqiQ+iqAkSlHoc12rUB7QJMrKK2B/yXVQqfpVZ3HZRZoE6+NIE4X4
qQcIQbEzyIPfouwM3+VSo4QiWoFfXJG+7F/zQazEW4/6IH2hxpmzb5UavfDWQhBFYRnuHFF1QL1W
AcjdRAijJ9c1SUJUWSY9tRXdFVsl2j5wgLxk6wkURa24wqDN9RXzNR4c3DgBpWOjVQY+mLgmjmsU
BJFN2zuWK3jruDaw4uNagXx7RAXxKoncIXrpR9U9spftjczlzoLnySa3TTnXDsAEawmQfpw8aCY3
nd6RIOlx8cPFiaGFFKqPA7d1Sm7W96Q9TfcDxL7MQim0sQpGhQH6ZuPe1n6JtWktdqryJneNsLXc
Hg0jJxc07h/yAP5dM3NmryXkvCmFQVob7JKCXZaYJ3sUfIeoamBqZjv2i/AB/Z3Qv4aRGj7BzqNq
z1AcNM0YXinGu+WdL0pOQDZRca+ojrovGWZfO7nFtc9FFYvkkCG5QE+4rAdbIxF40fLGZ10MdBjy
pFyh0eYQcizMOq/4WTRhG9t6WjUfWqCxaTn4KT6UODd065BCWIQnTTIqxuDU/FQT9Qnn6RibSt3A
OVrR7+uqKx4lv/fRIhIT6hgNYlSWMwqcQcNs7KHGE4eLfaRug7RE88uTtfgKYTgLX0ENf1AqbOSB
c/6sFD8FFeV/zprmutL1+r7NG+CQEdL27rbQzHiUQ1AA3fgOFBMgGnX6oASqfNslgqccgOKl3V7R
fTJeZiGmD0KVhBR+GpYKOACfB0de3LuFqrE22gTLQDc6SI43/IC73D4XFbjLVT1o7U1h1UO5yWLX
wQDM4Ja1zSwwoXBCowazNkF+w6HMexdge5Kx17BKjtVc+lGnzihabEVO+tCRAtioWgjxFQFk9boN
/cJ6x3GtuEm0Ad891zPVdldyAyfDUSF2tDLqgLKYGIX3WJSbzpa7goScWJuUkDKADiWPVCW8/hmc
ARqg3H2KEmRa7iFx74V/SlE0hV1sKY33UGRYNlyZsel+io1qGahdpGa8GSu9SFroZke6HqTOExtA
CLhJTDk5+gwxnaGCCyvVHXXENt3Q1+J3MICYUTYaJ58MJN7hvs+Z3fKGHTSyEZRVIzbkuAlwhRfg
DO+sFJaA0lWCbucVJ39Ixu8m8GUVo2k2ERspjexVgaP6piqisUbiz/tlynzKVaF2GYyDOjUDHosS
KSq+uPMOvVl27xCTfH3rW3gtbFqwea4dAsnO3ixESX+5/SCH+6RF9OQWGGOB/3AUdvi2Zqk0CgNw
p5HMFjEnDGY+wSgoP3KzKQXwYon54QF+qmwUn2I0+XXX/OVRx7DY3KnEkEttoXgJgK/ZtISCgpEX
xPdBBXB7I4HXaFcWZOYBzUvTeiSXCTxEdk3/uYkLMbsLHUASLMAA0nWvtllzH6vecO1JTfdT5ET9
jSyah9dGKLPjpJY8zvDA7L7JEBCe+1yQcKIofN+5Gu9lBtVDcky4lYBjWLVyIgU3wNUSZOBiEx0h
H2+Kb/CMnEPQeWGxT8sGI/eaLXoUB6HevG5jedyj3YbkAbYrZPwzNcc8WVYVLdwMg0MSHDpi+abA
If30Eu73thJBFMYOAfWpa8xLUn1Peb17rELILbv/V8GYq6GNSKQ4QiVdG5UkvEBcIc3tkYp+CuvE
3El6Hdz0ndv+QPY5Jxkrit8v41fP4b+GaRrgQSSd+5OoThDNaSs1pVf3aLyUT70PpoElaxnD/nKU
GUQuVUnRpDBqaqaqTpDfYoZYQF8FFOxlhKGEJ9/y4E3fUdvN1IfLoU6x+F+gWEuVDUzBVE0TZXPS
IIBbWVTGpHbhfdmi6LyEqfN4OcRMn1mGqJPkUWiPaE4g06wdocMhG4hp9pgZL8mAYN8CKvscLm2K
qigqAM80WBDyBMIceilwGYR8KFK361wYFVl2InjaAZO7y40xz/DLpqipEue4ZZiSNlI3jvHLSW5g
WO2nwE3G7CpZvdYXeRzA2/wZm9e+tYhbPmMBoHaKko1lmiZwc92aDFCaDWEhur2KYAVuLeQORfT0
YD1bt4F/6yLkTeFXX0Bpn4/YiI9WITZopoSZxaSRsktJ0wI0hzDzk5zWV01SbZV6c7knv3Dlp1Bw
SyQVDhwbkoBFbe60KztDSNvc5/acrVu73KB8tu7WwkpY4U+0SW2ul2vLJu1oU5y1kT632zWU+hVX
whUK32vqEBuUt9b1ApXgfEXwWdhjSMDEDV2dTtcMhRusYPgsybrv6rfKvFlo9zkOnQD0rCyPJiFw
I07bLUQuSWoTAn++GdvdrJs1OmA2qaAVV9P/ttuwfbtc4xO4bdf/aTUgTBsZT5tUqp0trCBp7O2T
0RhR+ZB/DF1UzP+wi44nttRmkWPGEsLV/d6nOuGuCwtysq0/l1vpzrkS4gOGw4zAq7d6/rXU6fLZ
Cp6EH9fdES8AwTcUGgLCY5GNQpf8aMIr33/cY6UAD9w2kxW61Nvs6ifQlhXimKu7fvUHjSk7WBh+
adwrTjvClNioYK7AhNLZ6U+/pCTrbnSFruP2Udu5hFF3+h5gYVL0gAKQ2YDtL8BW/CGXbyXpFDLS
ez8wbi9PkrNtBhYLlB/OGFk3JVme0ovSGNqANZDyVLT71MMMWKye+kAv7VaQHuQ8WFOK+o9Rz/9O
kTgfA4KaoqRLomay8CcLUo+sUc1UorSCc0WRv2ct18dSbR9LIb3pcUmgioyrE74qhVaAm1Wrhw4t
/1IJb/AUvSpdnCvc7ulyT8yNB1+FdQ4MlZEJM9nbi7Kn6glNDE+BzzRTDyKXdg0xwlWT3prILbmd
uRJw37Tk6F7QxsqS8imr0gJJZnZALJEMD7pUimxOBsSQqfa6HWjsPAbBO+o5jYL4OfpopnSF77gN
nuzn5Zaf3QLGOXAUcrIk5KIH/4HcPiTVbaaRIcOYu6VYWxeI8ngLW/7ZrjcJNhn7TnPBzrcEa4BX
cc+jEG7w/rzcorNzhSCsLEPDwkWRGczTpQW+tg8QgsFGpNc2lJp2WQhoO1IW9rLzeQwH0oAGyf49
ih1MVrBrCFWFGBVSmJr50CfiHx1vFGGIy9dhMNK3v22ThVAN8E4CqTq3qNM2ZbGSC5WGHTCOXjuJ
O7arNG/M4oV72vn8IwzGMvg3KTqssLHNR/tjWrloCA4WvGXprQq2MViLUfENtHv9zci0hU3wfOpx
/5QgaY2UMNhhk0a1QoMCEkoXq+RLudCv943TbFDSeAytAW3YYSHezIhxp1KZEpLI36ery/dNUsMS
ymVq+tno0h1izk9JH63UxD1cHq6zSFx5mRM0Cn8u3RrtuY77URhrm0mgG2j9Go/8zvTKbQrqtoFi
rr1KXJiJZ4cqh7ysGOO9dHSIMyerSiy6ogbQyRLGXF19lrQ/LQyjRKRmbGzi5lvStJvL7RtH5uT0
GiOqqLFAgAOBNV1idR7HoSsSMQ1UW/OLTa39drAs/OsovEo05jtLGS7kpF3kJXsZZDwmpxhnZ9+1
Al3GcOEInBkpYpiMlcrlV1Qn+z7lz8xUXRSpfeHGJOujFtdG9N7Xb5ebIp1dx7jlqlx6qL9Z2Ldq
k8dWUym9KUUyz5NSkG4UEcxUbqD8HHVKcOhr7Y+jYAWWuyQnsya5CnvofEVbZRs5cLqF2Xm27kxe
YDrJdZPcMPfPcZc+WuUtshxWZyD/HMjkbAwA5jszVpUXRW0iDEllMlfoEyxcSFlf55MG9t5IYwaL
zTyddHUO0K9RcP9ardfrw3p9uz7c8k/b8cd2u9ru96sVf7vdbrf802q/2lWr/W63etrx0//8R4dp
8bl6Wu345T1/f+L38Xs346/zkz3+sPnPevzJtldr+/FxfcWPwxWx1uNP/GXzY/wt428d/2X96/D2
+Hb4dcjWGf92OPDj12H8v/Cdh4XVej7jFBWREVMzLBhJJHVOe1+tyYNSKASzUiHAUfzEhQfFKyyV
Xy5PufNRVlRFZ+3ASAWTOyUru72WD0hNjYJ2UIAyNGh87RADXMp8O7P+XA421ygWqSrqqqESd9Ko
WGlaX7JIpoVR9gBJeg+3GABte9OgiH051Pk0UlS2VFmkYTqs9bHdR7M3hJnW4ANmoJmEX4PzViKJ
Ss4LPFK5Saqf1NQvxzvf6xDdY7TQYqYKy8I5jedJoZIpAeJBCCsVB2S1MFMKBvRaBWSCLoc638gJ
ZaHRA60YA0drskn4JdZ1qE9CxkN0bS+ROV/5TR+vEeZLgfOIvn7tGj2+3Lr3hllBs7Dfjuv+dFfH
08j80gMwZPVsxnQNymrALAzeHdiGC7BB8+vLDZTO8gxcsY9DTDozk8zakCjVUzSTEOpuhH6t9Wm9
L0BP2nkPdEGRkl8hmtR2m0T3Si3m9uVPmJmp48rjBWLK3AK+nohH0we1ZGe0YOPmSYHFjtH/SfWU
a07/LTLyv1/qcFA1RSdppPG8mlwRwdv3JMG57kYVAsbCtWjdxvg7JuX/Mc54+By1qRAaqMAScagX
r1vp1gEU4iOCm0cLp+XcDMG6R1NQzOX8ECf3mtyJQreWADLkqfSYZ+7PwBAW2jKz3OCzct5LPIsl
9sfTtiC0D2A04nlYgOpclQqaujLaTZ6WL8x2aez9yXQ/iTSZix3McdNL6bVahdjmPwxMPO93JajA
gWNbKMjz1T9KMNy6sBR6Zg8jtMYBQHKXf5g0Mqghu4NK4+EtvfjuPYVzVbzKy4dW3omUpVX/Jm2u
RQQe4X8WT15xA1amtrZauBrSH5fXw1cu8bwb/vmWSTeoQeU7/jh5+JY+3bnVXSp+OAiCKNoN7F5d
2/ndc+QcnKABXrBBfLrvF+4GM9OKq5EuA9IkZaVMj0Sp0ZUUxXtjlRUivg11xoEFBOlyQ2cWvi6p
nBjI25B2mSY7atDWCA9QA4FZ9kdOtS1A+N8QUje57v19qFEkR2Gbkbn8j2I+x+sxd9scX1a8YCiv
vjdoqGaldgAu+RNly3oh1vl64YqMkBYJfI3U7bRWILRyniOgwyxWhF2emz+VUIbMb33/294jDC9C
WSSPL4HKPG1S34Cz6zXCGFVz43Ux2A2g/Wm/4Rm+kCH6+uTTGTluLUj3iAA8DNjYp7EsVSjzDE1t
Trxe/NH6VfsGsVlYBwjjX6uFBZYyo5K2d2VFaN+jKssDfCuoSG6oOJnvqlJ1AeXzgRNM8MMW1VG3
9/eG4Kr3EQPj3DlF1v6ORFDqN/B64JoYelrG6xQTDIQKBop0W2rT0Z/egUm41gdfe4uU1nwsTMW/
Zhp1FZf0tnnJvAKSWKfoCXm8LIl2qhJ0YL08v3g1sLl6Kf0KW003q/ZB0o3Kt8FoH2R1wcKmeb6A
uMwrFhgLw4BZKE5GR9aKBj8yRKOTFFe8A5pfl0d/7s/nMUt2jOHkbjK53mUW5FQ3hdzWD+lnBdZh
aI23yyHOlycmwkchxk84OsOEQGjgvRACd5E1NepV0Bo22skVhIrLkb5uiJP5JYtjNoW3qzI+1E9D
NZqXiF2EAry2Slcf/8mHK/egnVf9hhvXrtkiMrGO7d/tFqYgOuHP8NR37QEM/OotW4urP79MG6ub
dX+9dPrNdDR1ClJ/ynj0KaNF93EvDJAsAqNEOrZWMLiREf5Rlpo/09EnIcZfP+roamjaFpohzoOu
EOFEjWshPnTt1YDqxKZMxe7lcnfPHDBUvmWJmy2TEw3eSXenCVju2kwsmAW4+CnZdRYiyhm1iKWA
b0JjCpQVSoLikxp0ONlAXEqTQwqLy4ASg6Pk4+XvOX8X6RQhER2AzUDaSZtcyiw8gyPfELAuS9Qn
VXUhNxdoF5RXweBhUiUtPB/Oj/qvOp5soaYmcamedLeWRb2S+8Ag4/zTByUSmL9yv7SH/C4I9vgB
/m3jxgyXSTVNNjh6vu7fR4PLe1MBHIgpnWAOV4riPAJSWUl1c6ty8VQG568v0yqSTowtFTxyeeZk
0Yo6shgS8rHkubCvqjea0qLajZJN8peBZJlqGa8+DjlTpWY2GbSiTlFgAGdiN8KHmnsrId2oIrYb
5uZy/3295o73hq9A1Nw5e3gmUHs9XR0uhdaRwxfi6IF1gg7xAD7caF3u3jgKYK5vrvNaJmBv3mVj
h1xPCoi525j6buE7phvB9Dsm06YKO0tE+TO09cDBgwRNH3gs8QP2HGp2y2xykhvDt9EcBgaOcuqN
JSycwtN5O/2AyTO7HARmLva1eL8jDd+aow8DuuywV8gshhvARJtC1ha6f7o2p0EnW4UDa0JDMzi0
qw6dg+y64DSNvK3QXAndwoVmNpTJxWm8N7HRTga6xChGzq3RtlTA697dYXoUFf5abtaOs/DqHf+o
sznFoax/3Z0QsDqdU2aIPpRbyKHdWfewjOPmfag+Ls+X+RA4Q5EDlkQOt9MQgYhXJmIIIFsgt3+x
0v9E7rfLMc5ymF+jY/0TZHLL8LDnHgrk122xNMRypTpiuREUt/4WN1a00c1ARVJ0EJ+TLgq2UZa1
N5LVx+nGaMvkOoQWvJDHlGYXydEHTa4luScPma+KtFpeI4VbeIivmmvNORhwBr1Hy9/nAJ9qrIWN
W3yXCmnpA8YA5yNrSJzXBsWmaRVXxgtxMGI+wKCGXeHAKmwUOGLiLSzRFPgdLAOrsI3W7vKfqrZw
spwlU/4zHv9En4yH0Ks4d+RM4VTcedXdQHlI9j/Nft2279jCYBhQFgstnp9n/4Sc9Disq7xBuQpL
X+cjCp/67DZW/1yeZrMLExXH/+nTyZmS5uIAdYIQg/8hFj9N/zo275th1xjiwkVwqTHjrx8dlmoM
tA8PNRoT9Hdp/SFY4hYhufXl9sxtpApq47zNYBfzyD2N0kLCQmxDYJSyg1tsY+ne77/V0Cpr7dA6
u8vB5pp0HGzSeVKk6V0jEax12o3uPgZqvy6az8tBxrNnOuuPg0z6zWHecRYTBFEzW25uY30L2x+G
1tIEn20NSVcyAki4Umw67TqzSlwkFtg48WpYpT/RZFn1ENk1aVPk+EV5zxHmydixrLDfqYt1r9x7
3Y9iKQE829x/vkKeZGVzzWt8AcNUOwlu4vYHxh4KigNLN/+5KJTwgK6Bx5DBhpy21bLYOfUwjeCD
36kh8vp3Avaton156OZ6lEsN90Ndp3BnTXpU51ldwrmKkGkFS259L7G6aIP7y0G+XinTCUKFEACj
LikjzOW0LX2Lno81RpFE7LXrKB9heWiNXoVyjgYSqy6sVukQFRs3NOtb0xyyjYhQSXrb6UbJowcH
5Pw3Al+SjIRh6uJgOASYbZluJP8W8d8DY4wjkbxJtUTMt2A3UhQszLiqbppG6cRdhDob50GhIrym
Kom7VHGdGyyeZ2O91aAnp+X4KJElofYrgN4SSifOJpZWqP6s6r9NjI07vEl2Z5RilrhfjXvl0Q4F
oYC6v0FH5oVbb1E1+hNlmrqwDc6dopQ+QYkhLsQbfzLznFpFDV8yuWqm5QH17ZWbeAvHxmx/AWkZ
4VcGj+7J9URvvBopHT+yYQsjoNh9FEgZ6MhzrLu8X9hv55oDfB0dGvIhIrXG0z4DopzmqBWFdgi0
3kwfm+jh8vSeDTBWglQUrEm2TBpjWo0mRBGN0SptJdf7oPr5bwKQaIG7w14wLRsgqYRev+pFNlmW
XxaWM2bhLYFkzrLf49QCeaHzX946IJ5Ouwm/Z3QCAxgRXensMHqxZN4RMVI1a0V7Q1EPgOvNSBfF
WvTftO6fwGP3Hs1pTFmavojCyDby5AeFGFt15YV88tx0O27bZP+RyghSvEfbXPm7JitrpdsIpoa+
2MJpO+6W030O6QzJUClVcL2fzARHRUo2GOB7FIbkACr/2RU8ldr3ogkeUKzVKStFN2KoLczw2eaR
X6ZCQkIB6e7THox1S60crHFRq9M9W0KPNgwM9ByUt0T4dXmwZs8LMvMyYrWIa083oNxDhqQv2eiE
3LprfTzZWwXx13BzOcxci0j4/jfM5N0XgbBPK0zt7d5RmpXSQoA18EGHPh3U0dX/LdbkCFRDxZSF
hlhN8t2MDkl4G2V3dbL0WJpWOr+2bhS8ycma5NuMSRgXViACXITRteB3jYVxLtbI0EKq17H78YoH
6gHrlJxQsZQrmV/anO0SR4eORu1kB6REHSd6mtPCTLF1B5vx+16/G/XecPTOrzQNqZwXo1no1/FP
PVsMOoe9SgVZpUpwOitVigFc5JiVo/wvArFWghvGrjTDHeY8l4dwdgeGGsH2Ti4ILOlpqFRtPCOX
R55VpVR2iZUF9hzRv9mnjoLIp0EC0UiY+wTx2/CtdcQXg8rc5XbMdhlnFdj08X45pUXg92hBXuMk
6YX6d+76+4xihaBaV2b7kRfNQq+Ni+hsgI6iTRqkiDyt2pRdESEFLtKo2ZDownr8h+kJ705j4RH7
frl9sw90UHAGo0TqkSLiaR9CNkP1QyAk4OLHFvckWFCv8J3fEhHKjxOttQQObIJalqN8U6x+Ldfq
GsXvjYHiw+Vvme/rfz5l7J2jYwfxlj6Kco4dS2vtXGBzuYOOW+NDGnULoWY62sByg1QlJ4PEz6eh
SpQYYOAycwANrzPU3Yy1p13pRrx2zQ+o3JcbthRtMqx+bSKqjb0bhtV4dQ+vufutQ4LBCnkyWdfY
oV8ON7NVG7weaNgojU5Sf9I4nPYG+Jkc35qxI9tSC7+06gne98IhN3O2ApJCcZtjQSUhO7mfqF2B
tnLcRHaofUuKF7290oRrNJClCGA4dOo6W8jSzfWjRIZO5kSnzCVOGmaiMmwNDrtmNDx0ue0l3UHe
ILmxafDvu9yHM3ORGip5R0CvFmjUSdtE9ABdMeNURUHr0HGvWEFdYo7E7soJjQcdNcjLAWeOcQKO
IFtFV0SQqaeDNrgoxYfQGe0AhEEtmKuKRHLLOrscZm5uHIWZ4peKUs60agzj8CwKytustB10N9GZ
vxxn7oQDn2iBARMBigAiPm1Pbmk1ZgEtN+SswJiSQhZ6i4mcH5APQzmy9B9Nv1d+Oji9bXuUbrde
oKMmrHrQ6Re6di4LR13cAk3EWLIoJoMpeKYcV2A7eaLeZGaJbUGFjOV4d18pyhbj3jVmqisr/3G5
D2an61HY8Yw82s+8OkLG0pO5v3fCY56yED39DQXunWAND+jAIRCZ/osledzSSa/DnpfgjxLS7z58
8aOVUeJCjKy+1kTbtZBzlBb6dqmNk61tKJ3cT3UCpr2AtSlqFK+QxldyioZI/CF5C1vbGQmEO9vJ
UI7L6KhPNbT/8QRRIjuTf3fZpoOJru5d68aw9oZ6b1WvdbzNtQgJCtwJFp7Is3uCCcgZFsrIk5wc
lXVbDambMo0qEXut8qoylG1j2iLyVm25UNuZbyg5BdCa5liRnYxk6CJfLvh0rKJjiIGHQonhWe9v
KgQPVrXk/FRdPNBCr5WvAdE9C8gJrFuj0m0F6DCHuBfvL8/mudZTkwewCgSAp/Vkg7JaMBxaguBS
5phASrKDGuyCcmsK4Q7c8O5yMHmcN5ObEECW/0abZvTSQHGrDIFgbEPva2wKhLzAMbF6ZPNCxFdd
t3GwTgr5NvdQLoQ2Z+x1/yULbtikUZAABBM8wCFcS8HCh83ca/musfo4Anogh53OPwFsOCk1eqGj
GhXm2T1Hw0JHz23RIBFx3yS/AA1vMsWt0PEKoRp3qxBLnnWPSFCBhFe7h/yUIynSWdXz5d6eizhC
GkwSMhjjTGskTU6dAss+IvpFcI/+DHkycQhv80aCbeQiAP/38UDzA/Uiv8Hba9xUjhZxTzGq7nIO
1ywBcyC5wgeO1te+JN9D/V6INbv5H3fn2PijYKOEnsy1mjs1pf0Uhbn6VR82rUSl+L2DuA1TR/h+
uX2zk4T9gYnAWlGtyQjGouCGQcEIRq0Fhaq8aR1t4So0N2SgCHjHAcKCcTTZiyRHCgekZlHLGLU1
D6jqCPLOah8vN2R2zTNGGhVRCZ7MpCFmqhT5aFthZ27yECrCde7lz73pb9y6vvMQ9rgcbrbfQJPp
KhlpXo2TcCKWNWhdseiVOi8PpZ5aN/pgvl0OMv4hZzvLUZDJfMgCcgEeKtW2pnUohuK1FITrXF44
++ennQlAnGKvAYFjMkARd8okCHVe+Gr8WLQSBk7Z3m+9K8HJWNnqFTIlh1b7baBVd7mB/0voEcoj
MvmQmj6d8TqoWajpFvf/WsHZ5LskwGQo5G3jOTYucLtY+2jTbudK/6K0ZZBHATWL9hIUuElg0iaa
0OYCybZSWDv1fuAk8n4vtG48+KbjdxxknETH67kbSrH1CNIIloU/WWCPTjSRRlODkaje7QYypElg
PXYGtkKD/+v/+AGTWZpSdxMidEJsV4i3arIzhu8uMrP9rirdTV08yuKLqfyhUHk57tziOG73ZN6i
9amYsfKlDJduBWVn6t36coS5u5xijBk+cgEAvCcnfOFKrlKWPcuvTWwFX53mFflPVbiqw8COECm7
HG784OlAkoiCmWmMDpjTHKk2OGxwHlsYPiOS1dqIQdll8JEK/uZyoLmeOw403jWOZkyZaVhaIk1n
AwB9rofkRUmGhbbMbSpUPzlAde4F1vQp7KtOpJgNtzWv+mZSb8gfkn+TRDgOMbbyqBWaiJEHFsRj
suuV08vwkxXvV9TicCt4QAvocp/NDs5RgyaT3AotMfcdBqcPr2GD2IKRrVoTgeilC9VSoMm07oRA
RjWcZgXOtWS+NtFtUT4hD3q5OXPjQxmBGhnwRhNy12nndQFWdthQsWYjM0Wh63uW5Vetmyycl3Mz
bTRehVEq89f00et4ojaoX1LZYQBB3UET2sUD5/VyY+Zydl8sbR2NO3nkj522RsScJKkh39h+LXzU
OMrJKJ1AO7axZ1m1nXfTlp+Aodc42GwtVN5clpSZIfiPGvjCp8ztxib0TwsgHpTJKXRCyfSW/DqJ
tGKoUEMeXY3DjtqvmmJRhNW2YIG/y3Eox+UwGFCV0pe+YFy9k22EgrzEccNNkk6fdIZHAVAKTBIN
WCZuUNpdtXg9jaJ/tfrHiIS9Ctp+lQAJcDFrd2TJRmty4RvOhp3SLCU63YSThefotHYK5DzKgFEl
NuqgNsz2u85V/3ZmfYUwsAKV8AeH1H465HKKa4iqJait4UaSlejh+U328/Jgni3FscLMS5PnpkIg
Y7JIXK/2MY7JcDLSPs0OiZ7vSNmvxHYhzNla/CpkkxZi54cOMS1YuXUQtohq0VvqIc3hW6nGWir/
Gjk0iTJ5Y1htg6LmWLlBmmzHu+Ym0NRfcRIvVJpn+2ykQIjj3o98zem4QNgMsI8kjKt/85PPLnJW
OFKW/efloTlPp43N+W8cXsancTK9QoC6JU4ENU3Id0P3oaTXAxRk5OJXmnWXFgj926jFXQ58dieY
xB3X/9GpA/4ychtnjKtWKJ5XdgLxMIjMTdOpK1V5EhPBvhxxpkcBYn49ObiLILB0GjHpHITfqjCx
KduRnqfGWKHwo7w53d+WoFFgPA40OVB1tB8lpSdQqUTxs+Er8h7tqvTQF9lHaHjFQrtmenL0+R7Z
hlDKzjActYAlpqSwSZRZ+CaCqUAFo0bROIFDk9wqCG046t/6LlN44/GmgR1Aocrk9nDal6EhCTDm
a25z4KDbplk1HmKpeG4ssUZn1jSpXrZ/NlseAFP2id+0RW4abB2aYOHbCxpbR8InVfD4+vvZwWue
pw3sPEDmk9lh9SK0HjTeuJd4uIe+NNYjUvx+oSyM1myDjuJMJocnCqre+A17oWPsfIxeZGpDYTls
LzfnPM3HCB23Z3J6dY4HHQ4RP9vB/yEM0RPGBNVAnNPO9GsJcb7MoxS2xtwEociDryysgdlmUthk
hnBlAU5/OkESK80HRaKZeK5sACVu5F7dSHL6dLmZZ3mEsZX/hDEnu5ej1hJOyoRxPc9WnY9WyZ9V
MV1XsnSVZkuTcTbaeBDjAY5qmTJplN/lndCaAA5Rm7XFLD2I6qfv/3abco15xeZy02bOfjJ1JlUb
UOoQbicTUhJKMS8bmqb4yYMQKzfGUhlhdoyOIkymYi72sK4sIhhBYydusxqk6kkNo4WpONsQTaNG
ApSN0tek1yo/IS8n8vIrTfdRNLpnxV/In89Pdm6KSItBnUfE5nS2pT7/cwwg0CaL/+SkA1w4SvYD
fImV+Yxzg9w8Guqt8Vv0Mhtfxd3lkZo7WBTUPcar6qg8NNkME7XMHa3vE/g994Fe2En706fALi5p
2Mxt9Ogbclgjaoe022RJY3jRSvL/J+28muQ2gi39ixABb14BtBs/nKHTC4JGhPcev34/cHevutGI
RpA3FHpQSGJ2FbKysjLznAN23okUA3mZwh1yHVVOiMwtVMFNSO3SravsGhPDAaMQqMH1MtMrLjuj
ydRnWa+qmUNH8zM84VTD0/YfI1Hui0Z7zJBrciY1eNcr40OIXqiNzqB0qtRevPPS8qSplbIvmhKt
CUn5eHvXZ7e5SM/5ZQy5kFIyjTej+S6/eVVoUh+OXupQAwP87ug1wm77Iv135r4drfd2i8Bq7TOj
PsQQIxENEoFlFpu0WkjzNnMyxGS89rth7NEYcMJ444ZYXdiZnUWCiX4XvNG5kDpe97EZXrrsJFJQ
TLVjYT1Kxb7oNyq+a2EAbBilkvn0XFE/hDiv4PUBLwAzclQ4lAWht+tqq6G3ZWbe3rOET22aqJZM
tk+3XnomvJrJdxHxvu0Ua0dkfmrwdMVfQWZcGjGRNUREIcwcaXjyAqTbVds0jpTMmmwXjH+zcWfG
Fh8qECuQwwlE1R4kAmV5L4eHGlGv2ytau3POV7SInnHt17VADHV4cgtGi6BVhlzHQxN+lLeGhFYd
/L/1LElhu0kV+8THlC99LcwjGhoVIhXF6faCtqwsoqUOjmSoNaxY5mlWSSueO8Tq+42YvHqIeGni
B6TG4PEvHUH1ky4K4USGLM13rRa+99DBGvhaxAXDvYR4iDlu5QdrLm7NhHDzYCbgyIXRMELvqTJw
CJKrnZUgB1H5O9N4vb2Bv9+xy8g3jzjDpqmB+FyOwMVM0/clcj9OiYy0BgFtz1ih3lUVJZroJOfe
XuvVis4m5PcRaMbsR6plj6AK991YOF0JL6j2SyvLv9hy3jFgT6GvvUbVcfEjeRxQScgaw20KmKSk
XzEjULn0ETo3IX8sUvf2TqztN4xSKg1Nun7cBJcfuYCGr5yahNNephH6xInqxEowPOZKsoWCXzXF
jcOzkalvcsBLUyqRxcssFpdX06M1emy1+A6H69vtFV1X4LABIyjTCKRKOi+sSzu0ANC8mp/jU6Yd
jDj42DXhY939O3o/lb4/mUET2ForOprav0nhsNPQ9XQFWYTWHIGR2z/GXIum5/68SBAbqYxawcKf
BU02PqLo0RVHb+Y12HWaMb6p3iB5ewgZ0YCAc6NN3UKyum94Zu+OloScoWF2ieCQEkj5ByZvm09D
K0GzgP6xZTBkXhHTxqDP760qN76nCMR/6PQK6hcU7s23yJtbLYCqnC716q8lf0pkR9D7fUlKczg0
Qe7Hex+NxcaWC4TibalGCOA1s2Dc2fGJ6sGJkDtCj1kR4706TUqxa6nfxce6MoqXwivR5gmjBF2B
tmggHBi0Yo/SipP6DRyxtZpnCBoHtNPssezLJwu8M2LE+pD9FFoj/DKKcQNlgFGK8Gr5Km+pQZ1I
pOvShzsxKmT9Lu4MxZUNX3yD/3+IHlt11F8gH7KGXdMVvb8zBjhFUUNqXblQfLppKkrqagJYw0ZP
2vukQgbV3iFhnfq7qFeMZ6lCfIcGqbEfoo6cwDN9zntZM/TuIqJgfOzRDG7stu2SA8og+T5FQC9D
3aqBJgsR7P6+8+vhG0yfESrAg1DsUHgrko2DuRbjzx1n4cXV1E/MwRN9Uzm3a++p9ai8y7YZb1z3
1x1JjgvYEngcKJHOpCGXx6UG/BpIc/VyHJ6z/BgYu0jcj+VH04xtxLU846RscZCtRYJzk4s8ZoBt
HzEKyi1VkDIsBCC9Y8DVL6avt0/f6h4y5QwMhIkGrpTLpVl1OXWQnmTgoatjH6iHvIw+Ror+oWj7
jc+1vo3/2fr9789ys2HMoHCb68yTfpTM7+L4ylyQM5rf1AIu/V0dv0bVFhfFytOCqhUvXNBo821x
NYiEolYV1iUVQOvRL1/y/rEafvjBN6r7EYCNmk7UO6cbEfCdXIAZk90w/tIkGwXQ60Th8lfIl9vc
S5XpNQG/oos7YIxvsJG5UIQ4XuD2xecgdMJ647V67UBYZNLJmN/11PYXCVCG0v0QBg2i3JrmFKWw
V0OTmbItMyuVXexwGzOPrOszJcTlyry+Q0xrykm0ev1NtbrXsAvQuQkYDFZA8iOP2TuoReFgYXUK
87LcmQhvbLjWdfo6M5owSwLzP+wxS2TAZMZ0aOYyb1jXj+QrwQGFB5hdRlQXLYRRbVUL5I2osLbB
jCdDcTkzr7HLlwsvOquwEBbJKZ0PiV2lSe34Ze/t2kL69/YZXTk48x4DvIdeirHvZQbiSXDJSDHL
S8tPofVvDFZLqfAZ4auQfuvGp1F+GKdm415eW9+5UfVyfWLqJX6l4rKDNh0jSf/SBO0+r9SNfG59
cXMnhVI9NJLLqooIE4+XqzX1Bpio0/Spst7RGzXTZ7N21GqX1o+pt6VGcB312FATSNW8pdzti8OB
VlhrtRWHo07/rVB0jPInD+HPTNj4cqt7eGZncew9dHXHxGBtVX2XJ9+bdCdtzTjNn+EyTb9cyiI7
rSKr1aSUpTTV6yTmSC0WG46wtVkLR0Ahy4DPiEXERcQWpac4NF+N5N6UEQ287emrYfJsv+b9PLsh
0sKM6BSxmMx8FoyfAjLdEwpFJMKe9NBLnl038obJtdVxojjF1szJskQbWErZDr1JBVtuVDdIn8fw
KevCvTL88TOenPE/O8aihtwHszgQxKxOIGX3DFftGvhLp8R3b+/gmsedm1l69pB0aitiphU6QrK5
C9LKLdJ6YzUrtVCWw2gYcHJ6+VcAqb7skUEyqeoWYT/RC+o9dV926PqdtNaUBrdG13kXyy2FObMU
EOEKUYOrxuwfs0+7e5kZ6NDuq3ELGLPmQAAlOdUUaK8n/oSMNr8lpGDDIqX7Io5TX9leLxm1Ldaq
+S3Xx/pZC5nTcwT6CWRyBN3dX3yBs51ZnHlDqVQeKeyM6XVvuSf9rA3VNfKNJ9zaQs/3f3HsJZTA
i9HjOxv9Z6spUIRHU6R8nZSnAIU9M/4yTH+zLoaDaFoxIXT1DPaLMC4CmQL7zHK+j0pRu8uVLqaB
m2gbZ3ItpgEchsgVWi9GE+br/iwMNHXS+Plsqm2VhwpxsDDTndtfafXaoeU3ezHIiqthPzSaomYS
6bKUA1MuMAKMR1lEn2+vNDvJepGhbGzaDdqCtVjD9jFdSLmbVHTx0QToP8ZioLSO5q9tSA1AoPGU
qupOz5qNr3X9qIb1kyYBWmrA+qEBvdxCI7bKagrljLZpak+COzHlL+lfGTnPenR3Pt7ezdWFnVlb
1CiNFGxBmmItoGhtZgdFbCgf1ggUbuzgNUMQGL+ZXG6ma0dGSFukm8JUJXU2rwuqSNfU0POxUjds
EUavBScyJLcfP1tM04zl8Oglxt6Lxg3PWVsrP4AiNtCx2XsudzZNc8RB4BtyArXee+mP1oTJTyxP
orU1+Ld2xqHSIEmZqRmumsXhpJsZ4MZ5aOa5M/u9mNhW86KZDwroEISRDWNrEmjNa+j8mFB9conQ
kLlcm6n7A9D2MHcG89skkWC+pLC71VJgG4Pr18HGVq6k7Wwkj5P5g87opktzcolS3tiUlAxas7wv
meK/i4Qq6KG64PZQKIUcmsast2bqV8ILA9oKNUTgKZQ4F8cQ/pp8yOcnCQqOB2Ey90W4NS2xaoJ1
QTEkQsuznOrq9DQejdHg+E3+qZSpDtG9/eMzJymMHzGwOd/CV3lzO5bW1GrcwGl6lEsgPcNDFQLL
RHX7zy1RGzChx+E7MfV0+Zl0EL2x7OtE/ogx1953QX1q+asvb9hZfUsa+kxmbaFiwIvy0hCy0Dhg
zK7lmQe0rWdy4a1kSDr7Rxufw/i5UJ91/TCVzf72Ame3XubQAE5/YxGoyS+/FnOxrer3LLARvgmq
fJ9RutpU7FgpukIISkt15lsxICJebmPlpUh5crgQcLSr8ZAjehm96illzgMArFq/l+X9FKpOT/op
faXUdnuV14GLJzIFLODzCvoQS4dJkcUFnJM2jhf/0sedFb7r9V3ib+zltedjBVYRUoTfCiiLEKIZ
tWkFI/qQiR8oO7XQfVdFTnnDVVbXcmZl/vdnGQIgoqAr4PhxwtFEzdY8cCOknuBoabyxnuuQOK8H
zksk1HQqSIuLNE/SkAkTLOlG4TDhJLSOl35rGvCIz0IQbnyjLWuLi3RCu4F0O2mcoWru6678NzFg
iSw6qdmbCoh2xlVDG8H4Lez6+n7+t8pFJG5jkECotDeog70VcA1BaWdn0yGhLH7bCa/vNPhwOd9A
LIjAV0OaqtG1TRZmDOKZYMkbY5fn9NFlYRdLoy1OtZualtMrW5Qca/sK9BrhCIanwXwvzl4Zqn5M
UbuhzPlkpU5QvfnSyU+/B8Vow4e7sciV5HJe5X/m5kNy5p551sid2GHOCBCX154M5npz8egpL1r/
MQxn2aMs/gvXObe5OHhdMeP6Emz6DSFGPWV0HAYkxlHJNl7N6nD7O67E6nmJgDvnyQg4hBbmhoGp
alPLG8cKP4LOVZpDLZzizLcj5UGSU8dSbbgJUG7eeBtcCfyBXr0wvDz6fenpQoHhDoZSsfon4llX
fCyF2hGSyTVLzocinMYmhgelODCp6+Zae+hS5VAHOUMs7d6DclvMlL0uqBsffl705UVy+dsWwaIp
az9TBLx7qnpb9j5k+hcYh2/v/HXShA24PMR5+oDUfmGjqird4yHNCzZoAFZamWDXQc9spJ60O5Sr
n8hJ+o05O2n1/JwZXcSlLjUmcYBl3BmN/GM0oOkDWVqR9XYY5nvK7sDEPCcqvxZieB9pv5R4elSl
j4mIwqDRuRk0XKoy8ZTL/soNz37YInCJut8OnchuKENl18JnGZXP7pCMkGGGdtbv/OLRSO+6Lca+
1Q8toUTDyKhFUFl8hCwqhyCS5v0YsqNmNEfZ9I91Vmwtb64KXTkUaGViFq3aKykfErwUBCqHGlFi
JnWAuGrdrjEMmMFAnqryuxrkbmfEr+MUbNheu8hnDrL/b3oRw9R+htrOMazVu7uwLE9wKG648vou
/mdiEUOyXo7bIubjWc2wHygt1wINNXWrw7weMs6WsggZZHaiHI0spazsxqUze2h/hUfBSR+qY3bM
TOdFfjNtlExB2R7HD7fP69YiF65SZBTHEo9FhjFlMSvaJTpY+DHd6PesXqxna1ycUMOrW6OeL1Yz
PGnT3sw/WFw98UPUupUIBO71f7eq5blrLKWCu4g0T3Lr/lHXH/Th520TGw6oLyqmUeQBhZHIhYT8
fVCeN3PI1T9/nkRDHmVm6l94n1Kr5KrTvITsual4aBxv//7VmAmQFIIsUKzGEo+ip11uJDUxohHj
hx6yHEWK3rTiHWHKY6Un991Qf79tcXalq2hxZnHhA2Wqi6VFF9PRxxOSQ6PwUgpHLf/pNRvOturT
Z4YWX7+3RD/ORwwF5nNba47a2iESOn+xGkYFFUTzJJDAi4MT95MQqUpJAOq53lLkOMQxye1ApK5b
QmIqbnyvtRwYjYtZwGXWc152+SGI87w8reZFHWv1sym5urVv/hyRwvUN+wKp74wbXdY8hNxLfVNn
63zq/xXYkIgJrg5BXMk/ZjAlCPn+L7bxP4NLypygyYsw7TFY5gdTfqqqXZP/K5rvkn763xlavN59
wSz9oZxXJpSk9u5Y2XH8XZYca9qoAv5+qi4dHTTkrM/G4eVpcplfp8bo+2PQkPIxpuiId/qd7gx7
fbTDY2h3dnzSHvv9U3T39WXW3m6/vNX3rZvca4dyn9lsuVM4W/H3mvKDvPTsNy3nGgvmqSpFrxFe
eP4i7Pw75djc56/JZ+WxuJ+eos/hadq9xqKtvZT3vjv6JOcb1+lKhYGfwDgXgkCIJcD4drktMVgx
hcHU2hmBKdwph8GdxwvsWXU8suMXxZYPwQbR1G8mk6tPcWZTvrQ5Jl5X6SY2v/vIMjwMn8WX8UX8
Urpf6U24oyPZlRvcqUibRMdNfvK1I3u+YOXSeG8pkWVlHQu+y4/Mruy80YkPgtPv+xftwDP2IXky
9+bWPs/udWvNi9QIXVLLK2LMCsfJLXeIvNwhOGI59Y+H8l19RhvD1R8NV3TlQ7kRpOS1W+t8yYtb
q2FITBwV9lt5lvaT/cl4HvbfPyBpvtdd6U58EZ8tRzmo7mjHn9/aPRn6prL42sV2/hMW6VSXNVWv
e/wE+VGRcLFm92Gyh73g/D562T79UhyMO2VnubcDzGoeB8KfN/ysHQzz7uXnHjp1rP2OfTfsCNdC
v8Zu7e6LskdZZ4/m5H1ED9+OSifde/BPb9xHqzt/Zn351evEKhk1hHFMZqCk28nWFmXumoVZrY0K
qEE3elkhLIQkxJ2H2kmSCOIxQOWbvGZrrsvcLA92tg8Gm4X7SFnSR6GIibqyJbc8EqSb73jO/Y/s
U2H/65/899EOTq2TfDK3NnDttJ7bXviNWkvKJHnYtuLO8XvHz2CkEx1wAH/hJ8jGzOVWeUbpLvxk
HlKOywlDSBtNPyy7drTn9Jtvx472CrdW5YRO5+RfKZDAUnnYjEpr2dG5+YWj9GUYpvow7/Foaz+G
L/FjVNlK4fiMftmmE39TeGikzz83Vr32VgQ1woohuaLMvMiXoqaLvLIHo2JJn4yEHvC/uvHQxe+x
/CnS3CC+67Z4vVfvvHOTi4QT0GkfdBEmq9COX7ujZBvPmZvdF6f42GtIMdnSE5j+zgHv/TZ8inY+
9/VHdWtUacWpNd7GYL8p0fJeXdx7XlWnwVCmhTPoH3N6/ymdAkgFdqZJgCgZJNpwsJUPDKkZpDiI
OzH/sCSckuXRzHSprByxTLvDYCVIbiJeyEMIWZLbX3UlJADEgvN2HvTXtCXUJAmLsFNFGOvpye/N
YvwGfGIjm1pdzZmJxUeE9IBUW8OEVJd2kzPN0T934+H2OlbOPuifmf2O7BpO88Un0ss2UsICI5NC
KRR655blxPvU+3rbzlrpFUMUxqBvpJ69fNX5UgrHWdtUTi8hoJvRDrM79aB49qwCL53M5LEI3m7b
XPtGJhNEsM7De4aG7+W1hFxwEcVdWwE9TPeZV5wo2m+4wVq5lWX9Z2ORZk0axJJJjI24qJxU3PH8
pktW2I2yrxp3Gm1/Qvd9H/gbgz5rzjGzB+PkiAMAerxcW2FlRWiZ/TwfwYjcvwh15u2v29u36hoz
lS3fDNqlZW1eHPIxG7uucpriHb0k21d+GAk66d2n23bWl/KfnUVYDrJQS9MGO3kBgONJbZ+YwLht
YmU8QUFVjxYfBESANZfUaYIRJoMnzt6X5q9T5IFkiPNP1aS0DowS/nH0p+lQiUX2kEvBqbKUr1Y/
Jm42+emH2z9FXd1WjUEoJqEYdFxuq6RmCixrQ+V0yeAnNliI+lOfB/6LkQzFj1HNBplmbmHAHKpr
sdvVmfkUxAEMjK0Ql8Cco+zIH54fsthgwLUkL3kYzBrS0crSfXgNpunFt3xIOYViOIR5Uz4Ugd98
RBpEr+ykL3rRFn0tfCl7v34NBD1+M62p2TWj3JzEYTQYZe2lwg3UsH0NvVjCiyt7kIcIFiI5es7b
uW7lFaNpyyUTeXk85r9gzuLlZEKVuvPpsL5IWcnzuZRaaCTb1gw3Av1v4axFpg8DAQNuJrcqstLz
zXPWyOmFZhpNACROpguOmX9kn3f5kO4nazrWYGGVUbkjofrua7/EsnkzRwgt5OgztwZQysRGANrO
qn/onttq3R+LXKKl1m0U51f8mqEshtypEeN0S5a7RLIo+2h8aLkJ7/tetfN8uBuMz7f9aeWOvbAy
u9vZToSTmbWaiBWrLvonNVCrwA7MWGGyTg+nk5jV8YdYtA6+AVi2GPqX2+ZXvBlFaGBYvK0kGb+7
NA9BLzQTArGviUSoeTogpG+KuRvrDTtzkrT84Od2FvFO8ExlHNCtQBED3My0z63YnXjk9W9dt8U+
tPLhCBZgnikGgTJepqkI4eY+M5SkEZRPE6k6iEL24Pn+X9zvuO9M7QXU31qmEMyapXoRTZUTtMZz
IXagphAJ0NQtCZa1qxeFF1qBBsPVaFEt9m4qpb4zUtYDaAjxUqn0gALqpVsaXflW+WTD0ETLjpxI
va2bNYD5NvPf/3d+sgjyGVMBXRNX7Gka2q012GDxk3QHH+Nf2JFECwpQncitLu781rcaRa7xEwXh
9TxzK+2xQJ/HkDbe+2v+yByFRMpEwsmb5tLvA28okmg+dlVODVR5i4rYjoBY9h8Hf9z/+ZrObS3P
mBfwwB6xBQmKVR20oHkU/YfEEE5/YYemGa8UaqBQKF2uKeoYkJl8/CQMZPN1lHkPaEIt/bJmBu0J
/sePt+2t5GczhTfvA8AhENrO5/AsdGVDHE6o0BK6UsRTlP5D2m9V/1aO8oWJRXTsGrW0Rot7omea
LVKkvSXBkNPVfxHqgYWC6SEVU6/UAP3QlPJxPspq9b0CSDV4b9EWZmFltJs/+MzIwg1SP9DqaHaD
0vjdTBKhcYm/ZOJJkj4qyUEzBwZSnL55aq2DteUbK7UljPOQE0FVX4uNTzBjZnHCCieYFgz12Nep
0/tPMRXewK27LT6etVsNhiGGOSmIcMMv7vcU7uBmrGaXL/qTF6kHCekoBkVQB+4eZkIKcVJPaM5+
+nOPZJ4Tplhm94BoLSJl4flCrNesMhrqQyPnT4jj/HnUn0e1/8fEIhACTE8VfXYVTQxfOzH9EAU9
GKzJvb2SNcfna0lEJ5JMBMQuzxYFuXgy2ozHY2W5Uz7t5WI6Wem4YcZY8wuedWQ3M5rtaly7NCgz
y2peOW0glbmdWHwwJNq03hXTuNIgh9X0vdmVw5vZFt1TkSSxm8ilx38k8CNtAAjNaBtiUKP7PTSl
YQN4zF1Rq4QRjGUUvyC5pTwKVHV3fZ54z3ITIRTtieLw4HXGdKdGXvp5mOTIt0vLKz83npUiEAj0
xm70JoSzsJpeLbUv3uvImu66TgncDgkBE74UHR6pfGr4X5WiiCI40ZVUs30qNj8UDYKyXS7n+VHI
JMv1h8B7MXu55J6UjR7Zw4E51ULtDko5WJEt1yY96yB4qTol3IvcsSch805xLsgnQ9B2kyHlSNWb
njv1hcXonTU+Q301HeC2VR80gE+VHSRtnu5aqTQnu0an+0c6qMpxnOrp01jpUmr3RlS8KBNNfxul
+sazxyhLdiYyhe9DMkiHtkzjr4IPG//YhjqDVKRNW0O6q9mEifbC3MmAkXf5qpYtoc4Sg4xvHhV9
CL0SDaW+ak4qJdpPjOt50DRm7eAWwmA+SWYbZbB7jt3GMVrNO+cZCEoWxIilsm7ZjVHZFPODjsJS
1/6q8hgw4W7wft0+R1t2FkG3yrO0UAzyFklO9pZePoia9wmiurvemrbGrrdsLaKPn5ZjDSqN0GB5
33XeUbB8MjxTJabd58aH2wtbu3zPP+NiYQldvKLX+Iws5IHh3g9x1m7UltaCuKnL1P5oeUHhtrjf
e96MtUrNl5lCyZnagAJT4fM4KfZCkn/PxdzxIvNU6FsN47XcbObHgIWD6XV5OQRkWb3QKXMOmEkP
EH/kAsIRFDij5Egz0L69jWvf7NzWokiXttGQGh3bWBgQbrRoc+wFXXyHVLf6UFuC8r90+8XtMSqS
VdY0NEkFYxfRmEqPd4X87jGbf3tda98OnNb/nK/Ft8vlMU5aFUPxkNlGO+w6QA2i9WlS6O+E8Uta
FfZYb1GoLJ2SOrE1T+Uzv8WT8qrV78eFLsgt02mlHnoPUW386idUUW8vbXk1MjY+I/FghlExwYzk
5dVIm8wji0DdUO2+hbn4GgcGxNf5+20rSyf8bQUcDLktZFFMwl1aiWn5hgC9faeopR8NZKFUTN4H
VB7srgJBJdXmxmlbW9aMOzB5j4ts5OLGn1qKdYIU+46Rv2dFg+qb4UjMzt9e1hVun8kIEiNOFSSQ
DB8vG1WJPFRpLiSBc/8ltWPbtz/Yhx+fnZ3zuvGSu+qaY4lmCey7QCkY/1hy0wb0yTwtswJHPlTu
435/ODzUbmI77saSfu/MeW1haWhxqHoFsfsx9AIntlO7cHun4u/I0XcK/6SwyPnvlL/uv3xxH63d
4/PePg3zwg8vP1T7QbVLV9sVO233w35R7cZW7cT+fNi9OcfXnz/vt8C4y5Cz/LmLoymbQexXPvsi
GF0EV3MWHjKpyHeyH38wtF76w7cN5BPQ3oh8cur2FhHh0pGHHqmLSM9Dp4rkcqdreXwU8xqthj62
NoLO1dDCbGtm8hGZ6ScALBmog8jUpK6WIJ/w95PEXZGJu2z65CXdsY4/tcngRv5DZwj3QdK5vLPS
5H0cDnoa7YtYPAntU+X9axgnrT/d9vqr7v7vHwYhta7CksaPXGzCVI19XKp6CDEPXOBuxxAczApZ
rcw8R3r6SA001B1dr2Jez4LeNsc8l7WXIKHbJYZV6x3T0PSDuwqPhyRA8RRXi0v5tfeHoUOneyzE
vSQMwr0phpnqSHGCIE3e9wNZbVoqX2Ccsfx9pELJ495e2lXYABBicdAgtaNtBhHc5eeVvcCq+mZA
N7x+0Ajq8hQ7wpYK2VVcBxLCVO7M4krkuHoflyjaiErWoxvetqi5CXOleKMgs7IOloDG2RzY0bZd
fKF28lslqVjH5HWfgkDc17r0JCbGRlRa3ov/9/DRxVXYMabSFpdH4glGY5bEioDMWvG+tFO6iykh
T+1wVDgQupZIth5sCb+urY65cqwzsSjDu3v5lcqhyWjUGTEleMuV2rupAahqbr3mriILn+ncyiIn
HK1JmroIK+j02pUaOO3gwNVh0wPdOOmr6+Ec6cBFZ8zTwusgbJJGs0D/0tDjk2ANrjpFe68JN+7E
5euUY0sh8DdwDZqwK/0EpZI9mAfRU/agorTr1nKgDLkbLVA0DGq7Rdm47Vbb7Prin6+t/zxkkREO
kiZLUCIETtQOd2aV7cXSuIOy7XEYmn2f9hsOebWTs9g1o4tzFY0u3VL0qGjlLAtbmGqaob2rSzGz
47G/L2RhowC/YgdYrWLB72bwsFs++1RPq0tp9okIciVNqdxWfIiTL7eD0dX3QnLo3MjCAdOiGsek
RNp4QHqVycvi1KIpqPYM7ynCIfF+BUP1dtvkVQeXM0VRnHyTVINi5HJ4qQuLPh7bIcQ1wld0z/aq
gfZLJf6QJP91iOd7RvwMhZld+qUbqlt8n1fuMl+voDcJjwDzruJv21pJ0tFrc3qxo83fGz+szNC+
lUorOZKgZW5SZuPH22u+2ubfx2LGVcL6OXPlX0aTxqu80Tc4FlY47sLuIe1PhfRa5US09IVRyNvW
VqIKzz/kGpmeYkpsyRqQeHI3CGLFcOcEj3FJdcMtetSKxKkTj1Lo68e/sKcyYwSODTD4cqQhrqZO
qvUycqwggTztqx/Ke59jqG6MWF6diFmSQQWfCmM8328J5Q+TuJP9EH3nYiyfcJQfjVcemLbdeEis
bR8XJyEFRm/tqhRKRjEFZHVI5UT/SNrPrtvrys8i2Dh561Z4MascwZkJ4dIlwlCU0GmQI8cXT830
E3yL7Q8vYffz9rdZ2zOVei4zdDy/iCWXZqKk4QL1rNCJCFoHgc7/XVqqYWhb0GduvPOumsREfypU
cBeRNTKis8wmo1ErcyNEZEgOevET73SrszPgQa/DKGa5PQplJtsi9Inf66yHzrcZ249J6E+cBzSg
X6ohKVKnm3jEHVQGC0rKlLX3s/aq4X0K/OSHYdTa0TCz2keP3TS+qlG+pZeztl+ooIhECPojMD9f
7lfZkvH1ohc6cAe6XkC72sqPlmdtJIFrX//czCIgZLIXQ/qBmSTI9+Nw9Bs4JmM6rN6n299/1dDM
2El1nefEUqTDUkvq0Cr5ZZtS80U/RVU/S2ZcflAmT/kx6QEp9m2L1/GdBJdyJYwitKjn2+VyCyvN
E+MxiyGTqo50gFwpoIdBX5wvuzfkzC3bwraqXZBt7OnKp8OuqvJiAFV+JZIwlUHmCWChHZ/7RIk1
N0e9zDek3e31rXk5jRIJFBpUFLTgF0dKrwdLS6uMpA0Qhl8EKPa8WuZHKLriaVcx5deEu9K7U/xD
l39CXmww3yrRCbpvBVqb+c5Ud0P7PGyRs6rs6sWbml3XCMGQ3EkkYMvHux53pRb2RezE+cGjkilx
h99e+FUhmuN9YWL+CWftQ6QeCcqoXjjFj0h16AlBa9fdjV/678PXZCPWr9zSdChpK1PAlhklWiQm
1lQOZZJjyyQwji1dheeGaeMcTZZ4w9Sa35Dmw2o5F6mk5WiLb+i6H1olDxm/ODbe5PqxdjJzcWP7
1s0gnYfvIM22vL0mX60Vc8CMn0+O3nZwt+u2uVWvXNk3TjlPJfTCuVmWhw9YnUIYZXQom+Jul4md
8Ejo/D5kdWNHsZjter8vNwoWKzFGRcmDOhW9L4MzcekX9DyEEuLJyEl75SEqe8byBHs006PX/6lM
D9/owtTCLUyGJtlCBEAZJisYaqVr4+j5l0D981hyYWcRw0JRbDQlm4VGQexCCb4zmvDYTn8Kk56X
w0wVJTcqAiSj89c8O1FiKFZqJXnzzqEqLVVPHiN5Wbg1NLkSG1RYwGD+RDKNZGBhRumqPIpa6P3y
6HPPTJqmvN0ODWu+zYyfySsF2QnGwy7XUQACCfS8jR096H+FTbrPGW6NPHnjpK44NzqDM2EhuQXI
gIWjiVptMj7nU9VI8ocp1OywFu/a7KdWx+Cvt/iNVqz9JuRBI5oXHyxol4uKSDb0XImRUTT1e5Fy
V9oZrg5gtgGnZmyxwa9sIda4trS5JM9s16W10oMPDlYUlO0m846elw0IeifXGynaylGdMVEUdwEb
86hcrKnV+liwBBTnxFw/zO/lKEUPMA1qIOIbH2t1QWem5p9y5tuhKkSEd0wpEFkmVaEkdqFNo1vp
Y/XPbfdb8W9WxZrm6VxccLGqsMsRPAPR4WilcDJH43mUtkQut0wsVjPS8vULDxNVMVgfJr8CRwb2
7sPthax/nv8WsjiowQh97WRhxewFyMoeJ3VvTB8UKB1u21l17Vlmz4IxiVHNRTWorwwI30ZwNWGp
Ms9n2J3lHSc52JVj/KgI5tabe+39O0e5/2dvyfk4mkqQ+F7O+7eoBxqsQe7knW/Yvlx+9Txz74f+
Icj/lLGG6Eqti6lPSoe8hpcpEeIKWu2HJVwBeXJnmXaR/CujZlWoL6kiOa25v72pa/nRhb3Zh848
Hp4+oxZK7PmdjH7EiLY8TO2q6PjjWw/whgKmBt1QtNuwO196i9Tvwu7C/VWp8EUxwK7kTQcl2Kvl
66i89+qhYbVjfsjrEUXwbN/WJ30rG171pLM9XpwL3ROQa0yxTZcMz9E1WxyElzHxHyWttyct3ejH
rkaVM3uLE6IOFtEqn9cqPwBxQKQv2OuoKN7e0tVzeGZl9uezLzkVkd9Ws+eMlrX7P6Rd15LcuJL9
IkbQm1eQLF/tu9q8MKRuNb33/Po96NkdsVDcQkij0ehqQnGVBJCZSKQ5Z9Ca975uQUnsR6TgNg5d
FviomiIbhqZehNcXnKZJg8aXWkXardGEggToSylK4yOjpZbQe4o2eUvU8ZBhskgRt6K2DqIfnq7b
nf/a8fi9FncXsxXwCchM4Bl/vu5OlhoD4Px4s4T1r9QMd4gafJKYPuduWNzfmRxGaxSQ7iAPhyUL
MoAKJ4BJNTIi1vfwrwohUD2kjJAJ0y/GNvwSkWkxtNBPYbSIklslUKNyjjtd2jaam7JAjoHcOpvR
RC5uSMUAYIvtIJAUDxQp0vZtw2M8X9o15A8B0Is+WDyJmKDUKDowHYJpwI4jPXvSAQKwrTy/PQRA
ZjkB8OvluhEsPeR1kPqghoSULXSTuSWCLkR+OASPdCJgLKLZIlmVd2+gQvfGXStgEsI4Jr1Te6vr
ci8qPrAHPMdo7IUzA6D6uRLmfaZ3rQ+aZ2jDwWwwwRbXI0Yocq2+M5tdkIDWAiyZRv7julx2e4GX
DjREZK+QPkA+zmLcd5ONbT40YBQSJt1GusKQnaIBclvuXpfDukxWDmNkY1QJSl1gSM8f6xsDbVQl
cELR0CKY6PDMOblZdjOpMA15LIxEAMEX2fbzzQyaqZIT5NXstq47u1TkkKCtcDgBmQuuWs0+kVUF
Ah/oI57Fqk3/MNz8lo40P3hq0JEEKzyXjipniM40AdDwU1GRaKqA2tnUyOprGSoM09By5C1tLdw2
hiNg78BkZjR2arzOB6NeYZfpSLr2ZNU7VIIl/xhyB5xoInB+6dKlzUSxIc2UpwBWUmNA4Q00WNc6
e8yDV63R7Vj2XtBduBUF/WMs5O0o8q6ni0iDCqcssphuVdAxxHbrVmWTjyV9KwIsydsmowIC+9Z/
NVIflOWYURIVJGgmrT/llrUDR2nBMVE2nmMXzzxWslrzO9HHPkdpdNehVONr0q2AptS4Q5Q/GQgo
NV49bMk8oUdYLr2d0OFzrktmVJqYpKKajJ86pqW9ZymMgR/x87p5Lq5tJodGW7O739NAAxkpkGN6
vXPMMNPg21Z5J8Qrk4fzuSgK0KhoYwfS7AX6viG0cQv6ngKDeAgawxQzQwQV0qaSNpq6NxNOnmZR
HEUTxR7Cz7EUJ55WpJo0QGta0Q835aRLtlBGCRnTfAQYoCU5Segdi6TnzbtTM7+wFaCT0G4BDaUV
xqNTYgPcI2UBhNZbOAoiJRuRR4e1uLiZDPrns2MD+43iiT1kDJHxs+nivRci6W16j3gfbMECTBTB
cP5cUwxgZtN8nowmFeY+7tIepbUWczW99CQItuW/GdO27p/SXiaCwhG25MjnwpjbKW/ROGJEIUie
UF8Juk81ikgKPGJR+ZGAPsnr96H2h7E2tXK0BOI6pKnui3HeIgg7MaIiBWlaDVKDJohw1fY6x5lc
zopSORhIQbqSEg+zI0RTizbcUo8KW+5boiuPPlAJzFUwrlTNkf0PBVBo6S/BdLSUByG4tKkYxkam
mQ6eoc7OKI0YISYvYOviMOD+Dd00fBaNU6vvfOOBIvPn0dN1nVnyYmjfRzIOlQowDTE3lN76flQL
2FMpkB/bXNq1qQxOqMGuAF94XdTiLTGTpTG1LHPAGFMWY1/V+DMYKS4seqgAmvNc+aEbZvlWboaS
iIV1a4r+6brwpZsYtXUVqIAUi4CNVbM26OpWxPVoJR086YOFwCOjuN2Cb2cFx7HxhDG2MU2dNkQS
hHXKh+Wv5SZxkugFDDuDUnI2lf5VrCubr4uJaKqpjuPKoKKkk5z88Ev3+r4t/v1o9UQHJqJ8cFGd
a6QvNr5ZWPj7ayt9lILup5wKzt+IQNuviMcmxsEYEYVYKaCLhtL3mAzRMygAr6/+oq3w23Mg4/K/
Ir7/fOaMM7QbiUmMENe4RR9jcRi28Xq8K1/Vlf6okx/Fl+R6bu7WrrkG6Imyvb7ApesGrTkoHQGV
FYV8JlKYvKbrowbXqiE2tpahbdpysm5zXcjSfTMXwoQJVZcoJvqKEYJZz6WxTRNHnkwbhmCnw236
cV3YolbMVsTcNPngjSVo1+Ah8cCUkEdTeXmcxT1DtwhaqTQ8k9n0s4CeJgPchgUaQSWdlBFK037y
LEU8mu1lOXjWwSmgVMCeTdrXMNYWMQggSfq1iHeAG3coBUsSMizXN23xhNBhiYowHnRY1bkpCWIU
J7UG92eJgHrTd1HoaM0vDXOjYvakeA/XpS0dEVwdyhOKhHSOxUjDcEqgZAZUvhhfwNtBhJaTM1na
ud8CwA12vpyxnMw0MSFA738YWASa3ALelcGTwVhOoKt5naEkYI/6yoruFaAm88qgSxfgfBmM3RRi
KxZtDRF9dwhAgFxvi9ZR/xiYhj6Q/j0NlMXPN0vL8CRtFUiplHoFlqvVCJjYtKnc64e+dPFYAGZU
0AiLwi77vjUE2Wp66gTkctWYJLCeY8DMxfpHZn1dl7R4MjNJdFtnHhXkViNCa0gqvIbopWen+jqp
OQHfxQTAP+/K3+th4qESQyhj0WPbunC610yBAMIJHTwAgFTjZ2CvO4HV4OBGUN/o6CBt0N6ThyuA
dN1U5cD7GN7mMhF9IoLgRFXoc2Un3FqP433nSCRW0RxLrLW49Tajk7nRs/nChbVbetvPj5Wx5VHV
ahmTfnhLmNapr9LbcMpXaAvEpEewQwcNuqmD9dTLoMmK1tfPeclpzUSbjJVjVqtvVRmL9kP0r/5E
Clrp3SFAv5MzSY9/LAtvFzxecEWirM6+BzvTC5S8aiArD2AcHz3IW/vO1vq12oF/hOOOl8JRiENL
P0qcKm0bP1fhpOwjS4/wekcR9wZFC1vVGiRm0EgLdKK46z/HQHdHETgaIw/1fsF6zkQz1pOoVYOp
Pqw0lY5R4SblKfM21zdzQVshAqQ8gFwyMTXOrC7TCy8chBopkfIeMwOC6gKdwOv2jfKnQETomEbj
EVq4MY9zCZbRjbGkhcjS252+kcddkJ+i/ukv1jITQe+6mbNJaI3dCyEiC92oPZZqCU4Vdxo2Fg8E
duE2OFsMs2tAh7eGuMDBNIDACndj8T7491308/p6qL0yQTv6YRBO4zWCeifbSp2kQlfL8YQ7JyFS
B3zK7IfitgeZePZ1QUtPWdrHgQY4OkaP5PX5zsWhrid5QHX7OO78h/EmXI8fwtbfppDWcjrRl9z1
XJrCOAsjtwoxEEQAexyCdXQoDsEqPJoHceWvp7W2rtbN2/X1LQQ5yJGDWhwZenQqsEGOEWdVgMFq
hFRaRLrYR/s0x4yWLPW3BPR6MBsoh9YgtZAgCnfdcDDrbeo51xexfEj/rgI4GOcyTGEyeq+DjPF+
csabJCP6Z+WOK+8leBdWf/HckmGxmE+go1Yo35xLA0yM3E1KWdjo4feQmAYPF6LglONdlwxpJoVN
RxtFq4hFj/i9VV8bFUTQ+yx6aaY/v53ma2FzsKqXtqB6wVoiiyQZ2vGGPYD+hOjFUm6y6f76OS2p
ApjbZGTZKZAda0tma1RpXFaFHYyVjJQXcDD6qQgARmT+Mc8efCoy6eAygySA9jAaIbR48CCpjgvf
R0FravYjAJyur2bhYv9mdgXEEXqxYELnaqCZQZfKHl7dQakgiBvsHJV5GRmtKLfu1eCnqaTb6xKX
biSM2wLTQ8MQCcp45xIbBMC9T59aJSaKG8w6yMIDQBbQgyCQUOO8TnjCmLC+VEqMYks0Es7cvG1B
B7GrMWE0Sm5rrK6vi+4U683n62Ji+1woQDfuQVQ33IBGkNQgPfciN01RigRmeXUnIBS/LnJJFeci
mQux6uNu7BrExVkGhOPMem10QP6qAQ+FZUlJwIyF5DwF9wDiw/mRdQDhr3wBVjw0EpHjU2mcQB/T
G1sp3HgBJ8Be3sd/hbFJmrxJx9yQIazwg02fZIdgbDdW421DNSOCMf2SdTBCmsKfj/DD2marZKEk
AjHq9SiGF8k1E7CkAHCSyRQeM49Xd7hka2EkMVrZek2UdHSJvVz8CCQVE/UA6QeA3sEoBjcVFScS
g9vBfBN1z8nNZ9yl6wjAKI3e38rFkz+oKDWFRGw7zh20qFCUVAQjhrRjnf75LMICN06iFAZsc9D9
TV3DYYfNVznxyIkWrRL5VxNtk+jLZbM6Ui0GjSLAhQIhofYeG+W2ytbTpz++/IV9ABNElihECWYN
zpfTW2UnlBP8Z4y644hnoYUW/Hr8eV3K4moQdAD8C8BIF/WIMgG6balCiqjH9/gWO06iB28ALkOS
7xqJdylc9D/gNQwMjd/yGO0BiM8EV4YwGI9bmVTi5xS8A/PQFlt1hWrQcZLGJ098pgAielJyQsml
C30unPFy8SB0Sex3cKgiGKa1x1T0HuMAExTY2evbuqiLs2Uyzq1QpElS0GcBu9gk+nqM3luDc5Uv
LgaDQQiNkR/DhOi5fgAFsQOxORYTBp+V4pjZKqzXoG3iuOnlE/sth42CfJi73Cc4MYzZSSvfrQG3
/CzeaZ6buMKh4GEzLO7cTByj9kUcploVY1kiGpCnAmyh6H3njQrxhDBaaDVWJ2OgHXdP/1j2m6R+
iPztX2jAbB2Mrgl54pthhHWgZ89OMZAkB7ZucA5naR1od8fbH74fkxaMDvhp3HpKDiF5eUgNtyoP
geFeX8diigGVNTg8dAGjT4rq4cythgWqDsYgIsgyP9rxyQ8MkEugXKretPBLA1Cjokcz/YuaEN6V
v6VSvzWTigfuaIHfDhdpYueNaIN4m7N3C/aDBaHRA2zeIorcdG9nEkp0D8AXwI+rg/yMyTGoteL/
bAcNPTUNjwJxwc0qGEsEyDEcOoacGa3uR33Smxr+QJA+QXzn6CMmxrMRJMM1UaKP60e2oBVnwhjt
NgZfwrAghKXJrgVzWW+Qnkfatrh7swUx6p0U0wTmSqRmJnQiTfKznDwAQYAEwuf1tSwEVGdrYRxp
XwtiXeCnHcrDc1tqK6MZN6lVOpVpHcdWefb7zNUjnvrxtpBRDn2Sra5P6XmhxqqjnyPNb0deTY1+
OxN0n62NsSzTbH2pqLA2X8i3qVmSvuE1b/HWwZhRG6r5kPhYRzQo+64ZyFBbWEjCue4WYuyzldA/
n9lSkFkIeweImYy13qDBEIRrMrUnIBSkds7RieV9A7YhoCTwDGNvviaVUs2q4b2LMXeUel+GvJzT
dyn98mj+FcFeekkBfLhBgAhtpWx6e3RVeyDZXni+EW/7N/+g2PIT2l+OxdpzY1AR/Uy/Yt5HLN28
2NXfH8E4DaDmmxmwUpAZAtNATywQ4GjAibaNjBQDGCglG5VRnSd22VX9lsp4j8DqhEbKITUpNVIr
92n6VgyHDniF/sDpMeAcJDtMoAxhXKNrGaG0jomZcW0KvOhl2X38Xgz9gpli5kKXF7VFJeBBa4L7
23f7aJ3GdMjUiaR1n22u+yve7jGOI0QVcZhSCJxKDB4D3fmOgkC0odMrnAGdZdP+vTTGe/SZlVap
CEm1uMYwp1lLoCDgZUMXqjZnKsj4j1LFjGMb0mhsRAuvo4cvVfbeSCrpxPcMNDky6Yb19R3kKQXj
SzCoJquiinUp0qn13rmpSt6+MTGTVHaY6Rvw9zdW8EMY+42YZi9Noa2uL2MpbppvHVt1avQi6IBe
SlMBKhFAFBVtMGOfKCKKf0cdRCbyTst4Qjmbx8YZYaUPaavDEUPRzW3oigWRNtk+3MJ/qLJd3gpP
8CFZ41xfLNW1C3cJmHgMOACrYCGHjcjHkyHWBIF7mIpbBfkwQwDVAq8NZnGB/0q6yGVXUiimbQtJ
YxUTvcpJUf+NXc0kMF43NzBGIdK7rAJGjNF9aP7K582KLd6XMxmsjzXLOqoUqhvpW2k9Tv4NOgOG
BExTCtqcOZfzoksCrxUiXYx4WmyNUBJ6o9TLHjYs3ysSqjWmA7aFNrwtBI7pLprWTBLjkkQrakH2
Tb1F/SBqjgYmkYLnkZYV4PdqGI+k+HKYTz1W04MIsO9cQWncTHZBlwumBjsHNXJqguUD3Y6nOH3L
gSXdcoyM9wWMgxqLErF1g1XW+aeufGQ8MLPFO2u2i4yDmhJr8tKBrjA7+f2DJbm1cOe1MFwnrSMX
pb3/piAsiaM2ZZ6agfLe9qMNStq2NwEV+8MHTFLHK0VxdJFNnul9JU+tRHUR+UmBntdrOL528U7j
ldV4khgTU+IcMEQ1lYSxT0XYh0IAvEqiDx8Dr7dh0fthsAbtyib649iOlXIam9KjGRLRfMHQFfH1
n412V/O6sRetayaGtS45TGqfJgQn44du4WwOusdJXy+q9kwEY1yN2UmtQV+OvfkYNF+jur1+T/CW
wJiOFpW64nvYKRmc9WLsO2IL9qSv/yaEsZ9RLc2+o/skd7oDzkoAk68V//U/CWFv97SqogZ5ArxL
cQ9FsjsJGgFMD/lvUpi7CDDckVrTbKlkPAfqOyZ6k4HT+nBJswZ4KVSH/097WVQQYLGWSUxXYkjE
2vQp0W7f5bvo1ryTbkonehG3ACwFHKhTH579hmRgxNkLHJe6aKyzb2CyCaWJBmCTxnyDAHS77hR2
JTgpDnF4kMCycX1Pl0rVZwumRjB7EwihHMQGAHNsv/jhyUAkanpnKr684SkOqpUYKU7bi25jWU5Z
pitNT9+ufwB3x6mVzD4g8PJMwk2JCHQlHaSVhzznSnb7rxSUSY6+ndb5wdtXbnYSV/f+z3p3ui5/
MfiYbTbjR5pG0pOJPp/9/l0tngVl2oBldZVIEkqaukkAM8SjOqJ/5UV8OBPJ+JU86LzepPFOU5AS
kxWW53YwFqHj3GQc/2Iy/sXQs0oa6NLkcWsOTtq/CH+KYoICxpn2MN6lqcCRh+sfqmqtjOEhS35y
hwy+YWuubBd7IY+KUeTWhGVEh9rO19JDSNCwdod4tAKSzlEDVK5dvMgr7yF60V9E0m/km9a2nGdl
nTopLyHA2VT2zi4zjPm2/vfhPSXtnVU/qCHn3lkWgdkNWljHM4LRjyZR+lKkFjFOLQmiTew9y7xu
jmUf81sGoxutLnsDkPzhsZPxOQSzQjioq3jwSFHkb5nKa1FZtDL0pgAVEWBHSFWdG3lZaZWcKog/
DAwUlXpOrHbVVaFTFrsg2oq8isZysgitFioapTF+xQ78pHpWp0M6Iun7UJ/QKw0VCQ8YsdNIeqfe
cPlqFy16Jo4Jrypviq3RwPJC8U0dd2a5Bf5EanLihYs5/m9rm4lhLgbwcmZmDzJ4kCGDzMcVj+FO
yZ3kpXgHw+w2Wkc7cGvYnnvdQy6q40wqc0NocYKaG7A87AbYS4UrDi8Bj4qGuokLEwdGPGbOKZgG
+yjrq0TWUx/1jQTjtECQjN0aoFzy4NTA6TMGMvEmzxfXNBPIeP2qlYVYEbCmBDxyBx3Rse21GkqT
4thxbtiFKBI4WShbA24P1Wt23kbyUqFSJHDrtN0AVtpIBw1NkdecwIW3IMZnTGYRR8OEBsTWiu+n
LLBD39gnA2f6eVHPZ9vGeA0ZDqL2W0jRk7UJOj7gnIg3Gm/w5Rvf7po6sLeK7uXxYNFuysl3MMed
iBUAmG/Kwh3yU5eDKmmPMbrQ23f1wwgkPm1l/dXjHfxqIKgD0h2KUOcOq1ejQO11WnFDKUwZDtr4
rvN88KLWz2Qwu6mgBUfVUPSgCYJAcdL0p9H8aCZX8j5L1S15g/qLhzcTx+xqLQACsvKwJFV91cYP
SX7SrT0307eg7gqy9JjmNAATh/my840zx0TLM3p29TjYXfkz8Dg6uKjpMwHMrvXgQwwLAwKqZh0D
a1T5BSKQ6x5v6bZCPgqoW/SChOmerwHj/0Jg+nDnyphnD0XQ7CwNfWZTG2m7BmNzN76oxmtZrdPN
dcFLR4T2V/BLqBTclAV+lIds0MBKDrekPxjGPdoeB3kf81I2SzsIfmAgUYAUC9OTjCL0ciMUZaBQ
85IdLxS3vjY5Qqasry9mQRPQWEkB4gGTYKKmfL6LNdyhEJoakMAw7W6LgSeSpCh5Eej3aPfcWaB3
E4kGAIGCDJFigTIKV1pIOIRKC5Kn2gLs59QYByEYXoVakd0YaP0kbZGIiLrppekLMMVFo2rXcfjg
K8p7L/knDNnFN4I+TusYw8jE98FF8GcbgS8EUinwwzCSgNYEFpcxQdEWYzwiOCWUp6Z46bPX638/
q67s30//fPaCytI6UFP0nhFwnsbCyZBBHXWfpKCPcwqflz9llYcVxiiPGmXqVAAImHiJI/oBSRR/
hdYwznV28SylYhAm0iEEVDUv3IhcNx1iSVklSA0S1Thp8buiPAvZQErtEMvPZb+vu5XoHeWY13Nz
0fQO2XjU4JyAMfsNBM3sp9HlSakAvUSW3iRMsHoAoulcQ/0yNBB7ulXdY8a5d63+2YvrlWcduRib
3726jFLjExSw2mBKF8jzjFILeq6bQwelNsYC2Vwn9pBoCHeN6gagPyqE2zYA13uEflTdHpDpzfLV
gLRL66IshVtZhvsNNiVg5EaPxDLY6KJ1Zzxlw2NfOYoYoPc9tkstWPUmulY8D1Poj2q1GbOQDGZF
svqHmvlOLByb4j1Vf9XVo2XeqtY6GsW1DzoaQCsn6WNr7LKMB/R4USn6Z/d/L53R5jA0vClLsPTS
j51AT8gAGEZ/JIF6O7QOns3OGD1oLe9dt2BEZzvO6HU0DIKQ9BDbjUAgAFo89vERPAdQNv8AGgPO
FUP/uisHzA5WIGcfmwilNBDsIs8wjkRMdvEwoIvalvFE0sdP0Syc635iwXTnS2SHVEKk6XUh6zSi
DTrSPRPatVNwS/N6Yi8yOv+cICXCxgiuDiyQc/vxxtHT4xZyxmmwEysFeeBjlvyytJ3U3huGQGLw
F8YOxlj7KnZ0aSUrn+jrI72mEzntiQBw4UI59sO6BiGmIBTu9X246GdgP5DeXDOH6aW+quUSNl9D
6NCYO8AGkUxNIQ42b4D441cySgSPEtfw76bwPS/2cZaSRkSdcrDsMcRIu3XfKhgkK2/NDpxdxo1c
6z+uf+ZFGPz9mSomBsAhYNDhz/PPBAKoOI419tHHPS0YthU/h8G2BHsSSIIiy3dU48EEzDUwxK3y
pS1IO3yqucnZrUWtmX0FY48gdhyM2MNXiI1BVISmtLTepjZnsfSJfGEQMzGM/Ylm3kaJ12ukB1X7
QzZJImW90PaDBmLNwrIa0uYTgMk8GeCsWRq4beu1JGqj3q2V0OSkYC6e2t97T/vj0emHyUWWcK4T
EcJmEtrfkvI+lVdBtVVUkIyHKTEsp7VejfxNxPkDbRL//tCG3BWtt74Cf8bT9Y25SH+xX8Lsfw6E
WEWp8SV1N5Go3LS1iqRkuTflneUB165yJHQwCfItLTNiMGu6GcZnVfAc1K9agEFH0UjkdlfRfmnT
TbXGjkKFDGACTpNXA73nY15wIr+L9Ms/34xpOPSdq6j708OeGZgQJ71h9aNGgvrVk9eG8SYoAalq
dT2ACsnrJrsBRZKBph1ei8uituLIDBEsheBlYWzGNzs9x2ixRtqkz0nb1LmD2bxPtQFM+vWDYWP1
f9b4WxJzLr7peapSQRKg3oD9l9pCsGq0Yau3Oueu4EliTENOcWheDEm+Ijoebm6UKImS3Km8h8E3
s8yFEf7ePfZWUrPSNMYAXjAsPcdUySTjt8muaCcnDe9bIXJluEof1I/CjSSuZWXnh3vVQlR0SqxX
pTgZ5oT/eO/HI5DASdXeoi8H86pgXT0h8h2t++tnsOwiKSov5g+APv1txjNF05XEA2UDPlgXvBvw
pzpGZdz7kgGoy0FZxbK6GsQJMHiGk1rWe+x9VBXgYTBIu56szsmbjuMslzV/9kGM/k2Bik5+TG+S
TAejPRJMkthgav9QB7INIl2gpO5r8a5vdNTH/vx6B/I7Ho70usAEA6MmKXBc+jCFo8iaABiwwtHr
Ehdog5w2taUlQo4BlieE6JjuZq53oY6RITJwIQyaENmCD6LKaAwKJx0b8Op5tbDC/9dbex6Fmq5w
w6YxkmpZZyacBS8F6kiQA90cwKa0I5v5kkTxxihI4Waiqv4x+IqTW9JJaXRHHnLbyrVHz++3phgf
LLGzUzW413vpNlTVldbFnKzE0q5ACSnmNR4NeMFTI55pYh4BHbpIYKRRLNe3cjQiwM6bD8UqWjx7
E/TYlWl4AjZTtg/GKbSFXrw1gzbh+Irv3WdM2EBYKn4HX6gfMApoAPHJUwNJI81QpG5gojlYVirx
IHkYwe80n45V9r2tWtFjkKQpsD5AehuHmoyjQ84VnUsPHBuluX3mi85OiYm22thKUOiAXrYUglVb
dwAu1I/5BJAF/1YBNaOY7gzt0KYc57BwFZzJpX8+OxGvVGorA2MMCZtom4DgOZwwOdikHC2kn3+x
PJmqIRwniDGYDU+ASy+FdHlxtNMlIPk1nBasJdXStJkE5qaROnUMxQwLSa0b33gZlC0ST3H/ogz3
ab4DVaEqH/qcs6yld9iZVMadgD7GD1QT69KMZ2l68QRvnYg7Iburwq+kAdEP6Jd4zC6LR4bUlIzb
G1rMArNqDdIL+oiVqjo8hqduUvTA5pnFyS7QDbs4spkYZkMrsQpGg4oZ/NQu+nUQu17mKsNDruig
AuGkf5ZMElxFv1fF7CSeQzTjBtcQ53cSyISjIyjkQv9XElhICblphpjBzrNPDBiQtF9fN7/rW4rJ
43MrSKI0kZoEF5JSB25vibedkh+7xPwbY/t3jUCAPBczJTEAfqn7K7SHurmN9NeJ50gWDW0mggkq
81AMxHbAqcWTQADEaHcCx1Xx9oq5T9AkBZJ6DxLaIFgrGLUaBn9n5TyEKuoRWPUDgxDQwwAZQVnq
zvfKLwchpZPigKlX3LCMiGcepbIBy88eRNOcMHXp/XB2MTFu0FfNQqsjnEwp7brxSwvkTdZsynyw
dQA8BtatOLXfA9yVAUwpYy0a9docHq1202qflnojKp+58Qm0SVW+s5rMqfPcUfu9YPwwdcCxosPr
usIu7M7Z9zK7g9Qb3r05vjcokRqR9UbEq6fttnEKRgTQzRSgUI9qjrejJsgcyZlQxiP4qWyGjQCh
6eRmSK312UiqMHPBmGW3kQoMzGcTgwbXV7rk2OHlKDYOxeLDONS5ImAaRcn0AYqg9SCF34GDHjqN
+QbHvEmM22ysvlQ9fah0Xrl1Kbs6F8z2a/mdkiTYZfq6fWr7N0n+8i3RKcynvNo2Edhip/vC2Jft
QFqN43sXbOwsPmF2OpDbGolNiNa11E67tx7ktF3GMeTvAe+L85xFQezO6nrZecCzIhE8ehfX63A8
5eME5+4o5o/KJFKQEeROjRw9XKI9xYEzoQkvHx+LqHHicJU3r7KFDGpCpun1r46dslUAng68UIyv
rAGzlxYjQrS8fR7GfaJslWTVgX9zmDb++Fl7+1S142x7XexSWg47/1usfK5tMWbUBCvDi663kGSM
3RgBYZiEbgPy3qp2TMm0c+9HF60lYNnmCZDXDaD3AtwQfXbCQyo7smF7iR0hPdmY+5r3ffTgL46M
4h3KeLvTquv55+Xgwi0DAbuiq70TjSGJ6ZR3e+cZ2zp+GyeOilxM7uP9TmkE/5XHKKKQ+0ke1tiO
KBw2SKZIIQb2pFVRbBNhFxbPnfmoaUfAzwRDi5TkcTTQ2uj/igYnlO71gjdjt2yTs+9hVBYjkanU
RfR4tNesnbZVMq0kuLw2fJYFO25PowqAn+SpHPFF7nXdWAr25pvBTnihTKgNEmBskW1tcIUfEq9Y
6d7RQ0EsxXOp+LSCj4gHs/H/SLVEJNkoH9G3f5xF6AIuocpoFI1MyZuViETLXv04IUb5rJvbcqht
w3gUVIGzWFbRUGDVce+Cxg5kcriCmVu+E3tQ9womuGHErQasnB48H9oB8zVV95DnHHd38UalMOqU
phBNSKiJXxBeUNrEDlOhgf26+rna/rr7cG8efYdXlbvQ5m+0dnqXgIQG3QpsgxUgPZQ2mNLQPmnk
uFoRcgCVPbHdDSeYtdhkFBUECiQ88QGAiMIujdJmZyZ7cpLLfhHaztE5rl6P//xYrY6rI4FY/MQP
93//xW/WZEvwc/X97z9/6BI3I4eD7Wzu7zdf9xtnf3+6P32eNhylphYz9yj4VHDuoX2D/jQv0OfS
stFUL2/Bw2vX9mq1Cu3vHxsepso3jsmFIAW0tGABApk8i7wj9nkapyM239k7zspZYdEu4cRxSycM
hgWQ+YBsHb0V7NsIkLppWoZlaMdkvz/tneP7av3yoZIXl3PEF2HJ977NJDGeUcx8ybMCSNofjzg2
2+UtZelgUGAFLiD43FS0BpzrUJhbeVSHSILsj47zelz9Imuog73hBHXfiHjsuczlMAuRujQP4hxy
ju/vP5+ennwykaeBPEwEU9r4Pf4Lot2Da28evwr78euxJ/Sfr5Gg3kj/h/NK+kaUuvwiAPhZJiBj
4VXPV16htSQLagmaQs1le7vF9hLbwdo3ts1Z/vdfdk0Yk5LqjUwctJIKc6D9ZPWwhmVCkrNxOKK+
4VcuRKlomDHAGAGSOSakEYfaB/5pTUUdqQWsttTsqSPA8rA+h/68bt7LezmTycQzvhUPbV0C3dFJ
iULwC1Dc8esJq43t0P61flnfHe4OB5dziBdJZ2ofaAr6d7HMBdKWnRyIMQTDA+ZktXpav9k3PKey
aO9zKeq5qhiALQA3Dl2ec0SqDB70bg1NfeapyUXgwS6H0Uk9TCpJ/Bb06qy2a3LDk/Cdh73QDh1T
aqgGY0idLaYpUZ4JMbp06EntDfLarVrXWa3vPgr349tV2htqA5yrd9n8Z2IZ848VL00nCWKpfsTk
tbVfT7Xb4zoY7cap3c5xDFgFwU2pkgb/JPjtCxoO7MZF4ZroJMM/2H/OxfTdsX5tP5hQz8wCdF6p
/xwtvUad4/cvMBxqPPRGxTVKjZX+gl/x44D//TYmmBN+ONSMr9uTTu3lylexYP5C6ZWtePZV39+2
cv65velX0G/BT9wI9AfvCxSq0uwXANQSfT8gsEccw+xLniNTrFZocKGCEVF8/4CLfCAvWP2NvaNu
0rlf8YKai5gGuTlAJ6DXD1Qb6ItjLECp6kDpTMjt2rEirY6CqdUSK9ZcJfE5745vBMOzRTLCGK/c
RJkQBaaCyy8ntz7xCZ7Bdkd+4XcTAawA/kHk5mK9BMteH+7sh+3Deuu6WP7X1/0ntmW7ooZ0ut9v
7p3702l/v2nJl+/05JM3csUmY2h8TDcFgZSGOjhLH6vFfZqh1BRjRE30KiAKxnnpAswJTbnl4LXG
ejKmcOtXWcJxsgtHomMKC1wdIMoyLvBoTE8ox0kFWACmFFSCV1zroP6PvlUNTe6YayHXlZ+6AuZQ
0KuIkWAZnRZgX2AOxYoVJa46rFNpkH9Bq7u67k3bQIrCqFzD4hSLLuIf5Lfn0pj4J7eyWNMqEYub
7nqMols3un4YsnWIRq9mh/Lq9cVdtEjiFM/kMY6wBGli1AqQl1lkevW+gLKzmX4mP/1tvo0eClKt
46fR6X9qHJdC7YbdVUWkHOYaGPJADIw/n70VdKVMKi+3QOdd3If9Dz9CWZKXLuTI+H5jzmS0ciyl
fQcZZeyhRSVGr8OmR6Hn+hYuqeNsJexLVUZhv/8fzr5sOW4d2faLGEES4PTKqUapNNvWC8KSLc7z
BPLrz6JvnOsqFE8xvLt3v+yOUBbARCKRuXItvYKVLCUv6gBu39aV+yGxFbKSfS/4BgQFdGIBAIkC
lipc+7pVpZmRQ6AVBIZu3vmJcch7PwU0KshkrysKe1V2fWFxFyaF8KexIQ7KYNZOrbkftR9NtCkG
4k7tx+1NvM40VPnCkHDKNBDjRMasojtqHKzvIA0tB7A/GfU+aKF8iUePa7QfZEo2oLz3YpANpeSf
i644DBc/Qjh8NOlVc5g3uMmYnaobiiFPav6etM9K/xjDu5Z3TkI3TbeSjiyEGNgFtFQzQN1HxLlo
k4xhQgnshkq8DQzLtgp2VOPn1nRj/SNe439ciNwX5oS9rgpF0iUKc0E4fcvHyuupDiBHY9daFtjK
mnrAog+hyYV7G9NWhlhUQfoYW2YDerKkM92xcovyfpKBF13DMC4uC7J0BKyzqgbx58uQEoInvwP+
PwXN8fN8KPpqw5XANas7c03JetEUlEplgv+Bq1x405R1Fup1DH78WlYwob8lkjsz17GfEXm4fTCW
XANaEhDAxNQExLAEl4xGk7fIPCA523qtBkTkY5+cZH3AtNyxWeM3WAiY0LD+a0y4DKBoBzZWA8by
vsk3fazI4GOh0N7sSPvv8f/ClBD/k2SqaKbAFBnujfEzlR5k4D5v792S4wH6T9U/w1UYtLp0CKUx
M7mI4RBlV9lJV4DbSLVLVbKt/7SaM0tz/nx206BMbE3WHx29Fr06AqwEu+/7H7eXsxT+z5cj+Hdc
9VQucixHoxGaw08N5DEUbaMoL9lY2Q0/QXPqtsXFDbQo0Lo6SKOvoOa4bIIuH2dF3vCeFn4p76L0
BUKst60suDgmHwAbAkAJNOWii/OyGsfShIAtYPSq4fW1W2q7HiKrsvHZs7Vx04Wji5ELRCEAcUxo
wAuOpza8aCZDTp1sVs2MJB/83y9Uh7yAVByyQF9LH+dLWUh0ID2OzBHE27JpiANDk1LzjhDs4STr
3qCb3irR8MKpnaeCCESGMB55Vf3LmyYdawJl3lB6L4P7bOR2nK6kHms2hMhA00g2sgo2JrQjc/M9
MaSjYnL/tics+NvFSoRvM0SJRoISnlDHBUAJIFbbReQZstArKf1tO5oIfJggka4oE1Yj094u5FMI
2qcYY/5r2bW29PEBS9AwTAVRWGD/LuMCBsloRWqIGE81SLftrh6hnRRCFc1lCo9C1zKLsPCyrrI8
hsGZXTjwYccbBVlPRPItjTrLSUYdmEWIsYZoPkrNBlpPsQ9r3e9cTuTIrsMqhzSxxTIQ7MXg6434
FBh2NiZs8FqcOmPb5SSVQYjXEA/6tKqtSRP/xoZJ/hEHTXC0onKE9EVqsMd8sNrGhrzj9DTIRrAx
U0X/xaJkejBSFX0+yezzTVmW+QCCmGCInYnXHdvUrDX6o1UnUuWTJlHCTd0Z5puFJto3qa4IwRRK
Ef4oR1OJbClgWe6YrdpvWanm/hDX8dqU91JMgRg2xp51HQO24ij+VGLcNlMo1KJB4dVCjQKZXEm3
vDqW1MvMp9t+u3Q6zq0J4T+Iu2iMVVgzqsHuytCW2tA2rWElUC657bkZwZuaZILnjDCjYCgie0zY
U999VqvorvlaFCMWejiqOQ/HY8RqXu3ZZVYzLbQIpmucpvosiatmG0JPCeSySHmQ4o1RnKBIq+sr
r/rr1gLoXs/Nzqs/Mzu0YZAiNU6ho/irB4S0yJ5SMBvrvadpGI6mp0byUBeTut3tj3dds53rStAa
nyUDZ3cR1muCO1yyKOg3OyP6pMX71HNf0x6D/rVLmr0ejJ6J3DhItB1v76dEezR0bTeFxR70E5vb
v2Xhcrr4KcIetLWZglMSP4UOig7BeM2VtNKlpA2crkh2arGGUFzIKbBwXE6KMmO7RZgJ01ke0WzI
nLTQn4u08ExMiztaxu47qfgKum7bjM1zSc1ftxd6XcJGqxUvHXxyGWZlXfBlI9CMhluYFdHHV62U
/VDJ3qwhx+Ba+mw1oR2YMpTfezBRgb8g5A8RRmlaLXpu1WfaxXdMeeEGyA6ItuIN118Ac/gzRTSI
5IHZtYSLTtO6KB8MCLBLSrlp+E8pS8DxpPtRmNlSyldO9KI1UCRoeK7MWB8hQ4XQdBwmtZIDkl64
Y26gmgV5DJC1qsFbLq2d7KvhJuiM4FhrkOUwcLgVItyvU8YKakZA9vrxc3ZXopy/PTwe3C/L3Q4r
V+x1hwmn6syzRByRlinJIKHN5vTFtGMQX1UCMzMgt0XbO1nvgaArIQ97iKfGgKpFKLGDbKRQTe7L
JvxiI5ElyDJBJNrosv4BJNfxNs5MiH1TTJCoAOuw9keYaPytD8ZBtWMaVvtw6LX9KMvpgxwj2cqD
YuUxthSjkIGjqonBFXS5/4SSsxgVB1PThj1Y+BWp7x1mdneyCU0Ho6I/0JpNvLpOXswyeNDSzVQl
0Jrm3dftg3N1B8ytZMx+4j+43JA2X0ZJNgVTZoQYlAsxacYC3xqAQOFutUZAdpW5/LFDERCRSmDs
fPbcs5WiFo6xhAh26vIlBTVYXb7fXsjVnSkYEA6anrTjlBWzAf4Mv1CUx1XoytoaBHdvtZHESQsT
Zhj4GAu1wUi04uYrJkQCokKJETznbWpC3abBm2ytxKPlbYKULIbyQZBDhRuBcVXvASDBGuLGBlC9
rp9U/d/Tl1l5FcV0jGwAcSPEYhoak0RAF4oHRPaNkHBjNcabDgLM21/8ynXniPCndolqHZ6UQrCb
hpjrWoWIMA6Trat+rzVOF26y7t/7o3NXAtEUomuAdkD54dJ5G2WY9TnHzKnUHxwFGvq9L9xacbNp
38uvmI3CeGAYbknF7TTgQHCe0mgXBlsZbNX4d7eXffUF/9CXovqFiQMkpLrg6HIaTxJiElJ4tAyK
cNtBDHv1IlkIt/hySDww2wM0HgRBL5csYZZ25CGmIIEeOAHP8PIyt/TRF3oebaBatv/eFwN6QlMs
yFWBqh8jCJf2oLBtEF4hWwum3FYil2vvqvrG1wYcrs4X0oRzM4L741VFqqaAmQxIu4Hej9a/t7Fm
CygHgHoKJAxioNPSMQJLOiwUpIMA5Gs+uUmebtIJuP+Vs7y0GIKYDaAOsh4c58s90/WJwRWQ8yRW
3D60edQchzZbo45ZuKTQHSM6MZDRokkgXlJmzgit5SpzgtwKUCjCaE1kTCdZJTYGfbxyAmp6/OB9
5qfNJ6u059v+fgXdgxTPhX3hm8WBpPV6W4NOsrL8vurtapRGmyjh/cS+6ibyR4mioYlnPl8rNS/k
UwRqQ0hlkU/hfhZ2uCiYQibwezk6ELtRf6dm7vxwYfwwJdPKub4OZ1jmX1t/kF9nN2Q0oF0YRrBF
ptbpZoQsP5DoYK4VERbXpAEXpIJ5kkKF99JrMEOEFoyON0GG2qIiF7aR+h2EA9v3fI3ZaNl1zmwJ
UYRDKKdLDNhCTQnv5d+ygvfyFpxLDjU+JvRhIuoXxO/5y22fWVgjKiSWqeIYAvkkdtlVy4wagxa5
M2RfAWgC1RxJFaD18d6wYu8/2EL1D+6BCvQ1shSSujm0AnLHUhtboRtV3cgl2Duazm7Jv/sIRdsY
2SLmjS3A2S6/XdmOlRqM0O61mo2u3IEKDnVaxZ66lf1TFkLLhSHhzJVkrPWUw1CXHZLwbio3nPxS
TY+jlm90dp8f0BqU1bei2JmN1yUrj/f5XF2WDBSKZB98DjObDVZ8uc5cs9IAD8XcYdrgSlkDJlnd
GZChKsZzDt0OsDgk2ub2d1w4fxc2hXuVIJqqGYSdnImm0Av3lYxtDQJ+ZHPlI64tTggqJbCiccnr
3CEktjGZhkWNdpd8KhpzW9qD2M+PzB+3Fzf/+BsbSoXRLOQSo2mqWFxuoBQOZil3ou9TQ1GAc3hc
7/7d2vmjV/h8I5f7Gt0eFOWKyCNj5ST1UUIBPqm4X4EQn5fdyp4C2HK1wvktipcUyqIg8yHC55uS
NpyUTgkdCWQKw6ZPS/Z9CpqO+3pRG6Y/jGmDQb9SAn/bmKTWAdPZmNhP6lB5U4B29U2ppLtUZkZ0
Pw2B+ZUXivrR1RLbS5Ee7MZ0NHyeGdHLTNfl8aZI6+dpmvjGyKvyQZZM/aCPKv2eD1W9gZgtTaDB
UjIGYcBRfo94G73rSmwAIlxK+jdU8PN57j1XZZAP8qp3QQZcj2DeMXuy0QeJPg9J3FmnxMqL2G2n
uM3tyeAcZAukL/udFWSgM8mS2PyudqaUY8Jc7WuvS8HkCTx9Zv0uC6YP2zbQgsJjTKLEs0ZZ4Zs6
kWPDGRuUzp1aadD+zvuqrPygwkT3TjJobz6pVthENosUzncQSjUMJ+qbLNnLhpRi+7qgcoeM8A2o
66z2xCJI3ewgGxdsW0sfYcLi2Y8QJBonzNyU1ImKxtD83EwbSBaZI8P8z6zvg9GU/i7TTBbP9Htp
4qRZyo1NRijzmFqHIWTCAuMYF5VROKh3oG7NWY9UX8PFkjhWSsdf7SRraK6X+qhtyr4w6odwYEq7
G2MZ9MI0N6zajqQxfS4GSz+paskjj+dFcqeOEuO2FqYcrDCVJfW2Dq3IHz3RonJfW+WggRR1Uvym
GckHami6+ZiCaKL22zDGD9aapvXoJKuqH6cyKk1tEpYnY6J59zIVvOggnlbmlWcZmdXsQFwrf8hK
N25kFoL6SBtjUOXndWwMhzquzR8hDQwQaGCKfCNPzYgWMMEgGLo9UeXEWdE+9kOJsZ2u0KMXqzWA
SgLlWf45lNrwqw/16nsxDvIdRcljW2ngY+ykJJPsLugNw8UQjpnZoaxPOwsCOy+J1WRPFu+rzh2A
knAJlAgPtAviAEM6hvpcplnts0odJ68dC5ASNkOQvBVKXT3UBUl1m1lDszXj3pTtJogHzMpNPfup
ZRH/LCqpMR3056cNACQyyCMgfNu7Mbf0yutizN2gna4wsFiM+c9sipOtHkvkrVI6S3NTkxW/US+G
hGQZG5jLDYtskp16MH4GoaZOUCZhxWNUa+WmNjW18pTQME4VJo1AapTIE2ScIws1nU4OjMDLs3RA
nZOw+KcpKWqHHgJcE96NiJ7oXT74gxZCRg3SFvldmrVsAOFXOrT2JAfoGOp4JtxJPBllP8eR/dBH
BRrRSTZrLf9juETpgmgmwSvrD2GtkJGxQR36rlMkzIQ5UuPM82KhrjqxfGfGjyiX3rZ2dbXP1iAc
Dlg4ouRV/hdGWt6kDNYk62eTBc5AVyoxfzLVi8tGsDD/grNMloW0rYoYfXF9M31G23TnT9vfZCPt
y7fI+ejtxNFt2UWR0g9XhHuvrtY/RaC/1az5kjiz3CPMRFWK8kkuo7yL0n9730BSfoztmfAqa7bl
sFaxWTMpfLw0G1AmVFFQCcb3FGgbcJEUOBCpXyo/e1NzLLZyuV69/4U1CrurdlPb5+iX2pzfm6pP
oK+kRCu50NUcuTobwdwAqoymDE5ZIdEc9FCX9B5G9Fd18713k7d0NwwbkP7t8k2zrba3fVK5Sr4E
e0K+WeVaJ6sl7PW+8qx877+rzlPisMZVH47DUT0arrwx3BWjVymDYFRIU2iLWUxTn2thoH8LKs2p
a3eyDn3nxNSwdeMUSrVddRgPbFx5TVRi6RjOtCaYRtPQMBFnEJUg0RMwyECth91V2clsVjrsyzv6
9+8L+VDQ933cZfj70qg7lPTeaNrydJeuAS/X1jGfj7MjN+tKaOPsjkUNsT5ly+Q1FNH/4Rz/fyni
xGBNwQaEPECyUfQyAvc9epyO/fazAULhKz8APO9nfvlarWzgqlmh6hcxK5r4ALOW6oxPj9mX7CBl
QXp+GH58G91s92q52apO72I8weEDHSRmdoEbuNzPTgZ6Fv12yZ7A2LDXPtUN5Nnuqq/WfXmAHOJ4
CnEWAre241f5oK+8Za9rLfOROLMuBNDKaoCjYjgSYCaYQq94w6xCbXPmSRv1W7gWZeYDJl4U+kw9
j7ofUG8iTrHIIgU5ItYaH6uv6k0FOj096DtlA3qM73xf28DeHRIMa66d/Pm5Ixqe6YkNoLlR3RHD
mxlPfBo4lslBlqNrbol+bHxfE7Dw7krNjdl9tYYRuUZGY2sxh4Wgink3lNOEkNqA2K4rJSw2y7zO
k728s6tNftCeUns4jr7pW4/DFhm1t4aHWooE54aF2KpjcKnqkbiDC/EeDAej8kK1BKnOSgxfCgTn
ZoRoim+J5FOFGVn9YQCurPe/b8frxbzi3IIQ0iSDMZVRWEBZurLVfenTh9a2g2MTuLpt2q/NNt88
kp32sHYuFrYQY51A11C0tIFbE9am8jIENyCk1armVUFTu3Kh0MOtt9sLnD1A8EpYwWUww8mghScc
fRJn4DWpwTiSUi9HEzKEwk1X/7OQGwFxENpwaACBFgSn/TLAYLbCIB00Nu3YerWMRzlcmTj4M4B3
sQyUo8GRpenobIKF2BIyol6ptAaJe+gcuGs6wdY6EdvcxC7zK7v1o0PitYfskToBJp9aZ3p7GDba
vY6sEPRdD80JsebAPHp/P21yp9hB1cl9XSPUu9pp4SfOvnx2aYUzA8eQQyOPSvfJcEh0j7B/PQ4w
gW84TyPI+K84qNsHIHysB7Djl/FRTp8oWfn7V7Fz/vsoyYP0VNMxHC3sstTLQZQNGPZuyZdSPw/t
fgjxUHHDaMXQle8LhoS9CiyGcxGUoAItJntg+8h4p6kn185t578iBIS4pP4nF8J0swGMrXDGoIzT
pKTosCBXf+O24ZXHxCP37yUm59B72LTHaA9qtV1ox/faY/pk7TIXGcBGeim8NdTGVSwDzRuGSYD8
BiAbjT/ht5Asl7M6HyBcpn61kdv1ayjOhU29MCCEsqyNFX2MYEAzThPzw2xXAsW+BvBa8BG0YOF7
mJ+nAGoIRz1heGlr7WyluktZY+fqtp01DVK019zbn2/hRJ2b0sUCI7cKonCYwpwRLTZds+/NlYRs
aTV4uRJUhVVMNIuXdlqEdOhago9CP2lpm/mBNdUsZaQkKy6/9PnPLc1f7yw85KqOopIOSwU4muMc
aBBq396u6/kUeNi5CcHDrBysTEUJpT/uGxBsbmzVQ1XMa4LNCH0+xM3p14rFOSAIYfnCouBygQUc
aMphsZb86E2ybOpUTn4IjhVSLfqpmc7aAMV1F0FYpOB/YDnCFUFhstvn0l2J/rnz23K4I3+PMkcb
bSVzJXfc3F7ogieibQB/B/IbKDyxk9wOQ5/QRgudDNWU5JXqXlyv4Hau58GpDBumahG4IlRX599w
5iBE0qc+5zp0Gt3qPrAN29wbp+yJ26ju+vGX7gYY+2/t5JjffxFvsO8BDbbN+8z+OdjBx+31/mlC
Ch/24scI3mrWWaO1hRFi1BhlSRucTnS0W3c6Uif8aD3m5zavnMJljmpDDmlNJGMhlF2YFzwZQGJm
tgx7kZLfmJ9E6cyu4qeiWeX6Xv6wfzddcOA4KdSqmWBo9Iid2c19DfG29AXqR0/tVtlOm9feoX5q
E4+67b21sfbdFp2yFU7SxeUSE1c6cFMoOQv3rmkOVmGUFvoMkgutiRipp3mampX4sBCBAB3AjARa
GSrIGwQrXUTUSJ/AJwIOZUV6ibLXFadZCKYXBuYfcObBdQBEVgSFaaf9bBDkQNW5iw6zdHH4MUFq
XdsEDoivPWun7FYsL33G86VdnZ2oUqselhuvSO3+O/3qNtOpASGSo91J79WxiXCvr2XwaxsqHJJe
7fIwU2C1TPwme2jLr9vLunYLYPiA80RgAOzjKt2LwsEiTR0AmR+r7dZi7f3cFPF7VjIb6uqmf9vc
9SaiYjyDjOGAM0WL8FTos7i2zAqzOyx/mIAwqR67tcLmQlyBDfDAIJMnf6bSLl3EaCup7GVUWfR3
fsIARbXpfaTw/TbYGJaDDqLnDe5ox07mrrXzlm3jLQRQKTVUVXykgO6PK5GJCm6yjTubP+c+mJ8d
8K87YetITuVavyfdme4Cn092c1jlOFrc37/2xZKTHEcloRz2O4c9Gju9xm1puhM0AQdvB5Xe0FWc
59uf9LpAgHo84Fz/u2YRZRZxFOxCOle1Cjveoeq4N75Lhf2BeeNPjsW7occ99q28WysQLCQjaAMg
oGEanYIjUqxFlmrRleYYJE4RfTOYI0e7qt/yAKouuMekh75L3ArkdTp48puV2/r6UY9V47YGPxYy
HlzYQjiACBoaQFMIsrcjceNd5kHtxMMFhoK6TTbxV/Bi3PWmM9qGyz87p1tjcV+4yy9/gBAZIkvP
CDPwA0Dd4UvbCUNwR/OrPX7/ZfrjnrvBgR8wSOZh3Kaw80PyQgEPduT9fTs5FbOB1VmJ/Yuh5GxH
hAsVbz4+WXGEGsfo6U0BWgA/QsYeSM5th7u+AmbZF3WmhEQyjd755flu0gmyBh0DgQ0/KWGD8Qx/
KB86tfHL4edtU3Oid5miwBRI03XAQjFFI6Lzk0oDoJrCFKQXrMcEZEGPQ9ocpjGpt0UPLh91HD4I
ZLwOCXqIt21fR37EEDwtDahbggJRFxxsCAiXahPbqYGXnxm51ygrq5sTD3F1FI9glD0wdYgxhMuN
DCCunOZ6DMif1nkGhB8toz0kZfStNUanB5rLQMf3PywK7Tvgt5CAYmmXJmPSRWHZoh4eVQ+xWdrt
2uTI4rmcG4T/a0E4Fmk6lRBWgYWQIO5iBBW717rDz8k23Tbzanv0Y/steUFNOnB+ycB0rCxxyWcA
4kISNN8A9A/lzlmGAj5oKcH4Dpp4EbLZOZ2mp+ABxIkrEWjhlQIHOTMkrLSicZpC4hsO8pweATGY
7ApgtUO0y5xv6qfqm5a9pgD0BzN55TJnNoWzl2T5pDU6bGKM7EXeyw790WE/f5unyKlBC5Z9rElN
LW0nShkyppJmlkDRY3pDzeI/hAhaBc7rGNSzLrceMIwkx4CODOjpu7dd9DqMXV4qQrpethx8SASX
imrwHVc8TCB5vH+a1malr3uVM4jx7PaaV37mKG2kKiyfYKg8kl+1P33P9nRH7mo8hjzqAzTWbW+v
bOFsXFgUs4O4beAzMizKo0Pfiy1349N4Fzz1W7TA7riDTNbJHwHjelVwb+1XNU+uI/elfSH7y2OF
ycAkJU64k07Wc4DmbPUWu8nRfBkDb9qCPjR3qhf1HrXk20u/zosuLauXe62k7QApyRC6ICb6bsm3
MC/9dg02eu2ql0aEeFqzaIhnyIkzKSr0fxq7UcunBnrkIM1+CxSoydQDMCnWyn143fC7dCRDeBNx
rCths8fKm/4ox1s04Jzo92jZgKypp8Hle/WANo1LXv7Dps5lOgVoPxmg1ctNLYcG2BWKTWVpYKvx
pi7e2D+jG+e1YeDDwj+YwBETarUKeqmfbVSW3m8HzfqdTMqphS7tFiHY/w8L+mtMPB+9RRLUz2As
JL+nbCcBhEvXovZVC+9yQWK2bIQaensENqh0ZNTt9WNs9MD8EL9W9w0UNMtPVfp+e12LIe1sXYL3
h/FkjQqDTStSc7dO4zutHyn6aoXkFURd41VZPGxn5gS/yGSWc6MAR7ZMHkP2UPUY2lxhilkzIbh8
aMXhZAQRvpT5geINwO62EayEy+VzRWWwJBhoOIGV4dK/tQn8uIOGdWjWnQRBn+quAAkennVky9Kd
Fr0YEMoJZBvyjpV2oilIamy1XWlLXWPRZ4c5+xXCNW/lpIRuNn4FhygIsdWQ2yoIt5KfIT9lEGgb
mKtDzKZfe0cvOs2ZXeGqD2tQ6ZYN7I7xs6qDDXs7lZELGN9t37xu3WN9MGMB2D8Pf4pj1s0sGZsz
2JEoICsU61D0essYhj8ZKBzCeXxJVlyIle7DtYLo0oWEygc6o5DVxitSuIKriEG0VoXtpDL36NC6
KVAgAyfvemHsgrX7d/FT/jVHRb4FbphVMargy0/xbDF+l1xxA2bT5qk0AefLazcs/Cwfdnim397k
pW95bli4ePVIbkY1gOEcsgAV0XdBVKN+j8F5yJPeNrX4KKdgjUbDA8+mq0d5CvL6Lo9gywRKz+4J
Eu9usnMtdUcgI7WSe/O/rxtynyjpFp7hTuYKnG55o89+g5DDAavd5umA3yAZMXsBWmk4QO8ehc+p
6J1cLhV3kIJpE3Bz3JeRWp8yXm9a1EhXiq7/x2aAkeT/YRfFor4C/SD06vBDZB3jN63bd9vY+JRa
P9H8AGq0OncHbBIa5nwtfM0h8DJVx7lCS1KTLUx1XcmNVCSOdCIXCJHBeE+kCpQXa8+BRbcCbYiG
kiw1Idl1GSDV0bIycL5hm6N3M9kk5Jcleam2kt8sxXow4oBfEchuTIgL10kscSIVZT2nGdq+04tt
2MX2MH6s+O38Z8T9Au0OgpCBwQ3M810uxkjLSDFjZFFqjxDLmfmWGxD/BBZeRvGu099GcJdj1nn4
4GXxvWmMRyCOLEfJyCtrKVlp1SyGRVCHgwcIbVw0bITw26cSLqUaU/dJk3mMsCfMrm3bqYIqFtQX
WPRIu8zTeOYF6Uq2sFDQU7HdBgAdM+M8pgIvd0JNwBZIJMDak/Kh1vkmqulHOiZ21j6BK9ZVgvC3
CfwRcBg9pq778kcb4wYaanXXaAlyNLRrrB+3v858YMWPg29iApah4x+Rx2Q0mqoCpnuu+YDcsn/M
yLhJNQzyMX5fgPyPJdWK1y359rlFIWcqeysdxwkWy3iqIPxF3UZOf0Toa2irhARLHn5uS/BwRWon
rg6wlSCRtobINsq3clhJZ5buunMjQspUQ7C9USwYGRF+47iyo2AjWXuG6mzv3f5aSw+hc1OCAxVp
24VFCAKNBjOXTe5BIsSI3lkSuCqeeGPQ2WW3EvKXTVKQDIH8aaatuPTZeCijBLqWCLSsgqXYqRN1
N1qy3enWPdMbW8tOiTStaKD+UXu88stZTBAaRcjbxRnTlHW6pKaITXQTfYNONDiU82NxR4AAPEje
6LCddeQuRQUKPBPuZLOX75UDCNY+emHfq1905RsvxfxZBhckeSrITMQZSSmrtTFUEJDRBABtmHkf
Bav52qKzoiqJFjWoYDFVfrnTRZ5NGBPGGAt7pE+KX+wDr7dc7mC6ZRP40CwebGcN97Tku/NHBRHP
XG0XKQ2LEmWDommRv+hQ+37Ixn7ARCuipuZGaTmgm9lCU6vBFM1KNrO0WBOVSlhV51qNsNi6zJBK
yD1ITcdTQvw2D5Fv/4dIAz543KEWpcC3Ca4rt3zII22AilL3U5rug/A1sqDu4d8+k4srIYCgAM5p
Ii8QrjeMYI0prlIcEDN67rr+La7BzTRM3m0zixkPJjQM0PfDQ644B8C/xQKZj8hxrTst9PTkMOT+
WGOI5UHWvELxCB5J+lHpX24bXlzfmV0hXodc6cIhnOYYiqZbEu9I9VRk0souLt1D56sTInUcQAs8
G7CLoUFLpybG79no1sIElqOWueFHZae4VZ6vzKYs2wXeGABFEMSL4U0b8oo0wP1DHBVI7sw89Ibu
jpN0YhII2BXJ1/Wv2/u5FEoQQf7Xojh5ydos6gmY1RxSBI4Z31vd2lDwYopzbkJwSbzuaKUHMGGa
DNyUOFleGDwEw7dSdwD5UsGgzdbaZkv3xB+yhrk8D95S4bAxrdSaKdbgJj3wsNqPIS8cngwuwchN
VPN9S7OjPIy725u5YlXcTExs8ARcXlgpP03lKe4e1PCtlh4auq0rp1qbZFo6C2eLFLvsFrG6BJRQ
YGyKQWZ1CAl6gOF/OAnnNoTzBlmiQg9U2KBJA+0nW6OhTaMYBHf7sQX/+Yq5tSUJB2/MzGSsZJgz
wp8pSA1y7tWrDGjzHxFuc5CA4x6H24NiRmz3kSRoqwaJhNONaRr5itoHPzDRq39GmFj3rULJn3lh
JvcGb+vJGetAOgFxCWTPkATDMazS9NBq5jCuXBALa8d1DuYbIKxBWiXy0pg5iAlbPN9RgdqxYN8Y
3DZ7tnLTLZ1GIJ+BfNMhW4QMWzgZ0NLCkGSPIuEwVNpRMiv1Ici0Q1IpfJvI3X7s1cFFDneHfj+k
X+Ji+g/L1NDTRf4GlSBFrL7WUKkusxRvZWY+m/ShMLfKGrD0mm6NopN7ZkMIOZhAnnIL5XIM5scO
yHc92hZ2kgK0QMctA5+DCpLNsNftSMH0NwHrZAbOvVyBci3fjjna2US1W/ndQD3wdojQF3zv/JcJ
58k0koo1c9G0DjyLvA0dztA+WIMtLER1OLeJgU0AURW8pi+TN71PGyhL4FWp1l9J/RLWr/9hFXOO
ASa7GQEj5EuNJjdsbJAPZ5ZXATaP2SowXZv5GgZg6UhoBGxNKvSkwXM9n+Sz3tmgxjimCV4YhO1V
6XfVg6Fz5UWxZmLeyjMTsjZW8cBhojOfLfRyu9qVx5X60JqN+f8/s1FAUAHqDni1mMVXNcsNnnj5
9F++yN+dmv3uzEStgLSxHLCMkoQYnvlmFu8sc4Z6LVNe9KyzLyJ8+UhRw0DXYCfv9hp5jfuVDGjp
7wPXDi49FRN14Am8XAemmkFCY8BzJ5zAccCIheLd3qnFCAhFlXnGBE+oq2Q/mCrWagGWUOgHq93y
xjMLJzV+0FAGadWGD6gVrmDDF5r4c6H0r8058Tv/POEsfgexC4c8W4o9bjRbsemPYmPdT4CovTVH
y6UrHYUlpwM0EwrzKrhYAK+/NJnqJGtpMRcCpGOqbySUA0AOe3svFxIe/dzGldfJmKds52VVLtjT
eeBO2R2LXmXDTiDRuPa4WYzraBNiJk7BkwNFs8s1xSw0lIbj4dsB2iy/Qjqht9FcczA76kdH8yQD
8CcdWj/drBE8Lu4mAYYSBFNz7UHwe7AsBHpHEPEiZU/DfcnfzWilyrCEFEA4/WtDcJIiT2iXB3hy
Y5jYjraBp/5gx863NqGtPwWuslJ7XF4SiPDmaqgBkrrLzcwqGoXhhCWZCvKNzyG7G9sVE2SpyKjP
lRoDaowoJIik9G3M6xE8zjHYTaPqFQhV7UOTk/6Nmlm57UqmvqdNbu1YFEv3Rh63+/8h7cqa5NSZ
5S8igkVI8MrW22w9+/iFGNvHgNj35dffxBHfMa0hmji+z2N3IakklaqyMnmqpC4HFdXez+XwEPCq
+SCDL3+WPPf3shJMHpf0AHktmmu7vAt8bwjU9gj6iI6AgiSbPiCwRWwaDLjvu4HIhSWVRuWkI29v
myiBj9S0sKO6VW/rkUn3VekPjSUb47QrlTL4VLmS3NK0Lc5+UQ83hEfNQyJVLfKdYWEihkhNiIO0
6OoLZPW7McUt4Cqk9lVLRQD33LZRhHiji+7ybkL+YsgCVJsKwM5AJR6y2rCmfKxfGwppDUxc/4hg
JTgokKdzTR+vTKttDbIPiyEvUPAsq5tI0+Yv8/mhg7K4o5ZtBilaEnInM/PeK6leeTKYrFP8o3Tw
DDBt3IBhJQpseQq1lyCZjGNP6wEM80OmRa5PkrGwSCqTG7WQ/X3Qm6CZKGq5rq0Wk+j1kHZxdHT6
gU2QptK+a5PIbpnemR6nXbRLJ5O+p00IIIssS88cwdO3yTf8e9xAxJWUUGvRhky0xIoAMSMOpKMI
GrzlWHnTJtV0Er0dj6xstPc2qdR/CPTMH3qWcDcH1wWyFSA6Shwpy5O3NKZQNw/MPPmZ+fpw5JqU
vnKl6w55pkxg3hjTW/z39jY0DBA2JEy79aVR+QeRRHgwBpXfqpFeOhWUDwurRLHxzSxVeu6zwORQ
1K20ArRfRtJ7fhoEyQ5c1uohV+vmHHOt9MDmazY217TxiHa8/hvrQtmFNfAU6ZGf7Xow3wF5G+nJ
gwFCqLvEL3lh5eYcQJtD8BQAR/WYZxPNHV6ExaHNy/IjIDQ0rarxww+eh3SwlBZcPadIKcwXjkZ1
j09JcfRbWXvO2kLzD5B+ivZtrE5npdcyUOqMui35EjvrrPQPjYJgbNcRAEPcsi19xaIZqn424fHY
7ZK6Hs5J0Y2dNSSmf9PrUgp+M6nd+1EhgaRlKPPvTcbRZ+lHRgUH9/WnQNHrzMlYh+YFToYnNWiU
b2ZhcjtITLmxeMGz50zryk89QU4b7GUUlCVhHJZvXV/WT3qrRyaojDRt10okPRn9ANRPC5rpJK/7
Z7Uc1coKpCr/NXT94CqA0TyrNAKNVmIAqmClaj4UbhqZ4ZMW+/wmjfQQfSnIjDyroyp5ud8ixpFz
OQERiT/0r1oV9AcfrDCw2lN66gvVvwu0Bhs4l/UBuwjtsGFadKe+j+WPEa1glhqXBJ8Ocp/UGcHL
c5dWSKlCyEIfDqUfSTg6aBWPEKKaqiOppPhh5BMQtiaYdw8xA8MqOCHQFKVPYYX8tz6AQYrHP9Ho
1r8UzGwPqZGYAHSiBHWfIUGWgRctdIoqrz4Dww/vcBq2jlSl43eWqqU3EWiqaGjaCa2aFUCzT+MY
nKIuQt7AHKm/AwwwfQLjJbY6r9XOgiFoVpngRQJ6Nr4lRc4fJX8M9zTUdGyHGLTsBg0bN9Cy4QTW
pc7LJxp/gO1HssgYti4Y89kerPfdYNFA75yqGhnKTooKoC1rAXYgIzPuO1L2bsQz4uZdrPe7gtLK
tI2U6JMFUtLatPo8KhtHDeskREasAiZKLxiaxjpI/LjgGG80sCKw2KVKnDwbUCFHo189SFAgJ3o1
2mD5mgrblOv4V0hnBschL5vXMjd9d9Sq4oMRv9l3YRJ7oIKvP7RAakAhBManSmobt2JV4WjzpEPR
o3g05ElNQZwZGxZjcX4GMI/dBJDjPEHzeToo8MSXNpWAYL8eB61dpct3inBzSyXOUJ8g1ipTtwRW
u9ZfFeP1/2dDuK55rEL0okDY2tRH3r5V5lPsn6+bWAu+F8P4HTkvolTTz9BSVMEEeMLCpMRb6L/j
eRBvmDMiGPkUrNJlyDHKLfiKUsRvqXKMBldKI0v2t2LtOQgU0ztLI8JidBrk2uUGRug5/UT/2920
l2zqtF7fWa1dfMr767O2GtwvDQorEydoRFDnUfW2giPoYdo/dCfgrh60HTg45JutWHSepS8DhOuC
+QYSU6ZYKZdBTlaaDQK3MQWepH8wpHOr3wbo86Ib2YotS7PDLByixOERZujzt0d5R8J9UBkWoWeo
kuVbcNzVVxlqawQkh7idUYS5NMWTVKddClP+md8zxdWBlzg2dqS62k9/47G8ul3/2BL9XFUKv8w4
bHUKOO7uJuJ1/d9sJfAYoHqGVCPaJS6HUw1UTRQfxfWmuNXN3GrSjTGsJpL+GBA1SpOsyakRzime
7gVcYTQ85f6ObrXxr84UEFOg8UULAZbmchhMjrKybucHHtv1gSeVscW3snXq2lCWbwT10ohGkqHq
Y7wRdAsYaa96bw73vRsYNt3xB+owOwQHyXtzpJa5K35lNq6LF6JYIPGPNpMDc35B3FvLbxFemCG4
+GJtZvzrtMcp8mRgmhT2oZpvMmCp2F9SYcWjRzrv+hmydvKiuwmeAjJfgFIEsxXa/3JlhqRC8aYc
UiuptggMZof7MrCFBWErB22hBtA5ATi0Hb8Vys8EWEoTBHhUQ101+mEmyQNptsjAV3c1kcGXbQJz
o4Ok+HJpa15rtcJ/L61qJ8CFIQmxN0A9awf30ffrc7hpTDj4y5rxdpBgLJ4pBKKDDnVl3DCGDjmL
/RC9+eQnL39tGJ2dU5zX5QiFjZ5XHCWmFEbDCFqi1c/0iOKFTX7IDneHXfayYW4ew1dzeHjo4CNC
NVmYUCKXZeBLM3zpXKEjLTl8j+zgtrFYiuZu9cH36gNKXcZdcL9VE11zIIAL/7UszK5ZTWGAPmpk
rkEed0h+BTfyj+oVAjkbyVJ1bQsuDQkzmplx5INcEyUntCo95a/etAOxFfrtiEV/prf6I3qA7eou
yCx6V70YG1feasYCWFUQJhN09SAdI7gskyqVFFjQ2/yxuTceCLgcdiUy0LZpBzb/lj+Mp/5AQa71
9jdru7AsnIO6GeZmOLtS827o1j1CZGVHHY1Z+Q8jREMTmEKd+hR957suszcbn1cdeWFdOIIiSZNw
2cN6+drjfba/V5iVvPZOcZR2kbfVwroWWQDGw8CUAfwAMmqXsxzVYaLSGaue+3dRZPXUa4pdX9/6
WwXMtRtsaUg497qxGs1uhpBL1XNbvWvBoZU3XGbt8F6aEC5JXsJdo/londhhSAGPUbS/iJsB5kDV
En2KBtRsLmcrR3sqUWewrdmf+hH9za6pb6SL1y7hRWFK7MBQ6rSWlQ6FKWkybnojOTZR7Ch5ZGtc
da47+popSCyCKgEwB8iKCmufFxMUSnpgR0JQiaYAE0FmHFpMyhb1+RpIhS4NCWsvS7wiaTMbqhvQ
9aRmfMyQN3JZU9cPYDf07aqDVmZH0UIuK7VDJ91LaKTZEFbdugrXHB7VuLnDlAKS9fvUW4TSSaNN
+aTikcBiT1bRhBU+BvKpQT/1oGwkktf8cWlKOEeyQi1xjsPU3LATaec+3MIyrVuA2sjMQASKJ+EW
0hIoM/M5G97UuyK/07qN6HnVQ1Ch/t/vi3dNBtWPasDvl9lP3nInyJCQMpmrQRf8ui+uNcuhnICI
CzCRWWBdcEY4IjAbEDKyjY466NpBoCB5eoDGR6QFm4kBy80sNYjcIM5v0JB0Nxr9YapbJB87i6Px
VIPARNSb+1a5a32Q5GUbc7F27y4/UHBiMCK1UzvPRSu9GfQhpEcwX4S5XTbHsthrWwjL1alfzIdw
mCGti3soQhEiBuCjjhqLFiO4tfYBcnDXp37tZF4ObP6SxY7ITI6W5xED4+iI0F4a6U6W3esmVv10
1plGpIQqmOinvZRBQQZS6DZXb8JYQdF9E920Pl9/TAiuOtKcIM+M+YJWdmmHkNW7y7zAZW7p0Pv2
IDnZr+i5fTI2juvVpANdDE24ErqJhVIxrxOat6O75gF8xsiPWz/lG8hWgv6hsP+zdAxAFQuLovhT
lCVmDngmIH8RxOrq55p5WfKe1DcSGLSvr9tqoW9pSwjC/N4HXzkENu3kMN1oJ81BGvTOtAs3OtQ/
5B+qxW7GvY7I7HHaKFltuIwpHJ6+Sau+VOEyYVTscx7dUJLsr49u3fH/dRkx9qk1dRy4j4k0abvL
tR4J4sxKWLLh/Ks3zh8PMYWDo+ziiig+5nAEmyJ4n1kGbZrYId1Tz5ONBdsa0vz3xV4eC0jWQQUH
z5KGODR/SSkYNo2NeVtpS7/0QOHEQNctqWWk5e341bwh58ExPR+t1P1Hc/K95Ng9jtaWO6yfvn/W
SrjpfFmJmFljrQK+l9G/U9W3Y39bUiTeqJMpO1PzrjvHukHA6hEYgQBTPLKUlkaDnrQIJt/7O4CT
buKH6ajZ0dt1M+uxkQnKUAiGQ1FNhAgVfIx7QmCHRTdRevSH+wTdaaryBlGGFtV0YhHFBlTOAsDo
bw7+Gb+P+pgGTiLBWbJhilFDgumwPmZgVJRRjAv5bmOAq+6/sCI4S8dZrIezFQjAuNMTCIO96Fi8
ZYUbULs6jYfyib9IvQV0++G66dXNsLAs+ExHslGi861jgleU7UCAhn7RvzmmFjaEa6fMokmfdNgY
wJGfzVTB7caWXj0IFxaECwYqIkUkSbCAZbR8Kbe7rY6v353jYjIDHUhADWgMmWyxrSL1TXXKmgGA
B7vfRY+Jo3ulPe3pq5fjsd3d0vfIC3GpGV598zJa9X7j4bbW+ov3wZ8PEHxk0CMD8FZ8wODc+o75
IzpVh3/iG3rgdxpoDmlmHXP3unOs7u+FScE5ch0MS3mKNoDM4M8cMRAIl/v6BgK71GYQo4EuwPiI
avIn2hE2/HJzuILTgLRtaGgJ2/Q27NBJ7Zj33KO76Jy96bdg6JN2BHI/buT9dy57xA4MZPIgJFTB
Q/OlAzfua27MKx3pwTk1NPT5P/d1icpicdPVzM4G+VwN36fmFT2yLpH+sxjjbF9Fi4cyMy+yL0BC
Ke3VSsHIU67E0BNno7wnnaT/hOIIeCmMXHm5vsxruwcNxyA1RTcLBAqFM46aU0ZLEwMuhwyKpTdd
/vO6gbVDxjBmR8Ljf9a4vbxxY5WUg6zhbcv8aTcD8gpJ9gIkzf+7GdiggFspUPET+a+GqFdmCVic
ZaGlxAXQBfdTMG5cCGtH9dKIsA1he4gKAiOh9iNigAnsE8R2bfVct6/XhzP/knjiLC0Juw9KRmPQ
tZi1YgAzFmRxQJpgq4AeaM3HdUtr67O0JOw1hHU0QXkfT2TzMwjAefLEmHvdxFr/M975SKujZxZ6
KWKXA0Hdvpbm46tkM5+mS530RvpHP/bP7WmLh2jt3JpZbSGySEEDLtpS1bKsI8gl2Zn/ySIvhhx1
VABUI1u9+alJXrlFHLo+gf8aFJspjKRFS2YNg2quuXQAupA2Xgocz8YkzgH9V5f4Y0d4asQDCHrG
crZzrDr7ueaO+rMy7A4QwgAKhNypvOsW133wj8H5gxaxcpHrSqVmsw/GHs1cQpwsedLIX1zfi/US
i8R6BvX0toQVrXpPkTEuNh6gawfc8vfnvy9GwcD/OQSpjCTTYPMmsHq+FSauetwcngLoCepBscLZ
8TqBZLmCAI49VQ3YY4fXSiZA4AA8dIhGVOS2aMtWzyF06KEtGsymYK+8HFMAmlqgOGDRVG4iHxQC
3MuC3upbBZmQDS9Ynb+FLcELVCORdL3C/IVgC5IAVdBer7vZaoZg7tf/32iEzFZmjBmpBlgo0UPG
j0X1lAePFbGzctcCVYVsCD8qgQfZclBx2NkWo9fqCwPtsrh2TQA/v7ww/B4KcK0PD5RCBSJcKevG
FxJJQGlV3MjB6uVnqLIO5WPCaHoPvqg4t2fg3q0CSpYKWpXB3+y85Z0578yFz8paYqB3FDOiMnQM
q0Aop17Ln8hf8HBAtePP3SzcMkquQDELwFDbh79GKOfGAKIoaCnfwmesbZGlIeGSiQyftgVoCu1c
hcqt+YlaFUmeGnLfMifLo31t/EUhAuAt0EAZUGj4ogjP1AAIP1/DmnZPXHXr/tiYG7fa6rm/MCEs
kpaaYxklBI8Czu7iFrLvGb/Lqi3d4LWpW45EWCNcz50RTTBTd0lz0lkP6mlJOfIhok6t86NhJuh0
48GJlPlW5nM1EF8aF9atrwplVBmm8TExLf0eOMKP2mqyvXzSzqlTueojrp/9Vi5j9XhbzOw8JQv3
78GnrHcQfrRrLYcMilfFT3m4g0YD6Caunz2rh9sfS7+T7gtLnNedEVSwFDa6VRHZatSN43PDS8Sj
mmk5Y1UOCwnB67rwVMCbSbrRG7Q1DOGMNgelAFgXy9Qpr9DoVIen69O0uiAGVJTwNsEFJwbXGefZ
oJccryIUamQdqt8Oh6if/4AutOuWVnsL8FBHxgU3AjrchaHEicITbSZOAJOu5WunrvuV+JCCu5Mq
EGfmbq/tWfox+reF/oCeuA3rawNFyWtuNEAqjYrBY0bicIpyVKT6s+mRXf447fPYIofGvRkdBtiP
dVPZbW1LG1iCdbuo4xtEBgJFnv++8EMoRWVc8gssIK8/qxD908M3YPjvB/1Zi+uNg2vtRAHFFMhL
0H9PUE+6NAY5SRAMzP0UkBKBzsQp5d8HzbD03A6zUxc7dfPP9WldNQgOdpAWQJtRFzt8pAJBXoFE
OfAu+WmsP2owrRrDXWj09uQHz1M6OgEoMq4bXdt4CLsMGd6E3iKxFM2QuWOZAqqEmKDrJj6o3Wnc
1B9ZNQJib2Ch0KcLqefLqTSNoUV5EVnXitRe7U+HMpR3dbDFur76gALQw8RwFIZaphDwVb06y9zN
aYEouR2r+wliwGFV30H+yEX3lBeW4QNhyuPIa8i5fv7FTAIjTeEy6PsRK+5F35pyVWJTBPFxnN5l
uleqjW66tXk0FRktmgjEdCjVX86jpIH7l0vIgZqc22wA/yBO5K0S2NopuTQiHC00nsCenMEINGgf
ZNqezezx+kxtWRDcQdOyNB9T+Fypd5Yy3OvJRlizGqsCfKfP3BwKPE64GmN5jIK+wku6Nt7kHCwI
p1F9ktoXHp6hEx3eSrfIgk9bb885lBGfngur4gsnRISV6HPeo48ntEO/NhWzCsPZFLqfw4lrdgQ3
CCq5H0BqHdtKSbNdpI7nbnirJvOBTj9SMJVYLP5+fcVWHe/PfOqiT2Sxlsc5AtNYR1Nlndpa+xiX
7nUjW9MnuEWq1mpQ+RhWZ+6glWlN1CqZpW0phm2Zmb1zcYnkrO61gcFMgZdaMoxWSr83/b6Qt4Dr
8sYyzZO6MERGBfLGgCPYOnL6wfg5+ViwW794rIbWCmLoyusq7u+/AHOg3ASWe1SDQAQmZgpMHqCj
ZD4Ek04+Nhm769rn6wu1tr3mitasNQY5CFDgXI7M1/N+QHMbTLDyrpyf08VkRWFrpVxDl2+JNNKR
aZnT6+9D8K4WWyR5K0sILAk1KDphQb4j8vPRrlXSSMWDTEa1vM93HP0N8jd9S5d2xesvzMyfsVhA
VDgCEjOYaRp0WDXDfUOgjJnJzvXpXNnOF2aE2WzaqeyimSUmqfktAUseQ1PieWDmbZX7Fro4Nq78
lTiD4bUH/AQ4hb6iKLgiySWv8WzmtHwlau6G7a/QB61Y/wSXQsPOdzPqd38xxoVN4YUkEanXy0ad
jyynmp6q+GxZWhFZvNkAS62uGaJDRDNQ8wAhyOWaFXWVBtFsqB+hC2aEXjelx3IKNiLRLTPCeLSh
Clgvw8zQ7Er6wGsvCffXp2z+UuGUZ5B30VHlgC4rsg+XI2n8sshig+I47NGFErlmhWwPOmBTq9kq
rq6OBj36YGlEogOlgUtTJrQbkeCAqSHsnZbutaG1k61X8roRKBQifkFCRmwWqlMNPYi6gVwDaAAS
9WUEI4AebNz8a3tJkQGsRI0G0yaSrgTBoEoB1OjRMKns/BAVAU4gJ0JGx+xMdJQOSDhG+cZKrY1M
QQs75B4Q+n1pzefQr0ZDKtR4wsaQbbNKS4eZXe9F2rQxvLWDb2lJOJGmiVF0/WF4oQnR+pbcZJ15
CECuj5vmcN391galAmkFog7UI748f8Bk6SdmjORpMVC3l8ETzqk7VuZG3nnNy1WK1wd8nSJ2F7y8
ZK2Z5BEe/macWdG4I5hF40SZNXLv+oDW5m5pSbj3QymdwF2FAWWSB+JGi7Lvnel22tN1M/PPiNt2
aWae18WloUiqHGC4MKNP96w3d3lebBzg6yOZ5UWwlfQvTQNJmjCURJHHSLNfI8ivzDfWuv2WKuWq
A4AJ+H9WhCMuihWtDOfcYFs85O1hBOPksHErrLUKMTCV4j0P4iYsvjBZxdClsTzzeqVo5Ut+FjfR
43h8lqDLPOx1r4IqBjuinnsPYv47tCudzjMjxBZQf22gy48QNlWUpmbbzx/RjHeD/ipBtkuuN5Zs
y4ZwLVVDX+HGhQ2DeCR47xVQZG8B+tbOPhTkTUhNa6CBFRMWQ6LG4KrGnRTx6XuRhjedlp5ijXvJ
rDZSGpYB3R3rurevxRIzhn3OyYCCSIzEdPTL9E2AcUVdAcqQO45ro0xzC+JkNi1ckCz0WxmLtRNj
aVJYrq5Qk6CQcWKUKbsDIs5W+/RHVyhuahpex9KNw31rhMLKkQrIaJ9iVse8gCwMGT79QqoPSVe/
5538IZtB7vqReZcCj7wxuesL+mdyhR0oob12SApM7sSUYScXSJqA8rJzUiZ9Drn/IefKLZSiN6BI
a6cL8l0QyEIOCpB+IRgIplQdC2k+kfsTHi/aEFsTZGL8X9c9Zy1ZAxwvYCR0brYAPO7yoCTgKhjA
D4S9r9JbOab2mFDHVM1dKfFTGn80RnrQQTWgB+M+0Nsf182vetGMs5iFgGealkvrtOu6CsQ0eELk
P5o4heNEnhp0uFg/0bKzsZCrU7owJlw9mi5HPqinkRoCeXtBX+MpPph14OnS38T2+Ll/hyVMqo5m
e04rDGsMwZkiGyeWMUSnbN8O+T1vZKcKG8uYNlsztkY4/31x62X4JPCww27Iiz2odW2ut5YOLjEQ
Mt8O42gDrv0QoM9J5fLeb5untKD3LOobS2qSXRm3lgIJgb9YYiqDnHUmqgG/7uU3gTAjqfp23j7I
miahZ0I8kzggi7LG79ctrW7UhSVh9D2rwDIYYvRk+EagFprsE1QAgDXw5662bsN1V++ShTXhRMpH
kBpp87giMETK47uPyqcSbPnslhXh8An7WJf0ZPYkHf0QLsgdLMSEG0u0erguhjL/feE2WqO3oTLO
S9Q275rZ3IQtdTr/FR1YLqGRG4WfGXpFrq/WWiUdndb/OoaoHs27kJfFbBXIXE+LogMkEWyly9yO
NXvE8Ejtcwe0Yo9dp3mA5btG8ClLwUMSHq5/ycYcU+GoheQl9dFhNheWVYeEKsQXol0hNRvBx1pI
CiVrPE/ASg9FHsEMS+pCN2O8vAKmez2ne3DS7P5mJH9MqJcLiY6bCJKBOOHqLjhyFgJmH77607Rh
ZvWYWYxEOLVzrcmNZsRIyBgcqrq4VbpHJQO//0A3PHOtwgYYK5TaCHr+gZISJo2YTS1poYmoEMTn
w2BN+mMCPnLtlZH3YfJa/17vrYyAg6J1660ux03rwnyGiJdrUmGgKjJcOTnT8Bgadl+cICKTtN9B
uoL9CEHWTgXmrXevL+bqcbYYujDLNevLtppf6nkEBmhuT3QXRK0TpC8ZdLy3SCHX+rwvZlq4HYMg
LMIUb007nO70zi0Axte73RRViKseNekxUZ2Bb5SCVx1pBinPG0L7wqgpmUkvmzlsFn54yKoO6mK1
mxnSrsUQr8/maqQxEyaDw4cgZyo4Ujfq6eireLPrYQeMneJKLdkleGFM5B3X1saRsjawuT/KlJkM
RkSxBDbmAdElkiPg11htVXHysynNzlYDGlnQR3+5PrbVTLAOCCEYYJgOhUHBVYLcNGpZhzkg+ciu
joubpi5zR2+C4QDCWbprqfajicraGow2d7QBGq+FPz2ltNjSHFs7THGooyZO8DVfBEfUtNEGRFmQ
dk3MI2lB2F+y22TzlbXirqi/zY/iufINIg3hzmp40EFaoEMqM3o0ss+iO+eQgxk7G6irEHqfkjSX
La7P89dVhU0k6IC51iBRKaKDJUMNo9yHTZ7aSv00c3vl9JD3W3TCW3bmvy/uY6a2PAD3HC59Zjft
05h5bLqvyNv/bzTzjllYKXgPuTYDo9FBIREaaBpWnoiMquzzdTtfPWKeNbjnTC4JyQPBOcsohIRf
M48meeq7cybfl1vCcF8396UJ4ewK9WIyzdnEwL4H7KBUTpCjlP5r2qpFfL3D0fMoqww1enRZQ/j1
cs4acJJJ4wzcHopzUJmPstFuZM5XLUCZlyDbN+vKCn6tKTz0Ix9lgbayG/5GtP985GIEyI9CERAv
SySAL0fQhsVYD79LAOyl1jzNB4Wzf5+hJfX6qq/58NKOELiqQwa8W48EHE2dIIFeLANnIkpSZGM8
a/OFAhhKUMhegXdWONfbBoFbQZEfq8x7Nf8n6VX7+kB+Z78uU4l4yiG5go5sEFcAdnk5Y1RihTx0
CMGLG/R1HL6pAWSpS9f/Vu9GN7Vk6/VWPWqe7qJrbrLeUiCdu2Pg4IFn4QkLjOan7waodkN0Z3f9
01ZYNfBpWMRZdmnOEs9bb7GFK/R4ZWOGyLXVC6senuXWt0KQlgDCblX5rWn+IpSfG631Yn6Wu3qP
CtBzq2qOrFTg8sxxfJVbL5aVvagDzD5rdqG+BSYK4ZvaxK/BbY1omiYnf2pPVaTstFL3RmzLcdoq
766Zg4wmdiWSpPBoYQryHKTnPYOfVfVUfIzMB0tdOhlMtfMkqROLj+Cxs3lb6vtMStF5R0jHrGlg
/TGAPqZrtlNiWCBLyDPIExoznyfv6hcf+a0HPe+I7lxfs7XvRSGJUuRbgR0R0Wn+1PlItGN6Rjx1
LD+WHWkajkaU3wxS8zOLtihB1i5KHSUYCIES7BJUpC/XY2QhGwJjjmGlChKBtez0WnuDhlyHTaNT
lSYyTCk4qPodoIVbqzP/uLh3ZtEUAmb6mX5aMI6exFpqJ0RdA2Ruql7eS7LpMRmQZF33pFZ7maIe
0RhwyepzVwQbObSVs0HHwaDMX4CuETEtmuEYnNAOhxsu+N6HhqXWW++TlVMO+KbflRnwwoM/4XJy
ky4YSq3zkVD2XRIeSuU0gJ4xe7/uM6truDQjvEPQ0SzJEugybfm1UN3gRfsOwk0HCTsSgPb6urGV
6/piSML+HbJQAZE3bHXsUA2guijvTcO9bmPlYaXByExTg02LtJ+wa+tqiqaqRq0u0wcvRlOKFQSm
YrNGGXeNGUMICpo+TpJD9WrgzXCHhjAksZReP9Zpe+6aadz4orVtqYFRCxTIc+JerFhqkd8TgPAS
u1J/oa5jpcadL0sPrdmjcjRsnAErSVcMX4dA3fy8U+Gfl26jdTVABvPTrlB8qJKmYCoHp6kblnn5
0UWUe4iY7ptgYncQVrrlhsSgvhhv7I413yUIy3BaUyyFiDnsE5C3RgOAqklrglf0EBXfuPFOmXd9
rddmFuAQAu2dec3F7EqfV1qLnpnEJkbvqkMCkqfYCWtiJdpHMBD7urU1711aE3bK1Kkd5xWsNROk
hFTVTdhDOWzADlZDAriuitMUxyqwhpfr5+tGOHQ+KEmHgvYNSE5STbYDmpLnVhn5LmqH+hNtill4
AhQRR0PEY1TbFbDkHBjj1fOgxaDAayRGPo0u0BwIzkwtYqM0PsrlmIVuPElo364bWj9XoQIufSMG
Z22dNaMbTDR9UWkDnfMmV57lhki//Cpn+6TV5Rfd98t90oypw0My3YQRSVFK8/3QCsCd+9AG1bCF
t1ufcsiFAcA6o1mEvayG8RAwM8JkpP2PfqDDg8G6l5w3+UaRenXbzLqKKKuhtgvg8+W0cwCAqn5+
Ved+j+6P7/UIXM5pMq1gQEXPVdmxQ1d4sSWfM4fc4iVGTA1UjRC5RSOxEJIbpGE+TeFTtHmZ2qeh
OAYcpDVWLL3I1V7ZemOsvOYBWwemfNahQ4uPiOtq87ZIgcHDjmleQAIyaLYcO37kNrHF+LuW2AGs
0jtjS2J+7bpc2hVCdq6CqKw3ME6jbnYRG/b9uNV9tnYYzG8bTCbqTV9yoFXTN2oCDvKZ+KGoD2W/
H8t07uDJ6bTxAFlzy6Up4SSI8wCYOYSHthFAljige0NPLDlN/uJ4W5oRjvKAo8uxCmHGR0N/MTwM
8buZ5rY//gxBbH39cPuaEYRjzOxekIgByZvY/jxn6eusb7DT0FdgPprctEz9XPlPrYxwfitBr675
A0VYDRlcDaI3v18fi9eFUkpdWWnzJQ0UaKNYZvGkTlg5VyrPtf8KHgaJ3LbB55jbqbHX4l91cRey
AhWXndGdZPKzkkorLZ6SaZ9RJ8q2yFrXnGn5fYK/0rLWYj3AKQz1CC5bHbj82FmrvzfRxk35G9Et
ngDAsYHVAK9MBWCcy4NHq4xaCXXMRKWGAIHtkhFVCKsMK6uJzyUdnVDRrLjJ3CSvrDb5VmjgjbWT
8oeuHePhNTPABj7YMj0PwcZ9txpJLT9NcPNWLTSUZzEJZXoCCzQm30VKp+KOZj7z1KPc6eJ9DnHu
IHWyrX6hNYfEsWgi1YecCBV1duNhlrnsMuwxFQQEKnvI9B8NIAixgmkwNG/Y6s9fvwJAbje/9mZk
oXDz8o6SvmXYbu3omsZZC5ysfcvYc9h9tuY5Qv0GQXEdbGy8tbMErzVgyyCfCTUN4YrrE3XUoXGc
2H0IaRtllh2P72lFNuKKNTMUfIQolOrgOBbfK2WJ3A8Scok9QTQHKWTLJ3a/VY9du82WRuawcLGr
47owM3SFYizKR9NYerNjqaeFz72+T/17dQsnshZlLs0JC1aWox5EI8xRndsGtYh2N6BRztx6ia0d
BkgryBCgQwIche7LYbWjBOKfHJeXFndocjxU02MIVSiifCZbtEwrXo/o4zeoG1BDpDYvTaGbmacR
gamIP9GgQg8umD3z+wBCZ5qNZrDrh/7Kel1YE9ar52qQSAOsQZZzKnMQA4QAeYO1VbVS8g2KAkD+
/Hd3vzAprBlH93imdzCpVporN63T57fylmOsLNiFEeH0nnrO/WqO1IM+tcrkiLorptWCpkxXbuwr
dXXFsJ+Qx0PGE7WmyxVLM04SMs5zmDxFw6EHtVum/R9n39Ujt85E+YsEiKLiq0LnydF+EWzPHeVE
iUq/fo+8u5+7OUIT9oXviw10iWSxWOHUKTTo+UYU6OVzkupe3H+05UdinsJ5Z1HmD7rpUnVjY+hK
su+iDQtzn/AAzU3emHOMudvAQcswhT6+G5y/9ylQNPrzucLW4LnhpZbg9xmgGg4wXIRtrebnoNiB
9XFdu1Y44ZaRXX9kCc4ts9EwNS9OX9j8rAy/Vd4SZIWdzs3ivToFLNnU9OSQQKvuO5AkTqXXaI+O
8Z4X8baWvehrr9nZ12iqenlQmBIeDqqKr3GwzagvRzdG7xmZ6rb9HiNY3HB452zcGsZ9WfjD+A+F
F4hH55pJQeEFsoJL8RjTQdtx8fTD5n50nsGjBJ6MwxhL/IkVO38uRmzkVeZQcdoEYsr2PWGDH9W7
sin/5RL/WYvYpWboSjwC3YWtVL63mADCk8CUcfSu2aYFnrY0uVggghTuFeHjkINREDVj82ce7ufc
HwAIsMATnh2r6m18va6sa/uGnl6EgMgZAVcuHI/aqQBbRxPu3RQo9s6wn2aZRyMRIR5NrQ0o+tQQ
wZqbPPrWmIFSSm73ugjTAb+QilyTmGrCoJy5o8qA52PeTfqbmp6YrLVvVQQKSKaKlCSaPYVziXuN
sNnCKvrxCZD0KTuh+Hz9LNZykqDJ+SNDMFKTgaleGOAG/WLv83cd+X10Ghv/acl33j/keBYNXkhk
ri8LYSPo0hGQi1nDpu64XgFP5hlsH0WfCVIg9Mf1Za29FKi6/U+E8NqGRLULpP0xbCYMBmWHmMbw
0/J2dgKtlaQzZKsRDsmZojzWOUQ5NspjZDck34FVv76c5TeEwAWH9Gc5wiFlfBpaokJGk0xukru6
9TrZheuQI5XVyZaduSZKuJzEalhIaogaql9EOeTtZz0i7t5eX9BacgSuP9EWrDqcZDEGntMBM98w
Ytib4N0BOorhdMQNeX+0GtMLNYbAuL61bLqdjPAmtqKHuJG0/64ZvfMvEFSkBhgYRAz4Amrv++k/
s3/WKCr1B3A1VfYmUWUrXjxXYWPR5mdooHZERzWmhlw+Sr0zx+NADIQ8DAPjYjdPXqwqyMPDqM/u
6LxRZJA7hOKS9+O3Nf0iFx3puONgGACw/FKuVSgTCysToBK3feU/ioD+pH78UQH/5CZ7sHZGH7Fb
vXU39lFGXbZyNdCIgvYJtOCD3kB8uzLWNSGYxH+bSNv2i27bj8F1RVo5RXRYLcNQMbTZAXnD5erq
wqrHJlEQlzSJ19kbU93G1EWV0TUSH05eKstertyPc4G/7elZ3GVqmOJVjyHURk/dPK0B597P/JRS
Sc1tbe/OFvY7gj6T06ugq9MLBzG5gtnzFlLAo9v+g3NxsRjtcvesmhtlCZfYi9EV54Qedd4G2Vir
FdsF9gBklBeEDzRh+fezhWSmMhc0g/6h/HtqK+7RJj12QxJUSyNvn0r2bcXyX4gTTCUolDAFTYXO
5dpH1oD+WSNurgSNfbCxl7L2YJk0Qf2YweHolJCmmT5LfwAM6+psN2a+oT1k/PO6rq/EPzrKh7B6
8GsRAYn1CsvInabrosw7AsOw7TeYQbidDmyPwsLe8ZSXxNPvohO69G6V78A0BfU2PfkwOG4bRJLa
11f1vPwUYZtVNTRLbmEghtU2SIodOr13y2pzfcFf7xqEAHugoiCxJGyEZIAxF6g6j1ivBgSAzv1G
wawT69FS9tflfDUikEOBKkSBHWwzYlyZzlGl1gnkEPKZgUgfk3qbN61MMfzgobAGLzYkkQNdLtal
Ub6UKGwf8r8pCUNIpHffMUXivQ2e0n2y5cHzL8ed35PHX0UbJF7rgcat7jDGNznVbn6onqLNHNAA
GbqtrJj79Z5efpKgyrk6VGQqls0OA1bueufQdt8wUlU6F3kl+XcuCaPaLi0CIE31UC5qbLBO35tF
qe5Q2gKxahdGN4Sm6SZxMCmkLlj1ocdm9BgTO96a3Mmer5/7CtXU5ZcICqZOJBoGkKthOB1DSiaI
PSfofuaqez/5oG/0E1ydo7KTMb6ubrWOHg4btKHGV/I35jBaqAnQ0M1NC0R+rj3Y1rfR8BsmsYar
mn0mablhZ8a3MFKVlRYkZUPtO/DsGxODbkeAoHfx8NbrD3oncYdX7+yZRMHc23oIqgYKiRiKVg3B
rFnAe9+F9T8U33F2SCGjcIsoHw7V5dL0MS7HKYcg1fIS0zNI6/Y9qBZVl/HPUH9Uk+fRuUXbyHWd
WT+7/4nVBeUNIzWNzHJZHwEfFej6lHvTCUonUAdJumvVxP5ZoAi6IREDN0gFSYoeGPnNMN+T6f36
Ylaiv4tN1AUHgChKbfFlnFS7kMdUQYHCaze3GLacADb+0qeuMu17GZmHbGWCK6wmltpPBCvrtdlX
gLsdx+/hLCOslEnRLxUkdMrCqBcFSegxTp/4ACKISRLKrmo7ng3wZ9nIV+uCttesqMLZgYzGcMsZ
ZNxAZIPBI0YW9PpJrardmSDhwcicsgvJcpFHlK505VfU3Dg0mJnbyKbtrZgMk4APiVoaAe5bBP4p
Ic+d2YrgtA+BUd71id9ZT311CzhLVvlW8fdabhKYQED6wfL0pf06jWnU21mCJFp6ssh9brwXf++B
oup5JkLYuwSUvekwobaWlfedds/6l6by5ulO45JnfaXUeilJsEljgzROtWAo2Hv2Q/cYJle4/Wvk
DZvoRG/dZvB0N/5xgA981x5o6n5+qt9ziab8hq8LvgWKvDCL8JuAoRHTKxNotxeKMDjcxKXcxSD1
AwbE5272Wm3zYwlGw8P4ObYbTRJprqjohVzhrWk4iqtWD7l2eJ+rT2nj2ban0wjYzd31y7Bmti5E
CdcO0E/bqk3ss51/dsq7+V88eFUNEnx+Q5pXkt5EIZesbuWmX4gUlChXdB2k9Fgd6jYDeZ/VLXNO
pQyjsvzKtbMTFKifsnaebCzMIR9T/wNzr0PnsYkf82QXapKbt7oicPItCcylWClaYT60MWZ+A5+C
jHyPYmvSYoj5iXLJaa3YYWCu/8gR7HA29BrNOsiJ5jvN8MP6uZf5rstPiNsGhYcFQXUQiDxBH8rO
jistRLdKqAEMrX5SWT55XQAY90AoiKy1mGagNrJF1ozOf4yvC8xMe5qNSsJGsioCaeQFUQNQsQjw
zWJiDFj0YqU+qvrRRKPc9Vuzdt5Lnvr/CxDe+rgj2jiXBdKuxYOKd0rL7qz8Me7862LWjvtcjKBW
LG16eC1YR9zu5/LVatw0lGjUmqU5F7Fs5ZlXG0dtFI8ZVmJXr0ryzakCW0Gla8rcXMbOuXoqpgFf
nS5z6UxhNXamD6RVAVQwkpPe1V5bNJJjkUkQFpPBca2qBQ2H0eUUecFaNrxw9UDOlrD8+9lusa5G
FcsBukOJXxL9mU7gJB8kJ7IqA8DBpb8T1TUxnRuFc9lkI5AV1XinKL5dnWjxeV2v1vwSACr+J2JR
77Nl5CxqM72GiHq67WyXO74OLHF90yg7Xjd+aclaDddsMei5QWmAIdXo4RH2DaAVTK6mqLzF06Yx
W1+rEIJPvmKeYJ8bNIRcX9+qUp+JE9bXYbIcSLAgzmangewS69Wi/sR2tQzNv35Wf9YlGMuht8GQ
NkMQH7+b6bZBvUKXBIGrawECZunSXBBuwjNmN06BPjJUvmn9PNQvSbzXI8DAn9JU4nFJBFlCNNbw
gRdFA8OvTru+eEYEk9deD3StKelPWt20PyuyhExBhFlUHQHe2zPjNyWvXLRoB46MLHTVQjsoioEm
Co1posapaFZJQf0CFaeujlovs32Vo31f4iGuWpwzMYKmkS5NSRxBjKY+KMp7o/jXNXnVPUM3AI54
GeQAx/7yqlapmZbhAnBs5iJolPhop5lPE21H4uGoDrdjWQIDq5WNWzqtpFS2gj3QgVBHgQ8c4kgN
iEXTtKSJZXczTNEtORZblAB8VXGBkNrS0Q0DBGmjROTKmMxLkYslOTNNsBQcHIAQqW3LffL4XO6j
1iVvjtf49ScySdv4ljyQ79RTfKa4ysf17V7TGgq3ZyEDXv4Iu92BFJ7OJS7baN9VWe4a6W5QAOXb
XxezdgOAH138B2TqbZEFNu56Orc2bkBFtlr4Xz/dTZasHrGWGkQ09j8hIukrZsJwEBFBCMeIxiry
NfsmtL7p1tYxPALgVPmYOts2l1zutQtxLlW83BMFOmqR2pbHpKvc+u97dKEgFi4C7jZYPsVcFdP6
uZ5rXIhuVEzu6Vbabin62BsMp8lMzD7gqlNIbuGaaQTQHQA33IHFbb1USowqjWhnjgglgLuxuls0
HvT2M5DufcgkT9eaavzGuaNGTRbeuUtRZmZPCS0GAB7BOJDVQ9BwuJfa6z8o4J9NFDNvQH61mb1s
YlP9KKx9Y3/jfHNdxLrlOpMhaEIz9CCKnCGDmPu4Je7ADIBw7/PufkYJog39SglULbgudc2zoUgf
gV4WrWzor7ncvpHOBMVNCA07TMdz0WCT9iCBVRqMH+zsrTFoml+3dXKjdCGy8lNBttc/YFVVYKoX
3jhEgyL+N88Vm/IcH6DDN8xp0MCKhE7uKvmrVko8xVVrtZTAUcJCGUsVdEUtKO8dhyO9xBJ/Tssg
UrrGxcBzOL6GrNN/TTF/19v/n7DlY84M81yVeTg2ADOo9f2k+93wktkSlVndOwfUEGhQBE+62H6l
RLGVlzl0nzQlqJcU17J/IFOAZgh0ZMeG5KatqsofaY7o75hNB/QsFjQl+lNsf5vZe+TMDyihHNXS
hvODljtd1u2x/r6dSRVuBSvtRs/n5X7fqbEXPZa9t+STbp1gvk28ZB89O1uwxQ3+4MdBeFvtZaHr
qoE++wDt8hzzqFG0iOADCvQwLH54L0vrr8AkYKLPRAiX0FLUQhlT7Oy4IRvjKX6OY7/39UOzrY9o
rp5jzzp40Tf1nblogf0nJQLpB1oWEW6Iqf6iqFNqxhCup590Vtx5cKnhOuWLIevyWlfXP5KEnURt
fIzb5UZwFT2YrWs6Hk0e+h7giW/XjcpXRwxeLNaCHi+0eqHhRXiAqlTjOZzzyiunzajfDQboy9Ad
N/den7kqv8GTzu1PmzHXMiyfGLLA+svlX+SD3QGUv3CoMcf1UmlCpQQ8DxPCQYl3GJJfevMQRxLX
6yuM6ULGl1LmZBmhYTLIaB39QdPA2c11b1R/gQDz5KTajibl9y6avqVccTVO9nUmo6P6EqUKXyDc
TUA6OzO38QVLj5QDKG3b3tZxdzS70TcQpE6JlJ5uuQoX2TaIJCawotjalbbXJl/aHoleeUqNLsat
Ygzsnc9R2II/begeY8zReWhUxSg2mlHz1g0NK4pOC/33zqorsIDxXFcPqWMPstzTl8cFX4bsGQGI
lRKAgRbtP7P3dm7rLaBQJVJc6pGov9Sm2bWjCvoAQ5E82qtHj+AGVgMg1gXmdClLU2itxxbGci09
xsPLaMyuGu9IDgrG6k6pXkx+5Mah6F9iUxJdrx35uWQh3OhLjSUxyysEvTdWc0PKvUYUz6C3VvxC
Zsl7/dUlx54aaNVENEfBcyA2/mJ8RVRMalV5NfA7eqU9Tv2z02NQcFRt6rRzOzrcqCp4ZRX70JJQ
YkXW1mqApwUTSpcWtt+ncHaiCQepHaaEVh5gG6+TsVh/unFSG5NIYIoT7dhFsuGA6yu2kUzWMGMF
DNTCU6CMEwWDO1Y8ZsbzqKkHZSL+SJZZMmZ0MsngTplzUGvqGeFHoUsHr3x57bDjJvYaYCkgBCzR
cNEwJlbfmaVXtSdMrenavT20XoPZRMjb2U5gO1sHI72pX6Qg3UNVTnbkixchXnB0Ci7NgkhCaGKy
gzkg2OSqUXpDuicFdzsDjBPKZ5yA51nZ5dNeD2/Gwbv+XqydtIPNRikVnXnwRS/vExjKogY8RpUH
zGh6yjoMNRuNrr5BKulp5smtlYY/+szpJGn3NZPhoPMTnfPoK4E5uxRLKCvzROsqEFwh6YKJapY5
3SXj4KpERnP/5e3FKwTbBAoLRGTgwBNc37DWmWpVYM3ojV9Oy7dAwPpd1bpOx/aY1yVxFb/GMos4
1P8wWAJCATW5XBkIXDjPliZWPLFPo667tlZ4lZoFxG62Q3vfO6rX83ATEVkqc2VPLyQLR6lUZtoM
CiS34f0Qpl5XMsQS0QYAZ0mQu2aFIQq5MpDBITEholuVaUb7RwH70M30oCcY91BXp1iJfFqzICt0
NK7Gm8p+nM34OA/mFrzRkn1eXezSsrb08y7MLJfbXM5Jg45rLHZWvnfGTaugdb17bFMZGe3K/QDC
ABQPCxaOaGKQze0iBDkcVloSfmB2H8BUA/VKfillt1OKcY9QZ3v9Sn4lJlpUCMhhBKYAOKhiIk+v
LQs0fpCZJXuj2iUGZmJuWb7TVdD77eIZ5MlvhnIqnY2GcfGIXTH6xbDuuCyjuLp2TPFFFz1q2paY
e+LUGWNlwneksV9kW50+W8aNzUIvi49ObmyuL3v1RP9IE5NQ/YgZi2kD+19Wvdepb00b++OItnCZ
yVszCJi7jf1FfIo+CMH2hOhHHTifMc9d7bxaSbzU4Y8lqY8xzR5Hhz1cX9fqZVmoLjSkRy0gHQV5
rTqqCSj/KkBxJ7Qq1G7dbjKuunp9g+FXab1QRIbla2KDsz15vi585VFDkPxHthB4ZP1AVFZokF1G
mMCWnkjcSdR1xeFHseb3UHFoLBDnlzexb+s6tkO78pDPCOyUe4Y6wQtM9tdX8pXxFrfCwOOMppll
kqmYWTO4bvR6h3b5FkzF2yRCF+esF8vo9sjxe2PMt+AMuEktE8KBJW0nIMXjaIJjGBkvCh6bfV9h
/Nz1r1rRpWV8PP5Hux2svWCG0MygF5MFp7zKWm56cLbDkx1ncwkW8LwB1xmj2dFQwrSWCF7CKMFZ
QIEHLhoalECSKZZgzCQzeYXkh8eiQGO3g9n42mwCF1x7uf2jaP2ulx3AoivXRAoHnYBWdOhHiLTs
0W/qF4epnjoWga5k92j6RDNnF7vwbEY319Rt7jjeEGoSZOVXMoFFC5Y/BOQ7Ojo7LrWtmOCkpRyX
idEEZM7IFYKVrDE+etoddbXwwgwPnv7DSUxktthW5wyAnHKXFPfMNneZ0blhUrmpmRxD29zGmuKO
tTSfvnbrkFSwFlJ4E6G4oBV9CwrKycGtK3sQ3qYHnr2noYvCYthGL6le7/XknbToPDGHZw2kGiDd
cZkqA6+tXUxcx4VzBRkBJB8utwoXAGC/GY5PQkHHnOhk3DGjKD3aMklotC4J7f2Y7Ayc/G/X/ixc
IECj53wJTVNd22FCww4DbAMztySWZu2FsEAgsPSdYGaXaAFGlSqpwYras2PkLdtdkn0kVbXRZXN4
Vy028FpIzYKcAexnws6VU2KkHfi1vaoJQy2IE7XYGCrr4LgpgGfak/VGOCG7IrbqU2u15GSbjBz1
skaKjjiR5AVZu+uABdoo6prIFYsPSNXVxJwzdDOjCmrm93b4qY37pA3m/D4unsz+v+s2bWWbQeP1
R5zwZqRdogElDXFxeGOPO+A8Zvaqy3o4Vh1l0ADAs0CWaulHu1TPSqkBogtRcWrByp6cwuqDK59a
F4Cb2tC2SOui6n99YV8zqjAe5yKXlZ/paZLyqrcyiJw84rO3yFUef2aNiyja5Udwk7j3h/g/8JZ5
ll9IDNfKpl6IXh6SM9FTXLPWSfvaS8tvjYo2mdxl091AZcyhKw/ShZzFpzuTExahWrUcchQtBy+h
4mXO6Clju+fI31Illmzpmot4vqOL6p6JGygapJIBO5p37zMDw3j9NCSPquJXoEatZK39aGDC7wlv
ELIhcGnA7kTwCAiWdU4LjHqlcBJNIIe4V7BxZNu2QYU0gA0yD6zTGhpEIJDfTEXHXtWaafeK4Uz0
0FkF2jqGmowbM6PowOOTNUUbfZ6mB22qgGenM6X5Pcw5ss9DqVu7JMzGHxkZKwDdp4gG8RzhXYns
KDu2DShzfY3FOsDAZl9hspChsEOuolSVLHaAllqoeAVXyYfTqe1Oa4ds8tXCURIf5P2l5bVjaN8a
SpMaLiF2fU8jXX1uNJK/G2qBIVwKsWeEqS1mMXl6QkLNBRdwuufFQBF4TSCCI1bM8A02v+2tEKnr
HAz/PwhLah/pYfZEG4r+A9R2h4BjbgbajCmMp64mZuV3RRSbGyNutEM0VMtAtnqBDhTtYMTbtlCK
fQ1DNrs6yXUf8Eh15zQaUP5dzrUZZEYjClXpWDaw9erUHwY0snOviVL7oyImCiXccj6zqCb7gjrJ
FmkuTC/Lw9g8YOwd8Mzd1GPfKmyyG7XplPqNxTmYujozRI5cL/5r6onfmLNTtR7J0pBvkpBjOCNj
qfFZOGH3gyQg0feyqGW/AIEtn6qkmkOM65hsv7MV5zM3sL2PVmVFt4yMIOBA63tF3QG8bno3N0HP
QAmC1xOP9AAypr4MtdGL625fdDw9zMNQ7vnUaHu1G+0fzVgDx66VcVFtWAsNU9hIy4NhTLS4KY3K
DjSlTyKf5bw80qoPb1StVthuKokV+ZmmKjcFh+66U6VV7xqbQrCXolEbYOVpbhp/ADlv9VCPaXw0
2UR1D+XQZnbLEbN4XauvWiMYszjapPHQ3irGDK5pNiaz2zQYDehqtNLIfW30JaYVDYRHKFkyehoH
rQ0oorifPebXb9HuW2KsNTRD1lm++l6C0M+hCFuhRCKvEGMdtKfAaKFUXdqIt3Fzow3fsuSWojCW
7mj1yWZ/oifTlvGUrYlGWI4kJajzgHkR81dV3zlNm8HV6hLj1Pb9rRF9ZFrhgtd4q0HcNPSbShuO
DdhRWiCIOl3WLrdiAilMEdB8QL4gOy+YwFJR5yKGM+5xhbiatzVOfNBxK1UvTmTsByvWHXTtoM9e
iOq/Em0SJTda0inIkXLXNG/rwvSSdjeFzyFNvOuP5dqykJ1bhmxSFKnFtFk9DTCbTVR7YasjH9vo
1YGoI89dgNiMwoUV4f4cEUy8m7k5DO516SvPJbL7BB3MQMzhP+G5RPq5Z+nMMGQxmd6THKgvhd10
irq3Wxn3kUyU8GLmCoDSiglRzdjs7MbwFZxlB/6UiEpgcytbCvZ73UHZAiw64A69fCzpODnMnsBl
mWJOS4g2GV9TqidlHILUKgIb/bLjKGucXglFLmQKLo8Vpahwpsu0So5RH4wiCnm6flTLVwtP8rm7
KKIOw9pJ9HZqS682QO1VokINGujQlvAGrO7dmVMqlODLOOX9PPDSm7mD91t5TTLnNilNT7HyjRXp
2z5Stn+9MHCAAPuKe61/xUx0dGqTecAN0EG+1aocPk24zxPy954h2n0cdP0gvYF+WEErOpRV7Dqu
4RmSLmDGDtSjcN6e0QB7fTlroTPq3IgFcZvhI4qGajLHmtZRUnsl7ut7M2YWCgvTXBpeh6lItYuW
THxFnGbT7JqDHpruBH/ne9jzvnHzKMpOZUSsY9z2zi6OzDhw4BhhmMtAA6JjlhxCMjML/awbqvsx
N+3G1ViPJrfry1hV6DNFoJeXKDGQ4qaLIjAL6bQhRZYni2U0ACt29lynreUjztzaCslIMjgQooPk
TRt3hH8w/cFIfplGcH05q9aHoudLXZJa6NW/lMRT3lmkQrCFJhQ8nx0AmzsTbJHh63U5q/fnTI6w
orR1OCokWBFd7gvPftm1ChI7dJflzjcj1A91JqNIXovwoNdIUC004jB4gkynTzBTjbPaq03kqOMZ
eCOQPM7fY1q6JP4+FJ6W+4VO/OtLXTFIF2KFC5W1ZaGxFGK5MQR1Aeg9hgdwiZDl20Wrh8mlAE2q
Ksh0xei1y2k79SpSBD2qoxGN77JI1tcmEyGYblIxuAERRBRFhrsYxg9al/x95ga526VPCMSoS93z
Uv1YowLW1KLDwlbrx7JVfkRhvinC+h8yGOdihJQCT3JmdjbELCjr/K7qCjhHN2BgzZ2A9m+FKTHd
a/dXXbheweC08CcKKlA0qFkVBnKh3RT7VdXdpbMVdKN+0LoQzZTT5rrGrYpbRlyAj91CWUwQl85m
Y3KCoDtEjY/MeWA0pq/VIDil8U0t401Yu8pA2PxPmqAXTT+OSjpBGlPu5qEF5POjzW46YxMDF1DK
no215BPQpRjXghtsfWFv1TMMqY+HGdLM/3QrcKztOHzm6bMzhH7DP0a0g/z9Zhqo66GiAF4IFEYu
VVKnI6q1UdaAOnAMjCoE10uujy7HAMQptiaPm/zndYkrBgM5UgSemOqyBDHC8RXxWDmVVaPyX2Hi
4WjeRZGx1RDS/sPKENOBJR+GHrw5ghx7mqwEd60Ec13Qz8cWiGBnDGKGiE4GHlzTyLPygOiU0RD5
8zmHU2ux90pV3Sp5mUx0OYW7SVYlXDHzmO+CCizSMaiCYFDG5YElaowxFVXNMPssH8GThSrAMCkn
O0n+y+L8BjM0QIKgqmWAqUwRAv2Bff7t+S3V9kVjVGzuF2azahq1Ou/wAaQBFQGwDphmOw0/Q6Xt
g+uSvl69RRIYnQEnR5eNGOiCERDM7HrDPEcP38q87z2nQQGvozpQExmCIta4sNqyxOXX07wUu3zW
mTuSYmpvSAnENsxy9T5ILF8HWDguQzeSNaJ/fXUuZQmnWTLWGqmCzUxay81LHGi9u76JX6/bhYTf
Wdqz1dQMs4dTyPES+9bEKNdhOLJMcqUXG3j5PF/KEIyIDWT/HHbYsaj8TND9kaBiAKty1zW95AX9
ah8haWEHApEjMgC/x4OfrUY1kxjuU4uzSQ9Drvq1eWrSzJ0IeMYLl9abuCv++rm5FLmoy7nIeLBU
+NvM03tA1CviJoQ/ZWXjq4YCXlbZoKTVvTxboaB9CWc9XFeIy43JpeHe7B+adkKC8/G6XqzKQR+j
teDxl5LA5bIGDBEi04SCnZ3nNw6AwEZfBAqw1WYp6y9dvVBnooQlFWbm9EbfwWK0Xmn/MEfUkkZM
vkVUYcrmYK7LQhCONxt8KeKsPa7ZQ12UUEWDchsJwB9WnB8aTQOmAleL6aPkev2utn3RffA3/T+B
VAiVDUvhZY/Et6cRda/W+sFM2mMbqfuSv3dxc4dubrjf5qkiiAYcWY5+9XYv45ttlMMXDNTlKTZj
XoV5g1NESOmnDXXD+WdohBL3e1VXzqQIB1gB0sC7FFIGhyBB2pzUON3wrHJzaYf46vvmLDxVOvDU
1pdMmN3WA4sKyFK6QOtzpHMTN819LfJrBngXhuxEwLBVkqdmdR8NA80aKHUgCSbYYY2bTZEPA+zK
FG5GE7SB4GjyTaWT8BGs2q8/ckTYzRSDCaZQegYEg4MulO9tGQwld3t7m4ZgD2a/MIlHsrTlcL4o
6JlIwTiPNgiyFQqROQ7MwT3P3L7w2uZ7SkpXNSVQQ5k07VIhZxuFDNxBWMvB1cKnSHk0nZsYfRxo
gpHN05NtphDND2Zp6qUKWWbfBLPiY/hkhxqK+rr0bozEz6T9yzKJy3N+9hZkNapEBC6Vh9E5m87o
/dSJggHjeyKe7zGY+SVPxjuT1x/XbfWql3B2hIv2nonFMJ6ktyuIXSatgPPZj3VZ081Xcm14akh1
O8iLIc4GUutShlYiQWwlE/wE5RT3r6x579ojkD1E26VoBS53hb6ZZ/RMpQ+2GrvgZx6No8X3FLFK
JEuHr17Hs48R9pklRdtPORbcm48FxiegPxwjO71/2NUzIcKu5nRIjaHBirPsQNkYNNPfQ/Wxp9Yy
Sh7QBgKX+XJPLRxV3vUzbBm2kIC1XQ9dtXTtRpZVX92vM0GLAT9TkEynYZ1iuIs3gEiv6lF+o6/E
lNiur0KAAFJBDALI9jJZVDAkLCdabjmLIcGUQhTgthXXNxVGof3tsVyKESyIYiURzSjO3ta0HhBM
NQympJMNRvj6pF1KEdRdMSyt6zssxp41YMxfWZ64TfhzMCSZ9HU5mMKLQja8BF2QY4+1keYmfB+9
M7d9aBxmRHAuHbrtYGoyouuv5gmLwsgipJxVNNeLg6M1O5trEKkzdBZ3bjw9UYyxsPwYfLtGGiAK
wK11/+GwziQKh1XE1MyiXMV7Zs63FrAlnRSPs6p2yyT6/zsz0xF0u7fGymITFqXQ/GdZDvpbplvh
Nsycvx7z8LsvDQ0B6KuBIRQp4vMa4y3JpDMvzaqDFu/6jt7qreY23zBH9fq+/QamX77K6IFDBdVG
wzSaMMTLxNtKy+zChNsIdMz7Rn0aXe0B/SdH03cysDIO75HHfwK+el3u7y7sa3KFAyNtgkZm02Ce
5T7bh/w03wPZdNdvHoiX4++4W245/tqKXMd9Rh3c69/arRLYvhGwoNulr8Bju6rveNUJsIZgeKOS
t05bvuDaF4o3pqoYx6AgfOFdvI2f6zcMG/Rs3wnwBcc6GPzOnQ8YkPlYuod4S93ekBigry7M5dEI
j8+sNi3nIz4As5oYeyPmM7ry9eJ+ongpHq6fx4q7eylMeCISVYsqZYYwJOeJfkMN9AonropOU7YJ
6ycGModaYpK+hkiXIoULhRp9WiYJVG8Zpk05prxboHuq3D7cWbIXcG0vwdugYvIM7i8Iei4fpki1
w75SLFypyh0VCg7w0J36xpuj3ufsWLxJtnP5PVF5zuUJ6l0mll6nFuSV2UuHuY3qbVF/R/TnOdWN
MoGDcZmS0so6NNbsLrJyIAVA5IA8uBCFjfWoxFkODhN4f2G6VxKk2qOAxI6b1TtNfbH1/fV1rtlE
kBEA+4mpVWC3Xj7o7L13knbOpgYCu2wzsO9W9TqGknu40toKfMUfGWLiqDG0WuuYgpeLsae5nH3O
0ZuUfAcKHGA6ck9q/Vgbua/aw7YxI8yBfLNUKrmLK4iTy68QFCjNkxifgZUOA+oZxs8mLB+KsdqQ
sPQS7RUVY4QyJ0VJtqznmJWcS3hP1i7L+S4ICpVVxCicErtg9k7Q1EiP628zORnpvTVKAAtrWnQu
SjB8VdnXjYU0taci78hQz4gsn/IP2oLw3cvandX/i/E5lyhYusqgqdXOkJhNz2mzHQsvqgoXQ8SB
Z39prSjAbC+m/n3O8/JIBZM3Mjgk8yJ1tF4q3XF1mc8l20jBwNkFMdq2hoC2nFEu1FtX+T+kXdmO
6ziy/CIB2kW9Uovtsl37/iLUWUr7Lmr7+hsq3OljszQmTs/0YDBAA5UmlUwmMyMjBpBNFPGh10pP
04LnQgKQpjDuL5/KtWB3up1cGJDaoKqgwYVgZwbo7+/1tAMpieVU0e8EzNd/X5VZ9hE1kkUlCuhp
zl/mDnw8wCDiVZh/YgYcxRhQDbm58nR5Veux5o8ZzknUOugVazkB3Zxsg3Y66p0OfhCR8NVaony6
Gs4rjLgL5VaDGbm9LwD/my3NLyrHSszt5fX8l5DyZ0Gce2h1MCWhBEtNVEEgq/OM+MWcXdXaaAPY
XfzlCW9A184FCSMV2F67n8COg5FTMKt9Z3snY6uUsx62zpAZw+881ceNmc7JrqgswijLg/5eqvT2
Ze712u0bVl7pBrhmmiSX/Ms/ZTWwKSp4jhRwwgNKeH6FaJnJYquJWifvdTdKHqt0dvBK0HXPErW9
v1p6/K0MFMw/trjrKhiNPk5brNpqmBsPM2zC2Jw81anpNPZbrk0ulrnvjHRTq+abVUVUlkEMPw4H
uf+USO7D/XeZ/NNWIgc0JaC5kjZJHNzXDXQWWkxD2X9NBYXHADi2IEgEQBxY3jh/hJEQWIuuxdza
cxE3Xgy5DdD4CpxR9BW4MyxFAIIQwGodSf49Fruh8StpX+YylUUvDpEl7hjb6JQmUQ5LxA6d0vKK
6rGUXzGO7JWVCDW0GoBPvje3dyHKZDqr4FtF5nfNgwSssj4BCFXR3Igdib0o8fNlb17No09djDvU
yJEkazZxqA1rkxg7iXmyTqUEAFmI9LE7e0IVS8TYsp4inayTC/h2HWB238KeatUdKMapbOyz9iWb
Fa9VQr9oOsqWwuTdRGhjX6UiIMSXD34/V6DXRzMYAEceCVGDXstqO1DaGsoB16ozmKBCjrZzco1g
UjXvJARf/HivjA5Gnwb7ypRfLKHSr7ruWX9+Bbf1ejqxalDxK6ybG/NtcqJN4ya7FjNWVHc65Ih0
cOVd6fysaEQ/0R6U/dSV/Myz3fntshus3sAAB/9nQ7gPooB4pUFcax1QkKVUHd5RKompVkwuk+ud
obfuyIQETKsvVohE/2OVC6UA69ng0YLVxrVo4UcR/f0OuCQNfkV4rBZY9fJoNSnUEUMfvrn9e11z
BKvTX8AF2FjN0zKL8AvShmo1HAE4nGoUXF7fBT3OrfDETCXK7ElmwIqMmQWPbdVNTM3dj8bNfxhU
+zU5oVe9BBIlbrwrrnqvo1DVetPufypO7Jc7yG25qSs+hKsJyp/t56terO000i8/q2Kp1VIjqycH
g13zNgDfsDNX+oRydaSmt2BmBGDHgjDuVcviqKUQ8WS/dSXRdZoGk/1D1u1k37eKfZS7nHQ0LGx9
upvHoHsr+7Q+gBwzAB+rZbT3UDNk/hQlbeQDu2Jju/OU0LCWZ8uJojoIPWjY11BfN7ptbvUQWbZq
FH9rSbkbZWY+oMiByUhwGujbIKrIC0ZBgqu0CaeQlkPAMEcCdGijDfM1SF+zTdJYxobUcwyqSUml
A1Q3D3nSWi5q2I075U331EgGHpymHcZXoIixb0q9sT5s1HIxDDFXEPkA92/izlGOnlNXWfWLBn5h
3wgs2cVgiE3HWIKEb9Vqb3GXstsSHp279ghEbldiwnbu8uhRgqgxzaKc3HZZP1k0BVIF5Zgp0DZd
RQxIUHaT+VPGju2jOiw6lB+ZDGp4u5I1WtvRCGoP9LQNKbMGROe6u2K23TyTuZ8eDULqWzKO0Q1m
cNIriAsrOwDmFC8bevkzrtX+DqUh+a3vVHvXFxH+YkCa3K8mCx98npRu16DTdRWmunwnB0OouWh9
kade7rtjVE9m5da1XPwKZkvyMRvDAicE9mQL7FqV477NGv2KJZNiUjXq7MJHnUzHCEwQAH+vBikb
KXpN6kRJoir309iGd3qgRqh8Vllw3dqmeosqAHS5zJrk71azUAWVSVhhEMJqJELT2rK3sl7ot3KQ
dldRrklHG4R4GIqXSeI1ZjB9gm0HEkfpNGiby3Hxq5x44aawuWesDgYJLZVxRtRjfI9E8z1xb9Or
wP1Z0Hij3pS72H0Z9tZu8iMKcLLA+tIDv2Sdy3LyqC3tfgmQZPODoWK3jR6AkZ/vCqq+zR7xkjtA
cq2DdRNcg24zoiL6itV8BNQZkKEHtBxkRue57pThHOthitV3pU67qT6a+ky8gA0feUJ+pg07WAU+
mlFOu8tLX5mjP08juctx7Ox0MMseS5d+dmAGg8gZnrwkqDFw1lNDo431YDaunHhq9B7WIzVKS9CS
XUzwu3+ayXKX4qhFWZZE+AlWnbtyBDId/X7Sx9uGieoJq68biKBhmhVjit/A9XGtWXk15q2TKa0f
aG3qlMT+SKNa9xutx+1nSkjfJRS45QyyZZKCklxZFoKSzdp6UYb751dwW251TUlkdBAddPeuA2nc
6NJuzjd1MriXP+5q4nNiiNvYHqhDCW3K1mE1Y1Sbso9qTD8NWXpjMaGgQxWco9Uk18Ak0oK8A3qY
J3+QstQ2Rj1pnW7Ya7hUMX0H91EAtu1CvBHdfgQjg/f3izRkQlRzSa9Razg/O+CAAMXdBJty86Ow
kMoYL2ZjUMJeDBEkaX19yxgShqCA9eYrGqCZlLu2wYaa8mM4Otq4N7LjKDGXAH9n6X4MtSpFESxw
LX0Af84XPQngJnzXp7fjsOq7onVwy1GDJfuoi70KdY7L+7hqBmyg4Lb5UgTmYlDIprzuA7wVynnb
pLiopaPafV62sbzh+JNunNjg3ngoIkCSU4WN0KpqX2nASlGnYSDYsLXzdWplWelJ8TmYJo3VCqz0
Q0MrTHQPPcTFVLcZQ+fyetYdQkN1C9gD9FB5DG9sFlUiSTAF+j1vBrvigPsSaZBTt+XOqDsTenw5
jcAhrmPaRnDc1r4Y6DLxD6S+UAPgkuqkIWlhLH2gUjq0410aHItQcD2sfbATEzyvSMiKumQMJmrw
CoHewB0yEcB77e5DxPhnC7loOCt2ipFkvMVTCaO4k6tNKSaetadEyt6VAEEkA+lPJ2qlrn850Kst
UglLk5PbPAOUO3VlImxUzTbQaKpsetvXVWdWHXMeaQ0cWS5iklj7YEDJ2KCoxCVvfj1UTxxTZ5NU
qHiKObZ2b8Af84mamuCLrdoAstDEBCr+4ZmwoLiOKekK68rMcF+rG7WvtlX1W+D3axepcWKFO8hJ
R5qsG2AlBuGlgvdLWab3dTDetDpxlKDpMYvfuPrCRtsYj3ZTiGDma1fb6Q9YtuFkKwNwYChljoyt
S6dXjLI54xz/BBvkVmbAXIM+/PKCV0PKyXo5JzVypQcrNdZbRJuuf47Hly5+7kUiPSsYJ1SYzaXs
inIXKKA5pwzyKFdKhjxwZumvWSa/cnXyDCulWhseev1nXzc0ZkCNMS2+0jHXTPI0pkXdDtQ2o4RW
46+KKMc4BlVgJ0pb1moXJz+OcEDSwjK7OAyw5QMmzeP9TDaYjLWNFnNqiYvZgss7vu7HEG6FfDiE
pPhJONXu2iBctqIA5WJVgKBDKnd6UQgwQ6vRB3Kj/zHDOfKoK4NBdJhJ+peuumFz4k66Dw5TZyq3
yYzyfuv9bwvjPHfqlKCOeliU89npSJhRAnR42Y2iwCraQc5nQehQ6Uq77KD1lBrXYzhQMBwLDsbq
/gEFu0xAAKTN30G6lVaxAg5jJwA+qU1fhuQ6BH9DG3zM8QYXIG3xrL28gatnEbyyBPNAC9sWl/Bl
FWMmJKYQewyf1AQsiiCUOE5MJAO2un+ALWOwHthpXFDnISZFYjmXKewYgLfP+i5C2ZRJqXd5NauB
7MQK95VygipIMmMDa6M6FO2U+WEnvVkdyApUld2VmNgWWFxb1+mdzu1frgSDlC1pA3RJaQM5wXDa
R9Hvy8tavV9NHcR6CyEj8HhcOimHShZLBFayNHrD/98oDdk2VuUlwQyODA3wsrsCWk+o1oiG3L83
0JAMoc+JC1b7kkLg9jSOAGfEIDLElrbBsfwAGeR4r4OJ8jC4Bio4FJStl1f7zSW/DJrox0A1bFFt
PHeVEpSQeJ1MEKiyPhLtcwQtXR3ctCLs8jdfWcxgWBt0sKDVwAE4N8NaNoRNBDWJUDqwcCer19mw
V8s7ZgoQON+HBjhL6rklOTdKFnWLboVSbebG3ied3aFOrYHIrmKu0gO6UtYbFawzY9v+qozXf7Gh
WKFsIYUhIPY8t88aMs+dvWxog6tN0t2w9jrw+Yefl+18Owtf6/xjh6uME0nKICEvY0fJPjH2euJL
rSBcfY04nD16OBvcpZ4rE8YyMQbqyHfmnbKLegDp2t+QMOu25kNnudJTENLZiV1IdgmO+rfofG6a
n/1IR7MCJRO2cexfwDZB63GbjGCd1D4nSD2r07WsbS9v6OpJwMwdyC1RUQTY/PzDWWRSByXAhuaQ
jUZPzVQ+o8kNVREAe/UoQKuUWCA7XBob53byKWZqApZHJ8VrNfmo4kdp8NrqxhDdAqsLWpTHFp6V
pYlxbihjYYsYrOIkZNLObD6J3f+0M3BzNvXflsGWj3ViiTtzTRbEU9DA0qDe2QQ8di9aazlFKLpx
VlUWTg3xobnOQMIcKFhSTY5zX1INWLu+SJ5AX3nfpOwQy8ino0e1QmM5ugWYl0rx7A3kTQdlzgRO
39mMUawD6LCPdv/Cf042gcvHWIZZab3Gb1Nqt7W9Sj/KEVK/+8tWvqWyy1YD9bfIkoAOkZd5DGt7
UJXegMzb+J6xTwxuAuIg11dT5Qy/Lpv63gPlbHGfNcqh1YPvDl0jr3iFNtVN1Puotrph54aPNgqr
DsiZyx9McCUtG/Ut6ixk7aAOhkYAryCsT4kykHQ5IONNqdy0nWggY/VgnBjgvlSqSdWUYr7Lqc3M
TbQDhhOyWvN7EUJzNUSf2Fn+/clLz1LLPjcZ7Bjxe5zP1FDuFNF86Go0ObGxrPXEhqRLoANbbEws
p0n6OlahkwLJkbB7IlKDX903YGv0LxplQO7PbQ1hD3GtCbYatJthCoINGFURqXuveviJFe5ii5p2
wKAEIn+EI2smXgfC0dJjMugifZ08Xvbx1WvmxBh3w6E1NYBMBMZi+RgQz2q9ZvBt5TEC9rHZ1vHb
ZXOCHTS+PUQlWTWmr+TglZWbEdJu2mMou5etrN/bYAGAAgFw8N+fNtWkzZG23Nv53vL7V9kLqZyg
Z0an24K2t8bGfGDuBxpugqO76vF/DPNFN6UqU1aUMNxKZDMrqVub3THoLEGoXY0QJ2a4m82IIacb
JDAToWQSR+h1vQh28FtbbQl9Jxa40FdrGgBkDBZm9VMHxXXdbAf7Wdfv1folUnGrKFdENCgp+mx8
4BujXjb1FEaNCrcZ5A2RjbtpHFFw1bqa9Yvh2RgV98yESpr9NsbRgvcp5eKxB+qhBgw80Yenyxux
6rAn+8CFSgktZgMqLZkD6i1IUz1Uld9k942IoWrtg6LubWoycNcY5uGOYV51eV9CiMbpVDeeUIKb
Z4Fnrr6sTkx8O3pGHJISYltOeJ16I/BmNPDjp3nD/PQXWqQg5bi8c0KDnJOaZQi+ywIGkwP7LHbB
VQ+xEQpKsflTpph6EaEO1z7V6QI5l7XD1GzymGAP+5dRdkfrTrFejb/ms8PBOLWind8BQQJ30Gqs
asp+jxgVCVPaje+d/Xl599YCCRrKC026QTA8yTmEOZRtMtZYTA4VOzw4DExI/n0FaFnLHyN8tCJq
JUcgHUUeAE7FPHywa9fGCGZD22TflolbobF7eVlrd9upRc4nMJFiD5kKi2bt65hCUnHGVToVh+EX
aA8ExgR7aHEOQWzWQyAAxqTyMWXu2D9pguvs+6jVsoPo/gMgZ0Pn5QvFd5J9dJ2kNxMD3arRtI+W
WbfbcVJ9q55f7VJJaTpggGFsm8mNw169Imb2OpQ1VCsTz46XeeyDkQ++Ns6dgIpuLSsyQdaFUT0A
i4AHPvdSW2V6JJeQKSO9BEW7GO3xABIiH4lJO1EXd22bT21x29yEpSxhphZ8UPUA1BH6MM1PfRAU
e9cO96kR7tghJQrJxGCkQMdiCBW3zPrrXErp/K+06r9aPHgKA2rFkzsi7SNRG464+hTXGFOQs3xc
PgSrH2fpIf2/gWWtJ04jJ9A5sHIYCJWSDqrmLINSQf9c6p5SiBpXazcLBkQtTBChAw1+03NjjOiT
HI/6oiz+Xg0/68G/vJi1r3/697nF1BHTrTDQ8CKFxF+otW5kPXaY9rhsZW3LTq0s//5kywrMlAd5
sqwi2fXGJpA9Xemhj4AX7sNlS6vrWWiBFiFRzEBwgTcb8pKQEjcxVCfQCvY1KPyoliBurH6UP0a+
KrCnyzGCXm1lGAlqjGxbGxB7CjZs7bxYBm4qFa4MKWduGUUjgws6wTWl1dsZXcsCFMT3iSr4+Ovr
+MfK976SESqDinWooZ8rn2MgItr6jnFCgAVlsg3eMkz6faO6XBrYYTnBggn92ELfobZgMuhLbVLZ
JcGual5wQtNuAzpMOuC84pV52R/WN/KfH2ByLxZABNCsX2oAy3hAQ2hgPpXt6yjS5Fh3uz9muIAd
yrFSKi3WqSiQ3sDdkD3YotRl9RABiw+RMNB0Q67r/BAFk9aqfYICTaE+G82DEe/kYle2XiKqXa7d
8iCJ/McQHxPUcgqTCOUwVBHV4TgMT5O01bvXJt/qIj3c7wjpxUNOjHGhQS9t1tg1jAECN/vWg01j
OiVA5dLbA315mR3qHTzPpFshiGPV+08scw/1oUyKbLJgOQGF+gwFqyoWXOOqyAR3jJN8AAvICBPa
Dcvd9l5ypGvJqTfh0fJqt95VjkdHL3wY3OJJP4Su6D27+iQ72V3e/QsCGqVZgs+Qd+UhvC6fFbfq
aPLwW3pvb5W7K+ZC8OQo6nMJHIjXTCzVEUTEBFbVPEJrErrAB8IOdQeytPfMvL18wteMERXSWNDG
gngFD7uYQ1vP2BKMx7T0Y1V1mGXs2NxsAdbGnPZIu6YSwAhXwxoBiSt4xk0FbJ1cOqN1QRwHGVLT
MnYCTQbUiWqQwemkmwCzBITGwW/kyjSpr1P1YKVuJ5QmW3vgn/6CxfNOriCJNEDN9vgFYXmtjiAA
h9qpX2XHKDw28K/kPsCD9/JGf28s4qhC+0RfGmDqwkF5btOwo66LmY1HTYAykw414tu4upWafWSi
C23m0BFIl0kGgdnlz/L1VHD94fYAWggkolyEyAgp8sKEWRuKtr8wjNailWIPezZCHKFokxpQ8jnb
1FY1AjSQaHiQqAMeqWSW8cugIN6zIRWc7LV4vzQDITgFgAT47s+3giXoTzdqCJmj5r7VXjLweccQ
2ri88rW769QIl5mrxTx1eRDljg6WhejKJDdIlxIRr+hajDq1wn3VbJqtXpKxFLwzqFWDmDzY/m/r
4Hw1kJVcLhRYMNK7IUfVEDaAdI5EItZrFyRIikALqS4Hk+fVTolc1hXmIR0pbJ4Ty75tFOlaM8c9
MdmmVTvBslY37o85PrameZwYcxDnTm+wzaiMdzMCz+WdW3UzyPJAcHjhqeepQEwlMPowh4m2+qmB
qyWNvCEUJLNf0/rc+QLpMIjI0TUEEw2Pcs3NrAGBcp07GHH17YPuhFfh72YbvYR31Q+UfLR7qLCq
v1S0S9AtBTlrsUtfLq9zxdPPfsIS40+iGTPb0KilKseE7xTo1KzS6i4qJe2Hijc5o8NoDKN72eTq
1mK+FXcGXh/fNKxqFM0Le5ZQXQAGcQqua/JZQej8spFVF/ljhH8ojGgA64Md4PptmdPokI8RPRS+
A9cQlDE0DDYGfWnZ86WCMhyCsAiwjggsRTnNP6WbeD/uK7/Y42kaHyxvwEU/e+Z1dCVyz1WwAijx
IPmBaTnAzrn8RkGZi9QtTnYZOb1NkV4c0mM9PKS71E027K8HVZe1/om6fJnVSAHHDTschykD7jH8
ySRoRtm/iuq2FvWKVt3jjym+3KroExniGCsbw8yNk/kQj5GrjoOg87xWZSUKcG5AcQEQCyqwc8+X
tSzQMNCNGA9RmkTCDWYcgiKizPJSsFrMKeD0i6z2rdZ0ftLJAgddSZ7OzHNXjNyrSWqmDQKM7kvo
T42oOEEfqHY0+UaWBJfmWgJxZo27ato2L9M0hjVNu+9Qc5ihs9BCmzF6Zhpud1ThDkH3L+63M6Pc
7WNMGPDpVOxwVN1UQOLNwjfm2hvmzMTiTCfhK9RImUsZ1iVJd4Hht8TTotDV5aMRvKaLDJVEm18a
5vSTCBp2L5DQgMqAh9KOY2XUiPcDBuPCt6l+JL0Ikb++56YBpjkQawNIwWVPWpzmdTzit7HqOU8/
2/7DmP2hIpu8edRnF87nklIUXNda78DFg9RFWTrshB+r0mIDQ6cEmz5dyb/1txqjkdvaNZz00XDY
HtN73iBT4VpXEgC85YHwhsg0ElW+9BclUldIKq6R0Z889SN4V735p02hFRX+Lq5NP7+x4dm75E4U
hVeiBQxj+AaMO6j480FYnvSgVswW6eBIE+3ZhPxp51++SlbXhveNYkOlD9k3d3YySdZGKK3hpKra
xhp/QlVuwvTDWGzGZHPZ1MptvKgM/2OKOzF1hBK/WcJUpLiZ5MpsaxebyRIsaOVuPLPCHZpqrBfF
KFgh6WZUb1oiUv9c/Sgny1iWeXIqMf5aqlUMAwkGC8KnuPcjEX3F2gUIdcqlCwOsJSghuNMVRWBB
ivsM/Gix7EE5hBLFy9MfUF+JlQM4Q8rUh7w6BSJAELjXzvWZZS5lAuMdmNA0WI7qO4beOOb3kh+o
EM5oVlRug06dqMa1ahISDkB3ArqDCiu3WMVOgkzr0S1BqSZrH8vwqDAJ1TuMTTIMTDMqgclBdy87
48pXXHQj/jHKrxMTsFNawWgx35bmrax8muPPyyZWLsEzE1wW0wThrNUjTITEkSeMXWJ0PYQUJbgZ
Lhv6Ak9yqfapJb5j1/adMSgyLGnV8Giw+ioJJppgqqCtJmyk5nbaZ5O9msqDXELN8JCPkacQgG8I
ldOEEiPaxb0JRcXGDc0nNZCdXP0Zq+CiB6C4N4rbcTBuErDEXf7dKwHh7GfzSUrcR+BNws/uUdRQ
S39Qnm2AJgvvspnV76CC2hmccJBS5gucoR4FGK5rUbs3Z/05tu38HUQrZkNzXYuQzRqI7F1hNiU2
I7L/PlfH/OQyDIth4EXblvMCjFflRRfGgG1lD6W8LzLB6r47Mv6+tYwfLcwxWOZ5OMr7Km6CBH+/
RbcWgm4Y3kh9W369vIcrEEOYAXoX5RI062Dr3MyC+jBKI80g2HYPodwh9WVtM4auGYa0DW6M2a17
atmHzqkfDUw8O45KjcqfRaFxbblAoYPYB0tWvyGmu6hSkknFcuvyd5mah26SNhNTRXDp79ciBJvw
H0i5YYDS4EuNXVYoddbVqMRN1HiUN70rP+dXwcE6AgAPjq1j/qtw8n12ZQni0krSB8tgPpahcAp9
Gx4oPcsykyoZARjdBVt1Iqic3kJVsl8mmLvuuunAOIIhLa29K8eswMs5VxrNVeK4vIWeKNLrMGtj
UATYrelqEOj2hrbpgZA3WV5QiMaG0Eis0+gxsFj7OMwlPpsmp2SrBsnfX8UL7hOZhb4MryG/OPeZ
PChVECEuMdYyfShquHUjGHFd+0ynFri7eKrRx69SWBjLuz7Yz8ODnOztFKqq2sPlA/A9iGAtYIkH
7z3Kcvif87WwADQvqTqgqj9fA3Qt1yDR8IqBGsSJhHjeJek6j+dnxnjakxpXR1MoMNbUbq4eh2mT
1x5JPSXcmro/am7Z3uQx9Oq2BAqclxe6LIS3jdYg7mJo9CDN5m7jmuWZqScNChh6iIJaZTEvszPF
sSRCaK3mh6nJ8KTKkmCLvFiEQf1OG4FEGxo6eLuif0ggSnS+z0qQYTigQbBOdup78KHR6iChsWA7
+i5wy9cefYXtAKVDepXf6NdQcxakj9/vpDP7X8nKSXYnKSNk723YL7PP0NwHMSiUX4x8c3mTV6PY
n1V+5X8nVoy06hOjhxXS3qfQ+W0yCPE+XbaxejYwbwPEng5tAx6WylpMulVaj7I6ChkqM46RrW3M
YEZKVVIiibgBv+fd8FkoHBIVs8sYsOIeEhDNlUKFYUlNQRy7UcFp8nF5QargDPK0O4GUY4Zfx7Go
r9s7eaTSk+1M3rD5lR0N9whZosi1Ni/KloY7qClgoAVC4LRwiDN4GNkWHZS1b3gSEXiCE0jGAfG1
RAS5PjToaNrbUCQtsnYWT01we1pFdhAoM0ywzGXjTgXkcXaHDp1FXyJOW24vb/BK/2mJO8vsJPpe
CNtcQjYWaaoXQJE6YeW33a08v6rJlrQ3U+RY3W8CPjz9vZIGILPAsyF/tIagbLXmQzj3yGOAcMdb
gLswApC6JkzDenMb3CFo7feq4OCtWrAWALCKGVHMmZyHF3muqlQ1F4is1lIlP8qxLoifK6U3HALs
ItRtMUUJ2aBzE00tyXWQYmAG5AGBuc+ne8XeSukx7LzSdMOFaxt0EzX+K2gfrh2PE8P8rZFafdj1
PQxjWM2WNor2I+mulempra6Uv8fwny2SP4rJhEuyWhZZhaXfTh/VrF5JUSxIhkQrUs+3Uq6LzJyW
Ya5IA8vRfJMVezxCAvOH3G0BdBZYWzvQp/vHnTYG2F6bysuagL2y3tvuKhneLp+wtZhsgy0ArV0L
QoL8Y6CqjKapO4a4H4Bt02zi33GvSnQo58mLxnAGKVOrOpdtrm3iUqFDg3Vhf+cp+0ARpcX2AsTL
04euc3IC5scniEpNNlTdHy/bWtlCBTrZuk4UQAwx837+wXTWK6VkwlZno+ar6uZj1Zmzn0HmQ3DM
VkLjInSLsj3edIvo8rmlUA7w5iUIVXERU2WKr8PyFsNM15JSXVXaNbi6fLCDiToFK20RzMH9Mfut
fj8yXH5Q3gPvtr0tIYZsj5Ybxs/apG4lybxqq8cmjPZ91LpIeKGVDnqtqdVpAqaXznrSk2irM93R
lZ+XN15b+cr4YXArBYAFdPa4wNaESV9aBZyXlBh4lBj4zCKjlFXwlMbJM5708xuxM3sXa2zYJvqU
ug3rkEhVagcl7G4OaD2n0UvRVPJtEahJ4MpDZ2Sg302ZDoK4sbsqRm2MKWBXmmupUfWLJX04QOI6
H39lRaL/joIm9lt9nEY6xKb6w+obY1cMU7qfQsJGtPma+Z7ZjQKnkNO3oK3jHaZfWx844zY/SAWz
j6ncl38N5EC+bugGJqdAKoeCOucpTNb7fMFQWRM4uyVzVj2ztndV1TQ7TUOBayIEFPGl3gtus6+U
h0ulFUAGlx4rculv0ppxXuFQgkvPUe/YM+rFHjAEEYgp56vSL3sqP7bby16wcrudGeTiJR7oaAV9
QRraOw1dR0uEwFnJjs8McCGy08OOSPAjR9E8lIZKELcFsewkf1+d+xKpMIlhQRsDT8jzbybVfc3i
pbVPzNpjLL0uNFDI9Y3gxlzpJ+A4WwRDp0tNw+Ib4ZUeJLZeAsaH1gm0hP1iWx4gYVLtg22oUntj
VFCnAMLp5fJ3WtvGU7Pcd8qSTtEjMNk7SnuF17wEJsvymEEJ9bKZFZgWXF9FE1pZFkf4/gEKYn1X
RzogLn1TyGCJjPojjvnwGTOpBTUgIyE102r8QQqdXRfjAAiF3KcVeOoC6aoEWPAWEl5opXXSnD81
sZ7e1pnEflS2NAtO6YrroqmDeL50dnBzLDfnyYuoyMH0OaQD+klkcGMJ4WkU3IMrdy8elQvFBAC8
Cz3RuYUhUvShh9CbA/2TRvHUwuuZCo72njaKSERg5QMDAQA6GxCl2+gVcOekl/Uq67+65xC5KN6b
8aYrvUQowL26pBMzy6aebFo/DPWYTMABTBv7AbwjqlPeW/vsJriNne4Ttx+4ZFQ/oZJbC3qua2Uq
rHChhVMAWAfd0rlpXUu7IE2BD1AejAf9SvckL/mh3/0wriHR2jvpDn0Xtp1y6sQ7zQEX8mYQXcYr
LnP2E7hTlBp2rJJpgSgUbyY5JiKM70oXxjgzwH3FRI5B8mrDgPFzQeEFgJD2VHfReJEjj/0wBUqj
a8nFmT3uc0ZxBsR3BA+NduxYgmnMDQ7zBpSg8xUE1e9Q6HxBQ8R51h67N0GkEO0ldzgW1oRMV7HU
5hXU8LuYuP2LDuAdVRZHcrr71P/7u+psscsROvHdaOrnPluQEGSEKKDkhRDnvLwo0Zq4kAISI7PL
lzUVagpR02RbipRu14/5n0OwJGUna6irKKvnCWuoi9C3oUvXji8m+lZ/T1kAR4RAFGrvwFIhyzu3
Y/RKFfU57OSA3BgjDckHhKLsJBLs2PKVuYTlzA7ngCYqpxMA7RDlkG6n/tgOLxITedoSGC7Z4Dwt
BdNPO/awMYf3SYAxudwrrISGw7abj2pzFxc72f6Y/kXmcrY0zt1M0NpIMVmChe4wUFxVyOHr4KiJ
PpVoC3mni8qpsxmWF5AHo7ppQsxUpu5lxxbZ4NxuKucgVzvYaML7mWzLwcFclyh3WD09aD+AjwO1
IJV/NjKixtAxwYbVYO9nhmvHWzQVl9qvJT9NE9VjKNg9tEFBA8wrsewRnC6Xl7nSGIbbL09XyMwu
7Hec25dtjQGyEm7Pal+z7vrcB9zTH2snyG0qYxBCHg9Z6Qusru2uDaY9yBQbAE/xyJbOiMxmipHj
Nu7oYpbkx5yDSplCPJWGN4ZTHeX7UaIiDqy1x4Jxapb7qImkJdgFIK/NDWbTt6MfUtrsR4e91g/1
3vrrwTnjzBqXYFuQAJkaxcI7Nt+CkgPKNaR1m967vJfLb+bP+smaeChrY+ck6hYrRvNaVK4+H0lf
URCYtaMf5K+Xja2mJKfWuJREkepxrlVYa2m4GV3oyTnJjQVWfDWh+QbZtfoKSV83un/QrsBilYDJ
EPPbonMjWjOXlZQjlBCDCO4z37zHND3O29aJHmzvt7oDQzFtNlVN2X4/CuLquteiEAISCku1ebTt
XCkpOIiRCmaN2zRQRbTQsbm/vMP/xUf/GOF8FLKzJG0mrK3ze9fYsmtA0z5ykHAFtN8MWybK8FYz
sGWC9j+r4tyUNZD2xbwFXtAbJfODzfgY3pWv4+wokASkwb+4/kC9ihYfxI2WAu75NQuBct2ul3wv
LpA8H7pkO4henKufScOLQMd7DF+KWxAUdZMhHhHSFlxmtAyXoH0uEuVcC932HyP8/N1IIhDQzTDS
VY8BQIKxsEkoWAZPCjXgDTcl4LZ0pLqCOv3BZFeB6GusPW7+j7Tr2pFbV7ZfJECZ0qtSd0+HyfFF
8NgeZSrHr79Lc+7ZVrOFJrYPDMMPDXiJZLFYZFWthRpKtCqC1XounThfjWwkOJd6lN030kEcnLZ7
74inJLuxf+GY9epoVDzIIi2Azovva/QijGuhSRaMPvZOaw8/G7iIzCIeXL4lP0a7yS7uB7vm3J/W
Ui3fgp//xWS2kkHlptMD2NrgqV/Jvofe5bTJD+mp3DXfmh28dNVsWRe+eDFIxvJSral0dGQgXbUJ
HrLn6JDsBrewRY6PWHV/f2BYDT+tiEK9rwDTecRDAVntaRhO9359yXgozE6NaThKSjnP3s/JCe79
g5zjkstj3uVM2feBs7ALI5D9JgW1Iqgq/E1uh6+107mRxzuLV+OcWfz1/22BjXNaSW2CeACOei/h
6G/2lYsHybd0099fnzaOoX/3FS4GNMkkUyUFQLq4nXwnqHa+/HwdYs1lI2hC8gvtpKDPZguF2rzp
xGZCMb2UvhfCDR59nbxzR/3BJ55hbhL5i4heTjiFICs3MaAqGnTEsX/Nbz2wxci0sPV1VC0i7DY7
W44atE1tS7w+57x9O1sWs43mmFCE6rGJsi72jJDSNq2hfYN6Wb11c6WEIgi4ZsDfMKDBSXJRaY3W
RAF9QX3mBFPyeX12Vzz7GToTXHRJIgoGSq/RIAhxEOMk8d51VucR5BDgIUAVhs469pR0dYOaGgwP
4XUifA3DgxAeQ15ov2KIAPgDw4yjCZUmqkzAKMEhiA9duNV8Thy/OlULCObyMMmCUQZJhqJtGTnz
Gs2UwdP1xeANYv6Chc0JVVDh0R+DQN7Fys2vsGtQ8sarRJu/88Lg4BtAfw2JgovEzlQbiVDIQIkD
0KZHeHAP0fKuWJSe8KQLvEFzptot8uehffZ5jRwrLhCMFH/QZ3tZjDERlC4WRBhc1sWb2iSPYlfu
R0imBIqOJgvwxA0ZDLHeXJ/albP/DJa5RUdpHOBdFYOelIfaP6TacZDelepDmf51yIcnYQJqWVU1
oTXBEupAA6nUa5HEqKgToQLTlqdMFyDiG3L80+U8zhUVsqRCyx7PwRcvOE1bNnTUExTj1JbaHovh
sYeGUK/sxGbTkTvK6wC6NM65mBpYIraxiFaq84UbCvTfFQVJbFQSCtJzEj4I9fv1ReJAsPUGWqtT
088BUaBRsVLflFZ36tG5DrISKH1XhYMXGkJNBF0Q5wPxJbPB45eRgHcFXWhGYWdfplXsawUN2Bb5
EI76Y+LwKmEuncc5KGP2o1CQvh8AWpLehaaA0/Ni9JXbKiAMsPDgBR3VUmzqqYSAShihUMQuXTCV
eUjPe/GG7sxDuqt1K7fpVqEvZFPY9+DLPcQb88Brs7v09edfwDjhTBV0Kkb4AtJZhbDTZLdTIFrb
vVxfwRUYlGjOWTw0ls+7+nwBsb2yzmwjDLB91sy9MnhEfGolzkZeKVAGJSYsxET3NDRjvh/XF55K
rGWzzNIMbw1W9pC8QOoocGPJxoO9Fd1EG99JQW5mx8fOBSnJI7fMW1rZDWf4zIYr00muzblxor2Z
PDS4eOq7dBo92UqfjeMvsvnx6/q0rlzGzwbMRtqtOFWQkgKg/6FJaAWxk5duL1lQrT+2gyd9xVZv
cSAv3fLMGYPOTFGC09TY9qtYHIVKG2AxlSM8xnflqXuMiaMf9AKJkWljfkg2uA19W9G494o1K0JP
LVRsUZaGHB7jBjRh1KXED2BFqQ9ajdJ/SMX21E9CvZNEX9heH+naQJdo89csjCkhWjwJipDYNCoT
Sy1+DDR9koN3Y5K3I09DZ8VyDBArg1odcevc8nMOFsdF6JclFtLMA/CG/hjQ9qIXj9dHtOLR0C4H
TwNOcxmaQ8z8oY+8yYmJyqMBbb+ahRid3CMENDhWuQajK4gX0CoHWaCLZYqMLCZCj8dTpHBRW1cY
vGeBlZPUQOU/jlDU/VzeL8bQzKRy7hYivpdMbyHoxOMIjD9OLnlohUW6lceVhaI9rMB5DGbAUyNv
jJp8tCWzeXRQnWRmGNC5v8aoJ0tU/RFkFaJ/h9Y52AcJkVuwQtBT2sToWsfswx56MwaeXpAMQDOx
gDRUbau9gBxoNNX9ru8F9SXza0TxkQg9l7hQksnpFAQiYqY34abtU0VyOgQlh7rq2wPS+9WplMag
3RckUu90KM/utGmcPOgfhntdzsQPecyN/RAZ9Q6qlFC9lcCPEFrqpEooNkSuFmzhgal/ZWI+eJNq
jJ+RMGr3ee1njyEq316LxGj3qpkMngaM+8JA/XNBqRw62WB2N2qq629dGYIkPhlDHMZaRCen7krh
mEdo753EtA7sEertPxCvxrUng8hs1+oTIp6qJ9ldD3naaY+qzN6/M9F3eAu6DaODVKMCJvqBhvmO
aOH4UrRV6JGoM6FLKYH4EmUB+iaMlAmVf0ZegHu8HUFCMsmhcJvKVHxLysm/z5s6Qr0V0cpd1gmx
o2aVhHKsmLYWEnQh3dMiyW+wjErgKmYy/pZLGUJOU59kT2AeL5BQ0ETRo3UdfdVo/JA9gVQUz+KE
tAkSEEH7FsRx+SmTqfjqQiP+lIJKcaugVQcLhWDKQQ1rpBkbHXKk17fumn8guG7iTq2gKJ59norM
CPYz11piJqEZ/mJmNYzN+QsQFMMgVAQW6vfOnZBK0qjoDZSkCMZ9V3tp62gKB2LFheNh9Q8EE2+Y
6IPS/RiFWPXwkWi6E7doKIQ8qqBIfzNjCyTGo4p5mxe9gMHU41aqbmoE27yqypUTYmb5xomEOk5U
LDPzFXWj3CH2nqsqqQdxBS8DeXA4Za7qS5vrS3P52IXcrwg9MoiKIAXEPoRGgAmFMp9pjyZbBaet
LDSbKRY3UVPYfpf9jgXew/sKwxQwEUyhlBMNqBjhuTl0WVmGwVyoKjwiY0MPb7lNJis7qk9Pwanb
R7b+qIEwtnTau+wzdA1Er+jh43Wjrp0myACibBU95mCjYL5C8wOi0gy+Xkk8Hd0o7cBN16wZ5RKC
OenRITXkRgMI0/e01pKPo/2JxCqx5DuTOsp9uYsOlWXueO+kvKHN9rWIMAqakrzpgRsoeLpMR6un
u+tmw0OYzWqB0IxSq47fByXcax2dBpnzmrgWgSISQzgmgYsPZzET8jZo5s1pMyLkzmXhg3SEvNMw
QFatNCjKIMypTr3MNwMcQpneTVYT+pHsNImc/aoCJYb9RvW+iPqu5HiataEvoxBm/6eBP/TB3CjS
t8+z6KkecgoH16xmCTB/wGJujapJcvmbKr+XXxKZbko0LGhjcUNlDhLPzzBOc8jFLBkFJDX9Itr2
wY6mEPRunEY8huG/D3rPXBoza4NEgi7xkYHOB99p9Ai6WU6av6hi6VBBt69b55pTm5WY8OaCFktQ
kJ7PYBnkXVub8J99YUd1ZBWQaVW3ZqVY2rDrY96JsLZgSzhmwWopUUcqAG7MUMbVOaP45XdWl75c
H9VKCRcEKJBGQuEA3l00tnuuM7Uq7AsUwLdu65Kt+fgbxUE/4TorFBFAF34jbvu9uS3eetPhZXjW
4gTE+Hi1lVX5smgWkgqtlmrADoXGQmm3gQJAaeLRsXNQ2GvnSANRj0acDDEI5o3wTlcf9Na7Po1r
q7UYCfs2kk3VVCYjRqIVmr7plaRC5Yd0nKD7gXohP3783+CYPRaNapnWKeAU5WdKflIE+gUYN8L4
9TrO2hsBOj/+WSE20ROXmSEJ8yUs+mE+iXhqtKYD3sxwCIBPCZUKnWWcDC/65MBekvrBKHF84jhH
2Ssa4c/3WgUXUvkteBM7nASZBom/h1Z+lEa84kZOmHvNyC9ZW9vfc101usVV8KaxvCJmKIV9kKuY
05zOhEOQo2/bx7YvMleqTh2qhwSTU0K85ipNGfwRELsxCWpvz4eJgL5XSA9WTKFXW1dQ7iAJ6oM1
lYq7wijf0PTKK5JaRfwmiIQCgYmz8BxRbxu1LhPEmfmYEhR6SdG0TfpI+pATH7rTpVr66SYb2oyT
FFg539D1okBGEQ+7oAlkDl4sMU30HglrGmq7vD0Sv9xct5mVXf4foRkdrTUohWJGJiDtaagtsnhi
kmSuNkGzR6/qAdX+5Pd1pJXs59wdYaLgAt0J0CqeP2VxlkZZN6JlaESRabPpXQgA/DA7h1oxOjd5
l5yVDXiONTueBZYwJbEcVsBC01B2yo7Gr9DTndaTPfnWRv/oUfwUOWu18oB9jsmYpZSXs4IWMHM3
BJNAbuH25iR2ZCvH8NRYN6jB58zo5eKdIzKRnyBKQxe3oNQjKB3+Kb4kgd1Y42600JTk+o+Snd60
Ox5xweVeOAdlbLKv5VzNx3mY5uMk7FUIL+m20iA7NPJokVYCzzMsVgUtzzpNbwZgCZBtccGtgm5R
W32k+9i5I/f1Y+Bcn9HVCQUhJ6wURScS2xdrqB1FekekdtVCOHKm9lWfyoG3bhczCLo2lEQjKPqP
PCVjKLniy1AsgSy4DnLxvH0vtdiuxWhH2+AGfGqc68GFg2bQGCNBDBHrbQm0rtwhQRRXN1of3k9V
7+QQxFGMaHN9DnmjY+yDZlMXRxXwUhT/ZUS5K3RkwozUjZr4NORyytkFFzHE+fjYIiijkVNCIoh9
dlID/qynqv4qya+BWxN3URDA4DAPAY3hR3FBgdOY8kedxKFVxVTYS0F/kLOss6Rh0F1qDLktFlnm
NnL3JTQFrySYN1omhKkjSM5K82grwZMNp4DeQgudqIGYnK2wuowmqjtMHD7I6zAHA5KomWyOWMaw
OGalNyT36AO29Oo15NG7rhroAokJ2XuBmHQagGTKL42IefTwljfRymoTA+XivIbS1RnE/kZxB9pZ
QHNzfjSoeLRuom5exxJIkeRkCJ+bST7qkOS8vhV4UPPvi1MorpJCLBRAFUR6NOT+PdbAcNXru0oz
ObvgwnPN1rkYFeNT6ljAA26DSVQD8141dQirtJ+qwS1nW90FCxzGm8QqyEL7sIA0MZ5XJ4f21EaL
qINHV6tMnyD0mTV3E+Q+G4458qaS8SoJCYc2rzCVpQLSIdnMrbRqIbCSOz3VeC7lMnz4nk3kUNDz
hCQYG3eVWV6g1w5oWjz8TgvJBhv3rTEEuyaL3nyagcWqbr9ipOMSkx5CQ8Qdonbi0neQjX9VIcp4
3ZDm0Z3lJc6/h62v7gRCi779nnU0CIl4rVY7yO/qLt4jBd1JIbdY938x42jtxoMPojb0lDMWJeSp
pgy0wkqLOSrwKXFx7DsTEjA4UjhVE5exIQa4BGPMKu2E3OgG8CVk5V7p9qJuq9EBlVU5eY4gNGy+
hiCluz6nl4lkBpMxqaycGgIKB2wZ6YZGt1mDiSycJn5MwEHQOmp+DMRtErt1ZfnNcTS2Un8TNg8k
QvP+Pgp4TZxrO3gxBep8uVs4C0EYlVBJ8Tm1Fnz0Sf1Ll5NNMficZuXZm7KmhKdlEVk7AwK97IOv
BB4HJcoBExOwTuv0HWRSnPfCtaNjCcG4PRMlQz6knTCxcW3V6r7G4T8Jd1Ly4os/ri8iD4oxUt1s
DNJI2BhVLVlhdl8LpVeQvSZQsKZwZm59gf7MHGOjTR36WQq6YhuOyEahciCAKV7l9GusgyDxiW4Y
BVRyzIASZMqiWsCuS0AmgCDDzgJ/XyiUs0RrZy7e4/6BYcZSRWnul1NdI9V0HKonXajfanrK08bT
wbcTqiaXLWXt4FgiMrttUlQqxg0QWzrYYb41f2NwymksrJtIsKfRbjvq/YVxyCgVRamIAtIEJoRp
EIc27YC5FIPmEKNpQUCRT9qcTOkJXXXXsS5vf7M3WYDN+26xfYs0oIEWYXxRobhDjzRxBqWOosJ7
rtcFkiV1riq95OY9pBTF9qWVrJTXknZZkst8w2xci28I6JSC1QoD1nXL9D8G9SFEIVrjqgJOMDR7
95VlqLc1eeeMfXVtF2NnNnxBSEjAPoddCL5p1DeI3X2OJLTsFUiaC2lmFXPhiOpIiAyuQ69ulwUy
s13QTS7EdARyAfYysbuZ9GHT8W40qy4TaVkDzSLgD2dTpkI/ibkQtLUtT6IDOV7cmpr27fpALq+6
32v3B4QJ7Huzaog5NLUtmbdoYWrkV9PcVMIhU09dRO3y1ZQ3dXMy8p+NyZnEVWewGB+zT4QyUQW8
GNa2kjboABStCZrcoVJYlWjreMMWCI/9bS2e0RVZQ50kuAlQTnVuqFpBYzGYgCgUT+g/bUyLRJ5f
9FaKQuu22fK1RS+eRufp/YPInq6dIaf1SIHYkU0DYpD8bkwmqK7lDg0bS8Ftoy5AvPivpZBmWBT8
4F3URGGjyngFVG5lExhX0YUmvRRDaJlpB86Udtf670r/UZfT9roZrU7sAo/xACV4VuO+A3WlZk4b
ZRo2ci+iZFi2MrO7DUp9I86KsankXIddtaAFLOMAsqEbFHGGRfPti+B/dmkZWo0yernyIXWZ28sF
52q1GqIjp4QUDDgnIW/BGG0bqpnZTJjZSEbxnTw8S1NxjKRiYxjTKZaeI2lEw6z5G0k1lFKjCNMy
hVcxMS2jRo+HztPBW/UR371kYHLGQy1j0SqkGtpYMyp7KodNKrcPQ8jrUlmNdf6B0EUmQOwKXHSm
EBCgSOm1E4LiONkYKvQjOYHOvFoXIeICaHb3i2NEaDWSge4IR5fu2xESJC0o96Cbs6VcBsxV/72A
YrwepEDzSJxXsWu2nX5v9K8NitauG+f65WIBwpgKUtSTODYYD8kCvBIpVg+mkyS9iXww7FEXiphy
gGtVzdPf4QIzux+yGm0RSgBGFZ7rz+oniluo2w6SQ9VgjfpWKU8l4YR2vCllXIDR5YkRo6YJbAgO
geaLH2xI3XHmdBUEJUrK/DI0V+edm4hC02ww5nWjYJQdomKjopEfOuOck2nV5BcwjF8pZX00Yh0w
yJJYbfFZQSAqyMGyHXu+z+ONWTX7BRgTS6D+nOTVCLASCbMxPRWdao/Bjzrn8c/xgGZvuthfeiBV
iL0BFNG7uN9IGBQx7DHiVBTw1ohxSVoB/5/EMASR4F4doPhPHL2srB+vb691GAhDQO8PT+cK4y3K
Ig+zeoJbksCd0isj3kcfB5mX1+ehMI6CJkUV4Em9sodG20pm+DSW0SamJuf6tXqQQTfzv4NhXEUb
kTRoDRM+FvfJKdyoPnW1aNvgmlIGzsS7FfFGxTgIo/KRwcwBBxW2ULYLuUONK69cgDem+SMW5oZH
gNDUB0xdBtI0p5LNMEZxavYjSo3JBUEbLull1iuukk7t03XbWL+R4KgS8V6MWI/l91JbIQT5HFgH
qsbVqv3Uuk2oWUp+KvIbs3FiYrVlZQUQ8bwOvHoc/8FlixdoMJVjl2DMk4TCfBDk+wMvAFmNKBcQ
jN2PndCkqQQIg4LLHqMoyFaHo4XOVTIk9th6+uilAa+QjTcyZiMQSkEa3sFkNIHshqJ9map0c33y
Vq1yMTJmE2h61NZijUUz82OVUbRMPRFY53WQ1Uh1AcKYPgF3pjCOGAeeNi1V2NWz9p+sWDUWTB8e
muRm4hX786aO2QhpL2a0lQFJfVBMk/TGzyknCbzq2hejYg4sXfGRizLgc0swPdPqSP180+rHCArP
16dvHUgB4TP47MA9yKxRrIe9rypCZaukv5OyOLBlargdKJZyQ329jrV6CqP+779YzFJVZZ02ugl7
yLQ97k6DVDlK4yihLUp/89AN4eV/oJglqlNIXdECUJLSHpRgRAL2YciQxBfb4LOr0p0C7tS+8GXO
dK6b/B9cZt1UMUEmHZXzuOKryDu5AwRfgqHnPHOveuLF6JgIQ0nM3lfm0Rmq06QPBYTZJXD4NppX
VKbLZZXm2QgTZ0xt15pShkGlgdshTdAVG6X+UPWWM3k8HCbQkNK+M0oRw5JL1PfPV78yQmoieWzz
mOd1Z696cTf5ZwpRY35+mFFDyPzIAJYZPkf9LszBukTtsLWn3rfS5HEyvwbxKVd5Yo2XFIvzTX4B
zLj7QdBTfcoAHNUGpHK+atS7esYgWg0CkjIRNlnx2HWjZXaG06N7t+ggHN6Bk0YJLbkjD4Na3o2Z
yMv7XTcpcPIy89EQFZS/WOMmfm66vWbcN3l4E6cvuv6RVDpnpdedNqRyJRn5L5XVylWkEWyqKc68
KhWtqLA7dMNHSm1RaTfQH2MKYRIeVdmqcX0LgUl4RcFV43yAQ+LLMlrIK5T4UzTguHXzXiu/S51z
511/f1vgMB5AQK9JXPsYGoGsMt1lkV0LP9Nqm3X3o7SRZJy1v6r2uUzvIdblXHewq4u4wGb8gmqU
cqPPZzrU2lMd7S/JS43MZmt4beCILU/RjjeljF/Qi1qKpQZwQfa7jE6o4CmNW8qrwVo9bReDYrxC
baIDpFCA0iXTTtPaX1Irc6L16wNBOuvcNlIxNgsaASIqKyeEXxMUqxLu0tK7vj6rp4MxP+9L4twn
wdigYXZyE2dQS5OH/CioylHPxBe9Ig/XYdaj5QUOY4PQvEEhowIfo/SvSJHM3LuRN5fCaoErohWz
3eq+Fba83v9121/gMvYnj0JdtxNwwUpuVV1540+Khcuj41OwTySVG5o/ahr+LOLGKkpi0bY+EDLy
qixXl3PxGYxdKv5Elb6ZfVna3hQqer9RLJQNA/pgJo4jWw1pFlCMcWamhiaoCiNus18aDKeKcbmD
FkL/qhFje31ZOcNii9iSOvEp1AOw3SoPreA2sMzRFlVO6LnqROZDaiY6nu/i55tBVQc9Jj2MtBw3
av0bFSAFOK8j0dGa50qsOS5r9SRYoDFrZbYkaciAtRL7D7l61ru9bL70fggJIHTgeWPDKxXnATIr
ltS+oOb5PDwKEkndpsJRqmSryk+Z4mq6q/Ceg1b9158RXrAehCE6leQQm95QIYRhHqa4ebpuGesl
CAsMJqjwa5SR0AGDElPx3ox606pTEIbnmdw5Ujqcyj6+FZv6Z6X0k03U6bn2p51g+Hg/jG6jSgrt
qkpjN08V36YdNLFBbZZZsekLnNvapdgFvhIaWWCZntu00DN2bl2pLzRiRiJU9SlIF9fBBiJVEAcC
06ocQ0WuBAt912zUAiQR8MVC3O+GxvybR6DlRzD+UcV7IFKp+Agpv+8FNLsioZmhN5WzKmsx5hKG
3UlNJihZgpXHwVUZXl0fpv5FR2dMlL7V8bOYb9F8Wk4c779+yPyzf035fIZ9sM9qYQlbiMXpRkCe
KC3UU1CCnuz68Hg4zM0RrYdxgdZtvKRFxVbxc7ckUEhRea/u6+4IRN9ERJpPZ/WdoC2Voz4KwyH6
c6dPVp05bQPluNGF0rmo88Q6189ONKKheVtG+oW9EAc9AV8BWnPtFFQoZLTy9pAhmTiET0N47OnW
RLGr0OQW1ThbY9VPLIDn3xfPa8FMHJ0j82+PpNwIQ7/pBY5Brh4gCwR274WZhtgJUzkYeFSYvEL3
nYRsc5VwTGP1VDTBCQUyVhPyFqxpxLE55D1Mg4YPWulGyNyLCENVFwKOHKhVK1xAMbPmD3InUjpD
lfeq1FtgD7GyIPb+wtYXKMzMZUGoSuZ8rReig4kMc4SyQS5twOrJhCpZEbaOVo3vTOXCAMIeRUdK
jeWRJGQnogPK4HMRPbL1rZmCCz61SoVz1EtrFvGtOwTSH3TeyMxhCM75JEsIIBsK5lHtYbzTn+qT
fOd7oiO+VRb4e7td8IUo7vp8rm3qBS4byshVQmPwyuHVadoZxEUfbRLfycG+lZwxvr+O9d38xV71
l2DM4RhRPekQ+eJw3JjgeCGBFViqPVn6XXaTbYq9OVmvIlhXSi9wksaCCovAuV+s7YflF8jnWxtZ
YyXSVQx3GkBxuAcZstg+GZWjSz+uj3U1U7hEYnaelplU7gMgyfEeLrkdW0cR95qGEgVlW+lQTtHt
kqc6dtnE+H2oQ77qP2akMJvQMLpA7gTMcG3lxwlxPVQVLbQ7INsRvjbP/sO+USw0sTk/fDfgpbMv
lWwYdGZzylMCSowYHtu0Qs9/0u9i8C4SN3KRdtsEWND72DEc1a522kPpCB8NZHU39VsB6wYB+xZx
kukYkA/cKu+VJ94L+4h3MZrHf2mBkAPXweiFx0EmEIAmFfqIshhn2HDyowG6srxja80NLkMNZt2r
ueldHHF4UN/SRhRLgb+YW/G+er9bojDrXKVapE7zEZXBoRsgMEyPkMJVw19Ki9qJVPBMyS3F50nc
9KanjaJ73brXvdWf2JG5KwjFgNpaSP/YaincJBPZ9+mXIKWv9Sj8uo7Em07GL1admFNqwKTIeKdJ
z2P32Phf/xMEey2I27SlJMBg5GQCAaVs+8rkTSl1rsOsxjOLNWOF1ybDDLW2nydN9QTcyHEWt8au
km87ze2lX7G0zyVH1LPddVzODLJRaBAOnSSGgA20twp5s0661+TX6xjrp8g/9sCGapoBvcqswCpF
PQr3uhLPHcKbYfT7SpM/Y+OxNqLtdcT1jfwHkdkAo5lUqeoDsSqPvogoMNPRp/0XGLMAlTFTyl0U
JNHaqKV+3mRyG55ys8fzCCSH2p/XUVbnTkIPqjrzSGns3ImoAOpTeUYpdWcE75B49NMR4lyKU+q3
AbJ1/xseM3NZMI0JBMZxFyofKvXWT7xkPMTGe+bfD3rFmcJV41sMbv59EUkRMYoTESx8NjRDUIS8
qxK0UCacSt1Vb7QAmX9fgCRB1yPlDRC/L100GdtiZOL+bdyi0INjdrzFYs4PPaAx+HwAlaPU2UTJ
ittMn+PwqMh7oeHkllbnDuxioCKAnubF0zxp6rFIfZzlJHC0sb+RDCcqeXSJ6zHZAoUxB6rKhZDO
V2PjGN5W22mL7NUuOxZ05t5H4ja3IrAzo1/zmHliZqVHw5U56/fdPH9xKi++gbGSplUhHJxgC3Q/
bxUEhVBcM369PcmabTil09nahtiTPb4abmsrN5MGEnuV8w2r1YdQEftnthkjwtvokNUB5qGF8KyT
9bb2MOzrTbeNP8uf4b3iQlsLaTDJvb4b1yO2BS5jUSmVR70ugRvP0r4WGv/2zVb+5f9qIegFaivQ
EJafyJLeFihSJm7GS7+tbp4F/mzxi83jq2qSmBHwtcejCa3dV//Qxy7WXvRGy3ho9/6DfIL0cPB5
feA8XOZgj/UaBBEUaw5CsAhPCOpxEtyalwTioHxH6YvRkQS134OC0UXVZ+zv0e+fxOA7LDnXt/lj
rxjw99G/gJG12ldic55EUPenIfmtIMyGHI8lKl9TKCLyF/Fuy6uYXXVGf5bu+4VvgarSqQq7Eaht
8UvwwfiSQNk8tUbjSce7YVR711fskvd0Du8XeExoGxSZKbTz++lolzYhuLqRN/yDZkFy0mqrcd/F
zwb0kcKBbhoIZtrpvXAYN9e/guMVv7s2FoNuFFmBx4LdlNCuGXrJy1UbfD9/c24thsp4pBwKEF04
201ZQSUHkr9i+7uF+uf1sfAWcLbexVjSis5lCkAR45+15NatU4Y/tcQd8UQYx851sIuJA+HE/Nar
Q9cOrB4qs+GmwtRBQQ4enTgHKS50LcFQK5ccd/adODvbCUABjSvy6qgQwyWLsREw2QRhpkChCbSC
o6seQ0feKQ7do3AKV78JDj10Bhu0ezbSoXTj/LixDZeX+b3YjsxHMGdaRCDWq4pgtxo3UIcEo+qn
ufed+hjt8p15NKzyV/L7IFvJbeEYD9dnef6vr42fMRz0w4RVUmH8mj5ag6hYSr+9jnB5WjKjY6xG
KSujMySMDhRkeItSPz5iT3//qd0Yt1CssfT75hB9ZPf5U3OaPpF7DlRbcn3O+8Z8LF0bJ3NskQn3
ClHBR1RgSYrvYtGTlG2WHfKRVx532YfFjJc5oYJUpOC8BxSx0ne0H+mDVXxmz4fuRfgytioKy1xy
d32OV1dRhf4m0iLQsGEfABM60NEYZ/VqKbBIa9pF+PM6grw6gQsIdhWjSKQCiDftPHWkW7RwZJvG
ESxy+4QSyp9oP/7Sn14rSzDtys02pdMXoGyyWlAM6ad2H/OYKmc4dj1BzUpUWZ6FbVmejKSPSaEU
CoQspBu5v6GqOxpfuca7Un2/Y57jzIpgkIWdeYjxh/FCWpq1YzSTL9ZjnntlO/cgoE5isgjV9MAh
ZmgcIzELT4EZtrlT5Vl56vs0fYwmJbpJMznLN34lCbFVlnjGlnU/fZz1Ag5yPAyjJatDuR2CgZSH
vChMVGKXBTpW+772rTiPhcjVo2iUwQYbaY+pKcQopaplfRfXNeo9hVQSeNf+S1+EoRIF9zsIyoPf
i3GI/pgEfgXBBBAhaqI79tS31boWdn0zA5bN6Mpyr260se03SNT/63Y6FfAGgZ79LI+EcpvzIyYD
GXqUFIhKIlkuvYYkwZsxQu6Q+hWvOfPygAHULOmN6woxcAKcQw1mLMU0hrJQ2qJqikg02oWFbuDh
eug5x/Oltc65s1mCGSRKMlIb51Dg3BXyPq0htzkW9V6BGvu9mZgGsqr5eDP2g87xB5ehD/oEZ4Uh
EVOJvtPv3bw4qQe0nfZ1UeLUsumTeZtvB0eTnDaFrmgdW8kBzSBecgg2hqO5qQu/9Eo3vKf6lfk9
+wbGD0oJVL+DHt/QxQdNewnJe0J5E8vDYCZ2TMSgzQ1gTPTWb29B5xtHj9c936VvPZtKNuNQDVMN
TWJAqNPoSVK6RQTr/HsIyMujpxl/NZFlzCa9SkvVB4QQEy/SCfiLE84oLl9gvztH/2Aw/rtroKfY
CMAo3TR047vs2TiIOzlwpRtzE1pSAYJijtWvzdxyWMxeriMSgs4WkOkEXtMMkraca8xlSSQzKMbE
AlHVc2FGqA7kMbTlCjG+9qA6upV5vQMNJdu4JTfUFnm37/k/Zo4F9OH+mU3G7oSUROYQVtQ27tO7
uVLCNt61vQwxZGNHXNQMeeaL9NIdfS6x2CoySBd1NJXjQGLLIHStaxoUm1FbzyNLpU/xG3QxwGTp
IMMtDp/XDXPlMAANgGziGAARP7oKz/0W3IuZtlUDpi3pduxmhiFUA4I5XncMfzP6aObklV+vbWjE
4Wh0Rv0QVAcYp9zGYW4WeQfaNESC4nCTxT/Q9nx9VCveGKP6gzHb7cI5VkolgIgOGOD0ir66+lUM
nDjkbbi59I8xEQKKa1Sq6mAdRfbmHKXWGkPWVEgN+8/iTfGoz2Yhe6WBdNbIeRRZWaYzKGZAYS/7
QyWACAfl8YIOCcrwEcKidvh/pF3XkuQ4kvwimlGDfKVInVlavtC6qrupQS2//hy9d9eZSF7CZm7X
dh52zCoSRAAI4eFuO4qJkrZbzYK25MIXxNEC+Z8BijJQiHGNUVB/2hg06XK3LO8qDfJNOur0AH2V
ItTPoiGwJCEjBsc/IL+XHzFUzYrQtEerCBPpUwzNiTk+YdTfb/TqH2dCeKP/muJLL0GpF/LcwtTE
qIsaejd15cdtx1twbniEChVzsPvbVyltpeeI60qYGPrQywPtPkX1MEpFJYelux5QAKY9DxIUA6u6
/GodACFDmE3QNBpW3fwYZ3speQ3VraF7VgwQSrWfR3dITmV2D8qk22u8LtAiggPzqAqGF3DtIja/
NG62BkmjQM9d9QF9RNQ8DtbWT9fpGpX0yZlW9oOEtBas+p3zIq1Fmg0Lbw5IRWQZDVOk9JCfuLQu
SxLp49SAJhwmbfMORyJe3V7g0iZausYwD4CpgMDr0oLRGUVgItMAzcarUexm9UEYLi6kkPiGOjgA
UQIBYSVP+a6D893MFROpqrFPB8926Kp3xof4OD+0QHNIqx/qptrcXpe6dNbA/q6hsWMxxRXuUM+l
UbRGhYXlTuN0u/fGbxMHgHpQoXVO7tz1nrq2T0BsnYJNPfnWNnch6GM4IVQXRT/muszMvOjsx6iX
Xzmd87rMGvwYIDwU20ERNHABsnDa+2SF7FJ+J4+xGyJJit3TT8GHYH+bu7kvbHM3d4dxOiWlsN2/
p7+nnaeEfuXo993Ht/VzXo8bgF42w8EkTvJA1gUTrhcyQy062dnyuRu9q/SkrNleFL79pL33DlqU
R2MNp3NHXzo+qA+loHtzDQCBQBSuJBTc4NralV5sh8d+CGtw/yvteorcyW+OKIPdNY2f3o8CYwvL
Y0k7+KuZLBXAwpe7O4VpUc81EABDupFzyZnnTQyuy9v7uHAVgA4YwBLcggit+QfYMooqLi0FLjQp
LiaqNF0EvLtuwiBcZ+PneAQRTmj8EHoQ0KihBYGG4alZR2/64EAftHPkp/v0PfLDZIP6ROPcXtbS
0bgwys7xWfiiSlFOrRxGB7dZhxsF7NtuvWk+yjdyVDfqHdhh6lV0zPcKbj9BpHGNF2Yrxt2O0gCo
LxD/XRon9jyWQW5BKtcL1tUx2Vo7iAWOX+o9wsIH+hp7xjb+SN/ip2TdCp7PhQvKZDxKEAm0cDvw
wIe8UmotCiLEhvQYRKe4OhL796AK7sEFt4ECPDibcPOi5vPnfTv7vFYa0zalGOkaqldFfzezf+77
qDVoKG1bgDFflR1o07VTqlMKwqDKGVJPpXeYNLztI2wXuBsM+YEGz2fiSHgLL3dJzQLdHHqW7GFw
KH8erHVBQAq4lY3HAFyF0j/vmxuyATOQSoIYK040F3HIciDPCM2A1GpTR5m8UsGolIgF6erW4Iyw
1OhsZ6oSBAnBCCNG0DptgME7um5E23O1/TBi6YhckHxg0oYPbWUF1ZhxTNF2UBGwaN4QloJ76cqN
/1iADWg8AZfMly7brizjXgVJ1VjZHq08y35UMgAAvm77wMLXwr0nI8lQFaazw/792dcKirpE9Fyi
comZyKwagcx/C/9xMGSAXAjcNxCyYtN4/NeSmiIyagI+exppD1oHqXaqrNVQkOcvLeXcChcMTNkQ
dEnArECUG7PPayXu7jQikgJdNMMYmlBY1lGA5E5NP6Icac4jyOsz49CO2pEQDNPn3fqfb4yBypjK
RDoBlODMTLOkmrWB1m5Taw6ucVJpDiTMbhu5KhNgY0ycRWKCUV3BPXO5+2pRUdQyTegvG8ZqsGO/
mKf1EDIJgORxlAYvikT1vqtLhzPJ3QGJhcGssYV+SB7rwB/7cfkjDFovHVGngEZhvTZiwWvE/uLF
NYdaGUq3eHyh1Uc0PhQnc2GWBlPUsawGoQQCsqHE1G+5NmfrsQ9ywctwjYhj9piSiKJiDhc5/eVH
jQKtC7qcib2ABb/L/NKEzNe6ANqavKQQglQeoujdDgXtwaVVYt5F15HI4ckwOat4S4YYEmOoyNe7
MIJkCtPY2Tej7RS9oK61cDWhxYHoArIepoJQ8HKBKk2zuSpgCk//NteCQ5elmGmsfnd2+3DbQZdM
MekQTPTg1QCI/NKUDh7rwejhLYbZy+BcKLujFU3toWwqyWnD6V/cVERF0s0oRyFMyL9QgwpwXKDi
QNSq6UP/zLEIejKi9HNpryBJjrcdKSgG9bjA1obcG7wH3ZNCSQlGJELiAJn5ECuZjh5ysZoofb/9
HZctQq5WA3eKjlbV5XesSN1ndQUpHas3fmUT+Nb0ypnDunESK101QrywyB57P8+elWZs2oJEsFfm
8W85at2GjrsRAhGYQXgwaxEB/8KdDJ7sv8vjXrEJ0XWVpfigFh1WpfSsmMaqiP3b33DRCGI+sKYx
EkIe0kiLybagRIQXOVW3lfbQAuEKDdB//u4TKJH/rxXuy4V5V6cJAzSMkbqS6+C9a6ujNn+HcS1o
/yytB20mJmCKYAZdp8s90mZMks/JhJu4f8wG2w0lyYlEl+/CC/Nn2ETBf9Ar5J9+PdGnOpCYQoGs
eJH8JsdvAXpLNGgeqvhHTgT3xaI58DQyMU4DQ93cmqYxgqBgyV7NudyR9JBpP2vAJ81fJaSqeu3p
tkcsRIFEIwRBAAIbfEXuzq3loZObHhFHatvfEkgZNRoL8oClCxDhmYZCN8K0q6EdHCJZVxvctUhe
t3JHvW6YPlHJBYrOELyTS/6A+ImgoM6anXwZP1Yg50kJevcJdKI0DFTIGzbYfPuTXRet8DqeW+Ee
D1OPc2pXWFCb6flPaTbMXTBq9X2h9tOLIs1kg5pyuUbrPkNJkjT7pESHEBw1iX2n2kP/ZOa+OvTb
2z9raSfxiW1krGD6vJqc77JyplkEdSDFDu61uLwfq5fbFhY3UjPgmIz+HmyQl6dNDQ1qTzWzAAXf
eNfLuZKsR00BC0lSGsGPNupF9aElkyg3QBXBQnEDLnRpMmg1LWgMXMIYkHsf5Lc51R5KdBGBZc9X
t1e35DtoxqA4gtcMPOzc6kjV0yCE+DPg10bqlIb+227zHYrcleB6XNootMjx/f4zr8kd8LjVaDGP
Ei6tbvooKjtytIkIFnNd5OJ8lDNix5MRRCZOglRtgmxYm51vzpg0iBwz8YpKw0jKuhEFBUtXF3Aq
iDtMFP1VHm2pSGFNZgNYlbJut7Gpbee4OwTZuJlwLwd1t0v12ru9ayKTnIP0hTkFNITJuq6cVjed
0fpuIUweBj5wdDT+F5czkmWDaXgCKMNPA/bT1OshU0FtabzuiPxO5XJXlGirEfXYTmAny4l/e4VL
R0BndRQLcT+U/bgbOqrm0UhsxI8EPRR9Bvo3p3u9QKncMgTVlMW4H5cHewxgEP+7PG4qSVKj6HAG
AlTftXTApB/shqsk/R4JKD9OVfBE1JVwGnbp7KFyiWAc0wKY9ecyxQgAyDnVGcipIY5C83uIQa4C
IZMXc3o+jTozw1PVNdYUqh3zT7kO/bB9lVB3ropVNM1OL6JPWto2Q0UEjowG8718jh0akpKoGQuQ
R6gigu7mp10NxJXaMXIwJLO+7SSL5/38ouS8JAQXEnA32C2z005x/VhYpHDSYlhnRrhS5+xjnDFl
lN+BzexfPO+GAb55DHBgHIKXJ0+6MR8AuEDNAqPgGJhxigSK2zp4kEWY8cVFItdHiQcnj/ERX7qn
VUjTPMwAMpltaym7CTIyEGprK1V2dH2wIWndJ43lmIOanvTWiB7VSO32FsSvBXWa681FOofDiF/C
ZNP55puhDcZQIgpwUb/1B9OZgsILW8Oh9PH2vl57LAxBaBB9OJZn8Ya0fjA6zUZ9M2gO1PwcIYeS
0Q1SVeBoBGHN9Rm8NMXWfJbvGIpdamDOouBJA0O37dsFwihRCCEywj1LvWE0lcIAQDnGXJsvW+qd
1BAEQks2gODARYJ6CebDuEsMuum1PIYACYDI1DOzfpOTbKVJoiLJghngT/EIWKgiQH+Su7MmBS9s
qUDAjDbkBzruaxLgyIVl+I9jWuQdf+0QBr842xdNwhU3aFCeM/MJkH5p1UijHxgiRezF5dgYvf3D
RwAwx6UZyYZkYFOZ+GpT0LuyVViObRbUaTuRLMrCMVYAFbFRGlRR6QG29dJUWNU4w5kNtktoFeSW
bxEMfxytIvas+tMso5WlVO4sAtJeRwqsyYFMDkVc4N950h4zbqIkiGHVyrLnsq5f1RIPm4zOvEwb
x5Ag3xDa/u3ju3BPQMkZ0RBWaaIKyflIr4VJ1s1x4QZEXvXaVzYN6xnhyWSISNHZX7p82uCIfy3x
XgK6hbAZR1hqrRdoc+PV8aXA8Ofx08DcbOtXovaByCDnL1lbBMDPwmDUVA4ZEBOckmFlqm8xsfxG
eicidePFbwkGThOqq0Al8A9qR/TOGJu0cBUA+KfoYVQnTw6cngiCoCU/AQzsv+2gyH7pnTX0qMrA
xMJAv4Ca7ptuz26QuJLxnttvliRiLr/6joxqD5kAhkxZhsyHXDrJlXiQNZDMTtpdB1anWG/8JNMP
khnukOz5xqB7xSBqrl4dd84sS1LObpU+VQ1c9jCbojbfYCiqVDDDZm5v+79ocexXnFmB+lEb9jas
1KhrYRnjiwaWNe19Cn5k6T4QchFf+Qi3Ku4NkwszrSLC7Ol+FHgmOLLsN3kSPMqLVpAqYreQkiI0
v1wVsmw5n9oRhCraQR7XRughDNGU99vf7rrnzhZzZobbomm2iJIzM5jAe4fsqPaVyI50inftm7lt
H8pHE1rUv0QMONc5ADOLRj/q1aji6Xz9OA5Jw65RMP0VrzXCuHhX/yamRzAOX4DOwBv7H5No2PUq
zOFssjN55idh22hkKmETioRp8nsEFgZNPDs5tVAMuf1Zr443TFkojwD+g34KKguXpoqoJXnd6Dhv
1rGmxy46Yta6LV+1+QGyObdtLTnKuS1uWR3I9KaugC09gxCu6ZcBpM5KRxoEx0y0JnYMzz5frOhx
YUawE6FXU4yYoyp+xqa6SiiIPKiGnEAktiJYmcFdkvMQgkw8ZF+xvCvCX6R/iefEsWXBB1zyC7xq
iHzRb0fJhNusmmYyNCuZxgqgv1Z2MgcMGQMh1e7Vcn17r5YuxHNT3F6NejYWnQlTabINih8y2Rrh
r/+fCW6baFHqFfQdandQRvBZ3Evlt1jxdnFn/n4yPhCwGz3NA4X5XIwxnESmtac0UE+MA8u8Q2lQ
FlSzFn0PwQ0TUDOQEnGLMtvSQqMJCgv6qL7OCdixIQzl1cO0lzNoOzTaG4Ixgc3FNaJWrRJgw1EZ
5GIPW8f0V82o7vOi9lL2kLTuFHmZ/nR7w5btIBTAGJumXvXJw0KpGfIEDMh02ILsLJkK15ZCtxQB
WdlHuoje2KVEML+CxhbDF3DvZDxAvq9hGh9V/6MB3ZKM8cRiPaZ+D/5vCho3gbMvnqsze2zhZxdG
XtJwUEEqAQ7uDRQnNRXZ6wdRjrQUJMrXMCq2MviGieYWGyTgT7AaD7jZ8QmHo31CTqa8pZtyEx/r
XfaioJXmhNvwPvCDX3a3Sb+k1e0NXHzMzs1zp1proka2mfl+VZwwFVShb/MFlPA69ppNVPxjv2RI
XLTLUaPQ0BXltlHNQbXTxoyEQlk3xB/aYzB7k7q9vahrr4QVlANRXMJnJXymluupoU5zhhHoZDMa
B9Cn16Mn2a+3rVxPsyK6AXQH+SAaUVCR5w72NCjzmPcahsp3khP7Kv7ZrJW9dlJ39goaT8W6ARHC
KqmcaEe2sac37j72KkH2e+2p+BWoomFyDVBN8A1eeqqq20mudPjbGWiHZ09SnLxcRcV9WQs8lf2h
yyN4aYg7EoMVRqphYLmj9h1KTt57pPkSfFKRDe4woP9vtVKKxcgYBQan5tZaaWsUB9cxgLbdKlxH
bgkEOXUQI3iJb2zltYVRbVUQvy5ElmjhIPcGYh71EcLHQPo0B4M8AkoSvtbfpq8A+HxnriHa+Iv4
dJO8GUcU1wRp1TVWn/WNzoxyRzE27DFWmdH2ewKOGHiBTX0AYmbbrKTP+jRtbn/spW99bo5zX8VK
5UjqYS6ZDo3y2+y/Mc9724ToO/JRUFdidBN6PI37Wm6tI3HyBwmSwYDGvtm7+Kk9KseH2xYFi+Lh
8qPdpa3KDKrTNjG2mryWRJHd9VN0sU2GenngprwgQZDBBHnS3hA+eqUTP9O1KMv+U2vnz9vZ/vDN
xBEjKEk3sf3Z1kCWH/rUVVZATz3jLPjFdlp1mxfLp064zpwgXonGb9XruOVynVx2FZphoDfMHQc/
cKODfmpXyUfuI7vaj4/9BuzbDsFZlLfx9vR7vFfvVG/2468AjtoJng3ht2DbfvYcFzJNtKDFbwlf
O1/zokMCtXSMQth+eki+wMP3Kq2T0xPIVd1kLcq9rmcLLw+mwd18tjEZRsp2YtqZfrAG8am9B+8L
8NaMi8H6Tj+kB2sjEr1n35fff/Q/2euCGrrBp5mlVE1yyzR9SCyvszbf12Eh6EwsnZZzE9yNE2qJ
PM4TTAxSvynLcBPjtFQd/aewNXw/PE6gqweSFqVa7XL3CKQ826JFNJpo+a9ZQ1Gjycl4BGD0McKs
AcbIbZGA9dIhBdwRLAhAiKMNwV1u+hRYahWwhA9UNll4mtH76Hs/mrcM7diCqjkV3DxLQceZRX44
OKgMeeqY7GRavIZF5Y9V/ImG+WE2e5EMxdLJRN0DLCUoEttXr5PaAZkesIxCMcx9GraPZp7GwOaZ
z+MQPHZy76Hp+3L7Yl08BOdGOV9p5KqqcxmBIgnn+74cPDO3vq1kdm3yOREUqIEonmqcjWKSHsyi
OaEXtpbJi5wFnq33O2qQVZmGgpd60YPPPgW3zxVomIIgx69S2hn90Po0DiUYzkRdmcUvjhgLFWrg
aAGAuPRg3Yq7zvojWzZ+mq3u6FMI5hvXlO9nDAERUSV+KaZDhQnZm2EgNeA72q1cz3LClJuy/ANg
CFbuf8jn37TX9qUhuugX13ZmjHvPKtsMAe2AsaDJfYumm7TZyrZrRvum3SpWJIgJFnfszBx3GdRh
HRt1jTtnDgJn6Ac/MWTQf0uCsFi0Ku716iRTlvoAZwTU7+jL/4iAPJB/KMlbb+2JiOpz8eyfrYmt
+ex56iF0bccNPmGB7i6COK9qf4Yj3WaViIVEZIl7ihqJ1v/RKDXp7yL1O8i+p80zBY/q7eO+vEsQ
yQPiEiwVOrdLQFHpJFGgE1FpugNa9VM7Zk7UpJvbZhbfOFxg/2OG26UKp80gTISqbFPZC4pY2UxD
qPm3rSz7wl8r3PbQWJcbq8NizOZgyWSlkfd+2Jbt2oQquvVx29jyDrFhaIDg8fBxpRdjpDMkD+Df
rSW5EuYgiNk4WgWyMaoKnu/FdaG3DkA45EOQ6l66XWWOigZZXBQpMMpbm49a9QYZDGcuHlOquIro
TV26lVCsBZEaiIXYPPGlOarNGIKNkLzT2nDS+lR3kVOUD1P/Xos4DZc+ogXeFwtIGzQi+WFvqiPw
TSgy+CJUjE1fh4gu1SRe09K4h4yhSPtiyQ0tAxwKBvAZGBjm9qynRaHnLfgqtTrxczU8TeG4uu0W
Cx+PTcag7oFRL0Dqub0qjLC25gTkb7b0EPfHRHMUUnomSs+WCMO8UNMBmB5CfGhOYCKR8MWyusBL
VpTYKPRz3WT+tkvJU3rIgMXTKkYJmmiF4sjDhAbG/EiNRHDcUGqBJ3ChqyJjQsYGmlXDeAv3PZPC
yicjTcHMierWzkiS6IOEU+or7SDPTqam6TP0iAdf1sJiK8Va/t0Wlun2UIB4Kg1opsVlPp/CiWLi
lErtykpiA5UcSzoMWt2fulYZoJFsFPCIUkur79HKm/c0GzXXwPjAOxtajNxRAQdBADT3F0bBjcem
ssipzuzAzas82ih9OP6KOzPXTnZC9K01B73kZLNs/jbHFjxzWhap2xIwRH8I52w7yxHJvdZOjWCv
p1FyqIJm0jGQ3FWyAyYO9FqncTKJJ0s6uG1Ss7AxIw18DAS/51wHz4pSatRpoH+LPGKIBj+Tzd5H
Ktn/7rvRxoQZSSDIYyedrYEOdqbbSdHGfaJI+aHJ8uHZSufyFdD6F8xS3MNUvxkLSoCVkue5d1pi
F24eqXnm1IGqreJ+yD470lpQHS2zxw4N0k3Y2ErsTioEFOioFKYLREFd+rqZDr0LPThzrRuZ5puJ
nGwV0Hv6mYIinamNZIdDI/m0r5utxDSZjL63thPI+no0HcbIb3upa7/ToFPCnZ6BQw6/urR2dYs2
sV/pNdF2QzSqbpsWue1ooz2Ybp7VacmE2csnvY4TxK0p3mhgMl/zsp6cVrLt1dgHkOKsCFSRLL2R
P8cpQZ+vy4rJ9HQ7HKFzkATJCvN7CYTDyj586sDRYz1l2dhNbm9Q9Y0Obb4p9bFUXGjmpatBUaaf
MglTD5M0ZennUtq/TDa2y1MoxvnXc6XDplobmOKV0sra6WFlPyPozjdQEmoAyw6hSvpSjkY5OBYI
Ba0NVbr2MKolobsGrQXdm/D/+7SSIQlY2FYAlVnaTtDSoTaZnS4uUd3RhqJfdZTqr3EepoHbZJTu
pFyWN2WQ1puxUsAhW8/gTq0hvoIWdKoSCCyEwbPRa4rXj3J77LR2XEW4r3dNRAFjlVr7oA1ZrMJ2
mCYekdtw00Jy9rG2INYDUBbalfMYK34RtPFaH+fQqUsAW7AkYwi9MiP9tq9TiSIiGxWvmjXltxb3
YeI0fYwgqlfHwDHDMThokpQ9yaQYftlzF/uTPacP01C0mzCsx2clyxKcwMSa91BpCLw8NLSHqlEk
N85RA3c0rHllVH0qOzMwsZ9hbscqJuDK8ENNADE+lZjXHu4DSvNdHWQSeltymz3oQ2M/tWoV3uca
nT6GqQEuWE41ez0DLk83M5GaQ6RkBM+8EYd+3qbmQ19mcucNFijSDq2clY+G1NK9CnYUsMQhRHSG
2UYLUNebwbdC2tmOmVr98NQOFPiupGp35kwmz8jzxE8NBaIxt1+GBQENJMWKgmyVgbFkHo412CQ3
rCbHtdBR2ZPmwh1HzAKCpxll3RXe9hej+qWDchMEIekzZC52X1MICsriaAhpfv4wr/JX9/mP4SKy
RpbLJkzZy5sBTNs/5zQHdPdzHDVv7sLfRfVdhcYhChB0tq0DyJCg1LP4eJ3/AC7KAI9dZtGRFe+H
ZJfQzusq6tFGBV2j7kiBstH11jezyMvRysU42ZtgN5beLmwGKhWA2zJc6mWUI0lVohIbb5dZf6WR
7kVNtNJo81kqP+dwhqgketStWYReVoJUvRyfb9tfiHyA/WIAA0xRAwTPLR9TBdqYkQrm2+rOCLov
HJVdT3cU3erblq5RZugLnptiP+UsaymkbiZtVzeuVFZebPtyUvmobTq1DM7zVzNej9GuE83UL8Ss
0OtkOTQAXzpSi0ujqQzue7TyEETiCTSgZQXGus08ywDTUQJYfPooTT9uL3Qp9AIOFVOTwDuyac1L
kxFmnuasg8m4id0BM3GhGrmStAUWuE3Wt20tRJJACIJ6k1FFYiaDC/N6sEDopTYh9NK+23BwSOvd
NrDkH+cG2Pc92zRcg2pVWDCAkTHQnkh6fqJD8J4l6eSaNKsE5pi78dcBCG4ARUQkiX4dt126keD1
NmZsV/9UD69R8haKQMuLn+yvCZNDSkSTNJXSABOjBuqysfGaWrApgkXw4T0NZn0wVVjo6i+r33Tk
5V/0pzENgO4XBrlxeQBHebkt2ixBMSVVkEHEUe5YHd76qnEkRXmnannoo/ZhjiLoVQ6hIFFfOk+Y
OEKvE3hrFXjeS8Oplk1yKasgoG8UJ8i/5NxHuCZFs99kz6MsqKosPg94p3T9TyqDIZZLc1I+TpLa
okFnflKvhZz9Xf2mnBBFbYufIBeYBPaWvB0qdJhfJGwGmQfC0q7qGo09janyXBV+Nn9JZD+KbsIl
K2DYwfSxjfvhagC5i5DWyhr8I6F3Te1OwQiZLIQQqWCvRHa4s2uUdgtKUxmrycGvXpBNM2eHAoFq
RmVBs3bpUIH1E8QiYJy7pv2AGOZgJBHcAuHGIbPmw5SKbvKlU4X5S9wKrCiAtPnSFaYeQ5hNCFeQ
Oshh9SYlXjXG0H5U0Xa/fen9SRj5awgoGJwr4NEwisl9OWQaFUZRbEQl/viOnAfzgft2XUGdad6X
q9g1n4IV8ckLeu/OVDj1jgpKLYuLPfsBnN8Pdp1mGWE/IGuceNxR+isVaj2yL/Z/r1LlgbX2UKE3
MsOItEHYX/nH3G+/oA2yzlbmtvgOnpv74a3+FA1WLzWeAfgGhZ+GVB09fG4nMcvV1VRCf6upnc95
Q3In/owUN9w+IbdVN3nqCmEny0v9a5LbUC2c5yENsFTZ7bfKJuw8875vHdtXXOnD3OiPyU49Sffy
RtS9XYy2wfiI/zKCVTAcXLqtapRTpLUBtIzW40F9QaEs8eJ1sAGmYK06AGvET/V62L/e9uDF83hm
lf37s2d7UrKushMJWzvep7LhBOrdbQPMAa995++ymAOfGZitHrlxCAP1gUZOv09+g4Fphb6a8vO2
ocUn4PwDslvuzBKlZpPGOj5gXjvpqX2nh9iXAKpcGWt7167Tt9v2lk/e34VxzhlGYdy3E8yFAOqZ
iuHo1eBkw/NtK9cjywiGz1fFOSTy45IoPcy0Xn4yHBnkuO89FMq2wZO8+tFsYsGyFqPvc4PcjaKb
Y9z3BAa1b4B58+Msu+rgdO/Nczh7mmh5LIji3YPNPKNbCKgZ0FGXm6YbhZKQCu4xZV773qzVD0BZ
jtadsTNE/rH0yhFwk+DVRoCPJObSFNSMKnvOw9aNtuGj9tR7QDm2h+Td2kaPuu5j3GzV/kjWtuCN
WDzY53Y5v4REo5aG6Ia6ynfqR6/Ui0cHRYXxEdhsw1VP+mciOfKa0aH9C98BuRYmg1B6wwAq56Lg
Za+iIjURXyZytWloipK80U6TJ0WJtI2KAcufK7S7Ss3Ica9aevI0V3LzUgxE8YJcGTcF5peOZV3K
hX/7x+lLG3/22zi/bmerppjVxb1Ae1cNx20hiSZrFl0ZdV5Q0iCzY2jGyx2v5CTWBoswjWId5T/t
Sak+BjXapHnvlhTIgvxXWcoPvRF9/ZvF/a9hngYO7m41MUSIMH6irAYSraiSrW+bWHarv4vjte8i
E5W/CRwF7rArD8rPBuUXPJPyixU54a+DdJx/ZL9lRxO1gJfu87NvymvftXMRKaVpNKAzl1/bUt2E
QbOeCfBvRA+dtApdqzLvm1L/uL3epev23C53UUBRG6gfGZ80l8AI+wWRRFK+3DaxeEGA0R/hHFTw
QEp36S60mkYLo4DsAXEJ6pfGnQksufx+28qi459Z4Ry/iyU9LSa2b/FPq9x2Ijj8YtSE1iVUnhmB
H5IUbhlJNchxiKhJu8Mi3ApDXif5vvLM72plb7vNKOq/La4IKSbietRP8OkuDc4mRRhe4MXo1Vdp
OKTy6vYXW9x6jClj1gqiCwbf860xR0BGkCMhTS4APB6dqXroZ5GO6bIVAvYskJaDHIL7bMMQ4SYc
sIqpeSwGv5ru61RwIS+aQNsLeQkqF1cEMaFitX074LGrpj+5+CnAXFAyNP/Gj8/McB5mzTn+LnvB
qwR8yqmTBxvdfJVzQeqxeFzOzHAfzM5klObZezpNm7w8pGTbSV4qSgLYj70KEP5a0bkqDHjh6JyF
sKJCsC45yPVnRjxb2Vqjr0yCPHgx2AIuGzUyMCxpV2xtEljD9aECY1T3w+r8qvfHnUUdbZ3tMOHq
94kDCSaQsmuCu235yJ7Z5UIEBQQzilkzu7thTe6kR+Rzx6Jz22Prt2770W1un6jFrWMkypikAjW6
xm2dLnfmqDVxi0nJQwzxPyNJt0n9M5VKAVvbYlDO6O/+2xK/fQbaOxbeYWzfBE21lWXujfJNmd4i
uk1p4cjFtk0e8tKBTqB3e43LD+SZae5a0mplIHKHRdrfaIjab9GT8pgf09ChG1CL924qudFR3hee
TAR+tOizZ5bVywuxR28ibGnauim48IbHvD1o3evYnfLkMFaiSaslLLNCQGiK+A6qqhbP8CtDHXqo
K6yzIRDkkncBmmS72Z/uoUa2QcvxqGFW+059FHxe9vmuDiZ4v0EeARQouN0uF6kVtEqNGT7bev0b
7n4neAq3H9HR3sz3AlOL3/OvKd6JksGyw2DGCst3kOGsq5Pxlf4qjtPdCBX3lb4y7tOV/Bl+RI6w
HsDCihur5Gv02jRoRcdWCQUNx3bydbYnJ7r5eAncYi90nGWfPVsp5zlKP7cZZuzxUVdQRtjc9258
7B3iao8ZSMzJITvmXyIQMwtrbi2Rj6wYUz3FdCUmbu9qaZ/K9/UA/l2gnvzb+7j4/LFKJpvlRwOL
/fuzBB35MXTCA2xjbGdeoyvOYH/10fa2kcVg5MwId5WmZt12doILRzICiIE8okt528DS52LYJhBs
QrlA54v2KfircivE4Z7RrWlBQz6H2bEYQWFXNmtKagFGeemqPjfHeUTYahjTK2EO9LJOpoerrj5K
5SoXjUYv4WgR9v5dF+cGaj0mYaziw40rbQvl1GpjOKM37gfFqfeAEBqf3V7agAztYRSdb9EnZXt6
5hjlaGeoqMM0RLu+gREonNlLfdvX7+rStR/0VbYOt7Mf+FSUzYgscy4pW3WrdTm+rm39yKNdRp6n
DOCHTZesbnvNku+ff13OLe0OvDNtC0MGQJgVdYporQ5CXb8lKyBZwNwcw3dcT4A3eWe1LIatqB+C
8MDK9mH2VuvbLHC6ZC9HjxKY0EswFRwS9RkE4kEkKPctfdDzX8Cu8rOtlIMB0iesitnmd9n0BASB
AywLmq6OncTOP/+mgPLgOmGNH5DeXtoicprP1ojQMJ7uVOlnla80Udt08YOemeA8U6qbXpWYialQ
HmiCApgZrNpexLe9CC44Xwrnh2lP87KjsNPaazv70Ul+rfph8VszjsBZe9Hk5vbd2AvCwIV3FW4C
rnwVHPLkSsNjHocMuQqsKqBgU5SvvmucPHd05WkMAMLrBGdg4Sq7MMddZX0RA32jIP3RwhpoycrD
gOCmx6Askjv3tmssvAIXpjjXmJEtWoPJMq0+90FJtgsb879Iu5LluGEl+UWM4E7wyrVXtXbJujBk
2eZOgvvy9ZP0vLG70YxG+I118EERShZQKACFqkz3NgTPGsY16l4wlKkFRJ+fZultkp7I/FT8F1dG
GAIKflDQoJuZ7RepBsiLlcuBYByeUISjxdui5UzLWprsHIPtEJGENihain15IpmDLmnHDHMLfaXf
WtAiyWHltvHszPG4qeLp4fYgrt24LrCZQ/oky6OpDcAW1feEukO6y+imjF/nym2il1DbtMrTVG0H
6qjig6JzIshKtLpAZzwyVSJVrUaMbg5F10j8UYPSMY1CKyjF15L2HI/hobFOaWZRli63rs68l5Sf
ap+AMri3xHyPYk7OuC5fzhzqkPPE0U1Fg796xSWtJFTuSQDLtAnH5Uo4QADUGtrwvkL9G3gGvpUF
ak1b6RGvXSeixhZJ329/whKybn0BsxOUORFMKYW1ydiXLiGDhAK3WrINqdKc21CrA3tmLHMVgcpS
3okFjO1ibR8JoUdVbaeYYCgD92+U/7iNtm4Yik+wwypoPWamUQznKCskGKZVW3V05hJFi/5tiHWD
/kIwsSWL+yoQoJBpS6gLBX8jTWfkWw9p7yfp622o9RUIva//M2cx92zHlmRos40SDl/TDg9nwVHy
miP5gZeY+yKztJ26yR54u6q8fP+1byyOqaOAAuz/l5imNKZSHwOzfe5csJpa7QZlsEJoxTaeeV3F
z53RzT1qRTv9Dr84wHf3yn3DK1JZITnA7rfUg//nQ5gAUKVwyyHDh2inzH5N92B7yXVbbh1yQFm6
PW0+U4dWlvBcvCjbiHO0X91+z8BZR0LFb1xrmOUp29SDLSr7Fkq2shsXj1SvOKFuLU1wYSrjU+VY
p+ZQLmPuUQfkBv57M9r9JnGg7fHYupFlTFyps3XnAvU2ugtA6owsxeVEY3SrQRYzbF+6bjVoqoIc
AuqhZyuZ+mOmgb0NDXmyHkJDOLQzCRSUcup02hd6FTj3wtUldfYlzExHkTQ2c7/co9ApNxzVhU5O
RZd07QwRb0Nd4s2Ve59hMRMbE5pSqInjPrMrDke8yvT3yX270Z9xkYLYtqXYsdf9EJyHBH27t5cz
z0xmlkV5MFs9ArRgoGpBR7dNmzp13UGe7Gc08Jgn148OZ5YywYMmRUw0CrhJeBsjzeqqbW1s8gD8
Vuqzqd+DUsOKK46NqycvcOpKBBJI5IpzRZhlvStrgAZdak1I1xOdPoBZQgLp4e3RXD7/eiL/Ii1f
chYbNa0C35QKpBAPTzHoK9CKIRqcMLAOApYVKNoRNKUwu1dMmhY61nlrDy2OwoR6YEL1IpGn4Ls+
an9g2FNe2ozCnBqAGTMvEZwiuE8bZzA5Txw8FHbBg5suGiHja4fpRpt+teZ9UjihOXMmhgfDrGaC
joYJQsfICMp9uxWb+Evoi+qtSJOfUq9EHIe7XlSoWEMXFrgF0SsOScVLN0jHikZiVbZ2ZiKIfRcH
8EwdSxkPUSKP5GwlDbNggS8W5X6/dTgZrDkd5ygAVjgmftb9mFV938qfbajZ+oCqGX2wTQXncin9
iSYWx0AcNbXGmWv1KCTEE7L7MUyfby+DlWV++VHMOlCbHO1AYtXaeKNzu7Rxhdw2py1YsxX9fa42
RLxTOg7oEqku195SJgi2N0nF5oHr/eVAiLU5lYrc4GxOxIc015+y5N/z9JcQjFlKlArjVNV4nCgU
F7ogg+SLqSPQcDsJu6joOE57vdAv4RY3O4smDRRqhKgBnBKL6DCmdoSavRl137dna9VbzwaO8dZB
p9LYBRg4PUUBW+OViehIiogKL4fypAtWTQKpuoFu3EVtlNnpwqGPkp7CMaSmsrRKt9ADMfJ41Ffd
zxSXF2DwjGO3YQZOLxDsxxwW1dIv6J01GSjOVQ8lnQIo5fLEjnRL5lWRrrkfXmmxBFF+i0dnJpAZ
86hXRMNk0Zzaba3cZUPNeRy7DmKo8zuDYIKYUMkGqWKYJcRgKY1OGSiuQpwOeHUNaw5xjsNMEiQf
MKoUOMXCxdec0L04j2jaKd1W+OdT1qVJy6ieuXglQ1SoUQGVyshaEYvWMnoB7Lo9ZPHXbTdfuURc
YjEBoi5SHb2BLYZv06EtD4Qnx3aruqYtn+h+tHMns8BM487+jpyix5fEfgkd3s3z+gh/+Q1MBMnr
Dios7eKZXeHmhTvMpTegU0uT9sijCLx+ft5MMguh6sd4KnFesFHu9CzIs00SFXruSePNSepqXDnD
VQ9FglVfGsFMcJZcTqc0oNFO6DocZCtvVg5UPZLwc+Y5zeognqEwAcs0IREidz3yuLk/kH6DrliQ
Hu5H0D5Qch/y0pArlz5M2hkec+AqqooaQQ+ryskiv1Ajnr8rDrJLb1puhb1FQ1t4BUPxRr6rvNYL
juHTbc9dC5oIlejrhlgD5GwZx+0VTRijCfYKCVIUYYx0PBgAOAex1fh1BsJ4ZjjpkfB7UEFe4Igg
d4aU520zVt72MY5g3lxyTEggs7orc4qnyjHAOBbCqSrvi/BbHfrG+BWrP+r+pONyQ4+h4Kfi823g
1fE7w2WCTCBLcxotC7+ZQ1BkRhaoGiwpf7yNcn2Ju7SOmSW0E+f9HAClKu7U8qc6HeQut3QVRPFo
d21A16pzeiNWV9uZXcyUjSWtzIIuftHszORb3B/D5pvG27JXUCQRRW6oyZJQb8u+mvToyplbnJpt
GghQW1K8bIDeBDn1UszZDFZSDoA4g2ImCu2a8mCgzxkt75b5JPUgjoM+uC8c1fsaTEfb0J725jeJ
85y4Ek5QSgzOTwNdddB6YbY72gidEg5LooMeCVpmcMWfwQihSqU9hG5X/vP1DYKHZ3CMkS36mo0h
BRyVD7nwKCUbSeC44rWe8iKqeIbB+OKo0+F/q2hq7XFArX7t5P2xy1CLhCe82JX6X63q1WQvkoe6
32vFfROfmtDpENgizujKy6mEOZfjW1BpAvIVEA6x5SZSI2oCeiRgrxPegfgcM1t+qvZjfOgP7SZ6
7DyoZQeb9FDc6dYueml4FWErm+DFBzDLBAQNNAOJA7wq8ILRo5ETmd96yL5Hhn07BHBtZfa/uhLj
LNYApYQOmofQH4He4x+R9zM9fCVe8lZKTgwWVDyKHzqQ7VH/c+AEWZ6xzN5IQBNhoEEDaavcAZ28
GjZWDa678ENJXm8by0NidsXMKKe20GGrCoKCYF9luyl7bKanIOZtHMuKuOFBbGOlin4fNamBVMuH
Wv1oU865euU1Fe3uqoqKd7SZ4QjPmIJOVzlQl7TNNKJV+QQOC+Q8KsWboRY/OjBOgUjprGqcuVJX
Ig+4hrEoFKS0oWzM3BmisGloNqqoJmgVp0Z8G0ewcfkJmJ5k8GqQwEpSOzR1lEvuw/4oRHtoHk/a
XlfuBu1dHx5ikAfKoPAaQj8NnKTs3bmxBnGfzt5QOsaMC5BiTeo2IcG+CyYrRhVk32jQtBLsZnzt
I+q27afc+Rmy2AZUR2i6n+qT0YreGNkm7k0haOF5EXDFc1AzjZSsKeMoAGKmy1MiEiZlCS09nAMQ
AUOQTZnHNLVN0a20fxYNQyn/ORQTbMtBRYGUvEDFhxhKwZGtoIoiFhwSOjrlRPa16ZQhigYtXfyD
MM2lXeE8dFmuACzrTWvMZ08UdKuV3lHjXHZ3CeU9xK7szAvQHzwmsHXNhGyqBLxUeBWNylHkZzxb
e3Pn3l7pPLuYqCaRQKGNvtiFEqm8yT0if5War8yRTw0Cxhme7uIKoCKZxm9pR6wPVrxUkCMCXVvS
oc7AFUO6jeePqT0KRXUC4wdPym5lFBUIPKCIF9pWSA8z3pgXRjWbodnZshbYE32ZghkJAm/gkUcu
s89EsQscxhWphMfjRjS6pWxuTI+Z9Bz3nJC8EigvIBgHVGbFjJUK49YGqi0rg62rnCPaqhGgScf7
H8KVLjOuIM+KHhYRBkuNure2mJ2eRo9FwjkzrNpxhrL4x1lWoJeIoMciUFLEN6XNrZJHhcqzg4n4
iRCZMp2BUKGlp3KVCSkvZEtvrxsOCJtBR6+aEmKBdPYImclW2w5EReTlsC1zxop9GiU5KA+hEdjZ
YqedwGvjgFLLuW3HWo5ZWXRy/jPrynLEO5uPuk6rVjOAMRXzMdYPoAiwh0UxalIcGheHHBqCoMHA
ZVy02tlwKwklxREkdPvC0gbRD0BCk+qcXXuZoqv1dPZRzLotemhemAJGN+9eSPlUTXdhuM+afR8e
JdDpdw+3B2E1TJzBLfNwNgZJIPZFIi8+GQ9+H4OLMX7LZD9IOQVxvPlk1nDXoxWMmssaTpP7rq72
efF82xIeArNtlFVoklEEwqC+B4UvtxLH79fyrxf+wkQJPc7mIq0xVpkmPpMkQR/EPBCrM6f7sRdc
MyUeBKystnk0Qx43ARecCR5ROKNodQiwIMTnPKitCIu8O+XzfaPvxsQERfC+ANvk7TFddUZkvbD1
4+nh6vGhqYkeqkLU2zkiVlC4sZpYQ4WusM7KPvVHsf15G2/NG9FvYoBUBsSCqNy89EYyqg2qYIHX
mf2vvC6fR+TCOqlwRIU7oMvqZhfaORYzoENL5BwqwL0tHZrcqdG0d6CfxjF4epEf66+Sk4daKWnX
llaaP6YxoZkEKor+CsD1X+Jd/Go8pXfTz8q06N6YbMV1tO2r9hA6t8dz1WvOUFmCd2rIWdigjsbG
7dQdfqFjWjuq2whcoRZNOGCcyWO53YlEwQOOrml7qmOnSKCABy2+5JGo/m2j1vafc5uYsB1pSZa2
CXByxdzqmbqPBvAGTbwEEQ+GCcSdFNVK3i4wIMAlwy5Bdo2XvP99CrvhhNoS1M7C70QmY+oWEGGD
Nwm/fk+ei4PkFPvyXX1KdCvmhOHVPe988Jg4vIhU9+kySU3xGn4alv7ROiDCcWO/t6H/Kfyke/m5
ry3zIXv9/00bE58RN7M6roGsKF8DeZWVxqrEl9sYXPOYANJPqSSg3bm39aOCwogPyWr38U5bJNth
Uvk+78Dv4GjUkn3C2bjX8sDnK1xjAgp2bT0Cq3i/PI+DWFg6qbZILZ1aZeh+Ey2+BMFKWZEO1iwZ
9ELQFwf1CjOZwZTHJm3BaqTSGHf7U57t0sTNFEfOGydOUDF6LIJN1/kVet2ru4Qr2rvc5C/dd/kA
lI1BDhfv0+yNZgZBIXoW0L1uDiCb6DMnp5o9od26gaIsyPm2E0TD5sDNqcub6GU0b0EzK6ckIYnR
YIOmdn0fGniaBCUf2aTDNk6PgnnKy0NdvZeKXxuvpmb1MgjYS1cRf0rSp447CigkxvQBtDGWGYqu
0rrxcCRVsEFtlG3QZ2RJZOF9UWcyQfXSUBB41h9jJNptewrnwlLpRpFB0xlue3AA1khfNIdmTvFQ
80FmwRVa1R4nT5I3yezSfKtVu1Io3GrYFpDrTLZ6MVttvp2Jr09+3T+l4zFQTloItYgkdPLiRxjv
wzy2QOpp5qVjzvdZcipkByRzE8iY6WYsTkm+TSZPbHFeLV5zYovBJjE2xETF7oPSIiNQ7LPpIZss
Q0qhS7oxqifSenkKpcT+oOm7JAQN/EHoXyLjzcS7/3xI630Jbekq3RrlYw4Zl+YzGJ7xblKYT0a/
KfWlNi5VTgXWj9iHlh5/NagXbk/D7PUGCvYCS83fxeZbaaCAEUyUOBSl+jEitiq9FMmTUH6Ces0x
g8HCgaVFuRslE97U1F0jOGb8JZearYbfxAkdgieBxmh0Dn25TzY58eB+dlK+BBWqqry5/dVWdmIe
xOCENFbfvJD0+4B2rag69OgqAX+kNruFOdpp74Wq24jgRe2qQxtOviafMmWwxJL4qPWFtoOXxy6o
i3j7/fXRSddQmCWKYL/HsxDLxpxrEBfVog5vlNSWtsa29lqnc2MrOzRWK1rivXI0XmoXHvYkhha3
hXcFHmQrixg5RAaWNt7LjaXKIINey4BPDpkj24Od2sWphrSL9fakH0Kn2H3h4eitcXl6RyuyS0jR
nyEzC1MH96tRY1P7XSUUQHapsua3sLJyHF3tR7BAHanbHKZNtDUc6iQ+GtlFJ3R4O8FKfLj4DCY2
Rn0D6c4BnyHbnV0CGmqaPoLx4JXvL4WFHc4xDqn1bv64HZmuT0GX5jPbXE9TMokG3svG0InyDyq7
DaVWp/DsW76fiX8X9jE7HZp+hsoAsbGdW/mdaiv7yEthZ+X0fusG+2bT2byU0spD1qVtzA6XR2jM
aAnGNH+FaNa28CrVql3kH53P9niX+Zo9cJYRz0rm1Ay6iwzcokA0zJ2i+cF4pwib2xO2touejSQY
Xi+XSjRRoqc1MBI9/C5qm1kstmDntprhEy9OjpmNn+0A9ts0Sq0AxPGTNFhD3D+AT5Bz3bp+aDHx
lgQVXWShllXLUs0aXZDpuVAMNvkIJ6vChdwrPEiMJ57uoM2/OU2O4QvbxK82v0bb+KA74ZBw+AyW
9XnhWMs3QEgDDfEgZwDR6uVwgM24IaWSoL4uO6jSL9L9vD3e60aeATBehCf0AX3h8WC3I1imCVos
1cRORPJYdCjH6aiJhz28WdQZqqNV3LUjC/KIn/IQbUKa2KB5tGQ9sMy5Og102KYEVO1D/UQ00GZT
IeZFUvn2gsZD6uV4mGYmg4IZ7oED+gMaYxSv2CZOehc431MffQ+POGlYePqyGo9YvT14qGB1QKpu
Pd0et6vvwLyosoi+YdTqo+diWSpnV4VBiKZMlCFtrk+1J5PKrrDhNcZR5rXAXq25xQFQkgHRSzDq
gYXtEsgEPzjVVcyPGslogAbxmuAqPE7H61XHoDBxUu6VORsboNRouqmtGWdmq0z8YhM8lVvFLkar
xIMijwuKZxvj3AUdciOs4NxC+dAmz1QD37h9e56uNh7GMMa9kUUWGvAtACIRRYhuVvmbqSXkJOU0
1a2xnMqj0SXZL6FLeB3Eay4CVQsQEei6hoIaxlXTBPVL/ZwNeKf1xQa0EvLrUO9l5f22hde5jN8m
/sVhbuCzKvcxnZYQgQO3A8ljaO/tQFmG5u8DeULbxl47plsNTAycAHl9X16QQbKAEIlWHYOl8gqN
2QQVSjrY2RZLb2uI1hvaCtAp02wTF8dnHikAF5CZzS6surjuAKgf20OMlL1v2tqD8TF4ox/tyB03
T7TsNlfh98xCZscDT20BpiwAVpo3OqXdWzI6z3GE9gqb3/iz6qx/0X7nj86CSldkZT+JQBsd6UT8
RWPQaiZXtpeL8+zrpwYnVvT3f8Kbpg3vQLG6GnFJAzMZKEpBI3AZaSapLAt5zgdUvKHkuN9ARdYa
NF5347q7QqgMzP7g4QXn3SWM3hKDmhhWnIK7X50v2rorHKod/R7cG26NPNVdfh967cAJBOu+c7ab
M8uxI2Bk1wlw8eL3pT5ITuYFTvZdfp5tza5O3XfOslyW3ZXrnOExy1IT5KyNQGdnG1AR2ID+HfXB
duw3jugMotXhWs5Zjtdn/WU5nm3ljLP2KUkrUV7Cqb7VP4bP2Sp1L3qim0dQ2WzIV+7Ng5PslN1o
S7oz2pPz9M9lMJefwHLMKYI61pmGcJvP20r8ELoHApUO8lZA6un2+K4ejJBlIUuqAzc6xo2SXqvQ
x4O1MuPBq5jp3TiK/m2IdVc1FuICUL9rEA2/dNWxMHBHXVb/3KF4Fif77s7T9kpuTd9aK3zWQOBZ
o1DSq73bwKs7xxkuc2lLgjpV4ha40HnYqnQ+4KnaDsvJjaKv20jro/jXQmbN98mkzW0IJGK+xfGr
ylPXWYtoKHVB3cvS0qyye6DR0CgcwgouGWp+g8xHcG+Oj0PhS0V2l/NqPtasOUdjllyu0zlqMqBN
5lsXemXLK3ziATAOoRuxNkoLgE6eVOlHy+M+WJyWjRlI+oIOdGGUA/vBpcNJ8qQoeo+2y974jtuG
0jtN7KGzxQx50XDVkr9IhLlmlSP4+I0USLEi9pAXiJB2TpNjHv4Ig9QLZQUVplnrFL35NsQQ/BCL
9lXs0dmgkfIuyBqOx1+naxE4IOOgmhJ2BpyYmJGdQrVS+gLfk/6SoBPktKgsaqzycIdKJWRFWh43
+9oSMwmqgCD8BOZLkwkfagzZgKhqBjsMOmcyDlTJ0WnjQsro9gK72lQX+kEcjpbTEdg+WQp4LaYd
MYUot9O6fRmDDAJHcuIUCiQhbwNdPy4BCZR0UNCRVbTYG8xSTjQpykhlZDbSAjuFJHhCA0tC0EQf
QT/8mE35NcoVWy6Le4nb3XPlTWgNAxWEiTC5DCpbH2DM0RCFtVjYlb6XJ2opYcgJ99fjiAfVhYxu
keEw0NF1uTLGKiuNqNMLm6LJCC1uA+RlWqgjVQYt3NsjuWYMmK4h+wVGKDx8MgOJfshMyCAfZGch
tTTtHqo5twGuBXqXTjpk6eHp6BjF7eDSmK4W07QO0Ow7ag0udIG2ByVN6wlTcopE4ZQ3YAoI5OEg
CcKOkHoryOVLVc1HKofo3yhEr2+i+0JJVR/cgLtSbiFmpMpWKCo951Ov1+XyqWTR2gGVPBKoTEQa
6h7VjCmk7WtB96iUb8QosydddGhv2jHq9yqoponjVzhrTiKFttnXnFC1MvMg5UfxFFqsNAN1aJeD
1dAAbIETRJZKaRf2hhXWj+j64mz16yDIzqIDAxyr7DLNM8icUegE2REWT9CIvi6jqLbY3J7438U4
F/EdFdNL5yBaCM2lOYHx4iZTZ5R3xNAs8jRPuPs+OvknamcdYleN5U9f9dtjb5NTsT+kp9rKXp+E
52hHPww0xt/+kpVosXyJDu5SPO6LuL5djmqXVIUEBujSLsfULboXY6pn6K+Mm7mql9ZsZwrqR4nW
xNIaXqhaHWx1eaeScQdAyf8lNmTeKiXWgK0m5uc0IjlLJZAczP9atPR7sP/CLFvA2W1KK2rT1DvA
xGVrNZl+10bxt9vDuHg/O5+QPVLBgQPNHMhOX0IQkAakuYD51OtHNbjri3dURrTjI2neVXXTBZz8
63UNMUw6x2Puv+3UkmCKk9KeK6es71IU22boY3CGeacKHya0mocXiFPfNvI6ObSgmshB4Y6PUmJ2
r0x7ala0zkokGITWJw+iW9ryN7xPQ1bOybe9n379uA255iHniIydyhyXUDdLS/Q5iqdJKXfg4j5K
Rv3vmwrKaSBrgOwqSnjZZKJembEpZHlpa9kEQqZpW9UNdO1ijiOuBVF4CMQi8PKD+jbW4VtzSEcy
lpi2U3QYvX6Ld1Jb+igP6ldiif/88o3pOkdj/F6UxECaINIJTo3WETa6H/vSvt7Pd5lFR4vXP7yy
W0IFBgyfIjZLSWXHcEhwjCJShVU2gZS2+ZnyAK7fORZ7zhCYU71hUK0TcyAokpVt23fZni1RsECT
ITnpod/N9mdmo1n1311QxZYDnjV0fIN4+3Jpy4kElQi9QZASnyUQ98jukPH8YnFjNnzgmC+jHwmF
3DizXWIEWi0H9TiUNnLYJ3J81n/IW/Nu3olPqWMTq3GWoh0hdv4LyxCzEH/Bw4/YxaCmU1QGSoeg
lddOUetWqOgW95BzfXnGtKEZ5w/M4jhn4XcqQiOqaY+ocUJLY+/gSFjaBNKQVuobR6TpX/VNtTe3
Myd2/G6kuB7Vv8DM9qJBH6ugOeyT/Y8RwPOpOAwIW57yhJ6yn/SA1zIHD+btRj5BOOZN2Lkdqgg/
oUlqaduKFz3X9ojzcWCWoy7gIUsEN4jdNq62MZ7AzbbXHerKT7R0Gm90TUfdVIf4lL7ZKY+5YRUc
9OQSEeFlyGNcTgISXqWZlvCwWN93mZ83GUqQH9IITBs/68Hh3sBXPBp9Jniuwo1HWdpJL/Gyvq5V
M23pwiZgG92IFpOHtryPCRKXoFqsBM6OuLJRoKFO1mEflDDxsn6JJ0xIA9XiWKKIu0cRB/nqQ5xV
FfmfL/7Y+iDdBMag5V6AZ/xLnEKRaBDFIiaR1MIO+pl4de21kRNzrpuAAaOD/FBSMIBLL9slTBIZ
oZ4PE5bmC/kwDq1jWJBruDdjC0+Oo9058w75Z+FIPGTXb0eFtTB7gc2s1yqpp6qrgC3bza/8tT5k
98o+rywCJzWpPdtKZdEX8e027PJXmcV6gco4DDKWcJgMqA0I5/rXUuYM6coCgEK1rsP7DbzUsd1P
cmekJYnw94XapSj7IqmVkGcJwqepK4f+1HDw1g5LF4DMbkXT1GwpXQD3ut8epIOxn/emK/xsnMmJ
JUtEMcDtIVw1ERuVops4p8lsmW42BGBxFeGbRjnuOnP0gwLVQOYvxfiOi6YVSIaPznxO6eLqvP2u
pcEBHpcyZt4GENsMKe6lOMO3GyMc7nJBdW7bteqRMAvq6TLm74rUWO2UqNTwY4PQ3xLU1yzexuKx
BS1FZ9f9i4xG+flexo0w/sw6v8fhinf0XbPy/AuYyUy1sR+rQsWaCGZhpxidfFIr7eu2ndcxE9lr
tAbJUMT53aZ3uehzcEJDm7mhdpc+iYWFFvV23LfqSRB3qvrzNtZyorhcbpdYzLSlQyKUYBYGiVz3
aah+gea/8SDFR5NXfswzitn1QBeed2oJoBYVdOQuCV6gJQ5p5bKA9DOnJW7lMouXeBF6OqoBmiG8
CVyOoCkGap5WBbhrYrItozdR0ewkh8SnETlyofnT+CWG2VNg8lx0Ga7L4ZSQ1fvroUy8rhUUuKJO
rrSTVHQF/N+A+MmIebv4MlgszNKnpoGqRyU4LF7aN5niFI/msvvgstxSYoOq0JFi8BuU3m3/WDPo
DIl9gdTqOYYkJ5rSM2Xe5GrgpWbizoP+eBtmzSAwC6syejPBA8rWw2WpVCXdFGBl1/nJMMPvYx0f
0cjooR6Hc0JYO4cSEXUTmmIYeIJgB08nUp4pIbDkhO67LryfJ903atTeE+KhY3sjKveSkVpZBTro
8U6WnnS9PoSNZlXK9zpNOaav3eHPv4cd4rYK4rLp8D2zFryVveSqtbTTaLFL0ui+yQl05FFXhKwM
lAYjayz+OdrgrIQeRCQrZNw92N1i6OUpBeUqtYsGygHSdoSkH06/cgwNI+Quvt2e6BV/gtgPMs6G
jh4SvDNdeu6sh/WUQ54cL3QjutP8Kfuce85WxMNggrQG0fvMDCKK2pXCmgO/mNAXP/FozFdc9sIS
ZqmHFR1FqYElauqT9psQ30WZEyXu7fHioSwb0tmlKaJm16odbNEnuwgPmbJFmlUmz7dR1kcMmQho
zml4LmDiCZFmyNsFsCWTIktSN2YWW5PJCSXrpvwBYZtdorEbxLlepl44FuopNzbJZI8dpz7uep+B
OyNPj3KF5QWJveBUhREko4EBExoF5/J2S5Xq0Kk0s/oMhbZS4MuDwbm3rw3f8tABJStcBsA5fTlJ
oHxLazPHdkNIYqcTCp/zwjdb6eX2LK0cPgiuA/oS8gH0W+b1zBeqtEqkiVbwBV0+TrPhl8H32wjX
p4Elm4dzo4ncFOSQmfxDNDSdXCu4PRkkBpNDH4FDJhpyt8zmJ9DA0kfJCHkMNtdusezVBIEYIUFD
c/7l4Gl6o3UzLuh2HIvbUTD3lak8JLV+7KOIx+lwbR9Y5HEsAJEciNoUtoBzxtGqNVWcxdvY6c1v
quIG0DJSPzrR/teBBBBy+sjuGQiu7B4TB5LSNSVOw7R7H/VvQb0Nu9da3s0FZ1Fd+8QFELt5NGVq
aNmA/Vmq31ECa42jf9uS68sEyA1BpLIk89Cozj5+NWo/l22r40Qz7uf2Xi98IXqrw0017Km8DxtO
snJths7hFm858/EyLJKu7gCX0QmtKtt5qv0g/hDGTZvwGv5XsSCLjQIrEbyZbC1CP6NBAKsaGy80
AkmyUbX5oVRqVwARLVVGzrnjOkgsFQ/QbYNONkRZ2LWlCW0SlsuuNAy5ZRjeQF4CXt/N2lrCkQbb
Kx4RVZXVmy+TnkzlkOLmUP7UpscqOUSTk/DC3ZrPLXRaOD/hIRDa9pdzJElVXqBWACjSgx7EeGN4
uO1z1zEclxIEcNwif0ehZeLOnKATK1rQKqF2WYAv40UOvkL1pCTbfEotrnTbmhecgzF3BeSRo67L
sC2RWbVi1EUaDxo6aAxx2/ByAWsuYCA3ZRgKjp8iW83RDmQotAgDV1WJldW+mYJaOuIdTFZRFsp3
7H8KMnzM6EV1qeFJOIMmjfAwQcJYNh8FVGLenqI1T8Nx4Q8IM2qkGgREWoDMWJzlFtS2s7QTJV4b
8OrkoH4AZ1PkjUGHd+kJBaWNkcaAIam2z0VB2CCD0VhqOH4YnX6UwyB3bxu2iriQ3iHcQd2dffiN
tKjQxADbUZD/WLbzxrArYStA2qEt/dtQq2P4Bwo1GpfG9WrRNklZwh2mTZNuK1BBmBqOkByYVX84
g2GWqx5oVdcNgAkyV++/ddEjjV9vW7I6aHiTMfB4ZhjoRr+0xEwitQY9IrVl+aFPvFbbiWaAenFb
jzmhYdUYBB8UpIJk5qqnMlIDOig5jBlQCEUnxU6y/H0EGdRtg1an5gxm+f1ZBMrygejJApOCTS9L
7DF2Jwm0OiXn5LgWSnHs+WPOMrBnOLFuZLKUAgfNaFulI6/FHP43038GwaxUJKrDAo871O7DRy0+
xeZpHjn5lvXp/2sFM/2NanaVtjhyAyWIKNx3qV+FuR2ppdVzr++Lu17mPrA5/LWHvUbUZjY0lQqw
rkDHjzY0yN+CrU/70DvitEbu9rPqVHqHppWy36Sz+f8bT/bUoBtJ0Fch8BFeOzRjq37Q8F4XOF6u
MTdYOevjlFBgZDX64KKTCG4uQ/1vQvjZQDKxtdLLAdSLAJGgpdO6PfE0eWfwEkirvmEgTaVhQ0dt
0/L7Mw9XxGkRNQDKQL+Cwqomt88esgAygSnvPLeSH4ZrnGExrh5JQzwaPbBkX/K6XXxX3pUveFHb
GLMFRTEcHu67jfF8O1SszpUBbmIM1sLXygxjpBoNcpAU4VV8Vio3y38avAi+fPeVy59BLFHkbAyT
MGsVEsAuvXglxfdR+kxNuydPBH1vIo+/YSUftYziX4MWg8/QIMeToaQVBlHwt4Pp7Vuxry3jKPix
Y/rKj9ujt+4ef8GYQGv0Qga6NNxpa0GxlLhzIrDR4fw9aN9LjbNL/b4g3xpHxhfTdmy0JgKYCC1g
V7RR3/w/pH1Jj9y60uwvEiBREiVuNdTU1bPd00Zwt23N86xf/wWN+86pYukV4XsXhhcGnEUxmUxm
Rka4oW/dDYdml+7Zd8Vh/uB3B2WLwfSn2MNs+fXVyjZScNA2DAcw9OPTRo25A4BhmF7Nedxq+jup
bgfyX7w4TjdSCMvAGqZNaMAaKYzPzJoxsE4MTKhr++urknmMSDllgXAK6EV81y70m+Ab+BwswJ6W
ZDf1XkkhlIU7NNoFqiX5nHwBV/ZTRJkuGsQ8Kgq7wMe/DCzZs+mbCfhuSXtHYRhGRGuobiQZiGQP
RVqqMljaKExhtB+bTU4eK6C/c7Yl7fuYl04+fl3/uJLwIsJO1CWtU5WHlwLssLOVg6W8esoUS7Iq
2acUQgxROnMZcphRyy8zcavugGlX1AB3EQfPO63s/SBblhBkwqyKlEmHvWC+tbq7svxG6ufrX47/
5GveIYSWoc4qlJJgYhmfp/lTnyVZz2qX6eR8XUCQ7SCk0BXA42TqXpYZrLoscSotegyBHpupeRMX
91UWQkCQyk7cxRgailinpoVA0tgEctUxTFOjfNHz/phk4Y1lzYfMiA8NU90F9M+lRn1TOgSz7v/I
8iFlpqPRy/Ozk+uhCPq81ztcRomC8V/1C8rO2wi0k9oSeHmT3C6ljHNt1VeQQEAxFI9mXWzZ60tq
TFnCT5w5+rQe/UIznDH9b4qD1okZIekyerthyYxvCsKfTW7bbjPG90NMvFz/FbF2e907V9pQ2MKT
Lq/wHSlefrGRoyEafCiRE3/kj3Rf3zY7cLuTPW6gQzI52nuyl6EDVvfvxK6wTCgP64Mawa4GCrYu
BwVqv8VwRaMuDilf00ESo1cv+BNzQnpkmMnSEgXN7KB8UQAetl/b0ltaiKBKDK1FsNM6snAkNKUo
QHAFv5xIuo1Cbywf+2WHSovPFCeMkP+1tsTk2tpOTfKfdHIUjDys6ixGraDNfuf2jdL/nrrvaRS4
kaJ7191lbdf4g1cDOtsk6J2dm2r6oZuyngezdGMFThR/EPsYzOWGELDKygQjVkPbqTnBSfLS0qse
zBioVKEZAGVePmtuP9pAGS3saJdgzfnVUypZJI/IYsQ+tSr6ChTBrErnWwhE07QdSmTsAKxQsrv+
MdcCyqkd4bLTSytJO9SWIHv/kaquGj2ksyT3Wrt8eM2cQOkeU62iegLaJxgurRGzSoxHDVXwhDtc
cgnITAj3W1EqlV120J5Wq+AIMIRft7LH2+qHMtAsUfF6wziP4OAo9NRxAWZIVweXqBa9t+rkJKZ7
fTdWD+4/RlB0O3dtFKcgLjYhIFnz/LF032IW7WMUYafPVnlOYu3RhgT0dZOrnw6AULQ7Lej9ifM2
BcAGdtBid9L5o2EPRuVd//9XHfnk/xe2ZlKLGcK7cLCYUnA+xffQcEqdsFT8YJbVI9ZtYSQHWCFM
r+nCHtFoiMdYw1rQE80ci7QP89jvGiPe1iDEur6udX/4x5YhbFVvTRlJTdhSK2T61SsrMzeR3cOS
BYnXvYp0xorxAAUIf8CYhmNDcKj/HkeSE7qCrUTjEayPqE0AdWKJQHW0g4k9AJHszo+cxOTRm77K
A02cYJPvi9dwOx2K7eylewjaH2Qg4NVwfmJbiK+F0nazrWONM5+oCTHDH+UxhssmMHOxCYTo2W7E
I+b67q1cV9DHgdiEifFlMIcI4TUrzCTCjBtA15kfD54xPAJ+2JSewl6uG1p7EALEbuDzcpacC9Rv
OhcFzSkDGNDsfWPOt0q2bII0RNMDk+/GL3TM70zUtZKZHhNTBgFYWyewRIAbUyCc8fd5QKGLOhZj
AkCN0de9p2ek8LUxZU6fQrAO5wh8pREo7a+veeVo8NFA8LKgU4GYL1zQRRTYHaDG8FoL1EthfwwK
FDP68n80IzgO1Yp5KS2kHEBZNgQq6H3ojLIJu0ueRpOcLUbwlCVlSxjyi9i8z++y+27DnNh/KDZT
5ywhqJZQSGs/h1vosZsy0oKV0IzhPgxaAOaAyU4RR0qKvpgDDb2/LOgz0Ah9jjNYfa7v1Qoml2CA
g/cQLLR+kfOfe8iwmC3NezTi6Gw85AOwX7DW3UDLszgo84zqwaQ8oOxm3WhI5VyyJD8SkgElRofU
iUMoMCWh5DW55rQYvgCJkIVOFxH77NVM1HyCILY7QFe2fk7D1EurEN47OwFlfx/Hsf5/jQn3U48u
t1pRGJvCCfgosJq4hDbgF43mz+ufeuVyhyU0ivFww3cWY05RoxbDWvhrM4O6MYvwusliKCFos7Kv
59jcNBnTnHZqf3VT+e267ZUge+bF3NVO0vNioDWNeafAnB804pLhsWufSHqMmn0ha+TIbAkelQ21
tkwtbIXTeCx66jQJeD+H1h+S6CEZ2BYSoJJNXPEYPo2MWA51Zhvgv/PlDawG0TM1M+gLzg9VhX5L
nW0A3HkGQRiQrrJ5gJUAB9A1+EuAZieAhAoxAVXhzLAnjJNbfQRexPZL7yaXKqqkI7ZqRjcgWM6j
6AV+izdmcRDszB2S6q2Aku2oNQ9MevmvhBkUOzmAAUOMyJyE/bJimptGpGRuYBemb9dgQp6y9G3s
RrBA6v0xD6q7NKGvJS5pZ1jobRDmuqN2S+1MQc32aWvK8uC1/fwzbIyPa4JdRDiUuVlp8VKDGQDS
sM4IWEC63JlcXP2QM8nJWEmxkCmiUctfktC+ElZfoHQUtWmSu9XYa7dJHwZuUIBhR5vTYHSDVgE7
zfWzeEkrx1+tmDAD1BpyTMAYnnsrYG1FlIRD7saNU/uWg/KN5Qzvb+UWcnYO/VluLXTaMxfufFzc
g/lz3snq1Gt7bpnwXWAvMJsrZv09UgKovOMnNFBmc3qSOEmfvF5f55r7ntoQNjHMlWkwTNgI7KXZ
AiOm7UkbfVp5KysgrbkL1JjBJAa0D4QzhfM4DKRuB+4uoC9zRlYuTtFRzbGKRnMxABI5Cf2vTPIH
Lep+OJ5i6S+aQM5WaHnuTtOG9QeMK+LPx2wSt5K1vNYqEJhs/teWkOgYMR0SasDWjF5hHu2gvOC0
sasud93i6frjjOJAo/jXd++STRBeempV+Kg0CJOynTJQf+Qpf31MVnJLtLL9CAJ7vrW7WL/XAmr+
CkYugR12PegaMqoG+1DVhsdxzgpvWYiGgUJlUvdMGxpQeTetjUkpHUT5bqYw7StqQ+qPcaij1Dgm
SPczole7II3D71FhzJlXK10E4djB/Li+vIsDgGIVEn/4DLBHhIm9WA2dpzgPS6xO1V+tuX1sEc7/
3gQxNaYig8NNIaLc1GnsJ5bOuIyqnmJCDHNxSthKgsmF62MdUDvAMebjd5boh01slRXgv7mrZapj
j990ruRtPimG7i66BJD4Z0JRKEpxThiw9jEuMUqF18Qyg1lK7wFn0DcoeAd7DaxvKCb6X5oX+mgz
P4a+frBmR8kcYjvJIdljhtTPd0h09tPN7Bfb3un9Z3KsnwtX9qRbSTtOf5wlPMh1rRwVhWMtFhPD
lPpzz/b4kZGxHa3bYpBAq9di28mXEGuQY4hYpPAvwSzIKTqj0oCve6ztp16Js/frfnRxQ2GLMV+J
sXXT4Ngv7gInuVsc5AObMwOuaj/T4LeiedDS6KeXv7fCuZVAYwDxbhDWnFuZzREwotLMXTWcHhP9
0yin26qwAR9ZJC57yTbHC8XQ5wL4E2BTQNrOTdUGBjkLC6aatvam/jDoOPE7Vu4U40Yz3WnxKWhT
k/E9sW5y2e279jVR5cA1AQVsJIuCcdbbhlYNeQHWJjCaWFvoZ6kaNNZQlLr+QddeVmcOKYTtKl8s
mnOHpI9N5Gs3xLc96IXETrmZN8Vd4Kve7+smZV4prG3GIso65eczfOqMfaVBHUcS1Fb4eXDy/40B
YqoNTSVatSNsWM9vsb/sBy/9IG50f9Tch2X3AH0yKHcewc/lh5vrq5N+UMFFzYXBYQhM97+tb8vb
cP+JttAWjZTDQ74Fg/pfy0fhBuRtPTgqWGwvYiupdFQ5eqQVmfl7Kh5IfyOdXlvdMfDncWYqCxm+
cLZ7Vibx2CD3Vk0Q1oP7EFUAP61qya6tsGxgKRhogOOjDgSiqPMjR7I+Jf0fz4Dszzwbn2HxlffZ
kbSIyHP2s9EsVwO5sZmnuwUDImEaP0h2j5u4uDw4gdB/cnph99JM7bRG584J8K+PMZFXlSnjxmTj
gGQ3gdqAaTyrjZ05qhrfTGasvFtJ9pRrPfXxRFYkn+QiDvDNRUEMsU4DFEtEbqtgu0x1nvcn+q9O
80c9dOplR2W0rDIzQhAIQCY0ahXMpKCGS7wquO0T7IApmfNa32CMQIIwi2JdIg9NP2Zp3NZp7oap
lWwG4JUSlhyTef7G+teoyG6bDDJMavzaU2VTZMveJG+SDV69gE9+Av/3k3tK05IozA38BAt88t/s
ykkiJ/s9+7V/TxTndfTCZ84Mvmf7AbIKkgv5Ig/i28lvL7AmWZgIEhx8CNscjw3kyJ0BrPILnA0E
xmCg/JmPkle5zJLwegN/AibdeDbedKbH0jcVR6e1ykPcj/sqGCUbe5Gn8nXhkuTEdcDOietSwnnA
FBKycMyLTk6eTrPX9MZf09vCCkRRMJDBULFlF4dhjg1MyRf4erWXpN8ntBrUxZP4B0/AxADARWAQ
gDhnu/jmrJfOMmoFxRkVeqnlYZpfensDMQ8bnTTgozXLs4Inic01nzy1yY/niU+GcYAJAAabBM/c
EoPBCDPVj0G/04NNTbyF3ke1OyMKKW81cbOxd0rVg94JLfcM+nrXf83q3YmiJq//8UKgeEhZAflJ
auHXjOVNyBzT+BVMj0DWKYEzEuR2qCj7kBCjzb2Z3uilF9jQCTn0vV+N71nsl4nkRl0LTlwsDdke
dv2i9sumEiWfrM9dU/21tG8VtdCE4RooMnSasWqJ4XTyXgvkRoSWgMWCMGooLLV+5pU7Y4vUYQOa
4eNAnGFnbt5GR9tY97HD7hSn3fYDWOpL9z3ydTcH2890o/npvrizAWVwdt3bjARjeFm2gfNYecFt
5L9c36m1axkvKox0cH6Yi6dbn7btZBojUje8XOE5S/xg/xcNRNz7yIE5hwMyUuGTtLFd9nENZyhm
UN+Y9a1VajtFayWBcaXqTHG6USsEIFdFMDk/AWOalWHGOvhcW4ArZRk19X5AT+jQqHXu6U2nPg49
6Q/53KnUnfOoeL3+Ldc6KBSMrbw6ix+BCuP5L1CXNmggVY0KW7Ql6mFo/IjdQv84r7dh5tl1tm3U
A60apzW+AtuPjHdUpYP+IZYB7dbanGe/RExBkjAOkwlemL6AWXDxms/aA6m2+6vfpgB17KOj+RD5
tt/v6J0MBbF2AlCi4lgxC2IV4ovRrBfw2tiwraDXoJk7EBzF4QtbJHWNNc9FQoPWHS/rQcP3/GOz
MatBVh7Dc0FU3kzaxm4jfw50X7Kpa8EcI3wal9MChYzYmwpNOrRjw0PZzLLBz8fI/K0M4J+HnBZJ
gg2L+wAEq3X3lKGwaiHiKbHhFJqlywAGq+UxzJbiDPHh2Yv6NZI4pUHFGF92B/xY70yfE/XMZqNs
FLCuSdLYte97WrsV8jkt6XorSFHUXMYN0z+KHHRrssbm2qV1akM4sqnaV3W08LAcegvKw2RHMrTZ
yk1duFTfX9/JtQWZOg/+wFNxYuNzh8H4YrzQHqdTqffh8K4G21wW/dfWc2pCSAzrSp/RdoCJGm9D
JTgu1I8XD/hvDNLa6LpLfHN1RSfxRgisep3qrd1wcwNxjZzdRpPpz/EiyS1WV3ViRvCEvq5p3dXY
JXREgeOzmsYplFfafmPKvrIka1rN70+DqOATJIzJYoywhjJll70toeVE+Xek91H12tl+WaL690ut
94ATSLKWtXz3tIwvOAgYJCwlLHAXZt/a8o5299Nyqyb38fN1P1z7nKdmBCfJ7bFuKxULDNLnsDUc
UGq2hocpx8XYIrGXLGrtVkQjFiAhAiyXwXi0PskLjWEqSDhMSOIhnefakUPek0PwNIdOINm5NW9E
Zx2BnyD9uRh/b8yOYogEllTzxk62GXmkMozC2tVyYuJPgDxZDIjRm3qs+Q6Nr8v4k4Cns3HzZnt9
g9ZeIqdWhGNFYpLq/YiFdCDbIT10EwfJC2HtU6EwCMq6P4pSF/QHaYVGjqkhI9KPJgSW8sWjumQV
axv/p1GMZxkeVOKIEpuA1WkJRSI6o1uzXTComUe9Q6rQmaptV6ReMko8YPWCOrUpJEC0SDWKCxMh
NsTwVQFxv8bphhs134wzlFLuAFqBQNL13Vo5taD9A0+sqauY3hXTDaULkyYq0BcgBJOHQMOx/Fcy
T87SfOrB7rqtPz1S4WUHYyg74AoxL2ft4ywNoT0ToEHlGu7wPBpODh2I2hlf4ptur29y8JAWTyyD
8qdTP7A92/YFVO2ok/hQ5JSVAtbqhKc/h/Lc5eQ80DJIi0bB2osjZCvd4lvop7fBDtyA0Y1+iJ/V
p+vrlxoUjkY4znVVJlh/TB17D5UoL3wE8xtMTS8BBICq7U+JRR7ur3xxSs6XuIx5oA8pLEKbDHqh
TupOh2TzsKD/UmDkL5WczLWX69knFa6fqB9HCN3DXud1R/24QKbZSZ3SKbh07I/yLnReaePdYYsj
0DIinG4kC+Zn5NqChTNUYJQfhLN/fkB725INfIxuvsLDKxpNgQU0Ash7ZQSaK36NjgvKaQBEMoQk
ERlhhllfWAOgib3J8avQZbQHZ4a2vUUx2P0TwuoYznurUNViYYRn8wbdPicFu2Cy3OYotPbtzpiO
zHru1D21n8K+AKFGBvGGTS7jU7g87/ynMtAwIa6Br5n/+4nPqzGbqyXHT81aCMQ+afk7qiyDimLC
9Ov6VlzsBPBLnFgD7wuQeFwUTlumLLSNaAZiDVCs1YvROWm2yOg7Lu4CboVBXZ0C5c/bROfrMQmr
aBED+wI2suXQlu33iRHMNhf0+98vB101CNUBjsELM+eGBr0LAPHDg0mNwh85is4LkQmKXKQ2WAsH
wAMlwKXORCb0olP0DKVJNAur91l/7hYgL9G5AOlvEb+YVHLdrH059CVQ1QGzLdR/+A144gl6Uc3p
YkJkOIqbF1ODzlnUvLCwkpRBLxcFfjTek0TrwgaFGf8ZJ2asYsQ4y9IXbt5lThN4UfTUznA50M2a
X9EgexNd5DjQxAI+yUSBGxkCqBXOzc1ha0N3YizcJFScbLirxsQZ4kczlZGiXhwkboj7HTV5w0R0
vCUYOPwQhtrs1cxvlWzTWIlbML8eY8kdvfoJT0wJQbyoJmZNOkzNylFFAYLkvZ9lhxBcSWl6NP8a
6S+sTPB0PdYjlTX8E6r1BqM5N+E4SjIBTbYkIUxD5TuPjR42JvajBjJFc8tocuz50KHgtGwgpoQq
Z1aBwWjHkZY0/j6yJ9o9zDR1WuXb9aN9+WgSViz4aEIQolQDvwbQk765ARjJsVjvDFCnq+gNCxqH
qJu6vYkKv49kNxaPUGc3FjcOXhibgHYTOZgQwRSKTqzdzgXgT+Q9BT87qcc7BZOrtpZuZ1Y6S9F4
U/NRcIa5KshlW7FqH8yp/NVILnWVB1Odx1gBSXqv0b2uD4AIZXx6QKUDxK91NNsjZ8iDHwZt3gxV
Uia5TImweg6txyMLtSjUiM7Pa6n3A81srH4YX8eCegFpvNnmJY36JWAEut2WX4GGwJ4nPzSBNhwL
P6DdscmlZfe10HH6U4RjZgYmGigdPkTBnCqMfJX90qNbtQ7/my9+akg4YJ2dq1U8whCEd9wsfdFt
1DshL1d+o0MPbZptPYCho3rQIxmo4fKJ8edzo5UJ2mFIllyU/dQuHWooB7qAqjt65Zv0p64+5pqf
oPaRQjoHSuVEctGsf9d/bfJYcHIDLAZOFkixsdy4XGqfxLOeeaCKGbdNFk/vA6vGp+sHei26YKH/
rFK42qIlrvIB+g2uafxMlBs0/JWgdKLJ1dXbJJPhVC4vUu7C/8/axTBWoIEok1TYTqtAd69sd1Ub
IH78ur6mtfvm1IpwUIal6TODr2meoP4N1XitB14pfs4ZlrnM3nVrqyER/X8Msangokfl43zTQLFD
yx6tPteM0FxaXFV9NA2IX1jfbPoJecQMegSx8VYG971M4WfdX/4xLbLVtJNicsXxAk3GaTOSTd73
mCcOQTQmi/sXxWl+GvCQRx8Y0QdaceeLtJpJWRoCS3n5EgWbBpD+8Jao6DHphyzxrMVdZGzYfwKa
GO5PbQqnwVqWrNAwdetS9ItSa5Ophotap51sFPOG1tsl8KkCkvMfkg3lQeWaXWFD48FW+kyD3SIf
3Ibtm+7OpAjuwFMe8x7V6c4Lsk1UbnqC6QnZGVndUzQzMdfEG5qipoHWJnPKcgNozrL53o/JYzxC
vDR6yRTZfbp6Gk8s8V9yEm26aciAqISlMsi8Koo8HSKAlSITOFtbENfZQ1cODQXMxJybKbVhUmLy
B56KgT4rgVScHSKOFobxkWq9BFG5ao2CnR6lKGieiY5q102uKSr0uxSClCnQHdZF4BquHwNDBkRZ
+37sxJTgn3pFslAPYSpSIG2S6pAoyuwEYhvU3EpcUmZK+IaWWUTDAHF4cBbetOSDsAda3fX1Maq+
UgCWlw9Ve9GCHRley/RJm+6YDDG9FlNP1vqnmnHiK8VU07az8QP68meeH1T7yLFNNnnIY1mdbe1K
OjUlhu86MFoWhihWL9bvNHpJC+D76OBVChynijaDkUk+7+rXReXSBpBABZedYBGSKUraDgE2sjD3
rO2/91Xk1YOsbr3qmidmhKxJt6Ms1gyYQRZ505XGZoGJeDJ3TU4kLeqVbwiFJDSgKBf8Q538/MwB
Mfuf7TIUE+nZXJf+qOYoiobWQ9IpKpp5U+RYQ9tI8gn+GhFiJ8Yf+GQmiF0vMa8FcNlRnkfQuCpj
5QmtAub1EAzfXD8P3N1FKwDX4D3Jh78uZjCXWg/KXMfDOK9faO+p8XFenDb4sNnsZGjsaY0EM/Sn
oy5aBBocwAWAwYC34y504v91OSi0qVGmj4HC0iHnkwFQ0S9Ad/Smy0Zzh1KKHxPDSU0FVHuYlLBC
3+zibbckTgPBirgYvYCO/kKtb2qpObadbTOWbhKWelXB3JTIKowr7gZONC78aCKFRVnh/CfPExrX
UwXy3qJtgZJDNgJa0ORn3j1e34w1XzOBFMMfjIldQHCsoVDidIBqxdRtTSCqgmgfjt8IuD4MrtVR
uv+bOSHqllqzqNbCzYXfSwxvauwuGe6j4HsxDo4U27z2DMCwFBobwFlqOnCl518xr+p4alVQBoej
l6G1yjonSTWvJS8xJLPM/VLeloFzfYlrO2dh26DVhZAEObBzmyHpzSnKRjB4NV6nZ26R/Srmb6Mq
63KtBHVIXP5rRwhIYc5GWms4Rqa9G9iBUsdUDEdbQI8s6w6uINRRpeOKbWgQEbwAhO84hxO0mmLY
srSHyXhQJpfgAQ0dgL6Dyi/bWJh8qDYNlKcTfWsPv65/0dVtBOscx6djRh0cA+efNAexIs1ncI/D
STv1K60/LHNDhl3F0EXMnaXfZpPkXKyFwlOTgqNGXTAVLcUu0rZxl4U957oiibarG3iyKiEtiKg+
j+YAE0odHWsO0AjrzQBxCzPNXodIyknFHU+MgidLEvXWCc3aysYorWvV488murcwIYOp23vUwA4Y
QXpWQnvDUKjsjLfWliXGaw8tBJh/9lAkwmcl6+aKYbVRu09rvwaF0Vg9Kf3PIHyxo2NZPWu23+jf
KkOSU64774ll4aDECiHFbMNyUyee0lBn6QBsosl9Q0EBWWWbeXya9WirhMDuJ8+z/qINmeydKfv4
Qi0k1SnYtyt8/LT+mQWPfT16HXPz5H6o3WzYFwveYq+tDMe6GoswnQSYOziEobJ2fnDmOVSnwoDV
SPOK7tlqH4JxkxQSR167Q/gM1H+siNQfaRL0pWLCimngTu9xu24WbUfMDwJU2Sh5zK5kDxxmBTIF
0IsDpSssKbbmAhq/CEXM/q4U6ZZWLzNTniEo7Sglp4wgTmbKZoIlRsWnOsSONWXsYHQovXL4bgY3
CR6UkYl66dEKQZ5YSPyFB1ThrELFAbzz6P4DiyomtRCiYSFpkLHk2mPVEYc0+3mQcR2seMeZEeFg
mDnNg06HkWV66PBKzxjoppGDyaaXZYsRfD9WbK20Km7H/owg297OgWP//eAf2vrgbeBvVIALRFcv
auDuUgsJE6bejeyFlb69+DPmX5NKtjmr3w2zErjeUUzBy/j8VDESB2mpwlQV3C/Dr3p8tsJns/v7
VwAW9K8VfkOdJK1Lio5SpsCKYqFQCqCA7dPAr/v3UK/dMZA43NodC2EUSLODmwgypuK5amy0lAg3
Z+X3Tfg56oArkBdqPlrLThv9sQePsiQZXLkAUbqEVhVmQsEPbgrf0Sxt28h4MpiZHcCfncMsvwzv
GvtYGzIh07UTzCGRJqpg4PcSmYOA+ixJYMNWCcxdCUZX7XtUvtnT5Jjd16L7DSLw9axlzUvgHoCe
ImGCaooQqOaaZmEywiII7B2lC1zFCI+cCZFk2v9mSnzfo+cA5qWUm1JGN53SnUJedXNxltKW9THW
V4UnFMP8BXqCQirWhiSophDqZXPXZD+LICw/7UpT3kbSVs+tRQJAC0sQTo5mlB2zZbGOdCZ5t0Ur
ONoD+AyCGJUNlv44FJhkAu4xqgcPvE6DJH9buZPAKQCqGhBL62g3CV+/Mqep7WerRIaawZE3tH0w
S8zdgmhIL8Gh0Lxf3+01XwZ5AAZGCHJ+qPOdn9aQ9tUAQQLctF3tpKWvs/cJ6ThVH+w4kpzV1bWh
7YvpV96kF5sbitGUvc7XBv117XUi0ewTq7ptwmqBujfIKbIy3mHxEij1WoiAIDX4Z5imcSVH4RUQ
VKZtjVwQsCrfiXFLWOaZ9LEijxjFATnzoTV89O+uf9eVtZ7Z5P54EgUNa2kGg9PMgQzaWbLFy+cf
vGBnZpnTgQCnQ+/7usW1Vt2ZScHFp3kMJ8vgJhtfLTelsc2XLW9Yatau0jonrvYsvDWY19Wbonqs
ZBRZ60tmeK8CT4KcWXBd3PNVNoDQEb2IWy772z3ZHZpYi4/GbRHOktixVhyxNACd8bRDAeAiCkeZ
Xsco64IKp6EBOMTV+ckKDe15iSeiufqQde8j1dMdMXLzd2327AebosFvhx48nRM6eXujaM03xHH8
Ntrl9pOdpGa6VUpjHD1aQ6vJbwaavpogPvByqrceAOra73DRUcXStFD7b56r2MF/vqCYrqVxnVaB
BkdN1MjVya5kd/Ow72tXyQHTmXIU/l8qdYdWVk5/To2MPf//c1D+tc8fAydOW2LKJbdD7GC47JPU
NeLXKnFD1Z3j75G+mwCRChPJNq7kWGdLFuLPGCP7x1TrH5mNaPgFLgyj/339YHC/E3LSMxPCdV0N
Q7ZMKr5qBMbUEvgMVduYaK+yfAdkasOd1b9ucSWoAh9kI6pi4J/Tm55/R2XU2LjoC5hN2WG2PXWw
HdZ8xsHWku7ZmilUUzB7ZBggFxMPHWsgYDmHI+cX/YC0kLkApZH6OmjUpkUGqVm5Q21UU9CL05EW
XFSIjA50xqSdQPGRo+NXHJHp+0nyNciYBNf8EMPFeJkhXCPtsYRIpg0qDYZMgw5hbwInX1gGeNOM
zIi8se3ACjO3KoEuGFOLI1XsDhrfCQZnvTqcckkJdvXznvwSHvNOTkSbdYY66CpQg9H02C5fZfzW
oec4p+i6LLIJmNXvC4UjzBZx6Tixfg5ix7BJeiw7W9oSaEioDYMc761k1puSAYpw3UnXTt4f+TNg
WkxQYAkfGSLiGBqcMcQU1cVdGZbHrNCdwLYkZla+INYDKUFgR3AziI8OkKrYnbZwXjrIjy6Bo5Jn
9E9Z+qmPktRp7ZyDPEwHEQzetUSEhA9FEZVGDCA4qGmC4qWCPKbaHpoJjbhpm5fRHtH/+idcaxbj
EYB5SMZUHaSrwpVnK01T1eCgweDlbxWamUDMaiCGwJjvMKXQlX0vy5dQf0kKCWjvchYPFAMnhkWS
lKnqU7XjbIaGgql7aKa3ipewBzP4AaEVpx5BtXNg9dZcdjHD/MVDY73F4ftS3rUyp11NO05/ihDs
pm7OB6jbIe1QGtfEuRw1YKRyz1R/JFbr6s2O5Mdw8YrZCRXXBGt28ddElfgaKKlAvg09B6BNhZ9g
6YEeGpx6NLCZn5j3UUQdtXyXbPYKGgEvMRwZsAAhY7SFzSZWR/KAwsqARsu4yciPIN/a3JGbTTIf
mmQARZ2MDWfFxf6EAnSAMLSB959wTE1lanLohbWuAtDRbLlm96BaXgwgUt96UekB0ryxupc4/Hvk
7rlhIfSRvlYVM49at+u3JLmZsl9TJGPGvEwZz20In7TT51LLa9hg4N5Z3sZ8j5TVDgq/schmoZJT
w/+380TgzJr43DTnJu6HCdYgQKzgDYceXvFTCZL9AiLDmd1Myva6y/yJ2NcsCo5Z2ZUSxw02L9sH
k0MOORA6x+6G+ZkT37Yb0H/p7tO8+Z5th8PomI4leXHxWss1+0J2ZbIF6owpVqyknR+Cja6TiXVe
hnf+TQHjBtIW3NPiWPLQKyb4FUEMaZcvfbS32E1Xv0SZb8nY4mWG+FJPbmJzUuoyD2ComjfR9NOY
7ooJg1JeL+UUvryGz5fEL84TS3QY82gyYEktv8rRwTB9VltOWR6uO8f63gBUCWQT+tbi/TsnGPjJ
aIq5mVZzcjt1bWN/3cL66frXgnCCZzUii03hfYuWOHOMwlhcuoFlHIcS2Gsw7Lej7K39J9Reety/
NoUTbZtRxEBP0rpxUb+mxIJ8TFbUwGpm+c5qKwPQmDAnphMn6fwe9wZmuNu8vqGZpYyA0Sv6J+mX
9qufSuXYgJzzqI5T9WF0UfY0KIlxG8fgJnBsNsRI3tvOSyrMq9R9Z//ORjV46Wd1/kSdMHKrejK8
UI/iwGummuwjUmVfdsXSW2sIh1sQs4f7WKXTS9J1t20Xo/4+l8bkQV8l/oLmaLW3U2buFqs1fkVq
nbhkTPMa7KCmn+jTs1pZ+TatzWcd+r47oySm3yjxQ8liRbKLq44POVccLpRMUOg8d0elIFbTk6J1
Q+3dqJ1ZiR1Ld4z0OEmHUy9vOHj+iSn+U049vxmZrSiYaWEJ2VMlcSIbvcp3BaAbzbpJowrSXH5G
JRniWljGWwl9EZC+gLnz/0j7jia3mWDJX4QIeHNtOJrhcIzG6YIYI8F7j1+/idl9n8hmLzukd5Au
E8FCta2uysqklmkNuJlQqNgIM164TYu6VpGiz7zfNloB1YtkM+ctsgniy/XdwRpXdCmusEKgm1Ei
Pne2GAajn82sBTcodrhxP2gJYMxV+5EE1oEv+3kZbiPSPTFHnV9BZGiCOMFcKt6PaO5pzacEydXr
PrF2/KkR6ugyGtNaygFGwvJXUQKR6UCZDsk2dOHu5YCnbcGojcInnPvgdkVsf9FXFWcLSoNW1X5j
JbPgfTRJBXU/JSDp+KOH+lmL3DjiPmvuSCB9XPeVOaAAEq7WQaxHk4VmglolEItobUP+Qrhmx8tL
V/91Fg8OntigJq3ONaVJpwaTBrGQePHHUHaMBGHDm9x/qS2Hvp/tEYA+SGYBxURjFk0lLUNtxE4v
FPDyRoarfkwaj9WZde2At+d/jJjrGXCyx9MRPMWgl2vtumyfAT3zisZy/2Vm/pigoh69WoSiF+BH
W8VuZAqknjtbH76uW2HuXwuS8VBQwtOYbuqzlM6K4wRzM0jPXWrLeoIlkDhmhTCKWwdnbqwTY9Qh
rHTKIpcpjFnDY6DfSWbljNqHmZWOZmyjjpN1YC0EHPhrJ66oYP1RAxj0RWUEUo/Hk1z5odGQFf1f
pJwNxIpzTq1QwWEiJlqptdhASDMGaYdAB+wpd0nGMfP/ecH8FxLQK24OFqPRW4QERegKla9OC0G+
xtaU11okFqiRyydjdq2BdxiyRnGNrv5fgEUDmoo5ktA4hDiuCIBSmAQS4OpKebQKPCvUKApGVixl
itsLMqCa1tvB4EXBr+tLnT2ECs45NOmtT8/1I042bVhbalrMMNInj+Hii+PTovmpBImP0M9jT2g/
mujpHzCxazjwxyq16FVBLttmgtWgfY/r51hKILCxF4atkj6mXCoH5kCeWKOCj8yI0QGlwJogvMXK
pwp1i4Ub4aw75yI8PTFCxRrAYiVhYMFIUt0H/VG2bicR/b3lbo6cFpVccImOIVQKeCyFrMPqNLKi
JrCKrCxbOkRWRhP4C/RA8zi67UcUjY353Whz7/qCYYVUp1ubim1A77DM6oKtHS7FBjlMH1UP0iim
VyH93YNHv5iOotQ5162yZvDUKnVbWmkQWmO/WpXfrP633O3kv2Z5R6B2aoIaxxitC60swUQP7TBo
Oc4RqdCWB7DQvpUe/sEd5BLRggs0C0Q1zjddYWR5N6hDa484fUGGtxtV7a2Jed2jzGMYxNXfVz4K
WZSZqiuTWephRsN7zZ5M666v1N9KCBb5afKvu8RYhmtPxHqvYC9dtHk0SazWRdogT2dujjJ0gsbh
Vol5osWMEOPMCnVuFLNaRpIG/GHWbKqlIw0vLGMsbxgAGwawYQYSvtTynvU5Bqs/DGhpi9y/QRZJ
9cr+xwK9DzEQwEaek9YM/hrYAoAWnikqSATUlQnmfD1YAZCPYdM1aAtE1CQGKCKq90YFVnpQgdxU
WnJ/fbIYC+PMHn1WhSgxBQLsCYOn9CRpy02Wb5c25fjFyOCeO7YO98ntUkQ6IJYRDEn1tlLBKGp3
up+2bmo9I88p1+CDTzdTgmxyT7rexCOQhzlhnBynrtLpbDyMtLGS8QXzfMgA5ZLNTcprW2NUlc7c
pKtyedjjdbTOXyrMbgACHDWBBtDU3rSgGAHbqtvjNIHg9mOJJw+5Ppf/H+NgBkbpTNZA73A+xuli
LPMo942tIBjRQPQvmF4WvxTqYwvescDYIsVNEoFjlrlRADz+H6vUkhWqTB5FY2hso/cgiV7INh6H
ngjCvpJUOSoUCecByp7IPwapNTsGSpELC9xs2kNtHq3JridOFpc5lBBtAcUceBct8HCeD+WsGkEV
ViDbkcS4u52saHLEegZLnaTkzmQVaJXQ5Z5YEdQwNHXRCdoEFI6fjCNufXis8q1Iy1xQQbQGTlHJ
Ulu7EYUvs6qdsEVT+vU1w7IBtlhoi6DvW8Gxc+5nnw5QVLN0RJaA6BBp1jzNSDlnDGu+JGwLsO1Z
IHOl2eJzvZuFdFwaO8QzPQihKLTcRuX7dUdYt86pEWrtCxkkHJZhbuyiDu0pfc1kXwwcC2SCPG4r
Rl1MBdz/jz/U2uhAjNAEGfzR0Y6u21N1H2svUfUIAL6FLvWxcrP0EGUfiugv/WbMIK5A4tiRjbfr
LrPO7tPvoPZBF6OdHsJwOLvz0K6UZ6BTHMSeIHP++9oXPNYkpAygnwz1SuouTFehzqiW4bGi2RBP
nWUBOCfvujuXyr5g0z+1QoV2kVVFmZrBSqLljtQ6EJ82QQEq7qMafN/7wci9QL6J0wNIlKf+TUt/
B8tHy+sdXUeNit7PvoKK/uZKFMeuBymaErvGjOkETK7WSAeuIr1B/rXj7HLm7kD7FdCe6trURl2M
4JMNIEsOe2ikqJys1VCcMuR3rdN4r0iFsdnBv7lqN8IMwLmUKWhBR2kVYYA1sji1OzkaQbnPhizd
bUpQoYL+xujGux7dVL+bzezFN8nLr8rNj/Jt7Kzk+eJLZkc34oZX32WPwX8fplD5Ir0Z634a8WG1
+ZgGEfBc21Th5DtYB4QMKC3Oc2PN5FDzuihQmQH6YCW7e67BdzQlm27eaYsryTwlTtY4n5qizqJ4
tqRpUeBO17oiii6pzKtp8ixQR1Bed9mYLrBQ5mBJl4Cq5JXCmDfgqRPU6ZJME9hZBpiIk63W7CPV
HfP3SNwkqtsLu6C9kSZOsYq1CmSgNkFDZOnmhXZJ3xT5nEjrKlA90XTr+Mbimfguv9K7G6gNZPMg
tgK5FWoVBGqEF1CCVVCSetd6rY82zvYz9l9mp/cqkjtQ9CIoo4LXtN2UrsCJK1hH9ql5amUIZa5l
8+piXDW2iHMaEb6h7uLlX+zgzQIeNug3YL2fX+umPopJG8PNeTrGuqMmH3p51OTH6yc2c8JOrFAH
tigLI1i5YCVJRKILGx1AybbnXQvrt9JTpgCqvDKJod+DBveMQO4ZQ4l6g2Xmt4LoN8Clm8/ojOoX
omjlPrXucthX0aCVuRZvp33/PGUeDb9IZQOMj8IRnSfNZj2MpHJubXk6turoTMa9Eb1o06dc/BAg
WLU4rb4zsSmUI9gTrw8w4y4COxtS9bhyUX2gwcziKOlpM0TdNwHHAhr0RSWN+buP3XZqSGxyhpqx
Os/MUVtej+ZcBOgc0lNj4gWCeVCEiTQDYnpt2lz37PtIp4cVNAaAuqxQXqQ+zldoZKpDE1hZZ487
sLJ4UM9zSgI94dTpd6U/JPZCSvcDkkJEexhsdHTbCQmdz9xJbxRbJMZbw3GeNdYnH0TfQYKVqeOi
4oOW3pbjX7MROTjqoiYjQ3iomvkfHsTgclABa/juvKBjqgF9AqpRwB6QTBYBw7nqwOvP9jXaWCl5
G3NSgs555kQb33pJl+P+xyy1Z+VmQEkAkEP7OXcnkYQ16X30i5Fgq97FN8vG8oY9uDeJ5Vo/kfrN
ybu1fW83AVoDSOi1H7fl4nTebPMoBFjRH8YD0mdo6sKKpzPpYReLqFXiw4InwatuQqf77GuwYwY3
0DloSEVmgrsbImHXFyLjJj0zK5+vwyBEG9GiwGzYKmgzHIj5ct3ANyTwcsT/OEadxYqIRtbagIXp
c3CUjerGt+Vt8to+xXbwqKHuQsJH9RWa6gQYBGcXuSn5/b/8BGrS8yoFPWWYd+BcbSGq1n1IN6pT
Pt3lh8+36qD540tgY6YFB/pIzrw3OYuOBVE6G2Tq1rXkMERtFUMgbA7TMf9t2uUGxDPm9hM6liKk
w9Gf+FN9NB8t37ifydd191kPtjPz67l3knsCiF1OANrEMXo8mrbuDx+SAxkREt5/SjaQxhCOaCbC
KbR+931fzDugzDKgIHjH0yeclVZgoFrSzga5fVt5mhwjO57Z4JtHYVTsDkII+TtXBNdIZ4s/48id
eMU35t2FxgVUV2QR/+iX91wZkOkYMe5Lh0epAvJNcW27gWpH7SvKtrSOaDUMwemQF7eLeVvx3o2s
C0UBvxL8B+UPEOTnAy9M8lICVo1DfuWzdsJkW1gh8sHP1yeYZ4baw+jAEOVWxPwGAo6wurwBcdWn
0EQPUhdwYtRvbtSLWV1lUMxv/mKRcikqok7S1rVkHQMQ3EZ+cG+6UCz8Yf6QfGUz7KcH4VD8ftS+
kK/xcJV4rTOTyW5feLuKfWKefArlNpSSjTEUMLrpjG074O2IJ13igcsevSf21NiQS/FFb9kZ2+vj
zXobrNkiCegxC6RnNJPTNEtiBJYcDEI324sx+YJs2V2DqZ3yhUTxfESC9b3rFFduR85hwjqwkRpH
7ye2FjojqadPJjRKXc/YVqDpCsRfA08GiBHUyivjB1oQ9FXJjfp9cYbIWLhekGgdAwd2WJVG6E1S
mCV2m4e1e30o11+jl9OpNSrkSsK6nWswDtpZ122LBlTBreLO5mCnsUrm6O26NebYwTVAAdFfATzg
+X5sDSkc+7HscOTEDkq9N5OYcV4erEQ/GCQBVEcF+TuDem4DQrAzGvOqzi5XdjhQJiwrVVVjumlQ
7oGf3wVjSAQ13qx9KksLHjspQ5IOavGaxtusrIMBwEd0Iq946osajjzkoTL0TWcXgulWU2erVrDP
58yfgmkjZbJXFJD+Hh+lUrdzUfGzft4WsoR24oo0WnKD/klQYJXbvh9xiv9MivcURS0NnURFmh3m
2BzRvJoB1MBraGDuMHS3IT5W0DeBcO18FFNVjoRQxJdL9asx3kgWkbu3yvT76E6ryFTsdZHLC7me
F/RaPLW5jubJNalDl1gUW9gM25TEQIQUigByGBfsHp5YHifrIKGx0OqBYvO4FKis8PvUOLU0oyyQ
p2SG8X4Unro22enmj1bq3ASkR1AOJ+r8cX0vMKOCU4v01itMrZ261d0KmDzkUKLiLUXCT0dHTKiT
sYbg0UZEM5qi4lnbkUz0Y2FlrBnnPZfZkXlVn34N9R5C/SQLxQlfYyStY0034IEG45IjT+4SpK4R
3NXFqyjkpEhf6uyXYD5yRoMBy0R7Do4iHOiQ3aIzBloqNXUk9xh/+UeDaEiNnvG6leWtppPG8MDl
BIFFct0oc85PbFJhqRpLUjWpQwf65Mdo8Mx4Nws6sRRvmCpShpyTiXHUgh0HT2lUAdfmJ2pLgS8o
KgwRsIwcinWdYD3WjWnHWkbM+OdQ8Qqe63xRm+nMGrWZmkBq9DBeYa5FiEVzAEVZEBhOqT+kY0vS
9qDyxHnYFpEbNiCXBxQP5R+oJNUiBfm5bcSZ2zZIZakvCbQV+lx5HPvfGfTAh5SHX2Ad9+jSQ0CF
0xV1MrpMnqjJ0OkacHgSplG7lUGXDEoZoqI9eNzKmSssoJwQgHt51/qSNOm2VjbXVxHjUjv7AmoV
RfOoCKGFkVaM8rVoK3Qgd3LDuUqYi+fETWpw1XgUwnKFTcZDuA3D2Ab5Q6NDV93MvE79e6JAFS6h
XGatnak4Fs5PYiPpjHxaMJVWLLqGDA74+EWK4x9daXpzglUrVdvrg7h+/8Vy/WOR7gpG2CYlQ78i
NoHnBf3jJmhDO83+ITMOxwCugX94Gn2fySdXjKCr4BpKAOYV8CQjlQB6R5FTCGQcKmcmqGM9gCb8
KK/YUzEpNkgoEn3yVthBETpTFNuy8Hp95JgrwwLfACgfUCmm8zjKFAO0WdZwqSCDoHhtcGxiH2IE
SsEl5GUu9RNb1FIfCmtu2hG2jKUU7+auOlixft8vll8N4KhRZOFRVuOWQEIGQUKbzXcB8j1urUW7
PgOfElin86fr7rMurlWc+z//qZ1hDdU4WDG+KciTZ6Vsf4LY+jbL0s9gfM5ROEuDwBmFwNfShCxq
gcd++CnrIe8uYYR6Z59BnbdlqfWJucLE2+J2sLSd1KrI4z8bPee0YdvRAM1Zm2hNuhdpaYsS9R3Y
iUPbFH0jTLclmq246DpWeAKH/hii5hr881Os9BjXwfwUo97X5w4p0cB4CqNio2Rv0PfYSOZElLlz
8vallYe7XrNeKoywVKS3ySw6INjnHBPMzXXyUdRklyh8T2KEjxJB72TcqIgTWxMicM9Bq3sAlnMC
BOapdGKOmlRBEHqhkTHY/Yzcd+dMg1MCT3N9BbNnFLMJ+B36GmioxwgWsGZKAPdD12VkVF4AUnkN
4KtU4twh7MH7Y2j9+8nhVyZoOJ+TFkD/4kvVljsjvoeorVY4/fypBCNnqnhuUXdIM0ZtDHg3NoSi
4OVKRKv1Bam5tUTn+vitP3RxdVj/uUVfHWUOjRktB2w9it9aZM0z0ckhqNdpL3XkGGa6n0b/ukVW
ag1XI+JVE6EHGITWM/lkJFO04pbf4P8lnzZTDX0UwACKuCKZWt6mymQLeuWZ2lff/9aKX3JaE7wE
iVhARqrPOR/DWqOn30LN6qLJdVrkuG/aMSnAoqlIzlgrkaPGUbq57jdrSk9NUVNaaSVYmFWYSsdw
m6FDOIz7bbJAVXDi0TBwvKLbWOe+muQJ0Gxbk4RDWSPjD6oQ3bi/7hAzejzxiGYjwKrJSiOAmUDI
/D5WX4QSXRZa5wqhQrJOtlMJSLZR9ycDtcwhcQ2IQbaqSmLIwl//FtbuxKm+MsGDO++iv9sUx14A
0STmMVyZ7RvQtUCr29Juxu4jlqbHsVh4dxYrdAC7FxAJJjJpCl1aHBGlNJGJ01SZlSerQVN/WyYZ
jBaQmlXk2QlDibNZ2fP6x6R8vnOCKgA2PYNJw6wNOxQW8ErG40SiQeMUuC4X68qTsEoZAmwC5DJV
9hBjPFTMMqmBNs5fzKobNnJsNq4xrpFzFIh/vQ1hDkEIarXQtEA7xrljUTjEZm2lNcK+xSQ99iSw
enJKpk6NOBlIlmcAUqMPWdPAykDTfMVZOFiR2NS2pFR+1BQu2vy2U2xsur7lvFnXS/78bJXwFkeb
FqjgFOVCBh1KamCybmHKTLpNjkRrZLR/vSKAyEPY+q1/IGG+zgcuiASx1pWithNIT6LW2X4ZkdA7
8mL8ur7BGDktgJrx3IfomAoUGY10qsHkWFWA+kBQobBVsd+DpX9tydlWouGLXXObyvVOSitPCswv
ju3VC3ogAfjAA9UUMXX04xhUwH0SGUtty8HsdsHill22lfLB0+vmMOoRWKtakguKk+eaj66ehDPK
l1sd8soohKxFA/At0y+6pi86pVbEGv1JoM2O0DhMFODiwR0cuWqCvI5o9BLnRLvc62c26Yu5FxBB
GoNUg5PIsXrjpwh2lCKTw7+On2AGHslAKABYpVIXYI5GOMEI5NqOYwtdQ9NnDcVqbWk2SER7/zCN
qxKrCpU0gJPoiz9uUKVfNHA8lqNsF9DoUQc0YEMySIo7JxWhl9TXTj48pyCUGoaQc8ZcRjpgJDqx
TnlqTlAgCWtYb3v0Rec56LGRGPDGSoVeQSzMNmh8jnNQqai3Sbwwi7l9VpD1mhYAUOG7f+sk6IkB
9TTAx44lFCV3upaMIOqbPCuo36VZ3iWB4vdQAusjKyQ4Nn5eH3nWmbcCkVV0vpugmKVCj8JsZrOx
jNoGQcphbKeHKlwekKF+rRfr7bop1rI9MfU9Did+znNlQhjBhKmu6p1yLvJjMuiRrTcqj9iTdbya
gK6DTR7jelEPkefOVCAWh0sD7JpKXb2h++bzujeM8j+IawC6NKAPhHQDfb7mnRYvcypXgC9taxUo
8v0yf/XpJssUUgDt0el7PXwCFUAwPdbSV2JVdp0dhMrLl41R+OoMZR+3Cn1QsIy8lOHlrMrSSjOD
7nQTOBSLmtV20kK1HGJozNeOjEirB5B4lj8T6+H6IDDt6BDkQ8kQryw60JmsQRlAMF3ZZRYQDQy3
yQgmZGWnFrw+f6YluAR0H8RlUTw5v80ioWqCMc4qe14K0i0Phvo6B8cp5ySZLheOjBFb6VJXFnvg
Cc/NWJOmjmYAwqluRL9nLXQ6srtB+teBBqwgtwJcNJLWF+xZLXhPECCCVG6opmwPJjKE4o2sOzJE
c8J5bDkR2+XGW9sNgBaAmOZK1UlFAlIgdtMS4BXcGOg7AiOP1hu2XhqcU5Q1dhbYm9cOdB3Ua9TY
RVWnpBnytPZkbPLgS85ery+2y0AebiAzA18g/QhQ8fncGGk0zHo+QKtZc5QKEKYcxYw9GmZIom7V
/td1a2xv/lhb/35yWklSECtZCmvxqLmLGN6AZcS5buLy2oFDJmI0SdVA0kvvUpCFzOFSghJP7JVb
ITNdqXyzpgdDfpaXPidaD9Y/9E/9b4xeCJopmVnrWgfOv1HYANMZaf4s2sKU+zGy3j2eKhVPcpKx
/GTwguBuU/BoEOkrxpyixBomBQyqbU2sxRMW0UlVzuJjpA5gREfmWVdXuTaaaj+YxnKGti6I5dFk
oJcTHkIoci6gXpmTlznRfwzlsyZkThrcAz38OYvVHj0deNY7tcx7/zG4Lc4/hnqNtSPo8dDNVNuW
dS8sOOZBoBTGToorkHTmS9GjYg49AGsR3Gw8TNPMOcYYQ47uaxDL4fKDNiudu0bFVY2ScqrtPDR/
4L0WQqsdTaJpm/Eit8v4V1ZBnI1KvGEB7Emj+8oK5QtwPAN3PauxPQgQoq4W8a42wk9N749pnRoc
/JW8Dt55yI/3oKpq4F0BXAT0DdTOtJrCHA2k/osb+ecCJGHsfr4lDjhq3dSOvMaVCaQ8N08rJ9Z9
xNk+DHFTGRt2beTEmwr/rQNyci6ophBp8ogmtRYA/YaEt8XdArOO5oaHwVaeFYAs/eg2/7FBm553
fe+y1pUGuBfW+JojQ5x9bjwc9UlAKh4IoEN1oxBzZ25T+6V8LbepxwVuMsYZikxAk2A/4GlHUyJO
StCrcYdxFh7BArWBcIOP1vPt4kLTa8PVa+dZo87bKDPCRbfgWu3qu3AnkOiYOeiX1o9v6r7gPdsY
QTc2xolz1CIyrKyWpAHOzfeNU4H1ENBYA6rcPuoYnNueUUk5t7XGNidLRpcSbNUetsZd735M+9Tv
X+tXsAxigUxHXuzHOgnPXKNWqKT2umasrnWvvQuCgP1Ahl2JlzmwtuFj5zdP9zlvT16iDM5dpF5Q
BVBdo1TCpnmfb8CGQCD0io4ii3hKTmqnc1Vv8t+g6+UV/jNnU6z3PnUeaEg84OGIgByoSCouGDNL
aAEwQSnw0/pK373ggB5k0nu4WJddueVOJ+PIO7NHrVQt7sW0WqdTPeB9f0RS0U4w1rUd+guK5EeI
nNjZwbQL/7qjjHDhzC61ZLtxtqAKCLu9jSR4Qj4eNF8U+cuV7d/aSoMuWRCvUusnk+Qqkiz0/bY7
2e9/5QfFiRyBQLncbtzhPd6+o+q4h8j9dfcYOWOsIUjK/49dag1ZIC4C6gCtuc1r+o6URkiCm+aj
cSV7couMPN3z1BDXibpYOIB6QUPDAq3897492Zdap2iFvC6cUVhuIKi170A2d90phXmsndigFsuw
gFChiHFdzLZqWzete5S2s318eA2cwJuckBi38vYQP/3Syfw2OhGw+H60jx311vrxxEOWrivkwmEL
yFJ0DiHepBN1Y6zFZiKjS0kqf1TzQ1b4M293MN5pSPch2kN1z0AYRr08F81M6yDVQN8AOrypIJKM
VvngEA68q5BpCLT8yNUi/6bRKmdCmUhlWqhoHYjseRdvFiK/qUS716F0MZLWqW/QTOIsd73IO85Z
Zx1CTDyvv+mVaLxRpNao3s6QNpu8ARR3dyHCDlc/Cn4scpxk+nhiaf37yQKNxTyW8gmWandQ7dI2
CWT3ri9QpglIriCBaYIkkN4DcZ8N4ZhhvurhKRIzEiibOt6avMiFaQb4JTw/obcC2o1zT5oCieph
xsoLhRu9eJDrzRLbM4+lgdEFiFAFvXFgwZZ1NB9RA5aaudoGho6r73NyRht9Nr7hhkTfmjdRRha3
20XkdiTlJjgYW56CJWt34d0BOKuIlNBlX8AcVVNtYEUaZg8te3PTd5YXjypnxthO/rFDNzQB0QO9
qQl25h2YkgfFriC1Yks+zsiH0bfcRSOR4MJLN5JJYlsQykAHEue0ZrR+YKgtMM0hgSEjJqVmtC/i
SEpLLBz90L6bDyEeXTexazrzp+E1m+hdQRPfz8YNf4ibzK4+Y6iscQaCuabw4lgF8jSQ0lFfkIZq
Dig3viBftuN0bwBMqmuuCfb6f9giJ3aoI3zOa3MuI9gJcsWL+haEG/pTn+QFKWdOWYh1xSMl8J9L
1BUfp5qSmD1MzUJz0KXAGzXLKevSlqXhudE/s6byKokTvDHj01Or1K4RukJZhgZWFyh9NSmx5F8z
sNI13oslMdRtGbmoYXSo2pryVm45VyTjFoZYkKVAxhZdB1BZoY4GxPxFUgRYSEZiQ5sLqqh/P4EG
msPBH4/UAEpV1ELJUXbCuwkE4wVIz2ZI4RlvSfaIgvP1dcIaR6S/RHTE4GIAFI6avUoOQXTZg6sO
TM2SVx3VbeBpB/GrcwcXEBRox/AsMq6iM4vUzBny3FttAYutmzlYJXfjnYVGMIzhpuE1zLLm6dQ7
Kiwc5LSvytVWXKPfCPwbSCZeH0DGAXrmDRUAykMLlrMQFiprqwHLK7TQ7+MN2bqcqBjozAgVoOTV
pPeNBVZr0dfvI6d3IY+YuaPzOPvG13V/WI9MtGiDdQIyM+u6oBbeAkCy2KwkgtInZkUgS05wEaH1
1tcPyxvHmMxyDKEdrnK82EH9cr6Pphjs8qGGdmrZt46iu+wDz7IrtCG+gznE5yqxMpfDiTlq6dVK
pYxaDuBsNihOC/p6yeRNFSPhizj1j0fUiksDtQDbwsp7VzvjvepHJUm8xiBgrHB6i6C97359kgBS
fhP/1n5wxpPnILUap3Cs9aWAdXSyrKml24/BE+3gDpIsj+VXY0e/rhtkPLvOvKUWpjD14lRXGNDR
ugPQG6hTWYFwb4BuDY7YE8sSROABq9AAskIO7XylKNOE014EOGfO902HqjlSoF9l7HTB5rpL34Jj
9GY7tUStSVmQ62UlgkSQAHqqcaf7mnu8O4oVqTZowfIzsoOiTk8Ct+dVrxm0l2CVP/GSWqBLAxmA
zoLt8n4gaMW2g2PqD+7v3iA8zRnWQj01RS3UOg3lbIwAZ1R/FjfRsdsIB+G+5Qwmb9ao9dj1eRQ3
JfyxcIuNaO3MUdkEtTXUz3jtnazgDmMHjixIIuK5SCNhOqOTYykFmkj9uXgQcQDGjkAo3J22zeYt
8spX6yD/iB7mPXrndukHt5udlcM6+wDKWajKtI21AqLNYCRh81qXt7oAjvVPbXYKYBDHT1X9XNpb
VI4VtFpD2xrUctcX7zd1+OXi/TMI1IZs8qWHStA6CIdkO9/rvrQ3/Wmvb8WvfDuQxo28gUxu4Ek7
cDZ4hl/YkT8dLfJsbHX3+sewDqOTCdHXQODkJVjnTS/OM75lgZr3oN+rJYdF5zurc+HtKn+D1shV
sJhaw2kT10ssrozISEsghPHRYHIbIYYJAfb01U3s9JvlTvR5e4eV0zbQZPKfYWqqCwEEaWC9gGsg
1NqKeOuK4IiAKut6xgP6GfnXh3Ld99ccpaZVEEvQr62w1k6CbggqF01AZAlNcTwm6/WHrhiieQlN
YW77dEUBirNtSHYb7NV4txbIURzXVE+JPq87xkqgnY4kXecFxCtJhhKe/Qx3KLX9wg2CXbuAZGN2
RNITgMqvW+R5uIYkJ6uyLAVpCHV42CebonIaFXUfL9dsSQBB4G+DZ269La4NKBVOmRoUP7VuXSmg
khSdqfkIu7vrHjFDtpPVaFB3ozbVea9JsJHciHb/K/iR7YWfCdFvlX8oi57NFnU3tp3Sqp2EwetA
Zz0959JtxpWY4qx1g7oDM13twv87Yh4UrGx5Vzi5DxxRhxWRbluvIeNGflEfrg/idzbncqJWegSg
hiSwfpyvC63O0k434Jr1qO+MvfJiIXvckrsBuRiViF5lv+DktDOkdsWN6Ehv/5Buwtj++QBqFsc6
SeMixixKUJOqb/rQjRR/Sv7lUEYJEElrwCyV7z7+k+UPNTkDdJVwcwJNEZ4uxOIyf64jdTGSKnqu
4Y2k4QlxPpKRNWVib8IR3UddzE6+IoiE3cZ3gpO5mT9uQ+f61LGjphOD1Mih1yYJIgsGNQQYZB7J
y5tM2sd5U254zXDsZXJii94BNVJ5TQBbpSsGru72YEgRbbSobjtU7IlOoFp8F9x9Vg+h26F49c0Q
xIsTV4eoEYYKhQlxdaRdwCdB3axpCsrHWp4hzoLiNXpfDGfQpta+PqzrHUYbAfM6oEsAyOCqo6ZR
NdKlSywVJaK6cQTdb9JXQHGXISdVf4x4Ut0sl4DIQkHeBCL3Al5UZ6q+rPhzW8/E5VHv6qcZU/r3
oCJAmP4Yoa7tvhuKsswAHBzjhkiqvOvAe5uk+uavR24V3ZVWFPMKL6Zu6zoJpKQYItzSSPZ59WBA
sS61KlIU5bFuLPMhUOv6R5zVGscw424DoA1x0Mp4ACJ7anF2QxT0JkR37VjchqbbW3cNIsDkUKc/
WzBzpPfX/WRE92fmqJNaDeG+ocJcM2MjiG4qVG5Sg264dSTM5HVjjAVigZgSeDDokAOUQ/kWqlbV
52uFb6m3Q57aGdr/r1tgXDxnFih3jCzTqqgDVUlTQUIYkjxt8qDmh7KdnOuGWON26goVtkYjjs00
gSFdvG/HkhSQslvqvVTmUEn+h0zwmVfUmodaFDQARFQo+0Woj3mUTqBMrMP7arHuxaKTOb6t00Cd
GthgK/IaImnrJXN++M95r1azBnODdV/k2yb+4ubQWcOH5CtOCSjhAJpFDd9Qp1M+y6Cabcu7WCMj
aG1TqE0/DgUnJmCQ2gAzc2KJGrspiCSInsLS7Ad+/nvxuv3HgrqF4WoP6mN4B22PEImx66tj/VF6
BE+NUiMYyBAsw9kLWEKyyXE8iXfG4Ki9M0cP0cB5QbE21R9byMGdz5bZDwk0RGGrmx7jcWfySsms
NzEw4msUAHAquOSpRHlYGEsgpWBlXI6laYtufhj9CbGchgcF7sYRMb7lIMavOfUB1jI8tUtF+XMY
TciZwm4cNmhneEmCzBEFjhFW4AHvUJkGFkYFIyQ1VWMX1QvyYzgxQieYwHmUOyDraMVnuXvtMhdi
bpAdX6zf1xcI27f/rNJvNNB4DXK7+maWX1WmvciN7Jpt8fq/s0LN3FhmVpWP8A3PTT+tEIRn5U4x
Bc55wVrtGghWV91oJAvoknhgFUMbqnDGEH+X2WbMHyAuQ4aGLCiIix/XfWK9NsFf/scadcTLkSp1
6UpFig4S/WeUjrNBJrnIviZsuLtOCjUb9BHljQGR1y06g0CZK2SxPWVDu42SXHfGpjPdLq2+rn8Y
qz4KXD7En9FMIoJhnRrtuESDfq6DMXxJZXfoXno8uftIdpLE8sb6UzYsUg896L3R6CUOB+iIqiCF
QZ6rf1vMuyxqtoKk7lArOmpgGq+shnM3Mo/C0w+kNtTUlKs8Lz5QP0xecjf64SbDu0wFz9lGfcy3
xf/h7Mu27MSxbX+lRr5Thx5xx6nzAOzW0be2XxjhTkggOtGJr7+TyDzlvQnu5maNfHKGHQtJS0ur
nfMIrnG+Qwvw5Z1ZslCncmdeaJ94ZhVzVAKK9LWxr8VaKmdJ/05//yT/JB4qbG6ntg0LaMJQWOgU
bLrIS46c38UdCNNXaqVLV/dU2vTzE2l5CUpHE+NIYaW+qnrKlr84/svlHZt0eP5+nMqY6bjbkrGv
SuyYlm15+mQha5NGpnq4LGUp6YC5BtBOY4LNxzzJ7GDARyAGMQHPj+ZLT72wrg610QAn9OA6O1ce
bTQRVGupjqW1nQqdnZb0rYrEoLUFbN9zlj45GWLka3ctFll8tfBaAbgGFK9Tm/v5MQELSDA1Aga9
jnDxxuhW7pi3wWltyut4Q5Dp6wP7Ya1YuaQcYHX2UAbDZN4HNnTmtZ0wCXa0L9MNq1B3k93LmLsr
lZQljT8VM7vJRJBYTyvoR9LsxiLCnQ66cQwrTwW6ngb2Gtb5sqacrGumKRq40Hr9XSHBijeA5coG
mhnioyth8agvdJBRWsltkRWBX3UrztTans4UxkwwnW/p2NNYv2ftl7Td1Wsw3kvu6Ol+zpRFA+Xr
qAOxKmQDKFsJWFVJvpNe/VSDfh39QyvHt/iGncqb3W+0BTQkziDPeozsIyDjPlt+FD/K7RiqA6qK
W7kG9bJkgwFYN40pEIyrzt9olMMcJoEhhdhc+6l4/y3P7GjFnCzu4omM2aqK0dBTX4NW6jv5QMJ+
030yULYAeNM+vupCMFdH+if0P62YsUX9mNBAiY3U2wfiwZ7GnegteDmsIq8sFnug712TxFlb3qTj
c6OMqPXfcmaXznAKUtUZ5CSCPcvqmbX+wVVZJE2FgfvXYdR2Ztc+StZvaC+DsmEhUdnz5U1eWiwm
EKaJTbis6D46N2vgvbKb3kenmS3u+vQm8550fWU/l0oyGEL/LWOyPicvnIXgTHY5ZHig9vqEEeoH
LWQb99ADcOe+PXRHsQXi4RfjR7xyLxYXByYJ3cBMqonZ7nPBHckoSQVcO2eU27hLWVBIYOjHa6RY
C06/jY4fFyOKcPvBazQzZ8LoNeZZyACKxr1m9IeftUdTb3d6km54+stzOACl/MAz20Ohd4fLR/jx
KkI4Mn5TIsSacGzPV0kMbll9BeGl4lvGnYe0G1eimo8beS5idoImR2a4GIHV0rrpFqycez1Dn05S
bi6vZOFZOJczC56sHIAP2YQJw7MrK3nukSUe3HtpRml1dBMeZvpnDQSFl6V+dCAmobiIpou4F1AQ
5/uXV77wpQS+jtsCNk3E25y3O69AMyJJVmLrNVGzK986Lhi3bYhKiLvBuFTAkZmuO/8WqbuVCtDH
J31alWcAN8HUwd03HenJpUszDLVSB1upZSGAr8B5j6gKLX/PtfjmkLXs8/LCfkubmeqaptLOJoyi
2Lh2CdDQ+cFPGAAiVyCKPj4J56ua6bqPFk4vU1iVopjiSXoUVn/5ujwOyWunGeF/ohi/FzXT+iIp
MFI3kStrzYZl/nXqfWvi/lauqf2k1ecPwfmiZlpv5qxJTQam204xP6ponGIotLlvvP4zNfubVvUs
pKCy/JS5HMmly4tcFA73EijcyGu5zkx4BzYQ3RAQjnmQSCujYfiuyYMvJlv5mJW/KN9eFrioKr8F
zlsASmqBL7uCwMLY9dVb20R++irgZV4Ws9Czg109kTO71tTxq1iXPeqSaIwL6Ybt46gFGxYqd87u
TbtWkbwdN8jOPKKVe8WQLdrLE9mze975HVdeMck2052T8S0oZQ4CI3Ura1yTM3t3RsfoRN5CTvpm
Y9zM3NgEachyo7b5Q4WWA+Dm7PRPq57L2hFOL9KJbaE9gBhIOYl9KTYZhmr28ca+7l/sn2KX71UW
qjasf3EZOCtGbXG9sNKw1OhG/MB1gpZYVsQxBBPz2kdkGVeR8uo1x2w6nQ/38UTK7PQ0s2GWMWkO
r3eOvHWoCgX6REcZ6Zixo8WGql0FmDc8SH73dPlIF7f2RPbsRHOglbBSg2za2J9UBiF6dVVqbFez
tZLUoi09ETU7RZHlOi/hWQJ8ut9pYtxhwjioBLgP3Azt0s7z5ZWtnd308xOlGcq4bLMc4gz/S2nc
FxN12ZoxW9u96ecnMpwMkSvwVrF7NcPTcC+aPfWOCM7/g6WA9sbTAXkEn3n2CqHloUlIquMVyj9l
WlSX3xN7xXVddoUAemFjNsjGfzMZVdOVgphTAbt5NUh77PuyRovcl1GT13B2N91Yfs6NpzQvHi8v
btFxOBE8e/WYzPE7J8eBASvUB5LNCEPSxEEPihWXo5rnOisZsEVFPJE4e4KEQxjGTCZXRS8d5F69
LSdfhri7N6qJdkZf2dpJrz9c79/i5g9QkutJ0k2+Cm/AEtjSt06hEefyJq7JmD0+eV1nvpigFG2c
GiKDONCVrlaELGr7yUJmdkpljWO3EkLatoxYpzthbJLN6Blwv4o1Z2hhKgDvKYG2ExACWR/o1ytZ
AcZHYdsqvi/GHSvuePwFNGs2fWosYJmqV9M5tPyuTA5yjRdgOcA6ET672H3foGW/hXA726TOJ9u8
pu6rw/cgQMiAzV1dGU5AupXXZtE1Qn0KVX/MBmHg69yajFXpyYJBaK6J1yFBuzZnUW+am9KxAynd
oMSkhy7Wmn6WF3sid7bYQSZkcCe/cwRbiGJAfHcxQ0rUZiheQJMeGuolT9DNTV6cdBXFadLMD7fj
RPjM7rQys7xxioaatAMNwnWR33iAmeA8Yt6x9XZVHNF6H68hLS7q8onYmdXR6Ej9pINYzdxITu6r
1g2cuNoa3svlm7n4DJ0Imhkb3UHdu0kgKPGSg0IwSbR8ayMDeVnMynrezfvJS8Qbhw+lM4kZ/Dio
+uE1wSSZhtkuo12b/11TmPefnwhLUhsUARWEcfOXUW4GK4zpIQYzQKX5oeq3OobIZdDhjlxe5EIF
CDYB5U5nSgSiK2hm5gohaONR+PJNjfbmLg7TgYLMT9sRjMtbdbE3M4X/Xx9snW9sbLQ2eo8Z8Eoy
/0VZP0vRHla+aFl9f3/RzCaWNZiXVQ2MkK68T7xN3912WZhXydFRZeBZO02CYKjZ+HR/WfASX9zZ
VswcN5mVtpMTbMVYfamptWtcM0C9+dZVmHgV3qbUaGDw+0aoY0cGoEDqBycRB0t/tLLk6DvxU+V+
68mXXJrA0TGhJsmx84BJ3ZvJrimMnzLDFCJNg6ow9KCTgFHGZG/YV97D5ZUsvsYnZzpzCzGlmDrK
wUKy7q5rDpR/r8A4YusRHdTKaS0b2N+HNTOwdVx2fjzFnpX5qTEfZTzs9PLeaG5txBSahy62p8tr
W778vwXOLCutdbSS9tCO0gY0XurvpW6AJXnYXBbz/7iQv+XMjWgOsu2um+6FuCXepiIhRSMPMP/6
+pCmoWjbqBsx/LAKPDxp2bn1RvcLGitAro4OPcC5nT9ZpQ9iIFOHA1yyKxmzXWwfXWg8wpeWf0Ol
wxt42OVXg4jqtguAgL6y8I8bDPnGxBaMGUjAWc4WrrmdJa0pMqRVE2CEj6ttqqNf3IziikTCQQd5
cVfrYZ3l4SgfHABaZsmtrvLt5Q/5qMTn3zF7TkytqdukwnckzVhukVzpAz4kemTn9W1ccBbkpqdW
ZC6u3fEs5OpQrQOW5vne96OZUgy+wh3zbzJ7T6untFixMtNnfzheDLJMYFs44jmIbDdKIKorF2k2
FwhywI/UnWLTEhvM6GgM8OMrCYrMFSO/tCwwWWEY1CRAAp4XPlHLgkLZWNagblzUp4Xa0uHn5eP6
6C7jBTmRMbuXg+tTUPDZCKiSkGhQm1Uql7VVzBSTqSqLh+lwALPQIUevbqo1XLfpI+eHc7qImc61
yAz4mgYRXn6recAPRC8wvWrk384hn+/VzIHpcR7GdM3Cobq2hh8FuBHFPbFW2mKXT+R9tA4d2wDc
O1dmodyeqgwn0pp90NBt2qwc+fJu/VvAvGMpZoooPYWAUj3W9QTRn8SPZrc2i/vxicFumROemkGA
iDinf6Eew+DgtFtxR60isIgNwzuWsfPD5W3+Sh0t/THaZfM0xjwB3XiWxitRhLm4lcDGA18bGt7Q
Nn2+lSN3TaJG2oT1trgBU/yBfnVoIB1gUG2yFyfMQ/fm0/jDevSi/jMBjSgP66tBW7nGCzVi7ATg
DIGOMb0PZOarAd13BOsGA8dYFpnHIWJf3S+glN7HgbhK0XC68Z+0ckXo8tJ/yzTPl060zk4qH4S9
eI7c7sn8+yjw52uamdy60biBPv8mTKyruty7/rO/hrC1aDhOtm1a4olvLZjfazaBCJfcaA5aqNEO
IVfKa4t3AbBzKOFj1AQ4p+cyOsJG3eWQISogi+RvCC+Hggfy7/MnA3UNrjpoJAAkj0txLkdP2wFa
PjF+dm62I2gafMxikvRhUiLODGKgUKxl5JYeYuRqQb4EUF5gI8y2DyF9ajW1hhEa9HIY7S/q6gEv
oPZeFzj28Pr33xFw0QFB20fHHHA9zheIgljVWy2Mij0UO0FchD1ruJOLCwLiKUpqaPBEe965CG/U
uSVcPMGGOUS5u1EO0BcxxWp9t5vHy6t5P/f5iwJwPGQeLLQcfTwvWfIskw3U++Dvm88mEKyGIhg+
9zdpGCeB+Z0c+u144wbP+bV7q+7U7Rf0Je/9vRdYAQgON5e/Z+k2n37O7DZX/aiPQEcFIR0OcYgL
5LReLktYGNgFzOPJimcXmhXCMuMGIqytcxNfg3z3rom8vXcjju0XLeqO5bUbZLsOqxRXOUa+Vxys
pZt4Kn+mro0pK9TDIN9Gx2mWXRF2ExdaVCDSurzShXHRaaWACfeQTZvO91yPeIZKtOzBLYdb81mD
O5yqPHIH+8jceJcJd2+3DQ9M8GuBTg8p7UgvgIdx+SPew4G5gkGvMFvgAPTyQ5FYOV6j3KEHqd+j
uys2xnftFsVHO6Q3KN6qPjIiYBfu9ANpg1EF9mcgwx3B9vM9eSFbFq18zKQ+Hz9mulcODAXu6vmO
NMyj7piA/FPfOdsC3fUHEbpG4G2NGyCag4V6Y0fyyvppHEDOlO/4zn1e64NbMvboBP73J8yOH+jC
qmZODgPJj8ixmwBcWmvlX9KwCdAamMy6bYN/4nyVQtpGpRfTKssfbf3Lt7uAYbip+3V5N5fEGMCh
B7gRQLEADHcuJud2rxc2LKFJk7CtDkIPpJcGwj5clrO0Y+g5mQbsMdwBvKpzOYNXCSVHD2WK5Cvp
wE4eZ4Cmub8sZMnmngqZGR438YAXOAmx8Wqxu7F/zLoXhLpB28qVK7Fk405FzZSwoDHGO2yIIvGV
62ebvBUrN3/a+bman0qY6RhoRN1S6yChtz8Lth/YLYIRo3yWuPL8c9Gv+BZLISNefIDMAqUbZebZ
gppBArnF8ZHOKZ5yC1iuphXUyY+k/G57X1m+og6L23cibb642M96JB3RS6P2VfZNK1dKRYubh+Zb
3FBU37x5VSy1UtrTDu6E07029MrSb9ISCT3/i2d/5iqs+u+XNW9RvU9895mVzjtdCTL57ryzNxUq
K3iSwTe7lq5YEzPd5hMns/aEL/oSYjLnYGOuGc9FINcC+aWzOfX+ZrdorCyqUQFS7Lx/7cqj7j9f
3qslk3P6+2eaNqZGKToTv9+Q+7L71Vss8NWuE2u1tSVrYCK/BFl4uoAefL5ZyjA4mLGhA/oQGX0S
OOa+wxOFFslszR1YOpdTUTN11hJ0tcYVzqW0kD8f08hKXiuy9vKtSZl+fnL6Wuc2lDeQQvSjMLoQ
/TCuVqwYtmUhmP90QTpgoVHxXMjYoj+y8aelmD/iKvRsgMsma2h6iyow0Q79JWSWAqkpuiBpAiEM
rNOjxSLXRBNYagRJ+/QfKJuHDmRwdevTtMH5cgDtao3cQCjj2U1gx7d82Mf6Brw9l8UslOGRM0Di
wEICAdxD71XRk7MZUsVMhoJY2HmYXXC8F2576Icf68B3ZTDCb1Mg5EFtfOvKNebOpQt7KnumfUQ1
VtGjhyk08zEEmt7d6BsraZ4le2rBmk7Q/chMzKMZmoxJDn2Z+ulAjijbHGOFkprI1GrOLtZZvGnq
GKMipH7N7b5dqcQv6STSEVCYyRlC8Ht+iJ2HucaR4bXwODwHWmDKgVzF5O9PiOAMkcKaONZBV+VN
m3Byhm2m+TZeXTxK8cbEiDAFPGBDgc5WbS9ry+J6fgsi+rmgShVAT5piQ0uXRh8Yddw85qLsgcBh
CtyIy9KWdfNE3Mz3Qg2oUKKAJ+GyIUiZHmRc35MBjzzm2QPO8rDxAXoz3LbluOYnLbkVyHSjrxqZ
bnR3z47Oyo3YGBhBXg2Jftt/KMtka7WgGUrNyDZ+NPEaaMqS1T9NJMwEAnh8sJt8svqYJA70JqEh
dVi+Nyvzjncoz1ef/4PtBfQvAjRkQCeY3PPTzGJjrGyJhBlP22PssINwScDrdtuaKhgyGnTqjici
MpIflyUvqdGp4JkVRaNFhfQdBA80D1q2z0F03gwrntqSqfZwfpiwhCcFBszz1emYB0xdF6+15u3G
eKfzHXG/OePaJk7HMvd20TECIEmD2C7I6M7FpG1v260+OQX0zk1H0CvoIUuzfWfIQ5c2e+aoR7f8
Ms3KjDQHz49xNPNkpWt4ca0g1QAHAEYpUcE8/whNM00NjeVN2DdZiM5rXtBAAHBv7flbuhTAf/pf
OfOc9pDrkqB7ChqT8weL8U1llF/HWI86kJqV1Q/F1loxl+w3IDp1IEpgUBYF6POV2aMAzeZQYuKS
YXAK75LY1wVCMD7Ed5ZVXA99B7icQouBvGoWK9u6dCUx7ADOOtT8JrTQc+FqEJLXCqGs5Xzj/V0n
fo59OMjt0K9YuqV9BXwiKH88dHhb82AW7JYaTU1kZVzyWsoD518k+56WX1r9e/xw+e4tlG4B3G4D
cgfDxxa8oNmieJ+3E1YBdhTlgrbbKtQr+y2GaA1nS4wtMRN4UK9AA1+Ru/TYn8qdPfZDmlqa3gGS
Q7e3P4bwHqw29ZZ8fdBeQErJ5KZ+WbEyi6fnABRkogXHfzPz5o4ZKm1mC68zA3+7c2XrgWW86fw5
WZuGW7p+mOX+t6SZPcucviBskgQXC6C8Qam/9emEpr6yhUu25lTO7DLQwbMGMsnJG3RBG/suQJ7o
aN03qLZE1V0Vh2vgmisrm3f5xD3/aw8ZkhENiNWL1yIFfIFY08rFwzpJ1M2e+lF6RWcXA/KSOzc0
9sbTtghtEKfcGl/p4xjyXXVXIq4L1tBYl56i0wSheX7FmyzWmoL00Er5jXaHjl5Tf3v52BZ4cHDj
TtY2u3GdnllFqkFGt83MwHypjnE0HMhBYoKxeDL6KA+tUA+ciL5l4SfMloT/SUR5+gWzu5dxT7O0
DLs7muZdOgLYS4yhi2YdzNF3VX14X/B/fR/+D/1Z3P35+sn/+W/8+XtRImFI0U52/sf/uS1/5v+4
y96+/5T/Pf3Df//F2d/b/Sxu3sTHv3T2b/DL/xIevTVvZ3/Y5A1r1H37s1YPP2WbNe+/H585/c3/
3x/+4+f7b3lS5c9//fG9aPNm+m2UFfkff/3o8ONffxg67vV/nf7+v344LeBff4R18dawtw//4ueb
bPCP/X/awGucfHQfwRxm2f74R//z/SfWP20Cigf09iMIA8grVD8v0KL3rz9s958OcF/BpYf89eQw
QTslsuDTj8x/2ojbPAzlATsK1V/zj//9srMD+n1g/0Am765geSPxr6Hlv52YiTIICF74RRiRBDcL
ck/nt6B1QJUwAcWHuTl0aI/X8ojk9RpLgnV+yf8Ug7wGHrpplA/NFudist60uiK2aeiBGP3BNQEa
UiHRoQfMruqHamjYA8KL4nq0wJIa5E3eDYGiCm4Mryyx42gNwWDl6OmviVToFFN5R/TAULVbBK6Z
aZ+c3BVPSaoy8Sl1XLQETmjmNz58BDST5ZmGmZ924MXGMjuCaXbL0L6I2DAe+4zxly5Nh3aneq/i
USIa/5EV4BoJbOroUZzl/FOVGqkW2jIlt6S1/LUux3Nb+747PnHRuQluXjAnvpfZT6I4Fae5kxUG
D8d4DOvcv/FG8mjnz9SB0v1bL/86/dPTPvepPgqaHcOYIGHRSwiqaPuqStTsMxK4aGj0e2sDRi3g
Tw7Hps5WPIDZ6WNd4AN0oekOANwwLjsztZSxtrNyPQ6kEnnYFT7GfnmG9p7Yi7d2J8rAdBovuLzW
mbsDdYZU4CdP0EyoRfhz3t8K7l3s90OMbE3rh4XfASE68/KwV8K8q1KB+qn0MPTZp+YYJVVT7AZl
l1GGG7OSqLan6PjklplwIVH9hpdn4Eb7+jwXIUXu9FSg8aFxC6eMujZxrqdM1hAwa6isgGF0Ng+U
tP0bQmk/IFORiesKE69sTzv022/1ptXRCW5gWsGKa/XKkD55sKu0vdfawlfHsjaMPuxSOhHjakpT
O5u3qtxWNcDlwoagDBe0fdaFSV04L6Ao63oUdrnbBEblOd8mc6NvdQHCLTS32q7aILWuwDTbGXk4
mBIAclXvaMeK8mRTYIYCE7+gkB42viP510qlehVdPr7z5xmnhy1z0eZnoWYGivZ5TweYMkG8qIDI
LkrSlgFxqxcVa+pbOWCG/LKo2RT3n7IQLyKQm/pcP4zJiqaULuVMC1rXABOG3xA3JLJtriytZHe8
0RGveq4WSvSL3WgT7pvIqvre4cW4r7siz0Kt19orx0qKI1hn+Kaw0FQ+pDbKnJc/dWYp3ncFhXlw
n0KPkOmcfn5iKYiXIm1XSFDFTpNNgvtpF8pRY1FR6uVDZpf9WmV8xqb3vjkotQHWj5jAPwF16Exk
n2dpZXcUdUo9vnUyj/yMTZF3X1VZI4gXXBuqoNKTbC8UOCaD3k1jsmGObN+s2kqfm8xyKGgHY3UA
fHEqgj5PU+CYOaJ7BlF9C4OgWVzsL2/U7F2bNgq42A4CABcVBdBHnX+1XkH7RxtH2pf8sSRqGpDv
JumXxXywbEjvoQcLZW6gp9hojTwXo7oidbORYITIydkXpSXa1jfqt6Yo83tVkz4kHicrXXKz5Nj7
ieBioOoFuEHMPzszJXCoZ2lmKzQAmCiEHajsjnyHmVCnCHnRll8ASTeOQV5nfR9J4Pn5UZp4tQqN
zlOPl9e/sM3gBAGR5QQRANyz2afYqhvhXxTgTQDwCLrPrXFLWbvKc7goBtA7Ppp8kBOfpzmFk4Ge
1Sm1IB1RD8nctNikad8maI6KUfpl1La/dv2QHWKztHmQgi4ctlAk38uiZDdFRtBs3hIk7qiXrCGU
LH4bnDiMDQFn9gPXpSra1EqsRguqLGkip9W1A7wdupJPXpDigsYHOAwgKJmetHNFK2mtFZVfawHl
RnOHAVwRmKVpvV4+zvNsxLtm4YqjXDLhecL9nN11jzSuMQ7YZ8NKxFZzZbqrGkPsY3TY3QxuSveW
3ZrhKLz4z8jhLHC44JlM9xUuKMBW0N0NnNc5Y5LJhs7hDRTJ5pIQPIgJbiz0TbvntvIjrRmKaxRL
tM+e6nuGW035/eW1z2CQ/lw88ugA73OR0MN3nG+xpJXe2mR6cXpmhUzLs6gGSWswktq5RY7bPZR1
Q3eytbpDDL/jGKPL/5Aa7hCNmdccjaxX15iojfHcyrFbsTQLlh83bHoVURuc6NTOv641CgY/nVAk
NWvjFvnN9p5KOBNh5o/dFcmMst5e3pAlZcBjOBk2uFIf3pohH5iVWwYFe7oDhkghx092rxXfcupn
IcpJMmJInF0rSdTny5IXrCoqJ/A5TBACmTAv52v1aasLp7BoiLQ7HLLagkKWfRf51MbwaypR7ABR
cfz0t6VCASeqQQCdwE2dKf8ASLQuG1oaplr1i/Rp81X1cdxtmkKXbeAYDBgaQzeK3WWx783zM+cQ
/QtIVrvwVadY8Hy1rm52FSkqGjZZCV2qeSH3UsNkys518+pI8yIGc62rl9qmgT92LFtudUdLtNov
1SgNT5ywR7qvOl3/xcyY071IKTFCmgrk8lqHcoxQ+mr8xoQ1mnsfcNhggqcYwg29zK6yDSKzEXnA
jJAnAsauLpADvJ+9YbeOOkhTAHxvEKPMQ2m5dfFJpko6SB4ysbfQF66iCg1+zyaqM20IOhHvBgD6
ttphwBd9kW3OXUDBe22OwoKfJZhUAiZWDQJA7vKVN382s/V+gxESW+hFhrftuP7sNbJ8LWsdfcQN
9s3mU0z7fmMPhmbB86XxtqV5G3KBuULWZf1VnA7qyvYYxu19bu9VWhUHotrywBPLv6ka3bztrB5R
5spx4zTnpw06Z3BWoDcNyM8zQ65Mh0qggYHuWc/dHwBJ6cEkVnVfL0uZBXqTOSWgPp7gFRH7QKnP
dcr26wENrxx+V1Ii3hAExRyzd2kVkEZnEYnBi2agtuFGpMHIFku9NQ7GhQcLXaSI+QyMbONZnH5+
4qk2fdoypcAI4nLN+GyYCiN8vklXmmaWjhzxFOq7yGe/98Wei0EUJ3QEzzR0eI5GaSq00I9tscWY
VwdSBQGeqgIFhp1j1mxLqoHdmXL0DyVLTbSMAZTwBYCwHWBnR31ibQEGieLZ2oDxR0uK+w0EkimP
A8Oiz/ZC+XoKHBQ8qyL38DrkVrLJS52/lkVPb0blg2+U8teh0d2VV3XWijndCCD6GZPfDskmmdf4
E9vqEPHAbQDLlbPLTOrcFm7f7whm9jDqjE7shHbeL6R9rEBQKo9NoxdXbu/7QVy6oCu8rJYflQKf
A0pwvF+TY/7+uSdKgbqEYiyv4CtppIvEBCOS5M1aPXWGj/Lnql0EdBh5cAGn4c7uWCLNsvf6XguG
xAQFVYoW0wq40EmQSD3HnKRhHDTVP/QI+r8AiS0uw5oDsYuWAsgpDM2F20y38o1t6D5IEbgjUPvh
yTfTG8EgUzE7aIVNVm7sx3gXHZPv0SeaZk3c23NF7lMmiqZBiqDvi2823gAMPsnGhU+thjVf4uP7
aiPdh3554FmCScOf7Q8VNmhBFPYHkyHkth1rgL7yzHqulO4+o1EZToWj3G+Xz35RF8lkC0C9iYGA
D/6VQOqtHnQtMKtEP+qx01mBmeo5horM4jPVNGcMElbYgHUaSRqmo50HliSo8qUDA8+M45YrVb6P
PtWUk3nvDgYWnuHNXt7cKoa2RzCFkQSpb7W+xIMlPRsFnLpAT0PPhnjFp5oh376rpo0sECYhkBGC
ZZ45GVbiIkGAuYvAzDXroe0HDCeM7ai8owA2erPrygHQNqllMxSUTQ1YpgAC8vs9ZbGTh0LkPAuT
jDRADjSdIYuIabOdh+bi4bOfUfBbZW7S8Fu/yn22bUYhwOHquImx8tQuWLSpqQWZLB/oc1jRubYK
jRoeCuAaskBGf99xDuAEovygyLp6V9R2dm3GLUcbg2mvtWd8zOtNFgS5j/dsOjZxJtvlhc8s5WmB
Y7XJAxul85NJYaRhw0UD1AKtY9p942fyqubUcX7qVj8+pTVYMwLqWKuY3x9ze/gcwCmCnReRE56h
863AkEQ8lJ2B5JGdsyfwmjgRUr2YjAcCffe5zComg9RQ/Lnq5RCiXxUOWlwm+lqJcOE7JrZXJMz8
Kas/5yFhqsQEMKXI01Bj/NL2DXe3sjCNa4am0nEHNyjON7mb2p8yWSfZLiU9ZcciNYe1zrIFK49z
ndLZaGHErOzsWiktlr70GEU6264wm9/n0aDoWniyYDBdAFigZAH2qUkNz/c9J0o1pIA56T2floFT
8QQ3hnsi0Ap3CC8br0VheE2RgECjB5CFZsKE6zcgYdMQmHagGqw5eWty8bk3B+PlsqSFzUPSE7uG
zgc83POm5tRLmWPQ6WblcXVI8rbbpHrGVjLSS08kRqgnKmZU5tENMLNDXsY6ZbeT6fNdFtTl2L+M
DcvGA0Xt6c0Fk4d58FLQoarMyKKRGrwM0GP7w+zbFgi6TfZGWgPpNRStfwlGqyzQXdaG+GUWuocK
k6EdxtOzx7+/OUh/oLEOX4xelFmIjkyjQ5TVwZ0ZiLFhja8CpZf2inFbeBaQNET60MS4KRICM3ct
ExWyIGjFDrQcqGoSFnXHTGk8W0XiXcGvlWuPwmSxzmMC1PrAfotOPuAho+nkXLuqJNUknONJuwoY
f70bv5hmUkXWKNsdrQcaMBEPV2gNTpHxappDYiQucNmHkQest8yoTNl4aJGDDBwQbO9dSei2IrUZ
+AiZD4VmXdl+k8srQAPVKx74kr6iwdKEEk3kFPMpVHMsBqP0Yg1My2mFMLVmew14QJu/f/AoouKh
QR0JrbGTR3PiOCaYs2udDLEuoDqdYz06SeAZIMa8LGXpljsYLUHXKPK5H161kabM7mP4YLKI/ajG
NIMVlD66jzJDGOw/MCkE3imUDLU/d170G0ZHF3WmwMOWiOSKgaPnUEjkl+yC+ithwNIZ4Z6D8xhW
BW/E7LJLK636vIJ+jQ5pgtyo5SFrhH1/efcWvEoAsRMDSWlk8FC1OT+jNAFeXTfApHTMQzeH72Eo
eGxQWZYPmFWMeMfW3t6P60LRBneGGMiHI/ybaYWDslRptQj+KKLcILWH8tZptGFFwz9qBVpBLYBR
oZVoimRnRscwcgMZDzxnXatnW13zMJ8IhndvY3gJ3V3ew6UV+cgdThOlwJ+ely1abtSJhrYLsA9a
elQRtEfSSo4rBm7BC0VWz4JCuJOym/MOyVQlCmiDOcXouNS+15k7BIMh6HF0q37fcpsFkmf1g55S
fqNJUmL8IM1D3xn9qHTqDsG2avdoLWm2KXeryKjb72mf+48DGiuubXPkLwi04jXgoYWDcE0MzyFy
BHg1oohzBcu6wmLCh4LJJplCyAJ1Fw8QzyjZxuaXywfxUZkxZGsCjBGWGYHz3CTbDoaHhYEEitS9
MrByFAOV5oowt+pheglr+sjQPLQKO7SgAGdyZ2v0m7gdQNqFNC9FltOprTdeltkWnzJGjeBkl/f6
cycHB9ODqnFv/S59E6k/FoHS0mLbNQLNEWlfvF3ejj+zkOdvFDYE1S4k11DJRlHnfPPB1oGysz8C
RlhPqvJeqlH7v8x9SZOdOLftH3q6AaIRTN6A5nTZ97Ynisy0jeglQEjo17916rsRt5x2OOPOXtSo
ypWGBCTtvVdHnjzpuu6EqUvUPLhhpR00eZX/E4Z3NdIEah43BZuWRt5Fch0QBD0R73qIkeKya4RW
aBeCKnkACBiHB7z4Dt21Cb3n88Y7wpQvmNd8RXolPDhlGpUprN+2fPScT7MaAAE4YpI3JE+SVqCw
nsH6Pa2pc1HhLY6qDC6HkBRHzvlNsdg28HJMwLwfnZvjewzN0fM6Y/QdZlgNKCfVNLyvo1/PF4uO
ZI3CRoYwq7WBjXLc5RblcLqqx8uOYRaKU/eM7S4jBTENrJHtJYibTpTp5DMY2nI3ntOuqLzAaFFt
OU3hxFW0rjXvliqs6QRklAk/mEaXjLdVVPQNRlMZYal4ZkzWWH9aIRIm5qn/rCYzJBeRgQNOiZoN
qFftWW8tzTC6Ful0vv+2EH94SzG8HFCvCdAsWzwTV3hWEJAeCAkfARRXqGXWqSr9xDA4NKSW6mxG
6QxAf6DBV6aG8Ps8y44WNlrDE7ziwSXuonXdD3IghfU9yTJMD6c2ryC4ZBmfF/euAi1fYgwqQocn
bPgQBejiFRKdKWrXbDLBnOZ+H7B+Fw3glGe0mRbY9oBlkGa+zxOMYQAKZZMV0uzrRIRrTmqBMEgx
1d19bxr7ZQaP44vd+rtA6eYIu9DJLxPeTz/UTP33dlXjC0+Ju3VdM7b5Boey74mx8AojGHONt6E3
SDi0h4FsiqAXAlyGbUDcqwq3DUG6JIgAolfV8uivmi1QGMz+MyYjgTs1kUiCsoOGwy96wVpZREO/
7RMad2ZnYMcpCrouEdwNVklvGdbunTfFGwgdfkJeFhiBvDdyCgHGJpV4CPCzfr5Btuhyj5swzqWT
5hv0FBqmewPxnjrV9FfREnci76m1tGwnP4A+PGRw+WFJtUCll04IXVqjmD9spqM069bKvzRxPJ6p
0d5yDafl7q1tegOnHra8taAxN0dm/OaoOlSEbrCwq8fAcH4Ym0b4mZpqxIphVrtVmDtY/2IbxwmR
X7GmXSaDEeqH2LdeXHqBq5oyBU0NfEzOCRhaqRZDFi61JwqEsPDXEM7+OBz7EFwUt/FY5N6a9pno
JWKXiW3BkWUueohWWJ1jHBzLCrCsnmGsZpMJRvlJZb8PAQGjRM1+WzjpaUTh+AMsm227yOeub4ax
6NS8qowAw3zTrCWQuyBIVOeyChOXz30QxnsLkAjJjSYdptLGNVLUa09hU1GpDx45WaP2vAi34KWd
4IOY9f4WXOB+KdhQtFt/tj4bHn2N3jPTNDI6Z8tsTgFAYFY4KqDMa0xf/xhT38BP1iP8SzxU4+Ww
JY0Bl4qn3xBhvH4Jx6TDe3MYhmcYfRnIq0aiWqxfkM5zL9X9Den688QLc8pHiJ3dF30eVugp9udM
hMMIj7uFwoYYXk/Ls6dMMGSrgHGv86MNJlcuol8ZYhBva2zZOhdzre8xInB36VaB8DOARrJlSI0O
tj3YCwpWi0hSWk8qCZHaXG+TrzLhD+kNQqC692X2xVqYxpkykk0YF1VNzJ2DavxNrd1845lxEpkM
V+/NKN2xgqQGjODGUx4yxnFM5clUtz/1FHnIBvWoQEU2V3ege9XICAAhJM6xjiM8Ypl4LhtHF4cF
BWZzb+CpJ3PfrrDwauqZnax0y1SEKtRXnV54XEThqswFJ7q3hdfU3SOstlWyx8QrfPRBn4d/q2qb
ey9R4g3tG6bsnIfJK8Wc/6Xe9PIQ0tW6gwcnKImBAVZ3BsrV8uKJgf+zAfXY0ht1PTE45WeV8By+
j4Dwn6ONthcYAQbtQxy47gt27jS59EK0zVkn5fi+xLwVB4aQQZutZoMpIJbvU9Ip1++Uh8MK5p31
+jB5AOxKNK+AXNSmK3JB1MZZqZ3wmywxAUQ386oni6U5blsmO7te1nwxl8HCxRWB4ffr7M9WZ5Xp
tu8b3AiHvJEYSR/T6KyHCsIhdlmYivRb67W9ykD/mC4EDu3uFK29ytu08eOCDgG9XroJ59YCzyj/
QLf4LKoIeHsDZJtPBYhH4JClaoT6UGCC2YBrhL20aOhmxmKEghylNtko8mt6OgNjqVn6igtw+HLE
7Sx2Iln8sWTTOeUA+T50z2e6nxoOESsUlKfKYMFtZALg2fKmn7ED1JICVifEL0Z8gtuhShy5nuNU
iHyOwurdhVs/Fy409Nrnk++XwLfGw8wjcAQgZEXSvAsDgylb0I8AFNIz4OlNNil5RUKT18kUDxmD
Md4KPaVO3uJx6J+7GDqhy7QaXdn2dVdnnurFF+fWECzsOLRAYmHQe0d7hzm1q0wAr8IlAHSJzaGK
j7A1pt/qIHUiIzEOjmzzN3ZrfR8wrfU4/j4Cb0aajZx5MPCxsNqQHhlv4Haf1gjPiRYPrtSTqQ7a
X9MvqkoqECvqeT7pLY6xwajJXmFr9qaMYxjMr7vB74ueLn2KbDo6n22WhvDGmnFDDnAqweerQJcb
cyo9h7DB1umk4Eh+hjlfuii+UyGpm4wJu/plNSedvuR4c9+jiRlIzGkIc4OGs4c0cVAsdlPThVmg
VP+KmhCU3N6kMz7wNfTWzI9M8LrZrgebEDUfyUFt9OosZueqtCEJdl6uUyoxB23odTzr9IY0y3Iv
uRDXsVPVjRA+207DjNVLN1B+UQ749n4aJgjE7YqMsjxZwXvMm23evqH4Qwcio5Y2BYfFaZV5fg0H
V6ksFFeoVeY7+HnRr0h5arFpua0Ni1bH7LqbBZqWUBtg3jDI01KlcG6PyaumgD89t8EVKyQqqMGM
qnz4GA/VAEM94627INj8Q9RMZikFJaDBTLSmOwYEW923Pl9NLiWSze6wPoTM7VLxMR+xDrusrUjy
1Wyt6E6yaYbuogvDs3lErbfmgvViAqOl87qpmEXXtMc28sIrPfQwNZZM6SgnPqZpGQUPYbqKtIIN
fKf6ti8VHMCDQmk1LHtKNp3sGdIV5MkmDTL0Wq+Zqh3hXtTskRobgh6lN9gUEm2fuok0D2NNU1tO
QB26rJtJGGWsGqYnbwxaLw9dtPqoWdoevqpQUreljZp2K/QKvTa4UyHNeDp6z1HPqsdotD09UWbF
abTMd0XUyn63tOmGMhufyu3EWpRYAUegZ+oHpjklqzZXAyZo6CMtCAcZuB16gOP3Wi/Zalmnyzme
WQBndpWuR3zt9jC0CeuLILX4rreIsMvWIsuhZAidZJfdGKRJhrpKo3wRJK1yY+b03u+ZSXbjtvLv
67pUbOcgZexgyBhRiCl1BN7zMCbi58oajntDsXLVDZt3HXHqzhcH3aEQJqHvOD3tMxZTZPMAlPK7
MTARJiayv5W+EPwoKZ++QmY43IDL3fKy94zaj2ZtwW6g/bmslv5q84oscVnJCdbKKunENeSCC3pn
CeOFy8lpUpXOQ85UKRcrDywem7kIDYoCmA9F1O26eWPIf4976E5HsNcirDDdNnnYVr4umn5rdCn5
YPMJs7k4ylp40KssNMI9g2Cvrn20O7ZEhYJhv5eGIxKLQRkDGGFEK8vE6/haVP6qVMZ9hSRx8B7C
7RAFG/6W/1O5qQ0qDfbPGKHEgm2hQDT2shKVA5GZ6Scj0D+19gDGEaxH2Zm0+WF2tIF7NUz9VAF4
hCesJO38g7UDz+shrET2SS+LTvW3ThZp4qB5gbmEqeKvnWwUcFS1AVTSYHyMmVjTuTBzM/8cCI0y
6vX0k975D8QyRFyeWVugMp2ZtB/GVAiJorDywFAnjNsF+t51WDJHXAqD5s5+56I3j3E0YOvxe/XU
kkTeqC0NSx1R9E8ECzwzVhGdd8TafesYAOi/P5E/DTti8M0xXAVjxP/ImwGJ0hvjWYJVXOEu7So6
ZP7ZRuZuTcjtIsGN0BBkf/LOz+/0w3tAZw+mlZfissC+f30PrMKphC8ZVw1GfUGsb5KsRQZ7AYAP
UZ8MzuB1Emhk9Y22/WQC9vu1MV07M0nhZxrAIeDDRJRWKW+TAdeeXLMBBDPJYV77+etMh1dUo/zW
9mjQZ4J4lb8/6j+g4LgyOyfNI14BX9+Hj6HtEOSwUoOvb4sQqNws37UIMdbYBBiEic+x7JMIDtfV
+AYGa3sSUE6eOmn5jzi24pPR5u8vnp3JQed8caDggA9/fQW2Jil8GCIIM4jRJzRB/SnwuCodBqIi
G7buC9Dz/11KzhkCB1X27FeJsQ7Au/TDiItMfto5B6pnUDXBCdIXtAsO1dAY1eISf9DtP3nkv28u
eN4pHjiSxOAR6X1Y8MSrtVUS1MmZjONuXJqurELe5c6i5sTJFnMfVgIhzkvAtphatkTjYAH1U9yn
nhp2DqTek281yExhnYrc0BC18d9v8nfMCRRqTGQxpscoG74Uv74J06yJFNRWKEVknJkWw3MQcUQT
7Dzlf//7tf5AIMfFwvO6A0MGrOLzEPJfaIohXtfbgUGNtY7jZWSpB32MTReXB6ZekzwQLIKHShpW
L9pBoLwPhJe2mZckQ1J+ci/nt/3rLoAXg/l9iplihN7iw72AkxfF1ZmLUqdVtFwij2CrUKo5em1g
1x8VfEnYLmljEJQGHD9hsQUUZRaEGcl3Qrz0MzOZD2ai588TznXnTAQkQYAETc9v6l8Ppw4SIhcY
EOdrg6RpBcsskNtRbkjXJnc9grMKvxdyX40KlgnKbUWnA7VTmq+HqWnWrysmg6WWMy/+/qR+/0LO
9wVYChQqyGE+crMnatNgW/CFNF3fFdbNHsR0G5RUVUIOnVOfERV/3yJBhQUWAbkJaLFAXX99DgtZ
PYUPEqD6YJKXDRBWVi/L3GZLem4Qqg21NuwjwNGBAd9nsvjzX/7hqwBHCIoCfBIx4MUPLwE7zzgP
qatypcauWNYOfvfo+T75+P7wSPHpYS1AURPGyW+8PJhEOP/MURRoIB9bUK9vJ+r83Ty4+Zh0MUKD
/v4Of9+JcM4BJMNKAbMZpcCvz7TF0AI0Jxy0Wk3VTdR7STE0A8vDBRS1//Wl4H0RQCR6VsB5wYet
Hdm6yCc+y3ZEp13hlrkpLVg1mVOwov/7pf5AJsAV8LGg2j07JvxTAP1ryVQMSrVVeCgdrOgvYj3I
FxH2nQTeOCRXYq1gm8CR/HTZI/P0ADfxn3StxwKUTC+XC+bJmo3jKZxAyVSauBLzG76LdQj5Z9sy
c+pAmP3knv/wJs5ySHjH4fiHqOL89f/rltfUgjRaYTVhktX8GCwxCJLV0V3tOXf85PH89jEDsMa7
PlvKYAmjvv1wLSjs2i4ZBAo44vU3k27npFhGZb83YhpmaNvW7usQ+810amxYAV+itVhfFYWfbTm5
SfV50oM5VgQAM+idFGmVflIPffBjxa4HPkWCXfiM8IDW+BHkDBZv5h08UHMHyHB7qWpb+UhgCFya
d5hj26Ii69btY38QZr9Ymm5P4BvN4Ba3DJp2Fnk2B1tiAg8Ee/xOSTVCIigV5tYJ1jJHuvNMruNG
Aa6zZoMhUj9MlGcUQiaZWc0Hc+qjYLrSfT235dJVtpwrT9gj0dwDJEFA176egVnQTxbKP6fdL3sN
hn5nsg301+d24ONewxFI2GLkhVoQxebeEEVs0XlJ+w2TiGAsXKL7psQ0kbVFu4Wd3OFoxSQMdMLt
CoIgsMhVPZIVlPaYPcyaNcG3DvDDA1xStnfGGowSmzR0Yx7Dub/NUIXpb00/4pf31nDrysbWYgbO
WIuHv394f/juKBS3KdYk/gG+8et3h7TFrkUVLBA+hYYvnSKWy2kzn5Aof29vwCtA1wavrbOOHBvc
r5fBk0pqnyPCt9FcXja9Tu1+HrZZFF0fTvvaJcQ9bRMfMPiuB7i4JM2s81rLsVglsE5M7KKUIINj
gY4bcw+OBLDENp8Fvf7+NCCWA7UWCCY9Z4Cc//xfKz7G4Nu3APhg1dHYfaVnl3loOz85Uv50FTi/
n3MMUNSAwPXrVTAhiRosVoyUBKswIQepIF9dU8vi7+/2/FB//WjBHGFneyrwOs5t1K/XIWeV9dzH
NXzFpCiiOvYzjrlJufXLMO6bysYX6xk7ymcbzqcpqtto9/c7+K0+gL4AzxOCbrCkvN+IP8Yb1kA5
3EEIE57dHHpjxqBQu1yYrVYM9BaLWBw/3VPAhrd/v/Rv5zYuDVcX+FcBEzmj87/+8hYgvPZqAqTV
KJcbqFWugDjye2w6/p3l7WcONn94qefemJ1lV3BJSD48bI5VDt4tRi+LbL2j7cLvGxT6n7xR9vtV
zpJvdERnTee5MP/1t+Loz5duW5u8jvvopcXQut2JNMRsf0LVIMpmRggH4EoBhU7twc+udNvNskmI
cA0mTeoCY7X1Zqxn/U5Cv4N32QbcmOlw1Id1GLqXgMX2jROhsQ+MM6btMzXuHkQ3inBstrAdNTXT
mXVjAEtI3Ok3K/2UlLpt17BwWFMxFg8xPFfe3KNFitiob8ZNkgmpR5EH9H8g5KEGWZD/SLpArQfI
beJq1xsbpCVgWt4j8yeFS39LQBcolrBfXIkxdB8iKRUpGQjyFRZtGE6qF8ohykYAoaR3IZCm8XFE
d7xdWNo68NPtuqjS9lCD58tsOz8b5NIPGVDu+YsDZcsvRCUjWzRCjCueqB7pfmldiorCBeMNIZwt
xbrNgLFmLJa7CmQsSCBsxx8bMq2vs4wliAReY+avEnD0MWJIKc/QE7rpP1vGf/uW3P5n1X5wSfnw
r//3qn6fxnn8ufzVMuVsrfKwTD9+LFev8uP/+f+hbwo8Cf+1sM++LL/4pjz8mN5+tU355wf+Y5tC
g/9CqgRlYJijsgSZGDvgf9umJP+VQJAImjP+DIJRtPP/45qCfQHiKg9/4MEOEVXf/7imgFULpjZ2
Tf8/Liz/C9cUVNG/r1bKAiRQh+Chh7AM+LBa63quU1ZNKo+nZj3VoHCWazdGJ8Kq8TUYff1CJ4DD
WwMsBxKOb0E6khww73STzJyf+X7hG1fS5WlTJ8dObOJFNM7tIu3CS9c0dY9ML8a++JCC7GXHB3GB
Tma4hbKtuzTjXP80FeAp0tXRMXULwRS7ne7JbDD4bYBCt7XRt7AbWa5srOUzTAIquCiJpjSRjgpq
GSnb5Wy+Bd7pU7OosJCLVx0XH5opKB8mOIB6Vt0l0RY+hOAH7wPSNm8jg186E7U5AqweDlYizNls
xl3YJY4OdhH0EoCmK8cZ8Cd0B+3lOJsrjABvKwrYybL7zucg3lD/gYNEmJ/1kBm6WjCHAUG+pgnM
2b3RLy3X8LGokZnjzqauBsQrsNURVQ2Yv2OnqWdqH7XLrvFdlwWxONGgu4mrJ7ON9yTqpoOoInOr
N97v+tRUKY56Y16Gad0uB3AxcPd6+ZEYGe7rrusPvoN1dNdLitG72d78RngPoe4VZELh4+gG87Xl
aZD3VUj2xq8KI4LrBhLEvfOn4Y6jmLtyYyKfzADmKyDk+MBQET5W0CVkE1gOGnPlzpwQ2xQjfHDW
z0tgI5zdorMYRSmEpGvxrlVf+igMsx4cSzDuevBXkqDJBrbwdy3QAvUqWO6CQKbZ0FVkL7leCynD
m4hwIOkjdOHz8oWsxGRCBbmB1hBGwuFx6KsCuEthIqGvlbbPlYzTbLMeJKL6jQX1fdQGdQmftisP
AvpTAvQe8V4OtpcQIpVj5C6W1V4ogkqyj/JOTm+CIi6p0kCKBtg44KwA4jNXWlwSNROZLUriJmbw
AgE4x2PB2uSYKKafUR23F75IgOUneDoAs10GpobKQdHAqAuaVAwVpgKAdmnUd6qAXurUmSyglT0y
2Geh1gX7KJhLBUR1P8UGAkZEnFLB+WnUorTD2l5BYIMCE7yuAkxoRFsGYSYBy737yDvZjSrkNJsF
S4rV9/XtZsIsjKt9nIChtrFtX3sg5UYbvFIacJn8iZReCP8u4bJgQXjdgIGQxkj6oGitTnRNf0wT
9GQ2AUukWS58pCNmFvBhVqESQvNrZTlF1W6lcVWuprlYqQazRUdYcIEAiytsLwJZ+6e1UyKzxNtF
k490NUivj7UMgut5lNfzmoR3luBMb5l6n8n0xFYz3qCfuRuoV6NFk6D9rT18bv3QlYyRVyun9nKO
6+Z+8hqNtDLwSVkIeDi0kDF3cRdnLN4SePKNE+T04fTqljC+mEQS7tvNY6AYkbxdeHWzLPiNZCO+
0q739mvnm2cNhuZOj0o/gB5zBXcZPCtBCvDETmw2eTcEP5u+Pk6hqK/iyobP7eDAUu9uFsTuFskG
IHpKkIQXGPM+bByMC+UFz5HtVaGnpL5IFdkF6DqzJSRfUlV7u2FqwWebxCN3UxEv9bgftv7AfKym
IhlrdlnXtXwOASbDA2N670RzFw2Rvq3nMEMRdUUC/1hvy/MIgA5+EQ2+yUU+cFF/Hzb2yrS6jtZO
XjMc9VncwUm3H/lBwBzqFEnQ1Sq0tkfSteuzIn1/hTEzhkaMDBl1iu247dr3YEXxW1dII4ARhfsJ
GXdbDEFnyhGynIu2ZvNeQ7YfZDNsOzLYaPJc+iE5LdLvdnNjLQC4DutJSYOSenD7aQMtTpgm2lkB
OVGYcrCsamYOdQcDGDO3ooz78dqBSIYY1XXYVVChFhWosxdbMLmLdCXifkPz8A2iuqgtmFj86zXu
pxvE553Cqr3jVMmhBCJR42cBhrYbGDrJedLqx+J7TNr4AG5C8wVutNs1m+bpR9r20Q+L13ZCLXXn
A6oH/dLYtwiw/+uGpM5sivgFfhHHig5my5WqjgmOIhR/kX+ckqp76Fn9fVl8VoSjCmDs4A/P4+LW
e0n77hkGUS6jsTuKyWuzqqLDHRlXNG0b9BEIT3PxFwLEPxvSvlyk/bax4YlDznimLZEgxzZwvar2
3QgPGUP10ueKsK6AOQ3mmBtT9FWKega/g9D5GVxDQExw+xWwIYN9yc7CHqqGME+p+8HFZ78f05Fk
P28kPCbEkq/BKodLlB9tUrRyYI+hRxJQ5wapvzI4sR5SzLtuF6LXY5q24yUdQfqYkRlaYaDTU0xK
kRd6GTRzZXLwWOiThC3U7VpTbAN1r9c37SXAwPiw8oPfKvmMGXX0GPrjIvNWCgfKRzfEiMsZOXlV
GlyvldLpgQTJcA/X8PkBpUiSUTPEUAHqOZv7igPbDTB/8LBpjWlkb+KIuatVzfok2k7uI+7apzH0
n0dV4xPT/XiRShucajfZVzwPMHDACR9/bO5MntsEUo7wP2HmXc/BE9vOnV5TUeyQK/yTsFcGt+2w
H9FCwSx1WO8BuiMhMppyGAPVRcXTB0zIwS33rtXE70nLcBKPPNeLaXY67Z7ireM/68nEuy2AS+i8
7TtQOZOhIB7bY5pZQOfy5tHdCteXQoj67PWS8u2m7kZ+mbTwx1wbcwz99TVZie2zHhtFTmsi387l
4gVwxvS2r+ZFocnhCMIQaHe4Hl/VykmxVfCZwud7FSm9TxnWqKlxfqXLuieuip5CX5sCZURw5XXY
jj1QsHYDExlk9K70PTZDB+nHTxOWEzg3i1UPDSZPZdKE6a2ohvkVJMUIcw8cM7yjCtQv8CH7pkmO
IoKNXR2g+qsW2HgsqYl/xGx+2zrmwAnVBg+nn/ZgQ4bfoy0SJWqvGSfoBHuHCUUabJXR/LnuIcK4
dFdzNZ3FK3szOsRiCv+NNd5zGiy6mMAZuh7TCRGOjcKuPnL7teP1wdvUnmJdRmS4rJJxD/Ny7JLp
YDNHQciu8Y4nwIG0usAhNPxYmw1VioNZtaMSSY0cIqSs6Zrqu5rbV0aS6Yb2ftlIG10GQTvcRxIu
PXCmFbc+MLqvalrXi4Gs41MVd8GN0ct8iDuEBM2xBQ/G2HCvuqV5B2ecl+tMAZdjOP9kqm5EKTCo
5GfQd8hgoJGK9xR9GlZaBY5gnwsfDJx4vdmqEyLBxmLo9xGk4Dj14kPP47psiOhuKxAZT26k08HO
S4Iwz6a68cBS6cva9bKEKRUp/IrrEvK56DjQ+u6s0H2Bv1d6bZxyGayWNpHVqz8+wexwBvennzV8
PMWWSmzjdUDKENr6xqvw32gBQisYQYeALCXz+UPaXdYJMisyNJ5YFYtTe90kawMnvoQfG9ge/wRz
cj7IXlywOlhAsK+DCy3wd0/INDpAadMfp0nqo9OMvqjEh9sRCmFQzugIbxZMg8DL7NWcZImr61Iz
6Ixy9Ebo6ruIX2L2BT8kpH1VaUlr7p+m0C5zeSbRQVCBZF6s0hBRlRXdqjn75zuv0eV/m4AXlzJa
9lU9jF9gOB3i+9hq0xf48Cs0y2iQUUX5IsdT9gs6D/yix0KD81w7hR46DxGUkx1mU1JjwAtWLCWP
MDXa3JEwhugjpKUCVMOQ+iBntRgwlTAMD6XTL2ZSQ64SCEDAophAeWO19h6HqqUUF6rBEnJQsCPU
yXgcD85Lnn1gVSW6f1WC78Eet7jCiPpMbrq3iDnbk4SzXTW4sfC2EBwYwEAB3nxP81UmAaIbayWz
eWy3x86cfehhUXaD/b/aNRUKuXmZvNJ1fX3Diap3QRVNr7Q5E5xJ044/QRlzr+2IyLmlis3Ojupx
nUcw1wBigRk9oNAIF1RztPFpTuGudE3EIXJbfNkDDc2Cduqvw0kDDxhk90jRBmBjQlOHAyTM+wA3
YLoq/Iano49QD8aFWLs4x0zH7KRk0SWf9VcJUKKAUpy0earr6BD5KzSCPceWN3jxcLPpmh6sQPJW
IKs0X2CBUI4BWU8+DueTWmK370jvFck0kgtDAJ8TE7udnhPvguPkK3s+BUdQ+tWhiUJSikYNBCQ2
3X+ZNxkdG5m4Qidg/7vY3wrJ+u2A/4QD1cNQJ9zPpvVfYnOOHkHDeu+p9K3H95vRbchSMGmzZemr
kiyqy2OKPrmvFNoiYTFn7JdwuxFJFeRiBHIcQ+FwscaFnB+cCO7NFJ4SuDaUMLO6RcPwTaffA1sd
aTPvV23SY93XqHH9GlM0cz+i48tg9JKeUhEwZL+F9RHfB9Tki1m+4Ea/8nWIcnhTvRADG4JWNcsr
VNQ/TCMu1qGOcweOt9+7XYqkUqugHmy47OEjIH4GEVYE8WSch5qiYUjXqGRN/2ITyS5tqBH0hEz4
FvGq4NLyK9hzrjlszfrrCWxe7EBdcnCbTXiBvji6Ygv2qo1HBYRX3pOk8GSc0VRkEDANkHoAhtlQ
XdphkNk5Cnx2DWSfetjXgz9cKGhzgqndWTdED5PrCciCo9srP/q6cpF8wUbYHkzdfhtgSyMg9WpE
CC62T569YXOlpGO0x6sfC07n6LDw9tGs6BCxtdVneGNBr4CGPqOokO7Hf8QBYTUsbWZ8r9uPsuJw
jPdWllfeyAsfwqA9fhBEk9Q+1I1736BtKARZYLc1NCC3rZLfwpcS/Y5iz0E9AOZnEW+QINTot2b1
vRxWmFGXYemUgbS7CpzfbKWWXDO2pvc0XdEVTTy5UmiMEr1cwfqvu4kwtbkIVB3vQMGOd/ESllE0
/T/qzmtHciTN0i80bFAZxS2drt1DZMjMGyJEJrUwI43q6ffz7tnd7hpgGnM5QCFRicrKiHAK+8U5
3wkQhIOZmh26I6dfrsniV1EoKDDlcBfK8KvQgXezjDDVrvrtbNhnJ5d2XHoSe3QgX7QwnsCzqY0t
heQI6n8OgzcdaCq5XwWXQ+JtiuTojQfppgE/IQcS5Bf4s+5pFMt6b83VrxVp7cZ3Rv8wjDSgNC+o
ruqeyjm/s/GbHWf6Zb/j77CDfI9yIbvxb7sNwxV7W6T1nh0A7ryFgse0AgoQvvrYWx85WyderPav
Qshg20zsaVZHxd2oE5IrYQJw9RwqYvS+wVgP2yCQJRyH9dHSzZO05FF23GSGgMLmFDAopGuxAkvd
C+ctW93kqbQ/DXsa964pll0/q/xzTpkSMeY6VaP/y+/H80C5Li2r2k+ojTdtaT1xVvT3utLdqfZb
xhSNTY81uecELebRT9BremzkhJvsRjU8QLPYLoO6qZCXgy5Hk3xvL1KWxQsnbZpjBnV5Iwcx7rnd
xKPygGJUSbLswqlbYq/o36ZQ6Pu+bMwIiNp7iAoVLWixLxP0ZUWZXEvq8UOXVIRMrqkdOXX/MtXF
zlHFpa3VdxeQdW6iUIpSfq79Mucr8mX57liNeqx7/3lIRB0B8aWOncJh37jBeFcxL9iswjhoV/ZH
WnRVRn67xIl7Ezq6qbdrbwBWIiSWra7tx1DlPu9Sw/qkffsEo1xSzNf2sauYx4MtikuZwLBgBONS
Rm/rsuN5StE4O6MJSVYKscnmUOK1aNpoTM2j5fEvbWbmZ7tO78vOipwwxeajaoZ/eZ7GuDzMa1fV
SSyc4mVOnDuTpeshUBiSSsmIBy0xLb3H/ncdwSnmZtnoSGGw+kidPNyUWfPU2fPH4HgS289NHH/z
6qQpxrS8gwtqFUwx1KCO0kNP1908ob1l/LA9uGYypN300HrjAjyk5LrszdLOYwxTMbAeefDadoHY
Yf5k5eDdu3VwNSmsw3GJi8HCz2CW56lp3rSyioPhmfnOEyqHalVz2+jtxBvlzk6I/b7dJ83BmbnL
szoJ92AjHik8zK2ncceMUMtqy59jnvTTvDi8RloaTM0DGlEC/skoyn4HS/blAIWOxnJhhZEGKuIV
hYfFDJZ7KZ0DyVl0p2mY76XGK5eFww8xYrNaNflDiRh+1FCOwrx6d+xCHle7rknrDjK+tYtpdI9e
4+2VY3h/gltGZZ7sy279qSbKiRyKVbDWrrNZGVhE9Dxqb3ju+yDs9FcYou/AzLJx7OrSjdmXz6EY
aYfPzacke7dqPviRYYFXic1qjeNjOxdne+h3blepSJVCb4bZ2aduvukyaDKp3zTPLuDM/ezO5x6b
AAfHQhDr4nzI0jvVyXCxkl/+yH3lzPlvzEv5BgcG7hNce8HQbS0F1CoSohnOAg1+rAKnPK+Z9ziP
XK5wUtukzyid6nqfDOu6zfyOo7YsUlrOZmsnO5Zfz7kXHq0S10Fb0fdVFd6iaB4Wenp0B86Llzl/
2L1al2yxXATgwtkZmacuWrfGJeh/mXJ8N9wBXGDhxELJb6yN467rSUjR9IJb/Mk1Qu8uzFBLN5+c
s8jeRbmZHEcdymb+Oa9+h+VqbmIlfyvX3lrefMcQOkLH8aX7+d0uhIfbBbeCV2fOAe19cc0RXl8s
aYtnzCLpneG63C3um6GLj9YenUM4om1Y9UF26VfZ1ut2keZ8mZZ+jnUxVzvm35QtgMv98WLl5nnS
HCZzv2yWUklyvb27uvaumV62YVaufHodx/SETpyNt/kzZ9cQzLZAeZb0B2epN7Pxu2+3Pfe/nB8A
0W0nS+3t8s+yvmrzJ4iOOOdsXMuqiWun/L2IZhd02Bq7oSkevLWvYl2afeQN9cgIK3vDEW4cUwOT
UbBefN7mz6ZxczYSL/CdaduL68YxT76t1kfGmfiFiFeIMhOY+NoZzYlyNLlMPFmANZ8Q4N8Nhjft
R1vm18pPu03Xzy+wFzaDyM7ZDWMjEGfGwXzbLVrJu+3WB70W/bbFYXh2y6K68vHPO7AQh0S7fKNt
1jyrENsOH5V+18a7CMedvWB6qHwvwn41brw6KeLFtdSTW9+GaYF9gpVzLHkS95QkXx5uWey4Z1PZ
G63H7yZp71jDJzvao++QPYzdSqRvlXk22nRfhSmf2Epoot0x4PC2RoWAqbDa2DWz9eStIiC7pnJ2
YOv3xFNb52wWettanfu2UChFMpgwJE3QxfqsB4m4musVI0lwmJO+29FOVRTaXf9oj4VxBBQuUPdX
DdNbb+DoDtzfvaigOymcc/MX2WDpzu/c+WfJw04DAk1+elpScfBybsI2Gqq9zsujVeTbgRNXoKvP
/Z8dinSOo52vPY01K1uuK5uiHUCj7YiVnOTajbkwUWEsblP/cr/rB+07uyUsnpTGlK6atP7VD/m5
SJCKG9MPPQjIJcnEqaz6l4aqKV+om5WS46YWPua+kbVFEyBwBRTxxTbd23iUEovZG/vCl+KsPE4q
hmDqzAZ7m056ibyWAYL0eRBC6Z4lg1mHUw9cSmT6q2dyMjbYKJVoJlwSq73oSI8+nhrGf911XpU6
36gqzE0mXiog8XB2p/2VAekfSM1qYySSFy/rZX+74rK7H0b8rlWGOnhBtx87dFyHBehWTLH2jNfP
OQxGLQ841nLSj/Bi7tBKTPGcTUPkqTa89hLGe6SLkOe6ERlv1gLBsbQK/wWXlNhMOkRySzl1xIwC
VmCVXpbFNZjMa2K1vJg4g9KtKYdgXyy0zpbEjsOXCx8KZu+fhilbqrugNzYmuLadLydm/GtrfrDs
vxi1FydBkx/DnlBH0Pp2jN7N2Y+z1LvRlcURLSkOyZkvsVjj08C5/JuLKwkZDODg+ZivoroszDej
6s3vjNqmi5Kkyn63MsvpJpmIBRoX8MoH+SWQflyyyjc/VL56e68ZpvfWn+fXktkz0axOizmoq04Z
oAgt841gHJo7P9HQWFdGQmJfKApNzYvwPgnzl3odkguI0OYRjJ/3OZq9JJCQPiFGJNTFi3ay16HA
lBKVxbjeNZijrtUwlDtr7uWmsER+XSbdvWt/DU+TUSc7plM9VW01xE6f2NdmViqu1+YjlerBzdkf
ZCazpF5I45j1hX/HDaF3Vsg+gQtmtk+Ufd1Z57X4iW0M7UUm0ul1DoviBAbQYs6UuPdLpzHLl+Fk
nkIskmdRWuvTXFCPeJU1U3c0w8JRa6f3OJjGc9Wm3n4AuIrlXwVvkzur7xFielwnAQr1BP7+pMx1
h3LIjSxHcyxOa1yntfXDLYP2aNtd/97YYrkgu2jPLf7Ab4V5uWAG1KSWxxxR4SpO6uZ7uoHr3dx3
4m7tXwAFmLxujHT91oD+IgPl1p5RqXNu51cEJsaHPw9oLwdvONi1qR/71E3jYJ3ZyTU5Du2yKDYe
HvRzn/SojSTFRdlPt4eHEIANsnIYA9RF1HjSxpaMU+5gAgo7Wymqk2UWDRWCX8HlTr3T2rB6ZcQw
zBtjXdnjmGv1Q9Hhb//D5UFWdcD0di1GP6rHsDknoH+Ya67p1kHzHFdGmvGKcdU/xEX/IznG/zah
xU2d8P9yQP6LzmKnPpqv3/8cT3P78/+QWYTkzIShi4aBWPLbEBxt0z9kFob4G8YQtHJYVVCTEf2G
fvA/hRbC+tstbu5Gh7ZuwKSbh+r/Ci2svyH4RgfoohnH0EDczf9AaPGvSi+BaPHv4mXPho/F7/6q
vCqluEG26dq8TGICmsGgvLqlCE+4xfoLJkfz33Fr/8tXhKxz81/cwhVI/g5vlpl/kgmaNer/vu05
5htFXZuhcYrghDBxaHlxdDth5+vjP12N/9T//DP7/C+WA34ugcwebRmX4vbPX2FsrRTQeJhXR7O3
1rfWYqmx5MwgKBiwr/5mTjsfUbTHEKXKq/QdSZfhko/j/pkdVX1OnT22m9Rx5jdaeSyQ//23d/uJ
/7/U8PbdEYQZmibWNdfxnb9id1iaeMmQOvR27ULY5tj0Hj3s2nv3wmoJ1mH+hYydibiO//svbN0E
qv/ylaFicQ+BSeZOuxkB/vVa5DQQKKTJC15YRjNkx7KxTytnpZNsM20e89ZkzZV7trrX+Cyts8w1
/W/lIm7bqFR6LMXZk1U/BHG6xr/R8v9F98rnAkAPzbCLi8nGu+PwDPzzneLObltPNKlRl7SzHbFh
9h6Ui0u6VSXLMGTbtPOGMlhfCUbWbCr8rP3T3hw5m7I2+l+a8eBjrZvSuEJuSNlAeQYz/n/zIYrw
r0pNE4gdsFcfbDxpv1Di/vUb5TXqIXfnwyhEIo55mqgtP01xLsvKPPim+m6rgg0WpvrXLJ3cT9kU
qaLU9Id7FTTVZQGj+dMbMrBQVoPb2iCNDmt2Vdp495X06DFT8e7khsxitHIMe/tRWB9ahQuUjwkf
d1hiiN5LwPFZPAfGsD5MS1jNj1jhrc81aeH/4KnVgAg6rZryYS3shplT2DrOYxHWq7111MAYkK38
DdaDPL4NCQ5N1Ywww7LW4iHzphxVL/1rQWnH+iQeeLkR/DsOnj88+UpQU3bJHHz6BhivWOXS6I+6
AmE1LqJu9sPYFeUmGQxfRKHls4Rnp91yMA2tOir8PPb9MjaEmKzoRJFutwMbkkoJkBWePxpqS90z
f5Avgft9bWDxxFBX3fxCMOZNv7KWJcIgAAB0Q4uJ7dmEMwBjmbGPItEqroZS1JvC7/Oru/quujZ5
35rIhmZ+NWbIzRvW8SyO07YssWIpl49yaNdE7mWI/5zuwUbIUY854uYFNspnUQf6WozJ51DY6Q3F
WuMgRbsDyn5K5anDe+lCiG2yit3E0J+DfkLUMJVZsdxr0xFFZLWyegX3hlsBx0HwXS2rT28P2IGJ
iZ5nGEKr/2kugN4ZTBYB8cNuNT94LrSlA9mg4myMA1vYCryJiMyg563WtYH5FSiCqHZFGCbXIA3c
nbd0TKXqdHTcrYFlhNSScN2sMEzHLeRQfXTpSbgNbUaiE235GiWFzh7XwAm+CUJiBbDkjANB1Hss
vS3rUaCSU6ekKKnHLZCr87N2bzQjBcIx3DF5gY4fNvJBpHMDDcgemjeDl8t4SLBZPHWia+ejMEbU
R0WdTo9BiRQNp3pK3LelwlxsUZK1Rym6bm+Ug3VyquCjro16jkg3L29KGsP+6rxE7XqzLL6XQtC7
GV7J20o5y2xthW4kO/9Gn5fVO0/dsH5bFRtEySp07+T2+CVgmV7JEjKf/cEksw+QMQj9cZ2HwzAp
5+42cDymrPnfhNJODCUEWFMOIqKdXXJR+qHdiWHk519mApOqKkihPmSyxt3YjruwzPD6N8Ll9nW7
wdrNNZiRqA8KXuUkhH2tzLhy2r/EfsPygffcKpvJ2bSY4g5KCM3enKNix9r79y3i/dlgy/0HtJWg
zOX/Dzc9CVbPpBI5DB0DPz9ZajYYZQToPhqn24q1754KkqoYjDNweCtbs4xzReeB8ItVNLPtArdS
t5SpuTXTEMZF3/MKW6dlPfmLFk/uWojPfF6aezXbYFOkZDaqG/8o86G9tC0CjqgzRXvuhM2LpZWe
Q8Ado6Zh59GTqV2l3W63SMv43Qahukp/Xrfa6jqMLG2SnSZ3uSHGiHf5g5oRzWLioABfMmNkCTQZ
5cOs0iDcz4yvgYarFVpeh+y/CNxzmdJ9zwVS7euCHCQ8V5ItnIV0isHiMMPhsk1s/1POcqwxObxM
c70vQ3qBqGPt9M6+kps18VLnCmHF3/Vapg8sVvN9UTL2jIyEde1IX/dYpusQ88k4B78PXNZMhHvJ
sGMqd2u68yhrDRZTyr7hHWy73WlZBIciS308V5ObnxYtQQPJCudlm1bukZS2ZV9kLZQc9vPQ2atG
P3H4V5+BlztX8ITjrq7nJHkcrBX6FcZINUYS3NqPGg+aOhir1o8LikxzQ8S6dxZjGJTncWiy7bjM
64PRzATymVPOGAlJJORGujbu4vWXk/Yuq8nW9XbrTVlL/F7rBo9s8WvjseZO7475RCN44Ew2kuPI
o1DHUz9nO8kdy7NduncEdLHtnDz0RrY5xWhvjY1dslAyetGf5ko8kP53dJ3guU0C+1KOy7JDO89Y
zN5L3/qqq/VHZ4a/QVX8oA3feuw2iI+/V+RjuGv+kLOhOgrVy3vXUVbGfppFh6PRd4rMeiK+4zpY
DKLZR6MKmcW5CLOWvxhFlZtMFiKRen1JpnDeMSb0dk0XFgc06Bb7Pds5cs7BVErz4ncCZgLzRCr3
3H7+tvSm4ZO+fT6z+Mp9zp7W2yKTA/cTOPK1LRQ5zINpHLJlJaPYVIEHY8MZmhzjx6IXCBghHWxh
jWWkzArafWvrKnJL/YGBlca5MZHp1fC8Y8vIzJ2fT6pi12SXSfoBBEPrTZAExlOXpylI6TBLj3nh
ORRayDAYvyWpGVynoBQBcXBZ/9yavE/torP4cCGXoJjQyY8GL1nspgyGEEgw7zNDK0lPddOjxZwH
cRllsu78IZ/7PYXGtCHBQmQbJ5/mu3IqQmxkoZ5QTy3dvM1HEw8Adu+CTBiJmmmL0Hk8WIESd9KT
FO+L47IcaduaXeYy+4sJdmFdfxQJnzlvQOFYGzejo5fazxBBAIVjBHODNRWo1sYdhj7vhcdVXgpY
ttOmMQJ/jtTYeHGBPvph5d3DwNZgPMV4vfpm1+DcPiN/C1PLDmKnWwST6TYvnn0q+zAaprp3AR3U
nr0PUKE++kaebCry2/50Vmq8SN3lmnjCvDn2t+nndnVLtSl9lAcoFuyX2XOC94whqD5hrOsQOQ65
2x6HHHQDm8Vl2mdmKw9uM8LaHtMwbnKp7lt48dmBg6S6D4xw/qntuvvhFkKdFhQSjyP/+Up8xNuI
I+vkl659beFQvTLxR3aLVt36JWgCz6GH6AwzmQU9x/FfUq2QjbeJ/uKTFT8HKzHPXDjuGH48AFK1
so1hk1dCvSEds8rIm1dnuxi6ipdGfc52O29XOrlNCTrw0NsQ6iIQMgxuQ58CoHINBwhpWlm/GE4C
YlRleLKYdxECOPJ9lkDQml3pjgOPfNts1hZg/uIQXOnV/bjXcirjqWvHbTJ1+VvhU/cxEQ5O5k1A
sPG7mSupsVLvXENoSiurnC6j55wRhY4sOJQHVs3jF3PyPxcTiH3Q8bjpRB8TpwDPG6wLcTxZP921
lnOG+NX+0ORAr8AzCIYCO5hupdEFD5MYrOeS/e+5Zl11t/jd8rB0NeSAtWrCHYzOZptYCL/Q2aMz
H8tfNKYAr8JpfgQzZOwDMzCSLd6Y9T5zQIaYHQoQKRz6ITpG+d3YbnKprdE6w9XsX0DCWweGhfJU
h0N2tac2fYCIdE6L/p4dUXPpFo2RkvL/lPoGwg1VvntJO30IFHAvmjqHTYuHrC3fU78tkZkx8HaZ
NEYBUY8XtGv9pjPhdWWY5neWtPR1NWo/FqtdcJaxOWirWuwqFQ7bwmRsX8q6e3YmOvQ2cKr90iws
qwP0tXleWvtp6S5+1VnbMB30XVjegjlZppxtnx3sIBmNWc7c3ztlmRwnj2Gqw4jwvPTdcIJ1ZTxT
bVkxA1+UHyxesijkcnPdpSpimWV+vLC3eYUrU+0Dp1tvm0LSlrX4zMAtU4JoiaGczUZd5iNbYOe3
JPMh3OlyRQSWuAlqd+DaWUbQZZMt9j1YAgKbs7651qhnZg6n3N/OmUMhvUBCXHU57QIUtuel8z12
L8tyKH1DxJ2hl3PtNv1ztpZ/winov1lil3E6zmgaMhs5gJ9jn8/1lOwJNav2lTlg1WCpFsasby91
Vn8vSZvsKLubs+tBevVthBWDI51fpZMsm7TrmOOqvr9jtAwhG7st9xTGvMwpVOQ1FB0JEZHR6BVc
4rzc9265PupgsJ99NysOs0Q7XE0SCX/XyPCqC6yRjQZS2QMvZXOiip3Je/cLP37wGy3ZynDd4pxh
V3+s+8S4Qncp96SXBi+hm9A5DUM1nY2q01t0Sa/Biv+iFOzHydLNN2Noqzc0rUh/k+I0tGEwRhOe
4yMLSk79SppskPFsXLBhiVtBbG5zOa8X8mis3TSkT1yTOcqc3ImTLOl3OpxegSM1G2Ce1REk2EPv
4kBxDM5nq22WXVX7e3jHzdZBEMxMFyBTPHrs4RlM8nqpl3GHKoLXUUkHY3G2PKMldw4GVdQxoLSg
nWucr8oz8ZLo6YczILLgLAizNzyID1WarzvDDn57prBPXG3QpBwtR+bH+7BjW6dQkSzVPJ15F9C4
MZJ+olRbDyUKMAxBNmfpnF9sLaD+NeTK1Giwfb0NZbUwmYXqaYYc7ymP94HBV7KjLv5Z+1O2Jx/D
easLP7xKXINAtTIvEs2qd/4tGbEvw88+DJ5YNCGpTAoFsQxEJCKMdufZC3NXo47A7ToM24Piu6mq
6W2qGZNHczqTUT6B8FrW5qECN1FvJnivT8nSdbtx8GvNGsikqBFZgmptfc9FBrDHdYDg5YJtDQcY
eo+xY/WHg0ofg9mbQb5qzUawHEYuoVyzNnJ9GiZX0h1EAeKP2KyazwSdVTXPwbdchuLM/1jf+73O
vGMCHO3qpl3RRJlS7nuqW/fkje14ZxBW81EalnqYrI7k52Ra5MEU4sPtTG/YeIHqriM5QR+Va3YP
XmEWJ+ka7hUYmvPg9rXLDoXOYmLp+kgvKU5JgIi5a9Cm4ChDypWiZjwSp6lPBvuR65Cr+bHNKnUn
85Df1hMxZ+yEngYSfhlsuNMvhdf4s56GOjaNQas9eyl4uWVfLoewbEo8AMy7jgKNL7/QBPSOnLbQ
qLyXzl/N74TF6jbUwfLtcIfvYWbOO0XmI/RXBK7nOml61ii6288V/c8WlpHkrcBCZYhv4ZkQCecZ
WZbqa0TatjPpbdIKis51CN+QCd880LUpfpMLgmJaJxIFcVcVr2zHRID+YtSPiW8sp1n5jEHLUn0l
cg4PpWU57207tUTSiW8jr5qTu4T9xiCs4ZmK/akaRX6RBc0sStb1cSLl8S3zKGWzbtYH0zSzz9IN
yt8dqFBGAh5llhr27Pj7E1qy8DKohhqJZdFzMMrg0fQV4iRumkNYmCYK/xI4YFeMcAYGe98uKTqS
qXmcFwzQrtCPWDytLxSjxAaSLHUtx+knpIMKHLFlDmbUzsjAQ6w85p43EljZsr1pzlqDLAGTpJ8D
gXrd+6zYXk5taZxTr2A3ygfeRdpMr7XV+7FXAXWM8qLwTk4zI3qeYd12xHr17i4JKu53rGwEJjpu
cBgWtWBJrpayPIwOCrndquB3dfbi/fZRUiKImoprl7ZPtZPM7Rd6A3esELGJxnpMa39cbmEHzf3I
PjdBOysnazMr0zpZWkmqc73aAbvteXK3qVXO2atk9oQS0evMTyvsvGWXVJP+FVJ4lYioZIhkQBvc
hf5qn4FCuY9jqRguBUvN5GxxMdmiwepQSqeRvxRlfnCUn2Y75ndUx/VSeUCoEcqjXVPlEhxCxDzD
sQEVZV86O2WQ1hrJiEFKCkCNN20WOh1CWnYQ6NI9Jx9JRy14uwdep035gbwXx0Ff4lAiOsQPxTvL
5966QwNZeX+Yv5UdhOxlHHBS5cXAyzNCosYmjEU+3V7pqc66d70qwbWrx77YFVQt36Pl1M82DQEx
zxUsXI7q5Oy7U/U6ELbwSvcEfjAxa/cXfDtPo40MxHpn3gJL9rkAhS3E5N5pnjI688IWWSznLK+3
Cw3rNW1hNx9rJokLQ4ukfwBgkSCPsjWGAhjaeWy4TX1pqs5YIiSbt3KzreZm32BrpNQc08dMJIgL
eSUgwO6zfIakjML3T6iZuMYWRAHxgnuVVX2bK97pmWVXwKrs7sb1DCwsz/00TUk0GK7T3lnmDDoT
VBQJLitjSRTmEntPpGybP9+sK9e1r0O2J2uPBmRcRx5vL/Xc8UeW24N9P/c9fxyTAgoeQMjVc4Lb
mgs2mssKPLlHrVOugzVs1vSG5fYTxQQvGxXFxJAwqe6mRGKoA44Lt9c25qtX9P66SS1fv90gGYcR
DKb44bVGiJ9RwA50ROIpzg0eqyfROEi66jS7pinrh42j5zqL25zF06bnhjDJYDWlvynScio3+NiL
NbLgmptRNRXM0CFLN4S7W5BO42oeWNeCisrisM0n/3F1ctdvoiDJvSNCAWRdTedMD6lIDT6ZRg5R
7a1kGnjFgHZkpmhj2FQ08zO6V58qGTYx4p5x4QAZ3Xz2jphAkwH1a807Y26778xVyO7BY/U/J5Vk
D73jNN8DLEvgizBO+rHr793ehONst6TtwKEnib5o6nnag9kV7gGCt9UfM7IXgmOr1A3yrFy0U+Mk
+ksvsbRnlFUPBInBntdjU73C7US1lTGulnEnu9DhMG3FizAXrPdIX1B2Uyj7HyuQlR0M9ZYTem7Q
riI3Huu3fCBRiHqHaKY/YzgyrIdRoctDjwURwVgPm2PH9KUPLyln7T4UKgMSHSTLvOO7dj7GMUSQ
CxQ54G5fBL6C2efOc0p7OrGWzd/JglEkiDrDnaXKdM+MgdvFDBAyxgO1Y3oYBrGiBiMtHhFol+ZB
jPQPmFWOHAcDyVo79h6ULEUVUgf7QUi/ds5L1fBTYy+2q6Nh52R4GqP0ObSTdE5inzn8ssmsOjxj
LGBIHywGLzVsgdWmWgZx0vkA1c70qBC39Gnc2FNBrR976Gt/5agsFDLwenpyh6y56ck1T4RJ087z
pmvjuPQjr/mp8iknAIQzD8yzkDtlyL1tn3k9pWoyq/qwqrq864MhtO9JTTNthhEWZVW3eDXp8L57
k9vxRKJB6pCmRfbf73UTKvxvVuq2t3Vp8e5u8c/s6Uf2m0FvtfCUtGp/9eB2+wjrsNXekPvVE2Pc
4COXQ/lrsWU274vOqV7tvwsWiLBxXleTOQDJqzMmkNRHxdMN83gf8OhhMWn8+c1a2NnHfchg5Wjm
U0NT/fdby6/t0ttmbUWuRYFkG1i/k5o4ERrxmYzMm+sBpPVGpwOXLgMKn+39SXQVKkVKbr5iWBux
4yYNA26UlKQQtFSuBZbJC9vLpYtD13XvXNjSELAq09xPgzLYbCYGdHkfC16M6QKXMe1FMhxN2+6n
fWO1zrw3xVpxWqiMvcrYjG61bcFg9zfuPon3FT/OhMaZGOYtQlp534Qh7zsOYBQVdUOKH81N3Vx0
MU2X3l0xBkt/8Nd3dEftFzIV0ccc4fZyRsxSzo9wg0Eaoza25Wbp12VCxtjKl2nwu3Yj6xuOcjFw
7Pz4+/5qqa26PporDHbExditsLyHd2MRqJsc2g4aOnc7ZV8bdukTohXbPoyG5W09HjYffrUOX0t3
8XN60WD4EUIysY4BmQ/tFiTe7z4kS8tpU+q5NnfDYzYyKorWIRheBe49KNVaOSguMGYy3pYcc1Ej
XeJtpR12uw6K2l7gdQFCwHC/OeCm4lTIvCpto7RpLoll49Ipg7D2vrXfZ8sDcnCZ3il0f6QEY98Z
LuY8osEZGJLYhP8CNDq048ASkd7ZqY6CzJI1lsrocBzCcP2DXwS6v7Ea5WvnSHM5T3NpJz/tFfRz
GNlzUh0Bj6vhw0ROvL7aya0yCKzJD7aiHEN/GzCfkE9uUuCxyqxy21lDqDce6F7AzpOTx43XM/MZ
E8l5we4kz/Bb2jmt5dTpkjAGlNPZp7tm+bpG86SQrDGML/rHWub2C2mLrb/tZejMIBb7VGwCCRLh
Hrkhrt8mJR13NM9lY9k/SAwud+hwrDe/KtevNDcxB66tResrkKnl6frmihbNYNv3P/x0bQ/dgiFU
pB5LnMELDiWl0j0+cRXbHfEZcZOs/oVCjq9kd6aO/w97Z7Ijt7Jl2V9J5Lh4QWNnZAE5cdLdo1P0
jRQTQgpJ7Hszdl9fi3FfVkohZajurFAovNnTlejuJM2OnbP32sxj5Z1je+qlAK3M4xNk8mimaXfN
BLv8Jtp+/D6syZzxVi0xMeNjd5vlbR6gDq38c6/tvD4yChLRQ4MAlZCY4+VJmnN2Ao9/r/AuZhFB
IPJ5xj38aTBl8EBKTBJJxaMAprlDpZm436qs8p0dPA3rw0h6xin6XvMqhUMoT1JUC9bZFC8Y68oG
aXbW5OqExQBdoQcXYkebpPnSpi3Wk1xPxnxYiE5lH+rSz/bqoMwuZ07//hSce7Yzn6HqwUwljOBs
SSsGhnMhLzG2WXtvwd4Skq0SF5EzYyhi/hGLY4Xv/i7N0HczvqpNnNg9zS1/deaTku7gZ0sNaShk
UFzxBrUGJmc82xAqgOBMdgCCzmcCxbh7zC+UY3lWWNBC6RhI4ylByz/1hxHhd7FvQHNfrfRaEae1
A0NVgtyJthAtUjiri6u71S3T70yxWezEyGktrUxiD2gnt3bYV6kFCj3FsbY4hbOnpq3PJtUSkd4V
WbrrSt1wW4mozMcsPl0CxLq57+tP3kq4nu50f2Gta3IqmpKZmIifwKfW7D1ubOQQd5rG3a/51D8t
E9k6mF4vWz0+SFcsbIVNsV/oZl0wNl2u5jYtEFORkn7bqMklfMdH+UnHM8cMQ3Ca2uwBnm3o+3Qh
HmEpp+ZCIK64ppHKg79O0E5NtzcjtKY8G0GSWbs+RvES8tGChNrKik+R+iFHj8FMHKTXQncIKnOL
XbAH44x5G+j2nrgVjEH9MV2nQaGMMHTkoCwEbMrJmDhX986c/eoCDUmz5Xj4kkAAMrgtfjOG1Bzy
rx294MtqAa19WAHAn3I4Lh+ZNlSRKrRFgw0OXUhIEzpQh7Ti87zWzfNMsDcwgyVtHqbWl5cZcN9P
QdtZe9SyGwOhF081bgK6uYotNWt6mhUA0LMU1wZNLIwR5blrsJMvNc6qQ2JafTQZ7XdDWuMJTh4F
ixJxUPg/0kks3GpiJFYjoCeqHWXt+dnlgvuyp15Dx3uWZzSkBosQKXhw9R9AYz+rcqTFOBrQNsBU
kp1dGyjfz6KOnvWSWJuUNTfvWKl923bPV4AgLxPs8Gs4g/Iqn7bokPflJD/Lo14v66IkQfSFicj7
BZZX62zGp6iYY9eG9DFELU6MFI9fez9UPgcDWY/+H65J9hlf5r+EQFx1o/cCmSMv1zQl0aJvvuxA
/GZVMnRWIykGuzFvQNVk5uasRzuk+kM6T/p+jlES1oJ6GhmETyJtShMNEb63QvFfPBM/9RCMHJ4y
k4OrxD355FrKNU49/Es02mJPl3j74GvVL63r5N+rolxyZt5QgE5cLEr0n3OhXgjIYPyjoSkKduYA
pB3Gn/omp6VhhABj7ctRtPrB54Q7hRCuKvum6T2BAMjUrTpJdTXqvcqnZdkXUywByuJcQp3Doagj
xcnZtCNGW7CK8tLRJoM+dB/AMMalkCvj1IyXwmCiNHVtKD1Mna5de7ezjXE4LDgnfJnmib0uhUiy
TymtDrZBcRl2iWM7UZ4YK2UhutiB/hsh3REKF7N6WiD2nXqlyUkNfTI9D4Q97ZnA48a0hFP1U62y
ro5atzG+VbWP95BQECmPzKmyT16JFvUIA9RXeycWy0vpz6A9jX7WHUiueTD3+TijBOjS1YtUS/+Z
s2NDOheg9wINc27r7rSssEhxjiloFxMe2J8Ha8EG469TDu/W7xG5JNiniqgluGNzC2b1MakGRHKN
Z9vVHi+V3iiM5CocclEELNxIZdzdUmKkBYhmBgcSI9bTNljMfyFQ/5Fo9L5B0FC9xXK9zP/zpWkX
ioFU/R9ivo7fmsvP1bfh7T/1fyPhy0RM9t8rT2+b6nP9BvG1/Y1/Ib6CvyTRZ3ZgW6geyd/mtf5b
e2qZf7EXQ90Ch81bbzso//6T8eXzR47Hli42Kpgvf2B82X9526JEEw+OiukDWv0H0lP3lfT846qz
1QOgFV0PLahJjPwb3RyaGaOEBGWFWVFk7Sdr5AlF3YcDBXiO0XVlfGWB069uqjVLGQJJq5UtWoPZ
Nqt7vzYc7xLXtrVJpCoVsLwwHKFEy1NWzB7zzL7xBzf4PC9ltmDRSkTHoM5OxQXP52qcqBwcXb4j
CCRJ74sy1saHptIOzzVjd7jdNZ5087Yx5SZraBqB8mWy1J1PpPk5VY5/betsWE8zXThPTa8Qz8PL
g0S0JBNN9Xjo/EgncmbE03HIqr64asXyyWCJTscFgI1+MqOUXBbzwVzsMr7sfHOBWB+AssXwHiwD
2/MSoPBLTeFGAVFKnxh8xN6BBK2RBA+fu76D51/Ge9ooLV0kbSvQR3PXr8TEwFUFvkIgdegbPpaT
ypsS45DwilMnD8OUIOsPgg+VPVd3W77teKDtOV0gGmks6GZjSswGtrtnpVZ1u3hkoTF9GOBHGGON
P6XPPX9fTUbvHByamUhVSp++nYmFnoQn4hrGkqTKBrFNThGzs7OeE1iZ9BlYQ5r50A+0dr6BDFoe
8Qdt7JKlQjW4aVSGxLsp5765WL1KOrteeQlIxEwkX5nfFPnRiI3bqjRJE0GJOnyOS6wfQZNUeHZ8
5yJVzvq0oX1k14XSxft0ZlWx1YdxzvgwN4aNimP15UNqF+Np2/olrnJs8CFHNftM1Ep/SWyw4wHV
RThWdvli0jFOdl1Fc4khVh5cycIV8y5epkLRVNTuuZnP+XM59LS9ZT7jsmqrFdRWDzrze5JpC3mE
kWDXtHqjTDkvSj0QPmwNd9WIfRRG3AgqJnDwhnSFDbE44Qll+kuU0C5ZAT/vJL7sYOfmrikO2qYt
u3OtglNJMiTLfu1A2+9MR9EAJEtVISDTuC5Lemm3s2oMzdTNb544yHYqHODsuqAnWnALg+PEIdgX
ZHe0miCXZMb2UdnY1oNPH/K+7rLsq29lJPAVdj4+TWnGmYbCe7nXg0enNe1jT+ymrlPGyZIpZpBD
3CdfA6KlHnqx0i60YgQJx3hOdb6BidvvWBpKHyNGn9/UxCMoeuKDcdPVbi5B9TqxxNnMRsnPC7V5
GscCy17ecANougpm/WzjeDCM7GvcWGq5UGmB5yjIbO9GMMF4COi89yGz2PiYZjk84ETF9kdryZat
VwZleW8aXX5VlsgFd66q3O9VatCkMsgMA51D/CQwMzlOF4l07PuMxMPbXkuNi0sO1mkBMYW6eHSG
J0M4QmHU08vJ2NDdR7sbBx8yaugmLAfoL5FZaSgWTleMRehUnolIpI0DGunwPsEwcJg+szpnxrSs
jeFrOxnTtwZncnmKsT9Irt0W7w39V3OJ94Fi9fpiL8NAT2aQ8SfkGtQZ8bgmNQscmQ9Mo6vixU8q
h1kWKjtv82LKBzpTlQwtq6Z5mY9Nv80NRfEgPIPzrqo0sITAHlFzr7n/0tdLfe1PJYlppduhksEz
gL2o0mlch4bojOfEjZ2BTkvZ3ks1ojUwJ2RmByO20u9EFiG6LKq2+eiR9jicKX9UEKLsOb4gvW/2
D60r1jVEtzmk+2GJTf9AotlWYjOfg1VIxRbvPPq1D7ZlBBwfS2LJDnA1qsvtXQ0OqTtaJ/EMGXCX
iDm/7lppc8DIyvgmhqXRhw7wmuuO/spHz1IN6YgYEBLogytpQYvpxDHqHxu5pssNA09qB0u27yxE
q5HTxeVncoZsGfYMKfuo4xV2cO36ecnAl0Z86Jkb8NQmL/iGc2We0CBpaA/MqYsc08khRO9EWxpn
rdOgceQ1Xl9knPgPiMHUt7XyAYBJ/OYoUJLiechpezM/9+iE8oPz2b0JChKZaElxNwTCByZkOfQD
1kBg0LGLdrmbdEH81OQaBcdbyFx4hswqBxrYjxnJOgyMqoPd+FVOTyKoH7lrWKTdpIm/IuxxZ+7p
ip+5B9Cw6XSc5qHp6h7nlc9WQyMK57Wa/Jx4oKEwb5O19uc9qGVcGqQV6tNlklYTMdoeb9eA0QUo
j03IsPRj8lSaGufVApAzXKoKS3WVNQPsu7lZadJPAZQTO5l6Vqdp/QoXfjrLZG4w+GMiNWOvXJSG
CwDr0jBgkYTsqPJjV8/2J4H41Q5dFQwLqDa/DyhXA+dJl4u4Ncya5HbgNDyucmzlySRqdCxt7tod
2gMcUIfU8MounAIDAzYDdfMzh5+eKS+2ZAAKdeVdQ6dji1l15wwXZDq2NvwjZ7k2Cj5O2JOhoKMm
sYZH7aQWWY3CNw7sWaSxLXYmHtiYmoL4P22xq/UYILNXNlHQFzEDkVdm0cB+2zLD6RfmAYHYqL5Y
gj6u/ggOqfUc4zJA5o3pvfJ5airodEskK8//Pr7SmNKOcgh5OymNO5d58gv/RlySFWpanxLwf9ct
pGYiVKfW4v1KV3FWzfSdEFWlAEti383uoJemMY/80Pt7hxKBZtkr3irecCbJECDkS5eS900Ls/iy
ori/7GbL4ujXdI5if+AuRsxu1I2onWY5qwoxHnOkmTRvZ68DfOZz+NvJ2MqbHfYBMhbTJC4+Csau
jOyE212UemH7iuUKxbzCxEopQTDFk9vodaTWgHXWFCSHHumQrS45JKhcD8M0Q7vv4Zw7oJMygDVz
y5VgIuSNoiGw1PRJ61ZWEGJhjiFWmdx7LwOuzDGI3x+BcBrQbbWzcU/ZmDkXMz2Hee8yioI8hW9k
2U3e0KC0XkfrizbmWlBBxP5nONDJM4Nm0Z0VrhygOVfEudNkG4zbUuA+iTA0M8WFK5HhZCS/DSoc
htSbNIUjcrZ2lSFPK0d7IzFk/vYqLaKNWjaDnG6QA9VJZyPjt4YONmHbyyhuOavat+hNiudJVpL5
RTPkR1TgIDLayi+HMGvRWl5Xc14jSNIunKaDJdzZpMWKWPqSjTTtzrsKqhI9ad9NP5UEoDEKdJbE
AySoy5ij+qB8h77qVOr6cRynftrnZOWRgOh6lbU+mj0Ciy8zSs7iQ2OVXXdP0CKlp+LZqr/OHPSZ
3zL7tz+hGVbWpx9OLr9xaW1mo59OAzi9t9/e5bSyTWK3P//BGBYz4PTavE8iTJ84V/siox0mq5f3
ryK2Q8Wby/iukIiFTFZkz3rDGg/6th6o9jjlOmg7KBzK+U5IxfJIzchZtxRWe0E+Nj7MxabWM/up
i2KZ9fevH+QfnWj/H6VSc2L874+sO4Jlss//9rn++m8n3/r1W9KMWf35R/Okxd//+wArAg6cWL98
KV5bYh5Nur8PsMLlaOtLG8UqRkg65fyd/zzAun9ZkqY5+VeONCHYQ47mLVbpf/y7Y/3lMkSRZDZw
OOJw6/+TA6ztbG2xH58lIbFi8g8G+DQ5zLpvnqVZ161bjQ4Wj7FnK8yoXmmrV6VPbsUK7yeoW1hF
KFYo49wE45Pfr9pjkU9ozahZQWXMSQ5Etz3o6XOiJvGAHWEkhhNlmAv0ru9JlVknmewVjq9kP/u4
c9hAys4/bT3kJ5GFznGO5qHCFTxTWPWXJIXUEK2GxfxuinIq+atePO/1WJagVwujfDRcyHG881ay
hlvZ7ZCAGtjoLJTpMhOzgsdtw3ziWFxc9IEOMOWUvns3TSmWD0JhSSluMAecxigQpz0jFvKa2STF
CeI+pCnAhEwYx/T+P8Al8tdjZQ39uc+c19iNfklko9T9eeaUwZ1ZBeIDlXkZeZ7gn7VrsD6TjvPL
jCNxF2ooMNi97JH4RE/D8VMFMCY+ffGRBLf+HD4KDIHOWwayL4qJoDVSR7NNvys2Spedd7e9Manv
DByrmKRQfveoKwzqkaDCvhHZU8mm2I1DYJ+szgBBA4ZQNgJ9MOO96ExUKugpUs5fbZA9T0QPoqVU
Mriy0wL1fMcMIECwUSYfjHzwng0s1dNO06J9aQpTEhPQrks41kV3rjBJlVFMBxuld+4HmHYqtumx
jNMHadgubXVZzzIazaK4rPxKXQ7WYBo7yx85hso05ilL6XjCAxXCuvCKNn62eh0TP11n1iMHS/O0
gOOCkWgBz13RWu5DfnwEaMgwtLcTlZMhuc9LoEG+3z7kskq+1Ciayp2OwY5zvq3Wp8rvOWlVSQvB
SC7O66VNJMolqjqCaU3TvV7HDGVwsyk6GBRyXoJti1Dn3PM0gebra7i5z6nwPH+NPG/7jOKUqFai
0DMvVXfj6vDROqmhQEG5OC1fA9RbjKRfyi1VXaIb+ZKxC13Or6Hr1Za/vtJ+wA25pbKrvwPaaWGI
3ehIDcVwC+I4sww9MeZSr+HuW8672hLfByXBCzevOfCJZUOTmweUt+iIiIpf/SG9Q5bFfFdvWfJ0
WI0nnxWAKhBmzI3VxOJaz5ysqe+tEe3LazC9x18+1qkkrr6SwNJw6cSevTdfI+3nxBOPKCsATxXj
oO59K2Yk0zuoZ6N+qSXGCNwQnDcX2eQRXW9mOUlnJM01wvTZDhfyZr6aHDsx2gTGel2AaniiFUFq
alz13zCJdRv5s+KHW4qboZ6mj5Urpo+laRW3NuB0VK0DlXGIc6edjs1Y0AqxROzfxrSZtyJMAK+j
dEiq3Uw4F0eGkro6zGtToUYUcX0zkeWCJiMhllIqhjbYCJ6MQa0v6YBMFbVeRqTUwrxV7qB7GBGT
8fHIYQNPlTId50yhdrQiv6udr1NbOJ9UkKD8spZYABL3Jwlfy+6JKUK+4oRBqpaHPhcLARyMlddo
y0dyDv6iW3ilhqi/cAoUX9BdLAW4m9nEsuhoBLgqrv1h3zLIRzcXB+Kx1x1OUNzTWca3DNJHQI4z
rSiIM26E3tu7IE5j5kWz8NGhhikmimnfwD3cdC1nQtNqz40AjU3ISyCz0PLyMt0bvpifhsYi0Dtw
GYns1KKbrb0+Z81F3qAWCmF/zAQLz7mBmGo1VXVZJX39QigaXtplmvQNY8EqCwvmcbeW7Mxvw1zY
Wywwx8jI8212g1Xh8cI3sa5uhG2tL862IfvMOS3OyTXIGrxyNZNyC7FR3ixh0AawiMbEM07G2B7G
sJspWpBUgJOlsVsiyab16pzUduLfAdbm5FR5bekeDORflzxYVUDdrPL2BjCxl0dywGMXiiQR3wHx
ATPs4KDld2u7luVZv6yG8eAFBv95yoYVhAgIlNhLSyr/HPNgslkDXqNM2LSfg0nS3xOwtDXqOYQg
B0OTgWJ6xXrbANHEj/UakgIhYP6it+QU7zVEpSHLGyKPANyJO1e/KHIQrkbjNXqFNMV6NwZXqbkF
s/R/h7S8BrbEOk2ff6hIflOKvjV0C+n4WLvocW+wAHroP5ei/wXHCOg2XVcbCIN9G/OYVMnewtwY
lRswY9nQGf+/KlTL6df/+Hf57iBjj1/2zSBj+wv/mmMwkmBroWD3XJvhqPjfZaAl/uJ4jhCfPw6I
DnK4k/+J0KB29DlFBBSPPpPcbfjxrzLQlX+5JhphikBKN59jwD8pA9/QJSQDU8vmpQmoOZFYMB35
+WkB0YwZOiMRp9amdS7X4WO7CVQMsboXal2CM1zD9XlgB8HRF7yYdr/Q15Oy7ODNrTJg/Yn1WV0n
+cP7j/GbWfL2wXwIP3ywQHgBo5KfP5hk5cgnRPlobNvunMZ2tbVLJj5o0dMQMPAivH/BN0c4LriN
jxnkoI1wXelQlP94hHPMiQY+W1XEqqVDfJL9WQ+U+fH9q7x5O2ltuMyLTDQaPgtM8FqV/3BQXLsB
9b3f+yTHzfZxjld6yCUZBqBgbesht63uKS6dmgW91XfvX/oNMYPDhMnICpbLdkjdvumbbxj7djcC
XwKRs3rFc1I15dlQAyp0HPbAXV/a9bGCTXoIPMR9xuBvSdSpRnXpmB4hUDA9GP/4fzg5vyFl/P2p
tmRBIgaJiXSsbbz/wy9CLy8J7Dih3zPbxsHl1px0ohlYRg087W2wprf5PF1lnR7O2wXSF2C/FH3R
aD5R1/EAiuDGAF2cRr0tEbj94UfjTfvxmPT6o5EzwyCSN0VYr5HNP3w8f5WbIYBDyQzlYEuytyMz
JxBjZjs+kUshnpzKaNip4Y0chcgV5lQXYtzsYS4fEnX+/ud5o+zYPg5ccdYM3lXSjV7v8Q8fx1u9
eYEHRy+DJDkcuwkMOzXC/kUA6j1XPqzAGftG+P5Vxdu3cbusFKxEZCWz8759Odj3y5zpSba3fHJj
EBPYkV7m8mYu7aXZ9T022BR5Y5i2q/jQu/50NEgYjKB3CMTfwXAE+oyOyhLtmRGnxoM5zesf7tRv
fpnXiSwfgNWCKL+fnyPk6i4cYyjuMayTm15xbOxNa8RWHDNvzPCryx4h8Ps/zNtFw0aOwosM/Mbi
nWIR/fmilm5tHcRZjkQsTjATDuMRLVhz9Y+vgvYVjoxLOixJodvd+eGm157RB1kRF/u5GBBreion
xEHb1e37l/nlF9x6WNQ4VA3BFp61/fmPl8lYOkB4ecCLl5ImWko6kBeX1EE0cI+rzrxjDj7u+v2r
vqYR/tCIoMdhscYTv8gY3baZ//18WeXUgduZmRPBvTTiEyN1je+OmNP60CxdeqgmAUeME7WLzcfo
FyChNUR9hj6TNREwYvRNZLBfcsJD+XFXAJpJj409ydBfkOKEg2txxOcM0972spbdTjrrfJvnbnLB
o2QjhMrFDc7Zwd23SpqcJZd4uEhWhtuEVhL1s2srpJ2pD8jnqPkyx8HMrQaWNI2d3Ugm3V7V6Jk7
g3bGDtwEbP8kGDSH/lSoR+xN3qVpVFN9GFOrOeM5Yfoyy2AakBumGOWLrEDZb2mJeNvPGB76oiMd
pQZUN56W1uhhYxrr5AQ1XekfbYG6nmp8LJ+V665M1+ylhDgHqz/0YZ2P0arYPEK3yMjSEs7gdce+
czBao6IZ2iC+w1rTPZZOLsOsImE2ev92/u4hYnWCZ7R1vlirfr6b5ZCvVkyjNJIWeu+G8dbRRea/
9zpdMTYux8sUjcD+/Ytu7/YvjxDmI8tB2cGZ480eMkEZ0DaRfsBKe2+/WlWw7+q2jSwD6Mv7l/rN
96NECLiS4H/IUH7+fsOA496zAy7FC3Eult48xGlahK3dQpY3neUAW6T8w/r7u4tioCOdnqWfLOq3
P2qSjPFMIkgEd0J9KJb5Kk6JrkEN2kempFzxFMPa97/ob35Tj0w86kIKQxG8DZ1vHJvR8uLwRbPM
OZDQ7oXEqqPu6BJ58v6lftldBFIam4pkSxLHQfNm4aGY0+M8gkqRK0LTcQFWMBFDtidg0b1ETDH8
4Xq/bmdwFgTYOnZ0hzLbffO8YNjoQLdgBK88Rb1T+QEuK0WImwds8eD4tZ6OZoMGAF5BB7wllnML
gNplwLq2RKB4UzESUZ335nWXiM1iWA/L6QAJQv3hdfrNXfBZEgPqRZyS4jWf+Ic1OWbCBYOkkVFN
ZxKIMREXXRubOEVAA79/F353KUpTH6Ab2irzrWh0HOkkdnUicf4Qljmh1zzNDcOHmCbmP9yA3zzP
aLO2t3VTbdpvo86X1MJvMObEa65EjmjidnYrpQ96vgFWE+Eh+bntQFz6x18QYxiKyE0DBjRu28x/
+C2bAFVMasBR0bKo9wUkkbC3mM3qZLaO71/q1yeaw4S9ncRJqLT9t4nZ6bxKHCjETmBjQ1fpxGrf
rXh9HUZWESqX8sP719s++s8LIJJbgIg2kfXsoq8a2R++WozEoAo80K6N17mHwVjURcDG+ocn5Hff
Cpytw5VY2X8ZP8FOMtrAAbSZeUuApiLTR7siNtD2AgKsCzRj738r/slfvxergsfSx/1i5vFmtS0L
vDqlVUOw8UYDbHQ214pBvIOeQqBXr0EC4YKOhiVtz4a5IwULLhgU6nhAub6jVZzfyhiA037wPcBu
NGWRaWZjXkeLYcdQvZGKhM0wUz2MnYLDTSvrngK+q5HwtOVLFjcLUhx7+j6gCrhKtCqtA+1fNuzS
Tid9aCb2VdBYLoITWZDGMANpfJ5zk2oFZ1d1jS0CUV7tDuUnZDWzt3NMohF3udnrb2mDk3NHbgwW
wMm2pi9xQ9UVBrS0FafrvDvnvGa+4KSAp8atrx4GrbuHgrv9HelJfBnD6kXxPOKLYDyj6HVDrqur
sMAcBxp+EGRgMVJpvqAZUfFZgBpw+xHj5do1MqAaaLHK+DAUGe3JpUr7SwdZLvoMQ0uBTY4Mm50B
5fnc1kVT7ALM/98s1QFbSROv+uy1ilTKWbfWPUeG8YmIuAXiazmJ5EKXNvqGgMYx5rAeydfQ+g4p
YfTHQZ9PtXpKR1m3MOZsjnRzY1Xloci6ATMBoKLimM0S5ji6YAUeidFEvWOgXr2sC2PstoCvGzVd
zAeZqHP6nYagiMm6TPh/qATdlwrX5XfPGie+V5El+tBnU3JbLiWjdaub2qseEfUjFZvCgRBD4cOl
hmYEQFxnkeAEgJE4nsKwMXxAyJnDxEESSNt1gBQ5QsVHfm3XprwoMW7qU+356qF85Qml2sNeZxMI
cqZACGyJwn5wGyDtCY50Oadzxlo1qELhpEvYBsHAz5rRvsTGjNWKO4hGkaITagAaDlTeGNnB6nFv
+Q9lKzBb5LGtL7XfoDoJjF7e52aNejNrCn/jLFXNKZC89KvVWEFxzBs7Pl0VPfF9QQLPaQYdh7mN
bSY3IyTsey6EO5ShQvM4Qc675blmABWn7fita5ieHYuGyJidVbHJ7Vw/7q48hkDlHyqNrSP5ZvGi
xYNlwKeRQO/yTccS04CA0ygs2Cyme+y2TFC2YOuD9nBjUHJUO9ucpkjG6HZ6OGR/WGS2zf7t5eHY
+oImHdok+Sast7ZE11mktEaMA9KaWdPaRX1prZGP8gHFh9segMEl0eDRbm+HnkBWp5FXFjc88l09
XbQCS/f7H+rXvZjXGXLuVqFQhb3No1cGszgYNl7UMUKjQSOKa8PHINelQfnPALPbjJkusdy+PHYR
Kd+WGIQR2tqRyo7oxdfnaIUYrKpOHayxn++IFBs+w7mtifEaGb30pHxx7mjCxQd02XlxGkq9sFD5
Tn14/zf4tUgAO4yeiFOvSQlkbXvDD3taVnrTIPJakuzZ4DMkOgVUJg7ZA2G6ahcXXv1oADH8w8P4
2tD5+XFAQG5zUdYsy6fz+PNlzQC4DXgILypBap61GQt+YibDiZ9pfVhtthWyL+W1zJQ8RadCiG9s
ZsOz0a5kWylM1O//CjTC3j6f9I6lT1uSO7VBWt9Ux7ARZ8MebchR66jPHOIz3UOBLJnV1I6hCprz
klnHXmp9maAfL0KIABVJkVRUZwnP8NdxoX0aBiv4w7lg8hXimyt4qVYXeHzXU1+G22C8PeWkzFqH
SnQ+S1qQalEvOohwbWK7jwUcwhPLQ6/K/tuBOaywaZ5YG65txy5ZgjnJBdsoET2DIl7Y9Z5goZM2
aS6LGCK3sOyYl0lnlwxDkU2OFh7mXeUTI8FQ0fBeGhhBbCxiUPNplYLL2zEFnh4ap7OhwBmtQQyJ
M+GD0yr7aONqVqE9Jc1ADEeFGkq62VC9dGABy30FzMo/K2lQsa9lDMEGZlEzcBuH4FhpXbl2Ozx4
67Sqg1jt7gqMEJHIsfJEgh58MdcIU39/P0g6CHttzZU4IQ7CWCNO1h8q7Dr19WiLQO1wuQCLQwVd
PnYarV86YxSDkFXT50rbYaijzvAZRzYZss5wXhbieXCzqOu5Ue7XvMEHcGRfLKtv1Qj49T4jDcJ+
WIPUtU66pUnBy6BVN/c2UjGNZSweTlfUnJczCfTjRSfzwEHbTExnBESocU7zSXX9cUlVkR2kO/bi
xip8TQCKg6pQ974Z77buM5x93WIQasohvcrGLvBwgefTvZnMLp3ElNkDdzOByb/o3lB8/FZ0kWXG
pGv2tjm8EKg83bBRJy+ShwjHcZEBz5pXNHlBQBTkrnHApaBkYqOsU3P4xFkS7UgJjBAlQJN18akP
NYM8hAGRdORUBV0C/Kj5LsNs7uzhTal7kJ7b0o8D4qgW3BD7qa7kfdNNso0G2CaHNsNvGjbSxvtl
DjEQXWXM2jys+AaAZg0FgsjUGfG6LZmPudPNK9hMsUoZtGINfaRqGODn4mT0wTJnJJeuvH3iAH2g
ee4KQVIOCFQSFmkyAQ6ewKzwII7tN/jETXrSOihIwgovMHnSXkEsMF6isj92Zepe5GtPrJeZJZAk
g3q7pFyM4aSGv6p3I4k4W/LFAtUrxqG8U+s06ojncW4v5iE2H1KBav/AdMT44k25lJh/UU5HPZT7
4qRxivRj4s4TnKYAdGsWBzP5zaK0P6714n3SSiPNUxpPCYBLRgzRMvRUiGrOMF5xgEVqvyzEevJ0
1fPzZNBKjGxwQR9Xg0Eu9FseOlwQDnjKft6KnMT/aDQG82jCIQPy5IjI4lu0g/mgB5Ug8OP5Optx
9H5zJXr4ZDAB1LRlNn4RXtrD5ZWl+anoCHQc5wyiEwUm2E5lQ0/I6NYAR+rgZ0weovki972PoxXo
exdJ/Pdp9MYPPaZPGNpDS+hz5QzrA+715EuppDQY6CM0JKULpWcIlALlJ68c6tSlxrW3LzvhU0q3
GFmQR7qkhPnePDch8V8omiY5l8FuGz/tLSKPC/T+G//I1qW4KqmvGSRjuK+QS2T281ilBZEVRbec
IQciDV67SW6dGgaEtL1WNeZgstf8l2EmAmKPu6KYz2UpSQfHK7Fcx3M3fZyr2nOIMK79h0In7tnQ
dYThYInZ7HvpmnwQ48Z1F4XEvtuBTi+jdhosJxRYwDumNYvtnrDR9Gk4NZNVnyblbGanrZYdoV1j
lV1Wdd9NYa84DIa2j6tl33vJWkWENsc3bds0jyJNTaKjAidb95Y1Dl9tw2Bp85PcuBpZMBPoYrUe
Q8UPq0OQeeDKjbkwHydlBD5i7sHojxA7gDtllpM+kgpvY2FZe6Jrm7ldoNNAm4wmE+ssJmqI1FfS
UcAx/UDNy5FYkOS7vRAYdTI12njiTvcdkwG7IvMmnai43aT0RhzTIiuQXIngo+a4sGu7JC9QWeR0
CcoKeOs+KDQczrhm+4L3VX7NxGoC5Tdk8aTMpLvpTEYNEa6l+qJbspXYzhj1zm7QzrwZR9AfR3Pn
lk60Viumo95v5i+JZzXYGyihP/4v9s5jSW4k7bLv8u/RBnfAIbYBhEqtBTewJJmEBhxaPP0cZE+P
VbHGqqz3f1t3bZrFyIwIuH/i3nMj0azf2wRs0SmpKy7UfiStNuTDHIhnBLQZKlcxrcWjQjJMxKZh
cluyQrx+K9SGehBvZdvr9gQ6xInRdJdjFGbkjZC9URgRM+CS9cG/B4X/K8z8H3S1fyic/hJj8Zy3
H2n1+Scp5vZv/HsJb2MZRDlJhWs6X8tXWoz/ayaUW5CF4/nbPIjRiUmV+Z8lvPwX/49gO+/SnbB+
ofD6jxbT/pfFnBkdGvW5j3v6vzIT/j68UVLS3fg+YxumklgU/1xxMkFpoJe3IIlz6cPfzOwLINH/
tMn8/74Kgxt+RQQEQv2+UE+1V6Z6nUL6Xa4HkyPzNPfl8v0Pb/vdvwvlP+ZVbOXxH8tn3hEmXsxW
2ROalv97M4eLSjNCSsbQQbDEE21y2JaxcfKx0F0QYdQ9G5hLLol5JJTo71/6L6vk7bUh5wgfA/wG
BvitdK8guzacimOokpokuqKpiTje9Y2HZG1ZLbO9KvHu2zvYXcUcup4fv/SiFe+V5P4Jk5KkKqxU
VkG/j6k/3petWVc35WAKrr6//1n/+mnYTCJxy9NhKD75rQH8Q3Nje3jDnMEcGbZa/QN7n4yEdbtv
5n9oZ35vohQfNkN8xmcCNZDJF/VPr5N1aNbgyc1hDxEDPKslZ3UruW+na4/ZFcB/cBFr9paAc+j/
aVfyl1/SUxbyFQb7/Ffyhfjziw99n4nGghpPUeCEa7IwSWow5P/9W7m9VX/6xqGUYZ7Px8580GNx
+edXaawlI66gEWHmZt376ECgGqnwX1S6vv39K21/02+vxLwaJ7x0ycBgbfnnV8LQqktXmgISEfvJ
HctRGKTEzZNENxuXRU7MyX/7NcGnzHfZkug1pIvh88+vSMtpD0j5SCoEyXFKnHEKEBYYV3//e/3l
S/L1KhaLZcdz6X5/e24UqP+W1FCCAkwdPWROnB8KNzVD2KPWWZrNi1UvxT+sff/pNX/7YpYpTiUo
/VQ/Hmx+TK4rc/Hmhy4d57X3oGAC+nEv/tvfkyOJ39Vn7WBypv+29nHjmTkajCVe04guxmzt74S1
zhekHtiYUjOKtt1YpFP0Dw/hX783FMuOYsLFZoUUpd9+17giITtrSFpr5qZ4GClTP4oVXhjHLyrD
Ebr6PwgG/vJIcALyH8bm6FYkgog/f22YBUZd0SgVit7TtwAfiTAesNtt86TMOP/9uyo4S/78YEjb
9rjAEKTZbD3QF/32xopNg+piFWVGFhVgtomXJtQxI8vlNeuh1x1jfsnoEBPWUh1lXzAPltgE6JiQ
x52UaBvxQf/B0HxHGT62F4hwvfhiaWmaDrpdAf3VQIYR/c66YplfZHa9Fy3Qsn011tV45FgT8HXA
dlinYdjC/UYmvi4V+YAytES0xsi3wxR5uYyugL9DFrj1SnQZgI0+LoJuBbFfJD40oFJE3FtVvEqy
EEhP+W5DGC4w2DCUvZrYrzin0Rx8cZGBJvsh2hInfJrS7gJ5dNXZIXiuR22b0LSpETQfc4UaEjnZ
1kqEkLz5to94po8p2nEWFaWG12xhRsivsVMMcNJxG8pjbKjsbmp8NPMrmo0RUx/yaKIBXP1G7oVh
HDIw85rwycb2rmwX+B1SctPTgWjN5PZLa3FyYrN7ieCnoIUQ8WZ9YORO087paM/2HvCYXBJ6oQ6/
KKJgTNmgWwiYee7N2a6IYyHTZUf+SQZCrI+k3CPiIGtmHar+ZaGXgdxJzg/+67pAvhtvdO7LlR32
SRILYOztnN0LBgg7uvd1P5lHE334N0D4/aCBBI6Nc8lct3W3OKHZE48T14W4txuVdceSWYk8rnj4
9ARGqq5Je/fzfjrNq79KkC7jaFxNyQy1zjDKUYLSL3GX1GuMepdrghas7nvH2FsiQ8ESScy6d1J0
1Xpm0WOXgQAovJ6j1rGzcJhAHewhoInXLDO8PIymXF12HZ87to4VeNlVlKX+U7z0Nab2LBqwWumx
AS3d4jlPwJ/4wWxFdn6jdKaXg8ew6xzZXIA7zORFEda9dh5blhI47y2AvIxZGWPtSu3HS1i1ndyM
gJX6QI9BwdR4m7aL8YX23pq+tz8jOtAFzOo6ghczCuTY5O81xm7O5uZl7C3jSUoi0A6WZSD1rouI
cf2Sj4JlRZwBBceXO2EJ42vzi28+ASBOrUecmV0UMdgbGxJ0naHFuYfmXJORit4rTKM4vahXNSXB
PPb6vhpEXO0B9UdNaPAQWTxW/mAd3aqOX2sC0fhLciNB/NJJC/AvU+Hv8BSEf5NmJMPsSukspJV5
OeC2bBhLjKtrQuA39mTx0zeGtgxs7S0zXy9UQiAAo/6HwtlnBh6ITDPE98rDMBg4LsIS0Fu247OD
mQxUz7cPncUW5LBYnvZJeJbrcKsprFgaMEm09yScu/qpNKY4fuASzNID/sZkCLjfgO9HPqZfAf/7
fYgn880Ysdh7uPxsMlFncuTjjA3ZmXCMiZhmH5z3s7Qs84JH13zH1LLE+1Yb8rHq4tX/lkvi6kEK
2gpWYe6J1ie8JCmTOwuHDrlJo6hW/p7SzLE9ETqlGrKvRrtE74gC9VXYZdvdWZiMusu0EMMjg1+V
nBEjyAJ3Djk8JCkShW02uAwIfjqT7mxCdsA8nF3pgirv0Mqlk+gSUrd7mNxa2hhqQSmOJxYb9Keq
SvP2J1kxYn4yGtZOJ57NqthPdmd7n7GzptGB0TfZBnKIEhObszFj056m1QBVRbLXHZCt4YZ2NikO
wM6mirTqddxyoq1vbss1E7DaAFiG8Tq/N0FH4AOf1vWe0bn1hgnMonXPxoKxVTSmoWbA+J5Cnr/s
dTl9CrIxfyVsR9WRZXN2O4z52t5NcWF8RI30vvkEbD25HnNs4nM9YNLenHSfOF+nO9OGRRRGjmo/
Mzb6EVRZtJQ7bfVZc1hV5bfnoma1mHHR9KE3+gDe86Im/1f1nnlUqx2XJ0EWwA2gz5WwFTKfAjgr
bA9HmeKlThDHok6w69rbxWbvNxcCO4MVuF5TP6WC43PHGJdF6czuAtF4PnlgL7P63VUrQ5QSkFFy
KmlAmnCUqgG3KizjR2eYA5mvhVu++kvdPq3sOIC9k3SZMea05CcMUFahsqmt/iJbYI0BBmWDPMQ1
T3nUe8WpRuvVnruhdz6m3DOSnUzm4a0TW+RwaRtZjwN6mW/YYq33RZcabTCQ8sMvoZyEHKTYMtc9
GjfoJqIqJFl6/NCfsCCyD+C98BdTH0Ai2zntdmGhbJJ5xlW25hHnvBUfamiX95YomvZp4l2JAzFY
44fnCBMuPuEOvL0TFmvLmNhVCyed0uOi8uEaRtnsBX0x20egWla/r7Mu5lMk6QYW7pK8LYrfP/TI
H6n23L5mEsi5bWSY5K1FOFC0ZcEZa9OGfdfDnB7LDQASMZvk5nb1koX9mhrf0e5OkHWM2hfhmGAD
3OeLVX3rpRv5N6wI8iFsbO6OJ3MZAWGU/lhco70TYp9Unt5X+Gqjk4sv9BMcr4bqZ7joEa1K6R8O
KNHukA+Z4R9JZnF/MZ5qDQyQC1+F2ansl7ix2nGvAAFE8NhZXHHpLreRN6n52Lj+6mwrcujV7I6L
VzlnaXcAxKHoYCM44ztY89vGt6dUZvksVHIQatIl0osJuhyosfRubjWRa+TPi48uNiHcCciZ807l
BAPt5Gp4H0VRRW+12TPUJ1cEQkFkzywZpm1rmSLlIxu4H+oPA61cEWIkQis4t5IBLnk7jFOdtpu/
ebKI4gMq1PYhztw1IY7Vgsbn5X4NhZXgCpMEAe2Sw4u/c97nbHoPRidZO2m2xhdOZ5WEHYiENRFT
cyxyHIYPHpcy+eJ2xPSN6CWnOxDvx2qop+rq9z3DeGLm0EgA4fVaYqWBs8Jmw1ODbX4gdu298MbO
CnP0QzPcHZkN+y5aYAHgiYezwg9orqSyy+405337tHicK+eoKgZQkh2nJpScVZs3BN7hAyPvnE81
7/vkwaUeNUJyayGOzbJdxhAHviZlEOP3YS3U+D3zxpxStU43lqmTOf7O6X2VcSSxIyY8aPVLWBLD
SDkF7PgmQyE0nXoxwCrroJKQ3GlrcU4rLakddU5uMpCS+b1IbLZ6SVkm42kimfAhiu2qv7BRHnPz
TAxb9WhRjHmzraOdIRPrttFDZR/NCXL3ybXKrN/jG6XwTUWXvk5rNH60LPW8PflgHulqhGr/isqM
5VpnIVsMRnAGv0bOxkenGPwLc9LYqdgutS+IBPKXXsbAsWUS8X1O1lIcYVls3n/fjVhN1Y6jA3tY
2hfQkCT4wpjW3+c6qR+RW4/PXatXjzpc6xMgZn7pVqfKYQ1DaM/OnWJ/i1v3cULAReIqZp97X82E
+ABd0UmPCEM0r10+MmkHFVBd1KTLO2EyCCz/LGHcFyPJNVKLJfbafSFWf9pzJ/ETceFQkyrGGsjk
Otlo2ItMpHjSfOLX3cqZBrIIPfcSmahudgnb4OuV2Kc6ZK7Vurt1FgTVjczuyemkfIOo3psdUmM1
asikoH3GvYgc5xFasp0ftVDVNdqI9a2lssv2IKkoD01CHMCyp5kNu3xtprMLQvo1WoB2klNZljd8
nI0EVuj1BLK7ibx3+m75lqwEy4YVMLHHfszMRymX6rnLpnJbdvbR55jO0MnjdBnu2NJC3mi8vCU6
r1y8G4/gt3mLxopf/JXFBc7MovYDSuv5x4ik78a25q3X4IMdIY6jOtmPs4F82WPtN1AjJh6nVm9W
Z+2x3N5JhfRlpx3DauisZvlq2AMbsEG1LG6tNePNh7VYnVXm8OhEFKr3KyckIJthrLMDarvocbEH
LpFiLuIdSExJrKEY9C84EkMa1EClvrP3ZxXmJFZ7O2URrQDKaGbtCIHgSfW9rx8FuVQHmNs2aPdh
BQadzp3VhkkMyCRgTzu9x7HCxUJko7o2Js72cOym+jGDicThrFN7S4sz0I40ETf8RYTQiuE7R9Hz
qLPku4fRHV4sds7balyL5JIjsnzviOOqj6R2eo8QuhyyuDF8fOtbfPQ7I56s48Seh6wgbH8vHl+E
/AwvjBvc3IjgZNcIKv9BuVeMExhBtl6fwu7vFIlzqYUOSrB1HPBbVhzss4FbZ+fqhkyhaOQ7SeFl
27/Iq6pYqgugHH3iUaskGh0EUFne/r2FkptHhPiFeoduLhr2I7LHeo9z33eDrixLOhRivKZNMm+Y
+9Ggid2NblrO7FxLicwlVWa6Z9/sHu2CUxcVHFzGYOKHTo4tOKmIJamwnoRdczyryVPvpXRtGQqV
6Vu8xaxSWuRTUFhc0r93klrgshm1yX3VRQSxpOj2o/tBFxSEiOSmd4hF1VNOm1RwtmbVzdAKp7lh
IEhYANUE1UcD8ZYiV7SkwTHKBWZVDblGf5Quzd0Wqt4fYsOfeCsQEiz7kXV3G5hFJ394TLbeiWGo
X6ocF+t+4eqXux726CdWZ6fZQaZbP0o26zOQe0QHUAEMVF8Y7PGpD9BffjlEyj3QWg3JIRqBHJG7
PH5qOczVgZQHLiF2u4Y6zl2aEbVJaHO0I2g+IRumN51fTmYu9S37ORti3ohxjhX4ULhhRFvqhplc
JMwTrqjPxMhGfDJZUhyFquvkIqoIseyYEVmQt+IVFoC9ZJ+pMTFMLCs7bhCLSZz4bmznTgCJP293
kmSxK6u367cBod0V+1bXCEoT2vWWCyA/pCiNK+Q7/fsYk0O0c4EsASe0sv6h6T1l48M1k4yyVmRm
SPpSAd1hievqAIov+k4hMFRB6pqsW0GE8nNkdYySwmz55u9wK3qYH4j8YUtmPGNbaD6iqFi5w600
fsKnR7+SRTW7cQPA2uNMuYSmsWTpTzxW4VtHf/T5eygDmEsstB0/ZWcnbxrXwnPkgurmc0uj/oTQ
Hvd3361Cbx1SZx1Qx6/9mTaUQrKFns3vkVNfHDVhOk/IuXMWwSXw6RwVSHMx2gQsBmaPB6tdY8p3
2BKXrB2Uxs4N2f7E2blOmPlN0whiqa2HCQ2r2Kd9gdJpqVTzkOcTysPCtlZOD1VmlMygmNeQvAlc
HksTU2oaZODcw+72/YC2DDcUoFngUwZhAIS/GKOKj4Pq9K1tGPLd73tMKwh0KBM5geHweMPAAEkz
JbkaiBEzjpFLekuIDItwvNWuFI1D69rtKcJn5H1UbLJkOKwlqYXzVNuvY1vXeucQoTIEBJEDKpiI
572dB081e8ZUa7FvWLySVVKW/hn8k++EoNKQG7jFPL70bsYwxu5HIpmpRI3A6xYC0wZYrvUFPD4R
n0YfHtZOjkZ+GIDgkViQLr6DsgAk62U5LS1/ApEpbbplvk2zBpqu0mq0zqpFZ7+vIMx+NGvOy4Bh
wIHVdn5tnNp6Rt5S+w5fLHsceAX4eh5PBlgHdULTwls7LPBzdxahcelB5rq7Tk206efJ74Ae4LDh
NuuzntDGXieLEbBNn1aUnsSG7e0Y91xY+lYcxnx84yGzGwNSR8d3ZQ+i2tNvJuOo7EAIIkLY2Zjx
0M3EtziBxSpxCNxGdEcBGMPZOU3GdqbVEeGNspzmZ55gNFhWx1SEVlFlp5ZmichOuID+rlWaBItW
OfMnEhLrjbaC8K4agOYPu3fUhRTOzFEHJ/JNQfZ/bYFO/YB85+eEiSDv25nzpD6ZD5Np0JMk16Ls
sNzl4E5y+IliQX2V5M27Xzni1ut1PHOnQGrjfqrdnZ3zPT2i5a/v2WKY7rXX2vqZlIuIuCKz8e8K
t8rfmFxAUneNpKdkbrpuCDtBcMQOZTM3vAFPt0bDKlpjp3SKANSjj/gBapuhC5nrpEPoLHUCgokW
FUqW7SR/ebH9HeRohIdpQJ5QupGprmFU1MUhg/r7DdgdUlNB+NsX840UR2glRXrXpUwDEbYk2Lgs
eFXyhFYKuhqY9CXsJ0tjWCegECIhQ8nqTq6SJ2JA//arqrthPGGEp16YSaEF8V+DeAwycx1LUPZZ
/bw0bGuQmPTzk257oo8HMuwrZFy0m6cRc3/DQ6SUG85zpq/queM4t6fR51QY2SEw2SM+b+eoRlLr
MN+8GuwCc48cEh2Fk0r5I4afVPfe4AKyF61D+hmRl/lHUkSSsQEP4ULYiqrHYNaO9woyhgQqQ26X
91DHIy9cA8NDq1Q6t8uKQPZU2NqnbVBJ/OobjG+CYakliIWkZqjWpa79k21CK8KC0wBFcqvtNqzI
aH9PmySllOwyD9EDCZrZrpZr7p04msc3D+FJfDAXRULKbDJc2kFIiMSOAKIBmk7U6NcaivqnHZni
Mau8PtqTFjPxYTKgCgbZNc+cmOONHF1wmj0tpSQEJJe/rKLLv8vFqrnwi9mIj0jcbGtvwwV7i0jQ
zoIB3VkXjFM6XKvGM2NYN37jIJBBL7Q3apXy97GWXPi5NsahYsjLPAs2TnxClq6JaEWG/WZtcET/
i5NI8x/dL3llLagFASn6c8ZOF92ZPBE2hDMArXZ5AwQP/mJmiMjfgSH3nt1sIzS2X7RGwqLpM03E
/N6h/iI6MpyH7pihZfUO9E/RVWJW6IqQ9cOCzDYsZMQgtdkTa5j8Mv1YFodKGjAk5w0nabNV5UPL
lPEt6hW8SVRxsCc1wz1sAV9MSgsW+B0lnvdj+mJWJtAuX80vkqUegVqmX3xLAjfYCHVf3Mt+Q2CO
c95w63M+zIfCEvkP1smdCNihZNWH3SLy3BUbUtNl9kfuW2pazfdR2/gC0ekzROaMhMZZj8oszvUG
6bTU0P8UX+RO7ph2uEi/iJ6dMRn+geA6crMsF+ZnLibI3Gqo8zlsGh/FL1kg/jUyU2IkMfMtJ3fj
8V3Z3MyvppDGhIxTyLM1DYSvKt3aPwrwHU1A9DYzWcPxqtfMJDEojMzFu4Wrqx4Wpjk/TIC6zIxm
1/iedMgiA1u5qXd0fAVPGQkh0NXKwUoIjci4nrkqCC7qLHliYV1Ax21IHouXgdCzUmvq0J6x7Kfv
r8RryoFsGcPQLsLTDrIpTTp0nnhqEbl2aU30VQINBXljkyoolVhsXfJ/LA7YRS3uGExEVZLAmUiP
4s8TdX+qLce92LCMP4HZoh9yDfYCnJdTau8h3VniYC85aZMV4/ANmBuJ9HJhRibDcXXTd+E1fE3o
yqY6KJ2O5xfScn+LB2/5Nju2TztnUeUCoBxSKC1E8DVHg0UseFZzaZ8SLe1PWa3pSA5fN98UjUV8
pxlZwCllWsPHAQ8lHiw8CASE22uXh8aSQM0kpwefKZhmaIIjq8qFRAVnzc5s0NTtZPVjRztqjUw0
cH0le6f1mAJYjGXknqoBLNOIlcvjR0mmODCH1X+ayhKssYwYygM9HSrnUuMMUCEMmFice/wwN1Ot
zTuxfasprrhqw6bXYqTqsBgqxyx8J9Y+Wl1Nc9GzDqrUatxaRikTAjmcCANavvAsF20tzb0wPJ5X
qyVe6oh8zVIHf4igmhJjlE973RWMvf2auQs4x7rNjlHG3OLK4WGlgJRcjNc5s0/sqEzY8PQ5Y/Ve
eo5h4MDIRRpGNJT3VCJGDU4LrT1azbF4Lho6gn1G0MbWNDsQoAW7yfrYrZi77ibZpNOeCYjD8BYk
wbrLIQSQE9YgUtkXM7Eg4ZozAEB5TCxMWLmT8ynoyWipoxyIqQGEn33GxFQriIoSB6K/ON6xd/k/
dm3dukQKb834SPt5LepUSoiYwuXYAigPSFeO5OYSJ8f5P/rReEmnRJpmn0jjlvEIIIQU/CvEVNOK
6sBv0uTTJoeqA9DT6OKACHh2Dl3SOZBOk7kVhHhkIDB7vPxPPLYgtITdcxsTiMOcX7tmdJsWln1j
1lb9nQQFYw1mxjIucKlcC2S1M2DXYqUGCkSRYeHA8USLVDSsmw5+ROrdXkBRelBF5KMfhHK5Hd+M
z3dubNGbmjSwSBut2T3QCTOoGaHgGRfUv644VmNqJsiTXa//Qc7ORgu1loSvdxkhZuWaLqP8FpyT
Q6qIObMxrBlslpdTYrLYxIfo5TSzyL93eqEfO1g0EJdLo+1XLstenizdcNFWqWN2Bxb1RXay6mK4
haDBokOgHm8fEMwD8ay/cOBgyMc3tv0Mitd/E8PlFz7c+kKJF1zP9iFVBA3t13qwDtT5mHqwn5V8
O1ArPiBISr91dUrs3/oFLG8a2OUM8SlTB+WXj2UP2xw1yxITamrjY6aOTYxDx+AfP/wXFt3ADkqi
6hcu3VIkDONt2zDq3RdSveS9ox75Qq1bX9j12VrLd9JNUHoOAA0IyFtH573VI8HbFHMmSXaS7HDS
Fsq+PfPKxbs/Gubl2HSMG3RuZr/YTuRvyHdhZgNWGn74atDtT9oXdFaHxEyVDdiZuLSGspWtzjeP
oWv5Ky84nl4BChpx6BQzjhqA2O1ywfSrHhCnDqwGI7ciINzx0QrscNpyPoD14vuBnNIbfxHklHC0
dS2jVRSYcfTEsiHp6aWm9mPCuQIsL3GbeCczFM/HKYlNhn0jdKyg8aNVBQVygVMMI1swK/ZTb2/i
a7BIndD2YwUzmJnWagzn2XehlyszK15WTs1mn7F/15dF73Cu+6to0qDhelgfl1SQOmYnHpdvRoo2
uyKvMMnbEY5OLuqWLWPYU/wkTGedpAhbgz90yCE2GGcNdO/Oo8gr967RCWejBGSROjF3GbEIyJjS
6sP3+2F90bFI23PtwNRACNsyGqU+l5q2PfJKeCgZiAETXB8qW2z2MWFzbcRMdVzLzSfVVZbksR3A
zSaWw6WiqtpYDyLd8n8ZZTjTxTQNM/qJMvcPkeYqYxNkk6OBNJdmYe4TwpMKw8eSyPZvHc78o2JT
7BUz2as7GLTbMHARBPtCua23Q3pc1wvwrRoCt4h7OpmadXjAnsbjydNO97Pnkno0sDDQCxrsAzH7
zdomi89WZzuaencP3XRgglhFcxkKprkto1pTKlbVol92ec6oPiBjje2oqlqPIGkFyDqY/F6vRzGk
GWnwrK+vSaGROzdzC3GoGsTCuFNLHHgyK0lsQLweS45HIgDpHxH420NLxCfYVSJaGEbX67OO8zRD
9+tYSTiIBvAqSdocLecmL7CquLX/QzT9RF4gaoTJZ7Jm1M41PQOJSj2qhGbna9MtnxVT/OQuzudC
//Iquz3m3ZSVN1PBkP88MhElMWpm6r/vbTe5ZbTU9XvmJ0TXCAA8OCiRysC7JdkcR6Ca1w7PkRGT
RRxRwqpzIcbePnKXm84hBc+PG1MQoh70g2Jna6d4aq8E7p0mWJlrmUeLnWFyO7ep7e+Jsmz0m+RK
rO4sw2+MQM2IOgJGFkz5rNRp/q34+l9t8v9sbIS/gcYORfzR/jnoZPs3/h8fDFGaTc4JLBll47z/
gzSZEDVh+7j+maaqjfrwH0ysDVQMnZXHNo7P0NoiUP4jTRb/ktaGDtuIKiiUxX8lTQYq9ru0y0LO
BYILLS8vZv4OrLKhhcA0RXfIqZbdIoGXoTIUNQszAvPoEjEJcRQ2s4FuA74PG3UPKnxuDXA2U7PL
XtFjOmI/wv+5aW0cTMG2E6gIUUVoBRuoX98EsU1w0tsaG6zIR9kFbAZXd4sCYxnds/T1zxrZycPK
xe2zteOYohbSbCeSRHj3g6EwgogZQvYuauuF6BBZxEtg+bH42Qg+HaaC80uWLNEVcYS87Ei03DbR
oaw5I+J3OVmiTynybbIQ0/Hj5E4OwBlfx7I84My7xZ5wm6j+zVhxUE3eNbnQV3nGUo6CahpzJsZD
oPBgSBjdkSy3UOsT5x7EMnHizxG0l1kjVaEyz40HudZwldUz0jat70q+tH6tKOQTeU0uZEhxglWh
3Xuuc+pM/dH07k1kTCFX1aVu/GeTEMrF28LR2PaxFKaIdNFIxRq2LBn17NSZIKW7ria8hX/s4XW0
JMN6JvIZa+FfgdkLgynQDKvcwXojVOWwVOW593wtDgZHfO+tp5kx9M5wlkA2wvhcVpzdYi5f0jgD
gtXep079PW7YWziaVfxUbEsjUgaK8qwR4nn5k702h5QOswjL5L5bzQNDg7PS4z2ZUPjTk7fWeaHu
2NXGO0KLQ9bVF+YqQ6qFIO+dayMiJc6ddys7btBoU/yGTLQ9KERZKEPNx8R9SJPledymqSn6Qiaa
u5RBUlEnWchM9aBhj4ZOhUMfUSeu832q9IUZARLeNfKyXrJzudh3duTvI0EsnZ3ua+wuhdxqR+eB
au3SnWBXpbBEXX/gnUtxbRvQN2ovTN3pyuouOiX2APsPa/ZiFsVBONA9S5ffWj4Psb7sOJpjIsYf
euObU7vXNYveIxJXrq1b6Aq7OMJ1zqeGTueui9v93KqHbK5+DUSAAHp9sYkosbuuwIdM22QUFOT6
ttqMyOBVM4kYMnPOdkkm5iKtczHfpNwmlvQeNlmMgaZkjB6iyQjyroqvcGDd+fB5n5OJzhSGWMBa
6+TkJNeVq9i5JkNx07hworR5b5vrgVQfxhDom4nZejH4Y5Lub7dEw21JNAXGyivXs5+KcjRD08tu
43Q8kuFJX0kKRLWYp9E22Q8WTUdjPIFlEGz6u6Kk/kgvVUNsBB37PmoT6AV1RWHonlVSbQzmaxnp
UHizh3nOu2FJysOaXueROJm6uIAiPLNwce5cPZ9bAoNq4pOgpJr9zmTnYjZd4E/5TbQkZwbWp9lR
v0j3DL1yOox8Q6RBFituoqBob6QzNbe50ft3SIABfw9XY3kxCxQPklZrXJJHsuFcHEz6Pl0mEAgR
tOFsMk8GApu4LT6dtgmyhS4Y9VhfkLmzmIggjfx9MVuCfwZmpfZShJljVgyrcwZ50SmxeEcLWKX0
JVgOD1Ouj1UMHXWYwsK3b6dWMg1DoFzzIW1ijpSJImk1rHCa/DETDr0B379IPivyqaO8PSKT26Jh
LlxRnjKmC6nRMDLvGDwQfnE3lzEal/WalBAc1PN+NnxIMjJQDmGx1OKdTbCiTweVU4kyArjGqhHo
Qex4cH/NuggNEvWgG5xEz9G+DoEo78kwrHZgcVIyFhDpFNOlHS23jAgvnKoFiRsFrTAv2SeFtSp3
lZ2dY/S+5oLjq+16tItL4+GSQvdYmPvcGoedZbLU9mr1fW2ZiUDaYnmKR81x2muT5Caa9gvXENcm
mQYsA8rAzT8JaNevGtoTJzdGya4DGm5dRWb2zUbYUZL6yiIoaOz10Yz768SOA8e1wHMxLbemi2Ws
+TqBQmCjfShsB2tue28W1q/Vqw+KDG1ivEmpImPitutYtHTe3lPzq5v3wIIY5nbJdOUOhIcjJJuS
leUpuDE+gTTofO8YGe5F7w73LKGutuNoxoam8kaeZ/vTiPxgJJpyZ7k/546oj4opUnrH/mQ8wE0H
A8EckbG0xoFprMavObruy/nCXt3T4GVXGW0vT0x7HhQfuzXfoIpijYeAfI6WbxIzerayVum69G6C
xxzbMM7r9SHVb4RzzD/cZD7Z9aPXqgNirMsoN68JPyrDLtoi/2iZF+/CnWsMkh6zfVaRU8Ox5yJy
hCVeR/XPni7zLSGJ81UyCaxOpJvHBK+TpnpvFdkENKTuuFp8gOg/W99qX5DrFq8sJglbjUal7kgL
toH9wA77hr25e0WZrb4vFS9Nb94uxPei9rpSbBJIRs3Rn6CUbNRtFCE51lOLorWYFrZxXSL958Uv
Sf8pS7dASI1h87vfusajNXSqQOchzCt8C46/y1Dp1vukif30UDhZMhJI4U9Xdo7nec8QI//sbBcc
m9Rze9VNzMDZxA68CSPe9RKlL0/4VV3Y5ScmjemHa6GwvgHT5RjfNkKdDDD4jsfGnLJ1n7uGHo4J
nu7m4LZ15J3oTIUdVgsO1ZD/Re3ljLjgrXcI4NgqJLlbG4bs9PI2llSMxBXWpGn8P+ydR2/sWJpE
fxEb9GabTKa3SrmnDSHpSTSXnrx0v34OC9MDzCwGmP0su7pQVY9JXhNfxIm8PGW5TJO9UGk03ped
I9yzVhAgRykT2p2sseQURP8IyqxNynwVOy3G0qkTk7IzFGDIJ9RmmH0DMQOIxiy2dKF3nhpeZoC2
Nmgrlaj1+E/lnPJP/VzbDS2Da41me4QgYXEQc5e7XiMqRfrxHDLKV3L0yCCV45Q/89sllNqUzFId
HIElTeGDgIzuhZl76tOUjq9Ryx076DWtHC7DGMc9b1llFz4V1V27dfo2Da9Vbjb2OxHyLvNxSrnY
DdjB+6DtIzNCBtW68iZA3UXIuCjc52o0cExNnc1ly47b4r1Oy7GjMqpu+zVvgMk+HBEF8HHbkxOd
E3rb11PB2ZERWMkZJ5OKaq3JiYBRN3XTmncKZdkpHgro/QhhPSXaTT4zG+f7UYfNgOf8F+adnV8H
V52jHT8+o/al3mHYz1rXMlThcn9QnN7CeIwr+oV2JYQpUdHYsUGXttlrB/5RjEBprgkiM+SLsUFs
RfsuTDgITAVdn9sa4ZT2kxxfwQoqDcNcDNGSGk44IyAOyrC48c7O1SHEvKdu6LMqD53beMqqqMup
CGy3ZSZLAVz6BrO9GoKZzaXZWbg137wm6yn+Huha0L1MHnJitsT1VSM1keB4ypupb7MC+1PXH6uq
hNkfcnJnMVExAvpoObW1p31AMgAWhARAco8T0HRFmB9NkZpRkEY9jCXGqvDRs4ILPK1r9lGOlVKu
BkXYp4EPM12rYUzCgkuF2a8UTRK7nvuRXplIpz5sZUjo3AwyKiwpHsde/koO/oDojNOh3LmD7qC3
Nm61NmejL1e0H7Qfk3R6aEMVGX1OGKnT+W4aCqBpZqqZQWhOHHF6O4nhthtxuRwYbCIdTlk7TRBl
c/k3b+v+SxojaMVagvBhBw2tU+LJ6qetIygGvc3b4jPWDmkrjmrmpfqjxjwZaDltOiBhY/UBH45f
Cbt/vpOZB2mpMTgnzdEwvJlmDmRA78b1rLVpucbSpX9ZValiowtpgiXmrSWHntjnMes58wV2gVFx
i1MsSbYuXvI7BpI52fRRGf2xnNeIN8SPc1P+7RLZWxcrTuRd9I1BnirKOFW5duR900eXmBx+u+k6
TQp1ZjEtA68pizPCbOqwOysZZcQrHrD9cCrT+DbKjnSAPlidXONHr75dOPUQN+umNLZ5aGXYXRg4
cBzRXHUf1yPApnzMu/dJZc7ic1BivfU6DY2kco1fXKzGX9OJnG6t1KPxoS/ehEXroCGMpRmbBSiD
gVUPuFm+xmal/UZDNZh4N3t92gCHRlSu59IeV4xMgWJhasARMIvSeSpbkzk6NbDt99guJREOGlri
d7XN/GnpAK7Xhq2zJanoigEDRkbDDHFWnZNlT0ZT11RkQb9qGP94Ze3HDrDaVet4bLz1lOJIZNRf
4tcsRmZLzayZhx7R2V10tMgmoiGGzVQ5LlmKPlTG9WCU9T0OE3AZkUzjj9puvL+aUpET51Fj17Qm
txn8NKKaEIzN0FOOhE37KVPN4s79WX4qVDKik/EhJ4EcuwaZlTXbCXAglvsyaxqiQKGOoWGkOZ7R
mGtFTCpwnLMbGi3D1JncPYieQotxdGCduFYlCrbf2oYCeyNvAE141ACY/585T/4T+/6/6jr+/PMd
/3dZx/kvWUdz/0XQEHVGQ8D5R6L5t6yj6f8CQIhAw6DNoQLIJiz378S59i/VsiCDE0i3/lML+res
4/6LZmUoQCbTLchEUIL+D/W1umP8D10H0cim1xybGmglqCbm/4iDTxFBAdv28Hk1pfvA8X9tOavt
qPF6SQul3dcT14IpZVzVgPfxG+l8Uu+J6DA1b02h1n5SGwIxEsW5cb9Uoh4JeOgIAZFEF1AiE+qd
qXJ67CtmPEpnnufSKi6W6R2dPC18qpx9XZmKrdWW+5nN2uyxGkfteMzgfVaxxkXJC1IrzVZeCQGk
PCvF4j4pz56Vf9i5+l0O4c7smt9W8c5OaxzUynmKdUYoZhBnr7H3U47H3nvtZnVnhQdq+4o0OWmQ
N2rj0mLXW9VmRrHeBOlv6+EyrA3r26u+xEi8ITpT+AADUCMYkeQ3HOkAHAQRMcIQwHP7Yj8JjLNy
A7n82HJQcswJO+djzs46PLpOMN20lO9UqC+zPeNYmi+oK6uxznfKMj0F4qxb17T5M1OVhEWSw2+9
mgkERfGBnp/zZPqNjSRtf5kxEJ7XKK9gGrNp8gkn59G46N2hxmrZuXhEW+tHiZTnrlZbsIbhGun4
uYk+F58fWleUPUKu7Jme7rR63Exw1ggu37i2BBY3TbdRuR5Vu1mN2NI90zov7W2zGL/TZiSY0eSr
frTW08iNRx2uMatNZLgbV/R/RbMZxSeyhrESnAwnpJVCSda6vkXWuE+FtmOEBJDjalLVgUiUd3sU
xvQe8a+NoSUJ42D0t4YdCT8f0Du/Gm4ZGZeU6UDPdUhycSaTGe8Z05/oeQXho0S+FZJBwOzjaLew
sILYMShMbm6R3T8aVxDdtKYtabCltof/pUz5n7GMypVjT/eodI8GZ5QVBoNV4c4b2uII7qnmphrU
p9bi6c5CvIMc6nzcz3ScaL+a+mNqncONvD9PCD1tTpiVwCgZhKbnBmoz7iYnkFqCQwA2+XrSX1ry
CAZQpSHX/Rx7D73iHv00VlfQHFWnft+WV3s6G7b8TZ3x0noZGUBr7XZ0zdI/bIk/OeWZPZpA6+bH
RNLGTmFH/GjqYV3r3Vpan5PMXprI2xFGxBadk9vob21aMUh3Ty2xC9fQArtNfFCAsTZjicneOl0+
wqTYg5tZ9bMLNLu5EG8KzMS6tw7B0SrbM6bbDcZwnkr128usPwy2eQ/evXkHgWsdIix5ebM3y9eu
bI59sSbZeoiwQtqufuz1kauyR3+mat7Y3HeuoNq0z3/jCHt5zXXHNwdN4/2WUFSsC/WJ3aeD+c1r
SoSd5dfoNtCimFxzrsMVvczG6oM7pX+gsLx5Lp+HYhm/OOt/NF1F73N7Ju0aC0SYBOAyjzoimaSE
L43yG70BAfmi+8h5cpNbc0WVlFpstGF8OGn0x7MY20W1cK7KBF+Mwul9XKJqT9E0rSeXymkc4lfM
6KQC+uZl4kPCWH9W1WynMoopij8zyp1lvQtxo8t4V5OiZQV5JN23RrJ51eWUARXUmlXxF7aPS4zG
rAN54giGcCIy5s2JgpVMxadxzRjXPLGSDmvNmU5awTfd4OPlZsXF1tGPeubUjzJWTgkC/Z6F3dzW
04sshD+bek/Uz4FWw9yVKt+HcBh8zUkSmF0LATVD7VPD9jHFGQf2Sb/nbXFNRzvauxn4Ujuq5l3Y
OHlQagrhlphvklaqFHtWQpSxPZauF8gyvLp9qawUcXJLc3q2cvWtyaYbsPgjx8iLVrSEio5SwRpb
9clPFytPDPlM4kX2T4O5mnQHFIh2SuOdN+nwvQgSHhpSV9QvjbceS9EfoyN4xQ/u0s5k6cwUJ0kY
vyG6R+J67Ux8RqZC9fgwN5ekxjBAtRYl42Z2crCv7cJuIm1XTUV36Wozoco4JO7kycClXBmlROn3
ultilq+MF6eKchzKqr13ccM+lMbCDNsAdLAU9UxEI3zv4JTA8R6TVwg+A4pQXN15MVJCfVFycvJk
PEbQPdZRa5Y7O+MKTlSspiGcO1/OyrquJztkM0yFX2vz2Wm8TT1DBpsUPjuJXG0gy2r6t6WSRdHS
Bqc3sbqjKZj0RgSmggbTXBDFVblnnElYvvxbddFDU7jZ1wpyvf6EgQm9i3ntWm8qBumsVzc2Xr6Z
3qMNuzHMbmPEXf8VK5gNmb9P2n5ywCtxKLFYbfXi4gzuDHSsr6/4aSU97M+KNVb7MSUaWEB+80dI
TcuuF+kfZqFS+I6lFqNQfhBVN24pwuZJ43Gmfhj1Qoh95xQmvkFwU6RU6Q6M1U2cuu3ikXzLIjL0
Kl71sZJ7fK+PREzF2XRS8Y3LhRSiMqSHEFoqWTjL9WHlVusJQWpl1lCnJFnY7VCX9oaHz2nA1r/y
NMXWH2m8tXZNi3PZ3ixTIWxXZCFJYqULrCrvNtxa+acZcumbbvJrUeif2AfGrUX6HRWJQGbtPg8G
UEDSEr5RWvVJqpwPnFfqW7ztHE2G36QjI5ty+tJTQm9TNCZH1xpCX23daYdKbO6kJmtfqc/TuCVz
1iTzb9QlS1UU8LPMxv9QFH97O7oLq1aD2M1ZB/TsrE3pi5G0e3rQz3Gu3WfFIcJd7DpLPusNA3Dc
VXU4f4+O+ChrjmpKtW147EmSbRkObm1XMj7ehLTDjgsbfjkqWYektbaeaOjdEvTtDesSS87Qxgda
nBNEZ4lkvJQc1GfiCwdvzK8RUZRsuNattSsK5ULl7zY07EDpmYcR1EAk1gJF8H2YWnXh2XN+eCgm
o/YqK5w/Zdj2x5ku7wjtl48gVnvtmikIRm2OIrbKHQiPgqw46DkcnntH1dytiHSavoseV29cKiRm
BrNIsCzOKq6pwcsozW3JZtGnYe3ggFDgnZRYqaxG8w51ZThHTsr2l1A4N8ZqWB5BDAuKezt1W1Zz
fCejwL5I3UK2aYmFrhnbqVs7yryNjpFy1fedRYRG1+A+sCsVXj0f+9hUnrTYS7dymK2djIVGgqJM
P0CH1UvzFwoiHdfmqk3m8EHLFghomGoUvhMQNf2iHvurpTtiXxNk2JExrt8ak5ITczDoalf7pZhR
KQhbq9X0nFKqe24w0Bxas6PEnZSjX3ZDd/dU5dMaCnbUrE67i/uPQ5lghrXKwZldUhh0G+kWyTM4
VBX5mStrH6vOnQpRUiZ9tFgCnGpHZRtMNYUGbW6Mi1AcG2t7oOdt0Ib80CQ6W4dTG9OG9cMw8D8Z
uzGDdorV/x0tfTQ3WqdabwSIEx/mQLxuHYnR1h6B3DHyxPJhx4yDUsIXL3Yvvb2pFDM/KoJc1IQc
UqDvMSpolWMhsE3NFBm/GWkevudGmx0M45/QODCQbQI35BO7drxSavrbWJxauaVFWJ7HQknfYSi6
e+J4S1X2kOONx+/W/50xve3GXgGkFncfhGtVFkRDYUYmzbNeuk+JZ20tEJuriDqBxsbR25CZYLxV
R/A4rGTMtzxJ+AeRcqZM5OI246uJz3WYhos+gleEPjeOR07tpJ77Al/wpNCyKMIPwxw2mWZjUBLF
CdXi5MVsg5Ob7VVZPrtD/mJk84ZMAjvTyPJUPrO5HgzmB2rRd+sRunYANvCPQr54ZSvaBj9VFdRq
OQdD2t50rAQIUIVPRyx+HtbLFdGDM5nsc6XFew8ULywMIIRDFXh29Io5l3aS8NpSPsLxT0UnLuP4
QBehtxJ6Tye6ggUwj8y3eaB7VPY6D99pCKq4X95oMzlm6raypyQhWW5Wz1AkSEZhzH6es4SJtu2Q
bB24/qGj6Zsy1RrMYs3LnM0e2RgGq2BSlgi3fcipApOJE22IApXXukEIqwQvvhsxaKeiogqQAWGb
mRvM70+T9lFiVjcwrEEp3YZw+9hRAodaFy82/cFUgirqTrrDQ0o5VXo6devKuB2ZSbia9VsgkdRe
v+kU9yDSeK026bnW3qCU1n+pnP/LBCBFK+qKdZypzSYD4+BrlopHueyW6ZXNA+BGMIijOst+PdL+
uFYdkuCSQyn7hpLTOBYdgN5cCBHSb6bKWxWjJSWO5W7JMHVY9uMtMR5sjib8eSxGjCCKdgwyLANc
W6ia2bBbOGfRW2I761GysxKQM2rDEtHGNhMxTbT2xqSs6ZJ1hR1gUa6v8VL4rWlZss7DyD22Uuej
0HAUEB7L0k2pZubOtYz4oCRZ8TIqCkkXV4tvmZ6li43eeTOoK9/aatNsO/IaIELm0XtbPAc3G5Tm
S0q1z8OxpL5Trb7bSHCoie+iVr7pyO/nGPbFOSsU71Fk8Ctqph7Ad8EacbkZ6j3Z8vxtYFDzHGVF
/jk6WffVc944dBR2H1QKb9qNrLXuxesdeZWiSA9K7GYfEKVoY+0FVZtm0RAtx+Xo4TlmmNRZevgQ
TRo9Yd9iY+rBbqJQh0n+LI3J+JhtE6PnYnQBAa+DaTM8vBUyFQxeMcs/W3jIN24hxosgeHOctYQL
GQlu+HO59gh1ktxA9pUzSbppT5KqvjAzsTCB2RVLf5rhsYUTUNsnNoH5OJsmdzjXaoq3TixWVmsi
Csw894FyFr9jEWyatRFP7ZvEn65vqBLSX9ERGEZHqRmAbSkDyD37uaM9YyS8wySza/SnUVM42hWc
dNc6oyAeTc9G7baeDzM0fsWgaAa1XUQ3j1kTDgDgFCTaTSFWYTlLXi1KdLezVfd4rnVtM0uHeyKj
pumIvZ9xoSfcA6kBzCllERR1i7txKE4xb23ijXtSEj4KIXNWSMxiXJzXnf2cK82NfZfgVc9pIcSs
m0rzoeYxlxkREjDhWqONWB44cpKmL2YwLQSssWGHa6Qg4jZjmv9MMukuVPPukzDvg4LreiAtIDmh
4gbCE+9lqGdbAs4MHM0gNVjDHZHcmVR7DHoHjmHiT1GOFhd1/b0hF01mouBbV6Nn12wYG1sUXvUF
nDrIa4NfFXN/JEK0yuPfGclkGZn1Un2Tcbj35AIxWWpaWyLFjY4XUQ1DwHfGYSxqQNCgb1Z5htOW
8EYvyBp7XMWMKl9zNV0uk3eXqCh/ceh3dig9YE13e35JiYlCWqGsiYObieNA4kROOqQCoywZwM17
1Sl3VoNeK2k+4OqnVWe9+un064wTaoDTi9iec9VGINcEdnHQHiWWSnQNHHgr21173jGpN4ZeZ3xD
yRLUin5SrdikufNTARN5KXLl3I5DEzjkxshShuZO01tO3fTzrmhOvnK9wlwj/ioGlAesCkoQtd1G
ROOnrds3FjnW/I64uFH9ncDVqtV7qJAptRFP0sXcRY0Go5x6uamlvcuCIKwtrkL+8+GnslEpr2B+
A9oRuJ3iiQWRLo+qsDVAN/G2DW0vaEiRY3jP+zVNJDWRIn67Bpy2ezKyTZSmf5glXSNRfSuxN6wT
yR6KV2LCYRq667wozS27kEvIthBBU+ZyE8dIKvVUGQFTkHpX8wlhei/be0TxLHZgl6WFobHWPlNS
cAolISMhytcG3d+r3E/T9KC3FEWy1VRx7sXOk85DAohe6WI+A8laOAvkcL1zFKrghgjK7OoUC24V
0gTWGhXiizd9hZl6ouHNvrBmD0FUtEeTpgiiXmQMCw8HGvKvn+EGU1GFAjsy089oTnkJ7bp8m8vx
Vxs6HELLbVRtsjSAB31hCnzwIg9fT/qZgWQ+mZF9kq1SIKNp2pU0hXceB2O8irZxtkNJj1U8Hcsq
DCTeInYl61e1SeVljne2eQ9WjvPAoVq+GsPsBFSTF/6gwD7yKtLU2IYbrGUV/FrsZycF/emB4a+H
DkASr2u7SyPmrZ1E97zgiG/0+uvEBRzYvHcx9IjnVeSzij5DS3kL4z8nG8QE5IXWgGzrMXc52nrI
Ab6I9+1cbgDxNEETjzeiDtYzgaB14lLrCPmN3uosdrYlQ7eNjv9qC9o/W3Gud++QHL7rISLcZx74
L3llTzwvDRy54356WYHKNekshSl7I1Cq/TLCoE6V4XJVEFFSyltNhfIOxCtxWpFsoTjTiEWHQQA0
8ehxAqqLkQRi1mmc9ZOgRxc6SaGhpepAdgYGlrc+0aorR4Mz01zawPku+sEEPjOkd+Hh52jD6Efr
Y0F+Zv62LcLlwOLdx5gxWaQc5Y6YxiLZjHITEVm5EyQWnD1KmS3jdJeKlVk/VBZxlynzomsJrm3X
avgRsGMj0EwF0C/T8Nm4bplNR0lS2a+UrmyHiUYp3amqGxvPtqhVb6fBRbl2FsOcgjXYIeuLi/zB
YIz1yvjbV9DR2JUWCMFU4yXUhZ9xtMFXUb9YcAp2zJ4xcnUbcLggifR1J+E72h+JiSAdjapxjeU+
CgFl6HcIT0GmfiqIcg/sOcuFxwV61OC/4CZmPiZ9ElvcZv1zEbZkFN1RXlPyvoFWiv2STTtbMTn9
JHX/SLfmoJg0rzXiGGo7Cy9gZgodBtAQGcGDqp5i/qQA0FN1FGsv5P+UeiyOS9SyUK8Qk8ZDquCL
aohpuU4fYPBCNq0D1S7NQMR8EKlNBqpTpoyDChIthXfCC/eqppwH7PE904vKXdKyLxyCdb9vgOw3
ShpYVhdgmznA3rDe6Jdrz1jfrZWZO7QH1pihBLWODWuuSDVsLCZGR53bv5HvGvgDIzCVqH0XdYcp
vi6t45JLXYd4H3cFCXQUBI5dZde2Z7ZLcva4vgMk7t9YqUl/CpAYLmQjUc3pxtZly80vVqwD9GwG
E5ajbrBMfeuRc8T6fkK3M/ZCivdmishmSLs5EFHfE8aqdqmaO5AM5p7QH8YtRhe402Wr/bhq1m0H
XZ6y5bGDjIfegVmrT7Iu0CYwCrrBs2y+PC0kAKSE0LELazgNLi95EjqHcUibTe6a/dpo9OiQa+03
ZIP2mbTFT0w6F5fGQaInD3GhbHoZsyNFJGhlKtkkiw5c6ijy9qt2rU+Bf9UXXm88V+7wzGtwk7kN
A8yIfjj96CeGvAdjsK3jaCnHqE9zX43Qgz26AsiRVxFHjjBQM0GHFq6FWCrDPqqMwtdnKGRlbpzx
2t64NVztKHqDQIcEYeaQvaJ0C2IZywPzKCa/AjZGfKJc+IB5AEyB7hFx5miLDY6rbU3nGZbAIM9T
zlSlR/jrHMuDk+8c8VyIc1c1V66ta1d3NmDkbfZ+O9s4uBaKMvcLR3FWjMsJny9ZAFls3Ko5mzAZ
SZZhVUbkjBuaCpoZBrPlXUFQ43IdxnHjZT8K4+V8IfippeKXYy78Mml3uMxuY5c+rC6P9pYcrlpT
Hxr4EJhXposEZlHV6t+QxDTSeUKDTtJFfsrfcHUA2q2EzeSfQCrfmTGtM+dDbdRfjto7R3GXHiz6
ISb34dXpiWvVtQvl3wKU28ltiRAlZY4xNLKGK87OIy1LYlU581sXQep0K0B84JGV7O5FRD5Hlq3Z
O5Dr2BUdVMWZ2ld79A7E9b01j582ygEnZD3de1e9UjN9GtSX2uHDLAht58M2F627trKFu9w++FlX
HJRyP1zwhG3o3aZl/FjRv9sv5tm8EVeznI9yorGZXzOC4uQXM7uGE1J/FEeYpbgF6yqhqykr95Hl
vQGFLVaEvy9OowK8v9mLUq8pb/gG7GDU4yv01mntGnz8Mi3na4J5CVdkGZIbAu2JxvLu1eW9BAdH
+M3bF5LRVLStIUTy36psc8v7Y/CPlLzTgyGYesq/PcFFp1bXWO4y++J5+Say443n6OeaAKONzzzj
1ljhFs20P5lO6Whuf8FaOkpn63JzJJAzZXTugFhdTc3ZLpSzOcoDg2LfVZWdpN4iScIjTrOa7ThN
OQYmoEBUwP/obw86Q7utWUIuiOt68QLgxc3U+eEx8X2mjNp6VM6U+kRwtWejHFJ8RxD1GRBpSXnk
wnwwC8JzlhfmvmvLj6EtLdCMDOaI7AxriiPvKZcRNGyzXet4CVfarOyjJbxda+6PV7BOagx0ceTP
2WLOZhfvp4HYVLNEcggy4zLvq9T1YUNYB2BW2b7O07XXyyvFXhyvFlsvPo2Wi5ByF7I5KFl0b9IY
xd28xkomDk2cbxWBA9j0uqOuu/HBM5VhM7rRG/Hx69QIkCENMTeCSwHaHp5eVCYoNVnPgxqPOQLj
S1rWv6qK3jotzFLYqgvy0HuQihrp1upQwIqMpI1hVkdF73apCdOzn59yXV+5XFvufWum97iLma15
Cn+mKuFkpXvKCR/TJhfdFZ4FzdWYOpN5203fFAVdVeupKMOdzHvfov6MQzpT4qzEzapvzal4ckFq
6h1+GvG37eINZ/xdR6jOL1jH9kmabgrZb6G7bhK0OFgkTL7tjZdSN6M1q6KiLpceEq33nfLY4aCK
zWdbtFeDtT2Ka9ziynokpOUYQ7X8auYfzyjaQLbCJD8kdMqVbKLDdsTFBkZnSPWl5E+nevomsZ9j
8hU4w81s2tAddMFgu4nIDfbrbDwtBCEz+va4k8sJEy5HA2Wi8aeB5JX96tWy9RKdEF5Aedu7vdi6
uu/Y3ICUe6ci5jOclJs6LO4DYx0By5lj5CGRB013Ajfrq8lnEWd+xd0zZU2mqSq126BL2fdQaDL7
T55jY4thS3K6B1GHeRg/aOXgTYPpEz7jsAEIC4aTK53m+Dav8352uXevwspWn9LMiR5N1Na3Aiyh
X811vyd7SHjM9HRfN5rkS/VCc1tI3mhFsij5TTtoAdN7iH01OgOTyUR1j0CYzcVfwB91iqdzVckW
+FQxbLseBE0J2+e1SHRucmPLup/Sm7T2GpOS5xhYDCxafF58ylY1dai6WfSLSTXaq4L1OjXV8k1q
XT9xeAXg1aRu9TSCu/SNXrwYDOF7vOfudBidFEew3t7oCxbPI4d7PyqytaG1TPmsd+KROycHldUo
L05HJQUS6x96DwOMaQsfhsW01OW9VU2XTeuVMXq5LSfwVeFQ4BrjulAkio8RlrI83uSD7rn1WoTZ
t57aNyZ5r3pv7vU4/qWlj6tGhU++yZALudFL+6lz3YMXovdWo3X16KVfouxXNeFDaSkJCSrGYlX4
zmpPfKaUaMXGOuce01vMCCmDG1e1yocy0MTDdMPUS0IwRnefBkoW3TK/NUO3mz3jEmXmtbacD0W3
noxBOaRQC/Dgb1OLnKSOY5VfcVbADaW3rLQdzofRA/jmITe6d5NdlmUXhC70EKpXMmWDbjqsPDN+
YGi75SooRAW1ugRZS5IdVzjjG02cw7BUUQvllyV+G00qPrZIXiatxViC9GuIEb+1dH47mn54nCzu
EEzwNFRrAOKZP40cUrPeWsVKDLdN3rHLMoyZw60xig/pCVLkUfUDoPXLUEuO2XZyoHq62PLj78LI
6lawkXeFom0NEyPyHB08m3FQaJWMuaNjGnqvHBAvBhwyTgpQJFWPc+d0MVWXkAe0wSTPMZuzrZaG
y4fXLP75ZTnW8jWdbwCSYdoUlDftwIaoePDFezWzYcX9QTPHZdBImrTw1thts21lcXUJu4+pyq9p
2HIGcOOHGhO2rEkCYJ97ksYMx0v/gAm/Nzt5BTm9idAsaCL8JQWubiLde05KHBVtjejrBI0KOdGU
9RZ/orFzpmLaYJM3gjnVPT82TbbtzLzAIvK73Lj1eQuXOydR1EafEITIluDd1iTwtb7VflNt8vwi
dQ+MxIm/uvIWj9qVUqWLrkZXZQjBBnXvutICiGs2ijM9Od6XJzdJpsJ7BqjpdCKwbNi6GfG0bLD8
jjuQUPtdliY/FmNSbIc1WIFUBcYASkYjzJAxvTZbpJZc36eIbNSTPU3y4Tr7KdF3bpHfx/yhC2UN
xXoxB1hwt1UL3NkExnsKxT7yxmM9OSKIB/KxY2wxjymSozPjHq218JpCuGD+h3o1g8/2S264KMsc
clUwgRsS79sUs6NP2vcYK2BWoD5i0sntv8qcn/CEPCyZBMqMAbiUPUBDVLuuNRjUpBP4bfTznu3M
J+f7nlXTgaKjv1HTHYrYfGLOvh5q+4zWceDaOpE6Y97JPXNV2k3pR33ubGnIxKJfbqfK2kqvdZkR
AbVJO6lvKdRCaIdhwCvHZJLjGB7Qsj9JV/1rpnJFodpLXeVfoZMfJ6//keA4FCXcqjIkYo7HAD5P
89256Z2cIpqUbJ5cKM5xb+8T0AC2Hp08KJNaTvOlTJn0/apK1wem89MK96UZxcXCa+F3YtQvWqkf
R7W6xgMwybyBBNqTP/GIREeAEY4lPNlVOVKTWqXZO4fdvVo3n5mM34c2NLbcII/joL1Off1bMOBd
6Qh5yODKs8qnDTB45nP+JTUtV6JklYx0F7Cp/YmMXONRMmWQxPWNbfigu9PNhY7F2WK7WDaWYDPD
/mFt5jG1ZVIABeUXtSb9lBb5FenO8WMRl1BDq5OS42eKKTnwY236TSTzrIYTawcybJ2pTGyztlpH
SnRq2mrxTHPub/VuYpErZ9Z7Ze/WvQoFiX9JrY2HJMqJRpiItxhVtE1le1cqA9RTKEge83hoqbUz
v9SVr7nrcEjFz1JxtkS7CO70KXgP4cbHJCbIUlYMyiLdKHkVtWPB7MFvaPDDaw7PMeQzZWegIA+v
z7bBLOyHevJrpd5ClUSfTnWku3zrRf1HZ8u1a56KiinM1PCM4zRZO33zUTTjCaK2iDeVCf3HrLBq
2NYrQDFYwKqF0NH2wQQdEQN+/Kk06YtFQ9uxGD19LfTM+voP5s6st24ky9Z/5aKfLwsMTsEAuu/D
mTUdzZNfCEmWOY/B+dffj3YXypKz7M63BgqJEjIlnoGM2LH3Wt+yDfMbtiaWU/EyDBy18qp6hupx
HoMOZiARLoOp11ZbzyWaSJdhagLCxvCADYcQnr3+aVYoJ4aM0sm28nNiwNA2xCeOb13xTZ0ZCm0a
U6WrhCCqCjl4hVB5nSGDIKp2NUWXnb5Q0RG5UBukSKc97ySxqtNwbg513d/4WVadmCAh164I7tzW
Qy/RIY6ZBPJGNZx69vjkJrV3NEdLbhjq3s7VtApVfibG/ki0711t8RGCCpBRs3Noiq2G3DP2Law0
I7Sfg/K6MRC/VWreEZhsMpxkpJVHNzXtabpy+MTUNbTvkzYcH7F5fakJVti3Q3KrjfStR4EYyPcF
eImm/XRwMbpR5Vvt3hj2VXoyuRUCBgaxaXaxPBFJuctIHw2T+w56lupuYloCwzZ1NhMO1thcXPXJ
Cmblzp7QHhLHwvIeW6eF25mn/pCeRxKJmG9u7yO1FpfuMnTPC7rO13XkRXcQsoIbvDsNN4M2T62p
jd9JAp8PAFuN91Rm6TaL+uJ2Rg/5zY58NheLhMiUTSgf4ugY5+4wbSxXOExfp/aRGOLhiLqWgDjf
nBAZdMkZMnv/ZAK0vvOjQp9PVD/ni53jFYQ/JlwQESvAOh4HptHc5YHZHAzpk0THmPQJiO9LoJC3
AN6WNeMkCzcV45aWWQ95RFv0gdU56LnmIiPm8yjt3DwRun/QBR8jcHnwNfD/H2SVgjCyrM4+FaRo
MNNMvzZhs2a53UahsUPKvllMJVEhLnFrPU5+j6jNe9AxWlMRF/VydLqSBS5Io2Bps5m33wFRMK6h
+7x59ktJTbGuYrlKO/MiqdKrOnURvQcHgx7EgVaSsWfInG9x39mHuG+v6ljeIGiLASxWgD1pg2ur
GE8bBNSbkQzKlcy6Y+mJpzhuwa++JZ25jnvOHQxnMO8OLSP6JN2n2E1GxlTkrT755sUA2asfzgVg
M8nYJfSuStkfmJOvamo6Kd6NgfFiZBySzthMdv3FTl6hNNJGfuC5XdMSVuiH5i9Uy9MODzk/aAPR
CAA7bDfziy2XQGaOuq5XArtj5k6hKE9TuSTkJccwqU5ciznuFCIgtOLHRuFb5MxSs6qEmznRW9Ij
+aILFFrGFWCidcPCZ8UbxzqBAHxVL9mApMpu7cwMnlL0jjsbKOIKt8wIIGIzzuVjVOwxI52V8XSd
LP2kgVtiG9lZczppxbl2xCbX9Lewm8+D3lersCWecfbj8cSak3Cbyea5yeULawcC4CZ9DUzDf6A9
GO3sWVH0V8TFqsHc9cUyDEDRBvOawz8IsA2RyQCPloKlgfVHbgwa4tGTqwz8O3i6izCdd/0oHue2
weqMXLdw9/EUIlxO1FdlsUjSYzGepQB+A+I8vEg8GC1wg84MmOEkDe5TwBWch1Mf1+NIYJjGfF0Q
qA3YPPgaWYwBW6Svhuov6i46l+071HDUOg71keNO87obsxf2Wx6eAUlcOT4Vc7ktC1SvPvs583LM
Kgo4JgGnmywXbzJ5ayqNGN1SF4Ok+O/4wUVEusK4c51BCFxXpqbtCjCGpWTwtzEk6iPyuhWrs2Ic
Ae4v6MptqMK7qQ3Lre/b8j3H47UxabptQmJf0QBcNLH5wJgb3KCTDYiw3Zz87UzjcCHF8UdC1N+i
alxW78Vt27y/txcv1X8uv/pWMoSPw6j9fx9/1D9+Dt/LJUHvww/bosX2cN29N9PNu+4yfpU/9N//
5f/0X/6f9+9/5W6q3v/rP97KrmiXvxZSav6czCckCUn/HphxRCD63mQvxVf9y2/9gGbIJc5PIaE2
XSyXPnaKf7or7H9g6nFdk/rfEoSruTgy/umusLFQ8G/4RRBypi2wRPy3u8I1/yFdW1lK2L7wifNz
/pa74rO3gvxTln1JTK6HmM02P+U9CX/WKFUayqiqNu4mvehZ29aEdEp4r95gI6YPmTqwXrRkfspx
Hhm2gQQVzrJl07Mcu22UDIz6vEA9z0ABHutx5LlzEbzQKCqwa6/CSgV3HA2bE1Az/bqYYIT+9Klf
/Rrlt7zMn+POeBsuH4bLk+7ZUE8/WUTgxPm17TeYtZPZhrjVt2wzIYIBO2zRvGQ5ujiqpQPkwPTE
nE3zh7Hox131F9e3lwv88gJgnHguyX4kWi35cj+F5E2kbOYNIzDavzyRTcIgtx1wyDKpbhMaleRp
oJLog9MKM8tBdumEr8C4RcmmTwg62vZzI6GAzAdepb6kBVJfWmrUexAIal9hbDuBrIKHr9RYS2B9
GvfYIY117HjqOSHEyrlwGpF4a05Z884d2uD0x0edz/0f3qr4HIfGZ01iIrlA0nXsxXP68a0WoTR7
qCMBSte0uknBeB31aLp6N8+V8nZROeP19lWC3330/X7dVbh6aWAFUKN95LWqH7IXCW+ZYe9oK4zg
KVQOi4gPxNWbIUm4435/d0Cn+eXrobUDGkaB0uU5dJfYs5++nsF2+ky0BaPGrs7gpI3vLWOsrcEb
3DJ37M9yLDqneGdurdHhzEJS1goaM37vvM9ByYy0okpmJuBKo3qPUC6rjjGabXTQYrifo9h/CzXt
LxzsDfFHFPb1vTOjFc4SStsptrHfeIV5RUo3jFliEPga652RtyhUWef3Y5zW2Hna5kJgRX8kgXz6
BoDKoHjNs1OJuxO1WmUdK0Mba4fI6q3sx3QtmlSfVaOWl/5U+GBBhuJWur36WgbzfZP680PZ1cVj
ycTxwZCZByCKXj/q0vosDjU8ka6ernRUZPhFWRj1KsXAj5vYO1YTDOMSLfBlY9VQuILefmSmFpwD
H4Xcr9IbbNT6iCSLAqaUcO/TJhsY1xsJ02QjOIFIiLhs5o+tJG30CwKQz0G9tSehnuMjpAsSfNUO
kMi8Vsx7VGc+WxUO9VXiM0dOoByHWHSsdhEJmNcCuyaiqqL39iNY4U0++slFSKD7xoO3tw6WkOvB
Y6dZ5llLGEn16E9QQtGRUdNJndLj6E7rtBa7ZszL7R/ur8/LD0GlDL9sx3eQsPF4fFp+Ki+Mx9KF
O6PJW25W3rhEO5W6r/dWVTXfutEyD1MrUPcm8XQ5mGlzMXnysTWgfGwazLATfivDExvh9MnGs+l8
oo+OD/3y9FtoDTeTkuIPUYriUxSeyav2bM8B4OJJD7Pep8TGwu9tKUv2/rwySFCsbJ8zOIARi0HG
YeQOQsDevwtEN/ssFPbWDCf6vgDPn3//8X1eUJbXgbnPdwWJmChSP62do22UEclxnMjHvr5TMd9v
Imt64iDbdlZTe3dEkLR/+s5+vSqbhZQkkgh655a1fDo/LQkmxbhldAMxOpx8+m3UD/WTI5vwjT75
ohrO4dzvXXIP7tHqKISfbp5ii+u64Lmvace1kXKe607rc7KmSaW3hX/m1eMmRZY2/2EB87xfvivB
7sb25rnWEg28VCU/v9pmkEipDU5jsVp0wZ285MW/RmiOcLSRD7RXkb9h2AoLh+gS4iCws/eRRYdi
zGjGQNkA44mhoHKc8sol0O9I+pfcegtNznAzsYEl0bwiiDjERom9u0cukLnFI/HX5tohshRDuQ5u
Pc/KT7w6B6eVOfcLZF9Qw+NK7JvO3kSqVbckx6lNOYSoApeEKrppsjv6Jj+sLeVZK6FpDKkwOx8j
9N4cJSSMHx/ldd13j+SxIZzhpH7lCjOETBOYAQI9dNGzOUdfYiWn0xIw2T4pk2arVRigHEsbDuKI
PnYGrbxbjSHsYHB+3jPKJ6I79pqtMgt2ZpLOnt1ocBnTZPxxtE/e0whpcOnZQR2EhzucF4bhGGvp
aabWVnPlurW+bo2i/wreHDFjPqdHEzsGaGCnn0/JQ0Y3n1Q0LBgkAsMYawbwrnWNMZG2gWVXT15Q
00ekz310dRdfGYltnZIHFWxpadoYWLJgO5ZM2seSBCyLfsWp9pr5tCFYfJ+DBbvMq16zZkMuz+m+
I6tlrO1i5ZG286pRqm1bgtBI+uhCe+smcAZ2nV3F+6KyB1DA9Ponx9AHuDDT1o9J39oU5N+9iBCt
VmtDHzCh6zKl645TPJB8HgfjeUJjwEfdx6nffbIYdZzZdfTgEbu+shrAsbqPL/yJSrEm9G4FpUgf
iagoz3FCtHvwF+o1Z7fZF17tI/rPyjbbjCEjeAA6fM9u6V9Agrifpyy40GXr49jC29inRXYhe+T+
RAK6ey3NK1MbXyIdj9CXGWsYhHWQxdD3WDLrJbUsSBpueWufYDxC1xw8hUy4rskQ9i8zD8XlQC10
H9STeKCM5iAbJvaZGaYntj37ezFFdBpBd97ldUaoQlZVNy3WoLOx8LF3Jt5jAdFh7RnOcNUgwL3q
lRGfGoxyD3NOOUtC1p4AUXSeXUtcUe+Tc1b1oOTo3vpQtTOlN0lcDBt8wu0XvsPhNnPbL0GVxaeE
HFhXfR+7524OTIxtTj7RmFjSnr0SM1cebIAbwTXusvfJmJjWl90o14qp2JI3llmnc02aF1TeYO2R
045QJHovnZZzKDrMGKsrYxEwGXcBMol1HM41lCyq011jMZlueWCuBzGnr4jjLoTvMJVzmvKNWowz
a6+WO8j3/FPbya0bRkk4M/yme4DFdJtUCGhyCzo/Ao1lJO5yIwMtSdyVRRASOhJ3OmR8AcfCiJwX
waL/aKDpOJSsPfd+NleXlbbKJ0pVYCd2Mp1rOwQgolNDJnv08xmt3mxAF6zjCDNbjf8R7qWwGgxy
UfDEnNdjuMyoopGNjRqWrKCLWCNni0v4JlmIoZd7rH41xvpN1gUzi4ZGNXMQ1JuR8vYiDaczCSmd
xMJ4vtRW455JMptQac2PgCS/lTzxy5CWtpBUu9Ak7RI+/ZWFcXUNEV9tAjwVjAGk89LH3qFUyG1N
YDwHqplUPkgV1ahEVKEo0OZ4eJBWV9ubUTHWxTYnAM0ZTNixh4VvE5PCrY3ualUx2UOTRqbPvgtr
BMGuDrbkkAYHlUwQMigFjlHkoQ/R6WAcB4wetxHWd5aFSsd7DDx49BwzPARzRxOM+RGiiBYBEUiW
16lDnV9XZXEB3T+tEMz6NGf7Mfsae7iBdTPnj34RwiprPOe1C5jsoFZi4Uf8FTDufVG9MywdkebA
Ay2OqarUFtAc30wPzNDD+As05rQfC2cdpphvmNu6SGZjZ2yCPUR5jDjs/+XzVMMX30ze0JwK1rFk
bTqWwROwPPtVVZHbgfnhYAYmxFiG58m2olGstj0pSAjzxsIa72PP5XRnFjn+FBqpI9MrU3wdmG+I
S+K4cPh9v1IyJIx0bBsLVLA8BpMPdSyvJxOxTLcgJ9hGBuuaZpFXfkUyywiAV3zsy8DO16XDNJMW
nTmfU6hPBJjUaqs1LDNzRj6Fy6WP91XRjVdDMTEVq70y3uO6E0fpV0SENaZ9krgsvujFkO0Ooxiv
CrItWYhhZLhbYhqaaqeb0bF3Qx/jk8YpYQoaZ13G/drmfLpMsPZDjCB4zH3wRACkHrh4Vt+YaZQk
r8EIK+fK8Wqrg0VQTylVMJZouKoBBrZQ+LSBQFa1SCzh+Hi5FkfAybThl5eKCt85oYFEtCHIkTsa
+VB3ikwQHs9tLJpQHE2TX1OCzZjDW+NvppatKmCXORd5oT0I6Lz7eBzUFgTtdNOoiSA+3yrL+3Ke
GVBY4UQJZJf9eNXS2d4Tg+f1N+jzxTGaSwP4Npypl6QuuTXEOEnMVAYRD7uEAyUaf0zKCLWXP2QW
WXOAaa3OXVfTqLTt7LkKFK8Dwx9+Y7OpnlXXtPW6IbDwht6/rBHxhK2/VoiJD0UZOSeLEtleE6fL
t6EriDsbAIHewP/Hj8TXiX7N8vmS0P5gIM5IXt1O0dBAgENmWlInFutMqDxi41TlGYmcAOKla6gH
5iF8dPiFAeA3lv7qlFI9gJ+M6rU5+7TPnWl0X0i4NR+F6unWlWIcq11VOv1VQkvk2+wbyYWjSn/n
IptkxrTYXaMRuV5+WjWQbAi/hMFcEBGwLVzpbgbJlH+LSi7bqRj8vSavBZ51cW02s/OSucK6cKfm
ZDAKsdWzLq5VPUJpAGN8jLqIyFHdz4LeqARMnaXNuHUS962MWgGvgdPUqZ1l0wH6Unop7aS67jIL
FoaCHEdoLr/X2s0pCRHxdlBqOamhfdg4VBI7XwbyVeh6acGD/z3UOqvOoCCjdwvi7CupDwvKb59G
AG7OIdNQqVQdCaZCFhikyvGCzBfzrooi2IPR7BGZ4wGViXdAnLvnGSIbpcrSLR/IEb1cmPRwePJa
wCOzi2nf1PaBrorDjScr3aBtnGFYtVEwsYPa8ZlVs03LthQnS28Uj0AlGj5tosgoJzwRHEhrQbSq
jfHdIcFz46BtO2lsczwVSS9uEqexvLXm5H/Adg/nPOXJXmf99BBYziM15q2MwusmQmkHkZQO82SK
fda1N0s6Bf3aaUfzp3lFnsBkTJYIJbjjLyvmdoQ35MY1QXBU6X7c7KfZuI4GU+Es4yxpeO6Euj/A
8YqWdN2iKr4M2747K8ukvCQhfDzQRfC/2FFhXcFhJ0BqSO3LJPQLYgRzRuhuTEra1IQXOkuDozd2
+rqI6uS+N+xHdDPOwdZ+ebQLgD6gqR8a9HgeRsUKMWUSxxug0/EB2ctDWNbeczcaCll9CC0vduLN
TGAO90GLaX/2BoBRje/sLYKNaek77Jlte02MoAmPqPRpEQobPX1nOXz79te4cO+VNV3MOGqJgG62
/zdGsEP2IzpvV/tHDi/hthycbEslel9QdsaTeUkWIAr/kRObLZpX7bU3fue+Wal4LHrW9Nqsbpqg
u02N5C6KmBym8YsVmfffz6p/q4d9V+b872O3+nsH+l+t7Iv4rcFn+6397X+1fy+PL/m7/vwffWiL
/+/ogy8H0n/fBt+8Y6Fr0p9b4Msv/OiAC/cfAKCVx9leSddUkpP48K7b//oP/x+mpI9IC9pUQkKi
+xc22pW0uS3+Hd1zSyFX+6kD7tAcpwFOn8XnH5ze/04H/GNnEBQacw+OnTRtHZogUvASfj5Yl0Vq
LEkbQKPLBsZcrcjYaPGGT3FdHn76TP6iSfyxS/T9UhheHK5iCmFjb/p4qTSWwex0+MBxAKMoaBhl
x5NOz0dOPYT4hBXd3jy7T9hy91XcRye/v7z9F2+VYDPXpkntK59P/eP1O7I/gjycW7rGaRhdCSvy
txYLj7/j2FgQpuUkZNTb4dCBjxHNO8CCGm1GFIpbycnjLUxkcIW0sJEbkBoIABIYAWo1s5rWuyBl
e98xysuLvRTJ8K0eqN7x30e0D2ufj3WBvqOe7ktmZ1FTFwBDWahXuYWiAl9QK24ZCebEgABpeA3J
NXnse9e65xBYXKieafV2KLLox/P8bxv3bCm863917n98K9JB80QjjG/FWz61n/pAE/liDVKcdj3A
oCdOjqr0hdE/Ym8EPzncucRzHlF8iZdMe5a9kT7BBKuqrGgheLNdfyXEAGltEgU0IKIM5oCOw+qN
/aKSZDtQY6xdlmmmkYR/JntImfYbAHBX7CHjtXdBaw0R8s8sewXqs9Aher8ZD35LjtPY+ewZMdrv
G7dGGsJ5Pho74poN0nmV37SMn6fxTqdSM5ThXQxHMXXRsR91beHXryL3EoBhku4wXCAsM2u3QHWQ
jDmsA1WhRBk9q2226UCizKppCFnaRBBDOGqmRftikoeJE9SbRElityU9QtJKaWy0tv0vgYArdyhl
hL87YgA+U32OEuEGsgCUOXPX3noI+cMrm0A0Cz6jH9H0l5Z3sEp2MpzzI2Jir5GaUw3FWb1N2wCs
VgWiqqXUjhncR0wn003ixiBDQYG7HoC93umg8JIo4sDMHM0aRyy73nkPrVaeadA2NXwXL7uJPRWb
WzlSCm0svAWwECHMyEMs2HjfeMNYN6aAsR08LBnG12ngy+EiILQzIAbFr/A7sflnGLIVyn54PFZG
yg0F0iboU21t2worxmUiEsyyJeakdkNrKQPwxJNzacHTod2RyUHhqtQFue0BbuHXbnaiGJKBLRd/
CPGFq8SovXoz4ziNGLYpgsI43ZCFimyyIQ24y4adkQZjTCCab/ab368If7Ug+Sy7QtpM/0z3UwtU
J+6U9mbXrkMq1z2WaGejPQ1qWlgYB7sBn/vcw3DpTThXftYF335//aVp+enRUw48N89UnuPJZWP4
+dGjIU4wlo+2vUrCAp9J6ZxZNMlOLYf85lJQK/7+euIvVkDlCl+Svmmxe7jw7H6+IBYGAVTVIX4S
KAY6Wa8FlVQ0ZwtY7gUxEtGVGPs2rTsS+IyS7CSD4PFacjqf0PBQ0edJwFDTNeiIgSuQf2jzLmPd
Tx+IY1o+OB4mv0QYfJ8y/rQWWbmpxrrO2nVtBOVVqSYUh0BPlwMhLcJwpImbhNShJKGAOyhHS6yJ
Vp13ZW60e40V+Q871rIjfPyC2K9N+H6uYu+2l1iHnz8v4HqFSWqKuZiTQHGTYhsC4kfL/vdmissi
7FIjOOxJdE4ACn5ahAU6oMH0J3MdlUN/5Watobd10BvvuaPlO4HG2J7HZGkrmE2E2gYWCru140WA
ZAQQqGmTNtPwVLszATh4zXCxSMOBSmrAi950cHr0H17yr/cucxPcp5LJD2NzxvAfPhqf45jsg+UV
93P1KuxS77Gj5Rgciug2xqOw/8O9+8uEmQm35aEVYALg88h8elgNSbsoNJY4JCNzHgiIhtoWN96A
7DScYabUQxHtcw6/l4lK04dhIEl8NdTa2P3+hXy8JyhdKF5QJAifWsb0vldzP98T0exWohIJQHLf
GK4z38cu3NNG/f1VxF9dhnkQKgh6jeCLPt16wOrYGFOO0kY5qpupzjPw2XXu3dAmmd46UuV3Lb2r
+0k7xtmkSVGDjlck5ooiJk13kVdjw+Dn6EbGVXbz+1f3ceFcPgOyTKgcHcvyfYqpT+tI5WNUwJtK
22HIGXW6vrEdMxHtcQbdhx3iRyyIYhPUaXRGpqq+/ftXFz43get5pkeQ9cdbL6bXEDod8fFybkW4
bQnpW5VpDPdlikK9mZlpwPKwBqbVlQlvS87Dl9+/go8104/3b6Gy4NZn3YbA//EV+NKMqPG4B/oi
wZxCEjNJGm1Sj1dlhcwsSDLEdRN61d9f9tP6uFzXNRfxAWN81gqesI/XtaFqgRAbKiAvdhkTX2Ka
91lYUxn19JEvKNWIZdI0A93cS8CPj9Ewkm8Wp0zvXbrPO1Q69Fd+/6o+rgTfX5Rk82IfxbbtWOrT
8Jd7xLQzG4gUObj9Sjphe0JrssNw5CyspsZ//P31ljv/X4vy9+shYhCQV5cy/nugzs8PoD3O1gzJ
moCDwlab1DDcbSqADxuN397mcH7xNEd4nQgs/sPn/+szucgn/nll114+iZ+2p1lkBWFndocsmEox
JG1wG0hoKb9/f5926R9vkFMSi5zic2XQ9/Eyg3K9zK2bfp1VUX4AoBlc2I0Nn64TxR1+3mbZ6l7x
C0uYNIsOEpjPvWpD88KZgG7pHEt30jjFi4v/5g/PnmP+eu9zTlhSi0xm1cr0P92DHV0MTah0Tf9w
uApr27+ODQwJq8LMSLmj04MbqWpX1rwI9buj2+VblUK9TAw8JymiDRLO0rOSwOkFT2r7AJps0gTQ
rgZkcQky3N5gR4C6IarMKDcVUyu5AfEVPXk0A5NtpqmeK+ZIe278+coJ1WMSmuG5ZMsItinxkzaH
mFheRRn76Iqqt/vmRip6cowRW0zRRvG8Nd0KOkeuzabYFWM1gboI6miLzt46GToX2uGcMyOAGWIF
pKR4oLB9f6qenXowL41K+DlYE68nP6/g4mdp78/5GsIwMcEmlHiG04s/U1fCOsFXo/QJJXNVQnO3
cCShznBvh1JhuOyGOiGR0QkWleuEuh0Akwf1g8OBjRMnBnFwOk0jk8i4FNmG6tn/5teGMa18ksse
PNEpuHOc20bmbItRyW3r5t0KIpintgtLEyslYzuSGiimQ8hfm6zv2rvRtcsnMkb1ux/aNfGQaFWg
7OuG0HvBCeCEexMjma0npN5TMw6vVG3AcmcKojvTCQlm9EiLaA48+PS+EiKqw13iWwGm0lJMl0WX
iffOH8dXiEcRGB8DH7nC+fRIDvPECSDWzkVnCBI1sF8z4UF9U6JVHS0GELlB8h/R7HkKdng0Mex4
sixAbIesYauhmnll7Ay1f8wqO36K7GX0MNBYWKMIxYrcmhFCBczRDa59KwIM6MkiXsPKgykvCtSo
AYO5k6LJJPw/6Kz8Uc5yXyesGQ/kGhNE2g9ucDLWGnoJ3UlYFGk1QWir6XrzJWY6efDJrnpJ+lY5
awIw0O5Qm37lKAHIoRP5/M1De/yErQOuVWoyAjmZsglNfWQU9l1jpPUzWiXzmhQudW1kw8Lin2x8
bGWCS4G8ZE2YkxpAGRcearK2n0u9Nip7kmQQdPJN4JLBbJojT1xZDGxO3RT94Z5zyyIyLlEabq3K
DXvQlz1HRMPTvrXXI0kTUB6HRK7aemGVEJaM1/17qPDkxjTWMdKMJwRtVu4qI8uZ94KTJz4Fi9ek
m7hPO+7SoHZalvqI86nwyvrFwzJLnDHcsGFNa4CB+EhvVTDTGutvTjZGL35pVw2RdXPnryc0xP02
B8GGnaSnH8XH2WGyT3XY+acTI7gMn1NqnPSoUpjqkfyXYEW09GtgwMqAl1p7FcmFWfXdsRoKmuoT
JVhnoz/dNNVIEkQbiIAQgRnwWwu6K0v0HjfJEqzhwp2CruPhgEZZAdEamTI+Z+CEob0D3aa4xdvS
euLkPiRrtAD2kfxXcowas/Xyg+X1zAKaNvGqLciMwNpguebGhkiDlz1M1bHki/I3HKhNtMw85hVf
Y9yeAwJN9Sb0CtxZuAV8/mAeWk9hjOUVCrKqag5Vifcw6MxCXY1IDwV3ESRPzOJwNeL+74yTFHnM
l6pswUb3k86/ZpOsr40l9XPdGcAN9kZsKL74KSjOmjmM8i19GHmDkSsmB8IHp7JigqGeLchD34gt
BfHnFjOd3qxbPtdxeQCRI95N04xRzpor+uhApZjJuHHIXqMlGnHhhhRerZ1Chwoi174KBfFwOzZE
tz1YCHkv2tCp/C2kTQR5bpURAVH1Nd2EqnduGAMDqJakjM8E/NZ1hOKjG26riY1mVfZCT1tnwlKw
siwXR3UIbvA8joW7hNa39LgTVZpnRBDNVz2spVvGdDDBq8yGYJS2Cxt2zKKwZGqMfnrdmZYN+BtE
3MFuaZGv9egxCCwTe9zRDgrBsxASjDUyCb9iFAnxmKWjeRpzR6hNnkFNgfrpLKROZpIdNtbeMHZ+
61Fy6czhOJrqmeGFVbybjPIf+QsOgHOGKqj36uLZRw+LU3NOmSTEQYw5IbSJyoBY7JQbLJUhyRWR
iRNxyJr4RsDfnc/Qb0I/tC27uPQt5t/rsrbpGZqN8m5GlBwPSTH2xBdZ/viIrmSs8BZwsxwc3U34
GvvG7Zmg0gHYIMbMssMoZo/GDJon2LXDMH9jDRVHlQQc5WvtY6Hs+gjw4ozRFo19BWe3G0ZJadXU
AeEbJlTjbgdJICVpzw2r1LrsWGmHc6bx+iqLiLbcEADsEbOUIJpfN81YY3ctqvxLQfQy0Xbol8hs
QpOoWBFE40z7uA6hfwhCcQWOC6QTmzB2pLG1rbknByZy4b74fRUEIPS6vl07DL5YN0REuLuD+nmT
K6+/Tku3w+8Tew+1NYEwLsXcnsxZnl5Yo2ZPjBh90Gy1u67bw3PbEt5rnBNkUsUHJ0hxr+nmJg48
tou6D2Fu1PoiV4V+z3FpPYoazUuPDJfq5hQCMTkbfyjxfj1AecJEbi5QKQs0Dp8qyazk8YwRjK5d
5jewMrELhcuoqsId5jbpW+wmnbe2kmS+TCyCeVaMLCkRgq4ilodbaqBd67Fi4utxfF6+jLovTZUx
PW5rwyk2mPxiaLDmBAWflk3W/aHm/4uTCEfx5aXT7jXJxPx0GgfxVeV4TJDCgrJf2b6d7KspZx7a
IVX8asr6Fl8qLphIpM0J3SXzrcLheRfbI23j3izs8U8fqWn/ci6gH+HAQiLLx1qq6I9lM1lsLhwR
0kCUYlU+7YF48QQMpf2CNpoWrAKwR+qgZcQPkhg2khubFNKRGOIEjJXdMSv0RX+tihIu8BCaNE55
kD2sjSkdWMDLInrHRRTlaEBbkkFQHKJbDRKrn5ZLThS+5M19HVovQcMXgcnF3WrxPBBwnr3WeI4E
3CJVD+sY3cihIySPTQJQNPDsfgpu0U71JWOYKbwLuN1ftBmM9qYNO/sb7VrzOQNpC49c1WhcUjJn
lnmnU44bPcghXaqQabGnc8cd5kESKufhEL5HUkKIcBTYzXPEKOnWFim5VDkGTtIr57gADR1iELbb
VtZbhy67cWaXCbGTbtjhR/Y8JAoZDolvscabiLZyQeQOFBXuBu14nqH3N71zk6nXF79v5pc+mZIM
KlyTw/EH/w73KXQLyNMDjGK0N0USbNwpbvs1BRABbkWek2VglgFE7q5+7FQjsMG5srLXYN56c12A
3P8Sou5jLXHLbAsaoBd7H0nzN4KwID1lXe/sWspHlqIZExAuvLyEb5OkVQDQeWov1UwLBMrbgOff
N4DPMSqtNKijKET1aKnqgkrVFcSmGamBDykCJPT75/3XI7JHEIhHdgcfv8sx+eOtiabE70wd9Oux
IbVOTDmA/oS8YoxYy3KJqub31/vY513ufboStFHx1TA5BKH88Xo5ZQ7EBLwHmPfcMwXh8rEcWiId
HYSpf7jWr0uZy0SNa9C2tOQvPduuNFScBWULJR07O+90pBMy4+avpHFGc7vAG5mZpKom5hHSm7X7
/Vv99aPlHM5YldYDw1LHXlaFn87kYrKw5NHmXDeRmo5zFFR7ck+cjdd1JlJCoqF/f72/OP4idZes
3dImBlh+WmWqcca9qikvCBsKn/xqAigtunHnU7Dcq4aYOtAP2fXvL/oXUnVWNWZzLmYp5Tri037B
gKjpk97ThBbG1XmmRuMx0WZ/OhEStBobTihDoJONEXUB81NUl8rwvXWkqub4+1fyF29/kfhbpP5Z
hBd81qobRezTjyDwS5eJQVu89bZqgC3RO4SCyIicSrxT5snvL2r/xT3G7Wx97zCRY/d5UJM6vfz/
1J3ZlpxI1qWfiFpgTMat4/MQ86gbVigUYh6MGZ6+P7K6e5VC+hVdl32ZqUzhuIOZnXP2/nZGfHrj
m1nT/yh4GpBY9DXbzRBXRQtnok0hIzHGCFDdjq29CpCQvEUtvEOaNUgB10SN18VmbOdwqxCG2D7k
we7iCfLefOHWFCjWIAdAnJWhveoIQ362osoe5qlK12GUWH43p1gDS8+8eHZfGuuidcHI5SQHOr7d
9CWm8UKOGMFzdBtzIYpwLRllj3DppsBZh0wTm50H+57RnA6rcdBjCGmEBYJk/PvX9Yc2lYsHy2Ei
iSOLecKvrwTDA3i6dToQt5iLn7qxBLiYDbFvX1znD404lw4s1j2GJPpv/gmNK0NKRZ8TI6Ci+Sot
SgoDRXZXlrcBSi2CShq8j2hjhq/u8ffX3uGFgCWM1Uzi3/h0/phDT9jOSD6kIyJj50FuJakPNlXl
wdLRMB19ceD5w/Us9BgW/W5L6LBVfv1OdfjyM6Ki1g9CAoLY0UlQGooxuG55+aF4MaDRvvh6f/8Z
GQrieHBMxmEYCz5tGuTT8++rdjnpmUQEkB+kgC2b/8eW+j9KAH5/uejl4N6BALboP0gh/3UF7cqm
qS0WcHdq4hve+WSLZLZgKa+1ly6n42FzJj/QrOw3Zq4lN39/Wv+wV9kWzVya2pzDKBF/vbxOxuCs
96gy+rGV264zvRujq2Cr6Xr58vdL/eFHtGlUM1VhwxK/9W912UD8TDg7u+48ofINRbAqydTeSHRc
KztKm6f//oKYupYfj9EVqp1f7403Udfq0sBlkNrJVjItIf3EyR8UEUdn5QzJF9cTy+7za2/cQWkk
mFExM+L9+7Txl8XkNI7OM1Pn1FeEdxfwz1kGirUSErIHIFPg/0M3PVSOrTVEF3gWmdEJflfbVWiS
HRjtFXxDp7uK6PJC6k9CQq6J1O3ukhZe9lqvJprtU4m/cj2EjfHVkOMPjyNxnjz6rBSLL/fTd5Z3
UWNMRKL4IW3hY92N6XVOkOlKKFuvV64dhmAuNZME9YQobTHO9hfv3e9bHIuahSLGXnr9jFx+/dFC
WmtdYQU8JU2A80/m2BP1qfqJM9+hk4BS3NGRaPz9SfnDy85KKnTbRF9ji89rNsLdqWtqr/VHwUM5
M846mlEyX/77q6DAYnLLu74MGD7dWonKSGRchZDzGckm+FpkI9Xp71cx/lCJYd5x8SJzZkHn9emV
5r1y6a/kZLQI8xv95fpUNYrOOGUHXB/UysCs3BuawnTRWzVtkjgSV32RT9tUd2CbwWcG+vzFh/rD
q4HmmLef4g6tky1+vXcMxp6K07Hz21AjJMkqqr2cEuKxjArmkaMPzkZWQQ6hM4mTVx4CaBKCnPkv
PsZymU9vqGRBWA4zOhob99NGQlYBibg9qTJep2BfVcxYH5s0F/dqChtUue6CYgUZqRm+Xo7jh6x7
b7rJ4sh45xwt0M2lqPm/GGz94ZGXDJqNZawo+I4+fTdN38jcNSEtDlrw9g9+32wc86j347zxYqrE
ASHEF9/E76eHRYDCAIleHqM869PBXWb448cwQsFf4MDCIZatDQsMKH1iBX1obCGE9fo56vvm/e+/
wR/u1jPYAUyTYzyf4NMKE44syokHV3soU/0GthAjHTER70pLZT/ZdfudMrV8+/tFxe9XRXzoGtyp
XDa6z+9eGefh0i/j3XPKGk+O3Yn2ioNNjHeLDTbA29LCe4oUtveFmwJYgJSQ2TgrUbTP7igSaubK
ArA46ZGAABRix0XU1WXjEnEyJLQ2KwwGmGlvu1RaH1ELkJ9XDU8E3vIRtLmycg0QfeE4u2iIxcjm
10yXfA6aLzba3/d0ZA/s6rBLTd71z60YLcsgzkr6iFrX2ztIiaQECQlGL4jLw9+/198u9U/piYBR
4AC2UGX8+lqnQZKTNCnJthXtw6xIHglqsG5o6e3/9oFlG6e0XubZzFHk55cklvmUGwMtL7r7QGMN
FRzIqS58XQMFODYGUQtm1dyZgkCyv9/j72IQHlZpLBIx27QXw+6vN0mvwLQD4ttJa8/0e1JjiVqe
6I3X0in38zQ7N1mBLFCbGfAxVDEJxWrKWyNSFmCW0D2kiWqumnJZPv7+yX7bthw+GX103uFFkex8
2lB0L4eD0xhgykYnuESyc05E3ZrHv19F/FPf/rJqcsRHJ70IlV1mAdbycv1HlW+nnchVKUZ/LBEC
bmPDI/KkdatMbFyGti8kBZcv+uKJ8ht7hCAbFMnAANUsoSpPtP+m1cDwMlsyaxx7VbdR/c0bU/kd
K8FobKJiKORFULkXxOnp+r2mqf46l02rtsSYY/XiiKTmNfl4EIYzCoTSNzCsRwdrUKJb0c/FL6yh
b2b6RBcq2owEMNRbo+/kxUtUgCESO54Hmi+iuThZsU5s3lBTnaZzQ+MwTrvXxsBxtBJ5jcbJIlep
Bo05zR+d6nAllFEW6ac66ogRJwuR3vxQd01PnasTJTSkDmkfjpcl06HytIDxHWu9tq4Gs2v2HcNS
9y6XE2kgc8gD8dNUAw4ENfY/bAnkYB8B0CYd3sU4exR1De+N9acyt1SuDM9qhMrFOscTTcZCIL4x
VSISpNdCiE+YpujR230O/C5viWjmhwpQQLta+GG7ISBNzJIxwwNHWe+xAv0J0F51r2kZWD8ZQ4sT
sSxISLU6xVbnlB6O6XzKigvDICM5zklKiDQYTvJSZ1gmhJnNNiFClHm0x6cMwGKP6gXYCWE5kA+L
hvLIxdcGMHcwCSNrrKq+L+yw1ndViRp5TZQO2tahLeanoir0x7LF87LyxkWCMPMwEL7gLJ1UpKck
2HTNUF2H1ji8SzBYOjkS9fStnQN46wqw4aPWKYdg07SVgOyc1CRHnpouh8KMbRhp3ECu5IDsN9q7
s5GmO0KCir2OLKne0z0AEJOqygCPmeiqZcxHaA3e3giZgkqncaFQteKnFbc1oY11QaXNhqwICkLl
ULMNGLCDC4hlYAuInUKql5MBxenG4MifDiGp48UyOshLrTqoFuMdVEk5wCJPus5aB9hTltjZ0DV3
UTaM3ysmv+Y5EoG31TunsTbdVIMaLzVnsd3GVv1Ss8rdlE4EICuLVHdBhlQ8J5ESDx0z+3LTZCOh
6522dI2xj3t3Xi6ihwTfqOMP9GO/64wWvzdzPwh60p7zQuIc7ICJ5EXU9ChOl5SJAdiXksomZZXx
Y7Qam0Bb1wYtYOSnmng0bcavdT2rdyqA7pCDKyD5Pp96wBtR573TXcU61/TQhgsYJEgBbIsvpm9a
tOM1IAG1jZgM8xNPWpn5Ba1FhOr4l0FapbySpI0o74ddOuolm2l9QzowLfQtwsDThRXwYxp60jMD
JwJHpTcOmUclmQndqo+LiFEzcUXa2kQnVaxbaffEAoRIuE8Zp88rzv+Qx2qtFMKnTxyKL/ao39fj
pfkrUK06SHRc79PJOyYJKYsHGr8E3xPvwrO9q7Rq/mo/+u3sRt8Fb4pH6wXpJ0q0X5fjFmQuao6Q
gXE3MEKteVy+ZQb5GhFZQkeepQbHsOxPlVVNuywq1SviA56ZEodnpi9SsVmoPdiDfCUQ5eyYKr9W
paY94pUK6y/2qD/tnq4rcFh5kunQb1V4Q+OtZ9Krk7plkfUVkkX1WMACzFYJI7cTQ0AcjK4z4rNn
6H6nGDUfSCGKb4ciTLvToobC89kZ9TMjEaimf9/c/nCAocrVXZtPZ3js879+l5xBswKnCHSIPDG/
t4zpseAWzSvxcF8cQf85dv26i8LSMhk/oA+huv7cxEJRUZLhQ4wCcU6EkQYo+Tl1yuSDtohz3Y2e
wqM2SZ/JUXiJQLqcSFbpvqgOlyPB5w9B35guLkcZgxHor/drkzHOpsnok+akthsm4nakGl9Nu7Wu
+q4yviht/ng5RiEMJgye2M/3PPa0IQmLIig86gFM63n+HcJResChgOfJi4Ov3o3f6kzeDQYvjkeZ
5+IGWv78P44qcZ+hlx5pYDnjIPfodKuH0rAYRQVOuGaFb/eBF7j7IZjlXcNoalOhu/+qh/Gnu6bE
5bgkFlLa5zZ9KcMJks1itQrq/tWsZ/fNTpIPxOD2i5gD4/m/fYa5Z45lNGwsgdLm0z1LI0td2BNc
rrCbA1GjGqq63IH2HN1/caXfXxfXMKCTI/6kfhPu8uf/8fUG3gRZgfmrz3wLe2eMjmVcdbXlvA6D
53YnN+qbV/oOWbjD3EuX1tHj+DwHATs7L7Z1V0Vh9xxribhvtRCBEC6Uudv1dmU8kvIYqNUY21dY
ooJbnaF7vlL6mIFpTgcYzdpc6d/nwiTQyEF4uMtotT0WlRe9BbogVKugTD4NfeFd5riX0VZYvd1z
4EnyGxkkU79yxqZw15Wh5t1ogxJak2oXyo2qk+Jtco0o3uSaWX23G863zF0Hi3rNQixDOCQWlFjL
deEPuhbZO/KB+5/0nsnsFM0M9LsdPJyuPWIeddvnBNf6S5CDsaZ5llc3f/8V/vB4GTxZDvWs4Gf4
XI8wdGghEShKoTF7zXNHnMec+9L6AT0WMo+vAGZ/uB6LBS1NKjzGT//Mh/7jR5emF88IlDi5eHAd
+EoCDXWWW+W4dUvgKpGlf7VW/uE5A09o0b3ib8cv82mZwsVlawbvECLceQZPzgmA/JryCrlM80bK
BBL7ssEI7xjTlmZYjegY7TmpdC+Vp097xGty0yc6oW1aDqrn79//Hz8cO7xB2cv3Ij91MDQFX66w
KIeUMcbPZuQBLG97l96VA+D379f6rW9B5SV1Xmq0HgxYPxsR2o6UbM10uZaXEJeglDpX3ayfEJ0q
/rGMdgFy6y9uUPzpF6fENpn2ccBw5acVpSuTKNZs7rCPPAxShHQ7AQm1DtkTFUHqkNyI+Yq34DXE
c6Q0zJReUBGI2iKJXEdx3INWKfBlQHmlk7Wqwzx9JwLXzBgBJuoZnVZ7b9N8m0mEsNQI2UjJa/5O
ywVJIrpNbyep2lVVUv5EKcx0kDggqAp//2p/V9FQ0UPekpjALMfkp/x1Met5ZceA1t4S2FI/xbSi
trRu835Vkd23CYMaDrcF5jDska9FmYlaINVaC6eN05xr5dX7v3+gPxwf+TzSBbLHnEf/bEirDeAS
aKmRahVVGnN8ZTKzYmgUflHQY1H+fAhY/F0cepj34H7+PL6rcaN6UF8GQqOmeN8ZetluJiSzt5Nb
DCTJgmgamXsl0dtM66ddG2ympIx0efiWjKgYQG6b0QHeh12R3OvkdzqHCveoLM7dVOONofzOncZb
Wkbjc5xpOhCfeACpZzWRRlKHiALUVIwXT+CzZtKJC0golLzGRypGlypct4s7DL3J2Z286CbNEBWT
rdg2wVbqOpLtBDzoM9wlxFupi5jNR0vk/MwCRaYwAIyQV0Mk9lcjwX86578cnpD2MYRkX2eGZeEd
//WBCVtXwjuqbB9ds1GuHQ2XLInZ5oAuZu6RH7rGM105cSc122vXqGRHUBokgj3FdmDepr1VhLfB
nDbWNmC+1p0JzcnfSJDHg1ulLh0KAlBUt3Eb5ZX3rpsod8NeGtf/diL+VxiB/zdGwP93wNylnfw/
kwL2XRG+1dN/kgKM5f/4NypAiH9JHGU6Kzq/Mxssy+K/UQGG8y/c2fx7RBeUMjyZ/xeWa8l/2ZJ9
QFoMxPmDZYD7v2G5lv2vpefM9NGgb8mw4b9CBVCNLMvufz5/y+HOoAOH8YYrsTj/+vxB3mg6mp6Y
P6T2LRh3hsruo2Bu9zQX7b0pMrrTba5vZTOudRFc9XakQxOdFUTDyNy6pWH7aVHKdZLmj4GYHFbw
mUbDEn6jDUBHkbWZ2zGZh01nhOalMklwqmznzZRxcuMmbnV05ipYoffCBECA0DTYP3p3l3fBW92I
bMNhvzuF4D9v2NfVUUJPgopdLDBvjaTquDHiVSiJOsPWGN6MIWdWs7XFbk6CQ1uB9BaGfYPM/1tC
ysCqquYzy8ZZM0ZaVKLVdkShoP3uDOLzNM28YEWHC6kpKCDRYnkOZOBus4ysg0hv0rvRCfXR77xE
PoRUwRu9hcQJPVA+jb0M9qznlrE2m7gHVefEplg7cac/VJrIoRCXGtF7ZkzeCLAA3xJh/5w2CEzQ
37QDHETb3MsO5G8o3RB+nur0+VC5noZFiIBfvs6qHTajHZmbTm9telcj7c1Vbg3BCXaOsVZOYES+
oXOgckNqkwkAXo6NBJ3mSouK8sWL+h3kJm0TlVP1bU7HcKsZTKmgo4DUW9EVSu+JULICOOhzRx4V
ASnHiW6pt2GlJPeGPpl2ZqVnntFnOfqgOca01vLTWaCB9RW0SdhTnUGCOXGPRu5PnSue+2nsDkk0
5Vg04gkgVvEONOUDKfKljWdnk5XW9DMjB3uVRvTffNiF6jKQCG1Ut0a4T4w2R9tnJ4inOTnQm0MW
2XX0cBHJTi+LkPg0ctZ80zr9BO97NVcjw+YYCi0DkhVtUut+Csvi0PT2O02+naZpr6M7H6BMfofY
dA1ucUcvcJ8bOegnlxvI8KiocHJuOoqxD+JnLUwYc32sbX49J4yA+Lf6iIMcKz65uhtH9SeRyGyH
VcS7saB5SXjro11vJpBnsdudOWrmO2mQO1nY9XcEcHuqDv1tJFSEJOyoBqJPPx5VPVLag8UCcOXM
xTiusk5MTxPMNYIjyZ/aom/Kzpkz1hs9VbcAiuCfDZV8mFRDas2ExhjUg1wZ/aDtWyvtr4Bb5CtO
nSZyGpfkNoc427RIYVSGO8+txQFBbbghIVDfZEk2PhICwtnTbuNzh9Z/Uys9ODhNFh5IdpUvmOfN
y9CXFDNJV/W+3laPSVG/up3XYhNpSC1rkxCScu/ATCDpB+9H6ydW8lINCEjNWqHtSUxShy0XkY1d
PjLGVVd6EYaHTgQkWGXI9stW1KvRtOOzq/r3iQoIuH/N56LkAuw+EZRkI5aT9FXIUzV4r0k3tVZe
hkIcW5W+FoRJXXBDhXe5rQ1nu8FInnV2cU5h5r2yId9rkXAXydt9HBVHjDj6CqGj55sojVk/+uhu
yGws10ZVHGzbuS4Lb0cwTYQrAYUwQWhVe2EqEK/N0XVOEtfXJecwEnv3ZQ3vLLFQ9tUMvh0r/UmL
ifOHNmAc6oW+tWVYXgeKaGMm1DsOVePBnF33LsaivFqW6WPF2s8zaIVktOXuRbVNtgIU56eh5k9E
NA/4RZNe7p1SXDwj3imJ6pe0yBV93YMszEvQ8r41wzuHf5MKy95OQ6Lo7IdzgNGnXxdudLar20iz
upXX1JuZUKtNGOcu1KbUOQe1vTYn40NJ0ETczrEH/+yTJxgS3JJVj3XBaUhvnLu8ymPk1TPxirhy
jlUg5+3omOUPewQlkFXpcGPnCDZ1Tp8PiD02cUGiX+rEgDBMRon508SsmBAFYl5t+1iQ4jyTvTYZ
en5Q0j21mUaKGxHyK2E13gFJL95C24kfopzENVrleotXOT+OktE+SJKNGHT0imip0XpIUHeidx/H
AqtZKmNtQ/OT34CYUqTKTcT3X1yIIIuJrs4CUg1mItymHwwpBuKMqnzHSzfuY3OG2tIJdgcovsOk
umfby9fk2faknw+03nLbg35W528IrEOiENpqg40s3rSz7df9MB6jAJ2XC0mMzJR81c7iapqMfWuG
2o0xNdNNQB/Zpz64zmd5L4PolBolHwxQiIt8Swuq18Ec403VUpQ5QsUvdoiHxYrRrrmsPj6sagSP
OVDCjofHJA/i2tGaFiqXWlukMqR82VdEkZu7aTBnplfG+NSHqt1n2XwgZDnd2dBaeDzInYtE1aFT
0TdGRrJYd54kdLykUAn5KbIydsEE5CtaUgUrtuAwKfcRJQGQzuoFHpxYaW11nze1PILEn/EKsG+G
VESHoY4bWpGgY0pVDzBFiltaKxvPsNtjaBbwQJts31eNfmyn2XpojateJAOoQgpDfM7tJmKisil1
goaa5HWWBakieuAyxSjbOxMZ0z6YeLbqVnuOmjSCOF0ae/RP3g1g+pjloa0O7BGIy1lC/JJIs61e
VHFE3k3p7BwyFvHl18iRbC1ceNX9iqNZvp7t7qLn/DRd7T6aSbwznXajLCKzckMRzhVde2H+o4aW
CyCOfSMK3ombJ5ZItq9ZWPHfJiMlERsN9so4eFE0VO5CsKGXINFt38knYzd70XhudRy2eu+ob1FZ
9+T7zXWwcTmIxZuE5WaJFdnnM7LPaCBGyyt5msawg7JnPg+MRXA07tArnuYqOY/pS5izYSYvXptd
OXZ2raYlDqXc0TDkZYvMO8dgjmY+03+5LxL7Nky/e4j2TY+weM/7ltfamhQ9Rvtrl8TjsnsRHZtr
36z7try2OnOvSJqvUokpR41ygyeFddFs74YAt5UqkMYaI5FBbk3wW/hs6Vq/jnXnTvVRu49IBVnJ
2rwpR6yHfbnBSKpvWjQhm7jamYO3LZ3saMUvk7K3ne7VuyEv3tIxu9YbQfkj7jVveKn06GjjRW5a
67oumVTywMwDFKO29sp1Y87NpnHjegNemOBssqY0jq3IuidYWD3RNRiiwyucZXtExKg1NH4jHEp+
lhffZAr6EVfuNy0dBJhMHhfZsj30pZQrxbs2khTv5lt2MlDAKVzTwAztA14KsR/SYpcW+uusqsKH
24IxdQygtWt4lBzcJ50WEOM1Wvddxk9JyjR1mRmru6rm73JUFb5DxP4WRX2yESJjx65T+4Tppth5
XStXbjH5TlQHgImiSz5pH5HnElg08HBpxdpU9Y8p8i6TIKppjNbeEltKTsGkiAQwYyaO5vKxXFW/
cGDj79D9sFLrWHJi0sZoeiFPgN8x6fMXHrR8lWnVc5YOV6Bz34tOv88pY640PfvgdFYdwcqKF7M2
b3O95VORdjBES0F9D+nmVvYNj5Log2ujGe5g1Nx1jJBrFoMG8yNfornt7LEADxiae10Py7epD5N7
LwtHslU/upKM+VwS8NwWlznj1AM82u+sZvqmW1F+kX0qVjXu3+s8I5o+p9Vzxzt1wwDox2Akm9Iy
tFVJaxXPaTpu0GxB6OyFaa1r5G1nk4HJqkMvuFF6eEIrS7ZaZrl0j2Wkr+x0mh5lXLnfmfjKBd+S
ngPckOswZINfQv/4pQD6E1bFYl6qbm0MJL7bromv0KVR6uEP9EvHudYhZ27wUXPECKMDlLDqXJap
uKJS6sgUTl+7ILhDWBS/glE9u+z0bdV7m6jiFO5EJBqQ9l2RB5WiZE/5jEZpRn45dNabWVZinw+O
Rt6y0A6l1Fh6DdNgOQxxnDN7UqeQukETFvs+Tcf8JGi6neISkofhljkVlN0dy4FR+hjNJBcEsbNC
pJE/aJMBfNVVKAHCnK+jcEPvwG6pTngWQ2AwGHwNgggITgKxDQjA+wZaKty2oShBkjbFbsbD5Pc5
KX+sk3BnBxIJU6/sjoCiAZMDIzOqwfuB0cHoCcpI7opM6ZtEJYk/uq2OjD56BWNtbjUnNA7ASgpc
1B2jyNAlb4WztfFoRaG+7qyCrhEG2XdBTPU2baZTAYkW711qeI91xz4M4drxLb11j+YsonWJ4Gcj
5Yz/Nsfi1fGpnjTmi3i0yCi9HiOWJAiy7h78mIXIYoA6XBmBtkcQGfhDOz0P00i2nFthFnWMrANM
U02El46v0Uzu7Vp5MmlXhZoU1FInuK7TVGxwpU87ejDjpq20+ZJ2JHLTZ1K7qZnNb95QCvg+7XA0
Eg4DvrRYiTOFYoTmP9FjaUlopTMgQin6bVc06th4nnb0eqpixgSPrpHqz0MvDCwL3fA0c9x+Gica
fsOM3oTVPd8ZBFru3bDo0JzE2R2iGlhYU6j0U6C6Zm0UBbxsN2guGdGWa2IZjWvl4cHkOap/9mY7
0ChOxaU2211sFHej95wVkSZWbf5E2kK5hHqCaXCVxk4eiL3QSACeC/WO+9JiHBh61SqYFtB5GFU7
Vx/NczLZcL4bw7ohMv1VeZr9iFe49seZmAj0uOHzJCoKG9spzgFsgh1ZpLAlHM2+ANB5SGpmMPVg
2QcG/WSiuvlrm/N8BfVIWF3SHJ2syxiicJSfasKAxfJGjqn3lIJlusVYPm51lRrryopvzLD5WYwt
RzszL84l6OwL1fl4o3rD25Ag/9LbTbDrrTA6Vz2d6EIMM8tROJxAxgCWHwK8gXlqwywv5+RRR+Bz
hcNdZ5/lrN9o1bBjB5kjb/HACutqMOrgRXal2vckBm7iHsieV7Ll6IPr7sGaYQbGdbMaHJQftmyP
msG9BL3THnvLtA9MeJ1bM/TIeTfwxnga1nq/UDNTQOVNt6WR0CqsDMITZd1ejTqsYA6B5nCtWNNZ
iSLrh1aQ/23m/SHE9ACUKshvc+c9Uvswrm5Ua7yHA3ZpdRDqLsJEIBeNdPF9Yk8nSQXvIbFe+d6j
oUiSuvI4dg6JdvaUrd1iuCeMjsn8k2mx1WoqLN55IkcaCbW2z2UfnrWODDYtme+S3Axf+OKT02i6
6YcVWHiFtdomeN3LHjJ7YmFNEBcpfX4QBN34WhaMT1FueC/F0FK3DEK9jig0DlNgJt9qq5McpQKD
Zaevx0W7lZf7qTOILwbH3JOS86P0gMD6iEcW/eTCi0ftMHX6hpGTW68Cac7Ra24S82M58NQRiYRi
40hNN3bodazUt0ZLuxs51FLX9XX4YgHgSDn/Z91rOCrCYSJ9LO8KpyhvUu5xl5UcG307nNIz+vfB
3diFMqD9JvohNoH0o2NTeURxHhkXgTrrGXNbfjUigef0YFgaje8MgqFPkPtw343FMK9NLhltoNde
6bGRPQEusQ65oRGG3jRUpgakFkC/sgSMEangIRpMji6DKt0bRuT2R7DAmDOOxGxiskz8oUkdwsHt
xD3RlY93JE5PlY+NX0JjlOK7ndE618dAQ9YUUkIrUW1spQE9N2aETQKnlJnAWBjcsj1GoQZjUsd0
kp4cpquaTwnvfcdec5MHSjziOe+OeaGak6gDWjaUViu2ORRSTmwrx8eQWK1jBR9+bWRzsxOBfLOj
8tB3Cwm4I+o40wqgLDQCjlFH7BYoheoSVsl4sLv+OJLT4ybaqYjMh7o2fPhuEwlVZBZTjnRhE9x2
gVvtkYGFvirAbyDPp3IHQTF6dY2Lf97V1qXK9dSPM3bIQNxyFwdhk0RN9F4MPT7pZLTuHHWQdeEn
5fIYvKih9+F97nJv8LvAYYqJ4GxAl+DVdxOu1rXN0IDUFRDEBHGnbOsgABKfxBK2GJDoAnRAQb56
Dz5+fEoz57aa5rXIB1Cq8sHSgT7AjYO6vh+yD5DOjt9bw8qJnTt7bsoHKsN+F5HwN5v4hyEToouQ
KC9WcKJpjfQKBkHkOEevSx0stHhW9PAdNPaHaUwTUcPp3p5sdP2QP/xJMNCOreyJ7kW6qmgsYjW3
EKPJaWePiMbBN50KXVIrRvZJmva7RH+wIzwDlLglPU7wup8tpafFnnCbRrPpJ4X+gUwFKCV66Tt2
4I1bTaMPbm3ak/K30uyKfoegYxlZBKGa2XW+LHg2AYI4GcDgycKwVriWWSFt+WZi3osTsaW7t8k9
xIISqSHy0GxVCuWPFQK/lEI7tO8Ag65xyG0Ydvp0gn4wBbqGYY7XL1yTYpGurNQ8GXFyLWKnu68p
A7c8pG9lbUH04JksEW9yyemqDCfqE8mkSSdUCiG5H5sfTXeLwnxrDWAU0nAZJclxk5nlhg78vWVj
QIoSdiD7NHrhN1fuVYxESvWrzPUeZm3pj8mTMQSkRJF1m3OaxbMxS6KS7Eg+BpV9pzSDtJgaC3ur
XaN+2HXl+AbI4hIm3HUL5RaBE2yN8ZtDrDRnh+0ImQNG/lUSnOsoGldNHMA2r+84rV6RVVbApXaS
TRHIVxXbw3qelnU9vOuLTq1k7BGzE4jDNJUYEmSwjge79QW28UxpO2R5JGnVBsMkyhhAv8o6sPM/
JYvdhO7jGvTnOdGru3Feh5k4GNT+1InrUrdLUmdLD+Qr50aMALS5LZMnMt+EvXukXWOtLIipK9x4
N0RqpHsyyo6Ohzq1IFSVE1Ppw6Vkze79SZb7wS3Ojp7vJ/OG7iNHf2hoVcmOEpAFTaBWAXgBFTwJ
HccspcZ1wFi1jQvcHGvfvp4wc1Y6XazRtX0agDcDgk1U+rxvtuu3JIWs6EOsaJYd+hB3pTbczaa+
c5QG6uVtGCTFHhEQyeT9cMtsZybQerL0A7I9TXtrbi9AVfXbGsjS2o0qlleFRX5MZPiEbNJal5aI
99grAbY7qA+ohd4y0fHqRDzhIO7INdiJjNxS2ffrOsR3TJutK46RUuuJbKa6fjIknFXPu9Y94avY
27rKqvy+S7dzhqJSrUzrPojPXizXZY9PkwykNXQdj1CjQT0zDJWx8cYBfVgxUK0hy8kb2ETBIbTH
U5kpXnrVzaext8Dc6yDY1SVB/Q17o/xe6OM1VcghH4bnZqzP+vTsieauUFAb6TK5m6HhWNCY6TNu
m11EqeJU/CgVzuIsqI9x17LpjtqjJi4x6tUK/QEqw5Oe2yuZzwBLcO3C4rHz85QWBy2W+wLmzanm
vxudfp+H07bsd1p9tuhScQSyjigmCKx5pOuwSoNHNVz1oB00d743REefv93G3q6nK1q1LgdQh4qR
FjXZ3IRbXxiorKLuhHCAhQgEA/Vhz1CDmGAXjAjn0dEaSPYA2jSbN479KIFRGeLVnr6nzSPDFkq9
Ja0+otfAizWPJ/JLC5cUDPnS6OSXV4Zv0O3Ql6NCW1y1Gh23Di5RwYpGNfk8ag0agTI7zXqHZyj2
gB5bk7nuwjLdCGY1RMb+L+rObDtuI0jTrzIvgD7YkbitAmohKVLULt3gSLaMfd/x9P2B7p5modCF
oe7mxsfHsp2ViczIyIh/EZ+ASujgrtQPutWO78q64hWievl+an7rg3WXxjksjPYp4YGHfUIV3+kF
nQayF3jjAgMOr/+ELsJjGUnnasZsU4PmYwV2ypMRiafAyqcHXLJmIDawltY6BTKPUNUj8I3iOZp0
0zWlsUdqoeF1N5r+vaq0PzJDCxHzr3Cj1tLmE5oVPurOxvhAMUtPnrWk+c0FRO3DIo/Rg/YBoqmM
tPYcx5tRPHlRg1pyjYH0hEkM/r4H+hnfPN/vUJWY6ude/mxJ2SMSgLuk1zjFgWY+hZNtnvFdpYDb
ftRjasPIN1kl3jQWTiXO5PnfmkYfH6zeOJBZ063rvhW458FRRegozx9U9f2EL3KFaUMYj6e6H+yD
0JQeRSTrUzBx0diYKUXyU1F86auO+nb6CRMfYMfYazSJQA5Puesj/dCn9Ney6aVkqo7+XYgF7slI
hHegEB6dssk3UUmpzUddHsxz3BTvQhmJpLpwELD5UFDGpcjidzssdZ7TKYl4yRgD/y2JmES9XdaK
Eyg1Kko2gO+cBxIcA7ocdU2eNdpRgvH6faQa7QnDBp9XiFee7DavnhXb+haFfniu6zJylCq0nzLL
8+5CCwsKVmGPBof1zi7TM9JzT0FwQImIXqkyUyZmPD+yC0d5SkrHUPsPWWVlbiVJyYfBC0DaW8G9
LmIXY24ZmcTa7Xxg2F6RRU6e6+dOT84dIAPITN4ef+8vVLI/NQ1CX3kfTBg1jijKjAp6THY3HEpB
ttQ3rkymIdrm0SeL/jSawM0QGiUxtdIPQ2T/THv9iGzzQ2+K8Ij41NcxwSlIzz/HRnySjOGkFOIZ
o2XUjeWWEpbdUe437qZAPGvkeW1N8zZpAX83GiC8svmM2Or7HKzMXpsanWowkg9pXPbvlLpRXUPv
O1fthn8Ccmp4A6I6wdn8hcA8KaPB5YU/S3dEhvBnJH6iWfZsIcJJDYITJo/vQl//DKP2nUQ9/hjC
5OE60JUDj/tzmZTGOR1Uex+xPPuqKD96PY50NCim5K4G33206+CvRNDbCygeKFyLPlbxAsjyRF8+
T31zL49swAi8ohjY8B5yU378IFnaSNTpaSqkUhbcmV10R83NO/R5Nx67Eo0CG2Grva9rR2xsoDNU
/DtYc5hm25/DHI+lKZnkz34qFFyvzcdOlkl1TKwe5ydLF0A7qLOBKifN130o5h5c+cy1G+6CAm8Q
+I7mscz630VLzaI1oxyjbtSKJ+DxoGeU0vXh3j3GifYUwtE+89PQsmtEem6qIoX0ohGCiqF1EPZD
Ab3WrJOpYCgWIGtKBUN1oNMEjlSnh0FSPnIe31chtRsKWwGplqq45dTQ7J0ojXlyPHwzE/LJqh97
nm5Ved8ncvS3CQ/+LCBg3E05PN+hQ2Wd5jc+BUooOUYsG244teGhMoP+jMNnfZbMmT2SpfE+j6s5
1wMbhGwTzLcJ/I02DPVsx1I6yDFRQsKx3a18+e8Y1J6UkuBVEeD3bgbOarPZWiXNoKviG3iv9r3K
+8MRVKc+iEGHjm+RIqh4tTk9anDvtEmngZF3spNiFrqr7ejj2FafRsv7nrSydNCryX4gTyzQ9qEX
HlYTlNMadzlq6+9yXsShqKp7yZeqs4JjFs5FnXio28I4Vy0Fbpi0lJxH+b06N5enInlCeha9PLvJ
/24svT0NaiU/qKVv/xr7Wvqax9nwDZGz6YjWGBByYJKOlZY/FJBVvH2mx8IMnsZA/SB16lyl5QfA
PMo/YhjYUw2lhYGiLe4myBLZiv13XMxuirMQJv6XKPalZEL4zYJZIH9ISc6nHSpFyVlP0A+11N78
gIiY6qRW8dm0SW4iFRM7S/c6tx7EdPIze/zUDFV4EpgiflYl1L4UOfxBV6U6DX5W7ZQKEx6TNcxR
surCsDhboWfsoyp612ZAWzwrROCjSA9UpbAmSzU3bbL0HDSYIVVaH57zIDrkHn4BlMHe5V5SPfV9
+9Mz0MQBC0FEqye13vcBmURb1PiIFtWdLT+MvvyzoZwQSMpBqgN8fnAoqHpOT4DcIbqGrYbOt218
rOW6PeZJkp9URJj+xeS/CY71/xvQagYn/u84q0OYza7kr3FW83/wL8xKU0BMAdMHWIoni4kr+X/D
rFQZbxWVKoesgMICwg9C8r88yS35P0iTZSTa1Rf81SuYlWH/h4XuAjUOXGRRXkHD4r8d2d//i57C
xOZ/1eNYgntlGNhIDIG0tWQ0jfQZGvsK7KzROAzszAhccwgpypIr9HcNKJLPdq4151eL8l9j/5+s
5aYKs6bGcYb/12s8F71EWNigUnRDZx1emPyvxiJdT+KmAZWDygvmd21K/zZJTd3pU8WC1yeRWk4T
uB0a5km8oUawOjgEUpBrKBqhP3I5UXRkmyjzlYAWqRTeY+dXHOHoa46OGZODgAV2UcJL75DJGDY4
N1fA25d5CwtxHIRrZxr+5dBa3UlocsLTREF23EcSnl5jhdFklBf949AXGFeZBN17CkLBcUSTgjql
pZ7VnLIIgGjMNW9/hyuBp5cfhK/tTN4CyGeplz9IUio5VnwRuFHmdQ+JngdwH5HUZEtOB152+T+p
rQL2EjI1+DxE4V01YvsZjYFNW+QlCJifYqGEqgrAJEDfl1pTsEOqdMqRF29G7NmiLDN5kENLP5ty
QK2llYL0vdTX0BskXN+/s2fk3x5AAAENw8fN0ZLH6gEzDdl2UOIHa/H2pUJyaGZBm9C9gSlfLhU0
mlANxiGCKhHo9xoskaOOUoGLOS2txUoYLni/+pggPXRfZYOBlx6PIAhfmyKISxTzvFK2ouB4DQZ/
jhiXv0TAwwg8DzvJQK+GpzIsdEebquQxbGvpbCVIXoyGz4U10pkFSxS3aHWhAfvTMhPh3F6V66DB
T9EMVYeOzfbRiWivgwbEp5YGih+7yJmqf1eJHoOitJpj41OBuD3UEpr/Muv/GWpJ9ik8sNMl6ayr
yiUM5NGScBaXPO+HkY7je5SfrcObB5xXl3iNTzcs/wVDLsQIRULaMuI9YcvzM7g9pjDqdjlwSu5R
ZSs6zId/ERQ5NwBAUXgzWdTFeJkBMU1u5MgteyqETazx9JyMcacnFqgxYfy0Yt3a+H4vlJnrQWeC
xRyRoGxdfsAIm9tw8NnVZpqk9LLF8D1NpOaHXrbBwSiG7MBRsPetmAqqfD7HCqI6Iipprh4VFIln
PI9tfJ6oreUbJ+56bxEKrPlCNKDeyOZiPYhYcFdbtBdrkHZHPAkFOrthf9RKoJ9v/dRQNBVCILL+
iCyYi7sPNdimxwZn/tTU8KQiRPWRH/bJB8rpAHvzn26Ptza1mXyBgwmMVmvpu5IO+VQbJqrysQ7+
IYPMffRaGbGrQrbdtw9lGCjPABqYF3Kxim1cEU9zP3FFZ1uujlqro0VBchgQ3N3ilaxNi2tklt7R
qMUvYdqxDpwFeg5HNLYH5D51abxrZVGo+6hH7WYHy1Z7VPJqfMD4VTnkCA+9aJhZ57DV7fdlOPbf
EhTrXfTS7d6tGnk63V6N6zPGEZNhzmJRoapEk8vtbvUon8vebKBQKPmhb2iZKK2fHAhtmiObjXxo
6J1urMvaspiAvmYO7CxJugiSU5x6ChJZsYv+u/rP0HVgkorRCh6hkEu/bk9wY6wlgakU6qTIchu7
mMLr96HonpMgMU/SRCn+D0ZS+U5IhNhMbbGxhDnGisdfXH+IcwccqA9KqqPbAHh5YyhldVavxlqs
YG8UYaWIWa8dpguVZqlE3dYPT4ovKy4iwHhplVbeUn3HQrkwPCRkQygo7c7S4+COhgSK5UPmOeBS
igejH633t9fi+m5iW6H+a3PGUBdakos7KxRjF1AU7UhsT1o7+AAhhfmxDez8a081dGMbr4RtBjQg
O1qcayG0xT7OAeKBvFZidzJK61eDUOLvsbM4aAgYGYgeoEX9DXxw9j7rDfEsGr0dzoES6uMOv+yp
oFbuyT/7bqLkaYa6UW9cK2vrYc8cRo4NOOWlrBh2Vey3oEtdo236j+PUS3QXKeV8IbzG91jbbcnx
rJxrUljU/AimMKGWOT2eaZrV417hRr6CTVaqcGOEqhV/bSz+rkEKogKMTC3z9nef993l7SnQAKGK
oytME+j1ZTiJA0Xpx7RJ3ZhNtwPg5LnloOYHGb3dJ0OhyTqpFBQVjaoOin/KxjZYORYMzzviJaKh
iX05vAqEJ63TPHVVkYEmteXKSQvMxRON5uXtma4NBXOOHaeQmXCXXA5l5OTECSbxIBZzrAjzrr6P
6Fnt0qJvtgQ+1z6mBr0PGTfIZijsXo5l0aDOWxPxpl6AnbWSxDpIMkonvOioEIXwf9oWraU3TxBZ
MC5lw0CtAbrT5aCdVoM5ByPmBlUbfKg9vJPDfhrv21iuDreHmj/LYteYCiZe4H4Ac5svLMVXr99Y
GL7Sq8RLPCK186DQ6PLmFpsRUFpNeOE44dCk5ymI/3n7wIhGvGQ6kLOM6+3ae8RzyVFNfwBJGdTf
MhTrjxppz65uW9WNhIg/z0nv1vNpJSIICPqoL/DA0/WlMkCi69Q4Q6RgJN0OnpLS/2eqQ/PQjvgR
RDlEwtszXRuO0ShoEA3I4Bc06rld3Je9IuEpKFvPvjJaX+NpKr6UQZZ8KGGrbFy7q+PBLcWkjdc9
1/zl7ilNqdQgTyB9NDT1Q8Zltat18km/mwJXTpsNOeTrHURHiOMhM9j8Peef82oHRchRdgEeCu7k
AbLn5dvcNTElvymR8R0IqvfoPX3MAqPcWFZ1dWCEkKFkwwfFReBy4DCl3tpCwXYhIMyWIdiqPsVD
YQ5HKxrs51yDx+AOPqd6J4QU5nuwIGN8X1jmcLYiMj90smRYcTK4cMBncvV3kntV7vQAdL5YkWY/
Qf+gIYbMOC4Oo9+MI/BttHIQHzLk92NvIy6hY4glOaGvyT9gDqO+W+LF4iqF7etvTzyQLTFlJLAR
10AKbLHQ4LUMFcWO0C0bOYGTPxQgU3Xk/AesKmMB4LKbMJzKZKx0ujHS+GcSXZ5cTw5qUip7KU7H
e4qsJkRZqdoIWSvVG34bexzdD/p+GClffg017KOwt1FvKKZABX4wqR9yBS2yGDbhCQFmc4ceIT42
CXZBKnXh44ib+B46u71RUru+HXCZ1pHiQM/Xhj6/2P4pMB08ogzfNZXe2vuoMuybfPLPaVfop9sn
eyUXpHQ6M1GZ8osq3eWka/gCjdJhwAeAATogoq3VXacVFpSd0FDgpzXRZ6MeZNScSr/7C28Erdn1
iKI4iBSIO7NECDSZIIt2GN0dIh+bjY1dc31/8QtnV2vc1Gi6WYtD0tG2CIrGp/8T8VnyUo1hJMFl
LgwcalTJp7WaVlu5wOqg86qQJqP/oi0G9UExy3AsfbdFGC+iXFYEp1i2Q9yLpyz+1gsO44R96caX
n6/Fy7tsLmT/z7CLa9OU5B6xrJggh8HTOREaUmxVNh5uf/S1yWnIvBgCHQ6TN9rlN/fRbwug3QRu
mGvm2ZgAm7cxrVB4SNCXosxwh0HefHXMu3Y5N82Guo/+ITW/5eFXpwAhk1wP3A416me66MUJSUR0
4QygjHYX8mycU/s404kFOS1IahjW1nZfW2DiDjUh9HvQw1iccbvweLjMPwJkmvak64MPSjqpHs2k
aZ75tN1Xq+rhmRBpzk3oA5pIjPwBjod0h/SD+i7W0vi7DgXLuf1JrlNfxJIx5JwltJFUWt6wislT
s0I6xiUZL2h3Vdm9ZFvgAQc8t4uoaB6Qn0mPDbJgbktZdmP41diH/4tM3OMipHZ9uSVaZYBEAJPY
rc2yPnS8rw/4wBgPHWy375JWI7ftK0n0q8a751021RYAEtzDXETptI3beC36IW5MmgH58VpVQrGb
El+TCh8/H+Iw4ov9YfDFF+FjkvAHi45Y10s9UuNaupw0D7xUG+WBcxDHxgm/Cf17R+nsWPdyBEBo
NNHJbnvtpKDV+eh1g/r99vgr1z8NIlvQfGXCSIhcjq/gJAXng7wj0Sn3jaX3W8uy9tNQ9e3JKoLo
rAIORiKp8n/eHnhtiQ30LXlRYoDLi+dyYFyhKOmnNUssEN5Gvzc7tF32rAFTc2+PtDZFWnGC8E2T
DjWEy5HMnG6VUBipRabRpbWMbFltVE6t+vBnwlEB3gIhTKuydEOhbO1EIU1Gdmyyj7jYL0eWJkQC
unmOU6iOd0qPnHrd6bBt8zwJgIzZXr4b2qqElQcgUE6jZEuybm2VTVZXw4/VgNOzWGW7hZDMEwjT
SasxnEAa5SezD/8Bv/kHCazJpYF0BPVCxlsE9ADNUuyT69DVp6l3BB6cpKyj1TpwRMyviPxZe1VS
xHOdQmbfOESrs5zzZ4qiGobRi5sytATEcvhProgyTKrTHAhoXgUnhPz0jcgwn8flDYJ52v8danE7
ZlkypF2bhq4kUNcRZmXsO02x902Ke0iN4sVGVFy7J3H1psNMMYpO8+IDUnORQltBfcxLSIurSYh3
4GW1PeJczT6MZfAOY9Ifb5+YtfVkKDokZKJsnUUkxjYxow+VhW5el6Pj458BlA20bNvBlL491Lxe
y/UkzBJjkW9ATXCxnnEbxTZZFD1CKm4H1adJOeLUujHKS2fnahhkycniZov0pe4XfpRlo7OEbgKd
6BTaVXNq0wEUnxSWxQnrqodOjqrvMxXgg6XnQKjKovmnKRF0U+uyPJET9o7WFRq+sApdKhWSqq6l
PbASo9gIyWufnG4gTXu0JqloL3azNeFX2iRl5E5YZu6lEkPVojI0t5JDgRlmDjImNbWPt7/DSpAE
JKCCeqH+xTFa5PvjgDNqDO7bTVU7A7TYftXQyPgyetK0h5tn78HkoRVXZdnbZ0uvGtSAroF5oAm6
iJF1k/jQbAJXDbPWBbs4OfqMr7E1SXfwGQkBB+bDxqBruQaVGuRN6f2qpqIuInOt5YYf4BDmtkbR
fAUuy8uqswJrTw22oSnVgWwG3fpOaZruEXtZxPGmMowOIW3aLQealdPGbzHwOdA1Itiy1Nzqajqk
wL7dDJGXg67k45PVAYzVwPNtdKnmILw4BrSmEKY2Zy1HxA8vF7tNUruWkLJ2qW/LpZt6TfBdS80U
TBs9lmPmB/FvKUiiuyLIsKHB2AJHg9sbbWV3gwrgbQlehN6cPq/Gq0LHoBd+M7R54NJy0u+zNtfO
vdmG58RX/iklQ9shr9luPDZWgja1MeZN2o0W0hKkoQw8kqMgjl3QdzHweb8D6N2KsyWbyakt4uDL
7TmuHCabax9HgvlCRPPuco7WoANRNVDMCEEwuD6QmoPZKAg7O/VfbaEPD/GEpu/tMVd2EVcEJ4ji
mAncYrGjbUMaoiGjocIdPO5LvTeOiSaHB20w4ufbQ10tJ88WrC8MmtoGKm/LoUoabRNv+diNJL2d
32n1Uc4JkpkuSY7k4RN8e7zr08pe5T7CUogqrsaQl+upyAmi7fCxnUBv6zMVCcP1NWAQuyjq7Kcw
VsZzI1u2W8tZdsqLKvgaRHaKPlKabByglanTwFbRMKQ5RMdxEa3q3ig7uaFWhbVjsYfQl7llcuhp
WaG/crg97aurcZ41BBCbO5iCkFiclKgkbGEeKTmp7HUoEqLaYO7HotCCjfRpfSCgHvNA+LHNk351
JLFeq4ykbyVHEHfOntLZuyxRxo2Dr1ydfJ43bFC2pg0Ig1Lj5TC5rDRI6Hieo7dVcTQqWHfGqKsY
c/jej7KmcSvFZnvGANP/Al6sedKDQf+eyoVx8OsOklZmDzuEd0jV7RQpjDiX8t9dV7Ub2/vq9M6/
k8wHXhcdIHUZoWx/SJCABKbrhUN2h8lx8KuOfe+r8GQ72hdGVX3Px6xwRZVKG2t0dYjnoTVU2+YA
zetosdENkLz4B9CoyFEoO1WDbX4eGkU/t1Jcf3rz7gJhSOqFACCUSrH46MNkxyaqsHMHFTJBm6BO
4yk4mr59FLpYLz08PFKWCJgJIQw90yK2lqfmZ3sq2/u2wN/7zaPQXKLxoqK0ys6ar71XG3gq2mgC
7O85s4r+aeTVs2vBmpzfPspLtYrnOh51y/pEaIOVEVbvObbfwBIqJUiNXVZtPDBWtgBvKB7GmFTQ
fH6p17+ai9RKLbWrZu5VhenZh0Vw6AwBy6polY1zfzUUZXAwi3N3wwDEsHQ8MQsLSyrE4x1/RNdr
0LXwK9xJFCij1P/r9tpdnSmMsKj1ETh5U9AqWyQevV7IaHn1DFVFyl2FjLWLxkhA5q2YEG1qIN2e
8Ql2hrpxd6zMEc8bXjK88TnUS4H5qmnjJgIK6fRIMT2hyu47kJWEG02q2NgfK0OZ5FQIos/YXRL4
y11YoHcqsDGzHUMexD5qupwAxxP4Htk+HB/fvKD09Wj4gdTDcWkJF+hMs/QNRG0ciUpjhSeCEPfm
GI2IKOroIKDYUHyFQhftW31WNrs9+NpMqRfhqCADrrkCisSehjG3EnvoHokfIRzIO0y6YDJ5gFNu
j7SybygNUSEmVCFYu4zFU23XKOSMAEAjCcPquhlGh+pc8EFvJx8LgEYR93YSpF+JnN2322OvzZKn
N+APqoC8T+Y/f3USQwNDELszbSdJyfnTykLRt6OKoinBFmjv6gbGxQnYGLY3NqkF4JvLobDkCLQs
8Wyn7m3lPMhTd4f3Rf399oTmkH6R/c+tJVCmGqUENBvMxShiUPw+BeTh2HaaIVYx+vth1LJHAFrq
yR9q8+3bxCLNBzmMi+DslHg5KwMkAf7NKqJ72NVDtAZ4SZdcOiHkYGzcM2tTA2UPHo7u8DUmLsaE
KpClVjgS9eW7Jo/SU0STdqZnk6U7et904en2al6Z0wE745k+N00pCAn+/nJ6bUYVbIYDOlZD3WcH
wylF0GdMFBfn7e4DBqa9sYsSWPVIIQmEHlIsLSR7wk1Ri3UY27nmmrUcfr79u1a2LT/LBrLEM4Am
5yIMdVKloS+YwsTtgwzhIgnhPTiOaMGIYXr/5rHo/c/rThFZZczLJTDQQRyHzLfp1KHAUeea5aRZ
CsVVS7fsmVciwQvQD34E+NErd88qsFBkaTzhVHWXHoJIaXfEcCXfCxkuUqBVHaS+6bm20/z3H0yS
bwmaFNwTsfZykm2uRoVATgaucKPsyg7iYwGyF8WmrtzaU/OCLY6okMnA+XQ8keGBXo4VR0I3VN/k
iKZgKlF8U86VnvY4berK2US24zBqnXcsdbCXqgX73rf17O33mOChPGMfiEqYcV/+hmhSApqdiph1
XMWum3r9LskUxUHZQP92e2nXPiqwGQpyvOzwMVxMF8GXvhnDUjiqbklPHcoTaNmFxsHTI9+Ro8jg
NavirxPFMHZvD71yTADPylB2lPmYLMkxldoAMLMrAa1U/7tWq/7gi0g70mGZ/pWo/n+n4VBAJZen
nApACLToHPxf3SOlbuPI2DaCxAO+92TSYOzi/Bfif/bGl7uOgnT/4duS69DwMMXi+dADyBvokCGK
nAIczEMrc4wegVJBF+ChGbutjPh6DRmPTuMcakh4lmi11szjsagky2n6+jdiBEgptuHTUOrD8a0f
i7cubQWdVaSIs7RyzcvMMhrUmx0FBMwJqffJQYRTdkpr6yJZmxLhk1YYh12mzn/5sbLR1oY+UUyA
MAqKk6FhnPwSvnKfVdIfTIo7i0e+RbpoL/utkVJEcJMrE0m3ZERtJo2BNXYpJtj2VtFtbVYkpPOF
wH1M2eZyVhCx5lJoYTqah6JcXEMIHiQJYcVANd03fyroA7zGVJJhOl/zkX+12wsJmjU6zMhnIt4p
QTv0lFOhZvlTi97Lr9tjrez3ucxGJ3+eFlC0y7FapDpwHUL4seisb0Bmh6fOV1pnkuB7kqMbG9H5
OksDFQrGj3nNPUtjsTcwjvfLTOmhN2Poi6cmonmRlYRvLTER+PlUdJ9BZHGyFpNCERN6dYP+qIdc
zD6t0Ubrgqo+I18AZdMQcH9ur+JVXWYx4GJaOh5RfEf2oRLj14f+k3ApcpRoqk76Y9jDYq9tPG5v
DzonR5cXHWGX6wUyjjyf6EXmMA346FQ2a9lmqfmumWpxCMqmO4ohCA8J5dN9OQ3WGdIRQlPZ2H+5
PfzazoGcSd2DVAIHskVM5hnYlhjRmfgooU0sSQgfZ2jmfizL7CdQX2UDUzN/s6vZIsVPh4NiCJSg
y40KMZ6Dp42cP7kyvkdeI5k7vFeMO5EKhG9uz211sNl914QNAYdrsYFK3qexVjO3IUto3vSIWyZW
PuufK9FGg3tt63AkLAifJtOb/QdeH/bMavs0mErT6eWwcVPY8XO+UDtyIqoP3N/R+6TM/+CWm3k2
873DtUN99HJQXJe7WkQcEPRl4xPdocaxByxzQITjN9JEW/7Ca+sJ6gvYIO1J6s+LraoLQrMaMsmi
SYtDh0glkEddOttyHmw8d68r3ZxFSlm4q1kkmqCWL+eWafiZoVXP9aNLSPd1aFLpqDlPHhIrof9o
oXb4GZ87AxGLOj8NStW4VWjqx5EHxsbrbS3asXn4OWDecHJZpL08V2Ov6zSmXYwRnVm0m3ILW8fb
m3VtBxmciRnuyKtl6YUrlXVgTFVnOInlC4cHFWI1gYZXTDZ2B9MzOqcOM2vj5r1OO2doI11gejPk
nkusgl6KCnS/yVO+GNKjNUp4EoWSeZoimjTNWPSOH3fd2Q6QnLg93bW4Mz8kcDQHgka9/fL7jilX
Y1VqhmOIIH2KUbjWeTiG6NfRTe6anUmRMd4Yc+1D8kKlu8tTDZPjRazD5EBKa200HJBGCIWrCORZ
2NBsOPGsnZLXoyyijgcgO0QngwpfJrfuKNXdrunsaR/i6+DcXsS1oajOAxggz5jNTS4XsddKWUyh
Yjhyo4EBkz00Rnxw/llhhO7toa6cDkkuOI/wcmhoEeWWEJ4JyzZfNAjpoNTRys4wxCqaW4YnvsVa
mEXnEfGIf9TGyD6MYP1C5Fqs/js6m2/GScy/Q1Vh2M/SACQIl3MOM61FGY4CqqFBlOiaxnoXpGL6
enu6a7fynCDSLAUcTWJ6OUrfDIBnCyrC6Wj12a7GOutvDB60X3bVIz7FBa02Lm8zlIjCNkWSrrK6
P7mayQpmGj+kelyHL39DAtPQzsfYdFK7KRzPyFBH87skLnfZiFLdTpIyP904ImtRCCzQvwoGQJAX
q4vRQ1rGgnmLEHcRVPqnb+WkPDdDEj34qvyhBjA+bYy5FgoAowEmlrk9AXpczjPDhDrEpcV0slw2
36PehWBmThT39dZzmxCG58aAa3FgxhJDHTMIPVde6lKH4E3YmMjQqdF+1P38sbcH78ftLbR2OMUc
ZyhjwBOzFtEmUiCHDia35SjbKN755nDoNfSset8yPt8eam0FKVfiFq6gLkDWfLmCmpqnWtcTxs3A
g3hrSCp0WwkZuwLYfjXwJW+Pdy32wCF8PaB6OWCuBsoI5cxwmjLu7hVR2o7W6jiztCJBvbS0Mb3o
44Os1OJdWcQ/RF+hZGbjEGY2bbhxia39Gm5nqvAgZyhFzkZOr5MvNH6qDBt305nKrESBxrbRoCWW
oRYpGenvKTJrYmJZ1Zo7WZkiH0KA9A+jPnjjHidndtk4NfWb0Sx0d0DzkNLPGShmUZe/Kq+1VhGo
OjkjfEZ3aCiENpX5gAm1tRGbV/bzxUjLA2QNgRzmjITunkrrb2aPoiGx8Rxb2c+MQoYyN4OZ0eKy
UUas2LVk4DlGk/ykVyPZZuL1Tu2HWxnX6lBgCzFERguY18Ll0k1GlndtK/NBM+S8Y3osd0Vcfpq0
odjIulZODgGexgpQHELC8vXVRzYGXAb1AKvSm0PSq9ZBBt12skRsuSWWXG9/JwC/ocFBoKOxri8+
VRtJAh8iQk9vQbUJayShRiWTT0GERhZuznH8eZa13qrxrU4TvpigwALRYFm5VXq7QQuQbNrIJ/EA
nGV8T3GCp2U8eY96ZUwbR3Ll+qTZSON+rucIOmSXHxBJxyrT/YmXF2YuVFjyyTWqFukdjkS2F8jr
HCt/FO/6UEeCzEZ+4naAmk/84pl5Mf68wV7VXqKubQos0VlmXZ9OaizFGKmr4q6pgPFrQMj3Bi6W
G9fKSjJNUxcuBdkJTYdlzoCu75DpiMA6UV4X2LJY6j7OMSvzSjs41V6dnDUlLrhUM3UjAKxNl5yI
NJ5Yww0w//mr6Y5RgcY9ccWBEh4cuYq8ndaG2j4c8+pxitsSjGf5ZpwV8Y30hHIZ3U8+9iK+Ad+I
uaU5pJGgLMhbIXUaxHkfiKRbciVr8YACyYzJoVLBa/5yfulYJVo3UvWcTB/eMfKS+xHFnkMnC3lj
KddOyuuhFlFu7EylQ3TbdPKJpRRlpJwSBR2+sUCW2FAC+3B7p17T3WcQAIv1cp9SA11keZYfIAKb
mbwuPU/6XfYmuqqlZyPKNwX4CslVbbV7jI67+1yTIHrhpkM2EfWIx4Z69RXh0vixq1vzUesl69vt
H7dysbCjZI0iMKUaiImX6y60sUwQXbAcP/Xahyr1EK4uy/PtQVY+LjcK1/dL+Yli/eUguly2hdW3
luPhTrrzDHTbh7jAsBX/mj9Y7IuxFhWTcGwGu/VQETLHyspxeJgsxZHMbPwL98/6d1gCMnqSQsVK
MdYI4+9mX+v+vvBLNP5jjArRfKavYLnpgDYTbhLmll3s9WLMekN0gShQc/ctY4hlS3LrAYdxzEhq
7nqpwi25ChU36Eux8U69/rg8LLiM4DdRzyHjv1x3qZ1iWUSJ4WCspT72ETbHhT01bw6KlJdJGOZ3
/pykLFJThKC1YJIinqgkaAcxFPk5MH0qOnEyjPAci+xT3fcahnGK+VYAES8nHm+kXvRk6SEuTlbV
wEWhhWc4HmK4p1rBaAj0+4BXUxI7b93DDEWXjMjPg42HxeVaeqWXaBE6o45lZwkWGZF8mrw23fN6
+fIHI/GamElK+IQv6yYz9noI65yvZksNQOl2llOqpUMxKNpGln99q/D/JzUiXSBZuaIKyAjLmmri
zVLUWXTy6/A7oaw5WEMUke3HPS4puNncnt4cXi8v7osx9cU3K0cJEQ88o53ewLRKFn6470yE5TES
Dg5h3Kcbc1w7BK/muNye02A3PU0cxkO8jteBWiJHqdmnP5gVF/RcYufNuZSimyoLcwDPAMbf9fG+
t0sAO0Vn7vJ4Gk7onfrHPxiPKg1sNlJaOHWX27HvE7NDeUlH8DhKPigjPQWhDsauTKld+ka9VTW4
znz4avQjKceQXgK8vhyvbdIkpELKToHJdpCNGo0p9OSeIJUHe1VtBY0FMzmqlRZtXB5r+2XmapJu
0fq6epSYVR31dWTrKMk2/qmKBt6gUpOBGJVRYR2l77cXdqUKBlmVXjm3NRGFd9DlTMuqQy8WR19H
DSTvDM4mv/OMZgJ/3SM+hRGJ6yFwuOPuln4JLfuGOdBW0W9tyqBVZ0qMOWubLeI2N+lYKdbA2xuf
KrfEOgTbS8ypzzWKE+dRirfwPdd3EnNWQH5ZtNJ5GyzmLI02fqPQcxzElcv7rrW+Kdj1HqTZ//D2
8q5OjcGoBM16Q8vXUZmEZlsW1DHQDitcGW8ZuChoebXmkNzniupv7J6VLgOj8Uaf3aFVPOcWG1dT
K8xX0U0hbs+YLL+TDymatVRRW3WHG2xxTiTUn5Wx15/QNKsxGcFJQzPRzb0983mgZdzjpqJVDNsJ
ZNYcp15l8Cqo0IY2o0EybXknIXz+0siK05Uzsgc7DOsEU0dqNoZd389zWVfMvX5wyZfjJnGbxL7a
Gk5bNTYl5KpWP/SGlpwbNUz/0lpJ+tsYEVZIrFB/j4tiexx6qdsqyK3uMGANM/kNiYUl99YMa22Y
/MJwBjtuT2keB99RDv/oJ5NyuL3OqyPNlQUwawLiwuKDw0KlEOCRjqSN0D54Y2s/tLpUnydqGxtr
uzYU+fx8Qik10ia/XNpSNv1RkhlKHfXxFKIfsLfaqDqMYbJ1U68ONUdf0KEk6ksivV/8J2fnsSO3
km7rJyJAb6Y0meVVsr2lCSFL7z2f/n5RZ3ArWUQS0kZDPRCgyAiG+c0yko6NKrdSKtxRYrjU/63Y
rPqhOSY/ry+g2IjbjSqQJ8QeIF7Q9b2cVZ73drsaiu5jVNl+Vwf8zBQ9PiJ77lwE6OgAcwUHKsBJ
m7VrV6VXBprxfjrFbWAOrfXVntvxQTLVD/0QLQeT2lk/9J8EhBfyGdXazXBqPs2jIum6ny815K8M
62SOof1dqjAIOgiId8eC+QGSlyHfKEDpXTfpRZmwLSB/BEqlWne9of/QnDX7fP1T7bzKvMekb+Tm
ApK4+VR9SefQsoil8qHW9NNgaNF7U4mE2eKwthqCxHYCXhEzO9i708Hu37tZdHDZoiLLZ6SNe7lR
OiNT624hJphkKz3h29A+dknPQ40d3UdrVodTb6Vdipq8gvFwOqIBXiFqdn0J9hZbHAp2EUJJdFYv
f8RcofrZzkTLvaT3steoSX2X4rfZgD+ou4O7ZW/TCk3V/yvsUSK9HIyWtDrJGEf4cuYQZuF9VLmT
MfWnFrpw5htrIy3/sJleD7nJnTENHe1+6Qzf0cf+tlOKOeiVGIcPJTlSwNzdTZD5UG+1CPa2gExt
rmS8wkgX5wrfXo90qznPkJOwyLYtyaXInX0OZ6v9IpmTchB27Y2NboEtmkPiwd5Mk+7GVDVcGH5V
JMqDQzwSRCrm9o7ZagFlzSkYouJ7EtX5wSfd2z9sHp4mOqwU1pzLTzqv/TpSmtV97Djks5XEuVtX
jfEAzaY6//1WhT8OH+yFdWxu7qBSR+ZkNalEm1X/q7Qy47kw8+4M48U4mNTePtUV6uqE6g7asJsc
S9KMFMm7ir4il6s/dqP+PM5YDqOJICR2rB/XJ7YXZCE9S4sfJjdd222BZwYznOYCG0NdK/6ec+3d
xk2KM1eolj8c6rSfFgh5PpYcKF9Jk/G+WKIZ1ZnkqIOxU2uDaMt1KKr9YvKb6yBxRnUwW+JLm2zB
lVppeagrcOtrq3yt67WmKm8m9w0Gd7dlCJrTkQtsQE2zpryZIQkW5YOH0OkRKFFcDJs3lSsSGgLs
I1B1WwZaiJXvEE4835mEvgrwEMuXZSQ5uoiYYcRM9A7Nye6gOrLzkF8Murmt6hydw5DyriDpjF5l
qd05BHJ+8Azs7TWB39EUgC0gh8SveBXXFiEm1tOUmH5Sq18GKzHOa+/kniGnD0ool++vbzVxHLcL
Sb1CFMEZkPLO5WiLpE5w4xTTl8NKceUkwtetMKenRBmLm0iu5yBKJxzs8V3yprBInq8Pv3dbGAYb
ALQQJI8tCthw0tECOQMeK0GzMuwShCJaNcJqMC7/4bagw0HUAs0DtNBmXVfQCZ0u0Ll1Fc83iKaX
ARl/8y5V9KPgfPcTQieh4uS8EDIvF9UIs7pAZNT0W/y9PUgO6rtmwM8MZb7cN+vqCKWzu4qvxtts
TPQa627q6FU5tZSfVmgnHincGjiSfdSx2Z0aXXOhsUSzcZv92PaSzB0FPT/qpvCeOkU+u3hr55Gb
l834aOjJX2uNomtAMQ0KHtcQXBkx+VfnwSwo2MU91X5o3JZXDInqYhO0uk4a/jVrejOUmPyroZrO
SQamBMphnUw3UYbB75pyPKgi7x05Ckx03qkiUxXZbMSuG5U25UD5muR0Qk7eHjCDU5y7HBOlsxET
AOa1E95XyVp/V525O0KP7P4AAYMUdV6kRzevGU4ES4eIvekjFYL4dJrpmqeNo/O7qHQJ7wfOu6mN
0kmSotxX7ORIA2Bvu6LOSh+MpxTVnc2bUukIIRPgiRtuKLE7q+ticu3Y1j7Oa5KG3vUrZne2gmLE
aqNcsYVFwhnNSwMzYl/tEOm3wmnAU1OT/bhHpspMkgJtRil6sGrFfFyN+ahXsxeI0Smg1E3LioLQ
Zk/RCVTKweA6V5y4SF15Kr8Ocip9VIywP6kTHzcb695rMcM9uPB28wl6m4Qt2DIAHd5cC7PVDXI7
gxJylGH9Oepzf6IQX93Y1ejcNEimPVhShesQpQ5QqXA9qKbUR90MsZu3D4ywMOBL883NLSNIkzoY
8Qt9ZWpY75o8RBAzCo+9S/buJbqdiLwK/Qp4pZdHN0+RBUllgOiG3P3R8045xXWdunOu9wGViiOy
/e6sXh4SgJH0arZbuMztJOwXw+90DLfWmc6TuS5HpZe9rSsiAGptMLoJBi8nJUWdk80DiW+jRjNu
0n27PLY5wpanZVqxyuyQIasDDjoCq6TISuQPVj7/A46R5xmgO00aVH5Q77j8GagA21OiUGkLlTX6
T+alccdpKu+kysp9LMosDEWG+iTbFS5RBeZQWj2EByj4ve/7+jdsL005bZKsA7eZLDSZpTVuH5Su
UG+yActFGSj8zfVbY+8Dc0NZcNkgKL2hKZvDjIFyRMlYr6rppjJ69cbBkODj9VH2bkJKDYj3wq9h
nM0JnWKqljQcDX/CUONn2Dd6gbNoPiauM4bjEaRl7yqydVGLh16DgtFmDZXB6pdyJX6VtLSFXmo4
6l2dTHns2bGG51KvJBAKSrNPI7dHMfqoYrs7W+IG9Ei5DFAtvNxHejuNOC23lBaMyT7VRbfcrMCV
IDLM0wHySizc9tZhWwoeEYIYoMkuh8omvBlXejf+ashF5CpZ73iWtJR+D5IzSJBi9bMFH/Prn3N3
1JfOsEp/5c2mQY84HYATciv0znxbmdknjJjXs4wawz0+psV93+vywZh7i0oRjkLwC7Zk2/6udJLR
l+JYXM3DI75+62dlTPobqKaHBlF7h0IEtJTdNYU63PYDqvDbIgtNsRzv6VNVy9njpFTRwdHb26Yi
YwMGJdRktzMa81YfUBBGcpAWyh+j7MrJb1GbPy9JqfvQnpK7HnU1kEL5dIA1211Mh1xX4Ag4eJvH
Wh8iNTZgvPnzEI+3XZyrbshq3EVtdKQ7sj8U5AUiIPS0trpSjtIA2UM6zEctrggWq//ezTgFoohw
1CLaGYl8EnsoxPp5ibeXTDvNeEdh0u5bQ6J7iMSEd+NkG7mrm4N2vn4Cdsfi+RViBBQPt1dMFynj
rFWp6fcL3ou9rkgostrLY5yRXV4faudFQK0deBNbhD7bloRr6lChtJQaSVQN0u8UewdXU9X429A2
FoDa4giculeUod8lLlAUbomrxL59lR1YdqTp5UTlEGRVaeKpK8mfGqKM//pUKx/6KDTM2zSpc/s0
260OZ3G1cleap+W/vgiLowrIzll8MUKiKA5QhGTs8tfYeaQRN1MEGnSMM0dnWIMOqubv64u89z2p
8UPxpMZCd2Hz9Lcriazahoa/FIvzACfD+Zan6c9aKqaDU783ElwhKhBkzdxmm9XNK6fDc3DW8TSO
2xvNbsznMiLGMeVDSbfdoXgbbJRz6Wdta1qLTJ15hiTmW2O9BpETxrfZAJt7sKLkIGzZ+UqiY+Gg
Fs+RALN1+ZVMsx1glOImNGrJfIqT3DonqC9717/STpxIWMYjQC9LCP9sEjp9sAGXCMQQyXIfTHVl
B8u0kOzMGT4k41T8dKTuhx5mxu1ghH8PNQTsgtUBtQ4oJgQWl3NsbSsPK2quaJ109TsMk6Zz6QxT
oCrTUQSzt5yIkIgeF35ZyhafxKvUG8pK1ylpVeXGbsYhaKJMP1jO/VF0uLoOwQqJ6uWEwgYDbHq7
OiFCVd4Qq6gPNmS6v9/w5N8gUMUlBqFsG6I4uIHDcIT0hMMa0IBxJe0f5cfRSr9f3x47+92EDMPt
z7uNTP5mPqXcVj06NJTkO11/kstFvZmXOPEyk9bn9aH2diKifigVoJFONrYZqihLmjwdIWap5Iqr
RbXmKqEU30ix9Z8m5bHu4qwi37TDnJxHoyPQvT7+3lRRGERwhzta9KwvP10hpXCxsFv0YQbLZ1id
nyu9oqYZa+vy5fpQe7uEMTBiRZ6ZsuKmciqHZVYUiAj4OjQJITu/IDbROGp+MKW9JX09jno5paxW
pwZuHId76YavFs7gt+tiN5Ae0/zUWGt/HovaCGKpCnHE7o5MPnZXVCRBoJYpSG/vlj6tzanveAHW
qcwfVBwtPloyltZGqHy6vqB7I2GkKeJLCClvBOzmdaWdkqh05oYsu8EQ1/kQd6Tv6OWaB2u6E6gz
H4RDCDIFJlB821dP+ezMGDh2POVoUOS/nEGX74xezr5HIB3u0DsrnoxZG//hwNOtoLHrCLOubWes
Az+Rp0hq+kuaCYt3uiVjGfY3DhAE//pS7s1PoNopuSD+yBbdzE9T6nbVIE+2SaxaXmK2kR9rVnhq
e6N+Rjde+uPI2VGpZyciw5kAEWAGFFaNm1FbVa1HKY7pd2aqei5QD/dKa81cngctQF+zPQg2xcOy
SfJAyFLwQbaJ/9uW1qTE7BeTgB0Mv2rcjsj8uOoctn6pRd25mhfVrfqyDZK4H4Lr67t39uE60hkR
om3o716u7wg9oVk5dT7jNZ4zz3Hhyk7ZHFzce8MQ34r6HUW4N9JeTaGnSVGLXnxW6N8rDBbONeKa
BzHK3mYheBCSrHQsmNHlZNoYXkkUIk626s1zVWTGue4K6WzVUgmC26i9NJSqg7OwOzNeIrYoyj1v
/LX6WutUPWFmdApzf1Lhoo+r8+v6V9qbGO8Q4m8ou1Oj236lSooduktIzKgybZhq6l0UOzvPyXFC
T/KidocqGQ6ulp2ZiXdPIICh4b/R70XvWq7kRYINYQzDiBG7XN+3czL/fS+SYQTEmNgflOFmbkkc
4R2dU8O3lU76XS9G/lmprfXv97nATYJ3FzcJOIbLrREXGo2KDB6/VZvSjRlJS+o2w6Af7MC9SjVC
3sKzj1IbGLPNbAqIkYkQJfPxC/1Qqkl+UyrSj2KY40cniR9yoFrv+nb8BnohuTGKdr29vlN2nh5U
HmkyCcV6xAk381Rq0BJFGAk5tsi5L7sGfVk9M2e3VWbdOtghu4MhySu4XrxB25Zrg2J1qyei/0NO
9SyHvRWoRkEfWR7qag7+YWasKJ8Q+i4R4OUXHLsoWgBfWn7V1L+5IZuPGJDic7AmR2nA3saH4sp8
2JcgiDYjmVmUZurksFd4uT86ZVYhT6AdNqx3pPOA1lJ8EuRdLo8tCSOfZGp6Dd9KbpGwrBc1fhjr
sguSxRpv8gpKn59PKxmXRV3MQ73O+jwizX9KqNlHXjvlDfxIEyFv//pK77xGFvpZwLc4mMC4Nteo
gta/tA4wf1Se129ZGw93zpiDbO6lyXYehVEWCnCanCWemRV1cxB57zy+4GA4rC/FXcjvlx+6Sptm
yrMWBAYpwGMxFQMwo1p20xYWdTuph6H2zu0KPl8ICwjxZwQiLgdUEiMcNGocVHNj+7bqK+m8GEPr
mey4/yEfOHtqlHT/sJ3J2AU4jUD+jfqGDC/ZkgrAhllnLl/UCR9bR8mHbwX5zD8cU+rUVOZsTNyA
UF3OrwX8nCMlzZ2gItDthmpo/cnUvCjPQ9PK+un67tk7PSj2wnEVVjqAFC5HG/VoSaOI3RMD2s6e
c7tGulpvrOUf6Bvkm8gzACxil2wvhAFBGIkECu7YWr+zWsX+2SD48+f6bPY2I4oIgvL8UpfezCbq
TacNQ644mRrxPWr2ynMIQ9CLE3XAM3xOjpKkvTtVp94oyg9UbrbCV3g4Rw5gQgQRnNY8aQXwujTr
h9NQhtnBQdsdioIOcTWNUcoDl1+KlvWo4KEBuMOs1duyWEuUCqLwVNnxUY1PnNlNgIuy+v8fanOm
tVbnLm24Uonds6A36V+Yc/+1x1YTiefZcadVWYNYb3u3SK36oIeytyUB8SGOBk6QC3dzwKs+NVSD
Npivd7rxPoOJcuJa6Q8iwb3lJBUjXKKOyScU18zrVCwnhZ5SMBfZErU3S7jguA508QF98el0fVe+
UE226wnPWJDrXjLazadLowosfROZficjs+qpzRS+c+jizjdJGAIOKENYZG5sZIBCR3sJVUytgCXN
EWXmJ3ON8FDBbqNqXHMxla8g/+ezWjbTr6nXpergx+6tPrR3QAPwn8iqNt++g+yUK5roD+hF/Xmp
wIIABv4HcA2mHlTUgESJdFG7XP0orkM7UyDXD60SBpbefa/kRrqJlPVfrlNBnSSYBKlEFf1yJKL0
2ZhUIJQIFONuYRYtGgi5rOBYmlG9OhAp2N1VVO4UBektMjXx9692lTqWc61kQpfOaOJvDlXDmzSX
1U9ZmJsHcJ69d1BIolBIQKMA7dXLoWT4F3FfCDQNjNNAJQv2MaLp3s+t/TxZ03wnmbH0+fpOFv/m
m43MS4+wpTAB3FYolaWMdfg2HM22jx9mo7Zcbtq6dBs0r/26G4/Ac7sDEqGQS70gSTbrGWK+YBfV
jOYdJutohCjOj8aC/zN2GoYZlXbUR9pd1BdlZDaGGPdyUduxlZxFphEXYWz4lGu98VmRiuE0rlqO
LEqTyF6PKt4RkG730L0adnNBGBBge8ybuHAnWfXaJK/pl9VH3L/9xeSpAhVDx2PbFCg0U1JjIfVQ
knaQhBoKvrYGGtQeDJhk9EgX0Ue/vmP2DoRQ01Ze0jgulMsFzdqsGwED0dmMdfOpWwotiCbdekT7
PTl4IPcWEcgo7AHiJlq4m6EiGcuRmdaUbwxJFruFDNzLRU3B/od2OyACGr5gYwift8TepRmkUimg
wXdjhQNIZfbrKVSmpg5mtaTxkTt24AxN/9/1pdx7lS2gshYYBuxItoSoAehPlJFp+TGMl3Nq9/33
tU2BbMSJdm9oknkygVd4Khwc6LG6c3Df7CZAFmGVUC6lhLJNyhF5M0tydWDv6jQYHjyc6tmIVzl1
cV9XWt/UBvMTkCJpdfVhAp85gaCf3Hqw9dIzRyNpXbxTBtDcslocvOZ75xbYOjeTCP+wnrvcZohq
851zEYdVufYAAjw6kUtnvtPLZequVqP4GvJUB0uyOypoD/7jMgSWejkqvPxxGnrCzVSTRb2x0n6n
2ZzeI/a4PlUJxbnamY5USPf6wVy/ipDFkwUVcnNH0aLCcgr9PT8GI3ZC0a3zurKNn5GKsbwYtPFX
B1TfQ8mzh2WEbBI1hMn/7A6xrusbcu/ACcISmwKQlr4NFVQrNjEWouRUjnF4JotAuknWjhLM/VEg
6yM3TLF1y42S5hyw7xCy7aY1vdXUKX8wU0M6uKfEDbt92YT6DXuIDjsokMtPOaeSprUic3CmvKMc
Y5rndM7m85Sq620/WJVbhajkm2ktn6+v4o4mluikQ7siawHUt01orUFBtLbObEbNhmfVlmQvzIvl
C9Lx0xBI8MOHc5Zpau2Ohj094H6aoeknPngxG896o6RHQN29fU0SRYJNBEOVbxNaVGGDEERnWUQx
4fJDm2U1AR5mY+ai1qjg3gGNmG9QLj3SItobl+SQminlbbr/m1MslW2UYcmOXn7RJMW7xsHXbpAs
4x1JwBK5qK4M1jOlmf7IZHl3YBIOVaa4IzwkL78+YVZidBMTnsLQMR5zvbDOY6qa3Qd1btTnbOnb
oDMa7SDT2Xkc4QRwY4HTFZxesfVfRYt63S4pNDQQAHaUP6kY5/7pWul/qzGWByPtvB2YHpCkYqOh
CAHhy5GWrMqaRMnZY4NmPudLG/ozNNRvZlhqi7eMjn6PtI3yySmFhfwqHclQ74QeXJP/R0tgi2/1
PJe8jSQ1123Rnw1rVxoROXCz2cm/re3giMjKXn8dnCuRJ26ONDk5GAGhg2a8OVdtsSDP0vaWP3d1
/KVrRvVsTVn0DFfH/JVkQ+EuZl9XbmJIP7RF630U/NWDK3LnWuE3gNxB9Bcs+LYF3pkpJgzzQhnU
KtczmTtKBLDXbsLVwsHbhKgHd90qTllbpAc32t7m0qBcvCg9QPPd7OmhMExg1Qy9FMnyoelr+ws8
V/tWWR37z8FSi3/rzVKDtKbXITo5WxBNoVEIiZFC8UenTp+IBpzfYSucGIpcWh23taxe/5xE/By3
lNOuChK6S5qXd0XMrdaq9dG6i5Pz9gfx4akf8EZuu8emNMTFkCWo84bWkmOE0xcPVJC1g7Bjbxhq
ZgIVwv9wMLg8Vo1RFXKVsMWUMI4rf0kqoHRNvuYfry/w3vFhcUF/gTAgt9wEGsZQpb2joVc2IXUU
ecqQNp/kTg3dnhQF0Zfow/XxducF7wV5B6yMeAUu56VoGbqlNqF0Yi/lfyAO5F+WORzhXXZnJbBQ
IJGZ01YUu6tLXV4sJJ6KdZ2e9Cql74Eyt99IVv9+qJ2jE7FzyyNcoHMMqW0AndiciMqm+Zems+XX
GAfmnp5TLT4ZuZnGXrwORXSuFJDtgS4n8f+ur+fuyBSryWIt8cfmYTNr21icjozBlrL006KH0Sde
BTamWps88YVC2bCSloMbYO/Sp9cjdGVoCL6pGI4NobeUIlFdj442AI5au8c6U6N3sPug5CqpJjWn
JNHi33GbOLFHD3b5h/ILatVAD4Q8L5C3zZqbq1Ki/03hXO+UhoaTXEZf6dE4i6vPzRHlZm9DUbsC
BgSMFmuFzTHpHGMgXiOS6vM4O+G7mbmhuTQPZRT+WEnjD9Z376si/UW1mSiJDtTmUbW1aVLp7toQ
YLWHNdTam3KQ3xlL2ZydBUR7OzRHYND9Iclw0Qog9N+yWnT+SRTOMZ+JzWQdXZJOqPK9vaDeCETS
7p3yRxTRO/j77Sskg8BWsKyc1cvrQM1tzOBimRaTRlGikGIpkIyov43W1Plh4nHi4RZ1qPiy9zVf
jbqNi020hlE6ozUhLZ387CAPdmrt0Uahlh3gEelMqjsMKtULMzGfJHXQTw16jr7ST6uJahPARzOW
tc8sY/cxSqvlCW+B/vn60uzdlAhvCf8jTAJ54i+XRpOWqKtAyPvxHK3nyinDp26Y6/P1UfbecuS8
xWG2eWq2OVC7hHJm0AjyMUYA3lyUuidnpuwTsvWnvx8KqgZlRXpsFMfFV3kVkyoV176+EJNma5+f
qzVCuzFD8BQz8qOca2/twCoItCNCp2/8NAqTmKzMbGgLaZ6dMKmSTrlqjX+PrecdE3rDXL5ACcSv
eDWhOc1wxtZEba1YfgPKi27Udv1GAfgIW7L3kcgcCaJUIiAE+y4HqmVlqPMGxJrU0j0LM23y9BKx
pywiL//rj4R1EdOhb0eatG2mlWuW5qOAO1YwRu8Rys8CFVC6B4+xPYhgd2ZFSEd4wxKSo2zFDnQ1
0yG4g6xfkyRErn7IThX19B8rsvL/MBTJN7g4Og/0BjZfKhqRFJhg+RLlWPWZan4cWAmSB12qHNV5
94pZZHqCpCNALKjkXH4s0p5YydLa8vNUrs6K2khegulksIzR4JZUlr05s5qgw8jRDZcIrl2hNOd4
nUs3lofltiuN/ABas3Pf0fXC21Rog9MB3jwni13mrVoyfXlIGr+nYuZPlUJ8rJqJZ0zDkRTt7nhA
eSDwmDCnt8ErTza2aQ0QjXhCn97VFWMNlnbWvixaqN2EcaseRLF7W8mhnKDjag6Fe+ubMXQamoiI
kvnSVE+/07SKbicigQCDx+YA2fPS1tkkANSLdFEKVkTiu1nMbMpD0Hs8WZJSjaZX9Sztk6S0HRJd
NNjfp5lk/knUrh18ies0dFcia6RgELRqIBOm8+guBvmhj40KvOSps+oPxMKKFcRrW8huZzjrcz01
dMbqVR0/p/AiSneNcujvkHni1s2J5WOv0KXyKc2FHIksD73qRhHuIb8qZZYNN8oRuTjFBPURbNxm
pHzXNO37fK2H3+rc5pLb1yYaZ8tSyo0nt321eFrcZO+ntRrqMzp7mhykdadKvtkW7cc0VY2fa1OZ
H+Iicj60cdiufocW2VEn4W1kKRp3CqkpoAj+FGHKqztVH1AmMZQRjIKt1v91zYKRTmL058YwyrNj
IdpZO0S3fRoqPIfyp+u339uNK0bndSIEEiosmydqwAgprDNxdrswepyduu9csk/j0TTGTvemWLV/
/cOIoIuwBkPVmBf4cr7Zwr5RLBjNNhfykwkUxFtMrXpWrLgOurq3D27Ct2EeJVUSFaRlmSk1jMvx
KseI1WWkt9fj+obASdyfNNXuvQqWHxm0spxSSFUHy/r2eDIofSGUx+H+gtW4HNTJ0qjQuPV8szPz
L/2aqJQdR+MpBD188CaLm/zydDIU4kDUGKkbAwG9HCpKB2laQvLLmMPoFYkUvotS2Tgoz+/tk9ej
iF/xapcmizYnpUmhvF4l6y5vyuEBXafcw9YZ+WINcaR/+Wx0noD0wb3h2bwcMLSVXJq44clg+z6o
1DX3AJfP5zxtAX5Cgb1N8af861iAtRRoTAGAE52hy0FLlGcMWD50o/q4+2DqSegO4Vg8T80hQWVv
h6ATBs8CvVKqEZtkrmqGvpMMjv2gl0iZ6GPjDV1qukjHHEke750A/JOFagrwMp7qy1mRWQhVDFBe
UY+TcjkajkcrLvyMdHv9aK6T4Zp2ccR739swL5RziqQ0ArZhVbI2WruqLGWyrPV0npWkfT/mthog
JND0XqOViBVcv1l25ykkRngVkeuyNzepjNhH39mgCpsmUW/xhR19iIzNQ7FA/NFw5jgjWnAkYLU/
KCm5YO9SGt0cP723EwSSwL50uVzB7O+/DQ5xdyxJvSct2eRlpXI00e3aQokW5BhCO2jgXNubvYMC
TWWXWbYGoVyFvmlUua+HZezVRT37auGsB6W5beX1ZTyCVjgB3J/ErpcbqKxJLSc75jVebHFpZutS
I3eyNHegB+1znUby+6HUdC+r5+X79Y+6N1emy8sopHje3KRWPcSlas5rkFnxNytt5/cJfHPX1Kfb
Qoun39dH2z7GYqYUeHDI5O4GTLxZ2Zq0dI3pIQVRqOqYOTfxXVqXcnmqu6X5KEt1HyjK0n4Nhzl/
6Gdb/XZ9/N3Z0hWGeAs1juj9cqVxA5TGthvXIEcfGU0KI/P1uM8fzUFRXGkZooNr/Q1q+2XClLZx
qLbpOm7f/8mZsQXSoVBmfancrNNq/RIJ2bkbeiUgd518qZbUYFga+V5XsvhjDGjtICLYXoX8Bs6N
BQQA/VtwqJvHcqaB0fGR10DPncWfAE54qZHmXgpHKbi+vrtDsZPIDYBkUaK/XN91igq1oj8SIJoy
POlxLp/6Uq4/j3N5xHPcGYqjwgElt6SxvIUzrn1i2F2HBQi4RvODqRWkBVOW3heZdLB+2yuI9aNa
glQV7whIoq2R7BilEoCNSA7U3Ix9SV4RBpwX6UdESP+UokGpuaVedAdbZ29+Jgk6YSn/8WReLqVG
9VMtsSALrE62vBB5GpqKTXzbpIdWhHu7FAwR5wK8BJzE7QzDnikairQGoyMoH7M1LxQFUvOmoOnx
ddGy/OdqLxYqvYZ6UtballHJQarxLx8YFloIpQqWLqiYN4QN3EAGu+0lOeiz6YsU6dKdUeJnk07l
corXsUYOEs7WwaA760zsKgpIKCRCShF//yryWgsjV+U8UgJSE+WsRJF0io05+TCT9Z6vn46d249E
ih4CyADqvltKXVFSdVfMTAlCpbEDmz/OtoIadVKoS9CgCPPg2Ggn4tBR+tWAA8f14d/OVChuwBrE
41zcA5vDqUnVLEtGqQQtfif+XETxf5GTt/4SrUdkkbf3rGA7k3AJuwlqFuLvXy1qUrRpi7mIEhQA
kDyryIe7QVbXu7p2aldru/7z9am9XVlFxrlApbjJRt6RXGthE6KgHsyQwdxWnsabzup/akOdPRtK
Vd9LnaPcyXxpd63L3L8++s7CCt1LIk2o+ZS6N6+aGuZhVOnjFCAZX95LSfynMJro2eoy+XR9pJ15
EpkgU0WFAx+wrVzVYg6LvdhcRXOrzkHlqNkHVPmX28goKXYvfXdfRZhdSmpa+Xo6OQeliheCxutk
iOYXdy2qLexUQKpb6MnQ0ITvynEJzEyNtbNmhpnsku2pqJmbUfzYUYhwPKy71J92rXTTSbQDUy+R
+/R9TtpUvGsx6EzdWEWv1+uNBI8fQTdZ7nvi9Pp+MIue+hUqVslt3qVh6zaNTZUrs4bwnBdTWR98
urd3O40JmsG0sJgbnYrLjUojvFGivuL0h3Z11lt7DpRaFotHzSSP6oTbMKzM39c/4/6onEBV6Cy+
MTkq2hyxa5lRk2JQz1DtpnO/DPOTs5T9n3YmZYfuFR9Eeju7FHCxLcRAkdimKHE5Vd2IkbmFAx8M
E2uvJY55axnlHBjlUgXX57c7lEUbzUaPUKZqeTkUiD6tNXtLDpKu1s81kGePO1jyEJgsDj7g29iZ
jgW6LYCuYGvgSnE5FArMRVnFmRwUpp0xq3Q5m6GduLJkm++c0JECM2nvqd23/zBH4jnw4MDpCGo3
UdWEs9pSA+8L5BlOIRj4+V4zRyS+FCM6OHY77zOnjQdaPFH0brbmDDU3OjiZlAgEVs0tKLqvy+q0
p6JEajuT5+amb/v2btaAwbtlmzYeCMv+YL47VzonnswdEDw50RZSmViRCZeylQNDxvY6HYrhLhnT
+GcL8uuhaszCOHiYdwYUmipC4RcsEKj4yy+r2VGkak2zBIM+V5+iKqW6TcPwNsEdLpBIPw/Ge3so
BbORZhKRC33SrQlHZlKLo+suB7aZRPdSaQ+g1rQQOYbY7E5VPo+fls5SP10/Km/3L8GOMNCziHvo
Woob/9VLqQ+9ZscVyzqALfJEUQtPeqn8EpdteQ+r5EdZATKTDOmgGfj2iHIX0GFicfmcpJ6X42oZ
Qd3S8mKqRue8z/qM5myW5HdJlscHR3RnYS+G2hzRaB70NKu4DRw7LYCtIV+ZR4b9Tm616bSGde0p
2trfXl/X3fmBKJKhbAulsQ0sxMAuuFEGvuakjeFnsNbFL8vgPSGj0A4e5bdDkU9yyQnBOAjN2+h5
qs3I6LulDQbiPm+hSPS4qvEHvbakfxiJSPXFy1tA4zabBQGNxOzaFYBf2OZegWTnqeps3bUSSfpw
ff3eRhoChsFdw5kXshab16JO0EqEuMZQljrc1tPYu5LVFidlBoJSsx/dpcQwD+EcGPDL37uvIj0k
64jZUvUBAgMd73J/TkOxVrhcd4G8Js1tX87ml3i0NJdCkfJUqX3pESR1N2VeD+95RNdTD5PSH7E5
y71opttxcDvsfWTQ7IqIawV6e3Mb2Sg+tyHS6UFRrxOCLYX8mcYIHS/FPnJre3tebIV3k5SWS4Fy
6WbrmqMZFtoalkFkaKWHwuWvyaydu3Tsu6AatfVDvPRHUmtvryExJpGliF9FfHm53HJuhU1OcBdk
Uhj5uSOprimNy+OS5YOfCIvAZlnUk9PFRzazb695xDDQ3+drw22jeXs58gqcMSpKtQqqPDaIXBXl
tk7t+YyBruKuBErvr2/svdUlveSuJ2QQaNbL8fK0DKte0avAKCY7SGQr8xAGSwJ77fSbtM3+RyXz
qN2+N0cKipDLhVYmF+/lmBlBOyGfXAVhNateajUxGKOYwyTPqRdVtvnXlx8n59V4m3tiMqzOqRKl
Cma9Tly1qa3HaunLs2zX5kFssjs1qnqYN/BwkhtcTq2Ssq4Ou6kK9EbHSHymMTuWtQQMOhKyxc7f
V/CYGukPar0EIhCELsdbqi6PyVFYyjmLbuys+j1mVXmeWzQr28FwDlZy71y8IArwiCBu3t64nWq2
WmYPZYDumfElotvvOVaS+BWmYH7XKNaj0bWZl6VaEVzfp2Iil6kWDTrE+5kMem+0FS4nqkN0znNI
OkEcxt07yOnLg1mM2UGV6Q24gHv21TCgQS6Hier/x9mV9ciJs+tfhMRiDNwCtfWSTmfrTG5QOsnY
BgwY2xj49echn8456epSl/JppJmLmYkLY16/y7MM0RIscbfDSF9A5tmwMiKjvksr9lilHbnhieQ7
Djx0MTIwsXiN3SbOujsYzBmk9TO5wku8dKIwG0Lqh7kbNPfP3vCYDqi1TQLp+XVxO1UbtVu1lIWv
VrdPubnWs7y4XoYUAczorVV6doK1pfA4BfdmN4Zp81P6U/J1CEPnF9OiZZNz0U8/3n61l1dE0YIb
fGssnoUgWmuDMh2vdlaa5CN6ezsrKrUPyMKAOk+v8dkv3F1QGoq3thqkQ1DmvnzHZiHA/lLS7QKZ
hiWMkdMiXbPuNAzKXDlPl6Lr1ibFZYJBEaSQXy6V2n6GEEmKl5fy7J64xZWq65OPlZbuDvJfiHmL
BfDt7Q29sCp0tzCSguTqJuZ0tqETmpHJPEX9DvK5+tTPk3eUk2FFj4S/sD0NihqTqiuLXggNm5AF
ZAt/T6fOdR9rIHPrNWvVzgTJhI4Gqe6bjvyMp8iW8FdxNw10+D5oF7RXPpALTwshJ/SacJGgmD+X
tdRQI1pdBBWzwFW26BTYAS5jEEkPp+ZTQsegECS8Zv74isqFCxrqMuj/RJuu7as97jo01Wg0pCXw
wQPdYYgCVr9RU/yMtJicmImqZSdhJ/cgZ8CFb5faVF+znomhnKnnXbl2zvdg+zVbYIS8FJB/YXR2
pBeCKadswnTznVxOtbZ2t46q3sVm1DvXQNm06uXfggCxKKpf8NvRtAES4Fw/BAqxXsybtioTzrsv
2O3uaRmvssC3wP5n4P+9CnBHAOqie/oKmxdUGdpfk6ygfSOju8jo+RvU+aOSDGwFk2lq9zoa4twI
0d92U3olNp3Him11NDO39jDZNAe2jf+jHo2sjeEUT7KS2WG94110EzF/uhkc+tRvf7SXVkIyhJYN
8Acb7eXlSvPYRw6CFIB8o+BxedyhG5WnqVL/+N3aXUFxXFwMEJyNKf2bxXS2mMpit64hUO3x2uiC
VHQsHIaidRGF6/Lp7SfbbqjzN7hxbf93sbOrW0bZ1BEDIPlcNcm3RvPwaJaFHv6LVYBzBBlry4jO
pwkdXaKgmjagLfgz+1Do+MhTk3x4e5WLGwccCAbTuCJw/l9uXOIGeK4CLl9C4VA+Vo59BgzO7he4
9F55nlddru3obbqYgPSg9nw1hYLKRRLWQwSKKsCp6IVG7TdFuqzA/WFvh5EHhaqgpA1BWn2Ixil9
jxzpb0Hrv3/DbxgHIE1ol54lA25QUqQasHxIRYqbOWyC3A8UPUHseikD5q03niHuyqV5ng9gUSRe
4HkAt46Qfs6WNrQm3Bc1ghkdLBgmzu9zM8vus5wW9eChmr3yUi8tiOx5myuiZwpFhpcvFWyWSjRQ
fMLwuQLNSYE8iu0Oy3Sl3k1QX/UhvXCIsBrQU9AARZZ1rsUwsXaoLclAHjRBf0wGOd1wstB9goT9
yl5eXAo3FBo/CC1w43z5aF01tVnn0rSsQteVQTT4uUIneq8IuHx//WmgFbqJeG9sMiA0Xy6lZ4oC
oJ3wVLVyJz6w5wEcgMdAowZ6e6ULVwKoy1C5gZIU7FHO8xtTe1MAPxjIBYwtfVymcHzCKFgUGY+7
T6hg6W1XrazwmavQ7nbsyvIX4hlcpvFVYlICDbpzLFU4MSG6AAAntVT1p6hZ9K1Lm2tJ3KVVMF5H
2wO3K7pwZ5GGw6somWfEs0yCvayIl/0TNtlw5SK4dPSBPsP3BtbuBih6+dIG2tF4hPRKaUYnP5pR
8pNg9VQQbdNjgIld8fevDsDPbTgB1jRkOl6uZ2E4mqwx5q2tnuxBpnT4qeIhfA8F+JDnwDo3ezql
3X1FrXrqEs2u2bC8qvC26LJpY26MVnx8rzrMAoJz6O9mJQj2Ptu7eKyKStn2GWhy//PIh25fB8zp
0gyUzDC40WYH88PsI6a4EgLZmUi+iIxNVw7VpQ81QUUNI4GtDHolg1Bhrme6NYPU6xrtQZlZ8jSq
4pPCIPDKh3ohWcSnAygsHOM249Kzd06Yn9aQn8jKVUFZAFFuyB4XbtMgj1ls3w21jnZWxfPz26/+
4s4D5QRo8zbxB5Dj5btHjI1SDUZ12fZcfK5VyI8QqxoeFGf0gIKod3k0h5t3+uCznPlx91kYuLcD
6D+t6Or6tn/2Y1ldg85c2A98aOhlAhaEm+e8qdEy0lpbqaxMxwA3DfbtuGosyBf0N4fA9CIf4fK6
f3s7LrxwxGU4jmx9za1583I34kE1DCVRWoJIuaJSiCDDHscTjIXntXx7qQvxEj0TgDoofGNw/ref
8kcS62IA1AOJ+80Jb9zBdhtwB6oH0KcbUxiUCCfadp+Jku1OrpCwfHv1C4EMxwzMScQx1KPng6ue
aVPTjGclMIrRcYSnO0pEx68ElkvbCVNPSHlsMjKoCV4+I5noGlUN7lSQ4793ccc+M5zBW9imiiu7
eSFkYiqyoQM3/VskaS9XUkKxuZPYwwmAtaJXkKrpoaxaJKvevL1VfXx7/y6tByo8Lm+UmWCgnt2r
vlBy9COdAaJiJNjozSetmTp4qu+KoW2vTZBfSZ7hgMD+dRv8QZ0f/aaz59MTa/CSxqy0HUi2gosJ
csyJLlQYDjeL9tYjV+mUj7CXzDfb31xAMPe+jXBsM6fp0cb0J4T1wmKm6J3Di+9vfR/+8wMBjEK7
GiZ/54lGaAFHzbI2K0crIhxnRh9HSdoceMVq9/beXzpViFT/t9TZXrS4NbXssJRrfXmqg0RiVheJ
93EI5vjbS134TJDnI90FUxBj3vMoxBm3tYOuR6lIww5k7TDpXb3+ymdy4TChPoJiJFTiIMt1LpfB
gPI1AwxDIe7q4b12a8ryhOlgNxAHqpJJ6b9vP9Z5W2gLN4A9/O6z+UBAnBV/GLiuFaUQp6rgvPs5
SNGGSqr23hvE8nVB1+8d5BRM3q2ivfKkF14dMjR0934Dc8AkevmZQjdOhpmL8aQQ+oRdVSjzDDP0
d4QpeaUDdfEZN2ElLLgZBm6b/kd85cuCjmnIqnKCpM4vcC4gq8Y9v1NQkFb11yVm4btk9KrTqMy4
f3t/Lz4mDIY3NhzAJef8ls3sJkqgAoIEvw6/qAXwoiWNqzbP+ukad+jSWoh7G+YCkseA8L58zr5O
ooXOFJEhlWEOZ9T0pm6am3QFo+nvnwpNl60KxCgZqdrLleDHMKPOHCronQnl7SJmgUi0k+xtwZtJ
LFeuqEu1NrAOwEADXwoK3zlAz48FjIlTXpVu6kOWZzI2/9CwtnAAS/3cWxuweCr6ZTWqhSWLJEXX
6eHKgb0QAPAbNqQFWOlb//3lM/OKEXC/OjxzANEnCD6rz0qP1wa3F5IdNPUxFUbj7jed7+UquDi9
nvYJmnaT9OtdKnkPMl28iXQHJYF0ULz3Ah38rU8qwgAaJjijaGcg4zxXV/TDvmkE8atyDcb4n9h3
9FPt2Ke/PjUvFjn7DrOad+sQYJE50hVYJvjYwp6zvVTOXQlrl5JZrLXRaqHaDoXDs/DSaIlmVmSr
Mobg7k3D5mzMbWLaz2HYrN8Dj4qbxZubg3JR/YWF9VwAWTfwG52OvcyNDwz8NC39tUO0PeJZrw2J
AjonaAIDCn4+2/AcjyxZg6q0PKgPaN/Oe5jm9XmlKpW36pqKyqXTtOmHoUbdBvTnVUu6BFMMewEs
FzJeNfkIlpHNB4B3x5NRVfALMjlVdQfkhL6Wp1wIRsDtIXHH94KuzashckfmDAQNr0wrAjwSZO8/
CtUq+Gc1C7mSgl1aaxuPQzp8g5ucd/08L2mdi8Ci99qgL3SjfLSChdq5QIrT22f40gv8c6mzKBCA
T5/22nkl72RUtnNm95AhnfaZZ03RoUi7st7lR0Msx9WxZXtneXOQqcqpePGggKMwIK8C8jMU85MM
LP3y9pNd/GS2NjrEdHHtv4KWTwlnJgjxxpasX76vEYRA88gfv1sFSeI5pOHHrWyHlm/LcypZcoLM
CcmVD1CsRhcJPUiiyrd/06Xd3nCu6MNFYKaem4lHlfHaxPO9UicZWFsgG04PCkIKeQdJhxOYuvZv
vdq3QJhsUB5Um6j3z/EdSzsoz196rxxNY5BJJ3DZstOwgwnWuzWL5X8REtHtgPAQGrjoJp29XmEr
DBOCGnuedvJYSwsbmRS0F7H5Yb+9l5dOUkKhYg+eC4Cg57NOpORN42pERPDEq89t3X8FbiXbBwn7
b84soJfgRGACh3zrLPYGWb1KQWevXOcw+bpM/HEkoyuFCK/xlbc/6TycAlQBDD3AQICcbs/8R2a3
JLwZlgzno5lDXQ4N0Xnlzdd27tIpRBsYjCRsXPpKNx4l5oouD75BQpfxkGrnnoAKrHKvNc2eNeBI
v/2mLj4V+sFgXgArnJxX5J6f2MVtQoy26f1yTmr1aJcaOPS3l3l9IFDIAEQAJBM4XK/6Kv4KLcIO
Kka7mNP+qR2BGy4GoKsfG74O+kr2dGExZE3gP+Eywj/Oz8Rswhk2nD3brYFci8hk2cGHcV0xJaG7
ku5vyefLQwFVMlgvAJOxSbqfY0QGKAyAeEHwTbkoeQZpjR26wfk6h4+kPXHAd4+Bim2crzHJ5ryK
Fnflq379AvELNs4MqCu/yWwvjyWcTkLuVOaVweza29nI4KbuIJb/9vt7fSy3VTZW7UZnf0Vljyaz
6HpsGSA3DJpTnpD/QDS0rXdcDd4nL+hEWL694sWXiLwUOscbFOS8UVUtAyyZGsPQhhqzU72KCvIP
iuw45ht/faXj4f5Yanv4P75suzDXZ2Rku7Fv2tLEnbkbKpRNIaPVh7ef6uLbopCqx6EJkQOfNRFg
LRCmNbdsp+cURtSB1h99ll3T0b20d5gqbbF+a4qc05msIllHOYRcezFmBx4PP5hk017A0+Tvv2vI
iG8j1i33fQW4GKtojaK5YqBpCnaiQeV/6AYh+9wXaOG+vXeXngoA/42Ji1sTd9jL1xSkovZn43ml
or4tObB0R73oeUcB6PvrURnEVLaiE+8ICgDngo9ERgNfPMO3Vog8rixixzFQsJqK52tYmUsnAhcy
sLy/GxTnxi8+dSzobch3YKKaHSANwSZgp/Zv793FVdDW3vr8AGOfs0/71Ig04SPfVRk1cI9z6r4Z
0/XKKheixAYcRXcZ7eWNG/ryDU1zxt1oBrFb8U3dGRjp7CPPJTslZXsADom+/+unAvUDTSzM/sC+
OIfm1hWcdCtOOY5AQ49hV9uP3HbXItHrls7GRoKLBchzG3TrrOlqAc0fujkTcFceWGHHaCrS2tOl
mH2+c4x0+7BmYtekAbtCS7ywny9WPosWrJGKTTwROzr2PYAF3fS+09qetIgUy9NhNlcWvHBMIJ8M
vgXuM8yiz007rAt1GDKEdal1VOB9ZicIOl7zOrrQYtmU9jbPDijR4dyfnZO636QmILG985pEQTes
gbB8Mla7HuGkoLUXnqauYwfoVYnbMSNgt4SN2719di5EE5C+UXwkkFbdfE1fntXsP954DJJbnZ8V
1B/G0mu85hFCzdnXv19q4wZtk/BNs/LsNbYa8zfwAmqIJsjxNMyeyNdgWAs9pumVe/rCWUWhvzU7
wS7F6HD7939cZSDzhbLnLRwy4EByk+DufITjSHMwuE4flL/1Hqa+Fdhu2f+tbiOeDmsDGYS/4Hh0
/lahj5sELJbNzmMe3UXr3OcQkA+KSOEWDwd3TQj00hv8c72tIfHHsypWySUmWA9EYV0MKe2KzBv1
DRQLrgGKXvc2NmXnDYMCSCPyufDlUqmTxm+jrN6FK/e/zxIT/pm09aMSJOnyFq3Abyjv5OG/ODeo
EDEXROh5RZ61+OjjGnIbOxUDM4n/rj0CLRLcZMryvy79Y2Tn8aZThJEz6qiXD+jrrRpRGd6dE66s
WC2+hN6oDiMUlq8sdWkvkfyAbY3uOEBaWwz647X1o2xHjXHjDpYOHRiyqt8zH94nfJnIw+qa/kBB
UriSd12IpAAY/P+i21n6Y9HExJEH7w98F4k/3FDDgmIQbX/TWytu0slcE77BDbRt2VlpgO8Ady4S
Z+zsuWKhnpxmTTVDvBhGAlOUIxIFLHcDTGRyzQMJuZbKr3hRRfOiCzQZMlVapnpSenMdlgweGHMe
mXWmuao99TFAe6LKaxqpPnfOkZP0LFVFB3bKkCfA8/47ehRsz24h7HlJgDQukmzOZK77TMHwN4Mo
eT6QxMCNDMZWrlgE/Ikg2sIF1hF8dkfgGrsBp81E36a2UfI0T1XqytDYyBR2wH+JhRqozHEJ0FLu
xqE5+vA70oUcWPhVQLhzLI3hyzswS1l9sMx63+Ilzo4dZY3Og1mI9MDw1LvQCuDmTT/bsEByyvWO
ZIbD6gHGW+Xg1RoUCT0GmCBiC0++7pnMwXeGLJLLwJzONbRD7rXg5N8aumtj0UEd8lfiYI57amRv
HirCHCkJWaJPiaxr/+RhpIaxz4S4ny89KphDtaTtx4kF0D+aE1/crqkIyJ6Env6BMWuzlQOmvbG1
ScjtoFLBcxfSyRUV8aZTM0QqeJcu1L9rqO+iWz6v7AvCQfg4rcJ976Ro/4FO5fgdw7QB4zXRjt+Y
FzTypvYdEWXXcf0z8DBPKHzRdrdLW1UT1OEQX3TgLw8AVY3DwVrF39eq8VgeaZk9D4Bl+CUxgrbF
FE5SlZOCOmXugwrJ81WO3g/lIQ/Kp0qPy20GHuNQeBAYeG8iTBSP61q1rjCtjZLdHCUd6n7YZ0G3
mMwY9msIBaQ5aPPmS8B19S5YGiPKcSDma829eUO8NAkr0nlq7xWC06+wzsIlFwNwgccJoI5n3zre
FKqfo+g+tPB0zCHHCIWuOG06Wwail0/TmFV9sWTrdDNqZoYSBMT+NEUdJfAUqcDKGVbbfW4nBhUN
rarZFJVR2H3WKhiRYFxCfhHWtZgUgjg05tSy+YnCdr26kVjsB5CzkSwgBI3xIi7IKs4xb1ueHbQc
bptO0Z/Q0gDgpcmqddhJWSOzaCCR0OyixPbvdRZ5Sa79bPRzRg3faxS3SV5Xsf1XtDVw23OUHkSy
Wm8fKrs8jWG7isLrO6qxJ5VfDD2cUvY4q5XBtjKxFMnQZgwit57Qe8aneSydlIHYL/7U9dAWDBtZ
QM+kXx5XUa901zpGJbQ9eno3ts6mOfE8/ztzfoeuOkA1JxeFTZ+HQ9P8gIowgJiLlN4tjyb2DFr3
8jE2IRIpUs9LUDTBzO7rYB37AnQdQX74iciS90sDqZ8BlfdUkkQZ8PbIMKtirdao7mDB3A98vwCH
xfE2cM8WHZsw+LKWwh4S47HsHzJ4AXmswjmC3rc2wAbkJnGuPU1hMECsx9OKmxz41Pi7tCZJ9kNC
2/5fDAoB6BnBavV3Qx9mDzaord9BxptXpMCPqPobfCZjk4vEcPeONQEUkjELc3fJ2HgEWoo9gAXO
G8f6a+wRjFXmoOtcMSZecgKJfpxyG/haFwk+KP1pmkm0HPqR2SZ33hr/gpsXu4f8DuURVByD5T1r
oIBQKKfxjaWDm5nKk1Y23zPAyMccwpG2fjBQvE7HvFcJDz40Ke7/YqW1+DzYwMvyhIipgYFPMNkc
PVYf4gWD5wCL0LPpS87aKMrThS/ikEWTfYpjVtE8aVgaHufVy/q8US7he7mIOdivK6i0+wXCtuHd
AtK+/DWtAas+RiPv9Ie+6snHFaA0KDhnxPTv4joMxb1JG2d/tl4VdLdgM2b8XeLPbfgV6jVhep9O
QxOUSKu9D8PAhxYBgREKOIeO2iKicxgVZGlqcdDA3P3K2sTexa5x5qgCxJh9MkAs7pglvZIHJSxX
0KVQ/Vp0tKZ4icLTUR5QZw4Rr1y9h28o6KaySuwvHgg/undUyn9n2DWvANVSo4qm6mx4X8u1/Tx4
s6luKAOxqRyoSD8k1g/kDh00Oe5hM9T/S23SUYxd+fLZM3ZqC8ucJ+64ETPdZ/g9UbnaDJ4yZAkG
duPTakrzuVWeOLYega4uXDkQLFem9W1ERMy+L2bq63Ls4nUtSdsOQ+4b3YQftBIdf48DqJqCmqj1
VCF9HLd3STNRqMuKBODSdmnD7ECHhqq8HklkQFJiSfIB0wzPVwXVVsLM0QhvLidIvkFxRDfjovct
HkbdD5oBB+ML2xhZgLTqolyMlt6iRprkMZvWJNsLXy4Im95swc3xcHcke/gRDPMjaKb4HMUajzhy
4VKlu97G0ec28d14B6FRiDznYVT7T5SptS47QiEKn49SuumOVR7p+8JTa7LOkCjI9IpcJOW4O++n
ZJAecIYw2swYBHj4nP0bRC33H9o28KenoPIY39XtCh7WjF5jHO0pjCvT/aipazdkCh13UGMDMVYb
yEEleyeDRX31GUS9vJxjDtnsPe1NkPHoCIxmD6aumyEnANvVv+BbAL0z3Mqre1bwylEHdKKd+UQ9
f1wKPSiO4AiZsKB0SdcDIsfXBvddtNgMX37QR/s6tYnCnH4ch7zHMNblyZoM/rdMpHWfbxoVEdRE
5yFD2Q5qWYEg1rkcgovzUMzQP9bFDH+JpPDDBoHA+LDcgO8YnB3vgIEFLX+ZKv5gJyqXHbfVwu/D
eehvR69t61KMqr0LssaTRwktT78IXMuepxqvEtIuadMCWIdpaFELFYqdaY2Fj4ZXxUvJrczmG0MQ
6/I1ZG4t5nbWXxfQmB+mbskAlxqTuSpsJ6yfVwAwn2a25TS6EQYxbgrNk514ZiEfTlmU17NZHrrJ
xN4BJJ2QFQsi65fMjfBjgI5++wCVU0ReieEoLwNEhCaPLQnFe+Eb30f4h7Fz3jAjMriqBzZWCGUm
JMVIwlXuDTwvm9J4rgv3S9VamCBDN6Qto2hZHvTcjVERIJUWec/pTCBuatqpQL1Jwxwm6hN7x4CT
5T+1rM3cFv1UNQCsISPvirhNkf4GNfS0cnwXab1v+zle7mC2oMlJEx6Fx7aDBfox1oEZDsyrDH47
5kpygVT2KDP6SQ0LVQ3SH6urDAg1lbCc1HGX3SvSt+Z+qDmx+G0DeC15mKwLSfOFJJ76iuRUDU+J
GvrqoZIZQyj0kbU72JvFjR1uJxeuKGPD2ZhjUFH5jmFuw8pENdycSJVqNpb4myfgjs1kjKq301M5
QUaq21EPhkd5XafIzBAjJMnZGKB7DiKwFvmSSaj3zJNN+2OEFq1XQms3ch9glEg+B/jT1sOKwQzL
Zy8cR6hFcTnsQ39Jv/d0Hao8MIBuHJVm0CQ20Qyv5ChDBnnrSKY/JStKnB1JXAIIbcegdFzH2owP
g2k9P59p8huqZ6A9nyBM8LxuY42A5EGl834W3IMMEW6YqQzGSvyI5yRd8L3U8bfQVbEqXJKxR43U
JCwxgiFHj/pQIFnarI0KFDPcQGU8gP2paYm+w/mrPLRyQF/JMzQnHnSU9fOh0/h3XcpJUzYATP0L
LXTYUw1olH4QxM3/GCfrd6qNUCKKBqS5u2ZoCdIQVbE47zNn1ZH7mgFJ2oOSEla8mkoaNBHfQYmE
tLtsmILPccOTMTdkwTgb7LDuAdLc2hVeS8asAHoxfK9mwBtzwKwzc0DBpX6uq5G3mU3T4TjL1n31
MMu8r5esJvjkAGBDEhHg/6BTtuijaJK9biLvoSOdRSDmUXqysBr72cCsrXtMnQ0fcDCjETUD8z5i
2JFwZHptc4N5R/WZSE/qvEEh8aFqKoa8Xoz9JzwW4bcJ7xiWEan/MHtLFhSdF5j7jM5+iLxXr9Ut
7WfypH0ks3iUajHHeqF9VOooBkEXtdr6BIVsfPFRZhdyQDUwVieVqjbJZ4n3U6Z9NT7UixqTvLE1
A12yn7DbPq68W9+F/o+OsAbXLTSYnuHBEf70egYhqMVk9f1sFC641E6+yNsJ4WeHT4F8reGO3u0U
WHGwujVx3BYi6yHyuojaHvDRmTUPmAhO6RiyvghdyiByErW6yGZ/CouIGJvsmmgK7nqBMwqpzbiS
ea3bVRbjlFTdMXOEdCAZQi1zF4e1d4OywmN72o/0B7cehnzrNEqB6nltG9wwA+6QNeoy/Q4JGcyj
WafjYK9xA4BchwbEL7P0M5yFJogfHJq4qZ7NamuUDLaO4h3AepTmfYg5ZYSqlgHmy8MxzxaPLh8j
nQZIO0GwvR1CjT8bI2+/hd5h19ECOqXtYbWVgy2wkFH9wU6B/wOeS9QWTCVNt5cxPNJwOw+sxvcr
qMa9QIMfTZK1rOzjALl+U9EuQPkeY5TSd302F4a2YVvW8M1s8gDIeZfzuZtI0fYAGeWJhsdDTp0D
Os3rCDC4StPvE7fjvMO1zTQu5lYFeZD5ihx6GDQ3u25W9bSzcQLOs+hNVnjdVC14wdBYOfKa9nUe
jKNNC0oYH9/NVTu8k9DEMDn48Vl6X6HOPU6tjJ4wka1s3jvdayioZ9HHmgPatIs9sZa83e6GyIaw
KfP9Edl9WAN4XMw2sR8o0eB7WMpJfdMpNBdzsL7IJ7gw6eWohzp7WpFG3tUjC75B9Llr71YBxRHc
qasaCte10WPYwRX1fd3R4XtNvLbbr0huf80rLuOixU/8tweaFpEEhvP3TqLblCNZNOK4hL3Ffkae
6HMgmkKDvY1jJBDxuN7HLFlxSgVB2tKt9BuGABO7aXUH7ybqUjIVQNrH6JaRWCYQdJg1zir8PXGP
Ud1m72znlgQdHHRYHqDb1tgcYEP9GDJZrXvnz/0v2cwwrE7jOUNKNVcx2kAB4c9bdYIbDmHb7VH6
Tj9xGwQCSkedgLZMa7ErNJ3FPlYzzEPnxa2lZL2X3RLDwwfAn4KP3ZD5vPCnxZ7Q0uSooJKkfuxI
vEz5EEK/JKcQjCR5Grf6c1AR8RxGI/llZpOhOV0N/WE2EB8pUL6hLCeohGN8h5m6adJ10rnpUkhp
iX5oKwT1YPmFCyDti2a07lvU+16LF2AZur6mSR/kJiqFYSqXP3rijDsQmWmFBsgKRV/KaPihWvsw
yOd5jWTu9RB8PUQtEoIcezx+H/y6s3k9UTsjvU37T0nam7sYkME+73AcHsa+bp8ENFh+CR5XR6Sz
noM0nayRgGh6atyqvroJUFGA0TI0DLpIySpncDtD6zYxnkTW2AQ3RrRCHCIZMrTTxrVCCiCDGfoZ
GUOsq93oxInCnXQolBaK73rjoyrwZR++MzJZoPLP7TTiwUlwxGZ0DJr9ERl2+DOmj7CwiXHNykg1
JVtcj6Of8XFGLmCGZzRfEh8JCZs/1DULO3gJQJYgrx31f8bobbOcD3WbArPc6mcJTDjNh3FE/TqP
c/puHMceInKyDj5Gnh98y1rugmKGVcIP02b9Y41TvxaxCqebdGFDUngGaciJWkgRoh0Z9zcwpsnS
wqsN2fMFNW4OhajE5U2QznSXDJXzkKU5uSBCDeJrjAHRk8qC5quufbQhtL+weG+qwT3rifcfshpO
z7nOqA7LeIjpPxWf4YSs0Hha0VmO/GdBmujOYRDuCp978MZYk4n9TF2PpNCijkIwCGP/HxrxAT0t
NjHkT07pOwrdFg9Fe7PehSDK8GLKVkxmw6ynnwJdk1PYTM3XLoYax47rmP5CzrXga/QU/ajhID6U
3F+aJ3Rt62d0oLW3x/GMT65KjCgkLJWBNYPfLAck02LOC6fS/nkJgNHKG2y0yyv0G+M9bAQiUIOU
N7AjG/oAOVQlUcgNep4OsgqlgF5PTI4qEczP26Zf0CBJrcfLphq3uA0HvYcgSzsYTcAu/efMlf41
ARyu8y5NofYemVEAGQ+hgg/gsSRtsWilfvgasXeHcxX/WhCcvwAp1n/BQ4RoRYgYeUTl9QijbauG
sUhE47ndGgXwjOiTWhp8mtpP0ZEAVhRKQtnklXNG1XYhpsNpmBxigbOReMg8BhUrmhhXNhM0o4qJ
CFxFDmXRr8AglQKxo4tP0kq4/aHYIf/D2Zktx41lWfZX0uIdWZiHtsx8ABw+cJ4V1AtMEinMwMV8
ga/vBVVWddBJo7fyKSxMokCH3/Gcvdd+6jNad1dWzvUwYNvuHeZHX8JO7ZNCgm2DTXVQ01TqN562
FPN6KtQF00+4M60/l0XTGJLU3beUeLnk1baZnBmUHIuwT7LiTBhyHLelqvSer5WqJYMBlqAWuCCx
81BI0x59vbOdb/RfWooiBBpz8uSXAiBLXXnnZdpkBHG0SIz0eZKfF+SiKJdGxp1/MxqeIny3N6ji
eLFlNjsnS6MU7OxoUQjvsuZ+GtU83Qy1KXu/L70huaZgH3/tdUCdqGjz/qYvLa337aWyr6d0sKY7
R5myF83tonSbdFS1/Zi9Hvy9VpttAC1Y2/XdkBVhM4/lfds73FIH6XCOjzhwtDTobO+yBngJPqzv
p6vMsEmdTGnGcuYpLDqmuWIQVExhzkRooaXLnV5NSrL3uix75hDE5U+JhAM51KMgg6ej7O5rRmZM
opp0hk0msvoQV0b9nLpm9DjMcrLXCnItznu6EG4wZdxogqXrrDOnysXI5MAVGXoVgWi+5IBW7mRp
ufJQU7B7JhfBvI0VJ0+Dht3e4+MKq9iok6YNZEhHw2VsSAfsBTUYzcdsTKGtci3lWXK9uE4Wq39o
xjm/qXPB4apya/eBCcW3I9woP6+Zno0fJ5qbnTkUrtpA9RQlPZCAZyDR6UW13i7skb+pjOddTI9l
1grcml1vcjM0uUpkI2e52eJuuYnc0TEDsgFFFnhFZu3MeNSJdqhyXmXp2PUty0d1U1eFzNgW0FBv
2sjSQsNqKoOi1qhdcogbmUpoqi33ohUUTC9abm7QgCB67K1JjrfWpM1fh2ro0zOv71gH46HT911p
J04wrdDzoI4s91VpLO06Zq1hCou4z8PCkd4jPnuNomxaOc9z1CA2mLzeZXxFg3Ofd22VwZ+2EelX
ZSscP/Wwq/suOSrJLp30QduqLlUB5lcTI7yoijKiuGdRGjJaZ+jWw6y7K2pqeRuZNdrDYJrFoxUP
5hUhdDN5Gi3QzKCO5Uw2OVVCn7iETMABUzzAGl6S/Nn2Q9TtkcTE8PC94secoov0KSxxLUJOqJZb
t40KNbQrz7qu+oG5kUhmFVu9KalycuJUN6OdiFuHVthPU2/GzKc+w8kkjim6+m5cDl5QLLH1vTD7
7DvxNagdFnzy+5jkpvyirgbumzp7ABcY25Fn1OFgbLax06W3lbFq3K2qrX9fbLLazDEtOJSkcIe8
bSH2ulaXSUO4FO6e6oI7ZP3QGGV6QlD4YXcU5QVKTAcHyLGU3UzI/8ijpAghe15SukMNNCQ7hFv2
LgJqHNSee0qB9FFvFHULRtxVbIIO9O0Hy9KhLkpnSsMB62K6dlWoOpHgHAcj+91BX04G43zUuYeX
sbqvgUICqnn7RLqUsULjiIJY1Q3h2JLzrnhOf9EP1svvt9ChtpgoWtZsV+dIu6NktBiySE1DENvW
PiPfNkilMdCkUbrdf/AoYC0In5BivoO26EPEFZWjYViwfV9bdKgOlmrN+3k0TvmF38t0EJ3CoUHI
tUIP7KNvbGBmdv3iZCEEi+oGVk59Yfb0cj//QO/HBW/NwAoAfcNcTdpvvyVY9GM0rLBFylMbwOHD
1naZmHGtfm/m1DjxtPdKWlymBCyjW+QMQt7v26d12lJ5qQDd5FQJfYalcLciVq6tgSutk4zTnp20
oAfYRzvDlKdcX++nHXMb5w5pYiuQ9djCkwxTOWgSimQe0TAsvHE+I56+vjc9Sp2R3XAzq7329vMX
/H4akF2no5MHaERCzrG71s0zx6xcrwvRTY5BnncdpdtcYdfHf/DbjwIch3KS58ECOw7ikZGXjIo3
liEA1WHkmhoTOxx3Fc0n3XayEwiq9yokbzUcqajK6Z2h8Tj6LtdOvt3m5PBFRnM2warYcJ/iLu3Q
eC3d6q6MDOOAu/3Ep/zouUy8NSwcYCaX77fPrVq4r1y3i9DISudyVIvserIXe0PH6D4p9X5XZTof
eGYo//7rdbEo6h5hPDjAjh6cqu2yhvMWYdy200Eb8+WgO8OQAW0qKK5//rAPP6WLGtshDBMN8ZEO
lmJvYw+dLMKO7ReL06B1lH5KdZsP8zWtxOah8ujY0rQ6Bcz4YMBiBF8F2ajq2aOOvldTjjqeHYVj
t6WiIStHY9dwsD5UrVqeGEIfPgqSGxA51i+myNuvss8sVtG0W9+oa2CfgzNpKW18bTaiOjENP3qf
EAkoaLGtY04+XnmajJOgUhcoOOGqghztdkIZa0jCuvY0GkLfzbo1bGDIjSfG6/sVFonxusLyYGSz
x4Hgkdq0DXxwxutgUs7xEnUr1E4jpTKxHrK4k4+fj5wPhJc80CQNwl2ZndDM3r7VruhBGZDpQSJn
NV8ZUSeDvGu4HnXEc0VaTp+OauWhLLppkyijtx3K7BSp+ZdD7q0wil8CweUqg19Rbke7F+fnHmpA
UqIZj9rzhWPn/eD1+Uu6CKcPgbRTnUpikNv+uCRcaanINfHGAul3BqeFDvDnL+WjLwHILt8+FUoP
ed/bd7LMlZvHo1qGBeXuPUbZeuugzNgWSAI3nV2dwt6837zZubH2m2yuFL6Ov/QECVRTxF4VesXo
+UMipnNEDuqJ+fPBhrZaUYESsJkSsbh+6r8I3uqyXwxXlmWodi2n/tIpXuulaR+syMZ+upBf1yqN
vP/8VX4wabFEqtAHV0sAtri3D6UbPXHucctwSZopqF1p7E2vjrZdUlcnVIQfDuVfy5DHi2QUHX1A
heCzBdl8FZpJ/CSGetwZ49gFCHmqC0I3or0OIXEL4LJ7qo2lDYpCr0/RQz/6Kv/6OxyN5FhXYmPq
PT6vhBhEAaWoLhKl0H9/gWKYcBlY7faQU47FmQ7RxzM9kJBn2T6FvyH2rYheeL+M5nfEGJQEsnxM
ntkUT/GSP5odvOGV2UfCM9TZt18pVsiF9SKrwqowh4vUaRBOzkmLeFCIr72CgOzzIfTh84Dv2Iil
garo62L9l3GbChz5StGCnFWLOaRFPwWWktvb0UKMM6wM3s+f94ETlfucxS7KTuOwNK7f8V8eiC8z
VmerqMKoLERyyGeeFNS6FV3Mk51dtdLo77oOeU5FkA1q8QnVmJEri+3r5uiGcV1aZ+WQ618+/70+
HFrwzAB56nzlx+C7AaxlGkGWDGXn5F+VASO5Atf5xFHiw7dNmjaSbXY+6vBvP3wyyJ6qr86xcKHu
n3pKfZ1rE8o0KruXxLSfIvN8sCoR6wIeA7QTneFjJXxiN401mk4Zkn7qHfRh6LfImizaZRza1Ki3
bhenrcff/ZScRDG9MIQtoMn6MZx0aXLNpFxVhV0lolfHyvInrFDzldDkcphNbLgntpT3i9OvJ+Kk
JvqIk/2xVzQpQQCkc1KHjtVnUHct88EsPHpm7uIEKcLuoCoY3vPc06/THCSUJbLXz0fQu2PN+jvA
SLW5/nKxOdZZ9+1oZtmsMLBVxwZgtbhnubn620Ya7VUR61tXFW6QNcXwuyA5nowbh1cO3YFf4GhU
oZ8x+ijrAJETr70f+iYOEaJ2vpgngqBG8xQP/N0oXp+HTYv8edapd6cattA5npeyJuhGz765iS2K
jUMR9fsCYbUJ9KU9FaHxbhzzxNVwvOahINs+RivI0kP9Q4UGO9VI+Jxjd9djgjg1JXPnHGmjc4V+
0jmxJLzbXdeHon13oDFxUT4O3k6HsXJBwNXhINzK9zzKNDWSJQ76RbL7fOx89PnW/ZunrHrF94R1
RTeRR1Rh6qhF41tK2ZR7YGGa6xuL2u+oFeZfK17uief+mhhvzoZ8RiDClL+YqMCCjoZOPSIkRQ4s
QgW32F1PzZo+mEf0d5FNBmg0CLVP9PeysBGx+4WCQkWxf4ziiwT9NVqEmKJnwp30Pkm0yPULHaXT
f7Ca4I9aT4oUeqgYvF0zqfkZY2JHdeiKutorNNBCCgck3Xu0e5JlHq8//y4+Gt30UCmWcZ5bt+G3
z4u9pi/NqRGhmJo5sOYi2UolMc8h1eUQr7JTbthfg/f4O2A3XL1uOHr4z9sHCrtEAlX2Iowmk1az
Gi03HC5ieR6RVnXtzPbSh+2cGM+9ojtXmVqVN7Y+tpFftot5KzqqVr//ymFrrpC11Y1JeN7b32js
RTN2VSRC4m7L0OtqsS8rkYTguLSt05Kt/vkr/2CmafA9PBgYhM4bx6QE2hRGFasTrzwz0v3Q9t+t
2Y5DF07O9vMnvdvmOc/hhucaBM6NWt7R0W4xo8SMdWQSGaflzrfV1HiFj3cKa/h+L1jHD+wtvtK1
PnE0ZuOJkBaCvpowr4S6ReELTtowlDN3KQAtWggzm8gxDlwZTjGp3t/21jovt2tWEjxhwD7ffndE
nXu1MxlNaCBB4nqbI8Z0nGTTQ7EaQzGY9qGvpyHUE845Zu+J66QZuj+5Ip1K2H3/rZKEaFCRwhfN
TDqmaucT5XsVISZYADfaK3KSPz2q7TdTbzXDiRH74bM4V3LJpskP1/Htp0Zs5FLA4Fluo/Z+IQ0w
u1q2+HKe8/DzIfTRo3BSeqSGaziNjqlq1WCJenGtJlTnztwwxIqDHpWPudZkJ1bn94N1nYWwDqAH
g6k8XomQRxh4Wzy+SpkvnU8jGEtI0sUiPvH23tWCGTNQ5DVeH9Ff7Adv3x4WsWYyh4zYqHZ+6nr7
QaF8uVnGrAstm6DpxaDj5Kyiw0Zp8hNT8qP3yUekNLFCfthw3z68q1VjThY+5aQU3rZFlXFAhZzu
83YRJx71fpv9FQFIRDnzn7PE0eekbKgJZLFt6GRWvy2Eat/MnJxC1YkEglruSBbyGq890WP6cE46
aGX+57lHdTzdbhI1J08VATlrwtSM8aEsXW2rV6LbVkRPbsAbtocy8zx2mL69X8zW/VYRUH1qZf/g
ZXPRo4LDmZBqyHEJfDFjMMN51ZL3MdgBxjP1zClFsmla71Sb64PRy5Bl+EJqtvlqj152SRxCwgW9
DWeEVBu6fP15TV/762/PxpW5sLpFeRCFl7ejB/Koxv7YtCEBXdVOjHMSElOn+7LS5Ild6v3BAEcx
Nxpub7SAWGLfPqpWPS12G51Z0hRt6BYEcsadUb1KJpXvSrg4J6blhw8k71nlM9CmOWbFJK7UEII6
LcISII4TFupNkVsvyAgxGVp5cWJ2fDQ2WDxhiQGNwdZ0tDcSvUzTv6w7yAixEaSVpVL1KNRg5qWe
mBEfjQ2LzFZahewOkH/fvkrsUo4sPPIxWt72rTYR97XxbPgCJ76yj57DqZp7A6wWG4LY2+cQBieS
PI8B7/auG3pRf4Xf81RI2kfv7VckJtPKoUN49JCBC60SR1MbTokHJBZ9wDZ2hmVjVczzz0f7BwsY
uV1rSgVHCz7Y0ULSaVY/tlIQ/WYaa8YvgL0o7RC3jqm8hDZvB0M6/jYQkmFPY4ACI7YYLinr5/9L
xYZcrUSM2dSFWsnN3Wundo8b9UbMnXZiw/vgTbIOqO6am8z56ZgRoNEWrCav6kI3I+hjysmzy/AK
B5PbnLpVfDAyeI3wgJwVSEBH8O2HQghV5ZyfurAgvuUG4Ynjm701nhjnH8xgtjWNgwnQTs86DvK0
K1BfcjEZ50U+h1lSJ/tK6C3pCuh9qCX/B8cgOrrUg2HJshget5D1qDO0Yh76sE6weQ/kwfpNxTEw
K8mE/TUU/+uH/D/xa33z3xeU7l//4P9/1GKm+5P0R//7r8v0R1t39c/+H+uP/e9fe/tD/7oWr9V9
376+9pffxPHffPOD/Pv/fv7mW//tzf+EVZ/28+3w2s53rx2Fx18P4Tdd/+b/7x/+7fXXv/Iwi9d/
/vGjHqp+/dfitK7++PcfHV7++cca8/Vff/3n//1nV99Kfmz32pbfqvn4B16/df0//9Csv9O454tb
j/4sOOt9enpd/8T6O4dSmwhFmhB0hKyViVvVbZ/wR/wQRwuc8LSmtJWh/cffunpY/8h0/s40X2UB
zD2OZ5yh/+cXe/MN/b9v7G/VUN7UadV3//zjePXQKGdAOuMhKzqIZfftmF/QTQoM7mkQzfhjYp9m
C8ab3oxUjFWmtNpLCiHyBwLa7sS6dXwf4sm8FUQ868GD5uLReu+gLsswtaVBR3xahL5ARdNg95ET
okucBzSOttcfBrfPXzukjqeuY+/qg+tBneIBs4L2v6ce84V6sxOdsLOaxDynJng9K0wjoPFY7+oO
CViPgu3V1GdQNpCSCa3qhVYjGlTN31zg+D3AMND35AhGTfY4SnRU66JpZiULsmyxzlUjT/40jWE6
G5IVUvKXYfnvb/+v3/bx2sOzODpQUYLKZsIkPXrnYhLTMipdFuRlZI4PLvb7DYaLTLnsDZ13PtaW
vPn8ke8HGB+P2FMUvStf6ZgP1HHF6wc1y4Oeey7y705a+aHoR6AIq0Nz18pUFVfA2tXvnz/4eONY
3yu7PHd76li03462qK6ynVkXWo6bImrtK1tmUXZmSBobPqGlp6r470czi/ran6GH+as9/3YejTNZ
6RI3XpAXhXXeld1LRnjysEUs52Omoak7L5iciqk61YX74AWzgjBzaU7xQY9BY2LoDXfOsdvn0rbO
x0zmYTyiiCbQ/qVsKfHn67j6/N0e75S8Wzo2VF9XzjXKrqOdUi7qYBdI+AOBquY7eZeM1IyV6sRj
3n+FJo0KOovoq1g6j7UOyAhpogvMipPF8oDMIkFiXQ3Ly4I+qT0xN97V3Ljv0qnlOENBEfXK8YLg
AIbA+qLXwZiZ2RN1JjsOSk0ddpqWDl0ohY1Rri+SJEe7YyizP/U9B5HZkUoI/J+jcZlU2Fo+f9Xv
3wFFfFZJ0EVrNshxCyHHql/30VwHmL6N+Vz9BQLovXy6TNPE++21iA2Hk9169f51En87ipdZNRMZ
F6yJYrLO+0ZNd1Zs4HjuzEk8f/7B3o+hdXOjU+CyMqwBrW+fZbMCZcyROkCw7SEfxlHul0LEpxDM
72cmnFC6XWCC+Va55L99Th9pkr0R5VM7VSM2QgVT2DRZm2JpYJhw14h/qIosH8pIGU8VMd+vtxwl
eSRREazt3AWOno1vpJc0xkkR0dndhnRBM7sQ4B7QJdHzy0HobD2//V4RSNAmZlWAQXU8aRoNrz1n
zDJI9EXeKEtRPLHyupvPn/Ju1YHW6LIEUDZV0UAeC0gGJ1vAZJiWX7WacuOaWXQZNa55loO4DaTp
inuNyXuiDP+uUbxmYKCdW287wNGo6b19n3WrjIoxyiFwCyq055ERu/uiJOeaFLvF3SvFMse7MSfe
cr3xM6Dmwo5f0qqsqKGPCwxL4qiMPV5LbTlxrfw1Ef9asl+/aABTtrGy996fZ4w6x64+KngdKQbu
uHxm4y6zcZ77mg4Owamc7LyX0A2iMvYCYoWqQ5eNMdN4yV9TNP9jYEkLl6xrDOmpef1uEnCDotwC
DXhd4+j6vn1xo0wXNzMgsfZa5n5p+7H8uhBhbIf2XKS3S1Yp6mVaKAxMzokcA7WllXo4L7qDxl0Y
Xyxnqvb64IzkX8WjfuY4EX1Esx0cLFZFK+eNWARLck6tRIZtNoyNP2AUzXy+RltuZlHlL3XLYApG
HELLdpZuP22nqsTLJejYRb7J5bHz1Viq0Cqk+zqWWiX3XWRn2ZbchmLaCt3l7+kzstxQV/PiLJ69
IeVizdxq1QwTp0gkvwR60TvZaumNakSAAcs0T3x1ksUPh4tQoE44MOHnlEkMnsXgX0yVUeJ8WECl
J9Jwz/XYxJUzUjgakHeUbv6c2Zm8wgAp+/DzaXT8vbCqc44nXoTqiodi8ngjLXKZlCPJMcpVgcOm
CgxU55vaPnUJ5MZwNGNXxrdLgYDjPjoW1LVH62Am6aF4beKimUjt5BskEhD5miSyOtDVdKz9pe0S
f6w00JFqJrBh9sZNBEMK8EGE37DrW+PClrF1ZVexqLiveskNwUzbIk8uCIpSfLpneCanKTMD9rTo
bsnLpdkYTDwimsulDxZ81zt9IqzCiaKl3U59+nXRR0XxS/yOAdG8dlgLeBapFOq3CetpjTX2TxUQ
VOtjRJnuU3OssFO7M9U13mYXJEIf/W7WgG0gbLhdl8R0CwPI3EeRI26aRXfHizTNM+B0td3usl6N
SBFzE9b+eIiMM9YDB7i72UIGdpxqCYo0n1T6bq5zO4nWusyLJNBzRbW3AyEi7Qa6TyN2Si7sXZLM
cksfta19bdCWL0acHoQpjOUbX7pGaBtZU5sG6123U1awnd+x87RbpSjHh7VC4EfL0AWdyB1/6Ofs
lkYptBDCpZc51Bpbsffe4ipnarnUmwyX6G2kzuKuMZ38XteT8tXsBqxbHuY1x9fAB2hBDA15Fw3x
9eBB/d+1hQuQAxKP97MVGpIHoSjWnyA75RzU2kLYTIotKOiNzsAH7cjhRiXp+VazxuIAEiS9wOtv
kSmJNbb1gI0Y0jjn5atXAM7aQJhKtkvdAUylQhWqDeOqMfs9pPnXJJq/Khl2bb8fJu/PlhF1lygW
cBBoWrlfp1PtF5NG/1JttP3kuQtyiOjJqib9plUR046L/qJlEByy1MX25y4KRu+asuPWawsPLhSU
r8u5tLPzsrSsO+FpEwyPAZOsP2YGudiK1f4Eh1i7Qa1wNN2N7qDlV0UkfjiJfZ9mnQsfWp/m3YgV
3/DNpVgKGnLak5hyuJdRrOtbkQn1Vgcg5WeY3jZKLOAVpcuPlliSYLCyOOjGdPFFbgx3TiH6sMi9
Zhd5tMgJfJD1DnAnrm0GYr9h1eoQ2Qy8wUyBzdgRv3VGj6xHiAN5IAogHTkPWpw9JDpl1zMuLcUh
b1Uj2ZRV2u10T0CvXPq5+NLJflkxK1bBihHHbCOKWYAuqYebclHUXSEndTNo5nIZD7Y845ptM7nT
53ElOdRZe4/fHyMdbcdmMLaJujy1mfWUcXP0eauYeJTqMMsIwzr7uD+xcPnwrcXGVsp8WzSDZoVI
ra0XyGMLfJ661wqQB5W8Bgs1Rv6SxPPqUEuDmFTbMC1k4y+5bMMR2sxt0iT2o5vgVEZYAN/USh4r
2lAHeBb3oulX9HmTviSgXg5VXVxgEXzw4LdsiA9iiFrfhFy+Uf8uMh8T+PiVk86LZ7KxSWX83soG
AAIGc8ayaR7koufBOJZ32IevlbmuzvHcK1+yaLm2pDMFeZw+a8tLW6WPbuy9YNmVqzXwbFbjSxYo
kpiGMXT6DieE1lCLblYlmPmMQ2oMCku/1pQuDXpLbLNqeTScHqelKs9jW15WcVSwk9aPYLSMnTXn
P4fZ2ghXf/Ys8V0lbg/TuuXbdm0H5YDbr4vlN9WDeODnYv7B2e5OGsuDq+Yq1B5qH7qmwIoRogrq
qoR61MUXgvEFsMsfW+0OIocbYH1uLmqypelo9b4+SjvAlh1vElu7htvBt7OMMkiy+IKjJ0bHAgJT
Kmwdv+esXJUEx/pDORU+BVKQKZ1qnUks0xvdxViLHoQAvkoJmtioryqQ/75DUgXUBPxvEzlySpUr
uLqzh3iydxxzFg4H9EMlc2RICzy4Ir7XDeaPW6Fvm9XAgy7CKTh9dZPEPHBys9xN2+gQ/TPNesk5
dAg/KxX50hdW/6fVa9UZPlxxYdaLCMwq32oC3vkkFQ/9x3idd5oCPEWX96bS9oFGPK06j+dI2dqw
9dYLRpwOgQ5SR4rlwEnicoHU4HsNpTpAsJti8syw0MvzUev+rODYwVaJMHziEFbMIexNCkUUHLzA
sqSxidsULvXodleFUzw6VBPLwNRUvpjSeWiWRdlgqnrMem2rWPFtwdnLp0IBBMiabvPM/RHbMAdY
X+ML/Id9KJTkR6fH6WbUWQ2rCjGa0+L8rxRiNjw9Bx4nxA8oKWdNkrv4GTE/y6L66SoD1uoatgJX
wwR+W6SG7lwnL31ERHVbWPgATa+4Ny2CcPAG86Xo+BJHoSyhKkAC9oOGJTrOt0uu7jgx78QES5Ax
8aqX3sKoo6AxdHN6mZaVe2jFfAdOf69N4z3aD6xi4q7qZPanlM0tTgErUBJnDnTh/tBmOPVAcNEz
jK1OLWvOiH4lkUajLRcVsvWBh10trMx3bTPeqVad0MuWO4MLkrLIa6NpEsa7+VjnXCyQ9fhuE99k
eXLWKNbFgr9TR0iwGYbxSjfzq9wRDxG9aR9SgrvPp/FnvfQ1sKH5AmwD60ZVXYw6EQBTnNSg/NSf
dufRvyak0ThPjQqzoj6d51DtkGkTlacX0wVIoV1T1pXPCcM5INO/NSpG/5YANaJ71i+87J+deOw2
jjR3CgtO4ytVkl+BicJPrSJO9arq0evLH9xqkNC3xMj4ObSLTUvRj7G4mIMfO/NV081nfestoTF4
zyzeFlzU5Ws0pim4zpgN3LAzzihKfKERqXFpYuX39cIKrKr5Gedk0o3jzzJxgAKVDFBKGNA1c1ze
SUo2JygRKHgLYTlJPUegSrPtCEcb8dgucRN4Lzg1qZDf5fS4AyQ3Pz2974IJLyCK0OpFTZXepyrg
bV1cWFAVwXKZuEyhqV5XnKeDaYoe7Kq5sIuM4oxuY+H1BKBE7XyMPXmdR/mwt2IT9h0q+42hM43V
5noENHdZlLMTDCK6qnFGhxrFBph/B7V4iJx4H00z1C8Rmo12nqrJpZPQk3dbduaqGoIpggjQ5E29
6SMjHIvmJR2TH7aTHuL1XSf28mCpbeXPi+kcJqvNA2B2/ERJSQ5apLahf+VimLV3Ikl3ylTAzGv1
G1dj1Kn3jWVGW9l0O9tQniJucOSo4KLXb7QpOSuF3fpmLjZUN170YjzrSLpfVGXXqhglUAl7NGIV
ckLm7ei4N1SYH9Uyeskqc2v1VkgVKQSEFda1cz9Z5fUC8BNqVv4M72LTGNNj7aYs5ey2Xa2F5mia
215v863hFjfUUoutBDoQ6qUxBQ00Xeph2Hq1ga+EXtOmrrLuKssmDu82LIOE9d6Ipr0nGQlpZZBD
MIKRmtr7pqEBpShi61JbY8rxS5DW8UXtXbCIUr2AUXWnx86VWVJ6ItvlXKv7LCzUvD8j2R3EDhge
vy7icwWX9A6u4BBoSNFhh9jeVxSL0IiANKxbgwXlYL6Z5wy4awWoVY5XIDd/OLNFRueUZRc1JryA
k/UXt2xuHHeqrgcwEHsLiSwpJmzl5eK3OixBY46Ux5QbykPset/tAfBM6hxGtblzbQVXhRKA7ucg
ZJs/U8cduZIaXOMc56vqZS1AGHiNE+J5fzCWy9SFQqezKXDcHp8ptX8betfxo9YRuKbdB3vSdPzl
+hYb+rKTmAvO3NJ4ABiJrFEBHWI2t/Rybp1Y1lc4RIEK1MtXc1LO2l7oQWIPuNYN507Lo59OF0Vh
GYsbJSdWsYuAHWGZPnBe280wwbaebKEdJfj1qZ9fp9HoBF1tN1s6L7cwKb6DdLH9WUmuYb1w9ILe
Jn23a36aWnFbdmTkSkpKvmqLp07Vy6CZxUttTLfoWswDhAfjEWxV6etorADxxDN8j06ejdNy3SON
3ig6sRRWnJW538xAdNyk+ZaVw4VeiEvQl85ZsygRAGXV3rB9pSrYDYTpDLvlXKbjc18VNjytmWWP
08nCinpBJnMdbUrNrvZRUv9Q+hzIXu/1gZOk100fXVddegYKimQy5C07UfdsQrOjhIo55YHWCkio
BEQGda5lPqbhNgS/EG2yFsqql5VPzdLtHZe8ISLOBl9tnHAuleqisBB3UQLZrOjaulReF6txb9S4
Sy5Vt5nPaqfRtyUZDL6EPRwWpD5cGmOzVfPokEz6jh6R8jxWPNguAPiVzgoDmaJdVYA1cqut281P
8dg/1V7KAjnHB8dpdwoxQeoK7OmkcVH33S1CE5AIorkwlij0rBnsx1xZ7GWcefIyuRs856HOpBlY
S3vTqNafc+Vde4OxH0pVO7Qur0lxXbkpBpr5cfdoLsqjljbqeePWt9C67sjDuiuJ+vDzJX1Wx2Zn
VEw7sm0uRqh9Qd3pZy259csiEb6JS4kvki1M37Jzb5NeskTVztYc2t0kZUhJ41AsPTwqjKhXrlXr
WmC71Xyht9YYNqN3SMvoVjMrjOiOBJM8RQdPlFujnJ7KonQ3MWHoUuN+K3OXS7P2sxdynbpC8xM0
76FTOAIcII73GkonKsu7Brqiy3UVfO6myabJ3ipT2w5Bbk3eI3fH/t4DTl0EjarkJRxukbCoZFkk
CvDd6nIFfmPO74Bbs2sDQiu6vYU09rLpCA6Qcd387OqRtU9pO06QjZEaV3oB1yTQUkCPZ5Gk/IN/
2tJfKOpYT8pYyr2iQrntDTtGVd0P8qkB93Ut4L5FAWgPSEqpNeg3QDMi9m5tjOxDbRSwUVDdkJ7N
2bvZqB36STFoDwDcBu1isHrnwRYoG8lDjWGKz9eLHj147nxLWpL6HealuWncbyx3Isjm70a7XE8O
qEIYlRksVqKufS3JsmKLwaB/lrwgRlgHvi+qbS6/yXhr6eWwdShtKR13hyy5BBH6IE3NXyp+bymL
u4h7dLEMN3rs3VITroK5ndjHQELIpKAKMtcZHE0lj0CzdNF3K8ny6yQTIcGieZDVahAtmbuZG/N7
07pOWOrRdIDkhSgZOqi58lysQFUYuwGh7dO+neIzyMVxWNmyvq6r9nwcxi952sEnatThoXX0Z0g3
T44DSBo4abKRarlLItgc/5e6M9uRFEm39RPRMma4BRyfwmOeb1BEZCYzGJMxPP3+vGvrqLovzt59
d45UKpUqlJEeARhm61/rW13TlodioQJrbsl/Mrrazrk/cgJws7esJHsY6L1QB5DNTlAN9mt15YbD
bXs3ap5cbhJgiuB3Q0sDv+dWoxmwG+yIBbQN5ATovRxG0y4zqayhmQyU8QFQ21Ezu0fgtXfj1uZR
thjJmZH7d1sW7R5m9PKUSa1WN9MyNV+c19JvfBPefSVLGKy5Vz2m0kDtzZcwX0fNZr4wPyJaRmvq
nTIyz/eLGsC99ins48lhYYOCE0xFVtyIJrWfeNK/hn65z9nl3zV+D4HG89tyVzSL9gIxExU2Ydjz
tI79duT12Ac9L9hnWXP2q7atuHepDTu5G2g20WAj1t371CzeLC7IubUa8Euuv71qTs0dwQZu2A2D
J16qllP+lJW0pmRj/eJviApOXttPepryIzh6tgWEj4/QBWm4tp35Xm5+9uPhY/yxla1ep8o2aVuw
XjtM1WfKV6s7SDXsz+2luFQelFwWSjkEFAUFRYc5lSQmLMN6Chdp24GHZ0hkOoP9Yfkp3OHCZWGq
NvdfTLurqLflA2Dj+UuSsAt4dGJiPMRHSnCMjEyIpHWypplknI4exIxDrhJ5aKWtXoBeJkXY+867
oY/GrmNzHbKl0mNvVWwTjaWIRdv6D2hKXiimydPDERbFk+Rgsa/W8sdrJS4IDfcDQeQ0cNzyRWY0
zW0bDJeF1pmuZuuWZyY1kC1NXHu+r9M+peSutag2nP4yyg2pyjSVeAGayFvAkFc/oF98oI6sKCmO
WMJrX9qZSkexxx+NcKatdOiO0/1qsnWubAd4N2zmaMQ9VAVdv6hYCTkcVmm7pL1nSLXSqLRju16D
cbUjT3lqwVproYaRtDRhztKq/OSK0r7AoL/RaqOOHNOuPipiHR/NUNhLoA/zyqzNFV9GVvYx+RPz
9zWDwnQA0hPUu7z/8sqOcxizc9ofi37Qf+RVXeac1BVRm0zsSHg2UisE3llww1EwAM+VPR/bwmWV
jhlDkFeIRp47tpQtLJbmPrQibxrythY33GHtexQKDaWa53e2YTKOhf9FuHh1kBa3zGdn7aUyOekZ
SM6jSkaCphsRcnXSRz0HlDfOiqdznIg9OPXW9J8F33N+N8l9mbd6CTzv2zeafLkR2+jkR+7BId0J
RgmvA10i10mEw7I2DTw+AYxuKULeBswfV3b3I3tqoe+7LjHto75AJeK446T5k6gt55u2BOe+46Cf
Htx/jhD6rhyKI9tQMJ9+3QyHCbyR91ApdnMny1euCUVwKOdDO9bjW+tUOhDS0uF/LGqBgxWsC5N9
BBBXK06Zsax9mK2TaWbhYCzWcprBG9W3Jiile7xcRR+bkzAPmVKOH/Z2BnOTUFKBht3Xq4BPV4uw
roXX/h6pUrDuVuWQ+Crs2rIZj9kijTp4DEtMXzwQV6T4WoVL5ghtx8Cy9mkEEfBnXSX98kQGcvR2
BUpq1GtGxDF7r2/aw2otqLBe9w3VcG8a896f5eMCsvy9LZCcff0HAhfi4HDXlzJW/eCgBUuWE1/v
DgpZ+WFDYgXcm+lnrvYHibHXTE2/vVFsu9Kdt4+BjhwLCGywDh589g3NjpMVOsOOtsQ5GiFmRWuB
0HI9vGex1UqXI+Vnn819GgpHY1REiiTm9A7AVEHrCtP+V+57B6XNn3o6Oreto+DK+UsM3667449Y
T8jk5TO4VvtV6LKg+mL59kZgUUW2QfplW71TW5VNUMcM9wR+cAuK0vW4xMiTu6E3G3S6Uvl+tbfE
2DoPc1V5bkR8ioVg6Z11P5BYzYJGrguPiNPV5s3kiuY7teYUKnuRK+vUDTOQwqC6jlhjfTaK+VAM
OYd3yy57L2oyEGIg5ShJCDkfThOqTuXv29ZbrRv6P9aWZBbJmjDrJeFVc+4c9wy2cqggmBpNHXPD
eENsKrWIs1sPmn2XTMqlvKvNNXdnadgKkmazy4tO/4NznqUw2yOXN98OOvQJCILLyOd23Y7FEp8I
k1ccHOkct91olA9sjZf0eYTSbt6UC/G/2FEa/15ZgDzYtq0/RqYcwOJuTXLTW1hw4wU8bBZntiUF
q4uXekHbl615U+vbaj6V5tzrZ1oDhupAUcc2H7waxH0Hfu26TCivmOpP5Thdfm8NcEcuZccoJwKX
A7o0MGU6bHA/a6EB75UGMYIW7AJnvaw662RgUDH77i61eo5ShluuJxvK1I9nlcMd9/BGPlZRNrwz
MSfMrxMEtp2J4TYPfC0bDrXGca+qkDHuSyH7A96x+Trnee3GgaheIgc/6unD2KVsMG+3tMmPzN/+
QOR+45XJaYqd9rnrzfWOdXs855ZzbhQtQ3XmO3ssCvCWxxndxrTHfW202y7bMjqPtZ6mhs5n79NY
8zEbADb214H7ujDLCm1nMn9RmqbFzMmT96QxBv0qp2XvNfzEOR5mjEic5ilwOCA9s4lU/bjeND2B
rsbJuRfswezOlWsi+kBC9W/rZV0ORu4NnK584Lyb3SS7pC1XIPeE0eugHprh+TpKiScgee9LX/rc
5qbX/HQ0QO+m3gaAX5bfC30PDxoh0gc15HO+n70SVqK2pcdNiKeJJjCw3yKPsWQ4CDYV9H6jGpJw
7fwh1tLJOOUsEd0JIrO2N6bqd5VqxbVJpHsyeoPjC0KcxU+ybgBI2/7T56I9ZYxMPsu8mSNBB080
AggOK5eqbJB7Gr9TkvRsW1ekrK0XNLQMZn6i9n25dzmS3rvcdyGMhzer2QyC6c5kfFeoBQzL3NGI
mGqsLyXD1desNGlT1d13c0bAmfXa29XU9zwkySQX0CbrPaRNe2/22OGg4MuL1/cuIv3o3ZX+NCfI
dlwnsVYlE8mhVMce3tLec0r/G64BdGw1tzf63AxgQ8QUuCiTHLNtYL3ZdbXrslfa1s2zK6fvvjSq
Hfa+o5sny80KribijTHe+qNrnrAUSaZKvfwCUpknkd4Z667sm6s2WpiqjZkgmrvK7pL8GmayviFn
AqfW/KbTd0NZc4eVs7N+AVEuZnpZNIPzfZHfk0bw3jNrHd/nyuM1YYoHaIHmBWa3czcBxd7YWzTb
STAt9qOVMdntzC6EfpdG/bLsbnhotmy41/rpRPgFfYhKC/eAcsBozu5NBCGAf1YWlu1mfmTd5gXj
6hGFatfmdrBScehhJaBSYqjcYOEX5b4uAK04mHNSFp4t+8wSx4u1rBVJMDLLZuwqJeuqB96/lgv6
cGaM+MyM85ahDcJBMNBDamMOgbRSO1xIy8ISkPlPU0/pxYqBcs/8EfpEkyXGPqsAqgWuRkAinZst
3izRXVJN9d/uWpi38CF+07PiXyt1Npi4E4TRNqHdx6w1cWzqdjl2NA6DyPTts54jVyWbsPdWN8Mc
HiFNPiyGO3/IQRqQYlS3Xihitx+bdGbT0ctqt22Nd4tI4wVlC4TX3g6c0fJ4EBSvSLE8YgHRnlen
GR96BmFsWnMaDXPKSNj8FXFX5eYbcQJOZyKxzWNqcxNCBG7dxyRn4O/B+D36vfIPYACTw1S4iHBU
FRSeaE88rceyybYPzHMI2Snyoiic/kGzkiHCeA7dMqVk8GkyZ/19hl8LrTRXvJaNDK3GMe6MxX+l
xQkJVacQaD/Z0JZFi5UA910W+iUxijqF4Fjmm7lPsnK63+RUscOgYobxpP/bnJPhV102vyFlwATv
pulLFYRjSXd05N4nDKfuMPH3MMZjtr2Eggl46M1Gxp4GyOnqDrFX6Spglh1bnXZYkkYdQVNsCKL2
yTDmLjTdHA5ju34MRlHs8I281HX5Y4+4SloYxvoqLbCH4qa1fWpy1YY9MDGgm4rOKYF4G/UYa/V1
a6NpVdSsDeUXaHE3JSdugN1L9oja3ZwXUT3SEBgoj1rtqB04RGgTE0gTl+2pXQT3qQ0d55DW2pqd
h77LY1+p9IytY+RCsBz6s8+7t0anqtT2tIm5jUrWz52aKV2r5gHnlPB3ECefSfB9w9j3YpvqzIgZ
4I5tl/4y6uUBNb041f76KQed+AW/m98aJNAwN+fcCh1zfdk8OeuBzGccgvWwrXWQU6l70rbaf0tq
mN+BcFdKg3OdMjVL1UMReQlngmnmJRZ0dqOdKwDPUatm7XkZ5Hgypnk9p7yZQaxM5cFHMUNnX4a7
ofMQjdwKNKtTZ2evdJuQapvp1qskMjnK8gpbY49uyPmDw1bYeCZGP18J6Aq1fM6FhjuJ9RSISm3H
LS/A2NqMgiRa7UYSfeWS6g5yrwDj2+Q6dRiD65/HpucFSOHXo0jc9WZbp+4F7Mv8VaNGvmuOdlxX
7dSukzAiVbTtDUJ1KMb+EwhtfT9Ntn92ijo/XXuCD12vDS+JZ+nnvhPeTZt2kIcrJc7QkdOzrjeK
cup8wp5ciDsMXVqyYyljsMBk7GFGtAghWdQHueIZ9L3rdrElb78sZrmjl9SPDUOzR0YT9ngPXF+7
9XImEyln+mepSe8+wWC6q3T0LgOG5xaqtWofhSG/PHNobgb49W08rKo9uLJ1drlFtce4rOO3T7if
Qo8eDVo6rMy1cXYWTl2XFSn7MSXhVDDASKHSKOTck6aQE6+7xTclW7VLOr2MwF8se+QQ/eTOFXU0
CT9B0+O3gijQNHFZDVRGLosvg35dvVNL5dl1rt1+rqw0y4Gn2n/qKYZOw0LWS5S5A91046S1h3XR
WQPyatytuNMogFnHHVYEnrbc7vu3hKKzEVnD8/tICUX/HeqcOC+9Zp1S5BIKD6bOfbnmv/9k3uof
xp7tGOE2S7xI2xkeZsvSXqh/MS594/anbdzeis6rLwunqwezsPtTnTjto1avdKfIFHCX43ZTj1Ru
UJgwMwOLzEZxnhfLekG+r3Y2Z0IRKKT69lg5Dau8QwEeGnXaK3oHR+i6jgP9Omxt2fysZpNNO9/Y
kpesG8s/pP58xiYa7wLPY5owjoLbZqBTj1s+J48YyDYvng252laACc7worztiLA6+nAeh6Hcs6Cx
XavsDcsXR8YZh69LHQMsS1SEDd8mpRZo1vSwaRkHhed6ZvVzVoxwqCOmd9dB1Sjwy+i9/go0Hafl
WjjpCZY2yNJxckxKgJEXhKzzMViylrEG0Dq7DTIl9TXUrSn9LeABMwp1cWURxjsZZqN/m8PcnUZ/
Y32wzYVJhbndSJ8xX1qp5tLOWvJmbNt3tqDf2Dbj7tJmHZvz/KYs3eXWXEQZu2DnJdO/6wHZan9Z
3nyk/yAJOvoyqEH7oG6Sor5yyQ3A+RD529z2EHeskjONlHUdYrJq7mwMUukOzxmrHhttSme0LsiN
HB/MZMLch9tIFVVad3ngrHXLz+RoLo4jzwqU4/6g0OVx3zX7gRoD6oqa4VIVqg/JewkmVCQSrtm6
ABIa939v+wDf+/pocF4IzcX78d0UXwPeyX3d6eNboQGKB+CVDhEdp/1hMoyOBwjvA+dcqgi6Jb3n
941tCPvdmUJfGgKbuVXxRu4mLrMVgXjjImkZNX8bkwrt7IutflYtx87IqWdP54vNZbP07d7zJXVk
3Zpq24l1lTGsy5CYzRNSFyNQi4FPUHPzebslB6ozpA3bc74mdgOLNHPiuhNhNeFK4SySHpRjmn1k
i1ntUrwkMcqeRsfJbD3OTBJjEhPMgFwLz9VifwKItjVe/te7j9zrgcPV+L41+XzQTVmxcfBojGoG
Tb6bk824UraW+97bGtZAt1/ry5jYxXkWC5+D/V7CXIujcjoJFWlK3PPbZnEe2oJr2LTbMUdb/R+M
18Y1afk3BzAOS4w5DpF1l/AxJNN/c3u35LcoS6Di65/u+c3r14WRvOPQsMAihw7DFoE163rgHN3k
uM7e+MVM3mXWOw5w00efA/BhpvaeO3Zp8LOyGi73PkNHdmMF2OVgG83JiGQ1ZtrvelwZwJRTW89/
2YX/oxzfc1vzz79H8/4l0ve/i/rtf7fXlNzw79/q/8GUH2Hxv9l3rynCf4n5PVWt+irzr7/n/P75
R/4K+hnGP65ZWOg5jgvpWFzbaP8K+unOPzxi6IT8bICd+OXw3v530M/y/0HOD2iSbhhwMYiA/T3o
55q67kKKvKYXLOH8J0E//iDf6u/3Jx8I7AgfgawQRx4+I1//W2iXdyYBpQqUfNLXRkYnROvCevdB
qe80paOPEUNlZJT6Tg6aEM34l1fggtsmPXLV1B7mnJF+uPrMlehvMrw9xUHF56ry5pjMRvdBZdwE
RUv336lXWV7rAmNoL3BiwOcJahs39bDI+nnTens/K6p0VtMtf1ejLM7KIvY2u2p7LHoUBU+lNzWe
z4PoymXn9qr5Maw1j6BdqFepBuYIYO4fEjlqN5JzCOMHd+hiXOr1wRC8G9bO6U/W2OALfwVNRKna
Z5W5cV5YP3PR8EjdZ9arZA14wBTX7WyzVkfQ+KEzzdYvmZr1kzXky90sppyRX2uMt67U7e90Vcbj
5Lbbg1tkDs1laYWJoWBIzIxtPdTF7DwUVeocwSWNlMz2nFttb6RAwQuhcLN+LYh2Anj0gRJJBu6y
cuIekW3nT213IJZCuakyrNuEg0CoZDTUy7xX7GxppmSggvq93TZb8TLxpssDto2V2jkiW27MDoYl
B9UtbikJjSaaghhCDsk+oXjRGewfvYSfOs76ct+49nJRZt3cJCV6SUJZT9Ba+b1nSj0aTbHEvDKL
h7n0X42ccuSlF955qgd+hGqqQMizWaO3aomkzq6trnHC9NYvjdjJMWdqHFAC/qzZmn3xMwkvsB2X
Paip5mYxpAxtBoRv89ZUTEMwTXTO4LwUuf3RidS+10Z8sFrnMklPM7lPaKwIZnZl1EPQVbZfm+4n
KWQTzGtNiMPetBMu6AQ1zmy/pvrVGYCQhXbRPzgaG7bZHGfqScY/Es65hgNx0u9qRhRR47TjZeFz
7TQwNxHNDuK8LTYUsdYaq0cvxWBE4UV9oB+02att6oN15eCkqOZ51Wd3fl0UvziAkOLNHLYXW1Tq
LNw6Patm6E6ymVRs2Bq1bySppCzINXWG4KjZWYG0EdpCYzHmUzK3RkzBivUp0Wj3Qwb/FclWXCB3
LjtzzLe9ajtjZ61OcgebiOpK32NUMHZF3URasXw0DAoONIxNTFspXAsUu+FIjeub4I+E25JjDq5N
vB8D0foD/WTugcMdo/wOn0nvL04bjqXfvtJTBau4Z9cGOHTdGRtn4hSt4TT5GiMaoh07QDrJCwNX
7uhiWM+GMrq4JEHwMzJqxCPsbKgYo85O2uyPSZILPSBv3Jx6thFHXfRmTBHxx+yObPxH+hMowRLQ
Xgu8uTZnbiFn/xd3z5dfIKAP2zIxQm3biIIvSNkr3fKCPp5woBx7nwF9C+lCTGN8L5+bx/wJ7o7m
MxbQUM+MgoID1XXn2k19vF8lyAoX41ewbU4Z4QdjBSrZBXIGZe6Kxf+pznN1Ei6WvozZ787IlTqD
uKvPCS013dUA/ewUc3c2UzZc5OfIxHjaiurG2f44zYYWGK00Ds08WV8ZClbYmg2C88JOvtIHGdtZ
1Z0JMhpPWm4YALSsGxoNL/BU8w9GUI9DW37QS4x/oC2NW9fSJCi1NDtqZfq0rWQBpOPcZbRZh56L
p63ikcbNs9A9NKspqhDkApwuY9Svbhlo1wmm0bZcwXYub7BcMO5MLffbKtf1ZRmI2+Lgc58azgL4
qkR6TsCt74ppxg7Oi+iGNkeLZ2KE+javrL6tVOJIx/Z9qhffuXHgQDTsVteItcmiTfvgcB6PnNZw
ApMqvkV231egVxvX2XyzXg/xWVdzHGu0XHuki2q7I0DALFSaRwgLO6Cgcucr7A1iTMcITUjusl5P
YiXn/thXBoyjYX7TSubUQtRhbhch/gYmybhqQwrO74liBRBnNLyFpTqnutEcJ4eip2lsDPITw5Pl
5Xer7iDc2spgo1rWt1Opqft5yjG8JUDWJkP7RJLjuJLa3j28ZTPuHcB7KqHJyD12WKcOPQb+02z5
BxymJyJx45O7FbGOEIV90D26YxePqcZAxee/EmCIcidShxY8ig9jhm2nxfT/UMF4j2mkZIyNYLsu
KabvFNCePuu3ULHkib7YLnJrG8tq720/o2La6g08pwVmEmQuWlig695oJfzmwEgcO6jNgau/yj+9
UX4A5aBykpnvs9b0aSwogyyZk/3OISgxqdGzg7KS6rAhFHzkFBveDBzmdhpJ6cDqrLMC6Lej6Lar
gom1it2+fcKauRwLz+3idCu7G09OF6aTGA9qJo+mjgHOj3Unw7hlXHNW7nar4+e7m6j+wzE/6rvW
UOYRNZ7da5LqaGxMN9ACrEnEjsz0gDNZ9sfHpfoCw0IeKmue9+5mils0mk/cTCZl9al7dIaZs3XW
/1FZVcVehuAZLH7rPZWS0mq6bERIeXB61jiy7YfRHSzEpxTpgabXxw57FLWhkySpSA9aOjbrfkXY
fbRHjM8z/aWnaRuTS026O+66SR7pDmzP8AvXo5bPabjMwwhbr9BeBJDJkDbAOcbSyNsOdgKSs8it
7cVP86uJw5PDb8tbkWb8tTOivpupH+c98V0mWC1dbbROPk0GYdVo42uxTdN9gdU3AHUx/2okOcJg
06z0jHKdXqhG9ygxHdGT1Y1rVGZs1QxnJiHiqhLdUYyrjF1jiqwieyJ3aP0qZ4tfLK/sYyXM+obJ
FdWCg7WAIKXIsOeX71JQRXUjbrfkbilW+9CxycJebDAZrbz0k1JOtnreEczZeTHWs+MuQWlpsdOJ
GAt8aEr6R0uRXLOex65oDr1fnCdgbzCtWbxnzWSSV1QXG25wnq7mqVXIopqzDJFZmVFeThWez9qK
O+hMBGJOm5/IB0bU7sNEbjXG5dDGWKB+NKEdE7kE20Al5oKHlPHYiBOopSJOFpFbpB80B5s7m5oW
nAW3XoqqNWh0LtngFFpuZGTk/k0vN/qVm4A+NyIXoh+CdcauSUogqccvv1yNUCsVwySyVHrbheA2
mepZx2rdEL1dEXW+/5PpPhbsgpuYZyQGFcsbuCdWkHnpbiqpTdY+qUGigN3I9OXi8SqLIF7XQe+v
j+tqP3pJHzsLv8kFsGFcFdZNMZUvpa9XMSNM4L9UA9Kmd/bWSu7z5s6/Ap7bzd4PKY1Aa1v3YUHD
OwMPUXOspY9QN7BTz6PEgoWT3wQRupr48Vz235RYlUeGqD+t8l9t57Qa04Vk0LV2Ty92mqgf+8Th
86uz2RWBwrJHGgTPlCCoFGQu78aKCieyaEYg/WTDEJFT0qQ/l5p7YAKDjsBZ4i7JRjIzy3nJRoV/
s3Z2s5u9jpa5K8X0ian+qR2rX6pP/yRXwpkoDhn4w0Cqft/n7FbWcjUj084Zj+Hc2pBfbjCZyutg
GolYTTegef1IF/UJeS7OJkoQuwzn9DCzt6648IFT2t6Tz7XmNKBC6dBxnaq3zJRaIHW9eyUNHKss
v00JsQcLoztMDA5v5+qloXwJObN7TV3jVNATvrCernY9YiGkoQrJZcRQcdK7Ag/Mls5vxnXZ1BRH
+2/icM9qazjMI0DfaDzJHhsdOXCZlunQ992ztHNjx2S5CWpCEUtRFbcNbUgnTW/wvWSpBYCD18m7
xFAWDLVm/Kk2mn2rJWFkqeH8qE/s9rmo7bjrUvxzoDzCapG3JbchZ4sli+zKgiCcpfTl2Z3b/6ZF
bYtTKGThVe1jvmHFZucy2SSGzOYNNXjucxmNjv7NT3eqNO1Sq9GJwB2pO4RR7wXnN0JivYhbt7cT
NkUb0hi14sSkpi7qPTzKJQ6aN72gvtf11V1N5jHOtqrdq7HTzgTuRIgdrb50fkrEqxR1wMZF7o3W
bXejfFzNhY/ts9ABHdH7cCgMVLUEe9H4peiVqXwvmrmEEIPXG3yRxDpHKk+N2zbJTzLvWo+mvBxT
UI71qvhY+7G9K/BgkoRTdNBeV6ZVlXE5p7tx9m5zKlbPuC26OOs7/cKexAnsmXlFYy6xU7WX1Z0+
S6Gc2Fq2y+AnvPDgFBxVUY0HBvjFccI+zCvAQEBLzuM8truq7ZY3KyGKqAgOUYGFERt2eWCNCYbq
ho1+jxdrThUyWdcv+zYzL1k+PI4dAQNOkQ6Ps7R4TvL3Srm8OzDzBTVFqndKjM77sA4ph3OftU0D
EJVp4zfARyf0TCI6ZWW6se+k8bC0kKzr10aQG61854/S/SejLR95G0ZNnlsBzyleJEqze8PB8sd9
TrLL4jmu1jVMZhyBOa6LYJv5nNLHdTqP20M9zyXSYfVlpCX5kgxjc1lQ2156I9VN+Wb80Li0b66Z
6Lwg99HYe9Ekp6Zsq0jTWcJSjyF6assaJrC/Y2ysn1BA4cswC080j4W1cF8NyofDyrdPJcnMrvJv
Mrw7weTjQ5a6bNk/sKhumfaIDSzboWHiKcTfTbNThMeBEURlU1mVuB8Jdx/vGqe69K2z7lRO1aYx
vbIxusNJndy72/Zg2PnZbqwPo+isqGrY/dQEcj0PO35rFPo+08WbhX0nqKyGfblnJLsOSgRHoRaX
90Y1eJaJiwmvIWDDW+3ZcsrfXl6vJ9wRkKatibCUXVHRatvTL6ACHnfxIpkrD37lHddGK95bzxsv
NpPHvQtPFSV1K7jj5ep+NfVm7HuHRDOnIdLsRlEn79qmzLdtZbxhO0i1OVmOMM1ouKUdGr3epJIc
t4V/7CFhvhgTz1hSX8O7nrOUzLhdNpirItSVFdRLLH5tv9VaNVuYMvL3rBgRBTZW6YB8tsM8VKzr
rdOZJFUkUSWnsz6nZajRGtv61AHgD0syi5Fa2Ro3jLFDL6XX0KBl70bLCVjSrudG+PvcB0MQMKGJ
VBxZ9fLnxnbokMfBfeszFSTcMNIfaCfWgMvaaKjkEdrXnJTjwzT6TThao/1HqznzlduqX/zCX54p
VW8OIq3swLDtrQlwvm2BsovuLce2dMB4VR55GNUdD5RhYfdK2NYRMMF7A0zgSScNQh0ooLKdI5vu
cSYJ+TkNjuDk1dsHOzMK7rJBe2z9bjtTEp6HxsCZvpcNBfI11YVOmXhxKhKx94pBi8Y2r2JXd4sk
kLiOHnyjYuPYY+v1F71ljEmNy2AOzncvTfcMo9E/8VvMC8gfTCqtQfGXbgMPojKJ+E/dxmt8aSyK
SkloJPSBejBVKZ5dYka3fdxNs3cuy8XDx6dmMuKaS9A4ozmSwGmp33mZ7HbEi4jON8mgzlVOySvD
CHHp03EEz8jUxSUfdSpTX4v6Wh+ORoN/DhZCQibQKF7okv6i/DJ/WNz1y9ZQ/9DTtX1HJe7RpiI2
qnzMpHPGclV2jXW9hNbO9gkxCGpZ04msUn2p2aFEuUCiS7ZjC8ZAjVto1BzvnS0uMRWOdvYMHQVP
RplFcpn0X/aEXY5NPq3xLgYFRp+4x6SU+6yZxBG+kfnRdFNYYDwNwVpj5E9NdpVoadp9M2S0Y1ug
G06aGPIDUzz/pxWgqP2p174lqYh4bI1p7/TU1u5GyjReyqJ2YJEwwyg0n+XKVdSBN6n5uJGAJApJ
CeW89Om9RpFnyOtei7Dt9DTHLup+0efuwTKk+8byUr351FI8p5gtb4VYsn1rDOYjThkWgUrXUC6B
pRxpda9em84hlphqfISluTZDz8n8VFbk5kJPx6DN/spYmOYSr7mlEtd8M+1MvyxexwwROy/HrzYp
xNHCbnO3mNaMKS9dS2wCE3YhyrWLveuu7X1Kf/WjhWSDJmBX08fcWlpJjtxO32feW2lgsSY8MQ2z
y9D26CVGYzJTY3cNOlDBWjh/DUD+o7HB/3dgP4gb/xewX/7df1XjV/93yf+KQv5L8dfsf5gmMhao
JAGBC8Udvsdfkv/1S1DtcAjZgKENOjdR4/9b8zedf+jIvpSrMBUQV4zz/9H8r1+C1MIQCUTHVfTX
/yPNX/wblQb8DyBLviOf0LEZAArjXzX/ZEszNuztH508zpHg83P9qL8TjSVm5C0Bk6fdr/JUn7Jw
u9EPUxe0+3lfHtyzf17/i7sz65HbSrPtH2oanIdXTjFnRs4pvRCZKYnzfMhD8tffFW5XXZe7u9AF
9Es3YAiyZUmZEQzyO9/ee+2f1nn+IQ7ddbxrnquDcl/9oFI3tPbVM0AP50u+CnSqD4w+AbyAoI+8
vR50h3RvRt5pO8wcDnxH99FLj1XYP/RH+yO7Es3bs/o66x9eFlKxx+5Pfx2exXk8KvEYefcirOIm
zALgB6/6Q3eWUfJQHIy4fSSWG1XXNeofsIeQokWajvK9mQZe3NyTjXqRS8CvjA/b2d0t5+lVHPpH
5d740o9mgPi4E2d7V95ZMYiGUOzLCM5xTM/yr+LaHvkq73DO7ZPX+vFWRPzl/lIghLgERoJ0j9ud
A0t/y56E7rE/Jvylwh/uvdjaqy/pcs/W17t+Tpf8SNvTMb3LruvRu19feQnPfA+/9KiJk8Pm50c7
UCPr1NyzCfC7uHpKnvUDoIgAp3fwzCQR1VF3Vo/GOQvnQI2zO5p4j1gkojbAeubXO+bOJB6mKHu3
9pxQYi9WIrGfLsnDLUKinJLvzr7cmU9bFS4PFBrTGp/EaAVj0IkAP1Gpgs7cTySmqHL8rLST0QTy
ZB2mgBxfvJwMvi4cgzKoA/ebeFrhNJsB9i3rfTsTuHjoTv2OjWNx6PdWaAcF3xd0dV6W4pAdnLje
E5456cfmefwOVeDiXvkb3tgRJb4aZQd19V1e9nKX7zh8PBp7vFnFj9QLlLfyNN/LnftrveC5md+8
x9Rf3oyTeBruCaVq2W6bfVPlVk/BlI80dJfHWqSG3Y7oaTx9uMf1KJoATkNUn7R75Ynrcw7yrLnP
2eTHmt9e+P0hD3o/je1TVftq7PCO7Kqw+0bayu8f5muOti58444XDRiPHS57vN6DGmrPSxJniLh1
rOZBd55jGUyYXj9Jt4b9DpR+EaSXax34ZtA+FvHmMy3sqx+xeGbms191eDnFRbq8TN/biO0kYblg
CuAqR2ALqBDe9d/ry3ZqYnFP+ITdK8tZPm9cRmqwHHhym9q9TQyKZq0yYMAcJrZu7xMCHgIHHRD+
6v2qyC/hJuHEaewX4yL869cYE1Vdombfh2aIE0+ogfEyP6xP1kvNGEa4vT7x36zSh4zUEk79mkIM
VC+0nGsBdeC0agXsR2wuxepc92EzMxQzDFoEwH3pHSE7iHWvfi3mGORcuoBzdiZyyUd/3N6w8uIH
SqM+1IBbHpOv9nm60p9EjoOu6GA59ocGq/9Hdczvref+V67b+9V5Su4cbksiXo/N2dyJ2FB/Wi99
pI/heD89dWHjYKCIaXu5rD4Ih+1ivZoxgM6gCm02VdyN4laLG0fgrmCy75jTQwWxrXB8IzukHF0E
3/CFiLjZOeG8M56HI59g335RdVyj/tw+zDNj7cyeDF3RxzpyNX+47PujJR6hJR0x3GXLwaku1Uf+
pBzsnafHcCL63fJLCfEC9tHbzQXgJ+A8HpSIz/QBW5o1RsL44PVV38ch1M03O/SSoP7ZDW9KVJph
uetW1meYqfamHUGoYFBsPmEG5PaeXH9Fzns4LYg535Zg8Wkie+wDFj5aaGcnQ2PVzSkNKwSB5pCT
fKm9MXljEfsOr1DjTCNJKn4lTLFGbDxNGwZz5htfzEc9Kl/hNmnfzBNMnealrw/12/SWbxa7Lt/d
s8ZTSXLvmC3Znnx37B2mj/G1zGLbfhVl7KlvnGKRh/GNioCe35Hi8Sbc3icvtLYdiJPysHofvNbr
E2Qedy+f5JPzyjXFJj9Y7sSjOqPssCH0h6N4KMMn56BZwUQ8gP66mK1o5p5vEUbSgW/jm/qgWv4c
qzpdyXHhi92kBHtjCpsXOHSP4/6HR5zQrwFg+mN3UcwP56LiOpne+/upJIoYW4m8aOljExv3OHAx
UzbfnekF9AnhS2en02TSzkpAOi1YYWL4HJMOQNYDEeaPMlojO2GdeylCMEYZvJ7H9yrIHm5Ls1bG
fDi0UMmO8OA7zLkX+xMRxc/DIppJc2UHbhssn4PGfjPY+NLcac+R1kctEySd2xdZmyG3NwAvDq6V
V9L99TfP9GEa6fUlf1ebd+1+EGRXkBuCKT2PvwyxICJ/WcOLd2+Vpwm/5tlUd2EfocRT3MtiK3iZ
o0h+1VTcoiDzSfTh8Zhv6fZjvmhwgLqObnTuk1F3mTmS70rSDP6CJ3JX8gsPUyzY07BYsf08V688
sBrf/oKexGHr1czN2C7rN6LY8tLQz/lEBg+/qzdHDbKIXxyngwy7oP90H907bGN5KC49MIbG1z/5
QVzw3Z6Teyuow/5T+jRd+5Cp/S6wo+rsogQCa913B5uHi/k9O0yfnKDkafo0rnJvnrC4ydlfbJ/i
+jMh3B5n8VXbY3UP9ZjvVQYG3TTLjp9kyAH7AQki40JrY3YBXKsE/rBbOnKPC8wpd313KPJjsoV4
HYT1JvUg/TEdkiFkrewoUVMfEz0sl7h1dkdAJIBdS3++mKhvhT/t8/DD3WeE61heu7G0j4m4Yoyu
ZLCI8Ic6BH8jB/9L8/Z/w6bzv8iAgwfmn43jTzIX28+h+mh+/Hkg//13/QHbVn8DZQ0Hl9Ga0k2m
3r8N5NZvHqha60Y/pOlDZ9v393kcojZcUBzPVAffpmQPdN7fYNswunWwjq5rUftE25T+r8zj5Cb/
YsGhOJLZnq8CVxumevsvvD8jH/HJIgL7urll76XpEanXi5TxBgGHDUoP0s4rN1zOOkrHnNEqqUnF
udZ9BaRgQzPvMo99I3H9O4pzuqfMWPBnT+1BJDd7w9J6p1Kp0rO3AjtNXbKXoT4W7YX8Fw/CzTYv
szdEluXohw6jD9i1eZyPNzzkgQpW7hFKpxbAozRGQkOZdigy5bEYhIi1sd2+LU6hhbg53fHQ4oM/
pbj2TlqxPNFinV8WfvfOIMbu8cdCjUrHdHjHl7dENzh5rHfdQ2VZ9KYtzUBKe+Z+o4Bh3DkE+qJq
JFlbgkapsL1htRyy3Nr1OjBMthbV8gCLjS2ETeAx9VoaxxAsd4ZZdEeHIOiuShsjrnVn/pLVAuPF
MH8OI1t4tc3VoPVAe+ulR7Ie5gxbQ+zCijFw/xtT0qRVz8KzwVB1kLNOMaLMXOJ6msGdGnRfxn13
VT51ZRMhSA0+8nU1BcQT1iO7MlP4jrYo3zb0mM+aTMReCAPHR2v33rdUE+VxyNfuaZyMNFzNudrP
Y1n9Wtij7ctmjpfEEMGYTeseCGRzyFqohWEDqEUMakPKrete5DBuAfGp9JIam3MaM4sFP9m0ed9m
I8E2PQc4zYpdA6VDUhwEnXJn5GruEYptd14LyJ2gP17rHMsPbi4lt4lVwVtq124MsVL+wohun5Dg
pb8lWJu22bQe9Ia0DcQU99BOhrdze2XYed44nmgfsrDBlvbRpvQuruaFLL2s2c3zpr4QTZbMmfCu
NV3Td30zEnFI3SK03MRiZaRozxjdKtIAnD70msWqbW2s1BZntw6Zxgpta+5k3aHgls6ndBz+r7a1
eOkqFc6S8+bpdR9LgSJeOmT41KJ3kIekeWnGBBqBCsCHyFgdOknFDFSj3uMjY/yqe7HvPG7UtvR2
9Tyrrwa2vGfTJnwoQQcrwY06ARSkciNMzHOUkT15b/Gy7ondp2wvU705JV6TgSQZyWzXrbtxJBsL
7T2rMrayxTx/pbPJgj01sOgSLNHDsVu0gztaVEyqTZ7t0mpI+AHkl8Q5i9HGIOaRO1YSeOuNb6GX
RjS1Ez9deS9nf7V1jR2StMm4Vst3fdhQuUW2fDZ6ZiFCye+lgpJSaRWBZ+S8Kp2BqlmatjMUS7v3
zCFhGiMoJ+16xslBuXVT8xKJ2dYufb9YAeyQbm8vHvMpF5q1kLDNMk6AazW99tLbeGLiIIkSayLt
ILYXfR7Y5s8mGcKWsxDpoD38Ai3UFdQfWyvZd49qJE0neeOjOp2LwgVSky2vTuI5+8lSDMI3t6tx
qwfjfjGLxyrHKrCKhchfXpZXouVJaJbC7QE6LNMdGUf4a15bMOqj2jGq6suyN1jZ3gtjdn72CwHi
1Z1MWN02hsNCF3lgwKbLAm1Rxbk2VfjcMlX0iz6JGmEmlWMfLrbX3GVlX5yyjMZ6dtfDrjWTwU+m
7RMgyXrJ4OX96J2WyQzNfd113YgXzrQ5A7iMNtpWeT+1pFII24w9PNBVHImWyJNeCpOFID1rFQKv
YiKX5rIYiM4rzJhHlzYW7z5vV2PD6jaVbz0f9TvM2CoNAEqzPbSYsd10MEODbfuBRxluakJLrEPl
2HKFOmbzvLS22R1UFXsaDJyxCwsd2suNfJXXmOKcVIbLmmMVs7jdVf3cbWE+Ewh0c6bKSdgn0KyE
BCY7rj3JcH1zklP6qofi5i4v26zYLRB3kt9t57PipQfDzKYzFd3EuMjA7fROMKqW85fRY1v3pqI+
GNPKKf9mal9WrqBsYetYOSPEvIqYVj4UQJdsxMg5r3ftzSLvmc2XXQ7fKhQH9MR3p6ruTDV7spXc
y2kfL6bYbmzIRkB0p2BOl24vyu5jToz1As0xPVva7SLBYn4LBY/RZAijC8gea/sOaMOp2MY7AMHG
u4LieXNdseZy6ao0lqR7LnNn/Z73JDSL1aaNG1NC0E8zLg9za7/pVY8Pc70rpXfvkrzDNzH8EEM/
wOKa0GFszD0JOVqy3wsUOxMYCm/rAQTrSTg69lOTcAgaeqwr8rO5RRcETpvQKBsMQc228dhG9xhl
DoHRxfoZlNlkHpKCZyMRCzYfsDHvK9cw0cFLMAJV7vrjVJ6nMq16MNG3OAUXYb03c0996man/IAR
WxQ+/g0O/Hj1DsiReApza+FuN1Vv+B6X4+BqG3HStQ/YnidB4jrt+0SDpknX2ITW77T2QdM7A4m4
69gvNHl3c5w7J2sdrR/g/PR7r6rVB2LCzPLKLQ1iwjm7GUyPulusR+mkyWs7LzjxczgL1yVJvjQp
q+OQ8BAjWPJA1sR4UjDSgx/aMEaNwvJ7p3MOXpnL0EUv+NavueVxqoHGVIJcPTRWsjSR2lgHp+fp
wn3Z5QcLkoHiqWHRWsvJ0hf7RpVkawWQqHvACIK+plfXWbOpkWes2th/ElG+8BYnPUfktblK0lyv
RsnpteUTtcD7C3IQSpxs2K8UU1rF7YCiqdWT8aInZI3SHlopSWxKFjHEqJw3BoYIFFTCfFbV2e8g
g3gOdsZwgnGXXGwQWnfZUMyPQzouB20se2w2RFPx7ZNQaw14Vbq3KF98jZXpa+ri8lyZXecu7RPt
lGauEnvpKpC0BLjAgc09xurzltmA3CrFQP/UAUj7ZCOzYOqTLfambKeMXbNv55ptU6H5pVN56XE2
HUg0c4YrEzwq56WJGm1HsBlo56FMIpng5SMJz4lLdxUEkoKUCnhw50ejD8vebbwVFb5jBUd78nEZ
tOG5AKjLI0TDBzlrLkEH8JfXuVc6sa8cm7UYH3Zrn6Eg90FeJdp3bO7lrX2Zw5iu1O6uxZ0aO4mr
PJXZcsNYJjYpVwkGYhuK/ttgUNZ3rgBw/ayMftKesqThrJ51DhbnKjXwt+bO9yEHxwDFOjfZwKS5
EowOwRvUR/fFbMdfg6H8aoVtPEkvYfdWw4XKeOxzYhNd/eEZnVBJhBccei3h3Q0m8tpo1O7rZoOm
DPlV5Uh3yy1VWDGRZO2TaY7DDsc+S+S53B6tgkuld5HmhJyDYhJDrK5D4TJrpeKGkqxD01pELHjD
7y3FfjOZJePFUpO4Th307WUpfrr15iBK68Zhoj4LR0ZZ7lUKlSPeiR4+yLa9NAt9rzDbewq2YWc3
mO2c4me61sW5wbsG/aRgVLV2Wv3NaUq2QKSiTGt7Sgd2B5jk5w+MEuSPxXAdqzI9MKc8DGYfV3Z3
NwzZT731IndtHnvV+wnv7jFfzC+jBC7Qqs5etpt+thiWJHGqqnKuyS1yuawagF30OafpOKf3YCLN
zD4Mqc2zZ0mXiBthCZuEmV6yizGznb5W2yctLBm3TRzcIU5J0O5JZo+P5NM1b5/kreQITqBFeWgd
YTkPAPO+KOcpHnTFEM+3sj8Q7YJATaOv6QM1Lr+7tQBDo86H24JtP6kNFmjewiG+F7Rtj3BI5Qbr
zrPWVfVt8suMuXlin9zNZuMEZzUNrVSRD3j905VeVmLemT0Uj+nE/wLi1hu09aLKTtmP5Nv3brdx
Wsgqnq41WKWDQgQAs0FrA5qexHZnwnz5qZpDypGLJSApxPYuS9L5lh22rqYOj9bp8pokgLahLXNe
3E1MOUu+7KpqJAbsoCWTGrtpgfM0ZJFBlxzTUpfBNU2ANiS4BUmo5mcr5/7DsxdQQyGIqFP8sFzA
+AarzN/t1uSFGMkbHJqVPJFe27shmRbyjjUu4WEttGu38nAtdPcRAlwTNtN7U6cBD5PpZv5RI/rq
6r1tYFxz4a+Ah3KOTS3kMTMMOGlDNcNy1s+V2V/tftoiAC/9m6oMxmNfrhhO9GIk4qxnF7tHLjJl
32AAqerdUDjpwdKVZEdaEYMSI/i9A47xgnFOj2+QpR1iJm62wukfips1c9OlhBfFgg4IxQUR9sGx
Zu1sCqkcZLdVl2TFzaWSrIdlhXmqjEUO9XkTC56MVtvLSZXhqik6wDgjRRLJJ3CBFh876ScjVO48
W/IXB5ev3wJ3ftRWWb5NS1XqOE1gHEVSquMzaL6c4wPu6NsfUDvnNDf5oczThzxBXIc72XTRCsc1
xBe2YRrSbKwbGPcys3lP6fm60/B1puEMEeBsNTeWRtop70PrFlFd34DWNCvC8Wq34zZvHFgrQg5u
11z7eXA4RhbpdZMJzpq+wbhqwSXJSNcQoeicoIa59jkQ4gH8qXDZrWrX/yDR2L5ZwgL0LRbuQ/7v
8NuW5COFOonxuvSutmsLu3yCJaCGEhdLLLahQm7YStiP5jMXA8MPbHr1uCljX0dDZ9ZBuyg9/rgk
jzCQtDyfC97frB+h4nBjuX0vZA6TZSFtIdynAYPGxCl1dN9rLozTSOyNfUfXXSbDQY4g4/bsblYX
ONOifCYbFiVQIvkvTdjuO0Cl4lCq4/L8b61VY9EGmkWyl7gsn64b/T8x9uRq2P4Ds9LcQp7+bfp7
NYlqeDMJIg8MLCjau66wMVlTT+LY8MDLFSmLdQYCvLZef99K/U8v5v4P5udQsv9rNf2ci2z6aP4a
oOP3/BGgu8XkSMh5jmEbuqvd2qH/XU3X1dv2jv2czQGCrZnFr/whplv2b3QVmRq5Oh5+aOko3H8s
7yzjN/dWguNZ1k1k/9eK8v6a7qSfwyLhyYGb/SFfgnar8vhTes5MOMekHac5uk86L+wazWRh15j6
B9EnUYZtPa9vVZfNz8OyfK9UmDUqIwp+xnwDkrlqpNZD5gwQ42MBRHEba+dm8VRcJdJnLOnRlAPc
vJL7XMfTsmjKGkLNWl7/9JL/JxVwxn+IAZom34Kn82hxaNXS3b98I+7I/IoZeA5tCclkv8FFnHbu
lpnbsZcDRhmnrPIfuT540KHU/mdO7Ig7WS9vA3KXp+znnJzQRWdtMBxnvUtfRD3kVzsxawMM7lRh
G9eMIhRLiraTChZGmkmo8LBYq1vGGIc4IgE5rdK94tjMOKMueGJIVYUjWMgU4DKhieo9maR6lPU8
oI2MEtsc4BypX71U1q+kARFFvVGFCMFedCAYgdv4q8PUP3Pad5YqzKqVOJlUWzyyQy5opCkWopb+
ljKZRo10a27kCBtZUDNL48zCzgFRq1Rgs1N70l0zAmSAfzq6kf3Rmd0uHul05cjJm3xeHOE+2DT+
poSSa3WKylG38YW2I5wtUdvauOc2o6AJuXI4N1MP14DdZ9LttJGAFXzBqvvh5k4PXxfcSzG4NLgV
RTNwipyHb4VTDCYQxdTgRVL6nv6TTEP59PD5ApKY0m/WJsV1zggExxXeZkhArjvfuZuDL1KdGpmx
k9komtAqB9RWR4yDZ9KaTqzcEq24r/MbhnX2mu1HAvSAaSaTxq++HLyRb6KSz8TKkMEqTOA/U6B/
WQAqEOvlqnDLzNCE7tul0c+9tKXp11XLJ0DyFdcGQMSgcwqciQS/t+fSSA35CB5MoLWP9WrES2+N
92oN3xOFZsOM2BqzjhO8zy2g65amBfAh3JZxfarTWBtM67Vpdfcrl8lqB3ZGcvRgFynbN91UQSvw
Z+jfnbpZPN42KkcirxmWeyriJHDjhg1huHFYMc+K4nrebrll8QFuFdsv2WGugqiKJytQycGNMZeg
ioVznEALmbPMPmQHWD3CxON9W21B7qoyN3y1zQxgJ0q1TqahLCzzSRczyqFqc37H2a2zqpRy8o2k
YsO+qTc2o7omvYI5a60OXHjryLqttHZ0C6isSXKlLYKKafON3p5BRkPtTlevZ+XOqU2ItwRr6SNs
xk0+G6zz34uqddDj3EV+N/sZGlwGyhs7TzNMhFOaxs4Oq7KoZKfarvvFmkn7AuFEVmDLGmKqHabU
HW7J6lcDoPjCQNg+2/oclOMELH7m5nFDfC4pbXOD/GRDbx+t2iy2Xeq2CeE3fCE0Go37LVuT51X0
vMsZhBpftp34okK9w6TOWWbjg63MrAZ48qrhSKqU2dcB9QDBcNY4qPbuuwfCX+yzbGHl4zGwMG97
M9UhUMmcCGLijIfgFlQOcHSSw5mUxCFfMGvGelixWuLaGHswkqmmOL+oiNWKw8zrHbqZ3ebxpDgE
kEZrcl0yqgMyq8JNG3AM7UTYy9t+dDgrpGMSDWY1fupWOb5ZDUoCcQryLenc9CCkVAf8w2SYog1n
HLxjwKNIfxa0giJW2nKaQkeHgBqwVCBBqUtnJemjt00E6Js+ZoyAD63B4R+ldwSsyxaPvEZn0eRC
I8pgrhgTuWhCeAHijVBr7wWlnqMrZIzrFENZGRhlBlpp3DKmdUQuGVMF/54AukjKt5zY40q2pJrJ
OCw9blu4SOljxulqxs6QL6CPR+gcYB9uRvDMot2etJeXgI6BgmCxh4Ap4A/kczIaSbRcu6aJZqZx
VudonKoGkgGRtys2jggsEmJRajXbO0ukd/mwsVeHRcdOZXKk455r9jgVZ6ZKfuj6kD3DlmFibKrS
/qFPHjEkVh1QOzlgyfqHnWdbkPHhtin4SYTOX2ZQtlMNurcdFXiwuLkKG1G80xu0Jkn/Vyhddfko
3VK75IvooIYm0vxC1EOuuFmtYZB63Kva3B7h3HpCf/JyW5xkX60vGeB6CjrHsXnAGOzeO1mpP+jJ
wp7AbfVPSS3SEJelAeCWT29JPmgcESBGj24EPmEGH3+RCHuIKu7YN3ZNlt4DSOcZ0Ups5r7N1eWX
dLFoxOTE+LHS7OZEzeSR4HCNNScN33Wkf3PhiBcOD4VHGmizuNhnx1r3iaKw3m9lPvU3aK343mdq
MfnsE1oUuazMyXARZ/3KLMtacOK4tMX07ZiQEOwr8zlPgOX4VS1m9ygmDjqByeeDeCSRDtQLBYsH
STR3DRRdTGhznTVnVGAtTehIOQqwHTlq0gw+oIT+3XpXieoH0U/NRHhDEF5XYhQYWgzWgIF2QyH/
exfavzQ1//dG4v9tJlP9Nkz+13Pxk/z54+c/1E3//hv+GIrN34Cj2w5iseYyzpp/t5hqDMUMyp6H
qu0amEaRrf8Yim3vt5vITH20qeEkZcz7/0Ox9RsjH05VnaHY0Plg/CuK9n9oUQYqAVkadgFuVqR1
7S/Fgn1tVhVVNJw7PatnwoKsWRO1IhUBFwwpiQ9FKb/0NoNVZKOeloGZT+WranMVB3960f6TyVa/
8Sv+xF9RySzYDvOBhQHAhjB7E9//NKHDQav48GH85skt73mcbmloIDCjBMFHtwEnLA5bmq3F2YG8
bn7WCqf8kIhbd79oLiCpdeUO7cMMpoOjylr00XaVpM0LQYXYgQct5It5AU3o6yW77ph+T54NJfNS
FxgJeSSm5oZyqEJjM/PPv7tbHeo/fHOW7mBA4H27GYf5yV++uaWeG5QPBIOMvZFSFXkRsX/xfsih
UMwwLT2+K4OMJp4WRxswMHmsYv/516Bx2f7jF2FTLap6FNfjToYm8pfO1qGs62UULUJ4xaKMYLQg
6ZMAyuIW3w+udUdjr26iahfz900bNbxTW288yx5R4WAMLfLKP/+K3Jt/+R9eFhDNHGggYNwAKvz0
H1+WBRgbCMWJbaLD/PXUKxOT1FJAX4tFJ2ZBAkEZ7NiGvq8flbxYX5qRtcORQwkGC5298HABbAtM
TQDoaUNU6M24NI1rv8L0Wr0I0Odtobqm6idQUeupTAgwhpBDCHcuPftt0JAS7gmFKKCK08lC/csy
V3sBbgqjz1WFjk3PMDblWQLLv20+MtqIxo3cejhUwPyOyshyc0639IPSh3YOZWmSwx5yFzfRVjOL
M2Y4qCNGuVo2g6SCpY47w5geJPoxHD9nSXEkNO3s3PeZ0wFCmQflaSmIIFCrI5Y6JB4iJ9yh7kxV
REZHy5OSpCVBVMMWQD/cpaq+JNzR+k2H957v0ybZ6tCwrdZhuz4wu6ucVzs2ZUrzzZ5NJKOxG+s5
hHTcpGHFjAjqxJTrWw0ixwVplkOFUyGygpNnm0SlkarVWAOaFkogmPIF39WUpjz1NFRMKono4tlX
brYhHyYFMq3scxuY+pindvjPrxmNm9NfrhqNnnVLN0z+sQ2O8n+x4Sikd0gZG8BPsGOIN0u1snk/
jlnG+cJje/0oLQo7DotGNpMKo0kXoMi0qQwNcl9uTJhbaeDQuOQ9RUpSDNl1XW/8FgKegV7MTrFf
ugLPKS6QZjxa+TTLsOTMTbAlnxoRZLIGGcY6W5KrhitSvw+EXLHBqTpbx5pZSiHNWEA218u+xnM6
WoPGTctEC3dSc+sj0cJhCeuJdhXW/gSSd/ng9t9cS7KLTXScRo+UQM0YREl/msHWd226l12eCU6q
/Ml3JfP08KJs5hZzpTk40EfIypQiAj+mCMrUefX1zqNbRGeSe2scCqt81oibe9pGDimgK+0Vj9KI
/QVaiFlbkUIJRnFc6LYtwSTAggy93kgfO6hdVcwWwWl2Mk+kigBk3T4sLm6gc11kpN16sWmfhbE6
vH62hFCqdZsqQD7oK9eqsG71H52wkBMWRdPz3QxNeos7uHhYDdPSXul3sLEHuvkkPpJVxb07TE5V
PA4Z98u7qlLmozTkKCPUMjiUVbHwudKzeqEihQ7cj0xZcaiMyVyXkUJf0nqocjbX8UKetPZNXWUR
Oq9OMvmtWm1QkianR7ah8QAK7SJ5r9ukHWuERE/jHTTMPnmDz0G1UdWn7cbHXjNRJwcNtUR2Xt/F
GNGyOerXiVmfpzW+CqPuOMtZ3UYiWckHIrC14mlKuJiN+OzKGQacJ2dgxEoy8xoQ0IdUUcm5etdY
4Reg2YDRHrPepV2zZ+Il4twn/RIjcjSrTxNG9bKkijuA3tU4Ls7znD0uWtP3j1oz1NA7Zw2HzFY4
+VfWTnUZcOyAjb/yxCas0ZHVpV1Aw0hCIh7wyOC1VuCaguWEtjlasZsrqul82xRA5NSsH2x0dY9V
/lBOzKqtluI/0qC5qLHZKLKPSjGpt74mr1Q4nTvtL6+Q3UwnWuZZkarIrNpXEOt4ivf1uoVe69lX
2yJ5B9GlBNePj6xTUeIBakNFqZRPwm46OGOn7L+rqrmSc9XW9lYny1DNer3YBtS6VQUPq3CYCGSd
TdzfqFXqngBIuQQOOlP7CY5QqSLIM7BnpoX1dWRUY8cDjWz4E8ybGQiOumgqWUpDGfeiHTAcTZnG
hgqswYL80BRKF2quxbYf4AD+lnzU1u91vihsz/XKfXfsrMkCoVf5Z1no9oO3erlDRl5AqNyKmrWC
lmVeSQgvX9DuVXfD70ScE18gsI1gxPz0RkXpcAGFPd46PNMO714luybiZq4xzVuAtf3EbOwmWDAg
OYFlCP2q23NLoMXIvUdDUIQW0JgMsdTkemCrgVDEWSsdDWNX9BJrne1sq40laKDyU2i9ol+B3w8p
APh0cINaAGTEuzWACd4KVbvL2g1j8FoWHtWTKqVqlKZlQxMgqGxKnPUKhjFWn3galxmDhbcuXQiH
EOYvLFzmppmTaH20RoEwlyQamExKKawtSBa91+/VEglsw8TjWzn73nNJLcxVILDou6Ueb8dm4Vlb
yOYOXAu6eN68SX2mPk53ofj6mFI48CyEWenzTRNjxp0Liv+8enRd+pAISfoURkdsAG11oIMtK9td
v+Ip8udBn/f6muE+IIi5EiwtSsXyh6UUn5CLQGGRTKVtiO2Vwn1RmeWFrsMqj02DBRW3yJqnOsUC
rBvwLTRAINauxAot7UIA2CYxi9Wgrx+LORm/7HS2f4JQNNwdxhuK9cj8eyddZIP9/9g7j+XYkTRL
v8pYr8vLoAE3m+5FaEGtyQ2MvCShpcMd4unni8pus85e9BPMMqvy3iQjAPdfnPOdI2ZCLC5Iz6aM
rGs+yhX5Rh7jiry2kj3OwpQ8AzegjczqEl5xEzj1RxmRrYU5tmn4DxvH2y64NR3yIXSpQQFlyy9a
EYG2EnIEqo6yjh4mAwJ335jLi1WVZf00wxjje/Tt2F3rXHvtdkja6XvSDX9wyeYAz6VIkPM308IY
oQ3odjeiE9kvuc8TGm3tkyNn5U6LBqD0+fzWoQkvcDmjWeUHoWmRHA0NIlUyDJPXvqywkdTMax9c
K3EBHseWx++W5XYGGzEgWNIKegd1uA+IclPwwibX7dRKYu7IPIVdPSXymbJz7k+FIYTMh1+mj3Az
/fKYoUZFMe7zHaDBERwTg5jcL9js0bDP+DoPjorFJ27h1mLIprvbpbLab3vIq34fL6woz5MpwP4X
/iz99SLLRQBripB9zmlj3TnIJgHD1FIjYGncD5eh7fdkNWG4LltiqlZ9j/93hdyIeUGDrofYWYZO
4QlJXMaoAMseYee6hMuGiIK0QcZaYbhd+sW7FpkOTpLgGmvbG9gQLHbRAZMGOhgCQGcd46/qJ04y
BuiE53nGqd/cbECe5U0MFpnBTU/GNpcIw8GWCEVFaPMiq4BhVMzwfwdA1KDJMzg47KhNn+PKYeVG
QgvBkRGsWXvrwoo12I7FEm28fp6+UmUsVqdGuJ9TJqmL3XCOQG5XdKErQoewI80TS7dNU2RWd1UP
vY+7x7hzsI3YFrAnQeT7Vih/ZP8YyvwPWhC3OGfhEkE/43J9YjnjNNspwOW7GpwKehxDZLtai+SC
AQJs1Sz7uM17s09AEKNvTCeMMlWYWX+EgUJ0CJaufGwbu0JEqMFErMB1p+eGRA6ySSav/aOGnuxJ
XbkIYxMn8L6KdiLhuFXmTz9brJex1S6QPpRG69LY6fRGzg9MKe7UQKyxiOcvVQdNdxV2bSE31C6e
dxrGhFDdSSfOs6K0F6toEFzzqAXYlRKVQahQCSvsc6zRF04ux/ea3MUwu/ZzhyUESB31Ss/DPqRq
8etvWZD6wXoh+Zw/SGmKA4VDCX00Iu6OzJWlnw8JSRT3Hlneb2idGQwCn8m5I9O+OYrctiPMJ072
qRgfwpGBKsW4kKTomqVPMFlbFDLVcoWt2rsFeoywsEIbLRmq5eDBwBuMEGgYlQI9dDr/FBdIUHhe
Z3YXrKvIJiIHgzqkpyN8mgXJNis3KYtfNESsunxLkqba2R2pQTQJ7lvBGNYgycimD+4mKQgHSMMJ
jssAEz90ho6M6AJoxN6Hq8dkVcyQ1WeDQcMbPPvZc2yUrV3DTnhrEKMVHFUTs79CuOXM8mmQ5Mwv
AUgbhvY4QvivzZuaXfKvMjXuIzSXrVp32VJ9zagxEXLLiKsa4hrEZ0qxG07Q7JIMThoSeyVJricB
SzNvb5ye7NZgc6demp/8VITPdZViG2WQp8hXJIaOV480598xKYZ0mwq7xBSnahpimUqAxC6fqrUa
Y9Pfj4sqnF0B8u4qqpS9XdLUucqN6MA9+Ck0ZTtr9pathg2Z6NCQ/XA51oXEgygtxOg+vGShZX27
oHK8NLFYvRpiewGEQQjLczTmbK5uGz5w5G35s6sJKO1LVz2NYQd/2VjFbb3EKLXmFMbIZW/kicj+
A2MtpW3MumOC6GMfD7BCCrfMjo5W17gLnoSD7sBa6pdKCr3heAiOUT1doBB4a6aouQH1mB/IlMDO
6CWQH0cfxhJo9i1ONtYmXg34vcrDa55SQaoI3qxWzmqP3KW/aSEF3RvoUcexBgjad85bmgXJRl2K
j2ycYOtjd2oSXuJU670CtnIRh5JECpGanBRhtso0f2K6OXYDeXeabTd5bKP2Ohyj6xQJxj6KUvVp
pmjyVnVRTpuoR4eRJnKgq27n2yJoyz3KSYJXeVbkkHwDAxx3fiXIphknouQCNzvb9RLtbYAwu9nv
rxknXIYCy5Fq7zYCk7YiEMPbMFgWgDUs7vo8vJcKtpLTEGGiSGgn0QeBnHY0+7QOtXVXY1pVuZvc
EfS9J0agPhJ0HR7J5dg1UiYPCOHL24UK6xB1loVUqbtRmpUjDKIGUhblQRs11iqyMRZEs3pWdRWd
NVSTB97B4JAKw41lLx2cmTJF7OU8kkMNuihvykPblSfGkO6mNzDbBmKQrlqm32dMUzBaRJ/vGMdn
PG6+vV5ybwv0NNsyBDngLMMYgZQoXoUuycLEEtG7TbB13MXDC6CKk0lq6OpN5gxbhpnVdmLmvbNb
/IoO22LK8vEhiJbupkqqLWAxnt1Zl88lDLc1zcNVoRVSKEANFIPQFAPjTPe+D/RR5aLH3Fqkw9nv
FTqfschPTU+p5xIt9pKwIL0LHfcZp0hChIUB7dEPat5MLhI7DmSuP5+Pn7UMeyZu+3mfcrWvUIhJ
hFlyQns1EZ5XdtlDRCVxPwV+fRxMXZ/cxLAxrCOSFzs5gRdziMwSzOAXTRnDz/oOJeySB+fx4Foy
jmk6s4VsItqHPikOVDG7XvTpMU67+D0AFcdkXfKSsVemJz6jQfxZ3EhgRu7cjYnjqxFqYRthP5+L
52morbPb47SLvHzjDsNF6B1gtEDUQ86T1ZznvGiviksoHlfZOs5xMquROywNqQwRGEZMaxnWcnf5
2LmVpp8ign5b8t2h2yvx1NhjuQuSpN/1KVE6K5HGGBkCVLerGY7GvlBTtPUm91bFVvKsI3e6qah9
U2i7Nk2XLd7rUp5Ic3LXtbH6Hay5Cyp08bcT51URiXM4IEOjtZ62aeDHm4Ck3JfZH8P9MEObRfMB
cYSqCSyx2BnLCd8QYuF3NWAD8zairZ+yfViZeOt5OHaYxMhrytdql6A02Ie4lNEmfrdNJbedsD+6
kVQuhR6WSVXgv9UBRnnjd6dU2eO+b3ktOZTcfYEwS7rlnwTICvoMrEPLMN9kHsoIDUJzHAc0WIC3
DiSxEmhDNvfKosQILzOkLtLBmT3xc60X/i1E5teAgVOyRITcm5xonY5pH5FOKOS5h8eto4OAqQOJ
MVY1VF/9DIC56uSfUnBeF+gGt4mKiPEAfHfovBG7ZxFQIwaK0YuQ5jUbff2ix+BldsJwzxL80sX3
R4EKlHq7t7Oz144I3LMyesEmYtAJa2gG7Tgvx6QlvjSzFBkFPEftlvXkNpvTp9lH8R0yICgk706C
/HCum/El7nnn0gL6ZMZsSOaIH2e3+SpMuI0KL167qvwSWZVdDZ6+KaAuH4qgo+NZLq9wQEbQkiaH
mbkgs1rdbJps0tcVMNB1FtMjkh8O1azuzJazn+xyeWkpRse96ZzqERRSs3fTDE3DmEz7YZzFui/G
25gp+Mqx7HcndnmZfEvwzrX8hKF3IBldEMjejqfeZDfDMBTbSpb568Xtd04kgmh7rn5iRMQmTPXB
xsN0GPLRM2tYwwr98rDLlXPvL+XnwFoGkrHkCVFz+Ng7yfTsjKXnk+lZ2PTHmvlF0KO3Z317Q/TL
hCuekrhLm2YP37ogEsUocgWw3igGt+sZ9i/kiiq68haamzZW/o59w3jtlOyG40wQfXQhL6HBmM/6
suAvdLixCyi+liDLNNedvZ7G4SFn9rGqIpketFc/k89ndkR96hqx+6he0cISKgm65KGf1ZFXpEOZ
wYKVauvDdRoXvpZAs1IYBrmzLF5jGpqVLn3CsZCcb4ohcfaV12lE73nrbhOIPvz8jDaQa6bbuV3i
z0rK/kYhQlkL6FK4a6w5vHNCq9/Q6tGqtdW0d0aXH3uYrwEv6yMAZJhnTv/Uk7V1IBM4e8sAJ0Jc
Bk2E8hYgCFmOx9hKzb4t1bJxsAshOi2Qbaf+5G0tL2E5CXcSUPPaN7q76kQZ35BheGdKLOGFrDfI
g9TKm4AkETTwGtIerqTdZ492ps5JwpNWBdyUHM0hAAO/bY+O3d7RarFHoBwj1pQoRV0slEqFbb8T
AnZYfFI9GAEfC2SJRJcgjrJIkRI9s8B8gRG4lnlwx98Iq5Mq0p/6eUXavDjNQ3giRo55blT51qpn
ioLWEV02wVzlKh684jDqlvEwwRgnpg0UihcqVOgOm6kMu8MCTnXVkFSxNjWMv7qDOewp5yn087wA
gerXD3FbXBcDQo/F7dhnFe7dYoGtqyGa7ZBthRtW5jpjyLPK6/YwJsR5hzmJfhnmnDrwn6Ud3Csl
XRya6lRdsHit9sp1CJ6ZG374MGWtrtTo8tkv6aOFXPbc5tZXPLw1FsaBOBHPHfCoNblm/aZ1O6Zc
aTbUT3Zq0dwEYtsBjYKMFpS3M0Usc3I13krob9e+QKPjpopmmGl/yipzB5TzHh1hvvZVjqFJVBjO
iYFETIxy4RfcIFn01tgymglPc5BPnwIx0IZcQ3ZzxFlUR7kYtNMCxtOnYBu5GTO06bOZf4bpYyIp
04fVlvTqRTfja+ZA2Kzl82Qtet3OdX7Nzt5ngGtFWlrdinH/7O+AqFbiJk4zXZ5IsPDm67bgtf5p
U8TzN/gbx/gwqoyRE88DS7qWX/8yx58bRvDDKo6aQizXOqtRAYCoSepuF84641bSJJXtKaLbhAhS
QpnULTgxy920npOKRxlEhdjntkiXWzwxVvTVOoWbu9Dviez4KNhUWHRUkZxIVwk9n7ZE5673StwN
hL1eMGDfLMj2nCfPi1sAqXHTY81l6m0994GreXylrL2Dslgm3ThQvO1TxzwX633XpG9ijnoGBw3d
xb6vbbYkq6qoyBTCmwgHI4GcNx0CGxYmsqdoIW00pL6rtxNfY3ijOBvNw9DKNqKzI3eF3hHHomUf
/KlwxuuO2QHC/qE19a8rjEHPhQRs4Yjx2GfzpddhZ8YHdIkYyWK5cB/GXq7Ks+IVsJFE5WV/qNRI
JgqaaXu8sRAnBeupoZV6YR9jmMoFuWfwP+FUzdcy7DzFQ19Bo2TO5FsBCF0A62ygjOkAmrhLtHyL
ifE+tL9QpZ8AFoPigtpy9MvY4MJ8TrqoaFERMW/M30YbcuurmyLuuSMqxcH1XKh4sAVZdRMIv7Vb
OoZpSGB7abspevIh+Hl16B9IZtPi0ZnwNFHTFTapLmPrh69sH/o5IinS6pCzEHWqoi/wfEH4pXkS
wmEfxkQu7hbkl9WmActJaYQNscEHG0RR9dZGYd58Szil8ZbGhv4EK1g53PozUjKxHtLSdg602HF4
nnodTPvMBXN/ZRUtXuqalusNlrJmV5EiGkonFFNHchzD30s4Z31PfDbz7KFIoe1GaF9gg8wR4H8V
s7RLCIVJz37eaP8wWi28ypjpbociKZnlgYq7UEwj7ULuvcs27GgTKkUpahHRurIq31gbNxupLmeh
TXzuuoS8+NEvuxlyWVV9MNN0foa6zMY9tGOV34CNS7tdwK13qr2y+cAxIMJNnCDS20jR7ojEgarH
+Nq9I63uE5olGTVebF583uvtwhD+1saO/VVwXncmd8/+JN1zTQQTLNyYWyYJJi6/2r6aso4Qc/Lf
w9g+VS0QKzt/H4iz2QYs658CPcGwLCIcgBWdpFXym0ss9E0BO7M3ARPyHq7IMUk9cZtUiYAv3mIr
wyRp09LLSH8XiHggkqQYc/hJ/C8GGLzQdbaEDxVX8G1ctOVL6rXiionELV7L/j2N/XE3NkX0hboH
M4nCfr8htG/jGPT+YHGa6gNnXsvSxcve/WA2KOurcl9ggt9nOPSwpHmc1XluuSu/WUICjryaiOyg
NudFO/ymfvIzqJ5cyAUuFPmQTvBFrq3E/QpyxJk/UKWsOxmdRq9TeyQRhBlaeXNikmkdWmSCoVcz
bp/sW7f/g8H4FIicrz2X+VWfA8NqMuborIG7Q9j2xXaZ+33EwbDLqO7XpOHAKiroyroL+3Ecv7Fo
n9GgHESQlrsZgz7KDnmXll5wsFS5TQvxiVmVixVfyp3lSH2/uEtyNTddx/9Y62LXB/ZcIsb0vOB9
qgX22xnTBUlY9rT0h7GawmSvBN0koU6J/KnsMH5Gc5DC5Uw91gHY5e5xAV40rrGL1uJyIFSHvIeg
xDHO+jsIm3xgnOVTbLi2scZTgjUD26BL3QlImliRzaxK+9uujBVATEmA8fgNY9dtHgcJewL2nPdJ
V7rjXiwLmwRdLXRFZDrJV6AGHRZthloAZgLmiqfWbadiO42V/1CIWP6ZcRlXfBC0CqRRDtW0rmRd
vqAYI6fKpaYl16zsaBMxey+k4tK3hPuwvEClZ2rBr4mdbr/Hm2KabRZSjZJdm7L96eLee/NVl/6y
EWHNvCzso9aJKEHROqHwnyh6aS11YgOSinkGpk0whOR22V2WAnLxsxJiDCbuP+mcp9WGfREqTWTa
ITAu3icoZEGHZgFxo4VoA/kmEa9e1VoHxoEyBnBk5S9OMdfMtCKi3VaVjR5hh7UZJ5cOluIDIvws
14YtNVwiDo4UXICjylvlRtl0svuGJ7lnYciwFc7quhV1Dioqadp4Y1Vxj9o7whkaNvwKnOBlP597
QzFLUFVmn2x8yAoaV+bXr9NkRHKI0p660KdCutFVjLdl0QuFSpc5iu1ZXNvDKQLCEL3UvsMCn/0s
g0h/DED8W0FGFHWR8GTnmGxScmuDvIabrrvnjIYZR02Vpf22Gbz24It59hi7xOKPqFz2HkycZ+uI
GEHqF7ofRv1B5LEwI3w8+PU7dtAbKJaD2nJZZy8hsbUp4mhqp1ei1f3wqhgK52UMMUtZq39EU15D
VrDNpgltDDRuInD7DgRTko1Frt1KesH4FnWV/fyPlNXoOFYOeWic/kdk/hBx4nmO7wSrKASswdS8
/SPBGOHkVTRsY1Klb8clm9YhibY1qYZKf/8D3XBSLq4Ztgx63GFXu475MzSucxuSysEHyDtDZuqY
Zu3xX4qP/68s/DfHRvT3vygL28/s78LCy7//l7DQ+6eLcT4CbWO5oW1BzPkvt42wIzSHlowsz8eW
BqkDHdh/5VW5/wxD0M0WLh37kmTF//Wfdhsn/GfAEg5Blh9Qo/poAf/j/xIYlvw0d39JttT/+Of/
U+vqrrmwX/793+y/C96oEIPQc30rQmwWheG/+Jn/Xc03RrpP0i6rV35pKnaBeCmWQyhqrlXd4mZc
kkIxshova4fQiEnDdCCrByXczImKPY2Rez5Vl8l/7MO8AZkN30ZXWdRvUSYieGnmPm43WFyJMJIV
1JeH//ZZ/+ev9Ldfgd/9b0Ijfgm2rzaqtJCbIowQS/5dntbOGO1R4fwyMY3wS4b04GslR2zHnOSK
bVG1MBMI5nnZCrszZ1bYhJuPjvcTo1FK3uM61i4424oGG+DIXLwmYbfYG0W/w+kxg+21L1vzT7TV
ElJhZ0MkJkwchZjPbHVam9KH8oAf0ekfW66JVe6VbnMnwsR2WZtz27JV8nwFXPESOzeBGKIBR0ZY
ruulQtcnmUQRDwM/hNN6geKd2W13J5xURuuUlYy9sdh7mRVaZcCAS46TfNPFrXhO4QzU66RiurPH
Wk6RD77X5YJ08u4mszO0Sk4R2GcyRsmbT/uJ9m2sGaCHA+f02pD0xNBZZ4veZuri720bAfSNv+Qq
pniBBUqN90CtWbFOmdr5HX+nlWwmZaitFzQ3xS73DfbReRrHeVsWefaU2ZAbkuBSRqZ1QgHS0OGk
m14QXbxRw9RNH/xpNmq6ncz4lMomEPeym1qIQrGPtNJKG+shJ5jRv2Y7Uc07d1BjwWZGYl3qQAu8
DwgVGYYYVaPPn8FGYOSNw0c0fy4eVWRlyyHSFli2fJzGd2ygpJmQPMruBm54utxprEjFDt5OAQ6t
s6myQQrLbM26Nj35o0FqqOsQRIDldu4D8kpD4Zdn/BZ4ctr3hjJBki0dO/cjApRmTZIW+WPDsiRb
D73PtJvl3HvrLjFTdzOkbsu8aVTevIkSicHTpRTvyCUNGlIHrGo5sehjCVZZiFa0QrK0MZcImY3r
6/Q1rcMYBL3XFqChY3LJcUOraVyZvK669zGr8t+mTUvggDXxEd8NfdEdZRRmdW0aQbfs1N6nTf8a
nBBAjfEuVjjl2anO2bxVSmPd6XmnUihOfpISyFqMX06T41ZoHAs3C4I1C7IJkkyIjoSsO7dLD5H3
lEw2f5mXNYrdfj/XvPddJvpKg3ANeC4iswQx29+OA4ShagQtUkqC0WRn2ZsuHI14LL0h8o6RsHnZ
Bjti4d1UYJx3erbLdGNj8bubHKuYvfVfr+IwMGUE7J4b/orWrxWzhiYmzhFd2QKYgySAqWE/x365
+vZYpCG14x6fKDcxuTco/FufFeMLganBRGEUTPyH8bG37xEKRecWaaaJd389rovTxf6btjVfeiUK
joa/Hrp2pGXcw4geBqBfdOVXaTG6vB1BiZkhV9Enwz/jbzyg2zz0JvHfHJwPyEq8EcZfMtNit36u
7vlMXAJp0tl7J5KtuPLLcLgNAJF1K6a03tckRjRrddx850VpHRzXAaNDavPWKAeQrMKZixd6KDcM
oC4x1fUvPoN+s9QONWMgquImLC/hr17BLGmXNz0IbRMPJBktFpGpdR5br5MBxelfPNj5ks/vE73t
hZJTP0sTFZfrIGk+SBGV53LOcFbMAr/XWhf4n3TN0IcYzvLFwqh57PwR4DCT+xH0T5vfXTJT9HrO
I/dAaRmFiHHC9Lmc/Ef0tj27kzTL8E5YZhjuI2fE3iP5G2BTJiFxwa2vQja8tc5sSlthNg4KXPaS
jDGRaJEAhCcIITxqn3B+YBErGFnPxr8LcNFcIajgOwCr9qQn2a0VY9/THE7kl/QRVJl2GP1N4vfZ
w0wq7sRnCDViwToIoKcptpFPfK4sh2cmAfnN7My/Vj72rww/Gp9JbkwOCrGPtTiaqkF7WORQPnuC
TDrdE6UylhscI/p9kiOyEjKIjyjGiXwsdbNnUgtsYGhdtSHzuz6xs/NIv0qHkVEHINiGIY67tmXE
m5vbphu3S4GN3vLL9Fcj6H3kxK7wGMYSA1zegkOyZEIcQRtW6e0oO1lsRyyMOz9RleS8QI2xTrkT
nHXegbBYJBKHNetY/QfQBhN9BhwtXKXOxJ/NIt2DXdXOh656tBmeCLuvLBNEzsaxNT92YxfsrSzp
CPjzHRRzBEAP0Vp6ubNtkiC4WcqyOFoK4Agnib6qxiK8DPiTk+NF3aGsw+XDzChyE5aA1a5L24C2
lEb2i6sxJzK8G7IDBpzhUDVtv0mW1MYFFCGPpUlxiaktqxxQtNF8Y5BxC/Mtmsn7waX4G1tLf00E
IDMTqqnnmciN94jMjg+Bby/beKr9GuqReT9RDTF6uZgBdxIae5PxXPCfKiQMo7zN5Zl8we7B8+Z4
E4FaydjWjO0PCwb1y/Kuu+OEx3oR8e6xcw+GP7Y9hI/I2UiuHG2a0SZewitNyF+L4BzNnxs70X3r
EEFR9TOMBRFkDxyYF2tZsrwW9uifB9ymnDZtfI0kYvmj4Oe8aiqunaPUcA9oUTItHZglAgBglt4m
5n2Is5rzI5S9usHguzwtVesiMCiIPsLJ17fmgLXKl++MJC4b8FKADWB9QqSSjXS5h+VmoG4xw3sv
ioWX3VmMXLEeqcet8GynX8tEl7/RMHoe3qtWvUR9wN3PcRCVGCsXArecGHMmo2dgMDSY+iKY5jLO
2Xq6K5SQBKiAXJqmHbdB8VoEYNB2JNKZs+fXBuKpJS+YFxWl6y40bEEaxCXW/QzSDKpf5f9UecKA
I+VwX/mui+2wtINyIUaEZLX14sxZtZUUY94FA2sP0bORNkbPiCqYgVBJgzmvktyP3pyOH3o9WX7u
byp/CshmxCVIjIoyrJopgnCTe7xcGzLhsZo3cS1+nFBDbxujJKMlpt81a184HQMk8DLjFCcY6VpE
91x3LWc3dkhJqqJ2aPU6ddnj+43ONkXcK1JYOycQD4TQ2PhbDHnT24h7k71jYJf2R5N59gdohnm6
03Imf2L2vHbvZ5RC3AEWhsx6NF26hU/X6ruASim7suPJJhkrnp3hlDBhm/gmBre4IspDvWWz195z
I0fm5GX4G2CwEt+F0DDj5sLE2X7rmaHVHoGcdPbF5OkGaKvL9VHi8Tm4OAWTfW5IjvRSGbZrs0Qe
o5DRhxekXIuq1UN8Yt+XnVei+JXG3LFCBqJLWhJwcLeQ56rViIQcCjyIh/VoHeZL38FhkgXnGf8K
ekmmLAc3ZuPh6Il71Ws9/5fi6CaocrzhnXIADdquIqIpDBYi12UrifzgwAcJDuyC6Omicc+oDFtv
b+lY4+pNVOGdm2ri+RdWBL9OApaDbEad8c40COG4t4zdTcEdynJnau69OK3yjaUtJGxua1F0TMaF
HkuWyWXIJ7zZXUcwNLiGad229DMU6wtlwGdfJ8NjmS9cy4vqi+ve1sFPYodqN4sUJKFPtbWd8kDc
FGXVfrDJlHRHacmfj1m92HT77cjqeDDslJi1MPJQTTs7q3jJAraxyuchretGY8wwGbI+vyLQb1dZ
S9ft4c1hGNYsE6+sOo/wW2tf2CcanyFYt2j7XqRBZAC3s47exgoJT+Z7iGPo9KOXzrVSPCmKs2eN
mwj+j0ldLMPE6K1lxbB3TRQjP2bqNs5L1Ob1lawnPv/ZJQgFZkgeXgXm0t8lrKKe3aFo3lEQIU4Y
ZP7hZS7FvF0207eDfvmetQa75bhLY++oReAea8dV49EqLZBKvtbWR6ySEm/2v5oAxuWTczUXxQs2
/AiTsFwwBLDDaNgUR2OLNkx4Kfx2AszITLPjX5clx9kiEIUwozA6gpoarqSqsSSxotSo6VJ3cTek
qrK2ofoDYLI47vKa2v3you1Ze1s70MtjCPAFBpCs3HPpF9m348YN22QYZXdjxBO2qkvPXpNEqLYE
abnMIj2jDqyl+0fKb4PLGXNJBAbo0MaXhhANVr7igy+uwUI0R5WKngVjmB7TNv32g6HF3ZMBNJ9c
BkEg5FB69RZITx8h9iFFyrwjnia99wjf/Om9yvvVxhcPlcz6Dzml8jGZ42Qbcr9uGAhWgqXiEuH+
6esQ+2k+/sTjJBAF07K8DTqpQZ+lCwIqst3Lbt/1c/jOkM4FSKEsliuX/itiF8U/E3o73xp8EoQO
NcOOHQg2W1miRSkZxRXYVFxzQNJcs2UFoMRlefFK2eeoDCFkx8y02lVgTXcWlcc+l/1rFobJsy2c
4Oz0HoeF5TqHpULwmy3zrSeQmfktSCEkGGN6thu1uFuKk34fzE59B4SqR64UUtrsJ2/SR4wjapfO
tnmeSpthakIB31kItVho3CpQgSl8IVdeLWX43QD0WFZFnKILWORSnVF95wfGnbwjcaLxicjMiU5Z
MzlHbp8fxsPJdyA6c2BR4G5ZR+LUlY0Irqw87N2NDNGB4G7Lpb0eyIN/4JQsr+EGwK9tM8kR0fJ0
ctdLTBcuLtLdOOfBW5NJ1BiKkDvSniltMRwyJ+4qom9Mf0cSbr1N3dFcj0v5AxNN7jDaiCPLwvLs
5cI5GFZsGReat+1sUf1EF11AFqoOMKAi88dPmt7f5ezifXRU9XADhU3d13HMHq21xWUnmWCtkHC1
hA4RwdCFsFbshw7UfCkX7CzY7tY6VmW6zqMmP1kgmO4dVX8uCM5PlBckd8xBf1VqVvcoybxbp1Ll
CytfcrynqCcy2ueifx3zCSmXHyvKC2dA0QS+adwhYORZ4vkkWLLP3APxPPLLgyX0UCtr4Mt3UaS2
fVoOZ8RPsViNWWfJ7YCn67dkznoT2lQ1nJOSrNO+zYo9EWTzVzh6jJvbttUnP/DNnQoFL1HqLBz3
Ysn7b/KCLqaRYlgoZgf3tQd9tvJ6bZOAGYbTV1zUyLZyqg7e3jlpBM4fGhQe44WaHG8YYtEp049e
VIkjxbgiWMoCG+u2pPxyI1r+tnXr1Nsq7ZldFzvvXofzoSaCCjaUPewYD+fBbhLiw5osKPcEYiJe
yadzGouELV+kV8Ug2i01yoUEm+OfwmMfH7sZ1c3KHsBG9KFrIzsLcfJyLvjFNhj4mSeQPa9tVMdY
LSfUlraRxV0yNd2Hn9RBSXeumqd5ip96lQy3aADC/ghulBcnRPGQP+GXvQSESQ2PHS3VeJd5hmDS
2QcObXojX1ip9dsosMb9rJICQ1YyegHdijVvOqIVH6gHl509uoBLQ9vvvwqSFj8BZfZMzDrzB5UM
ogTtQhrLBIrOqvT2VJ6oOCM5eieMKO1WVUbccAF2X9oWRMP72EH72DS0YMvoXDu0/s1eMC08jmU5
HhuapHsYwjvwxNGyCZO5/FqyoQVcxWbgaKfVGRHfvLIRCh/Ikeag0Et6ACXL9UexrtFg6+inHy2W
xH5I07YZ0ANQAwSiH/aTFZAvvxj91sGsOzTaUQPm+2LeNenwwXVcPeYobZnFV+VdNUPF57fda6F5
0aOg0D/eGIz+acmHhSiaEHTOtqsm8f+YO7PluJFsy/5KW78jDe6AYzDr+xJARDA4SeIsvsBIisI8
z/j6XpCqb4khJXnztllbV5VVZVZSRAQmP37O3ms/Lo2qH5y8A4Ql8y2tf4blQOkeYiZ2V02T5J5a
QP5PrR5/dYHKnmhhT7/Q1q7LgKloQqtsPqFmdmfaGBrVNvtkAmeYgp0PPXFsbCeLvUGy6KOWx8JP
QyO6SLhKXckc3u+sgOStaEE9Sa+n88dWzoeeoehVm7ASUfMoHgXjSth9f0rTjwE0yxQCSc28YKgx
n5exTaCWxABTw/0x8GkvjpgpAVQfX+qNK76uvCB0GCXQYwKeyzOXOSe9uap4tCODGi6bv4t8Gnc1
tqs7mZEZQTgwNhyw0KcMxZqLNFwI7rKz20Wj+i+G4ptdOvqNalueoBZ86KfMHTfmOLV3xJ5H8bnm
FN0dkzWNNACn++qQTM3c3khL+TmhjpgeCwWUzwOpp2c+hPakR53jWLS7xjgUeKdyk+9Iq6+oPyN9
oJlqZ6w8RITU7Y1NiNrwg3m0kO5CJwitl07WDFMgY4OvkirV7UpdI0FZ02/n2iSTbYjwSYbRYJ5B
vuEH2Nhbn2dzzG9YcZsBoC6mZPTLZUheRRbSHhjYjOS+qJq6Ouu6Moj8EvEN/F4nHeOtmsRUnVOZ
oNpbQcVIN02bTRfX1KH5FOXp8JGj+w8dcxgTioJSZ7qxQg1+bfvXQJhR/bmvjmXPpyCAdBJTFzNK
PYi/nWeWfVDS0G/mSzvVqof3G/a/jRxgiroSVzOCp5UYdgQzQOjdrprOJ6dkHhi7Rr8PZ5H4C01X
PxZ1f0J0bH+lBSlIk6TX9N37h/995OHYrFgQYUDIOqZlHn13QkQiDYY+LV845tE21wt0jJEbx/NL
kJtquKkcU+i8+V0uwaTp+nOSJGa7g8dFRTc2Pf0Zan4yw2cVT+kh6LU5O+tLcMJ7Ig9zzYcbX0+f
y0U4GNHnxNDOP/gKbxkMDDyoO0wbIAXUNf7HPBp4ENEpaGaDSJQiSK191ET0wbWikLo3DHTnttBj
REaplDLTiRgJUrijS2UzgsXoziTLPt8vjTYNvvgxtcFDZmU/8XxvRk1v5jJ/+JAO6a+Kqod7jM/5
9h4zDF62dgCB3qqaZNgHhmaVZ/kQ8rlYuFGfjfGrm3bMapJ04ST/mCLhPmUjJ2vcQdsoCWPaPTa4
KdqHGIM+eAjWqdwvWANlIc9XJsW4AltnIkg9whrQ2I6qoEZA2fWZO1z9fOha2SaEmVT0qC55b6h2
Z8X06327bGbrEMKSyS4B1E/ICut51SG1U0r5kMGLDPhrgzsFN7CYzwD7GGO46eDoOxfv3wDGeu7+
DWRYP7nkqiueIql0bNFH1voqQTDrRoTjSBNU+QnMgsx5zMK6GrbazIP9RJSFyPxRi8z0IpRynbmX
Mkouw9kqURDZRkjCXFYFzLEk1JAdI7AWu4jCLYGwKuKlmazTIDoBkSLKaZZ3SgX42WAOWasFM0lJ
Fqdunvw8Z6tBLV3jpHTKvOQX5tp3dkwJpkKDXmtcMzPxpsXRnqoIuu2XsY2sG3cykNCgqK/KD54O
ub5A3p4c0+YBMNHRu/yVOnrAFwYTuc1QZzNwmaJLDfg35Gac7AFJ6VNZbguF3vyibTo2VE0cy/ls
IfI3PVU6Ehyk3Lb9ie5/G+/dghGthygPoQAv0TQ50y3UWLsceCI+M65MS0JRz+jGyUP+qMSRE1Mh
Fbo7YnXpE+epsvJ0OdB1SR5o8Ovzzft3wtuXqS3JSqEbaZnrzaDzWjq6haNRIF/AfoA8ecSVTMqJ
B8IoO6DywFhMQLoXguajljA7lJIarvwPHqJjHgyhi2gUyG0Bl2IpC7Hk28d8AUGPopNc7oUM5jVS
XpgUkZgKGZj8GOlwmm3zQPJz9IDAHG095ub1zSpCwo4jVaGDJsrb9CXN2QAeK73KXW6M/WORsAiy
+wyCA4aHoN4C4wFb26dZ5ddsdgH0qkVDypgDDt8qk0bl/v2zK49PLxN2AyCQEAqOIzAW+fbLqYjc
6cDqvrEzqS/otCCPkX3Gp6dD4F6wi0TdGQvbOA3sNHqq9IJ2om2vsG+dAGRjO7pFJ2AZWMQU0hkl
5DdJkCRO3cxMSahrAG7JmdUXvFOwghWJx/SG1BZdH1fylrNavwRtc2c2khQYZtFX9PKIOMvdqrky
AzZD3vvf+Bg+I/nGSBUsaZswtxWyhbffONNKO1Nl9q0z1rmawdSDPUTZrr0zVAkFJkynHnbcY+VF
NoQ4Q1RJ35WanG1NVxvR9JNX9bfLyNFwnw+hOyQGCSBKtrCAzxyVC7lpxhQRGDG6keWcoJRKu04S
tyCJuBcBGROGNd8O9SCY5HYZuNwR/mVwjuQ2juk2dZhARwbVyUaEyv1eRE7SbZNcty5tIyW4qq/S
/HsDuYVYv6rOQdcXmFj10ZnYX60DTl401VdZteoGwh2WmJkMCXa76/+Ly6uiWa8Pmu3N4QAdEu5D
mu3wNXOLlF1NVvTQsn1TbZmiAKxyikWoEMS1jIyxcVktJJTt83LCA1oPBd26jKI84leORJzkvEW6
B7co+WXZjwmkzPHHnBQ2ej7DMsXOYezPRlIFPVnbDjtaxpxBOW2NJKtLIvzAKAOmTtZROz7W8xmk
+G3rznSEQc5Q9qYkZqBjzDH06JUlUCCCHNqiw6Z8BcSKraHi7MKmIGq5/vls/SO50E2Z85//tf6Z
FxqdTcy+7Id65d9/97essjd/CM3Lvw7sP3VPb/6GnM24m7/0r8189Qqc8OcBkMusP/lf/Yf/4/XH
b7mZq9f/+J8vJfCY9beFcflG9yPWWvLvdULn/fSaP5coan7N1frxh36Khay/lKQi1fUVsWtDwGPZ
/4nmVX+hcaFW4V88Aiub9z+1Qkr/i5uNhQ4QGbO3N7laLtTelQS0LoSu5EX2T7RChnq7sNq6MPkM
DLfABtu6I46rjpnheWj0oblhr0x+Zz/N2y5HUumWWfNSV5XrTfS3Mbnm4ssM78tTNUk0iZ7kwLpX
I2+6MP4KaNcwipJ7i1nnHQKcZ9Uu3X4hwoJ2WWhs3LB7inOLLENiLhrz6zLhdKgZKzkq/m5I60af
cfwhUS3QUGM8lg2JJF1x3kXKPYUhdWVrzjdeGzjxzKqGn48/qooiAhsdpkmSmdgZUQtASqLguWZS
+7UTzUyBEsXXjAxnr0KMCL9Wty86SAwbyyKdtQiZDQy57LmjSqZKFVGKc9EuO4fxth+VufmJFHPo
+tY4nbsNYeJhBAAHp+jeNuZbOjePYT50p6lMv0CdQK0B8JIJqhrqfaLm9LQHQwF5wba8vBePzGi+
UK5Ne95GL3Y0ZaduB7s8J2l9EsHZOkPfkIDk7Hg5PKt4NPY0y1qvaMJ6R0I269PaJ9QRAHpcHHbl
1dACDQZgRdcUQL/lPFGWEioxxp2fWIhXsPKHZ23nPFa4fz2KbvlMJABQq6BBS2/KvDmLyHphJlIi
YhjxYjMvZVqSzxcZzUuvkmu0DtlKeNTp35JCQCaUdj7GrSCjvqkvx5KNd+dQoMTMyX1XFleROeEI
WNyWpc2CgBTLC8JdWARLFAINm2q68S0Nk6q5M3DeMVKYHf4LcQ6t11sjQWlMZDdRoL26s/ryRh8C
x0PfvPhZNNxVFXlqKbECamwF/DBijmRAddastkfOdEUhssJrtPkEqzQ53gHT9UgM9x2jB9+U9XUr
6gBD+XDRmfBQiA4rt3qTc/dW5A6RhKbWT5A42VOA2bwLxLmqO6amgKK8uo4uV7HXqll41ufQIo0+
4exV5a4y9a+9ZdCmltpGsLtH5sMIghEp+H9ySApXPCNzoVNbLJ/AfdwujrVLV76ynPDYtOo+q7Vg
1wWEJM3KAVI1SGT/KH4pvYuVitQ3NyPKXsdYW7+B+S1E4++VxXhvtYToJHQzDlE7UYgx2N66TU8M
SHgDoya4VmsrPA4TY2tE0d6h5FtVvqeydU4Ys2BACSrrUNa2JIGR9tMuLiFquxm+vbaa2oNeCHfj
xM1XiJ6kRlJYAda0g5Okn0Ov6YZTfeink6EzDnriOCesRHtUPCCNuL/u9a557iw99QUTMJ/uCVQt
uuRIWep5Fw/OI9ERL85Q3w5GLumIhqipGCkh8Kjgp7iLuxc9irwI0ssmG7LLiqmJt5ic6LK1z9Je
uLRhquV8isLqtC0kpFUXXEaiShdpG666UsTQQMEvoRQjRxTlkc9c556pebaLzZS2UTteGyr5GmMp
7RbinhDeGHvmFZmPeRtMANr3A+9GuTdbYLqlAijk5nXEjEWQVulo3aVqaJE60vS6BXyIU1SQ9eM+
3tUVUcmhrQNFdVLzarapN2wAeTT40JT0sM2ZQfL2Z1jNztLoDm3CrF4gKtgmBKMBMGtBmw/xF+ZD
Z7IYeatoiGeKJ3NcpiuE84fAgKWiZTZYvXwJN+6i2yTbdJdk3zw3wZjutW4hXgOF17coZEdT04Gv
Y/vWdRP4r/TLNvB88NP1yy3SuOchyM+zgbzSGgHIpkxqYxcE9X02MlYHb3ACPCHc5rX+vKAA3BNW
gxInSxCfQbjNGnYBWLzmM/qeyh/RbvP48HkEOGQCSuzXtOn1DS4PBBfGcDHJ6VsJahmjP1tGeo8H
IwTkZAej83M38/+sKHlTyOxfy8un/LU9rm/+P6xcXHZtf1+47JvX15fXX4uW9ef/RU51/7JMxUoN
J4U2j7k2UX7WLML9C2wK7SkkxrotpUU58X/0zeIvG0U8Bjlp0HLmtv5PfbNhEhPKxgOuqnKkboj/
K3IqNQ+NfYWJXVIHIXGmbvq10ekErU6flc36LAKSZSeLjBodloI2uR1t7qa/NFEifoH3E0DXMMgR
RKB18svJ+oNCeT3Gv/sR7GD4DGuzjl0MohvTONqjTxbrc97UocfoWZyUi14z4NKas4oAM//9Q62/
6vhQcGdhtAqT03qcfDrlWou0FMhLSL6Pb0FGQMRXt3hb3z+O8dvGGB8kO35U47qw2JYdbROXbhwr
HCXoaTU578bUmQ8OUi9y3pH7XCIMSUxoUjUuyhrOK4HVc25pjFz7+UWpObkYQOTdhnpmgaS3GizT
BAW5N+ksJnECyQP0Rc2KrrHKDa2F6WdI022ZjDhlZrTa9WZh5v7JhJmC6oJPsmU0bLTbsO7GbzbI
gS0T+tXrkzAX43UOogjSBY0KgBgZeJeAsCLQSYyYwY5BXHS9foxIimr0pTJPUVqCL3//hP12YaA6
CJeqHjm/i37/6HxNhswC7DrMW8LpxaqncBcwWj99/yDi+Cg8gjyIa1+THQI3/tFR6rofJaIrTGJh
K5gsmSPCm4msIu5RJJ1GsxUaLHrABqgLVWzEX0xNUpA164KqF/2nMXG+abSy9A/ul+NHQLKNp1Wl
m47EBUHCyNvHsJFpR7eRD7a00vEhueBnoRRoT6Is0W7ePwtybcr8+hBwMN5IArQrbX4Mu2zKfn3m
p3ziqwVsW2U5xLfQqJx1jkvMUkgp/BKmJtKDwhzye5h4APkSPVpeJErtBMqK6m9Mp3OqLevsAFlj
XqArRevAaUiBrnpZY6IATbJqfnLgu0V7vMLkyetgTd2NXlX1v1akv+9//OHLWCZfAlM7Pd9jb0O/
FAmVYcGNo+e3xAbBTjPD2O8786KCS/z+qfvDZVo7plQjCnSrfUwehoZJLpkBxw7tdMBAcDExZ2bz
p0ILjA+6tOZ6Lx5dJZdLZNkUjghA1NEMg4lFqln4rmD6xnq5zbPKjXdD7VpblYK5OkENW4CvJZKL
4FJlhq+LatzPGF3pitFyFor6INTrnQl6y0V1ZhN3WtmR9dyEyKk8Hv8CpDQJXSFpTXMX+ROklkta
NRMEwikMB18HnPtk8o+ekBmuYbN6MFOD91lxGtHtD7ycUq487cjOctHHAJAcl1k9T8rJSsBuWnVa
Fg1qbRRivKNIy2UwFMaRftlye0QnQ1RH48+myd/eDcf5OEBg16WWyGuDli/+8pUd/Qt9O3XcWi5W
wxVCw1l7QlZMeBw5gaFyCKy8LdiKP4Q5szfUXh3+nYFJxraWtvupcefkG1HLxF92ptF94QVrwy5t
muUhBRNwYVsQh0lZHwFlZcM4f5vopAO/x4399P5tdjR4oRbgW/AylKyL9FXxzL/9Fl3WkGqsspBN
SZnkOxrIw5mhMXMM3Rb7RxHRlYK37uw7dlR+awq2G8HsMrdds28GnIUbrBXWqS6d/tawKoNJB4uN
nzP3ij54df3+Tn37WY9eXYHTCBO8esiUyhh9kRARizo92X5wStYL9/ZxgKBC/9xwTVxddFfenhI8
wPhGMlh1I0as58xIU78RMiVsPKlvwgYB0UxbE3WYkV1KsdIPNAO5IcA11X9+/7Os78ffPopjmryq
+Ti/dfSrmL1VQFnviQqQAwTq/spoRsul0VLofkXUDDMRx2o+OOxRd4mbgnLPwSWH1Z705B9jnV9u
bRu7BdQHahdADP2O7kl9rsq62phzkZKQUaCkeP97/umATE4c3nj0uXHavT3lEwLTARhE6Ml5TV/A
znXSWWB2aceiuOns/IOF6fc7iXENK6Bj8IZ1DbXWVL98wY67JkKEu17ieiWVDuxdGZX/4/uVoygl
mO3rvGCPK95sghWTrSlSUeMCnRiBxMB3tT+oaf/4XSwITvQmhBDH9d/oFLYzw2vzXHelB2hp7TMp
b/z3r9CfjmKTfWDzQFgGN8fbM5YH8TCAR2WmVWvwCOsl2KoOadt/4yiOWrcoTPIw0b89igpJr3ZG
3kZ21dPTUoCVT8aun67ePwxbpKPHyuAJ57VFi5Jb4Mes6ZfLr8uJKUPOhRnTcdyVxmTsKn50nyYp
UD+rme+gPfWeSAvjgy/Inum3QwseLFc5VGGW7hzdedU0GnUDR9LDLGhs9W4pbzog/tCQ5mKL+WP2
SkRz3tL1xa43X6B33SQxwreAsNAPHrr1ZL59uSCDhPForXtFNEhHD52aZBtHZh+vJ7t6CmvQ97PB
eNU15+ns/RMufz8WIWwoJRiOYhAl0eHthbXisJl0cx3FxAsSt2FwW0J3+4HWDIQm02PG27R7pOry
QjV0BDcOHYpz6KR0fUXYR3cJhiNxaOG+tx6K+XzCjYMfaZf3EAD8HikIDS5EaRg4EQtC0BnwIiIM
TgOU3ZS3gLgbLE4eljcFOdgZ0AO8/x3/8BWp1KRih82a8duAciIkGgYHQLtwIIIZGo8A19r1J4th
5R88jL+/LqkaKNjYyDPzVfrRlROIJCZTdAhNwAa80s7tzrUuTP1Out9LiIoflDq/fzOELSYjdLYM
LEPOURXvqjw3CF+jAcswGeFKNVG3QLLbaC1D+Q9O429jT559Hcu1cizBQJ0d+9tbBU5CgGonYdAm
G8QPul2cdk5bnS5VRs9qAaY+ZoZ9l2eOvOpbtznoZFr7qVDp4f0L+vtbYk1fxNpDo4A5i7s+yr+8
JYzBiQez5p61h7m6l+HY7mOEo6Dmm9rAlWoEC/HASMREnKsPavLfT/n6Opf4qdml6ubqOv/12Pgs
BbxqTnmH19TDEWhu2rjBRaZNH53w4zf7+jwi0CDtUcLq4N9vD9UHeZTCAaHoTvoXUZiaH9gy/Ie3
kMl3MVEesXdi08kS//Yg6N4q9GRD7SWEY1yGC5jWeYq088FQ5QeH+rEP+/W9xtVidM5RrLXXhKbo
7bGSVJUyL/XKq4ArAcay3WAPHIfO0zBPuHUtI1XGyaJPajmgFWBE0wPAh5A5AHLywwThNLThGpOV
nraozaumALnWgaDdRCMYzy+8bVQPnivDR9MVWnxPDgBaVHjVY/k5RrSf7YnP0e7fvx1/v058Lcuk
xecKnUni8dcyzSrMF41qs827E5TNGKUGzHnvH+VPZ48RJpBXKAnG+nZ5e/bmiKZNT1sYU8NQf52y
COF24IxasnP1UH6thoXBje4O/XUzaEwbBJEsYsPVEA9pmAVA7U2ES6MbUyCoIAF+K5BlNvXkbLI0
Ik0OuovIPBQELqGFgd6oDWFkDDHBZgf4crJGrz54XR6HNqEvxGjHvp15rrPSCY6+E+C3bqmTpME4
kNwIN2+e2hEoJNA8+9RsTRbeScmrqcrjmwBZ/blFfM+n98/r71eP54zni+MjnOCpfnta+zyzh4zG
vwcDmRlGENDXIIbng2/6h6NQBK4VjSk40PErKxyQ2Y8lMhUBvGpTSdzJQzDo2/e/y49gqbdPGJIU
V1ILQsYgqevofOIgpGAnJsejhBjva8QN33sQOidxHTg3aLBSf+71iIjQmBzEuDWni5EYOw+1v3OR
2PP8KMg/vf7HH2pdDFk0mL3rzODX1/kvr2vG2u6SFIrEb3mVBhvGOpsBbDiV1gePyB9uJ95jLE6K
kp7b1DhaoarZHuBawRa1CQTpzxcyYqCeFYqeYttEa+QhwOXCayBCzdtKovL3LQK05WfGZvLm/a/9
2xWn0LDYxXCHE0fGvf32W+tGk1dJTERKhx/13GLx9+nTDrv3j/Ij7PfNFecAq4oPqKrOqngsLauA
U8ZBVxTelMXTrkIntKOz0nzTKie41WgHYee3yKQVs35Rw5/A0WQ6eC8aqV0zU1f7qZTIrhcg+mf4
AaPTLLPbPTxddW1a8/jBDbref799WvDqimqFduexpjoumZIWOjSOMYZKyZtO29gV+6JWEdfxwZlZ
Nz5Hx0JtJdlMULMgoj66GQiRDILZloUnSatfe+BDXHgLEcmmT5Bvj9q3a9oTDSxJ4XWtiG5Ht4t1
ZOWsXN5k6DFyTodIi67S+g+KiD/cG6TogbRh2eB2PY5Qk8kiSlAZqYclLzkjAGq6CJLmg9L+pzb3
zRkw0LTQMLFcXgi8do7W9h6VRBeGeYYjOGkZ5QR480mnr4ZkK4teP0yRyQXI+qSFL1nwCZjvO+PX
pCOVYpOmNgzbeNZvu76U9+S3JNd5OjdbkMngsHt4f36um/FTNVdYTGi4OiQygA0GHYtFckPBbRHs
yRFuEOFp4ed4GhbsR2xiPKpLMl3VOKkLaDXGYwpx6nvOjLgGnqX6bOs6QXDXzeWEercq7AO2B/eF
2hrHYQ4Yz9hGzmI6mzAnMtRDumoTdUY1xRTEzZNntgLOacCYZF6BYoI6MVPaayzr8RovigmkWQ+J
TB1rVa65JVP3MLpjCNHUjorHWrUYF/VKREC99Iw+uLQae9iJelYvtQ32wJ8dwp38hB6jtSO3VpcI
hxnw4y9xJt1rFSOX82nQQdQ7+aweVTRCOlAE7dzhKFrtWqGlD6cudFaynuX6TI4yNIp913YiPUlq
F1OmQNgcAErskQ8vjbPct0VByECMD/+qN8rmtgG/8xlam1YTEAgLBHN9n15C/uzuDJYW8mzgdbxW
cuweHXhn52XQwqXAm4pdwsqX4kWfrGIr8zmfDxgL0VK4SANav3EVuQZ1WWqvdafVk0dq13IHji6T
GwNcvTy0SmJDGKTV4fAwIZbhoFZhSiCytmib2hzt51It05d5DFwc+v04blHik+rLWIpUdkOng8wN
SS6o0TXZU64KSJZJsiwXRZq3C6x7vbuky1Q8rCbVR6sgmcIL50YQsI2VJ/ssLA0AQ9TFZrSbzJkN
40SUoslGsnTjfdnk7uRPk7R6H9j5QOBOn+eXiAxaZ7sUBlWFnqFAu+x7I599QGxh45G5lRS+sjFm
o1apa2x6OP/IgbUWV2xlSQKqXxpuWvgrOPO1xGI84AGRIzFKRQqjN7B6C/+kGbjiEzwgfCtW0Qrz
ZHAKy0KaD1tlo+oG/An8OAxjaYLPvQUfzdTNAfHu9YuJqlXyZS/zyW3Ws1cs8NcEiKZE6Qtsb8B6
qW8WbXumla5Z7+CX2NNuyoPupoq1gWEOEWYPZVMRsjQuy/CYg55yPMuGjL/rLTu4YHxryPNgSaLb
YQ3yuesHUvw8ZVRjsnWxwRFDkacIfYwIWMA2s1cfa8HwAM1IKuiBDJPlNtA1xwpMHHMlXHaSvKF8
kdWXzI7Y01O7za8kPSAnqVqJkQGT/k2aF03raRXlOR8nL752g4iQq052ex5isF7hUfgJRazsr1kY
9Q9QVgwAe9RmIN5V0vFkC0B7cDTd9KbXZ8s8w3zZSVAlTnE+jJUb7bN0tZ3ECYbYDagAphVdq6M+
F1M/fSXBYp5ZbIaZF5GpYzS2mx52YcWs89RyrDE5rdOAJxZU6hre4BgkzA5pcYUXNigPY4UfxucR
hs3pFiuz29GdgQK8IfzDr9vO3ZPDPODXnbJq3LXWlPWrII+ERoYL5cWcTQjApjFx8RW3fQ5bA7bM
Hvu7sHdRAgXdc5w5+jaFNXykgpn8ToNZfmoVrnYuDdqIgGWC6pn9kM1Radh+zsIBJINj8d72QFLL
F8Cepu0ZlaY5flQMJdmg1fqGJcp9p4UqMrx6GhKorqGYZiaf0G12vWNH1YFkXSr8zhny6kTX8/i2
66S5QtBzIJM2ETgQb1ttTDeGC5N3A+phYcicx+hx5ogNn292KShh022QwwayNrD4V337LWZnQji6
HA3ET4Cu9ZMJAHO9rWFprMSo+RXsCc4KOEHGA9a6iACK0GDxgGHsIpiepEsGg5ViHSmhPOCjmEmU
YKfH1Ktb4iH1e8gGy+fCaaJnQvac8Vy5LHuY4vUWLkWH1RwdHNvNTcImOvCTXi/9VB+IZ44Aen1f
Smu8niSOH5Q7KiQG2WJuJYh4Q6UMJr+vrxc9UbuoFhdlzBmdg+HMbohRBl3Icxpv4Zc9a5X9nJMp
UoTMkZIAvweP+0azpm1l4p9N+5sitj+Tk3DjDNwzzCs3S/EprquvmZke2FVuxzR91eMEUbN5UIO+
LpAEpViXAWV6363QTpH7YA99QFr9BojpninedVLn9y3Lu1m1Z2g3kusyiS/HeThTVvac2Giqm/Ji
EaC4blLCLBzjRbCdgyd6MPkN7RzvsGtv49zYsbTaO5sdsh+bjeCsWo23GOwAIwy204YQTuMRLCzx
aBX97CrQP/VahtozElF/FRSEyG2o+aYTJhBn9Ff5WfQHtq4wmGStnpPjbU/g2eo9Du2bfsh3ergy
zPPyIkC6pWAuxsQrfDFxZXQau1RrAuXTNPfUGjfkVNF1xAr1iAutOQHrvi/n5ZHcXnICXJw76ozr
f2XI/FZpJVKxYcZBLK+cKvySWPZBpbdOeGGoHPMtG8FNzlp3xl3Wbavxe1qHpzZ7oyCHUpKH3a2o
wgszkrBwpnHZG0t0aCcGS2E8XpOJs4fIJTaVaR8a3bgN2uRJkBhQd1L52VDt6ZLuAiZOOBqLHUOc
h4mgOrHmW0TMbPRSv5ZoSV03WLNRcJkmmm/zNS2s2XLfldG1Ab80AgjlawNq/DxatuAaQj7GZytX
D+j377X6YWUjhFryknTZtzYYCXrBJCiT6TxM0q07AjBy808BnFYynMQhCYXx6MRc+GkGNK+NgEij
wg+D+QzZG9yHxB+ljnZMBNs6W77FxuPIzB6HwKcxREfJ87TpyVpZLJ1IJ1VfQXNzBvpdFnk6gSTJ
yym/mdQt8zRc2kW4V3WtSFtKRr/qmq9Sa9eEhfRzFjcnpeKuSEIiJpb+mQf/E4L87FAS6rDt8dN7
dTld9c1Yw+nsXtI+HVCxaglBbSJvqJJQ3HpDWVyMXaWf44SxdyzMzj0sFswz+qgu0FqdEDVzogeT
ceJUzXk6MHomoa9WZolVFMJsZmiXFmY6FmwKEKIfTgLKmX3Upt+KJEUMmTevuJJvRkd8xVU3eS3Z
PNihK9Sbla0fSH1gD6s6Uw88sKXBeQo35w7fivYoXdByObDE2cNPOvc0TsCMIUhGwQfcN3S/uE5F
NAs2YZD6swHqze/aub7C8lu7h7aLJEkZ+jzbXtTKFSLflC2UlhY+jZfKbnlIllwE3hzNcUEMC9wX
GO4DKACntsR2JuTuHi8xa0srw5IwM+p28mzkBBDfSMqR8KCm1PddQmyrt1SagPwk4k+Bi7OIED7E
xAzocSByGSzWaSLlik+g/cke0fWyNjdg0RZz6+QDunCENSEOjzKm9IHwb+CLk0Y9bAQQsAOg3sje
DlOHRLmuyxmYLHM9fkHn9E/sGSB4y2i6Aus6JLsUk3BDRh2RZZ4yU1TCUqtK168bx/mGATh67EyQ
bJvJKOsv9sDj5ddZSix2gy+YF1inYb6rDFTPAx2j064ArcP9sxRwGgme6T0CeZpkQ4ZbQI5VkJar
yDIL2Os0NbSJieXlyklILGIljDxdc1uYYvEoyGJaAyb62hpIRR17FXvCnChE1CSal4reCT+SO9aV
q7A1IhewrG7TsKBMm2ou04zmdCXmXUQoM6Bm9Ejf58CElj7KZlAb4MqDuak01+59Y0Qwy0IyUuCO
Ms2h3NAOG85qe0EbBtTDuIIWoZeXNa/Y1NOp0mxwy0Z45hIPKXxDH1uE94QhfU8g0jO5qfvw3hxo
kxBPmkXPwtVEtbXSrrnTOjEQXQYBgSsDig4tK5xGnkegE5vV1nlhOzmLO3mQGsyxEDSwR4whSHwp
EoP3tzvJ54WxZk2WqVhuswRXn88INLiz67Z4VkSyENKnCvFESCu4Ya3XK0RofXeRzobID/mwQNQW
RoZQKK7XUV9U4OneUWgO4WlZ5y6S5T4k1dXEAh3R0DT0c7y+nXNCEyltvJCYtqt0FPmZVmflPTTl
4ZJGw2ov0jrOL5NJbe3+0tiCHKQ7BFJJbdXKYRq6UyUsf+B8gXzkxS1dLxALq7rTQ/0nmNKB+ViS
EAHpO6jCQ5IP8UM4gXbxtSS2ycHLrZjXkDT6Z7I/ys96kxg81GB+NsBE87sxzeAnJtk670V3o5CP
BzyJmyyEN0QufYrihIg63HykwRxaAx4Q1ZGen8WdFeue0ZuWIJoriL+Ar+xd1JYzk9zY6pNPmCZI
dwZAaKGGXprhsjFy1NFjU4zP7DFiFC7Ggpi/grh+Iew6Ykufa9FzxR94sFLDzll/HThdtQvp3avy
0qF+aCHGkX7tdp9FkEE2cTPGfwNGqKfSCsoLlA+98FwEQbimKLpfNIrmL7HIF3YFpHQ6+7w1k4y9
krMq6/u4gmSQyIgzOrIN23VLL5DXm3pm7LSybDok1YNot9UyKHVCPOpQfGawuSYRjkv/QruFaDIn
N9xrKxyLz/za4WtGpAILuu7O15FLibvSC/oUe23dfRd1EVzVZdJ+7YCqh9u5TYCbJHQM2ABVJuYI
ej/ucJGMXXTSNAXE9hCjQbVtSpNq1grI0dq4BIsgn5rbuSKhw1wl1JIM463jivgeGH52DwF34X1h
T/wz8lIbRlxW/gl0CMHNhBBSTGpVWNWbgj4BNpp8obeFQWw8j6EuptsBMTvWwC6s4QSFeEh88PXB
wQnZ0LCNqIhLY2yvfxttPbYJcNWb+7Iyyw5onJDA4XU7Ol3SgOxscJed49s4mxtyDqYJtoUEQJzb
6ux/c3Zey40rW7b9IkTAm1cYUpQvSSWV6gVRFt4kPPD1PaB7HzZBthjV0eeh45gNCkgkVq4155hp
W9A8ARce01srpRuZEyozHfq6udwnvccxtv9FC4aEDLy62IpZgu1NK0vkLOcgO4DGsofWHjK0j/92
1jyBBKT8t8sxXPF4U/9KNSu1gUJ4Afi4xUAk5sRG/DjDNX2JSO74WrV1zMcrKkY9oF3BmhBpx0fb
mWh2+J00Wx3BOiZBVqMywScJCcd1TZKvAe+MGYS6yjBiBbukLV8rHZojGCCWMiJRi4ldAZ4XPcbW
DNRTTWcylYYum9eoQ4NzCLkDg+0uutTdIIQgIAYHKqu9jgfrTgYYFKFWFNa7AL4XAiex5R+z4NS6
G+pmtZo0yx/omPXPMArJ5lgmgbFpNGMLKX0UfgE9AxAun5uOBHA8i6QSwW8iuI5oPj/VrUjsOUBj
iKCJVn4PzRkuH8nCdQZchNYTdo9i/BnGIxpj9qwZ5OIknMRvo57AX6Pru72WD41M9NvSgzaHvDUH
NKZrDEySSRgc3L30C60AXb7GwoQ9oSMCotkLK1v8DITkQ6fQCgtsOaSwiaNBk8DnlLnBuuLL5cOT
jx6J9WYxmC3KbuK00LV66bwAsO0h/IMqbJT8W9H1xm9F5vPCl6lXV1hNzQkH0CV73pIse30xq+/E
GhVagESw8OZcWsRVX8zZr9V7d6eRQ3xftSZrCtZ0be5mLRevcDit53JYiAYyBJuYbOhScUFrc6ax
7KDeUBB/0lBloHPcbR/SpIORyJnRDg2OjB2JD/XYvesZKbsX+sqngziAIKh0ZdVBg8/AYdNWJYp4
NcoTgQ1lCDpLavXKSw17R/OKjNBiaEuchln5dLe8tszk31bY0ucIFYLEXY3OROyRx40xsKBJ/2Yq
KVECFjxE6t/C4nRsyxW8pxoICwesdI1EXRMSf1lJDJ+oTUoyjytbb82DNqEJco1ZZO+0xSCt6Uk2
T3dZEnJiofjTqbaTGva2FZLF7RJoK1t+n9VSglho6u7izhJ6MGSj9az0CzkDDILxmGkzkIwbU3PW
/Upjs3A7VaZadEw5eu17R/27jCFnKwC8b20iEsh9tJD/tuXS/iy4SH/F3GWa/DJD7e4VTWH+Qc+v
pC7k94mERPZE521ouor5udoZFml/lQHup+xDQZt0TN47tRTvfAy7x4yP1exbhp6/xT2JL8BX0hop
CbWfuqta5oe3izZT36mRDoWBXDmGmiEBTY6X53r+rUkyBAugwID8ygs78NXIQUMiTCvuJS9ZBlxC
te381q2meopmhqVBTZTmO7NQGRlFt5TKToZfh7PHakWIZh7KdRSu9vbZphmKNrQWb7Kij19VneBh
eoIp7ScxmIrw4VpKYAoZRUVuM4HocXOpzXkcZaLc63nJJHYulwksKy8r1s8+Lp+xf5IwG1OtknOV
pH+TeqAg7GbAUCtSK/kLNrF/nqdsvuuiKX4BCIjAJgPHeZMMAAMzmGFcLVzJph0BcKTFlVb+U2mt
xUs6yC0X3oZ1sR/NGFDrIVHQZIP3gWnGZnxaZcjhUy1h+D11oeGVdI/fbIQiYUAfjYDFHgM5+FPd
nNpHZemBoikGM10Xfx7yICubJLbqehD36kI7y21QkD+os22+DG3aSnyi4ea7NAij12WQiYj7/Od/
UGCOfj6CuVV1T+wHJg2oN8f7RkwOaMLN77yCMCI+qvbI3e+srHnWmTO8W2M7PDT21D7VVjLdc0Kc
vtaTSS5Kg/aa4QTyFCZqgHjgyNryeNUScVvvh7yW/4oB6m64hLm5Q88ayrtW1YtHUj5GTt25msxQ
OA3Ikaaahd/0lEhcvHxU5m6P3JgoEFJ53tTemjGmZ30MFxg74l3fFga4e9r6Jt/QKLxNW+YXB2OS
MQCHhBb+hAq3/IIzSTajwivEtGFwyq95ROuajwSF3Od38MzGy/wepTLDOiT4W9cCh4pSUmbUXaDD
jRssPGFgDsQDkD8mLjkkThRIaCxQOMqrv5uhmWapx0/LaZymIQa28pw+XaadAq4Ylqjd/4UxUOUH
SzBdoktgj2Lf9B3ln02nrw90JZRuVNhWl5Rlyulfj1UJmw9aJFQEPOHjHwSHMW5oyNcEzkX13YzS
jpq91d/KiXmBCraTeDpHe9BKRorMmctAyosXtZ/o5tLDuBa6Y5DE09KQ08Pwn5/M+tv4WbhqzNX7
fvzbprKyy2KlX4BgUgDcNzEZP+FTaaeX+BNnhtDIB5kw2iqYFROR8vGlkLmlBMwQeuQAuSO0rG2s
v07FoM8oII462lD5xnoIr1Kz25ksJ6+DFPcO/IkY6ZZ5vjtYnXzbRtpMCERWXtudzFQCK+OuatTw
6+dLdkO3sthsdAAB2spdwgz0AQr4ryBhQmW0JpBWHtDU4ipJBYnbltPupqZVDz2xNzu+pomfUhpe
m/x4wsgTUHBy+OYURJRmHDSfGCSQOlRp8p1NrJ3mLoUeBxWwWICgiriwTa3Vy9Eutf5g/Dr8ajSM
+lZhVI8E4HZ4OhFOVdauSqIIhG3Fk1VNQAxyEly4QeumvbkeCntEFKvmW6OBf/w8e1mi+aZMlUcW
7nCfUlAHla6LYCyMZkU0GjtB0tDTaBEgSWu78jVAsXu2zuIf9e48KQbYbM3wGdBRbNewTDAq6URc
xVD67o+UtmGwAPHZmfTED8VUmhckamfeZxThCPtozvLXb6FhUygbcTPT7XD6pnww9bb8VpiDdTvq
cI0+v8nnLoWemhdUxwEqr1iM/y5CW4rpA44MkmQCBHQ3IUeCmF2qQ/LWoJ1+frFTwQHtJ4MbSQ6T
yd652QsyGoJyJHhBZYv5TTI5uLSMbPnnInzdCxWGFNw8/rZVkfEfoY9UJwm9OqK2FGsxfHWapPuk
VEoq3958/fwPOn0jmH/T9kFGgg8Wl8zxpSrDGWuQl4W3NITx9KBZDjRIioPQmMD3Sfavwt4V37Tu
bLhGceOeXC8Nq7AmaaEACDsb+7GPIKsz/w8A4NkPyYKB7sLufVpXraAS6hI+KwhmtrL+oVNGS2n5
ruZYFDj6quFzqtrizmrg+2ZtRh+5h7Q9g49iUEBu/AWJypkbrFHZIXFhkKkgKTu+waSH1TqHgsIr
ktK410aSTUtVNNeRJjM80Kh0P3+gZzZl3JhcCyMf+RHyVu1apeXQqz2cNP/74enP0+GwdwPvanT9
L6N74dX7OA0e729H19pagOeII5K8Xutm97LjQvv9/u/zzZcLlzl96Y6vsimNGfcUcjNwlal9myoa
+c6l+uPjw3r6h+iUsAgYeUib8rUa5ajl8ABcLmi/TrfCmx+HK+Mm35G551Ue4dF7dAsHRsaRvzxK
O+f986d2uomtyk2N9WHKuFfX5K7/vvEc9CE+yjWhQLS13Ckc7IOjJvWOXDz7n+8mlwI2AbQJy45m
brawGkszJWWX4M9Qo7eWrxafI+dfFfVskzIfHcP+wLThRz/+g1RRMO0DwsRxJslfRFQaT7OeMhlb
Y0Y+v3enasXVZgImiKuocEa3XLrFHBGvGILA6dnsryd0F14z0BwXiBnIY9bk6HteSKOfYjnYpYTl
wv5Ua/MCJ/HcI3TonajoxFab4bqK/7NpMwdi1+NB0r5VuoCx1XjQ0/LVaWL5wsf19H3g24qFDOss
nhM+EsdXwpSUVmbCQRzsxnhACLsc6mnRLm0kpzsX4Q+c6riYbaPJ3lwGyQjIEavNPI7SQ7+3lkgH
61/Tv3K1Cd6w2s/Na9VlkUKEQSG/J7VsPxd4aJ/JT17e9Eg4v8NCMVMPFfaougpBgKUbVQJ29+cr
4Mytp2VHaY4LHWfj9oa0IF+Q485Ek+QGyWbWKLtO3M0HkYr+wmJbt+vjjQLaAfeF+duqvtw+5V52
WmVmRsG8l5zd0CytL+B724BDcfq1gaGpMTOf2n9fW4qp0tZhnYObVDfbg7LoTopqiiduJegX0kj1
bRufRG0vzoXa4/R7iVtqtacBKdX4jmyWcZYNVWZBKwDWjAPWZ0qbTl6ki5TuQWG2DrVyHauBBeMV
4xJdpMdxFJlx4TafWeKq5uAqVHmlVD6gx0tcgjGufAiNiTkubuZqtIMc+MOFdXPuKphfeJRsu/zf
ZoWLSU0c0jkx2RpTGyCtUwMT7PiFv+XER81eCFUQT4OKUoP9fVNjRQ7QuwKHC8ErovFbycx+zPSk
GrdA13OgI55A+MkZptj2slMVFcIEk1uPIR1xQXY73XXowb0aCRPJF20k32JGR5bYOLXfFU13nfcK
SD+pEj6Q/kv1xJl3i8Md34r/x/7cOgk1tJyTEiuJp7aWtSsbdH3oj26Yq/276hyRt0rziLMZJxVe
ruOHjj12MGilso8T9FvjvUb+hCu4fpA4qX1JBz06qDCvv2TNYh7QyDPRk0rn/vO95IQxytNCam4B
uGMfhwO5eQFqc0LXYtPaJfvJbIGL1cudUc060ncYmL5kx3+bKdZQf2XyXlLH5Aubj/57siGTo+0g
480Ujt9WxCuys+iHZsF3qSDwEPsQmhSk2KqcyAQgd+CQ5nkSDCiJXbkQ6es0K+WFxXdmv9JWAT+2
VgwvUDGO72lXIlgCOJB5UqMlX5ko2M8JUbaIdwiorJdMejGYf16oec+sGbynMgY+gv7412bB5xXU
M3pHiQf5AnFEr6S3bS+Qq9mxfOFS6odRbLMjmxznaTl+COG3vSyGvFlcxKnkTgIVi2soA9OBOKZV
PKQ5oi55qJhdt7j/ABkUWfaSZIsTyJEmvpRx66DgIMTZ6aXbpie/gzIdNINfKkv6sph4Phgr5Wgn
CYpphkBrLZV0HEQIuieHlWZcR4BYfqhZpQDfXbSfsH6VIpBgGN8PqMklmvGGic2XaF2kSk1bQNNQ
KvIxdHWMfohkKaFH5DD+XUtTpccuVkaA370DolUvzG+kWFo3VUZMoouRaLrPxELTbrCFco8KO+p8
fVCl2LM6Uf/pYdhU7lSoFWRPmF4NIloJdnzdp+ZL3xnKGwjV+puGKlusntR6flr0XCebRIrp8BGv
JF13Y83wj00svXaceGYQwmj1KZcjU3dxyyOkbuKxGVy6FpLxUGWgOwJ5XKw/2GDy5kpEs7iLOb0K
H4kLYcxgBFpeIXscCRbLCnBnUaXgk1KoQa1dERbI5pwCUZKHcR5VnOmU9NkMNUohciGpBouBrvHB
jgwjctu5lQqCAsb5vjfnTNt1SiK/FzX/dExVUfraANWbfUa+zQ+zKqBUgJrL0sDKpThxzbzkH0rS
0KL61HDNLVIkW/LzpSHpuQhLwid7qVOTnZTrDApYUTW6Yr0m19OeupUZ2URI9tCNL5Wv4Em55pgc
zn5d28NXZW1MexI9CuGPU1ofcoPE5NtiGqrrsGDq6mb0QH4zclkWTxDHkPtZZ8Z3Q5+YVYBQvr/L
hTOr+xbRE+KySUZujNjT/hMzuOJ58qfdWrWs1oTe9kRol1PWGkgChwE54kS2qzuNUoVQQK9Jup/l
zP5NY2bKrht1blTPwKPmG309Sz4q7ckIbKJ334kn7SeSJgEzkt+kgWzXS0poIO4JzQ0V+CMaDNWm
3zgaTvQgd7OGkFEPNUZzIzlzXk2KSxpAHM5/FYPgKE8YUym5y7je6spUhm4vJVFXBEqmTvVuwVwo
gp40QXEVYuIiLYuebeoxwyWFqTBHvWbIQrbE1UJbn+lXqxBSSCwB2igWX0FDNCaRaxkkvfMFUZ3f
m0YJh2tDrUngkDIzt4I+rpWOHrqRO3i9lSl3JVHqzOyanF6NiMkb2c/D1JhXA4KI+t7uUZfvGT2b
2Z3aztZXZL+Wip0vscrDUg/oZiPe2DlIG3t8jqwq0q/4MOkWWNFkvK0Qq78NfKN+xBLZkEHGdxF9
E/k7so/SslYCKTJ77cHpM3hVyaRG2BKS6HfSyeULEZCcSqxWMapbvR3ZGxu5Z62kJkOzwB6ITSNH
Mgx/6vNMKIWVqUScjKP1R1CDMS0Z2mwMMmLlK79p+yF6GGza5S7jUdLU5j503pEIhuhlhvTRQL7y
VaJuf4qLMSfma6RmQ6eJ4Umy8wUZg9Ep12lfNFqQyWb0G852/xXVQfX6+ff11FpnWnS3ccoiOJLh
DG1Ku8Ihq6V1+txL+aG4D9q47TikZXW2N1KrYiZvdOGPsUDnTAevQz3JrPpdijVyf7VaJ8FBbcS+
zBPuzoWfdloPWjpwIGABa1eb1tvxx7KK7b6ZgEehk2j1r4TqlvL1PBg9Jgo1/dWCh/419jmswhyd
E2TTCIKxa1Rtpfuc1hrCh2OnfMtRwBGDN8flj89/35nSxGK+5uhMM2TmxVsrHKO12VIGhLJKZhCb
ls0I1mACRE7sL5JgngWRy0CRaYdW4xpamytg4Ay+YWUtGaT5pNrwAztO8zgM7SLc2AwTFaGkqT4Y
+lAiQ4gn/oFwUHLY25KhO64lAO/vJSfODl3NNM2FqADBTPSibv3P/7rTm29ivEcKgCiAw+22BWPo
IHWLhRYIxggbTHus3heSnP3+/CqnpQn2vnUBghPldLE9vyUzq2eYuIpkAfMlhxXalUh3n1/kzHzt
+CrbhcRodiRVm6Qm9+eTe3j3gi9fLlzi0h+yqbGa2uqbaL0EpYOb+3+Q3QV/gOS6z9ku8bFcXSgk
P8iBx3XW8d+0aWSaNvTbpeOCs0darN/5tZffaQdgNj7Bbztx59wre+kpu5qu4p3kzTtnX+3yQAmq
nRFgh3LLu/nKDgDOX6jYTxcOOAp9PWSBXWRn2ZS4Sqd1tPsp3WockYElBr40GgGZn9/wM/cbnRQu
Opaos6bZHO8NaYs6MYbN5CFNaQ5GZ8g7E2TxY1tX1YU34fQIDscRtSPNAlp0irW508RdcZgErINW
uULRZYwdB/8mkb+BBm7u0sJiu+6BjbwIqYnGKyONpAsP+8wgckWZrFxwmsgcgzbtu9Rxumk0p5Lx
qlqPtDQy7Y7UjuG3Ocr9/Uw6YuhBqHZ6TwcP9atsWRh+mir5dR4hIPEXxItvDQVjoI2OLR0MJeuf
YpMeOCfYVT+fNUw5Lr1265PeLFE8mqqJpIQRsu2sK+U/LTh6i6KfHIYL+Tr7VDtneba1oveEVWbP
7UBYKxRQ5deSLcl3LJvpbs4Gtbj0K06HfgyGZMYqoLFoSW0RP30NACcC4EIHJRvCm4wWh/AsaB5M
jYyWiafKkcTLdKtE55aT3AHjeZmIxI1i60sTafqfz1fumYkAZyPILTpHMgZLW0bhkIPUy1Iwk2Eq
D3siPJwr4N6IrEeLFAFVn65TrbYOii3kICuT+bFL4+krsBscMUomPVikYvgjpv+AKdJ8xdkq2zlK
aO5Rquh3HRO3Cy/AundtniO9cF5pDAe0Z7Y0A0XC7DsSgAHEXYNeXErdAXEJNsd5yV90Nb/U4ziz
gzC9Zjak8Plhlr15t4cem2ERTrln0g+6RyxbX4lunv65s4Z0D54enVQwhNb2oJqPwmQuQ0xwOhMM
T8x4pgvmsV32CjZBpchbJtvTRUviNmbJUPcW/JZfP18Lp3fWXkU69PUUJrPKVnK3WPk0M5VL0Q04
/bdEqeygzbv51VgM7RphZHLhemcmRJyFaUB8yAMQNmz2Mmsgw1BgCuEjq9g/ncVJf7O3KV9Eyilb
xLl+Z5iaQIuvD36XGukhtK2RUCvbIBbUHoir7efsUQfTdyhDx/GKvjQvkEw/eiDHyw2aEef/dXrA
lHA7QXb6Ek2ZRn/ObiqlekztcSGqq3HMX6ZWl4Dr0Vw8ykrWfteYKDsuukU0gpZW6XcInMYGWaBW
kXSPbBRdYbW6sBiMiB9R3kRfSGkR3xuiaVdsA+nwMU65+ML7cqbeQPnM1sVTpfHCfn288c1p46hR
TCOzzSokoSXOCgq7GEWfP3akngOhVfrUtVGzP7X9GL3CU1BGtN/6cEc6QTVd+H6sL8zmjqr8IrJG
Qe6QmLIuw/9sxK0qt4R1EkzeMSG/6vA4YX3q9BumFJfUOSd8Rx3A2drfstEArEWxenwtVUtmDB+Q
EtuFPEx5srvrcjHzZ8PKkmcF1Evv8pGN9nwXSMS0lfYh1wziBxSTnKWyGQ4M+8v7zOkcIhFEdZCk
lEhPDmXZhePFerDZ3JQVVADtlK8D29umTulihKAdJEpv1kb5XZvaDvee3N1UKXQrq5VirKxDfXDg
u1xY4efeQkoJqgZbUwF7bD+MvRxqzaJVBRzHvlZ2ZFcknFXR70Qo9SrrIcYVgAw7XTpkjpZwfg7p
MH51CJSRgwEJs419rGxvpdbuyRxyLIEPa5iRuJpRo2gXVvPpbgyYkYOYxryMgm67G1vtsBCPQSap
Rgz8Lc2NyDcVQjM+3wnPPQ06omyChqGscqDjZeMIju4wATLPjqrhOSsszK4M3H5P8WQ+dq2Y1qWk
d7TPJPUCKefMEZhvGsNRQCMAtPn0HF/bMkZt0mHve0sbij1n3u4mxefnEeOMZRxxEHRgpwpJtWdx
k1CJnMVNQ0181YlP3ls0Sp6MNm4u9YrP/S4DajjlHpkf6E82r1KkOg1TzCr36KGkul9gunmuFvou
VuaQBB2r6U+9MbDaFCq97qZUXvpMzqbAKGzrEIqixv4Wtf8uSUfHwGvD4ISvCG/Q8d2CB6bWWYw7
ZklJ0i5ozAS0D41DZjOP/HxRnNm3OEPAmFz1Nw6kj+NLmbOigTgJSbhwAD80dV/4apJkd9VoXqo5
Poifx9sB6BJSLdixP6b+m5sdhz0PP9Y78l1yfX7AllcEDiPX9BArUX2P/5rE1CyusUuRZMaspzFD
LJuto70RpUTfpiqW+EWgB15Tr/v4UbOrCBW7xX/o65Y04LZLF3FtWen8Rig59GmHKsfwLKeQrXt7
6DRz1zGN+o4iTXkDJNG+5RgiXxVJ+aU6tfyKxU3+3pjtNaPQfLcMIhsCpNDpay8S+23pBK9H2OUi
2lep1cq7MOm0L62z5nf15H4MbidY/zRXU2fxSSoBaiDlEsWwVA8WAyyJhGd3qp3wjzLiR9xnuTOx
OTGV69119Eo/pSwcgBwywGwa+2W2eCDVO5rACNheyaMiIRjTCGHLIXpnl6JxnugZDcubMU9wB5QC
YxT/80Tiu9yZDINx+01/c5X9ZK8jxZlxcpr5ixaZ5qVD3LpUNo8XvaUqrzhRtE4fx+n/fALxl2OK
0mmScjvDQ9sruq83zrirM0O9ghUSYSGc2gub2pmNnlAmpI1sLbwpsLiOF3A2kkvcNhRUzoyHzUBl
f2vgS39cUplQjHqyTL/FOInXQRquSKy1SUHN+31OysmXRnaWHdp8/RDhjOJkJwvntqSTd+G8fmab
+RC4W0ClLQsx5mbla0ZYSD3tdc/C/B5YMiketCjToATW+z2JrOEeYbuNq4MBhEZh+lBJs0QAiDnt
l0KNvUypmBh8/uZrp68+IRA6uQ0gzGjWbZ9Xj6RbJ11PYFzumjslnggPogk1lP5UyPkf7NOE2MSt
nSa7tB3rkqlGlaiBrZRK5Nl9NjnkeRtT7GKQTxBM5wmgEqeu0pc4WVHfkjyyGDqksXeaMoA1CWuS
kH3FgGiB5ZiTKGPPNcJSF33iXGGPJ54JK+iceDbBtb+TZcRauWRZ+tDMZvir7cq+30WOScq9ropr
5pL1u+Ct6S50ms4sZOZriBA5sUDf2k5lcYtEcFVE6+mLRB5xpXW/OakqflNEoZsybmOuFacXaoCT
p0GwNxoazksWT4Oz9PE6DtsENTG8D68hPf4QWml7jSeu8LCOX6pVTwtILsDscB1YcgJk299cSxMM
WdhdPLuE1RSEkyR+M8ZQXpIwTr9Lek8FaURg2UGljc/ZKBHwQI/SuCMNXvndqMpfsyFBppi15cUQ
1vwnNtvuC/OC5e3zNXoSucA0ei2MaHCsVT6KwuNf2oWtYSRC1FgYDJvZ+FxCcOrHeTR2uiLm5E5J
ncryOWUJx0tLwka9UJ1GBp3UbfTHQCouXlQAbyeuIBrHB3IIxIW3+0PQeLTxWZzyON/Kyioy4zt6
/CPLrqt5ehoGYzoNPyZ6x39no8D85BCd+WYZC0hcazLnX1Gdpq/DIgMWatWWEgfaj617EV5N8JTE
ZuM3UsYiOshDjXJ57AEXHuBBUrs76wlNd7rhAYE5WCAaZhYpaHqNLwucSzb4QIcIViCxlpmSLSG4
3DtategXlunpwcuiUYdcj0fP40Avc/zH6lZXWmM2YYUfCv0wpEp8Kwud0FYBhalBWesvGXPjXgGv
FfcMFRx8q0FD8MH/6ZcgB+MFXfu0W9lnxwdUy0u2mLgv3m3Go65qtPtYla4jgsn36jDt0PIcLOLs
fLEUTNpy58Ix42Pj3jx62pZ88FBIIzXYPvqQjYr4q/U3qO14j5qBL008pPK7Cd6KwOKoUDxUJPDG
LJkZVASPZZQV4kkQPzyuKhO/jcvlMJahddVGsXzn6IwmQ0iLt81o9LukDAUEm2na54LG0BzS22PI
JuObz/KA+IWGBE3sy4VocLG3ndjZJeiBSu4ghle2emM3Tff6+Ut5ulPxhzKNQee/StA+cNj/+c6n
Kaan1jEoalonfIG5So1U9dYun2Xx9O+X4nzLQlM18FLbrGGwMVnTJZgiep2Rn5KTyVZ3GK8xCVZX
n1/qzKPk8EXrZW1i8pdpm6K7s6Q5EujnvLIzQj/riSWU87baw59WA9WIRt+AzkBg4RgisaQS9EM8
30Tj8GKOykrnkohdYU5p4WrUUoMzgxRdT9RB3jBW4k3VsFNiutd5x+P8OZ+m6CmkmCJNnCF3m9UE
llV6eqMaQ7WbsqJnkNuX8kEzZ3EoCfS4FXNVX+jxn3aCaLyvH7m1fEKtvT2iKzPkS9qEhZdZs/lH
jsu89AEeSY9WnTevToXSxEOTOUj7nD8Fty/NtOSKczIQzjGvGSSBke+pDRpJJQ9wMZwvMWPp2p9G
Xb6qFRs3pxituHArpIqvaldrvz5/cOtzOX4F+ZIRIYxfjpeQ0/7xhqQ5HPTj5cM2OyT3Sh9OD2QB
zu/W7NAcWZJL+86Z5c/14Ang40U2ta0O8IxNjiCfzZPVIdTdebJCTx9NwChGQQbh53/cCVt+zQm2
9HV6TIWLR3lTOeqJzmw7k0oPu1y4s7u2v4n6RHrtIfXcYM2FS5nhHnUnqbT8eYXGjHIMSaInIdwb
SlvZf/6DTloVH4MaPsisGppv26NpYfej6mSgMZOV6SQY+++lWNUuXOXcn81bbzJ+Mply0RM/fqhE
SmRZMWBMrObGvgURH32dVZF7mJniA0Z2ww+zQr+vAIE9znrBfDodpltjkgagdlPz/vkfvS6hzRLj
dzADw6nIQGxLuu+XZBwBj2EZAYvrjv1It3yq1V3biP5KtJrzV44cipTPr3rmVh9ddVOlYePIQggi
vH8OmhNEuLI/xtP/Dwr+XzNvTs8mq/SVwgU+NEB0AkmOb3WXZ+hOAaR4fau9NsUUfUsNEQcIo3Qv
dJKUbTex3hJchs9tN2fBrFflLqdgY43Nylc7DpUL2t9zfzilMMYmvqmssk2zSGoGoZRazMhMQd8S
mZJxZcCDv7Dhn54c+cOxnTrUl5wfseQf/+GWvsRqPDhoHzgkfmsLu32KVWV8BSsd/Z7CWX1Xa7XL
g6ooyr1aLNhpoa7wfaBEi91Wy/KnVKBOdvNxVt4avbMsSuIkueSRPHM7Pj5+iP3XWcp2gB/37EOl
xQOKmKWBonLyGzMTxuHz1XZmW6N1Df4YrLfK/7PZRvHlzBwHkUHMNqSiZUjmYMlTVN+mo/ifX+rc
H0T5yDlHxy+Hi+34xtuVs6DgYA+ZrSi5Lecc5SIs0OX588ucWmw5wn0MlGmYUyVuhd1GlNSlo8PM
mQjmeEZWppAqoYJ2fkGqMg67dGgr20uGeET214sJKltl1UFutonkS30tEth/xcpNIhCrdgXmDgJ7
azJg/v1NJ1ydQDC+whQeW/Y20Q8Q0TocU9WCOpYZhXMD+eVSutWZJ0ybk+YvngHsWVuFeRVXqt0l
NDNTJSqhq8ltoEl6IRDmLpde4XP3Hnwy/Q4iD+j3bidMjQFQJ84LFBP1yGlgPbIUjVI+lAX93rxS
oO4tGhGvZWXdqRqRhVlVSl4Y6c4DcfKS38sD1W/jdF8mtF8XyvZzvw7/H3s5Uh+Nrufmq6rUsxNj
nivhbDYhadRITf+oS2T+pFRX7LuZusw8pDAH7utU06ugy8vhydTsEAIDr0YIIEkuWte2JuC3Gub8
0sWzrlwSJZx5UWyVdinMRkYoaD6OX5Qqgpm1qpc8+hTNoVfxzS7axem9xj9l83WjwkO1vG63yMDX
dfOfel6vGPGVU994pdzAbix4GyYnbH2VND6GAUniW6Cy7tOqje8rOLTAm50lfgdD+7YokuYjPqov
7c3r3rv9TQ6Bp/hNWTscro9/EwjSBj0r0+KhssYvtd7hcZdF9hdA8rLTx7m/Qi0SSGnxp+M4HQCl
rPcjTbLgwhay1hnHv4PRFcHw+OMIScHfe/w7gG6WAjYsGRdJKZ6qPq32IkzTvTOo4tDBrv+p17ns
DnYav6bDPKOCH39nNvHiI/wbHNIAnhXy9zRIorvKxt82cSALOn1Sg37Jogs762mhwthZURHzqyi+
dGOzruHIOkZd8hQlCSVsx/Z2B6zUucm1iegh7HZ7KR/tC8Od01WK6IMX4+Me0U3aFBDjGK104V7Q
/pC7u7ky9HtUOvqlSvi0zmegp2IOpiekqxTfx4+iiwipzoYWglLo5D/rTlOfKvRP3+x61O9hJ8Kn
gKnm/DDNGFwrPRWVgGYDlNSarJy/ksIe/2xx4t8LQE2IddsJDCEJRNbb52vmzO/kGMJxCskdo7zt
M6jyvpU6uRZUL0p4lWMP20lxoX0dy1b7jmD9UqTNmTqGJAyMviioiCpi4nl8Y+C75gmlMofkusgz
Vx+QWfNFIbAvV/Tlm602EcocUy1+1no6PxJxYi07yxi0KqAHmwWt0Pg3KsqcNGjiuL5uwjT7YysG
xcDnt+b0C7R+3FBzctSU+fZvqvp11kJOKR1nBecC3dUovo86Ghd9Rm/+3y9FChzdW2xOnNY2N2Ug
9jtNNBozA2ygAAwhaQZ2OrizOV0aoZ3ZI9g3QcQz3OQBmJtyRm3NedIrJhBdr+eoLBf1ib6B/XPR
1OhacuQZmi40aUqpNJe+1TzCC7vUmduKbI2qbS2nTH7E8QKInCQHHigDVFAaEUTt4PilXmauow/R
hSrxlGBlgZPgQlA7KBUhAhxfyy5T5Dr6eq0wK22vRn/9p2xwELrgy7vOzSZNKjzo0Yuz42RsjIHF
NrRc1bkJml6SwEm61JnEuZrCkeDEMiPzzMKOIw/CXKMeIoIDwVZHvQicSBWhLzlj+L02QVG7A0J6
h6QBTggXVuaZjZMBMGNxBLkYhD/aJP/5BiZSQfJkFGLByufpXZ/l6mAXI+RJkMdf0IugbVem7Pnz
NXpm4ySLB/kmVSoTs22Wgx3RtMsX7iUijDCoaTS6WjrKF05TZ4qdD9zBqofDZkbex/Ejm5R+zFrF
4TKwtt2mgPzvyjEESAn6wOImzF4PnDONg6PX4rqWDUYrTpoEcNV1xEmwPNDvyW43NNbeHLJIXNrZ
T9evLq/6LIW1RUdl+wJZ8dpDzbHvCLmwB4jHpoOysjbQHakK2us0HpH3x0X5P5Sd2XKdWrqlX+XE
vieLvok4mRfA6rXUW7J8Q7iR6dsJTODZzl29WH04syq2JIdU3nfetsRaMJnN+Mf/DVslLMJwtnPs
SA2AZUt3ra1HTuxXonC+QMcHGzEmWIASNX94/2G9ndZNPGyUoKhEEAn3us7oFib1qUalx4hUgy92
kdAmAdkknG0grn5f2Mnu/Qv+5mBORigrHWoTNh/HWT/R38ZkTm/P2CsEhZZ1a2wAAdlAvrMxELOR
PzGBEtvZRJ270TKzPVrFJLedIOFwnIz4dlCFfaLk/OfuNmqY9OxbaDI2xarX77+xuEkWD7ridxRD
CEgRrvM9b5LsKeKNf15fL3dDd1VabVOzLi1cHWp7hzhV1tsocokiYCmjhp0KLXo0MKlC/yLDITv2
o8J6/f4dfDsxU0ZjRmQLjZDC43t5A2UrhFQ7VcFRN5LWMYpCBtoolXsaHnUQACowdjUm7SaIEhqz
fE3rnO37H+Ht0LYMGy8HojIuOxTKlx+hgWbL9hqOo4ibr47iaSdvML7Lqe3/lHFAbJGNdZRFFUcY
ztSXF1IShAgGExfqZBRoWp5RKaUC8f7XeTtjMetzHDGxVFEdfd12rvQKAFGHc46RR2wZ2h7+aAp0
/U+vwpzICKORcJ2KXzdTWrNU1V5oeeCIWtuu9sItEMn4g0Pg2++CNmBThuK2rPWFV3es5Ti80trJ
WM2r6oT414Yu4QGb97/Lb2ZfaoJsWdfdATtz99XuoPeGxdDaiOZamXvntJnkc4yoTP8S4Bc5zNYj
aUKZT4Mtsb8D9LZCG8YQaCn76apbgApn0amIkZlguTkfLOdvhyeHBA2fNIcGDoCv87WYkLUoKgo6
Sc32R5QXOjQyYdxmbt5/+eA+vD3RrQoHqyvlOou38tXLaEBJZLLIFZ9kq36rdYuW+5mmi+NgLd2m
z6goUmixjMBWJz2M7ETcD6KLH0Af63+MkwCbwLkOCYrvzqL/6plkFaqApNzDwoZxwVSX6WDrcf7B
FvQtpYPvy56caZLRQ4vPq68cK8Mc5S05XpXe5Z881ns/damvQCzGhWKqGcIDlPm8H4cfBgfHEL7N
+O39+/72CWNu5szEf7SYQ5t7OS/Qk0wjY0rv2QiJbJvMHAHRLAaw9u1Hd/U3C9bK3yHql+02Qa2v
uzgIw2OeLfsicLH8DqFVFyhoS1r02olIEbz/MrGsn0W9OKmPTmWetXb1xFhOWy2+ScKrjnNpzEhd
xHTifLAY/KZwzdTIxIWlkXB043VbfyL7OImMgqOQZaZ9QARRvaMfNrlfNEv5DsoUhmQxkAwwZf14
bVYZCT8WYbr+Wov4Y9rDKvbxLuirARvWz6vHQkRDkSh9XgZiGgo8aWZ5sIFX/+nqszoI6WlBVuR8
iE/q5cPX+CYq59GKLgxV+dYUaX2iDr5s3cRS/3Q25VIY7V0IvCbXe/3s4YOaDdWmKvCkkYRjZsQ7
TuR/rByDzoWmBcURvyZsEP3lF6oiJZ1mCfo8TotmP7FDD5zOdcL335k3+wYEdaQnj60DZ1UmwZdX
SQtnmWAB10HhVtOnNk+NTwCu4wfHEOoB77Ltx7ba7Sdg5nQzLPWfPzVE4DVZkldX5UO8unw0enVl
c4pih7VKp17FOB2IUqlBAb//Td8ce3he7moIXuv465v78lKYw8pEEaTJ6XpNKk/pV7pGmNMRuzQY
8g9z9dZR/UJNW2kuPED1l+sMTtLLywkAMl4zchIuaQv3Wfyr0CbX9dDa0qWCudihnmfjDradERgu
oTY0enEmcjEzaB6xaytNYKVbj7fv3wbt15bi7SejSoAFgILT69XJlSw6bkusB/IAwQ9yAJYcqG2n
mhgqdOkFVj4RAjGVRnzFB7DrYMYv/rXo0OEo2xvmjzTGZbhL8Al8XXpjPlGTHnYtlBQ9gAikY8Qv
K5a8uLFmyAKU0hfcP97SszgUJd7iWBtuMVTYPU0prWrdkQkxYBUAYFAGyK8EaCXa3N0nEdzjwIyl
icuglxCKnU7O5ZHNJ8bPigk4oO0b2VGNFaKWe0nyy6bqzTwNE+71pVC8KAM0MorTAKgq9+se3Imf
LMAddkmbLfDscanSkj3a3SV1KTfzBTh3iW90MJIganXla+ak8uQlOPbotk8NBmkcE4g9SEf5Utt9
9Rg7kU6mXTd/Hhxh/IizWvnSqKmFT8Cwktof9Nyh1VYblEsCcBWQCqZsoDyzO2ovxpUxFDZjD/2X
vRUY5VxdICjhnsmUw6Im6W4yYR/tythOFlJKGoh2bt1AFCADTg0VoXtfSizmYPoLQ//ciApKol31
8wXteGXmG4MV9VdVTPtXoGuxifl51hqaOsdI6g9mk5V8uRRse6za0BR0syV9IaP2CTqABfuqaTtd
+BN7lnu8wDqt0NALPnWVLKtw8HoSR/Dzdg63tlvaMOrWyoalzVCjhOdAPpFzMzwsRBTel6qbuEHW
tD0lVUZJHLq4x6CB6su0HJeGHTbgzqqk7DCwsBE1gIYfjmBZR59RZlsksRaU6wgCIqhqqhoIe5yT
9Snkg9dVmNM4+SNbxMTbjeqp+/FEOI2h1R5YKs8iKAhj1vAweOXCAT8e2WUiMOc4mCdZ/+CkNkx3
njq0Dzn0L+yCmKsUMsdMspO7XNWCXhPYtFM2UAk+K2O8roj6xcNdTuAQII/Ha0U0IZiFvDloFbxP
iR9H0vkEPiSrAyPx3Mtm6cYLg7upBYODeEZMhymnzcKzIu62XSSPp1izBhiMzuwPWe5uZojBkz+I
lrn4/angd1OUxVGRpgDa/Tjuv5yicAEtlI1N0LNq417VVTHdCaF6H1zl7VaJmdBllmeHuOIhX28N
0RD0Uk0y2lNkscnkso1Mj1hf9d6Kra1TWQ9YcC4ydwGgRPvVTDCi38bqVVeOH6hDb/aHoKBw49O4
REGQw+OrKVnTG7eXOp0/kTFH3+jBE2FVL+LU2tH8wVHo7a0FrobO45o6+2KOAC9vrTRbWbDtW6NL
G2fXGEX0sxHOR9mlv7mKtp5o2PLST0kx++VVTG+2HEFcR6DZfb6VZmzep6mIPzhu/+a2sQdhQ0nR
A8vY69IyTHKCaxo4ul005iRLdMuWIK4Vyu58cHD6zffB2USVErsdFNHXWMHOoDLuEC0dWC7rY546
8zZqMLW+P+zfGm54ItRD8UOsCzSC08vbNtBdI7KUJHIY2R2pPhX+7GBR88XdDFEVNTASpqEFdAKb
2VeyWT62hi3rYLJkRtZE0w6HwRiK8YMX5Tffng0yhUCbAwX4v1f1N5G0hQn2HGRHV9kbGvncTa4B
0nn/2//mKvR+Y7PC/UJp4vWXj5Yp67Kcko0Xk3mB+MAG0yOx5f2rvJUC1qZLjFMsmsBZER1e3uPO
IYOpsJ2GPWskr/WcoBp/NJi+ef+MgBpaspkpr94Qg2nQvdG0Wyqy1iVCoHcjSJmtUdeXZ1rYsoq1
s8g+vf/53m57ucucUhFEPItKhv7y45mZay9Dge6gtTQWBumK/eZVZa5PU/Nmmaz5E44/AFAOLY0l
5bXD+9f/zTuFpOiurAo2pBhyXl4/11tBgiUyMOZCY19XRLcSQTUFagHV448vRWEdyR3FjAPSa+uw
NeT2KDOtCeivIs4QeMgGHZnus875SDJ7qwKsHfYIudQWVgPZa4claa9FRK46p4lsFoeEnJWHbPHm
T0NqJXsdyP/1MGj5TRzFKcVh3X7Eh5VlH4y9X1TjlxtcPoWBTxm7g0eL6quHm1B2UqMUL4wNGyw9
ztGifk7yof9WuDPfmaYMp/dlKyv3BNXLeCi7vCtPKqVAKHDY6x9mxdLvXGEX12DO9C4gfrQFtsJk
a/jjYqFLG33iXHayNK3Nskj1R97LySCVM0afJ3mj/OlGstPDOq4TxUc1tD8Yv2/HDzg0Sh1s4AFJ
s6y+HD99Zk+NFs1AXWBghZwuzKBqM/0zvZDuB5d6e25a9VyTLjA6TfBCvpqWLLUxaNMBsTwbRqof
O1VfXL/JavPSNSiJ7dEfGgzd0mo/4rn/5sqr8E53CiIhxd5XV7a7dgZKQgTPpMv+ocrIBDG1SWwN
pzW+6Ek+bc2o/ePaB+4TCps2XfRI2W8MecSECEYPoFd3ERSPYGFYj5C5rLOI0oUtTP5R4/AvIfnF
cF37YJjveYxUPrzX5ducY4UKqa0J8lxr70qgn3ag0ZdpbNvYHYzDHBtxR5qZoeDZ82jxc/OmuHO8
amA27YvkOpURB4q6UaBzFZxt7p2+NEP6IfQ2mDoIuQdtaNvvtai624RVTQ1LK0mfyDXy4JkS1nEt
aFUmqLFy1ZHQKGXg2KBkxaaJ6zy/mKLcVnwCE1vamoam6/zWVUotxAasKSEnHfOn4syi2mckJhMv
3QrYuG0HhjBd8vlzp3ROEjZLFg37KWZ74lfMUsOfznJAznnVKS3ioeFksb4wfysgdRbYEXhJJHgt
QlwgjQ30GBAxbNJeEL4/oa5L18vnhXl03dPRr8Pb97p+GtMk5arpOCBhO8U512l2W1lbHdGecb9f
PVP0PTj6ZVTnkP3ev/ab1RuZBBIutFGaWKlNvFo36NRS8IYsQE+oixyB87YBP2D8e3X6Xy+MsuJf
/82fv9cNVr446V/98V9XzXN113fPz/35a/Pf64/+v3/68gf/dU6/k7BZ/+xf/6sXP8Tv/8/1w6/9
1xd/4EwO6etmeO7m22cxFP2vC8TP9fov/3//8r+ef/2W+7l5/udfxDlU/frb4rSu/vrPXx1+/PMv
7EJ/u+Hr7//PX15+Lfm5+//9P11O8PabH3n+Kvp//mWa/1iroqstB4faipz/67/k8/o3uvUPm4ou
lBFO6Yj/q+hScexO+CH9Hxr2Xsxdq5zHRp1pTNTkqvzzL8Pi91l4Q+mTBKcN5uiv//vVr/894v79
VLgV//nzf1VDeV2nVS/++dd6XHsxLg1mLfZbXAuf6pvF1/EGYTc4UIO8yZ6GRF6MhXcqWwbnJL/+
7a787lK/mthfX4xD3fp9HG7E62pKPgi9r1prDHqQFPRtZ7hGj6LSiIAayBirfGwRunZGXMt+djST
k4GYGLgjNTG4e1WUsB6TkpZN36WLoblR3Hag5zuOM3Gtwzqr9lVa90Sx0OygHFpocdMJg0Tf7m1H
OmcjLdr6ishS/cISaR9fVkmWUgr3ANieEovmli2zX4E4S/rjHBIKa4mtpqjkXGtZt2zyVl9o/eyK
9YcsnShiM8J2veuHvr8mZdLRtqORV8YRmxHxXkXVluXelCYcikYfr+YYkp7fT9WYBXZTNk/ICHbr
1zlzNABIpzX9bky4FRn7m+uMxm3a83JpgcDsFm9118bobnoxxluvXoDKjirsHp847kQ5y2lSD/Sx
1kPY9VKmOPFVM4eJZ9daeTE2KEtmWAyq4/rZYkf9QccyD0oTFhx+/SYdgB5ggUCfW+qUQq9UVOJ5
Yx6i76qZR1VaDPEDtsIFBGI9mo+ZwqyNfUb5FmfAHDXlphktOyR4gTTfsp+DXDTKRqZkn+srWA53
gCDwb/1NxC2GACRyMI4OUiYZQkqlUdUTfTgkU+zbvXXpNc4t4lUTalH/AOgx58bZCYVz/XMyOPf2
nN1Smjqbs934lp7/sBTC72ZSjQ+LnoXgXLMtI/7Qzi6ujdKK/DReA95IOQTWRcRllrbHFDK8N6sp
hgB9y+xM5q7R7+qS5FqFRNrMUWiGlPtxXGSYSnNfsBSGeS4x3GanhSj3EMTsVmA+8MWEsJVOUbj6
JMOW5wysEBOJeNaknm2kSqrjFIl9SbPyWZ+sW7PS0RH1+Gsi9CMu73Pj0hKUC3ukEy8qd1oltmZr
XbsjIYjT0NArr1yO2rBd3O521uLLfOmUfaHpx2Vmv0Gqq686Ag016862me0NtBNAs/POkfN+masr
beHqTW1f1PZ4benJMx6GIE667r4bxjtjUDc4AS/JFIR8OkSfjH48qWa0V8xs2SDZSe5ddFjYdx/c
Ao1Kd0it1omiUu1l/UxpUPcSIHQ/+128fCo986ogV5SuPtCuVb+wHXYhvphovEHH6xEWVfJodlDK
FG8AUjnXgbOm4oKqCtH3/ErxfmiKVyPCTZdO2mYIx+JZTHpBJPLooBAS6K3rIercNlo0coFzcW60
8t7Oa7rfWu8k9eWiWtLrWo9JDNWcgLbSyykip6qcLeiwak5LZkXTQNTU0xZaT+nTEfygN3Qgpm4P
XnQRO7egz9fuP/NBL3SXr+L16ndPyTctPUTXS5r8XOLhbqBU6mveuOta+1QVw2fbmPa9kUIiqMBZ
ppb4lnQeud5zNGyNgbDRmRTCcO6Ms+LpJ2fmSwPRJ1cCZsAmybPszNl2wTmTXaOhmDuvaa4XVFsQ
tO0PzEqYSzIIPmNLPAtNjL6ROM8a6AaCZ+vTnMe3wDoIQptsSV8e9EezBQA8dDAU62q5wCHUBTCB
l8Aw8p8jYdn8Ju8b264AOw3fNTrn02wdSHeNNuT90XDdPGPS0PxYB3JEstrWMoeNNQFYHktS5zrX
C4sUoC4o5KtxMfg/fXoSCaXUVLG3Bjx1OhnchJdi3C7ZgkxaHpPZOMRRflIzvOGgdjbqGN2IHEl/
aXlVdae8ySKUky61ZEAMKQk+hvUQu5QIdGdMgl6aLrGD5hyWk30X1c41IoF7HWH83fQgmjZZ7dyb
WuftE9fYOsr0IFrS4UiK3WdJt6Hue2AvS/Gks8kUz03wj4m23MJgo7kjFueBLfUuXZsOac8tdrKv
fs5F9VDbzo9KzrtKY4uI1G4ETjJQjIkSOiKs9PtSaCF1Pt03vQkPIAfITdzqW2yY04UqWioT5pgd
qlE5TpwrNz17LLqU21x9SGAh7wdn2BL2tTENmLGEY9wUTnxpl9331mKg1yPkizSxNp7bbkphUSV2
IzVQ5xShHHyYQAW1aQALOqsTzLvxpWjRgufO2dhlMm1YJKpLBn290VTZaWdaM71Ak0K5Ug3CMbwh
waxfZMQbN+B8xjGnjUkcHZSeDcxZywcbe6rb4tg2BvHonvPTkJxhfS0nAG+KV/i6qxGiSyLlgS7b
Y4uP4GS5eGBojsr3Qz1xnq/SGyBYT7B+znWp3RMrzbCunV2HY1iyEXceK681nkVWKpcU2zwUteLs
FPW5SgZENk6VxCvNW+wf37wmudfR257nslBDy26vHHuYb/J2LnaTkW5Z/L4tTv3UUyag1bydD5mi
7iO9mEIravbJQD09qxoAlLI+UFBU/ciJvrEh38vW+jnWPFx9bNx9ZibN9Vhm8gQgChYuvQgskVV5
DwGg2w0IrcFQFAY3iodUqdMnmpE0fxgBWQtJTrXd3OrWbITAJM5LXfwsSfPcekPT+NNsXKY5L1VJ
wSuwsNAHCrAJn1wgltluuBo8EtD8eIbfEpfVY8VeDeCBcC+R49gveMND5EVr76MDODDBRlUBoD46
XXMiebo7qGxcA/IMThljw69iXIqJkz1VgCIO+Bg/u3MD97xevsRNeaMwT5FtaeAb9LqzXpIbaqS5
eaEaQFb0aUhJgW+VsGR5WZL8COvixqq7s+tUd6AHjA0FHHtdAOXGSnTzFgnnVxtIEcSLWtyhnT1Z
E6G482juoppYYQLe0r0SK9Qux3K4aUWTnTBonRvReCFm4iesr8yemjpc2F42M63bzsaTpfJDGsX3
YZrqS21Kb601YjrC3UVyqaI9ECu7raSV7symVugXsp8oDzXbteK67ROquBrlH79VZqIDu34nlqn3
qwVq8qhGh7w3Nm6ZHEx9uKIW8FWaRL4y01zYI+x+Oyq2QxGXZLB7lwPJDT5Vb7CNPatESQWMPDXH
J/wkjM3lpOWUkOpq/FGrxQb74qlIrc43vPwrieFXS+ddZX1634xmqKnFmUQYcoSa4nvu0W4UxQXF
bFsN00XdL6l1jVp6Q/vTbtbNzxOoT0ji3bqRYxp0WyrDhfq1d0mlrAfrgW9bg3Wbvo1S/6Q64LtS
R5Ieqd17DMRSV7ujOdgErheSLqIuTq9KLPh0tOAZrkX71GQIu8MS6Zc1H2Y6ZF3Mpsxs6ELbud3U
JDepm1FwS1zFmYLRltVzKnUnPyRJO+pBPhflbazq+XRmYpZakOZWmYTdYlmnBpC+vQN+g+ZQZ/jn
9vin1eor6Q35o8yGGrMPUGqWSjP2jLMYTJUtoUEdLaOynYTwMStxpXZG9FG96Y1qtJYP0MQ4omEq
IMbwpRIQEyKZ1kWiQlBy2PNmo16HRB7PF9WYRHGA4EzgdmZF4oPWkF/kspdHIoeSAs0aDMBVIHhV
Vmg6vE1YcgZEqlpJOQApZurLDHo/5goXZIPSemusz4xsDoO65LljXddV7rMnQnqi8jvLMMed0hbG
5zzSEyo6WqXC7u+Jpcp7twjdWalVdoaLdUpUluvSyAmtUuZqLYJ3lno/dDXZGrEyTtfvn/je3lVO
tuhhmChQPkAfvbyrLUEhTjFCviaTpHgQllc8jGqxV0qdVRiAj/PZbnNX3bx/1V8S38t7Suca9RCs
A2tjw2vjYq5Q+Y1VqQZ2NhYEglcN/pRWM8W2mybShTt9nJG+rJQ3ifZFThnTDNt6nV8A7AJK+ahN
7Y34w+jCY0b+iOdR3/jVoPI3nWmkkox7tyM9j9F8Kh00ZGD9yjnjAHqtNI1ybmsnAuollY907Tfn
+1+iA/gCSn54z6z1Ef3t0lqiuAh2TQ89RcbfxthtmC4qggtAT5KrGnTOYrsfaF0IGi80hbWBksYt
TFVrwyZAp5fXlPrUOcQUx+FQLMfS2VfRsBnqz+8/ZUp8r4cXgiuGKpp+scGi0Viv3p08K1Os7XUU
9El7oiyH94O9T5NjDzWcOrqb6AwMqYwfpyS/akrr0AC+DEo3Ffs1wsVnj7Uuinjk2545pian9Dg5
yU9bGQ5RPBR5UPbQ7lmo8hsdhkKoiYIqe5c89o2TM8eazc60SVr2kgDdd4spL7Dm+q4urKOT2tdN
JkOwYqGt1Jd9p+/7ohG+rXQH7Oo1anhPqjC5Ev3osliik/sZ+7MLkj/0zaKAjZKlvB6M6HOnRhvP
Ku/Q077T3ngieTcJOUJcFrZ8RMTE264S6DCPj9Egn3QxPYHHeYwMHYhvdVKY2sKsJ/Si4XA3aQBz
SoXUecW7x5ETlnEbrgnKeWrvanM6qFp75Y2mcxKu+z3Tle3Sg52WMZLQInr2AEV2pyXlZWMSQZ/K
nXDcY2m4oT3JEMPYFxm1d0lvf03b6ELm8X6Wxm1ae8Ewkm5k2eKp1NiZGd0jd+W+HofB11V3i5C/
y+b0WCrWZ7ZHZ6HElwn+wpn0jUqJARM3w+PocFLIyMNZK3+xqeysRPmes7jpGr4Msxmfa7O+Z5IE
29kvO5nKY0RZP+DVgPUSfarc2CDvut8siQgoFN8mmF8sgs/lUD4sXn0cSrPwbTVX/YaKgYP7JWls
MIv5oaYuQ4b2UzVZh3jhHQaSpM/Zo4zTdWO6z0e5TaPxaym90R+M+tZI5V2B+agt8e4I7YtiO3tX
eGweebBjsVwJUdwnsXYszbYI+1EEizlK5ma3rrfxUnGQyKonO1VI2so4/5Ocgc1JTe7YzX2SvWhD
5DBa/VRGEUVL7YYO4ota9le9Ud3Hwyy3bTsJHyBe8b2qaQnpVO0iojtz0auTXQ5EdFBcLQ2Vhm0l
vTAX5zh5wPyx+RMjAfZt06IYLIm7U7q5Jqml3zXFcoGxhoqVIW6UwegvgeSy7eyzS8MVJ06jVwoy
fmjPpUtHn3nM7ObE2fDogYfwh9nJto0HeUMbF2c3dIUB3lpP90mZz1c54JYxy3dRNCzIBBmkQlVm
+2JMtg653L5iLPPB7JRPJtIUhYJBuUEi+ZkVI/y/Xnnsi/5LbfZOsCjzEqhl2R9IZRCbtCbx3uvv
bYJl6HK3p1BwL1Rn2TEfQKShGdOn7zGg/eJCqeygj/Ir7isWD+i9ia15gb2saKwZgkhbT3aQdmy6
VH1W1253klfSsyNoYqwX/WGeKAoT/HTv0a/BX0dUTMb6kfZLFeVdqQAWeVFQs0fzraYvwqKXLnlp
/XASU/sz0q1jNeCArpQ62bQaPjOnM89e4t1SoXhUhLyVCQQtkSwrXDgLHAOhquFt9+vI/Gx2Kl1J
bbJf3EoiCKx0He/cZPOGpp17/HybAo5K6NQLTeR8enu0rlR7vLSm+InEU1AV5Hrr014rrR0BW34v
rMaPEPqWer5MB+0q8qytzkjp6vRr3ZAw1ikbHfrbiECggEZtXLpJ5/xqmNNvGPk2Sa3u08K8nmw1
gHt2EnNsgYcotqpHi7CrPQ0LwRPa47A0JAtlvQl+sSSW51F0EMl76QjfwfTEYaQORTWQkiy7puEL
x3y4lMwYx9tppf1sKxIepAmcEoMYdMA0S5dDZFWGwAjZKF+dCvNbBBQ/sLusuiuc1LodsGSgx3LT
YfWAO29OmjJWNyRgNpcqDtrd7C3gqUX+YHIwY/DP+YPnJNJvyInHj6hn95qXt9couD96RTsQPxOh
YZCnI5WfymBbKHLjZIW2kfbysORRtJFdf+000BS0yVB/TgsKxTHpB2RG2upoL3DVc52zTXdzjyM+
EF4rJnYJaD2vD8cmRM5Ru1VVIJdExDnUxpVhkwmceUUh9esKzL4X0Mcq4VnVbCYNp/8WAxM/0iY2
nxXa9VOfnHrKdc6sh7HbX0nUjF1biIPtpadqVM1AWY15tUsc0RJxtpmlfU7HkWTqQrlwpXuNDQrg
CYcTSsec/5OII1k8ZEd8gqZf4mVGe2BjCZHqoRfG53Yiaafv8tynBE7fBFWoo+G2l2KSN/PYX5hz
Rc3Qcfr6uz73P4yyl2Si2cCgWjI+/JI2csXX0qh/8lY4/gQbX/lWJKZb+nOPBDkuPZJv3T6psmmO
VU8Cl28ZCj/T5eDW2khQBG7HXl6Aea7EZRc73heIVM1tqqRKHKpxd5Wrutv4c+QtOB1UuzcOXaQA
m0KG70i0YCneRBAjqk0U52LX2nl5XrqmRZAqhcSnpWiMPWG1xKKMWTs8U5eujL3rLQZVT1ktl1ln
9ARfKGQhoNoTzRlzvrnqZAebtC3pL8QvWi/aBtckkD7y4390WFY/adIs7upZVsdZM2McRsMKdyUx
YYMYX3weXLra2sbM7yex6BeAtdGPGTx2x0aSsXgA3WwnAACbe9Y890Lnux0NhRglVNZJuywqd19j
PqXkaDshQTt4Glq2hE03ba1BuWJX7excpX4YkZMn11B8F+9WqKtVugHibQXj3Oxc4o2COlXkY2J1
t5pH9k4imfjSUdo3bUvMmhgd77MC5BpVKY3MnxXy5j1Z9Va/aWdzJ23lslxqtiP25VQl6m6cErYI
nnrqkKFR5at6B25ROQizQ+Qc7FrcKoq5V9rFPVTWXH3KI+vGJkSeU5ru9Q+Dk9fo4L1b+bz53Z6t
KdKM1WXXo2SutsezIOEh1Mc2C/IYdmfciZMwGQcWc8tWOpIlDeTlTF9VWbqbWsuNJ0lNb693lnaV
pjPacoXJ/djIRR6sXtmrcTle67r13KtxHWaWYl5gkk3YGzJCnTrrmUQFK1ZJNwMxF7GxnWb1oS2a
zkTCt2fy/1S/MNSTYfVfzLn80rfW5eD237ul2cVsKnQtc0KlIphCsc2Yf+sk40EzK/MHwYjEf8fL
NnOqBj3bUqdDN3TRLvbKYV0xx8XcGvpYnCadibNScvpGKEGdKMoQ9CNI8gIuXocmENEDWJ0bKvbQ
eJfCDlrHaq5rZ965USpuKqvbyKXU9s7obWr6Cg4UI1SfIVqfBrmcxyoCmqsN3UZpZe+LLv/Kil/u
B1Vu5qR1t2mdf+3jmFqVV1hhq8trUTZh4mqrFu/4WMqeY9u6tXVFcFbojnqVXUhdygCZ+Tp3ve/t
SgtWiBudEUPC0epjn/rHTFFHIzsrCzsDrVXJGXxKLM9q1RV+Jr1jpqDeKkl/bl33Os6VIF1EvjdH
D4fDOOGRTsfNFFNDo4rACph2+7hKG6Byy/LJ1aJPbQGBNVs9e1iX74uoajeGVbPWwoDTEPzZN2Al
cn0hBv2LZONFJB+7SAK9l31tx1TkshRzedOa5IjT5JheD5Iip1iMgh2ALPzccq87kh7OUG/NnTJa
6mf0wf4IqTIwq5IwV90rNn3LntWnIMiZtS0q2PUKvWDO0lnOgbtQ0cbezgEmyL2cMMQWw6J+7+AU
jLFP5eZHmolip6APXPWVcVMUJpmBlWvcqVLJ/XZyrxtRlFurNGnaleIMKAEIgJfspKEsN23F7jS2
8k+tlz30VjqTW5gRrLaYV05Er2+ltUTBGPMx7hBcY9l9ce1ebEq1J5h0ch1xVQ/z+LPK2yYkY+0p
y0bnmLnV6At1/FzlEQeEJU8vyniww0ht573FAXzbdnMTRIJtqoypNAkdypYZ1e62NIbFL8f4ep2z
CaRyLmu1Ln7AgZ1udDzzoQafyPh1vI/qw2K1uzwtb9hZU/ct+22VKQ8L+bz12HG7GzpAcdDH8AfS
SmAzlxqLg1gAHBYb8X/IO68luZEsTb/KvABqAYe+mQuIkCkiJZO8gZFJEsqh4VBPv1+wqnuLbFHb
d2M2ZmVlJRgZkQgX5/znF/qCq3SSZON+we3+ywhpANgw8angroUIB/kxk1ORRzYXHe6kbM8n05zk
02rZ86szjTU7GOBbXSYHU4ugJbQkIkosiUl4fEHYCDjnWNzfemSkuLfk3I9iTu6Ie4zV5O+pqdsD
RKYHBodB1gz3ztbdL31BoFz7qCBgt+Aoe70x1a53mWH0g/+9L71WBWM9frBmbQrnxQ3BzThQl0Tb
rUbOLQfjJ1RrKnfIyZJQ4BCCtkHA2pmrfTpq+cFhQMPR8nkyhiLggrxFBno2VHMCynlndmDFVp7H
eDJbsedwRc+ggYHjtuSXzt0WZEt/Ib73rAZWQDMVT7JubkzmjJUntsBvZhT2+AqJlgGWm/Z33Sj6
y4Khk+/25aMlB2IGa8qFxJXHqZsv0kmH4NpuwaBhjoyrsgqrVv+Qr+N2JBrnuEy6yIKkxn5YiM+d
FC+2ltiPjLopoqxx/ugaqwjcnMTAa/Qp33L1IUFIyQxx/NhomYfHCZmseb49a6vfPPi4jAYwZbx4
tr0mGNc62bF9jvbgN2Eu0nZnFsAATpJ1TD8XnEaBoe7chk6tyLI3HS/S0J9qZjN2cQNnvIqVTV1N
niNuwCJgTTLRrxPnLJzJ3KGvZEPn4iEd/MdE47F37vdeGDhhF/6DuzhpnHdYUi0N1u+WRltu13d+
TS6k9MYylvocrvV4yTb/bJNwecTCgBLMpwlCYbadZItNWYGa7sTexQugH/1vZq5dKqpvtdk9sov6
s4kUvquK/lI24AGT+zq2RkAbQTXEDPgoB/Nk1MxzDDP12Lz9a7eKNhgZljxaXnEpGezcTngIX1U3
aBZmdTNpyt6nJayvGdxShMrf3HOHTxMWSe0Jr2pcWFZ0dqJah3Doa3lAMr8ekil9YpxAKCumRQcK
EJjczpju9EJ7yHv7qLSpeoP1d81xbSbKKpPft06iPmN02M55QHDl04jyggSH4U7KwXue7IKxdLml
EUQI/JGljlJlhincWcMrhp3LQXnKOfklGp9mWOtDb092iJnoQTT5F2url6/NbDXBjJ/waSm3L3ov
vJPfrKFE0991FtCP236szP6CUUUdj6mjHV3yFONyzoaoKttnaC7from0wcYZG9eV+dnOceNEV2CE
C0PpAXu12CugECxwi4m7O2VDJwKxpBeZ13AKS76mEV0J3Ok7d12m8Io2CGt68hZ1zxPKo8mpDssE
e00xYMls52yKbA1tiI77juMYpPe+mJBnQezx70FGP+nr1geb5b2syvjOgE8FWtMcdWFdMmOyDqLM
31BJOXt6Xi1Gq9MxfsLNABN2Zz/P8rKmBWMOYg0PfpVxT6FIQxjTfWkHYOpxZEJNdX83WNYFaBhH
wLa8H7q2CgqL529r9hcyCXgL18qOm7ORt9e2j+VkYjYnuXAMpZ/rasL9P1MBUZ/FKZuN+quUtdiP
vGRyijcl2Jzp7N6Qr+vdynZ5KjPA7c6jU1dDeycWi0+y5UuUifal6/SX1XcvabUES45JbWGhAUps
rQ9hCD4bdn6vWja0pssH5syf7JFayLeLc2suhNuZHbwGlZ+NZVwwuC1lz4bBdt5ejHu7Lb+mFjsn
t7UoK82W1cPcuup02D65Cao7+Qv2r9fOxiOLe50nK+RAjteNG2XFwS2y+G+BTNabYW1fYPQ/bVc3
w67QnodJfmis7MBTtAnh5R9WeVna+m225dHv6Gpd7Qoh9iRNrxAoWCM+frImUWNAZwwVRi22u/aJ
AvhFrkA72tA9FLgYwvzsz0WX3pr6fFDF1B8SWeBeq6tLkmDCILxbzx8e4c+2qArtVwtST9jj00Sf
VH2o0d8tmbwvtuzFtZgXtfm0s5r1uCTys+UtL0Wh7x0fFlRuVm9OL4tXrHKcYJ70XcaDuQGeH4Dx
qiZwuLWDdCxuFlXDogBa5Bu3iiNynHc8RDEFGoudOdaXXLm87/RmU6AORUl7UaGhSgk/Fh1yQ01Y
4GagSIu9Z05976SQDtQAeeXqp2ctn6e+ORBxQOVRtM1ulv7EvwLINq3+NLXZa5dt39jc1tlqZBEx
9pFxmnRxOTQJqJj3UMrpyWXl+gbD3dk1ph15GQcylO4d/G6hDPVJgL/qLiUtKKD+YoBOM7/L+vzC
6DinG9pMKhbvasfaASvJZseIMq5Gp3zzCzEHnSmbaOYIIiKC1h+6dmw6VRevmsdyqovPMh1uYMtN
e/ysdq2AgFDVBEcRHX7pnA6bzcG+AzZ4nD37rfMhz0kLhR9H31j7EXKxnVzA9JqcF5Lmd+I7Nimd
Hf/QyJLi0er7T/bSv8vMt/f0WBun4qJdXaiAYdAJoljMans8EVNvR8JcSkp9/eJVWOSYiW0wtkzu
V1verPp0w4zpNu2ApMxekW+uL96jayOPWGjETKk+VoTEMJgy97qTnCDRFYFOtDbGzxT0iXLJPvey
u2ybfNhwzmdPGStXB29bJW0Se2p+MNDeBaML78mWaAAhCJxKf37Vm/S5GWhY/a66wVCIFGO9fLZW
K2FB1JiNOX2kCujQjDuBQufbVO/u2hmRXWKe9QazvkzmEhbc9D4OHAGZkk9Zre8JgOa8nDwKpm46
ztZ26sqBGipj6Dolg4Vj41BHW6O/jha3euYJKnaBip6EB+BxISMSld1Aw98hwuReEZ8Mu8BisLoA
yuj+cMCZl2DuTnsQW7PEkpHNLa6mT2s3wwcGAzikBg2BmeMEoG/CjvEdetWwPYaJ/dnPNyhZA8bO
egdihq8Mp5p5SX3E+XCs9cfB4roLSpFrp3VJvk49lAOB5fuXpTK0W3dsZah0Pzbm5AwRzgT5rNdH
I9nAr311bsg9gyKEmGsZdP+cNdLcEx+L/36f3w+FDi6W2ACOOYfN6qrnIdFYMFIRZZEQLaX1WshU
tb1PWLLYoThOtA4uYtzMg1BHwFH7Cj91eHaSZriscNEvs2Y0cdvXarlJHIgLuLUoM1gGDx3u5C7p
2RvtuDDffKZ3OzwHQWIo7rHWiBxR32NJys7QO/dGy7je6RkD5gJQ1YzegC5Z5m1UVTYt91g82gkA
cldZn2XhrYdp85ID9V+EDfhbvZCooTXOsbPtl62D7gkfqgsMT34tqzQPMxw6yPCeP24lvIstcy7l
oq+RIdRr6iiY7loKaVMxzs3UmMR26XwEqpzjzh/PUzsMgc4wIa5XB/RdS6wIG7QksLL6nTERgYBV
+1RyPzJgL7jjdXkancbcqUzsYAvVUd8P3zd7ZiZw/by9dC4rWvjWV+u5HbRDjZ1EsDSgfsWW5ofN
bi7eYrymlU/Ilz/fVIzSIy3pvpGzjTyl6Ked3lawlvOP6Prd2Nqas86zPg9leizM7ghP8d2oqvkO
28kp7DYAT3yycEVfMgfc40qrs9bPszk8dkTdh1AKeqwpjSa0JOOdop7sm4rahbukPOF9dlbreGFr
P2x1kz2K2fT3qblOfEnuxBBWk9OX2kqqSDPEPbKD4ta2u+V6KkCvBM54tJrh60pHDQKIgUgTqY4d
ty+WBlMCx8mZ7xijIaq9jWK3jnlTLoFpkj2NrpnlZ00f9QjDxiJOrth1Zgz0rSWm1aK9qzcU0HZC
CPvWIRAH4jfD0TEvXcusimPnONXurs0ow0F6th2gHZZrU25XOyQtAQIbiHkGDa5LWxgpbY1FNfPl
TR8mzflStWTuMZwkeKfxXxB0sZ78Jw3cXKYvoBCkglfyboXfGqnV7w6c9CUUSeuwQDiDCqVRzGZW
M3Ksl4BlAjscJmJJtGyaCOSG5abfgmlUH+3E3wOCZ4y55W2NGjTApNoOXHIzqw1ymJ8s8Kznfd/4
z71Jt1JugvU5vfpzfTuhDI0dmiVgC0LDyU2w3REWUvohyaa3ad5o5gA+l8rTd/iPvQCJPc2YHrmt
WiOgN2BbP17qej9mFJXp8IlUJ50BV23FaJvraIS6V1jeGnZJ8wpHJB6n+rgWya2a9PfFFI/9Yty0
ZiIAGgZItetI8I453dXQenx3i2aLjJO2bwjaLh/RtLOmR8iNfOLvEFbv9CIb9jKZHsp5FmHtlNAr
K6I8C0uy+8xDunlnROddYBfUaGU5fTarjeNoMiJsQEktw1LcXYCf2uliZp8q0mCQl2snrfZjT5MR
n+wDk+bnZPg2r7S9dE4ZbhRW/54WI3eXD4Ko5dmhca23meXduB3jtpTTqavOKfDpgKsPbeVBLf0n
Y9viZtjidlMASSPjVu9RdQXo4Yi7HoZug5vdL+ADrJojjcvebvNP7ja0gYDCcZSLexhtA3LkcswM
61i5Wbb3M/cJOWIfDKI5k4RMFDMQOD3kBhsiL74R4va9tavvIKmXxLbuqco/lLk8G22K+Y5mvqa6
hNLpJtjipBa1+6bBFXFLY77xiJqjMKbks8T8ggXMA1UYev7M2NFynP1KRhYpPezjpnF2xex4PBhw
3xCLgnth5erWGFdAtmqaPnbCoS1Qqnu00zZ5Ig+EuXQ547axWsapbHtm8qPBGjTbKrIKzQBc8Pqo
1lwlY6mNzvdBivTFT/uUYIVOQezABaFWejUfEx3jf7sxYwFOLPJtg6pqwE5j0Nsr6AizTtyYWRVT
hCkL1Mkyq/eTQ27ItYfP8WwPk8R9T9K5e2pqYNJAEY0emtKegZ0MV8VI+mLo+vy6RYsnU7Ydx54Y
C+zbXJwxIKVgSZACy8i5nfampX8CLu3ZjdnB43K931yTI6LVjT2V3TvmfP49kri3zWKMgw7xbsyG
OuAeHWCEecVOH1WcZpb+mKfCjszVudkgGMB/QOkPvcZC92+2ffuUd04Brbti51lzoJfQj81W+yra
3ItqJ2FEP8AOW+y2uctaw6Eg8fdQk/f6sk2xK7YMJqv93tMy3U0Iw90ke0hcSrl+ewfKtGOj6bR4
s7DicrIU+O/aBJlu+lVBJY+0wU2PaybunSJ9dVfrKP32aUAQO7cqLO3mekzq1ee6ykLFCb3lwmRy
akso46o8VX3LYEOtu2UZgAIAZvdmobQvxcYJ7tei27Wd6QFZdloOe83BXhrqMmifNzxYcuXt07E+
oxE+SF0rI6ZTN+gNuiCFhqw1kFqLxCkP2Yioo6EdDFXhvWG3+bI57b2+ujOCQWZ7FT4yc+/Yod0s
Bg/Kjd2NsatV+EPQzmUf2YIeY0NvrDXRqKUkNWfmUyV9ZkIL0cka3h718N6VFQVbw0DQvak2vD9T
xIFGyX61xotqlIhd6SIekCqWm8E4woG8nxZOH3g2A04q0XPRIqwwU0I4hVc1GID0p02b42yrd8aY
LPEoGPS224+ANnVciSiJ+c5Pxdp1x74BIi8S7a6fipNmmR+qGm4m1ib6Lh/Sy2aq6VZbi499Pr40
s7sexwGTP/xfU7KC7DVo7fHRLeudL8nbkgMaY1WX7BLcXvqWQCwbvIRBn1UFWwLLQE3dWTfUG9xu
lhk/pgkSfr3IM2QfzlaFk0tSuOdi1HYtYb0BTNHkicgodZW2vEGhUSFV96WQxm4unQQuj7V81ZX2
YR0Un1jZsDYNhItrwlyNhirb8zR6PE284g2nk28ZU7Yna6oREdQDB3IpNgbxcELWheq+5vlS3Jzt
AjaxWWl+uJbbJc9S81HAv8eSdcCDRmNoHfbQ5cnoXv3rEfcy99kNbn5IHAcq78Z7HapeBW1Pw1r6
JbPzjluxA8MIvGlVEYDnUTaZgF/VnRzMeo4rEXHRolfP9L0PZYUDTO5LsR9WKEdubWtGCKNIFWGv
akl7P2RJD/Tb6jDXNCye9xAgxRRk/E7pme8ex9i8dSERJxAm64+GbCGzzZ2xrueJzEOQVQ/30LPM
rkiXjhteZEIvR4pTVr24F1K3y9vVaXiTelsopLTUIqmtU3r+vAjAyXgp0X2cmO77bmzY9Yj1P3J4
tovJTLxEe4QkU6n1syvcFc/3xmid2HDomGJ7noh2UaujmJoiAL2fSq36NikqGq1rObS7kR96k9to
PmOXcvEqbynZioNPcUELVRTfnHwp6td6YX8jdIBLhKVsrtS3CudTFgAMsAPT0K3/0AO1yrGRrwCj
PPdUjde/pyMsx9pcyxXsGQl0UHeGZuKB5WsYtEr9q6VMwQSnwHe8wV4oSiYcnW+WzJv6E0MhaEVG
uvof077mcy0OgklAL6l/6Ug+Xd9nMU3e+wLZ5DWbEz0na6zEqIdOwTlsKbrwxwl/dSsSW1XeEufn
rqFR4KC2oGtYb3XlSyvyYFHXe2dOzS6GfovwAvYVFA2PNqkMjR7JzJNtTONeJK7qd5PKvOLAnblc
pbD6nOzK3lndCz64vn8uN91TH6n18iYcIFM2YSKxywlm35u1t2LIWz1YcL0hb6scHR2gIQOA04aN
NqLfcLWJcujssQVPrISh0SbUZL257dNVwp9namk8Wy75JjFqCmPbXyPjxy6YBpXfto6rZUdf4QYJ
Tpw31VfwmGzZ45BRwioqHEVhm82qNUFiy3pKTsWIrCVcCDxn2IpaqXoiZdShpGJOvDw0WEqtJyax
+APJDsfXU2olubidXURp4CIMOxArA4qUvanpobbqdE6LMU/vIFj1TKHltfot7Qq1vK7jB3mUOqaI
j4az2m9j2s9rbHYKgoI5FP6Vy6fJGvJcMe+8FMF4kGWDAXuiM0SkrkTNk67I0mV0K9eEjk61jQo8
axJwUgS9hbg3oI9Pj47cHAvFMFJqojJWNqNqvca9cWUKJwTqax/yKAVt/9KuU6TBePOYb8lCu89r
KvabUrgOP6t313Oj15s42prTuHdEVXN9cKDDRPaNZpoP5YYuGduHAWBVyybcivIm4eCANpg9WeXV
pVgvnfal7tPMZlwmt+a201vvXMDn+aphp8SNaafNgaHCfAM9/rYQDB+vdtOwTCZtGh+qthqysFkw
mw0Hex1fNg21/uJBkI8L3Wvz/ZgOG7qHRtTgpM3UtrtqqCXjz+u40ltIaM0liHOwZCMzWS+ra0og
vDiwYloco/oCOcT4khdcJ1er2Sv1kmpKiywTa7zX1p70foc/hN/eirLIcbVY6dfgxPNkLhXH2BV+
bL+b9bDV+zr3OCTxJIOWVsCcNY8YL4gPmo1kAAG5i5gimxd61JR46uIIg5RevRCVhMVXjJN9aL0c
CYFytOXRdrLnMl9gweIYoK1zIDC5glDiVPP3lPct72qQEmC2TNKp9FYzJccqY0yFDNJ6xqYXW5R0
KCE1iHbFdwZKUW+C1VrZu7t0HkmERe4Hqja8z1Up28sy+cPFtjTQnEwUTOPArsCWlnR9cYuFbewP
5Sjul4KPEzLgkke7mD2a7MIa3xshIHf3eCKK2wla38GSFYqYDR9iJGd2NZ4oFkomMYPOwanj4H9S
WV/OFGkmZC3KZW0IIaQzd7Vy8isA7ReOTQMOFYKCH/RyJ4f1vlZGscdYJ2Hm0V/Z42uyqAgwqrtD
RMzxyEjlZRwH5CUm/u7x0HRld8hXrBFCTMquX643as826pw0KkzTPCRmld2MgL2XRkdrRCJN5YYG
5INuN7qV8SxWX018WD1HD6LJ45DM65PKGuOymgKgvO1AKcNer6vIk3mbHhvDZFtOoH8W4BTw2t5R
Nadahyv0PSSs5g1iLccHYNKA1ftmUVWa+paN0TannI10TpgGVdVqfkPmgSej2edWOOalMUVFsmp+
ZKbwpnEhKW6AeOp+1+pOc9PnmzcGvr82R2zrpjdn8uCLY1HNHdQvgMpN03DZNh7f09I486feabCx
cqzKa+g/bHvG3M4YbrPV0b9AaaLeb7UGvMLK0ns4NbzM4oRAVrLoDcRLX/rEiEET+V7BMQ79HA13
mMwGkliCZ3FETzewzJijZelJQ0SnFawIGQusOv3JiduaGuSkexWWxAa7ISizQfsst2L6CG0I2q43
Lxc0xZ4XUdvL16vx5kpc3wCzU9eghjLfTeGqKPzSQkNfrCRq8e7/rg/teDf5aLMoe9u7a+IYHhvG
OtaoFyrv49Qs7fNmO+o2dxEJ9x0LIUQKwFoiigKZaJ4OztNQO5A7Ifuhl7NW73Oy5dYbbDr+bC2o
Hi4eHVYW4UdYMnFJtOzR79sGEsLgyuckG26sUQ5jTPdNjT6MyzMedtmbP3Q9/FG3smCYLMVmfHJL
YTwsmq5/sSVsAzmp6kvuGB1e6jb6aK00aKDGrQXvkap6ZGoCsU7XWjOCzaRjK9RaE4HNvfM9b1uK
qFWnIhmrWex0schXaKgZgh8bj/5k3qDkVPqkm9FsLPaTkh14nMWI5Q7cZYrF3Hb8RmY2P9Lh4o+H
h1xI4Q5pebTX4nntk/qbmuRnhcNJ7FhTtcEOe6TYTy+Cm+jBY15YngsX9xkOXR+9dOYjfe0d7OGZ
iMIsSYrYdLvsgoOzujGbxo9AEokX7kdtvMNuVkEtz4zsPU/9BL6INTQvucxpKTc4PSEjvhLJ7eRx
pxhb/wA9wvvKr50+WGYCsWhMG+3Gbgf9pVdu/t7ANNEA/5Tv7SbGwYz3XHu0YJU16ph7wOVUAhrO
uilwLsxBnaVdSIvrTJhXFazsV2BEwq36u4Jmoo83OM+keQJosKF+qBPyxbNRaqE+DSyjMi7C2ViX
VHqsewMLDwcyaFWEpicZNawDqQin2p6BUFIxFPdGSvTdO5NhIO8fL5xyn6kt0osugkaxnSe/9T+p
fDTe9Q3xVwQi1z66S8PUZSB0CdwEstGx1HQOjXypOGJkbbKOYQZmezMx4dkMLuz9oei4fRquZ8hG
Nn9Mv24oq87JRXO7LjmOHZFe/oC9QWAjGn1IOnqYNFmotrMhJS84Bx5AjDtW4AYMSMSXHjZNZBuF
fdY7h2N3sqS/BhlY2KnuNHhuI1St92WdzGE3qmseSYVA4BtdRXLboPWNXOxgd3rqllGBWUJIzcAM
0N1AGYNFLz30L9rCszTkUMJz7eW6q3wxDcGADLaOUUDKL3NNwx4xS5CvJtQywgUgVqrYz33nO6xk
4QRmajivMzuZs8yQ3Yw41rVIivAcMT2VpuczuzNrggG0zugif9Yn8XX88bDGERfQVwAU+coOtkcI
TytsQVeOC3hrgvyp3gzF5Unx7PRejRxQ8kRGnJUq/tFLbiGGYycze3lY+/5y6fV8xRsKEjSSAz4b
yv6yalBwVUVa+y+Ol6Z7hN3Wk2iYmC5qsV8zx6SyJBim0oOCRu7NMsgCqpEXQ1lyxuwhG5btDmqV
eJg3J+0jfayv9HR0mvmDAycW1N7WOyv2tZT6qF+z7MFVvmGezLHadqoD15AMi14z30VDkPcvGH0z
IfS68quxddiro9/9Aqjr3G4GKeZBTjQBSSBrL3i1gyi2Q8IudzU2BsBj+sRyIRKODbQR8Qik1DAK
DJqtUY9GtfYnqIX5HePNdwOPDRXqqeF7cTrhb/HaiHJ1YhQafKF4qnKRlP0oLIiSmdbHv1//c64g
ViN+ZG/lsNmj1lqXy6bIvQm9hHCMYAJemc5WaqAs9xebdtL9oTDzr3fNbT1og7mr1mToA0T+IMs/
fgDgNzuiQQcL16AgW+jidCk1l+lf2zZH2dxSs2j4L9aysPPL0mddIlU39HBxMMQaQwhZ+pfyulag
1CMmtHV93Y3OVohbB4ek8nZcvSXZbYZln201+g66mIkHVCYdPwSBJTfUPK5LeTB72fkxXh02fIxN
0RaLcZ7KQ5st/PnfT4HU0BLn5CHeT+mOyg51fm+VKCt/nGBoCtzVBoCaci9MxhmqnMqsBGRE5oI3
gxcLEwYTzmFHMHO5zWy6SeDX6tWqIfcV8ibkeYgKDEsoUQDTytNmlzQSE7w6He2fU61WiM4WQD/0
flSEA4eP/kK+V9meQQbM6gIxzS9I1YGKGKJEFeUuxYbGP/iZM/Z7w7kSIWc26n5LcD6FPcm+OOqF
LF+1Kie+HbjXYYoLrYdVDUHzm09II7g+JA68OKbRIXlopJIK1g47tLDOaKrC3Mn5JvFJl/VNuy5G
cVCS9w56rayzSNOa/gNryAHLbBY7Jf4XW0Ro1T30E9MBQQqF5adP49AnVDPjmJ7avM7RQTiDjqI5
L5FudEKsV161h1x32wBK9pmRo/oOYASK8cXGRN2LqYuYFKnOgSKFvJ+VU2Cw/vr7d9iDvQ87OaSl
Okx1qdtBx59uQppV/53J5GTuAYAYBuvmMFxEbkvFqeKNWApkOoEYq1pQAckssRlemaQRzDpK8Qca
hoSMlyXXUSLMVfVuOuCanPnrSqYPAZgeiN+oPxNMYHVPC7Sc5ERbz/Kz+oXRC2yo8nUwfZZ8DuxS
R5VbJkcur1ncQ7BIJE1ihhcGmKIcIsprFPO+Wmr/MCyG+Yky33srO+KaPG3bTYb9tNUSAUyu7ZPZ
T1/TXCxB2ci7abZQdJj0PGAQgb9W6WNaMLpGUka2Wjp+F73/EZEep6Ftc1PvRn358EOf94cd0x92
P7/4P/3yr//93FT89avD00+uUP/SB+qnP7X/1ly9loZff9T10/zdYep/hlkUlf7VW/D//M2T6R/s
oo6D/PZfzff/uv38k8nUH6/73TNKs34z8Uiy0Ba46I2RJqNtnH+YRvG/PBO6D3ZlJtyMK770d9co
2/rNMq4ZEp4wiUQ2r96uf7hG8b8IEsXAnAOAFEOPoL6/fcKfvst/7hp1dQz7fwpbpoVU3DiBYlYL
RVXYv7q79s2MAfOIbqVyi+QwJp8Xgu3BTIGfRtQrD25K97j4+DS37V8lA/xQDf/y5oYBNwU7BfJJ
yCT/WV6qA9pWTIwTIJkG9Rq+q+BiA9YVUy5ASK/uayHyyQK1Tpsch06XGNapjuPDoR8LUihoV5ye
1GTPRPwH+DRUV6q5Hw4wu84jI4RrHsAbiE4aZajaoQoITzD2w48bq/HkkhvV8j7PWgOFTMc6uxpQ
aKbULx8wOoQjDSN2PJB0K77mxoTpCIwUhGyIadDRa7loAP/WVkRlv95AMPYfqrXKP42MVWC0aYQF
EYYzL6+ks+wcTdqfNXQXMNrNq1xImkgJYLeQpt0Lt/m+joZ969mz/0ec4H+0f///Nue/NX37n7hD
LVbMv96fN/m392z8Vg/jt/znHXp93e/70/+NzUUfcA2OcBHQXaXJv29P/zeLpEdo/9doKgI6TZwE
/ubp5v4mXNO2iMt0sBw0rjljf+xOy/0NX33P9mDDEsfHBvtPdqf9iwBbxxfS0bGRJg5ZOGi/fxFG
I7zwHb3vHMrpCr6Tsw7nbbTuScopozkZFWWCNO+Q7cAVt7olNpfNjUzUe3Taynl2GQNEXW0p3EoG
a19CMhBj+gVngjevYuonEAuE+LDd+045RyXex8VYMhTLCEwr+w9wYnwkFZ44lq3bshnaFTpQX6CE
IC0e7w30J0OQVs33zMb0CkBtiLDYSUI0bduLVjVXNoJwj22BSQjVEwha6tU7j4Sx+7WDlO5NAEiF
nl0oNibEqjM8dcBg/M8LUMq6xpXXqLN90hXuI1JR63d5+3+0M/433mwOt8m/3jbH/pv8XH/9swni
9QV/3Gf2bzgfYGfIyke17/nXrfTHfWbovznM+ohHwaBfv6bI/n3H2PZv5P7ZJnk5XGsYnvKqv91n
xm+W0LkDnOvu4/X2f7JjfnZJsC2c7DHHE1y5XGg0C3yEn1wSUncYhrVvabXER4fGZue3DRZSW4XI
vHarvzBIMH52Lvj9/fjkNt4FiNAwdP75/UrhbSjeeL8Bkg0apYRoa5StYjeR+k1PwwjIT4wGBazd
RzgbyLceFw+2mdUcSWtYTzgHPzLFL0+gOQZR3KKMAdbrv3KP+Pkg+fE50Y7zlVFvGHCbrs/tT+4R
PkaD25UCHOZu/6lr5uyUmZ0f5syY/yIe5x+/AddmdfBuGLC45rWE+vM7GWowdEgtkMb8rNtjZ+js
ReG58VR4zSd38f+qivjHb+BqycnCIaYNO81f/XPBvnOGog2HGXNNsko2K8zKGjQ7K9dbNZOlmZva
Xxlj/JNfkvRR3s3AA8TGH//nX1JyoA3SyuFNmK4Gya1qqVHKMurV2h3MRvv+pw34R9X2Z2/PH4bk
f66UHJe1ZfJGXDZcRr+WafRYjA/ysoPDW1/t2fJyesmMkrkjQ5XhrRAMbwE8De3JdFtYMMnWO0+d
9Oyvrt5IjCHNlkRY3KdQwEpqPjdehQ7kz++wLVgS5trL4Bv9ezbX+qcOj0kICWLznoqqMbrDv/9l
/tmzY4GYuOeCGxFD8/Oz6/POkHbGrAW9j3dDhHO5rwBmUI6VTVwr4cT//v3+cenTyZs/ghhcSu1f
E9BthFKunvl1+H+5O5PlupFsy/7QwzN3wNFNL27LniIpiprARDXoG0cPfH0tKMusgpcy0SKHNYqw
kDJxATi8OWfvtW06EpfgI9yTmadi1wBhD/5+KbYEb3bTDrMOO3rl2PBMbLZ1b2/NlzlttgJ5LfZZ
C0SUnx49L/ooW/gMi8PHzBTL9gI/g1q3J+Js9LH/MOj4cBm4LfT0ah8UQxp6r9NgyV1WrXiOLJzo
c9kLZYyqO1BtJiDHDJ2bv9/vu2+PXCqGluLjg85D1s7b+41cp8EfVGDZHEKAHAMDtC5LhAucIrZU
OSw6L/5H8Px1Cn/zLXBRiJBwVCzLNTmKvL2oOzaDThqqMmUOPMHi69+E2iBkuYsogZhOdBhwDsMx
rJMPXu+fHrxpm0yi9u9MLu/sfuVcWLaRcL8xvnyK6ngI0xSdSIiB76oxiL0ZfdO8Qf1jXvY0TraE
u0UbL8Sh8u8fPGNMMJOzfZUrVPjtJIugLKtSoOFF0iJRrK6KNEHI09L5jSLfuEBS0Hzw3b5/7pxE
HUG9mHoci/vZXtQBD26VmiKay2bvMBMLHyydgHWRRn4QunS+SIdaAtyq5X+A1Bz5/3xI/cNzt6F7
s5rbvHvg12cDvgsNV4+EOgVAG8mrQWB2Sa2Mmn0ZJZ8n0ATbOcMJQyh8vEucptlFvSKkqTGjw9+f
+7u5xOOH+Ot2hZ0Om5+zHzIRF1k09P94z020momnwB6ov9HX/Shr+91cwqUsdv9chZB7DtxvXzEC
i8HsbJf2YellR51jNyU+5N8l1axTCaOIz0mRQMr26zwUZ5ZxrPqJ1BEtRHMwkyL5NBna+WC4vn9s
JJOvRynfVGwNz3dlnaToHi0tVrna9YIBUMwhVtm8EQN4z7+/ofdTEmsK0CpqLtRG2FC+fWxhqgc6
MlzKgMSH67hWxr5LPGdXpCCj/KWHzoX9JvsgXOj9x8GC5hP4DhWcudA72/UkujFaGp0IeFwj28+2
YV1O+MyvBjliBuuo6xdAwSEifzQbonDgjt7Mhy7LmmCz60nCCNmVvL1jWrOdBYcgQzvkthchCWQl
1AKzv0sobsbbTLbJoepFj1+9n6KTY+XWF4zMPgDQqOcdqMJKb+jZDmBBl5Qjm/LKmoOi4SQXRho5
8y6BQZFgICnnn1ahsST1iB5OkYri67gtIgLCMlO1hxp9wkXWRqm1a2ZZfub7gyka294qKKICtUqQ
bfu6RIeAdKzszIvaaiLgsD4dvdZ1UNsqL6aVVZkyZNqcq/TTBFXmtm4H8U17M0LYGiEiRV2/wSGY
0CH8BNubMYStbF52ZoWWLBgEAXebSXX6s5/Aiad0Rf4MchecbWtK3Yrhrv1uQySBtunn1sb3MKF9
xI4dRS1bKf0FpliLG7bFrqvdxD26WhALgz8m3Q1jJI4t+wz7iip+/lJVXQ1aO8EyGeaN96SgqS7b
Io787WhZ01pYC2miTliH++2I3uw7HkTzRRWjkd9pM7bcbTy3U7EZq2w2grGcVjpwuKAYQBC2zulO
A/lq8BQ7vIba47irdCr1TuJyRFVQj/G1W7rmU1PUtL5R1I7zpvJzmQS4BrIZaOxIVWzObe/aMGF+
YH7KMHpWeeQlRzSKhovfMUvAakDpnTd+6/ZPyGY4HMQTjh547ol6IV0aE/ZQC1y+cwsgfDe3Q/O1
EBL5bxJVLceXyU93KLcqGjeuwh+U4H3GUxvrGuWm1/IkwEGogJl8xO1XLqBdWqvrxn3aIUXbUAyN
cpQ3pOZhFnGggGp2q59hfw1kxaVpWmwdXDG4VcbK4t+VKJ/9ugbpDeTUeMlLoLcbBjj5ihbpwqT4
Uf246ooes4cn0um5qUc02ZXnoy+3ZjG+gMtgFDV+On1za5sCx1h2+g489QyL3O9q+uawgyPwK0ov
N3NMIXUnupjDRNpPWMt6B79a3BcYjxSO1Xrbk7t6EtXcQYxbJaWBSlqa3DmxtLts6FJ/pRDM0a6P
k/E6GXOYzUtN3xCRYf6cO/Z45ywCw+eEwRANH/znGxNMBCp6RvS4n3Mrp6eD2e12dKV8WoSh+x0a
kfoUFxYZyxFaIfT4kMv2PhS3dDt2rkPbdyhv4MxQeewRAILJ4ngGirbpsS7Ndpn8cIce3ZmtNVQY
q9HmnRwr9CjCw7JPhTOe9TZ2DerCrQdGtI8WfDLePNFzS+hfQF9JY/GLB8+Gq+tqe9ku8yh/zdh4
IUZZg0Gnos9nnIugLir8Uyslk2wb4zLuyFHFBBJGBYxzAbCoiBOa6gQ88q3HdgKv1c4GEEF92bdb
gzCyPOhwQ2rCdoTRbQsAQihMbGOMdiUVVujmXT2/ppY9WvSxdHLXGR4I8K5vAZokbYHFzfEq54tp
DBk6Kfy/JYgwc0TFrbVCJqv9H73EsbMN48RAhZLN98XIAeIw1KsRdayLI7Le8NP6VauDM5faCZif
hhdD1f5zS+uPJjy5FGCD8Y0NGKaLON/MdeH/9L0uXjgiivFSTxLve+yBgUWzqLFRYHChdNBGUfWQ
dD3m1qSvKqQ+s9leZTmCEmoDIkc57TTOPTGVzAnOVGbQm9u4eiLiAA5RKoT9w+6W7mvHibg6jENr
d6eQDxswhYAk1lkDZwUanqQVpRl9ZqdMSggYXTn1e4S/8HRzzx2iYBwnMWAV0+EtQG0ch0Od+jKw
3VjojWOvk7SMR1juAMy67ZRH1rM5Nt5jPYeiO9iz2X8FFKDzk9WNOtvJ0VBfZmLIHSSsBRSawpT4
dKK41/R6G8xtgJSzn7GLAIbvsf4aD3P13VlZx1u7rUy02tIdAa2ZxXA5DYj7LqkExbfCg+yyE7RH
zQ0Ts/1jwQdOnpdRm1/7rEHFE5PaCJ8XH/VmKKO5DKQhxbXsPVgwMYf4bD84dgv7e1aT94vXifx3
7DJbbkMiO7pthhmObmUXmT9SYL4LyQ5YBya7cJ9aw8i/Ig4VyzY25JStotheXCBhVUA6u9gn6oB+
4BdOgDhDtbvYtwtBYyghareoQCQgfUQigDgy4L+2oCrIr7iqMw8voMSH+R09Gik84czHsMlIKcSY
Xps4V0dv4nxeDEXknjAUNDZL2coEwrRIWMZQYc4b9QR9T8vKguVUGytWI13KqxQujNhJSCw5PyhW
TOmYIpZNq0vDOJh4K2816a/zVjcJUelwn8OnmepLG6CEB/hH5lb+zNLVMf+Odg2EgXDnIK3D5dXJ
yjbeMULnh6IX+MWnomERn+VQR/vFqSwc/ZVYUaJd7jf8qYP3bSgybYFdLhy9JU8wORVh6xCXW2Tu
q+eiGmElGGug0GpkcpcYNZcN79Yk+yAmmKsFIgbV3coBWUDGj7fkGUMpS+JwQnxpzHyU0UC2b9dW
yxfLWfCzWbgYIUzOrvWrGMKixYRXI8WtEIEQO4+a+EVAL8LGkVfed4kjM75aRrf+OpChVBBdO6tP
auEWViBAesUOq5kCMxzkd1e74qcD32nrCrZReACG8BfktwqLAY8q22OQqFC1mLwLbFQ1jegiC68S
r7d+WMvY7fJyqb4W/WzfhjE29M2SWc1dnhnmNd2pFPaoyl9cZK53XmLEFDPgqRGyPoluB6Mk20P9
YJFBjbbPIKmekipFcgy3CtGJtapc0Hr1P6s6WV5sO1aPSIKhbbo6gdhgtk28K6EzvoztXNiBjose
f7ZlO9fKKlV7BDg8Po+4W2ro/5a4riYXY5xMvf55YKv0bQJuLk+xXrLHsCIBnk0Uyw2qXgSIoco7
TQa7m35RdkjNwtckYpg6wyQNxSVPNtHAbnfTR3QctiLL+4uGZkMUVD0VqK23/h0kH/78C8naSpiX
Vg1FetB4Ubp0kA9gDUMLrei8POsKYfa2Jb7vJq00Vucmmziv9gwh7Ocd6spPkxrL1ehNpIAea6zL
5tQ6K34/tqs4aBFW+nhcw27CXreE33rTan60Y5s9rpk79SaXvVlvBLKXp9XYkB4Rx9hfGLTuY1yP
9QXrHKYftFUTlunJQwXPplD7WyUSh1zTvEKq5o7wQjbC1ATchGmNDR7mH0hFdFlJfCGQYJx0K6bk
YKQGYjQzN80vxuyyIDoFQsZAGwu+FdqO8ZUZC6vZIEsxXykT1LhaRYNhM/GL9FV7U2tvvWbGA6kd
mwTApNDJpUJyn++aPPc/kXYLMkBhLYxAt9rtQxfyPwx8Px6fJDl3cL9W/lKr0uIFvKYJI8bzf9SF
mB+l280LCuxETJtSJDSPeGkLenNDhC9hPgwYpQSJwRsrN8zomOBFvW+TSiR4EQtwQvR8rFsdt0oG
oRdCfxBjxPzuDdH4lJROj7MtntmtdWmv+XFsBHRQ2b5x16QRGzUH/d1pIF4PC65hZD9UhnBss3Rz
fY/3Gp0+eSoD+qkaPqbbQ2+g52qjnpnclTYzFAindhmNd39b+vVylxrAVdkduPUP4UiW60qaYRKA
TFtwUEWDPOEucI5OlbeHKfPMnWIlIfVGzs6xohDBm+n74W6aY/bo4dBCYqqmVtGEM9v51nDGAcSN
SVnmXtnSWjbhEo8FK8kifyInpbuCaAvDMS3ADqGUpnYO3JowjUSNWYsOpYpxRmQkBbeqS6adk+c0
HNxe9y8NjgMLO4HgmYZMpj+1F6FNU0BAwRJnpBx5bpGA3ITV6+wdfCjuNipDOhV2Vs5NgIy7ZCwh
6fkGtDWHqB1mHJBlg/UrkODe8iBvYvc6BaFJ9sYwTcwDTmJvGleAUzHkiisJl7UQh5dD3KskRExF
zEtloRrsaWPAKpnVdtS6u3atGRkbaQYsoxnursxivWdvzt+G62mP0Dlg3f10Ith+HH4AGrEzLniF
ExFSxzRLZLfn6+3YptW5vhicYXpMvQIra1MhMER9mZ0yWZNlM6A5OGlYmAnfX60+9cM0XhBxK58H
KaA29XyZFlt8PX0NTbOAU+UJMqM020E6CLW5hwTZNZziWKl3taEmvJMG2ZEQPtzHGbsLRojKwxPv
VfD18VJCCArsgiknMNgWVIFIh+mTmksmNoTQ8i6qFsiCsmOHryEhbhqLkEjfWk2hceRNN2m71C92
mfZsB900WtWoSQdkCVRDcQ821/rSN3PiBp6KFQxHX3YlAFsf32csWj6cqMIltotZcrE3WKkgi7ut
l+e2axTJWQ2RHlDCJutG5qWdB8KiJg5H3NDHpZk50k2MemeDd1WFu5YtL3SFpCj2o9fgKPKh4U44
X+bmszGb/oCWV8jbvJHE5tpDM5BG1abLthatfUHPDxKamQ4xN1768RWpF5Xcxsg12FR6zMcbvFXl
IwprZF5FN2XfdS79a/xi3RXpHvR+tW6cJaC2mUNsbKb7MQqNnywLuPHjEUXXyRqy0Q3GArI/sQwT
vW1gCKjbQ6hvO7ZJNKbbzIP/zMnTO5jabV98kKMtxJ0yOXVWO/1A9G/BRJwbWHWtZyQA9tFds+Gx
7OgVd5ngha16YYfNkRXg/SC0ZsjlmO1cEnSJIiOYl/OyFmmgMoLQAn5TZO1ZEPG6UT000n3n294x
Vvji2S+r7NvCR2xv0UwWV7kR8bTB+iU3sJ/Ur7SZ1c+WpNFLL3Hd4cjejcPchN7vs7m49pNZRkwX
TliEODtBEt0CfF3wPs5t3pL7WcanBqads3FSR/1SFubwrdXWfBELHRWLxOIRwvYMOoB6tIlGaTu0
jQD7S7V1Q2AA/KheFuwipyydT4hwyCNB0i/sPSTUGs1L0qb5gUU2B289Zjio48VLSCd2G+MS9CJc
dU5GKdNQgu8aIzIrJ7u5+ntnxqne2lU03mQkj3yduq67apPZ+KqnwviaU2rG3zJVJgv87BO3Fmlt
sUFgEe0g6NeNvshSCHdEdcz1t6aEU7ZOBbMZ1F0VoRisi8i7WUMSHsokdefd4I1IbmgIiB/d5OFp
5aQ2xbCTlubBNioXikQ3qi+Ig9zpVHRa/YR7vnzSyjMR7+YqxsDZRk7N6JNImCs7XMlUmhPIJqc4
c5kxCfOfs8p7QthVkCqkFNZgq+qZU2I+AyA9UuYMTgUB4zRag3fll1nCYx7i+GQ1aEkCpWJUyuS2
WK+uk9K8MCvVlifkXvawdesmvWizsgfz2VTgAssqd2lmh5Nwt2VH4O0e+j+b3jZNaevkPor7Hpde
sW3gpNzQI40NmnoEY4ELW9rPods2tzqxKFEL5EgAIHKnJC5LU6dZPd/NjwRqIyOFzV5K7Ino74sl
MuKtE2UZ+mmPk2kydkRMNnzNrDEVqhccqXWmL+K0ZSu5UTCe4CW10tbsDotkhBuRrVjitLJfE0mz
BmDijI9blH36bMYgjGjHq8bdoqnMUXFFaI4Zh0aVHSTlvl/0zryrha09tEA/KV5Z4qarVhZOvF0L
k4BbBcwdBj70ny19L3sXCdspt6qrsF4wL4Uu0lYV3ukmZ2eDXNLTF9RS0ksOFDNg1J4DJUxo5SxX
cHtHKwBiXMDwhOXS4Xnyk1U5O/gye5i4t3I/wvQM8IG2+C4sh8OR5fUqiFCCjTtnNodX1t++2/uu
GV8DAYrsU1GBcj2lxAewA3Kdyt6tpglYME4e3eZVOn35HxuXsig72DuaWuJdDXQd3FPU3fxPGWbz
gmeNZi+YtHwrWLSPwEWjYv/3UvkfCscMCIveMk4Q03TWqv0/NAGAgtuQPFjY+BnQ0pEay5VhWP0W
xYS6SlqbcKXWBDQWNv4hTGEo/f3ycm3UnRWuPXhANmnv0iHg5KxmrnQx9iFAyMBHqzyxEcCyN6Z5
c2iUTnfCyMOTNHWyzykNb/FZmnvImPO/bU0g8qJ7iQzSUrQNnLOulmF7bWVFNhr8qTcvEt1LatWW
fZPbU/lBRMy7js56KY8mAVJQGtLnzSMT15HRKGY4RXnvUq2mY00U1unvj/WPV/FRwSBipJ9jrQ2S
f7zV1sYCq4E0BZg5lh3uauOhrLLmA5XH+6uwGyUahF4HL4656e1VPIg5bqbZ6WglJlIgQpPbCmvL
+tevhzbY+sQsdxW7ngfPYNUMrTEmpX7iLx31eiMVoUxBAXvkg0u96xytfRRp2XQ3bVpv5lkfZc5C
Sh+YH4NaONHFsrRjYOA4upRuQYF16XzMSY37QUv5Xd+Ii1rUqiW5sau34ayjbBUj9A5WBIrdnOT6
gV36mGrnAFn1VYdy3rZ0W4OQVLAP+mS/ZQ9nXx8PlYbRKnklf/bsDWIJXGuLfH3WYI4kAubjmhjZ
1CSKVvOzrIV1ZUwmtTKHgOOmbqCH0aMhAGHBTrOAxPrgScg/PQqP/Cy+Qhvd8yp5/ufAtZHNVxw2
ACJHqALbCVzwRGIfVqcJOMK0/OyHER6dAbG+XVIIzUY3nAbV5EdftVOQxRznSNl1L8l51a+C9M1P
5HxRSLBK54OZ893oR5L9+9tyTURt5E6//akyH0XodXDSXXOaHnMfW/9siez4L79krgKfnS+MFB5B
Z/HtVWyAHLUDWTFQBRDHsnK/TKlR3/8XF3HlehfotpC1vr3I0PNdiR5DBRJqdRylzu+GpfI+Gm3r
aHoz2tZ7QbpEvxktPKKVt5fprakZipKAO9pL6oYoYAqvTDBXbLaNTUtLYENmrdg7rYrve2FiiG/7
THPyT2EVpml5JMQuufTayXiq7MH79veHIP/0Qn1Spky+RjT67tkLNYcpMYniAC9R2L9EEumXvtaf
HChNl5bPlixv8XIsdk85xB3d/trzAMACDxpvgE6D5lIT5VOZjs9//13rZc+fGilmDqNNoPkRZ1IX
UgFBULuQW4paFvuoSqhuDTLa+oWDy0gPP6O8LPZy9n/8/bp/eFtqHRKrZJN6p3c2N3AUWTPQGRQw
XKj9hx6byJDa6yiKj6QB73cBjAhJIBfiRKEUPbS3I4Mq72AsGvQFpB3aq/A9tkU+W7sip4/czZkI
hijxb6Ayuje2vwDH9Bfjg+95NWGcP2jcDyg7ViXhKvt++yPwYrLl7mgPDMoMA0SY5o4MkmLjipbg
KV77Sc6Tf2GT6PvNx77/lJk57kaniE5+VNe/AJu0O8+NzTvy0eg3mYV2HuKZOlZscbjeylrS14Pu
9DwhKt9LXFTg7TSZPX9/cX8YMIAVTBu9OFl0uETe3keBEGoMIfPw4qLpxY4S7xPgj2Jnd3b5aXFD
41nSaCGslg7u36+8vqazoWojoP+9kjBqziU6EK26GnM6vlWp+teRNNODQAf7Ce2O+KRn/6NP4w9f
LInqDloSGxkherC3d1rSewVCaRbwhrT8hLStv51LZX2wKP3hQ3B5nsB2sKghXT6bF5B1JLCGeHVl
rPUDkSCaGYugRS+r5Qe7Q/mHMUgkhcXLQ0CIrvpsDE7AM5hhmiJoOkkeAfYQDiNzfykHgz5WB8Kv
G4Wksi/4VhKzPjRj8ZlYlSt2KuGlOegPJp/3T5gmshBsDn5vvNTZykCJDc/dUEB9M0BIqBZtV43a
44NP7/24QaiDcpc9JNMAGqG379FfHbGWQTBZlE/JM9QDYiEafzziJDRuqpLyyd/H6fs3yvVsdFUo
UNGhm2dTqjKwECqT6ykCbPetohlBOT7cx1Ur/vXg4VJrKOT6D4bq2a0l1EVzwMd54PZ9c7JXUdKS
edPJJnbzg0v94V2tujTU9asyUoqzsQNmKxduzoghJrHa24WjDkAQjQ+u8sd35TsskibKKuWc3ZAn
Y5FNIzcU0mXkNdnNZUklKOgm8MQw2Ybjf/Gu/nG9s9kM6IpIvEZzV02/PGjHA/ksRbrH3PuRcvdP
w8JirWOhtWxJCuHbYdj4UEoMya1FdeOBsHAlFArg4EYfqQ8OaH+6FAudzbHTdynRrk/5Hwe0yBzr
SQ5U1tO6U6ehyyBCQu8l/6Iztn9/gL/zKN/OykjiOVVgF6S2pMTZYbCwSXQZyJsl3sOUr9C1Eceq
1LurHZMgGvIvnKCH+MByttDrbpt5v27375xYh4Sk1rrYlDr0trBUaNclpPVtMVfIDz7J94N3/ZEM
KomODSvg2UQjOvaNdc8k60wZCZ4yDPcRheYPJpr3j90z2Ug7JHeyqSbQ8u1jp3SPXntF0pqIMQ5x
WOQnrZ1lqzJbf3CpdydJD/OLyX6XdXg9tp4NpgrTdI4bAQJHspQZzI7Q/TyBEKcb3k3lRuSuBKHi
zR/tYt9/n56iUce6yD+RWZ5dNyQsYlZspkl1Gp0Qs1UE/MSV3XGQoPhswgx5+e0FQ325MQc1kDDv
VgeYWdGuxlPdBfiuk6dJZnfCHtxHqcflg1f9/iWgf3YcfiX1CWrNZ78w8rupFh3qA7IX+geDqKXr
fuWIxNg4P5is3r8En4MZYwrpPy/BPXvfGjA5B3oQpJB5/K9EyoDHons9YQBXxjZ0Gwrtc/xROen9
WCax1mc8S2ZJAD5nywtA+ppoBkTKlVbtkzda8yevWSC6/P3DXn/82++a3R3GYr5oRpo895/UdmhX
XjYhf6fwerFMBZK2nvonijPQ2mjX6CcOozeeDOq1Gx+01Acv8g/3SVmG7bJybcEpeP3zf0xiWbtI
EKzwGNlL+zsfdPeO4I3o4e+3+YfhQmHCpRHBlhKL8vrn/7gKEyVqtLZLKYBDaevm4R5PREFwAOvN
36/0p/vxMaQAH8RRyXB5e6VZR0ZC0A7CD5BahJUUw6sr/Prx71eRf7ohH+sCyn3KPaZ7NjyWqsak
s4IiJ6Mh9g/KLUiizgOnM4fpNsn8aOe0+bxVZkffKZ/73eSM32XWgZMQnQkrPkREmIJQkzhM/otB
xbBaT2G/HafnPw64OTuvllYuaLzbFv1UUGb0Nzgy5PTqTLrGphOW+9rJ0d9hkvjg+u/eAc+FUcPU
jNeJN3E2OTBDNmFvYwcnWyp7ig0/WyM5iw+u8v6sz/6aTRKlCGpugl3n21edGWPesipjDUfTgJW8
g7OcjiGKvTKnxu9kGVkoKWiwSCJW2xXx8k3JmAwTdHk7I+m7HdRB9ymmG7P9PTz+lR/1/1On9lrt
+4vltPuWz/80nMr17//HcSq9/6Vi5DOVsj5Tal63Zv8xnDrYTSkcMLsLQvFQvvPR/j+HNjsJk5lJ
4p7A5sAE+n/9ppb9v3iV2JVj0cJDxO7o3/hN364y1Ivxfjq0MPhmhI1R/GwwVTT9qQx7ZPUQEArL
S3xz/FEi/4OIvJgp4Zq2jD/wGuD1Or/sWqjCfEggFft9vpSzc6mpiqxRsiPeOOza5Ynci7Q8FYZX
u1s/TH3CXIc2da6qcK7rmxTnpXu7jCHa30ypUl+mJSEnFxTt82ZvDY1n7cLWlRPS+YXMVRWS7VHz
bH/ICCX+Ns0izkvgwfxqn+buLF68vBLWsfYbXV+INinAI1spmUmuHiaAPxkRHHVWwBRFS1E/R9gM
fjC3Eh+0tEgyIuZYvaE1CYE+S+NhP9IxNgMT3VFzl86ifnDSNAsJ2qgX50L6DvFtNiAs65Qvvvpi
Yy6PDoYHX4WfNo1w+Ncdn7VrKS4DfiaqD2t65jCZs9U3IOf7czYy5WZzAgN0aRL3Mh4Gsmy2HWTP
bGM2jRpPXVhMxSfQv+gsq2jwD4Xs+/s0lvKWmc9juqCM/1IUAg7uRCCUsZBQWCdtSTCMM9B9t0b3
S1EWRIjYmO2rOwD5FUktOcFLD61lUdLqRqvPr8QSChwDTjqlB3JzsxcSkRzqQka4QzuHfMKui/rF
g7V7K0pvfO1bZOTQyDMv3IYgMa1dNSawhKQ7m8WrqNpi3CnNhoRolxhtCeZAyZkMS5o8wg3nvzdW
7BNgUEDwSLRAPLbMEXqM0LQeBloL9t7CSkdMnxN1u6hWxGr3Y27BBiXBDxvJPA/DQ0tQwPpXCmJa
V6mco2fKZVZrsRRHk7tcpAgBbrK2NdSFVxXJo6sq8sHTqB1LzAJh+l3QcceXkWgboaKRkz81WWxU
aCgsCmndXGAMOYwIJIS/0ZFZh/dNagzjD88iRMBCvqNTIlNURDrXxYxMHtaNajk19JpgxLtCVPWL
GFL+lW4m735Yk1Kw/uRmsspck6q65dKzTveQFctsZ7h+SFBaC3/xDnlwR2T1XBDIFJgYutND11mM
L2kXor2fcPdE9aaaq7Ift6NpWuOd0KibngpUePmVzbBnFEIQ4m+jJW1RkCCn//0fvUUmw3HyTYgN
yBj5f0ZB4oJxazLPQXic1xFBvXA7Q3tYoEqXUX/Cvek6X1VkROSmE9fV7mscOMZzo2Oe2hIPjGYr
QTE0oLggfFuPyAjmseeuSUvmDylJevclFC+kTkOr25fZnhRaRIcCMl9KhfjUIz92h7jCL4NyWDNx
jL7pxKFy2f4/wWvlUxH1NCNw6UlR+ux2mHvuRkfVxSNik6LdNUXCvNG1hLXsUt9PiKZ30vYRpZ6R
nDTsNhrlM2ek7yz4JJ8CT2oEMOLK+dG1RvKLPj3mHbOq7Ze4xGmRQvXt9rYkLiCTzR4Cm/fZShW5
S6PdqsdIJyRE9mi39Zwf44jQXUEuJXLaIAa+tzWHWcFIcg+o+E65iY6qjBBXbqTT75fIfoIxOBzt
iHcF822DXyoKuqF37/yowoZjC6IUC0w8GwdLyKWVyfDzgH6NOAqSst17wmgeS6v4patwFYDgFjqI
HCtXvwylvymJVdvMCRwOZmOE1b4aHwh3mrCgmtUPswhJl5mEc59XxZETSbN3I/t5SNEsQbhQ236R
n6EN/yx40deu7jBbKHk0prE9zKDzTm7Zv5ZdcYvkxNvhqII5GRoPRoqSf2zdeeuvb8Yn5xmrg75o
sC5oY3oaE3LeOxGvyUZx4BHrdj20Ycd4GA5ky0KlS+QO2W6CdrG6ccuSmZUdeD2tStwbP40/ewTe
JwpPRh6Z3c6tPJKx06T+IiOJZjv7XKr5EnyREwgZXfSLd3BErC86UFyNk6kToSf7vKE6aXprQYXF
gMTPS6xC+Z7GdHFQIftcbXWk9+RMYH36idULHWnF5xqp4gIz1h2idW/PNGU/L+78aOWOt+kFad9g
gY8AyOEUVwvgneFrDeM4APcdIR9ThFg4oM5kNnqIWRvQw7116BOHTFcwdRUwcNP6gXnwZMicOqNp
bahrzi8hCL04wPaxKVehGXQ8trrSIHM5erR8qiU2p6jGpwW0TA3c09ArtNrOSRpnwbjE/V4Mlnev
hW/YG6vT1ypyLqKs9G96wo1FPYxBjHIe2CSq6cG9J9vE2PRtcoVS7Dh4JUkuq98nCZmqJ7/AK5ce
IvLnoduZ80na8xemzhGeUbZvkJxN93bLogSqLTkZtf+aDsRxE7eYkDenBkfA/GQuJEZ3Ge99EoMw
pXi4wcf8XjYLMPuoExo9S9sNweTN5bexW36L693C2NbTkO+SxQ5hFWlyw9nwjweicOzjWDrp0yzC
EXftFKGOks2Y4Bh0oi8UH5D7E8xLAqHsiWaKTbIgmhB6bNm58hs5XtFX36hrJ3DcxscUMtdXzBLz
bYNgdotWxvvieqW8UEtWfosRVst9EaMy7os063Yz4v1+asgqRO58jJwsREGbWjURq9r0Htu6J6wt
TmmnI69Vxq4d/WoXsjZcQ+Sjs41riaTwaWhfoFrLYyNi9ytVMPJcqjy5z9gpsiRkw7B3ptm5BcT3
Tdg633mRoSxANyCLYSlGlfNKrG0nr4AdIl2Hf06SM9VWhovrDfWhRmK7GbveCaLFiG+1jKZfPsX6
rU9wLBLm2Uieba9egsxEUUPTv8pwREgb9wdwQxMWfWg5w7Ylk5QcMPTzvHC2b8+g/rqbIiFgOSjN
mBymUmTiPkJAOW6BSnHTBM4SSJa2axJ37LC9ogRw6Adkru3QxLcF7ORDaI7uqy/gI8KgFxdelrm4
5CLsmm3XbXNEfHngTMXMEphOiN2JcGSadTS7Cd++xyNHksncL8TftEamr6XpQ5BYYe1o4tp6bzeZ
ftB6Xo7kCwwTkMlKnkQyAdwC3MwKD5jwO23A+QC9XX7RtbTIVaJITk6vmmLN+auPj4i6kej1ZGBl
Rd8RkjUYPkownYjP7ugfNFmOSPx0dwxVU5wEaGzktAbTS9WSBmdHo7qWqXYvIrOoHrzJfU5YeLYt
fVM4yEN7zDDB3SQ03YOudA4tU+DBjmj4bRvLkI9IoswdyymGaEiLAWlh4wHdsHWfgMo4KubKI/DX
9JRYVb4P2aQz8yGHrln6Ll1tNAd0fejMrXwgRQbLrZVkzv3Avvq+b3pY2pF2Ljvb/jWhwj/VaPvW
oMsh7IF3YI1LC/f/cHcmO3IjW7b9lxo/Jtg3g5p430Sr6DUhIhQh9p2xMTN+fS1KWahU3LpKJN7k
4eECukBIGe5OJ82OnbP32mSrRE1iXeYFXiK/H+er1M5K8rMixPbkGIIq7MK+r7Z5T9RSiPfjalbR
bmzICw8KgSw9nceeR9sZiuALQZIkwSR+Hu8tgxZv2OTGmwbc/myKXnA4idryyFgvig/BBDeEaUVI
KjWDhBna9bkPKqCdWEw/2D4hcIfYNfeBVOKkYU6dGFxHpMSCKERwKG9ZevBxst94+9RsNTVuKsbD
jLlxz4h3DBkfZWIzOAGUJ+AQpxh3yy6n8/wwOA4hx0Vu6EPem/mZYdewW9BwLxGHmubDbWKUJ/bg
k2E3+fNwXfSRfGxNGmS7tvIJWyldg9xijSvvLpy68NIRdPBdEr+/cHrEjDobgdybaPPXaaiSBq3z
yDKtSUerV6XZq3tGa5juwjFMv/uVyS1NIpL9NUE5se4Fasi1qSO8F65o5Q6fEPbaSZrRvoVoRfiJ
grqNJaXAbDPpt1babb4jVWJK18K31bUvjdA5FThuxcEfPFSPKk8aMtlm77aEnLtob6MG4dskglPK
6O/egfyxXgxqpxF+8qlmGr6C1p1v4T9/azu4uZt5sKYLsngMY81LdbcotAmNoeO/ioSDkzaD4A17
GLZfmUhrBzY9LhD7sKg34HsbAhB0rtf44RN3O1HZJNcpX3+ykq0fooLnSL7y7LTAMtVV2d6GYg2i
L7EOTuC99rjMvmT+UBY7KdGBbii7sLsSP3gp49o4DqzUF2M6kg80ZY8x9vEzq7p1DmHcX02ZsFZi
mVFF+NR3SFDiS5dV/NqTdbC18Tex5yfZg0fG+jroZuCDGmnlxHF60+eO+y3EFP7EwK2/UKKcbo3Y
LPY1otzcKbujqZ3iwkNe+SBU1+/mVhF8QXTZ3nBrXHe2TcYUa1C7QWXbgU020SxjvZCXxQCmHyGy
2WybLKOon7mbR+KEardTX+YJkJFHXGpC0dGRkYQyrR/PHofHLQbZaePACkIsy2a/VzbRkmY9OcOF
mZLXvXQ2TmHtD4RoYB44IHxsdo6o0TwykoImojOKwRbdJdiisfEe/T5013HNGTuHRLwZvcFmE5/7
5QRpMWojFGNfDFZyEyvf31W0uy7Lrg4ek1jP3/PICAisNYnpqkxxzWGxj9Yd73YblZO7NhGy473o
DCx6A9jZc5xTFho+9N5zGJJSbOahy7eFmVdkYv4yiNwjd5Qqfl8SNH/jBw1hnoDdwcgz82cBS7wo
cSBcWelpLGWj1iJQmPG7nNDMuMzeu2bW22p0251OM1fsZGWkJLh3PpG6tOCWG5Ij5VkGMjDInx2a
C2Oog6PuQRR3fkmyTcMjv8wU3nw9endaavKwe2TcK3PswRhno6u3ps5tXM0cJshpFDiJtnlDNKmy
neTJSYruxSuTATK263yxnLHbglGOj3YYZCeIugBWRV9W9wShWBHxc8rVzGqb6LvHUnRvmsFHlSh2
3Smh3k3tfnKgq4vIg8QU208a7C5Grbx1vgmmWRsHkwHF+VBy1lQpXXqGfO05ne3i2AsoBKApmKwV
ZZhsuw7/spHl5Cwk/dDseOV0jdOl2tgD9klXjHggvbF/YnOrjr0UztU4q+GAtxl6vsk9Y6/Bd5R3
UZ4UlxjEs3uY4wU8B0XESzvMXP3wHPC1nOJcFLvOAfS7ZVY70ulkjWejIGblnbB2mOTlmDnf9OgU
r2VlkK9MZNVbBmf51Hptu8/rmgxAEWXeNkATZeGyKEBkZlUibwdS3lHmpEGFP3yywNkGxOwcWnuo
n4aJL33dsI5dyMKEBc3JmbhHFkD/XGignru5HPBNjEVW7O0ON/RaD0V2m9scf7ZxYftfS9DvhMWr
JQ/UnlsQEyudD+UhILzC2pVDH7zJNpTdRUGqGy4ZPSsH93Jav5a17l5N+NkPaNtnXBWNAQ97kNSl
XD18V5fSrTXTOKKV3HNRaImTMkyfUh/9A2U8YXcHQcX5neJsSQpB4tMAWTCyS7s3E3KZPB4x5VTW
C50oM4H8L5NzkJEr2FXBPfu3yc4h++ZdjkCooCNFHSEfhe5fC2ApJ5nWC77oRy/rJ+O6Mtv6G/vC
lB6lYQS3IXCAFnW/Lx6ygoBUAvqcPMW96zYH2AozHq6snU5GOHfb1DLlPdmtwdZIyAtbD7GXRBdj
G5YnErkqUrH4wSs2G7oInhFbHJLiyaCxwFCfdJLRCeunybcrb5fOFq00YwhoAxSawQ5it74nLWNw
SHFQGVCATceqTk8iRSeAJ9/Kviq3ZIcRY7NQKyImzisg/ESx2cKzWta/IkHmilf/bUEKXAtvotaw
CFJ5gakQn2sYr5KzQ160xZZjG7+kRfOH7z3pzGlXtpDoVzGely0J1u5DaPXzmq2Jf8ZDCTV/iibg
3AlJgNWyZfHz/EeTiRls+2JnlXPEiH1KElzgqyj37fKYxZ656P6lYLte/DUjMGgwLdZ8KHtbgUej
D9g211WSczGQ980myH5SzqszmdOSqItWS3pMTtACccbTvRiJFTwUMA4Rl19Hqn2pXY9r1ULlUxig
Yv608squzjSozebBseveDjnvOuUDhiruBQF3YjgM6cg2ZJDgwRtUsnOKy55xXPdW1SgYt1W8jKp+
9m1oVnGR7CGn7zNW+LYv0tzIvE3dBXGzjSpH5gdTGqZa+96Yq1s0zu2L4Tn8AtSVXKafjRynpWA+
Gwb4i53sTb4Dv034cL6j+DdRs9j4ey+x/L325o7+lsR+Nh9w2fORht7h9w98T7RZ27ZurnHZ8/3T
VbOqcye6qn9hEM1PiIecmwfTHgmLYr2ELkwQsYsizRXclCkn9eKy0srNPTjo+VhcWaw91cVEBtoT
lX8/PNa+isWD1ZtzuwNk1yw7WhJjhsFO1AF4b/ltFeNJNNSSSMIr5t68K3T5o3+k52eQYY94fM2e
3tdXuehZUibegyKDIyVgI/cdenQozmJ3LY22HgFKNXxEVSLQXdn2KLGwtSLZ/wizE71L6IgPFlUI
5T6Sb0G0xUjWV+VZO6yVc3XvxpP0V//HtNOa3prrrRoeywATi45ndru8b6/xJFvNMWx67+UvU5Sb
nwPhv3IDfxUEIG4KAS6F2JfQAuAIcJeJ21/mp7lM7MjMHO5a2+mua+VkOPuqyWdEbAYiI+ZlrIa/
ma/Z//Ki/LfLlN8DyMgI5rM4mmoa0hHVE8RXo32hVTcRc8Pd8CE4323scfZOru67bhVOBmnD5Qh7
YKfpsqBvK7rbUlb4zKPJJBjarsdVTezeTjud97XDOA0PIpWcjbsZDMBKD05dc3IZ4O5gyrwLOmtB
xnbWCduDBXDTz8XfcbmW0cr/jN65pjyZIZJ9rBymvQxLf72mxPO2FvvHshIk6bm20uGYpAXCGMcj
tUK68tIJ4GnlTdLd/8Nvk6gJB1Y4glksM8ydfn3ljkdtyuAckfJsU1kWpX+kRZx+pB4hxuQi2fnf
yco+aRKXD0vV+oOOTI1qmQvs9a83kKizHgkgfSQB1vdqJpmRrF0jOpHF45GJHUfhBa7j4NrwJoK2
QkEso1gs9+YI8GdnDA3OgjR18Fv9/lL8Okdf3hfOpUW9x/SP6dpn61DdYUzt2NFXJWy9m5D08Js8
FdSLwswpDn7/Yss3+us3vhiEFhT74krgefr1IkDB8JumJ71kipCwY/RrHfg16h8KwxhVogdAEwAR
nTsr4rL/+jp6mvOcZ6rh4QRoTkFrZDj1iaEZ1/Qy2Bt+/7E+38i8HFZUhF6MQ2n6R58kD7W2spr1
qFm1PzaeTGUMGrSmC7QP44JFH9H70oViY6CLPFNkbX7/BvAKfbqyBBcgVwoAtjE/RZ/2aYyZSTtb
kioZrcxDNz6RxTYb29x1B59xo5FcU3O409YgMo/RQNoXL0gqG4MmT7ewngIBeoV+MC2TgQniVZ+k
DR7ymgzBLcZ2P1k5BGuRODg4LiYKRfQWYgvWj3WXyIxDxmzPB+XkEhqWsYQ1xCzRsHpMTI6HNmmx
QZI+wtr/cwbjTQMbLUODpQh1iQS5tocKvGxNeZuvid8hehw+SHbG6ZfZV0wd/HZjAETRuPcGc7gp
JUwUAFvKah44XLChMqZhFNjlik13mEx+MWFjXPl+jNH1K3Phf0Uy5s9mwh8J2zP2zh22ntsk0vwU
rIaHF186wbhyWfGsvTS9ZSfOgfOs7anizTeYg/eDg8qBMamTvCatauMdsubwVImeTrA7BOMFYMPo
O/QQtkqucUYNgJqsO42DH8dPdQTFYkU8VPo4i2G+DQw9sJkSAp2uvDJmBGXTei8vMtGyoZeIyMqL
ATDUfEg9gmc+0OtQRjdROhp3Knfi4agb3B/7HvMJ3YnWya1Ng6e42jVOyO9xMlpJW3vuar1yI0qq
tRYpVRQJRFwoGjWwMdRinQXgxi+O+4REjqFSbNDk5mQM737UI15XRNlJNa6hdpkz0Evta6XMAzhC
szqrQFY+PveO/vUY6bbbTj9+w5i5vMjIMCbfNL3s8BwnWRYdGOT9uAgBHzpg5k1ej4EL+WKmyM8X
O3ra34AYaV8wJw0MaloV02qW5BigfXyyHcFdkwPbO2mD7L14GOpqG7eIP9vYIC+tUJc9Jnj0KHWu
ryzf5QRZ9rk2Tj+rNHBe0AUhnrgro5tI0aa1+d1qCvtWJ4WFYxsloreBGjGXJ85N9d9te58UB4jA
WSooodDMoGWGbv/r4gQgnsAeC0BUhlNdraF9Bbd8Rtap0EXiv7a69Ar/O1/B7xeJz4uvhdCYbTbg
9RFR/4vVypYcEONQMtwuI9b3BPJtumk43t78/nWWxfWvizwyAjpaloUtP7BwAH1aDWmsuhDayG90
HSMg4cmqPnLTEd0hzSNvIUQEnFzLGb38OSbd6Rkbc/z992/hXy4xZHUfdbXvLhJCVH2/XuI50rZR
V/CPgJmom0ZTxtNrCm6R7qKAcDz9XiVLNunvX/VzucYnRgqz2FIdrnX4+YMzdEuxhdECqsl8OzsW
5xtWrWW2XdbiBe/N9KfM6d/iXD9v3kROsdqDsXYXxxWau18/p+TZVURbzqs5zaJrpWPZbhLlfERa
sJT8/tN9vn2Qw7LHWD90Xguw+1PNVKNQQXNKZngScRQBpgjt6RZk41y//f6F/rcvz+NKLnYU1OGf
fXTpmNQ44YMZPl9TvJHFk3UrNy35QTQ17SoQoXr/qd74/evy5H+6c21zgaoGaH4dalPAw79eTjY9
shdjIDT0nspr0+z7k3aXWMMCTkS7herlv2dBob57UOnePVyTaKDzsH/tUycbtkaou3e7yYW9RZji
nQtGiHrTxlF5G1ST89DWQXURKdqb8Gim/DFi8PxaZbY5bJo4DDlm095jq500ncwsa+XGTqbptczC
RZ+TReoEPN9rNraM9KvjTUC3ARt1+QWrMzMmNOlvEpNQt58tWx0RYtThjbICtiudiSR7bqKwGuAs
uh16vpVvBJWzJ/eOjSob6zTZDGGLNt2c4GySy0eM9EdkDyxDfRzO7Uk2sxswT6sn44C6hlU7dfNh
XIkRaDJj6aVPQBIlP69/dJcMh3PFJcLWObxxJ81vSEpira7MoYm/QNaymOBC6zKr0+jHebjtw6FF
KgSaijOvDft75dZpY7NxRvNNgmcGDUnookyZW16pZMB42U0QhHfZ7LKQ1ZII4R4twJ360QlKkyW4
kqHtez7US4sti8zr3iMNVjZocmg6a4oE1IlqT/wwUCSnRsRj1dP3snS8GgkKsZ9rW4cmJlkiF8yL
3stpWXsFLDt4SKN7aNpa0+I0vPgpI9mXFMBqjA5qTpznvs3koxdSWWxCw/fak9E43pkoYlI8dZqH
2baOwn4v8mVlGpDeHZhUh/76Z4SxxhfnEh8sJ3HuC3JIopZwt597gkd7kDw2ZpTFxc+mUO5mdf/S
pnL5qqKQmqAl9Go+/Pz3jILC5GySMh5eAMIJ3YuAnuWz8hr4aqGv2gP8qchHWt8bLwYDmnvCXAq6
R64Zz1/RwBSczIymogVqdLTNKXOhEkbeTuJEG3Y4dtGVmvM4xpdAD+NyJ6qhJ8ob+1UFmbPXQIIV
vsWNh5rHWKMx5Gb+qXWZYdvaKDeGpN37VUjLGreib9P/blMCfXlGKkZwy5cLkW3xTPmigbWrldr/
ePL/kVr0/ya95P/JQB80x/9eJnrxSq8YU8RHPdB2Pr7/539wLvtvnagd/rFot30OhGRxALbmMPFT
J2qbf8DewLDth65LM2QxH/+pE/XCP8zQ8hfVMQMMtgr+6k+dKJElPzxOOF3diC0Wyv4/yNlyf7i9
/lJg0ChwOOWgRHRhMvBKn3a9QgUQDuHB0zL26u9VNEQvdbWgcppk3GOBSz7IV+9qhAoqXM45xbgN
Ca+7NIkpcHcWeJpHEIKM0Q1roYUhH0jyrXbaeZ/PrWbQSAEIjTwrAgiPEJQRorlliegr6poXer0e
enPsMf4pUiOzUTFOiB9IrQuydeHFaGlGDj47ywtiG0kO0T/rQqYL984bihXILvVNuRzK9pXnDqyB
bYhmAbaTCSVBSk1uOI3CemG2wu5ouoz2F55QufJUbIJSY3757JQh5BrXp1O76jVpmlvHSR3EMpPh
sF+oDpYcDx1JgY0rzIMtC+MUW3SvvF7ON1MU19/7OTVOBfqzTTwxlAtKYm1jj3V5Y852r3aVY5ev
FYCe8UlbY83wcjSjy8Gu9BVab8hgMnf1o4Zdm27V2KbHKCo4dmQitF4gJE1i7RMQHO26Op6f4Ycu
/Oyobl8V3igOC9AYE7BlZjhsKJfBpaWTIaxtmA/BuyAbN1nPQ+qyl7SZdxmMPoqYriMiF3qJGAlJ
glafuLzMtqTJU6zrHqoY7PgE5FxJj/bSIlkUJaUWyYNuXcLHo0rOTxynqCDqMfVgXk+wCxnaxhG+
5KFPHgfQxuRaVk3UMT4OEfUExA8IFAmNHE5Zz2kL3ojnmtu6TGHE6gKOIWc8BmxS1wM8tim33scx
ck5Oa1QhfC7BtHuaivGqL9vU3sPaYxYYOg6tAlfGytu18zSedGVDKUKxz5iqiDMJIgc6a8wqSVT8
pqaPLQ4TzfTnaAjhBatAOLBk7GkzNtAMt9AKiWnVbkfP1bT78WKcnKLeZE3Ne0BSksjD6Af6zTG8
+pkDNvlQfdioNyOKaS3qjjMlob9wlzfDyNF+PYwAK1cCAZKztse6vhAIatNNmvXdrWsExVNuzWa9
RmZUvC8jaioKsOYPFVj4dFuEOQrUrkvyAsB3PawkrpbnYWIiheC0BByvg+Wrb9SS9OJEo+i2qhmN
J1cjND4wOEu+m2Eh9b6WnBw30iGh5ZpcXjSKDUFA3aZWrd6nCDWjNYBCB52NLdLHeE4iwgMAKIl9
ApQ8hFLpzI9AoHJKfw38Zj3oHpaLIYQk6biyg3RnFOga1kRiO6j5cglSKy857cM4h2Dmd9HwVY2d
84RpX8Qb6nkGim0r4v7SCYuJpJAol2JX+IZuz00V1O4R5jD+VJpfVU5ZkqApjtysOIRG31+VxAwD
HEOWax6ATs/YIvuZ790ymIKuXREjDhI48mnXEw+OfA+Ylo84G8vbuiXHFx2N3c/qpKw0vg90w9Ns
zuDyQNlm020owsY6ZYZbegdFA13eYQ8rrK99aOfWFkm9Cwy7tEBrd2Lun1HoeADyoMQpSCUOG62t
c9Gt/RA3DPISPy/IYW4Z5LbXWZF68W0ibeDCzOD7iREJ7paLEaGmta9g6qZQyaLs++CrFBZwETHV
riEZ8/1mhdPv0ZmYj85iQN8GiYo+7GTOYEGRiWVvSm/Ixv0kSpIZYHK4BOFmdXDyCyJsjzB+ynQX
gkNM7mZYKvGmACBqIh5inoEksvC+N0YwMeSDpXZG0poRA9x6w1MND0tzUwuXCHMy08ut6pu6RfpN
d2btNvZQbNHs+8mtrastIwoU91XfzW8e0nWN34tNBJSfHIn6Db3ZhoOeOfez72IDHE1rbDaYhI1u
1eSTYNJamjFtcguFGC/bP3Vu2b85EqsRPceuD1ZD3IB/jy23gdoxGIybhTeic4lVPFrbgDiObDfO
ZroRY2nlR8M0gu9t3ynqwTxmoJ5PrN1HtB+Rg+7QYpXK4rQJuIEKGnGh2wVb5EsOS0vbVkzuoN5m
xGn7kuk2Z9HnjGXf2hvYCN+E2RJObLW5b24E6O7+lM7xQHsJZmwECLQdvvWiG62VGrr53sBBet/D
YuoPVRi+GCDpV25FQPi+JCn2NMdCvnljk5zHxfq/yum2TUhdpvXYqOZeuOFwKVFYfR/BFoR7M631
YUCxwKrJS3xrc6/9rgyF0ps42IAtRJaTvbZ8tGIrWebMzVEXq68s2oG/Crgpn73BteS9QcvtC1Ha
w1PYWX1D2Ksab0ClCLkt5lg+FSQN031zl5ExX5C3D+Bg9BhLdHmcNWSHtTbpUu5E59MjqINcjStQ
Yba9we1OzrQ1THtoON5dw3At2VQT3cItwXyk3oN39kv0hGb0MsEjh10YxelrgbosXDVtbpbQhqMG
J3xMJ3w9tZz2VixCsNhIXBdnGlRRtNf5RB2OKgWon0Yii5qsFuo6FQvS3q9qFa2nObC/UrNNLOQ1
2qq1l06ROqYy1v7PCcA/qn7/P/VKRTR+/n0RfEPDdkxey1/K4OU/+TOgz//DAs1F9IlP+boUwnS6
ftbBhmORW2nR76fStQnxo1Pw334p+w9a/T6FKWYiEw881emfdbBj/mHSWCAYw1+yb5a6+h/Uwb+2
2XgFxkmMJRf/HcX6vxBtZEPMsWvmwTrpi+AqzefsFll6t0Ovk50qQp3LVesSxN6BTbwkwjK9+8u1
+l8movZiYvyfMpw34BLcw41OiNECmfrcZJOcMuuUThhoWct4MFjYCAeAwt+6tTpyModW2AAtR0nd
Z1deZUAbxqsZbedwQljUGMZ8VjT2Hyvtv8RZ21M2KEfe20k+zXsyErxpJ1CxUcj2P897/7Zt9pmU
w1vn6XOYCy3dHlqVn3pZna8bOqSNXvu+VtVBm5nl7/qshQyttR08646x+i5SHBBYvGc7O0Jdt4oz
6RF9/PPx+7dv5tfJDZeRPuWCjMKmuVj3P0MMcAb1ZQf8Ci6bZ1TEeYyWvwCSkQ62TUENX9QJFCeS
ECKCRZGDNn/zBhZz36cvMmR4DbEPnQw2OG/5+7/MtrEfASNJHbluUN7MQNAZOa5cPRbmjmIjf8PB
6e0CC9rBJi6qGWkVKQ3xQUQVNhfVVrC2G6+Z9M6mFaJxiaOx3pYy6aI9fqusP9umlN3fjrw+v2va
2BGPpePyuHH1eG7/+q4Z8RW+hVZj3XkgCDg/zHWCsCki7RvNsMF5ocF7cTJjdzJuyB6I4NhO7EtI
18bGpwVll3LpZ5SGv3Us6g8EM102PP7+KfnskeXr5X+QC/h2eY90pH99m2FENjydlHHNkwSzt+5x
69NSLHbtSFmzNu1u4AhpQ9IEDk+8wFU7k9O8VxiPYvYZtsJtPwsLpXjd4aTlGCLt8+/fo/MvTzKD
w4U8GGJXxky9nPf/eim5zW0tGhvSf+Ml4rqEHSvWOazAiKOspIvtteyW1UQxuw10FS51YjntXIN5
8gHcE0r9RObhaW7i8a1PZbdzW1WQzeGVb3mXAyWFRyG+NB62tTXj+MlAU2MY7kbAWDK3WkQIZ0cQ
rtO1kBjy9wJRRPygxl4+BLFXeqgTGWBuoLOGyd/dR/Qlfr37aTEveVP0NXi7DGZ+/fDBXNq1HqFZ
0O9rMWlBsCX6hWASjrgmgqVVE3elvUabnW+lts2nNJycCzGIBF9l49cEUti5/XcTXSaNn94Xpngf
kQI3j+fhc/880eX0IcfQ5aDtCsi1R8jY3VEiIcw3EaTR+i23YVSvgjirx3NZDUe8U02+zZcQcD2E
N1FtxuSngOs+Bm2JIXUyAFcL8Uh+lbzXTvQc1R4+UM6b1IoVGXBIz9pg2yO/wZNBLAac0BXCgfo6
g0PVE0I01CdBB3nvmCLfhk1o3jdT/V4vLDonKB/KZPavtFjkZqbGbWPEREh5JhkccSe32gzWjeUO
d23gyJ0o9fepQzOJheCrMgUxywzm27M0sA1sq9alacGgcmMHojqLUPBODNNE6Uo6y5rbJX0vhIHL
Zup4v9yqAf1jAMVL2nLnXUbo8ncQPJK1DTDoRMPwy4zJeZ8gQjkgY27vLD+5AxQOrJE74lAiwrh0
Fbk1JAwuCRBJhwFF+eGrAVN7nSdOehlXmbWxRex/ZSk99Y5wN7TJooNuzORAcFZ9Ul0D4S0JlvyQ
waIxVHoJ40U8X95TB0RsXQTG3Zxzgu9pSR+hoiV7jMfVrsoCgcMPXWYwSPkFUeEDR/Pi2m4Rz1uL
xFsbnaYzIfZGVl/oxAieRaWMr2IiOIx7NafZZebDbJ486UvvxIhx/ODo2r1XAzHuCqCa0xf7vlTl
zRLis+3CuLpr0+FrZkdqR6DZh4PSGllzhxVpQ4uGBoA2/fkW6U/+ZgoLn42ah8lbt8DBv/d0Jt47
unQ3kTv6T0LF4Ucr5nrA2Qt3HA6AceXmfrZv+0vqDjzW49EP5vqQNg19LLM+m14fHVvLrqd1wPew
BXPobGYTbcUmV2RqVX6S3Uo8Ekeg2vHRaZgK7OEgi6uJ9NsV2CHhYkKb9v4km6PTh/6GU3i9tyc/
fXR0vCcVyznnSSwRQEoX9xhhUytJ3hFOnrQ+DlNSHmbdTqz63tQ8tN30DfC4GPnSavEKlUS82dKx
uUGlO+/CzK7vvCHKN4NdEr4tqWyKNcli6Ss2U70fUwNaNuf7Vdi3w5MBoWfNZp6ZrOAW+w5aNlBj
k5/LG9RzJswJNDmod8sWGjlNiJwnidSXXaEwdCG3JbJiRLyxGqvsOUFheBciC94ak+7eWFiLg3Tt
7msqF8PlJOU6NGOx4uA+obljCr+qMn+NLN247/LEXikd+BDtAd4vrb0cfyoenQePeDPU3QhJff+H
LhGn5rHqxuJCF918mQgLXYjHAcpOs8sSpzipGm50qDELnJ0pAJqvTHffyfGtpfv/QMxDt8Rm2eok
M1/sphD6RVW55amM5U0lpxeaSxNCjFAcIx2SoMRs3NvOtiVfmhmNcjTBZI9kYd2G0k2/JP1kHG06
SBtNlNBeVEF06GUq7hVChX5Dt9U9UNQshtPsMTfr/FAEkzetmE4FxyRzkvsyCNTbZHBoHDTaJlqE
FVzuoG2u9ITcEhIIf6iUuAoRa/GOAADnUwAg8wVs/3TQjMdXXCR9iIXC2j6gznDpA4jyoZjVrcPx
9FqhV3yL5mRYd3p4q1zvI+o6Waxax0jPjjDLO/ipxdUIxf87lkOT2hcy5gWK/wUDbaSHPpz9gz07
fH0OHktJRwDBGwS+6gHh5bvIsvHZRfv1pbI417v0OmnxkJOTzstFUFzHb+QizccAOTe8lSWGI6it
aqsWrknixWDUlx7IHv4GumPa6QfLNkhqm6dMdtu+G+pHaD7ONSECpJYhOb9wmt4/WGZanOy4fbWG
eLqtmfqevL5Ve1D4wc73jOJKKN/ctmj31mMtgKPXbXxRov49IjXVj+iDhpuu7IvrnpQN9K2K9DP6
E6sCbcdKTEpD/y/LfdJbhJC5pXzKinq4KkQ1eXs/aYS3i0vii3a6yLrrUHGUyYQcxKrykuTDzNph
WrUm6z6ZrVc46Oaz9IEKG9RQ/H+0U3PJ6NKfLquwJlkNxffNmC/DpCkM1z1IBFD0+rGth5qp1BDj
d1P+8yIl2LkxzzOWDliddIYlIZRmDla10IhQw2m6TVDLXaIoT79Y0hZwyeMC52ZVEqjqRlN2DJRn
PnYczC5o+UCN6Nj10hjfGUEaob0nYHvcCo8cRAuWwTcRTB9Z1NjHOLPDExW/Vit/4o8gZkWjYSQR
XgLkP/SacwAD+GZb9IPYKaCi96DPDJoXo/tu9E50ERI1BEKewLPrbLR3Gtw8iNvxoYeOvvcm079v
cYjsoEaNRyRT9tcgqnZYzlsuy0B8itfSMwq0Xd/EbiL2FKHqhb7+fNXG1niVeWi9yyTrjz7hPPOq
a6GJ1mWLwzub9fUgCOueBky8NXqXFSuAc86qKXmYVPs0zVF0MpyEFpikb3nRxi5yw7SEnhBmxRk7
oFzN3CdMQ2V9cmtnOlRqwlQTl4hIMtv+aH36mQAMyp27rC0hOsp12KnwHuGsT8t+Kv29VDYu19Bt
7niyy/Pc4chdk4id4Nj28dXCaF6R9+NudeMZj6TAmVeEsgQvOA6CQwIgmsA+ZgFrHSvm8wRjzNvO
msJ7M27IxEpM59mQilU+QOX2YXEwvfHrOcRKVo3J1lXEKKx5ml/tyb3D/t6vyW/bq2CI7tAjia/j
VCZ3E/Cn74Bwi48katPbLIvJshoM/xD2MQL+uE/FqmjDpQWGd/7o+8j5sjZ9HwjPOBYFYW9ObGLZ
BFmxgSFSXDIwxywD3YCWZc1eVdAKPuRQ6rGX84gQzdjdQbpdYqdcqguFfHGfKzrPzqRwWDlTRgPU
Fs3Ag1Vk7xa9i7Nt9yhTW7Am31ozm+/ARQ0uNo9YP8qpNW7TlgIfZEeFHrWNtPc8SxTmla6Ku8nx
OpKjMo2ZpwrfU9szww2KSVYAN8XMTC6hvvGatueoXbXOSTPGujYy3DurocYZsebBKjckihS0Q4kA
ulgab19GOJPWJjL1O34uMlUVwjR7x3AseLERHy7h0Q1/Uv4hXSaxgCQ4JyKnj5sVlJcn8D9iw1Tq
hJAvDx890kh2gKMidkwkfzztEoNgxKItKlcyEoCOQcGq+QuhiL66nbJWa3IdBr9ND10ysZ3jL279
Q+yX+oa7o0guogwMyA7auE9WKTl0/8XdeSxJbmxb9l96DhoAhxz0JAIILVKrCSyzssqhAYcGvv6t
4GXbI9ndl3anb8IZq6IiII6fvffa9sZMHB440vSqXd92/rNBu+W3iUFzN3DY+yWJfPB+HYvuTFGD
vCsWwmje0PekiNJl7nnuUNC5jmk8SFdoMOfY7Vkex4b/Xeod9MZUDIw80lXvvHnjU40Ta6cnqS/X
6YRwfvPwUz6ntx3vDdOynG2kJdS/dUjrJ/oHWYE2KdULWcd8E/Dmqd4LJd2JcEoZPTuN1xLCh6ZB
eYZJy31AwZLLta85pAylP+Tf3Si851wRkp7Ghj+4rxTaDuKS9hnx2oLdQGaZsijPlU/ZZEWf+uK5
02oWWrFtopxWudxTHmyFbCy3PX057zBL6GCcNNF1W8OnlzZIGMsbulBi99NPbyVC+RMTofPhJNpQ
8yqHyQB5qs0uWh8LEvPoWzbCgxl7G2dsqgfadm4zCRb0YqVrsU4/pqJ1nqiAGZ9yfKCXobLjfH17
XefrmX7U8ZBFpfdsKAGXgkWubRy1vq+1ddZnfvpRij5GXctL7aDrWt9tGQ96VOPZrsyQPUDRr4F7
NPlxBHIPam0c4QqAiNBfEmJr5qoq9AH7nQSEcbPBeYLZXdGMi7VXwy5X1pReCeaW5Cj0wn2BEtyl
wc3jlYRe3dvjxlUew3E5FnGzjiqMMesJBOK9VRvJZR7HPAQQwq+V5zoNqXVmI/iaqjxrPUJ43LBq
D6Ien2HplM5DhZYkndi5U3pkHmoz1T7N2ChaHMALX1iak4Bfj7VDEoecwHaQ2fRoRw2vhsIxJLgC
y3+t+9ReUQKqirCi1ejY91J8Tjy8L1VeD798dpEWt5FW7czY6njkxQ1dJGlRcObsG3Ost5nT9R2W
GHoXV4tHZ9+Gjy6czWQNAGSogCqBKMQ2lJR/2HncTAJ/3l5iHLjZIcmVU4XAJvdvFnFFpLgdIrR9
V9W+Rrkup59ENh2PTr/e0t42eZgUNYxSlK04dHotgpz7mBNXcAbT79Zu3snuWkWLZoWGZ8NRQSG0
u3Ak6ssLLen6996ccnqssrE46rOsXa6OYcRNwOVv4b8yO3M96Co/jDmh6y2PFn/mpEbx3UqPF3qV
VdcpNCScCPY6KfCwrv79l/B/LadcIPJwB4G0ggXEt/E3JwUttW6lc4bGJ5DKH8DBoE4PkGV+zqMr
Ccz1QBNEbdxTL8rAzws9W2XOYnTrzs6MM4bs9GrkicVVm1jT5R8+3N+3Unw4j3AC23QkYhtj3l8X
M7ryRjCpTH1todJnGdGSiDFv8VOuQFUMp1F6WKQtvN1ht6TYkiieJZWuWYqz2b//LH91dt7Wi7pp
uvTHk6xi633TCP68IJM1XZPpMBQcsog7Yzs7Fn4/hdIR3WbJ0n8igP/V1vmvvw4DNltDQiqG0P/2
L7dKv4UFoheE9KzPTpvql84ho1d1jv/57/9h/8+/yffJFhk3spd7W479afVbyEojXgOeXUv8eJ0Q
2T6oAlt/5w9/wHr/I5npf5jJiqXun77u4LP7/MNQdfksfv7v//XIO+Rn+Veb1e//yx84Puc3Nq7c
VAhJOMqN217+X/KSIX5DP+K0RqKE2Bkayn/LS85vHhoBzbf8BwnJ5Rf9Q16ywPGZXJ4sMlmN3+SE
/0ReYrj76w3o3jJZJhc+cXM0Hoh8f7vqFz7B4PQ2IeJaL14Er44v4TU09ikEqXLlA3QZSXQMsxcm
JV3DQQ5vAaVysQQidFKOP9pBwXax/abagfA3jVDQr37RrZlaEiDt8kcryxj0jrtolxoy5LzDoi7N
oEf9NreeMHkdEa5pJEAEcuGFkPGhTW+HM1NsrdpvzW0ZZ8mz9DqjCmurogh0LECcrpRVR5+EUX1C
rTAciObgXq1XwzJMVbAQXhBB4tAaxqhXgTlqc8EyNZuKsSUbEWXXXrYaLd22aI1dDKpz5Ogv+Ohl
ajqBYSuqlhj384OoQHfTWIfaNarR/7ixyKilJA7Kk7TCzrGfsknilvEYYBujRWnGQGJ8plWVnMEF
jCeVT8PJNSrKkbEqcLhv57IgwbfEBjgWpDU3hF0vtaOAQOtvXVJk+D9ruzXDiSa3t1RKVCr8/oPc
Kb92h0DRMvhmLpZ6EOVE1FqhNDB6AR55i3phFVht/eatkLb1Dj7ZfsGUMX5kyldXsGZDFxg4H1gb
wrrTNjU7LpwnU3oRtU+pN4tgEwNR5C+7mkmYE4hHlqLyXnzZHiuYeUIToK7h1fmazjFRu7rRG5ky
nBzHiIR9NMsg9q0dn+LW962sZM9WOgn9G//J3CT59OnF5b1unKqB2L23vC4xviCTWNNlSZPAl7cq
E22NEc0NdVF8oZk8e5yf1+yw17WhrvZMS+vcnw27w1W6XKe+5xDnH2LNeMnbn2k93in5kjvJT4vS
+VTqb7ifOWoAq1q8a49BOtcmqo+pzBpIY4yW2EZx+0ajJdul9KKwJtGqdc/tt3JGhDLhl1sF6ccw
q3B0D9VE2Yrsp9XkmJuioaPYi+It499p8VjgmiILUmzgne7hynYfGeb36a1YYiU78wnlWDw6+VL9
SPV2LyYuQW+cJjrjc5hMlTCeIrjbQWkZmKt09zGzSazT4RfjddZ4oYSDMWtvjoVTx1L9LzNrzo6X
3tmeVx9Lm40c48f41M44jdxs00f9IZZDc3HhtVi07cpB7Tv/1JhJ4Fn9ndPqpH3ooGfS841Pfb7M
lrfO/MCwaiqJXxGlQyOaX/PMCouG39S1V2Z0N7M4W3KdyJi/hKgGjw7l0FpfEMZjJ4GHols+HGu4
j5bukYDnRgPfVMuGiwVAQwFVOr3kjr3xOIfprry2TGc8LAOLTXXWqU3iOUcvRpocO4lkd5RJT0Gm
tlGpfWLpGPhtvM71cmcLfJ8Wn8XCPld11WOvPcf5D7OPjnBz1nJ+M52UTIH64UIB0JNjgnmZW5Y8
4i4x5I/YwXclYwSvTqNAth3eY3oQHRmt3fhx9I0nNZUgvy3/S9P8T66641DM3BxYoGxlghnK7kfW
4+ukUU/0tw/ACyYM2gUN6V59X0zuJnJKgmfOKFZ2+ebQ6DhAgPRmSEDwqDdFV5t7Dp3BUC5bloDM
7oMKQKntHKyJcWlQV2iunWj8SZkOBWhWb5r3SWOTGhAzgCyZ3cFmCqMxPwH5392uaS8foy0mzzzg
KqXtJrGz45T308PEXzOq4d3VKtBE6XCeU+ciluwV2XBbDYQ0XVPbthlAxcV7LKgnHtpxQ43Calmu
ZOsOfr5sqlxbVxZX8tDmFz1PvvzYW7XGQuV8llAMDSqwxNY6zJhCXeeQDY2zWSLu4vZNDMaHKqad
WxbpYzmqLXJtYBXivnaTq16c7EQ/yczbkk94mioXyF5D/Dub3aFe16p5dNPhwdTGPYaj0GjvtJlp
KZEPozOcWMAeyu5zGPAi+m3fPBIkOQ/aL8C2z7NoHszx4OPiAxf03NVZUGM6KiJOvd12GjPB/mWc
jnI50f8NG4vnspEmV86VpyXVT7k97yyLG3NEblKsRqYVvdkn6HYAYi65uStEcxpjz11ncDzJzNGX
jkAUuDSKo9e4YUXlfQZv0ofL5bMYYIVQA9arZx41aHrrJRWb3ox+tZO9x7m2gz0I3qH0m8/CduiB
HLydW6srr+lbiRfSGKmIZwtr5CpWVO+tFltmYZU5xbodt1Sfb5euPnWIIDZSBe9ZYDBJZ5/a6EeT
6yfWjWuvBAY6FCEQj7WdTmEDFjTBurpk/ZdK7JM+O3cGazlTLBtrnDZ2jRvK/lrMvb+UV3e6eijv
S3unFyabkKPFqsIRbWCwO/GrAk3V0az4UyydQHnhkL7us/aagRDpKQwGiDt+4gQ5NbP2ZaX1LzS3
Yz9nzkpYFKGyf5+7ZMOpiKftBPyx2CuQqL10nkYrN1+9kTIA0z1pZb5OsvpacMQk7ymK576x372l
ISDq/FCuFqR697U0PXgGrfrK5ig5YDhHpSEmQhAnZN26Ebkv6VKu3mKtGYM20e+g8jnBvNz5xp6c
BwunlJurCjQQrjVvsFlMO1EsPAWTT7aUn2Zk8Su318Uzz2Y37RQPc8OgUbZzSJu48kSLddDL0d9J
fOba4KOVJm+N5vIjZSc5KuNey/nj5xddh/O5nhCxL0uDfsPOAHWVHG/jr3mXTrvSs7k7bdqal3w3
kz6JpHdsFlaIo33GLvzL5g2XGQsMH2XeEr5re6YH+/Zaze4qlnBG82oVdDR59fMymaAlCw7js3/f
RXe0YL9OabZXbMdxVa6m6cszEvwh1XRUeh2mdk+5X7xVIjmwfnpKewgg5jSsiyXd9FAU130MkG4u
x7BJ9VfMTD+KhsoTnSxv015IBa8Sjdun6vbZjAmD/tQNtuBviT10bdvJGcPEoerkXVrbyKEWNd7j
bDw5EMBWTjyI/XhjOVIYjfRmn6RALIQGBjiNxwd71EY7p/z7cDt2mb/tjYFC4obXvoB4aYRL+l1F
HNENhjp52+GnqLHd9AkIbZUPNxPMY57KjeL8rbIPkXoVTr13YtwE2OcHzyE1NH+IDofxwuZ+Ge4p
+CV1TSFsRgc11dZYR9neXJTHNMjOCZN44pRr3ds5NlZxR+5MHvLZYLCOYrItsLdDHmAtuSZLgTIq
2HOWlNAYODYd9vnTnUaRIangUGTxqkP1XKzqxYG8libvkLwokoVe2iTFNdEM3lOs4h2LCpAZyijN
uzcTJHjPy1j09AUPVoclXTgHL0ZFtoqWdnlT7VNTD2ZKabz5mHgIzcp+HE09erVr3slxumMy2YGh
WUUmCrejhTFIKhn96K12Dopy2NTye6AZmSUmSk8X6DQr316wk5iJDM3IyFVY4hLVHYdLtON9py/P
nI2QxqS18Zp7eMkNALzZCWDy3ugUNnIrwatOiXOdmS+D+omAtp2r66Afi7oLSTMEft7eAgmwbb68
iV73+OQOn1MVYjulvxtYs4ZTGZ9P+RM48D4rrm0dH+yuOrZ6Lt8Q6+X9PAqKETuO93kXVnZKDfqC
80RWMhSSY0TWlw7y4m3VnL8JZTDplndJColQmd0Lepras+9egycOGv7kVTzryCF4hVduJx5JozIU
BWWmMH93+JQ0aLtlvK1S+9NtYQj5K/L1JU3w/uh+t6BfZ01/IjQPjaJmIa/ijpdyXvN8wz7bA8de
LW77lcDYmmCwIvuM9yVd14KN5xxZG5BcB8v9aXnzh4JPTtNzlMHXHEiRxefZsHcJ/K97Or/Jbh0T
zfxZAOFpKy2YGqTAiCmn9Dko6Cb3LzdGFIGipCzU1VUIJDi8jTIm28qbSNfH5mZU6VMy8f2D1oqn
rzGfdpTOnSFJbF1SfW1ub4fmp9TL0E6wMkU/oni8dhhBJLazNLfWKUZ8WZVH6eYbB/hFGrOlHx5a
d1cUD3xW6og1BOUYohsvkZ6lp+lD9uqNdWWWZzhAsGLcHSi1zTL8EiRGB3MGQemcB6mfPJ6DF0wI
W8ycQT82dwb9hCl9uVDj4ADGdK22hnY/O/Gn0WuAOkcR2I2R4fsekm7dYMGefTa0C7RgscCodO0T
St/HNA/FTqbubrrRhcEkdIFYtKvv9kwycEyN9C13H3KPYveYXHdmB66Ga1y38+ZTYEdXrndXymRd
ZAcjbe6iSHfDASy5vsoLWR7KvAk8WZ5xY7GD7eXacGgVSptfizSgDhOlFkFhQ9GNM/0SyZe55NmY
hInI61Wr0jPg1DV9SJDRLEz48U06wtQKH3r8iD0e1WbZ7BYmv4IDsNQ/syzl7ha5HjamQwCwZ5wR
5ZPJDUxSCZcWVMvR4NwSJ8MhZyG24uByMhturS5JdglstZ1vtwPmdoTvOY1U6Gjclx5H0bU1GcFC
o9+mbnRr42Yo0xVO9IMxLt0Rlw74bnZRPzXfa8IEVHCWqR+qjbYCTyE//bT1RxGHzi0JS7jkmAIV
InNK4naNJo2lVE0nmM2h2+TldujpXsKH0k/iaC/63up9Gpm8M3mA1xKGRJEBX/WqZLWoGGSc1ADm
t5+FHLauMlk34/IMx5SkCmzw0V+Y2Zc9HqDhQYnUAVwEtWtcue4O9wbpHDBO3qnDZbhyHfAijJ1W
qTv7pL6vW4whtROSMwL7tIe492tJ9rffDpK2R0J0RXSTocRsUlA0jDETaXk/atdd7rXvicLbcaMg
dr8i04rMHQt+lGvC4E0Emcf22NFnsEADhHqaabSpB9zc44nBwzpWaHCZMVvXvio4JuXwNfgOsAYE
ePiW6FKC8sRzoIzp3M00eKw0obcHAOrSXBeMo28RfC25k7fM2dapHCCdnVL1FbBDrUGYyA3s64r3
S8eNm5B0MmotnIwZDDh0RRAaaQ8q1Ow78wOUuHT2bUf7JycDYcXbCBeQWAlYFffMQhxv52XgRJn5
S/yWFsmNBiyrJcwcahFOvy/g/qMl5P9Qr/sNN/D/97pfqmb8nP/idL/9D//aROJmhyTgs9fG0f17
M8j/2URav92Mka6ug3Mg+2/brBv/MLq7WODpzPCo39GFDQ+AXegfm0jb/Y3VpU+k+Hdv/M0D/x8Y
3X8HYvy3VEMMlYUFbXJEKl0+JkSsvy6pk7Sb6w6Ja6NmheXBmm3nwzYq577Bo3YneAD5K2MUzFtu
PkeEu4xWu3qFZd3NuaFmiMd54a7+9O0x8868bP7MA/s9ZPrnD4UIpePvR8O+YaRs728fCrkAYG2r
Ue42af5LrHT7tew97jVMT7y1l9xHYecsYHwPsYtyUMHZ5ahUtCDD0sitvv/h8/xVoqDp5xagsqhJ
Q6MQtun9bVlr2+MQ1yb2WINMKhR/tdy2FXrHzsU26/gxTpu+Jitk1R1k+Kb4wUkUvwH7OF43Dvbf
HkhuC6iZfZ8zr2XsVp8JediCnom6Sv/JdXuTMP7y9dl49CwuLHIS6Bx/Fx48zpBG49kKK9OyDBuj
rIaXvhtSUJlqTr6gAGCdLETE6qgHu0240kusTyeBzxt0kdn8w9dnYvn9+yeiZcxBCb95blmIOTc/
7p+kEGK+i5UKhL3JU0kWUlBrTrwL9OTeK8j5rpvZFg3bE72zKWYR0tum/i26BGeeIYka9MXZeGIp
f9lNAu7WHWPsglHPP3OVxa09HMAgMTv0nGNAnlqLIUKjHPXPvnb9B9Vk+UV2NgAljYNlTnEuXoid
F6VyBL7ctkz6bWm/Da0/1Oek61zaPuoyqvmL8KXFbxqEq0cepvzo1AUY+mbIJuClzUxr7t4GRSI2
ld/IzykqIRkR2nfiXa4DSlrDtljUbpI2MxScqgwh2q67CLtjY9e80KX205+wLAVCa2feEYB3nm3F
jBZ4tT/du25OdSyLSJEdMpXR5E3l4/DttYX5o+h7cDMDxAyXcz+ObmIexq5v3FJjg2wXFoGRm03B
iJSLngBzm2m+LSuN/F8/7vSFhX9ggG0vAzJ6sP90sCZGUIOpZZOS1qrYurdLYs3LaxZnpcEgZ3Ls
+ic35x+6keM0H0yviaeQQ6L/U2eaaFbjYHlyO8GDaHbKMIFc+im/x7o2dWD4K+HgAMb5ofA+NErS
uuD395iPhrsyoqpdZtonropQ5hbnZ82/m/CDB1hBgZgLYFdKHFW5fENlIoCe9VAcmjaIHfjVrj1l
UMEw8cYThPyxV3icKbNZaexcUL3heBCswELmH1znh9+LK9XY8YoIHp+J0GhZtdVhYnBbV/4EO8L3
DrYNj7g0PkCirHhr+xuz/lGZc5hxvcZYaMK0xI6YMGYcdG28tRT26QZqtseKGpMppxtQ9QGJ4OmB
riGSjHBPtmRihq/ZyuJPqNHBhKjBWFR8FB5O/JU1lfwa0NB4LlSZ9wX5c9wMadG82217TaxaO2lZ
nb8AdTCvFR07D7kmporDmbC/TPB+cu91ZnR2q3b47mDpdwGhaIWFami0u1vw+05QLrgXdk/xAjkN
QUQbLn2lA8iW1ESsgLhyNO6nk4uf/wkDTxLCAX3HPPEpRnHIcb/d5X37WpbMKMvQbGldSTYVXmmO
6JMvjg39SceMk88EU/lr8GVxdXpfJ7rcjC+dkRuhSvtPjcqru8YoNYH1vN740umcII4YkZiX8+oD
oFh1aECGKvrkKO27xDERYkiZqfiZp0bxYfU307bTzmDokiidoqOVjB2G7gI3XpBQ6UwiEdC9v5bd
NAz7ytNyTkpdiwtmnuTs77R5qhXNLDWnGietensHBkT6m2pClQtw0VrfhjfGlMnVcVOdlTUDcWma
Li3vAYi6v+TUNNW+Zpm9NspuoHLDm9SbJ+bGYqbLp+KE0cWdtrSasi/q49zAPzmTqASDrogrX2cP
ziWQJm2IsIy7afWt+yTb38xklDU+hrhuXJgFKD4s7vHabAbHy9xu67CZcr+cRLbelzTmDvsjRtIG
nRBxz3VfZYd5cmcOTW2fRnuBZRYlVBfu4KXgxp8NI6kDt7JniJMdVVRzuwb+Pd1Urjmyhb8yY6SQ
u4GM//AaTUWbvmk1PdIzRwpndp6FhnrxArLaybaL67bxp8Slj1glFm/51qDTKzDxvVOrHTZuSfTL
XkqvCrEP2e0+8vwKJE668MzeYucdp6CbemN6MTzY+WvfqIzxwtzTNLto6Itml/VmbL5q9IHmR83n
+MantagOrVwG+IdGkNHuNzWP8hQfs9XM6T1pGCjp/ERGx91STOLLzsn2aysdcs7wQJTYcy9lmYoy
pN5cqzCJLia7cysto2nXJVwkbJiKhPVFadi6zTKuR4VKO9VBtvaN+E2VfJpTVJeecWgbvZeXdFS1
tRN5PxAaaVSlP3spaTwwYFZTXoZxScwnbfS9nJ6kUbMPPLJs69XX4DQfHG+YKxZZEwd4/DKlVn5U
ZiZYkah6Ft5XaXvpco3TstC2yjJjfs/J0EVAeaPZXr2FIwg4cvIIy5ZDUOKHnLtKtaFdRFozRIuB
M32g66PyWQzKyl4UBVxsdEOM3d5crycYAFNC64U3RjvqZ7v4wnlmqH9aglnl3I/zgIlG8Di5WOhz
9sbwuKEV24mJJFHI/SvSXyLyWtkEg5iTbh9DDZOcnJziMphTR056ogx8hat8qI9epclJrvxocotn
rGaN+ebgvY2us1nVxK4Nd0EIW5X1iABSpbHF6x7tOe/Ofto2/pn+ERc7WgFR3Wf7zfuYKFFT+M4T
+uqtfoDL1OPtlGtjhiVv8vt6O+Evm3b0dFjmroLNZ+2zarLnk6OTYtvUjkHxipV73AqVJvJb01SU
ocuymdSevGUQ0VWLb7EYz10Geal10zGRACv5CDvDeMHfctbFccHgF7HbZV1MbCTS1wNkvaYav4sC
c7Yl0m1dDhzj0AtEb4YDgTqQUOGAOxKMwb528LBpGM9nuw0lL1xdRfeO/DKQmaRqQieCKVCoy8C3
mliXbgAPQKDg4i62+WDzRlgrAJx6lO5HRzCxL/025XGqcJe1zRJGs37nF9YvMy7C3Iq8q2921Roj
8m4ZQNom3UTkIx6uVayepsjd+UX7Vmf1W+dPy33UmQ8L1HsqODoaraKbvbTIl63OM/Agmuygp/p+
XKI3V2UnkbavYHLXHh1TgJBsMmk8ovI4Yju57B2rPbCeeoMTuYo7Ns92O1OHwr7Z9LMKI65x73aL
f8QS222s1qqPJm0q9BPzfH1Ix+IF/2exGxS6TVO53/lIF1KsgThxEpz4mdXm57qo8HjliUauEkU7
TJv6WORms1UVI7GflM4zzPUIJbop7zoNKpeirI0flCtmFY0ZUQhlBKMtSEzBQQ/zQhf9Zh7aY8Tq
IUXg04Zql7XGvT73FPVVB1a4QCKbgLKrkvsJg0ZeDBjYbXllxYoDUVw7dpgb3MTjB/zUKJRjTQMK
SBNA3poW2Co6REMOXsUvnhJhfdej++H26jy4v8hOq6Pgbt44RELXTavOFI921wg7SLhkHPaBrooN
20RoHZj2QxrSeJ54k7k12OYgobcFkBrJOztSj5ozTvs5Nd6mRYvusEDlm5FIEkFm+WzV1nE2ipl+
Hj8Jh668d+Bscx2P7GFjvpy29GiQzFlvxzYkn2kItKR9rW5B6FnzvyF0OxgtwZZ5o4AlErFwpdZE
sI6mjRRf+isefLr24iIPMMzIs2J+WzeG9R5VaX2yG2QtNn87VTXpq8+/PkmW9eKL55IMID+w9dY5
CaoO4SDSOSu/h/c61TirEvHSkkZVmblwqYzRqujNfNc2GUpiNEwb8CvXYUryMz6OoDLEbfZKD8kk
SowYRvek8d6507rxqRpk+cQkCHjOopKh+BoHsZwUOqpdG2uzjGDmVCbirNkfcdzCuKzUfLYXkk4J
n+SUA544tlKfV0lcG9WaLhZJi4EdrTioWY+xiULk5DmkH77NuIqfE7Oo32mYcrcYqvczsgiVFqkf
GN5yrK2EgszUDDVH/upiwTg1VMYVsYdkazw6n+TrjUvvjXdabU6Y9Zzi2RombaVFTfuTqN1Md0On
BQKB5IiLgcHXFBhkMyPAsjCsQJbjarckc68PbQaSu9rGBgG2pkLTLQCVrTtMo0FJM9s9ze/xhm3C
E7Awvg2VPhhQ2VbowqhlKrrT8/x1cFv0Kscc3G1adOR5cO9vdEzfiDkgltRksl+I6wudGNax9xFh
Uo9SpbFs97Lqtpmn75OJzVblCSRao0N9LBm7aae7axt4+UGh407iHm/g/jmbaDDjV6Xs0iKU3E2w
luqZ8Y4XKGEEd7ywGdPepU1jAEAQEVq0Ua6qDoupOcLrFh1upLKV/TGevGq/2BPN8nGidvZUDGFb
tsm6XOoXlXkU7vL93sfQ7IMi7W8hu1w1V+pwsjeL8E/AqGbfs8DXr8BUTpVbDJtEsbglqp88wgyC
Pst4FzaaGK+Eogp+jHTe0jkwhLDyiV6ZkfkSU+f4yE/IuzGlZW23MC+xOO5ZKacWCcTFvEQ1QfbO
qx4tvTEL/FNT97oY7TCtaodOrqQb4m08YZsjlcDxJck4q1QYh3E1ySCLxnJFRRUMmdtvU8VxdFZZ
Gd1bHs9dozZDiLHvOXHYFR6T8jsauy+fpei6daT6rnNHXSfew2v3FqwwHZJHdtRF66p1qSj0xvSJ
KjCGWkqJ8LanxQkXGM0tbS9fzcp9sVrwsyuw1G+Z2eUPXZFTzZkkprOiXAperZrHlKdfz1P/YabA
g4tHWnn6M+b6wo1uMSpSyqgN/XSRYywQIiiMWzTOZRga3rwScLG7WXCqgNbNI8IcqnVwbNtlQTPf
mIBJwXDU6O88XtSuThRooFq1U/6NQ3zYWYN9bHgKUjDqIjBlqn1baKkrF5d+OVwB9DBRFsLhqB82
0dS/jraaMdAraDd+v4RD72885rpVnjrFfRFVXNPtmN+DaWEM8t1jOhP/43JswIrF0L5aVU2XsrAX
itQY4ihQsMMCqRh+mVj1Q8vew+2sDR7qSlvdbLybRgcTHVPygrgceQR7kzfM/jF3BDAlifmYM6Br
bap+YcGtxuaLVEZ1mgAFrY2q8tbGzMYIuGjZn6mmuLRmcoqH26qepqhhvXjVuK1dslF+7GQbzeJQ
I3QOZxHeZGCkRclRwb0V01l5Etz4pSEpg+Uu6eRpmpdmhfFtPsdTdzLLmNGXEpaphLsZg2Tribis
Nb+0aHpvxNitXOmh/JHWdLcz7aqPxlKDE/BrBOVcCgj7ZXPOpE9V/FKm1sEEO8ktoKfvqW1+Wlpk
H3THVV9T2XLft+034B8AT/PzlMmoXjnGMCoSN96yr/Xaf4qjjseUX5U2/kjG+f6Jonq7D/B+Vs2x
jHo3TIkm4/AyYi4VZqFeD0eHpYEjb/uR3BYbizPLtkxrebOf39Yx0zvfhrF2fIpiff+zKjw6+Wbt
Nmzzu2TyDFSbWs2SdRWxe8oYecqQc4xXE/oBVZx4GrIEgqXzZQAZ23qLhwzDlBSWzPf8iT2POryo
N+0+aFz/UGTIbn1/toWVnCbLv/Pd+U1UfGrODESNWfXI/i5W444VW0Jmh+w1ufyGaydaF5GN90ke
k9p/b6zsEZ7lD3j8TzYer+0CJnLVIE4XLARgNWOLR3hHq6w486f9xrI7BuFSEEfDYQGzI6iK7F1D
wvMLHGSjfnV73nZZhCabm3I3YMhd3YpiB6+/W4D5ZLL4BZ3nhEFy4/KQaU2NsGJLiN15MoAXS9Ka
HXH/tclhEGGe4I6QEj8T04yYx30szZ01OYcbon3F9LmroukLdsUBWMYdRSGbeCI6A9cs16GF+hLR
Q7vcEHtTMqOwaOvEGO77sb/2efUjkbfgeGXtqzIN8uxn/l+UnVlv5Eh6Rf9Q0QgyuAKGH5LM1F7a
pZReCK3BLbjvv96HPTNGV7ftsl8G6J4uKSuTGfEt955rDA9qqd+c4X4Yg7uWQDYnxprb9YiraHrP
52G+ytvmvl0UyFDqowhOKQZjEggbLq9GQ5bTm0ZO9oPxPSqH0yDpwSPeJrhrmhPMQWTmSbf2CGbx
05Fsw6Zx6yt6zfIiNZfxuoG9apI/RVoJazN6EMSsLXay3mnQR1qmA+uv81XwFaxdzNVI/Ey1wyYV
X6fMH3BLcSvhLnVBupx7nZVduGLt2mfES80To1ZYT6hu21uxNgt6IgC37rFbLCabzlpJI8qHPuXz
WZFVziPTpxMpSBA6kbZ2H8gslGyVvJZRV1WNJvRwTOWCYtVjMg8OnDTaYgVxsCv8es5ejVpMmIBL
333pgz5HAxwvgLiLMcnfacy6raEdZm9fFLP9CM1sfjCbmANvNjrANmudK2eHrck5+qyk1WFs7JxJ
haRHuXZHMZ0z1obcGIM0r9m+j+K+YHIwho43dldF0uvbbo0p1OlBZuwimCzIQCbp5Ocseeh2ZuWI
5tLtm+IuZxKfRC6uPusnokavOfertnXOGrymrwFAawaqaxlsveqY6Jtc4ZQ+nRR2jtBrdXcKYD6+
JzSHUzZV+XhSr6JfDzIFwHcpyqD/ybitPNaKtSX9XpO9yNyn7AF+nOdXGZR2/QiEOXseF8eor+Le
dr4VHWq/73pFh4Jn0wNMFcgkBmDFR8glqwwyI+D83RJlt64Xq0M8AD0VBzzlu15v/dlmakWqdVqe
u1lvvjB/jPW3nyYBijlJjpvIJ5vLhFFGzsNZdsuhJMcAVbM/YUiySuh2YWx6sY4qQ6yIyGIEIhAu
+zwaZ7Wyb5x8Io2VM+VfeGkEW4yBznlXMvF/FJWHh72CPch2OG7VNZMD9QlXjYrUJcbv1JnA6e2G
FIYaParZ9BdBSTUMzyvHCzEFuZFGnMBwDFenon2LaaIOyimwzJhyxtbkzKhQaNk87zGwWyM92EUr
MQ62E+iBTs3VzxJ28Fsw9EKcFJltLrQsZVPvho5sVUf6hT6jEOmryPOHhI2RHqhVdZ74mlyzpHnr
mxYJO9K5+IMBPHvxWqiZ5yX3joAU7DvGNzFy03RYdgtvO41rb9h5uBixRcxc145fCVHAtwTcr4+K
QcS4M4jPSzjEjC0JtJv1O3yNlFifydTlARYF6yyHcfFj6iEhDUert8ko7hjLz/CUVYIpGbDqitcy
87KLeR2q59j2ku7Eb7PivcGR6e0Cd6mReKiE1Jm2WrcoLUyZu6IKqvSWzUZtHkAq9O15McZufTCF
McGJChCjTiV/x730kul1dmzvw+7RD+1iiXqJCsTmhIZ7vUa4/NaHkplLEPKNU0zPYp9IQqmZUNoo
hz5Z/UM58BY5PUyrXLD0Cb2ppjEaIoIUhDt9EWm7QEPwWhtB8CIdtChD1Z73fbJlMbIhgS+E4gEB
DQETXHr8a+ixmN06tEGoOenvuuGZc04tIWYD/4axflvuKqWRHpXMRqMhLWIzXEs7OECKdhSIRd3f
kdRt3jaiD1AJerX3vVYFegK5Dsl7n8ZoohMtxdFMUahwBeYeWaVmmhURFuz1M50Vpw8WUidFgqAb
Iiwzl5OW4IEMWAQRiNVe47seQkwMK3JfP6EOYuyiyVhiAfpZoml508JmX59kW0wt5WzHHHyy9A2W
AHMNx6zjiRMIK68U07PbBONDidDOzNBQWlNxJSF6PMO5kCmnASBpjMCrmq6MSiSPIJXKOxxlNPll
59zI0sxeVJlX795cpTfgT6bxAIGDwcjW5pIsD0B3CGnlAwJuKzU/u+O4SbfoKAlQ5L3mk2j43wz4
YbYTKm1JA0/Ym5HFzg0BURTHWm/IELN20x6UsBlVZWUyPhdF7sanbqbM13ydmoc6llAZU8fxEOy4
FosByy4L2hge2ycQpFZ72fWL/ShwuB1Hs95eRWCRK76O4rO2VnRW3WrVj7gTgxcyzNVVnrut2BlG
F68APQMYU7Wf5C0fe8VH1+VpesSAk9OXNT5G8Nqov1b0E+3O0z7SwSKX3k2HE+c2mUfbDktlMnMD
VEBiZz351F5oDguSC036UwctILMg07HezZJMh50DmYAQRHJFYRGUCbO1Abzu/aSr6hEas/sZ9N7y
xZaCvpBlOmjLDncufZrA7XuSuvQ0kdZ+N5/ACBEtC6J4hSiXKDS+IwyU+sKoJ/s6MTq7OanNumX/
0tTetW9m2TNeRn3Cr8ZeP8aJZNsMuOoW1TRapA5uC4ZGr/9ycsIQwkomTUdQHZCIKLMbXDliAOKx
mzHMH7l0fOgPIHOvi7jPv1dzITs4rWdsygSKNW1oyBTQ1zyWBVO+YHBglEsxnCwKsTonVIXKlDkT
oeKpyO8qN1nKcHFG59ZILX5SC47oGJNa85hxvVPb+KlBvrneglpGzxrf0AjyWWWYrm6NYPS/RjRo
ZZTVbb9GbI+0sS/MLTArGLzxznUYxkTJbDsPczeJVxlUTAT0MvlwYcfZdw8VPJgmNH3l+FE2TvHj
mhXqYSGNmJHGQM4mzdLQlQerY/YUJQyx+buZiClZLYMjHW1rwracT01y8LyEyGXGVsFAcpzrvNR+
nYBVysh/ZcDs5vfQmg0dEQuYsjj0ReQu03rUMEJ5uRhUqKVyt7iZ4moAvVsUChbO7IzulbEk2uPO
oG3FmpMPI8HeLDLu8KAl5mXXWiDSfLcTOKTSqfpZ5wlmDURzmXtSLHN1jbo+n/YzQ4mPeHXGKVpl
t7pnvWUw5l4n5Oi7uYG/cFqT2rJGha0RQdhwRN4MPo8ax1NQPcJ0Wq40sdv8xx5TxJ1kM9dEZGIh
HzT9lPp08msUl31bV2LfYTJ4AW2Bw8oQeflQEFRoPU2u130HrMDue9NW9xtfLI5qPKLfQabza+G5
40VOH5IeEsxj3i4RvvE2FhX2nwDjdsRCJ77JbBoEq4MuG3nEg916aMEUGJysfGeM792xWPfw78w6
0Dsna9TGjCsX/1rH0ovWRiQZgnmrhjdH+IgihI/UAuJuVusDakS18aiLvt+DE0i/0Mdan9PS9JC1
hoDpPhkO9isPDvVShnXb3ENdrInF1E72bo+6GqM5Rsa101iIQJTMXorW2kMFRnwC1ccytdxPhu07
P7NE4o+PJ9JvAgJW8BCtgInRhqFDoEUQ4oVtg+cAcUDyRzTkQhxCXUz1mYyz9cWvnZQLQihu6WCZ
tvGs6DsMP/3K4A3n+cxCppjx0Ws5oBQZ61G/TZ1XMo8dhlKSMu9ZrOELbCknerahc6cEPEzhasby
DoCZ4HbNBnkEBjNgYO9AH+2COtDQhW2ITfRV5AnesFidQK9O0GNVL2ca+Eq5mP8855Z1Fsnoc4OO
DLhRS22IR2LLrHfqBVz3EDRnhGib5h50gVvvxVzqq56UoHvdZ4pOW6PfJFJhAKoHmGj8QkaOeRFv
/XpPtntGuIS9LjQyaM1fCi8QkDS4bd4IoE1fodZtcQpjzVExgY+47Ik+QHAeCNExgpkB2jRlz+ho
wwJdiXSp/QOp9MLa953ZVLvKitVnsM4M/VdzSD+suq4ep4SkvoiNlKz3pj3XEnm58uEAJ/5wykao
xSRVLKSoElRBSeb5TbLs0XOiq1eKkdrmKB/XkJtkejSL7VCQTuxbKKNrDj5y0Pz7XrA55lplnbar
p3opqDpJAAtzM59uyeoWR4zg6Rsll1VHgWkV947P7m1Hg+D4SICmZNlN1sJUEvU9w7nMlsZzKUw0
RbEmyLsl6IzbDctmsiM3OAahggx9JrjOMR/boHQuqnrmipRN7LyCGXfsk8ztmmtSofOHtNVJv7MF
ERgha3R2jTATx8dMGJgZ+eYQ/lWR3YTKPpBXS95biCkmw6AOwo6J0oHD4dxHWOoiM517uMjr2nzO
MDUvE6WHfK/kPDzZiPEJXJ3j7pNxrnPTNsnKYZBM6TVHR/BTT4CHgFvo4g1nZ2ycSxLIGZ9Rdd2O
Snfvg4nWBHS6Fb8ga6Vu9wAs9DuX1Nuf8eiAYoHEZtzh9WiB3DB15TIR0jhvACJku1E29TFfE/vK
Lb3yxio7YjGbod2+B+50U9v9cs1d2vk7b001pAV2iMjaWafTaTT1hwZPZR7IWsmvXdy2W8hvywCi
b9K2PLiF56R7zUHjXuVzgP1PZV3v/OGmJY+1bXApZLJ9IBG2gPLFx+REDRiPo6Ipk2HNyX1Tlnwm
wVLS7lX2MF+QMrydIomLgr3LrOoNt1XThUHZAFdJM2+87zMfvE68oD44y81aQNle4hxt66JNMwxs
65MuKoM0MjrujU3Pi4hUuny6aJJWJ0LGthILEqfFRLoNhjZGpfX8CSeibfei7jM8cEaxHt120VeT
68K3pnz0vJDgHsrA3PCn8opJ33DH58v+btEBbiAfFfPNbFgIj8i6GnmA8J+8WBaZOrugSMVt0MV1
fd44mquc/O6+xSlWrM+pNqz4JCVdpduo96TNgO421B7ayUoFR8/82GhVkzBbiZlKXg2Fy31vz1dd
j3RlZy1D+5nkA73eSjxuxxeZ2qDM+/qBNXAC+0jHFuAcbFJLaK09mn6OqAnX0YDQ4aTliLw3ZKCO
uK1Y6fqLKnbGyOm5y32e+B1PUvHEkZkzpkEb9t2zC75cKAHGHT1jmjAI3erSVaPQ2IaR80+zUoxj
rBm62tYZk/DX1nFvXOEZgHfvTZ6MD5zDbLTQjtXRIpb82alkM0ecGPX5oPETRKRQDANZDHMlD41o
mwk0BRlAEZAMnVyPnV/fuTHWDH4Dplssci6pL8qY44hRReb8FDKeIdO0fgN2NZHGY8C4iGQFu7Gs
0yQP9AUXfvtWg8fAZQXfkiNHZIimW+Ejf3AHm4olFW6HsBL/XHXqIeBbblCkYQeoVpDbO8+h2aZ9
TbxPuO+8r66VqA9DuPFJNib+t6qd6WlCpNoC1/UDkx/EZU9EE6q2s7afee9Sd1YPSbosr8gg5DF1
avWsJoYF5C4TBLcJpbtr11/756xx8n6bbsGacwg6ZpjvQAbHc1HN49ZS9G9lO9FLNb07cWnWJaPj
AsE/EoCqHuJ9ma0biH7xeo/UaWe7yvXmkTW363KcZjI02OyxWFrQ5TGaCuzs6C8WOKeJTo0gPVmR
r5iaJFbQDGK/ZOXht+cJjpK3uZXz1ZiVdnfaJGP6yLuWvlmC/AlY6Atk5jHrYS36GToLrs/0gXjC
FiLhRsstoMCivA+yZz+moGUQZlR84fIxF1euPUFZZBwAmcRifGRhJ1rTU6RzQxNJEZfHmCr3O8cy
h48ZeBVG+7juXwwgK/wMzzNLLidK5hMHu5+DuijN5R69XX70iBacwqGQw4r8vOhoLfw0+2wHQ161
KFY+TUCORxZNCAR7Uc2vfYmeZlctSUtwnDHd6cVLUFyIFAL1NIJrlj2zyUza9kuVBeK2dno7OeRF
GfAh0Wfex8QE0C2BHel3REW12Isc1TyVYNpuGMCVL9Ix4TB3NFnuAcf99B3HUAL3Ogv4fpE4mCr8
3cxvKFZH46tDTvYzaAsAfDWRFK49xBMnIHOFqC1MCuoFPPbHpIyEUY5OH8AZBgk6CxW7GHr75J0K
E9mA4fMeuXXgvqVsbV6KYGHC4LT8LYEj8RqznIBEH8oCugGnr0tEYEjxub5H1rTbZA2P5cwkcfCC
pNwVSw/JBt6Pe7SndgrA4ifZY2xVU3xJDjtdAQwTcZ4ubnUwPJwXEahstlvgIQVnCPBrzivpwVGo
UM1S2AxO8jxKLis1iyA91EWJjMTwNQ9rHuSfRWznbC5tR1565Ux6lGw82lgQzQqMXWCsL5AN4gdo
WMurS2wn6dK2476DEKr0WTpxPeg889zIQwE7ER46NWg4uiaBDVzPfIZm7zVnup8S4yowVPFUT0NO
LoULYmAZLaYdQJS7mGK8YAAK+m7p2X3N6S2eCDZjMwx1BtU6HT1Ku2n4aGJRrHzpBxwjYiqglJVZ
TDmxZCuCgWGO50dsF4uOBs/xvsnHnrluinVCVjXRQGRuUT2tDvDz/TCbw3Ob+pyLEmGTB9vIweQ3
yFR9jIZlXidQNBR3Yc6PsJaKbJcqzz1WHovD2Ig1+MRXCm7CwMw6y65z32k98n4GetdqDgw/Wqm1
wbAOW1tk1JSGJlmAbP97ylfCQld4eFaup5ueVVJKIcBAjwgys7jqkL5VYaPhi1+kS8vWcJ4XcZkM
BN/sBYrS7jio0fnIOks+S6iwnC2AcD9xIJaPxMjRHM/YsMfIFTWO6BrErb2b1gCrOdOuYhttF2PE
rHt7UEGUEa1Su10VgYANsl3JMgkeWEsaDs9TmhGwgOYJLhK9Yx0ySe+/uZjmD3KZtvTstK+PPIAN
e7QAWmRYpNP8QIvKdJ/cO/hmhZ6vqwCZ4AY/SIl1ECkVmMHByvAN/C+OeMPzX8d1bicElYpd6Do4
4sV05go3NSoSbN8NHgi+7jlCtnAcahGA24vdy3baXl9DZX9tT/7M1n6RuHI6Iu0PDSvj8WLw+gI5
mz0kHQqZwvlZmsXyqd0xO0n6OX+zU0M/d8JEmzizyOMjndnCH8xlbn3sLpP54TI+RqxgrMYQcvoV
7xAIsU4TCJfdGqVAE9PDtbT2lZ96zDEstY3D/XU6G7ymEaeuk5D6NOXsU9kUoFerPYvUjw5slwRt
UpMKiLqo+2PvjxOWaVW4ECxT79TKQYYFktLlp0DGd6XMrOcjWW2yk1B65smeyg0pDPpt28BgN85H
VRB0eyb1bFXnK3laWZTwuGDhRDsRAL+bmHLSzfJeQNVkkeYYE/hsjUzpdVkNh+VUxrYozAIUIaFZ
5/a1MMgcDRFck4/Hd2o94gkQYpfQCNypOsu/ABQ2x3Yd0bX0dr6S0SScPDi0VcZZZbtDCSkCvyqW
zLnfuBuj+ZPZBjqnBt3eU+bgZQj9ofGezZYlWxHntGQec1QgNT5yjQIRUYnb19bpHgwsmp2GOOPi
QnQ5CutY2gYW89GYJ95XosPDZOqlQUwHAX9c1XR1O0LnKZpSRjPvqaWa9bzQG5BPtHzX6L21Oe18
tpvoRvNFfsKmTJZTJMQm4BkAnjl6jJVrKZ749nL2GtA9M2lZ122CazgcCSF4oSSuX1NEzSUChsyc
MF83k7+zfGQWIWaClNVOQiBymHe1/RUrMiYuyUt2X+WApHXHsDT4bjIKR25TFvyPhr3g/ciDOXtc
7Xq4hdPDapeuLu9ZYirvO29qDO/KKeWbXUtIdUWH5hZxYgmBwrENHvvEaJ7zpofiHjOij4am0jYQ
mBx8m46ZbO1kVZtXU03Ddbqy+cj50GMPredobA5qFti4kAmBfrdA7iNIdDm9dxCkg4EwMHsChtNz
cmyyAQKkd7TQ3lPbD+Krhg9C9hNjgmt8LdODoeUyXib0+hBPW01IJpp1F31clqPoo7JYDvkQqGvu
rEDChlk6yAMbomBh9M1wU4A+3ZsW8TXhIpcEAGbBvDckwWiDzLgdw6qaizLg7ZnWed+P3M6HjelZ
hWhxl+EcJ8xwlREZqe8yfvzGOFkN5PIz0GwTyx2IfJQDxUm8cpxuyTM8OHXsF0zeDB8izJ69SDxE
QwsDOpxZ+RXE/qzwQlRbL3f5pORj31ao+TXaXKa0SVWoA9oOseeeUWc5yi2o6mbKOoczhLEB1kfK
0LUiSispqgzQ9NqyvZfToJN9ChB13Ddbn8cuXzZgbHMw/YjoDYi9q8p7EeVjzVM8DsJ/Xnj37bMS
9S5sE3qru4bTCiohpggvGsS4gR3LpqlOl8VDuSDSdnpkWdZ8OMCh2l1W95uMtQkyYzf3rfm0jSre
WEymwwE9Y1JHtp1SGAYeURphy90IWzHOSMIsEFowNxtbzRK8LWZ0T8lovNUWyOeQlTQnfKZc7zyT
pDP/bIThladdIobXclqYRxD+GU87dko5Kj8t/Bu3grP9xrgSL1bRoosfrRGW5igJckOyVDdTNJu2
TC4dD0UH0ACO6R2Gbby6DY6RhNupxEkh0fskN8GyJk8thX93wijMe2eSg6HbXV1IDS6sfazrjkLj
5OUWESIpEC8eltGS74wu6GUqkyQ5nLlL91GJAWUL392SOotuVCF2GJIx8reRy3mzCvS8YM1JhdeO
s3FkvQzr6aw2HIxu8nXL+FuZF+cZzXOUdr6J48Vymm/VGrZ9NavZjw/FUuLuD9iMYvuChI8XliNd
R6JX9rnsHAUzFnyyvRtn/veWNd3wpvKqYps/erxJyq5Xbq9ajs/p5BKUth2BxBMFkGrIes+I+Ssh
3rQY+YGgntombI0LAN34F+Z0mLk1Oyf+mbVme+MRGroRCUSQHDDz8/3W1ZoSz+3CeGFv7SGPzLJc
8rMWUxINPy7qe1k1fREeaTVHWW6zsWzHKW2BYrRrcFn6haku6Ao4SjFCKH222IvxsQDax05rWowQ
444bL3I9uD/I+mKPuzRYN7MMC2ZqVVqoYefNLvrIbgT9dU8CTH/dD8E2OIEd/FK18/xtgtb4Wg0l
XlnRBPhYLfIHCkKbYjCXs7xmdKCf2Lh23BoCe9N+UQpfdd1X4Fgm/ty6t00kEdhx0d+Ew2zYXybd
73KggOH7MfSJ4tIi6w28Mf9e7xnvpXyRppSBE3tgDL5ZzGY4A5Rm3i26deS+RcIHsKgWHvYjFcAJ
QAeFk8RPlWUzkMkX7L/IzyEMrPb0xCiGkY0vodS+5+yGnIs4DWy94wMNzOcM8SmmdUC5mMTJF0lC
NTMqvuubJtZfGoHSFKJsQvtrrIRKAqzpve8szjtcY21g88wxFjxfkAkjtoBb+eCacAV3XllvKwok
ZgTcpo5Q+6GC6A5HypEGqpct0fEHOV22n7Twgtkw07NjN3VV1C0V7dUPTA3saOe1D9FIDrTLBDIA
3/Rrrwl/sNpOBThqOjs1xC9+6/oNCKd1uRoZj9yOY14Yux8UIzj9jWwIbd1M74qq9t2V2n0u3Ta5
+EEAWmERZcCFW7R45aHCs35RjMpwFy75zQ8v8wMS9FLM6LB/yn1gFBwThpch50+nujjSk6Troa99
xrw/iI8R4wreIHSawqA1dG2arj6V1gfTEiZUaJhr2vYG3DxnxWjqsDQtK9vjGa9/9kVjsugukpX2
N2k7Gf3oBpx4xgaQIPyDgbDIi9ZGdYQUlnNHBbek9NgFGTx2u8L+HSYzih0DoFrl1JqFrLbNd6r0
AJoKSuS32I4r/6KIOzeOfixWV/Dze/R4alqzU+AGaGP01KJdBGPUGVE7ecHFjyTu+hwR0xJZmq8G
alRuIgqcgiFYTQbc4482xq/gtIMXJUaQM2lfPpOemgi46UxI9o8RDoeKhzEH85G4PQYJtplUoAtB
jGh09GGayEANfxAHzF654xnBvRC8dgS6ctILO3sfgr59Swiuu3IaTvDwB9OZlE7JzvckI27F1Fyi
966MAk2QAb8qpGNdaX3zYG/C774UQaPe/LEZ3Mhqh+4Vlrx3dNndmDu3lAbojlKCsCmnmac1mefi
gKaYprRL0EOGPoRq5LVJqgCzSvBeAZNNpNL6uoXej3+wtPQbUnY24Qz6aShktpQXCb9YhwErpu50
wx7AxMYecVr6XfLNlKx40ZaR2AcL+egZSW4y4AGqTbP2MTwiyDIWSrHGaF5wdwTnIndozBrfGQ7p
kLITMRB56LAYG/nwAwVpZzjsj/ayUnIL7G6Km7UjKqBs4uS+RguQwo5XxrFPVvtYkGR3wzo5f/Qb
e/z+YQZeQgHWweBf0NWHzMwoHzxugTH6oVBN5M0ig/1oLfMVZCQGqwIYAA+pkP2ZMpp+Ux/YeWT7
ZJLxSvvuwjEYNYa576G9drYNHyydTRBMo5LtfhAMLgcf8PShKye0fx7b5DbM5VB9/ZCyEquJRukg
G8xXNLcDWTukmqpi84oRnz132rkfGAyCy67L6qEiB6D8jRvZ+psbGXU3A2SPJDDTxdW+kTD/5P31
8oUDQM0LgkgJgZEoDg7TRBuTFQ6DMGrOE1PH0dTUxQUZUuadsvCaboakVYZaifxDw83Qe4E69nLM
W8QkRSMUiB61KZnTXDRHqibnwfBFcG9ONMe7EQ7X/W9M4L8SOzGBg68GU+uAZTOpADZL/p//HnXV
95aeGDOTgrD+obyzRCjszv9K8ZlAfOfThZ1FkxHvmMK0Nwk0vYBhnR1c/+al/P0t9UyX99LFHY+9
6K/IXFrVoeboAu7gog0kzXRlczwkaE5YJdvgQxfMbME+GVdEXBmM6+BguN3ETL0qyMVySyqf8Dev
afvr/2I69z1QPnLLDKMMcP8aqTRaVeBPE9mqwkXXzc5Tcw3X2ptuOYetr8Gz9f3ogxfYt+0EsWwc
NvMmRZp9xbgcqWhBy+Tv//dXZf3NeE6IUuDYABaEFCwF/vKhJU28SmM0pogl7Th/ZsFk3RtMROHd
m8PX1Hv0WQO95RD1XY9jSSFyKcKWdoWQHm9p38t6MSIv8Tc/gW0Bj1k79Gm68DpuHDsHDkI0CfP3
IJm2DqNPi5uF+SogcWQFPr3luizXXG3Z3UK6NBEgM3SWdM3bSxhP2BlS32x/F4u24Qj+8lH4wgMc
4QhPbgubX59UnfbasitlR6byy/UyGHMyLhdyH6pQt1pvVsi80aFLA5GHxNkL/Hudh1CpYZqC9Vji
8QZr8JkYRvX8v38gf+NN8C3CTr4BmAFYwMfeHu0/nQZiNdAOGECBZKsLgJPtgGbWrUV1C2jH42u/
5Fm8E16RMc8q7cmiVWzFEsGkyL6N2vAeGA2CU/vNy/r7NyrYzieEPdRpsBP+QiyXDAyJXluHqJhn
PJ9WkZjQEhID1lpimgRkE+3HDiCW1G7syVtNGYCQDI1cRx1FCbf84xX9v2Aq1/VXed+3X1/91Vv9
79sf/ajYsiP+6//j13/s/vHP6qvaQMm//MP+jxT62+GrXe6+tirkX7SQ7b/8v/6f/0QvPyw16OWP
aijxydx9KWKuf6GeuDxp/zMm5eqt6N/+9t//k9cMDAUmuQxsuBWWafv2vygppk1SqLQd/EBmAEze
hx3xT0qKdP9NMGlAU74NmQWf3H9RUqTzb75wCX00HejKfAn+X3Gg/KpfvlL8fBH4klMNNrSH6Tf4
C8BCTEob0An6nYOZM/W9vUW0w+BA8nKH2xLFY7q89VLemMXbmtz4w+NQnfQW6+ElQVKBrprB7Jxd
arKRu+5+ArNFckgrniSWVAk8LAVDp5glIJKLwIH55u1q9aHrHNf6yqUp2X71VD/g8+ppUEdEYx9V
EgUGNdmpQk19K4oTr30gcV6PLO1nUrhUw5WEJoLpcBVHVXW6NvAH6hM3ZjiQtOcV/4ohCLPNM3YN
Ucu0QzAjTtuvgvq4hXgouhvs8bve/rKrG1ezymva+xHtfF5/rxNq7eC41HDbdfMOqva6F8sZFRYY
QeQbCo6dvMpJYCNUaTfro5+/ew7zZHpwD5+gMWyWPnDPeIjYobQLzu58U2xcVs49oQknCYw5WeGS
UHt6qIOzrOCAp+pUx0/BCL+sVgddJReqgSIr1cGczTOjGnkT+8Nkjgeqt32Pqjj36lOITSxwvudJ
Q+ra1d7tkr7azdmYzJi7XwZ1kZDr5TBaE3kbLu1PjbaMbfE+JpR+ij+2PSTeGMcC6vFlrh8+2c3B
mwmQqm/l3gSNnCzvDvvEXqU3JBY/DD5Z7d6p06p9C/gBfgaAySOBL2dkzYVDPe0NtNiD01/FMPUL
kyl2sk+wWsHxCuBrqjUnEmK4xhK2S+FZWvgZcslILZEny9iEtUvQEd5hb65/SlzjHdnKAJJFMe2T
BFafQcgN2xdUzWVBi5Xx6KR2KC6g2JynKIix34fdkEXjkl7gZiZr7V5iAMg+aQsY3qqwRDtv92ez
T8BE+yrmNLJg95YMMIsMqSCsPoZqJzOZCa5T7EssYC7dbMmPkooUo+4EjWo045q3J+/SBYznKU5J
NBnMa09W/7ruHZQze4V3gAgUkjKexvGFSTv36lVBCOwAOqzkm7D9RuW8mmzJsWyEunzJF6LdkY0J
eZalH9487et2ocmZo4Zvm4+LiPkxAEx4cskG6wNdbZPN2ODiSdfTEiUMQgZevUIxNUfYnqMSZmae
npZIVAjR2arUrdtaDg2DaRc+gU3cXEEgEVGIhrgczfs6n9Gk/aZK9n4tn/55wCBVokD2EM96W5jA
n+5FyW0Z0OoNXD3f6RRRXjySx848Vx9clH/WjUIUFRiA3lr/0m6yswXBsjkiYV0RAsXTSVXEB1DD
iErNw8hmUNk3Ot48myZ/DNoy7StJjawh/ahHq56FKX/GREQZwD5YcORWh82D17JrtEZo43drc0DW
H2oEQQsmSJtdqCdfF/QOKNR98QS+YG/xbd7wK6PPd5yhyXrp2p8JzWhWGhdud9Fo0ty7swwqLeoe
2owxPzGmh4IXQfMWQqXaue51l9zpfgmd+eRP18t/x5H6tRD6+5u6cZ3+9KYO5KnmCBqxkhWPos9v
bFhLCYE6K7xmXb4umHpLcXQ93pQTFLH7pdG/+Vyhcf25FvvHS7CJIPYdz7bwRfyl+ylHAykNcGeW
4t5eutluIUxujlR3UwCHcd9p/RHFrISd41oEcelYd7Z7VhrHxjubYwyc1xwVwnoS6SXfemM5m50L
5Z8UEOdI3hLuaS02nOBvOoxfgVd/vOpAWIJncXvl8FB/feNMnhjkCgWak+B96AsG1W64eqQXrr95
f34NaP7XL5KuJy3eHrIQfv1FA8v+QWymA75lVhH5xU7DRZhPUv9U/S7VGB3tXz8MrPaBcKkjhGs7
pkWR8efnAZ0O4qUYT2NjsO9377zYPEu76VShfWESz/pzjbDnwaGWR0ZS3L/y5D+pO4/dSLYsy/5L
zy1hWgx6Ytq1UznFxEARNK21fX0tf5WFRCYahaoeVQGRSL5gkK7M7j33nL3XljRoEZ5WinY+n8gP
Ik4LGkG+Zi9mjyUtL/w448BVlK9iLGDWaOARICwSy5A5/lMWl+6s3O4egzkdfkAOeKz/jlW0u3Ti
+HhfzRkeNPF57r8lNQ0YXV5RbtG+OS16t18uqvjQmrQjZBQ260OXSLYhobDUf0FmQc+0nJgbk+kQ
aHHOvSgQxY1pYNR8TKWyQ051XArkfxJLybzcEY6hfAf0m6yx7a7pYldIhJCGQLb9lsI1zvt9lwRm
b8BkAK8bwWeZzkzA5Lq3Y9RMKS3hlA3RRDI+RM9iscPTg48FJudDrWDQMJq739aWjN7ueBuM9ynu
/Ll5FbTbfRs2ujzQ1tdEZSYIwSeC6YwQ2ZnUp8ZYcXoQpSCe7rOrZf2RxGNutnTncI8IiLtTpy1+
aMDsaQbombZfx4kR3K8p/aBztBU4z22Km/xzzFMnMS6G9EiM5DSEo7jLh8eJnUOH09MKrwhvXLH9
awco61fa1C7dIIcJkDvSjujlI80/JaNJu/acmPH1migzkzXA4OLqSePo3K0c/WAE73M66n29sHqu
9CjBifXHVhV56RYk/gXCrrKDAPRsFgOCZZP9M9VcFSl3YajhoqZuT5RVxvCHF6/kiOjY2rZx5JL6
llvu+0I6bJIHsgBuRYhgO6aBQws7MNZvBKp3uBSK9tatMQDH7H0jLf34WNASqNXEU6nNeDhMC57V
qbsMOI3V3XJj28/6Xu6DSgn6hFAvosQi/SZFxEiCzTL0K+AwlnIjvG+pyt3Th3yhoZARYJqKQuUU
UJ0t/aylP9EYPcDbinD0MvoOuPSYrPul/GbSlkVV6jZjHGLgYsoDE1k7TJgT8jXZa5m10+AGzsxq
c8SnqEWJ7qjsqn/cZO2pUF4mbTqhCYDyh/mzCaL4hegKu2Xo1scKzUQPdoCb00ArSRvnlZjCNcEE
JI0P7fg9LwrV14yQgZa/uJ9WSgICm2fDJ1Ri3+PkEqhi5fJ3nHXqEZ3AZfkRT55XNPOOZpQjN781
woDhselooCjEJkDzg1Q748rNc1y/SAnvLFARHylNl5qYycS6Uv7N5p8NwouZUNfhmYLHLEu3lugL
DTXmFsLHOZRQ1lASslELz1r6Oi7PtC52Al0ja06e8gLu//QXVMrp5EskCp5BxsLYfws1n5f6NmPZ
SKzEXQlUS6L46V5Szlnv4ezzSuz9ajL5SfNd9a/wWwB/sGfkFxQB/jC+E/f2oi45uDuR03/sUd8p
fShEp97yYvM20QPYOoAa8a/cUGpqK9ENQKgkxzRxnVb+SkG6DqINSIUxkO7MBC3E2bUAKaEw7VPW
x41y1BxfDfl0t473IKQkmCD3UZOkoj5ggqOTFnvvXMmIove94DUa9/yESaNmSoqYBPa6Il+lEJ0O
s01PTm6tkOzjnjW2zm/WPHmQxcid1Lz7UWKUiothxJ7errj3t6ClNaBBulPWyp5G1S0JPRSAni7F
Squ1v7SS6cCCDdGb2YW+UzrqFjTuus5t3H3E3epjbN7xadnLfBuzF6n6hT5CDR2jSCQ/UVR3EfPD
NLv1gOW3WnIzxDo/UCbsth7DpWx46EdB0AMMWwgHdTAJWB6T7kHoHxk37tCp2hW6C53pA9YNcCUu
XVNEb9hlmGtvyuKZ1RNbQ48RuRiKZ3E+JPjWtmI3mYdW+JTgONyfylATJiNcc/wFBueVOF49veOZ
1uQM0OxVte95BnUucduKnatwtUKPAXrm3elFrSb4XEg+amAnRhw3sg/lnGzxHnuxRv/DeNXWp1KF
DdgXDpGm+8z8kYbtvuSNkXRgYw9itJ2Ex9nY/75Mpt1WOKsa7viTKsuHaHjJxXCkXQ0kLp8whr/P
I9vmcERTzRGs2mnqRdCCBbnj/NAJbjqFsRg0gLWHo7I8rTmcobCgKjClo9E1Lu4MNC7AMlrR7VEG
Lm8RZy9qH0sr3D6XWQsOODtszDNz+7FVt+b+OGVxLrvsQ4hQImjth25aTkTaWnYjTtw1czzvhuz3
y3NHZAAKVXfiorXI8xEz2a5ikRkj8b2rO8+EdDCtAtRyFjh/D8B8NlDe3VR/mGmYT8h8l/YwAEMh
q0PlDIsuXsTgXO9q/Tzl75Pxgez/RepQ0Uu/pUIZuPlNVrsgJFGHcp1uqOUje6M7uyVkR3wsGL/z
zSf+PeJAlCAZGoEURJ5pEtDUuZFaIiq+9yhZwDEHkM9tWw8bH1i2pY4uGS4hf7Z8H3WP0Mw5ut4Z
99hcmItZ0BPNbvDxeODqJDJI2ncsploTlIMSTtLLZqkPcq15CG24WfIg7wiXNgk9tITXlqV+rjEX
crxKmqelP44jkmNrsouoOUrFU8+uPAgodubEs4w3DvdnOuJO1b5Eyx9BWM+9Uu4Ewq1kXN9rn/+K
qYagF+9tsqssnObM8UEMKMhXLMurEIRqxd1OV52sMrIjmvvI4FG2c5x/nhVo79hAF5J/e4XzCpd1
o0NcWDTn/vrNlfNRQq4IAxOdZPC6jYOxgqZ+t7PV900u328dt/Uw2yUcPnCzno7Rp5LRbMrOUjnE
8hHsTU4gFzv4ZDRSqaPwCjX8VO1WnWS58fQk8Qq2mGJiNH2n26E9qwGoV2KYlNl+EAFVNOudLuOt
xX2wdJgqNl9SOsnZpvq9z3QZaC1ngXuZNjI8v98Wnk0PxCipIlczrmArGx2eA+N30pxtncGIugWx
Smualk8ua0GJYdOsEeaVGwiugUslw5UIvWkyEUE3Qac0IXQsHynHOblXKUp/ydLlRWngJaqhtNLR
7Cfa9lw9IoQCZKt1pHJor4EEEDpdgorNoJBxpeK3EODMZ8u5QJti5uWpGS5lTvlRdt5yP7Uu1aec
teexi3dyl8NjSoDr4NMox5+eJXPSi/04SbtYj32TXFhKRGdpr9v6l4AMCei2syhEE8R2QDcMvfzB
qOxPLPvwOGm6fPRIIuQFFhCfY11oboSAGV+Ek8tUn7xHplY6k+CzGA8EqiPOR60LjA/XuP5emk/j
oDpTzPZXvXE1qxF4FJFIC3xVjHBzQcfrlzDA/sCKS+VZhurKUZlwkbm+dfLmV8DSi/plq144FMgk
7oqbhh99Yw3zu+YzLoygmk7lJrzFsNFGVTq02VtsvpU5JeU8BfN6UnDpkphTXIS5O89Kv9uGNkjl
OaAJp6nFfqJ0Kqv08a/z8H+rp0wLkD//3D3+qyP8j9byf43hHfyp70l8/b/+qn9qU/8P6UtrHDv/
k750XX1+1//UmL7/wL83po2/qYplQMamFyGpqEzp/M5/+uH//h++A6XMupO4/zrcS8wM/t6YVpW/
gV42+SmOmgrH5380pu/fklWDY6hBp5shzX8L3239NS/5x6zHkGmAg32RNRnoicjO+i/9BSMRIQKh
PrRb+aGnDHDHw4PmIkTzE4cOX3ha7zKzyo6fTEfcz17llkEaGJdt9ZHTOfNqH24xqdhkCwZKMHhT
Z69vLLL70U9KN/PntzXU9pM37GnpavpeHN0F4sL51nscjsIyNDzT37rjivGkUbwSbm95I38GymGD
ptMGMljZ5WnSHoGOINh36IX6yLMkD1UTSYYfmjs6DyPP4gEJp2e5RZDsdC8JaN3a9SF5IMNCX4/j
gQV4tG8MqY7iWX4odhye95o9+fK+OeqBHDSu9n4Q3IJfIrjiqxpCPfDkr9SPvDG8zQ7pEjZEIx4h
Yte/5IatHCPE0cgebPFxepdPSMvth8hBdHjh5KrZt/3D7WbZp8P9P1anOxa73vtAZG4bdnfsjrW9
7nO8fvYB46j95j8/x/YXWOvj4I5e+Vjzl/mtvZtoKmRn9kEMCEzj40Aha1n2eEv8KnUNfrdhf6T2
M++Vne0Gd+DvFtf4Bith645h2l/du+LmjwCVbLL07Pi8WlSgL5JcPaa6kwbZgP2HwatBda48tN+A
GXdNOBxUzlqQvhRf4kH4uaP2kF6BIwR9ONrSZUD7hpUKIKRMqj3L+54/unmZjWv3tvk0Y9z0GO+4
Dm6Lh1TX1T+KPboMBZAEJZeLWayary2ByNcUJSYq/ofmi32dfXX801wok9Q/mt8+jMEYUK5+E4aB
UedQkQeFhXL3sVDHCo6EDI7PGojZ9mc6sYHmAda+PsC2+gq72CbMhj0qHHjjTpMTyR5V+m7h6Jfs
Fihmu2uV7N67ZZf8jrDfRxyDdubH3nAQd8wYj937+nHfkMhfobdJVEQbYoS12dUH6E5zQDVpHOEy
TNPrRkZ6cbYeMpuYisB8bU7JUT4pT91xDsYX3bgKX9ZXvYmuaKbOZNmio/CFuM/PiStcGGU7mXCa
Zw9GY04BiJXEx9NCS4+vO0YIqPOaYD4au2pxNw2IkKdaAF44IJ7YAEYdz4Q9/iJqpdMDdH/W/OZ5
/EwyWzsOF4bG4IbndT+OcLVCxY32yTXbZUcNXscvh3B3c7/ALtnX63HP8wfO9NS6AktAvdgDhfob
wM3mmQOWojgcF/pfor5P5SEJLKC8PjgjwVP2sL+4wDomXIKnfUOD4BqQApcJCwYbQrH9+KHmDIAg
GrMdPZo3rroWfsOrdIW8p70TqGVHT+J35tuDzQEsGEP1NCkOPgc6m9+8MMuu/MQf/esaokLEAnWA
scC7o9K7cuMzIsAXwc/d+x0sKi80inKXLlv/xfO62ySc5k1j3TAc0jYfsmt8WH500yO06AtRG+Us
SBlyndol1IIqfm3BSq3PBLlI4XqqfNXxV2/1CKMcdpt7aXzt8IVg4nSfshyyn/ys79HN6Z+VyyEf
gCJvCcWZ+V58MTIHqfx+jU/WJ05JKJDZVX5Urqn1omS7SX7f1h1YqAflJL+bR6AGGBntebS/xZ20
ncyLR7hPYL4hNTqVx8nBLPYlX3fKYwDv9pz8KmfzOjmKtz4p+zMhUSHuhhYIx6OR73CJqje14wV1
5waodZi7LMve52cSMoqxdqL9lIT1dZ95ivPqNXZin1fX0x7kxPuWXdlF8fojH/nKFl31rfp8V1jM
a0439uoP3ujOfvI5uhwI+BvJWbzFK0LN2bz5eJZ9yTkDXr31iatetj0vAWCIU+7qI3IJz7zUO5F/
QvCBjSfNwWEE15d/YwW4N4uztp9dnhB/Xo9gt6DShEQHWcpOrZz8pL/nOzXaD7+cNvmy+H2naro/
i/Nwu894DkWAeO5mePB/a+AP6HSP7XH2GRuCMORY+ZvJewiO5L4x63FWX7fbkf8bvHLHl0crAOyq
YK/uh73AqPJSlC6UaikYV390+RlO5kGh4f12N9NZuDzFk/odMzgiikvx4PsE78JJ4jWQnkrXAyl4
wFXpGgH9OPdT+XzBTrN/csJfYVeNrnwgONN/OVc4NlIHRJ/2yVl417FvGifpjA1vvVJZu6i2XWx9
wf1/gycAQXCED/ZYnr4R0FeNn6tP0gF7YOVHnpT5ht/sPB9Fm5nbvQ96stqPlfbVz6Ri6HKhAqbq
JfIeLFdDRWYXwZpeyKpVG/Y57b3gKQsokzKc1X4jhMoUwhalD6DWe2Sj/x+Shf9Cefm/qnBkTPef
FY7FTz19/nPlyE/8PfhF/JuE7E20dFVksHcXaf174Sjrf0MJR/GowICherxrZP6jcDT/plqkheOD
uc+LJJM69O+5LyoJ1Pq93jPBtIqqzrf+Q8nx91EYxTYSETQg/6/RmCb9s57NEImVMRTF4IlgzkAl
9S/DkNZo1TGF2YHduCPfaYomT+3X4SHLW2KocQG1QqA08VWQ4XGLmYGDFYYJcAB9uOSqWLJMpbrY
+x1YL1gHZjJAuGfQ8zrEteXxC3+Ujt0JmWLriz3tAgtHAoOvRbuJJEw6NVzmTq2jt4yhTbBaUfa4
TRWXdaWeANqxiuRxv0fIyhSqFOhIzstJ0tcnvW9+CG2aFB/VckM3jdP7bEv0HcjNA+Wo7lGXcnBT
5fFlq8v4rGoR1QphaOJVS+uc5T2eUkgjqAxM32xnYfjGTyEytx+gkvm4mUlwu+fcI50unyEkfSRo
2xZinLIe10E8g+S32mg1CFGzxJAUugVP1Yr5TI61GoDbtlpOp9fop+X2htVRIJpYXqPHBpAbuNBF
i5AMCAan63RJd5JATgc8Ir33tLyNL8AFXmTosK9mPKrHRe+7yiYSl2/GrEKxcjfbSn1L004BLVvl
XcaH9VnkK4riDteDN7aVcSmmEq6qQRYJcaNLxIy1bL7MvKPRobLOLLiAwkETokvMcXbad7GlvWil
bsqhYLTgeBIjWp6ZN2sPvUob0h40TfoWNdrmpAAQqKcKLSTvQQUN2eXoruEv4gAlk2T8pLFfHBNk
tHu4k0wvtfbOJMNr7bVmM30nWpfvcPBZSE266iOPNM75UIlrLLmG7pSAyQ7TkGuHJOuEC+HO+ggh
LkJEMJdaBxFQfYnuT37UdWeI+44284oJqEMu+bhaV3xFMf6gamJCOmjZh9zdM4sR1Bd0CU/5tKwU
3E2bHnso1yFtNvwSOZMbXCC5owloHdR7nmBsxno4mSYmMZEmQXsf4UZ9avlDR+NBHevV78vxsNTm
a6yDlYP5NTIPwLmiVRBFZvw5Wqe6MXxoHdcaTktVJ5I2Q+A7a4ElIM3Oo4ppIgG2lUENpGe+ujIc
Nnt5dlpBf4gi+QFxtnHk8kItJ9MozI0Mt3EqgUimkoPTR3Oo2t5j6BtuWnM13NWGQaPeCRTq5G+6
NdN4l3V6J1vpbpsG1boR010TZ8d5iPZWTiJkpe3WCE8wEEO8xb3GxCgahj2CZtrq+N/2w51WnebW
k4ZJLFBNsbUHlMRMPpYBXHJxkwZqmgGTmSw0xpOiE/+hCCIEvvtokgSGnCFljiUxJgiQOl7cdYp5
kkZ9nw3q0YiTV81YRjwusoMn0ZHFlA629FLyKT23+H4ZKA4knZi/d03jYUbFYq9q9o2pxVFSixJc
osDt+/W1sZRLXrC0yLgeTaQ9a5FChWkbvl0uKToh6pA2/spKEKy0WXEmcbw/SMBsd+Wo/1lx5gA1
gHFixhOdOGG7dBAAdtqSuGk5rTxFSfxDr7/1ccLqv602fpSWfF5mabvFMTNNcdHqp86UKFfixuB5
MJHsuf9+tagSkY3qEgKUcVpIL47Fenb1PKucWStI9uxp5M1Ret427n2CgzQ0Ykm2MMczSWB4WbdG
zm157BvNNqd8uFSm4qIFI9x0io4gqWhIoub2wCYHi1JiYhrlh20StgdssSZij/jPODf1vki0ORSk
FMaU+JfFW9absImN9SzBCvlUmNcc2rqlXwxnhxwu0xvleqxP6bwpVCHcATet0UnbzHAIPA0Ghnr6
pX+5Scht8rPSYDTUkqEua3n2wJUj36mK8rsqruau5mr3lrlVH8q+R9WGvdncD0XX3BoY/qycCWuv
r7Gsml7Z0MU0ZcA8ssA4DSBAQST63HVLMG+g8htuFr+uE2lXoPBwmLbCeUqwYjh1UWsEoff6Zxwn
kb81xX2MVGmhUTPbj8yNCRtuRWQvAuIWoF/SKDpFSdDrEFllIE4Ng0DSG9gJ4WNAzpPPDYDiI/np
vQPTeHuMJ0E94r6mmyCy6jXTHHPikzs37lTQ0rUqKI8Yp9ktFpRXGjN0I/3Q1824tAuwaFEr81Os
5TgCYQGM3JenPu/e5nU3FTxzTe9CRcK4UOvpqdH1a4031OtE/m1UTNshF+TiAp8F/DwJJp2DpjgH
Z7tFTqszFjBHnXI/zvTBh4cRDKT/de0AUCiKhX0i9vW1iCViPLI1wtnAApfeWSBcTTJ9UWC19TFt
iYQty+pSTkuBQ6psLmPT+vkETJ7ZNax39j+B2AJNjr2VnGCEM/mCoLnN/GqkQhczWlHED+1xf8aP
EZ1rw9Ce0iX+Sk2EfpjkhbA3rC7QFhojEnAzTp1rZmEFSeSrpXDprRBTddO4ov5s9gpopt3d7/WE
jf23z6XfibTnY0MQA8vAWLmGhJ6ZnCADmB05D7kOcTSXH1uBF02XYXuqJgYK+JuTY1yRZw8qVw6h
MpQEHdXitdLp05vaMu6KgjdeLuP2QuBKcxUKDgRosaQvBHU6+N1o8kH9sW5k6gnZ/7NVrfW7LLVJ
qPegMOpRvnUCtm0V7y5e/myl8YA+3AbmGoLnIImS2CFG1F38VGwZsaJL/zvenafyPJOOBkPinDZ5
6ycWvaK2HJna6frjtDT3XzkmoWyIaaAPpeJZigbSNNMq+gEZg/ZF6PbtMItOq/acabXkqJQzyCex
QVqQJJ9tXzTP8M/7B6hyzUGXagUrfLXtxOae7yBl80nRRpCCdTvsSRHrQj4lkKfVimOOFcs8RmqD
UkVc9rVoZEdRZGsH72btdMg5u3rdiu9+ZqZT56uIRWZ+aQC/wwTzIbXO+0nqJG41q7oaU0Rk2GDU
3pBUxss8W/Oloky+JEX1ApGuQGaG/0lF7ymw0T8KGGU8MSZzoxat+oAwNXsCArQctoaxN0NgbEWy
2TLznDcjfW8xnEvuwO2hBSm4ioNAhvHTMAi0NNZcY6QDlfJA4iHStKHL5wN3EoQendCmz1wTk9St
O+tz66z6TZrF9ETCqjnvMCNNHuLW7ZNICAQA2dqz9vex9qiDWnALGD43JlEq4n/LJDtb6/dgVV7W
QdBChf39QOoQ4dFLAiOpJbXJbvqEgpNQqfcZRNrvpOjYFbNVdFHoc/hn1Jaft7Fsw81c5t9GqqbH
SaqMQ465PogEC0YZ3/4pSQnZ02ROyK3V/8CMYdI262PYjaVONjXzVjGe9cdB0QaaOJwR116RJQbH
neasrXKXAkPiCVd1Gqkvhlo4ddwMWD0LzXgmEpkPPJtZBUXIq+y6leZOPZkMFVwLzRs0OF9M7LNs
F2nmcgAfoEChTs6YVrsQFywjx5U5plLDR26mXCFivZW/c73ReEYMKqph63+5SSoUSpuYEJtAmjWl
pqXu9W55XcgDAhua/xk0Fue6UPTbAFvlwPXXoLQYvgBl0QzEY3nMjLp3BFmv3RacmU35OL40Frlx
qpm+IzxfaLNZow/M040T8wW/vl+r4k6TaSLrEwft2oiCRO6bAPyJW235sRzllndQ7J+rMX5qScvR
6+TEhsdpRFYfjDglhaI44ux6iHMMoNrPgqwWxCAWEd2LpOh7w6IXwKm/VqY4hq2xfRJDdk6LHvRs
JffMfwXRVyk0nVmk5mllCV1wT9EtA59QB7cquyBpSLUlue7UZQpNSWNkasVm4kBt+Gn6/o1aZBel
Qv3CcSSGQi8YN2Hg/jMK/MXiKu/xvlVuMW/SJcJ47y2jyIzRWLPXmkALe03vhkZg12EKb8NNu4Tm
mAJh3QD5p82g800KW7sHBRIkm/QNNQWFNFnFKwuPl476ANbUcBR0uC2DCF+k6AC4MXoiAIl93ke/
UgYPLInpMnK4QFGllE/J1ka7dZZA31mERkG3L/a4fhGaz5G1Rx4X+3mWgppPmPgR6oByXo4irzDm
NNQkYU8ab4RaKmrCiWyxY0yiFHIHbXJysfuSElhMUoZcOwcg3BEU78qwMo8tQQROC2qEYTEEMcoH
U3fWYf4UJSk7lYKgXFiQX6sBiXuVaVEgDzIF15rDVV/VcNsQefGP2NeLoXUnyuZjw3uOQHIo93di
vUnYud0Zy3XsTSsERvOM7QnZ7GaFBLaBlsI4qyq7MmoTN+qyxQewfBtYVSxF0I9Sh7C2BMwAEoM3
HH/9iDImUSiVl94n6oJllCA8V0uELWys6kto9YF3GYW7sVTmEa1jdIFP8W7qSRmKLNJGNLsJ+nR2
fiFJTnDQ+jDtFdTxpWag3FHqIII4TXhl4mmCtPmdKhJVyVEAK4DVhcXavJC7CSSbYKTQ6gfftBLA
w0IOJD0+peZAE63RZ5NHmqYDRmmccfod0EBIJOKn6JGtHp2A2h6lmV/cY9dd5Si0Yj4SaUJPZAhe
O9Z8pNULfB52ujhF0dgSHGdQsYnzSJVt+bBHBW7eMiiUfPW7XLkVWQauNJvzXYxx6yCMw8xJVGMs
nsvsjRQaRpdCb+r3i5EB8DHoX28ZmWDJdpd/F89VLHiC2KCiKKOwm4AbqdGQuX2FcEiKm32KnsoV
ZjQRIuNrtwVI4QvCmARbhggDYQHQvljbySijlWqoII/qTKLQMZDa0t+F9HTQZam6rkVDgt02GugA
BkR+WR9RajPdLsb0oSR6HhkgFfPm9XG17rIlZ5qTkYmeCtnPkijXkiijZGg9pXJBGoCJ1sQsnNuS
JnA/vHWNJDhKqXy0vES3kHKgHiwSaCbPRvqNVfvesdCQhsjSzspEmHGADDo4ifq0OHr5kWcNnhC5
DudipskzIVOq9J96KD8EQ574EQ7Kcjm+MGSXsUEU52QJJfjTuBpflcX8gmvSuTrga29CqWHPeHSd
uUMyIlCVcADvtp3ScDPOCk1jGb6wV5bbsCfCYKI3C9VurLo30SgBUE5T45uRCd8I/ADHYUniftm0
fVfqulsZ9bpLRRSsBvpsJjjzk14k6Kxo9sd6x1LYL+RMjE9iBw9JMkeABBjUtTk7aZP5sCWEteRV
RZ7PnBCmRFCgqUjepmterlpqaEjDcMdXq06u4xOOqNhkM5FC4Ns4Xgz4Haisp7dY14+EvDpiJ3tU
2aI9y6SXbwuqy4Y6lf4NH1Q0VZOTlTSvh5uJK9gFsj1fZRpZLHVb56pSjWdc0532nl8rtiuOkJrh
QiuX9UEqF+uuxqWa6TsOKg3JSRBVBO1hglaZ1suePC/TA3LcoWdor1PSX6CDXmI0JbHKtkneA42B
EsZXZMz7NGpj15gZ1tK7O0xQWEpr1L00Zt0lfvMZK/2JdBQVCwdKOzJYBXtbkeQOiWTCPwVB13L4
drt1WR8ljf45sVDE34YJhusv0EidLbdrdRpp/oSCkP3iZR+crBUzoBvkCFvwJ3GR82oaDlgAFK3f
Kt9oBhXV95TMnC0y3qt0UIW9BE5wXyq9SpdF+JZEiVVJZc5k1Ak5UI1a2Gktl5gVVuxD2qbYiS71
XqbgwBxxcFyiTbRca+Zy4JSRn6jb70dQ5YnHfDBNotuIJzkZ2ybQ/IgnLxJwOSFpbRxFkp+NJjrN
BRt2rX1HbR9oUEZLjuBhO6SP2tzTfBSLxy4ZlINcrLu1jB/MGqaJVJb7dYBpqsU3WRd/RKxdzEVr
xe02JHjFhOBOhRDrKSpk8KjQ9aCP4V72r7CkEN7J2RNujd5FLXptzfWLDI0/WgL1KBp0EVCrDOSj
aUnukdhDtT5oGWNVy3auy+UYS0bYi9W+VedPs2QLALA/gepeJi9ZMpIHExJkcnWr/LJiFZA57drA
it8VScCSIwvXPjE/ilUWqJuzmBRaRoPNFZoEE1SNkGbo6TSWxvUXS3wFvCRGuFeSgF5EB91glKp0
KcGtAMOAFlEPyUu0BWXNZFsh/zRMcfn5RE59FgrhcgnkF1lt912nBE0m411TJ/kRUKzhjOzeYF3j
h3sCpd+awvtkFh+6bl1pQKsk3xA2hA3KL0GPrCbYdxkuN26mB2GYblVOzJ7WNOg3K5CDqo4h3ADW
jOZtZfvZ8ijI1+oyTCjBjNe1rn+7qCU63ECpGZHqYemsCLFsFFfZ0gVfkQrSz1SaKBvZlXSDR1tc
+6BuQEZCerR81gZODhwmExJzYqE7iOlwglSYYgFo/yzycIu73l8y+RPPCQFOkckhSJVpB6ZG2NFk
cUlOpYZMytbtixL8P2jrIl0+FA2LxcoxcxmNx9wCMTUZjcEFupE/EE8ouSwKxgLhvBO16+RU8uCv
NXuWmWmY/AQADVL3iBcBxLOIphfIaIZNa3gq6KAAMMEYtuJVhXKQIQgUGZItEg3gSMkksO1MhfWi
fRFm8SNXSWuOllQB+t3cOIxZqLfxxih5dm5r4ane1A9Az99ACN1Yslo8X0ztJTBPrL7kKUJNY4ir
GD/IXpD/DXdnYJL53UwE8IqHZIlJ76M1nQLYrKDurRBrYxmOeF4GEVdzpeFcJDiEHhwP5xDRChVZ
XWJPXFfCm7qcKMk6Z+oOQoYrnsjIXoi4blrhBxiHQVY4qi+kxUg1lYqXVSNvmSq6JIk8vOayytau
cN7myCM37a8qgAsckhqvPhH2pCRRuMeiEI60TDklstxZsqvGg4Q3COBuY1mKn2QYAnv4QbiUrZZO
rvBrZNNOaOk2NohGdekaLQz9DOg/5orCcVNuqSGTT6UkFyz5dick4bgMh6Lnltskol1EpKROzcZ+
ARcUhRoOFbbhTPThd5euUWJEA6ZuQZu2SkfLarIyCQB0jCV/pBdhjwPrjdrsMuhdt2TsDpytvjg0
z0GKV22ZgsTqrmmsko61qodpiu994mgPmgM9BP3O9Ftqsn2iTeAK+bjaz1S2Xs1y/JhULAEl2Cxk
HpuxR2jrxbUa7YYWn6LK4oPncUQZKmI4aTVVcWGUh5K5Bcug3zRZ/RoG6ZZnfRIySAJ09G/snddu
3Frapm/F2EczwFBgWEwHPcCurJwtWSdESSoz58yrn4cK3pKsdujyYPT/mDrp3pZEFhdX+MIbcms1
SFQK041F4JTRwEVdI0RBpL+pihISfaBekyGi+NSp+kzKBzrBAYl15aKKxNyftYa2VxrZXcaRN7PV
sNuzaF8tQ0XVd0WOIDG5g74ylPa4pYC3DgbCuzwuTiHjU4iPLqxWO7Uy6VqHaTfJkOCaq3JFRyKj
VKrrw70nVzl0TIn3UN9YaKlMLfS7gG+MIFnPCeeej/heIfVolw0WVDesffepo+93kb0PhOwA7qQy
9c3hSzqAfkV20kbfkzMwNkeftVjKN+aAZfrEKbxFYejHII9pyzrhaVdXNGEgFii1ewHm8iSuxUkX
uLh4hN28Aao/CqdBUNSPK6KiSaLTRi/lTHDIGD3aOVW8sgglUOgsARX6ENf1Vjltan/g5qNsmTda
pJSjGnTJ5LIRQMps1IdLUwP83kZT2SrtM48yxLRO2vQ4lXN6nrRFfwt4+Guowv9ylHebCPdHPeKj
tKi8T4fru819mvive8WPf/vYLVa1HVkTshhlRkybMwc04VO7WN4RCGo8SFigZYHf3z/tYnUHdQcL
PwGWFIQ9jR7uc7tY3rH4R9RBHujvpv473WJzvMcLSQkQi6ptM4EVUwhZNWhQv2bOYdeWq6hxRgg2
pY21ktH5O6C4ufGzI8/tr4Ox4RrAcx5060Yps2vPk3YNA5NS9B76ZeIV9+iKgRLBFg7dchaE2Wfh
SoMC1OuFM6ntL5orqQCmlKXlKKdKX840PT9BReI60zMgDr7e3g8Bzb6iyHdDD+lSPVvIXXmURl81
CKlxBnF47EL61PrMFHtO5HN26QzG5yFK0FCLSUoCWkbI6UywssDEBFdlD+p0aBFbGsGxiwOorXTV
ROlSddFb0nDoUR859OOx4yqoY3lyUkL/u4zS4nMeD4dI8x3iWuIuB0TCfMrKgUF50Td7/BQSiuJm
Gc66NDWOsetSD023X8pJuIu5No0PZ7cuosvKpfVdCuJaX9xpFQNIQR+xotgNjss039i2SyhQEi04
0I+VCmxhXh/EZnrv+co9IdMqQ/wSKfz4Cn+meWz5ygUtcG1RI6aJmJI4H2M+2rL03eJCWkRde1Xk
2rR3h4s8zDaaJzUHUpRchKn5ZYjNPT3ukAsK1PsEwaVgFJDreuk08Z196vDlSaPXYjcT1dz36axJ
pS7OJSuw92i+ThDYWkpKcYuC+aq3nA1hG0mn44Hsw7N4oCmrIOR8gcgC3D+OkLlZ61Tqinymd2py
b8agA402MM88NbrwijMsm8F0RWgM4/XS0T2gMRfZ5YWpausKf61IBIsuZa8NCr5mDDtlYQc+PcEU
Irk+ejFIfnFUFmp1bIpBwHavmiVtPIXiHOFYSSY+VaGnoT8N3jQIAeZX5tRCJwp+CmrTPuy7ZdcC
aUPXELEC28w5M5CglxIyIQIpds/WgxANthKNGTpSICd1VO0RF7T2JUuy5hVwSZcHnmMtRFqJ1wcr
IIbtkUKyT7P4Fi3KXZqH5SqkUuD4ZO79cFxztkyQ3Vv2Oc7BSLKtWlzjEB6kGuob5bTAewa9JrCF
anqbmokFV7/JJsWQwLGLC4fHwu7ri2qVX0zSSczHezFzcN1FfREFUYyHzdOgLK8Q4CLgU0YOWL3f
O9qSOT4rMACcCjO4MITWszii/DZoQSaa6WDMXF0SX0hRgbSmYt7l0jlMWUJUW6pJC+ywgkCg8gok
CXPG9BjT7y9pVKITke3hyR4MV2SLM6pIhDMYsga1CpXH9I50bzgtI9GvHEtxjgNKxzILCWvVXfzv
5rJd0B2K041UoA6MugHiWlimaJp945qggFm2io6ouO9/0RufHcqFi8lboTIgh2Ju64BnKxW/RtH1
K4N9Z0Vlvj3RKIMtaa3jg1IijKE1ynmUGNDosEzyvFXSGTKSU+ZXMWiH+FO5R2EwrMFaY96UofTj
pEcYNGDJHnFpgzKmoGzZsRSc5gDpQG2FJ3oyD+JYOasHqJwIFAISSUV4UIaUdQpshqc2CX/owtIV
DdKRLdrZ9DVrIYWLrMCtyUYPJEErZZLGsNYSNbvrEcqlv1dWE5Qo8ADZQ/DyxONrrEIynKnarZEF
pi4boyGhNvIxjiHUHKR9RL+nFVkS1qITfE9ZMy4ldw2PYsnubpQcdUHaHGRqiPqt8owEAjBFjc2M
Boi3bK+sYDgIKDzRqwRKTh9zr3Pya41eG3o+MJaC/qyB1jnHx29lJAExs+T6+1hlLy0DI91+VGyL
QjjXUJFLHaVQyTaHGzkEW6CZNwi/7neYwBwVcRLMTUTOaA/1XxTfnOkV2W4kNVO8IO5sFw62AISK
pIElhkPKmvFMj+izF6m+cqvyxEfqkdnMLp/VzYVMgNzmA/WZG5cGCnSlXD80jaUJM6PzTJSIu2GV
kyDTFF1bubWkuXDRKdBH+u5KSm2UvPPuCyzjw8DPZ7gfTlIfsu2ANN+ha7b1USQSqtFWNRt8Cs54
ZyWzKm99bIeTBEgRYAenhcpZkDv7wyiibON6BFBhZsT+rNCP9VLcK41W7Ts5jKPUVO8gtmgTw/3c
un1wqMlhd+PjTDorUmMJ7OTI94Dn+/DBVAMpFQuHo2lBX0lMZNk6DTp3ndv1fiNXVPMrNEBSZdds
RxRXXLbXQUQTnVI5nCqMNWE85seC4zTtbiNU1WcQ1b+YdjfWUL6gN94saaobC2uYV5Xc2JSkzJkk
+0e+kp0oEqLnqYH3A+UiamOYQNKw8dGlpjhng9sPGgFdrrnLfEqI+M5iACx7l64J+jI3jLu+pG5i
6704p06dn7qCU7WGgJRh8Gqhx1vlYqY5mXQZVT681kSR5mmW6bNAN/15MU44Gxvxz4oiqkMC6PpE
lwGsYeySHxlOWJx1XiAdubGv76ZEz6dua3lfcXeKDiqjT07yyEm8fU9yyyVuueZ1onQeBNB6EAfI
0Q4LUi7vKlN1c9fOM7Ssh0G7xdbEOYg4TggrQmla9h2TFsUTpYDgaJpJfUUXJ10XuST2cvbYeY46
zF7pdTIAgSE6c+WhnLmJXI3JXRSvSjXAhnRw1GNLknzcGXExg/0J/rzQV9S0sgWKnAXATS/Fd8tK
7SkaQslU4AO0NkQwip2U+p6I4/K4igt1H2L6mjZndY9fAKXGIM4vECGsIdnyzqHM7SFuC1I7CdpT
GS/PeSvHzl2NEdgAMFQou3lfmTMKmEBUdLVMDuXWy/a1sCjn9K7lYx4BBi6Lm+29KKoTHYGcQ7k0
OmyBo4UO4svqpkhlUQyRka+a56l3DLKipoceKfGcGopwZ3pRFKctDaS9MqOm2tWQ1pTBa+FXk68e
2VS7AP87mOAMiENKVJ1sZG5tJCEl8IXsT146ryPfuO4jSKwRTsML7GWjpaiD+rbVVXywJRXRJbfX
uaQqhZ8RMQefjLXAJMgtK4A2KRM2oC6sLqo21L+EY9kVTp0KNcCXoNN5qb/P3xjTJD1yzHDfsbAE
dxBIYqsu143Sycu6iu+iXqaRRbU9NPaRiBtrLNFuUjXVpR/BiWOkSdhugjjap93FuR21sODa4Liu
Yx3QriuIzjK2KP1hfLEgiuWlg3oq7Wj5IPXMbgbWZk+kFbg/qARWGdDjqdJTM03r/SwaeHgv2FfK
GBl4nBNWOe2E0SmphK5qghRyms9YJYLBApCDCgEED3Sr6UInLngZez+F8LtAay89luz0EPPqlWWI
ywpjMdx/mvy0g8MQNsap7e23KgsQu6aEFFng05PIR6Kkq4sPziK2upM8ryiIHyppSBzaOrPcZxH7
EtZXpUZPUsfC2E2VqVD73RoVlgyT9izKxv61f9a6FHxbw+0Wbivvxb7zeRjA0TW5iZhCN1Ny+bOD
lGuM7Aia+eyKNGdUsEsdcAOo3al92rnAFQyMhdBimFu691kzivyAkjdqqojv8cKT/trW42uO7/3A
yLpZXekr1fqaG7p9bKohveMUJYGW311L+BZTSuT88Ftct5GrLIzqzs2VYa+2LzAXP0hbGIUaKE0b
U8JVJcmQQL2FlHnUckbPugGYdVheIXsEg54wMSrtGeneidoNyUwm04nT/Nix2j2zoj6mYxGzsVsU
6x07OMxBclEy+6x4KJNoFkVs3R/mdeuMIt2HenmplawB228OkbE56MWwR2cuQbgJajvthXNbxwLF
rvb6nOTDTJNZoth7uIBycspVrzSbCCSJ0nbdDXbW/lLIw76CqC9xGlrUFlNqhL4izOiFC8AcGJXr
yZ4A9JFwqkkuePokruaZgVxhWSAh7XIJqaOVWhgo6CTGUTmasonhuBwsSjiwH2W7ojQu/KvQD2Dh
9DlSuL9fU/ivVy2ACPjv8eTgttfJ/Ss4+Shp91QgQAdP6LKGmir0QUMbNXkeCwSjQp5KSPygjmeY
D6DxJzy5LnbYvyyFkiveTfyMvP25QGDvyFQMLEsGqWM9cBTf4Md/iCd/iyZXTF21VBmFdwtwOsqk
bwoElLqwNUS3QBrwz51rQyBXC5lZhdAZCBdpEpplgR98JqwTxwEhUfgqgk9qrRbW7MWgvYNtH6Wy
XlAiR1C9BuJe04WsUznR32gKNZQDsVWXYe9HRT+HjgsDsCjOaCGoj3Pw36Lof3anN6qAJp3Rvs6Q
gY07oJdgqGk7g8fGRE6Vf6Jk+h1cf3wqBRaBpQhh2QR4rwc4MpU+BIjGjkrtaImbR0shX+An6LdI
sHkoaPSCBoehEnM5VBoXo7D6l98f2Zff4c3IDgIOuCHzHTzT8481LbdRvK6bM1Orup8M7RuppoeX
iFGJbiiaQt1JeTOfMAah+50xnyzEmA9SYHrI91hAHxFpsoms3bhry5/ohY2v6+3EAVumsxwU6mbW
m8cDJxgK3ePxAt6iRxdZaueqxM5apqV0JIUybRMPGbkfD6r6ztJh0djIvqmGzYO/qa31YMSTsPbp
L6lNemWhdneAeMoQzMumNZxFqiE7OgWRB25Lt4rxUHEiMNR9YTV4wshQbjEdwNM0ljn/ZmmSDGIC
Nk46L6tBAtsou9lxhhAhqmxgOfIzTRTY5fz4Id5bCTY8EpQ6CRiVcdt6qawVhQllQfrqU1OEag8G
0AlXQechNTJ0Tnj945uNBJnXLwrqzMiuphrK5GA9vL4bAtgGNtP49URJJ5/h7RLsxlICb0q3UwiY
GjCJikFFrwAM7hHQSJeGJM5/o8fDIRwMT1n8+Bt9N1v5QraljnqjKI5qY/H25eP7tg7Ke1QNULX+
S4Pj0YJgjW587YI6Hwb55Ldvh5QxK0NFM43hfrMXYEVcGHVHO43ohiaK06Op4CFiCIr3q6Xb2k/W
xTicr9aFrbESQSjaFJQV+a1smlATV/Vl3Z8RTDrlOk+dwvocu0k6F9R5+xu1STRONiOKcVSpjJ9s
Oig2v70/S1IoUO3Z2WQk1N+sS5gZNhgntFsA8CQItNRmZ0/wX0xOGR2TDmXtZSjdiwjp5pae7oGp
5yoqJFSO4ccNDk1MV0qddpp1Iw9J8aijKhJsq1lLLJajxJlo1aqh1J7M8qISMOcxZbzABg+1M1ZZ
etl0ZhdfDr7wiXMIO/1poFcJdqKuaJqV49BQVLMEQT5GMYGSHCPxB66pAS+J31CPT51F+cfMEFVb
SdRy0TgJ8iYD7+In/kmRmgJ3pBzJFNg0VGOQpwqHm4TqFIIdAez/w8KqEWYieZDOC70Rt6QSXrZw
kDzSUb9x4IFreQs028lwubBB/N8prgx8T+RKAceV6saZ0lnNkt4kaORKKT16SF5O4m9IXlXPVbWV
KFbXSnhdybl9UuPyQV2P3uKlDubYPMTLNz2Fn6THyx4+ANFsNJiXdpW53VT3I/XYLMr8C8MEdBxv
0PreQkoBqqVwfSB+A3XcSWm6+qYVHtV0FFodoABRVN4ZojevfOgX17i8oLmJ66Sxl+nVcEeWPKCY
BlD5Wg+T4agIIDEAAmlPm7Qw2VlyJ7wJNSu1ZkUy0DEEYFGdVmGHFW2cZvrnHqUvcGYppLGgSNJ6
mg2pfE5HYtT+cNLm3Aoz62wwKdxMokZFWL4LLBAxCK8AstPTKCG4xohk0soW/i29VVa0JQszh5oP
mQ2Kb9OYd5hKO8FywIPsaxXgn4b7uhQeCCg16K5GISZvQy+bzbHuluoe6N2WXgTL74wIyYzIX3zV
pAxjEj4js+LKzdKQMHbe8ygWUlWxGhWV8CFusUNDDj64TJyCRM1yBdAUEvoQi9LULC5LFeodfjm2
QOcFXBNdUSDA6cJsSgOjEcuDlOz4gU7VOkmBHyFnI0pfPWqTGHVr9AExQhCFbuCIEufdqSvLiTot
iStGLDIyFlMMphHJirs0utPYa7r5UARpMCk8Gda93TfVTQbpKQcoJw3yFMaD3q/6coANG1BOJpev
zOpSI27ppzYyaBq+p01FFxwtdCQk2KjXUe64CvJ5pJptFtK4b4aA7mRjq2M5x3PI3bwc9avCcI32
ECOzAnCYmqGaAnoZFVQrzioDT2OHqVBZvSwrGN6ZdrKvt7oeXKa5KRtIEzXIgiXGkMM5DDurP3Sw
apAO8bLo+6sO7EozR3dAzxdZgm/Fxikh4ey6uEh7LaWeFtXfXjW76FZlkWEQ00blEX4Mcf0ZKxCv
OQY2GnrHctECpiEST/eF23vlzHfcWj7Nckm70uUKfvDAUVQsnTaSyNCYnR4lngwZZhxG8HdWKXpX
R0wB+0rO+szYxbDbtMmsAL9P0Y23h92uw0hu9E9hBhsOigho5IjzRFE99BfMBD83dOO0kwY/C7jL
mCRAb8HFLoAPRbl+Zbg4k8wbRWYHYdNMdeVKlzTvBJmr9lbR6wGGfZz5ZjUJE8fJb1LDKLCPSTGH
TORDT20oQQFyxJJi38ENx1xBVjEAcDRNZYC+yIpczZSJnNBRRBtIqns0K2XYIPBJgHkCSXRwlWpm
vusbF1GtI6lkdwP0thKn5LHwZajtoVqHcbxsRcYkpFwkpTMHhxpE9enSXeRQZL1VHCiQL3GZbCrA
YFx5IsBGXPU63DiwKRmQG6mCKYjaXu0uU+AZ8aEos1BdQXUt0/Na76kBJUFifA5ro7kwmsQ+oIvl
HXIMwYfrQsx8JhDn3P20qLuFFxoerGvq4p2Mba43NNllmWrOufCQ15+4eaNTvaH6N4m6OFk73qjK
2+ajjV3Sn5VeVl6OHtwHDR6kM6O1ms+OhEGU5boOKkZkRWpZzVupO4y8vDsKgmgN6oKuQA6JZp5g
DjKjeIoEQxmhleTZzUKorQlPAmCHV0nUFdwiji5KGDaUJ2pF3u+R+Mix8cH0OYdBHnyBGOTOhBaB
T6o96iFpXPsLqbDta1zewACa7mmT4Zu0ijXrILRt51AuKnOeemi02VRKC2zo97pYvnFa25irUVtc
WjJSL1lftCtLCpq13gToKIii4cTF4ZxZYLk0UL2mXGDO6C1w01w5Zn6VDyP8RmSdtS5jCOpmSmkU
6fl6Nyyc6IuNyfiqpTeCLBlbVNfp1tJ2I/YPUxn6eUZHILHTqzB0olWBgHaPFxumZAj0h5YDoNTU
u+AwwDZngvFfuY+znybPAsW5Eag4gldrYaDWluncKna7i3ONswoT9c5qM0wRpFi5Qa1PmlYwSCAA
BeEScSvMDtOglTGfS6+crjWunHLILjT2N4ijg3Uq9QMKOA1SqZpZfw08nJYlqmhlmd91plNQ24pO
U+iWtpsGS1CyV6ZinmDo2S1pjGJAP45VGEXV3MWjC6FnuCSjkRVyIFHS7GKUKy8AoezhVX6hRpqg
TAlhEc/wfAFg2VwFwkEUNRxN4n16vL7UuOjCyAnUTrr6146vYTPoFLShlUTVjgIrETCZenyPC3h6
dNYbOEdNmN+IJPfOExUECaj2KtdnhdPheG+62UkE+3dBn8TZJUO5gMSuHLW02sDm5cmxZaAk59ur
OFMzeKzprdeqR5gW7qlU7UFsK+WuVaXDXuqaxz6wSFp85YGnIqznmLY01ZNxA6Gf3gcz0pqDrEm8
r8SE1u0DeDO2Ybh5hk0NXRLDfjAYJTKktUoPAllR1j0y5DRkYpTdWk5eDk5MDdE87SPhzEUc7nYj
e1xvteM6MDdyzd9USa+u9DKYNqn8tU2MBeFYdZxJSMU1ibVsVK2cZlJ851gBDb4R9lNo4tgDlnfd
6aW0KwbvNBxyYso8gCSjqrAWCs2CzQZDcqGVZgECE/0lC/05s8zntdEh11cPU3JXlUJphV0VXAiw
DbR/IquZw7Y6TUXhLjwzvnHLxjrXEmUvtDL0i+R6GXsmNHrHOnRwxa7MbC3shpxUKs/Rndut7H5a
ut51pTkXPQRlcHRAlFJZnaGBt44DDjDKS0Dnc+cojlC687N8DmDd28/QmkQjkfVQKXdlPqAm1aa4
ReeKvPRC4mHNiSySzw4WdY/Np12q/HLjCmfpBgFd5B4pgGsQoBWck/6rHPn+zENLvawBOvrFbRZr
YMlxBJuVhk/jG4E8UBI3QvbquYes9SDZqD7iEgSBMz0URLzthN2cGurgtpdW5/vGvOqlYpkUYA5n
soGRcZvmKDbHXTHiG1yb1grQVfSpK4LDa1C51L494fW3ap2DB+iq3j1lrAOoPmHB5lbDjPWxQjjv
/S658lrqyBMTZBWjFruxTbPes8JJ06ryxgQSDcbCqNHNUZhqOQ66Bp5kcKop0XNWMvRJ1OozAhAj
2VUAlaD/gYtUfW3D+vGXMANyezcbzOooaHpHLBQHQwXYKhmUTcfWVrFcensqRyyJu2NQ0y0KtdvF
osxeSR1MGlgwNfCVpEyQrRK2p926ihFFaJZEpQ8SWiu+MowRrLkqQR7T6+37As12hBCdWrSTMIet
NBlc0WIT1VbmjV13IBrKhFbJbqbaylFJ6Y5hlGTnIpBHzcPIM1UIHD6lfNrEwRFVZMAsBWCkNQKk
ynDuUFpUmdR66SNpaYQe1pU6ZtFZgTHRDPmzCtV6yyG0VfUBMDdYWKWcNXYmf6aScQ6Mz7WmNjU5
ekZtHkFtTjwAqtQq+P9ghOnxYnTqfc0cBRpOXQqElrNSyqqlm+YyPvS1hHSChgAnwvj9vNUd9XNl
65W6CGoJbINtFsDkexpUU1MtEgcJBZSPp5nlGgd+pFUymvoNyKMWl3JmemNCRIUIjAGh2fufsdRk
oqKwZV4oVsfpZVUhgFPPcBv0YhwHCcKsDBirPsbr2pFqZLx7Mznx+twWcyAbHkeCG4KXMqEc3Zg0
oIxJkyjZChnQvt6tVJFvHBVWcNwmzaltyC2gQ5HDDMkgyLZpkmtzM7L1q6pwCPOiJB+WYamkQOwx
Du2mWUsFdKIGtgFdZKiV28bz7SuBfRxu87obsN2GkjvMNIChl2UmITxfMDFBzWhReybMPL0PGyi+
ZLA5LKu6y9FYS4n6p2IoGvKRms7f3LZLkWDmoKSbwurFDW1D/QKmYkYnWRUinfqNnjmT0LKLembW
EhAIr4P1wlJM2ns4athQQomhCVnRJj4TkVmdug7tw72Sm5xFLTHBhDqfRLtZr0JOydaIQOWWdCt8
zRpunVhPT3tpbJfBSY4+O6ma3zWRPByHGmSKcZXBhzdqN78AQYptYwX1kk4nhBS4UuhpIoBUlyhW
dqkBebsaBleb2Y4ubozEGd18O9W/k0oZ3QlHdmLcxBq9hGaNEwNKXJ12WmsZSY6oaNuD98Vc2RrS
HKapZSYk0FXTJ8tSzaLLjqgdJnMSJ/dSXQu8PNwiP2uijgRUHpIUkSR2WnceRYl8nzuZGKZOL7dI
Dagu+KDWR19y3vWQmfGZbEGwD/DADnx8k9tZpnfSF3rEAMOUQcowiYmooIMkwkpq0YVSR/8pjCwG
uerJmnSnkICrtph/T6vI0hakthwXHiAimHpqpJ9paHgCYyKEv4x6c0SeIrJCKlbRNkP+VourlWfI
ST6X1CLbbWosRBc9tt80UitD2Y313lXwUQ+qDomJKqgQ+FXt/lCPaoQYbEMNPoOeoOFlBsI7NYlL
FczE2wIV/aEtsxksFpBdqRZjXmojAQJjqAiHjQUMCTkyiPkE8XCPzyxPHtkrJYaxHB6FGS70rGgv
DQltlalp85hE0El+qtAwRqCipT6+Gj3coPADLj4tqs4WU+zlZeRbQ68Bbu6BN54jnoBzntmWbOdo
LOTkY0hlxDa+5W1mWFdADUH/mikn1MLFxrJeYHMcguz81tg5eSyefUrq+CQlYij/9dc79VKScOIj
MmphCv1NwTCR45SKEp0DennmxGJHQVjbkJFYT9qftEO+q02CDpXB61D2RCMSqUqqay9MMDBFhoI2
3qorEB3OYy1E3L5GFK0y2lWOQ8z8tx9tfChVNjSaTgbI01f3M+sykvWxcq9Cw0N02+v2mQIsSkn6
mcHHd6NoUQdWNE3RbBUFI/nNrTStNQvPi7iVC5vTBLawSHQCRG1Q9P2Hp/r/EOa/QJC9eMGjK9iT
29co7/qvv87XCfDlwk9eKaQ+/NFjY1JRd6hqonYqNPqJhqUwAZ8akyoSqfQs+ZgGrSub9/MsdKXt
ACi26VWqGuDih57lc2NS27Eop9NNxPPLNDUhfge6/NALeFG85ovSKaCNhOEHfVPzrXMX5sqJarQC
0R+wlciodf4Skg0Y+aS0ZiklwiWgOiChQXMsNUBScn9XBCBwZDW8iAIV/FF7rvvI7aACkx+ANPus
AS2aaDEeoRLq6HMPQ9RZ0WjFrhE5eFOSr8/KvEmpFRBtmpKzidQWXlKjBUDR0N/uZPOriRqq39gg
9+3kCkPODAVMC4XIWjlvDBkNJhdeBdvvhEN6Zenll8ytd5P8hjOaRn5lxDNJOBdxoz4av/zWNP8F
DbdfA/P/X1B6e3qQd73rvvWrx58+bLwX6XcGd7/0S8+N8Pcv9GtmeKyCbwfCt+s82PD96O+jdeVX
9T3rTij05+nQGziPPn7++hSlifv0Y8VmAZH8KhYYkvFD0+YfSsa3G74zAj9+uLPNW4/A70fyRw+w
ebAb3L3/F/vKliOgyzujSp4OffbxETm5XoyA2DEMRbX0BwTDOFS0iD/WCHy3sT4M5e/MAXNHHyMW
Wbx+9BHxwcjQUH3YXKlkf7RHf5yNj0CKb5Pxd56cQ4UWJzs3QI3xwxO+ePcKbpG6oPH0uMpe7Arf
z9ZfmdG/8ju/NutN3tRW697QdlRaj6YB1+/hQzf0xZOr+g7uVTSZjceffrxXP3rwbjUCurZDS1M2
YC49PiML++UImDtwLRDIJEh4HqCPte5V4pytRkCIHRBMY2KgPe58LKcXI6CwLbDz40T6GLl9oOmv
yFuvfH1HY+4L+I+Pz850evns+o7B2lfhdX60Pe8B9bLVe9fVHVVhXvNmv03tl89u7yiEwypEocfP
h9v2TbBN242AhXOCiirt8/723e5HtmfLJkipx89HmwTG1lHPuMEbpFFoTz18Xo+ARdinWDz9h4t2
gCJt+fKFvSNwkcdr492AT1N2VNCtmqKPUCA+Hy/kHe09t5r/qDxToiFpVZ92v9eBn0rQC4CLao7y
OASPZ+0HOgBUZdsASMg7tAcUhdznvQUgaTuQDTRif37j4fPhdkFFR1N3y4kAcluxQWzbIEMfP6+O
QQm/dMCGioAq/vj5cItB2zoKUncMGacc6jevnp0QWODGYxAmf7Tdfyx2brf+7Z0x6JMBdT5O7tex
r0JwRIsWJZGn8P/jzX152/BfmDuUE03y+ndPAQofY25ANfHpxx9uC7Te1lN/O+3HIABRfZny5+uJ
jxCEpZni25N/uEcnY9t2AagcgJgb6PLrZx9fO6D8sebx0Ra9ve0zawZxPfkcSh3vLXqJRU9cRKfj
KSuQCQnZZT7QqT+aR2y17+lUO0fjC5OV/fB58/aJCSzZkrFa+6BnPk2MbYeAlgjsKU19yvnH8PZF
8idREdNlnYroh50FpCxbjgF7v8q2z+H2bgKsWju6gaPK2OT5WAuAnHzbRzd2LFnh5cOfevi8Pvmt
HbJ+rGSgpn5bIB9rCCCibDkE+rjR8XRIBr83BEgkPcVXH2nne5yK/3mlWxszeihDlk00+2K9qwoH
oWmOHY7HF/7x5vzWEf747BbBrhjFrcYPM+jFEGgE+hr7IQJXT5P+oy17ZeQibXfwUfIT4CUe8uYX
z06ZkxoXZKsPm+XaW2/2lHvGNA4Mx6vXPp50cOmIeZ73ug839WFib/nexyxHKCrU69f7PGEuRGpO
+ccyygfa6dTtG7r2jjFmL+rY2Bs/r987XU1qnjR0zef3/tGWu/E4Ef/zzZ4CvwWTEgzcP72rF4te
MnfY6kCDEQY/fj5efv+d3OFvZ7cU8FSdWNYS357xxRgAJ3osbjxF+h+vwUnrfcvFrxPrIdggWOeP
C+FNgUsQ6Iw9EOXjvX6xdZxLh2ekLGsjzfflex9PA3Y+yNPfpsVHC3Af9+T/fPnT4KCxb6HV+Q9o
58UQGOTAJAAonH/U1U/bdcupL6h10LvAj+PdWgdnAGUOjc9HbfDh6bnlEBDW4huowKd/2gBfRwAM
wSiyCqDy8UYfKARQ9G0PQEEON1Y4qHd9W+UvVoC5I9C/0OWPW+lStgb46CD3wCwz/f+pZb0YAkVm
hEgGP153k7Bl+8NfwfuWpFb9NyefsmMqqFRYL2KDj3UI0IHecvkD7mGH4wgcu/gPn1fnoCqTASCj
RGPv2wr5WENAX3LLIdBIBCwMt8yRjPBi7o/xLz+gAvhcA/14WdD2oE7qvHDjVDEK/bx4eAJfQR2A
FOifefGrL/4XzohvwOep50f3D7hof1M+QDIf0Y8//YVn4PD3F3iCRo6oXzQoLMErBG2Pkv4ohWN+
g+8//OFFn20eb/UIFR7/+3/fpXVSFf3ZxvXT5KGx8eKHo6v1i/989bvld7/8NBQv7/Xyn+YjPvn5
wd99oud/XPmbYl3cef3Dn/RPz/hIivg73hT+HcyI83Wcrl8ptpEb/PNl//XXq2/7Ytn86OqTTRHX
968uO4pGbXvZc4xPcTH9tFuOMnPl8wXHt6b9gctP07u0/PQ/9jebyE/c//nebca6/bZP8SCovyke
SSnrZP3efcY+xLb3maZp+O61/8AzLLDxev6G4/Cbf+Kam3vma7W5/3Re8T/lp/TrpweaRrIpX/sO
WH/gZS+KTXLnfRqZbt9f/w+M/tP1z1Mog+PLZsJ++jupWI+Vf/fp4O38tSjHbfvCl/U6fr7K+FJG
ptC211xt1sX90yx6eIbDOwTY1tHzv71ahMrIX9v2jvt+4d9CInm+0vgkRJvP/znutv/ZpjT1Cr+s
4nX59DjPV3y8wR/45keb9tN0Hb3jkzGCCrYdlyO/3jxf5eErj3Hcthf9vE7qdVU/X+jxurTCt73u
0bouXl/1T6zZcYBvNuvvNEbHCvS23/jEr+7WPgv1ncOFQPcP3GCd1etP4yMsEeHYvDoclRF+sPUT
MDCvx3ykK257VZiTpbeOonfHZcS1bXuD8zUE40+rTbRJ1v/r09/l3QYPdg75ccO8GFcsQcr9+hPO
Pd6rMVPH2uK2N79Iw82bUaOw/Seum7ivv632J75t3ayjV68Yuur2X/aK1+uXDwO+qKs6ef3FR/XZ
bYf5uyATZuz2V0WlJMs2RfUtIny+5LiN6Q+SwTYEM+DmVKr1seyx7XNcJv6L+OQQSnHx6biuop54
8b0Fwk25M/LEYAEtewT9/vSx3wv1vyGlvk9cXvO+fv/nT0MyjpiqIUb63zDVmRJjv85FtJ++hccK
+Y9SnGWx2SRvT6KxrrDtHDvcdP7dK6q6YvyRJThusyekhMXmMZDz83pD9v78jR+mwEhH3PYBXi2S
58s9XB0i/NZXn/L1inX06SmBfb7gw/VBGP4ocidWpRzx81c7RSzg9nazfjU0dDQAcv8winm8/v/D
BYyy9X/D9fv3V9dbJw+BwMu3/QeW2t/Dprhd+8HrN/0Hgqa/i3jzxivv/3B3NcttI0f4VXDb5OCy
ScuSfUmVSNGyLNHWCrRS2duQxJKzBDlc/EhLpVKVSx4i55x8yC3H3PQmeZJ8DXBs9gAmKE7Hclyu
2rJsb6PRM+iZ7v76a4HTp6MWk1iNo3S6aQfC7fl+sv2VWsxVYgWVH5P9af+IqzPNcXuzckgqzffz
VZYIGiNt5RRSBYzbVfOhGfM8A5XJfbUNE03RPtHrlKJIYYLa+grGWc9vaoTo8RX6BvwMwTn9Jzy+
suJI49YzgZU7W2CEpJvMATW+fdD+Ow2S+dIVfPu+1nirlnz7ouzjr+v5CgyVdxTXWFmFgSXCjiK1
iPVLnPBSIvgoMll1sgU2xrm6U7Np1SQC3/WFMjiXP396recCqUpMQ1Wm8om8ENjIfXx7mHnDvEWL
uuR993IfOTt9E3Fb0AwOAcFq5SRoW4cCK/cuWqrY6ld8IhJZ5kuVYJRtfTrjpcDWuFSzylUF4GD7
Hvu7uEtUvRDvInXE1hATa/xlh4hf1RJuw4oic6OR3/64v9aDqdJulNSmrjDfbTdQv+iqpds0VMhf
tL7lzhn9/AJi82RG10LXzQEe7i/8w90wqjEH0e74muNaR9mCVxbaEq7uPYi+zU1wliFVvAyeBr3M
JCbL67LzKCkLvMj6gefIcKVTneCR9re67qFHKGb7Wy9coqYVr+qyQxgHIXH36evxOI6Cnkozqy59
vgdH26XDi+wUDa+tFk71zFAu9mnw6bdlqnzzoSj8g/BOIL2C40qtFBYo0fF//vr3dEY/nSYrZHKg
wRs1NHNlV435Q+QAwN0okMYY6DkGyV5Eaca8IpG6gIfSvvT+njGMEBTM7HZPn55oZVaIl3TwY74Y
K5YBIpwJeiv9H3piZmMDAw7UDGGknrN7BkDbQDUKLN65ylHEm1l1i7MbkFBwAQhcZC7Vk1g/GU21
epKmec0zBNYelJGTGskCPuhCLTOUU2qENx4Cj5dYKl2JTZ11CX5D+/6BIJhN/df/++Yf9URwLR01
TVBQYvYVWLbuapnkzM9IfCenCHsAdkj0kulL3dG+h/ZZwm8wLSI19RaaJirie5fIUrzFJupXK6Xw
FdSn4yv0rUnGjgmI0sRX7HmOUdfsnAUQ2F/sRTRUC56LByWwv9z3c8cGhwIe+EewkyZWt2LBJJAm
ocrHOjhO1JBHv20JUEmIqc3srGtLZHLWlQ7SOejNNYGXmI8ARNKaaf97wh9xAwmQ+mXHKdqP/CX/
KUI4YsXQOoKUyf64v77vTIBN90MauGEfOLz9pZ/ShNkgzIdjxFFAMLJPEZTdEm55kC+Gdfd1Yq0B
uF/ARsfDPOjnKduRa+kCNvrzVS/sXV33Tv4S0OYh9Fll/6OFEVVpcHaApRpI/QNMVGtanLrD+utU
pkEpAATVLvcP3CEWcPEVTC0H4JoRinsN/4bBXh8LpPszYXTtutAXelStHKxfecdo7hMEkYltIW6z
j7Ff/gPlOhlA9Fl5SsRIY7NkoRfghcTQwI/wh6lZJsjrascF+MFL9nEOj6Sc3C34hF56GqJMvNfo
TFMDKnePh9njPX0J/GSsw7972eUS14WJcZ9CoeYBICcYGQzGxKNn1EjBVzb/DKjHqbpTrgJ7Rjkb
kXpxDtqYN41edepYAS2twIM6KiYYb1gAla284gN9hqwOKCFAc4o2eDRJbj2od32vfpSaJbIvc75U
cOIvMEG4DapRdHVhTjjwO/5G7KvJNImGVlLxVs8xOha/wG6E9m50P21NOu/6Vp9wFkBFEkiaLgzs
/vQSTUSgEzp4ReQSaCgEy4jVynqpyiZ5vFOqdE+7nFIbSv8/nEIxYhO+8SpeZ+ONdvxUj1ELThJ2
CjVmQJqhO4UP5rpSu1MEr5itavbMjsp2oniicwaul4hROyaFYQs01psouYsm5sap6RNHtIDyykle
VM/mhy9gJ48nAEqxFSQ+HV91TyKCorBoRyIsOUsA9F2MrX7k1YgMw1fbXgr4KTeCBNi/exdRhtPq
V/hgAdu+1hXIogQs9rVKTFQXMW09j3b89l4jkzWKNi1B9JS+63aqh7irOXkMiTLtaY54K41WVkVa
OiIa8lYYLXVqwcVK2AEwVm5datv2VbabGHTwsO1b8Or7ysXwXPgcZoQW0bX6yj0DIsBxDqCvFZCb
qZhrS/3nvtq+jRJng4F1T0AsEit9teIpoWJKga/CFyq7cXaDBLTuQmfT3L2aFCR+vgqHsbkBjoNv
YCKO8RV8oeHXM3S4ZJFTpJBA713kv0VAMebJxGpK3gdjNuyP+9+A+iYewyZWUCFXokkVeCfloN2J
osPXzigfZ1xZiVr+F8KUgkPPV2NkJm4V9xUSRzP6W13HJpHAvDRJlk+cOqZE98MV6vrOfQok+v4b
gr5oF5JdcAH5rhtKxV+cLugZdYRLp5JZUCx6K4wesiGaeq1N6VNui3Tn36KBm9cTJIKk8FZnwOm7
27jgq/W1xYcZFYvZ5bIYAuItt+wTOwesbmx42FhN4Oaf81w7XomvcbkaYd91EdSyZdyaH9lRODwy
DqhokjAESsGL7muWEO0W/FAtyGh8xQKGFBVkAU6tsxxi4Su9TBkD8VvT113yCfk+4dyk5oZZGy2L
B+DTtWu7/7F9/zf6bupCMwxpwCQaMFgCEI3KHLhKGx/3eKk1Knt8j4m1CUhY2DVFIKI7JgA5E9q4
sM15tY7JUmBimdiWhFycyfzIELj8dQAoRT+I/XrogJOA2Hanih2a1VpU/mBPfhUt82GMSgK4TpAC
D7oE/99UXCLoOInmZgRwAh7T/DyBHYhWqigxHM3SXF5u3oRdkP8kvJvjhcDV8FNHaVFtXXyy0eYy
bK3i7HiwdtUyCq6jZMzuG1vrXjtKPvlFI+rjlCmHAjmn3mS1zDbNINHW0fsVjCMGfi+uIcJo7o9v
3ia9RGdOA5QEVUovm2qz5O5aApI7wGd/iuZDLlmCceQUKGnmXF8KJAJO0YvLjoHme0PzktUwokgE
fd37f2VRMP7h7MZo3tsCBle7r/e/XJ1HixUzRQ3m4eFHwoUeurcCDNbx1xZIdpNN2eGCS6aAXD10
rCBBktYH0H+i0pEDNJQ4RpDjNBkH9YPO0t8Q1LJwy24dmHEsItYRKvAV93GQjty8m8An0QfvE9gJ
OVQabOgSZiDJbm6oJXHM9c0d+V/QYVg1i/SmRHnwncYVn0mVODIKqfy8wLg5+5j9HVrphp90dJq6
TFICG/nq/mO+ALOT1bMwskS16QqRCSd4wVQK+5T9rRFGq9E0imMH00uzPnwj/jWkqwLvw1x0AeGU
veGpWcxgEZBL3DEquIjQw2+lFcnDloDzDJH3daFzEi0LIWhI2Y4Disgqv//WGBgepbWfCxzQ4f0/
TDAw8/uPBSLkMrn/52KkOQSyLUGECHyzdlByyP8IWEUt7lwHDaZ0f8EfJpUPXKJ+iDzBDHib4LVK
2bUI44z8dQbNrnbu9G2JPv4e8jAAOWurYfEFShywP1VikLZEzewnPR+q4S33GBJdKKUPrX7fNNDK
1z930B08wGWO9ToBLe8v+Xi44tw1R2hZb2EwHuZjIpsMR90cTz1eHpbQzP6Z2E39yQejj3Dzj3pU
NvMmuAZkT9/xXSfg4roG3fvBlYPKF/muY1BxxzcKqEi7y+jTphkzvrsZvMBZhOOVxapVwH/+4Owl
2ILGhLi2KhY3OgkKuXcwcKImOdO4tZXcbcdU2SWyF7zrudWMzqrbnVv2rCAnY9GY8R1WPiwRNltg
TMW2O+lLV7NHXAnL/+e7Gpuv8D/zfsdJPmS2bTVZtjlJh9YhjU+yuJx2VDJ0Cf4lnjDJdcz9lAQJ
DWkLx8r9lEAYR6lbNJzDoTDREq2lXbUCEKaucCuB5uo6u0MiT3Vi5riW8nY1iQuklVtfmJFgsAKV
q8sQK4GRwrE7BsFqziO4asfWHucuWtBZANCSICR5i33srF9LooEZDOIUsLjpNYnSHWFVUspKsCpV
S6Jadwkcd2boqsdjQ4km5pLy/FxnWcm6/S660dyDSNAdlU+5yEc8U4i5bP6eGsTsCz1W4+IwGJgh
Gvys0CIglehbGSA8L+3Txb7EZJYaZv62RCdLaahrjTYDUCQTXoZK8aVXqNCtSRQ3OpQjT6fBtU4m
utbJozvb2vNLV6HmA/tDuPUJApFFB+hdp7LWlohYuogqwLBoTVBsKYnEeaj4rah9JBATgjwvC3po
/kVehhc+2hJJ+XJ34gqTTe8/xtF8tWmVFzKJXbxAX+EJHL6JrIREwb98gfIUCH5XtvP8fvMlnqO5
8xu++Zct3L7Xfnyun+N4Pi7ssdgF6vrVaTzqZz33G7QDxOTPJrazp6w8+ogxELgNEvVXhxgMf/AS
sxmaEQmb4VJvnRn6OrF32V7/Ha57MqEV5igOCSLCDohrnT4fCcqlTqLueCZWotpCLGYsPSiBhejS
gDon6y9BldkbIZbgiUGJmRDrGWUo+zqYHokc+msVz74IPn5lvcL+t5vTHKT1PMexlZVgxwRhCJgB
UoRsa7Qk+liJeBjpE3Z8tyTGvl1G7qgtAYDIhyR3lW1LfCHXKE7fYe4IWzgwPDTth8c7Bg5rmEp8
D4XNt2nOAW7+a3sEbow9Zco86O/XJ31xMtfQpDDBazW3XGMqVBabeje/ZRnPFOSS9iWsAlvn8EQG
QRTbThI03ld56pbIJXIsg/t/o+a8Yt4FJDjf7u4/quGzscvydYhAN3eR3RjSu7+OSOc7fMsaFp/v
7y3rSIO+sbds2NLrevgoxuzVP/wXAAD//w==</cx:binary>
              </cx:geoCache>
            </cx:geography>
          </cx:layoutPr>
          <cx:valueColors>
            <cx:minColor>
              <a:srgbClr val="EDF1F7"/>
            </cx:minColor>
            <cx:midColor>
              <a:srgbClr val="00A3E0"/>
            </cx:midColor>
            <cx:maxColor>
              <a:srgbClr val="1E2A78"/>
            </cx:maxColor>
          </cx:valueColors>
          <cx:valueColorPositions count="3"/>
        </cx:series>
      </cx:plotAreaRegion>
    </cx:plotArea>
  </cx:chart>
</cx:chartSpace>
</file>

<file path=ppt/charts/chartEx4.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Sheet1!$A$2:$A$250</cx:f>
        <cx:nf>Sheet1!$A$1</cx:nf>
        <cx:lvl ptCount="44" name="Country">
          <cx:pt idx="0">Afghanistan</cx:pt>
          <cx:pt idx="1">Armenia</cx:pt>
          <cx:pt idx="2">Bahrain</cx:pt>
          <cx:pt idx="3">Bangladesh</cx:pt>
          <cx:pt idx="4">Bhutan</cx:pt>
          <cx:pt idx="5">Brunei Darussalam</cx:pt>
          <cx:pt idx="6">Cambodia</cx:pt>
          <cx:pt idx="7">China</cx:pt>
          <cx:pt idx="8">Christmas Island</cx:pt>
          <cx:pt idx="9">Cocos (Keeling) Islands</cx:pt>
          <cx:pt idx="10">Hong Kong</cx:pt>
          <cx:pt idx="11">India</cx:pt>
          <cx:pt idx="12">Indonesia</cx:pt>
          <cx:pt idx="13">Iran</cx:pt>
          <cx:pt idx="14">Iraq</cx:pt>
          <cx:pt idx="15">Israel</cx:pt>
          <cx:pt idx="16">Japan</cx:pt>
          <cx:pt idx="17">Jordan</cx:pt>
          <cx:pt idx="18">North Korea</cx:pt>
          <cx:pt idx="19">South Korea</cx:pt>
          <cx:pt idx="20">Kuwait</cx:pt>
          <cx:pt idx="21">Laos</cx:pt>
          <cx:pt idx="22">Lebanon</cx:pt>
          <cx:pt idx="23">Macao</cx:pt>
          <cx:pt idx="24">Malaysia</cx:pt>
          <cx:pt idx="25">Maldives</cx:pt>
          <cx:pt idx="26">Myanmar</cx:pt>
          <cx:pt idx="27">Nepal</cx:pt>
          <cx:pt idx="28">Oman</cx:pt>
          <cx:pt idx="29">Pakistan</cx:pt>
          <cx:pt idx="30">Palestine</cx:pt>
          <cx:pt idx="31">Philippines</cx:pt>
          <cx:pt idx="32">Qatar</cx:pt>
          <cx:pt idx="33">Saudi Arabia</cx:pt>
          <cx:pt idx="34">Singapore</cx:pt>
          <cx:pt idx="35">Sri Lanka</cx:pt>
          <cx:pt idx="36">Syrian Arab Republic</cx:pt>
          <cx:pt idx="37">Taiwan</cx:pt>
          <cx:pt idx="38">Tajikistan</cx:pt>
          <cx:pt idx="39">Thailand</cx:pt>
          <cx:pt idx="40">Timor-Leste</cx:pt>
          <cx:pt idx="41">United Arab Emirates</cx:pt>
          <cx:pt idx="42">Viet Nam</cx:pt>
          <cx:pt idx="43">Yemen</cx:pt>
        </cx:lvl>
      </cx:strDim>
      <cx:numDim type="colorVal">
        <cx:f>Sheet1!$B$2:$B$250</cx:f>
        <cx:nf>Sheet1!$B$1</cx:nf>
        <cx:lvl ptCount="44" formatCode="Standard" name="Value">
          <cx:pt idx="0">1</cx:pt>
          <cx:pt idx="1">1</cx:pt>
          <cx:pt idx="2">3</cx:pt>
          <cx:pt idx="3">1</cx:pt>
          <cx:pt idx="4">1</cx:pt>
          <cx:pt idx="5">3</cx:pt>
          <cx:pt idx="6">1</cx:pt>
          <cx:pt idx="7">3</cx:pt>
          <cx:pt idx="8">1</cx:pt>
          <cx:pt idx="9">1</cx:pt>
          <cx:pt idx="10">2</cx:pt>
          <cx:pt idx="11">3</cx:pt>
          <cx:pt idx="12">2</cx:pt>
          <cx:pt idx="13">1</cx:pt>
          <cx:pt idx="14">1</cx:pt>
          <cx:pt idx="15">1</cx:pt>
          <cx:pt idx="16">3</cx:pt>
          <cx:pt idx="17">1</cx:pt>
          <cx:pt idx="18">1</cx:pt>
          <cx:pt idx="19">1</cx:pt>
          <cx:pt idx="20">3</cx:pt>
          <cx:pt idx="21">1</cx:pt>
          <cx:pt idx="22">1</cx:pt>
          <cx:pt idx="23">1</cx:pt>
          <cx:pt idx="24">1</cx:pt>
          <cx:pt idx="25">1</cx:pt>
          <cx:pt idx="26">1</cx:pt>
          <cx:pt idx="27">1</cx:pt>
          <cx:pt idx="28">1</cx:pt>
          <cx:pt idx="29">1</cx:pt>
          <cx:pt idx="30">1</cx:pt>
          <cx:pt idx="31">2</cx:pt>
          <cx:pt idx="32">3</cx:pt>
          <cx:pt idx="33">3</cx:pt>
          <cx:pt idx="34">3</cx:pt>
          <cx:pt idx="35">1</cx:pt>
          <cx:pt idx="36">1</cx:pt>
          <cx:pt idx="37">2</cx:pt>
          <cx:pt idx="38">1</cx:pt>
          <cx:pt idx="39">1</cx:pt>
          <cx:pt idx="40">1</cx:pt>
          <cx:pt idx="41">3</cx:pt>
          <cx:pt idx="42">1</cx:pt>
          <cx:pt idx="43">1</cx:pt>
        </cx:lvl>
      </cx:numDim>
    </cx:data>
  </cx:chartData>
  <cx:chart>
    <cx:plotArea>
      <cx:plotAreaRegion>
        <cx:series layoutId="regionMap" uniqueId="{6B91C3F8-E0A9-4FD5-B337-660E8D81FD9F}">
          <cx:tx>
            <cx:txData>
              <cx:f>Sheet1!$B$1</cx:f>
              <cx:v>Value</cx:v>
            </cx:txData>
          </cx:tx>
          <cx:spPr>
            <a:solidFill>
              <a:srgbClr val="EDF1F7"/>
            </a:solidFill>
          </cx:spPr>
          <cx:dataPt idx="12">
            <cx:spPr>
              <a:solidFill>
                <a:srgbClr val="3BB8B8"/>
              </a:solidFill>
            </cx:spPr>
          </cx:dataPt>
          <cx:dataPt idx="31">
            <cx:spPr>
              <a:solidFill>
                <a:srgbClr val="3BB8B8"/>
              </a:solidFill>
            </cx:spPr>
          </cx:dataPt>
          <cx:dataPt idx="37">
            <cx:spPr>
              <a:solidFill>
                <a:srgbClr val="3BB8B8"/>
              </a:solidFill>
            </cx:spPr>
          </cx:dataPt>
          <cx:dataLabels>
            <cx:txPr>
              <a:bodyPr spcFirstLastPara="1" vertOverflow="ellipsis" horzOverflow="overflow" wrap="square" lIns="0" tIns="0" rIns="0" bIns="0" anchor="ctr" anchorCtr="1"/>
              <a:lstStyle/>
              <a:p>
                <a:pPr algn="ctr" rtl="0">
                  <a:defRPr sz="600">
                    <a:solidFill>
                      <a:schemeClr val="bg1"/>
                    </a:solidFill>
                  </a:defRPr>
                </a:pPr>
                <a:endParaRPr lang="en-GB" sz="600" b="0" i="0" u="none" strike="noStrike" baseline="0">
                  <a:solidFill>
                    <a:schemeClr val="bg1"/>
                  </a:solidFill>
                  <a:latin typeface="DeutscheBank"/>
                </a:endParaRPr>
              </a:p>
            </cx:txPr>
            <cx:visibility seriesName="0" categoryName="1" value="0"/>
            <cx:separator>, </cx:separator>
            <cx:dataLabel idx="0">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Afghanistan</a:t>
                  </a:r>
                </a:p>
              </cx:txPr>
              <cx:visibility seriesName="0" categoryName="1" value="0"/>
              <cx:separator>, </cx:separator>
            </cx:dataLabel>
            <cx:dataLabel idx="1">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Armenia</a:t>
                  </a:r>
                </a:p>
              </cx:txPr>
              <cx:visibility seriesName="0" categoryName="1" value="0"/>
              <cx:separator>, </cx:separator>
            </cx:dataLabel>
            <cx:dataLabel idx="3">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Bangladesh</a:t>
                  </a:r>
                </a:p>
              </cx:txPr>
            </cx:dataLabel>
            <cx:dataLabel idx="4">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Bhutan</a:t>
                  </a:r>
                </a:p>
              </cx:txPr>
            </cx:dataLabel>
            <cx:dataLabel idx="6">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Cambodia</a:t>
                  </a:r>
                </a:p>
              </cx:txPr>
            </cx:dataLabel>
            <cx:dataLabel idx="12">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Indonesia</a:t>
                  </a:r>
                </a:p>
              </cx:txPr>
            </cx:dataLabel>
            <cx:dataLabel idx="13">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Iran</a:t>
                  </a:r>
                </a:p>
              </cx:txPr>
              <cx:visibility seriesName="0" categoryName="1" value="0"/>
              <cx:separator>, </cx:separator>
            </cx:dataLabel>
            <cx:dataLabel idx="14">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Iraq</a:t>
                  </a:r>
                </a:p>
              </cx:txPr>
              <cx:visibility seriesName="0" categoryName="1" value="0"/>
              <cx:separator>, </cx:separator>
            </cx:dataLabel>
            <cx:dataLabel idx="17">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Jordan</a:t>
                  </a:r>
                </a:p>
              </cx:txPr>
            </cx:dataLabel>
            <cx:dataLabel idx="18">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North Korea</a:t>
                  </a:r>
                </a:p>
              </cx:txPr>
            </cx:dataLabel>
            <cx:dataLabel idx="19">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South Korea</a:t>
                  </a:r>
                </a:p>
              </cx:txPr>
            </cx:dataLabel>
            <cx:dataLabel idx="21">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Laos</a:t>
                  </a:r>
                </a:p>
              </cx:txPr>
            </cx:dataLabel>
            <cx:dataLabel idx="24">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Malaysia</a:t>
                  </a:r>
                </a:p>
              </cx:txPr>
            </cx:dataLabel>
            <cx:dataLabel idx="26">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Myanmar</a:t>
                  </a:r>
                </a:p>
              </cx:txPr>
            </cx:dataLabel>
            <cx:dataLabel idx="27">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Nepal</a:t>
                  </a:r>
                </a:p>
              </cx:txPr>
            </cx:dataLabel>
            <cx:dataLabel idx="28">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Oman</a:t>
                  </a:r>
                </a:p>
              </cx:txPr>
            </cx:dataLabel>
            <cx:dataLabel idx="29">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Pakistan</a:t>
                  </a:r>
                </a:p>
              </cx:txPr>
              <cx:visibility seriesName="0" categoryName="1" value="0"/>
              <cx:separator>, </cx:separator>
            </cx:dataLabel>
            <cx:dataLabel idx="35">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Sri Lanka</a:t>
                  </a:r>
                </a:p>
              </cx:txPr>
            </cx:dataLabel>
            <cx:dataLabel idx="36">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Syrian Arab Republic</a:t>
                  </a:r>
                </a:p>
              </cx:txPr>
              <cx:visibility seriesName="0" categoryName="1" value="0"/>
              <cx:separator>, </cx:separator>
            </cx:dataLabel>
            <cx:dataLabel idx="38">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Tajikistan</a:t>
                  </a:r>
                </a:p>
              </cx:txPr>
            </cx:dataLabel>
            <cx:dataLabel idx="39">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Thailand</a:t>
                  </a:r>
                </a:p>
              </cx:txPr>
            </cx:dataLabel>
            <cx:dataLabel idx="42">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Viet Nam</a:t>
                  </a:r>
                </a:p>
              </cx:txPr>
            </cx:dataLabel>
            <cx:dataLabel idx="43">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Yemen</a:t>
                  </a:r>
                </a:p>
              </cx:txPr>
            </cx:dataLabel>
          </cx:dataLabels>
          <cx:dataId val="0"/>
          <cx:layoutPr>
            <cx:geography projectionType="miller" viewedRegionType="dataOnly" cultureLanguage="en-GB" cultureRegion="DE" attribution="Powered by Bing">
              <cx:geoCache provider="{E9337A44-BEBE-4D9F-B70C-5C5E7DAFC167}">
                <cx:binary>7H1Zbxw5su5fMfx0L3BSndzJwfQBmpm1aitttuWXRFmSc9+Z668/IUuypXTZct/WgQXcqYcZmBSr
Ir8vGBuD2f++6v91ldxsqzd9mmT1v676P98GxhT/+uOP+iq4Sbf1XhpeVXmdfzZ7V3n6R/75c3h1
88d1te3CzP8D24j+cRVsK3PTv/3vf8O3+Tf5QX61NWGenTQ31XB6UzeJqX8yt3PqzVXeZOZ2uQ/f
9Ofbsyp8c7DN4u3bNzeZCc1wPhQ3f7598ldv3/wx/a7vfvdNAqKZ5hrWij3GGFWUIPvuQ96+SfLM
v5+W9p5AREiC+cNvHm1TWPdLonwRZHt9Xd3U9Zv7/3+y9InkT2bCOnfuHt7Jb+U82P/yYH88Bfe/
/z0ZgEedjDzCf4rLc1NT+HXQmG32gMM/xx6LPYoooRKwfYS5svdu6aCMkTtKJtA/L8Zu3B/WTUB/
GJ4irs9/P+J/ffaDbRbWLwo7IXuCS9tmhKsvH/EEfs73MJEM2QjfTbMHxu80/xdl2s3Bk8UTIp7M
Tdn4a/772bjIQnNz/eavavvpzSwNq625qR+weYHdQPdA3TEVit3hrp7QwsgeDFOJ0P2sfPjpO1r+
rnC7+dn9LROidv/Rd4zNfj9jThBmL+gsCAdvoYhAiu6iCNmwsxghVIETuXNQd9w8K8ZuMu6XTdC/
H53C7Rz9frhX2XX4gnBjvEcYZrZkZBfcQu0RTrgQCozZ7WfiJ56VZjfq98smqN+PTlFfvQLU/6rS
m+wlcacQ9HDFMef3tuapg6B0jwvCObXVHe4Tbf8FeXYj/3XhBPuv41P0/zr8/Tqvt0G1DV8yKuJ7
iDGEKb/3A2DoH0VHzN5jhFKg5l7rJ+j/gjy70f+6cIL+1/Ep+nr5GtDP/GR7fVMHDxb3BRwx2ZOC
ElvtNjsQnmLGsZBK3lmliSPW218R6UccfFv7HQ3fpr5jwv39TJwNVbjN7oKj05ui+ZSEVy/HCQGb
Q20kOdDy5fPUJBG1Z0MShxDYrbvPw0/fZ2u3wj0M7dKQ3XR8eaa30zTofnRKwtnl7ydBV012E75x
t1VT19tkm/7smf9eokz3qOII4H/wxU+TNoSAIaykYGi6H77I9DNBdoN/9yzfof8wPIVfvwJP7ORX
ef3m/+zf3CRQF/m/b1Z1ss2u6589+98jwUL41jlQSN3urT964hwU35OYQu78sE0mIdH/g4C7yfnh
F02s1g//bkqf4/z+3eNs00/5i0awQJdAiAlOJ7vFpnsKCSptCobsSarwCzL8gJKvK6ccfJ2Ygr7/
Cjz4JgiTsCjC7CVzacT2FBXUhuTgLkR9uk0QRnsUI86VDROP4f9FaXYz8GTxhIQnc1MeNq+AByeo
oM4Etd57q/WAyy5v+XeNFhT0JBa2kuAaHoWyyGbgMzBTHKi6/UzI+Dsi7Wbk+2+Y0PL9H0y5cT78
fsO0hIL0m334n5cjBXJr2AFIYoioHrB/TA24c9gfEGyxSfnvqyxvzv46/Zk8uxmZLJ/QMZmdcrF8
BUXwo7wyAZBR3Wx/9vR/b4tAxo0owkzih+jq6UaBSjnikgvYRbvC21+UaTcjTxZP+HgyN2Vjf/P7
dwaUZXLwHD8P7v8eFxZwAWpPIfu+2xlf7NJkb9i24pQw9rB1HvuQX5JpNxePlk6YeDQz5WH1CrK/
VfWSB0MEQ7YnGP5aCZ+Uwukeu0XfhnRkJwHPCPMD7L+smsL+ZfA7xMHwwSnj5KTtu4H/1cO4w+3V
Nn/OBv89zQefgIiUhKn7w9BJ1ITIHoPTUA7Zx4Ppu0uvf0mW3ag/WjqB/tHMFP/D49+P/9m2uQ6/
lDte0vhgcLuYYwm5wRMPADVXBmc/QMy3gPaxzflVaXaT8HT1hIenk1Mqzv76/VSA8SkfFPKfh6tw
PAqlPyYhOp1SAKwowcHw/MDq/FSK3dDfyT6B/G5wCvXq5PdDfQhFpeFF3S3Z43DoCS0Yd6DucrbC
hnq3eCjtPTD9YHqeF2g38t8eZYL+t4kpA4evoMS3qqvtTfIAwguou70n4bABStr3ldWnORoUXiWD
XPq+3GTbk+OG58XZjf7Dugn2D8NT5FcHv1/3T7ZmW70c8JjtEQItGJCCfa1ZP4oyGdrDEAARm9wH
ORPgn5VmN+73yyaw349OUT95BcZ9vS1eNLTke5xRqKGK++6Wp6El9HrtgYmH851J2vusGLvhvl82
gft+dAr3+hUkVOu8un5RvNFtHQEs+O2xwCP1hlYKOK+BY7R7Zzq1K8/L8QPA7+WfIn4//B3kryGS
zJuXrygAvpRIjCW/j+XBfDyCH0FFAZoaJRADvDyJJH9Nmt3onz1ePKHgydyUh/1XkFFNik93oPxz
B/ufStv3ncBftGfaJDw9Z91vum1oHrTzBYhQe1gQArH9ziIbhW5UJSDU4ffn+pOTmefF2b0nHtZN
tsPD8Hc74f3vj3TOg214e3L5ctjDgQwiSNqC7Ha7NtqD033COMEPP3oX3/+KKLtx/7Zygvy3iSn2
58vfj/3BNq8fIPjnOo8kKDWFzgn1A9xve4EVAU8AcdBjN/CcGLsxv1s1wftucIr1wSuILQ9uPm2z
/AV7t6B2AB0QNvjcnSaGsD0J/e5wPr/bxPyCPD/A/eFBptA/jH+Hvv79mv6lwPegdf9c1f9Tvby7
ZfNFQ57zrVDjuA7blzxyh644DNWBb3Wc29PcRxGnIHsYPKsE93uX7kKB87HB+RWJdiv/t5UT7f82
MVX/w3evQP2HbZa+aEEBUi0hoNnkUY34EQHQG8QQlBugonBXapsW8Z+X5wf4Pyycwv8w/h36r6Bt
9zxM88o6uKnNzYMe/nMTZMk9aEaHOAY87t0HYshHFMAJL2S9UlJ6f8ICW+TxHvhFoXbT8GTxhIon
c1M6zl9Bbe3opti+YFETS+jRVXBYjnde1JBwl4ZIBT2L9256kgM/K81uBu6XTbC/H52ifvQKij3n
27B7yWIPfnpoBW1WE/1+9vd2A/sg5wTZh+EptOevIIU6Tl8UWEiP4POtmvPUtzIB09ASKuUE8Oek
2A333aoJ2HeDU6iPX4Ep32zjF74hieFmEQQpUCKGbPSR/eYSzkrggpf8QePBr0iyG/JvKyewf5uY
Qr95Bc1Qm20CHhR6Nx/2+Y986KRV4rmbx38jkj2DTuttAe1Yz4nw9Ob0z+6EI7h2xhmGQOn+YGZy
RgDX/CRcSoOLgJNDgl+SZbcCPFo60YBHM1MVOFv8/jD2fBuFL73/iIS+UOiBIBCsfvk8NXfi9sgS
GPp6F2Hivn9NpN08PF47IeLx1JSJ8/XvZ+JdeGPeQNXsBTcCgSZRqJhSyOx28IDs2zCLQwsvmfid
W1Gyn0uyG/6vCyfYfx2fAv/uFVz7+CrcSx0ZQKPVf3D//i0i0wOCyxu4+PqC2s73CBXQC3HfCKHA
rDxy/nA+ACkD3EeGTvYvn0ml+llpdmv8/bKJvt+PTrX9cvb7zczDBayXUvb/XCx7XtPvrxy+FOT/
39ym/HHY+TX+c6GrZ/blZUKPgtKfz37ZyFBhnSy9L+XsDIHvmFtd//mW2l+28F00evsNTypA0yto
DytutrX58y10f0JgBO0pzIbUREHC9/ZNBwH47Qy8K+E2XOUE3lakbA7GKbu9qQBTcDET7s3Cu0MY
FP8k3CJ4+6a+Pae/XbV3e4kf3jhyWxmEFjvx9fVNmzwZ/Dz7CsT9v99kTbrJw8zUf769zfaLuz+7
FVNA9kmhuKXgOAkqkNDaBNFxcbU9hQAd/hr9FxZJNEZ9a5ZxFfkrT/As0kFdOyId2X5ZtN0m65i/
EnGXLA2DMRHl8qQ2kTzrvcjSY9Mlm9Ly8YzZrL6yysRalmJIdWxqv9NhUkezUlXspMVl7Pp9ez4K
SudNRZPVI9B3PQpgMn0UeMUBJAASLmXAbYDb+UeP0rSqScMyqJelasNrUtV8PqA8X5GuiWZd0plZ
Eg7xLLcHtk/gqT/kzOMzO+HihJExXPSDjY4GEuRHMiVL6lflssB1cRlEBs1CzxoXFQnDJa2yzKEk
ry672u6uZM/CRR7xfKX6oD+xmzy8q93dadOOB0PQ9vHdgzGMgCZQIQLObPJgVV7akS+qZSWi1PVM
n27tIe5nRY/y5dAP+crDdrWwvTTUYVcH86jl8brwEV9z3oWLJvKbwv052t+DDb3NoC8UEUZtyL2e
ypTYTYT7ANVLcfsLlVKR63tFfdipDs9H3lhOHGbB4m//KGNwIEGUAO1HNuR4jxk2uGmMsAqzTIHo
y9AUVqLDEaHeQabkm3jImqXVMSn03/9dTmAPK4iaJeWT3/WinvnZCL9b5gloNhvzdWflF1FfgXbY
ef0xtJKTn/8kIreFt0e0Q8H59n1OcKGFEqEEvEPodus+0mdeJDRTY9ItRdavcxrXlSN9314PYWCu
GxORK1F56LLz8nxuMttbBC0uzquKBge26il3U2MPmqCONouuqfmFJSnWedh4gx6jUFWLogCK3dEa
Q3nRBnnkMD/sz0Jpl+vU1Fc1D/r9LODE7YIqdtnIq2XZCy+Z17Vdv29Uq03Xlqu+SoZFGAXZuUfl
OCOR6T4mg8gXMffFNomFroo41HFK/VqTGvvvjMjqUtO0ZQc4K+S5bcoALEYhmVa5kLW2xqKY1RYj
6yAdb/9N/LzXJJdD6PpR2DhZy/pFDvZsXzKWbGHX0RkplHHLqmrNyvBgsJbJ0HYfLRzXzIVbvVWq
y1SUpxlKsy0KrL7QAGBPnTDjga/zrA+PVWt6CKZ6c6wa35xbBSGagyLvW6or53VUID34caS9tMez
KPXEeoi8ZN8OxmZwUmhD753QcHydi9Kee1lSLeuga6NZgYul53nV+9iuPtAS3uOi/aIMM+2FRXpS
yiF475Vxc57gWsI9NpIvs4gkvZY17FwSVFxnDQ5O2iboaifNB1E7NqBQIzQ4XRm3mTMYuHOFk+KQ
BmWyGDpBnLEB/kVa43VGM3Nch5lndCqpF2mTRyZ2RpZ7Th8jtvaDyLsui4iee1bK9lXKsFv3/eCK
oLI02Mj4IBLU72bGTyLdBCg+z/2oibSqeetgT6pAi4x8RCbEBx3FbixCPFPMF7OxsjYtt83SWM14
GPb+ImsF22TMGJ3RdlhjWnbaz+u11QefhpgfjEl5rbgVzJWfHBMChneMRDxrrRrppmvzU5vl6dxn
5qrORwpPLaTb4O6MsKD054VMtAAXUOl4iLNziZV/FsHUBpG6XPaVbA+zpugDXYQBdtRopAs0B3OR
0tzoIfAaT5cxredV7A0nNML0yIuafpMTU8+BI3POA0vImQAyGq3SvA+BS9iDI1U5sKEGb+U33Mys
YJROWRfYNVUc+Q7DJV2yfrTOxGiTT32krKUlErTxa6s7ruDc41AVfeOKgnS68YthQaoo5wtloWiT
eYWYY1SHx7yr6IIF2bXXWoGL48CbxWAhjgdaWB8z3FrzNh5bR2ZtuKwK267dfhhuRD1Ejmnij6Eq
PU2zjfHMita57WBB35d2eVyX1jvcy8HtVdu43sCD8zSpynWUleZMVYND4UevyiFWSzsFh7SsEiF9
XQwquGkTvzxuGmGXmpEAH2a9qriDRFUsSSNC7WW5U8pI6qwO10PmVbop4nlSZJsIKkorJC0S6zAd
+zNeSDzryxp2T91y1xpGNsc4Sj6UrQoHh8PerHXB00ToukeZ0lUq7dDBvrHclnQkcSvcZ0bf+qYZ
WL3cSYcsWGZ53J8GXhZo3EilYQNVjrCbxG1o5h1EoVShrqhaV43HyQEidHzfo4g7NQ0/tX1lb1om
U75sa2LDtxq2Nl2wDzWWIXZQKQNthb6t6zFRRy2KzEkdJplrS88/zhpT69bv133GLjLs9xsyWgfY
qui8ptZw3Nllv6Yi+2TaD9TypNMguh8PoRVpSfPwsx9b53VKyAJiA76QERtnAt7C6KTgbF2/LI6L
run0WObsnBS9N6NNhh2cjUdS5MCATII5blG6QOC1roY8T485aTItFQ2c1vPiLNVpkwylA1drsugc
FFfMPQj+lrJifjQbUGmOYjn6rqr8yloUgtjrkFDiO3A9QaYa5SWJ3aGpjIbrl9FpD494YRdefmDz
PF5SK1NOgmqNZSD2wa5xbTdhoPMgQ5WWg13ouOoSXZE0mAGV+fvSs/mJp+p0Rlg6zsYMC6OlpapT
WtnCZTFrVgF0SeDGm8moL9ZdPtQHqKXZwowpPRpzb1jUGK1zM75Ph+ZcmZYsyZCtTTyCFxrTpnCG
Pg1zN0LjivhFNI9YGc6iOrQdnnUG6LCqWW3y7hJ8ieXycrBWqgXfaVA2HFpZGM9IhTeFKg69OnoX
NsFJaixhZrJKgyMZZ/4ihWPlZdBkThMpdBrVdul4lknmQwl+y0nAe2a1ML5uLGCpLzoIWZjV1jPf
8tBVEieNE5KwPpW2lZ5CwHpRmZ65Vhh7C3/02QkeVTxHoja6NZWcZbLsXLtqi1WOC3UQtWW6CNK+
1UJ69owF3ICfsR1otAzXfYzf+Wm26qxYR8OlirpejxmYTVJ+DjvJXD56fqYRZZoWZt8f+s+NF57E
qXXYlCLRVCRUS09KhxGr+ZR2oAom4WYxSBRvxltzNDSfusKzVlxZ7ayp11SZzikT+Qnnre+StuxW
xAr5OuAl2wdz2+0XDWpmZbMs2Wcv5XyT87I9T8GbupFRvu6Q7x34svRB0izUJe7imazJid1Z/EPU
d7lrRRzyk4DZjl+Y6CiJy9EpY6lbC4biviWaDMGoh8G3FplE2TIMlHQCS20KaX3IK3/Bg3Erkzba
Lyn48JYmizoRmYa358iTMGnKud8r4QQRNi5XOSJOJILuo2k6PCu8onNHIi7CuDo3uXFxUW0FbiEi
GcfroqvOslH6J9JPHDi/YodlmdezlmHHy1HhljIvD9Oq4m6bVr5TogS+IB5LpwqRWo6+WKrR45q2
MXZ8htJlUBixSiMabO3EM3PP7mvHUzJxy46/Iyi+BHCdXET8XWKTRt/GSJX0Ooi/EuyIcojAtHbm
kHrh1ofoyqnTgjl+aJ/GnF3gtLdnHkrqY86sfD7Y/XvD41J7ODiuUZc4XcWrRciLz62P5qqoqAMZ
7dryin3bjhy/abXFIchKJHhRvKp5rGubrSMZfrDt7KSifTcrRhlpITqq/cFP56RTl6Y0GlmBBAx8
5ow8d8Ni+DTwfB5w0c+FDTFnZ97LdjikWK4p7PRFkwXiwEt8vsQpN26oho0wJj5QMWljh+fqY1Sr
s1rV5Yc+8dwiF5eVVbyP6kwsg6pWJ1gVi4r7lk4Yeod4UDjEYk7VhvQit3vsBq0Z56MKOthCAeR8
sU3dsk4rN8dDu1KNCPYTj/NZLv3+nVcm+3FBfQex6HxEnh7bCoFiC6ETZIjuCnXdBLjVnV3Nch9/
wsqy9y2i4iNPZnihRL+ypT8eRhVK3Dgp+kFnVu+vq0S2Sz7Exzmk4/vt0NMTZtCxV5loEQzhmYKI
Xo9G0NMCyF81oVUusBlXPO02ofdJxGHnwg6Yx3nsuT4KhBvYnu9KCWkAkxmo2BgOJ1ZVtBqSjMC1
TZPq3hdOBxmzsq111hCzwnY2B8d6mPT14FiIrBsZygUqrmiCybnvQUDURWm0iVvaOkWdb4I+d8Cx
OGkN70EsARjXp7ALy0GdNZBwzLK2Cpc5i8KPXCLYv1XlFtVYZ05WIW9RDp97FexXwTsDOYPPgkVi
9aZ2almqWcvbozFopFMUFYSFxTzripss26BuPISSSThnFqvWTRQkTh6YSLd9zw9yftDnMV90FgRg
2GoVKCZqjuJKzVTf+9qmBdHGsoJgYactcliA/Hmukm5Lo5qCVIY4oNnWUcBTW1sDWvF+mNUQr+is
y9QZRBTdrI6526AqPM1UZTXAeZxfZrhOF0VaRRoPqR3pMc/HVYR5rRMfncVigJcdExLpskfvoPrg
9MKe486kM1bbV01H1qIPkw+oSvdD1fFlSGC71xDDZHbSXFeqWYlhIbILJIOl731izeDScrQd8LzU
tdFwVPh9ehvQc6ciFdLZQFdlDCGctYjypACLVmzIkOtW8WJdjfu8rS/6Kl90HPJBq70YlLePRrxu
GQcfKYJzKzJyXqTNgpW5C7e25MKzaaD7bux0RAILa7/EsY6TzppDqV52GndYzXzohXCiqMohTyjT
4zaliTME7VEdnXodmD2/c9ugd6081lgtB5Vc5Xbndi2DHImcdap8N5JcG7mOkiw67PzwODCnOCrc
pt8WFB6EYNw7uPfHmURnddJDtDbsF6iMINgYNCoix4OYk/n2O7CdldOhdRxxoIMtjUpXkMy6jF6U
Ik11wH0IfeXGCy/auCpgJ9MVb6pTUoDlSauVpdoFis5hk2G3TN+PlchX4UC2Pg2OOF3nJU5msvjI
exstJbksIsZ0W8ULTje9nS8xaOd1DS+De9+mGT/yfG9FIyQdM8au7KLizOqSMzB/LNRZMNKV8HwZ
z+D+cwJeXA6QbJjGaL8RKdYSx2AYFNSsxtY7boK4+BymQjfR4B0KVUPiU9lzJkR/kdSpO9I8d20R
uXbfKaYb2RTawuWoMQ4g/x4scsCUJ04sMG26tXmgnKHMIX9BeXHQDX5wLWmWuNGArFXgGf9gyDLX
G3m6Ttu8t5ya09ENeh+7wshilmCIffu0N06ehlJHwj6xbdodZ9SWx34Zd24Y1Ness5Dj+UAFGbNu
EQniuaa5qMeaL70UQ7JSWfE+hWzjsrP9ELbzIAstO9R+SBJiLZFnqbO0/1DCRfBLOw+685JDpOA1
CGpQtDInBWkLiIsDM7cjHjtWbRIdR70tHRFTsmKI2ftdZg1O1HjHJOggSERwF+u0ClK2SvP6AENq
eAJbv3IJjpXGthU5AwvMqsst/7Aci2RORPAxwul4lqouWg1jOJ6kEjJ2HTCGt8wbZA5qVAYxpF7d
MGOVha9CKEAwbqBmZsKFNZSW6wXKp5qyTuUaF1m3Sr0yO7Pthq+xNeQzn8cDuIzM17Xo/CVsH98R
Xn2Y9oPvVgRVGzHywUExqR2ECVgMaUdHfkjVPvZwvES8X3VeiQ4oE8WyEWNxElogJLXaLtTG5ibU
IuzbrbERW4QZheyGRwwS5DKLVyXk3/O4Lj+iPqY6b4Ny3yODf0CYz2chK5qbQdbqChdt73RDm0DM
Z2hCnQBl9KCUfjxq1GaNrqyh29g+ii56ikPuYDRAKIBzJD+EOcrAg8Ys3kSkrzSkLsV7nI/2+ZCi
PnCjKkiOCLbSTYh5ulVZNrp22Co9EotuwthO1n4OwR5LhfCO4oxYZK7GNARv7HX1Mg+tsyKLu31R
KwyJR96rpTcUrT3PS+bFbg622Q3zAXKmJsWrxvOkm6ThJ1EZ4YI+tkcRwe8FqcQ2hTxfSxLTG9tO
i17zIGmPoNzu2U5jtdkKog7U3tZAO/B7CQN7Y9N0m0BhqQ7Hbi5a0+iCxDl2bIDjI04trJycIB8K
mpAmpEV3VuXdB5bWGhmWOQHJhK9lUzXOiOIy1XnRvw9l5h8SGZG51eDzIBjIPA+q5L1HzDqBuuQM
4H/nE7+apT3XwqNKD17b7Kf2GC2TArJ3iNfZqhlKL1mlrSnngnbRgiVtveR4POF9bQdQ4kAnY1S/
a+C6yhFEtMNJhVTUzAIrPm0h/5u3AlgZI6IWpQrEYeIP+3FWUd3SLlvdpuMuG0Z6DEo6zAIeWr0O
rNHfqCBWRwj8sz2IwSkCyj4Bi7nTivgjZOABcsoqaVvdIxEfWRUmC1T50ZEoIUKFSufANOqCErt+
QJyyHeJD+O9j1EsSNtmmahPr1LIS+h78QHnWZdhzwGVAkXqoie8v2g7ngeZ2lCY6t6LgelB2LTWq
aXdQKBUfQ+4eO5Dk0Ju+s7szWpF67VNkNFWWcOLSyx0alnJpWZV9YFvSO+06TxygOCZzG/7rFZAo
e+l5DlbWOD5U++ZJHR+m44hSbfcQr2VSQFESvE1SLuo6GlYRHfvrkTIzg7whhpAn6tKPoQeRfpv5
aG2NQfwubn1z8aWi3w6tuSjHzlp1gareGz8odE1rKGygvDlivd0EblZGuQs1AbZvUdua28PQXnp9
HO5TOoxzyJcOjUyLy2Y06IgXbRo6Scs8JxlT9l7mSeXSzrI2Xm+lM9tvi0suPHkICXURuahS5gBZ
yVDNgOgc6yI141VFY6jHe7gZoBLSy/0ulmxT9kOrVRNmsxIVUPsxHjosQz/bDyTiUG+K6MdaDclh
G0TZzK4J7bTys+4qjSNvjlKDLnjSFZfx4MsTz5LDMkYFPhj7rA6055n2SI0C6gljlUJpdsReAnZs
zM2FMnG6SFhY19pEdrdIM5pCRN8E6sayIIWA4CuByDMojoaGdleD7+W640M2wh4Tp4E/wLGJxYvN
AK8dXpSZ9akPq8TXVk7YPtRfyVE5oGruk9xnGo9VNBtZID6jOOlnESq6zC0jO9+kKYoPiwFCYYgV
4k99BTs5rFN5UtQIr7qa40+otP2V1SE2Gyge5z3L0BHLwAkPqi8urRT+aUc9hdMd0xwNRlLXTwtz
YZrQO6hzdhwJk1yQJDUHqW0G4Xi2nSe6YYk8SQIcrryyyRZMZAASFPLyVcxVOqNels7DoguoToYC
CsGQ6l80EUsqbZejB6cqDfUPO0JTp0otepbW4G4XpqlH7WctsCxxMi5YSJqlqpPRaaNOXJkB7IJu
hCkui8Hz801oIsO0JVIxt9tMnHhCGQRl/qy49IdCzvqKyK1QCJe6h5Rh4QWZkmC7Wz6ncDpylDWZ
uaA9VMhdv0ZEW9SgVRMMuWPB20lmAUXDEt6HN1yAX4dwnqhu0NyP7Cf9r/cHcHeHplf/w965NMet
Y9n6F7GD78ekByST+VCm3rIsTRiSZREAARAECYDkr++VVaeqzumK7hv3ju/EYTvS6VQSBPZe61ub
g8LU4Y788dibf/7xP58H3K3ib9Oj/vWX16fm/OtPl388bud/fdX+93ANSU7//UVX1/uf74UP84cL
fjWb//KHf7O9/wdj+6805v+T632dtgCe8k++1b9Z33/JKPzLL//nv/zDAkdwHQk6THrOE/DOaQYD
8w8LHLOTMGYAk8EwWACjP68THP6wwJHLiMIA4d4kBLyT+HDA/umBe8V/xHhthGFiiO3lcHzj/xsT
PLva6X+y2lLM303iCO8YBlcrPkmvVtyfrLY4jI2wkVI3ZrHray5RLZY0lcs35yblJfa4qUbpKteq
C9eiWTvt14unVMOUKSqq0MwphiK9zWJ93AZNXv0WghDc8alo5JD7PxfXki8Xz9Nz0Yftt/VW1FBZ
StguUJLLUqF+2KpZEHI/M92eaOrGsfR1qI9DITdYFgM+kygmcj9k2XaIZZb+Slkrbg3O/krEcb+L
4eajckGtMcOZ4HGsYWzzpcKJ80s7Y5YyMcR7lkU0fCQOn6IdiMKrVeFBno8G9BM07fA3K5Rh1Axr
tN25dUu/aBLmv//2WaY261uotQnJd75D18WJvz2sCX63LJY+wPfynsdp8Y+24P1V9DdRvGs7Ewoo
9d0A/ZZul2zOhvOGrsTiJ7Tky4f8B03YohoSQ9L9jFTa19CP83rqPX8ovXFCkyK38cIsm7wqZv3a
sGWsvC0Lu1JyGj5uvU7PHaalPs8iVG8U1tZbsATYenPjrQs0pU0m92Grtkseu/ZUsCDEvtfFrBSJ
NLsO1mqtrp0WPMaiTNWwnGA0Cl1aKcfXIIRV5k1h+zwvmZhr51P/sOouG1HUGkhq/tg/Jtb1URkK
G/9orSD3rg/hF286Qp+Vxcv0qkSevDPlZ4dJ4UqTxU7PARqYV9v23SHbpuKIQ17uIOdFR78Q7Smb
Fuj5Jn1Wc7q9J6mLv+jKoB2uNJruljRpMKkJfU/kL7eLI1tzPc7uMpljIzWbB7E0F/cx2qKvvF+T
Y+C78A3R4/5+WUz75kwPhTBdZ0iLGZ/QzvvrTdeitw8C22wkIbcLZfllk3b4uXSz/3NElflCO5He
+xY9o87xkriP+x92UzAGW9/b5ZmzlfH1vBtc4MEGE2ElvTzfxygYjiODObV6aQ/ZRduXRco7yuBl
rNbKHR2W6IPYXJYc/SV60CnaDtOE+0EWKRngy/lzFbQoW9ICgorPvfWSqKC7F73p3rfcc3unVxiS
M+7NMNr63bzp/mKirr9EXNMHHmwtDPQhKoMNXVeMhqueEzgYY2qSGzxhTO4nMeUXXhDYnkz6tYOJ
XFmXyae0HVSzhsa/JybT9yRMPDxxiPu1jPXPYi1oRbdivUSQeb55IZfbdF7JpfWz7KtN6bpPocJV
E2P+AXB2f+FwJ7tyjeIffKXwyDYv5Y3jcwcVlUPLL0mnzVgLXw8H0k3L7RjgNg1au5CqdwYdU9Yt
eTnRObvv3AIlhOJCfBUQX3Z5qLB0oDLWcgn8OkkHU41ivaTbDHXXOXSLqHwnebTdI45DeB+yEVkL
VWiq2AiJgdQzF/tikaXhvLYKbwvd5iZPv7Lgru/gP84Qyc2BpmmJkpJtH15SjgHE5rEc2SOL9jhQ
J4Y2pX1JaIURAmXbn8fpIJesZButiray3r3EKMflZYzkbhHHcLhjy+fKyYG5HaM3Vm2lKYLaugcb
3hT0du7LBduSKrk6S0Z3ubd8LGmju34tC90Q3EIzvTOq8eamWy2tlLG3gxpq0oPfqVhCj71oCK9l
eJNl02P3qbJDYA7z8Bi5Wg6u6ovjasrYv+9lUqqspqJpi195eGDYnA3PS6KrWLVHip+sM6i2P9qR
NhrtCymyRoc3OXx8/RlxNDDLvoWiqOyxu4rB0KnLdAjqtjd7E5uvhU3PcxuVOP4aYZeSueRkx+im
5+lHKoMy7B9p8r0sQ0k9U4cBnarxMe9PMRnMu8ZIjGMae3NYxn3o1bNz/kHlZH6N0lbtNOw8ntha
FdEJuZizdy3uw0FXEhpnFcFRJL6FKRnFUGdgQBSylH1cF7m3g5QJs1Y/RzTZTWP6AM/aA1wz/Qoz
r0QTdwut+NXN84Xr9IcIcx+vXn4WiT0bvtUTjryQubHOaXzJIGGXabTqkobR9+bcT1+GvyIy133y
KNP8rU8KVHLRs4rWOqL5j5ECa9LlNF6wg1Q2jcdaGnO3tlOZysv1W8zcXCazrka3HEI33owbgSk3
ydITczmH0BekPfX8zkKgEdBa8lYcpg19pGR14mEPxqlFXFYW3jGQWGwHPv5WcDWt/Gwj0ywkOnde
clKwOfJiK/kS4EQ/JcERi2Qz+96KWxp8KkprPre/Wq8/K6nRcAxfJFl3K093m/ukwFUWeslCeVjE
09Y1m0TL9bmZYJcmj+grhrWtVP4GfW8fuAWGL5YB2Qpdtotez8nm5MnRED9ZFqLBgnqR4C7KaZmM
+pDlguI7ZxHqxHi8HQvxoCEGtvl6Ow9RQ0N2YVvxGaayGs2b8OlYGYAwLoCjyLIs3HUye+Jmq/L2
k4kTWuUeigdU9zX/jLJnX9ehUPs8Og+useyX1upMIdZGz9Bcc7IT8qeYLrAPdmsCEUp0d6M55e0Z
q/BQwJT6ZFRXOt/naj/Lb5IF6K5Vrd0p1Y+G95UpGh6xY5rj1O3yr2ROGmn6MuuOAfshkp8w0V1y
lBDLRCFusvaJRufZC6CUwO2sp243hLqMp8pLBv+9YP76JlLInhCGE3lWoFv4vEu2VwrlaIBqOVZk
vdfFfgOtkRZ1APYk65JdvNx1EOLN2pezqdESlzL46bW75bfXfpvhuLXf4/yaKpgen6O5MeMzjX+4
qbbbgVhdETJU6D77qR7mZ+n/jF7W4L6HmGKmY4Q3M/w5V/UiTv50CJKSKegtjyt/nn333nu1wmWL
j1DMLUxTt/0uejTotRggMO148rtlgBDgvy7BIYSdjt/ifKr8+Sb0xjOLxjIdUaaRt7BPyq71SoHP
zeAm1jjd4hCWjm+qCE7EAr+heItAj2U7FJvHdLqdl5PFVrWFjd1OKZmAdd2AgdzNoSsVvx3EZcOW
q/Ozb76d+WFxB3nTXgwnbd/EeAj4wbkJ5UxXDw6mrHYVwkCVxw/5Imqp+QGq297zrp5KSZkp8/Hk
p78J9B9/zPY5Piysehxrz4m+77u8yse5cqipQROUgsnb/opo6jN1Sz0DQaGwQkvlANo8b4MsfbUL
OHnY8m+bwT40O2oOQo04q24Gi/L7aALWyOKWjA2WmexIOfV3HPWY28LSOfnqj0+FMOVMeWVRFpKu
GhJaF3bnSVMpfDErVmi/1Yu546IvW+8h7d/l9oCAwW6iDdrNMnbfXL0A4wm3FArCwU8vIfkY2TvI
gp1J/54EQKcHEPmPvvPPcC5ErX/vS9CDIXieQma4cq1/7UuSgKguCgZ+swwtViwDKlED5w053M4R
awtPYF1VKcNZgh+Cu4Qzy7fvI9VFlfgwvVKJksUCS8McLejlCg+D2WfrbH7Cd3N76s0WhxQPX3vs
Jcr5qtJeGj7hnTuK3d7L71IeDHfQGvRhllN8IhDDahA9rJw0W/faggCGR2ZvVK/XGtmv93yGbhme
FB7FWG7XYo3QSru5mYv0NgvEF52Wp5y22IuxZa9yrAnbQzOBvvYy4LsfMpnVJlPq1AXLWZIehr5t
Dy0Kk3KZ7CESa1P4XeWN456H39m0zXuRys6C69ncLVHwrP3tmEGc7a53+cUT5pIOu3R9X/2XUH2F
fbSUQX6ZxWO3iptVx/DhQlzJnmETUWaH/TApcO+QZw5Myao7zuUl1N0ukhY73r6bXGVmXa6FZMcC
Z0hatKSx8mXGlQDSse3mFVviwzZPXxu9jWLvfo0/BNwC3GoPkKegrRp59Mj6GjjXTKLfXxeTsene
9vKgfCykcb7Z8uwpmKKSb1FpCU5A9jyMfWm39p0M6iZaHoPxO91+BPDMs+GlzRs/QwGKB5D9H9jX
4EoX/4sQzzF9IsB4nCwKoMSgM/DBwv+5N978RHOdjPaGZe61sLAWE8XPWpt31JvbpYcavd/ATu7c
1CnUTllco9bwm07F/d+h4z+0jv+vxPz5ycn/yEhdMf3/VYP5yyNY/6XB4N/8XX3JMA0WM1ySGA/o
RRQKcy7+ob6keCwdrm2BZ2PmeKAvBkr9U31BmhNTYVLfT/6Rmf0jfnCNWaNOuMbWr0PHr3HafyhQ
f7l+/8MO97cx5H9aXtdRqkmW5D6erBPBVAuy/ya9GNX5U+Lh9A2kY2cvyn+vpItqf3PnmJIUhaw7
jTMjpxbw0Mmz5K2Pmd/kNqn8cA13gdbDZUjxlOxyatEOezIwBvik6bMKm2aMDibXxb1JDKqWyV47
LTd3CC30LJnsboTtMPp4lzHMel2yBZbMr2RSsf5KEr3cbIuZvFdVhEP3qtgsfto5s5c5zj4ziBYP
XArfLwOIoGDqiHCiSv1+B4quOI6oOGw8w1byPYjXJEbTi3po8aW6uKErUNa6AScln3M3nwvgFNuB
QnA1g+J1lCtzAg6NLUfz4GTJbKoEZW81exQm34KeDnxkifruVnj40T20DiBX31cNdMaIOFSoIKg+
xVacp0RSXm4dKii+DAzdj073qdx62JxyR6boJiAGu3Dvj1NjxxmtT+G3BrV5AVR6Z9tk+AE3FuQA
mOApQA/aMUAzNsaG52+ROAcpnatxENjGRVFPY8fTOzFDgfBF8A3x5cKgHz91o7jVZp26WyUcAiLY
c/QP0OplEs/sMuEtoURsaR8c27zH/7v6hNyFfQjhOuYEkupq46Qax145dFqkCMB4ziSsRYpGtCJT
8sPTOp/g83QbqSLfbdXC2kqGocubwSSr+7GuAXkyRTQDLHHoN8BnlKmJRRMonzXGj9VNgq/t3mfq
aMathu1xP4DgvGKQYc3DDGaTTpvATh/9YFmZBJO/TzZe4ilr/YTO0ui9LRwsLQ4lPMQDm+9kZkyy
68PBpTicTWBPbgaL3OUdAUXSR84dIf2tLxlQ7rReqbqdkuzQzuw0dG4Dldx1samGjat2RzTI6LIH
91QayqKSsdxdWlh3ekbapiTx4NQDF2QjJ0UCKmpEi5xuEu4yXScsytG8ej5UEz2VMeNo2FNIPFU4
ZXQ/ed3RQKR8L0KYyvDlIXpoHEr1liw7zFdg1RL729PCEyhiHkyx2nDzHLRbdseM7VDDZ+HwtSjQ
NxP01isqGd9F+QJJSMoqUOmN2zpTA/H3GxkvY6np+k6t+JYR3atgOIFqOG8bq0VffKY4pJteAfxs
dXHOAtr+iB1py9Uw1fiqcw71/tzDOR+oojXCN+28Hyysqt8hbqYGa3pdTqZnCrrf1p/SRErIA1I+
xbAv4XEvxly2RaHHI9h6+tNgx+Ue+ShGS49ZMBYRk+j4aTcYoFAxxF4YoCcv9MWj1Fn21Fn/nIYq
RLOsvPVktL1pO8duhuiaaxjGgg+gelKxQFC1SdS4Ic4qWI8jb2AxT/uczkD2aeYTvl/Ypj/80Zvj
PSZ1TaLapiUKdzFdkpMJTY9IEZ/QbE1aXbphoCGAulXeh2Y0Q6kWRbz9nCXBJ3i8rm8y7RZR8mzI
kiotUFt3cd4wT3TfG1tT7HPrXAuBGmhzffrggemIytHj34WL2U9eGNPuLSUWiL8JoMJp4WclkXbd
6QVhBj2mcueBurxr+365xZItzj0n7pQBXt37EzxaQTsNsjZ3XjUg4NCj+ZihifOh8JExy3U52u4l
DAve7bK+m10ZL5ztZ9UmC0iPMXLNmHCUr+OsF0ipMDZbtOgVd+5j5iqsomnuGnyVWFiU74YBnP+6
LYO98ZQ2uvH6QEo4eZ3eygRq32kAJ3OL7IL6yTK4WJUupn1viK7hB+sDNObnCCELUi/Js5e2yA50
UycgTy36pYvDO64SVno2P6RshCxJFhTQRfQTO6o+TTSz5yJxVezbfjrA07pkAiMQxpL7PqIsRPmL
t5Z67sARiJHNjV7SdSwnhCvmNDFnsmX6xgP8nxRkBA7NOPQ32ICUViIs4vQAqSF96D2hThHSG2+2
Z+RlM3Gag60M36JifDCehj9BlCuFVi9Y12BebfYQXnuqPgC2ooPVLzcyXtoi+c3W/ivMXNJXmefn
NSOtf8sZg4gH03XB1iCGTVWh0CZBrCSSB5bHjziU8hOVPKt1Fy+X0VfiWYpQohPPQWl7/nhWQbFi
4XKJc6bVgIeYCbePQenazqIeANrVidoQO9EShywVE6htqE4hHdddGly9gd5Cr9I6gqYfw2Islbel
NW+3eCcKBmlkcuchjC7+oh7bGdpt4yaQNCnur7Z9HaVfxDVEOXBnMi2a1pN7viVFNYZed+CU9uCc
aGDeNwAozzPNvSOdQ3m3jeHgVcyLYFmnmmoU0KaAnZlqRJkyynAhyYZ9spD9NDx4wQadzo/6CLjS
OLETwcH1sc5KiErMCOnsY5qtTyGjcPkpS9GyhKH5ZTPcqk08FvB+83T0f2xAJ0+RxJ20Jgy1hQ2i
8TTP9BaRTxwl2wRWN5s4ghmFf14oKPzIkfOSZ15RAkSdse8n0itT4N9vfQZOsfJjpAebqWjFfbr+
zXDhPuz9HljsjR8gx4OshDpDGbZvWdfr8LxM4W2AUMr9xIc9M7KvQdX9ksyvqbURr1rSjz1iBOP8
vIGqgY4XFGfo36ItfRSF4N+XdStTwbp9zzJ2CqeoeI7MsiSIqIkU5yGXDaj3vQQMRM8jiR5pG+aI
y6yCjLtuEsU98XFxGtqiQC1b7vhnF8w9RIM0YBA4NqWhMMdTq6pctQQiVSHwc/RhjCQaHoIdQWFa
UmOqGckutJk+kd1zBwP8N5f2oWX+LKowmrP1GCvUUjWuINTSbV3V8CNWmeoqtkyDbgqRZx8hdf5F
GRg7ZYwytL0lUe7riqYwgKCMzAWCWMaLSAmQsU0PTFNvu+YYPNcsOp3GvY09940oi4Rior0fmGOX
IxNR8IM3+WGToiRZSm+WNmqmZEjvbIibFvAQWDkGiG4Y8hOiZXNDB/uqCdGNCkIgpthHiakCBHbq
AjAWTHIhgPICqeYMOKMXp8zgUg3qdemhyVVr6i9BjTl391PQniUo5Uah6bxpRWgbZEsQF5K56Zf9
pozng5sRvoQCDCmftHRVtUXMkZej3gAP5wM9OUZCD0rheJhN6JrExy0fUI4HqcZpyfoovKW+zi4t
UnZjta3dBKdOqhC8grSfeCqRBv/OIReKMa/SdKpZptgDWUQy4UZYu1McxTdJH4R7XGWU6ZGILyuc
xX1hvCe9+LSrbUanE/UGQBVMv4RdCg0byNKvjazo2AWEpWWafmROIs5lWR59mrB1B5MPwTcurDog
rIb8lPMe0GQsEKUklTmq7vZ1Vtmy60Ffv49j4NuGLBM9ddbl7gU7d25OM2nD05qA6R2Ey18ITmZe
Wl9Nac36zn1az6cvUcvFO7hXC9o8mvet5VBFOxUhLjJE/INEfV8hg6mROpqASkPFCtgOdvh3EqFu
2Uk2nnrPxAMyhZqq/bYkKz+bKMNOycYu3WrAhPzntljxxaMMUTm7MQQTpDNbccw95e3gHQZjrTZD
Z4DFpn8O0g043Apike/zUCCB4lwwiTIDCNVd8nBLkgtJYgMptZc0OiD1LXe2iBZXQY2J5W2su3Gp
2IrtCiDsMJSty6e5xuts9JQyhU0DOo78LbExBii2CwdvZ+VXijQq5nDd4yHpCkb2WMD0w/Fcea1j
dZgv6Sezwt5zsnZxA8oS/+Wuwy0mIdX0VG9PhZ0S9Q7OEwV1POojNgInkMAYlfnY5BwEB0O7tT9P
Gx1KI5hX+cabkeFM+vGB+3T56jMQLyUfC9Sdaxsnz3OcUFSSJkvUTo0c5y7i0hcxxvH0jGMEaiD3
O93uvIE/4bJmw6mXNtzgRm0c+KFZ6brsQNpPXyPxC9M4p+4Kp/ZZRMSLr9fpZ5pAnoMxTPLXJLTY
2JnmiDMyf9J3Khv6m7alyaeQA6wRW8zxG5IlcoYLYbuk6cUo50ZMpK8QALnXQ4abOCIFJn2jH6pQ
AT8sG1w1VG7zvJs67Ci1NUlXlJHsl6lkSRui0ETMJtkJznpkGgdFwXrh7CIlvF4X7H3Xd8gexdBD
6YwY4mHY2gjQ5TYj6TU6xhyipUVadZ7r42ZGm5i+w5Ye413PR65qX81wsz2R2nLk69Tv1lAKyMxp
mjyIfsDRRjoQbWdKOoQu7NylMMno9UYVQnzrNoGrOcBsf0EBozUCdfZaJXX9QcLwvW3BBHwua5bD
Rveo/5qCfUZjZUECnf24H+77QiUc4eJWooiLhkZijLNtWpYM7ALbfi6ObIaTD5hfpf7PouBkLFWg
vAunCIbYwba32kc6D94PHV6gCq8U+MZsH3gbzJ8aeEmltqj9nuSIiESwApMsiC+xWhbUsVyr6I77
DhmDJRiHDr9mCuAgAYfoL9HoHhMHjr0LEsh0akt8W7eDP+e7mbZwTEyx0hElaYYaEoMJkGBuTY52
KLLBGu8IUlTdLmnnuG3MuJrXRSn9iLCPSaHzOXqILPaAn0PR+vC/0cpNKORzDjsznACwAwK4ZN4W
P8a9PfHO75HGQFEDf2AJ722hLMzldjXTniQoChB94v1ykUXbwfqOZr8OEMx4ZRumCZwwL8HrjxO0
P9S8ZN0QP9m67owhC+h6nF4iDBZwaYBs6KYpecr5OiAmOoYpWryYIjwwBi51R8/62XKAVKLmC9nQ
ld1PHQNz6RUsRB4D7dWvTmo3ND0SKM2V/cVlc2p+K+K29+DFeOnNwpD/ZFitqNQ58x5WwuHvLbmH
MGOxPqYa3ZRB4rNuY0RGGaPxbYio0xHSy3SvkftCVlAOJfdS+TOLTHdGBZIfC6+LnnQQkXfeIfA9
5zyHV42uHEdp1MLMtcSCGc+HGa5xHi5IzIQiPFsV+KhyBPTjUE4nv1i3OxrjOpAFbjSBFl54Gpcc
20G9yHYlt1nE4vkQBl6wPnEE+L9JtDC4uqPl4lAwrz90dMwIlClrEWbGMte1TLtU3ucz6IG+4kOa
IBc4Z4ssPr3ICf8Kto39u3VCnfWI++4uU14iDo56RWFKHzMP4hY0TuSQcYr1E1PDk5/j0hbJlwcg
49XxDPdkMD4vg4Ji42lkr/FWPn8AT38QOZjjvGXrnUG596RQaQPZSy6tEockzz0EF5HXR66FyeQ0
WvGJmvXDY+NDMalHHQa/RcDOgCJAxTKxG6blIyQereNsPnbt9lgwXsCi5R+jkHAIsuTVi3A32mS4
1/nwkAfiLdHxE/W9O8fj5Dx0LYGGFqGYIcOdWKY7SDU3gK2HUgfbRzIMbwMBc5FnNGmEUrAFFmC5
RCS/xrQPv3jA0RTMBUGv0X0sYCEG2Z+9AnAKmAyCznipEgN7YwahDZUI7GHuzSuoxAw88cTbSkQM
vhJ99oUeIbyg6MRq/+0irJLAho+EDT/0hIYoAQy5psqgHUegvqOYz3D0FNqcgw/0E+ENQLQueSmk
2sadVFdwFsCXjruXfovGnb/pM87n23bVOOOidS6LbblLxuJAtvQRKs4FLPzRyRQpVwgdQFkxzQQt
RbIOiFz0BzX6E0KcNqrbkCEgt9x4k7yNUMK3yLWUW2q9st/SKuXk7FJPXKRiPgqD4c638LnmdH7j
S7Q1vaam6UdaHEMG3APQ6R3qLVisEAFIIt1OmBxTUmYgtWt2r4NiuFNRdx7QSPnYn8olK5bxZZyT
75Bfo9NrnJ+cRZcLlWa88RDEvA3S5RalFmZPZBlyxQGEs9mvWNr+7iRiprTdPsD5vQVpTzCnpT8C
06dgW7t72HR7t4S3dl7jx4inDt0HCAHlm+IksZqP0+BJoHA4m1LYV3VmcmS4eqFuwmmkSNWsP8Hx
NErhA+L0L1G3ngiq1ardPIfgdrZfOL/VQbIcQeI9DsmU1eghWyy+kZ4HL5miXXS95i1a1E3Yz3aZ
wd0A1S5Xim9z4JuqBeNtGYLsP2axvAs89rQJDt3IqvWu6O36OcX5Me3aHyba3ulgTiJKs33Ur3cQ
E8YyGqLHAMW7vyl6WC2jQJXR8akgOTA8f/hMAjhUq7h6wNNmsM7sdpcsGCfhMrWng7DI1DksJ+ze
FQ/F9IT/Ru3yDbfHtZ8+ZDr4GDmK3yDNkAFVKkOsUPiHdEIAe9LI6ofO3OWQ0Epk8p91Kh4T1r4Z
oNF1gRMc1QZ0Ab/9zaHC9IV/SQUK05bSGd8r3H5miocp1/I0kFiiGuFEFxx9NNL3GVIpE4lg6yNG
2kAAuZtJ/h61480QJO9DZuHtBkiyoS4yFS8wLiiX0dvkCY046jXBPmHBBtMZsZf5vSAWhGNMjyOP
T/48gsVZ+7m4Ex2iMA3a7bDd0TEm3mEyHU8OEPahjMok7eSvSIYj/9JF4Pbg6IszVcH2NA2DX46K
hA+a5NFzurHtDNY+rDA04bVAl7UjCUeGkQ1e3a0ICVRuWt3BcT69LgmuPlSxbJdRnTUmnNfHqSXb
KVItJvRsi9fg0SpIfQ1++2nE1TnEHKRWy+mat8NJY5fxibWBaBCI7apckJvMuf7YyTFoMsZg+iv6
2DJ6GvrhORfbQ5T9F3fnsSU3lmzZL0IvaDFsSJeh9QQrSEZAa42vf9uZJZjeIbpq1j1NVgWE49q1
a3bONlyWpPl2gwt7P7bFskmXYYM2/lJW5YBs7ljimHGQQodunCSjrVmL7utpPLHFGXdS1jcOZSak
Poks7RuSlA3yf48S5J6Fi4rLYs0qa/PYYg7ZZl1SbAq6mZxc0hUBmFF4UrLSf+2PhkJxosiSyyEV
75dG34hdXbsq1bN9FtfNG6LMeRMN84owpphcs1UPSdlpoDXmbYlfcTLmXVcU4W1UD8shilKpdY1M
2UY6B8hQybqnWivFTbOmF7JibNK4OIn30Aa08pgdkrHXn5Mm/wlqRrNDSxZxuff3K16QO3o/ohs3
2Pwms93N8HmCKO7uWqPAQNPKu5aSZp2M6JOUonyUE2O256H6EQkowbrSnUIO9IU29y62z/eMRVJl
9NRsIQc3kqhE2pVDI6dJhfIGJ1L+aiaPLKWhi/w8UltkBoZqcyj+lU7CC432q7yVAtyo3TZR818c
cNjgBTGQm2LTm/HTbIaOJi33UdFwgI6Ge12t9Wcc/orPt8fNm11UOtaYHZnS82M1J+3XpK1BPBsv
YVI+DrxQuEHcc9PI4KvqrZrp2zkLj2O4vskINJ2imQrTnRLFKF15HqItHbDC6XA72iJVctVPmqzy
MWkkrlaVVYS1A7HlQJh6UMThCf0+VIPGfDDC9JnTybuyDpfZnKx+I/cX5IWLMyoaBZ1BcSRqI24Z
U7Dhb96aes+BJ+Sna9v1VVUJQEPaGFeNkflNpR5HxaSJDvRIfs1TrCB2KCpz6EdmP+ItayKSvnGE
j1MMBrLUluNtMus9gSWrrFO5zbic4p5f0+S0IHexdrAg03pzLwQUYAwviq3qKTcr/WjxK//SxLB7
lQTtSVy7CZsMij2TVZ2n3aVG40mgw6iFiUszz7og4yqVDXbKUN6GajsXHngGKhhhFrYPcxNRwkhT
v1qiaYdUt9ZsWvXrPVTcJbWnfJLQtESCDpxnzmurYOPLx+pypKgQ8Y61tQhNGxtmn96MazNrHnZh
5MOcpKb4phBkLXdQuBHxtdFECFSU7xk1+6M4TOmbrPeIDvtJSuZ7LctHkYhglBuzwZyUtSsYjQFB
mZYdeTojvowbNdF2WCRFv6C0Fdlx1isBRTOgJXlWInZONAdH6ctSFMdMnam06iobaY7lq5YXp0pF
wBxa5ctlZvpTgjvHHpuuvhBM7ViEpYCDMQuvpO5khKO80+KK960ppNLcs62t4g4kHSaeSPhFuLko
V8XLjV5zOzNCGR83sztWsVOGYapSQLAyLx17+ZcmT7HL0lHduWqqp4aTDX2f6bIJUwTAVVSZ9oqK
pVaKmvybL6xH6WvJkUaPpNUEykvvsS6uQnroOTrLOodNpZrIKZTIx1OUGxmazLUjGyg7JYNWkMso
Goxs9SHLyHAw1DF8qtcs+5HioB5tGs2zRAuk0hH4oAtUw/9C1PB/5x25xMV+27dvb/3xtf5/wUDy
lXXkf7eAYP89hvs3jfCfkgWVgZ/MWRVN9OY6Th8FUcBfhhEVyq4K/M2COAcIjn/6l2RBBQEuSpJM
UxMCDmYThCz/EC2gZjBVUQUAzlRiVUG38J+IFqAw/k0SY4g606LUk67eYHIUSMfTv/9hF6Hk2y+C
AVWQvCfxI7T8rqpLI2CL2HCYiwzrqVE4xSVGf88RzgwAVLxQ7XTBch+xTYJ8MR4KtllaRo/Kou+6
ONobnKmzVtr0JG1V3aC1S1gXyqz6s4rlIiqLh4w6056uJtvzSX2Jhlpp4YZIVpK/KIXVX4hR5xv5
eh3qdejKpSKDe5FomkSvUgaPS8N9L0jzcErsUzL3+Qe2NzQ7QkSzv8FJQVnrtgE3gebf8jCvPAhL
AumnpkvdaKl8FbegfPJ1vel7LYjGKD0mamne6GkxXE8gFR2x6XOP8pEEaAukh6AD0gmF6nKobruw
uj/JMVBEidcyrT8bh+JARWTG4hlaE0r2YkuFqvLTUCFNaXXrvhPrS7CCGmX67KKGQ0GGHNX+Oiv5
jw7bLo2AdDsaA33cYsDzXOLaLIRkO0G2oUOmOZKSd85azIdRluiaS5RQpAwRajL1AbsvIlC23X2L
q7sOzftOFchaEaZlHebkRW43BaWaa7lD2mcplN1GSqPyIpDrPVd4MO12Tqgd0DVmULMBOWPZ9qvx
WAvdmyIPIwVQC8KYpoENqUkvyL8pDgXaRP+woDwjxetLeGpFFDkx91T9sUttuJUxDSO276LKnqv2
HnNUaWsCx2jT6MUnQVdApXTivWXiUo2xBI6uTs5U1tZNq+s7S6IC3urRAWd57ahUiuwoQsmWlvC/
Froa6pQ0Nuef/mHMTesClF+JZK5+KaR++qFWMhp9Ib8fW+NG4Bi9Olq6XhUpddDKRDJS6Lg+JFIr
m83qIHcg4hRD5j1yfO5XLLB5IdCuk0fc6qVwJYXpW2nlQbbMmVMX+g6XUUejs1/pM0A+EWlzUb2n
pj78SMWHqk0fWgBKqMiH8UcMjAnkQQbNq6XVByYuvJSjkOQTeoWfCTi6jTkeH8ZlUXbImRaP3nLq
t1l2w5YtYD7KoyulLPCNQ5xzGjHTnEGfwjd4PivHzvnepNLgJWmrXCgnoxQiYfIwakeuWa7yJpra
2KvVcLkx0cHbkVjMfsTOCa5Ax6cvm0m6t5q5+ZmhHTqOEk37NaExPaagtbYGqJNj3ukJizS/XxVJ
dwhfTk6fPzai/hplUf1UziY4KFXM742R8m1cSXycUgpfIDf5ULTCKZWoQLw+3Iyt2Ry1KCrdxWgK
lPnLD0vNJtxMVbEbZ/JXUcIUIdR9Uzta3ue0m/WVagi7Z+6KpdEcEw1vRxHK3f2QwP+aIjneMZ2q
fMw02bpC065IXK/tg5ZuqZ1E+fyKIFPEKq6kldPiDz3SaV+vmXqSugmsv8FRaVbcS1CrLrOyMUa3
WEIZyOA6yBTOtQWHeDdm9xlvnbOKUd4AESzRSS5mo3LkaGiNJDTi0VSPOKnghknBuMqaZ3WJ/qrG
MkWXsBOyY6OmtJ+tFW1v3YDkgHjIahqi1XK1si1ADSqt8pogq3lsjTpHLr6oldeZ/epJS1o4C8Xx
jSxkfPoqamW4RFDu7LISLU+au/ihGHgiEjnJHkVROOj5QiVYCXn/SZpoxxTA1tUsj+tPLA7gofJ5
2K5a0v9ImwqwZdmHE8ar0trSDCDMCE32Qx0MyemNlvLHLOBu009NDmrEenhsgZ35q0Z1GPqGPj6U
Esu10yjEONGKXsxQV8NWilVFl1RJ3Oa0rq4CvGXfDlA8OPzJW7EBNquss34zN2K7DydJegs5mIEC
iic+cy2eN4YSqa+5HIIQgSWTOjrrhCKWPpqEdOunomR5QAW8uYA0MARJaKFpJoP2SwQYW03jBNwu
dX6UNcF8oiyXe0LZoxqeygjsH1RgfBdpUTl43MLXpokW2abrNL6kk25eyhD5Nk0mdddRTu8w1sY8
CIlzTt6KqmNlp54bzIR7kb/uDas0bHVtmndrnYU+IBIjaDV1Lp15kUakyEWvvUlaMVDNDcUXLbR4
ziY2Qjck9+bYZ3VONmLqljv4CzMORsNUZ44fI/YBc+6OtDWw4LGpDyAP+lLdLhQxHKtaWzuWKZFj
Z+JYJesVFQ6S4llN0FJzTInd4YQ2htjTHaoMgJigprhxipHv0oyBfGRGKhwKyJF2OvHVFfFEIyNH
aEV5qvTnIVXdrhYkb8ok6YnmffFjERIwe4q57JRBxtYk6vx9FYanvcxT7Q+6Vm9jacAFtnDW2TSi
Vvucr/MrIRrQsa3jdIEQ8B4aT0+pHRIgpAHO1rpaXJMYGW6fTlMwG2rvVgVBL6/H5pANC8b8DAFg
PK3GRizXAQOYKWyA8sl+lFXKy0L30EE5R7tCge+jCKgqzGh5VwsJgR+Ml40wF+O9JuhwDrvOn/EY
SFX/DHwF8wAMSLfI/XAs5+0wmZvKEO8IZV6mgnFVwHW6xhQHsK4s3rcZA4zDZdV32JdCyaUkVTlW
kXLOi04nPvA5dNFl09cjLYhH/YnO42xX+hgeuVXH1Ian7lQEVWFlWoM+b8xazt/Gbs1u4DykDz1E
ZLwYSfcU6gavRygvi0VHJZVKyjFbJtHPDTV5NOfRulk44VLdsjSv0icLpgPlElpL4o7E4UalHp9N
JFmJpgT6XHqSIYzunBqXhRr7RWs6K4vPzXDrwBiC8aALN3rRhvbcqDexoD4votA/gVF8LoRZOmh5
k2wSsqt62Cih7Jpa56uc6Law0txaMVenXKbc7+mumWtcb+lIvAtN4cYxu3BTcnARh0hB7BMi4cKy
o6vpRu3HAsHdRC1SpYagNxq2uKK5E0Wx3hgCADstgw+60AYuIFU1S/Nmsk77qbmZi9vBmDamqj+j
LvBiRbmgMoyqUkeZtS4UFbRgsH7N1XLTtlnhNRPxwSLSuyM9iaZFbW/WF5CGnocEHdAkjlcd22eW
jrkflYB+8znoG8rXijJ7+iDjplNNY5/khZ+JNKTkzroXVtxZsrG8i13Vw/XKkR+M6uzKtGlIS1NO
zKrxjIQ4MEfdK0mddxoIQbSN7w3mRk2dbusxpzNvyNhqVEX2a21+R2R1P4ja6iKLWUmIaruB+XEq
wxx0rQjRuNQ1AOFu2Mi63p4MNRYsAzg4nTYIT2IvYQw9aQwp66Bs1zFsaS7OTsVWYdhsBHHVbszE
2NfdMNHPDK8rmUqD3SuiGPSTttiDigIlwTgRwVfbEXpRJdX0rJNF3Tdt3+NNI4CzDARjcmW4iZUn
NfndKsAk6cNquV3kHhibPpCxxdEhB/Y7CekKAjR57+dMcyN51Ld9ifliySswRlOJIGOWJrYKfX2M
rNl0UG4PR1StaKFXDh/At/aWkJqwriJjrwGeKu3MFKrHqaWFDiFs2mqtme+49ZXK8qBsq7Ztg7Yt
BYdvN7wXQ4S/Y24ZQKYQjGB2xxYkL7FrybNgmwndhrpRBLwBlRpEeU9PsIovDbGiPJb38pVEk/oI
6Hp8a4ehuQlLLX5S2c58uRfXfV5Q9EL6YxZU3UVckeW83CHGa2pwKMjxags5Afrs1al1Y3RmJVTJ
nmnCqRNlkg4vvaO2ZKCdRJcTZVQ6vk1IXU7SJnquzXrVrFiHwTdB06gs+rM4TNLdZIYSks0QO16D
BaifRPkR3Vp2oCAKcZfEypXKvr+o6ep4vUDJt9aW9NqoUmyOSi48EQLMlyHLtD3Ftwi4ozrszZ7X
M8nK4CxL9hoq5L16cepSGI2wiZopo/nxq4go2+jh4Ay19GDWZZDGiWfIAeCoxwoyprm+h2hqFFN+
l8VkohqMCmCQKdcOxaHtQ6xh0TGUCb0Zwo20CgMT0UQmmJjfxzdS7G5bSbFkg/N5bgE9+m3aX8bZ
1SKtQKDIn8ZqCYomPi3TJUvdNkzHoJ3QpIbmam7ZX0+9gYEDz5SNl/pQkPNj25b7hixx7BUvAkzu
6W00bbR6jp6qPOl3U7FG3phWppfP2lWbINw2VKy5IkJulEyVcDeGeRraTD6Ifolo8ryh6+k162NV
kXpnNceWwvA0sTOv2MAKitRD78aGQUtr6g2iFgWDTdku4ALnWfZjQuJbvw7sxa0Cvm1txfZ1VWZK
pqEqT49Q8MPXEHc40DulUnerVtHJIv1E2TTXq5vQxr8AMotcdCq5TwkhCVXYKr6GKGV55RrT2s96
TDxoXWQbYaeyyXN5oMo66/RrRX1F5xgj+YG8UyDPWuoHRRjTV9rOcGRG4GCbdI51UDAFbjVqTCfp
pwIITWlPqltJKeBOmeUm5ExHL3Mct0nelIc2PU0ZqMMJRFWV9m/lNOpOSvtk08wlmo3c6k78vWRb
m1L/Jq1CtJ/qIrxSsBbYizkMhzFv4hZiX5EHOmFiK3WpssmWutk2k/5ERyuggw5OXVRoeGlgHOxO
ACPbAIN9Giu9uun1avWwESAFZI4CjqdJGmgnduP6ulKUbt02M5SLOEXurynGQiDOxseOwOALbVeT
g4yhH4YLHdJiLEc/0aFdCT25Yl4n5qEiveJUPp3ytDh/xCwxnhak9CzQescyHunIsFGkdU6LjpWD
Fwqie3wW9W5R82EXm4X4ywiHQrLFnk4gECFjz7iKDs9eGwkXoxhW9FpCFdEy3ZBdMedHfTHqN5pA
b2oNN2A9qQgy/tFRYLwek0Yfd11L2w3hNfy0Ffu9C0Bi8bFKCHeWmqfvSQr9VTSiNShDU3umI0Ds
h+h7XeaDvJfFDttWJA73qayOuLk0nV5znI6s6qLTOMVmYhdYzQmzZq2D/lxI60lvMJXptU5XobEt
C9lDQhJrIzejpsS8jV0WatO+mnsNJYgyvdQiGl0qCAuqMl5U/xLL9VsmDvJVMylRoKpWc7QsJlzM
9FSe01XJYWbUasKHEE9H3dQW11qWVzlanwE9XYH6JzYK1b4H/LBQZ//LOPYfmbX+/6xr0nX6qrL5
zxGn//Zi/f4//JOFIzP3k5rNqbN5gt78q7SJOet/WbLOf1T43yuiykX+wcKRmXIF5QY1AqcBC38n
Rq1/+rHwcGHRok7xD0fWf0TCkU5uq3+b/QRZUg0VRKp8NuEC74ApiPAqD/VBupwP5lWxka8ygt6+
vxf8P97GP0xgf9pa/w7b+fc1eIg/q6YMVBFnGA3SQb8eLuIHe/KF56//snTyIn50+6dL/lGQNaws
EUDKSQflYNyEh/GxOuAD/RG9q3+NovvckitSYP7wEmcDT6ZJM2B4deKhpRF9hbA49Iwobb10aFsP
8UhfuYXVzjuwp5tFZgNGPBhupo7ON3tGLKPoVIMCjbEtTKnkAPiFlHESHDRhlrgIqM1Tu13bLA3k
fAYZSK45ApZk0I7pTarcuSuwU2+YJJrjON9JBuPJNXTV8Kj1mvbQdo1LahYHUqubj6aUw83vzein
JPbV+2RRczZqje2zGQpA4jSdRxE1MT1iDp4g/mPbzOs20A2EInEp4vG6AaxAugg7U1PQB6b5AEbf
hKmdjUKz1dGBe+SN+ZWYiz97U6vwI2Ejo3rZaL45WOZt1CqkgpMEWK2KmjexQhNAr6cIihRxo4hO
7KlBs7vvoAwEctWXnpaZ1AS7XMAHXFRBl8mv5Dec3HozwUnQSWDi9PJuaVHPCVEy7XMLQEE2UoMR
wkhxoqWzuAQjPPqiMH8a2YCZV81Fp4A57kwxHqdMNMogoWe5l+NwYnIFzDBLQX+Bll2yK6UFWxpK
yhanPUE6GY+pLABYl4om+PpbPX3tH32qZ5Zu1L7GMCx8quox2eiuONlKwLiM72y78mdL4aw3YSxG
1CynpQApEpedfoTUOF8VNey6AaGfm97E8Cjs00wGzlr2qeNrx8kOQ8E63nz9iNLfrcP/XumnNfTH
ckyFYQzbGc6oAXyE5zT2LegEeFZzB0vU2Ov69ZRsTYs5Gclfu86nC/Sz13q6lT8uaZ0OFJWQK4cC
S50TxaNMtTtLnRaDKXYE+uOnRgMwIsZCfP2U8mcR4cy5Sl+o0SzBWg8m0wOsqLujdeCBcEKBkB5R
qnhlYV0g/EU+k2YMRDGeNRX9Ny4+jk6rSlsiICm0J+kxhm3SwH7PTyqT1aieJwEnImeor+/0FMQ/
+uTOHNxG3+uMEurWQ950bjFeT4jTVNcgqU+6vfZrkDdfX+dsctG/fnfpbBfRzUjRY/ILJhBwdLwb
J4wd0BEH+4liLeO4GKvBqdOrULvsYKwkAlQau7k3hKt+2LTFbZ1dfX0nn3wN0um///E1dD3CsHUR
loMa4MQYgPsoB73+YXHStqbt19c47dgfvVbpbNM5md8kKc+WA5ozN9tf4rE4ABF2tQuaAVvN72xs
XNvBrZzJEz1OCbboz85F41qBdd34t4VdbhfvlqlOF7vck+1h/91OK52CyQe/uHS2WZniUA5px61J
ZiCKnnVSfx1/mwGAlryDS0EYWE47NJE2hf7mx9dv5LMs4vft/PHaqbvhmqRfdKCiD0S+6fAdWRgo
APJ2F6ivcertdTO9/OZyp7X90VOehbpuAPvDfCQWYBBtYofSlZ05FtFU2UX+d+/ys4D6ezrbHw+F
Tj+PTYur6EEYDA8QbQ+dUznMc7q17svNuIOG7mDOPWIj2KbON892+qU+erbzeEZPXITHvB7oadur
9pqkl0B/WnQY5ATxxTSljqHdAehW6CoMYuYOGlIFW5W/+bqtzz6hs+imG7BFwrFaDyVy5X7IH0xR
p0um+iZidpNuQgqa1tq31UsXWW7V4ELEP5BrRtDEOmrhKPcSfhdt2opp/5q3nHt7zfCKDDbwM90a
17QWX5zXQ728rCZ8KlF3ZSBacTv6yth7Tbc1hy0yjq66Mcs72Tj5DyA+KRjkd0L90Ik3p5N/qVwn
2iNSODtaHyYRfql5LXOHlTR5WQLsTI5upOVSmXBxAhVckp/GkjtduA3Xp8HE9C7vpby6SqsINm26
j4XQn5jkojRMkzHRicX0xK8itd/OHbhyjt9Sso1oKJT6ZtZoXE83pDvTfJx0GDKhuNWqhB9KXRxN
v9Vn6bG3BuwUbHPdxGS0XrvAy/eT+v6xoQLx9bfyWdgVz1IK0AF5Tx/7tA6SvSbb4jHfS5tsPyQO
QxE2vcdkk59YCe/1x/443cqH7puA/1mcEc9WYDIsI7UhrhwJVzL4SrwkKoOUtiHFoYdKjhyQTWux
O72ppTmKysssX3/90NonIf53nv7HspSM3jL7ol0Pc46XW7GcVVQ9C900qvopYMrX1ZpqW2uqmJzy
UNYnqf7KNBfZ0QARDndR1zx11s3KgLu2e4kp/6QJvh/jTtNoHsAeFqXGxxJkr8xQ64YARgRFSpvq
waEbQ3dWx6DGIjm0IsX00cPO71cTGINs2aX0clqhdqSc0392sUb0T3ZRS1c8e25n5iJdhoNXK7cx
gq2CAY5q4+nxcBhkElZQyln2zbb/2a/z+7T0xysSTWE2x54YchqD1QDwxR0YS5k7lfRwiiPS+z7b
8KZsi4ojRUFDQ6AAc0kovplg+UkMOZ/XGE5QgLqcNd7pTKya3XI6KJLwzePJn4RI8WyTz9h/azoO
8iFpG/FlTuN101ZJ5GGtD0ElWaNvwK7wK4n5YG06yzsjVqRdjv6Dp50U1ODJKWDi3kXYkPgS3aJN
Fw54j1WrdaAM0GOsBdSSY5UxBkYfvKmXuhsZqgGf0Jj3P7Nxol/09Qf92dOcZRNrIehmH/GuTtbR
EW3uCQpnUN/9+fXf/733f7CjiGc5wWzmA6BKFsyymy4sv3I0j9q+A9nJk7x34ReEq1353fZ1CgAf
Xexs+4JjIeGTyZdDHAUA7l7oMnlicc3ZK2wJE8xHQRzdu1gV1XZfpZet8l++xrNti/6dVEPWXA5N
ifkYHxCURuGyhaP49WtUTk/w0ZOdJdMW8wfzqDSXAx2xF9Ezn39iw3C3kq0/+MXO2Kc+0DJ79sxN
aV+JduvI7k+EAAFYqx9oCh3j19c38rs083/eiGadJ9tj3YNpMZZDJh1PBPPKZxoslM7kpXjorsfE
1wNjTwfMNu02EJjQ4Sd36RH1MeMDC5GZh7b0XjyP0YY2bLwb9t/c1se/vHYayP5n6j1GlGBHnBeH
FF+Rlb5k5kOPvnUdg/U9y6ANR7NjNT+Vi2YKtHpHJzqJA3lZkHJziN92s6t1uzX2FuNIW7XQvksW
Pz4XAz36+301EfazIeV3W33igfA6+KNXuPKjTtb2Xz762Qpj+POKSUTnoz90Xn+YbrpjE5B4lHug
OxvrqD81V+kGb6FD9zMoHjRXsSNf+ubMI5+e5KMP4iwNoIAolvlCBFnyRysOeplicdaC13Go9et4
BOjlMVpKifE4mm5c/8w3afiwzu6M33bLvK6uuVaTZ2bvuq1udz9M+snLYfgmVzhj2v3zcKj9FlX+
sRtpsGaKmSL0ITzNpBOO/SXi8ot12bedM473wFUr3DYtM9ZGvx93UYB2kGZqXAdicqG00H58M/Pn
8qGsNsyFxYgtlPDRSnGbj8dOo/2UMXv1ChNUDFRIrbJvYtknKx7p6d+/nNIoLbBU3Hjrz67pMSXX
ZlaQbbiomF1imAudzRFsptbYhRNtQThsdTfItolDu3LH2cDunTz45hv77Ec+C6yj1OERl0rSnoTx
WPocGOZzsW4F4zqBRz0xfURBzsN0qImhswXCkBbqbmKnwA9gWUT2DBoXXOHA7rKUGw1gB4p93Lyc
KOigKdcT4y3EEQnf1/f7+zD80Ud5Fo8zARLN1J6WHbmHQ8oPV1qI3PVHc5G6AGxExaWkWF6Ixn2E
SfYE6dx9fWnl4wxRs84idVHnNBBXQTpUhUurn0a/s+5kcCS43GLX3FYUAm3LCR+6x+xC3aSgm2wm
c6D8ES/B/S2bgjEZT9I+6r35Fk7JbXFdvIcXunBVp49KJ3nmN1/YJ4kaw8v//oWdRKZ4gblTM2Ac
swsJ3EdV5ig77vkyc8td7Gnu12/lk6oVDs6/X0ulMpuWA9fCwbpVd5qb39UHc1eQCggOYBcb8YNt
7KIr3Eh3tSPsLdf45tqnx/ngWzDPQvAo1PnK9AgaADvtQCXABeuwWY/GN9nmJ+UHzTyLv0kTxuPY
8Pctye7v5ltjMz4KbzrFj2MGx+K7VsDHWS3dl7+/wYT/YiQKl6HKoTM+1XCn9oER1cd5M6yevD2J
sPbkoiczhff1r6acYs1Hr+602/4RPPVRnse4iOSDBu2htqcnRpK2hb8Ew7vM6DPJ4yjqzRC9bs3R
sZ5fOW2YlxAzIIWAErLHB5qeF3Vuo/+tE3s+gKPqTCfK7r6+v1Mj6sP7O4uR6D1jGFS8k3kIYn9Z
BgdwHGJr2sunlKhWnQZize1q3p/GoNna/Ei1pnamt2hw5A32DIUwdQ0aRRgc/aL8rorxe1b6R+/t
LFxKE1bWROa+4jEQLVedr8Eya7eMRaBHSz3yMjnMzd4QAbzCW/jx9dv4XWb86KpnQa84YfAVpG2H
abec5s/JfgfNKIqepsFTsL9Wys9hvEq0clvp+xxkU6NcDdu6sCcUAd8kYqfe5Ic/yVn4Az7C+Eid
R69glDZB2eyYYIC8mNZR7da9XXHa9RbhXb5iQhxj0Wh5Ry78HS1QJa9l0oJvje+ifDXB21G9xLoG
qtEUO8D6iEgryQYB3McbZPwm3tjnb97cJ1macRYJewESkHyKTspleM9sv1dpszxXMhtE+s1S+iQI
GWfxT57EgfYnVzCvJfcOldllaDOu75tQ/km1kMl6f1+oRsvIzvYU49KtmrPQqj2EN3/cKm6HV8Km
eAevwyG+bpcrCaGMU3zz0SmfhCXjLPqB3YJOlHFltJ7RRfKg+M1N7Xa7Mlg2MLi3q8/8sStpr9v9
g3Bkxm6Q3M/O+GDtQju+4Ot3Jz86Ur7bVrffvY7P1p9xFiv7krkICOoJybcCkx8prVzoDkVaNrYn
0a22bDOX32WYn3SBNeMsSMpMPhKrU/xHEMiwPt2xblDkFK7k4VP5Zg/7LNIZZ5HOlDC6FjMXGd3M
A53hI98Ncp8hpK4ZrK7uwlq4wQeyx/RxgKx07ANxr10twUvu1ff/5TI5C2ty1Opjy9zEAzKWjei9
GcHoWYGw/S5L+CxtO6eyTvIJOniK570PIIHn6gJMEXeMVLAhhzgou1zB/xV/syY/C5jGWazCaCBi
BuBycfijNv21O1LCSZzOlXvGTO/Aa+S7XrhlCixLKLHjo4Aa8ptf9JPCiKafxRxEpcyPPeWJ0UP1
Ot2s2+l9Phgb/Vb8Wd0JQeevD8Nt/vb1T/dJ1UrTz+JPFHYLjmiuJjtmoO/ubpD90ri4QT/GcULy
L9ELXmIJtyGbup33ELmhY37znj/ZEvSz4JRassmcAa7NGEoPVK2NufebrEg5hZkP9jz9LPz0S5ea
+umTxHZCzTVYfZPSByp6r90WXnGTu50T+Z2HuGGDPcNGOcGSudLt9lV2Kx+w3KV2nPe0yDi2uuI3
P67ySbjXtb/HY1VJ1j79a7mKHor8A1x7e9wxK+5Qb5NNYQPkCga0k173gPnDnt+rAxMF/OIwe32w
oQKxZZppIPsLu8S0ibeRb2y/+RROq/WjV3YWr9Y8azP1tMgYJLdhgoY3BOum9rJApF8I8+3YXiRX
6lPr5Mc40APTSfyvr6x99mOdBbE6T2IzbUkn8TszfwGhcWgiU3QQQ6DmLROOjscaSfPgy+z+l1Z7
FKqrSUc/bocPMixfbDMtYxvs8oFxK/L1LKF2RQDsGY0/CQJjm3xGp6jpc1PB03RB1yvaFXZ909rM
3WaeIM9ip6Iv/jaEzCTP0LU8aIpbDFdRjyjkMrqpGoTjDhDPr5/4dwv6o3d9FjEV/MraqPGu4Sj7
+WUTSD4NIm+4j7xHqnTBHKi+6Eu7bv/dSv+sbqCfZYEnqYGRiVwSq/EWTFfwIPE7D97oyg4jfJz/
4ew6lltHluwXIQKm4LbwAL0RZTYISfcK3nt8/RzwzYKNJxAzve24rSLKZGVlHgMKgT4qfxl0gysN
kh1KbhZ6rb30em4yamX7ymXl4xeyc2EWXvMiCGFZiF/CHMZtpwsmUfNDoTIaFFbtSvPUzhZPxTHf
hf+xzltEYyzFVBBu//FeiSho8brTiDkkJGhoBFPOqBw51/QrQHBg5/fJYOclKixS9QlnvXpxTWfn
l3W+t4seHko0BDggY4iBgTrSkz2kfVWbP+lQb9Yvawd3qZTFz+Ko3wSjAI0xxHCTQgNpN0KW5ztu
NrWvj1hhBgfpCByqDQ8OedRKSARY7blVIe4d0Ap7Y+wofucy0DY1+uiiF2NMkrXeXuqODfLyem3P
Lyz7/fQ/zIXYenHA9DAAGr+pt/GKxhaqQNCmMPJPsE/JAb6KoDQNNnfpbPJVvP673cbPQi4jQzKu
nNa+1JLz8DNqOYKaP4V6OPFoDa61EAVQWFCtbbbpD/+25rM4GiY1Kn4isEbgNglgwV2a4gQyJaL6
iW80nC20GyAHpYHOJV9XPnJpzFkEZcE6CWMOczucZKg2gZBj+H/aWu0B00eRTeE+SkTESDwPwi4I
VorYS4POglhHcaXbVzywY/0Hw99ksBnjcFjbLlNc+m0aZ/EKBIdILFtMI8+A5quwO++cG9GOXOg3
KGExt+czt7QpZ7Go77syE2IBB3SAojDpKXCJfPotr+lKlSXPzHIXN0kfrgy3lG+RWSSCvCwqeiHG
K25iowR7KG7d4CN4ABgfyKBraVXb0QlsqBL/VBZr5Q4IcSaEyl985O3PP3kpGpJZzscF4ThSDTZL
98Nr7g4PQ+4tPELlZzShMpn/cE5+Lvf+STj/ywFnAUru+ViAFwhS2r38LbvXpgOFGmZcSgcJ4b/s
K3sJGjivqMIfsOs15v35sEu1RTKlGw8BB4SMeAxAot0e2gtIBNMcVy/xodMSe/yRHe+SmgDHs5tM
hxe4gJdpcchfMuv56AuHg0z//WFwGAuTxo0JQIc0qM3t2S9uDVSHnv/xpXc9mcUYkN+Kus+wjQST
dWo70OEBpUyFf1AcVP/z85O2Rn3Upxwx156PSRaKIWQWY2IIAw5tjy/CXG79cEsAonQVeJDdvA17
TD4mCrWNy/tAv7qvolNLaprfAps/d53VQmgBSiloZkOcQA12/Q93i+FS6khfOa91r0KNdfBPycoW
X5r8WWTKwtGDiid+KgAoenQNVu6S6ZD+EpLu0LuHNaWaBhKHFf6swL+5OXibH3199t5pV5NgTT+Y
zyd6qZV6X4CHYTwxTajuHvm+gzOUsW3OYGHcZUPYwdXTK8cqwpXfSQeieC9QJVdwpaCMswd8Fo+E
XWZAdMgJV9oWS0/v+0vm4ceMMuWTosJOG3QAhLG/fBXKbgZvgjml/eXU6uDrgVGsnJoF8BDoR/88
NhD4qCTYNuDYKIEe4OExGr4hAJwvaMdc4dRWRxKjCQ5kLnW48K3s7aUU6l61fPhKKMkSShywsrA5
ueclLGwxAzXaQ3Yw2MjndtOYzIZ9Z6/ULjhSGjmV39XG/8hPeJChAiAYPKxP32on2ZUHSA1siLdy
1KcY+cueuz9wH34ZqVpwpoIa12ANBSm8kQH7YQG3C2kanTF/ZZT7m/u3YWbhqpFLEIMhCLGFrKFN
+1Grwr50V1GBHonfLqhlInxX6d4G2RumL4UOBVxFAjN7zN7L9lKzlM4CYilNWWRj0QE2KwDEdfQl
JnAObSEvHkMVvd4HNdhYLzm6X/AlPFEAM3EReMv+F4EqFO+pk/2e26eNVgy8wfAdFP8NGSrFkQ4C
pe3SkOdCEzZuQQKwQu8mi4oAEC+gh/3wUYbXknFcgb6lEBr2I6hONvAtlVknYlwzjF+j4hDBZo2j
8b4XSo0iUINuYQf6/NjeEZi/TeEsJueCTzNNV+FZ802IAg066ssDF/BSO2xjJt+0C46Znq2EosVz
OYvGSRMzNKFGpLUwg4c0MNXrgLkoA3qlcaX36RFM9GoHvQ0KNevCbuCSji5MDJxFyBrPv3i6R3/7
4FmUpWtwXDMXP6EpWbWPcCcYIitadZGuDLD0TOZmOWDfZUlcDZjS0mi1QY+sEBlgbbVflE7s7/A8
vUpjk91QV2D9nn/UUveTm2WEJOn8MvUaZLXmoFf7fsNswovn+BrjCEZtgisybNK1UL+Q5M6JTrEf
d2MugprQscOVH1yb8/oraLdGB5K3HE4FiHAP7UiTkXJ1HDi9dwOF4f4MEvTNa87Ku0aFbrFWlxB0
AoBeQLkc9JXnU7HQsyHz9ofA1nycp4iKoWRD4p0H/Rc2MakOc+8MflcZPEnhzgQ6jRIVoG8Qh4Xa
bAQHISXrlDJ2KJTTYBEAD0VU2Hl4H1KMA2E5lRvhGQqFXlYrAIiC2LTuU7DXeg/rd8J9Jph2tKmK
/O35Z9ztCX/Zp/fa+UMITVJSkGbgUGdEjrTj3kWLu7SHED1AjUs+hGwrojkI5wK4jCouJPAuQBYz
RkKp4wtcsYDKA7E5WTm3UzD47beI/7zfILAObSEXu0saPkvp2sCm+flXLuQm9wfHw0cGUpaFPejF
22JQXcYp0blk0lvL29A14INMT0r9+UDTTfzbF8xuCujLRmXd4wuqAFQd2EZ1HKWD8loPsRn7u6r/
eT7OUjxlZ/F0rCkYymc4G2jWHLLPwulevJOox5/S23hrP6KVFWGncPXbB80iKYDkVZHAthsHvtqX
29j21ViTNAiyINsQAKfBywiKvgq9yV9iC0WS17W0YynW3H/Sw6K16IgmMNVEfDtyRAXbdioKex/i
GWa9DtyJPyVwdck6jH9p7WbxlCmDPuSnT+1U6oCXrg57Ucs3YlTeYM5hBtq7qHpqr6+1p5bGm8VS
uQmGzh0wHnRCbFm51kqxXaOWLfXX7pfGw+QRiWr4mMYfrwFSGfYe2COh1YO5staKmc7kLxtjTtvx
s5YBXQsbMIaeXfeHPxU2VJ39dqV8spTr3q/2hw8ISFbDigUnqTUyp7fKQ+IUTqiFBop1m3YDw3qt
O0gWOFoOQTN+AwOg50frfpf99mXTjf4wMt9WcIXjEBGxKm+x0dIKcPqja0YQHeetMbcoBm43SmxR
FFxIz2msV7nivXsdbMb1YcMhQGtFjU7uACkvUYWWyoE7Pv9tS9WJ+1l5+G1iFxYQG8CsQzeMMQQV
ad+fAEY2Z7DXNvKJ1dpdayZaWa/k/kuZ1L1Z/DAg9LsgZcbQeNfexm30wWk1TDsMcTea7gUYFdlG
i0/Y12bwnqzlNQtP6XvIexhymJwrmGnIQndPkTWtNnTZHPA2/mVQu3MhH0YoIhZiqCxGiG0UHrtT
bScO9wpIkBZtQRC2cmvQShV6rJ8pagS0KV7XytGL53IWZMQA2tHFlBbynC5n18yEvD3ShBxmCo6/
8VcepgsX6X30hw+kowFaTwWKO1HPqgOM5OPOer4Dlwodc55AOFJsDScHbIhYC6F/rEZnKNGVB5d7
T+Ay3CghTC1b3YUYIXzey4tHzjJzwktFfGm7K2u5mzTeNwewLKFDHJ6Y2oRvmPdT/fXh7wylOtcA
1siBhF1lwWWOLi/Pf/fSxM8ZCMRzvQGOUtOuQqVL8czQYG3gfU3p/C9HmGUvSchBvB42nChqfUNZ
nHA59CEKCNdp7QBbBSh5yrdVavLSwZxTBGBcE0dS1mEdwGPV2zfxgKfcubZTI7LHk39zL/UeYNL8
M1s5lwvXFT1LbSByHMG0KpxqHYUDcW5ehwNa/3e1DrqQ7c/5SYRqR2bArQLJAWypVx9t5nxHawhq
yp+VFVq4s+Y8pNCFAiqhENlbKJnhqIcwmYUBo2CmeDfnqBTKW/YCnX+2c3A7G+RYQqFDLKxy5Vgu
jT8lWY/Hso0IXUDjZouKFdzJL60Dgcx2rbUy3U+/3Fv0LLQwHj1A0p2it+OhP7ifrd1Bw+UovHRn
z+k6hTH7SAGHN4Rn3tfzCV1Iq+lZBgNlzZ6WIowIU1cZlSGkgk5m14GaHdc4CtPu+u+PInPmBOTG
Y5/KMWV4tn/FG5+s3PK/Txb82v+5FNLAlwkUaJit20H7vq2UloIbvSL/rw32/7erCvnhfw6Q03Iu
570EDYoAZeD0Kp1gvOpu5VOrulvGocxUTw7U1V3BdCygt4g8fejD3oKRAhsM8HzYxlDwq/pTwRVa
J+i1sA98SCdAFM3qGXA+99nV569pc3q+BX7f0uROSX0YlmHHNuCneQS66QUHZlesvv8XMMJkzkKA
dDmb9C6m0NsPt/CY3Ti0Jzlo/nxGh7Vn/EIcJXPGQAynCVg0xoAz2UQHv30jvvV25LCQoCxQPiah
4m+KA+5PCU4Q+cru+z2WEnkWCCBGMjY0jVmrbfRdshfGjK3mS1z780uLMosEg9uGPd0hvxEhn3+h
oRwP7tZXI678+nsm9tuhnJ37Cgay8NwYpobqAGOARoVNywhdj42sQG/aheyV0TBaU680LJb29hxz
n/EjrKShxLIVqR3zxe+gttXAxsf2T26CjjyqoFtAE1dGW4g4c9D9UKdiS1e4h6bnHyBlK4nTwprM
AfUS3A9LaO8iOguVUg83ChZD/A2aoLK8gqm/F/5+WZY5ph7+MqXcRSKuFycHXgWeS07g1Nf0KG6A
oXH4E3wEDjAtFuBFrNJguwhGoPkAmAHZf5M2ld4oor2GX7vXVn77NbN8AV0mqZPDqWsAHBlkqx3W
hCmM7V7zTbNFS0ZFYcuoHX8vWLCBtCgN+Z9GgJziV1qcCyF+rvweuLxUMx1ekOVwFEC2CdBpHHQK
Z+J56Fs4xNKsNJJ3YRUUVIYSjMJtqT1EUhTq6J6f//EFXRYizUJEk7U1LhD89TH+CLZ+veldU/xo
ixvUSH1U+SdTU19Za6stFFuINA8ZlECV8qR8CjdsetSlUxjmSsnYsGdHDzJAehlJGg0OlRrf/LVO
7VIgkWaBhKoFOqqmrmnRfX1ypdGxRisYhR3mGgu+r9WUr+4HnvfP5/ReHPtlS87x5DUlulwm4iPD
7QjsI3xOsrNoQIZIKzewh1XyK5qiqGwJx/7He+8/g0MFVZpbdXw+/kLFHjCXf97RvdeLoQdZqG1v
0Lfm1uw9h9ujValB0nYbOqi4fgsAlKVnWov/XVZI5lBzoZJlQZzqKBOgjd9kjmhEp3wToEVZq9Q7
valPcEPVn3/hAqoA7g///EJWhJ8nxBGn0W6tgVx+V18LMzwHO/6r37p2tvWtzAbcEL0fE76++/8D
M2vaNL+t7qwkKlcdN5IANzkYWhbTonZuj6ktwuY6U/1BTyCfVAz/KpMnc2Q546aszMTItnxO7QO9
vbjxey/f2Nfn87hwWYizw58XjStCynHKTjW0yQYZqh5ncO6GtcbpUnSeg8ahMQWFtJLHQmnkZbTZ
FwjfJiaEKV+n7BQVJCDUB6DHwbXDuXDCabHMDwgZfzUrp/H3GgWZ48gpXijasM7IliVhq7Cpt8uq
duUqXKhSQCbvn/swcfmQ8Dw+T4JOL0w4YIDHGngTEZuTtVo2WunFLY5CcetSbQSbLteLszSoafGa
FTdphFZJ8iaFdi86jQubAai0o9ORjjD1VSO8pvhtOznU2b3ZyYpHWSx6iGKyyUsIncIEt13ZZQs3
zBx/nglpgPcP8qzxUHsvXH0eoE0SGBz0UcKVVVhKsuc4cyGnOo4JAmZL3/wrZ9UogvV4FivxDnnB
SvtlKcmeA86zSmjEqqmRZDfiCabn34z/wqJdz1uJDN34n/+od/s6GhrvsBY5NzzEp6hjxYLWzGeH
XF67Vu+wz1+CxBxj3qQS9OOn0h8dbWB5oMJwqc2uRXMuhoPgwsnbh7XEKzmwYHgFIaTWzHIYjWwv
5CYHAIMPGayx0tJ4EqqpcTIBIaWtECLjf/MwNiDVBz8IigZgujdkSU8yWvEBWqNeoc8bEjOYjE1g
WYbPghMtgVXpXxocViYIFRLvQhF1M6iOcsRJg10J06XGg1800AMguUr1liYfz8PL7+92IswiZVyN
Mg87TkyCWl4E52/rpE5rhubzv75wsIVZXjSQAWJbbok4zH/TUJ33Vg71Qj4nzIIilAS9IvGwdGNy
QCE+8y05gx/1qkTVwv0xx4CPQsjyKYyJtl1o866WvLQO5zA6MnYYwq+lANMk/Lb/psEf3stND6Nc
sUWRsDWgeaLA4MpmrMQODddAtU4+xitHbuEVMwd1CxmBWRmJMFkcSCrxuwj3jraxn6/wQleQzJHb
cuZVNHYRNhCefwcGRmdQqUMalVilDVTSBuVzHTu+tNIbcMtOfSvN6LqKuloIi3NINyuVtU8yH6VP
JU5UZHHklm6kbQAe/9SYkNXAHHVfB6xYfhdXHhMLnRcyB2hnUegjdmBXxzY8rc3KbLfhNdgkuqRB
8d6AFI/0PWzFf7lP5sDsYaBRVUlxRDunP0hOtAOkiBypc6wwKv0qH4fz86VcOKz8LBT4ZQZ/DAmb
nsSwlAJkKuSvz//yUtCf7L8et3pfVzUneQj6TNPsIq5CJdUH/sU9iBzUxPheh6I1zJVfelrQixEt
ZJeDeQ6YJRCcFrJ6mxNOJ+3Pyq9ZOHj8LHq40FzlxxDvqVrr9Orc7JLdX5gzgfckWe3OX0m3l7bm
7BkVwdAyq1gsW8lEW5pt1arP9LYYN0kfaSVJ7LTqVw7h0guRn4WSDq5nU3t+UiIgDkgqDnA/ypYy
M1C0+JVBFuAh0KX+5yKyGcvI4oSwS21Wr8xpEE+Pduw70YA4NMEWKjeg0ZveJTbDF/FI2b6sDHhS
yCu/YKFxQ+aAbCCAAHSYPhOYDfDSCjUA4ABsVHUtJk+f8ktIJrNX2SCFLQ2jYzTLSqNIcHVbVaRV
8PPRpdpp/JVbcamINQdclyMUc8UeMwnXW8W9Lxk4NQ7obNAegZ3cYQ03tfQ9szfYSI2xzLEIznWl
A7eRQ00gsINjeVqD6Sy8Tub4at51Ey8SMQDM8BRkx6d+twYMX/rTs5hRt1HDhxn+NCe+cOQGaXou
AqP8kPsr9eqFA0pmYaCA1YZI9RhgYMwG1hZoYQORVYDBpgruyt279M6fQ6H7EXYfeF9h8hMdwnpN
9unDjRI1UgdmedGwZ/DAqCA35CnwZULw+2FlDWrIgQxZKON5vFuqddxfRg+JBstz3Ngx+A0ROrFE
rZODGG8BexShdxcpHX2TtIy6ZUGnheDTVW8wKRagKJDsJKNFux1vn3wHuyRa+/P8By2FqzlWenAD
L8k7/KDx0mrUJtuzenAyYbnLK+BTrBQglqZ+DpEufYEK6A5Ppnp45TO7HDZ0Bolp6AmOwkchDQpp
rADmpCmYTehf+qyTSdZAbcT+Sn/Cyy+I1rCSCzQEModNU6koeqyMGgHfscfGK43gPUgHOI8IVssb
AdftQm4XcCd40QpIKsIb1P0SxqZrPCV2CQ0G5sZN/ZU9uXCw5kjpJs982S3wYyj4CzU16E4sZM5F
8DohxemvgHYWMnRuFnnwWk1a0UeIy0VrhAGhy58LH7WelatgIae949MftnQzRpD7zvENaQM2ElMo
FNRxfX6tg7aQIdz1XB7+fFq0MFGcLhoQn818C1eQDbdvVbCcdcBcUP54fhAWwvOdgvowDAVF/zqR
MExrNJ9QllYmegK9XWtoLeXmc1gwsKMtYabHHQtBrqN3GdT4EDmCJr4ln+0r+yZCbgbyTt4O/oay
ypRKBHNlZbU5tLQHZllJwORx2rTT5wEWEvU2ZNllP9HycKU9sxDA/wsUHHJU5wfT54GRX+yRDqiT
odPKMVlKWudw2GqEH3RNIc2XIgQHpbulhnSB9LsuwWNKG51aFa8DSpj8Kbae74cFQQXCTkf2YUM0
oz9m2fReZmHAjsBgMVZGKTHYp/B9RY+GtcpQE+CYbEZHagqWw8rICxg7ci8OPozMpjUdZCxG7r/B
t4tLmHUpArrFOhxKDrFBqTBoU318qbyLrhFkrpB66WtpygKTh9xTzofR5cCDAQqUK9Cu8j4yrOZo
ENVFgLx4lqsN75E57JodwKUayDvpmTqNcEZFXSrcCEZmNSoQf/7flTWY8vNfcsA5nBYW5DCw5BC5
OjXVUqPdjKfK4NTcrJw10ZfFdZ7izsP3lgyJJJ8Hdi/Zy29pi9lU2y2O4s3VChVyyVvX4HVigGTM
A/20clwWYuYcRMumI9wk+5HbSgH7Q9UA7UkDpIbz9Pv5zC0c9/vWevioARV/PxMwcfLBBxmz2q5B
HZcSmPu1+vCXow46sCHBgy3dsp8oguNkvNbfMF+Ctde2PcIh9QVbVA/M7JhtYf8bB2rs8O/sdliZ
uqWM5Z5jPPwCsYBK8B0QXELj4BNqwbCtAPugopTPoFP7v5Lie2sF+aX6whxPC/8l+EDx6Jy0ANEq
YavmQN3/oY9ipYzOiDrXN5Syq9fO6RxhtS678Pq/R8GHL+xFinaHaUvWb8mtAI0D6ei3oHGaa9c6
vYmMVVrtFP5/OWD3z34Yqc05uCj1QDw0ZwoiKYpo9rhZ012BMLfy9l76mFn20UhDy4xBjV6slDSW
xHajWkVFuXJtL71D50hYqRCgxsdgP3qf0IiidFjb8YqnvsCy8PlRWgrH9y7pwxzB7WXwYbhHb8WL
d0b7Nbx2P+QGKA9sCoIA1GtwCZnj4KS7ToP74qClu1XPnOn989v6zN5FEQn/Fw814hHglMYI40wT
xmoQIogMMdRLrVg5VgsR496IePjKCobU8UgaAJVQDB/pCn6oe6lhFBjWrkzkQoY1R7+KoVjC4HZq
nbsGRLtLSht86NsmgPJQqVpCFjJceU0ubYo5GnaAmdBYiwh/YnfpA80tPxuRqCIE8BvvnXqj+rdg
Tdt0IfH5LwCrK/Mx8QBgTQONA9M0t+vkTyMbvWj0Vaw934MLi0PPchGSMBJPuwW3dWFJ+CmEeaLG
fQgtoLLzGyVP5HZljZbi3Ry/2vqs6zF5M259NeyAx41COJy8xa7WAEuYaJD+1jgIeWaFkqU2GbW2
fU9LX+PWTtvSdTzHs4qSVMUwnxy3ret02aYZaCWFrkuq0yAKQvQXPuwjtOSdoLcT1x6+EfYb728S
b/OEXtk+94LAL6dujnl1azGRocsPudryCp6gwuSh1o3vtAiL123Y66MLBTZp3Df5Pqo/hsJF0kBU
JntLAsMtJpPP4qWD9TKhwdwsUjUfxHMYWxyUmeXe08um0BOuUBPXQqUD4q1wFuZNAWLDTLJhYfeb
hJ8dOlEpC4lAWmeDayX+GRrj+V5aXOJZwhPQXFD0EWaY2rgO+5Nega5wRHUw4n1pMafsmkbKJXxZ
GW3h1NOzCBbIXcqkLbw/4I1s0RBD7XT0fQ1vEs+Cep3/iVovJL6haq2sHJYF1SAyR9xmjCsxMKCC
TDLY3+y1qlBJStPJ916J45dKAEfDOxIewlrjNQ1hkCyAnZ5GehykW0EcD0VxhSwJjApwBCBILMDx
kgNawVeSsFchsNkMWg676pZJ4YjQK6Kvk2Y/1MLKGbw3g37bfrO3miTCMVPkOngAuTXkJtBOgY/5
yFtRKKIScZVAfakqnEuUaBp2MFn/T0Tt86z8A3FwxYu/x+izyRhz8P5K8WvKoKBld4RSSmLV4SsV
Hhqog0MzWr64kRmhqh9AyYIPuw18fRsB2t4VkFNurBXMq4BGDs2nB5KZeU4pFH3i/L9QOVFzH8Jy
PqUk6VtfxruWMmNZr2CUAcfJAIo4MpfuRBm+uiUsTkvQLVdapAvQJG4OPKYCsYhqHmLINGoBcDE9
M1aqoWB7K2wfgDVqpan5e1Tn5jjkUBiEpuDJsJWARCcQolY82GB4GajZw1Vu358fjgWyKjdHIwfY
UHHHQxe71bodfFNkI/opTYA3eYs1cfdWCvqDIyOp8OHdim8to8PRiod1rpp1ucJuIxQvjTM1WR9V
VuurDTxBHehotPsaiiHSyoZciBiwqvvnE6lhGAJvCBwoBOQo/YIU+4YcRp2epIiiN1GtaxDhQTJR
mVBbe2gs8L24OYSZd4Wa9vqQRkk4B1C+OpERzQVw/YRD8JpLmpcfRuba5d9wQKZPhasOktJLb4Tp
larOXllwE0H9+m7cUePQtaIDo+12w6D6sZag6MfvQl9YebEvPEm4OSQ6ZMGHpjikiEzlFN5oyLCd
rqFOCJkFRq+8dxmsfSCly3e6WCuJLO3QWRQf8zrvIxpDQo/vDLtwW7Cq49rzdOGVx82R0OGQVlE6
4ftbMBNMvL7ZPZ9jhu32i1xRJocIPhQkN8OGv8qn9Kc9l7E6HhlIj5vZZq3LtVA15uSpLPCQkw4C
J2dxNR32k+CE7/AaMsMdYzNa5LSb+JDsUPmgoP2W/CH4Kc/PJM/eW1j/HX+h+f/PYSuJANZRszAh
SMIroeUTPbzlVPSVts0p44RaBCrEZxQmAqpohEYB07xxzDngPacMKq2s0l1WeBqLKJieBvcIL9qs
PLXZJYTPMe4ZtUDbAdaJCgfXJ6/vjy60nYNk+OO7jVN7w77kE0vK0J0Pc7j/hBBeZiHAHVVIgOC8
W8mumhSwoQzKzQgfezji6l7s6R0UPmNf51xwZOn6TDHyoJSyAPmRzJBZRit6osE/QJFYO022cVPs
OvlSgCXJ0TYwbXqdSj44bwfG1Wu4n1PsJ648rXY7o5GyT3gl03yrMvhcXnoPQwJIDjwnaMVtvpJs
jNQ4fh9keMKLP14lW1JfqdHIFhqum6g28v6VTgyqRk09k8pQjT3IIkRtoLDDERbRicIx+d5LfIhp
Dh1wTkGXG2Md6XXTO0iWpNKGXZaD7v+H68Ub+Ha+tmGsyVH6wvu9mRPy7sux2lfJl993h7r3bUY2
mxy6p3VKW3UtK2AKsFW4zYMSQkoEp3BgQzhMCyRIG6XKeAQuToBhNfwcIHHFvkeRmbBO6P3JqkYj
UACCcTbciCVE31QRW3BcSQsqR5PT9QmO0B+VxO3lUg7NUmyEBJbFQvjdJmzx1WRFAlmWAg4Rqdxj
BqGmBVMnqk81D+6KNuXB0SMpKlHBLA5KW4r4ly0r6ANpFZ5D8AJDXk9lSFxT5ZsPw/A3Pktfw+Sj
ho/4lo94k+l5LWsjyYrJ8MFUQ2xlHF+9+T40qWWS/oxZYY5dBX1JPawvrn/ompdSOPh+pVKw0siN
AUoURWvBSwAZvZj6R79UI1fWYYkcMWroOkOawCIigcWiJDfo0NilD8PWU1QM4Gj9gZM8Gxw58HD9
TejZSWjVudOXhwqpsB+5Ktfkmgu5p16BZp7fwXJagzYttq6POCxoCWX20Kmugy1ptvSgNuQEYfGY
WHiIQgBOos5tv/UrQFoEky9VFLBFHU6+nOpGN3rcwWMjgSV8UtJaycCNedjEdLFzIRqSoI8CKbSj
NPpnGYaNMLBWsnzfRZcc+1Z8G2hYjBVw8bzwUrPNyr9J8bfHmSMlTEXYz7zHJuHac1X7phSRV7Tr
QK0S8SShei0gIeB+tA+Zz0bFK131ccaZ/JqS4+hes47NbDGlDxAbOcQlsyvZUi/g8mUPtffaMJLh
CagnjueI2SdghPXdxxhlG3zG0KE3SUG4p7q5xai2cr0ZaA9aE7LTca5s1yl74QZyhqctd5XcrrIS
WOFSvkZxfbzhQxQlcHjzJIVhUwohK2wNggZWCa2nUMkzWiXxK1f4Wj+EV4iUdgPW3Ic1bSEaWbFv
x7FQJZG2RU5P2kTvIxitlEbSj69tAWY3rN5amUIuqvTevnmPBwGTmhzaDh66FPSk/BalcpjWZ7CG
oTw0smqdwlbh4wB267D5qmCk0117JjRKcdQynlMzscIi0YXNFFrK6vREkoLqS7ZNqdSDfumOErUW
VRUaktE6XKO06e8QuEL225SHSwArm2HAy0ZBV5nF+VDvkIX8vcjJMWcHd5t4l647NMXfOiwVOA/X
gxkVVwmrLgSoFtUaAPs4HYmQqWJDqxW3ESgrkFJXS5v9CAlXKSi2lB/bCYr9Hh0lahnIVxfmwlqL
25CjhAtbV/ALoCIHE9yZRbxD5Un2dMhQllsRke1Ao3QtHtsaGqag/PjxiW4VKv4AvViSL3Bcodsv
QXZ5hQJc4yOWTXqw4DwCmi7M1etYZb7wfxajHdZqDkMSSWE6lQGUEQ0BTmmhyC8E+w7+RdmWHhUv
OWfMMYDmVarXeMB4hSExm9o9UeOPn4Dbln4zCXQv4BkiQqw2aryXtvQtKoxtwY9f6hCW6mmUsWaV
OD4aHUWVmFLriwYH+hovwwG4F8wK91XDsRC7j9SqKXs1ggIvJEp5XGk8ouAk5bjxuCsieTDATmmA
ZNEHj1aCx29kvK9I2kG7QcxVnrd8eqzVNMsxglfXuyIVgy/mUgZGz+tuDJKcoLJTexZ4y8TkRNEE
iwoC2r2oMrC4x+bRvYqoVAYESgACj3fseFYbxVqhJFgpirsKBkWShyA62slPPEIUBXyJcw4viwju
CXYtRGqdwaMuTLt3UjWHvoY1BBwpUPoY9DTewkouYiFXBie7Vm8YJ+d0ytcLDj1jqNrUGFeSVb8L
asjJYNY+g2hfQY42wrOoA3lxl442F+EtSf5yNCj6RBuyfUi/JCOlZKgE1I4o6EyFFkv5Aukok6+2
HtE8H4S6ojnx2T5v9QqSXQSFABijJrDFqi/jqQXAJ6zP4DCmbgnnvFSHKYsk6k0AdwHyMgyIR2lv
COBsV2yj1kMPw2qtoT+k8I8IZ48azxgj+NtICBKgoGaIUwC8ADQLNwzGzmROZVmDYXS5vJbeC585
3BQqFKHdZekG3Sgv2QuDXkJsGxVqomSimueIc+9Uf0nGa4ZHC2m01rVZkMEaM60tGc6fqPG9jd4G
/UeCwzH6n3DfMiRW3spCsUOWB9/eDpV8kan1pkgQh8LhnA+87WFFc48+ELxC4zyotyHsjtKyRDsK
7TmVFKMuj70TQrXjf0g6r+XGkSWIfhEiYBrulXD0pET5FwQ1kuC9x9ffw71PGzE7RgTRXVWZWZle
JHeUmCW7GBa4kRJ7qWHcra+49ZJy5aVNHc1Qt1GXH7Ci2o+Phw+ia02ZP5AQ2qxEaVT+yEVf812A
3PTzvMfwwlGawS2Xcw5LPzbmte0du9/nce+qcxMsw1g6TdscdXAAgyRtoTWXpj+q0i3U8kOn3gmQ
LpeQtfZ+vGqJdGXlxGkwCMVl8mUwwZSkvSERf9pgMTlPykbMTmqlp2luNK6n0iCjs2oPg2pWjr0u
dFbKVo0+BhPIaBAmTZXc0ezRlMWq6S/FXHyvIwU/NTU3LXzEy5gh21UgIsNfxIALU+cOq7YZQP8B
LeWTWXN+sx1FwBRsX1frXiyWr5aMlaoRxM10macP+OJNIzpHxjuwLSZXJYNxqYQT60c719Fll8vB
XhviifHioLAlxq2eOp+NRPIjSZMFC7ClgvhkOf4oQzOQwrsMZADatlntvW0+kXIa2JFK8OnjZWYR
KCzFxnpq20Avwn1tW3+LFmnumErXotyFtXxXUvKrEr5qfWwCtZ54YiDzrz200xpYN4Tkum5tbPOA
4LuhC1nbr2WZA7vFH2l8K+wvVX7r1zex0NZ5df60krei9P5CcAf+7uEuxrOSVsBRjfR5UrXfkcUo
RyYIBd+3AVVacWmS+lSNtrrRSmln1LyxUrs1R1+tArlI/wmz8WK7x0L3QStWK+HxhLO2peFNuZFu
WDufyZmKDk1ZTMfJ6AgTLPt4Fy/zfsRwe8MW7PNYKSejX+KtJo+fFTV8y9KiHVTtXVlTr0zt33km
Y7VKndF4Sw3a9yn2wNmTK9HuhHIqxXeWMpiMBaGBE1YpY+N2OfKtZdjTze6aUDqUSrqN6zAgZvQN
+76DEFKwTLQ4Y5n8aTaWyhEZfTqh9qb1JS8mTRqvnUEKO7clKomqPFOcDxrq4q49rulXYn/KOlfF
2czseJNx4MuRUE8iCjKvBmTq9M6TGq6SccafBrr70K0z8c6sYm0Se4iPc29t21C71GZ71CHdoro4
rLONXRfDQBv6eZS6lVLy+Gp5K/oKonxdjnNU+MmaOPryLgvjq54Z05TyUCgcKBDXVP9Nu8+YDqkv
auLU2QTwGl331qG7qEnvyJofq98dXK+llTdJea5xHWmnVzJRj4XIr3MfsWlg8TcRlHQe+BfUbsHt
PV9o2rT3rq0+F83eVl32VsbTmwo+M6vXZjjOZfxL7gWZoSTGkS02LiF1Ef6mkPCl2YT1S0SiqMIb
eOvJEuEsZF5Wn7lhq8pTu0MGCa34ix0U+c1mHKDXeJxdUe97W90qJZlvVP9m4i0hQfzFHJpdk3Dt
Nrq7SChDlfskvxiLO6RsDgnlV82HD3364SV0mce4P5ywKLw2Tt0wm92w+WeYxI1rv9XorWZzXGjk
uik5Kpq8kfpfw5I2CqnU5atmPRWJW5g4kgN1V/g3zGCpWvmp6enVDhUynaRst7BO0hgLdxwU6lS5
qvGxxvl+sarXJkE90BVbVXYKGUNrlmhy3TXtvUmfqP1LI5e7tc++hMlDchLWMFKe3LCtE08kLyFr
qeVHrLkWzheydLTkbfENwdjqToRlePk5aR+6taNLWOcg60AylH0yEZ7UxXvT9vWGSs2YctDn4bpO
1inCaYJ9I7krXQm6t+9paTFMHQ1nxAaqz/BMpSfqf+aVTCzSzbSPcAlSwhpa9qyTIvLU9Cyau8H6
kjWmBEoy2o2+bJwykFtMMMlp6zO/MfdGdeb2bKkwY3rU8KWTn1SMJWfOT927lkzSExmPwnJt6yvC
i6YlGVvd6XCQ4X15jREmNA//4UL1zfVtZqWvy50e0ImUEWVXc6Cac6j5eniybAKKHCadmo6vl9zB
PPdawV10yHvcblf7bNEFi6zxFIyUAISHNnOVbCC5iCubLrsrol3ExKXZmRcxLagZx1qGU3teSkDf
3q2X6IRDXND1TBRzv5f62LcVPDOTB5CQEBLVeFH/G5LGmuSL34wVd1y1SdpgjIJWz3GCfG0F5jRB
oXhmHvIh2kOaR26VavTGiWvI82WqzJ0ewbcL7UeOcHEq2i2l/SpNwpdyP8Rhcf4I2d9oy3y3yJ5m
7Kviz+TqmUvGDk8BLg3TnYqycmOx7wyTsxuaL1PsRsT11XLv6qtg66PcwC/1JP1wA+Qbuu9s9PJl
U/6S9LBpKuOt6HZqfO6lD9K9A2ki781iux4XNp6+1bvk31r2ScnpjMKDTakdK5bU0roCJ6v05Odh
Dcm0bJrDU1xN06feyPOnCJsOqNIaxF6SKl+b5iAtew98onHiOPMN0qHDnslXZVc6rf4szlpUthiy
T2Kft/N+ipJAtYmOMNbrqqhsTGV+v4y7Uml/VsNITrTAL7YclVukJg5WRy+9Vj83xfQXRQxuAh+C
MIzNoI/L59pifyq07Gd5sY3NbMRML0tI+q/0VKmL0xFHzedy5WX4tvIxDqJQ+ZMsxauG8GeZnrPm
vHZO/aU1/+AIB1Y/mHkGV8ud/J+BM1c6tt4yPBo4sz9U75JKDg42bni7WcGDbLGYyMSpTljw80yJ
tCxXmTZL6Smz31f3KuGn3wjlRXSbvHZi8VhP2HFiReUl+d5SfL2LnLD1CZUDYliKD/wpaQRLJL9u
Lx8UELu6IQx+R96AbV+LCmvIP+NbuYg37VNafMK9lUAZXMVw687Pk9uQnga9c2CO9WtPsdYjF7CC
TdZOx0gwyKpzy6/mfLwZtG3T5ach3ZVYb45OmQYNjpf2RUsDg/BsRMWl6TXkuDEFR3uJRqd6NXBj
Cp/HRvWGYjNm/xLDD1GdKztx0lAiVis2hd9mmm3yEMrzrWFrrdum2qEo6l1qBITAs+o69d/x4KrJ
Lkx/pfgeri9R/2/M1l2t+C02TrXL6FcCE0btRpU3JPl2jWfXl8pcuU6Rs0VgYNmeRm6tKz+17vaY
nnOdrAOD38bx0Ak6qMkZFqUzp7wa2S67aXXEBPrcpB61ZEldtcQ7Ko1PqImDpouPwjoaF70+4php
4UCDbKZ27X/S2DBle5H5VoBMlJdu3CkrifAZVD1+W43BHH5o0z1tgsS+u0zOAUuV9mth72r9I1ZY
QMynZ0P8MzHoTQGYCKmfuMzKD9GSiSkZnmiORenG8k+nYvdbftvo54q/erzqsP8au+WVh0OmogNw
nNTiE5ypjy9hvWv0W5mdWv1Y4RSKBLzAKRRxkyx5FL2l3SnqjoZgrX7K0MvJLc8L1wS06z3sUDcq
WFU69481RBzh49Fw4z9KUkhE4yxey05wzfqDBNBCdvNwoh2p2TL7R4/nNvVWwcvsvag21jdFpXur
fvXGj5qX3NgJ/EfJuSdWp2ezA0vjXrPHS1hUTyS/brSah0lQvfxshwHBn7H1ymcxq6fyJuK3aL7g
NSytr61GZxMnTpqU57pnjmeoNuICKdMQGDIfbj2F76W0sjJNYpK+E5isZTXIzSG388AsU0483nq2
q8RXaS/wkC5xDj8WTfVmUCVzmjA1ZpjN3/TqGi2bqngKe175k8E4Uwq+ASSBssD+mbzSxYms65Ld
7HWl7TvBrI/tBbnaxjSPS3UttdcmPOs0tBUsWO5roTuq2yI/JOxZDxrgYeaDW6XlrnuuuAcxZ+5U
Xlnmmltd+qbxNaz7QgLjDZqvLttOLP6ad42IHJmiydrg/MXnMuNgksl0VP6VYgu4ucmrvZ74uJcQ
QWKb/vDLKZNsrxdbGNCJDmS9JuZrXf4O+d1ouifwdlQIWnese0dkfHcf/Kxl+jlr7aZpoQzNZ8Si
Nl9fZ8vbGCyirp7m4nNJzivWGtFHV0abQntKw6BkHo82pv0qZhfYzT6nLTiYFmjlDnWWY3JTjQxi
gEA5+Sfmu9IcDGRHWXwYaWW5Rwyn7Xjfjyl1fzAY5xXulFVygYZoKdpyRwfEsJxwHgkf4l0IZzaq
Nzizg3rZLLLZfkiti+6i+jflH13rCHaKcG+xL2VVOlj0GmAlyqGrwFGMCyKGsSTUKDDTK7NTqVI2
jXxjam8WbUXoVKsjo4jtnhpMGAuKx1+mX7XqWuSOEQWR9qPbuasbL1nk5OkuboNBbCE5KMOj6UzE
OdSv+AanOX5f0mkpbx0Z5PV5SK9x966XALiHTpq8kZ2BNP+a7Z0m/9HRNVLkGHQpKn1MfMhWVtgy
V5rR4DhNQyrGpuSdp3uR6Uc2cWvtplDc+iqCP+Hz4XBCnK2+6X6mastJqWM3bQMr3bYtzctLR/Jm
F/2GxsEI9ysi2Ng182D8aVJaNayPWNPXvfhtJr94dtXuwt4wvWDHgKe+2CDuR434aIsRBXBJ5iwn
lMDAACWR0l0T5W7evmUGKfIFhMchHWgazZ3U3VfLdIxkX2AU2FWObG5LJM4kbaiU08A8Z7Mn1Lf1
V0veVaLoJYbf95A1ee5lo3Tkgm+f/Cg3Kl2TG6s4ISWR9J8OuPVlERbY9qZ4hNlwj+YECve+xMIk
KU4wAvPPLLz+gBv5oiABAl58oQKZIdZv6lY1/mXzR3utKCzxNsHwhDYt/DXy9wklMFBWzlUrHK0P
XTQ6o0F7DuwI/rGZut2CWlI3PyPt1AmsZjJ/inlI86s6HXgT8gaM0NFYx2tcuzvLPdJOwF5XFe8J
4IN5HWcX2ySNOVJ5k+C7BUiy1BjuOAOJIcYwN2bzW4XnCVtpeyc+DfCcmLZ5u1iXilytYWNY+A68
TVLlonvcrMvPAw/8RPZrykd5fpqRFDH611WwdF6d+vLkVJIbdl7X77CtlpMva9xlaenOE0yYPDxp
Y7hZTSuIInzmu6dy5oQxfuokG6DSu6T1czR6bb1tpn372hACisP8H7NniBRSvEeoFS0vvA0Iyj/N
vyFzY8WpZBzqt6q9YcvHmrbjvoc/GDyVGv2rpXvltxA49+PCF4XCG6Ivq/+YlSfxomFDoI5P3Ye2
BBU/keatywpU+VxGypYehMQyhyk+TL5WTXY0JFuYJ+iluaMkg8swLfAcguwB2XH1XiL9riTclF5f
HADrbfU3jty8+07yAKSVZHFrflWkQ9e62bwN5YCBz/gTmem0n6n4qYc7IC9R25v0S6WlvmWlxUtW
PzQNWhUUIO/5OZybXWuc4LE3+XIUVF1pAIX1aw18cCZi9j7gAGA9yX9V9cwokRtbEVWbZj7oFWV6
Zm7dmdm/RvnR9OcH/o+DEjebWlz/A5Yer5zYpMck3mIdYzt6tYUfQMUlAwzF67eR7mQSrOXXnK98
4g+vLEhnN/DmDVyrGd7kG7xJR6a1MQfN/Krnt5R3Kq5x4cbjdXoWu74+11pgLm44+6AlCMIIA8C9
ukDdyCzD6cIYKGjlXaP4vG/m/DVQFqJjr3tm6AxRENalSyRsNd3WGMuDg93cgIqnf0PUONWHEDe+
drlzcyy+jWBsfaDqiZWH79U4pCGxBkQz4/LX0NRIDd/a8qZDzyRvnfS7to7Ki2Mu8B6HRxCBeOjY
HDsqHK32bKVyh+IHtwcz8tLr2r5rAnxFoRJivf+ByZqUbemi68Ub0UtJlP+gFUgAyLxuv4mvtfVD
rgdpts0Vx6Z3JSLHwparDyyLO9rPGX25hYibl4ptNgQcTaPwQbgl8vmAk3Jftt/i+9IzqRdwU6oz
xlvdPCvI/NRT32xt9d/EL6670dzV2aaU3sP6tb6XargP01eYk8fQYw+I9Fv8sbqP7iSA9NtZc7T8
qTUOykgxV1hbfrXD9zlGFFI5fAn0agqN9qq7KZQYN3FH52zAkI8beXyYvSduVqHt5r/2SkdVv4i5
OMwGQ5vwJ96tjDXUjfRisOxQ/ApN+awUdm9zsLwZIoPtqlbVqByHpXR7oz6Z/y/vJDZUJEAt0+TE
pDRV1V2Qf8DmivFkNuqHBACxkfThwWFXhdO1sPaUIQvkWS8yUCLSaqLupdWafbfEO7WsHGOot20d
/slp/WWP1rekJkEDtbzJjMQR3dbIMr+YhGdanmqMFJZNGfmCafaKkAkB6cZS3Cr+UeNvFTWCegit
gBGcsMFW2yn14QHDxa5s/EHZFz+2pG0TDbdqdvaqS3Mbmsgblr9h1FwUKB2FC8x5K/ibZc1TVm0I
5r6JHXzP/FH3WsVfLb+EatGH5G829irUyWwNn6XwGMabzhHWdMoazIv78bD0HOICTExlvQaQWk3O
1bPdfUa67KcTfmhN5kdm9gQE4GfDI75LfR7Hx2APUDsTkVu3jz5ZxhefEjS3sxc1XK/1egJTC9fx
U7FuiZY+VeEu5XfruvQspBumnG1GmcAh/hrHJ+rmtPirTY911P+i6XdCaR2BAGxo8LGgMF1FHCak
ixrJABHpAQ5X7aPphRnuH+jDAvDdX6doW477BSQWsgoqQYue7BL+Ap5npyuH1QByV7064xZc99UC
TLRbV9i4E1U4GRzL8MV8KzGqbjeh4VUsaIakmASj3O2q5Vz9mGiuMnO8Ai6DUozjVRr20vPaH4mz
YIdyND91K+LpurkaFObWriO0Db8GVinVRb3N2q7IML3bEXK3yYht5NYbB5+BW7Qvwn5G7YIPM3IC
Sb2pvPr0yXxHk3Dn6JDSZcg0CPi1WHiQQRhFGEmRwTfyGwGvu+/c/BymranuFpyKiOuaf0Y0gQUE
3mXkLhcD3VrhZdDE4YxRtxZvu/FSpG+2cVqmcwbLCtCr70WP3g5wt3mEAM6Nnw8JaP8H1jiwJzea
PFoUBWPD13G5NMqt/7N/8sTYDIlnhP/qGQArSW6zMXwqVIaFPzzE71V9z1GC2dNh/C9YfUp8SFGt
dyXWu/rRsY7NqNBKfGZ0j7SRuQ9+p80be2uTVBVe8izIy5s9HtvRk/KLDLc8ZAeS6y3Nel8+GlDP
X5lZG9wzqH+q8Fe3nMxm6EernMkOz13Wz+vs6jzv2cFy1nAWQePqlG/JRFqSUnhx8lk3J/nb4vcM
mTcXP2H1NmCFKrIrIyAkJOyREKe1St1eUD/ZGOyUfVR1B9HCAeJIBMVYyLt1ZJIAOQbq8znLPb3T
ycjfshU6HTnLgDgg73zB483fsb6ZxXJo6ONUw7X746pc8saZJ9ySA4w2fHEIzUfEqfCW5nOW4fkd
of0uDzkFihrbY/rQkK00NBuP+SZTaSxQkeROBeJHy4DSx2bRN/3sXhRGk9rpte28etqzfR3bt+Y9
tR3eB0BQwAolgtyS/vLyC1eyuvDtz5JGU/logVmidCuXtruUmwiFbOFq5qaOZVe9JiV0uPvo3T6X
xQ/DLZtAsvXdkLd6AT1nxRqm6GJTDiqFhz4Fot/XAxONTWiGemiGb1ZyjyZm2WL1JWjM9TscUUuU
L9On9HCC6Y8SKo22JsW29xMuDXk3MypVKw55p0hDFfuoM7AKau2Fw2mNztny2SQfUezZ8pcMRZeI
dyOzA/04y95swD0echB4G/qHxAs5MV5tRf4eCukQNVSaEIfENwtsX6o/jJRr1o1JdMc9fLzjNR9n
LrNGicrQOi46FlcGXw5CffE7h/silQIZ/joOd/LEA0pvw9j4dpEFjQmHA3G3Xmq0dBEEKELs8ViH
3BORa3C06+pfGp8TkOkoclpEJFG7tdrCWUhnY2CI229detGKCXHQhCafdU9OSGTSvCN9LGM/XUt6
CHBtgyrVGJ6ZTd6io8fJI4AHLbv0+bSpFfM0wOhjjCw5mvo0RDciJuG6IxuB1IZ+ezRbxvvsOa5x
BBhzvUUDBWKi1tvMINzGYgovcj9mVoR5BjHp3636bikB7yXDOJCiNJ3a6p7bvBMJgAvdqRVXZ8VS
ndJ6kjr38ajHJ9FfCv7BKL/zt5kpMkbrKRc/YY3N9HsqI89XGMDVF4mY3Vj357XH5ohhlz45RBXO
VVFslT8V0N6OfZCRZlmRQ4aqcEvjXap5KIeaq3C9V/Z3F0WPP3Lg/U9RxRgRY8JJmPTdiaOK52mO
UX4Vn5RsSwFONI3NiES7MLOvzgBCzWc8bd7BQVjTQUAGMfAhd8cy/uvg4Rem3fFvFZ37n1Dlsurn
AWo9YkZruBNly/qoaImS9mPMs71mocmK073KDx5Z5oFYzEMxK7cBT4JpX4qXMLsKtIxR+CZ3U+eu
tnIZ+jH0WvXRbVafcZ4GxUGaP20F/BqhmzPwUYa3xH5W1dGf8323wlOFT2UEoqQ99dG+UmEOnxVp
q1veaoeuMf62lRfDrhjmjnBXul293CXSa6KOdNr/jOpbADEl/U4X0C2btCVxsgR5z7BSLZ77qT+n
hfqcY7y8Ib4sLvY6NorFP9Eil+gXGda5gOlc71NHIY3tG/7PnLm5/Tbm5FWy4drrVfdLZYR/Qvmo
tdWuGTjh/aBzr5n/hh6khAqsTJK1HTLrHsbLnpy+l2jYz+qriay4YoUgad51KXrqALVbBozElMZT
ArsPnGbJTplA7GY0Lb6uybFfq/qzaUTJTRMIhJqInr5cq52wo1tlknojEI5W/9Qo81Rd20kNasZi
fV/lBwTElRPJNrr/cx7D5CKEEuFDGcjcKOz2vbCJ0pOscS+mkV0AfNU2olS3gx2HTpOamTPIzRjE
vfiOWjPyYUJRLSzxyQoRkAhtJDtUobsvL6Hk9/lWKDb7bS57B5M2vUnU91C/LuML42ebHmyL3Ykm
cUsUSeW3bgjXJEFg3egt41SGC73FJozTRn+J9KyR7sMQyqqMrU1PZBtBwikIGzKFHbO514gJbKrn
3JIOjSJNjiVpno4vh8pBtV2rvw164irldtHuugX/pQZ5z9ug3tuZEb9ATVGXcCVwltaDoMO+t9Ic
EyOjtW7ObVy/G4ZC5PYIE6V6iNnFPlX0y4jxJjDBQhdrAWERekwbvE0MuALtU8R4VMbxuGu74jhO
g4DVCmG7cOaNraBpZL5MFuYc0ypCJ5Q6sWkboXhxxPM2bWiSQU0XF4Ln1JXttVBtx+IWkeb6rHVf
dmrtC4xGmnGoiD7S3dlGh6pr9Y8uHc2q2CXRwG7ckIDvF4EcXvTRT4kPsVnL0siBX6SLZuEEi1NA
eU41GmeHLtJUtqQ3aFSLOTqxp5TQdS7F62LspdZX7X2lB9F8G62DIM2U9QBOW1/3T7zWkd+TdAGd
JVaw+lQCj9TQgClIsxQvnTVwf8V8xTqVMl9i0pSsX93c7sFXmEar3inal5q4iYjp5gK9LZkHET8b
utdhNdG5dgLOBNGbUFkGJot83TIB2CxIsdJqWd7ARoPmIX/wK8K6hsV0tYiPW++ixtoNS+wPKBAG
lcGyeYsnrxmGbZNru0b0Au6NlilFc4jomfv3rXmugFMH65/JvU3z24/3vLcxrNE+6/YH4Cxsy3Mf
JWel2ubqdFztX2EBdhdMKK26X/TOXwyeQy3trPhbE6SdSC7rZ7hF7XOlqx27lO+yHRD56LY18he7
De9t2ZA8k4aISFDjzYpwpcq4J6ay0vkQDNgN770ib9U0vi1h5oSNRdqdcPQwQQlRSehwx24JutbE
7nOuBvtnbGvZG+TFciUlSjxFD3+VCj0qh1obOgIl6x7ZcCoTVFDoWsX/gD6Iayr5WshIOjuitMzI
PiDB1lwYQE5HNxR+lqbbobEP8TzD5JEag4ppgpCv5ghsrNZnJ+4qH6itqgSSsxH4xhrL9JDODbhU
fG1YamuAR4asPEmQcdqobFeUiPNQfU6K7SdWdkGee86S9Cl8LChq4E4D7f3K3kqB6sYwDNmTh3Lw
jfqhEDvP+kEWqfW8Iu2sJsP2y4doF527M8X4y4fxzhg3q1VsbaT+Og2VYDpJ2U2qUClot54j30Av
hUVLy9bLnjHex/VLNFuVuVNDTtaitIlpT9jRk9zIeO7U82za9Dq1S7J1qOobtedH/OtqrP9C45ih
QGhplEuTLt24Z1LDBCMZ7ly8l3X2qliLcVmgucESckbzh3pbyTQ3Hy9mfTXiN6kFpd7LZfU4cGWC
72RhfNcGL5r2gabFHzLW0WQUxLHW/NVI+TNntD6SKAq0BLKiAYXLZGE7S2/tyNshsuivU9FhzfQ4
9g0JRztexvInC7/jEbiTI2wtv4gMJjrsImUfvwelWGTFaw1/HfyO7Qj5OorADJ9C5ayFfXzN2NzU
UCHe9Hn9Sepx2qfdm5UHfW786kVCPskY6MjFyPLzUcpX2sWYMNwfc4gVt6+drH9JDNUx8Ic1JydH
jZtp/bZ/KO8wikYbMttofi0v6XMghmvVnJYYwRPqVUstYPkL14jbrRGjxPawtzMXIhB4uzYT5lKP
praEn5Bh9qStnUssT35QfJGdIOFqUYHITN31V4KzX6FwvQqvLafzOu2S8KBal05PnYgrJhvfxvYZ
0glqeSogUn27BHlDdGqzlutIiu6PMmUNhiYes69Rii8Z3bhoD7P0NUy2z6X9lIjGl6ZXoQmsVyd2
EzS3zCT9SafXK3LkDGPHTZs/RYalb/t2xQOE9t+rwgHeVHni7x/V2EHERIPMoa2y/pgwiRXFeooU
UgnBKTRAoH5MoVWXi5UbDxWTEhTyNq/u64LjxyycdlUdRfnsw2pvzzmfgy3Y7G6aaKf4g90DDoSH
VP6KAQGs2m1MMPmeXY1KyxMXMHxdDFZOQTrydW+TX62ublHHECSEFhZWNKErYOxNpd/CMlCQom5E
aJ+kQRz5Nf4wFQB2lmzHerGY73aNNV5neWG7ZeySGlNVCO0yh7gWPeNngyGK0S1gDpo/jn9xY1rP
KAOazRiXw3WIQfS59md4rShWFleW2fOwAarSozykjTPW4s1EhsKCR2Xo17rUgoQ9l33LVjKLK1K5
tQpyECUa72GxOLArIspZDWP34ej0Udf4/i7re7aOEuKNrdLLJQUQdKRN+kCNTjMRSLUprE2jppdS
8nIEIkOFwZymMS6aEsyCbLH1mLdbdZSQtM5ggDRiT4MU3aIxd5dZs479vNxnCdxQ0+XWtVTUw5Vp
PzcKmWP2/AzimrXv7WNS7tTor7KxZ0+Uq0YjKuopcyrbvKodrHJ+UcMXVOq5l6VfDUkd8/vQUjTr
5hZaTxoG1ugJBxkLfuttzv6FDF9t8x5PnwqXW2y99Mb7rIPqKq8yoGH6UAS9pwKyWOPfcXltzvbE
7kAYN83RXCCZQj1XtmYSq/eQbdUC4jRa4eSqMHRtmit59LXHcDdAnIdrY4OkmrupzcS9XxtvUhsW
msOXORm3Wmi6RTYrL7L1Ew6SQ1nQmyR5QyJFoIGBIKPVahNF8CR9t3LEBkp677riN1pjULL3eu12
TRq+ScAL8vCSzECysYHgptPzbBubs8rxQdVbyW7B67fhHrJ0U2ERIDoKY5vL/5aYdD5LQ1es/SsS
6wR4MayWDJ1Mb8JaDtI37nG94sI0g7L800oDgrHHkmhWhoM8xwpmwf+q6d0Y2BMCk8dikXqXBd1S
bA1QvGi4V7ikD/ELm1jI3VEhjjxurofpdZiQhgq5ZFpJXR1ERV1hh0yRbHvaaBB0sKnp8WnS1i+b
J2jZnEnetj4783+cnddy21y6pm9l13+O3shYmNrdBySYRYpUtHyCkmQZOWdc/Txw98zIbFOc6qqu
+tuWjLCwwhfeIN95qf09yRMCaOqX5pBIYAsmcQdAj6skKZ9qk/COgltotnsEiUNpCW7cq/uVBSEK
BLNOQ0Q4ZUm2U4YTTB1viZkv0d6goZ1ooF4ME/h3HhruNwq/bGDFh6nmby1fFhyH4gMdRWwvOiJk
TJlEupOag8DPZV6RXzhD8YyuI2gWzZsnHVVO1JIbaF1Kwz5JMpdkxinhv0o0Luq23jQyIJBR7LAH
nUEr7hVALaWYx3WwCtwBH2PKM9Lz4PHFCmWfWzeUIPdlS+FbmEfFy9bApxOvK7/1+MimTQZ/CLQa
Cs9Wzf9P6X6QLA/jSrdA8ZUsLANpw/xn51LIy3r7WxOVtJ59sm4JhnNi6tRl9HwJOaFH4/QArL3Y
VLEt1qNdUH719Zs0pNpHLCQ7XmYXe60BaSaUErCxvHVVguGwcsLQIKvzmIWV3BKXwkSpDLDpvk23
UHdPZmdSQLKMg2SJeysq5op7yIbyxiSi14S/rATFYjFnG9tFNvEKDTCvei4iwCldv8507RY3PVp3
j/QhBzgWq677UAtrl4T2Qhd8Yfpf3O+B6m6ZdGuvLTYBj6VUYPjbx0zplkb4nY1/PWTJLrCttVut
SI79Zm88umB28hxvb1ArVabMXWq7o9XOgWFvfffFLdkdmSiAa/xgvMk9Y1nT3db7nlKseMyRiMs6
7FzMownUG7o1rWd5XowfOkit2m02RfrdxsQI+YcpcurAxqU/7OZZ0u8b6wc4MD949WQaKeDYGieQ
Xjt0unXT5lWpaJTY5EaD0+UtJLIQ9Dg9N0r8kX7Uwhe3OxKeZjU1rJxVDOhCspZyLd2rWbm2fW1Z
Ih8/H6ZejNZ7G7L0lSZAwA/ZupWeuyJamSjZ2sFO7Z9yyEhqiyGaLs9FUE1tDlOJy3ncShQjp0Xf
sbGHCLY077bR+WtddTeRYX33MYZti3jVWzq24hDeUog3CYA8NTJBmQFMMJVdQBykQ950K29ftfdd
F6zyAeqfmW81KASQAhcIKk48+EZnpKSWZiewK0ufkSO30OczqmWkSZ7RbyPQHgZVusS/L803KbiX
TQd+EfC1l0F9U/N3i768UqDq2rxk6QgHNOzehz6DW5+nL0oWHvMAEdtKq49Kbz36o4x+QTLOc3vY
SfEut5GYq7CFExuFqlhIVjmNg+fzmBYUxJLvBKFF9vwfgJI4j3fUjllb7J6ZFa28DPh5RCtz3+RH
370nmfEzmsK7xJtok8uiCRe1Eb4bFE67+0F6JN4PCvfYGrSuegQAZK8DbO3W5BuU5Mn/t3UEDtzo
upMMJHUEaWsP7bomOREiiGeqSA9qMTijkWwH31DvMJoCE6vVcCaDul+IBgSuonjs3bGyyo3hXRXW
W6q+WvFxFM08LiUALmoFJCuxvYMw+lcQ7FlkL1oXGJ8CcacJrY2mWfGuyaYoKXOTR6Wkqk8q7Hhh
3TA/0qkjPqk8EOH0+UDOi/yGltLSGsiNc89ay2KplLgUBqBM0wOGM8taLecWqxqNfF1ouyihyVwL
d9tH2r0e+svI0BzP7iFkrPJwpUggTIG4N7qjlqs0PEjCvYMUUQfvXWedvOGb4f2A8ktLn2zUNCRH
9e8U4xRK2rGi3l5a+UHq5bmpi2Vmyuad1UcgonxLW5LMIeSUdEsoid+DDvZVh1JbIkL91XIjVGfb
AjfNuPtn2C7FgEuViDRFFBINtAJKcNPwvYx+OfpgjyBO9umzEK8gAEftPadpoAF9aJ1eIpZhY8mf
hDk+kDttTE6fVKFHYnvyoYUMJdVv/RgdGOuhoOPhZU6QxlAsLMBDwzrqh5UvvIME5qDow70R5lvV
M+DK9MayyVXVgQe0iI2C6pO8LVyqB0HuP5WRvMDYjSGAfxKAHM6qZZ10B69y5x5tlmwcwOePoaMJ
y4mzDixdVSiv+WibPiUWpF6l58oq543NzrrGyYEC9kYF5NbhCmDCWnNij2Ltrda9sAE3yrMYNrrL
R5tDtyTovxt9ZFxAr98RaOfePfNDt0/gukW1sUmdXfGQpyZdmfvRXPbZTU1EoRQUD/R61Qn3nnWW
ysjqSR8ZYHmtj+al3rBa4hyAop0DmQpzyVE0Uc8Dr2KAlTTZxlWHJh3F3jB0SjJ4L3AK+jZF122t
3LzDvSp3KiM7VdX94K80zdEDbZdTKVa0x7rICKU9EoJFFrvarCigpmVLme6rJvp5PKkwkbVo6W3Y
NxDIn6G2bWw5XXlKpK5GZXzvzbuOGC0fj7b0I+mfaYuTqk/MUMxxEOg1xDh3s3BJ2zYeDPCbYluA
gBDVWvaVt7bKARsn256CjJpuRfvD00Zg6MG7pcbUxCXOQBt9sKc6C/Y9YuA4uok3fyRpc7Vxp9PJ
H4kpmv4W3gvVlGExcKAPtxILvJUNKAnKLGj6b1CHavtHoP1UzPVYVcfEuKWjSbt4gHcsFQe/TB0N
Zn5olPt4PJZ6vMI0dVHSQ9KSU5m+WOHTUHIewjkXu7gD014CG9cOJRpVUSkoVk59i2VmQaEKnHhC
I9KnNQheQaNVo7UvpZ8a0rkx/GGzhA4zgZWaIIejLxYwiXz06ap6jd/QPAn8Ba3eActBFebtEhC0
aoq517ZONh50M+WX6cy5NEYCzlipoMQIIBVqYhqvh/wmUW9U4hx5VY9btGMp8M9G9JCsHmLr+DQ1
wLxFlm9g6gZUJ40NhSNdX9XtbdHME8pd3r3uLYqUYBuUtv5RTOZSFEhE9CiB8gAvAWLJvwFUPou0
N0EeTVcBnJXU0oAtYepKh8YHkoJ/bAQozyY5VzW+EV2C4JbOpmRwzIKwKNxkHlTpshu6m7yiybEP
ml01vAy6E5rGXI12dXiq+r0JcFQNbnNZYmr60Uue6BtLCEbv3c6PpZRuTYtub2mDzoQiKb0RfmxI
zyn7QdimnrSoYt8Za7HNbBtfPQhcpLpZTX+7N55k/aeRpOC7zG3gjY9h8WorTQJ/BcpD0SkOLFVn
UGtgENFKCgHKip03vVHzRrrOlwc3RZUaCmCju4u0zh/ltrkJaMs0FgLS5U5qPehi0sIvvQcvnGZF
cDLsYFsw0qqrLOm+zLWy2dTaXsiDgTIqoWzoVdjlRWu5rg6QjgnyHoSXfYOwARCAxsASH7NFqG7c
CMHk1gBcMoypM7RvhqFRNmooE3j5Cn0s6qolFYCuQbHcmqv2sFHkYXCKTkeaM73JwhiFFp9oLG1r
qixm6/VLV9SYlRWkv0XfrMaMQkRUwvKkAtX01WNQZqz2ypOxiDPQWtFrVT16kmI+Tvp9smOS5zte
azQbW6GA4NnUFHQb/KbogYtChYKaIg3PxXgLxDNSvkVlNh8rFAvAxRf0oF8sjvjeuy9oBhkQKOxy
6Yblq14fSxPSxAAvrOuTj7SC9DxULrFqA8JfKZ4sPHvLpCEM6+p3X1NvykLZikkTIk+OORpGZiaC
ddaeSgrI9NZGJZp5FMMEDWRL4ViEOtMbxrIwf2ByhN5R2G/c7sODqmz7JHK+e7JbwqVUDPltWgJW
g2ffkoFi4GrA8euUW3fKInNaIpr8EivGNySQpKzZJHH4onnwctNkuLPwFLineromBK11al/tsYsB
QCmwGxYVa61s7gSyPcD3A/99qDdqIC1kdSGsZkOXZZUj+JTHyb2Pbhbx0whkDY1BQnUcGkD5Dfp3
L7pNEscDpg06NBhAOQzHAHXzGfE2OgJAgH3JOibjONc6dx5WC7+q3tU6X7GWnLbydw0ZlBZJc4Mu
pBXTwi7clUqFyO/v9YEAzbwXVF+dyh3GuZXEhNqoZElJ+zOZJlywxL5spZk3AHcK977TcTUUxSqf
wguqb0X+Hepv0y1FAKsNnyqTWjnvCgWhUJeAiURGtxpdo8y6lcHyheQZSoSoswkP2S37nlAC6hs8
Rj+InTFNOcfH6mB10sSNPFHlycKHolhCwIWTfwxoig5kcY/gRtERkHnr3lPhj1FsWHrJg2gW7nCn
oM0ibViWUFtze1lK37sagE24bIx5X34H/+1hkCvfVe7W7x4GZdO668iTnD44uuFNDAbVdnr1Pi6W
Q/cjTRZ2+hrQnTe/BwZNqqeabmrw4rNXdE9yvLAwo+r2KoVOKUWmJiWvHSvy/OTYJ1TOhTKBPYMb
zyKwuY3YNOz2ZBpO2h/U9inV70Vr3kqe8T3n7IzFgVjYkdsDLcpKbh4Lf9vYzxpBc049PG7dbFHZ
pnsrmm6uVny0AK5Ho0IGI2kpsCjpGuvWLhA9rEDbZ7Gl77SJXFsUAulP2uPzEq3zRKmIRKuDbQDx
GUO2qDGh1phot3UJKkvLhnUjCTpSWbV1rYxtoRnUVQsQa15Av1KS50J+j8NhVcApGXJsbstxRAin
DfglYzdo7kYJy02ZF+tYgjUVSysFMoBAGSa58SdfmH7hjz98MRdueCtntU2p2dzmikwGooCiprq5
sWn+V5T38u7Fj3CCT1UCGJMeh7JCX+u+zYjigQXvSoOAaICWVyTf0Z+78WWS6QxucOifWitl+x1W
Aq2cPlnV5q2m3qraRlAaohMpWzcxKXs17IWhzIyiKLe65btO6Bvf6FEgPEK7u/SRkqLB6PPFW0V/
91SxDuF6RSOd7QgkPt0Ov9VY4trMVOFmIZQlh2+JAP3q06IZVH1FGTfXCWrFuC21aJ9o1X2gA/2V
4kfJC3YuGA1D8g5GFWgzkUNGq8O1Lfy1OkKMQGmtzwYHyY2WRmB6QgNoppVPeQivoVtk0o3bIB09
JMY8n2hIEd3iU8NUbdlctYmxbEZsdEVhgvI2NY33rO+octOiz2YuWaOv9pAGgiqZNYX8TSrcFymk
PUyHyjRRPfCNHyaHdRkvFAD6drXpg6UZEK74w08vDHepDZIdwgIRlJFRrBsmhGe6auxmYQFn85V0
4Zon3wv2NRgdQ6ZaMcXnMUzc1LS3Som404NqISdngQmKKPDSYasLJ4Qbjwm4Acuwkp48tXRsOgR1
7APcOHk8EfDu0CiccaTHmw4/Chs4iERrBvGXdoAYJZIbi+phCdC0CYAWgQ6cafQFkzhdVHpx52bp
rRn7R/yTN30ijnmzDzvElZrmA0BNKK2FdOtFhoP0xjfF9XduYsrzyIekQJRPO9KeUcvaRy5Yp7AH
WPy1LJUy6Xr9QZTq3Gw38tIxsewO2s1Mnr+NzxCfZ5N04qmbwR28Ip34Z1lq7dxkN4/C1pBVAySf
vvSlh7y+q92nKy/wZy1vcq/fVbUK3ZeHWFOVnSx3+QQUVcv9oPohkESDLpEy5MVLE3VQZI3SIKL3
6b1+NJ6gvaSPPiiEK8/xZy1Vjq3fnyOq1bRsbVA6Y3+YZHRjeO20ApejA84LvpK6KOI5huP0Pl1p
H1J3kK/c2ro0BGdSyGWtmaNpcTL0OgK7aHiZnitDzOsX1PRATd9H2HTSw4FmmzTxrtU2nbIxm9e+
RvCgYoJJxaq24SzCCgnqb0WsLkLJ/sEpVvlr1i8FupTRNGcFtQe9OqnGMFcHIjWblyru/OE5ZRuu
XrVCWQfgQGQbsnnoma9+98gZCgkKauZcwDRz8x4LimYdGtI21itg9ijAjw0RLQR6JrYGJz+Zmd4D
ziRWidJZwcp+lVvolem6aMq1EtXb1JfAJOmYtRIV/ojJD9Riq/J3fQwDT6Ob+/UnveCaqZ2bqXZ+
UrWeX2g7v6skEOFx7WooW6bSS5DJMMsDKg8/OhXUiN5apJmmKlNzNZDj0esYoqGl9+9lFE9F/Djf
mKg/otWTVumu7oDnFpFannqLiEXN3Oqhs82QTnynUMuzAWhBSQpoDMYjPNNGVO6VBa9N6+JPC17/
fZ62eRRnSSqPuEz6N7dOsnWP2SqYvTlP1TqqZ/IK3Iw8e5bm8AYBAs+23ey+ccSMyvvcW/305u8Q
rPYyQO/FtWG+tHTONAd9IamVZHnajae2awS4ZAAsUvEN/fxvpaXOcluj9uotqEtOHT4gu0Big7CD
fqWRbKBNSWsmrgk5tw29uJZ4el2g5v8WVs8BCUeCXKtxLPyjrcRrCxh74yEpP9BC61BnlQ31AIb3
2L3L+WNs7PqfxjDdwEKNbFwn6V2oPUlIQOYLoDrerewjyTVhHw5qJ2BvPbeAD1NzC5lXbxZgOU/4
UC+se0ruo/84GEsZ7Y8ILdS9RJTWOBZxLe111snWe6kV4O5gnWBeLkYdQvky7ajnr1BfvJu4ohSh
f3YWQB54lXNsa+S99o6+Xn7smleNw4YDmRmfRLuYbtaY39JQ7nNEDKQtaNNS9LMOhbZ25iJ0lVLU
oVTWPVnP9KYN7UbjbCYIbto1fRnYfFW3MRFFaqLDJEGWaA89SsFg5NQfVc7KJrF3wUpgqjYCBune
DB2wtd8sg2Q8wL/k2PR9dSbLJqvXO8alB+FJf4pV/RiEey8D8GPfJmArUVsIqXtVi3rYVKoOSPVe
qIfG/cCpp+5vtb5YGMXbmO7gS9GGfyohmJm4luTsOqhEQflRKM+p9xH7hFLcl3rQICsu7tW8PZZN
+qZGlmOTyCnEMUlK4ooIH8IXwy4y7DnpUVAuemQQyKAJS2cifFNdfNL7fOnTQMYBO/fWiftayYeU
7IBaRK4LhHnR9VKRagGztY5itlLtwME80nrQwBWnPFXUrYDOgjkcQ0RaciJfDQc47XmA6QAdLawe
y2HbpDsV+EQJkBuAYBHCaQ9CDgWj+SlQpHNluJx6NzfUn+ZIiQMXQAgaVn9s9H2SnJC4UbyNbaL/
EyyIfzt83itIdhG0P++lUoNvwvefonSdynM7f4zqU56qjtJ6dxLBbNK28LnxOUvF3G+gzVSav+qz
aAayOwff2STZ/dfrWfuz+L927grdKGoYyuis7c3GRHvIIq7MlhkSUoDC51gdU2SkFCXn3yWQPIbI
9kOAYsFw62nBVHOiR1UFH2mT3OfxsNKBXyU0+n2ctQT+SB4YmrJs1l1JSQrWTVfmFCAQqrICPJ/N
K1a8f1aX1s6F3mupTD0rCNjnfuoL6WBC1sj3AMOvuAtMe+0f9uB/E3cHAecplKx5cxVkxltcXYuG
LoRz8lk05NpVZsZVFu8NdZYdSDrI/VAjaAjlfw4POsmG4bjP3hUHqEvDdBbzSBkKg8HAe0SkNU/l
g3RHl2jSTs3+wxucRTa9KLtUR3tjDwppBLN3MF/UB7Dx46txRSv5UgAsn52HUSEpQgu5hffav6fv
0U/9Z3WS7shoamUl3uu9cu1O6oWvfnbMJUpoqRqI8333E5c2zjlaiuCY71QdifB5ufU/mivCwZfi
7ekJPgncNqi7xjhDqTduRJE7kDhE2bdBCGWIBn69ysWFOSzORHRTeQpSYqm/oU0EawlBwBKhOCCy
yNYaXjgTIFcTL16CetmnYDny6EYK3l1U0iV3BFbWO0l7GEEsSx9RQR08iDZeRfOplJYi3foRu6xC
dToHC19RdUxax0hsRwPEG0ysgyJdubQiyQPR+4sqcefH74py74etQ91uzplaKvsK2TKtolgbBS9N
esiAkqPrYcccGcr3Er/Opl/a0lPuvyuRfCpHWpBh4rQ+WEEFVWg7pGUgNXjqPRX6qcX5u04OAD/6
HEOG/nseIKGON0ND+2awt5IN5oiI+6ZL3/vxUS1pG/nJoewh05CJ0rENaZoFcW7Nv/4EvzbUP2wj
4kxQmLO4FfaQQwxA0wuyI/q/UvsaVFRJwLy30CFMcCM+6f4YKydJv2UKrgr0h0FTdX45AyrZa/DX
IyrmsbvvCuunpMOSSeqJ0veaM3dkipJUgVpMO/wT9BVkdnY+tBgYelEDDN4s57ABCotcmDgk2ihV
RdN/30nbOt5LYtsmW9tUAOk9xOA2YiCWcXXKh/UQVseWdkJs0/DNm3oV0/abGb5/MgL7PXONeSZ+
VO7OBTQqQxJL6ns6iou87k9R371pbrvW+2GuocLSx4jOq95BH7/36Uar99Y4XgmWlQuZlTVtfJ8W
klxTcjHMiiZSvfIlpAxhX3+TdO9R96Asbd0EZWFkD9orGceF/dSaRLk/3Y6QoxsA0ci72svNe6uM
qls6kRBHkiyz0dtPU8RiYssBZhchlCcs4/j1VLokxW6dnRuyNMpsTYO2k6qSLu7opstoMO+lhsAw
BR2YWr0HZfLWkGtqoB9JIS9aqQLX21E2aahyZxRPbTkQ17aXS0HE2bbc67Yrq5GdoTTV0QsDwDOX
X91X5K1Deg1orggNqqFYGxrVKQcMZg4w/MO4z09B+9o9SuQCNA3fugNfD3Wg1biTwEax4gGyE1Hg
cYIqz5tZovGxtsJXiqKo2aoz+7n+GcU3oNl53Y8YJ3iqN5xozyWeIYQC78SOEvCOYWZ+gF+SqkW0
rVAsgEqN+d0KyHqdosg2K77DoC7lWXJEFFPoi6g6oYoy+h6AxB01+/SKcYF5acqcHSrqoBTZiIrU
DerwS20dbemD3ADhnPnYVkuzB4HnmD43t5i3zv2lDfpyJmF6li9N/J9M8rrIcWdElmsKedO/cpI5
bEsHXZa5TinoVVvAplvFc2iNt/AnDvGKYPcGmWVQuSu6j5t41aybnb8QSzhcV9bdxRDy7AAzheeW
ZsZbYd88h+u/UlfyCQ4sQtPYjHcOek0Lc8Mwz/qZ7iCSOv94efScaEkcsoNeXlw5SJUL2fKvksun
FRmMTdSzfas4xdHmdKCtzKchMmfAdOcoCsyCpf94ZQ1OL/eH7dw6285LKgBRNN3L3Uv36QY/hOPw
jrL3PF38h4W4X7Po0+vYNciTUh2sG9cGnV5EB6ECA0z7SL3y5S6k8ubZDlbLbSH6qLNuFGniXDZY
7BRhhjC7tLTj4qrXzIXdwTzbrlLNLtF5Hyli0F7Nu8bRh0eOH3AO1rIzsUuodoKw2r4W7VxYZeZZ
oNtkXVu4MWj7tkG7HklMqdgmVHpRs0O1pXNyFauT9MpEuBC9mdPff/pIGq1cPY5p0VEbWo3yqwbB
3Lw2dBfCNvNsX/V0Mx8iXcOlx7NObQEXEFXGryfwpdKSebYXWVYiMtNvKIGWGVJJUUkLP/Jts55D
3EBfuzdHYyFb8HRz4Dy3Sk9rOTBQt8I1wF8khk/wiJEs6toaYgVNUVO5yGxv1o9yAzBZRY1kAIWJ
SQ6a7LIU7MxKlTex8OVdg1SF09fwZloo5KhcpeJFVxGHxOLXBd0WjLZ1IxIFYVHXRXsrlu0fDeq2
8zjv4QzEeoZgAhp4X4/EpbhBOw+Ozc41Gl1J9sMpBBWJIcBHki9VuggTvH8O9IrO9df3ujBbfm2h
n2aL5fp5k0rcKgt9ZSPScgmGV3P6CdL69R0uremzzZjmcTkC08Quo0JJCIlydsQ5Ygwz1bhyil1K
wsyz8QpKw4SfxC18LQpWJUBDRM19Y9Fa4PYMxZIXXW9Ve7XN3dvAL5ttnEDQQ582hBmWj07INn0l
9b8wnubZLuwPCd16y+yZhQVharAV4MCGoLjyuS4MpnEWUUqmZoZy7w03UrHHDELtl8JG+Oaay8if
jxDjbPutWlfPeg1fgyAuKbQjZVvtW1Ve/EcTwTjbdeU6SOICSO+NKRDA0WX7e4W6q1p1b3EbXls6
F7Z2Yxq4T/MZpqw/qqPMTQbi/iYE8J5k7TZMdApE/k7Y4+2oDdYMwXZH1cHQfP1uF/ZF42zTLRDG
KQpX7SHuPTbJSxZeqWBMI/+HQ90422+FRcO4LLiup2yjdFIABFCuQBD1F+bo/GfPfrbvmkHdFGk2
PbtEO10sgyi9svQvjcrZ0i+R0bDKhCtPEm91dN/JV4ywLi2DswXfYH2auJLChWMHdeRBcQBFI/j3
9YBcWMPG2Rouq87zJJWrG5Y/w6nDVdG0X3197QsfVD9bwOCIei+cntyGnipDcpoI9emd0OfgPL++
xYXB+WUg9GkJ+InrjW0M+kZX4ahrdLpNVCLeSbS/vv6FaEY/W8dB2o0ear3Z3gTV7smjO1MsS93o
LUqA2PgJJip7rx0DAMhUJEu/vut09T+sBP1sYfsx2LBRT7N9EzRvWaQZ1Om1ZBXFKEFkUQM9A/nf
r291wahT089Ws9k0GSShMdxDGYoO8uOYwKKeS6f+UZtdK+Je+krTmvn0lfIgEDmGqeG+1jJSjrQI
kLstxFtoAVfNIfpfMwu+NOPOlnfcB7aiuRWKseDvoQTFwZPV76QB/lz1rfXzK8WHC2tdP1vrRSLF
ug4kdd/KIngs+PA7187c9def5MKS1M8WvO+Fnu3lZbjXvWUbPITtrZxfWZGXLn222ml215Krx+Fe
Qk40sXqkfRdFeeVEvbBWtLPl3lnEp0rLqCRPCLqnkL8QZVNQP5yPaMpe22cv3WX69J/mkqGFLQjS
aexpurWr8gcdmRBjCXfWowfy8fUnuLQqfsXtn+4yCKVuh5i7hMhxlU7Y4t6A0MMM0l4jbV1YDsWV
HezS+5yt9SioIxyUuRPYY8D71FEh+opqgTx9iZvElRe68OG16e8/vY+NQa4bZUhQDvZzG7/EcYVS
x/vXg3Xp2meru04M2+2DJEFl4dhCzEXC26+DK8NzYUVrZysarlilqSDf9/oePfkGLhwF8KNcLPTs
yg54YTH/8jD9NDR63bRtm3KHpn5CMg0q4ZVHvzAu6tl6GNJc5H4nwaoYe0SA3yvIpfWVHejCrFHP
VkEqlV0IJCfah6qDWIaMfAW6cxOXwSkQ47vmBXxhbNSz40+P8yEV1hjtM8TdJPVWizdfz5kLJ8Iv
HMmnQQd7ppdm0EQQEhOmC4VHS6cpAMLUSNWnr+9xKVVSzya9plDBEWEQ7TsvRHPcTNvhVpHSBnAw
25HiU50cvUnv2c7CBVC9bmGPqbYmYnmLaiGtFa/truyNlwZy+vtP72sbrt+kZh7vq/5W0m8wQ7oy
yS7lz+rZAqn8IRZFnMT7HL0Jm74B1AFY9rPm3f1WQbbFwewa/OTSS6i/v0Q+Ko0vkiLeh6DSC+up
rq7sIJdmw9mJ1yjpOPqmHe3FKK10tGRKauUBbgDWtTP1QkSlnh18TayXUp5yh0bCWqBGpOXoSj/r
EllWLXS+nm8X3uKXh+anbzx4AZAkg054CE+70e8jFwAD2ItsvObffuED/HLs/nSHyMwGU+l92kVq
8hRXNRBj6eXrh78wQL+qup8u7YeaZJdjFO/H9/ZBect/ut/gzX597UuPPQ3Yp2vXWt3GkMHjfT2Y
BmJx6nOpS1dqEJee+2yN12jJ/BN+0AA/wDvyyVz6p68f+9Klp9f59Ni9DE6xCD1WFt4XtC1BRKo6
kjZjaOINh0yyG9v/4QidLWIrT8zGqxkh6Dk4ezUoS3z9DheOT+VsyaYFpm3I5TFjauA9u3QpH+10
l79eO4cuXf9s5dpNZaTCY85j/qk80KOf3LhLqMkz2p1fv4Jyafqcrd02zwJfnhAmjTFLDtVrfpTu
ODC079rcexHrubsAQ/z1vS7cSj4brlCSTVm4crSXUkBq1sLWpCtXvvQW8tlI+Z2rDvF0lPoSSjiZ
h2NbZZDVoTAHCrKS4XAHeFSkCYXfDu6cI9VWvhBm1RzqKtNXWVxnWzZKd/H1q174cvLZqOpmldVa
rkT7Aj9Z8GnfvEdjAo/N4Bl8fYcLQTT6H78voEruYLBjarhP3+F8gzaMxSx+Vt+tk/uNlODru/z5
k6nnPuF2kVky1grx3vIps1LFzsryygtcuvS0MXzaAPxc7sC88/wyRfbEwto0dK889Z9jQ/Xcz1tO
tKGE/8O6GZlmqQTDX2vzHsXIrnC+HphLtzjbGTPZQiZibKN9i6oXfHmkPUwq+tfysEuXnwbt0+Ak
TTrgq0vckSS0x3ZDsOr8K0WXP2+8qn22GyayVmMtyaW7E9LdGOuUTv+a3H89LBcCJtU+W+N9ERiS
6IDa4N3YP7RHMC+TK/Rt/b26bb9Xb1duM62jf6/hqPbZeo+LABmMiJfA5w0PmWHykJghZ6asApph
mDdrV2bpnxeyap8t5D5wbTcAt7oHe4AWl1EjOrjq3Fnwnl87wC+t5HPqw2RiraN6R3TgY3OL8QqM
H7b6hVUugVuj9S+utQ8vrLlz/kPRJBX2ywxbgSmhK60bNv2vv8iFCXvOfghlpR/dgoJ/KyHphr2y
9JIhmPX1xS899lmIo3VSM9owoG/qHIMJTkBXuft15f9+7/+X95Ed/zllqn/8D39+z5BXCzy/Pvvj
Px6yhP/9z/Rv/u/v/P4v/rEP3susyn7W57/12z/iwv+6sfNav/72B9izQT2cmo9yuPuomrj+dQMe
cfrN/98f/tfHr6s8DPnH3/96z5oUetrdhxdk6V//+tHmx9//UlQWxX9/vv6/fnh4Tfh3m/K1+Ldf
/3it6r//pYu/mapmoH1jW7op2xqLofuYfqKJv1m2auqyKUyZ35iaImlW1j4/sv6mCdnkB7qsaKY1
BehV1kw/Uu2/yYZAFglinQ7/w9L++j+P9duX+X9f6r9A1R6zIK2rv/9lyr/PMUs1hGmoMotC8IiW
fL7HWJQ0Y7cFQVj4UoAZXlmZa48KKGp4ab3x3SBeuzAZMJ+3Ct2c0VhFAMUYvdB/hGHUwvzofcM/
WUqRRA+yIuNrltGvzFcKw6LiIZHlxkyuKswPklq2w6WVDujXyWisevBIAx/ISmok1hahcc1H47NC
uP47Wg76ALsqJ1U0pNCOoWdFko75ZlwBjyaQQ82xhiMrVn7sKy9ynyCVSMFZHpd1SWyEBHoH+q3x
Gr1blLbKWeWVca/9b+rObDluXN3ST4QTIAYCvM1USvJESrJkV/mGUZ44gBM4k0/fK6t3RMvYTmcc
3PVtuYJJgRh/rPUtyNIq2McA1isfdD+Ad9MXFgXAaKxgsUUtc0JiXo3/CaDxfQcGN4IBE4y/asyw
xVrSnwiS4/aEC7+pBVp9G0NcTs+msx/kpIR5tGOHDCeWCljGN2tHVOEQ8toSeqOYAH9BZmDCQqge
KkQcsQYJJ9O0zeIGnstM3UXbFjwXvCIpjO2qKW6YMVNM4GkFWXIy4BvxdcuRCFbkWzJU20sFv3eI
wO6m/Ed365wEZTlviKM2Z3LF2HOIexRpv4t0ISC2g52IAmSHJJ+AzxKaYfi3gIZo2hkZqqFCdkMv
iwBeORuiLJp1RYkpIthb0d1ludjJacEf+iIsIusObG4jFDZrNiDixJjx1GkyZT+rWk3seeyoHm75
qDt93KYqXU9W14AHpMDAAdRsFYDfCsZ7lDu4AOh2FPC4r5lBd4IVFZV2E9X4adHgcvBUDT2FERs6
0vKNHJvspc9W5E91qJ/Xp4wzCAO7dEb8DSFD+pSrEeZNoOTOUOSoAnLMKJiledk15c3Q8jEHcZk1
T3k5grusLE9/rNDpf6q3tB9BCyUjjmZRBCpID74xOLcGedEnIXGBjH/Vf2eUgk1b9bRGSLEO+7cI
klkVomhCdDE2zWALb/NqytvGaPxAzfsFufVrvt+c1Xa4y1+JpTc87QA+mIK9QhezMyztS1Ppp20J
1Qe+dh0ibVpWQwqZdQLUua1EHlCzDKBBsjqvkirfyvCANQIuuL6GASXAFodBjmp6+K1kbce7VY3g
bGQio2DvYEev4J+jMD6DONLXb7p67v5hVIGRxINs/KkBuslupDQIga73If0cjptKD3Dody97LicE
sskOwR7VPC5xWfYR0n2CCi5cJBSmHwScufKx6FOTI11+hEq90yWqwhvAVsjkETVWRjF3/AsAAJDa
pHyF2LedW2CmzRAOHykB1fy0pL2IYPlBJ7ud2Yjo4pJj9viwQIo7H0ybFgYsQiLBOQtb8RJBCg0w
nk4Bkh36yILyN/Aa4KcB4fI307Kt31JGEUOT9xJaXrsCGNAU0/jVBHX0vRNWIbuTwnZt0RWQOLsg
C+PQkSwA/HDe2WeDdFx2yAxD1vSguu3vsLDADWakQPkbjMrwoUK4L3Luw1QB6gdANeZChM8OcAmW
wJGXHUc8doO/rDuGfQm2gKwBQL6tyEIF8l/wBthcdTUsoPkIJzwgU+WxQOkNPKzBwCDBo2xtbiTL
4UbZRNjX9+DbrQjQxlz+TVR2rI82mABrLdK5QlaLzRbkYHYDkoA3gBMRJ4nZI4YIRuG7wUCZ3hak
qG+zPGRfrayBcQD1gf+lWmh54f6Z2LttkTAg740dnkSqCDnMmHQQd1xudXvDa0yFx44yxk5NqoOn
ihXhTYELwKeBDogmgNNj6e/K1QByJ5lCTFgrgv1+gmYdoEVaWSTfgyoeHOU+gb9RiTr9S7KsxRUx
Wg3ZHYYHSGni2OqACSfQ5/hiyBumdw6O7D4jLzVPGqxUBfTPIdy0sCYX+Uu3FfwNrHhAziFQlRdq
fo/PlZ22kT4amS1JrpBrZZAq0VWZeQIR7F1VWvtgdAMU+FAkW61uGrCk2z7/CNTheUVg78ate0gX
eKFB44bSEhxLvuGmiNq3EFb3UFpnHa2PmP/b+zrnkKvTMLhZOmsfUySgC7gZ8mxHLMxQF3BaD5+w
xiEpqkqfVKPLF7Mtn7oMzEaKlwjhPjM4Yn3P6HoX1OwTlRLBSzncPKBMLFkaJkGa3plIIq12eUYw
K0Lc5g1fJIW9fQ53DFkcjndAEm/NQO6KvfzahuZlUPV0JBPos2wQPzqEYm6YTD6MSpO3Kx8Q/zoh
dfovkSFvLMxnINDnIXsTLvkzeEhfA5PirLFvOkf1qKSgOG0N+vshnSZ7n/c8NgsLkP8SHmsq3mHZ
wyzXMuRGZ3DHb7O+5UWN2/9gM9lJzEjChAxDI9AEiepQg4VYV3KgICUFm3Q3x021QHUNYNugQvMu
Xdq341yD/T8j+2PYkqqoH6sRXoN5G8H676X5PvXygyF1+W7P6vVRNVhRQgu2GR70sJA1LnEh/VzP
bXgT1Bu5F1v5svRF8wGfHTJj1YawUQzsmGMuutMNXOUEaOAENN3HvInAIJDwdSLwt79jDVH3RJgX
W1fVTaqw8hZVjuSfcnrHRPrcgx12bwV8XVEqPg4ztJK4sAoeAzCojwtI9mtvob7XS/NFsh6/XVuN
ii6Wkz2k27EZsVTXrI9HHfVw7UcFciFk04wf56Vrfkq1tUjHbIM7M+fb7TZRgCbJ2ia0B6iuzPgb
C0ZHuzWYdzaCQxyGHu7/8tX+ANAvGVgJWFWDKfiebhkIlx1kymZFabAeGuBOAQ1/KLMVgseCVXPc
2vysQwdmuItG5L/oYnkwHTx7PM+f+zX/TLuRPAbYqh6jkPWnoug+p7iUAmso+1ZV4xfKLbY0YSjF
R5LR9jkkkt+m1vDvYDK8lLTeX6oangBKBfYvO3xS2zIDrFvMp6Be7oAaAI0rB9czw2pRYSuBlGPx
fQI8LIR9w2IjeyqijHxUZYVVb0Yitdz0dAjK9H3HkDS6jgCxgcUOZHj73thFxtXeICmArx+GANbj
IpdReacM529GEb0hJkS0K9autml2kJu7Fk4GIEkWVt3qAJS4KczYd8mrp3TZ/4IB/WcxkfmRkGV7
ZhIg1my0ATiHuSwRs1FIC4REGDYdQzaSGEADbKmc2hMmVAa7/5A36deUIgHlgQUM5Q4WTDOo43o0
q/xps3Zfa8yCBUDnS2pHfKNJDMNTP7KQgkPSjoYfZdiw4mcqC9NjA7DMITspbBV2xNWLdYRDHp9C
zQiCMIYM7bdZ9yPSr2WZA1Rzg8gPuppY7mTiQFzbApwtHPCgfTlUrA6kBcBmqc1jmfPRfkQOIeIa
JKKoFWJTa+yg+NtwQ4wAaL913gbiGYHkAesedFjjse+ztqDwMmimKw0fiImYKf9JbZ8hl3dIZ6RP
RbkqcMmgWrzSAMz1F5GVKzIDhn4/shVEBARhC8SnTbwLn0rwC5BJA6v1bdjpBUt4OCMfIe4JsHYv
ZaO7vzhnoCc2LA/o567IBWlO//uT7MVj6i9H26T70Xwc+x8/xg//dP8fHGgFzoGXz7PHvGj+eX2g
Pf/v//c8G3DxPyrE6GaaMsXF/zvPKv4/EqdVnGSFoAKFQhxa/3OelfgnidxXSiPJAlBJUYz4z3k2
0P8TyChQUQhjy//mKPu7eobizHXzjPsMFLWOsgfaLAu4i+YMJQWw6tXf/5+D8+uD8qWnn0tZr2qH
gZIgDI0ke4AvrT0uWCxv+7Kvbv2e7pRtzSxxbp0DhGLhQgthxhgNUyq6e7+nO5WeTAFDKrtIJF2K
aI6RFB8AW7jmU7vUMOe6wquGyQEQ7xRdZSKRYMiRs4ESg/Js9PNvvnq2LnHhbgWDtQ2p2Stvz4yq
G782cQq2O47ERpZcJITSZ5mCPWTqdbjy8N8WH899kf364ksb4lQyw5O3da35nJtoetvTERBcuqrb
VnN5qtqW34LPcWYFIAcb+5Dyis7i0gdxqri9yTCBSiUSFN0KbNkkGD7sm1+rOYXbOo26IV3xQeS6
JFmE61bU7HO/r+3aV6ghpAtBME4AYEdE1Z4lQMRfq/1faBXXuqII2/QaVCyRW/gNbKOXsOI/vBrF
tauMQY/qXNqwZId9HQzaBbevjPnNDK43pZ3w0CLNWTLioHiL2EgEgujSRxeNfuqaUWgIkLUYS5ZE
C7sPluwRIceeX/P8IV6N3W5r+wpyovqhrgkuQ9JM3LJ1iu782twZvtiJhXTkpHrYFsSNw6vQDg/T
JuHr83u+M4Alt/Os5j5/KLcxP7ICknQ+dC9/fvhvVT7nZneGKJnSRqq+yh5Q93tmBiHsxVLLu7kt
2XaA3AfBHGQIfoQREnfmUvZgoYzhaSvr9eOo4YGWpEMEyZ9f5tLAcIY04MYC7twRlBLYh/tc6HvW
dPUbr4e7fohp3mixA58IAmr6MZ0FEkj31HPRdO0QGcuQEDB2OpE2oiCRdV9B6PcQP+ELuWYIXA6A
fwsxXFIwRV8EwiDAy06vfP8LTX6u978eGtNeBJLUK1iRRQjKn9jTCGBT3vhIM84v7yzJli8iwna9
S5SZCngrpvyIIAP+7PdNnYGNUj1SeNa0TZqIcXjyxPJBrnz7689PP7+jewd5fndnYPNlnXcdDSpZ
ZsRRtKglgVHayLeyB1/mzz9xqfmdsc1xo5an26oRUCNPqcihPeO+n9YZ2XzJ077D/UgyIdUPbEHT
Ic6jIUe/N3fGartxJDMFK0sQAPshTKv3iIG7YtK60Ciu8aEJcUW10xIJryUOh+fUpA1pJJ31m69d
08P58tqCuqoQ9JS+0eR5HdXpz21yocO4dodUFI2l1aaSQuTilJoo/MRmhDfhajN4+fNP/BYVhk7p
mhtCoruU94NOaqXBU46C4a3Nxo/diGQzBCKi/LmSDDGsLWJxdvtzRznmzq5yf9n4AGzS1gV38PxH
BFZ1wKSCIh+wIFrAG/LVPGbD8BU8alTUuvZpaos3ukAuR9CJ8Q2scsiDWotr8tJLH/nchq/WZKrm
rLdAxSYjQ1UdSavjDeqo6RXXz6Wnn//7q6cvbTF3lu0swR3Ct3lZ3puZPf75C1x6tDMrzAsHb5zY
KFFk+czD9WHfm+9+j3Zmg6ppajCSwa+aKMrJjHZJqiLPU6Pri6i3RuTliodnUr0L3y1BfWV9Oh87
fzNNCmcmSCdUV0Y8NFGqorHsquEEYvF+wPdlp3Fp7T8678CMJoG4YnW7MM5cqwQfkdeO6rlKBD+H
labIAo32cxD7iMBKr09xrii87kBaBLO0tIwSpJ6DJB1BIDVXfqci1x0RNIM0edVHSRhE5fPaWvvX
lPaz3y6dOyt6zVJsojlWLW0syuztl47lV770pXZ3xixEV7WoslonfVAVseQEcbY5OUevA5T653YP
Lv2GM3LBIZ10s3OdzAYB3GYDwLYLGQFNvhieR4gAHpXu5/u6nlJ9yoNuvzNFilvgtkGSX9kFD/UG
yGrdqhCEurL59ufXujDoXR+FpJwAVk5lAhAkxe2hgZSg++z3bGfUmyIMe/hysAeIzL2myDnoysJH
hIfl4r/84biXQ9bVgE0Aclpu4Wcvb/M5urJButQqzsgXpjO8GGmQLAplLllWIRKlcWvq1S6uAWQP
lnxb6BzguAnQUNdTeG+A6/Cbxl0LCJ+DjrC0YAlieOTJbNmMyB96zVdwoWVc50eTr0zNAW7JsjOV
s877lyqyk9/i5ro/SuhHQDzAwwEnegprxLfB1u7XGV3TB5WiXKoStYm1W9+VEZB35VXEyaVGOf/3
V4vyPEsRtUjYS0qxVO96vWRfxaTyj2EqEAWKVBt+CMJofBIVmC+6LdTHdlffoqypnxuk8x2DcNWf
c7vZ0O+86Zo/tJnWldcSMXaUdTlQU0wD6iNCz+/kDGyabRGup6s6sTK8w5L+dQ+RwuA3OJzNfWAN
tFMirJKsUeXtMvSIeqfVNVvzpS/lDGzcGuYIYVZVAqJb+EFrSNIzMfgtf67RIyiDIYTEpkpqUOIj
FYIUVN94tYrr8CBhJ1U64tHYCIPNght5ecUocaFFXIOHEQiM2JHAlUS0+rqfU28D49dN/iVlvRoW
9V7Xw6gQIk8I/YoI3/3Qj2Ae+7WIs2RXuxwyJMOhseHLwm0VzlNLyQa/o9S/av1Xrz5U2lQccpck
Xbv0hpTA3lUbBD1+7+7stNUUBgjSKPYk6FR0v1ZGHLJSX7uJUL/ftrreDpqHwL2lVCepoD9wITsi
Z7dtnqwCwJ5PC0dc17771Z7+FVO/aqelC2axKqWTbWqydy3L6tPKq8Hz6c5ojXRLqkrWJmmQnXIg
6fhMy+He6xu4fNIpo1I1AwoUU9mpN2c9/+20qmsYugujysWT5vNkzL6kJiFphQRANt/SLKBXmuXC
B3YJpfuwBGHZTWmipCxxE75ViBeclgpqpXGh9YF3hT5v43A/7ddWzs6byn3BHfaGvybEkfMwsWC8
ybcO4Ci/5ztjGfq/tBMCwa/jRIobaLVuN0Ta+O22XDop2KQGyqvJJFsGsyfSCbbjPMr1Sje6dAtF
nbFMc1DUeUtQdLHFdCqgIz3uyLa5qwea3tb5AEXQHG3Y0EN50vaR+DG2AXZ9fg3nLMR9mjKTIlMj
qWGsRgDfPaheV8wWl3qwsw4ba6ml62iSTANxnYsfazr4bcVci1FNcqjngmFPoKsjiHpg4B/CQ+/T
JIFrLsp3soIaNZSJDqCIkg0wAwu7MvB+3yaQcP+6z2P4dGzhaRozKr6TCmfD1sIc5ffi59H+aipd
1Qqjj2jWRC0Ir8YeMg4RcuE1wgLXV4QJv1lpW5a4+87rHqZqJf8eN7l4Pt4ZwDpjA6wLYYGdT37X
RRNykdo7v2Y5f4tXzdLtlYGwVRQJVRs95+hyZJgGBfF8vDN8FSgx1XaW0RUroi/2Mfo4rSAM+b27
MzwDEPYgTKRr0hmJbIPKHJtg9St7Ba6RqMvJjvpAtib7ACwE20APbSBnuPF7dWfpzTt0jj0IgqRS
pfi+KuCpbTXrT15Pd31DEZGbsEjbgra6/xEwm0TbtXnr3OX+u2gXuEYhJppgpt08Jvk2IB6qXwDH
hfn6pVfL8Oz39s5IjRAGr4WyY6JCUz4Sm4XHvK7FZ7+nO4ttv5616FINSY6T4n1fd/oDTpX6yhR2
fsrvmscZqXk2IyeC2iFReSP+CXlU3ZRL2d1tWTrdAeFlrvFLzo3xux9yxm24FDId+7ZP7AiDiOl6
9Y+q2+4T9P/Z0ygsBI/tJLIry/D5qb/7NWcYI1Kwy+w2aCTUytsiIshH9jtoBNoZxBwelD2nq03o
hIA3JPOsRytn5jdFuAzw0iy6zOCsiU1r37fBx8CWXge7wEVbQ7UPrYEVOt7LaToOy3q3i8VP6QFB
Gb7Dq1m5aHQ073mD1+aIydqMQrg6PB1+k7ILcRZNWsmOcxITmR/bYTiiBuo3r7mUZmBPV1gCEJJZ
KsR57eRhobvfIuhm3RRTmq0t6qlxWCODPAgOUVZ6NogzaolmagFCEo+emo+0hQJjrqeT13yjnIFK
EWeftzklcQ75MELTFDmMdXttGrgwMGGg+6WjVIwXYW8kiYsWCbylASzhbIf0e3VnaMopCoUaJhIH
HcCgRWvvUlH6GMgVD1xu8TxHRdZugsQtAQybIrrHZFeuGy41irO4sqxM5w071djq9kSFfFPWzd9e
TeLqu8JpCMJG462HxtwG46eBVn7d2xV3zcEUyVlvJKa0fj/v/W0Hg5TfS5/XkFezyaxlv+0pRg4b
ERLQg6mtRs89mKvtCiicfPOA114z+2EFZ73qwp9+r+2MyozxcWujkeBqEMJyIyEi3wn3m6hcyrCM
7FbPDR7eCqkhPl8fBJte/F7cHZTrRqplQP+Dpu5pqkNcac7qGt7hQucOnUEZSp4ZKN/RAy1oQ5Le
I4PLsws6Z9Iw7XvD4BeM13ljh23DYWMS837r1yrOqDQ1t3YqFvSUdkXcFblBUdvvxV2J1mB6XhBB
03hUzamHVAWyHq9zeuAKtLCEsUFGeOt8RjxH8JGs3ZWt4oUP6cqzFrNkU5/OJIYhUiLkCOQTza6l
Jl56uLPLrecB8/agoni3+88FVlUotJA55fUl/0ublYklauvSJjubgIqd+EtAwmvKpvPo/s1W08XR
RmPW5Fmw94nZ209FKavbTe1PkZDEb0F21VlDPw5Rt9b4gQ5msYLBKZKH2GD5tY0zPGEsxdYECHNA
oHM4KRuQV1Hl8Xy4M0BlsQSwrKguKTVSIhqYwA9b5cNKw4LsImmNPivgODLaCjlVpzzq9Ruh6bUb
lgsHI1ebVVHGlx2eUbi61+mLjCp2bHckwcHWKQ/VGSZzpXNe6D+uSqtr1Ypip4VwkJsZWyKUck8j
4dFziPTWwfNHnBUVHtV9ozOSsodBmwexK/VOF+XXptjllS3pueb1m2HgyrXqDmDjHY4H3DIIuOEY
DzWoeaKMS/DgnmxfkRsbSX27Iiix8OteZ5/M631CoTeERPbkvCby5zPe5Ajg4TevcXE2zfzybFXa
Rae2SRhICveTDc3tCMq/32FM8F+frpDWyfc9xbEjWyNELu1vbLn53bMFLna2Q3UJZ+3sLOXP8w+d
SOnTHpS7161m4MqrGOCwJI32GdWO8lnMy9/LJOsr3fTCKuAqrDKIy2vOygGaP/MAptrDDPeZX2dx
tVRLMyJCr+4HBO5YeOThc6fl7iXkDFwR1dizRdiyHhKagadI2UNQVZ6PdkbuNKGQMbNqSIapzYCv
tvDpkcAn1gxzqKuhaoc5kjnRc9LoGSbeAXETp4LOCNiZR9wceQ0lFyrbAlaw9edKNigVHfCa4l0w
TE9+z3aGaRAQhhReuyU0UG9Jqv6ewum736OdMUqwoshlrHW8DiQ8DFPwHsFH1xKGL/R0lyYrrc3D
YC5yXLMjflE0BmH2q2eXcVbdEfrVeV7SBfKT6cHs6Rc1Mh/S67nDOJvi1QKVUq4kins7RoeADY9S
+xZjXCHUiGygYgKUIc4LdJRtbPqbIqquAbAuNLkrhMJmoRzGvhmTPdTvqd7ep2X/7NVV/ksFlc1s
bThpE9VibhHbOUGrvQY2vPTeztbYzikJrY36BPbpvzPBs2OLQp7fIceVQYHzji1auDeQWNmHAsXS
Mr82NC/soNj573l1im/PSU9BiRUUfL8fiKfJAN8O/55GMI5a5VswdaVNMlplmG4Ev6Jw9VEiYVuB
OuS3TDP265/QBOECU0paJmACj/dRAHJ4XTdXdkyXvqszTMsKxIct6nAHp0J+VxANbGUu/fQMgUuy
rcFzKpc5LxOWK9gfcdl9/LdQ6NXhXWkTwvN03rRjgRv66JlkDGQ36qchCVxtUyelRtWdFsm6F3e7
TL/txC5+S5GrboI/p+r3WRcJa/LHQpZIpm49b5pdeRMzAW7F1FwkQzqpD1ExNn+LnBO/G41/ZcSv
RlNUFzWhAq0SlsiErZfvYwP0g9/XdEaqGgpDeNEWSWs78B8n8G8A5xJ+/fxfQ96rNx94BxsRp3lS
afpZS/FpQpyu34bR1TZN4ahgP7dZYjao15esuBc2zTwf7gxQOgRCzcPZEkuK9KjXDDGJbfTJr82d
hRTiPVY2Em9Oi7U9alnPh3INjd+ru2qmah/zYdZzGkfTjCBc8PFOq9k86ymumknVpN1IPaDuVkZf
mJ7e2qB+8GoWV8tEsmGv2rKNYlGEd5b3z6oKPPeh1FlI5znc5m4odExKSU/lOoLY1DelZ5M7h1Eh
itoEW6tQHos+owZ3083hi1+jOOOzm4YcQUqZik29ICA32wgy2HxbnP+6xkE0ECHhiqRx25DhPoqC
O7JVnvewLii5Ew3UW4MJY6FW/WUtEd6+nrmKfhOXC0tuOxp0S16KeOusvu2RD3eaTPTTr9XdEZoP
JVnGlce4lH1RW/du72avHTp1RUmg5uGabQlZnPUREoGOrASTyeetqatJmgZaEqjAlhjZM81pPmth
p7y+9Xu4cxgFOyqlrc6WWCz6HRHnhYh73YFRV5Fko7IRcxYssdxolPQ7p/a2ykblJ/sDCuXXbr5Z
rVto48a42I051ihNgnN2LST+91s5GjkDFCYtWu2WjzEnQ3PgfP8RbdSrG4Jh+uuLW5OOEB+zMSYt
O615Rg/KaL8p8b8ApLac+Ux5MMZLPd7vE3ma0mvb/0tt4qyeEjqYbkUtOe40zwGy5BkChcmzX0d0
xmbOtVj7qBpjBDjfhnX0V5QTv9tH6oqRimEeV9gRhzgsBehVYXULH7ffVgvEvV+/JrCZ024yNcQj
Fy9mMg9qrv0mFRdcbJYeKRKgxcayFBGsMmOaPVRlNN14Nbl2Vs+ymEJIBvX58fn3mqLYGp6hiX4P
d0bnDvnnMhdyiC3P16PUlTraffjo93BndAZ6NiUKim28gvJ91BNCUVmfeQ4h7YxPIYcd479sYyBV
D+Ct3gSCeu2cqSs1KnU+9jIoWogl2E03/cNwuvVrEmdwTlFdy3HEk4cQJOA6Wzsghrnnw53BCQqV
sGO5NvEapfX7GqzC8jiZKq9PXi/vio2maMonQEKbGBj/1N6UDJTCO/i9dz/lDnX1Rrse6MYtb5Co
kL+bpyFuNL3i6L0wK7p6I1xXDKAbyiYeehzOD+DMBBrhlaT16+uu6IitGQDG0tbx3OE+8sj7tfkZ
UMWf/JreGafBPqVwwSxtLKu5/US6NDzMpGZ+ewBXesRrO0R5gGCTqB6ejbTfJ2E/+724M0p3W4Ei
25VTbLcvzUC/CaH8pl0XO7UPMiUVeJTxuJzpqojZ3a6lVl7qLM4oxVXZJPqlmOKZ9vbQCHoss95v
70zdbPQyVNnCmnSM00k2YBUW+wsOAs9eze3KjkAIzwA+RzcvNAz+Gd8+IqjaS4cAgPuvS2g4IkhG
p6KJu81Gp3qo1nvU5a+ZaS60uQuWslU2R5TuY9zs1VvAcvlNHi2eM6MrPtooGZeKBV2MhFB53Evz
SLLo+5+b/DwE//sClrpYKbKUW4+yGZ4tkTeajpx/Ox+/2gNfWs9NtCtC6viuQchc+jjow64AUXxp
96RoB3mNRHOp9Z1hmtawpgJI2cc6I7I7ACsqTxsR/EobXXo8+7XrbBw66iVbungPswRhrM3NWpd+
gjggh399+DlsW6sS0XRlYT+wlSRFWnoJGxEu9OujdS3rqdxr7L3m8jma+zspe78515Uiyardcbto
sMaVRB1xcHyuQ/L1z13yQnO7WiSgvWcLYqqNZwGMdrnzN+tg/a5z4M77tU32KdtzwjMbG8vXR52y
/bghqP7K1uv8lN+MJhcXpeQ+AvZBunhsaNQCCD/rL8iXQmZePSrEIvRTdSzrsPLccrgSpX1YbVrY
2sZTqLvDuu4DUgGgjO1v/vwpLuB0YG//tbn6ctZUpEMfd0ZN6p89sHT+oMe0+Qt313p6qUM7axCv
y0w1dwDggScDsAntPi1Usf6tUC3CjYqADN1bVLnL5oDi3IQE6w7oaL4EfD+OUQlvozYzeQZ0OKvi
qafPK+jwy5sl3VT9riAjn+7mBhkMWZGt7GAJV61f3cNVSU1MtVu3si7OVXcHUfdf/XrtdH/B00el
M23oVM88J52NGzvt4ds1aqn+W5ICxx+AgfszSGwbXtp2M8ubbmpsddunAzBySzvwK3veC7O7dCaX
Ujcg9Ovdxjnw5dGpzyKEGox7UVocDIj2U9SAgPRrL6FtG3SD4TbWu7iJgkbdmBCkvD/3wQvTgSup
skgjnLRhNt5oNz0FlbKnfMqGKy106enOtgDAP4D9zIgRVOb2uamRRlCQyfjtH13iVaiWvQJZbIj5
lrYHircO4QI/+jWMc7ReNPxs4xTY2OI688BT/bZSxG976mqk9plsOxs3NDqSQI42mqsDDNl+OEDq
qqSwC5ly26wWtRI5HFgm3yDx5EqTX+jyrkZqSsd6BrnaxuleySNFgeeNKhQAb/WaXumR/94p/maa
d6VSrKoEBYLNxgQBC/+YZvg512lzj8kS/tk9W/8GvTR9R0ja3qwr3Q6Dqaf7KaLDbWCn/LHmc34z
Vh3uENdSDUjsYfptDnN6f0DIS36lIS71bGfsh2qsDeXKxDMvHndu8xuJFBe/edOVXNUqIuWiMGwQ
p/Ujz7Y3nfWj5lBXccX5XO+Ine1jIaPTFJp3wA589xoxruBKEdCDJRILYtZq+x59I7qfhnq80i0u
NLjLrQr3oEUhDZPtUC4fqHpIJfE7/rt6K7OGbdpOkY0jGzyrKQ8TosrN7+zv6qxgbVwhWs1QLuIr
Nuebbo5gSTz7tfi5rV7d4qZTDr+wQcUoalpz1LmukLKNfv7np1/YbrnYqVyuCI7Ksj6mE3JbSC3n
D+VGm7eDlNXbGrEkn7CNmLwk8tTVXjVRx4OhwzqU5eZnX1UzQlzW9e7Pf8mlvuMM1iEziPeAgyo2
aX+L28WvAD74TeWu9iprcz0P4EzHuxludNTeBvlyRV1wYa51lVdZBtBSK3scjBB/dWwnhB1uiF5C
9M3uxyynrvwKoVCB6pGuFIuAvMWh/a7vd7/jkSu/4nnddBFFmyN/Rn4yKMg8rmE3+n1Rl0IlZJvn
pkLPB6yXHNsCle+59axluvqrqjfFuhBMZMVM2ttqAfNYZfqrV190FVgok4oiT+sWx3X1XWRLeVi7
uvDbb7nCq6XN0o0anL/Cnqw3oIEUBztLz/OQq7yCq4dYZqY2pqR4t8PaDt8njut+7eKM0Z3WFWKt
cCHQ7vlfiCb7OlSz3wTvyq5S7OQis85VHFoyvh3a6Ijr9d6vn7uqq6xL1wUGvjbWXNyA8/3ZNNUn
ryZxRVd73uLWSOPRIeRiCJbKvrV75Hmj5qqu7DJaZFl1mBMp6KdrmH0ZduZ5qnBlVxwwfLIUmLra
cTD3TJAHnbaL31WGq7oa+iWNak6beJ5Ue/o/nF1Jk9w2s/xDjxEgiPVKds8iDVuyNsvfhSHZFriC
+/rrX7ZPFjytjsB9AoMGUQuqsjJ34K9ORaE8P6cTUk0Zdh2vrkXSYPouc/PW9vKOP78RhVzMVcPL
pd62vbvoPI8e19lA4Ut18o3fZXHew0Wwgr1uQwMmrBAjChM8277zC84ug9TeV2tUmtVegg4qZYxj
wh5yOX77dl63rFVqVAJxgiz2zzofn4sdPDlea7uIqzEfwLujUVosoz0GEU8yGM8U3YVb5cVyQMoJ
bnwe5Rfo+0Ei8Kvfpq/p2L+SugoIyCW0C66JoDruE4ioas/zcN60Wbca20GN/aIU1uymrIaAy51E
6Ea28o+s6r+2rSZaUWMF7ojRyFRkOW8/hrns43WCRpvf0TjGqTeJkuMgawDRpvocqPLdxtfeL3a6
JFGoo+tVa1ZfLCpmAcue52z93W/fjm0O+WGhNYnYJlX1JtrZQyb7v3699K1jd8LmMBkMO0Jj4tLh
jQwJLwsxyGHWz0wenpt3DBSKXfPWrxkSlnWkZwy3shQqqF48LZCZd0gq2h26oagTt5dBzQ+sGXIg
R+rCx+NicfWzKYV7ECI9N93FGv5YiZPNveZusbJjpPMQVCaoivwCGBCJazt+nKrCx9tibcdKIXjJ
F0zMdJeg3+dY9fLdGAY+4Q1rX6/Rv6y0mJaShQM8IipPX8FMlBbD4JOtYGnHOMeKSsn3uruoev4y
7+oDH4rvv77k1yX+UxHC0k4HKlpUNLVDe20RTUusdYdKN79zIte78Nrajm1GXbVWTdd0lz4k0CWN
8uiDDEn5qMSkT4pnKxjqSZD0pr/XxvjnAffav3RsFmKqTTFK1V4gWbp/3ccVs715k5XnWcvibVNA
f0Qt4QDtVSjyxkOjqw/6IEhfW9n9Xg5q+yDsNCcosMzvqjBrHqGvun8iDZtOppAfIshxQfm5O5JR
6+plwjw7xO+6+TSMnYKC/QB5k3VVDxCk/V87NsEj2TdifEIMPpXjLRSfDQuI7S4RmZoYg0JzPNjB
K6BTIKR/vr66K8wAVU10gEa8+Mghj7gcvBhtsLjjLRYNjDMBs/tFGAPCT2hG7byqTl5X2AWC1aU1
NJOVvUDQ+ix3WsaZll6geOzc8Rhtu0C0otjqS9gAvxJw9V5Hxd9+G3c8hizDFUOOvLmYsP8quH7a
aedFgYx9Oy5jIRkP92lvLlyI32qt/wyz0GciFks7LkP1Q1MpBaORpfnTBM13uqqz34k4HmPHvKfO
Zpx2GfLpoZLnDaWHB7+1HddQyCkEz4I0oJqi7TMlbf0SLnq8Y5w3fN1/6KZksEB/pG0uJQ3rx33d
66cDYIEOykRJJVlwCpjl8bpwL+Y+ql1UWNDaKl/QpbkMC13y8zxjUI43IXyR13G5oLA5l01HOmvh
behjJDEjA8VSL1goNu/E+H2XYsoaPAWXovgcsHU89fnhpduFxR2T3bPO0gFu4MIIFKaXkuRxwb2m
e7C4Y7PHgQYJoXl16VGFj7OK1uDnlr/5nbljtIJFw1Q3qEq0Qf+12BiN9WS9qhLYuWO2YD0OIuCp
20teLhme9S8H67Y7l+X63V4Juy4obARYg9LcWCAHs52dyDgXCaYJoK87CPoMTfbxbWusZzrkUlMV
kJzaGeZkAMsvPubNMxPEJyHHGTkhtkK7G/DNqbnsq63iyIoVyjrNh19/3ev9e+WQXJAYdAks5L8p
4H67fsi1PvFSPRJd/xEe91AB/xRqXvsfTqC1BS+i6WD4AZMi23kVxV+W2+J9UGPwMljy8NOxGvHW
hGpicbWQ6iUCy8MM9d+ofw8dduykC9diTyB5vv25jGF9Dzd8c2uOzYM6IZwJIHiXIjzGPl46BOra
ZN1LYcE5kjRR05KHgdHiqcM75TGXQ/TCoKn41UJ0/Y3sq/0pWOs8baUUJ6Di+uTXn+VqXK8dmeMu
NDVFs/RBcznkzk815KqLCvrFfos77mIih2AlQ4ifI60fOLSek10DqOq3uuMvQPMpgqkdWxCpLTnm
mFZ7ysDb5rm64zD6gYpoth3KDiGmvKfDzPE2er47XJosSP1GE5D1ePqSVcYC6hEgWPUiD4M4sBPq
bZbPOzS8m0t0rElbkx8ZDbwUQLC24yKg7IOiQIOqAMS7cVUsK2PQtt15MV2vxSt30UWnkaUbAtFa
9F4M9DePnG6J3SP1dqsbr64aBQUN/vW/nqm1Bfcea0V1aSalTsPUvFn24t6VubV/x8bBxQW1wW1p
MLmn1mcF6tCk6sMIxtxLv+zTRaoVRYTsvi2bSy/4+Llei/dRMNkvXgblwtIqUDY1BEzFFzRoQ0Df
9BczAf/it7hjrSvAAZu1K3Z+nZyQ7Uutgvd+Szummm9sGVTWBCmq4CIuSZnFUo3ff734jeDuwsHq
BtUHO+CjQsLsnNXDWzXapzZS5wJTWlTkfsmPC/nau0FzkuHsK5N91Ua/aDt5YVVx6R2jhaYwXaE9
dV17+ZuR/Mlo/unXp3Mjqrsor2VBs5QDA4eSUo+ich519pkAMvNoq1n/bpiqPv76H10f4q/4Bpc4
y4K2GBrYur5owyHcUguIckAo3D5OB1mf7d5vgMxv7RCrjFTo8Y+LFwwaUhCuVRNcqFXg9GxIvxZ1
9b+q82IGxNJO8N3sDHrECpVhJpuHqsH4ph3Yt18f2NWuXjswJ/bqnfZte2DtI9h/K6Mpiru19ZIe
wMYdY+7DYysgXVZd0Ch7mxleAr4qpge/nTvmjCplu6BVg6xhbkhSzdM3dPw8KwMuBkyBGG1oBlVe
ipwC2ieWKY6K7k4Au3XmTuSdwzKvWmMq9Pj2P9dwmJJjrXx37lgxALs0CCc4onKiD8sUfJ+KxYvR
mWoXvMXzvF/Fhu+piWIgbWq/job7VZ1d9NaytGtX93t1MRuJHrJM8AQEnsWj12Vx0VuBpmEkS1Qe
9nEIPoKl/k0bLscdp3Pje7oArm4L971ha3Vh+5E/tVrVz6jq3mtQ3ogsLoKLHnalY2irSz1tliWm
q8iDCKPyS9uDfmqWYn/Z5qg+//qgbiQnkWOytW7zHjlmeckJK85cgMM3FNyc96r1rHO6uK5ISnMs
cq4uUQ8Sxa3+gAEGP2/morg6budRbUuBYnr3aRuq7/vcPv36YG59ZMdo67JZab8O1WXcZH5exnZO
MCZi7hz7rdUdq11t0UI3B/dz3WYRF0y/qQnA9l5bd4Fc0D7V0K/A+4qy9i3e8zksi3sx3GBW1kmV
CcqFtIOi0IUXaENrUsZkRoj327kTVCEi1y79hpc6utz8RdFax6QN7uGsbmQlLoirD6seKTevQBUc
xsHCf5+y8USG5nOpy9XzFzjxdc9ZjYI1qy4HRq+GAqTsVfGH3+E4poqJDTr1nYYdlfYziHFtstTk
3mzIjQvpIrk4B0RcmwkvoL7sYmCBtzjLJs+6qYvkyppR5nSh1SXb5ybpyfBprKVfmk8dQ93bvFQl
WCku8563CQo3Opn45PmydbFcAAFbsZfw9Q0j0cdVoyMGvZ974rj/cBS9ko65aC7Nrc1RrWgAAuiW
dFt38kFODPyLi7EP0xTMMQC9OilsAR57boKE2rL4JKwsXpoj8EI4Ue0Cv8KaBds4A1zehOwEedbP
O2V+l9aFfS2spXRUOD9xLF/H/qFZpZ/vD50seQ1RcG5ARHgpt/65XstPVb3eG7q98axwIV/DpsZp
oUMJ8vlmaN72nZSfTWTzU2stiElJmYMLSkQjj6XN6fdtnjO/l7wrMqiiYKNjuTVgSmdAV48geoaQ
5g8vD+IiwnoWgZZMR/AggspH1DvY49Qus5/rc3m4ml7XEKnZqksQ0KdlyGy8aN8014WEiQmYEDYT
5NDVEn2qaMtOdFyWO+nijSzon6Gvf9V/hBk45yLHU7jf9JPId/NeA4D+Y6wRMxKvw3fBYYqNG5nb
Bb9gqMfYzjUqfHbzO3sXHgaRbTawAY+jjud/N5m6rCBe9Ny4E5SXFT3wYhgrtJLR3ty6x7ISXuTg
VP+HjqtVhxiKubkMJujOVNCHUDLPJMuFiK3L0dGiQQo3qKt4NzXve3v4pYeugqCcl3pdDUxp5QNY
bcAUUX7rZ0Ad/C6L89ht2V4MrEQBhWJSMxnFrNu4pNL43hf6c8GTiz0cG9Y1l0Kwj6RYa5ROtBeD
Mz6qE5ElkqCiL/CCMV1YJYwGNuamv9dUvmGrrlJgWau5n6+JOcXs/HN+TMdTUDU04RUNvEoNygWJ
RRPl5V5P9YWwvI8naA2R8J4UxuvbVy5GzFCAfNEJrFDjH2obj7wazn212d+KvFvuYHOvlvnfrEK5
aLGcZDVg+ANK/eTozuqo1mS24YxcGhdolfLrbPrwzv96PXFULnqM7yvErCOA3bUh8t2eq+ZZFczv
7ahc/NgAVtq6blCXWerusS2/iWE7+1iYcuFjy1EFuVh5CRImPp8XFvLHoM8++y3umG80rBxqKnhV
Z5NsE0GNOm3h5jOtT5V2bBejBGvfbPANGaVNQuRkT0E0f/XbuWO7ttlrrbKjvGxM/Nl0+wrWLu0l
bIadO69e0k9T1YgJVTYMkj/VLJvesNp6VdmUi9UaAI9mFnrul27M1niZ9Pc8Gv2+pwvVAoZKrVSS
8jKrST9v0Dg47STf/NyNi9Uq60HKgQNmTPn2oadreYZ0lV87FEDrnz29HMgxKIJXI8iXzJtcDM37
Mdej59avXu5fidMOyapuJGicrWP7l6Lb21bdk0e4bvAVJ+aCtea1FaSMSlzznh4TWq0anfAjhDQb
tKXHJ9uG4k7O/U+b77V/5ZhrcWwHCQQQVntd17EoTBZXkqinZZzmZz6A5Hwy299Rp8cmYXXA4obI
McaM+fjUQB7oZZBUPEBLij5mQ6kSyJTk7yMxs9M+k/k3DQYp0FJk4RNo/MVDO5HyIZvxLkr4CCry
E92P9WyyLHpYdVefrV4yEhf9xJ7kvGJoewKL9pkd++c8sM3DUG4tewi3ttsStM+zPp63FayApu7o
p6qgkIfdpqBZTkB4BinNDnD6QVDhTMh1dqoA2d9jM5VQPV7zQ6pY5bx+LkQXWmgn9SL7yuaw+Qjd
HbSZQhTDvyg67u8xIEyfpUKiQ4js3oPy1fqFD5feLD9EuzcVQi3IGy6UHic72Dsp2vUOvvZVHVe2
gudFBOGAJtRSjA8CQ3vQmqvlmQeLefbyli7AjUbjsFUF7ihVByY+evJ720338EM3Iut/wGySlRJf
Cnm3lDo5tqg9V2vT+QypUeVC2ZoehBY9npqXBmy48WfCqNeoClZ23wvqAGfKjnrvWO3RU9PukBLD
7fR6jSgXyAaJcdVCBBUFtmW0iQIB5HlVY3v2+qAuks0MS9lFXQeYHG1tEs383Yihe69HmnKpzXgg
ZYkaOFK/wDwJbfME9Ra/jF65SLaQ1iidNi0IAvbxISqXFwB4/EDWykWykQWYdQ5s8mU3O5Q9A2I+
68WwT78+83/KD68YqgtdA3Cbo0GM6mDBjHwbIS/+G2W86LQBixcfe0a+VM24J1NH2scIzvDBriTK
kz7cxXNp163AX+Kv7lywG3HHhbuJMIsWhgHfSxMEEAqnaqegL0WH8NRP1x4z7aFR5ncjXPSbippV
4AVQXlSevbQ8f682Enqu7RTqdVSv9KpbcFnNUSEfavCCbC33MxSXIs2iFEPwRiox6jJuMWbqGGA/
m1dvEIiYn7OKvNtmbqQswLUTETC6GwSnhvmlLC5HWpGv61RLOJBWt2GSWYlAt633nkO3LrNLjyYh
6aTroUeTge3jx6Lc+OMOtM8ZYOFRxQPqbS875JPSZmugEtDU9XurhjHGuHA2JB2v53fbsEZ34tON
ECicxGZljTLHfH0+afW/MQeDqOlsgCrmNt4JIzesxYWsLWiTBTrnBWgymj0hGJMF2sNYTM0ovlRJ
3nZ++DXl4tfMFmbbwTVqsuJ4WfDT4qKO7vyKG6HWwa/92o3dWMOFqcmuFQPUJ2HLYkW1aS2RXFWz
Vz1IuQA1PqOpr2fAt6HpI8665/tZVsHnX+/8dW4rqlwatfIQ6wbUZHkJx3BNkCKC3SNfFvAbQcoG
oO56fBp0X5fxIdke94YNaVCBYPDX//7WwTnWTqFO0MxdAVfC6bfSVI9wXHcy+1tLX+3iX88TG+1q
EgLv8JrNv8kd+oPQ1/OSMcapXf/pvxav+x7pZI9vYscN/GfT9Hlr79a7/+kAvRIUXS6zfF32PQuQ
ibQ7qaGb2Gfi47hhYCsu1WGPeLW8/bOW1Zgl2YqK76mIyqxLqoNMT2F3sEc+ZcEXs1Swk6HOTjSL
6JsdeC9A8ycVQ8uu/z5klPgVJVw83Eo7OgTzXl7EMn9SpQXt7FazOyH51md0MvnGRDxHNoM2f5EU
GybVOKf3yom31nZqEnLXbC3xIrrMK93PG6ULiP3MHcu6sbiLg1Ph0FU9w6Qmb5q/dvRxMkwd+cV3
F/qGNGWbFQjoLizowlgo824i5Dcvk3TBbfPKgORqkQPtZfOcwauh+Gy8+rXKRbdxqoej3OriksnO
JHoKE9mvq99NcZnOJKjsNzPr4rKY8dtIyyWOTLSc/U7FMXheByWYaJsCg5Ft+cIy+n0cquVOqL51
VZxQTXi4SpDWFBcwPj6oqa3BAeN75PRnTyUPiGN1+2FAHhbJWLNdxcHhVzB0pSAjALeOPBI5/NSc
1Hv7mc2B59KOaXYAeE91EeYXcJ+B6HDqyxdUVb3oMahywW1qXPtA1qiR5NpG76eNT9/rSlZ+AduF
twHExUeYPsDHXHw0qnnf6v6D1zV0sW1VZakVbMPSte0SHbXqNEbK78xdbJvCLD/K1SJIddl0ydY8
dts4+Rmni2yLOk5LMIYG6YJJ8yQMsiJmXbf7+UMXyZZLUm1IwLDzegpfODzup3JeJr9MwgWxges1
yviy5Sh0Vue8O+nRi0MJ99AxzuqIEIrzIb8w1T/27fq0s/W7301x4iZr+sgsdM3BY73LExPTjglz
tfklzS4VWdv0R0NCbLw68IBhIR5SQ8G8qMKockFs7BhQ0KzxOed8JS8rK0miqMj8ck4XxVYOmL4v
lzJIh6bIHiEEu59mYG+8jt2lIjNSyQmqNVlame59YOe3Sy88b7mLYcsPTCuCzwc2VFnkQTWmVIJu
8LvkLhHZNh9UYLg4vwSCPvGwNU/dpvMnv1NxoqfqDLLCoisucj/qc0kKlXC732PxvBE+Xfyajhok
6CtWH9d3u/42ZT/8du1YJ1R2i3wIkXpGZnsSYk774t68761nl4tc6xbZhCIMEDqrkf3GwZIdV1Sb
U99W6u26iB+msjbts3y5BPO8JPPSe/ZVXVjbhKwoB8olv2ytOEATeSxns9ny5HVoLqptFzbc9lGY
C8ehjflexdVs/LyOi1ULQnzlnikwoZCiS6LgeLNFxHhu3CldC2vq1QTMXNRQnDo2J8xPp5wqF66m
51WiyhRi6UyUcWmPP6K892t9unA10oNONKiwdjWIF130P1oLNgm/b+mY7byKvAI3uLnQ3hSxJVv5
tCKD90uTXERauTbBVrEBq0/rEodanG02755bd2y3qkRt6GzNpSlHEudlIJJ5gkyp38E4wRWi09C0
3HAwx9B8gajYZz3lXsyHuCxO5mta3QD+VyPFw9jCE8vs55zJ2s8R/weIFtphbciC20IjtBiDNytw
Y15n4sLQWiRItCMKYXVD8yEjB41XNXu2flxdSG5sLyAqYi4y2HnSrRGSyHzgd2z/WhN6peDiQtEg
V1KBv0MHaRmEWYyW4RD3qt5OB+iLPE/eKUeBxECvVUiDdIJMF5DhBhzxq2c9wEWkqaDVYqprc2kX
bpMjKj6OYf/d77s6j1M6h+hf11SnORKZvVyeVKj9jJS4RhqZrmzRfk8lKP8wTKfnp0muzK8s5ULR
mkIta5XvOg22rk6aIZSnPtv9qjsuEk1OBevR6ESXXY3nrNjeDtLeOZXXy+rSRaA1tAJRWbcGKVAF
9oGN7fpcZtH0vIiJf8Urvnzw+bDSRaPtxSrVgZdYCvmv+U0J5bgnjAN61UukC0NTRqsm6JAHZ3tD
zlMPnrvFBtGdI/onV/+vwUoXeTYf0hT1DGtCgbc8EULaN9VeimStlm/bOsBDELqloNcs4jWb30s2
vKstyU67vsqna/MhX4V43PZmSdA5BeSiPT62Ea+Tvufkca7z3+u5Nh950T+F0/BuLMH0QjiAmFwu
+UsYNiXAV+qL34dwXMO67QZ9lCNLc/wguvVQXxb9J7+1nRAuKKVKhYFK94L2pzzL3wPrco+1+7rI
a1/BcQ1HWdtim3c8dljzojYwZNnFT8KYglTq58JVa3sIioBUPs06+TIxdQXwehmv1E74nmyQB40o
dVoP0TrG9UaCLunY2PhNYUkX7Kb1Wg45DXUKFtYpWWf9P3TkvfyxdLFuUTgP4SwXlTJDjDhNS7EW
SWgDeSfJvt66Vz6qi3cLB4Zm4Qq3WVVmSDLwpzytfC7P4WQOP+fggt5ovtFimIROB0HSureAwqrG
L4+XLuht58WxLzWGMsDpIpoYM0JgUNl0Z5hX/UAqx1xL3YGSItt0ekyiB+1cbR9sYJVXLVi60DdJ
s7lmoNtLzbx9GALydWfcc+OOua7HAh95dLAoup8aeyZd7hdKXCQXlFCazCyDBheNOQXbvoPYy3NO
ADTxPzuC4wBlZ9S1sFbGHjjAnxh0CO91f2/07KUL4wJSwlZLWeK6LHN52opZPYz0GJMm27o3tM2r
E35Y/Q1ldELjehDZ8yq74NxLXT+WNX7kAi3hO3bxuhwJWCT0zz81E6GcRRdlqezI+KZTlX2jVxTb
4uIg5tyomvV4y5jhy7AOWZMARh4tMV+BhjrRUBRv0AwsTlUk+znG5Pn+pjHH9HDt7xYxyYvqMazA
Ae8VWFwM2QYCpcjMSqeEBW/1OD+GvP7gt7TzEkfqEEgmcZv6g362wwTZlWXwm2sHNdLPR5w3OLSj
HnUazexD1a3PDb6r374dx7CIiA6snWC6mXqfNfTboqmfV3DhY6KkYzSGWHqk+5syUz+CUnou7XiF
bco5KIcilUbcVgmXE4jtwKDkdyTUOe2iH9ulVirVYq1O2QxI7dZXd8zlRvrhYsdYlDVbi4pruimg
hEjVHJiYl3cu4fWjvRIGXSgYikDhnA+9Su0U2XNGp+jlsJv4BCEw6ZebuQiwhkFVQlxPvjDsT0O7
b30vvCRsqHRFMrOyAYvr0CDvy1uWkHbg8bIJr7esdAFg43YAjDNWKjUt/cwxE57MpPvD68a4+C+h
AZkG5E6mQEaJc14fjxhvG09+izsWqqH9GBGgSNPwyObHDOR2GHllH3+9+NWDvHJjXPQXW+i2Aa6g
8N4Uy+PalCRmMjtO9XrgC5ShvvOuvbrB1/6PY7BgocRYLZsVngozSgkrpPZysOSH3UkIUj0RvQC9
mkN54tc/64aVuSivLdD9sVedTPuO/E/b8p0IQ68KoHRhXQosSjQPBplaNBxjLuZ3B6+8oAbSgXX9
n9AK2FJIzqQD3z52o/kGTWG/PMpFewmZT8KUFHY7ttkfs8iLz1AB9tK1pNKFewnK9LFV2Ljas+UE
0rnfey79gKHSRXsd5UK7LMPiVX+o+EUzINV+fU3U67fSpSFbI5bTHKLCaV9G7G1UsvJNUZbLYwTJ
z7iO+uKhCufgwRLT3bG3GxfT5SarC63w9pxluncVv3TBGCZ1IP2QadJFeEVXdulcLDI9pAQcub+S
m26BX8x1AV5H1c+AbZUCha+6Ppm5Hs/jco9W89a5ODG3bPNhELITKbAwL/VWPdoh++vXH/nW0k4q
zot8qcCDK9JIFfp0lPp9e1W89lvcKXxX89gfbBYc1QQ4UbwK84+AUJk7fZIbHTfp4rE4qEroVLW4
LpqRNrY5H3/PNY8uehv/aMN+P7fVMZ1xh+e435bpLRJbP7o16eK1ZkXGDXxrPMUEkTlNNqoeGK3Z
nTzoRkBwEVtVNuWbWnuZFpajoN8XcdGYH3KLUokW5onWyyevL+TCt+alpWY/JE/DPYuQyRH27iBt
dO9JcSOAugCumuYDJGqlSPWQgwFmF+UJHNV4sWQD2X470CryfAS4ZGUYkj0oV4SnImTjBy7GLdl4
3d0J0DesxBWuLExImrJkIuW5VucBvIkb8Xxpu2RlABeE+3JMPF3s8MZ00V9mvjeLcWvbjnHXpMBk
MMafUzLu85nTPXoe+dqd/O6Oa92wrRlTA9cj3+akZQ07cSgDey3u4rmWIBJ91TCcyrpWMcqGwXPU
yMNz9WvI+xfY1wy2G5YQt0WGLaR9qy18RHX7T7+tO4/dYikwJF9qeL0AusktTdH185vdkS6ga9ZH
baocHnUUFYm7Y34YmtzTXbuIrqGfMLTeHjw1Y0BOWZ1hwAAK0n7XxUV08X5r90JsOPO1+CEXsSad
wRiO35k7GXSbYX6lFg3uYm3LMSETEMUiY9xvtEe6sK4alV84xxrnvuwfCIqD8cSYZ34YOWa622Vo
w8rytCBB9jwN3V8HeI/vhJIbPsDFdZmDo/MELH6qp318zhbVPoD+495U5o3VXVyXpFUxUUyuo0AS
/o+w8GXrxzvPxhvP9f+AusYJc6zqoCmrKvqb3Yh97oZseDJbVfq5dRfahVxk7Qm0aNCX6wIQwskY
8vPC75XlYrsYRqpC3gQsjULQ/hjePvAyukc1fuvcnWdvNByqIWuPxYt1isED+kbYw++d5WpMBhTF
tIDn17tOoFqwopgPRVXPupcL7QL+KgvBis3TXIG0qKkTIFI9N+6kyTPnuDKi5Skkd/4eyvKPinK/
l4kL7spyE0ZDjV1HlXp3bOXjEt7Tor/1KZ0wOh1Zbru8oGlUt/y0rX0X923ghyOQLnirzvJVlqyj
KfTa/giL4DQS9sPL57rYLbpZzvsCmiuzhjoHVK5s3Bp2nPxWd6LostADCOCWpVNof9e8xi0HyM3v
YeLCt7oZA7ALnrcp2gFbXJXGxAVmG/ws3wVwcTV1YAxZWAoG7C6G/O73Y2u++h3L9Rb9K3M5emmG
Ua8sbRv5gw7kh+r5Z7+lnRg6FK3SxSLCtBugSBqDQrT+Ypla/ArHLqHYQJUYkLtQRDlyErYiSZ3n
frg26RKKtdNakMzYKOVZ/RdDW6SuPW+5Y54GXKEhg7x0Sg72Hmy/b3WoPbM5F7tFl7XMTL+G6cRA
GiGXGgV1ozK/mq4L37K9LvTOhjCt6jphO4gxSz+6Aelit1ogDqoo7LE0439rk39owGLhdQtd4Jal
aMYBQE9TAdJ+kFYEf3ezZ3XSpRBTw7AU0brTNCwncm5a9bDo3HdxxzKDRpuyr0yU5tZ+jo4GZKHl
9LvfoTim2UXgw1kmDFK241bH2yDedygV+7krF7O1txt4F1RNU9kK+z2qSP7RhPnffjt3ctujr+Ve
tjNNh2DfnqK1+q2dNs92kQvZyjLCiFnCMN37YH+Ixj44qdVvRgRdip89LYv2qC9BeJ9Onf20yB5S
PJOf5Boq1z+vvZOhXQzB2qNpecxa8rbS00efExcuTivvigY1lilMF1MNiYHSZHyEwH34rX6t9Pwr
/pgja8qpw6O2rtofm1lhna0fGbFw6cFA8tSIo6QkLcqGP8qgmZJIYRrSb+eOfZrRFCYPO5I2hz1N
NX0JWPndb2nHPHNw03TU1gSe9khzrr4szeo1xCFczNQ60L7feHak1QZN3ARThOzzNG/Zp1/v/PVH
lnBxU83EoG++EpJGoEIFDVY0bRgJz6Lgfybv7Z1qyw1eXOGCpwCUXWp7GPyXpuBZwqKu/lCTBsKS
R1snCuzH8cYs2MnQOwkp1B2gRbkFcNFHYPY/eZfnZ6+f6yKtIJWQR7PO9rQr+61PxgE0uXFoQwWW
4UxZPwow4QKuui0SciT6SO1uNxBGrCJpfDNj4WKtbJdN3TjiSjT7+kMDJJKwKr8TaK5m/N9OpHCh
VnbRepdbeKRSA2nPSlr/kc+GnnfS8Dfz0JbczxpdyBXBeZiCygOFLL7/IQs+JCFo/u+1Bq7h5bXf
4Rh7dyx9ocriSCGDsJwxY1L+XfRK/BkAxfcs5Jrjs5N+OLfLEZ4EB8s0k2EAya6jjLwSGeFqSBo6
/D9nZ9IkJ65F4V9EBEIDsCUzazBgl9t2u90bwm23QSBAIOZf/06+la2udEZo44UXKqXQ1XD13XMq
A51DPz/Y9xCrZTL60u36L2w6qyTb1OMhxc+hHMZPLazaqWzGOx3/f9nQa4Nn7dmrR0KN2usj341f
Qm8MAhgb9OGzqdr7c1FH8pFr1O6tW9udCnaQRMV1d2pIDx8tGTeJMEWPV/jAVEk0evQCpVk8d1YL
rJJYte+PtfZpey66sT3/PqyvX/W1DltndLCfcWN2RIRH4Fhb1E89/nGbqDbAFe/HVMm4P/KF7X8P
SiqQjdwpYSFs4qpjIlpL0h05LJi+Li9HU39zGhBbtGtCZcIYHQZLRNcO0PUXyF0mM8wR3QbcRq6U
fyiU/1ZHzqBQl0ar1ic2zvcsjm98Tlu2ay6WTutCH7lgU5DA5qy77EF/71n7VuvX///pBNNMQ9AP
A1r3A14kohr8ZOGN23Zt63b5baPjgbVHHsHN+jHyxJdhju7pWt/qefBrz9el7QOjmi3fqJkvJgZh
cfi722VU2OyVllpctTPQeldWCRiR5QHPnuvZbUZaIep7Y1v4m9qukB4qi3eVVFHpeHC0sSsVgLY3
R7Tma4PH2E5B5hQ+N249t7krD0UGe6XEng9TyT/WhuwvwhjPbXmxwaueR6wNvGjPu6pXF7WjHjVm
k1vNnLDRK69WrO/IsOQjI/8EZKzPvSRuWqTClt4qmxps5LChKKNd6pNZVfEIrqu8swtdr0KvrOk2
e4XjEg26atpyIprwYSsUVedY+mGmGl5/5WEwvtnCEshCPE2uv8g6xxcRXTXU4uZ8q7B/DCNqvf3d
KRsjbOgKiRI5MFPOOaCI+bmghDxwFArfOdjeWBps7oqyVYkCKqN5MBLYTMowfCR4o3Zs3QreVZMd
nIgwedOxJzV9AHvvBF7BAPzXJc3QOJiOnpncNMV3X/6QsBVxiyybumLtFi4FbmZ5x48HONiNybT6
P5xWMxu68pYDpSzBZIBKp2Gz6QTwlbzT72uC+5WJb2NXezfWHCV6Jo/1OD5wvU8XkCX0icLc+023
FMHXsFzuVa3fmDf/Ia4WgktxhR9Cj4gkvI2X95sx9d9uw3T9qz9ttSqe9HZMdETBz3w8g29fEnib
uVFROKT/2vou+hJFXu2YwyX837Xwc456abeOWzst7Rpi+pANOUpx/uTe9reMPcfzh20COTVLvJAO
U74zps/rQOjzddlxC1XbBrLnHi08bxnzuEchHPf9JN6km1yFsIGrrq7mcUNVVY61rE7DAyiJ8rSb
qbmwkSpqGm8rpxVqdPVRQ5F7RiHENr13+qI2UQUqrz9i+KbnupkePL9VCcx/3Dw1hE1RhcgjCLOI
Id/q0Hsyddw+7so4xqgNUVGPlIUI5JB3XfABkPap3bavvx+VW5kZG5vaUEOFTzkMOQ2MeCq28GlY
F2wd/amg/YtH+GWMwy+iXKs3airrlHWAn/atvfdGcWOXt8GqvdqQ8lm3IY+I2jVKWhR7NEMUfOuq
asvgnVeSZFV0/SqHqnacClZww5waTn9RrPOOGJP1/agvXcfGj78f0hsrqq2gNWPcmgi3l9wHxX1e
vOmzVo7XOmbtw/4618SoSeem+3ND9iTpTbfe2XZu9NsGrsKeB0PcsT6HBet5JBPKXe4llW41bWe7
t22HnkWDIVmjDw8E/zgNtS2dNeow2mu1ol0URMBhvkmYx9wqYYVNWmlqvJiLTedY5oaHEFKoF0pY
cXLrOv9172p4X/z/cJ7PYUESXbbJiAJWx8av3+GnbbeBHt+sPNLn66np/DAxe+e4eVFrzwWrMOF8
Qvt8rPwuE8O4ZEHvVsSL2qpf+90Gg6kiydvcSPJ8LNOndnPT4xM2YgU57bYuwqPLaxH9jTKdMhlW
+Yfbt7SishFtARpk73MWBR8Xb8tqjjO4U9s2X9WDavUl3vxyj4laJa2uywxCAtJtKbQZq3ibma8C
ofJom4eTVPV+2vzdcVu08aoq6veiC+IuZ3Hx1ZPFkcyTcYt9m64K6qCSVUQV5oohl4N65twQ+eI2
6lZ09sXEUBR2HfXRf8IV5c+xoo+/b/raxCunexuukpTJmvBd5QC8xV995PEzP/AIYeCZe6fc+8Zy
axNW0PfZaVH0WMmZ9xFmFlCzjT23+1pghagHMrLexKFyti3R2QvHEoho5yYpKGzKym/FTEpSdnnU
LfspbIc3B6xz74TSrZG3wpRPldg6r9c5dCLM+4kF6zksoiFVBcoDnD6uDVtdnStRKCr7PDgQToeZ
6pMY+uoiN/9wQhaFDV3pcjnWaKoRU6LP4aD9NB/iTsblxryxzR2r3j9wQ27afAtamcO7tbjUG93u
jM2t1sWvi3vdTJsuNqPzFkrHjS7ixOPrn27jbsVrJCk0hLy+zSu/PZ7LlUeZ1ltxhgn4vReXG7dy
28lxhcKIv/CizYmn/Q/euiqZ0GY1qawj8MZeLS57FYg7q8StwbK2WX8sA2BeUZ+b0KjLNGbHELgp
rwubw/IU7ISRtccW3vdh0tbLG0IKx7uKzWFN0l+GeKVtPvUVlBq8pUnKwXO7lds6WhFMfEgHyZac
kx97BHBvkcIxD2ujWM24aBOsUufNXiBTFAfNs5kXfqfn10n+yqpvo1hTEFIjvUHlE0iV6A0LeFWf
ACCusEIIefmv4tpNy0LYaNYInmzZdaegJ+s/htPyQS9uPmjCRrNWEwUN7dcub9rmKxJTf2kPUj1O
IWyjWf0K1lj32M+ruFLDSYl6/9iY0gxJDYFJt4OxLarVzqopCMFxZzPrcorUAbu44p6C0Y2Y9a2Y
xaaOipI9UDmhLD4RMbcXHY3izvjcWH9sSItJj8ftZLA1xsOQrmvRwa22hz0UXs3r5USCUD/urSJ3
kI0bm6WttMVN76/HsHR4mSQ9zAnWADQbCg+Jkv/+/oPfGi5rO2YlJwpVbthtvCaJAnhMBLx0023g
NrvVm8LAxBeNrz1jWUvmx0HU9/RcXh8bbsNb3WribfI1wgCqK5e4Gr63bJJvmiBQdz7262PDbYSr
jUNYyRjS5ipYT6aASwDb2o8u485tna0pXnfptUbliyj/rTz9yXiD09mE2/yWqbUZB8ig5nu3vxPy
H3O4FQ1w294RQkWiLDfd5uPB/4y9/j1t7pmqvB5YPLbCdob/z1Hua5sPfJ3+EEA4Pw8oKy2TpuFj
0suhg29o5MYpcxvnWtqlGPFcibnDJXkU2yDPccEqp/WN2zTXEnWHQMId61tt/pWBeSJQiXY6v3Gb
4VrEVutj1woZ66o7bxV9J5qpuzhNSpvL2jqFqjn4xuUqDKJzLHR4aaBGcWf3vRFONo41S7idBPGs
cr7VbynuLEk8TncyqLfavk6rn3Itc8VIBUJG5f0mnnsjqqSMS7f7ELdpLNkdftgXuslXFqWbv75p
p9np5s9t/mre5xrnKVLn3VBBL23ot4SYyekmgSfsXwfFC2I2N+Fa5/ALak9AibxTSQ6nKyi3uSqk
47ZpPojMx674s8E98VDTnaZvrAU2VuVNhdQG5Yk5DMp9ZKOlLp6ZHqc3q9+Tl9LzCNy4VfPFbdKT
X0cphgZiV+yzzPtojp/gG1mekM8s7sTrjV3KVsGqTKkEbw6Zz1PR/73u0/hQBmR/M8F30m29t9Eo
XtR7KbdJ5p0sUJ5j6uOkBsLOTsNjw1FToSIo25Zone/PS79Vl20Q5tGtcStsd7Nu2rSiRL3I8k7z
+akwh5uTELfhKCK2qWCKlnkNnPKkSkETDx7Kbmu8DUc1qJztlnAv8zWe/2oqWIiG1Qe3QbHCNpzV
HAbACsF280+FGd+2tPvLrWlrly1YqadIKjS9Rk+z6j8Hyvvm1nTwaxjBVLpYTDmUuZwN9HnYgXun
cIOioMrya+OaboMues/LQmXOa2ueF6I/u/XbOgAH3uojh4amCxJ8Cg6hk9qD35pT4zYRNWCvXkQt
y9xDyu6ygXaG5IJ0w4r4f5Aob5l7GcRexv3uRbItL+bI7SRg81Blh4qIcgu8LJI6fDftffiunAu3
Tc/GoYJ5LdtJV2U+93R5F1VsvQxxxJzyrtzmoXYvXMne8xI8FLlWn0uI0Prk6+8/6I2tycahKon4
aSm6LmfpVUnsseEdh45zB7n/YHqc8aJ9JrF37zr++rsst60GQdMuEZlXL2sGT/LT5vXy3Jdi+hGp
STwg2dY97HrwTgfjlduSbANSxIMnngyll+3H3P/wIm864xZUOFUfchuQIttCys3M+EFEfzVV+RJC
ue73n+bGEdDWpaqKnrfQJcZeIn5AXr8/y4AHdzbBG9/B5qMYNTiKdF6ZdxGEmFqh9cNBpuaNUngN
UjSekxZl/W/wVuuWYOY2NiWKOe6myXhZt2EWRzX8QBvtVtTLbW6qYvGC2YuEINn0BRKdL3os75zd
bnwFG5sq4onW4BDjbF72T+1avz3q3e2cY0NS1bJKr0M9RM6KPUz0un+eCu42eWxRKn/dIS3XYc9l
/v6GhuJHG49uOCO3Aakg2IwUkLnK5s48q71ok4AQ322HsS0CZwahZV6uRdY07bMy7MuO2lingLIJ
KVOFdFpK6mVgJr8TverHgExuSiHcBqRgPdgO47HF2eS3PyoCBHxEEtDtcGYDUkxhbgfFiC1AQ5Yh
UsvfoT+7vQXz//BRsR7kuHZxttf7FxjNvF/06nY8s+koNk2y2HxeZPKA9utBl6/7yMs7S+//p8R/
s9/cxqPUgP8qsZFkENvp8p2E08MyRfPbsp79+Y3EJeJxQMl8Avfe4jEsufeCJa573uF7qZJGFgxa
t2UnZnhET+xUymhO4rJYxkQvzfSdocjmY9jT5lstDlYmQdWI93PdhWXStQKJnDKm8w8JQPAv6jPA
Td7QKKCOa3BRZaROU+TPX6tIHw94FkHF8dq276qKeHOy1dMK21echBPtxdOcVJgzeS/YAdfsIDiJ
MuogqKT8NWFVhdf5dQxTkBf1ly3yKoiuRgt/CNajycrWU48e1EafxbpqdGmN3ag5btNhmlUwhqAU
htONkclRG7zlu9necZsO27lB7cUYFxmHi0u/ij6ZA6wiv4/y199EuI1+6bCrmvnacY2C+h8jbnvP
MD39V4Zt+bYM+unp93/mxr5gy2uZTY98YKLIyOA/FpH6sOJMf+cn3Grbuh1IoaB/s4xRVvh4jfLU
fuFscHON4TbspdpIHGAmikzMNJMF/wQlRLeTqs16FQsSNCo2UaZIVCTU++ARcq+w70bewbZKjPqw
9xE8cVY0qK+f6F4+tmYmp84cbvbJ3Oa+RLuYuR3gsT4J0yWC7XkNd123b2pzX+sBOrfxRJQhK/NM
jpqc+oXUbvuDrbAVLAChw+aIsokv+/nqfXUamn5wuzvZCltlLyevghp8Npjiu+zJN9hg/vH7KLpx
/bC5L35MUKjypyKrFtaeZRksl5DCvbuO4N0Td97xfECa/84fuxFWNgemkJfZIJdeZJuuA2Thuhfe
hm65YBsEQ3U5GyuJVWefYnMa4u1SrqEbM8htra2FMxN13KDjha8etK/flqZwk9uDse6vqQjUpgSw
ecbXXbqIQecgqi9ctNH59x/4xpjbJBhvNwHZAByLjBHFySNDncRHoN2CyibBjA7h+xjyOGMaj5Vw
GFmSg9Wf3Lp+3WB+SsGXNZFXc+04E90Mkxf/u2SF20JpWyjO1TY2e4tRgZzxUzQ89eHgdl2xOTBd
wj7OO0icwekpRwEv1EL46JbmsAGw0Bu7ma3XXguUb/tFcwojz60GgNsEWNSQoxvqI856uNpU2tsS
BlMDx3libaiYdiUtOhZnWx+/7dp5PFd+LR2nuJVwkzs1EBUow2yT3WNX0+VUR5Vj6Nvol4nqSjWy
FJncZErb4jnaHM/9NvK1VVL0glcio2s5Jh1ZH4Mx/tspdmzmS5OKQPq9Fllj/pxY967pF7dF3JbY
aiGk7Ye1FJmSiPY4EM8+617cen09e/wU8S1WJhLtGu6Ik5d5y9+0OT64tXxdHn9qeStI2/nkOtae
8DPi1d7TNiLf5tY6/bV11cK8bNxbkSGZxyE7sG6nJiJ3Drr/n2qvXLNssGtu1QYDD7BvkEVGuO/d
7J+2WpTPMInB8Z3H32MvrJI92njq81Z8RSy3T7vB2lMVA5VJ2fjrRdCJ453RC8KkxIb2btNBRfBI
rYrTXg/EbWG1ObEiMLgsBTTEnG5SFC7SBN4pbrbx8Lr4dZhX3cW8IrvIkDv4Jvz2y4yZ7fQFbUys
g+83iLqYZ3vnr2fpj+sD5ce9bN+NTdjGxJqq7g0pS54NC/vAG10nwH7ckio2F7bFBM43IuCZbOMT
zmrf4s3NNJ7bXJg3w4+ae4xnMS6i0HRZkPpoIscNxybD4rjEKcdAfgLadP8uEcTXGHUzzuU2EHao
BirhCzA/ybQH9ZmhR+H7XWTiRnUVt5EwFdCxVwtmyxVDSparq0Mo4AGUEOwVp66M6EtZBONHv4D7
6KmY4lEmcKCKH7t9Wk9kGnbHaRv8GhE0jKhYY8WzjSTXPcS4PfTbmJgo557XCu36QqzQDer9pKvv
pI1uBYMVxYUZFt+Li+BqQ/fWO3SG0ionlQZm42FSIr0w7jPLTEWzVvcZKUrHpq+J/J82kEjus+h0
RDN/AaHnwfGZTvU9CPD1IWE2F4ZBlv7c0SDTcj5ToR7JsTjdTNl/sDDNtQHSGWR4Sb1IXqXVxu80
/XpGgP0HC2MSLwoxRlr0uoNP6v6DGj6cjyZQThdfZuNhQyA7NTEvyHCQfj6IeeO6QjAbD+vrtfah
khVkU4sxEf57rWLHqWIFJcFBIN6WnWQ0KuYk9GRKjtIpoctsEsznUmtNyI4leajPcTWHCYRDOqen
OmazYB7VAeqRKj/TW/B9Hwc8jMg7Hb8xWWwSLJhDtofzcWSyivdUt9dJPi11ssTM7RTGbByMq+2o
Zh0cWS+GNomL4ouu43v36NezmswW5xrHsZNlNBx4PtPLx46V9Xu1DtUXvsnyiQ316HYrYDYbdiD5
iFDbN7wGxB9QYAnCdXJaeZnNhhVBCyBy5WsWLWp/8sq+P4Vz6FYIwmw4zI/xikF6tB7T8DxFZnhQ
0mduM9OGw6ZwPxpItmJU5hZZ+b4Kk64jd640t+amFbCHmpvxwCUyk1hsTi3p1JORUfm4VE1wZ628
scLbzogo3p/jqEPpc9kDZoFs2Gnsg3u361v9t3ZUz/dUoHd/zcI9hO020W0GWRX5bimYdjoQMBsJ
K6pmgAuHWTNaDcPTyg4Un9HdjStkNhIGdZkeGtkYHQoeIVFB8IWGs9P5mNmSWYPqa3h9qQ2lNjVU
DeIwGeHblLhcG5iNhNXBPIwwCNoyn/fLA4XXzqPfonDZrfXr9/7pzNH6MYl0Ey2ZiLrzKMd3a2fu
LMc35qPtUrgMNC50Oy9Z5+0vkaqiU1DOxm2y22JZSNeZiWl/zNTknefuG4xhnF7VWWhFasC4WNSx
mQw7I+w+u/6yLo3bCzJ0AX8d7mVg0xbs3pgxry9PrIzee3XlZqTLbJPCIWRtVPu9yar4U+O3M65q
jeN421CYFy8+yi7Q9sz6L7I0f6C89ew0BW0iTDW6GVRVG4Adnkyg5znQSbkFj42EVS1F+ouXBrdi
4BFV4J88MURuG4aNhO1b15bjcu14tRwn3RdvxESDi9uoWIG5NT2EQWDrk8HOLG/88Ose1x/cmr4G
7E8xfwzQS91QJJgV0HdJajq9yNhx/7fhr3mYsY1G7ZjNrf9vsYiPvlq/uHXbCkxkjsdmndB0YdTb
Yn/0J+N0xWU24DXzotIxTKiziszlWWlJTjBtuPdYfWMdtBkvBcvmQcMgNzN4BYNYLhEP1xS+20Jo
U15I0vWKl57O9nj7GHQkr3Tz0WnAbZyL+TByVn2pM7GL40G1/nfvCN2qWeCmY03CQw9NjdrFbCq3
f+Dv+76EJaNb1Ns8V1jEcXfsss9WUBPjvF32dXNKejOb56p51UDUf+uyGR6HaSzi5dknrZuoJ7OJ
Lg3eY2aAljIcbeUJNZNntsES0O1z0l9HnCopSYBEfdZBGvmiWT9fwmggTnl1ZjNdxaogS74FQ7bv
8TPnGV3EnSPKdUb8NzfNbKSrW1hQ4w2jy+Ki8abLsPRAe4w/999C2BW/J0sVPYWrOrRjRFlH3bCJ
4elJJowTE/6lCOf41Jjxq9NHsCmvgLdQCRahysLR+zZ0YZtEQ9G67Rk25VWg2pUcXtxm5dh/IrCd
ljFxO8zZlJco/WOQU99mXjjTpxl636o4YreTvw158V3GQTFNbWY4oOTJQ2lz5CPL6Tbk1k6K9THS
/Vy3GW99fe6XETWj0P53bN3aTJdNVy0Uu7vsKMOvbb9nxQy5wN/3/P+vrq9MfZtzAn8UxSid7TKM
zvwkCl11ydCN+3lmbfsW0l7ygQ/keBnXcM6n2uyXlvTkmXdenW1hOMEQTKr2fF0M42RlqjAnaDEO
aVHPC7nwEdRXMLQ7Rhta1yfFcBzo63LJYTnrxvszm6HyZzg2DRLRS/fw+8LI4zDvbrkGWy6rCsJ6
J7Bvy8xQJL2GjSefmdvTAbMRqpYd20Bq5JFUUMCCa3hXNI6u88xmqCSNFoq1bE+Xvn1SMML9Ua19
9f33k+Y68V6ZMzZEFR/NusykPlJPLt9bE5/XIHZjMZhNT82sGJClbo608il0p4iBqBXKk9w8J5nN
T/n9Bkp6b48UEvXDaUNp5KMJmZt2G7MBKrEWXhQX056G8xakBWvrBLIbsxOUwWyAConeKNIt5+k2
d8czobU8KXnsbnu3zVDVcYGH5bIJU48vH0MkXpIqLjy3JcxmpkK4E+mKlwJ6JJQnK057SV1yN3E4
ZlNTU4uXzkHMewroe3hYTdU8rIWbuSqzqamRQwnNhISmKw+/lJ18YEa7VS0zG5qq/RnLLW9o2kNL
dY8/dUXvtt/ZwBRS9ZEQXRSkNEZ8htVIT0j9ul1mbF5qoQaHALj6pV49p8UM/18/dCT3mS2dVXei
6HClDlKUt+5nE4fsXFPHNJpNTEVRGPfVYIL0GMh42npkAQoo197ZTG+sizY1FXUotiZLsaU9q9Rf
bRCt5qk6/Mp3ywbY5NS2BDA1gPlU2pBSJhBwfKOiewjlrb5bV99yhXvGoTysWr3UyarN0+Avn5z2
C1s4K152LMQRDdKBVuyh80CkLzFuwG6tW4fpaKUNlNymLa2nPTg1wfRceMYNiWU2ONXJQxxzGQap
OKmd6kSUoxuezWxwqp1pyI8iDtJyY09Qb4J5Y3tPTezG17TBqXgfwqgZhEjVHH9cp+IBBWb3ZMRu
tX19W/opt7O0OmzKbg1TUtEX1Ld+4HvotsPZ1oSadmqsu3hLR69U5Wmsg6vgPN+hye80V2ydLEF2
QsaQIYIgEjlp/rme1We3pumvw9JvTbRFshAp8Ma3qNBYk7qv/3Rr2wpOD9WakO1RNA0rVJ5GMmn9
xnUaWvniKuw9XNQPrLdCjwlZoVN6lbl167gVm7BnVGLv9Jb667IlfWXC84jTo9vXtHEnX3WlkAU2
OaRj4Akx9QJ2lkK6XXVt3AlSnEDWYD+X8gCXoBLPRi9y2+Ynp5GxgadaB5R2PU6JvTeaJNTRA9SZ
/3Br24rQUkEu3TNzkM7bkpJpfdqPw+2D2rjTcHCxx/sSpFAU3R48Nsfvhmj1HROZNvEUTxsgWIIx
1zsAj76g9ccopJ7jmFshOhwxVLxFt6VqCulDhOP0pWk35bZ42RpYxMgWokjDnk4VYQne2dek81HL
5fZNrTCFpmINN1i5pa1Ya6AewfjU4XHALWdkWxVOLJzUWvU09f3q7bwub/YldOs5tXGmePT7YBfe
mvLFj9/E1b48CbIxp5Q9teWu2gXGMDCcW9P6gAfY1FTqU8hGfnYZdWojTSRmGjBSTbFHR2dR+Bd4
jjmVelAbaTJrKJk07Z7WWgyJh7zOCZ4zbr7q1KaacCMSg9nR8Xgcguc42ttLAakIp0CiNtFEBx7X
JcOg+7yRz0TOY1q0xz0hxWvW7L/pBWpDTeGyVlThdohFoJweiB/S7yoW7Qe6z+OdH3BdCV/7E9aG
6k+j8qApTtIx7KJ3ZSTHsxKjuGxt5GEPoW5ALrVBp3iAW/mwhiQN++oLC4eXoqBOh2pqU07KWzwz
dIwAhWv8dzSiXVJOQjglvqgNOi0Bw5VRXltfw/d+7LXJPPr/OAWVTTiNkmsoXK1bCkvU5lOrqvXd
GlIIjf+++ej1b2szTuE++yH47TVtPb1/0ASuNgncTPVFNYF3Pmg7vsixRP1DW1Wt0wGN2rjTPtF+
b0aGNY4vfwDL/xrG0mlboTbuNIhq5brDwt+t0WnuzT+lPhyXZht2quHUPcDJaEGWQFWnRS9I50du
Xh+YgL8eiHmofEjrD0saNGJ+hgnWcsEJc3A6+1FbDIswpmfouizpNEII4vo2BOc7x9iyOSeqQmQF
gMCkivc0iQj+KTfHqWIdiXlQ6M0bCDpOVu+8XeGSMWzd9JeoTTjVfghAyy/ntC2hTbN6SzL76/b+
95H1+s0PWPavX3TcYIWhYJec4hpfP8nQK5J5H6I7j3A31mQbcdqMQt2JVmu6QOfs4xRAAS5R9ahB
mlfQl5tqR/khyFb8+ju8ydsLFCeuqTyCLxOfkmJBqtltjK6b2k+3YwOArek6saSLNDyBUkkDtHX4
y63x64f5qXHdcwUQd12wKpcdTGnjfJs3p6QetXGnBbHUNuswp3G4qQscR3pkJMPvbh239tt27vG2
v8xrOpbMPBq9RdC1gH2LW+vW2RgmAasI6bCmQ1mKk38sbeJHfHRs3QrYvoBROt7GlvSQw5w0Bnrs
bdzfkzW/zotXTiI29TSbOe4VVOtT5GvZg48VOStZHz3tomjcdhCbfgKuXK1LWZp09ehb8Pk/ViLc
vA3xrPzrjOxIWYuhwXQPdD1d+OzvCefC7eWT2vjT1MZTMRXFlHps798GuluemomHdw6BN5YzWxEr
jisfm9Sxpvuo+2QL4g+15B9+PyWvv/+1z2pFarXh7gopzzntFeGPu4c8ufS8Bx/U++ehGveXiQx4
Gv39H7v1Q6yd9no6EMVUL+nK/Oe6/Xsp3SpzqK16FbEmENwP1rRf9/60T0eQHHTuHfttxS1UK2lL
VnwA6qvl4u+TPDNO3VTqqQ1FkWYJvCHGKu8He512cwU1fDgHufXdhqLWmZLQLA1ah2b6gzzMeBoi
43QdpzYWFTdxs3m+XNIhIp+gMvk2PHy3SW9DUYinuWtqjHkftN2l7oqXzvf2B6eJaFNRrJOQtvLp
lEoU0Z9Kf+xOQ3en7RsLpY1FtXxuQG3Ecwpvw+3U6lE9bpNpznKt3XJy1GajoDBTyXKSU1rTyH8w
SHQ/SsUdo9TWu+rKzt+GI5pSqLceWXFsn8nS9XeQ4lujY22wx0JxpQ39LUVGtGmeoPOn3jf+UD+b
MhD3/siNdcbGpMK57+DCS6Y0qKenjrDPe1i5HS1t3at5b5m6OnykPRlpMo3emDT+fqfx6/n0lcXY
JqIk1Jt9+EFjfZQc9fXjEl/WbYZtK2jmD2QKulOgS/80FKg/dAoEG5NCRVYAOeplSUc9BqdZ+Ori
l4ebVAC1Salg5TuBVMiY1tJkG49eaN3dSafdmEc2JyWZ0oE/IW0suoA9e+sA9H0O9HmAkNCd48it
P3H9/58OsX4EkEGFeBOIqmD7t/fj+rLOiLpk7OJ7Z7Yb268tDRVBDqsPJlya46Gev8115V9mQ/tz
LXfyXApDn/juK7dTuY1QxT50UqNRL2lLo8+lXmUyliiVdZtJVmBXAE09f+MGb6f8X5Sjv0Fdzw+3
pq3tt68ZMm3TdZcBctMntFvUP4PRxM1thdp8UyNkRXQcrmmgAvWuLCo4cy69U0EMtQGnrtaSz4Ux
abQl69HJ76Mq/G9OA2PzTSFMPpZ2jkdkkPrPbSD/x9mZNdeNcl34F1ElgQToVjqTz/EYZ3JuqHQG
BBJoHn/9t9xXb+uL46pz2elYkQHBZu+1n/XUVnK9bj63+iYGnD+EAUt1GczSpZ2Ob5qCvpO0e2Of
Y5t7bd6/9oM2cXXRKuwzll9o4E061kWYFvH0YIRaD3F5XR2YbcVOynNkf8F3u0DIZjIW5nHKZWmu
i1O2YqckSBw4z8twGZiuviFBEpzGENTq62Z4EzGzJRmr0GMWOjh1P6ilUMdwnPPd35/+Ot5/OG+2
aqc5iIaRJOFw6aOFVWk1SZYJWNNolFdx2DhByZWrafMJR3EnAQQMusv4ygKs4P6UUrX47O+/xxs7
9Vb6xLkjY1Gt7SXgi3o2Hpj/svbhoZegdLzzbyR/HqutBIpUxA+r1NMlmcswWwR6lhbqyd1EB7sr
klwfKiSHUzmFFAhG3GKvG7mtQArm7EFf8C48x7Oq9yt8rfdkvk41wrYCqXYcaTOvY3gmOmepWmNI
jq9s9mBbgdRURqj+xXh4mZc+BYGviuV1J8JWHsVbxmsW4tEJBytB9t6lPdRdf19Nb0SPW3WUX9Zx
rAQdL8k64bRngClfmkLM79TT3lisW3HUYgzXIoLyuBzzQaVNV+W32gt2cbNk7wSSb/0K9L+hS0Fo
HcwO+fKZm98o52SmBzTj78PzL1zmD7vGViWVuxa+27prL9CO5AkGHkLj5bWWkMMRdI9GvvqkdNHe
TIt1Wa9rdwhGp/ascu7X31/hrV9vk+kSRemGCbN0iV2VNlJ+56r5ftWjtzqqgs5z75duvJBwhknU
ByuuIyuzrYzKNiuMDaMeUYwrHsHiYON1YkHc5/8721MMxaRPUMCIY/KEXOj3SF/ncsf+H37K5wpt
Ty2+hcD85gLtwp0s/rluqDfxtR8VfJeXtXl1QP/ezU+U9Fd+wlv5VFlOfuhlHp5d4hDQzXvmkncu
sG+svXBzIquQzaVfNLYeB+WBqKcsmvyX60Zk+9km3ZpHCs/Wg4EKqfPoUeDXyT7YlhVFBtzwylUX
l2Wtfnrb2D0PUNO57s03XyQaPiwLK1NcBu9fmIsvhgXXaQTZVj3FhoDUSiTBOR+W5yQin8RQvBOI
vhEAbaVTpuKT9z0Jzpo1w4msCEuiupb3bgjiHShM68erhmcrokKNzlerUMEZ1MxUFeoeeOtP1z16
E0t3yPNbGHuFZ5X4X7YzuwHesu9s9W+s9a2IypJ5ifkkgzN6YH4FQnxdWvUeReGtZ7/++f/cromq
ufYaQ6J9fd84Gu9gisv31w3K5iPFt491SPHijasfjWxg/pl01+GD2FY/1cIU2DYqDs7J1D5oNpyG
5ToKNduCoICHS5ws8Gg5m0yy+LvmwXsdVG8N+OYTrdporKMuwmsz1KGT6gfBHeyqhUK30qmC1RI8
cRacuSw++rL+LCv/Trj059emW92UmSgIUC1em63hzWiSY9vFV12u6FY01cJQS5jmdUTy71W7nKXn
76SO3nrpzUcZOE/HMsR40KrYyz6bnTlcs7KByPvvZ8OUJQ3C6tedpPgcFGu61Nf1kIFd/d9H0wXE
0NZgOFqrH3xZpIaVV12S6VYppZchj+EA5i5dMNapdPO6W/PuPZeVt0Z7c2yuAIVMQ2EpvCP1x5ws
YL6ty3U3V7pVRuU5nVjQGnpOBvVix+RFFvNVxz3dKqMG2UwzG1+/mkbd+8lk3AfXLe2tLMpVedKN
E5aJGnBZ7LUBMUyJ3VVrcKuLKhNdLBpNx5fW1OYEej/bDZa9d9F+Yza3sqgSXQYBcSE++GR4Gct2
P9fDddAkupU/SbkaWxVrAbUhkylz0T/1NF8VGNKt/skayhXRLoQklaT9OBzXyV356M2X6e2sjByJ
vVAYIkU2nbuX62Zyc04KWrlEzXgw+miwwVaZG+RVcQnd6p7gwuhgCz+s5zEeWWp5O6NTEvSR6158
k0+aCS1UHCb2Mg72LrTlj4Y31ym2ECX8dx/so7UQRll/wQcEtVYAKS1LgQfrr5vNrfQJPhfjVARd
eRmLfD1xzdyOj1fmi+hW+zTrokvirqgusKVcUmbjR0HRDnzVsG+lTyVRrnSzX88wI+HpQscgpSa6
KmijW7XT2lQjtcKtZ8fqXeTUJ8by95IWb2wqW7u/RrqghbbbXwgrXtSKvvfOxdddkumW7hR0UlZV
NdDz0M9zmcWtFeDt2/E6S2yYnP93QarRYLcK2/KiSPyNALhhA3tdiE+3iKe5JEEbauFRSlaAPtbd
fGAmea9X9zUq+f+pIrplPE1d0IFkllSXpa6r71MRBR/aajDPekzY8boluflaJSChkVyZv6zT8q20
7o6a4CqlGd1KnlraBCpED/MlqZy5i2oR3BRxM7yz3P9Fvf9hcLZyJ9HHdp6n0l+A9nY7MbvmwKpo
OehyCTMaR2OmmypQaWj6/tPK5XqcsIa/T2Tqv6LooL9SHPBqBzt2dSzGnH+fWyRQeNjm/ghIZZ/B
QidUexrE7U6bjh/WLvbXhQBbORXLB9InGPczSls7WPYVaTsX9LpdZqumWphZ4mgCPFUOa2pdfSz6
93ow/y1t/GnQX1fq/1w77RrBsSKsqosh2IMzA/XTDmjGQZwsdDJ11sMeJs4C2wD/Bt+vEwS2pM4I
UXM2Jjrad0WEnGPcW7KjpQxtip6O7iMrw+Ci9GiOuR6DXQGuyVGgTf3r0Ehxjw54dKmbJGl3Klww
MeFrWONZFH6eBpUfYhq3dy1FfdmZbr4BrrC6qKZ5rzryxt639TwUsDIZfN1ViB6i4KkZ+zmlfSKu
qm/SLeVKdaawTYfJ4u5nOyWXYLjOn4ZuNV2mH8c+0Xgy3GPu+fS1uFI2TbeQqwTGJbggoD1Jcb1D
w+mLJPF1UnW6VXNVBewkVUyKSzO3z0muYKyl3tkx3pjIrZSrEISW6CLML7WdirSXrT3Cvue6Tny6
1XI5Ogtfl3V5WUnD7mZRzSCoXGm7QrdyLuiU4kTliblwK+55EEBrUl4XxG7FXCqYmStB47pAhfmP
Iu2nNYyuW9xbLVc9wgCWGGMuGPpHQZDSFG6+zhQXG/p/tyJnTRXByMhcNC4l6eJQfKu1vS4DsRVx
QfceCuImco4s+Vb0SPmgUebKDXoLuNK9I4tee3Jmi/lCdXWJyuukbXQr3TJlHhW6wl2+bzt7N3tz
0zjGH6+KFbbirY4sJc/lmENg3N0H3o2p7errCrWAmv53Ogc1x5GIan3xNJ93Q+0BcdfrdfedrU6L
eR1pGJihlhoatUcT5JI5569LFmxlWp7Bko4gHXtxJZn3FVUyRTvY81VjvhVqrX0t1xlf0Rlpq/4m
luu6cy29roANIOl/B32p5FQOeSjPcuzy2973003gkuv0a3SrznL5AtQ0fMbObTSPWWVjlg75SK5L
5W3lWL5qw2ICIfLchUmRdeG6m5v8OmEf3bKmFi26UPBFnklVydRG4ltc93123Zxubt9dC1gQfIDl
2RCW3yvCvhHeN1euxm1A34dlIwOgGnhun1XFpn0Zr+/1er2uiz+Ef1s1lszLFuxpxc/oqowOImL5
GfqsZlfVbLxuWreirKYOSTHnAT/38xDuwoYuH5O5TT7/fejf4KDB2+W/K56ta8OCvBTnVnRUfItC
IZ6nMgnScqD6qQ7skPKi6o9jFQu668Llecmj8amHy+zPHmYQ5SGKQfZUZckOse2mD4Kq4CFCnHqA
4VfwKXRJcRz5mmQD6NA36D2AN/YKY9q/v/8bMcxW+gV4NkQzisfnaFJfG1I9hwhMr3v0Zi8ICabz
Nc44kzJczqts5kzz5L0o+q2VszmtvUxAkWvm+AxaiUNPZsPXjPI2/BCa0V93aG/RVj2NYXs1DzES
CXp5kYNc9qLM38uZva6QP639TZq8CmA86GH6dDaohn8oGj3fWGxsOmuGpGNZULegDPGIXgePpFva
VZyPYTQ2RXyOmavvwaRjd13FAQX5+3TzN36dzT6BwucwVmsTn6dEJju0ryzHnJFiB4KMOXhEKD/+
/u/8KwP9w7htlV9BuBa9nVAbouUQjs9VJG2b1a0Pd7JsXVaBQJ4uLK6etYM1zg5ukRS9dGE1YIF0
LZwKHOh8O9OC3oZ7c//RxLP+WBRL8gRNWVelUTMyfI8ugCRknVD6g/38azz7JIMyf7A90UeQvaaP
Jfg1N4Nv8+5fH98LMgafVhvpfZVXxdGhmaYtU8nG8Jgsfjk2jPhPJavIbVXyfkpjwWxalab7oins
ON8ZnD9Pwlad5mEwXJpGrWc/eFAUQz/vhWHvJErfmOGtOo21Y4u0RcHPFpvGERACe4hdVO1d0dYf
OrPYd6pT/2o3/jTDry/wP0mBfOls45MapwLYxMFN7aYGZh8QYqQTLJP2EE/5L8AUND/QGBHvC5r/
CmkRpaFbytSgCHLs8kW+I0l4Y4P8f9K2TjdA34rwjPkUv2sh1aEFLfmfv8/Xn5W3dKttG4YFRK4h
jM5xmSSfRdDPZ2a5u42sqPad1tVhquVyFpGcrsvPbeVubTAufCya6GyR/TtHGK4dPP3UdRH91kYx
zJslX3sXnZskas8GJhVpa8Lkuth1q3RbKs6CJWbs7NfZ+7StcCrqSdJPf58MMMTeOFXoZhNDvrUu
DTKW5yrguY6y3IJP2mZT3YuApQkQ9sOHdRp599MgjZr41K52Rls9tRMBzMZIGqs2XQvsSXUKOzhv
+aNGcWsss7YLhzGHLzeXKButVbeERUYEK6PPfQW0ZJT2M8p4v/XQJHpOkcUe1nvLi1j/QOd+gczI
rGFcEKb16qy/p2Yq9+2S0KMGxZvsu6DChjWPgzk5dLXKfQ6qxNdeNe0RZeRbWiwWVngehsJj7eMg
i1we74AmBAsuzHHGJD1asE4NkfFtCW7eU2gCFe2C1eRTOqgiPwDY+1sbsv5Ur4iXcuht2gRJ/0WJ
Wd1XuuQvLpmHhyb3wSEXoHJPq3L299ItbZWWMy/VQwt8w1cnZUCOOVqSywcxdFgeaYdjyWGRG0vS
goXNQ2KKdte5wKagg2COl2KUu3aIHa5arLk1ocnhBNzUacHL57pYo9sEvwOAxXk/Z2UXqh0nhc0K
O7gn0c6wB6RtIw41pvMxAOJkvE9KNVeZin38AEa5eiBKmFM5uJCkA1jUWbGCSHtai5nWz9AawyM8
d8lXYkFxk0JzumOOfoq0CX6oiP7mS1Gda2vaz3EidZWiHSYwGfRLxQ7y5Hjn6q7btVE/HKzUHSQI
hijkMgWYWe3Y1Z/rrqTwoChzuGy2eUKH05SvNHhIyAyFeT5OzXSyrZrZp6aqG7EnlcfPD0s8v6ZB
I19ko+Du1Bge3mACKrylt1CO39STBpiknpB86FMDOzv7WWk5gXzVFcmS70PVVLbPiC+lvw0lfjRl
phqztdXBo3E6iLISHT0HpSsHL9dhigay67up0jd9UZr8wc9DezBY77flAtfAgdUdbOFELXa+MyyN
ERP7nS9dWz+JQpbBIe4aERx8Qhk/2HhOWrWr3YoraYocblU/eEEGeRc3qsk/D0WY+H9anPDjD4XY
KMh87oumwIs0JTkidUVXnxmPQsaZR34oD3TppvaA/k3Nvo/9aNZHojxsSQwk6fVXOi7FBGOqitGp
SSny5WNa1OPobykNSnY7oyxifphVh+Y2NB3+qsOQxE8wUQlIumAu4kNuYs8PrGsTeZq8amXmAwV9
U1oHMHHJxm5J5J3yItEvArrP9gAVN7AwssIP7FZXETTgT3PUqydYEIAmBSEznw55U0fmFxhTHSpJ
uB+M+qFmWIdHOYwjP1dVbWEyVjuD226tBxRZe/ibjo+FHPTetkRNUC7rZhRpl0wT/1IyxuqXZoHb
4pOMXIxDM5D4OqMhrNlp9ZGYf1uakxHNfpNpwBOfib5hDtiBXZhbm9/0PK/7XyxpLbuTgS36l6JN
ZnlCP4chn7SLasQwVSdmCUGAZVEmxVSrz/gpPzzWTbwGIp0Ykf7eiKAbjoAs8mEfuS7wH0sRzcOd
CLGsQbx1ROwbypf6C/BOQ4zLTpljGcOlITnWxZA0dyvTfX5KrHXN12CV1N0tUd3pMBvbJhh0Co8o
xm8E2u39z1bZ116JCh0TRxuCw3EqZ7foSw3FX3jieYLgERrluVxv5sSNk86KOK7Mrg/m6HVzHUIy
fvErr/pDPTQ1u6XYjJZ4X5lK2XNh0C70ZYw4B4CG+4RTGDFNKtIptJxQjZTYKtzNjN/JPrXoq6n2
KlFdfIN+2bh88WrpxDmHM+PBtHlcHssJfx8M7LVSe/DuZPOkKBySytSGBa1OIhyXye1iPwblCf1u
ZvaHNZEgei8lJuae8Ai1KBicDo4fcQ5BEx8mxvQ3UzVM/peAMSY/0QqdeakBpEGnXcvbdld3RRn+
XNuRDEcXgp1m07YV45LyPCY73YWGuCxwVTN8r6iYg0df+sLDORt9uhqYozBoNJIkHEmMrsSZuKZr
WOF8SmJn1D9oJJ3IB9GE4XD2oNDMx8iVQt6GRTjKH7aiYfipB1HHHyxnvfrKwnaid05ETf8hslik
v0dKRnGTo3jYBGlNaBj9EwW0b09sjUhw6fw4+zSGmr35JcZxXPKUjfCk/CKo6cJDZSAJviv6gM+3
U8MQn6flqGXxfegHldzLsOzylxkfwpinkZg69UkuRpGDVRPlByqWWd8aiONJ1rAljPOdoxED+Y1M
5Fi0QxNfNC0oe0xgNFVzdOaMoe12ytAEbPgAZ0nwA0ZsgdnhH3JFsXv9OLolUxEKEVNKPW0DsUcN
JC5uDYXrtMlW0CfGn6truuK79bHtv/erIQI3hMUun2Qli/wjqyBS+DWUhi3VrpWED/GBG4Zsxr7v
61DeAmDm2idqSdDlJwccm5wytDL2zWnIm5npU1/ppVxTA8dM/tXELFJ7KI8TZ1JZ8jqeU746E3Mw
f9H0imCE1mS8pbIxKvWJigQOW6W6uk1527dxuEdVmstulzMfV9FRDGM/vHQG0Jj4OAHIDwDnEkGo
9c0OcdMvGR9GlGrdotDklMrF65Gn3IdEjmhxMfNRlbLqiqMCzEGHO8MTSfwZyeGBPdER7LopY3PC
m+/W+aGuU1aEuTlX+StAKYtMWLo1LeUkCvTljPXKd3LsvcizBLW24Gg9gZUPYGnQX9yAcbgUJ0F8
OP6Og5qL40QNqY85rsRyF6+8nbJOOIt4aTZdHptDWAmlS5QERu733I7rciz5VNAXonLf7edBRr/t
Knz4S7iRFad6DlEPQhIwK3vjHymZ4wBZoNBGR7iKanlJNA3mU0diOS+neA3ZWQLovOC4nlxxUC0Z
g0+eFXrd84So2B41nQtyu3RkDH9IR4NTFIWRPUpYu9o94NJdPGbJCJO4O5MHIb2r5gVcnAyJIgox
SzOpR+20R9OyG8cG4n623JCh9Xs9DQDU1gMAeyNa2I8Joqj2G8qT0E1NyE7I6AiKaotsa+7nROwl
kxDepOgST/yxI1CBi9RYM6QJAIxPEhIg36QIqqbIH5eip/RDuPJZkwMTQTOfHa+MfSJhB4IafDoo
ojV8uiEQEYL5JP9HE9a0J2nEOZRRdZNTwJSwwybVy1QnYGE03VqYnRULlTdx2LUS/6/zpEsJ8kzm
n2JR6C1Yx5zkZwTWnH3tW5xcD9CYOfpB1WtQ3Iy9xALkqI4jrd7buHdHWGE3eBNZROtwwvzNxdPK
Y9htds78RMkDh6FV60nD3e+3EF0+dOk0+rF+ZEBOD7eizhf7wNByEz8sM1KLzwuDCvQEmZwzeTqW
eQwAa8mW5QBHgK76lYQhiQ+l7gP5Eg1imJ7jATrjZ6Vdq35YvGvP00KINf+megHHbuhV15w/rC6x
FdoCy7IP8JsF3Kd5UBpo+7towffbduMcZkgamiWtgkjoG4ns6sHOFfQ2YBXV5kiLUXTYK+bCPig+
aIKAsgxgsoiiukkcBAv7UUp498Y8aMYwC4xryfNQNaae9kiLq7g+laUtj4mQOKp7oWSSZ23iCUNw
tsbipwJujDUZH+spuOfjFJsbOq9xlVKQXI+ri+yzsE7Dl7gQuMYdKltFRqZTMATuLpKtr/O0sNI1
91QVZRWmA4f3LM5n0tIOE0e0Xe8AzMyHKrP1sqT4cwJpTxnnw1OHAwLbH3Scqp1T3Rm/Y0s71z9j
tZAnvka4vDtQ3i4eUXq/Ykej7YqUUUT0R6xa4DcFqIrTTScRQ6dok1qCe/gVS5QCVRIn+pbDiy5C
yDBWctjjweWpQB/9/DEXdTLNdw0OheZxqtQiduVQlsETAgUToE2wWHp9IC7g4sOQIFo5+JYP8qlN
6nw6doNQt5Hs0RKbxPqIkEsX6HwIisQdoQBm4cOKMNDta4p1Ve1b9M92zc0YV3HdIKB+TTHl4Uju
zGCb8Xc32V78M6HT//PEqfyFuyk2s0OyOHBuR6rmYVeDdPlzgUNQZlDIOvQdUCcqa6XSkc+w+bBx
2dsJ/SPNMRqQzGxuNPyEG3Q6koENe9j+jfl9Xud66neoB/aN3pFolQyQ+6Glw2OcdBN9hJcqeTHN
JCHW0LgYyIwt3hTyMy7GwFkMRQ0Lu2yZYI0qMktaTkBIQnYvind55HuAqvqkv8tnFnzvGG/yGr7v
xFK1o2NNQpE6CyH61yaMyLQjbPZDAZfuSY13zTxZ+IX0CpHsgGJLUNJ9N2tVf5OmltO+wBcRf5DM
TcM5acQUlxkKDv3ONvUypFEnqzJ1hL86p3lAWSluu3U5fq9YHIbHRb4awmRiJi35jE3W8RZXV1Is
+zWHK8eUJi2dozhtamB8jrzI4/xumVvGThNMMAd4fYPokae9dsj4dyty7/EzzGWK9taBykgTEO8G
nKQK+QbRFhWOR6QIzrx8Nc2MwAHay2mId55pRndtEcwvZpLkKJBbevDDQsiOzPhvZJfZrwYdw/Wh
t429w1rhl0gWCUog/UKyfqzZjWPL+NHOvHoeRFzMKdhdCW5ryKX1aRjBzCUN0N1WJR95FM1ItPv6
F7Mdm5DdheChaec1nXXCn+SIKxZCEiDXQtwKjwY7LYRQa4T2tKl47FiLHX5WKzubyrUXfF1dmFVw
ckGuNVlvCpAdMt6vPaLvaTzFQd+kZm7hM71Il0HE2x5tPepdGK/dqWOxOgqtprM12KBkOFZZ7ar4
LgyRrwnz2iJggyxLRqoF734N9qJrwxT8uSKTlE0ZLPeq4zhG9Us3dti0QNHaWSXCPVBIHCGCFymT
05e2TwpcyyJ9qnvcuNeyC/a5xZ4xULFmRQ9jcFnBSXNhyHfAC/szy8ceSw66a2wUak+QPqEYA6IO
fRG0uDFV/c1C5h/whnyNGjUubE7gfUxVzFk4dwrjr2nYZa7omwsM4SluAdHwu2l4+KkusX1Ehowv
ZdVNWRO1/JG3tf1kmVU38PpTZysbj/2k6VJGGp45G+r9YhjgISF3eg/RMsKmPGnICV20w25pLEI6
eD3034bFyrRWUO9aqBQ+omkJOXLO9EHCM/dU1AgCIfua1yiLiVMA1OHavED5coR2iV8orBHqNEbq
76irkcPelbE+388qkg70pBgWak2LABiX2+ixKSqD27+Y61+Q7gWnLiLLhwhNjcdKi7GA4n7FoGkT
77Rtgn3JmvqHHyd5GTjvnvVcU6x8apDP51Oc5lgMhybWwD7bOjrFVrs9WM1Y6K3zp9K0y5otST8d
HGmKPA0alf/SpTMPNmH6azUVPKUjcW7P8rD6XHo1L4fC2Y6fTVAVB+N6PuzCqPTPsdb1Ux2V8XcV
1uY37MQInI04ArNEyk9rRQi7Q5oxfxhbr24mmicknUFV2KHpGjHAUgzV0aAO8b3HPtic+Ios187m
Wh1trGC4F9VlkGerUctJJaHO91VAyJSKoLDhrq6qGLmtblxaZI7s4HcFjq+9WtUSvnRuxrmcmnIJ
LmEk1v4zjXtA9pN4JGZf4h7T7XFbj6K0W5P8nq1C37GQFwO8Q0WJHJJbfgTB4l44qt13nABshrnD
FRHXyhH5BJyTZN8L2T4D4gWeZTvAxeO3MraoswAx1L22dOYQNPZwshbF2j3qECFmv9rhvAwUhlM+
lI2+R0GmLu5XhL96X/SRfoCriU92q4aFLN4e8UUmcdR/53wWN1CZVQfKSftb9UG7IuU5qTOUpa++
x4hV4wyrw+qsRDrWZhSS5wcmJnxG0/jqoyXCGA3uZUum+EDnWLRpK5IEENRO1A5thJY1N6XA6bd3
jjWvTOzaIIJ08VNOm47fkbaXPwNhfJ5xOCs1aQgP3ZegjgRWMQoAwR5yDIQpArNa7Uu59N8Q43Vf
4DqmflVNy+I0lETTjE8RQuN88CO0yDNumdkyJuOAj6ULvppqGu6xKYTf2yaffrWoDD1OEr1raRAU
WJNkWvu7CZe185Tr/Acv+/gfhGziiw+cwJ1M+5FcFsC3f+cK8VtK62ixO4046X5cu3zNopkll1B3
FJt539EPRY/oLQ2w/vN0HUt9oYhA8qyxnnYHNXerP+guGqsbHlbu3ISvKRCBfyxJ8QjfI+50SGqU
TV5mDEJ88QUm0VG50/EAmSuFxj3OhgkWePd9HBTgYooa/VCP3Syws8kI+9/jug6KfJ0R1Z3jdu73
BdhqfLcGMxKuQO8UyR7ygv4ZSEBA3INoljFcVpROnlaU+07IeOBuhk0xUEgMybK6bfogaDLhF3IS
EGhig64aTr/kuk4eVjpXH6sQUKvdKnrVZhHMbNpd36huHXAczF3zXPJo/dH34IDNgeyiPVmc/8Dg
gv2NVE4cq1b25jI0DOFf3ERFd1omYz7z1bBxF+A++zQBHPnLrkVZnCDwWoesnZHaO3CHrkHI8Uv3
UkKM+4DeH39fCzSN7FVc5e0eOQs+Zh53EH3WSMoPJ/xEcqYQuPgjEyG3u4i3FeYpMI3OZhm09Z5z
KFyzPBA57hxQHPS7vo3YUzItmFA8O29Skfv1IXBQzqYVDgvYd7D/4+jKluvEtegXUSVAYnhlOIPt
M3iI4+SFcieOxCgJAUL6+rt837o66U58Dkh7r3HHlSURDDk9Wt7Zz5YZMxfaDTQqEk2zI6HzAgDF
OQzh1FhoYLe2tymwWS4qgUJgX7fxzuVD6we8qT0o5OiMz40nNYuX7tzmEIfZaQnJOcJH9xmsFsj7
gMHkksfQxR8aoow7p30v6XnKafoxr3Lr72nSogF87f2EFwI3W6LPAA9EX88pALKTD/YtKek6Zo+N
2B18DWgmAaqdbFt4w+zlFmwJ2yLKbNtJixWu22zV6Pj7/o0amecnvvD+J22JUM/5EorgOXVh5EoM
6HI/BkYhIrx3aXhft6n77BePRZq1DnAm4kp6UCshDf8MIsUEgmxlw+twUZAAk3mO1wsllC3YaTey
V61u05vqgu2/eVlbBET1Mq+x4QFYgbNEDeg4EsMn27q4Sv3aRXjU3SaqKcFkMGMxk4cst+I4w+2X
Fn3Lgj9+S9MLEIksObpYu/N3b2L3J1YzedlmPmIXmpvxSZF11PdUxOQMCPIuBhvfQnQhPiCYDJ+s
dBLWvjlqUoCN0yji42R2CCanduW/VD64riBhvJ3HZOloGbU7P/oIAeofC/Lwa6LN/CaUtE+KdhRb
ut0nXbGdcXIM0lD91MpEeYWpd5ZQTstVHbXbelzJKxazQvVRVksAlXkxyhD9FBsV6hKFWbcUBpPl
WNB4XF7EhDADnC52PMpw8H9FvOa+HATCTK8q2ualznO4TR+YxtEPlDfDdMHayXzn4QQY1kikEaZR
LKylotoTL7caOsC8O/UJyZIS6Gg8HhA1NNpqIkmbl5bDR54Ym4DycImTRdICsSlCYnGixnTKrywL
9jKgWftnj/t+w47Rku3QkVmmKCXcMfMQxw9JNOVdEeSo4sDmgAy4ggs5Lmc/KaerSTqRFcOACr1q
1NkSIkFc9ed0jZMbcGtWdUPMr1lD8ZxEbfqeLBHwqgxrboFYh2Z858FiWNHv+YBRr8v/3zhFu75i
YBu/fxToEAqbr1wXNoyXYzxNnhSjiYd6Z2z81axiOUR2xdIvzAiaZcvnl3WW7jcjK4OxewSBUNoZ
I3e9ti1OArjnMnIXCDd/G7zvkS/VqP4l6FHAdNUZ2kywrFuEWEhQE65mDfbAUkMgq44SLb9xiRcv
nQqjkFVagElzL5Jrt1bA9HEPRCvwv2JRRC1nwof0k+ein/75WNmuwHoJtIAoiQ9pQk3rYzPHXVRO
E52gBm1E4O864U1/nGWwaUzIS/4Epfhyb1YEg9XJ1GZZ1UI3tVR7mve+nBvNX3b4CrbSweL/BmJt
/lJh6tDZ0YXdiQ1hd8Q9j5uJ6/FhBC4Giw22xm9mYRO31uKZQhCbG9ij0FaYB9emiQKfBpzhtKIK
eK+Hzg2fGmB3zWXTfliabL+QSOr+Oiw2DwDg8dTFbn9DMhGsagOsItmhbzS9rVhtzni1Wlu5mOqh
nGbYZbDdDGmMWJ44MG+hpEtyTEY5qPO3QNuVIAfsdaKQBTyCwJry3273Ici4GdM3Dox5/FJqdn9m
LyJ+sGQL3zoOdoy3OjxDuJA8rjZs0G+pmDnuvmkxoYOM+VqSGU8Bz/YQCo5YpeCFE429t0FRKEtM
dt7gJXjLrL1FDaPVyGi/nTAgyKKLnMBMoZe/udzNdkHZ5xTVU8L9Y0+T6JzpeH5a7MiOgmTovgUs
JxgwX/QnVWiU3c8SXzQAUsS4nsfU4ILDNNeaYtzpDNgBcCn6CSHTP0LcHf0VGqRKsQUgZ5a22/5t
cJ+0OOq3vpC8bd7doPcUj5dJZcWDecPBY/VyYcHe/htpjiGYId2cIcqfgmVJeWsvapm0PMkl61/3
QIDjhGXpx46rDZex8S0AzJ2CB9bZ9NCMefjighgRHSIg9aYiWYcEXFmHMwYHXYzJMM5EWscR4Q9e
rdPBxvjjQ7KIg2klML+8xyUzguQppjQTB8DCihc23VpdrUDWXvo+xyaGlEcw7zNpLqqVGHm3fl8+
t67XVTMzhlslGMZCZZE/NC3S68BZ8aaUWx6dbDpt7+m+rkO5oJi9gN8hvdgxVafYNRMFt9MmN2xg
oLtBmpXTwGaAAA2Pf5mh3Q7LyPkzhANZtSSprXbF7M81MK6KwDi/6DQYbiPaOkrAnPIk0iZ4x9sO
xSJBXnwBNCw8rs1MamsAIOAu5MchXnu8QW2DtSRDBVo5ji3ey9FPGOEc3AaJFZ9hqGH+Y5nE6tau
13mEDi1rMPeWIaitU2SAAZCZt5c1nqICkOiOlXNBEOA+07lAwRIif3MaV27ULxtEIVUUw8jD9pSd
RtnsJxqCjJ0m556wbLjDjjfivrGgPXXJwM7DILPDEoz+iNCL4WkZWF6jxP3PBEFYif8UliA1N22x
yh59XE62rpL5nt/7jpF328qoAjFJbgB1h6tqx/APHva48lTIMo63pql2ScBy8IgXMhakaCbf1E2/
dZ8xB2YYj4SfTBuKKuXe4BQPgk8onhoAmu1n6JLxiEbQ7LBl+/j9XNC/KYxvq6g9+lp41aGj+Vmk
7XIAIg1atNn3Kp7T9ZguLg2Kttn+Q4wcoJlu9Wct6V8M3F+a2+QFJlH088LVft07cFYWOP0b4SQF
kt9HVRvs+TnL5+BqrP5MlFR1rwXYFd7kBzeMwYefY1w0uM/pG5AFcwRo1T8QVNQfoHvTuMhd9xXR
RZ6AQybPw7y8mXRo3weSoIhtxQwAf4xpED3W948I7sxewqFNKz8DjzgEST4WvZjzqJDSjYWD4qZq
pvAP/FIGn+fGKp/PI+QrwiVpPcEzOpcQskxFbtlmSwHxhMBlD+F8pXuomvS+8PsetL+iDglZn8JO
8Y4UzJRMCa052svKVXgxxke7rLgI+yQAH3PXriP8aVxNFAcHl8DYA1RqWbhneAFGtv3cfL5PJ4xt
bn8FlNpJkFVupvkPYTb6h/VOihsRe6prGWZu/te62C99sdueqUoYoaOLz5Hm+5m1msgHfNxwS7MI
SgLQ3LMStwix6PGTn8e+onwbo58uDr1+iPpwHHQRL1bolxyGphnX3hbiliSDDu2PfJ2F/soCm2hX
TKoNZwhW8QuYNhDmaAuEH6+iXGnHgem6MP+9LgNmaJpm/Ar6sw/reZua/3vhujpKl+VN2LUdC2uy
OaibTXeuBKibYrSkC9TLuBHRnwoZo5KR+HS6p+C8moAmw7XljX7HQqkwIw04bsayHbx7J4imnp/z
NrPigNCmkJT5oNUFoEoEOUPf9OrfFjTL9KY65qaXEOH2c5m3uPh3NF3YuStavKzdkzRKj2UeIj0S
eydoLFrgWp6m27QsHp8090Bri94BsC4HG86gGmIKxcxDnsfUPcFt2PCPJZAuu2HaIu27s8yrwq+o
t39vJ42HKYpAPYV17Gz0C8RrFt6hROn5P4Fou39rCq0x4tMgoG2rjZEM26wEwnCW8xrGJZAmH9wx
+iy8NpkI3nKLpwTZrrQXmkCY0KZ9g9ZmxtDdHKzthEKxpQVuvLANwcJlJrJ1f10EyJmqNRA9BUUq
oTWFnFMu+wjalzRk/RdaBQFfDT5PUva0DwJtNSZpIH3Avb/MNWp5g/WjZ8Fkv3JASlmEULh5R1F0
tCKndC81rnVgyrieWpB/Zlf8Z9wFYMQRTxFnwXlUwmRj1SmozR6GCIqjHmQ8gvUvuWNjeILcZ3Zn
MwdmlFVqxmy4mn3e82MqukzpM9qLOMYi9Mn633RbR15aEsOryacVTFM1jkh4/SEAbcXPO+L/la52
k65Jg6wGtH8jEzT07IrSinz9GvHHtxWh+IS2gjUQDKgiCPj+ZEL0UYyP2Emx7RZThCCwv8wxxswh
3pLWQ/4jJCCLR9hKuZwPe7sBA1sJT4aLBh82/AGBNfmfBgcW+9eFCwExmbSDbcmJwIRIR8wKKaRy
4LZ6/OzVEo1tFtY+TKYJu5NYggXpnD4MgDYcR3yZfDjjPMECh5Y1GfkPwrdUVbFZsrZ/AVngrLxm
JEpHUiH8Qvv/kpAn++eQrqIHw+2S4b8diMCqD20cc3FQWbtrVZqIeX3hHgQ24o4TeFp3wAPj0X87
t1+UR9UdCPht0SX4UI7NCFGJBJbEDgr8AqmA0T/g/X1a4+0bsq3KFjdfIIwepkvIsJrJA+7SNEOp
7cqwn7gY5wQ+6XFQ/+Fl7uiFLFGrC21jSw9htwi8/T1KWcstNBniL5b8Hxek/dww/+wLeC7BMlOi
KzMf+VFR7oeXJjG4rj1BixIOk6Q7g9wa2WuftWtzs2TYlkugIE596DqF8q7GzGMF2TSrUXTOMJts
Ovsr8q7Piz3uNF5RjrECI6NegvcRZ7as8fMPa92OUzjAvZ3FdZgQv14bCkDnk3GfqN9QfEV/dbz7
DNACCFTA2jajTwwkNXYOUBvxsUlmCK5CmQ8vmWpzFFjtCUmSahtINMPMTocPAZHNesuxXrgSxGiq
L0KiXPPgYry/tcpBAhfxunsVlRpN8OzdysXGdR6S3RTYH/zNSWm9LDZYGHzZdcBf7wFUL+wAihkl
JF3smMNAsutHHel1L5tmaMQJkWUCrKRw6IbBywMvoYz2F80DS38Sm5D9k6C5OazcioUc4Ojm3vco
3GYMx4gk/LWFuTwuFoq1mCfpOY8XwH4M0tIy6geU2WQRwasEIKPDi96mQLBzlDiUOe4xX0mZQzLH
vEiR4I4HIHpregaUSA3BgAD0brgbmunkZjDtYmgRy7rXEJKND33fpv6cwGF9NtInf1i+E1FDsEE+
oiTdXjm+WcTqWe2QRzomEIOmZH6ZoRFI/ybA5v9rGrwtp72f7FTBtAlkMCUYBc8p2Hf6AFHC9kxb
6gDyj1OGYiFGtqvtg65/7HohMW3E4/pJVR7vV7Ln6je4vP3v2KRjX+aqEbSQK6Vg9TisCgHEq6XN
my0ru60TIy4OtIYAZsQ/rpiEQTXhy+JF64PhooYsqSc+bkeWpXuHqHMLGIJ8v8gyysGGODX/Fnbx
W2lAp+Ou2BRPAYVG/XtkNvk1gCj8i3Rf6V89Zfq3C6B8f+5Q+9M8znMfID/XBVt+aMCQzzV0k15V
+WRGDCY2FtOVOaRxlVMLEOUAx1EXvCTQdyBZyPfzf6DkvmXG33C9KfZdrkD0d6FA2fWczA2YGN7F
pW1XKOCYi3OJuqos7nGhMtLcAODCblRA7tqbf+hR4mEtIGXBsEXyNe+ribkxPAZqDqIPIhup3/FW
pfZbgg+Ay2r0V95ywNhzgS9uTL9Mrvr/2lDqEM+QX8UBGZMqeYSGDFd1i8aEa5L3Oi19EEanadad
gbMPwMJipHrekkgD3JwhVWjvPJKUvwCoSl4Awfb8b2KwU5C12z4kogOfYXDcpzJMcD7AFLQanP3B
OgQvHGfXM212npZpurGsTnbRQ3Wa6oC2j3ZQ8fCzp2rCcclFwE4WC1h6yjNARoc0ATxygMKrXStO
LCQqo8sYPTOuofFJh464V41f3ecCdScU51JKp8yZGuH3CHuIOdfR27gD3N2PQzT6uOphG7vzBSH2
NYUqCc+VH+1YCnSkAp61UQ7hSoHQ81TehOtF83tgQ8eeAAhtTVYmqsloARDJ6zrWScouGcdofEMP
03weZRtTkNCzxrm0drl5WDJn35TxGl23LDKiyPUI1kGC4jyObuXndMRJf9rcaiy6ACHgA8GBc+hR
OYN+X8hHSf8qcStB0z5Rhx+PKwCVH8yvktY2VxR/jc1uc2V9i58iaZHumazN9JrvNn0jeZL/jDSe
5BLVZST453Yl8M9sar6iJZ5/Z2RL5WEHg7UVolE7rwcP6LgMMJYlfyKcfYEo1hwZFy+ZTZivt1EY
/U7hKw8OA5I1mr8Txoz0p1dse555NDwGGHVejMo0NCj9jO9raJgDx7CuaUEC2hkAx6kzeOrXYdLi
TvU0kNsWQof6NDRL8KRGKFpwc07uqlCjHEGc3fX9VS8CnAqUn/D8jGIYapYGAi70YfEMbHnI47cJ
urmzDJeE36dxFqXFllAoLNNbYVmSn+YJ+s5tCvQH2mtMXgw8EjcVIvjlznAqisp3i/yFzYRDAKAp
pi4JEGe69OMwo18LhToDdEt9J0qS0R2H2BTlCCWJ9whnVCb8r8SFEnItZtZvtXx0H4wh/Hnculm+
ZuiT7M6zGPT37I9XpfAuBrzktpi97MnSQnodQeB3FJj+x6VIG+ehfQFW+YqNJJe1nqPtSqOJXbhq
9DnHvAChRR5E8QsULTutsGwZ8+6HCPLK1Cbj8Naqhkx1y3codkJwMEAEbWP4laCb8taHZGJgGHrT
H7htxuw0qY21TxDxdQCIN700/0ApdMsvnQ9KvjWoKGYFBqkF34AfzaUBIEsPkMAvGaDHbcUvmkXq
4wydvMBFBI7plMtls+cByt6XboV486Ai1QwVqGHH76FvQHWLAGLM6wgyDPEmY4jdvIhlROyLD1Y8
9qrnywKTBG4+dgHBjR9iaiMIFTu8VfBpM5MUU+MXfYkRBz+eaO+FB8GyQMsJjNwfjQzGwwCNz1lb
HBVFB7vFVmJQXa4GlcsPc4ZAmElK/pynRj4sW4Ry1zxIoAYKHNRTM7gWVjOUa144+K9SrgFaI/Xc
xPEHJgqXlGlAZXymnvl/ncJb9Gb90F6GPdK/DRwnHLXiaPMqsa5bd1mWPIG+AlfHUoKIhfJPORJ2
jyvYIVuPOjBni5A9/DW1TO+s+U5i/Zb+XN2g2v/mPFHHdF8I7ElLvJMTFPxsPuTWpwi38xiSy+kb
5XkAltkAx2mEP1L0aW5fWc5YWtLNhlO5tst0hgxhftEyoALzpqMur5jE1VVCBmbFfVs9VAh4Exes
ain5B+nEWI6LjPoaf7imoBt0Ej/GOlD52Yx6Hqq+H9Hl1vTYwf/gqV5/c++WGjovuBFo0si5VuGI
3Z4OY7QdIm4UBsJgvzG9ZYeOd70rt3VFINUS4rCqpCbLUXsj/2LC6uuN9faJ0XA8wLS3VjvGu6eV
A9eU8Bz8trns8ECqHjE8XsmKmmW8h12jxuPQuv4GamQ8iXAfbzpo4xpnWQTOcXfbYcYsVHS5z09M
de6OT3lZa4yEg4KaJCFLiQ0X6tJY8cPKwRc8K1w2M75ANA2/kh0VNTRXawVJBbJEd75CrErnHIpu
2aczYEFvcV8YQ8GJyPlCmee/mKJ79KObwyWkRwsTUfQxz12LQP3ODk+RIew1Ekn2s4HyjZewGDVb
kQUgidPcc1PMYxd97VBH+YLkm70IJu1piHuIYEYPgnaav2EDJIM/Ihw84/js5/hPLPtEHkCuwjsA
ensYy21C7PqZe+gnxjDi6kQalscYCSLkJRFOn/CNYQzY5wbCqj7UiNUl9NqgeBevl6LBcmAw59x2
4ZYL/icfkG0hVgM2eP+aDJCzlH0292HZiJWcPIPaqOZDH8hyhl7OIxMId0XmDT9zG+yFwvp1gnzc
vMp+jhtgSsnmXtJsAtDgEQwni35OA3eFYBa6cAx9wY9ki0GH23n7vuu9PIYIclmOILrcXk+4EskX
Iet3AwGUTn0JYAIaQxvHg68W7LnuBlwYYjUcLJqpOvDhaBF2HOKu8PD1yONOJhpUGuyoeAG5hNqe
NcixWBQg9zQGy47kQf7QdKKZIfYZsB3lUByxx3RZwZA6XNAnHIMQZi2TarBgWrndsc/Tz1yZBI4j
uokdvcWUvycQtz2QNNB3hiwpWlM/y/CKcXNtqlBCIv+TtH0AWJAEWZ3aHdMyHtrspPFMYG7DgC1K
hvURtFiIuqoKnq7VFWOayPnuJysagHl7qIF8G95A0QFt7SsmlW3Ff9tyWDIGOb0hJTMNHqzCxleb
PNQ/KJV7hQOFv6EbAaMtYt1ajN+tzxM0hIGSEgV02jgIACfiFCcgAa7IZsPQBVZ+q/Edh58Ei0kt
VsrYAVcltAocsiFwXj0m6WK2PZQn1kFhe9kwsCYlbtPdPCFoXXeHECIQdw9XbUKQJqh2OXyfw+h0
AS1JsoINUDGU8JKEoua+S5K73WFPLlSi9uSWjyz1Nwj5hD1DF/Gdyk/wVl06vKrjw5YyQ0+Oqxa7
H9ktPeayCcVXBMsB0uqCFlCHAOFqC9I32a9cZjS5o1HWULzUgYjgNJIDrxJB0Ji27k2flAsOhamc
1QKbSaGhfdPPbsHdi6OfDxBhlcgKJFNpcIGAjFibRei8dDHEtk/5qmcGES3A7OAHfu9GzzvFsL6S
OHsaZymbSzjHQ1Pbaefv8TqJT7jDAHdTwWxazbNjgG9zSrP1HWwsnR5Hm4L0AUwJ2SbkrBq67Fib
gyLYoIsNlqkIuCo0AFUPdTzAImN+RDDtqMNo0pYcpyzdvrhQ+UEk3qjTEmNfKFAC6g4pVJ8c7My6
XrVc1vHgN5fNL5Nf+wCil5ajBKERahb1lk/9nwAkvrlOgmempjR3xyQNrCusHERQdN8uA8zLIz+4
pm1hHiHBVCZ7kv2Fzoy+6Ea1T0KmYEAzEWGzzWwLsYn3izvMGCX2Ei4Zot7A2+KjD3hKgMIjbbgr
+LDFzWmVamyuceDJt9lzmWIIygnUYheKeLzpl7SmvU3TlDoU4ibsjSlUbWJHJ1n3FDGYJi/WgJz4
4n0Kn5efRPo6f8u4QNCBQ36gQLTHQ9QxDzoq2P0FD1KISbq3/mQMa+6Dh7TydcTCfqe4dKEhgK2u
apjZ/VPUtX16yEBz/8awhUS3aMIp2hbQOfufpFf+LBu4Qf9EyBJZX9CiZ+SBQMvBb1mfjcPVS7W1
5xQGvx+2z9krMVO6AH7CDn3cxra7RzxPwSp2/dbC0pa3DS95z1N3CwI1we6XQhJdItRtDH9STdUG
fN8uw1duW9X9p6A9y04sgaw4AeDc4rdOo+1fQbCy/YN3uwXIBZzKVJDcmvhvhB/sHo0RQox5AGDt
4KEEhVcpXlX4Bluun+7Yz+z+AkZsGw9IV/T/MuB34JI0THJnFOwp1pf9HP3eIHCvUmHj7DpBAfgG
mToeMhP1ONUAoQ7q1axykW97ZrrtCUN4s50hVessAjsYzBN9p655jAaRGiYJUHcwpEt3zJosCGrc
jHApujAjl0wt0R+0b0r9kAKjgHBfTeLLCUsuLSTn5kgZ4foeQA6ti2BCMna1jGbHQmG5OXfemw87
bhj9N6ixm2dwt0ZCsBO0V7gV+b89jrDrjCjLRZz2CjIezg6fnKGw35oPj3qQvkLX2QbKS6IJK4fc
Zyhy3jX9BSaNGJjmCHPmdYv1FtS7gRQdlBeBeqK3ru9egjXsMA5T7S5ymTCPRmgR5FCuMTiw2Kb1
cO8ia+YfHAMgxWTTtV0pswZe0yFnCYAjsqITdF4aC1LCCkhMkOyDH3RL2HLpV0hu6mgUSj1kDQxG
BTpf1HltmmwECMkmFD2QUEHQG2zjzeLj2krcFEYiLtC5N/QlOnbINGwKaKSDEmv4P1vcqGiGuMqt
4R+edOwLwzMUG24bzaHTEGceoGML3EMO21zVqDj+O6XphDsAFAMeDOAetdiHCP6ndVU/A1hMXZUh
fUhBSosiDjiquQRAgtwH1eBfbawAmEdR4AN7KsyjERbx2KJCs8Iv4XxO45BjKkrX5kD3ZrtC7IEU
JoS/TF1JTQe8A/xZAvKcZ/JHtsFWVUerdTe+rN1UG9QpvSZExJ89LFD/7SsF+7zn4CquBHL97rNt
QkCRoYOQMMd4/Y9AjFLTeR38V4s8loNZ6Jrdsi0E9bwEw/o0c0hzH9DtQN6NwSZTC0Y0VCKLSruz
4KAhJXADvvRVYzrQtG2H7J4jzHnZ+Aozfh7Wxgl5gZgs+BGhjXs75BPV4iBTkBxlD0kMP0Bvzv4q
0STy6DTE1IXIdhzW7RyN5L0PkyQ8zqimiUo3YNCE5Xrb/JxAGIIn7LqvQfNg3LbnulQLtjJYB1jY
uBIzgdVPEGI4fNj5DMU9No5uY5CF48HHmAIf3QG+5bjDyAgmdj/My8LOQep09HsEZ1MuQxNuLzD3
pcubtRkXZy8jS5+RL+P3otfBQGrc9/Fj6v6vQDSNu0EdkA1PYxPgJQe+13TmyozudtQRgq87wMsN
1eA+tzSrAoWXSB5ilugKOsUIMf9zSpTCb+XSraRyIiX2F/Sb34gyhqEAqnQlMxjfESPwNCAlKH6f
PP4knGQIo4Q0aOjdTyWwpLcXlZgYtNekbViTEVlH7mi8w0sH5L5nF/jpI1tiAdCQz+TQbW4v+9Lj
puwT8KNjQ6jay45RM1+AtGYZBMkjmzmkBikEGnB6TbN/VCsOtBePMy66kYRAH1jCkeLne5xhtIMQ
jrH8jUxkXop9o+v+hIXMfTKZgy8sIKVeD1IACs+LuYHi4RoOKUvQMA8mWZ5oEtoqMgE4ndGb8DVH
JNQl2TNIeLFD7jFUtDL9gX01++lwgh2BJ+uHeJDued5jKHb37gQFaH9b55SWOmX0Pw1+5DeHyPlh
1ZTWjqaYHBWId7AxUEwncxPUsIVaeCGT/h6OoSjRe9oXLJvBWNolGWs29gqpa12zgmnOh4sTKnvb
OM2PVC0M8pQ+KsMIh3QLNekHx5GI2B4W4AAbGZaOFH7tB4ruon9gv8Kym7+ZVNNMERiSZLhPWybu
XgUpIqfldEgGSCCN6QaGfbsZaAXmOro7H7gLlsUeKq5vS0qBwlrza25SsMlCMfEZGwXHIDqcD35f
XMXHRL3vmkAiSrf9J0jU+UcSwQ5VDGwKf+c6tqc8tqBsp6Rd3xD7ZGCjbOe9BOK249mQ1l4jNAx+
yBjmE9zVaX6I+8w9or58eKeDsr97BFrMpcBbEYOGwR/lYXd98ukMlUo4ju8L3riKoSMHxZ/9mj7D
yBT+CVrUC8CQQ9981I6XnqQdL0a1rz9HB2kg9NzyyDCIPWUYbU5GQ09XOMjAPxSaU160dTMEohit
DhTHATBpeAhRSyjEGwkk/z0JGw4lMSut+hBNfEMeh6+KmO9rK0O61swDaLSnWN/6tsdh49BF9Ivu
HeTZbeL5K25a/QDtoK+2aU/+RgHBcIntKiuR1YP7QZv4wQJ7vZgwij5iOuz3KYWIjUBZ/jRHLAoh
cVwa8JqQ8D7zGR4mWGa6ek3mDs78iN9z/BWvJvXm3/84O7PluJEs2/5KW76jLhwz2rrqIRBzBBmc
SfEFRpEU5snhGL/+LmTX7a5kdXVeo5leZJJCQQDu8HPO3mtjz8GUY2KVltPE2SilH7QlLCY6OTVg
m5UZa+MLp1F5raiG6BSU3RpLdPqk0NQ+Rr1w1jCWpq0TRQUeRMRY+kp6tpSbXDOcYo1bqL1OQCQ4
10hWIeBTi9G5uTMGZbymg25XDKSYLK9xV0p9O2nVHIhsFA9FRst44DkZtzpNhv4HTXZH7A1m1vUW
/7F6oQJ8wZuBLMjEmdKsCOpBzW+7sbfOysohhdtMcaTrjJqiq1ir3T4I06ZZt1NazkEf1lQJZVzU
29JEhLjrZjnsIFbSqOigOC1zNN9/dbxIi7cax0BWpDH1y2jAqua90PsWRQgG+esaqNLeKmNvW+mo
WY6hpnDHMYm/g9SAynsya51n2U36+aiq0tz6bcdEJNEkHVTKoCBrVMcW3amN6DzYGIUqsr0cFqnN
4tDeyiJ3KI58K+sC9rVu3dOi2tft0P9MJiTJo60YpdO0NQUPtU811uC+hhvdE32mVQ2SJDMdfjL0
BGxiUDJgLWAgvTD/0iYQzVCgQ3SzCa9TGEtc8TIVFOolApmCHofWyzC7gSUx75u6R3CWjtqR74VU
qJ8WHa6Oy41Cut6EbpgfHBRnR+AaRKHHWKfGGEFOq4+8D4xJMmxK64oIW0bFyOBCf7Tf0YwMLTYl
1Tz2VMAfOa+jnzGI8U1hmMVFzn7zLDOXxTMNU0AnotyVurtwMtJaK9dTHmn3qe3Xn1NhFBvUmDSp
e01WgeHSp3Fnb+Fc2760MEuFDR1prfwosM4/zqHLwMRWTsOxZEYbF9qoDbNYyE3s9egBQkNjJO68
tOSQ7QtYzteNyDIUi6m9a+mhbXkfhTetO02PfmWVtPTS9JGK3XvoCswHTBeTotj2LdePGSLd14Th
0V0NfYeVjrD/czDZQ7TWQuSBmet9trMZEYNX1YGLpmZVRIJWA7pDmpeljNKgT3vtqDObWMtBH2jU
S0OQkGqQNElOr1x7BrKsnW4y5z/QuUYfbYymltBqqWiA0pCS+rp3UTsceiGLPTi8/NZMLDeA/pIG
eC2RLvs16pRRi2rA1Z6Y3zgUM2D3mS4mFBD7VBngC2YaZhdeztNzMtnyTmtw+WJJqbKg5BC8t3wz
HXfQxXyxpbc8R4cMikDMky3FFUX7MkCksXe2ee89YW9Wclt3baxoizvFiz5483LWnK1lN5dGdctM
1DvbfqLSp6hWJigFMw1kXpl7aVq1+4OD9lyw7+C1CJKkqvezg7ERbA6m18GGrJ3NVTfeUUpw6eJC
N+Y1sjHZ7u0S5QzCDeFRyce6smhs5e1DPnVpgRrPoA+pmhmaEpwjN9o5etnPK2zcefEIArlPgzaJ
5KKF8NPoPR/ChCe5bCQtbBdYSnjfT7jr9WCa6sTcCrMsGnxq/lhYwDuoyt/7JG2KX6pwmabSRM3y
w7R8+rHxJl3bT2hlijVK2pHi2aNMWog0pSbPju8I4xWXqOuy9NzSru/8Uo+tmJojm/pjbg2DuyNm
0S/InuOKBDGvWSeIlXAXev/gyj027/KODrZ/J8lJflBDPRob6U6IHDjkjsWVpopuOGG4S29Lcqye
596Z8oBc3CHZmk4xhNscQMi+qq36lJQZfS9Rgo1g+ovieGRpBnHWeE+Jkij9LSRG7wmBruHRrDiy
/0gBsTgo0gEaoo+apreJirohGWFo3xDZQq7qO8MyTrb0Q3dHo88ONw0SwasoE8nbiAnk3tQm61lR
UDCYRGZANWrHiXXsMLNPKwlBAPTMJKR3T9d2aO7TsAoYwufbrmAzqj3/RO3WbLyU0nnrIYcfN6Ct
UFEz1ld3FW2zraFm/XrCDH7FAMdmAs90We0wrfgRFVwIcx/7BK+BLAo5l8TDr5q5xM6phJ0ERWd3
hzQUdrcaBlBKmHqTj86JbJ1Gqje80f1L73HyDhefzlC2buyBWgOsBdWbUdn7UJhZuaIirJ86+E+7
3o2dUxFi2c+J/frV1TT6dpEYBrZpjbFHwedd+8pzjV0+q/ZaIKgcN6ODOiH1aUJs4pASjdFKinfQ
R2pb+oW59ZAb2kdUAPxddqNKX8OTc2tGkcwHVx5VOcII4Cw7U5X2umvQzsIB4fDK0jbVaq4Ltii/
GdFDK3qyP+MZj8IKB+u4k42rM5iYp8OY0fWlnRSFx1Ay0IUu2r81BCPiZs6UPxw6f3K3kvJta8u0
vFClwjpBSZAfq5QwC4Yow3VeZM3RCcP4uqzSEM2CMh/dQhPZMc0L7LMdbeBrTzX+zkx9mDGa/SD0
ajpYoWUzAQkz/5hxMoHWMQ17Nx1b56ZsQr+9oh3AQQYreeoa1bqZRvA9vha7BCzMaNqbOrzBjDFf
TS0LU3VetW1bUUBjYjYM7aI4Yg20qO9KRLwxII+rhIY7QxLliFfIwJyNwyQuPkPkoExvR/kaWSoP
/AUaEpRN7v6gDhAbOoXzGrN2e2liOSFSEKEeBUJTndhEZqqTMmvG2XlArbWrDIBdemO3LyMmYv2Q
8jLlLNnV664W9t4aOlmj4M2Vt67cTAN4kTsbFPLPuY3hzxHNc2HU4loA1wEPMQ+70p/thy7R23cS
ZuWNdPzywNqo7q15Nu/jGPoSr03dmVYET7jJqiFdB393lvI9cyaf9LI9aaNRLN6xjU8nsx0HUI+U
OisWk2BXnUyjD7DJQWWaACFcI5jq3QCdnncs+makewJ9jqOfN8oH3xiLLcchWg11NrQ/K/AvZ9AA
sD7UMN3bAlpl0Na80XpX9bs2m+tDO1r+/ayVzgWwgH1PQa+daTtbJ4EyHNsHN7o86grdZmPWZbbD
le4CxB2z/FQiVBbBSGslOVt5Xr81Uoq9hbaAkjMa+10K8mWHt4k3/yQxBxL62K3mRA37mF7SySvD
Ye2x6b3bEI8fPKccaYmUOMRNWsprYu9UEBc9b+RhwuGWpv7eIJ4Fh0kI/KaP0+pHazeooBsMGSsb
bebOlh6rL9TdetpYvt5He6/KmgdXGtmjjtkVEVCpbQ2txhbV4uddS3QH9apvaX9WLc7LudTbO6hz
9tkTvw+dB6OhqUVLcMXsy6CuJW/yOvVMhYjHBkwQzshy47SHWwIpH52eFarTmDKhLGvTP+bgLR7J
kAVBYTDhuES1I85j5w4vbaN/TLOZvAhHxHeuirOL48TNOjKo/fSsy/dMep0r5lHtlhAcB/qpF9b7
OrWgpYWgVJhcNcu+ResbMVn0Gsa6oTaKuhoAYIpQHaXS0lpnUTLK+6GLyX4e2k7baqOVXtFewHgq
unzjmkjZosrrAV9BnPngxeu+OxrC7Ikn9UJTQyCZt7vhOtbk9NZpY3TqZpVuMN4LvAQVTY1mD/2S
dmJQJAAorUNugPSZtj7A8xTTegLu+GeaVkZ9TnlZxbg7BrtpSZ5AspyvhqwpBjqImmuH13qcVfQP
cmI0ujtEa4mVBuAlivzZo+xhO2Q5+/QO9Rj6EqsLhUVxQxU123AxwlhhRKJ6nttrxp5Zzk5gUBVc
eL/iFl1VTo5m7YpxJWF/2xlkQ8Tpl+TWrTejHrrTkOxUn/87gvJf0Ea/xh2raEDU4JIeaoTGtY9E
rcEf/L2PXhCk/wBVRaAvsiiJxREZ3kcrpLvizCo23/vwLxRsrfmdYCmNo9U5r5RSeav+BFD9L6Cz
XxOPTS3KsGzgMWUwM6Kbgcap63j/3eXAKnX8gt/7CRYi6D9cHmQDTgIN0YA5m5kBOvRd6Yr+T9jI
/+q2foFVwyQo3GGqjSMP5o+mHY+l1P8EyvuvPtr84/emQBZunpfiiN0Pe9OuzdU3803EF0C1JlBa
ZJm0j7SXbttlENPqQ/3NJ+YLsz7SQpq0MjOOUdtd6DM8c8b4E37wv7okXyCuU4jIB4kZt3LQMB5H
91qGePlbj4nu//FyO4OO7sFA8l8V4U9LTa8u28w3P/vLCmWCh2bDdDvaUQBozEocEu2bFP9/Sjw2
sRgayC+PMfrwtZkYJjgVT37vZupfgM1IwT2cUdj6OaZj2Mm2CHm+x2DXv6zLoqmBDCR2TVsD9NWL
mU5/crWXD/gfINP6lzUpRaXHeurWRwcdgUa3jzhUjuBqm8BC/WZihf5ldVoQV20UN/wnIvtl1sUF
X+v6e0/il9U5Zp2XtqKsj7nvvWayukGv9Ot7H/11bTamygp6VEfOMxed8rnqv5ebon9ZmmPTwZIz
k+mow/X2xht7yr7F6RZfI48BqCW4fqPpGJEOt7bEklPhR8O3HnDxNfXYrYXeMKMYWfaeeWHy3xxQ
D3bfupXia/Bx3KKTbb1uODpDf2pFtNOr9PY7t1L4X1Ymd3JueEv2x5JzHkE4P1pXffOKf1mZngnM
Tom2P4aECm4Qjdgbt5mMb17xL8sz6QXObYQoRzGl4bUcaRtAYE++9dYU/pd1mQEiaGwT3WW7eJ7r
zvkMQ/ub3/zLwkzpOGGNgn5qxxiHfK2iLius7E+2reXn/+dtS/hf1qbUipqD/KwgJCK3GBDxIG4T
37ylX5an57dxBoGzIK3DRXgenaVVvX3rQfyagKxFrZf1kWyODYamjZln7qoRwKm+9+lfXp1WNNrg
lIFws4EDPNCix3RMh2+9griuf3znk0k4G3bW1cdQiMVa5VJIZGCBvvfVv6xQT7g2H1lVx6icPaAP
/TXDwupbp1rhfVmjJTyfVNCrOGJsyDCdh1uBYfObH/5liXZ5mxRdz8st0fMHSCVU8GX3Z0Go9u8p
K//Dk+59WaPYkXRzSm0uDH7PB0NLd5XVPSF3QNBRk1gnhFYt4lv3ULvzcawY/rTlfLY9v5i3sBGi
J8x52SG1GVm6YetTZy5zCorMQPnthz3qBC+ib1zg6TKYPXEbStQo8AYeoUXik5QT+roOxZw9Gfax
mSCVD/27O9LHwYm3ou/i3Qyln11yHSUeKqzxGmdBcnQBI63iWDvknXWfSP+SEvjTDf3zOMU0CecM
jRhl9lzy39ZuqQ0PXllmW+Xo0UbNvr/NpL+05OvbDKvEJo86cTVrcX8Q6JBsx1zBAZ9O4+hG25ka
u32EZb83czlUKyxK2gc4W5eAAbs/oow6ej2AD5R15q6GqnjGVVnR7UuBosbJxW/C8ALbcaNHbf8j
nQzcespZT8RsbtCmn4QnX2Z0JQeryy9a2bdbRiUavZFqfBt9TgaOfiro8DR6WLt7oQGXwR9Ib85L
FmotFRSQgrFHTKi1IyaF0iQrAeo+ZhNrVcThOYk6xIfVSdT5gaZBeT96YbizNWREDpLsazBc2LQm
5Go9dDvLuOlt86b37GFLAV5ggHRHnEmYm4OSUeCG0VsXOKmfP6eJlawTpe2ErY83GbAmeGLXtQ8S
tKjSxzkvvIDTWTltGcTvYW881EtS/VhiB+S8ufZzL5vWsIJvLBwlAQJHwD1ynPbKTsGyZ7F3hjA4
bFIxnTV8g/i47EBEYRh43P3MNCX+NmYQ+IGdcReCytw7pkA1X7pbHNvtEz3dZFX3jKQRp3UCEw6D
hge0ZwmGPGhSAaQOfesMTHYDrKKYqxxDnjyzdUekBFYDMhhRgTKhi9fNpM6hr64rnsiFtrrxfLhz
O09y1AIMM9hB0U97mnznISofBzXtROZ15aZi2OVYvpPfteiKzpOtX6WgFTct+Nsgdn08OAIWZA84
9YRdRwWq0R+FAc6EXCvUnXnKzMP2igwJG9IRF6G442FdtaIdBPgdw/NFheJxVevul4+WYF24GIxd
moCHDo/PumHMvIoclHhcBUC3nf45W/OtUkT53PiR28LlbiWwHDGeGbhPAIpL1jHzbQPc8UpM49VE
fhVwj6mZMfwxq2Taq3rzGI25/WJ1HbY+6en3cBacsz1UDJyBsRbPA/gSLoI1BIyf/ekeGsuVTWPJ
eAyrDnJ/dchMRz8nMErpurX6tjP8m0ZLmXYN6RlGFbpDcXBMVEj+2G/bRRmDX0tsGluuOitLuQUT
qr8kAviCAR8AAA92sHhVMHWMtxlom20xJEeVmSdmHD/dqPeuYbaCI1KS5T3N9fwyJ3mOzz9J7B0s
eyOoBvKH+yY+Frrp/ALXP8FMgNlKaoKPItqx3WTeNn1inm0DlcXa6EZ9C4D4yk58w1sD00ajB15q
gwYs1NblVC/Hq9c4JqQBqSRZ2agrPkVYaikAkuYpSfRsL9qSGS0GxnM/h0954iyGpxnhnUXvbWsU
1RHFEAsEmqzfLY3EyhrRlAmobw3OtiS09sjm33D8iSdfo5JDg03AJiqFZq1B4CIjOUlzft/rFxty
w2YcJg3VUB12y86MatLD3vEYY//ZeK10114mgb+4keRexLjFpkQvz+2UX+B+hVfkEFw09vG6pAtr
mhpqYyPCxIkz7UzIwlrAxP4hnHpfZnLPA6ZdIjwo29CNofiGDGPG2gwqWaBlshuwUDjXWNNhM3/U
pVVts9bM7nsk6SsO7NGLQK1wn+qW8yLLTrvSK99sg6FTqBlyv+reNaQ7EkxM2TyEsvv0ik476fTK
T+3ErWQ+1R0jDcbaxB1dN8qd7zhZzFuENPW81pC8rjAw9O+9JSmqe4eMKw1HhV5gaZms/FVMaiIh
kuR6OtzGxp9R4sS+LEGQyxs14CzLFOlopqUiVHFy5M5YlePDuvZf6etGe101yXOum6o69prVT4EC
T3xOh953A9NXP2SrlWcTMvaxL4bIPWatNzEnc9RbB1EjKH01IyKz7Af8tejZFI46BvvFGl4HFimg
u9gZYKoI4YGPgFO095HW7Oasis59Phx6W8gjxtYYs3Bj3WSuTvJ2lrcHrdTPLZkuG9NuOzeYiuiG
xi+BO7PVDejFUjPeOoRY9JXvuCcNDHbz6hK1EWSjjHZ27cKn8uVDH+fiWeeWok0vsA/BV6is2q4f
gRHN3dpjemyuvdRwX/J+YZk3uu5dN8W8BzA87S0bpeJInsGuQW9rwjjO3qIsRmkDuLBkNG3+ghPh
3VWSsbTKkw9TZwYaFNBEX7qp1E81GdUvvVTFpsGwus7ZkAEnVLGbrjjY5EGcdAofQwLIIc1Ff9E6
NBtdWIBbcpVnMsszHrAciUMECA3fpBs/uk2NgjotmJWXdgHm0hrFxjdwVZmFYqYHve6Sqn6+sfSZ
6oN5IxtaNK9wpTIt1QGfVFurJiwg8Eq0TwFpJvmKcJLiXOi55A1WmeKM2chHGV2X7SmKR0hMRA51
twN+voeKscUZcX75iA+o2yjbjJ4yDsecF7p6UFvybqY9Oq+xOmaCfBtdmLFNjlLLZLSLS3ajNK9W
Q00trc0W3gQr1hB/+JskbMDEO5O5HirraoABi/ABxX025I9WGw5Q+MNbRluawJcj853BO5VjHhgW
s+N/QBGG1DBpHkPOZQEa2PJmilLuYeFq/xlo+H/ex3+PPqub/zx7tn/7D37/XiEowjGgvvz2bw9V
wa//WP7Nf/2dP/6Lv+0+q+u34rP9+pf+8G/43L//v+s39faH32xKhvDTbfcpp7vPtsvV75/PN1z+
5v/vH/7b5++f8jDVn3/97b3qSrV8WpRU5W9//6PDx19/o2P5D8XK8vl//8PlB/jrbw9vHDqSVr39
8z/6fGvVX39z7b8I20QHITws27qzpKQNn8ufOO5fTNM0CCij5aJ7tk+RADtdxX/9zRJ/AZOoe75r
CMdFv8l3aKtu+SPT+YvjCkG7wvN9S/CJv/2/H/4Pt+e/b9e/lV1xUyWlavlplurvvysIoiIsvoFv
m5blwLuwnS8VucmCnDDpYUorLHAddLbUgdZCfm6Yt/3E4oiCQI9UBXwMgWGWgavzmsHdkInp47Bx
jMeqI36b40i6obpnAKpjMjzXKuM9hGdmfIF0mz7zd4aLq0UziphG/4E3y/gZDSlELnMq1v4kVNBH
g9zgB8//pNdgCPeffkiItaaAr4aoTMfT9KUxEBoNOq10FDuDFIw98UX1IxfX7U4AWEMBhnNGM2W7
9sR81lH9Nq/D0wTGhIJkyt9b6ZXrqtPN285jRu3BVXjyY/SROnkzYNnLwZT4kdDdWUYS3cZIe/eD
Yfa3vEnYhcAKAhWLYQBbWxTW/Q2zZQd0w5ACO0zqPojG8Fx7VE3YwrkgoAnCIpY/HWtU+xGrMzJ7
y3tDX9/MK8o2IbZ9A3tDQkdXa4IUhvToh+lqpp8qGKoj5xqBNP5SFfOOAyx1IXfTEMlq3RpkfsGg
+h36m5/rIYyuBAI1cEWkd6yKzKgv6KUctUDdm3c8q/V9Vjmmte5EE79XWem/wBYuSfqc1NprhY/5
UUXwjiLbwoSD06oHyQwX4lEb+vbFygcj3WY5lKrA0lJ0ikhijWAeXYDjA0r5JzYYyfHI8EfscEO2
cafCu/KqscQ8EzIRdXRgpR0wMJMJcYAASdtnVZbeTF5W7cAcJlviXNJfHt6gTdnFIeTIVGJmjYzu
bHeucYWJXlu7uhivhB/WpCsl2nZAcbWHqZSRRpAn6wwC7bapevAxwzD+gJiZ6wRa9cXHmI35CyNN
cZr0zrrq+6jfTqmJvb4rBJr1PnpUzD3XNbFYIIR0z0UtkUJDsGw6CiQ/Nh++M9iXEI7smgemD2rk
bPgl4ypa51q38AJ1edRM17hGdobyn2p17XUGjXb8jG+KsNC6k9e+LjfCsubF5lPtYXW1B8fTm1tV
G+alFM0IFhxSRV5D+DF97ZgTnhY0gBC3MDvUqdQKaxvXpkbUUi6ePM9rV3Zlqh1xQNgkOTG94nd3
bxf94K8iMZM8QLyV3NczyFyEZRMehcRSaywT/RmLuUd4UaVPP1zIsByZ4dihJ8SAujJtYGGmGRbb
oozYCVDczJbxrsC+4aHA9MtK+AmpAu8t8mYOoBxFrMVlKbTpBj+T92l6hBrQk1DwWDYwnyCYI0gH
Mdtcoj7b1DOXLGy6FBq0yNbOWNonFH8bOEESW354VJG4q1uLwI5i/nAq64D7bwOtrTsjaCmIWi0R
8gFvyRbwM0aU58FgMOMb75Ix6trUo09N3De1dj2TEgj4oVzBo70dAbVVanqQxBmEifmgRfF9lhR3
Rtzsl1qPESYHpWHndMmV6SCzwSW5ilOOlYViMWUlCMRIPiCdfNPS4Um6SMoxtwAPwGieRWKXh4+T
b6/trEdvaj3EmfE6La5dVAPVRUOLFSS2Mm9aI/3AK4LLU43jdQ2KIZsczqb1SrQIRQbkkPKzMC20
FZZ2rFH5A4yK1li0ZeDkLbSJcsOOFJghRdfcwbywau+skjxckd73YE35uUK1a+r0DdAPIgHY680A
rpDsr5aiOZB0mGCrm++541D/1o6CQRjHB1Dq2b70ygeLFJSjHElCUXHavCPaLqEeIAcYBfaobLoI
VZEUGHufAGK1vcMANR2GB5JQrI1uq+pe2HBqyzx6NsYmXbVwMUzDwAAbc8bmoJY+wwtSO0d0tFc8
sgbYMOEpB3P9avelSeLAYqRLP6lv7tLC5OSJ8JPsgutpyOVmTgCf2MWja3sPsXcNff4hNQliKLLy
A74iWECQQvAowivloqtXQuNcRup0YeMLKHaJzmEdLnTg2ckx7w1OuvrrXOmXEQmES/rT5PVnbHra
Vc+wgtKLJhUYhFF6+7g3663OGXUDOexOzSPkORAMbdUSdwXRHqjtagjnA7yVK9ym4MxEYCceAG9/
RJPRzNcGO9WQVrc0GLqVhnOIXhE7m5O8RInzYtTA4nzuVSLN51R5JFCVt11cXDIpbkXnp2tsk0dK
E5DLmn9OsT4ERbjIsmv4tRG6Gz0F/W9qFxb1/eJ+wEkC8IRkAbJvDiRXEGiHRHXlYeUEfFJsVG9f
eg8FUFLXl6Hvz7XW/aiHEv+5HagwguafLN5hAE2x7+4mPTnNXqutGr/dGTh9xeSi2pPOXdR1pzys
r+nwBl2qPZEIeBYD9tPYmgmWJIWPl4WD1Gqtu9MGbS5AYWAOQzTQDZghwpN7wJgfGaTalONID+rR
UGg+c40WYjJ2/saWzYjN1w/3SsgzmLirsSaewKo/WV/AkaPEDGYQPadQdTQ04RwgIyvE2XdicW4a
L9tl1C5A3g29vCkBzT3MnqMdYSXeEfeOHKjAawA2FWAIdKq1X9DxzDJ0GGy8Po+1ztvP5RmNlLdP
Z8R6beWEwciBgu4w6cdQMUA7daSVmW/1AN98AvCK/kqjX4AeEf1/mJ0ST7tyo0njeYF60iYp5ULW
ML9P2FpafCrzW4/AJ6yKJ/gqF1yT5tPo5qN3nkLv0atAjnn5th+ITnPco0eWDbokjOTptnAwHxXp
eOWZZ9U8efBrVr3F3Wm15IbMAJayAe1zuraiHC6meHI199GammDuMw+fY/oDNyIu/jDOtnaBWps+
XnHBpYHK0GxfXQeT+xjGKzoqAbK1I0ADLJpi7wr15CF85PlL3zqJhEIZkEcX6ISIyxWK4h5fD7ME
iWkSYr710ZfuYwWefUWV2q+Jo/3pFggYAc2tkwIHQavGw6zJiOcI1yMnyfsuMg4wavZlk9y0WX0f
p/EjrXm4R8j/gPGt4vIGLmp+Xcr7Tm/3OayqEap/BJc/j8uHqemIOKj8igfE34HdOFJL4fAoGjJF
THrHof3IN/7hd1yzsDogodpmi0Vj7vWXMR7XWVIdCfv6hUj/ylfNUVrFzpf+DxRtd7UGvrD2NjSF
7V0YqTsTsPGC+yJbt05eYy9HYGX12Cg094g5+CS6etUWsMYA70GxIHBkybLZN4gMA4mXql4IORBP
Fw46k147GF2aP+Q9rV0tROLKg7qyhkMyxs2mSZtzSptm1S+xdQBkEAQOMzYNeWNYBIviVgmAMiW7
qJbdWgNaCgJiNDdqvI9kCfNnoB9U687W6+pTpulB0jnGU2Rjaku75A7+fL8GZ7lAKyK+dbWY8gds
Yzgxeh1NIeUoaJqi4nw8w/DoLXAu4NAfR7sp104utx1608HuNuRB5DuvCosgNcSSZgb7R8dwtIct
WwcGZ2yS8+IXJUipy/Ojlpe3VsxJDLk9n63cV8iogAGxP1E/o5+nzQ09ib0TCCIJUSbH7SqJfmZh
DVcxZ4MUgmZRA47S9fB7dvktRIArYdlE+7hAAfyQpsDUhJ9jba+1YrqtkoEuFvCLXa6l23IyuMAj
W2G6ttmS4ql8KdokOQ4m526erZPA4vpUcGLbR5F3wFmvk9Upt3oNtwrmY9DN8S/hwzDCXviUad1N
7RpP0AP2UVgGYSTZOYwsUMtD6WTFqYkHqHi+exlJQKiqOCNJR5HgSr9asx1vaxb1qzFypNUN3Q90
ObF95Av3IHeKVVVYXYBWEVtXKOGDJU9QfPZYla8okwNMmQHAbvZa97kJdYLGi94EEA7gIq8IqBmz
R5cUhsCsx01W8KDScnty8unKguoBCHSfu/0z6Gsox/aN0fn7pBkfh5EwhZQUJrXEbJ2gSqc4Uxh5
9MN8mvuRyDb9s2khMUZxshzJTmRK/TBbTjf+XJxm0kyC1oaz1jT93mzt9g230MaVfIe+YR7Qyem1
bGogKun8xnd9A1P2YrX6dYMYk7VswVgyaYvnZf/TK7CdTPEZpuZITFZhAhC2CUOE5Q/tFSdUEBGc
STNGrEOPWF9LnBk8wDtvdmTLnEsCWwOriR5KZ4p3tZ1giCX8KYYvthqsiXkBRoka+2+EYIkzNOOX
gs01stateQeW7ChdhwQi+tId/R8L1T/bji4dNvr0ATNKF8CyWpOR+0vo/gp+3Tkd4bob08Migd40
Lnz7KnmSprwDjMdxni23w4Xc4YpdLfwXcl/6HW7g+AEgml6u29wmystx/GoPmgzvYBZ31ImF9+K7
RXsgOC7b5Wibt1VP2FZp985tw2l7I0dXkphYifGgw80+6LELWyEBaK3a2fzE9mk8e1U8AblDoL4v
q2j/O45RUUKs0nEUKzFCzktbK8OvTwxMDRhT146gD8J3ewkj1O0+AbOIWxrJAaz8GwopAddgbChe
2xg4U15O2AEKzzYfnB7O39CTIUq2ojA/MwoM9gzAiVixMvlrcLqljABTsJTl4lBZWrMZ6lqMW7uR
2mWUff5RDWF16iuQFZhurA0AalAkau72zay0a2ir+NPHMgMQGI75Hc0Tkz74yGmxakpCQg0PRBVg
ZOyaYqgW1ohHcnPrbieyOD5s9vpzpeM1IgnBCB8d2fTvBqFER2T49YtjQM0c8hkKuJ5P41EYOgFP
MaHX+K1ESY+wDO8R4noki2vmHihr/MHsiqjQxAV+uDK1ARpYohcJG5rf4OkoqvGXylDfF2EOv8UN
jyMutQ2ZZcVuAkUg2e6k8xF21njDcaLzA4xv1vXCg6BeGVuEjFnCbuVwJlZAloNGOGqvDN96GhpN
vFUmF39Mis+59N37ucQEj/afOUBDG1uZJo6D7MlL9HrVKBAlY9vWxCB4lQEMGOs7k4DFh9F5FFYV
QnZwS/QUNH8/2DBIOF042r2KUtcnLiEbUN/zuoOG69OhrTsj3oWuKR8T34s/h/n/Mndmy3EjaZZ+
ItQADsAduI19YZAMrhJvYKIoYV8d+9P3B7K6J5VlNml9NzdpVUolIxgBOP7lnO/0/VsiR/vYuDlw
qJyhsuvUxgUQBTuGoONRGAztKYJlvAt9iPV4/Pv92EfRD6J2MUAGkvBVrC+ZOvSeSu9TjYsfJLo+
Exsxwo+M3GMzAP3srWo8LKspmGpu+VqH+fBD6vaVyf2+LYczMOUalpMN3Q7wVPyOzZNztdJEONAk
LbZmZ8GRTWmDX2HsMwYkTpf8hISenJ0SZxS7D4pGU+FLYMyOI5HAsnsJ/WHNvKE6oaKvL2wBU+x0
NpGUpCYkspD7xmrrnQq9Zs0u8hZ94Q2jHoB8gOBv26KT3NbGoA4wxdpziUMcXbae3w3HyDaWY0Xf
yt4a9zxhsmvdh8H3RLj2kb1bwSCqEA8at/Kl7nr2TH7CUN3n+Dg0E1k2q1bWCR4yGU0rZ9KKlku5
txBV8mllB06+k4JBWeQ2MQ5VmMOlisUvcnOT73QO3kcXVhMkmSG4wakFMDeMptd0Al8UDGrclCBT
75x28LA8mvGWyEGQND3EsRl8hsHJQCgYeRTpieTV+M5UKaf2CMu4acbk1fHb4j4VZn6nQvasKInN
O6dUwzXFm3oTwaR5S8mLW8uoI8iKfcseZPgEG9mHVVtOQJi1SbKF6xUSo7BD/leUkrEIZia+VL3r
4ZaYy+KjY0vzGFGz3lQ+M3Ssns660LZ4ri1KOdYd1dmamunJVJqnDA2e1iAIEVD2Mxmi0nXEjhgz
vS6xYJ9pUuKjrypgSDKqNgKswxIkAXxxNsUTvJPsEAVlsqvhhmzlSHJLN3lYbpMaVmAL4uOHQWQ7
HmiiF7Sl1CZEyEFZ0AbrDMw+xikzf528YD7nVgnwF0jZWYn2rhryR1mreA/KdaTGoaggNM5aNV0O
yFDpHrtRxCDUd10a4pIdMYzi9luEwwy0kx+fG1iiz9VoOicr6Lxt0hfR44zgcqsF7uAaw9aK9Qfu
Ki576ykwTAQbPrRjirXJVQCdjPraYMy6seFqfEvbqu92RVKqS8d9ucAQQqr5tjNuiRaIooMAfsIi
GnbGxVQl4dueCM952rB3HkZccJepzJidtmTskE6RJrXemE3RPkFmSp/jIAMKNfl+dlcDTh9xQC0t
IKsUzsiCuTWbdsikAOHkg9d48imvZnfVKwd3JsoUomlxJmVUJ8SW8RbX7KhAxvo+DbPXlPWm0Sn1
jxynequCMjtVglA+a66sox1lBDtgoLuTvuChYLA/wlV8W6Ru+5Cz2n312ra7Z9HKERXQxF4aSOa7
Tibf4wzsAnEhc/CY9nOxZxWivwmgmz+N2JT7khX40TLq9h3+QfBzEJV4xzIlHuFhGycZy9Zcc/BF
GUg6v6C4Zyxb7eosHl8UStB+EwCnujDqWHjng+VdOowJpOTVQ5wAF/CNNy8Lyx9wVrL3AA92tU2C
rDmwrivBdMVgaVbB4MeHKAW6keUGG9lR6fgetIzPREmFkvBNVXPcQU2lcwMqEBwdn3T7FUqaiqIe
YcuWHth+9MQ47AcgjvdRIrwnlg8UATU+qRuswWI3AF8lNimFhc9TtkkOTR/6L7IG1t1mtrXDEIx1
Ez7XyIFRVf1pdoucotaJahIXujIQ2545zXmYveYwdhnZKVMx7IW2HdKDyah2DAxVfNrFycFKLdZV
H7B956TNP0Kr08exsABwYxF6MShQ7lz0p9Yq5uevIcl62KoTDnmrquxnXTM23vn1HD/BsZP7IYrr
cp0DPltnieGuMkQrhPUgucGFdizI0VGrCfT0Y00W0pbNkZmsimiacJlXhNUWcvyJvQlsqTuXj/EI
8WSTjaG47SryrEIM5ptiUDpdh3kKIBclhFiPPjbnlS3S6Kk2fONIFFL3LKbWOE4jJ9LKY4r6DZPp
R9hPC9y19BkaT8m2GjbyxjCAdiTQz/viPiDQ8WCE5rz1y5l2wqr0vu4OIRvylALaIIm8C8zbVFbq
7IwmMJIkjBvMkZY4B502+UYtWEBcE+WaZGtnYyYMfjjBPsKuYhJdWgRCuvjrCCuonsvQZGIUEel3
mlumcGtlxMbWglm69bpckWzTOfMd8jzFbC3qxa4YynnfiIEnu0N9VTQuhe2cRpuemfAzTR0xnLIv
QXM4zU4UbfU4+AZGYOz8FoMN270yNStPdmWDs0yd8dz4moamZfe9AdBFDJrOuSqwo28jQKmP5BiF
1Pzot56q0pavhC7Ifcfv9OKCWzq0w7jO8WnbG5uJ749gjkCYlYOr8gsiVxjmQ5F8y5qp2BIw2myi
jM3TynFifykwPKhOnCHutok7sWefH46YbGGF02JYxWUSLmaEYJ7mdDtXwYgqhlPnDuR1eeeZFRAr
rLlky3hG2XzXpZv8ZFyV0coXUXSOK03gZWJ41y4DIphhuv05J1XxOxe62lGKdM8DqBHmQL7zvdcd
qfQqLbNHHcnyMOLKOdahxQDWgp92KUSY3ekMrlzglMZRuwkUdaLFsMjW9k2NZ37VmD1pNJlZ3TFl
4spqffEjRj9Q7LN2osgTjkusYdj3z4zFIG63cUj8Jn5tQt9gJdMfQg41uugYcyqdU2qeZ66PD11I
CgOmS/sg8dsHg9zjp1n3DF9GrIbXnKMmQriykLCyPCquns+2AafasLEKCua+hD/J7L/4YHlQ74di
ykmhzaxpa3QG946uO98k3RcFTFYwrA9Ud11gRyvLHbInaP7mluwzgROi0CR1eQSJKV2Uz8Bzoa4g
tNk7vldvYmdK9caFV/LuDp7ItiLm8WD1NbCTBfZat83PhcdKS1a1vxSOYiCXhnkv/XG+bU0ldlYk
xEZNsrsUgxk1HKS6ZUySudRqNfYOUj7ugyA17hNzfvJj/6lJgvEhVxVEHjB0I+Ab0w3pq8i9Dkt3
fs5MqFE0FcPQrWI3b6itBxBnxLqSYDHPLEJREn4CLKuHhocfwh7VoMMIizeCHPQbh8xw48hpvphJ
YJ+J+6tv4sKZn+F74P8n+OuNTBrxzRWmRGzN7iIj8eWpCPRH7ocMZ8so2IH0aW9AaWKGNGs7A/cO
1ZO8m7w/W06Q38HwsH/A2T7MtjeeRMN7heLUNXAOiPFmED3eywL70zrTTACxKcdpRoOd5DdgOm5m
OWb3yRJ0kzh5dc7xqQ7sBIp2y2Os+okLt3/mFGLYQYu6p7WiuhLzGcZcuTHtkIz4wv5IsynzVn0u
IpYiKVYXkiqnmIAoUoTIs4T4T7FSvhiNY/2SikGiKFnQjUE27Whvh0szz/02wUy8gkFXnMZGnDOV
NFwm8hVejToYdm/vptQK7glQq6h8YyfYA9Y1gDO4Zn7babYOojRuEepI+Gvmj9SLohe/ZO7VBC4b
Czi7bs4Yj5aL1XrqUyvp6BV2FEobDzztmhwYVk6SL5uRN8K3BFbJyqtQEcaQD0KfsWaYwiIdWzhq
fXe0TSTB6VBchgxOM2/lATiI/YlcWtH+DrDGuQTNzrqrICm9Fgj6diOF14ogDCiT7Eo3KYmPadE1
e9UM8nEU4REuHLNK357pROc1MO2NUPlzGDTPNbDFY+JM5pEi4zTZ45vRt8t7z6DSh4l3l8EFHGC3
MbO9sUvzLSiKs1ebq1Fkx9HyHzDfX5OBGKBkzvkobMy8fnANu0a9WPaMWKhATBuST0jkvTwmVJ6I
0QGOvlJ2ojk0IPyCUhhkjTfZNcxdY4xPNBu09Vm5lwMVNaG3+c+ZcfNpTqaF9S+bflgllILvsBG9
gZ0ysi+C08q9dkj/WCH2Kaods7DpNBo2SsRBV68DR99+jtyKvGLPfvXjtF2H0Yy40S+WUVM1PLTc
0vk67RYdlm0rhtk6RXqop+RJT8RdMooPkpsRiBDDjSE/wntg++t5+Ru7bXrqTDe72nbZ/XSSxfvo
3Jr0lvs2m6qDT9/WraBz/k4q4JUIBQO1KsF07wfb4JTUUXZFl+Hc0pIy7IWCXOwtGcy3PWfhflRk
/qFefAVEMcOJ0cFmRiJ3R8RTchRjFLyYtUR7PPgsDFsAH9YqNRm7rETHLUbYMzokDSYpN3pdXcOy
h3psCjZVTQ16ZzRKdmoD0QhQm8hRtn0fO/yyll1bIWCxVWW2zbPn2fMaiVZ6nmw93dAtOtuKSJA1
lCrM+Qbo9W8+a8OPtCRHYz1B3Xsj4qx8yAIb5WhiQSaa8+nMKLgwN65buscc1rfLbREVFxPASg1d
X9/wqB6eM0M3NxrdzQ9pdJoZH1WGv3ZJBP6oq3Y8jYmMXpEL6fM4KdBy/hS7R58d874wnd5eaSQY
4bqPEUWSUR3GHBRQrNeEIvG8XfSp3Ro5s2DAMg3WI7O3/pm8Y1B7fkKG+FY7fnEzjUj1gQWNIjjV
IfHka6RfTb5jfV+ghGMH+0gqTXLCT+1clDek7PpT42gQm81WabQeWBnWjBOKeU9NGiyJzYZk+hjm
J/Kbqgzqk9XeQbtL6KomEW/T1PFe3EhBBGQXWXLHFBEB37NMdz1quAOAyuJqjZblgnsj0UrMvnWh
YHSODK4JG4DNIfgoSpMCLTKnxt/l2SC3TG9LREGEmTmZL5qNBACCk02h2vYYULlRmNyC1wzOsVvH
u8AAnyfpbuNp4SkT24kHP1W/RZPG9wRhA+Sg8bDv7I4bcN3bkMO0ktlZFUhi4c3Xd0nFCcjSrd+h
1zU2Mo3Fmic2vx/7RLb+/HpkjvTXHrKcWEVhjVQWn/FT4XblM/SO8DAhplh5PpixWS4+eQsaQBBB
zSvf7CJ+dWvJVILEKaivZv+YW3N5MKldvzkAEO8zkbbQvdL+TUcgKNo0IReh0D0QLbOU64oU2fu5
jeLHSXekdHjzu4iZ2m0Z91UMn1LXhNRhTZm9MqBFFitDFuUDAsPgAbuDvCdRWW1UnBP7EdrK/znE
bnZMiK1l7e1YLBk4w4yavAiL73Btukn0ktOF7jgO7GPYOCZszBwQTmYjHwWJJS++LiOUB7jdKoKD
j7pqrPeKPNINi1z3hjCV9lRCkb4lNNA7sioMd6Eq3omceMwCsyRekX6R6SqvUS/XUmeV/P4dcd4V
QV5rp/HybWP5v2FgzE8JEWHrzot/2VWtz8SmZ4TVshbwQN/eMTX2ntiYmw+EeXXXia3OBTo340/I
muw22IytIpiqUHUUpMZOJf4PGnzap5rud+W3ubyOomDmNM9NA+ojobFUHgCgaEi9rUv6yC8uf4Qe
UDdedFiEB5r8iFGT4e/oRw/wVudD5+aWswIDoXaAsME0+lBQ0KtZwaqOWAe5wIJgu0w5lBdyvTYM
yuXV7JcdJo0ddPQ8Vus4tZNhldVgZNZWJxj+ZVboHhliWfcE7pT3XRJ1t4RSlJdkAHy0JmwWUIby
cC+T0rC2hpRhFYaH37kZR6+d4cIY5hMEcuIPoMRL6E4zk69XpnGMzurSuQlpKVfFXBGhN6AKyvCn
rFl2qpvYztq7ZDD6HQwflNqt2/0MQAdvmtiDmC7SAol6GRwzP2MjKRpOWV+1D507F7f2BFSiJmlt
bYI9gGemeXza6PicjaCQG2Zo117tX+3ImTaxn9kP5NVPZFIVaj0QJPKihm2NJIEQzfZeBsMIsKtj
MV+Z6wpJ07bsFFkwAOPxc7gg9JfyJDgXM1OWboLRjVNDxefM6bOz7ME1dnYM7cdfWmYiV9awWsZT
U+vildkiypgwYRNXpufCj5o7S1Xxns42BYFkt3eTCzGeTOz8u0WXtyc/qP4W6Mh7lbEhP5y8WeoJ
XIcI00bk7K4Fec/KnpuqfB50vhnpI+68CeyhmfeKNLTZ4DOunYtw2nHXxV19noir2LOSFyRt9uU9
M39+V8serW7D2Mg8MlcOXlRijvs0NStQ+AiviLhw9I+ErPuZ/b0ffJBajyXIrttwZZMGAyguTR7B
q7CyRH84XNhiQKRsrbzj0m6GGxGKMVyXHBjNKvZj+8NEcLdhxH/x+5yIBajfCuUDs5pKLHtzwqfd
U9dTXLZ6YNsyuFW3kqy5niwLsYBjFPDfm+A9zcflQIXQ/QG6p7jvaN+9DVErGRE7VVJvi2nBKBa/
2pzaI5qnp95csLFWf+J17HPKfG0bRK1ARSJL0jTQrOwDZJ4MPh0RPeCCxfNgy63FuviCgQinRZOX
7ocbR+zxXeq5W2ZqyW2P2GsrPRv7Y90cgREtqDOKHjbkjjMWnPkO23rDswYgU66h/8FgaC3uzT9k
sIopO8YQstxM4QnxN6dhm5tjzHEUHyAPQt4GiVge40RwwBA34u8QpDRbIivGbUmvduN5XQRmvUGF
96Wf/kM+/Vc97p/WVeS4ZCPZlmmbaBJNX/3dBB7HkHtKc5B7NwLvmkZRSwCMTvafEuX/lUr7Ev9s
wD7/bv+uwf5Dtn1X/Soe2+bXr/byo/r73/z/UK1tWWh7/89/C6L/Q619LD7K4peOMeZ+ib8Xhffn
f/Ml1mb/8S8Ty7MNzdflUFogM19ibd/9lzAdAclYOaawHRuN8b/F2u6/+J4pVzGOcRHZECv/R6xt
WOa/fO5FlMCWWIi+zv9KrW2rRan8l+sUBbNr2fwgT9noNLEu/Om3zbl2CrdO5MVBaqQxbhp+05GC
MTWtAY0njBh/ktWK4gI/DxjhuEM3C1lTOGuVO1JvmUgbEoROT5Ze3IKm2aSjF9ZLeBVMUakl9Tca
C4QhVPjmvAsjJwCmpnW0SUnKeQf7W/qrQbN4X6XliKKENCwIa0fPZlCqZ1yaqWG8dRSI1TuNIhwN
5YKHXQ1xxH3sTQuHbKz8IXrMZnIW1hODHtop6cVQDJfffyZmhMDmp+X3MCmM0lbjMQSW6T2GtEAv
Ad0ntcvA/J5cipZMvTP3TDa/REOmIXD6NCX7nDXqFd1bhYrYUa7g7yCNDV1G7aKxGecNHI5nYSem
xBmaWoUkJrnKZXqxwF4bj67dCWStI9TQjVmby3+SxsyFzw1Ma4JkXPJTJCdd5Ijvg0qG8srb5E+w
zCcOs/ua2GUHYn56aRCfN9+G1qs8VicqdB7xpfvfO20QOsIMtY8ZyfjKdZbRE7F8K5TJQ/fLzsup
vJArhzEUgQWApaNiCc1AGAucuTUNQPZbWrB0vNq5dOr3qG7L8s6ewNJeAtr6dN/Hc0Dt0Ljha+2Q
7HIfmRqQTMtenLCJZNmeBajTMFlQTqEc4v+ca1fI5CxRmqETYsU+o1QBC3xnzHOS/IKDbDqXmS5P
74fGLnnGgdmQ32uySI1HejVZvxcuabd3bpIV/n4o+SbPSAJC5I1dBcoyt9MBGiX805coJKXzSBQE
mNMyrYx0F6WpIE07LmO3+GZbHREStulW7q1r1lP3C7E833URmjL9sIFm2jcklzjJDz7naL4ytmw/
v1ht+sR5wOh2XjpPp/C4VZ1n4KGdkAjVdVJMXGh0QQxKeGiZVQmprZrFncikHx0KEbDpDCZf+cTE
t1FA6xLMXKAWdzn2Mi/lEycbUdsbwn2z6D4EO8fsuSiLaONm3AuIc5V/N7F+Lc4pqsMeRZGSCEcE
zC2zd6juBNMA/9AhfEBgbEAeXA1eYrRHWbthdyTEkt+29xJer+fbbh8qz43geeoGeb1BbfyaBwzJ
9sQ18GiqbC/CXDeUkPDGKKoOxI701s2QRhihLMLX9IKP5J9xTMzBS+IWrfMxmWF1OzaOm16+3nSh
CW7dd4j904uK6Bj2GVE15gtq9AgxFVD1e0dWDFwDy+RbMOU8GhukEWQX9Ewf+eB6EkV/WZ9XJPL7
oTiDtQ3q72VD13CdiiwOth2bRuNQ0IfJk0ymwXjTaRR/AGnE6rtEGiUPpMQGNC6dGxuWzSB7QuId
krs5Xnkp4RKKRTbttjENZHho2skOr2wm4LYVpyMjVcFKlObPZnQG0gvrWDqUiKyHxFDhscRMOb98
/abp6OTjFTeqXb9Xdrhc/9JqzVM5tSQHhzQVb2RtzeLGMtxh2JddwkflkEWRnwnQ4ptJSha4m6lw
Anvvhw4fmDc5Laq/ttfPTeiTCe2aUp+LgFDLs4qzgtC3suAk8qow6o4swWwCJXAXjifQea3/VCKs
i7ZK9CZJaCH+EZM4ewfFn6zI9HJdLjzLmhWfjsayM+y61IcBGYNAlPu540DeofKzuAPjiquIiU4V
cOP3rGsCxBDI8oy5YwTZfcyVKKMH+phkXopEgIhNL2p98N0Em1/W1QR/Cws1j8i4IXFOzEb9MEFt
joDw2pG119MYYnzrhPUjZMYAADhKm2K8YtDmlQsgnO3RGPFzPjqDP3HztMjkx5PD6q87SVFFBT97
KPHRFUWIuJgR52RxECPJN6KXMXFHuaP2KcbbXgUJWRC9oQpEahgcw/CeuMCuh2UA0wYLKOm7vLBt
j/25SBjA4ioPMMGwGE8N9yZMJ1vu427ZyfWGHBtW6cIdt7mh4LSzSZX4sIfU5hSIVcs/w4wlq0ZI
Pol6r3VoYSwJORm2Dtv855w4VQNleFXsvv56PQ2O3n3dZaz+uTqodLOMld3cSnb8y33XcgBOBxVY
cQj6eMz8a8FeiVnq4pd4TmpBrHCVVW13O41NarKuKTKetnbAZgWlLz+PE6RFi4TGth3DfoOEkbs0
pCWrjU3H+M+7+p0fdt9xuKn8DmA2/9ocCGK/szIZe2pdIXMPDsDvPVy7BLDz/Xzd/H1a9Tz6ys+f
WM8VF+bX/9bs5Y3Hiac6j9TUxhZAygUo97iUaXVjQfiJLl/HVfb54IO0lM4vX7dJ2Ac8gkep3WFp
W4vlhh7TBII5WyhVAxkvw37I/wkR9Ald+7/FkSd9HDYEIy42O9dDpvm3Ir6rhKTEDwhCo4oOdtJh
K3DTVryPVT0Rm7ArjTpodzpPSLoqR6YTKzKb2mjnoTPGDuOVxFjPjcOn/5ci89+uu79W9dbC4/jj
nTkO7jqHR5/tWIJ3+mfZluGY1oIny4mRyYiU1R+xNtwjyquugCLbgAMqHBD5ViWSRRDALOUSAT2o
rQb3fejJFhfr1KdW2FNBUOT8v9+e+M+3R/GD25AS1bT58P6GExlaK2N24vknG/vPNvdgcp69gQ5v
pQzNvHkqA86qVqhZr7QNubLhKahWuEAwBk7sKPybkPm4uMnjuhqPqdUG0ZHMI2vJA6a9lVsHUVZx
8YsKdhZSfaQirGMIIb+ZxZKbDb40U09TymL5n9x/i7/yL5+99NgrOjb2ftf1PRf7398++4IcBvJJ
VXaONOadfQSnL33OQnIOHujXm5kkRleG67TKfXzkGWwDrETYvhePbeq8xGbT2JvQc9J4C320pyS1
SiIaER22mIJBWFBO9Jw7ijGLKomXrxJ/SaVk23SZJwRpGwZybfdeCSK2ML+0GNdxwZer3K+y+MSR
Mj86zFSPLBs+qpKldY0gPbb9fMvYtWa1lT6M8fzN7TmLWh6/EFvIhwFlsS5a99Yqy1cyYTmywK0G
LqzolGSZPL7neEUAnoqV9thveXV7m9XGlYTnq83OYtCCJV47gb8I/as5Jt7FJh96m/uCSFbp9GvU
iumJA6PRD4lp6XFL1/oQBIoIq7JzuDb7xSE9ButCDKg2QRhd+9Y5znl/LAr5JqvhRZc5khvGFFsv
tB4sp0eS7KGzEnNLYS8x+EhFQAUp5KvIkvqXa6nOInDRjZFHQmu/z4Kib3+i+wEpHckIT/ZX9Wox
G2gf86q+baDDsO1xD8WYXUal7lXhHJijXwhCuENaAL6Zofq+qqb3rknPcgTJjZDwVzL6P1gtN9da
g4gmNg2tcUISpNuxOQsJz1pFExpsXg53Vd8+Y4QaN5kAW2+n91HfPKKcvM+i8sOePNYwNQILNClP
TdSva4tejK3v2bfDkzfU9wbQ35PMupOwRr0e++RnZNd7pK0Y4/Fx2H4jV0LXt9Qot7GBEG1K1X04
Tm/4Ux7HOdbnSvXQlkMsMvQl9guLv1+sAk6zdLztFBZ4pjL3BUTVbyi8ejtHiDzC5lmgpFl3Nv6w
cRx+i2C+SjXxhWTelSUJZ5G/jbIyeKxiegNj+qbaQqG+7XoS8ubT4M5ik6CybrccP3G2B+qbFesB
sduKs/3WCrw9kMCzds0PW4r+hnIUEHWSOOusHS5hN4MCTy5RtexfiU3aKPJQkbi53l4r9SNhnTpn
1bVO7Uc3Db5NGIqpcdOgNCF9q+0gin6HWWdtGgDE1wME32gzOHWMVL8WMZc20XurjoAf1ClwWyny
HEl9H2RIlG7K2hh9wEfupO6yhr05JX0LVtk3dHErSKIcN8RAWQfb5qm9NfI0+ahaYSyxQ24bo2N2
i4EsALtt3wg3TC55CFMH1EUrg38YPdl/P3zJ7HR5aGFbNpEKMCz489lQsaTOwdlGh9oKVf8wWACm
1yaafJvRT1l6KxmauUVqHp9Wi4TKKMQ+QjOSXpLKs/sHwgYCeUqAIIcIL+NG0apStDoH5EokaIUN
4R8rgtIodEPoP8FKuRJ8GWAAq9oEbagrFnhZHqDX65fErZbsuRW3fTns7GHJNSxyLCTbpsiMBRmq
w/S2g7bEZJMgak1NT+bqY0igjPsPT03s538c3R6hVqbJA4mZB3Nhwkv/9kCftTIcYOPBfmqraH4h
O8sO9lbVGa8m5JvuiNiFfqsesFYfRBUn4S3nHX9iTh0ls0wldVA3xHnAqRDJHM66LTUepqy9FL1f
xezIS2S9a2dElrOKOasJKhy9OTvWny2BG9iDy0hwtH9Nmjzc937uHHtbuoF3/apvy7mi/nM++754
sHg9Fr9cqKMzudMDGw0NOHtyUbq4lVl+L5nzd0dnwGTFoiqgohcjORUYAAFzvcAXoTBL+Zz0Dt0S
Xxh1OX/ikJI7vgttDngskjAtQh4vcdo5u7pH9HrGT0rzGY+IJh+noeN5NCch0QZWPuj6YsmRn1EN
muRXLOa9Wb+ThKR4CeKB8jMZbPH8EnidNyCgCLR3m1mKAcFImxdtWDnxqC6mgb7l62Va3M3UtKjr
k3WS0Kqysf58nhMFSZdNwEqpv7fUViUosFxqoNUFH5Fn53xhktgBXrjqIgIwg8+uyUcWlW5rdhp8
DDgjOyy4S4fZoSzS3wPR8p8NVUSzlnxW8Rk+3/aIXNcX0Yp0sLw4f73yXFUJOSnsKEY2xcSN8Upf
rdbX5dphOdU7kmESfcpBf9fpemJ5in4Tt4cg16BVPPoHVfOJVgKU0XrIIt6aZfcR85KUVSWJ6kvX
iB6xIC5oyfe6ct4pnJws7jW32ZCneOIky4L+LmNNyepPIOXaFC2TZ5R2k6LWY3CyXMyCHeGyomY/
S0JSOs7iN46mbEK4E0n0p4pxxVEGMZ+LwgOSXmrX4+s0U5dPdTPCCVevxDwEzP2iEusJurOekVRF
avCGb7+TN7ZhSxJF7YVTsLW9nuDxlYIHUL8DcefTSeugTLfMh5bmlThO/f3rk+qdgj/BzzfnJO/0
y6SC6dv3GJZX+463aoFH6aQ7ZS1cixWjIb6QWkz8rKLUvF3tc1AepQUdEEsy+1e59xFZcoEPOuLJ
6o3Cnh9qSWmBfTfOh20hibInmojByMHMu7A9Mg7RjE7KCR3QlicAd7WWEzcMgqfqezjiLLOVMqP7
r6uFAF3l3dLMVj/NDJjdXVu3Q7BPxBT0j0U25BqxpzfSiuZZYjP5Ixy8Pc9s3dH7AGvivfeGaRkf
RQIRLF320C9hY5D+UVfmIsUwAhkchkASZhaQaWIeLZbSxUn1Us+bcMhZ7FUsmON9kc3cgP8+IXth
8+1BDEOUF6FYyA8VwCXxhCSXe6L6HCqMRZNyN+g64nMyP08PFTTLDfJ1DTMJ5JcPB8w8V4KDQrrT
rgbh9pJbkMjYqVv3YUPW2kp5STQ9DQXX0jXMQsqKtevZk9y0aZg9S+Icw6s1DBhBNnbKBfuuTHbG
a64S1/ltdagM1vSXLmvPYjqVg8RP1mrPb4853SnXyedhy7g5g7i1QHUKr6HN+/rwnDga2GVGBAVx
NtRMB9h4IbdCCLYMLMZcRZQFaCMPQV/H00WlLodVM1V2cCvwLKrrMDKLQb7gkJU0Bjwto3Vi++X4
NruOQjqiS8bxrzhNORtU48qGsoxac1jZg+TEISnCmG9tfq7Nc1FU88vXVCf9HBrGuAm9C1OC8udU
S1FeoIRQO9sKRT0EkLE/ELC7XK2DAGC7qhwfhvA6Rb8XHSS3g3saIsNGBV5ZqXY0fns9Ad9DvtSy
bkfQw76m6cwblTYGSLceSfKek0LqvZRkL54rW+XlwZ/aOePgUFEN8WdxazW16KlylIOA6OvMyTq9
HIFoRci6/BwgB0oGJpQyXFNbz1ETiXA8Ct7YakzVscw6f/6IEUrDFNMMo8ZD56nWRPzVRdkpbOa8
PqDuS9FStU4+7CF0wOhzknFuUDeYpbNG2OA3m5HS0D60PhySc+yIAv9GWhVYzhxBKsHedrgXzpMb
8ISjhuRKtciY6o7CqROeEjGBooxvErNiwGKwf91jMx8j7KZ8Kzkb3MYuXnvNs3E7IT37ntsJCwXL
7Y32QNUdR8sIpe8ZqLfsZQlocbnik74i55kBU4FWJFxu2mRCP97XJruRxV3AdS5jhEHvXMefj0n+
AWvHKgGAFbl4BzO33EbLGT9eab7s8jWODbfbz3j9uI0G1bkCEgeCSHXNiMkLituxaBl3m3k0l/dM
rmr1ADxn+S6CeXmWpZhH8DaWBeX5zmNKxNRK0NN6v5U5DCjR7Darp8fk82SNLCtPUGB2uXDXk6Vn
l+cSV8J/EXZey5Ej2Zb9oYEZpAP+GlowgpqZzBdYSmgNh/r6WQiUzb3kmGU+dHd1VRaJCADux8/Z
e21rN9y2VTOAAvVfmbKUEM5tuV+aqD3TY66ehVy/IgFuu0eojil+7cpJ7CfgiJW9r7y6vvy9GUCJ
NQ+R/ne3wqNZQVUKq8iSxO1+JqMy5hxbpTSS3+0cvd+6wkHSGez/eopgwZ6Puk+iNag6M0v2br1a
+i197JLFJF1GnIcgJmF001hpY973phUOr11s+j3RHUqZ91pAIN6fcqolPwJp6o/EHaLy6snSe2Y8
WlXHYKis94Ry3eP3JWx+yWR1yRHnJnZEWyp+ReIj2XkeYhhi14KWg3lfADmyoajZ5bcIHpPY1mGZ
qM1yLSGSULKtipAZBf/hD04OuWMHBHWa8xUdrn1t9Clwn5bLijwpyD0126zclBWH9C2Btl60mRxU
B4BiwMI9an5BYde4PS+FrSd29+SzfNZb6GJcjes6zCJdX1jaHxBpo0Nu/ARWhY2WmcRyOUkiRtyB
bTCHWGGh9Xc+xBi+UVJduNoOWoe/GlXIF+Br1lTvEzRfhymwK4kLY9Sd4k2U+HCfXASg3VnPmei5
W0cwivtjm4NZ/YAjRm3oViYajXriA+8avdWMr7qCAfAnCQFAbZZbtjS+aoel5IJpX5hzUdLKk4w1
blPXaX7/klWD/4qGlWvLHETdm5xWs3kfVjDRCLmdhtFYkbop3Ddwdd50STs9Sr/pjNepZfFYkEsb
RL/LgKiwB8Idhb1zdO0rjWwpj7rDaGiHZIWHRZchv8I12H3OTmZmHEWw+iYXz0z4++PUc1xxwpIm
XwMgTrv4qvIpB4EncjXL3ttrE7eix0kUnmHvGL/aRO8w31t9Zx1EzsyH0KRGQ+FmwY2biXWdd6Tf
0lQ/WpPH44lJlRwPqKhceq0tCTiIYLCP+MBtwjE7II3Uu7dMQ76x63gxxl0Pt6ihz+4GyP9iwuCd
nRshg8Iw33rjLkQYRhFnEzmcMp8KY7AdCHZQ/AT0eHeERXXjLNzA3QPLYh709B3XJswvaeGJI3LA
cism00QPaENvVJO9GgjHWge+TWZ0Qbxn29qULv416WkS1Zm0fgemFsIWtELsr5oGRQnR6VRazjZP
tPAMKre8Y/dFC2QG3JrEZnRYMhYjV72l59Ums1nU9CKOj01wpFgIAMfX/tWJ3N8TJ+Vd5tXtFjvh
U9L19o8i1sY75Eze8xQMiuRIOZwqRyBKDCCkaKB/2TIRvom4DrZ0IKYrR5JwVzVo7ssGwqyujyPN
Ya0oFKYAy70YTlRvFKGHDJfVduCHndIcC1MrlU7DflIGwdxp+K2Jswm2MMmDFixQVCt2fTHCKSQf
XZT2V7OL9B/sef0aiTgm+Cq2drmmhZeyr+xDU7UWctPBBiTKq7zqKPjelD2OR6eqXhJ2R87DnKJJ
vq7iM8vxeC7YoHed30BfZ0q+H3M/23AmtreDFpg7LImBuQIX861vVbRu9NF79AGkIh2EVGybwkD2
U1Zq7Y8cupRFzHFlFON9U2tkljWSwrWBAZgQZLgNpxTLd5T3m6qmh7urQa8e9Nrwd5NEPrixTMvc
6Lll/2QRdrDx0ec4aWasdqiNm0etNcOjtAYqy3TQN2w7X/AKk1MfluaO4GKCVQ2cyjPpYwLkkBL0
uvXjkROJG9nT84j/bKePE/7qsBAtk6cG71ZNlzYyIouISQ8/aOiSw2dowY+pT9K1RubsqyqG37qf
DvTU7EMUe/l3SNsohxDYtt4zXEEEgqPvfElcIqUcI7QI0MbIggO8xhlcDrB4yGd7mGKDZhyHAlrG
ubmRSMXxKA/WtFdj0Yoth5O43oxDhkANfky6rukzvxiZSR/PTCa5K4LSOir+ETOwSK5DJ0PF1abM
WyPWt6mZbdgWBWU3hfXBYMr0DW0RhzIjk0RAar+Z+wenJnbE2nfJc881jPUmTtpvRWLHr0RTMX7s
qvauaOP4S6wpvI9jauZn2zcDOgnqe9bmxAVbhbfPOShuaExi+cH4h+DCZeXNC0uhrTQjcsBR5+kb
1F7uIxRSu9+Eg1JPsUL3VfUY65rUlGD2vNkVX8r8twFi9Vcf2Y8xzoJfWeySGFHCMCuUMXxVXZBr
awup9rbAyFJ+UXpifvEn6W1lLxVpNRypXlzsPXeF1Ztnu9WefPwkaLnqkDR7RjQqdO8118yLg0lh
RGxRBORDq8t4ndVa5ewCRu/7EUDV0Uu15GqVdFlbV5u+opRx1ohlyFbt3OnVUTGyvhSGla6L+jC6
g41SVAM/J4DCJOBrD66Yeh9IeKbQpsUOBNA8TfmHbttWf7LADe5baUNKMKr6BFzwDcWz9WBRkaQF
RzPbzvERgfheewrfAfK7kWy1EfZL5L/b7JfcbOwnGDCaZ5B4zYOP+IMh+xg8hKP+YFdJvSZotz7G
fclZp2kNdAVwpRoNYBvUdNi9qH2bfecV0aYcu+cxScNHqxW/vQ7vPhwJeXR8Z8QxMsiDr5IoXLGL
ueskTodviZvvmkk1d6Rf2muzGIzvAri/ia2t79Y5J7M1DcDghSw3VnsHc+eqxcn9BiPauAaV3r3m
Mq5fJTv1U2YFCIZtqy+uIUT/FWV6A7ksz/dofTC/8hrQJ3WTfWnI/pIL+tceoDdIUt34ZUgcInQH
JVJEmQCwzFAEOx8h9HpiOaHKCuJvMminL1OZBzsLdwSq3cpweKKkjL4SzoIHxs5YClsEAZgKAJ83
vb7z8rJ/VgJsX2SNRytvqgcOT+290xvxvp10f8PDbd07g1SY4MNy35kRMtepdsFZRI58SyL6vrJu
zDcV1yH0bMf6qciZOXZFUfxSjfLOLixaOnPmUO9qN8/XZOBFV44l9lpoo7ejNsEgpOE1taKwAyvV
p9gu7Ox7VuvZXVzRpVp5vtTutLG2V0lHDxR2RLw3wz7b6zOjehhKsgUY4qCYCuUlD8Lgi92ibR90
vhE0yPp7EkzVuoL7uOdtGL8lcZd0+E7woiaV3usr3mRtRYHu/uxT88rUK39HPGlxeO4N5PA1s0UQ
UKjZM6XondoOyB2kmjFM+Mz47gQBdZ2viS3MRG0i3E6rmU976DFX4K0tsipdbR6NhOo+Qer7tUIO
/Jimrhy34AAgcZRj0u6SIfCe6UehHS7VIfcLe0/0X/VFj2hAIinYpmOGZtcbprvWKCUhuU61xiMZ
rtgmMdPhEz0gRcD+Tb7VXUItulJWQPvYSLIdm066KyxsrplA8h3G+ImciTq6NewDUod4z/d01Wj3
vRhJyYjKj83mqpURcqtJdTtN0yt3FVfZsM9U+w68WO1RBjdHDvtyi5rXOomMcVkSlu8DS8xe78dp
EzmiBQCGaeNkZMM3Z3DFhZoCohvrwhj02o4D/bEMDfqQlUvpTPm5HqqgOSCkzb5zkpHUbfHVpzjD
m9AXKCx0ovRIs9vBotE3lADuhuDx5r0q/PTKCE1HhybSS9E12pXnsqbyaWeVskCsOgSgSrUeQscq
LvrmD+KufO+544QaLsCslSBk/Yrn4iccMf2LyLQ3YSbfVKHAeNDFinEl1OWrSmNg/G7XwX4TTv4d
SnB+oHb1Hu2kEC+JJIzWAPi9I5czWAXuwIkgLPr7zK5oCw1e9NMvAwcLP6pjP3IQYMQjeC/PwGrN
xphj8BmHQ1bPjWLYx3cFOnQGZHAt0bidaSY21xTWwBmdf/wk2w5Xj6sAh0CIls+dbOrxEHdddCHw
3X7gZyUnDuzWGnP5u4a0h0ABv6WYEM5Ja/s6X1d6rqaVIwfKy8EwjrXdGfuRxvs2Vnb0ZESiutIo
L7djVb1HNDE2VcWkrKWVuS4rqT+YYtQf8YTXK62qydqm9XKi8w/3iypob+HTe2WxmS4xE5hV0wXv
RufR0micaGN7xTdBP3fV0OdCTojnxYTCREOtOjYVMEpaLIB8HHrnHLxCerXI1XYtru50heipQ+db
UnvG3vQcF0X20xC19p5nOh8gB9fkG370YnHYJreaGmkdG5wQsJv1B4XW6atfjtFeAR/8JocqufRO
BSMzog/d9X6+cxt73FcpccurEdnVsKYFo29pVcGQ0iEA7fuMkVoZ+Re6mtR+nJRfK1qhl2xIeVaS
gTRszcuaq5M4IxaZGJNr1J862MG/CBbkOXWj+94Zy29DjrgxDUitzs3Qodimbkiqnlll1DMgs3hX
MElgEof/VEtM8SCLytM0YXMCenVxOEu9IUJryBK0AN7TX/9RaR4OktR3rmSDohvUQJJCJU7fNTs0
cYDxPeFZ1yXzxgA3hsMFV4OlEWmcRcwQU919GkGCXBuqrj0RFN5R9J53V6toYrU0/V2S1dPZhFu/
KqPUXelAXs5mikbHTG2GcrEhzqPM5Ybskp8ktlpPIrd1mvqm8jeMVMaN7IsAodrkha9G5qWnWNdw
cdWTs8Mu1W0DrUxQ6UGP76fkax25IcOIpjwHLGI5JLC83bRmyz20OvmamR29q0jhxeH1a08GZrIt
HWbaPdOglw8z4uIlMV3tWaJkWSO9KT04uUB9h1iN951DEBi+XXvvgVtQ7xP8hg3gYTZRN063GdT6
TWnp7Qn8SxU+JSpziOnoZqhJ8wal39uLyDU3WNx/lbgeXtMhi78L1clNg/R9HWeeuXYTER3dPtO2
GsfuaDX60Pag/qmNDX5yPZCuO24nofWAlbwx2QZJmr84SSmHV/pUnIYbS2fvMyNQJIes46l9ko3L
OEB1GHnvay2VGeu1hpVaHyzAuUOQV6yoQx9z9Q4cbH9fy0Tm1952OYHrQW1kD30yVfqu7Dovg97h
6f1GwfDoiHmGp77tYSLKA55cFH4WaIRo09oo2sF0DXH6omjl+Dt9IuRiM/WDr0H/MmlloxmMvR0a
3vmJb8LR0IGuGgX5Gg1xCEKrtfy1IvOiWw2RXQksTrpXvmX9qN01nc2ZupKJ1z3VsqClUoPwHV7p
nvANWJFTVHsQO/I4IfcM9pHVhuJeq0JpnfyEpsvRjeP0l8mXtK2brjQ2Re1E+jmwBr40mVfzSJVH
xdybDP3ya5t5rjhFXsJMJikrJGgr2AW0jvQ8pcfUxoaPs8rKoeXDhAgQ2w+YJO61RnE18tYuWuar
bjAIThhhPGj3qmlTtG0DFmUUGaCJWdCrPLd2gTHS/2D7bt8lUAvcdCPMmEN268KkXtPRfCaYruRL
ztPha028XvxnuPWPplt7ZUgRdP7XIRmckEpOq1Hb3XVsq/YBLC/PAYqy0Trhau/EvdUVNLdkEtDH
w8qoaF1k7k0z0MZCO4sewRmgYN2tCfgFwTb4fWQ6O91nOPLqVJCRj7HnYxdu3CgaXmsOQeLU3m7R
ctdbYOd+i/mT+eysX6TVlN6m1xn0ofnsqI/fu2Eo4us8+IQOR2GDCmloFH/S7ATNIi0am+p3FtI4
Kimhh+ZuoBjUDlYgHbIfNCDeO3h6/LQi0nkeCnTRzldjVH0MFoFOt7/7Rwt1lhR9bKC6DudwF7mZ
Y0gayx9H+rVRFpqia/jfGJlkgcS4BFA6ur3sSgYlKHnBJ1Y02727zqbhcGFPb34CXa2mQwJVxKWt
6FjEauUO8NEVNbPO7ErSd0Skm/YIFUHz+/qhZhUK9z3S6+ZfH+Lz8J2Admk6SG4c3SVqxvhkNTA6
HPdan+cnCTiRI4WVpCfU2NiUdaNPX12IBxu7L/pwO8k8ig7odgPjymFMsY+VcZQ/DT6b4K40aP0+
4Wro75fG7d+/7I9sd094Lso6i04gcHfHND9/18KRmWnB6jzZRo5QhCJkbg4bcS2jLVGeUbYGxZOP
921d8VZGyNOTf3TMzZmR/z+32/U83YShLwxCcFxjbkp+vN1IlNAktBjEkgi76iE2pCcYoHEkveR2
OaLs0ANL5JtlEZa6NvdlJ+EHe423BVg8M3sey4RJF0ivIXQx9ebqazOi/1vZnWb5h1nL2O61IKcT
3E1DHb8aTMNj6IKl6K/Y3Ebv+Pfv9VMywPypXN3iO2WSjgUDBd3HT6XXUd26XtDvltk8gByv32S1
H+sbDgJx9d6HGkNkDnND+NTFKccBJ8BA+T1OkR+QR5ykGhNAul1SHLIxgkYNr4EpUntrmIc33bzr
Nmgr6Aqy77qd11V3Y1QjcWWUSbsXpEUun7o+MaqDMeH3pAuujOBLiWm7uWfa2/V7xwak8I/P/skO
xmdHPYoPzCIeYVZs2p/uaDt5hUE7aNgt7XOcfNI9Tf2o9wSftMQi0lzg0fZvsw6Dt9vCEtOZmbca
C9f2/iER+viIczXCYySj82ChzXQRwny8E65qZAWGlWitUenFm2VZoK611J63ztuqHqboMY4JHj06
FpHw/5Vi9/8NhKThmJ40dAHMw3btT/kJWTArY0TnHItBG94jfYLRJzkIUVGztk97I4CoSl0xtA3O
q/9nz3pYXqL/rZx1Pn52Prk0GLCBoJu9V7zjn341uI44GfFWHRnBoL0yGlHBAx/9n+idOrKUcI78
qJI0wsWoud4rU6fgybc4lXFs7mDiBgQCNNuS9tQew1RvrMESmN2mmP9GG4WF/VB0k0tYS06XYyWy
VGxQA+PIrpHGxXfWEIIUL8bMik6N7aakYaioVQTZ9F1fXIKwC/unmHSgJ1G4VsszzAh0E+qifYZ0
47F70/8a10RLWBdU/go/eiW/t0mjR0ezG53dUNO8JQTMpPEMhGBIOf4WaBJinfzKbezW2ctM8+nW
rD4TwQ2jyvrNEDrVpfcjLz8hFvbXPMGoZEihjuq1D2xZbWjO2wU7KVQWL5XqCB+1/vb3W2NYH9e9
+d6YUhqCJwLbm2t93iFYtAItaGGzxxFJPBedkWTDdFuhyhitbEThDrLKWZM21UHREW5bXfnCEUFQ
4wHjGu3Kui/TmdhXhMakMxIfKtAtKAhRnxqZ7xxMWWLRlciwCsYJ072d4kc7xUEdxGBAamxFYLf1
ApZaIvGQFohhep1J69WBX4CVu5c6YpjaqL9wQhNaQZwWaL99aqfp69jopHmauVTlnWV2r4wcg3eH
BQkYSzyk0xeWaZ4XPB9uf9cCPYQXmPEIglbrjHWnh01LIzN1u0MupwFACD2PZ7zfUnJOrmpvA4KX
jxNCYSB1CYrZNW5r8pGk7bVqB7eYC8S6YeZIHZmArStbB05JxcQxDs7FLrB815pBso1w3gLVT/4V
pTiSISOuRu0YGjl2fZPxbb5WKtNNqD88PX4SweYkIkgzznVFC3nXV3pVbMyM9+NYzNipcSqKmPyJ
NIa71Ya8KgqaXPwcmvqsteq7EMfFCKV/nVYdmUMk54U/PTOLr/noj+lDLdPJ3Np6KidW9BRVF5i9
R0OGxHxUFrGoK4O6hq4LQrJfiajnMeHIVOOg8Xenja4z438kZI9SZtGDodbwoq3UY/xXSEHd+phZ
QxpcFpFZDkm4uhOWU/+nswtEmiMuE6lT/bAlpjmGXjRPYW2Wf8CfBVi2FdXLsa1j0gvtRLT3jZs1
69xVArQtAYEkK2l5MR4FOVsPRB/E3TrqBCj3JPO6nsCAXPUHf2RJvBRDNM/NBgF5UKvG1zbXAtYW
U43j+u/vk/l5lcURLRjhmAYrLH3pz6us1Yd2MxAYRq+lQ3fm4+tAkRK1JsIsGcd+eI6ZnEWP6NX5
SheZoHXzIS6ex/KmRdQh+02kuRUtpKihDZ4QrjTBmfyK0HoJvEnMGOoiU1sF507B/Mib8p2grAq2
ehZP3dcOY3fBEtZrwR1+Gzfd9m7PZ2a5HYr93z/z5xqTj4yRDhQlY7d5a/tUY7LXs6wh/DzJkfHn
k9uyDF6IF5D96zK+/vuvm83AHys1IQ0b36wu2N+pbT/tpExxmwTDlrNnTB6IryAh5pKxRtJcrzw9
7JAV+1X5PplMXFf0aLP2shRtQDrgFZOhbRT9P3b3//+iXIzBVFu2QwFJouSnQiuGluW4Rg2t4FYS
pWNIQcOBn5I+jIt56u3kFFpGmbXBTx8tJqK0qZ2qP9iYG9I/8aJyRPjHN/VRlUzNgQFduoaF41YK
2kif7kyrjVFsGEm0rxMZtj85+OX1L1jjrBAqk2mwR3PG4NhyfFN/oIHixgffhp5wl+U0j/ZNaeb9
UdqKC68TpFv3/7i+j4b9+fpMR3jCdvBI49c3Ph2xjM7Q+3gIkr2eSbt5ad18ajCTFjkNMyCwJcuP
FGbzwsbrRORoJvBoHissROPZpYfMGeXvF2R+uiBpsgPa1EmG5eDed715s/z5nQNFQOyW8X+wNE4A
ciLjtNxFkPiU6pmOMhAc+oBZ14JFAfxqkGR9lLVSCLv91PCOZVvDMlzEuJOJFP2K5InmZm7UzrlE
1+CsxVTXzGHSIJAArAqlFX+w2CU0yhLb4Fz494/C8enDazJv7J7lAUM2SCvThfvZZd7wK7ohj+gl
3/Sck2HE+R3BPXF8p4COshylXkbTeTmPLKbRmqPh9MaIfrYDWjS58dJZeQFpdDR19VZxkMUmG5gR
jQ0Re2i3ctfLcJ5TtgzjFdTjbBTUUosmFRPRWX873Qx1jtuU4pj2gWFfl+WuuT1Qi8xDywQOtcWA
aUssqMSq8ppFxNhAXO5+E+xrRE+Ysi31XnS26k5Zl1UxGp0CS23XpTygujciby6aHilZ4Ac9HmSR
ZbyEDq47PHTWpI18WIfG+JHuGr2qtMzmq1UIeuwHA9NC9bO2Q11ddI6/CHJ9IoeZ3pSsZnCNbEoh
Ho22+ZZ4rlbc26KI0BhTWKEYqmvb+5bgVGB7m3gP94s6fFFNLwpqmJ9itqnniiVBRVQkZ/xhXHi1
yL9vywN8PmSQgcTdtPUwriMi9AqtfHGkaEkR5CFAQEc7ivANsHUknqQ+uu+QZifJCH2HrGpZZkaf
mcAmaQCSzaJHfovWIRXbLw/ooru3WahYclALovNVgTUXnzdNe3zzUBaJyUdk6jLrBJ0Q6sfVLF0i
iBfB5HKzLEIJ+aLLWqA1plptCIxSRHGs0amaw2GwXeVCcb2ZXxMRswdiK03B/mCyZMsmjmbg8yYR
FpR93CM1wVV184hA7XKNh4gukrczbp3F/zyqtPt4JfGzIbVn9CIJnsLEo82YIh8XfD6NBtY8Yj0Y
Rs8AEnDButNPEfnJdYy5kX9uJDxQqm8wvcyi6WV9y1yiZRE8+XzzEgiojcxeZ3h539puKO+tsJf5
c3YzjouavvFJB0tQbEvBu7eHBZCgu44cxfPE2slAYIWlnlbxChnk/P9GEynbftEHjnWMPnOpncrb
zWezn1XNQ0Mr9pwjzbPXddo33jEIMn/QoRPVGROryQnbfNcWKX3hVRI2BK6FjZY0IQLL+eS+OH0n
Z6r4xRrNuOQytqLI3j2kDeaj5s2PVbh4fbXYnP9UWlTcADW7LotVWw58Q2Ywhvpp6CzDuaCYsbOz
DXOdIkZXo5tcUFuzRNAjnv8NwECCkAfUqASb1VZlxSe7UkywQ61kKJ3BMat2xMmY7h62EoeGIWg9
bdVqoIUvy+O/NAmEzFykztABtOCXmUGLfeKFadO9aNrRJdM1KuW2ibSxeewFPKIVU0om1YXRpg15
IqRPFz+KIKvjPRTVjhmZCc8OxbUVQad5G5Nydv9jb7brZ6ln/RO0vii7hFSQq+X1XMwOSaOMt0TX
IveHT0768Ahc1TCfSIJ1Ga8GNqP3fYndVIOhXObWuUp4P6GzaZO1Cmp37Ah2gC1Hykk186luQlz8
eYB/OT+p6Bg4817a+7VZkPmRjOqRfHdql2LQGet0npi2GSCneOdSZcJOvr0LjXTyef6UUEpYgsGo
IgsSrYwFVn7DajAvsnIo34XC67BZpNxs4lw9OjtVrWXNqfD6n8T7pkZ2Y2PitaVHaQTPoI86dQhj
WCMljE3HzNY5AXTTA9gP7MociwbM3UkgiDxwvNh4oQ1LPbP8vMKt2QRwXvvee22Rs3YuNfzWj6jd
jGm/ADqWUjfvbO4HuCX23/lRIeYnpH3WHi0Px+wxjvFUrkER4WiUE8Pddxo6sAhkqyb/VdZmAM21
C4JLhbN1IyKyk9aWIYkwX5gOpbCYDQK3jVMmjbbQNouDev6g0xuWLeIycsclKU6P/KjndFeb7R24
FO5HkdZJsAFDADeaOWn3hSXCk8f/3tmbr2D560U0HcLLMHdeaw7ZK/em8ne4gqFXByWM4tOy0KbQ
M/8MNMnKjVbYXr8NMxQU56ZmXg5yLkWMjNw1Nc/kdpiAS29erFQfGZb2uNnUgMZ45hl4OtmhBQps
+u+kcPQ6gnto2CA9SFfoWOmKHt0EVJGenwjTbmZOBIUpaOR3fnd2ysaaX9ObjbxzC75QN3b5t2N7
YlOkbzhvkHiaUcDrEwE0LFuIh07w6FllhdfjPh/58rOzpUe19uzlcDsIN5uXe3AP/IjlJSZJQfOg
pLitOIzlxL4pU1bGU1dW1oAszCxqAUSc3rn/hRkQW/RiuUWZNPEhlJ5hEEEc60cXp3A89dDeSAlY
r+z0IjKE4+2WpFUe6cyLBN+EA6xZeyZkJNH3MVm7VQlX6rZrMkfnVa+8pmXbWow3ty8HV89sdnIJ
AWYePRvM+jGJ2hcSnwxkAFrKNvf3EuxWvv5PS3muwOR8HKCxjDuQae6ntldbIJaAOJ8CS6X4AFfg
s0DYWZIRMG4bNes7IX6muoeGMag/lCH0AqshDymunDLj7oMn7gpIaF7T3Imb+e/vV+h+JFV5VMpw
kGysYHQFpcM57mO9q4PXF5aw6tMCoBgYvmPIw3ai9qz1JY5Ew6kfi8AixQfXsLKO08iAdw+dxzh4
KsZ/sJQDCO/xiiVgHuqNJsws2LmJnOLNDP0It9oNtjEM+Ev2LVnWMA4nszUP5Eo3JE7qrQXCFCE4
+lmhJ3vAHSM20RkqfipoHkve5dl/1CGiCTeFgIhKrB1s+GqnNznxErkS7BrkfjEbTPqyeY2z0udh
rlI7ltCQ846zjKfypzigZkbwbtMCitDyD9u0SyTP0xjls4sKx2aJjw+C6EmBJZ7eIs9iz5y7NxgE
F4bMUtCOjCgw6t3Wj7L15+V0EVNDzKAiWBgKueFpc0aKjHosEwDVNoAsqmpv6gAC35Bl8rOHG8ih
QqFAFeaywO9VVPCkVrfKwqPm4+/fvFwp7ZeYXAw5876Zzo//sGp+7tKCwLTYtTkpGDqog88HBksA
MIxdqz8vs7vwpq8fCJjFDMfgXLsXAeDKQzrlg7Mtxl5Td39/HOX8uP3vF0aC3aKGdWzb4WDIhOXj
41gRq9zCJqnO/VjP9H4RD88R4/cYNjgMQJAaGL89rxLVXtw8/pQIk7gzcZl3l+EGAOl1zUbj7adV
fNTxs6INhZKTbBd7I9TAecdhiQMhQ7BN9YNek5acBzCHBLblYBCObcSCd8S9WKWvGv/uvh51c7z6
HWl0Wax/nUqnpwlJVCI/yu/buF0zxcshEbaMsDZ1heXs2dSQYjUr0+DMGsF4ZVc9N6XK5dmzBjrP
pjUGZALTl4KhXgYDxK/Ocph/UdceIz+ovL2TjKkABDz0YU8K2WwhbABtA8EaZyNd6BMwvEEtTgMt
wioDGZyMgubiTaP1O/OzSJLiqnLYMulUkfwsYdcw6ptNq7oPCfPI0skcp+eD8k7dVvSiFPy1VQZc
bA2GKH+PkfTRnr2xaDAK8w7S1uG/qTFzGJZG7fXqXJnU9yslu3A6zN7YL25n15K0lYCwLGvUOTLS
oOnGH+y5dQnrpobIqyiTv2JVJtlm2UJqTws1orpKvTqLoJWEMnl9rPPykecUPi3X6Tclr+lkiTTe
D5pGW6vsxmY4REM8V7PNSEM2R8Q9FOpeENzRbP/+hN56S//zhM4dC3J8XXzMLBESFOSnjkqU2JoJ
JT3ZF5YnzKtLPkwPK1SlxX3VcwClo2pVwfel9qj4I3xjyzO3nLb+cTkfz/i3y/EsYsfh2WEioI/y
8YWhbkTzQeLeflmnRnzi5Y4C1brA0ai7tQ5GqinxGaS+SwYlfaLqh1h8qMuCczv2LaiXySOl6B9T
VetjQ4UtUJiG8BzD5n8c2naftsBa0hCgkBP/HTAnnWnfF1vU5i5D1qBgAgVOfokIyQnO8ZTG3ims
3KG/dLpU7toD0Tm3fdLJ2arCeSmhWwBolRUIfcKTeK7v7arVpreUiTyaotsZWtdKtOsuarZvyZwT
YIYTotIeWzJxElHOIZHubR1aK1AhrvWzTEer/B14utYdl/PZ3++R+HiP2GMZbElJb9ASQnfk52VV
IfnPsiGzTugNUYSPsodnsRxjZY0qZx3g2vYOynJVuOa2tdw83yy/l7e3cTGEL4dFiy6yMVPx7OrN
RkPi7XQ911bLoWK44V0ydGQSBA1dG2ZcaLzJlI8C9MZdydqE0FQfzjJUxvgFNxNqazD0DttfmcSi
ezY9LXrxMQxZ5GbOBm3Ycex7sdvlOGtRpEQQyv0gu0t0fDj0aHxmLI/97dQaocqM6c7PxwF8YPx3
w7eL2gsf76+wgfOE7jzX03utMKZnOu/yvRLKaDcNKrzTCKzxasg8L/6QKFBCUudE/BNL3xRss2pi
VQpvHDt47uZ4LMnvrPewyOo7J1EjXd8Rv/eBvA45fqMdNX39+y1k+/u8Mc1c0bmU01mpZwbQx/es
taqymeoSngYLe/OOU5O6eekiLYP1pG7m1ZggoPyn68oy2BkKf/l9XDSU0ND9WQhQyebZ0YEv80dL
usABziL9aYu+ohgfothH7DTzdgF9lGbafEnjbHDgcAkr3tkRDpY7qQtSqOPSxUuhZU5DCK2yQbks
72+hxU6/jXs+x4rZvu3fUyhYnO/IxgjufPZuBG+oz8y1rkRTHLqhyL1VeCtwloMa2xS9qVxr6/IH
PYRsPDHWmw46VaoFkqOASWunU9tta5ivIOtTzibE68Rz93Ipfpb9JeoqI4Ihg8XrZSETqBxy8hE1
krxHTzYyBE9aiazPCwFSL/Mj8ilhUGd+lP3i8ULv69w4bXSEBwSwDnxnQohtZmmayfyxWdW1Etul
eYXIb/rO04SJ1a6mCmijJ+ps05k4T364+NnU7wi/Po0df3bKBU3PXy88usVD39R+9Se2+tS5im4Q
x/9L3Xnt2I1lW/ZXEvXObHrTuFVAH2/Ch0Il6YWIkKG3m/7re5BU3VQw1CduPjaQSKRSUhzDzc21
15pzTMuVOBDG0MnvrVKvCT+Z4AhYtY2Es4fmDRmIZx9GMr2W8coCYXNBJMqiXUtNh7ZWTkooPmGp
bBQ1lhnHeIWL9NRRxY7ZjXmUhlIN97Zv+AxVFTouV26Ppvr+8sIdeaavCyrF4KlgmsyhDPrAzriu
f+ln+7FCvzrX7ZMMHYRm7UQMGKZe1FwQudOhqa0SMqY8w538yp2jf8mqNEte6tR4mR3jHuJdukku
3+y6dkfEje/2VyETMHeNbSbQNl3fRFdBIKLHsE4IS2BEq3QbbN1jRQsa4NZns1C2dkJXZK04OSgA
kcB7n122BBWM3YGJX4hfgYyJPsv7m9y1jC+KETveVdx4in9iognrWJeKwfm71a9iWRpnIAZZCk9U
e4EpSfhQLihU6cTkHS/pbAtlcNh314Xbwr03K9SSfR7WDJuw3/AkvXyx3o4OlfE4hjwD/S0TkeUI
SS3z3pRzEZ8LCrDu2FtO8Ul4tp9RREk4y0IvbrW1Yms6qge6nIA1Ua00h3nS+PPsMBW7sRXI/l4k
VofxZ/Ynx7rinrMiV5UNAdqMW+fjshcPSn2t9h73WFXWERkuhaqPWGyj/Sg5qhLv4wkcMBvxL39i
bbGtWg4DfIevXXZYKExbFsdPEfhpUNSSejYm9kqYkZx28sjiqm91u/HMjSUhWF2zQYxlLzrx7AR0
Nv4yYLONtio8Cnsth8juQeagnjyC2AzjGzMQRn6fd0r5OA+u4e+xeK1IxgxKyq5o+5Vou/xFq6lH
T/O9nTTAwa41EXhjXBcZ5MBVDfl5brnPnFWz9dLhdkg6zp0lTST1sYpN1zwnmtz074zGpo/+V6Fp
89VQaLKhM980GCpqi8oOXWxVSZFvnQuCXZI9/BdtP/Rg+jsoEpmmHJSgiZTbmTyTtK5i3QjLb7xN
yHFF2c3TFYx7ubXRoZQwrtJsCbSLRACheWVJDntCp6GNX+Os9vXPkqpTJfVNV/DdpzZhuWWs8H/S
JjOzTeIqdDsZ5TfeVY8P+SQrcoXjjDRNiS/TAFewvrw2fjNQ1fngyJV0mpmMLxePXJatxFwrjfdR
TULEGnEA6jof/wCxWgGhsRlFkzgRfk1dU0wAR6cx1bvEIDrqgXMeLfbL72hxf47Ftg1Jl60UvbuO
lG5xSSy3JhwXWfS+L8k136IgB3cCAmS4L3q59lcuzx4BNitgswIjynx6PjdRVcZ7PZMzx4PtlsS7
OLF7Mji4wMBNpsKB3pQGpyMkNK2zK8XiqVrBhehDMjXSXCmCtWd3mnzI9c4kyzyqLGxKMiX0XkDp
25U459J3jjoL5N70cUHnoYhUYR1CVl8cxrH9tB2JUNmegIxEnOZHbaKGEBRIuO5o2aYSTsx5xmVO
zbn5adqAt4RLQcQlwGieocEGGbBKCLjs0rzO1HYgdbpgVeVWT6vESTInOqaJiWNNklKT03uEQXbv
FZUVku4EHGmg5MO29i3zUq05Xb6s2ms5AfU58hwTM6bD9o9McokWJFO5UTXJFaeZKesUDLmOHvRn
DkyhL0ZfTJu7G+hdoj9Jea/nawgFOQ6cpvalLbdhF6+rhOoT35A+xl13iaKhMxorbh8LPVPJOlBG
TVRTBbu5aFYwdzJvC6piXxd1T2VScqemyUDg7UDUcbc3MBLF2JNpVVJZUN9io6DJ700987n0vPxF
TEqvv7YcLrity/qoEnU4p3DlF8WCHvAQqIYyPFQmI+oH3XO1+qocZKKo0qIPozMnEgcPcSG06osr
aGrBBOnz+KaH3hJ/6Eq1D58LIkjJExUgY5CoTA4DvyxwHXpc/H2d1HHxzgWc1IN/vW+boYOu888o
uKE+58j5usiBQAWakbMO7jmszx+ynACIRz2Sad+ZMjFQ19JUWs0AnHlsYRZa4Ci4i6gOt1XR8oeG
GFT1vWikkhlG4zjxej7YJCV4oV1HdkGziZoONaAURlH5Yb6ypYtM6p2N5q0mDza8ZsicGvlcI5F+
8VxEwNk5WGHaU00ZdNU6nEju8qGwUB9LbY8/WG1i8mwJ302Z3DRoGVHClx4TIweosvpoJWquHmag
N4x5ECSrJHQ+O4bUNh+JdNDNJ5querdroNLcIkVPAyxf7SAOsEQi5VwQ79Pdw1ugrTGzwBqlKesr
/AUO6LU2ReyCt7gY58czXExvC5e86dKNnXMN6OVThWyQTFtJhanAGIrIYdpW5GcTW28WJ9OWmpQt
fBQGM/grqNW18UBu2t7OzgwvfXKzPKj54X1CBpAvp/23Kpc7FRaE20s2/fGIAwHUHkk7pnbJNgLB
iithFQZ8sFmcLDqN48w8rBCJy6nLCZ3w2Q6snpU4FUrRNFAhLr4YKMONMjh1epAVazlVumRjDoPV
733QwXzOuM5S/O4pTYeDpBtBSgxiwRyo4X3JoE5CDJ+OKkUnu8t7accJhm2kRXDrnAOLQC7OtNMY
XPK7xNpnUuJyoJmNARBkK5xyQi/Mj0C1Wu9G5fkD0kwxpWBNdgzttUYGR3B2weCOnkW8VVu4L66+
Jjku9tdSZpr+thFKoV8FBsNiKMxBX0KpluJDE+qihAqUU5UnVlqpwE/l1DoauOQhqeNU20UW5pkj
QzKJXXkaPMECSYfNAPL63knCpNoHg6lRfsFDYxwFD+m+L8o0PORDlXL0Jt6dM2bIrXGKROVo+1mO
oTK6BwmD+46+Md3lJzK0hngzj6taox5AkZdth+PZFaBlM7VL4y/BYNTBI5PIRFulCfDE284CxXZ5
t1so48dtf2w0a7S8x+qKu+31roH8N0YnTZSSy0PFPsWZKO4NTB4fSImlR0T/tg0OXVTF0ufKThFf
ukrbkzpJdRpszbbngR3mgKY30IiUGuslBjbG7R6Lk/xakW+YNUfJHTac7M4cVfHHuRLPVarFtZ27
xsYNU/NebyVjJ2w1S/YZL/cEBQXdYGkjEHq8/JEXzUt0VnQsbQPZBgdBB4/DonkJvBcvWoKRZm7t
YwNQtX0q3DJ4qBkFKozfa4pgy/QbOF8cXgUhrHFwzC1EysE7AqVlr3983qq6ZZuaYpKDYS6kVqZr
1LkHsWcHthk7FHbWRhUbjW9ipwpNuZGSGAoqrBatPwT4D9KH3tPrWn3nbaiLMwhTFFmjTUuBo6KA
QYb2eh3UOWpKFEzGrk1S6YfsWp20LRi/3aqtlxlrVLo1ps0aBczt6KcvuxX9BwLDMWAyIDpXk4bE
lQXtsnnQbU3iIqvL2ZQ4GaPocMWg3dTIFuprctlDcVP2Ro2axFJRTCCe8I3+xunzIn8BPp/m76z0
xRgShCJ7JyoUpjvMVXiuLy67VxY6nAq1Ps0MJTT3wrwnN1jOVn4xMn+aibgz+6ocJYnyY8Gp5AEs
vvYZ01Igb6IKdM/6f+K7WdT5PL0Zj+o8AhXcNzZnnUVVXefY9ZouxOGHuyZ4yAsmhgSiKJ54yhvZ
KHYzc0rlsdD8NCNFsWBwG4q8LG7Lyuy7d0TxCy8Q70nhTdmGbcrUrTqTx9dropHspkY5E+5Bk4An
yqk93RU3NdlvQF7Le7CNpGbJKCO+m6CmVXKbc9hRuwzIvvqJGYbm/SAdt0quZ3+cN5Fee4uWKNIv
BgXrTIvoptVwq/4jwKOFPqKOdM4gJm1xJ2QK/M79Px6ZXhVKfNnY2fgBWMLY/hYLoWLaqkmynO3J
SaOqNC0p/zxroIpJ5VY1eS5OmUUM36cZJRjiu4UiOnV4qdzs2xC8V3/qfVDd+75D5kJKWMiD7p13
utwcDEoc7FgwA5ht0CJYLIoSPIwMqzEjDnFIkm2Fwg0srg1+/rOE1N9fBxxDMK+DvbP2WDGbeCsl
jSzuXdi43ipvdOUs4JpZvD2IznsRQ4qxoljNABsS83FL7AfaLsAs7LVqZLzfzHl9qhhvOtNm3KGg
v1W595bnd2PQcpoejXqyJ/VBo2RJcsJaAeExINGJifbgVKdZIIxbgd75TzVMEtrWMY2L7KlEJNzt
HRsj+jnBH2Uc7em6DXYfW5vO0Kry0AKqjO65Dnn0SEhj9iX13MB7p8JenAyY4hg8+sehsGxCX3vD
kqsJdEgCs2/AEmQwjuW6tB86s8vFGUOr2hGZUkdErnMiPSpAXr9Lnc7RuKxwglCgyDHZBOhqRjmD
MazcJK/CQwKBvt5RYMUZRa0mZdI7q/3NTWxbhDxZY4iAzdbivBk9hYqMGTpLjxBJMBXJEuZ9mjpD
j5F6Yo+BD0GunurwOzC9Tzy0APi5fvAHRF/fxrnJRzF5XWNO4PYnZCgth7+wVcgjOYNGoY9UOMEg
7yOOCgJrUG9p69lVPat3CqBdBPtevjnG48yvdzFtCE6pGllUOo/xN4VLGqloNkCaHAsIgNG1EVSN
BXOjLc2TKDkYPrmNA7nu8ou+XQK2Ijv0E1kH1A5vJiCeFvq6AVwIEBN9mWeKFjenaYRk7QT81of4
ahIpntR0i7a9P8j2TlTwSoAXt8ax8ZOsgonVh3ufHAp4LTX2LeYjiA0yTYv1a8lNSW28/J6Xmwjp
Xwi6GNWaMm66N91Fy0xUPCaRR1hJTwzGvOmFplPUpIj6MrhKOU02RVxhykvInr8LIhP3y+U3gbVu
eb1QuTPyYWxEX52z6qKRFVmU9SQLykcjhPV3VjhcOxu/rypBg4fzwUOJJtz8JNIU09NKKZC8cwoZ
rfnU1ugtZv5iCOEtI3pkepLkQYO5AgrXZIQe7dBS4A48NwDoIrdmHjYi7rKUpO1rI7V9B9D/+GdD
ZXSeA/Fhv2MQaha70RPmbGUyRM3TrMWmJYr1tuSo1D5BNjLlI8PtlH3U6bWRtF3ld6gDTfURv6Ml
7UMEwNlXWJrtHV9Crd4BNCzd7fw+vbzjVT27wrqv0BWC9KclnfdIRo0h1pqWy//udBOxW41hIzsn
DEjrp77jYLKdPwKOdQznNI7S8AdsRiYNq9LUE+NEqWOTIqjJkQt7k9bwXal3UvwctzDK1mHtC/9a
ErSPZi6fZ5Dw8JCb6ESRWZq6e4elSNnnAaQy5ENJYmU7OSKxGGVx3Elky9MDlVcuWRHZvjKZ+vz0
/apsZOptXuM12YaNO5R7h2GkAlwZne4dy0otiewaAYalGfCpPS8YyMlpy4wMnvlYqnSSY3yaByqS
U+BBQwxm2Fe0L8Nun2Fl7zFfwWHiwwZGwN+b3dC9aFkNUupJxrY1k8j8xD0PM01TTW73GVhY6TY/
ewYczPRJQBaQFKRpS7Brcry3lWwE/U4I9uX1zPxMW3rCJ1zo/Jz5787V1swN0GoVboAqG1y+uDJY
KPOl1EyFvXK2h3NAY7kgd3XLT05GQMkOvXJhylvN9arsGMWukh+AmvGtzbBFxQ6AGrRd7Un7yB58
dYspNAl/VF4uh6xNPv1m5koUBW0psR4IiIpzaEJ68SATDB1sLR2s7DXK59QlmUINnf3gJLq1D4ib
iM4UBWl9YsxTi0clseT+A/avtPvc5uT2rmclUVLoeDbk0NUeicDspONoTDwCv3Lugf8ZZreaL7TX
kQe0A+EiWQfNZf2NoDvMaVdlyaP7WsPgqX3UojKyiK4N1Nq/9h2h1ceooo8EEyPvi/CHiZbB+ERf
QW2P0dCY6TUG0xpVsUWsCX+IeHYQFAVZybeeH7hguFP4thvFyp1qq6ZGrB5YAV15cDFnFnsyxiRC
doPU6fcgXhjQl+jrygP4Na95nJkRHDv5wk1JtPTiMj8CmmqQEQ3naboXZ2oCOvKx4vRxWjUPA+8p
qbDfFzm0uhnU6aN+ZvPWWUL/ptXCraDpdliF7+zWU1Pr1XNtfGAb6EToxzqomxf7JJyHHNMu0cfI
QJwXu9bxB9h4EQ6ZVlnr2TmsmXSsaNsZhXxM8bJ9CrW0jLeyljb1Dqp2q+yJ3wvuAEaCrso8ltdT
Sje/23RFR+ThGFqWIMfkvnlgzu1GD5JQogKcJqbdfcGUrbnVxh7lBq04nCCrUZyvepFW1l4rK+F/
hpKTg2knNw24XNYSco44PyFLGWs1ubpy7SjuWopiElVGUb+prRojEfKN7wc0aHK3sKOHmJKpWHss
5/SYEwoAbrNTO/OU926Xk4Vs0NkrvaBYd6bApEo+mHkTl2H+nj5VX4pzHGxXtAIQD6nMPG1zccwp
1VarrchVTq1E8NRxqKI829P+xhJaMO3/d2fTHwMjA1aIVlaflMDt0Npdl3lLyir4OORfLN8xoIEG
V32V4BmQV76WRvVO9JJ3gtNvD9vcsG3szeCwvswDeMgXDM1nzXPJ6al4ERx7iJky4DLb+4E+1s/z
RzpN5RxO/jRo5SrQb02OZB/GA2VGjE6fZwS7VKhOt3BDiKn1QB5/kWK/d7/RhrKGT33bVuJWREkm
vfNgf3Nw5dsby2JacaOFmld8fUiknkQjIVF7RaXNtsoxngDHRGvZsH0z42Y2tI5Bcgcjlv/TIJ58
8rhllRcLQk/4YwbGXC423rwnJmbT7YNJiiqN883r95Qk+DEkDFT72biRmjHnm6BANnuE+F8EX35K
PMwe2wIeON16qPRMGnYyb97bWF4VPV9+S+ay/MFsDXrCoH2kjxbRqXv/iwShLJC0+CLkuNiG7B1z
t0fOKsu7c6XcjJ4IyA4jEEgtR+htQ8Vs4L6DH+8GcbitEYBrByzQDcVPxgTTXc2lDFCfsfRsCghB
c52EoXEo01UBVKl7mpEKHfxejtHzPuZ1kgbnbir9ZybzJL9CxTgFp1hTzTTDfPR+dDjMLzQ/qEHA
sm+WTD3IuZyiVOYgDdOjaX2qJn5QC1MCqaPaV86aDFCgifNjlPZGzw7LqqcgMKa/MO/5jajN6M6A
QKtdwe+pw4dMDW189yHiTgChosgZS2BuWs1tBMlVeBNG1/Ccnp+7vpTAzulrbwzeMHwYSeeyzkL3
Kie9h/A0reffseND+b58WZe1NVAZhkU0SOmZ6QyQx9//5aq2CFeQGvYZcHoskTeR2g3hsXXKMQSq
UL45Hrhp5LJRCzEvpw97oMXNlbr8Jt5uYAgQqO1lmeJehvWx2MDCXEmzqsTiLMGNLW9S30q9K7jA
WbRjZiezVhLDbr4YOkTc+yak8w6xDeuI9K1IC6w/I2GIJphZRsa9BKGku5+dbLPDJY5p9Y76wTDo
12oHde2QyrRPcK1JwDKzzPjsVhzoZdWQYC8ieqFd2LDXboNYR6ORNLmvnuBXAM3MLMmKoCjZTrgT
etZ/ou8kM++E0Q8vrKzvGgUE+bEyJDndSB2H0muewLSAjT5Etztf/8vfnqIuDiaTKHHcKDgnkR6y
hO7kNqkXZjU4Z7NwOEjqQVwnV1D5y+iodGZACGbtPAjkncpGRaXzoaiIW16njC+yKwLLUzCwHHjM
d+oAZdml4m0x8Yeug16S46a9uKiEntMZ1iz3rEkWNaJg5pet8aCSgdwje8esEYd19aJCcPXuU7YQ
MjfDXPug1R37CxnqNVuF5UZWdc2VSfQd1AX2ZLswKsqgy9/hW3Enb1VWOOGO0UYKcJfX90ETdA2d
jai4at2uDj8CiW0svH9NimrHa3k2XuWTjHMWuMx2/8mshegZTYs5ZcXOBy+8nTyEf3qDJuXALBtU
fgp4aDTuJWLW+z1Ef6uEhOJH8Q0BxOSbN2DX3EPtB2270RyvGEZIpltQNXFLYsxkMLXOhHKap15+
gTX4aPDu8iuhEWSzwxLnA6Brs6b/3spFxGOdA+33FIFAvRlUmyAO2S3dKw1AaLHxJ7MMpqGqxVzs
wW1FKBZUxz4azH4/dI4MGha5JAM6WW9bMOotYT6qZPkRu3oi4p0pcSBba04KDkHV42DdhNyEK93z
JflaBeWgJitVLkR9ZbRQVNdkTrC1YuRFoBaEYLv2l6+j/uZeoF9Hl4jlxgkJgdNi0ZHb00IsUoNT
q3sI5XLFwBWQjN/KrkCEat8bga7eExKBRBChUN1tOd2Y3Sc5gXRMOpPlEMk5msarTZBLJXkSqOL1
PWYGeCBDVGfD/fyTAbuZybXXFqS+1tOM0DOMcb7IXktQy7rs4Fl8HJi34ueKMh7fvR6ozkbq837j
NYb6ebZVa5hM613kKHBV49QoraMuN9q1XMeecq06COQEdB+tkB6LQOpIhUJrBy7Rk3BuzdE+WpzJ
Criaznjny3wzZ+ILdDT6BtwOso2gbXFTTDd1JpdgKJ0xAUAqgnGbmOMdZhJDWHvKOFXAXLJGLz8+
t+exoxygMHznWfVmxOOYKBpG8fXYDSKabvF+QsDqvZ4Z8dnzOy5u7Ks83edYV9NLnWgMJlcCwn1y
2udALnMKOZLFlPr7fM2yweGK6jBev7ZFYir7n0bdydEYVQoOU6xJFQnn8wlfVsewC50NHFJ3Xsru
ebb0JL7PiFqdQhAur983Os/x5MSzkE0I6SI959fbkC83eLUJhyIITPGlTcY9de836KT2gUxCwycP
V59ysJJa43w7BWxcfv3FjIlpqsVAAbMbV97AQrT8irm+ME96vUNiqFNyWL5L1WKQkkoXa5qeiDCp
SVdCMRNjaCsYownfcG7zQfKje+iLXHWwY+zT9VTYvfP2xiv869mSt0cLmCkhskoKhaV0y3VLQgrA
25+ayVs1q2pmmZFMjl72WAHjPAIRDNsNCVXAjBJDDm/mnErfUAi1cQc9OSXgerorjdaAsu37YMAE
J6chRGGVwdupn+7X+Vpf/gBvfBSONcJOFFsBB0Ik1lIN1/Wd3Up0Fs6aZ8TxRqiSh91FHSPfk1hW
2l2Zx5Z2k7ejGxQ7Rl+h1dZbUk7sLBbfZu2LF0cNlmgjdk9JlJXG3U8N6ITikehFUdZMRlQEJfHw
wU0qAjEDya7KPa03RhQRp6DkLGWacRY4q3VkT0MQ3iZlIY2DrdG2NpBqTkEsOuvl8lcwLuFXlxAx
JDUKV5JHrmUtZ3JqEtASsKFphGyspAWleZxuFXXEVa3mYrhupES/p+eoiHd2tDfLBw+HjiyKb35U
XiyXT23YVjGUlkReeKa3PxAbxdUtomSZFp3GwhZrEXWU5oEX6OnGj/m3IHh2CIzZIfe/vnb/2/ue
3c2fV/zrv/j1V/TN4B/9avHLf33IEv75r/Hv/Pefef03/nUdfC0ZIv2oLv6p/ffs5jn5LpZ/6NVP
5tV/vrvNc/X86hfbtAqq/r7+XvYP30UdV9O74HOMf/J/+pt/fJ9+yoc+//7Pf3zNatKt+WlekKX/
+Plbx2+gVzSqxP9Gzo0//+dvjh/gn/9Y+2SjVcmz+OMo4uf025u/+v1ZVPwU2fiTgRDnduAR9Dss
qoD2+39+h9OuIcuoHRkajSJBksgq/5//QAvzJ3HPDBEUTtRjg4q3IjI6c/PvjT8Lut0IW5l+4n++
hFcX86+L+ysnb6EwJSqTc/Ik/SZAFEH0VBr/cqpyNPJJI19XDthNtJMaRyUxVRKxa5s8Z4YWOAWn
jTztb8jAJIrNyT4SgWyfAcw3DzRf2qukLG2ax0J+Ca0wP5IOcNd5Wr+OWvWRPNYoWltp499wIOuf
kDX2X5sC8Y2RoxZapXqfklIpQKa30c10Of7Wuv0/tajK5zh4Tv9Y1eX35/qP7Mcfj9UzY6Aq+Pr/
wyocI7f/34tw9YwQ7Pnbd+H/uvzGvzOvPkf9E6ELZYgKLYOD83gem1efbf8pq6gvsWnIFoWowcjv
5+pTzT/phqJDMpi50ckf53I/F58q/zkKpJ1xzGVQaKn/+BtL7/VQka4RYkN+vAEF0OSNTGfFX1Ze
4qm96UtOcCDeiXSpjkmd52sWxl8U2BBX9N0vX83Ppf/rUn+9m2OcRHXDIh9hqzzTKLlfFyypRgRf
k6beoXdtgOqKcD/oTAmPpNSE173ty1cq0PLV5Rd9fbKcXxSjO8c07tW3HTtV4FZtMt07VIUBYzrG
mAqlBQon//nO53v9xJheCme9ZuBbo0FhmgvxdNqU/ZCbanAA9RheOYNOpimK25UrR9EOXpoOEs4S
++m/fHqfT5c/6eLl7VHIxOGW7QwIKqrJsSn3y+UkW474DMMuDxEN0VUbk1ZXkfZxp8KLYWidlcOY
AKLfhIHNJFCz33tgLg7xCOVNlTOxgiaXYoV/j63nX95A1DYGuFGIr249XuSoU59qIQVfoiZIGH6O
/CjiMfVzrgJPj4t6XySpQf8W2BCHwUoojxZzwb2t1O0nFK+xt7n8BS3W+/T+2OnhOkMlpXBevL8g
IyC6iuXiUNh+vYqp6zaCFtzBjhsEweTu3F1+vUVndvpCbAgVCJy4YcfO2esvRCoru2qqWhykgZdl
4lerCgQKzbSxY2f6A0D58CEso00k++4WKAgZs+gl+qsui6Jqe/ndLB40I9B2Ej6OvjBNYaC/eDdJ
bWUl/vXogOZOHyCZeU62aixVnAo0Od1KK/3wqsmd7FNQ599Irqr2TB+HLRIHcDW1a/sP4FLkL3qm
knWjdaVXAo0hzpQGfH4s+xHi7eVEE627SuGJ1NrccOQjB5DlCmQCvt0S8ODF6s5tMvfaUhL5HQ3X
omKePyIH0fF5Pt6HyzswryolC9IgORh5aysk2CJbxy6fd09xaUbrzMq7j5lThMRpAGjAzJhHuyJO
PKINdLGPXAM9Hx65l4ZWwN1QdfFjbNTyF7qAIE4gJT8S2ZRDVjLcoyXq8BuZZdU6Gyr1uR4Yp6xw
cLQyQ6BG+6gLIWN3w8p43SZNsy08J368fEVfd9l/flrqGlNBTymj5V8sLxjdkS358WEYI+VMZJxr
0RvvzTyWdw3Lhm7X2MTXMEzw0Hj9KrYRWXVH1X6wotL7JPmsHDqgx4awhu92JHd/b78eVyklG0IX
NjJUosumjNURpzugjjiQnutdR1lw4o11a5LQmne2g8XjaH4ltkmNZy2P4eXsMenU1NMY/R/aETEU
O2n3BIkkfhykQpxqLYgfE8UPHi5fs+UmPX48GvamzjbEFrTsocOtduR4VE9XeuW9cMCy7a0VFdyJ
oZEp2sryTe3jZPpAhcxNVBrSexd08UScPrfBm8BugAmfJ8XrCyq1phU2cpQfShrUpPTIGeumTsd+
t5G478AAfrN6uJLoiDA4MjFQFi/WICGqAMyUhxxww6MetOy0QYsWnmpjBf26+nr5+50cSn8dGaeb
QqPMoninmc4XvLgpMo7wQYG96CBD5Kcl2lgGKF8rwwynV1mTrAcpGu4Uy+PMJhHKvHEzO7jq1TJN
V40f2OExM1SCpNxAvNRmWb9gqwAy5beutiN7Trpy9Sr/fPlN//aKmCZabXZmmjmLJzcoDRzavp0f
+gCPRSRRmbhWnJ4dTy8+XH6p3y16+ipj6ajwOabJ3S/P6NQOClHwkSiHSveaVA7lGnZ1S/BgYZ90
LSKTXWvMw+UX/c3nQ4vFEIQuv2y+oVIO6Dcihh7pAfOhvrO01L3uW2HC5nKl93AyLN7l5ScQGLWr
BX8J6fvrxZ35fREPjIgPbtX66S6BSX2VaIO9bfRC3NeV0h9VTHje2oAtcQUiy3tnwf/us/LqqPTI
4aUZylHg1yKolgerlawqPSSQvVdJxSck7tm5pVPizAesV32BX+vp8bMsP+uot0HeQ5PizTCaAt0c
N8vkgFJZnLpUEycBcDQAiDtoHz1VWOHGzgZxIvzwvUv6u30MqS5tP16clbtYskga4HO0Zn4ISLoj
ZNoNHvyi19AvWLF7HZJqkBGYpTICIDKSey/2qLYur6rfLWUgVgYTeYvu0PJSD8IGz2Mb+QF+p3nw
8Psd28qVt1kg7hN63qQqqfF7Nd1vLi875ihUxiWJg2BRRKGv1hhRsHl6oe7cuFJDRWepxTjkJuRp
d/kTjl/i4gIrdDDH3vnkxlxsnjknJNQYdnYoqNVugqR8asS7VepvXkQdD2YK9SrYOXVRFRM2C9mB
DJYDgj2XwXiODB0+rHiPs/ubb44mrMLWrOt8quU3F4uhIaGozQ+4WXWyA4WAppvL3bqJtDR/Z238
5tbACkXljbmTY/TyKFJmLba9Dq00tl6Enr4TEEJKyPJ+MO3k7EuFdOfWGdToVjKf//ZFo19Iw3L8
sDhoF/USQA5dY2hVHuIIIGHZ6C9SyFPv8ov8Zu3TknRY/PT93z7DnTGQr5OtBL+fwTLEpvWR5F5x
8qo2wAdewCUOHO+94uU3D3PudYehBwdMgAmLpTLofudD/0wOUpXqH4GwSXf20BUfbC0LDyEqnXeu
4tg3Wd4AdGBJ88ATCU9vWT0gxwMzAvj8EGpaYh7ATbjFCsO0/4ObwXpiY3CkVe0gQxxy271z0pZE
Sj/ImgawRVj8yHUlfmxxNWubMu2tPWpHzd70rf9i6AG1f2RUWLooC0ighlOibeGQNYesAD9N4ZL/
+/JF+80dQAwISvrx2SsjjXn9aKDbKEh3ksEzEOncrPLY1Mj3dqV/A/d9z+r2m9caN0YeDAiQmfeP
v//Lcx5seQ4bOaK4NSVvUyntsBtKSeydsRfxtz+WMY7+WOsWL7nURPVkJZDa18eHqeMhZKtby64t
bXTXDw+XX2qhSB+rO9JE8DYp7Pgjcn/xFSaBJ7Vy53Jz4TQlj9fUWvoFZr5Xylj+gs1xAARTGtlw
W8U9D58akes3mZn5Iz6elKkp6+yutxtSNK08edKHTmm2XJJg7RNe/XL53arjw+D1/o3OYqy0GT+x
6S0HOIXeC6P3aYgkbeqd81bLn2Mrlq4QHoKwJlfWeyFyo/xQGYXXrkgDZmBfqsO9Z/nFbTjoSL9B
LtyXGfNeGsLBQxbXzcY3K3Eyg8a+b+2028tBS2qIa+IYJwRvdfkjLMa64xfOAZMn/CgZ/I1eRGFW
N04f0wN2mWj0wzqYIXRBiDvWzquE7edGSn06GIzN1rKnvPRxOBzfeROz/uOvb5LmJPWcyjAXzQrt
cuXNIZTMhzxAE3GwKtg06xDgnn/b4rYEK0u6Ouqe+tZid1oNVfvRCiPLWGHsJQ+684MfiNU/dmUW
FmvacdVj3ZEiieW92nhR1h1s0MxrA3DyWa/i2yaFZTkAxRWesZda44Xst5XrN2eaNxti5R4K33tO
e//JtMblpXVHtF37wEF1XkiRBRk+hVEbnYFYMMrHL+bUm8DJD03hb3XshLlSXnmYzETeP8ldsm6c
LzDmN1A6DmkU3vdtg/HfGY4ZjtnBbz+XOT5pZ7jtaWJMgtMj8lgLDkRNK6U/DmXx0ZZy8jGJ40RP
jnR+7TklPEN5rYXqtqqKHQiZYyOS77UrbUEU7XURHlPD3xpW81mrxNoOqIZpXhCbQ/8mAu1DTKGN
nCOOpMPQFufOSA5yK7wtGd0YOpp0I4eVtha68aWGNYRlwfmgo3yL0jvNg1HBcWmIuwj1sbgJKsU7
pIN01Rv+g060FwnR5OuSBYh0hv3XfdGs4r7HMEO/+xN6rE2OkNwyrqLK/RYkqEAi70OBC8mHRZ5b
w04pbj1M0Y1dfu6ggAloibUbt6uyjfZS6Gz7JFgDEN+6nruth/5cSl20GYCatJVxytN8HxQPbX5G
//ypMb/pg04uuGXc4nXdlf03dJFihTtQrM1cPZm5/N0G0qpqp1oAoezVTUXyYFwaq8E2jlZobM1U
nAOnI3ZFsz/mipKsHFq8Q1teq3FmcbiMTgq647iuDlYcFFskjR/UwtyxiiFYw7qXUyDbhZuuZG1Y
e1HD94oeOa5NYm0I8bTCp7oUzFzzDTz6YzIMO2EqXysv3hlSY2+Uzr2xUFIMwnzKI/FN9Zmyh1ax
jiVP31sGyBEz3HaQ/yVZXTkdYHFYMV+MJLuB3Mzp15X2en4jynPr0aSVnLWTAxoLpSNtn7WvGVeD
AEIDcQ6e09mrzGutc1Zp1v5f5s6rt3Ik29K/iA1680p3vLx/IaRUigzaoDe/fr5TfQeozhl04955
GaCQqKrMlI5oInbsvda3lsDW8mPbkT1rUPiSw+kMKjhK89FFAUscQH3xrp63gnD4oAJfQIxgZBjd
Ozm5v5hFXBDKnZA7hoS6I6TDmigcjCuN2SEhnKNFq4TPMvmcb+2jOlf3mtf/2rR2t1FzBUPyG+F9
IDst0gbe7V9CK06mVYRyyl9y9e2q7yh4TQTmilVML15f7xWv/zLYNnxhopFqs5/e7Q9wgH18aN9I
dc9YMcMKhFi2iFAlUlSZro7ozD2N60iw+LRPbXIVrsorZgfdCWlhXBrDBXHus1fjzYNVWFoT4m9S
OJ3rCuK1fA19l5cl3wPTGbuiX40p7E8kVCoxQ+SB1KZ7AM2JvS572LiAsi1OJevI6AqCMPJ2Dqdp
ku/ovoZqVzaZUQUgDrSSqlmOIIkSeSkz611Hme4gna3Nhbxa+SDMol2vaQ1gcuC0pUbU23KY/b4p
/QTkHAI1ngYPovxg24+goypMz81NBQRuUufyxQXNzIk+blXvk+nh2ezGh7Zv7ulmkgalBNVkzvsc
4wYfz9nVxuIX9XCu161Cjs0SpIzpbV1w7oeV810p2hNY7xsr4wNLaFPWHr87Tti6wBPZp1BxFl/I
7F4tvrUmxyc/vfWesu/H5X4d8O9VzlvOspp4lp+szS/w0d2+SbcEo8TWBUTvWq8Q9jTg3XAEd25z
kl1X3paLVcceQJmA4AsEA0ZlJZEKOv4JVE0LdtFKsdCkHKCDtWfWH8DxG+ZdOw/Nl5WVOZKaxCb1
1PFQE69ED41b7hwTAJLPmonUwhn58Taz8RA7LftE1/poaSH6BonSlI+CLKhvHP8GVUpeTr+dfnvY
ivpH1Ro97Fdni7JF8wXw0jGQdqrTVR23T3XpFDxjqukPRePclCSKR/gT5JO1dd9ewhuCxVTd01uG
hmQyiHrmFS1tHwitfdC9frq08BPHXUl+wgEDVYmvpC33Okqy0p+J8n1qm1W8rSjVLB9uq73PrEX5
sXQSnl1vYDFUC7EOZ0uU3pNojeS2LoGTyZkQ+Uh3CcYI5CAtQph7a4sUiIBhPkpR+YkzDZem5KBF
IzqZPr3WKNR4msjxhCb80TeL9YV2vln9warW9w7kxgFZoTKiVO+L3QjpvPTdzraieu7zBxoo5UB/
fnqnjCbZeYEcz3zHOJdVKV+8dAITYo3Dxa49rL+4IyX3aM4+KzN57B1e+KqsZl6uzTNjnZxpG9i3
ttz2c0WO+VJ6pHKvyDZ90+s9IyxF2cSZqvaolEQR6psOYwN2053S1v1ZcJh7FTbUeUxu4ugOSXMg
almN68p0L6tX1SYL4uC+2yYhtFt/XXsUm/10nt4cxO6ohBXo6ob1nXeTRUbVYuwrm2RVDgqP5tJ8
OgMhCTWHgscBYemTBY9532/0I0e9ActJqNx0A2CanLlUNbIIdS7bWdfqX3Sv+vvMKK4ML7Mg5m7T
D2lr58+aoinRRlPzrCZZhMfqaQPzF45iHo6M7sj9xjNahnWub76tbXPUIM2NRJ/AV2mK5Rr2bnsC
xhQReHGCetEvXLKTgc8w2fTTYRrJ3VMX2bLblTTT3FUdksD1+jLgPLPTBsX9WlpR0PUy3ZgYvC0o
FpTSss60gMywKiy2Mj2PW6uGhN5PlywzjMHfREnoG3DVw7Zpq+ND+HRP5AsqQY1JEIWt5X5MOAqe
MeqNYS1HRDg849qhoghUfBZf5QXK1mXYku21W1a5wx6l/RZtVv8kYC1BO9sNlMv7RHF0jnwU0TuE
2mmM+i+/XbZEnp0a8AwLxiCI1rARIVt2y387swgtciF2uJXkDSpI9UsSo7Svs3Q5ztTIDz0Jd5RD
ih4RTVYfVoBER3OyHd/rLE5EM2GqD+0w6b9tIt8C6tUk7En5iq1af+3xMqW4/PCM+t2COptONHFH
uEhnKOWp5HI1jRypScj6SmZlfDULOn5pbVtTZK1WXcV0Uqb9MujrL9dZaqxzCwdbnDzEWDsSoAcs
IHaeNl2N2xW/Kry7yoQNmXjb6yh0bW/Vix6SrjTJO2HUCqVtuyhfCI/FrlT1LCIosHqBKeSeFrUA
j9XxrIUmgaZhbSRdEajzDCwCZuywy2qRk4GmiL3JufZoeUn/pFiZ1fmtZRkWD7Eu76zayJRgJZBv
JLstMeMUvCy7eb85tW/N7SRijsbeeam8KlbHjSo6Re9tSY9SiftckF036W3cjHLapUVVfeOByR8n
7NFfff2zkG1N/LdZ/mZMZUSOcE4FWYAskKGXm9Z9jznXX5zEwYGvNEFJ5PljqxEaPwzEO5EwRgiG
NU8s5pnRJp/21Hu3BM/XR9TS7XGQppL4xO+ObzZ2/YtWDXZgkYNhAWXbVwvgo1ozitggZTBYPWcO
tLYDXz61Y+yg6Iu2zeRntfQxXMpJibXKNoFfDtcdhOPkB6FBahG0TGoeRT96xVupEA9SOPqw18y5
QlE5SqLEhvW3pcjxoiyleVjLVb6jW2J+no35vS4tOHGuIx9LHUJs5SjZ92rWaLpnQs3btt4Nul7e
j4750neEZqoKKvJtvtaHmb4Qe5Q1CVXwWOT8pAmd1ncTf8NldK0UlP5oB6iWZqi1+podSOpSZ18y
zoMwuRnDSZqdeKqrWiOxnqwaPGLmfNuudtccxwE9acRfsEI9XSZuQoaifzNzERgdcNdKAZ6LF1HP
+UiWeNJnR8XkZyxPXaO4uyRzJ+KO0BM4urwhvVPD3ydThp61GNxHMLv2GjLfIk6ytKX7lDlLdd8M
iWwDqSuZ2M2DRqOid4zfxCem5BIavUrIYSvuSQkmHqrCyeLLrIHat3ryQCJFE3L1y7OpKvuVyfMX
WWLeYcGRRlPbtKadnWCBCbOpK8/TuvXfWdJmGeZCKLphabaScfhMpy5MHaFjw8ZgWGFf/SnJw73B
nGw9T16N+28g6OQ8lcIoKYX0ksW0mcawhyBjRw0Mn/splfqeeNvmQNLCRhKg0KHDuY6fouK5katx
fbTH7YRZU+yUvqFTtkgb3pmtdX5iGp89LaEAN1UdrEoPqsHFSA2rteTs0lrVg0ohG5lWRtCACRrr
xIL1O0OtH21UK6e+Ttt9A0bjE9IfD7yThkRlT4dh8DzfdNvpjAyy4MxplLeUXGnESBDi0UJepTSN
r3yau1e1szibbKP2JnpX2Q+J86JJbQvcotXh/5XqgCPVMQ5iIeRobaoiqGsv39sEfkXpNA8h6Cxl
L+bVCzXQlOeEEkGf56ZiQbg6j1j9rs7L2VcY4gcry/4jiopqR+podtmGvEj57amOW2cybtHcGQ8E
R2w34P1oXczewEzI8R46mfSPHdKMgXTKZfKbSkVNoxLTzLPfvGZGp4TD3CUv4Of7e2Vu8i4QDV7y
6nqJeqdY6ZXkY+gIu9s73Ux+XPHG7scqXkODejK1gpTHfuXgyiyQJoKW1uKS9vZB4yIf1X77/IuQ
bPSDCxWpUPcYnqYgmTGa+Uqndg8UOD+2UjUfhElwDsm61zFZunen875oK0wBRIqvXmP9nQsLDmOn
fSSq1dwZrAtRnVbbg1MML8qcwAbQFXGfjfjNfJmnmEzAEfuVXm+BNtpzOHYIUkaMBXCPrlwbu/ci
0x5IbWkrOGMA4aBCll6cJnNQ9Xl3MDnkXehH7VY22MKHFKjFVbulr4D+08Na0QIwqidyEjk39IM8
cq4kAslM6rOHA/f6Dgxhm5hfoyiutd1iRx4m2YhiM6orKd5FbdtHTrhmqHV2ss/drQnbDcW9kvdK
vHQzbQUbvGktlj7Sq/paaHaXNR87v+6GF08leLgwrBGTgipXn/QRsMSayAtfs4VH3yFJQmEq9nO+
Vhv2BAUYpO9o0uR10zwEv6kX1aNiX/JyyAJANNNugtKy24Qh2QAq55K7S3W75Jb8JesaSHS9PI5N
YsX4BdQ4G0X1Os7ptJsXc4n0Zn5qvUVn3i+tF5KQi0uXpnPUF3NxwUznharYIytej6Uq1YNezupN
Nw7TDozNuNfa1PUxIYqwBU9+3Djk/ZqFocYwjPogbclg80Z3eTbN1Qu4/jJwpJkd0fuMEWTuD8Fh
NVyMcouwDfKEawlcA5rTHVmiQW4JdkWtpAUxKKK+8eZBRkVnjZE+t+at2xgO1Jfyl9aL4WVIWnPP
ig5WrcMiruUaAQ6jlX7Nq5X7dltnSGKM4oVezfjZKXZz7wmsZvqk+mZLzBXwSOOEdRESmEtlrkNz
JVFJq729qGkrN+Yio1UaPfeu3Aq/yqb6B9KYCAFR9iwou2xk4ijUvap32Y1nZ22AI4x3WqHjpWRj
e+xWqumMcKTY0Ro15JaVQYZlhxJ80Hzg/MRHNSiW0C2h1gPb1+IrVkRhRRaG9LyAu6hh6MSQU3Zx
NRd5YPTQMhfcaHspWAsJGuoiUgXQ5wLxCGzOMGFeVs3FLpYlKlSXM7MnijrWhraNSV9UYgV2Y+Kb
FPbCn/NiuqxlK+4ce7JPtOu7eLWNjecURoOzunXokaR8qwlLu62pAPfY5KaDW4xjsA4GiA2ACXjM
S/KyIFuGA4Y+HwVXh59/cfel0jOYVSW9jr5VCUrZzmUjvlRIrDdla0731ZbfTDUF/qRs36Qr5IFT
4Z4DNODrs67/NKRlB7Dt1/uNoL9Yp1v6ZohVOZVNs+n+uowWflV7BEOjX/MmszXMrPpmmKYPxsPS
N3v1tQZ+dauMTRmOma74urSHoFfTeV9qfclZdiju5QQRqGQe6quD9mmW0qCvl5jjUcOlxcG8TXaq
LogWyhcy7czEe5k1PY/KXPwqyPs7tz2jqwAuuxM4gjm4OQ3rztqy6nuitooHBG4HTZf53YymP9R1
1lxHpVjxaRcMQ9DChvgwp0L1Se9TokTTq2el75OT29tuXJC6C89Ss9GRJKOvL+l6i3rwiySzNRw3
oWUkjztfBVCTgHOTtvcy03waLY68cG5lqNE7p91S5YYv7NJh+8i3D6gOc6jJYSNnTqTPjeedNYxm
e9eZm93cL8MNZvr6uaqHmg2lSUK80sVxRhZFQ4eUFa6W/WRPyW5t5p7U1szeNd7UfQ5jOkRqt9w0
ZQtZDSelb42evMe6bP1Sy/ZFN+f6PNWODICdd8HmLuLoVYlN8EPvhIUt9DlebLx4XdL0j2sxAF6p
OD8Gc7nQupSkPZyMZC2CNM1+NtyS/lgpaaSVthqQA1kd1YQRG70wucSDkem4DZctzKt8T/LWFEly
vwNdMTw/Hfsrd3As9riPiU+jIj1DptEiYrMvijCGR8Mu6LRtNG8Ac6thrznNN4gRvOyt0lMd8OZ5
mWtVUAlm9y5HKYa4k9Xx1RHLvLNMeRyLrL0Z0pm2cbl8eEX3OyP0KHY6Bgqz1a2xunnqzpvnigjE
xjb9UtrTbwYfWh0oaTM9596avZZu3n1bZAZgCvEtq1H3esK0gNZbFTj6Vr2nTStCTAXjsZtm81i0
y3S3wcfN/Nmu4XkkXr9Pcs2l3Yk/a6cSkgLugbO8zNKGVp6dPKQzi1eSbuVeDDXB3g1p67qskzBP
izQgp3JpfNAOTVxC5SJxXtlIhUSQQMHYFPIjqeaF3tqQ0IkqsggDe8Zl1dYjxr2vDgfksZu9ZFeU
LWMDRJ+3aw101s9y9WxhIT3PJMUGaNcaD9h5W6ic0DsCzTNOGJpPGa2wj1qyWXxz7YopstsGvQW+
ArMMtLRTUz5QK3FT6Sv9thI1Rh828+bjlJqfaBnXccPQ8oAl4S4DChg1IC/iDBt3YGLsxT+/Ee7V
bFiR6b6wcbjyZauadSGWtV1SAIFwpAi8TNfYHsgc8S2NUBOa1ZkWjUI80LNiOFzQYgKqT6oQYWaU
0YsdGvamYUuty5hvM98kbp/stFyMNwup7NesGDMqKycAOdQEdgvYYhSfEygQ3FRi2DN7ErHmQYjc
bDjciUp7ovXG0wyLdV/O5l03k8xNrBnlZ6bLZ3UyG/jRi+5vyQjcu8Em/Mqc/BoWxkm6Ue32Z0bz
8NmwPd7noH/oueeQDmiBwnxPjQuGGf2ttp2CZYFKG0guCO7fMk21nZOYHx4AkYhoUt0f8RAcNLUo
Dw6p8aArX+verQ/OFUUKVua5IdTwVJrGtPeqvg+t1iRrkrSZ98kebXe3kmQVSZNQWISqsMtnJ7Ee
aZsWYWmAmzFkOV4W9MlHmUAPynQz+6DXnxagjTI6y/0kmXIkfeR4PVM2V4gbZSLEipPWFEL7TY8j
T+mJyqDZNwSY7HsTW28H3+pYVZtKDTsYz7QUaDETy3XqMru/WNPi3Hm4mX/k7PEUNi51+EhLO8aF
7MQcp/QYs+5wvyXCvlsgPftbRkfHSrvxWothUlsmclyJQh8/C6Z5RBx4i+n6C9fwUR0Mofjqmtrf
AoGPwDUjujvQLGwYHUOmgbrhmIxpf2GzZnjnJrD4B1sytdLgAI16UR1qEhLgCrb0d1qrT942JwOL
7kzqwW1S7UWjxxQXWzF5VBLZyNI6bRyRET1+dNCw97mQAxAyb4mEA0AcH8JsAhdw8leoiN2j1pnt
TTp21NxlPm9psLCSgR7alM72vZTMXz/Na/GZNitfu7OnKg1XN10ITOwc4izL5deQ5QovTwZFn9xb
WrPNNt9uikKmH2DxU5nU8ikno4xqol45CzJJiNrMnk6FPaskE+XDWITORoYDJmZN+55F2Z3zdK6+
1ArGSZDZS343rRkdeXWTwj5XQ00R4LZNfu7dAeFX0Y4uwUOL0F9NMbU//Vh0GPlxyJ9gXbAxL7lD
IqwChviunsXI1suJ+6ySD9ZeOgc8QqDNlr1vW9X5XgVmio118Sddm9Q9UYfZe0xb7KuLomVJAH5n
UgMLeM9J2rVFp6hX2icFrNOLhzf7F65BSbcwSXOXNQy5zMxS9TH26hRu1cTHHXNFnNMR6W9hOga5
UkX7Y5qm+sFNdjBckg0Xzbpi+iOBqTJErJK6AeHM5ejD1kQRis4c9B1HOvr3hb5PMkN/lGXX3xCq
a1TsjGLFhk0m2CXrK2QLM65v6iWTJnmYjVeHiAclpN5ctPNtU2HZMP/6XEYyWUEvczWPKTDb935d
LM8XxcSvcmDFI5WWn0RzPABGQ3KxxqyjPQL6Y78uzvLcJOTQ7OaKdKi827bW1+2xaC9p7aiGj+xT
9BCXZ7RziZqmO6dCMSOmKesfp1wWWmxWuRlXOfP9cGqM8pFZZVocSjfJRDAwgDVClWkYFPGqNvw1
8Uw6G3hUeYFyowv7nmkrG0KGfr5aNcMncxpW99yXjy0oqZ0ciTqKBmfkgvQrmSeBhvI0pfyXmhnz
lOZajHaCyqLqUfEUjK5GX6Z0N4KEjOdHWhrpG214TtAe4OZ41Gb1oyFT5kj/PI/B7ZQv6pJPpNla
JuGJSjPsknodfvXzONxo67IebSsfxemaUHRDQ5YvX/RoNrereMUdPJ5TTvTJZWl4MIlgMeU7wxr5
btdUJl6epxcHm0acAK/duyB4Jr921vRLU9L8DMGjJ6Qc3izBSTaNpyAHtjVFBU3LKZDIEBpmjGsD
tZ25fiB6UsvCQYw8jWliIVnpXf61Ixv1PNIaf6EjIETQCdmxWIAt+2zIoH3KgXT9gkinO7ToDOVT
0VHoW43RPtHVVDjcrY0dCrcwHAKqp/m5U43utfVoWBRa7b5wZrBvHCNd4FkV3uWaB3jsoNOCFLRq
hYFiz3qFgoZ6PNGvArqSvJU4z3KEw71FpNSiUFcOLKQ3vAck+S40ZwtAfCVydkNb0z7UoV/ZyCRc
I92Nzqy+ybIQLnkZiMHpYPFkdZDKX1w69DVZGgY3os3hhdqdWnIzi1yeJoFTg3jcnoQPwlfHE83g
6lZgdAjbCfy2V3rlnTfUEM01/NrQDRZe+o37TQO0WpcIMduaHdEKWy9GC9Q8YRT6XuqD/U2obH7O
iD6kDQmpyOXYgQB+UEyngvDlLYzVV5HDCsxVXh5o4dxTMtjNEfip5T1lmcIj74CE9hXZchPqkckR
qJcR4e0EsWLz4ZChxJ0ALO/pUc3PiivyvYrW7Rbye/mYCnQc5cyDy7aQXDLHLh9Xy2mfCs/N+qOw
euebw85chc1EQAP+MdwoFASbgl9BaajMBpTVEEK8NI+JHNSbYKOP+Faum06d1Ui9PxA7kD2wFbV2
COUlyQ/2Oub7znVSlCi8H1UwM+L4yEoe7YLp1Q06lGG3WvB0Glmy6hZr+sZ0issJWWytb+feXSk6
snSLIGBvefyXhmlEi/wjVXKIoyaZWO5tafAIt/n1/R4kBx2Q8Dh+6rUv4quu0eKQDUg2AqzKes83
4Yt66/xaGh5t4dnTu8cBlBGjqCQf4vy6MtdsAPE1m/qsWiSNE0UsH2pRL0yOtGGJKOrZgQqb36bj
rO70vF4vkG07rgEWkLveSRrroyg7QIIUjTZNVPrq1w4VNwlM0ACIMeMw1FWV7QYrqSflbTYs066F
f38gYrA5eI2iHocNj+11k5N2wA2mye10vRFbC7+G2Vawts8ETt+Wls0aKTaDdc5KGhYRtVWMF46U
6q7MEfZYqZI9dDzft+1SJJcZpyLYY2vaE5fMsGyhpg6AIXORVl1Uw4lg4H4NnRpSUFArbqIc14pg
Xb9peOD0CbNzMK35tNN1Zq4hwV8U2ypd0l3GuAYFzri5fm4UrCQ1NIeciWmJ02UY26cFqlIW1p3t
3U5ymkKugw100FMCyK1dG8KyBNVCFNqxYZ7AxN5FYapr0noyebp3Ra+Q/puWjfVZsqFQJWtbu5fp
fCG1tJ/OjELZsgYbv0ltIgSneMj33pIDisoXC4WSxaMyMaENpMvkA2EX+4WarfOzqZIu3Zsdm5QF
LGdvGmv5SKGl5D5lDw/vQLwDtal09SyYnZINk+pQP3GMH2/Xdhr8WWaIIrK+x9GVL9odParbEfC2
79agUGwUE4GiLLhh5KIcx3Huj7Qm+GmszEj6gNa4sl9KYhD9CrLi5ANx3O5HDkcTLeqlV0+5x727
2RINA40y02OLlkUTygXlQVNyZpFM2vN2s/4H7ur/N8v/v7AEoAvwz1+2/78BBv4/pAJcAeb/xo/d
jfVv8Xcv9vXP/xcJQLP+gS7bRGdrgLLHd/+/vdi4If9ByCNefCzROjJWfue/vNjWP1BuWvxvps6o
/c0rL7H/JwiAv4NsHg811uKridq1/jtm7D9oKtfsLxWQomEwP2JTINvmXxW7m1Tg8WlzddjEgqAj
fVa6Yo2uIcO+7a0vMzoI38vPxXSQalUcGNVi3N7kzerl/8FG+YfM+5+fBCOabhsWK+OfEO2xz5jI
wmwigGk+JCspkL5uincLOs5/kpf+IfD+61txDRGq6A4C0z9lym2fG2pWjdVhUJPXzKwjfdHPS2Ib
e9yoWiyThKZvOoO8uq6Fm2jWyO7KPN50bNbayDzib0/L3T8Vpf/GUnP9PHh1IW1DuMPy+KeBFDl5
s4LbKRGGzV4EQ+sNi5CIOmnCVZidsAKFHg6q/fzvvy3P19+Fwv/Ht/3TM0CggLai1DrM2LSD2mJW
jlf+mvvn3v/77/R/ubd//wGdPyT89EsyCBNaeciy+UtJxS7JEcuPm/Ndiv/4U/3FZ/mbbBf6NdwD
1f7rYnJ7/8xbSTqiiXoqiQMMR4pICIjhDCU+bMfcl531oq/rrvK0HxK4rUaJUjoN6DwjiMZvOuky
O1D4vLZx4ko6PGboaU1K8PKOuLU1qqq6uMkailez1kOZtqGGOCycVaV5YLSu3Y24f/1eMb+sPLtt
NzT+Ta69Jdx87iADXlQPWTY9F5vZxr3dP+cUZ8E0gfmqOEaF4Jln3xPJOwvEdG8zWiKzwA2IHW3h
Pbo3Sb7q0WwkzUs3mGwP41S/671yQ3XVQJvNnlRO6LGVT68KOkJzFU7U6fqjRkeQo1CaXZrFu9Ca
oEhl9JVkKzI9a/a1BcXoqMSuRj5wrjHflktlB13Ki9hn47NdZok/NEgkGXJqj54hSeSri1tmfVFn
MDIsV+xW5DT5Zsf0skQDx4zmt1un3622wAHoy92Azov3awtGJXt3NycG5Bo3My03WNlhZywRpOZn
VJdvWt3jLKaoTtVd0/+y9VmBcSMYvXVFcxgbjsOp2uPp6enuNPqedeJtWodbUei/i5y5amfZzc5d
kV0mzRowOxqZE+imb47jXtaCemQ2nlNt2fGgfClJpgD6bfhg5QeTbtdPW5epDKrPnuzPakS0U6XX
lAH62GdrTN+QHam7qed96QZ4ol1f5kyjzceuGzQizNsbzpVMulULymgxpNeC9U5HS+evJn+gsV+w
q2e+B7AhUkXlvgyUsREt2w+9QS5LP1wibFx3hPuy5iBtCLnoBWorh0Nno+vHxbXsgNX8RdG3Lyhm
3muRz8/Wpi0+J6jVXyurDHOUMbCKOZiTfyWdZb8ZRgQ66J5Wy+LTKYzqlg5S+2vJIyb6/lis96VG
5liGDMPJcn9AHhUq2XCkykKd0IpTphGJ7SRquLnzQ6Lo90s2EsfeO7dV7967rWS0RkyRCjWUt6aK
tkE8bLkWrIuYQ47Me6/UX+xUfcoTeWR1DoxJlT6Q/CV/dRkqw2LQvZqEq+8008+lTmG2kApK4360
0EMwFay/VHMLrak7AMK96ChA1/JDpkUg9MGfEEuk2iPMQrqfZlRTaluIgl2M94vztmjXFQA9YQuT
alQhPI5RPzGpQpJqydeF5dVVgxFJn5c2d6KOUTGAqz5WCAWNJdSVC5GfyAx3hlncjGV9loUboYFI
x13qPqSiOBgdZ5MtVIeOQ+pH2u/GgZ+uGM9je1vIKW4QSW/tB+jhTzP7lOO3sqJ1mbeAstLJvwdF
jUrtLtWeNyTaFSBpyWOr39Vqz79iRlfk3s7COf3Oa44L2c+yIcMQsRy+MTjT0qGxpJwGfYpdeVyq
B5yZYeIx0qB8lHRPKysQaA/t4aburAjkZbh0eO4KPciyLmaCECneWzZ+lEvoGI2Pju+I0z8Qr1xe
r18eFrP2l7bCYHkjG8bsBINpVwE/PHDEpcxlD9v6qLRho6sn8zqHLxLy082jUGEKlhItIm6TlEd4
quKmn4KxyRim/LKqDWUO2uOeYDU9dFMzdqvsVp8mEsO4wrMXDt0YXa9l1dShmJGxD8wn4JlXleoT
TcFG4oVeW/tFHhuV/mC1lt+lj9Jposl1Q1vK3ayiMzOyGAFwfBUr9OhP6uSt0jbk+tHm5SgMUPln
ELvxcmm0HYoOb4O+nlz9U3RQ9bIQBxiuL/U8AOFv1e7FTtDL1OZFz8r37ppcCITeUs8rZgdL3XzF
JmXYEWSRl5DfI2JLwr5T9tlV9Hw9FDDBsB/Q8XJqw2eDa0LfxticmSJbn9v8iEbnuqZcwF2yFN7m
+geSgaCqNL7KhWyAh1wwde4+5/o2Bfu/pb+sxo09uwtNhop5Q19g8UJLFSHABiClNzQOd3oFZNvq
LIMF2YMbfv3YLZnHOwpcblhueaHRlXstVw8zJ+u40cRH3aUgZJJcon0loUeWfc1cyH2jeWcH1cAo
hOSRuJgmiBPoomkchRsd4HipmpeqS39oflxm9M5HUc6Pi5l6p0Qb0JcSrHuUE/Ow6Qkyz4+hT3dk
WMMO2Clm6oZC6U6NqvjLQGt/xuk6KeVvep6pn3fyhj3rZObldzN12p4QhHt8QufOKM9aj/ZwUNPd
vy9gIOr8S7HEYgoqFqu8cQWZYEP80wsk6D0NwkIfPrRKOIu1fciTvetp9eNUMZQqsu1EfGwediAY
GDLqBJwTOq6qJ8+e251mClI1l3amc7XUty5RX37VHqayj7W+Z6+cooTAwHUgBpkNIuu/k6016Z2w
+gDOfKkmx3hqFft1SPIs8nhvNfktSzduSC9YWPvK/GkBYB20tbLcECbRbUGjX8z84K2K+NEQtN3Z
41Z9XpWZ7f+i7jy240ayNPxE6ANvtumQhp4UKXGDQ6koeBvwTz8f2FNVJJrJnMrZzJzaqSQACUTc
uOY3P8biupLadVjnSwDHPIrA510XCASj73wxFksl9J98zYEV0XSLwLmSJG3ZKvJFpyNsi9f5uhid
pzGLg4Xqc5xqQEjb7pFGzhL82A6wvvcTLhFHVtLeK+CoD1Bcyhs75TY1w+yboKwQXzJRaZVbAADY
4JQrOGnDz2CI8qdwyDcdTflaALXSrPi2Zq6zGob0e2d4KgvaBqdHNEGRGnfe0VnT3sesGJi43CGT
34z5T4xm0UlPmhvPKr51SJiBWK0Gpn2W3C3Bl8bB0kktIrw6XKs0gJiWg1aokDFE3Lq3l1njeAco
LuUCkU8EJgsnHumKlJy7bQLEPBmfkXEw6LbCotl2mNRQhnccJQjbZI08AP9TnnI1N5ZNJe8rvZAu
pWpkvdr+leUV+doPnD+symeQaABuzsoiWvagjhbRQFqSZiHWWd1g70m8dMBJeba0KyiVqU9EJoQQ
m5xSRRK33aa5Vl2LpC1WuNy4aMH8ipziijh40Y8G/kPKPpP1naaG6Lum6TMOdY9w47/7dK+XYhwm
gpEpdlCyslWsqqULw7FZQYhQQF5BmML5o4ZNH1bPHjNdHzKPwhfo6bnxJUfpNnG65he0gfY+05wn
PQVkgTkdibb+3UeYAS0C/yaulYveSPBYTNqX0YwU1loRHfqctpfVetejXy9p+68HRGwXeGS5csMo
MaiSdhkqPpmIGpQr2L+rWlhPfVKRYWjtdztKyuw592zAl2Ofl/4ihdewF/xka4EjYBuvbUlOFuhk
Az5CibUmh3JKB/hcDENtSYX3KxYmJ5pqpd1romqXZpMF92OhSCyFUmX+zYqRjZdI3kexq5TBr5j+
vLO2Iv+BBlbxksn1i9EX10GWgFgqnJ1p4GsOwaBelClmqUu90XeGeM464sNyaLRh0Rl1flUpTf9k
9coeaLZ1EytDM2mZj6tipLfUNAydk0NcgsDMGXsWw65os3CfeRe0xWkLUSpI+qUiGd+ZbMbhYggN
Bka6FS/UtitXtv6s1lFFD9Ika8LxV/L8Zp3o9TIpL0HhZ8vpQBsdt4Et14kRShDbiI29AwObePke
kNElSlsw6ZApspK1ox1S9r5j/FaiDTQlha6Z/lNrYCoCynbKp1b5ifE5rDAG1ilkjsxV+3ydAXZm
XKDHHXQ65amgKamBos6Le+bxyxijACe8KUcaib52EGN5o1bppWJddMVT2R7MAS1BsghdfbG7Gzrh
m8RuNw7A9YUIX0CGsLKYLTe/mi6zFqTZ7ljCM2HDZo248G3PW4D+WvnqT2xx9jkguIUSwG3lZMyY
SBX098DclgHemj1DBDlyxi2+hCU4OH0jA0+wC3nNPJZ2JTVS8r3pXlNx0BhzrtHkBOlWL6QJuiQ3
B99ulnFmrkuz2zdJtTWq3HGnnIo0eqWR0RfSrgROAm4uslZSmh7qMNnq+mOqwNUL9Q2UmkXn6Qup
RPJlIlSZI+rO4+gmw4NFiGii66jQDwmHd9I+JEH4U7Nfm/4iyqKBkYGeuEUbFiuYz1dVfyl5pGGw
KdamA+DMUqSbALvLEQLEZS84UDGwAdqQvhYW1gcg6Dsw59pVlSkHvQqWb+fmP1Jj/LzJ96EP+L9r
Kf4f7BdOFPIv+oUvQfUSfpQd/athaMj/ooFB2w/1DdSLSCH+bBjyfzTLVukJOugwIn/C//lbvBEu
PMIDiPFNKjsyLa//bhiqBuKNNqz1SQMD7Xh6if9AvXHeMERpRKcNjhQJYhqKgtMredI7ij8FlRZZ
yVCuzMBmLBelv/M0CgmRtnXBDkxWWtQQWyNaDJnX+9uGM3MDP9TfyINHA0Dr9BNEbX3qU/3d77He
HonzHBg8SiKU8TN6vlFkHb30kCOiGIEmkg46ewfIar9OUJ9f+H3ovUh6ScktauLryHxpQWu9WMKN
jC4j5tfPkAn0GwrYnwByh5Wnd/g0DSOo+RgS2qOSDjKQLF360cSOxX7sVKguIHkbK7xWxqL/XsV6
QpXpFNaj6uvNErC05A7WRIgeyGRBCJmmZC1q33OA+mrW/TAa+VogAr0UZhyC/cpUSCpNq2NzicVS
vawsq31N7AKbC+wSSfhUnIB/ozqNVlMWpzC0WvThnoeq5oyVZGrcdyvyk57kzLX4329VU+Fl6fgO
0ESY9ezsGnMkKSiqFSZQayWlPuFXD70Do68mi5O8yzb9AyS9S4631jjjUtu1gruS0XeG30Ru3WNm
blmbEMizE/W7kkl30xgwDqsNMixLLw5XtiIo4Owt2eEJQaRpGc7XBDsCiXAwE5Mj3sdlOpZxjVeD
oBqKfX9lm2S6ShxmJ8qC6Srzu8CKQYfCQRoCwYCPd4EIGgZpRUKCpYu+loDnrTPvFm+LxEqfRwsQ
Guja/N8x9agA05sY3Ye74sYI5hCR+UnuxZwbfvpaJaICLNpKy0poOXpKXp4O1MNtKPcv0AC0V3Yx
gtFY2+a3esocYYEtevCrwBkUkiVG7wmt8ZtGlymgkYqXLuRIjZ6iUom/IbWircqJ196jTq6uIODp
p5bWf2xYfgDhzUEbFTEnJmgfXxuRZTQGP4a/ggYmnb8OEkQM1nccKfIZgAJLbDTIPq1nbUx8BjYh
1J2lJBfWMlfsnowK2QcDDUL6WTlzXrUQdLekeJV2BviypNobprhltNpCuYYLkqqGdankUneNyoHm
moV8V4/MlOMIPbbGCOoTP5DY/XFZTHKoBG+LgQozXmfWWDdaiWlQQyoWtXq1Vatqh6lnu/RVnUqM
os4axxN3nDXYNVhfsqpjP8rd0LmdK5SgmcD4O+WOcJAf8IBLkZrsaGJI+zwV2olxxVxh9O1ujE7w
9LJRBOZY+fj9wJ/IFdNRRsmyCarCgCwtw1zM9FACbKvZm3IAY5bfyFvTjvVV2P/+Oja9RfQPO8CQ
OcuUSa6YZYREx8cHQFOiGhqd5ju0TZQR8lTf4yjj7RIL43lPGB7Cr2q5brKKvlJZOkvQKUQaA+Cx
aKoWWmhr7eQWrkNu1RtHqx/wth3WehQ4WKrV8kplKrQyY1QStDQFfmoHHVdDOceB0730ycQe0v5W
t6N2UXdkWEwFygVWxQbdNse/E3T1H9qgydwE9Cz1QpUusAxU1yiD0HKpgat9wwZCXk7FTNAZdKyl
yNz1dZI/hkEJ9Dwv2kVo8en6eOwP/zwp+59lXNfFa3ZfV6+v9eVL8f9hTMtK/CLtCpr65UPWpfH3
/5LMRnifBo88jVSnOe2fWReS2Ux7mMoh7ijr5vsxrWr/i+EpjDWV/Y4incI/+jPrQk2bkR7/YVrE
VI/r/YOsS1M+bnCJPYa+saPNTxgGsZ7e14a6NeBO73PAFlRRDj3bUCrTbWCH1V6d8IpVBhhhiTIT
wBAmywwBQg1jzG9hYsePkmww5jQioDxOQb6Q1D1wGEsEdgTnxgpu6yxtk6kh0jJwMiXl1oZ8QgUu
J86PXimC506tzDsbpy3KQvJDRwY21yhwHfIC/mMnGCHVYFV9ZOEjYy9g691NorzFAqDINBOR4G7G
kVwzW4FUba0MpS/2Rqv6j6WtesNWywyYaY0ZeFD71bLCLbYY7szKGMIbnKtCdSlpZVLBRGMoggIA
VlUkTkNtrJpExFDhdDt7iFMlujUKhDbRDej2moO8jacldOP1EjGM0cQIU+mTZ/B+wx7NJ+eClCbc
mn3TLQGQSMsgExV5Qghd22tEthmKEmhkNXZurAT5pcBw+uCnCRB3RXUn0200k4zgsrRSjdFpDUOS
/BYdBKPsVXpCTOeyGOSmZDxWOtid0sarkYTS3g6GQRhIzND8gelaviVH0S/ATpaHtEzFbW0Z92WJ
aJ1H5U4PAZc9xxzo+dv4e/m6cUkk6n/BeiFvZJh5pcei3UOJH9YcBPpDYVvZ9WiUpB+dDdlcg6S8
Su22fEKH2tiXCWO0hdLV1m7IJb9ClsPKdmms91RyrYIoja9+Q0+M1uzYoC2Ux+PtqDkGkgJxItY6
BNl+NciRwA2vUBct/kHx1E/OBXZiwehyEOdgnBKd9SOXhzKqt5A06GkwH9oVkc04q431Q+DL+pNF
53DV6vITJiPtYVBifdIt9p+8tkHvZ6wdJmFtqS0RJIIGA6BrCfEw2OqTlnofB/TCUvMpykNQyl2g
b1HyZsZLU93SF6BoyfjR9pmyC/xU6aNS5zIRLG2vW0FujaGbj7n+Rx1kKtgpfyh28CrD9RDaiutU
eoTGEE6bl4xcpYPWkOEvKC8qsYiHKhUg3RkqbEGFA9jzcea4QfPMuwtHA9T4aDAVXjIzhGsxBqV2
3TCLrOj50V7Z1XCNbKgckRauIG91hyxIlUuoY+OjZUiWDXsGP7dtA/D+AtEf+SF0TGl0w8zu1mZd
0AAxLFlX7irAmBZ4IE7JegNnUIE8JlpV4l+WOFHHMSIQaWDk+67o+03mo9uw0hRdulV9CwIJLWoX
yMq07bpSvhwko37ynai4DFGvR09pyKnjDObBrkX67OJGW6RbLG2xQun06FJqumBJMzU7JC2Y4lUu
pchBo1JrAXHSy2CT4mWF+AcSMmtRB9I3WdGyy6RtaCd2tXynG7lKUCrRBwgynS6zljkd/bPW2Gle
ofy2Bse79RUvrVZDUasPNcxU3I0TOuSrQAEeuvYMqWdMhePOdWnYtCbhjlMcmUGhIsqEfPSvBvXf
nWlDyKfyk5KbIKoHOjTR2MLY6Ohg9kJYkKo0I78eVUW6zU3V2kgZ1cPCCBjgyV2T78BlkUA3USel
8FUTcKmg2PqOOOwrz7Ud5QDJnS7bD0MHdU6zmffUkIkbhsy2fsPiGi5UeJHT/HwsIlhOlVQu5Cpy
ViWnCx5zYRtsRRviuJNr6k2dRKw5s4Rcg6e4piy8plUvBghiKBDZMWTawrY71xGptfPg0+oL0eHO
Zni0zuSWzGuZpIq5wwJdp11MReL0Adg5tWxS2NyirheOXEs7RWqnshRp3gPMdnGR2hIoXXCHA/ux
ZWQcesNdLtRvFgpJ96aT9j8KG1tfu+1gBvDu1W3r9d3rP09N/gf9ov9PfjLml62gy5fkZaBh+R48
hnTfn2kJo6Z/qTjI4GKhM2h4w2d1r5OPjOP8a0orLBnXA4ZSZOJ/NYMs2kQKRbuM04fmKMrUw/nv
tITe0pSw0wWSqbz4x7gD/IO8RP1YZv87LSHPUWYVTtZaAaRYT9tJdR5uB1Quy4UnSemdRd1xqJ2B
qWWmq9KT2TOYYAyI7raBytSOoKDc9qhfQA6rqwsp0uxd0pVGhFoXZqcLdLvVS/a/zXxcdLtAhiS6
9uwU+QBIKqBuurAOdx2qe6t3qeDpfsffP2XWKYCiBFJ/6tMTi4WxGCK7eBWWQq+KRQ5fmlaYFi45
qqVmFWOoduFzGKlLz1YQIJwAEK95GNpQxsySUFr2ALqjqEYfKHPU5BJbUPVHJ9n2ldMP9jPfOnED
+uBYEoKwebHHMWS636blj6EDRtNYsvTUtLZ+MQaxdcKd7mPZ/fcvnMrVdy07DkAhj0Zk7OLAScjf
7LH+perZJAgDFf8nJqYJSlaoWDA1d2y63V5hdScK1I9Ys7/vPeuQIIYFMxg56B2JkXTj6LLygwmM
973ty1I6cY/PcuRpMU73fvf78Pbtqfe7kcVFWmRpQ/YzrCT53kL97+DkYZ/8sw7M379m2g7v7pTB
8Qip6RGL4O39BuJu31VeJX+rK9UGtdtaw7aIGi1dmXLHaKx3rOvY6T1osJUvf7OdUv6mtI39s2uD
dmuXcQFTutadiPxGbdKFJAuK0NxW/kBHobvw+oRM6utlfmzDzlouuRww/AhbpiSh4WYOKkGK/O+y
8mhf6tilKYLev5Sm6ipS+BH0fgceJci2SlycWLnHLk3D+/2l47rKcPVsYE+o5TXg/zuZdOG8FzJr
IThkZREqOzy1oG9EP1vLCdJ/FZefRJQjDz2HH1o6FJTA5MpxEsIzHZHGq050YI5deh6rTNRw9BRK
kQpWCMTOMsE09bynngWJGAjsaNld7RooqMVDtLahoJx36VkMSLM0RO/bQAa41G4DOKWw6898IbOt
L2B0j1kewKGwnZ/QiGkIlSc6ydMl/u41/bXX5ekbvN/rPdlbpE3LWhocEPsjNUWqJuKhLzP/93lv
ZrYr+0ZFDCTlHnUAX3Nh6KXzAmEnPfObznZmErUK8ClWIlw8E42vql10pXKqH31sMc42Z+bYCaoy
DF4nGjGIwHVdle5572W2OUWip9B8C6yAUKn1fYbgwGXvz7k2Qu0fv6swO4DIfVS7liruU8zuIrnd
nHfp2fa0szzrmNRTLPXWKpf9pZCqE3to2ob/uRqtue0q6NeWAggeWRx3w5OXxsoWATTnMWnbcc9M
KLrDV6k9YWvx+Ze15l4tVTQAOB/ZVV0K/F3xVyESI+e9otmG1eFL+qrv84oov7JOdzG7OWu1wyD4
+GFbNqhaOJVwgzhb2Ga0QL32vIeebdO08HQ1rAT1oGY91nL73TTV668v/XnuwrDg40MP6IlYdl0I
RmeRsdFQk6VM9LJd6ITlEi0Bafv1fY590tlmjdQW6e7cIwYPYFpMD+GKxpL6M7/qbL8GWWfi/81X
VcvgwfReu3/oF/FnFIYf9vH9QFG2UZR0hFuq1bCAmPGUtqBlznopcysrkOBJimyFcNEzWRZR4Sa6
dV4osGfHaeDAMlWKEt89Q67QVqNDErYQ68978Gk1vTubFECWCPyZwjVH+xAXvZtIzpnvZLZB+xyq
ELa9LBTDgk5p5nuE4E9VA0dWoT3bokHXJEOOKZIrO+3SNpvV4DdnZaEAHj6+EuFDIoBGIVxDSR+B
Hf8svPjMtz3boyWs4wz6p3BVA5UBG+d0tTsvstizbQkeHf5sxoeMJWldqD/A4p25AGdbMoeCEQRQ
h10703bQUddiuDux+Kbj7JOzyJrtSQnhrD7LWdst0AxArrSgUvLcZdcFya08aM6FQA3LAW1eWjBW
g0i/BpYboaLvA/dHaDxuFhmtuu8Ihdk/6ODKiwRp2hUW89ZNjpJVsIzDwnoJvEG6C2PH3Eo98rKy
oNPmhEi8GDFkGMVpd3AjpJWPvOemKuPEbdC73xYBrb1FKCvpH5Wqp/iSDMO2U61h1UuILkv4kwFY
7fJJ+S5qXhEkszP65BjrwbJWrYfeRHTYcxL5TsJBvl7ItlTfqXUT1ehYm91ZGQ5gn4/LVWbcWCGZ
JNzaN6C6ZSsB3vzE9znyeWahR6RKCoWfnVA49p2Xy3eyp5556Vnc0UaMa7ppuXrhLlaTlYka0HkP
PQs76EF6dYHUnwtOrVgYYfMzsOQz3/Us6ijAHszYSoQbxUiLKSIWC8dr7s97cO3jh0Qyuh+FTHGj
5d4h18N9rnrnndlz76KxaDyRZhlrpEH4XjBtXsVK7K/Pe/BZ6AnGzM4gbJF5jOo6MofDKLwzl8ks
9mAHhgBSS1IzNhqaz8oS0dXzwtocho/sdB9DBodb49tQns1VhwvD1y9EmR7vk7g2p2FKrcOoCT1u
F+fN4MUbASw5qExBrvech4RYgD76aLdXShKJfRpRTWmyV573zqYW8PsjvRdVNDbIuyKkq3QHbBmQ
l8SN9rzT0Zxt3AhVFB3UHqsUMo7Rg7E9c+Oas43LmRsMYN35IHhaohqwdHztzG8927dhA7sQAU4x
sSce5AxmRBh2Z76Q2bb1UjlukpgznYHYdRjKboprxNfraHq8z5bRLF2IURzuI/Tr3EytbpK8XUsV
Z8t5155t2lT0lWJMj923YBj9vVK+nnfh2Za1LQXwldHxPpx+xSR7AXrtvGc2ZukC2PXMEygcuCK6
LOFTA8U5EcKm1fvJmzZmh6iiSFLHwq6ZGFpoWEwkEWMQKbhrrb8usHI+rx42ZnvTlJURFwm+KPIo
2iL22ls7Gk990gks8umvmO1NVcqKJimZNmrjaK5jqx/X9FY8+nthupALwOlqMcAhAcyEUGBfbRqD
geZgmDJ6pKV53mFjzPZx0Wt6Omjp24a4DFCtW3jhyd94ZEsY852sFUWXy5xkY4J8WlrfFEpwooBW
j72+2U72Y2TLdIVzrO7iFLZ1EiVXeR+AGDFjbxMyPZMXo1lAWTKnyVEHLaTsQeTboXDuS7Otfgyh
me3LwhGY9ZnOjSUNBrksr6L0+3Ipa0m+xhVLxVUa1llqYUd01p57G669q+KQIe6irGkrVylSeQ99
11sZiISfF4beXO7eXb2C1RPHFYJ6Jtwkr42XRiefCMzTmvhk3719ineXVjrUmYfCLl1Y7/a93ot6
H4DIeCn9Vjrv6ecm5oMNCshK+arMwVek+kA1Tm24Y4txFkOTHFoYgzD2W23DfH5mDHDeBzVmQXQI
A4xtDA6stIaZjCgObKa6PtGPPvLYbyj49y8db1GntWJKRWFeymN2r9vNmUX/HEGP6lyi2ZhKuVDk
EOipM9cU5h9nrXJ9FjwTv1QjfWA3TSI3LdqPS2h7wXlvfA6PQzgesm+PKHFV5vkD6AWAcczeTsTE
mb3zX92n/xAKwWYlYh7X7FDe1Nd2gspn20g/BkgYG6E24V7p6aF5USwfmlQV1yFIkiU6pvDI1WzA
1LhsdnUU2lull5VDqwHJzTwz2g6RppyXN84FXKiTO7s0hgbvj0rDlg9K5cCBdeL9Th/pk52uz4Kr
V3WeaRaj6g6j1e/bykh3kVQX17WBAriEuOAIyLxWT5znx+6m8hTvljgG0bEYIll1K0c0Vx3A3wun
D/XLQbHFJRbl04i0s/oThsbHNtQsDgxBiBZ3xPxCt3J7rzats2o8vtDXy/5IjJx7wSJ9hriloWg7
hOIKt5Rreee3MmCmFgmUr29x5Ados8QKKwlJZC1gNdxGQMGn8R9hm50Xbeb8CUyWGwQXKGuNYPjt
h8X3yVPuvMeeBQSpaJ0izCjhpGRjy6/qcObrmOVRhjPkzEYx3h2y9JkMML5CT8Q+833M0qN6hLY9
iEbDdQwYVg3j3kIo7MQuO/Yhpz9/t+5DaAsM6KjO0rw40PJeiMh2z3vZsw0c4dVQYIcFUAd1Xzz/
aPrft6Fx3qAOUu3HJ8cnwTOhAbNMfPWqo6halaggn9hCb3yCT6KPNtuhyKN76FNFmqslTrSzTIpt
2278dZOjKR1jc0LfsQ5/RWTF4GXN0M1wHDg4WYErA5TstUBaeM9RicH0eW9zdsBrAi3Szkk0tw6B
CuHPgy1VUO++vviRiKHOtrOfqpwcaiR2AbJ3wSLw2+bWakb50dbD5NvX9zgSYd9IX+9WmuanedtL
WHVmqpy4pVEmd1N+i0HG0K0xjsJtM0cC8eubHVnW6myjowAOJbz2NXeofBwVO9er4xOXPlL5qbO9
nvVGySDXVF12uOMWZqQvVDm6UsbQX2c2kfy8XzDb9RrGvlUidNWFL/VbxpCU0eJ5UfCN5PXuS3gq
DKSyDnC/sFtkHvtyXHcKIOWvH/yNC/bJ1pn7q8d6l4wqyuYuXm6mcRG1pvQtzRMUSwIJPFIQqdWj
44XaDSVfeCG1I1zmCMUwhER07aYarQRDrGQcLhE+Fr8VrwEN7/nVVROkMiwqRNXpHaY7m2wI0gxo
X0wHcf4asACNcCvdNHoWbEZz0C6ayBoArDv5Rk/7/GnyJoZy3ahPcqzgfeLEZnniRx9Zb3NQYgHK
uxyw3XHxzwtd1YkPHurh66/f6LGLz3oNSOaEYxD0pQvcJFrgz2suVM86Nd6fWU3/lWm+/fm75dB0
mAkM+P/smAWb+xhE6DrSceUcqiRwEyht6EUhv4SiEQ6U48IePfUWQ49xLdAbO3hIU44rldQyuwAO
CvU90PDRcrDz20RmhifSOS8BftvHcB/pYdhrhly7kmy1F04wYRfRWzhxVn0eAM15v1vvRtFJcowZ
Jk6CLjytbA0tNt8g8nIKKnjsK87ixtjBl8C0pXRLbrUWCSIihiiqMxfgLFzUIbrWQR2orlZG4R22
ts1BkeJTXagjsXvOugsgy9ZIcamuhfXvZhSFdhMIQrmJY90teErrm9aL7OnrL/35twCB/PFLv8nq
tR2W0AmL6ql1tO4A6btHiIF4/vUtpp3zSYh664e9W/LYnwdFiGXoLoK0cqg7TOFStY8ehKwnu6Lr
Kc5btcKM3I9OLN9jb3CWT1hRqrZ1qMg7UY3otpUx9tIIbRXaesKkImubjw9Y25cnq9MjE4W3ScO7
nxg1Aifu1hx3htGiHI9xh46ehBzuSmiC0Ypxood5iervMWCDidrKuAs3rbcsYM+6KTbRB0yz8nXo
oF6Yd3ioBUr02pVFgEcz1ohrGQvCH36XKYtcGuur1irKbiPrQlz0YdA/6l5nIqQlcCUSaVLdOJXn
X9c5eNjKQzuI5Cq+HGo/E4ux8jxsZsxuaSJDtnQGfxI2Dp/rRspXWtcYeE95zubrD3+srJ4jJHMp
8GQ4Biwum923HJ3Y/11Jo4F8XBpIz+wif5dViozOUqO+6mgHX5rdWN8HqPBgIWYWNwH9JlzP0TTp
+m5Yh8hKSTDKg+B3jcD7edt5TqqNipzyCt3qnTkVvww/L7NU8U9ke0cyGHlao++WBtQ6tIAAA+8a
7DGxt7a1S1/T6+dCz2j9IoJzXgojzyIe/hKyFHl9s+v6KllBQ4G7Rb/nxKc8Ek/lWcQz6ijHLzlp
dr6COQvWa5ipAnYeovNixByE2amx6uSNaHa5IqFg2QtdvqqLKr4NhhF1/VzL1/3oDLSUMH858dmn
fPuTuDRJabz/MkVXa6WfNQ2eG1b8U1OCDFJ6bsfLPvfh0aWJg2zQJNoGA9M7DFnhFyfufOxtqh/v
7AEvRelJRu9Hdp770oRkhZ/2iU03BbnPftYs+DlpWvY9Vro73CC8ZunIUXvAQy35pRdNuvFTv+lX
jex4K5Q8ZDeG84R7YdG91LUHyOLrhzj2A2f1k0Naqtsh+kDs1O8wnvoVY71T7PsjgxTUkz++PgeL
cQ0Huho9W43GrhYfIuTmUWm1FSYpMNaTrYmQ1QFT4gpfXQSvDC0H9JVlyBm2JWZTX//KI8kclISP
D0LGGwRNomRumtbSGv6BsrUrnM4XAVgS6GxljL1PVKwxKSNSG0irtpgmbESQqy70gAQdAz9doDaO
fAWmFasUvYNFgs3DieHn54e7OQeTooaGG0vYZQhXVtgra3W8whJRLDoV0uaJdzDtlv9cboghfHwH
SLcVyPaH7a7zyPVtT6j1KskMXoKRlQYDldbeawM4j2hAqBXafESJgeEbzuMi4KM0rXZf9SCETjEg
ZuoFf6bYpjOLVQnMW4QjmBa2ZTi+VqYTPMKjUqJFU8Hm0/38LqBztIoTdkemRgVkXjQz4Rx7oXyK
QfJ5zmPOMaqZiOnGVMGwq+rvSiewdxuWMJ2RhPip1paLssqJkeXnqY7pzIKYaD2BTZGubONRcmV4
q5ukiGXcE00sn8YgXFt5eEok8dhymoUtHy8iXG+FslXjod6U9tjtE8ypVxA32hPL6fPTEgWkj6tp
RA+rz/RK3vaoYECsVUZUP+zH1ACJwYTUW3+9aj+PT6Yzi0+jReelHnPMWwdtafXNskB966xLz4Gs
VlL1mLVw6RaRDLzGe/vMomyOYrWbZoCijggYjvMojYg+XrXOqJ0IZkcW0hzIClJ4UrIbEtdWVLRx
Y3OikIVVpV/RkB/gPzuyg9Fz8cfXr2mmM/XXLrVncSPQq0LDEihxmT6brohb6w9opqitmmQufRR7
2IVi+B52IXgQ/ma1S3otcs3cEKs2SENvETvlqZhxZGXbs5Ax6pXtY6fRIUkaLqx6JEokq947Ne84
gjgy53jYTmD4GnhoY8uyJm2Cbkq7IRDj4tWnPh5HGB4WiCFm3o1EFR8j9Vu1v4PS6E5Nj44QOc05
bDZBqVWiYYq6eZfjFIzhXjO0CwHJ2fSGtWNeJ36yrsrsWuuGHSDJNaOrDVqYAC28lWr5v2mHLqsI
3WEZYVGfgh36pycuLcRLUfLZGxjbfb0yji3EWZSBqe4nppInbqsY8io2UCEcotDImGuHxWKUx+HK
Nv2Tw/ljx8UcmhvKGhZlY5W4jp7YApmgRv6ldlr+S0KukgoSssHSqx3jFwLt4x9KpygelopRL/ZK
K6oTYfytV/rJMWrPIlJi60Ea4eHkDqaKX7dh+9E+SbJohUlX9JOyx3fNOFJ24O1Wo4PhmDW6ncP0
OchKf2vFTYFqJtZNC0nHs7TsOhxamxCndd2Pyk2mFdo3y3AmBhylaNw3XrAonaJ8rKXeu48GmV6g
3CuvRl735YlYfuQMtGaxvGI9I4QR0ObxRXodpYW1wfcPXK8Yx/GiRSNsL+seNHaz606M+o7s47n/
gCQJragx/nO70UaS2zfRHWthph5QIynvvl6fx+4xyz6L3M+lvBgaF7vDfmmR8K2jPMIzehD19utb
HDkF56DhUkLBpqrlxjXLNsTrVm12o5HEF1YfyFeSXYQngvCRY9CatuC72hQ7GzmLvaBxY994qQfd
/xH2pf3tvB8xC/AxluiFVlktTqRauPdx8UNj18obF+JUcqOLoT7x0Y/9ilnw7lNPaAHTV9exxMa0
jRXGXuuvf8OxS09//u4FORn6ylhSpm4om6u45RQ0Thy3Rz7xHN9KFM76WPJqNxktbzsmiXEZGrmP
N3GPJVCcWuap0f6xw2cOdxWK7/migRJctZgoLDUJJfQaD/ODTl2yHjycHZss3zKj2NvFE3aX57Uk
zDnU1TMcxXOsKgWt0Ms7XArFNjPEeN63mUNd0W4UJf2ajM9eXo1lgjTl8HLWZ59jXTOUb0wzazO3
84XGidnL+yaqTn2QI4tqrqzpY+GM0aVEcWwoxbJKQh1wc/D09aNPi/6Tc8Sc1QN5JHtdGFDyhX5r
XY46wpS+0JEZwgPm+etbYF905CazI9qSOlJxk7o3UlLmIyNSoAEGs8qwKSIz3gXoET56SRyv5U7P
rgoFDejYb1C8VCFqrFAk6p5QjmgW4TcNO0Wakpp0ncco9+ZekD/LdlxvrBgZNQQw0XLGVBXfkU6u
XyPMWK9SryOrtjDRlYvB2ZT4McULoTjjK2QLRl5hxIJYa5ThSJ1Dr5cXWtLg5mdI7R/REPUbXTPa
pzjQegRyJIk2qhqtRBCJbV15Aw6leYnEmxRoro8j630jLI4SkYxbQedOlE/egNlM33bBtd1XWKtk
GdracW2E2xLtUbzlwNFcZVgFsiAf2nFAmRpVTUbTMvbzT6HThA02v0N8aCqpKtCJjmSZIsfHMoD2
7xWlQ7b0GjP+hvu5dyWNSX+fyZn0X9SdyY7kypVtf6WgOevRSGM3UA1Ieh8efUQ2EyIyMpM09jT2
/PpaLj3o1b1VkFDDBwgXkHCVEZ5Omp2zzz57hWqSgBmIHJe77G8RVGSgmy9Wv1Sxj6fxjZF1dpgq
xh5Rq+fxCuNP71yLONFdk8n8ocrS/OqQgnFMoI7boGGDOrr1xT4DSTIviPborcumHZKPwOXYxwBG
9onO3IuDulDHNM8WYIVpv/4qi8w6q6qERBxkBlmfJjE7PnS4KnCfnC6owpmsZeYuoEsfy3WVn8ko
8ktl3grKin2H6zLLJo0KslrfHLsCucSJR75Sllou96ppObFbGuAyjKwKwCwLEkPyvgu+EvTjXsZc
ZlG9jEZkOc5MchR5saRFV96wI73Kjkksao7oTUXsd/YMjbYr6v3itGjwsERPjmLg0bGrV3ckIZd2
SwJ7ucC1g3xMHE6dbHYIuiAvSJ0eVQWSsmlmcsCFnImClpwDvSBIe/MhWUd21q+vtynhs4VY6F3m
HgjSk8cH+ZW0k/9RpQNVa+0ZzonGcLonVijjpxIwcjCyqRQ7B5NJHk4e7e64GGkXpZmjRdR5wHFj
H0XrewlMoww9r2zfjM5wrr7Y5LFe3fZ1gxAXTZYTRAKyOHS7ycxC1Gx3j58ej6zrjoM8zHSNH8JK
+i6c8nUg90PPbtxsAySNUgOFjLytNp3IUT4ZQ7qHNjTxYlTMDSrn6C8EIdLmi8uw2XqyQ6tNnSVS
g67uZpalogbEqL3XLfIXCZCkVv5urarOECPAmrhLsWTHDI54nPQSKM9gJ+Typ7XeB0C3iB9ypiVX
sGHUtF9Lk7S3fG73resv9/lYEtoWdFncFmOwr9xlPg9Eq/snyRjbj8vOEG7oT7nRhqL01YNyTO8a
yM4O28DtQzsw+jRaG3VbNAqm8gjetryM2bK1+6SAzRxpXahPBeVH39cta9UPC7zsHwpkaX3w8h6q
+uwXnyUbu+eycy11bVaYzxciBDvzvR+C32aVZ1Vcc1UQjkNMUhb3pnIfFmgNR2NerV8daTcPhMLl
D45l5dHsAFIOmzXdKvCtxipCELHdLZh7qt/zoSDgP2u7J359/XNK/WECvln1L7MRlK/OWpLo4fpz
Ew285buBxwBmm1jFqcnd8jZq6s7OuGhAvLPdhZ6U/MmbInqIx2vJ7lKDCB+rW8UrM3z/geTJfpeC
MH2eJD0P0mThPeGzhAWhAO3GgIqzuGlgNhKczJi279q47xZ9LoUizl+NHUWcB1G578u4XpbpRWkB
JVFu5i0w09spBLAQIEI9ks5muLEBJeLo4so9soDQPQSEyP0yuxIYla/dX6V0vE+MI9RaaVb9EI3H
GWAqmRN959bEwdk0naKaHqAfyH3ipk0VqzLlAvAK8I5Fuk272mj1WYsGLpAiTTOY2+LJlHO9c33d
7jVwNriOjgSfVFT63kbz8Rx4UGEAy/1uxlvilvVOF/nJJw0XWMNc27t620h2H4spudPSn34GBNPF
Y1NycndOCqUHTFKXS5iugw3Gerf4DWl0PeCm1Fymh97U49Fq2vqlyW2LCpjjfwizRdr7Jm8qyEfs
1RxMcM82R8FWfPGbcXjt1MCYI/AaM7IbH0JMumX1W9YONXNDTsRQpUlGghg7UuBo7HzHC7XGpMro
HSwrdb8sC5gElD/vzZk9/Xua0DRYecIvamyJPA1u64SWo7jpbjDwF3ITaTQSp/Q+rLEnvX/tjeLU
FPUWbYQKXrvAt++aoVXvg082IiN7yAmjOzdvpgbx5K++08amtQEWAJ8L87JpLKIYxxH7EadlqchV
S7Ps0bEKt4lHlRvk+mbG8igziEZkZAO5vUGK915ayKierf5eb6l3NTW/cbZwf5LFKuvrVrTc6rnT
V4/NBsioSETwuBBxdiKCfyGF0vFzygBlgzhq9bVHTAjJ9xuXUE8tQIS6M4mMc3P/OxYWbCOeoz9X
XxaAa6zlq0rz8WyMRfoRJIl9CIJcvMItmHazk84+u4Q5Cw1eN6Thls/WL1N76Xm1MutXJpfmKCku
nofZVbEkqh+csdWg5U82+coeUPbSb+o35mj64CaDfUwKo9tLUo4PdZ37F1B2aeh7PXXKouxooIJD
ZCBqXFhlM9838A78pyDYnCmWjeTZAKkSlEcfDgWZVYU/Gz9dXHTxEqTLcMhv5i/iQTV4HQqypyUN
ijfbT9qPBcPnJc2m4aVDSHnjSIUpkwhRL3EbBFUXci5y/JaqeMyaX4Vjd0cSQ2FrmD15coOV3+UD
nDIbCnUde0Hq3hXLMkNTbZPlBfQBpAHZc7iXWnZn1ZXz02ot5d7KszTZ1ekCzkAU9m403cQ/z/lc
XeqGwgyia9ClEKibkYm3lnYbBcR2PEHiE2ROFq5JhrPZ/DDa3vg69J33PPResxeL5Z40PPZ4gep+
GROW5UOYPczs8D/qd0nIl4/QFlBn2eDpvhPHxGBiCxaviLRTT99zK0h3i5eREQmYGJj06tltFxEm
5VAJyO4xJdc02QG7cQ66DVZWoXV3MWeiTJUuiocF2bTep1Iah80yNMGFzLTbKGuSBSK1W5xdPb2P
jW/Ht5EpbO7Fa+5qx8ttaMu184OwRNyltnmLpyTNEUgFqcbgNJxm3JuCdlARzHg1KOnfKsle1Wha
9VsnjWrca6Ag7b4AuI1O7qlQjSvhAB1oXfBdSatIwW8xcYSt37Jz3fcEjUWLVCC8sjHJ/fPikvD/
c6Tk3lNfoTQ1ZWNcCLesSBF3TIgT8Il4iXO5HSzbAHXR83Y1kWUDAzgMUKEjMuWhv42BoOYs4VRd
vUAvh5zZCw9ontVTGNiTc8bFV38ajkZHc1vjh7IXI4tTgDd1aBjJdCX7yQBA5xVTROGpVGgboosq
ck/iyvGJIi3xrfUEFZZ0M2zFdTO3m9O7DLizacfCL/bMISvFW7pJ52dK9CiPqj/cPJvd/OiS4P2W
d6sFAh0oeIjRbQ3JAzXZ80ZiPcuVs3wbJL7IBeefV3oooQMg3jvLEPYXcx3G2OOsw5I+mNeOb/ZG
8s4g6eWFXbYRs042RGFNN9E4FYW3Ty3YwaFNDOcxqGbxUJdZcQCOvE/9vvhVajBR87ok99SfvEk6
H3dOsf4i+m8JnnFhu/Jot722ARz37seajO0YrdCarcOQS7MiQszofCLUc8Ffn6mKe+DehEjbTKpn
XkkyQ/dZzWp9Q/8NBZk9sswgFPRQqRYMHs3gZlGtZcK4X8ahSu/TUsAEJcpqt1I/zbsg6Bwsfaw4
D/t+HC5W5XX6wOLd9gmsAj7LP+8iYUrcetL/qVf9k0DoQ1LueEmy49oZfLB1a8pLzQj3Xmk17pXw
Vmhw1nh2rMz/Ps45yNIO0MOJecSwt6EjxT4oq4vnbYsZdV3fHoBfs4IpnJFBQZmRTU5aKnXC6i0T
3cZKfCt8ttUjdngzyit/IbN5tIzErSI7SRkEAjCa7tjSG4zQK8uKwYNNooKVkGWxxyWfP6qiaX8U
hp1cA4ARRgiinkIh66VR0LxamI3sYRtfraYu3jOwGAU4Q1+TPt7i+OhvYaEIIPOJFPEKm6QvvyaV
NJ948ca7ur9FjiofH9AglpmXcLL8u3FxAVJxChpJBGk0JUhuddf8nM2bweEuCi5GFz24yO3yCRdB
8FZqd341OGFeZzfJjp7hbfOu8yWeUI+MlRyQqcPD5bndqbJ0dmXqf6tA2wrm1bzByelIwC2jBkX/
awdmvY6apVp+a5j0v4l7nJOQ5T73ziLe2bsmLFZcmln039mSsdZIBY08gRNYn8fM4vBJOwraMAic
JdnZWzN92PlmHUsAPN8gk5dfA0L5T3r2rGzfqqJ+A3IuvluTRc9KHOnedpLuQXLQQbcr2IO6nQxz
gUOyU3AJ/bPufCJPu37LNROrYX6v/SZ4Ghx7fadPfk9mlpXj1CuKz6AjcLbzB/ut8kd5n/drGW/K
XvkKy6bsqcmly9xet8nrvLpOGvmcx9elzE1GIWSusgfQmJpiF6xJlwZ2GVkYOGC4bS2SbGUOF78R
y4vp2jpeWGgjAXfz+zBzRO5EQ0evHzfSvkkck7mosCpS19zPIDsv+MSYslAUfHOADn1Z/Qpulpm4
3vektAc7WpFDfqIMNHTDCsXuhKKPHaYKSuPdMwaHtOLM9m4h1uat5YMlmF8sAOUHG/V1jcfRTN6M
waJGIr1vvJ+YoM3h2pFqHdUEh9AuNyZwPxSQasQVZi9fE9MpnzpViAsJxfpM/nLfwzxxugeDVZ3L
6APKjSzVe9XOq0b5vfMEEcQWD7kVeqmR3meDUfDd50tycbauJr7WkY+2XAon0sU048gj3PMBJ49+
GUpDHLWwlrsU5skDoV3qDaswpKUyb3jBWkOspzk3vH0vPfWkFbVhPNHdfiOdrbwnCFqeCmo/hIve
/+HNefNi5oAQrQlgqFfbIxg7c6pf2btod0Ss6nhwlT0CdGXhIKwYEChWGfo8AYDWyDQWRto+ETKc
f7LTk1yYRitYf0nd3wFuFudp7SpK07Y86t5bIwbh/meQBMmr07WgR2xwebsxW+1TQbi0IAS8Eq/L
KMeHQajtnSNVh7BE+q8kD3hfuZ37d/CoIH9vQ4XHoDaSnoHNbN0bQQ6ToM3Mtgddtw3xRA7W0aCb
s3Yj127A/mud/ajMsduvwun2nORijkUl4bJVaW39ttN+esdo6ED56IT/vkhcTFHfsnVMBP0Etrh0
jFAzcd9Vfb7C1/O69cviGUaKywqJxshk8CXYuuWX3wka/ImiLdrWVNwP1mD9XMypD4GRsD5euv5U
7+H9CZsLm1bfW5LgTUnlfAbjUF7IbXEViS5d/dpYhXxrbFAfqVz0vdeOwYtsp5nfZFbBD6d3mlhr
X531NtyYIDMlcO5LAtd1XSa/HLPoNlLK5mHfYCsvT1POnbprnVouoHVm95llTEoF8vCW30tmuMdW
9CO9QiF3HTr41Sh0+ZYv6haMvQ7qXSK35zuOwfXOIDEroda0EUeSvGTvfrBVR09hjNC0usZauAXN
diHWuqtM1sMLhmx7TO/+Nc9MpQ4trVe/m1AK3nRAMHye3WqQQtt25Fs1rZaTrLaijFD5nZWK7dfQ
See96DsHoacOVBgUef8i+4oTLtvEyr8qkuUtI1T92nfDdl0kUMjQW8r1NNkVmaIMUVY2T6k9Yv6K
2gcEG0XWvevkIUE6Xhu7k1u6kM56+7UqFy64uVLA4BpngC+az01K8gWjVv4kfGBXy522vWqy5MyO
Uv3DGws3EmZt6guH4ZpRsbq2iCEtp4e1qJsmKvrUPvq1MbzUXdE0ITYN/zi7wbJhSW/sx0LKbY+t
Rj7UtVedyrZHn2qazHRDc9Xia2NhhAmJPkHPKgJ4xuyiRSwnJEePTfmTndnWM0jb4g5MYk/Inlmd
imqF2Otn6m5bZ/e4Zkm7d+uixDxuFqeViPmLHs32QU+mOGZDCxDXaaT3UXbMvnkHynWHCrDiOhhw
0w5+R3O/bOVG/dA0HDc+PnQ1UjOkKvDOm7T8aDakjvVco4Z09fYi3Kp9W+B0Y5Jw/CRcXZV9z92R
bHln5EEeRyttHlRTIy9kY2WyWe4Kte/tzlcn0lJqIrzJ6KblASYUloxnQcRmS5CFiS6tDzcYqnNn
+vJMqNJ49kaWoRa5pWWEjm5/rX3+gCYxNtoYKtmYaHhHRnxpS7UnJoE6urLnOJ226r6uqBw84Vlv
ivwSBNLWEm3MoxicOp7Nr5UTUGU0DL3vjaIzJMi+rtgX+Gx/lQkYCDXQG5mb2J76zPJONGWKx1ms
C9+Rs60nLKHLzVw9YdAoAIbiemPHj7atu9etqHcQj9N9Z/Ti59TN6hFUynxe3RK9uh3S6aHgHb3x
dINoA+B09vBg7Td7rE+yAmbIScXC42JupD1pn/6d9eKTWcGWJBPNPA6kLNPsmsNu6AaHCndiW892
5v24dupAbkLwZeR3etGN378EVp2EnmVaX2uGL0eSX7qdCxlj5xf6w88L/63szIZM6hI6KZYImURQ
lMznXnfmfRNsIoK5oc/c2NxqfWBRfHSlHJtYttb8AQPAeNTQr9QOcmGza4I0iRmPKBVliwq+TR6W
lmgzU+lT4spk5yICVrE3zZ31rNx8GF/XSY+0H4m5ebt19ch7d/J1BXPmZFaYmUMqoXH74JTp/bv8
4DuLgHxZj8tp1LVF1FHVCPss50F/NJ402hdv8dQhG3X1Wf3tq6/mOnXjpexK7rk6g9yeSUGTMq2T
8TKm5gDPNaUJfQsM2wbTPTJ33tmlpN0yB3UEiQtfXCTypQF3GAtQB1toykDdFX5Q7ydwFcCL50L4
1B8OWsKGNwzadtF8sxsx7RNrMq5UAuJlqX0nWpHYdr3fLTvKsxFoV+JfKy8DqdwqGdEcBl9HL/VC
wa93VBW6tafzBXhYA6leqeqTTWsPiEddPZdj5z+UPgx3sVXFl5U+sade0+3bOhb9IySw4YtnofcY
hEIcKsvVX/zAeTGo4/dWnzmnVigMJoK75CyXbvroOupor8vvsyyw4Gty5KBWGVEupuz7uDSMdrp5
3RvbtH7VLtNt2aIyhimn5oOn/M0Kh95nxEKW/0lqK31jQBO8CXAOezgmDBN7yQaY164AMDKFl8kl
Bha+CoObp8LR8mc6yO6r47u6CY0h27i9SUfeVVau3raZNb58SZtfCO/cVcs6EvtvjwwKlB6dBxcS
pxdqRBAjdFfVNfFAvshDzeTj2gutnF0DaOMJlJzvo/4Z3dnLLBMFB+cJh2AqlvNmgJ2nrR7vWQ/M
7oIedwwepaVG4gkMTTDKXDwKZfrPjAmSS8U+E11TKvznZpmDk3RIgS9FkX2pgdx+27ak3/X2ppHn
xLifcsuGwLnayxtLnOC3lzp7bwzdnUdDgFauXGz+bS/PED+7n/xvcD+bsXos3Sq4ul3Wx4ArO2Bi
W/4zTZ0EccTNYy/12baHonHKeG4Pgw0mJmPCCsZEtc7Znsbs0pkVFIY28cqwXNR2bSsOkChbAeh6
CNIb6L0axClbPWrXMlerAI71VLrVZkNtnxAmerOtPlSSmecWKvmx1oF7V6+tuMu1YmdD+9PJJxv7
RTmKSBUvY4jAfamLb22bAiKVRdKext5l8Y9xw8xwgoLiiVkb8Zy1p0iQ1bMM2wqSHSCUZNkjJXgf
jjbG3TY33uOC9y/At1XkeINasG0kKub1T9UbHvMgjvUsS+pvM5PSo4H7Ns5QzrZwEx1ZI6tXKpLv
8skQbP1ZwXf0FxcOydbGw7Qwk09uAPp87hrMYL25HpBGii9NEGT83n6n49lzcyJiK+9gFIX9lTg9
HgqogRhfeITFnmfxRqevkEEk7s0yonxe3rv0NkPM0s04B5lJ8STntX/y+dt7aFtD7TpjXQ+zHLMP
mu78bbSz4qu/jOpTOAlHE0L5HNcZI0ZE7qUGcW11PDzlNsXBmjhX16rz3QYxiKTcIXlZp4Xd4Jay
G3BOXx+GtZU7ua68YBgeYi4kdQwKw/3NIwgEZ6uxT40B24M8D5cUWXQ3235nRJBurUgm6/ragVu5
6zPRQ8HQzAwitQX6QBn6na5zuiX2bBmVo2eeN0t5dGzIWanfrBR7Rg5+LFmvVT7wag4iaY6ZqIqC
HlX49xqSWBc21SiutFzlYRuqYI/DUZyJqlm/r70MvnvWMvAmuZUikrrLWgGSYF2+2cEWuDuDD/eg
PEKEaJzqna3s+V7PFtuYdm+Vp4L7wt9VaTU8+SlFiClGsMipE0Ayz6zTLG3uCmAIV0k+yoX4TH2d
l345M6mr3jpnobcoWC1kxgvQU9xuDKKKQp1lIjKXjAz7AtThqjum/da2Hqx1Tg+WX5rvKdcuQ31H
sGtAMk8AKgo5H5Stmr8HqC8/CxIzCF9soWHmXp0efRjYpwpVG5ivQVE2+rnYI8WLxymroSpVZh0L
rqcz+8XZceHDPAZlDWeSaEl1WMfEvuT0j1jZSlqkaimDswMAMWQin8I8SpxHAw+cBW93a7/X0Oye
0iERZ0KPxak0xXBNAKA+QOjRP0GwzPld364T1gR3kMfB1u57MVbDNzjx1o9Z5/1+cFIWaf1h/VKD
VrIvowiU2FdrbwLJztvpyuGOciIlF3OOK2Hh+/i2WAQsHPrEEXwf/LZ67+CY/zWtPQlzo6qx9HW8
OWXg3LK7wWy/VlVQxX29BPXRIG8TmaeanrfM8+EYO9y/mZyIZXQd/zIUozhp2Ri7hOjvM1Oo+Zvt
JeW+NdjDHcwchHQgjX0CCOycEAb3CSuB4bkWgd4xDmtit7WS34uTBDsyJtSvZgP+xcjEaFDZJn8/
NYWwoqWfxv1qT/JT2lN9tIdyvMp6Sqmt28b+3uSOtasZsz6K2a3Z0tLauq8Rao6mZxl32Tgt93QF
LcldErU708HwgH8SdIa/Gt37SJQOT/nqG0etDPcwinS+M9MJKPksajvaVFM8sPcG3Fr5rs1jBUGl
RUpnQBxWVdO04WIO0wiNRzMaq1q7+cLxx/oyV9ipcstNR0mLhEGgYPOC9ULEzma1wByUQcvc+XbE
Pe++Bbj43DAlQxJFa2UcsfLbvySBrJ4d9Nj7roIUXWyb82QHec7coUzPFIDqzEgu2/HtFW8sAiBN
Csd6XmF18QCU1frM4defqEMD5ElR/NxG4JcSn0U0Mntk12krxTOw6PK5cBr1M60reenYXPgsxpvq
7UB3fxlqQm4bJMq9L1c/RNJLfpJU8SP19LDrzIm6txoZ4FFG7IasT1DXK/v28o4Hk8ViRnDM97Wa
ij1PNQpgfuNaidba0yPTt+V5vVLK1ek7u7iBHy3+wCwfaO0rwcnLI+m17B+XDr4XPZbmkRguK7Z8
Yj0MXiJcG0zvD4U3D3FQVOW9Ntz0Lvf84nkhohQV3pU5c8NlukzZIF4UqeAJPC/pRJ1Av1e5r15V
Vc33pene/LctevzC8fHsWguaTZ1uu2wpKv+oTQRc+DEtByeB2r8EEL/TJGpD30hxcJXWoEigjMt+
Y/O87eO6QPaK5wL9RYCSglzOxX/ksMtM2jazIsczMaZrVbuk2PazmwIf7SzvzWVa+Ia1JLmnL7BA
w2XGl8QY5r2d1MYRsW8+2klmg+bduvycI0dycTTB8r4Ec/Elw5hwalqhryX5FXdCe869X7NdFpXW
UO5SN02MkBk7tsK66CGPt64qvnOouv2zNSaVimc3Dw6QCnszJi+3tn/UOtVxaTYMSGvCcYfN6hHE
JqKcogqinRnrofnh590kw4Jxw8Gxt+TVnfFHPQwGGxpimlX/ahMOEOwzyrc8YgMsrw9Tuzr8f4Rt
uekLP2P57aH7x9AQ6glbA58uHvwg5cbd1BeLUzjdUyoPnwJDzoMwXFSXhteT1AdvrqGcDfzw94Hg
vCspmnmopTFFNcuPIRurcOZvGHmc1N1pwbJ5cZmS8U0Lx2bEL+eroZ0sGrzedXYdcOzquCVFUlwo
VhfQ8kRmeEl6un1hpREmvLAxUzI6aHoaEgmKzkd7lyK9do6X1M/CVs1b0rVlFns6C+qYTQ92cLIm
B9sVkGnwk1prNKkw9KpP1ohQwLyyQGKevITm1a48m39dzxRBa+auRrRR04/ggFjlsvIqeQN5pmZ8
Oq4zH1xzqedz2hUgs1Ii5YzvDfrMUVuMtLmHp5/4eKT3rc6ZDoRZ0EIYGyvl5Nx46QgDWhpSQl5L
vc9uNX1zR0hugbxgNeV2EBZe901nI0TITVsPG2MhVJQiM9fQbVO5G6TUl8Up3A/L6RkK1YYPO87e
oFkkOIqeijVxX/uqwWGSYWqyYTLG3jyu58pny1gGN+9Hg3oY+RxhVPuydzK+Oiz3NJZEhJWpKQ6m
75YMmbK8rhC1k2lv5il7Cuzh4bOp5298Yf5ej9o+V7eFow7v9Y95HVhqs5HM7hNvlsmRcncxd5Wc
um+op8MvdN76m0pd58UxbW2FOb6qCyMdvHFFz6ndGs4W6zGlQMck7pT3pVqW351cgmODKIM2TujF
D2VuFPu9lWYH3VvmlQWoPu4R6biU/TQ45DzY3wNiL7toCgy4k0k7fmdvrXjIsHS98Chn931ZmN+s
qfHDxl6Wq5U464OwFxfGwLzqGDAVvUi3ui++0RsRN4f7uxzSbS/zpuPubczXrdnGPe//Etlubt1J
yttfErY2EoxvVl9afx15qJha81eLuuqltX+G7DV9GoViGN2Dz2smJAJvKJgoJ03bHDHNdB8TNpyL
0efDRfrZb2ZQyd1K/IMAUeenX1nSkRlultwvo0EVABHM3HM+WudRFkejJj7AcsCNMDzVYTa7FR9C
tBc0guCsLZ990Gq68fEyv8lxCTlpemH/Y/s5+xmszlawq4Kk/tJD7roDMWj9dEaj+iYZNZLOrVoI
uxNe+FAwobloHpE9RbTaTYYRPPECBs9NWyYP3Sj7aKTA2y+rqONSr8jXhHOXAZ6PlO6bYAbvNcjb
/LE1mvpjNkoU0C1pmP8kQ/NU0p/IaGbJzP67v/7//AFl1P+Ne/aJJV/jHBr+9F//47Wp+M+fmbf8
Cf/4f/zH/1cUOlzG/4AXxR/Dx7/9qgfcQvcf1a+//uWh+iMXV9zMx38H4zrBv/s2dlCMhmzUWn/j
zP2dQHfLZKzZh8v++hfL/XfyAa0ADZbJp0nF+Q/inACE65hslFvCNW8weft/A5z7myn9/82EPdDT
HBh+YAo/8GBA238y9avBo+rNMfMLwwfmGWBWKPZGyrZOjPRHg6A2YzhNkz91V57zoA6LceH0Bjvg
1yhn2m5DY7Hb362R8DSZRpvc51YzofBXo8c/s17jGqCCH8K6TZxPH+zkiuQC2TSuapbBL05RAXu2
AQK/GPU0MVHsMidSbYM1wtNWLWPJEBiPo9mZT8NgZF/xiuFq9jPojWHPOU425JbSrkDPtYqjENop
L/nWIOoRA718o84XzCEWbXNtB4xfQgxZWuwdx3CxIAwCE4hFcX12APgmh6pzpMV70G7bWdu0fpFc
KSh3QbtVMmRBRBWE4CtlvwZNMV2WociAwKU2+98LtDovUumKyM5cE4cJK17bcUM3hOWZMH8/e7fx
dVzMmf0yCT5k1KzFloTC0/8iCOlPa9t8ta5jmYFkV9UUDktTt32h/7JUUSYCmlXu4npPgrY+ErRI
/5egL8xHNyndp7xsArxoBn4NK/Puzd4c3MgtseQDs/V8LKF2/fhf3oLHvz9X/1YjFTUIfv1f//LH
LQzPBt0MdBHnnyccfIbmn542UbZplc2BH1djYd9T2Cxo/fB7sTwPZ6tL/H9hevgffl4QMGbjh1pw
ze0/Ld7MiTmV1tbx85Z+24/cJ98Sv6GFHZr+U1iYxP755/vjNsDt8/ES4S/3TYd327b/ZNgf2x7O
cyDxzKZ8tMJI57Ok340SPDX/4qP9cavh//4ojhGLIaTkL/NPpo6+CXpXQEfF7omzvAbd+qnmFmTs
P/9E/+3HcPzAa+SfQHRt8nr/+BCpeWjyLVVenBqWD3AXXwpSk/cvfgr7B3/wpkASciwHGg1Ebosf
xxPyx59TzAskSrZuoyFJ+ilgbgCNNqZDtdfzZA+qexstYMvfSmkI41B7lvqd1rnV7pK8g5jBiF07
t9kkyiinUIZb7mFh2wOk9kBF9C0H1teG5GsWuN/zWzMO57fCY5FzLddHOkLjV5C7XXUlbt2YjuOy
uV+wS4GA3ga07/h29WMdrKVj9WGtgUJE5Hv/J2dn1iU1jm3hX+ResiVb8mtMzomEhAQKXryABo+y
JduSh19/d1DV3aSKzLilxxqWQinraDja59vA8c9i3uQnnHA0tJZluuEkinfBhU9QIARnaUVA23cz
hexqN9mhwQG5jVSaVagNYA9dAGX+XiLxR2CPKUs4HUJ6WAy3SW4oXtfjwAQtXpQsFmBAh2XM4TYG
+UG83jR5sMT7okl4iwNIvBanDs8TcNvuEisBbsPaiid4cz5HmrHh+a2BvAQzUcoG517cJ+uT5ZUC
liyx85rfSUuS6hhru7X3+UxU8j6RuYWrTDfV8dehGbsW14VR6awU49jdkr7L/4CwJQDleesrg6f2
SHzbatI+xE1TIZM16rCa3mxdE9QfZFrWwwNdtbGPJOWqvhJ4GqggNO2gqRrbDm9RSB5A1akPyHLQ
8MRGqCiupk1Zfbc1KFT+UMA1q36ro0mrYk+HsrrfcNpBKUWNrO1XeOx06ApeGtPX1qDY9qClGMoT
fvEsW15UJSBEYfHXtWnbV3NQnDMkVsV2NwT1qP6dF21Tw8d4KoS5imFRB3QbVAtwKhZyCIL3EdTl
y3WLS+l2FU7Yo06Lgl10huOxnN6PpenZO7uFoARBoVd0x7EQy4JsLvQp+1BAk/261VtXBDsLRkj+
B7OcJjchZ7BvToIi7D7jW5RFi7fUmcMhDM+NNvoSFdBXwhAO53X9Debg0Tzv8T2WZt+JFLciKuo0
wOtnD3UqgeiuRxEPUXu8KsMm0SCblO47FBNPt0ioQb0MyaWYD7KUs7wZUs2zolxzfhLIHq876F+x
UuEvn7YTfCJz5H+CgHKIpATyrEMHZfQJ3u0mugI1qP+0RpiZhw2vf8XOTCkeo8jcT8j7j0WeH6vG
4FpTz7Ca3vN5yKcb+HJaKMtVDOUGI6gXQkG0WN8LUPDuCJLZcJ+gQMJByhtM6XEC/iCBXJ8N1xse
2OEZMSxjeghyQAv2eLGIyoOMgCTNlm4NoMlM1brsYNCDd3pIqUhxR5leihMBEWi9KiMV39ZTFXVI
BOj0c9VzZHjKAbriA95hanVCHogn14nU5QTdiEnITYTrcrKbINOw0AuL7lXU2LR4bSczxI/g1sEW
HPIKYvdhQ7r70cZcYVVSfXMYZF48Mou/d19oIEcygd1GNvsQqUq5vVpRkN8Gh3FL4c+767YEnxg9
h4J5h3sCKqIqJM3vl6CWG1BaQxWlVwt2D6xDeJweGIqlbBIV+kZD5R5Jg5LCti2geq407OLx1iBZ
BhIJnLsvFFD+xKH9clJksDLnnMZxLLDhIP3nHCewkCBZ0cDqvURCEOdAARw8ux8GqpujUTxVHxYZ
wDQWVQSqAsm8iD5PFDKxu67XdrrTTYzrre4WIvbhlKzpfVnr1L5/ebtyNmAWwcM5FNiHQ+yLhLqF
yXBGKMpqqMsDhN3sdboQWMcCQoxbOu5YL/+UU8iOLQu/BXoZdi1s9ziKO1sWzpRAC8a8PBBk8060
Ra1JJWaQT6I+/rDGafVWUYXHMxEV97mAwWi/pDmy+qW6frknzinn3JGQROerhEhwLaBOTTtccEc6
ceSFIrZymDvBqOErw6qIl7Ecyec7AX/Qf2aGxDEbcBgIYxLjQJeIyIU61XkHow/GznndeT1M0APi
xa9vji//Ze6pAHMuxDpIGQ5WEL26bn52oWDa2XAFrM2yI5SjdWZTsl04ffzmVyLBMXI4eeBkSp0z
ju5x+mlltSJJNZGHAXzS6zkY+beX/5bzWfNJ/ICkws9KbRFjcuL3np5w8EQxL7qFparRLUcaW7M9
UrDhKUVCM5tFsRxKUDH+jNp/dPN+VX0b+rH/Mb14+X6tvnfvpuH79+nVF+X+n+ff++89HTf7v37/
fO998g/Hn3fgB/N9WN9+H6Hf/Y8X+vn//P/+x79u0o+rwk36W2+66dxaASXPE1P3M+Hk+Rv4NR5l
v/zt///zCp7yfzG8DaRE0CjGRz9zkP+8gifiX/jn8Of5nZxnNf7LX1dyGv8LC1SaQMnHKE7c5//0
lwl88i+cz/AvBRaDP2/1/+RK/nQ2/glqwSQkzvxIo8omY7tgw41LPCVs27p+xNOgD52dh0gtPJ1+
NQ+adV46fiwHPQxv5wRKmUdU4PU/fhnmi1e8/3Q/creHVG5I6jZ5ckyRHd0eVCjxBlnSGndgwghq
jBnMofMLa/DvxypygVsjMiP1XHTJcRmpoDtBaHEu90vEhdLrpzH7vz/GWRE4llRV433yaELFXoXh
zOS7mdQkuVth5rBk2GiTYQeXa/X25dF77g8672u/3NWVIArKU/ygbVOwEXuUjhhU+BjoJF7+gd+V
kp8///mHf/kBgbsVQVFnfJwb4CshPKQwsUMCNyrvYjgKRq9C05hmr0fdrXhkhxOxPpGutMMF1EZ4
nsb/Wwb/N6SI3l87oLgcm3hc4yMUJBbc8UhknIY/VEM18ka6gBhkZ1Ye3PVzgWSLic4Jpl0A0Ym8
wH55boyjpz1oixUlVvGMIRBRjAtE/4MDdXPh73uucawOv/55yDUls1inGLqykf9BepQ/5dbUF0x5
nmvdWRtaUVfJSIf42NCq+k6w2t910FaZP3eLJ2naX9MzzzTvsrT6YIbWpYzjYztx+yGcNUNl08Y9
uCGYei5Pa2hnSBEiMOomPC5vR7IEdsB7eN9zz+47WZ5ogS4KPitYDXpmath1JAvbaY1QOrwcPM+N
j7McRPUadP2okHfoccB6M1Z4RfggkYq8sHY+174T/aMghsxLLLKtR53XWrBg2C1VM16iYZ/b+U3s
uVgspCkhQYnWPOsDsckTDLuVPbbzGkKTX0F+fuE7PPczTohT1udiVgHPpslE01WXgL0J6RDcwY+q
mubFL9SEE8e6tzqnixQZkr3bYzOs5euOJ+njy9/6uT/CCeS5WUQ4I72XRcECpek4cHpXsLXXH6FC
bnwMns8x4QR0KQrVCK5ENrRsvQ7kRl6nRYgn05f/iGcmlOso2+eQZWBwoPHgOlrwVrWwT8nWq6Nf
885V0Fje47EtSTLb4gtMbSGPzATcB9uKwXFxSaai3doiq5mxEfqjY7sKVNlCMIfsgF//nXhuUmTC
0wWjn4YSZTMqjLv5ONQo4Hrj9wPnyfXLbsujlY4hTHazdCyrDxwJszdLVeDh4eXmz/38TTzz82f/
pXmZWtBMTMEz2Y46f8uBojUfqN5ScoPnkZQ/rEVPkwu3zOfmkhPVfB1wEyQxzxRl0CiDTgHlWtlI
lPS9/Nc89wNOPC/VqpMJAj8YcRWKXY+AiqPm07Dh0t58npa/Gy4npKHgLIicMZ90DlOnQ11Qzt9I
SIsT4LJy2RyXAmjVP1r4MH82MCTpLozcc2ce98rXLigY7rcZ624rWnVTBmPOcbJvAPo/igkgBLyJ
TfVm9xWAnxIlAajFPyQMULx3Fo8xxm+AXQYWZAkBVEIBXrY4JJq0mnkmOBT+L38+Jx/y35Ody72K
7bRUOtIpvFC3AdZ+YW6nY5xvW4tMIeXr6wKiCLwPsllesU108f2ClxNk1ABlr/8QDeAyF7ryzExy
QViiq6GTmyuWKQ7hyz7Z0u8KZfM+lrJYl1wSVjvQBFUZNc+GAEUuBUA1LWC/ovj3ywP5XO+dRcOE
QyLqukCKTy3iU4yt9H4kgfRbs10alqZ4LgkCnmYxEE/QJYUCCUZTDet4YZY9E2UuEWusNOpRl0Fk
E9CH0TUAPgP5uqCYBkLKqCQAaFRGyV20QUzzTclt9DHRPn8WZ/2gc9diEg1Jlohcmp3CK4VEiRML
PLeLxFk/kHhttEkGfjR40T0mqy0OW9L7MLzP3XeOAkmekq7Wy5aNppiyreP1LhlUfWENemZSuWax
eCIE/gNbQ1ZHFYxPpxCky7W/BFx9rvXzXPhlI8Ktp4fiqge4APdGPLuFH7sCCXqveHBdYsMEVrRL
W2xZAQ3TK7N2BGcBXYaX3Cue67xzCihrCETpALeVIJfpdWTB+c2pYBeehJ9r3YlmCi61mhq0PuUR
VDWUg8cpw7/ye//0xuYawEJ4tgnL8VlRcVzuG2rsDpbs/+zx978r+k+QwC+ftSbBAPTGuGV4wWtP
4JcVexujxPDl73oegd9sx2fZy6+TpstjiK3DYM7mIP6Oa2djT2xqFGoJ8A7qtxO4r+PUctuBbTxn
FIH7NsUj9jFkkDe//Bc8922dkJ06HIXmLZmznsXJNQqdDGSP8BLyav1vxqSTbHOx1SYrxpbdQhnM
X6ml9eu660yKjTpv4IY0Zbqv8xBwlmjco6wbCCq/zjt38RgIzAYi4fioQL68QYnEdGfyvPULKtee
FPlRFCAChgYFZDGP78DiEO1r4Hcg1PTrvhO1TVhZmO5GC46EZkNZefwJUp7uwsR/Ztq41qJxHTRM
iNweNYQJOzqaCGxgVHL4dd05p1NVM9APhcXIB5+GCOe7Ll1yz88aPY3ZM7gZ0N/kr64zPD0CKJf4
dt3ZYCnKe40oUZqWzkgaR+fWR/+BcaK1Acshb0e0vkBBvjeigZQsiWq/Yf+baSiLRU8igtYZMHQV
Q8U9cGB+W6DrGoqKQTzsFmg8Be4ra4H9wc0LMgSvGeOqo5bpXMKyNvYYo1QOAnEb7UKVT559d7ZX
sA2iDi9r5tjZDWVxZfXd1JsP2xWHJle2CNHypPpyNkfZlMDJsfhTYMfI85Oe4/eX7Y/k8UDXMpgA
YEdh1LhUXyDiGz0bd8JUj+lS4yRsjjUMM0Bvgr+PGaJLgqpnlhhXgMZpDe1mkKLrKcreRjyPvMnB
WbogLXyudSdOAdiAGhMtZ1uIF8fd1oGLdgimQIyec8YJ1UgvqTSqsNnKZAenEKriTAGd9s1rwruO
oGGVRwNUUNhZ4RFwk9ZjeGZYr343LNcL1IDQB9RhbLIppZ/DOnoYGX3w67izq8ITsJbrCiVQVQb3
WB6hvkGJrV/bTpymVSV52HHQ7OZSHEwZP/bA+/p90MjZT1F3EwypMCYLQKIBaobf8UgTz547cYrn
W1QxLyI4du3ybxDsPkaxvODo88xMj5woFdVcBNivwa9YQxD5UAdUglk30ktuZc+1Hz1dYmwB1mcD
7Rfghyn5g01YB3ZjtYV+Jw3XDBUKA9jR5mDAy37YDv3Cv5YVpCh+E8YJ0hxSI25RCJ/F6wCnMAmO
LWSvF15enxkY13M07RIGG3E5ZRDKp6/EWISv2iBXH726/tNA75eVHTydaYAIGNOxhDEDlfMfHLAQ
v7adGN1Yn6LutzHZEIPeG4rlU6vFG7+2nRiFy9cyVxRtQ6r4yMz6CqUmF2xAnhtwJ0L7Oc+LiRbT
keTAL8Da7q4CiNVvSXQtNsNQKQ7UQXBMSPparvyTGNZL1k/PddwJ0QB+zljNMSZt2T2A63SCftaz
2050AjUBdgIS+Md+s1eo+L5lsd8O+jOH+ssERBnglPQKd7tEFneiX7JuyP2eWX8moX9pumpRUmEM
Oq3k+w0VdDX/4DX5XHdJWIUPakOF55GVzddhSR/ElvitU64jpNG2WYAXmrJ1BAN2W6coqw0dD34d
dyKSArjQ1VU6ZSMq9XZR11wBIfaHX9tORDYtDMt5SIIjNKtnPmTyhaEOw2+FdcskMLG1bgm2ZPDO
l10M6uEhTbn125NdD0gxWj5BJh8cdQJuzwHEQs9uOxEJaCLI/OU6odoSYo6ZjqhY08mj34A7MTnj
vWtdO3BOwlJdzS3e9jVF1aNf487BdgC8rwlaNC7a+A016lt1dt/0a9vZLiElW4kW6XgcJH0To+3F
WL+2Q1fUFc4Vp3QJkTaOKLlDkWt9g6rNxGtUoIp7ekgBbdO2OM9iosQb3CdI/b5NSq8DVugquEDo
ZHOTIvIXQEbrPVhQAFZHOAFVXksLhHtPO69myXK81UxZwdSXYLYf8fjw3ueLQjD4tGmLkr0hoRgX
Y4r4oE0Dkq4Aucuvdfa09aFEYbRMQZculuUNmJE3iwUd2K9tJ0JrCegWL+GJIBr6Co7HyVFwHnmO
uBOhphhQ8WjslBHVPrCg3degnvr1243POOjWAlW9WYQ6ov0sw2EfsvqHX+NOgK54URih0R+hZkg+
FQC0VDx+59W0K6xahilHQRh4TmvYgt8I9OOpkzAq9WvdiU/wRbvUQiuU4QlpO3Rbf8/peEljcJ5u
f8/Sh65PoVHRCHzLPGQo1AagdzRDcBtYsr7167sTnnNAsSoygy9q13+POMEtwIr6Ne2E54SNp1RJ
P2ZNUrxdlALOTvrNQ1dIZXPRJHXLhmyzujxaIHQOwEB98+u3E5wVmHWoVm3GLC3PtOv1XopLx87z
n/67j+mE5hwgH2wVH7JSWlTODgBNvQJzeAGtKgID0K//TpDGTbd0TR8PWVvRz6COfwxU8+jXtBOi
CxSPbcLzAfFvxys7whsmtEA5eLXuqqWKqIyrgUboOAs/Shuc/YzUB7+2nRgtF7CyBlKOWQyQ83wE
eHFlu04AVe63SbtiKVYWKFgTLabkEjxUMnqstN9dHMULT3ciuEloXJjRNHj/DxOpXuc08XqGQnGH
0zTKvqS26wAYh4yyQETTA2o9Ky+lL4ronrYecUtiW2EmgvQIiNWgM8o81WkoT3nauFxAqAHZZsg6
q2AjZ/lJw75s5zddnECdBmYMSzHkWB5v7RrdtvHiF0OuTWQ6F62pdTFkwLt0qHJbb9Oh8ns3QxX0
00FJMUvIEjVDFvb2DQ313UAmv3676iXgFKc8mQOdjYn4WIXDQ9tor0scatOf9jpfGPjg6mwVgpHZ
wRlj3ulVCr/10FUjwaYG5X99qvFuU+r9EDUPJkjfe80TV4pECO5ZXUx0VlQg2u1mJCpg9hEkngPj
hGddp1Cl1SviJl3lXpgkeQtPiM3zizrhaWtQ2KG10xlAf9E+HNk9dlK/1/PQlSGZAKVo8dJjuvQp
Iw3W2rUZQfNPbeOVwwldvRG0wATuLx3Gvihnvu+QPMvynGm/d4TQlRutjTECRaQqAwOnAUtnVvKH
SVFF67fGuIIjmPwQNqeBykDjHg+ySEAbBqL15DUzXcER58siiCUqM20SAckMETvF7dev77ETsRMc
i5GF71QGSn0x7cItar4069IVnu07KaOlGuBOvWBs+rKGxeEk3y9t6Lfnxe52GvUAVnGDcQdc+gow
w/E0t3155TfuTshaaumq2llldR5vH4FZLq4YHBUbz4FxYpZinYTbBD5r2uV6PHEjAFOJ8z7Rnj/g
bKt4jGt6sAAw8nScr8Gmfw9THL/cPGr/ni70vJERNMaDyjgDOrYYH+Zmeuc37s6pt8jXmaICW2e8
Sz8DbgkfLcYuaWvPo/ubc3vsbKsaKXMRGKky2NeIzxyPClemkdZvyrhCo4kEy7rRuM8QqQBDQvqy
C9aAH70GxlUaDWuAN/oWrcd2hR1LqG6AzLsQSj/PFb8ZGObEqa4WyOvAkM9s0hT5Dq/FNRYbDuj+
vpBp0VxJtc7vjBzbazpSwC6nEh5Ejyhx4/oNS+NxeJdymVw1eJfsr+qmA5ES+F4k44tFCwI/P1br
4f2so8CApKy75guQ3DBjS3CwjA5hjFw76NJmMcAwI0u2T/BKDRqpDkSdRXABZNd5D/wBuP7IJvwR
QNm7nkJaj/xA+YI257YCZ6HQaQnjCTBqzElG0bIdRitp93nhjOVvJpYE9dcRthM6A/E6tdmw4O8F
/m+Lj3DbiMUeIBRY0yQrL8wVEF9FegfUG+rCiN6id0DizDsLFve1qsZhy0ifivV0RlKwgx1YER8t
cHFIYbelBaygVTDyITZNgdYdKsp3IMwN4e0IW/Hx1IYTJ7cbRhuOcrSx19sWwKGjswR4JmLttqvz
Id/etWHdc79TiKv2kguDPauhfZbEZY+sT7CD1U3qt94wZ72koDHhINmqrEzk95w17+Dt5dlvZ620
eIlZ2gj9jk2ejWl7AyatX3KQOatkbKFMAetTZSjwXXZ5kMKkpwXazS9knWUS3E+awA5VZUVUw9qi
0T+Senj0a9tZJ2uUt9qOkz4zq1H3qAarANCYpOdS5iyUZVIReCAmY1YMDbtjOL9C+W+mT159dzVe
gywA4FG2zxpgJD8MAmT5QXZi8ht2V+WlYdSOMpG0z1IklXcxzP/KrfCrNIO3z9OtjyCEwQBUfbb2
KpeHnsx1tmhSed5yXHhC2FXw+KKYkUkh4+UYjZ3ZdjyIG33wG3wnUCep5zwopz7DQ9WPWbGbOBj9
KjpC6kSqMrCU0yvvs5Kk0JHB7HBp96AORz/8+u6Eq431Bi5+pLJWp5uAtZWmeGOHi7KfFiN09V6z
6tqQLAUOCID77QwgkseqqjwPCGfkwa9COMXnHPAvbOF4oxn2UJQlQIXOxC/t5mJLZoJSaVD8e1TV
tu0NMNgxUEga3OS91+C7aq+x7goImXosw53hN2VHyWfcaVe/VLCr9uIgMm1yxHkVqazlOme5yTiZ
uN+kj5yojWClDh8n7E51JWFaMMNl1kxS+i04kXMTCYdwMXAI6bNg7ej3Emrz75s00k/5GbqiL+C7
ujMBV2UxjDuC6ybtQLTP5zm+8Hb4TF0daCpP5yVqW/M8aUWXAelNh0e4EcCVO+ddpA7z2AePKDi7
BxsVrBWc4pp0X6S4jMK8BiBjz6/vBDaKghOwFXH+BMC8FPtA1gBQSLCn/xnm7z8lGGHkbMUJoRvu
LOeVKYevwa2sCtSdrXqdiGd0OLG9ETOgvBZILEpDsLEXmMQyOG0y63nAipwtORk3CdMc/MBqIsiW
N/MR6v1vXqHtqsRaGHNPqYF7uBq6cb8U9AdgfJ4dd0Vihd7CEcQ8meFse2qj5iaKxgv3lvME/c21
JXTCWoIRDodjsJ4BQxv3TQArCxSSvPUbFCeq4cw6FCEMzrPcDALueFEBo7DKc6sMnW145uDzdPii
WTUswVdZz/TbEGC78eu7E9FjzeA2DoBhhrPWPSxQb1tdeCkK4Y33dLEoFrwzwuWny8YlKm/CdoBz
SdXPfpvYTwjrL6qruUkqYRsqMwp39AIeekLflNx0pV+YuoIxli49TToiMx539V6n4qph4eq3D7iS
sUF1RZGnVZel8Ae/GwfJgMWu7cPL3/Q8M34z2V3dGBD9q51D7O/txjSO/GQs0iPsQPr+mOBW1/md
sVwNGWxac7hVFH1GDIXjQwnv73NoEZhuvPx3PBO05G9BW43aphXmZhy9MxN5W4S537R36aogWUyC
DOg7smsxzKWQyt8M0PJ+HXdCFn7nImigCjwCLpy/tSsMy7oy9qtmCl0ZGbyOQkOisT2vweJBSRpn
UxULz0F3olYhu0By2bV4DEdWoocrewCEq+fARE+XBLNO3WrWqoVCAAinPYoP9aetTXvr2b6ztwJI
k+dqGmA5NPCvyB2dXdc++n1TZ1dlluC1GhWCKFrtc7gCjsZ+nynsM32aJ66grML1rYPDFYZdiRwJ
x1HA2CU2XtOduIKyPqrB1R3QeVAakXYKI7UDUsVvhwJF9ulXTZMNpjsj8m/hPAEZ2FXQI+zrrqut
V/KFuJIyYedc4WTbZiGMKg6iIORNj3q+t35D70Qr7C2R4Zp1cCjCYulvaoCm7yOQS82F3v+sjfr7
egwy+NPxSRiNliSBEVaQmFi+1mHYmauqsXo44SJmolMM7ud40DFAjnfBilvBneK1lp+AnGQnk0Tb
NWfBGu9SWHSArrDCpey17OIl2kut1wr+kmW+fe3zFa7incKeuzcgIX+jkrFbq+rpBt4xFl4DBp6F
GxgY5Y7Iim2P8P5a65/2GcFjV8H4AzZznMH5UA5AKhMoP+9rVQbgxVdsrF5R+IRbr4MkSZ1lBrpG
DdPKuIQTSFjfwwMiheF2BBqu3zeNng55HwAsjexok0UL+Z5E+iENizd+TTtrDO6aqwzgBZnRDTpb
GLtcR/14CaRxPjL+bqo4q4wxgSy2EXhdrcDqgAXT1s4wp4Hq4TDjhlBcJyl8372ya6CnPx2kUKdx
wmzcZIEKkiNr5vYE4+fivdc4ufQxAI4N7oi0yWzPSgCEt49TDa+Olxs/x+ZvxskVyYWkqEwzmCZL
WlO9g6qavRZlsXxZ6jC4kNl87iecUz3JU15ECozdcaFNAsNBPcAX1Q5Itl9XMyraLlyqn/nkwll+
IE84k4Xb4lhUU9OcDLxPoQ4L2iN4xCLaQ9Htl1WCw+7T712UyJ3AgheD1kUBhG7JRyxEnhuYcAI6
AHAEiYCuyUI8x010Pk00vLBAP/clnGDmFFrODTW4h6bQfLpO2zE+9SLFu39S2JZ4qQsAqH46OjHa
hqUtD4DpAEgQte4wn9Hcr7QV1hhPWx/XVFfVOtQZ5/F0guZa7PIy9LusAC38tHVbIRVJTVhmFRPs
pOwqD8CUe93j4InytHGSqLBteZvDZKu6ITmF20fiN+auhm6lpB3BLs8P28aOeapPEnaXL68Qv788
EFdDt4K6Vo2wSzs0VXTL4+BWJ35ZPHBpnw4IZIWEY67kB/g86pt6HKcsiOk7v347QZqDa21XGmCy
h8V4VGpguzVt2cmvdSdKSdoMeQwIfMarUd1C9fpRF6sfHBbWh0/HpUh4EdgIVnntGrUnk07dFdGt
nxSVuDK6YIWRGpNDlVV1rQ+qFHcBH8aj37g44bnURJuRwpZlkqxaTuD9v1dDA9d1r+ZdKV3ZpxMM
tTsY3Fp937Q9LLt6v03cldKt5bIUssBBqp3gUd2Zjuy3Nr6w8j4TRK6SzkKdv6HCD0E0Wvixp3As
S0AU9hsUZ4PdAOkZ7QRkvRFy3XeF6uGSM3SpnyCNJE6YpnJFzUUTpyi06mFbLeD5ftsvTeVXBwkO
/dPpbpIu77im6UHOG95sH6ACuDAyDvr/P0lo4mrpWLKFgFPB7y1cA2pvSSVjFBgVAIc+gpTUZ1Wc
bnTHtZUxDFuiEjZ9UxNb4DhVssJ5IyX6uKmwiL5IHkc2ywWtuFcGnrgqvCXQIbgb0/m6NEzFdUWJ
gPvuCJ+Sg9+8cDbirqqmRIQlPyxDmWCBWmvT7cs4Cek3vx9wgn2Aqexm4ZF3NH2pjlIApq9S5pVp
Bq/06azAkS2mikpzDM/crxmeenvJuJe+mrgqPMUt3FkmNG4N2M1nq/Vd38IXx2tcXO4XTNFRDW86
c4zqUO1pE9Y7ZCS++jXuRHvfCEEI7O6ONirlTgQBCrgWRvwW2NiJ9QJaU8ICerYY5DO8I4fivuV0
+uDXdyfS2awUDRM9HYMUrx6s2YpjtcaeA+NsydUwhz0eYqcjGJXRm04uzdeEbNzvGOQK8La4nPVk
7HjsuqTdg1wNIgzL/agnJHZCtU0nulERj8eKL7B9zuFAicyn3xs7rD6ehhKdI7q1zTQe6SxLKK6m
R5RXL36T3dXgmVkDmcXX8bjycNs1pBn2vPE8q7gSvLgxSUA1Rh0GdONuntYfZCj9agmxhz0dlgBW
MzpvqTkWqJ45pHNZ7rEe+z3eE1f7taEMIq8sDlZcRV9HSd/JMvIrryau9KuEARLMrBlsrslAdgvM
wI55Dhndy1F6jvXf5ARcylcbNjpqeipOMNmL7ZsSBrTytCZRO5xg/YNd8OWfeeZM5CrBcktzFtb4
I2I4RB9sFBf7bjF+SjDCoqcfV5U5n+Aijo9bwFdGQAa2T/v1335dd8K1qbEcQM84HNWi1n0l4X48
ytxv42NOtKaKkUnG8XC0jbEnWYpoB4Dx5rfzuUqwVdIk2YZ5gPv31p7CsXm/hXXs90ldHdgGr+6t
R67nqETJYTi91HtIUv1k/3AuevpJO77yiYtcHQMZDPt6U92OqtWP3ERcGVjOWDuEMNY7VpMu91ss
270AJt/vLObivky4IuU8FOIEB/XtcSNq+VCT7hK3/plQclVgOZ3n0ECsfIzPZp8w3q53Cv5ffis8
dTZWFoZIV69pemIBUuc2+Na33aNXILnqryaMwhz+GfwEzlfenk1QzYepXEYvHStx5V9h29N+I0N6
ipXsIMCtl6S8S8K2E36x6irA1CgMTvEqPaVjuKvT6KYlnicxV/wFEJeeVhgtniTD9nfWQ3R+gkTi
Kr9gBlHlJdfpaTujj5o5ZHtWitlvurjKL/gnltO29uwACtdVN6g3JPGjCcLX/ukKgJMNjklSskMC
+UPdBXesqx68ZuLfJF/ACJUDhVVvlBgZZky1qLsuZ2ne+7V/Dt1fZBadCnXdmp6fWB8uQKizkd2c
S/Uu8QTPi+BvNm2X91UFjWJizpOTVMF4NcH4Ut6PnBQFTMc1z68Luc3lqwlm2Zcv1z+Pp7/7UWeT
5WuUd7bWLa6ty9wt+7Ct4A16bBpEXXsq86Vpd7qXsKvZdVRjb1/qdej4dd+qpJQnXKzrRu7arbHr
dZmvQf6F0hmyu45A0trsaL1u87zDIUfpuyYJhXplx3wOk+slYFw3u2FrC5gnEppWsH4eJq5wEOoT
fLod7Mn64osaSmnCHWt4Ja/p1gD3fFhxoYdv4qrtPOybldbLOyDkZlvt4OOMGp5dt1bLCEv71AQJ
26Ur0PDwZFYwKi13EjnLSe5QV9AadBAu7d17FUlcZGpeix9SwRd4NxjN7CGB3JfuDEao2Vs7R1W2
rWaB61JD6Nh96ZG05Wa3DCEJ510skqL81FWsSb/JwsDoB4WcWz/IHWhf9frHWaR3Bfvms0kkoFHj
fp4rWDofOAon8+OGJ5voGET5Mu5zgZmW7m0yr7E8RHaLyW0obJKeqthsEnVhul+v4BLQ7XmibPKq
JgbOoqSiM92XPNE4hQkpDkICgLtbdJHoDvrNui+Lw5Tivs/3yJAsRY+e6W7gOxElHHUjtspyxnFs
xFqSSHODr9WX1W4QONnt0jBo5cHILvqsJ5kcYB2/8G+m2lZ6UkMfN/cbXOaTD6WGmcY9nXJK77a8
FKY4tBtqVNgpnU0IIsKWcNO+QoWGwPdSVaXQuYJsaWFOBFRjnMYk6bfmak3oMn/VQlZ9se9hblle
c1QgpY/hwgEj3Lcdg5NYIYIzBrI1bTcHqGLZINoCQYcba44rvmXfX0cxEmnRddJ0otw1/8fety1H
bmNb/orDTzMP7MMbQHDiuB8I5l1K3S+lF4ZKpQLvBAGQIPn1s7Lsmbaz7dKEu3tOdMy4HA5LKmUy
SWBj77XXXotW8ZpWecs7OtlGAU2ZHT2eMstRH1zY1K6sQow60k4M5f00+aKFE4RoO383kiUIeSfy
0IdKbD7XKeqanH1iJmi7QzwtKPxy4g6TSqw0JyNS+FBHPjIoY+CxzuECF5Q3XsUUhe9tVk2H1rce
UG3XQFttQZvZjAKzW+6sqQGTk0Jkza2Hz37tYGZGjVEo7yLSeCzNM03Kz6h9WI1N04TdmOqSdPpY
Da6g96Bn9c26nCOMCcWd25H9Qhy/uvByWy1firbuBkzMKKcLjz02bb5qZT77O9l4Zf+UOw1zfYS3
SsB4NmpgfH50jam8z2GZwS41yUTciI2140j2rirC7rm0dCYcmvcuptFhl+zFkHYmtH7LjBWVSKq+
Yp/hZdrLJ0yXLzlHdwlnF+Y8uvkSrD7N8MudE751pRqXXePLeb6vFtfzuMyxk97KEMt8Kyp/OZrY
haeq37PyiqkhoiuXFTK/7at8Wq4tBjx8B51o6Aaw9KRETHfamrb9WqFzkx/grhzMm64r62zT+3DP
PAx9HPm8DOEJ/YlRP4y/eLbKjhghd/ZoIy1vGG1pYCJLRCogEOSkU7EwOGpD+nzZQjwoeK7jIoxT
WWPS8Saa87o9eiIrvJ2FIfG8cvq8nLbxrFy6iehUuU8uzarsNu9jIbmcDczqk9KNNYZoGqrH/bho
oi61uxh3F0gq6wcYd2Td1QB39XwNV+kuSs1UjoidlpzMhcGf9tQlbEzpWw1NgJZngAztVT65CqEk
7ya7oqQzSqQuulXjoSohcLzOxCAxXuNEo7iHmXIc7hopJdxmM0fRz3kel5KLVlemTFjrZS6MjsJg
2um60SY11ned1OjW95K2Xqz8FJgYV5ASV3iQM5xwFYUjtErKydHtqj1J8iQQtFuqY28xmLYiUtkX
350thb2agKMjhxUEvUS6JN4zbOGIl3XuN5w2lnRPcw9PWAgcNQ0kz5KgWpZiZw2mZO9n+NOpLMl7
E8FU21uk7Tr4J+OYtgkQ71G/VZ4x4nbMl/gAHw6FU6GCZE18W+OlTk9Twk0XTpgU7c5Va/2GJBgA
bcmmjr24Wo2jCOo5EZ5hy8FOWgC6mOBlFW/dbEaiiHG2PN9pWK05yaKKwrmjpFJ+mod0gMGuO3px
Gs3LUj4qdwnK7WgWG2+GpnOytLd+Nl8EcMy5dj1dFneAj/y5Soq6NvEa0vHC7OMKZcxxBi7G1mFV
4NCDNznpQfYO8+miEW5Z8W5RnuGhVHAthm2DzuBr7GIZebfGrRpMZLShMdfFhC7VtkPfuDx2kLsr
+mScQ7joQFw86a2KvR3sVrW5Irp32le/mFh9QetAY6G1eVPnX4KaLVgODXTb9KoTrBjX+GRTuSJN
FeoHWo15tteiKIMdJmlpfTkoHy5fK8SkmqYwZwqy9wV6yRA213lJtrorhADBGWNYWCgMYkr7vDSz
3MqyCUAc9kEkdldawvowGc3c+netE7P92NTxI/MrAL6QSSfZfejltfMVVPu7E+l1CykVf16bWUV3
oH9OXzvdu7CIdXAA8rFsq68SwzWPDcYwyBbWuVjCY9xX89az7VOlwjKFHHJxi6oGGkmL68CQsFZL
E/F48rH04b0tg+Mop5FLjWTtuvLRNlwL4/ipLWF/C1XPGxq1o72sF38O06IoNblr4p4567xzJM+n
zk/gJuFiGTS25u5AFv2iSh9lGSshpMINasHL0mDu8zoPoaaYguaUHSy+cbmIWqQFcidgC34VTGkZ
qvm5UkoY3mC0bb6AJGDwmis1JWFJL3M4re9GrZ1ggzlbGex6MLC2ccTCu8VrIAaTx9j1966HvZjE
PoymcawR7vs49924LNoUUUf3x8UZ2GpkccsHN7uQpdM8QLN3vIoGhPiU1E2QFn33trh5n8xNVrzA
W6W8CO0MtXOr0RLZVlTNITIOM3Uz3IpJYJ56T2B8FInWAp9ux0BxEFp9FdZB0lknvPfhFeOnhZVe
+8bGAPHewezeQZYalPUSpGFxiAMzjV/BrzFFEqPLuqSu44/kwCKzTF+itrFrMRpQl5McAv1XrDc0
5/3k5PImrxEMX4KuyRKlHRnkvKnmAYoqmQhrmLWrSIr94ntGpeAcmWFjNW0ubYNk8GtrouvALI2X
tqUnGtyqHCP1dez02bUvZTatQYxs21tw1kx5B/EEepG7RTZumn6e52ME9QaZqgmN+V0IqZwxaQbf
+kkw9X3+PLRKuC9FHoxXJfy1r6VSS55YSLDrEU2IZaJvnVf03p2BIaPzHKAV5jyFFJEUsk3GEEzR
hjUlM48KNfpcSDjQ7vNiUbzvhwh4Nx2GjEcLGdfMDGW5QXGyyEsLTsx1jMM2UsloG1CtBDn6cdPy
OYJjospAy0P8HhKnHDLQj/OB+2qJVhONi93cFDyz7acG9mVJNBV2Z6lzX3btE9h4M5+DLuR+HlYU
4iYWdgmqi2scXxjoYmXmQqRtmFNRhxKZvZbwHRxj76JojTPDcz13t8SCfztnaIqGLTUrD3O/vK5V
nxQBgXCEou0Dst4XWpGrwYMxg2ewRcP5xMRu/An5J30WRXw5BjHveg87w/PcTV7VY8uXskT3yHHD
O6+x/Q4eY5VKvLIONlUoYz5gxPVauzXbO2XUKu6K7og6w4wbv44IHfHM3KY/yrzPMb7uQQp2LeOy
7i6DRloHZwUUFg4xFUFadr2Z1sQrwvHKa10FQWc07uP7kLU2X481rJeuez8PnpmGbVCqwwzYEisc
Q49zK7No7arS+ldoaAbtrTZ0uSJhXXsbWXedMyX6BF/AmN5XmLgAB5JtRk+iNllaER8yhEw5cRaG
4noGs8rhE8XuvdWL7TFwXweebzlkMrOKR7FXyKtKA8PEzRN1vwpmzG3Xa4xAeiuWBW2bKjfzJfeK
vPYuw0GenIKpPiXXDNTdXPCYjcRPm6F3vQEvgplx+LZHq5LVkOZKlgajsfcSE5TBo9C0u1DtgLSe
56J0uFdCehBLl01jElmKIOEP0NbYCmolkspoclELCoNOLnQClIXHUhA6ZlfgYtybocPG5D6hfVrN
+dBuqgnnySfiKjuu/aiqPXjgKIjreWERsHSO6vwtHolIdOAt64EN0zPM23MfJQ/JSn0cwNZDxFNI
6Yt9UEiL3n82X7H5ZLy7qCU4aMYqd8XgnDQhfUOqm6olDMijrUdH7CraEnM/1Jk33rZq8Dh6c73/
MteZHTmZCieVVf4QT8OQjNJ5nytMcXXo9CRqKvNtbiSEXULM9SPZC/iymFgmEQryHrTfCjbarr/1
K99upm6IV7aJgkMVxPFTjYSKT3P5WUDI+soDpHWdw/JJwKbA3BE77rsOJ8OeWTF/8WTpPfYtYfnW
L3KMFyylXuLL3vHVtWuhPwz5e3IJ5dAhYXSGisrgLhukLf2jAOSkrkdHgmBupogPDigXmUMeGWt1
MnfsEm1IaAzAczdQiXbFASFu3M2K+Q+I7mJV+SWtkqaZDLg3MDvxiXW4sHCASCtsHdyfwSJmZMW2
GCKxwsKAYRgV836h7AtjwtyEfhjuqVthwQW14oVLb2qimgdvqacrRmV5I1ypQaQa6qrqk8ktYqsT
gfptXs8wX5y3dPTFI/UmuTflzOK0bHvKm2VYpnWrSrKfQcgNH6zDojtR2wBGA75pI2ebNdFo6yTD
XmEQfphz90thstk8wD+ezslYNBMDOdkbYUtfnBQudvU8LRACYsqbJbyi+15jlU1F0JWpoKPn7Ecv
hL4ABqWtu1e5l8VH7UzarEcoV7iPC619yuM5HM1hCCURL6jFmh6mGb7jb2Uhi/CinMYa9sWiHRFa
PanYYzDU0r3qgyGQKwiPzC1ENjTNd50zxvUnBzsTJmxkLkiRWma7IZkBnGer2AxRwVWNrNsmWeAE
QZ3MZB6Kt4mRoL8Yp25cPsNmzSLBzw0jOL1rbGQikxIjcOUKulCZv1GsLsqbyQOateraMGjWJkLg
S1Gji2jXnwilqz5q/OAKY2IlOYARHnipF08k3nkYBJy+FjhFm6tBGyZdPsdizPe614FLE0jkMOR/
S+nX8w3AnsgHrgMS8nLQutaIRHkbIYeSDbb+XQX4xX6qSBXvQji9A/JpbPTJ00HlvDSgDAD4mToC
D1G0VXKO1YHMP8mGsYIDjBqmdGyEYk8UKhXmkdncZc9a97FfpiTqHSQrWUuc8Y7apZxE4vh+FCDL
yVTD4yyo/aNe2DR/DbMyrr+oAvOZK1bCiPN2rvMphoQG6dQ1XMtJNa3aEXrFm7hw/O6aYn8iBruB
OiUIsEeKAH/nLQb1t2Xg5nYbVHnlNmm4qEl1SU0pFTA26FBRo3wpez4jSUVijbzH2JvSIEW0m7gS
lXqstdON6650TLzTOh4IntgSW5X2fj2NL1VMMF1H8yrWL8ZW/biWwm0cHleDdyh6kVHeg9phLuay
DAUeSVRgvFWjb8SVHHtUWD2FQNLjsIQxw8h/n110wu83NpvYbR/4s9GJIcsir+a6rhMFt9sEY45i
COCYx8puPVuG9IWhYrHb0p3oyqdL6CR5PESJNhZJdGIGY/VN5Nko/zrCsYetlsp185RaaHp1idCw
TtkutCGfZ/g/FmUSdE6c7eEyHtKQ63opHVRYs+tspgXLeBP5xIv2BsdL+RovRZ7OLdRPrjpfq1Xh
9MsAqoCTOTtUbIHhLuBxhEaG3cKhGhY8BKMBrXK0uZC7OD+dUbhlxoNocdcVHAehbB4JOlPuuszz
1qTSIYVdjRPmc4BlOBgbXaLcK46stC5woGKujhhvGHZ1VtA2GUg27DsX+N1l7Avj75B01y+szDt7
bCur96aP2jpP2TxPnBBEDyCMInuBmgsqEtEgpBalqi6NcWNMSEBex+7qiOVcLjPsdjDU5G6LSAX1
ZW8CXV+qbNCHQcqufPXVxKpVxyp1DywlWDVOgFQM10PZbl6iUPF6Cu0jgcbOu4KvoJvkUJUpsJKR
7SS1jZp1ADP1gfcoWDvO0K8f4fjIJjQtEDw1clI18XoAEMKhHRVPHINcs0i8HCu4nyu/5hL8LzDP
IZvjX3Zxa4AaGmeJm31kR5I/T3bsl4slxIn3APWazr9oaDEUmptglMWhY2CHQRlwmlKXlohx2Rhe
+XDmTMcumkrIIWRwoG6RWUQ3Xh4Ak8k0iv2EwtFxv5SZM4E129dLWqGTjlQhM5iNe8taOM7s/Ao4
YpJBcoK9dwbYGs4zVC9wnJxcECkWgxh36bC4M3foufnqwkLNAMmvhRPqMRwgMsUZU9JeNWiJfg4X
lLcvrSAmf8o7gZG5ykhZgw3YhPeNH6PEgQkxKoEKTikAguAIiQA4yqe8APQBoFmvKz3MXoJAMWVF
sgCQJmkV0TyvD7ONgJ4kmDLzXpSWbcA74Cvj1SzFYm9c2TvRs836drgaxiIu9iyPUdesmiGrit0o
8snLEXR98rWySGxfqlnYZlwtsYRWdtX1ywPaBw0ocCNwpmZKJpzzajuV2mJ7+/2jH+TBGp0e7wCJ
BZwmjEDoPGktHaIH7Adbr+Lc5KhcmNdOF5YNbfXJNoBkEhSyQ3jpOT5t32UZx1VadZny7x1/acbj
7LJyPGYdfN5uGHBV/xuaNBylDoL2K2l1HG0nT9QuD0PIZV/gNBM4scVEfJtmNJqY5HDKAvmXLx4o
MHcjtI3cPYVOk3sgkM2p98iYJgnjPndqL2MJlDWhMrBQO5e5endJUORHf8lasIoyt2q3kJ13/GtM
PUa04/BwWiy6N+0s13BftGoNnppsOHoiZPjc2kY7sDdcDNs5NXCQZ7duelQRFOlj6qlYlihgkNQ2
xwHoX8UxHWH0kEBJxfMPYCMSpO7EOO3WgRds/rmVVTzhU9HMbKwomE0VkbJa1UHA+tSHn4ypkl41
c75GNlWjLAghngbqZH0y94LXWZeWeRFP+8yA+c4x5SFikkJHwdVQRc8adKPRyOzEno5TsHBgYjLc
Ik526LX3OMcSoKhelWDccynTvmmHeh1Og9e/RwWpagd5kheaAG61kCD5KqumxjRWhf6W0XxscCaG
3KlVvKG+9OdpV3ksYI+Dgg/LxWnNTRIfvAjLkJfeFHRXJCrq6cnBp4lxNKDi64b1SYsaSf7IljE8
Dqf65JA5XTXhoAHbFfJQcybE1dx4GomZGqCfMKKxBLAp4uiUEGsSVzdx+1bMCNlg5s1R474rMzr9
eoB+LJJDbHMAAPCa6dRex93ArkhejgLHIiuXL1WOXsJLWdquWocibB0Uw70MWjgpU1XchEhtcDT4
cRSStURo799zGRLLEuPF0Fq2UTiwew/AWgHzFqD35nMMMdbqUTpD51x3Au2amzEuew29gZnVPo/G
HqrEGHqTqt7lDbpWWCShDNYqQpJHV3BBHPoD5vcEsXxBB6hroLGmoiJKXUINO1iJPtAFMglGL6oh
DPVdW5eV2kcisN3OGWCr/hK4Lmp02k4UIzld4wxJHfnWuehcaEvdOIMeimdngasgj5EFtKt5aJg6
FtpgTKUhbjTeLzUIiZy5Gi2aIqhbCMQo4Zg3RrXM7gMARNxv4U5QjsveWWC+rdIAqoT1zkoRzAly
jXLhXjSZYTt3bRxsFTByu6kruriPXm4I2RcV+nhcug3a9ytMA7sKBV4LmB7gvZ6Is+6V7w88oE3p
JNhzl1TqEx7VEohbrF0PxOh+XTgeujW0RYNmTmoYpLFk7idJUpVHJNyaaYiXrQwnx20hyObbIU6q
QMDpDBWYV14QT2n9SDQ00d8jEQ7NhQtkO1rXJB/iO2vRWElrAYwPs4Wgk10XbVvTQybqtrqzDDfm
MPus0nt3gCEO0Arwy+FHPi/kuhyiRuynUsXVA5JaQEmADelc9IAVWAO8OYTCWuHyAZtZOhzKHXSW
Kbp4EYvXFch8JwHi6BP0B13t8TiGfGWzatDI0cMuaqzCjTVRKdX1pHDT0PHESoAluR/F812A247R
qJjk1fKA3gfQrRE7eR0vS3RBUHU5B9/JACMm1IX2nH9qwjF/45aUyk1VRj25WOoOc9OeP3fmky2G
GPhdNUD4Y21gMz3niWcBxKJD6YMy5faajZC4U41+acaQ+dcdRBO0vz4JtXqo3yYCa3amlngsedxY
W6Vzo05+cEbTI1FZ2O5CzOHabd/KIUjFOMv2wtdQmUmmrHK9XbhIElw42vOcNXqLpkhrJmIk17LX
EvBY0BTB6xTB/f2QLaKcboEqhwZweZ6p5UvQkkB8llXn1js3wIjizi3s3F9i2l+Z+xpS0vlD15Jw
uvBCR89f556U8qIYhyZaLQNhAEBi9KgTNOoG9EQK6NrRrDfh5eA22nIzw/Bzp3AJZTosvl9xcNop
et1heKLFjmwdg5F8rEc4+j64thL6UpnFa/cR7OqQEQD2zjCjEJsZju46CsvPQE4cwE+EOVIDIkQK
xnWLdd6s0EyqgDYghJ6KGXvKRGJHjQGfHcdT2CasVxhzkOR072KJWl0kQG7jKx2NtQOZgCIqvgyn
k/FLNABswww4Ebu+i5GEuIh09V2glG8GHgrA9yoZ6hBCDDaAv1MEPNRNA584YMUEos+Ofh4Zu0b8
hIThWLfF+G7KSU4X3RI15AlZAA2npOzLYT8DkJyeWNTI8QrHtQi2GnlK0kCjpk/g4SOmtA0A0OOw
Rd/xGllxHO11jgGBI1obDebU4VqwoH7vK5TmBH6TITGvw+D0LME8kG+BacoKqIXq81uwGzyRjiO8
lG9LEBJxIMIaA5KL8ciy+DGSbgyCeOuiDQWYK1N9Z5ICY3ph0jG0/wOOlrUa3lEtC2BiqEpd84qS
bCmchBoQIMqEILyaJRF1hyGNBNry0or1hKlOePq0U0jzTxiMBjKdDBbeM/2mQa1RlNz2kP22e1TD
E/FSFeRgYPw5ptu5cxudw7bpWl2v3Pi5DO/p+OeY6edqPKQOxkmjQF8FxS1DzVOQPzl/cq7F00Hq
MM6KKFrjlHJRr8aje6kRLD/ylf8DtSccB7/l/qDq9g3oXMi7HWyCPu8Kc2is00FAUIPaAkxsLKGp
H8W9fz1poEQcXriOywHNoub4Pv/oRJH6HarOuXCPmAC0FY6K1h2sQOu0wETIJZh3PUe6hLYdWm5s
9/13+gMmkndG0lK9nnUYBHSNafo+ujNzlw2pFAUNMXqNSgwweO7USAqnuf1gxPgP+I/n0j4lyFUI
5j5ZUwZDCwPNllUPWOuDD/RHr35G3ZKww9NRHhPQLprPlfIeLZPZB1zrP3rtM24lsuS+kSIja/S6
kK+reVcMdfAnX/yMnmU8z7TdQMkacNcKrEdgrB7wje8/5j+68jMOdDahkUHigq6F62gcqWOGuhuH
75979TMStF/JANQa3BdUahC2NTEsGpfu7vsv/gcr9FzXhyp0a+RUYrnkUex/0W3RWO7S2YcpD/Mb
mcgBVOYtJoSI/FPedu65xk/OhI0geELW8BIlT2Gv9LH0gM58/wN9W+i/s7vdM2p0VM4BHWcRrhsW
58C54na2wHHx5332DH0MkfjiO23otXRTyPK+XIp7DyuNbDNdDDlKBZGvYG34ZRqDXPqJiZAR/Xx1
//E2/Q/x3l3/fB36r/+Jr986OatC5Obsy7/edw3+/c/T7/zvv/Pb3/jr5r07vjbv+vwv/eZ38Lq/
vG/6al5/88UKabGZb4Z3Nd++66E2314fV3j6m/+nP/zh/dur3M/y/acf3wDsmtOrQVar/fGXH+2+
/PTjaR7lP3798r/87HT9P/3Iu7dO//DfDu/vkBIS//0H8Fte2y/6/AXeX7X56ceY/iX2YwjJg8eF
CTz/NDZv33/5CYPvFDnB/+GpMP/xhxbeoflPPzqe9xfmQwQ5ZigxfDfE7+hu+PlH/l98l+EXIFJD
Ii/CSPj/utDfPKm/Pbkf2qG57tAY1T/9+G2w9m8Li1EaoR8SeoSGIaMu2Ei/PcIgJl3WUxz4Gwpj
PDIeSrEt1IH5V02zQ5ObNmnT3tWtm8hQJKG7ncyWBge6jMkp/evzfbukPeamMvhop7Lg4D+5FgXV
XoGaMqxouGJAVmXa67ux3AQO1IG2qlq1ESf9RQOv8xNvja6jcq/aXWAvMrqz+SobOKlTeLA100FC
TQIWmuO2mO9Ryyb6Mj9Ej/q++TK9kq/Ta7txwuPc3BTlpxl8pewD1Ylv8zzfu0Nn84o+xNNUBnLf
Bna++mV+j566l/4FjRfy5L6PeRJ99mQafe5eupfhvQWXEADc58kk+V3DRbYe5ve5SEHuYEHSDSnp
trY8DOUbrYJk6TflcqmRWpfrudsZaEOILRk+gbgyV17S2BzE2mugEr9arb8sgl8/9G/s++98pHOt
hagGEpYJPHQbPUt1w+qtyw7EAeH1OqTJcfnq3LDn4aK5Xx6rT8EKHevqE8hY/cjbBWYk3EUXo07k
rc3Qf8fhxhX4V/jFf/Ayz06i/6LL/GiBsLPT+N9ggXwUFc61Sv7fiwq/zba/hc04oCwi0Npi7t9p
VzO37hvaUPCnfEtS8NLBgBtJSjKCaLaw1fd3wkfvdhak/8F3+1bJnYWHmIQBzheKdD4+F2MAF7cT
4ViEm4HTzcztCuhqWqbY9DxeIcTzBX8IRxNpDf5rSj4ITz/7yHznAs49m5q6WqAInoebcGNX7gom
kwvgAhAGaqAFCXmeublw68SEfLxnr9MXVPj+A7gfmH09MUAMXG+Tai/vYhdkQC4WdJ2T4HOxbyYe
QKUF331o3sWN8XhDueh49eAcgygxhwLgSYL/w3+r93Fbu798EcpkisA0he5QgkpvQIdohYECla0q
4JMG/FhO78WF+Zo3qfPgXJa3FnltlwR7cS0+La9ySoeQt0ebjrci5FnNL7JkuFCPGDmWdXIBdhV9
9h71l3FTXc1P9iDS5rZPaJ0UtzDaCUkCIP0+WE9oYvaQr+BgzPSo9vP18qnceVCPQiPma46ffpVv
7Zt8U3BeEqd/AwBwxy/uMcCxO65mDxeMIvShprwUHEpHnQMmSzoB3WNJ++IfilSzxLYJ8LfhDu5B
MoUcRH5w8+Sjqvzjx3wW3///Y/53fMwfRZNz0Zt/djT5bS34c6QmxEWuTBisJ87HP/tx8hjYqyGo
6uLd+uH1PEGlzER62cawVuROEH7kRPTRW54Vbf+Mt/ROe+XvQib1PIrP6jN2LnxREb/qwQEMN5jX
51Oq+f3TssqP/COY6cM3OkuH//QbfZv5O/9END4VJSGqE5Qmv61MCr/Lfab7cDNmWcYh6oIyNyo7
7oclaGnTtNZyEtso1pTDT31ZO0shEwW2J7rDM4OGp4P2Zjs3uxmF7z53QrR7izpLQOfp13RG5FXH
Hqx+DmwJB1xWtWlW3U9+CPJFhSmd7x/h36Yjv/dxzs5wDE2gxVaUIaw0eMNzkPHRXUbVtKD5ikvg
9YjJirQuUhxmIxDnxH2eCj711zg4MjQkYYw4XbavIHNFGMDkHx26v7tNf327z56rQIssLhtc34zM
fofhO7nD4G4NndI7dcWe6ZZt/WeJ2oBd2c/j5bRRl8UHw7YfPfJzPYt/80d+Lv7xf/uRn1bcd1Yk
OatburxpwTJCmte/wsRBVIl8BY8gv2w/gPo+Wlok+O1O/lcsrY8+6wns/NWU7p/+rGeCVD8fN5EX
+76LBjj+OYtaeszrcrFVuHl+dvnVlUhM8unTw93dB6jEt4dz/vB+/T5n4USwloLhhveZ9+LW7DC/
kLj7bCO2ZvdZ7tQuRNpOORLknU6mZONsAp4lEDVO7IU8tsnr6z5dOZvVnuKbHjJTmTyFCU3a5Gg4
RHA/TOq/2UJ874LP4wsoY5gFQXzpICZzi/iXCT7cxOv82gOnifcdd3dq4W3B2xu576+Uy12IvkPx
7OEj//qPruVcXV78C6/lowXz7bz91cr8swvmd8/tXy2YczsAkgtAkRjJ2oxrg0Nwr192OGS6DYa9
ZL2a7Eeb/hQ9vvO8z80NLPgoLoYTwo1Jp7dmSuOr+r4vONqdQZ7m6K5jVAocvCgpt0EBrvZ9NQI8
5H3aZ0mNcukj+Y+Pdsy3B/GrG/1fvmM+fGInGZ9fXfA/+sS+rYDvPbGz/p6mA5xoC6yQtuHwLEBZ
zLNtGKbeV8yPg8S4pM4/vErOwuW/fJV8eBPO4uo/4yb8HoCIceKY+MD8gSedS/cEZeWBbizDTZq+
dMkLWIGbyxfQMtPndZkm72KV6FSn7OoTv4HUV7K9uzuCN5XM6fYw8+dtun0ok+3309Xgm0D0362G
v13UuVpRPRimuwUX5W6iRKU4aDi9Icm0zu8pnPKS8X+y913LjSNZ2q8yL4ANeHPzR2xmAqCVSPmq
G4RUkuC9x9P/X7Jmt9kYUYjR9ux0x1awpWrRgInM4813WNDhr3qTb+sNGPlJ31eOeMzfmx94Z0GF
1QjWbxyFPAjOa7lSvmmspdbKo+UKBYe2ee/BOTl69vEhodJBt8cN4iWrNaaQUZPpa52hyGVlstBt
iEHxYzfEPWCOiTNsA+dtoig0pTUr7LdqqwJy9+6A0JRgw3Z+y/ceUw8NeROou45dw0ZpHtMJtb81
JMblY4peEfaWQNvZtCKbmnlO8AJV/eK7tRPiqjqR3JD+OGh7ku4OJjNszV5b0FAoCcQ6dJYQu3ZQ
GLjuqIGnVbyjdiwKqIRd9gjwWFtn2o1xxcNlkiuuH6P3ZtM6jx0dNrifHzH9obPdt549XpnkEeEt
+ni4Samr4usykq97lkEZu494aVcDv2KzsU2CtyubhMfeRCdfZ2RzdXs8piQmjYPyU3tb2/zx1NOY
bF+Ha8BVOC2tWG03bNvS1wcZoh+tIFDuEX3V8DlU/dkVy3Yp6ZynbUv2yVoD1UFBsJ4+7bfRGsX/
NqJD18Fum+34xdCg6ATrftM9le9jRYqc9HTcRLtojVKUniLzQ9pNRAVnOMgIH0a7caNc86/lK/Qo
UDzoA+A18IjJ69U3zfWuTfK8em/Jw4N4DFk0EJGQcocyHOxxYddMfLK/xevG1kln5+tvNWtZz6ZN
7xh7bDN61sjaJ+5IRrLK6KrH/S1wwu/z4H+36M4YYRal4iljXeLcqZHaTnCnuIG9swbGKLneD2xy
sl1vs4PhJkTafKvXtrTBEp3RsSlbsPqWJMUc/Ox/RVIs7c/Muq+asmyG6rQ/nKi8vXHd23uB1KSk
3yU2MYukdPM87qituOCBjIiOf9htNrfHhe1ZFlozM/+X0PoltP5vCq2Z7fivZMol+TAzK/+V8lPm
NRX/4JUgraVrlgxzS59DDQpq400BEDahmypWMdHl+rG2O6dzgHZsTw46fu30YXAGB7knyl8bNyW0
ZHN6H89I8ddGOjn5c7aWHMkxNxMDNh9DSZMNuAA7tkM7YoLdrYybbtWtUHjNYNAwC/+iH36lHZHx
QdG5UTnZQ8sGqpNdy+zO1jad/ewzwHHbXJPqbrTubeEWnb47NH44PZ4tKOYWwGwpuMWQwKqBNL2K
SEDunxX6jPqmk4sPo8F9S6l5yKEdb2L3cKOyBoZRR25yupNbEu+sq/KH4k50B02bkd1h9/hNR1Ag
IKsE5sNDTtB7dtLaUNOv2wf0eBDEMwwCC3CkGjm25JXvzTtf0O071Dde7/E6NypeX18TGm1oZMeO
7yRuCuMVGP0OmuBtvi0Bq+9LNjqANGOFy40CkxoscT/X2zjPhbOemfJoJwsyv8oR+cfptdi9lpr4
4SevQJXzk9wCzQuGLT9GddPbxTpbm26xHthoK46I1KOMIEoBKzy0tVXi+HbgRPgrQ3w9tQMW48AV
ZjgBjp8/V7oA3kEwI3JCu6YJXse7HTTw2tMqdWO8OqzQcGeQwmLiNVrmOlt0JpigsVPuxiehQvc6
Ua8lt7J7p15P9shg6Xu2TGRnsDXqw5ouYIPhZvCQsKrQ9nAbOn5GG9YbAwqQU9otTbdo0b/WXckR
EQhK1qh+ZR7FJxE4rkBgsZM7DUWTMKUZ6mnsYEXKO3E9XSnHfFeu5V3jUoweYhlFAJhMWI60yVYh
ITDP7dLNnNR2+nVz1VwB7YZlG1xpf2ToB6fBJsWn8q0JEuamZ8NEmsCQhGFIw4cOfyd2zgZcEfBa
sKVDqoKOG7vBVmwRd4IBKru5bdo6fgzcEIx2zjwIDKyMnbULnRVA0Ih+N163DgnX/poGJHKDJfJZ
FBWzgNUvUfGXFRXSqUpz7uyeqYW5s+sBWyMOTYiKzqkhKGpbd4GdZgOx5Tj8XTF44CUZMoK/oj15
LpcPEhPtERzouehER5VExiIndQX6o4PDCqK1Af5P86ca7kDLJjtlIejZABMmNHE3LNs3+36tPw2g
Z5WgzJZOm/EaZQcMXOHbmaPAeoZ/Ae4dKZL/uKR6LZIr+Sm4aWiysdaN27hgPkdxUX21Dq7yNZL6
1DxxDqTdUhmKsaA+eV3ieUiq6iIzC/pKdYFGceJotPDa5h4NKtgtAD7/mJyOFVCLk6M9JesJUkmF
hFQYl5P8oVOJ6LR1E5Zi9wAVbyesdiMnwL75+H8fkhLIlsxjQPewfRvzJzehnTi1W7rSC5e9aPql
GeRrxDCB+JZ/LkV1Cn9veAyhfFFSx8o9PgfZK73wK0iryCnx+YDhbOyUekzAhndbQCbiXT/fWb/x
d+R4BA7/7W8SJ9xIq9LFv/jG0C5p7aZYN7qYncQpaYLf6KLET2oXDtaEe8ygBTDXBSvgUt9jAe4j
dfGzT11+Pzxy4W8iNq1yvh6H/4t14k5yvIt/8+nnmusJ/jkI26tulULkcrFrwIAwEFAI6SFep7AZ
dhPl9gMABY/apl4nN9GN+pSvIb6hW5ur+k7a9GxwTBcBm5ORM8Cz58YMCpWYxFo3wymoNKAxtFxr
Q2NAfut24uYnGZ2z5mqyId0p1y4yzstfcXpE7zM0Yw+9hAGVFOg3DFh1NxqVkFCIWWALB3T/OoEd
2Cw6AnSBCEyAeueqq4RCqBzPHleJi3YWG5AbLMVrjYNIAjcoVKy1c7iqDlwepwAQFJRAZGc3I5Po
znSKdw2GhUeDPdCK2Ei0A3K7G5/dosNGAJIFoZlr3kRuyKDmPeg1j8IoGcFbNsBAqIadRErGQhQo
p8LecDUKAJl1vat3hnu7L6EqK6ixfQ8dirZhBiBR9iQ5Gm66xgZh3hDInvOXZ4cofoodhfoohNqu
tta6Jw/8Dk1sDJaM5bMVphhC7fLAVwO+R3ep3bIcoa3CNo5AHcJ3WzaB6usIMRA1mOj9yoOeh122
Qih8Xa+VTb2TXPlJ/aH/qNn4wwdl1izembtutYZfndOJO9pEpjC/UrJFKIftJ+fJ6Wxhj6OF5em7
ihsehM3gJjZ9zyAf3t8TenxFOp3e3l89R+T+vievsPo8HBhtV9G9fsW23NqTyERueIilJnf8W9BI
RXJ8lwXz0EC4h9t6D9aqYgiDME5mpd2vrIOPEzaxUxixAsLRYcl2jsZMvL1yEG9y+1W+zXEwXBby
3fJwNCXoYCSAHCGgDrZD4RXCe72jbILVBifJzfEc299TTkzIloOEPIpWP/x/hA8kEK6TXcLOpIab
rw1XwsYpG/1JQGgoc3Fb9EpmGh2xMTsarHh4j9iWawO84Nq/fs/tGEaEB9rP8EBdG26BC2oFz1o4
QoPpdoDLCAshCyDHfW6lzkM6amGG6LatkSc5RetKGxgpJ2H600LlTIEMysk/GZ6478EZOr+C8nH8
lWxrzsSqO82RmEqlnQQB2175WwN/N2sRLVXEXwFkC7yr0z03U7Vd4bxIpL2HFGPZ9clShVTjcgwW
q5M58aZ1S8g7WK/H8b51q9uEtfvalQikHd4HSehK29yFnIZkjiCBc+gqLutg+SK2GfMqQTzgZlgF
Va+Ho3wr34a79pt0pe3jnb/WrrrH3B2IgE9ZNg+RIrJ6sOAbcFnI5bBEsDYuZaEZYjcG3+qQhT+v
LeAvf6cSQN3ZKmxYkM3Kd0wwGT8lHmCEbb2V7IEGD72DdyGci6ZH2h/QP7oetpDMbnLr23yNzQoB
W4bAXWPDgs3uAUoLGxtx6cf+sXJbVsLuDCHfYlwfVGBHrgnxEoGJRyjtCdT0XFEKsxoDFFB4w08w
cOsXTJHFc/IRfhz4n7tAmPy6RjQUVIhwKbdu8S/Ap3DSGFsJc6OFqdHA9uXGBmLqJ4O9RCFPhWAs
vFMQImwGN7weEePEXCEHmD3gGxPiEQ8bzcmQTTysCtmFzQhA1eh3xzK5UT0yy+3hbhXvV6iFdIwd
D9IaJzEGyFQEU0cmE6Ang39Gh1viLUKsA3aNf3ywJ/gKADLF+zkLc3a1ILAtuKk+diTBnidUOaSP
EHNrj6ZwZ3BWoIQUoo07vHA8UTHKExgNrs/dnXYtEgoJDnYyTqrotDMrAZc0vvVbYR2AmU8PJ9l0
bkOtdXYlolgye+g22h7HxYPuJHgWjlDktneLPiJOSlceM9f4OZGiiXLVnwp1IMUjgJqxLItqVyZT
8MOVa3zvrYUbKOZtet+thi1XzJzg+BUAa4MrcqMCRomTsXDFncEJTPQCz7te12h/CAn0EB78NIB2
SWVnJzuG/YMTMjAy7N4N4ALC6MAWpLtp314X7ip0MkqTtxaBahOn2yIRUuL8LBaClBs3IFlJ6Cvo
GBvEd1u9CVxO1dxDLh/5bkMrwtkBrd9xNSTc8ffyZ01ar/j/a+vIlW+45uTeYODCjYI3iHdTkN2C
QbjoY89nffzysX/52L81H0lL7sQsXG/oAORMekTjIhi/XHHUMPKeuZiU90tFmfqi88JXc5ZP/+W8
/HJefjkvv5yXX87LedvveR8hj4B+FjWbZXYkIU19i4tvlBogJr12DdjEC02AS98xKxD60ncsO2Gz
VMEvJ+yXE/bLCYPd9csJ+/c7YYtW9CxR9T+yoo0FeTxv0RDFMk6tAZmSnqqnvEex5onzbAfAXji0
vHIM+UeCYAWyu9oph1jANzUQN56YasvIY2iINU2Iw/D49s+oEer0TPbjjcdlY/qWW0R8fZw2CG+j
X9LW3B5hgxZBnAFFjznzUf7GAzI85vEzzrrl/vFS3dfinc5yHX/dO11Mf50y6Wee0f/R9JdkfUj8
uqIB+V4UNXVeQt5jcoIkdw0nfkTrEK/jMbeHh9eHkb4gqJqj+OEBTxQM0fQtygR7/FZ4aJ3H+xCH
Wk/s5WYi1yXeWlME1e8Eco1Sgk12nV3XrnkAsP1BuVL2w1G9K+wCAe0SlSMG0lU1QkvkcDj8SJAq
PCCqmZADQlHTZtqIa9Skbia3ZBpC/a2TIzoKME+ar0cUs5aMd30McK4Dh+DTHZk23xJiHN/fbwNy
izQA1iqw15Ad35EDAPAbnkABAeo8HnjZpuBsH7YIfO8AkktfXyOK2g/k8hH9f6jYA1IbiAtq/IZR
womqkJb/y1/hd398wF6c9ghXbhz8wjt4UcHx9fNij4+j6GcnM/PtkzC2YhNQlahV5o8tUj70OyDb
WE6eDOLcoRHnsSM+uRnI3amX3UXxMrF3BPUvO1TQ3KNHxgaOLwNCLuFpO0zfoE6G5BVQKZGYwL1E
iLk+vKLUZjzt2jtqXyL7fVwoNz2lUP/BqD67k5lRPSijoAHZEImw78WT94Yya7ffGLfhs34Uj/IR
cydsIyNDgJkyBK2PokUGiQoTMfbmLZoDVRmQIbybZnjJf+hI8jEMlxEiWgPfFkOBYiofdbvD6Jxv
n5/AaVjoZ+ueGepWC/i/wgNvjFdA/43YG0+BpvSHhJwR80m4D316nzqpk9gCi2/j22AvE565A86y
y2PavD748zWdGuw+W9PMrAfqsKrEBc+tIEOlUmSikApRnGZnoo6L5/NQEEPq1anWhDZo45fsHJVA
0mPvbFC7hI4pZDaRBaxPSRkFNB9hqaiJQY6oRwoTA+sQiW1Xmat9Q4vqAikAC+gjB+uMFvjrZ3I5
ygLRCAWsn2cLTKyXJ2mRN9jzkp8RKVueHeD5oQyFS73t3/DypQ6ZOO8BuR/UozXXvBqtvk/wL09v
8ySzh/QzT6fzciae/uZF9pzeQ5oi++5Whe2rTDn6d5W1LVVWKiRD4HlcRSi/rpHBrFm4GxCle9av
J3vFS35MWkDdI/GLUwRwI/IZKANwTuk0BKH5ipP1cCpLsliM+jX1mtcrdLayEWEiZEgUvxduv319
9ez39/vdW+reHDLMl8oI+A8yKmT4BYhrcvtusRoVajw6zmPeXO/z3z0i38hbI1HQrvjfPAvEY+VI
LyK4Xp3yyUjZ/g/JS55hmbWArubA76qbEkyrQboA/borvr39vbLCxCNkz0IS0BCiBIJ3s4HEuC3o
SAp6L5L7lN3f3+YsdU53CJl4fH3N0HvHZeTnfPCxhfgbHZ0aNM/oCFCcYae0WGh5k1yrOqwuVJq5
nZvzKjC3wiFNO/lx4UuXtOWpC+/sW39py/8tbblID7OS/T+EHpaEsTwL9v/7uGVJ7J4qA88I95fY
/XOJ3ZmF9CfT6kuG0gko4oy6/jcMpSWjcz44/M9idC6Z/fNZ6n9es9/4CL/FNAyZI4phBIcyk45a
XvoAHYGpZx6/d6jcuc6H1fo6u6330gpF3uwNlRR2Qt7ivQ9LDrUHrL1HGT0NNzAvVukGtT0ExT5w
735g2otbo5YMmFUuwHr3OSIxEUGhXrePT3UVmKwM4wkzxmB5hzENjoWbY3bisSrJMYGnh2bNBVN2
8fZm/tlf7Pb0DxPZpmhgQqCOVt45BKCZ1mmI4UNolh1pdteiREZ9NNgTN815LezAYIzT6g7uBxwQ
TL3c6qda0ZK2e14HGjm8TaQDeg1pRtIaKLRC3R5vHmDRNYqsnHRvweXnJUctMuS84BKlPBQw4vg9
uD46CHKJ9LqrSY7V2p8bcos3N7MW/lI3p3AX8B9cxLOTm/HdiEFxmax2wOswEOzYHh8Q13h4gh+N
lgoRURDXPaiIuHT0FJ08uIdjgXYZicIfWXAnuNr6bCUzFik9IBklGlZy7aw3t5+f4eJtznTmv/A2
Nb6jn93nLFCgKXmotxVCNaXNa0kxIR5BGieE9HrhwZeX9ZVMnr/tXACqQ7qtrxCyAToNXrl+QbEj
3pZTxNB4WGG0vytuvQY48kHe6St9a67SW78h+erz3eMr+mzFszDC5FlGbmLgEGoe0aOCgN7nl1c/
dPPPaHDm5jdxruayAelRWQCDIvFI44cX3kwm7VQq4t8MFZjaildo8kr0hEkrR9rysnHuwQdOwG7q
lCrvFbryEbHodwqVIBw8otDkBkNaCYrTSIeRQzefL3xhX6y5/zvoohBM2Jf0+A2tY8clB/tjrfHb
xlizEHxRDkGjlPiCbYMu4glVoUDLohj6ShFCFcgdp4wJvvcL4qrOmrjoZMPMK6I5LxOie2/47+0A
rJv7inwDBjupCFaJhjYeIQzghW8qcgNdiAanW8Tx3kUioizvfeF0Fb4Ln1CPJeP1M3tPKCYhwiRg
SBgeU0U80iJPJQLAPFr8fc+f6VjJy1mh4Bt7940fnuBWhH1+WEt8Z83E+J+f7ywuSc527p/luyXy
nQnc9g8n35nQ/WuS70xc/6vId0E7WjMZ/E9pxyUBfIpknRHan0YAfwiYZ5pIRBkiBghjJszvOSSL
BanWMIPUfQnQnlS7OYB7EGx8hKyjtzBR7iHvGHopeJJqoXNBErnA+EfB9tuXz6RzMjVyLigD+mtT
Wl5F6Cia0As72vsTstd1aiurDMX2vJzfQjPVALAp1HneamiEetlWt36FibckiKDIUXiNni4u4YGp
oaw65n1DSbpzdSXiPmT2jmnerHPNrYj0L4CW0ZWTM4XeivjfcT24vNUoQsA+dMRVBPwQH10kSNLw
QGtky6sY/k/qRDZGzVK8iO4PGQa0zEQms2duR5d44XNhC9zNhc2ZSf2xDIFC6eFkmIFOasyuPkn8
LQbrQQkAwxF/Yg4M2X8XT900vLcG3cZ4xiBP/5XF4l3YA3rLFYfriJzw3oDvFj6JscXY65+dOLwf
kV/te0nw2s9HcODvAX4wnMI7tIChiJ+X+WMSL08Z2jKSgyZBtyEd0N7Fs+yA3OJ/o9wfHUloCzfQ
MdCdGix6fAq9Uxmx3J/V+9JGgoIagEfz+ZZd0E+/kdNMP6W+lLaYygcfCl5SSV58si7pzR2mfnLT
EHMhmcOf4DSS2tn6+/fHkT0qFMh1BYye5+dXINhAh0fk9fi+CUH1BQ1ADClbOttFwp/ppf9LhP8h
bNS5RJop1bLCIMQixSmezHkeqeAPfmjcfIucu/UdeojQS4QG8pPRjwlw5O7lpYRhdnx/eAD0wNub
CeynGP6wt+YWHvppd5v393f0Et6u6LuAdCw/3A2GmYCf6S1a9EK06GBmJ+IZaHDj+dpocxvYI1mQ
eYt3N9Pof627WxZaM13/S2gtCq2ZWfJvE1qLlsLMx/xDLYUPDW1Lwnw0y5JkzJX9vZXieXqISffQ
hdBSNdjdhwsPbZVDJGyedUckyWZBRn8IOWuefeXsdkNZaPRIxlcGhvQ6iCZQKcwKA1iaFxVD0vNO
6tw0kioWx2nqZBMwUlUJUKNqTCxRfep7AO1jVm1NBbE4pJ38UgQl7bKxcjUjronVd+LSij80GH5b
sToz5dIojjWvhuAEEkmHPlyU5GAU9xrTz/eIDzZo7F0VgAG5f+ZFCZsrH/j8Cxr4FOX/B4PubAkz
gy6tDHXEPEXVhWPNRfSNb/NGOQ5nlxAOC8P7Bn3UCR1hXd2+J6iF+NwGkLlV9NkKZlYTJijWcVBi
BXvuHb8e9xwQ8doBpl8DC2V3v4nIceErl/Z9bnb88ft+QjL/7K5n9kRdYGy9IOCuJaeEJYe6MEw5
R9kA/817EifwCwdGAJJPR3p2hT4+bhqm5JihmiBkKJAYVzgSbv1qCPsjyoEipfeHz3fqY1l3Rh4z
1T5ghrUgY/ak+wBt/cItTFhlMDsR0uAm7RNzOwo8ooIcOMjiDww+RKe9YbtXFfdDeGP3anXHLQG+
9J7HYyga0R8e3m/fP1/pIiHzMz/z5/54Ql480pkm/Tcd6ZKY5GPPzjfq3y8ml7h1JtdTP1b6uAAN
pmR/2K0+p5uFi89rm/+5i58GTXzC5af6iDOijAZFE70eKgncUoOBJcCUAJiExvvosSE73gUf0uQq
R0lVC8gx4GsA7qsgVwBn4BVPrzzj8M3+/I6XeHpe+fvv42lpwYiYg8j/EUbEgjY6bd7Zif0B2miR
SGYyNp1C3SgqTiQiBZSYj0JeWEvQADXl0LdcJwjk+8Dg87saiuhGBEBix7tCLaKLWsZb9ObTBctk
cU1zafpnWNNMvv6RzPT3cZSHn7w8m3s5+/P//WdbN9VzEj5nfyNt9fbc/i1//9tt89xgsH34468w
+lISYX5cnn25yjP/b1v+6/Y/b84nXp4+93PkpSSp/6GqOh6agrk7Kjfzfo68lCTlP0xVlFQT+IuG
KfHSqr/PvJTl/9A0GNeWLuqKrMgcCOXvMy/xkqRJumFZloy2bnzunxl5yVnoNzksyAiWIlyKr/+9
rhP9APMUq07c+lpN42ljZQmVlyzYSxef8Ug31mlWyr247fWc6G39UIT+urNk+2yv/05h5x2X3BL8
aO38a88kUWc0oxHHtbi1jICUAvHEkHx+Za7pP7ryzPY0xSKS26AVt6U/2Yk8EGDRkGjK3XHYYw47
xcT1z7/o0i3M7OxMkUrZm/BFlbmXqp2hlgt3cGnrQTfne5O38iSHsipuW1TEY3wPDhXQSua0+dq6
Z05RqMDs7Uu+QQPTi3ujeP78ujOf5zd6nDl8QoTiYbEopK2kTo6q+BvLR5g3FZzeyFda3F238UC0
ASPrMOZIkMuDUZXUbBDh1YrdYGnXvuRhNKe5NctmHwUZkcWNrucxGfpiwTD6ve797yWe8iZnZJcX
mtkZuShuBy16Gj1E3aKATfG7paYbSevcz3fiAmXMjVAp6aTGy7HDUvZdweC6IVrgmguUcTLSz5bv
Z0JVJzU43hAfRoxl1QeMUd5/vugLfKPOGN4f8qHRRSw6bRW7UGxjymkk/TCCa7GSV16+cAuzSrff
joDf2/k9NKgMyJNJ3GrKmz7U2zIByn0d2mOC4auaB0Q6wdwoucGkPNnkoub4Unufxpk9xhb1TSBm
jSLzhZ5Vnue2WeEIxnRd6qgAD4HVpvlO6gOuRs32kdcz04zRA9NXq0EExqac2F0hOLIJfHoVGWnf
okoHRJvqYRgf4bM6waBtvWKfjYjRyhhJ1QVXo5hdt0KOzM7k5DKwZNvhqh9irEQjirbJc9lJytiW
/MY24sqF4GGhrK9rTJuo4/5KaL93FjBZq9dcFkkXAj4QNVGe8TpMETO8iE5GSkz1JpowcUCpFmIB
l+hkJgOzPtICc4rE7ZjdltV3NdpJubAgnWQu3z4QsHOEnCjqqrRNwEN6yWdooLKoSZDB6NErX0er
YVyPTY2Oi0OoBrSVA6fINFsZTdaHwbYYYqIpIzET4U6p/JXZtJvYyjYjdBkT/IiObbdAaNyB+miZ
Myma1X7ZFhXouesKu5efYkyUrMbvUogCheppmkwSq8bCnsxKwn8j6plMBVsOkyQ04lYxvccxkpza
POh1RT0RM5EtYT0mb1JkgLW060ZH6KsRgT2oG1slbJjno8ixAcxlKz76SQILOQ/Q2pTZlaRtC73E
nGWU0CTFyvBSKluYgBRONJcBExdtLKUkhvpNA20FrbCTaplqxbuEi1RdTyXdJFGMRETc0izNXXmY
aKOb1Bdve+khx1QJJSC6d2fGb7lUk7RZmoZySQDONIEnmG3fpth7ucU4HHHANO0FG16+cOn5aJFc
SqYhFSQcq49m3CChbSZj8pwdVLhPgKQJApUq6P2MitJ3c1wZU0xHSWVyC/CxwMKwvMfBCPGUBvUi
7aLwmOmY2yTpdiY3wQI9XFokl7FnMk7PI6U0dGvcYvz7ylehzYQfn0vpCwpsDvdthVHrFZkM1RLs
NAuTrFUaKq9puZJSacE+uCA8Tt7T2eKL3o9CHg/eNgI09kPXPyvC2+erv7Qv/CvPLh0XaRfXI+jC
Ql1Ytxq1BYV7aVf4951dt0iKLCokXFeHGPHalkj1gMKztdkEK7W6/Xzxl/aFy8OzL9GTrO6kGl/S
e4dcv4rKH3q0MC/w0r7MZFWu9zomFI/iNgCapLJqlmYhzsrh/1suKTO5VFqlaYjdIG4LCUjuUeVm
HgaPjAAjRJulFplrI/xW1QjDV/dhtK4lIFDm6l3fANyzAAyoAPgqFQXUIWrwqnjVdaFj1domVNEJ
L1eO7ylOh5HvQooeeYx3Dyp9HbaHOhyOnXElawGp0+dazWxhXDeI4zbFOgROoegU/qPqRws23aXN
mwkboTOGdPQMGEWV4CilU1nC1648L8bXi7GuwjDlTspNNO6UfGmG5gV6nXcnFIGXpKqkT9u0bkjf
x47YoeRDPw6eSYxEZJ8T7IWNmfdllM00CbIXQ1QGriCvK3WBES6tfmYptmkYgeNgAMShTCZ/N0WP
0/g++oDhT6WvSVDuVp8zm6rmjRZG3rRN/B+ttPXKpRmOlzaFP3/GxUVUFb2cQlNXgd2hIrdYWPAF
6XCyls6u2w+BZBiePG31unB0CdUpWXAt+Asy+dKqZwIClVJVrYTYjrQJWdM5Sm7Rz4nk0rpnEsKP
RS8XY2va5t5tXQtE9WCF9/nCrlwilRlviqLqq9VYwdi30KGPYbTiIVBDGkFny/3rl+5AmkXQw1FJ
W2Pg31GtGvWepzPDRl+4gQsbL800eZgnVTu24NQ8YyV4dMnHv3RdvmFn5BJMXdqYKa7bPicRVZfM
o0uXnbFm0ZhCWFratO3FVQAg94l9vseXrjtjx8Gq/KFKsNxGReJLuq31Bc13gfzmABSCXBRayy/s
+9edeJTggykLgFuX1jzT10k7hn3XYy8yTP8F6kB+87W9mPGibNWREPGjs+DXTCtNW+DES+udc2I6
WX5T8PUCIfUmX+p6uXTZGQvKFvyQssRlYyAWKJhI6X5pG8QZ28UljMSqxnVT/zgo38v+7WvXnXFc
Exehp1sQSInxPMT7IKq+tr/ijOXEoS/VJIcMNQGd4LMg/uJGzHgu8YPJSzp12qr6rTzdNksOLF/X
Bw6sOOO5IOzHzGiwEVFx1OPm2NYpImE+EytzPWTGF3eFk82ZIPKbwAujHN8SiAEZhU0++F8Tnaei
w7MrF11ddlNdiNspsBtUtQ5f04XijP/SIIzxnwKCTlY5sPMt+2uEN+O/ViiitlRx3RFOA/Dt/a9Z
keKMAZVJKgUlhrzoAYujOt7XnIaf2D5n+9s3qdROpQW0555p2WoUFiji48CJNC9MN4MsN8sc+zBZ
z331rraJO7Y1VbyaWdWd6pdO2By+suWSNWPJWKokr6uMCX4yQkntnZS9fH7hj9WKZM14Mi37wmgK
8KRYhPDzRVceoQY05/OrfyxSJWvGmXHqWYnow9YbZBQkJ5hK8P1rF54xY6SISpEZ2PqusnVj5bVf
XLDyeyZvMr3MvMGEcWqYZJKvw68ueMaLoyLrEgwZyL7ioKTrtl2oT720wzNerJQ2jYwA55cF26QF
ZsoYLVD3JcqYcWOl+rVicelhqRUx4Ni28iHzl6TpyS78R6GN+sDf77RoyL1vcgNMir7XY3AIrIQG
rTN2GZEkw7a0+xxleWWM7LeQkdFAh7N0k0juqDoKcI2kUVyFwBX6nJxO478/Ws1Ml4ZtiH6GCqup
O4N6aUzUogW60gaNvZhlEJImCmlr3AzdUu37hXM7lRufyaQuD/ENaTJuvSQ4lEV+XS0I/QvHZs4Y
eugqLSgS3ImBYTRSTHLvOoiaBU116eIzfm5qpK5aTm2NItEyARafeBsK8sIpzGqT/isII5kzrk4M
XanqSh62coVYSjeQtgTEvo7RCvl3rw6ZYGXEl4WNPLZbXZJJqkWsUDA5RMUE3wJdvLLs5FJ4lWeY
OhPpJDbETTN2C8u7dGTK7yl2wihYPe3BwoFYIiS0HsYl5+/SlWfCYZiMMoGxAqmDgXSY72ssSLNL
xzUTDuqUe3Ub47qhtBnykqg66ueDcWE/TuGRj5hmJiHKqBozncu0vk5IGGGQyEjFQaNxERFDntwh
Ut6t6FHsLDvqXjLjTpVdrccxZTrLytekV7ed6ozFozqldl3HTE9jt5B1Fk2YzZMo66J+0ISbz1mc
0/8Hiz1hPp4xXCVGtVX36bgtRJ/E4bHuC5JKDVWlJcSDC6dozGQI0j1tWSviuEVPL4mS97H5mow3
Zso/0bQiCMVs3IrI7cEx+ZprLRkzUTFJeeyPBaJ2PfIkQhqRUa++ZOpLJ0D+s90Ok2KQhgi7PeZb
LaZZt3CKl/aYP392XUXSpqpqJQggQ0dmsadm8rVAmmTM2LtMUlNSy3zc6kh6VqR9/JzuLq14xttW
pwq8uX/cTjWTD35lf+2yM9YWkPMdIUDHbZ8x7erLl52xtBXFTReX3rDt7qaweymS+sfn670gik7A
S2cHV2iF31QNEq1dtYqEb4MJZBMl+ZLjgGTd76mijYpQC/ph3AoJRc6w+pqRqc/4rhthGucZLjug
kUkm5RdXO2O7wWt8HB8uq+y0G0w9/3yDL9DZCcrjbIN7Ufj/nF3ZkqS4kv0izNiXV5Yg9ojclxes
KitTLEIICRDw9XOi7sxYDVNRYZYP1Xa7+7ZSKSSXy/0sBRc2NgTLz47nvVON3WrS/UbB/iV2uotT
J1zrv09dJpvIGN4CXM1OB6nJbOXOG22eQiLJnV5eTEyd0Glg+doFSe5/yoxFXcOTKnvQNL5qml3g
32HjRhMaHOZjJV7cFo/pDiKnJXzcIUVTzO1mLMeElR9KaBvHmNY+jHP7+05tXX/Ng01W+l2ISmNC
DR4Gwo4m6BTqblJ3MpxnsP50EQY5iPT5k9Bfv7e4i9jQOV4t/EFNO9uLoLyZifjf4xqXAf62sovo
4AVF0U5EhwURcDWu90ByElWGvqrVa6bd6cUvSj+1+qFVL87wTpD+/PvnXtssi+iRj3qXsRYvbV9L
GFvb0/574y7CR1UondmBhorDj6FZgzPzrWGdxVvBC8aKZM5l2C+n2fbDjfToSkrgLMIGbjxjopev
mpUvLpI5Ot+77geA2tH3pr2IH1Y9E9e3MO0me7bcsLBvlIIv//1fNo2zCCCuzZlrinlEa5uFg57h
jxXa8GFkb0N9Kxm/skWcRaof0M5CBo4iIPhSBHxMfmPLX7kIlsjq1tPlIOzLt6xTVwdplwWRTW41
l67NenFQq8nva7fCrBsAOJqN4pt/f0rrykFdouUzyoEp63okd9neINadOW2JsuNsetTzpxxgrNlW
sT44K9qU58IwQs04GoG2KnLoCMt27eRi7djTlqFxaRFIsvI+1hvvztCcWNPwSuFhwz57vhbFo27k
MTNkpNAAmomIaTXe2JHG75ro3/bO4uTboL/54OmhGC3deCYwu+R27KPnrNpfZQblaNSXCLHQHoaJ
mu4ntdOGMySHq3EzUD90em8zItuX4jhwBUgai327X2kuXVe42IWbmPoMMA8BSg1SsoBucZPtXbYf
HTtqGgTsiiaB8TTavyyzBObm1ePag23AJdKsT031U++evd5MJFh4OXFCV3NXFhMJG4pwsj94sc9z
DYgWmJw25zx/oeXKt9uDMczxOAIf5myYjjMx3w0Uk+wgtRKUoXCM0PefLA75gPEHpX006G+UmZHU
O7TiIQxgikib7HD0ZOT7Wkjqp9k5e40ZZRXA9lUZMj+LFU1m/SmbYKpG7KTSnaPrP/vWvoJq/TTB
Fm8KEk+lWgYn7FI/+6Ubja6WCNMIm/pLd50kL9+trjpLC+6SrfxezF3Kx812RprWuXRZoPlTRkNz
a69ctsRftsrvo/BHRoGmsk89hVyb88fG3/u/mr0goQ8X2nnFjTWpNllz43hdCQrW4hosHJIDUYiX
ZAbbvz4LJczr2pudySvxcontGAytbwIfv4iuwYJY/ICIdjF9UWvP6SNtNkG/yay7jpIo8D4keWi4
2lL5oEE8wlFhm0OD3YVQbtuGgX3Ao2nt0/ZB7/t1bqD04OWRzyFD4N8L0jznYkUpjVwJh3vTiEwg
qrUgqXmVAoOmAK/rE5O1AKep2Da3eflceHeMpJ2XavwW7vBKDPytSvTHd+tsb8wmTceG0Ksw09AF
v/t3ELwy8BLlkVFRCKVhHWvwlaazGB7/Pe6Vr78kX825axTtpbDiy30ptmO51sYbWN1LhvCXPbyE
MQMe3jpTjatyqGxABX+1pItYZ4Qsh/AeIvbktlvlF/G/f5ErCcUSzpxZVTOpbBp3VXZ25KOoDrYr
w2648ctcG36RT/hGweehwR2UFWMotCLh07sM4JCqyht54ZWTsoQ2y37Qq/6SsehsZ7M6DOCqKbfY
um5143e4sofsRVphsk7raYcLGk81q19Rlfx76a+Ne/nnf2x6gxYUeu8Yt4Jhc76qb8m6XBt3kVAo
y+wdy0XF0602ox4R58Yj8Nq3XEQ8xrkwmCDTDgXV2BMM8Ok6kva5Rx3txse8tvcXV73Q+sH2L+1W
1T7T9t3WjqJSoaVL9HlIqE8XwPGtxOLaMi0S/8ateo2VKFGNHYP/r58CaPa9qLPEsfZT2zA7l9PO
nyJS7Mpb3cYre30pTWBU1JryS1ew6KC0qqZN08AyozewOnSra3b87435+w77SwhaAlHdpugGaiK6
edaeaeCpWPvAa6NZP89NF020SXnws5vOGrD0frG27DHU5ckZVKjaOSx9UKmnVSaMUJ/bWGlFKoog
Gvn8yNsnZnfpXJShzz6r+qD5VagVYtWKyHf91b/nf63Ku0S5ju7ILF/gZLHulU7wAh+HqOzxxq6H
hOU/y7pCmgPNJjQZWn7HsxN17zz/p+Bw9sZVV9ZAHc9VbFbtbkZdTQuCeICqAalwy98Z1XMNH3jv
VgS+cpVYi/Ayjpovgg4NR7uKVQflKKv8XhF2iUT0c6PU+sslRcTPfuzjUtwSYbhydpbow6wDLy5v
LxvE/2DNWVNv//5yxhUIuPFbGeSPoDh3EB+cAzxwBZolpmhCIu4r9V4bJ8FQJ5vIO0FHgPL3OycU
PUyD7S3lzwZ5t1pYTJgwE0Gxw5v11DbhvD19qQl7s3ylCppdkgCm9maoJqY0kXBPJiy0tTJU3hCZ
nZMMnh26xAhHAmLJOH1m2p6KXV7u9fre4Aen3nF20OcDdXbd9NmJNbdXhvbmVg/FfNakLFa0e5Q6
0Oe6Nh18g9x7wsdOF8ZLZVd4322F+zapE6nK2PHfO7EXbkyGF0bbIsryIJm5TOr5y+vu7U6EXX6Y
XSgPwIdKh7Km4UStBSdsOwhzSx7yTgcU7tGbHgt+NtVjq+7nHmbY5Kyzh5nt22yja8eKrUm95+1p
ah9Ke+da27mA5fRMYi/flW0JcZBTZUKXUjxV9o5bv6RNQ9fYFlOWFiXMOeQv2qlEt72T38qXCaSn
3H3JFTyytTtM3e5//fvLX9tRi1MwEEu1jY5EDcSSsjsWt6zrr417+ed/7Ce7doO6GTGuMkFGOcy3
QvFCveF/G39LTGgLMkhO8hED69kKbdFQ66FSnd2RWgtz54kasVW9li9v2cqZ95r3pjkfWTWHs78J
/Be3+HTG+p4Leudoa2eo1rn3YJRi5eB12hAQ7L4HjDJ+8/n++P0zvVO8MIDCyDj8kbydTm4c1UvF
6S93xO+G6B8Dt3NhlSWYMbuZOui1x3mbDuOTNW4HPR4R37+3LRaXdNFaVS9kh/y9Rf88xvvkW+Mu
caW+y5jt8QtSoNqXMIUf4n+Pe63uvMSUVtRl/wHYDGCnipIlgfcjhwkOrhSmVXFv3I/kw/I+2mnL
C3RtZB+rZluzaSXE2hvBl5V95FloTg5ZaMw/xXRESYP6Y9i1OlhNsc2OmjxaLhhESWdCMy6jSWF+
mUG5ZvWn5sPhjrEjFxDJM7bVqEWZP69IASMt/iTFiWZJ1x88cnKso+OsAsf53pf6rYjwx34IXG0y
6gxv+ra9r4y9hwLGv5f0ygk2LunoHwOXw2hUNsEONszE/eiLG0nCtWEXAcdyXEurLzUIXRNh7r5m
qFx9b8KLkDP5lGu9lqFZ8qER4zh64gbo9Uqm8Lsi/8dKsH4kupITEB9+EzK8lHP3cRiHG+u80K74
34hmmP93oXOWW3ru2HgKalD4zb2drUCmorqJqlS3ItanjwZmxkYZORCnqiuKdEWvw6Itjx03cTVr
7x4rPgNN/17+YixeAzOg6zVIDtOudrtf1ktu2b++94UWUYWorLIdQ81ArodeFpu3Urkre2oJmyW+
WXBLYNwe6Wwe55/fmq6+KPoXGtpVZQV8jOm+CH37TVCysQTNNlbttlqD6dZuOPqr/mbv47KOf7kb
9MWRHfSy53mPCXcZYBXeHAbuk19bIWf7yoOx3fDFJjwsurhstcjO71DIjEobzNHxnvkfeemA1juB
72uemhIsFPrKp+FBgUbZUXh/jU9ZDUafkY6+Eepds5YAvQ2vs3mcmzOBVRhd90Y6D3itdyclXy2i
b773IRYxozSpbrUcC2a/W3zbqu+FooukxZ8RTk5jORczlkurTmRIdXnj/Fx5Li5BuvlglUZnWOjj
2yflTFVYNaiPQMO2sP0c6eX3TtMSs0uUNfUg4yEsmSwevG4lvcfvrfciADRydnTuXc7TuO5l7H2z
y7VE7WpNRubGx7iGvu9f1S2+w9/XW18KM4+W1ZPZG4Buh3kGuL2sQY/0qYdtnXz4zoLoS/iu1Zjc
1UmP2mBXH+BhmGr9jXTu73eLvkTrOu0EKKyJubvWW8vm0LT2wg9uXC1/j4v6ErFrOcz25WXw2Un6
aSX1G+Nem/TiPJrcJl1bIAd1yjc3+KJopwgvT7631otTWWSNMyoTm6QFGzuL7FuTvrYYi/KcpyNv
9hqgHrqVPa4ZT7833cXtPQYT1d0e0/WyHwRWDORbvRp96Wowa0IErdkj5lEU4pK+/eZ8F3ewP4+o
BOkVgp4RmzJ06A0w6ZXlXYJ0Jw/ETssrUXFOs/Pw9K3F9Zc3cO8IfXYx6LAXyS3Bj2szvYSRP9I5
FdjBTO3/zBRln3/P9Dfw9P/fvfoSTJtJhjeAMY475UBQvPKBMKndn8roo8aWW1rLiGW7zjVWJbWi
CiI0RY3uJyPoIp45xJBg09qkDV4Y5Z0GsBpjh5Y91/yV2mStGAxQnTkuiPoAWC5pIRLhUUgvZH3k
dHKOqGVuJSQPnOLJL84lGCdi4wxHy0QJ5dSYQ9pzJ/LECx3aTW2hPF2+ASESMX22NlXuAP7qUjgG
gRoTjboXaoRvsqreDI3c5jnUJcaJH2R3VCbb+l3aZffjiILKLidrSc3UlD0EW0cTUFcHvr2aFvOs
OM+q2RVaMrlqbeJGCeWkQrueN0GjNkHAUpsYqQ/eMlPBY1C4Tshz4q4bi37rOaC7i2SoIXPhZapB
q6iKsybk9veC3xI91erY5aOH10DR7aX56noVlCe+B0rQl/CpgPQFZxZOJ3d+9ebDVD/+e3teidju
IvhJXullR2ewK6bV4BuJ3b8KbKp/D37lQLmLEChroSbHJLhmwGMs48K+0fi4NulFGiLqSfDBwErn
Q4pMPIQI7yWL+vekf79j/3Jg3UUgFAUVHQSUcM+MWjhbRtyxAJH2WeSQHGZDJPoxlAaJ69qMe/9L
c185cK+VzFJ7GO7smzonV1ZviVgqfWJ0pYtAr/uvWvNcfzNnWUKWCr0wAgK0w87kz9I/Wf33vrZ/
+Vp/hE+jl2NdKoRPa0Wepp///hpXFmEJ52/0QLfyoADkepOtphv753LS//KF/cWmtyUP2n7Ip503
w2oNNe25A0JGc4H9uxH1L1fG337CYuc7XWa1qgU1w8rcFYMMku6MMUW2X8hHOr1+b20Wx6AArNQe
Syw43UAL9MYb5dqCL3Z/ZWSuXV0woBB6eGrxhzx8a7ZL8Lwmdce1UYfflXaX1NY9B7ni3yNfCQdL
0HzbKzHqYCDvOrHpRxstJMDyy1sUhSsLskTOA99njkaPeTMJUM6DDhba96a9uIdMb55yMiI6lt57
q813Pu1DiF7VN1bl2rwXx7HOWqlYgd3Rzic5HfktTE/w963tXX7eH8dcm5qx0jL0UjMfErNAqaEp
FFVg0dQZhJt1PRZmkYhb/O8r6FZ9CaknfTO7g0RX2MrTmQdx17yPqLQ5+pgqKlO7HiJISSZctCjK
oivTn6ss/vcHuraCi0NsuY1SskDsqe7RsrkRGRa6qP9T1YPp4/9dP1ECZBZwBB/mk13eJ7APCnvf
OTFU1DNaxO0k1sx2Eo7caaqbRNc1VKo33AbqhLF08n1wTt4wQqRYWvnPtX6am21FwFcenku/3xCw
UjIgCDNj+KmGH5V8qORanzd9O6xGz49E8EvzbklL/tYO+Euk8xbxoqytiVmOmHeWgVrP1gZivOF1
oiCBpvdsBxSOXW2m6gT2Qi2NSBp3hXn/7+9zJcgu+QBl7oDyXOK1WeeHnhRhNm+k+UKDnfK/11fV
l6yACV6rHfYBICHP8331rfKSvuQECFFKSi1/3NEK39JLhunWmTfNK/w3falTaitgbmjDkN06Q9j1
kdn8dNWe6K++/FBAF9bWmgynigcR834MOeSByy0wJNAEFVFfeeEwrHOy9/kIrbIX5b347lYZr9ix
oV5rqW80sdTAZYTcWqCfDbn3rI2F/6Q/swyIeifqLZHOTZ9qAPg17hr6rmsJMbQu3wb4Q9370c62
POA7Q3x4wRAWvIpcywizEVor9mfjyI3pPWrCPzYdUJT2ESX2xHf8dNR5ahZQgWiKeGim+3k044pv
u+ysDIbSoxtnLIt1LYuEts48PK1cDv63H/YWOzRBGxMlE7ScI1DlY1He1yhM1DOPRqiXDUTd51xf
Odoz45/cM9DQxt8FqQq8iPo0MbMHRrYZNXeZKlajdZ7nPYDNEWtjyLWGnnZomu1gG1GurKgbviZt
b+ZF1BhruyQrYddYTRU2TZO02aeufqjRD20PmE+j/OJYInfoI9KrRNOPQb3WVZmItllXBgGhSowh
16HtOembcZbppEPSUPtU9XieEHVb9tXq26qTa8t/VxfkbdGghLty0EsrzZea7wL1WegbWTybTRnp
NUehMY8n7Qj17lSWzrPM7itg+IWo750a5F8c4ACtbKJW0EOIVeXGTv+lGh6zjoOzaKa6cw7KPiys
Y0tn+OswFqppZZBgRYkeO56ILEQjLRNRF3SY90dVHmxupKZvRRzsB2PksV/Mse09oGqGilEoRz/N
pi7qCxoF6NOZ5k6IKhyqT68tjvYM+SywOZV1nKGA6EsnAhYztIIfdEyBP46VcNM5N0KvrxNcpECD
SD1ug8ROSvvBMc8yeCTj41DuB3oeptWIv+0u/9vRLnKSUdtCWfKJV0f8leGvw2OQ9sncrtA5FUES
VXlcom5eK/gReKk0RWjinT0MxwE4lBz9O/dYi11rvnZTC1QNAjH78s03WX1Y8t330yF7m7I3o/+i
+HeekVaQviu8OqJUO9AyKekhm98zc106wAnXERnOIz1xejTpBul0pGFBjQCevQbQmHGmDnV9EEWi
9Pug0EMXTJZWO2bAUpQ5T/TphDrOimjtuvVJLOvXoWS4X8CUQnYh3utyw3pxyOgEoUJ41Jps1bUA
V4D0kmvB2mfjurZPAARHnXZ0hoNyu6jrElWDUl3/8J1HNjWxJ2k8if5xhHSZiZoEVPIOyJOSzjjV
BBOWWzFrUV29zM3G6cbVQHZ9Y8YuacPC2Qo2hDY2qVbBnwxRZ56DHUdrXnvzQPMrvVDaFdDYWG1V
VmEvA1RFgC2Zx8g3Zdz6qZVVYYHjlNP+EBRnxz55+rn2AcmOgUVHO8zoc8gm/PDEnWGOe2Kb9yMF
AMWyQ616LlFSnQFyYmjr4onus4eqK9aB0GIoRyTQRmUaWsMA4NL+vua/xFidXd/ZlrQJM6tMLes+
8+uQVjBN1qAPgt7IKC2AzFVo1g6eon0cqMcggH2ctBOvfXNFBVIroOecxB0ZnyjqKH0j4tJ4gCRv
6NgqFMFTLwF/wrHziR0H+Rh5/rHCCgT1j8IB5qb1opLXa7T3Iw0iHz14zJazdwHyb8STbQCSJ4v1
SDcOKOceDPAoB8aqioX1HLgPmfncF+JoQnWSgOoYANFhWnwFVH3C5TsZUHJh8lXo408DYD4v0A6j
RPxnM73IZkaNW4eZ6NelTiNidRuBx9JQgX6g87cG6Hc6tqEOfERPnZj7F9mmamXLx6mF61ufrcap
j8VcxB5zVuW0kbTbcbrKyarTUB12UzY+zAMYqWXC+h2Vr8o+9e2za4K7f6exF1RPNb51kOvg/zEG
dWhp7yy/U9g8cHXEy+2iFluHJdD0lXUysGPM/oE0aMebZOUOaS4SvzmVCjWq57J4sHFOctahS7/N
zGCHvljEgjJ2q/ex4VvE6QB0M83KUZyDkdxoJFy/HwwzLXHpDdaT5d3PEjhLGlMF0ln70mSgeQYV
ftJGkUPDmsRubVTU8sQzx8fCemdia2io1OY8rjUU4sAsA0AL4rOaepf8l2NuLIl8j28a546TDwNm
QgEATqNal+26oz+NbltiSg3ZAie1cYcOyeBucMwwKx/VlGpDH0/ZM8BDRmPEgW2GnK90D7Cr4mME
vy5Qd46MiXwI2lfhr+rxpA3b3iw2XXePOg9uTzqpj9k2wkHA7VDTUjpjF7257IfEMyo3BOpz3nZA
dC05tBTKjVmCUH1gzICgQoO8S6xJM4V1s6LTsenLsGUIXHksjbNRNSmDEGwr51XmlaFBSFI4Z/AA
N5QcZxSvqVwr7dOFfCHwOnqD02+g5ikiVAjxKHIgzkfA7WNsingdhJdQMzcyymT32ON+l3d1tZrI
ybbisdrnYFh6RapbKe5hwMaiquBhQWPd+KHr69HcOfbT3J8M+9mgZ4v26IzdtRqwW+Au93aYmafB
91cG2k+QwChxE6r8pSOxYGt0kaDncF8MTxquPeFDRL3jkD6eBeq2+BlgfQSMnAgBjLrUdqL7QQYN
B9MO1SA2Zp/FJTBljZ4MAXKxYe01/cGnMhRdHdk+UoK5PZkio9jQR1qjBYGEpa6qGMrCEek2iMxH
j+96RKeGw6aOwIMykKmm4MvsKWRZUFRlQ2KCFd/zh0Ajq2o4lEqmAdMgjteHQbECheyco26VS1Rm
0fEt8i99OlTmrm4+oRKpGWeab7v+Iav70GnfujlLiDwXLWLweODF81xADXcWsW8lHSrWdvEm65fS
XFUKSnP9qge1xq8QwQhu9r5ceZBpaZSOAP4lyjU4SlHBCmwiL5Z4vsyIAONLEDxSbz13x9Zp4rZw
UtrvmqA+GlwdKwKIFjSBRq3Yt5AT6wC11wpcLe4IA8z6E6TldGzkPW/biGfwmJppmg/8oxvb9dgn
Hn7pLIDNZ9bua6UginuHvBChwF8BaOPSH2bdhEUB36NOi2UjV4b5COBPyEgVzf5+cH6axqa++JAy
6ywzuF/jDMmu2nVYAhePi0JL3XKAlHTKdL5i1ceMq61G4jIjnbd8lB+wiS0k162Vr1TlxOb0U0OS
7UIIuBfHifxokEfrEKfw8vWMVWatjHJnPvWOnjDbvhyAIO/XRAaHDhwny/nlCbmqPD8hGghhGdt0
E4xZRRC12Dclb9bUeB8Zj13aIQeIjIPRWWHmmInoipVRuMkg10K08UjBI9QuMhjbqj9Ubv9Qul+u
fc7c+6o+I/fspExFo5K52gUEyBIDjtnlGvowkdvD8WDuEd9BRKkP1HBiu8zD2nUOdlPFskVa2Jjr
mk+hnOu0objYWprKFkwwx8DRaCIT4bmzsWq9CUaVnQ7OLxVA5m9Cz2Hw+IvlHa3xiU+vSBfWg67e
4QOBH2/tiFFFoKQguClAtz4mnurESUpUYWf3OA5eaJjI5HtsRmTkvB3ORU0jad4xJWPf4TgYXaQh
l+rdEfhshbfAmBreS15bq7ln+4E54ZSPUHZq7wSEKnNhnG0HV47qQ9lWO9NieAZ4CSl3RRtnKEME
NIjk4EdtDX0w10YxGJ5aMxIb4Uey8CJP37QCiWKFAWosipCxU61mb4SgND9P/anlbMUreSg8FtV+
vgaCPNIgfOFjUA/QjJJDI9qd0d/z1xav9gO0vi0s86zN+4ABOmY7bxQBVUBZx0BSNJtfHTh+buaF
QVNvpNo4I41akIfGAMk9NGhMhyZWPd5Xs0oZDqffDNBf6cMBSfxY5WffGA9zB90Ny9Gjjv1yveZk
FjvR/JBWlri+ictLxe4k154EQD8/ygb0Jh+5mxZCfzqBiB6etaC4NSlUjcPsa8iKOOueezdY6y1b
Qbl8ZwVb/B7UeMmdPM2nVTAmljUmGRSHBiudav+zHKCSE7Ck8sY4JzG/kKX3vepWzbTqvJNnYeIg
9DEFjHrfH1vuJa66N80p7VD+aXQ/hAjfaizMO8HrfdsBCymAXvXxZuSx6eboiz11eB0S95nkMBIE
Lh6ZY0myxCdNUswemKpqM/jtlwdZ8FB1CG1eLw+cP0C4JXTNu74pftZ2fp4QaUCAZHApnYsIyIW6
hiTyuGcGDPgMKIEbiNqFHNmmhqZMZzXHwN85oIhBWydULgNdCy6+mr/O+L0UB0VcRMfXIvgJTT64
0kLDsypyXGl4/BQd0PuI4pADtnrjqHyUeGZBIqMdV4bexJWwDgryAp5hxThbKZ+fGIiSBBevox6g
oJhwHyrlWfOonPFRh3R3T+GQCrgOnifSSKmNHzhrYTVO+0BTyaC8FWwigBGIepUlbd6HbvloEBp7
ZhBNE54SeEOqEua/OIJjxpJ+fvYkUoLajmrXXQelgQs90FIG/GONUFl1kN0X4zmwcLsaRhe3TvY8
iyqqnfw420Fs6hu9qs5B++W3dmiDuykt2BSDmTwDZj6OdtQZqDD48mhPj7N1YirbwUI6MTnOo7ML
srsZ7/E879IswAOYtLHZ2REsZlKWe3CeGPa8sb9sCNJDoL9tzp218tiRGFvIQYeB8WYWz0N+NwR5
GHR7xC0A2UVxaEtUNNoeIOiVC1V9V58etbyMssyMqoae0eFC/sBDdHhTdwrurDJfZ1Ow6SpysGu1
coj5q0KG6g75XnnP09CiUYWMIahRfYGXnbBWQV1EDKxYViF4uFpqBflWBwpLDhPe4qgtQLINutBm
aFkQ36lJyPGWQH935WbaLnOPFl4a0kMfWT323gxrGrz4vdlKiXUYXHBvLzL2zRhSVyRm0ISOz6MK
0c60jVOh5QeFbrHSYxssMA2ZTg1Da8eMNRMeA5P7PvpfAc13raxCo/jZseIJDZkTCiLQbTC2LMcN
R3vv6NviUXZZCqQdXgtnv2lOPL8rx/vLmzSqkQwXnRWV6kAZesueeXDVFPl2h/RsxrtoR1xx5Bmu
gfkHFBEjj1mhybRk9t9LlBMVThFKRoDi0hzd8QFOwGgOs/eGgrF+KeLk9zBVKlGpcW0bmRmNW/IF
4wuUtEgkcdYkNOon68cITKSJhq8bfGRe/uAP2MFT6vT+2u3xVGmtfV5ZMXfhZXNh0Ygkr520DhKB
mXnqq/HcUJPe2uFHFBsjA58eKuIp8dc580KXDlGgFSsXVTd7sPG2x5mAI0Dng54NF24331hEriFU
5HQvmSsQZL9mBM4ObM8yI8daG9YESSuF/UBvVAAfl5FZ0K+RywiodPgO3F0qIgbuMWV3D6W59tsj
+m0gwEDVjH0W7Y9AZrtC71Kjxb1jTOc2rxOPfmlz6tTOysw21LfSMQ+ifBapjl1bWsg/R2ftIHvA
29iw5iSfZsQ83dq0no93LfzSa7Ku6XD+L87OY7lxLVvTr9JR40ZceNNxqwYEQE9KJOUnCKVSgvce
T98fsis6stipVIdGJ3SkBEGYvdf6128y6yWT2mMOEKVpyqLtqNV98Thxag3K1poUhtB4SqetaDx2
sHN84T0fb0E0RvOiObHbhz8r2dxbAEKxcRxraxlTU2V9jMD7RdZeU2/bA7JX677JVrW6rJEhC/Eh
ppLr6qco2+TgF2rrauLBC5tFAyO2D35keChHgb4oeJmqUF1O08dAwTLRXQ74cCv1PpZ6twQbjvBT
0lA6Aa3B2O5v0l54rPC0bOPsGLFOlwm5CWmyCUrELNa0kCKYaMUp6wYnDkl+pS+dBiel04b2vfc7
c28EyjqlhEt1f2ENL2nT7kTvpghDRPg3uW86Qtk6jfWq1iqGWeEhYmohcr6+qHP1u02jxjeCRlBn
9pGand14JKaXVH957cRd53R+SKSPB1J5703e2jJXJuMtnUCf0Eh2afVQZJ5tTdRWubZrTdQ0IiBu
M/eR2qEMxq1V20gC7MqAlq6ntpDAKqlTe4SibsXqvhhYxK1qoQekCeYDKJOE7qG3U6qCoVQB6+Cg
krVSdjyApYTkBZEylVOVv9dt9mD4syt9dOOPhitqrBq65Wil56RFz5+2ThCVdiD3+97kQUnjvT8e
Bzk5R+VwWw0ZInsWsUhYqlK46nIPHABZf9avY5aqyngx9HhRQn1ReVxkkTJECDka64b+2CDJkgTp
VKrWg4ahC+jEPQJdG5v3QzlZ93HWb9RaOjRqdxi9YVXDohUBtWVhkyY47oM9zn8eqQLVeOYaQ7RI
OmHDdiiPVUCPSTnmd4dm/DGczUbZNU3zLPewUGS60Nbrl77sgebmGlJg4RK0oGsVVDQJcEQL5Fux
Mql+q4kNHjsGowvX/Vi9iVaxSuXJKUXUeqm6TSXBbXJNWPXpy+SpOw2mwaiRWhK7chj7iJ/Q/Yu+
M+bPQw0fuhyPsic5WbfP8ecYnhVjWMTeneY/+ZW1bYt4h63dczCxclv9qppGW4t4QfRHsyPpRvoo
u8eSaA41MNxJID+n8dwgLtxU7m/qKhkWhh6caUogBjhdRqNuPQWNue2D7HXoYe3q+WEstY0UV5hJ
iEK8iIyGaRQjKBqhnoUojqDAEzlZj26vCrZR7gWp3ysV13i8+OPeFG6GiFu2roM0sEX/PjLcXKfM
txoSCkxsKuRcd1StIsdlEu2yOmnYt7VC5FNEafbkHc9lOH0U6qqoClJUBNC3mj7DqpplT98fWPdi
dTai/CSUpWvF8jarR6Drclnj6OMrEKGGi0W5WpfWtipkejOeMLOz8AoqFnr40teXFODCs+St2BiA
mmW+aCqNmmnKHUE9RvHGN1V8iVQegCpfy/JJnY4BNHyz752cfAZXScoEJvVZ81GwdNmrOYsa43YZ
WDLzr3Y5/0xOzFJhTFXy34b5wPzzLBP18smdKAZ7yVwUKNSaMJv7HoySOHDaSpSICXaS6kzF3og4
tSjlvqFgqKfgZMjtQtACW5C0j8HLMRbChaZOTVtvkLPotygZnZiJTrzrU0CYilJ6UKpLnRuroa8W
PQNnbxCXfgv+ZN34oeKI8F1asbSbsb2Q4vJaWEgPqsxu0xePaevwoVV3hvc2tWyTgrFstGJVqiDB
2Hx0xU+juCuNbWp17Lm1W/WHIciWdRu6Snujm8LS4M+L6Z3u2O20YtvW7aq2VAefV+QT1oICYNe0
REgdyipa+eNLNm4CbZfK6SLN9pb+UIq1W/TEgE+iI4AaRKJrisg0Jdkm/RJV/mvNs18A8UqM12SL
OjwHMB6RUUgQvqRgFQrVU9jJD0WvJbyO/Qro65yaW6FYx4bv9s1m1KZXkbKzGho8ptA++huvX3tl
uW4FPD0zcRmEoFRtu/QkbSnyIoxc7Db4OcTZa1invGGJI+g9W+1PcxzsfDAfQgWHScuIL2Yk2VIM
j16AejZF8gEvmKUfS9TW267fsW1seMBXTSVuKol1IO4+dFapvC7Wk3Tnk1qic/4lV38MWyBGz3BG
U31tmg6SXHiyfH2hdOzRWoaRVg6ANE3ZOuvM1DFE1RmmExlBkm0B9w3D6GZKuMew5URczL6v472p
T+sglDeeIK7FjKjoVt0HYXaS4HA1Tb3y6Am6VF2WcbdWO0JHmFhIycFX7uPxMY/erOgt6l99tgAJ
W5N43yiveQ/U3tz42rHXTx09W4ZNsA8SCWAiCIkbT29R/WiNj3H7MaC0ysaj2q3B8GEIiuYSBFUJ
NFePUSgc5sl1JfmoL2+ZJUpVxhFufflkgspY4kZotkN/iquDXxzV5CAFh1A6iOPbIM9W3hceQ6cr
4mUrCCf8QDOWpkmM7MRDkxz341OAprM2jp12k8w74F0ZxOdRpyEtUzcpO5uL8TPP3yptWSgwG2t2
3MEdPMsdQpuVyMS8Jbjo1LsaIHwWYO/pO6VS2BOsFLwBt4ZKA4ZMVtkqyXFuL0frNhZuqhb0KDsI
nnKelGqvsaX5KlPANY7kTN1WtYZimOp/utX6jZd+4E8K02Lfim+S4K8VhReqP0SRWwsPQ3hfDbYs
bYEKMgyj4n62qKl3srYqFMtJ83FL+5+Y8/3etYZyFMJj3dxoKq4lDHqZo/mgl7s+3matqTxHk7xC
WLRL8hd5sPZKe1brARvmTMSIxnpt8/ZGI2TQsbpXTXxoAmlJp7X0rZCwQ5KuGjdrfrDmnybfWquC
cpidcZL2ZAaPaQunvb0XwoeUUVFzMQsnKsytGmxNSvO1avwU+ov2nEUboardelRXtXiU0htU/Iw1
7HpldjBNfdf38OqplbsxleyE9bj3Sp7bo5J0pzA+GnXg4o2+SmTvWQ9OASuCqOHtQ43IwIDGzwwX
mbGqNrQzqa7arXlphWQjKPQ/Ih9UEMp0B0nSFVtQSeFS+D9TP32zytydOmsvKv5Ol6e9XDB1rmvF
Lg1ovXivJtThVmi6Gst3WC515o6EoISgAJeYllTNomXfkJ7TmK1bBVCWAsWRu3siAbEIrhk378Tm
Ta76JZSphQz0kQBkaKnoNJJwGYqfKK/KGiyj4DdZdN/2+cVsL5IouH+nVnxCfbm2B1MDv67aHo5g
UjtCxuj+C9uxz457RUqKhjRn/+O4Zr0srUNhfI8Uf+0IJoahmGsjx42YYbZr8btcySumYEZ6mVyY
kL/GCh9pbtEX3K9PtH2idsUt8tNSGZpUYFNS9E0UvnRC50q6xB7LMFZWV0Nc2n4iL1Pr3fSGSxLU
iwL81bcqx0ftnv3Q4/iLc/nsnlwRkhD4a0k0f8dSYzTlxN+81VfEoC7udTPOuSViehwZZTH7/taz
ee3HY0661YVpilhIctrIDb/i+nzCCr123gmVyow9GWkzm02mpSvFPNK2L7xk+oL38xk3R52JTG+v
5zDz63/+Q/qfoeg3QhcKPQamwHWl3U7Nyi+osZmLd9LGiMTFIBA/qCgbOsZdqGmuKj96Y0IZepNZ
zFY61mGQEcnLj2LV3TTpFyKNT0/tioyYdPEkBj5k4xTUm6RYZOprbAf8otjH7U9m0JuyXWfNPUQf
VT8UuKfrGFgIpYGDQ7xI6CHohAgE3Hvpnax9T7krXjv9cDtywAQLh9rUAXMmJPV7j9D8Kvx2I0oz
betahOTaMJod5ff2e5bsonq1XvR5lRvVxIHVldAsiO/53vlerRZGH0uqYOm4Ncq2qNCGOt877tWr
b1RqXPZhxemOsuNDPNSAQb536KvXnzA8OZtaRIhZsxOTZTh8b6W/tvIJSBLI/G4cd9Lb9Jj//PvJ
Kp9QCf8fI59QFgxtNFiOVYhZ0Dw6bTaiBT4ZppDBdXITpgoloHeyhHlmjSdIxXyxT/aF+swIQhD2
arQNqSaKiEQsWSWT1kRXR47V9DPrcJTth+M8nQ9Fa9VJT6L32pVnSxZXunAX+B1cqK006TgP8zKl
0vnvX2tWQ/2Bm/nr2/72mBtyFEgyiP8u6S8jNiV91RHDUPfPSlG+hgVfMfCG7z2iv+iuv33WGGup
npQ8SkZ0M1VLw3z4+3f4ZHe6duNRMrXNJDVktff3eTT3Cn8/7ier/bXloa62BTabXJtOyFmICWAU
PIAlk/Dvr7xhf1HE/3T9r1aDLhIVsdR4ByI5sKfslOV7Ub3Lu5cmsUAZPQbIm07Z1/neSF6y+oZt
Pc8eS0GA4xYvQDGBrhM7L9/S7sUSLp7xGMrPJKvrI4AtYRqEoNfz1FLAYccH2smTZV6+K8xJCcHW
5YLt/D6MH7TQgca8MBnZRNZKwnfJKAO7MQ5yuzL6WxEcUfwRRidNerOmZ9BnuwtupOF20ucYttu0
so5CtRuiY5hDO8hLhowvBfiOXla3fqZAiYTB459xMjSriXjd/DKoolOkD523LaFmW1u//ULw/Rkd
/JdD1m+PmY4erIla7IhmWw6aQYhPjGqw1RwHgH4d3qNla75E2EbuFHTCKuC75Qffcp4Tr10g68HK
hR6N124oD7637r9iUX/2kF8tlnLuq4EAf2DXfph3xRd7+meL2rXX4hgKudmVMPWz7lEjWRQWKPCY
jeGW6iP6rYHj2mo5+JIjjfpCFCfCpZlI+IZT1Jsg3tDt981KS0ZAQy42Uw1Dkw9+Pj2JYX1jqRls
A/1kZoGDqeBKAlweQn3jT+vUV+wgDfcjeHKs7FNiWULlK1H3J9fq2kSrUZM+m2KJmmCL+UD/PQMa
8dpBq6uZZlcBhw2PTOPCr8xSPtGmXNtnzTkDcZryxHgaY7mfaCbWevXNvfA6tzOs+7YqsZ3bhRP2
C24afVGofnbS86X/7SWThBSxdcFxAz+1rQ6kAzJJ/73YRFG+WhVFkjpSscWvXHpjOvq9buPaVqkW
5KxOBmQixpN3p//4+x7x2aN2VR7Ful8LHTSd2Zakjpz6mx2XfPW6632de/18Baan6fiVyccnG9q1
g1Lampaleim1nFWuKgsqOhwkQ4QmYTbOt67HtZeSGrGg9Iky7PKX1snev3fQq6YowohZDE0etuqp
NFxQnO8ddr5Mvz3DaRUalphTJ8JiZMxlfWHL8NlVvgIwZM2vhF6WaeGUdm1AAE79wjZqZaUkX3nv
fvYRV29fLGOracLExVKeocR7p58iMuqt+AvTok9K3WvTolaMAkWQGtbPsd8Pfrewkn5nAmeO8i06
nu+V6dfeRVGi9voQY5orpzDM11bjL793X6/eSblUu3asJeT0D/6d8M0H+/qFVHMGtiIjAk3yNoD6
yNn/frafrKTXBkS653uVNHcrYbyOITlRX+VB5v794J8sT9c2RLJFmnCK0HFGa/tuMyrfuxrXNkTF
GGkg41ziul6OM1/8ixbhkyfv2oUI94JSxjpsJA0OUnCDZ30MZ+5UjpHrqdMXH/LJ23Md5Cnrsek3
ER8CLDrzOpgvqLC+lPp7G821N5CiERXi19g56GUdLnRVcnLoht+7oVc7o6+ZUtya3FDNwwgO04cv
qubPHhT5P9dCEyvxdBw5Z1lz+jchWv39dH+FPP2hvxGv3kW16TUrtvphJyIHG7EDjOCkDf4+wphV
GH5OfgfjEUlRjVZjLB1hEFFvbXQ4l6K80BlnJTlsrhtdNiEAI/Mog1VUKAw901U/3avZOE/6d4Ep
25AlZ2NQpQjurVR1zVFf5ROorLKS9M4BMLNV3DO87MesjhBiEarCy0STRZDDXserb5iSnSo2UDUv
NdTuUGd+jpFsarwyoncluiwfqE9n5BIk2WpKho3cVG6DtZ+ZOcKk7xN/3FgRv27fNYapzf0k+csA
UVKX3tZY+Xvq2ZRhJqQyUtR7vOtgF3xRhWjGfD3/dJ2vlidUwpJEbdpj2t0gs33whnsNvpEAgTI3
L/nI9fFe+khYyZayGa1m2cTVdqx1ZhhboxmZy/fr1DhkHqbl8FNVTMsHi1F5sejMnzMqEefbykBH
JOer2X1kUNwYGoAvbqEKrnwVrQ6/HaebMv4Zya9IH1A43GUMDjN1PTF7HtrloMJjmXycDZ2+TJ0Q
nnfYv+VIvnAvstW6XiSQhY1hQAK0VqVoGTPdmCAlJQzqtZ8ERuv9Tmmfu8RapWa/0gJAEhja449c
/hERUjL0mwhehnTTJEvBgnfDzLaU7KrYDPIHML3d6+19XGc3hdDsxpihUsekEn1yreR2BaXMg2MS
K9i/9g9jDVO6ux2hzPspVyI6Gszk0KbBkcIALcRxX2jPdVDCAVPXSaDawyic8wbO56skjYuWZrMI
8mU8xQ8D0d9J+JBPg5tXO0Vf5iKzeqwcW6lyDH7Zpw8TKci91p8ExOOlyj+Www6GrCA6CoTxdpQX
vAaFfsQCazEUa71oFlV9IjvDzsLWVdS3pNxro+ZEemYrvfSY1SUKRTjpnFUXKj90HNxJmVqHFobr
fdcuxYlQazQpaVCfh7KY2V+KVp/HrnFMlBStLDjwNlZDeAtv2kgzN8Gb3BAkuw+7TQcL3zcSm0TJ
qSBxIpg2AgIr9Ui2npNAR7e0mIwM05Y4BY2PLmGydD5UrHnA6Mqq56hetZG8etn1Oian1lZC5Wl5
A5qq1A2MZt0ya2vCwE0gK8TVsCr1j6bzlmForbOSiVegvGU+1GkEWj4DWjMVXT2UnSy5jJUyu8PY
uoCrb5UcE/lnaNyOSBkASW3gEKipFtF5qW0a7aYJNHucJYeTB5noKbGKkzlhx8QERVsI6BEE4WBF
zaFg8FsObqo+jSTvTuHewPmuXdMI3YKX3ZhTv5essxS8Dz5CTQlKQgGzXcvtQb0T+35rxSsQJeai
3kqDb8FHLwZ/yZTOsHTbgoMOLciqSW849JIIXSyDhFm6fTLdtSaCoBLaqKguMu6Ymj1Ww6PIkwg1
amBI4HWenXo5VKl0UfuCXY3Yj5D4MlnGQukfsTyuw8COByQmKczUKV32ylaE5qA3AXQ2ppYFbN8E
EcBrHisoCjdlpCwCQyEiEYe/FFFjtQ/HYYkBFK6DbhRf4tSEOPDeKeaCcBqp3goZunRwoqHjhne6
rWAVpIhnDcE1wh2cw2Wcs2rtpc7TZcA0w4zu0vFcixDMfcvmZsCx2smIha0Mvr3FcwwY2cSPQlph
SqSgxZDXSW+efM26dMYO+lYK7bkItz1m5sWw1Cv90LJAG/WTkKAJjJGJhrUjFvg0R5RWmG0xNoE9
mwSxmzRPg8b72ULTIWykU94xa7RlEQHWqDqF9lrCbm2Gh2bIVmJoMHs9xSaOmeYacpDUxHYbEBs5
6x67eJtPNxJbmBQ+1i2s+OjV0tV1UejQDau1ZYigc90iR8WZQPwURF46BD83enrKYx7jQVuY8PpF
az1aB88gqa02MIvO7a65NyXYm3DsnTwO3sUo2frBJWW+zrs0b4i9BgHKeFT7jCUyc6fGf/SYdjXQ
glMrPej+i+lDheeBa+DP9UTDLEZIQwWvqGg+RDA9MtJz8ni61UvxPoUTP6Yoi4eMdTmyXlKBFTEY
4mqVDLqjN4NdaWDPWpU/V52+6cQ9pNQAoxjsHVANYz6qZ0sl3DXdD6k6hMlBFp/NflhGObvywFCy
nt1y+52ssu3/HJtyUxfKKo7OcA3d0csOdAC2yn0jCKaKL1qBHTMywMaCX9swPPLStWRYh0o+dNWP
kom839sNvvV6g4WhX7ijudGqYVEa9435ArbkRGHnlPqDln4o+qWLnokMc1SkJD5FR5v9MNAxTITu
yLVxqqLboiYpxb9E1UMaLnmjVr3H0bQkPPjxeNsTBxYK27g34NKxAsPBxVbVZuKCEA9WUxzVyIHN
bZ2Jdp9CHkjryG2js5c3uy5DpwEXR4fmXcLd1KlMaKZ0y3r2xrMYZ/BwIbD4wZ0/XTgNR4R0JJrd
D6Xz9pV4EtT7Plw1YMJIqYaw3yTC1vDAhK1DzAipgMQ+O6Wko/HW5uw43XuONi8ck2XaDvvGQOpm
8f6WT54lbYaAKWsNs1PgYU1EEb2Mt9AY0s1ptkI4UAr3FGpnrf3KPO8Xvn9dm/Clru3dAnITPQQx
/c4aj00tOSFrc10hCi8/1D5aZZRWDUSXsMrIf0LJjn6A4F/X1wW7D9C+hR+TnJ5jj83Nu1Rp6qSa
T50nOzmvZ5SDO5qbpu0gXaF1Dxu7CoR11eawwi20mhcrgRma5Uu9gVQFMfjvlS1ygD+UXHyta+vI
vAnauAg6kN4OvmKC4B3fmvIUyO26FkonZDFGabzulVVZTHtTeq7Mn3BgF3KiO0beLYIJ7SVCrAKW
xxBpiLFvCBdZTMgi+gkBqeCWaruDVhgOp6hI3AK3eT2+bTNEq5G8q2cuYUGByqivURHEG4WdZHex
dGrwPJia3jFzxRW90aFX/ZkiQrXiaRn6GFIxNBhPZKUvc4Sc4aZHJxY2txosJmUkfki873BlNBCT
RN4hCd6g0mpFt+31c8Q+FfWZ69NLmq1xiGIYaaD5HpUVAjbmDHlMQmKPdLreYhIkLdIyRE2+rFDb
90ynK0hBLAdT9TKVO+x+qISQKxv5oyjgeg2UODvQtsJeK/1zw8I1ogQY6qVVHiztWFVOE57kfFqL
0WbkvteouTwfVrGQrxXZtyGnURdsvWLlJRu5r21dD5yJ5Uwz4HMitjBVyNlS4armTcaiLJbtQm5y
VnEonwiJlFe1PffpOUB/Bgqbz1B1eCogymGWYVXWMowpQM2VoKNTU8R9mBwn4YUtA0Zm7yhUTkV3
HiPmpP5S9A4Tm2dVXszJdHx5JQyL/mzUh3KYFt48axF3/nSSsztDutXiyiXneKEyJA/bQ2s81egy
k83AsqZTLmsST/LMi8dKIOa+T+GLic9EjOK/vnj9gyieAv9HV+3C6NFDWx3yLKQ8f4p2LPwfVoWW
igNHd3kVLtrSp9ZgwTVR7TPSIlrB883bABXOYMBbJgPNbREiVql4NySnnLm6QegARFvXTOWNJUtL
U/fO5HG7sbUjA8OMq2VRQL+X5X2TB5uM7seDIp4nOswpbo81Mi4oH/L6JfUudXgvpdYWkRBegMqd
N7RPgljsEl7p3Hib9OHUEftJ6AIJb05G5lkN/tTmd2rDCiEiZAjyrQf7Uwm5AKilQ8G/QPCya2Si
ncgmMJ7y1COlbFh03nEkuLOA6Va+etK5k/NFhRDDMrAuUO81vGnTELWsGO/V4r5LVu3wFMWjk7db
nMrmjFDKVlhYKgujpBwyXkWlOBE4vOAlQwOPjpnUBl72Vyk6t5QXInffukffReRI079W3k5hKizf
ApdQ7rsyROJmOmjqPuyGlWlaDuYfjbgb2T9S9SVC6TBYD6r5LpHmp4e563f52VD9+wyxdojDCPYn
DQ7wTutBjQ/YgWL6Tx9b7xX/U0rwcxiDVSq9ec3omgNlAKxwu1LXarAa+xIl+05iiJno9L71Yxzl
CKJjeHMtonYcGLr63hTqnZiTF1MGDT2z7q0nyuu8rZ8CvLF1q0WDFaxUCyMDpkQ6GsSugeeZNq6P
6qBWyzu9tTbY6R97VP3GCKs1cVId5zQJ4Z1k2T3pOtHciveUQqj/W/1WQ/wfeMdZRYNvimcum8Fi
Nscy7qNWxlggnYIlgqaSHqCfizkS9SxhWAbQfTN/cExEE0a9DcW9nD8MAGhKMiIUmezYoyJHyyHp
5rmYiAiZ76c1rrJuXXebeROSk/IjVJN15Ck2knPbrBBEqJcRCCEFbRKQZE2J7yD4wK1iE7bQoPX1
MGzryLwx1BRhbXhQFPxxE0iFZeMG/irCb8Ws07MnqasGJYxftUdPVbZYpq1Ub5ZNmedJNTdGK+7q
hGeR1cjEf7nXngUkP17G4lSffcj9VfXSVd7SSOE23xHVU4zefsyMSxL3a8mEdYj/zRdb2Scb2cwN
+A0HR7XEhUAvvRsRFaKJDqovcPtfg4U/7PzXDsW91Om9KpfDzmybexayo4c7z6BTgyqYQhANNVL7
mymET/MdqwbqD91GWLabBOkmHsyNWE8PgfkRWf7R8j7+/m3/hLfO2/aMCv72bavJKuHO67iFJeoi
pgCa6cl9kX+BjEqfHX/+/78dX43NrisTxnmFqDjNJN73/jaTSSjqP0Lh4rcSQ/mN1MMybrY9+2E7
RsfEOJZfpu7+mrX86arPGN9vZ4Avea7z/PENwVAm1PXymKIFKV1YZFuvt1BcEC6Z3wzEJ4SonGv2
qVRmh8n2TbGD5jrgqGDK4jdw/vmCX0GWASKwMGYovguEldTfT+EX2CI7K1/oT1/0CrQ09AztBnvV
DuH9oiRaFyQOTeIaWsSFxhlhSLaj+CHBI7EzJv5Z+FYm+NNLjjjVl5zdZApUp0Sgxj7gqsikBzQL
SUbre+qKZ8VXl5reLtVJ3QZF5wbCswo7PFfMGyt/6ovOHv3QTdOHcjLsPkYJV2zqeu+ND1lTOpga
WahhpeamiiI7xVCkAmQuvVvF3JqspKxndqHvUf2V5WMstkBr+NqQITQgJmNlr3PEQPFkG8UzNiGJ
h5Jt23QQhkQHBkibGhSOSOSF5jFgkRxQGw15OqMItifUi9lhoGwLKorXOKBQjCHpYp6RNKhCA/PQ
6MNGUGHzzy4drpnsLdFFwKpOSBXLY5Bv6tGzNeBBGQxiUNJ1hP9WTEuQNwjppY1axAt83NCn5uN9
1ORO1QYbwzIx2Ho2FEr2cBOX2wJ4jYSl0H+dho8s93cFIp8ygDuNghF3FllZaf3ewqU6J86A8dh+
msJjFYbsxNTs7Ki9FPGupI4/oP7ukTL6K2/paxImUwa3Gtnr8Byp8iHLP5S8XCfm6CTtrOzfFsFd
WE3PcU/ho6MZ1CWXdtMuQnYbJHp1dtfFBzk+QBLF08mLltb4Q0kldxSjs9G8W8GbKgdO0eMZlxqA
HhF9VryoZNEesrVQnBujcCal+OjrbN0IE/3as6HuIJEjdW32qaK4eJnQxKs2ZkqLTk9vJ4TkPVqj
qhuWfe4BHiV7xG6/gsX9IHk2IRUESU5U7lMMONzO0kr8E40pAkIydql0DKZDQ+VYjf69JjyOUbWz
sncjQFGrpc6glO6IpqDtraMaKNvGV36ECugDpA1LfBc6Bd0xaVq1hlttQb76Y4RmC1OxtlhaeGtk
qXobGeIXM5A/DXLmnu9qTynjqOOR8Xoqjg7E8DL4gSOY0EcClHHTV+yGT9Zac/7031Y6TFozGQOh
ftfE9ynpwlq9t5C0/n2j+NNIZP4KVxuFNWU0KFRRu1xcRz45ecP4Ve/453XLvNoiDF8KVVDdfjfU
h7a7sAN8ceA/TbbmU75a+XVLyfvMACVvsYbovAlDMLzjyDjOxK+2tz8NGuaPuFrNNSNL6njSuLGo
OIq4ITpQByrbRtiVhNF9IK7GzGSdCW1LNe2/34nPbvPVOp9N5KCM89eqglfFmKtC9HzI//9+9M8u
2tWIyoyDIJ1a7rOviQSQ7wa5QXyK91z/8+8f8IvJ84d9yrwazkReA4tWU9gB9XFeqTdhFR7jQv0h
+QD0JPKGrKyN9GZ0A61tcky9J7OiHZkD8BDb4bDktAWmYf64jgu6WTH/YenppkFryeBuWXWSG0XJ
LqOS/uKMP7nL1tU1EfXRF71iYMyIulAPGCno+b5PLnHw3BdP/tDgsOY/T9hxqRh+WDF+PoaAnVmz
EHoYXQWyzhohkpmLjJNeM+Etwvv97+c2P8t/uJjW1cWsvUjCVM4ER4RzyCYygg3+/cifITrX/sMl
PbDUqjwJTRbdptq4KlPftZp+I+vjKkeSJkjFos4TB796HH5w4sjyBwtxkASg7WdrM+rtSH+RIliU
ubJl0rTwAviokZ0bP/yIlTu+lLNJCZCmJFFmEAUqog7u8YHya6y0ROzcvHhdm42rBM+x9xprhYs2
bl2M8UM+DusYqnES3ioM8jPSVVvrxfNUu7ZWWYjtwzT8UAf1TFg0CIHyxVX55PW4tk4eYyvwS5z4
d1KSA4Ak9oBPMBlvTHH/zV3/r7fhf/nv+e3/uXv1v/6bn9/yYqxCP2iufvzXIXyr8jr/aP57/mf/
98/+8x/96/jaIXrPr//mP/4JR/73Jzuvzet//ICmLGzGU/tejWe06Enz6/Cc4/yX/7+//B/vv45y
Nxbv//zHW95mzXw0vDOzf/z7V5uf//yHPNME/+v34//7l8fX9H8Tdl5LkuNYtv2V+QG2gSABkq+u
3UNm6MwXWqQiCRLU+utnefe9M501Zl0PXV2WVRXhTgEcnLP32vx3L+lnVnyWrCT/+mn/85/8+ux6
HB9C/UN7OnSRAcvA86+q8+nX9Z9EwT88X2mpQ49/ydfXHbas2j7lV4p/+NpzIyGCMPCUp1gvu2q4
/iN+misEaS6BkCpQmh3i/3+0P27P/96u/yoH+1hlZX/1n/CD/u0dDEIdSe0x/b1+Pi+Qf91vRD3U
0To7/Sk3JHWTRTPcOSoPAXoMM6efuvYcUsdV4g3bEByz2vj+iG3Gz+BLbZJ+CWEBYXBr/2bZ+pM7
ff1YngcGOnR9N5C+/iuPW13bsmWR8rFojsY3MktXd6eH9ErZWGx6W1MA3TlpnGE+5kl+LKWYmr+p
Gv7cq7jwSkgR+ArzuRRe6F+Xr38rTWjwDsE4VPMxcaynYa0kzHWULvIFnIng6//bU/P/bs0ft+LP
M9D19ylPhiIkBM8V0v2rNSkHJ0mtngZHf467YT8G3kcOnDDdFZkrvk2ZncgRjDAflNNYbRnPjhL2
79wWp7/5IH+2w//5QfxA+UT/eqGWXIQ/v3idu6FapMB2nfQVAbbBLB99sSQ/4z527yMI3HbrIf/A
0CTW+Ztw6vK58NbE2Q+9dKFQRCNMC20aAir/80e7XvL/3TH4ZFp6kcfB1VWRcIO/alGSxleyCvPx
6IcR/Sk/TRnUtaYFS/yff9Ffnz9+kZKKhy9SOtIgZf68BG6Erdavm+HoFvzCfdII3z0wPZTvazOp
3zIHVDOYfkh2leNjao9pdbd/8/z9uVxfv6znakEbld6wF4l/CnL+7fmTTZTFjC9HRDDhEm6MI80+
sDMmnqlpveRWTAzL//PX/rPW/9evjLQrhfCjiKCrvxQNk0pbOaRiOGZdUX81YAMyMpfnvNqGla9u
+B/QxzD12vnbf/7F//e7spJp7qgMI5bIv77vC4KUel2geHi9FTQW6bwM29zRNU9aEcPzSTIcpX9z
k//vt+XmSk8p4UtW4r8GkpVVsPqTJ9pjE07pqYta+u0GS+PPMmrrn1JjgmjynES7//xdrwenPx9i
FaAIkHxL/j8Krkvyv91XBkiuO9AehXvgQ0yCxtj+DixP1HExSYZbo6sD+FtDEpaHKOil/puyS7K0
//ERQl/DI+eCS5+HS+vorxUB0/uYFa8aqfQRwZdx/+GOCQPMsRJEHKuXemoOwQpLzcsi7zSbJrmE
aWwy7GOYado2gbegvXInzex98dumOye9GzFan4uXPM2JjV5kfeym/Ac0imTvwR84pWs57aUGhxnH
GQPLtkAcmKcVdJmF0Va6WHUhI66m+9qvzSldHPRAoyDFY2PTzPlcI+A2YzPxMq7Nb9nAfppIGC5n
LziT1LJcAI2DAcmT7GTnPIZVAg+u6kv7kYKVOsvZ+92sFRmp3mo2ac4b1RsTPudCrweNgeehmPni
IkkfE089DLyP5yxMokvWjWD/BL3ub24effSz9XddouVtXpfttoTxBoWso/ujvfGmagZ0sPHAxCqA
BLsNJ0G/PMglKGYvMs/jbIIGYZAYd3Kopg+MZ+1esIzuCkXI6hywAxycdSyz5xL8aEObH1/Ulnw7
xdA3UVrR3Z1oTgXpoaI1ni/bqGRashn9yY0IqAvX6LCEBJ+UdGTzglahm9fXrdrwZpldbMqsZhRR
Itv190Pb+dFj6LQLGJvJhPBg+Bx9qLY6IGr4MHN2oCkVN/XXnJ9YY2yaZE5nscdKfFcEDrAMAHBJ
uT5WdmYBrCtSld+XbmJZLqLcQi72l/mxsyPQgbpK+evE0D774quev5clhAhCmzm5X7IUvuQBzR4b
vRzC0aCb8KoxAF4kVlRE/NKF692EpfF2/9qRSezAyKraSfi/+8Tlx7q68sen2HH5IWs011+TxdPu
xhsCn/OZa1UYA+cTLGJFgnBlA/FbuPSbIj51AnsZoq0s+WsrDHBDGMcZvEaeIZAiNuTjQS8SfDA6
vc3ViZS0pb0nLSipITouPlMlnRm6dwBMywuMqtH/6mmrcrizHkSDbKyqUxWybdz6S9vAsGwdFd77
1cCPnhA0VoemFW170yV27i6lAA91ErYNFxLRu/prM+She8aP2kxbj/eNC0W5gJk7LW/LUtAXLOly
gNBcAFGiYGuXs3JN8eRagBu7KHJUcGsdDa4ZJkovH9yE8KPnJCKQ4kvmD35/WNrclj8yx/21EipC
8me0+j/dMZuju5mDDOo1JQfYZAFPnF4JpN/ZvuA433WWKzV60K8bv0t/9x3XCfHnwrBaVT7xY2Jo
V/VUmLWsTkBSAdRZ2uzBRoA2+bCycnvgg+VN61vs93ouGJ0va4sfvlHXtSjVovuEyIbw063aAGuc
EPMLRKNIbmas4vGhFYo5dNOH7o4poQke8yJTOygbSfIwV3jJ8eK5a3YKzMA61qm4zrbByMx6SIqh
IQI8YnRUE5CHWK3JNU11PMk8KH1UpdNWq6wkG76GrHeK7eg/eqJEcZd7QwNwEg3At5XIsRLSWINd
IM8ntq/aG9iyTKZQbvoT4OONShdWc9ULxm+EjnDms5YyZshVEN8QtuwpiC1xDI+48yGgBLZojlV4
7fe5Mw74cl3ZoWyX35V9UIJOzfry1nJUOGBphO8fCQdFMWAy13X0ZZwL0MK9cu1vGj70raMof5Cd
P92ukehCTrtr+nMMhXZfqzoGj81Fi2myZw5iiNHl8mSgYE6VrpOHOClgV3Qmi2LoGVcVw5QVerMU
WYWDNojRv1Xd5B2a1FfflwmzWCcbJpLRape9O8T+wzxFyU1Rcky26BWCWrb3wnjRca5XMBzSSZxT
7c9DjMYtxiBC+/N18KQ2G5R2X9hDuxOTf5QmI1KLcYGHC0gyVWd7RV4SZGdOkS6dS8ExaBsFujqM
xTSdu7xZvmfp4h38MspuTFhC73bXdwG4Ewj40A5Y1soAYDcDlOMK1ux5tDlMwYUzE4oTctwhkPQD
qKZ1OjiuoerrKIqA1HeNC87NGcsz614OyXTS9cwaJfxfA4cVIII6+Mw9+S46Pd779dowBERGoICk
nOcGVv/q1Hmz61rseJ+FE7M8df1001m3SpE+R0wuisSL4vvMd8Ln0gG8CzCZ5dyH6RWOsY9yOQv0
cOMl4LvTIi8el6gFE22NiT5aW3XpBa9owlx94c0CgJ6Y22mqvP5uDrvox9Kp4VdNybUP4wQtrO3h
DtdO5x7ipswh+hsdcsfBgXtRsZxt5XZIAp2RdnoWKogJlVN/mQb45ewP7u1CNG8cCXSjaSgwkc5j
/xCZItuIamXHGo165BqaXQJJbz90BZu0ycrnyPPtfhWDviy6Ft89NUUgdlO+PSlsk7OLgsJ99Mq+
+jXVctnD1iSQUHqtD1AoK63cFhFax9zk9jlLp+IwZTU0oKTpz9K/6gEl7aVR9AX8t4rOci5CAN1e
Hf7Sue+du6ZzWa47sE7tXHQPOTiUgufCdZjrEJggx4qM5GxI69e88JxT0ke8GwYJTyujNdvHnZ++
CWR5J1XO7V41JjmqjhrBX+n5pd3Paa2n3crb+SB6M8Mel1+UpmVUxeV0nO2s9iy+qMVsvKJzpF+9
1wZWYba4zjnwy2KnJyt+UAh2tzMFz24QrHjbGKA0I4TRe3DD9pIC6r24EsFBLJsVFiUzozAJQjgf
Pbd729Rj/uYvilZWGaXVfSDz/GGiywzJu03Gnqqimw7lkkb5fvGLRiIXzYgniFGalR7heIslY4ap
y34skdD1nbN3CpsSjZE/+HHuvvuucvdOM7/Ion4tiumlD3W5sWPFPNSsRmFfjrv7dZFwI+fGuygR
v3F0/21GBANu8jOYkmoTpPJuGIL81LIw7rNwuYPt+KlIDObMYyxth+Q1m5ADj7i4AZyur7oZHpA3
2Z1oBC9kW9+bkjkS5CIGT+18GlWEgFEPL36dpSjWkchXSCKqBcGhiyXqIKeh+D3k/bKhKoPP3kMZ
dVLI88FVw94SnOADPltS3Z/huQr+vNRwZdv1Puv0dDBRI7bpuJo334a/+yHMzm1RfHWUci59iXVO
o9TNgpYHcEzfC1F+Rg0qfFQLSBVSkNU6stPbXBXfWYLvWNUfrdcIBkYD2tdocLZZtKD/gFp9WL3i
V7qM71kxmoMqSelmh79bDdL1XBLnk+qrYJS64pAqH1I5poekT45t29Ls1EF2WrP5Rx2jk9K0GMC+
wUiLlt6gWzDYyBsOIUvc77xuDaCwp9FRUwAhYeuS+5njyakS2D4ChHh2qBnvo9+eKvd+dJhLlTXl
qe8QWxEPkLLCxuS/ogxwJyVluKGHUbE8++tHziQGFl8X3M30LE5K+V9mxAo3LJ7MSgt1DUwdxQtr
4qtZfMiFhqSZMF9A+0djiKYuifBDNOgvdVf0DEg1hnYffqgFkbtbXMtUrw8+m6hFNG2c85zXjDon
iRAJUZLMsb2VzjPyekRKIfB6OWEriEz8lo4gKHklmNpWSj8G04wYWRyuCdinsWZpzUqMfwTy1gcg
b3B7kto5e9q7LBQlJ1fX+dlRrs/cV792iziNCZs+2pr0tCAPlHSDBSqhgcZ+7lbReY3r+2ACeFx1
C9XsKix5JZkkXQOk+kgKQrqcvDV4SGz3PC5efC8BKV3qhinkQCF6a9ZrQsZAsker1Ztbm+Xn6E0t
/CzhPQXsAk9IrlG5AoU40EnJD044Jy9pU5bPpVnXPbgh72OsTfsDmFJF2KvQ/kYl4/qumNofO4sO
2vrl9wXVcMPWoZJPW+o3y87yMIsVgKy0eiuAmd7YYk7uTKfDrVhhXw9Vku9IcmvQpscNPpM2+VhU
gNYzgOtct3C1zeJUaGcZfKdTKk65Ozr7RLYfEr/pfWldENk9qRsK+LwPLB+fgTXvwSgQicFXzzaT
9O097Z/yAUwtkTaOd583hOjKoQ/DnUiFPs+TATtcDGG1NS01v3AzwaPlfomHaucX0fAQhQYVosh/
txxgddnupxQg4IapVAG6UEZmE0jRIB5rgMw2iaf3HM07in7kvds+QcC38ZYEQXDcZy5UiW6QL2nW
3fmThURZw17rhxJSXBtyZnEj4iNItr2fReTfVJnpnpMJ7C2d/pGQEkcv9pLmVfLdzxp/1w9RaLf0
zWYUsWXZ7eO1Dc4moQXKgHjFphcuFfyQjqSVaMJTe60o602xZtlVd22QY81V5B+LkfPXSATdt6Kx
4KIL9pN4FzVuAGrW4SLQs3W6/qLoSTYHvBjyThR9fIG4yRjEZgAGRzUhrtN+hkYwHaqXUVhTEt/k
jQ0TkZAybk6JLCrDblJHWc/q0am9ZBd4aX6iemzTbVpVk4+KISwf4mGuH3OBe2i7pAokBji1cc8h
yscxE6O0HXxql8My6repyKkxTZ10F9Hq5mMZ/Qav0pgA1aZW844FTQq1jb06YOBmK4mFAirpMSYp
jES8tp74beFyaFUzAlSO8uB2SUXyGbpj+xkN83CZLQQ/UGw0mRDXkQwMdiSGon0bd05+pqzjEuS5
hWYtot/9YgB3LlEHurvKzhwCOa8tiwsiv1Crc8Yg4OJcmRNj+CaCoA5nDH8pP88ucs7s1zBpf9Zd
0H3ytcIzJRVK4xA30tZt9en6qPKQh504OSkZCDyI4qF3XfVonT64zWjYf4SFQcpz3XoeKF5QmqyZ
f0fYhOSTkuMS0EP/0mK+ycG60xnd5OUaDge7FMR4EVrGhtlaYDYpZmACVIq4eMsSMx8qOZuvcNfn
PfvyfGiSFe4pzR75aGS43umO0VRVjwlKT4T/m2Ep1EdlOvfWxuisRlMPT84cTj/zZag/OUE++PS0
vjQdyrxS93I3jkXLFXbrkUfQf8mryjy70l8v4eCp1zwLlhcxh+V+wuWBSeSK2i4kahpq7H0npIXj
OouLSTlsD6VdCffoYBx6oVIT4Niiz/dKdjFDsqpdj4hUrmKVSBE+IsJd2gr0is5K3anjlAMK530E
wMFaIjhnzbpqQrDVyJEkp7VVP6YxfMoAwNGmceWmcBbUFGv0WBdorlavouvpg+nvW53R+xzJCEuy
4HmeALBwWm++1zHCY9VkRt+40UgSj6PDi2UN2RCQ8Jn1YII9S94DqXrwbNt4sce5URzWo5pgyHJZ
9QOs7ohQC0CbCVYIH7SQFC+NUvgAV4CU0RA4kAa9Lv4ZpF33EBMmdwkC8b1v3QCOrZ7Tg2dBF0VG
LIc8ISVqNNrON5FGoOd6reRCLKDnwvCtBjDaD2rcFuTpuZEq4H1JACtpH70rNyf8YnqcWHDv59k7
Cn+4HR3CoebisaX4mZLBP/V9/22p1mHrzaW8oWvLjNvxNREUiruFzL3bVhOpZKvA27kNjRpecboT
dCTi7124sBxPxn0ZU3LbbDZvXZcsmG0Vor8/NhneCMqQJeju20SERIYLGl4ntxyv7iLd9T1H0S5m
ClXkDjaNVkPTy1eehF210i1/hJaBRFdWzGcvS9JYaD9QGiMY/V6eHiuBnvHsz5QQD2klOvJMvDyw
JFfXAyJ9z4S/kz4d4U0Pc0xIDKpeN24ASKK9Ql3KObAMbgZF3MaU5e9T6We7zFEnG00ZAp/uxq+9
7zkM1R4FWIMvajd49jalX7XM8jLPJKNn8yFTwZuDEJmEjo9uHfUN4jR/mw8oX3ZlhuR9rgjW60df
AyixoJuTD4YdWJ2yJbg1PYE1nujTXRxxJA7NFUa6/Fr66M6DJ8mj/1amxXGc0tu2yhl3O2V8iLuq
IngGhPY0P8UNMScBcP1Yts+e7VqU7/Izt6bhoKIfbcVNYwT93K3R2U3BvXk1OumsROkK/V+DacaE
lLH9U6cX9ykp91UdHs1sih3YLnMUjXlqGuelVwMrVn43hfZWAtekKxat7zDLz0GexESEZhfblT8X
3VZ0WtLhtgqjAwckRmwGAFrVY+5bCBclhZIdrbHVDfmB0160nkUW1xIyxc6yEUksKSuWDydMYHo1
pEEmIb05ogN0h2Ovnn5kLhZYQ69X7DN3BiwdhjEoplZfjKL35/cZ2Uk0emLBBZUoxAKyjtLafe9M
9JzU6P5lnMi3pCNogqbw3biq/mmoHAMdAtdiZq/mAqXzz9rWjPDXlOSSnTJ+PmwL5RHLMqYl8aU0
T8w7je1q+e3moolel9jEP2D5Ej9Fsdql91PHWQOJnuuPUERLDD6iirjiZMp1JC8GNvlpnDpbDwEk
Awh9ZRb0n4UHkm+niHFzbpbap1uxGdsKdYfTGi4AQrvUwdHGqWjTWFAC2EnavD7n4/zadtNTmTqP
bji80cLfVq0hybJo8507XcMjKRqAN4cvCCc1UqQgOIjB1B8UP+EhEdMbJSKs7ZYu41gFT4HjXO0u
or0rnO42HRP1SABEQUbF2oNGi1TjoMNjm4M9NNgvbUIRTuCHG+0HOYl32re8cTKa/K0bp9qcEvwu
twai0bnxAJzQqEnMUxIgwhzbVH5LuJT1psojRqG6CPonNcJbYYXyo4sUHXZDmQOkEqm5Zl8Yqk3I
MVyctsuak2/1ey8XFMRDHqcS8qn1X0UW/6LhPN7HwRzgQPEUAQ+jkA2hl8lAih4Hes5JQUIfV0wf
oUBAiYylfwo8ENGJB5W/nlvFPSqSA+0Zc78WwfgUlO3wZKZGHTolec9l+2OxBvpz4aRfY9Z7JoqO
g2l5yNse3jmpARuRE4UqbJQ8FHV/aYp2obXb0NI3fZdrYicqe58B8d5MyihehNGehqHLvzJWXo/B
QPBKuk7lzu2KaleM1VfWx/nicEYiokg0G2dJEsPb3ie3Mh6l3o4Rw4WBCdlDmSDnbjPXvUTp1cNQ
tBZB7rhklzVCZThaT51jxV3epAmsIPSb+rWk9f3WDNBu6xCJcovRYOMWlqIjBOfY4Go49nwhRohF
uTXymuyayTUHU9aFPKDpdPHY4XbEL/mHNBjoW9QBAyHHEiSySWTSl3uTzbDAvRpbUjbqWxWP9uuc
rcNz08yfzVz1eyeJ1ZfhmpOSl0vyMk/YZXnEnopyLm69tZyfMKgaOBc1IsMWhcWRIHvv5zTPBeDp
qwWKzvvdOvJPRUZnd5qj8VKIrDwMZLH97vSa3tTE7XwSjb0i+xnnW6cbfow0QL/E1rnLESo7vqAC
i/qcYrCKhvTJZ5E+CAYhu6JnTB9azkq57kG7LxVmr41LjezuZte8JW6zTjRNjbc3PbKlgr30XiZr
8IbSnUe+yetdsKQDXTF0rDakC8+3zj6glCM/peyhdRG5e7fIf9kUDWymUCX73fSyrLM41brVXzIH
5wTk0+jnFFfNu4xq58ZROLSqApwa3lGPjgRN07oOgDA4lIU3Qevp745O5i9BPoltEjvZK1MFdUjH
ivtxtZmEKWGTfSY1eqWhfYrisGEJ7P3frWzCfZhiXzGd8needKYz5VG4s5Qqb2odSVhR5JCENTTK
NKp8st1G7DG1vg4YUIM2eoTuXrbjRzp663GM5gojvT9twzq1d8DtRnI/WtDdRfMsR50eh16brQqM
3mvPLBuHAu9b6VnzwN2enkLdeC9TZ7CL4uAYX0eGOCSJVzAh71uSKvZNm9EAYwq1qauRA7otY7K1
Zp+I2MiT1Q+dDxyX2xpxeTMS1rTTGcb27cBB+RqRxmGj8pDg4yVr553xxu6HYGgktk5LgM9UNzN9
GpCq32fPKd4RvWb3bFElffmUqLNGyqtUOpJP9Vj5yS6ytWt3pQE1vxlUbc7DSMuUUV6yVwtw/zhv
KkZvY/xQ0B/ex6QmbpTbOeco19jqgjDLvo6yjjxI88nkbCZmJ5bULj8/kOSpv9SEQPFCBdABKFXv
Mr63PU9Nom904gzHfK2CkjcpHI7l4iavbFPOLptKZPYec1fsTs0bE43lye0AxAknYq+y8DJMNeVn
oQfnTnm+ORg9kGHZZEN48KQXbGfbBeymy/dFLpyQg97wrkfrbV2j8fYmQB+qaNeDF3YL2IEFj9KE
iYcDWnXN9KnOeUEdFa6K40bMtLSsB/e546Jvc+sED/SSyWI1Y39g7Jmd8DgRHaRShtYidva8wcFu
aO07QvDsh+Apz7ZLRYMsnWqfVTLIcWOvK4mARfIoqwi36aj3bmPAlFMObjFhe5SIyXCiW6N3MwXR
llM1XdGR6MXMKcKtQVD7UbflcKczX1yK1eIRk5GzlRyfdpGT56cs4gy3ljlnuCSgwTXG4RdUULAz
gjG7ZXKQYi6Lgl0Rj8t7l4rqSOZ1d22hhtVHMOI9XdTwg7oKCkKmqw+jOgK5irB/CDFI3XO8VL9N
SshyCUNxF2KWPaG54CHUQ/g5uNXCkj28mSkI9mWY6qvDNp+PRexdE4fClyLE8BSE9qtnA/cATcYe
s0X/ZJBV7iaOecTM6XobLRWk+8UiCXPSF1+V1zFTEx7bsBo+hi7hPMlQGCU9ZfHas+Ew3TMvqTeT
VuMUdM1s4dnfrgHZUhUcYrtMFefOCIoONU8VRxO3PKD98LZ5WMkt5U47kIq9mteCNgmeCpe8olLr
5kTGyfK4DAhpSPbrx4YvgYvbr2lQ791UMfxYyVWKt2Nelmfs5/W3ue8IJ+kR32T7oBd3IxYDQ/lq
wZ1cW223IOtRRMwT1Hlqpw/rDx2MxC6gShySGEJswzm0HRYSVwd5Fghm32psFQz116lf9xzIrslF
/oqbu0mkIA+ZQ/5vY5IwOUVDqJLjhEaVTbaKR7JDJbV/P1bovT0vvenDZP5ZTKQhN0mTe+eQ56jC
mbvaTZ0MmA9mwrqESJbXKoW/7A3KvbjxNUCcJdc/Zw43ZdM4Rnz0COIIrW4KUihzeB1BlciH0g+w
mXo2xo4f5dXNovNrXHG9PkV6WkEZB1x/4qdSICocNCUQgiJgge2YwnvZxMvidUN6mnlEP3Qbpz9y
f6r3ksn4hsH/ZxqkP5YAEtZmSVLzGChQ152n2bplMjisiTjoM+PMmKbIs6YQUM1RLpO8SfI8ei19
Q7BJQOTx19Ktw8eUDNLppk5r/zJWq38TFw4notQG3z0LBcWziTrNxD1ynB+H/m5ihQGrm2K4lk0r
TyJh1NoXCUMKr0kdbk+l34OmE7Ak5glfR9HFz24T9C9wLpxHkc/FsZUJcviltD1y6T4AfJEm/W7l
2qWbnCxpcHvXVtDcGe/kVs5IczXEJ7QG/PsVi+A5KVAE0MYrops2dNNtW0xuu/Uptd4zE2PoWZfA
PpBPj7F5WdJ8q/OlJQHVvUqTF4XB3q3LdRcH4a6UBV1POpfHMKNzcvTxG5D7y1TXI7bT8YgTkF3+
RhwOVVVynfZxrglObcF9bLQcT9TpDlSKUHLb9KKB0ybjAEXC1StxTYJB59EfzAMMctA2ZUiedBKC
0YqBu9IjqZ9xt1LhgkZyV+IxbfhljZIhuacD5tx0gduONFyV9zxMSXaU1qIXj7NrsoEd7AsSb9qk
gY8hiTbkvKtgkCasNUkNzsSaaH1AH8CLnvXI6dHyrXQpgqY51JlQ0LwQhL+OWeCNHGzUghM2aDL8
xthCjx5DRCbjZVJe+pgpI1nckJG6roiex5HJWtpImtStyxK1C1c2tZrFBohIV3nM2RuGIomsziCN
dHvw0jJ0n8ZBDt+dss3IstMB7qMW7RRFYB8A25i87KHKqIe6nPQeh6kByiVnZFDexqUEs9D0RKY0
Y53uzXqNv5MMC+a5W58c280njc21h0CRcPXHpZwQ3gh5bMwCQISD03QoPE1ybeU18DwW3rLCOH1O
2wBbd1AM2X03IhUQTRYfO8IVUZ8L8k6C/j2fsJvaaAaXsgAOP3ROmpwoVeDaRzYRgLLSVe8MJizD
xIl0kb6ga0JGkvxYXVBsqySmw6GxxmMPpmZS2X3DiYaTKHsJTY8xIGGpVcQ4Im9ZSOf0nrS1ZLnx
Xd6CWBeknSuOOdCytkHlLl+swOO7Tt5Pm+me3m+fMleClFHPXXoYeDq9NHw2oRuf5mWkf+OhxKrX
/tD07Y9gFpwGavus9JK91hS7X4zHSE643vAk/ZBZfZprbMyubZyM8JJiIuCkcBhVONWg54tNmCLt
OQfQ4SPptCchaaNHHw0GSCjfP0WzQpxUpC2ylSIcMwAWTRBPT5Ob8ScqbAL/PJQYHF8JS1ry93/9
iSWZ0T+5XS7K1yQSAOB8lNQVAA/KTfqHTYF2SIqcHw1AFAmqU2RX1WI+R+2eaZb+5fpxzZoRxyP6
pdXSNj/XVz2UmzWmuiyK93Ez5xFKKLGwKmMY85v5G++213x3sMeQOB449ddQ5g5BhY5N51fY1WST
O4yHZmAJJaGY9dix0mFk0/HNv/QkRWSCK/aXimAXzA1qjFEUHZMFVxnYABsGWprNIufg+EQaWUPl
WcZhv/X+KUQSsyYsHuJlinDtKs2DOhuiILOBc80mjOZlOIMc8JoHy54kH2InSJmlDUbWXwdHs2k1
PZcBaZKgBx3amcd2ldfOOP4KICsaiw6zodupV+pHRUFOz8Odo1PiOdcE9Ah7Yu4SETzVoHPquic7
Ze2u+VXCk/fx0IqnFLYqFlgvnc4cEsgor4OGUPWin144Td71TFUYBA25mfZtqyUSOUwM5ASW4qPO
ZPTUTX12nxn2vpiy5aXKqvzsKyrcMVzTe7fDueiklNdhnRW/6tkn+6DJ3H7cTBXluE1ccc5GQllQ
A/if06Dy7xWV7etgM47onQyuR8+S8QhzsdX/PhlpHqHRFA8+JABKvsXcEAw13evRLozr+/k9mYgJ
jkOXsD6f12PD8LM8NYPzlFb54+poxv2Ba5oz552Vzm3S12/SdT96S3M48/+buStbjhtXsl/EGyRI
AMRrLVJVSXbb8u4XhrttkwRXgCS4fP2c6pm5I6EtayafJuLeF0c0hAKRiUTiLIu5dyM6wsuaxH+M
GXxg7RqhM6TtZ/AOslvpmvT9HLvkEEhXvV/nWXzEYzc74tKZAJEi+1OJqvLrBCIEJMJQuYx9BLtu
ZM7hno0pMExMlJcSStOvmgUX97JTD1UhQ7wdAH2WLqP9gg7tt3qamjtT1dV9jcj+AhO4tykqu/so
TD4PWb7lxwQ1HmQeWH1IqvBKxwM0DioJ8rBtKNLC6dq9Vv2dqDVc7gHPvuGuZveaNWC0hwoCJEEX
/Bfx8P/EWHnfNfifT0V5Ql7535Fabn90V1LI4A/1/5HVwgHufp7V8rH8Mbbfmieklut/8d+kFgWC
iop4EuNtKQoj4Ln/k9SCFtO/oiQRILYAQA78PEDX/01qif8VQ7QNrBbUKzwCsePfpJb0Xwn+DdLF
DIhowO5D9n8htTxlCQSgTsgrm0Z4vAURx+jN1N1yyVpxWCVaNfEL1IhnRuZXusAjyPZSisjWfT1f
inH+K66qv3CrfgEB/9zQV7T4o6F7vQSAUrXLZdRXs2ATPVR4LnoBcv7c4FcE/KPBIZ2g6qXW80Xy
AvzirvmjrrL45tHG+AVx5bnBr5j+x4P3QZXODO07Lqd7hdbTHmKcL2H0nxv8Ss55NDguvTVufZh5
CiWEG1To7bFTqj3Qpn79q49GX9oRng1scJduxbuGTvG+F654eqCNfkXfPxo9Lws9pviIF1zi3FH0
UJFR1ToT5+7RB9ZsLUW2ielSpT1q/vpYKPnCF33KUPh3AF3j/fHE5wqqNlm1ovHJupCdgEIfBnjO
o0T4NrptW/bTmgHhF2QuuEsAtiJ+7MT7u2wdLRttBls/y1HAsdjBP26lrVfiZ4U6i+o1S8aLcGX5
pmka88ry5I70qX2jGtz80Tpk7YQHX2j/2bC7VFW+UFRdUpCxnn6OFEj1SUzheAmaRaF/XUzvg6Ah
pjRvWZZ001DSBx4Cb44/Co7Xgm74TloU37uLsQaPwE0MqEXUw7IdXd76jI5/Pr+gTHCN0v8h0vx7
myZeBKQTrDwbVUwX4OXwLj52Bn4nxUtk8udG91ZdYSNKPfZYmDF4NUTiOCzuPW1hvHQcTdHUykhO
FyMlzDgaZ9s3CZ7HiOviJWSAPUI5GTNdprzXDyF4eqcV5EZaVvNtunK8lBYh7lsXY4BWGFqRo0u5
vaWtzPVjPEqZfb/lYssxdQsqnDmsWdT/qeKo+vb74a8r8Ksd42XkQs7oW4ZIMCwP8DQY1HN2wdt8
82A2BQhOxuGa8vu/9Mzu+dum5dEPAUQulgMHtkoAvHIXpXCRbaBMSvsGsfeFSzCj0E+Mx0vbQ4AO
jYSy/GMpgWw50GbvnbrzmmYz5Gkw/mDZcdISyF8z/UUb3PvGdaAkGqXNeOljob4EQbR+xg2VvXB2
Pbfw3ifGXQwE5gqfGKgavCApe222mDe/n/o1QH+xf2Iv40Bca+3RsB8u2vL5p6k5u2v7Tb4J8HAD
COqUrVduUMxpK8W8PxcWzK6NHe3FBMB11NBkmGz94fc/5Zl1+tsb8NEGTfI8Lza52guAZTciWw6r
WWi7x+cNA2XAkipY7AW6K59iqY7BOLxgsfDMrH3fk67vO7TiMOuxiF6Bc3SrIYpHWhDf74QXfbVm
PBovcc++z9V6j5dK2qxjr64BJcQMaYKjBEyuc7EUP5dNK2Iq8M5vW7Ic+H6UNTWENGKVvk9Y/460
Isy77czTrG3fp+NFQT5PhzCdaPJb2tDe4QquUouxcxSvAs/ozRR84WiD0pbkKtvw+BAppOociMMj
ALgAHm0RXraAAO8/0abu5d4pyupl1MClKnu7ZiCHQIyLNrKXdTnDM284MnsJNPTshvmQlZIYktd4
ehTtbSRjVrSBveC58g90gz90aUT8lF7CXdAcCHS/YdZj0O2aULwvFiiykpYk8j4lXlSqYKpLe4kq
vocICcAGxCW5ti4eLwn4FxmAbvAbz2X3TUXjgwFRkDht70v2kG0Pury3l6VI5BHtQnM7FVN1pC2K
9zF7Bqdas2BRYm72UIqHMS4jJkHvYwJ3lwLpA0MJ3rfygK7zdyW3n7Rps6cLzoWsx1hge0dx/LVY
OzgdWdqhH3kJtgOS5WoFYy9YG+gI/4BWO/FLeum1B9R4SK9rXQTbrov/QrOA9hV9t6B0kHmb9zjc
8Yj1vZgK4K7n4U/SUvtmQeu8WD3FnQX4HPzksZl+QEWSlqVCLyTTJJelqfVwkSu7hST5saodLZX4
nkFi6CN0FGt76ebwjbPic9aU0wvTvob1L0o33yqoTwOAPiWO9wXUlHA3mbrK96qG51bTMIjuJTq1
pPu69IUdUmjVQO2A24uSOV7xAPxSNyPMV8ULP+WZIsh3JVpbiPyGEcZ3sAflA/sqGX+gbRwv/hUE
8vFSh4879HiRVX0HbkqQvOSP+NzEvQyQD104LmOEo0K1Z5EOf6xuoLVPfUWYeQPmWDU44Lb1yrdp
5gpUoaknrriXBTq9AMMDgsoFvkfHHPC7OKtJaQA6IE+zYgPVl3wDqfwCIgueFBWkS4OOfaR8Tqh2
Ph0chdA0iAl5MU3T/bC8Q5F1oI3sZYFBbVBssxjZAp5jeg7Jb4LtqkghkPJ0znnoQFUD3B5MYAGk
vZDvuxpYhN9P+3oA/zML4I3h6eAhoNq5WObhkkUGEA/Zx0Y9tKLl3cds4vLD7//Kr/e5lN5xBGPw
OQPAyFzSBkztpkR+xzP0Cz/hmcHV9d8flXLKmlEKjZXXS34CihRSGBSH8OvSe9HPCoC5AEczF+2g
egt1VIcilLQkygv9akDSHVlqLuHwfQBsWGviFvfWOtzAUeqgBH1JhubeJIDW9f1LklzPLbUX9oDF
OA51ICx1W8jd7EDOr6BWS1oR30ujTUDCH0rUiBLc4ZMB1+WwdpqRjlLpq7ZOChINicJ6p60EDTKG
A1pFnLgX+sDTLjDzwIoDQXkzGQBCl4zUNYP829O9jcUdQykR+3BsAlQlvoesJukODtq7NzSwDvMC
Nv8lBWoT9EsVCuJ6XHfPo4CMwIYC8gFLDWraoU/Tm1YHpHNH+hKt0BHMY/ARzCVurgr8aofGLnFo
LyDDCekO3AZzmWqYFUAoFVq2xKG9kDQQLACbHhskxtkwsRrW0AVxg3gRWYJA0WoRm0uwafYAZA/c
LWLNaKP7qqERHueu0ojIJTEobJGV7wf1Ug/oGh2/OHl8qS0J/NMGwsuIcK+FuUkmPBStSxRD2HuR
6rvbgLLdL2HSDLRzwpdSs1tWVOBMIpZEdJiT4c8sgr4FKXf5knRQoF9BYJrtpQJq9rhlqQKDUtM6
ClJ6oWqguyFsWprLvKyXJjXnGnIxtIl7sbpq6A/HAA9fmX1vw5a9U6WgiOND0807POFBrKKpirDe
m7kIsANAB7mhzdrf9Rb0x0BBhj3adAIzNNAQJRg4tPwlvAoU3FGTxU1vLnzLgM2XfN1B9op2Dgmv
Ak2mbVlkgV3YgeTDFba7WJqG9jWFdxLhsl8x6IDgolVDcRJMU2ujW1V33Us6wtdt8YugFd55NAFT
mugGhRyuLnsDolXfvSTG+9zQ3iYPskGKTWMnAou1x4vFm9E4WhoT3ibPpl7nq9IGywKrGPi14UHw
SNqJwtvkoGRDZ2fEThxgZ6kEHEDb5i1taPb0GF2CCLBrqJxdZj7AobWvezBwatb+RRveO5Q0wBg8
q1dAJZoyelhgo3QawOz9QRvdi9CUZaoptEFNpNkPbQvwUIGXI43tg47WbRQMvhcGKtTZNxHY10MJ
izTa2F54lkUddAD9mktt1Q+oYe17Btkg2thedIZuggqfwAftgjBjR7Wofj0skE5ztB3DveiExtsM
/hQSVwXBgl3kmls3aNp24V54lgFA5lGHGAJ9+PXWZGdwiklYEQjsPt3oQMzWeQHNvUsSsE+Wp5fJ
vVSaX1P2L/LV33Loj0rRIoYtZtZb3Mpr6Hq9jcxo9E0aB9gvzRSB9mqKjX8ENUpC84f3Y3Io4mFw
xB/mRTDQBnGd1p25lLP5CSLktgeYnwamkj4mKdDajkA4X58ZYELb9tG52BLiXYz74auCWTE7mktj
YPkSpx9Rnn0mRYEPgtExWxrXo3Wkui386coZKFfbQcmGNrwXwG4b1ngwE8p4OIuNIarHBk6mxMG9
CM6GHhZ0EBmFvXTxxmX9lyIE6542cS94YY5QFG2PzQIA52nK2g8QSaJ1kHyEigCsz4x4IrkscXtc
ihx0quGBNmsvdmEPU/bV1mK5Y4iDZTm0ZdxE7JEk3uEKSD7E5ey1egxbVBpwvYYqA23e7GnOGfq8
1hVEfmCuxj8zJ2+qeqJFvQ/aU1Nbw+RrRrWeQ2yIz5BraIsXvTl/ndB80F6NTjdAWBLlI8vfgLbx
aoB7L2lJfMheDZdyyIEickDRgHD3BH2PMgr/pA3uhSXqmKTdrldgpbqvtTLgSEYATa172vBeYIIc
AMvDFi0HUFzelpnYZXNEKx7/AS0yLIKUESqCJAK3zA4xCM0JDawAR4On2zCJYJ4H2UWUj/EMwo3g
PxoBBRnaonixCcHVcYqha3BhsnrI4uVV21fEveJF5rSNUZtLDL3Y8tJnKNaHnJZRfEhRnVon0MHt
IT6RfYQa0wNzMXFor+QNQKSeR1BbILak7yHL97FNoR9DW2zvxFyGunLxhKjnzn5HDrg3TUurpX3Y
yQARPsilIebHpbwVQX7XpD3tIs28sOzKIZXLiCag2KqjrJvX09y9Iy2IDzpZtgHSMiDmX0I9fl+s
fA0pLeJZ+bcb0aOybkwXXqoN004gRgF/hddAldO+I/MiMhjHAi1LRCSYO29lXzxAHvpEWxEvHtN+
jdkGYeRLPIUfiiS83wQxHpkXj51yYby5pr9I2J2bENbZOQNJlTZv9jRJjQuDnvr1QAN7BUrYGHyc
ITpIG9yLSc6hi6ghqXipwJ89gmOuPgdyHj7TRveiMoIki0wszgWeZLeQWv6jwIsoaWgfeQdNUgCU
c9NfliD/ArloSBHXJLyy9JF3DtZsMWR0seB8KHe6hb9y7qBYRpu4f1b2ixhdwVCfBKreT+2k4G4l
aHvcBxGhfojiUvP+Iqb2XTqq92OxfKHN24vMAqkJcpK49s9ODHtoVh+gkfWSv8k1Bn9xUYy82JQT
02k+YxtCf7LcJaqCbQG8f2kz96JTBtAaaq/922ApjkPFIG0YET+mF5saPKY1sGjIQat4hfOKy2H8
ChQUbeJecM7ZOEOhaIW1alUPO76oN8YMxFZL5MVmO0DZLcuRDqcpBvME+jNlGdJAOdIHEwnoFm6Q
1keBMiw3eaI/2HygHWw+lshVVQtlE1QRIikgqSfFuyh3JNSG9LFEecSE4BNuPHoGv72G1/MxCUdD
y7U+nKiEslbmuqG/lIibOSz+4jN083+/Va7X1F8EkA8ngnKvrrcCuLAJElMfkcGmB6g35BcIkprm
OOZZ/1JP55lQ9dE+amFJBvELyKpn5lau7j3kZWhPFqEXqHNTjFc2PwIV4kO7sYCNUXBVgf79Ej03
cS9Wi5rLLcO5cSkMv+dhfIbREXFoL1ABgYB4Ug3e29LFUOTti++lawpa+vLtgDIoOIpRLigubH0c
AvcG1tak9AXTzaelBaRNTDImAPs4ywKYBELBOlg5qe0hfLDPJt0YQJUDFWit79PNvq4LTboUwijo
6bzR2YZCmFHXZg0UtSChf9eBJP5CKP16n8Bm6+nguYD5QN8j607jpA+yNm82DiMJyiYUPuDHhhuv
YQQMmoOM0d3rHlgYfKMN7Z2h8ToFsRFI6EmCXo0MSmgx4f2YOPH46arUqt1cVVwP0Ti5sdX4wUn+
gTZxLzBx945jJoL+YkqopfTybGbzkTa0H5iMsRZ4Vos8CJsByGJXLiWFJVjlTxcEmiHwIkrw9FQ3
gD2mcxjdtHNBa5AJH42jgl7NYT33l4kFt0Dh/xgD+Ym0Jj4UZ7GN6JoA+USPEfhyEJXQC21NUi8u
69GAUznmaNCOstsvBUy88tHQtokPxongVLOMDPsbqiEQAoNZUZ6Qzn3hg3HsGqYZNODRHoubA0Qn
H9yWke4pV1vMJ2gcZrRhgK2hEpJF/WdcNPwIhamKOLoXlVE2QFIO3lyXON2im0aa16sdOe10SL24
BBcduvYOFX/O3ipW3CZDTRzZC0uZTAqadMjflennE7TK5p3o+Euugc8kcN8UWeXRWtkeG0UJ6AS6
7Q6WV7ek2PEROVk9G20lNsrG4XjBwrcK1mu0odOnG2VrofvaY6YXpbufy1LdwBnngTa0F5ZNx1Me
OyRYqfv+ZtyG7bayjSPdOYUPvsk562GpgucNu/D7qA8ufZ2/p02cP12TUhWAChqgNWBXu4Po/+0K
AwHa0F5cZqHTMh8QObaAaCA8ZhCetKPSR97gDG7ZtmCT5AJOHGFwl4W0FOgj+UEMyNseqryXtRwh
sxX18GBNcuK0vaBUUdqNfYtw34pw38X1fRK+hKO8brR/3k5gEfz0O6JdWIPshXfgzSiRfG0AMf1a
d/DyguZ7FoobBa+BNysc5OwLv+UaNL/4g/7rLNTWW4leRXXp8COKPXwo8vslt+pum5kBvsXV3QPI
Fhnc3kVX05Kx/2oLZzEWraVFHdON+nMitrXdbZXRtB3r46LwgpClWYmPD6vSN9BwfNVFHW3mPiqq
uLqCQhS4v7Qd5LgAZfxa8344kCLNR0VlCTz9tggvClJkUPSrX8dyJb2DCB8PheNvyroB8x4GCy09
WFiquKXhRXDxf7pp5VhONbdY73Eqf7Yu/jAayKX9fk2uY/xif/qQqBxmRvMMTd9LD+WpuhX2wcVa
fMrWmXZQ+cAosFoaphbZo1xvITc7dt+00y+1jp4JZ+EVBmiSlFBhR/8fGr3Y4nE9/ujLjkHvEXJt
EBmrTPAGurjErCe8xFRm1urOASoV6+FTtLJXchpJrV7hSzPBEafPFYSMISMO+66gsfWuLR2NXyR8
pFRX2jKDRKu5wI01/lmE4QRc0zzReveCX5Pfo2cYGGjgXQfNeyj2TesHmKboL7GFS+jvt+j1IPzF
FuVe0RDXRlgZtViaWXRnFkFsErZH8xva6N4lewn6pd4cXjChj9/iVU01e8eGmdYf8NFSWwVK2ggN
2EvhIDCvYAIUO1rK8dFSCs2MWURoP+KJW8MFIjEOVrDF9sIJ//dD16+W3avoWw4/gbZU3WWexggy
dEW1vobirC0Py+LcsEslXI/QaDYPtojCD60elwClUSO/w/68uivGWGpYrY1Qek3y4EMax2bZcdQN
b8ux6r5UaW0tZAPD5fsY8KC/wUE/ZPcRyvE7B7O8YOd6l11x5tBHpH1qL1vAMKtPmmhrL1ts7qzp
X+lO0VpMPpgJgrnwF66dOqMu/FGoft91wV+kWfuu97XqWqsqDA3vPgDW7UY7ahMvrKBdNULbGePm
UHFPYSU91uULRc8zEZt4MeWyqBQDLoTnUBfp2+tp9Q7Xq+YrbUG847CFV5zKBUa3Rh+WNYdpzHfa
yNff8ziP5ZWt4VWMpQ4buDrfpTBAoo3sBVOm516JDPZ28CwLwnov4bxGG9nb1KwQIVsGjMzj/rgO
KWRDDXGHeMfdHLfcTB2GjpS+gffhAY1l2nHnw5eKHnbKMFnCevAp3+c5npHTrZmPpDXxEUx8Hcqc
MaPOMISNDqFr37g2pbXYhS86pjNovcP9G5sksDvJYVPV0j6lL42UFxBiXkAgO8s2PkBiF7Ys72kL
4gUk3yzj8LPCl6z0HpoXOzWTHmOFD1zSeplTGMsIuLHyGmL2g95HbUZDHIjYC8gEYq013E0lQMbh
cEgnGK5sxVLTDufYC0qAxbM8UFacNeflneS8OLabKV84QK9z/MX56eOXFi4D+O704qzGuHrFujp7
DzMW6hb3YlOZgCXwLOLndG52jkc3RjNi9Hh3ZA1N9mVzjp+j0B1Y9xUGALSLow9ggrdDOg/RKM4j
JNe77Du8+mih4+OX4HYRxtCfwcij6g95Ej1oSOTTmoQ+gglyX3Vls4Sf9ez+gI/iq2GmvSELH8C0
xps2Uc75OTRFDimxrIGGsiCW/T6GKW9hs8G3GS7gPH4HO9s3duAPpIzCvMiMUlBEQsiin1GbnGFS
fLEJra71IUxwwu5TwCQ4kvcKR5dhmk5ZDfcY2rzZ0yPeMqkjIF34GXmluJFBOB7GrilIkF/ha4cN
q44H1yB0HFxSoSx44SMN2SV87bB5BmiRtxM/w5vxkAUKuta0ROUDmPLE6GiDwPV5jdLmmOopPKoo
oQGVhY9hgleSyqoJo6cz74/wn4/3Iaos2uf0ZZACNE8HBqn/M3hL992kP8EIg3Y6+AimMSmSYmgQ
9cOU6m+4XsHudR50MNCyio8xWIuegzC+LWfVhadiYHsY+tEKN4hFP6ljtyyoEpsty1kYiIjNq3oP
biEth/t6Iu1mozSPpuW8cHg69BV8Z8dMdrRuUcSfzrwaZwM10Qjfs++LW3j/we98jIgb3ctZW5GK
MiwCfoZW/YPO2nGftIKYWCKvmEhrB+wFw+BdbmACDbgbvHbgC0hKW5H3RZURnY6ilJ9hmQoZl8Rk
AXApcKql0WWELxQFNipM/QqbnJutPzg4wzK4RtHm7tUTaK+nJuzq8DzApTmKsnM8M+JGV0+3ywrk
+QziydVuADTURe8LpmhVkI/u6iGOV8OHJjybwLzrWf3eNAEJXSR8cFcDA9KqL9x2Zg37CPkPaM9V
M22j+NAuEbsevjzpeoZct4PlnPo0y+Ut6UP60K6qsW4zTbHB4DCrGRpApXs/VA1NZED4eK620guL
tUTWmsQr0TbHQYW0W4qPXAIfUkGmTC/nKZS7aayPbZGR0jj3kUtwBIwGHJzzuYXPyA4vj9XOrsln
yopzH7nUCTwXhaWazyBEAwXEX3UTjTrPfeRSxvqx2IZgOqOpfZBDca5kQkrigCQ9jcqpr6ehdIU7
lwPMixK2CzipWct90FIH0blFRtkEo/DlqNPsxmU/aCvtnQ06Wfuim5IJO2SeHwSX/JT2MY3eAzb/
0xWpu7hZ4iKczg6GWocCagXHeKYpCXBfQQgM/5iV2k3neuaHhkevciLniSvvlil0spRpl7tzH0+v
h6k7AIlGSoLcRy252OQJN507m2aod7CMOMMh8CfpY/qYJTMvpobp3XQuuDzPNjjksPekDe09daTK
pVCWxg5cEige1O3a3hThGJBqTu7Dlviio9GG0QTgWeyOgVKwpFJjdKDN3YvLxmhIBIfLdC7b4GHT
801ZiT9pQ3t1m4TqwcJDuPZGQXXOWPs23eqPtKG9yFwT8J5KPk5nSE29yZj6yFoaHp/7KkKQ8nQT
rhDTua/qW3hmnSRR9IT7kKUBHpPLHGDWNQvzXSvh4VfLv2gr4kVlVOsMTLB+OjPxGT7Tx6gtSUUP
9wFL7ViPPBXw6WOgxG/NdGv4SzI/1032z3YYTHGepkDW1rB8nObpLLt+hSl7Y2V5dJllX3I8Coud
HBJN6zNxX1JoGecwhL8wknlc3jHIZo59QKqvuC8epKdEFVA9GOEj2+8zcApCy4hDe+GZbXG/si4Z
z6uesw9D2Jf3WSNpii04v56uP8xAJQ6hYDzHTRHuoB0s7+KlW2lHvvSCVBZOT5qXyLjtVUBBHaq8
pGVcH8QUh0k6x9DxPs+juI3VcA/lxhtSIPkopg7vlFBjD4bzBrs0abNTX0nSpYf7SodbhUeweC7G
s/iaumPcEYf17lJSLFr1cIU8Ry64WjnDxS37QFoMH9WjpEb2Q3vjPAUSai36BI2fl1Am123wi+D3
YT1xsriwqLEapRyzuxlRdAqEHminpo/raRbRz7ApGs5W8w/xmja7Vg0TLSp9ZA9MrUwIpPx4zgPg
syYL/8XCjqT7K2jdT4MSOAMYsutoOKequdFSnvTCSa1I7gN7ikLq0uXNeN6i+p1m9sDrhdYs4D6m
J1hiWD3Aw+ncOAab4uhrN0W0fiHglE+XRIypTXU9DmfW/eBLdahUSSt/fPQOryfDshGLnXXbHnCG
G2ib0M5NH70zryvr7XVDw3ZyPompskeewlLx95Epfx09PnpHBW00Sagy4OjU8WUGYvmb6RueA9NX
muQ4BkMe7WID+WPanvdBi/OwzLqHiu25CQJ7sJ2FS3NNk/fmPlgoXGE54IZ+OBd5uO36dDJ7OFCR
cBjcxwo1o0mCFM7F5zbY+pte6P4g26al3Vl8XaUqGJdGWOxNuCmF93UkUQLApZa2P32sUAG2ecEG
a88qgj1f0TSf+VjT9Mm4jxbiLYNaO3yfz52Sr1v9tszFu9/vzmdyuy+tlC9mTED2see4ggGoir9X
RUdrf3AvF4xFudhWY2jbgf+ETLwT8/QSUfG5eXtH6VxHXbn1iT1HEYRw6vB+HDrageSjgWI4lc2w
rrXndE0Pocx2bUN7Eec+GmhWITSTksaeyy672fofLMxoOczHA4VLCj3sEKKSEYsPUA7YpyPxnuXj
gcRWsiKAFtPZwh52UguMY1taQeRLGq1NV4GetJlz0+X553ReyjcbnM3/JO3t5Lp3HgGCVFekGYyx
zDmHGAuvs12zEEsiX9MoHdeinSoMPafFeKjWSe9l3y/EHehFDnyKAwjCYnQT6duqm06AUZMegOBF
+nRNoOGX5yqvG5x1bDzALak9FRMgt7QV96Kyv/LN4q3NzxHQQCjl3qY97UGP+6igcm54mYWLBlQl
ArI2a+v5YwMDeZomMfeBQUgnWTYUGN+Nc3QwW/V1CmpiB9HHBiVFGkMLP+AnN6jLuMY7CeVA0pL7
wkZF2WzWJaU8dcF0mNkCe4Ma4ka0wb0Kd4UYyRT0iTglQ7zbgDwSES02fWxQOJaJMWXpTqZ0yU1a
5NvtuKaOdhj72CCAI63Mee5OVSDug6I4KtfTmtg+MKhLh4iPaGKfYPkI73qrXrGspD0Uct9Rq57n
gQHa6U6lXd9b2JHs+kAR6/7YC04VNOhKDNdFmXJYyMn0DHVv4sx9cFAM26tkXtR0UjmUWVM2iz3m
T2si+PigJitcUC8Sg2fZO2jYfMpmWk3og4Ns07fD2sbuFNT9PtLFQTpJC0wfHBQVZg2KmU24FcKh
nqXAB30jRaUPDJps1LhErO4Ucv2lDpqbubLE9fCOTBySqy262Z24We56V96ojSYDyH1kUI9nPFYU
xp2cbrIblQfRziUdo12YfU9B+ItEGk8c7mQXeTCh/pBt5gNtub0j0zUV+ipmcqdxjF6xPIeKL4to
z+ugenrnsbGubieHDcjNa6Vkh26zpaUqHxok27DsTFG50zxse/yh21g62j7xcUGDDSteVviYWxMG
O8m6Y8A3Yiv1H7Agp7PehLU7dQOeOdZqE0coyn8nfU0fGASbB8cn8JFP3WJut0bssEi0U8eHv4Tp
2KFPjqElr/b1UO77nGZhwn1ho8xGq5EVhl6W7Ua5q8iGIn7K+OkOtJMJoTCOyIGj67jrWv0hDa2m
FRA+8sWAFsXt0rpTq8M9j6djK4g1lY950TzMXYT/n9Sc/cTj1b4w4gdtj3hBWSZKb+2IwIm35KYL
O7dL0W2nLYmvadQ262C1Ltyp6fQ7Vv3ZBZIEy+c+6MW0nWJDh8WOwwVnAr/NzUgr7H3QSwhd2E7P
WOxygOBNXdyC10O77PiYly6BGliEp2T4sbc7AWsNAX0N0nf0IS82QqRUjXanvNwOlTyPfUc73H20
S81cx1wQTKelgLX4VOzgWEx71vCRhaGxqwlbZL/8al1bpmA7b0QPE+5jC1WuRRXlmLdS9s964+9c
vWrianvnpKzDADh5jF3E91OU7sNtI47sxWMdFZsIcVE4Tf26W7MfffqJskESH/4z5oXg44INAjzN
AUju3Vwb0mEAT6KnaTXsRWGHNp1OZuECYiAA5I3VEBBHvzabH7U2irQS+XQtt4comg4Ap3xKXL2Q
ljvxEUDXC7acLaY+xOttv6y3c0eTokt8CFAkGVskDNBOeOE1u+4qHaNyWlAmvoXYUMoMzY14Otmk
Uvup2czbRc3DC9XU32ftP5/BEh8GpMYN16UuHE4hmqbhKVwLG7wuejVlex65OntX60ineIW0c3EL
zQYL4xs+O3tr1dLp2zpsymQXrmqpXhfbYuYSzph1QmstJr72DK9xXrm5Hk59lEFzLop+wpeMdFlP
fPEZVwU8a+BCeNr65kvCc41OMc1mKvFRHK6Lk0KyajilQ3kq67TcRYYGC0t8GMe2NaZKgQM/La5n
O2PcuoOqZUoLk9TLd12Yl8sWldcVr6odnHOuBNmNpv6R+GCOyZluGA3WfEIs7vIo6/Zjyn+S8p4P
55h05qBUjalnvPgcjvM5tsELz10JMtAvosRHbzhWboVLMsyb5YdkiU9K0hhfiY/eGJuxmcWArcKi
LtnD3Cfab3A7JC2Jj8PLHBcoQJbhFNXxHdfLAcpwpGIh8XF4qQtTq9WAodXMdjMPzhWkGogngXc2
lk3OXRnMw6kKp+Oi8Qeg2EyTmUt8KJ7I46loMjuc8rZtDtytzXFWNibVq4mvIJZlMmyAmbteIqXB
1aNJ5hyc8jEj3WwSH4+ndVNUUdhi9viy51Kb4l6Ns6DdbRJfSGxScw7TXQSRcR+gg/aqmjSpmZH4
Ukjh3Ne8xBY5ZWP3pVvyN/gGL6Ry/kx4Xv/9UeHgZsHyNK3RlVJJewd1ofYyqXgNwSsd5FdSKPlw
oghEuHAMOVJ6K9Pd3A5/Za6ntaSTfwCKShi/1j3Dfuf6lg1fljalRZKPJ8LpHoBAipFDteZ7HYf7
EBYntMPCRxTlYx/17YbBC2leZabG04shvZonviqSWKqu42BNn0TSB4dGVH8EeUZrPCQ+rqgRCbPh
HA+n+oohAO/7a1NWxCrWBxaN8bzZsk+G06rLV4lt9nasaSHko4oyA20ZGUfYg3lZolFaZHtIudFM
CBMfVlTYuNu6CKuS9uOpLeID7vSkB7rEBxWJLtBNAFDRSZX1bSbafdoIEl4JluNPYz/sllKskG2D
Q1gAHoXbFSXtbSHxMUV8GdIa4hzYJku0A2IjFaRed+IDipiwprIBBnawgHoV5KrcDVrQ5I0SH1Sk
1fQfnH3Zctw42uWrdPiePcRGgBN/9QXJXJTaFy/lG4RsywQJ7iS4Pf2crKqZttIKa6yIurBLViIJ
At96vnOUz6jr91KXU5oMTVulUWMazN29yRSeQoso2D0VeAmPb7OJG+HeM/a2GV7+E65INO2StQhY
irmkCTXzfnKheZu5OoX5tJ1soMGMkKUs+G4awsiE/tsO+CnIxyMFRpwKfDQr5AEllMQ0b9Oq5KcI
Hw1ykXVkIw64F5pLq0vseYHW6Jve5SnC5wjbBr2nX+05S8nBeM5sSzWot13OU4jPWvKwI22LT89M
5kd10ddlPJdp+zZ+Cn6K9BHeUuWiaKq9rsoiapFPNEv6No9/CvUpB9q12rb93nVrBOzWuc3M+7ft
+kmWZfI+7FtStnuoYLrtZMQaez6UA9726SfR84L64NAV4bzPQhTARX0T5MPb3PIpjGhlnuhss877
cfayBMxU3Wau/TeG/adIImB9exN0y7yvC/UhRdk3qsT8Nt95iiXSFsIGhLbLHop+PUigRrrrQ/s2
BhZ+CifqKO/QcdXzvpTLUEbAdLAyDttlenrTKz3FFJmqBi3jjFfq4Su7Kd8E7WsYkZehnPwUUFRb
4rJ5xCtF43X8HuL18k1aTd3XuuUFmLVAKJ5/8FZZ9pu3PQt77rHX2W8WGfrzPhjuvN4D0dNb3wI9
+eSqTDmgnPNeWBcNrogG8TZ9An4KMfIWDnZyhV0yU3+dS7IjbxTI4afEQ3JZvXLIyLxHigHCw3ot
oqx7Y1HkFGGUcg32976b95pn9j1qR56Llo6y1yoMxP8rs32hOHIKMsrLFoP9Nmz2FeZ8+QM0is1h
DEZPXJgBc/l3oDYjzUOf2gyivMtq+/pxDia2gHpUN8VYRhm6XlUboZJYrwfI1oBSZ15T092TMhDt
OekKlx26sV2Gq35Js3BjfYz7ng2g8uqSqqDCnS1DMKlLDkEHsqk0S8tkFClYHiItwvQT9wRVcbHC
BCSFbusu6UUAnU0WesW0HzIUo244dZ7Y2sHn6S6YgZu6mRrF41Us87xBp/IwlpR/QBDlvnC/Hi7F
h+a22pg7lJtMn6ptD7TzV4fVllhANSTYgwMP7EZM+eq7h34kKHFgNlLM92cy3bKl5vU9yen4fZ1B
pwaq1bJl0EeBfMRZPTNRfiPViq6X8Iqy3ptc5uuHvDHFvB1U4C1bibHT7gwjTIU69/pwbC9FKSr2
GbToi9szSC1ksQqG/H2fLiKNtQAkMXakboqzMp3S7qoEw+byEEB6NEtsjQG/2KZhFcRQJhB6O5BV
94ejLLlJ/Mou/Bod5myKQk298MuCTe/OBO0dtDGLkOUfs3zW/pk3YX4wmQMzlFsVlDSNQ4b+wCaQ
s3c9idXwDagIFhVz7nRwvWRZdTfRPK83qXEVv63BroBvM1TVkY6sVn7cpn2honnIK7v1wXjDrq2h
XRG34JVHf2odwWhqqhLjN9JOAPxP3KVeHFayHpJ1Bgo99qeBgGm91QEomwiv650KAbCLWh6uH6Ye
cK0oZ6rx4sm3KY/WxUm7BeG0H27K3qV5rObOfXRFQcCBafzJ7ZgIPPm0gsGK7ZluSLpjBBrokWsY
hH880De5WLfedJC+liDvBmQmjde2oY9YpgfBrizGAxL9JojAldj0n1yuehuhrCvDfSZ6fwQREUUl
fea4RdFQscDduJAv2kQ9Tcc1ysuaLYmYtVdtnVVLFvcpeIShgrOuOq6rGnPTE5Oq33QNBWyWF77O
YqqMTbeF7vmcEIDpH6c8ncfI8+sauhxV7nSifBuOD63j8iMKB9okzSTCLir1pKddj/9d7J1iwxpl
RcvVNVoHQR+BFnmqd7pU+HNrZilM5AVtAQF7C4KfOemcM8snsoQGOD5w3+f1k8zCLkz8rHTsogBt
5BNds9nfecqbv3aQUPm8pJY+EFXZADWLzOvudGpXHwQzwbSeCzOBozjOedeQzaBpwG+mchH+1qVl
UZ0tTtN6ZyZp26gXbrxuR1dUW9wt5uJadM23KeOo/GlQaLs9hIS8fOctY/oxDDDC3Tift6B77Er5
fhK1d7Aj/k+UgdVFfhwaVRbNBrySRW03Uz/y4jYLdFF9RzePBBvQylDlgCXWLDjMAwOrclSNqTBV
bNEWalgU+CxbYjzs0l01IBwYd63HqbpopuZ4BjyZwiylTYrXhbxQ32OMLSP31nlZBfXSXpM2atoU
VbQgL5v3FfH97JtqWZl+66FC0SZ+pxFiZ1kRlOcZ6Lvnsyoga3G9dnnwoZitx2Lrj5PYdrVx/RWs
qTfHPHN1sEXnVNII9Iu2fI/xERa+T2uiD6pBXx8j0bpPD00wB98LR0ugd7mspsuqqhAu0HLsP4Li
1UF+zbj8+1CMw01tZi2jssGN8uJ+pba8z93q6YSsiDEiMLRNLMkQL7U7v8GZ8L3AqKs51Km/s55r
002OUM2LWyVTtpGYMkuTXmVeHRnZC2+Te970GFSqas9quyZshe2IJvQ7j9t7R8MRvkYhgDSaR0Yv
oOLtrte03zRZf2u9Llw3MAkS3zC1Gta5Upr726HQPjnzUHatScIw4fKhXQTqZSTow8eOMHmuWD1d
Bp2X14dQZiXbCWhc0C3HJRgu4QAP5dLELagg3ZxdhlOQYaok5+ulCqr2AmUteHcG3AiNF1npfFtb
OZlo4agYR7ig4Wcwdi5XoeGFjEGD/CfN2/CbCNv0C238prptZLbiJGTEkDjwM5XMLbFwiCDLBPXa
osFZSCGHZYvsCx/VduTWHarKbzcooJsEPDbVph70LpvnPffzOhEGraNesl3HiB+FZLnW5dxFTK9l
FIIcLjKgeMK5zG8RRriowCRu7GZvilZwEthQromWgYt0LeuLnNLLmdhEyO6TnrxxS/08SxwEkRLI
lV+ssltQyrPKSwbIuyW6HMPY1N4YRgQ8ers5Bf8VrHMhL0NVPLilc7Dn8xep9bAFXzlPgtFOD3JM
66TNQW8NZoGujUOIADocW5XC/Ih5PoDRjkYQYXqwHBmEBwsP11a9X5QHe5i2YcTxcmNgKEjEyXJJ
Fr0j+XwZjp2/Ae39DCHV0sSDtFm89P5VEbg/sY3BpgVz4x6FrC+G63XD2JQA1qqTcsm/Q48k23gO
HWUFxTMEAHOxNbPZLaVu4zT0h9hvHNyKIzd+qa7dIg+sAVYwE4D4YFi4imTqdiVvw4uGF5epmack
CJbbouoau81m708O6arIpvZ8GNdLkuo60qR/X09WHfpAdZt0Cr7bbLzSFu3iuMIeiqIecBPqOW59
dYGUcz16AFCYz2MNE1R5A8kiqjtEW0ywfmtYYCM1mzGmhfFi3rR3qdRyTwcN/vDav+UYIgG7UhEz
Q5vIui7KGx+/IytMIYzA/W4Kwe0ZihVBGpEJMyYWReeoqwpxA+F6CU+TJnggXSUrxD1N1Mi1v6Ga
BN+nIB3SJBwz+pDVzC1JOxZoOhKa2/yCCCJQOxgdWa6gNiSTya+02WlVGBvj+QiNhVemZCtRmZoP
fs3IZeB7po64xixqNHe1+lovokqanHnqTBVp8LEpSzFHbBnmTxCMDPxt2LXpx6koph4xH+ZCDyHl
asbJ7MBhrJtsfR9ydEI3CsSgcblU9CPkYeou6vKs+yibVn/vNDo/52XpsDvO4k7hOrUSytNZvsKB
oFB2FXhzsdx1Vairg9S+otuOah+I69Ib+KYhXckTVVQaaKdqSq96kfZuVzBuP5frYI+IdcMrAJEN
jhVt+mVCf2kJXaKHAt+VY1ymuGVhRr72Eipz703tFy6iDYqtqJFO7Se/KFuHoEplxT5Lm+pDPSy8
+bMe5PR9CIBairqAAcnfISJG72qqCE9AoE3VzWjKut5QV4CnzlZLYfcSCk33PuGp3TS1wYFsncI4
p84GaKkaJ7vrYZr0itCkGyx0qGZX3TRto/O4dBUjMCy5P0SosIp+G/bVSqLO6qWNMfRMrlvQ4tv7
FnQT/XXX+367bXzXm21OUsSGIcPUcTzNFNPAeIpq2I4NyxNe+/4eQTMNlwSp4AVo3nrgnwk5gNaj
l+dgM6eIx8S6dpsCduajT9k6fxNLCrhnPbbesOsacFgnmAvO9a2FTCk7a5niKbYiD1g0jsSY2Je0
hF0J9BxNeJ/FXoCTGlzFs8XwndB53tx61Vzl14QEVZYIhLwkGmowIN0gb4FcOO9XrjaIrW/AtZhh
qslXcKXruCxr4qQJzvOZC3NQRA/A1wTSGcAAe5VGY76297NT3SNvQYq3K4Cj9+Igh356zK2Zvtee
MjQymA1+Xy0eaDirNij0Hnz3iEqCGUMUyTggdo+8WnXnQ157GwtH/sgdEw9969lDIEMkFHk1H2AK
ibkSbOBjZO0480NodM6RAoygz+br+t2Oov+ArE7JqGi6lMUd9fc01Wbj2akcktFTLd8x7s1zXI+c
zLcDyYclZnUxJrB16tPqbApWbcgTV7hjTfXJ86WaN2WBWOCiheVdry3C1chBfXGbBlXtf/GHnq0x
kp282g3eYuvNGhJ9B3xHmG1WzxvJQc6ch+e6ccsDJCjNd+A8Rh33bV1luxbhVo5+0tSSZOXFxTCW
E70u7DEwqlwKxR1wJdbfQprz4EZqvm6apepljO7ffgal5xz1EN+so9Tjl6JbQ2SIEI6pIGWSLj0K
bZzxxAVc+7HJrEU8BmHt2zZrvDvbjQaeaLDyVk3SuOtV9E13M5Gl/FJN1UwxV1wbL1oMhXvqe9aB
cbdZ6ZWozHiT9baBEPyUfTL5MrefUhLUY8xSjJmxUHleggsApgBd9EcLv7RdCGuvhi6e16nLdpNd
6WFUQ5aDqG3lc9zXyIV9cDcVnxDUFUFUcZpDVR1f5H4Nw/xJGDPdolzO3mdSTPXGrIM566GEiyBp
CJYCFzLw/EMG5E+Sz2TcpHIwe4NOXWTmleZbv3Jzem7HftZXWefr9+0oriGazaOaYniXmsFsJMTo
WTxlgPBtAjZn9rxv2ASSsIINoJTTC6ZcdBOazTBznV+5nK3ezh+tf0FVN31MJ+ZdVp7kQ8KCokYJ
ASNJcr92yCs2pGWsu0x7ar7MeWVs5COSnTadIE6dB6SU+yW0BdBUdGyBuSCBaTaNaL0PiyU8QhFB
xpUSxc6xsj3CbL42o3/FXQPNC08FK2KKQnpJJQnTO522fR6Neg1vw6lYH2tR6wOZ9HhlDTLBKJxL
kl8q+PDlC2Rol3GzLvCBu6Eam/1M1vRzU7ml3rSTrOBtzNyM2yolfnONmhyS8pEiPIQMqf6GHLq4
t/0ApG22BvtWjeN9B2N5RheWBuf+PGT2BmX88kmrMmzjxixDQtu5PDCRIr6xXXc1hBq8jiADhhlr
Qs4+tcBt8YiCIHDdtPNaXw1NPuhNKiZ5TSCvOuxTPSAtLRdffMXNPhZrfLl4d107Fw4JbdhcVMXc
7AV1/FMPPGaJ+Cocp01J6g6nCk4xj2yfhWcBaFR5tOSy9uI5bEd6rq3QYdLK6ugSiuyeZPWVHTlL
rF0P+bq0US4a/w5yjOtF40O885IyNT+s8BXtptATRsw7ECFsWlLL4Kxx80wPlXbywfSQLcOmm9LG
UNYhn7FrnB0yZqvVB7S/pVUPq9Mvc5JO7XgTcAk7mhGvvzVGpZAeNmV4XhfTE0CfwfrYY779qaIj
2HxRxLORNcsSzx6IYHeTXhY/WnxMH1ZyOPfXeSN4QbJNWZr5MqX5fk7Lm6Xs+YTiBJVncP6AnIEM
z69E7GEe6tuiFdmPy9rfZ4Q6G2PiCIIbpCB9e8ZLBV551fP1zlsrRyJXcPoI7Lz9c6SO8b1fwifF
IxNzu80XDELZAvoIeqHTZe/GDuGXrb2dE6h3xFM3rebgg1vanS89mrIx7yhtLjzrK2z+ZPwHm/pj
fxUKHsotBQq0vQdMuu7jclpK9zBkdfYdTYahTuCCR5Rh6rTBp6yY3gHboRP5hTdj/ymbgxtRl3Wx
rdsVwr/cdYvYCyBIaaRDsJZHU0b4da5oLeIRhv3Sr/X0aLKilDtpGwDQYIVysGyDm5AkeZrVzRa8
Rf2f3Mzo8kL0DtZmAM+GjWtO4Pmg74a73DhDg30jq9GeZQvu+BlmUZp7aUMizpsuK3CoeZ0lY8Wr
PCrh0EyEUL4JDwtztI7Q53EIcP3SmY/qKEubwGdAAkUskB/bclvyPum6Miy2klV9dlWntUbWQ8eg
2bjBjF8G0HH5MRkp+oyjUU7FpM3UPcjQch23XiCyC5+hovGAJCBczphjC3mgKQSMv0kDlP7VpOzg
DgJgHLprx7ToblRZNuxpTStrdiD409/HwZHsnCBbX3FzbSeuSYYCQWK6LPNuUrqCIiQiBo0I3PRe
dXCiBOO9iVtKpNOzgbzCB4gZSTDBDFRcMVQ3aRl5sDr8horKP/hVLsdkkm3JIudjM85zDMewXU7D
1m55iR38MJW2p5s5nReejBLaHLGdhrL65IYF1g0trna+bmYUKSMnWFVEWlk/jcGePugEjKfjfcky
SNvVugoA2ZmQT0fwIuZj4PK+2zrtoXTgBtcg2g160lxZ6L7RRE9SZvdz5XtNjPlKf4qbbp2HG+ny
dlNWDnkjcpDSbrXKSPgdZSQxbSpZiBZtK0TaUY+CVHMHeOvYgDISv3BWKD+gNkprZ8atlihkfmpJ
ajiJUL/AdAduGfOu29qDpS17o0Ci41VhtkSSl/14YRFlmTkKRkr1Y8rC0EShz20XDRCOejQWf0aI
lIspKssVzwFe/e4RVe8AovVohg5xmnd4Q2Ul124/YYEiqWcfU3s5gung0a8hBLMvGtGLu3AqJ70J
UhzyiC6yvvELf7BfVeeB9akp8jRP8sU3EpACipmPPil5NfPPvVi98Csb6waVh7F1+QbQXw/5U2kH
Hsu698NoRiy+vA0GdzocPDBj80zXzb6HoOa+Cjt1jWIZf2M75nRAuCMNqf2ya/Zq8OekqGwdrZX5
Rxrjf32d/3f6VN/83bzo//M/+PtXUHx1WWqGk7/+56Eu8d//HH/n//2b57/xn91TffVYPvWn/+jZ
7+Bz/1k3eRwen/1lUw3ZsNy6p265e+pdMfz1+fiGx3/5//vDfz399SkPS/P0x7uvtauG46fBJFbv
/vnR2bc/3iHl+KFJd/z8f354fIA/3p11jz//86fHfvjjXcD+DaVZHyxpAoGjD8Ksd/+ano4/4fzf
PpPS9wPBfBkA7v7uX1XdDeaPdyz8t1QUMA4KNsXjr6PX19ewgX+8o+LfPng4aQhf+fevvfu/j/3s
xfz3Rf2rcuVNnVVD/8e7581LxNBSQFREEUoDn4TsFN1frblc8pbSTWldow8jzv45PAfR+1mNLPws
6rpBKaNKB6R6P+zQP1/lx6WP4ML/tr3+XhqYf44iBGcy/EkrHooBmUXAv+EuyxOvypeHiY997MAv
9RrM4fQxIbjMCSwREdCjpsEpJGEsMadtTbAkBlZgixzhWzZ183Y9VjRIOzRXJs1fmyJ+cU2CtVhA
KajNcIB+BFcKz85zjTJtovhxxp/N7ZM3mPSj11jvChqld+h98FfArcfP/HFPj89JJSGcciRM6nTI
U7hB+j1HGs+bFJG7HnI0fhZGwdtazcV92aX17a/f4ksrchqSUFJOJDkdWZ2Wfu0KU6OrMrX2nPlt
fh7IlW79lk0ffA9lmN9eD5G1UkA24riqU3xjX+S9Wkm7JB1Lz81oYzUac9UFaXYGadnpFSTIC+8w
FATNACo4qlSnQ3Qd4CZZNtMl8W2bxvW8XBOvuET7BfJYldgzZe5//XjPgfKS4QWGOKNoqPlhiIc8
Abgsy5yqYrFLktHgfT/m4UGsS/nKHr60CKiqqR8CuhGG4QnOhXpzyIMeZEerJhWaA1O9uGitlXpl
iO/n3cN0EAwcNo5gAOeUX74FJYofMLIgTejWYRdAHja7ZkFN063zQhlu0L4wxfma9+UsXsHtnq4N
swoQtiQS1lMweUopQcu8rFrTrck4Ll4MJajhPTGjv9U9OkFpVq0HqEovvzdvI9lx1RDE0ehIk+MZ
PZnzWu2qpUnNmmRzpcuEBzroYqNIum5/75xIWDLYbkkDgrOiTrGKgxegDyXFmgwSvPGTMdUtLf32
t4IQPM7RXgoWKEilM5z+ExMmlTcVnjB+AgDA8tlibEElIjXktYmCn14WwZMIPAvFjT4u9NxUjm3Q
pHmt10S4wH4DDJZufEHKaz9A9FzBicW5QqH7FQf0l4f50VoC8sswZC/hR6Fw8pMYp3IakKbcjiiq
7JpjER+Cvf28CygDZlDspzxEEcXtfPbaMfnpeTnkwAPwpQWYpzvekefPy93Se57tUa6XLL2YLAPa
VNULGNSqESAiZAhjMixkeGVY7dTjSh5SEhLGEVWogJ3GlrJCZYHC2iVadUuw4R1bkUvmKAjM0Aut
vey3wG44PlhPcEE5UEm4/afeqKy7yYe6gQ/OZlQNi6Cu9zq0+StX4aenEhwNCkkUoiGChU42c6qM
mtHAVii4T+IwF9Z9KNUS3kyd0He/vnUvLQVMLoVh8REvnc6oeB1QUjO0JzBjGfabFaN8aSTNlHVR
NsBTvHI+T820xIMhKvRZcIzRyClc2PEZ8CaGvk0vfQjzDEofFbO6V3B9Lz0TJGiwh4IhwToFazdZ
boS3An4idSO/VgA1fOV5jwpPQVEd/f39w+0Jj9cNI3CnBCsDhCkaUQQyGX1doGjXZ5dgjcwO6zgv
r5z1FzePwu5zhEGIo0/Acqm0ax6s2Dya5s25QksTBeey/10DeXxFuE8EYRcc3OlMIe1RanC5VQnU
p+sHlELyQwmpzVde0WmM9ddB+GGVk2cJStb2TODYlQH1ztMcm4WCi0lWk6La55ni/a9f018CJ88M
41+PJWFnjznGT9zlncf1CNMlky4YpvdNk2f3qGMxAHkXuyV5wCEOGtKtsr1/6BhQ28B6sGSlbkpy
K7bgYbCvAKF/spjHb4QQjHK4B4kI97nFNLaRcilxciREmbYeId1FWRO57XH948533/ypox9+vQ1H
r/PTLgiCpAhuiSMEfL6mK6u1Rv0ZwCxGWeQDh7ULQbCzK6TzPqSsvku1my4HcBG9gil/8UqCDxBx
OUag4SueL2w6vaDGLGTC2pHtSVOsGwjcrXGR+fKVhAHJ5wvP+N+ljj//YQJMVWuRTeDyAtpgmi+M
IXfUZehEVKKJCCsxh+uv923m0W3N6t9TBod/OL5UoWiAVDfw1engaR32DMTqeKldPqHVEq5stwCN
8xaj899VTmdn23QJgHuSMlnZOJ9zZ3JwCit0HEEY+Uq68KLROZpsWIRQIT95vpvFOnktgia8OMBo
dpWU9WeJytgrOcKL5zIA7csxYz8Gac9X8VwGNrMc2wYugeoAij15GPWUfpxDyR9rIlARbLTYoYdI
X9nKl1dWAm4pwMs7Hc82qvKnkmLlYrJkiUxbkz3ANN5WuNoc5pZ3QF9k63bqRvv115fxpa1FtIv4
EFci/InOHgX/xgM0BkujU3W/VpA5z+icvmL5Xrp5P65ysrWL7Ccf6qgy8RqSb7WHyeKWoKKagV3h
tzTx/j78Py5Fn7/FoQxLqQxuXiXH/gxYcb3tB/ca7e9LrkOi+IAiBFB46nQ2DaxPPSqXeKClrcKE
UD7GfYhgjMgRLc1V1f0rR+TFHfxhwZNozGedL4aMgnYrKIqvlaBFYnWRfegn93to9b93EJUrhSJA
gLThVKGvVSl3cwi3OHYd+yq7cTnrpvk1FfeXHgiFFIlCHLw8PyXbb3tu2lTgTlsezjEyXX1OG1B8
13h7m1+f8ReXooyE4B5BwHfKJtgZP8W0Wa6StlINmn9e/U06Ue6dNsPtr5d66TopVG0IMlWJxO54
bn6w+wUEGjrkAzIZGCcAWbXNpvSEfeUwvLyKgMsG8J8hiH2+igptwGiXqiTQjdgSwIUvQBntXikz
vLbKSXi02B4pjIc3tHQ5rHw6epuM1eWbVlESORvBSOPpwFerlY9xD9g+9ORkhOYnjaDA+3tqHX+f
6dBHbqhQNWTIh5/vGKQGVg6UtUyQJAMyQtMStp29Vph54aCh3gqvG6IwHQSnc7w9kP8unxqShDk0
CKB0BRHAjV5EtxVap6+x2f28Gm4Fgn4cgb8KFidnbQW4zVktwKPagLs6Np1q6qQsA1Zc+LXof4/R
+7iF6K+iXu/jwuKPpwkNoZlafN/QBFBkskUo1UUuVeyV5OyFhxIkOIajBFsIT/z8RfXK0ZCh4pjU
AwSKolY2rItEl46AhCtr7eZ37yswzQwlCtTRBCzEyR6OGHKgoaUkqTNffENta+HxUs0g1vz1On99
7+dBb8AQVYToCCiQMJyOkjWEkqURSiSAVdnpiwYQqpUbAnXV5cyGywBYAfrpzH7ki+Ry549s6mKM
eHRllAOSJxRyAfzkDvVumm1rVah2GxIAGoHNV2EO9C4nVbnVvjR0o/sRaEWgwzq2+/Vz/Px6AokR
EYlAAY7vp9w57XJbDx1DvuBwZ7dSijGN0fFvs+1sq/ru16udellFEMiiniphTjmu74nTwxtbkfcI
nVQCZatoKj37p2tNXSTEA1hqg/kL3vzmAcSaIVVMcEYkFj0dDXc9WlhFxcMk7FdAz5qJMYIqEvPy
xDrw5L+y3KmRxWwyw8A/CxgKOSgf0efnXYTZ3IZ20qjlGCBUVz/gf3bo275iZX/eSeUThCs4fCEq
cqcUgZ6qurwejE4gFg7oRlA08mkpcxqlQjefMZ5Gfo+BFIeEKGhV4z/4eNQkTlm/UASeUCamGhd5
6vZNX+WQ5e3VK9t3bKhhh368WUjn8PEc0p7oBGIbTy1GN/XADpt6M1H0XR8LwMDavVQIXu7AHtxP
27T1Z8BBF+2AVSumBFTc9rrogHtORzY7TNGsLIvkElZQQavNcN/mVj+u4GLK4s7D9CSsYf1ptel5
mJKHKq35nlCpVcRzzRhOZaivQBZrvwZBOd0g0C1kNKDy8sGs7QB4/woGQuX3dx6AChUInk2Xnuf+
2jTnk7BdMiO2MvvFzejRWQJMMbhJBZRLg6x8EIObdkxn/MwvYP42mczFxzENux3GxpYrj7ZPDfUy
oAbc6kedNuRbmbcLxg76/DMmXPrzppfFzeQRuFWv7swDc1l5hIkAo4tvEnVKAz0kli92rtIscnwZ
7gHLrIEXGIEpToBUIwBTtx5EluqJAz6/pCptdqkFRHrjY4KtByJhFF5UqOb/sHcmzXErV5j9L73H
a8zDFlORRRYnjdQGQUkkgMSQmBOJX9+n+rUjbHWEHd71ohf24vlZFKuAHO79zrmKcp173PiqC+/G
xei6uHWCNqkASkjCL8dDN0uRBd46JcY2I4vS02g6MbcffXEYBpBr122IpsKUH7HjdqbI3CtuVRvF
fNFl54gkanrzNSi2/atwqYg0tu0lDYhSrAY8AzkWaufdtTd7IwhlVNfcL5DYJNkYt9JesG9y3v26
MHG5TAxgJz6pviyDh0ooVSWeMo4u6UoqkXnhd0LEYc14vG+OQ1ImxqVmflXSDb6rSsEgSMOKunQI
LfnWin7ky5v78qNdrP5u5itePwPhS6D+yQuZD5hISXexjP1w9nHyEuhR790RVNYTIOLcp85k+4+B
tiJyelE3U5w8GkIa1e7bQ07ris6YUEtrXUYiQVumW7IGRdm6UwbZNBCZl6WO7Y7w+l1pYmM8W7La
hseRRcc7BWjdzd/b2tXklaIx+NY4lXGe7OWoszUsu2/EIF+sSstUy3X+bms76OLZUMEa488cnKxc
WG6vQf3o12EtzZMe1iOHYgL6sK2yuSjDJn0ciMlNXLMlW0BG2g9YzQZfpRQ9R5RDPYM696RXHQTA
Umtd3hDwVN5cxsIfPbnldWCRkYer0MOtOxxVl5Njbh9KeTRm3Mh9Zrj0OA8Py8wPS5Qvay8eJdHx
VPgkjohchaG+iKFunO5Fco2h1rKXRbN/cdbd4j1SA5kx0Yahn3TdqKsXNshV5LatDi8LIjEIploy
uQydTuihNElLt93kYzQKo3sol9mo4bXEYC8o5wjCp8cSDl4cNUHjxms/weaocAyTYI6M8kdvNr1z
ExCQCnJflIZxluEyPxq+jgyQo1kxT8stScbQ7Ry6IqnNmnbJFszHlkbQK2FsBOQD49UudAFeOYsg
88MSYoUAeMSr1owgRXVowvrwrqKlJyAl816Hw1O48SYBfLTHUxkdQIAF2i1aTDtevMQB1/p99U05
iRH4UZX2LGNW3lUExpNwJCQaD4yV7zPHXNUAgmfYYVbNzfHVKA2PoDnzmOCfasFEHdXu1WM9iP6I
w6kf3tzGtB/hABWYjTkaOpXW7PrE9+nIM9KzdtJQqeYWGsHHfB3p6DtEWqPSabaPMD202GvOMyUj
AUQvGOJO9v74qURjOsnQh9vrBrYVnICT6K8Yci7f/LlSbspgC5NOa0XEIR5FLfj7Wg2prckYTab+
KGVkdPeNOteOu59APwxS87XpuITkpd/F02GOS1w6o75D3bL1yVTSoIqjgHkt2WDOjo9lmETaTjgm
3EVaM2OMzKSyFFN4I+JyeE/Bd87CaubwxvK2uU2jxVhVtkYB6Izr7va3CtSnPi0OPrts9wvCzaAB
+sMkIlHdMjKz2fOtKv37qCGnBL8ymHZGsNR6sscBotKajrliga2Cj9VqogdOTQQtq3r1Xn1/Ocyz
s0wHrS64NHHjDjPTnlfZs4RI4Vrvg6q3I3M7b3i1A86eyRppUrNFP9RhzrzY5dsRLWgBw/pohpuF
XeO5GUA2YBiONUomAtAq9oogKhKo8PC+oGXz22hIuMadpZQbi5Ec/BVrrYeTJbUzJ+0a+L94vgBp
QrZgK7MOi99gcPQ2JQd5A4LXi9uKU7VNznMlhfBywskdkK2S+28gUJafECC4SpnENy256/aVSPty
V0EydIHbxvSGIp2YzAijyegKjqJMo15/OPyJNqmColWJE+zOkmEJNV7NyXV+qLamALx1nfNduF3j
8YnOTXOyaCvfzIBiTkxG8PowdSqIYhOjKLyPKNu0HqbinbD+DmBE/jyIowmKIxmBi2dYTu40cefX
62Notf4YEyemjEHRbpaZq902ZBCis4dJX5W7k85wAl+W+mjNdOqY68qGrMY191y1/zwK1ukH4ugr
dvWmXvMIkOKHGxzNfcMIHjt264HnY+nL7t1YWRaTYVmq6FlCogIH1yQmY0vP2EfWblEycWaylbE0
GcmYbMbIFxh1EaSj3prAOEkNi5ABAI79ScujlvnKh+0lQ6P5FaEXBzMWe8sUqome9i8v3B3nbgxk
wNCEK2oZ9054ROcKT6dL1rINZcLbBeHW7sYaMn2LJTZpN6di7jPYpEjtxpIP1VY0NjQubDKnh7qM
uEhEnr6ZtDRzOUmcg0GkpvW7XbDI325DYwnsT8qz34qVYXDZ4dpz8yD7gzZ9LKtq0Fndb6pPq7J1
xudj9I5mzZxZVuJnYNe1/L3sADJUHoN6bU/sgaEzf6nD2emPH31tqsJMNy0l7f5ZHcpmarK3wP1k
xT6pgZu8YU1UWxq79SbSmt3U33gEU4U4ITJ0/A/pGz7v/HLsW/27biu7+R5Yvd2a8b5CgpHKtDfI
zoKhYfEeTLLPYaC0ztu+norUg0lf47rsluGxsFtxdkjFkFJvRnHE4NHtO8v1UmbBOA0rCfrq8OK9
owoVb9EoSRkTkn6fRVm0oAz7+MnsSDHlrnd4p55GA+gf/c0aAQX/JOUlti8dXR321I0vFbqXHSHp
B85BlwnoIspJ5E6vLn+2kYXVYJyccdnUCSkECetw4kwad6vXQAx1u3puiYT6d7tqjO+bxSaZu2Vg
ybQ9+kNl5HEnK8pHgRyAdlK5fJJOJ9aMuJjQSWeE6wbmK8qzWY5Wf7vKYT++TIApc8qWgYG4lQap
80EG9dtGCvBIrGZh8zui7Yjyhi8CWmOlOJqoQ4ef9hYUAFyQgH5SrXtT5OVeQSs5dgFvxHQYi8mb
BOZfylGPDzazz7w7oza2O/IyPvTUKqpX3TjOqxC9rD7D0TTjya0O8VjtM6vWhDfxPGml1hgsyXEz
sFHBiZEqzWvQ7kTebcoVZT5ZFgj7soZun5vuFD71em4/rKbTQdLN82rGWwBtw1poKzt1RbC/tMHQ
/2RVtD93vaWXxIOELE+HI0QQk7fw6bcevkpgy6qPa77CPXWNvf7WxiwZVVqFVDeLQQ9I3pahyEjA
tR+RZNuPqdOYApRt2Z52twnb2AOifhc2JA2HZp+T+4gD430P2c0yWY3Tvbkduk9Ww2Zjlks7c4Ur
rAlqt+JUuM1OMORIQThsk18HSraEA0sROXDXDTce4MFDF5wkA+iWuHAG4vJTr+FD5/4XdJ6biFJ/
BI5szotruo/HoI7n1V6fOsYdpK25DpeQ1hlHm3kKSxL3hZyfKt7zzwOTqz6K2rMZoeqvYIfBOuZ+
V00Ta1Fo9Qnb4HzSlP1zeilGLpoSHs8Zj+7n2m7jN2G4n3buP1WssAz3sbdeSbGRqQenbRv7VJjz
Aa9ejyH2C1tfy1u+mXIM5wqz1X5qAeG9dCo0NXvqaN2HhcHQ+bBKld6tz65Z7vdHMw3JRAb8EqIg
zG0dRV8j+o53kXllqIIe4wDT043PA/OlXzu36T+pgXn1tT0hKrHV9ryFnS2gEeoffdVR/CEmrcZ4
F1xar1/XlA5HeJwrjvWnuujADXl6vpXhrD51Edamwj62B9fr2qQfJ85ShlkDGHafjx0kbB2QDITL
cQ8ZsMFd8EbHFeAPrINEETGsa7KFwv1Wj219Y8lOfD/YPTJjaaLEZVYWMOEeXnyDCgnPpF14sVHw
a8lGf5oD9sIKUcNZaUavVhSusWSY98vR3gW9e1oCrWNSqQsgkyvZBqnwRT4wKJaMNiawYH8zuVnf
BHJvTlLu9uuBEJDCXyu+9n2DFsIvzeDxqI4tn/bwbtcFBLWBuW8zGxQd2p/uCjc6GzRhYEFgVNRW
f486t3pwTKNLBteck6FuFaFyz/hWmc54ryev/xx67vKijUX7sOlFy0VVAQ26EIuZqcXFgR7OnSZ4
3bhlIuMwb+kuyW/TSjX3aBnkawNfxQTY5zvunjUW78iMXutRBFXu7kguqjnyY7ebwpujFGWqlaxv
iej5d+3cHR9haDg3zdhykm7sOo24PR/K/OEPvvHSRk0BvbgYcA4V1uaBKkRcGbVILGSlcvHmpyvS
87mufSiabW0u1b4bt5Qj9htePtawTb+vBDRy9h0r9oS/fqcM1WWQ3wvkw9z8KpryOEu6jfetJ996
zl1cKJwAjtp103nT9Z3q+vrNKDv5maAvHBM0eTYWFBpi7ft8xqHZkokdNygfKdukcI3WiT2KTbng
Lh8zAbW4JXz1fODXuHM3gq6J64OUHUfPA9w3ys4qf/PTgfozhEdvnAffOm+tKm5dXzZ3a+N9dQvH
eDpAqeN+doc7z6xMnsdjl99A5IKHwLdfyt4P3jvhsif4pfMUNMXH4s7fVn6HN24dcko68PMfextV
LViy8DPgtfmTfXTLuT3qiWEO6okRMQ7vDYtprMcCvoka+BMpDI5c7qJe6w01y35w8QXiBlh3HC4g
7EeOVSXdQPY55n4vgczdrvhuORpTDbH10Er0Og9A7PYCt9G71gE4MbJV1zvsZSzraUdebs7bnnB2
W19Qa/kpd1DrBa+AuWf89b0JSItiQroWa6MBJlsDLJOSw8uuPE6s4dTad76kXhsPCnxu8Drcikbp
2z/JYHd5BXZR5CBGgZEcqy8edsw6wE4UKPAzjOh30pFvSyQDS0SfOO24dLzwQ/jLYoltePV87wTW
bTMBftsLsllNw1mrmBuAaUQ5kMgITACpGeZ8PFTMwIpQgA/AFY2hAGXdrqI+7E1cj+KuncSQ1IOz
WnDboVqh2/nwYkPvBjtwhTYB0qmCcfKHNngyGPsVJuNhBF7chI5+NYSNqEkIv7Dj1iidb9IoLRnT
kvBr7n72AsJteuoi3THQibC66PckjfmnvyzLE3InBWJnuGWZbqzav3qjDpuUPa1z8mWKRh5M0nVl
EorAnrMaAv1LP0DmJaQo6yZVBvR9XHOuHC4r1RMNPqvgYJnRTsF41u0oMjH786cepYEfR8QwAqw5
zVKlbhPYP6hprdw4mOvuxIta9oLE7OJRB1NgVPjty9B7BoAvLsvMmKwYmwrZtL0WCvZtsAzW9HKl
zuSPw5dg0dehmcdcfHO9Zh8Sc9I1LnCOYB/rhM0nkXh132Szjd3tbpukhSdV2MHFcK53ZR0s4ZH0
spDkhwGDuthmj7ZjoM9gTXUxjq/DFvI74BJpHqONglHMSsunZ5eDW8WhtDud2PswjCnCj/Cy9W34
coxbNOUdEkefog7ivBTR0mimgVsb5u24HeVBzmBSubh6RxI9LULk1rqxRNY9Qf6UjMcenKI+9Kcz
Q+nN7sQoAONGF94rCiq7yry2FIhuqL6CczNWY0y0nrbjhlM2ozhb1u2v/ugU76Vg50m0P/YvYV3P
1b3NYU7gBqFBQ6mnDX8PdCT/NyRs8giWVfEiiy0MEsO2j4NaHyGdzKjRjiQuV60v7VZQwOYBFFz5
wtKvMgJecogN6sNjrEp49Nhd3Im3E/C1yZmJuV0OOXEZi7aZuhGinmCMwSuNnT0jHJCcDGbIzbEL
VvuzDI21/BCiaZZsbTub8bnU2i69Bqv6ZB7SHU6G5JXiJjKSf816lw8jD7m4IN/s5dalEWNI6tR0
Ns9Lmdnqy2SHBwsTB/HJXRDQ8hb0bVQSHNruY2sSvZlqUiEPY9OLN2uPRJ+MdaUhojUL4Oqb8FzF
0eNnL1xveVirAHcAQKzBE1l11udtDcrgtKx6c1Mydq4AKCOTm7jw9jreJq5j57G3+OLTsVLDglyq
cFd2n2XY3S8LjZ/meRrnfrwI8jy+C6nZtgfHt5bmb4g4/2PULZeeI+pkHWMZNf247AYketSxV/0l
XFqjzXrWOsq0PnIU6sazeJJra3IgHtvdicfIVmO6lKursshXbXFBnhOgzvVqj5RN4UfzqR+ambg6
4XmbQNYwqxW4Wh2oe7RYI/kULKyjsbt5R5h0R9cMT+DYk3Uxdd/hp9kWyW2km1aTkrjTrCefuDXX
UIWtisNv2QW3+xb1A1kKTgrfNFXBLV0Vp8Pck4TP0AyACZlfd2FUnpfvO32Au0gHYj9Tv9yWp3ke
ap2x5NvbJw+WnrHZq+0YfJNdVwv/xETNafwsMJ10PDmGUs+FdszyYwJHM84VWbDhHO4ekT4WlnH6
pKLNJpCGQyn6KStn8Kukh2ZZu8Sq0dKdPBpC/e3MKTdqWYD8ocfG0tXjQ02pT+LgGaqN0UFmR/PI
ivdhVdJMlkMO2ko6TGQfy4wixy8WmikRFQ5Ppwh0PBN6MvLNxqFQ7dnVVypdJmaTpjMOoEn8I/64
xVwCDUrk7WzN/hc4fmd/PGYjiF7q1qbyY9X1xpFodStd0hN2HS4CnKSs6OwqYfiP1M1blRmVOxtd
zFDXkMO2MA6veTA056gpc7ggGC9KwzDfS5tSUVIaDH9IFANEUB4fkd59Dno9XaaYovW8z7hkPDGe
hkoGOjODyQjOqigMY4ixkgxg4pwBy+5rh+JnPQXjvnHcNtjL+Sl2XRlAlviE9i8EjkWFe0EwXMFI
Jh1J7GWFJ6OnDv+EvitkVJd3Prf7Oi5X5D6pQ4egprG/TaJlc4tUw/DEaRle6EoVdu71jbdhArIl
DfhoHYfw3BQEaY94ZRxO/zgsMhjfevwt4SfdmmPnsd/txjD83Q7+r4DES/1rkrP8WP7EDf+FUHwc
3vtPy/T+vlzehj//zf8nwUSazf/zHwTg/w0mztPbe/uvJCP/h7/RRMf7yw8JLkP7hPwXJMk/0ETH
/YurJ4Q69UDHo+pDu/cfaKLzl02Wg+AI8VRQOp//6R9oYvQXg3DoXjiWRT8c/9J/gyb+HWr4p44p
aT8LmMa//lH8VUhZ/GvP2a26uQ4CXBxy34VI0Qsd36eim54Zf358L+RacOcptvkdufvwtbcN7Bql
slXwHFQVhitH+laV6aajlMlwvzofq6tH0C8678FaIrahJuo+b4JsYVwC+g7ZTofsK77EU0DbsE+X
zSHQ4AEptpDRC8h2IY1R5hSEmJXqBprA8+JAHN+XAn19WnKxFOne1IaV1wxWuHMtOd+2gbAvRz+t
FOPoFRqpcjtRJRvcBRUQQ47vDNSdl9jr9qG/W1zXqGICFW50Mqhk2ZxbYMY/2U5hl7dKVkObkZJd
Lmx8hbwtCMxa9HmXdcodB348QU23HnHZW+GSLD0dxOuVlFUe6N/CcGnItbndUScSJ1di/Ln7a7tz
yEf4RsmltajTlnQ68YC2/rnxt4V7oJ4bBA+uWZgo+igVJ0gL2SKtzrsulLhIn0eUzxXuhVqdBEYR
0LK+wHi2ryuTD4UwW4YdYUW6jFRXvs5DH3SnQUf6B1epQCWUnLnS1wfrgh123r2z7KrPI1M58lI4
6xvt0EXdmIWo2NSRl9FzwjRXpb6ooyGZzZ5giZichlFEASqM54WS5u/ICI6XzqFsh0NKFDfMWLA9
nJV1eC/JVNOzlRylknVnEBzLZBHebdPS+/HS4Z2IByyHEycC9F+xUfvajpmrQDdnb7buSG3Fc5fY
wcTvZXGi5QSPrZFCWb/i52COQfQOTycHjo4YBQD3S/l726QXZotujB9cLwk3tIHUpwAemCNJEDaX
LmI1TZzeMn5FSzVPNLNWc2I4G2XS03x44fdhc4ezEpvA1q9V6cToTfv+Cf2OeJiFqXgyVyamJIRA
aJqYhWV8aO3K+3XZLX1yx0rv3E76Yji5HGkprNXzSHNJkN41sYX21vKr9ynXXEjEq7vaXcoSFVKB
ovl7Y45rmMIEj8WZIMgxU67pI/M0HEHhn7ggrzvtzYpCmG0dVH/pTu9n1KemeBGMS0RjQiPH4M1Z
Kn1eGWlX3dg2u9WMiAqbxI2FoFkkkwrLnReIKnsivDp6IffUdzeqt/VBn+iwh/7eaTDW/SaXXqeQ
3d5NjY/kDfpUlqlJRcvmQjZaaGaENX6WPAkPfb3X9yMoeRVXgZpOkM5RfhCoSqIt6v4DEfJH8Ig1
C+SJvZzF07TAav5YszoZOZZBXCPhRDNnu6rwCUT6iHkDrb+xkP+/qf0P0jP/blM7vw1/4PbXf//v
Pc3ynL+gNUgB/mMv4w/7i12J78IiEOhfMY7/s5W53l/Q2aYVsGM5JoYs9r9/bGXmX2x65HWA4yOH
JJL732xlfzwUpLS47Fy3Rr78CCr0j4ditV16nv68Pm16kQl23fBBmjj3yfYH/12snNjodc/EUWtR
2fcIv/3rnikC3z9WUojPUy2ed0d/64P55Z8+7Ke/N+B/A+7/+SOCP34bb19rY8E08owi7tsqolt8
Hq/H+p8SZ39+aNysHNBB6DfI6zCw/4z1Ul2v1DKJJ6aNxpbxxay4lJFu++9+GX4KZwvYN0AbAm5/
ztJlvaB1PQb1E+3+1ruJ5ANgz7//EX9E58CArz+Cg0xoE6Iz/4x1t5IhWRwnxFN/72Gd2/5TZPP6
ef/TMYk/P+C5Mq9JwCuJ/+cQpBHztrl45fhU0zEj1H3GoJp5a3dHbujRdfovS1n8QEQZy2HL/ttf
LbLByCEhsSrA8fzxKLQ7QMja2sWjubcXxFXpgr303/8IjoHXb/pff0GQf1LK4RWuDoiV/vFM+xgP
uQEFjwGtJEjVnjQPF+mbxRaMPNjp3LSubr7bTEFIFjPC4YyeyYztiiYy/dmA+yHZn8hJy23cGIu2
kV/kIpUPdfXLIzTxJNbKu50iMyhyX9mvJvpVzgUQpykSVPd2kltxHxjTdFsrZT+YtcADt1JXmkLu
7Zwcw7uSSvoScwSQ9q1ncr3rW0s9bHLpPldMezlptbdlUjnlx45T7HRACuK5doYqm7zNvYm4BOYT
HcJkV06Tlsb05dhpL8ZzN5dXbS1oRxLJQ50bAk65Re3yBPNxENMaXoc98k7bQFdvIBOd7PYePdS8
LWlTTjVnZ586h+kZMz2MpfjmVLTcRYQ9GH63uswIqWMfv81jSAnsJWhMmfX9HP7wm3XWSTAU1b0f
Mj7dHffxUmHVOQd+yeV+hidpetXSE6rcnzUQ3Tn0iOv5amtw+4bB77lYVLIDr6boAU1sR1OXaFh4
7rehecvx2LmlMKryKdS/mCMluMtur0ElXYqQ65JFre0naAjH01TTorfL6sW0h+9l1Tcx7R4/v1bK
EhWK/a6cS9y4I72PFHnWhjar5ZMq3OFCVa7PFn8bE3wmc7KU8nrAq6KLbN3jgSmyfY76SpBBmK6Y
sh5vqrb1qL+J5rQHmmhBOa03cmuqDAu1SqqeMg3Bf/4Opqucy+g27S1Fjz5FvRs+75iO+FHU9BNm
Rn+1FnPCWyWafHbqMbYNE/fAGC63VieiO6td3XsLRvp+Il8WN613nGvG7p28oqpzf2uHhJkPVxok
MkRuzEPovovVu0S0Kanl0C1tzUa++HQneWRW9537iO1mVTit7zRtvvdhW9zu4aTO2nPce8T0xB22
6HiRTjTegTeqj3INf24d0QfuPH4+c9REUjvs+coAuNe+bMyHhuxnci0k3lh91GQhjv3H0N8tvtPA
edS4Jm9FMDt5JbGYi4AAnV+OzjUIjTyuK7+CSG+5nln15LJXOWHm7oOWNMolT12NpoHKqmKnMc/r
dnswsuBMVd1NSmzQt/S2+YIFo+T9xfXyWbjbLd3G9mVf946WFdem52nb/MRcKRJbhtdxt8NYOXbl
kGHlXvIIGi9um/kKbHhrYpX220T+POudpU4W0kc3K0Jx/rlBmw9F8akjZ/kebC0mZ0kp2Qs7VFUN
hvejHt9CvYRZ75lkWKid4SelgViu8sHYt/G2casNyS2itgY08NapZ33xyfMmSo184X5f8i/Tp7Xk
cqTHRBeg7Q/SDl1rTSdONOqOwOMUa4ukn1VOrNYECpQc6M8NmMlRAxI2QQ92hkjy6bDoc4FFUbx1
/hdV8HdYaqYVFLW893VY3jfO0NHh6WVODNaPQ0GgkCai8tKo87NyF028Ii/MNqf5TYjs00LNyWCx
lO4PG4PeFbP9ony64X1fWLcuUfa8mkPxeNRVcUNjgHdg1vPZI5uT+Ypg2LStmiHmXC0odi+XVQ/w
qtzfUrI2IYVOG8u0gd/8meLRL91ZdYpAPnyaRsqyoTu5eDiXIK1n37loYxe3zsKG5TqruKFaGGWq
LSUXmqBKSIhvuAQ8VGF7vQ9ZqALEzdPCumUthvmGJW6+O8IdYTmL6mmqFkzSToFCotLihnW/upX+
2GVt2w253ZUyN725517byCdLRZiQaqe9wavmXzaqqUS9xt+HGKL7SJCNdGqTomIdNfHOmL0bdPp2
ouCEE78eQqyDNf0j4iUxHttf9nYt2dvukaglZE1s2ubnjsvwZu87+WyNans/TAZFJM7q2onpr9vn
bcCfw+qHnJRq9h1Pl3+HLIICoMT+qOCNTotlvchVTdlwMOMZ8OmTp5iaeY0H583Wo0HD2RHPzjUa
UYnoVB2wPQZzcHJseeKBu6lBR40PcsUS/FrrfsqkKLtbbuPDjevv5au1L0Q4ZUMqwl7Fk/KNMCPL
RT2F/EB8eOX6oNWGLXVwEbmNNtJrLqBj3BtD8Jnef8kslmK+me3rllewtiVeqIoEdHphmkFDH6lG
LMLSzl4QI5L+5fh8bK05+Tfm6jSfIhA44h+trvPaKszzQdDtYWmfZBQ3gkhQoH7NXYBt8cDgPAlU
uf44voymPHLH1hu7o3tg8FPvvSQMqHpORBOTH5Ldt8yLu24ra9cYMeUj2BLqne8DSsWb2kd6T0nZ
vDEq8uSd0W0Jm2b9tAfOT+Z6lr/tTZFpnYv5MQyE/ElhwBMEMK7jnOgvPQTCoVTTe+2pcwA6sdHi
SreUuNtDk49u5cywSvFr3d3OyaYZVgqcf26eK6KDfHbMlDhBztTEzbBlcJNd6xMJi/JJRxsi4Z77
bi45TzxIjgVZ0NMBnpeQHkA0BSfGg+GN7apfZUm00t1H+0yI5JuapHWRsvxp8kuk3TqbHd2Clqkp
okD1Gkf9zG5YOPKTy+wI2irkEPd+kCMBCn957hEox5ghzQerXtq7EDoxw+ygw3g+6Jya7jqQGOsW
92xUARqhPTCeiPLQotvM+RnBKZOKi3F4mHv28BBZQFoRPskpasw0pYsuCyTZBxUa4rajWEOgjobO
7Nk/TL2Ud6Yvaaj2BjAf4Q2sAwQztq1SKM7XKdtm8SEYLPxWeda7uv6HDnPKg7Oct6ohdu2Zq3/v
leqNOIHiaSCj2YZ2e7NPY/t+pS85Q4S8sY6J7qJ6Y6aC8bYFnp2v2MAznJ72Z+0XYbJ6PXKkVjBD
B2/XkeIYVymjW8qbjSpeTHtSJczDMJHx4vIEPWNmw2jLbDa39hoo4mhBc/+Jbs9bSVRUxVU5/bSc
4931egPrqoUvHNEz6dAyqO92gnaZ3xHhUv72E0CD39lUrCBLRTiEIh/bo7GpB78tCcRpNlptbzvD
UwYZnqLNf1SlRknp3jCOJ5vcr1P5HSFrVlsh80pYKGO1ufujqys/Ldbhw+iO94nW4Jl2LVpQEM6E
11ndccqglMSFJuZTpO0Ls5nSRN8SOmczXaxpS9xoGTMvEMZFcPdOyan1N5yBmwsTVvoHkzcp3q+X
XddrzXwaB7I0E9+B05toJ/nSptM6leq0RUWd+qZXpnRjNb0XapwYWKzEa8wfPQ5dgmJIXdfaH0kb
OuvJGLroPC4+1liLkUFc320CczrM2x0/g3swumhvcVEyyOOXI5Y1ccyeuLBgIcWR6p2AKaovRtQT
Hnc4qxNtWG+bqZ4ThiKNMcaQ6L4ygocpag8GwhyIHlr9v0g7r6W4tXVtX5GqNJR12pI60KQGbLBP
VAZs5Zx19f8j7/3vCYKia661DubJKjNaI37hDZrXUTv/Hok05aSiYwBgQBsgvOVxeNGhtENAOBn8
tHG8CDJB57XSrLvJ0uhCq9J4laYjvAqN4lrf+JdDN2tXUar9MgSRVpSBF7GymXggQp1tH1mAjYiK
CncutdJtOzPxxrzT95OUtw9skuRyVKzqEiHOwVGyUtzVGvGrKGjYS0p4iMfixIbTXLmxrZvY6pPb
tCFkNcbi2xjW7JoGvUv6UPUhr9XH0kI/v1VG4cmYsWDF1nqGDRUltLl/LLJNhPqbsHOxY55u0sqI
Hbw9UvDGUQ840p8OohhDMNRhpcA5iaatXagYDNkRW7iRCv8IxBSBT6F2tJDVvnaHvvZvjbQfrrB3
Ca6456Z9D1AE8/G43mr4F9D0TYutKKOO7ZtGQK9iv71qhgp8ZVwQaE2VgvPFUjmmlW1Xd0Ba9Jcs
T2Ivo+VPUlJ2DyguazdBUfW7zCyth4K94lkIl+IjpZcdi6joB7Q7NQfB9OmihdO3o482wfbX2gvg
DK+5EuBckWe6U4DOQ5I1DN24V4MtIQJ97RE8oo9AgqNpke1Os0JkEWQO/UXV01tgF+jT125ST7Gj
VwvpsIK6NM3hBpX7aR8UwW89s+YrG1+iQ1uE9iGM9PB6GvUEx5wcNdeaUFHVemkbIkNC1RlPKIwL
0HCdrRCzgJgu8BhF1Y3v9wiazZM9uH2nyfuusoMXFVVXugFtuatmLHR0zAP26ST6Z9ALMx4PReAp
idxh6ZdPt5YaTt+RoFUuqrlHOVCiYI4bV3Ul+RJZMd3YYzn19hNw8fibJIkeDhr1eTdEwmoX0Vvw
kiUsjWz1ToeaE7ijMdJr9vXkThXlviYCBxe9gRMnb8iyih2xWngBATr7HssVYVyT+0+9qQVbrsx8
p6vN4OaNr1IJxyZVGaRpY890uykc+4inz/dkW8iuI4mMOUAI48AnpgN64afOHInhV97khtepQXMz
50ULvgN+1JiOxMxpUju6HpaOHenF0R8SY5+qsX7VQzW8M9g8B8Ovgh1mEdWOSDQGoKiN10gwa3DX
xx+ZgilFaUfhFpDjtLPpg3rzTK7fL+4GAC6JAoH6btqlczJEaArDv2iA55nqVd2KP0ZcZoeBc7sz
EFxy0XDOtjV35OKXc4pEMBwQFyYtSIf6aMhjsu2bBaAc9soljCW0bpsgBEtu1CfaG+qFyHPdmwCY
Ogp9Ljdt0nxflyxeFZOAYueL4VWOE8BmpryVoO9n/yjD6LcEUoVKEMErXSxQYJL9E2hI76RCezQm
Kd1XE4ridMaao6JGIYml/Z1UCsJTT+TUA+H3FPybWBNkJPw+L5wZdqunzITlBviDQ6zQKccVjlvB
Ujn6EfOSaxHUZfqMG4ztZDcMjReqGQ9SpBCH6bwLQT0PV7GNY5CFptJFn+nGNy0aevr8KgA8ewaP
VxXD3u+M0omTxt6NWA0A/JDIADpJ/za2+N7m0RyQb4lXX1ITp6TneZnF6TOwnPrQJ6hsI3g23rRV
MO7ACP3uzM6+nkqpcmMUpLgUi/EQZLm6CWtu95AmyrFQTXtPM27wAmzEnAbA4s7yYxKmULMuwJZo
T8MEzXiMFP2HgoPwYYIVeMfE0QmZx+SlGqVlW2Q/NZoCXFDqNYfEuCxSBWM2SW4B2eg6/EMV75PC
UN26IPdEBUJzulzJ3K5o2m1nkalVZQoCv4har4d46AT9gjBBdZkTQoI8thLWM+bcOJgtAELt299+
UVMCKjvDbWT2AxAZxQ0TEnl/6IK9LfLWBTgcXxTBAA4ICVYN1qcEEeogV7my52A40aAdNKCNN3A/
sgfJmuEXteX3xK59TwOJT5dsBj4WRvGWJgxfIFLQEXoxeKbUaIcyFk/aolE1YITmVSb0x7lMQNJn
oeGMiTxcgd80eJqUp6SuJQ/cQbO1ZHWgtiUUXJAGOqEmVAHEwCEoasXiRjCTDh/wnGudCRu3nSqS
HvtqX/F6hatOpEtkGgLphEGboWk2swMHWb+OmpYbu1D4CVDMuI0C6YA2zx+10Rv4nV3i1qnZeI2A
n5pYmQGNXUvu4PaAIgT9swuHqcKnb0KdG3uXfdYVwR4siAUa1669DIDNFZ+QYwOAD5EWDuJy9Mf2
VxyLH30p8CrBi8/TtXwRw8xkUKcdYUJoajvMusjN/WBaFHdJzyPagWzj7NJuwvKhQBfxBkb2n0KQ
LIkq6RyjBxsKVzm+sbU43/M7bQeMPZEJ5VGvH4oaxgDVeN20m9uobpLjoHXPcJ9NrjeqI6kSJTfk
LVgZAWK8jkDVEwFh1HmokgRinjTY+6RsimPQ1gkQdCBGoc90p00VX5hKZj7Zgaz8amd18uoRXvLc
TDS5KtXclzEHMwbsym1tVtKlH/iBU456B6uSHFsr+2+WiBXwgXHvNnWr7INmyg4ms3RDs5dzYMX1
Tga0fipbK9xCi5YJKH3EoQzMDiUkfreIbtnbvoXPS++Ar6m0chfPXbc3grTfIhf/o9KUdpdT87rF
E3v07KhStwAG2HJtF97QVux3BUjjXSCWd4pcbmtGtfBgQtlkt4a2Ic55gpZd7JUe/FVGruIguBCe
Atr5B5yQjKtcGxrXhwx1mEfFcC1MZrdWOwY7JQTKj+tRcvBTbEXiGNhmNymaGwSRsQ80GrBF1pUe
e5JbsUWgopwoMqD3Ur8OfhXeS2adI5cCxBGqF69otBSISQ8HR6rV7RxS0Bh2oVSCNbCxL2x4PjqE
5gdMBveFmiqXSZ9WDu4aJP1l4BO+BXl+zEDdbYNOPGGrQTEhhjpKlQYuzzAXAANAB4RhR31awY/H
kOv8UpEVnGxCNdv5Eq4/pVmUWIe0zcZOtXxXNKBtaYMWV1DDgECAkYNglojbMLCK/RDwqM9Sjup+
kh24aLst5hXtds666QI6NPVahP5x7mrTHQvp73uYxW6oNzakAV16UtN+EdTD/iNUjfFiGBq0nhpJ
eahC7uZZClDRt0J5i977M4VxmbILFvaBOZATYJsXbHBR0bdwWugYS4nYdX8hw72ee31OQaSK6u8E
uxC1yJ+8aYx9oFCaeQhUWwC6gjcltGEzSdDEE8KnjdBKKECWPTmkjS31O9J14GLWYzaDUCtV6cEw
Kf01WFMAnRhk3odOcWEBZJvRogdcztWLllIr6KXG9FDEFJsc9Z1bhUvNQVGVZ1oxp9+YIqo/YYR3
8NqbaRPh8LNPsi4F8lxJjzDNjUulpuwYJQCsCachjI5glmtqcXdxcivnxyTWpGcrg/gnaQ2vtNEY
+0H40S01ynBTCNZWU6XpCs5pspVgUOwauwP3l5ndA25/KneP3B3HSAZtoAbt1h/z3knqClQ3Wvn0
Fdppo1pR6dqqApC/AcPhGx3Ye/DaMBVVCNKaUT9FyaQda6qa9x06Rhn5rwWmBFnOKxB1EsQ6nJgl
qVC+02EBpGwSBOKEUQV0DnLdzdUsgrBVXAQ2hhJtmt7iRvpY90uBf5grJwkLbG6Uob40cR5zQWbX
r0lp9ze+iKsbpSB7NTNl2Flz9D2e/fbY+2GNgXpuYHjqj3jdBBEqQWY1qF6uEOlgfFp8g7Kp/AHm
s0BmBjvY4BDa0VowS6/VC/k6H+1fk5iNXRUPgjpUSlQo181CVLaOYpgBhHDf4fAQ99uBPB5HEajg
C3tyq+LFeTnGyktopGpKeUOdoGGEkBkBHQZYH9hBeQM0KPgBR1K67nSCrHacVUf2cU/n3Pi3Kini
Ng0y5V73RQdR36Q8Rs0gcAPw546ljfqxjYzhWjdEgz9lMz+C15lvWrmEeAMr2rpUh/Kx6tF6tkRd
PvyF/4ruBQ9Wg1YEb42qR+kvC3fFg/DD4cYg3sLKMOnx6J0lV28i8dOyM/kPaeEPPfEHwPO+/NMe
5/h7bGCGxIvV2xcG/mgbuurhXUXpbQem/kET+I1USLZxhVhbgeLfNRvvO8h0a3DF0GUPEKnKjQaq
add085wRms5ILFamobtxbcINskGw/B6oJnltFtUPiqR2VxjuJu4o7HanlDwbvjlnx8avlgQOG/GB
QlEBqCmr58ipLMpn/8MzrU39hnz0lZu0u/HVSDj52N7RWAz3KU8INWDijV7BGKcvqKMZKgiZCT6K
G86Uigas5LiotfjURfqzPETpkRwUAHnl9ze1HJG4ViUVwYZSo4/V4aashudFAdELdfwZO1XgmlGm
QrqcaEa4Fvhit2F73cY4H3GcdIJddQlSAmCbHQZAlK+k6VksnfUUaYofZmC8mIYPrcvM+vEmqg3J
K9VQuRAqFAI5lUC2SlS2GwqoEElC3gukNeQ/UISFE9pKeqckaXxfG2F4A4CAo0Ak0rsCMNkPhGOg
nkde+hMJjpkbWZeONlAsKkYj8NIo9kNetKh7bkWqHahDQ0ORLfayNaj2BbdY6iRmHT7aUVJeqHPX
HgfeVAdiaOHGoSVdITF+Ozai3SsGwB2L/pdH9oZV1ySRn+lFPjkI1anHsi+bXWnFrVOqcHYKEx59
Bk/H6QIFnL6dDtO3TlgxijAVRdzaxPfZVux501qtAGVMbFd0KibGRW39xp223YJ0Xt518jRl+Q/m
g9LOjgq+V6WPViblT19tFwhd/DqqWCfRMXwa8Ti2YrDoKk+RKfffy5jq56YLLaxwxyotOnIEvfhm
dfY9LDC53bHR050kyQJ7vbYZHZniwvdKEtoruOkpAt2NWa2fhCqxB9UuaBdYPbdJcNmkhXqa8Nim
8VWZF5YBy6K7iiyl3MnlLIF/wza4GmM13SlYHTuSaYU7NUF5sZn9gYSKjSMoKwRqC415nHYta7Uz
/KD/EcJ4vJyqsrrGOzzd5gJQWJQZqavSPLymJgLiEYRfkINjj6rFRi2jmWdLjw1wZS+awhFeV4H6
IW3lbS9yeouhPLuw40LPgkZ2pL6cX1DWyQ/4ypb9Dp5gd+g6qyIfWryFBiHhzZKwL+mdnCrIB/uY
wrOXwWi/I50LuIe1fjsCet/rghhc8xXbg5FlbrPWD7ZQQwBV9lwhXTrD8ZctunbQv/GaUzFdHhRy
BrQvkHe3EseEEIt/pG8AIVbnLf2Un1Hc67sAESoPMDZlOrUCd5nZ9Z9IsudyEwcaHINYkenkL5Ge
mgfphqX4pVW1/Eo5XIa8QURwD0vA8roOWZCkSNttCJuGnANc/SiH9VXrp/SmJhiykgVs0YRjeIQe
gj2w0SpEjtTTxyZ6JUtXXLjvuM4u4V1jZ7UbBVQ81A7/Q7mkOwV+7ZeF91CzyeYRJxoeh8jaJGqd
O203PQ8Ci9q6hmAQ9cE9T6b2Hf8seL22kTwy4+LFrqBKZmAxt0aiRpQ44oQ2J7UqXoUXhJeTW5Wm
lJeNqeHAik3vps7Wn5I2G79Ljd5Wbo8vI9WfVIFW15SbrOwxh20pNpuJ8aQ3BUYWOXm3bQShWxGt
HOd8QY9HEnUuvH9p8Nekn2aLA1KDwonsyLR+fklTUeFBWUim4rbojYDwG38OPsd8MyP3dLAbowdo
OIAmHYlfrqcA6/FSgXEJPrneKtbQ7iV/bhm86/eLD/sFEnCaY2Bq9QRMHpvTOITtU9jmcNMhM+eq
xhQeodjJP6VUI87SG78AjT6C+TMQFRj/YvLJeh4QYNKdEPnw4wRXHIqGKB4x3VlKAtPkTobWOviT
Yr4s099GJBeBZ8QW6Eca434G/+u0kgpnAWyOJw2QlPg1425CU2BrAJd9rHNYurLsaxcxhqH3Kape
D0GGdawfY/psBLQuo6F99keI9Y2RZ06CW7Gb2V1/DNGiwrezzWIKbMnJDCyzZ7MSa5n0smFAdlDc
XbOc0geAz/ErTUTrGdPmmNBh7P+UJSIJpP/DLsNb+D6efBuzxSp6HpOEWn9NFkSNbiD1zFpv9svk
IZ/D4Y6rFSUpBBggcdqFwNsp6eUbxF2QNZN7vHTxi55O/CA6uHLTwcTyoRuW1BTYlDWr1pnoM/eT
tdP1Eum3TpU9i4pJ5wlJRbYEF0W3x2VpG3XatNXV9FqN8/4GzL/uQPx5zZAsJcDM/etBzdujOmcx
5GX4uDYhBXAcSX+RO2SXxtKUqSTqz+BpsecLhxl2dSb/DskWNsPiHK8CL92aWPXNWIeG/QDAWDc2
SNWF5LgjpTyUn5DvC/z4HvqJeYdJZPxKPa9D4AKxh1taj74zcVR2gNMAAVv4aKds79CBmwW1Wq3D
65TWH9X6WT6kKdV0UaT2ntluTnnVKxlqV8ot8i20MUvjpidaOumkexWYnLTf+R3HdFaAjhA7yx4e
QIshd1p7ot4rkn4M8JQEsjNxSMKsnFxDldGcT2FmbEpTVNRNLTGfUhQXNlkV4lPY+cUrVnwjjRdJ
hWepGD/CfkRyL0hBJqcL54swZUu/gLaeSd1WdKZ90YoW583J+oXU4Ugk1sFVK2uukhJlyCoO4N10
/u8o4JijjlDu5dwqUqhJja279UzQj24HLu1QW7gH9AhNZcMapu9l2TZ7RWjUKlAI9ndZqFLarwXW
NxG6AgSJNYTtRqfR1YDTLXQmw8dWeKfXbfqnF5r/5CO2c4rjyPgOw5hiF+JElCtLOhSpeTeoMSAb
QtZm8zXebIXWI1bQZTB6Cr0+1dD0BRP6VhlVX17rFGTUN1M6PirTGb3tBar2Bsr24a+DW3371/sK
ug1W9uE3Oqp300hhoVl8K2WvsE+T9C/1V0EFqhawPKCtGCOYqroSEpcGtbVnX87uMvkgefS2/91U
IeegyIt5E6gdVPCtZSrfiMjq+qhJEZ2Qu36ASHsCKvIv14K/izcVonnA26CorMGsESYuiuUL/Q54
zKafnAGA39efsAKZMkPvRlhjWa2mK6YWhbU7bqSQh3rwfxhccv9yEHgyuFOgt6vrOurVK5RkSLCn
mmNbn0y+ATJnD0oP49evB1nJC5Jzs2kFK7Jox0KWWa31WGV+JCtDeYJV7LXUi3sZJML3jH781wOt
D4iKCOACZwbMKuPlba4OSNxhjNHTY7ibYHMi5hecAXye+/vrIwI1pVJD/n41HyaiYjqjX3/Ah5lS
cTUQmrJoZyIdvZY4lfISITqMQe8HefpV061MxAsy//tIt858yvvdBQSbDikmCuhzctMByl4BV8H8
J9Y8AsdEtSgaaLFu23PCsO8/ZhmCjaUgMmNC2BKKukJJY/3mi6nt7esZH8JX/I78xkOs5t/M2MdB
Vgd9ztICcQMG0SYKrjhQumrk6Oeg2Oc+ZZnNN9cJ6UAaJ9mAZJjpzMO1rzj4liXdGTON99uLb0Hq
U2G64AgwXcralAq0wjxpOErfFxGiVYh0Vdfx1Ae7fzdjOGvhaYCyGb4GkGXWK98kAtq0XM23dBwC
t5unZJdENSo79MouJCU95yj0Xpnfwm0AQh6AjMWVRhPGWg02GioRRGYrbjMb0+CtPSXBtSWX+VWp
WMG3zjTy5z4ZHgRSiedw+mK9y5exTc3iIeDdBOi+2uXw8KYGCQpxm5v7BJURXSaXHH756S26fhmK
WnP8bQBdlQQt6TaFGiKwWnuIk3Pi2Qu34Z/HdZkEyhYmussGpEVmY8V9EEOADUQRZqcifBTqYR6e
7IaE+lZpnvwoBwAVnrlJVg5SH0ZcPx900uNwUPLsZCs1TulafFmjEYBk4ysSBHTlStIxejkXaAAe
4YSfvt5kf11PPn4wuHhkHlGXlVcnZlIjtJuGIDvFVX3hj9VTNwN4oQSNBAg2vb1vbDrkwjZTaVxA
2HiQyJ7O/ITP5pzYgnuOMMCG6PD+0EZJrYqWTO1EXe56lNqrHivVDe2WP1YxPxkwwQw7/DWO9VWB
x5sOK2VjSCi3aPGvWDL2iGzQvxXYqeL1q9RHeuXe17/w0x8oiH4UlUMP2ef9D+z6ALg0qJpTmqkn
Y8axqbLtTYsORgn1Gzc6BCeM9gXo0pmL5tPNQRYqePsVaLTWanWassEuOU6zUwKSEdGNTZ1zR8PN
yPRvpf6k9j+tBsfnM045fyWS15vi7bDLNfvmGp1IYMK6ZFP42NXn0r7qn8fh5xSc9NDGl+7J9wGO
NzdUsYFfn4un7I8XER3xNx+9mm65iGA5Dll2QnSRZk083epmRmcpA1RoZM89Ih7UwrCXGkJwRJTg
Xqhe/E57415PTYfHbou8/iUuCCRh+kGTqYKMogQ7VL0MYY2rcSjf6tK0yHHkXjkwRj1nt0QMGUko
qZqNPgnq0tup7/4UGZhBPQ+cBWTBzeeKHJScZHhxDvGCvtZ1OGqeNsMqjho8oijHW0MJnhnz3yLc
Ti1ytyobBitNZ1BGfBgwAQZ5+S31gwcjl2/9pCSA55+BwaO0P7mizC+sSni5UT0Kw3dt1GDhVVoz
pVYjoUQG+AS+xFYDPe/4eiZAscUu2ni72lB+95X2C9gjsO+h9epMddAZPEa0bKntgkcIgocqajon
bpRH0QRH0/qdUMVKNfu7oTX9BoES6Jgc94GepBMMgl5Ej+GC9jBKwyXSiV5BJ9LpTcSem+Du62Mm
1q/3cvnaNjevQEnUJDh8v+24B2Zq7kZ6wqzjljoJOhf2WFLjly7GQNmFE3DBDKyfMe/UeD6K0f8W
RoMjqLs1vvIr76QTaK9zN+QSLL4/DHSBFYFpA28jVcvV9aQWVF0irShPSfWq8xKwThrVWUl8q+It
ag6uNP1q+we1SwAB7M5MycezQHUfPpZOrAGLfT0lMp2m3pgSQvJeyo8zjZKtKim1t6hP08Md5T+1
pYzPKJoCijLr8qZN52eqh+HFjCWph0SVgbm33d7U1QR+MwraCy20tK08JN3r17/14xuOjwF6XvxP
VTWchd6v3mQOnYj7tqG3wQEqm61s5l6mnHktPk4IZqoCEQ+eLPhii97A26sptEFFteHYnEq99pqs
+2WCj9ZV66T2CZbdzSUd+TOh6zrcIx5hSAwyIY6xCdaq69JUI3goGDKZBwUTPSEdEfwdHr+ePvU9
B28JBFhqjRQYr19To9H2/ssskF70fvXiVNuHqH+NikdrhnJmo/pp32pUsePuKpB/0hXfFNU1aclz
HeuI5uWX9XiDedMGHB+Cyb/yhOZh/mekEpNKNVcfDIwUNh+EtEC9HOXIGeXk1o7PsEY/Lr+2KApZ
+nJUyCRWTxUaySWkrKk8zVp79KfkNomqCO4TRudfT9Qnj6IGDZK0Be8ZGSfF1UQNUSFqhXbkKU+B
fyRUrl6p6qf7VjJfx3zMbiJbG69ig1ohYBcATNGondkSH3chPwFaLwfStMmZVj/BMCOc4NE6O0XV
92nQ7/IMhj6tEQAsdvqCLviZXf8xAmE8wg+yAJ2c01rdQZIcFLKeMLlBbhsv2oDgExdA6gUmevo6
GoLfUMtBvmYUYKlayp9fT/mnn6vCz7RNGOkIzb/fmpLc0Vus8pJDJsMJ6XmMgiK/i1p073uEAjWE
LjrbOHP5fTx3fPRfuuZyIsgL3o/ayCH6M/MyySFye2jOopj17wOsd2P8PZRvIp0Ix0pp7tvypCk7
m3IrykFOqX8HIQE2d3R720PX6TB1+ZkN9MlpIeXGoAdaKmTrddhdqgL+hm8xo8J+6C1BJ6r/NtOg
+3rhPkmsdLJH6q7wwGEor5PIKgK4oeCycGqEftMgJCkV+AVAYgjC5h4EoSub9kPbTgcEvbbFMJOA
1N6ogvW3s/IOi7YzO8lkzd4/pu9/z7LT3sx3OpTZRCe8JqC90albjuwckBwbCYe0IXn4+us/xhPL
YKbJObXILbTVth2p0s5RowN2jaKDXICc6drDbGX7FkLvvx6Kx49be1lNqq+rGko0cf9NdLp4/OJ7
Q6cUmwgkIoJY+RPgH3RmFj+eDF4kWyNnpniKd9nqw1R7lDLg881JLfMTfr/3qhqeuXE+SQx16g+K
ClJdpYa9TskBXGggJOfmZGV/aqVwhP9iK39GiwywhFgwulp+mgFTxsjqfz2Xn33d25FXewQ9tCqw
rOWJb8p9JVo6aj24uq8H+XgAwePaCrc3xFVFXj8ieQnCEAyHfmv2fQXtWDWuIG5kxzlK5zMv48dt
SOAmY2BlErYYH1ZLinvQWOjMnDrdnIlRAC+EeNwhkBoWblkl85lDvzpjdHkQDrGwocEtTfm47ZNA
oNJT9NOpF1buSHlW7uYOhf0knUrPlgN01otG/VddCco3dM6pIdo6tV1lUSt4f7CRk0VKs+vMk+U3
3dYXNvlOOCXHXh/M7cj8XiSDlJzbpKt3cRmVUo2FJgeEWFn9cBBQsM3TUZZOCkCGg1yLZNsix4a6
toDl0QTiBhX04ZF8ErYwkTJKc02SOXhLJk+zmQBYVpC8duxuSE9RCWUsSxvldg4iXtoRP8rCEmcW
Z7UZ+MVIulg2cR7FVuLJVeRQyqnSBW0hcXZ+JZPbQc2pb5PpzLt2bpQlp3lzzWqLKLw95tJpsK17
uSyLewOxVWcIQulSlgt1+/VhWp1Y6oZ8DtB73hikTlBcfz9cIkvqAtCqTh3KxyP2Q2cO67m/v/z/
bz6nalIoUbJdnaqfLcSA8L/8+avrFCH2wsQwrzppk2emoGvcr6dHLN//5tX7MD/Lcr35/QrejzLg
/+pkz7fWd1ucSKppEWUUC1SnB8BdQJzfaI9I9n098rmJW66KNwO3kE+KstOqEzQcMbpld+bLzv39
1VVdltlAL1JnYbjYQBSeq46e+/urW2VCsVuSZ1Ymn6817U4O/ruNpa/aaqbdtWYB7vJEmARK9xoH
gK8XYPXM/O/KmyYvNWUNlCTfL0ATtOhGGlJ1sqz7qtiN2k40L18P8eG6/3v4/m+Iv+nSmzVGZbNH
BiyoT/AyvXiBU3SWo1mPklICij3XujvzQX/DhjejWTCb2mnmKFImtgFqNweI919/0LkhVpcXEHRb
nZbTDuM+1xxFXHbzmSE+31f/zNnqwhJxHaBFwRAwzQED29J/tK/++fvL+G9myRcBspUQC0+IWdao
ld7/dzO0urCEBBcqmVly8sCoc7MejsV/+QWrK2tIstSIcF481Q/KyO10ZgGWf/7hRrQ0CCQKASY4
//cTVJJsIrHR1Kcxa3ZwXsI4dvriqfGn09dT9elKvxlodQNaCKS2ilHXJ9vEkApPuuBMDPLpbkV/
gpoUpRvEkt9/CWAjXFqauD7JWeKaeHca1U1mXn39FecGWe0nwE+jgfxHfTKiYAvD4T7BxhqW3ZnC
/6dXia1hh4xzMKpZq+AEUFSvTYCITtbOCoHVOLfqdJj1268/5tO1XwRayC1Af6xrmnrf4NFosLU0
bKT8o/pnbl3j6esxPlt2wAxEvzbybLq9WvZMqVpUCfr6JJlXMKzgDvwH5+PtAKuXD2B3ix4bA9gN
Mhg/I/TUv/6Cz2aJIqomU/dBQmCdfyFRGTCDc3nKfjW4lYw7SN5lcSZq/2xfaYLWnwK6h7LSapr8
tPUhHVP+MLpLKX0a6+v2fyUGUbwNfhe3/3Om30q9LROxPumaggAb3r0WPazVXWUhQB70iEmfIDw/
YAt5KcnWta4v0lLBRRqF80ZbSupfT95ny/920NX1EpZdXwUSNXvdfNko9vPXf/3TpXnzSatZm7Bn
HDK0lU4TRknBAfkBgGxtd0YG8tNRNMIGDfAVjcfVxZIHVkxkGlSnyQujGyt80chZlDMvyacTtYjk
LUp/Syb1/vYil2whTwg2QHJRblXjTB7y6f568+eV939+ttARgKLK4gcdwNMTj1Unb79ejU83GA7U
yy4mk19nnnNGp0/RRjI2C6+oud5Z2Hii27PRk52S7HX1P5qy/xtvHTM2ZW2kEzYEp5SwJJvvp0o4
X3/RusL9N2okh8cIBKdw7sjVmTFbeGEtWMxTbe5h4MPtB1fUIO8ATxWm6LNo3a9H/HSd3gy4Oi8R
cudGVjNgq2x6LKBkJyv2Xw/x6Xa2TdonmIBS+VztNF2vacznDCHBthtxtKheKx3Dp8PXw3y6G94M
s9pxHHt9NjOG8XO0WptdUO8qZTdhx4beyyZg4K/H++zJpLQjIzDJOgFieL/Dq8wodJRoy1OT3yY+
ZpNeYl4iqpKeg0l8dlLfDLSuVJtGPyQBHmUn6w8KXap2pkj12Q7QZcoSqJ8i9/a3Kf8mYpX1LIMe
zI1pqVvLgJyMR+SZHfD5F/wzxGqqRpSW60DPOKgIixnhrj93mX22xf75Bvqb79dCQ5HA6g3aFAFM
PSVL8A+ER6XhbpVpZ5b90+kS9IAWyUyT8tP7oaiSY99SieJUzDCUXsh9M4TYvt5an37OP2OsUZJ9
k6DRBJngBJVP0x4RZKk0b7FhPjOM9feKXL/RhK///2vW7SVTHg3MEdXiJIusgEphW9eYvXXuWIHK
baAaHgYqbdcJUhnHGO9BkOshrC9zpP9Y1bFborIHHod/gWCmdaiRQEGYD+9abJElDLY0tQ02WqlJ
GzjsGopdQc4uFrmxLwbzByIwAALL+XciSeYp1gPDjaeq0l2MOJCAxBSoRXRIsfd5lna3Qx0kXggl
EbFLBMoony6Em1BwqQgTj28yoRrWKETkb2ndORNCni48fKw6leTFausQNjmuDkEV/Szgaw1whrx4
xL06Q5X80mig+kXzYPy2TQzQCyVBjAQGHhZ0SFnqtCPR74rD0zxOF/mMrHTTyo6FZokEtQg5EZQQ
TJw5sX5LwwFJoHSx29sjURKhXVdroNanEWmWSGs3kYIqkJLglGQLLNlMHaUWitU2qlCIVSXK6O8N
PS5vlSJ9UbNA8+D3mD9MeOo7FaW5XV6F3U0gIe9N96xyNKS63V5uMSHGV80zEGC6yGrcmMLIiD3J
aPW7Ru2bo1zC6847OuUIZpUYE0EpVKIKo2/hFz/MNmh2Os4gHq5ANuATeDFWiGFVDm0UC4hU8mr4
6S5IcdP16/5nowWGk+ud+KOn4eSEHeXsSR40dB0NBSDfNHZI6eE/MWk1fYN5YY7UpQ9ZzlIx+e6x
fpirAHsNbcL8rZNG2FYVIme2nbffitbQ3CRDbRxASjRepkOoXCpB9qcSlIJAi1iHvuuLDZwKY1vP
MfKpOToXUNNwipy4BIbIGn9GOPVsAkQSPDyGDG/KI3WPYDhQMr2sr6LEsi6yoW73OvLikNjllAU1
BMp51TO7w9ym2Nz8CGYDppuC2lnfBeahwu5qE7RT6sX19KoMxwGvqD6fHirTR1EuBDWEeWV/7ful
v9NjDKMse9b3Yze9QhTB3si0WBQrr1wDDZfUDVMkFkuly/8fR+e1JCmyRMEvwoyERL0WFKW6WusX
rNWgZaK/fp19u3ttZ62nq0giI064HxyxmRtV1Z+U3Tf7qYnuRHoz5ue03WkjnHl2V5wdm/LGgV2J
+FipSR4JUML2g3bDHk1hsmc5ydzH0fKvm7RPTDAMbTsnOkROZ9wqWRJ7Uoi0Ye8574ClFntHhxVm
QFqxLjJ360EVnbPTTSXYqY9BtiD4uK+m2r0YTd2HvZUhKDPYUhqGdL5M0K5CuwGO2SdtfFWO/NM8
naUWt7d80bKHORZs2KKF+pxRlfgk7SqfC+AUYtjRd1Ev5pNISzzXiZleuzwZTyoS0WMUr+lJNXWz
q4Gi3nkLa/beChWXnWZArFWZfmkG6A0pwTHlLDPvyyIV7N6b7i2k9gbRUg01LrF+bIi5rOGy4Ze3
7jfMVBtPp5S+i1Q9UBhHH6q66S6gKGj76/F1An9zqiKXwBlr4oQYkntXH+cgqd3qNS5tZ2fyj6Ep
ByuYIVaGY7Y6LIjWK/ksjZ3cLGJNUpuMsKk3fFODFacdMECkHriG1Nh2mWcWAAF3ArEsSebkYolv
bP4R3sO6AfD7ep+sXfMTa6zpAwEEqyodjXjB0C5+bzl/CQ0BlBO9OrCdnWBrjgvf7HE99lmOSq2w
px0x5pjvTFwHSa/bbNf1G5CnpI601jGY4nZ4ikkIhf22lj80a31OXOrnsQIJY9dru1PtSrQxb6Md
/0Z0j9Ua5WWCb29ITT/nHhTgZpB+qrrNlQ1YD45ND1BSUHolCcv8XoSeom69PVwvBBrQBsNSy1ty
ZpX8xtWHAJkNST9tnc+ODXFfpvnvVKm/hhU+wpXZ74jB0NxsjWI2fxAXR6Fy+AXItmHL2W1/LIvU
hWNEjS+GAVSzuUk+BpKrCGaTJ+bCOZvd4KaqXnvu8pkfs7ULXGmJCNoSV0SegvGL2Qpn8wu93OJW
5sGGMLObWuqHUcqY0CkANPTVADtBnKgX/kWexCIFZCnTrgbBohcvqaPYELTa4nVU7Y+2rBCDoi/i
ktXTMGjlZcr19oyAIEZZ7wJ/kwLe3JDy5Dsbi4XlU+1Hxq4XlBUry6wWT+DxYvM8eRrLiwzuUXJ6
9rmKnT/pEtFfWfW/Udi9jvOktB3jQJ0woJrhUJCLirvR9FO7yQ7GJOV+zOgQ6jwvITQV+zEbMMRz
41RXgIj9bdPI7Nxt6t5ttHfDzDAP8jlhW6a2/nEYIXSyY4djTyv5Xz0m7dzNwmb0lgP4pzlM6I3x
FZ8GYiDshLIiyvq2NLdVm2w9GyOCk1Up4ynNNfFpm1HcoQmcskOqsRM66V6G9VDxijcopH+0Bu7R
DvbfSMHQ8TvVp/ghmzcqt4E7cfQI+3q1+4XDq9+1DR5Xx1vlLeuzOdizwrF3BhvTkIFlfsO86t1R
1oc1DK8Lyyi7DrHHI3zbHOYVFaE1Uj/YSOp3YLi6SzFo8b2VgiXBdAsuUZnE2OacRbcpmhFEwZ5m
7zAV0jxGRcZnsMQWqtgGOTepKFADVhzfGXxoZC69JHTyama2F1thX7BnWG2Ar6rgDGDgHCEQA/Xm
4EM7mklV7JD5rufZkXNodGZ2Uizh3o65JHIdS4DUkfzDu5TuFdvHZ71H/4ZK1H2PoNGB3OSqVmxI
MgfTRegCZQkg+BvvCr4iG35sGLBft1rPWINhI2CXYVcuFuNjOUPWiHu9ugoJXG3Sin8NnNRdkjGa
UrqNM6fX0ru1Bs1TWmN+JCG63jX1wMOiTBXfSBslW4YP+oIgbGWnfYkDXnzRk+oLeYgthQtVL+d9
AcSC1cOhea1akidD2bo+P6oINdYfDn3FqrRfa30Hm3307uBV8DVeWu/H7Zwa4aMmAtiN3j0YbXcv
9YndwrnnoS0opGC2J6yzN69GpfVfNmvGLGLmCy7ZaC3pBugrZ76RD5uZcdIfRNtGz9EQgyMa2vmQ
VyIK8EMuezsmXOxVK4dz5HoQO7VyOKz9Ej+jmssfZcKbcOkppnJ3HoMmHqM9I/XmWW5r2MgakbJo
nEFg2whGz2YW2tnoHlJXz4KsHVno98ioZYP7ZFcKIF1ELZlMLg5SZ23/TNj7OCeL6YFvNt8FYf/p
khRwW1Haqo6gs85bGFnYmNffQJqtkDCvvulAZJhmaxk0y9rd6f2oQZLw+LvukqIuUamK/rn1li9b
6YoiCIPyDC5xmc3uOuLEDnJd/M7W9qHNZGTsxmBNdnJdvweAA+5nSY7zTGeOTK6gjM8Um91Vf5uQ
Sd1pFWeqi9Y9bDqLlB+78KFcxPwUzUvjawkPIxD0lwlfYkAy7Z9rZMxyCK6fWcO7g0wRGKwzleFP
oyfP7DazQj+TVXAowQ5Tq2x/Almz0zfVWBF76XHOlpxEqy3CtovnvTRx7S5pVOwdyffUVjHsKpd6
+LJYgrtEVvTnNC3aR6stsyPbWmWgoT/HnaD6L37xy8EYc1ZYp2Vhbun8nxpoFb+Cubhg0mNb2s6j
Z4AS62FiLflQ0TyDrurCqKYSEUxtkw5WTiVexhLkKAszeeAhZr5qeJxDa6WCMhu7v4elx8VAb6f4
U2VcQsIco/ZDA+emo2YdW0za3c08W5+s3TXsprtJtdjnvgHrfgO5UNeult5tLtdi+zoy6NuVyjSB
WVjjvrX7kYGrsni7t3UnLqrMXPtOwU67sn/IXNmWeNjheJwsJDy+AfXIB4REEbLaUAgqae89t6mP
+ZpiHxbaR6GQtBZdW5/chvB53gouNG6ZkBsd4Fe4+VRD00iosqPCTXHd92Z+IjWx7EdkVPeiGTNy
8lHnPCX4o3aik0/j5PZk38mwcti793bqbGB8mgtt15bKxxzg9B8CzfWyI7XonhsqwJM5ani2wM+c
soL9A43SOrAGQM2Ejqn6Z93ylwSnkqdyuhQSIjGJixLeO8WPbuceC+2Necoa5w0xGA+Li+WUAp91
es6zXZVEHwXOPl/m0oAgbWRsGm0nIevjOzTpCfcnGolc8JJrqxb+w1D7qucSkF0WeCApKe9djR9V
FBQzYI04MK1sucKJsuC3ZNZ6dUVzj+n4YwAafpxsVq93g8lStVZ43WEir/rkzHoXJIBH9gJRaojJ
hZcD+G3Wn/lisjWfvFIHkKGBVvyLEmn+cfRoxP2SoS0UdQVSq09uIbayDRqvlih9zxkjzgVRv/cl
i+lG5ZpA0WbnaKyJibwaJCA1x3gy0sG5y6OOZ73aMKyj3XFCUu0EnVqgdGHzvCPCA2DRUh+x4/xp
Bdkrg6vIeZ4q7c0zXO3QLVr95S0RVBcCqXwuJhL6HtSNViY9/hBs4elosifOueBbiAePwDGIAZHb
3enYKIKWKuDGnmCR6KaL1ZfWID7fkWW9rKbYA3CKnGKaNvEY3Md7Xc3ujrGXsRdRq/tWnK27MoeJ
6iqHxI/prD4tHgOtufnnxeCGmhp3gKhiiYVY8u3p6995BjYFBgbKtLeagb5IuKW6OYclFwyI3OOI
/MniO2k3gbaW81Nv0N5o0348dhahSKCv8U2nLGAbpeXCCU2Hu7y0hgNrtcMn2gT3YqO2vIUsCcl5
snBRI/14TzhuLiBJ8gARLBhpvlvGPaUusJM6gZTp1cOT0U1/44QbJOlHj5+lQFuePA1FGLlQa7gQ
8bkYufigpB05ZyiB1nWF32iaw23XN84+YRkxMGLcZKJvuAh2qLCCNEly/pqu9y5rGyxFt6zVt7XG
P0tqTC+xUdWn3tJQg+jlgqmbqGLR3FqtwJzoJr39L8mtGaof4rtozoo9rtHUb5qINRKBK2ZfLqq+
Vb3x24lUf/Y67npUeVzLEoBzeTRyAKwNEJ18tj9RVvdHs6jpmzhS0GHu4ErUJqHhKiNvC5Dg1dOX
Nyddt7vmAhlUNdR5WqEdnEFGuDPp204VZSubafDT8rr2O5Qloc1kdOd0vYKKsj7Q0BgvmDXFPsIB
dgcDWMFGxBuSlnpyTGUUH9226h4Tw3We+KuYO9vhm4nNTZvV9Am6UAtmCZhBp4rakWgDDtSPw55h
uHwb0ibdL31hfmZi6G/MDTK1a/EwMb4sVNBzjF5GyQJS0eMoz/XozQCnygmtVfASQVX1kE2DquiM
o/L4rkEc+V67fNzDyILf4JqcnauHL9hzov3UNd/z2HUvNJtgXsVLHBJXhOoo+WAXhGyPlZO8rNk0
B3SAgLmZbg2HgnVq2pDYue3hbzKcAst13hyToZOcPXxmOtTZU71Y6tEaK+0Cfsi5wFdPbh1ZrGGZ
u/l+hYpOC7fhryG227/2AY65vsudmVK1R2fOvZkWRhzxZFo/vFj+PAtDxUA8zGd2TMsMVNMRH3e0
x+4WoxJMHV6dm17Cdoe7tIIM6FS86ypQQfx8doJDx2j3se59EQNvQ22oeCY1S301U/tMGj2h6FJT
aMi6vKUsHN/mCsKeuYnZuTzCHuQrFSJuwfeS29wKMALnHyvYibCqRgqNxSr3XGcQl+io4oBKFNmx
r2vvHDvGv7ZZWDVs1tVvWgvgpXT/NY2OqdAr8vOiLdaVRaoqQIrOdlgcm91jWw64Dr0CHXjTSWDY
7ByH7hgPSLkiFTalinZmVn4TCUp4WLvfZIYwBdREmGd08HU4rOJnA3ns2OapsSdHNvJ4HDB/OZpU
v1aWuCuZwe9B69OZk6MZDL33lMOBvHFWaOF0DzBGD/ME/tcd7p0idyHSgLIhyz7uTC3RXgt8Dw8j
tvaHTpnV1ctd5x3TAV0qh8Q+v9zmLibzFkKHso7SUUsAptvcA/w397ahcesysj7Q4sEAoFer8qPv
7egCtbQ7Joloj5FQyT1QVxVUYoWjy8fiD9lkXMyRjya2Y85xvbX29QSBr4yy9VBnnnExAJ7A+xQo
ZU3UEJ4n6sP/PqEuVuFarV9aMji0YJvZPvUTMT8WcQmVUa+FQsFkUY02HYkkA+BzEz6OYiI4kEr7
NM3yiFXyGWG0vUtqNaDH7rmR6Ul2IuTe3npoEs4GzdrLCiCZt0on5D9iU82H7fbvUVMkFwE28JAr
CGhYyH9jNTN0n2gBSzR/qIv7AWVxqiJoUfYcsAJDuwpnLU2ZXL9DSMHzbcE3WWJP35e12R95OM0Q
4ZHca5XRnLVurp6MKHPe59X9dipslTy4WgDosw9rB/TbrFXuSVptzVnSVs+EJFRgwL7n5u71vsi1
9GM0nP4mzVThW6kGPX2YW19bV7SJTeEB/dealzXtca/QnUAqYfdR9MSHIbj2FY3nVwoeiwMyft/Z
7EEKZVsfy2qNZ/I5A2zT2djSqPr0wgtObi1e48R6hn6XNDQmDCcaj8vobLhXnOdA58l+S3hPZcMN
wKL7/stOeuIBR2zLnySGt1Th9/5H95XlOLeT3g7hs301VTOGVSnToG7N2k8g/hOdkfBVpTU+ZhCM
An2MUBZ5uRNCPwD5IvmK34FjTs5kkNEOxPhc3WiZ8ff0o3UdbFpzqwEDtVbiPeu2sP/c/hltPh2R
fgFYwgtrnYy8Ksl3AhvZ4xKvQlOYydXo6gm8rwNH3cPF0LWGfLMX+U6mWKdoaz6tPFGoyVo6AKCr
+pNsWX/VJszmUTT8mqUnYlq7C1eRrG/6s+tBpas2Amyv9927QRAFH3bJ3ckqfKN63xigk3oyask7
oq+sfy6n/41TTh/ssTZnxF54Omg80c/8SEsydnOM64sGQu/PHeGiotWA2GqCg5ga+CNzwOQZJRw+
gozZE7rqjqEBmHsQsE4YZVVynBph+DWhvRO2pvKsbHLnPHtWwkroYNfAFgfv0nii+cBe20WoGZQR
LjJ9GbyEW4o5fSTN5gmQs276vArkk0vPAOL6UKQBxqIVPn5ZSmDxpRnt9Cx6nLlW3FruCuKN5nSr
XlL2y4cQKXv/QhJh8HWVeoDUFHqUNjH1M9Bj9zTDjn6LOl0FPL8Es20VneKFqsLwkteIwb9foQk/
5sJyD5GhaUcuOdEJdrkIrCyeXtwaVdhKttrXYlUcsmGineeN9cbJtoLWbb5LvfrO61L4JhvV1X7G
cd0ibMVVtC+i4b5wwdcOLpR8pE4ZN6fE2LfQ3uj15t+D4Hwcm7Kg54CQfq+NrfkNsbv8xzk1rJv/
Zu9lnzTR6uimqgZ47RDvJzZqsd+mh45k/O2q2Qt7TDI9sCmX+i7ErV2Vd7S7SoEfxNbs3zWHGl7B
3Dlrsv6JinhrUb52b2V2sdtQPG1/AfbAA14ctn2RsBORg4DXk3N5WnVwsxnZsLaV/EDRUgTCbMXB
FsC0e8ZLkOdA/Me2oL6YK6iyRuYdUK+SiRu13ZLlL0IwnJNdJ8KscK1HHHbfi7FNQiCO1ZKNaDxF
SJBo0BcIKGqvvMppEccVtQwK3fQPsnvll87FGe9LElcWRFw6nkZpU76XRfROvMy7GiVDH99ZtORf
I6fhObNd9SkgUQbe0pti58lV3OZZ55n7qO3rO6ql4cY10k/XVK9xo2OSKKAD92KkF+Zo+CHmGs2u
W6W+JxvOmtpje0sCqrwbGn26yBpkI33iaVenGvxzje50ldKhGKo6phXcdyGG+AyWF8B30wT+a44Y
M+LEmPBrIRcrBG1+ukbFwarlO9cyVgeS1o/WlXIitTUuuPBa9Qn+nJyg3I6NMaJTGdIQXB8L3apE
5rQQRyhNejkYi3jrSYC5ambm0qaJc8EN88F5bxwcxiK+ibjkDrdDFkRsnfqo9OAOq4IgiM6uynYB
lkC2TJ5yrTO2DhHvpl1RIrEuHe5RyG3rfa2o5SJh46ub4r/ZmZM91r612jMKeW85lnyGMBY/pQEW
09WpVODKh4YmuSymzaz/Ck2pS9PrcCExdO3Kko2Z7a3D9zY1f6VcXaYeujAfwXlX1Mlr0/pLNX2a
HFVBgabAB4325WroEzrDbpe9XAoah/EalXdG7Iork5z6anGeMCeyvmvuxpcsthf41BakectjW12J
BFmOYGJbRjlX9eJDx8B8hBzknWlCf/fJMNENxu3pIiuO+CzJjwZFP/ZPrafTuY3yDsYhENy0ACBg
OXGCHise7qqy+8KdYexl67FWmPHipqordjks7BHat9MtjGWGN4nxeze5TnnVhq5sLqWRl1ed2ZLD
0n0/AwcfM4xZfBxatuJ1i/Xy1pwL466hq+/zkFE56kP/MglFjZ5p8x7Z9CabMV55nJhbG9O4Hywr
O6+Ol59tfSu+Oz4C5qxcpo24Dds4T4LO6/uwG53uyAgHv15bJYQ05uKk1Z7B8VfpO49GexBl1ruo
ile2pN2zE6lkv6aRccT7Zx292aCai/rZDRleLo+jyaJ070zmyd4Q55NS5U09d1CDlbsGLBgtwI0h
Oc5SavuVXdy9UqMN8sBzL07Mn0BX+lmrzYyRCyYDuhHvCfQikdIchv8dvGiTdtNDIrqkC/TI7sAO
63l87RAzMK1xjB1jdkj+KrrnRJF48yJxtkWRH8depseNHM5VZ2Wwn3lcF/AV7fMZ7j2YgMafFlpa
ElEML1YCCEAMOiaSTnkcLfRJqQ3CYKapG/YxLfIxwy4B1IabZ96UFND9zKwjzn20reoyk8O66FZq
fE0lcqVujMRh6iAawnKuj64ciwdBpXaIs+EhR4t7yOwWQY4sxLXPtmVsaY4BaOb1wlq0PNu21Zyk
BgCidiP0hl3afSZp2uxjxF6+pCb1V680eL/wIsCWk6PP0scnc2Q840woM5CikGGLerW3qnULMQnW
tYVVMx9e+w6WMW457NkrVu/Y3o+jTA5TMTF4Xt/WduyOqIzqvTPK4ZGN8oXhEZywrB2KownI+6Yx
uuayiAaIrDm2D42VgSVul4Fyb2VG28bZneqmJ0kJetRmkw5Zr0lko9vMWupfltep6yIhTlROb5/U
YixPzTjQeqLC8B2qmgoiIuyt8q5LbHevedNvmtvTezxVdrJb7IUjKOdQaKb4txwXO8zdNOIePeWM
unX+wLhBUKtJPnC1iL96y6wO6C7xsvU5o964zdByO+NtZWClSIwVBVoVtey2xd4Z85131hecTHGe
Nezxlk/L0OToU3gvrypfDrRZu4Bqv73v8ma6VqLMj47rDludqLEJwODQUMymnCUvthkqlfJSw+Cf
lmRnZ9ZL0QzegYlPd25stXkmW5178Aibwu6hBkfeSTl15GvpNN82c1yjCthcBaZXIzPz/mmF+Om4
nTC1/rEIY5xsVyveJlPmD+OyTL7excPe5C18V9Eu3ucjA1/Diqtz5uXWGdhkesjK/CWTTsGVVOgX
ZRkzv4Aek1uVy53DAIfpE7t+9sSqIcOs5WRYUfyWx8tv1bcfkEYSX3CWk+9TtM/GhlpASi6BGl6n
TXJC2sXR7+KIVWTPyVVYW6uxw5hlBCmn0LUqFLCzZWFsbs8vILJJ73tJARo+EbeTHZXw+4X2iu3u
xILq7VKLNGQ6cItr1w3X0focjT4JrIVXrSv4ioO7TG48PtUDNzZx60ExfQD/kPtypknHfo4XRkPh
/tLPEcCMnZrxUe6RE3G706KQqZmL9dlR3R1BNBAy8SK49MNs7iq0iGHiWYJHwfx0M+Z9jdW1QKy3
W1qrv69ySm+8KhrOXG8gFTAiT3dQNibiafQJUnbpfSErvi5NZj5gkMyvogEevCZwU9YkafcibTDI
0nq/YzEuD72KeyL7VsnOsvGuFqMsWS+xXYBd09tE3zTkS5YENL/QtQllHdfIYyhva/JfpDv/Pwj8
ee4cfuRlcG8c7Zd7i8PUpfnw5gHcxzQM15xj+5hp/HVik15Qo+Qr8YJkY7WsxxVouW+v5YM7rf2b
zY8WeBkTMqEb0UXDCRvkffJBugeAvCSNPaZOIOJkeo5qx7lrE55QK6fNlLH5e2p6Zw2VvRKaGl/r
iNliNmGQE92Q7ka2TwP6YJHvdmO59xLRn4yh6O8HPeoPKk+rZ29MzAADl+GzDIOEFWZo5UftZH9a
hq6Oo7uY7zHcuRetcWOfoxbDKuMTF0xOQWOP8JCvuFzt3YSO4dIO7S6zR3fTq+WPHcOcx3Ec4a7Q
lsLVsrG0RX417VZ9tZVV3dChkkz+neh5oVO2s9sJZm5c0ZhNI2adjMauOOj0n1y53HkgynyvfdS+
F8Jdj3OSOaGZcDntmETWmvRrIIUGAD4q9r++nt4SLX7GUojWZ4vtzAWdwc6NXAJq9vTasVvBMNup
wlYxUOSCxOQCUuidlU3dt96346vQuftk3HfxCSzDnqsK2YKZMUGu7PSO62KMWWRw/CGf4mMC0C7w
nEHsY49MQum6v95Uq2cxmH9sPmSs7ffOYTbMzBeijdgx5HXJWEg8ZFRmu95mmoF5Bu+XQcXDTi5g
d2YXR2E2jPY14r5mNI0+glKI0mWXDbsRScQ74SgjTEfnxVW28WjKxjhy9SKzY+ctB3zDm8W1opso
a1fuBWWGZSp6SiEWXxgfli+9RdiiWtziRthnslJdzJU2e8Mo5PgNvxyiZVx/pEvOjGmF/mjmn2wQ
09h5iPo7SgG/42HVaT6nuXHNyQBMr1kZCkJGzBSvbfUziuw2WhcI6PdpcQMZUzcuNGx2NQ2DPP7F
X8GrEqZoAY9/G/G7CGVfSDmGlt0dpf2MEwufoQhy66kRF8uiK3kXJ2c3PYKQTxn76MC1PfdotVR4
N0h38EZRJVfcf+SuTN8lrjhT49d7XIujXf56zgP3rl2qc3VQN1Z3ECt3If3S0wSthn3aHYV21ehp
oRdzHmr9xcyf1+ouSQ/Koc9nnZZaMVj7K6djQTtKab5B4ruqbxb6Synbm/fb/Hlg0liMPRMSOnO8
2rr+34B/JRF/SguQBXTDzVz+DqChjOiWXr8oO8x5KLg8MixJF8b1cyzftfZGNNnJYnhtywen9UJ7
0G7qaMvc1PuG3zxY+ABF8UUfwln9LjQwrJyIIxcrfXpd6FGpeD+NpA24GZmUXvS4i+kosrNcLm6S
HVtZBJY86sVD1TxXPDkdN+2r29PtBw489kXQmDdM/Hy3d4N6/N0+NTv5t7LWVGUA31acPXvLvau7
N53zMm7yc24cJnHBI3YqCzDJ3KI5GAb9J0uw0ZJQFYpLpeeP01MUgyQZaLDOvxxAu1KcnYGunGzO
3cR7B2NHDg9er15r+2TTikCwu0ujCcnEOSF/xDeG90jAT50nYSvuNeza8iOu7wtx6pPfTUcBNMSf
LH6BV83AQ3f1ym0U9kGTZXIePGSKivCl8yPF8zK/gjbZMetQ8hq5h4aZFmv/GtGc/pCRpimtfS9+
C6aqJW9VNAfpqiE/vNbRbSpR7pHgyq8u73Eb5Z1UehvW3HdRdpAIK2utY4g7ypcEN82JPu+XkRv5
revyXK3crPLrhD3eRd/J0d53MwEpee9aml+auNwLhN6EvHAp2DeR0V6SEeltcSycajfhbkya9DgK
TGAQJwnuMlzaNtzmq4mgTnLieS9jy8HrMWQraKlGOzm+oCcIwFb6LdUg/vOU0fIELYaA63GJU/BE
TzNjt/JqI+OaM7m31HumvbFp3zHtdc1rDkbTyxdf9XfW/KJ7j210yIhlrs0/OpUHrXvV10fDeyHW
vxb/JqQ1DLBqfDjQ+I76mJFRO2w2JMPCV7F8pO1Ligd21I9RPJ/sSfdzyKBtDUjMw85B+55igVnC
aSGEI/UR3zh5n+pJiVdlBrWuHaltT7WxKXjQDaV/EnlKwZil5mei0bBrxmpX2t+zzceX3ax8WkN6
amJ6OkvksxjA5Vq7J2MUGNPrzNKT5/3i8+Tte+/Yv0QC/ZjQ7EaoE8hsV+MwgEfNOG4XxvKnLRsp
8WYmV28RVCQciHwHuDAFWlHtU6W9joTSsJPu3Oght+7nJD/m5qdB4n2pQJCTcIibz3pkZXB8nrq7
7U0400QknRUUGrGAZuexep4VVKSlIK7yjLta55aI+KZarhLzrAkyYo7eLMQ/WRKdI8DqTrTr01/Q
1nFv7rXs0iIcdC3QOeO9QNQ8dozFGR1RsnLut8FUr5cO996CPTWxgth8reoPXec3MnPhIR5Q2/gm
QoaefGDPdqxocNwCKJcQzWL3sze2cOp8my99UGrRtxqbgC4zarurvZy08m2Yfiz9uJQHQdGUe+fK
+6qte/hofgpOPDdrjuhzxx2xsg4VbrkJv18ugKI98FpN8wMdxmLS/Nn5WTlzp/any58d6yYh9GI1
H/HwQbJszzIehQ9TNHG7ZuTbj5N2decjwL3e5Xm4H7D5le9a/dHStWkk91vnS1NPMU9Kn4ZleTCy
VzX+OFVzWAjekjygQniS0K5bUoeVNqBBzziyq11Xfsn43lGNz3yWSQ2QwyfVvCEJKjHA0nCAIk8+
b8VWgpExGr8b634TrXra0bIfi/kfY5Ba/ZK6PeIr4O5c7nTjt1ywynqHpb3JWl6enOI9OHyH8KKZ
HdbyeXBJy653tnXP2y2knvZBPkb/Wtol/yThbZvennao4tdsfNCX95KgiOgvGjVW7Hg9OkCZE9ZI
OZFsIOwZYaY9jrz+XOB6O/Dp9z7es3pfmXZyac3ifoIawwefhNQvvj09jBM5woEmYXkrPFqQGaSp
13RCGWz9OPOfIoOSYW+3Zijwa7xZ5vZ8Gfwl+9OYQLio4HoS11MiA3Kli6Ud6C6iNnojYba3o/UW
W9mh1LlWoatkrr0XOeg+kk+FPXwswgxVfCrddwYGXKWLsLTekujPvu09RO3lUX25p7a/sxv+jwt3
5d1YHnpmc2xOnqbkZONOaWp9l6w3W65nXF5MTtW85MzYDgj5W/KeipCHRsm9U8L9QFBZP7pIe5qc
D/mDQ8xDUAoRucqLwMbyztmC48731o/YelLDTeb94VYpxnM832A63dn9dXvSmE3zEJ0wGCnjNm0e
I4OBvOXskTbyX/uri/1ClUefZFLfHt0wpii8ejq/i4Hgp19Zfm3IHkCDXO39AC/AujWMu0WcOsVV
Vj/K2QlHXhumexYaAwkVyuzWZkgyrQ9EVUmr3y7d4zJ9OYJvzEeRfmqJRRiOmD2OsUa7Dm1ABGDf
kQrSx4/Juaz1va391owImwT+BW7eL/o+WjUf6+JUts+6SQjzS3cutnyMphekZ3V8Wq2wSy4lAPr1
AELPl+WtR2e2nu6K7F6Sv037zyLt+RJcLPcFWcvMWyyN2WJ5sYznOLsfxhs9Pi9bZKp/z+wzpMxh
dalX9ingKb6hu9x+9Izb2Xj4j6TzanJU59bwL6JKIBBwa5ztznH2DdUz3U1OIgl+/Xn8ndtdU3s8
NkhrvbEFVp883sfP1X4Ixx2LHNqRf9xHsN4EVlM0Gf8YRSVXfQ3oUPdKClZESdDmIWTPd4entLB3
mUMPWu4ik9irDv8MKqmYy1ncKgzvKur7kuY0+s+5mK+T818yxofSCcGq6TnU9yw0kfI1a0+9maAw
jDgQtkS3a7tjTGdgBryumQmUoK2drSS9p9lo43MBB/UzSWZoUd/kcjvt8rOhKKPs/2VoqauaEof6
VNk/6eRvOucj5wBwRE6EYh6BPlcM8AZeMZl/xiXdWtlCNNfykPcV4ahAuDbXHP980LOiOZfJJ8zo
YQwfcVowFST79dalydBh/J3foqVWL44q99ncP48JnSGry0GTbHX8x3io+ee3uL0rYy+yOuh70KrV
+536arumL3P7FadktyLyzDkSGhBMbW0zAQvgPbL6XYeW/mSXSyupNrGFcprvfaatPHSQKyoOvdF5
60oe6KakziL550pYq/ynm2r4CLT8KGq4FPXWH88TeT/w3By7NH2AN9f8L2vkLTFt4T74Ua5fpunT
bQ9qeKAXAyUGh3a81/W3hG3XYQb/+dsEOzWS6hHHb8hk2MW7U+qP+8n+7rCExyGVprcE47HSpxYE
VODa2Tg3ha/1aeXm1NB2hO7khuonvzqm4/5oI3ezaEFbDHdZ+ro4K4WBegf2d+2HLt8ZTvA53g5K
vjtF97UKtSlFH7nyu6t+U8+/eLTjJKSRVuXnrDOWc4RvUIAwzutE4ehja3Hppu9Z+JY69m6kH61a
/xrUIfFrvfyGHaWF+G/sPyOt0SMfNT2666nG+bKwIZbqv4T+Z73NV3Gc/Ok6qte52yvoXGZgSsE3
NsQw247Q35Tfjt2XJ5+6hiFNQtRcumZf2g+jf5jUyfPx/1OQ4wU7NBTRwHyo6uww0uA7I+9zxNOg
L6N70ZDjKv2upBcZoOPBOjnQpC0gbm6/+fj7LfuA+HMj2KNIjYxyxI+smTd9QJTdtjFAm/HdSMpy
xmEjyycTfNNQ+HelV8et3Khy7xv5inB1kzUGzOeH892N77V1sf1TlR/GgoZhPhvkubc+h97vSCc8
6H+p91X6MfsxUfOcRBiTzhaPD0wBVUdXyGfp/dRJi1r0FZ4kQ/CG0ozs2rz8FeZOdK8eetX6ShgJ
/AVPsrhXLZKvo74VJgWXtmfv8a5T9SuV2iYUG2mwquxVjXBK9Mq03WOs3orZi6blfuhiSH9Gsg8b
1ddC1qcPwM7CxwPQx3d+xmtXv1TTu9W9BPp5Xg4TgTF1gBSfMDd99kr+QPuo+z8O24sbXvpMnBqg
kmJh+sGAWJXvdHk/mIyMnAtWwU2/Ppf+pVKfOf0w6zJEvqIsmua/dD4LKs9W8oZWbHkSYLVinU6Z
6UT+O6FCbcdjQr05NbtZw4rLzV3X3yH1OiUUWGYfKGGVyH66/B7l07bLqYJN2uOYvU/NgsFBw1z/
y+avELNyivbAkp+187fT0yGVy1aKE0UxKLt4jtdgfBotSsqJ6VcNso0y3Q2atBFr2q9Uh6kOJ4ZL
ZXEx/3UR9S2iIHR6vOLzOgM1xBssfu9UDUUrpzTa6uIch+D6VnCPkTBai/paNgtkOe5HoB5KoLJl
50z9uSfNnO/D1yw8BZYqVz9KAlxH2/qN3W5XxQTjdm5UJOI30AiTHLOzXPEnTLATgcPW4RhNHLDI
K87+sBwHcpXErWeNVkFk8kPfHwpHIJRe/9mx8wBjEdVIYd0pPMh+2GX2rUFo2na1e+wWXnZ/mU9B
k3yOpvmEzTmG67QLlLg2Da3N7RqBhG3UUj6CZe7kZM7g+388hkMVTmdKcp7oW93O87LP2rTbOH5D
1rXaBbE4DYF1rYrkkkprX0P9b2AyfrSl9mNlnpNFwOJDVM1OtHr9qeetyUKiiSr5B/0LcwQNV9zE
eoMzJCLA+CWVcmtrcVfL7j9TBGrnNATuhmV4trls0XxHYpSbzpK7NbTCyJsLDH+/S/U09C/KnRiP
13rjhLdNrvyEFnqcs2JvG1wD/nJeSX5BE/dYhvBDMjzU2oaipDLL7u/qClqvhqEf9dHE8aOTTeSo
EkI/rv39SDFkbU3bAjYvFvSvASxTsn4JOJlvfOYjusI7QzhvnXgfTjtsJi7MoXDw/qHOcZKLTEra
kfI3m6Rw46xv/drvQv6MQB45LkkUmnzncnB0tL+uy4pMh36uJERcsR4sz772TXWUPe8pmkritiId
+Ei1ij+dFRyLZr7Ttokab37rqdOEzaTwfQnnd9T9R6XNMz1RH/M0nt0i3sqV/gKbWnEyT1l5bjst
SOKeTCcE1rCoS4OW130Q4/cYe4fQsSg08S+p8HYexHLFrqiIb0DVTp4Yd6/i7SUM6pKWTO4FrrhB
2Y9STDv1v+42WgzcfovGLEpTfez6ga664TAKQ18ZNZYwezRin3yn2SoMgbK4vT98dm5khM0/IfWX
s+2fe3vdEl59rxqmtcmZXyYApMFv94kFHidAfYxntiUAPLDUj1jC54wU4sibUv5RqvzRDb93UO1a
jysKeW3nID2TjI/0vnvABvGyo4QIZQ3Cj3nIT8VcbkNdnoSo8Xvmh87Uf2CTy228piiEW2uvNTTM
TXno1MsVXgJQZDaUI8R76GJ3N5JEmOaJALujJjHmNlDspI7KLkUwU0SWHOLJLFuX0KkeIKI07aVJ
OMuD9c1F+joNDMOdFWoaLqG+pls7eggSKIS+IC46FQs1TJj74jBlGdG3/fqEbGhkpaO1W8kXOjS3
1NQ9UBFXbnKsCJVOPjoe3mUhVd4en2rp01zgVu3esvMXObwXExtej1feVngF+To5Mrr2xRuKP/mi
di6yFcSRR1MldBkyUo0t8xwWUWSQNdKzamsglGK7vGqYsHbgSGbs4fHIuT+6sX1Y0E72KS+FXUcB
WgdkrJi50YKvnPJxRsEhb0LbMWCw3Hg6PdfxsMnjdls3cNrYHKiiRBjZRrrhIiLtHck1uHy7S3Vw
dABXabDY5ZOh5M7fOIU8+EG1dbz6nvnyjO+XLYuBeLCihCzswMHTrhW2IbyXdPtEWQ0W5tJJDDeA
yCBvIq/EmzV05zCfNs1tX0spTq/s/ugy7uqx+vV6PHeVXD/tGaptWu4mtsIVSLb1kT0HNDShNw4G
WltqTkyFjageC1A9B7+fk6I6CwPUth3ISnPpWQap1oxsa95zMpwk4rql11sHhV44l+/tmJ9Hk4sI
1ezDmsb0OLrVc+MhVkQ9wVaIiS13688eYxq7GhyLRBmb2+IOTexdF/BBS8RT3CVQs4xkHm9fesCh
tZtzWN+VXxFQFKvSNo5NRJz4Xsb+ZlQBKgIaWUuFm4yq8BlZuA8cX7QSvKTH3znQMopXfoYzR+XF
j2MhZ1/jXUvkdrnOVaQsD0wjr7YKr3KrBdcuFtE02CLXihJz29W7SNb1VQT4jm1OlqavUSo5mzBV
3xKTSbQUbpS6EP8iQD/NVSpoAi0VJv6+/2mYwFs+r7XC2qv2YpTexavYSaC91pZ3NrB/h3ljk0w9
Xa/audTu+ipzeUTjfWid/oWKkycY4buWL2cy6jBaOxM24KH5fExps08GdcA4tcVStoOUexIDoyoc
ZIBJkGDSJ1Ij/7QzStEA1s8WK5sGfgyVwhqH26BnKGeGS0frOZSsbnN9GpjYacKlhdYz47nUtwp7
zM+OfwjNX5fba2r5p6mJb9RnEWmmijkf1wP/1SZ2IRsYhd1kRfzu/lsI3kZx/8WzxwGLm9hFgzz4
w2fpeXtZ5g8z4NxgUgjhGq9Xcsl0d8DeD70zRMoUD67bnOwRZ1wzHRyVP+MGBwuFmYW0PwnlnGw3
/O1URk14gQ0nrV8a6lZu9LoUAHBq/CIR7Tq21OLE7mNDKA1+ej5kX9FUjNJQch55/udigcEPvU+A
o/VnRkYYxeQhlqMxMEL8/2oHTin8KNr4uo4Y1eYBRWWavIa1uRvKEQ8h4n+vHerNiIMBcVZzAF2G
0cgwDFJ3neWwC9wNLhZF1Nc3LsUiWAB1vpkb2qeXP05e0AsyoeXxfBLxsXI7UVaOTNCDONdpDwsQ
t+QzeIi6NdzqLh0MTYKI1mKWU5qBjzfZ5uL3d7TbH4j+v/jjMh5h174DI/dell8NACMOlF2bqA+R
TPsx1u79PDcghwHZFk3ISkMNMHRyrHw7mugI8btgm9xWxmphjcedKtgmlO7vhedF2gs2KM1Oss1+
Gxn8hMF6p+k9aSnEdF1sDW59njVBGASIGic9e0l5vAlhGHu3S4Dy7IYBASkpcBjb0UAmZt1IL6Gx
GPy9sbi0gcIG8Mnkdh9aOG8yVlVXL+iOBvaPImWao5EzV4RoVF2yQ9OwN06IB4S+WVj7/VRCu/Y4
zGujm5ObktRIxEJnPOZuF3SFDIVVAokP08EvazSWI9rzvHaJQySA5tlaMOxTiRzcN62iYyUvOJul
eEL+99qWlaYAO7ixRJPzZAdNG+zpNx4OVZZi7pzK4F/eB3+FFiFfVwcFYZMs/r5KWCzHu3LiyvhD
hU5xITCqPMzYuLYzHrKdUgiFJF0vx9ivq27TNcVXTjHyQ6NQgCEhooPnMKXBcNKODV3gLhYLj/c5
Tm53MTr9txb9eMBpmOEirxVFmbqg1jSNHwLbxu2ZrCnPtUwdlHfgeA7xFSJ4b1vtfOLwDx4dd6kK
ODCIQHyHkkWfpmW7Bm0opjg/T453bkMiMlyNs5qOepyXFOMe8bpUdx0JIYd+dfG7tR1946oYdl3h
o2rqkekZOrm5GuSKdqj2NxjV+rvK+aHWEZVtTje2DHzni7ZhBFsT4vikJWKgzZP43Gfs9VUxGpyp
oQPzhKX6GVFaesq1RK7kxLQcUA+Wv+LYR+8V0IZL7mQIdGyHkmQXB7vOU04uR0CoSTI/zm3m/1OV
R3bJMlZP2gTxG5+hvdqeG7u3+dZD6rS8QPrvk4SqXX/xyXzoQ43LW8JjkzFT/aOadN3T5FdtRUme
B8akr9FYc4IsqgfUmUgfwEm5zUsPFTwTVc/puaRP/jo0v8U6sOJmTc0S6joqRITtkzwSDbj4HppS
t8d5FC86oNvYVTZAi2ffVV4ZH9xggh4ni+SDmBvu2yHAb+yRufIYZq2P924I96ue7U+o5/B1rGPI
D68p0ELi57zoXk/7xGndiwjV+Db0DhRwWK0ndkicPcosT3lhrb91X5afAoHkoVvNdKxhS2k4UBnv
Rx7D6BD9x2Q+S+tb9Yj3Q2t8lYkDzRLSymgXOHPHjOUCh8H/HvyamAoOtyLvMDF3gr+4nf8VArPk
LQP6KBf5kgWdc/BmFCQMMG1hnVGrCNDpHsTaSyqOKhtUGECwfMdMi+AzWWtvj2Yuu6KLcbaOA0fR
4k5lKKsHc6KaFtmHGkc4wMaj55fphCuxeRONYEadLE7qApeL2JS5qw9ujgkeGWPvIgnxhkNz43na
OfT/hpmmWhsb2LRB3Io/saDUhH91ti1bz4BmJIzVWRpENq3LILYcQDVx3i/8FRxQDhR4I6rx3hkJ
WN6QmQMZrRJsdqALh37KfijlyhA4z2BDdRHiW+ggwFJiu+A7Wopky4ZPY8s+oBeH2uSyWrh3ewIg
lhSBbQAemufj8mDpe0g6PEFjNj9ktr5lS9FDlvuMF37YHtum+Cfj9bUqDJaWuylTj0FKOj4GTVI6
QrMg9UNac0x0w2HutC85w9S8GVIO0+rmifZir34qjAy4luoWfT31tSc6k29RE7b3ZpkRTJMm470X
g7UWcYhNpFfL4+BX7alvpgChLjjD1jjWnylkjx0Zgj+LxW6wXTrTaX4jTSCd9nx0fcr6teMAAH1l
LBybbZX7Lf3UZfItw+Q/hpT1zjZ181mCDrnLW1ISDchonpK1EZNvgN08iTCgcsRVcfyrRVc+izGI
f4ZF2QmseJyd/Dh4iLkJX+bZ1RfXQldYWZQ7k3wfcqLcTo1ytXfGy6I+Jp+NudYN8KOWup9OZElC
7ScueAijT+5FIp1Dmx4qho5dr0tyDbC+tkeJtyii5AaAdUkWKJK8Exo/LkBrbhzEjqBXUb0m6Z6f
NTlZWQcrJCZM5XWBw2+1bO8yE++A7Il14Vrqz0p/7nGQbGfi4+46FyGxw5CG2BmGdqKQylJGbIrB
YnJW3fpprfDd7mxJngnvv8XwtAxOtpuIV0IWy+ZCiVUMlm/Zm1qDc7Wy/2++pZUQG9dHExXMxyG0
YCCdvNvPaYUbUqSd+JrtivEb2dWQ2TPNdiXjHSYKBnWcfpSuCfKs0lhhzEXxw4svij36WF6hscJX
BNeN6DrjNqJZG1U0pfEj/+xNUzEpJ5b/tfos2qUYEyZbr9gkNmiDDGI8IeNQ1lGbLSQXCTwWcYgb
F61dF/WpThAvqKcE6whlbC2aiVEP8QaAK2/oJY1jvZ3W9q6dhx9B5c70rBjNkCHE+aOeZXnqNT49
jW/JBUZP78OsNxTpWWH8lljO/FtxoRMHJp2/deB/g2eFu3au2LMY+4sojKH/wmQ6T/5fL1CIDKqO
fGthORYSWzqGuNerj7rznCecDuMnAUG4cG9C+Tlw/huGJpe7rJxtTuuBVLKExLMTtMFwgnYp+D5z
fd/d1I+5A1rls+Ts/KGo9mXCXYxXC9uy24ePXemgZOztS1mY/uZIatFYZh3ojbJw27TlZ7CWRPYE
7Rcr7Ig4KSlaXn/mk0nTRR1BDxDRFORpcUdwAZOIKNE6eO7y0K7qNx6z25TrmX+IfL/bBRWU6fyH
UFnmLk5jnL2UgnSRL7pp2JF253KhtarnAcF5BV4Fwm+Mag7Oas/BKdU4nGMTt2fyW2iGWsLqEVul
d63GgHSXOZxTiFBMzu8VYtgdCQCACDShW3dOigAymDNxCxqCJ8Y3EeWC/IJro1QePmVJCGntWoa3
ToH2WzAlipyWxIR/ugHdJsEVau952UMCxN2NdpQ4n/HATgHiEjfUec4mdH6K0nvW3vzcuSNIYTs9
ytm61rro3uPYy9E+dKAD4yS5+/IRHqSfviunF5DH7ts8pBBhfvVO+2J656bJ+OaZkOQTYUBtJZZ1
yuqflrZ5xmT1WgY4qVxslNzlnKabtes+BiKV76ucGdBVFilHGUE7hdvMf4QTVAK3Mp7Kw4pvsHoQ
bfneJTfL2OJDa9WzZfvI33Mk/klXRd24whME3BkBQMWmmobfsq5+hJvXYFMohZQHG92RUMUrkyfj
FLXSIptB8KDGBzuLx50KfBddv2TongeXMkBm06jrrPqgsvE/Z6pod+uL4G4ZklvZZIiOwc2JddMp
OOLCthQR40WmWi+d4ygbVPzZFDb21uSVtKFbXZtSwbz/taRf7cqCGadc0V6Xq/8vA5jb1032p21r
bCQLi1BbWusmJ7UlGhcf3SUeT1gMQjB29ZJW/9pKVF8EqN303AUg5c7VMGd+4qPGV27Lye0sEJFy
9Ntn28ltlnwOtZX0tfwVdIMFlHsMZUKvEgiAdOqONztOsY9TC3g1D4x9avJ65v2PbQSHeomJ2EnQ
ir+zh6iTblsSJwYb+aBpTL2z1ZQeCuzpZD2u7vpoJ/P4r+TlLnZWYH3Mi/pbFZC+pMrVewqzyJLy
J+9nkuXYRLUzP8xTP717dogAWvVIpW6ZxFVBCQ3rYv8Kk/sqME5uy9jyN3XuDPuuhNFn/E7xOoh3
mVLWekRD4u4WN/iZAq4Jlh6fVAwWaUSgPmuct2ILLoOleugXoLjOD3v+kMcWRcQzBEuc36VF/7Rq
rH5Mcw6jWdG5T1VaQ09Ui4AvZXraFDX5ry2+DNgofpN0QoqU9YMPnNK9LWoOniwKWvdTOlWXWI3O
jtGmA/akHS7wqBHc+G4a7rs41D/FLbUNBQoj4+RbjyNBU9865w9aKw+xxbmwRasa7PoA6MCMPjBx
HNR/lbu6W6sSA4uJGK+8aU1UujxwJGfNR4VI6W4KVXfKgiw4lVqDlbs5vtZ5wOuJsh3iw9QPeuaE
qSYAN6BLeQORsR1pskqA9yzEnrfzgwio6ZOgGxUV/ujdN7XT/SlE3587HRZPvcnjO0dO+YfwvRBv
rzVGc5Et+5A4a7GLRzfFhKKXs+uJfys6NYtYuI1o6Ear8tA6TfjPj27ijDsPjCzKfdkeAUqQLDiC
szzgA8WpdM5znamvUZDxu3jZjDtgoDPLyt+K/xd3IRLEv4CHjzrQcWcyC6QttOO9Pdk/6zh8qgUX
vsjF8l8AgHORBjs3XHxzpr+ueFkFqjpRGnNFy62GCFMKtHNfva5eRhqMAql0LYRklsr/tq5mRGLq
2vTh4P76g8fryBwdpXJanrFvOZGBrtrgLLM30PkgrdU5C5dboJDVRqbI1N61RTBuVuEMu37k0E0N
s9kQYx/qk9beBya0t0JAsI790hKYAJLloWypvGHHi0/4R9z6F00LzO/s4Hjuzch2NGTWus8YwL8L
0pkeF4LGSYnpmP8J8rmOxn4shftDelm/0ekAT8WQGzI2FIoMtqmO98YnLtO0nfXS+oW3LZTBKBPL
mtr52VHBlxrb9J1RI/ycHS7wXGSePmKSnD905eaHBjMNlj/cxQBCXfOx+pjFaoQS257A0v042eo3
U89uUxxj5c1PXUmU5L5KIAnbMOGicBZ97qSVExUgLNyXjNtkrJWf7twRHdHgmwBmXLIPCowXNhBc
kREa1XYD26S3t1jVi1js5eI7a7Nj4GbfBjQ511b9h+i9Yjs7/WvZWx+CfWCX94t9JbpKv6F/7u8h
pCU+xAQIyy7iS4iBD5tgl/wDv/GYX7CnBG2s/3VLNu2dsYg3IyjDn6ZZBQjWDMiyau/K89Xu807+
lJ32cA+M1TGt3NW5eE7SDN/Gt1SGQzXoSYxL7KhoneyiEW+dMx/FUzWpGT1TTsbNgKPULxcT6XwB
bOLESZc7M7v2cx97s3vCzBRHXeCU+d6JndxEuFEQdOS+nsp9no0EyJQoz4hB9Wx56VzsjgsBScc1
ie0XF94U5X1f7imCps0W38GVFguozVw1BBBYNk2GIZGohMLvyrW1tqvvzz4QkyiAWZZWbvxAkddU
CA/B7RJ8DBl4fOHIpNjWcn2Xq4RGIk1KAprGCcrPBUFSG7fFcbDtryLlflraBf6h75YV+jNv9eda
ZGNCzmuDgKAyKYXx7UiYE9jMY2DrCejdce/THGAqFpncmgmRjBlh5Ij5WndUk+sDh+btbwjf/KEc
/tppmR08VJRbB9XZFtqgiobRDXfVWpTfaxjra9HmMYFycTmrqJewgdpX9sPqtgH+bu3t2yEPdiX7
27lq0wH+D1qqVzUDQmp791QJh0+d8MZtqAb67Cwguxm53pKlztWs5fpGJm9zXJvZfrSlpaIwyIdH
7Nr1vnVW4ox62xzhAYChlBv/LSeGDuBKRoZVigN2WCQcPed7lmfkcNVDBhInykMZNHbUzeDr2MhR
bAWBTZuxJ1B0qm+X6eaa15X3j1AB0tw8AP2K8MeVjwzft5rOOqS9n0aKqWGrDXSqMnZ1t7YL8gVZ
TOgJUy40mKiM4x56pF7sDD97gtDFV8mbzOHkuDEs+S60VZ28sO0vg3d7orgXDqB2lOv0otpnprYf
eRduHBTAZpUCihKHRtPgVIUECY3/+Qk/db/W8w3VLXe2yNIP4y/iXIlRv1YjTwi6iwqBpSpYfiyY
0tIVFvrNtCUYlTDkgMgT0mehxYpa/2enWfc9LyQGgciPR6wlxaVLqva+nsw/oVRyzzBR8VyhaQ51
12GTWutjqNr5cW1rdcEFTIIeRORWDR6xMzKp8Q9ikZsCTvdWw3o0uM3ZfmDowgzoKxsSe0u4Dfac
jnRgRH3rjCKZJGVSijfDWi+bhZiHfdLzstkA9zdWncmySG4PMMfZsgBmDLhs1s8iGd23PmVem1Os
GfU0KNIfg3Bfem51FEBYGzxvn6pMbyUtOiOnQwmAC9pPtzSCtW/GFFxQTCtQQqTCZI00B5cUxd8U
IdmmbOb4KCp8pF6FCm8i8wMugMXGzuaFybvAkG7CbA8/Jg/jTGgrAUnNw+302vi4Ljc1t+6Oqh44
u6khuWrU/y3EXBFhGt/HCmd7vNT5VpM7hX4l/eUMIhzXNp/LhLxY61ge07l8Y1gaokBYL6VkbttU
s9t9JEqY+7BLxHWts2+XDk0+ZJAk901QiL0xM893mM6PbI3unlLd/rNrS4BqVyKTa20IrzT7qdYA
mjgbxveWe2TrUHB5IlrKOiWx2+NbTuGChEucnu9XZ1L8kJKka+LcrjeuLc8E4i87LHCStNCrMD2v
kE8U+KaKua1zbXUIGjbhWdrTe5LX8X3Qj/raZPW0YzNC1zdX2Qv8Bq5xjT44I8w43azYojarzv6G
VdZcpkaXF8QZfHQSlQAAEoTSzTjY17JowVmCwWPySAg1RNnpli8EksnjuNb2E3wQCu++Row2YVVA
t3P7HRI7ZwhZB7KyJtPJ/7xZ1Pc8c6QvpOkPcRrAqZlsHvxYIpDIGmf9zbJBbnsJgKpdwJZ5wFrj
tZYDlFwzoBM0HQeV3Bns2Iepo1w76TRsq9+Arzt1F/Hr0qM+9qTTJI5zWQU6G0kqwQYFJ4KwocF0
gUhpY4jTYvsdnsuR+dKxqxczuo/lmLQ7QTL3gdRP8eXfJOXNzVnI28PQ6Hoaia4n7tRk/bXLWe+z
3jUd4a+t3uW5PZ1JIpnpCMy/sFvHUVUJtLwOBTmUc4g9LVLLJV1JzkkcKMJWFH+yskcS7JKY64/p
F4E31T5BY0H0WWGuTd2wXgwhqiaLBWCbui3TvEBOESqnOmRr7++SpdTDHm0aDPUamkgqi9XRQcQV
aAOfaYZLiEV2uQZLTbJX7Ibp7eQvHlNQ/780ILwBWNlPU7kW+iJxy4nHohzIOIdDRd0P99YfnWHQ
P3Y/pE+ZCoLHOEVKrGlKfqAt/pZWFeuY66jIJ9zDS9OgW0e0i/0IW016U5aPecdsyV7TnuPapA92
gCWwBlAm14RkLqctf0QKzwqWjacPdhuinORIQgjc947W+2NKiMkBaywef5UIIkhCEJuWbFSVrKxS
DOgHy8EP1Ntgt6hn1daVyVeJrPK0KltfiT5MtqRv23g4uiyaOZWjwoTqMtX0Pfum/kjKXu6TEKNv
sTQzXqE02A32Il91s2KMmxmxbGso984y35SY/KyV2/zJkwBZcGDxPE+8UtLuv1lqoVZXB1cN6cx7
i9CSF2caQt5tcbMloMTn/SDDaO4nXByMPZ4LelzGpJ9WgxxI9/B6SjwA1dG7hQJvchJTTmPlCu1E
5eOtcItXiV9+2vVrtnzi8+ijsMf2nNXhtInVLdvcXpj/dIDOQgJabeeywAQyzPk5lIZI5Hp8mf26
OEri4yN/tmCHSZQ6Ov4UXGcXj8DGbTrIua7peYbyxDGQ3lqo5VJlLATzZPLXuK2+OY7JPK/VjSdq
8udxic2LV40NZ1SOmzPwUYyr1PlcSGW7umYpmPbR/4SM8BOoefZWdznZ/Sv6jtg36T4VYPuuigW6
j1U2B/QJjPtB+JP41ddAWDNfkZ0dVtoULq3pii3tvEx9rSZ3Np017q8pQzAA/ijeErIpNv6C3lcQ
r43zZk220ig72ORQDtukWzMgZksO0S1g0o6E5CsbVt95wedpP8sqRwwi+f/k2X8ACCGrdTVtyzlm
PjC4gQCM4uOKxQABMKo60wLkWTH0Rz7B8woK6Vb4ONoxdPpfaSlIBECzo2MZfQ4p4duiwUBXXZP4
eKaycuCStQbDT8OAO09OcTUWke7p1Ht7vqR0v3jhj6VShOFdEl5KqaeL5A0iZ7xdr4QgWAC6YakZ
AmISxJMY3yrA9rRcyqkjdT9rkoPNNrZflgnzoEluaSDET8Ax5x0J3km/c2XfHPIg915mqcqXJUsI
WvDb/JZfITdej/EymSF+RuYV32HJT7XzZ+p972EhcnY/ShsDcuxyi0l3zwYQOz9EiE5bQHRFJJ9K
7JfEpP27HRSoNDH4AKX3LADYxCGHLWQRYhj1WbtW/uoGTMzOIBWwyTjudI3kzCKL5ye28uKpGRJy
PbnNv4IMA2sxsS+SKU5S6YxkoHB7h8jdheTrAOlfPSl5gBpgTNZETJL6YyAEc/NEsrR9tpQ3fMWd
By8FY6kfJ5ucEGwzfWT/H2nn1Rs30oXpv7LYewIMRRZ521nRarUtW74hHJlz5q/fhzPAfi2K6IY9
xmAwgAesrnzqnDfE+U+yDMavttE43KnKbS095CFtI+QwKhGQDrgEVLOEtXILXsxa4yffrDgytk3X
11/ShicG4iRE3J39A6IvyG7fNXYEFKBebLMkZV/1zdEvZHCXNSRPNeBrvdFOFBej8zmDtOjVpsrP
Kx4AQz0UylPh28mH2LaKo05Wi8TqlBjWBIwfawSZ2Q8WSPkowKcBfX1oIezynW3wIKQS12By0cmN
r+rjo2MSWMAeJOlDdQWYE65hXUjAhgJWo5PyC/tfQM3Tg63UEnZY8dVQ1PRjW2A4oALY+hbrXTeC
xRbVIePA2IiRe0wRfXQ/wFAGHau56ypEvN4tMNOOY/KZBoiPBx7QqMp2EHJQrOIozLRfxEFEbGY8
3clliRFFCT/J1lAVqGy9f3ZtkLjIr/lPGnxzNPuRcrtpjNDeN7JLDmNrFXu3GGuEOOTwrcQ1Ygdb
npMCrUCuAUitlAvqFxwnUNUSiUU5YGKZECYcNOpNH/saILnaqeNDX+AYGySY06MFi0iwyj3cabry
qNui3fEE0w9dWfvf01xTbgyXgvCY9d9bU7NYzknwO0WLD/RjX+20sMt3nRYJGMSBgbSVZ+y0Eegu
5WLejhgF7ASGHWBUQaj5mVaJfTyQbQwDfd8j1b0aDHjarWdS/QndejsalQRtiqNGVrfWlzLvyNRN
x+wAu++mNRT31u5Jgq+CvvwaKcL+KoaSkmJm5dkNksDlxtJNpgINAc97TRpwiGDo0i11CPcgQ9g3
LiYq21TNQnQipHKIfC/cBl6jcKx66dYYACkXuv27FgraUJMqGMkeVHz8CD0TDVWdeixIGaK7wX+S
aKDkWSnPnpqJu3QI7Ge9SPwt0uwRtS2wsqIxtRs3opDXWbp9NOoW4x3beiXE0O/xCVDuLOQGiVaQ
m1obSC1voAz/okw3ganwSl4HqkSGqcpw9YiiBl3IyAlvYhMsd4ycmuUgzUwmAO31+ItMFeQZM+7Q
tIWD4zujdqdEef7ZbBCfsaCebRuW0weDWOg2RAxgXVqAU+Iw9B4kdan7jlXP9VR3QCDgBqQRVl5t
hpygb36nQGQ8QT//AfSP9NzYe/u2s+pNwUt37/AMvMWdQruz9aHacfPm+3jk2AvL1IH5mXQoR4lg
F0SV80pNDtO+IVRXmF0CK7UwtMAusloHJWkTFuAaITNri/eSh5IDaufUYMLvhl6hjAQl4IFYkfVo
qPDPFOqFfZaBwFQQtUQsWxwJ6eRHFALgSaAehAodqohwW/yJnj74e9/qEuJ2bJ9DS/nB9R4IlMY4
krpwFLvQld49mFdQgSOpUs5hYLZaJna6mnwm/eVtC/KK66HVFSJPJbgjkedvB0USOCW5+nv0nU8l
zJdPVqywpeyykTAZdPkMy7jcOXFAbAXpDUq9IdcuUCYELUD3Ycdub8rRS+/9pDcPng7KxENRoUTj
Q1KIfaQMaX/WPPSkeZ20wHdYHWM25hs/HBH48uENpqr3jCLJYRwkVBWroGCX9gmx2BCTCoPJqCtp
vI8SONYEBTAGKkVFPwuRYF+q3TpTU/WGfC/qFHGQ36mSc2jtTGY8RjfID4oKOKgmM4QmGDyeKJP7
yoiLY5LHCAHFlXqPGve4DjTSBI4VZAeHQsYB0C0KBxqBzC7RkQzog/SlSqmXc9T6NwbSihK4/0D0
nCN2uertWm46rGu2RloEn0U6YBBC6hD0Jpn8W1sxjc8gncxdNcUTKF3k+1onB01GTNyNEMoPYdk6
u6QHURsELbobHTDiXiTZSxTI9FkxYd7ydB6AbpEDj+L8ozP0+o5TAlU46i+HOlLlMVCrYhegzfwC
vBNBj9imHgVCgZJnpkFgpUzTxw1S84gy7zAaJmWKV3a1safakDU6xoi+awSQOdUKoB6VQ+rZrrkW
OmyOiNM6/8HowhxZa7/8pCQ9OlnUCh+Rj2aI6zw5ouuOOIdAWbIa82pDkjFHH1wlCx+V8b0b5+PH
jNDr3vSDpwHVik2YNr84VLpV7+AoCN9/2LsYniAsQnxrAvpZWYSIGGiQbEZ2jdwERhp13N7kaAbe
uwnZm7IgN8lgAj/uDQ1Mca3uEdz+4ttcC6u08VE+Bgrmxm2ubqQZ/UYLNGO5IlQAXbQApwSUF3kO
7dh73TcoJl8rdC5uutEfXmpS5hvqsu0OBBpJirR2iAV864G6Wrav3JYnCnxppBWw0akUHbRolOXw
pNFic8hdrBGXcVZRRGkxya1sbVRWgfwwV1DZJ/aPCDHI+8IOqCC2RLKqOvoPmU6+eE05IXnO7SjZ
260jNu5AmsixI3wFCpw0kF6LP4D669YdZxuxMtCfNrN7ZDvJaVZpADg8c+V9r+cAJKL7sThWKton
aPurr2bemN8DfVLUkrCELJ6T6xAp1AfN7eTaaqJhl46utbNVp/wcdhV5Bckz2RoilSyN39+DPdd+
cAJAPQ1jiTdNhC8Hr4IH9By5THWvgrRDLTpOneQeKGlCTJUReODx8oNjmFgLQRL4Gqqz99FIv6PW
F2313qh+uH7j/1QyhCnDyA12WhG0K6+Y9C+jFmw0GDg0rg3SWm3evARqSbGIcA1ELpRT2ZK5Wjku
RkVh3vifKAy7BORx9NxhNXJ0kKkHcz/UKFd17i4zC+u3JYDe8K/wpUNH4WACkbgpGvKW60jpLDDx
cQwwNkBC/76I0oLUSZHccFqNn3QjV251avj7uGg4YghWtIagCXAMr8RQwsBz1W/o1XyuVO/YoO6O
VDl5ptj5lHefMkl+TyOZ86HopX3ngTwHqDHyTBWtDrcMqGDEOnoILTkxyOsUwPGYqTd60uCpQLp2
b+hR8FGfaGGq1Px7UmbRr8SgEg1Tv0XFe0qvaU2/deo+vuOBkT2NfSJ2Ck5oOwRa8CmwopdAMYps
XR3CDJsXNOMcMrU2CXZMUjamh6byIbG3BohHceMnD/BXESZpXMojea3D8wh1685G8GeSSKlfgnaS
2bDROi27BGQJYE8KAeD5eiMY17ossy0HSbCtcY2gCUwvWAXqZlCafJeWRgnePnPHH24WCyZ/wnWk
QXHrVV4I1lVBqV2dSkWhLY7mOBpUZvts44ja2dsGM2WVKBKoqB5RPcteyDCr3/A6Mg9WmD2rBYci
Gd9/4XOQtdFpXmm9g/VR1L/anZ0/wHXyfzSa3z5oI6k5ijKg9ArLIZpA6xSJpyZ5Ii08fG4zjgJK
sBilx/JTUfTlqpT9q0Yt6KcbuyqVJYfHDs5r4i6p1S8Db++VkYzBHt0+e5Jtg0iHZiqLqma1sM/u
TL/D06CICHtgpDTsDoGq4WS7QjYqv/MA1q8CixDLQX+1QbA4hT3b6ZNTTI0GsENKc13Lpzbyi0+Z
QJNn5Xu+d+f0kbgF0JdvrGGgAKoaw0MRJjZ3d20/ainpMgz+4r3XOMi2ttIBFkQFnqogJhyDU94X
JJ+fqGsEiMSm38H1eFvB8/zJ8gvt0LeIyIXUEcEW6cktWVYYuIme7VsDiTm3Kb0PfWH9QKY+vdWy
Fnqv0dmo7bvjauC99ojzFEczyHKOC57pWp+5z5YFaNKTOcmVFHXHiILmKS1KCkg8dp56CdEg0Eg6
GB1KRHWY249lW3GFOmIK0SCAhL0akTxk6gYVJlMUDXiFTO8nPCSDQ2ADr+LNpk8K0OmhYTsiestZ
1dVOsPEDKClmnVfP5oASJgcKUjAedkzgGRU4ORoJ2GYIuE3t/Ls3Bc9pUbS/bFQafyRW4+1iBxOU
MUaSxVfcdk8OMz2p7eBhEyNqalwo0IYhMB1pqANZa/QHXWAmd7WEde1qcNw0HYUBgQNxoJf1XSUh
DZiOGF7wx9JJMrriFkgOBHFLe7URlQhDyXPY0GsTDbfaR8LbdyhTqdkjMl4B7CzQHNjedRv8vRrw
FzkZtRhEsQKfWnNhmtlxjtVC6vaIPyHlUzuxim+iJm5zsPk7y2idmyIZ872iAaRpRqU8sPsIqCvy
7XUog42nJ/ZdDDp2Q2THkVQ3X3KQhYcK6MxzYY94tTaYKQY25DArJrRzBe4sZJ+UHfKf7F5ZEbwP
qv3J1dRnGZvdJswGcT9K84vemkjNx9yxdUrFAvil/dzAsbuPam6+rGalFCZo7VhpQNwJTANacAj7
wREwZAtAWRRd2S7kUInAFANJW4pQD1hh+ZsuMiDkIMbNAwd2djVUAyd/ld1pDuwBoyl4oLk6VfU2
TQ9IbKkgwZvwkJpm8Y3olZgHaCryMFHccCIKtb5BcosljFyQAoCJh2zyXYhSRT3QLw5mqAQPrDDj
Bhe38cBzpvmg+yrU+yZLOTJySLOyzl+xSoJM3CqNXGk8U8Ev6rBPSuAgpPV4pUtD4+gEdtRHJRSl
CC6NAh792WCbcSJqYmONEFlaUcK8Ctzqc1mW1VGtcH/0Cjvae0OvbZBeMzfAdb+BBqBGiATnfcYN
tLVqD0X2vEKMAdL2GoyPPMQhugJG43D2D/rXppfFfUU5H94R9aBKA9XsFST8O8DCm07rvmGqpu5h
3ts7OxHNL7yMrFvNCSklOeoPJPuSXYkK67PTOd98aQNxK6lPUE37CdpX21LK4bVKnp1UEopvdt6B
ChENBlutRepPzfamIF7ToIaTWzXdnRwgCQp8vTYCX/C9dPDqyno9Y+/nRnJoFMN70s06eRY8HgGS
1327I3IKbllUP4qaokWeZLwibJ97yW3Vbaer4EsrTV1JqaSbHl7vSgwpcoUEc+t+hKcJPjDbNh4X
Ye1SfsLCz4cxF/T7XvF1eEHkY0jmDDVGWmgiOkDtbkOsMDZMBe9xXx22dpz+1vFY3CD5FH+vh7w7
mrJRvhUdeaJEN2pIieK5IMx8pNqGJJXq9l+J/V5BnFnkXKHJYIrab8qGvFHXAl8Iw+wnnWNzkxta
kZ+LD1lIacrO/eq2j4VATrgojz4H0MHP0cwE/Ue9giKrnsJqB4yD4wplDR2GXGSGj+YY8KBI4NSK
gGeU7J0G5r47uDfAAzCBauQAxpi0pTqiRNPgBgJwCnRTJcvx1nFahI59O/pcuwAobZ0SRBVxSZhq
xxiSCFvXmaKQeitLVPTLCqxO94ohJZnlKJZojaho/MMq6fvsQM1GWUcRjMhWM7BMj1PuTxVihdph
RjSmkCmd3gIa0NYGvuAVhPVywDmBwuMdXJQPYRRxsljpsKvMiJSqz06LEfmA09X4azsaVEo61NWC
rCEmAH8PlUYFhyyV6t6srYJaBPAbqgeCd0cz5N7WbuVvz2laj8Jp30+vfwV9K6hUcGvMTdYNlBUL
FwQzWrmI0YXW0Nxa4Nc9gkKzqUsMsDzOuzW+GT6v7kr7DBjpc3GPy2QDFgCrnwrhcNAMjtlSgTXR
ZlSm1F/gVNFr19Roh1oKSugIG4Jk88zbKvdIsIDh+OkPivk7rDWqxQIFYCXOf9mkaPdAc/I9RnHD
9POS35APxKY1KPL7OhsdCQk0BidFU5WzmJMafe/ERw1I/VggqbnKSgsyeSy6TWGpiH9Byr0jpUQe
vyOeW1XcwTDiZHQosYRC7BTps8CGztI4OrLBkVXeU90aXyz8E078vxgc1L6yTZpA2YrGHyD5gU8C
oKj+VBqAmSToip+RZQS8HCKdN2vB2BiTMoJoKVZbhs3lnxrmnbRA9FVQW254pbbwDsLqJsKodoPQ
vL3VKeUhI2JINENC81bXogD70H5nFJCUc6qmXffQtor+Qmkb0qTQSVJa0roVLmEmlwV0J83wtnky
lA9oi5vbckwKpCMwD5BlAOOthCDXG+gFmXzELYku82ySBCFVDSotCNaibBC0sUyQnR7aRbbWohjf
xpQTIMFDxSy7j2Hn1q864l1IrZJpOhYGmLMMJ6L1mLtoMRusvzJA4QVLyhebAvlOuh8cCA7EepNz
iToCey0UkDUm79F7koUIEkMaAwc6VVDTRnz1iBm+FCmFsrGN1fvOT80nEOlTBtgzn9U8h7/WOw7c
e/CBwCNLMvMmtV7q4TCyQIJLU9PurA4upeI2r2MzASh1RGrVAJ4578lmW9fBq+BSXMUtiQsS7GLP
gic5JzqBPA0QNgTGwz0qdwAnVITaJrFWRSEWCVWHEixxM4kX1XkwK4QcUQApX3gRa/sW0jg0abxU
bgtNY6+E2NO5WtgfdK4vsLFK/yhJcquHvgCXjBtZJPNj1sPvdQFZcRqRL9P10l7ZcYwsRG4zbQmE
m8Axkcc30+QzGPMXWVscOG2C/XGA67DlROUvFHwBQPEIrpCWtaLNmAzojOFZvHIKKLODz1mu9IiX
1fzQdVgo5vMIJBWYXlB+xkFG39t53J0i37S4U1h2lU5xlTLauK6K0Nr6eC/d6joId25uDQCL0VBl
JaslhCzQgEuz/Vgb9o+M3bw2EfRdeS4gqssW4YvO7YZtC5ioQvLn//6f/MwcHjAcDssBIsZIpiFe
aH3+08+bhm44umlQAkL9VXv7+UZ4gof3kB3hR3/0xnydacPXy02891KnCdMhZjd0yxTqzK+dnJuk
YN1mR228H+wXmHNWBHkZQuTldqaReOukTic06egMlaFigv22K4FfjuaQOOkxDz+QvhA55mMczE3w
WkA8vNzW9JsvtWW/bauE7BRM3onHoX9Nvd8OIrIOhXCNDHycPFTVHWCxyy0ujaJtSE3THYN/GdM6
OVsHouH6KkBYHcHxwkSrs0diY3AXl1uZfvesX0KV0jLYyQ44ZuNtK41G6dcMlPQojFuTyx0FGx7G
h1g/FN3Py01p07cutTXrkYdjJwuetrIOKQbIAM14hF8LpPEXoOF1o5B4ptzR/XScUx+RcK2udPb9
1mI12tIxHFXXOA2nIT8bUoyxEgc4IVvrVhJVpofLHVyYsTefn61Hh3JyaQxRdlTz+6Agw7JXPLTL
ny63Yi6N4lknZivRdmzNtjtaKZJbz9+M4qYR3/5bE7MNXLcJPhMBTej6Tvs60brCzeUWFoaK64jl
LYRmUN+btRD3pPLAR6TH73H2tYUXmTrEYlca0fT3QwWXTCc/qAENRqX17XyHnjmICrbbMfomV794
MwXyyY5vee43yq1oHkFy+M7L5Z4tHErnbZrq2zZBjxgJWk/pUSIvD242yh3ASmIdZyfXubvc1sJS
eNPW7CwPXUcfDWxgjjZZ2A4iqUCuRRu+XG5lsUeUaASAM+Go5mzBpaMkFWuybXXnZRKO6zZKiySB
CTxl/H65KX2xR+xPy2RtONweb0cPYLTs1JoeEVBj1XJE/W9n/TZxOVl/LMRH03C3bfPJN2/wpaNW
S9FBQDX74GQPhBKBS8rjQ4ySXn+DX+Xln/bu7JC6KtUJYW5o5vTP21/Wx0WtKL6jP5tt9aXUPwGZ
//3fWph+wdnpVP//FozsmDpP//Hrs5Eln+tAR+f3lxr4o2ijEF1e/v0Wv+/N8T4boenvz35/6Vpk
tVVakFQlMqzJVrF5F13b04utgG/TrekA513xtpVWg5aEKZvxTOoFJBRSObqLCFJr4IDW/VB0kIZe
ddT7+KtGSbE3i9OEK/XCeG/ZvPxb3ClXvAP3l/v+fnVYMDthv9hcpY7uzI7+KHN7TVVzjESdz5b1
Kbz9b5+fdVog+Rh11ItOJRKrya7503tRMpjThWioOoGbPjtHiijIAf+YpHnHQ9Pvw/7KylgYHb5v
g+RxpMqmno0OPpSYeCua+0zCPV1Z9l/8fN2yJBcK2v7Cnq6Bs4UHaFXLpVrJZ+xSSoSPr5yyS79e
aELAC9RVAs3ZzomEEeKd0LvIa94Ou7L/87nVzSkmMYUlOPlml5SWZ2YeKrF3shD609k4f7zxgabY
ug2KyeDwMmbfN3wBTE2RynOAGiCS9IXy8MeL87wBMbvxIMtrQ4pNMyJ0IB33aXYlEJ7G9+25YpE4
RztD06Rlqdps9YC0gyBSZ97JaeCuQ3JZDeZfLFAgSZZKrMAJb09L4GwF5WoeYskA4KbyfjoPOoT5
y0P0/tBCZcWwWJsE9Lo6f3SZSl0rA4W1EycQ9rLA9wwshfQ/X6hvWpntA00Zyro0jOAUoOyEjFh6
pRcLG+HN92dXIPL48CCwmj7V5U0d3JAVvjxK174/mwV+OcFzIILT8CKRMiyunNELk8B14dhw4oRD
oD47RAMTnydQCPEpSzeg0uM73nBYrF3uw7QYZ4uVC4BCmiV0aoXzkLMqyhg4AI2oDdbtJDnTe8BY
Jarw4ZXRWtgW7AgUU6RUNfDas2MpCTCeAHlWnRL7kZcoOAnhfLjcmelomHXmTRPTiJ5tiwL/eU71
ojpF4Ft32BgmkOyHAle2UX1youZUVSYaqYhBkYZOyGf/efO8D1TSFJol7HkwSKXYh5Cjl5Tk4HKU
I/rTFtb2j7ku6w9hjh24OgYhmCAMRyui7vvLzS8sR+e8+VnvU18dVaFo5WlX9F8i5cvlr0+rbT62
gj888B2VjMxsM5loNw3gc8tTr72U46lA0xljSvQ4HLvZKt7N5daWFovAXAudGZ28zD9P87OZtAFM
AbSwS4zOgatSrS3MX0aeXJmwhcXvCNvkjp/CIGu++OM6hamWmeUJ3p2XirXbHkdsLBD3Jg99uUNL
k2OaQB5stppjzLNk4A+Kwu768gSN6bm0vNvONK7ca0tjZlqCoi+JOEubj1mZBv1ohyWuhmhhPCMB
qT9FWo2QZKioV664pcUgdZ3uAAnRVDELwDxKJ2poZPUJJGpGGfoLOPhDZ6GyVINWjKX2oUfG9vII
aktDKAmjifv+ORDngYGXNqBRaTQBcUCi3tr5lAXj3whF7jzab5v2cxc2Tx3EiNZBFy84JI7YFbV8
vvxLlgb67IdoswCiLrrSJzVen2rE66z2OGTIpxSfLzeydJadNzIbYqQxK6igZX1q6s2ofIiGW1NS
P4d5rp4w+q6u7e/F0TWm/ebwVtHE1OmzHYfIghnlA51Swd6U9TF03StXzbUWZueTTN1WE/jRnQDZ
eSTOEZfp3Svb7J+xnx9TrH6AOjY5Jy6bt91wpKN2whyqU6U8AYjJgPIE2pNTvGpGehDuAT2zFYab
Vw6Sxck6a3XaL2eD58oqSdNhrE5xD8K5vUnFi4vS9YhgLMW4Jl4VYEMurw9tWgDvemoaksDAMC1j
/sB3wToj/erXJ2z3Nqp2k3SvvvuUu3v0+BL/pg3Arim/QExf6eviNJ61O/39WV+9AKnY3Ato1xcf
qJV+dvGbvty3xQ1mkblRpc2StGc73c/qqlNytzoZvF+shwRJUn13uYn3yV1pOUQiuB1JVeBQOrvP
kKuANsGJgjdLS/HSQZrhaFVPenOvOXKtVb8z+V3zPijtJz9/TPwrzS8Noq1qoEYFt4E5D4Y81D9G
rOPrE2qfKvSx4soIXvv+bK/Z4dDB5uH7QD2BrYjmyiNw6QI4//2zbQbAJIojuJ6nZiA3DjMi2xTC
QzJRavU6mcCTfjz4J2Wknnd54q71bLbVhI/WYGzTswybmxGXvCS7udzCNDbzjcXE8O4h747U+Wz1
aQMstgTV4RP2bY71YleEOHhs/Lzcyvt+SFXlBSeFSfQt53khapIOVhyiOmk7BY9Y6DWbyw2830RT
A46pqf9e0rMDfUQ4A7h4SwM9EIq9jvgZce9ftDEltQDWEa6JqZNnZwGO1n2k+1516lCjjrbx5MJ2
5dZ4Pxt0g3c0QSdZH2d+Lzle77YoxFWnzN7As1A9bsNtFF2JnRZn46yV2X5JQAyXDT6np0R8CY0P
TrK9PFDvLwh64RicNf+O1Gwymt4gfM5NLojiC3VAohdMGQFNx/dJdRiKR1u7Fi4tTf8UmUlbY/Ds
+RlKwSUZQS9UpwHYvGKgqUkpu70yOVcacWaRkNYafTXEsjr5+Qcc2Bwki7XnyyP3/qThucgC0Ehp
qTaZp7dLzA3DAmQD+x2BHaVGMnfdUiAPUdpHOvfKqbbcnf+1NTtb1N72USVKiFDqvdQpVe1C+8qu
nH7u28PlbXdmh0sYqv0I24jbE1eMEJO1RlJIMvWVjuldWV57ki5ECW/as2Yz1Aet7kE6rk++9+xy
WgbKrZp7q0rb1DY22iUKkndFf9trVzbU0rY9mzZrFr6GbtHzh3DS0O7bCFf3jXD2dXNlNK+1or9d
HK3ZlCA8aYVorw9fvfDeL5+5iy4vwSvLwpqFCiDUg8ZBLOfkI406iSFiTHnlIF06f86Ha/r7s4O0
twpIOQPLwoZkhWa6fqUL174/dfHs+2XT16NbFXSh/9y7kEOeLg/R4vcnaIOuWuQG5tOdZSJTkVWr
T/iOrP3scax+/kUDupAkwihMqPOChRJCq+8Kg+xR+Bl55PzlLz5vcFJyYUpeD7MpLns1bNpOq07o
62GlqF85xBaH5+zz09+fDb+g7GmPPZ9XdeTHb5Qm2V3+/YsbARwvtXRuy3cPckDGxtBqbnmSyIel
40tJ7olsw7aBLny5pcUDbMrQOyQA9HfvxMZWCwWOHmFFB2jK8naahcpMqeO6VDfA1OPxcLnBhSfd
lDCkW2DEdCKy2ZEZ1ShYhZbAcCvGCFd063BoUXjfG/I2kniYToLuygoO6+V2F4eU8ga51+kp8k/p
92zOJChOJFLJ5nURMsioCAiM5ZNX27y53M7S6TKVBknCmtSy5ivbQwV2QL+JpGXES1+4W0yNb6Je
XGlmaQnqUp8AJQAL3tXMFNtsgJQb9clCNQTV6m4fB6PzF4vjvBH97TrPIQvXCmbtp4KkYANQFnx/
Vbxm7S4vr4QeCw84gqmzDs23rCyghoSSttIn3/2I8gCg792A4aminlR5T/oHe80hVpGUdDdBcuWC
Wx5PByjXlNF7VyNEfARAHbXpkwnucKyaB4iKr5dXxlITaCjoqm0KQeg4O7RRZ9Aio0qaE2m91RMK
vFdma2mFn39/+vuzFe5jdy4qwfel4a9jHLqU4lE2GHHuL/djaYWDduORQABsv0vmxoW0wYRnzUno
GGJDb0vwDIubbne5mcXumDxCpqKnwwPubXfUoUJ2VUHphHfEyrPw8FzruJaTo7vczkJEyjlEXQYD
GB3lz9nCw47U8DyUy06ZyNcWLPFRu+mKGxk86uWmuBaTLiwCpCJ4H5Ko1gnjZ6cfPoCQZJN6OFne
z3pdpt8ud2Zh0DSgMrppcXGQRpp1pgRY3pq+7Dm4N223G5ObeoQZfWXI/km7zcJemiHlokNChh43
OxhQT5Ox0o6MGR4bhvcphIebms9KdBTyUfd2ZuZPGpqrPJRrTB83EDrXArAtKoh4a4K9/YteCzFl
y4lY5LwEnAk1s4o6GE5NsgcxjxYc6ODw6+VGFmfurJH5eoxEq3VqOHBAJatP2fgXj2/NOPv+bEyR
Ygoj00uHE4j1DjG4BPvCKzt3cXWcNTFbHRAVahO6DV3A9BHV0HvkyAM4w/9toKaBPDuHwl4ZRqxk
hpNfHXA4Darj5e9f68XsHBV1r3m1FTNQeCTC/G0fRufekdv/1sr0K856AaXZkGEQDafAvLN8ZW22
8LecW3Gt9rK8rNithAwmqPZZbzK9dQfVzwZUizaaXOt/DhwDniD+9/1ZP8A0aNDsWFbauOuNQxhf
eSos3AZvvj8FmGfjhHNTAuigHE7euHU1iFQQKXaXp2KxCRP8iEXqA1D6bIgM20tiv0GaCu8YI992
GPFq28tNLM7CWROzUYJi0SdV4g2npHzEbnksnv/b92ej5JdY3vkdXcDuEcM89t3l7y8NEThWwwJr
anAlz76v9tQK21ofT6aF2fCPIW+hlF7Bd0zfmB/6JosJEAO3JECqtzM9QKtL+yBXT4BaEY0+eSlK
KOFBytug7a9M+dJ8mBP/QBCy06PZSaVVuZ9kXa3yLLmrVGVdtcOVU2rpHcIDUQJ7oggpDX12E5eI
vWQeb5STJ1C8Y5enkaauzBqBAYm6cIgho159bwLzdgyvAeqWYg76BUkBnRvzHXgCPecaZdJQOznV
hAO3w1sMZWOxc2CauVc6ujSUkNqJDE0CgneY1gTxzZGMq35qhLppwCqiknp58U0TP18Y5y3MFkY1
1i1i0bTQofD5GO76317yF+ubmr40KYyprPPZeuiGNIGaL7STmmww4UX6LvSuPBCXxsnmQUoJjiIV
T+K3y1u6rugR9xlPGdIgCUqsSK1fHqfFFljLlLtNYcr5ilNCJffHJBtPNSqbfh2ufl7+/tIhQPXJ
JHFAGEQv3vYAjSejhnQ84OYYblHcdUNlq7R/MUznjUydPDvvAwjZQqvz4TTiyWOsdP0vTuLz78+m
oY6HMSwcOmF4eyjiSNNfHqSlxXr+/dlijQcdwwkMWk4OzyMNiUFsRGoTz1DjynG5NNuUCMjV86iw
yXO9HShDxxO2i9rhFIUIWesVO/vPu0JyDtygplHWepdJIcbqJaoFHWkovG8z9cHAOibuzS3QlCvP
46XnORwgIQyYOqBe5rsjSXwDea6iO/VulW5Up9dWWQZ5VaQ2KtF6Eqxxb6vWeO7hmSBy59hUffFR
t/Ck6smHIy6l9u2Vk21hKt/8ptlUDqYKFqbmNxVpsK6Tn63yXOiPtnrlTbV0U7xpZ3a5Br2SFKpW
dicDql8fHdUQccpg1edPhX1slW1XfxII2F9ep+/ZI1LqvLJJwtoUld/VlE2N3GsZ4aoU4fyFi2us
lyjxbmAC5v1eevFqDCHWph+xwSiN/ErrC3e9ThmQDKTNg8qWs6NEceLOUWzZnDTnW4jtC6g7ONZp
dueaV4o0i5MIs4PSLHEF4cXbbVIh2wTbIW1Po/47RnlhwsTkCDtjIXd5QBf2I4BIdULCclnx5H/b
UBhXI6p1DS5V5Q4HZn+8cnAtnL4AbLmebBCD79Mi0igUO0NK+tTgokjIvB+1cl0a18rZS82YrAai
B9Iv70IHtFqSrBBFfwqSTRJAhX/WjNPlkbrWxGxf4XkcwR6iid5BwAfz3Ft5LYNwrYnZljJCBPX6
kSZwEx+CO6h22rUlvDTfFORZVCR8DWoMb+cb8eEMybCqP6FGoyJjtr48SFc+/8+hcXYP+rpMc9Xg
892LLR7r6MqzarYthAo3WtNZsFAvDaALs21h6oZV64gdHy23QhP6YUg/Vc4nV2R/1o2pHRhwlEmm
K+o9TkzVa79VyiA8ZjZGZRzTV74/m+h335+tpTGXtd+nfF/HisneOehOpX+2sf9tQpKy1SacmGFO
M3U2Ez3XeYS1WHD0EdpD3wpBzitX+VInLNBnJG9NlchttloTK1d9wSVzLOw7OOuY+kTX8s/Xmphe
DGedaD2F1wfX6LFt1nq2jsyt94f4+X/G6bwXsw0xyFStDZ9eWNWuTtBX3fzRjph/357VprPAQGDL
ioOjiHkAYGX5hyjidw3MIiqMG6zS8ejAEHy28t9tWa5V/S/W69kgzck8dpFD6IxpoynW6rCPjVsx
XBknbWFvQzllyxls8PcYGFxJ/FwpFP8oQZqquAv00aGwHsL0pnE/JYhk1caN7nxt/F+N9VNxfqFQ
5Te7qKx2lydsec3973fM9qZjtJWbaq5/HDEN1He46FjtXzRBXYfsugYx2Jjf7shddQMWJ8ERmXkU
VVv3VF7jvi314ryJ2fbHj2bye/WDY8aMeTdNfUCl4fJALU3YeRPTTzjbnC4cplLBAuIYyC9agjzN
QaK5be4vtzL90LNn9D/L+7yV2XRwG+DLmniMlbutugN+A5e/vzhQBmxk25nA8fOcSmCOQ+hFhn9E
LrAIsRZDq2l7uYnFLpw1MZsLRJ1rTHN0Vna9KlJ8wv7s8fnvEJGTgQ03VdDE7FasFC0iz2/5R8+i
LLiuoiu7f3Giz74/+/1Q6JusRS/u/5F2pb2R68b2FwmgNkr6Kqk3u23Ly4zH80UYz6KF1L7z17+j
SfJuN1towb65QBLEiKpJFotk1alzHjvnPpoVrO/xUp/WUrKLC3FiRXKnvANba43636MJPYL0Fsoz
4FC+vhBrA5F8CUxTFMgnCwvxzTY9G9xH6U0+rBiZD4wLhz0Zh3QsDqCsEi1Efh7BHwNcPsRSSwXa
cz86Y9NZj5QEvHi6PqxF/zqxKJ2S5hirMToZ48dx2oYWxCr8f/d96Yjs0azf0HH+PkTu9IB+EJco
+6/cna9A4cFOLHx/pkj6zcVKnFqZHlM6IHVw79UoAc4B3a2+0fd/NTmmdh4FNdbqNmJt/Ni2N6A9
7qMPbz4Ue1F7x8sGhdGLFvc47h2IEnISEEhhuYJlPybH+oWcwx7Z8+TDUwVjcwEbkBew1crBUOft
FE11R4J8/Bpmb1lkrhi43OTnBqRQUiSqXYoEBuxpN9Deh64qadfa0ZeNoEXIMnRg3qm8JJC+FrR1
SDAZEJoUrSeUJ2OtNeHSq+aR/GNECrpM12szLWK0XTSoJoPqZmWmVr5vSV6b5lTpRBiSoAGvZe5b
4OH6qONiABSJFBTekXq1pIupSUHxn2BBAmY8J8lPbtgrnru4DABEgCjHobAkzRBSvYCyobkqiBOw
N9phTHdAXM1inBDA+MRYoIuFIg/weRf0TNUwlGA6xGIYtIFwz+SZa5Q8i8txYkGKsYB9AGJa2SSo
Sfkcp8WzCbHwlRWRm78QCLEkyIKj24yaFAqB57EE4L+BgS4dM0ZnOYG0+g7my2NVNV8guONaqjC8
qG5+F6KC8mmc7Hta7EPIzSLh59Kq3Fyf1MvTEp370FOGVgEymwCbnP8a4EF70o29Fpi6V31V1KBR
g0p8YuVM4MHQpEKQDZYjDoEQGzSATTVI9Tjb26OZAV1ifZBj6O/EmiiUGhqOSYDQJF9nzhD1pCFq
kKSg4XzpgVW4PldL7nFqQJorSFT2PdJsamClx2S8/cxePf28dr4UtWFGrJ6Eim4vqNT5xeu/+/WS
31WiN/sCBHmBYu378lCQle8vehIAMUiZanjfyUn/roS8RNYZalAa6ALaNc4DtOy1j78U4K8nVqRJ
CqsMDFO5PjfCpT4off0/12dJzj3/9SIMAHgoHTRwF/xIsWKmEHNISJBkr6iQ5pTtYjAEavdaUhxr
0aJMGvo9H71CPPRrtYYlD0M91pjp2+aenTnanry2ilaUdQyS4ADsqn4S5f7KI2K+lp5fW21gCMAM
h0YaCylbyYPBnl6UXBUiYKCWBp0usWvPVFgHaZBR3fYayQ8m4LcrzexLnoFwPVdqQOOBXPf5qPJU
7ZpOxX1gyB2QhhZc3JmNhl611gQVqEW7lZ7eJXs2Qg2KB8CaXXA+gMsgBt1ig1MVwoIQNNg3+QFK
y+lai+bSap3akXwROpiZWYARFOMKobBa7+ti+nrdHZcWDE2ROEaxbsDvSg5RMbBaOeokgnAC2W+c
3kGdC+LH/XjHNfOWEP7xZyCm7MTgPLcnHsihiBPbBAbz5pvZ3wBc5pfTS298kHHi7zYDvsHEqEyc
gUSORpqCEiE6jUBHXHodqjlirddhaXUci+L6BhglChPz309GooupxEV0wlMMjbJmuYvVjyd4cbEB
kSMoIwHfvSirJGWSQHhn9uuhhNRlUFLQMLP36x6wcME6NSKfauikqK00hhEI3Y6uDdLLMrM6lG7X
+kiXDeH1gdBg2BecDykdQ5bNzwKn3TfKr7C9BSHr9bEsLAlOZqTDZswpiDOk+xVjWZJYkB8L0JsW
Ob/5J55RQLSA6QVtxAAay0dQobaiVhRNBGlxVzff+moHwlEvm56uD2NhpnBdAq8S2rMXKoR9BQ2/
SVFEkECqvn2g30pzpQSyaAHsmuAKRSUSF6dz321AkDs10KAP9LHcJNlw147hpqrZt48PBHgPHHIA
s1IcCudmSrU27MnGWQfKZiJQwhZgaS5XKggLiw6OSx3QCDBcgeNnHuvJPiwg165DxQMhrLgn0z3/
/YkxzOxNBnwK/QDSVFHFYVFsp9jmZbxV6j7ISucLZEZWTs6lFQG9GKE2uoKAtpXOsGmwFBs68HCt
XttNSr9lZYv+R7ZS0Fm6fqBMC404DY0Yl9Bvq7ZZTfMI8ddxgDLRlMnTeXIwmnbLoJIEzt94n0fq
ASJjx7wuftaa00CkNHq+PqsL5w5+BjwQM4qXo3xkjzSedNNJRcCBb4NCwr1iZl+7lL7qIeQ2rDWi
Q7m5bz4OKBwE57WBDgQQmZw7ST8aBEpErQjMIdW2olTTX13t9HtI2oGVG32Tm8kRkCQH0/c3aHBR
vwiNoQYtOSQxro984fKAF8RMHYGwTlD5Ov8lUW3XBL0fIohiKANN0JgOHS/KGKQyVza5DK74z6BB
SQS8EgzhNXhuajKzuGq4KQKNFt1dHLFXpowRlGshC7fjtCjuuaLTG1JDYxnU8bbfKdYnnrzY+HhS
U9X8CwY8/w0UWgsWpAZEAIW7DWjRH1s0I31iRk9MSAdxPqR53ui6CJAScOl4ZzgKGMChmRCtddIs
hZr5+QH4v4oGOznbEUNEOIT0lwgc3YMkHScrvrH0fVyOsFrYGGjhknyDDWjRtMQ0BQNkOO8tsnJP
no8/6XaODYBb/1/COMhrnq8FhNjQ16olUwD9zr2pf0+gPVKpz1kUeWP0pPaPH18XRLN5nv5GNmnP
acICgWlYT8GtZr1uPSV6/fj30eyGTrA5ba2qknt3lYEUOWunoN1Hs+TgvdDukw/ST8x7CJFDwwmD
CDInUM/nDI84aHD0kxk4bhm+pPWX62NYWHF8HntzPupxD5PnyIg6qoCDNciz77l5gK6Fe93Awpqf
GZj/fnI65nqj1DyHAYSCXQ2cE5IMvmO/aGa/GaPKQ9Ozf93i4pAAhwWgFAAncGeeW4yZPUwk4WZQ
x5DJ3GUrx/3CQYkMmkmpinEBrSPNWDv0dd7UrRUUkGjAPnlcZTBeGsCpBWnKWF9CNNdsrCAXv1gH
XRrdWlmUtTFIh32XRFqDQVhBF25UdUNqv1nZG8sWHHT/2jr+seYxniy7HupmYeEmHkCPBKnZgh21
NZKihYMMC/GPifknnJhQ8gp9ZMi8Ic0PAWhljoYG+55/+bg3nVqR3osmtzVRCwwkIXuL71Z7OGZ3
kWIieG2AA4SSxFxdlb7v0CIf255bgRn/oMWNPe7K5IfxVkMq8xMDQT8dEhUgk70A483SX5mdF1Yg
+Fuj/IaoxPXvLy7HyfelFS+rTqWIt1YQ2j0UbDYN8Eah8aucVk7b5Qn7ZxzSsrcNpGb7HuMYIBhh
7MPYN9g2fAcT3GfGM6MWqT3zWUiBV3NMZULChwaK+c7RpWA/MEjUfca7cED9z4gUq9AXq+WGHdKA
tPZrnGl7K+x+XB/HPB+XDvaPCenQTScoHOmDQgM8w96qnm2jHA0XYzjur9tZilo4DdFsAaJcQF8k
O2i4AMRz6u0ANHNTBZXzFf9dGIczr4OB1kTcKOUHSiWcRB2nngYqBM+yQ/fL+mCXwHzUojRpzPDL
mahLvv1oRtO3kFc3gw5E7j+TZMWhlgaAdldQ0wP9h9Ys6eCgFXHypjdxEpa9B64UL66Pev/y0VVw
YAEnH2IJiH/lMdABTzxjTLWgGT0w2jr94fr3LweB9DNB+lgH/BL8C9KuENSMCshmo4wCgWYVnOmF
BpUxsPtdN3O5yWGGgqbIUkFEipP8PLbbidkUtapowQTRv0rZUusxU48tAzfSl+uWLsPWuSUpbMUt
JI6KGpYUNHBVN1D9habbY8HXyLAu70HnduaJPTmtSpoqWcEdLVDRg2boDx149cs2GPUcQmFHtCZ/
fFi6gX/gC/BmebfYTm1EnFlaYFkRvCB2zeiut1RXE0/XDV1ue7TV/GNITrEUU8ltMhuCQuhm7L7X
wIpct7DkCyjnIwLPOfaLbTnENEeHZWUGZVaBdQHay1o6vJctA3cke9fE8O26vYURqfBs9MGhLVG7
eCArVRT2nTqOgTVYvzhFqLHSlZaLRRM49SlKpEjgyw9jVS+MJuXGGKTmU7w14pU1Wdik6D9D0yke
Prik6pKvtWVTguoLn7deWXes4zu+1tC8OIATC9KtBep12ZiF+hiEjLlg5pvWLndLBoDkn+M8/gPx
7Hy7kNi2El3LpwCUG17ZUreP9I+HMlRs/jEhXYKzyKZjUcGEjptjK/wB+UE+eNedaSHxg9QDqL8p
8oMEKy6tRVRMOsRC4U19c9DR3aZDQXRHo12keNiO5rTpqE/XihwLs4f6GvRowBeAR6MmHTVRX2es
blukurXBs5vOhzjc9XEtuBgsIJGOsjcah+RzAJqejdrpBTA20bsNacSx8nu2u25jIX8EkhUkb9G6
N+c/ZcAu53rIux61mrK8m8xpy8LGJTl1CT9E3V1U3PA+O5RrpPALJ4KGJ/3MXwNYOHJ1566HRK8d
j9DhDBrmeLHofw6VsSG58R1MvisZsqVZBBG0gRs5KkTIhp+bgqpZppKuQNLV2ef970G9V+Kv1ydx
yRVOTUg7NWUl4OddhXxrq/hsmCAoxVZ8YdEEalzIUlhgmpR9oVIytWJQ3A3MFIQDfdHea2RYsbFw
fOJiiaZh1G1wv5E7fOJ80MUIbedAGZxt5vCHrLI9mvXfeRX6ocpBl9Z8sLEb90G4H4oHc0cOLrXy
1oWmMp75OVZHB2u/iQzlr+tLs7D6cCYkjnTczvGUkGJcQW0I3JbhFBTJHZSg3bGAnm3y8aMGuhL4
OK61aDeTAyn60m3WREjpcaH4aS28bO2htLD8ZxakODo1Qkl7FRawIvYbJC2vz9L8fz9/vwAsAEgN
0l863slUcuASCHSthsxBEJvVDTRyDTdVCzdvp/sqRUdgVFGXqdDKdtYSPUvjQoMOcqEA86MtWQqi
1RhD0LPLO1yhBq+JQ2/4ODYJQ8ODQkOZFfwmcipJD+lkdFPcBQqaO83mOCk7qLnqa+o5S2cQ7ECE
DdxESMXLGLaCKABFKLCjl8OhK7akoXdE2dftDbXFXoVyBMvzXWQL9PB8v756C8FUn1MOOGgxjxcZ
ZdSrhBLprAvy5IsiGLiEbqYOyDb+cXAU5vLEkPSSntAejXc27wJB9dRjhZvyaq10suQR0GfCvyD0
cAmdQXkosVLIPAYZf4WipfVBJsY54OAqjc5QvOFQR5ZTDlzrxqhkKPFVmb1tEUvVjh70CNrxfOWG
uHCn1ueje+bUn0XdpD0bRcQcsizvg6F5EtGwYeWPCFLDNIy2Sfl23QWWwhweIcDi4vU74wjODznD
yCjojeF9Wmzt6dgWXgb1YoWQlevCwhGB0sU/diQPEE2vDp0BVvnkD40g1/NT/94OxV31cyUgLXkB
EnUgR4LgCi7vUthuizTjejm2Aev91jWqzcenCx1vFJUSC/c3udVqYAlE3pqmC7qJByNaRiDR+mTZ
0ydGAVQH3AzsNMCb6eerQgFU0AZI2AeCxf7vSF2DLy+F7VloFEcndHUukFhGAdlgsJZ1AcmDIv1j
9K+4wKvdsUTLQvrdyrfXZ20pzsCVUSdHehOqltJwbEWvc84RZ0JI8OXxW13+zAQKx2vpgr8fko+j
U0Ozd5y8451hJiBsZkPZvd6kvpGPRyHCvU7LL5XeQeu5fTBYsc1SC2Te/FcaUR+LvLJ6C2V08A9A
NmrOhs2dpNLh1JDSFi3B4ZRr1Z3ZtndDkqOKS7zapACjQ6c2y14JYcemzx0XsNF9Yusvn5jzuU0Z
1Uh0ZsgbuxxUpy46bDitM9yM7+3+0bK+FeEaEe/fD13MuTPjEgDdQqpUiiA95eaohIgg5mD5Y5Tf
FtP4Ug49moTqwSUT9bPU8JP81W6j97Fr3cLMLKQ6cq8m9k80wftaMd53NkqaKtuVOn+wMnXTkLWG
26VIB9wPnRsP8PiWL6ldHqHknmBCON0X1ZGhUdIGYdn1WV8IP9CmnhMHIANBCk5aeWRxHROgzSkw
yF2u7tSVdPHS56HHiNQbLlYo0UrRrYBCeGeU2hgkReOWr1DB/cTvB8CE4hAFRBMkPecbSAwxWDpy
/P6CJV6FfBggk9dnaCH0GDPTC0BYc4pFxhRmhEUlqYYxULjuWTZEvarHdvqpmy8xeQ+nW7t6vm5w
cc5ODEpX1KgsHGaHeONXylFpNNfOvn3GAJK6iHBYdzm6ocYJtu2IjIFpbGrHHz/huHiFAtU8Czir
UNg5X5PKqM1pdGgfRJbj3tval1hdqZouXDhgwQF0XQNIHo+dcwuR1tqFVZE+0Ov0myKcbSvaxHUA
jGRFE7sgNtxfn7KFA+HUoNzDbxgJa5Na7QMLtKJ83PYQsiqTZ9J+/Al/ZkeKTWPBrKbmsMNs545M
9k0ddy+xU2//3XCky02tDlqeDwIrNCDhpt3T+iXv38Y1ZrwlT4a8OxBRFvCLCLjny6TRKla7BjdQ
CK8L8xg2L9eHsRAh0UMDOUvUWVDLkcFshQBDZhV3Y2BMPaizAWEB9KNZuXAuDQIwNjx6DdyjLhgs
qTH9dzvms2A9eyqKlerEkgGk9JCPxv0GYgpSCHbisgaFdj0EXYzrZRPvrk/S2uelEFzbepcWohmC
avSF5bG1G+bSXjz9+dJeJAlwdmLA98FgPkBKLt+p6k0J8r21kvOKIVlzYKgLqkI3Ywj0xq+5y+1H
EL1yExnQlVfmsiH03jh43F6WCHIbIsJ2XAwBBW++YyReBDpBZj0Rwd2xW3GvJR+2IHGARzvIey7e
TkOh4H9PRqy+eCvZs02OpbESVOYVkC48eF/8vwl54tC10IyO3Q+BaJIdwz5vnxrI1BW3vDxSmrgQ
crnuckvR8tSgFMXq3FAbJmCQ9j8yfjskx6J642uHwPLMIasGuosFgQhlsgxgZckQKA4OZbQvGTE0
z9Bycn0wi/sHh83/zEj7BzXukAMLDLcrfNEYO0dZy0Yurg/6PJCPAuHQBQd9BuD9WEcIAFVNhlvW
99Wd0w7cAwd5fmuNloosG+n3VgO9+5hN5srZtjSPuPwjNQl09gJ91MSQ3x/RVVmEzyq50Ud/lQZ4
zYR0I2gKUGkDoEsCtXibWOSrzrODVomPL9RfNCMAjVCok/NSdKxymjUaigjWW+N3HyX3mvMpKOmj
7XieJTSySF5th8MUlqJTkfveR2blNu3XvDtO/Odkpm5Bfxh27loQDr4+qtm95M2LWq8DVnFgei7w
4JVhjJ2tj2rQqW/QRdyU6rAttVsn98Na9dp+TeVraalm7SAILuDfL/KUhR5PlGuCBG3kDB5OP34/
UqN/EKWirCyYNl8zLsaGFAuObyBEL3jOQdKAqtCIso/dT9umeUjII8oLW6SyPbP2W1V4HIFeHxq3
RjJbIVuL3FBlL4ZNnoWuob6Xw7HNf5IO3UrsUFX95vrcq0s7E003mA8dt/+LVKddOhAM1tEaJYxd
CJbHIlQf9I56eKZ7eX00kh16a3ETdkPlh2kcWPWIYOEZI64h+mPfH3AB8ku+liLX5vTDxbxRNKAi
SUk0XBzw95OsQQNFPWZzdAMha2BkRyex3ZbsiTI8ZsW7kqePtNtUZuFm1nGs7pLiXcQZoMQg3BX1
LtSdm64rXaWONnb6MHTpo92oXtQMK5f05eXF9M2wiwVe9oZB+C8H22BQpV8dO3YncU/aJ1FVWxWP
6dJG6i7cOOOfzNwa+THTb0oQ+o8xHv/QvVXrTc2pZ1qjlxahi6rAI00fr6/vgq/PLRZzHQA+iHf2
+TyGNYQ5wwy9Fn3TTE9ToUVQA9WrDc2nNQTFwjZGfgVtRvNVGNh9acnSqFfMusGSlUpTHlmTTdsx
7aHtOPWNZ4uyebFZVz7ViqMcrg9y0TIAoMhnowfnotZlasxUITxLgsEGeQ8lvjrdN9M9pM63Ayjb
RL2yq+dJO3NO5OWRbQS4Cn0BiFrzpJ84Z66y1CjTrA0S+1abbv9cH83F1QJfhyrI7PeoQGFrnX99
EooxEKibBnFhOl7esdgFHriDrkWY7HODRSsdJhcuItmTT66hUprBGdpgAC3DyGPNzQkQEMgGrkzb
xaVzNjRXppD9AkpBpnGbgaGsHcYuUKueeg2N7FtUE3XXVpIvWh9PO8z3Gi5qcTJnaim00Mz6sZJT
Fg7vMp0abaCOx8ZQXSW9FcWX5sMPnHloJ2ZmDz3xCNxg2l4bYUbPTZ8YkAgc3657xcIqoWiI3TWn
geAccxw/sdBQnZeqKurAEvHXTlT8KS+F6ulOqH67bmlhymbKXyCRZ2kOAN3PLdkZBbYyyWEppD9A
AfOgZM4hHPim590aDdvCqMDtB7wF7oSQi5SzHHkiVCuqzAr9f49F98j5gVgv14ezYkLOa6B/1Uqz
AiZU5aaJIrdS74e1/uJFG6BFNSk27pxvOp+yDPXUOKnCMmgSa0BuJutxieH8PguFtbKJFlYHIWFW
voNLXzJ3alE1OW1R1igeb4R9MMW+6fcjf78+aQtbFeAEdEvPUHRcnCUfyMISCUGa1oHTZ2bmFq06
7jul0lwVqZvboo35nnYiWUFEX8Rxc64co8cco7Mxm5JVlRGuEE0rgIvIvBKsrlYRELoth9DXlNvo
w30PszlUwACYQqMgcvLnq2bCL4x2CItgFPqt0bxxiLFen8bLqsPfQ3emrUQpHolmqcoSTlmX6BFW
i/c36Hspw9vSerBUBKAHAwWr9htLHsLqkNkr0WLhhEKHOC6d6EHGJpbTRqLjw6RoRR3QlrFDqljC
g3zNGlnNJd4IRCGISSjIz62cuKadz2BlQQ51oKIIoq594ar22muq1+uRH3LmAy/E/LgrfbUyJ8+J
13TZLjcdeL3x6kcGFl0liFfnxtUQVHcjGbIgSnufkQgkKcRdleG7nMkzK3L4MHQwzEZEZIGTky8D
EomhsDfXvWT+oefXiXMTkh/GJgVf2KBmAc3+TMVTh1I/CHN2RnfXRd/LOLA+DHFCi/rJzP312pOz
JC51TcELKAti3XNUCzTDa+DdxVlD/IBboGeZyAFROGXV2C0sFH/qW74SJtY+Pr+5Tn5+2tq5zSZ8
nGm3k+r34dP19bgMsZiekx8vbVpOwpE1CdZDsW+ql4nus3RvlPvrRha9F8JEsz4z/l2VbgwRdZTI
bPQsSK2bqD5O8S01P4pkmrcluA4sk8yQcHse58k8NbmTM5rGWUDADuf26YrbLiwDPo+COLBSAEvJ
kPM6LQyqKywLRtWvNcsV8Vpeag4f0sY4szD/gpMBZFrfAzKZZQHX6HbkCC1ZvIeM0k6l4XGaspV1
XxoQUNPAZgM/jxu+FM3ipKNFg/pd0Ba2O+jMY2uCv5fFcCwJ8uDzQ1sDs6p8BSZhYQ/pOGJELLwd
neRbJLJjaHbg0CW3Sqt40PLZGSq0fFRlo4rRG6viLqHtyqtw4aA9+xnSxOpW3jgFI1kAkWnmJcn4
ANjtpikgDas4j+hZ+J3UYuVIumR6/Tt29MrikgQulgsuBhCH2krTZ4HZW8Ho8H3cJEdrdLY1eB8n
kW3MPr4b48lVndLXG+GxMUURPn2IwW5Jarap0PDtfngXQsMFDakoS8zNj9IZ0nVOQ4VGeKBONZAp
QSlyn0Nt6rqVhQAPKxBaQIvwzM0sOVZrFcowWRYHpus42beh9hCnT3FOvbJmbjs81ezrJwziiQXq
q7mRW87joX9JEVmfZkGdP1h948bTtkKhMonvasNym5IgNcI+HtBAng1FBA2qO5ftRopSiD5tEQ70
at/xzaRGaJRfybcsBM1TG3LvRFTgNddSjCtGPtKOYSH5nog17cAFK4BIUkBn0UQxZ6DOw44tkMam
mZUHUf46Vq8s+8K0L9cXaCHUnJmQNmAiDIupg5kHHdn/1pzd9a+vDWD++0ncbLGZQlJjALF2pEBK
G+YPJe2860YWTsmzIUinS9FrqapXMNKqry3JdnrGQFI2edEaT+iaIWn3VHVdjzjj8sDs3Fj3I+Aw
2SHT19x3XlXpsDkbj3QgGwnVBcthhorOY+yXxTO3hC5lGG/NiW0s/m5VSIbmhmcP1S6n3KXZLh9C
TxQPTqd4HLdfciSZcKlyrAT30+INrzVv6C3Xcdh+YsPG1ip3BNdpftCyrZa0L0KdtsLZmFXuOtpv
MK+4OXvlzeTnWo4cnV9Zqh9NxE+TeGebv0j/leWRy9KnibyPyNS0hQZIyBcnviPq2um74KPYzkjV
zBgEQEMkL4KOlRbyLIewh3KkWrFpzHRlzpctgDcHcAycCjIeqjCnvKQmKwNNHb3BRpPlGpJ3YSfM
6c//t6Cd74QIDfNTYSVlUKgvfbhLxldT2VzfB2uDkKJF1/aWY9e8DFT7XdOOde5f//6C+58NYbZ/
spn7tiYlYfj+QO74ANDxYRLbqF3ZzbN3S95/ZkVabELNbjQ0LIWl01tk6two3OEu5NJyqyjDxune
r49qcdaANQBJqK7ZgCCej2rSdLzaorLEG/iYWm67BoFb+770pmon0qLrtoDzmt8M/l6wp+u/f3FV
ZorMmRMGz08p+um8E2NVa5gvEM0W3VOifeUVig1rYP41O1LwMwbcFyEzBTsICInV7aruNrTvRbry
plpcfwrSDOxz3ITkyqKSNgyEO7QMGHVR/WnEPlehWPqqFJ5Yaxte3JQntiSPVrNEh+Q85i6c7G2Z
Cb/r2aFv1oRQ18xILp2LMrMTDUNSwp1dmu6Y+226xjK9ZATzNb8YUDyFP5/78UytSBrDKQM7r/3e
ab28bXd1usaSPi+zvD0BWgXP7Vz2BU3euZk+LUPbYEkVYIlc1j3Y8aPh3NST5Rlr+dIlj5uLywBM
opJzQXdp0VBnocmrYLL1yNV0dsgBOkh75xDz6OPvEFRtVGR+of6H/yZ5N/73uEyqHMNCE3HpD9kG
RPM66LTFg52scOksRQS0ReLxNascIlt/PoUTTaveiFgV2O0XgvPW1LfXQ8LSGp0akNxaxKmmiDCt
QJyk+HZ/q6ZvBtma1e9yTXR6zZLk2VUYFiQkmDbzmQ0+muOjYht2BzG+fGJEJoIBPHwmOJKcuwr7
CTKgcRVEOorU7UD2CQ99GuUoFqM+L+IVe4uuZ6HvChlu3L3l+4BCY06KHuOK9Z85+amSAvm8dzX6
eX1YF7EODHogCcJ9A0VKkAvI09ei0cOsSh4I1T5aiHMESfSQPw9ht4u5cpvqa5zY6t+XydkGhk28
J5CSRXMrqu2S93G7m0SJ8QVaCl5VtaaqVzS6sS+ole2qPqIbheeRB2XX/BBOFodSdF282lnY3w7p
kPpgBXduQPefbI0sEn6P6yqEH0EDpjs83Wpign426fFXp/fomFu+0fBXFg3txompAmYtGyKoiaL7
BHJTzz0UKjeNaFrwc9fDpjeG6sau8My2QkVzu3FSdxPtqSvaOD+iIKlstCTp7ts0s944kvSbtDAf
prbVvBiOXrJto3IQfrRuzZ+L8agO7KkurMNrvBExPdgQCOFPykHhwyNVtEPSa3yjx5bYlAJCwohE
pWuhu8brNDPzElJCzg3R0Wcxfq+TkhrARwucoHXzRMrxd9rXnRtmTeWl5UQguojEEARSGxeEfPou
nbLJ68XwRVeU1lcqHVh3pym3TS86jCyCBnNbm16F8spOS6MXlgu6TRRhg3wWqsNlFw4eUaPfVstH
v5pyvlGKNnfLTFeAUYpDt01CaKb10LzTRvzB7JTUb+IJHB56DbW2sqrdkQLcXxDnd5HQ3K2yydiC
tjF0G9uID0OKO1UdhdD+ZjqkCcKuc9H6Me3KgddbYkyxG2uJ5kF5IfFI38c7pUpM184F35fghnd1
EyNMKW7+jHLu5/jJ38CqGt90GUCoded020TXlQd0meCFHNoCbQ1JGrtKQsdd47T1hoy0v3WauMQW
ozp0a4WxT6e62aC4BXB5wdMkaCr95zSa5A1QwRYSKengxUNeuiMyHWvPgIt4NrPFI/yjqQY7BBDB
89AsQDkX9mqP92pTH82xcrXYeSz7t8akR0Cw3bRQHkuq31rpfWntuMh2bdg+TdWOEOFrqEziRuFm
NIUHhHcZ8N5pM3gV3m55PMCVgMydmD+AW51R4tojWi5/DSpxB2P0BMJMflP20aazORLhdxG7jwYT
gY67RvgSAXATVg9abLpGs0s0UFAY5pM6NitTcBH55hmYsbc2GieRFZZmwDSYEVn9kAdjjaPjqTB9
4JWbD8PgJCvSLYLnI627CfPcQTa2bEsXPBF+o6xc7S+uROdW5IpJmYuBZgrGwioPLcZ99TU0Vs7y
len627958ibSW3OgloCJ6o9qu6w4Kp2v2Svn+ZoR6e1oW6ww+TTmAQ/BKLZVkwdee5T8y9mSDgaR
5U3sDF0eKEB4pJ5RuMoqpcLaikjrXjlZB6Zo9JWlNTE2zFByD+ddCVlJW9/YtOldZABGYKlIhqSr
AgRDi5BcoD9sg8a6HxXLfqqx/c0ZrdS9fhRLvwydRDOzOsqvQJ4T0PxINwyDthkIGiEcaLabVLnN
LS8fPra1LkxIy0iKqCckhLpi9LVuXVG4iLf5WvOedLm8MCKvIngNEU/r8bmzEGhSyJH+vj5Rawbm
v594fKLGTW/NSpfG+F155/mfT3we4Hzg/9DdiqTP+efjtjTspoBep5K7vGvcNFzrMVocwIkFaQCa
gSpqk8NCUnraQWebzwxgVhAHNAZIc2mVs0kDUjpuhudSQPksybxsJRpIZ9R/VhhsDf81YMl7yOa9
beCy9Gxb9xy8s3rvo3bjK6Nb2CvRTa4S/bWFW6KFqgQKRSibnK9GMabCEe3UPfP6WYX4YX/Q0y9O
ueu1Y2vpm1bbRUnlm+ZmyCo3tb5en8r5rDm5qs7WZ2njvxzjyLbLb80y0vOi1pLqWeMTmJAqd+Cd
NwugxrFbRoMn1tZuYWoNABRnCnCgUC9QBHRKW/zBKZ/VDEpQ4d6I75QaVLtVjAN7jd52Xid5dKfG
pJO2svUwykBr+2zkMULcTd9tleYx4r9Y/MViOjCkuvfx+Ty1KHkOh3hxFydh+Rzm/FvTIgDF2rZt
phtQ0YCqa0Lf5fB83eTCZkNGAgQwYCmdGT0lB0oap3JGopbPueZOv4qVr0sH418HOf26tNf0XtHy
zsLX+wc+fp2sA3pEnTUaSZmD4cKKFJIAScyNWoeVadoP4LAyktcmSvzO+VPTbew4rjLuwuamMdZq
gmuTJ0Uqsx4BgRthuOy8Tt1WnxDLPVuc+Uw8CeVK01SZqPD9SkCo2426j5+pIOkGWTXOVUQrmYUl
jLO+7dUQWkX2W1IdNXTYrUkQLE2RPfMTIG0PbLYsQcCR84bAKS+f+VERvjmu7Ji1z0vuS6xUT1De
L5/J9H+kXdmS27iy/CJGcF9eSW29uym12/YLYjy2SXAHd/Lrb6LnnrEEMoSQ57mjWQJQKBQKWZl+
33/puxvZuD58C2eE7QFCB3yUSJHSDQBMKIpRHifz2Ws+kdqWrMFaSIOyJBg8QIuGWoMwgmJqjN6C
SPmRluXDSJNdm0AZwKr8qHG3eiXDoa/tSFBJgq8DD77Y7vznnLmUmxsoO8ZjfezdUClJAOI8dIcc
nduQwnzaALTijUKAOXJE+aWZjCpVVDUFO9JfES7lfxuydVk5elAOxEHAMZRgPxH2/NyC/KSdM3bM
EtCk1Yp5Xw7pNum63eABZFK1QarcyIPyMahzm8J2TwFt8YibsyPLfxI0gMQRkTjDijtfjEqYtlxz
SIFbKjtWE0Gr8y5FF831eL/ibhcWuH+crX8+uKAVYBgDdHH9mO46SOnW+6b0Hfv9uiX+W4Xjk5P7
gNAB7SKoCQqHGRAczjiQiB2t8ei2T4z4nUzQSUQV/rMiv22Ir/yj0rMhMXFg1tDYa2LoEb1lXueD
WdYkL3n/CSVWS5ed0quLBEgtUCDAS+BGcjmFqDva6ezoyAvcDXH3Rru5PnGS74sdirTVEdDwYHTM
3CfT2DTjz+vfXwkBFp5q//f7RdrzuEfvth2ZUKlrt0Tb6e4mTR8xWf/Nin45S1Hcl0NEDVjJwfB0
Z+ob0gZEBtqXzZUQBlJdYVnnYix9335hRvlIqhufnv/xsbPp4j/hbMcko8L+ma4qxsM2aoKSI0y2
HMKep4rdmKWBiZqbe9pvFXYfKf4s242yiRL2PSGkVZkKKw5o27NAl/Ujy74vnCtd2UEALOKpEK6e
IB+IuscRJ9nn6061Gr3O1kJIyeummu0+xyhQMAKEQldCqu6SBNqA++uGtNXodWZJ2OSlxVtTc2xC
iKtCTS3ZDzPqfK7WbnSDojLikmo7p/qeqOmdq3Q+pFTeM/CYM6V8HHrUjvvY+Xr9N113FJBrCo5Y
aoQkBaa4zLdxEbTNY/q1lQK1+b5chO1/B66Jz5QzyymUwbCjoIahbZD8ZD6pIsAOGzr4cQXxXaR7
YYrF3tJ4rn2XuqPfeWgBjdxokizDulehZw4tkWhwWsD8Y9tjA8N9D4V0EP+gdnd9Stfuz4iFvw0I
DuVVlTYjh6+OiVGHTtpuqansoTXsM4h8m3pyUExv14/W/YBRota8m7V6XzP19frvWF/a3z9D8LZZ
TaEMYuEcK7tHB4zCeWX4YzvjAi3roF3fQf9asgUnKmJjsK0almbz8xw/oB+xiA9l9NDKcN3rG+i3
ISGv9RxSd12Pme31TYr+YOpjU1yftfXj//fqiXIUKUmhnlfghs5K4E+0N7t8ZvkzVZ/M6rFW90P0
fYqn7XWjq4nnmU3hxNFaVKyNCC45kuJkeeBIitNA6aK7Ji230LU4DbqsN0Q2lXyXnJ1Ake62FWpK
SDi8R6N5zl3UA/7otP69WvwnnJlwWmbrNTehGNpWq7tXy47uprLZ1YOzuz6BYqfL/x+ov23xzXBm
awZKbRyZhcwgfm71H7n55jifB1L7EHr2vervHii16Vtm7UGlJMl+JftMxG07TdRnUBKqjo22hyqW
6r0VZJt2khGurhfXw0U7MvqvdGGAoEYCOBhynEfTaQL6iktJIIlbPB4sgvSZBb7Lz6bQJZae5BFO
J6u+87qDWQZWdUqVHYu3kfYwNbe1B/yzYmfmhChp9LXX2c6AY9f2p8pHoe+6S6yG+bPvC+GvysAq
RW1MGEv3763sEJFMlliCyOmQqpOGyYq1Depo9Sca/YSAqVM+RoH+Rze430MxhLCXObQHyxqGYumx
P0IBOpYcFRLnMoS8mmWa2djdhJ2a7broaKkvo0yIQLIcYutBCt22OOkwYWU9+WGfjJLlXh8Cmids
yNRB0lEIoZWeJ+PkIcUw6gNkkf3O3UfzjYrI/++zv40IQdMaSw9q9Tytrg9T8gkPtX/is7+/L0TM
Xsubrijx/cnaWfQulzWArIYqAOz+N0lCEGmGtERagEnSmtdUuXdiQIT3DjDD14chWwshkjgenifc
lE9TtE0sgJWRxklMrKYcaGXg2Fre+Cp4LMHT3TAwvBK441YZfqXF3oJCh+58K3FTuD6a9Un7bUrw
rF41JjpYqDlEyWEy39v+S1fioUCmSrc+ab/NCL5VOFo8OOh8PTbRF7sMFPshTXfXRyKbNMG99K5I
0sJGmjG0j+jfzboBjD73pAEzt/dHEeX3aARPm8AUY6sfhRrPBzJ1yANl+JN1QZ8cV64HMFFsMs2H
Shlxo0KAZ+kmMh7d4qlkT1Lx5rXAhWZkNLGBdhWkyELwHZ28rLpkRPCF0OS4V2XrvppwnhsQXNnx
ZmCoCA7CrgYF5feu3GfQ06V92DqvVvO302ebspfgbdd8+tym4NMM6LeRun11tK1dUfgk3enONq/f
b/e3cyuCS+NhKU61DiPTlXc27ZN8Q/od1TazTCpYNhzBsXlTTt1kDQoFHjnm7XDPWL3LtNj0U+hF
XB/UWq5+PijBsx2ns/KyxaBA/4IsnaT387jVx80Akh1Zn45sXEIg1caoGece49L0zUSf7eEwj0/p
+Ad19fMRCZlY0amNMWXw8AYt7+h9m1C3Da5P2vpAPA/sW6AtwWPrZW6pMXUExx9OhM4GpqqqQs0d
9hSZpeMCGfifbImlzrIj0ajxbKm+iw6qAc4Nf5I0gq3HhH+HI1Y7lWKadYiUVkc332vts2v+QR4A
Sa7/TZcnhIQuotk8Jbwqk8W+yv6C/rJkQWQjEALAPLZjl8Sw4ByN2de+Xl8C2deFjd+hqwdgC+ST
eQn+pm3xJ0fy+fwI+73LozSyI+5O6kHpPtvpp7r6TmMJEGLtRD63Iux0K7a7BPRZ1TEqP+XpZ5WG
ioz/SjZRwganaMss6glbb5x2kRHIHuJXK47nQxC2tqWStAdFCyYqTTcsoZso/RwDO1pUD0r+yRzz
HcgNfNf5bo73vf4Uez8NY5dbsiuybJjC9i8bAKGdCFuyA4ijjXZqfbzucNfjC5Ccl/EFnTydEfEL
jK69jiZUmndj/KIln69buT4M4MUurRCkZ3OZw4qBm55xMGRSibLvC9tesykwuBXuSDqgi/0dyCOv
//5VhzbABYJWYAiziLgMsA7YblbVuObl/auagPporL+TSpcE4NVhnJkRhlFSTZ9sA6dWU3+q6TsB
g8v1ccgMCMGLTnrCYszUcahwVrU/7fLLfzPAf8BZKWR226HtR4wgHzfa7KO98vr3V92VA2090L44
aPK9/H6vJcBfTcghtDxIaj+z9+i3Bzz9v1kR4peuuCivN/wgRGPnqG0H62uJlD9zZI+XsuEIUczr
C9rHBNMVQeS6iU5mcepN05+GP9l/SB/ApI6wBL7wy2mbhjZ15gRhf1YcPzHhv0BsXZ+z1S3yrwng
My5NgJUgo2RGzFc9lHb8mbzXsveBVe89MyFEkdzpSQakIhLIv+fcb39eH4Ds68LmI+hCGMcJV/w2
CoHOSyWBVvZ5YevVSm0yvcASKM6+MA7SUteqK51NjrDzSGvoNXXgs4W9d3fl11dD9hglW2Fh70VV
nzObv4RbWTAlz3hALmWn0fokgZMROhoAFIrFQXVqgVqyMAg8hqdDkErfKFbHgA3gQssNdFWOcKwz
JKB5ljLUifLEZ3T07eGB2s9DjN4e6vkG7TdaGTrt99m6T8lj1aDLwnsE6d+f7Jaz3yFsSGNoWdb0
FX4H+TS1O7v5AojJ7f4MghqgvUBDruMGfrkhi4S0hdUPObBF2sEDb6XZSHbM2mSeWxB2TEnmfPS6
Pj/Oxq+ofDbZnaHKEDILG+gnA8gUjY0godYWRFxWRvShn5ryLa0UeojLyH5Atce5qybbk5wtH9Q9
F3X8D1sW6F1Adb5EX46po6pZCZpBUPVCt7bYqKBSzcHXmx+65rHLDL9U0qCZKrQcpWE2vdCsOmi0
eDTTyieOHjQ0BSD+RllQEEibBoh9gd3hokmLFt8aLcuTUvXsLWoc37DbrZKcSmCJteRn60oSnUUU
EWwJUSTra5eTg7E3FyrNXupnRhmgP9KnIJi/7p5rC3s+Kv73s0xhUu2UMTwnv9kR2U4xeI7QRYoG
FIkZfoKKa4qZs/DyA5qYBVEhQnpudSVjb2rxUx2rINdeKMgE0Ru3Kcobiek+VsoDuzgafTGPC/w3
c0hCdWOq3lK7/Gy19KFPY4mTLiIkPnxuQthzaFa0TQWPP2+kLb+ninvoCJHUaVZMcDkjw+YsexqE
aC9XBoIFzFLAH/HWpmpQvbtFIxnDipNdGOB/P1t6PDjompKU1ZueED8d7hE1duMANg3Zmbt83HTR
fH02FCG/ivDoQFMnxYLML5YWP2pe6ydQnsvqZjOXd0mk7RJICBlZvO+8xE/rW5/qXGBIwaIGYWLO
ny+Sf4Lo2OnLeCjfjLm4Qw9i2qkShYYV/+YYe05qC8gqiFIv59LJK82a6rh6G0ey7xN0A5Fh9ntF
AWyhsYhfNqnE4op7oA0WQFsUWQAuEUmRXMWN4oTAYqGgk1H/Psqy7zUDtgoJNeigQnJZbPN1eqgj
JZZVvnXtNzQxb3vPursee1YcEC3/YH8GnRXgsOKktWnfloSY5ZuF66766m80+vm6BX5+C2EHFsDB
h+sIaLNM4fDNLLNPwR5evkH4NDDZ4Nv078JqHtCcGmiDHWjudpwkd6/1Uf22KYSGdGyNDN1aOCpH
GrRm2KonqhWBNe6vj23VjsE5qkCbilSK//1s++Z91bl928GpgbYaxrneRgnQeEPl9BC8k74irRwU
0MVFU4QB6DJ4m4VwFDddlrEpS9/mgeG5JdsOAEEx9UbWHB67PeSc2KsqNBzxEHo5KqVLC8UjXvIW
W3fTpiwlLrfm1OefFxZHj+K5A59K8lZl4PaqLbO6d2xpeW85Vx84b2iH8f6BhQhlPeW6ggaD+K0d
4p0Sg4pIh46S1ksCOM+SL70bhBm2AxixAWUY6KJdzlVtjGh/Rxf1G1rONokBiqRvTnxvWQ+qtyuy
79fdbTlzCAYW8LFobwKAXeSaaOy8myFzWL5NUxR0gHlTyWiWIRT6EqCBR+HFBYBdRMf3Ttl1w6xU
wLmYO2v4XGaPiQk6i/mbM3y9eSwXpoStMw60auvKqd5y24cyCJO1kKzMlQYoJHQuAfPmjN2XCxMZ
WWqgWb16S3IygJ8bZFdNXUjma7n/4TWgp0NodpEgiJQIcKtkatW2e4Ocqlrt7PoAUQG3llhZGQo6
I3jWC1FiZDU8wp5FmQZoRo0Oc/xGyKA/12MBnkGXVpJK9dIKRBQ5/hrJjgqZd6FqAXXWfq4JQ8N4
3VobD2CrxtzcuuaXJoTA4qqxMmjghzhZcZiPR1kHumwEQmAhSjqxNsLnqw+vzdKb26pwf0SHChdV
5rzEi3SwACv22DL3pHXVFrJcjbm9eYIuDAibAiq2XQ+NGffUjAWYK1Bxu/XNVhiBkAXWhqWZuG24
p7FsNkDr+JmfzoOPkrRkqZfhl+cTuGyAHQusAGIDBE0HFcxobv5WTA9TEae+MaHgrd/utJdmBI+a
xqGcNMPJ3/Q9i8cNGPQl41j6FGByaBVChRU3TpRKLveeMenqXA9e+oaGY9899KoMgbAyUTDAS5HY
4sj0xCW3CEmNTknfrOwFjWKJ9o12x+tetYxSODBAFANRHN4YIp7nRaOVeer2KdaiRcttUJpBG28r
L705Tl3aEfZfopFs8iLYIZbnV3/RxPOvD2RlMS4GIiyGC9m9qplgoBpxUR7NQKO3Psp6nMmJB0HI
+CAfFlYjjZgxab09nIxqi7vyxp01yRZfrDcsgB4e7sJPDFvsPspdrxzdbBhPZrdpo03kbIdakpUu
punShLj3cNVKCjuBCQ0vcy9eKrkUL9xJ+Lyw55KWOJE74PNEu+9+kQTdB9V9eXPfBreCEItUVEWx
SewHzKwUbCgTrNB7Rc38AR39151pbRj8HoqnTUSqRSfgqM5NQ425P02vvX3XkzcyvXexxJ+WLcA4
KhCi0MvK20wXPVkFzBPbHXSQHrDtNFgPec8CM20/zV27tc0hUBSyMyfzV4n2MFWRnbjLx9sP+2Dt
xfXRgoiTEPALNkeJy3L9CLZicIFqG1DfZNMU4A0vGMz7Kn7qp0faRgHYe4iFA4ce7DbsZHF6Odl8
GjDbFrpV0Z/Gd8VZCpOxGDfApNePThkF7dSDbijbOOjxK8bD9WVdOj8sabhx6h6SMk/EiDL0Qagx
m/Sj9Q41NvVGQnLQK19+nps/G8g8aOaQVfi8MYxbQPnjlkl277rLwF9AWAaG+wUmzYKWjesyCyMA
LdAwlH6J1nFCt6aHfogtsMKVvSsGx6+kPRjL2ITBnVkWngTIPKRGBl60Y6Pe1/PTED249PUPlgcX
ZQwP0kCo313OHxo8WQe9Yf1IG7+HzuW8uf79FUfTIWnk4bQD8TEuspffB1EKiSrk7HjV2LbskD00
7ODIKo8r88QvyRoWB8jRBcu6SRQjpkZhHpV6uKNK/0iN8YmxeXd9LPy3XtwtwenNe7vBpYT6kiHm
/Wkdq62m1iZQYl87884yfrVowSHeS6PvMgZEkiprXl7ZPEAMgaBRxTZFZ5O4Ou1cgHHfsI4ljYNa
fx3ZzWcHlsXUEQpw0cQThuBhc+3UIyOxfWzi16Gf/fJbDUxnZZ2uz9zKOBBvwcSFiOe5UA649ALL
mB2nzBTr2Hs7XQkMyShknxdGkeoeQ9UWn2/UVwvll3SWvD2sGTA4xR5nMFnyzNfMo7VKiHW069L/
4aSyp4AVB+Ylvw/tVNwrxXVOPdLXRZfZx3R8qykBR4S28RzJ2bcyCKghwoXBRQgWAVGS28tnPFSV
o30EA5zvlUEW/bh5lcFLjLs33npVvIrxH3AWiye9gCTnwJyjqe26eGNmkki8MgAUQZB7qBCDA8+C
EEsKXR2MGLW8Y45mHLwrbm+Un8DmBu0qmoUQRGAEq3E5ALvzWDZCkP1okE1TBCy7teZ++f1FIkhw
UGWoJxxV7aH9mZWS+LSMtYbH0Sd8H+uQsBHmv/CGxmltjRyHnPpQNnj2xubZ6b85piRVW7rrpSH+
97OFNms37m0dhpJoW94rI6RArnvS2kggAwT1MxtKPIsq3qg7cR+xDKgTrwhAemqbb1Hva4166w2J
82nABq4YINRY0AS1aNiGOHIVnWYzKMhDbEpuekuP5d/Hk5sOgTrInwoTlVWjzpqujU6oDKb9IZER
ka19H1kVqjgohGBjCw7rDpik0qDRCdx4odWO9ymEIyVrIbEhOm0BXh6oXMIG5CzcQd15jsxvlxYA
Tcd9HkqP2NVIiy/dycsTTyk8zT22G4CvW5m38uh/eWxffp4725m3GjotYhRF3CMo9wd9DIxcDQww
jxpOQAxIeN5+3YM9ZCMGtKP5ThSG00a0Yr1OvWNUuDu79XaSOM7/fzGes+8L47EhWdIUIG8+TjOI
jTeke1JvP+8uhyCe11OWG1oKExDJUVq/0u+u72/+/+IQPOxvTn5mQB1euLKSeWyi2UmVow49mhKU
02l5cKPDQJ49IiOEXvOuc1v65fKPNM3qcYIttwlRFvYKGVxgxQAgLBBRhPgvJ+QVB+OArb9SLHJ0
P4N/Hm2+1c07EE/F/LYGLCfEpsU3QTUye8dyWnJs7kvT287GjTKrH0ntuQE+wrMdUgNV0dSkgZB1
ku6jzrkv+52Vb2p9Y+vtgRgyGswVD74YkLBDbGXMMjvFgDJL/RGn3YHG+WHKsp/XvWxtYUyADjRM
H+e8EzZKB2nrmuYYVpK9gvHDltRuVz/vIW7hDQiPTeILOpT+KMACFTnGzdcCDf/Fze9+uGsAXQS2
J1UDp7ToWAPVGma7BTnWPZBSO6bfnNWauM+qwKyi2rksfVGzmzq78ayjAZ55LQDx7/X5X1tm3JR4
wRkMtIs6Z18CeBBVtnnMouI5NbNH3ej2EfNuffXnV7IzM+IGj+ty6HA9BLfPRv1blXUlLnORy88L
RU7LisHhgwvusQANJKNpMDtJEFk4qGSkhavzBcYARCuoOqE97XIbtmCoSsoksdCUOH9XU++pQWdQ
myQ3p9EYEGT0gF4DRG7xatlXbeewIbWPWt8GTbkbMpmg6OpAPFS4+MsMR1JdDgRcGbQCpRMca543
rGLgL91Cl+G6d61tPxA8/mtEOKNMNc/MoYcR0/b8xn3Nb2T3/+eqf2ZAuFVWCSQBowgGugmM4uCp
/YNEARnC7xEI2ZvalOje4NME9rKN9+R4t99nOOeZjuCE52lUbQWHUsG6bcbEMY5GOd9Bink7V5Kb
98pKX1gQVlo3+44gtzOORHmfGmiPH26PIQiuEK5GewMe+cSaC7KKSldbah8jMt4p4JguOZd3f7sv
WShPoIsCQEbobgi+pDcUnHvQKjlW8aP5Yso6M1dcFdBNHEEQNkQ+KALQc7shY68X9nFIPrsvivF+
805AVcVFURtQLgRDIQGJS60shg5+hHKx8Y1O369/nq+hkKw5kBdEbRB4IW+RfkSGl2dzpShH+5tt
9YEGffkK6qulJ3tXX3bNAiWmaziuEQDBNyleNUrNyebZ6pSjSuetOmyL4kFlz3TcUy0NHAgNoCDu
ynS2V1wY8EtgMEESCOVJUTZo1mtVYensHYfondnW1qyqQxbdfBEEYuzMiLBEkaHOScSNFNZLuctu
xsaCnxgTB0gkF/Je+O9kqEo8g+H36KTdk9nVT2msbqGL+AQSWcmVecUbUAeHKAmUnPmtmfv6Wa6Y
1IpnVXNGjh7bGJ2v/JycPZXBMPl+E1wOCAsAhgDkgbqhWC9MhzqdaUe844yufMf7btshye6Mz4km
g92vrD7fM6CMgoyG4YrvMaoN6QacYLgd9NO+xmVNq9Es1+j763toGQFAu2xzdlNQdyKFFyKx0Yxx
bZKpPcV244cD9Cdu/74JzTNcYwEPX5TGQLBuzWWft6fC+JHvrerv2z8PnXj+8md7eCwVjsKujJxx
LNzm5I2f3DjQyv/4feEkJNVcGnWD70du4LxVn2/99baD6I55x+/HBY279JnLDt48ziPxordJvaut
XXMrUAci3BA2gqcCTov6p/DjvZwAN+XQ+tQfHDvferWMSWrpPB93AFwFTA2lWxEvoOgTQU09Zyfg
+L14q5Kby5KX3xcS6FaNbGJCngnEQOlT7tOCSQwsNxlmHrQNqAmihK6Lb4BuqkWzW7TVqfSqv9oO
yt0970gwv11f52VowqnBoyDQmHinEe/JMXoV1KLPmlMzfE1NI5iANCZAJeRM9qq1XJGP88l2QHvn
AWcmBEGvruPBqlps537PPJ/JqB5l3xfCBW16hRotvg/d89Hx6Y/rEyX7vLAhRsvtnGxo2pOCh2br
22TJerlXDAAWaQJNYeE9ADK1lzvOHpqKEVdtTzkY0es7bZA9mKwZQIaA9qGPHSEWkMoCakXz1GSn
JP/Sbov+680T5GC34b0XnRJ4sxbmf7bdyc6rKjl17qaBjITkNFjZDxefF+afRgrSrBKf32TWN3ZX
dP/x5/Pj9SzgZXljEGXA93XQzfxVufHu+vSs/X7LQ8pkI+5xpePL70+Tps+zkianLN6a014j21GX
FDmXRVsg46Crhv2lop9WLK50Xu5Gs5okAMadXFoGbR0HbQICZ9cB0qjwB1n77opHAZ0KMDeiFFdq
F5bc7Musnt04OamDCpGfu7o/XZ+0pQFI7fHnadyHuHa6sCeGhqAHVrHQRpu+Et9sb76JXX6emz9b
84mmCapJ+PycjDtrnPwS6q1UtSVLLxuFME3Y8U2J6kVxYn6ZbGYZpTH3/MvE73IUws6YQdSI2xI+
n5mTb5mfle3UfQGi+OZ0CaVaPOPjQoaUHw+ul5MFgCGIMmg2nuoSOmEZJK4kR9HKNPGHRDSKouy4
BDOVme1YnT52Jzswu9dMP97sS2iXwDuripQAFQRhFRplNtw+V4eTRh/L3AviqLh9nfmNBbAQqOgu
cUp4MqmnqfGmE6X30T72bi498hvL788LCWWcjFEc9fi8br93+cneXp8fPn7BjQDyQnSyIY2OhRbW
t64mplh2qZ7Ayq/cl6qW+6inuYA6tbWUwFRca7wU64BBAqgLjT9cW4T8z8xwucuZMZ+Ydvcp0w7X
hyLuiI+vI72zTBRrgXEWwoatTcOcVGw+ufnkvoCRvwo1JWv2NlN7xc9SwoLrBpfDwVBcsLnwR3zw
7glz17nOjG4QOoTxl9LdRkxSrV2O5/LzwtkRA5+fJDU+b0xQj2+/6Cbamnex7IVJNgph2lI1rrXI
gpneDCrXhyD2f5slbv8s3OLCEXkNxfcLD2/t00OTSW4VogsjswQ+GHsPUGf06IlPuxrBFb4fhz7U
2EnzNq6KTf568xjOTYjllsiIlbRGDTXUdCjjBDI22pUl4HIYaOrx+DYUk8DEMzqWGnkfdureLR49
2bvu2vcBlsDLCEcjADp6uQSdUmtlS2NI2wF7xfFXt08PYCAfnYQGdoMm7GsdhE2ukUIhkrcuUnQc
539fn3+xyoElxtsRLus4+E2gvAQfbWnfUAsYjdCq7hSCXlMoK97hrEuV03VDKzOFXkXOdodslgsx
Xc4U0McZdjT0Dantk2ijSVIP2ef538/2Quq4kzdV+PyQvSvDN/NW6oWPeTr7+XyrnH9/on0xDPi+
qn7V6jAJr8/OSkQChgKFX5TZeQOzkC0rttW4U1p0IehhvrGq2TmD4iuds4O4giTvWNnUF6aEYy83
cgMvFjm0vdlO639ADK/sIokN2XAEty2tvrQh19qFWrwhUHnNth6DUKfkCiPm5x9r8nvSxNgB+RFa
ox2/C8d68Gmp+OAG8merCRL6S2N3LZUNa22zINHjC4XWiUX/4GRXzdxFdRJWkUO+ae44OWCZT01I
SJPpYUzYdJ9pQyYjeVgAtjFQToYB5N8/PHfCdCpVApBH5SRhXafmi1ZPNsFpUjig5xggWON4v4Y2
7nYks9ljhamHQqjSTo0/uvawU+oOAoEkmQsotDT5rracSHJOfGADz3Md/EDkqyoq5kgJAZwXzmsv
Y3mWxHkasrZiewcdqdS3W82+r4rB2E46mGBb1wR1Ihu7A3PR9JtpWrSDgsxXADbVn302Q2tLqZSn
Ald2P8m8FFDQnP28vstWXP/iZwrRWkPvEWHoewmbKX7uzOKnAqUPvXfurptZiUUQj0LUBhMWhN9c
wUyStKM36YgS+qujbW8W2sJkOxCq4Y24QMh4YmI509ayx1qvw3ankJNXhbf/ejzNoq0JzQnLF+BY
13JmNqwOsz6wso0lk+1cmx28NyKjwKGJe48Q6vKhd1TWp01o0ofk0OV/MPnnnxfCG0kaqzQafH6y
Tlb+ziQ1gZVfzzld+LsA0BCLvsspp0pLFbUJa2PjJtvIkZQpJd8XX4JYoxQ0Jvj+kG5M4g+SfGJl
B5z/fEfYqEVLq3IAYUxoNs1d1kGE0WuDaXZuvjBoyBZVB/dO1KTtj0e2s9MyYfXUlqpVh4V1mKHy
PNchterAS75f99WPKo8QePASZJugFLHRpyg+mhYGsVmktUWIX2MEbusagVbYaeCVmb6LFeoFFUif
thki10PsFfXGzkaoSaNPPvkBKH19dOLxq0Gm/Nc80eQFIhrDqWQx3Wt95L6wxBl3TYITRY3GXPfH
2nBkwX1lRfCawfvq+T0Xz9SXicWg5KYauUUW9t1wZ2aTfmAZnTc1Mb5cn6s1Q2i8xPMvUDwGgG+X
hsy8zB2PNlnYVEX/aao8SLB7Wvo6a5WsSWHl+MeqA0xpAna6pHcw3DGjeaUUYToeuvQuqh57+jpV
klvcylbhyA6Uy3jHBXRFLweEaj5kO3OnCCv6qLm7VNY6vDZh598XIgmDHqTtlvh+wl5174klz24q
2Y6yIQgHu8GgSW9QmFChTP9i15vrS77MV9CSgmsDCBuQslgiBgb6yHrc2sYYUtPXza94WVT1bRR/
n39ct7McBm99AXId/VUGry5erkQ709yxQBwTlsmBbtNaEk1WPg/gFvrcgaAz8IgjLESjM+o2ZjOH
Y/crPtS3tgxA+YKnLDhIAZSGLwl+NPZWn6qR14cNFBCM9+JmcOY/BsAWBJwp6jOLfKAHaaFtZUM4
ND9050cW3Dz7WGNMDVpUgb8WP19PM97llAnFkogE6R6s9hIDy40AHD9PeYEKw5uBIXjp4KQQcXfY
GFqp5Ud16KpHkt/ax4tJMkFeB6gQcOQ4V9VLH8rQpJU4jFphC2FPxL9WUg1dxiSo+oFyBuUxkKXg
Qejy+3OXxWj+ye3QemzUz26VbVOv3Fra+/XFWOBH+DhwgcNuwJTxDEewQ0zSxow6YR2H2t/gcVbM
Xf2rn36AC+gQlZLMe2VrwBonGsKNevnmPhQxipgTrHUxGEvDsviDZcFg8G6NhzQcsmIBYo48t1TH
og0zzfafPHYrgy+mC9/HqwdecYAcEbPBHsojdRy3bQhgc6BvocQkcV4eHC4zBP6IBqdydbS5AyJ7
uR5gGXIoepPb0I4HQCdfWvrSlA/um/K5Suft9cVfWY0LW4KPFbkSex2BLaVEMYsGCrsVCMqnCywT
gD94/EooigaYo2LaUzO3oaU+d41xcNPeHx0NNCYyXaC1saB4DZ4cwKR5T6Mwb3WW4wpTo7L1V2vv
I2d/+1TheoTA5aGRCoXyy89HuLAqUZLyCoHfOVu7uTlPB2jn7PvCUpRaDBAXSbqwmB+UJMgcCfB6
za2Q3qJtBzeBZWGxqgyIT/VpHybmz3L62sQ/qvp7pn7Lx1+WJpMcWlAv8mUHvB64HSQk4OLhEfos
n7Z6ZZjBftiF3uj5hblVk0PzOoFNslXf7Szwsrsiu6++MxZUUzCQTZIf0auL+xtaNq+v26ITWfwp
gl+Uped1umJ04eRUkPl+7pVvE/2WKM9pxhUfrDac4xednq6bXTmCsIFBVQEYKdJKkZgUlOxGnacx
wtCX5hvQCMAMXDewtp7gDsT7BpyGPzhdzvBYqYZiguwudJx2y+ih9uq7fq4D3TzkHt2V7tfr9lYH
ZHFcOogfeA/KpT3VZTRrNK8JiWW91ArZjNX01t9Mv8FXC9cLVCNAm8Cj4KWZYUwKple4foFJQKn2
igzdy/9fjK7o40RmhgwTxQ4hNTBn0BMoEalDtX5sYnszTJ8699GuXlrW7m6fMYDkPJu/pXGI4eVQ
isokXaTruNjHzNjOZqn78TQwCFs6MqpTvtjCqEBLyJuSUWpBwimYsohV2nQcunAAY9SXIh2brRa/
l2QwNjqLZKTgK3PIQWE6Hrrw7o+k4XJgNkASTg4ar1BhwExSsILfu/ohnkEZd/ONCXMHd/joFMFx
KCTSceLEZj/zgmm0zdo26F3Lv75IK6eG+/HcjGdI3DzEvrNGIzSPJ6cNSUlwMG3iWtbpxD1KXBvg
z+AHcOilBLmXZMlYKsUQtlG+A++d7yTjs9onh37yXlKnfLINxnw1UiXutzYy4PeAHftgLBRHlqEP
Jup1twtTZzx8VexbOSqwU3GF+uCo1NEOKoJAtWGszbkc+zD9pcQ7VYZmXYk3uIlD5Bx3KKDxVSEQ
6Go0QZtj7sORGL7TfYHccRBN2u3Lz69QqHwCZ857ki5duR5b0hsVSpP0s/Z9/utW3wKqGK24OAXQ
57aAmPPOTbfCU2fY9+kDcroH1OEkp/pyli5NCFlJVzYuaRDvQQ45BHPpHqAL/gQdJQnyQOfR/dKJ
OUAapRisNC7NIpqyY6M5GVlDw4w0JcS/xh6M8MQM/o+0K9uNFNm2X4TEGMArkJPtMna6xn4J1QhE
ABFMwfD1d+E+97STRInc56XULUvsjHkPa6/lTt2j64uTbXxNqiZqzGTn1SR5qCgfvycZK394kFnY
+5z0wQDakQPtrO9gkQEfiCjtqCu9ZO/n9hbW6vpxBKcoVnPGQ6NCtXQ/EjPv7XFKsnPGikNi16Fn
HMppPClvOBE47cA43l7qlYoHLOKOn9nn5jTiYiN1qsp9EHayM891I7QNHgjzIYha6UdMl/3OzZM+
MDXfiphHgDNKrJ91ZQ/wQLja9W3WbbgH16d/psCbuQNtZH+v7jWNVWyUSk/PZXMSoeSn2+Nd+byH
fQ06D2A64cgthlvaU2boaS7PVf89R7frj9ufv97WuLjefH7h3ID8XqaNxOd5FlLmh4z0Edm6Ya4f
TRSoUAJHkwqZW1AXNwz2jaJeo8SLbkeilBEY3iKHHVtz44xez9WlncUjZg9cFloHO2790kuIQfy6
PVkr35/PJgCj4HhGeLIYh0+KHHkznr20Pwm5R6h1+/Mr04TLC8G0B+Dudadux9xeVyi5I1fmfSP6
uGdPWlof8Gq928NEJwGSEOj7x46F5tPlXZxU3BuzoqPnRnsqu30y7Ql796kARRZSyoA3AUKAJtdL
E6aw/EEijntJhp38IbZgOisrcfH5xW1sl3YlTB+f16ov3g/ZbuROVkIZXDIz950LiO18+C5//tRU
KGuik/LM2KcxRylX31X8XtA7r/+QtlaQG/qurX/4ZKsEf+3xgWAA7ssrOyy5okxIJ7OfKpfzswMK
6kkOX0Cu2wZp79UBb63n0mqi25tuJYCck/FIx0NvcCWANE0pC8ixszPkM4OxuZ8kD1P/qFInsocv
nbe3tQ/QhIss8y4HyXxpfPV90Ak7EYrb2RiaxdfbP+h6aec+FyilI+ODBs1l3YYXYKKZqOKQMd83
yTHZSltd33iX319cEhU4WH2dd/zcVs+8KYOmqwK+yb28NYrFBpLc8Tl4Kfg5yZydrL4bm+IGG+Ow
F2HiUIwkccaGn0cvrMVpMA/uFtx1dRAgaZyDUIQhy0OcWMgfFfXIz+oX8/a+sZGIWR3Bm88vDnGD
8NfPQSJ2RpZKATMNFsgthqorHntw7c6QDNAzYkvBU1msQ++QPCGazc/ZeNf7MmidfaEe8K9rH8uC
R7wM3e7Znr4OdIvfcuUogw9obpaGH4eM0zz8N5mZ0jEHp/YkP5v+g8P32VSELoI3PUavz0YEsmpq
9qrnBAWqawtTtqlQnrQrLJSMEhp1PKD0yGkg1btr0Bbu9X8MLdyFznSq0pYwZBvPnvzQnN5/9sns
Kcx04shrLfd0X6vKbPPXs9/xfb+x4VaniVhYDjS6ISUx//3NitR9i5Zwp+ZnzQqhy649Wt+h1Fhu
KU+u7Wtko1B2MVB0QYXt0gzJ7ErmNh6PcYhcPzJVAMKK2xO1OpJ/TFxV0YVRmIoQdk7KHVZbmM9e
Fiq6yzeD6munBCv+xtLiIWd0pH1KfHb2jaBl+1ztR4jSdu/23C6tLK6CWjaVVyqPnUFi3PeB2Cql
r44CiRukOAD5REfc5ZJw3es1naT8TKfQQk58CMri5IgNB2514QHSQ+IXoH00GF1aAbe4AOLBwapA
a5wkn93hBMa/2yu/dieDrnAm9QeoCqYubSDe6azRkeUZkmpGtldbyOG1mXr7/cUYyhotopPRlOfJ
/+SAADhDGSFBvwb3teD2SF7TcotQF1yqSF0jUw4SzuV0yaKgmesl4szytAnc3v6Wpx70c8xQl+jg
6MSRALnHrfRQyjZoKztoLLZr3Pc2GOKNQGMqVL1x5SDLu0zwZrnNPcJQajfprnb33pYvvLIt4AiD
gQVpavTZLoleOB+6qnKK4mzm8lFS+pP77akYsvefobmfzUVubcZwLL16s2iAKmcNzKQ/vztbeJqV
fXfx9fnvb+7ObKprdKnWxTk1n7h73mqJ2Pr8YltbA8BTNRL5Z3/64u9I/un2XltbArAEwA2ARwl6
7sWv76Hvloxtw85OB1fjo+Z8fG8X77yJ3lpYDGBCG5vZVLMFe1fYu/7L7QGsHMuLzy+OJVdWlrUV
8KV+dWyGXas+EIdFtSAbh3Iln4O+IKQyUecAGnuZ367byXN4w9iZtA9sSE+lJqMeQucZVLOKM1ru
/409yKHMOBQLHcqLJ7lR0PMYrIydqyINQGx85/Iv5vCkkR2VJ7Pfyh6tbTOcdKiiQcEGdY9F5MtG
XjjDlAIuy/Y0AOTl9iqtbTPgIGYFK0CPrh6AxNBVMagcL38ho9K7b8rnyXy5bWNtJ+ABm3Nfs3Ox
BNQ2jbTrFNQpZ+m2oYRKM1UfARIPOdei25auRzNzfgKrMPelz5jSyyOv7NpHGIPnzOT1wSw/daYB
EZE/t41cr8ilkcUGGEndQrYZngxQ4WFufbTFVuZ5axiLgI8OVGvsARZy1SMnFPt+SITcyHdsGVk4
GKRpSlIm8Pms+pjK0yTu9S2K81UTAAmBqOGV53XhiRljMoGSB8vhavtpMoIedCO++e7oG8vxxoh5
ueZD4kvUvWCkZ1+y9FdNN/Lb64NAXDQfQSTRFvM0Mdup9AHzpJk8rIsKhCkARLRb/t5KAmcex3/t
LBsAEKd0kGKA29p+ZV1g86isDkO79/a9GzZfIEdtbnUArMB7Lk0u1scx1ZSBh4Gds7IJ2Jii6eek
igcNWVVgJISxz0HOzdt3XweXVhcLZg391PYDrKqZazGS49HNA/v9kA8k8dDoDAJMqEleSZeNdesm
rdAwnX0SDPTRSH++/xqAdKmP4HKGUC9LuJpdiy7NtByhWRoY9ImmG5fZ2j2DyhMeGSBWgAxdrM5E
eyTYWVWcNXlHfS3yyu5wewjzTXXpztq4I+EkGaAjwu28sDC4ozlBwD0/d22U23nosQfZ3k0sC/3s
/YOZy1zIEyMUR3FrEScXBTpJiOyTc2KInZXeuxPZGMzKdF1YWAzGT6YxbzVYEI+1tZPu/vZcLR4x
VIzQxIlaI54XNIZcQe58v2wmVtMpHuoiC3vp7NyyePAl+9kVW5osiyvnytY81Deeqy9Ky6I+8i6a
nGLPag6qHs7kvUod/zFDMJo5sY6GvEszmkxqK+NkiqG5ZgLW3ob54JVBVfff3z13iGRRcwJq91Xs
99IQanrGNNJRiy3zYZJfeP1otd8btnVglqmzeUAeWpTBPAaKPAQVi+ffqlpedX2rxbowEW0OwQRU
nD/dl44I7KIOmTLKqK4H5yHVaHNEXa7beUrbyogvPNK/fwaCGlTXAQm7omnUhlHYeVFo8dQZKN7v
ErFTGQ00+oKCXiCrjZ25slsQQwGbPsM7PPDZXM4ud4imGyZGneV3zLsz6aduizhzw8RSq9mvMs0B
YkWLpf6o8a8mOTT2+7IE/5m0/45iCTXNu6Jz7LrX4jzf9+ju2sptbg1h8eqA8gJntsYsKS6g89wF
fpsH5pb4+trSQwgSIlOoTyCXtjhSti4KrdA8GrfWz9TLQ8N/6tuTod374Bb2knciVF4nDUymyETh
HYKHvXBFS5aaVuKbNO6nbxnSXVW9Jf/3Co1880ZcmVj4oqOmZGcymIC2CsBQhfWZ9+Vdz5w01nJZ
HJsRKD7eiroOoErwZPoJD4Zu/G4NTqRJMEJT6ywykHRNXvdO//I/vw1tOeifB7pzmQapLSbthFIa
59O9cB+moQC32VYAtnLxA8uCzjekYFF99JbHqwZzRjPqXjwm8XT6SO+teiMNAuw5juhykt/YWL6O
KhWZ3aBVMzYHz4jHfORhqfQxlL2fgIrTzINikD8BrfL3yrP6r4JUYtcMlntCSlVGIMz4lmbMDIGi
TdFC6biR0Rg6Gn0ECZ3KZ5EqHAWu48a6M1khj5VudqekVFoI1GedBq3pqgMawQRCZhxxSFzpXeDp
HQnsPElPToa+18pCpnYsFMp66BQ8trmsACjM0GPtZH+5ihi7oVNlBHInEqEYGeTE6qOm87TInjs2
krAyAkH1c09I4I1KgCd8SAM5+WGh5/UjZ4kWjIkAHLIucUIVlACtzCYBN40mkIYlg6Ib6oeeGcWD
2bv9UR8y/cB8IiDv4xeh6HztAxrOvlalC/Fs4Q3F1wZqdjokf3IR5YkxtkEz1tqhmmS7UxZzdi1P
5ROUga2jlTnulyJJrYMPvq1o7LL2rq9pdlcKkn8wOq290zyk3vUiAzeBqzdxmrpGaCiZhGPnsEOm
uZ/BgGLd0d6Fdpfplnf21LAj95360BW63Plp1TyiTcuIGisje1GA4mDMfBpm1MnDqioxnwVpo1LD
S0yRP9nVxCr3vVPq+9bVhmjyiikahqR/EG1q32UWkWHSGfw4mFTuBt6ZpyklegC9Vv9U5IMZjb6d
hqMchmioOydI4fE9yLHusEBd/0A96G4Mdk8O+qR3Hz1NkwGyijSuXUb3PRrJ4gY8bAFYH7Igl7IK
sJJGZOsaSqwOfbRom+8ayuugBrNraKS6/um247BwUOcDjk6WWe547tiAA3H5tOXEr5oMoKF4yJww
pV7E6XgAaemDomDAyrmx9XSvvBIwiEOObAhe0mVG0jDaBMCylsQs84Jcmz7amv4BChZ/bo9r1Qzw
Mci52wSnc/FM6HJkgANSEpt2hdZ4w/zamVZ7EKYjj//CErppUAo1IbXiLJ69Xq94I0aTxA1rA5da
e3909321NW+rlyT8D/Rt4Pm7woABpZWpFjpgMZpkQzflSdgbRWSo4TPrzC+3h7T2xs7QP2AAAC66
4ubMPEfCo0xo7INBMcCVfW/n/INmQpm09MSBjzwy8i2U2+oNjSo/pnAmfFiGSjLPOq7ylsbmX54M
yt3tIW19fbFKteVPQhP4OhF5aDIWOd1GGXTlJM0NjOiem7EaV5gvwChzf3IGGhtFfgeikgP4PaLS
dxC2wjnWMrKx79ZGBCIoND+BZ9hHBfPy5HpuzyZVdlikqfjdQTK6Ztm/GBJyS6AuQH30WkNo1IjZ
KauncQmBn9bWH1wBAK3xq3LaXar5G4/0ypH1QBmEMhZ8OxRFFq7WQEvKCmH4MajaIm1qH7mD2uK0
RU25ZWbhbjHWq3xUkx9PbpyZ4JnoQWCylcJe2wxvx7JwadrC6r1uhBGjiEV/KmRgDQ+yj8ytxpW1
o/rG0LIxQHZsGpQHQ+Cp793nXpxJkQQitQAU+tM4Gxiojblb3qoTabU6a4CctpT/ydLYoSXjPcWb
efuwrpoB3BWwBRQeQI1wubWbJIe7BFmjeJxCwZ4KK9K0jWBo7TqFmOEsJgCA0xWdWtp30vYmEyNB
FySaCQMp7jzBQtM43x7LvNJLxxMdhC40f4F1RvR4ORbqVKqUbuLHmvnQ9n8yuHNWdlfTnZ/B59R3
HPob/5vFeehvchsmrVhHU1j0m2ovkdV25fPg/NX5bdCLY2qieGMMGzZXt+GbUS7OLunhM9cjbFZ2
EfIS3GXFZwL+oU4W+yavwh6cprdHubqAszL3rAIC6OVij6A6gEb4NKUxHL3J4FHipEFPv7Hs57+w
g1ItuFQAXERF6nI2R9UmvNB8PzYbEg2TE1TyL/Bo7Wm7AURZu8/n1wO7EWBPc9niZmiKa5YOaT5Z
64Hp7bJuiyZtmQB/jeZ8PE3A2yPSutqLqLrnVq0GEte2FZeVfSg88rHqByyTc27YuAMKJw/KJq2C
KksPPrN+3Z7MlYMNUPjMpkbQkgGi0svJ1HifOEZWkNgY3SYoVCLAJsH6yKu0rebKlRsYptApOIum
wq9d7EjOG70TyL3FRPsyDccEapeCk2Nm/ujMaWMvrg3LgtbhjIGCueV9hQpmI4WXktjvmrjRAe6x
rMTeKztNDrcn8O8WqcV9ghUEcg2eGXLKy/vE8juuZ06PLjCPiudRc7vQHKgRZEkd1t6jo1Qoh7Om
8jCt6l1Fsp1GQG8RaLX8XehKfMmAPYAeQVsbx9JvrAAohJqFtWE/Vzzp7+HtDXu9kDzK86YLk7yX
UwCnrQ0dWzgRftXvkRv9Byqy7nOeG3LHx7Q89VUnT1mak6Dxa3IgduI/pBVFVtBR4MNwfJoGmVZW
jyCStZ5MmnZhmRRjSDKXI283OQdqtmlMBSRKxr5NdqZMazhpQu2SYlJhArKwc1FTcoJCDglq3VaR
FGkSEEeU4WR304eE9T/KAr/AQ7fHXQ9UXNjgrTqj6EOPPYDgdxayfCGUPqagT2r/ICvd+tCqxntw
C//rZNH+MAg8NonDvHuvrNMDWuTFzMU83Cc5b+GVJr35hSXHyd6zPtCFUd07SM+gcuR15S6zNIXg
1HPvJDcYgCoI+ZkO9XJQZujx6NrjcwEh8I9GIsz7JnH0naahKZOZXA/SbrBOUiYM2DOKEfHamu7S
ssIyyCa/q3rMlct9/yOvW6R/RtAp5iWVewjzAq2opHHCf0Fci3dJ2Mmsi3ILBTTeWEmAaA5EBV5T
BW5ikYC11RgquzWj3IUj79KpCxHZQLROsDYypkr96QZXO5Q0I6FuZd5dkUrng6oc+66q8/6RDDwN
k8pyH6q6zkNqM+3IVW98Bv0fmCpNawD3nPKMT2Ve041LcuWd8UF+gMYSIPUgELJ4TXvHk3bRECem
aHgr809a91sNMqKcB7L/IQHd3Thvi9ab1/j4rcHFY2qljq1pIGWNVR3XxbfB+lHSxyw9OhbQdSJo
9ClU40bf3dp18tbm4uqCP5V4Hejx42I6JiqqncB5Jyfu67CAfIXEx9zocdXombEObFEOdeGVtJFC
hEzlxk21Ngj0XUGAA6i0ebUur3qemNY0kMGNlfXLoNbOnYpgJN3W+qy8miBoALcaqitAqCw3xGB2
eO7QGxTz0tH2VElxBJVqCjI88WPoOvvep5b1JbfRzDAS3wydXq+jvGblHo2gElL2bvPMitZ7v6M8
80bMtRgA1q8ESJyem/lAMb+OFwhdhRWu6c0m5NUpdtE/idwpytpLTCnw5Hk58HnslfsH3coJ1KoI
21lcZP/igUO3M4AlICWZRaUvF1Prco0lwOXESfVHQXG+jfwtsrW1hXxrYuEaSJm31uDDBAg3vDzI
hi3Y97zhrh5OFGIRTwBhiPN1OYae0S7PSO7Eei6+kR6gTyqAYaSZ/tmpG3jlLIluXx722m0FItRZ
ex6JAXTVXJpMkE3m6TR5ceKxKkr7qd+jVe2L3uWAM2bur2YURUTNwt15VQ8+qgpadm0JbILKTAHK
Pjt5JJ1TBKhzsHDKRLZPxkb/gMeYoOplDjs1cn9fFFw/aR5Do2ZVI03PiEAO04dKYVYYJyFtFiBd
Se4T0pCDn6GZd8Cr9DmbUrkjmtbt7eSoF60zBQnSvOgKFPh/xELIi/LhuWVDcUI2dUBWcrB3eFX0
vdLdKbJTT8MzoPAYNwN0Nmtr6/LdmL4lXoMMpjXm1PBit3ci1tMvPfAMgFMkAdDJh3qEsE+ZvRO0
8/fNCKaMWf0NCkVLeh9hCQI8gw2jULUfpfhMKvIxYb67caTW9jta7P9rZxFX+IleDeXkeHGPeH0E
+MSetrpaVkIkKP/+Y2Kx/Uw/97ISWdC4kZ9NyJg7uBvslxT+2O19vnoP/WPntX31TcDptmNS2jWG
klSfO2LAO/kk1NNtG68+9PL4vhnMMnSobGPM4Xx6sQSJu5OBbp1oYKlqwGuS/eIQqsJoq4BV9pFb
2QfG9MARbQRU9IYHsj5YvAtAK0DBb+l/a005IhJsvFhpeahJIyxYEwFJvNsY75rj4aB5doYkAqOy
RCU6Q1ryXOu9WOc0omV1lwsnUIZ9RCvwt9qxf7VsPIqpP7lTtpEbWRsivAJ4B0j/Iqu92DetXlpK
5vm8nqGmhzb25vn26NYtzI0woBeYCZAuL0azFlMBYRUvJuWj3heYQ3TKbjA4rR0w+B5oLYcTMuuk
XdrQaasrOLduXNMgVfs22ZilZdPx603x1sDiBDuaL2uvHZFFrB6Z9q3wOvQQHB33QeePHt11yMH1
/rHvVNA5Hzr5YeBt0G21ny4RZle/YrFYVaFp2TBhmHrxqA8sYKkXavaOi++k88Iy/W3Qg0r/3F6/
jbld9pnxwayNGq9A7BYi7nPyucm3RLvWBzYzMM0Sy8BnWZfrB+yvrUxwUMRs4HEFvnK0TfHQFjJ2
avrVyfLviLtf2pr+ZKb36/b4Xrf48raZS0eQvZhz68tTnro6bRxDwD/urEoPWzeHmttEm5PX2d2R
VDILiZeUn/JspHGTImjtprbcEb1FCpEmJdhTtJ8NSCFDAFJUlCU0PRrKRCPBNPRRPrrFTvrm93Gs
CQrJvr/rfMKCtNL1z4o4ALQwLd/z0RuCWlIH2ePCHaPbY3xtALse48y7CS1x+4q2BNpYQC2lrhub
HBdl94eATPRB9cQ8uqY09oIVPOzADhxWk4Dv3tbeXhamQLA9+tjPWvHsImV1KNJOPfcVJahgTq72
TefobmRNpzXhOPO+oYRAjwncI1wkRL8b0DBwMJBuCCG/pIVANFR3iNLtB78A1TdD494TpZ3YSa2y
HioHldScjNVnf0vu4vXBWA4fDc+gxgVDBMp2i4OTtK3Du7xBmrREQqLyf9Sj8XWCgEfRirPbchQo
6bPutTHcrWdDqwFLsx59Y0oCM5+QB7G+Fjo/gXRABZVdPaTen1RlQ6BZWydh7bCB6gx6rdDPQPvj
4iIjpO2Y4yAbro173X4avefbG+G10WE5E0CPoZaEQAnlpMVJ06UhWzPFTJQF8kBhD6yofUKSgNsv
thVV33Sxl1bQZiGw8dNWW/Xa6N4an//+xnnABTrW0mr9mImp+uFXbb6vmPdObYW/b0kkixFhIIK5
4q0fWNtMNZy4OJsAjnS6HbGOt2dx9Ul7Y2Exjqy1y9ExEPHpXRYVvIm0Ig/ccgMqvTZbM+ckNi4o
mq6gMk6aaqAFMt3Yk9VHsxB3EPrdMLF+8f5jYxnsyd4w67Jz3FiAWijvCDLCZPrtyRYM4VzFtsF2
w6DdlarcTWn27fY0rvmsbwa4lPKwW9svGC7KeLCTILG+uuRZID1ZJhs5li075uW2myqgJY0cg6y8
UKWB2z6KKjK3BH/XYs4ZhID8B+JANJheWnGbVMu1qvTi7rOYgCJC5b4KLKeMtgQB1vfFP4bm4b45
RUw6RHV94cWTHVozk/vu9rJsfX9xB6U1aVTW4vtfu1HMIKKNPM7a99EFN1OPIZdxRWpFvck1CBce
2OppFxR++9hq/F947mhTmMX8QD5xhaAw7CG1Eo4TWkJ0uzgnX9tyw61dHYUBPDloSVEuX6YYNJkm
KVGWCyiIGRChikBT5haj1aoRVG9eOdFBhbhIlABX1MBhMmBElcfJavc+id6/2KBtnaULAMW+5ukA
q5hZQHsolonYW813mngby712LmaffMYezemRxdurVzoUG0Xqx4l+9M0fiEV2jN/Z9XTkycZ1tnYv
vzH1etu9ORnpaGkcNTzUkpMPBui4my5orZd/MWGoQYLLan5prlxVXxdeKbgfu/r4hILy09i6G4/0
6qqDAAPZTG/WY1usut+QMTEc5cWpjuRmHUybahVbFhY3ImeTm9cJAk5ZQOgy+BcYahCYoPII4i1A
SZcgz3Tqel5Q5MKQrBrU7zo7mtXh9jKs7ipw26ItDVz7VwgcKo3eIAWFiUpnIc99vBt9rkdGIfSw
rjuwYZh8S+xqdX+BlQQVTRTjriSDlNMmpQXC+JiPKlDOvVD3g7cRbq0lwt76SItnpLA9ASwlHDQn
tYNucgOje/KnY5k/GowEfrqxnVc9gJmhwsXpRAy0jH56BFYVehQQnlOzgr8PxO98EUWpAzqRmtdG
4OVNc1/6U3MwzMo7wROuP75/Md/+hsWLhlRt42Wq82KnVQBsTSm8bB9PtRlU3HzOnWrj0ltbR7Be
YWsaSLZcdYEqEP9CUQRJD7tqdiWrgozSqE7GjZtvfW5RvQXuEt2tyDJevtQttFtMRWFnSMpHkLWg
47QW961v5YGy0qdOuN+FGP5qqRPaTbExqWtnfCZX+X/jizOut5CpEH4GEOHkfWA1O/ms2HCs1lpE
UNoHgTJwg8BELgGevLK1ktcuiR39yS9FNNG7fng2p5gL1F2Lndn1O2r6oUGSQ2tsEbOu+XUI2MGO
idQVIKaL6fW9tkFiFdYBo95bU/HH9ev95NCoyKutlORaiu6trcVscgLSIKF8wCnADYVCtH5oE/uj
WU4f25alYEgQqOh2e3fQD1MLr+z2AVlbS0g3o/3ldaxLPwDQF9qaTCNxOtw3n6x2493c+vxicDqF
tihL8XlQyAR7B//c/vnX581EWQTE1Ki6oVK2rI2gUoGM/tAjypC/yrYPh+LoaL9v27geA2wg3ENr
H56EqxRgPTpIzwE4H/OAOSdw897+/PVeu/z8IgFIRlMk3MfnoUr3rTTbx6QSDxogfhWRp9umVkeC
8BXrbb6CJC9vDWZNJqhkRxJPQHGBGiPgv24buH47MRaInsA7BloGAealAQ20VE5pd4DLgLIxxWU7
/TUg6Ffy3vK2rtrVwbyxtZi3SkwZUwkg4GaZzCD9yNkiLLl+MC9Hs/Av06Zuh5RgNKx5Tt2oBHlt
g5wV6sKk+72Zq18bD5L06GFBCgU9SYs7Z8rdNnUHRmLFDHBv+oep/3h7dSC6gvm/zNGgsx9MHnge
/mZLvVyfREMusLXH5IkIvXIhzWWVx8KUXdTitW7CwemcU2J5064w+/pj76o0YoBwn2SDJj2F1s2n
Qauck17lxVNZynSfeNz+wjI2vIiyHQ+4wXoQu2nOGd4MPyqD5kdpERCNTuifqPQGxBIZejkCilza
jutGteMo/Lw0ZYM1pCm4RYeUPlRtpQ7CzdUxL8088gj4860m9XZl47K9pXgfTDpP73jOoY7sDh2/
Y676Vtfkjwvr942R608tqfm+MLm/A8r821Tp7aHOmQI7MJcPWmdPexBz2fcdGt9VQCuF3JQSY5wP
JImdouHhBGxlWEGyau+k7McAQrTAFakRJtLqIrui2qM/lv0D9zO+QwpfAaDDQZPag4pyynoREVDr
vljMzoMq10Uoho4GZpamO58yaz8iPXqmXVqEqeLuZ6oRsaesLY62crSDAHr1XlaMhEDmmqfKtb9K
FHOAnvLsYBRT8ozcsgq1BIgqowEG1KuN4l6r9B9JD/m7stFQoeum3+Alu72H1k44eB1nKDcIN3Ht
Xu4gtwUHld0byRNVDlhf+T2aPNH6Y3/yxuZQGmrj/Vi73wGAwAsFzADyVYukYus2htMbTvLkpum+
0Mo9bZL73N0Cnq6aQfs5ekABnLzqBE1aMDjpE0me7MHowBGVPmDx4757P2AGyQkQRaHnFSNCsfNy
9hTk6ixXoBFOeOKn7bRF0Bp0w3Vau0dA3gQrEFTDWV+sUN2ahd75jRabI0qbFgvqfCMFstgDQCci
+kLYDfJ1VPeumifLuinN2mzyF599sqyXtPjq5y8ki+hWL/diKLMh9AnjqoIdHaoHC+/BgawaivZt
8YIyAdBLWuC6u9vbec0CSMPn2igeRHjuiwWxgUnobK98iUWuoeS85UhufX/xIELvykb3JS1f7Gln
98ey30AIbX1/8QhCdq5Hhyt+vzkc+bDfStgtzsW8AKDYx16y4IID5rXYS5WBELgqRP7CvO8V8gUO
g8pZZkfvXoS3VpbcfE05lHVhyPxF8wPxk3z5376+OHPcbjxRkDJ/6bxoGnbvbYj+e47mVmIA88HB
tvR5VNVjffFUvExId7BofGcbw9X3F0tsGbTluZPmL669qxX4WUJU1G5P0eoyvxnCYpmHSQN7NUju
X0x776dR5h2MLezXwstdjmLZYcJUPuBBxyi456pfI7Ots12NY+g0ku6AkpiOt4e08N3+tofIeHak
9Ou672A7mjZB0fPFAY4ULFBRMhyE87txeFBaX+tp6128PogAWegWwjNU2K4TONykBaOgu36pte9Z
0wd2uxEnbhmY//4mA9l1aW6ZssI2q59Jdar6/e0J2/r+vEfefB+lwUSMA446nY5TedrU3rneY5cT
tLhpRcKqqfMxQUkRSStS/mPeRe8eAu7wmefasYB3MReXbUmd3kIDuHMGDyNUYUSxcUxWpghy1Yhv
UOUEX80y+eimiSiSIiFns36UR7IlfH79rPpvP7+smE1S1nbJ4TuLWj56tvbbd9kdHLEIDFMHT7GN
2bo+kXN73JwFRoYOekuLQ5+DVAPODh3PeZT+gCuvynD0N2yszBgkMmehybnTAFnty01VZEifNo7S
z1w+DcPO2tJM2fr+wj2s6sw1cw3fT62zbJ9Ma2PF5zl4Ey/h6kCjC8oX0MYGeB35hcvf77CZIScn
6lyKZ0tP6tOQ1Y+N7/xGRu5PNdR3nd2md5up06ulQeQGmgikn7DVUFFfLE1qKG2cUrM7AwgSCDtw
0Pqvu58T9ev2gVm1A4Ee1LEACbgaXm11g+bpUMzOoJTdqKioImnL4Pm2lauTj1Egb2LOhO3ICyx5
RenQuVXBBERMygNYhBFJW3J/28TVPoCJWcAcaWa0411rzJhGlxpD1Zy55k0h+hbG1B839sKqDaCw
AaAA7he0gpd7gSkvJ15vQw2KHor2+PndI4DssYVULkCBM6Pn5de9RkqmjcV4hpq32ifV7n/6/JIY
RlNKNfmEz/f/R9p17citK9svEkBR+VXqNMGe0XiC7RdhnCRROYevv4tzcOBuNm/zti8M7P0wgKqZ
isWqVWu59/p+YNeGoTryh39/vUgKw8rIsNsRn++1Xby1zOuXF5/nKC7k1PEYEKY+z2sI3Nl0eRrv
9eowqjB4kg168nkhQsypHY2Rg88v2dZ1P5nsU6pdv3lQcgPEHg1r6DIUayG2lkLpt2rIU9pFfnG7
eCqJNMkYeCseOlFBMHMOw+qrmdbTkhCIH0d+rBn+XDTBOKlAupJDwDOHiHW5IMlZjdLyIIKB80ye
CntTzxtXpcwoG8bx97n9oyhkHolXg/2CPHXkoUgfy2q3porI0OOXzolTR0AIaDdfB7DZngnUVoy5
ULs21ieblsknS18ZGqqRZoqAtEvga5Hs69y96Q5fcbdMvxq6MgQTnKHBz0By8pRqaRmYZqab2yp2
EsjPu5nvdR27YUmcB1AiKj8nXZL+wqvVm/3MJJO2o5O3bgZnsm8BUhh3qECVe1CtzYGxVPl3KKvn
D2k51TPkxdCz7sxe53eaFgeQta++ZAbt+tvCqjee02x6Y2mswCaTW2ycckETaUeWLVtiLcRb2dgN
uZ7sLavKNzWZkIQ1wEa/S+I0/kHnZAojdPFq3Tj7FvRsfEaQJtrWnQPlL3C/EH3OD6uHtLpvUOQh
IXas+X279nXQaqbzlrltue8T1h7ajPVBm+RdWFfL+is2jfGuSiAgnhVoBXNTPQlcrSO7dfRaH6pz
9lvhsjho86rz3UIfd6wwO7+H3uNPMjnOrqhs82k26nXy9diKgmWpkEb2Vv1n5rozC+p8aUL4foLG
Ebtd0HIRd97zxGa2a5z4R29GrgojId2MkOpA+6eBG1Js/qS0jhvgpldQh2/TCYlRvykU3AhSE8BI
oGEXNZgzVF5ilYmpN+sKZsc9pn/MDqmquUlyyVO0qsAvECTQAIs5PVIx1DZrI7PWJ8u0A73dZdpn
i4blrOIek7mGYzv8dxwdXTRVVmsGlronHYLnv9YrC1XwNajG43pENRmdZsCtnX4+rRh4irUWcrOo
Jecb6IVcfUOefF8IVZvZ7eF6OucpK7ZA//hzruo1Fym6+BBAR+yCXg8pfs60ejqEuU9oktksepqB
/3zvsigKC9d5z6lmvBVjkgWZUVEo6oIUFxxK2rrjunm+x+hdhN7YkZIAPXa/W0v7Qhf3+fLwzzci
Alz8QCR14dzxcD79be2am309puaTYSboHd2Z6Tayf162cb5DTm2Izn0a0OqJ/PGTnm68z4kKGyL9
PBcFQkLPNW1R1N41agM1b8d4soEr7IIKsjr/8PtBcIQnDeccEi9xzazaso/hpmIEyS59Gpgizjk/
qpigIwPCERqhtBvrs2U+rdbv3DX8lsXAKUBwVZX2lBqC1hRFux96h0SfMJoQFsyjxnzK3C/TvDei
l2X56lKmOFOyTYWdDgg8DxnOeOPtMafThFzPUwXe2qS9ZdA3Yu3L5VU5ezbjpQ8RZ6w6QLm42IVT
1WRJNrTtbDyts7FZncKv5s+NeaMPLyz7fdmUbIeBshJUH5APAtm3EId2FZl6Mkz6k9E8z9rjuL/8
eRFMDgcBTDG+C7AMohO8A04PYU7nVNejUX8a8tn3lj9ZM+1BXxsk2a3n/qLdLWvuJxIHWuds6/pu
7l+gFeo3drtdyye9/Dz1n8vmp7Hum0QR4MtW8u8vw01y+svWbnBBYIiRp+yxWUEvh25xxTNRNrlc
URwVdoSW6Bs6NZHbMyvY1NInoh/Icrcq8mcf+YzTsA9BPvBc3AdzXIkwBEIGQhG+Yc8bJHAq10dp
MZibZ/TYg6MgoEu+abRPjrtLaLwZp11euzs9/R2lIFmuvlflgbYHTfX0OB80BOghwIkAgNOmifUt
x15du0PiISSsDXxEV4p3x/lBP/0+t390Kdf6mLKO4ftL82cynK1J++2S36BaqTCkGoi4ek1kmPUE
QwbCsJEGGegRLp8O6VB4oITtARkUcf0STi0eQ7A6NM3qkTXLl76uQRjRf29nVfemzBTXe4Z3hGIB
3NfprA1INEQpmlbCaQRRQR/vu5bzNXrg/KLxy+VhnZ8siprtX1tC3FFFmeWwHLaS/quB0zzFd7UK
iidbHER+nOeGC0mIGZjMmyYzAnth2Dgj+FR7nyjWRjYID69O4ErQTgCJh9MJKxNW5NAKt8LEnH0C
L19H0xaH5/JUSYcBoR0gJBAxQ6Dz1IoGwt41A3Az9FD1Jz4YSf5lGPwaQQkYYB8xAwsyoC6y+hXD
GECYOJJNxrrnQZsVZ0Vk0IGfR7fikR1hfzl0BC8IHFWYulFQcPWuQt8azZcBEuD5dhyHYCFghSi+
Gu7r1VOIeQPGFPEnQiRxoTydJZY+2iRs0Beh+Z6+u/x9yUY4+b7gb5K4n+1mxve1ITC8jZkF6dtl
C5KzeWKB/4Ijj+akwFsA9UPCqd3p7rcUGkI/mUo/TrLTPhgKcFsQqAmIDmDEW4a4w0RC9LXlyYNK
1lk2S3hRYhPgVDqIVk/HoMV2kwzGSELPaIJm3LLIRc/a9vJEnVXAUAA5NiJkFKOp1noSYQzpikbC
6Ee+VIFjP+rNjqWHrlEsi2JI4tFpW2fUSTVjWdLmwSntd3dqbt02UQyKX9Knl/jJoMTGHjQ6Qm9r
waDW8c6I9mn3RNJPFMhit1KluqSmAP0EVzkI8c+w8ivV9NjoMxLa2Z+leFtpsZnmcZ/GT2WdK3JS
sk2NMPxDP4z3qfK/H21qKGKCYygpSYjOs01J3iMeluDG0d8v7wm5Hd5KBPJPZAOEjecUblkTuydh
Hu91JwUt3jYxgVH6ddmMdDN8dCz9x4yw9RZzoQMFhDYc4iQotLTzQaviAzWkGI7MDldGsHHpICA/
K89Qk9lxk+qh4x5iuqlX33u+fiTHFvgvOFoYC/rYOnJ5etiDX9crD10EHQzFKGTO5tiGsPglAPBl
scJGZvrozy1U5I7SWcLTHgUSZDvPXi3xgowqgHh6uJrvZn6PKMYbFftXOgQgZHlqBm/vDyXYo2kq
4qnyxqTUwzpH+8LBRWbv8jqoDAg7ipYks4q+08PJeht2varL/1wbHc4SDEP/HYBIPmHmdtvQocE6
d+Vdg/pxPyAdZzjTV6cZD7YLWdq1BDixfysGZ8O0ZINwaEvSJKjtbJuZEBfMSi9I2LxJDKRou3ST
A2b4D5OAJ5KFFA3mWKw/L9Oatlbt6eGYbN14A1mr/9f3RR8el7yfEaThYarvWXrTqDyqdBGBkQGi
H6n3sxoXqhJ5PEYUv99+cfvnl8u/XubbOCMgolyesBXfj/bq5UtbxpRfqjfr7IGpaT9MyXaaxs1l
S7KbFZ1/nsfbVRwwHJ86BYrWOSPuCLz1wm4cr9jqpXWzmC64lLXBX2Zo8gKledmmdHRHNoWQ0Src
Ll0y2ESBzNe8m7UExx642Nrfl+1IncWRHXo6NhbZxZI3KwmX8lUjny3rexz/w0vOOZ4/4bUw6h3I
4yLYwIv80zAtnwYdRbEaNZcoVSyVSPjCQ+0TW3xPHnumbHCiZVxICBb6TWk9VNm902xT29u4S71d
q9pHNWFTtl+r+bUmiIu+XJ5P2bqBaA7xA56myOgINy5YUFYjaQzMp4Wc7gPITInrj2x/2YpsR1og
qESGA2AFW/S/ZtVZqEphlFPyKWMPbf9JG5+75JnN1ZZ0ilDvg7xIDMKOrQnOmDVGNM8TrEFI9NZa
vW0KLt/ZbALEMFud1DdAVB+qtN64bRsQFz0Ac77pG/BBGfpmKNZvcesGfdMo3KPYFPWx1ke/S3Ti
Sx33icHX2oF0iOf9NqKbzEHmY/BJfkgyzydoOo9U0r/SFf479yKmN3FpmkYNTiY1l02dmK/2pG3q
tAP7horDQWVKOJw9ALF2nuHg9MuunB7BBF01B0Olniq9DI/nUTifU7msjeHieRJp2Semz7sI3ft1
Ud2jrRpd2xC5jSEKmC5PVpnv+rx87Gb7dmkgqs6KHYtRG4QyFUuyjRHnPmNzGzRFrIg4ZG9o8IWi
KASUM+g8XD5XRwd7SmuvYx7f8vltVR0cW9vp5s3Q3i8tyC+LCLyhiD3Lxp9RAr182mT32LFp/nI4
Mu1mQ2pj+5Ow7bboPNC2lz8vPczA1n9kKoGaEVw9tCQKDc8BuKz8j4cgvSgGPwUv29x/N+b3JFFh
QyT2gPHFlYRImrPUCDOZZSPQ4h7DQzEC4c+O/Knn/YKmB/05VoEMuWcQPAceUyCj8nj3vE35Tzma
uSTPiGcnBWbOXv607uozu/VLN31yIwL607HYAKq5m0FRcnlKJbca7GJ4uA0k7ZJ2PSVtVCQkHOO9
DeKvJDAyxapJNsWJCeFsIpk0WoOJoWkTSFCbNyDrrt92JxaEY5mSsXWyAuvk2IvvEWhzV+P/04Rw
W+alNk10gYko+9J1t+nVKFkdCkAAT2JX4wChp+50/Wkcx3nBcrypGd2M6xaYmM31K/1B5Y0gkLMP
8J1wtMP60UqGzDPWEMTU37Mp3wAd+LtUIvRkG8oFpxk2Ff53lvBkbYJWncxZQ8279ex9o6X+Cg3G
y2ORuHtQB/41IqwGeI4NPAIwFtepfchOgGXSn/X7LFVsXdVghDnLy6lkXmZiMOY26QKvgKSkwoQk
mcKJIFAHBEKa1wJPlwVqSWYFUpY1jPWbZb5FyDW+TtbVYAqKx+dHIYUXsUWKo6Tt7cQZyRou+r5t
90Cq1CqgoSyeBNsEJHgd3uKI5pTTgTBidLiOliVklB4iEvtpNjyg3QYxnbMdK+DNdbovuuEPWnXv
HGYGY1sEvaFaMom3wc9A7RZ5KchUieV64o2aazbGEqJBDKRi6DQLrt57JwaEvZfo5gjIsbOEJjDI
+bY2f3Q58Yv2umYlHrJ5wA5yBmGUDc7AKejmqkdUJ5Zw7QOUJjKFN5BFCR+CREitcVpYkfwTxbUe
dBvaglBmDHKHHRoDClTOXWZoOyiP+ov+2Y5yv7UeifPz8gxKtwooe7BIWCBenz7dKmVd0i5bMyO0
884IUqrftmA+8C0whvlLm70Qy93Gun2TW4ioOvC4rvPn1ZteMzNRzLLEkUDcwARoAfVxXPHC6Rsi
cINnFjHCzt717k+nRmdusTMUFVbJGUdRg3MVo8kNWBohLBoBolybTDdClt8Xfbtpl9Tv5j9l5QUo
al2eXOmIwImMl6ppI+EkPEFoXoDVdTDM0J0e1ggkhQ+5DqAaeM+vtwPAKWAZKPpLUhYtNZM8n2GH
dVvTuu0q3xh89JUojpvsPB/ZEfG53UJzZ0QvVzi5n5208YcsvDwQlQHh5kUtAPAVAwZIdgvt1VzV
TSASNnycZEj7ORzAjO0urn46gZi4qYgZVjQn+84aWr/WhxRCP25xb8RIWUXoDt43dvVOu0n38Yqt
gw6lXjCPjCrMGz9aQpwJjwK6LGrgikZ2+PToFVZkVIk2WWHV3zf00JT3uorZQG4C1z+vqUL0V3CQ
Q9/HKArXVmh39XtuxveuB9Jwz9r+w7oB1vtfM4ITmbI4WXsCM6nZbXV32sz/kFrFXP21wI/aUcRU
pG6f2nZlhTl7nrcz/XJ5AJLXhYekHHhgUHc8f6elOtjdylo3QyjmWdGdmSJe2rHsziWBEu0gXZMj
W4IHWroZtxbuy7AcqA92bLcG5FaVvZKepCMjwt4ahnZh3YeRPvhNrgeKA6iJphPLRjKEx36nq2Ez
1B7HNIHDwVoblXZPneXm8orIfOexCWEAzgSZBq1JcVKTyr1Dm28X2BqEVrsSuoK1Wc676+05qD7Y
QFsjP0WE2wdwms4eSAl7vblxu8I3zAHqPhA3vL4NAROmgw+M11VBQik4OQcKiqDTrc1Qaw41Oxwu
j0O28LjacBPgGaafwTczw4ZYsB7DhUIH5b1Q8ZTLNu/x54VzWFaDvaR8WUZza2VB3967pgLFJXl+
I279OwJhc7lxEU1jgRHE5R7Q/apEseJQalv3R135s624O1UDEvaZZhVFXLewZtQukvGfJ10H7mp/
eVH4R0RP7wAz5ngOpBIA2Dk9LyAJM/sSJAthmn0Ztcwv0KUcW+CCe63dRyhtKsYkOzscGcD5M6Ac
LCL0Kua2Hqmxl9Grgm6AV3vUNunE1FSJfCnOx/XXkDB5Eehu8obC0IK2wNuOzQ9D4ml+luSvBRIr
0DpCZ//lqZTubxOkajg4/J9wTiuvm+oMShDhPD+6CZSjFDGb/PtgAkcTDHp4RFBFBb5nSHGvZmgl
+zr3vWl7+ffL9hv4zeABKN/jYgEIdfzGhfopDQ0IJJQ7VEeyXPHClC3/sQnhjObJNOXoRqJhMgYW
NF7pbZUEmYrXUDZRkLCH3gk6AgBr5QM9upEHCLe0NqU0zHoIgKa6sQZe36gwW7Id5uLFBeZExG14
pZxaIWltGHOX0tDVjW262jde7m2MRcNzNQHplaPSDZOOCthOdEzqyDSKVE1TFIPiREd9zgLlyduo
eupJl8YAI6AJIABQgoJvo23rrYsOUjdniaNXp5ghy1u1BVRxF1MLPGhd/cN1gGwDEpme5ZpnLV3T
qlXg9u8oyur3Tv3ZUh1H6XbmWDTb4y26Fp/Po13QohOq7AsCljootDYJBEB/c56+y2dGOmvwmnhE
EeACxbxM6wxUK0HWHTq15YMBZWNEZGdmYNtRFGdkhpB9RbbeRCoU4dHpaLrR9hY3xeoPo54HmZW9
0Il2PtUBfTIyvQ8uj0u2uY/NCUeotyybFQM3Z31L3Je82EX5rhxfDO/rZUOyVcIzFMS8AIoiKhRC
Dh2PgMzwNNS0h6/O9D1ad22qUDSVT91fE/R06hqKVpR1hAmnvUm9bb3emN2Nnu4vD0QWGxwPRHAH
etm50E3FjAHvvM67+A4sTZOzTyPf+AMOw38whk0N8iQU6pEJPh1SXUMwCoyqNCyafrkh0NP5wkjn
4IEArRmQlKNs0zSTDQZsBxIcUTQ7ih8gnVPwdSByQG0W3C+nP6Bx3SxK3IKGejx8atrsx9xFKBUh
geiPkWozSvfIkTH+Y45OctwAObtoOTxfu21/lexQqWJHfnrEaIH3cePmRz4aTY2nFgorXyuP+9bR
ekrTz3aleDLIR/D3+8II8gwk4QVhNESGze/or7Y8LP8AtULY/teGsCeKha2dN8JGF60zqMjWN+x8
6qfV+HZ586kGI4RW4xAPTLdxnoAH2iNj7JsatBU0xQ5TLYkQmDbJzObahBX49xTiRs4hKt1/caqG
x1Mc+M8ZJL4YF6Me0a6CjbWJP0Fkpf00q0g1pLN1ZEOYLSdqa03zLA7a+Z7Mu14/DOOff1gQEKcA
m8b/iWybuVfGmV5hqmh+W0bfKkjFkClS3HTScRwZEbxo3dNc740I44B2V+v5bN5CSUJx7UgX/ciI
4ETZ0KSFYcEI1R45ecf12QGDY0mgUceTWmcysmj0Hdk8QTWwgxZn+z4RVdBxPgAD/OnAmAFfxnPX
/O9HrmolFAgDDTnc+W6tbb+EEMnltZYZQIkZVSCgT0GhIhyLSF/mVsssPAIY2bpzFiSr4pF77tpR
WkaTFoheQAUDXd/TITTzvIK3EYlIo17ie9DhvaAvHzCwvHrywBd9eTjcKZ06XqQ8UamHtC+yNSBT
OTUWR1NmZ0Nhhk2/WbNv7QpHEpD4O1hbLhuSzRtOMmwAyIlkHd/eRwvTtWC0SNveDKNPAFtEpcLB
yz8PfCiUlIxz3uK5p9DlY3ibkewOhPNp9+Uffj6vACJBg9UXayFtOUYWxOvNsFuCfNz3VJHePj/d
mBdUF1Hj4T2sphCGJdD5dpmXWGHjoCB2gAYM2iavHsKHljjeF5ZxTjULHTCvbtCZHOrFrD/XqTd9
1+ZExQb78ewSdhSiY5DZ8mYaBCbCAfFK3XX7ftFDbfaAQm19sE69z7ODuOS1sUzfnYt9m952M2TN
UXSuf+WD4gBJ9oIOjCavF6GjxxUfaiCfqWPolZJwF5lkX6V0f3kiJQf0+PtiTW4Fe+VAKPDOi77s
4q7bzmXi01bbRiqdV9lIkKsD2z2nkER24fTQWPXaalWJu8vslu3noZm3l0ci+T4F0TauX2iG2ghk
T7+vmyWr0gkVPs39NoaDCjso/TwOPbY06vxneFnQbBS6CSRN6AJmPL2a10dcqB7//f5Z0SnOS8du
XQOowT9LdQ+woO/NisWWjQEXCugu8UpG1kxYgtYqU3QcTUaY4Uym3ztT9YI9P/koNaISDuA5/AqO
/+kakH42+r5mYwipqwKYmBQa1ptrlxkmkI/nnO6Q5BBfK3ES5WNtgjojZy9RwoKuVwRA5ycCBjBD
IMlCnZaI3tEZwMgPseQxNPJqh0sqaKpNp+1yV5GBU9nhfz+6RGpA6PVshh2oRvuttjFAxBRZh0LZ
4SZdFPRjAJ+AXN9Z43ev0wJ8f3REP0u5aXvycxwc37CTn5cXRmWGb76j8VBkKxeL6WNY9ubOaLOb
vK5+uEb+ftmMbNrA/4HiOfonIAYvbDG9xNt/rYchZCx0jBS4qwJM4Muma69HluMpiOCIs/ojVyJW
f9B72Nu9Y/ShZe9L63H0Dnbc+272PMXvC7s6dcGNgWXfQuac6+Wczl5n9RmSg1ofNushcULwNRud
4iqRLRDOPDAQHsA/Z8ADNCLSfGiyIUyY6dfkiRfp3Xp7eXnkRsCr4XjgUCEiyVw3pFUGDrc+RGLJ
hMCs7luuwgPITNgIjBB644mKDNbpVJFEGxPNxH7O6+cepbKSPJiq4pVsl7lAFeEBZBmcku3UBmsH
PQcH8gRvnN06tfnZq6xdPbab2nIV0d551IoIEgIqKGIgX3CWK02hWY3UTD6H7jr4TnEzpVvw/G6M
6Zm1qmS2bOqObQnvx6j1+gmQzzk0pxfXfW0rUFqkz5d3gHzq+CZD4vecXatNMjpHDaYunr/r6W5m
t/UauKqEucoK//uRt7H0uNRZDyumNu91SKrzTh+HfiadAkjD3dZpCIjlwT4DVx5qwWdMBVM8eElr
dHOIrL+/Ii+VL4pbWbooRxaERbHm2suY185ha/ycq9uIAbKvwhVIsFcmEDoGdFAQlYPQUJivMoLW
Y76Ucxixt0p7Lejtmtlb0+M97syPqzLQ6G1L79tBJeEjN80xDXiLg1lBLDW5sZuw0aETAE/119Ex
blmpf8nq5mF1ja2x2sHSGHfouye+DXj7arffLm/I/+UHgO8QBJLoiBPTwjWay8eJYq+47VNJ/+hQ
72yLXaPdkOHNZduhPvT6vWlcnQ/CjKPF779WhXi0XPqlK2xYhWCx3yAkajZL+iO2FO5DdhCOzQgx
XcPywWKLPYWN+9Uuv9UQdgSo6Gryb9CgHFsRL/elshLCrYAG1U/q1E++X14kmReEfhv4acDyAJg9
//vReW6LFaS0y4RN0rI6IHO3idd8r3nuNiXxN82J3y7b44dKPNZA2nzcIB9846f2DHioJYlWMLCB
SY42NxCU8of5Rp/oBioFfl5tL9uTuRH0qMEjcvJSUHOd2vMKg4G0JZ7D+iuLXkwVmxO/j86Gc/R5
YRfkaUTdscLnSf1YDsnGiUHtSX0Uk0AYB/G9cUO0q8uvvIUKTy3OkHP+3jLaJEXiNq5Cs3rxJuqb
bJvGRlCnr9fOHE+EWOhPADUHSnzC1gPHYTmAI6kMKx+CaYGnpIU/33r4OKpgKOIipjgjGAG3azmz
dSnDZOfpW/uPt6ASts33l4dx7uW5lY+mX+hjEzGiQLtlsqYjrEAlw/eNJvFV9fDzLXZiQXzKV9kI
zTJuQXd3nEzQCi6PQPp9ECUgEYICJZRrTrdw0hndUKM9GvHjUxEYcXj589JlwA0LnUNQLwGXfvr5
tbDWKTEmfN5Z/CLV/Wz8pmkb3dtUeB1dtiVbDAOiexyiDoCFmMCbpxxUM0lWoj/ki4N3RLkFAuey
iXMHAwkkFFAAp0ZBGq3Yp8NpR8vJknGqQpJmG3247davFjoH0K+0TcudBgHey/Zk03dkT8wfMHuY
6znvqrChow+RFb+y0i9m4ek+qYtDXBaqkEI2h6DjQBqOewEwQZwOsLeZB3khUoaMpG90ZgiQWLDk
nmJcsl3Hc18cOwqiGVF2wmSlWwypg+MP5owb8DIo1kk6DLwkEH+jBnqmW6mNS+EWk1aGLnUBg3F+
6yUYRudoUnUMSZKJyCMCfg5RE9w8mLXTCTNmCheQsApXXO739Y3W3JTr4hMbXNzawbZvoA23Djp+
ROXT+SEvt9fvkGP7YpxppsNQrrBvZ/V7a+r3BSRufIAednFbPpqlpwC6y2YWNWXg3FGP13WxlY2y
iLndEoPBNQ9Kp0WQtRwaFUufbHscGxEmdR2yoUtnGCnJRmv86OnynEk+jz2hA7imw18go326Zt1i
QOq8L9rQ8lPUqFR+SPp5fJzydBY5KyQkHhTZonKpgWKM/W58qxShr/T7vPcK4ocAF32w7x5HVVoE
StYW34/q12JP2Mvl2ZGsMBKiuP4NNF2Z6CY6nZ0o0p14KFgdekOys0m7zSCYpXJssjFwISA8Xfgl
LSJW86nuGqTJ6pDF7/2Y+v2sCGRUBvjfjyaJjJ01InqqQ2q/NeYfT/9yeZbOI3Rej/o7AGGWWDcm
0M2Z6nApIn+09nO08aw7Un+9bEZyAQAoCHwSmu2QeRXRQ9VUjBXosqqwIC1a01qz8UGpHKKw+BaN
7lct7hVnQ7r6LlCRBF2EkPwTbjh0glR57+pVaEGqC8lqFHma2LnTvFYlLChbIdRakbICsTg6rATP
tVQQ3ypn2oScTP65nBRXgOzz4BsBTpEzUZ/1BnlRlheujVMS13p9Oy/F/FQNyfU9qSiBHlnh2+Ro
m5XJMoIVGdusItptNpmf6kGFDJEMBIh6FEEQxQLhLRJDmnakJ2NM+5B8n7vbubw6FYKqwdHnhWVY
GzgY6Ej34WBvkseV7C9vYOmvRw0EpBkcASmWu23TQEKnwefj7+bwzdBUneKS/Yo7HKEYmgWBsROd
IatdrUmWfAgJYMkE1fq82jgq5JZsEJzQnEPQeFu1UPB2UqKNzVQMIQjCg2wbpSreFok3QeUWWXxk
FnhWWliEqkqLZLCiPlzsu7m+Tee7Bfh0lQqUbK6AuEEel6sgom5wulm9vmtipmGuFpAex+Xvjv6m
AHRfv+BHRlwhghwBZansEXPVWV+bYCgVl59kDOg8wJMbwF1+rvlSHR24GV1H7UD0LtSiPaNBuyoe
LKrv878ffV+viVtUFr5f97ca2M+NYK0VLlbi0/Goh44VsHEgOhaXgSaI32c368MOK9zqy8akX7vy
aS6f4uHt6sXwIKgBrW3EaxJG1q7Vh7ms2/Cr7oX5opir82MBmAH0/ICSASLgLAU3dJ7V05SYIcDM
3SHqFaGm5PMIz3AFoTXQ4EgTYSlWatVJORvw4LHfgnPC3l47O8hkcy44CHPhlXXWtEk0qIFaC6Al
8e/bMfl1/dd5Ow7AK6gvo7x8+vPzsel1nY1WuHzKu89RrQhAJLPDEUroOMVTF28oYaOaRu5MDcDF
oZfTnVGur+BRUtSWzr2SDdgbtigiQSR5xfQdK60uNUsdeMHWT6yg9TZRe7AGRaR2fuJ46zBqvkAm
AmAitjUuadKTYpj00O3jbW5vmUN2pX09sQus4ALl1FVwTyLivzGb2Y20hgK+MvmVc6Mt23oJianI
eMqmDNQLcOKQmEFkK3i/KradBSKuNKz08kAsvATXOP+MHCs6u93rW9SRWYVQDkDwcOhoIzvdYa4b
J7kWdVro+GX7lkSvlzewZGHQ6uFBmpBXzTGY08+j39Rt9KZ2w3TsX4YsghEDfKbay2Uzko18YoYK
ZnLLXAqnccOCVr6++uOsWBOJARv1EeQAUao4b4sY7B7agToOotn+pM80U/x+PsunWVrOVg8IDM+i
4S3Dp/HoxogMRu2yolZY5D/jfld/JdX9THdk3aXzn6unCuvN+TDQuQ6OVsEU+gi7NGtAAtxsSXzL
psP1nwd9BHwumiORsRfCnNUyknUkmh2W1Geon6iypbKFOP6+sKHclLCF6KkT6l/aKPPdWNWULDl9
CGuQvAJ6DHgYQ5gfsOx4pVPFeliCnmoCnUeWML+pi0BT0YlKhgLYFmJaMIcjTy4SYbFMK7qlbkgI
xvjxMVoUZSbV54WZGmnDUi0DvScEkSMQ+gdXL/TJrxeOXG2kLSlmfD61NiwJ0uv5MNElhFgWLXoc
dmPxCOjoSDRssFYWszUshqfBfjSz7zO73jnh6uY9dDh08LfCUi9aDaWOqgXYmLl+h1YqZ7k1Z8Uy
8I8IRxtRJuIPXOAAQImRWmKSbLVzBs5KGvvZHM6d4Tvj8+XFkBoB0QnuP8BEUBQ5nazacAeNtREJ
6+IBqhQRVAItFeBQbsMD1hBgNg7WO7UxsA4pQguAQJvexhkYMtaHiarkaSSnj+cpEFKhFIKDIQwE
clgRizJQG5HyT0Xvo+Qm0oC1erk8XZKjcWKF/4qjvUUWB3oNTQJqPOt3RR6zaHf5+xJ3Dh0NHRoy
0K/iSf7T7yc5Ayw8B1GwxZ5M9qp1N15xYyyr31uNX6o6j2SjAScxEiAc3nhWRp/izHOyAXRNEPve
OpP3tgyqTSyplKORlncBgUqJc8cKgWg0orzbFC0JKVl+tBPdDoWVAPVQH3IUsROrObizubUre0vR
l9biNlM8CSW7D+0LQPYBMI54UsQKNBAoIRqnJmq1F2v5ZCQ3+XhzedVk84hqAtL9aBHja3e6an0a
1RqYSVfQXjn3xth/jrxR8ZaSbW/An3k+CZHkGcBaj3Q7bnNuovlBCxDwe6U/gXPyH2BKNgaCYiKS
I4i8Ra/TYxWsupng/Em1+nXpmD5Z5o2dGmlQ1/Pr5ZmTLQ5K8/yZgrwAOEFOZ85NS7wyGhs3WZUG
1ogESvolSpPNZSt8/gVPCnjtXyvCjeNWqWa1EAQIC836VFSD35cDrL1rab+3icJFnA/pI/QG3hMa
QkjT8s1y5CL6to3bdE7WkA01KuV6oJvFlmpfLw9JaoUCSsqDfYj1iccqsVHEysHfpEdaDIqV9XGd
SjDHVrHiFpKwbmI8fy2d1YBJutTo04MlnfpF8SVy3rzij5U+d6B6IAM6+ZL/Q5rifL+jwcMA/Bku
XefSKaezOGQaMXNw1YH+EWQ5W3B8glp1VdWfZbPIuxa4q8UbQ3zkR9Se0fU241SlELFbFjz0Hz32
8/JSnXsHDOXIiOAdrKHp6rZYQL82kNu1ne4to1NscOk4+OWKhA4XNBB2AxgKhtXurCV0vH2xPmjL
w6ASL5KMArUAgr4bTl1ypqq4Zuiv6lhXPT24renjIaJw07Lv42GBrBSQ3nCkwiyBohJIYy+pnqyo
9F0986/vTEJRGUJSSHQi/whh39MdRVuLFXgFlxBf2izlLnm5apWhfQwEBgyA6Y73WYu1ElQm426x
lvjR8ZM5Av2RSrxEOBH/MQDtTC4dhZ4HETs8jFVEkraLH1nU+xVZfceNg9qp/MzaXx6KeGf/xxR8
F5wmMkfIi5xOlVdF8wLYffwIiciDx+b9nER3Ndh2kAP3NUY2XTGB4tN8z/riU5QTReZH2M1n5gV3
jf7NIZ1RgX20F/fbatFXK+n306ji+hA924cdPDaB/AbHLOoQwotTR19Xu1iD9jDa6IWLa2+Epnh2
iHvvhTZDaLfOZuiWG3vWg1izrsPq/8c40DU6OKMl9AwZW10rderoYXbyHcvf6z7b5ss7WxV5TNm2
wWv6fzj7suZIeaTrX6QIQKy3QC1uL+WqatvdviF6ZZWQ2AT8+vfQPd+MC/MV4b7oiYlwPGRJSkmp
zHNOAuuABkoT6OFyLVPwJ1qNjdFB8sHP6yf0u/Zb52TylQtptn//jgfZfbx+DWRljdmiiaEQtY2e
h4eo2ND8PhcrR9zC9yEqMvXpMKeOnfP4HjsiBWTLiw4tO6G3Fzt93OfxfRwRU7Zpin1m80RGz+VR
Sg6NnRrwiI4GnNAYBzaP71uaA+5WM9dPkqbeQ+5SD7nq3T0IEmuS5osDRVHJAdtw6hky23xqRDM2
buTwyjp07q215kR/NHjfBEPTQqHAPhVhwKlZSBKalaI9pdFhaBKxMVJ7DErLg94JgBx+VujFl0Fx
HhpcujsA/NEYtouynUg1yx/KKPnZaHmy7fNYBE4t0bdVb4sd2rp+davYDXM9grJwngNuVRIkVEX7
O0VlOu2sX4BVmPdjbbRhl6VoiWQNa0XXhXMDI7NQ1Z86AJvuzAVNqfM009zoQJwCWqp0ExcOnoPl
xxJV/5lAvDO9qTXJuxcNqErG6DTwFOpGfllkgVwxMBfonluYh1wqFoUqSEIOUaRCnkO4wDTKoKTO
I0MI5Db8tq2JXxk8zEd9ZzrtY2e5t4Py9rHNb2yrDUhS7dxe3SNpt8lZutdZGlzfMIuTjezvpMgy
ofdm16luSZnFugs3Ffe2G0L5xZdriahZ3P53HkB899C0dKJ+zBa0qCw1CE0nh6E9RdoTL4rQ0ACZ
96wtepFfH4+L/T3fFsjd4dkDVAtKPrP4w85NBS5bET+mAqsqfxAXFel816a7gRiB3dxcN7e0y1G7
QsIQARuexrPjJmu5rAFSJYd+eMggW/rz+ucXXQhFjUk7k+JhP7/Cazct685Q5KB6S78lka0FCeLO
IBOAomUjSrCs8aBtU1bZXeS4zc4cnSKMm+gLSt1xOLY02jD0qztDPjX60ReOHghmdpAMIc2Wys65
NSsZn6//6iWfAqjrT/b0jwjv5RksVWsbqsCkNO5TbKM/iwEWfLSmv75wI07Qsf9nxZld+5DqyHOR
WuSg6XCsIHtt1W2WPV4fyqIR1IgpsmpoKDtf38a1pN1zjkOitryQDOjl3aQqQg0LreBcWa0Jpi5t
FeS9cKij1jpJMF9O3VjECljnkhyInfliTHzl/S7yhwag4FZb2SrLtpAjoC7qPig1XdqiFDXkusTY
SAKppzb2ddaGJVgXAvQvCDT716dyaWeiCPtfc9Pf3zyoC7M0hFVgaGNm+bG+84bGd7xncMzTyvAr
vnKwLZpDQWt6K6AcMc8XUaV7WS1qckAHd5ngBPUB3t+ZSFppa2LmCxOJyxgFO1RokeKd51qstksq
qSM2axOF3qPpaxfRnSLppqpTSKiNK0/5hTPnrbm541cqZWXi9rj5Rx9N6Fv25fpCrX1/5oOFUzNn
sPH9sUSc5LM18Yp5i9fpPpiKm7gPoDM/vUQvPcFpJnVu3mIAtfnTcMK49Med1SE42eCYTnI/Vbj6
lL3RmHc2Mvmqsc63QBtE1PfcK3UnhYCod7qy1xc8Bj8L3SqmGp+jzfPb9tAbWloiohqjbUcav5Cf
CCRv8yTZ9zGDDOoaJ3rRb94YnM2DPmRdjvxTdHBJd2/l3ieOfBYkPsNuGMKR6Cs7Yg4z/jvvQGMi
rw4VaRCZL+cdeqIRz0eFee8s9C/n7T0d+VarX+3iXPoyoINCj+luL0ZzBykhkL/EGlpicY7Rmxn5
DTQAx6Fz+RMG0iSuSaZnDBSrTPLQ9rtObO3m4HkvBV+5h6bxzGIBuBka9+IFrLsAjl0aqwQEv8Gh
xL7UeGgW1sbV7+L+5yRcE+EcYG4Q2SvPNHNxTXFy4yHqoV48hzvonasNbVlFh8Q+lX3uC1sPU3Ra
HcF3dZqj039xhx1B83b8t5uu9fyu5r4Y0qDWy4DwOshZ7JcJ3njjfe5ooRcrv9LNh8y1d2W/R1oS
nUhpUFsGkOh7oowgM28deZtqA+6KxCfNoSyQ0It2rvWQDcSP1UOafrOivZXf2MY3guqAdTPKm6RX
4fVz4w9UYD7fcC8cuYYOXPGcO1EnCo+NLo0O4HfW3YYNB/SD851kREX+hz1wv9X3ht09EuuBQ4yz
zBNkIIaN4fW+UOD4AXjXoEXg9V9lLK3I9JMgyYKuk3h4XnpBZBaDrTPdO9jxfW80Yd++eIj4cx39
biTdDCPxB30rxttSvFLUs5yh9U35lWhjYFnjxsy+x7UMzFQEY3/sGjc0uR3Uw3ZofkfZnVeaYSTX
chp/0OPvphJlbnSZRzbwXVjegITWZpnlHXL8Gp4J9H+EGHz8m6sxhEI9Uc/cbPDge2nEfcmcTU43
XcN8I9lRbcvMbFtpWqBbHKJstzopdkX1MDqfRbfrzAOYILX3rMz92L92TXFj859M9uGYunuRrMTH
c73x6czBQx9dHydZdtRUZmeO6468SerIPFiN7nfJA6k/sfx2AGwe/p6J50b+MtMbHm9z2a8EHAv3
mInzHBLDE7H5XTYVWjyq6mKo89rRYyvuxfG6Yy1EuUDnIy4HFBJ5mbm3m3XeJa2Q1gF9u++9PtlZ
NtJb41pBdHEUdBrAlMd718LEqVHjEbKyDq6RhU101+jyX+bpjYXpF7wJzPq4Hbu6bqG3BcVh8Isz
+nJ9ppaG4E7FULw5QHSZw6YgJsL7vrGsAzoH+b5TF/8wAFSM8XoFRhgA29k5Tzly0TWSugcwmZo9
+/EPv/7N12fTU1W1R9sGXxfyMzce3DoOrhtYuBMnCN7Uwlaf9sssDPDagXYxl/ZBdOa92beHrHef
oEr3OTOicHDifW/VbMXmkvMi7wEAEMqE4B3NpsxRhtK7DM7bZTVuxNqpzmXXxxvemXRldd6Zmki7
EGPAdY9r/50sR2YjA5LKtjhq9FPFn+1uO34Q/Qfq56UJ49KDDbskXSdkcUz40N20BrpGVW1SHErD
XeO2vbtNYAq5yym5gOLGO1LYCD58Ficwpak4lKoBdSZzfM8uE7S1oD9bSHZf9453L9DJIFjBJvIz
gNjPg2VdSYtGnsihzPOS2J/05FuFDZSuJauWxjWBx/9Un9C6dPr7m0MgZrHB2tbLj/bgVdsmYVvh
1reuUD/wZttbjfP7+rCWvIIaUAAGSmJBKE2OVMWRZ+dQGrPR6D7JP9exeRDGGvx00Q5Kj3iYoQEE
NEwvx1UYDE/tccyPaAYCeUdEmz9k83J9LO82MJYIamz/tTFzvyxGI4As0nLQa/Wfphm/jNT+lHsd
+KrNDyMuHwD9W6uzLdsEegwEIhQ+5nm7EUWPoezNHPco2rckZ1uJsKGvqIKY3a1br3UEW57G/5qb
95wlxdChiQbNj6pDR1s8DLVOBvG/OAUAkIjWcTZhOmdOCGH4GDiWqjgWRh7w3jlag3cc1VrOc2lL
QRkOOnS4joDFmMUkyh0inWZCHPPaSU5mPFovmUx2XfsZZPk1Dd1FY46OPBXCOSAJZiftYPG4QG6g
PA5VFZYm6lJleuMp5g9kDSKzZGpqtjOJq+BlPa99FCYweS2rxbGtcRqp56Es/Xr8gXfCx/196g04
wd51qGHNlolZZZtTSkAoLmJ9S3ItDshobd1M/2kb2Rkh653WmE143eq7KAK7DELouCfBdoD20uSi
b06ohGS15mSw2hh3OrnzVl7/a5+fJvfN50WetjyVsThKX2Whs/brlzbQ218/mzM7K2tilPj17msp
8Wjr+sBeqbeujWA6Mt6MILOqorWnEYzphtSrfaPWPj/fNZlZsQqtItAOeE8e0D7t+vJO//nFiwfL
CyI3kFF4soMtMJsgTYGgBty1ODZk3JXsU6+2gn3JyhPv95axk8OawYXdggsPr5MJng4Bx2m8b6ar
rXrK26zi4AfL+pY3Mblz8gp0xdIgYTyg8+H1AS7am/ou4aJAsXp+6vTVWEYSRJoj97bZGbXPX9zd
XDfxhzg9m0TcQ4hNQPZEZ5X5JFqDntrQwOJHZqN/I0QoMxIo7KnAiwJ0J3ysErLJSgUos/fUMLKp
rPRQ5AMabQ51ruSjYaFkKFI983FMt5/LcexvWzfJYzT9jMUZSwhs/eAW9AZ2et8WENkSHdPuBLXS
UAABthEcGBwb/8lNxE3l29D9uo2TLAr6SuWPtbTxLUEyHghSoZGNFsusBikgwWqXgR2bYYGkqT2O
G470Seejq1eBN3js7RNNG+/woCM3vaAgypZGdkCbSq5vqaJIXgO54QMHF2UQbWGvym31gyb1V7eM
voqUDPU2Y03zEKe5tlHEARbXcesOCiiOyX1IsPzWKaQ7KdEMEFZjW9/g1f/ZFnV+KoSZHTUdlOww
s1PkjsakujGhiQPWd6VtACWPvnm5YXR+G2deQPLUCAqTW58A7FKhXeuVrwvCHlg/0FCVuXqoGHMw
PapacbGFLUqxR3BMToIFkHC9dOnM6Xpok9UF7s327her9ZXM84ILA2AFbRwU70E782bBlNW4nEEU
mB1js/TT8VXP71P1qcMEXvfjhcNy0nNB7Rx5Qucd7TZTY1tFTcrBNusBGLsTlQsIxwpyY2GyEAPg
RYKrEo8uOovaEp1GSgOi68iAMT4D+X19DEufhzoFGCPQaMardHbvl4M11rokxdGJnxR4L1TQld2+
aAFvAoD6wGx7l99AByUtJQnnx1QGVvtsr5VSV74/L18LloKW3uH7prfxNsg//sME/e/nz7W3Yi+P
LG3A551binf7Wqe76b6YHYUgVYDPC+oAEkDzo7AeihiCc6I4jnYb1KK9ofSAEB0n3o22KqS5NFVv
jc02nqsKi+VeWUAr99bFcWKcr8/V0sabwGhIE0wQWzr7vpmz3nYBJziC3Vbmtd9mpc/0cE1QYWHf
AV+tAV+NFyc4brP93SUNRemHYUuMcUh1fjArax/1xgqXatkMADqQyYZW53xpECdKYpkpOya0PaLQ
4Ctl7IW11k16IaJAVmV6qMMJHPy7PA1jb6wZ1eLqOBDlG167sVW2MfV7SJnbkDeJOuVHH1RamjIR
0xIh1EfOVkfP0kubmcnhc3pZHZNHwjha23xQLeyPAeTYgTXDIgE3PPME5kD60SlLeaQC+TrfWquZ
LGwba2q0MbX/xqaZt35OS4/meWOIo2WE7HTqn6s+XINwLngzREcmQgwIzJA8m41BmpDQzIoI4iDF
cO7EZkizg2qJ648fVFb4O1so/k5cEvzv/EXkAJYusx6j6ZkIWvxbyQEv7Hu0qAEAC1lNyEDOy/VD
jSXiWgYXg5LNEPbD2lQtGgAlEOImCIyRr7v0J43ghLf6pDqiGCTDAv+uHyxL38d9jvciji/c67Md
X+il5yhWYYIcY982yZbqN9ctLC32Wwuzaxa6DXrlxh1eJXHhx44RJnq8Id33ck3BdGkooEqjw8ZE
J3+H3E3ScaiG3pTH+JtM9t5aS+nFzyN8Rz0GsAyEJZcrAdnnWBtsW4Li8DzIwHA+qHnwx1eB8Pyv
gdlSZyoXbUJhwGQ7XdtFK+2JFn4/aq5IFzk4o1AQmZ2GZiuZaUsijnVa/aY1gnuDfzzkwQMAwPKp
GoLzY+ZM6Oo2AqqkxJG2QDQD7bYSFi640sX3Z65U61qbNFD9gfRufZMT9YQcztaO0j2yfNvrXrsw
WxemZrOFjmvIESUwNUAQRPn60/XPL9yAF5+fzL95e5btaEC6DpsC4lc49yJUp9ba7C2OAFr60I4C
Dg637KUJklYsaWIPIox2iVI7YD3EG0RwfRyLKzLxxsHWc/HumF13zGlJaUclVsSUm7GuIRxvbtuG
bSLBVhj+i+OZAN7wLFQT50knvXcSIHpdiD3ld+O+zVeeNosr8ubzs91nazIxWtvG5+v8xtE2tb5R
UCq/Pl1rY5hNl26zrodmljhytnWL7Qep19MJghTZf6do3lIFrwEli8wRR5sH4C6TNfDG0mojZQI6
GUKcCaR26VJG1Ig8KeFSknfpQw/lF5JG6WOTx9qNSdWaiso05bMIHvEHaNEogAB6N/fgsh66nuKl
Ce4Q1+/HxkkCI+88nw2tE+i4rMIoT93XgqbGGlZtwRso8kIovYOTjyhrtlA1y3nGesmPg8mCotlX
xT4GSO66NywZwYEM3iYFCAoYtcvpLBg03iCKPul+/mLiNVLQ93i5bmJhCgF4+J+J2TjcXC/wR5gQ
6TebpjeFt3MjL+i9DTPibZt8uJQ5wd2hwwE9PAo+2xzpm7DR5QbBw70jEDIczcAEuYwwqCp3B5H8
INnHNxTcEVcyLv4Jgjsb32AOhNqoTEBJ2QdxIXSGf4i3Udyf5EtQ7wNlanankchVNk0kpMyibUx+
Kefjd+bF92d3WibMvOF9iWM6p9B2/JWP4XUXWDhz4MYT8RyxEVgykxe+uWraJjPKViNTS4Sgwiyt
hS1LXjwlNEEZQdoW0cXl95FO0wFbGrNj7gVRd0PIRtL99SGsmZitQRVHXPNi6IgqJTduq456Kw+p
dHYfN4NQGF1CUZJE8ml2vKXCTjUHpY3pke3hdG52zPyHLf/WxGzLJ61n9F6iUI3sRrFzy7oG0C6L
NnlNtZV1X5q0t6ZmW0NGRWb1csiPWLdHRyUPdn8zdqfrU7ZwIwBaBUT/n5LTO3Ul2bneWHVIq9R8
k9H9aPtaFUTfrxtZ8uC3RmbrIno8h2PPyKFr5v0cST34ka5W1n7JBuQT0JJ2ygQiBr/0YnBHdTQg
yoojCJHg47F/oV2+YS3Oxd/ySOJWdcBaTIyneNzayecPzdFEA0KMh/Q2FKjw1J0fU2lfIWnv6uw0
Nsh1QCq2/Fi29I8BdDzBS25KQIFTOJugmBXVEDN2yv06+lKWKymh2fzj89CNxsMKnC38v3cH+ahx
4bi9Jk/opR2g4ayGvvPXZ2h2Ff614CBM/c9RPvMibvZ6o5e6PIFWk2h+6d1muq+xO56hr8bHKnF/
baGdwKQYiYWZ0+FplypRak2FRip3YriVY+VfH8zSdAETAtVLSKwjizZ31wQdBJLRkqdkyEPUevxk
rSXMNB1vgq8/Q4CMiIOmWcjQvLv32obwEXxDeQpr78HzwrYNbF//IETvrxUQhRFh4VH6LqhnmpPW
sfLEyWRaGI1egHDhH2bqjYXZidu7BcQje1goWh6oVAvVWheL2Rn4dwygG/4BOAJnOq3VmwvWY46V
l54mTjL/xEoo3e/r9lPzwefcZAU0oz9vOQRXaJ53aSUealuM2OanuhFbkBk44pEPzxSMIH0Jjumk
3z/bIE6SJb0Xu/JE0ydePtYfC9WmAaBMAXQCEgTQ45sTw0lUjnqRpuw0RI99FvCPH1D4PqRNJ5oZ
XqRznJRAezHHK6Li1CQyjCzqN2QlDFlYaHBykPpBe6lpJWabTrfQfX1o7OLUmltB7u3qk5eHxVr/
9QUrkyQ2QHlgy+EImcVrka0Xhas6fiI+3gW/cu/H2uGxaAFoFKgeoQcxAttLV7JbUUpN9FgJ+km4
35L0M5oG+027Ml0LB+4kqzS1NnAB2JgLZOcQt+stFPFOxMrvMmWFRJmhbLxtr6Grqy/rLx/23wt7
s4krEhl1VQZ7XTJsbLPZaB98FU4uTKFmDw9Ab08AUGY7vdOysc97h58iuXUjQPhdX5ofC0T+2KBg
oECyBdoGAE1eLg4FUNJ0of97Ml6VCj6ue4QcOKD5Ex4JYIs/aO03Z1Vc6qgXRnp5aodXw/gFpvD1
NZgFnX9/PUDrOAzBuIJQ1OWvx2vTaQvX4CfnTBvfq27T4vgPFpDl+JOGwHU+OfebERSoDfe1KRFI
oVWZm6aBZ4E9lK29apb2yIQ3+o+ZeXFY5oBxVBbMlGxj8keSncHfWCPkLNzieGaAXQjKEdp42rO1
RgZVuKzJ+Ul6v9i5XWsct/h5aHriIY4TBXfg5VRVRedAmFmDu3qId1SxQdFlZb3n2gt/FxztgbEx
Jq2hOZ1fMyRx60znJ1cjvt7uLTcKY/Ery7INI4OfgNahhOaLfi3zuORpSEMB4A+iCRiMs93uFgmv
6tFiJzH+ot6TLp+N4fd1V1sIgXCbTK9+QJJ0iIpezp+ZpG3MFGJqm3mBXtJXJ853o8V/uuB7ePHH
289DLAD7EuoFgEsjjJ+Za6DKUtcRO3VQ56AC+Tupb6gXXB/U0rzBHyZaBPoNodpwaaXMkq4YJKzI
7s51dl0fGmvtXJf2DsqH6EuLKh/8YmaijwuSORI3WMtuIUe9SSXza/VQqzVF7YUFQp4JwkKglyCk
MGczpgyTA6E9JKeG9V86rocINAEoIr7ddJteOS/Xp27JHOCVU0cjZEFxvF1OnScbCpQUL04eO2rw
t+xJGNQf8E+LPl83tbB10TgFNDKcDROSc/r7m1Mu7xnC785CqOG82H5nfPyqRH8rqB78oayiXHb5
+WgYo6rBspyKz2kbgPl7/dcv+BgaFuLKRwYQBaf5xuFmQiJNluWpMcIiCi0nHPTNdRNzXtF08EBT
AyC3iXOLyuVs/8fliMWvENdn9vfYCVif7dyGBXm3bbRdMext59mrv5f8ITLWHi0L/n1hevr7m8Wp
bKceHRqJU0/UfWOr0OnpXcmiG7StX9mt/59hgsE4ZfURnc/OIK1MCgmCozhRvQni7ME17s3uPhNf
WettbPeb7X2mqQgjuwnatX28EMABSwY0CGi6EwFh5iVAksV6ZbviJMyfTXXr0Ts0qNo4wy6S+1iN
a0Nd8HkEJX8y/QBQvGNRV9LrRdwrvNTGR8gzBsLtIVkngjhHCt76Zcd71JhqdIAyEuEL+ejRTel9
XXGrhT2OwhxulUlmEODQWQCTCunkpqGqUzeSgx5ha0C7M4ySdGvE9DNlxrat6ReIhqInJ7QXqLbp
ALWN8aZhA/h3DeCTespSv6Llt+s/7d0vwyt/wo9Pq4GM8ZzIEDO3S0Zsq7PqDyjATpzFqtqYyU6L
17gF71YCBnDxedConChn2uz0ob1QbVW14kwZC3YizleWemkoeKZNoAwIYOGcu9xA9kAGI3EbfF/3
SwOwCV6F9Y9afkvK79cnbWkk0IXCc3mKFTCoS0tFnjW052Z1tkHe3LBk++HPA2xrTaQZ1D3eyaf3
KZWFqJL6nFpFSHoZAOqwknd7twnxqDWR1ZsU+AEpmmd6LG4M+ljZ3dmiv3N+TvudVkFb4BRZts/N
lw+Px0MpBb0wIaX1XjzFaImqqF1WZ46ytPZJf/z455FeABoPOTFoTM0OFFTVos4skupc0d/xhvLf
H/88sD4QtAeIDeTr2bk8CSe6uW1UZ/TI/dGsBU4LroQax/++Pjn1m1NftMxunZRWZ8m+BTZdyX++
uzKRdXn79VmsbmZN3EEJqTq/ZsOJvKr2+eNzgywbzjQTMKV3slukVkWHJ6c8F/xrA5Z5q5sre+G9
o066Arj1kX5GLnqOfCstAcWCFIubePd9j/DfvlPmT+rcDuOe1B9+nyHaw80PYRy8xZFMmt2LxMTd
65ZZdVYJ0pKsCRjfWs5TtNbK8v2qww5QhFChNpFcmocyEBr3yi5uq7Oebsp0o1Z299rnp7+/cape
04qaF/h8W9+l4qlI99eX/f1Ji59vo0UxupV72BdzpzW9LIkjfF8Db70v44OULNB1FmguIALU/Xzd
3HsvBgYEQQqS+DD6jutUeHXjxGOvzko6vq5+xc6zrT6GY8LtB0wLJPDQPQ4PJTRAuZwyNcY5wuOs
PyuA662yCo2X64NYWBMKnQAdU4bvAwl7aSCO6gJIk1bBkUGsu0/Ix78PXTr77/MLWJbZADB1cnC1
3Do329oTkEb4sIA9aJUIE6bdjorWu3ZfI8uLwXAS6+zlr1Z2TtkWmgBrDaUWlhp7DxsduQVAjObB
IfoMDQihUvNcnyjtw6Zmm8ReiRMWVuLCxiw/0jVOA2+DjTQ1wlQ9S7pWHVg4tKZ+WKihTJC4d09V
s2xb9BOFBZGEjD7gYtkW/Jc23BBzk2tr+tILc4ZXI9rVTVzoKYV46VkatD+hCU6Nsztq+1yD4gLk
OuLddfdFeWbyoIvaDRAYoGpOvawA48YeubQjq3aMVGTTc9o5z0bS8nv0T+X7PgWPBq0AjBO6O5aH
KFM8MCKH7ipjsMsbBTyaXxCCOoke2RDLzDxb7nqLFXeyab4bHlhALimgO2KSuNo0iZX9GPUkfUqK
iDDfjCh4IDwz3NQ3Ff1hm+gyBjl3eiNz7qS+5/VZmIHys1EtJzuvsvtT0rf9iQye/c3EU1j6beGQ
baML3de0+LeQybZ1stRPUyhKS0nyAJWRKuhiqKWOXq/fpFH2PSPQMRSNXfmemRfArybyV97r7V1f
DcktdxskaSsjfU04ej75yTAY8NQGJ2IRm9uxQm/ZQCbWa8UaC2U0J/1SycbOfbQvPuuuei5UXYaj
M+YvzHPKsE31bmsVHgVdifdBp0fjPi1yzQfdKN+IiOCya/IndG2P7+qBaBvaku/jYLqV3zWjkfhO
7LLfZOih52V36cbMhf0gBv0JXJT8qRKC7HVRGYFrtU4RxMUI+ZgECnZ00/qAzb+0eeN9Uaj41RuX
ZdpOF+23XHYvusd7Xy8H49b1MOk+90DKrBrRf81E6VS+U1ojemAy9jSIEg8rg3jRzUChJMeMDPiA
VIHR41acFSHn1D2araFQQQHmKY6bDpyvYZS3Di2HH6nW/RJVXG+lqF/5iMyen1AS6xC0gTKdX3Tu
sxLFc1+7L8Y4DomPrnnasXFyOFcGDaecDHGojdwVPuvi3vNtry+roCWE/7TdCccTR3HQ1RE/pcgy
7U2v+oz2Pq+W3h9jniVGqOp+k9bar0ZXlR+Vdn/w6lE1Ye22Vnlfk7LdqYr/LpTpRFvZ6OiqXHfW
ZzvtZBtEAs13Q72hKvLjzq3dwO2H9KyM4Qu3G44bhdg9kjrqlFfpqy6d45A1ooZcLv+idPGjTyTx
ZZ6YAYf6nK+sWAWRmTp+KhJ3Wwu7uvFIa9NNmgoO4cwsYaGG9n63zZik0hdUPpl2TEF8S6NuY9tZ
uiuzMfY7qxGhjv6rv0Xei5s8Z08gP8W+VuYmqHDxC6Qi6bPNjfJmGOqf0m7qDvy7mH8SxUCCtrFe
25iOTkgcWrt7lo76T0/YxDeqwchetCZPIXcDuh5TrfJHkZeIZ9I0LGK8b1HVeobYudbsCJqft5+g
wdWah0iDfPNYV6MvraYM+4jmQd95dugU6W87kzx06qxtNqVrFb7VtGWxdftuhANBnMhQ2l02UI37
5mBKeVMPzPSd1tIDO1My4LEcwroozTtHL/K9hu5cAVJhTagBsWIk6LzemP33lFG5swsWByoyrSAp
qaW2dV1ZJgR43J8UYBB2p/LqPi8rds8VTh84RPVkMHY3ZORYOKUgu7ETnAW1qXV+F6Wfo774qrsZ
jhtpaL0VMq8t60+Vm2Z3VlehAWDL8073iV5yn2VZAqkgJ5b3gmro45Z7uXriGovVTWOReK8sEZ+H
xBlIWOmtQIwFzZ2cxHTnjlF8IxvG001GnDbawTkPeaXtmggcwtbIvzgaOgnjjq1CW9kqqB1RBjSp
YlBT8ih7kAyCCFUf5aHquk5uBkvdDjFUcrpU20MM+FOawAGLzta7PfRV3B8GbsstJJ61H1G1bYtt
h/44Gy1ScH+oMB/6zDQiKKODgMkbzX2oUoOlYV5a1Ytb0eEz6qbf20zXblnTPUKjM99zzoYv0ioT
HC1pnQRoAKHXm1EVfVBAc/0utgBiLSyt/9Y2VbSjncuewK16Gnn2FU3LxI1rSOvOKGx650p4B7Yw
CTqri3xQgBs/I1oaIsEboYEuH7YjxOnvSB4Rfkvtruv9go3fhaVlZKcXjEVnr2HQo1XN4Muii4dv
ZmMaYa6gY9XirPeLxLRD1FTNsLWlhAh8Y41aUNilB36R6fnULX50kqqgIB2OVo4eWzeVlYvml9eM
EWClVgJdQrvO3J1JGNXDRiqVb3s+Rn4DZTg/NWyFC7s/yjEVEFaqsQrD13Io3BDA3tQXxshu47G6
q1XS+E1XoA2CXnz3XOSrEpEcGmc0QlBO6cayEvdJUxDdt1Rn+rUpyFdcG78HM021oCnLNnSNoeL+
2CHS83mrCbGjcZTqOwe3Xx6OoMXmu2HgDD6bQD8vh9qhHiBqtuC/YADcOS5ydbSJ+hComn3mkGAs
0FxU59xPY/wyjTI4VqHoriTU2KSJ4QZp62b3tM+ZX0AMWFgRgFZYmKbD78H93J7RAUZ7NKqYB+iK
ij0ajZB32gA4VWzFoBkbK80jeGtUn+2+52EVCXmMACwIkGAcfKsYO58mfXaH5hTxrughb+k26veA
GQxwzYrARSEPauG03U2JSexMqjbUVBDhS41IfZWFnm41PXsEjCfacJI1X3H4qa9gMA8hzuXyU+km
9ckFkxhng2PKIHJU/mAUw/glTYqS3pNWV6+QzjD8sapogLYVZZA0evS1qtgPvbatrZ1a6JQxUXi1
Sg2BGjPtEzjMxc5z2p8mbU4gqj8bwpTAxRD37IqMbt02sasg7YEFoCitIC9jR3udVnUYiaQMYktL
AzPyjLshgaontH3rG5zCU7Dklps8rZz/I+27euPG2bZ/kQB1kacqU1zHnrGd5ESIE4ciqUI1qvz6
99LuBzyxPPDA++3BYoFsxBHFcpernHCB1XeDI/srT8LMXNrYHr1dBSIqkG1tB+n229SWwzWlKaKw
bCQ24tNuDktS1rcwd3W/O1q8dDbJnocO5EBvJPV1zmwe2kLACq9FtKSCGhtmNGVwIHNNFVg4oxMy
4ZS/284MYvxW3OJtC/m4mdZLnXXyIt/OqjGUGgpUu8Lo28jwtezutWtlvyBz54S4N14aSNB2bsFv
vFlRtGRrOsut5c66iaBMe2Py4FH6g8RCtvLQ95rvjHQHJepqZ1AoGtsyg+zjNfHGuOnGDY7cbdP2
ei99w40tY/T3+VR2Efxf6rAxta03vCJO0ljzgt3Cde1MRRvZJSx6e6+4Y7PDktTNmmQ0LI2/0UJF
72fTBkWkaW4lKTEis9NDzH0n5kqJcKRkRtNg/ONM1uughg3cq0tY9qCvIOnWFSSuU+83g9AUKGqQ
7ffgmxgGDYe4nShQmeNZSAVkSmxfdRGyu/lWaX5UQ/YGx8l8MypQNrXdvjiy5lFu+9/nyeNXsvPu
B8fOYjAC/hRVSe4EM/vfsAQzbzhJ+9NM0hRnXwnwsTGIp5J1VVKk5rRjyh9oMrm5KW5ZL2pArCm7
NjHtm5zA/ZUEQ0Vju+m9LnQqA6GXkF6QDCZNTIK7zSv7CrGboTw05krxTU24+EKzdrKja3bjFEGw
yfk5Anf7PeDVT3Cffg7MT6E8mLWI2sT3jAynFPozj3XTIejLcNDcmG2nVZxLPzcjIYaxiQhupN8j
mcl2JEL/ROzQxKjbeGHhcnRlRNfUScaMOvHSfEpAoRfXsBFu7u1iMA8tBNw3ta88fANfygi+DAUN
FZ/SJ9kpIBxTu82Dm64PKjtkrp7nmAWGvTFs80+adfo+t8unxveLBOcu8gUTkklWCRlkQI+An9JG
wX7yFuJ0MMT2G5LA9i3bQp8FsQZgDD9A7a+ukTMEOCoMaCXelG5R2yejUG61yxRxy42PwDbKoaq+
kXktY8mzE1qEvyuJEK/yROR4/YQzsEcyQec/lOoOZ7iHUyfArwfJ0ksKSeQLAGrkZla2SEYBu5kJ
+/rY+TPC96rufnDb606Ga9zXjQbqiwYd8h/IHZct+FwJpB6rjSoz64QuO9SfISnKBXSvS8gkXNtT
UWZQXtaQFEVkitZE19c14kWIfrLBhAtZb/jfNT7Q9zSnHrv1OhSVAwDydiYfK3evtHWH3qu2rxrt
VFHhQvkDqGKnTzLSoMLDJnRj4JPj3tU+JzCBy3/ZwkMsW07dnUX5ENbwf7yCckRVh2ws+ic3le0e
VZcBbWfPxrot4a/RQXJ+uIIxAOAoKpfZy+gzEkL8HfMAoNImx9+H2ZPlVAm1zZ++N0sTtj+If92R
HFQHsaO2yUDJa2ceSSZOpgU9TSh7HAuze6rQ7LiChN4cewzifBMlbZRmRXFfmUUZjeiEvpR+eZhV
hqjMBLPE701s56zK9hZuji23FNkyu7Oxlx0St6opr0yqzeYRFmJ2SNy0Lm/ZkNXFHazBHzvf/GHO
uDFuUta55CE1zSbH6ushZV/nvwqvP5lO/mTjPMV6dfVLZnrqieStpULDnuYX5fbjHY7bG1IwPwae
DrLFipIfms8vLnktsxK3oTJMaMR7xg9RCjPMEbCKELr9KChkrVcGcRrABdhn+PluVQWveu5J2LvO
Q5oJL5km9VyJnkelwMYoSPvW6gXzLKsXdxiR/c/IBbOxrsIAPO1t7edl1DqwFutHap4QBT9Bw5W/
mHYW/HS8LLuaPavGXdpCrj8f0+qOisaHBafXFVc5DK+SHJCDm97OM3NjzSx9rEhJy3huulLtZrd/
bEtfDjdcitI65j6SuoxCnqMf0jdLT2+y6691Laq49YufUzAfrQz6R0kVOLO5QbT26kBoJCxq4EtR
WkDhK6znhR/vE6CCSFBCOps4I7ZX1VX44nM123vaVQFMytx671XmK7KAV5f2IqrKqQi9wny1W/Cn
bJxF4cwxGehlFegrjxnmrE675xmommgiFvxh+lz/qV1oiOZewKKpCeYc9YaM3XSl7q+UY/ROKAd1
k87MiKgWFdRQRuk9Sua/jApuRRafDmPuBzEye2R6Axc4WOipMdMXA7olYeDl7nbmuYqm2cl380Cy
TSXSHr+M1w/+UGqk8MqCp1Mqmh9ganQxnxFsIz2F5ko305uCMxaZAywO5ZzrkzHM+U9JVfkNFoul
3qEY1NwLoK9DGzePjobAPc6pIE812CS7YGi4iOzMlDcTDoknJRnHDvebDgg+04cSXWY73xXgf/vZ
Hoc+TisjqDdlVfgQ1Ko3nirNF+TDQ1wAtXWnRd4nbVG1MDhyrJ951fXTTjPoYyCRAuKRLSeFCVlc
2pl11IJesFUj+YaZT0NEJsjZCELWaTZPVe4OO8mR/Ad6l1nWhvKOXplNMETglvP+rutk40KftZ+T
3uP2FW9JE6Fv3cTu0D2jPursfMP+TjOkVGNFnzKNF3OkB/Ea7yYV5nFIO0Tgkv0KWvUdwVmQzJlD
90MDnTqKtv8YyOGoWNZ1SdOYedSYQ5NHhgmx4dpJedwQpDbdlL4GvU4jz8iLyHHzXZHbO7v2d5Ux
FU2EsLmGy9Cc1O24o36+c5pvxNl1fhtak/dmj6zZtLWyrp0sA0oTddc3D4WPn1nQIREvTdbHfk7z
cMrLe+Sdz3bLZCK1LhB7tmIz0KANZd/mN+6AOupUm98ng6trCNAERTyk6qdlzMMW5yrfNdns36Wu
OzzIVNFY9K4XQ3HrVHTzL8Eqbwu2XQkvOdvOb/K6yyMQr6gBfRaPnDQdn1XdmQxHcYqKW851LLEt
ItlZdF/nRhELT0OPLMXF8osPpfcdF/JQ7WYhfqEaH1zngPnccubX8TiMGoqAxL2eibLvO6twUasp
DDPUbgqZYGJ8o/ZwcGeYZjTQGEoq0fGbwWYCibMJYZq+/EMy463xKjekRBwDmbNQIWiO4R77mqYl
DfMUyKd05sGeeYXvX42gBT27M+pdkF1QJMoG+Pxq1hASeczqIIQhILbOPIU4gBogIqZFEPaWVjun
FeqJlwxDZcGLpraOdU6sx2Fw1Bvva0iepjg4cR7O8zeF62DbOchuNyNywIfGt5E4+r5Sv1pH2uHQ
1o+N1dmb2deBHXUiGzokT+WplP54hVsWrbuJ5uONznmwGbV6hbYFKIpuLybU2Jr0pYZjakhkUySs
MehdVtZmLBm8sgT8GwPYMBQjSoT0ByoAImJd0b7MwKLd4yepCakQSIKhMSPhQrJAEt+uuRnKMg02
QzoNkdkLd4NG+PPUNvyNouR5mHT60uMq2mkAVyOw5SwdNaPhJHPqv1io2eU4jCO/8zsLEyR/9Y3d
4RUENCyVCweZeFDG9CidVr4FC5KBpwNOQcqcHx3yzmtjJvXvtF8+u+ke8OPbeGzSCVE2KmQxRD10
AjRTfUopclpL00dbZ2mk3SoIbafCbiyLIcxd7kYjTp2NaKoRdU1l4z8hZ/hG3CJ4AfBO9OFg8yWx
MKSLZeSMI85XJMKOGsSOtwYgbIAwA6+gUJO6gr7juHXNYjrAkpDcugM34qnwyu1ySjx2zUDnWJgl
CWGCoVFYmAGFZM4QIK+Qrh/VliMvdF/PtRbA77OWJgaYimtsmlKulbJhco6BfpmDRDu7avh63wo6
RkAgwC0GWAd31Y2RAUFUUUgHjbfYErDXuoAaO9PtgaAgJGIB6cI/a0SXh2qVk7Wlc4QuWetF1iVu
6pnnL51iwEFAbqBoH77vihTSTKlsKTl23ivOz4sqxGc+wd/PX+M3/TYYUGLD83OlUR3aueUe5idf
n6R3g6xaO1bDJpKVGMTiN7hDjAvNo3NzBOAExOOADgRvePnzv/rRNgo8MBrzA6Cdr94Y2X/emvr4
dM9awOfAs4BoB7ru+6eTiToGFCqdI9Bkxp4UF5rdC77jfdvr/eNXc4PczbXbDI831Q0N9nreD9M2
kJegB5feYrUPUJVEf8PonGM5/5rHE3/9/5ukFbLBVq1i6Ak7RwUp69vSufCFz04SupDgZ6Pj6Xur
b+DrovQ5jr5jaW6IDCcVum8V/RqpGT16iByifw78HPLDYN3oTJUFFSSUHI4FNEDoVIXlFzXL/x0B
ruDwaoSyL4yr3i8lLtqy4IJ6RxdlSO4mRfVVCt/yCn8NsPRY/9oJ0OuchWoxQO/ALYnEqXkJ731u
HQH4H4BjANLpB+soo9YOKky2e3xGzSz0oVv49YUEPQiIGKDf/JHBN1AiuaN6/zjgHkS4HgzGhRGW
OVhtuAWGgZ8P1CaklVdz1EsX/VK3C456uINgGCyuh23zSMuv74h3wyxN/L8+hVEIySjBMArtgpjl
F1AGZ3YE+uWmt8hrAx611hCoK9Q6sqwKEB17t3KMvWLrojXcoALz+Qf5eEFA6gyAR8C5Caglayhf
50NhslAUiYU78xsIAx/RjYCsfK8v0czPvBKocOBegVTsux/QUSxDc9qWxDxa1tsIKeVhRCqIbjMK
uBfe6cxIgJUBDh0sIGygvd9/m4HD9RuLbzp2k41coB4afQ1Mgf1DDhwVyIykX8YQwlgFel6ACGPZ
QfLk/YDoqk0AuXXuMWsTeIx0l/Td/2H2rBY1IKk2ILQgUi/4mfcDNE6AFKVCGGJRVOhgGJpHBc8J
wMdNeztDGG8Mi0JZRYy2DgPo0xr2SK0CqF1Y9fVsEblHt5E/WoARwHul4VtUmII7hKzTjVNMprGF
iFR/b6Ehe+eMP6bqhuvO30nL6za5yYakbEBq4qYK4N3hifbenAOWjJ5pvLa5tB6FQOj5+bo88w3B
vl2UThYPuw9GFjSYMtOfG+dIcJbS/DTZwHjMW9TwPh/nI5h9ofliKHT3EANg3byf2lFCHLfnrnPU
Hg+d4dDD8holralFcQqtbjbe9P3WLvbIAVFkvnBYfaQqAZqGRerjYlrsSNzVUnWWolMJt6Wjdd8G
XmiXDBP8S7lPlMN5R0FRBnW2C6pCH894LFWAcMC3wcAf9JHS3q9IMKr0mDG2TQ1j8/D5lJ55Pjjm
4EFA5RDCP+uLNpjMIfdTxU91NdyVVnHlWF+TXcJFu6h8/2+EZfH8dfhWsBdsbQ8j9GiodonhfxkB
iecDQrZAyfwFPPj++dLzswK2rPwkBKKE6CIj8ewM+SAiYcUBFrfm2NFe9WbeS3x1GyiYYmt3/+UT
/DXA6kBq09FVU40BFKqRJ9O+cMB+/P1IWCDECFitecbm1dRd6lQojR1BRJTqx3iJ53/2+fgCkBZc
Usc1rUBazOiqITWORXBdWtvhkirfx0sPuNN/th3ifXAXVt/XNjoC9J0nT2Tel/Qk/E35RaVdLNH3
Q6zig3KsPRP4F3nyjBhkrIJ9eRPTfxizYOUhpv2wyRgxaumVRJ5cc19cVZcsH898AThLQlcZKm0m
MJOrC0cPWT4UsyFO5a8MOGb99QUEzj3wjTggcPatNaFlXdhFPVF5cmAmaYfVy1dPoIXS/7/Hr7Jq
Wzd+F2g8viivSX/bBBd+/rI+3l/H756/1jRz0UKU2sXzrUVTEMgEO0RpHk3ziJP8QgJ5Zq2icgKY
N6CToHevwd6j8P0sp0V5CvynqtfhOG6tSzSnj5ctqDt/jbGshr/O07qApWuJ8OxkJGrgoU6spWyZ
fPmjvBtkddESv4QQQopBKgc2u+J6Lr++JZabwQa1GPQ7hJqrt6i9dGxFWZ7MQG4aZVyleb/9D+/w
1xCrc3VoU79M07w8PbfT7Si+fK3BdMYHPRVbG5fP+liSuW5Ghu7usZCvHWBX9oVY58ymBpcNKGyK
zw3G/eoz5xXQP2OV+sfRjCE4bX/9A797/OoDSwPcWwD7/aPm4ybnx0pOF/bd2RdwFlXbRdcR8f37
L5wvhuJ6HjBBDbCNQVh5w4URlt+42tkADeFeA1gZ5cQ1TVikrQU6GwmOQ7MBvM2Xm1RvPl9DZzYb
9IqQY6Ps98+ufv8SFbA8NvyTydGjQeSKu8q4VqyJ8kuO5WcmC8kjyLq2B9ogaJrvx4FSes4d0pMj
E+o6vSouRklnTsF3A6yuuMzOsgZqiOQo/wBVlNGNxyP4PAeXUoF1kAxmBcTFAwhIQRYEyc+az68t
N23VGBinLkA8ZgNgYF8Z/XMAkkLf72c6xQB7oSORXTh6/+EL/LUaFsoIckgkB6gdIWtdV3/LjjsW
S0fnNI3AlQB7JN2QAfzwROfJ2fISDd0mrZ555w1vaWH3b0Pl0+tSDemfgvrFVZmaz0BlVJvCBpbP
cGbIinsacDTHQGrR1S30OqY8I49ZV7OI9nZ2T9oWNjycdgBBX2knAp9kqFkBsYInAyLuRqnahPKG
boGAUFurdwCtA+Rw3wKoUoe2HAFNL6jMbwAyzR4H6p3AEb0k47Zawv/OC2y58FGwhJFlv19azKa6
yALtnLh3/W1blTfy2+d7ZLV2/x3AdVzwPIMz4Ufeth20PnvnZMLZCcD6Rl8yPrk0wuqyaIsOnJ4M
r+D2341t+h9eAAKaS7kO8SuC2FUEkpUoo1Wthce7xpaLbHchQ3HOfAKw80DBdEGJhMbqqmTqDBx1
NFI7J1YWXhKkUt6xwFJPVlexg+lB9snwZvcPrVIB4AXQjgCVerfoRqOdpYeg3QRO710pW/qPXlOS
Xe8R65c/DLfplBc70x4IijOGiGthqD1E662t8AxjN3cFBLO1mSUz/Lw2ugOiSoNmAGBdNkYTxF6B
2JyrNlSyN3/XNVZjn4I/MU+jcw1Y0vi1O39ZKDgeMAkWyolYKus7R4Axmvmje3LsP/Qnc54/X4er
62B5PD6gabngRkFgdn0dqC4ltCCpc0JNMXSBORjHK2DBPx9kbVH77yh4ARDIiIdO2eolijnoRkmZ
ewqmIK7ybdp+o1uN6o37A0A8gL+dKpZvC8bdj4vpt289+MEPjUK5oS9Mp7XE9asTb5GHg24m/M5w
S63iflhWpvk0Ve7J7qvbps6Twc0OlpqB7/KuzWy+c1LAnKDP4FRWYleXTMvPrOp3w692JWBFfS84
htctQJQyBFvHUNfMnS/VXdbvidLzQpyEFwIKkYvu0PsTbG576qXYvXeoFd4b0DbxFQ7zQcmNk9ci
GYS8rwn/NhqJ1cqD6fL4829uL/vz74mmMID9Rx4EJUNUKtcHhBwc5Oiord3b/dzdVj0FUBruvrAd
V6eiNvNbh4D+lAnpLuU8e4+10wGlCSaOREXbM3c9yVnENP0zd8KLBTywgBaEhq7f6GEHePul2Ouf
Q339i100W5fF4RBA4N9PmdloOfrcye7bzvASPlr1I2/GKdYC3owa9cO7SVll3DZlEIrMR3fCgVsW
AK+m0r952csLU7heK/B4w1ZZ5g6pEfzlVrvGESZM+YqcPwzMLvdqkN1tYHEvynugkWfuX+ofnR0P
vR2MiCIsjADfvz81275oWCUesiwGGazxHxyA1Z2vtSOx7fBWf42y2gHCVtNc9RjFAlVmhlzVJf7i
+khbD7D6jI3Ox7bkGKBJwXEIniz92Ojk89X94RhZBkGCsSh04NBEs+f9XOHmyxqQv9gDH6Zryas7
13C2Aby1QtX396NjbywvjVOeHgILVIOSPH3+A869JJqJ0BNC9IaTbPWSXUc4QEYme8izPmbc2bbB
vZouBCnnFsTfgywhxl9ZM2z/pAMPb/Zgw0W85QI8PrT9jAdDn/7D2wAdsFjtYOetybm9N1DAY2n2
AHzra8ar374P0hOsPD8fZonX323w5aMReBmibmuBQruaNKsch4qXTvYgoIgY9pmGZiQAdNw6qnxA
E8r5U1uXzsFzY7oe6u6QwkC4RFdj4vNUMAMW2QP1X6m3E/xU8Cu3oWFN23AILlmvnFsX0DSHqZ8F
UwuwXt9/srYCDY0NdQazhr3VnETzjLDk81lcvvp6FiGKgNYpXLbANl+lXRLeuCj+EfYAvhOxjqX4
Wq9pOSACJMCYLgrxHeR371+htLJ5ogCsHmrwZq3lov5aleCfAVDZtYFdAigFmIv3A+Rl2Rt269JD
MSTmJrh0NpyZH+hVodkIPT5k8WvzGIuoYLKYRw+5vrvR3n/48RAlAaDDhkENWtjvf/xoOqVlVgE9
GBmqAy9DcWGPnNnzBKpDcDrCBYDQfrVehW8IZ8oG9tB6YSp+OX5kU4CcvwZVWD7Bu1FWJwujIy8H
pnF85eUWXImfQSO/Vmv6f0NAqwLlV7TizdU9o80UKRygkbBWnrbAhF434D5+vhPOz9X/hljNVcGg
CjuPGILZV44RE3Aly213qZt1ZkujugFEAQoqWLVr+z/qaFVrqMcccgjJTw5kMPf18fMXObNk0e3A
6YtkADvCX205i6Td3ECh5tB1kdvsADz8/PlnJoouVz7CUGDYPkCQCpMTOXUmdlz1ZsIWzKRXStsR
ZAo/H+fjVGFVQRLRgtINJoosh/FfF9aYE4+BKEcP869O3ufPvf7y7sMAHgzvcfXimzir3QfqZdl4
jJBDyW74vva/vGaXEtCCrwEYFAWZ1YKyjBY9v9wmBySU0613ybfhw/RAtgXtrH96zvBqWofko2eQ
NOe1feira/fNHq6tS1aoHxYSRoB6B0SGoM+0KCG8/wCNMaYNTD/dA/SZYrcF/nr+GkIIHkcmPjF0
Niwsp0Xx9P0I4MGRrBGWe0Carot9QS4s1Y9ZAL4wthkE9lEQQyKwuh08zXRbpmo+ZHkfg4mMUH+L
7DU0+FUJep4kd3w6DuZ35iVNukvrC0vgY2S5jA/Z0MWnD/CedRSuoRjQgNQ3Hyzv0W1g3JV6UNG6
nkGoQE3sHnbWyIjYV4NyrDu0R9B+QTEVYe0q9B8sA1VWaPYdfBBLjWvZXThgzqw8PBVwHyzqMyjW
PheGW/RqOpiQdetv3fbKyL4aNuAVcCkip7cQQH5oecLXlTqpa46H3P5tORwMxrfPD5c1kGJZehgB
Tkh4FVjHr8VPbQY0OKuHEYu7CXk3AKESIYEZuntjPkB647sn/MQb4THest3nY5+dv0WNkCxqr4gs
3q96tNgrs+JqPDg9fdZT+U1O/tFpLpU9z2xfx0bQBbV+ZO+4Ct4PU0xAEEJafzr08NVNhiqrdrnM
L6Gml6e8CyAxj1jaQAZgKQDYvLzsX6c0p4XRamFMB+KA5NPhLDLfTDFFnlmAxvn4+cydfaW/Bltd
bT4DY6VUDNu5BWugiAFIvnRifKh0LO+DTv5y9aBvs34fqM9hPxseFjc9khxkJT/f9vV3ZQ1hY2dR
MbGwaDfmJSfds9OI4AOC0liUH0p3GoxZidLedMj6VoS+9k8j4CjSr6LU67dtbl44mc7OJKojFgAF
kLZai39Js/YG1dPpEICtJrPiZnba/zIEtJ+gURiALr8O/dXsWsxXznQYWvXHbNKroCDbz9fDh1Bk
+Vh/DbFa4og+BMsbezrI7qdVWmFR3o9lHmbehVVxdrb+GmcViphcEnhgY5wSOhpUgRl5yZfv3Ago
sC3WKZBkQ0T9fhtlOAwFGFoYoXOikblFOAb9JdX6pUy42qvoUiwwCZyrkHRcHTzmVENGpLCHQ9OC
nI3wExXTegRxtxS0hYN4ltUgp1b5NRW9c8gzeckiBm3hD4dfsKQLSAUBZUEIuQYfamVPDgj688GY
O75pUzlBsqEIGHgeVgOelYT5DcHOhhTA3SzLOjZEnseVR7tIglQBLdFeR6Nqx7Dz0zlRGqoIhIGl
NJeQAwCdqMgWG6t6pwEmC3P40x9Z74BD0+fNjhc2SdjQunfuNFgPztg7cQe5ndtqJHqXW+zZUe3w
UrjO+Ft6Bd15jBvPcnJ/GwHEv4HUEI/wZS+SdqzdOEBsEVnegBOBlK+qt8CTccxZFXFf9SUPobGW
7maqio0B2vm+5qO/Y26jw67357jzh+Ka8mlKatOrnoIW6jJwWnWTPmuMe/RDzdixIZcy6AlMlEyp
236u6HZGkXjT5n1wlWrQ3aCwoiCjADUX6NSZkPEzh2QWNclCNNs4cKSGFWXSJ4+kKfqHwWz4PXXB
0HRd9qciJnhzXpPf53AZiKBr7Ucp7FJDJiu0LcHNvS0cSOcoMPjjEboxcQ1WXNI33U/hgJztevBP
bshkxbjJq7DKivQmYL55V8DQ9bEt3BuGgqMCd3AqR/CH0yLhVPohZMfZ3mfdBKKevEXd29owP0Cx
TZDfnlfMMRcNh7V8AJEjnyrIHdE66QdhJLRv5bcSnNyY9TKPRq80US9D6zh0/TGwbjrOHxfhaUiW
jOmDEPTVgVf8Ls1dI78zQayCk5rbZ5A1yb7TqcHlDrHcb9bMyQDJEJf1UdPM36dGeG1UWqS4N4gx
xA6h9ivsjVo3HrB3f3DCzO9217UJtD4NERlTEDzZk12+pkFhncCOrm7MAquxtulbY5bdy+xApwNT
c8TCmJK06N4KYzSOc4UgbZwh91RpOPDtO0hGLRTrxo9dj5MQa9Gudqh+/tGl8J+KCdOSQaIrLsjE
IC3j60iDtbUTXW49wEOXqJCCkPpMjbZ95YrryDQyVPsae/iZtpDcRivNiFNUlFgkggxCMmMe3Dr1
cAyMMbtuuJ7Le+X2bAt2NASrxhbqTIwOYeWzOcavna646tzE6nDBZ8tKmTwIeo3DdAClX+8myX9J
ZxI/Skb6+8yZVVhiRp4Euhr+PgXTfgNGn3+cUnyAELIY7CGA8MedYZXslNfqhx2o4qVV9neZ+kiP
B0gXa9hugrELhWBQgL/Nxuht8KXGe0wwfXGmzo4AK7NiUIy7GODgagO0FokraX4HZczzoMvUArHF
exUhHcO/GvSrWd7RZxfsemySooxN5rRJMJrtD4btqSIaFOzWrbseL0rgwUfAU51eA/GqEQBA0CHU
zhvLvRl8Wyljayh6fGmF/9EDQ91vA7G1CtFGZKA6nmHtGXsdFZsOWhNRCW5jhAza2ji6qfdORV1Q
C7PgqXUhkqI5ZLtyNjFIEzhuNGHhhcOcgubHRjNSaQU4dIVeadMPBhi6PsjZoMmDmcChCw/zu/ql
1a7xCqagDmcXxMAiUDqyeW5c+xkftnNOiqgA3xPqW9qMuCeKyG57YEZr7rbHIIeWmZ1ysoVRVRU1
fTD+0YhLrxvkz699xfM9pDY88Ior6NjZEpKhE8hUO5w+ZlR52RDnpraeIYbSVtFUde0NdLjkq2cg
7Ak5MvnIEc28yNbpK0fU3lYNRpCIMmh/Gd0EiuNIlBUbGiIPbBoI7MwzuJ1UAsK9kNWB/kYjT3bR
8W3D0WXUMC281oBfPIxpr3CWGyD/ghwXCas373opvA2U+NpHUFOnB5G3fdx3BBNYzn7cE1kdtNH5
VwZ87HZdb8wJBEHkNwg3FDsxTRa4jlCh6nIT4qu8qq5sIXusG1PoMLNIft0VrgtZpqlBj5X9hCpT
GYmUPjDDSmNQwH4DOga1o6FsQzfPX9BeKMKKGcC9Q2Y81hDv2JgGpGkMWs53cujAGCVQjpF1jdsB
Ggy3bQ2NBaTkOrTzEdChDvp4jZuWCQS/4GsAiQJxBevvOZQueP9adP2Gd7K/nW3Qws2KNIkDqF9S
590UweGxijNvcneMmdYmLRlNRnT8o5pZ/Q9cwXkyZYIn84g0PDAUiJ7cEImSWNO6cv19AwXnaPRd
gDsMmB9mo0Vv/dqSUFNvs6Sl7p+c+vOxIax5VEIV29bBsIhfPHi8QL6MMjk+l10exPUAwR0Cxco7
6ItAT6oX5l7StNsqo1VJFvTjFe34kOSF9jcNaMFQJzC9fSPNMTIa6e9dQEaOfdEPkdFaUNowWR0H
qu+iVgZ2EmTaj+cCDX5jAhYkAjFW4OZqWcw6yORBd8a9ySdi7MDsMHZeGkCCIINaAK1gmlUMODQm
QzZXkNOzEoizycdWULZ1QB5/bKpc7Ytm7p/qZnRiayLuQwPFiQS3WQ4Fc939lP0i1UemOqQWsPfC
6wYoDtH+T19mvxpllwcBhm9oU1YmHkRrQ6louc/t1IkhC1hfq0VnwZkoaORYzNjavDu6o8t/Cb8X
sW5A0rc5TuPUhlakmPvflee0IVBGIrQtLLdRVtY1tm4aoWZtbxaVvm0ARno4dWTeAc4A+ZqUsFj8
E2MW9Rw6c+7uu9LQd8gjffcKbchpCDMBPRan9Y9SMHU1QoIAug8m1q4/ZzAjqKoEgHD/SjFHb+rC
+z/SzmvHcWzZtl9EgN68UjaVTqzKLPdCdJeh955ffwdr73OPxCREZJ4uoIFGoRlaLlasiBlzGrbZ
yskjDb3eRq9y6PMyLQFWRKjlG9TflR5SNtdLv0epONquOqqwgky0gvSl7TtTbWCqjE17SPUKkvom
p6FOs3Z5D61JWug/zbH9WRq98b1t0QZwtQDX18jioWwzCDt0oHVDkLvHuszV+3DwPdgL/eAAD1T2
JRoFdyNrTX2I4lTZJBXkOYUXhFsRPNBeE7PykAIgeWiJIpn4NrP7BoKNMmutHdgCp/F8S7MlQ4Zx
qCi1Q+BmoKEyHeaqYbp0wrott+FERElOSf2UBxr+OoDDgA54+vbVNoCrsaoM6HBqzl1VBceU7srz
CLvCMaua6ikZAUsIZa0/FS2RQR963nNWReJTmWb+FtCUsA8loTtkHaXrAXSLYSc4oS0ZtXwfRrVb
b5vGaD4Psvc71rJNrGjPxcRxJDV+91U3g3bYZKNQ/lCMoTpLRRP9UvM6+maNurfTQnqsO9H/GUkR
XEBCx691RwV+DkvZVC1xrYwGyjHTWmsPOZ24AyUIM0hbGVttNPtd3QT9xk2g0G9z1duHgl7bY9Gp
R0uC0jAWJDYdWQN6yrPvQ2ZJOA4reTbVMdwqqQ9ITB3p6dZz0+5J4e08NRN2PSya4YbgXNROajqM
7b7skE9I2x4Bbt/76o2qb3t1XcImkfvaTqXIffbVsH3QgO/Ep9BC0JygFhwTJfZmG6qlctJKq3qy
POMXctSdnWfsdxVasT3UqQSnnWceXavj5km4CYM403dD2NZ34HcaGv8kf294WfpdkaFKopBWvxi1
EJ+qKhvPuuAFuh1VY5Xdl96oiRSH3WITVtVI2A0047nq8Qm+PPabhqQctwpwjXiIYHyMtehcAehD
fzCFW8nN471POv8h7VvzFZIvN9+EPNFP3C9RaNeu2EFJKrnB77hNm7MqGMnnGB67+wQSh62aQf1g
176ebwqCvAOhgrC3ygGnoAV0y4/Q7oyy1B3jrPCPmdVVWzUyfpC6qU+RrlJE7dzkS1/o4UPrQzER
JVOicmiDVz9shj39zPC2jqZiK0UhvphyHpxlT4AqSAt8XkRFc0jaQdjBCVS8tHFB+meEJ8bKCdJT
C0Igj5rHya9husu8/KtQlRVvTj15CAo9/dzk7ldJECSHntriWYvL/rOhF96dWIbsD0gd7got/MP/
FG79TmnAVHIgNX9oDxb9SHc8uIpzkRfWUSglE1iM2rk7P/Laczxkgi10RrhT5DqGMotHRuJ73avi
wlKsl5r4bHGaX2pRz3a+7ybbNOz8bSAmrZ31RXsvwiS3H/R2+BSoSf1JjWAHUshr2GnXVPsycjdm
aN7BDPclclVh24TgYjy5g2krSdsnuee1VOEDN6KaVns4P9T91BG3USqxO/haK22hR/ntRiWUL3pb
nDIUSJ8yGVaJGMK1Xhehhhq7FgSTWT/Aylv/E6f03MP6oTzCyQQ3goFiT9QV6NtkfXTyYTqFkMLP
t9EoHnxJsE0rhRNplMdTR6F5V7thcYLKytsrmlva3ujVnyhJyRsa26C1q8vkXkHceg/nqgeTYGc+
SPQgb/PQsvatHnCnl1n1okrprzCozWdRgQGOFxoxSwelayAo8d3gBeY/ciklACncZivXZf2sJ6l6
L6VWfTIa8bduZHjlppROYa/0dkXHv00iON6PGuhlnwrfxkpr1dbKDBG6BpIl1zf1ndD30gEeQKib
YjP8o8oNNSfFg9VLj8JTkDXJPoKSa0Mdmpikg8IDvw0NQsltEGgVxBIiggaKBRqX7sgSAkQNomFo
hW0arc0tOR6YViw/vqOzTrvvJ8ZJt8t9Wwu8/HtdhMNO7FwXhp422YxiPJ4seYj+AWSm781S6h/G
EhrGMIpfVUVgLrXoS2dVwj5r3J9NVSWfSyXMz3XsAsztZfmcyUZrE4t6u1bW0wNROARDkiRvyZB0
8IBlii2xPndNAGOfrBfCqfEC2KXJnYhPSDe4m6aGsDeW0idf6qQ7F7LsnWcNwrNak5bQQzW7p/KR
PbZq2DlJAKcopDefQUSCSs7FxPrsWiqcJaLwKlgBpBxRnAV2EVr+mbwPlD5+/5gpVkaqy/1jpVFz
b2haf5LbIr1Tuac2AYxuti9EY7MR5TH9ksoQCGZMjoD5RjTudNg0tlEYJnaRhvkmDUTT7qrS27iB
lt8rhSQe2lQ0N0VutvvEd6NNoWhfSJKZR7ia0j9RC5PxOEAg1Cp+vIs0r+UdVhbP8KDAbStbo2Zn
uTR+0sHG3emNFG4Id8UDrDx/yjiyjq0MpVzv6QRlQaXcF/Jo7BNBevDzLtmYXi6eC6WdptAY7mpL
sLaBEv2TJFFwiHl5QXQSN2QUYOyFgnTidIYWDwhSqZ3A0vSvWa/3e3cUeU72YfItEoTyq9sH+gk+
YljqQrG0B51eM4EgyobU09uaRUGCq00kiEXc8akVjN72My37VATg5ni2uvfkGeVdkvfCkZ5wqJo6
2BhsPLW/F70SorE4rmEuS6xdStLd9pritwk/DpTjowwPZA5RH4w1ttGXwm7M89whWh5tASScXYjs
KM/SkDYue+nRbPr4wU/K4MvtjOybPOaU3qO5mBL2JCk2zyuXfQe3HFSQ50a60+WHMXtvJpbvo40x
KSRIBAXKDAmZVl6lA9Uaz3Xz1Id3vrxS21r6/Rfff6OHBvrXlAK+bz3HNHy/s2EDHAN/qHeiN0XD
xpuemd4wueN6dzxDKECu8ISqwBDmK4XzpTFcGpllqyst0Tq9xUjkkzuz17qA1z4/WwILsGLV13ze
IOmYOYX3/f1byJoKi7TNooExB8UMRjHA4U0VLql+nCvln3d/HUkmkt+I50y0F9PoLupVbtnVQtnq
4lko5R8yuSFyYO+tahvWXyQhxT02K1auTdAt00V5lWtnV0yeKT1SzxmUP7eHsZBGxwZYGOp6PEDm
iGAqV5YCSlU7S9azVJ3LlDTFy20T+rxaMA1DmbSTtAmWOOcHadRMBa+eaeeGO7KSjc9a3JKlj38Y
qbwmgjltyavKxGQLEBQGYTzB3PWUDaQaizFPNS7I/hgl7Wl0GwdmlBe42H6KQ0NC8r1YfA4iJnUV
moKJPESfmRRzAUZVtdDOGd2D8cn3ft2evjfFFr4PLIMzDjwNmMxsF8RyRDwD7ddZTn+N9SEJBpvs
LTR5BHASKSB/5dS/6TuaBgSQAqQXZmnVnhnUcsuKU2gIzmlrSLtCdjVKJOVJc/UDxV9IkqFJG9KX
XhF2XQqx4e3hLngFIGw82ZlUcEdzsAgp3VpAP0c/Aw3i/XYK9Xc27E2+88rCrNLccqf7XSjrZw+0
XMKWND6w4acmYq4XfZLYmjm2jGAZ2eCaHUGPClWWTqWGA7Wx1wjvnawJu6MwXUCOUSg2pqN34YQG
ibi/M6ixVam18QdbIIl7ezmWkC+TihS9pRNTijXffuEol2JdlPJ5pGjm8T5Lz2nZ2UZ+GnMoJSGt
E+rkm+iqh8pKD34Tb9T+9+3fsFDTphEFESDSriI19dkJSwS0JiD3BOfAO9TQQ9tEEEOGG06Rqk0b
rXVJLJrDioSc6URsMtsfYUVWaWLJPCP4tlOyb31T2TFZ1Kr5qmYrkMc3hxtUFw1TAKMMZHvfzK6B
xJshwYN37nvxi6x5+1JHPUWjVICvH0I46VOoseOf0miuLOyiZQuHr0whxBtMcKcqeelKUnduaDjp
GgMZEvQg0jtXeZBaByrqjQsb9O2FfOOdGS0dFBOaCDGcN70EfotIUiuZ3ZlWULQphuRJT3KkJIpt
Zta6PbCjdoksrxHjLJmF6Yz2Vmri0za6PiVqVTWCVVr9WeMgwoXqw2gbCjKPC2nLf2b5yqK+cWET
qhFUDk4b1OGbCy9GRIV0osJ+pYMxISmzBqibduDVLffXwF/yuYmyan4glBhlCwSMKPLzsjEtHxEJ
Unb1u13xZIZKx9RoJqtwB13PG0eAqrdc9edRNbb9qD1LUXl3e0csThXIjgkxTpw2b232B4Hsctn2
5yjPGmcwyeERFHqfb1tZ2gAQW1BdkkHdA5W6HkhiuaWmCVl/ZktShDpqUHIW8SlvENzVjn37/ba5
NwEP83Zpbvo5F14ZGt12CNyiP0s+lfT+tym/oKu0H8Oft+1M8z/fBgY6EhibMI/zYKcRc8v3tLQ/
k1/4pLn5Pf26aAypX4xKsuVJj701nhIA1Suu422EMA1QpWEfAAj6lPMDlUEiTftuOJyDDHyAK/Ac
hzhegwWq+1VYrxkBgqf8q641CS1te9oAuO/oBXgLghQES6urQAKPOL7CB05i508u/Lo9p0v33d8+
dQmYJVt+DofVxYAKEsL2Z0981vDAchVshPi5cXXI4iECHh09PSrioy//Ebq79zdC4Yrxyvwb4VvG
OB2Yi72jdlkZK4Eon4sUgRUyb16w2t/9dttcmZjdb2ZdTMnDUT6bSWX3yUGQndtzuHCBXhmYRSWl
qsSN5jMGKSRpr+z95q5DUygMvzfyv7dNLfiPCe+rc3tOHdPSzEWJI73UITWZs6H/1N1/1kCJK5//
2854sRq0p47mkMZ8Hqrl0B4htr39+xe2tCESY6iT/yOWm8XaQatSRQgk0gQluOFiaKTXArDGKeok
7f23EmQCPIcB8vLk+3uoL8ZSRslYNFkHhFj6UyOCka4xL0jTj535oysLs8EMWZWOUiaONAxYqBR9
V5WHUQj2fvZF9X8hc0JNpDiaAJjUlYfygn+/MixfH5pQixSv15rxXIbeZ0DLO1/56nbnWq7Q9Ts2
8Qogccn/YY/mCHYeePN5n18upAqQt2o857L3rx6J/+ZyvqNcQYLZ9+wgTA/IrPwc3eJBaYE0vGvL
gHTDBU5q61N4QbvBbJZL2mVRnglyR6i+CX0NT8CnmtbP20ZmG/+NkdmM9iXu3ZPC3LHqHeID8jsf
Lm++r1yvmC+Q5TY1BqEr4VZrP0WlvjKC2cn6j4VJMZ125qnxYHbnB0nSJolnZk5C3fo7qnHRv7en
aNnA1IADi/HU2HA9BENB7yhpx8xpWv1BG/KTWWcPhZt+vm1mtrf/O47/NTO7EMDXKDIqq5kDMtZu
28OoU/3rG3vwnlTpe+CvxC6LC08rrgzOlot9ziaUwjidiRKj6oJ6wwOX++8jA7qwMJs3N9PEoqrE
zJHgX7BGayPpz5WXb3qD8Cy0g+Tb7QlcXCc4NXgfq4TKcy7oytOQ8tHzzBnl8GjI45+hKyC3c4W7
23Zmt95/FurCzuxcBoh05Boe1jHkDAU0udV3UjUgrwc41G6p9X6CrThZabtcHhztihr5oYkp+noT
wqpStJ7O7uiAoxWHxj15zcq9sWZiFs0GRSblKK1ljoUChn7yXsL8Q2d1es6QxIAJed5DofV6q1Bw
yJxQo0L/2yqegnz3gdW5MDGLSfJkhHA193Mny0aqzU5QQ2Ov//KjX1K4fb8p8ld/0xUQvs5Hk7qw
awCeSZ3GtzZyFj+6SYZ4jEQWYVS/Som2hvleWiFeaaoKxowelPmNoKSCGKuDkToy7BSBj8ghYXkV
rWUM1szM7wRctkQROnUE+VeYAVEufmryjw/M3cVQZs4hGbOBRicTGxIVXTnfarGDVqhNy+ZOHz/d
NjZ7p/09sZfzNnOtgjcmmRczIIu1Ucsv2oBehJzt3HcmBP5riFoTCUGdBsR5lCon0MyIXubIqXYv
KN4DAiIfOKVAq+ib4Y/5htAYTPAQegF7ILIyIEjPo/Clsfa352vpbri0MZuvUuoEF+2h1En6bU7V
X/rAlX35/WkDXkSo2qCryGfxfSGAWWBEKq5tEWRc8dNLq069428SSpNp6Lu20tLHVeh6nzhSLx8E
ZD0Re1WSnyDVPzBbmorkM35ZpJJ5badCWpREYpQ4rvAp0O7ctTTl4jh0iIJ5o/71m9ffV5KusgJ0
mBxxPNRxDnMBhFHx4dftUSyFHzQqkTmhv4wWutkFA72R1yOGmjnCmG78/NiMP5Ti1PotUENvq1Zr
geffjM/FI+LvWWEbU72hhWmisr4eVqYYcVnqceb0oTbeG9A5bUKhVLZiLwmH0CzUo962r7DVgR6U
tWHnKXq4a7sGWCtanbZUQAGDmHJJAkTINoFsZSeXxvnt7WlZ8oXkkSC91iDko1xy/SuNFs6oobZw
uemXSM7BWH6Tmw/c7Zc2Zv5Wb3JRkEQhdUTZEYpnJHRsIV850ovLezGO2WxDIpd66BVmTmXlJ0Pu
PqHkNcm0nYow30LbVNhqGK2wLa3N3cyNJJLcxh01Eqf8lhhPZbJti49YoF7KG2kqWsw7puHOGQ2p
sAj5MsDJ7Z3f/psO7Qe81VT6/R8js2H0iTkaw+BmTpvmG5UehkIr7Sp8+cBGI7qjtAjn3JtUm4Fq
JoK2OguEBGI30rZjbCSeNLetLMWuBF/0dNEiO5HfXm/nMC+UphsMYrwWhXV0mbNDYoE7KV78+Ndt
U9O0zM/3panJrV04+ZCqraQ3xHp9/6Vrn5SVzy9tLlw7RFdwJgLxmR0aI9ViI4Km2am9+MEzYdzp
vDvBN9/XV/zXS4EfMZkqmvLxv9ejMNwiyHW6XBxRpbCXicJZMM1/b8/U0qJMlDTTA5Z3y9z15mAa
EASLMgfvldR7C+yOf1ByQMC724YW5ozmfNYdWJg0ed3rwZSZl7qCYkROVP+Mw10h7SNjZVmmCGe2
6mT5CYAmepWJs+7ahJWFgmZoQuTo+Z8OkLVubSwBec/0Dq32LdiDYljxAQvX45XF2bMlingMRmwC
9hmaucpj4VHsHfXNBIZ8//RNlUKVujLY27m38YOWRhzEyJ0aOH0f7ku05RNzJb5bHA7FOvgrEIDj
AF1PoJIk/ggGP3Zk75uW5IdIP4ZVvZWy7gObgbcLaIaJDI+qz7WhpixSNKbZDKrwFS08WzK/1cVK
lL+04Uib0D1qQC/6pn/UQ5vXG33WJp0UXbeQq4nd79uLsjRf04OfRuhJdWWendGzIjDNUo1Jm2gb
M6rBSvRbMSJMGlaOqb7g0Sxy0Cbt1pCkUdq8njGkr9uxbMrYsdSgOhd686NI3DTbaEqYwCedCGfg
G8/Q0u4FJ0TNRIi1fUYARLYwF45oVSTfDEmMdkifV3aRhzrv0zH9lrhDcOxGOfoTK36xt0bZeox0
UOgtorNI2gvlTsu1aovQbn2EY6F3oIulR6/r+kMkqOGWjdQ6ZRx2j20nIIEodvKvLK7p4colAaR4
pVg/xbxRe+SazWarNDQNjuDu/9RqWG6UfOh+l0j1vnqJFv70ssw6Zm4gnbQsgdUGrc0DFd7XsE3B
OAMwPQaCPtIx5Kv7WkegpxX8kdcvvRCSq0YwBgTp70ZJA2QLYGz14PLay6q+Jpq14DM5hNSHyHDT
/jMvWcZyklaIF0fOMLyE7ab27BTQ+we2Fmdd4yHHg26+tapQjeLArznvxUEU7Kd+6jg93LaxuKcY
AHkyiIpUeeYvszE2yDBjI4H49klMy5VT/vZ4TIwpKsdcQ4GNI3K9Z3VwwKlaccpRjv6NZix4z/hr
50sPiWysTNfboVCiBkkEe9RUgZ/T72gZajctDY6Oe3CbO2Et7TYn4OAq5vsTg9vEOctDaDaULJNG
xOgbpqoJMrvy6TUt6FNAsrndj1198rL+vi/FH4NrPsTReECL8JsYRu9+VU6/AvYz8nAQoM1hMmKU
liIKUrhN0XL6IDwCdKhsLauOpvZOPMN/R/y/tuTrxdMgM1c08MROM5b7TKq3+ngXjfU+L+nONh/D
tSthcQXJLgEColD1JsnYNaWh8hhhhlt3jyLaA0jzd+/3CccA5gzEBFzX8zoYwAKrNslmOlODHj1I
FbiQ954oLMDsxpsSZQ36mq4nrfWFFHYWJXTGvaWfyjXhi6UDRa1Rwi1AZ0vx+PrzHihQ+pv60En8
5jmOrZ0UIqQbGOFLaRorweeiLXiIxOl6nkhTrm110IFFVuGGjquN3f3Y8gAujarftnBwQEhe5M7t
qZu+dx28Ue8nicFrCvwMMMdre+DnXcuCG9ZR5UNk7oSWVNz+tomlLYYS0ZSO4ZGDxsq1Cb2hYygz
Mkz0nrH3DOppjex2Ky/q6StvBkKcqZEIlgC0zfZAFktqhCJt5MQgu8Tki1b8a457idqTR8vZ7REt
2kIQD0YwEc+kzWxVdanXWu1H5LST9kUnr7nReG1TS1Nc9yAOloE+qhp+ZKkurM5cg0XgIbmItDm1
3x+nCGKjK420QdU3Wxnf4qaAtxkEOtRAb7LccCdEURV6kaNl39O+QpL1k7zGfLZgg+0GNghwLbM4
33hdbypD6VuBE/COG9utlcpbda0ysLD1roxMf3/xIPXMjhpkiJHkH9UstiGJj9s7YXEUkC6zLKCD
37wVxSET47wpQifvim1di1/zIX6UvWblwbM0DlBHcPbrJNDBQF+PA6aUpoImjnEgPP0qBJ9vj2Lx
8yAHECOdKG712XvKlNuaoJrPu0K00Wl8tlY21NJFzuuTlQbQRIlkHpP0Q1KNstgHjqKbwwOkz58R
DEn2JfHnpigI340++7eEi+FRb7t2l2Z1ejKzWH/I25BGng8MF9g9GrtgM4hfrmczFQbUzemZdnpZ
2LZ9++h37uttE29zb3gHHkCTCBt6FfME8dCVUjHQM+XEyhfUbiA9UA9+9UDr1Fby5W2urKzg0j7k
AQ5sAXQ3dfHZkPxcp+PTSEIndMtPiVY+WUVwrDvv2+1hLdxOkwQRcQ6VjoVqlNsPTZ0rAUzL5RHO
/B9+5kKl3ztBo36/bWpxRNb05sKBgQ6ejcisglTLAjNwDJr3RZAQT121uW1icdtfmJj+/sI7FFMc
Ds4ugPJEyraDAPWpHsZre3/NyjTQCytlX3oQEBg4uugoK09ad/y/jWJas4vvJ3VLv6XJ90eU5hXo
8DTkEt5vglUH+AoqRQYWeG2i0pTW5d2L+0l3Cd3sKxfbwnUq0XFJshXnxttu9nmYVfCvqkmerT7K
+r1sfraCr2J/byjvj0RwchOsnijhbcKVJGlY93XkO+0o7FvL2inKO/t6pvgdE2TceNmRA5nnclCp
qJEqCXzHf8ks+52ixW++Plvr2BoC3Qv4OkxXaJRUa9nCOczrjYFZrFbm1RBr1fTzJYDbiQU1gbQR
6GvN4v5Z99FXT5r+99DWj57av+b5Wl506aIA+mTAd/wXZj1XicXnw0bSFDDsRvKz1p7z+t9UaL7I
cUc7J1QJoaId0lraKVK41z3pcyR94Lxe/oI5lq7XRLdQU35BpatnMXNf28C6u32eFnwbeEbqS+wR
1KvU2TJ6kEN0XSl7jmg99MJjUjqDtXKmlk1MHT7k+nDXM99GM3QBVY8OXb22r5LTqJyENfWz5bWS
Jx0RkDdwiU40iReeRw+0qEHo13OExEq/06tc0HsrtUfBrIUHmIG9g6qRI8oMV9h0Fmkpv1BpPB08
4S5SYIT4wKRy+qj+Ti+A+SOwyzO6WXrNd2rpHCfftOK3t9bRMQcHTscDsmFS3BPZOrf67HhkidgS
GaeBg7/9RdHyp++pm6j+XRfNXtKT+yYtX5VIbmy/Rgfp9vgW7hGSw8QsdDzKXIsz27WJcoYSmb5j
tsGm/zoG/sp1uLhlLgzMokChHEZ1QFjHyccHKXoIcsqS72NT/s/8ISpsoLpB9+/cOzZ0x0tilRNo
jsWuqyFjLF4+MEu0ZkkIhFEjmAeaZtSkdSW0gePBVrGJlF60oRRbQ+UsrsWFldnpqkNVQRILK2Er
2yoYlqaQV5Z7IYJEpBJNFRKFlMzn71krNzPLKJOAJHcBkWEwEPWHY1vej6MfHYdcGp4t0ZO3CrQ3
K6Yn9zN7SnPJww3M0483+7w4VUC+YnUqwbpQNCe9r0+xOb7IXfvqDerKhljccxemZnvO7cG7Qo1B
CGbUrt02fv5E+1C3McVwbXsvrhn1vKlVBErbudMdtUwRwpSo32gO6eeoXgnDliYN6YKJnpUQ5k3/
kxtEXm41Y+AgoxZn/ZNJr1XcbIpK39/e4WuG5GuvC3kkpIsmhsr41W3Ue+jL6rS/i601uMbShMH9
Ct+oDkM86YBrQ24f1mGaCb7jxodSPg4rCZvFz5M8IUZCJppEwPXnBy8GtY6iG/CEp+7VLT5wAVJc
/Su0R3+1NdtZlI1yKRxy32k0CcG10ctfe0/rHvRyXJOBX7wIaUFCyZyjSh5gNpR8yGEh62XfGSqh
3rgp2MAektInw6373FZCWI0C/4DU0JYUVbvVQjom8kjUfytdY62kCpZOFIkpggqq/ROA5XpaozRs
NQkGL0fvzXspDmw4vbZ+fPjAJqSPl/bGKYMzD9P8JE/9sU19R8zqn2aYHYbR+h0VlLxg9LttanFA
JsBRFR5iCEqmv7+IMjLuRK0z0VORIguK6mLInxutSE9d0TUrjm/J505Z3qmLGPTVvGNtEJq2GALW
0deb/rmKgcloxVmrdLhEUax6LD0YXRVkJVZ6HBY3EFzS8hSsIZ8tT2f+YoyWEOiFCLcvwKj0nPvW
dlJ+qOMBmrN8W1MIjI023hiVZW1cud521AbcQXk/VNekWwUeZnJmYBPmrV/wyZj5mMcJT+6csjoc
Wt+LtTf3kve6sDEX+cvd0nBlExt9A2FZa2t6TjfsndKFK9HMknsBIjKp6eG73pAfyGbTSREkBI4Y
HSGhgAnr9rZcHAjN5pNYF1NmzbxjGIpDOehhgh5Te6iKbxQNban+ItcfuCEVnLBBhQYfMxeX8eRI
GFp3SBwFkj6X4ivwaTpeV3b+0mh4JuDDJJ7Gb7gVNMWD8BHaGacc9qOM5vNdDWw2+T9amdbsYpuj
1FvSXYOCTVfCWqWV27j/J/RpcV3r9FscDtkKYLk6Mzd//bRwacHCLcZOCG1iuaFlyc3+Gep+ZTxL
romcxfSSI0f1JnHhgkEo9aKKnUZqGtsqk6dMqX80WrQCEFmygw3jLxMFD6dZ6B8GMHFC9Q2mAhI5
O1O8woZ16TAm1evtTb3oiC4tzW5NAAttaUl97EhKsU8RwQhF86GDLiiKtbsg0Le6J+7H0fw8wr2b
x8GrmkkrB2vp4E4JRo4WBUNzXgHzKpr0hXiMof2tf0DOcc7Q4V0Z5nQhzyNcSg40gQKKAhk3uySl
XOvTIUgTxyq0F7UY4UILtl3B8KJsw2UDNF2tbKPrHxSAOFFvnZIsvOurNcnWxYUluqcoSpMAnDPX
B8KEgSFB+jZxMrmot5VQbMfG9LcVcN/bI140hNLaX+gcMcrMW0UQVgXoUHLy+ih8SeEr27d5M2Ss
ofeB9Dql5IlPQpxCg/ktGo2lV+s1kytVB+upjj8QN15+frZFE9dA7aDnBmnhdoWX0W6+3p6r6TS9
2RyIrE49eNSV57n7Mmz0NpW9xPHy8RdcGHDEwvp4UkZt11X17raxxYUxaSkhswCbyBxbIFmQzkIE
mrLbn2ktscXqOTa0ldWXlq0QrBHZwIo1rx9VTWDFRVKlTq2KsW1l47PmmgcTVlvVa/dqEO1gVLWb
fAvDnzwKj5kvPbuZj1peV6/cy9OWns8u6t1/QXXEqcps+XroJ7umTuigiWmdASJTbyYS8L1kpubW
MOCGS70itpvUeoXUaM1jL60tZTTZALpPqXiegEhct/NSqUgdM66P1iB9LzI4RwYeC7u+MP40fix8
YIEpyBh/0aSAfSZXdHnniR3q2BQznEF4mAA/VvBNlf+5vYmWrjv4lyRgjzqYgbk7y3U4GtueOVXM
gxztYCOVrYPSfiBrieYJjEUkLTEz/YqLkRieJUBXqiYOBcRDUSeQJUpPY/xO/cS/OSKNFBfpoSkc
NuRrMwHEJRHP+MRJpO+W7sMK/FusYNQ2vjU6Go7SsHI4lu6bS3uzBVKVNvRl08RdxVAL/5HltT23
ZGAqCNALjsAeAIjrAWUtp7/QoilKuAu8e+18e/EXPw9+A7FJIhBuzuvPJ4nZTsq8EVE7xDKQnufF
uHJmV0zMU+Lk2sfIM0H4pn6d3A19ET/By7/Ge7eYXZ20nBgErBe8X69Hgq8ZSrEEZ6UFifF9gCjx
KARCAvEo+r995EYHGLGkuwKCTCA4gbpPmyFewxItuUrS5pRuSSXjKWc/wmuLJq71llhLGDeAbr5F
Y39M4/4DU0o8Bw/EpCNE3uB6rMbowwyQTB1wrrsZyAd0a1mJpUW7tDD9/cVxHbwq9eMQC0S/k0LB
O/Vu/p5TAzA+6wRAVhVn39fcyvSNTIid0XyMt02/8u5ZuicoaE99ytTotbmnjpWsDauc2LpVH8yw
tnVD27QgXbiZfOHBCuGjlVbCwiU3emly5uA8Av0gswD71nD7mFmPDMKdTBVPaY+3j+yciOQ/c3cx
uNkmG9UaqF1S8zgNjGNaRsdU1XdNEu6bQDt1epbC2uudzGqwLaH+iojHNjWFl8YNVxIPi3uEAJgw
mivxDROn4Rmtl3U8LNS+erXi7gQSfWWsSyZopaA8RNjJP7ONrhWCnuUJEE5av/wX003ce9No+y+3
Z3SKGuZRBUwAU9AG+PwNC1CbgZkZzDFyer3f+t6rGpJ9fcy0h1prkSv4dNvaUhRBuEYuaiLoeUPO
44mjV/UJiDZFT6Eob61jElt3fhQ/epFyb8Xt2vN8qS5LMuN/Lc4OG2It1M9D0G1DWD22eeJvUrE8
De1IV0LS3PeFtxdaWLbK1rNNQ0Wyp+62twe9uJAXP2FynBf+RE6GcQzGJHKq0kbcwE9WHrnL3ycO
RoSWyto8EtbaiVVaKrjHvE9y/HMU1ihPlzw7fSr/38AssNDqqBbCklULksEFvpveNWL8U1HXWB2W
3AhdhwCAUOmalNWvJyqGq1rxBXB6Hj1+tjY2n6Rk2ChR/I8aaCuLsjgmgDgw2nGE32QGzBQ5DNoI
I4fU0aMxqC9wkG8NJf11e+0XN/yFmVnQHiFYkegVU6fpru178sablPs8YRdFqZ2sPc/XBjWLaCQx
RcFHZVC5Lm392rdzv7AD/d2NKtNm+J+p08TZMjV42CTO2M9Ce296e7F8zowVMpnbA4HG4Xon0Irz
XxNGeZS7Q/VLXsuoLfq9i0HM9nReJmVtTJ4oVpqH3pe+J8Acy0Sjr8x9NrzucyWvtfEvb2/6F4AW
8ECe52d0P87N0Oojp7RYmEOUQcduVx8AjVNFA8wNxBY673l8RJ2lE8wCXLolfIvOZvb19oZeHATd
F+QIYR2DZPl6ZdxKayz00iKnzWXytm5754mwxTU035TpyrtpzdZsjfq0NhN9qHBsykbuj2pnd9qu
GFfKJItH9GJEs3u28E2gpwkjMlwrtAu/39al+tCO5h06DfftgIzGB6aQxDrYDyAslImvpzAx63wQ
Sxq9/PYUT80sw6ZEOSzuP3IvwIDMhiPd/gZR5SlZrctFEjtmfycFxzUS1MUzSmfJ1LgIXbgxXUsX
15oR6f+PtCvrcRtntr9IgETtr5Js95a2Okmnk7wInY1aqV0U+evvUWbuxKYFC50PA2QegqjMrVis
OnUOWkxSPJ86/1XX3pvN9yn/9Bcz5eINhv8IVKqVpUmaph/LDCMYoApg3+aLjvENWu6vW1m9P/0F
KoA+iKXGfT6QmprlRJf1GCr6s6r1Xa3Z36+bWN3JPhrWUOfGjUOUnawlmZ8Vbl4+FVCMsUMqA2cR
bNnYWCs+DZlfUB+Aux1lWjX/Bvw+BAYR6z4ZY3uL0RJoEw1d0HL7fT9771ymfRK53Kp2r7w3zqwu
Yz/ZBzWAZ45LgXkHZukRzXB3cB6hZY8fQHz2i8zaq9aM+zrdaltY2X4WypoLGS1yXaa6aqyx+VR6
6KDyvPuuKYKe3juAul1ft1UjyzMK4F2UbFXiJwqss115eFi35kHKR81/zLLDdRMruw+v9gUDj92H
95qyx5thLFnTObiIyhDEveLtm/vs88op9RhrCpLg8xBXEfSudd/uZCzQYgMXCmAzYJuKMxumVJTM
An4ayqqdCNlGILA2O6efV+Knsem1fnbweVrtyvwZrBsbK7xyMi1g2fEcB1oIqWTl8KMZHiJiOcAt
eKfj6UrBr5PeiAyvAyh4XV/pVVPA8i+pLAcvWWWls2puWuICf+JCZallNOrJL32mwUzaDUtrjgBA
GpwLhLYAGCpxYFLkEMZMxwwQDjTKl86NPoDfSfioTDbajuTZIef9p+ujWzsqONkYGmpPl9UnWZoT
cuhAqJG8jGef3PO+e+Zi6/Jc2xCg3oWrhiFQniuTaJC68awsB2i7faLy0Xz7cUFzNNqVkUFdmEaV
8GaSGWlA7zs/kW7vfcm2ihZrz9Gz75NzZ1l5vHVbDbh/zb4tbHvfWI8zgW4mKEGru8n/SLvPElrp
phVdX52VIGch3yULxBNpaDWVWjG/Qa+aCa2aCRSx/Htp3lfaLWc3Dd0I2lb2HipYyPgsmciF6Od8
hG41mUynlINm5Ekb7yHaEzTyK+niVrzodbuxXiu7DtYAcoGHRjSl1mfMqszEpJnTU+Wn77TcAee7
/ZwN0+769K3sOuxpwI7xNl0IIZRlm1tb2hAhnOCkp0Ckn/y/6FM6M6Bsa98fiGinEa3pdTDWe0tu
rP/KPJ19fxngySXdo20ayWB836u+US2a9Z27JcmwsvBnJpafcGIih7A0dSVfhvBR51nUlANczaOj
lzuPQX5R3xjSypY+s6fEHVDnS7ntzBMeOlApJMj8LYJ3rtwXQ9x5G8aW+VHSZMDxoU0WMQf6ntTU
ROaPvATl3/SUdx/sgzF9vL6/1ubu9PPKoRlH3UoWOdknASG14pAPkT8+9nbYp4f27dSPgBCjPosI
cWkqVp+hUCmqeq+tpyeTPxpDFbXyEyVbhY+Vuw6cukCDuUD5XILpSAXaLKsj41PiRFMNKiDLDkYv
CYS3pXq+tjJ4hAA8iqv1skKreUVO9IaOT2nKgsz6LjfutY3vqyvfQL8T7bfl+DTEPeTg6uj6yq8d
zJOfbyorz03of9MBP98ETCS/l/Nd326EaCtrgdYdYOMIKKENTNL5wez7WR9cqDI/gacCd0sJwXP5
CDmx6wNZ4SiDOgnQz8CkopYGOPy5GVGUlWFUZHjyrAmNr3OQtJ9Z8i0hn3j5XHTBpxSq8YEbpz81
L0ydPfpjbHpz/UcoiwUdHRTA0JIPXKUNdli1IWr0G9urRl3ExA4SQPG+/E+fV6FrEysykRJ8Hn2t
Qd3uBu/XXxgArAbpIXSw42Y7n0PaZ33u8VHEFQVV4axD2YN6W6CG5SMnvuyfSfpjRN3Rw6Tnus9b
EacJDNR6/Z4V9jMk2n7MKbTtdP2L5ss8YN58uD46Za//Y3ihelxcw2U9t+ugFGckOci2+88OSq4Q
ctvy08pevzCxbJCTS8jqHdwIfSXjzI2s185A191Nb7/tUfKvETQvw4UC562iBnrscrOXMGLKyMab
Z2ue1gfx5/tKtJEITW9sYGhi3qDZ7kCNPUd/35ZE0/pq/LGinNd+8MTIJlgx251uBtlnc2scqxZ+
C2UsJAlIsp8vRu0IVA5SIuJi0Keo9NKvJekfjc7e/cW++mNHxWh5adpbshUitmf90wwgKYVoaWCn
/QZgYH080IbB6829LLMnrIeS++jCTv2OTZCbjdFXd30oqw7M+2NiCRRO9q9POxcgHpig0LLuizqw
t0h0VjfX0mgJkgwfOSDlwtGgb1v3uYNFAR8u4wSqzE4EcldOur8Yy9LzCl0p8FnBoZ2PpRi8TAjN
glIeINkQWd/4/NpqnH5eudZKiOP41YTPp6MbkZ8TmpG3Xk1rc7VAnhaOF2C71VAJTQlmJvJaj9M2
ypqQ3kJp2NnS/1lb8kUHbmF5wQWtPtbdSZN53UMU0ZNQodaHJsg9+/n6tlodCHCheKAvHOZq+51X
JklGDarHnst3ft7d5EkdZL6x8/L9dUtro4EAwELDAiUU5CHPF90qFqEjTUC/sPOmgwHuqYgCBb6R
s1+zsmCHEcwsmRu1CqGDAdXRMh0est9D1lpuOJS16VqerkAeQe/tAuzmVFDCTaQtY2FOAaFtWLru
bqxvnGEjNFvbw0iegVYOz2XvgpmL4LVqgUNhjqHfGkzFK4OaM6s2gqINI6p77Ea3N6ECDSM1umfa
l8mC+NKWLNKqEbBNoaABIBIg1+frDk0QNiFUmbEiXVhpv2AraIcPb99cS5J+6awC/kcNMQmI7XLf
g4aUlyf+XS8bckjo+Ou6keWXquHRqRFlByetm4ydA0GdCnogZfuF0SZozC9YGb/+G1PoiEVOEECS
C6ETbk2VL10u4nwGopjo3b0Poe6plu9AePfcGUl0fWirxwa5mYWiE8A31dU0ZWd1RWuJWLebwDMg
QLOVP1s9OX8sqF0qBQBbPeCWIvbdQ65FEsAO6L9vBWAqLPd3BGZBQ2xpIECsrWJhE7DLNoOFiWOp
QI+P9447UBco+xfalcN9MrZmKHkzQqGu8j5rI9iPK9RMgmqevcPoj0ENqubcrcaNAFd5xv/+WQBc
LeKzeAldkLVM4FIqtDETcVN13yoje2c3Yxpq7pCFA7QPAx9t0IeWVd/evqynZpUdK2jD0fuciriz
eQgJ+l0r3l+38LvvQz0UgP+aOHQYHbbr+fF2/Wz000qbMbKEQ1mtgby28Ko9gm3nXhdGf4/WYf9x
Bpwn4BnEkGemVbu8KtrbFtxbB0qQ+tNGK994ka25nQUkDA7QRS9I7bi1JcDWaE3FCeL36eexjfR0
d33oqxaQNXVs4KOW3M/5yLO0nLwsw1YzRBoUXhck2nPdb0E4184NsjHgqccjHdxRipXWk6U1+fDR
5WxETA53EJXrh6e8fGOL8u8tempI2SsUBaFhymEoEVDp1esIQtjHuZrBLe9bL9enbu04LE03yAlA
hgpZjvOp4xmV8NcmTqmmvSMcXBi+dgBS8Kk1oE9Z8vxF17Ov122uTeSyTkurxtKKqLw5aDuliddJ
GZfJsbaAVtcDdMiBVfe6GbXf5/c8nthRL1XdFznpBKK2AvRydWbs+7YPfLBe6sUnt7w3awgt4cDn
d1Op3zbDVv/L2tSemlei+Eq0SQLFdBkzI+qBH5AvdX9n2FFFAt3diB/Wbg1cuphM3O0A/yt7Myvm
NnNGgodiR4BcsYYAL8dsY0JXBwS6WHRQQtX5oiPMyzO39inWDW+v6WBqmnwwW5qEiTlARaoo3V1u
8eJDX6Uiur6Uq5YRuCDU8/GHGuSbJaOgG8VUdv1NR4awgz6hJB8zwwInYmy4G6HrSniBSB8U/kBd
IpJRQ9fOy7g/JhD4trUnPO4rsW+6e8yrowfXx7XiuBAYIxIDFZSFdJhy+qzBmfsK3ZZxrrmh7H5o
/DCkn67bWNkaHhhTgdnTwcYOlsrzE97rhigEgHRxLT8mcm/z27/4PugUllAfL0kV0dDUtDKmuTXi
Ho3hImi9jTla/f0n31d+v95JykazNGLUgMMC6iro3/2LEQC/u4BkHKAylu1w8qDXkf+oSmHqsZ4W
AaiE30o2sDgicE2A6gti4njhqQ6v8XpeVaZrxN47kZuBpm2hShaPqVz92KrLp3H3L8SG5yNA6qbs
E2sisVUWbjT61W2S2zuNj/fmbN90QIeGHfdl0BbF5+tzt+LLQcED0u1FyRPFbMWXg5MSgMYBR0XW
Aeeh80nzdxPbCG3WjaCWDHZkKFuqvRNmkRi5O6d6XMqc4g3m342JnoSpL58ds9oIEFeNoQUIveI4
lhevJIv7RENlXo/H3nmPtsIPlOpGoFX5UXhbMduKX4PY7h9by9+f7Dytz0uHzAXe/NPXsvxqdE+g
USDZ8+h/qoAEuL5Ua84GiG70HqE3DJoMyh1husxzAWKT8dTSEKFagH65YErfSEXye7MDCQYEJdrs
F2Lh8zGRIrHcREJjkJlD6Pv9W/Em/xoAneMiLAF/pmz2jlo209EWFmcaMoj3OTTlrk/UmseBMPl/
BhSPYzrS9d3BlLHV7h1+N/y8/vm1dcDDDp5mqfKD+/l8guaOu4NIIJ2ZfxH6nWfGyVadZ3UAS48P
9jA6zdTkt+/yFCw3I9JV1Q8wq9vlFp7s8oIEmAv8pkv7Cv6v+nyDJGWedrl7tLMyYvSO+p8zQUMT
wMw5j69P1+VgYAvwLoB7QMR14Z1rJhrbyIRzrI277D5L3lwoOP+8cgQzXjiGZPg8e/Dq0N+KmX6/
Cs5d89K3uDDyAYqLF4pyufiNcEpjGuxjLXZpZ0SdPI6UBkD/GfZtQ/TIGX4YDKgf7d5o3MiYP16f
vsvddm5fGZ8vRF1Sl9tHzX9ubS/ssruxeqMAFnYAjICUZanrAS2rJn0mn7NWFhikkb1vx2OLFqPC
fbo+kN+oFHUmwTq63G+ovl10E9cSpc0cIfARufl2302Vw8OZmvYHoKjyF8yyGVZ19Z6h2eK59kvj
CC7uLA200khCWTbTnTn4/f1M3O6R58iHBzLJs5dRG73DYM3jvZWlNB7YWN3ilqkONu2KQ2MuhMsC
ysbhnEGuAKFILyKbifluRux4Q5FoCHroLt+CNrB8ndqMPqHyNEMz2DNe0F2nvVBh63tXpE08pSV/
N3ayDBKnTMOCyiJgYIAFf4dwI16MBjvg4pkCZJeax7zOpwOvLfN5zv0PQz38yrhGAi3VyzwsZTbI
PfJg6W0nBP1Soz/ovhPeeAtuvAya6lPr/Jr1yfhZEqFF11dibUstNzFe3MglXtz5LsutWq9srHZ7
LNO9m910bwTz/N5QJybUp5vZJx1LG5jw92Oxr9L99RGs+S/kIxbiHZCvXgQUdY2ZnEfqHHWd7zPt
RrY/m2oILKhQ6m9Ew/07lD+2lAM4t4NVArrsHMXkHaj+EyiAjXfZiodEryVwqcizIQhUy0UGZHDM
Fjf/0Zj2zW6zYH8ZECEqhpdfTCB80Mn5feXSBulCaqCFf/4w4gnU2oua+I21lcVZGwaUFhDBohsM
PkSZqD7PaAvVKO+Y6V+ne+Z9vr7ma8PAOCB0g0j5kvgN6X2tSanvHA2z955mTxqfcjTwfQQqkj/a
k75F5fAbcHbur8C9sSw/jgpgFyrQIRlHOsmyY1Bjb9sn3ohbw0uJ3HVZIUNkTnX0e7Mvnt4UOy6L
/tEdWBbkjKVBMnR6pGdIF/Re73+o4aK8neeU7V50FsPkey5kTkjxiv5b8iQGT4a1Vo9vvjkWjw5x
GEAdliqLEtrT0hgmDfKjR9Bc6kunYW8G3ZuLK4C/wqkjn7CQMqmRfYpY20oNnh9d/be0LXpt5iDf
aiS73FmLFeRiEA+thCusS2uSj25+RDeU4achh3bP9c116RJhYWEYByUTaMnUCzClVMyWzoqjWemB
7aJvUh8DPv+6bmVtHOiHwkMIRF54U6qRYy1sFO/q8gh6/PpJbJETXL4iLRyQP59fzJ+8RnJj4IDr
4fOJ/UVC72Z42PHkqR2AdTsYW/jntbG4yEeglwMZq4uVRzXFFfqM3UVY+Q5yzWXNN5qsLy0sJP+L
SswioIHU0flwTATxOaSt+2NDwD5zqOub66ux+KPz843vL9p2OkIf/wLIlFl6mvlm3h8N0ufvJt1L
P+ralN4VttM9WMnEb01Nd4M55eWbHyiL5aVcvzRWoMp2PrLUakhfDm1/HH4AKpw/Xx/X6rydfF3x
w7oo+kLPu/7Y5lBhGG6nv8iHoBQC/gGEDyCEw5/nvx8c0m0L1oX+OAcaF0FubsWja0OAy8KqIFuI
mVIOikkNixkWll50j1ryoJubK7C8YpXFBxMI+vcWfsdFvud8CMZIUrBGUHIcYGtHGbfDpDNGPdTL
yvVvqByzj3jn1aHjMytsNLwyQn+YwKQ6QNyCwDfY2mud+ODv0pMuxMl+xo4xQGgI5vmAgaNvr6GO
+lRMxIvSOvX2rV9qASOijFBxyMPZJB8oH+xHL7G1mzxlKboUeC2fZ98RTmDUhN70lEEUYuRuv9fr
XN5z0vLnCipXAXcyDmhJr7kakO26iFjXbDWIXl64wPeBhArpWh15ALVewnLR0mnwrSMY1kU0IER5
JCgDHXBQ2EM6owD49mOBBJ6BHQUAA7jelFWX0PmWLXKtR1JGjg7FjWKL72ZlX4FbFXgyvD4gKaNu
3AIhP6WytY5Naj4ZYngvta1ON7X9AAEDfuKSZAfjDYBrarg1SWdI2sE2j4h/UYHRrfl7XTH7wHM2
hstL8t4ueHaTpi35UlhFGtkJTyLU9d+I2//9Q1CFRmIUwwLwRbn/k170ZpeY5tGy97K5E3Ivsv2b
XQ2kpfGYQ5yBh4R6/cvM8K2yd8wjnjp1GqF6d/37KyUglASBQAHHPu6ZixisLbnoGsOdjmmS9PvO
TNpnsxzShSaqKd6bRUo+ysb5vsih7qdqNg5pMw2PuVNVWlD76Jzd+D3LnaO4jSUfgzQA6qHYR4rb
AMhX432r8WNuFWPUoEd/x7wJFcuunj085XASjQGV8dxgVawTVwv40NsBTRAcbszN5RvIBmwKHhgM
j8uzXVnetLDcsgEtyFHUcEJp0PljVNNd70eWvrs+7JVjA1Nw9VCxQhVYTRf1nQUsJuCHR9O5LZ0n
g28MxVi5itFSuYiNwueDcUiZ1rwa0O/MOuPY6UV1p+dI3NnjNAHZDjb9ySlN8H/1VdYFkCDTb/qJ
O3e58FAQrCkorjVhP9jSH/Zdbpioj4tuV9sp/UgdN9s37SC2usyWn3NtFyye8yTQsgtaEbR/z0fZ
3Wr+npoPpvf2KcfCgg9iITtFfKWsbi76FDotMCHYoymyQJu+XV/TFe9+akAtXRXIkYDLAAbsD36C
VPKNK0P/jfIfy1Y5M6KEcMQeNXD6wQhIGvMuQJ/S9UGsLcTJLKl0XI7A6SIFm4+e/rXKYic9sPr9
dRPLRKtr/ZsAz0V/9zKc87VOk0H6BteHY1cKbgVFU1UcOhM6+9E6Pv3u9BkNusaX4ezWRAa4ILeC
octBggJgKZqCk2fhY1K2gil5mmaDOR5nTsbQp/RodO5jAljGm2fzzJAKQAGFirSLhIxHzYiMJhLl
fnbC67N56bRwcbtAR+ERv+AwlMjXtqrZ4lBFPSJsnArg8ELgrwfrCcCd64ZWruFzS0oU3HA51NLM
hqNPPhlyZ6f3/fxM2N5OD17RR61zyMAdX21xXly6ynOzymJpwhmr3oZZaIHI2yp17DtRjePt9dGt
WEGxDu9I1LZBBKmWUHQjzazJQKY2Ac5Q5i8Vja4buPQOC0HtHwOKh6toN8uu7MejKLQ2LBptCrOJ
Vc9aVfA9ZK6n/XV7l6dsST6j+QstoWhdUCsenqcZRVEMGNBz8mxUoScORWix0GSHjr+5YoBkApi7
UOFCG/8FhWY2d4gzXSi41MND3h5AaH19LCtzh2QFGAgQAyJ6UcPYhhdV7VoNOfL+Ic/3PnTT+734
dt3Iyg6AEfgETNnSAKZ6VjxUQe+UkiMEuxCIj1uR19b3ybnby7qG972zvI/Eh8p6sezX679/xRGc
/X7FrQ6TkbPK0owjLzM95t3QvzMAZ2bBqE9mG/CUZI/M0NuNnMKKL0XKgiz4QfCZXgDBtdqgkiGy
Owr9ps3vKxK5W/WuDRPqxdpTve7BRGQcCxCm0hBvRWNL4WPLhLL4oq8GBsVFxGPzffF1ym+7YmMP
r1gAmgJybQvNzdLzd778Xsm02myZPBZ6b0WsLG4Z6crAsbvn6/tg1RCYqFBjQ8n2Qs6jIKXm54WQ
R69rbiUh9xOtkEUVztvDZcDkkDhGbhoJH5ya8xGNNh7TSddjRNm88+RzDwACydg7K22C2d9dH9Vl
PItAGfpJSLcjNXrx9EqTtOc1WLBjJ88Dav6yk6d5+OyMt1mdhO4mxOZyEs/MqdWWacxkXbUwN8qv
Tnlb11MAnM31IW3ZUPacFGwubaLVABq+KxmIgj6k5st1E5c+53wYis+ZoY/E0jSpYzTuc08E/fxm
p3luQNkDuWO0AzFQyRNTfuiHfaK/kU4JAS8cP1ImqIEANX2xnSWBJq5V1VnszlwHdW96Q6nJA9q4
+8Qq3x5snFtTYhxrSOZ+6toszhy+c738MbU3c30rW3mhb0P7xG9mHfWZiX72LKOZm8aiimovnvon
Ow9HVJH6J0Gfr28AtdhuIRkKPoiFZmBRB4HK+fkhndrWG8jsFLEr2ltvuCd0z+lDVmchy270mu37
7jNcEM8fGveD4W+VfJQNuJiHSgpys7i7UdFQo9Pa4wxga1LFiRuPZgZwzRtTXBcWlBUbizlNJIgR
49IEkiAc3piVv/i+En7Kpk4sJvB9PZ8iKTXkEQ/X10iJblQLRIEHzV49lIOpVzEldyj/gMwrDTLd
jCAu8LY76MKS4nF6NAbNZobVSDW5q4mzs2wUxslW8mF9QGgOcqGijQ4hZc9BQ6C1J8DQgBfbt9MT
tdG4FZRbD59VKyA9AWboN5BeGYw+VkOhUbeMcycLSP3aze9r/ce4BUhb3cFIyOOOQw4SCKjzAyRc
xoei8stYftbycNq6BFY/j8gZ0hUeEjXW8vcniQ8roX0v3QZzRT/k7BHH6W23zO81X+DP6GFB4HGh
+K5b3Oj8ZGBx6h+4txP9Tu82NjB6V/ArT570/xqBpwbqcdEcWK66k1Ew0U+jmAoWg+Sb3HtanSAz
kViBk+nzvp6NhVoZ6bpx4M+ezx/zLEjEofsCVH1U2s5txuuHUX9FORc48PFnM4888JGS7J27osr2
e1nKx9lkX/sB/zB78klyw4XLI6IXZQhESRU1fTVH4PRLwhKeNUgqzgLXzl+t3NECV2rZjtOuCoCi
MQLkG8BRASbzEO0nZliCcjwrP0uRyojl5AcVogqBxncCjx57Otxnef19kJ2+r4RWBtJ06Y42H4gO
sZwxtaZw6Hwz8jl58Wrx3SKVdeMXbvqolWm56+upfOkRmL8ze2O8ybvhUMR5jJfUzeDTB1k9UKuL
vEKHrO79VND3kMLwDi4HohfJuzJCSkzbSUo/t7ohg6GZvaD6DirDwOV3Znlwya2w/NA393mKajGY
n4X1fSxYA4CIbQV6z+fdbAoW2owFSbKjFOw5mhZpbm4vHS+ojzhR3WqhQ77nfphPIR6xJgvkbOZB
NqOTt+1r44YZ4JsEx6z5q9G67ohSjhclmml91jrtFaQZSVi5hbWzgKwOKyrzg29WP/K+T8BvlpDd
0IHIWViSHog+GyEKgV2IHm5tn8j6+zTOXiRp7e/aLEd5X7RlNDttG3SWzaPGc9JAZ3r2ruI93wH8
wyLf6EiYTH37cSi7/Dh6vXuQszVHBZ5wD9kEGhVjKD7TlveRq5Xf0MsA8FVe1vthStKQTPm4l8lU
fkZ4a+ygLgodlx7bdmzar+UErlgmWB4hsBEPJp/dXZXU31D7MMJRuF9YSXtMI4BxduuTXW6yOXSH
ERT8pf0Bi4d7taf0jjObhS2yXzeouT4Ju2dh2YDHvAVOKJxsUX9ICpce5sJ/xtEt9hbytWGSEyOg
I7Mij/P+TvIsifUh8fbIXFr3zOL0i8ltdzcwOUctMwzA/m1fRno1Zq+jQ92dmJZNPhbWvdsyJ9DL
0gtAbJTvRirqu7xn7m1fJSXmoIfKReuZQd9WNBy5sB6SvPKCZO7mAGQRTZA1I5aPF00AsAUN4Gmn
XZa3zA66rp1+0capwp7mxs6XfvU6SJfsCp7UO6PXOTiJ92gu2U8ckk/omkkiQub0qGExd1nRpZGn
aTQoMg+QL1nnEQEZzh6VN5xZA0IspeuwsE+AcbLqybwpE+mFgyVA3Ik+wM9lisq7b0gfMdPQH4hb
dvdGP3c7Bx3IJZQTRxJ1YNkJ67orgJUCpJc5stxN6TyEIEiH9awcb1NC+lDXshmt5AndDbQ2b2e/
Y6E2NUYozAo87dREenLKoSdHp2c2Nw1SNiYaZeyfgpXmodLNVws9IEE3Oy8F4uDDXBtumLnZL9ei
fTRMfAy5jRFpoziinqiFlkazHZSDrMfUxYG2GOURaKfKsJV+vkNXrxFAdsc7iFrzIig9t+/KujRv
Oz8Hxm6ccSiNudqRKUETtL8IjyZldsdqhuPi8iroUIvbiQqMgqglsoAVLYifqKCBU2WvXLMh7FO4
9R3FiIMCCqB7T+/YDbCr0201yi8IIFmYQ8k10ieZRtrcFVjUjkYAO9Y7qAW7NxMpnX2bk63syOoN
guTLQiECBS+1xsdEmXUyn1ncNz/MYQirie0S+Y3Cj4Ie/XrApTy8/rmtTmwpd647UHhTlzPQFTwQ
BN4CClgi3zCydrEjW/XfgJQrMdWsBC4HRnr7xS0/9O6X64PY+v4SHp1cufpgZPqU4fsV2JJx/v0t
mOyWASWKc9KqTwjHiuA578qgGaPrA1hfBURVFngEkNhTAuvl0QfpRIPFPA3hTtEBUm+Rba2aQCEP
2wnpCUDvz+eoshqvcf0JC508yuoJ/dAdeas8ESKypVb4/yaU58c86EIrJphIF7XHgL6xVPHPXkV8
i8w+ehQu0kZVLdMRB5LFjVMEHOxAlj/gCbIFX19dbOjn4omGfM5FtnhocWm40EuN4ZN3zXwLpvvw
+nL/Js64iBFPTCiBdD9SSGKNGYuJWThR30EG0OstK0D32hilfEoPCFSeEZ7k4SAb/q5w5urGFrjE
Sd6liGxyL5BG+tUtmB9Iu5nCtk/1EIpWiAEzowlFO2e7UUhn5/IRnVdeIiKXW1Bq89AjkxjuVq1s
a9KU5MdspVYG6yzGRRPw/jj2G3n11f2LxmXQyi9UYWqdykUH4Vy4XhXn9uuA+8+pb3XyRvKWf3bY
HyNqjWpqddnjhq1iaRQGFGWMUKeIaq+v/vpUQT0EHFFI46gdz6wbBzKj6TlOAJs86sPWk3P1+kD+
+f+/rxzDPEmGvOnxAGlwBtlh9vZJxMc742+c7okZxWfpZsLrkWIYY/UtyR9s/9f1aVLRGf8uxn/j
8JRcACtq3oLApYqLpL7PqiQqLLmTZv6+ao3Inssd5DTvikR3QyLnXeoMO9+qd9d/xPqu+/MblIe1
a47DmDQJMirt0Ukhl5U8c/uNibZ/BormarD5gXwDTSznrjmhmuyQkmaxnWR7i5SBaW+paKyO48SE
ckOi8Y/ANXcs1rMsmNETlbh38HEb9/yWFeWOcfN0Aq8ABgJysrBD+RWMAgc676+vyer5ORmLsr8J
WiYSAkBHbMsI6Y5N+dRlLi6c88n3lY3tS5SLEgjRxGx+KXwEy9adX38s0o3zs2FGTaszDxLQ3MUw
CgR2c00CSfPAIt9mc6MqtTFftrKH0QmmtdzCeABwwmpkD63Uvl9fko2Ft5X7LEscy+4bjKUzll5v
JLm6LKpyb6Pzet0MusrQZgBFP7XKUsFMRXjPYqN+J0GDXpKPRvZ0fSjry/LHxjKbJ7GkU/DBTGTL
4ok4QT6809B7TUuxs4CIvG5pfV3+WFpGe2IpGxzaiBSjSeSXXNdeBgmQ5v9mYhnsiQnq+h2UnWGi
FpIHWte8H+otcoHlOFwelz/DUI4jM4RfWg5stJX7TLvYBEHVbH0BinPKrNCHmL3JN/oClk9eM6mc
UA2M6C034c0QLN5XQKbZyBjojRf5WvWcOHQIayO5vT6V63tvoV3TQYVxIXIvRglYNcWt6iS7keyz
6VD+/N8sKIcI0kpZLwx4z77azT/Sbj9sKa+t7W1gEsBcvkB9LlqzEjbTuiDwBIVxSOoyQBXcZzta
bvFTrtsBHzv07JY6r3IPND5HJw3zMJJ+CMaxCqEqF9Tiocne1v35++aEzvV/hpS911raMNqNg6tA
f+hcNBOjzfT6oqwd0lMLylabhYMEbA0Lvn0H/oLS+QuXdvJ9teCRdDonjOD7g/tdJy9me99tSa6t
nZZTE4r/J5lRNXnlws8sKFbQobX+Q4+Lc9S+IMkftuOPv5gyYwFioa91US85dzoSuPvJHRN40OnF
Hh0kdjYYYtYCXLwDIBy80Bpc9OD706BllV+hWGx0QW0fpvQ1nQoQG3xj9VZstjp5JpgW0SiyQHOV
dw3nBuiJbbzMiXuf95ENrOQrPZivhPzNVj4xpNw7ZpaD353AEOC+CDQ3GfFWB4L2o6X+sYChlNuG
pDbSarVTxYZZR4lJkYONGfuG0kGo8Rvtjbwi/5xMYPBA7QSAAhptzjcBsb3CqAEjiVHkbOizW25s
stU9cPJ9ZZMVlWNmCVsC8yyQ2gL1m/190R7RLnd9Ny8/VL1rwOT730AUX2aN3CwzGwOpMxHU9D0k
x0A+tiFGuGVE8WMk83wNHUlV3InueZr6x1LYoWFsvTzXrmrkNUDxgKY9cIcqi5KQWjdas2JxKfJ9
kd7y+ocuq33rQlvSRwrbZjtRbPEKrl4GJ0aVlUqdvOvIUg9z/DhFmV/QCH3TkW320V+sFMA+6CUB
NcdFR0nn+1MyLTt8MB7tHrnSQzZuHNLVsQCpi3ZXMA1ddCTMFhqtG92oYgap3MR/6NohyKqj5328
PpTlsF9suhM7yn7wnRwhZy2qGGnyl6LZmKj1r6OpDt18K3h4nYr/I+1KexvHle0vEqB9+Sp5jZNY
6SS9fRGSXiRqpRZSlH79O8qb98amBQvOYO4MGugLlUkWyWLVqXMi5sYMX6+1e2EOL4o7LLw5Zh16
Itj9x4S06D1xRq2GYi4qxXrybAEKaS8sxZIFaV+qfICkA4WFDD31VsjZvRst5DPnTWAUYD6GgJAM
tURLKDErhRch997V9GvPAer99pmF/tfEtFQnAXreF1WkaH0R9hrKu2+UL2TN5nY8gEImhFZAk3HR
nT3RAdgu5HDDoVP3dtv7w+ihaPh1sP5W/WtSP1osXYiY5vbIqUnpxkQFX+nArIb0aVzf8y5b2SNd
CVe7a8RSL+LcAiGaBYoQ+xHN21JwFlfoQXacEcEZyrdD/WagB1lZys3P7RYIIKigEUbDAbqRzpfI
NdoB+o+YQjeqnlRq78HAtxRlzNoAKGmiT5thMbFjxrI8qvMQDFPj1jI2t3sZCNDQOw/5cg0cVudD
6Aqu47WZFKHlvVjsqC9s9rlfP6WuIFyOHmoEZOef55Dh5iAiL8IW2hfCz5ZgG0vflw4TRdA8zWOc
hla+AYZ3Ebwpf1+bmhAtJBSmFm2gnaWHF6JIrU3svntIgGlw3PeKL5EXyHtCtiDtCSMVvatR0T1k
/U6lj7b32txn1vb6KssUn5h/F48thHZYBKgFyjB3oXiDZ/Ske6h77ajTeDNE8YsGkHuevRXxs5uk
YQ7qVETVd4ry1TJ+8BHIblZkCyfAReZ2+iETsTN+DFA8IEs5d4icACghHJc9RLX3VKjeW1dGDDVu
oGBYlm5BGLYXprkr0njr1Oq7kWQJxGJttpDKkQ+/j5+Bl7qBF4cD6kNp1kGOUKOyiZ+hxRxAeW/L
WzNZdUP/KigQNWammmvXKhLfGN2lFoePrNrpFY7NYAI0AaIKsCmDcF56dcVGlEPziDUPI3ggthFn
xZ3Tlg/N6A6BQ6KtYitfaVy5D3Ro78DH9rMx+B8zbn5rgr1CmhpSKF70rLoQMov0Qn2MtK7ZNIDH
raOh/5JTTV/lWl8GYHpZoeVgn6AdNBFAGDnjneGNj7jOAqeNVjlDC1Ekyi2zu+kP4DEZvEM9VqAP
p84f17DvLcDlV4yAQM+NCZo5rS1xii3PUMNroa4MsYm9p+OqUNlzoTsTHW7+HmtsCRV+uQ0RjCCy
QlvwJAsmS2eAU3E0wKLaPLRfi/jOiBeSRtJl8QGehUPacAdXh36WFDCwsm1ZnTgkhAae79h3DY19
58Yx/K+RqeUf/S1oYZe5IU2esNZsOAk7Y/9sRbvrO3x2CCdflw4qVWuzNtXwddBlPIFv7lGrlEdw
3S3hPKW34j+jgEQCuALBPSk3GZRkaCvRayTUkq1ID3G+T8sUIAlwCK2aJTrNJWPSRklqbjCnVdFf
Z/4AEZUKWKkOPFoWq4Fp/YnaJQa6+Un8d3DSJNLK6yvFxuAyDtkEgD9AIx2QeCGvIznzP1OIWj7o
D8GyJntb0TppjEYhEuZ2k73StG5Qb2Ha63WHmLMCNCOybKAeRzPnNNaT8BG4JD0xUTWCbsYzE4Hn
fP9v35du3tGIuqIkJA0LXX3Six9drn+9bmFuNU5HIO1KtTIErmSMIC72arqj6pZUCzHw9ImTk/hj
KcAECAofZD0hbyhdAw4ntSg4FrzpXrryEGWZX5g68JgAELStf3088yvyr7Hp709WxLUU9L0SeLNq
96uhcoPh13UDc9vldDTSkqOa4/Qx0UkYKc/CWsWp8D0PSuQUML2E+ERZeATNDQiqE2BGwtP6UhVS
j5CSRtdmEkZ3ww+AUq+PZunrkoPpaleRLOdJaCim/0jrpV6mubU//fWSe3VjMfSah19PGFpl2Fqv
fmbqG4+PS/iHOT8+NTQt28m6j2ZZuHQydOyVX+5Gyd/+20RJr5BUKR2Smvh+afg1oKnr65+f+/ng
HADnCqibL/uXnKq0BsPNk3BsnZUBhuaydQDvXZKumVsOoGbRnTtJNYOy+XyW+gFo0RikomHqbj3v
TlO/GFq/VXQjEOnv6yOa2Sdo9UdADM8FEFvuLKkQcieRMcQhdIYBDew3Q6ffqaJ91Wi5Ay/pvsia
G+vf00mDWA9NHqAyQBpKPo61qFTr2vPiUIlXyrvbgiVwd31UM/vFQlIeyS3LmIIM6bLMID2uEPTO
hpoVvxbGXgPr9c0WUDWDAATCJHADqNKONAylV5D2iEPoQMd3nlg4jC8dDXERum8Q59lwNBn8ogvi
KrapsJBqNoC0og5cl7/EerFwbE0/8/zQhx0UJZG7QSniQmXWLMD/CC5HHlaZazyCHZ+vkN2vEQBX
zhb5yCUx6w9o0KVBOACaPKaXmBRWWKPK1UbEHLplgA4D5J0Altr9Is59R49NLECYhY4cbXPraqH/
T4WrgeBCB92U5A85wwUKbDgPS2fcNVV5TJJi4WiY6XWfbNjQngXaByTV0tHj6oNDBiJ4mJfcjxUf
r7tAo7sKL4i87AJW4iURu74gjm8WytJb8vLIAEgKIiHm1OyM6qs0Qs81AcgDQ0EItagHQZJVNmHa
7RIV2PTOTljle1BcrQ1jPZSq8GOgq4DwVdYmXi8OpX8oMfF/V1d1zRdOmDlXRhLYQtYA7CLo6To/
zJR2ACLRqrswVg0lKKzUOiSJC8LPqPEWZmHOm8GOgncRyPMvGatS18hbMMi2YYpWKNCQs3GTays+
fL/dm3ByIYMz0QuBLOl8RInLcqKkehsWtthDCuWLpuQLcfHcpIELD9hKtLDicFYlEw5vVGSiOnRh
rjUn9XmbgdxtwWUvT0kQE50YkcbhJk6DFua8C738nusPbGE1pLwCjvmJ9wjrAIY6bPiLhQfeGPAj
nQHA56I3/o/IE38kb5XpbGv1ScshXnsjkOPCpBReFOCcHlB4YKFBNWhuaC+FwT5xlJyOStrmaOyK
KpJjVOr4oFl35e1icmezZksrTyNmRnaK78fln8L4RfXP/H403WM3ItMJusVzz+qwSVtTzXjI3T5I
82xV3k47ixGcWJAWAVUCyHA1KQ+zfDd+0dzV7btvkhYHeQDCbVVOV+W5atU2tBjCtHnygqhaqDFO
v06+oJBemRjlEUJAavt8frS2gWp9bTB0jZNdgU6QrmF44PP7Io9eEyN9yzRjYUSzlyIiIXDhTeIG
F8zPJDbtpAVAJ7SzrSfQrvIIZTA/i000XMVr0v3I6mZnLvXgzW1/0PMjlkUqB/8Y5yPtbSfRkLRi
yBcfkzcxPN2+Tqefn8yfhPrJYGkp80Zsf5DtdW/gZr3+/bkjEqHX1AoANoEL8o0OoBrXGLHX9eYr
YegUtIRPh4Vs2OzSnFqR4hUXuUlt0DBJkTvkb7limvsiiq2Xum6Ux2rUoCNri8gnY/KDeG1y1I2h
WPgNc+uEkgdoj/AuB6uddOKYpU3HDmnfMDO5n28sZQkJPT+T/2/Ak44cwFAqyCabLKzsVaqvdHf7
KV87GYMnXTWKE6OtU2BXmR1Z662yon+ue8PCJHnSOiGXSBIovjEAhN6t98j4zOd1HeVsvHmA1Zki
jxNnblLSKaMlcCrvNB2BhbtU2poLXabgCJ0hU3uLrF3tWBnRUJjAZkx+oPtqXbjZ1tb3RrMACpqd
JxBEg8t1Yq2To1S7hxhkzXB6qtEjuVPpJ05P5ML/7/OyboWhj/+cnqpb3EFKftvq3tHOQP9Oh8fY
AlMO2iw+sfLGhJ0BDTlSsZL3enmJttcSh6e3I22BmG8pqJgJrdHBOkGoUBMEOfG0fU7WXh2rqMlt
j4aZowY9f0qbPavrvYpmx7G8ndUOFA8fRCx4jmE40vXc0rFXeNTWoVeZ655yVIHEfUmXEj4zboB3
N4hjEV6CX0Z+Lqh1orOhG2qQleyd9MVdkmJf+r60HWu3QT8Aw/d5cbQ00OuK3fVVnzuY8Zyz8ZpD
8gJEu9KqtEksesFpHWrplxzqpSAlXAn1Uc0B2VIe6iRf9fWPoSxW1+3q060oxQeojkwSfNBknN56
594QZe5g5F4DSWQOdksddVZIytVRuk7EtyY6oGNZi75z+2dEUzAP7Xo3DbT02eWvI+ghNeTQ89YJ
evOvyMW+6Buf1g8mD6//yGnsV36jfKC3bsU7m3VtSNs1VVbAMnc34r2mSPt0GuQDPcmNgk4K5CHL
v4FpxahTv1Vf/9swJCdywNOeNAaGYZVPyEgWRufzciEcngn3MA4LnEQowgLAJgWryjCknNVpG6pF
0j8OhaocU0YM4CWhxcTBubISXHkdirz5jAOfWpYcSacetH070oZOkQa1uTMpUMbdOsl1PzVDp9tk
NByT79endG5fTqR/IHHFsxJ/OPfeJK+bUrNg1ARDPpqg6e/r35+5xlCShE6pAdy0BQDd+fd7jqBP
ZzoN07wNSP2zNWxfKBtO/qMdaRzgi3b7WDNoaJob1fYL+x4tNBpZyI7N7SPkKaGXB5ELxOdS1EIN
Kyrquqdhw4KO7vNxHS2JYs/5HxJw4CP50HeWm5gVQKqaNsLlkkPY1dK+uNUx4yvRfE2qPVly9rnV
PzUmRfxRqubq6MKYOfjoWM+WNDTmbsrT70urbw4ki6GfSkONPnnFj6Hexe3vVk9QoVzIj8z5GUj9
AJtApmd6qJ37mdeA2i/y1DY0kjeHANEOPiQoHhjNr+v+PDdjiLqnTAb4Gi78WacQ0u1F24ZRp/hA
ZdyIm5+OUVQ+4WBQDQUE4gOrchJbZIVqjhU69UP+XdcOpNrf/PORZsd1NT32bVPOtmZwvL60qyHM
7xP7p2N++8TnP2peaGcGG70UrJAOL0uaeiKMyTdQcQA19xkDCFRBQz/1R8i8rwLXr6uNugi5mQcK
BNDbpUBIm45Z6a5ESyGoblyIT4CORjqGXS1H03BrIwPOPG1DzOa5jtpvBjB/gjuAoHC/Zc19NIDF
iZODWrq/B2SuXYG3eTXu0swLQG9wR4rmNzXtEHJDtz+jT3+fKYW3CXTzFFBg8dBEslyl1F9iypxx
cSTG0e4yibPjf9IhZ3aOLQQdeOgozofub5ctrOLkBvIUo0YyPTDB9nmRL03rquhZo/DQHkfwZFj1
s8uKXQ1QsJMAtTu0YnXdL2dOB+BQ0f+mQVsNLKDSnLU65DA8MB2EUcPQN87G996twbLRZHvR9n+v
G5ubv4/iiQNAGXAzkgPFOk0yZqNU4/jNcO9VCyfdzB2EceDDQC8goSHfqEZk0dRsXRaOdF2mm15Z
mUspzbnp0nV1wiaC4Rgb7fwwNQzauYWW83AYtKOTFE8shSjYmH8R1VKVZNaUDYFpqPbpyApLN1Da
Km5rjwUPUzP9Xo9k1aX5iyvcXceMhQBrdl1wb4Nj1AE4Rz5aY9QdIP08ctCD5P6a4j/X133uBWJM
CF5QpoOsFHm782nzTBwAEev7MKtMzVdZ/yDU+kEz4h1eV+MeD5IN17JHKzW2Q1584liAkBTosyyQ
Z+HuODeeVXnvGAYToak/2daXJXTynNeh0IdSPd6gAAZKJzu0MdSm6Ic+bBX0DiVvqnmM0oUa59wC
IeQGmBSn+CRddD4E3rTlgCwaD+POXr0rqFddX6A5Xzv9vvR8oCOyxx7EZJAgTPcjIPBll731GX/x
AAa5bmp2KCCJxzsUKgkg9zgfSkVZDknntIfW8RvPdnqyvf792eVApWkqCQODK19SJNKECpwmdijo
Z5qDQUAc8QmHmopZ/5iQ7xklaRpvyGCi9NBfnRS+G1wfw9xygLMF6sYT7Th8SpqjQdEU0dkD2vc3
bvE46I8926kLm35uokAOgCIo4F5oRpgW6iSeijObCdGxIWT6k14/tWTbLKEL59Yap7wGyY1p938c
CycmtGaoK2K1Q6iQVyVg4vn6NM3VkfF8wnn8vy9suQAhjBZMSnmthqNTF997UAyvchPEXzGpDV/t
xnKNwtZw142gROl5SVdF2dRPjfC0hf0zM1BzohFBORsqSaA3Op/LkhoDhEv1MdTABmeDQ6Zo1tfH
OhN7nVmQDjHB2t61BSzUzaZtglh5jrR70IcBfV1k9/0St8+MwgV6IE5GJLlgogDwCgzxGPK4Dbrh
m1oYGwfiP1nkW8kmgopvNXyJu2HDyjiojTVJ2iC2Iwi3bWMutmUeVuoSpGhmW+AVM9EBAQ2BxgNp
lh23rEyiUtyIenVfONWus7/XUQne3fzr9dmeW09E6dBywt2rm7ZkCX6lWoUZIUXe8MAq1iZZ0vyd
2X0YCiDdqL2go0m+3RPPgBgKAO1hrLhBrT/kyqPaVLe7Jbol8aYBfzzk3mXIaG+0CJZaFDBF+pb7
Ff9+8yydfV7ySfCJOamTEw7gYBy02wo6obcbQLAFyasp5L4AdzWCC4tUXhe2Q5ButOE/fn7yt5Pj
yUkHg9QUn4+TwVeP3FrqWp9xI3RI/fv7JTfKqU0c8BJ2IRldf/gxpksV8BkvmvqHAAtHN5GDLsXz
EagmUlQ9BN+gJAJGJog5HjqxUFKbNaGh9cKe6Pvxcj03MQij6ocMj76Gkm2Jc3Xs19UnakaA4yA+
RE+Fjd4r6RUyELD6WSQWYW0FkAlbYseaW4fTz0vhUwxFVHSpKX2oxauqDD6zzQAOgV7phNK6EK7M
ucPQc58hwOwoyDHpaiHemFsClLrQ9oGGO6BmpSVwkmoEEtQSYQk61Nhvi2C8sSFqSq7gxYnXBsTh
P7Ao56sM9kYwZvYj0hOW5oP1aIlobWYFbDyc0TMzHUUA0knfd2OTcbsToS4CpvhpsuCl01EjvZuh
BYOKL0iwoZPmTPZPtjKehHYqcqxwFD+MSH5TowkM8uBWhxRaI5lYKKjP3ERn5qQVQb54FG0U9djY
wbv61nKf2rfHyVBmQXediWUHuFXy2Zw3XLVGmOjyzVhsk9frR+tMPIHPY7dBw8TDu0i63ztegvy2
rEWIJv58641E2WaJ2/7RR2oGkKJTIGQ9FPEhHit7PWZ1cvOLBmk2vGdgHWqsF9nCDN3pkZhyNT35
A9ZgYd2OAz83IC1RwbrOihQdyaCnQT8kYn99/i4dGp93UepE9h6Xk1zUAT0sos8MzxinR23T/KZb
Cx49/b5zjz43IL2TGC+sPnKRmDGbjeBrUPEKffuZMdiI0CcA8EVOsicJ6OsbF+ij+jFWjtbq+ufn
RgBqG7yTpp5tEO2e70nFtLq+4BUPC5PcCw6xPYTrBHkzcXPeBzmFyZVBdebgmJG2StMAgW41LQsL
tVo7Bdmq+FcMSwmZmSWH/Dha7PCwxFHjSOGCN7SkhHhwF3ZHGwocurqUXFoyIN3m6HFWSzM3YKCH
PLsb+Ymx4FRyQyfOeXTDoSEY9BNQEr0IGHjcJQ3zYCKtkvVgPVHrJW//Wv33YtipIHOMwfA/dFlA
0XjLhmY1RM06vx1Xh4gFeDEN2doJjyRdBkhAlcrgUvcIFjHfdevAthawFTOuN7XXA778cb7JQYvu
sFYw1jnoWTV8IOzWZaV/sfJywcNnFgxprY9uflxsF+xhKogwTZrXzhHi9IFW1EGOZsjrm2jWBFLt
qKxN9BAygNaM3DaJvNQ9Fja4ogsQqqsLlbs5C0jM4RhDByOQ0dLuMYjXq4pGvEnibOr7WiIMWPq+
dJA5oKu3PJ56R3MIunzVfrt9gk5/vuRMRHV4P3T4fE8DUaB71V3CmcwOAJrhaGAAMBun/fk5Vsdd
T3PoNR6boggK0HgDQfeJMZxYkO6qphlATKnDQlI+jV/xzL7++cvgCHfs1DY8xZDI8EpTVOu0Ld0o
weeb9GEwlcyvicdBRmr/Ii7bNZ6yh37xJ8Z0alSaNTQRQFeqybyjqFPATNSgXGr9mdvkpxakWesy
vRk8CxbGfBOnAWn35PawFTUYJI3RqKYDKC/vDZGkWduihH8cDMisq+gMuDnRgHWZuIAQ5oFOQWa2
8owK0RGLnCMI1cVLFz9fX/nLOPX889KNQq1+tEBn7hxLSHICWJRYG1rvM/f2tUb3K5Tw0JiKeZIr
8yQ2jLw3i+ioVtCoerTKt+vDmNmBZ9+XHLgaSwDVkd07jkbg1Rvj9vchXjRA9yPVg8TOBT7WLEfc
RGMTHR3xJfWL9On6z59x1LPPSydgGiOLUXJ8HsKljPnuuDJuj0bPLEgTlHMrN0cGC2h+Yuv89p4g
zA/CBuQaJl4LuYLCkSlLS6eLcM+p/h4sBwv+M+OmKKciSpx6aiGeLF1BLlFUMAk2Cs6/svHL2FoV
oBRsOwNiCeNCsDhrCxiC6TZFLVIGpWk2yaEO3CPc9d5b9sMynrn+Q1mCw8x5LC7t/7MiJzT0VHH6
toAVUD+vbO6hHP2JJcd9hE2Hsx0vEel8FWiMIgbro+PKLljggtT/utPOj+Df70un60ATS01cHkEY
NPHjgzF+4oKAvhAeUBpg/HAv6QUKsCX4g9EGdSyVNzd5I6vrv39u0518XuZ6NluzjfoMR7cmDrn1
HlvvurIQTc9NEaoayEuiIwGQCGmK2ryjrcFpdMyTaqON6gPog16uj2I6oKVXICqXEPdCDwemyp5+
wkleQ8+dWi8TzzvWGdr+RicOCltbW5UHcZp4A2xlsbDsc9sD1xByigAL4V9pVYTFrJhrGJOmmAEE
SnzXyKBqGtbJQtg5O7J/Dcm1obEQOeMChhTyRe+fkqpdGR31ld47KtHSAT8/Ks/6UGxEi6g0Kt1W
qsHU4MxGt7bXfJePh8H5fX2pZr0BWMF/bMgOBwBmbMXOtGGiHxFbx+OwcErOGUCQjgq2Op1b8nu6
jiAs0iKPiXgnRUrIpwDQXh/CzJqAmgPxzpSHvWx4YpEB1uC8so+G+5rWuxqi9EnyPVWIby3Jss0M
BqYgL4YSCx7tcpdAxTI3bkpuH9mDqz9b7Mf1kcwsOMqzmCrg3mww08pbs3aVOG1S54gjYkWKX0VZ
3bl96HG6sCgffirtUHs6v/COBTQWFqUd6nRG7tLePgpeDX45pocsKe+Yba+STLyLvlf3mNdXHXJL
vV2ubx8m2sKRJHQdYHNlbHpc5gN4uBLnyEV5l5i75NGrNnHh3X7Q2VOnBeCqaLK+SECjDcJsWAUz
TNvGa8YW3G52Dk+/P63mySln9QIpnAir1ejlOhNbq933aqgOd1VN/bigPme7aEn6cuaCOBvUtBlO
jI6tXaVRg0EpR9v7Cpxa//X64szspjMDUnkMCTehcAMGBBsCNQMuFtmvBBIKwE/izy/Xrc1sKNsE
yB/JKYQdl8gxu4kSzcaGUsjRVn7WZCmhOjccsM+YqESAOPSCk60sIaWIjmwFAuW2T6NXK+59yxIb
LS83WVZvrg9nbnVOrUkukaWR2+HVqhxjXWN+HoOgIs4OjccWpm3ODkJOYFYh0oHoXwo9izKJ1Dyy
lCNtxj2j7T0BVUWWL5Xv5yYP8FU0+OISRxuelAutwaI2xg2Go5Pcj9B5fkSepQdzFjT3rk/cjB8A
To4cGiISPPjl80ix+yxvTQX6p2aNdF6QeQtH68yMQYkcpFegdAAYW6b+Y17ukMosvGOcryB5VQ5r
bdjePoZTE9LiO2WtW4SWSBk9Jfa2Txd8a2aKQHk1cXigEHXJpKSOtWKyynWPXTXum4qui2KJfncK
KKRbAfVAVNIQuwENL6/CiNhW8AQvJs9UAs98pfZTZW8MDx2eP6P2sV3svJob06nB6e9PTjNSjcIz
DRjsvreQ7MEdsOBXM8sOOkkcTagUGtCcnf7+xECMTAJVuxJEKyA5UiDC6CvG883LDmj/R4oatECg
zzs3wfu0L3vDAFHI3egAWLK7/vmZPQgJdQTSiDgA45UhF3hWFmPcaXEomtIIWOdCC1bsKP+tGHTq
iR1frtubW5KpTDD1D06ia9LRUmuiFcAkJWHvHkSQ6vtPfH4i95yAh9iI0udRdSbCZE0SOs4f0aW+
t/Dz5xYc3/3/7+vnq9GSgbpDRJPQLoohsAe6IhFfDxpvF54cS4akCKoqwUBTFxgIKo9dHhR50C7R
VMv8kVPdY8rdAh6PO3ICvJ0PRh9tlzgtaIIqEW9ah94XWb1jwlgVrn6fl07uo962Qrdh7ZeojiQa
yKuLATQg19dMFoyWf4f86knjmBkjj+LQdJT22BoZlP+ooT95XsRWyDJna1Q16MEUCMLdzvqex3Z3
GPuu9Wkz6L/V2l1f/0VzB9XJxHxA7E62dZ3FIzQLMTG4vDbodfS7/EXpj3Ec6hNdHnoJ+nHh5TfT
RzC1a6ImDy7PGbmqCtFk6djYGB5WHvw5P4Ff8h2tfhagC/FNytut01c00FxwRbLMoxAgJk4wMsb9
uoEUrdrSekViRlZ4MZurNCX5AZWrZuOZN3eBod8BhWqQMIH3B/K6kuPEvUmKEQ1UYZQOr3lhPtdK
v3AdXfj/uQn5XZfiLW4xG+eSldx75VfFhsrur+urfHH0SSaks4JEdZP2lRqDyQJUde1vlrCVA/od
8p2YzoKPzw4Hest4pOKeuLj6HLRTRmrXxmGloZ+zvNOHv1309xPjObEh3XYUqD/LgFZY2AllVQyQ
Qe3fq4b6LT8IYwnFNUUb8l3u4NEzQcdnNIK6NAVTSj+dHW7/ZOWgSh3JMbaylefRheTkxdxNx9SJ
KWlcGo/tDFzXSVg7BgLetwSgy2iJTHfuXprqQIB9AHEFXOr5WegMoxr37Rgd21IPrHxXQfHv+vIs
WZhm9ORQUSJhRRTglSNnIR/Wqfv1v31/cveT73dNlia5je+rf4p0ZS3Jmyz9fOnhNqh20ZUNPl9G
KMkEJl14Ts851OkCSGeK3aaqWrhadOztQ5sP2w4Sz1n6lJtL1EgX2x7uBJ4UJOyBS0YdS3KnMkpp
obtRdLSiB8Xb9yDldZnm19kxMpcojGZtwaPQu4RUPsDD52tCDKGixmEqGFTy4CXoBaNPtBt8r9LW
urOAHpqdwYlIdoIC20BJnRujda56uC2VI0j51pCiWVMz+pZUyu8+rrfXfW3WFB7UkO30QGYhJ3kJ
r1lJTBW1j5YERnyvt8Naj+9zND7/N0PTDzlx6t4iqKONMKTndwTN8nm3r6wuEM7C9Tt3xkDrFHop
SI1N6IVzO9TsetPjKByMSrKnRfoA9btdO8QLSzQDzge2+cSO5BA9wys1AgUzimreS5JBIZlAiIbp
3tooxgeF6EHltJuqNTadqm47o/h+fT7nHBLrBop9xBiAN0jjjC0lL1HNwhMs435JIVZGoSOqvOZI
/5YLL5eP5K58R5wakwZb2aKr9MGOjnFps01umpAkyZ3fNHXZnRFxsq1pZwdGTdRAMTS0JpYg8NtB
qhrHFzzK13lX+T1gVGtn0KvfJHG+KVpxcCMbQdnY3ke2XvjekOv3lgYQRYNM7abLFcvnKngSKjSR
BQpCRXCed96qQAjpZ7SMv9hZFu1p23iHYijtwCvAt4dIxwvKrI12jQoOdQ6c+2NSQp8evKzewYuh
GZGJ5jACQLcCmU667YXpBpnI+n1dmtXjYPN2HZWdHriFHT00Wf5XMLJhBLJcvtUXTaCmNn9UupYG
TTY4PnhNIn8o226vMxTC0D5gDsIv8kM6ejxIvMEIqgiV6RgaJevKjItdxsn3QemSlaNq+MH2+I5o
ufELMijHCFy4m3E0PZ+3fbI1xwLt2Ybo/1rE7Vc3utAUNqGLyEY1BNjSjyaJky1p8FIvmzZH2OTV
v8B80K1rNjw5ivYw1k1ASrZw/V9cPJI96VizVRFBJpbEoUOStQn9dtJ/JhCcmsERyQK7LwuQ6DRV
bJooSHna3wZPDbriYAEUPdIvINO6PnlzByd0gcDNAvjSZTGhZmqZpoqLIID75vi0Cbj+87qFi5Ns
mi6k05CUAEHPBa7FiODTrINPuErY85+gZizYwsaeXZETE9INqrgAmbTaqBzzPKgg050t5CSWvi/F
YuaA4i2x8H1QLx+q8Pr8zH58Ei9C89X0EJLcqUtNZTC8SDmqJGH+mDsPitssTJB2scySz07H8Mke
GaNWRx00xYtWFL1fO0m5QdUvunOZiSpV3KOy6/a5jwI1DaoiHTalqjfbTE3TwNIo+aXSTlsZUF9b
W2OWDb5Se0vNTLN+MrWd4uGPiZATMTp6VFwH7OmhMoDeWv/ZF/qmVqOF+3vOioYEA3JM6DW4oGs1
BuKCiQoBkKspEEXdW2ClMpyFaGTJiCHNdkwSc1pXYNHiACSr7y0Rb6pI9tc9Z8mM7PaEj1Stp6y4
+zpkYTU+Fkv4hXkTHiQNHADQL9iUOZ46oIxAOYFTngbQFN1pgqc+vb0JBw4KaQpo+kwEx4h7zqfM
NAC/cUyAS+ytsL6W2sIhNOf/mo3UEnocNTBFSv5PewXMNAwnKh+8R8PTdjEx7siQrNTeDD6xKgBp
4tCD8M5Fah9nOmiEIhv7WfthJ78jZ5fcTKY8TRZ661QUK6YykjSaBHXyLtEb7OZsG5GVqa9juv7E
KJCL1tCWhtY6ubGhrjVTgKtIObY0TfZD3IitzUW0Ldt66aU7PdTOojLEn6DvxHmDSwJJJGm35K7o
9a5Cp77GhufMKyyfVfH3sSTPSLn8aUa8UoSrLfHTzVpF4hcY5wm4Kz9OSvSrjlbWaUfKknWsbtNS
+Fb9NY3W9XgYwbV7fT6nJbkYpOOimAFSBXiHtGSWC7VvXnnqMar+xiWYFUjk92gLNZxDDbrF68am
K+PCGJgpgLc3py0lXSmROgw2S0vtmJV9dHAMvIkGwvNNo4HVylRSUCY71tosIAZqps6iBM6s9el1
iXm9rOqDFbfpszjVjlzrAlX/3jRfokRZGOJlNRpegzcDwj4kfC6pjOKUJh5pNe3o6k/JqPusv4PM
oQ/Fn9RZxdEaQYCXvV+f1w+vlyYWWCi0MCHORLePnJTpIrxQ8ry2jmaV1WvhVOAyN5RkTepO3RVq
a6xYob1mY9Fw32nGdsu7rgzGsWv/uI0rIFteaY8eTRrfow6UkVS72+pN0vzgRts9l00z+kY9ZA99
jQ4y3FL6F70ey40WIzJQhwKOWgvyBNH4H2Koi51whB6oKuNQ/1GLwAHpSb6qclKt7UZNNsqYiXVb
o3/SB3tIDKVMyzhGo2I/s8YBRZdGl4BQM9cFMA4mkrCgqUCtViqgJp2gLkGX2rFzigemGRstyx/t
MdlcX4eZ0/xsGaa/P4lm4s5Qk9bsrGMK6tpW2yRVYINzDC+m63bmhoMzFv+ASmTi6zm3kzPTq0Sj
uUfL3VXaoULQ9ImhAK75r4npmDoZCsUDoMgrmFA030D5XNwlw175fX0cM/MFjBiyPmBInArC0gmb
jjTLesLdo5s9m9ourYMqgwcuCZvPHDtnZqR4pKuTkak5zORWscILVzP+JP1KQJyVDn5R/wAV2PVx
XRaMPDDUnwxMihpyXVGqturcY5R7wdi5gZMCdxeRdedVflQc9GFjIK+ga++iWDP79vgLnef4x8W7
E1ALyT1E7cRUV3L3WBPrIGr7EJH2pXeXMJJzRx22FGjopiLlZXdJ0gxm5ijoxMnqKvAEONtaX0lw
XSmVbydvenZXmpaPDsrrszvn/adm9XPXLDJ0Qmd94x6d6oX/D2lf1hs3znT9iwhop3QrqRe37Vh2
kkk8N8IkcSRSC7Vvv/47mg/vpJstNGE/wExuEqiaZJEsVp06pzlA0N1T9ReqTEiOydDQyPqlRt9M
In6ac/ZjmNhuKlTFji3/Px+J5Jh90QqqJ5hAc/om8mO9Jji0w2ju3j9h6BFAAQpYAhAgSNcuZWjh
qGaDPoEMw6+Ml4F9yV0Vv9fWWExUxzW0AuvXuQENtwVNJ+CVrMHclbMXmIsRVMU/LVOMxtq0BOIR
cDoiZgXv1OX628LsS64l6Hpoi24/cZcG1bIMX83CQ1eaw5rv1GJkH+va7HcTG/daVqanJrPru7kt
0sTHAEBCQYh5GllZ35VJVQW9SfmustPsxJu8PDkMxcyRWEawgGj61XbEFDh1pfnAy41hP7XOnteu
Db0AbSwTkFjy5qUbFueN56K+n+zc3aOUlO3bykI+hoIxr+1j9yFLnSGYPVAockGnT/rC2d3scVyB
bc8+dTNQuWhWEH7VOuSRN72KqWfLrym2KyYNvnBF6c413tqgbUFKHx1P5G3o0VmpyNyqTEg+nZJ2
oIW2Qkm8R1N/ybsX4SoqIOsnpGgHTeAg50FVFUVg+dFkcQb8R83iJzbVf3PCue9SpkitbGUmLNDS
g6wLxWa0tUsJYDAatEvpeEhAuYsOIRHopxwDSLSl4EngR9KIU5vbd4LxQ6yj43H27hzS7Xoaf8tz
63B7A28OGHm3f5MD19pBY2lqgylypC9THQQHPP/WtiqQ89a6rZxkUFZBWf1KdJR0TZ1YpQFEtb0y
UVX1vu6tCVrmuiJ42Xjg/Msb9H/bV4osrKUhCyE4KOrxK+jPrfahcUy/b0/V8jwW+9szt3lWgM4Q
Bx/oE5GwvzwrRDaNDkJY52ngUIUpjoX4B5vMH/WX23a2VgjR2NqCgl11lSQCxKbhvLWcp8UWQar/
7RWqd+GWhRVUv+KP0EgsV8gKCCPzuU/cpzRooJLqKV+CWw4AmXLIUkC/b9W3uZyqIu5RSRQpooZV
ijTk2VFzP7Aa5ybW1ToLKk0vq4i1mmj15wxql1oQ84fk+/uXAsJw8GGQO11nbOycz9bCNcCB7RcS
R3z3/s+jl3Oti+K/q9h7NBiu2aGF+4Im0snQ+q5C6q/3l3y8Iav1r0orKDvk421oOspRj40h4z4E
1TD8Qoh3J1rXN1O8mJqqU6yKyp60Ibuh0CASipIeyftPZmMdyqQ/JgZKN7F3El2nqCBeo5gQHJ+P
TwpHmthLTNLM8VPcVQ3ISHT9OU7pG6TNy0M7N96eNXnjx3oiQo02vwdSvoKnPTkudLafhJlOX2+v
qGFsnRLnz0P5rLc0/f9jGrzBZPd1xZ294bL8kI/xN6QZl72GKhEnjfk4maTeL7MZ33X9UO2W2Hb2
Zdo2O9eu23DRh9rvqwxPJsv+aaIQdsjnOjmVC+3DDrK5PjHiYofeA2uXskJHg7w3IK3UENiqHO/V
HgWFrJVXhGkrUEVDwHXIqcZ21dw3ftPlTVgbYOHNax0Sizkqc6U3DPc5m9id13mT8BsXwF0aQ2AC
SI0mGNhs78tKlKcuMb29xZZ5P9VTjrZ2u/TJhGa/Fm3wh0zAjRPeQg465dRHYWb56s4Ukc0wZoep
YfaR63ocOBpKcmPbaS8WReJ1QUYeFFE+rbT5kxYn0FGwl68F/tWndvDK3UKX5dAW1it18h9tZuEr
ddkek5w/WFpxwHFDD/20aKd2qavTOE55YNZj6U+VCT2YJRke2MwJaETyOcjBAuO7fTK/QNQu9as8
aYKm4nHo0AV/gezqrkyBTIIEqfhql2kT9rrQwt4R+QH9B1ZAoO0ZAJ/efULvm3OA6Juz611Qx4NA
cgpZAziyM1RfvMwddX/BFbnDI7swgrHrnQAgKFRF2wqJ5oQljzSrWFizafEnYN793Fze6pkuOJp1
bTcKowbOven8MkN8CXxF/2kohbazpjkPZzPNd0ZhDfftyHR0ZPUDfmT8d984xteYD/rJa+jogQ1A
X/6qAajNdiUxgZaGLI7XZaUP0XZvDxGb38UwTD4YM4vfSU/+McamfFxyxLedV7KXfiZgiu/HMQCE
gwbC6rQAzDfZd9fbp/ppjD9PpetFBDSCh9LQQUOSLwI4uM4Mk6QGBhiKMl0o+sV+yEpWPBaptgRD
X3n+3FZdaJRF9TU1aB0tbg5nhCuVd6ARZr42ThreuAxRrA60LyWNgSLsQPW9xjSgJJvs1cq737Rp
ik9u35sBcuPGb6tO3L1VJMkBzc7jQ4EOvJCYRrafLFGFeVfOPsj52qe8BliVGEm1L+t2OLEyz6C2
trTlzml7ElKcl/etPTon1G0w0KlgYa7lb2MT94dhTNkz4YwF0F5OvraVZrS+ORMAmZJk0O6oyOZD
UTW1byZ6etI58Y6G1tkBXdIUajS6exCtPoVCH4ddXTUWcDdtHCzlmN4xs60Ow/J76I0ghd+2qPSE
JvgdFPnFrcMaBQ971Z6DLrncgKqNAx0dIeIn4UCSu6j62m/LdI9//FvE3YPTqFTlts7GFf2zUu0g
qyC/tqakN5sEzOlP9eQdzRpYVzG1R9HEOBUMFcJ1K8jBcbOCgLBhr2ioxWy6Ai3i8VOahKgvVyqE
3Ob3keW2bTCHgDlPunr6hhslZ8BOFRa0Vxv9uYVwhWKFNuKolewBrytk5lAIkeIoWmZu47XMecry
gwbSM74j4/sTPBcmpDgKoKKM2DNM9GLvloZvQAWxfDeODfkrigcQrkv0JeJ6vAzWclwiuplCa9kD
PdWp4YowYGMpsMArAGttcIArX35+MPBkmjMbUs5u4ITOu0GE+PWoYALBhvYcgLelJBHR9KUq3IVH
rGj9kSKxPX+5HTZsDQC5ZIAgUcDDGKT5KXSSOukMGec2CZoUnfP7/+37kh9NetW11MH36Tdu7Sei
8KGNgwTdRDb6TEDrD+SdlOKqkgYZcwZFkcr2Tsz7C+2GfJmCjqJC0P38wFDObElThcvOLr2lZdG0
n63PmqZ4fG0OBZknSOvi9XJVo51c4rrOLHg05PQZmCf8aTGxR4AelpViVVS2JLdlpelUI+KXyETb
TzAl/PsyaEBFd04eGFlp+yAR/3Z79jYOFIqQGRnW9Vl+Vbgl2pyY3cx5lJYgp4ofZiZOLH69bWTL
m9cnB/jCcWzBKS63Y0zNWRsmj0eW98ku/FyFG1znRXrUgGQScFJcXUDdyOkUw2MmR6TPwRRP/QkB
Vqf91ONxF3vvr6hfGJI2vjsw180rbHxT/+W630voeMfNF1vFFr/hBxdmpO0DKmC9ZKWG82X5WwC1
VrXUL0BSZifPrfHP7bXZcIALW9L2IS6I7zPd4FFfRWZ8GKqIjYcPmADc/l/47YruvFx+K007y6iw
/Bn73lk7Pu8cTeHGmx6ASjq6nDXw0cvIUXsunDKFikU0ZPkMbo6Cp18g85i+1C2DHK5ZaYpM5IZL
r/qYuIr/VcOVOyPoQuPGWFoeNdZu8Udr94EpO/u89GjUeqhFaHHDo9GI0TrCP3FXuzNMTZHs3J62
P6OQ/DlOh7Ybk45H7eK78d8V26fVPo4VSROVFcmd2YzA1otrHi3kZFd3xPoiWrhA8L9NmeTIuoX1
7zysCAMRdFUDoWg9tN7+tpGt4hvWHUEyGrZwaMo6daIFnFazcNTMlZ7jsQAlEYOhGAUWrvmxF6hm
mm6Ygf+isIqA94UWWjj4wiLJhGK82x7455dILgIhaJKIFL+ExqE574imGKrq+5JvdGkKiCTFIWRg
v4Yg3Ls9k5tnHAhXcbOinHlFEjOOGTH4iOWa2uciezT6lziLTHYHUaiPTNSZJSnWAYWSjgzAgNuH
vKEfZ3k3BRQY8FZdnv8byer+Z4nHpiAOGqixibwGFEGxZWVBZqlCg/XxcHXFIaRFUIbIFtW2SyPz
QMCwMWC1ixwv/SlIyY+lj3drz0SbDH5f/Grf3Yu8jguXKriI0MOJm/XSZGWkdoJUcxblg2/az6X1
fgzoCjGwV2gJKMDltwz0xNNyybwssg51/7RkCmq5rVMHMBl0U0M+5hpiWrVp7U2JAYFq+x9LBOPe
M/ZO/OW2F1+3EmCSgInBq89F0RBIg8tJyrMxNuoZVtae9ubzxEOH3+cJ+gBDAnTD2C3+TILOVKm9
bu1OBDrorUVb8nVNAHTJup2NC+wCgf9lbBQB/NbnwVcK+tW1ORU84ZfDivMSgojNmEeApk58z9iP
2/O28f0VyoStvx5g0Pu8/P6c2N3imoxFcf9ivda1AiOh+ry0WwDWLUfu4fNpBRk+FqZTH94ewEbY
dD4AOeQURdnpYw4uAye2Tm2jfZ5GlArtRnXKb9oxXQTnwJahe0k6XAxw8belVbBIa5uwdd86ZC0/
gHcF2PWPjfWoPjvACj7QcsnxWuumxrcGiGGyCtXI97/JUUsAPA9M3hDdlFXMqsZhI2J0FtU1Aiby
RRPH20uyseHxLl8DQHs1JFO1JTS1kjw2wRNqLwDD/c66em+R+wbNHu83hJ0HyjlAOHHESPPF7a4W
PfQXoyJ5Ss3fpP/dTTSwZlWtZmtA53akuNloKMAICwZk6j/K/CTYz2YIaadqct/aLCtoEg8zPACv
Huta3ySFtSAXMBpzGHspuFxVqbfNkRgAR6K3EFzxcn1x0fNGc7I5jUCdkfiOVh1dXn41KTmSSsWJ
urVjIArwny3pRDbmmmUNXku4tgzP9+okRgGdxKFhx8vutiNsRYPgCF75b5HBdK7KmiTnSWenAxhN
EPV5SJWC7OLNbcnJKEVop+lvo9V2E45vP6beboi1t8yKFS+RzfGe/QbphCghaQ3KYox30AcnaEp3
BzLoZ4+bquzwpp+cGZLcfmkX7sZCw5HnOg8ItbXAbF2imNJNI0hGrIViYBJkQtiyzYtu6aw0glgn
1F1U8kWqz69/f3bUUWeekiR24IhuqCOv9oFrDVxbAHWAWAOEHpLvoceCxW0CvoiBeCP6ydiDPqGH
6bbXbW6mMyPSGHoIBenj2KeRVkem+U/qmAfDKALd+HzbzqZjoRSw1rrXso9kR6RzYberHY/ezd0B
xQffQ/nutpH1I1Jci6wa4j8dwGkA/iQjlLmQy60z3D3mb4CfEk0RBW4NAu9iUIsDGwAuMukVM0LH
tM25iwUvdyIPPbGD/usHhnBmQlr0tCyWvMthwqt3SRLS8Pbnt0eAoH8N83CrSduOg5a0SmakyisH
BLDQwJi7XSEUT/SN54UH+N5/RqSrRmg51AIdpAHxGrPbSGMnQh5Idczyf/r6Rzco4jPVmNafc7YN
u6xuE57AnNC+xCkDw8bBVhHKb3rWnyHJScdSTEWmATgDTd67jB6IYlkUMyZHGwVZSgh0Y1kmG6V2
Mh1nNh1rrd+5ef/YWsVLM1p7FJSD296wLsTVfjkbleTPVY2mlHbKYJb8nZi9z+PIMyJejoeprX20
Wtw2p1iof3XUzxbKG+fe0QpMYjKTgyBLCg4UI0ZM3SuiQ5Uh6RwY+3jC/QlDjvgVp88OJAZKldr8
1sF55uRyuxVNDL1p9BQ5u2TH2LGuHr3ar1U4pE2/QzC1Ynis604QnjDm0AkFAwKphzjjYfeB5slV
e+U/C9KNrxMT9XHAVCMqKn98Rb/dRw7lMwPSkePMTea6BE7WZU/lcVBRf2+u9Up+CZUF3CuyGGpD
S6QcHYKA07J8Nj3X87cyVvQrrz/xap+c2Vh/w5njJnlRdJML0QDdE0E5vC32l7bfawve5r9vbxGV
JWk1TNomoy0S5B3HXbc0foXWd0MfAg4gQ5su+9vWtr3rz9xJS+PxzjGTFnNH6NGBOA1TnC/rr701
b9JFgP4IO9eJi2qa/sDjHy7/S4CTfch+3h7Gvyxz13bA+7+2oyJ/Ip1jzOXzvKz7fUrQcd8Ng3hs
TGCbmolWgYHu/x1oASyw5gDZMkIILRgczfzb6CEE0hHx3dBGE/Ah4CGNmtvPRVkMdyBHeZsSPMug
y4a+IK+jB2Bb6U4f7CpwCZ/X5dB9ntVj4rsMSqWL02RonHbNXeuBjcFF75Y/WO2yd4rYPgoQoyqi
ka3VQyEMZF0ACOARLIUKZUW4XcxIqUE5Byn3rFG8BbZW7/z70imag1QwNm18v/U+A7ykpb817aeT
KfaWahTS3kJ7kAuxljKLxvZpfrA7xSC2rrjzQUgbKukzXqAAikF0DyMIfmv+loO/Nunv8WasiOqw
U82ZtKPIXA3U6GBu6gOQSov4xZ4PyltBZUXaV5C/mPW4y7LItlqft6+p5fqLONDsr9sbS7U2UmTl
0D5tWIvRuNXvBsToo4pj81qnB9zxZ8sj88SV2gpOEnkWZdQ7dsN95t2T+I7EXwX7xbUpGMqXrvlp
ene9vjd1chpUFJyKqZR54XTKli7n+AFxFcxTmKTHZEG34N3tidyyAig0uKjwfNAhznx5gdR9D7Hx
ZUL5o/CiMRX3ghl+TZaAZ9Y/HzAFpY01Zwv2UhlOktRJbdPBY9FSoIMDzTTdA3OW/mD15Ri5oOpX
nPGb9++ZPWlouc3QDpvDnt2Pfgwi7clP+3erA8FNAO6Bah/6Iq/RUJnoLK6hMTJy0wWiszMZfatU
Ff63vN1AOhEJP/B4QCL8cpGmHElq4HxYZNU/OORWy+HH7aXZnKozA9K2Bf2GcHhj4E5J6HHlZc08
57OdJrvbZrbHgSQsaHHXGra0IizPG9AcIeDiaCgCCFJFKK36/vr3Z9FQwxZLzDFu2+wvyFhSFT/U
5udxjYO+cpX7lItTbUo7Br5/FEWzb1Z3wAP1A9Nz9n0pWJhQbc86gup+tgTJ8Ixx/G/fl6bfmNrK
cVMUqN0x9IqdKum0eZSAFX/lOkPXpJwvXuyBCjB1oUC4/DLsOZhKIO2db+WiKeZp01uR6kA6xcK+
09YfcrbMXmsmFXYlHga64xcAbAMtHtjjGN6erq3xAEUO2gJA7QFElO6Yqp/GOCtGgNOou0JtCnBD
LXbYt4biHaJvDcgEb5sGBBwqhbLauMmrykgmnFRNOhzSuPxCWrT1D4QXgPADHy0g4JSlQ1imhzFf
wt6b/bqgj1k8HUDleaAfoNxEkmplGPcAzcO5cDnBSQJ4VumilDyPx9duPN6e161tdP51yc3Nsm6G
IcaV030359BUsQdsTeb55yUvt2ZSNUk2A7yU7ss2nEtITrzeHsGWZ6AObgObCqQXmJUu52dx52Ic
a7y6vMzyqy/0vi+CqVHVRbYCxFUFwka+Cl338qmfCW3qOor9FCeZ39ufOrCNZMdRvFSeB6S5CnO7
uSxn5qQ7oHGaaQarI4909hUpOL17uT1p66TITyEA8MDI4QAEfVUH91LHyVjsJtGimU9mP85hGqOW
1Jrjqeqs0AMwK4n7135Q+dvWyxXMgTiYsImR5V0d5uy4GIlGuKeD0hO3674Yp9AUxn4y6NEwus/N
6O1uj1NlTjqdFqOY3KqEuRRNctU47TOHhAC/QsV8fgKDwgdOKVB8oecMdPNAoa7Leja6bKhACr0w
cFwb/LU2M3SjZoBtEt/uVWKLWzsLaF2LYi5hTaZVYaQZ7W5o0yhzwqE+gJgO3QK3J09hQo66tcqz
nI6uTNTlqy7+apOfk/frtol1QmQ/XEEMq+4JGlPlw7bL7ML2EpSB5/o+a7+nKkG5rSHg2Ysk9kqI
htrp5YJMLC0S12ZZVNbIkFjTvaW/VK6q1XRrFGfPE1nwDV6GPLm7PrTiH2XyfVK9Pja/7+IeR4sp
RaeVhFxIc2qQ0RDAKtkHC1D/u9uLsLVJQOb53+elG6ZovaY20CsSoZmU2/vsrcl2sX5gqeKkvh4G
sGsg2UWvx0pUJ7ftp7OXF8MCPBECdd9C4nhQ3N3XVwE4IgC6hYAg6DwR2l6uNvIQE03dLo9AEOCP
7DsYChvtNOWqd8a1V+maATI/GAIG6+rKETNH+ZMCCFNVr8P80pgnw1YkJLZMWBZa21cgFFK661ye
nSQWcIWj1gwsKkmH5mWInSqy7FuLcW5g/QFnBkZrLk1RwoAoOh9Y705ZFN+wgFcY2HvQT2AD0COt
BtfdoVvSooju5+prM3657bQbEwQ0JApRgPsj9JR5s5DyHr2aEKx13iI9V4L/Mve9UlWAvr734VBg
ZXPw1gOFlVwJc5LaWTI7zQHyfS7iHbrAnnP2POH2L9qT1b37UXBpTbr2Sek0duPCWna0PzEVbczG
gpjQ+Vhx9+hAQxrycsknwyumOmFVRLjrTy9uNyr2n8qA9PPRWolerg4GXB4COjT1u9trvrG/LwYg
hXolmai2VPh+WX2f7NNYBN104vbn91uBfBRkfdCZhc5+aWcwPnW1J3gdIZ9ZHQfzrkmOWXW8bWRr
qhDL4zDEH7ihpLWoGj3WPUaryP5Ze39Zxtfbn9/YHfj5fz4vrUQ/Mk1MulNFVT4Eog2KPnTjJfiA
EQdXNzRQ0DIkxweUkoVVFq8i2p+a1PN7tPGzWZH43RwJWOsMbS0UI6y6dFpBGSOpMEREm3k6Ziwf
Xi3G+6/WWHvh7fFsrQmICw0op2to2ZMBiEVV2zZnWRWJ7D4yyLurjUDtnH1dGkjhLLljZ/h6Z58a
VvmmVvnN+G5wPYwAVgddZvSmgOb8crYyHdqLRYUlEcmELre7eY4EWmdVqqEbMwXcBOYIpy/6a2Rx
P5vMMaUg+4ks7bkqo+z9C3HxeSkgIbh4SZvj8zH2RxWpjqkNlwIwAwkLcCoYCD3Xvz+7+kDZRmk9
mQKIGbQB1wB/2yjSht6id4rIatOSDcgs0jCrKekKtDVe2CZfRASf8zNwpOsDC0awSd123HVVL6No
fT3T/zOzLtfZgGJkp4fYhJms+qtuJnRxeb5hP8XaPSGRSbpgnH/etrg5MKgTaeikRVZCBtfVbVl2
yWJh6afCh27MLJ5IoTiHN53szIY0eZCH00Sx2mDNL1DBh537dnsQG9fJ+sQGbgr6kegIlfzAJU6Z
5RAii4zqYVleSNkfWC+O2tgq1mdrJOeGpK1PC+4SFCRBIxqwDE30kyrw3VgOSBMBqQ9cOKDtprRh
BppXIMJZqZ+NV43uO/POUsHMNibLxpZH6I7q+TXxDGjOJ5SsBki2eZ8tDop250dHa38Zd7cXZWOu
LuxIcwUiCK/oW9ixnNEX+WutIly9fu0gol6150C0tGqySFdjmbAZCDMo+nhGjZ3iBlVi+G2rB8BP
+mbzfuDupTnpREZJIs7KCqzTWfatsR+9eNemh9IKb8/aBnXd+k5AInwFaYBNR/KATrSWVhspJGB0
0Po3ARA0ex2qFl31daLfKboDsvJLXE3v92yYRTCJSwfBuAydzACoQs6oSiIwShSvE/8fP786y9nB
thh94dVeBsb5rA2YsZJkKE7odbWlo/NiANIZ0Npa5nkNGH7RHZaHjjgQ9k1LwXmyi4PbS7S5R220
06B7D4lKGb2PKCbjOapgT3mhvejES+/Ax9ve6eUHKi/whTNLxuWsmVSAvGLVHnEbsDIGeaWIZDa3
KA4aG2REYFaS30QmSIJ7e0SXRvNTmw6sUvjy1kThyYisFsQhr0mX57ERqZUBtD8lw2vXiV1mevfw
fEVguTWKczPSOdAVo9Utw9obQIzXgVmf5/4juwPgLw23JIJXUNleLkRM7bbpy45Fibifm+N0uO1R
WyeZ4SH4RnCMZIcc7LW9yYUw7TQq6co2bIQN90IuTiJld7qpuI03V+WPMbl7xtJE5ZWCAgG8ZDto
O3+Dqoc/jNbb7TFtrQrydFCN1hEsU/l0BmuRLnIKM0N3euOaYrdvfx3zBXViQMHk9i83qUzwnQDp
PTthOzyS93forNTqf74vXV7G1JV4dwGubnUvHm0O4PULQGWkOBW3luLcivR2hHKjW1saRmGLL3uS
fnOowsCWY4GbHeq5SGajuUW6s5jGhqEV2BrUAAdMA1GMuHjptOmOe2SXoo6vsLe1LKAes5HJQVoN
kdLlPhlLrzJpjH2CcM3/1OMpeduptsYDYS98GfAnyGtL49EKLbcYurKjqTs5w6MLhQU00Xsh+3Xb
ztbC4FBcA/H1UpGLRHa/5FZv1LDjFtx3+vRokOrRtVVE7pvzBaluKF2vOQpZyIqAN62ZasxX9ZAN
rs96RzFh2wYcG2xtKLBDg+1yQYQ3FOg1noDWaNKdC4l4riLv3wonkaBYm3PWR4SMPlgAxqOzO+Hs
akjIx9jvred+TEMQEynGsm0JsR56MhEcy0CBpNXd1u1mxHsQxqGFP/gZWJwmR3G9q8wYl1O2WHmW
uBRmkhF4JAAqasDmRdse3Omv2162eqscskCxFYWflXf+qrRfgWnPmJZuDWD9zjza497SH0Dg4fR4
8Qdxo7jtN9pNEUyc2ZNuMRFDBAEsVUk0I1AuUf02mz3IgEqf7XPQXIYMACXxgQzDhVF5yzp1ylPA
XCMzD6o8JCqh+q2tSqHHuPKnO8jwSkeODt5GUxcQsvS8RzbMYVnfp65KI1xlZPWZs/B10GaH5yA7
iJb6y0Ab6Drd0Vn1+N/aq0gjAvmNjnB0t0ozZXrGNGYUj0vhvHbDy2wdb7vb5iA8ih495BignCM5
du+ZhvCgPhX1Jnvqp/luRYgNUBe6bWajrw0pDAhQr7okeJ450mSR2ahd8CfCTkVaSHXHp6SO9ybJ
osWegnleUX5WIIbeh1BO0Mdj6OTv58K8/A3SuecYzObCrtOIeHtXu5+HRHEYbd1E54OU9lJq2cxr
zLVZa7zn4pVY5Z4uTgj9H9/SFLa2HANgZzw24N8IEaUnYT9VtBpjijC9Oy7ZHb27vWBbfoG+Sihm
gs/uGiez3rYucltJVOrF8zg5j8QYn1s0otw2szkKvARAf6ohyyWzuNYLwnIdSCY0Cs/tPuOE/jYa
m6lemluHKkiWV81wZwVKSysP1a8JnHGIpRsLIZvQD2V15+Wpn4AfObXH0Bafe1sVZ23dGedGJW8g
nVF0RqenkbvSaZYpMEWvdRoHqabyha3FQqZrHSCOCaAWL0+itohLEHcALTC64jElKJl5ggXM63++
f7XO7HhSpRq90ktvDujfg1JwmEx6mKoY7zavIw9scUil61C+uF4pMsVGu6TRpDn31VJ9jgv3qeyJ
rw1JBGK0L+BWBQDNibKsDwmvd7dHuDmTyHwjeMGmAhLociY1d5hjLYvXNUs/ofYYQb76ELvmRy4o
sCzTFdqEAot8HIL0aQKwboQSdTWjzPV76t5opUpMbgwGXg2uNwBJVlIMaTCCJ4NlNDk6Vgwoldrk
bmnHA8mmu9tztuHnMONAahzhHuiepc2VgBWzMA3MGZsoitkTaHKcICHPSf/rtqHN8YDgYeWogNS8
jDAYqnRkogNzgdHwu2QwD51uB0brKKosG2cSgm5gAMC7uOoTS9NW6Bao7EAlGBH3mKQHVWl+cxR/
Pi+LuxjpxDtjxvOrImCinTvfpT8HQ1dcDyor0vVQAjSXsAx8Fa3dIjLxfIIE2FyqYqCtzCQYV0Aw
DT0mQCVkmizSgGN1QtY14v03j+T7eoiD3KpCbi/+AGZ2PfusG7VvsefbvrBx1V7YleKWRHijbXdY
JBtNiqlIwUn7NRZ35QKK21R1fWx5hInBgXAOnn71wpyHaSH1MJInlHv+zosyaNn49f3jAWoO3Wv4
E03q0ibqO2c0HAvaiHr3vembnYZGGO8HwKohyRUtQxv7laLVb30xIw9H5f1a00YAcFonYGJBlO9C
EzPeLT26F5cPlJDXQ9QBkgwEauhdvDxNrcRCLl4glVHM7S5b9GMPMI1X27vbc/dvHlp6M13YkW7a
0un6SiQmoGwzeYyJHdRNsZ+09sDqF/BqHkw9D6y4DwY0z6HsdGzdKpiEClu8ngu3foV0bnQcQu0g
CMbt2Jm+1YmgyFAxn+6z5ZsXj36mgVhpebk99HVkN2zK2DHe6gUgVwhsqNMiU/ApcXkw9d1j3xgH
W4yR0ykShRtbgSLKAM8qDsdrDqSx5HVXVmhNh4eFWdWGreoBrLAgD6mvuTmYnYdghj0CGek73dsH
5gywBsDUoCCBl8+lV86ZWY3I8iSRXoKfOZwhB6aHXvalHg/jB4BeKAb8sbUO9uyNWI0etD9NLYni
eZeY9zT/bE2KTPfGSQgTSKeCVAnBhFwbmgyUHlLPxjN0vNf5Ps8eQYZiPdGPFKEuDElH7mA1SQy4
CJ4EfPC1vvdnLeLeM8sfSm04FbQPoDAT8Piv28u16Q9n45OWi/R6YsVredX0npcKGj0/bn9fNX/S
EkHbXIBSCt9v2I4ax8YJIFYyvHnvZ7BdAez4f4W0oZgm3cg1aQgEGQtMn0OTozvHf1WT9ZUNVueP
c2fdcZDv+e8fGp5WEHXG1Yy1k0yOWulWdELg7Nll8smdvSRMcVauBPx1wIfF23tjJn7fNroReVDc
Yx6ovkDVexWlNa1ltJAwg1EIt1bND5Q0f8SJ4g7bNILEFUoIeCvgj8t91eqQKwM9fQISqx+dR3w+
fQW5rWL6tjwPDLBrkw2SbrguL43Y5dQ57YxnVcxbf7IrX/Vu23I93PYr8aOD8FwOnkqXtgTAxjQS
Pp3umXdv1ajwfHt/PIvsDkCOkOIBSEV+01ABjLngJd402itvTmn9/u4JJCH+GJCZS3HIWeOiFUh7
OL8Y3SVFYGbgLvKNPJjs8LZ3ba4JDm0U+DEicLBcrkmf5a3Xdwle8uREdq6reMts+RV6/HGvoO52
XXTrQFTVl7VLnmoHbEdzBXA/SEAf+jFW9YBsRWFnluSKG6gKzS4RQA6s/UdL+zwUXQAJaz+33486
pWjNBLc4Km4g5ZLDklmLnWHGFeQmkCuE/ot7j6b1UhGPbwUiZ1bkW7uwc68v1nwRdfNXwxw+id4+
Gpb9OcncI2LewMt+3faEraVyUMRak18unmrS7qyNrm5mB9cR7Q5F2vmJEZiWYu62FgktQchYmqjG
XJEWOovIADAD7sLoF1/XPhU64jja+q6+uz2YLUOoXqAe869SsByTDCQf+SRgKLarUyyS2E8tcgAx
bJiI5QMFOYQLa4oFTgF1ZenwTDxnAJsFeuCEDikJDOj9/KhrefePgXW0Z1GPh3Zqe9DQqTvaWpBA
gWL4wDEAC6BJs4Byh7aalIlaqiQmIrHQxsch5qGVvsK5NtYD8ASgCFfhPvQlSiNI7KXr3GHFz6dz
7nfYosKgAU2Gt6b95/bSbz2hAeZcX2RwZ1SupQ1aLDzrYwf1y3iIH9xGvNl1H6TQ3EHn1jFJlmho
+MmrrF0nBlWaYP229H44ty2fQk4+MSsRsL2gzGNODwXwhaN235FxV9qvdcMCc1ScFBsnOEwidb32
7ayZ30vnyJF78ZIcKd+aQa9nPkwaD27P6MbJAHp9+AbS/ZhTeTO15ehNXvz/SPuuJklxYOtfRARW
wCumXLvq7jE980KMxQkQRgLp19/DxHd3q2i+InbuzsM+dARZcqlU5slzOrQduQ7kC9PAHp2I+lt1
2lUzaBKZpagR7Sxz16hFTrleKqTXLHIyuBF6XnLIbH8jvl+bL1RNkOmflaghH389XwCGkEabhRUs
99CnkLjZiHJWPDfuOmCv/yS83j2HqlawHrsShZiyCp12n4gDuN8E8YIGZECV426szkrQ4yEZibwA
3pHo6lwcXatqe72vrRLP5CaURYlKOvh0zIObpYfOjW9vhdXDhR6Vub0W5UDQwlzPXjMkXVv4bXnW
mzTQoJyZUT/IhAG3NAYmVH98DunHX5Wz9Sz707m7PFooSc9JFh+13OWxRjLUzXoTnCbAuLl3AFvR
IOs6+26g0wTCSr2KiMU8lMGaJkyQ14SkFi8D4Yzy5JEKZIKkvk/yruiCIXOLF5A49OjcJH7cNt6v
zJXsxEd7ihni142AcW1jzxDzmUEPXnYZMdSmxx2vZyVuvfJDY0tgqGxcE80WgGotb4PGtH8MLYMG
UjZMgrmtPLfEn4JGz499m9+7eME2Tz0TB2Ri77uxjibog0Ffbac59NhDdPT2Hlk7YEBvIRk/0wWi
T+56i5C6TQUoliq0YA/7MdMO2V8UHiG88q8F89qCOzGuuAsLtAl6/Y5vCW6uLRgiIISTHv7Dq+j6
+1bXWhTHrTrzSp06+sFDb3tq/viLacLzwQaaHUQAS64zZphlZXlJdXbETFsS0S18zZojgobSPwYW
d27e2lbGShgA+mXHKY9HCTkwnJbfqBedxk6vAllpWXR7WGuVaWQX0Hw568yiOLjwRxOwz61X+BRS
H01oFX6YEnCIlb+cvA4G91QksS+eCKE7t/2ZA2J02/za0l1aX2w+TkXtOImLRjd2n3R+XFnpzuu3
QB6zl1v6IigLQYILz00w8s6/4iIgA97Sg7ZAWiGH0gcggTlAcvuYZC1ID6h5HJEXKOeKu+2dlCk+
19K886bioeHpr9ujXQurPG/GZs8NqXCN179jsLSMV2WNjdqCtMj2OxZr6cBi8NvxIEutZuNor8wu
2NRn+Q5AtnC/Lby/VlfW0PtNjfJyHQIzGObuiyE+/OdBwb0j4wFWCfx/2R/s63U1yQkXaF8A6AR8
YDAQyKdzRKaQRb5ta8VXXdlaDEiVk1MliVeejWpn+0Fphre/v3IGMQxQBsy5XejDLmJRi6PBz5nQ
olhYL7nhxAm7H+jvlj7w6it0oTesGSvh56W5ZSyQ8A7g7ATmPPPZALF2ezRA0JvRB0fnQTk95BJS
Jd+Yh1yjfB3SFzlNUQ0V+vGbSH7XZKf5v2+Pf3V+/x3/MklncUsJtBjT8yR26tkQx9uf35jeP77o
8hxaUB/stJKCH0ELffU8eFCHfBbNS5p8ovrX28ZWuE4QMV4MZrFZ3NroBfFzWAP7ulRvXXrH5Fdd
+8W8uz4ZAi25o00fJIMZNsUTHY4oCwW1vRHvr53By18xT/nFmFsD4QuudnrW+lfOApoGaosHYMWt
YKBzSojMpW53nvYLE9IlUFTvsWqlw2NHaTtHp4fSN5+AGjzcntT10fxranFAOOQ2Hb2CKZ3eVUUf
SuiLbHGerETISDYAnom6GQrdy+QmoGssrx14a+ZBWZV89Ucvkvc07NMvtwezttsRh+ODNhr90MJ2
PW/l5OJC83D10WLHINQZ3/782rJcfn4R9mT2MHSmhXG0xSGnke6BxRZgh/1tK2srApgSrm997vZa
Vk6xKfzBGszyzLJIp8exO7T/nUoW2Z8LE4v9Rf1esaaBiSa3I5o+NHMs/xeS2bCCxggg19GJpS+7
7vSWSHs0XDwYgty9T+lfXB0zlgs3Lx5DSP1cL7bmFRztrxLBNuPB9Ahujo2H5OpC4M0AzCVeke8a
L23eF06rj3g2pBUEi/SQinubbHiTtXANMSLaIfHsRgVy2carG6aQdYpZYsy750Z+bHRgvh0VMii1
IY8G+k4NKu0paDnb+rUjdWj6yQa7wtrGBi0BtIpA10Zwfq6nsrXHho1jRSFxx/UdxFqdGIJx1aGs
oMg6EFG/3t7iq/YQdQMAiucJKEKu7Qnbr+2O0eqcY0YlMjN7kb2hUHXbirF2OwHg8I+Z+WdcuNG5
PcTyJ1A6gInzVEHX2EurR1pmcW27dxnoJfWsjGqkhzJXnSxmHkUNCQJbfHOG4stg0kees5hZ5IG0
3oeN3za7okUEi44hdImjAQ6khsts75wiM3WZ0DOyvj9IOwyIXNFxyyEJeUpLcI2I0i6DVpeQMDWK
e9K3e3Cci43dt7oQF79icZcZeqJMaDjDYUrowX9SehMowFl7++NfDRfbe27AxaovDmuG65lZrUPP
liweNCiN69TYWxku7aJmEPrOHslkv3SufCqr+iORW4HK+kD/sb9E+tFMgjMmhX1/erWml9QK9A6C
kRs7bs1joLCGW86dz9LSdedN1baDXdYYZRtaw2ONPmo9392eyy0jC+fd25CH1mlen4XzvR4Omvih
zA3XunZhz4SUqBMDTvOuztr20nfTlFRnE2V+vb2Xmh/qZDpo9NR2ZGM8axBJQFj/tba4VkELNdlt
7VZnN/uK0g7atLIQSfJAWOhyL7Iw7UAZXZ1s+wFNvRsrtuYiLm1b1y6CtTbTKxO2C+4Elf0q/CwE
W2ZAcPj64iNqcxuXyloC72q0iyPnIgegZ51XnRMD6to9GAj1V2OqY86fvbk1vY0NG+o/PNuY5rVt
4xDTnymNdLRFL3IqomtSl6oBORs0k3jWSdJvBt+CCK9tHCT8sWeQuZmZQq6nc2Ruz2QKj9uq7lU5
/l1VG6dBJ6hmTe4xTzYxHGtu9NLgPOoLF9+DibsZQfZ+5t0ubwOwXyor6r19PrNWB8J8puQw/AUO
FQcDEtPAuQKovmSjlaB7MKQHjKBLq9Ck37T8tdxiuZpnank/zOHAXFJFr/+yyG0RxUdwJABIroXl
vjHj205k9fPAM8xXoGG+azPyqZ32JkHLVAMG5Io9tP3htoG17TajTv+kv1BQWOwESgZ/UDnwmsJ5
Ec1R61+SYiNqWRvDH08LBjwDSZjZ51+s/dAMU+FZEEYx67tKfHbzjSzTmm9AMDTfV3/kLOe9d/H9
ZMrNJhMYQg0C5cZzIsa1ZySB0MmhzlYn4kpVL7dn7U97ynLZL20ufGFBwbTd5oAEQwBgR+syBMPQ
Pm10UIeWcQnO0hSZdF7RCN1bu6bNdgnJI6SdkWzGe8qrzy1VYY6/eUNzXw3ZPehVjrXDIowmzIbs
Z2GXcW7yuwHU0FrVRh4fjk3v31mJe2xtEuuVim6PaXUnWPA4BK939PwslgkIdAWC0rldUhx5E7vN
vvrv5L1gxUAGF08jeB2gkq5XClFy4Xg5Q+cyj5BF0sjGaVm9oi4MLMuzJrrKUgH48Zk4XuBYRwnG
TmegO6I9Uzfu++dB+9GBuE33tmZvdRP+O7RlhtGCWBcaJICu5hq0EyCg6H5IpzPrz0kzhHSLpnH1
SF1YW2y/KhmJCUFI6LYN4nXIZCTKcutZtZrGuZzMxZ1LJoAu/QoF04SUh7ongeicoCRdkOf2kYAv
sK3VGyAWH22z3RWV90wddFE5VphN4Esfyafb+3NrzPPfL465KFGT8ub6rZuDqX9A7Upt3PmrJ+Bi
Vue/X1hopkSg0wSH2ujHQCYHNbxYW8D1rX2yOGVk0HLT5Vi5ohFhYn+QIOFL6VGWYlc2Pwx/I27a
mrRFNNGXg8PcBAdC43cW1FWKdiPZt1ZuxJnGyx5cN38q69eTlhbgQVU+liU10QXbvSXFByQs9ORx
Mp5r8eg5L5rqg7b8KNjnirYBbWK7T0LbGgIq9g19M5rvw7Sr243ytTHP5DsXffHDFs4ml26VthI/
rCSPoikiD+0AaXfW5dHsZcQsAPabMze/K/ZTr7+Jdpclv4v+WIsvt/ft/+cc/e8MvRNaBqtBbeQU
Xo8qI2w18jgBQhjkRr1zEPuoQQ968BCldhdp07BXUEW08XNB1HswEv2EIObn7R+0OjEQQnMAAASC
YPn6ERLyd0yiSbqXPLCGI9ooDiNkBXtn4+JfPU8XhuazcHGe1Mghxjih2cg25alG7buvuzu+yam+
dqSAx0R3PAjWAABaHNup0JIso7j/peOE6BrsyRgyB+KMkDEd83RPk63m79W9dWlycYqVzNJOdfD2
tBdhzne+93VCrnvwn8tcDycdPShlFk3925Tv0AkVmtoUk/GxbxDS+1uc9atPFYjCOeCiBZbrHVLD
8DVoq879VrX6LNkeKt1BNR44e3JEHgj2zR7epnIDobbmWC5tLmaAmBk1xOxYHD8/sCBT2eH2Ll1d
1YtBLTxX3fSJoUoMyhlZjFa2sGZffKIFqh8iw37l6f62vbUnEUJIsHFbKFi+Y18del5MrsQu6li+
F+0UjYmDItD4QOaWmNLcGN76/P1jbhmpWKYouG1iB4FHjQE3LzaGs3b2XDBh43wDkQTuk+uzV5eg
SHd1OB0TGGJH7B10OOf17vacrZ+DCyuLEAF72eYc2IkzE6iwyBeb3NVVuQe7ztS91uLFLp4S876w
jMBlHxj4eZP+ZRp2VXW8/UNWN8vF75hn+8LTgOfD1JIBv0Oo++qTX4SiD3Qr7rx74m6NeWtmF+6m
57oJgWTYyrJvGn0Wzk/4zzx/KyWDquSn1jkPck+Kr167Fy4L5qZiaPfeHu9qoAtFNqwwEuoA9i8m
Xg210hoQP52t+lkfPuqyD4vhUBROAJrk0E8gROjaASHPxda5XAPPIHEwN3EBtAId54VpTzGVg6QP
zVV0bOPBNryXQcivhcOqALQBvwhpaaxnRrJzyFAAjF38zqXZvfK8/j4W/Vai5v3SmyiwYy4A5wFD
5ZK1BGpYY1/VsyNyZGDlL57y9qlog2Z4NopP9rQVwM2O7TqsuLa3WP6idFXaN5j51nyukw/ZqEGZ
aLetGPHeQcCOj3ZT4LiwVkt0UJaIIWcTkKAFD0HtmHj/2UFcf3/hIDR9KCS4svFg8cJ0fAEj5hYr
wfuVMbBR0LroQqkDGLjFu9wdJ7fq51bJzu7iNtXPGaRqNbyP867c0a6MuNh6l69IOl3bXIwK92Pn
M3dO+ejOI2BusSjNmNZd7Olypw0isqviqa/6b1ORHPQmj3CJRWzI74VlRrfP6NbwF+eEeMKsx/mN
Zks3gNRTmM/qnR0kyWk8egedfb5tb9UvXUz3wgcamqg1YeIC03vcyGA1gBDMb+nSb7fNbA1rsf89
kY16wecXRXeoLT+i/BMbcLckbZjqKLPCC9w2OMfp1wfuekkXkYZTtwN05nBT5mn9mrT1z2qajlnS
BLUE1bTN7JDXIkbZ7PAXdlEC0S30mCOwXGxfT7NGCm0OZPYy/mDQHt1m7Avk8OKKlne6Vh/zUkWu
+IsuWR/JF9NC1g+KFktMXeMCdWvU6Go3/fKQq+bYArE5ACnFHGdjZld3zIWpeakvbs0mM5rEznBY
LCpjYWgvhuKRKKoNqNl7j4kFRC+T6+joL35XRaymIbdbHWbKegj6/M4EkKaKuy2M13uHeW1msU9q
yU2m+TBjJsO3UrN/F427MZLVrXgxkjmGvJwwK02qUcGjgeDzIbOye5NxGmjSEYBXoi2Vdp9VKeNG
Qgj49mZcGxwMo7UNXhszuTh1KThlxdhD8cbpyhD6E0HSbtwHaxZw3SApB2g0dKwX7mpkvDCEDbi3
Wx+HR1b8Hz+/8E5+pxVIG+HzWvVV5t+SLUjX6s+fKV6BwsEzcFkaH0YNP1+hoQD0A4952uFu/pvK
DJAe/5hYDAFdjdTiBuD9thflTliJMNuapbUNdmni3TI3Q84djnh6SO58cMm5TAQJqq2V5KFhl79w
jT5paRfe3l1rJxTitXMJHgSfIJZc7OtUpV2dKWT6cuRL1RBbFv/kjxCtLNjGPnhvClUMBGzonQGg
EP+uTdVQjgRdOQTWsAWBes2/togR+8R9bhqPRLeHtRIlzyUTPIAsC+zF5hKzoeWV8otZFggs76FS
PwF+CZQsAq3Z9+Nn3WA4RsjCkTwutK0cwepAwdJJEKL7sxDN9UBdPijTThg0gsiI7mGg2EN9ZNYe
sXNnBAQsSlsW37tzjBZQDUizAQ5qLiuH0wi0PDORbmlH7SOoyKFtXSIFt5HUWR3XzMzvITRFh8HC
TySjSloIlYBiT0KPmDtdTA37RLl/b8otOr/3xwEjurC1OHGEaMp3OtyFpVtAkUG7KyszEtLfsS6J
8qqK9aF97iqx0eS7OkTcvfOOgcLtctuokjACfhG0x3I76uoJ3crpGPj5cCpbSNHd3qRrqwbpL+IA
BI66yDIbp5KJOU0NtiaT/fQlMLw46a62Ecu8946ofyIx9Id6U3/XmWR2idFmPVJ+jlQT0o0tyq7t
Vry/ZsScmypmARXswcXt6JpcjvaAgKnxXtFnEzjVFtPF2lxdWlgELOPolIk7M+QokDHVDbAbiP7y
xIr/+5JAbQvQbQLW63dqYqmZoBmGo6arklOrHWsSTOOGx111TZc25j14EUqAEi7VuwFRrWyKYPIh
bPKp6mREin0CKdPRfE6GRzn1gWF/uD24eY6uw2lEEBeDW6wSyEQNqiw8Swqri1llB5n+JUO7MVMl
CswCtBdb+2J91f6dzsWqaYORdsKBRZY7H3jV7VtBowLEfBsnaSUbdT20xTWWuT1Q/hKGqmrfph/0
og795mCYv7Pse0fLqKV3o/0J7aOBbZ0qEMHbXIQWP7rZ6+05XnMgF3O8RDE1UDeDaDYKSa7eZYE+
Oi9mzU9lR3e8NY+3bW2sp7+4Z/I29XwgK1B/8R8NeY/Ci6+XQYJsNFFf3K3m561965vX+zbvRWo3
Dp5/yn8q81+62aGdDBuW/eDQs05qMM/Uc2fHD2N8vj3QTdOLmyeHqI5pjvOstpHefAZSPme/Rv8s
PNzoyRdLPUDvJSAj/b+5gyVYxkCjWJlpGLI/xJV4ZsZx4htjmw/djUO57LVs8/89lIiKPpW2eUy7
7FBkRjBxGnFX2zgp6576nxPpL5yP8icrsT3MpDB+gy0+kOLt9lqtXdyXB2DhZLxMcwq/gwfVLBJk
Gvi4BtAji3wACUl212veI7eH88j/AqU7uwA8N5EQxPiWcM2pawqtoohOLC/bl0YWKKPa90KEY92E
iu1K80TTPBqqXWHdeeNGzXF1GcEPYYJ/BHWYJa5dGUbvTBUckK8/TklEkjJs5CvRPkjAgm/P8Lqp
ufDqzB20S6BmnRZMCIaXwgi6QjMcmqhJ9xmJnK3q0qp/AW/q/zO09GW2m+tTMWM2EtAIGZ9YI4IZ
flql96b9221ebg9rpZaFBbwwt3BnrVMVpVPP0o3+K62BaqwaqG1/JOykWz9796EqDmO78axfddcX
Nhc+LW3A9tAgawbqY3ffevdm6wT98OD4G3Hl6rG7sLNwYNLK9AzSuMAXOMgAfmqnn7cnb2upZvsX
MYVd4G3cmhhHN3UxZ2ZgtW7sCj+SIBXqzCbKOqANbttcvdwvxjT//cJmKn2vriGafXbIIYPkNw0r
K7ptYnNPLNxV3dpczyvMm6PUU+3lUVo7z72Vn0BdGVV4SzJd3wOccDAmuWF71ZGBsAvYhhkStXxT
1WiS1sH4CUdW96Fb36dAbEGeKHtNCrHzku/Nfxcmw/5HYRUM3CjOo23yej7HCpVV4MogNp8au6by
v41VESFP9+v2nM5b4d2Fc1E1WWx5UEHawqvhqWjBwtH/xv67nv08jn/LMotxMKMRiqS4NAet+jyN
EPEm6ff/Pga87edrbOZcWLJM9RnYP33pIpLNSdwgja/3G6u/trkvLSxmiUuNZ6X04PvAjOGjUGJb
bI+y5u1xrLlytMbq6L/x0O6zxEcqztxiqDW4cvCJmB2P5fhFS/tA2VZY9hvh4trCXxpb3MwN3oaF
2cMYWv13Xf6keVtyiqsW8NhEuy/yA+9A6UPL/I56BMFF4QcVB8qvC25P2JaFxbKwnA5VOzn5+YOv
Phbup9tfX7sNgAEAcS2K5z6IFK5PYOKC7zUFJvbcB412kGOIguq01eew5qpBgWni3Y8s/7tsq7IF
gRY3uLHy6hercATzPASVZFCiolingVVswDVW95iHQgbes2hZW2aj/DYdc3eEPYmNlbRfmWGHhffW
GPZeki+3J3B1eZCEnSUc55z/4gpvAIh2phrJhtZ4G4D3+Xn786vrg1ZuJHmhTwNRjOv1aRNLo7TE
58noxNowRcp2Qdyeh+24YWltkcDMgEjSnCmGl8Fki6q1yXXcO6Zwwn4Ex6D2UDd3rBvnUtdjlpV/
sbEhe4WWcd2GBseSuoNLT7Qg80QGpY5EQPXw9syZqwNCEuiPaMUsIXQ9dX5Dk6RqivJcSK6jhYGi
NpoqZCMtBxW0aVQRy8FmhwLfZwOg9q+iBvdB5iRtTNWI9EAqVAh9cGM/9sUYayB4C9Dry8BvIsen
nLAxUCn6bBPf+Gk3skEzHmMRiJ/RqaT5EwqSlh5RjXtfBEvUxg5f23WovpFZv2IGMC8CEVYM3CGg
Hj5rGQRSdKiuYX9slWHWLoRLI4tIpJmo1iqKCYRnaMsi8JCwG62/cNGXRhYuWrpdDjYKGNGC2ttN
W32rqxOFeB5QOcT07xLTVu2Dwz/rSpB2kP6ktw5kS5RWbCBU1k6p7YHIahYlc5ENvN5qtuzsFMBC
dH3qxUmnWlCJOkabUqCYvXFqVhcFdFlogUJtDCxO16Zcr09HJ3OKs24zeZgIbcC/m7iB7rL8cPsE
/UlvLOMmAP/Abg7WaQK+5GtbFnVJSTUbHZgDmoAchRNQTa715Ng1lCQyb/QCz6on4O8SHvcqQQJv
6r03TPUXXQ51qAu7iXpwHx1dTdjYO0IFusMsZOH87hG3URdZugbCnaEb32gOydi86+QJndRdkKJ6
9yORukhALNXZTy0dvuhCZnf+JKoID2s79miObkmbew8eCgGhyjz3XOG+D4ls3sBWMb10eq32jsXf
kAD4JnVZvhgpOi0LwIzupEfKeEDzD8iXEFzL8rsu23Q/qGKmxAHCq5YKCRZzehVZV0DDmJv3k+sk
waDnTgCVokeQf5PD2LhOMIwNDdB3kweDoF90X37NQLMSooavdln5qZo+eOq5AXoQXCd7EJ7JXdlx
CL7UKsiSYoxGoJcgbtoLkCbJsEmdMGmgDOYa3p75VRW1PTotrcZCX7SNpFNj0SbszcE7eYCBhS3q
ILuCNe3fOADUYAGqQ1v2e8Yb3lDFS4EnhwLLhtlVobI/N2LDla1d1pdGZjd+8aZqODV7mmYFINV6
CIXkTyb1Y1VBTmZMd1jxjfOzAlCeld6gW2sC/4g+o4U9OmCsAx2Kc2EOIqjzZDz7mdYcG+Indw02
dWhkcopdzfTvDK5nr32LWkbI9Gl8QDcs2VltQU8Tnmj7IaXWxut8zV8BRoScCigJ8CpaHG9GvRIN
/YSeDfkZPVbJx9tHeu1OvPj8EohJDaRqVYbPy/zUTieAPl1nJ1hs5T/qfGMoa57KA+TaQcMm4vxl
aNlPjQ7iHfRvU5KcUzd9ICCB5nQL17Hme1E1A4IEMFbs1MUFwosmNbg/oIl3RkHX6D61o6xxdhrf
cId/SjpLd3hpabFzCJSIUSvhsETSp4KPesA185hAKdSReQh8a1T2NPD78WC5Kh794TEzrc8km0JL
ssNAq0gbzWgct26f1YmGwAVcNBg0EVFdn6DM1PtkTEZ67twftv3V57+cLWWhtUMKKoB/TCxCgdoy
ZMsKScEx/23oX1P/yWS7pHxJwfN2e4duWVosZ2olqhk7WMrYA6VPgu/cCe0pYb9F8rM1a4vVpOC1
zMwWs+bYMvCr4zDNjbUbQej65sS0zWEBukYWN2ivchCL1j2ITJDTSyYRugAe5u4RRZMNS7NjeL85
/7U0O5YLN6oRvcuTBpbQh6CH4NLowiJX1slMinyXWHDeeQPx15Th6tAlSkG3l21tNgFxIMBuIiP8
LiwhFrrppN8W58lXIdWbKNfRIlh+vG1lbZB/fCNIQ2el5sVOp3XCCrtDiiK3CZ1bRMcPfqcjR9t5
NOgGmzylFRd7A6HxPSG1szHIlb0JGDDCbvC4IGW1XE1wQjFQcVfgoHKApjAFuVdJcUxq59AW5HNt
a/Ht4a4wN4FYC/k4kESBF8Jbyk8lFkhefZFOwPhANq6c7kj2WXONXdE/Ao6gJVXcZ2+t3wVu+3u0
xzDXT6z74VmveDME2CtoN86fDG+LUvD9LYJYEEI0eCbOL8Vl5h9yelqWpol8rI3PomQxad9kbgG6
80v19on5L7en4f20Y7rtOQrF3po5lq+39tSSUtNsXT6y/GWsvrfVFwre68ooI934dtvU+w12ZcpZ
vBlBWN01RCr5WFYJMBA7v4hLYDw99yNPz62MwJl32+D7+x6nBr3UyL6AcwMFr+uxGVQzMyhLqMfK
2hUiyjbu4NXPI9QFQysqJ+8yL4xKS0qHqscupVFj/LaS19u/f6VOiQF4M48SikB4yi8Wh0LqDflK
TT7y6ckeoLVjHjX5ufMey2HX2+fK/kXHZ+kMG9fE6sD+Nfsni37h7phCXZaVhXoE0oj4L9lfIJpA
SA1QDDBigFNBtO96YUTu0IwVwE+XQxfa7V2ez218e637tDGBf+Kga899bWlxEREieZaXBZpHajTw
WqjA7pxR/26lnfexgvIn+AMa8tZ5bnGsKLOPpU1YxEHy97VOVPfddVs04Dr4efrk9rsBjWDoybDk
rtL7T3grOo9Ay4CBIC9JDGCx+zFN0p8ldx0e5spJfihflyBCnvqdR1v+ZuXuh4I3Zsh6Uu8VOk1g
BnXwOC38/KlrTPN3PqaiPxA8CO5MoaqPHsVtxjiB3t+YePd5xaaXtqo6ZEq04TnztE+ZW/rP0NCo
Yp82+p7KCYmTtC6zxzEl3R41N6cMoGlgxW4FxqFQ5J44ir4EGTTJNDwyOfBj1EzTQAAMubdECXQ5
1yDnkNrWjvUJv6uyiR0Lw8HLsRXqZJMxPdoNLrtCDdlew4YB6TtayXvQA+wEbc0oHczkbCCuR0sD
enRMW+L6GPo+NK089QPu6N7bWFfaU1Z0sg2c0RHfR2+kJ13tvI7/Tvzumw3s65hrB1VYkQumlZes
IN1dr4vnTBvsfT21/FiQZoqzBuATtAfoeMu1MhTMHkIXlEZPiWDdI0c55otj5trPBo0Eu3wqxKvt
a9qd8lsVSmtwv7Zkbo3Ih+rJ6WS3L4kssMKGkqEhnexrxw3vuUEQAMqp/KcC2+WuV8ipecTOdxVr
+9j0M3encqcJfTcZT+i4gCKfVSWHMfMZnrHQFADgAMivxpxCwyiLI5pZCL4yirCbzO+88Wo05EsV
KcfLIoS5Q6jVqNeHH/XcCEttKl/0wa0+qqbzXkqzKR4ycEgFDbo97mo3NZ5EQsGBkXQVKvEQX2JG
yj63Fed7iR0UUvDA712aOA+GlaJ/AEB0kMEjuyDNHlqVkMxGZ7k7BIZD3RN1auubLi3ttzEgVvQL
EAQQNIAeu6rksWj0ep9zHZM9VpCt8MYi5p4OJQPZDDtXM0RkOj0/kqQxTprFu72bgjQ2T/Ae16TR
hm2fiNAsCnNP7BaRU+U5G37/fbwEoSuw8SBgB4TxHZ1lyQE8NQTJnuZOyqbqT77FXpQ1/efE1GwG
2SIUXFy4/4UXg8Z84YrSyZ5cwwgJjmRPPrYSmctx445+H+heO7HFNWAnGnO7riye0MK1M/23Nt/7
4KRP/B+33aW7ckMjoQ9mDXSA2jN1/LVfRrowncp6yp8mKyPfWsctKsg/Of0psQjHmUbijduJF7v6
oA64GAnGavoRI213co3SD6aq1CBc/hVZ09CBqsnD1BUgTOFfmK1DmtcdYp6j2X5UgzpnlT5+93qc
AJPku34YzRDCK2YIAjb7qcY7eg9V5CkuRjThFrzqo7ajzcOQDNYLakLtXjNVshMJBEcmU43nnGta
xHr6Wfp9d8gd5Ho0u3AjwQV4YUE7vS8qxr/zgda7ivg/ZA21wrRFGdtVuR82fmI9yBZpts73dqbD
+xddqjH2fK8FOrAk4rW1Snrouyrb97rMdr03OTu7A0uBJXW+F9gBCGu0Lgsrih0+geMFpXMdD9XE
EoHb58PvITfsQC/EuE96SBxlJQRiW9rnT5XBWVj3Wfs81nIrWb9ynV/t08Ud2JatJiEJmD1x/3MB
QgkKQMntjbNmwZklcSHhBK2JZYpWtj4jjccRDhtToDk6pB82QpKVqBjwZ7SfQpAbz4AlItRXftMX
ep4/KQ1eylNgbqqDTtMCZFgjUBuH5hb7+ZpF8KQBEAM8Lbp2Fmehkngr5T3D6aaee4fg0r1Xjq5i
o279x4wRrwx02mevajD/uzQE5tCcnQqA9CgWLR1L3lDNEUb2hBuoAWUd+s1qsLXdXrP5I8vICE3D
8Nv46WDmt67PupmkQJJLlT2ZY2QJ8I7GqojQ+Fjwv9gcl4bmzXMRTSZ5oSncbDAknhI7D+pq412x
FiYjg4p1QjkKZATLl2udGRLasVr21FrqMZPZR8pHAQ708bfKx+ckc5BPNx/Q8HDfZ+Mv1k4f//tU
ztlOAIpnAqRlJ0Jfeb0AqCR/opb70CQZ9DwS85N025Nf032aJc+37a0O+PKCW5REyqmt6lp3sUGY
29yTfJjuWyTw4tHhZqxqpzilePmKAKGm/2QNxL/jKtNOqIEmmwpT86ttsY+QSsUusuerA1Xo6+WF
OFdhg5YzeXRVI/MgI5W/70EY8dExKytooQgTkaGnB1E4Muq52953Fe3jkY2Qpp3a4sv/kHZlzW0q
3fYXUcUM/QpIsmQJW3ZsJ3mhnMRhaKYGumn49XfhW/d+ElKJcr4z1HlIHbZ63sNaa0NyQTugFXq0
ytFU1B/tOn6pNKcIiMDub9D4eB1FKrlrIndcw3H5C14NOzCSt9u4i+sGGB4tX1OLiacyH+1jAsaL
r7X5sO8TkIV1UPICO3VkgGILiggjofLHgB15jAbhHCFQG/+NGrf6Fqvw8L++UJDUUxFXQxZrSmuc
T04+CKq60WiEusaGTdYb+ksB4aQnRx+LLWGg4tpIz6ObkV2v4wxnPGEpWeujFv+9/Uuu3NCo0AGS
gVzup8Tf+Q/R3MHoYz4YYZ3nu7SodksJ3GsGQDmYeCNQsUWm9NyAzkpK4yF2wnKvWQ/lEpdx6fOz
XVb0ikxbA4onndjl+R1KZLfnZ/r/Z7t4aiT0/z9/csFOLqlKmLkGOrYTIvVaij9Q5W6XGjNfSzgR
SONOzPJJFWIOzQVH2tSGIrXD2slpBPau4kDOJkW3LhB6e4etHMjHH6dk1bBhKXCYKN/VOyUCBb1t
4if0e/TATTLWVDjVMVM0dSVQN3l3GxuUYM6I+R0iGEtQ+KsTf/KjZxMDdcYsp+CxhI7zRLdN8zUg
IxJPaFqOPQOYAvrdoJZ8Pu9uidpuZHIt5BRNlrJ2jyjs7UtLO5mwQEMEGgIJFOMCezEYlTaQoXBC
N9G5RzoleVWTqIfXKfiCqdlkTaZAfARcbeocNfUUPh8NaLhKjztIIE6MSeHlicl/pQqi4y+PCLcK
2H0WNMPhpc/8A6GjbgmHWIQc7JsCfdK5eEu0JbdxWtmTI/E5GPgeEGf41KWewyBShsjRKoc+jKSx
yqHNxZOVre47vsRbumoIrT8QdUwcuzlqTWu6qFfHrg81jZfbGh1wV0kDobDWTX5oOBLB12cPNbP/
NzebPVY54NPZMMdY5iEMCuQYr0zrz20rs1Dqf2cPXhyyWyjSXVCYdF46HHKSfSj6qXe0vXGH0DR7
L8veW0DZiNkAAETXt43ObrFPoxNfD1vDMKAmP/P0HUgTyLKRMCobT+qPdsO81FioKV/b5M7UJh2u
I5B5Fx0AdLUzWiB0QjN1vPE1ar/IzfocxamB2SmyB8ZN7PE+VF/Radwz16a21D9uWuP53j41MY3x
5LpHt5Ihz0eYiO9USBwpf/wxQjbl1+3luLaxgb2CAitKAujeNIvbS7Vzo4rDyig8hWwkumqs7X+a
rSlgB0QSKDljtuax4/C2T6gIk5askZD2Bvifpv1xeyhz5PTnouBWQ24AdwKkN2enxu7chlENBMmy
xcFcp2DqCGS3EiAz7qkFpajXYUlH6dpGOzU5G1mqAM5oxJUIh4NRrfry7vaQlj4/W50eXivTXUxc
Gx+78QGdrm9///IwoscQhMSmLJQDGNm0O072GOuNLlIK3uOWTv1SDRvzpzmyBb/l8prRALhAFAeK
CDCmc9FVF1o5PM+qIcwapYYAiyr9oVEbAGYcvd8lXaW8UdOMnwy7YPcmuoctofb/lx8yP0uuaxq4
UfGfC0aoqsSx1SlKF8Z2i/uGQKplTRGRjejMPva/cDaQXjZN5DeyPEbiL4FeL6GAKvSo2fhod18F
Y03kt7IrrLtUg7KLNPT+NTLQ1BHUg9bnuqL48N2z58Q1yzWLKLr/GIlReKabV1tk5q21lurjfkhH
gbSTrqzQl5YHY6H9SkvSbnNttINSh6S1MOWrwN0cQKWjDkBAVfwua5y7ShlKaN8zzVNii+zKpnyJ
8NlA9KrmVXGim76pNdzjNJKezNp2g3RmurbrElELT7p7B/7aOnUKGnZ4UJ8HzpvQ6YkIHDZ8q2jZ
h6mmtvel0XiDu9XqKF8nMmYAOGbKXV1LJZAgvik5tEy5ztpXp1fEtoxlFzSuipa6KnW3uovWtwlS
b16SVv0O4cwHLnj3mKDfC068GA+OW7At7r3+e5pNgCcuIFo1DFq9E3Etg8GE3JAnMojm4Ij/HXIr
ByhIVYJeN/J1W+pdwKy2fa5SVa5lJ7IwrxrQ1OqYWmuk9kaooE7YrSo3gPG0ix0hQ1x7RqOl3wZz
tFYmV6Qvc/u3bjN7O9qsWA1I6e2KSIMgtCwdhntWGuiLk9uHJB9U+L/6QD2KJCPmNs+3ijJkT21V
86B3NCBJ0aUAKt1t9OHaebLqmweNAZuWQh8KYdOQ6jUK8dDGlWpfPQ6lo33o0Lfg0M1D/hsKowhI
o5GZXtvaznYkfNjHOiRG8xIFbkh8ND5RiOmXiqzYhLaL74nN/6SFYRxJ5tTb1hkNFI2ULNTGKt+O
0HsLio4UG4DqQL0faGtAcQCNcHrArI6EouGb1GWN/tvCisz14EZ1ipx6MYnvKmOgARGneswGsNDj
7iCRMxx/C1RfkRNhGvWSnnYminy1ueZjpWdeUqeQ/dITVI56m/m1M9LNAFWJO4PZ3Gs5SV9wP7JN
RpEjhWMah6xTZZBlTXpgjlWumCLUQC/K4qhZ0fjHQiN3zwWC4FgrP4b2rfNTXR83bu5qG9kkyYtr
1FDjqfapS31RRMUhHXmDdF4eoP9k9VomrfGzyWL6HKPSshlJnGxrreh3XONJSHr0s0BWvko8JPGw
MlYiVa+BDs19OqBFFtp0sreq6saX0vCHYmzvBpswaMoVnbZK4wFbJ3LkUXUAZ4zL6EczyN9Ra9S/
lMaN/EyrR/T2yUY3VNwY6vTUMjwyovE9Yzj2pYHOKSjR9DvkRQYjaHg5QCWSjxuEB+6mYTzSPPQf
zABUBtE0E/qbK6QW4I0ucsBWNZQKGpKiSEEUa0SWIDLWvUr1A0CD8S62lT810c1N1pYfsY5JBayO
rPATor9WqdRrqcTC6xUAD3XQhn3kfv6muey8utftuypXnbu8rkkgLNzKuq7YWGVQTZRS07+5OqN+
b8t3O+Lsj9bEOtpBOGlAtNI8KAlp7hV7KFejYbJ9VPViVbc92QONYnsAhbRebwFQPegKDdxUc/zC
rIGeBtIyXqAkXnsvQSqZJMoRcwAQdv6e1W6la2BF87DGdZNMVdIvqqx/+hhT9zwTMHl4GvosGGwg
dBWDjMHDJHvRYzvIxc8i/377Vb46igkTMOGi8fbMnMuROoNpWZSHrYe8rm/WysKLfPnsqwQytq4K
WAAq9/OwqeujFu0FVBEWOuqAW0rWXbn5hzGcmJh5FhwBv5ZxTYRduxPDXfflEUxQAyBw8PdE8phN
US3w2GSNzUPSVbu6aw92+wSo71fHoKmTzD0MATN5EcPKUoFsbSdlWHc7gKiQ2rv9/UsPH9//bEmA
TIsJHYnz3ar1A+UcUOrQhCybsP9yFG6TcReZYpWb+QIS5KoxB/lnXAEOao7Tn5+4em5iKqkaFzLE
md0Ww4GAvDioqad2lqe2/zBzUwsdxHeQTgRT/dxYDcw9QegyhPF7bdy57sLEXfH0QXmAOzl178Ix
cWff10ejzGmjyBBF+kdD51DacmsfajFPIOxD97khLyalz4qId53Rv9xetsvTg0qENjWsRlUeoJ2Z
Uy5FE5vc4Dzkmv6a1+o3MNo+jDZaGOTlLXBmZg7VNe1mBCGv52FfOH/VAWJbyJbfHsl0CM/dYphA
DzQUcqa2vfM9QTUmOnST4mE8/uwMd40iGQRn2gDaOsE/WMKdg9wTinCQ9jrfEHHrtorm1jykxnDv
MBH7wmJ+0iC1kct24RWYA3VxSSMhZDs2gEcqwVswu6QjEtXMcGQb1lVfrWGp99WCNcdei5170uty
xW3VN+kDqAmZ17hlvMtsqwYEpKHPA7pzrxI9JV5d2+Oq4rbpRUJ029szcuU8nv3GaW1OzqM5Vlpe
CtGGTa6uaAKB7rwvdyMklEytfBuKenXb3rW1hrQmKoKQh5o0f8/tAW7gCiBH2jBmeuXpsXKnM7EC
V/XQ5YtSVNPNNd9YEL1CsWXqpQ2l5nNjDbdKlVV1G2r6x9h/pMp3x3gRw6MGRewSLuVOpcrWalA6
YX+ksZCvvTazp8ang3Uysw1CMZJw1oZt2aLwrffvzOlfJFWJP5b2nSGW6MWf6aTL4eIigvYnmm7P
a8uSTg0njbYNc7VsJwyBdseMFN3Q9aEBY4Zn93VuZA8IEgH+bazYJ/CgPKvRuI+3x1pY6Wv3E7Lh
iKFURLwXab2O5UUukrELmx6ErbZWHqjIP2SyhDi+tqNO7cxyH2jLjhKLCvBAyQ4azwIlV/wsT/yu
/GIDiM/zjOHguodmGxgbs/PsxnntRlHThTxR4l/QEGo9SrPkz+0TcnXeUB0FjN5G6nqOarVFO0p7
0LqwIwyB2nDn1HKVtsmCpNhVM8AhmEi/A9E7fz5wDbdu1McYjF3ecWd4bojj92j5/A+Xu2OBLm46
wGaCzX9+DBRgShwy8C5kJKlRZq3ugRdelzob0GXMWejNdSXHMznDEL/Vp6bVc5eVZJQUI3j2oVNY
gbSUAxqKP8ZSK/zIBQoBtLm1Wrp/9GrJlb3mCkCYGURyeAPwBufTSbXI6gadtKFJnlXlDkBIHLEy
iBBrDGWQKG9NH+PGWUgwT3t7fuLh3IDSDAEWPDaz25RTljuoX7dhgRwNsHwCwHoo35cKOCi5RTaV
AwiOjJaklq75BBPWA16vo0K7cLamlGRjrzCYFbhYEmo/I+P26/YpmPOjPg+bOyHS4JMCdz5P17VN
ZyS5bmBCRzGuSF+Oq0gDfjfqFMMrkWQNYgAI/dio82+izKf0iTMGimg0MPBqC9kSpAnqEj5zwdUv
8immHwe5NYAWUYJBK9W5xwL6kuyGlLZhCfEjwBiQY9kp+k5Yb7dn4cpEA/2LRDKaDBgqyn7nh6e1
ALNKBewI9U0WH1pTLpzOa/v2zIJ+bmGAkHfW5wWA/HI9RcNOxT2BpBFpnxsN7Mr+FaUSz9ZH//bI
rryOZ3ZnT3NRAARW2LDb1q/MjH23hXLPXUufsuj165Yg1jOJpuP+ufQ4ohKJzekdtug7ekUlMhTl
R4uSyfh029C1xToxNCd6cz0yoenL4Urp+yjdL7U2XPr8bC8QtU0yM8I4JKCGJhHA2y2VF6/uhtMh
zHYDQFxFYSiTz1KHA1xPp4rAPafronsd9TLATvGplq0HZ2HqrjxGeIhwnAge1ku1Yt2KFA40bwv1
8GJY8crsVpOmzh40rHph410zBYkqa3oi0BxvHgJA3j0nFRLMISF07yTmXRLtG2vB91syMpvHsuj1
EuoPbRghBR0Xb63znoJMfHu/XTtCpyOZHSHbaYkqXLjuibuNJ/SbfWfqL5bxzSTBf2dp2ponriyD
1nJX5xjOmASp4yMR1Fp+3B6ybsEpubbHT4c0e1iEMYKHoo54z6LhXo2tJ4cav26P5Yq7CNHP/6z/
9OcnY5G5VUDMArNmI1SPy1+pofk6gOxLmkJXh+I4SM8BUQGD0+qd2NE75iQsx1Gi2WAhK2qpgVTG
anV7NNf2AKqloPuDvTOhYs6tFBQOm51O4VRekCfRgADaULUC4tdwA7cb+72ZGvnCab02hadGZ7s7
6bNERiWOkJbvgRxMDADC9kr58uWhOaiRwZsCXg6tkGe+TZNQN0ZPYh6mKJAd9ZHJOzWv3K0LlbtA
uEN3zAhfotZdi6EcuN02Glsj6wlIwvmEChUnadCwPUblaLfvDTLyTdqv0FXQB097w2wRWMkhSrJD
FMmgGbe3B33l4kB7D6A7oIGPx2q+aypOQKbJuiZsjdLrY2T35au+pHVxZdPACP7Bq2iC4D0bI3r8
qKxgRRMmGtmlMVDYdbPnKECIfFeLRRdj2oMzJxXCNJ/ELHDnALs6n1Iz7buCxlkTNkV2tPJI9fSs
QVNr+m61Ex2M0tSLhflSiMZr7MSXBcvWt6f1ymGcUmTg7QFqZF7QQkWeRM1QEAZMX/aTsB9pz5dE
Cq644qcm5pQ9xM+QtGsdFlLtDmn/QzbYaPz2rKMSU9vdk7nUA1WfTtnFtAKNDGwTQFTIMJ1PK+Vg
1IG1xACYjLWdg0pJ7NVR19/nTce3AJe2Ph3NcRW36PfK0abiEKkqDeoS6hdK1uYfXLhTfVkkKmqe
HF3NpUzvpNkVHhNEe+oISEUQXxeJ1wgLbYScqqRLiorX9jv6SE0bEbJlaCd/Pggjh5pEbJosTMv6
3ebyRfD2GTXGpYY1V64s3CD4PoIJAnj8bA9yaenN2Nks1DITqZBDwb/x7minP76+z5DChLMOCCsi
0dnjIgjIz06MNYmOnXVw84Xw9tookEiZnFggiC8O7lDyHvuJYbaUVc/uhXhvHRDCVrcHcWVNgEoF
PBm5DuQH5hE7tGpqdQDwOCxya9cqrT9ydMijcsHMlQMzKX1NWHDQFKz50oNERUuWxyoQWPKjTswf
UUf+dNzdF4USoV4X1Z6GP/JvD+7S6oRtBNIIsbqD8HL2YKZORwZZD2poQZM+GPnoBkxXPDs20TWJ
xv4QQQZFG5ZS3JcX0GQWVS4kPjXwhWaE3lyOPVPKXA1rLTBfhLa5ParPyTq/DM6/PxsWwmN4ITW+
Dynm3IOEe+0PaCAfcJmH6JC7ooW54X33W0+r74jL3ptmXNcKMqHaWPpK3kbBqAG4MLjhyBWPJDqk
Hs3HLDLuMlcea0FwVvT2kI9MBKrBX6Cq/03GwKjE9aZyxUrT2TMta9S/BVj/sVxFSHZ3YPAZ3H5F
XXuHhFYKAGb3Wjb2He0tP4FwoEGLHRVig/d/ocykz7D2iNBBJ536KiD/jvv+IhNU2m5m0x4TXif0
YaQu3/VVqx9KqYk7oFS0JzTcToUHSmH1QEz1N2A5zfMQU2J7Nt9E9mH82Se8zgMFFf4DiewysGv3
d1M3KEx0fFg4DZcb5PNnwt+BXiiqcbMFVExeOQDu2IfBBcf2exzc3iCafc3A1K4LjiYeY1QSz29a
h9EhGarWOpSuXfgsdVdWNnxv+egbWr9CYzPAL1gcsAjAu9JYQ19gZzUGVHtZuUX67pfdRXB9muio
OO5WmtldWTZbfCqo0ORJpZUPGSQ4n0MHXVwoBJYu5cEgkUJo3PhB7Tq6g4gAOqXl5oc+uPdxpQMS
qTePvI73RU6OrGrie1k1B55UKMukbGVXYItm6SYzBv43NhhgUVHWAq6Qoi+8A4H4Muo3snbfyqzL
gAuXYSLL3qNau1K0/F6f3KfUYIbXJ2hYz8nYblmK7ptFb+qecPN+JUlqBCmlge4of9068yVIuW5a
gqxboSG0wjxHQIwN2n6pR4e0W0coyACJlOQ/pGvvRdm9pRYJ+tLdmjV7sLT2YGVZYBjJU9clWxmp
W7Mj9xEal6RZu4NA/Bt0araJad+BNQxpdCCv2jGgfb5GI/VDIdu7rGLfnKjZjla8H5N8XSH5O3Y/
qkoL+tZaCUc5oKMX7uSerKy+Rivs4a4anG+aHT3liQDQEEoUAR3tfdyoSPOz/t0s1bfK6AMUJEK7
0FesJ6C15mFJ+2RbKAKcJleu9AS7wNVXSWr9QhPInRp33C9JFgN3RmJPDnmyrrQ4BegjDUcjQ0q/
z55SiVPcmb+U0nLWJrrxBci+Qp6tL38asdPsWJptbI42p8jI2TU4v8YQUJ6bGysutqZTgAIJYWMf
5GzkSt3oPUuTZpc3RAMaTAXk2OkDAOlMD2TzxOdx/VN2kNC0I+trBFVcF8g1WoDoGrg44P9Pz8ZJ
tJZGiQpwqCYPtl37rQxbNBBs6mc3ThbO+eXjem5o5rWBZWQ5nTHCAxkBpftALTX5evLh1ASA4udj
4VYvFES18pCi/0r2rWZr1n05v3FuYnZb1SWo8/U0XbRYjWgorPxUl3wd9/IGtzUVRRYVMfTE75vN
FJh9dQTWoXWwG6cEFXNsNrrLn0uwTbTE8AmYqAbhNBjVsV8ToBrXej0CBKgqv/V2WNUGDyKaFCu4
tt4oBHCexJ5u+q1Q6JNil9+5bAJwrfvtKPMcV0ac7LOOgucuOwbkEEj6dGQvsoLWoK1kfhMpP1RW
H3tFhZZJ/1SMxhFYSIh7mvu07+lB6qJAy83hySblSnBzo+NG47X5PaL5T1Ikb3lcWB6otZqvNY0F
vQj5Xmbip6V1e12tD4OpBamoD05eb+N+9GlCDM+FSNvQpT9RxMG7bFn7FOXg9RDHFYQI9H0HuXra
mt/UwcLlzHxTGL7aNGszEcg9AT2fCO0+MvW7NBuftdwAlDQje+RKn2+/L5chJRYL0BE0xQRr6iIh
nuQuKi2psA9WJxCGOKz2aj48cT19qlTFi2zbu23wynMG5V4UPiDgi/rAPPopykrrWyqsg6mQn1pV
vSVi4aR+lmzOfSqM6T8mPpOlp3cCvNOuldw6qKRVQ0xiDG3oXn8blAqAOUhJwJGwjEBT1xFKukPw
IBp9q6aZumqKv4bqbkq0EVDQFkJ+MBZ0eAUOFW+BEwIkMSzUBrR0YG2NQayqgo0BWuqMrzTT2j1F
670FB/HS7Z3IwCiCW6iDQypnlrKhA60KQUftQMYJ0JkkbrQbStk995SgQzdURXARJUN3KNuh+nLw
PbVGQukP/GD4NvNqkdqwmlqQczhQOPyPKEnSNVrZ9Auhl30ZD+MlsKHQg0TYFaqPq6PM4/CoPySQ
SN0zo2EvTtEVW94xwxfIwm3Ab09eAE1QpmZN9q8cfIAdcHpoKRqrxg4tbZqp8bf7Cm0Qa9+kHV27
SHuanuUkIGpKBoQp2PHp81DmckVj61fV6PEzH6qa+nrdxo8yU8UTMiHWyspjqFyhVKW+6rWh/m4j
6A2bosNjj8vpUbNGEIWgtvsjUq1uTSqHvLiRjldhUEqkI1m/d8Y22pttLe6Zm6QHRUkZkKW0uxs0
CMwLHnXQO9LSe95KaInq1HlsRTR8iyK7fxFljW0GT/tD01toseC68FNocUQeS2ylQIMWO/azSDRQ
8JbGBtr/S7np6XI+PztYbvSqQqQNR/yChE4zs0cc7oqD0XbfGz1ZMUv4LjOCEld3YbH12EdPQA8v
uLlXtjlat06hsQoBuovQ1W0dxU31tD9UwOLx9G+VviTdNk+ABgD5vbLeb19Cl/E4SoCANiC+IEio
zan2EFRhRMkNcejHI7KEUNW8L803Tflz28y1UVmwYCALCjzk/K4bMiV3pROJg105fhSbhVcMxXdH
0t8qVBon2ZjXEWITCzfslcEhw4DDhLQy8gFztAPCPVe4SDLBU1lx/iCKLbp3mEuexOU9DrjKpAoC
JQ289XMgK3MEq2O3HA4ZOw7lw9cpP4DlWeivaGrqpAk3y/v0IqUdU+GoFKRHXouaiqfx+E210ant
9iJdmy44RaD0AngDTMXMJYLAe+HI2JAHTT67+honSjr3/RLOYMnK7B7HltfqfrooHCP10NZ3kxs/
uqn2Y73cHs4VPxXY4v8MZzZxCoMGf6XCkFr9RQwGBW5VffvvTExb4+R9lTpUQagOE5T4sTy0pq/0
CwmzS7cEyz9lACai6aU8REfNSOuKabpa3N1ofpy8s85vgYZKFx7YKwsDxQ1rwmGg7/KFymitST52
lSYO1HIEeBHquKHocfiQZoa+gn4dOK63Z++6QZR9kC2YfK9p6Cezl1dVY/LaFgeIf0NHht6ZGFYJ
dFUkyULO7MosAuAKOI2OuoSludNPOTGlWqM5FHAWDqK19e3I03FT1jX7UyREPhudmvmO7MEfuT3A
KzcDICZTshMwSrwgswEakaScKbk4WGbDVs2gqmvhDMrCul3Z5xbw4cDuTKAdJNLPx2YZDYe4eS0O
GtQ+H5kcKNJhsbYauLEEH/tE48weRZSdUa2byktAvM4iGgqmDQjrVBySEYQhUZiVp0FT8IHbrIXO
6Gj8pkMHapJjxWEzjsp7ltD0Dl0LekBii/JHN7rpLoJLsqqjZPTLDjhZJefZExEEGY1Ki5CHQx8y
A0wxzy4snftxV+SrHK2bPJknEBeTHdqms4qtpcjdoG/GeA9vhvs16VQPXkF/l8j2d1ebAohsBWeG
V2w1yGojVYmAXdTommCU0MuGE+INtlw1CWSSe5emcLFk7AGT7NeZFa9NaaGAlTtkmxpTRWFM9EBn
irXlJbqz2ZmZv0H04kOTnfVB5AgeUN11q87U+E7X+miVJh3IOiWjD2rJAUrjKJh9gHmqHHK303PP
0DIItNlN2x+7LOrLhS1/bVtgS6BLhA2c+kU6ri5ifVTB6D6YnRod+qpqf1Lo4u21rhoWUpVXXCVU
JabnHXsdafDZPh+bqDYSQftDq/ByPdqW+0AjET0wBV2NIXFprKKuyveOnkcfCAySfxjppN4P/iUA
Mig5nh8A2lIF7ICmP7ja8LvhECKxM7RFjPMlkueVW+QsxTIbJ9fyxIBIozwkkQdtFTcOXHEcsgdR
rm9fHFduRhskSxRQCW4rdL8+H1GS9xAXyMDx6xKgV+KH0foZa9Qfi6XOEReGgL1HKOVg7lDBQNR7
bgicD2KznmUPJtmjXVbUfS8BlXF+fHE4sGIb0F6Bfhp6Yc3DJy2CIAO1rfRBiO+S9kBNal7kOgC4
pQtb4dp4AMMB/do2wSmY+5kZrU3UYaL0IbOMHZZrY4rK43m1y2337vagLi53DMq1UIKZ1CyA2Jyt
ERfWCJqenT0Mxb2zrseFd//i+OLzBFhTeGPgSF1kBwa91qMC8OuHRgEL1qHfBuQ97XZcgKt8lg3P
bvTJDgGfd8Jggmgy/Y6Tl1ESFXkiiY4+xCgCo16bJRLVzyk9RPwJQgZZ91xDORCFHy+TTxA0XHgi
L47Up3lQdyY+wyW+3e0qWnRqlz6w3pky5M9gx/7kKKxkUb0boZ9we9Guziqitv8zN3PYAKyt88SC
BhvVLYggUl+zvidfZjvNxjSbUtWUfWENIn0o+9ZzjB1pF87TlVFg1xkOqubEQPg2O7VxAnyH2WMU
LDV9UmigAb4W1fb2VF3Z3zCCxggAiTqX4HeFOgmkUV3IvOU/Ivt1CVNxZeGBXzNRJ4KWAYgls+OD
facyvOzZQ60iGaCg2nlfxqZ4h7icHWS5A5cAGqjB7TFdnTg05VFB3Jp0YmYr0xduPPYargfI8/i6
y/yBbJMk//ol5KiA1U58GUTUc3yebTGllvGI9TcSj5vHUr5m7aRHu7BCF0E1onZYmQC8+PciK2UW
iZ6nlkMfuk9EoyvVdVej+TskFV9c3Ovg3IPvbGa1tbk9jXNJMqB4YRm4aVdHenH6CeeXhsIYsK/Q
CnowWLLSFHODKvkafX1+Sr3diqr+aCzrQO0xMFm51/nf2+YvVxHRNhpsAWwJTWEgIM+tQ6w0d9HZ
r3pQj630886Lvwy2AXzpxMK81l3qKoi1NiygbGw9dYyV75LqYmmjXB3IZ8IPVzzy9rOBgFsdGYkW
Vw9Srss/kn/Y7vH2VF0eYnAup9cJUQ9kI+agEcFJzsamrB/MjLR+1ptNoNb9EiPqyn6Amam3uz3B
Ri5CEEPqGW20pn5Q8zyMVB0incmqIq9G9lJm5t4dtSDRbNAIUGnsioVDfTFGAFWAV8FfiH+uQEp6
2x1Zpo0PbSvIts2Udk1KtCi6PZPTWpy9kzMr0684eSeVqTlG4U6NJKNNOgBhAQHFYnBXrNhW+cYc
Ow+P522TF84MTCIRA6QM8t5gm862BxvjFr3QS/XBETLal4iJHgoZZYEOHGtAjCZb2CwX9hBAwheY
+rnoONmffbJPhli3BGi6MemOJmKnHJLQCeq271W14NlcrBfMOOrEK8fxdZExO59J/AYoXsakPQ45
XEBoMaRflDQ3Ib11ZmEWEUu9rtC5DhZA18lAy6df3XHT97HlQJUBCfMiU6JA2qJS0R7pmL6iACqr
rzop0+cxN2gJAKDfhcKkznIIb6hZd9SzOzP1K/RGFQs3+MUaTPwPoLsAMJmQxPMAQ2TdEFnITTza
GyKAagFC7vbevWqAgPQNHwJZF3v20tZRrKq5SaPHfA8shL7kPVzcnNPvP/n8tJVPtiou5GIQFj4P
9KXGWy9T/sTW9r8bwsxDaXmKWkWURY8RN0AxpB40i79uATEr/PwJHHyxCsRoY8WIOXmshncILRfJ
kvLVtWk6NTB5ECfTZFfQ59FJRx6jplLXTYuSK6IAc1+j8rEwW9dM2To6pYOhAozqPHlcGoqEwlJF
Hk3toAEPwbTc74cFjMO1XYUnH1kuuPC4qWbLPiCkN2NWK4+pA306iCJU93mpLCkuXBsKmsKhYYiF
kVyoRogCnXt7yeKjy+XRJPG90xsbaIwu3CLXzEzJT7hRMIYzf744Kambok+hnI/Y+JGIPsxUaMYv
tlq5uNUnZAgSbhbyj1NGYfoZJ3ug1mtHASMmejTQ3dkte2gmpSGy8ABWfFlkC6aAOEdmEK0UQV+c
bbe8yc1IUBIfSwjWPudqbL5YEXH/4dScWpk9i8aoDUUvkuQYmO1vo/399TNJPm9fgMyQF5l93ezZ
gKJkEx+zQborIhw7GKFPs7pt5dqioM8pXkECesVFNxFgPQbaIUl6JPpfW/yquh+1+lOWv75sBeIe
AI3jSCL/PPf+8sHiWefmydF1kKeN/K7TPdOqgi4bF677i1AEIcGppengnmwy5NOpVNUsObbgIjlN
cRRQ9/XAuflVWuk6053notb//MPodISPwFYiDplHkH2a2foQYbcNOmrDWe5BmU4dDin0UW8bumRU
TKM7sTTb1zX811ZvnPjYIQoIDAIF8syw61VrKtZzqui91w6A3kHjZPQztGW8r+oRMmg5M9ClLYU+
2+3fc2XzYLgIYxEAIQqaVwRBES4LYE/jY0Usn5VPylh6hvnD+B/Szqy5bSvY1r8IVZiHV5AUJVmS
Icl2ZL+gbMfGPM/49eeD7z0JCe4iKjqpJC+qQnNPvXt3r17L+X3djsBBQWQHwS+vdF7M6yBBoRtY
GY02eAaZF+y0KFOOqtOBpivBEV43tZyqs+h6meETU6sZbhF+dvpyCp7nqfekacqRdEyBM7e+m9ZI
rmSOO88DHEFblLTCjYsIKG9o3ONFZ0cWl5M66JIEJXoWuHNU/oZp5pmw7CNM4l+Q9/pm+/V/pnRd
Rst7D+1xXmYXvRzwYNNep5fBM9jOY8ZzDE6NvW9l/93JYMYCmI5II50dqwCmLLRMr8wweE7HCcXJ
qVGeEqAXh66apl2SRfZGUClaRGrUgN0oVkJVs7rQnGqUCftwapYFVDTTZHC49CI99d2jhLRDdciV
MnYV4Gi313ePaKNy5Sy4IKrkRAbn3od2kFwNUyV41nichXQ1Q7s2H2BC3JhQsR3ksP+YoTv/3I5v
JwNhMx5HNW6M/qnufrT9xlBEZ5vA/B8Ty99PHOmCSDH1JAifq5qSU/CzsR4d4yFxPl2fscUfr8/b
qZnV1mgpo0hjKRHihFJDYS35Tvlmw20KZwvQ458VMbR1Giy15QFYro3XtNvDbD3WcAZm3VbxRziS
Eyvq+YRVIJC7SWFNtILqZzLX6V1u61sud2ssq61Nv9lc9pPPWAIH/jUNNu6CRzKELxvrLx4OAsh4
d8pp6ze/3vdBZczL+o/O8yAbR4WW4utrLxoLehNA6FWTx+U67qwSK57pmPc9m9jQVZo8O4TD9NEa
UY29bkk0GBIXZIWWsVykW02rBPdl5TwCg/A1002ApuqGzxEOhsKjTIlkabRcLUzYgTKX2sL3snpy
9o0+/T1oE8yOEP1tJIBEJ5PnwML7w3uN8ZxvtMSv9FwtQ99rmhSNGLU2joDJoTYcyp2ZbjJziQZG
JAE2wgaMcQH7qce0R04J512PN21WuaaJqMJW+W/LyLKAJ95m1qVWm6rlhnDgz3xK6sek37jZRSbQ
pVqaFklDwqJxbkIbC4g5lQif6R/M735yY/y6vsm2DCw3/MkYJt5W1L+D4LlLcnWX+YCr9dEcXaPL
7cP/zdTqngG6kRh+wVhknKVF1s/4JW+VXYTD4VySVKfn+kKCNhtyQy0qApKQ25oWkOa5eUdiY4l3
/jGxumPKXjOyuTQlz6cKEndkmLbYI0Vn5dTCatHNoFbUYGQQc3IzDgryeOUh9/OdNm64S1HIcWpo
tfgzCVlVrVj8DFGnhNbfJye9h6dVt90o5d93ODQK5oSAcLognLqauVyzRxAgjCtziwoyiXErJyDy
mAuuhvsfn0ZJ9Hwzq75Uz9XUYKD4Wyl/bkl2izYXXt/505zNqVyty9AZvc41TC6glPb+rD6l7ecC
Dfbrx2SZ9HVwQSMKCGhSyTxTVoPoWPE2inJi6rzMetdPZfNYSVrrFq2k3I5DOB3TqB9q+FLtbKOe
LZxAbfGZxKGLhNT5BBqJnLaKmUqeThvErBSuEW9sOeEc8nKnAKaCd1kHm0nMTTfUieSVlpk9I83t
38PJrd3CW5xu+E7RMUK7AAAyiscLGdT5YMw2otW5nCXPGI39IL/ptO5HyVfO78aKCWfNJmcDasK5
xLc3bTHbVcy208KDhXbqf9S44rlEovnk+6tz0/RzWGdBK3lO8GBRE68+X99xW79/ta+10iAGsJZj
M9ANDse//fW6gT9a9hd7+mQEK0dT+43TNouFyN4pmatEbvxF+kn7zE/lz3+9hOKQW//WSnehodZu
t+RhhdsOXKZGKEC5908J7uSao4Vz0mhxwGl3ByrWICSVLdSRwATpTsqEuIelJ2VVNkGIaKS/L7S9
qVP3EnqYaBl9LIa/r0/lsharmTyzsgrYh7wZ5UmXLK8ItS+Zk90UY+BFDlWOIBt+QbWwsbeF9og7
NBIMy6N7dYgq2fLbGsE6z0fJ0+mKW6NP3Jxc1W6stTu11d9xmHgAUw1dQADkkVeb0QDvlodhbXtW
PHyfnGwvT9Vf1+dQtFJAGICIEVhTHFx5uQo/3tpzYXmW/6iGr9r0sa82ilCiaVtaHwiq6aGnKerc
9zT+QHd5HjueKRUwcafKkxQ2I3CG7C8DID8Jp/ju+qD+1BfXO+PU5HLKT7Z4o2qVj7Ca4w3dcKSj
+xgYxSHM7KdhRgwpDG6k2D6Gcful65uP8jwiK5a+mBM9b2p6Z4T13VRuvS4v6aTgkqIwA88nOt2X
MKxmRMDACXhfoKj1WkrR85Alh7jP7lt/3oNj/xugR+BWObJ6obZxUgT3KLAy4mYwMgTP65sGFFHi
K5bueFqXtnSY+y396GkJkh1xg2aIhk9lGP+IU2er1f+ynr+Mmi+r1KVsUCyrM4MIFKAgX3I8Je/0
h5kk5u3YZPJjBPz1oa+M+FiMSfjQ1WP5ko21fGhBKN8pWftrY0sIpwCUHfuQfhjuwPMtMSJ21UY1
dT4z0gx4gRroZKBDfqAXSrmNrATO8CqFFVEZ1Iegi2m1RYcXLlZUAvKq1j+hV1PsgyLOd345Vkf0
0oLRDWupeoTcKnm7/mu3fuzqyHRKqWlD5DsedBHhLkTbyC2Isz+30+DvytYMj0MjG3snLLYWTOQP
YPv5Z5pWJ0epBtIGXeR7yFXv7RC047SHtvH68ATRiHpqZPkRJ8dzDAffTEeMQKFv0WVt3xT9brY2
KIeXn3rhBNhdCz6AqGGdAEkso5OGMHC8WtNvnL6+GaOtvKh4tv4xseaDHsqgywmAbW+Yky9ZLn0B
wv48DJtxsMgOekAkQFBOgsN3NWH5YEum2YaO1wcvQRO71ajfBN2v66simi8uAQ0EJxH3BcInVjs9
Rc/A8fKYKgB9KKPzct2CaN1PLaw2lzk3suonWChmaIFuK/NH9lPTNm5p0dkxNQDCwBpplV43MVhO
nht16tieTINYXYDboCe2+3tWEToPi50VHa4PSjht/w/CRrMvT5XzzewrMJkUkeJ4lXY/5DeOulGp
Fq49+ShAhuBr4W4+/37s6L4fD7LjpWgTHMy0L4moatCGVrz1KL2E8OKtzRNbKyeZkQIra2VwvFG3
fxkhnaON+ag702ORIeQeGs9ARb+bvuoOhXzbwPYw9ao3QiR7fUqF+wTwNYE+4HWSVudD7hFlnZpp
YifSeFK7Oq3aPwveR3SI5PP3mW6HjYBhy+Aq0EL4RJ8dY2Zjfp61FHn07xGCK7fXR/Unllo7JBPI
KDUNk7255iLIA7po4yhxvKazhjulq77MparAsjOmj32SFge5SaZ9XZnGZ9NPtbs0m7O9Naflrh/1
yIvCPt/PkY1E7Zx1R0g26psGSqqdkTvDzmkN/WZIQn+PsouKYi1M3hQ5wo1BiII5Yhhy8LzIaSdY
z1QrTW09W76XaPFRM28N49aQ6UhCSyTt99cnTLQqp7aWk35yTShDVHVAyYDmFFb5Yiupf9tNQfi3
HRbtruyrrSZP0Um2yGQvVJiESWswtFT0Shypme+Nw43yrUw2DrLw86R7SCeAazDWQZghlWmOGjXZ
8uSD6SmJd322RLVlmIEBZtCAwT/OylHYDWw+Zab7noQozqtZtMnDZNkxQi+WvtPq8Hs/w+QjTYbl
2VZu/5gkGVKUTFb6ZyuLrQ03LBwtgF4ooKkP8GA6X7w2QOmqWmoDWriXjR367teHK3LzvCigXYYy
DQ2zVYg020XcGlVIdlMqvlX+8CUv80NbjG5jqYlbZ+VvOI3eY5MCNu1BlLWgOj4fk9WreVu2bMhB
egjrfaf/VVbZTup5fH6v5HCjTCBy/ChsLx20JIes9SO6pJQSWD5HTZu9Wf0Zk42w1a1QTLhMJ0ZW
Hl8uTClqDNv35DZxizBztwoDIgPwcXCkSD0tiK7zOcvjodU6KBW86aBod3axMUlbn1/+fuIjOqUr
ibk4VOGo/bYj6yNlu/31nSZah9MRLH8/MVENQ+xnASYm5aMDe+lw1LuNs7s1itWFZzlJOJcKk9Q8
yf1rHW58fmsEK6cddFoUW1aAY5Pl+6Dxv83oClqyvZEx3TKz8tehnzcG7Aq+F+VHX9v76KltyYYL
TeBRKAPBT3+RdnYasMtBbzneBKOrdNvbFOo2YgHhWpyYWI0ib9u6bRpMhLyyNKA4G45RdKstTV60
HUAtQx3rfDtliRmPY9/jROSjH1BiuKnnb9UWY5DQCo1yaMUC7iGSOreixZmTW3LFZdDtwo8ZUnav
2Zbgk/BxD0TzHyMrf9jhC3vAh75X5/lTqJdwCmiP0BS+Epu3bmXzhujm7Fc3j/uga3ZpqbxcP5qi
aOTkB6wvmXHJ1rY1PyDLySwF1YcxNx6GXHtNg3FPz907ivcqLeYECNABMO6VK0AccUyWLioP/r5u
OkrwxUkb20O4/TR6YDFEitFZ/n7ibdBsaOwi4Olfh9ZNavQ0Fm/ppYmuTnptyEJxvYBVWu3AWY1A
bPAC9FJYUb4FYZN+Wkg8b2SrVe6DDloVUpLxvq+S5Pn6ei0bYh0BM3PcaUsDJ8nb88FpNGNloY2f
y/v4jdLesx5r+3KsvSopDohtqzvJmt28iTc8k/A0QMBC++PSXrLuwmkgGdOsbgY+kEz9bSpphAnE
1cfRlGS4rJr65vo4hfbQbl1E6WiIXavaK1AlEUqS64ugg45+h85TGnyqy8/XrYh2P40qlFr+iAdd
hiNKnKaDantA6w4Koc9QfByKz3FFVUHZCF43bK0zHT05/liKNXLf3Y80+Dyo0OvuSnR8h+rr9VGJ
DsDJqNa7Uw3kwewHLPXqXrF3Wwo5W59fBTzJUJtSS9rAi+3vQ/Wm7d7z65deBW4oIsSV35WSlFSo
b5IRStwgcfstPlrxz//3+yuX28OiNMNubJNPffPzzI3irQqb6IqFoPn/j4B00/kZDRQ7GIbStj2z
eNLMo+EfZP/u+iQJL45TGys/UI+WxjtyydHIwV2RKHs1au95Nn1uCunFdoYPip69KElv7otWfZNp
G77+A0R+6NT+ahPUjUZtl5vT69sSPcfP2Xx0asvt+6eyCtFTfR6mv69b/HOtr10fPZYg6GFFoYq5
ioN9vEHU5qntSXIV9ceyhu8sKObopat9/W+HZ+dHJe7JQJfwLz621jQfm9qPKcokHUI24Vs/Dckt
fQbVR5Nk+aEvY5q4QnjXwzT8q4BN7ygVZk2mZhg32qwE3oyWUNThF1YibozVns7sTjcnX+fZOJBQ
y54OBf+ztkB+gp1NdXpp/AD5ySt2tSfkKdaUPlQsD2G44M1Ov11fAMG2JvVPwROFHpCya8DCXJto
yU6UJMugfDWi6PtkICPcyNntdTuCYUCw9O86L38/ub/rpmiacY5tz4BkF42nLQlCoSOmXXtR7aar
YA0e6yunrgJ0jvh+dUMB9Dj4mjsXRz0r9hFsWO8YzYm11dLzhAZH0ie2BzlxnNwlW91XwtmCKlFZ
uMhZl1VAFRZapfRpbnuVo935dfO51+yf14cg2L3Uof81sfz9ZEEa9N7qyopsT4dEW05/ktja6f6H
dvx03Y5gg0EozAYmBQzD37o6TM2oCI2KoVCRjnepaUjHOs7HQwkr2ob/FO4BuhUQtmMDXDAtxBrX
QB3jPiHaeyy77IZkyD28/i/zlN71o3m8PjLhItkQnyxAGB2B2vMZDCRJS0N4g8j03tXxpm6sMOsM
sRp0zyaQgQtyNUOqZSNqa0Lebkp+TdSEd4WVOcgry4N0VFpHvZ8ps8ygmNmA9J+xVeLeNF16dSc3
bErJDbRU3oh4hOsJ5Hhhg1mYqFcHOZWKxuxNytazqt/47XhjlvtaennH1MIxQuseLvZC306ygrhB
fsDxLLtzn9pyi+pfsHTc4AsSh7QVvbircCHT276Sa4Ip+VsMsGjeX//5ooscVhFY6/CrBmnh1dYo
i1xtlNnhalDGjwbyf5qe7c00RlNa+hSimOtaGcTVVv9S5dpDMXcbNT5RVR18GGxjlK1UC9qP872p
QrRUlYUJBsS0Ych41NJ417SvCfw2k9bfVEa7C3NrJ1vP10cu8CpndlcRxKyOQQkTIXat6YdTTG+l
YqMXEcxuu9BBv8MYdQOFzijux/UzlwaLEVprgC6t3pp3YYzQHKLE/h5G6C/OGJsb7uXPw2EVqwAZ
RCpyESbmPC7+58RlBpUKeaiV4cpo4v5kGGHwMVU75cXKNOV3NDstrf/q9DSmfrl3JjSYUZ1Xa1cm
xHmk/M7c941S35VdZD/aEWzbcWQFd1WI9FwpNYNbwta2Cyp5dNs6sXZhUw8PoTErz6NeB26ftc3O
cnznrcp5/5KgTrmnI+VwfVIFThQgD9AErlKNbvXVIAfeVVIb6bbXDfyE/oM+D+6oP8v67zLcuIIE
rgRBQmRDOeYWxZ/l7yfz6WhzkJktt2jU77umYqIOifXp+nDENmiEZ0ggrtYnsSAm8Sub68furF2A
gF0GB3tjb+xE4aQRAeKsQZNcEDvWst8NVUV0o831QiV/CwPnE32pN5CzwSZpSRvRlNDBLG2HNDGQ
brlobIbkTW/UoFuqudK3PtJezaj8MCbZ8zSrSLFnIfefDw2UdIhi/SV18o3YV+RAT+2vAqAk9xM5
Mgbuvra775PgQ2tYGylskSuhp5LQGoCUBRfA+e5AdnSuFU6V5ze5ei85av2K5ouNvFJi32nhqG/M
qXCnwM64yD4jsLAGEyD9U6iVWlGG1B7j5inWn+Ps+/XNKJy1ExOrmIuauF9UFiZ6eVEv+SlvCbYK
DaDxpdH5ioLJOpqP1L7XEZ4EVoR4CfjcONiCEWxZWC18WvY6qp4qkKnxRjUPW9GF8PPAocgRwcnq
rKOLcBxHJw8LZghcs4QQw+/rKyAKqthNEH7ALEE6cZ2qnCSpLgZ7BAKXH83gvvtt5byqD5Ht1tNh
+OFDCl/sUmsvfb1ueIko1neHipINTZ54ugvItmrPaltUPK0X/RX/i2p8WojTqqJwp+JtmH90W8dn
WYgLgxBx0i/Ojr7AaYeSU0DHSJyWx9kNZZoHVcrui8weXa1GuqZNfOMgAXi7PkzR+oHM/Mfq8vdT
l17nYdbAPeKNmfIpm7q3rqTgft2GcCoNA2YQgmu6IFexTe7rMazQhPn63O0Sf3CjLHal+WvWPnf6
S9fEaIq846ZS4VJByHUhC1ynFAcr6q0qNLhF8g96cjTrO9QAro9K5H5OTKwziVXbDHRwy7YXxPEP
p1Nea9mZ3dC3NopeoquKiJB6OwdMpXv1fIWMLNLLBNi9N0TlTw0l+byHLxIKsV9KDM7RL3X5eH1k
wp1o04LPiwye6PU1X5L4Yfv35Egtf6Thv532jm9HBy2Ms53ctvIhIFjdTwiXbsypaKxUpEk3o2TH
dlntFD+t/Ekd9fDZn+9qdTeG+9Y41smdlW48ikTbnhtq4RIizLh4r0czJfkIKOtzHX/rlN/TO/IN
NOEzh0uV/bI1bu5hGO3LOnxWbbhVP+jGxntB9Puh2Ibbia4bh3zQ+abIbaOp0ykKn3Wkt9M9+kbX
t4DgLrcoTBKpgFsizbdaCHg3tKAnP+P1/XgMetkdFeOQj7T7//egAdQ2fOQLwwQVhuWUnfifJQGg
VP1gen4ZuIUS38njfAfCNt2qfgtmjO4UQkr6FAEur2csMipdLuTW8LrYdMvWdaYtxgeBQ6CUa/GI
XHg9EXc+H0oNNhsKLNXwdGMARJd8GqT6U5v+Z7IoSDjw2JTVVAApF1t31JOunWE38eLhwwLXz/77
jbAEb/CioHIKL7R6PoyoUjIaEiLD67V9Mh2L9vX61hJ4l7Pvr7ZuHCSlasx8Xx4OxbesSQ5NHR9s
G/5up3Pt5r+fdAv27qXZZrnF1/iaVjWT2QZ86OlUqW/zLQ2OS0lzloP6Jg1W4DQv3yuov2ZlGQy6
p8yZ/DT6s/PVztPGbfWqvw8KXJg1mPWDnfNs0rJcphCvoOFOxvxodzYRRa3lx8oxx4dF721/fa5F
W5LsGl1Z9H8tDDHnawnQspJnq9W9YLBfCQNv0bMs9pbkb0msChw3EICleRqXRIP76hhnqRyXqKnp
npb0LkaQBKt2Nc9EJTpaarwxLJF3MugGXBoCF469lXeaU2dCUjrTPVQ/1Drfa0Xg2vrnWX3HVuVl
AaEjeNUF/7+aPjtv9CCsDE91XkMrc1X5cZY/J/pDIX3otgJO0VqRoGOv2nSwXJADoGhXmJWTGp4R
DP1OWggwjKgz92ZlvaMLnRzlv6ZWR9z2ZVMtsgQXMr7q5YtjbkV8wu1gLeLfVOYvYxYSsL091By6
IbVpPranaJ+iP3kXW0p86HvDeljagY7XN7vQKNSOPOqh67sg/zSztLNH0nse4OC9nwaHhGeCbj+0
+UsY/7xuS+TETEbG9U42hN7h851hkLDOk8Y2vFzNf+shKnZWftfXyhfdbr9PQ/7Jr6DguW5TtEHI
HUDVCrUjGezVbpRUuiacjN1YhMOuyjxFvdWsLT570TVJV4/OdufZBb7nfGC5n+XBUBm61+RPJTx4
Zrlx4QtHQbKKHi3gJxdcCx39YdoYWLpXqnu5uKlUN3Jurk+U4L2xyD3/Y2Ll9WIlqq0ZDIXXQXY/
ZZIrRda+b3731lOfgx4Njs74dt3kpTQl18Byopay6EIuv/ymkzimjLqmQ45E90BLtR/nsQ/vozAx
j7pS6XujBNRgmjTazPEs7+bebD7Udtc81cWk7sIk/lVa5eglaD6YCPIB9icR4FtHv+nIRoZaTDLR
ttstPR/RgeEoknN2uBsuSnC60Wu1NSy/eTxIvDC1W4cMIuXjLbypcFORPftT67uMtvU+zkF046+D
KkYrjeoe7OhbAE3haIhWlxIcj8l1gKfKhSpZVad7s/zXpOJ1LMftqx9qTeeE8g62SAQEloDVWU7J
Oj5WU/LK8jDrnjx/tK27cauwL5oxwBu8gmg0XDjPz7dTg65DIKkESVIZfa6T4SmVtzqkRJfoqYlV
uBqGI2IQja97Sa3OrtNLN6GJsySEPQT9FiOtqL5BF4sG555KzwBoovMBaZqU+gEZei9oAnNXTOle
k9oPYZwfhk77ht7SY5RVBzWPvnRz/t9RU5DHyNwJULiCtVyNtJwzCSEQ2fIkI/J3dqvZB6Az+FFd
GW6MdKo2LgeRiyOlDOcqLU4469XilYbetmk5Y09W3C7QjsOk0r0zHq/7HNEe4VAh80A1RSG5ez6l
UZFrSmM2lmdWno+ExvM7Pk/v81I80XgLrK64sdKsMIV60tOnY7XPg7vrnxd1kRAc/Pv91Swpc2Ml
esz308xIDVev48yr5sn8aMcKus3ARzQ4EuSu2CF++9b4cswzN/PdwQqlXSVn6TFVs/DGSkBwJPRp
73V56N/MGhLgqRsplxV+cl9MhXMbVOQmNae0vxZoxm+MY/mZq7SdRVkSFXIefZfkB4GVFQFGKb84
GdrsmlunzyW0paMd3EMxvb8+a6JDu2gg8JgBkHcJh1VjGc7SCfRHcas7X6YPUfqsarfXjQj2L0U6
nuMkz7jP1hknWDgVpVQpwWTpa4r4rtqzPFtQxi0jq0MpB0nXpzGPIjXMIIs+Tj2lHmdjJIIjAuKd
zUtUSNF4nQbMzNxWm5KyriP3nyen2RtpGGykSjZsrPOAfgBJQD1TQR1z/zVopwc7mT9fX5BlLtZ7
jN/PA4sX26XGkBo0qhOFle01wyHL9/Jd9oaM8dDsfH8jxhTtrxNL68EAjbRDJW1sz6mk59A3X32j
vA0gPYjVLSTZlqnVjWBpvhQmWQkpQIbsaWrsZ7t0I4qX0fTj+vQJVog7+p/p01bPHSVXRzr2OaLo
qSL3KG2VWIQj4cm2VGARiVvnS6e8r+jT57x0sXFfQSwqW4euNR7HQNoInoUb4cTS8ktOosyRnm95
XE5m037Pc8XtnZ+2Pu7hR3O15u94K8UtnLgTcysXbfthEeU6WL/UVN3UWqLSjQMq8AKoh/47dcuA
TwZkyH42ORNeoEhuJ/NGHdDT3XDQW4NYReZBPMU1qrJ4s+HFan/o+sY1vDGENSYbt9NbKGbgkp3P
o/FNjnTXSrfyyaKmuNOJWuNDsqq2a1RcySE1Iy+E8rOuz2+xXT+gEPYq2+2rble/Sl86akZ00OFI
LNQt7VzxQJfEPIyLl/xr6RDkra2OFshD5ymurGPgBF/LQd7wp1tmlvU82RJBEmo6fbOARJwOmkf1
p644VC7VjaMkNIMw1x8EgHbBaqw4Y6naUmd5UfBXEX0rg99ptJF6FPqFRQ+Jmr8CMGx1fOIQPfuw
B+IYSo8GrP6mQedb/ElNP133byJwAanNfw2tTlFSdu2gl+Bq/KneVyiA2La/a3rUxiJXnf4Ksue2
s9ymyO+QGL1uWziNBq0Q9GGgp7F+dZmhknRlBCox9x/n7A71nXiLG1Z4gE9MrDaEmijojrSYaGr4
k49htcH+KP7+giIA7MjGXl1EWgrtdxBY7ATf+lrG/V+qtkVuLV4hULt/sArgn7TzTW00YaloqWp6
gfw1CELko8pFszKHks2MmkMiawSo7XNWSHf93N6M0DBcXyfhXiSqY3xLGLGWmEjViBjWiC2vq9zK
2JtvKVXzYiN6WFzpRZxyYmQ1k34p55akY2RA+px22b780Up6/lfRWsOL5Mjd93wOhkM8NS2Af39T
uUu4GblOFrkORNzWGbIUEJaKFLvlKaN5HxbJ0eoVNLq7naLWn+hnPk7h9LMM4r+1sbmDSOU5Tvt7
O+vh5u7vs87+/Z45h7duAXcsjbbniz4Mwdz1hW+S0c1Sj7ea/VGOm+mlCR39GKjlVtJA9BSxwZIs
MiI4xTUWQ4LmVx5lRKPt9D7SPtjVnkKxrt/O6catLVpn3NlCxghA66JnGbbtPOVHmB5Cr5IbmSUN
Xnrnxnn/MvezfJjU4iZQOmQn39Eox4OXdjJevLRkrwvEgWNHMvqWXA75t1b/CWzYBD5uOreTsXE/
iLzCqaVV0BjPfmVWk2SCGD9qPqwu++ubQ8TtxFAAs3I30Kq/fpvIfjrPaaeYnpWWWelm8JntlWlR
RY2a8vscVl+47hNXreTmMIRyel+ihvEwGE353A19f9fG4XRbRVq5m6TJPFSpuZEAEJ2mkx+4fguY
YYwGWccqT1p83xa8w/PGLc13eN9TKyufESZKIkF/QgE4o9a417bSgsJRcL/j3Gl1BB95fgjTRpf9
UOOej337W6P7975ZvPmbkkuis4dzB8vuoB8DtfjKDGhFUzIJjhzUBLKmhOxoeqpN/6eSD29aXW71
Pgq354m91fa0WsdopZEuk2CW935WPPnVO2AgFoMh+YhYxiXzJuWBViXfbYKhQVd+31Q3g3lIClet
P2hbTyjhKp3YWq6vk6Cvh8lvMnJcZZnYrll8N5Vqp25F6qI7EHEJjhoZ20v9Vz2x6X+PSJhJ5V3h
h+6Y17dVLLlav9XYIBwOqDjmjmzNBZ19NrfDlBkDqGpt/FlOVChn6xXMwDueHtj4XzPrSx25pHis
aswoOjLHenRLLvmgmVvxpXCvwTT2BwoHg+jy95PFifIENUyIyz3FH38FafGgpvoGPFV4fE5MLBN6
YqJqc1pDq8VE76JDaScHSXqox125VdIV7AEyQoR5C5UDuLBVqGxGRtDpNa/BNPys5l9a67XNv0Sv
1327YMJIm1GcBu5GkWudEJDMuoshyyUlxGi0nfrfXSZ02xYVJyJK2o9XviYAcT7bfY1jHt182hfm
xtUnuN7Pvr/yLZVSDCUgENPry+Imt7IPfTO8jHm27zV4V+z5O/QdX2F02zArWhogLVCDoYdr6M6q
YbMPp3GgKmZ6Zhy5E8eyuaFaXOmfry+OYKtx/JcmC5PI5aIpIFLgLW/K2CQfIN+R09FdeP0elam7
0cL2VpvLDfye6KJf/I2l4Erpcl6XVKswkTvJLpYbTn3R1b+A5QcPZjrvK8sMX3w5CO9bZJTd2ekg
n84UL8uSG9+MYXrUU/l7l8iIdOvGVt5S4KMo73KcySMz4esGfbXuqlIFNOKp5gfJ/zpKCJpQ/HvH
ZNNstSCDF+6U1e0bxhpKNy089wqtikt303GW089zbn1hFe4NSo7X7Qm37j/26P099yNlZRdzXHJn
BQmB/d7uFq27XWztJgiEon5Xz3fXDYqO+qI7AzQZCgJjDfrKyJ9HrTUSJlp7rXHzl//b51fzN7aJ
lcsynze6t/Fett7zeQibkbIBd0Ld/3y67Lzoa1ni85n1wSme3tN2SeL13+8vZ/HErQ9EslPj8/30
TlVuqujm+uyIVhsyBLAeS90XRr7zz0+VsUiCy4bXpFnr8r7aR3PzlZ7TQz70B0hBfyl2YkBstBW0
ilzVqeHVjegMCNWN6gT8A5GjIel2vVHudPXnYG/p84r2F5gVQKQg8tSLSCLJB90E12IQhH2J5Wdn
I4LY+Pw6ghiqLB/Uis/HcgJey3Tl/w5URahoSb/j+HDtqyUyG7Xtp27QPN2q7V0DqPRoIPS1YUW0
HvjXpSl94RdcZ6HaMOBRWEqap2bHdL4Zqlu1uZ3ijfSG0AodAaC+AcdebDfF7gYl7QvVKw3fHTXr
zs7UwB0lpLkTe8s9L4HIKpdCOYH+em5CbQm9zvd2DNZ6hFtA9ZpJC+g5GJAPsv6quuJrDRzcTU0n
cGvSGf/9RFGUhe2anjLlUvwp0QMApqMGqL38UIHQtEuaEbT4+9RLw66LijfNoX7Spc4WI5JoJ4Kz
W3oDLdAf61uSPsAEhphA8+Su+xRmzodkzjZuYtGNR5pUh+RyYcVbQ0HzaKzS0A41L29uUdRyfWnf
hV+vT6Bo2RaUKVVzB4jW+lUPjRCIAKcA3hQEReQqQ/Yzc2D4U3Mz/62ilnabwuW69wsEc65bFo6O
q5z9wr13UbWFks/QSpkzoDRj/6206/GLXZrpvlSHeeMgCE39gVhRioZte3UrpbM5qZZU6Z6fFI+R
nd0mSnjvF/FG/ly4Jf41s66sULsf6zKsMZMdq3yXlBvBiXgY7APafByQaKsjpsRWU4wm35/rx2q6
7/zvtvL5HYuCfi9PaPoZwAmfn2JbyqOm4C3g9UX9xdCHWyfy/646+/9m5g/65uSenak++kNtatzj
WrUv1NC5mbjxySeF5sZLTThp/47oT6b7xFRoyt0c5rbmlUAsjJDsX+Ra5sYGW2Z+7fwAyv3vtP2p
hp0YaSgqRPIUAKqOzEp1SQ5It5lV6Iep6ZKdnI2kxLRN0JVoaKRPebHTKY88j3a+WDNyFQsyXffk
7CDpt2HwGCcbTzehCcA6WOBCBw51bqLspkgfMxnk8py+DX71pKXZwUAI7r9vOzDv/5hZbrKT+TOV
IAuNQtO9ScqqT0mkR3sjy6Svw6x0W6aW1+Z6rWivJrmGS6U1YfUaHRU507QwMDzkY3W3j/T+pomj
ZldZRtq5URAXD9k8TTdFXhV7u/HNXVlK465BF5WDPQF1TtrktkWS9TAGitG5AzrJx6Ybi51ayM29
jUCfG5vt4M5WF92bRfUc0ylPKr1O0IEy/NuARqYbGSLX/VR0bpbQSTKZCu69Nn+akT0EQApa+YVY
JHWdYeh2Q6gGv6RMBXtayN8MSZbeeCyqBymcmodmGomDqerClqDTrU1FQ0FIU9ZeDT9Q3P8h7buW
I9eRbX9lYr9zLr25cWYeSJaT6yq1pDYvDLXZtHAk6PD1d7HPmCoWQ7ytHTEPs6NaSAJIJBKZK1cW
eZbHNu3koXZYvtW7ZA0rt+RmwCYhKAwULnJqMx1hIh8aWwI8HehBbFkgwdJqlFaCHKIM3mEBz0XN
9CRLM1sEfeYc0wBMH/c1npxrHMhLRxmBUcDIQGyAEteZBayKQBWVByPLOnk3xXk5S1L0inM+0M63
t9RZY29cujVwhJHO00G+c0Uq0toybVrNto4AOL163rgF5Of0juN1JmK2bEGeJl1XWXAkDCMeDecx
GIx9TYfD22KWfImJK90HCw86OV7ZI1YOGm09Czy+5EUa/EbVaucSG6jsjMcSDHdhVa7hsxeXD9qO
yKUdTByAl6ZDaalZdjk8QJc8om+L066s3cL4AbJhv1jg4WTOk2LowOuUrcut4+iiNM7PwzrJV7R6
4QDBjwRZL9qBwCbNLRIbklZjA64o9Kn/nppS/9hahG8I1+yN3RvuyuNjcUbIOAJMAHf9quFeL5tu
aDsU2XhWsUlMJxbdiuO6OKEzCdMXnJnzXqtU0FeQ0GbJI3WCfatlt3WrIq+la07R4mzQWwNkLnjl
oBb5UlagsVZNztLR60LhaZvEMbZvq/Vkv2YXBm6C/0iYu3VofodXswlHdSyS19QF9nPo+Sd/gJV7
hyDUAAOFC//rqkgSvbj6ukoS69hL/lNLjCz0lZWFxKzXJE2LcjWlM0mzDeIoPFTmCI3TPstiY79M
rQ28qC1icDmrcSVOurh+UF3Ytgn4O6cuR+dqFFEoOEd2I1/sotz4hAJi7K+E0n49mueTmtrdABWB
9vJXHBm2qWqZu715lINehaNOgDa1iYNSvaY95tJxYspaPQwaZT2imLZ9cvRhDC24aDJ062IIE9cT
VjiQtP5BgJED0iHptqYjh8+VP7gg1W38O4vXzcH1NfYEEsoyMtKEf8S+lbdEwbba4HSORktke9kl
oE9JRkK2ZmLT26REsi30ODhxvMx296SW9QcwMFW3QZpk8VjulWwPNQrx/DT2qxhl57sUzekGtN7T
oiFNYur6t0Uq7Htc4QhJEl7HOnhpHjP0oIyYpte3ht85J6fx0z/htfgbJyiabV30aluPfr6lHWtQ
T6f3Ee/hq7SuyCPUhXh/jszLw4AVZmjyVottuxk2VuJXW6tq7WfE1flNkJh1LDtdrezZ0uGd+JeQ
toP1Brjp8vBqnI1d1xQ4WuaNWf9MKV9xzNcEzJy9qieWLDkE6H2c3LjjimlYHB6BPEQ9AHC+KtLt
XJuT1GQW8I3iz9bqPrRsrQ54wR+ZGgmiezcosXxEpi+XSAliDAE3TLiryR7sy1z39ow+j/VJ09eg
bEtVD784eWAvsSHgd78UxroRHS8qgseSKTdwhJ5Ag7IFF9cOGfG90XYfCnRktl2SRkCsPL1t/X65
B/PzCyyM66JtJl6488Z/g2xKAKfgpViirKOmtm9l5u9MmMECDbZVUzqhUXJUSPnaF3Nw3DAL0h38
9SEkKSq+V75mUr2rrwHgH5ByEOTherlcCjNr20zBHhzd8qYG9CVxRMjTb4El4wSNo0yjjDN+n+vf
3pa7ZCxR4A/WIHg00xv8UqzGiGMIYzSPxL811SGVN023Yo+XlPZcxHR7n93OvDO4cvrBBLXPs7yv
8pXLf2342cIpXPHCCmCGs/az5X3+/RgLMhf/XZ/JBz37eEdwo0NBnnk0X5xBxm5qxW9vwNrnz/wJ
y26rcZQQQIa9q4sQ/uWKTVryjmwkqsC8hx6b/hz1ZbAysDUglJE3bN2wz4m9k6OBdiK6poXCl+8g
z55gfCD5hINsoCz4cskE8VRNlWkijOjEmRpxXPSoKzdvr9vSrJBqn5omoJ0r+D0upZDUtnKOuPox
N8AVaDz6/j2hX8vy6a+JmW1PMgo1WCPEdAbQleaj5T0MeFcYabZiAJbsLkq1p54eqJdF+PVyPuC/
pV6Wc/NYoNHqKAD2aQ00TwJ/GlOwBImze3tiS3qH5Djcf5SxoPBrJq9MGTECDr0bzKjPi9CGuftL
En6VhJ4dHVJrXjuOunl0uo+DfAa49z3jI70FnpIA/AUzPfMdOxcOtXByqIwHJ39oimIlmLfEXgBn
3gQawgbtyhW7EuggG9mKxjiOues8JUOQbjzG9OdqqPuYcbd8MRzPjXVu86dOG9MDBWFehBZbSUwI
giN1ltfPVOjBPcj28ue3F2BJZVB3BhQF3iEeHnSXKlOrzkr7QhnHzCp3eUD8WDfbezOph7Dg5FbW
q0mXJaXBZYkLCrUc6NE6UxqEhMoRsD8oDQo5trJ9h3s2cbiicBRX0RWxjk9QFK3VGe5ACji29y0r
12zh0pKByBLf704lgXNieuIF0s69xDxqw7FgX43UjzjAtsq+aft3EB0D4/JfWebl9ozEa7irp5hN
FqFlxr4i5cp6LftPZyJmEdm6p8MISLF5rH1FEANj7F4TZoK1c0wQE4361pGU7lkxcqR/UUBqWOwd
1L5g0ECAE+BtlPjN0U9aaaZl6qEUlxubMU75O+w83CG0q0OaHJmImcrV6NiJKtjBOYrmTs9OjN02
9T4n/juMCcwgHiDonYmoy6Q4Z8aq5AI9C1LLOVZWhFbwXF/Zqukszt07B1EdBCwR5ruqFu1EU5Si
b5wj4Q+efFbgD83fYdFxfaBidMKvo3PR5RSEBDa/aUCQQeyP5l1XrPhZizOAmYEnAUfiiqFxTDkx
h4Q4R5l9E70ToVFhbKiVOSzd6vBDAXFCOh8OxOxWt4UqBHgAUHuMCtFHkca02MRvW81FESgKxttm
4jv6BUc62+kmqTO4DolzdJONRwRi33lIiu8df31bzqSYVzt+JmemUR6v0wxFzs4xK54zvsmaDVra
l0Uf5QMPDS4BvlnLiS9u0ZnI2eoBbW4xBrN6DPotyqxctU277duzWl49Xwe9DG6cKzcFF24ORsMO
WqAjjZALQEkya6/64otmr/W2WbptcNH8W9YcfAHkejEi5eAcS91AL7x809Ont2eztGC420EmgwgO
MFizPTINeBDMUlgwtOS12eMEZ0ej7hUhkxWea8JU/YPsPUipELC+PJjN4ImK+CBDMHrqfpDUAwEt
2AWc0NRUy0Onb7+nHad7legqJKObRnlf3JTOfW/ZIH3vKzuJXEGchzTQQIZqdokdIeRZi5CNRgH3
ilgfGmS3N6ATRfYoH1EwA+oKGSYGomBwQ9zvo+5lB5V18MbHscy34+C6n7kOEuWUBGPk2CPbdJYw
H3lXdGFq8roPPZY8BPAKecujNN1pcld5evszG3lxMlX+w3Tq9CWjBt043UAjxi0W+tVY3cKRKsNe
sX5rDqoLA1y4ez0pqm9vr+uSeqB2eaKPA3IQIYTLZUW0yJOMl+6xkDd+cIOo2tvjLykHqvnMKfcd
oARzNn7RGf1AbdiiBGGQutGAHHYPhdVEb4tZnMaZmOn3M3tUGcySuQMd1EXU2nHHV07s2jSm38/G
V2ZdptTE+A4uhe7BMU/tO5hmAyRicPeDece+ioSOGpqx1hyJmLosvmp58VngWRsO0lq5HaaDcnmQ
DCA3UDAERxw1lvMiAkMbZF9V4EmprNQ7BC2QNhlwqaMC7UEl/eE2H/o2rnnvbH5/jxBvgy+PwJiP
bNPlGpo6gEaKe/bRtbdcfEzWEMVLVvV8fPNyfI/1Q2l74BrJxjv8TwMRm7kN8vivzWKm0JmtbEtO
syBuRB/bNSzrkqLhyQ92e+DZQGIym8QAHCawhpiEkiGidZI+Z+IdRxLYA/Av4U0GBNZMl0nRBr0w
B+TtVeqElTlUqJMbY93KVjRtcUPAEQosFMCFCGdcbojG8ep2APU6BuAPfbQqJ992fVK8qjRNn0St
3kErhWccgIzoGg8dm191aEEwSDLWOKTJk3Nv9V/esfNnw8/013Kk3vkDhjeM0Lg119LkSyYM4SWg
uHEoAUqZXXC2GgPm2Mw5AjFu1/tirUZpeXxUgqGfrg8OzJnimi7lSF/BEo83TAOsL/35juUBd/K/
x5+ZYLQOobomMb6D0vT7gK0kQBcPxtnwM2WSujT7erpIuk/+GDr6rlqjulmSABo+GCf4ZbgTZ34M
bvwmUQpHj/sHbuwsXu5azlfOxNIunAuZ7XKRjE7qWBDi0lsRlcNKpHVxDhPV8tSWHKyws+GRqUoy
3+XO0fI/mOyuMaPR3vz+Pk8vPNAEI78OWZenWm84mDt738Fz+QBHib1nBhPzP7rQI8k0f6omoOwB
RpO7R53GY/6cswc1vMNZmHgOYGWnavJ56h49F5zRsOHzoIdUt7WlX2/6vmb7t9dpyfrhHp/wtSCs
vAJWIOREULwTgF0rBf2/Zmf34Gvb6Wl7B3ho/A5ZgHohlotkDMLTl3tiDSN6AwIMdtQ6v47Agktu
ciOpd6rqAGkyrcw6vS3wWs/gRICRDExXKPRG4udSYOUMvoFOGw540JBkyTaeW2wQAnpbyPVZuRQy
syiqIig1qyCkqHeERKm/4tStjT9N8syp83NOrGQaX/+zqz+Wzce3P3+hHn/6fkAcoMk6VmkWdXHc
SmABC1wY6GHGdDvqhRYmtYeEQSPvSG/tcAvrIZr1BJHR0W+aWsNFXesgJEPLfBd45+tadbCHaW3R
u/ZRr/nBQgIjHHOyrSn5mAj523YBYG60QUGix0TfSHtmPvu8RDsZJa2jbA65v1/zu5Y0DkABmBxo
+TUFFvoXZDbJmH0crD5C6464SI1toNZyz9cBhwmS/h8x8/qwnOhg3FQcTqRWSW8nnIQcrd6gL0NG
zWOamyVwf5XMD4rxEW0Chuz5ba1ZUkrQ26LGAEYcJ3V2lBuiZSApA3AlQSSaDhFtxvivSZi5mJ3W
ZYh546GRPY35vjIPf234mWlI5L8nUKgiHHhU0TUO7EmT5i+Y8yWa2QXGAarWlQvImplFldgaDR7t
e/sVLcd/+6aANsBPBuGBA72eQx34yMqMdngrOcE3/5AZX99eqoXMCMZHlA55RXDlXkMRCAJ1v+h4
E/OplS+gXQVpA7hDQzclERlHVJSpMAcGpUC4qzO2rZuFD8Xv55jwFb8Q6qCWmhheLu0gGZ1R1BnC
Ueo7tfHeeHx7lksajXAqYpFgqEGN9wwvkgYiJ0lLneOgH7Xik/H7YDLkR6eSCwAx4ffMHZKyb7yi
gT9x7JE5AgHNij5PLtNM20BGBMS2409u85xokQkHnXg9tMPNEUGqrG9qr31FfVBY2eix1q1lMBfM
HFi0UfAOa414zNw30WrqVGaJZjCpSGKe7KjPt32i/b5eY6mQIZ1cLHi7MyOjj9xGiS06V1hgL0Vi
tP/9fAa4ehCjh7lG0A6Xz6VKicyweMs0ciLi5fsont7WqIVFmpDLuFPRHxaMnzMvVwIaa5V0pCcL
NS9dTK2vQbciYkFpL0TM7m5GSJE6PUQ4Ww03QL3CFrpgwvAEn6Cv0Fw8WGcb4EsKQne/JSc/7w5o
5xHZxhEsi8gcRLpacXPWZM3sfTXk6Keqd+SkZZvcxHQi7dVD11TrHf7OxaRmlt8Ay69mSElOLfuO
IxU2qMa1xH0+pjcu6nfSCrjIbuQTJi9sumCND3xhy0CFgEMzBTNR2zU3Y8OIQoS0ISfP+cBDr13Z
siV37mL8mdYNdkEYlzU56WLrJM+mf+cIUG7tp+aLMjtwe+Pk93a68u5dnBWqVH6hQOAVzBQR71XA
GFFXccr6G77xxMrwi8oxwb5NYDARd5iO2pkPHBi51ZoFJadCu+9chRzrU9GC4wH9G4f0tzFMqBVB
XAaYWKTWQEB/KatmhuBpBaIwMkQ6QJ1O1q7YtQXDgFsUIUa4n8hyzusA6hpQ7XzwcZDAfmXI+xpR
NM3+8tvWx0WkZEpDTL2i7Nk0Kr3uejRXq05ZFxVGVOaxWrvSluZxLmJSirNd4blTjwUYa0+gL42L
/hkNK2qkOt6ex8Lj4GIes60vhU6JIJhHUsWOHwJI7DRbONdvS1lSsPOpTF9xNhXhk6FMRrtCl+g2
YuWPZgiQGvmeFzvXX9mYxRN6LmtmAfQxEFzLIctXAgU7+kYDvBcNZsKx4z+zdtxKv301UxGnwXjU
KhTa/LW5ziyEB/KkwC7c6jQ2eVQiglfLO17vUrG3ixWjvrh5tu17/tScAvmwy2WtclSZmj02b7CB
PrYeai/qja3jrohZsj4g0v63mLnvRpBYMZAhgCJmZhgUIpTmCjpoUdUdOMEgTPmF9LicSG5qGcmE
iTUbvkoQM43+N3OtPnxxsc5kTL+f6aBFAllKQLtPNItzLyqQugNd29oFsTATT0fLHDzbkNS9qvy1
GsHAaV5Vpw6IaA9tjal6CrLfDo/BhT4TMrMM4OnRdRT4VsBwPJT5j8G8YWuFIAuAmEsZM8NAEeQG
FAvuCJc717vTgxB+VmNsM2DPg1vf+9Ks8TQvnVxMCyBi9JEHT8Sccq2uLFqXgkPPkHEFDQVLbmR6
O6oyUvWd632R+l7TYz3bvH1gp1My8+0vxM5co6LSCi9JIbYBgFNBw5FyHSJzDPt2I02U5q259wua
iKcEPNfphY8bZHZ3lE5QGgj6lCezimEjUC9QqMhd69a68GS5kDJTEunzvElGtzwhpWOOB88+NP1r
HfA4BxFVo769vYiLeo/0sQ6yPhB8zPN6nefWghVaeaLmn4b+bLCHnq14DmsiZvtEe2ZUDoMIVm/b
/HtBNvpaM79FVTibxWxngDZsSOXhYOHJsTfoV7t4CdDZg3c/HPqpKm5osuJ5rc1ptknD6HcoMS2q
k868DeevTXOger9yIy0KQa8w4ACnbN+cs0Izum5M/AHW1bmlya5DuJF675nImYzZREjVNKVsFaxr
FaFSTLIYDah+X8XwVMXrAuwkmMjstqNGmfsAe5SnIXusKNh2Pva/j8lBjB7BCVTyITdwVToALjUT
Tcna8hRooKA4mGLPug/JsIYumhZjbnGAmUQwBGHSqXT68irSyrQDlqYrT04XiW5P9Md3rNTZ+LOr
rgz4VPo4jT986rIvGvvpy9/GsGGlzkTMvKzcJL3TF2OJ12pctA8kj9/RHOBSxMyRchv0tmCkL0+q
2aSBEVrlQeZrtnjhbExcwsjQIEJ+nS623NEgQK2IE/VBAjbqMfdvhbmWxFiSgkycP1GOoDxmfrMR
t3XTxGnEyZA3wtjb4jBmKwdw4VKBg/YrG2MBtTgv4e20hKOXQlNDdbvYsvelrMDv+SMbd2/r1qKc
AMl1FBpNcK/ZxmdaLwZGUcRkB3UoxyD08xY9O8aw0T6/LWlp0dDqDskTMKj5aBF5eUqQaidF0ur1
SdAy5sVrjsIhSc0V47jk6KCR13/FzGy+GKjpZ7LHhAweZ0UBOCYD1U4XpdamHNs9yfywF1Y4ik9/
bX4zkznWWq9GTdWnCh5O7z4Q2wzpWiB+cRFBdQd+NdzKV92iPOGkLlPYrrobbrq836nhOal/3x/F
Oxvp2qn/KNhoZpbZlpL7tivrE3vRdURdTgnQoG8v1oLJBJci4rpT2ADuxUztACWygsGDevfleAic
Kkat5op/sSZiZm/gLVltHkCEQUAFnw4/TGD83p7Fwm4gERwAHYErDLD5ma6p3GyJzzNxGotqXzfk
wRzF1vbXwkW/wtGzC+ZCzky1qsoEqhEvqlNVleMNSmV+1J0H2jhGrLvSy40D8EtmBLSctxmdPgnL
xPPvpe39tDrdOYlUd/Y867tnlYKFtdAomh4Ku9j0rvdT40ULBnE0uKh13t3ailSH2k5/Fi2CesrW
nlwh7KixCho1g/+Sdx1sqmd/VHph7TThBXseaMmTYrp576dZ9WIbNI/cJjDD3hlRojeaeWS1YOHx
RJKERq3nCLC0QUQDxfaZS+utyGgPgi/f3o9EKJTHOkMExyDdmy63YiQZGNpV5NkTK8rmoIipR1lv
2C+BXckNWEq8J+AdGzxq9PZTJ2gbJa7bbtKsDvBroH/IwJh+6xscxPa+kX4K9NRFae3Yl6GNQlGU
h0z/Ny3sasPyTcZu0C+tvEFFoAOWrKD9UDOb3pSVAD8IejOFg1cgyDWY2q7VnWZj1VobjdQERWEl
QJvT2v7mbR1bMNA4gYGPlBVSByCDvDSbhpAD4yJjJ4996coPjRpCgVfTmqu8JmZmnQcOMu6SpGy6
nQkJs/I+Q7kO2749mV9xtLkm4xkDXwlIxanB9uVsxixNNWgJOxFbefvELtGQEEiGiApahI41aDvl
5FpsCgoQcCfy0DcHEg65a9xIt5anQpJ8b8k2vyPgMo3aTFe3gyvLjUIrlUdJrCIauGVH+agD72i1
dWymsoqY3wzPg3SCHc17FZpCYCcFf+Uy/9m1tNj1Q9BuNB3Mj6nw06gOHBHrDlru8RHZYGSJ/LAi
Jo0MPJlCw+xPdiLHkNLaDxvSZSth6WkVrlYJbgyMCujYvTkSn7Wj76P+l55I/7VoD2gFuGnFnZ2x
LaqAVtzwhWpfiDgTNtsSPyC6GaCX7MkevzbabQJCwlJ7ocOk8M8s+KA7bNvYf3a6twWLW5GuqMSS
4p2Ln5npwWTgKk0gvgfGzNrjVVaVsepXLoNFKaAkQAdPpPuuwDR9xRJR9T49qQpFaJHBd2UbOt7K
WV26D6Zu1EjxoWXuVUEp6GBTc2gdemrIBrSVgdiy3+9KjN06EzFbLqWYb7e+S0+Z91x2XwJv5e5f
WigfGodya9tCDcjs7s9K3iDR17CTk3+wh50VqWFXFytkVkv6jcQr0FoA++AVO7NpQVal6K6CSXD/
Q6duE3Q8LdhLlT4N3VpT6mk95kcJD0C078a1iGrOmXbbrWlRuwxgPqcYNUvjQX9K+5tm/M7knjhf
V+zb9OVX4sB7gVwIArhX5ItC5SUINqDNVSK70O25iXwCdeo9vo2H1YA6hswBE5miNNsOlt/Ehu/3
O9IPLmintGofaL4RgkA/3/o9yW5cq622peNXEbDXVaRlHOGr3nP5oxByfDZclW6KIvAeGkfQR70R
T+AEK9HHR35zxqp9IlXuPVHXLWK4xcNhMBAqzZ2GopcH81ncpkH/vc4LGVFdJLvRTRqg0zsW1lzR
J2L2zdpb+Vq/prc4PL6JfRxM1rP9kH3je6M1ZqdSRY7Ykfwhb0NqfVrZh6ttuJQyOyVDn3m9WVuQ
4kcO2SdB/Pb41wf9cvzZKWnQ5IilHqruGnXojgU5DP2KKVlZJ38GsGgZyEqaHjPo9RtfIckSdj3a
NH3+7XlMLgUKy/SpVHz+kBWyBP/qkKYniX7iIE3nu0Gu3GXXbrg59aXGTYbTPpVBYKvO4vRjJ3Ob
Z612zOD+Bd4PoQ/btyexsFRIuKPoFsODp2FejqLbiV6ahpWA7coCf8ttUHz0+j1p194s16YEMzmT
M/PCDUvzO0rs5FhpX/GAibTgZAYsdoMcvsRXk60s3LWRvBQ36eDZwpl+OphBCnG69ZkUxyTbjeQL
WogX1rjiAlxrM0ov8eCb+MIW+HoSIcCzVyb60XH3qLHy6INsVw7MtRZMInAxTtXi19eKm2YW6y1q
oO115KX2RmbF7m0tWJEwh3Upvyoa8ktC/gU8PP3axbu0SHgOo6IKKN/ronpD1rlG6YCC99TdtqXz
iEbye42t9Qe+3nUfxbw2th4+BGKWs6uRF46uVCmNI3PpPiFyp9X8h5GITY8Gp6JpV87O4qzQLRhA
KOCzr+pGFB9GMjaYFdG6GzS5DX2qh7r+/e29uT45E3YdeFUQnYGSYF404lgCHRwyVz/W2XBbiP6x
8eoKd6D63ieIYSv10c/WHJnrhZzKrv/7Np8dHzelhQoo3syi+ElxSYLCUUdvEN4fsmAt6ng9P8gC
3+wvlpopV3h5VFOvMXRRJPxkApzvjiehfbIAlATR36EI7ozfp7dFjyaAclFqbC0wPPPAVjkWnJ2K
GtFaI38o5BoP6PVpmkQA6Q5KYASGr+qJVIWu417JT71QHUpmC20raeH/tlWAlKknLZBDeN/OnbOi
zlmOok12qg9FeoelelvtFidxNvz86mmylA+5huGd17uAfnt79OtrBx//y9dHBeQU+L/c9Cw3tFZv
0VQpbSTag3qMhOhGUocs0e6Qx19ZqiV1RkdvGGjwYcJnnqmzjTBNrvUZpLECWc19Waeh1BGZKyIN
l/fbU1sWBrJrYCM9WKFZXMvOqdVUdcVPVByq6tlBAD0NQKMg6rDxVztUTq7M3GeGbfiPtGkbzy46
DQ6Ir7mQ1oMILUtUmGqx9L/44pS6HwX5kupN2JHXt6e4dGTBwTPF8KfNmyc4jawH21yPd4FN0X21
O9QtCRNbi+Swz4cdcdee2deGdqJE/E8YZ/6uGhPTU8aY4GkIj10b7wa4K8gXvz2pFSHzO1CmtWy1
AUKyRr+10+LQa8a9SNRa4fYvhpr5lsFlhMcA0mM8dmbayMuUpEbl0RO4EcGSR/Jsx0d0yWC5C7rZ
IRn7B6Nk/ka0+peiK0lkJ+5Jz4oq7q3ODw1KtQPIY7KYUP8jsoNlbLVpEWvof3Tbpe2zV7E1HM9C
I1S8nM++eTrPZ2pmmKRxDILHOXAQO9pqnwKZ3SbC+BTgsVVbXUTrMQzsYQ+2lbsiATGfWoveLxmk
80+Yzt3ZJ4xBUjZ5gWXT1RdNu7GSdMWTWxMws3hOh7hpNs2xfXG8UJQrwy/p13msZmYXUEBGJEeA
98QEjR11z8ljCzlvK/HiHM7iUdPvZ4tUFz5KMXQIKUg0ulG2ViqxNomZ7uaMs6aaJmH7UaHikUTm
v/o9/J/vw/9Nf7Lj/56E5p//g//+jpKQOk8zOfvPf379Seuc/s/0N//5N5d/8c/7/HvNGvannP+r
iz/CwP8SHL/K14v/2FCZy/HU/qzHx59NW8lfAvCJ07/8//3xbz9/jfI08p//+OM7a6mcRktzRv/4
10+HH//4AzD8s22cxv/Xjw+vBH9398qaq3/+87WR+Evd+ztaXgBY6bogqkHQ54+/9T//9xf97zoK
zfD6RIURWsHiSFJWy+wff5jm34E9AbMNwLGIpiGA88ffGtZOPxnW38HkAUZ8UJuBa91z/D/+Pe2L
nfnvTv2NtuSIhtOywV+75qXCaSbKTuAoBt7MIJRZSvu61aqDQDQmckFFDppx4Fm/UjtTu1zZCLW7
9qAd8l5r7y0TPB5xQZXoDkoOgLuiXk5Lwj4diz+dxs7NkJBa3HcjSv5De8rXRASsMKdBKSfWisw+
4HCCgrmDlf7Mx8p4dvOcjWFJLdYhGy4AUUrJUNGoTln1MJi190kH3cSNXhZubAVV9yBQWrJnCbjY
Q+K0BKTkPGjrMGGuLyIjUMYLZ1qDnpqK0HCwh+J7Imi61ZHLqfap0Zt/6iBuLGMierrvlddHGQvA
PKgR/1GByDGIRFD090g8Dt4GWRl60shErOG03P4YlCUlt6SrHC0sTOk1oV7SBt5tVh9aADJ34I4R
WewXtr53yRDc6dbgfxp9hNZD1K9qYNgrEg1ce0b7sbKa/EUMifhq92V/WwWiue1G4d0Wtmo/DT46
iYWdhdKwyBct2GA0N5UHJEE6HnUaczdYDFOEA1HZfc5a9s0qXTNBPquWO7vXA8R4SeNuHYFCWVZ2
44fON8ijlyjwZzo6mo6qxgSZpV64Yl82WfuQD7X5SIMEpR9eCgBPmJMCMBG9TK3HkptgUVMI0PVe
fsvzDillIwsQtBL6rUa1tt52XQfy2RJN40CMaZVfRavIfZtW2i5LcvcrZbzYBpksnhrZFBFYm7TI
rqqvFRV9pCcB31p5Su9y0ho0roI6TcB4S7xwANtrpGcdj52uzB/bEVimyJeGWwJmPeRwAOHdbFu9
G3ZN3/p029pPKF29NzOaxyNHVmQoxwA8Jwr0U0HmxCl1WwQl/UaPUlfIJwup5Miv+uDO1RJ/7yaD
/ZKLMT36bjO8FspqUPNttEezb7MGTbj0G1mK4s5v6gNSxP6tS0t1L5A2emnqovguusqkIUq5EnS0
EuSOVYn2w1ODQFMEux/RnpEwkNlaaOuU6lpwM0pgNwuR+9/AZMWasK1p/oFnJN+l0hti5imF6GmB
zJ0xtDaWPyVT11YfvBYZuiZVSLyEZqChowyp22SrhJMBUjJofxZwxX44zcAOLRiVVNg5DRKf/dDK
T9IJRfApa+4s5F2AOmoLdSqCzoA2m1pf7Zjbs6gMnD7E+UJfAJX3X8dcpZ/1lid3mV7qH4AT1T4G
KOeLpGPlx7RyxMZqefkpMSzxpErPa6Isb319T1PTigcW0EdQK8mT8uDtaCPXX31osoxSXW/iqhbl
tuJVcJP4rrgjhKS7nhgoFWO6+wHmz2lvB61FsDoY+hvl9jRSjZ89s567cTmirap0kHTAHPtGRLAf
2RgawQiUA0MH0TiXvXdvjk1/D8JB5NmkJT50PHNPo18xP8z7gL8axDNJ5DObfegbM4CKNSUwOs1A
DpBuP8jKNl+NjrkvbTEmu6Cx1WNSGtrGEUEaA/6p0P6JKbrxgyzdG12pRX5q1EeReN0m4Hz4VKM8
+4sedD3W16+rsDAUuQnKvNv2dpfGnUea2zzV/Y+Iv6FbKJHBxs2F/9Lwxt5ogzPGWg4W7VCTXXmr
zKL/OQ5FgopXanoHi1jqCXU3/rPup8/C8zZBIW8VuROourtXeu0BCNIPGgIOkCJBVsraZECx1/+j
7kuW5Na1JL8It0mC45ZDzBE5Z0ra0FJSCiABjgBIEF/fHve9qu732sqsa9dtdje6ygxFMEicc9z9
uHMIsfMUh92j1tt225aU5S4mv3mi7wET/GVqI3DDKhj416o4R/Aekri7og5aV4lk9Z8TreRX0IMr
jtfwPC4suAVGh2XiQQiwsFY9tD5REFHCO1aNyJEelqb54uu0PEYyHq8dY8HB+sH2rdVws2/iJRhf
Z2gjYLzX8aZqsRKFWOTJzv5uC5xWRUrBy/IN5Dk2vCb/R2Z5Jwo99fwom7k/NjPqbT720/jlO/fd
2SR5hRGsDvep1y/H1k/rysnaa4uOTN6ry+x8XBJf7xQjCHGoveZgpECEpie3x5A4LFvEDt7XMF9S
F9Ov9tWTdXPuW2Y+lRzHXY+KdROsYVUwKTzk68LcBfEG3jOdYN3tbfYkl5CWAbb+sWDRvIxJ7+d9
284PNDDZnjWJZrBUWt0fWEQulzbdcPLqmo4VhFs6D0IyXSd4/jZgUEiRgV47QHzgf0rVZHCVdMM+
GJfwO99k9hassToxiRutgsdh+sqFWB/5xNURZtz6PElD9jh5vd2shXeDSyXb+4NZQal3nobjeK3Y
2R+yaL8IqQ9mjDaIuxh2Apmdd9mcNh/wTsuqZZqnF7l50a/QcASP+lkTvHahCEp/Ig4m4Ez1F+oW
WIQDWv1aQpVkeZMgKK+bEFVs4oSU3lov3wdLISRYg+BHIrUr5mmFO5kOuvAbfqQb8qxvEfQOtHF7
GDwLFZjgrcvJIBFSNoTIGemcPOkwKgYHtZM3S1O1EHkcVjvyR18T+aWHLJnuC+pLm48xT3KNQ2oq
EA6HYtVmnXj20iE7r1GEd9wad1w3Nz/63AftsM7BkcIZ/WUdLb3G4RCeKEhPMCob+POQtsNeZHDM
zTXl/n704ERWxHyKnr3BpD/Vgj6Trgnu1K01w4zFSuI/sZBHcM6C9PO97afgBN/F+RNG6m6fjDRx
BSJUcNw32zyWSR+woWjnGfkscqqDE+FkurVTEp1Nm9qSdXVT+Vbe1XEqnh+TdpuWPImG+iHqNT+1
atY/B9q4ozRoYra4k1996HWlp1vywdQaFnYJ69tkxFy6KGueOVbB/8SZgSRmtrXYigDyjpMJjmJu
cul+S9uW7AyHQrQIxbQlYdUsGQKOHbJpsMxO3lnXJr/4hNk3n72s+5wVTsCEbH6l6qE7zr3xH7bE
IyetRfwEbCpcC9GJ/hiydLxMmJIPXALxzc3mqF8NAOzPvpmyI/Za1h0exvFGYr7sE5bSahE0PZI5
4D/VuBFEhnmdKtO0886AptvvHPUNS8ddR985V2zfSjlUA9vYVUr4jiUyxKlqFb1aP1NHzRcl85Bh
xSEL11UUQSwH3DjxiOc3iiDJUEO/5h1vt1dT99NpA9hxobNvn0eJTmNEMS5rfOXnaObBA0UYzhNK
W3/cUHGeOJBGltdIj9tK3jmVt8L4JxUhum3fh/O6H+c0efEhQX3H5p3YCT3gpl5Hok5rkJKmshLq
jbyPgCDAd0hPCKhCLiefUUuoUD+4rJdSO8FO8CAeA4SmLSgjakiPCOIhGH1M8oMDf4ROSesXNVF5
oHGvf4VQluyiUNrjuLUEj7ikny6a5A4+mCssoNfKjch7FgJnOoFQJSpaO3cvoVYrjNt8e+IJSyBj
hBH2TmcIukuggzpaJdarTbcIUdSOLgcf178KGysq0YU6Kiz32t8STtNPgtT1d0QTZIjeCtOrp7op
zIUT9WVANXwgRCPKQMBZpolnD11p24Cb5cM4z3kSpPWLCAA0+q5HVClaRLpnW8gBQ8Jcsc8X+I21
kLqYZB8mQo15v8zNrmG+VzXjgtZaT6Y+8pavN76Y4XFcgMxgrPBKG0/+NWNtAqQxtIgidmG9YX6I
g9uSsGAHCs+EBbAhmsN9HY6+w2pw2/SkP7A+iS7Y8q2bou9pVoywQK3U1jTfiFj5jpoNabbAwUqA
X8vBbQagUWwHUWGZvveLjtLtfYlEciYZjog8GuR66s2WlXErWdXP7XCmLYMUVgY47eWCdfpx68S7
G4Npx0U0VH2sUU80elRSISPef+qyNXpIzRwW/dAFhxbJqE8eJG4NDAFH8uynrD/VdOFnKdPoByIr
hgL4eltBGNleJb6bnfLD5mi6oN0hCn54aHCLHofewys0rhkOSxLhSZ/MWq3NABcmDTu235GAiybu
cgW7wMW1VWBMdkml8vYp0didnV0WFrCkvHY8XgviIvszmrEbjkFGv461dxgg2HtcdJTciIOkLk/r
0FVMYBtsNgKHfUM6cfJWFf+kHSZn3A8DOUR4uF61btffNm10DnYlwT61kIVsw+wLKVhqr42J3+1A
0QELizCgdO5/pZ4Vz3XYuQfPMHzfXigv8ZzZKo4cpPkJSv6ug2fimyRMfy2QUTyhDmR7ujoFB5xe
/QwjEp7wVER/pA0ExujEPU1+Ov2C5CF5X6PWT0rIWWuZI/Q8ec8UmdeCrWLKkzZyRaDlpHJE/rY7
uUb9bXE1sisZceGZKNU/pGLBdLMSPH9kYJAiuoztDLozhVyu2c+DBoldS9T03yPK5goXP6oWFcTF
1qXkuvl6ubWMNO+JkjCSX1kAt69wiHMDYSdGMIMH0HNzVCzevVXArPqIPGC8eD/b4DxlS1IiZozs
pzEC/D22g3sjKKCiQsL5egiHkf9OI9zgOb40rEf3bfaR4I4cckoGvZOD7t5IrdajyersrR6CpFR+
q7fCH9o1y8cUMJfyFo6xT0fmD8ZWq/NJUvMQiqb/jZ+d4R85OjBYiarPdeIjv9tng3eBe+F9YoSb
zkbiAtIRFeeyadABprbT77TDbMUMaeeztVzJItrsmQ9O4JBBFkc+zlT1gPXZ+iw7c49U8shYZUju
ljmzXlNSzYMbpDX+NRCYrQePIKUkNPGVid5CJJmlZz0RcRq560pMQ+ujlGHyObF0KuF1uWNjOp+D
uA0rb9omnJsxUlcsTlmgh2o4DWO4POimmw4miKfPIDLJrkNDFuWYwPJe9FkFwVP0A/82NTnvt6To
m6B+ywY2XWMXJlfkNaGPs56/U8AzHoKIaF2IOQsfNiDKBUTZSQltqv/m0n7e266NK5sa9RK3xLtk
NbcfOhzaqSCNza6QjPSnIOkOeFt5INH6Y5dM7gbcLbI9Rhhs82i2eI5iJX5sgsJZ2gHO383BQl/r
DMs+HuvEC4Q7YTlFGcnnyF92zhvEOyWj+zNmFs8fS/htW9lYIOQGj2gadT/WMOJjjlBiIB0KBuWx
37VlCtwefiFSXkTatw/der+3MpdFZ+z9u0KwLPmEnihdCjNu2YZjh4lzgLeyD61ndlmT0XeM/nPu
N4wcrGdfV8jTX9J+Cg+1NgpC23669gIL/DGcVnczLGq6/D4tHZfMbRVjtavQhkA57wfNzcy1WfHX
G/uZtvP3JJqiuArnwHznng9Dk4l43wKp4IrV6wg+h6k1cOtP+m9G1S+DufdBiNO4ds2QYjpWAaq3
64cDHraVFKRPlChivfE1Zz5xP5NEvClPDBWh1uc7HRvy5BtBrsOgxo+F+uoLOubwNxf3Nz0tar5n
/tU7r1+3ahtJD71UuuTj6PRuGze4x/bZyfqK793QbX3e/v25w24Zzx1ipQ4WZ/ph22JyjRIkJ+cM
YBAKcTAUWzDEP2bn1w9W2ClfuRJ5t8yIISCYCZglw01Psdy3rTFXaEHlbckmY0u6enxAyzM4ABMT
FnobmEMFRepN46OCJm66n03IAeKQti4R7InzWPLuBeuy7DsXgz7ZSS8lnoj+WS5J9htMZNwWAR/5
BVz6ArO/kTc/Ezg02WJeZIrfnwK0BfWSPNBuCPaiw4CJUjpV3uh/MG/jILh6+TMN1kNA/BoXYVCW
7eyGhCRonT16GTecBwevR9/fCubWwt6PuR061PSoTSLXKrB0+m14pxNox9a1w3i2GlSRNWkPzipW
YjubNbshmbFnh2kyO3QYCL+1HrHPzaQcULeG4quuifBgGQukDc6oFpLtAR5nsNWaYTtm/Hvg1rCg
0s5s/pbguiAsbzSy9GoDrfBCaBfn2IeENI72Nu5Oznb+n7ER8mP14LsxtKGfVg0TROdzU6uvOAHF
mGNcna6rlXBIMarxS0Eac86QiRx8AzS4PfI4rXfY0Q9WfAoRgz8BfIs3aDm9tf6klrKZGu8Mw9Pk
uDUA/3OH8xX9y1Qvj5uKcSPMi/9KMdDuVL/Eb6xukcGYkOQcwVjtNKKB3K2Mo3EdUVNuUHX3+6wJ
yZJr10TLroeIJYDb8rB+BICbHXT5/gbxsk6afT8hTw2pwLR9lbZH7g2CstqlMrHq9xg8g0sAQo6U
TcrqqnNifRJLYJEttarfPVTR5dam2IVt5ej/gbY4rpbej19XSLYK2ASZhyXKUOgXGA0e7tkllxgI
FPa29WJeV6rifbDM/Natmfxcsri5U0sZL7Ktc0+jHy5Y4bvvva2ghYo0MP2uXVRjimmx+kkzF8vc
d40rEZuQULgez3bfZq1XDsQod4pSt+aNBnapSIQbAhlCyBCJUlRg0IMD2yECa8YZlLgXjkiC3Wwb
znPZE/JHzXd9sjbeH6/GD8rA0787Afy5pmQTxWbwpOPtAJnxxvTWO0OPK9fDDvsCniw2FrkfqeXj
Y6djmM50hvxege9WyjO8wVA7Whz6q3xGVEv83TVk+hJDzb9j7YIfBopN7Zby+krxHX2fAF1uOQ54
P29IreH9tm7pmY0j0MNJ+o8m9BkSQU1HT05y894m8ADGd7CUNe/GwoM/b5tnFCMnrN0gKu80Yplz
bbd7KRyjA+Uz9Mp83H5i6AMcw0fZPdZxIH5hyzrEYRBv7oejCYbbemUid4hT3YVmURW2G+wbdgum
nDX++sCiRFYsBCojaPNntN3OxfrVXFJsSA733N94Txf/xAgGnK79Eeim+Z3VLfpfVqfXNq4ZcAEP
s4gw8JnITZ3MZYsBt2CICfhQm4BwX2LoAouPjBOBG0VE79McR8B49Ni/qQCLSzC+jtbSEoS5dLQL
wzxNFHbo2IRL4c82/j4vuMZoeaX3gFKJQLQaq7AXtGn8VwpPzzXHeh8tHWvXo83m+WL8lB8xwQVi
DwTTwGOLTQjQa/EKRRibuogSOmcF8bqQ5kCkJUIdN52eCZPo8mqP6d0YBvJby6Pmx5ww95Kwnr2Y
rQaCVaf+BeEe5BjAVRsuAx49mTbobe5lVqPRx4ILups4yw23HCvncWJevTZMqhBuh2c11wCIzIwQ
ukS47RSks36fXSowzWpd1WMADAoC/SpGgtmjqEfyiCWvHnnPIvvd+nK8UawsVGjnhuPKQrrrZp9W
CMQzJwAHw21YZPzupyLzizbU2SFSMZwK+kW+j00Ap+E68h7s6FARez1mu9gMFki7If5nmoAVCmlW
7+BS7n3bIowpOmhVBV6HMTxhPu9zn8fBA1/aF2zqBCX0XeqlgxblhpFgLVdmLOCqML5FaxdhEEKm
IEee4bXHdPIpI6+pjAOclQdzG+5A6HSnJZ6GJ3TE3mHlgl3itMEEqxLQ/a6e3PPoMR/oeTAM3WEa
Q1Zu0ShxF8Ea6MZotPLSEW9ZyzRT/Sf6hQ5n50pw8El/SV+l17voAK9U4KczMpyI3w7+gfEh9kBz
RM1UUJ2p9y1JVjggUJAVRIUSZEyktvCb6te1Kec1HOReYAhv99zHgQsTIIGP4EYqcDhZLLcUkEkv
O+3zWeVzS/1PpEybdwtooKQ2oWdu+uGXWwazC2Q9t7k23YTuHPYeIwzlF7QX2GBVwFR5m6TwLyES
adjbrDHlqm4tXBChDeI1IwZ7Pla8ZHpmdzcpjdx5iWVNYImK1J+RjT1cGu08DGpTuGZlu8UzupgZ
Z29CWnYbKGbFAklR+IlehKs+LrMaaEGiUbwO4Vz7RUiy7JeuN+S2aRsLpIMuaogOIoKpEyYZHGBF
yLDmlmfZAOjbxnfmrN5o+rG0MLmspJp6ewCPWu8HKTL4OyxzHX2DtgKH8ujS7IW2nt4O6g4C5C0n
DuH2pp0ytWB6Fh7Pgf/MfeXj9iMVJGbdl5g5b5/BeQwPcGaS668wtjI6IDGmBwkkW/vl2WGWpcm0
Gisp5nVGV5EO8G8EtY22Y/CTX9Yja7fjFlB7qZE0T4tpCNZKkKGXpeNr8kwg39p3KbraSif+MO3H
MAmRmJWy2d8PIBnArNE4KsYOm2m4vKAuPRBpfaZGdrSc1O1uik1wcVPDf616U2HZr0tw7ONpPs3T
1j1hZgKGHnfoEdCmDx99krbuDHZjfJ5H2f52sxn28NecH1NX4xIzd0CPgJCibcZ0mCPiQB/XWE87
YBIoZynYvCbHQpK50TGU30LPtfqgUrp2pYFD45bLmqnwLtEakXgJHs3BGAxRVnkWQLmVingBiE4x
RoLMBKamlGovK43VktcGrVDP+/YZc/1Ucm+OjzDvqJNdCOFSDtk1/QRQgW08abeKTngLbGbROfFa
8+H0NmN6iAGET1i0PYWjyP70psXQzGxz1eOkVI6dgHbfAeX7YIAncCKIVP4xXtd919xPGLhhg/8r
Q0srIzJ1N6WZgqs3pJifJRwVYEFAFwGwT6JQAqoIzss60GdQxcnLnf96XAF3FhQGnyT3h81+QJQU
3mwM7TwBufoE+K09rcMY7GsemFMDhd4hSskI/s23bxvg2MuWbPMpEAlY26T3dmEM1MMyga6LpgJz
DQvkQ8b6rbwHl9oczU0ChVO0ZS9bvAhwuBMAmX7xwcqju6dzO2LMp0WYMPKQEUEPjejXd4y7qc6b
ZWqPsYZclEyRfktjitAQIiZ9BEaEzSGgBXGRcuqJ3RRk60kQz6KwetLswHStlXV0A0pK47faRdtQ
Ck93Nyw41W+mCwH34A2BSCC2XS73KhrmsA4OSh2O9TFga3gNRp+UfScobokUdBfXlm5lguWlX7Az
Vw9dvaJd9JlKT/7EGR6wzkgPCgfbjw8mtWFUBT4sHECXy4VUf0tH/lvymdehw3//Loz5FzHN/mu4
i0/Uv//Q/4vqmQDikv/xHzKV/0M9cxrm35//Kre5/8I/9DM0+wvL3ohyu1ckLOjfA+n+oZ+h4V93
fXMICQyFUQvO8f/Uz1D6F8TBIRAYijxuWIHi5f6pnwmyvyAhpff9cQ/VPYRp/H+8sf8L/Qw2N6HH
+l9aQMjBPGwO3P99LHIjAu3fLdYX2+AcButZZHzxDxHa6EvrhgBpxtOcJQc945ksVua1x1AJjiMJ
TSo0JNvfyaL6zCBDOeI5eV+7YDquTWqfgkl/NwPQp5Gst35ptjfSJfQVu48Z0lSMBV1AWwDuznMX
i32/JlejfsT233RVUQcGkK4+8uikBcpQBSTuAOyPYIlPmJbhAJQKhHqHOZa6G1nE3qyuxouNNgXW
6qCARwpWLb5kBHOazzpVoUqhZoAFXZ5hdCN54/GNVZutA0DquoVSNC0HrJfj1EZzJIvGg18KXcPk
jNITT+cx4SlYhA1rwx2mSNguReg7vLnrgJszFt3kvK7HdOgDPKSgxGFx5/prg9ftsAVNG4PK3fga
yzl6dfGtUQOHKMTOUwARo43D5xp8ERRHLXi8J1ZvzVFpG7LT6hrfm3LHpV7TckoadpzpmL1SZWpg
nkAHVIgDs+XTORJoo4hPuu9TZ21ykdPY36bJpqVgyi0PVoEPaje9vqVe57fXMGtRAGQ24nVXbVEf
oj6LPgG4zfgMjZ3kqwdQpTvFjhjYTOkWsIXDQG6MxdmE+Jw22aGDqeNy7r3mw+CIic+x8TsvKlvP
g7dkY2IcUG2DsbvkhEcfDY2tK0fkXk55y1KkOxM3MXqWcT2MxRBly1yACVKuQlkX0M7I7b5iEMyB
zYWSDO6U6yJgPCFgBg23yoGS72LNZoeW0EuR9tPUyGIGnN5mO80MJB3ajEie5ujKC7du/owwyKgj
xXq3SAeBGUkBeMT9Qsc8b6W1zo+Kvg6973aNQIZ3iWi8l2CWG8Nqeli/63Rhn/CXBRa1LVnk8ggN
fpgPLRcvgFIAmUXpJkPsCIJDKuCYYIYCPFEaFBAsmnMa2xVfkjHJQxRi+CtRMhBuxBI4MYcE03vu
I0ptKuG81hzrNQ3/JOEdJglgFXSuN2Qz5sCY6qUAWi3aqidhciFkDKJ7VFV2kFRiYYGL1T13LiFe
3rCQIeHXhtlV4Po40J+yBw+KKrcLXBvOuYR46HUGYjMhlUmYn7Be16BH5zCBgEKZLJeJ9b7N6A7e
6Ih1tmKk2wBcbuwEFAk+sM+h2aAlC6ehExcwdt5wNRun2T4aBsJzzeu+P7NZKIDhZJi+DDJH62oJ
u5aDu/KwJk47pvtDBBn7FTISdWzTVJ59hO74OzKasL2zaosr0Tct3oWlnkb29NxP96sSj8POgT8M
qhD7YzJXC/xREO2dka5U6bj30fO/kzlCNJkDgTPmTmTdq6eRPRObNLzFXg8YC+6aoNT6HotnbRPD
yizmfJ4wT3gmeXJjYuUOA8H4nsxMfZmsz+gOba791swg3tMBwmwAytQ/QDeZYOl+WCzU1HihZAcZ
i32I5rY/LJEH/Mvf/NqCRYprGOcjSyYNd64G0bijgH7QuEOjB84ZQAbUUUoCx10SJET/9+vyf6lZ
/ZfS/DB+9S96/vrS18/x/4P6HASoav91fX7ByIT9gn8IZe9q2L9//h/lOQxQaUPAoEmU3ING7sbF
/yzP0V/3/RwP8lZk8sR/F+5/yltp8he24HwoX8MQUlZMr/9ZnileD9ESiGKHUIdijTj775RnbDTc
Zaz/e31GvBp2qREEixw3SOnjf9NTK4NbrNUkKBpKcJbZAM11dC9NFXgrme0Iv598DvhICxyDKncn
CyPyXcZKqmL++9T0RIgTlHoEpylwMZQ5iDdkApjJaHdnAda54JyOI7SrhNMzoQF4bokGALodqFcc
6Eoc4gDnZ5znf5/t1Bceg4oAlGhUdrD4jM905e2HmGsSo65wuUo4XYyS4qiZKACJAWXadmWmJ39q
KpB6U/8r7rDXDDB40pHw3wOf68nl0LOF5gUwLOx9837YAK7UDKpcEPUcAM8flw5a0CKbwOBNhmp7
gEucUc/Qo8IyEMdLRMsJRwOcJ2AyaaM/1DfQhoGlNFZcDSRT3mMKBP0nLOsREp5HW0BDmxvbt/B7
B5PWH+PeokBvOsEj7re1HxQQJc1Q6RKDWQ/4HtnaH4zZ7VW2sXqYIG8MDcbxYLXsACac/1Ikfh9q
etNsgWTYRpdA6v3mebCNp1+m4U/wM0iaQvWS5b2ZhryffA+IbQYlX4u0Uzh6vTkOPmYCFX6ByppW
0cDBXWTkAjuViwfNX5djzD9H2/hTOAl2mu4F1DqQD7zzIQSGvYUF7HfJJRjnkrmseQE/eQnMUgSJ
2pFlY1A+FQTkM5g6oCim/1i69PtMVxz2qGXrBSykqvDkFNuU7SCjlrach+TVDvFuwmzzMNqkL7PY
QLaZ7VWywbYct2uhoWor/A0Jf/76EyZIfQWBboXJZs0XKC8W3xyDPgQQidYyFy2QscgDsDykwT7K
9MfUCYiIKOPo5pb7hhm+d2DMHOisKlY6nVHlK3Sgb9s698WCG/mU1TUEkDwEJz+LByFj/2nuNxUd
2LIGwIuZBw2Y64HKiIM2cV+syxaULjNQeQMB4dgI1d/gO1FAEu5+tNmUHmsSHtRdSUNlHB2xpZxV
QBWy/TKRzxZSWVDZ6eMAGNxBhxfV9mkDkNDmkCMA6F2xFYlTHFunL+H0A4rxg0tqSFxlU5hWlTUu
6zqih/AS46oB8/nrgAxEVgE/g5jJX6H2ynAX5YACDjAefm5CEIFJUve7Zba3JhFxDgQNQkw33Bbq
jQVuHLhlZfj4fDhE8fa8TMMhGRtdrk73eyj733y57iDs8HIB3c6V6jrCI0nPHnrfYiT6VW0J200T
9NHZ5kCc3KeBeysWQekEVfOny9r4GYNrxHfQrnTkiEJ90cNyXpoJRC5d23JseP9rg2KjgClLD2d+
RizI/fpuyRKIXU/j+CNa2fIEkkY+JhSyWIBnr9myTFGO9Zr7cRYOaIbSOQSY3Y7hx1aPQ7PLCOf+
DiLkYlzqMppFtQANmfuvBtKTYGoHQLRwUzoAfddfYrsrMIcFN0e70WOyeTcYy9XXkPMsOAXzSLb9
mJxFI09Wj9fQFtvC8dilqq38hoxr1Ye1P1YjHTHtDGTEEh0RPe7mdkV8kwH2G7d9jVJvGUxkICvx
wpVB9dbU8y1K+/iQpUGsChiIR+xpG3Bp7ZKWnNtXkeCM9Q1cJLR+86ZBAt1j48WL6hM6r29b0kvy
s6MTQLo4BZY1QPEJA8oGjTt8a+qe/lIZ1gW9tU9vFvPUFZ6Gt2bAOSkaiOqxSkCAWPHT3Iy3plfh
meHSmFGGD3KBmkikBDQEDm30FzrMiQfujsUQ/4zU/9O3IBBiiU9Hl+lrXrv6z8yTHzJDQOSSIe6S
CsCoYGIQsll/1Mt2RQkgR+S7ubegDwSQ9mw6tgu9DUg6E9hNCIFVgg8Xn9ip7B+wrsFKP4I34Rz2
B9G3j5Qst02wOcgHAaBoSQgaP+PrMjBgmbUAkYJGnUEkjttxjGZ0/+vZb91VhQut8Lzgr2LrffgT
Ng/DTHGQzGyKzn4SAkDDLxpoPV4SXZep8/AHBVw0EkUGYNakfMW44O1pOEY3gQp7HGutyjjm6QoY
D5KNeCV/LDRgy7ZEpYOaGv4jqoM1UfJSU/49qtdvECsmly171z2sKVMAfQuElSi7F4fzaGsdFCOx
wfZ/7eVJZgDJXSIHxgPLEXJ6ENMGrcMK1TeN0J8O0zubPQzUtU0LHw1BxYPxjBYRNGDzy27MAH5l
0dVmQfhMMSL+pssXhOcVHA5xBaGzEY8NHv7t7peKhKnIt3tdi0uSBLz0xumhcWCxZRd7P2B9+Iw1
F6y50uc4hYtStFww4JdWzYfZ1Q/TpADdGXUgGw7ieICgLvT58DNj5mFMotPK/Wun/RNs055EcAQ5
vLOyAd968pkuLP2f7J3XcuTYFWV/ZX4AHbAXwGsiLS1IFk3xBcEyhPceXz8LbEnNgpjMEN8mYh7U
kqq7kZkArjtn77Wz7VDlVCH7S1q0F/6otE6mSPfjaFyJQrouG0abn1WHVPV/F3FDRojpMSdTN78O
QYVv2crQ0HotFFILaLvUyZadwyOqBpwrIuJ4zlxM49deURDY6WmYhOu+jH/SJeSw9U3VflgUGbtA
p7r/qy1ytDD5de6nW3lALFRdeqGGTlWgsva/hfBYKpAtdttAVvOdmrq+FIR70VxV0l0qVY9lewjV
aN+yjtu1xzr6GzOMQwEYAYi0bodym0TgKrL2SkxXuvU8wRCm/+iYTFDdrJexrlQTJXGfuWxCnSSt
VmFl7csJMQKKDDsbV2UYrVH4oaVGZq4O+0YpOXT+TCqEbyGZQGm+iUvLSVHBmnbB5uO7IV2kmj45
Sikr7Bfa9dTZl2mLXJ8dWGKu6f+iK9qo+q9KZv1U1dBtZ3NMiMISN4tTTWJTeZpjSPXGksoLO6HM
7Pl9163yBlct6h6HcKczVVG3dHNW2WBfFxYItjjdt8It64DEGz+ngBhE6mU2S37K3uZdkdUCP0bM
RoWNteX0BjoxEVkVHR9bQ3OZHiZtZ9DXHRC6BAn8nIK3JRl/FoC6z3q062vTG3YEmV/3Q4B4vVS8
ZjYh5GfCn+qbqZTUg6H3GYGJRrj3x3TYWO22p0Z9mUcNYz9rnugG4dwvcjNcCXPKmK69sLpR+/A2
ra5NvCr7LlXKdVtO1yoYf6XqztVmU2nWuFY5vXerODWZIvP41qDU9DBodgdYgycQm11hO1GZUjJ6
NcfYte3h4POvrHrWqz5N73yVPciI7WLfZSN26FHZpnF1Xtky/qNivLBkbAlaIq+pAuBg0FhadnkT
aY2j98WG/zhGnD3pWR+c9X3N2617ProujAVUiAZUm2rwEqjiYNKtzf2AvWOv3XljsAnYgWkA10az
PuhG8k3lk3E4UvcW8i5SrQcdMKg9NsFqUq/05qak5LeKtGRdtBpHYNNpKdWkUuj0+XihhDKdazwg
3Io8OgR0o1gxnLQgQyzMx+3kN5suKnl5dYfg0p0Ih30i5HWQyEiH2nbTp9k68NJtgapICzG6DAoo
weIu1fOraBj7lWRqCISqx/nfElXygILxDhL2s23El2bX3EqK/NpI3X1vl0g4sjZY4e6ibDCXxdkp
XU99dleM3rZMom06lJdyopyhK6FEOPflZLxfg3qn6PX9QGahlv9APLLzTcoeUpSey4ngDRDPSj18
t9v+u1WZl34rb8SUaUQ7sQmhqZuFxf1AUrTeGvs2BxoStXjoiyozNn4ja/e9ifBRYLzaGJYx8u+W
zLnysJI6EIlGECcHNdQ3ZjA5stQSGOsXYlynvsGDnKyVge6ME0PolMOw0237uenC6jxQh3JfmeFF
iQwqGWm/QoZoQP373pmdad8tbziPeU+agQqVFwjqWzJflOZzUtnbKLfO/Ayff1qU/soe9kbLOSsK
vk+WIJ6T/fA+w7ykypiaIB7mWHMtZsaIBjfK9XVQvwaNfpabOVpp+8WspW+2Z36jQbAT9HezNEFg
KdC5xueeRNSqXlT4tzCBZ4F9LaJuWKd2uva06TyyZZphhnEm9XF0LoYyW+lGsac+zgykOfTJgibG
AKgZT3Iv7+xi3KhqujX7wjwLSNc2zfE2NMODUutXU5BdUPShxRU5zDCbss6fk1hsClb1XqY+bNZr
s+scy0guCs84CyasFkBP9SeAQxutefVziS52dhOOdCyLdpXn1ZnpYwnkHunZtZxixswAZHOUWnk9
OypfvplUsTeMbq+zssVIj6S4Wc9yijypLiUhPdTNNTFzdxjWLmvELor/grlNXQ+jvfWFuIyDbh01
/UNO8rgDLA0FdizF34rRYm0Y8FY5anHdgbdwvFB6FdqwkYoQrKHwr3CwjOgHB5CqOMFGeYWtMvmJ
WFBvLzzTYIuHqi7wdl5VjyqWPit6NNvYZBLUB73A8557P5MgJFXQt9phupWGTm6cQvGFtzNQbqmc
PZT+NTJYcMnjEdFZWMBFIlE9FC9BUaXPNip2nUNPk74GhY7DL9c8cI0pkNE7HQujtpL9cSwvg96O
DlqDvXot+WNGMc02EAGrshRJnFti5Zpzni+tRgNVqxMJrcodtli4RUC7sMULOK86kP51Cd6pV0ur
HDm4vVJG3yceU02DZ0Rxqbat9Uo+04yxEwh9KT2sbMK4hpUV1ZLspGXb+FsOEuZGzr1ha6Kzz5zY
yMi/VAPlSiBOh+UyapetGsjPGoa32GlTjGZOok5oOgaJfjsGrWwTVOyQ1xpGP8TaqYG6GIEa3K5B
kgaMhmnlUXUVWXGOOIKc26ZTZWstwRu6p8huMm8brX9lhJ2VrVtNYf/XG2P1pKcteo60SrwAJHeL
qzXuQv9iwlYLXLWMEGaqQf8NrUBx0asSYRsR5/e71DR5a8Iui78RMxd/I33MuJ9sr3+VDKUv1rji
cMki8IgRryhy2q9oO3Ks6AeZtZXeR5RtSxyWHrJKmLA4AFCDrsvSLAPH74y0XZvMGIgSOs6SaBAq
ceslhfGNSnHH1DJ2dGyVwuili6i208ShS4ByvRY4rhl1UxpvtCmjwWCIEKulOdey9beytjdXuK0y
QYWezXVvtpWUwKe3cnj8VhrX38rkzVvJHElTdKfA9dTZD8xF9SLMp4kOOLX2ME6lB+WtAI9vlmJ8
/3dhfq7R92/letpDlO57ivj5WzkfUAWlfV2R8eeObyX//18/bca/6QCf9jfP2/4lbN4XUBXtP/1N
3fpL12Sq65ZFjdQyKYX+XT/VxV+GmGuhNq1Piqtzot2/66fyX8SSYkgH9I3w9a20+u/2pvWXoZKY
a5m6DT9A6P8bHkD7kw5gcsbWDSA4yIVN0tvtt7//Dkcxxmarp5VaUFSpGcd+l9utQ+9m0CsnbBUb
Y1vFEZ+ULSPjeFAhuWQNL2Qi+FqvYndNTT9MnQz0Ml7rJvd0zN2Bd6bmmF+crPPK1BGUFL0VFJUC
qgCOQhS9keJ7l20s4hLnVYYqN9Ty4WflU5BwJE9mn1VhodLWSYOeLsd6160sXO43QlX8Wyu0in49
JSotClsvumllta2lrhIF0ymiaIXjHrtTSlPsRzUkqvi0GvZgSCeKSr7ECy6sfVYnwUUVpmhiPF0F
88ICEbopHJvs0KOBDRwPh1237rOcfa+Vsc2O2XJcy1NzNTUx9QXsApeq7aOhEXalRzcEZYffUUwb
PiXjse/2bOIoKBtcNsDr/qBZJpOvwTT1kDUeBrCuTPXxlj6HcMe4lNiooj9sf2HQk4xN4mcU7qAU
SMaZpeQ9+k9RCQSPExWecqS5tIpND22kFeAmvPKlMTeod4JWp6+Gpv+KA81kOaRy5mxLFHufTb0y
wYUNoC6yJUHaJvtasy/0sPHcpio1tqVa2pyRs2ple8TLnK7LMtN/1G2uoM/32M9lvoVMw7QjN6GZ
z8TNXV6HIhR3nqIkF9jkO4GiGNzeOuwqUMSFxWk3mIbiZxA300rG0Kw/GT4abaRjb52q4srQxhdd
ZDgZUm7jSmuMHB3ZmQei6ZF0E/a19KonJ/I1Vm25lY0N+sR+5XEU5lggK7gkx+G6SWyB8o8mcrem
JJzYcwAp9X0ra1cDXBp7F+XDKZT8G8LrXfeB4SMMQ0VwIGa9Acc9uhPvho+eB6hH66ldF34YbvHg
oCWW8Q+uUDaw6sSW6ChP0UBflZqOdmaoZdAKGTUwo9dYK6PcvCnMXF9NVhFcepmS3Y/z3VPHYFi/
6+n8S9rwHgWiM9O875T8/V1p2ZgEdVoEMi2Ym3ozQpJM4nbtyyV+yijCOuV6YW1ZPO2IPQNcgb5l
gy8n1b5Q62fQHvJwrhVqbCOKQiAeVwkatdkgX62AkPavohH+qz0YGhVSO9tLdqzfqeztUwQ1FT1l
M8LRFqiZYBOcvXLQvcQxi6iTwbjNgpTaA5yqeO0TFvbbHo3oZnY0PKeIsEv42NmYghsD7OnUgeI9
pIYk/R59eGqlbiVXqbBzc+WVGptWueYSTlLNUp7B8/xdm8ZI/gIK6KeIu8qfaK15xhQGLUr+hyqg
cS7z6iNlMLsekdU6ikPjNk+r7qktxX2Mu3Y/+klDsZ5NVFYF46ZExb5lc2y+JKDUXFPqlYPowuYe
rpS0jtnQnVu0/7c4ZeLtKJEL+vkj/+CrCkunM8bsrlHnmt+Id2+n3WVBIaSM8gdGlseAp7Hpo2La
0mpSdzZKvq3M+sSDV6FCfP7RH40MYQmFAF0T9h15xIvPtqvAgr3I2wZ55ZBRrNxj9LKxsY7FN0vq
lCstVSlqhnUK8KJuNm2eIyS0823KHgeRrv3bS33pQh9VopMsSz0bYj0+keT2RrH7c/xarLLcHJoX
sobM589vaUXZkOYiaNcJRHJuExWX1sfRU7Qt68c0wjOprQFvCV5OdY0ao914nTY5pRk/2Xis910o
9CckwvUKwo10RXev3ihWl+5FaI37wUzanZ+pyo0SeFQj/vcN1/9rrWhl3uYcb0VfzXyk/3OeV7//
aEi//Vt/N6RJOv+LIUjsM8UyQ6Mw9O8NFfTVvxR8wTPUEV6lKvg7/9pQ6dpfsoz7gtwPVVFscEz/
NKTBN7HHAtupckWTv/4vDek/t1N/w5Ysjfn1z/eoh3tR9P7g39pmGu1L31d2AUX1E2DxY1dfgNUw
loJS8UrpJouM72lTB+S5n4rcPXZtbtr7OYJjkQU5JfVvPVx4NiWsdW2YxvbdQ/xo7eEi/wyzf27L
YgLi+NuUKQhMcrai50KoyIf9vNt87eLzL3o3u2k4+kG68s3rns0fCtxzSRHa32MMOcfHAK0/F81/
vvmCBcdhSy8ATPi3Op3wTdtL+UuSyfaauMT/DZv3z0cs9g49nwCAhI9QxnY4z/t4axIVcGKGO/ZY
eeHf3xyrsOPBxyBCIoDw156uPwyNzJj7z9D84KkeuzeLSbP2umhC7m7fmB2l3biKZcdQwgBBr3zi
vflzAfvPrZk1oe+/fZMjOMs4+9z4ZjFdJn1R7CuD1sNghA1GRQ4ZmdL+kGQz3n3+k47crrdF/927
lKAoHZoktW6itr2aQKwgNtdP5ekcu/hi+LKJYMdnCPOGbJZnKaE3nlfG4+df/O2WfDDEZiXs+1sV
WxX0h7rtbupSgVETbno0DhY66ObBmu7zCrpL4UQ0/ctoI2Vipfn7pP3peQdsfPw1t396sndi0Mxq
3o/Gu7IY72VOSXJCcX/T4izqC5ge/rmU3vbRpfDjtaH9GGifIitcYSTorCcTD3LGkE3K8syTL1I7
Xv/rv8rOmP8Z5JiroMM1LY0bKX+lsXXim77dno9u22LykK3KS4eg6240KTho2o8R8YrgjmjDeZVt
sbchBo9XEurXqaTpWjiq3qzMhBRonLZxXJ7YLs2CrA/v2GKeSewUMIeKm0JO8Thjl++5cxZgbEVw
hyaHm9BbT7CXPX+r5DSh5AsO2iZmhKiqHE/3VkPT7PmH43jrqTjW5BN3aC5QfPjN5m/8bkikI1Wl
lsLrTZkitwDXd6B69kSykhNrNBmbRHb6KldXQVHcKVLSUmLrIKYa0UNnVRe1XL6GhX0RFumTrYW3
6ighLQqfMNHeSzXIxzZdjxBG8LM5bJVJMJIuzRbqL0b+A3ike9FXP+JUXveeCGiPDs9ll26CpFzb
QXDeSqMTet6+siIq2tOVaIY79gVnkDl2VNjOJWrHgSSfzXcMa8B6DMarumt3k66QGl4/h7M1vEBQ
pBGaiHJpFxAdG4LGQYppbQ0aphjTH3qp3yZgTSpjlmT2KEOTAYp4cQaMYld3xC4BLdQUHMxJsfW7
OMOS6bl46b44Cy7mcKVP6dY3cemqHOtXwYAIW4xtsGsTNQWmkunXAQy7ufR/4pkfm6iWE/swsfSP
Eb+hKrZAJ7a08jafz1NHLi0vZvSop9tjp2rh6j0vxNQgUi2K71+79mLzpSOwxRSnlW5ZkkISCO/K
ssLbz699ZBTIi7m7k+o0oqdfumAi8PmMgxHcREkVXcOqpN/1+YccuzmLOVzLNMT1/li7Y2/ftHpy
Fsmx+7VLL2Zks6rBH1HXdqUSbcuU5LdtZOvrzy9+7ObMv+fdFCHNiNBI82u3sy0oL0ZMha2O5V3c
yOoX35vF/DjA2y9KAW2vkUZ3otdAGwg7wOff/9h9V//8/qhPjAyeW4W7ivUGNVKF1S8OvranWDK4
QUREtaUntZsMyfdZKQlz/vfXvvhioGIUHjFqtJWr2B2l2XFydVkrTqxJH98Vmqt/3hUTw2bTwa5x
E0+hf803d7LU/NJY/a+yQKRJWa6jcXXjwf6J3g8hWiif2Asd++KLsZqo0A30PGzctLZ2WUUfqFbK
9MRkfOzi/zVGx7qMoQ65Ko7iolYnp/fqcf2V56nbi1HqGQNOVs1ilgFXsO+EhlHEw+Dx+dXnB/ff
ex19hg2/H6Zpl8ZGH9aNa7c6+rYp33ZJfFfSe1aS6bXXw7OsSTqXpph/IuTl2M1ajNpa4NeX4/lm
FfEr75OjZUQvff5rjl17MWgp+vlxrzeVi1KR2d42zVWu6/vPL35kP6bbizW3UUPLp+VbwKYys5eM
muP3yYTolnQePqdykLcxr5kD21a9oqVCX6McganHhnLLlqG8Jt4RHas5tvfDJLSrBLgQnb7YXEtk
kq3aZOwvqrH9FWNPWolOEV98gRYTQoMiZxgkuXELy/rtD7KyarvmxLU/Pozp1mI+wLrrVXaT8jDN
WNqnRmWuWs18kPVuI/oEOkEatJukkOvD58/gyANeRipNTZ8CWysbd8CSqVSYwBWE7V97e96ySN8t
WcSOexlUbJZa0sAcqTIb2qknEwQ+XhB1azFJKJpUTkk7Nq5hBSFaOCM9x5aO5aZVlC8t6Lq1mCqg
gtV8bly5gQRdG1M7IhqRTSemimP3fv7zd7dnrqY34WBRq25m/YRR/xKwJk5cXJkH0QcTkbWYFizU
BGkYVqVLhrV+kJtcOW/68KepIojRSjx00dBJB8sK4stxJvXWkVZu4NjaJ77AsV+3mDpyqrGxJqrK
ndL6FszgeZvZr197aRfzRi7hGavSpnFzU0dpqf+S6+7X55cW89f76LYtBnfvDVrrWWHl0sFqDwow
DpRpmc15VZqTWSu/WxfRoK/jyHzEoaWj9sS2ETNZnUnN1AItTSDxTF68MXu7vTPTTAJUBQ2ot5FO
VsYIocrzUqcATEzDJa52CHySDWIoe5cExrey81IwjD32u9RSNx3WxFVgBQYABSIeOqVJ901S12sI
ztrWCpOJrlxZ3ljALQ5BMmJuF214Jdm0WjXYEutUnayn2JZyTn4e1MQxVu/wtDdPXtyPGLKNAq3g
DLqy5J/tXIKX4S8RfYYjlR5mCk4FzV4v7CezQ97YqxjOp6or6Fx1P4COlk6Zhl9cbczFgKjxYIzj
kJdukw7xGuQLfNomPTHTHVmYzcV4wH1p6V3cFe5bD30MbRP/bfbbFCY1B2u2vkQzn1OJOHlMeeCf
2JgemaXMxYQO60ivfVkULlN5cKi9LF9JdloeBvVU3NeRgTabxt5PI2pLkrOw5ML1Ku9CShVo3Wp1
KvJknkw/GA7mYpsX06zyOlkvXFO3WiewkdB2tkkuSyCNB2WU4hNP59iPWEzmwxSnBelRtVsX5TV8
uGc5y799PqSPPYHFJD4g3rHGsi/dPkiRLVZaepvJU76pRSyvP/+IY99+MdeNUxlnZjgWrhzIF0hr
f0WxdWKffezbL+a6qhhBlPvskaokVM+bFiLt2Ar50uBwfGKZPvYRiymv1QBVyGMjXDWU7Yuilrq9
ZlYFvitr+FKFfDYi/vGOtlILEGNUhSsKRRAnMd5Hdv8/RXT9u36tL3vEkynKsCu4tpQAtmqj6rKo
v1bZx/z45/eOx771CbcXbpQ4lbELvnYY1ufu2fsxa2J+GQ09Fm7SNQc8Si++Zn9tz7JM91IHkLtV
LQvXDDHSIWpExod6+8S7cuRNXzpAK1uavJEYJ5dkX3lt58jARyU4kbB87OKLKVrr8awYuEJcQ8qj
dZU0V94o/W+BZP+8JosxWsFAVNu6wDAgd8VV79FI8e0KRL2NdgK2BYxms5dOTAhHhtQyDFXWkHHP
NnDXGshCtSNARZZVSVcCPNb2S3OOWIxaWEsxCA3FcOHMOb0oH9BB//7SpeeUnfdvpx/2IzbNkYcM
kBUZEBSZAXPqiXtz5CmTufPH1S3RQNrsWr74OOPMrOyuC5SvLSPGcrwGNrbjUFQuYp8VcouAirn+
9PldWSSW/ecNMhaDVhimhdXEEu4QXWSNuZOt2EmGrZp98wLI7cXlEBprWQEN+xvfT6I9yvp0ruGP
qOf8xke5PINShdX+xLy3EMn8833ml+/d+UEPBlBOUWq6ltevBM5Ja0jWSglr0cYI5V3QqNDbaxM6
UNxdkS/v5B7zY6nv8AlF5dzEKBFef35zjj3U+c/ffZce7dEkwLy7bA62eWJoM3iq/eLFF/NChgy6
4CiZu55lXJp5CchdOjUTH2mj6W9MmnffHBeu6GWoXq7VNv1PI4jaQ1r4LxTnw20xw5nU0hgPQ1j8
CLzum64UD0UmW7cDOFunQGEJZHIWpBBbgQ+UvlXeKTNuRu3RnOv+TQ7gyakby9znefE9rHH0pIP6
TLPhUivL5It3aLFLGGj+G0hEM1eSg1dVxeJhW0g1P3+28/v9wR7QWMw0E6IdrF1K6pZDcpnPtp2R
g90KZOcLAKivjdxl7mlPByns+h4nrj+8kNP0Q/QPn3/9I68mIt4/Xs3JBFNXSh2My8HepMgpSVc9
dd9nyMJH90ZfTDghbvASyWXitvQsDwFa8LsCFO0lyNVmVSSQcuy0xmdrW2UFw0warjKtSW6nVoNZ
1BfJto+bcI1HUPwIwhzClgYuzA8pHTacBNFCKN9Akqlbr+l/D5VGWkGf92KdGpxaUhyHX7tFi5nN
TyYoznAeqUSA71WDHSeK9dcuvZikwgkfU1L5MSTKESNh9mA0yYkJ+diDXcw5pgUpsicwwgVq/Zv4
sidFnJhaj115MeHI/aCYcptHrl/NAuNaVJtAqr94s9U/30fDrCzdnHr0z2DqNpiEIRJj/zsxWGeV
1Ydv5GIq0DKIjJMycHlzi10Y9VxPcewma2HEbVMDDQmsXzl/0ealPfxNdNUu1W1O9oe5bRIrE845
Y92AjdTEg6UHWyMdiGyF1NgHTq7cMU6dKfgWe9QGikeEDeyRV4CP77yu3BCAtuGTGuup50+NZvv3
xyowJ7/2Oi3moh5sSKQQu+MOk/wjnj3dMv6iL11bW2x76EYrkRbnsQsyll75sIX38LVnPgcgvl8e
gXH5Ats+EuDSv8jV+rpovzZvaosJSPN7qE9TOs+blHwIv934Q3L/tRuymBYSJphgNETqIiolOKT8
4nq+lMrmKTzYXgyxq3WJuraRlR2KtjK3X/vWi2kh9sgW5MDJ1fPy0vfaJ+pyj1+79GJeyPIZB1Lp
qStPseH45MPspCTO1l+7+mJiCAwyeoZOjd3JxrJe5/EVxEz7ixdfTAtFrhJFUbaROyb+oyKC2qnJ
t/niyFmMSm/qIYdOQ+aORUZSA4BQzcy/9jjVxagEwY3+jV2tq0R2vel6olxSwgz3X7rnSy3pRNXJ
F0qYunqpP6ZR9iMrOOp/fm2ACB/PxUueoecXcQzhJXQJBNwxEV8w7A3xwFxrQHVB+g/J/1APh3mO
HqZmEzSPglqsOqpQp6f1qHPETqUbv5s2WqvtAP2h4f+lxd+4QkJhWEtmlg94iIbUT9Huqf2u9HQ8
aMpF6KfrWOMlzR9zTp/AxQCeAuZt8BhNLhN4kRn7vD108naeqmsyigo52vEnE6+F1MsH1g8o8zBo
n4c8N52queRvqpieK6RPjTX+sLxfsnWvQPzX9WsOuxcsBtpk/aqGgymCNbO/xMOycuGUUTAvC3lb
rsi22vHppdncGT65m/yQsLiN0kPM75GC3zizeb4/QU29fQ6XVKgFSx4SteiSf8ySyeHkLirYLsm1
5P693UYCp+RK2zU6+xcSmOraSbsrflvk/W47QjGVC1azTi5wuujrNpTXqekRyVKeNTKEVJ//u53X
uNFUSGRIrkmqPKdi8OiBpmeVU41D3PsXLccaJQ03vioe+Q54v0GVp3tVeapqdSUy43uop+de1mxS
6PUzw23ylVXdXKriwqSBFAAJEVRQW6BXvqxAXsU8VbX7+RYqg4yZ/9DK27YSa75503yPAKDL/Xie
zdmOAfLBYh0Xh/k3qu0TDN5LigAreZLX5ReLCm+HpPeHIXjvPYylyK0jrP6KZzz7GGY/Hw7zivTB
MeJtC/3u2n5Qd6lccIwwm/6b2UBQBv3YbLScRxlWQQPNpDNOfNaRDdxbTu+7z7LySlQdmhCXZN6L
zsjvdV+cf/4zjl16sQaUcVnEWQvgRLSBDmzTM1f6QPzt166+WAOKdrCFPx916dg8pf1wGTfpiRqs
Mn/Djx7AYgnA3S8ZOKFCN+Pdhy8PH78/Y4AFrQFjcjvveOr4pufV64J9MClXSvPw+a869ugX6wOB
axl5d17kWlrySs9Lcom4Kb6lwopftdCwr6wW+9Hnn3XsZy71zNXo6aKYROhaul2e97Zh3GS1p60y
L6T8Qaj9ZWZFoeNHZUuWfGtPjEnFPhRabRHrBQ8sNH3lxPJy5Icvpc6YkROcdWnmylEO3UlVk6um
tpKnUNaBFujQX9sIMt7nv/zIm/nmEnr/0sckrExjlLnG0L+UifWUjv7L55c+spAthc9JQ0AR4bKR
SzCQwfxswnSIO/AjjRYeZEKSsKMlEEsUNf/aEWypbjYHkt2glCeumkVYleSYbmPyxUajMt/B93fK
BC1s0Cx14z7/nmXFSyqrz5/fqWMPYTE9aID8JUtvE7eMxwdFdM/UO0+8TMcuvZgbxhZ3W6SrkduY
8oNXR48lyNQTo+bYtRdzQz4HXMq5krh2Jz96sb1NyubEBk49Mu8oi9GvEHTXJjbO3ApO4NkwgsSQ
jVQH8jYSDR6ppE9LmUV3OZdKdZP0442pY3tFI0h0VdCGIPQBFZObBU9VGstu0w95CALYLonGGpV9
lfogDzuwKDE/Yt1DE48hvpTeiR9w7Ei91NOCt+h6pbADFywjxDrgccwkEb3yLLZWQ3bDfmZEUMF/
watYxW/4YDA84pGokE1kuPOOasJIxKpeT64KfSM9i3BIJ1G84884VDci3cRmumG3FlT6Zt46dCCO
5t1WqD0DeG1xhIIH4zL6vul+ye1T155YF448enke8+8Gg0hNuTAifh0b33DcEV/9+UhQTXt+wh+s
OEtBb4Wjvac6ioNZKYK7EeTJluLpdK8THI6bLxHEPNvVJobWvFH6BNCNpAK+CmxLA7sEWhq5tccO
B3qebTQkmCOzSB9iNaBeQdwGxKFaSddh3VdXfRVS9M6FWBEd0u20NiCoy+47rONGfKEpSMPKwmj2
WafmoHNEo2yboo/P+yaDTOqn6plcFexE6ijrtoQDqTwhXbq3cvtWnhFJg3IdNES3agMhZ4mBIANz
ZeKYSQEMESR15HiZCZwqI2I9C0PtQgpsjZ38mG/JBNTu9V6fyF3OoFUkUvgqtX30Ytm9+N3lXfE7
KMh3njQQH5Cc44098SWQcEOyapX20augQDNCyEqaIZdaAcYijAb5wkPEvxXFkBw0CJDQUTTCFI0f
UaCNG0+RJMcAxkNMZTDMaBWzdDI1usBM5O/isnwJLZhKRd/pl5ae/tY11X8IpuC7nRcJ3EvdONfV
2tv1ul5vDVDLDtQZhB+Z1nfXmQxBFF53ux9FKzB0Emc6KaF5pteE6aCtYKfaTxKe9fCBLOniKpKK
aC0lHmA5BHoZ5elCvOilol9HTXXDcu2QOqHvxxLSMNcmLIakj208EnIbNXSl+7zuHTBa8SYBR3Lt
YTK/DosOgA9xFas2jJ7JKU43Y8w0AvRxgqkEVLOSlM6J5bq+kyKTcVrorwiHyK9W/eyay6L0qKT7
NkFQHfsDKsGOFJqzEEz8gbR2SHltJKQfUWOray0jm8yvw2avEcwMUkhrtyFh52ugO92eDEPlEOkK
TwfcHCjAZvQPMlCBndDS4bvcg4G1S90+4IGVd42NBisZtXRGitobmUgjV7La7EeQ+Zri1AiCsA0X
0ZknIjJAZZVdmTnCd80SUs9k+JMc/exRL1eJsMiNYW5FPlYIp20ASoi64dTSgjkBzGlrPVGNBINc
2KyhN1Wj+79JqMo3nZdoP3Rfr1LOhV7+I+7aCLSlUW2UVpZ3uada69EmJHkg+nWdQ/i5T40alCKw
9eYlSjTzkPXFHMiaEDQVyJDz1barX2WdGEktl+MzC7/dC3g5OOEjp8u2I5FqVKR415ajuu2EH80Y
4WRDBRfqrlFAguzaATppUhfEG+fti2dUxlnRm2QP50DhGBEwofC0H7oKOJzWcqTSSiKj1SejhMGr
BoeqItYnHUS/L0NCvhQOSDdjEmRnmT1p32s51C6VqbWgoY52eNYyMNl6Jv5hlMbmJqgLe+Ozmuzk
3qrLTdSY6YPSZdqFIenVLg87nY5ZMpor20y030ZspcCENAISEZjU51VLuYbCaahcAfeMPdiymSDI
C5zYOaRSgIF4eZSD1aqEkJZ4rjeqraIdNYz0oSeOeJfiqLlv6k6vcW+Vub2yA2vY2KSnBau8BMGP
LgkD1RSonM3KKp3uyG4XzlD2/5ej81iOFIkC4BcRAYUpuDa0b7W8vRAyI7wpoHBfv6m97UzMzEot
qHo2c/3p3ZWNFb9sFy8aXMg7uybHiUbXubIYfvUNrh/hNP297bUJ4KlsHr5zQyKKJ4jQLzooKGqh
v/ltO4PDI9fWzLQZlKB7f+1RvAFBQtADYTnSjpoMuhPgyea4AoQF+QImmG6vSlTjfh0a6MCtZrvK
kX2FWEvUpzwTKz0Lvps6BXTU9XaLf85n2wdI+wWJMz713jK2VQOOc9NAV9+uTmNEf7I9HKKTvjcp
EEZz7pnbfmCqrRinIMxqoAqM5DGVUcjmXz4MKx55xreARINAmWAfKhXGaLs3a31pJ0xQm2llqKzm
gZ83U2HIQ96zai6NZIqwbjUwsNzJ2cSjJ+pI0Ev78kel971IxIOZegtaHH9yInYL2KVr8T/YLlgU
8EjldhY2WGFXO1sDRPe2tICtWWNC/NpPImxTaNB+FqRd5OT94F2tvhGhy39+DNOgXye9TpeEUdyD
knoGqhb7xeOogvg+HfC7/E3mmhv0VX6kRZAamypmKwtkGIy3Kqdn06J+Ya4MhDHsLOvTXtzha6ng
qvi1pa6Dr2JC9aQ6oWCuj3Y6U0Gw4OyphveodwGFBr3t3XpL1qM48BrCm4W+fB2L5ASLqt4XYsS7
GlT1s4Ge7pA6bnZtF6v6zVOPNb15vvX7mLgl6+1bvis7TKt5+hfHy3I/MuQcogsbv6rc8XfrMhqv
zmAZx0m39ruurJKnSyfRbGecbQEK7CQ3P6ws/zYreZvmAMBynB6Ivhz0BMuo2H/V0y4r48cJQ2mI
owZeTV+vEdSmPPJ8H5+8xBiqtfu5OouzERVfkC8A6JewDNmcNdaIBc7qhjG54RZNFijLytLA7my8
X9gSORFnXLpp6gJiJKJThSE2VclgZgqpONRSQqo21Gap+P3E/mzrHBh3FeJeq8KJi+KeKObbrD0I
23/wLi4k44Z9eSijzMRGwK18QlX41aXYBao8LmmXITT6+z4SEGIdrrC9n4ztOySheu87gwQAGo+7
oGjNh8krrS3tOgzgWJ2Y5TWRdWeTrvn/dwXPZW22T3Ub2Pau6a2S6Eob2UHaf+hVpUfzGK9mzfgm
oiUQZlMoIJHskHAhytPfjTaS/bKIeAtujMuLiH2L+RdXmO1rHvm5OtXIC2wQDSx7CDEPOwnlhr24
xhm2Ddj43Vgn/0YwemEiMxwUQYd1JcwqA06JNrPuyVt8JJ/E/1FqQek0W6/Y90Gz7DmCqNw5cHA7
aMFh/reRiXF9PdnWCL6zBbC9a7skOAKstS9MrD04WelvnAwf4eoY8cZmbZn5BvXvL569sp6LyToW
E2gSOSTuxnfIHxoBbq9PMakZZqHDzG3dvWHHzrGt0z/lOm9ypfN6U3F/nFCfol2tPeNcGsFbuuaw
NXBsXqp2ek7MEXcKM77HUVn2uxfkSZQ7xW+3jPKAc/5FtminHcI3CqYFUyHd6hrPDkC6T+qeZijl
6J06DIp31ZLlOxdaR54uu9T19XvPFxj2jlVfMxBrB79R8bOnp+6ycmlCxk2eIbU+coRM0QBU71mt
5p/MsCiOizuvR6EStbORP0W8p81mlv7MK9EH2d4u+wBGI+RgVuvxYhgzygdMY81O1TLZzvbIfnDQ
4d+xrcd11YSHARuxbS+9S1PJ5NzmXkHVsbZPORFJvRm6GiIhVoB/kNmEhGK8/Jlqcd+AfnTmmBU1
9scxjE2SOCYgczL8JdSTW15VL/qLpxC2A/cc9d3qz/5T03VabxKR2d+pwMTsjV1yRplxS6QonvJx
fBn7HJwdw/7RsiZmBMilesiLhviCKZFtPtnBbRd3+p/pFNMpCbJfL2hhLyIwfF69xgAiGjvNYUqE
dUg9jBzSy+VN2VgMMscm9fZGp8slViQSYV2m6u+mVrDJATJyQsZ8MEYdmZMyjS0HaP1e1MOKtrUA
zWQ6fwDwDLMf8HN/hyD9uqhEnlf4UR+O1+R7Vpu9zVpVZSSzFGCJXwH14TFSuk/PBaftWbNXspsH
QKRxXP8rXTmEDF/MER8Ypmdb8OZbxHmtGDtmTa1l1/0pz5VnB6w9IBZzLK88WIjZohFkLr1aKLbU
vNbvFCvtEjY+kO3FyIJsW7gDhycQcoRGnekMYerM2Uqbe9hUaftWoaq85LVFTEjowkJu8d2ocd21
S6O2okganihzZX5rdFb2yWuTmKILxHlKE3hEftVuk7+N3kYuACWz4p9jTt69bXfLVlOW3c31n7Ba
90b1FLROxeJDRT2dr/tHt9V4zBAWAspB7TN3rbeHD1EdQesHRLkYYQMzYLh9mNp35TX2B1huH/rY
aoZcmhCxYgCwbNT1kTFOel+1cX+ZMis55CMyJD1bzaEbxiK04qWHaDkP8CB1AMHLdp67ZmgvLurd
sGcAAGMDjxRYX4b3Uo43c1AlKUCabpuGSyb/807lY5NcCw0tywctH9JrkEfPbusX/4+pX/qeeTH5
EnAbZhjkM+Jgb+nScK7L7mqlyUDeSsdMOTB5nLmBX9oBgSYGKB7zha+Aerk8sjgDw7nxjeC1Hwyy
13ms36t+cOyt3yT+ixrkkG/mxWKz2zWHmw7h2m1JyBGWrXR+V6oJAD3TDs2oPcf907iYf/Lo2ftJ
4sI6WH3rb3LJfIo/y5SBhHTeZa731ujJDzHpmBsnMH4deD47MDD2TsxgD/92wXSk2JV+ChJuPcii
1TlB535eUKRHbRPk5wmf7IFvb8VUXP21hgbvZNZQnOO2Fl/NnL92NYteHXkCSU1u3U5rj+ncderh
4Gb9L4MFny72yGazTGW6VWvwM8Vptq2sFF6x4Mbu+6raDm3LB6V7E0elvTL8ziJl0Sl3txScUL7u
l9sR6wIq7z8rU54sDyRQwcMiAN+leTpvtYGrE3mUF7LrAD2rBJ7WiVXsOiinG9vxm5v6LxNxhQ62
HX7To2H63tY2su7U+HLdoFZ2HyGEkh1rh9RuMUbkxTx9Dy2KrW3MWgNzPqPkTfDsx9pW4LJINM0Q
Dil7agIVlM8o3m6wLNSmMY+VCGz1ks8z0xoc5PDDs98kAdE+Di2Y68m3InaTyp0ViHqf13rcN2Dn
4E2xD1yLOQctOLfXUXQZkoq+/U2bOHsriyw5c1HK5wYE1tFwAREWk3I2FjCB/ZqACXWMjpxx1c0x
Ff5yxX6A+6Jcnb0duMs15l/dz+a4HogNVGT5DD/GOJnCVi8NUkVruqczy4ffpMahH8X6syjbiwyT
xlrVButdttD0Gevquyoz494rsf21XeM9+2sVH1qC7rOi5rvxV1KIuYqXjT+vRB22n+2cnM0oVmTd
J4SUyc1aOvE9UoUuGl22HirCE2J7YLM38PPsB0sM8c5hqumYqLVjCdAdn5cyx4474KEcnbHbemp6
mxyPZbq+psTUSZ/2pOwPAxcUjN1MY7ri6oKwL6/eRF9Vq9q/6U1dX4YZzujgBYsmtEzGw4Lx86au
nJ7noq73VkehykvG7E1UfEy1dOUdNQ8HooH+AKTHRl/rVe+t5/ZQsauHbnRuBbjZPeirMvKHLL/2
LOFtZDOJOy9Vd41fQex2jdk5mU2q+0gl+Om416GZDcp/8RpphavM3nw8X8IEaGsO6z/yrrcyjd8x
llW/fpVAedQyyuRsAorXYgFn3qTYHecPhNfu0Wf5G7I7nHBbVAgPuOee6EEn0UD5ZtdnbbFt0nlk
FWjMLotrsHxk8ConOEW3vOyfCyi6DZUKl3cKmpiUggIZlndrIHvVdp+dKG/dF8zeUSFZsbAUsuNd
HbwZU6eRb3UKwKLUpfvUiU6cmprTCvT4YZmVfrDW2diV2VdrkoX6DFLuC2e5IymSB9LtMZR/UCII
ua9YCW6dauRJ7nrMlhgZXofelD9FT+WLd671Hwr6zWeRG+IhdRB0e7auXrouce7gAaNGsBU6zrbL
t+DtmG0vLO9EuQSxBeTEbWNKuPNm8Nbr9Wqnzjl26N5jxcSaOYtkVzTeco7TAgcAcJbniiLDjUlo
+pNrDJ6JAa5qHAALD2l/A8z8mc8si0qn/SnB7FNECv5o5R5t6GZ4wSn9SEB2B0GAZNkSn0g1noaq
zo+M8MqwMqYaVLLrk9zGXDXzRO1hsa/kKrDUE3WDXjiMpxx19bSWx67n/dxIU+Y3OjP6i8EmD1WG
er4bSn/5kLP9F2R0Vjjk2RLG6IdV4+6yPrhAyHSQ8hjylI+x5u+4y2bVi7cjfDK3iHEocQc6fbEC
1A65fxlKYW+HwXsD5vjsOO78YvO4HjKr6VDBp94TBf5sZ9TpsPeGTGy6Kvb5cboRuN59g3D2Ryfa
gjMv4eQNttmcUq/0dlON59lpbC8kGYBgvngzpteaoZONWzGIPbX2vWEbUC99f2vXWbc3wKLAYccj
MZHFR02VgfW0qUyaaeAcqq6FRtJV7s7xayzXqkq3yE2HyDMMGdWDs4SWmqtXlQbeSQu6vDp1I6rD
+XUV/bKRMidpQDtltn3UdD0ad2FNgBbL5aLzwoDbrfJnG2n0H7Y+OPuiVls0w0QBhriVvkWm6Lq8
Xn4FBawmgyQa+HaHhnp24/QhEf4t59afviqpbtTqnHXcXKSVWZc2QQGt6rHbkIEbtzFIz3EpUpD4
BCnAb8ewmatybzgFNM92/fb+ak/M+D3KTgdhO+RyI/3Ojugmweifu2+rU29G+jeMaGbXcWbAjybH
Sm3Uup/Rjgug29BI7Ze1ksBaMGIrIcHCsyIken3pug6JA4/Jpu/Fpf9fABNgiy9G69vmalOgQcn3
cgLG0SA30B8jNRSbGNSa43vHDUjV12o5mFWXvXqSqnWOBem2JaE4TksjzqDk3HCQvhd6ATqfsU1P
chUnr6eTK6y9st29Ra1TWuo5VcK/8+u+4Wgx/ZMKhiQ0BHnejDWA3gJs9tE3o8LzNB6P4IikZN6m
KYobhOrm1nSn/p6x0vzbwkjgtOYzTwRXoJFlMHkHubEEsvEBNhakGmK9gzeWl9VMPns7PqmyuarK
Q+xtzOdsve9XL5LmvM/STNGUmJjxcA1EPa7X7RxHHJRYK9za+MVV/Rf3vTEU/GhndRCNCyf9Uj2M
a3zyfaM4yBTVhiLMvC+Ldavs4DxwwQ0D+hsmgpN6Hbcrz/wmxSmRt/alM2pxkpV+pmV6B1HnjPDv
vkekGGITYkegcJ2wKleIiuN0lzAAhTsSJcPiZvVdUYCFBGo9PvqJRx08W9+AKra7zPjs2vxztanm
OzAOQs+lHaIKVEv08bKdLzvvy63WU7OM4yFN43yT5TwqKWEaSjGsHi9a508lna5ukM+lU0eqT4hb
jfpdFupf0pfMT3NZxHVp/e1iXjIuekNm1o1RJw80VsK1Wu9FZ1ZHIboqGgQttFVhDvOr9AXH9y++
nwN2pTFsg5kEqHugXFDscw9pqb/WKe6VEc+MupSTOUT1ah1mpl/DoojTUPZBcZNi+r7KlC/fmlDR
5eZZMb/M0VMVoQvG93EdzJTpIT4zi67DHEPrWAccyUq5W4BGj65eagw5MbAo9ANBRyVpSrFmFQkz
sQKFZl0gyqpLjVjM75etk8YwDfr0UijzIM31jV0qcztZhEnEePowJ30QjmVM9WmZb9qWkV1r/uqc
4UAgaWwEifxa5t9eF4yndYCs6fndwZ/rfd1m77nKLuTnONm4++MhbZ/Au56V/AGy+9qY3ck2k6ib
bwkNoiKjGOKhjD3n+cAsMAV58prJnNBK1H32Wnv1dz9xXARWsUPc+TbFgzw7sz+e/IFKn0iUfVOJ
5oEKrrthUP2poK6+gUp86oduYC6V5WfDmgx0b9N7JjhdlD3cFC1NUHe4c5bm1DfJOxXPBnPtZ1A3
FMDaMGVYXm06q7qYipS6yyzrmHYCB7B9U8RdEo0ZKy2jFrfCYMg+6SwcdULmR6XZ0AjW1wqDwAaT
yX5hnKWGZhVqOmihdFrFcyac04r7IkkeQZkg+7yzsHpvZv+D4/4mtv9NfQnierWI9vQ63AAYpeZa
zv8SJ9D7tOGIWBzjt7CNgyU8dWQz5UjKUx+Z78ppsOjya4qb0jiN1uK7e5ZicsrXayK7iGmwkj52
6RYE8rbGvlM+t0ZAgVn6dsKRKeeACTbZffRi+ukNGlL0Nu37VIzP8d+r6gUlMi1XWofGah2CFWNk
nqcNKMuOcYZ2zNsYSl+XjhS9UkQQpPu4Uq35n1Ea7cFgl1R5KZTVor03Z9Jf4ZZ4u1jOTE2gz/bo
vVMQ9yLk3r99GTx4DA1aNUi4BAlwSFFTbe24qfYq/srGmYxHY+qYu57yY/G6WJkfQvy/qYMLU+Mo
aMdxW/S8s8bYJxu5uA8Gja2xbP9p4j9TQDaTsaWIZGsm4xaUKY3p7AwG1Y1BtpvR9c6lNkO8dPRA
0DmymFOdRz6icdGhNLNzoc2znPij7PSOh7w0H/+uM6Hmsza7+nb25gcWZLapPezxOb7KIJObWg7B
D3zPvelx4cUkQnTCv5PKktE0Lf/yot+YlUsZ2m+KsOtZU1sAoBnlnd8lD6Yi5W7tWtKKnM+5F+9G
v8m3S5wfEFDGQHzq9MZF1rQPxPAy9Z0MF6++obMJV3umOWKP4ExiAmqqM19NyQic5m5d6VWgPvYB
qeXvlLqojXlpAQ+P9prWKuoNe+M1Y73FDbZw9lSPxlw8mS7yYt1fbZexiLj9GHg+UQkOT1jk3G1a
65Ud0/VDWcFXmRUfIui/6CyiN/YFBrh6riMuGC80EJTpVVxy88dyOkmZ1M0PSCOMi56KcoNoB1Ny
jb1vJljf2n16smDiRbVPKyM3bPWwKNeN2qE5VBlGN+69kYYzdfE4p1lkWKr8yebODdvSfG1HY4iM
3HRCtVQVoHZG0qCiB6EUdfugUxKnhFyNXHLpXskCH2LYUfuitRnslHPBqbQ4Bx9fdZjBnQ9NxyoO
nh5f3Mbor5gF4+3qWwyguvWwy+ZifiwdVbykaDWuwkn7R19SikvTZLqh3+dtjdn3HqUe5T2iiHeV
Ogvxh2+BOUib9W5uhviG1MZ5REpkPnET2A8yaQjS5Hwf0yyA89P5lMM1IYqXyjdzHdVeVn3NZ81Z
HpuT/aDaetr+H6oGqkjsiP0efWm5AjEc1cwQ9kvzhNXY2bpu/tD4GmAKGNoNWUkdrZYO7idv9c9C
1Zwk8Kc2mZN9ssBa7yuC5NBbJwAGFs0r5g7Ens7CQsPZTQ6rqp6wQQ6c3PZ4j8ZLER2ioQo0lL60
ofidlFAWjP5mJDQ4ey0iUINthUNjxEVUWDpm96idD+uE5Nji6V3S3Nh6nZ28cWIndGH7j2mFuLlp
BhopAQu7kes2YmtiqTpbRescjVmIbaarJQS/cC5Rh4V1LoJrmQSCSmCsWTVhYe4ptZz6IsSaQSWB
RSmL5V5ovI5TYbJmZ1s5bEY356LEc7Atc/uWcYT5PlXG38yN+WsP/LyK2rWfHLsuI9cYaDd2Gmdz
Zbyqmd7ANJQd2QSteew9j9JzKNuNHJyw9WkPo5fVOVqktjSeYWVQWJrZbOYByokOe7c8aKHVwRqp
GVBd9Nwo8/31PKd8iOPidsckRrqFYi1IRORwxUd972RPddEvp8Y12qic3Olukn8lB2cCsx6XNYGU
kb1MGh4m+OsALdj0RHXBRAO3rg7neawP65gF13n1k4sYhmoX47885tPU7VFdrve+mIQicIOO1dpZ
fDMPc3705sz+VHg6ozUOxCXLBSP5g0Mnq3X+LgU3TfdDRipS0Fnb0+u1+Zm1lXPOnDijDItUVk1e
9RP3DkAg/GQEiEyPoFU0VjP+mlRcHL3AFcdB9SsCB+1cgEivLjjAvPqeeK1u+cOtE6bKXF+8cYDZ
VA7NzeL15oNshvLDKYR9mqea7DSN21fHn+wvmmQeky+YunL6dyFDXdwVVEydKFuX9IbKJ8bhJBHX
2u+CjWubFRVkj2Jqxt4r0m/kVXTB0m2bSZbm8LcfO11SzltGf0/v2X7tKtO6G/mhHMVQD+eO6Oap
IJJ/wOvV/SSjWDDkIeRDr2QOf802pvAtBluygYEZa1JGhIM+vZspmv06yNH31kq5NZzjZhrDMcZI
mZdxUEdNXqAyy5VBJX/QMfkcxwxD1cg5NcMIG/Sg8rSORX6dW7n+YK8ZeEc6GJ5jqz87U5FfNHVw
wB3KyVhkzT5JYucfT72+jIlT7Zha9B/WcehD3+aBp8tUpQv1aNd9T0Sa3nSdX++KcSXFtxogu1hC
eoflrGaY0/0iU76GKfX6aOmz7jLZc3o31Il1kX1iRFUmm23uDLvczGnZUQz194rvk4kcWzL1pmb/
UzteRdmYwnWm9R9koFotgwK1EB+eN7eEe5iS/8UlE6EFHd3QSOrkczTkdDRNWz5JRGk9YBlnioTo
Z/o1HLy0oanxUQ3wzJEHIKAM2PjqN+fJtfK6v+aSHybDcI7/6dJrvacpWn+KzJt+m2Ckfp3HFNiE
72LXkBz0ak5+Z88pHrKhkpHUNm2/OJ5OQcqrV3YNnRzLRtfmEOYmXPeX0unZu1mmc4kd6lh6DgMT
c+Gp17Xh8gnKrzSRSf9XuSkPhlAIO1UHlDVw4kMhi+3EbPs2npeGqpLBtkAz+ey3++mVvthL0XJz
omvgKTHjxzLI2+e1WxKWM6hqNNuqr7xvJ8F03Bv868k0l6dAcA7nxdDthFVYl9odzFBMtINkyfBO
TLX70zQCJE+AgzaJmi2q3VkX0vuVt9p2oJuo7t3ANNJtctIUDsZ0df85VYnYsKfYkucoGAM/k/eT
RaCWTMlQbFpaJ3cNE3k73Yv0se9bpgMygzmBgD9NxsZ5/zezvUNAuu7ska/J0ElzbFlVjVLfFVsD
MP8Zb6F9rv04/cwLOpFmWr4mTW1sao4DI4QH5maRsmr1IROveZ34YLbSnbkiWC2Gqcb0z4L7edlk
Rl3sVdp/TkWHDdPpPjJfzpgFVX9XqKkPicPFAZ1Fey0dz36RxdAfnGypaMXZ1KfmlnC/dxeSnM7a
4eQatnIsGfJwyyms1pZBtSSlKW4R0apm+RDu4qHFnuIdrRyf/NmXW4kkJ6pzq2AQn6bxGkzzLvAN
msZTMNz0a+GxdU+DCKVVcrYme9ggttI/bcxo3VSqINTM/GyyknWWNfDTvY1RdY+tvLhJpDtWGNDt
ZC9shyczq93I64MXN/N5Hbiky/fU7rrbZva/vcHsLmJKOBn62uR6EeUzB/+4TT0Kn8OTCf/p0Vla
6gVdYx9jjTPSSWVxXiiUXWpB63yoR1RUc/dbVV4Fg2qoLtOUK2Jc9JnBNA2PE6OZNNfd6cWd45wu
p0mTAzo4u8gF1Rq7bvqbVRRLZMWCdDDm/fdKCHwCKNWt63TvvAPyuLbLHJG2VQeE3eZ74cfjaUkn
esqSsaV+SMznvDMY4izaB2IydNGTQGcbp8bt5PZzJKQvI4bTLIJCj0GttmJI3tPE641Dcp30fPs5
05yds37oZFqZBfJs3o2uRnDYNNvB7/68RG1wZd4/3w2SkNqgxR3GXvmT+q2/HwMqV2lqVgfbHBmN
8HR/9riLcBkzJHQemym/tLMjHjKxOMe5meO9bcRvcTyI/ZwWxmVOtfiMVccv1bBcMHG6x5QN7b1j
Zumx6Jpu3zZj8lDMFAc24+Qa10yNU+iM9vg9VPnSkNk6j8EsFKjhcWW0Js3avYxXevnd+O3bmlUt
Uv67pMyXlvayb13cRObYPGlLKdtyTg5zPm1U9br7LLDN8SPUJBNlEHwX2qrPZe94dyA6mckvjDed
LOVlUPQmhYPhQ8VUnQw5DieTvb09pb/luuaYiJOqrsNhHdY3jOc0C6ZOXCxnTWH85mKvpqrbTZ3t
HKFxCtxrefmeTSiHAoKErhmpn6ShkzFqYZj6gWo6tfDedjba6NRtPFvFNhOeSDZ0tWXEjwo5e5Vy
Jlrili7QD7ZxtUUCN+7aVDEEXB3phkeTv6QbZ+3rU7vCPkonc3way0VtjXHJnrKVeTF0h/rbp1BF
5W3tTmpp3a1cYn6ZZLQhCCSajTs7L/zV/uRy8R6AOn+nDFDyeQ7jHiNr+bmCxHuenGLYcTDElw6j
E8agIYA1YQcYNdl4WKxi+LQYrvgwnN73eHNw8Faj+aL5rvZ8us5DnDTdY+D5Kt20HcZL1awqiuce
MYuhtktdxWdrhDImBrE8siOJMk45diSXsr7vrJYpqKJlHF4oP79NAt89QEIjAO8sfWJ6YX5YXdVE
SEuHaBQquOnpTL2SL5Nmpo5N6FX2ZhHR6G13LR3dQ6DFcMmtcbkljX6WdrXs4ai6kIMTrS6JNT23
K8mtQAAcjrb/OWauOGPbThiFobpM97GgH8lAJIuGD+BzPty8+fbjJKcekFFkhdNA7cJrp19TrPR/
ikovHKr1EJGw1hz4JBqA+swvIWN7XzVufnTaoGWrjb5hvBFJgpQyQzPcQYDnt8uyMQ6LmxQH3/bk
1UjrD2NaGP9cwdMdvCBrLlW2MBzls+Qo2z6nvdyi3/Xde7vwsjsrbmhzyay7X/p1fsokfLqWlh3b
drTN06qY9gVi13L285BxLPfgtvRPij9s5B5gYnIufTeN6IzakZ1wOMAbHdWV0eXnxXCbfYdW8FiD
zAzHemWHe3XfXeZXzlk12m+YVytGeMZ0F8zxi1fOXxncvqioKmfLVAR7gA2PFKLj+AHD+MF0r9PK
1IWXtR+GV2VX5Xf1g9t5XJQoiplgsdbMYGUwXcHTM/Ce0MDYeCW62bLNKOfbXy0Hcsjt/pv73m5w
94m6N+1+uIqh6a8ei4mr9pJtLBlM9JM0wEu7fPWWVUdWO1Lx7XOfu0vX3LYU78pKkufUle1/BwoI
22aQjFSlq+NtF9vsd3OmQPJRrNgOLvOffcAgHktWb2OPOJ4UAN6OGUsjYt7Xe/Q4Am8xxqV3ijGI
9xyT4q9YmvoJX1fPmqi2HpjuKDiIdE3R3ZAbIxnzV9fobYbp82olRjaWiHl7BjQNcYi10Z6MgDRw
W7uivB/KmYEiCreK3l8s1VcgWI1lZqfdtkxiHdAuotdbMzjZ6MCYDC4xUxs918fUOPuFtVT6XEZ7
l1Kfw4EussPSxDzOqdVfQIJ/+kznhrpKZpTIE1q5Vcf03pGBPmqm7/ZMfHFjTWW8DRhIfFJmU0aE
9suhjfMktCi4X9LMTEJmJyj7jGQ5Hk2Vzf982tigNmF1Q3m0TItIeYgpt0nLoJhYrEZwO82E41OS
B3uUhPpH0WklKV8ZdxJjse3HrH5RntPQEKHmyohuQaPf9ZTgp5+zjo7KXGYbtye13pTkGTfF0qOA
YOUSga/v8Z6sybQfvO5tILP47SnpX7WTI/1OvNH/lbXPuJpmhsdP2+LUZcHjzNF5MdnHIbTK6sep
EgIKfkCVcsiXr4D51FNjsFTYFpQTR5elnDgf8+eRQSoKVON0HrqWwYg4aLyd6MBsWSiC+JaYAzaW
oLvpmV+lNJ8zfpCU8kGaeFZp1KAmnpnuI2gx961QbxQj0z3VVP7RhEHyNR1/IItUX4E5D1dy8v84
O7PltpXoXL/KqdwjBw00gEZVkgsOokhKpCbKlm9Qsmxjnmc8fT7QO4lFu6xzUuXatTWRINDD6n/9
g3ci9nzauOWU7/IpHtjaQg4pBWO1Cu3xmhOSsRRmWu3cNgsJnjKC5ymcCHGou4YtSWCpGdj+zs7j
etcRZccSGMHtGAyr26g49Q+Zl7mvXQfKRzSgt3bSoboOYgqbvMsHIizoeOymvjOuEW501LFE9o0u
R7ZghFM5xP4UARer8qWy5LQeWBYXdhQON06IXJHiyA6uLSoJYhPodpoihHkUWM33xtCGcCnrPP8M
fJ0+DDU0kDzUvD0RWNXaMen9TsIPH5us7W+GFnIl1qIoZ1LOKGbTufTEEvvBEcFjoJfeRs+iiHVa
vECsIcaY7MlnZVbeNbzZfJP1ntg2hQOjS/pmtCBqWj6avipvRhh0TIMqXpZMKbAey2XW0+EKPBtk
XxuIFMdI+BPzPTp4EjIqh+b0mfx2eglGb4/gOaoO1m5r9kej9PwvPj9fRqrjlByxj+YFEfD1GLY7
kapoXWMUvC5cv1jhQElArgXK4ePPhq8Vyy/4/aMFwX2FiyZ9RT8sv9YEZ3A0iPprH/r2Umhju+/E
hIY97ONt5qr6Kpzc4YdjecwHl810w05ULHN2dZqtPZkaWt2hTKmjyV8jymGJrsME6MYfP9UKATx4
8dtE7O+6M2Fa6qY/Bkvc27VraZdfAqOkjQnhaA2Rx6AATfwepQgpHOCmCD2ccvjWW1Ox8JmwMIi7
YBX1YbApmYUHnaRbVLh685kWcrLOY3ShE4fXrT4qe5cUKoJZ4GVf4jh56YQO8BmwnEgHaYeXjy+a
lk8IZCSRlJg3Lgv4vQ8xOgaE9AnTebQcK4ZNQmSN7bdMB0l6/Fni9X/fJTfV//FvfP2Wk6LMuai5
+PI/nvKUf/82/81//877v/iPzff88Jp+ry9/6d3f8Lr/vO/qtXl998U6A5Ua7wksGR++123SnF+f
bKn5N/9ff/h/vp9f5Wksvv/7v0Bozpr51fwwz96HyiKP++98pvn1//m7+QP8+7880tz5Y3Qaf/U/
0WmuoZN2RliF6SrJT35m0Qqi0+hYSyWhbwMHzqFq/5VFq/7VFoYJdmY6c4TgrLP9J4vWNP/VAB0B
LrFMdEQuFpr/9envfkrtfj6QPydtXXjG0UTi0lyuTjqmix7hMovPgtfik/Dg35HQMt4F1pAsOyut
FlbbaweP6G56j6yLlWpIofeZ1AutaJJrsoGaG5s0V1KuEqkWaLn724LBv6JyJsjJc51goxm4TX8g
IjyLRP9HQni+YLLRpHR0S7cdEjXfqxSrIiCmrqn8O6Qk2j2UEoA3I26vksrwl3abfi4HCfKbuWif
NHCFTYnjzgeS//cq7vkaYPAb3DH+8fjOxoC/KCUbCFONdDAf0iJbHr3JMV7TTpRbiL/0LSm965Us
m+DTLyPrn2f3a5boWer8/qPzgAxX8Mnn/5lH0q8CzSAc6tI36vwuqLPQPjYIol6s1DYOo5GHG7yk
nJupKPwnjG5nCUWXk8nrFpNSEN+9OLxKh0zdG03vJWhe/IyY+kp8EJb3Xhc+3xlsw4UyHN0mUAHY
5f0lpp5Zj22RJXeNO2Y3vUSyErh1jTMJzLbyWi8dsUUuaB3MLhg+8ms6P/uLG+QqxzFsyVxzyGp+
/+61XkWm49bZXRBWh0gvgicZg662mNbdarTBdzgTApOSKOBBcxbVtoZCsXKTMNrFYyBWf39ezNFf
xK7cC6ItQRpNYbmKsPHLqZVC5+SM5dVHQLXiZXQTDKqgqOZbwNLiRWa19cGwvLB4P7+jwf7MXCak
UbKkvP/8jSPSNtGs/shMZQTE2DTvEoIQkE+Q+JSTRLaywhA1he50MFRVuRqgjmtwX3/uA++2gXdD
dR6K754EH95ghCpLOPDz3XkG/TJDPNBhvIrVcAx0jDcaVbtXRYvaofP8wFxUlh7egv166z5O45sm
60P6niFt5i536OjAzp+mqPuswo+yMX4bnyaLJgmyzFl9fjwXGmcMzv2C6asfHbsPN2Loqp00zAAm
e26/iBxKk3RHsfDzKbz++2j4ffby1rZlwrwmLVMY6mL2Cqv1FeIYiUKqcE5F1yVUT1meLSoskN84
xouDpPC4M+E6LH3saRYT4T491QhIdRzoxWrM+v56CMb8WvlOM3ywss6D4+KRMXBskxh1WzfwRH3/
yEq9BhMvDXnUzb45tQ0JwFnZtl+oyqubYM4AdKY46KDhCosGdWJ//eAGzWvDxQXM98Z0BKisyab4
/gJ0G7NBGAMsqLmrfarHFEiA+KeVMHws2Kom3DilCG/9SgvgG0Wj/9z5XoSfh3D7Ewrz/z8T7/Ns
enc9F1YINOPSLu4DeQQo/Qy/cSfc6McHn/m9XeQ/78FKwXYmWLguB4USXVQpX0EErMZQX6qpaQkI
HPJthnzhpvUT/yaKcVLNdExDwYSsa5+W8tbpsngbwEFol8SuNt9ytDxr4bbuB4P29+nikpXCcq5s
JrN9tlb5ZRr7FJOJlLi5+oNn3MhYNoS/hPDuKSb1MOEk64LPO5lUO5z6zQ/Ws98XUFfYuoKGBN3e
NS4dWe0mIdiDdfuu6klYWCSB3ZxUovSDg1hz6TQm5cffn8eFNQXPAyKqSby0M+9drn3pIR7EOLOk
qo3urTCplm3gS5ODQA7JOc/hKs/LKDt7gR+BaG4Tp6mWCWlxd1XWamunSIuXKXPhm1QOkTW1C3Vw
gDkUOFN+25CZcx8HzbDvoT57fjg9n/ffmFzop79/inMcya8zSVrScShMbEsoxzAuXacdaEuwXMb2
iE69uHEro9xbsoRtWMvHsUnYhnwRI+TqEDjQwYnf2rg8VWJilwJLgGVcN9bWDmW0ousDbA6uHKy6
3qaT5aa3eZR9jrB6UYtOxNMXfWjzDcfYCgWkKp9UYPbfY5QQdxrz8i2P7Hzr2uH0MGDu8A0hAX6l
+ixligEUvqSTYXyKOQbRKfOsPYYJw7WuKq5Qlea1MZZQqoB3rsq+w+y0B2SGDOUePQhakI8wQG1G
S607WysEA9NNN3mPB5Zyx/AVtZusUNcnjUTqGYebcIh4h0jv75QDoWaaimeNVe4majg/d1bbPqaS
gmmyjoacIvDOidT4IdNeU1gp9zUN17WdTtZeNY1oN3GFEBi+DEQro4l/BK6WnRxp5lu/KQy6OkOX
n6Cw6PsI3PSmaaPpTQWGeAlTz9kqaZXYjSFYzkrLCD8YxZfzRlqUAILyC2xUEOpysZBabp+NEaT4
IxwRcdCG1rkfrEwcImmla7eLhre/j7ezTc6v442d1JE6vteOYxumLi+8XafIActt8vAOXJRx0BVm
/zbJVhx0dyBpPNB8FLjgbqfcLQ2oPJgRLAyrGG98Lc/82zgzUuiU3dic9I9L0t9PDLRBEL6x21Mb
OWSzv99XLC2yQgzG1LGciy97yKeD6o36RYgu3Jw5BKqlf2hOstknUaTtcpHHHzySc23+/hYRhWnb
bP1zefrblAyiBt8Pmql3A1zUjW21xUmAoGx7WOb3dUaS78JyGwT0LBHlMg2smE5nFyBEcJv8bgwC
kEYtShwcpv3keZTyEbxlWBRWUJeLtMWkQ2PS7kGC+zevFzxxSQQtsWRoeuPhqRzaHq0cOTlIiiCU
elG573VRTKuWaRkuej9Ln5HDJ6RKiMk46frUICcdpz0oSbPwG8QXweTmL+iuuNSoR8e7KKJRrKY4
NK6rPByPrp/1H4ys32sSjsWccR3c1BlX+sWjSzsyl+TQRHcy7O0bK9NjJOdD9zmQhoC4jJ15kAcC
LXmRQpyqsw+2vz+9vWVx0rNZRE3Lmifar9ufm0x0ZPvwrtYCbQcfI14JjFD3jNLquuhzaOzQIMsr
puNbgfXt3d/n1dnr+v2gcfV556McMpRuXoZyjZ3n0oT0kzt9rBgVXYCKo3St+VhnTf2bUBLp4zyo
8VISB9SB2Q9RKUR+WZmwPOfkWNwX0K9w8YDMvmrQAlaLoq0FQCk+XouRgFj6w16AhAJksdxq4SAO
TamHGx91SLIQCF7bJb3qfFpYlls9etowfpqIT8BRArsUAYudWMRVaA1clJbOi0yOa8+Cgt7vF9nU
ABSmVScORLnowzIDhTlZLl+fNwdsXaw9Pb70c6B35amB9LOzafTsg/MJ1q505x6T3OIlDQte/+93
908PVxncI3sudtXlYbGzajPrKyu+08AyUHCxxt0VwvS3hhUihkQn+xV/dzos5histdGXHwyuP5V+
HAN0FieWTf2y1CBma3I7G/YaB5DmVPVVuRmxMEgXaTVgF/X3D3uRVP2z0AR+YuHhn4In+n4oa1Yz
GJlCYYYEjgcbFnX3DHgf7FVaD28paw9+MUjHF6ZG1421uFtLkituGF4nRQMLE2efPcvHYGEFZYgc
EeFXOBbofr2ZlczX+hh0H4UInO3k3k8AE9xMCpNC8A9L92S5Vm8ZtTiWbTHzGukgLysG9A1sBC4p
c200jkVlNnsHMvSTI+U3dx4pLVS2H01v9zuD8grv1Dhb2LWWPHWUNqcPbu2MKlxepMGWC3iG7oSr
fX9rJzUJ4BUusi71Dh8UiB6HzImzKymSduMnhbsdXdd7IoNcHGBw9nABw1Wa4/dndeF3i0y/j6y2
/njjqAIBHSxqd3H++S8rF++JwLOkoV5PlrWva9GcsDKn7gxz55GIhnBPgCJdLSOakJ4k+Zeu6VjX
NShySo/MR61pzZsob5itdEDeZBD8r27bGf40pUFhdGk3hjcNOdBIPMCxenGg657cWZH3ye0LyNp1
DfEvKpJrrGPyve7qSDgKTsmTrbbsWs1R84MPbM9+A/Wo+zn/Aq7JGbu4hK581CH43fXi6Ba9tZdZ
WLx0XsEqmQSQH0fHqOiAcDM/GD3vLdHOE9N2FPksFFC2Ky9BPbcVbTLLdI5+5vpfjRblutWSVs8R
vV5rxtTfR7Bq95VbOPemMaHIPa+N/4urUKZlu9wDKYngfT+G3bgffG1Aeh1DBU+wOFA1BC07WEe2
8OcG4le9nLxXdIIYcszfz9rmIx/8PxRqANpCcPQHFHfF5XZLEnnrmIMxHdmQg32ec2oSk5JvcSjF
wfH6HDZOcph6ksKRzFFSEsq4+fuNOANA7ycz1yDZ7iVACEfeedf4ZeI4vSggFEr9OADXoD62dXaf
eeL6dCCThQejHZ+wOLavshE+jAxK8ThkZf49b8NgWtnSKl6IWmK3xoyuOcXQordaJ417B9e5vTWD
fn7Y5dtK2DWdyh7SXDLSDEWck4RXyAF1A1goZAtVDhv7GaclJODD3Y/benlMAHXgY/LEBUPPtC9R
7CTr4J+3/T9rREID7CCdItxAEHTukTuLfUWGwCr3y9cIHtkDZyF1L+lL7HFVB070LbkJdWO8qTLj
0Q9tuR40zHByF+u1xLImLBJk/x39rXmgTfi5Mjs2+2HqkcWQVYP4tH5mY5xNM2iq/Tw5DINpHssJ
rs+qc9GsQlgt6YQGEjclYxgfcL4ocdYy8LKIJht2wHzIGGILRFvLTWvPuS9G7t7RfJu0fddE5a6t
UYm6cWOtY73PPpepzzavgmyNWjvHSrmK7y05+Ax8wdiKYTs3whWw9Ln7Go9qa6M82+FjUz6NbtH+
mBq8KWHLwMvqDP82YN/ZuIkxwYXUMHvpNO0rfVedwKEZLDD5GpwPmRqFV251GH5k5iZC1nDrJWrY
gHQxVMCy1H3XZ/lW0Ve4L11sQNICU48p9nbSdz7pyOSxi5AbX/fxSdGKNnzLbUS2Z7ihmxrqLlGo
HW5h0Y7EqXBjcdAa0ii4iiFZ7RBlD/grGOXG8LphP/UG/JW5Oozarof/WY7fMyeID2HEkSjNPE7n
adLvS7OsSbyR2ieV9d+zKXYPJEJFBQ17D481D/vBwExf07h1dyBZ2lXbxHgXRSI4Khe5SAq7B/ZP
G44odq07kUTdCg7DTRhrWO71rci3UNCbU1qa3QP+VexAdKOeHZGUMHBqMZBViUPK4vxLUk8w7woq
67ESMU4jLfpBJyK4SPb4GVSDm/zcq7BBNJBMcBiqGsReGlTYlyAqrW0KFHFHPI++MS2oPovSQrXB
QatNF+4MuYWBkWPMxFGqbEtuw/mhQTI1lh4duq9RHMtbMGxnk9W0+dvOzeAmAJhcjz2y+77eN4Wf
fzG97jbphAPjUiGQsjJvyQZng71Y6cLD5HeV6J6/seTYPBV4tcGNt6yb0KrVroqTYdnghLCIjbKG
uCLTeH/ejRD6hpD2y4nSXsvMJ0C54laMMSbtUmm7IsmTNQR5eQiNMF+OHJG+9nmZ32W4R299S+tW
4QDZocsE3pNhX6yczm828HMd7Hhc7BfMtHZvy8x96HBbusnccriuIMGtQo3wZY+RjDjLhztZyEC8
wLNG8amPWKu0KWy8VYOgcymlHkAtc0Bkx1ALVgIuxtIoKvmpLkP67fTsNdKbcAl21T6wC4wZILAs
0Wc9i9oxWEq919RP4odmcJzXvg0+e7Uv1iqTKWyWxLlL4C8siwovgPOqGDDNTmxDV6ALXFiYtSsI
0+mSyfg6sTgfSp21tK67L2YVQD4Ysrx7q1SNZGGGaaIGnTEimQ4BdNOZr4gy6hNlb3OS87Hj5wl3
KBMGoS4lwqkxD17jitVPi+Cd8DnBMDpHbUSJMGvygJ3GsfJvPARkGxvw6FTi97x2Id5eDbMTQd3q
9V3U4+00ysY/amnjb+EZYM9hZelegwVkwJfXcNBQEiLHwpHTuIaoEpGjoMpPKtK9g1fYAVC3w/IS
RtawdprxgWgIgrB0u3iBLslC2Ayc1kmkilsU/zYNONNil6mrqHwJSngvizO+fL57yWjbmNKihYmm
9M0rwxz+HclXGzTBePOCmt1inJm8oVK2PptW3X+DCpXfDlqojnaaa48IYcZd3RvWVTXU5lZ36n4L
TxQqptfU6ylMiyvMNHByIyAUr7qowLikKpd2lDQnR42cEJOJknkKQLfPS9k4GM0Jzi4aZky9jOuA
VPl7I0JeV7aDtWPLMZ7tlFXdNfMnI9Rvp4FddsqIvFoUWmMtjBDRcJvj9KqJaZeOZb7BzCK+qRXO
TKE/8m7jKIpnqaGiG2Dv9XzOHPfOtsGWYHA/p40svheNB0TlFBCS0RvrL7kdPmS9McL2RnkDuW+v
fNO/tuNEXlXJpG4bU5lbKQzrWmFJuDQ6WKGzm2geFs3jaKCNditlrQ04LbdpkN7Zdh/tu7ax7tVc
bbqtw5M79wUx3BfFkorQ2SCN6vu0ezR0Ewh2ctcUpdN3TFWn225M8p+NmmgujqJQk9B3I2cZ8qg2
SWfSFjF9rV/C/Uas6yOZsLVAv6FxkEBPcWv8hnNEuGXks7dpwWfc8m5szYqw6PH7vd7D50z7XH9K
6dNuVFOObxl13wo823dW0YT92mJSTX1CK0jruXXLcFV44pvUh/qTzAsNBUcE79f0hLHEPZSGRh2N
O8OVhMdWTopSqgJq8sr4tgrxe5zQjmJfGh/E0JoocmMSEEAQNjjkQP1N++85uXa3AircLgapWZsl
yGbiyPDRiHUbqXk7m+p23hXaE+8h0YZmbzhNfkyykcaI9MrZ9o1ZDxNYP4FsJ0fMR4idCEbRfcEr
q8ZxjAbTudzDTCq8L804/T55Ju38OTEvq2N/UWu2vcot6S1UzBlP9FzOwoggrcqxdI4O/edFJqEY
Nm4/Piejpu2mIqtnqmJ1IEMo3HCsybeOnsmlqZeK/+Z2C89qyBHYmjVAORP8k9fiZgmY6N525x2y
jCayQWSJM72ZVfRtDUwA6jZilk+ty26WT9gAm0WPDm6eywZFm1/m5kM7txwyF4U39m9rkPjOX8UJ
d6pVisZixBHQZJop93E0e3vfoivfUAaJk65hcBdDU2LYWYqmbOjA/ugidZ/5+VwVz+yB3rftL3oy
aHz8OFD3gyGYM26iGy8FZQWHiKpi7y4RRUW4NtSsPFgG8Z2+LzlRznUkfgXFCyR8foSGPmIG2Kp9
iGq+O0GH3PvOWH/2a58R6CoU2a49yR24d7ALI2G/udgOHio3xlVbQRPbwsGq99CRDShcU11+lbLk
7RIgSxpVE4o6KDZPfqG0o8pD+6o0pwEfCDFl29wbWX0NzcHbt8P3Bq1RZ4/yTqIp0NZjianAIfKg
+IVhPDz0WXiMPbOcll03s59Dy+keacvX3/RW6z43AEg3+Pni52GXVBNKHyZne0Z5sMYzvhFCoH3W
qXphypZmfW+2Rfk9rwwAWjzFEuyDC87j6ONbNAF1E+IhZITQjY0rlCETJkbl8MLKg5q+sy3agFge
4QuiCNupCv0LRHzfRHYc9PsBILdWhXyAKXw3RtbJSWz3NJqD2rKOdigFei5e6BpVV8Ysy4EMPSBn
g0JjPdqRtmKsQ5alXvG1pZ2Sj1rkBtIwFO0L0ykeLE+Pt0De47qskfsnmm29BE7R34hYyavA7Por
0/HsPTHaOxlZGUVEiDuRE7zC36ByC3B5Oo6ohJYGTHe48ZB54mYsNzLAZy8hB8RBgmZWb4MqZhsg
354gA2da9RXKdwlpOmm8Q0aURbZqBlN+Y+x57hbHqDa6zYNYVUubiPNrJ0WkmtmFdUDmU/zI3MLu
r7QxDHC3dmX0KRn1eQegX4QmbzCrz6oLau0G4+oOL8TISMsbB+3oF3TMzqoQtesvhmHcJHWilh5q
xAWKsGOqzN3Yp+3OUP1w6G0c84woKW8jT/9ehjXHoSgKk/skU2ze7APxKyuiOaK1H9x0aYcsZmu7
tYybEaded9EXrvNad9TyWDPVQb2Ls0w+Jz45C9hqt8Oxq2u3vUMNHZQuLOmkjDdkWurPAgkBr6cG
eqUOTCoEklO4wSw5Wyf4Bd3jEOMt0WlJOBYJJ4BJNzNrecZkf9YPiV3WakHci3csQrM9nuHbc2er
1BDDAgjn29LmHGuMA1V06mnMbyPtmDpGmjN1zr8W6SIcVxiM5VvdjzgDmYGAiHSuPYp5qY1STinn
X6096q1khoJ9eoxq5WLcdCUrnHcD22zuyANSq0pPxYFNE86GDSiVpmH5EkZV/8Z63tOy4CjHNsw7
evOp2U8LigIs2z/pKLZJArDR4S7JHyxeoGaSk+QOof0D/w6is8+1ZJLNB4LMb6O9aefWHluYeJVg
WBPBhA/z52Y+8PppDy5La4YOS6hY6+QoOKdjIUBzusXEkbV5xv6aWLLsDIXdFEyqwm0g+TYx4kM1
3COtro+adJqTaSFUtF2faRh4xs/LyIuaF9T84rxKSu5aP0P+KKmw7/TdWO1wPkHBhjbkgFQj9yDn
Z+CiQgtmBI1PHvgovwNVlle1Ow3XYxr8aDsFubkcxi3bwV1f4sTTiSrbpoHrXbM6OCe/J4soCFs2
KT7ignLXv9boBe20zo0wSqG20lTiP9Z5atwyZwm5cd1uWEayEQ950zYnHjv3j2oTJ+ch8NdNjI0c
9p3pfSq9aVqak6nvikC76lsLR6qmxvYz0/gfP3k9IyGitziM1ygtDD32Vu7EKUKJ2P/mamq6HVUp
cI7x9eBrFiKtWtQI+2k/zzfHUfMQy+ruDizY3A+aib3vCGv654NFSnYSgwA6dGL7OmVH53SSdCsw
KOshLlJ83ni0U6TrnGBi3UvWmeRs39dN+tWh8H7E9jtfh336SUsCjquQ/zFsikS6liKyn1I9FlvO
f9hXTTrgR4xPdQ4t8oATOmoVKoRHLWzYbFkHGR++F6J0jzk1pD2d4/MIjmJAPR+bFPwwMPNfnDeK
nzuqiW/XsoSvtC1nxCLADWQLUj6imM5PgRZ+dUxpHaMSyxd2QDmulMGRHOp5e9PXOFUJmCf37VhV
b8hT1UMdlLHJ0sANk6Wrfa8dENZl0tPkwouCnmEv4+Lgj+gjNXsKxsUU4b+KeYWOl0zd4Cs9cz6K
tBy+CpwpwbV0ysSx9ZIrdEp4y5BPdi2DRN8qzUnWvRri41RFlY+rY/jlDND4CZ6LC7K98A2ZSmd8
/tlPdGykiF6XmCdhWp9kMlttxlCiv2h1jCtWY9JjOnfeEl9l35LB8+7Ow730ccbOqS18yl1md5yg
1wANMe+bIXmKZ/xat3NivQxRIpCkl8kq4oOWlL3GakRCdH0qbQ2JkmZizfxzORIGqnIHkdmS+dg4
i74Jp3yR0BClTWe4Gz0yqlnsTT4StgYgIFl1H8qRAt7S+gob+iShTTFx7E7RPzY4kVY+Oo3BKyl2
dGznrhpCbhnpnpF+wYezwy/aDI7n1U3CQbs2LOsxrEJ16GpKvqszSng+IoF0lCFS+ETceWZhnaq5
nDwf79iPAAvpMXMohW14j1UJ1hDskt4NFvzqvoe/dZrOC3Gl86EzL9hHTY7DVzDQ/GvhUO0kFsJ7
fK6Kw2Dgf4Ygnm9h6lpi+PrVqmxvbYalfqfrVUCysxa/WOFYbcNBrsktsA6AY9oDgVgcXmakrzDp
UDYiw2SMsZbe9lZRvSSygpJPBxzpdTs8nJFtF0OtvZ32HGqG9KovLblt8Bo6Zue24QxtnQFJ6AP5
p4Ss651d+9hV9KO2rArPX2v5DBHVXV4/xNiyHRLYiPed2+HeP7TdoYVjt1HYOqlF4VivpuEke33e
+FBUtYfARfk66RHCtS7SgUUQROnVIK8sEynmAjG/h18DFfSQ6hjjY+11nTZjQA/CdN+caQSzgVva
ZU6LzbpOHN2YH4Q5CZTmDUEZru5RFQl1pdW0+Z3IYtBZJVV5p8YCQyJpBQcrhHcjh3qW8vg4qNR4
QXCKb5JwbbFIjSsQMhykYzdpvwmk8XLXjvgKs+NE/VtrQUiJz9348z6PBT17lDPNQIBT6ow120l4
DnMDKHdDb1lEoD9swPeW5/cH3NiHDQiSA4CBj/Z5PMEgFle5KwEOMJjZ4cVSbTJw2G2bFepalVax
LfH737plvy4yT78Rehc8dXHximgjuKGooTCzovgG88lrtO7G17qQzSmZGWyqcCTKDew+cNwLbgUn
BFxHh/EpNtzhCTvZ+OC6FAc2Xp8bKyLlIe064yqX6uBwsL5xc834xpgKXzoYJ/vzqP97A+APNE16
UY5SlmKpgRJ/QZ7Bzkfl2C7ScnSa5AkA/ZuaQlypeiSMnbCyXZXratOnGHaGQfep6zpaoYamzGXo
Zt73n+SWEobrJrF77wNGwO98PBpESkcTMJPxnMs2TTtgY5IU8XQk7A/NDrzE+EzQkjIwECPmcbRv
sb7AmbooPfeDBK7f6dUmJARdUtTYCh6rORM4f+mNeImV2b1TkvHoh2gEUdEUL+dVGaSK3J4wLm/1
QH/usyTiJNEU5p1Z5MH3WE9yuHJpePX3R/V7/wLlggJ7cnBn+72BH1ak+rSepo6FQ02Gsyy9C30+
NuoOyGAsWcD//oZ/uAGOq4QNxd0kmcVwLiiylNxdhAxdO44a+1cCrhgvhlB3vwlj1I9jkcsHLZ/V
175ybzEknS2tuLhFXzbVzg5t9/nvF3QejO+7VVwQncO5xYte5DLe0AgldUEzoQVFiHzveIH7Vk1g
vDrWz1dNXf9Ius7d+KZCJTsNBHf0/v3YqOKHK4kPh4Olt9hRFZjTanq0HurK2+tZQNUbhuokmfDX
bd+GH/TY/sBFIJxT6I4wIUM5v/HT9A4dZqMM84hULV5PddFca2UAdhRjaVD23hcoQc2dn0U4/+Iw
0q29LNNunMhLlm1O33fOcJlw08QMyMcJ7q7Sm+q693E5OO8ZCrXT/d9vtJiJRu9vNJcMm113afS7
7iWzPpdxhugusI5O7CRkDtTmVRfIeBMia7gCVLb2TU+FrfzRehmwP7uK/f6FrClOxv/gSiQ9jGPw
0ZT8vWnNdbFrCAc1DFd3MSURqhQIhSt57IM6eiae1dtEMmxPtYP1DL6Jxn06RKuoIhMm92x359Dq
IS0IyuOtaCd7p+ZiyIRrv/JMu35r0W+sSATKPqKfzByIy/vH6dPmGuFROZd8hFmW0PuYzR3jc5fn
jIOFY1y8hJT6C64MTwpiWbZmlbxmYRSv0BSCts49vb8/yd8XDcWNmucKQ9B0Lknm1F1sOjpNz3NT
V8d04ZuLlh7uqp8evLlr9Pf3+wPLCGoP3Cjo3ciF1AU5BG8OZEqkWx/N3It0wMQ3WjLZJi8ieVf1
ytr35CxssVDtaMRQGPz93f+wmymdVjqjw9BdyH4Xu1mIbn1KMqba4Ak85hsbVHu01aF1E4DsptvR
ZYhvVCpDrEzhNcdWWd5bgYuIOku1tyEvnhQ2APcwkj66M394EgJ6Cg9h1kXYl9y+Kg9yS+9r+xgm
6A3O1OozQ5emcfGCj2r9AU/nD0+CNceB2DHvF1A83u9eI8WvhKRuHQnAiq4toqnYz8P8MU1yWjmp
iWCyIrUngce5s6TlfEA3O3PlL6YAi7SlU1rorslW+v79tUrorl0o6xhrVruFvOlfZyrJ3so5f0BE
1kqMs/iCNu9zN6ns1hjVU+2STRrFvX3tk3T1gVbrT4ODCwJotQUkQ2FfsCtNFIuFWdj2EdzOPlVR
7kMsNCP/qoBUBJhhOz+kpKcQVEwQb9Su2zJuNiIIMqIHDDT2gpCrr73u92/DNFMe/j54//DAuEvc
auQoLBqXm1uBkYXmm446ShHPuHclaWO1af8WzY3aWMTD27lgPq9XwzDRnvj7BfyBkMLmio7KEsiY
gEQvyCDNkEs3JBX3qLpofKj9OUMoipEKj/E+t5pmn/4ne+e1G7mWtudbMXxsDpjDoZmqSlUq5XhC
SOpu5px59X7Ye8bTKvXf5W3YgH/AwGBj9vS0lkiu9a0vvCFE/0jCTGEbT1O2SXVat2f2zW/ueBOs
BRFElVX8Dk9xUn1flfpCUL+2tP4CMk7BTG7qNmgCMxIVluXZnEZ02hpaPwwk1cmX45tUT/u9Uka4
xGRNiuKX3L71IYoPyDzEiJBL/ZUu0FKpcWzHadCgTfjnV/ebe4mMbMWXcFzA0ZxsLbSDqCZRmL5u
1xhH18q46WUZWFWlr5XJOvrrtX9d0/+n6ceX8UdTtuWP7pR//Imy/J+JpLwWAv8xSfnyDUHN4Xv7
ide8/pW/GMqG8g+dA71mEBK380/c1V8MZUP+B4hGnTn5ynclCBAz/8lQNv6xBjFSIVBzaAUh1fA/
GcqC+A/uVYIcMDKKBYPY8rc4yidFD1QWC0SebplwntlNp9DVeJ5m+jQYusbDraUjmhIyksCChcox
U9CnaeK9dK7WOcn3OPOSAjiX/IntywOeBOvAmqKipOGIOiceslKGjupcyN2ZtMj47TKqpkH+AoVM
Sff5TpDAFyp0ArEVRUYIwjFautuWYVjr9aS+8UuZPqXZFgHFNrtgJoOMWIzGaYqVho14Zf0gSA56
/Hp2rAQ3QCW/c/CA4z9ojkD4L2hsVm49OS3QiBIPTofZJKZhOcoyB3BTqByWCNbtqxnZJluX6NHT
5HaSt/Sb8maVG/x+BMETGY0sfoLwyMf8USOBPLpcEUxo4PSiyLhHmLMI7xYmvtPoqTQXUs8Ytuni
Bmfugy/7gG8C8o90ygCkCCns88vC2LUWpYF9QErF1B4B9Gi0QoSqh9sUZ0tkwkJMjRb9TA71u2+0
0mnwUKENCafm87LwZ2nqhCwrohHvi0svgTtuqzOXsXJy2/3ccXC1eDD4l2w9jtqvxfXQMk6paZa7
kYGtpVsbrlpsovZyhFEOcEXV7QrnCr15y4tH2ueSdsWwBQqGb7L90UFJHCbo6k66r0vHnK4b6yml
T1/AdJUvQCPFzVXMjH3ECmUaX2blARSFbQwvYQ9+7n0ozhQmv30cUk+d61OS11P0+XHwc2RkZtBS
C01H0q9K5i9GlviQgccZAWdQSlQCG2xpHWOY3AmTS228xsoGNLIbiNvS3PTVVS76EUiw5U3DKDfa
DbXqZiiCNu2DHh6ypvWqccftht65kRwt1UVJwU7x0xvTG3T9YzyEjH73S+S8/itf+5XZfHKx/fxM
JroDxEI2Id7Dn58rbJdgGlN9cbOBmQwzYFSFTeByJjL3yFdyWmr1zL6XToqnn2taEkwKjSAtf8Gk
KtqSR4W8AipV+dKK39BuDo6Rph7gbaySt1LgxGm/xaVHcfpKiTbmYrh/fuyTZH39FVRD1anfwAjz
3CeBqlSCymgKfXJ7wLEO2tDYaXjoCXyMcyee6Q/8bi3ArUCx9fW4WydbB2OinnkOAQQnrZmMBYCO
YfhmgINSNSIK+ucn+8254xbj6qMokEVEUz5/0Lla4RMaC8mdcigTdDLLREXFR8ZNkFHhY2oYZOCt
ZybmmSP/m8DCyobKxIZGI63czytP01SndUeDd0qiwh7VLtnMuOGeuWN+swoXu6VzDoGQaacbVu1F
uQD5QlzpkFDtixolMFWZz+yP01R53SAabRmLu0yRsI85eY1prJSF0ouLa+GcaM5opmeIdCk9o2z0
BU1aDleFgCkQ+ra4vHfjmSD9m7tBo7qjGQi3hXRl/fNfWpOLNULz1IfFjVdjoER8qzusH8R5mDwT
e3mAY+CTjObMqr8JBkizyIQBqGkIcpx8QQtxRUPLwsUtiyndwO5cnNZKPDF+04NBAuYWVH8vr/75
miWiKhm5LJqiuIaKX54zlYBsY3ANmKDET1KVRoJ4xKQvWHLJwRYClaHECs983N8cSEjRdJuVdSNZ
+voaflm0CvKy7YYJSWzpSmuYhYX6rAHQLn/MgIH+fBx/u5YK5Y9zz2HU1z//Za1AHSMhTVkrqCp/
BEjqlRMiMqjUV5gLnJMr+d1qrERXjxyXaHPyOoOOFhlAY+SJe7CfMiP9BeFAeR6Y3Urqmde4HoFf
GgA/vx3vkEwPHugaSD8/Gi4bkzwbEpEmHoEITqDzcHNUz+yQr48EHJD+BhRwFQbNKa2tDxGAF6Ff
u0E6oCGfvTKgeJ9Re2euHJ+5mb7ETgusHXQRGqMqzAbzZGNI6wbnVIpuIsYPTZMEG4QgIwed9se5
BcMSDKnbSqOOt8fZ5sWaD316m6xNdbl24UmXiGyf32Y0zxUSYvKaYMQfS1M8tEmeOSBSMhc/VMze
axfnd+zEQGxG8Jd8MZCxDEriMxv2Swzg97BESKIarXgy05OvGkwhw8oR8QlUHL/JnA6vEpEWDFK8
kuvUjoWlP/PWT8cQ6+mAEEc3j8NI8aCeXMZJjU/eNMBrU9IeLCLK4mNt3SRJETlyr6G+Cu1NRlUa
fwHL7i31RzFYXgcK9twvsi508g1U3jzFn0ULCUfDz99AFAALGkZMZZYuvRfnHUxhGaIskuePNZ2u
n5RAQw9aTG+dHBuPXY9MGozRo6AO53rhX64Ayk1KRIbjzKiIxidXgJjMfbxIyeJC0wgRTInWWIw9
1sxIocF7WY4u8ir68edw9bOR8fkVGCJSESpfXkUP6nQiJ4f6JGcxfBWRdkqf/wCyaYfhc1l958Qg
p4xvJLqthSdEXqv71vKY64j9H8X2NRse+34nAyuzUAXGRrWyb+Ir7SJDuW60XKyGjGLT41OrfZdV
d+IAmzsjuwsid5a8St6V4WMyvwzRj5zxfno5tVd/fjSoV18+L3numvYBayB11k72GQ01KZkq3mjS
bFXxQqD2NLRvs3mdj5hTty94BTuDfhXM92W2x8Czn+/NdD9Wfo69ea0dm/FRoikV1jdqj6lC96z3
m854NqttQVFbQjSxZ8uv6w3cDNNuBhc0ipBzjTkhBJ7rcMQgClCQr41grnHUOcTyTdHfCOE3Obsc
5L1SvZXFpTr6KKMg4ewZutvrN4rkolahPE8vuGr33dMQ3WXZUcZKtD9YVFCaXb5r0fOEZCmmRsKP
MLpb1B0a8PTALVDPGnHLg2okOeFii+O2ELH30a67Zg9kUqoZo2/hG9TFPY3IxMkBhgdeHG5SNPgS
V35AdbMQr6PlSDK+mpXqfrt4FowLHLGRVVP2VXhjak5b+AV6tijvGsEdTV7TAJu9IXkRzN2aiK6W
WsZ+BXWK2+GlrWGioeeEE60blu7wIR20ALWzK1H2c9yesVbWED2+SKxjMn/o0nUUoMnf7ZbhPY/e
J8hOhl1UlyLwnMY3EARE2tqmKWybypuoX9a7FCCzSSmGdP2+7rYo/GCFjd5kYf7tcMmegvVo0lgS
RQrezyHD5G7KsZgmHS0BT0tSsichTDwsEZ+GJMOOlqh+5kb8cu9aqJGR/Wqgn7AF+DmO/CWlSAMc
B5tpzfD5L5gpDaptZjgqnDkuP3tCp6GAvEw0GS1B6xZPbiRILlo9C8bsjgOuu1Qtji7fKAGQcHv5
aHHSEl+r5n7ubyf1m6J+b+vEHloQeAmYt12EztEqlGzrlb0Mbm96uDPhOqxZm1Ha4NnuIEyqm89J
L/sF0pNoICB1bAe3wj5vEey3Sy+6oWRRZbsnCdx3h/DCwIkLKw4/2neXneYi7A+GGoVna6NdNsf6
TjbsJnP02YEahCdZeUNDobScWtqER/zsqn6LBCujoB26lejoZh9Dd2/Gd4UFhu7H4oeiV9Su3Ls4
vXDoK2p4zOCh/kNe1Z7wG8QASAv2reZIg4uLbAwTsvWt8LlpjlW0xcPaUtxpuKMfYEJDSr1u2uDS
MoyXSuIuBUfEjmofaaG2fdGcubsJlqcye8hVMHKcskF6ZW5ld/lIV3yxB5BRuvCmmlu1ugJL7wAi
cpv6esgvyn5rKDfp/O3PX/xLpkXFKHLVrFo7jK9Oe9wd/iVGXYO6G/WkRlht+MAcmOJGU/cLnrFn
ssffrQYVHgXJFfRAN+DzwZH1QsWyZJzdYlRAXtLDQ6yLVnobSDgvJWdW+1rP0fClE2Wu0pWcWOsk
M25SHKZQNp1d5ANDZ86HwmUW0/jpkl6qPTtPT43JN+vUCVrpzmrAIf757f7m1JIkk8muGkagXU5+
gcQAOtKnPO+0WFznaPS5BYZVZ07tb96qzFgWgSnmO7zUkytOzqxBwV6G0sbQ/GzBnasfCjSvpQAC
lrnIZ17r1xxlXYsuDmIBGh2Hk4QpqSHH9kONEwXGaVukZiyR/hZliN1phRsUGjcsgstnYu7pQ6I2
p9LKph9POx7M52nMrYKl1qZhcBG8eKnKsXFE81Je3mvUnc484GlFwFIsA0CGfMGwcIP+vEuTYSog
0pf0m1EjwxbDq1LQx3ptPSgRHe7gYogxvVPi2f/zbjnNwtd2PUJlCk17dH74LT6vKwmLIk84vLuK
VLSk+b0rdXQdUDYb6D+Mx2Iwh7/9qOvQhDkysq50o09vsmGZjTwvkFluQnqW7TgAH7Vsqi2CWv2B
tDzKvnlmoP6VX/z5Yb9+T4a2BqgCUSHlpPb6/LBxJoSlgNIoypU1nc8Z6/CSXKbB+QWvZev2768G
kQndRAbUqxLO59UYzeoRKmwVYT7sPRGfBdDYSACBsvIAFCz2n5f78iX5gZyOFSpB1ilaJw9X6YiS
kVgCYTOnxqnlmoMYaKVbC10E4LP/keblOcGsn42aX69uwEakIrQASMoBp2gnzwj7lmloH+RuaV4v
MZZPlicGB7N5MGrlqse+U6zI4EDa45+CuJhTVTsxh/fuD8L1MqLH7C/CNmpAkr5GwwNUbF8ofZTf
ba069OUl/5yRCx+thzpmPzYQe+AgVNe99MDPQGuaHwBaGCl+P0vXvyqgYi8Fh6V8+PPL/bJzeE5I
H6gJKfTJGMx9/pbmUKrabKYF5r1o+YwNprwVjDwIaIOt6ZVyJrp+iQZ0VNg061AD8AmUrs/LTWM1
61OUxy4XNJ4BoLRXsoqQV7KXZdmPRYlKXLTj66FQr//8oL9dWWJ5kk0ElJWTlRcp1qWuhJQ4J+n3
CPw/9GhNg/cSCRvQfb7VLo4pevJinVn46xvmkWnP0b/mskaG6vMj93KctqiPx8wMRTyEwp4utkHx
M3c4LuNg8+fH/DIaIICt71VaUaEyHdCT08KcPau0bplc1GQYG7Vu0+jQHDAj10Z9Ppbt5BfWUBwZ
W4UuNMfSNcNz7cGfjerPp8dQAfJRIVIKr6ORz8+sgKueEC3C7Qfacp7tahhl4fAgYbYty4Ldq7En
jg/5VpTCe3Bebca8M97hvrgpsh0bHmctHybZvoNql77lJabk0JZgxghR6HBAijucvx2z80X92qp3
FNrUhXnq9ww+qhJBiMQP6jckwOQWLcr1nxxCCbZ6I3hDFe6W7HEEdG9hKFNCRKpY7BDwo6OO3PBv
T2v4JHhr0wRnnks3wjp5G0MimWEeIPVQFkcgoLgSa3m3X5JksZvAcGBNoiIiqZ5ilftBmFHDZUx2
5uCd5hlrpUP2xEhfBFwFserzFxED4P71QmoOextv5Fj0JlOwq+HRmIzQiZvZW0LB//Ne/LrzuX4x
N4Hm+XNQenLkMjOrE8jdvYttkNv3fbnSR0K8uWhTqOLfvSUU+k4yvUVguGuj+OSYMZSty65ZujXP
0O1E6U2nkKh2cmVxmxkvoX7Rzjzfl3dKYkERqXHOQBDyjT+/U0SwDFisSucmahNu2zm4pPfnQ81i
bj5nbzDzOii19XDmSb9Esp/LgkIwOeImPcbPy46onQSjSt3fh8gQJfGs+cDzjEtc8SByTTHpYwid
qBUTd2qn5lyAWQPIp7O9Lo+6FaGFeuDLHDeclhkcu46JJYaAmxQJTRenGZd4tsOAt3WLXv6eLwXi
FUio4UKt4XvTIR3nBDGG6SDGJ/fP2+zrZyC+8tHXzAfg8+lgeWEwMgjWWLuDUO8brd8yLXDikQsV
t2WgEyNOcsmZWuTL1gbtTrsV+TTUrMmi12/0SwdhCDqL6gssBTVTd5EJ71gn2+bYC8ih1Pd/9/nW
JvLPcRo4VdQPP68Vl+XQYlyEizLHZlOLFPLGRE/VErzE6N0itKwLbvDizO5ef+zn78zeWrXogB7o
dElOEncLb0sdAZqCiI1kRIv2FHN6OAyBPHuZJD6nCTIpf37Sr5cXioYUszTvoVkA5DspvgqtlTTE
M0oXHW7Fpnuc2iMdelvHZmdXyEJMDZ+NF7D0AMf2cu0X5hhBXkzP3Nlfj5gF7Ik0ZUVmgvI7uUR7
pBv1FGkMV0xle+o0wgjKj+Bv4KTVECJrNtSkR+6kLTd/fgVfN9bnlU/eejIuvdGZ68rQQycz8AYr
thDi0wwvTM687nNPuf4uv2ziitaVQbTK3bYWXmdE65yoV8BPYd3bHZfuoMpJ7SNTFp1Z92sE4RmJ
mhxMJlJAxT6vm0NahxoGJyVchS36uQXRKhThmRvvd2+SDIRsCC4EcKqTIxouWhIKEZxhLZcKBO51
F00DJAiwvMfK69yU8jdbF9rCCtkiodZWPPnnh0rmVrOWMivwYMs+Yj39gd00Dk9ScDlyMZRB7aEX
fYwyw9gxtAhpqOq7P2+dU1woFf36K4ALpTSzNCBRn3+FsGHO0YQdNrPDaxWtnTgknBj4JcUhqFYX
rmaI96UwwiVTpTcVNQobIR83i5bATjtpPDTUYE6myKUn5QNaF2Lqm1EOoVEoEpQIznEAvgZufl9D
XkfXJIm8tc+/b69oiSIBp3OjRLiqcA2TQrXy9QaitT77SiQighY3f9OEARFsBlPUrYD4VrT5qRS2
CWWd6TWEgk7HUBDYPUZyk2OpxpOSQy398zf5sgnXxRQwlDL9DxKwk0CCyqraDW2UulaMyK9k4QQ8
ptILwhqblonP310MXJVFZ06nRYbXwkkvCbyDODYRrdIpbN4b9KK2lWltelxuC8iuZ/KAr0+2nl4S
LZo6a0/w5MmCto86IaOlEWj11tT1Dex1GKyzChIcKv2fn+zLXYT+Hhj9NdviukU15/NOmYUJMIxE
UxoBfsrjBPfP2jLfCrxnpRypcLQt9DNB6qe7waf772TNk7tIyGnzDjF1mxnUMMv1FIqGjhVb0YvP
COZ61FgMwGrJxzBncrBE2IaRbF2k5KdOkT0ty1S4+iSoeyMwM8jIxpmez5fTw+/HmHGV7AMVgcXK
53cywbIm/Kmxa6Ff4vaZkl3J3TsSABu9xGvRwmLPzMbqTJD5zaoEF1oiLEvoP2XL5DFS1lCJmGtp
jChibb4yLBQrIBZXygVuGd87wTz3JdY7799fwqSKVdDhVFZI8rqtTzEZItqlnVWbsRvogeXL2b5r
l2RbJ2iBcMwfrDSUtrMwJ25vSd/atH+e1WUfRTNg1XGpdvhev2EsHJx5E+v9cfpbmZzon/Y7bPCT
gqMv1WYMUFiic6JfKlaOSnJQkHKGya6CwWQpL1EcHjCYU898+BPqGe9DpsNHw4/mNHy5L92+qAjV
nj41pyHutsmk4z86zdumzjJ/RjUGOnq3aTUwiAHub948RV4873MEl7SmecUX9/HPh/NkMvDz99Hx
xP55n4O20tY39UseMSXCaIgNeyKGueEqtcJg2hVCo/Gslo5gWJabpbOemdYjkYjD8Zn98Tk4/HN5
Clu4EPjKfNGaj4NeHIaE5Qdo4O48T/fC1AI/Fq9rDEzggQvnjFE+H4J/rUj5pTHowT/o5OhVU6/P
tD0TsOBYTFWFNV3FirOUZu5q0axs68HYKYGh/RVy/xaZ4X+NqXBVfS/uuub79+7yrTrlNPw/6anG
nvmP6QqH7+9vVBqf2AorvvgvtoKi/wOfsn95qCnaP1bOAuU4Z5KR8tqd/peHGu5q3FQrz4+/QOea
O+3fHmr0BVWsAOjRQUpUpb/lofazPfzv4AAzAuAPBxSmAJc/V/LJkWi6wSzDPMWUW4+7xksGhEsy
C4srJ4e2fikKdIGMpEtfcpx+N4yIG6LXnAqv0Kx0E8OjsPzWJ7E0MrnIsocYi673dG2rug1B8joI
jFR14MBSeOdFXryGKZgEOWsmsrxUSA8Uy8hN4/SH8l7eQuzEg2zBV3NKkRhfQU8wZ0NdgvkvWsH4
Azty7aHAfv4+wUfmPuBixdZnEYy70kACBLi5Wh3yvB/v87mLj8LQ4zOMMmh46Bup07FaQ1PLVdB3
dCX0ITF80GZ8RBUJ687OaixuQsyOjlG7GMyz9FZ/6AemKC6idsW0WSryob00TKtr6jQz5O0zNE1N
ra+QypjH9CWMq2/ZuIaYei49vqHceLUwilho5yLTSMRLQsyKw1F8hXmuXBp4OjyhL3Sk3aBFnqAm
lABpkM6+qfQGQ+q+C305KjtXQMkOGZBMTldqtkbrhn44LpHtJKJPk6H14qP+Fb1qGaQ2xAmHGYhE
L3V41re1IkCQMIF1SFCTOwZMQv1WoLJdOqFBluZEUjbeIZKWHNtWE68UUUjw7aXgAQtbWvDGkNaY
GxfJOTHYoJSo3cZtMb+aZpBbG3R/mWsH0ZLgHI8NpQctUYHfHPbhNahXHTQQKuMQs1Mw0LADlOgF
35WA2b2Ova4NKJ2xBLURon6lkdfbXurlj6wc0o24WHiuzJaU/sip/b/FUYYs7tK0kEHSQtC/y01V
PhRKoHReFg516DJKE5BTtPr8vZnbSvDpJ8/Ntu2y9rJKQiv3m1jlKkx00g4nxAvmJm4XqbW7IFY0
VyvxQ5HTGrABIEgBE5zB6ASopWl7r+Jge5fBBMjob8i5ZOtKVV80i2Y+T/OIoHDY9mKz/Rk+/n8k
/a9k/n+KpJdvH2/lf7n777efYun6d/6KpZIE9YshIsTTVe36Z4j8pzclf0K+QVUJlYsqQ+Hv/DOu
yvI/ZDpwhDua3BZjJELuP+MqfyRBzwETSP72Mxz/rbi65tz/DqsCqzBXoHlwUmzgjGpWtVUPewME
a2Ad01J5mJTLMYw7e7wOkNEcg6d+8LEULg4pqdcv7+j6rwV+pXj8nIf/bt2TGkCM1LbDXnHYw+lf
+otMuhPH8liED1KECSw6wFda17wFWeXqoe62Bspy5YUger16C2Yq4/+A5qejL98Rk7J7SPTWjK+s
fsWMBni/uTXgVJkpEmScu3DfqwuZ3Puff3f8I/6Dl8ZX+TUtM6x+yJMQZdI03k3i90R7z+JXSfHU
OXMSfCInv64+CumHMR2Bj+nbKHSX8RrUJGJoR2u+Hq0Ghs5ReInf+becuFwuW4gekny47ISLOr8z
0ofUGuwm92XlYgjwjEEWE4G8i/K1/pGCg0liO9qV23ZbXBavLSNiW/WJVX6zmbeBp7mVC6/Nm9zF
FWztsNixHXqhZ7qxIziJm3rFlWC/G3Zutx4KmNEhOciz06leGTzRnnUMmWrgXh6PU7RN6l0gvejV
keuymC5ywH/KQ1ov9ih6Y/aEvpudtniUFBnYPRfyUTtciZVvhv6guHN28Qoeq7xIa1oOVxUilbcC
nbB2q882YPOu9LUW2ePg2M0WPlUIjdn1CiC6qjO3DLjStllzz4IYXnR0LKQWXeLAT9DZrA9jflS7
x7rAUXKraBhPbzF0ltTtNFzX/ZUZXkj1Rhx2yvANbUJ3HY8N27zE1xd9CALmfIsXuQ1wlSuRiZnq
Ve9YIz20ykZLceC51C4zzVdtvOQzy9Vu29EJS7vy8BLuHgX1Um9plc6u2lxZDRo7vnRRosQMNKqe
GEK+jAyfQLkPb+qH+AHQrktwM0Zl3ZxwORNABIIuhPXiSLeQA4OgsyvEej/K4Mp8R9frpdi0vNhW
3wnTdryLnye582tLehopSsTw2Aabub1v8e1bwLKl9OgDNXJSPrtwGTOLKvc52oNYcyHFJTHZ22Sa
y3uKvMlwBc1OdFsx3CjbKsa+KFzlceEflicnPtxDbRfPj/0c20qKDuBFZz22g1/7sj947U7xsovs
wdrKF5pv+ZoveparBw447BTBuDO0nZ9aFb8LDycl4KRLedSha74X7rLr4KK+kLbRlXLULpWL4jgd
i4viUrrOz+hHnBj0/jsInrR3UJXFJyFlteLQP9bH5nq6K1+jO5TDveTYHPOX+a7wmkvzWP5vrng6
5YCbkDHSMfu9dCVeYMTzuOzqTXSVXuoHc8UlH8WDvpWfzKNy/+eghbjnmiH/5p2qJ7XVkI096nwa
ZPWrunbAQeE2R74kPYGJvph2mF7fk+SSnuaP84W0q7e6t/jpliNw0fj9Bf+b37jKrr0oDtYHmiyH
5rq7qvx4X1zHMfQKP2u3UYD5nj1JthC7sEhCtybtG305dULZI5EU1n6xjaa30Tl17uFeHwGnzGy4
dpXdv5NLjjfx5GKNBTwY7BZa54mHh7a9AH8WncOx9G+MFmd3v593Gprvz9VBRqmfM3fohhsRuFXt
VyvZcSu1F+HRGvdBe8hiG1HdDJLZj7lwBR77MZ35l4khWm/Tv9V/6KWDWF6+yW/ES2Z/6Keab/Vt
fbT29+0GTCasMU1CNsVJL7stOrRo7vbP0Kvm65lerw9EMNacniV3LHAFb0eyLS+pHdOttA3mfrCH
VUJJ5hrdtg+RTt7U+UVff7eIviUaQc9p+4GoXqc8ysWPUNw1xtZMttOHfDnuhZdUcLTEhSWDXLh+
UYXbXrSb7+J7cqns4h+tZquZ23yE78sLI5SBNqVg5+/TtXjzGNcErf2UvuItFeZuozgCAhc5XS0m
5GTnW5FCILCrzmNDtD+MHvxsfJy9eBtu60elvrHU9R5RHD6StW338x57n/FJvxVvxZtsF90rz70H
9cKPOJLZZbntnYZD1LnfGkd2dT91wyvrmrcvjYRHH+ujEHMt9oqMhjV6nna3U9zMTzfFFqCsxyTI
WXz5Zpzt0TE9xa699FjWjuhUh8GffOtK/BFd70M3sRsndvlQ9sjyiWPssufas676Rx1/CpTOXFQt
VW+85NLbGV7gx7Z5wSNWO8uOHFRA0Hbl5o7s6mm+wnHktU03nXUTIkI9PyL1Z4f3RRSyNSn7dPjo
7+J3a1/fVi/NC5uAOqROPTWBa+E24IotR/XYnprX5LbmhD9EAOde/JDtdUHwzWFnFpvuXkOKL7qS
6tkuHzTgwIvLD9ALpx9t6Vac78zMV27Ea3PkKr3VTF+5FXfCTfOWHLWb+lm6ma/MA4NJP/eUg+zV
Tuog0GsD37XvdSfclrfCs+Frh/VlCk7kBBev3c7i/534tVO4hY8/xaXhVPYLbDm/v9f9bhN587YG
0u98wN3z50P6LWm5urq3+Do7Bnf984D6Io8U2vp1egE8bP1pqi1dLBfcWS70I4T13lJl08VuUmCv
4Mow4EdPepc6G1iZh8OOqu8HK7WrGV8RhePpqNggybaOBF5gT9zBMTKgZHO2ZVs+KK89p039lsAN
fRYhNBZ7Ux8dMkVHKhYHvxxA/nfVpR64w7yhGstdYVMeOInLJj/k0FajyU4Pmiccw5tYeCxfDb87
DLE99U6eu+OPEb1+TKLY+PKlMGwQl8IrLVb8if6n6Wmtk76qXrhVLxSftpuj76Qn6UnZql63UxE2
R4l4J/n9cdn1x/qoX+SPwn65Hm+GD1mzJwo3gHO1y4lsZztiJ9cOBsvJB5C+/EZGnB/Mcgn0fLNK
MGc7bGiZ5cdYRlgH6BwwN8bebacbTdk27X7prmUFnBvIPOo9zTYyV16ug/k4gSnZTJI3ThfVU3GX
7kMw6G1Kl/hRll4q491KX3XhyXgOl/SlFY1t3dlBLEaOiMT6fTj/ENDaTbzkAY3kqbtvi+zdKEqv
Cx1kqWVxjZTjNrnE74sEFXld+iYzGtGDzYAr+iY8D/fDtfU0ZFXulHX9im3cAcqFXsmukMo5D8OH
T+36e/7dfDFu5Wvxer7KlwnoJIKddvDRvYUv3e1wEz7X4zWKRBtRHzwZ2s1UuRGiCiVcsrreZh3I
htcw22CoaUOi6CsbXGIZP6gNzkw7JoIxKVRzWwih092Z37tvMPfJmuPGQb+wP3ZX6ot+R5LTz88q
MutGR89ykncShI+ZGDEZ9vwWx1fDsAmHHbaUGVoLt+W3JNgPxVbH7ezOfBSH97T9Nks74Tl/7J7V
G5EdN2horbdkbxe66Vg4SbmKQSvHHjniJayayAH/s4C0KvwYi9ead0j2WQWIXk6HilQ41MNLq/2m
WI6WuquQA02I1qmVXfRAa8Qra8D2T6prXGIluMw2PVBMHbhh8ErRrdtc8otgj14zM5IK0KSwoTJq
9mTPeMXpB3WbXtV3UKEwxnnUIqdv0Fd2clSZQVPi9pPbXUWq5yEMUyFlQCIaeipypKlf0FTGWmh4
WHJ2WOyIL9xuPFpwUF3rJvgIv0WtrTX82Kq4nvMXnZZz1KMB7AjzbkDJkx6J4ZJljiiC0qwGrkOA
AG/wPafIaDeadLtYN2iQIrVNnOObJj9QH0+v5UN3M7P3KpCdb4oC0OaQq++WauPfq2s7DFuo7aTm
IW4KoH0dZK9t2jnZhBIhY2EnKF1N2isQXLJ3KQLVsLoWMcoq6BSlj/nU2vr0LQ7uuTYNEhh8TK7m
R2LjjdHZLade2Cv9UeuP6Y3qxbfpm3ZVPSvla/Y8QN95iu/KK+UhWKAQdY8J0NFd60630us1Mcnr
nOohRnzbq2oqrShD5JVjti1S4NgETgfp9bl1VWtrImmPB0BQjJDKnvqk2IeShEz/4IiQipxls3jp
dUP/at7O72F5I99plocrthNRnozFfX8HjI4xmfkkXYr39bXMZbY4+JZQdUwRvkb2dDN+KFhEr5aD
dh17Q7ZbYgdrZZ8NmX6UnnZIekd9Mu5Nv73ONCfBrNKlkTgzfLvrXs3AjkVfkDdWtTfU+6bax6pj
NTbg495N222yzV2U/nM7e0Duwtz3d8VN9l0onemSHR6iQ0keFkH5in8kh+kFwUboOPpDdEifgiPm
64JiTxBUwi3UsOVb/QS3JYPvUK2JjSxva8Om4YfWjBDZjS/e8plN0ZFF57/FiFInJSTbfRwkuLQT
jMRe2epmciM86476EEFpQ7b1u473Bzbd4jFpL3FOs4MLHAxJch/lydXIcvxRGBy8Ez2hdkVx3FSN
YKvCi1S/9Rkiyn1+mamzRzltSc9j03hT+de49f9Ce+z4NsTFj/I/wYgBTNEvNYj71r39l+9FF/8P
zs6sSU5f2/Lfpd+5IWaI6O4Hch5qHlzlF8JDWUwSSCAB+vS90vece6r4F5nR9eKwM8IMQuPea/9W
N17/YG//53/dZnmVgwfKP0KR/v6vf4XGHOQZkGRC9iCE8O4vdOPfobHgv0A0goYatRTgwBGEif4d
GiP/hRwAylAhF0Pe7lR7/a/IGHIRsDIHOPLEwoJCEqXS//d/AzdF3+p/RaTayb/fR6g+ZqT++0yI
iocpf7TvrLRRPjPHIeh3Xo+deMW8BYMAGifufuWPVbRODbkQU/qYcfvP3ZA/eR9RivqC0jyNx6Ny
sIq5/HXIhxeP8Efg4n4Utrp07jyF9aZnwNNbnRLC7xKKBEYMNLVxWKK1N5rVkMb23SBDeg0z5u4u
6Ml4B3ZidKi5Fz5zHwSLBDru7Er1BcpGq5qTe5gGtpgCfFZ1ybt+8Ukw8GM2+j8vP41Bcnfsc5mN
RxhE/wCDFecGxczebeJLmLtTM3722pNoYy0BWqklLFZtK8U8Az2OwTrV0fFVuHX438nEDz3ofY+Z
u8kkKgj1XtmTiOG40UVIBEFqx7YBQXGh/uINJkERjxVQK/pCH60qLn8jWAzjMKeAW4iJ2F2nrUvK
5ons6T8fZBIPCSmTUZjDWwRGmOLJq+t6HdZgXtExyldZjWhQ43k4wEtibxsxkh9BhV0ABikKq3Ji
KYjKT4YfKcCzC6r74r4f4hOQUzo5PHFT10l05JX7TGhxd74LTTLm//PIUy/J2gPcy806fSyqMfsR
d+Bl+Q0lj6oaEVGMLJBhkyEK2MvoNBFDLSaOfjwX7iXl31ybTS2GU1ua1LdqfazAqY+i7Fa47a+a
jFsUTSYN9l9K+Le99w2enxskApKhQjC2iFe+Vrve7xdgDi/AOLkzlK0gCtvk4YWmmRnyU+2aUVBk
eTZ6jWAHV3YrpbrF+Uaf6fBTHEMmqbREhSvT5rlB7WqLMFCRXsfy0oiamRimBf+Nhncj7KX0UY+3
hK5RSVc0m/PPPtcqkznHIdA1ORZmBE8+w9/P7S843M61yWSmQd2oGEH31ccMllNFeMOwGzWQYbYN
v9Dqc08+mWZArIlrJz+1un1HcHWdXuCJzbX2ZHoJlBptiH6jAyqri5WnyquW+WB+8Usok7kbTKYV
Fjtw0FFBfvRAbV5xzUnisUCuvG68Pf9VZ5bRqV7Gr/K2EaiROShCdp6FIqg0j3/XFt8bn+7aYLyk
q575zP4klkrqiHANU85DTuNNhxRU4Sg4sQAKEl7IkM185mkJhKpZTsLCiQ6NUttq4BtRswubjblL
n17q/SZAwDNn9LsISFWl1kVJ3lyJ2MT5TzB38dPHf3dx60Ry7BpcPCUOZrEsggx2JBf0mDM9aJqt
rISds6wJwwOStcexK+8DWSAgIu7PP/vc5SeDV/eVbVt5Gh5oHt63KJxFMeodsrPrr11+MnL1QF0H
ZevBoe7HbWEjymANIGt67fL89eeafjKAHdKXg9XQ4CAUDkHlkxT9hSef2Qz7k5FbICHbc8ODQ8YD
e+nL9Dny+ldaIg+VOQ9jC7xEFsmvDeJpbsRKx473TeofYGQJlAb1NzltfgFCel/wBpJ6bS681cxs
MU2ItEbHsB7EjeqaHQTJ11r1oOqk6e6k+IN3Sn5pd3AaWZ/sP73TE7wbFG1b9JXqcScYTqJuTuM2
0C+DZdbVCEojK/ilDuCdbv/uNnYOI8EINoKHDtrKBDYfcDl1zdfWnX8A2GLSAU6N3sWE5e0J3JwX
I0FO9Pyjz7XQqU+/e3TZly38dk6PDvFx9cNTVxSe8OOFyXTu6pOBXdWp0+Y8x7xR3/HuCsvcuncR
j2wvVUzNzBwnncb7xwe6t3f4iJmD1162TXX9VhYWOLaEBhdSonOvMBncIMRTwOFjdFZn5Bt62m/h
2ITsBJy8NgK8rfPfYWYOmSrdSdy74Fr34aELQNRyaIj0mPhx/tozjfSXY/ruG1daZChDAGpHp1G0
hf/OCifUeDM0l7hsczeYrMoOMxlg1DQ8EAv5vZqlqGSXcKVsL1EBZlpnWuqcNbFlIhiSHIijChhd
essygKf3+eaZu/hk9IaOXYwOnCMOtnMijsgGKStafG1f6p6a7F3b68Jt7KCPg4Ns+8Rk1mstIggl
pd0k2pIX3mCu/SeDeHSp23h1iObJ3adeOa8afvaODWHI+Raau/5kGKOuH165cMw55N0xpRLVoQyB
QLM9f/WZETZFd8D4JK8ZKImHNt+dXGm77oZ5UEtY2fr8DeYefzqEuxTmnDiEHliX/+KujF9YSeVD
pZtLqJW5O0zX6TKCNarCB0DBN122Lk9RsTQgyQ756oUJYqaVppx+JceiaHO8hE5/AOWwlg6DPzaF
qVWxOt9MM+NgCpeTQ0NHL2iao89U9+zSyN3EQdnuzl99Ulb2P5ECZ7IWU7eDDaHnV0eTIfpc+B3L
1rDDq75HgZVeEziiI7MVIH9rmUpDaxNZDPyusNWPGey2LjyFc+qyn+wIppV68OGM7JS3qL/v2wJa
0F4iZQpTMzelgEUrVkCcUVUkhze3B9RJ4yFNlsTMhTipshxv05TdeMjAZroDl9BfVJUBwQxVhdnS
5GN6m4NIsYczEcjm1EqXeZYO8NkFPOWIarCLi/bMtvAkFX8/qYB2MEiAGuXRHSQAbqMJaZfIxkQ6
0TzDDBmOPdKiedU4MFFvXXbp9D4pJfrPR5zMNCUbaCx8Xh11qJdgX74MAs7UOt0D6XSlQWUts2Jv
uVcdHkvWIYh9yI0hIWHZwUblzm1gNCBhPmznzveqmYH39zO/m14RyMkjDcLpkWpb7ztP+DvYjFjX
RQyc3PlbTMxN/vPOzsfWdoOxhAK9qY6230TtdZz1Gs5MVcWwzZABMk4UhTowxaiyZTBqstE5TCMR
qEUorh0y7woO8SMkhqT7feGBPn9pFGt/fCAgxzUsivl48BN/jcV8ma/ubwECStpdmuDOm+LCnDOp
z/n3qyOO+PFOo4JDapnjTgwygZfqtdybdBndhqv2l/sngIiELuxiSX9eeLHP+/U/ipRtiXFUU9wu
ugpv6PWwBHNMI5SZ6ORXcQ0l4ZouwEZ3V9l2uHCy/XzS+5vOeD+UirgIta7r8UAH7wE8jsex8x4v
vM7cd5p0HBjvlIOD7ekBYpr7YMFWLfj15YIn7gIC+xVZSkhtzt/r89UBBVwfP1TQMKRvejYeir6/
6Zrw1suhBAiiZoWagkuA5rn3maxy4MkAORGX+DywyCwINDK5DxshfQkH8flLwJfi40uA5yh0Vzfl
sfEsBzlkGwUYfsoSkzrVStUgz59vrL+T/WeLwORFWNdYGtgpfkQotfyOyZ7vCYH9BLhe9sIYx6gl
EjQSKtCSbmEqjuqArKFA7g/yWOuRPaNCdNhz4Hn/6HIgLBmJBfmLl5Z2lBDQF2/BYbMZPLMjegAK
ob/tBpscKqe2X1BWYS9UQYHMzWLk8s6/0udNh7Tdx6ZrYY+mJSSuhwIFFbBWF51aMWV2Ma0vNNrM
x5/iVoDlAw0siodDJ3cVdFwsY4nlPJx//NNj/vODOFPIcs8Dq60G1PQprbrXrmyAYnRl6d6ABBEc
Md1B2Z3a/g4QFINkdWxfmHE+fylI/T82G8p6YWxro8dV8Y1dlsesvgXJ6EJc9/NvAq7Ix4uriID7
5LHyCLNIAmnAWG9pVHpLkIrpQVpjc4Hg8fkUBijPx/tQAE2MKuryqGXnoTKmWjWuuhRWnEvwTF3t
OpXFUW94fWziegsVwMLNEKQ2f3ygPaV7E0OOACljZj2f7wlzjXb6Uu8WdNXCniAKwUcKOjchUBR5
zgOH5MS5lJaZu8GpFd/dIFZNFpqgwQ2KfUaOXX7MIFoBWCc5/wIzayZqTj7egPf50HUo7T42TmR+
mtFEa4kc2bLNCN/WTWbvZNHwb27vj0egurGHjGBBW2eOhOMHwL5do4stF5JdWOHmXni6CnmoreW+
x4+FjLbV2N80NflVDv5R5dWlI/TfKfqfAxiuah9fGrUsws+UrI/9AiritdiAZLn2VuHaXsKqZQml
UNLv9EZv5BXfWEu6PN/Y7mnG/uy+k5kc2b8U6Vhs57vluPLXP+1EbaC8XdWLN518Ox6v3cWPp4c+
yVYQ7iZO8vD79yVU+czcQSZzB/ziOuCtivoIdApqBjT4xEN/ZzuXzDtmhvXUEy0F6tElw1AcKW+a
H05u83UHQ4QLk8ZMDHaK4CkESPmkx+REyVVJH1EWvGi8u9L8wn7+/LeZ6Xfk9Pu7gVZJ4K2owh2U
1fMF91GzTFDoooh7Fzn1pflp7itM5osBRaGxLU6TrGYrlG8uUGy1iaOvTeFTJMQAxRN3sAU+Ogb4
YOu3Bs46AlC0sXZfa6TJZEFa6pD2tEbA937ZhfmSu3RZhzfWJcLlXC+ajH4fWWce5QqlA7l71/J6
BxzFhcE3d+nJmO+zWGPWQloF6PnuaPnlSlmpdWFDM/ddJwO7xVGusIO8OJKseTO6/dZRtkud4pKJ
3+fXB1/tY++UBP2Tkwp6OWpfDbnzVqT2Hjqpt/Pf9W9U458TkzMtqA/HkFNUkY6HDqVg5apa5yv0
z117DW720mx/VQlZ22zZ/ZAJypreQMFPwAxapKtq8f/HBv/P4W2yL7BbWlmwLxoPHiRGOfE3nMgv
dVsQbyatZ1VEwCUq2veR3ltRgRDN8H0s0n2R1V8LKsNJ+eM9usZGuTMUavu82BX1C6/eDKpYzn+e
z78+QJYfr01GGoUDajMPWpudE6A6K0hhcXyJFPz51AdDmY+XH4TgWRjo8QBD4J8NgfK86QhqKtLi
pQVI4fw7zMQlUJP68S6ua/LOB+4KelZVLNPhJBaST3aNOnHFD2U13ARF/+i6o0ws4qPUm2e3RdN1
SU7pl1YREOg/PkKcDa1wpVcB4u/kG7jaqGVVhfym82HWl4HpubE7oGLOv/Dn8w2QBh9vpkI4/Uoe
wgHAivSV8XOzOL3c49eufuoq75YrFmScK+Xqg7JfdfvAxYWZYO6pT7+/u66CrshCVXmK4FTgXAso
t1dDnF9KEM905GCyfug4hQ/JKNUhioGQSVLq6KTFNHxlPDY+fK1lJoPdCpiLpCkdDnyU9a7Tjd5Y
JpC/v3b1yTC3UlkLx0YvDpTf3cYtZFlI2F+Klc21/mSgd38XcCzhe0QpEC9n+rrp+mx5/tFnGn+q
eomqVORRDEt2dgJhG54GO0MJCgcif7wgHJ27xWSMV3mf9oXVpHsgfxZxHoK0Oy5pc2GL9vkmELiQ
j33T90TAiQrKw2CQt3a5OyxYloWJafhPauDH4ELt/bW2mgzevhzdeMwGrBDRxgBnahGzYrG+MBfO
NdPp93eDbKg8t7JZVR7ipln0I/TlbsLD5sKzz0znU/ULKaMR3nqFOgzF94iYxCl/gtS4UPHd+baZ
6aT+ZBCbZgAcUqJkMh9KmCzEQfWUWuHF7N3c40/Grzt2oTfWI5pe8EXRtUkpbpwhTbxLg2yu9SdD
WDg5rM4ale5ZX7w6PN6FMnz0Mvr2teaZjOEGbUNbK073ruyBZxHkOdci/tI+E2L4jz2noTx2JAm8
AxdkH8JcI6+8PWeo5zn/8DONP9W69IFVlwa+3fs8/haiBBj2pWV2aDTdnL/+zBCeKlyCjIZhSbMY
ZBeUTPZDcQ20LCx0UMCBShSrth7P32emj04lLooPYQ48drQ3YwBkaO07d6Rz8gsjbKYHTTUuAqxM
zXmvDthCwHVUL4vmDZrh848+9wlOr/RucmjTvHTCovUOFgTQyMIMcJvl2UsZXNpoR7jQP/f6ZOpV
1lE/KGILc1vtBflC1218z0FiXAC1k4JfHNDulrWi7ZYeQ4Hy+Zea+x6TQa3r0EM9GxJvwh83sdfc
kib92nQEcNSH9lI4nfMsaHFpL4DZo4xAJFH2+mvPPRnMdQZL3CbFrt4qo6tRNS+Oyi6sZjNNMpW5
CPBXPSMs2NaL2DlKC5RZSeuvqXSJe/r473pR1fTwZaV9tKdVmxBfLzoYGfX6koRjZhxPFS4jai7K
DuiFvdPUv5rgbWBX+ckNCdjSpELl/fnWnxlnU59nKwgqWSrcRUgby3DxwJt+Y8TXtFJgln1sI2hx
yUDi00CwHhyaLxUs3+JmWOj+wieeGcruZChThopUQfx0n8ufFlER6iEspLys65YZs/paG01WYypo
m6EwINoTRJR6Q7Yt+db0l6y05r7AZNxWRA9Aq1u4uo8SOLmKYBYRyMX5R58bAZORy+y2SwONwVUD
f4Uq2fandru389c+LYifTHJ/I7Dv+n+aekXFex3tM0pFAiL9IhIoDG5UsdNuumrC9Ji6HKWfYrwg
nZppqqni5aSohAaYe4eBwmFixP699V34g/ELh9cZMcM/3BTDvilNoTSSZrVlgBSIcLrJc/HEC2Mv
+64FNiPm7bprse3wbVM94bh7wrRmbFM5dryU8J8AZmNs7W3hVv1KVY5EesQGWuJ8m898z6lkxokG
KwWt3TsEvP4dBgTFvCmsF36fv/pc+54G2bsvWom2TNO6jvdZD//y4XuuXyxzYc2du/bp93fXzocU
sXESDtAS2+CN8/hngOqAGm34tWefTASVdnO3gfwZW7YSMKDnsnksuwv9bmYqnmpKtB5YWY/YbyIP
nKR+tx7UoRdQV4zNSoxv519g7tNO5gG/6ns4R6TY1MbqqSTkQOrywiQ59/yTWcAtO8mgZoj3Vmt9
0/H4x3EYCp9GaaujrdJyVWb9JZOWmQn5b1XWu+/cKG03QPJ6B1pkt07HtxJCZStkN5BVXJjUZm4x
zdHamAcGWhCsjCoF9BGSqqSK4WBpU/2W5v7yS99jmqx1rNjPIP30DqBfr6uBbWxzaVWc+dTT/Ky0
TZi5CBHAPqIJwKowAG/Y7c/zzz0z0KYWwXEEhVyssVoJTYHkDvchC+4HIy/EH+YafzLOLJem0g5G
c0jH6tbKrEUqcTwS9TW5dIeZ3jpNl9bEcSUKUW2Yq+aHIlXusui9pZHwuWAub5ZIrF20rwE39fNV
bIrd5kb7bmMac+CZdFYOhO+PLoLZuz4VzcapK/mn1VS+YPxkT6BawnTEzTORREFzcmaI8m8c7imr
ahxAIY2ItL4PvMw38TBk96It3GftZfnB4X23hRowu22DiB6DFAiIUFbRASkHeiU8L9i5fRMtoeU3
1yXzx1tnkPkGyyvQLUTb4CjENV3X3chWEUpj3uBxzFaOMxo4SMI1g8Jr4FUJsNUW2spxZGWqfHQC
XXcJNBrBYSyCNPEHV92C5gzFK8lDMMyC2ltmIDzvO5l5MEh18j997NfPorNcYHNy+S1GQOY2GPNh
34oOFWhuZu4sO+zjRUcGs+shbMuTvAYliVRpf1MWpj6Isk1/x1ZLYSgG3B4L2bClIVixibFa+RjE
fgfvrbIvynXlnnBm1K5AiwjcJWli4G0sMtxV2kq/mXqwf1o47K9KeAXeh2FDmwSwP6CiXJ8BTpeD
0jLmMRgEDSndhY/68APAbLRIUpJTN8HwHdUeb23ShW9sUi+LMm9Xmdf3gHZy69D4I3lgfo3qkiBK
/WPYdvZeh3GVlEDvPiqvLtwVLBkpWKm5kOs8j5C/DtuKr0nRhHe154yQnoUu/Ag8p42u7bSFoayq
ECzwS6OfAlKbhz4QFmBTqY2+QMEF9BhKvUCuhy+TgTRS1HpX+zndD3muVyhe4CuPgdo6Dp1cRpnT
7Uvd6a3TGLEn0HTtnEg5KwbHjrs0Et0LTmcKyDrCnO0Ism5iWNvDZhQRta524SaK3hrfDaQd7mPA
MNFpHOsbx2K24UPkrKMQ7hFUcJh3D5kPI2IdwbbLDL/9KJNH1ojmOdBRdUUkE0usIeJm6MLxJa01
X0Bd0oEm5ep15sY/Ah1wN4lxcL+qBRx0dQTD4KYT7C1E0PJWRIO/xFqjQAgSUAIMOWoC0hawOzfF
maD29E0UdgqAMnjRi1bXD3agexh1CJQKegjtX9G2jr7RwQanUJb5LRsseYN0o72MWjdd8HIQS3eE
Bw+D8nQFLm/37OmxBp+lFytOompFVY5GJ1CNhRmu0qceOIL4ElcGzM9jAM/2tQKAG59uDNYe3LdW
LuFyUTR+ei2QfEoyD3hh6WbONmZl892TbQTeV8OP0IsBE1O27OhLL7ozfZpf2U0KApOXhS9kBOOY
2Ba56x0GAgwjDoUtVeDeDU3lbIM6tLdkQM8sbW2umUY0Av7q2U8TmHATV166sSKnW0kXiEXbHV+b
KHd3vjT2ph1bsh06OCE7xAxXVkR8WH3ZEV+XRVxtw3TwXqJOmVVNZGEntSV5QrvBu26wewaoROQ0
iUcAzUlZ/oHzBztUrYx/OzGohJTSagEPDgo6Sx7r5yrrnlMTAeDm0bXvd+DRjTXhKFro/eeC9vS3
KWm9yHk1jPsqCNq9Ur618OAxuLBkaR6iUAXNIo77dN0zt7p1vKK5L1X52wogkSBZWN+LWrF9Z0L3
W18GJF9UWrlJk1X1SrDYvQ79Sj9VriArakv66uJve2w3Qkx1AOUn48mXEghoC9gkmOyCyf4KPYO1
g0uUea6JxR5pDX+0cKiy13LU2l0grYASdXAUvG0LfvU1hRfBho8U4tZGVvXDaBfVDmonO2F2Xz16
PWKwqz7w0001+P3BCcb2h6uGrlrknVVfB6rqDhhk8ZsvM1CQsTVfKc7xvgTeDS1jw6LXpb8YQitY
IwVvb/u8d8GUJs4hciXi3wVLwa/rCrIe4O0CjE8a0k3OqgbSw64M5aIKsxz8ujaDSVFQ3KQhk4eh
lWhIO7VXThPAhzy17f1I4WPd9a5A942zG+r50YMxVvMAtMr4ZIs62kBLNR6jCA52XsRDHPq7cQOi
PgrkYysFu8lt82+myMgy4LG3Ma3xkr5t9aEba/5kdAN9scTTVynq5QNMOokBJfwJlSfino11t8oF
6X5SbiGu0JcVBT00u+t4E6NQoVYb2VhYRjND1FIaKOp9W1krNyral6B3s1u76YBF7qsexFlPL0rL
AriQAAuDTG23hvFVdoQ9r/4tGjjORFYL+mEdVd8rQ9tDqAqvWCDx4l5Znm3tUHJTb9Et0EMin+0Y
dap1X9NsxQSIcr7sgdqrMG8LfCaADHsWrcEyIU81Yz3QPk3k36kyiMZFETfW7xZBjSsBWuCN38M0
Omg9c52jIOy5cpzoJYeCYN/ETXmVwUBsE8HnaNkPqdgrGxfojWCYv6W6LbRs95md9zGqo5z8MbTc
FqCk1LtjshXgmTvVA2rWTAFsgyLtKhZZ+o1HA9CmCFAvB68sAUNkxbeqDypMzDBGZ2MAlhBqThYo
HXMXqa90IiIDFxaRN0/ggat1HDXlszcWv1ru62Cpw3A8AirRrUKh9SN2EhjyqZ3nO9gIgbUy2sjd
C7stY7CCFIdbJqZWc4/Sh+iVDBwF41WVA+zkNPeAnl9XeQyNbgOoIKbF0m3AlPPSaOenmWvf+IzD
H8jRclgXMeXPcMuRe5RXYWhJzkA/TQX4RjKvQYeDCpNetU6ZgZhkuVqvW0yPWyIiSL9jidXXKF6n
SVYS9kCYbYNW66H8vgC7uC4dL+GDi3MBQzDCFRwgW+5X1soa0+DO1DZZYdoiS2r3/R8Stc0KPnaD
uBl1jYR4H5gk4CczEz+WvyPjA64Lxv3wCvUuUIQQILvgC0ZFDKk2Nj8v8GdtnkCSZnEiAFxbK8hV
YcNXgng1BE5aLOzRo69BigUAZV9/REXMw6h5DA1DqiKVyBK2pYu+98NFFEofsKiijtZWWg0LFfn9
letZaoOp0L1C99Y7XVvBosqNBxiWjrGPshuLvvpWXB44vHJWjIheLwJMpYmPXZoFg3MXU+IIQ6Ys
DNXGo8bcYCsWP3nhSA6IU7sHjnpYkLwE+S3KqEzGUeil0QJIAK1hAVNC8rwxQ05A0MxTky2bHGeA
RHsxjAdzaQ23PoXH0CAqeWgrF/mkCCZKZWDKNZx5671iQXlf1y4tb4Ioqw85RAqPnlYD6I+DtK5d
2PpCAy8KTPduZzlPrGbhH2X5xQ8SKyy/ofHafW6wWS4YEto2EdVWd9AsobSd3w5hX21S31GPUgfy
jhVYQKoBbsSO8AyoygKCbZwOMxMlnSDmsedgkC0l76oKBRlagxtIM28lMN6eWsFQuiALx1nxdGQ3
UUBSd8kD5tyEKEfDVARjNneVGmZ9c7hJJSzka/cPDV1zQN2NuIakA4m0PDCrPqyUhIa0YAsRwEEo
YVykfzwxtotGpv531cHEvRqGHsTF0H0AnmW4LrsUxTl0NB7kkLRJf4MXaPnbEpdCNYnTx/0d5C8d
X0RtBW7ayUq7EXBdd0KKqKGXt5sopeXBCji8eoKhJGuTw0USwDtnuG2Z9pe0x1E2iMC77FuVHvxY
wz8Gdmw2sJQuw2ZmGHL+QBQcVZQw4sag/FTBXBkOY8C7eaCasc6sA36KZ1mxKV54ZkDDs6TKE8u0
EmOAlCu7bbFpqiX291IgSlL1g7NgQpR7iTWWLUqhMMNBEwsmnBek9X2VEjClUXhM1jX2aTvuERwv
85LuaCjSQ54rnHB0l+6Ea4PhGFdg7A0ozdy1QzGsUHzEryCnzcGhHmFG0cX2Wvug0aWDDWbwALMg
1QYnd78c3DiYtYmjtO1yMcQd22axdK+AAxXf+6DWcoeSUgkf4ry+EzCEWrVUQWzuY72A4GG8DbO2
u0W5ILTUEkiqQ0OK/iZC3SPYnG0xblE3HRAkslP8EWTiiRiYC4e2RVcCy+6TVXXBlec2FVBOdQ1F
bFz6azcHdRQEdqyuHDKNhXT8YpPyjOy9SlcbmGDKe0Kt+rvBJntbGzBkdaAroEC7slpWMLkAQ3qE
78CyrE228BsCHIAvwxfRiHKZK78uEur1oOb2GLjr2kXZQUyr8FfZ87JNiqpsF1nlBwvs7bJjBAuv
lQUTjJM2yW7iRW46/FC29IkEhh0NSB5vdTqQdV6mYlMZZm+8AQjZMlTe0jf4SIh7ZrdD0RlYPzfU
X+eO1ezcoM43HpwPj/HIKoybylmPHfC7IavsPSW+yBeOq+unrC3Fz8EqvFcW5f4PPP9QQA/dOM8D
rNoWlm1ZKxzU2TdZUgIvLkQL1qKG/6pDeLz1Sr97CRrb21miMY+SDMvYGNAVlWw7FeJYZw/prs0Y
v69d7JPg71nkHCEkouOFA87YMguKcS0yF1VNpLRPD1WbeokjHpCSWdywLbyOFfLmxHkhUsQHaDH6
aE0jCvJp2LerDqXn/UJ2VCL3ahX5a12pqNwIXeMUk/cNTl0u3DAaIVc5bCOAtC3AH41hWBKH4DFX
QrFnsFPEj4hhR7oCycoPb/KGMfng5JAkvWZIY2UrGPAhsUiYMM/QCThwPiqcbWhikYD5ozZcUh9T
iQfqvHwIalgsDsrxV43HGhASY25DOGl3DgonGIayLfrmJ1IFMBHmqnvxw8JDZYvydtiJtc3C7bmA
Z0rRwdjbGgXop0i4PBlh+9mSKt9FMKSO7b3fuwB1ZsYE21YzzAgUx9F1F6e/HFPyW+xVJMpfRuCg
BhTQhwBoVoO3pOlW4XzAb3no9M3CeFEIrqQrRL+K6zyLl2lTgpSPkNZb2jeABag6xsZ2ZHwTFwYu
f33DgFbo2qcwZRnezYl3rmX6nzSK9KYYZbnQaMR7Jx6BaqwAq+06z8UkhDqPA0fsBxWeNWkTEaSw
ku46fj2WQbGSJYcledtZL4rpYR9jj7avSEyPYR96KA4gNVn3fQRDG1QQb3tUpm5C4ZdXtbYRaUEc
3cCu1PM2ngt4+xibvcFuO0EACFlCWpvrCmejpdtjAwjwIthdnjUy9Eaci0qotTi7YjELVgGt5May
ep1kMPJbp0E+XA1q7LfowOHCNrpexanPrpqKUxwFUMHfehJW6zjJvorKhnjUHsu1w+zmNu3DDt/X
FEB9G+uhpjgqOXHZw99gbHBmUd7WS9W4SMsuAny0jm5knDo75aRgl9rGS5du0Q2rhoXdPsIQBnOs
7+IfcNbEiVA0Kjo2VhpvuVTqykRQQIlO54/5wM0PbB+rl8ICXpNxLOFLZRTMrH1dDdd2ZQEl7EuE
MXIVBDesVMXRUi2KqpA1xArdZdna4GB6p3ir3uLeQjkVmF3hr5z3lko0TtZLgG5ItwjS/8fZeSy3
jWxh+IlQhRy2JEFSpKgsy/YG5TBCzmigG09/P87KgyuKVV7aZYNAxxP+4HAqt6RIPe5BIQfxtyAp
TpGBZ4NTZXKjoRq49drWXPto14SRXoyUfYAx0NjJ7eMkdWszxthlO5nvUmS00te28gTNvmwiUZF1
/BVNufSR3YTA5WSkt/gTAc2eHZtYU4nQPKdlq8okAYb9kp8J37V56A2LrdjAhBjXVm7G34ih9BDM
nHfolWwPQSbrEx5Bct9WXXPnIufy6GlmvGsd0zx2XtLc5lZe/gwQmkBqXfd3OMnBtp8yGe2oI3o3
UlbmytKL6ZuhLLXz3GhCL8KqszsRzPoxM4z+yU165zXJc2NTxKizrUWu2wcCQf0G4hvv743tbiwp
s8JCcm+pq5sHt1DO2icD4sLXxT5CrE+usizx1lVMa4+bAgnostHc34HMuDmjquRiMzFne9GH1vD3
Uxn5+7KRftj5RKthNDQoD3exn1ED8fLaP2d1w7gmQw7CREh5y3Yddhj6qVPQ9mcPi2l+7zs72c1J
Ytz5sc2MeaaJ3r2Y7adK+N0RkWk677kWEZNGmFweC3Kkat23JINU/ux/jArILcW0ZqRzYzn3mknH
Eqq3560w2AIRMFLP+G4VY/o8NsbgPORNMyJZZ8Qd/hbuJN49v8heqIvBXY4hvW18M63u88GT27SY
s/tqTowN0+Q8jIbpcWHmzTvaCPmT3ybDZhBkNzRH7Sb0R78Lc7to8YWfkAzXA/3WQgNvL2tcfuui
NLdNWpMKGfDuKfi2/lvUpwhZy6x+wIw5Cn3QInvRN/hsZbZ3QP7Pv5sjKXeRa7U3VtVWL6ZokfPt
abh8NRPqpSV5ezj1lbUf3LzbNWOq38JDk3sbRAfC2AGtZp/r+F2zzchB8rZzGwyjMvMhkj5WHCIl
YlMVGfxKtxONVyhNRJMzzTgkHTji3jKKHeTM8SQxKhOo8ydZgY6+H991WoBzppf2WyJC81tbNdG4
ifvAIodrARlkzfw0W2WBYYpj0cvVWPE7S89S3B27Mf/lE0Md/KL0bGw2fKhRM0UxNM1ddzs5gGYz
Wc4/atnhQJYNbrcbR8f8Ek2yCWdhimnTiB5fGnb90ygH0sOp0n/oVaJwLunNtQZD7jZq8WgPUiRv
Ryp6p2hyR/wBsuB3Pmjvut6N2zEZ1Gsz4KmgBXXztRqV+a1rnebeaqT6LqyMyqwf9GE/Js1rTZAR
VmWcb/SkxiQQadvWQCDZV5O2kxgH2vtxqs0vbuvKGT0l0ajHONepxw6yxP8BRy+CKNoBr945Nou1
uDgQJPhhPRXFZtICsR0coa0Nl9ROybROcT/w5xdsSjGo1Bz9pz7OwY2JC9pjJbrultJFdW6U+1tS
sWAvIuKzJqWYnnOP7epS+KFRleUhIcub1oBv7J2TlPVunI2fsxd5TzX2p9x+fE0eU60b0nr+GXgi
Pg3U0445R8uL3qXaWsSly7UXibtaVt2mpwu4Cmb8Gca62UwuaRBu6Qj+upRcjcxrvtGvzU6axXFt
yRgCd6u8o1lPRtgOeYrukEFtgYbGqclLzvkcPBUzmNZ4RdBP6dfUi6twjFIClaCwnjgYou2M6COx
q1WdfBU5RL3Egc+mFoNQI3Da1Xk13xST7qxJxcg8ZNYTYlMHt1Rk7lIxOM8x3f8NUQfXKqYrYRKd
LewGzQvWdD9aZKmT8vuc99nKTBw2cADh37RnAqJ4ykNLpthSwFMN7Va+BYYH7jrQc56syjdZJ/29
KhvjxZidt7HTojDq4vhtGsx3qWtqlbVj6WxS32g3bm47Gzrw75aqpt+DiU1DIKezs0SAwcOUJyq0
MS1hPCjM6avZ1qn0Bl6/9YvA/zrX5fzSqKREUUOcGTgoawa4zAQyTCwI+rYIvLBMOC49jzK0XU/z
zZhr6NCCd3yyY0SgNTzJn/IxwWgGcYwbQZQSco1VJ33wo/u06+pvOK/Nuzi3ql2nA3y1YQ5uxoab
sB2bGSPxCNuOmeB9i3+bu00UpT8CzvxOEgbiUoOuKUY7nhbanRVsm9w0+aMSe9eWwYZI1A89V4DC
KO2zQqiyvjrpJMNiroPb3EYR3Z0j8dhNXXUcoblSZNFi5E+H4A5IBG5LFiF2PlS4yatW7KKh5QIf
Yw+pr8ifvxATOndulhvvQuYB1VZXrqbZQXpbi4NqreutWsfO9DOJyd9W9VA4WGHpz7b0iz7sqly8
B5olkMNW7Tb1jOZuMKnYZ27WvNkq8Q5qFjAPW4wy3R5zIIt32MgUtniK9/K6Q+16ZWjcUXaVpt8L
l3+nzMLe5omO0sjUDeImUFG9syKaTxr1pG9paut7fL7HLS1pEqW4a5LbaHKSW3TAUJb3oap4/vCN
M4hCQVQzhGUzvBR54GxHihX72HYxruhniw/x6LvkmmUgHa+okO4kXYDzsd1IjPgy3fwFGs/4qvWR
cR+RSe1q6ESrSIzeAQvtBsC8Zx3NjHo03aNuE5ixs5GKNmeWTF8Lt5k3RDo8dazRsNdy/dDn+PPi
fOxh+hBpu6wPpk0wpsNaanW5iUpf7BODVS8rSgQrRRz+5GtNvtNFEh3lVE8bGcywYXNSSSebgpvI
nomkhyx/qd3iJy2YKpzKIg2DwY4pw1Mx1aZU38l5ZFolNn0rm8jqjhWKEwmBCI4TTQ7Nx1WHSCTy
kNGj26iB/LSMMsEqtseHLq7GHfGF77G37XbTxlGRbYisMENpOmTFunQ4jDbd1uq+AlrureLWH372
lP7XbTUpSKdO5R0M38IhJx6h9M5W7zyAIk6TddrXDgDNqf/dUOi/d6ysG58TCqzxKvVN816qkY0J
y63Z2rlR/TBsZR99zMvvzWJID73n+u56EjmdqjQbcLJXvlbwBgMXNkXgFo8daYz0zhpBNTOJq3KN
PXxprWrikzBvHOOrH4zzKShnG5EYLqNtNc3mxismCoYJJ+IYRY271aqm/2G2WrEFR48DhxwLaI7K
fZv62QHl1AbZj9Sq6jHU9Ka0QqREh1+wWeo5LBJ9PAaZmR5clMO/N0NeHWKvkr8GWlxYAMSVe/K6
2HhAOkWuqFQaJyzobNYzMqok+qc09bBlGOv2NPb875VP4wzbLM7IbmPT7T4mqR/vqsEo8GCJq35v
9T3RDj2q7KbT8ixM8Ye8kU0zY8mmhFwXVdeGU21MP8bCm95k4sq7qY3trVa45o7OFPYoRpOd2mLE
ZsqayqOLcs+zUdiavqnEJEKvJIlguw+7tuqD2yIr1aOcB3SDY6V2Rp2g55G0JQVL5G22cz+Qn3M6
UaJtTOL/oryjgpeEXoHFgObpFhY0Yhh/CM2b19I0c53CmGRfBHYVfbexmsZRNY13npWl28z1h8fS
cPCjoF6y9oSKDxTQq0cdsuJaRC06KOiwP3txLF+8tHJ2uuFnp+aXb2jiBQC+hJDfmx0UhcZq6jvk
9gR2Syy/tT1RasVORMqvjopYOsLLbz0z93hdFW0Nw8SMJsvP5giic+50d2x+0vY2JSmG6X4j0Bns
Vedn1rgZTHw91lmMAbyN/kRxS0ncga85JNgRcCrSQEYz4jFpW2oGrmO5IT7xeRGm0cjRP1hF6FsC
QU7flvHXqEVkI2qc3N+OU6ndSpN9szIqo/qeBKZ4R0EhncGROdEbuU++ARJkQGVtE/g8XRkqIAHk
QzMGfSKyB7luEOSiMy+S0LFJiAhD5X0U8PboMqU44qlsPvm9M+MUquEmmo9aOBqw9taVnsn7XJnz
k6HLBOPSCoMIf0bRES36Yq0ULUxOiRQXGth3R4VHqT9X+U4GTvGPEJjBUGISr6awnPVgaZRthtp7
tQZn+opUP+tD1f37xL57bejxW7tWz4d9kBAhDFPu3QdTap1KuwP3MvT9uy71HKZb0Wy1lPcDh5Jr
K+r0Z+rbVGAP1LeTZ5Gnq8IgSy3nu65ISPhSbsGNSAHroFpl4R3i5R5BWaTreugg76XRhy+bl0AQ
Tq8ECnh6mAZt5YROog/bpKeBEswe3lRkfQehYH+t0FUMfnuJi7XpAM9jNfRD+zTX1diTgqvGX1e2
wF0Pk/L9gDnaum5k8VDmDolwSQnglyfyxjgMSuiA6NoeE29ALmGLEMvZYNCPBAUsDzMy8I3lpslK
Gl7Ac4I1laz4cUZc7SYdLYXZmB18Q27NefFauzgRNA1PhYetUKty6LQVbQofT16KO9iGDz759MT8
PFQIPITc68UaC/L4sVXR9OBN0wkhiH+SvjLuWsdpN12OOlVcGPkOxQYYusousaJgla6yPs83jpUa
7xNN/ps2Srr7mYtx4+RDuaMcXG/jeAqOKp1Jsn0XHyTsdnF+dXrqOm79zm7LHowymBAycaYHc5rT
G0o63oNJ8wMzoizZtG1N7cDsBmrkAudgOkZYkiBRsppISr9gfFvcA6ecjnHkpA+0eRJsSTo6WoJh
a8d52nQKGATqc/1t15v2o2XF9ju5db1vym7oQaVM+s4WEbUpy4zMx8nAd/Dcgx7BdeQQYE1yEDqi
HnVbMDVrQ6ZFqGuszWygAlW7eXMyasrhIqGms4EUGO1Z09mxdrt421qOy5mcF1xnk+gI6Suvi3Cf
S1b9HVWPpKuUsxLkxQePhh79JW7dsaVmbieWvKP9IbDbHLJv8GklLtFOUf6s8updFVGzy9PEDeuM
FfQ5bO4SDmyBkcy9vC08vzSOqgQ6U1a6swVkcJtp0id1jP4Opfqvpsof6Ei7jKwyAblxdCkblrCX
yBEo2hf5y+dfcQH8938SFL1Bvhm06pg2gZ6stNKvQU+Z/nuSqyD8/DcuoBeXMhRqBvpVjyaGsTnZ
0CMn7ufPvURfXipQkFKgliR9bFez4ZANOWlohlMWDVJ06/BZbQ8ysygAjTsLoJiRuDcdgDqtuQKc
vPRd55Xxx9wEcT9zuDmgn8vXzntuQHJ//mGXJuX89388uETjZ8oh5xztgo4JmoLabxeQ/+cPv7Bu
l4IU1MjygYMUNrGCrmZ0a2QX2LfPk3cF/Hzp7Rfsh0bjYsCEOMYfOCel3KdjQ/nS/8vXN/87NsKg
uT3QPD7OdPrs2MSYywRe5NIb1/XK+TvE8Nkm588ZwAZ8bvQ4QWQpAcSCp6fV7COs4VJnvnJ8XFo8
CxZTHHS2YFKnY24269j+XSGK+vkEf/hkgrgFH5G6a2IM4xAc9Kzc1VYe6rJ7/fzRH9LUzj49/x2W
2hyAQcXOORtq70Af/tPHOOt1Er8nzeyCtfLHN22Or+2DD5cqP3cG/P6xD4ymp48XzcPRNb458YNp
+Os+e6o77cosXxqpxQYeyEoCze3sIx2O4RS3dXA0Wj/9+flgXXr6YheLbqoBArZQacbskAv/HpWm
v3zx80/+MTASKFpKNys4ODPOXxkSfZWXX3n2h9uXQbf++2xFiitnC7B87QMyMaxp39PtCfW8fPh8
XC79wGIHF8NIUY+e+FFUzZ2VkijACv0n1e1vnz//Q5oRH7DYu11QOTLqZQngXCUojNZowOnnkML1
DWvnFY14FPQRHuu58U9zPVXXzJAuLdfFlnYRiB9nF0aJrwQ0UVO7mwg81vl0zoPtzrgyQR/rqekg
qP47Q31MJGYHkKUBuO4SwChm0d4DqCOmlD9l2RwN23mOarFvDTSHPh9U78LWX4r3IStWmZpVVMfA
k9adZgREkuD65g2lf8oyftyEOAyU20ITzmo0gnTjmF6y7YcM3S7T1ta9Ju191skJGE2UbccmFfeA
GZ0dnW57JP+WQAoSKkgrzbOad4r32crJii7bJwMiqACI1HwyhyZ7s4p62DeoK96lsy9Pxizzhz6N
rJ09GP1t7w/yOe1TsopuKGwKJxX+HkjY4pBezeVLKoSJV/Lk+1QOmorAoKYxfYtjh3q0uwJbx0DG
20i67i6IfA+7TVLdAOhimn6JrPYV+LW2K3PD+lVSXdvT7yx2TdeJG2F7Z6Sxbx4NGBqILLvzprUm
tVZ5Zt6pQBRhpiECXMaxFeYzzsK9O9NeDzSHruo0yJOKwFsn/TmKLAr3IXPtcVu3DqmS9AeP3E3l
9S6XXrb1HGXdAjjVr10aFzbl0jNtpFZn0orxD6Dyz+VBIxI37nCFAnLhJPQW52xpjUAEYBcfPIJ0
yJxxco3DfGGve4sz1lGONmeZ7R+Mpntool7gFai9zGPcr3Ui2XbAGtXObgzA3J/vg0ufsjh5nTxL
9d4iNPNQRNjKEsI5dA/zSlBwYRaWIpZ+YmW0hLTgYNGgxokqdJ0nTuErodOFd/cX0zDq8ei308z5
RLH5JiiBbrWj7e4/H5lL776Yik5gq9c53En+KFaKVm9NWTygzvh3j18MvKY1jafXxnwE9/swzxI4
sz6slOk+/t3zF9feaMQWTX9e31BIzUXRpqjv0szb/N3TF3ee3lOXzwQ7IKIRbuz7FK/vVF0ZGuNf
8vL/MWu5ERZXXpTPeoY0bHSYmxabztIS99OotgH9/KNXleN67vByLmvN2gyB/Sstm/LnVPLvNVGQ
tE/Kwpg3sTAjPdf2AkiWIXi/eFulcQFWocEPW9C21bWiu6WJBuqzipX7GFiAals39e7pBvY7OxmM
XWQMzcbSE3UT6wnwxKxLQaFxB77ocYQzdhDLx04ffiRGmQrgSyM2wjb+2X4tim+Bm04HasMR1ffa
fpYB51vtB9aWxhb5PDD7e4+DKl73gyyOtp/6gOd0jytWVKvcwi4usvN5J7RBHKPZAHWvxSocMkM7
uCPABMqmAeVgaf+ghDf+wAixOlQmVqFuOtQAIQb3a5Ia7muvDdO91If5zi3j+dwAcHLq5cW8DUyj
eDW6ZriblEatwisFJCFDvonCs76OgVHfaUrQngAvm92qAHljkfY25ZjU+BFVRf/Nt+252kQY8GGn
bVY79LecJ4+W5wFxeHk3RhrnpCp+lrMLIl/5prYXU53u3X6UX1pX82/1wDHoluVAS00DfAubDAP4
1gYp3jhZmGeqgOKiAPM1ulylYLResB5zj4NoDSDsNARXUpPOKknxQ09dSZlFRNVv6ALas5UZzbE3
U/u75gwtjryR3KLZNN6mUQ7GGT71rZ31AIWgPt1AW6HUZwBj6hLjNY00B+SCbye3hSc4gJO6XVmi
zV+0xs3WQ9Fb+tUVT6jzwYL3FrsVxlXZGb1BAOxI5xgrMbyCUkteZiSswKd1lb3XaWXfpzPps121
wwbqEeU4aCanPLJlSA13vnK7XTr4FmFfNA422mxTcOg13O7EnR5ot7UxXjk5LgSV3iLYG0dFRBno
wcEVP6AlrFUMDti9K6erp8f5DPpoLBdJXeGCWafY4x8kpuQuucWqLGlmddY7VKVxNSOOihG0ylZW
PzzrZvCGI+SwTr1ryi3/Ek3//wVsd3G0z1gNdEPVy2NcZdAVKtndtfOofvpm3K2JTH7reYfNcEyy
bNluHGK+AB7MnSFxmblQt7GIgEQi/E6dtLGvXGfnH//opRYrrKzc1pot5LAjfwotcz6UfRf+zWWA
Ztt/4/eIMB04IEGLM7+58XiYhq9TZV/RG/14Ndru4ioQLghoaTbZUVW0UanUbgeAJpFrWtvP3/7j
BWm7i+XexFZvg8NSR5A/Gyn/ced+M3m/2qtmOhe+YKmJBl5F1ARC1lEz3QfVFUfcHkEiavmV4f84
k4HH9N/h7wtn6ojm8eAY0u6xNi2MJgwbxLoBFSlsrIL+BO0ZZJwmzNE+H7QPKcq67SwqGSqmK0x2
mB71GNRPMOebrhS7vh++enUcUeRvfv3dDy1ivMKuSb1kMh+14CTPtuXUzrWIEuIMvTNKrhxKl4bw
PHV/1B8mr52NcgiyY1zQt1/RLozeekDitJaL3rgF2DHdRrplfaM7Z/9VgGYvJdRiT9ezDtDHsbSy
Q5FLekzPsexfPh+3S4tusd1BBltjjj3B0ZXBHvgXbi5AxA3rilDIpccvtryW0UUfe9/DH6DY5A1Q
5GFjNE+fv/uFo8pZbPkxL3BzyVzv0AXiEVrrndumN58/+mPLHRbuYrfDqIaDAX6RUZf3cZ7cARul
aKPtDOWE/hA8D3VHNQDv+AhvuV0nhisjduGYWaqqEXl2Zu/lM46LNfUGmOk3s/DAm6aWCfdSZdf8
X4zzHHxw0i/11egLzth3KXLIsbR20az1N92oVTdJgUtDnpd3fdRMq0kpcw9su1rVlq/dDWDzSOwn
dS2/uTTSSxk20x9qyNq+Okpd3dYtUgxVw/6KtnmpR1/RBbNJS1CBG+YcZLeZRTeDI6+5T13Y0Ett
NpV30JVHDvUGkmsmv1h6AD1uOoz9T5Hd445z5Ry8sA+WKm3QUoZRVMV8hP5ZAQ4e5nUnIwNqfvl3
x4R93iR/HE1gWkd77pHKsOX3Uf9dUTzxNLX+fDtcev3FKSE6MFt90vgw7F89FwaI4azKqNh//vQL
+3jpRKgbWd4XsfAPY6QerCG4caprSvOX5ndxRKA/RIVYeNNxRsgO050hUZSkG2Md5Kr66XeR/t2s
tPHgmnN7LbC8cOct/QjtMtDbOUZKasaqu9e/Z+pL0L9r3S8v/efzAbswHUu5Nm80K+BDIM0EkKm7
SoNFplEHt0nFrgQ7F6ZkKdnm48AUuDCCjnpnfSEQh0gyfv/85f8VA/rg3FnqtekcO2bZslJ1NCs2
EBwloK+2W5v2+E/uAdPS0l5f+1InmdTdYidkZzz6JOcHB8zDCf7gmwSKeNMDfPkmaLevVD9BJtVn
jFsApb11UxqE9Pr0/YSGDxZkHoinz1/+0sgvwgzTILPFysc/lM78jG7h0c4CYHmx85fPP//un7vY
Q/Gwmcb52IlYoUjRh7oebHUHas+VD7hwvyx14PpGeMheoq5eq0b7Xg7Jb2Vn4xNARw99rla810qV
Ozf3T6btq40sW4Te/XaEfKIH36rW10AoezrihkX+EMH9+w4HFwSvFY2nyY26HzXMDKQAFPR8Y0zW
XWdZ0KWKX+Ats3AuqmI95AKqjFLGF1MU+doblHoXxB27HLjdI4oATdiB07lxRzq0LdTKdRMM3b7C
RfSoG+7PuAVm4lQRpipBRk0GHOBwBAuYIAjf8WjTtECNB3794Nr1IYEO6ky1/lB2qMAoq8h+1GOj
cmCdfnNy0M9ZN6YI5F/O4OKoDApzqn23rY+T/k3qQITqftPK989n79K2NP+7PMZctVGp1d3RagQm
Mk0HvA3Vlr8S8kaMc3FaTkGVBgg1ugfs6U6ulL8CTfvLN1/EU56fgxBKYvOoIcWyjWbYbW6XNlcQ
EeaFgVkK3rnRrBs6le8j9IQNVZJV0p7tYJ7zSUcXwV/BTLqZ7PkQGBwXeTHuM/HUKxVmsKrqbtwp
BVEThknitKEK7LtYy3f5TC2Mi66lCeNcw25cetHzRfXHBk+dhpKUmryDVjn1SrkzBMzi70KApeZd
ix6HBBSmjlPVrwYDdTfx6rTy2snBG35wbC/tHwdUDLMGiesDoVJ6EnZcwRMy80PUleM11b4Lx+vS
nTEBPo2oQOcd8nw/zY8wXkvr5+db58Kt/O/K+XPgA+Fk2fnRbS/W0QQBJEN/oUdO43sVXJMivfT+
i80/ocM+mlJ3D0ZW3XlD8aUbjd1UeLvPv+HS4llsf8/0UNKwz56CNQWxpoNnOg9vf/fsxd4fKR3W
xHnqaCAWleg/muLK3rw08IudX9g6OmiNEsfa1jdFCjHYxQI6eNL7jDZh/FfFSHspdefRuxcTYgTH
M9rbN97G7L3zws+Hxvi3D/XB2l9K3HHoKsfwu/FoalA/G93t9jAsJ0j00Ja0jZMBO6HyPctxbQjD
3FhpMeyLEemjwJ6To5XeIGRt7tq4qW+6Ac5YAFXeXQvrXE4C0KuvpkiLqSLAHYIIbjWDXLmIY6H3
VNkpbMIpyHYTFLhvkd59nRKwffA8VBjrdbfV0QzaBL42bbk+/XvXbQ0qKzQlqOx0RfM1wAhw7dlm
0W/g1ZrythozJAgApzUhqiHOcw7tYWPCMl4BMS1ueydLj0XqZXsLbH7Ytvb0nsde9mNMkO/0nC4L
4QRk3Nu5SVe2k88w9x10O6IoewlaxKMelRGDO/DqEuSxcOLyOGq5e1PribNDFi9+ntBjuskmI0L/
aPSQ8UjkJsrL6qYQiJY0qYOISWcC2B4HsTcyZJStNIcTCIyxXBV2L3ZDKexdDeUIt7sKbC/piBkM
CIRE/e1Ql1CfJweOWG1p9TG2zP4FxiRsTvBYNFqizN1rjvLeNKA+YTQNCnklU4VBBU/Qq9zhGRnn
cmvHnh+2mIvrK2D7GQpO+H4/YELoogCTOSd7TL21znvvc3+0XiNzhpjtqR7YqWYU8mdRyhnJ+BnZ
GL3MTglcx7Cb+vLeqLJq29u6fj92jncoxwgHLE4nhDJ7s6KD00n0zRqw3LZvWmHciuwOklmO205a
/4NqGm2RuptzRMWSSrWh57n1vpBecDCRGHhofQyA0PLoqWKfXZVDw8PnOiwVmHtfj/q1Rjr/1k6d
xnvaulhVPTztk4bFpxsWdZkl0EsgYCdjpm0rhZk0+OZ/UwCw1QLqqAVPb2c07RgartM8F5Xp/HIa
pYdFFE3IeLt+fSZYBOlrl8DQWbWTbz02QU8+SoUBmloxz9PzHKgepoGC5YDYl2CVbhrvWbO5a61A
s3+NrWifisFIt3pRN1+yKH2hhaF2Zqsq58ZNztZvfkJXfZ6HdR+X/T6vp7fZdGcXObgeoreGTRf8
RYBz67aLLAcJH2UDzbAN4Px5LP5KmVi3jfN5/cfdYlNDU+i++IfM0sS6nv1dYZmvztk55vMT6MK9
slR6RDmJriSae0cT0WkhSQ3irgsjE3D55z9wISv4t0b0xxfAhTGFnWrOoQFbg3zb2B3QJ0Mww/Ng
ZUZJdKWuduEG+7cI9MfvlFK5bTxPGTqGIv4JnU1DFTjxzCsxyqXHL+6aFDIH1BADbUU7NzGLyaob
NLvNzV8N0hIzrDm+UuDOnQNaHsh0rGNCINO4k6N+5fUvTPMSMJwoq3Kc3LEPyECYFPra4JRdS7sv
Pft8Pf8x8jTIi8n0c1RzQYs/KICw/0gt0jdjkDhXYvwLxZalWqsZS5k1GRCgXiE1lUn/KwxszjQj
2eeGdg+Ie1e4/d+FFUtzzSCDcTTYIOJT5ys0gTUm7+iGENO1UDaq/srVf2lBnUfzj1GD/ukks2qp
21VoU9RnCeChlsOPzxfUhQFb+vwhaUrxCSby0XTm6SiMBP5pAmiuApse2myOVTMPauUFZXcFo3xh
n+uL77G82vOc0qWa2orbyoDKGBj9r8nvb/rCvTJml37jPJZ/jBm0qCHSEHo4Jsgbf3HMST33Ta3B
Ocqc0EoS7UrIdwEPaOuLaJt7llJ176RHx/Ohj0LlDDvPs9ZdaiCwlhVT+hpkXnCsI5hIoD7icOy6
6enzubuwMvRFLF4ZiNVNPmBEE92gZjqTQgP6TZ8//GN4l72EYZtxYZedLLjPI+Rgo24eNpPe/daD
aD36/CTRZjaZJxQA/vn8B8/z/0GAqy8OzjoBCSEtIJyW5zd7w532WkA8qifGNS/4D8fLMJcgLNhf
Vp9JTJBbT9TPqJxUB6HbYvP5+196+mJd52q2KlN48qghxyZpyTbIRH3+6A+Hhhc//+Qfy1n6PvSc
yJVHOnoNc203hyHaf/7sD7cKz16u4NwZIbYb8ujPpzL/nVt3dvetyf7miOTpiyU6T3qdtGMRHBPn
t0JlsKMncJYxGoGtz8mXzz/hw/SOH1nkjciNjUkQKHmcxyIsObJ8/9YJyq2yYT4nV5bnpXFaLM8C
mlncpNinewK5hOAXl/qtCZ7L0698xYUf+D+0Sa+feY2sH3QCb1AURY2ugQqWN7+pKl2tvX60yaAQ
L2o/amp7Ww6YJkTNr2oUtwFZzzzk288n4sI6XSJZpzF2bZPW2BEToLVWjJsErmtyJTK5QDkyl1DW
kWgbVWlbHu1d9B6g8XWqT/1mDIP3/sU/1s/1tUP9w6OPQVruZOh8fsM4HZMbdLemcL71tu662lQb
uTJ23im6J/767W8RFd+VV370wunhLbZ4izh1i7c1H4eS3LZ37XwNpeb183m5OHSLTV5A/NQ1JMaO
6HbOW0Tat+6NfhPfsL5W6git8socXfqKxXYvE2R7EDuQx5QKRGN/DdDf+PwTPm7ZMCmLTY46NIig
nswPNnB2l/dN8GCgzXksLNqxs3BcVAJTK98m5mifCoQcNz7dzRsjQTa80R2x87sBRYqxTff/4+y6
eiTllegvQsIYDLwSOtEzPTnsC9pIMmBy+PX39N6X+bxNI7VWGmn7wcapXK46dY5tV/q7nYlhj/Ru
cSzBdOjmA2lQ3hvTe5EOiRfzyAZRN6jX19KvfwOI/9xvGIBkQHS4WsU8Y24Mp9hbj+NH+Jjfs4O1
xWPHrdzYcuKTeQ/Ql6t62WeLyvuNcmhehNutTKF+nqoLXyALm84AhbZ2hS9AWNbD4XQV54Pvc6d0
Ti/+0z5xfvBNcRqd7fHzO5h3XGwO1fn+AMZP9ywBDsI4P9konuWnK9tlwV7IGqgM3IXWUAN9puqb
uNccu38l2tqDdUHVXJPlTcFPplgNw3CVXeODU8wxdqWL1J77u3VMWI7Wt6Apnnmxcz4A6sqNtzjL
Z/v+5bJWi25SFB1nbXDnDUhgHOVonA8d/k0+aIVdVCW46b71Ssd2TKfxQbXugPDBAamQw70E6udi
1x66n/a39J79DG3UuzuGG/vhyqz/lfe4tA8k+xbrUT1qJb6wxi4gxygoNmDadmt/wJwkx2grfNCz
OS36jLw49a+f4KXFlixcOyqVmYwdlgMnq4yEZ0UoLnu93viC4flHSbVDojA8H65O36Tmifc/rrf7
N7Vwaa4kiwZJC02ZMzTc/4zeTKzYeSNRr7tPduH2G6hRHbj0DojRvPEPPZxX6jAc4Y3fNSv+mXbx
hUY0GVVo1eCXCi18gYG+w63mZ7vYzf3Ib3cQbTqCnNGrfftO3aS7wk99xQP3mE/37QbkzO9rJ/Vv
/u3SPEjWC7CzwsT1jl39OPnDVpzCQ3+cPQIrwrF7wCDiG0/aXtuLXeF8F27hxof2rjyJQ3PSdoVr
PBjeypKcL60LnyKDFKsKiKtGwYSYYKKBAYueTFxplXueEYEAnGN/U76BkSC+Jy5S714TKC/Vbq17
el75S91LLlTdA81Ros4t6D3d/UDVu5N4oWtt41/pQ7Qzeme6pwFuwNdwY52aY/9d3+ReuWEBmEB9
4oMn1FG8tXX5G9+79DVSTGUEes5K4rOvAlrfU/sigE5/Zw/mawQH6dicit/ND/JwfeaX3AhDMm2g
EbbDpkdn88l8Lh6UH/kdEuP+tDEO2hGrvBIh+JsxuTQoyUDhBh84A8NaMBzEsXio7octSgSeMKHP
4L73453hqk7q862xn7bXx7ZgQGSII5L4vT3UWFXwfCIdC0kt0Ktfb3rB8BnnffzlQpjmCrqJKmZN
dDaIN7bWBEgCWYODLPkVhmShVLMukAzCJVpvCqRzY1d7NPbVLroHO2GAmjlP+8mNjX5qNkCk/Mju
wF2Mq7y4i3/Tz+sD1JaOhOSbsQKPyOZ85fWbyS32Ym9to123BdzykPj5NnMBU/ZGbP5ub8FIie2w
4jUvbn/JLKmzPWvC1uDYckf5EA/DXfaq7adTtkcC9xOMfM/9mj+xtPtlWGQX9qEBvqwxYNtkh5qa
u/SZwYe2PqxdeSqQsbxtK8qgSMiHgPYzxJgiY/LSFJoTTehcX6m/ockLJ0tGOg5TqkzQqYG5OI4b
tjU+sh3dRQfrmOzVTbXv9oabnewVS72w8WVkY1NDNWOMMGF2eDKtT0Xdh9X7jQORTMRooT49Hme4
jo/5E0ptwz/8U38FcyViVQjCgkrLSQYHWTtlr6wkDpaGczYdX84xpKwsquTosqpnd0qCEDgPI1+p
HViwP7IKbZGAz0bREcNQGHfSYjvztdLopZYl+9CQpoQQEwI8daP7Svwjb8eVkskFz+SvB/xlQgCL
GqJQx2YCm6fTFSBPjn+q6asYf+oF5n5NY2zpOpDRjFMzxSLW1LNHrR80H8HpTeopTyKo/fKY79Md
SLfuzH0Fvyf0r++vhUmT4Y0zAqsRCEfx2pxfsuK1J2v0AQtRHhnVSOK5gSQDVgPBHUhf9eCfGNwW
0gXjtFaY+xcScOGQ/4NuZJHSsrMBqb35I/ke3WuHZFdsSKDcm75yV+6jh/ipvi8O4cqbZ2mFqOQY
9Eo9QBIDJz38VicgaXXIi/GeP5av4SfUP/F89KvNxLZhoB2jn92OrpzIJe9clqw1dcjKsAgjRfLd
McLTuEGU2q/31Ds7yJkLDnIvvhd/sn2+F9/tQ/GkeUCqwnNYM9YLRkHGMuazVRSsxHo27fBRW1C7
MaCGslaBdrm6lGhU8h1oHM1mJjDAyq98MNDjyd5sh7sGz8Xa+/YSw/XmG+MHStPvLK8IGrza8Ux3
6t8oeA8KH399+wFEWyv3x9JoJVti9f0MQqQOwWJtTBwNdIiOVaiuAIDitnMneRJIy1K1bGBja0Cl
+/EYZ7+vN7wUP5IVcHlpsMJMsUU7t/GVE/EgCbEZ9/YmPY075gk8oaDEhN1R3E27/MR2NUzK9b4X
Zk1GBqLUSGTtgEUcW+I04ntiaMirrszYUuPScyRroRlYD7BUiL760PF0ihnAEsO//ulLDpYM6EsG
LUpL1CEG9GR81C/6m3rHn+sg3LRvyS/zbQKKdsWLtC+/q2RwX6TPNkjP0ZMJAgt1zFwUzzkifLeG
R5r8McG3OpN+7bY9+4cXTORfZ/rL1QX9xHDQVOyGD839RpzUe/l2lzl44N/9SA6bH6WzSZyn2EOk
iDuja28Zgr2q8ydGQCx1/gRvj9x9uz7DCzeNDArshzETUI1CzFylfwxW+ZSRlaaXImB/z8KXUQJM
wedkQtulX/6h3IUqEkTkwJH9bD7Z34p70JZsUl/1jMfx0PuGy4L0Nh/270vhS8+gvo8L0PcjaCGg
rVF3DqiLvesTtnTZ/B3tl7YB8WLQc4bJDV8nV/W7u+QAcbV9eFRsxCnBcLpVj5qH6u49hzLj0/Ve
l46Z9NAoMnNO1QL+2aDe6fpLHn+f7N31pi8X4RLIPf7XsYRIU69wsHTi+aSc+qMRJI/5q3UcD9UD
1ueQnEyvWulrYbfJKEIB9W8TnJqwgiNQQtbktOZKcMC8fKJk5AW4EdURmgmIDaSvJSBxJDa8dgAn
pQXKVH3F47xcMIapYv+dKp6KHroR6GU80dN0EHvbmXFEQXh6Ahjp5/UFWbBEf9fpywbT8kbR7RFr
rZLw2Lf3WoXQG6qywjY+ljrx1cnY5ckaJ9PSkpx//9Jbg6uB5Sl6M8SLoN8rurIgS6OQXIe8V1He
oJ1fSCgZN6b7dJr9aTC8vHnmceMyUC7r2sq2WlwXyTGgA7KXPdQNAotDaazY12XlNjDZXEeEG2wb
BqrGNVDlx+xYVQ9ddlOxCvaD5C8MKNyCwBIsXBc+hOw+Ld8ia6VI6LylLlwRMv1jYUH73DaxLhCw
eBUhOP1N8IUP+WOj8JUlWlh6Gc0FBRAuxrI193baz6DkLZong9C1jbX02JexXNnMwxwiUOaeUNpG
Tq538bY3OroxS8L2CmnVjYlimO1YcvEwKXq3BQ6gcUH7be1G83elha0LzuhKQN2jhzRIb1nZygW8
YC1k+sg67OwSet3mvlRAz1p92nMP9adHG1yoNFmTN1+w2TK2iWVhEfVQmEVN6UBPMWCZJ5oywANS
6CtcNxVLXZx//3J4mQ2u77Yj9r7sUXcEUfh+m+tJdKJU1Veu0qUuJPtAUOR/ZuO19hwRUSecoztQ
T/0CgnEl2vo3O39ho8sYJtDsG/lZDmVPtagLNB0QMD63qTczAGPJkFi/AGaaNmB6trZ2l4YvWtkO
gJZbdEejskocVLAC+VakjbHXzljfRg+b04xyLrdV9Bj/JdlGRVXIJpqg5YYizuYt19TyhcRl8ayN
LMbNnfIdCEPsR5Brzx642YXPWQT95Ii0XtLU8waqUmC+SIvET6NZedFmMz1a4N1B7VVXI+qjZcm4
7ylq4xwQjyDDpEaHZhQgtU8sts+TTH0ndTn+YhAt/oHqMw3YdzVWoQ8R9WRf6WWzBwiKvo1dS19y
0GJAoNEwxKaFLrTTRCnkYjjYgyEqAOb1qKqTvYmSMgc5p0HdZHVfUUdNMw0eh9X20CrryF1TQOi+
GltTbGc9RwovigB0hsQzCLBtCLESzufjZJbto2JP7WnOB8S2R6Drb9mbRCbj4zZPCyOuLbABsT2v
CTSOxjvI8m2uN3/5CBNb8oj4zCLoBFr23oaCJ+QI62G+6zPA4JFtz/yCaTaw70MR7693d9lWEhm5
IqakybO2agOooU7QYUXtTAJx5OuNXz5jRAau5KiPYYWhVYGhvCj5PZleOFuxdJeb1mSQXt6FIeua
EEp2ilbhYJ2J803qjE100zJrMlCvUSeRjJoBbSklyV1epqMDKHXk1pAF9W6ZHk2G5pltZELUM1L2
NE/dEWdmSI4gK3Kvt760kST3l4L8WEtoae27tHvBtiGuErKdTc1vk7BQ2cLKl+sdLWwhmUK1sAyw
wGe2vWcFf4BwlMP5uHKTL/jwROZL7RWjgOC4bu8L2uR7gpINl6PUu3WGssV1EDJli8JiDyITqKfJ
Q6cueLlDID6iLudwy0GDMoBDa4IUQdBbsAbXh3zZiYGQ/H/vpwIUK30zKiaGTLYT1J9Y7UDsHbSf
K7fH0pxKF2DTlmkHEix7n7XiATpDLimnlbt1qenz71/u1t7UjKQho7WHWpyANIfQoNLN1zjzlmZG
co8186xLZXKcS+B/XCiiMGewAMpRm1NUIXt8ff6XxiD5xVnEi7BPbHMP0aYnCGPt1HJYS0gtjEDm
Im3LCFgTpQz3uHesO4bCgzcDVdL3tSbUJ3NW1152ly0YkelHadlCJ82wzL1g86ZGYZc2dhCyv8nN
/n+925dVbhuq9LmZK/sKN6875ax66Rmle42CTL5XlbWIxNIopJOgojSqDnXMFpnIO2qJXpIsOZhJ
/+f6Qi8thnQOKISGE2uGAhNUPnwELmcSeVZ1yMaVa2Spfekw1BlKXwGcDfc2ithRWMZ1t47Cuyqr
7+dcrHSyNEfSmTD1MC6nBJU25YRSOQ6mO6jNQ9Sp6vzbZkk6DmkWggTDgKnPsuc06t2CHBrQuszG
ihleuEpkJLBQB5LZUKvf1/pkuRbKt3bQU7hr2zE+hJBJB2ngWpH90oLI7k8PtbyhGUkgjDcoRjmD
gaxHlaNOciXWsbAYMh64nGeda2PdBiSEqFwBr1xr41M29u/X12IhIg5tr//a14TZQxtVBQmqMlV2
vaaXb7y0813bW/bOpGb2nNWEb5ilTH+gpVGdQD2BUhpzhgovGdr4AWyUeLLFgjUu6husI8RnIanX
940jRDw8lMyeOjeyzw6DGg3c3vQp6fYglwBX4fUxWPjUf58uREbqnuX/2tkSKLkNU8PtIFgaFsWu
pgKaGHn1SKfhY4jE9npnl2mCCJExuqpiFzzUGxL0ZWceoz4sXvD+ywavAwsh6v36LIYuXysAwUoV
oMR4CsGklpodakLpmh37y7N4aczSIW15HemWXkB12xym0Wl0Bt1uK8SLGnpiCVyLyaLZD7vkcDeH
Si2/GcPU7+IaVIIN9Dq2Wh3hkcIREACnq+7M0AB8Kcy5BxOakrkQKLDuh5ElkILN+TdOWn7KK9F+
hzgZyoBQ7HukVpJ8jBDnBkWuoLVbgRJQwyuMwtmZqzowprF4AJhGPAgow9agIZ2LbQEVVh8VF9Nb
b7Xzg2o3mceM8kwuUvYNaoc7CgEUpXtMh9r2NCG0baRG+vsEwC66heRqVzfGFqG5alePSoOTPGie
2hq5V1S0fZ3ynHcgrZ6moz1kzQFCj/NmUFQA0iII/OBWq8DuMhUoDOD6I54urT9RVO+4Ta5m0Kyy
jFhzoSublF5eNohfmlnfHOa+GIK4Fjk4D1FhSpxi7Ouf17fTgmtgSrawyxKQ0vWgDYG+5ORVtmZ4
bIitG62HFBiLkDMPk7KvgzqPfipn6TRmg6cV22Dl6C3YPxnObPeaJSI8vYOKfNawrCS/K8PvUbFW
87JgymWwMh31ZhYoJA8KjkcAwFkbhpe0qybmITXp59DnLzetgwxCbuZIRx10Ye3tDCmFWP3WleGK
iV0aw/n3L75NbtA2LtqSBAXUKr2Wl16Ui32i96epxSO2s9PNbWOQTXkJTVzlHBaPRu0VVKWvUDfz
rje9cA2x8+9fxjAOoPGyekR2YVYQEyKc7AtVgAgVZeMrX7+wlWSiuzEOodlqdyTgRv6o1QNoezr1
DeJCj4ppfb8+jIunTTVlrIrWWULNM7sC+9nRLEDAW+nu9ZYv3kFoWXIEWKsrMQEO4MALVF5P0GHf
c80IUEm5U+YJKstZ/FrM49P13i7OlWrKwBSoM48DqRmsf++V9fAI7qpjPqKYOW8er/dwcdOih/M4
vyz4dGajU5VxRjGo4dsoxaZm6xbZ7MYcwqx4Jl3vZmFBZJCKwaHQOjUUNFMT98Gp743RLZEiDEA6
DNlIYpETSkAvNYIhok0c8AB83vbV0mkgA+UTpH2rwMLdlCcm1ICLX9ebvnjQ8Nnnifoy77zpJ6sA
L0BgQDbVhU6pdoD4reGzoV7xjpd6kDwHTcSFYSsmzkAap0HcK+nTLPLKVcbeuOXNjkFIl5phKbQp
wwEkWXX62cb8PhNrxKdLG0a60RDXGhk4H5WDMEo3rv4UELu/PvNLLUsnONVSG5W9hX1QqPALI2hA
HXG95YUZl5EfEICGHEWT2Qc9Fx0C6rQGTIkW2a9I5PHKlC/1IZ1XNelMA2UDADeBNcdQMxADf9Np
610fwYK9kfEf0JDP60yLw4OlBzmwXWz+gCg2GGhX5n7p66XD2rCIGsYMjm1tuutQQ0+yP2VbrEz/
wsLKKI+mMoceSoJzgJL2atOGRPFiW7AV8PHCp8tp+zluc9IXRRVAry11WNKAITC/h6O54sKd45//
OPqqKefqY4QJa4R4oBaWlKBzyauAh5rHxwE4IvVXnwuo5Q7VIdazlZ30N1d/qUfJX0HNNVIkFoVa
3EcHdtBP+90AgDZ32JFOgNWKe/Vl/PYsHq3ImZ+v76/LED6MUtoAQ1PNM6hh6mAsDeKFkbB0VwxW
8QMii+FvozRyKIzF3UeaKjkAWzWkv6csyzYCIpB+L3gVQct8UiESn1TVn2osplNr8uQ3LymkDgkB
ziEb6mGbVQb0arU6q99pklrahluaDtnKHBVozjzx5JcSkby47djIqVcOEvqiiKBQWIkCdaqgb3Br
rnHPLqlxn0Gna+X4LBxPOY+aQJymDZuaBG07QNbih1IH0Wx7U7OyxxdOkJxCbfHAHrII7dsQuyKw
Kt2qztvC8ZF5IKYQKRdGVBJA+6aHam7P/CYNK4gGjf3m+uZacGVkvT3GORA7eqcHUKdPtqQLfW20
J2Qgu7uKJNuhTm7JH6mmnEIVea/0c2wNgVAa/qZYlub2LXxlkIx180pwbmEpZFQKGWp11PoaAnAQ
lu4H/UgK+n59npaaPv/+xfXIFI3XYOCsArANH+GEvJQF+XW96YUN+reY4kvTZcxbvSg0EpjqH9v+
EWU/E9TP0+zG5iV/wyqsmIBpXw/MiJ+0angYC+UXcFqFo4rk47YhSI4HRAiA+1fhTwpYCovkTqGf
pbofLVDj39aD5IA0c2MYyTzqQTHqfgV54H74ZkU5bNyaI3I5P4UdKiXZ4jbqjToy9QAi0/qe1FWy
ia06+lZDhPSXUUXxSei6fpxqENePWW35XK2QSVR1PQnAF8awLSJAfsMh1jcqqEZuSR/hs6T1Y1Wt
F/kM+hmFHCkY5zRzzTIumRdp1QRS/wY+tg8qFuhgwaqUzKE3pdXw2dKCTSk4iRMdcUdufe+gkO4K
1IZgcqwPOmejf31XXB4Bk8UkoSCuglMERqVOeO+Dhw5iO6TnDovHlcv38rkHWOW/575hpSE6A9TU
yE1DJD5WnSKZ19K6S58vORNQSAMoIlEU8O5PwH+WLY8d6NenT1ncTeZNHh6T85uWbdUQltHTAKpz
ntFMD2Dre7o+/QveELPPA/tiuhJe9AxBtBRvmXLeUXAooM5V5CBKbCqyVTh4XXXdMh5nkyG7C1bi
+ZsK4ZLQsVnZuAUvIjANROX3tBb2I+3t9EnX8VtrM+0my8Rs6fToYR0r7fmpPtjY3Vbe6j6pBmQ/
qrDaQSp6rcbwL+btX8eQ2dIFMRgVSn3687NujGaPamA4NkVzmKYQwGzlo4mVhxD+qWmMz6PVrYUA
LwfcIRxN/7sCPVBUqs0G6xC3zA8T1JVA8M2JDEgaIdIceTOvDLA0dilEyqEHmHaNBVa6buXCvex/
Mxk/k1B8EYQ+JwTau/feFr8SnZlOy5X7OSSeLcDcqkAvR2fKWkx16chIZgV13pqSdtD/THq8E0cG
UMBHDYr+lQ19bubCKsoJY6wg5jEG2yMU4V0eG26kNH6tao4WvlFwODbl9DymraPlKw+Ky5c/kzPH
iI0kNZ535kHXKp8on1De2aThsctWbo+l9iUTQ85ayqk6gCJe3IPWey86PExi5ESyaSUYtrAiMmUU
IRx5FPBuBra4y6DtRfrvtk5XjNfS50sGBopLmRnbOdQvkMexoZY1GUh96D/K+TYdALCe//cApQZp
CyvNUBjU5g5E7zU92dPsuQTadMhunCLpkEIUK9VjkNxD7e7EwFYR6r+sVfzEZQ+eyfxRVl3oRmKa
IHIbItc2Tacb7ztw44R0drPu7frBWOpEchWamDYqWAJJoCsUQu88Qe0iCIJzK3bwVOOOTqoVk7K0
4tIBN2JbRdGkAkmX9N1CrU5ix56AZnOjrdHMLGxYOWuMsGqR6aZRBSUZ/uiVCWGDdNgNBp2865O1
1IHkM1TTGIEMYmLQASpG8LOO5Q5GOn6gsxatdEEuM5SoTMbjFbPKGjUF0Xc+xexA+zD1tKpVvS6c
WhCHVaQGeQ0Ly8CabLodUEGzCUtImHkmIL8HZdZtyGCWUMmBkq1L1b7YidycjyDgiUqnQ67vvjJV
EdDYFEdSdqBKMKb6gOI25EPNMTzmCSxk3XT66xDm3cmA9MNW7UX70nVm+DRpjfCyqrGeaCRQKAZw
rldBSxwktrrmod529mol+cH6GkBQZkWnpK0qUIGSwU/bITlpLWBezliq02ksLJQXjSkohaGLtUnG
fnqbzGbwdLtO97xP5h2zhvFQGkp2YODf3Zu0/2mUabhBBV5ygP8T3U/ZlEME0Y5+IBme2k5SRdYf
iAZOW5ZCW7Ga1epYhjN3q7irtgVRoCEIwVaI65S6n0xDtxl7WrmDsOf3zJ7LDThka59VPL6zWp75
rNUU7oRZpd4TVioIuAhLcyJNq3d8qIv3jtl/GBCZrkgVhixrYgczaYdtD9Fnd+prKzjrO4H3N7Z+
sIGVG1D95u+mNkfvLY1iL7ai1rUn9RTD2gINXlAf5LzNvmvS35UVkR2Ph3xnVCBV1fvorWki7ZVH
A4o7DZJ7E7IsLk3M732uxi+QbjTvLJ3zY2U2xVNiQhKZDZ0F9cgU5WTz/PumY/CPqlhbmE2Id9GB
Ns22JJDf6pr6sRuzleDfgqWQwRm9qYJb+WxVdRqHTpkAG5i16bex1iYvger7yhW0dJrPv3/xcfsW
MZ2+T+tAqZTHOAsfor5+40m4cpKXmpfuHwZl11zV2ykwoG3amA9FEzn9tCZFeW7lgj8jK1HaXZfW
A+Anhzo1H0qSvcBQ/Li+vEtNS5416604KQ3w7FY5dQzlXlNvbFi6awxRxUOq2CKIR+ONJdN9R/T9
9W9emmzpcknyruynaZjwmiNOW20bRjwWrjw1FhqX0/FKzHWUa/RTQPvCtYoM72nqCHutZn2peelW
gbAW6eZyLoNZLxovjsH1DSJHlDuYqbKyFxdO1D90YNCrVgpRMEg8ASTDWfyuK1CCi8fSYwCVXF+D
hX3Dzp1/OU8VC5PRYLQIuPjUyteufb+t3fO8fWlXVFZS5TkMYE/j5oQS6Q7l13Mer+zKBQ9IJvZJ
Ezoqho7VHTjOKR9d0j7x5LmsmUO1lRjpQh/sPGVfhhCxMkatgyGCkWlgAYXwcOoVRtNu2rNXaoLY
+p6oou6d6zO2tKMkt1QBVAsy4SCyLjQsec02JKqdah5WDOfSaCQDARliLawTRcfTNKkPvDOqTUVw
ieJxKlwKWUBfg1bv821jkYyGWqg6j1uoqow2EJ9gF1MfbTGvTNTl2j2VyaqiSSy6NpzR+sy5fqgG
c9wroWYeemRY3DDVw804NQV0J5JXLY267QRkmNuXI90DuVH614e48NiWSb1aI23bnMeoLG/C9Hk8
V46G5RBuSsOGKDYz9/VodxsK3YhdKQRZ8ccXjqusR6qqytDTsZuCjlm4X09NsoZMvNgyIfJub0s1
KeBKthAbssxfKfCbT5xXa+VzS61Lm1vkCgOfZzsGuaF+UDP3SZiuOB4Xzw0+XNrYJcoeKWp2STDl
9on2yUNkTg+sj1YM5FLz0lbObaC9i6muA9EQN8vOmWoHr4frm+iiice3SzcgRDf6rIZ6chAW92nz
KRBxVM2fafLzpublPQqY+twUc9MGpt4qzjTVZ18aKimVggoxm32/3svC2sp7EjzGA51moKGG0Nxw
bm0Sfa3Ub2F+ZKeVsgwVdzM2ZUgrzWutXvMrmw6uYWfWjuu12FwfwkXjSIh8ndQUsbphtoHAKeNt
lHWVP+iCO1aDyrg5Eyh2qdbKq5aGdN5nX24VKLRkRM+AmuE0p7+zeEDxokB5ot1xdatDZca7PqSl
VTn//qWfsrB1CBO3SALp7R0LxW62tLfrTS8cCZkfrqQIHddQJAxS2pWQKZiNvUA9wZ0dDvbKbbU0
S/KhrrMwIvOEPWWpG0WfRwdCCT+bJn1BzuwmRBdWXTraYxNjb0F5MgjrSb03uKrvosoSty2AzL5m
gx2779KiCwScrAN0sBs/gZDPygQtLK/MuTa0A3AHQ9cFtmEfKt04dvEaC9rCYZAp10peQQagAi56
1ACMN+tdVCCR02kbiMFtkFW8vokWVljmWktb1Dn3Na8Di6S/Va4ke6UcH8fQpg7gI8qKr7CwVWUN
WWCWwwJ0pNhHyB+SiEGPiMwjxKf0NZbvs8P/z5uOkH80ZDlFJW6IWFwjEqfLHqrwWeN0n0IvNRWm
OxTKLbFjdCRdoQgFJXPBqRrQ9gPuNCqX72fj04jsldfY0kCkIxcDH4vaGUMFM4GGYH6qVF7Xkp0R
WUdERMDxa/eDa8238YcTGd+atkrJ2WDXiPulR50wCJBEj9e31tKiS7dqN+vDVAG+H7QjCEy7e32M
gUL6vKlxGc9qFEMDHAOMXzQcFT3xbDV3TLNaOdYLny5jWQuEzmhSGCSYzXnXloh8azR2Uus28iUi
g1jx3M5hKIBu0FvN1abquc3ibYf6/+uTs2CVZCRrGdN0UsuuDdqw+uwM7amH5NbK1CyYJZk6LSra
MxwRgGhhJXjIf6KqZGfGz0UzuUplrHSyNP/Srcl0FueQHIA0qmK+FBkjDhHpc4uNumKQlmZIOsWG
3qgdIrFTkHT5idr5VgjjNj9MhrLmqTXx/Ax96tv8bQzToxbzW54dBFDk/zoTajohwGrgOuap4qgo
mWd161/fMgv3gExzJvo4FGYztQFk2gaCQm080/SZD7sKZCO+pWf2yoWzsLQytNUytcZOsT2DnBWF
28WIaKeEISbUq2vxvaUuzqb1i8/FjHm05j6sggzE6QlB1aPbmKV3faIuP3sJ+C3+2zqq6gBwoSh/
y2tUqSmFZzV8QHK5e4cMzW5K9T9UgZZeC4W5dv5hwqwabfR0Y+fn5fsytEZJraaxFNw+ooshLg+e
EqcKVRgnE9TsTjpBqBKaENy3VWQJHQZ0iDei3AppjqKHdGPYvF3/koUDJENkwzGykxTChEFYtk5B
9SPq7lcCPktNn3//MsaeCrWz4KAHA6M9mICE+oACtbVw0lLr0skvixKFXZ1oA938MPo3bfp9fUKW
Np10bwt9QjW7QLsMuSGLqDsIigX4bv968wtugUxeFmU6a8IJbt/EPjREwiuUtxVRulG1yiN25nbN
9npHS+OQbm2RsgHY/lENJs166HKqO3C/UoeOUI273sOCqZHxzyTTbB7TvAVxFbNcpVbFpo661DM4
pNDzpo5uszQyDtqChHfEBjB/pBb9NiJTqtL8DaUFt41CMgOgLsXl2uGObUJddUMjVJ5LRkFcbybp
1iZRtDJbC+sh45xLxg3ojuCg0XSuVTjlneLNEHM6GHOmrnhqC3e6DBFVmQomyBl7l5PYjSx+gPoy
bSaUgf4s7RsfYrLSpDm3zZnCp4WnOU1Oqmafdmuvhc2WRiCdajvLdV53DQ30KfuuivQA0NNey8ZN
FJmbCUwa1xd9aTGkQ94juabHoa0FIPn9w+ayhiDFdKcUkGS/3sECWTiRiclybkAOuOE06NOq+w3g
V+3ZRZb5YUjCbVXRZp9XuunZkRK+hCCARN00V7+Dest8w9WQB7Zt0831b1mwlH9BXV/sMMv0MtFh
c1CFWL+2oARBjnuNUmVhImVYqR3XLDT6ngbAEBtOYtSfcwnqbVaXu5s+XgbSA0rHaRMN+PgZKY94
7t8ntf1zve2FzSaD543M5DlVhRF02qcQzBeR4VF1nxvzgecr9+vSBJ2N55fJN3qmFnneQ3Q+espM
y9WQ6u/oyuScG7nwWJYh9Coy4hMxWmxjZp3MPHuKCvs7s9WXmaUrc7T0/dIlrpStpZZGSKFgCJoU
XcuTE3jXayeMIY5+fRmWRiGd+ZghK5RPTEfof3JqFM5PondbMbrJGoP40iCk427ZetzpIdEDXVTE
0zSh3XX8f5xdWXPjKhP9RaoCSSDxKtlObGeZLJNk8kLN8o32BaH913/H9ymXa1lVfpoppwoQ0E3T
nD4HWozMSsbrDimThSmOJqYjsAMcVSRh5FCeHryQt1e2bhzmwvHxXJYUxTGuCaA9eYoCkjSf+1dW
8eyqFzNKTLxxolD8HAvUednlw6hfSfuDi8/LS3zeBRETaAwxadAU01gDIZqV4UR962BDRGUl1XLe
jonJvQSpbku5Hbw5HPldEvX/q4h+a9P4o9bsT0Xn7eWPOL9PATz9tynjCQ6FNg4uhAMvb13EngGe
/UCb0DlhBLHf3XW9nPbwF4fhZ5aX2KKZjlGVvkRj+jxN/YOj26cpT1d209KHGDaNQLxnmqM4aWqf
CWLQenwk/C3p/3f5C5aWw7Bn3wXfWVopesTB02wnr1AyIKcH69Ypflg8oe/a6dLvlzs7Tct/XSAx
IdDA96CGyIFRaA6akaku6ls9yldV5HrlQWxp7xqX9Yg4GQR2kP7KB3Ybjx7oqNqVjSsWBm+YdTmw
tIky1EBTkHEGFsM7klT2fVmWd8hyfzJMYyDAgwTIGgQVLk/YwuqYIOBybonkPehD8CkxKhb5eAPx
GBrvO99rP0uZFtaGzln593J35+87xIQAM4AJ7NadZtAC98lPZtdiF6UF2dGRWjLkSJ4BoMgkIu9R
87WbycKm8E/f/sWGwHlmUT+y+2PsbmWZbfNiz7o1A11q3HADFqTeM8uRuPZEhILXehwCK45f63Za
yUwvdXD6/cvoLe2LRDS9PHS9vh8J+aX8fNdZVrOyAxY2tAkKRu44AhE+Cqn1QJ6qCEwRaUS7m8vr
vTR4w/g9vO5CpHEQB2r9HNuHuQFcb8VtLTVtnOJQwUmaqZ8tFFM/DOAl4FMSVHwlCFlq3LBy8M2c
dFImeZjEt2qqw1g/6yYLL0/K0owbdt6BAgI5pMQ6pKR+KQqUL4A5aa0Exl6QXyIm5hdX/VLi0QSC
DxHUyYJi6Ku/PCnEc8YjkoVz46d54KVFewt8qBN2Vfru9On8WyNUB9LHYWA+BeRUdrzdNwgwDqD8
Z9s0maqfWhQ2nmvn1D56Np1R1tI2/kZqa5BhkaNSbea1ACd+3OmHQqtsg8ct++fpeAllmw7HXEkd
TlnXPbrWLJEpKLkIi24Un11Zg1hYuKkAcaVlAVHiy7IPxqQD9guMtx9KjKwJSq8dX7X2wKaa6UKH
iW5R6TOK2PoftzKmNwrUi4+NtIAjqGymk63gbvtqUw4On97P2O80TSWBB43525x6czho4JbZSDwI
NU/q3Y2s7nNIuZcGfVbyjZP0AWSe4j2gxE4Qp9I+oKYISiqcgMep1d0rQEp/czeq7uMYfsuncTw9
5UlWyg0RUf0rBmtXkKdEBW1RuOgq84dbaJe2TzyJmp0t6/JZTuOMP7e/NB81eJAGsEB2oj1kJIZf
SXvyzfdhlz5eWX+7jLObEl7hIeGc7eyEWtsI3GybmGX2vgX3VFg7Yx32fFShN9nebtaO+whcfv+X
WHiQuM8beNayB0o6KEoAlQpJ6sDty+7TEnb53lgOgMnUxQtG54xh5XJwCJC42IxD4oS+VMm9Pdkx
OL7GYWOBaGTYZjIGZsuvu969hTZPXYQWqqebTWrr7JNkU/9cAQDzY3ATMm5dzbx8R21LFGFXyvwO
d9F5P/eEq81EK/6uEjHrwON2ejv3sQPmXxiH7ycOKOpZxgDAj6i/Gd1q+CgHqHpuIuZVW+BU+jzM
tUNvuPad+4Sn/nMzJh4FFxVqczq8G942PYTrg6LnOfDcHLhLsBFbdUBYXs17px9yd+tRFh8VZFF3
XpqG4JdybwHp0sEMN4BrAum/59bsDBsvtstdzir5JLpp3IsOBCaI9BugQHjebEGFW+5kVvUn1i2/
ImFTt2BNyHL+F7l+64cA++9blWYwnLisnHarnabeO9J1bqqE8W99VaUKNVxldZ8C4O5t4yadP3wN
MXFvboY3vOm62YY2iduEQ9OU7bZy3HnbDhbb4c4xAALErH2pSf4ms9H/7vcC5ZS0d8F7wOvAV9X0
FFWWvm1qniID0PXHzvPKbVGT5K2o8Dzpg8TtQ3bauu3K0tr6afGK5AXdT7XQOgB5av+pohHDIaLc
TLVLAqw2OZC5SL8lPp3zG9CiMr7iMxccsgmA5idMIlyBOgqgFbAW2cb3BAmjOd9edspLHZx+/3LM
olimTnjStsfI835Efn+CJE4scNXaK88/CcozsanJF2e7EWi0ocF9mB9JE8TfhrfpJ0jZ1H3yfXyy
Pu0P/2N4bZ/ae/ngPl/+qIXQ3oREx4pXbpz4KClScxHgiUECn5TNVho03Fcgn57XijQWps/MZ2Yq
0ROLnO5YJRS6pB5QPYWd/ymttUT8QqBqEj5LZ8pAPmCD70VApoK34BDkmyh+rjvQCdbz7vKELXyG
WWmSk6wGdcLQHguUxu36UurXdOxHKPFaa0RvZ7sgnBkbrR1PbH26qY68caBMnf1Ghd8tieSV2GlT
uhKAIe7KolJHGXl3pda7skjBX1eSlRD+bPSC8RshXcYr6TArwo3Ud7/FzH1H7HJNqIumjZCuog3U
zplfHBvaBJ4DiJgNfmL+7fLaLg3ciOn63u0rt7BRpW1Ne5Bu3wgvuubVAAM3IrqCFS5AW8l8jLrv
Lf8LWGDgVz94t1YJujB0E+1UU3DXqM71DjHeWe8rDt7MshvXRMvOmhbhJtppEmzmKGApjnadInoo
nGPHxMOQVvc6JiC3r8k1ThwdGRextvUlEJ9YX5rU4VjSoAcks0NUcXmBz3o7NH/6/YsLH4UNGm2Q
6B9rEm8sHe9lR0FHWSPDepV4K7owjFe5QvOsG/sjS8iwn7wOsd7cIe4Qnvp5+SvOXpHRxWkPfPkK
hO6UMRZPx56rXZnU6SYt+U8EX4i25/wZN/RdB0bhy50tbSzDmIsoQz46o+XRyspAdnuyBltdWgvD
lKdKgsPPpfWRFvZvKHNGQUvnk7aHfZdBhyG4bviGSWtZjuXQC/dAhvy18afvqpxWvMV5YWesg2HT
c1exSRYF2BAEdV6KyhW3vBAxwklhob4YOSAQnEaqG6GdE3dJKAbePjd1Hd1EaiI3gwt2I1CcEiu5
6cTQ/9FgogPtj8iTPBggeBEiREx2HeP0zq50crCoNTyhqpG+0d5C0Z1oxN9YRigl8+wECnGFQuZn
Zkn1QFrED0Sz8VeCx2NUjSbN6+X5XDibTPhVxhLEqnmGMrO5PthROW78Rr6oyv9+XfunPf9lb4vW
7scmTaqjtutQD+wn1ApuslpfE+4QbuKv4hb3kroB76Ur831cR7dRXe1ionf1nKwYzIJ1mhgsP4rs
tpNjfQSbcXzrzs6LYzs3sUT1rtX6L7aA/Cio2Ff294IVmaismEAXB0wl1TFTeYhsZhDn/1P8repW
NvnSehu+ZpCgwE0kXowcCtZd5Tv5e+Tk7NArZq9M2MLhYkpW5sKOwG434kypIZNLwM3Qv5fj95j3
oV570FmaJsPZ4K10TqIE2J2R+w9gWAWXcc1u50bdReB/WDld/pHg+0/8jt1lOJsomzKApooGFLTh
uEsgo+qGOsw3xAqs0A0aMEltrPt+S3YyOLxEG/lQvPPtWvcLntpEcrnxBKxDXtrHsVfFWzXEzq5T
EVXX7TQTv+UJIJ5P2LljVv2pGXgTnMcRIlfuGi3AwvBtw/IpRU6xtcFpFCs/FL53501r0g1LTRtR
xTAmdoqsuA19tuYFueMnXng3l/3Vwsb6h6Xui79KVULzOUfTNu/2BQUUi6FaPChkRZCaH9ZwqQs2
YqKuajUxWvsjSjUj8HD7bTb+SAo3eh9TwsPaTrIIimnZGhPP0kcZRp/ZsmuyAo/0fMa9QD1q9en4
fVBnK4nZpfaNmMKN0hL5CFD4xdZunnFeZh8AcYd2u+K0/tmTZwzxn8Tnl1Wp7YaWyPC5RxK6of82
3IOWsPjeBt/mQwOV3+bW/gF+C/eF7IoN9L5/dO/Ve/GLPI9p4G28PaK1FZew4D5N9JbfV9kcRTGe
SBtxAz2seSN0+SKZaraX99/S1jZjEN0BODJxB6zaYn7QUZ2ibJ5OKwu10LqJ2MonV1RdF2EeqbPv
Vf6z8tqnqwb+H5CW1DUFy7V7bIY6RUKqL1/ASIBq0svNL0w8NUweW9invsucYzFaNz5BsoaNiYIi
4xqZ59LUnPb2ly2G2MGxBg8ry8FD3DTjXSbFik9ZGvvp9y9NF8xSfj93gJnQ6qYt72dfhqh0XdmS
SwM//f6ldZQBWoOQDgAaefengdLXaMnddZNu2LVyBsZ6u2LHqfOCXL8X0AuNJn3lkhpneAK2qtEt
tH3kSX3fcm/bkc7bghV/Xpn3pZkxjm/exHFiJ55zHJ14r1SNgK0Qa9O+4MFNUFWqqc0Iod5xPHFX
52OMWjf5YGdFHECoqAm90bvm/RkQvtPj8ZcFxtOEP0BckB2Z8oowaQe9iXJ3JVhb2Jv/gVeNKL8A
aUV/zOxXNqmgVyiSnq68n5sAK9SS2pFLXNRs9cNvn8wfPHY/UikeJM2v407kJkNpJLxG0GqAdTlQ
IwFoN94OOkOmnM88hGyO2l42hvP3AGZ6oFTSCl4TMIDYVr89sBYe5mkqwUbmNiXkCQrynbRc9wHe
KOWfy12eP1dBJffvlY9AFM1plvqHxu23JXS2Nj6b0g0XEExM3eugithgRjd5UxAZA4V1tJoRQY+b
ZzsdgatGq9jbja7l4gFF1f1hGut6x3I17Dwn1bdW7XW3NcnsH36Ce+7lT16w2f8wto7ZXJS+cI66
nAQeHmlHfwB4BjH4y+0v7XfDpVVNXEp1OqY8UFg6zk83Zft2XitYWHAKxHBpc+5NjfDSHhqF2Y2Y
3mIebRH+7lL/r5f+vvwF5zcFVL3+vSl6aZXc1acQRHkBq4FGKW5RBBsA8LAyR0trYMQgee+BfEjE
kKEuIxFGqQS5dV2uJE7PC8oTYJ7/Pf4xVt4UtfAJwNW0YSe9+Dluy+Zb0/fWw0lpTAcFsIV3syDl
PnHKZgfyAwho9lb9OtiD0wRtlMkwymf14/KMnv9eZoLTvAxV0XAg7jHq8/t+sJ79eb6y6dNG+eK7
J5chL581Nt7Bvei+VH2MBF+cXHUyMBOQZsm0TrWDy0oe99Nth1fEXScrthLRnTcV9h/6Szf33K7G
Zh7an7P1CCJrPM5/XJ7ypbZPS/FlXuxkkm7Okh58ks2unOKASrEto/fLrZ83ESYMI8/LEnmhHCbS
tCqIyV06FDfYRIGVX1UHi01sGPro8bYY8SCLAi5/P0DxNxhT9wet6Fqec+G0Mbkni7hKWdwKhKNQ
9AtIoX9Ybr4BgzmOUogfZU4MSfJ0rShlaTkMi8d92rZLid5SwaCkG7FtE3txIKxo5Z1nYUVM0JkH
2rDUqzFfw5CBpG2otrZT64Dm45MYszVo28JnmFgzmeUpxDYBJHZPwV6V+k9u2YO6/ipgFoHi4b93
bW33eoBcIYDKUDNP8jbgwOfF0xr+dsEPmVyToxqtaCja8ljq8h0lfK9l66y9J52vdsPYT3P2xeLa
AUU5rIaTG1m/nRSk/bxUvvHYiqF95YLOBeRzGRhHK1/9HKb0gSTjZ57K64J99h/MWY44HCx6MEkk
VT5IH2cHC+S5W1q6a1yXS3vMsHrmOQp0rLitjIK/ePnpSNT1bQIEfojnubfLrmVpjQzDL7u8qpwZ
ZyNwHHfUju46lqxkOZbGbxzsNPGiYm5QCV1GblAOD6MPtSvnr0SZ+OWxL/gU37Dy0ptYWg4RO852
+1LOaagcftOjbrbKoCPkgpe1vqpkizATkUbm0p4k2FmPGYX7QjIez3N4Vdw5WX3d2WeiA8YOROwi
7fmRIwYvvO9OvNLwwjKYgACIapYDUEcEVFi5FzSiLF8j8JmGs9+kOz8r1pjCFpyViW+hXuuIXOED
cpTpOtl9hH9mZyXKWlhqz7D2STPi+PnAQaeG4K2/kyIPphnANqkCWr0QVWwu76kFZmhmYlziVOcy
ifCU3I2pdyO140NoM6teh4GQWwckw/GWFLIANNtjXZgonecbP1PxWhp7YQBQPvy3Y+PcTTKfNXgp
70HCE5IJGlXgSwxAnQ8ySscC68xVcTEI3f/dk8ajeZJyNaAOETzj0fQtq72rEnNwVf9umms8jTEB
LcBG2z/HMf/ZVGs8FEv72fBYhQu1TUKxFSqS3kzNA4mePfXsplcxp8DUDbdl9fnYywHte4CaFmUN
YsCV4HnJQgx/1dmOT5Ist4+0hLA5yDryHTRi7LBqIQRzefsu2InJaoiscjdGk0S1vF9uHOebtKtX
Qr812rmxGoD3roxMTI1Bqipa9p7PjmCkCHMaBWX/xxui7eWv+OdN5b/5cWZSG46qHhHu4lSqN86L
feBhcdDfvV/iWO/1ln2bQncLEPxL8uT/IC/inh66u/Q2f8o/y09ub9cIFhfORpP7sCijrkgaEPwx
Ur4WXnvfTfZVpgfAq2EfTim9BkzlR2LrJ0d1b76iK6fiP/X+5ybPcCBd0ZGyVSfGGUigAK3r1aGM
o/alz9IpBEpgZKGXqiksq2F+LD2IyKR6cD5imzePE0cwDqLQaAPdBPcADhakMRO/+LRmJDZFlidj
kLmyDSbeOj/jth92uiHksSjAeNu3Kr+xVOSFbIj8DU3y7qoLkGuyZtNS1DY5sWJMxR+Ld7tZ5Btt
/RrVmqz5eafimjrLeUP9qodMPUSb7ttUbBs27nMIeFkfl3f0+fYZN/whdFhV36NU9jg3G9sKcBUF
neKPeOxXFn1pqxpOsW5Rj8YHPIPT2H2kJcgh++Ll8tCXmjb84QBUSI+EGJ5tZ8fblmryb+y5XIMr
Lk2M4RPbuBuGuOTNsc3IWyO923iKUViVjk91wT4vf8HZu4InhOkVpV9AaIwRiOg2w85CaUip/Vsm
y31fuCAoKF/V0G2EU4XOrG6RFNz0drK/3PfpKmUa46nrk6P+ck2pLI90dtO0h9F6SuzhoY6Le3VC
RDn8YW6HzXW9GBe5XkVdp/FgeUisrt6khe5CoLsPSpafWcbTbdeNV/Z0Wscv38NqO+4JqjIOVdF8
AkX/6qRQ0WyjEVB8Pf11+zHeXf6mc6flaeYMF+nV3qxGjeKNJs1EGGeEhr0zeUHfrwE7lno47fgv
30KJSgrSYdZwEg+P0EgevkUcGlcotCpXniPOGc/pIwy7n+yxBaZHqAOy+r9YYe28DhfUyxN0znRO
bRs2D7ZMq08tDH/Kmhthvdoz2Vrqb0qK61bAZD1sB+VAkzpvD8OMspsgZ1G2BRsXC6aqWVN8WbAP
E0tMieV5rh0Vh2LIs4+kljSswYW3BxUHYK643wdel/crrmxhwU1gcV/Tqexnkh+AOhs2icpAW9G6
fK+yYq0yaqkLY8GzuI/qGTIYe0HvUDS09exb2esrF8RY8SrXguDJXkF+pC5uIHrq7B1X5wFYY8qV
JOnZ6wd2lUl6OIgUQPvcyw6KppDtGAHQ+RlDjCjE01cWotaOh33pgNa+oLkKR+2hYnimEAS6vKkX
DMZksWsGW0ZCyfyAspX7qbZeIvRyXdPG7ImEV23aN8WBQYH7sSPsbwdE1MoBvzRu45QsrTmWjp/2
B5pqsHxr+Vn3yRrVyoKRmEBO3XsANKWoMUcckf/MoymRgRrc7B4Ezequn1HhFFpg2lhJbi7tYeNM
dnOeSQ+udg8Z9F/55L9yPn3WIHy8vA4LzZtQ8KFHObg1D8VhZEUP8PRY7onX0CAWiE8vd7G0Gsap
azHtdYNfMSh703YbST7cINO5xii84HhNEPhYqS7unBQ4nNKHLNajqMagyHxIyT5fHv5SB6ffvxxM
OYr3xqZw6oMbi+Gz0wkgtN0sxh1giDE0P6Wf3FzuaWmiTmv0pafJ7Wjv9BTmltH2Rmsh7oouyTfX
tX7q9UvrA9T/bDyLVAcw4HRbR4LvTNpNtZLYOi3mmdDKhPqquXT9rsM7bnuSqy2J5d6kMgGRv1+c
uGmAjECG9nfrlG9XfY3JvdgUkGKxPVsd5rl8rpLsVRdr9NcLBm7CfulUgHKZeOrAJxWHXCLrUPTs
3m0LlK4lblikzQpR0MLWMtG/xehGqOarm0NmVW9pX96IxN1OmXVb9fr98jwt2LcJ+cWNtgUwqG8O
6WS9yEl/973pU0/gnruufWNX9XGdENad0hmIDpoEFX8puM6b+fZy8wsmYcJ9rQnPxY3A8CdneKjq
CkxvfrGm+b00/cYZlIJpPvVE00ACWToBGG4sQAL4HdRqHi3XX1njpS8wzqKukF3auljjMfbGu9aK
h5tcF1dGzSaMt2z6Ss+ue9JpRuV0NMS/q5F64ZRfGUKZQF4+yIxCdb05DA3tw6bJfguvQIm0Xpuf
hQ1qInnBc45ng1Rigw7vir+302MuV+L9syWSCJ9MEsbMQpbdYlV/4HjjdDc0HflGYbHhtYk1/vAc
3nyCILt7q8fB20q/S4/p7E633kDHHU0jZ6siCC60rR2jShhcWm5OfnUcKeBoyJ1vl7f4WcwCRvnP
718cMzAwc6yTSu6LLHd80L60+qkRKfNA/AKIsFOn8W0mC42scy8Y0KlzuW1ohseJGZpVmS/eU+gn
vlkyJ9vLQ1pw5iZOWZZzGVEkSA5pJY/I69yp2IcETvMMrG/YKvZkzWRNIGLB25pg5dTv66xyPPsw
8I1lix2UyAO7JltSf3BxDYzrtBFML+XGeGBxJ7nHOv/RbToF8zw/lLL8I9jaOi5tZOOyMVLobM31
5O9RkAbaghttW2E8lJvLS7LUuuGrutQlpFaowU4mb9hBNbB6tOc6/pRz5V3ZheGpVIeXYTpya8+w
t7Xic0h5dKOIXqPTXfC3/+ixfdnoDjBu0ezZct/QSm2strgfSjjeMc9vBwHV48szteBwTRiyaP1y
jOtS7qV497q/drMS4SysgIlBtiCoCIrI1Nq39G7kVTj0LzFiqMuD/qew+Uz8ZAIAecksMnWz3BPZ
qKM1OM5dHYNsACKsEdxNTBWEUfP6D2S7+NaPRhFSCNVDWEvNN8MMWgA3cv2gkigSm+JIbCcAIq+7
Ipi12Im0UodSfHilQQ4A9S49f2NlseJrlqb19PuXTdH6NEGNN1rX1UMGcr8y3dvk98qsnrbuuVk1
bFLpxJF212HoPZjxdDL3oefUQQpHX+h6Fw9cB9rH3XYEEQJ4yMnWm7OVV9IFx/ZP/vPLh7lWz4Sn
qdzbdfcoozgYWRdkSbGb0oOu195+lnoxjFbXGUlcpeJD0TiAIBHxzY5B0hEx93GWPShQJrKSuF1a
KOMimgqQBZeiig4IZ5JbiQLCnTfV/0sdu17ZCguWa2KROYS5mskf44Mr3usByshevhJGLozdBCI3
NBIzzX25dyr7J2+bfBchwuZSr73eLnVwWp4viw10vA9FBCL3w+BOYWIl7LGmTfcsZR5fOTsnr/ql
Cw95/1lU8BB1c9vRKCTl2iv30ryfPupLyx3Yb0cB2ql9niH13ogx2dTF0K2MW5y3QRN0Kx3aDN2A
cU9kkgFoSz6Iw352Q/xrruxv0eTTYLJYIJR/c9nqF44ZYhj92LllJS3L33vpqPc9pR88zV+0aDrI
99YrWYGlBTfO47lkLYs8R+7jHHKa5XPmtmE1XAOmQbxiwnDTJGGsrF25b5v0IXaa31nePvq9fu1I
FdLEecv5ldkZYpg1t9Ia2V18iO3w+5FJiPpdoxrhCd8E405ANDi1rXGmVflTWcavWbRGr3J+y0KI
/d9bFjXKuqgSlRycGPE5CCzDGQxHK4fx+R3rm4yPFgqyqxhcOAc7E8UL8scpC5GwRBFJBQLvo8Ad
DqjJcWg+xtkTey3K6boYDPx4xncN42hbzRQfbPBeMZ48uMNxmtzXayzDN0G3eTF5ymrxYe3chmm2
YyQPPV6Epb/G/nbeLAC5M8YvdT9hbZKDm7VZUIy3agI1I7RkV4K7pfYN205rVYiIJBChT9g+w/st
GOafQGi38kB43nX4JvIWHtaumpNV154d1CjOb8innz9Z7ZULYJzW4DaiuGrCrrMM4M4mJjJI4c5z
v35NYp+ueNwl4zBMuql6dxoc+HM6WLckZbuudt+u2kEm1DZKPCUiDRVkWqvN3N76unnAxTBoKrK7
rgfDsrnQvkoahBlZ8ZdljxZl3yz50DG6ct0+HzBBHu/fO9SpKBSqKMIylpfA/kT/g5oYrFl1t7RU
71XrrKFKzl+ifRNwm1e0Z04m4Vg76C8jvgSvjXCazZTDsofnMr2GjxJu1gTfRpNLJ2/0/b07Psq8
CUvdgi5m7dK2YHEmAg6KQoKj0gCnKe3fUg8FxUNGX5leW++FzWri3gavUkJOjdyXmXPrZ/YGLGIv
l7fS0tCNM1r1rKeoqpJ7mrpB72RA8E2oUF67aC41bxhznKNu24a62h46oD9Zh9QIeGFBeVjA813+
gAV3ZGJqu9nh3CI4QHEkN0kVROJtbHNQmnorHSxMvomkRRbBtYWLG7lfq9eiRZKy91ac0MLYTQht
RosYxyIiYkh0b5z0VWRuOEJd1MmfL0/OwvSbUFoXUqIoqM8jhABxv2vglPbu0HjberDkyrVh6RtO
v38JjHuajYA7wBf5/guFepvFwcb34sgroxgTSJvRZE4y10ORh93eCTKGRA4r2YoFN2ciZ0evrvhU
ws3xgrsfLLZAlDnFf+uocwJSUf1SqDJemaalXWQeymlGh37q8YY4VMO2sIps646MrezRpUWw/70I
YwqSfrft8kNJojIPHA1+X3IS36zHKr3PoQ6xMmVLHRn2nHAB1i2g1CF7f0/bJz/5puVPKKBe3q7/
vKj+Nxfhe8apPKeNz5nfRIePj8e9tX28T57dG/fmOAQgOw2mkIQAnwZHGf5hQRUAlhbqGzw/hc4G
AVQA+PFGb+iBHea3au/dqLupCiA5H75Ymy7ogj8ro8Sk/neQjhlXewqE1FCLbI9lNjz6bnUH/bSV
6T2/Sxwzqh69UowEZUdHJfhtotmOt3TljXypacNO4ypJhUWg4cLtV1k9Z+L35dk472IcM152wZY0
JAoaNEM6RcHkiMCJ6Dcer7xPnI8QHDNYtllVIRGkqgNYFePntrA8xPpevxnmDFIO0uEhAW/ngTtz
tZKTOovl9YRjFq/FHMsbNWV01LnG43VRT/NrXvT+bkbiZTO7VdEFfUnVkWrXwROIjB9wADGAAHXS
bWM3T45eLN0bR7lOGc56GH5YNIlsHK+ze2v705yErIoSSMT7NYeMwDSQfd4gZg+4TvU9c0SHE76y
wtzx+u+WcEn1zMd4rYJmacUMIxOpcEvGsGe9SPtPqrHp1o+ltUPNUrWy2c4S92AOTZQU6VBzWaGs
81iBL7oO2Qk4waX1PlRVVu15xGoRunFuHQcLDMhgHAb5ad4Mh9YG83EYU9JG+DstNtyKxRtVhRv4
ou4+IkzQFPaeVr8gERXNYWZn+beqpdYPZ4r6dot6juHBT6Ctenl7n3d4jnnbyVqPQ3PAFnsyz5Cz
5VXyCl1HkQaKoF57LIYrAxnHLDhMSUSZ7qnYV34p/4BTuUIw1vu1FYhOpWkQlaAtu/xRC77AvKH0
Vl+BDtNPDyJuozrAyYSrrlf7Py43v7DBzCrAtk+buC90dCDa/eX54JY4lennaeKvHHdL4zfuJ5FH
VVn6CeJtSR8aaT+ytn69PPaF9TZvJHLo6diDiB85MStEUcuxS+eHFACmYCjpz8t9LA3/NG9fQiYC
TmxsNMvD8NuXRvkbVFesrOzS8E9dfmkaiFZep36MB7ZoPpDkxVbp1lEinACCvDz484kf5z93kayT
hVcM3t5m4l730Y6lziGtvyU8D1QNkGJp/6kSvr3c29L3GIFNBctrSot4+4yNzzat3ye3vMldJwly
sVbpu9SHEdO4FlOu5XvuPlVyvuW0eVBTCwiL58ybWOuVlVkyCsPr9ooAV62Q4u159uK3/I7R8Rnh
zsq+XWjevKXQBuOWwBDtfZ6ID7y96WeVSxA4gAV8+HN5MZb6OJ3RXzbXyB2rAzzA30e0HA6NmNIu
0LqzAju14aau68SwbWD3wd+gc39PlfVIoTYVW9U+UcOK7S19w2kTfPmGiMR0nAFl2Rcje9IJ+S4V
AsWy3143+lO3X5rPmrYZmRbOPvJJMBb9NpH4r7/5P2fX0SSpzmx/EREgB2yhfLXv6XEbYqzwCAFC
8Ovfqbuax9dURfTm3oiZCShkUpmpYz729MXuNsJ0/dgH9KiDvYsaXUIATxh747e/Xw7RJQWu1dZ4
CqHpmDu7ZLy4n38TwbC3mROTYHf9C1b2mr/Yz4CZdo7GzjomZfJb1U4Vjb7nRcIv85jX5kYKdxmP
dzL0JSMuCGQNTXxGj7wb3zxYHkROML5c/4K1UVrs4w7uamHGCT16TbgxnfrO+rmM6xwkLwGRVZW1
NzozKy9ackCggB+kFOpJR62J+jqXU39MVDNsylDLX80M9GMFG6ob99drL1tsbWfqxwxulcGxd+bY
5gfBwrtCH6p53mX07frI/ee89860LElyeQa/EJd74kisX5Aot6P4NTcC5KxeS7kVBU1iV43eTs9D
v6GDZ18BJAISKfMddovjv3J+8csI/LNDZUcsUC59elZqOORjuJsqsRm99OyKeZ9XIU6Xc0LVjZW4
9rZFuAHVP6lDPqVnMouj6wQw8kigct/cYdveu0m360YUAEH36foQr7xuSQAkQQf3g85CgoyL4OCM
DLEN7iBHycI+otjdUEy9aGWUnIhjn6nhRpa8AsKnS+5L28NOt3UceoRigRNxb9LjOe2IKTfeUMvH
sOp45BdJkEfKTaYNVGb4Z5IltwASK/gwKhaRMaNBl/OgYLBKsPMnkgJGc06GiTK0kknhw7CmGA9y
GijAt/B9T+DGUIA25bYeibw8L7cZmwbwT8X0derq8EZEvUT99xY8/f9rDRLDooMRKD/ScHpObDPH
fQ6Bcie3T9fneyXQLRk1o6F1IHOHHceg1lXUOwPbEQjG3RK2/09W8b0vWORGNYdQDJxz/GPwH6Yl
26p0fFHAuFhcWVGUblUQACfWXPCamzFJI6TNW1pDseYth/is637i8Flh/DHHBUhFq0PgJjcGd+Uo
EYtA3LoWTioSoP8C3DvtZHErDnU5PdbBlw8NLr9ssn8ixZTq2kwj91H6ybcGtSxowzfm7V1z0kt9
vIi3YnDdjGgZHEFZqZFrMh98FQs18HGEuQ4sZKrTNLMQkuqWbysfKEvlVHyfjUD31rPuNywQ9Pf1
73xvIAN49y3O5CpQgQ6UH4Ks8eaJKmoQIEL1Mtwy+XyvhXN5/mINCZGnRTLU4Un4hGz8cIC/TJtD
5Z7lJKonXv50NNXHmUCj8QNJ5OWVi7VR5nps0EsMTjJ4YASw9C72yS1yy8p4LQ/mZuoAR7UGDh+u
/hLAQkamiO9t/gam/43j+L3Agd+/JGFyKPcGYzkHpyIx8cggC8TV565K+xvjs/YJi0NwIhUnziz8
U9gVvo+YLKYvPIWmeeplkxv3rMnjDy2u5YlkMoRbuIYFJ4fmgN5VKKt0xFkNCaIbZ957qctlrC5j
+M82zZ1UgZcD1QvLuohXY1S5Jg46WE86Ef7yxoitvWVxwHBe2qKqveBEvOYnrEDv4cvV7kJ3/DoU
w72Bn+Lu+oCtTf3izOCWqwHoRHoOmlzBjLXatrytYjjVf6ACuozXYrvD1hl5pVPM5wk36kW5T1r+
yec38p21hbXY67hTh/6ji+mmKYtKQ6Ix+CH5nXHkjXlYG57Fzh68sLd52QVoXvKjKycQ+0FOTrLk
RtBf+YBl0J+dtFDMwfDPFWgsYWvae36BskCgrttXuGfcXp/mtfcsDgDkQuCpI+SdAvp1dOB61eCY
7LI9df5cf8HKQC3z3LHtRiDm8/k8pmaIRKB/hZJ/zfOP3F1iGS25tnBsbw2U+cMT/hM1aRo75m+l
020z3/iAFc3pcNlD9lPBZziZ5WdRNu7LLEj7lGWmRl+YwFbMU+okxoszFROy2cAjrYgGh2fbbKDJ
htSzs9dOwPe6Lfk+9QtxVyZoRToemKEBBYEJSqusiuZcOujmS++QEAB+mnbOtrN2ug0Qo/ZhstNw
qAYZfsEJReCJ3KX0BudlZX6WnLwpn7qpHufsjNMRKv2B/lZkVG/p5GyvL4CVFba0ZlG0qYh2zXwe
0vJLYiw4I8V27mUWOfVN6dKVsLg0Z4HnXFHMKbxMRfiQk/FQ+FNUuA/e8DhltxTh30tysdKW7iwg
S4WiGwQ5qwK1BYCpJUi+5PP1UXo3w708fRFvm5ZrPfAmPFHhtwdNu2JTsCFooq7n06GaCgOvwEy/
lZ3N7ybYDkVz16qnMlHqz9QquZvbBLnwwLIpzj3uBdHoKT/qnDS/c71BHkbp+WrXMtX8Snu/tDcO
1pX1s6SGM1kAhpOMkKal4d/GN+mGwpLPCn68PjBrz1+MC+0a4IFNYs+S0XZf+RPduobmB0qd5GOx
fOk9JUCfsNzjwckEzi7tdR3JTH51Mlx/Xf+GldW5pIYXUzbCUBIvCPJwOEy8Th6kZm+mROOylQgO
dVP5HztWl35UtclLI2ccTOicpexnk9bRBMXLD33IkoFMa6myHnaeZ6WDMSKQ6wwhlWTDc5l8T+Ut
KM3aRlucSQYjBfwsDm9MeRAnQXHuc57dmIuV9cQWaUfijqAxVd18NsyJPfMHLpaRKD9dH5+VEoMt
0o4ZLAJv1HV+7oOefQeU1nyHzpPzRo2G2yatEohd18Cu/XLhaXdrUlYCLFnskGrUCAIMSTTup+Ny
pnKDMLLXZfOQFdnL9Q9bmZKl78LMCQK2m01nTUB0yZVp0EbRHwshSy8FhCXdJUTwkzsYEqeB2pox
yWBEmrAb63Zl0pdsJk8MHlWwuzz1odkMkzqKYtpkmf+xM3RJY4L8e+DUHavPsqfRVBdQ2Ku3fPjY
05ciBiX8pAlBaXzCjX00pr9Lb4hG/Xp9YldGZskFLyjyWNO7SJR9e5KJ/7UsYAWWfoS2i1NtSf12
aWMrv+T+ifivQ/1Flt3WZGlczf2N7byyMJcE8A4utEVt4ItBxwH+9cKNqIFq5scG57Lj/inpxiBM
fV6jfE9FilYm/EZ8N8MGLm/AbFZ27pLwbVQyz2WN0XFywFrTZ0iKRQX/WzY3du3a8y+D9s/vF3Bj
aQHPhat8dpcIG9PydRaPtXOL6Lhyri0Z31knqhq3liiCaiOjxPp3MCdOY+2WD0axV1io3cBxrK1S
8v8/BCD7kgCJEpwqOMZflNn21BvrmMOG+vpMry2jReAO7djmVDvTeaggIlo8ZR/UmQ+XrG9CSg1p
bpS5kkCxsAvnI+xRiigjHxEdwRZbsr5JKrO8lXN4ShEoPlXWS2OlxHSwZX9LHHFl+Je8b573Bjzc
y/Dz7iEg/Q+Vlz8g/bW7Pvgry2hJ/a7HdIZDBwYfLpHhYR5psxmckkRp2tmTIkOxd7n+ef1dK1ti
SZcus7Cisk/nc1g/ekA6kfougOeVhobz9ResjdXlz//Zc33RdVVoLhGPNdCvb+IenekKGsQfe/xi
Sydp3Yrcs+j/9H7cqTLqOZzH51vtpZVfvyTOJr0xPnghw7lDby6CGWWNCmP049Qf3f31L1jZakv2
bNYOoZwZfCc1Kt6S7fLi1o9fe/Jlzv8Z+gkmoHMRBgry/S1uVnqax7NzK1avPXwxr6UZM6Ai3frc
M1h9tG/OrTurlZxxKSlQZKBwe06G3MTtX/1ierChefJTGIjIctrQpCKxl9aH64O/Nr+LXDHxK5mp
omzPMrMQDmrCLC66ytkAIXWj8/Zf2rm8qkE8WnJpPfR5PA5A83m0fb6DIVsaZZANi+qMNK867PnB
mUQObeuAPkub0lMzCg3aixw2UoAN3Se12Y2BK/qISxUcBRrCG1wUQtcB5iQKyrJp/RWRgWxxo1cB
EqDlpjNl+On6CK3M85J+OiSAp1Jm2nPeOGTXKppuS1bdoqutPf0SAv9Zok4pMqxL3p4DM8QA8n/H
pdnX6z98ZWqX9jdjGJjUzSk/8SrdMdLv2nn8zQK1+djjF+vfm+DzziBadqKNgecaBPuhq083c3fr
CF6JzP/d1v8zNLzUE3T5oCSami9a2AhpemT6PmJDeuOQXxmh/y6N/3kDIJRN3xFgFSaX/nKUl5w6
wp2NBmR9e32Q3r1/xuJf0qIlRNccnoN42KPvGed1bnYc9zS7FnZucdeGgIdD6GQbjlV2kt4El9gq
u2UPtTKA/0Pe7Z3atHaAg6vdlkkad+xL16h4Sr5d/7i15y9ih1Ye9KJU356NRaPT07rZcH3xAlEw
tvFVsfvYaxa5noDgq057h5+Kacv9MkoKuXGLu6xRNw6glWWwJOz2s8kG4BBQy8LUQNcPyLjz7Nbx
v7bBF/cCPHT6riyKBIKieTzZLoZzwo0d+P5B8T8U3WDktml6OMIyS0TkS5vFgweYZeQ4Yj5M0GmL
wzCxL6Yv5htgwfe/5n+ou62TuFmgw/CUe37y5Iok3XrFGN74oPfzvv/h7lLQsBzS5ckptDpShG4S
/nqxxFOBiuxNK6a1b7gs5392fZK2rTtTzk5zCxl4BwrLgLeTG7X52sMXUZHqrsp7CDggkjwzJ/wz
O8Hv69tgbXAub/znZ4dePqgSRLJzxanzgB7lAXWtG1M38COkaM+VuCW4sPYNi30dZlWG83q++Bqb
+5zi7t+5BbNbe/RiL5fuSFmYq+ZMsyCA6S9Jos4vNtdH6P19HCyB6kPbOimIUf6pIAzaID7wTfei
qbspqpzy7/V3vB/zgnCxnTuIesoswHb2UFbRot10E0QqRxvJ4tOH3rDEwIuirpteOXCTEw7YgjTu
M3ICqAKuLD+vv+E9MFbgBksYfIpmy8wtXAhTbWwsO1YhKI1uXE95H/PS27fG/RXO/c+k1zc+amXe
l8RdwPiEASGlOjtzkoaxzXS302Ss7Iem3l2Cv5vAGAmKmT4NDW5IgOaM/A5BozG3tODfn3d3qZs+
lX2new6ttrGetwzMDw2Na/k4h5+vz8n7a9ddyqanczNYWlN9Mtld5aJQzH8x/2PWee6SilpZ8BKG
sdYnL6vqh95x9C5Hd/7G2L9/DLlLhDfXwVyU42hONimg+Pw1A0FBQhik93cs2aG0u1FIvL+G3CUp
NYREZVcBunxqwuEiv2+6c46cfHd9AtaevkjEU6E1HXLoSw+V6R4HWbFTbrJbyfLK8llaurhGlZLY
OT8FrrP3IBIBebj2Hpe6bdxIeKde/4aVRbSkpHbTZNJyntQJ6neHhgP+O/tJGXn6Funo/cjhLomp
wmdCUFRxp4ZItZ2yFnKqNfXLbd3R7GeuUhEHrfqpYZe7oyo1t5Qp1pbY4kSitYDuTyXrE8AOQZSX
w6+wV37cAvMMoQ00p8O2Rjhzgo+VZe4SejbCU7jq8p4fIe+SRLIJelCTyS0W2tpaWzQXWSXnsjSQ
kjIU9LMwbZujUmlwuL4K1p6+OKKMcUOnm4rq1PiZ3LaO1z7ykN3ShVmpaNwlyowFvfGlgWYv1fa3
NzMbBTV/Kmn14mVwdBrz9pj0472Zw9+oZT8ilRW47hJ4ho5A6UDbqD4l/FxKG4uu2GkKGT17oECo
XB+5lf2zxIFPIu2rsuf5SQw0fYSJnsV9ZuY0D2nQZTdmZ+0dlwjxTxonVeuNrrDdOc3ebLJr+wbq
SdUHP+Dy0n8e3hgVTAl11NkSOe8VyfuNzFh9rwVg7dfHaGV1LQHNRd0MBkQSdfba4L6T4hj69EZx
Qf4TF/rfVpG7FPmnmlVz0VfhqQb4wYF+XkUfaaKLOTJVOTz5jdSxyuHeOxPR7CUrR4p2QK/jqZCA
nooyHSNdaQCish7ms25Lh/sJuo4qGlyt2wNxRfUyIp1144nk1e+08xodiaZpHygBEqfxXI4Cs9L6
7AHcA4EXOQ4Rn6h73/HUj+c2TFE/uzK2SRi+irq3NmpTwh67Skw7OKd1Ty40Y8+mcrP7ErbMJ+oV
CvgLui9bzZ+rIsniaiD2C4V35A5KLziPM+p9glbUELnz5O4SxlUQM5h5fMrTjN13oAU84DrU2VCv
Eq9jAbS2F9Y/wkwmP3nXQBrP9drIpa67n4Xj/Wawn/xijaI/hOL5LnMKBq8O7sBuC/4jLx7RvHmA
Da1N40zZAV5VyntwnabZ1UNoPSimOsjNiyyHR0+fBOUdlziMY9nwYdgC2SHeMul4ceKDPBzNoST3
LY6EDSJzty8skIdRIcqCwrAqUZeeBt02umke4FCpXyC5xE5caf2YTMTcJ9RU22RKgSVVE783Ngif
U5glHzsfAasvaH6fDJJ/AkcNEq8FNBOlZXQ/QWz/uwm9qsINFlRXVYG+X87b8piVTbdL8qT+VZnR
3Q7hVB5grpQdPaDx9gbmMXt/JukBHI7wZ8CcFuqMXG5LD47mWzsxtXUMkMaUZ+kXnvTNV1RVQEG5
2oQ2snQIzyA6cRhZ9X4dEdwA4p/CaCGYs6dAAP4VOTOlMazAygwOvLXI9n0whYe6qbH47DzsWNk5
e5fS8UAxdxFIJsmedDNySm7Ko9cn3rZox+lOhy28sYVMH0wd5gfo0ofAPyu2cRuQwCMUOuNnQOvl
MYQzxrPUc7AbEyGayBLq7yCw1AoQl2uyoWWTnouKFXFjgKjNZD1uGbyytwaV4w7tQRn7vB2RJJh5
OwZ8JNtJDVAS4zhgnaHwHuFDJLeNo+V96Kb2W1dnWZzLVN/Z0APGgCbeMc+aUccagi1RCt0TE6G6
6HcCXJIdRwf7W1dVyUa1tDurztfHNmnCP2FRqAf0jMYULdseCH3ZwHEcfukQvY6talQQ1U1Rd5t2
lqWKuGXljkwBPDOkmL/MlJBt0rjs1XSSPeTKK7aDmKpzgfJmPIXA1Dg4JKp+C1ddF/qUpIrVAFy3
6pTcE5U2r2Iqs31V1W6MpLLYjfAAefW8oNyHCSijZSpfJDZhxOfA34iigOMQmoORTeRfATkxFN7G
8eG7WsHjPRimB4jI+GdTzF7sQ3U3qvq83tiL7nJfjfapE1Mgjx4dgj8ZZdIFyweERRhABHSfum4f
heEkN3buoYY2JMRLYn+2bpRjbn55gHnBGS93osGHSHdW9PwMXNWwu2ytEMLOUCY6CqqYgsF883PK
Acu1xmbHljK9la5o0Zdr0j+J34/fcjecP6Vz3hwqpsY/VnTuvQhK8rPqnOHYuE0di5KJQzpU82MJ
3FA80VZtdOaF91me5nsZBt1uTuYWFWnKaRunsGa5B5bTi0bewaQDZp7lY1Em/s5rlQvRD8tBi2WN
an+SoM7E0cH/KtDmLS7nZW5yGmUjKe77cOqaDfwMgFrzYYLIztTH5dDHzl12SS3/ORrNMHmwEBra
M8ydxsitoZgAwc0qYhVcd64fjStH+xI5qbXP8rRv2nPRyB1QGmflT2ej+McqlCVu0qfSB0EIt1n9
AOFdU/M9M+AxXf/tKwXKEi8JsSuOIJ6oc+B+yrCupoRvemhJFs4tGeeVxGGJlqRT2Wm/lO3Zd5rv
fRjeh/wjMuSX5JD8/7mVYeW6eT4lJ94JvgUDogfWU2Aa6m77oeERi4wdHfukt3WdoGVi96xNfpqW
mrguhl8Q7RpuXEesjNCSOCTakOZZMnRnMqqngMERY7I32pLvNw+RWvz/EWJehTSWVe1Zm3i61yTO
8g1SZ/8WvXjlpy9pQ32VO86seHiyqvpFyF9WiNfrI7+yqZZwcWbc2u0Ma881hEyaIY9Tt44851ah
t7Lul2hx6VYkwMmCVVnS56KbDxwiv0k3/aBK3khr18ZmkZTrdHQGyAZCGLr/yi8qHT+vj8zacy9/
/k9EayaQFwOWtmfVzs82tJ+9Xr5cf/TaqCzqbTOijwoHTH3WVGxJcFem1TEsH9Q43dhPa7O62LF9
UwgyFxgTpMl5AEvIveVP13/72rAstqoeVAoFAzw6JH/r9hX6aNefuzYmi7K6wRnVSSfX59F/RUNg
53rIeftkzwEPvv6GlV++BNPigHecYoR+z4CiPTKAyUdDfssYRfzX7XunuFoCXfXQjnJooaPfJ8bZ
EegjfbZlExwGOua70YMlWaeI3XKeNl488zx9zhtTRQB4FjLmCUnHXRvW9hy0Sf/kgOuyE6zxHo2Q
/je30OUPKqruvgBT6xPE7asolWgsK9jY3Vdo9T5kdmi2HJpFezhSzCdDNL3P/G6WEQU+jERzXcOa
fRqM92dqHLUdcudvlY3TT7C/1aYvIBe3cW0wNpvRZSxFkg12sivgqRnlYCJd8qxg8FHvlvVxzurx
2LcQXY/hIWYf0pTkQWxDrTBtwoVmF7Xztp592L1Zmu4C2HC8GNK3ANf3uIjPRQ1cLqPGiRwgczeO
xRWqBJGjK11n4zSoMAfh2AeRz/7PmZb2bkpsvvMFzEA9c1F096QF7tYRab4txFjc49Jj/qYhZRPj
vl+JSJmqOqRwjR/2uNqk38vBm4sIfX+7K7MWJUiY5W6UqLJ78BOZPKRTFu7zyctfZrCFN14AyecI
ghTpfYe9KqOurcS9jzvz76MOmjjoS/+QQ5J7I3nr/ZyD1PziZPZ2HnTp0Tez5acJGefGm2W4Aa+L
nlBW018edfJzGI70DejAZtNqKYotElm2K9O2RB3bj3Laev6c7ayTyLj01RSnU/MnQw38YxoNKvfQ
ZS+VcNWBpyGLXYdk33IBWAnRjv85hRXMK7Nd1m9KfNGGVxnyat8AgIs/jeq6sOe8Gvi+8KX/ypPm
omiVqQNsAWQNAoMThJuqZekP8FTDy/kbfG1JlwZRqkRWRo6BVANLckixFCHucvUYRE5WqYcEFh0Q
3m78o5oS1BQ24WiMlommZ/zM3DtD+Qn1oimcqolV44/11oelmbvVQVGfcXDqk+DcPlsrhy1c6eZd
keu2jYB9033UhKz7Rjwmgdbs9cW5gIKZRbB5P4e2Fo/wqcFx6/Hyez674d/eTfJfEzqWj2gDQtoe
VkjqTbS1/eRVrqKxGyZzueM0EI8jLHRQ8Axawb0v6R7QHelOA7+sgJnXZ6Jo+DQ0wt0EINfHJlf5
rixgI8B1pnXkazpFpBmdXVdP6uCapN3ULC9PtGKAHDbCOqhfaXHSAaAtDKrJu1pr4ClRpW2QinD0
Jlp98P2+vzPY11vh2RZVFbd7nsz5tgrbbOdqcSkyCr2tpx4FeTGQu5ooFNG+O+611eVBtwX47lz3
YeQW/VdSshR6mE3tbczUtGnkdtY8Q6UtjzPI1z1fyoonRKoZN/7eBNOXnAKDaWeFlRsWoByWff00
FUn+IvwRpnkYgGkfeBnktVMZtMdyIOPOJnN3X3tdeURFGHxKUfvvKuzZ35Ih5KCSgUTMKBw8F6qc
F70M9ZYGPv9e1oZtTJOb+wpCWlsQnoEGdHoJ9IZtE0x5ZWn7XAUTTAEKSrsuIlBlPjiemDbAWjhb
3HRNoBvB0KFlrDoVbTnHQBc4z+0QlH6MQjrYQ71r/kHcEd4ZFUY+oSX7qqux+inBztmWCHj7InTn
1yJNks/u7OdQfUp1VKchV2g2sPIu84j/TMZwesjYXD1BRc9sCpAqD9YU9pS4mN42F/KxclNzAMzF
21ZkgqAwIGtbaqX4GTi2j2Yz9z/KIp2jJKOujOa2FbFM+uzgNyrfTp3bvOHGbtzogeocPseBhFeB
W+4UQ0usIDVWuTuiemXOVG2VrZNdntP0rZqSGfwjbsH9sRQG8247IjUUKiqLAKUlOratm/LYlEoe
mEIDr+rDT4E3gOTtyEtAd7ODyyCe2vgsfAoaMXYRiHaaR3VQtjvNAQvyGOQKNKg/EYrr6SGE2d59
DiHOasOsz3YjoxqdFpGCO+ViWkbJ7txmLD8liVt+Gkpg6Ty35hsRkuyNuX2550IWZx/IfShIuvK5
GrNsV9U67GAH01RfnM7r4QKNzXcCUQ19CVbqfYI7zF+OyAb07VgXU6jWHQD5SXZzgy1AqrqIITUL
AYAOoDVoX5s9ZreNYDIAYLpHSVwa5LJlBlvdiAbjfBw6CNFEftUC5DpWAzqdow97McSTLL+082sG
Hdycee0deFDmy6iERQaVBNu2AZphskLGDQi0XxRzx603dHkcSEifjqKTX6tkKu48f4DNbNKYF5VV
dCNhRnwYreg3rupRj/t9FsuadCcXLfezw6BKEvnQBtwKVrBdUoWQtiukn186qt6urTTcqrOxPI2p
pXE7+cl+DAkIDw1iixPOP71OyO9gatltQxy+xV8mUQYsywngJ411Becr7g8QdUEu9eha3F6hn+no
32lZjwcY8fLPOH/IGUZudI48gyiyww3HJ8+xLewIXUU2tYVgC9gnaflU9KPdNWDY36HLDip3YgjE
v5y2/4H9wb7mxHNO5VRhWzOjXtqxI8ckq2bQpQlQiJ6eNmFCpxdcnxzSOi33yJYMVk7L7rB32VM1
heJXjz7fpkHBufWLRh3QcDSPYUnbQ54kNK6hab+3UxccTU+mna6485Aqh8RJ0TsPSEy9g2HuvBGd
7R5hH5c8ZXnuvLYFad/6zCvfBtvXYKWopxRWulHRdP0GR0O2d1ndXY51+LNP+byzWJIH1jEXXeHE
bDx4x8SaZd1dCS+GbzrHAbARqa3uSlh+3/dGDCic8mFnJ6f/bTq00XC2Z0+FR/jj7MBTg6B3/rlt
mupHgaZfpEI01KbWC3dVWtBnAXmcZz8vmicxkvzPFPTNzg/K4Nx34oUXEHNTkmX7JtDNnZyI90o9
5fxO4G76aiz0IdxipHanEWkewqzxH/vSs1HIvOHHMAXkrz8E5IQPtltXJ+qY5gl7QbMg3IfzNL2x
DpxZYQn7bXg9fQPmHMKQvU52uIqqo85T5D6Ze/GrTvrinpt6fpNoxkpcrNXmNTcy+6FM3f/FMd/m
EbDG5Y8869SzyQSoS5hd8iIKF6jUsTKGRl0h0ToMZ1u4iFaqpFuWQaQlklDMQeOoUekBB3aHvpfH
6ocUtfpDr4vwoa6c4W4qGNmCuum8tdZzHkcAXtpoBuQVrcBRVJuK+sOpmYNhw9wy9QE8EsG4Gaxj
30DBbLDWG3Us2qqDwBs3T7i0SKNaIQXbZ46LpmdJPntuhc6DFeU+oE2wD9OmiieouTzXxpb3Ndzk
9x30OeGK3tA7MC7aTQstloeMTLghAY5h7/cBfypIUrxJWzLA9YQ2W8lGvg21YzY4nOkPw6iPE8QP
g8iiUXzQtgmfxt6lm4JA8igebTNtMX7h7yTN/Vf0re3lOqbfckG8uxzGZmkEfQ1wfE3ofg2yHgyl
cvSARyPkGHTCO5qyTwkmb5q2pJbyscjcSkelDizuVhJvozJbbyAgz174CI2DLUE7/TEbfPEQateF
uN84brMeZphNwuRjk/LswRFOtpvzwf/tZLSBTjuxIkJwYI+udjbMgSE1wJX5k4+E88GgLP/TuVMZ
AkWsSMSs7I8QRHKBL27BY0yUtvcSqd5zaYHYq1uneO4cuJNtUmRViPG92lIz7SFXJvYkqYM9ZVP7
jHYF+0RyDY3Ugs/bnKlhP2lcKtm2ImDrcwdpu5eqP4Oy7CkrUzduh0G8TDQry3iSNOMb1oS3DFZX
6uwl/5DUGg3+hKgzBM/jbvqKu0FYwn+w37moiOnouV3qUuDEEghCNKda/za3dL9Wqu0lDa1DA3hy
LJ7dYx0i9MfUjwK5+T/Ormy5UZ7bPhFVgEDALdiOA5k7SXf6hurhawYJMUlMT3+W+yqt35g6vk2l
JCNpb0lba1Byyxtx5bKtE9Hq2jalMwRtMrtG7Of5ozdtsXvXmtagJG3XmE7aGagDBw/Y9nED2aiF
rTV8GqxPFZ9l6Z1gMgA+o6YRq8V9a6pio5i0UiDUmWdF2+JpYXIg7GI48STpV5byO7wVcJhQkdc2
LTc+YWVBktOnffoE3ykHcLfyLkGRZgckQUToQ1kfLhdQ1haNVrZCfTbA3RCCQQVOmqMNlJPxUdd+
tJjZdXUrotWt5nqAyk5+EpcQuD8ScAEk6x5Hc9jySPnLijhTpSFa+UoZlBndgHcKmYbVHhcoFuW7
6o1+eBGU0nBcnTfKkmuDpUVvCmtAb+pFm/AermBNyHBBgo9d1PLruJ6mTkQrDD7CwiPrEt9FmoaD
Ey4toWUvIduCk66sWp2HJnt/FH6LilnqjSqqSRaLojuWtal25uhNoVegmHN5ba0sXJ2TVlWMeM0I
3EM5APk0PHJRR6z6fl3jWmBXSprlbKI836ZfhINXYreHhuZ1+HYcZf+NObP3jdky6KmELndG8ZU6
EKcxtqTYVpKSbs9Z511pwC8FB3pf7Q0c0ntg9C8Py1kPWDzs6CxzYaY4o6PeeFt2PUooKHZD+XZi
wxjmMGj57necvi9BOjYR5131sEhR4MbI59uOEFrsU0iih9y2e5xpR+P3VOERPwd+DeI/QFvk/bgl
GLESSzph3bZKc2JcEXgzQWKERQWSwwx8BbWve73U+eqtbTd46PetOIXa013GLPgHGM70vS2MaWOw
V75B56xXmQ0tQlXDo6A24YZ2KzwfU0lwBbmK3Gz+D5XQdO2+mYgde1YW+uw3D2Ag14bc2BijlYWo
8wh56fmZKiYn7jyUMkrCj5D/39geV6Jft9H0CjDjllnZcZm/9LWKxuARcowbqWXth2vxOfQ98YyR
LkhewzMI1M8OKl2XI2it6dPfP223VbVkVqZQSctG/yuo5TFn1e66prXNlijijVMj7Rj35r0yPBTV
ui0h8rXh1rbZvoXeh4d0EOdqDKH8ATVnrJrrpN9MnVg2EJnhlo+Fggp+wL1dg1JFMXyBo/DGqK/9
fG1rzZ2h6Cdl2TFKBWFFscatj57+uDzuK3uezigjQQZETaqcGMf6Eo8UEIxaquE1oE5cu+JPx4xr
3AWRfXXmY4bqxOz41hIH6Q9gPKK02jp8r+QaUzshL16BemHg2jHQtfKAJ6PqGOB69GgNuIVWkF8t
N5LaykzoHMhlmVlgQCg0tn0/iMDFGiJi5d88Izhcno21Dk5//xRgxQgz3cZu7RjvpdHkv9LlYaq3
9r+1YdKiV2WNpxra2bCcjToKbJr4VrY0bGt6XUrW3TbBTvR8lOxmQIVFsOsXthepe8DZ9q3DG8iV
c6AFcy0q+Lefgjnzq0gGC2S+fgdLuhFra+GgnZdRy13KlmNXMcX73KKgdRTlwYX1Ol6QNj5gbRq0
cJbcmKAOG9hxNRC8kWa7ussPnfqFC+oVHwHLUN1s00G5ovUD8HxSifNT9hqU2WPO/5Tg47Ses7U/
nlurp140CFRPhBo6UHZvG4PhbOwMJA6Coo1z4rVvTFT2c16Vkx/OHisOwAKNe6PM8d4GS4sc/x4A
GsaYp56W0hzvQICxbiE+6wCL6PdRd3rKChEMDqBvA1+ADfNalCVluzOBXIpUo5o7DikEHqqx6e+g
OVI/lDDpivzadV9QxqZ7bxzmiNsyf8cBR6GeCYbxGLYsl3DHY2xn2yCLh9ZoqxgY2QEjVItYebmv
jnh+RD1WVc7RrXP5Tu003bgmnVtfp0HTUpWV+3aLZ1cbDzlwxqLsoIQEGXH8VgOU2A3dFcKqp25O
a+9THrEI9KHIbDVJ1x1bVGdLMBsAI91YweeOAafWtSyFWp89zC0YfW6DH03EYarpFceAU9NajiLL
NPkoYYMen7348A1btmQQ1lardr6QRcFSCkpBkrPvUIbYOXgplc7X/3/aPv1qLSe11ZhnCg4wSepA
8qOAfLT3St0tDc21n67lpGFZYAk08yWWQ2JMEEtW7znkGy//9BVJcRgM/7tUIM84F4W/+LcFYYJH
JcjLB2pWeI71IELpMtkkQRWgcMx8nGwiH570+8oaoIzQ9/IBTrvBoclnMBddaFNf/k0rH6xzFlsC
zH1bjma8ZMt3Dt1ryJibNwbeiDcW8FoHWuqygfAmtYMUbNh03xdfwPzZNf1/l3/9SnTo5ETLNdOs
Ph3XKk8cW0J+uH3z57qmtbCGjkfn2UVvxxBsjdL8yVJbI7L2o08j9SlhwElCwqUeI5Ka0xxCZ/HR
ElOwMZ/ndjyEh+4bqga/HxgsdKHSVb8D7P9Geuem9CFKVYJUfnlo1qZUi2/VmVQ4gAPFynbCvrwH
CyKc2BYVbiVt63zNlFOgcWvHjOf2J1+cfWP/Srs6nLHNGMXG5K6NkhbmJZDhuQ8kUex7Xzr/O+sD
KLR2kVuoDcjZ2kdokZ6S6sSIsaF80LL2h2tS51gI00x3Zdmg1lIyZeGtx5t+XjUjOpFTLk3vS1ma
MXFoYjJ3z+rpSNnH5dZXFqxO37QMIPb9iuNSBMsM4X63nI2GVxbS/3iJAkwOnajeiufJ9Q54cUnc
fnrKO2NLoGitAz2IDRvSClVtxoU/HJdCwU0w8x8LyzpcHpmVadZpm2651DBzXSC3N9T3A05TYWuR
L3WPyxwpf3rUvu4oo7M3haQsyHPEhIQOxT5v+L1XejfL3JEwD4yYbpq2rA2YFtqzKgfBXGOJFzln
+8p000NgBN7e5ZVzc3nM1rrQNvC8rG22pDJLaj7Ghud85UP6vaDXMAGRAHVrgCoYrcrNszFmQxOj
8LYD8+wNQOSN3Pf3vUCv8p/a1yIbr8i1eXL1ihVsb0HBN4ZDAbzivpQSDI8R4MA6XPhU/vD6yUpw
K27eTjatkHHpshvw74oqRMVI7RroWzVRPtSoMwBcf5xqEQTQCYYEXFSA3XZvVNkM/KWR47WiMuQj
I475Vfh2/r4s7vJfVqj6QNQwPoM5bMeuBZwSPLNgYwlbAgF80Dz+vjxhK4tcR9B3IweuNCVt7Hcz
D/NK3rPSf3IDeSjH4Y9H8o1+TieCMyOrg+ilTbwcIJM2nmrjI60A7Rm623ziT1UVRLSZvsF7ZmMW
VzKaDqoHGBLAmybtQHKzdyBEZaHFt0TG19rWDjzWOLVICm4XBwvcgBRMu6S10OtOUzqmfq6cCmoM
EBsAvW9P0v77xMeDWUCf7vJcnwvOk8CEljBzkNBt4DdFwoAKE23sqWyfe0+XGz83MqfGT51+OvgY
1lBkPeVdMtjsrrTLPdhSv65r+tTlp6ZVAPUcCNLDfYLkQGW+z2JDrnLtN2sJsYAGb1W20IO1KA39
6aHN3i7/4nNHkNNgaGlwGgeTQXuRxvZA36su46EL2zslAMwzx25L9nTt52sHHVAivKIGxy0xUh7R
AoSt8QQPufwJa41rqRAv2sIzJF6E+yzNwtyw/qhS7C+3HZxJBhge/URTA0PLlQG9U4hwRQtzHxxm
3IDxdycUeYAE107Z/aHJ6BWb0qk7LWiHhjml0QL10jT3fmqFGfnDgHS9/C0rQaUfc4IUyETTgpJY
Ows8mniRB4yLMZobza9Mg65QYTRuN5q1XyUuwZAIwGJARtryNltZpvoJxwEpfYZEhBtbQDBWwLlY
f9wefJWtBbrW/umjPgVuaZrCrsyuhnXIQ+21MDhMmP9iqutSjm5AOM8OaAa8rxMQHIrQnL3fLthf
l6d17adrEVy5LllMp4QiUtng1coFogmYsjL0QWw4FDCGuNzN38cNfV88rU0thquimEph4v0aT/5Q
bKuw54N2WWQ3TuGLm1EKaPQH85gYtW2D2GGxR9eqStTxDLPcXf4Na0tMi3Sl6ppIhGQsjeqlPKEj
a/l6VdO6KAXPQSdhFDr0ljnBVLEYIwP48o3QOHekwNDp2hOOGqagGAErmQvYlhpgUjvLUzF90PmL
W0BpFX4dGz2txLguQMELOUnXd6Ae5nQTauXgJpstyMgNRLk3ulhZb7rvEV+ASTRn24kDF6LDZhVO
QNzR/pWIl8tTsfYNp79/ikVAb/Je1NiSwCLGRenrAiSqNW5lwbW50CKdCnOxWkdCBa2060M2W/0h
x0v1kXOnhZaiMsgOIOTiluNe/Pu6D9I271HlJhcSH9Q4+xEUj+UEY5/G3eXW1z7I/ne43I6l85Ti
8c7g4n42nYSBlzVPDJjkcj/AhDxUvbI2OlubGy0JFG1m8NSEsL7DpwDhnz2UXnFnldk1hcBTqGgh
DqVLxQMPX5Om/AantDuz7yARcGUG0U/ckxytqbEBgCO1ueeBfwDU/Hh5HlaGRmew4vl9tGBWCAgO
JPsdb47U/CVwr3sD8/UTtw8ENw7xC6Ju4XsbZgmlGHYL21DGWolpncTqyUU2FYfoYFvdcPtFBf/h
iaQvt378WvNaRM8+rIjdAD/eLm/xlPdMIRcxU2gFVK/Xjb3zbwxMluyoA7xW0pnqhlL6PqOWDIPo
fqOOdmrnzN7nahFc5zOUEmvTwuYG4YHRg1CCn2+dMdcWjhbAYBuk6Ww2XuLl/LFaSBq2ox9VJ374
5dE5W/BHUOluMbPh933Ac5HQCfo3HrylHvBctET1gk2id0gQ9j4NEqhzTRDLsLO3Ku/8R87VdOd5
VfVIZV/uOwtGDtftIbrHwoxbzATAuJPUc+2GlOS/psZ8KgfvwWSojl3+7JVVR05//7SPdBXHw6PV
u0lbpSGYTNP8UlQ+9Nm/XW5/bd60VJXRHNLX2AAT0ziV5n+PrN95cOi73PrKr9e5vN6p/IgLjQNd
bRrCizTyAaAA5Ds07C3D+5VVrSta+KgM0ywLnES6S1RYu7HZ2ibWfvyphvNp6N2F5qxr8eMp3VXO
R8ug6Paz3nqxX2tdm1ho1g4Vg4xNIuhPp3urbVC72hfmbmAa1oZFy1aiB9uhTVOaQAoLr8XV0IRA
QW3sEmu/XctUrsATWm6fRmasQpXeGVC8Vv6P1h02UtXKqnS0VIVgBgeFlDgG0CpiDoms+iGrtpbM
uSIcMolOAcdQ+wFpZzuxarCPnOYn5M7AOg5A84EYVxmlSm5sSSvHGp14YILtYnTg6yUBiD5QzwDJ
+9UFL2yADo9T/OjNrXewtQHTwrjtitYckZASF1T2doSmEeyodo5atiycV9aTzkTwGS+nNseXmCIP
ZfclLzYS0Mpk6AyEZuZZjuI+TQY/72+DugU9aK7m/cJboO6h3ghSpsv2l/PRynzo+H7Wp6iWuzWw
2HicPqSUQQlIAP86N3iY5F5pF+GQ+eyYL3nwdLnL89/n6Y/CpuWN1swrK+n5EWbbN8LJjk33s6rU
F9ZsxOP5yfF0KdvMXQpLNgCAd7IwQdJJ77tFbL2CriwtnaugbEVN3Ce9pDFk2Nf0mEKu3XG3zsor
Soq+7pbjM9KxEW8XiYfAkLwOO/OmAWppzCDcaRth5jwGZQcC9xYadO0kodMXSviTpw7M/hK7ABPO
+1ksPxt4oU7tvVm+k/6X6T+J4qvZPk44f/Xui8Rl9/Ji+IuUPXMG03kNXEygnAl4ujS2jPKueqeW
FTIQWOC0nB3x0hlSQ95OXX4DgM1/k7+Mu3ygr2ae3RaWe1Bdt7da7zqhRF834XGkMsAba60kLWAq
PTvimRX1rQdM0uXPPb8ufZ36MJgT5C6YcJPcgt+7JLB4b9+ua/oU4Z825yowpZunHl5omy4qpzL0
mi3yycrupnMcRmiS5W0lrYTD0qT04fzd3bkDC6Hvu3Go+3t6O7MMdLsdCcpx4yLVJaVDpvu869kN
xKihhilTiAOA1B/NTWccO7wf1GHbWfXRgI3qI5TknKM10mmXddC8AsuyyyNegqcLMK8PiPA8/gkW
eAIuXlDAnyM3vwjfMt8XPDT9pJYBVYWxltm3rg2WxJ6K/IPAfum5AON8CmVrj3eQb6MHoKSNh8zy
DAgopMV9U9HyNS0pJL4n4UPx77oZ1Pb4oCqWGjarMjGCFlJsRRJkzn+Xm16hD/k6Y0I6HsoFqmoS
XrfD71Q4xiGD+MVxMr3+F5j97sM0c1dEc1HnT9Dbm4YQ9ab0CeD28WbsFehql3/JSvLUSSfW4PQl
0CNY/X0NOBBh75WkX3yLbBWs1zrQjmLcVL4jOt9NQD+JsmaKhFgiabxc/vnnNy9fZ3RItw8AvJ0h
cyoMct+zxoEYDySXnurBHd6403G8aytIgl7XnXaKMaqZlxbgjUnKpTqgPnrbC4gVTnR6AvjywRnb
jdPxyouIzvKAL3UwBtD5SZgi0NnLoAr04HJm7zrR9FC0710ANh2Q+r16gKKI6Q751hZwPrt4ujx/
2pW0XtzUTBx4GUVdYx/tGu551lz/mvotHOVaJ9pA8rJujZF1VsLSrwoo15I/O3hL7+1flydqZdXp
JJaFeVDfgLBJgn37vTDsGftXsJgNJMlc77rQ0YksEOYQvC9Zk8z5/F5kUFZfhryMSJ5ZGz2sbE86
nQV4PdKyybETg7gP3G1+w/NxS6v7/Az41mnkPu1PqRu0JiuqMWn7+lcF3cmwhh8jRCnsb6PZPF+e
hrUP0IKf5R3e2rx8gMhX9ljM9WEBlfRy02sRomVnSy3GmBLYVcFN6qAK8O+pd5fPU6QKVFHGIsLL
eUjo1nCtLSj73+Fa6iGtc1JCLlfUd0TMT1I4P7OUb5101qZDK/kC5WMKmTUkSbM5AKbEBD1tqupg
75/2Wb50jtxdHrjzVwxPh1EKLnIIJy80ERXMyQc7vZeQrw2CYV+4GRSvpvw7HZuflzs7/1me/tTq
+U5hmx3c1zx6S/pXSPnuTfg/8+k6QUxPf24dp74BMB03/QaQabuvbsTwFgy3lddu3PTPfwEOI/9O
fEUp790KyoPL8iDqe2euX3JFj1ZKNuZjJUZ0opAJDS7IrwJATdOv1Huqx6168PmJRh3h318+mzUk
xpzaTuZ6PPDZ+AlRAygIjf6dhCAmWZrv1GAb87z2Eaf9+VM2wXOV01OVO4kqlnsH7i6hNfXHy2vo
L034zGFUZwdBRwUS6dDYTrLFbr+09uQ/EcL8p1L60xtMKN1doJbuT9Y07q6ggQjlSdlXMm4UeDyh
kAwxDcfaedLL9iNctg81qZqDzewAPoYVan6eEkdjJOCjNo7/bLvjHEOyatxNsvVvIO0LYa6sV/dV
7UGSbKBbGu3nDy+eTiYQQPqbjLtj4hcoByP8WPsEX1/14VMxPkxNitclKaqby8N4PoPBVeffKbIM
p6ssCFInTZAd+Sh3NtAzuLZd1/ppYXxaAHMFORZSQAHIGKtnt4WPVhbcs6r7uK55Lds3rPU5tSSe
fVDQa5pqlw3fKrllQLk2NFpyh+9nNcLDcE6ytmch5OweyeT8gltTtbFZnUsimGe9Bmx4KfPoaJC4
aH9SxULheZAz4bvM3gJSn/uEUw9aAC7DgBdK7BJw2l1AEXOaDv5ohXkQ3NuqlZ9brqcuTh/3aYqH
3hxMwDdJLCRLCu/Bp7c2INuw8wi7dCPW1/rQFmmaUawf0yUxdLNrEHgYG3ee4OxlplD8qwfQlobB
2ELarg2atmjl0tWu9K066Zo6Vkrtg4HeG+NW4lqbdW3RchvyPwx6C8BS2m2U8iC7W+C4s8dczTdz
XfONyF7rR1u+jAIPBwdzO1YtioawZ3udfeOpz43izgRq4HIErs2MdkChFUqgEH0n8Zi5M+TZ81vY
hvw2pXejxvarV3aHy/2szYm231Ku5kEt4LxljfrPNu2oYuWPceh/XNW8XiaejcYBFQ333QZi534+
o7J6X1i/Lzd+bhdEhOilYpG3DHyJSSTmNMSszo9Glu4uN70yLPpbXjsGrHZNDL+Zyw8jM+fIY8tH
2o9bj0lrHWjRDRPSNu1ZbyZkQIWneZG9DEtvo8621vjp759SBw1ITUuXTImVPdiQWYU83oFvFi1X
lqZeAIYvRV7OS10nkLNVR1QDzBeoUNZ3FuudHSkCfvDrwtkCQq5Em14OLoEzYZPt+vESjL97276z
S1YAEUY+vHRpwsvTvdaJFtLEVkXfelOHwqc4NLMZhDnlCdwtfrkoC1/uY221ahENEkkr+wFwOYgm
PFhseBWFtaFjvjbfWhBzv3fdGnKBcZHTEPqsIavMcHG/XP7hZyvyiDO9bAvhOtyWrMFMDLjztNRm
seOom8w3f0PWNuq4FXuL2qfB/HPmW/iBlRnRNWyCgpUZrAOWpHR/jra9gwpp2JX8aLtvG1912hb0
Y+7pq07L+1OQ2Hjj486MNG4sULAPjCE7wkWmfYXgvHoAqav7IhbDiiE9S27agJqvk1hs0Nht8900
BH9Sk7kFhD53dTj9FC0ZQK+06xcUHxKZT5ELd4qCjuHYjSHEie+t9D8VbKS1tVHVEoPHi9IW9WjF
ZFgEOMR0T4l8S+fxa+o1W96ua52cAuDTwAKv7OaTA+aRVMXs4jJAg8dy7NwbsDaqncSDRrvxOSvr
3tZ2fIgv234BkEVipfYIKsCwm0n2YbvyilP2aV60tND3Xm+3UMqIwUuB3ieezn8LASnRTHTVr8vL
cCUr/E9FFW46s1KCxF3d/u78ImnM4OVy08HKAteygtGBlZ43Feybm4mHznh6PjMjvMA8ejJ9tmof
vizDf2RgT5f7W9kX9CIqrchc9+m8nJypPTiN2mqKfP+xJw20sb9e14d2yXYFN8CBZ0E8evMuVS48
pIrQpn+KMQihm3m43MvKutJLjaPn1qaA83tcOsutkQke4nT3FfrTfnS5g78r6Ezy0UuNE7zNp2p0
Yag1Taa1yxtU0MreFm95mi8woxaGE0qiVLMTqEnici3yR5Vb5GmCaSILvbqDDqnbunEN3bgkSIX7
JaDU7cDBZ+K75yn2mAUpLyMK+7ajwPNPAqNwECEu//6VVatrxYy2MCp3kCYMj8t7nssdYd1GTK81
ra1a0Lcsl5oDuMEzVY8Fs8pDn5fFBuB7pXW9+uOX0hphmAcrOMiw30rljQ9QMkg3ImAl8+lFXqdq
mq43J5nUkJj152qEVFR2n+XWK4Hpz8baWfmEv6/Yn9JrOgTV2EuQ9EHikA9z7lAAlcutHWJt6Wsp
lc2T1fsTFCaVHdxmfvqKB5c4W9Tb5YXzN4TOLXwtpXawDzRsqI4Dy12bx5ZX+a6ALsnBEt4fq8uK
g8Ea68A6BRewkpPbXDTO0ZlSA5YE7W/mFOkuC1gJYZyhe3aDhrzWUCPeyJjn92FXf4sxWc1Ax+um
uG4GAAezAlr47Ws1Oc/grexKiNvvxIjT5+WxWBlqvWAYnIyXem+uk7ond7Kkv8eqOdZes3EJWFmM
uppQOxcD6Cu2GeNSfJdBBiZ4BzwLZn9bzyVrv//U8aeFaGV1C6nghcQ+pE1+QE1dxD00MmMynh7K
L4/R2kec+v7UByzoOSgZY59Uxh0t62fTuoOiyg0EgDaiaWXTMk9R9qmDrC94YXMKlvE8HxX9ggJ+
VJg+npWqnTcMN9d9hhZVql8EA1/ajguwuHDds2J8FaSY+RB73byxN67NhxZabgHKzJjCQ3Pph6ee
9DdmIA6iYofL37CSd0zt/mL7akThVM3xMLg4hrOkr7v95abXJkHL+cJf8jywejg3wH65Z+4v2sOv
GrLL/1Uz5ZFy/LfLHa3su64uKTRDDLkCU7JO7O/y23Sg8WG6VTcAvOD4+JO+Ol/oY/Zk3qWJffzC
7/O3LSHZ83Pj/o/I0KKMYRbo16he26CNmA/vui3z1PMz4+piPIXtTcyre5Vkqvxgo/thGVuabWtN
azGuAi8TGUGJpYOUxkKLF59epUKG+rheIQe0yCytHGCCvlTVPresP3xpoJ/uqY1ldT55wM3339gu
OzP3S6MaYxc8lYcyJcuLydi8E/NCvmYznTdyyFo/WnQPw+zVRtG1MH9lScCh9A2zaWiFH0RubBQP
1taPFttmRSrbnEvMQ9dHTlW9d6R5LUt7i2K1si+7unxOMAWw+lICpwpn+JY6JdQD/rhwQCrS5aGF
Ib1hw06WqniEsU5EQd+cfDfyjCGUZgPOJQxmCxZB0+qqZANvxH+nLgMCfYJ5V5NkbIw7Sm7SZdpY
FStDqYMjLd5LUgc44cCi6VG41ZOZGXu7IFdVPF39vTdzMrzNqUUlQooy8izyNldLDWr/1lI4nyxd
nUbORAD3ibRCtM8AgN2hqHoMSAoLoxx+I9nucqJcG6TT3z9vix0sFXkNwNQs1G8QJJOWLI+z5FvU
15W8okvpDDCjtWzHwDm8bA+Ed6FbXgUgRV7xtXCsUTVf2qVTCaA1v5AXkyow3jJCukgqtm/l/Ewy
+doJ61BXmy5lawOmBSjk5AenqcCb8Jd6DynXu7mvjtTZOsytjZe2+ZZlBq9YXOiSBgaXMvBUZATq
GhHn04Bp2+8wEbKMs1TJXH4VgO5Q75c9bATy+SKEq3PNM8ZgR0Cx8bFmxAvczJviJ7Z6M6LBYv3q
HZk/miMd30g7QBEst6eNfs9C/vBROhRisCAgky9dk7Ssh4HCYyEfYCqB6jH0KEzrQJzloWh4XKNo
IOtHK72ulufqCInZsCQ8Whr4Gk59GeZp2LTRwoc9DEPCZoGz67hRnFrJAzo1vfB8wvNF1Ek/eeZb
Bhfw3eAa5JeoeqgVl5kRWaLdkmZZWd46VX1JUQcjymuSZUwcUUQ0k6HfLxuTtda6tlG3Nqpq86l1
OX0tnTrKUG0LNo/4FDnrf6+crs5TV3i/hpcGtjZsz+4PAxK6JztL+gcOR+XOXqp8Y0LWvkJLARw2
6vZUIe+MdgDFUAHRiQLiPunGfW4lBehU9WJo4IXSFiJZjP7WlNOBEXvj/WCtaS0BkAwyqjUnVRKg
zDSI+mPwiiuQlQhDnYLOCmuiOUdeVICGHMbF35k2DXFVse6yBe5fg2fcTEvg7qEbcQ355dSnXiRM
8Tg/QiQgsbhBYB+v/vRFCYXNgWxBSVaWlM5IT6tZChuol6SWwEe09YF793Ly45SS8KoNWCekkzLH
e+dsjSAGvLRBFqbBkbpbOk4rdQ56WsGfdnd3gaIFI32VGOL71EP01FWR4xhR2b15tnvj2xsRsbKu
qBbXikMxr+MB+nGtaO74rU/JRiHv7+PTmaim2i4PL5vJlPDvSwJHyZ2yzDIKckLg02iBHV5DKyxM
y36691qPHCGolB4mnjlfYa8lodk30hDe57AM67MqFFZl/+Fl2kOEFSz2sXDmL2mRkY/AtsjzLLi8
g62Xgt5cJfZQUoIbRMHg3QAvtcM4TOXJf4+/oQjbb9QR1+ZHyyR97XolilEqSRmfARrKD63bR6kz
fng9KF3MgmP9dI2q+ClatKPFsJCimuYF2iCgCHUplKblsSrr3eV1vLJL6dR3v0U+r9JcJeZJNrFL
QCoIYaiyy/h9U9sbF7CVdaYT4GfYgyhDoBPZf8j80BRbMJ+VX6/T3z3ZqRIqYwomxREx/3MDBSgG
D23U6bZ21rXffur6UyyCqQp147EYkzKAF0jrm++yX/ZXDb7OgC+Wymoma8ZJWMHycpzKMrRgIAWL
x2UI4cx3z0Txerkr6xR3ejwC/GhqOWWszTEfm8xN1Fiym6ITAD8GsL78CgrFfNfgOPy6iKrYZbIw
dsQT6W42SB5Ng20cmobn0dgo9n75x/w1gPjfH+Ppd6RKTQp6ys2UKMMfnoa5Ko65kZEUdZc8uymD
IH9rPG+YX4hFi+7QZY50dyin2x2qTnWwswuPHzLul2aUlzIj+yUjw60BLZrfMujnJWzgS/sROHkg
QdCCu8rGhJ1bDL7p6We6wJ4USUHqSVyhYJ1GE7s0N/b40zycGRL9BJcGQY/YH2kyihng7QKy7BCc
vM7p3NfLqMMAveqxA/Ic9q5BWC6jiFSebfz0NYKeLsheFFIOJB+Q3AEzAbllCWW+RP7Mf7CUNbe1
6n8uPX8VisGyOe32PV2OqoZT8LRUOO4H7ZfL6+pcOjitcS0vt7zwcR/OSVI19S+3kLDhqna2HGnU
1u3P1qXXgF5OHWk5OQCQ3uo72SWG705hJYrEE/mrMYMlD5mX58tfc36xwcrg38xjQykL6CZ4faUw
5Izs1Hi0Sv79mrah5fhv29lUsowTZiWyIgy3oPFJwgpm42x0/ofDbe/fxm27GOTpQpKk/nDoaAId
2JvLP/v8BHv/U0nlwC1xXxLYny3yua+z6dngbXsLlVay65pqeGgooxtZaiUidck+PxvxsMEqKBVA
gsI5yQIND9O48SWngT4T7nqBpR7MfrBOCHFapKFSLx58tAVzQh9qck03h0Bvh6YINmZk7VO0w5hZ
1EGOoHcSpHlI7BHAu63YsjfC7txpG1lRl/PjJRwfAoOfBqqGSVFzhHBaqEA8FMrbSLwrE+9rASfF
YIylkYJvAk6kr+QxUH5sGDBQhSOUpbYgqmvdaCEHjyavg1pam0yQ+G/mMZqJuFUqIXMHmPWPy4t4
Zbj0kovwUuWPRg6RAQm4MJjTuKgc3AUXldrYmG/rb2I/s7501VzbCSzPM7DdwyG9iqZF+M+yLqsj
a+EHHXGVpk+shARP6Ciz/iEa3/qSBRm9L80e8ze4dTTZix3JEf8aBq0R3CzOOOTRIu3q6EjLgjaC
svkO8Ajw5OcxiCHSO97BkTvfo/7tHZvUVXeNJ7ydoHZ/LNjiQ7nLLf1Xy4RYrFErLywrCburUn7D
0cS+H6WCutDseDfi/zi7st24dSX4RQJErdSrpFk88hrHSZwXIbk+EUkt1EotX39r8uTDMxoB8xY4
gDjcupvd1VV88eLaQfN0FaR4q1NgAQbWey+QiZUR8KrVk5xG/7EXILMYoXSAvULTfui1DjkKI8jA
epA6h9brzx3BY7BAq7QGP1K9zF8h/pMdfAsPQdsdxztEXvZdiu4lQAqR9XwEHTaNPDsIomHhFjSw
Tdv5XwoCp6SdoVXvLdP8rbLJi9Pz36nqE4jx0oM5FV1st9nwnHvQQM2GfWagEK4U56fZFBxawQ3u
dEDT4M6e3BpK45no4gEcWiD/WmyobyMT5Ph2Gi9TLb7MKOSdTNxVAXiJgSkz0+9/MwMt9SSr6NfS
AtYlLlVGjmZTeDtsqeVg2SlUU5kvYtU7ZuhAdPy5z9CMuTM6qXIogCKc3DhgKwZFz9nkEqLSpqAD
Ajh3PlrKSBN3Stu9Z7niJvfn6wpthJRzY6YVQJNijHIJ1gdSbV6Qtd9v/dtFGZ2Aonzty2Sy0eU3
QigduD7eRWD1vKVyfY4VNZNlqwo0e3UKNL2TH9ypHaLeNH5BADoFXai6h5Dr1m1fm4xmtWqfNuAE
sofEGZrpjkE56KWbmQ3yJLp8v8lm6WkivOH9MZBIQTeWMQNE7JXAe/DufSnF/GCZfr5hG1cIH309
N9SroSvqDo1/nm/X96Jo2oNsa/YRlJN0djYF8wKBlNm4QxuE8wJB6/yP6BzxXZDAtzaczUr8omeP
RFUFLsh6UdwaIR8vm3lfwktHt63k2St8ek9SzwhmZN2QqRUtWrbKj25AoG85duxPbKs3ZeVE6MBL
6NlwcFN79DTRD2WBhbn8Bu7Mjbu/tjznQT/NwAO23DMWFOjciZ8GTxwpExsrv+Ia9YRUNU1+1y1F
nVTD8OKJdAo9Nc5hc9b7hBjkjVugRUP+BJXFYQbj/lRXkci7H1Yn99JPH23p7q/v8soGeJp94SPp
ie0Cx+ZZA5gcCh5CWtd8qLpi2kg3/8VBX/Dwel6otdD8HJSLlUymaEFRlEOBqJhIgQcV8+u7fsyq
Z5TU8900pOqo2tE/YvjsFSpyY8SkXT9SQr1DkAfLq2vNUIAIWvKUdVYXB2qgB8j5ZV8ptNSa0O4M
yCuguSI0lrm6y3oq0pCC8qIK0bQO1lLf7rceDysh2H9SOmYGqXC0GybM+lDUC9XIQhCehdz41Q1b
z+GVc6YTG1rwvxlY/seEuL3YTdUE4aqAiA/TnNw/pHKDGxKs8AF6dg0iQy22ZegSV6i3uVEvWbUc
r5+wv4nUC/uvJ9WqIVBGaS4dClnNI7F7Rs40egza7pYBFaZ8mY+tmdsqZiXvv0O6fvhZI4S+L2yj
PABmTu7rbmjfbKtz76aelQ8QaDN2VKKxwi2bxoygedsea8pIlLe988tdGrandUb+1wx9n0DBrD2k
omrAyOn1ww59PqAbSgNy7JSx7NGfSA9cTvPRaXKBhgRWP1OTiW9m0Vvfjcbh+5T19LgEWb2rck99
M5dF3mVs8sOhJG7st2w8TnNe3Tl9Mz7k2bQcM9o4UWcX/CTOzLlgmrLraDJGmh0pZWrn+i1yxkDa
zEUEveP6sSyos8S5LAdxF3is+mA0AAVhjxYPZNrMb2TC6/f6flzKCWOrdSx6W1czlLwYPbWznbAO
Sm5e7LRjTLLgUDdZ2FUbZ2rFtPwHkc6nKXXy2odMxdKeALgkMfWGJZbU2kLhrg2hBRTWvJyzM+Oc
CDRe1HfV8sDNDTWPFeehpzz7NHXaBfq4SZYJ8Fm6A3lT/lxuhCkrm+CeJ/Qv1zTOdp37ZtIC6TOP
5ouVFxAPHb+MPj/0Bf0zm/PGNqyZkPMEPw3VlI1gPewtgoQSorzo/0PitqDfCzYfrp+otRE0N9Wy
hU6TANGWMQ6PaKGDkFipdtnoytAFPm3j3K7stat5KihsFdzPLAXlboGWgPec7zKW3eZpdQ5QU9YA
qJV1elrarzX0m6F1DeKsByP4c32J1k6TdlB7w7DGirXBiTWijKVaItKxenf9438t6QULq7NhTrYU
Vtnyc5Z6QWpemqBPVlbmIrfB/dhynex5GnseVXUe3I9MLuFQS1ZD28x2dzXh+R7wZNDdp99cZPMR
40FL3KJVaOWNHaW5F0QNM6CGMjcVitGUs50FaqDIpSk/Fap1d5bh1y9MifHBcWm9m9KdSif1WLDR
3dfS4xVe0FMJwv5ZxR7I6l6JJVG8nRsoMM4jT98Cqfz3zrDJs0Xa4T4fi+kugFzK90mk2b0wJJQK
pcj/AMppxBaVXThNQ8dhkLvmoR7dCbSHDlsQfBnTXWWbsxv3dZ3vvHy2Dr2gxtMi09rcWPCLmBDY
UL0vHB1fFqsszzghL7Av6zxG+XaX8vlQ8INpuG9++t3w+L0zfO2QQsALYeMOrMQcerc4YmVgyWWb
nkaz+eMvTSzQ2OE51RcB4QLH3+JkXLnQesf43OXCmyxcNchh79rCjnMChhnvzZdVfP3Iro2g2b+u
WqDIXoBuwDGHcKFLaNJfXcAj5m+Y77WV0qyekRE8NFvTONHUBHkQpBxIdeT0RKqvBt/qrV6bhWb4
ADvr7VFiFk3wOiKFmLIZLP/3fW9umKUVs6ETig7MLd0gm5F8pRLMlb37nLJgC611aYlQr9V90MIL
r0BP4pCg3RadH1WoUA7OywBITFTx2/GGOZyH0XZirLw6KPO6QtK1fTf8cu+a/UY959LynD+trX86
FHllNBXwZi0Cxy7dCyL31w/oJW9z/rTmbdA3VbRugEqwWy1QBrYy8+DZZKxCOch0A3qwNoaWeFGe
Z/qpcaZIdtyIIXNJq/Y5K7foKNdWR/M5teXPjNtpn3SzfVgCKx68re6blU/rDgdKU00QlBkYUFqo
tbNeVW80aMTGi/HStcLa69a1dhsU/7p8TNw2ixwpd0Mwh7yAU1JbEk1rEzjfiU9BUQeZLtctGQAl
Y7Xze2TNVb7Jmbv28fO8Pn08Q/51MFheJv38agcyDOQtGY3zymhmc+Bl0DeMA8/hD/+AfRA1Pehx
TVviFSsH0jlP6NMPn0efdJ1J+8QGh+TDiEfNV3ALpIlCsWrjNbg2hHZlu6H3lT2cmfj67LuJZO+I
qxYOfb7VTLS2+NrFDdw0FzMBwBVA1HuW9l+pVB/XbcLap7X7ikrAmBqQP0tGD5KaeRm1W9Zm7cva
Vc2zfjJEgy9npRUa2RRK7zYbo/NmtJPhQ7wRQrk56jhgckvMNnjzAUS4viQr26kzZ/AWAAwonuDE
9ICymOlbcW6xn/OtFvAVH6XTZxCn6jypBCIRVe4K7598Mg+LzCBBI8LCbzbCqrVZaBfWkyAIAHUT
0DlqeOwN59hL+z1vt1jN1z5//vuna2WaZWnNjaMSAbLunlvHvD+B//G2G6WzaAx8yhdWAFqU1lLF
BYHc5JCTewP1sA0Pvvb7tTsrVddVdrtkIOvkv5gAA50pfs+1fL1+hlbMvc6a3PZz6vcSE+hS/mS0
0DkHufmD7dCTL24RMILh1OmRszwtIeRa9wmz7x2jOliTt7/+69dOqHZ1+UA6bln4MvpdX6Huum+o
+tJlyyGFM1fVtGxswqU6PGagc2f4tlOnI9T5EmXZf9jM75qp7UPL5k9t50NgqgQaK/CmsKWbjKIr
+65TZ0y129lBii7kGo4nGjnGS/uehCNrtxC2fxP9+tP1PC3NEeeQ2czHpe3wehnli0DH4Snr8VaM
g75Nv9i8g3MYXiaT45FFAWaswto4R0lND30lE692EqUo005h6rnQrAEfG0L9ZuAe+AmK6ml22+Z3
ZprDHAl7QSGL9uSs5M0gJExL90b7rXfgSvDYQTd4OvNljl9JGTwVc/bl+vla2QS9+xa8FAFt6KgS
ZljPTkrvmt5/ATNGfP3zlxJRWH+do2/xRdAVi4k+RrP/xmz056TpY9n6A6rOZ6yiIz4shbaa66Ot
TEbnJ+lmL/Bm5FATYqs5pJK8gSZchOa0BVRccaQ6LfJiktkKWgzAnRe/Aqna+20//DzeJxMOCiRu
lJChSBbrnouPQdx388f1T6+YP70ERnyzpVXftglUAiSIbrvcqMPOBC8CiCjc6iEte3Njs9dWR4uN
Mtu03dmfFTq+aNhMj4ux1e2/9mUtNKLokskagi/X1U+3/Z+95TrXvqtZV68xmDnWOP2LVe+Y4g+2
8m57ZegsI0ZwxkRTrpJimRhg8fk3cDQfXA4SCt70G1Z75cDrfMbMVX6tBBS1WjB/WcR8CrJsb2Vb
nSIry6Pzi5AKnf4OzwQi0oEf/XGW9w1aBjd+/EX0K4yDTi7C7aDyVDvgupaDfzQgXgGtHdOJ2jZH
pDGXXciXdDBCgxps3045geCnKqPCy/0Qkoc5KL2X8X1E+2fcUPCr0NRG459hAjjqg6k6dgZbPgVO
UW6EQmvLcd6FT7eU8bpxgqVVidlJ+U3kgXiA4Hr746aL+hdU+unrFeNt3vCsPwWgdAYlepbdGePS
x8yHxoGb193utnHsf8+CzIKXLYMzGWdg7Rwf7eM8+DbntR0baGW9cRTdFjTg8kVMqhJkbnv/nxLp
YN7cWc7Gu2NtKzSDMFbG0DcGjk5X/8PF76DcKruufVizCA4xxyCDpHYCanoEARG0fzeO+8pd1Sld
pgW/eKkXGARavgmTdJHwsi8idb9d39eVX64D2xcA2f8+lxLHfCIqC71q68279svPI346mQxa46Lp
evT4dLsGLyMB+FRb3oLaOYcI2nlE2DcNtSlHCOnQXTvx0DatGGml21ZFO4eU+BkAB/jteQHdY+Nh
UlutwSuO9T/YZ0kMY15GUCVAwsI05mgZm90gvkzllj9dW3ftLPaSIETuujHxOjtU7J6cGZXmjZDj
8nFxdORzA67ItAXRHxpehpDNT2b//fqKX36xODrqubXnpvYKvCQaQ506JiPSWqGqXq2CxQtAX9dH
Wfv5WmAftEg92B4SD77wXzvRRVZbvlz/9N9X238fDY5OwEztfqzFDFAj5OGFA0FAYkKUmzvx1HZe
PA8EHaxV78ejVyFXQCuQDJqO5cV51ogY5XZyDDK0c1tQgYoNFaS7Gm+pxGjr7hWdsG04oNssAsu6
G0G8lz667izzEILxJFS8LvdpwSgsJRkffVEHB8tu+M4vMycuygCRBCe/r8/z8gF2Au1qmAL958yD
O3Ndv4wqxvZ9T7+6qDxFNp73N26UZql96TTF2aieZPqKRlOs5hbnzsVWHj9wdC4IP7eNYAEv6Wls
Q/aRZ9CrjfJ/unduhcVj/m7LKC3DLWaUlQOnMz0gky4h8oTBWghSlOQ1XTZKSSvboPM8CICuukEW
OG3ihNpn2LplmBpFWE4qvr7Rl9/2jk71QKUwxGDZReJ32UenQBszZF/A8yMi3pm7LMvvusZ4kEW6
cYHWluo800/+oi1GR0mOu+nM705zd1apuT6RywbR0TsR5Gy3w+jCZtW0DnZA7KiwtrvproRG7cYQ
a7txntOn396MRds4jOZJWSwn5ZZL0jdT98cFidkDMvr1xpasLZHm9FLFFujvThJ9J8BdqeBOON2X
64u0MgOdrqYKziLdousTl1Z2WATda1d3X/sFBNNTfXd9jJWfrzPWtAUFKpumwFy54tnt0l/gStu4
Dn/rg5esr7Y0cwe3qrxGJRMN5gigYWeHllwjcv1ROSFo5AoAh0UqIyALh12/SH8/c0HR4Jbm065k
IzuIrhvePKer7n3BCQQkGxpKxk0IgKjspQSp4ZvpWi7Y4tFxgFVp9sM80xjFStAwSCvb84C3b1kx
dCcboH3A/VoqWMQmUv1xhsp6XZpW7cFQ5qtQoZb9VKWz3KlhsnYBnEfk4pFnld9N30jLgyo8Pwa1
ivmoBtLe1dAd2juVnb+QLjP/lFnWfx/zXj1Z+Mahq8EVPAQWPSJuQcOBsN0n1jUoX0DPYBNbeDkr
4+iNKjU6zYQF5HrCXa8/AGvWv0EkcY4dBy9TUEwUYTv2ngytoIOW/fUjs3Is9c6Vwcg8Kw3w1J7a
MT+r4qEu3N5by/QrG7bkN1eO5X8IQjqVt0oiJJuJ+M0J+x/aIbe8zUpYo3erwDvPnqyXImnmaYhK
Q36tljxhlf91HPoHu1M3OkydEMRkgVH6HZphnSmLR+SEJDVvi/l0zo++ZqDy4wBeFGMT9+TdTH9f
39wVD6P3g565ehdoHvZJ6c30n8Lu+F5xF8zUS+E/14PNo1bMBkTpPBYP0G7bXx92xR/ovaLK4ZaX
F3hSGbW1Q5vIPvOtMBu7jSO7FmDozUMK1FseN1F+Snsls6gGOdquKz36MDmBOPZpJePaJHyf0aF6
hHa0/1R5JIWINy9fZlZnjyBnT9+uz/VicymiHZ0MQRQtqK9cH/V2e2h2qiT5AwgB6shBt+xxrhwv
NmCNdzX4SXZ1YRe7kRvk6I7ALtlkaH9mEgCeckzzDT+zYkRc7XVStD1Z0BfYJ20+dKHTI0vhedbR
hjhwRFiXRwNtvivZfWzM/y+T+gXHoPfalI2VERBrnitRLUvQBOfeL9QeipA2zfLDRCPhXQP4ynez
VvxtsnzvFy18tB/ZM/ix4xG9ANDcLkGLaRe2v7N5XydmOjR36ORKn4YgN2PTtP19MRbNL4v56oHW
zN/xxXHH0DMd9pQSEI0ZVlD+LlTp1dHozO5d7gL9k/WLeBL9bNw7DSN7w/CnZ3OQ/vNcQadzAmfR
AVSrc4cqjkFjF1zK74Dets99zd1d18jxW+px/sb8kX+QqWQPVatolHWNeeDzkjVhQQpxDxrR5dWp
K+DOhqZ+83rUiTOcin+otNBlyFqSf0GZY4rGcplA4gPlElL49lO/cDsUyJWFxCPi0R0yL2JDBsXa
ekAqrarQCI/sM48GWT82ypu+8Woku9H0/HflVKh7OLLfSzBix0OvvIMqWRP7Del/LNx1w6KgJHIb
041m5cuTMNGli1dgH3UchOAEDQuhAR7vh5H5xj9+6loH5nlpbEivvx9NNw3LEWtfVo17ZIyaEdip
/IPRZ8Zvs3NZBPRMFlvCKXrE98z6RofO2I+lqN980IaGs2uyKPMA/MHBt46ZSbKoz0EUAsIL9jbk
S7HzxnJ+RkbQATaIVM+5DXF3ESh5sKUt43Y0011bZ8iKg1mOhbaRulExqyWp7OBPW6vxkKZ5E3te
3d5XMhgPvvLBtNrK4seSDdlHUVpNWIoRzB5syLeoW1Z8mQ4QHm3bbps6QJqOmfzechv7wU1v0cGD
LdGxWQRdGVY74OkXWPIJr9ogrCu+t6ub0LTnAc6z+hRGQ2Kva1Q5oRuygpT9E5P/0HkjQFwJJHRU
lll5tuznqk/EImOQTALnfmb5q+Jxixpvbemtf//4ZvYcUDvDskFWE8ggLoI73Ch3w26uOC0dC6w4
zlaN6CsZXDOmjguhYLSqTO5GmvGSKwa7hd4OMRczOFggl5IQ6nqhPQUKRQGx7BZ0cMa8dg6sHtod
OF6DuG+nb9eN86UVOw969hGftruxobYwUnQSQcX+Z1dmHwTZkuufvrRc509riR58VpbOYlpgbJC/
TQud7iBXKJ+9AdHy9RHWfvz5oH368WhD9uuCMythQTWGg+E/zfby9fq3L0WN519/ntWnb1dkISjN
UJKMhoo8R8Rj3mXoPIfQ3ei1T/if5+sDrS3TeXKfBspIY2clBoOHIRy2KsjDwitH9Ml2t7xZz3PR
HmY9AMGUQIgp6V3+5s/pvk2nG5dJu3HBzPvUJcsEzraPZWrCfHqnhoyG7iFDB/ZtK6QlouoetBvQ
ASGJb7s9YOJ1F6muhPvnEGy/PsQl03ReIS0k8g0wMgWICFFM9/wjRWlOxnZayCOR1XwKZFfcJk3m
6gjJzmykaVBwMpRT6n8b/SE7pE6XntBsm32/PpmLciqYjY6TdK2y7osZDzU+mtmdSQCmL5mjvudZ
PkNppA4ic2qtu7x1srspZ2UEwrdy46WyspI6Eh2ax3wAsBeyKuiRyPEIWjq3QBTEvnBJNiq0K3dT
h6FDkcGarZaTJPBd79DKdN6By4TF6LRErgQYju8Ehcd/NlbzfJT16PW8mpolyEzkhMGoDHIIOrqv
eHfXp4UAxoHCZXcCB+T8RlrvfQ5aCEqrGUCUYvChjlPkgf9SMIkO+es/ZMVQ6CBMWuSZIRbaJK6h
YjMwYiR8I3SWX//62ppqNiLv+7JtiIIGuf3HMBCEocRo9U04eL/sdKs7dsXF6bD1QvQm9I9TyEZV
4jlocuMOCpCRBUY4F+3/ZVscHK7epzKtNsgB19ZMMx3C6+YGWsskobBKO1HRNFRpUyKmHoYbh9BM
RzmWtAxcBJ10PorqRUHTO3u9aU90jOZSDa6/1MaUqMHb+fm4R8AHNiD5q/OqHUAnW6DnlTurgzWJ
O1GnGLiZdNWJyzKcu+lgzlXczhsV8pVt0NGanmnNOLuZCfkh49VMWVwaxXtXeBtn9+JzH1f0r+r9
Zx+a945BlwWaEkhexNCKgj596XtR26dzWJpFHZlZmUMJzbLvkUhBIaPwXLynoLTXhZDllgf0wjm3
HQhbsxfjPDqozpA88fO+DTuv2dlCQlNc1rf53P8AO2er9AyEuYkoVARCr510un1ned+GsnocjW4r
i3KOQC4YPl0YrberIqvcFAZHVehnt4u4FxOLr5/ttTOnBQ6jGiR1jXSBzm8WdYB6O3V3BJ8IWBNv
oTQ+nwrt8gd5BhSgNJekK/J4oPAPYiskWbGWtnbpGzBL+5TnZjJCZNIVJOzVG7zubupoyMXGsV65
NTqy02kMlCmRAwFxSxON9j4F35i9dUpXWtVcHcTJbdAWOw0E4MmStaeBgmApYk1rZJGneJAYw8z3
yIn7OwP5wEOFZEocUEh4jr1vgFrGvfGZoAM9kRJzM1UxM5H1t8AuopYcDO8WAASOgI4rNB1DMCER
jXR43gtShMT56m51Ga0cAh1TCLqxBUQCFX75mC87t/ZAOTSUNCwqt40G8N2fmDdtyTlevi+OniEf
ZyVB/83mhPpOEY4dEkPVWcOmZ2C6FnO1EWRcvvOOniwPOM8b2acexBCVGaaDw1DUcDbitrUDfR70
k5luhSh6PrpwlSRHnPbee8hBtTdG1jpesqPoyXcogguUTHdQjT4Mg3VXTlsy6/75bl8wh3p/fJ/l
9ez2HngdfNf4Z2yHtEA3HGLRCLyP865xxvmnO4Fpct8tSC0zWlIntpyMIe87QSPYHlqPhm7P3P1I
0uFU957YEcPmduSn4A93ymUOJ2FUQ0TH2gGmSw1ZJAAkeQAvIIt7Vsg7JEeH48xzb1/6DrlnzTD/
Gqwl/QHl0OXVr2ogmQOooaoCUU5mjMGRCUpDQq0p7v0OPL/EkfP3Ctwz4YwFOy5gxoqWsm54lHN/
+KqWoEHebbB+y4oKVCDr+jQbsv4CyoQlaqaF3aHaNtFQ2aq9y5DX3qlqoQ/KF0tseYFxJL7h+qFX
FkAO1L4fDSYfwwK4hP04uaLbuSy3QZAFsH0nGQxKm7L6VOeT/WvJBz+Li2LMB1Boqq3C5OWr4+p8
A3SqslrO/ZIsAwhQ0VwPDHgO2oQlFyJSTXdD8fxsazSf0M6kJW7tTknncRY1Clq0Rak26A5X5qCD
Uks2NFL0+HiuYJbLnzP78DOQyAHbft0fX774rg5IxQNNgNIYkTJqoW80m+pn5NC3qF7WPn6e1aeL
z2zXJ+OCRqM+V0hKN1Yd1QZINW776VrAJSSg0Q6SD4mbtm4IwP0PdL7dXf/2xT4E7KoO7vRMO6uL
DtIrKfeRmuHtsDyD2Wv5RpwUpsutFyOqmpK+oDTh7jyzm44mFdWxBeAUmJnWB6Gm6hH+cWE/dNZk
h3Jsq6fegNSfIgU9gqnOeqBokb8DB6EVc3T3AT6bVsaG0V3xUn9j5k9rP4PU22sLb0iKDuUIJb3v
GenvlwKAW9+vT12GUsn1tVox738jjU8j+UiimROUbhMzwIRF0D/mAZ0j5Mzi2wbQAjo2BKPRTPOc
FJkCKQoBDVDbpt67QFZ8KxN0eRKOXsSlKEhmeOKD8GFoEOt8K8zgEDTzxlFd+/p5kz4tkawpFxOs
56mFY0Wd+9iYkBD3blwfzQIZgduNxgiOXKP+6thd3E6/ioFuRAYrFkhHwWbSkrJVY3piVh9NbhZm
7qNCetoytmKPy4vj6s0ygZVW9kKhRT84KgQjbzymX0ZzCwO+9nVt6X1IlxVqHunJgWd0W/TBPZrj
/246mHqzjBxtUkqKLKhbq33h2jO4F2QfWY5/vD7A2uKfJ/Xp3OTEsyvQS5ME1KchmFZPWZFGZilQ
JT5cH2Ftec6m+9MIWdmm3cJn2P/xJ6l/GM4Jt2Dj6Kx92/73t0nPGZil8OsLXx5rMCGGftHvmtHc
eqmuLY/2mOxnYGBoQZzE9+lw4D3p9ngbV6DdrgHFAdnJBq/A2kQ0AzTOk0DEM5JEVe+++T/XPM1o
fbi+ASt2WidLbhBVIZuJKKXk7KfrW4l0rLumQQ4RiRkmtyg8Lk/hP+hhD0/ihtfLkhALlD9NQLLv
A3pcD2VZ9VuIoUsAA7R96EDiZSTSqzs8jOBbjoDPJ0hiWeEynOnXwKRKG+OnMUwbe7KS7XZ0SuXO
IoJ7lDSJaRD/5ww3HIAyfRBsR4KueWLgDYyIYn0E4qGdUwT5zh2mLe96+eQ5/8HPmJBJyBFin0zH
TL94NFtOjZ9CbRMIgCMVY7ph2s/X8L+PD8c7j//peqrCrxvzXNo2kAYOG5v8zmd/I8ZZORI6PgUH
GhT1JkhyHEkOfcV5OLP8HO9sab+tLJIOy27mqsxQnJ8SuTzk/YehutCcH/O03Victe+fJ/ZpcWxQ
q6a2cEjSKPXTU2X5WJeFsXPBXvc/XgdbHnBlnXTsJDFJM/IJ+bCiLfJdUc3dSdWNmzgA5O6uG4G1
ITRLKbsGWgYGZiLlB6CRMZAzIeN84+tr66SZyYr3VWbKEtFHw0+p8r/LMdtnlc13kJsxN+zY2hR0
G5kPVeW01D+1fhqO5GkA1lf6W+HZyj3QkeNL4TIP7+/gJIDjJA57Cebq9/W1v1yccHSc+MA7h0Ey
m54kcxr0PjDrKEsolmR+8AJomv+zYKy8I8Cv7HMJyvbro64slw4iN4yJ9HLsg1MxikdLND+gh/hk
ds3b9c+vbLmOIB+yLqvg1Zdk8GJasBejrN9HIfJwq0947fefB/5096q2KyrpEStBRn2Opx5kgRZ0
BSK3X4zbrrcOFqygSRUUWUMhM6/uPEP+GRoazX5wMCtQa15fp5Vp6IBByzTQawz+6qQqXXIoU+jH
8WLq4qzMtu72ylboKLjAnxZhWiw9Seitp3MJWiXItyFz2M9yYxaXYwjHt/69GbKp0eMC1MKpIs7O
WICL8+7T5bVQEkXJr7etlHa/56Kr+WBhjGDpd2Vl3lVZ8VyNdMOdr01Be8NQMDJISZs5MUVtfjEL
aHpBip5/6cohjwJnaY4A2ebfr89lJVDRSaFzk6q2qdDiwsBZblE74h5gx2m9/PDUEERicP/0cksN
Y2VmOjH0MokCbZpGkQS8ShNQXi9hNxjzzmSTaMMMMjVvBfjUbnssO975Z3y6mGUvityVAvFkZZcR
J9YjlHDeHNv+cn3tLsZdkMjQF6+mhm2qGkx/NcvBcY4MO9TMp8zfsRqFcYPjX5YA73QsIHz14bk+
Agt/Ed6G4bx0nc7Dn/f00/xqVrq1wdrsBA+MVmHUj4BlIOHgFjeUX84DaAtIAYQbh8DLTuj2OIxt
J+Ka+2/OrLYqH5cOxHkAzXQGYw6AqmWIE0q77r6Z3OFbv7j8zlWs7kIx2yB3dwqxbBiHS67zPNzZ
9H1aMJCE8JQ2KjshsfwEvuSjoNkNOabzp89Dfv60R5QrBCT9CoePTxmIutPUN/dn1A4Yz6cIgL/b
kOOQc/v3UJBYsy0FMeRTj8bkunu3CvduSbfcwMWq2HkmmgUd+mC02IJDvaCntV+Wt74y6KnwvYfa
FH9M1C24gOnO2fgTvYstajAwGGW61Ur+t3akx/nn8TXrmjKWOqwF/LJzwKtZv9rIrrTOcDScDwMN
JjmpQkf+oiPUidyen5RZHQo8q5aKPJolwAG2/Ty4Cm/r+R4Sx3vblw+irR/ZUr6S4aiC5YfPrZta
uanODV3kRgUpdcJPXt7+QSs6ZO2b39eNy8rl1rGQhEHbgIJ0/JTS/3N2Zs1x4m4X/0RUCSEW3QK9
e7djO7mhYicRIBaBQEJ8+vf0/2qqK7brzdXUZDLdzaLtec75HcS8VPyqJTpvp+gFDtXN51/xwei7
VD7CWwch9IAnHXvNVspnlcwHCJlJcUfifxxylxJI7cF3KKCvP/orAt8R1lGpr4K8/qp5wJtyKTNW
BtJKf0xwi0aaJRFUtAmmqZbmyv9eBPJHOz3B15F2i8omN288Np+iRn4xN370fC7mEkeaJJlcLY+y
xIo8disS/SDW3iqx9Mei6oYvHtIHc9alGnlwBcx2VIsjEGt3oOkcTQmkz+cvwPm3/mWoXapruFdO
bOSBPMZrqVMo24ECwhemOp7+LeQ6uRTWCLTXyy6sm6NuqQI7eHkTBhCURO8+vwQfbb6/X8WltjP2
x17qcA2OnfPLLZm1u50SofaI1NZrOugaNgsSyvZdJXoY95j3zWEuVvIMHI4Zj9wLhjidkFj+HMZe
t0eT2QNRfSwfm8mL04Um9Db0/AoJ7HXxDPh7g1sV1OGVFlQexi4qTnNHyucwbNAImcc+uUKqKEKJ
QdWXL0s5rEHmlU28G1G9hI+VdGrDuCqRViJpnCk2K57rruKw/JaUZI0kfg6aOvSWCLtt7jsV6+0w
0iCbvBBdlbBoUsjUxL4g6LRz7Jy2EBlXQBQDWw23hQvF1nTBtO8ijxw8f272eBlYLsJOpxYR2phO
3RhkvXbNsVMsfKTIUNhpz+lt54rk6CzicpaIxifVzt4LdUSOu8mf1PvkmLcHCnF45+iL58i30rDh
DnojIDNYsinEeZeyGnhkE0ovR/GpQOpzFNts6Pp4zJq6Kn91Fl66NEKaSpW2FWGP/eANCDpeRDqL
acydQP4xZ3ATaxoi5gj3C6n3LJl/WVb5P2cxT20Wouv8hNgwhXBh9xuULI5nDAr+w2y1hRRSKZaq
KCi38IzVG9kgUSHk3L3psUJhXVl4OKgi03uxCPPC68X9gEnSf+zgTHpgYd9tC1/ErwvscU0ekxoU
Y7cmOwX28ntUOYq8qm5C/FDv7HDLh8HJTDTEbiC8X3KEQUoQx2bLb1c58KxBpzcjM4W5ZV2Id4Nc
NT/IDF4aALzOBsumh5myEk30LQw0TB2Baw6+W+zPxlfJFW+oe0YU4rDxHTe/varkmz6KTM6gJMyb
GFvaoBhjGN9Dm6SA4NrnKebRCc+FPcAVwlVaLNwByziGa4bE7C6GFrYOjv4oxQH3Ptz5HeUPg16i
P7D7wGrDmvIsEIy693UJvDvNiffWkJnfeXxqcamDJ34wRtudLhj8U4nX+j7wuHrMu9lWP5Uu0YUU
KmFvsM9Pdssn7V87NMll2jY1j3MAwTp4hBJYRHcVQECZJwM3pyOtzMGGXfIwFTbE/xwm2dxN6okX
oA+6KcTrAZiA2jHmqsxvgeIqYzmkgkTQNU2JD/ja0BT4zCIuNugVV1eypeNjy5P4SsgGYS2gbGmM
uUj6G44Db5Ma7emXVk7zn3BEnx5ZTqrOQbNPAMOjwHf7Q9OkHYINtmXN3DGOMegqYQ2Ujv73Wndo
ZJrW7GnY2VdBhYYkjc13CKwatrJW7Z1mWJRIhzVi8QeQ05O12A48XI6A1kTX1PDgGA8MJiQTRFuA
u+cbAEWWAzAUsEGdw5UPzWT8jU8b9dZjw5U2tDcPJu5QYfXaNvVlba7xS5Pv2LP128oxfVOKAejo
LukzNpfAxZk8CTDRzaw/+v3kGQSG8WknVSV3bArmKSv1gmj4wFh+rcamyPGTwxdD/MdBCUiXixoY
dB7wrTfCeDUHa33NZSm6TNtgvhkn5W1IbeeN6YnDOFzGYu/X8CuD6GgAke3qWW7IUEWHREq6n1XZ
/wH4kb1oodY9Ui0bm2oDAzISLSbglusYTIRahd90ErX7CLCMMIUZbt5ROayH2c3tFeWG7uJwqDfY
rg552MTlAWchm0fhxF4WeEQz35ZxVpWFx9KYQ5lhkTW6HSavOyaxna8C5siTC2tvDwdX9L1RthtS
pJx2KWZeuUtqyGdgT5TxVklNYKJLqtQqDwlvo1q2wezR59VT8Z3hJfvJxritt3DZStQ1uNHfl9qP
7rvQr++8QXc75IAWL7CwupfCc3E22hq8wEhj9gxIc7VaDoIMa+Q+mZ3YToKoTeFruE/jHn5r4qrX
CMP+GomMca6jWF2tvCNogIEb1UWM3pZx22DxODu3B0TUT21ErsbBi2+oMuD3ci79+4kwsZ9APL1J
qngBYH4dDx4CtPLVxq8TnHM/Ie7WNjUjzk0pLz15n8yWLohEXsY8Ml4X5bg0lktt+0NtmLuHfZ3h
aQbzdowZ7OxdUeUI0zTPwrD2YRBtde/pBalzPAAZS/k+wkIniedh2o7eDLoqHpRsx3dEzQ0GoZuV
3jexG946IPWvjR3FgbY4MUeBtRDog6u/b1CgihANTAQodnF/E/d9+IPROjz5uH1vrZDV0TMWb1Kw
eJinQv+QLGG7IYK02wguVLz/MTCIU10gEQWKeXj/6n6LPXDxa1nNyPbYXM33ukj4VYGN9k/0fNt9
I2eKM7yu/N90HNsn04TiBhb94Raa3uCHA2H0xYMW8kkXfQgF5AwTVuZHs78JpzNlBchU8hxXYLJG
DBWWwVv5S4MA9TWvSGltXg1xDRVCgJCRRsrrIiyhc7YC/kxT0Q2BNfYwI8cXCvFh+rE0Httijlw2
FFSaNBSI9a37rs2GYVR5R1Csw9I9vM1YInM9uQnR40iQS0dIjXYLlfBVFUNxPbAVNMjaH34lfPW2
0xJUu3XigLDGGE9m6MvvsU/KXMNl+a3sgClbTKEQ7UeqG4dCDiyQjJxcbV9EtMxvU4CwGRM35pdv
1mHaljqUSC5qyasdB33NZsxDPjGrlzYBIvqyTla1yAoYWX70tAv2S0lbyJF6f71anAANhcOI2SIn
+GpaKb+FwpxgIIxDnyJogWbFzH0cPFGJS1vwJe9ZgrBdFHmmjSxl/SeI5vDUmsbcjHE13CD5IEDo
4Tnv0CNACR+kkqHM+ZIk7qat9Lprw4oh1i0a75IwkFtSsXCDEm58AGC+eWKQZ+4lKxx2X5Ep72ow
cfpUeyjvADBHc+IDUZz6AsbqVGO/xVMdxLhZIciwR1JwGGiror6vohVeUdPXTZ/ZIebXAyRfjzaC
my0IkFUZj5O3xwEFZy+5tm2uGeRUGWj9dM2n0KpXw2RHUqnjHuPeDPy2myjmPnA85yxUZclT2Vfk
x9zy+VvhL35m+NjforjG4PXWoSdSXpVSbZLCR3rQpAGDmdua4PRO1/nsQZXRIUxab69YmXlzlWEt
pfnqB3VmwaHKemWHHWCevMkQixh2+dQ1/bLFhih888Zl+NGvYEsqZNnJFCZHmaQa3Ma7KkH7xpAo
vBdDxH8uA29+L0XZ5SXWvRIRw/66Bf7Lvc6aOySnTpV64TFhmGqRTDUD2dsGyE1hc3jbJZSTLISc
7rWrbfI4E8KOiR8GD0JrxMeKSNONEabMMcii2yaJk+vRCdvlrtbmFguVj82TjckNg8J32tihNrgd
I9/CimHukmZVv9lMOpQ3fOX/RphldOMK08NUi0LlVUAjdn4ugawhULTi2bCA7NTqq2OwTvKFk7I7
QZhT57JMoDZsZXlMBjW1KYfi6Lw1RpMAu+Zwrxm87WmM0Mo+74Xv33oB2hQpb9Cq671E8A3zcJCl
DC1q4I0gtcMaEni7fgRG1wJpO6US3YZNNSbs24TXBKj/IxQAZI8Vjr8mE14PLMSSbee6nX80Q7Rk
QH4Eu9E0HWJBh/EdCTGk20yJBNZAFWuGJMz1rVq1EgD52x7LvvL4EzcydimTtvteeV5UpM4Zej3K
sLmeQld/a7rIbcrQpw/gVTRHiWbInK+1iZBPGvjQotXl8hsK+vomQH71Ro3LPgjLHYzRFuaDtbnF
4qQRDNK7OnM8kpt6ggCyd55/39B5AY8AvoZ0RnbJBl3l+UhNrE/cxdNmhmFmF6/YdlQDJxDt6SJn
i4OjzMzurkkkuasYM4eGW5GPM1wRXTsmt+ep83p2GpVFT1X5gtSQq74Jkd7S+KI9+ZPE4+riINo5
bJwkhtscnwigQFBtQum5smX+A9IVPbm2a3exUO4dzEdxjPE+7KGUo9uq4R1sT8rufY4grkknfBvr
GkYFz3d5va7Rz0qQ+F7jdIckX4kgScELlSFYZ94sy4QBibDPgUKyGk5zVjuCJPlAwp2xiL6/i1nf
/h57g0NFJ4WDIdMM2yYKhqwYKydyryv1G7NCpWusbJWzJuhysDX1t65uAL9WCRkyIUcMUibW5Zm5
dt3KtuLv3Zycz4lMyYc6JN1N2LfFcFWtJtlTvqr7BZKe/ThN025YGfZETbK0w66wpIEoxwOsBhj4
eaMGve4ZMcLlZBETpIHIuBnBu3nDjDDtEqgunoU3ergwWf72VOiyaCZnIESF7ftcdKW3WULifvdK
sHvWdk29sy7ysXdesKfIBjm2V4UTiUjXqm2vcJE+AneiEEOzaeoYQx/RZqNBgFqCXKHDhOGf+Yzo
vambMKPzBC6MbWp3dJgNDwFQQ1MKg6C4qQqK8wUefY/IwnpIfVUPMq95MzyRmiABdnDVg4z9+GeM
TDMkzBJE2uEHP0RhRX+NPHQPU0PEvp+D8mTGMt4uCfVvOMhrWHS9aYtMjmrONa1QClH442eQdbAz
jpv5zluF9x3ZC+KX6P36KfY8U0CdyAr8xd6abHSIst1gcg6CXMdVP+RVcOY4QC/svU2UjNjluq5A
fFsM6EGPwBi8sDxY/cwL2nOqEV/WHxKiefDsalVt/CgMTkD0GBxuJhJgQammaErNEE1bn6r5gGom
SVUFUkfBe8TT+kV7MDhoVSnMQ46mZMRObLUkgieiFddD3ARvwYIQnlTZtju1LoC+qcIBXkAalqMY
7p8CDPVtCT7Mq+4Z23U2tgiHnMv4NM3JmguUOwOUNoJ2yCQwSLcIb9Z3+M/yLuhjrYCwrmWZShap
n9UaIJiliTBURtYeQyrFJpo0Tv3h0oAR45zbd6CdbUo6h+8oDwRH1SN1blsH45iPUGFdtXQqNgUg
L3mxoDpTtDxCtWGJzBY7lCTOrE/Zbx/Oj6wxtNsGi+vuunim29W28rW1vriyCfZsJBLNc9ThyK/m
Wbz1IPxvJgPXiLHWHRXOmEsKyECV68T3XldbhlmBqlBeCISNzRVrhnQgzP5m1FNbZESZMPV4/wLC
KTkauHKXNKS1OA0zMP9sBJ3YtLF7STSKdFkJx/z3uh+nV2AekLqHg014raKpy0lAOqzoqNcAFhEe
CRSXV55tItSUWJEh7Z5sZ877t671bI/CTLusaUyn+jkKJrehth1TVkZTBhX9kuM43ecQemAvKbRF
KzUS3rxbISK66RaJWV1gv7XYtcNd7Pvj7Mf9I1BD8vvsJ36fmnUWmL3RjEWaM+xOgQpPXSxRs21c
9aKUK/Kl1+MLWxN3Egs6tjjaq7sIH/PDE9Z/WcM42k9c0ivfK1HpgWct4Kln42CrRVJtYNSAVHUl
cX13Lm+ckJ57fpOQM489qVFVtiCxZucQqPsYQtz6CG8JyYUd10M3uHYvcPjbDVPbZhgpMg8WWt0W
VhWZBU/kFt5rrDjKku3Ih+YGbh1kMi0R7/d2rfWPwNnm9rzJy/2oQFDYCpv2Lx2q5BopqCQNHcNp
EQqcDQ0WlZcTNlo+qIg4zDUUNw5Lv6/rcefVPclXiTdEwQqxjQNU0NJuIP2GVn35GJdYYpRCwyfC
FWY4xXQbMN/93HkdX7OuK8LTiirJ1kRFtEmwAm1HOwMfNsOONY3KXgcNDcuNjFryrZgi7LgWAWj9
eKY0gu0VbFyxRAdvxVOJ59l7INjv9Lm2U3mDV6Mn2aDa7hEORiAAuA29B7pYfYvgUZcBzj1/myvp
7aScuquRtPNW0UqBy4JjVko4C4/CzYKkvSyXHx22wRnQjV2NHhK2wqspxI3DOv/qa9/86oFOe+yW
VqHSk+DJjXN3KCOM/LQuAP3E8NeIiSuxlkrw7tl0L5H6dYMRvJ5iPuitH1XDNdRbwYFJYbedCYu9
rq13OB8Jb2CPRmXILEmIKabHjgtAllVDpO76jEbRumOqFBuitYdKWsPvpmCM4zSsBptPkc/eIUsD
sHElEX+yVR1tIPzAPk9P3R1CSKPrhniAK/ExBslaTx6K0dgxYeiN16Is+iaHun7My6RWB9MExX1o
ZAVyA+7NNkgUriqhHdk7b2UUzB/MeLMB5TyqTbwByqXcqb5WGDWhcbkk5x1DotSPgDfBhjGuZ3Di
lL6KCuMf3NAMmxp7t9c68tQ1MKA4DRRB8TA2unry7Txfq5iSvVkN3CwrQJc4pQ4DqhIuanYgbySH
KBTqwJUjW9iKwrTFJHil+WQRFy/HNxSspyzRcZmqhfRHcMWiNVvarkeppFuYAlkndmrnlI940lEN
u4nT+jgXkRnO1Kf+O+b54bZdDTsAfjSf0CMFaL9q2A0Z1vYWdaLiRZJJXUcJE7kYJc19EE1zAMYM
lj7EfSEGdN7JogtfIlviPN759Yx8LrbuEhZ4f6iLycZ6Af69jY38jUWtgpydNA26vmeG6Tos91PY
TM/UhlPKLF5319j+2kkhdhWqc9sBfzkvFAu2jqFYHYZwgxR8/MlxGHisYh3nmKdigO6KapskwrtO
QBy4CmAnygcmqhevjNQTijnsSo2IscKwagFCXfp62VoOG2ksZRfkIeb0a1ZzVAgjspIdyg5NgihW
j75DRDZT4H4Uuw0NFP53kGPMc0YgZXgYkqB4KgZhbhfEXTwhBKYRhwYA22gbwCbzWk9YtrMA8Qs4
bdpieJ/lpO+QajiSLEDEnEwXFM2fiLD0aUZ1mqR8BMWTBqjQICK2DJ45r8yCUzV5LlYEV0qFWEJk
rT5GpADeXGkU5NjqRSjRVr7eeQstNopgm5O3bLRHb6VDCUvYQkAWahObgtWLbPYB6itENujHpWkW
lbaD7H7Wi9BQL0RRcJ8g8mI/CeQ429FbjgUmw99L2csfYaMWbJM7/W3pVh1vMCHP3ys0Sfe8FgbS
2mj9qmX1UVv0ogE+KWoQ3NhBlODUY+sDy8axlKELQ9KyU9ixh/7r582rv+ntzg3Mi1Y38lHItHSe
d2hLrq/BUSixPV+aO+5V8wMtbHPfewjPBZhOXkVhy/eff+2HHbMLhZEz4YiGmWiPNQgO+bzKIAsC
ueTEuSmXs2EJ9F8rSrlyrHB2cqEHyA+lu7kDcxKS/mZHAXU/oLpY1qkDOGQncCp8mjt/uHF+p7/3
EfRvSzV6O6rln5lyin0Z8mX6KIlPQzcdgBPXRYbVBmWFDnjrh4HXqMaJuW5+NfGEOoSsiiUd6mrF
+6D7ZVOIEpV3GQy2zrDn869RsYLns8LBukJ1o/L+eLIVfyS2O3ei1snWG4qRISdHWLnTZlix5qBo
ZCwpN1GLFlKvcabD/iS5MlXArpuZ/qZ9YB5CYxMMMRBljdIyHUfaP4NnxbbeoppvtPbbb32/oL3E
cK7xuGl3wYyKxVB59f1UhfaKas/uyn6EQxAIAcS0wcuYLR1KoEya7zj6FemQ0BDh2/SrGKIPXtlL
pMpcCgSZViX6eaz3Dibxy7zqsUwuhJgN5Z2fo9PSbT9/ffzz6/mXtvElXMV5GjS5Cj3dINCUZTg4
6F/jgqTEqSjBd7PDLzuhupuuiFc9FXzAPsSg/vI4I8/j8YvfcH5V//YbznfiP3qbepUFpknaHGeJ
R80ixGT246GX4x69LZznYlipZ7tpgIcLdPSF8O+DXvwldUUnTSuKcKmPEFuPL2RFc0b2Afvivn7Q
x76krNjQRw+EkfLYAHF6Ws0UbhPC7S1DyxgdM2Bjv2j7/y+k4i837xJGsUZMFAr1nyOCKHBuEeNZ
wcATYMCBwTAPvcT742EhyFas5+B4LuE1MtLe8ShHkq7CT/Y9wHMvtaznu7I0DGWo+F/v8YWQqtSw
/0Ko1R+pLl5Rc25foPm3//gAL6RTIKGELqwiHFFW5CP7dogeCG3nLzRgH70eFwsH9Iw9+Ou9ONZA
YFOaZIP4KoDho0fGLpaK0Y/haTZTf0y8KXpNFpM8EAyCN8Q9WCDkvAhz1DJgD1v5e4vk7zQ26Cxx
nA/zqqYO++BmuuupV+2ipU4OsVeqL1IKPpp7LhaTGdtIECfn/qhQ+s/KsXqpppoj9QPM9IWRTBhT
7z4f9R/c4EvIyQTGjIDTFDeYF2k1YPf+b1DB5JJYYgB7bUaLAqZOJOgvSI/5uSYIxF2b7isLyEc/
/vzn/5mxEjS9XLSY6IAV6K6Du0zI9QvF8EcfffFa07rhEYBX/XGZQqgmYRl8+fyGf/BsL/PnZhw7
S9GAiaNXY99pVDL4sRqGMDIfFegyAEJIQoDy/fNv+0iOdPGOA8ITF7SC1GnFecMzNwz/WPkX6MWP
dI2XwJJpqCi2y6M6IoAFYCeAqk9WlibZuo5EO7RdquCAKp9AGBE28/Ue24viVKERQw8BekFzWge1
/WIG/pvqGhu/S26GUKrVHRT9R4KifhajNj0tMNq2887E0aFPyu2CSf+LL/vgIV5CVOKoMiqM6u4o
yLCfPf+hSBSAC836K0wghUVH/N8kcZc8Fe0U9YGZF0dXuCPpxY7UHeIG3mj5xXv+wQp5CUrxFIIo
m7EQx7atIX3opqV4UXRJdtUKXosPhor9QnX3wat4SU1Z+zIe0OgXR9rdCaC+jc6aNv7iPv3twxMS
XMaX0MlyYiEwOFrKcpiQIFwTm6Kov3jT/3aXzh9/IQuPx8Fxq8CeWIh+nbxoG1fd1azFY5B8Rfz6
28Hl/BXnV+0/c1lUh71IoPY6GgTg7EwgdwOtDpFqwTFiXe578Qi5zIIO8FeBWx/ds/PF/ucby1E1
dWCD4ghM9rVfL+iElZt6JP+wdJ8v6Py1//l44cmqikbkao7oLOnV+47Dwj/MauePvpj3mRxXo2ef
H5PkxY04hiQGjOvd/3/KPH/4xcwPORlit2KSHNuq2aJL8j0YxDYx1VdA979qbM9fcLGnSZAgEMJ+
mxxx3KKQE8X1rUaUWM4K3yAxqCe3BRooG1b0M5QXCgow3Xq7qCfYiJ8zZNZoIfm/XevF8gCKfR2j
mALbzVDmXacgMSvdTde27h+/4GIn02rInn0VxEczuBrVfFdkLGyfNFFfvGUfDJtLf52FFhE8vgr+
OlYiAQ4SkWyy9Kbviy2szvcOlPPMde6x6/ivz+/ZXy0qeH6X5roZ8GUfrvbz8/OLbTXpjeqDbTlE
7zVD4XMN6ucZgVV9VT0t/T9lHp6/9WJ+KHyCoDa/jI5QQ3gQFtvlYKqx2Xx+UX9b0M6ffjkXAPuT
iBYd3KlAMc8rn6GBevVrsoPwASKtxX2V2fLBTHqZ2aIDv0cqX4NpLiz+FKT4wV17C7bSCcafr8gA
H13MxfQgJxsnfcfVKYgk4PN17N5p4reZx5z/AxAUcy37dnz5/M6hs48J7fLod753FxNGPZAYiYVW
nEpI899iK8Zqr1B5CzMrZDkfaoj9AIcPlHdEZAn7FkStfvEUJEgg4lRXYeW3D1Cy1jW48bZ5ZLxF
vpddTLVHV9G+8TqpX9DeSBQqM8C5JgZBJn7ZMugZ/IHmEzq9913CdeYhDvuanQ1M6YzGmd2ATC6b
dJHPVfMe0v5KkxXOU+mvr6j74rmG8fgjGaD4CapFvfsr8HNpAe7TiCpLPT6LXvJ9TUIw6V1pruZB
6x6rEdHvlUPb2aBGko0R8bfxQJBEtUCdEgUoExEn/BfKNCQjHD7diFbleV/o7xZvsQv6roP3UoZR
nxfUqTyOl+lQeuFD0Yb2nKTR7FGf7uwhLD1k1pHWTNCyNL+6egWiTHjedQVxRLaKBClV6PvmiLiZ
N/WyfNe2CKDssIg+MNAV1GgVb4vZqKe1jVqzAWc7eMAtXX+LrmbfgzIe763bm0SjVwv9GRTHgYrZ
r7Gvf5cRRSdjRUE/D1WLPssahT5mR5gGESAbhc+d0f027NbxyFxntxC6EfxWUGK/ERCwVEpbD08d
EZQCkmYNJ1khTZxWbFqyxoYz5CtNyDYhNGi30PBCaS6Jjq+Al0eEjJtEGpdnR9CILkkMri4CNFRi
O4rrFwuMOoDvbCuZFHsJOv4xIobumS1IjcmnAPCQ1+03trbxSzibYT80UQFoEBXJAVZAtg9cggiD
UsI/D38bbgJw/ByErFW7d4EY46NKeLlrQujVAtmIb56Yi22Dcticlc7xIqNWLGBRFZ5Nwzn0oE+Q
6KH2PmmfWFwqkiKyp78eY1nDPpSIjZRVkxHdmHziQ/jmOEPIUQJRTwqRY3KoUTbdS+zQm6y31XqX
8Nbtxp7qG2bD/ranNX3AQcGDTgKNKOSyot8KPbUoTd42/eRD9CKaCYnLhD5+PqbPE8XfRvTFCs3b
QDnWcn2KXXBywwPCgf5hu32eKy4W3AGqnbUsEf/GqfdCVPubJuyQlOu+bf3s8x//P7jW3379xZpb
gE7nelSUT6LGTRsAtX7resNwsqflkc5zd9fUZZ/b0Z+KLAZchm/RuLVvNOxdieY/h2Q78Ab6p2RC
PIF4UiODqNa0hzIeDeQ0aXswnz7/sR/c6Usy4MpHR22X6FNEjct62ZuMI4Pi8w//25EQN/uSulQm
lmP8LIjeI0BHdUNxslV7W67zUxNCQlsYmxkAjT7/sg8Wtsswnc66GRbmVZ9WUIyg0UUMyb4qbybx
FR30g+36JRSEtIinIIhpOCbE7IdCoBk56k0tUIH/tyu42LDDY1JFDlXmkxvj5AhkuRqggaujbyC5
9H8wTcvd51/00ZVcrM+LFwsvrlAtWyjUJhDw/izi+qbnX2FNPnoUFwty76N9ztthOhmut8vaZC76
NQqE0nx1RPjorb2YHyaK/JfW9NC7URmmxTq9QtP7xVHzo5tzMUPE4xp35cyGU+mmR1YURy5YRoy5
//zef3RvLiaH0XHuOcL9o5ZuziSWpyx0HTYd6tqgsfRvr9Kli7tKdNsgw7UHmyU6xITei0rctUb/
ltR9MZN+8AwundqQbLggYgo4oNiOVy4R1e26iOGL0fzBseLSpr2UEUJtUH2Gu/FcP0pN/DrzZsNm
lvYd5ExNuRXkX+/W+Vn956QsV6SCnklfyAYHkte/jcMjwgKyrvminPxX/y8mwkuTdrtC3LrAm3Vi
u2JX7ZfH/jjd2mt/D815FmcmWzO6dVfRttmPx+GW7IE53Uebr0yxHz2q85//5/qCtYt5seKVNmGV
oqvI+D/xK4NL27bBZmVCzxyQpmp+gkG8yv2leBhAg4xiJMF8PmI++vUXgx1s0rnTQwM5bGKhYC/u
B/YVI+mDBerSl73MFeQ7CePHNiBZAfX3jAZtCWfBxL4vIDLJcfziIj6YVS5d1WSGzFElJgGBlx/n
IIHgq9NPxSp+fn6TPphWLq3Vg/WUtAkEQ32ZKRchl/HWaZX+H2dn0iQpq0bhX2SEghNbczZrHrq6
e2P06IiCI/Lr78le1cct04hadnWEpggIL+c8p0U++/UbLDyAaawuaSeQA+UBGY7kNZYkHVio8rUJ
kk/YzjFETFO1JZ1yyjiF4kkMtyQtdxTL8es/fWE7anqq3YL3Kc2nGlksX4i8Ebl/Tmy5YfpFe2ue
3X/Y2Q8WfWayzAyRJc6oyzBOIJDB6XuCzpN5t/D8Jn8cVmcvYFpWj06SsM08AMY7FJa964o62M2F
X95Lt2ihdpPypqlBqcFpfDhHNKvTgx6gL0JUdomCulW/Ac/hrfTJDw+90eb/lz1BoD5NUnCFq9qp
4dbLRyw/a0QRRa015WDsUdgYEfdV7lo7nJ/djJY5UvdyoqJOZO1Kz1p4PSaC8lLu8+tawz3I37i8
4ZBBIoZH6FhZ2cotFkaHyaB0LT8fYLUU50B+7bFLs/NuN9IYisz99S62NDqMGdaygdG0oJ+NHRcF
A6121uV80v5k+du0g88FzRNpY0HV6PTkj/5fUG22rEtfiSVXJpClJzBm2bJwfRsSa32WyZRvfFGd
ak13PG359noTLcy1pjAI1Yl8thVk7Lojz5Yc+i1guV/x9r3taKVPc6W3GawvK2N+6W7GMiv0KtdJ
pB/ETeH96NIp1jY7B5OA5pFyVG+Sv8KxV17+wgfKVKokrBiE13T9uarqL37Y30o1/r7eaAtvxZSl
lA4M4EleDOe6hQpRqvo3gctPKAANrt9gYfCZwT526KLkFbQkLpM3yR+QcHGCbQhWrHIPGfnKTZYa
6DIs360/YHlv+9wtEeab53eOJvFcyJUGWvr9l4Z7d+mLHVlSUDPOxYXpY4GMecQpXfKGknSzVyoY
NkNvZ7+uN9bSJO/S/96tR2hh5g0didXIH3tuTzcZKSEBc2G5gkERxC8akuLYUkvH0C+N+1y2f9zJ
lbvQtZHWiNAaBrdGMRxFbSOl0B8AcULYMD0WiP+59VCu+8460t4SB5vY6z96Ye4z03lGEFfStMa4
k6PYIiMVcffupkm/EPV0/QZLfdTYMFnFLFC99LH0UADPpwRq7/4nLOnzyuS9MJRdYyh7KqmsQHZ2
nOOAZlt5sM8qGN93hSPgY80SSOySsNzwCVr0Tz2RyRBx+jpLOZ9gR/a92x7SwN5KXsJ0bZ//jzL+
wVrBBIjUod32EAg7cc3Hp76pX0ivdhqcBvj+Jj/ufVT3wsIrkJ/q98eUiOqt8aERxLUHZHdO7Q7R
KvlK/1h4faZwyir7BpXF1IlRwPxNqvx+gHh9A6rdSmMujFBT4NJBTWahjhXEgs+bun3xpRVRNm6G
6ibBYv5zb8yYBpqi4JBrZ/Y5yGDMmh5GMUekPXzu4pdp7f0ckyKECKmv+LiHLdkBFZYAeUBQ+GdA
RFy/xcIgpebEUrWKtiXefcnZxq1+j+Sk63LbipUxevmpH/U48t9HoKCwjGPW6Zj3zhj34FpEVd+z
lQZaesXGDBD2PayPmvkxDXHSzBg4YSTCiUkUwro2FZ98x8Y8UAEU4dDSonFSWNaX0Gth+oRa4jRk
Hj1efw0LY8GUlaTEQ0BF6iko0m5CnkFBfGjJ2nH/h3o3LLdNLUlCpqoepDOfM53n+QbC8/qpsMBU
Lf1M1/uuDuXPBip6+B/dygWTJBx9EjVtgozkpp2aL00ZkD9JB3+atrP2b1CXWMuKyp1X6hRLJ6v2
5QW/6+nCH4bKhmMvxpE7zK5hFsH3PET4ju5bW4M3gwguLiu1hTX3Zgy806ea3QStT0UXuG0BhiaH
qWhrE8FidCgknRSqXOk8i49mzBBjUmayHHoXOjsyPiuvVbduE4QHf/YEdPqp2pT+kCCDtQXTIKtR
gkcd58f151sYfabGB6dYEi4SDnlcHRQRkbi4HvqV1edSnzUWV3Ve1eUkL3mWY/1Eu7bG7qa+pYHz
5fqPX5iaTF2X0vlgQXJdnGtxXxfkMCPQWSKyNkzS3efuYMyvdet2YZD7CFqsyq86CJNN3rC9gpMg
mhPdrrSTszBL/csCede5dT8kiSDEiYu+jcfK2tbABGFpinPJIzgL98lwIsN36tsbWBJ3M+J5+/L7
7GdvxQQ7I/2OTd7K5mTplRmzcQFHJIEoQ8VQJZffoCSgu3FM2k0ZutmnIimomY6jiQ0RASgEMRMV
WHgNqhHNnoUrD7DUlMZULHkxk566FFFAfWT5f5KSRnl43/k+FCDzyjdxoZXMcJwKK3tRTaw6gyyj
6k1f4jDBRQKU3E6NXENDfnwTYoqkyKxay1UuwqusCz8sTJrdKESyTeyWf67jEVMt5fmQSvHal+ea
VF0WjRmffzaF7742aeM+DkphxrdAs9IbhzrsN5Ab4IZUGuHt26JvUIYMdYqTASvBuQ2sz4MPhO1l
N2HDFVzKQK78zoWBbmYFKa+BZ8SbVazq+ZGCScGzMSoCxDrOP68P9I8bm/4bme9GILFTEIlGd4oT
DSMwqAHdIdSWs5NN6a30+4XNwr9v77tbwGBMfKrTCW09/3UaIFGmTKrYxhKFR83owepHKlgurU7P
u8891eVp392yT2HnFaTpzm4SWLsx099yp52wratXRtvSizHmR1nOZZj5eAofMPMH7fHgXox5sC0y
epHdwXh7/UEWPlP/9HLvHiTJEagFECssallwhB92ZzP7k6/FmPHqqhoyR4n8jKOo0Hu2hASwD18r
uFrCh7QfV17F0hMYC9HRoYEE+jk/g5J97oT3AoXOytJw6dLGlKf9YspzjyigBPsbaAHjLG9W1iYL
Z1228X77vsLKJAxo3HmKAFqSi3FnATqC3CkQkpjo6M7qAUqHRbL+64xWszLgl+5rbDrAx3CQDylI
nCLteOprEdVE7BjQeIg4m86W6r/ZBYN8BguWlRe08OGwjX5QyBzvfO7ss1cj66mZJmh8oLyJCjLh
psh02bcXAt6n+rNt9AaqMqh40bJxX2X3U8p3dcrWVspLD2J0h0HVAAoSPEheQSq0q4bd8Jrusq27
5WOU/gZYTdw1D+qu2qX3+uH683w8DxBTY61VwjUog+3ZnukpnwPnFtxvtWPZJLYpgTHx+m0+7unE
1FrD5e52LQqaZ6xT7BOcqvUrUIZrtr6lh7g06LtJBpB0cFWQGhRXBSK+ZpTC4B48jaKY96Mzr1Uc
L3Pv/+93yf9lkyhLVwPEr2cnODTpvcwepPXyueYxRg2FeqpDXjfOvVn5VtH82c/WIhGWfrUxOoJ0
qqD8Cpx49tMcWd3s6JK+wq6rWjmz/7jXEmaMiJGLpPdmxARZHrA0848xF1GYfIdsLqKr6axL/ccY
GqUdJInlIBY61eUjaJKQyWIB/anGN9XGdNLBUCicUpB2jlr+x1afXAiaouKSKBAmR6Qb9TlXN5Bi
NBvs1YMTS4mz8n39eL4lpoK4cHrW9Q2AfW1f0a0YB5JFKCwBP1jLatdBrldvZPEjbYu9lrR6u95k
C+/cVBYPddpmpV058Uh8oILm8qVgNol60dyVI39paup9anInprQ489lQjA6CYNvwFdxVsFG3Ev3M
kz/y7nP5BxDn/Xf60F6Y5DqA9rsqhhHAj4ugIUWpv3XTNVOb96/u8MHsYQqKYTguAyAWUU200nLP
gMWNe6eRfwLmgZimISy/AzTRHSOOOnF58HO7PHbOXIOnjGxg5CFw8B4iiuNcfBs6GUMDqzZAurm4
VtDuGpXO3+yKVFEO8PC2GoCA3FCJeAwAar3khKM+P87xpjYNs/vtqBP6x+U2OyELzUNxyMnDO+rB
OuuAUrS1e6A2SO+TmzxDnPRcwWkFNDjIGVwFb6wrwhfHmRHO5E+594ztQrFXjAkfzm0531oTT29I
0FOQpfwacPqiSQ5QnqVx2mfNT1SdEH1XYRLq3JJvQIADOiMPqz3BxhwwaTjFFUR3B7+05C4NcfGI
ZHNwBBgzeAWhNkX5fLAfgS6ZbnuESMatU87bilV8M14cpXbP2qiSfXIEebA+hqUDqEIWWgA3ePov
1ib+wYNaImpZCpSi1XsvY8nns2X79gELiREpFGTcAmNkRxMP8ODuVN9Y8KvuFEnV84CIvagFseeJ
WBBjgoyiA1ApPbJX0uYnEO6x3smhr2580FAaxy0RSwLOTOkBm6Iq2b6BCkYPhZqK19aHi6KV2Ba6
JQTPgC/mQD7DHfuz9/xpi6q8eJYe0qPmrBnOTe+dO28EuQ+0uZNCJNOuGTUAbL3dboWEOarKSXvH
isB5RDRo8JOmPUrvPbDdzdhMJ7/m4HTY6XAOilndMuWk+1kEGpcCvCEI3V+t3fU4DQFhF8DVCBmR
kAHD8bcBUFpHLsseLG6Rk4Jeex8w/jvtW++Emqn97LjdS1mVPdAcBfkFQQLgO6yR4zcCivhmAmAJ
kASJPhyVqUc3oDDxv2DJiE09q/lUyrbbhqLKtxBcBg8FFM7PvA8VkLmc7UKh9DcwYptXKZvuLp38
FCiC+S+IQS0k1qq4B2IkQQOo7LYLuldfihzGZTLihTT8rFSDVAPHl3soskREVfMl8Nrsjkm0sFMK
fkpwxRP4JeBPVtzjGzF25VaEvnpLimmKZ5rbB+yiKRjacD3ajZ/v/Zl5USPATa/8pj0IoulPwmd+
0+Zwgtv9zH9ZwGid2KxGLBGz9kCx2t/ljp3ABgbBqsT48TcNkhpuWg+owZBSPCSXyQY9WmyZRAkX
uP5/fJtsXwzB8AA6LSTrbsq2lnCmvePy7Ohl4EPXmFKArIRyMdRkoxg4/uWk6i1tffCpE9Q/v/qA
pTxWEiiXAbHSW1EO6dZTPlAqyrGHnfTYBGxlj2zyChsCALEA8+ssK9+0yoanIAXx8bENqf1QtgWw
WGEjYtX284HTzsUJbPEnoTUIk16RbFOK4/2E+vnRdxgJIyA7EnxXA9GcPKnHO1bXBQfay2FfuZ17
UUYC1KUdnsDh0IwsPCpR1t8d+C9y5LCX4kFpDjJfNxCkV9QwOtwDgRPeVS5Lv/uO9UVx3gaYO1rs
NTJMITugttiey7m70RJKv9rFTSw+y1vUYAZQOHFk5NcoQdSIvgDtmzT6QWfohVnl660t0/AMKPWw
Yyxrt0x4OqJ9Hdw5YJXdKZRw9iV2S7cZGGzn3gnkF/Tq4ktCbfqKvjM9oeA7YT61ug504GluWWRX
2otmzeZD2RLrCUeP4iuU0TasHdm44ckgboiqqLVNJpQpRU+nANlhM5LhRUgDFKyFj4kUqK6jM1kM
hfMBY5OTjLy0VQ5SeQYKplVp9b2bWrJF5lm7s3KWIPuvzFm2ywFHxFAACnbT85wcK8HAbs6qadP3
7XRklNJ73cp+CzYUv8uh0jgCfKKRA8RQdguJy49qhkTSpoV9P9UVfeAZGECt1sMeIxjdtMFYEEGN
JE176g/ThXEIFnaHoN0R0b4namfiFQi6bkvtUt9WIu+3Tl44+4LV4R2xJ/akOIJmMg1qChuwc4Pd
wLmHoxo64pakvzow8vbNILO7FDPORriabgvfazYljGBRyuwknqitiyi3k3mfX8RHJWNYA2H5VQH3
iNjCBwaVyFNdttWz3UP11NRFvQPSuLyF3Zm/1KVKIq5T8VIWpV9GE3rPSTY2gmkmYu8FBfAWqMBt
7tr6RGfX/o5auH9MQOAGg1OwO8h76yjEmWeEKMH5NswA5o38fEIIjHbtA6oq8rHGmXmsKt28eaCh
7CpaBgeoRMPDOIcK/7xESzize2rmvHtpaIlPl2iSpxGQvp8ZZIUHiKaCR9q386FSssA4sdnGtj2w
pS3pnwDFAo5taLqbAWXOs4vJ+xt1rOml6sVvVREHZC8ASLpxktVGoTx+O3RK3bnM6n6MrgDZsE2R
xjOk4x7hWfPNOOsyQxMrOkdYbONjXiIdAhM4etGu5EhaiEDAkVvX8a2vOGcsnhE8nv2YkXi41ZgW
7knaF9/6DrTEhGT1htiaoCXt7hVsOZgULB/a8MAR+LAkRXvTk4n+GLQGmnGeHRxYNpl1qubLYqxH
GPtzb3tQz3Kv2FJU3A8KGOhIpETfJaIRf+yhANXXCwM4qS5YWTUipMHO8q9pV+Q3mVcMT5i39Q2m
XgpGiPaeeDXXNxJT3LGyLPaXztBObBvZkzgYseiqi9DdOh3yPYrahntuLIuvY215e7tuqlPDnfE4
IP/87Dgi2yqqXQeHWBSkagRNxUUG13qUhBMsFWmbckznTXjy5gpgZdDzf+VkuABii/oBDmR3peKz
sNELjS1S5/bu3LEOJ385LCFTQRtQzq1hQ4HVWalXLeyzTWNHi6Br32sDFmMcxrC7DpsE36W2aXah
5VmfkmYQ0+DhhaCCyxHSDHtoAXHsyY3g1k1aDHuPZyeQ7DwUJujK3m/piYzKAWrnISZR7NCant70
YEgFaYlM9VKeEouvCJoX9q6mxyNtGxbkg7Dj3poF7IDeMRNrTtmla186w7vKBwI56yCfCzuWjXxD
hDymEBGu+XyXLm7si8IGzJdwkMi880GhnkGgjWFB5Ifre8iFq4dGYcJ1eOWC8T2c3db6Xs7k10jC
lZLE0lAwShL+BN2vqHz4IUC4jAA+PQlR3tmgUH7qp/8zjb5rdQuqxsCfEC0gPdJvZqUmxGlM365f
fOHHB0a7yHFuyopj+YelcL13C6c+zmRGzEQbjCv+6oXte2C0D29hZEW1BkPMQjiLN0AQPLmIOdff
mrB+0kL/uf4oS6PLmJIC7pC5Bok6xmZqI1u1SRG4PA6ImgIl9FO3ME0pVNiB61ejA6603CjnV8dV
3LKdgK/j+g0WuqlpSfFTGz+6owDUCyyRuuGmK4PPdVPTj8KnMdcNl845rd4sfI269rHTawc8C+/Y
jAyUedKCyZIiNcVDsk+i8ZkqrLYEp7E8II4OYMIeFZvrbbR0r0tXfjceZl4Be9WjCJVOSX2WXngY
AJn2W8DCB9emMBqGa8Luj8/iwJH/762Y3aFaw2bI3JTLtj7PgZwnPhjeQMpFE7BHYPJOUGkiVHB7
/eEWOrHpR8HqqXaZ7xX41OPI21d0jLSSbzOEZiABlyt1+IU6npkmWCZ2Dgt4msQ6fRoaeII7e8v1
V57yCESJXTt8c8aVkuHS2zJGPyh8k0RiDpSz4i9VX/r+AckfE95Vbn293mQLU5hpTEHyVhtMncXP
2pan2pU/EYO1bQb/c9HOxDSmzEGSFvbsObH2AI22JXkbpl6vrD8Wmsc0pXh1I3NGUKgDbpNGJGgO
AYXf38l3vateLbaWhLnQSKY5pbaQco/dgBPLQf8Bcew579VRlM3acyxMXKZDhSgwRP0J0hS/pc2J
o2Z7148oRFx/xQujwrSmtGXtwOOJI8tLyBdI5lun+EqnfNdYa5mnS+1jjHRRM8tjNYgqMwsPjIe/
k4Jnka/9lfXyUvsYZy6MysLzQtgZse0Ew0EeskGcrjfOUhcyPuGdUxJn0A7WBymoCxKZZX/Bu9/q
DOc6K6uEhXnQdD5gM4UyAtHglVQAJeTM6R8Aui3P9TjfI2xhT2mqd1aSBp+bBT3jU94pcHQHbFTj
2gPIefo7eHJr5z96lDGut9nC6zYND8KvrcltcLA6I4ZwRIlCiD9e8+P6xRd6q2l5oMRyAZUgIfYU
8oiIw1eUW6qNNcp7VFTc3fWbLHQo0/ZQti5wDqPrxBfKgaX0awVSyMoXdql1Lg/27guLKlQfdl4a
xkLaSIWwnyYLGYrBipJiob+aRE3mhR18hBc3ZOEihq9F5jvpQ+xV7VPTAnntFHCLXW+kpTdhjOqw
cBH71yX6zOSRIQ/N5T/zaoxQ/lvpqEstZQzrtAS9LYfz7SxxcMGC70TdFUGz8oqXfr0xsOvSzVGa
goIFFoEvTQ2zsINiNIcKGklgYm3mXnoE4wON7CUwolM1nwsBTSQh+WMzewQlRLXyGEs91RjMHG6W
jjPhxFPSALPY/baKcEXEsNBCps0BpbmhhpsP85Ln3gCP83XOESGBhDwcq/293oUWeqvpdGhy5Nk2
irRnt9abzsfJphDeMy+D5y4FXkXVxZpacKGdTBsD6syFwwLen4dZ4OSg9b4SUq/sIReU28T0MLQF
qUBNanBx5CUiUAM5Y3bj9rs5Y8egGU/tZB8gsvyS6fk7cer7IKPfJlY+9Np99PP6sS+cZ+bYz9cb
9d++4IPzSZPsabc20DM4t4rLMYRPPEgu8RvFdPB8a7oLa5nez5VID4nbiLPlIhy1IpSc7JQOP4K0
Z090VPBFacqfXVBfotqquleYlHBKP9QD/g16ybMroWzphxm6aHsS9y4ZyQ11xG/q2hME6w0ZIuYx
fg9wlX8z1eDPAC2ImllaV48aSZ8IXBJ4y60mhwpR8Xu04BRZw5DcJtjNnFEHcW4rxHueCuxyQOsR
zt7RA803NgPz1aI48NFhz2OU/apvFUjl25po55gpp9hh4ka0SoGvgaic8FxYPIFlFCoyneA/oKIN
N6zDzKiZSO9KxbK3ZHKC4+irZj+lSL2pXUzLxdSPdwML/JXZbKkHXv7+ft4XigkKoi1QKvyeUnFy
3WRlkbIwy1BzoqwY6NQ+5CwMUHr3pggeXbWymSGXieSjzmTMk5NEQEflevI8xO5B3MDhK7vIuwmO
fJPu6iO5L0/JvZtH7R22arf8fliZfZaeyZg5GXZqUDqQ+ixCZMLu+MQB5B9ax92RMpzWfPdLL8WY
PjN+SdRGMNvZ1vNPt5m/VggcWfk+LqzrTLcIDqZ8VnoBiVttdTeIUkXAxuTOu75h0w7Fa4QSdEG4
Tau5f7k+8hfazHSQUATGsSyEtMZRpf4+yTZrcGane9D8x7UN4cKUbZoVZlv6dRhSAoUFCV6BotH3
ZR7w2CFptkma1j8AW189fe6BLp+md2MmCxIKzIetz4r+KQX4Vh7KyOHnkEDEtC60bRh04LXS2Mdc
B2Rf5x6qPLxk685fJ7jFttcfYuE7SoyBD3oZzhYvdj5/oid2qZJ6dhNdAmLF5Zjm+k0WOrLpXsA2
162bukeBt1dxn+cPjI8rS8ql32/MAEFTDEmOhJZzl9fPqTUfmTPFnhYvWRbylZ+/1HON0e5pPw8w
3MW5RxL43CE/PJmynyShX643z9L1zXHuVm2BtGkW10OD1PpczQhRC2skxw3Tyky58AZMPwJoNwg/
AQYyLlKvBNNy+iXdcKXKu/DzTe39iGxnBEMzEvsMul9g1qrXRuLoeEICwMrPX7rFZby/G2oyRWA4
CII42lBNFo+DpCjxlvukn9dMjAszh6m9nxLLKhm37ZjR9FtyCauDOfd3nUF42+i3XLmf2346lyd8
9yQdhllX07Y7S+Y+tKp1EcAqYoiR1hRgC2AM8s+4++4Odlk2JEhnP/ZLSIwU5E3AwvgWcj3ZrobJ
pQXTqk3GWE/VLbHX9PcLHjViCvC1X+beLEsS46XcSzo5r0rlVgyZAX9NgUyJestmf4JSTW8dTkyk
7RQrTbrUt40pAOeETl4SKiEkGbZZ8E0hyfP6wFy6sjHwCYQTiYWz5/OAMkeU58UL0otXrr3wAf7X
ju9fE1j8JMz79tzqFhm7xW4qz74Y4s6udvb8TJvX68+w0LFNQsnslRZyl3MI5TueQ+AzvmQ811Ea
tH9Fwe85nDvXb7QwE5ucEt0kWnV+DjgrMlaAQxmqPhKsgN9ubc2yMAuYDk83RMLUPDigcJTQJEKy
WJ0GJCltEQbffe6oxHRz4sKwUunER2RE0d853EEomprdbS3yX9ebaekhjAkgS+ccUpABIiZkLOWd
RBa2t3GQofy5y1+68rtuRTNMW4JJcRYFsunKIhYgh4LKePzc5el/Lx8AjcVV5fkA5Q87GqIwAT3o
F1o0+crvXxgWpslCjpN2pxyWKiSHPoqkPjmBpTagl+6qDMEaEFndKGKvvO2lLmuM76orwzqoFXZ0
U+fCu5tk2G0imQh8VghC6f56my3MIrbxedeWRzgP/eYiun8dRXJTsnTFXfVxZ3JMV4WwYPoLUXY/
+8j52DSuAq0SYclZ6a0VBD/+8Y5pqOApCu1iAiBjtoaTR6cDsoZW2mXpxxsf9URnsnNnzNsIv4qY
tfVgqHH17+uN/vG0h2Df/3bU0YZn1Ba2PCN9b9jWVfIVAKgnWiIRshmhXS9DvrK/XWohY0DbCJDL
8SGHZaDiJxeRj2XQP19/iKUWutzy3WCGXBiK1RJbZzB6N1Dw9jngaPbh+sWXWsgYyk3XpJDcYss/
Ib7cSb+Hl6OJ8DkEVRMB1ivL86WbGN/mIIBpeeo9GoeZ+4BYrrupA1R6CHyotfGhSytITa8/zsdj
GZrB/7ZVC/uJoyuZxEUw7iYgrTbcC+2NFn4RuYVaqaYt3cUYy4OWdutoDDh3PqJmF00e4vaAu+FF
sfvUc5guERe7yNojA40tbwzuUgsRyF4XJoesKLoDm7PiUzO5Y3pGBoYYVXAoWNyz8LvHgcMDHDvI
nZWpdWFUmH4RJIu1QuDw5pyB/SQE8o+8le3G0pWNkV23NPBFb7VnpBsj3d0dHSRMp+3K1Rf4Noj0
/m8/ssauHVWA8MtGiAfhBfneDatwk41cnSrJ4YHGJ1w+lBRqB7iYE8R/pgwgfySRRX3dFYil6eZD
IdZq6As9zjSNQLzEaOgCrs/LGYf07YDw0inkfezkAz1zUqzRtJZuZMwHyBgjcLNB8QApCo5ZZ2/8
1QROv8PmPUPmqVuvzDsff+EdU4/lNFxzD0FmZxSZttzpowIGeTKUUWCdWV3dNdijXB9KSz3FmBJc
jQ/mWOCEfZi+WyU5TtWaWGeprYxpgPUV7G4SV54RXDxB5MJg/ByT5zxf08QtTP2mBBJLoArV6kyi
l5dFG7V2ilhn5tAj0BVqZQpYeBPm2W5Y1+nojik/C+93V1eIiIWWG1LSnib70r5pQ297/UX82wT+
f53WMU913QJMFgqK4blOdH6w0rw6pJOa/8COs0tzQc8jIFxR7QvxSKmbPSQIZTlwEqpjAhDhsdRk
WPkpC33CVH3qwcmnrEraswiKM6Q1Z9x+ZeZeaE4T4u0QPVmDuiw5bO9rqsi3wQ5UpBr5FedUWzrw
KuKz/bmVnyn2xOmDX4ToI3HpzvFk1c3G6pPb1BKP11/Z0sMY06DKOprAwuDEPQ4doq6QYhOI/lfn
Zf2hGsOHGi6D/OX6vRZGU3B5V++WOS7yK6AWr0jcIbPI5bs8+R0UCBtt/ZVNxdJgMqa2HGHYNoh3
diwgbGdj+yUbp7PTDN4nr2+sckKUsYNwaOY4aOpDW8NrNn6xpuSTr9qYxhzlde1UJkDMCHKynItd
bGyQAZFW4/76C1gaFMZ0lqdJUbR5q2M/1HduUR5rRJ9cv/TCuzV1k7J3hsErQyfmpXcupxIEEXES
2deErrTO0g0uHfhd58nCHmVGr+/Oym2PTVL6EUnbUzpl3wYOntD1p1hYxpoKyoyRFGfZ4PMnAXSA
zptjjRGxYDjIfupwLa5t4S2YSkqvhI6ykuilRWF/mcnwjK37yqqGoTE+mH99YzQHtOcZ9tA20ODi
LW+sJ9fGuSu+KXcYBZtMOOe2h3PO1tXa2dWH8X6hDZHWf99LAtwfs2lKYmuWp7kENyVHtMEgt777
nEMU05Q2TnrJ3pYjagj5Vqe/r7+rpWY0BvvEwWe1K4pm7MmD7kHqSOj2+qX/HVh81I7GQE+AshEh
rLHApYj8EJKxj5uuUsWul4rfVMhC5pHmDJkX8L1U7aaiRfvsKD2fHAVZdRTohmFj4jrOnnquTjdz
2OCIWyr5a5Jjj1DvMINLtkAs/QMIQj3YyeWYFgeBTOhN3Vfzp84vHZMdnvcIt4XZzI6dpoZRrM+j
uRqioSrWlJMLM66pzKxtSOrUhM+H3dTq3GskJsFw0dxklpU9XH8ZCwPfFGci/NLiXYD3nKFtwvaO
XITZ7qMuVsbMv7ORD162KdAcFWYTNQUqnhpAlSyR031ehP0Dqvf5sa2dZmvXyfAFth6A0XQpig2M
Uu3egwvpqAqPbYdg5k8OsrG3tt3j5J9WGhtGNmFPVNRHX6zmli81xWXaejcHggwl5Fgiq2TM2R26
1BPgN+d0ZrEma7yVhVFlqjxtKBu47xeQwqbdsfaCbFNj2l35SCxd3JieQgs1uFAJN5YIE0RN686i
+fF6L1m69OXv75qGMVVzBIDrM8+U/E5GX9wFgfTXlDtLLW9MNkWOU41yVvxcQVJdVs2BOs4ZULSj
ZuPKSmzh2+MZcw5RBQ8d0k1AUtzyYE8JP9Q9Mr9Y5GbTyvdtYbiaoshOO7rEEWd/VqnbIvrS7R4A
YSM7Pnpr2W0LL8KURnaulMilyPozIclwhH2CRGMn2UoRbukBjBFAMxtJ9pY/nll/aEAao0O6o/CN
Xe9ES1e/vP13nUhlVaYp8crzGM4pDOZz0m3zoSR3OagkK5WlhddsaiPbkroVjPA91qVBuUcG1vzF
g2ZpQDY9g68CpvcsksEwipVnWrifqS9oRFo1dgnNWdMj0igg35uCyU2p2ffE6R78dPx1ve3+5fl+
MI2aCgPdE5rNvkXiegqf4JaSUVGIauPRZIp8L1FbyDTTLS3kXYrKV+QH3qF05gM+UDKqBm9LLGUf
5jzTe3xBuw2izfcCjpKhRdCdcEc4m0k97Ku2tI7sf5xdyY6kurb9IiRa20yB6LOvviaoWjCmMa2N
v/6tqFEebhLope7gSqk6ENje297bq8H1MKRnsjEBigFmX6OLrnLQ6rgXhffFAtF2F4yblkcrI7h0
IAhowyw1F+nZD4oYwEknAR/h3p7pH9zxuHFVs0+3h3DtLLWU7m7QfAk900+XThsNDCvMKq3GfOZN
+5KNxN0R33yTKnyuKg96WO59iiNHBM+8H7ffv7b8FxkIxP6yJjmD9osskgECF6Xf75TeujhcywyL
+qZ2a9253BsuaVa+eLz7zodNicS1Zy8qm4CEPvQlkXU65h+8Wd7DY37rjLOS+5cQVEU6m1p1Cel8
VH11/2EMceE5g8RMhuT2wK8c25cI1N7VoR3MSMs9OPM7U5jPle09drnc51D34WF2yZrqqbLqjabt
2hctsmiQt4xDD364zDjRJ5Nj6EcGbQUY2VrfHEh27G5/1sp6WiJSJyj1Gsey+stYJsot4gK60W6z
ZWG3MuVLgGnTTRYfSQbNePaVg+Vttm5u1x58/furXaB1FQSoKccO1nrfZD5/bqU83B6RlVSyxEjK
uU6huN9dt69iD8PAh1GGj06u3AjSOUWSjmrjOLQ2w4tQhkgip7MrsaK66wZZJyT7zYMX05bvfMEi
mK3eYnKU+XhxZ4O2EUqg9CmD1PjYfbg9VP/2jTf2k3/7zKtpcOEqqb2rR651nPZznB7sXR5XOw86
BYm6NxcITMd36k4+DA/lsX52v4jHbF9u7JorMBdniZucsnxovPD6dogUlRGUfYTaWXrX7AmLAhnR
37c/cyVGlmhJa2YkYATv8cOHdsQ0AbuT3H70yjpegiSHjBLj99b1sFcmjW/tikG889GLg5IVUK+d
CvxqY9mf02KKGtpt5Ka1i5kliBDyVWPlkjI9zQ58SFUBcntUwrG9iUKAli8VeEP3DdfkBLWVLgYH
1exdJIOvKp3SaQe8wvSF26P5BJiKu/G5K2HrLqJJ1dJhVianczOJORrcMIHP7EPric99gxv4ogrS
jQSxVowuNZFFO6YAqHXpqfB7YIWg9vHiaelCAi+AqEcKP9bnzGv9r3VQ/kWrZ98bEo+zefJQPxyd
FGKlGIDpy6Td+iP0u+0IicDOY6DP0yglTvrp9tpa2bH+gdJeBafT8gnqPXw4s8Goh6Eu8qdO5X4M
K+H8rqJTdvJ80cMSr9XFU+r7W2iqlZlYoqnUCA2afrbH81AxyDw1bBe2M4RISlwleLCoY+P7LrT/
IdFffSBG01Ca4kUl1OGEge61/0C5G5EWnsBb5OO1r7mO7quXzGVOPej+dGdFGwAYGpg7z3Bd83W9
015gw+Et32gErb1p0T1t07DKjW768+T49o6z6lte9S9DOLx0QLIn3ATDRuZc650tBZSdKcwbeDlk
lzQNYNeambbPdyoo5r9N64LTNJOi+2188J13XibFUzX6zo9Z5/QRDJQWuxVROXiZdjEBJqKgRgOy
9Pwos2o6mamYsshk8EtnrPV/jYSaXwxGbHVSCOyo4Ix4G6TmleS5hNNJaZPRl053Zlw0D305B/uu
sLY0gNe2lyWIboQvNczkaHse5oJD6YeZESSQAZgJi6UQ7ep9z3oqxAStLGlCuu+9gcPxqK27v7cD
eOWAsMTB9lZQz+C+j2dTpvaHpuJeImhnPTDQhI7VCE2F2+9Z2d+WOFheSCefUM6e3cCyPpJJtjEq
Mz/C3Zy1kYtWpmoJhPXyjIyQ1O7OwD/mP4JKwJWCAwh0+wPWnu79N0Y1jNixFEDpheoW2Q9uHT54
WetvpJm1aVjsLFU3l6FI0xaSKDI/tOg+fIDeFbQ6XC2iytPTt3d9xRJSWXXA8uHI1p69zOpAX4I8
W5+5Gx3alSFagilpAMheOQ3ZhcGHvEpFQq0/t3+286/IfuMUaF/X1asUmcncVUWAZ1++W9HXIAqi
KvpNExarOIju75PvPNq30f3XyyW53+N/j6fT/rS/T5L7+4+PL6AHRaeX6Nfh8Ofw8uf0Z4r+DLu7
p8PpFB1OH0/R6c8di+LdoYx2D+fzbrf7dDzi/76dP8TH8+HhHOM5SXI5xvg3u/gcHy/3yX7/NXm+
/rM4Tr4myTH5esyjLQbFamK4jvGr76XQ1/W0Qt7Bxe/wnQeh/5xKBWQbA+1snGvy6HDJdhYtIV5X
VG3c2V778fZor83jYql7c5bmvLUpqIL0QLI+FjPfWCJrp7ol3nNWJsj7gtDTnIWQ47SiobSO9vRT
ELAsTHv0rRfFp6cWZSJe7lL+yQ7IziFbDk8reeh/dLZr409qhqmGPdv+SVuz81U6FlQV81T8et/w
LXoQNuotuKpTerJ7eOG4nwOxlUT/Cen8bxQgPP+7KiybZ63b+d0ZBogSMm7iuwjRrYSUqzfDKbJw
nD+j9vPsaPmiScQk7Y+jP5cfm5STv5rS6UDrBvaZvADKEBenaRFDwNBJdGB2HCIuOC2qo9K+9yyb
Qty1ttX96CYDT5/ZNIZfVcZyN/IpfBFif3TxiWHBIxX26mDgCRY3FLKGJe8h+pFrxR/JAPZpYCA1
ZKYcvAQsqPTQVFb4J2xMGpeFr7DF147wobk2QGMVdvcC+pK4cWNhHR5mzw9nmMCNaR0b1ydwglLw
GY2pr3ChD6zkDtBq/IuCuOOjm/a4tpk9syNVRh5w2zl9xPWal8DRL0VFVXWx1wTl125S9SPpyRT7
muW7vje9iibLzj5VaYEOhTd4idZw2Cj6obsjFt2CLL4dV7Ar/O/swa6pdHrH7qDqisu4KLRLfwfn
LME29tiV5y+xu5zr3M1lcdWJ6/hTWmQi5nW7dT/29hZlh9cj5auMRCCdlitMIFDBL5q9GGNiZp39
Yss6b6XraS8hvAEsswo2yeCkw/ZhVNaBZuWpb0JgIEL4S9Wx1XRJ1XhPWQeVXVeAm1WlG22MtaFb
bi8AQkDuCU02dGaitHvss8+3k8HbB2576acy247yK1d2ZyGt/lB44XyEnUr7SOngPkytXZ6HNAh3
t1+2NkWLxF15uBqFCUt1lvANucxNMdw32dhf7IzgMr6duveh1exlgzrvPC/o8wle2tL+I6sm8WFu
H4HZsLGSVz5kWftTDYXNAs1cMPvIrqk8LyEl3Dg7+kCGdssHd+Ul4eLMBflQqlE40JMEonT6aXoa
9eND8/P2XKzwsuwlQFlzMTUDacU5CEfbj1LAetTRafPKj0yBHSjuhgGCppp4gxNBYD3wooJnMNp0
h9E/1FxswpXW1uBiQ8oGNXl1T8pzMbFmD9Y7/6nHyXNij+hul5kJgkrOoA63P/ztHdZeApoDw+QQ
UuQJu2ZnMsg7O/eeLRpsFGQr+gb2Esg8zcI2tRzoVV16xobgSgVcRa67Lzgz6bsg4+7JI+7w4lS6
g62fhppmVvnzCfrVgwC1JFVJVWsr8RvL+6x9UIuyuso2ft7KovofHPR1p81rX57DtKVHk6bOOc8n
cy8hXepGpg/TDbjCyqQupfIzXWalR4LyrCE02wCMiiLS0gJC4YSKxMlxTJQKUtC3J3UlPy5R0tqe
qoCXpDvXswBI02n6w0gbupF931oyNIT073+3ltk2+AbllzjsZnlU9cWnVKtfc1n++f//+uvzF3mR
z07pQyG+RDpxD/A6eCJ+utGmfGtgro9eJBGHZaU15jo7V5qJe5xhzCFMuy3pn7WBWXTXOwa/AD9o
srOdZ3vffMRpZn/lqL1vWBZ5oRuomApVQzxYfLehxJza/fuevKQf+xZk8YnGkzsB4wEOX4XNRsJb
AYYBX7KPZUGyug/b7ExxARvSIYYr/J7O8qneksxbGfRl4yqbGm4KXWVnBkGRwP00jSayhNgYmrfi
9vr7r9/16hjlOrSX2TgVkDxFmypulS1UlAWFe6f4IF6G2WC4WG5PGx2/lQW6bLzUKXhRTjrl55nq
6d5kE4C2wtnaQ9fGahG5spcNGQqWQfrEwWUI4U/wk65i2oQbqWHt5y9C1xU1K3nr8XOd8Tu/rQ9o
X2wgSddmYhG62uFAGQwtPyuAXoLa36O9AEJakPTU2bnjRp5e+4BFCFOKGhbNXA7hDeN+aOcyGCKf
G/t0O4bXwmERw4wTqwxcw4EDcP4S4xzKVHQRh0koFlX3HjAPFu2yC2pEr92czhx2z5DN7r4w+vf2
z78WrsuC9vpg9t9oyJyiqaB+zc+VAuNN2N9YD0/QorkEXQnXCvOnwvmMi+fbb1uZ8WX3q3Oo3UKb
Hsm68D5DxqCHG0cGjKK67xi63yY0W8qlK9OybIVZHjiH04QBo/pL3osz9T66KoXq9Fatdx2gtwbu
GpCv0khmu9PoFS6HfOz4m8rxDoi6KJiCIPLy2o1KPRytkG5dg66E+dL1raCFcAoC+4u6GO+DoVYg
8ZB71QK1f3tm1l6wCPPcQS/VUXaOY9OezzPwPC/ztHUVsfbwRaCPJryaGHfWSdff5m4EPfop5FtD
sxLf/9NQGoQU7ohfLrj9MIrxVI79RlN4bY4XsS1nWJoo1VonpwAowAu9/OwL2K37FIiQOR+Ce5o3
/BnaD1t077eXLV32l+pAkKlh3DqB28KTdoD+JqOAuLiF1knXw1j3PdONwP/v6gWHfB5IEWboVORz
5GiXP9SamH1TiXrjFW/PC122K4BAgz4YCXO4nSiYOZRDFuPe+F1Zly5bFZMvBLVow9H+aD/OZT0l
Wc+Ow1VVafDqjWy19gWLEAdbmg5FMefQfayjfgriYBMS8PbKosuuhKnDVOc+4WeYWyamRvqtVAwr
mj2T871g9ifY8byjcsAshIvI7sIw9VMPG7iXB7EY698knzc2j7UBWsR10SmnSUefn3NhPXWhTAgu
f24v0LVAWOzaAJqPE/x2+Rk6gCeS/9E12Wdsjsi8JQzz9l5Ew0Vwjx6sy6WL04fnwTFFPDqOC2ru
B+7+hHZAcvsrVgZoWYrDlLeqpY2xbwMoZssfxXsX0LIIZzrteZGmSEguuSs7U0fuqL/ZPf3hM/5k
iHURQfVy+yveTt/0f0pqBrx4KJBh/XQ3mwA3S48wWd5Ynv8Ktf/dSOmyjm6YX0zGaO+sytkuYzv1
WdQEdn+pc8f6XTRkhBMO13fpDHGKwa4CdMU9dcWazt97JhVo5464lAwOaapn9sNQGScZufMF3fVx
nzdQLBJd3+xdu7Ue4McqdrdHZWWFLityDp/lIKAkPWGW7Ys2sn4OSZ79USNUy8t28jZS3dsnNJh1
/TdVzyFw9KNfopRzym+8YmU8ud6zPXdPtlv8EJV5atC4vSbYd3RQkDCWhnaqxIm2uVrLBQT9E4p1
+72wHniZbwTF2nJaZA2fi5zZAU1P1Cu+V6X3u2/1RU39h9vzsvb4ReYo+2megXNJYcaoj4SPKjZ5
faas/nz7+Supe2nHIpTDiQPow4kW9SGYYSuW28NP6vhn3kj4QcnpYNKtsVpJIEtWciWbDGqUyjpx
y8blZmh9gG/XVvthZaSW1FxfQNVucOb0ZNzPWmdR6YAZZW8kjbVffk27r87HYWFE2AJ1ejJ1Z6ML
OEzFozc7fH97FtZ++zUqXz2+c50SslMmP7sk8Sq9d6QTF4Rs1IwrsU2vb3319MHPetw6YeeX7WkC
4r2vGgjpo0hFGN7+/W92pxFlSw6uM/odyRx8QCmKZu/r1n3Jirx9aGe0VDyRQeG0Aly3tCkHnEzy
D9CEmXHvJrccctZGcHEuIEZm4dw31qmvXYjHXaGEQNCFJU2c1pmPtz9z7SWLWG9K3+4nF9KmYYD5
EeWuKou47ueNUVxbZItYp6Moh7Zx05OEXyEpIaToWu+suSldHBD45MJlbbSAf5xPcKaA39KWVvbK
z15ydM3gSelct46BwKEoDVM0nBqyZcn8r0/2xo76P84mFkU5J4V3bv2xf0pr4R3rvrP33eRZj/BC
Kh4a7VvxAFOsJGTo87Y5+YNLkiBPkG1YrF0IB9hV454YLehFwLevxMrIycYGs7IoltQ2i9WqMm6d
nursJSg/us6dsxW4a4++/v1V4Jb+ZCrflunJhbtZERMLrK0sKMEcLigPf9xe1CvTF1z//uolbajq
imZoCitfAW8dmvwXM7nz6fbTV3JPsIjLoYf1aQ1J+9Ncwa2ytapHWU7A26TjnxCOc7dfsvIJS341
yGF5mblYgcTldyJTO8nlRkyuTMGSVT1If2iR21IwcB/qQO7sdsZS22KGrYzOkljNLGmlVGH31ZrF
tDS4+Awh52x21fj59tCs/f7F7A62jcNPf/39TbNPG14kuAL/aIkui26/YOUAsfSdKWw0iKAFxc8l
laJPbOIUzxbrCshsWu3XbB6B44DNzvjZcG/rHmNl2JacxoExmKkQ34LMtHWRHX+uVXeA3uxP13b+
3P6slXFbipu4hesSG1DjU9Va8Mewf1uu/TwPkNC5/fyVJbuUNGGyyjTNqTxbfccSWTsnO6+3JC1X
DtlLPmY4VmOT10F9rlIKyicaSt9JNYa7Hl6HCXd9QFpa2FeUtQ1djryot5bz2lpY7I8VT3UpfFTQ
1Xg3VXviAgwl0P/+BR31uC+3NpyVuVnSz5sWjRGdoUlNWxWZ3EuCFjLqzlYL7k1QGQ4zS/a5ht69
HLV3rVE6mMbo8cSgf9CgKKFlAj+yLJld6OumMPh58brMwaktGJPQ6cLEV6K9ayrCHtmAs/TttbK2
3K/T/CpDCwH00AiRgzMZp/7geyH7NPimoFEdzLgd0QLGP7fftNJFWHLWc7jFjZWN1iaFS60Qfzg4
2sTj6ATfFaxNbr9kZfqWjkKAJlhMjA2OOU2RdKyOcMUfNfXX209fCawlUbiFB5o75Gl19oDGuB/S
PEi6oC/3t5++FlmLOoA3gBVxy63Pfi7rJqLCaV4sAnqNZ6yran/3S5m6TdzUlV/cfs42roVX5sW/
roxXK2DoAPkoyp6cqQ+lQFgODwcwZboX+E6TA5EKjSWg3N633JZUYmeCM1lLHHLGmencQo1AjG1k
t+IuJxvn6LU5uv791ecUMrXgblvMl84y9f2ouIr4YPKNi7iVcFmiiSDB6QoKI/mLqA42nQ8q/QO6
WhykW2LPaz9/keYg2yEaAu/hS9XJ/ZjSvUrJh9vra+3RixKgR++9q0sog/XKfgbV/akAUWljy1kb
l0UFgOa1Zn7o4GerTxw536YHNaKNvaWcshLXS0KrA0dj3ZS0vmiwPgCMTKkVT9bvdw3MksvKPAGb
1c6i5457z7CsfSRs3IjplTFf2qdggJVwK9c9a6sqorANW6gM0Y1gehN5jc1kyVaVUoSQ1gB/XZej
uhcll3GWu98zifMSUIesvwCDO96NuSWiEtbJByh2bum0rMz4kssqmtmG9TDksvVMdBR44bewyHfE
6D2zhy3J3bWXXIf1VTADwpsO4wCLNS+ofsJB+UsPh+IQakreMHx53+R7/30FcdyOm6tJJHQmxihz
xCEo1PsizlsEcyg6NSki2wvSa3fQJlcJK+l7bJ6us7+IZ8IGHeB22D6Pgj7YOQPK2DrbEz3cHpi1
kFuENIisXVCFA79UmR+DOQeEs7griul9eXrJVlUBjH/s0tHnsLG+NS32NZn/vf3LVzbSJUFVBARO
SHmgcHeek5iS7K8Bwysq5/aFZYEGmwdSu5WyEiu3Nq7wVk6nS+JqWhvNkLVhIeGQmIA7OPRP2cmM
NDbmwMotevq/yueNhoV7DZRXATFfvV5nsAlRNtCO7NIG3uFTGopYpkY9oqsOnkmDS/V+8gbIyYUt
ShfUL5mW1dE4mt2VatQfTVmPEZ286jIRQzGxrDxOaa1/SGMb4Lwt59SPE4Eesa3FzoGH3jnkgleR
V3XZ54wGeQyMun3UVzNFrDq4kPrE2g2eQxI4gtOTX+fDkac8OEgK08ig/gVLJ70PSpY9eUNp/3Km
8gU8S2nFjm/CvWcp+XXMR34EkF3GdhvOTWQ6K5gTpytA9nPq/kh839s3qjQHyWzoMo7OfOfBJzvJ
pNsnRWV1e5lX43OmB/NUj51PwBpyrJ03qOHesqV3n+LKZHd7ja1Eh71IG27eMUkpV+e2/9OVX6n9
CHrBRl5fe/YibaTpyDLiq/oCbxKAuXrOceCDghd8nKeWb6zYtSC5vvzVSmoqms8tQ/zZo7cHqYJH
aai/uNoOopqnP8oAWhqVmXdkMlv+DyvZfImd5Oj8ePB1Gy+NlU6RchWPmQOF56asA2jmb7k6/ROa
fCtIFnMD//kydPmQXyoQMi+t44cBWL7GvSMqy/aBUSQpBjgOjKPPBKirItvBDc7dz547xQOT+hNo
rgQbApS/29CoJzVZ5IsDEG4Tq5bl372UjU+m1/D15X7q/sCJnH+YgaW1kyywZDJz4aHqYEMi89xJ
urKun+pmcHaigecfiizcQvF2yL60OdwuwsHr9z3sDyLoK5OTTUInEaZtUE2P1p4L6X8WhIjfk9fU
O0YU0ooPrIOVgA5XPZTDwJ7y2vSJlxZqVzqFOk5Na/aF8GVSQjwRJHQn3FemdJOSWtN9MeU+2uhl
u6+1/tYDExL7pRveU8r0mY0sP8Dbxz9BOLxOKjTwoITb6McRmpcRBa0inktTwBjNmz5A1YhDmU+V
CSb2l8rSZj+G/H1AG7qEqzRNaQRhtT5DTTIpsruwH+Ow2LpwXlmMS+n7oe506LCivbi0Eg9t7jEY
K4i9diS/sLyeNgqGtw+AZAlT4Z7QpfSz5uKEv8J8j0r3XSdussSllE0xuUUF5x89QpejQTxpFnka
2qfqfWAkssSl9G3KBqlgJWbnOir74Zx3VaTUloTMSppb4pFLhvUL+hkyUBh8Dfn8PAXelynrtpTD
VmZ4qUvQApIk4JKYX0jdJSBpwDZMY1OBmrNydrd3gbUkujgjsWb0sjKj40XiaMchuXQfev5fX7DP
7VzfN13nRoWTt4lTcnfjlW8vKLrEK/dXu6TULfnFDfoHw8TzXDbJ7a9Ze/T1cPNqS9BapHUmBnUh
RMGF8HnEaeJ9T160NuYgFehbVfyiQvVMdIibYKLeh+CmS5hybhWOlj1U6IL5guMBqFZbsskrK3QJ
SB7s3IWCoptfQIN6Fpwfgy67s/rm+faorD3+Og+vxtu2fZG3LRYoiO3flVcmYwuZa9r47+yfL42P
Bit34SkcThfItcCdsoKTGhuj2QrvONiEmsMvQw/h1jysfc7i2GLPg9v3BfQf3EB+MVmGbd49trn7
voJhqd/hWnZvZ1OXXyzljPtq7ACikm3/vnvsfyX2q7mwHFyLZ1WAuai++dyKvRlkdhMmufj8rsle
4pK5BKCsg7/Rpel+Obm/s+z7QKuNpOC9KcKCYnCJTs5FMwTwLEnPtm9VOAGAvXMUwQh3SZ2T7kEz
r/1bQgTcPimDfm8EQf3gnOq26yAXaFvPnpr116CxK3oaMl9+gCI6/zqPTH1XjW9fGGTlP9V+Qb4W
bVYl9QCSbAyxqRqQSIDyDsTr3LvMDPqpBg7pSbehPOe2Rz5LbID7Xng49wMrve/RM42nqSc/M6dn
31gGgfqx5mEZo1CgL9q2oV9VjSl8/iBqyCO/apoHnQ9F4jpFceQdCHxhnlt7P3DFhTu8+AZMOVjX
Wd7tiAcn8KiY++kOxOLymDZNikZdOh+Vg80SJV+b3xVahS8QDAOrIaTyMPfK3YW9b/0VE0RgIgUZ
jV/F7LaPOSutLOrA5D9oGvSHmVT1qTN2vytVS39qE6aPpWTBXgYj41EOJ4zLBOlaKFMoOEA0CvRj
yisopEBdsnqmzGr3qUizT3Arr8CjAOb90aTc2xG7Df5WYYN7BlX7z1qH+HxS52FEUbImpBPD3glE
c56nBvKR0LH5BahX/8GZxhToLjhlfPdn19u1vSLzXTk6rL6z07Z7YpI/BH7a4eYAEmZMk+bOLX0S
oV/Q4YrbL5JqaL09JVZ1j7/VCbx1/ZjABGrHBseKiywr47Z1h5jhwucOSDEwt42kdUxoR2Pd9WYn
Rqf/7BE7+DQUY3A0XT4n9QRjE96NUEn0UpujEwhfQoBcVdwFDmYyz1gEoCU5zZYXwH0DaPMcFoCQ
YS7MXdPK9KOv5vQoZWvODMF47Ho9gw1H+AFUaC9hhQTLdpLOzyDQ8E7NmB93oRV+MO0c7iFWrR+b
3HN/AofCfoWGq8+0wfKwYFH7y6KZHc/oIs4xCgEWS+POv8Fej1OrH+LQDWqza7kf3k1wJA70cHJz
A1lNFX6o5jpShn2nMuMxpI/rXScA1ehIcAnK9sXN/HovG6/Z9UROkJOG97Y38n5Hq8L5MaB82+VV
OX1StGX3k51hUGEzftQjo+eihftuW010R3kLZEbQqGNOxw7uMGPVA/EwiUMpTHkPhwVvn4IFsM/S
TH4sQvxmXhY1kFteb8edBYTAjDumB26BxRS2vnisHYkymUjv0WMQm0JxrKKKhNa0B6XXTvzKor9H
dOQhDN9DALPKoR/e+rM6u3I2n7MJ02QDmvIUwOrj6Ew8vRS4TI4tP6UPxqH0xTdg2PVeYx87IlL0
Nzlw0lz1YZI64XgMeDjuZwPX1rrDCEpblomRU5kQ2vdYBjbZC1kB9xQSwBFi2QPuzljT7UwF5cUz
wIO+d5Be5iahcAUMZ/Cf5j3EhyyGRc1FncYgoJZ7m3vugeoBunFAvsKQ1Jt+cFo0Iqk9U37vs6K6
EFE3LzDf7A+t3eRfyBzKnwjrJg67rI1Dv4fKy5zRFo0EcKDJHkrKcDWa4Qod25bfPJZtycHkcnSa
RY1Ct7uQGJu4H7ltYuLUtIqrVtTPE3Bv5Y4EAj5qoUucBHgr/bkMpup+gvJ4EHWePb+wvieHoqit
D9ALcIGHc207ADTLgSVNEPj9tzLv0u+WLvU5ldAkioXXmkfV5Qy8KGcOnxAa8PfxoYqITOOXxQn3
iewYmBF3HlrOHYTN4fqCIhtkiwelkJ9AFzP0WNKKj4/SNmNUp71wdr1V8x/5FXfeGubhrG+syQF5
ZpJNAnPRqkZZ5LgyHls6P8/1BIBdrWl5NRPg9d/37Y+LI6I34m63bxsNuSfvMc04zik1/6ZJKTfO
oNcHvdEVWPJcKiZT3odlezFjdxd2kAoJx+9WWn1wcPJC3G6x5lZO0Uv5F8icjP3go7GiJ/7sD3Sf
iW7rmmWlzbgkt6D3YLcFQ5uxIJzt28K7mywod3SE5Gjf9CfLBI9+qt6FTyFL6oAzoFfTaBj2teID
ANQ713osg62LrrerMxJeT5GvDlxAG3tXnbzmYkMT7S/D8e48+G4L6/QBPMzR2pJwfftUClHV/74n
K0YIG1QlCvAMmE2oiI3i+1hNH9+zasmSMkCYU2VZZmq4HQW7VvVq73QdjYwLPbDbb1hBDJAl93+g
0yQHAdcnrqf0nLtdhQZzLj+r0NgRR/65U319mQf0ZCC5cleXXnaUZhp2lVDZo4AiykM98q0acW3a
FpcOmCbQDTJVXfLWemwpdjvHwFiKDZ+swHq6/clusDZpi7ra6voWkgQOHEixAX6YR0Xv1dCmXTwo
NOtMNakJt8ZoqOXl2M0xQGDht1an7gdP0DCI7GAafwykIXUkyFw/dDVquIz11Yufo+pKHDF7P6qQ
sQqBj8Z51MnOh4HVTJuYycIAKN/D0DF1UbB6PvtUknlMYz+sg1Nm+/0XCXPAIQGOXvpAGlcyjbQa
bBwmgrDfoSczQvLJS+un0XL0c+CEPM7BC7Uit3SypOi1/gofTGbvrK5iX6CdNO/kRNKd7WkrcnAT
+QPCXey7YwB9PVht2X1mHmvm2KHD/EE2wZDM0PpDWxFC0vVU0GMvuX8/TWV9EXUmH8cS0ApLV20Q
u+5Y6KQYBwh34PqpjerODfHTG/tqSDt21pfcNlYRydoaDn3QlDH3M+jxNKTMBYRu6vTZtoIUQ06G
T041Ox+tlqnIdiVKCFY8Df/H2Zc1yalj6/6Vjv1OHwYB0o2z+wFyIDOryuUaXOV+ITyCmCRAjL/+
funT996yXCQ3MqJjR7vKFiCkxdJa3+BLEtlmx8JCUPu7A72cZFdXfNj5YNk+jsSEDl5mNhGUsJE5
8fk4QMPhtixoGlho7R1RIGUHKEOilgHeW0BxEAtMJfsdr+mI2vfs25u5y8r7BlLWG0GBTIkNbuxL
WBkENHeNW+U29aYxB/E57+d0N0+8+TA5ZbrrfKva5a3xJa9TsUs9J3aDtIdnFXyGa6j++HYbMiAG
odLJkiwACdy5N2bs5Y478jW3GgoArsX9ewvOgKCYNSP90DU2zEhkaiR3UzrYfigsiYlDEgcHGVXf
2cjqgUQcq5s2rSvoHBEE6LBvRZFCFwbOw7NR2gc3ThDf8on5yXfBW/fY2kCYg9VUoxqe+R0Ja1bF
r9OQGQH81EhIKKlDA6QPeD0wC6cUlph35kgYrj9MERTG1ZPdsiHKU9vf2hDiPDZMWCd7nshOlXl7
SrkoHk0IGe6glscPWFUkNJhoo9SpizCNSfbBH8Yk9MYeQl7V1AUQ6ZKQKJf+LSG2vZfCUOHEDfJh
9Ghc7Sb87ZOykzm04SJ6O0gHeUw1ksgbzCbsWZ69Ag9uhUie5FaNVRpA+N75WOH9gkBrf6gHLNNA
TS0YmoUpPdjl8fYmHeN823gN+VbKntyWZmdC9QO1tLxtvM+O62bR1IjsLFlhTQFtRnVnt6lxxyYo
Je38uORfsxTggxy55yfDH34SMeR7CUfr0Gt6P7TJYO2qeJS3XHXjp4my4oOwcAQJk2EWjwacKdDw
gv0gdBxRto/cmPYgdACcF0hHUHfbUiojQS21KyZHbcypRiQuivi5y+IeojmFPaD5ZlgIJMyS3y0G
9c9QMpJHkISsnU2Hk9qTqATaLBmUb+qAsEw8IfOcG/iT92AsDJbqbwpznl4TZuLPjBArtCjjd0bp
4s8F9LRgqGpnSBP7eJggatWyCqExKdC+gK+X9fVyGF4I9Tqjgro5xDAztLiM822iY+PEsAQf4I8j
VhKMpStoBUc+Yz3GMCw61rNycciszdAu+2PPxmeajGt9hPcTMk+nlqGL07RNjcSvKIcHV82wMVAP
l6foV+vqz6TS08lladEzV3Uo73sfmxsetYEX7trgAF3sz+A21Rvn43z0j8a+2j6mx+isy/oyruC2
lh5LS5irGnAe0XvVyVNwTQcPkqxlsAtfX51nNmVNC74IGi+TMh9TFX/sU+e2KL2flyft/STW0+lg
2Nf2uSgjTzAx33tdEcaW9ZBJtW0KJyib4TMz17QJl+bo/PM3SSY+QQwpLOYIVPp2MzVzsjEKQneX
H+T9E4Wn07+m2DZ9FpsS/LviaFnOxmTOR2VP+1l8rcu1nv/SdGll1QLidBZMzwZA88hBkrIKUGd7
aWxY2WfDQ+5U90nRrnmiLb16Lb3LcdjDp31OTxQfzc8w9bVfkkYUm7rFp/XyrC09j5bbVYOXMiDd
qxNi1wNl5q0y2Etlq33Z5GCY1o9esqZdvxRftC0C1a9S8qSYjgwnsMlHgiaT7dh9482aGNvSFc4/
f7PArNadTTLE4xFI6+OYlFE6FlFrZA9WUW0uz9fCKtMZVpZZMKcf3Owkc2iD2sXGHo4pOtqzIyGn
+enyRX61NN4JZDrJKrNKw6lLbp6aV+e1vpuf8uOQoV8ddK/jl/bDkX1Ggmz++/LV3m+beb7WoG8Y
5CAauDac2vmsqsgaURkB3HLpbsqT6mjlSb0dMiBFgyLrDejXG7xZgT0sRARf200yy2x8a2sfGUR1
5J4TuXn27fJTLeydX0qYb9dC4sCOlg3ekaevDjtv0xfkX8F1g2u7BgVpZ6i72Tva1fTEp+rH1Fl5
kNTXiUN5OtGq6fu4sfvcP7bEV3uLOl401I5Y6YIvrGGdZzU4sHM1UmDJct+TezA48vvUNVCUErM8
daDc/yi5v1boWVhdOmOnQmLUoSPoHb0yhqP6t0m0OCZNcNtIQ4e3wWjUYQ9PucsvZmFB6SSexBtT
KgY0jjig9AEq1elnG0p9Xy6PvhBfdBKPYKXK0oyMx5R8n6wZytrqXHkMmFhjlS/d//nnb1ZtzunA
ZDXi1EPznyVxvpBxzR5s6UVo2xyaVKhVmjXap3UWktk+oR7+sWMzmjf5ExAtG7+Pg4GuSactzZW2
tZVPa5y8zPHYAbHkF1DtRruEwQkDROTd5dexNFna53GYoKuN5H06eqaHDJ/zDZpNa+4wCz08T+eG
TLR0OjeBc3hPSLeN58kN275pN3U6kjuY27WbtobrVDxm1b8hRGvmG4pTihO4rZHeVZAgjcqqdwuc
n5LmRY0xOcSxqE5t1mavnTtU342CXscx8n5Vbt4sG88YqOm3VnGamckBOBq3RsHUyjQvhAudNmii
zpn2tlGdzsT0BJ0M6PAGTZqGo7AOQq4RLhYyEZ0/2KdxnEFSvoMBn7Xz3GqP0mo4dskdTbMjMftP
pgst0qtWjk4rc6tcmajqZKfWfa2d0wSCx+WBF746OplM9lCYnfxzkbbPDpWon0ebRT1Nv18efmHF
61yy2bS8MRs5esWcAAJHn2yz/Xl56AX4uqdTyajrt7ScPHq0z32rBHjQEEIRxbYyeBuhtsMjkDm6
YCxR3yTVFG9lPrrR5YsvBAvdotN0Sto3IwYuIeUUVCl8MoD/vs+syQzKbF5JdJZW2Pnnb3ZJY4m+
4W4pTwK1h2oUkCfqD1AR2xbAx1a0PPJxBb+wtAy0VBedjdjiMw6ic+/Cse6hJvOuSB8vT9bS4OdJ
fPMYtHPm0sko9mOed2FcQ1kNpPyHaV6jxb1/AaJnZdlcEOg71v0ppXvEE3AkUC7Lny7f/ftLmOh5
GevQyc9d1Z94mwVOdZeXKwO/v4aITnuHmYws01oU5/MfvsuNSpL7tonNn2K20o/Qwyz2Vz2Bnpxx
eFMSqWCIKM37XCSbMnXC60bWFihabO2oeqVO1IwqRwUAqK7EpfdjONGzMMh6T2RgsKBL8kcizYMh
H5MesIccbrNon16+/YV1oydfLoAG7hjDW1Ohq2388r9sgt5aU0F/f/sS3ShaubMvhAn7v7RjgW3f
WtmTkYEMUXZIJrNAZGtgzqXJ0jKlwXII8PStOnUK2n7xoU7IBkYq4QwYfEZW2ipLT2P/vouVTOwY
fTZobNPEOpRy4tHQJ2xnGr041oWjXtAVp2GZsnR7+fUsXVFLl7K+h5x9CVu6ocluGos+dQ6/SVwQ
dvMExV/Pgryht9aZWtjmevYkyNQzyRFDjFoCXO4FOVmptC28Hf1bAezI5MQGtp9bmd2taXVNGCvR
Q84VHak+NfMd8jDjqk8G0WmycIXhfefX6gTViyScIfMfNHHPj9RH5dWqPCAKXJW9WmO1tvgWwpjO
mc19OG2RzIKQBdy57uxiKu8T2c67vkrsoIYD23WrQf/cG3VT+8aY9iePbuqgG7YzuCZb/iGvVy6w
sAJ0ei5MFgbZw7DghLUddFYdWNn3ywt5YQWQ88/ffADhYQJMV4+1RYfykCXugfM64nYNqLy06k0d
dysXWghoOhk3ITQz7LiCtx6cdl11D/jLxnb3l59ioZUMaaffH6MxS7xO4XYnoIdG4F2sMXKgnXOT
Q5T4kM1GFbgKrzunJUxsR+bd1zk6Z4aDolPdWsNW9Ojz+o5Y0xJYkPYhuk+t78IrgQC4cIppMwV5
zPddPW6LBO8P4k2fpVE/GWW5s9B4Qc2QYVvD1uzyZCzNtBZybdueCHewqWHdFZrOPVgftDpcHntp
IWqR1knTEcJgWOmt+Er5F4dfleSh7/P7+wM8cMiIE3cnB35+nniG5FFoDfHKjCzdtVZiAjQTKqkO
wOx9k21NY4wa9F4vT8i7SvjQcNT5u7Ynp9b2aXeaBQh4KPyD+w9B3ZNTw08X7Xq5m7lst0zY0xeV
GwQfB5CftoAaZIeJZENo85IFJpPdNlelveewBvh6+d4Wwp+jLQQLtmVVMp0NTkvoEvhm5BZ5aBUR
Ma3rloNOA22B65qb0cCmLo7NsPHylRe2IAhIdAYoUZPFMoWBu7DdykP+kJz6J2tTbYpduusDbzPs
xIEd2ydyQ0/NvgrXSmzvOuad36e2Vkq7KWIAVZEZ3Tgf6F4dAIPdDbdFGkD/7lae2l15SO6Hm+xU
be0TlE237EmslHCtXxzRP4vVROeO5tSbi7RPi1OSQuEwHGN0zWu3ex79LIFVhIVMIwVz6N4e67iF
lzurRlBj3Op26lvrs5EYLg29HrrZtK/ITWUyDiwGEkk49/Dy7KbjkfyuN+wSSouy5IEHl55gqAmF
gVVcsaD3Zx62ZiZxNp2dj2NR9puCpPPGMLsYgNYeTesYgEjHItBeqd3xQ1La/SeBbtRPZsXJrYQ3
yCs7c7xcaHnsvIE3G58wP3BZ0t8ZIil2GaCXQU8t/8lUSR/Cc4MH5fnAWii0gEZ3LHalaY5bPg8i
guvj+Cx6KClmwPVuOQBO39zOpkkwwYnoNpukt/ObfLqVorS3lDTJtwbAA3gxDBCLgQ4JfJ/yWlZ3
Er3RR5z1DDPIXcf4EhuNf2PXQAMmbgltEkXtNvDnLv0OmVAWADxgPDswbrnLPSAzjMFNwk7GX93S
t16c1IaTS5zO95CyoKCVAmgzO34djFafQeKkmAagbq0SuC/Vb2Yh1Y1BZqAFLK8w9tTs24fJ/HXq
J+pD6Q3DS+LOVbqf0t55RZIH9xvTxpo28vLU1CnKiQIV0rGfqpemauKdEFzdUVJ4Jx/g2RAxmR2K
MXEATqgAX2mh6bed8s5H05HzKbQBi4yDyXO6zVTZpRfIJsFfU37db2Ec69xQw7EepYT9ZQCuMjs6
bf2SDAgfiEvJVJ5cQPOgbT4AnXs5Mi0EZF2XIDUbYkHGhx3H7Hksmm2WJiuZ0sLHT5clgN4nSLxG
zY7QtssCggK5yH3YylwnwkF0YYJWmXysgGM4TXyo0Dp2X3PV8hXUwIJqG9GlB7I8aSdb4VgBA1Wy
AZk0+TJzFW/jGhY2cQmNwySG3tFkDelGmJW/w5kcrp4FVAFFSYx78I6bTVbhQ2S2Y3lSrrI/oHe3
puS39EE5v843yWLd9bVoWdafwHCNkYtm+yqjFO70qt6kcbbyChcWh05yJwbqwXMDP2PK4LTL7+Ly
+fKqW1gbOpXdTUYBR00BTbwMmwAczK8tx5Lnrb/yOVxKQ3USu4C5dzy0jXMEoq44UUfMkYfzzGY2
KFDiFfjBVpaCdVqhRgbQFx1QbwKG84MqunHvANu1N5Ir00D7PAtvXhaAPUVsTQLf5vnAq0+F5EHi
rZwbFxaCzncukQROoPxkp1F+cJg8MToehsLag9+9sgh+lWHf+xJqyUtq+CMX51UwYH89AQzEb2Rc
WgcZSyOikBVNglj55BtT7fyMr0eJg6OV7Qq3MAMYCvj4T9N+FCgCbRAj+aacXFCFRV5HhWVZ8HQd
eAQ6Sr/nbi0AQ6+BBEoTgXMJnaOpnbsd9Drtj7U5DQFS925n+NLcdH2TvDDXmI51M9X7HMjEWwrt
xrvCRseVSzsNfZpVW+mkxla6UDcSM2WnzOrpxm9SCzA6y9qyPi6AR8P/643MjlAAaz6mgIVtwbwm
IQNSa6WKtFCm0H1aGoqM0uiQRvWbvNoCcO7f4tQNJsHqQWdhs/6KZG9WmQLPWCQGymzcamGa6x1l
668sgV93+c4S0OmPddoBc8iwytC/7VUwdJZbHTisZx4p7LOaACYuYKYkCbFeS4cdVVM3waz4S9ll
kQM6zFdu5hayJKOdj9ylzc6auL8vLOkAdabWQFjv9wIdnQc9zPbQKzKqk9NMciOLttzyscy2wFOS
KAfQ/MUUjEFTKX22VdGunHiXYpl2EMuEaSroBjF8luMvo+BPpDefJ+auHB0WXqvOMC4a4NfViLId
T8Dveomzp8sheGlcLbsucjhypFmOZlFb7cpk2rpJtvLxXIhJOn0YDgk2zMYQMNB+DCQoWWYttjCu
3nv1GmBpYdJ11mxatp7qjEGdqumuByiNwKSy6szrkqJfH5U3W4kJJFt5dS6VAqOaOZGqv1+e9KWZ
0ULpFKcllG2xR4FLPjrS/aa6bgun7g0izVUwCPLLTvLNvXd1qtBexJcAKARW3RoyD83yg9GMYVOu
NWaXHkOrEcQ8h+pq4fCTmr1Hb+I/JBkPedzdOdmV2Z3OlQXLyEuH1slOuM60zYvZ2RLeuysBbeEB
dKLsCLi8MJqqPnJGkm3ZKiuE9C55FtR3P82+Va/shIVlqjNmM6Md2QSa3ImU85YmUWGLrb0mur30
EFrB0BtI1SeQ0jtZceUEDh2emDe95Jxt7BHB9vKKXXqC88XfLKc+LhHcPKxYu9mpigaeTMKYfbw8
+EIM0mlMQNrDI8Qy1Un5Kg6IbFiAL7ATXR596dbPV31z63YNGWBJG3Vi3rxpoaMHL6uOrCSYS5Ov
7WTbgLlUSVFCl9POn3ewEh1S0DJ2l299aWK0bwriRJLg+I1X60EaxRvCeg1KtDQp2tZNkC+q1EYh
vs1ezPRHDA9htSa3dV5472QJutzJ1LX2OI854n5ndsj1LL7tUgk/PVRBN0wJHiVDP21+TdF/fRv/
V/JD3P/PuO2//ht//iZAKORJqrQ//utJlPjff5//zf/9O7//i3/tf4i7L+WPVv9Lv/0bjPuf626+
qC+//WFb4bA3fex+NNPDj7Yr1K/xcYfnv/n/+8t//Pg1ytMkf/z91zfRVeo8WsJF9dd/fnX4/vdf
59PQf70d/j+/O9//33/dTl+q8kuj/4MfX1r191+Waf0TUuW2w0zL8XzrjBUffpx/w2z8wvXg9Mks
18TvsZAr0agU16P/dInnMkocVMcpeKB//aMV3flX7J8AGVlQZTFNzwZ1CjDt/3Njv72Z//em/gGB
1XvBK9X+/de7qxkDnfO1NxsRdBcIwNadBHm3EDcQfGE3RNHVJf1uao3hzz9/MzyweEkNoJKMQLYR
hzgbb+CTnUfTAD+cULRQKQ5H6o9g5lXVNR9ZXFILvakt/B7ptYxcu66HsGipeh3TvMZZ1hO1E3W1
O7v3ChXktTrs0hxqcdgeM1d49Syi1ICDUDjYljyBmFbN/7OdfttNb9/R+20SPNI5YLyZxVplTUqK
SUQEsmzdwZY4H+2HhiYvZ2ny4dQ0nHx1hf2hLfr6ppwyei+N3vim0tYwr+k94B7OD//mHgCbN7BC
uxoybCNpwsEkibnNhqJ7diqyhsh6NwLiIlrkTnuQuQrli8hJIC9VDdT6mRU16P1eYoi1o8jS69IC
+CjhLZR6qYxqXrkkGJxOPOVs8urwzd7/zxZ7+7qWxtfCuFIdHd1UYKawuaC/4Q0fUbe0V6rfS1Ok
nQ0El8BrNIaIKF76cz6Vcwm9LuqDue7Plr2/6hn0Y4KZMEjH0FhEVt+LrWEpgLCtYs17YGGG9AN3
lhlnXl0GIhVCz0egBCR8jkFXbLaX7/59NDuipBYDrEqOZDKEjLx8GocPCXcn85Ap6LpuXK9H9b+W
nTTDxBT9Q26DonWwBjDNj75qZX3jli3h2wE9fhDUOPOMYMy9cYIiM9hra7d4Xg1/fJDPgfz3/TRx
MSCjRZiKZwpmXSfMNt3mJCHlLjWzzPwMi9X5hyV78PN7A6aoNr4cYlP5sgThsK78fmVjL72M80J7
s7Fdkg49BeIetIUBGrUdqf0Ho+rY18vvYmn488/fDN8Vs8yzIasj2EBUD46ZQ/xjaohYU5ReGl8L
GQmXM4SymYxQ05JFEFtV+eyXKf103e1rwUINHtTa4TYTlWaRPRtpk30bprrcXTe6Fio6KwGJ10e1
zYDBDIE4RtvAJTj11zRclyZHCxbF3PisSsFYhCavGQfMSuoX2A/MVynEmZ5+VsMHFgZOMT4KU6Mm
Fg7+MJMQgoC0DVCVN35enqXzlnhnq+gnNbRPyVT4rkSKWo93ncnbH1AysuipxdIt7sa2QwPw8qXO
AeK9S2mBo2OT8mNlVhEBGxaWyhbJ1aNvjaN/y3isYJeG54UskAL2Y028aeEl6cIUABDVMKGJZcQK
GE3ufAX1pKBkSbrmXrU0f9oOdxqw00cHbcIkl1UyQmjEEcZ2MPxSbsoC3sJAynhqWgEwLT3O+edv
NnwP4xEbwlJ11LWSVtsYZHnwx7u0er78ipbG1zb8KH3TIcJGxprblGwy2YrvpDARVq4bX9vxRjZK
o6q5jDhjUKWhXr3Bt6FYi/vnrffeCtO2vBhbu2wghRUx6c97Z1C0+JaiVDACcgH29mfDoHBOT6G0
6QVVmeZon7lgyhk4fZv+Ssg/v/j37kELC5Wd9MSy8IoM2bPXuHTs74M5g/1dKmp8vGYaXb3g60E4
z0P1H2l4I4YkzOaBHAdYhqzEhHfrySYOSL+vsqroc9N3yjqifMrbEPZNhG1hcN/GQSLgwBc4LQcO
MI6plUDwaso/++gWfrv8bO9vKFcXxkxHnk81QXphxpZdbqDv6QGmYqfK+MClMRiPfqqEeLh8sffX
u6ursEgD3Vq/KnCEaimAZ7lnqcBsxvkq2A9mUosOXm0bvB5VHaliMuAQl0LfQNVX1R0wuhYNSibT
bjp/nlOPVMZGsa6HT2LSV8euliieKIf7P/vRzdag5EvTpYUHuAzWHoFyUcRNKOMASfncdNZVbil4
Gi02OEWctXV9ziuHXsAyEzC6R4f1ZbqfjXk8GSJbU8xcWt9amLDr2RVc4Fw+uEVZPVszNR9tt0zd
s7MOf+0rCaMWADf9ncm8uAzhV55fBQrHU2rhoaTcFo6F9Bzeu+QAY0gIYZhQC2/Dyyv6/fDj6oR8
JlXmtyaOMLCNhhwrMlx/2FJpm3lwbu2595cvs7ASdG5+UjjSVrElIwdG0SFrvSp0sOhWHmJpdC1T
EGVTSrSvZTQ6cfwI2Ir1aHRzvVLCXBr9HHnefERjT/HcpDijSujhHl01PELnaY1etTS4tuNT0Hhq
w1YYfISgX+MTGN7VsFG8btrPV31z6wA/QMMhaTDtreOcQMpjoSOK6zJmV+fcp4Zds9LA2oQ3av0l
S1J0gXrLa6+cd22DUyA3ioqPMsrKSXwQaGFva2avZmJLM6/tam+GIoE9l7j7afjpwKk+zA2ALa+b
eG3bTlVeMF9UOAlBJXNfZB7g46bK91eNrquBZOYIspzHRDRm/Fj1ABZY0nu+bmztY65Iq+DuhYCQ
+iA+JkzMofLcMrpudG2ndmNfxLbVicgY3WQHsXXv0Mum+Hrd6NpOVcLoC25iXiojbYPBUFXARbnm
Z7WwYHTyv8963jgSqTuLfWiJmNYpQVa14i65NLi2Uysv6fsRZZIomeY6hYxhg5JoZZndGrBi6QLa
t9gAGbW1JhdVJNps7aGDcCjS9+sCsM4Zqx1J/bS1RQREwz1p5BbM/s1171TbpmmlSM+8AScyb+6L
YFRY/TdV6TXDlUtS26oUUEE51I2IcuU58wY0xywP3K4dX656AJ0w5o6TazWVEBHcNCYEYtE+dJO5
ZoK18Fp1Nr/lj10vCixKUfO2uB3Asycbr7XkWoKwdAFtx06gW81OaorIzq2zJ2ZRA15EAGzxrguV
f/DGGj+ZrXNIKJ3KiYATtW7cjA7XhUqdtA/PSp4WMfoBDvXIxq9FtoXi11UsF9P9k5Qmc4gSo0SB
xZk9xsS9saCftgJZW5p5bcdKOfrmAIXzyE6nYT9nqvjmSZqnweV1eQ7ofx48XU/7vEJJOmXFMGJm
4GKHjds0AU4HrxVJkeOwj9DvVVFeK3dlG5wTmvcup+3jEi44aR9LfFe4zHzI/lrZBOVSOjwbtYrX
QEZLc6ZtZmilgruaYM5GA06rpkzIgbrEvy5U6OQz1UKysMyxmLCh/Z2UojswFefXJWs628wEtQxS
JQiikp4dqjrRwP99vDJZ05lltgGukWMhUKDJbN14ZZ3ex5j9Ner7wsTr7si2rzLLmRgEd1qI1iYW
vItGv2rXpmZp+POqepPISmp7rZO3VWRNQ0kh9+jVrwbxVLeFcjKAkL4c++44itgXd1mZNNC2ax8M
N8uPMi6Smwqa5G4oCJ/zzUQcEBJnZfAqbIU4V3OAEP6RQ0UdglFNnN2iSo5CU0erOA3nKodzZdrl
8FkCn5jwf9eIAzxC92HMn/NhLp4z2LfkIQwpqYQIxIwuhuuxCIKqrrHze8HNW8e3+mo/gmcJbNeo
JjAzMpK73xgkpJ1D6yvvZy/Hln4c5ymZA+I1/gh9P4d+SlOoEa5RaH9hm97Zgzrrr2K5MQ+tWUT1
BOJYQB3fAzulbYUbQIu4qPdJRSB0YcJJXt7YoJXHkGGImwSQUGMYI3uYIDoNB1YCibvLQWjhaK2r
S8h2hGttWVY4W83qSVU2v0Oh6ks8NHNQzU4POdM2d6AACNnAu7iRoFxevvDSgtKC6zSlvOJwMoy8
rDT3sRq2dlGtccTP+eY78/ynwMQwFEPORTS3qvZDP7EnYNw9QLgHURy6Zh6ernsKLajCHp16iZNX
UUHt8tmyZAoNEAMK+NcNr0XTsQUMYiawK1MuAaGm8snmrIB13flOp4gWFhRDe0h4RinpRyOcFRyr
Q7+j8vNVd68TRZWYeU+S6cweo/neJFSFKlVrn8+FBaSzQ6e4HwZ/svMoK6CGGScm+1Bbjb8CiFsa
XYt3MTG4gtJpEUmzT3ZZPzV7t2LeWjh9f33qVM9umA2vhrJmlCd+1cF3oba/9+nkGCvjL3zrdWdW
I67HwrHnNoKfl5mFhax7bGGeU4beall8uu79agmM5fIhJyLFU4jSPUG3dHqkBZ9XRvcW5kjbWmlB
RlTLIA0i3cQD+8tq5jgocscO8i6D7YKQWbPmp730trV9Vrnwle4yEK1M2sHXsTW+czbnKxichcF1
uieEi7M2FWO8r6Zi3AN30xzg3NKvhIiFV63zonK3RS+uspsI/Le2DFgJV8ctjUuIvJYlJI9WvhML
sBtXZ0kpKf2CcdlEbcyn/pAnEG/dm4Wdfx5yJ5Unl7QgNbFeZnhGm+XVhji8c4+j61rVXZeOzZqI
+cJ86rgY6VVlh96MiNwxrccNuHfiBV9wg1x3YtGtuFzC4VTOjCqiY/HS93geAbvuqxbDH2zNcTS6
Mud+vC856XaMQB27hSrvVUUMoiPMCqdOMmhK030ycB4mLLmLu/S6ZgLRsWQ5JXJ2JyvegyBfBEKW
c1C6s1wJWe+/VaLzoPLemmOaeWyvJnK2no0hAQ6ezcryXRpdC+e98jPLKt14P42jvPNkSh9TZ54e
rgmERIeDsQxuF7HscO/WZAc88fyghe7llTOjZUo+TRxejibd+8BRfjF5onagXMaP1927FsQ7aEIb
HvXZHliUT7Fdg5aqpmJz3eBaDIe6bW6WVs/2mWmWQd15j0NM5pXIt/ROtaDdeoYw6KTY3kAasPPR
Yb8d5859vurWddCX06e2bWYT28PELt/DPFcGUsZse3n096M20UFf49wbLpFdvOdxr14cYNi+2HNn
nOrGgAbA5WsszI+O+zK4mL12YHQPumxxkG7V3ghImF+3o3TI1lm0uBKVS/e88/5NrOKzX15X1CE6
Z2bAT+SgJNsXs+efkkIVh1jm5lVZL9E5MxSJRA3vm3gv4Xq8m0cbVhimY4JRft20a9t1yFxHQUWG
7SuccEGCN2+QHq0ZhbwvE2f+yZopTBv4uZyBEt4UWzbQERv2zNYPKmv2hn3hGKSD91GadwdfFEW1
dW3XHwApluTahaXtarRY485uBrofDGZuKWyG4BbBnSvnT9vWRuc1VmzMdD/DiOLLoKY5Mud+uiqv
JzpIqxytkfsUy5YYxcFj0tnUMF+8bk/o2KzprJJAwGvZw3GrRSHbfuqKbk0fZmE7m1od2Ei9nsGe
Pd6TktXbzkfhcPRkvIKCWRr9nIW/qe/MAjSRJm4pHKwhM+mABLpNPf7pqi2h02c4wpBX2srf90PZ
5uFUwqYriEXZNtetGd0K6MzWKHvS0b1QApjzNi0f0hI2ENfdvrajpYGy0QyWzh6E0DRq6zbdd5PT
XJcRmvbvM5/kyZjkPmX7IRV8l/G+2A5g4l+5JLW9OsdN2zEP79VtmnzvtRJJO8ofV1XIiU6kaStg
/YG8x7z79H5kjgwrz7yuhfsHS7YkLT7BRe3voVuSvaC04nwcOimvKiU7OmaqgfYGTpCet4dSJAdh
VcSfmSPUVWcIRwdFwQTGHKQJAUdOGZRFRjX2n72SI2++Zkk6Og7KbJ3abyE1sacDSJRbPsQ0CQEk
Th6uG1/Ll504tXwCQe19RTv3c0Gs5kmOc/LxutHPQehNsFGJqomyOY4p+Co92n5B79NezldtV0e3
oRLQjuHUQb4c2xBNz/43Z1eyJKeuRL+ICNDAsIWqprptt+dxQ7R9fRnFIAQavv6duitbz+2KYNsL
mhLKVCrzDBrOevBHPIYXoT7qKa4c45FpknIC7+ScCRu8hOeRfHNsZbxwXaqM9l3DklKwTJyWOqAQ
guijg3veO1r3EekX7j1ZOXMKth6QHISH9tiW9IFMjFozdAY3Wy1gApJLIEXuhVyn4ODzr2O0XzbN
Xm+9g9kLDtdu/mTn5Wsm6Pe/r/qfq3GaekdrXxkxgGBQlUq202ewClxXZn0IdYpMNseqWkw7f3//
1Y2wnO0qVE096jF1lRqClld8cHW8gI26WnKRxklZh7THVSsbwxUGT/DhOXSQwN/y99dPgsrCvxW3
icVE8LVsRLlmB69y1AcyMUNHvcGTolTQ/IOSdzXFFLSUlB1jpdGU/P72Wy/TQckUZV+yg183Qyuu
ybZbNPPrGvz/uIGmXtT2VDnc0pFxIL/UFNCO/0J0cIsG9tzDvaBd6dbNi0G1bXUkQXdrX1JApg81
jKgPZFp6hSmAQsNIwYsrhxhzfKqdvNk0vMbmHxYm8WIWUO14EJXOyrbPmvqydoNQ8PeKzesgnfvq
IY3AswSbb/lU291tBeyKuxGeZiL8ks0mK6ONKvURCNzoS63BUrpULIU445yYH6aaMn6J6sH8OJQE
fKCCgL+YaweJY0PDmZbDtqrPh3bJJEydTfDl7//kmY+ZeJlmERucx51JS4iTC3fqZ2Ih7iyr6hhc
FfPD3zc6n/GyRKNWNeO+fiSWj08QFEs+Hnt9L8ukcjaweCQIo6V5hJTbWtDaPR17tpdgVmuDeF7H
tCQbd3ccDtifVwzkD937qO+ykkY4rcOgi0uotMEpDqZufZKrbM7207HX9zIMuiBwQMSQtHSYe33l
LOZf0pHuBxfeyzBDBzIRsGO49hvXft870d+vVRofaolQX7u7wnyUdVmDXlfV1yqvOwM3TRABeXrs
dPIhWJYk0mQTTqdAoE3fwh8ddI72Vpp5Jqh8CFa9JBk0PcKqnHoFMWUKY5D1cuir+sLdGQYcWxKO
vKyWWUA1cHkAVzM+tmV84BWFq1i9VwEvh4br0tJo+QALpeXGlsn+nHt9aNQAt0hor+qkJDOsOjWo
5j+JkjDGpny6G5cVmAL9vtkiuI5Mx/QgYGnvXZUNkr1K3cLLNNDuIRMM9szaaE2OVSE+Zsr2LHaS
dhy98B7VRxpa/nUbIhGej31vL87A1IobmMAk0F4yUwEDLlXQYJbHkpCvyr2whRki+qqk4QQvbT39
kJG5BS55Jgp8bNRgCU7PCQ+HB7aBGOfWG5aLJWGHmjjUR0fBKBrEWMhGll2Szq8BEHQ5n4n+dmjh
fXRUOmrN9jSNy3Wir8CPc6eoWW+5rD23NN6hCFnSMNVdEpeTtVEJPOVQKmCJ7o69uncoQlZomGXK
4hLclzmvGf2n6rNb+JznXv36919uPa2CDSpVESs3MSxnMdSwT6T7sdum7/kyG+jEKwy/S263x4qG
c77Ojb6R8/+sTAkjd+9EHBdU3DBtj8t9ZsN0wdBTPagYBNycuHl5B/yGUjlv2DznLemDKk/jVm6n
6wQE1prj3C951vXTnCeJca9AzIQvmpuD6rVIx1Dn/Z52zaE+FvV9YwZ0DESwODQoYx3Ahh4AcNwH
jyH/qG8bw5Mq7cewictFyzsce596th57cR9Q1tUs2x1HZ1W7ipRZs2ylGPmttup/I/U/1O8+QigO
x8Uyh5psp5ALOKe2F/VXgLbWukgBFIZwfRtEb6CZt9SQjOV187C3I26361VcJFe8hmNtHG0mhtNk
05vTniz6PSEqVOdeL1znKSi4+iydNd9D3MtPAYnfmA1lXx6NgXhKRhEeMrsLqT++joIE7fkkjEud
Nc1SiAjgxHykkv38exq4JpM/rJU/wA72ZWxmjYaiA1gyyBvSpAmMvlz2T5xM7IPFTONYJvYVUNjW
AYPZSF7u/djdxXCu/papSB4bYMGn7/eUA/BkgmqHoLcYxNs9B60OfbroGHWG+uiNMZ1XK0LI+Cca
G7XoVTQ9pluI2+ffP8MzCdMHnclWqCxoUxRVU1LnrTFNPhF+sO/qg87aCRso6xgvJ7n9iBDUOVpS
x1BI1Hck6K893drFvIwhSZwLV7/PovTG7fa5ZfE+6pAoGmYSHZY95euLEUQ6hCRc2o8tulf2oVdM
okTKGPipRr0mKuD/GrDGD+EI6VX26dczkMOqKHE8wSeFW+533eO9T3UL9eAbW+bZNOdVfYzsm0D/
IcbAORle0l7vX/uByP48NlWT5ZFU/YeortJHYQbLYJ2sRvVZ8BFAa6N38X5wZHzs4hRKyuhd6DdC
1k14crY3Lm9qmwYFZo4rBrXhph8hMcVdsVf71J0wOJjGk5KwmbzxW54ZEFMfvdQy+NRC5YIjzXVJ
k6u4dv82E4RFc2B1bHJfO4j8vmpsSj9hMuReAgYz9XnURhBSP7YZvIZVAKXzllWclyQM+H/bWCEX
HttpPpjO1JVz7Uhgak5l4PJoEBsMwZv2IN+X+ni6ie7ZClA4ClHFWDlVRJ+7VCbHakUfRZf1ew1O
b8hLlwKyBwna8QGiVd2xyTze8vdIsYD9oei6djnCrv6hZ4kWJ+Yf4TEuGPXFxpN6k2rXhqNEYglM
ADBHJ3D9Org4Xo6as7BubazisoKRGIUWVT1+beaqPzTipr63hU02DJ9XhbUX9XJPG66KJFbjDSmq
ZxIs9ZLUDJp9aNSK5D1YDBUxMnuYFsh1Hoop39wCiiQDSqGU4eaoAO8AfjgHo7s+/f3p15vKH0oX
38AiXcFTViO2DVshs1+YZgRDgkxjWz/0fLtldf7MCvnqesYqt6wa89wNHgrvDWztKBghUXNrXvxM
w8MHPwIVyt3Q45iQMnmSkxmAFA4niN070bMCUpX8ZxJO0/eeo4NZpAC9Hfo43I+6AMybEBiH5lIv
C/sQwciiG7KDIGs/5KqppWCfLXj4mJoL0nZ7joiyB1/dCzm+AqKbSFpfegfAdUGBz/869EsiDs3B
uR9zqdo4AWsRfUsZhue+DZciEeyQy1nI/ZiLtLBiUSwrqzZmXzTUckuTBu7z36PimjT/Pyq4H3Po
ZZGEBWiodFMcvKxNvxi43BHVn/Q0LfsdjebglofMn2OD+xGYLfHepwEmSMvYxifYduB7w+n8RmK9
Thf+8Ev8yIsohI3UrOuLCSve/kx22Js8RNM86jIIx1mdwdnW40MSBtGnQ2vnx+IqYG24QLMe3kRL
VIwrZzynMKRjUEmM0j4HomG/5d/xzNr5F7vdpA0aqF1Q6qpzaQ7XcTkUgobrLdDdc//gukF+6cE0
0lSh6YOglGOY0hzFWt+fhMEA51DFBEDe7/8AGmREzl1Qof1QtV+0GO3bUIa3sKbPvf7177+8/sLJ
1BkrAgjlTWDc7TY6dSm5peH03NO92tntptWE2fEShHZ7za3O7lYB856/76Pnnu7Vkr1Y+rivQDvk
Ea/uJUBAr5S6qTv4zNN9jG9Ww4wlrOCgFUH80oCE1o7yzDAgulET/Plc5T7Kly4QuEXaFhftdMbz
Oan0d7BY3ASXJsgyng6tkY/zTWEdtGYShteV7dpLEkbsPqza6uBv8Db/WAdZAKmq/nJFpOQsDNTL
QYfkQ127W97Hz30Gb/vPLmnojqR0gcHG/KCSGDr/8I99OrY81//6y/ZHAR+mJI27ix5BUb0bB8NE
DtoV/ByP/QP6+z8QcuPLbPAPwjXZPhExTu92B9+Jg48nvz++ax1B8FamHNlkH4mxZj2P0Ek8Ri/g
/xF+flmfiVR2i5u1uzjIkg1Fakf3IuVivIVMeS4IvBDejZvjeKja6/Yc77aQhcMp0JbDf2iK4xsf
+Zl/4sN6E1kndIA/6CWMJtw1wasRFTqSC28xoQbN9lio+QBfqIGuwF8beIVsMztPeiEFWQ+2xriP
8O1jNtSTkR3MsG3Q5bwS8/uhW+JD2APuSyuSPTO9HvF4I8nT0oCkWi/sEI4EF9jfN+lQawXxaYEg
W5v5Db1+CbvARvzvEfbc1/VCWBvH3CpB+obFXeJg/Go3U4x9tn0A9WY51ttDav79N6CX7pZ5DtpL
HDZqyPs0retiDGh67PbMfaRvYHTSdDxtLp3a1vOyQblzN8cmozz0zuE5adLUQskZkBirSrpUMjeJ
PTbC4D7Qd+539Lka2l62PQaINY4iDqPvbrllu/vnI4D5AolJyMkgA95AUDv4YEUWvIxk6g7BG5gP
9TUQeTWRrtsLmaLgEo247kAShn74++Z8puMGY8Lf900dJFEdD3VzSdySDed6TpupSHD1/Lwvc5YW
bbOx72tfi/aDCbrgyYooXLrcptAdOARTYD4cGCahMPuNUeC7flueuFb941h3x1A/zBdFjKjceQ9F
p8ugGblPAIA/MQuZ+r+v33Of3gvuOB6dAXSxvsiuzl5QjcZhZuF+e/DxXlRPQ0DDZMAnDwBxecFr
KAypvZoOzd+YjwY21cLrZZ7qS5RV//LV7jl4sLccw59bGT+koVTBVIOr/7JBHiGscPU3urkVcn9O
quz/hA03q9o0BGqmGiGOlMeZqB6bJWCQjZ629SCbx0cFS4bm+ixX7EwNu8myy4BALjY7rDcO/mfW
yNc1hJNE3AGDFpRJzQNIhkQFk7o7HdqaPi44gd5MC35+ULpmhXmCYN2ps9XHYw/3CutlRyrtUjwc
ZhDNSU5z/2Ky7JZx0HPr4h3Icpj1HnVAazTtAsQoAF33SzAeJDr5YGABJRVYlIKzsikBM1Vu47tK
SXFw2b2QbUXMB6rGGjSk6d90GiY066Jj7HG4iPyerUm3Q148WLHsY9a8nIROc4NO541+1zNB5SOB
6SKjcasc+l3AqNqcEVmr07QPqpwrO+mDC+SV1BBOcRpy0rjRx5Rc9l3X52nV26FajvmY4K3D7D7r
gDVMuq47VyqrAekn4w0M1DMr5EOCI9AFnaqqqsxaiPIUa51OMBNIl53kzRjpY7NU5gNta0fI3kDm
vYz3MSkG05QGAkbHzhQfZJtsBsf50l6PrB6zM6WHMzAeB3n2vsxhO3b7EszQi5BxpL/IBIYxrqHq
zaG0k1wTxi/XvcRBY7vtKGgas2Y53GE+r/bgmIL5KNtp5maUDg83mALmTFSfWBd8P/biXuBW2wRh
sWyoL7Or+ntK6+ZlMEH16uA39Q7bDLanLhkJ4HPh+CO0y/0wQ6Hp2Kt78apS2ce0BXUl013/cpVj
AMpxG0Fv9tDzfXjtQusdUsw2KJfe8E9Vy7Knoe9vXeCfOUp8eO3ImM5MA2UGBwnmlwM6ZZdmIwfP
WB9hK1KrocmAY1AvTN5jUhPk1pD1Rra5Hqb/3/lmPsSWjITpqJ2BuDSCniwGu0jK0QqD9l7oEzBJ
xyDUQHf/Hlakb2CTLeT1WIGBCowHX2nX3jLQe+4LeDHbGiw3qZDvh5mYUvXJO7HdvJU+t0TeaUvm
tAMuHhXU0ofqa6ps1J/Jbqkqrnof00u+mOaYvDrz4bvdMNNdb+AwD0tUFwzgtVMCTbNj97zYC+E4
2y2DsDV+SSKJgWdtPf5YorQ6Vuv76F0uoOZiE0iyjR0N72PetT/QlKiPXeF8+K4dkd+YEsg/PH7X
yXAqqt0caxEzH7ubxFnYZ1fgMUnb5dxuUXsa+GbvDqUfH7sLB+t46FgTlLuy9NStWXKig6LH+NG+
sOGkq4XuUAtE/5Mur6t4r3I5TfWh9jbjXtyKBCoD6YLhkQPAZ89TPQ48X1w0Qo0/qZLu2Nb0ZfZq
mCg1SYW9E+2kKmhT63sTxsmNnfnn+R7zcbyLXqbMwYqlbFXrBC6JINu/UGCWr6dONNB9GNchgJu4
6GGje+ybe6cxMHZcjS3Asg3Z1Zss2/UF+n363d+f/twP8iKZqpY6BrueEki+7t8J1JcP8xpHb0MU
c2GxR8P8KRwGc6Mx+p9myR9OCR+gu6TQs+gczv4pBP7/XdXQqTpB+G2s3szhIt7A3BLNKJmtPHrZ
BBBbzxU8nLO7dKLu82BEBq0l4YbsbIHz3d/VG1BYpwFMgvAEbaz4FqL6mWPAB/vK1aLFV7OgFKpm
3wBKg+plmKjp098X/bnHp78fYVk0wWh8AusOOByaWzVklySLjlmgMB+XyeYBBTkDo1yo/d+MdT/1
0s/H6h8flUnTDsh74D4BezLiEmpZ35N6ONig8mGZC3A3QIQBwxDs++t4CN5W7Xis5wzPwN/XfIWX
pbYJBJIGHf2oh/gjr5Z/j31O71zXrUoFTXtUJNUG3ct9sPdmmY8N3dHF+f3FYfnRGjXhxdNo/dGS
7kMXH2PJMOYFv+0lZoGwTSoXOLE+0D7UJzLS8Njtlnm1+LQnaVyFkP9h7cQ+0yTI3qABE9+4/z8T
Qz48sVJW6SnhEP+plcxFZGTeSHdMe4D52EQgqCTHNBz8/Vj+VPP6ze71sWXxgYlIeMM6zgCggEme
fR6jMb6Qejt4/PkIqbRpKlT3c1BGKm0/Arq7fl7aKjlWIfgQqa5aMcwiGarKNFav0K+bShcP9Hwo
jqgXollSjyAngbcfypG/d0pOr2HqNh/cMF6UEhgB6THAZpdq2poiyJrhlZrD8dhYCMrKv8epCMjW
ix1ZoI5jW0ozm8d4YNONtSHXqPnDyeljpNodE1FdD8BdGSV+JMAiDK/cNtFvTWDXuexq+4aE8xnD
NvFU7dl+Fw+A755JU9mggOU4aUoot/9o4fUozzHbephU4oS9g5zUKAqBv6iTc5J/aNc1ZTfe+rkg
9VJANxi+gcgMRj3l6OtOQSbHPF7NeKiUp8RLYEPaUXBLLC/nbv3eVdmTFAcBe/S/D/FL+2YLoiFN
Z81LrFj1GqLNYwmJn/BQJU//DxDDmACHBfQGt0XNy5TV0WVreH9o3akPh2lWYfZxjGiZbtn+qJtO
vs/SqrtRvvA/bkXqw2Aoizs71i2FyNQ82KJp2smcUGOorwuEvM2xb+vL3gG4sDXZVOM3gGiSV0v7
nrmZF0dSDfWF7wZWc9fVOy2rbqrOddfaSzSzg9hzX/iuGioTbdHIyiruojuxhxMu3+FB8HbkJbIZ
CtVTMAysVPsqlty4QF72qD8qL/OfpPovGz8Ge1wFNZ4/Z4F8ZXmIzAGnuUMVJPVBMJg8r1FTd6wM
5B5DoIz9XK8epMc+q5dv8OaYQkoAz3XruhdR37Y5lVN84+T+810JLJ7fM/w+GRONOyjq4ToJV8ip
X+MCM28LHAlJZ3a3kk1+aXaivv/95zxH7PRRMFUFFzQXpRTpPQIrsLUrX3OLauHfK1X11Talor/y
l9Sw3UWmiucOmEkQhk+0CumaO3BOo/PKR7Lnbpz66d2WLuJFX3XhkKNvnOgH3Lwgj/P3130mL/io
mqZr3NXtkJZ6jJTJY8hwfQwhUfR9XupjauHUh9asQ+IyEWpkBbiTn5ZoZUUwjub091/w5/OK+uAa
0rFgctzR0mmyXyTdxFuOq/yxnO9r5w06TTBlDkmJudhygs68ehgX2R7qE0BG8/fdqWday2ViePo+
uJwOpH1Fg4PCu9RH1NANSmJxMtISczd6T/uMvE1ddqs2i/98oviQmr2DfoKEtnY5zpkAl3Ps58+j
k0Ofo4zaphML4/WYtxX1ATYrpmzrJmhULm7C1ocVuPie7tQe2kLEx9fEtao6UyWkTBtgUM6s4XCi
m9Ww3pIh//MeJT7GphcT8v51F+ks6y4wFahODaSWDr7+Nff9kvzFFi5JvdIQ+iFpWjQsTk74GMeU
NYmPnglaOYLfDLt43STqbKuQnwaxHFPkIT56ZlhNvcYQ5Sk5jvcCkhiAbwp2Y77x3LJf//7LwgzB
kKwOlrUlnfrxawe7vjyp6PTxSOIhvpKeTZueiSmMylh2+0ew+LtXvRG3nKGuB9T/3x2Ij53ZxxT8
yGmNynpeoF9rlnX8mNSs+oZJyhLkag2qLQ/WOvwQNsu+lzVQsIdujCTzKvSWEm67XUdlqjXUD4AW
LSAiow41e4mPrNGcCaY7FZVMTV25DPwOV6RjdRbxATVW1Wk6mDkqe7npD6zt+N1OuDpUohMfTiOn
hGSJwKsPddL+E06RFegEoqF/aEP5gBrH2WjgAILTABIAn1S3bmhlEPJ07OnXPP5LMDRbus+oQMIS
bsjDnQCHECIi/TGyEUmv9cUvT6c43qMkTsNybQGFz2Hju8JX0vGDGdTH1Aw2Bfoh2sJSD1F1Skyj
MZHLjs0nia+wl3BZr1Azi0rIArXf5ybm0HE4SjwlPqoGNlZ82qcqAgzLLA8anknlGnXhIeYm8VE1
Ce9wCx01PmwwJx+lpMMP17d7c2NX/vmcJ6lXnyfBUM+tQJprBQCOeRhkg8n3AEpnuezW7isY27E5
FmA+uKZha1ADXYCTzFJ7j9mJfayX/ZaG2rVV/4eU6oNrXNtF8I8KwhL1udEvKemS17FjFhQsyve6
qLZkXM4hRKnJafmvVj0UeT7apt9Fv8/jGJYtrPIeQ+rql2pr5KEKlfhwG5ckexrWoOkAd1O/nlaw
1AZr9bHN5cNttlbUQJa0IAElmzwvvPkO4z13Y2tdz+E/fZDr339JGnxZwA9wiIuK7fuP1Trxgavh
Fq/vuad7xfUypnQloialFCzMYRg4FVk83pJVg33Yn9t7xLcVDSC0I4D0JWUDP04JdaB9sjwHRqAb
thyqa3o5mxp+LPehBey64KbfzVVzKhhO1pHYvd+A3YfUJsAp/6SDoypvmUXzgeskI4WVo9jP1TLG
VQ4n2haqf9zF7UuXTVubQ2M34adMLVVYrAmUzwuwd7esiJc02WAct7Rdkaqe2KI2XajLtesmVXTT
OtmS051ul6xGNXbeNN/SnMMgbwNkfRunO0sFxKusdaF8gEXFLl/IYZ23ou+g7vBG1jDivvAWHYFz
szl4n/Uk5nHeBh0hLzbXAPnc1LtroGCy9NubFiTUzyGqPPVt3mBMjQfzvSnIpgNTiM6F/Q+6M2eK
Veztngtg0dp3WbuGbR7aKGZlj+uvzjXEr75C3RIz/1gtA82rsFf2IbEOGxR2dZCrfl+NEVArvXLt
cuFJEFYv6Bw4UgiIOrhXHH5q3cmGzlZP4zhfVZSQ4g3JTZ+lGVyTetk/gT/U/8SHS6tzRomMvkek
UtUjTYcYZxrvTJ8vgQqiXIQhw/28WpfhYVPoBBYGoP/wAqoWXe4jwEsnvGIo0yJKlBhR5sTRE8wY
mS0CuBwmRVcH0TvCA5a9EbCeuochpOQXCwJNfUoJNdUnR1i4v5KEdBBpQTew5Q80WLeqaKc6ZCfY
DY3/tLPuxnMdzF0GPEobqce1hxxoEdps788KtcTrWvfw/oqUo/binEv3vNdVpc5Atkh3p+qFfIn6
Jl4eas0AyyHrIh7NXDWf8IYt9N2AQBy+zszYT22jnjiK0qc+wKz8tMwWETVbIj+M02bfCTWwT9qu
qjsTyyBetdFOTPk8dAFg/xEQRfkgYnLakjh4mwGafBkUbhNocmSLLBZF7DsCbSlyqVqFjsnKY80v
QzOO5BRJjq4Q0CvtmreNbaErY6d4vsSRbF7BDHoYPzBA+7NztjTqM7QTRXuyNu7Ul47OVXtHdTLa
uyWNUvKuq8RO7szcVd1dD10TbNo11OO7lNQ8uqdwtjJwTxzkejJpGkJnlwemPTF4qQS5WM3anbOU
SnuZpDLDPY05tiT2bt2Cs6CiKitS5HdI6wS9nfOhSdClXLoVTlNGZd1StGyOGIShBk1OAW7+j43b
1vSdHpfuYUnTrP/Hyp0kd1Miwu4Fa0BORTnYrBDCkPG/HRqJ38kS89fRTIU5Jw5f95JuYntVMxvj
ezrTLWdp2by/3R0j21fOsTRFLyHpCWtEudmXoyXB1y3pHYYHYCHFr+Ho3Ip8AvxhyoWepxBvjynI
Y6PgmHniGnF+l6XbqF8NUmXhCR+zSs/R2iT/VNM4bF8tbrzVCcp3aXIXZXJ+mWQbepFQSgqeIIgc
xUVTmwFdrbadsxOZo6w/h0Gzv4QyAKRgAgGu2AsxyT57ffXzFTKXM72aZ9ZLtOSWyfU9xxI2J5aG
QwBULFQnX9jN2aHYY2MASYgC+n2TCHFodi/XbDJFcXO+Iv+WO91g5d9WrtXsQvncry9iNn9q+uAs
2t0+hfWC7zICRKpPaQ2WWZfHfLoiNCedkPTMtoDBfnE0sXgAWL/u8clSKIRvGMWYl+kWRVCDqMju
Xi3ww/6emnRTL1rIzO6fu42M26tOtJ25H4KI6/V6OiRtlLNplGgDpw0EJkNXDaIwidpFEasq/pxy
NC3PQSjkP2HV69MWoPOB73+VylLncaiyk2mVKhMyw7ddgcsUu+nbVVIo7za6FI3s/21CjQQFSh5U
gFP+pQIe644aeECM0Gc/tfuOK2Q6Z0Uotraw/S5z3Mb4W7QpgtOoIXNqsnj7bhUfMRvTnyXsy0ie
IJgfwVBfCqAVxlMNlZZiaDTKwTTgZ2yZpsZSsAbXbJHUL7om2HWxyTh4DZdSyKWuqcOy6gkuMPka
sgZTZkgK5ZC03S4y0kUNQ1wcAbI+J3KjJ/i2fcQJ1jwYOZEiBAKvzus6e+XMqOoc9MjoxKHesgOR
FLzXW/NEWFQ9gXlO3sZDDIf1PZjzKcRx02iCjB42bcHEat8tq1q/guC/vZg7En4Z5mb9SpO5KmTb
uiJkyfROSoEfOATZhUbmy2iSdxtcR3ORSFGwuIlPmBqSHJuSPAzQSoMsr0kAOO+6jzBzSl5H+/Qt
EC1atlaA7ddp/c4ICALHWbCemgpzu2WuMJxS2aXf0QrlAySIKK3eTt3wlg69KdKaqTKY1Keldd+4
DMnZwBWgHIFFzINerQ9xF2CHz6L9GaiK5/1Yv+1i9iRV/BqiBS+yLFZ30oyvnTOZyt0etj8wOCXu
zLc++9hlrEaXCDNHt+9nLpb0MqwwWu5mzGvosgyF0078RGTHUeF6+WOaHPA0YSoeUJzI89DIl6FN
cViB0viVwTD2W7XN95SY14OQpoiGkD3GeigX5t72NKH3OCjCl0ncuLudE5mHW6rfbcbuX2Xf27wL
VFogxrZXFcU6Nag+8rHtq7spxk0mbLakQLHRfK6Ete9GyN48JAG2bws+wWmppiEPa7BD9l3aUs3k
m6tjLJpucp4Naz5RcWcnTI0pgHglnal9jIKMQuq8Wusc8nyqqElEvmH8vn1vNvod+ApaQLxqLcM5
+Qztw+6yRgGM12BMf2ngnprThLlLbOe5zxMGhgECDcujyNemzUBOBT0Pm25tXydVZ5M8zdL6a1/j
QFPxqvJmHmV2xh45p/UkT41oyKMKm+6JLevyysUBOe0ivGNJvTwygmJSqeGBo1Arorifz2HchZBw
ECiRyM4+rxC9ucixMfmwiHvcjPnLSuvHtgk+9A1hFwTPOap5crZatbmoIpcb0C+LfmkepKo+VHW/
FxQ27UUfmTUf4FGIKUXXPugwRObe6Bc2bk8UlnbFDBnCIdeRWc6YGagneDuI05QGbZ1vul0vSY9M
G9g0fAQwJXlNo4bhoHD6s4Py7WlvphU8aprlqq3lXDi76a6whKw/W+gwtadwW6e20EPSnEBKHHMF
2Bhyy8i/1cykdWkwMRug1FVTVvItUEsho2C4EJnuhW0qk2NoyHODsqAgbv+Gu6Ri0ByL0jifYE4z
QAqLpBIMX/OCdysbT6LfRldke9IVRCIlRiaqHzZw980j7EPaHCKF8SmESehpu+o5Ar5CYB5AH9oq
ako9VbJoxvYb5vN9Dg+0GpC3JDqZZKMfFuBcitaCjo5/QhJ3mWlFNlCwGLvLZL+84GJ73G32P86+
bLlyHEvyV9ryHdUASRDkWFc9cLmLttAWUkS80CIkBUkABEBw59eP38ya7q6YacuxNEsLM6Wkq3tJ
AjjH3Y/753bXd33XXU2YjD/FaTvKF2RPpDeoByP7YCQPccgly/gFEczLltM17CasFgejyHl5cLXa
ZMGqHocDD10K+XYiWdkBUmtv5n1ID2b07FZLw5sMc+xxkofLGtksIiZFp5GGqC8wXohieIQk3uNS
3FRwX/hS+5XlPSr/R54mMgsXSm7MnpRNK65RAPW3JOyGJovmYSkbmnyZ6uHK6hEDkBpFmkLt9wnz
SVHZk+3ohq77hOinr2MIH9PUdWk2zLvoM8RAJPlMFZoX00a54GLAo8EHVEmUXqW16Nlpjzoisn6l
9grdSdDBWpNvP1uEzx3XqjN9ofxWlxip7jMSmC08zCpsUbwi4yFPklod2ihy+aSiux4UWkbqRmci
6NXBi168BCAFYX2AzNEeAoxMVxF+C51upjeDa9e5kZ6bth2KCifolFOu9pMP8JxCwBhyOPJ35kOH
rQ/yltX2sdolEBKOHixzc9qlRbUiWOjsuVD3u1qnMp3WqtAGmqd+a+1XG3XTjVuSCcYCqsbk3+4K
w+bh4LVEEQRX4QMDaPfZBG44YdcwZTo4Uyqc1yVp1vZRsZQ9MNQUKBU3YnIiRHpuV9t9RtY4hm+Q
nYvUU+3a8xSN/h492nwbMYZzMdkTMyIE1YR5pGZc4rlNoqfZj/3HMkLf2ysbnAIVappVxolzi0L8
BmLjMG/Xnj4O3aKOoWIwzJ7w4DN4M2KkxWHkeVg5yxh0ez5rjbPvlKGlTff5ma8pL6SXDpiO0Vfw
cpRIsTD1i64gA4Xbv21oOQlG4iyWSr4N9WKfQEN2N36ZUR2LYbgKhLF4xOpmzNKEkXO6h02xyJVc
hdUoz4ZZUQKhTdS9X/pJlsqIWGDHFit8wSC1qbaobgromKuXhUubZFiW49d0axAIGyXM3kKa0n5e
qpF+4WGNa9d4bV7CcGBopIknKP5jBpY00K+xMb6Y00t1PXQ63jNhxvhM6yG+7ufafeM1iH70Oaib
0FUmZZUir3PoMK9EoMS6cZvh46kaJpMFRnbj7RpCTZshbpLkYzLOKm9GsuN0kl2FfidmAhxAhf4p
XFP0L8swX62bSe6ABrDvl/HpDCZJPR7mWi0YQff11bwyyzNvYv+CQydxeRwPsFyEprIWmUmRU9At
oz2uSIo4Y4tLnmQj1CvTwYLBP3JbDTDlzXy0I41+ZdgBK7eIQg0pdsyoX80BR/HictlOdwQ+igWK
8PQDKRy9LfFUDvJO+RCz0Bd/83zpARjAtFbgyA3SOzwnPxDxsCBKPr1324TndpNryeMptZncHHa4
RuzyGcYz13sHs6d6tK9TCBAhW2dKDfJDpQtLFqnggYnQzV9nzc16QP5xBHt7xTBKbvd8WVp6v+oO
O3Ec9O1UqIVy+JYvY/DNpX77spB6VtlmbUqwsVXw5VnaGp1JRernhrcbYJCQwJd3djU5JGGc7tmw
8+GuCYZmKpYkQjcIPITTTNQQsWczAKBDtBHkwsOSzr1U/T4UQlYYIOaQHFxvgUYZE4T83aIQyZ2u
TNlgZ7lTc6Bwf4YQjhwVq8UpiartqkLgwMsMdqlswmi+5r55gQIpuXYNACOFPSGDnbzaETYLIAfZ
d31hMdRxjsSicInaoD51VtVHnCPydt67sYiDzRRDVEcHSbsY3u00qrNqIVM5dt7c9SCZchTJ6sXH
gTt4fJ0DfpHFAuu2y2HogTLQoPsGmHT+BgNCf4z7ri7CYenKDRtmHrqxPgNjQ3u3AUcF9AKDULdd
MmW5f5BIhipEE6untnK9ymCl27i8oe5lxtRdFs7zbjPIfOMDLF32Q6+wI89scMXE4rDsoOs+z9MU
ZCN2lE88mZoMTqJ4wge9yAzKuVAVDJtsMQQVO1eR5z9hxcFPKJTSs3JoHPGCD5HCW8LMky9QAfKS
Te0L+tbg4NUkHmKRfBLG1a9kN1+mSIJ/0argXTwgTFJXz3CmkGfkRuox0ysMtTIJqTvKvqjNYcuM
ZieiLLluxlDmUsAlwwYLdsEFOlcgd+YWaXBdFgg55+OEqcJVtRtSZSb1Y+bM5gPmyK5JMAYHRaLq
EEs4QPdj5b7Wg0RBvWLStyU1L3bWTCWEgMOD6QZ+73AGf4YlDWJA+3A59QGAin2pTsI37Z30TYfM
GgQ5rnp+3iNGswhKM+zhkb5qEWz/6vq2NCg+L9WYyvZ2iEtm0LGP4BKw+6sCbRNHs9U+aCd8Dpu9
plwb9h7HdXwcDR6RNuhPcg3SLAhRgrFdzyWkuD93CJW/J2gqruIIThuRUjpznJoSbIL/xLw4SsXX
3Ivu69aT+eLF2h84C8JcW95mZNqWUstwLqoRH4vKcDsCmWdnlW73G0quox8abLqhvRZR9LZ1y3S0
bfKJigWfoHb3U8vvRIRGceEzYKOYfK1TTo9RKoGqIjL4bu7jDsAIIO5M+fpYkQCm3MkEf25kWjwv
Jrxj4aWA4pLlUPp3JVRKX2LSoqRM1LdwTsacjeJHK+1cBAgTv4uoWrBKhiGTwz590YgWLcUGR/ZW
BfmyWZ4vcCQ/bsaovLZQQDdrAtVpuOtb1Ce4pzgcEES/064EDICqy3L0EogIxs0ZCYbBaH2otjXJ
Ow8feocJhwsuyjLb+eBVEtpf0SVpizEOTIb6YYNmRX71fQ2kaVW8HEz0yc0KZak0z2x1r6kVFhVD
L/O5DjQ0gbU5zF770qjqm6YKJqNxVM5Inr6rA9j6kJk9eIwoP1RRPJXNPKOCa5TMjIalR+iTA6nX
tEAgfXJqe82yhsmvsnL8IOJlDXOeVuQ1xk0AVD03zxCanyfc7iwlsATFIx8fWFRhP3C2y4eg7Q+Y
ZHlMQHsPsu6yvZk3gzNcJ1cT/DXuaarSXBuKLYnPcERfG9ufB+THX/dpz8uG12iPrEfw6jKANqxY
MORc9dONJGpyWYw0wC+odr6hZlVXQyi3OxdOJI/Jtl3D/by5Z30/4Pwbd3w4IMXWZ2Th4R1AVnU7
1eGrXxL9aQxrsV6wYrN+6aEHyJfAVHjjKrwL/LJkM5QwGZQe87dVtvDDFrLHpRph7b0sAKuHTi7h
VVelOJdnmJcSQF6NuOc15tGOK/KnkKoyTlICBa/mh7DZB3tYpRqC97rdfU5sEgZXhi9TkMsK2F5W
Bah1srhlqb3rlnZpbiIyBBm6v67AnfVYgjhz1bfLxGpzHkMBQzoMtRj2NNNU/tgqM4vXKL2UF9mi
eXJnDdvOmxT1jDIFB+C3sdNzcAUcfRY5LMovCxiizwOB89aeLeskItSylroiYjPa0Qsc9xLbSfgC
51cEBR4n/KZh1MunSghtHkMER6+Hta5ddQ+7OXeciESPHA4KrebUzX142+7cX1UJTFixEPg9pROd
shRUUfOwth3GhS2u5m0fRX46bgEbfTH03tZXtN1H92TohHNWq23yxyGMqMzUGqzV16GKmC8BgYJf
0WP/GUKXAB3NpcrKVsngytGjErAPdAg4Eg/g0/8JoY+I7M7A6SwHIQC2vg8jPEKv15YMe1Fv8MjL
GrJP80+mdhzCWCPxckja1n8e0rQ+TZW2jyq0u71OxCA/1TiVsDBi3vTnkfj2ebI1mv8o3aLnpOvi
Jx8sdj/W86W6qFsBGThWIzDRPu4XeKhhDClCR7em0X0Xj+yTvIwpHXxcWcDv42o35PfCd/csmkiq
W5zdvToFDor3cxe07ITnC6eXmaFEkm03f9LAC94sG+UNYgocGC3NYGQMN88kgZ3XpjAkh36pyabY
BBLTgFrKorO8MqcQuwVAUnjHnvBn+dOCTiY8T8h5D48kju19wAdEy9mp2hB8c1G5Y4eq+nckw4/P
0vrp0a9dsBa1wx0Cx+/9+8gnSgq03QG5h0WnOHWKCWBENuJPPqqN/LkYizw0lI6Yua6QkDpkFS69
ziuxhDA5W8FB9LKrF1RqrvrSTtY0twp+cVGR+rbHMmmIN9eGKHmV9r260ciFpiUmbt2UwTGiiu9F
PMy5pqML7xyJ/FhsjUld7kjzHoL0UHnIKulKOHg2jymPQ6Sn9Go7oZENWDbxAIDP5FPMW2kcbhm4
GvWzZgFYkSZ1SwFce1+KalHrz2nz4gmhCMF2kCDjrjhrNPnZMeDHZZMOHqEprWyP8FzxVwpdbn8R
MiUv1IBrvNnacVtyF65sfLNbGwd1lki5+Dsy7Zac4z2m4YPiO2/KxSzDeug6F1xhrxbzlauRSZul
bPEm35BdzfM1DsU9bgZX4Fpoj0JEJ0jmQKhW4otO8kfMKHuFja5hQBjYHgFeC0Z7muJ+NrlCLQZh
Ur9Urbweoyqm7xSYcnyw21QnlxzuYUnfOEgPdQ3ypA8fCAECVDRjoPW90TsowhVnzzE28bhdPkdz
4LsRiP2NKPZO6VVo8hjOly+QlG6vmCnqbpN5SQ5Tt8+fIUgAgD3g8L7eBB9sDlv/dsmIqQzGwqM5
+GFQMj46cGXPbp669KxbN6O9Z1TQR8/9cEs27roCa7b5wD3Yvywy4eLEY0KQ/GxWkwdERZ+mVW4P
egXP3nToLjPSSbQSQReG7RmuuMCagO03HSpUADZFx6R4SdkwfULxH96DFqpU1rRyksgGn9P+NXRr
m+Q+3U2Vx4BwL8VGPQ8fjK0zgZduC0usdAzSh0ZO+1GgM4BJYwP/8k4v6i5OOQgEtvcHuvAtxK65
JoD2G8ZcTiXX5DwywVrQtv0QKEAsTpFXE88B7p1FPDp83KakugGb3E33m2cCqP0+xfSt5bb9lgLw
vRmrWZA8RRhWdO1MsELdD9xa5isgJFCKsEx9QR83+HLTkj+PJB7OGzrg7Shimb6EdkFbiyxFd97q
ves+JGK6RTYYfyF7wQqc6Ep39FjbrlAIJ7x+bvvQZxUjtCn3uEKalZvBzGfzUg1PiNvcv6f4t8r2
mk8hDHPn/X1TDTXHccRTW84oUx8dUAj0aqr12UYUx7987dlVjT0MW8CWABJz2Kdl2fFK01zLrQ8z
iAZtezIz356WpU5/dFKhfDfBMj6hDm2eWKVxIappNQgoABH71kE10mYKx8EAPp4maYlUYHR3PALl
ouvKnqsFGT9ZpDd7j45+v/Z8F9eLDpFdi1FZxYNC92G159Zp9gFvdF4fgsU1CtN9mzY5h5D8venM
+BZYF/QXet1M5x1o6kdvKlmVrAMkfRgYOlggzR3OXjsoiqM2WtmjNj2AayacdwX4dKtyk8bYLrqQ
4GjawdhXQKrbdM5qUqWvAObq+hr+xBLPwGZJfYKerofus10YGvu+1j+nWPY/lN1xBIANXN/nHpRl
zqlbHoJ2W5IbHJ5gM9jYgQ0MWxaijh2XMyEdv/WLbaYr75mM8oZ0GMcexg3cEZOx/OzA0AV4oqF8
PCLym+2lpXp450A+30gnwu46reaxKrahAW5MWoM9HABr3RxpuAZ1nmqQ2jnWLIuK2oAOQxm5t587
HXXfRzM7erV3lUoOlU7sO5j6WWT7lOo8VEnwfmk/0hwS/G7Ona2WT3QcK5UPHEkROYh07PW0Gl/i
DvqLQ6+TqTtWE8GxHPHKwbBkjwECE5DdqLYEsiWKmi6dKj2CYcNyNQDASlTn3dcVNHOG3SUCqz10
7pBwtWCnlau5wyZMrulCwOgm8/oDuHFqcxZNO4BJWrknWFThiekHSnBJlzmmR89gUZ4vnIgaYJwe
kucWUUT8jE025BmLyQg1NmvlZ7FM9MUTMuk30UPJgYGEfR8AW6jKFPs6IAxm6lxyuw/1vBSsr8Y7
3qTzjx3YwZ5vrdnYwfoFHaJZ9QiCeOHJS7Vj8DuHpzwjN+tEV7S/wJEOo5m268XjVz8BuwJsDxt7
mZyM1NbcKLz9DbuixIoY5MXePiFVi4LG4MlAX76uGE9cCJyOZtSZBn02Ygs/ZELQhPVDtHYZWVPG
DyZJzftUccABFJl3URHt3fwM8ngJD7RR83y4ZO3VBdnFBIVMaNzLivppP1aIsHirZ2qmTMWpD8p5
RPGWI7ja6AfN2gG8hGqB/BEJUAKPtTLAZHQPcS9uxe2gWHvjog4yd6riassGhjGz87C7YQQ90qNu
3+cl7MukMfoF64PS5znZAovrlPikWNF+BzkPAgtBCdqM18TsLD2NC0WoZJugoskq2PT7x3XboxHV
qFrcT+a6LT3gT/gv2NzgothIDc6q7/oIsgxRL6IkcWK7DKlBrYCCh8vowMBATznwC/s2hEuwlgOe
hDkDlotJSrqAySqjeoxt0ZAYl3UUu0bRLvbtrWZ1yG91j6YN7acb9ws0Fa/TnQDsfp0asGD5GgZq
LOHIKtiRbpX7tCCr5XNSNZdssHGMviq0pwPMrqHnKnrtuC0mdCH0Fcm14/DA7LaI66ZfIsSUAKSN
+IGM9Ybe2/RR9xn0uMH/cXHSvRPRWHoHFiBZDhtBLoVFRYr5qQy4AA4mpCya5LVVKCOgOEFQ+pXe
cLoUMPSI0Ogn0HvkcY2D5q4DEU7Ah7RkzDlkgPXtJgk2zlCT/inSJvpqg3X6BiHockqVbQQ+3m6h
JQiCbj4vrIt0vm2duBBzWxK8NbKbQ5zwIyq6HdUertAxbBXzezbSPelKs6sgKXBOXvgI3d/DQ6l/
bk0DypuEQX/nSYs3Hdu2aYAJz9NLT2q40fWrf9niIGwLjL76/ZzUnfuy1iKyeU3XZs9xw7GVwrQz
XlGid8GSp7Am1AWdpxrl3oJB+gfBBHWfWm6S+bRhB09LMraW5TgB3G1iZJJkseL1O7CYpcoFSnIA
ANL3w2WuPBqKYFrdeDMZ2X6Su+AkW3yA5nfBdltgi4ILMs59PM8czeKYyRiAMeR86eMCdbrKJydo
m7cakw6ZXXfAVzZErXqVGkkBTG9z118Fw4R2EK0ntt1kd6vOgCEhvtg6PNodIxHmE/Wgb6N509ux
Rn66+YIsCcS6gj3EoSKgR9oyILHMlElSzfQoNjfrYo80Y3czrgXGtatAphlN+nH+PE3IIDJZmyK7
EseGjJt7u6gaWrx6HJ+RPMkeXBKqe5U0y3dcKpTFHGMD0zmZtkahUnDxd4gIQ8gUYj5ux70bXFyC
C01hObGF1Yf28UbzZW0angM0EN9YWm+gRxWctTOjyH4zRHN/s3EJ+iSe5ra0gQq++UBvTxTuwOaF
wae8PQ1phZcExij8aaGwm/yZTBLxE2uF21YOdDLxdU0NWz8lLfU/J+63t0TZuYLC6dKnE+wF9WGy
QbBCbkeVLkYRBkVFu9qUBOFzPxMWgfeOh8gRmMul9CukgzveYydjWF1O1QRn38lGp01W8HKIhTom
If9p1gVTx3NMqIN1H8GhFw7IJ8vCVcPYRkHr4e6rcUjkbYDlHZc6DepXzC/b/jmZKiDoBgY+vFA0
Cq9RgfX0EVIZVLlZtfHm51I5e1eLII2K3dc458yuX+kchTZvtrUjpfHN9iSgHZjxIWp0J3VtZVdG
sE2qiyDcuchd3O7YEfqwQcgIEqh8tpgYkCfDOdVkDPwoByQd2+o8jkR9pSAt12waesUAXy0TIuNG
2a+lbyhInQWr8bqlNF1LOSbhbdz0+tW7AEU9HUDTB1RUOwR/G1ihZccscs7RsjxVctjCsyRDU4Hd
6avqBKHLjqpNsAA0dA1O8g3zFRY4corHOY/8zsMrZS+fAm2+fuxWEj/0qQLmyEPcH1rJAsEaLRj2
YU7OTkI0hhTIscdlALpawnxzWHCGh8ID5VpDdVJkUrcoucblMCe2SvAmU/YWItzi2XlbAb9YiQew
RwdywLnTmoNOIw3BgsMAUQmeOnlt5tqDpheiRymG3O8ehCjX34ij04t2F0gJsu/OnEyzm+aoagdo
Ug5J6w8pm70/NBMRbRGCS6ihWwk1Dr4x9s+YP4C2tJGDv1x3tPnPOmn6p22C8elDhZCREDGXMFrI
ZISpu6yBnMQUcdq3H6jbRvh0hD0u/8gblOtJ3KDVBmIYbCX2CKD6TaIkEOGBRN9QuUagsaqWIwY3
0eylQtnVAj5kIyIqdhfowz6K9c7AnFMi9SEYvi/QQ75WU8g64BvhWEQwJYryfu6jKYcNvBoL1RrU
KNtqJ5BfaCGxEy0s/CzICNC4Vm66vdgpyiN6pXqANST45gOYud1eNcZPawGOJwL5qF1ETwy1oyz4
RkIH7ZnufzZTIx5hHz0PkCIkA5R4ZsfLktDj4u+BbtKcVzI6k2GJ++tUbXGe1piZKsfeAoVbMHDd
FUNSBx9E6fVpH5oBeibP7F5MUJ9+6GjubN7HHA45IW8AoE37WsHMLCXTABHsPgBKYbr91EBIfLn0
sX5TRA3fKiewkOjMIb5CRNo1RG5Gl0MSrz/bwQ8zKi+HgLZhq+ytqnQY5GTqCSvSamoQAxMI25f1
TCwKNRQt8QEA1zoc2jnVBk3+LtxxoWu/gl4NPbJqvDXirkqGqr1p2hG7UmA6voI2jFwNjlp1CgZX
y/5oEYvY3k2JcQGIpChYD1TJdMQJfSm1Oz7VUT4i8Mu+dFCPrn8yLvs/acp/GY2qJjhjB/D9wTCE
W1FhQ7P+I0rM8PHXJgV+mbXYyL6uKwVLMbK9u8QzzjfdasM/mbz6fdr8/6G3/9UJERPzMF/aWnqM
KxSsZ1JjlR7HFFKADDYYTV90YYS6FC3w9gPNtHuDfXzki7aDgdWhQYvVlTjfjTivnMR/bdjsV/9E
sIitFVDdYhOBLLpt9FYwWf3J9ML/MLsS/zIZieI/UAkHYtKbqPsiu6X/sQIy37No7B3y8VgPuOkv
3bpfvRQv3vvKpOF+ZMtaX29EY91FPnj6a6/+y3gVo+GCyF+/H4MNQ5g8nOmZUtsWf+3Vf5nDSE1L
6wAuh8dNOlrSkZmDZH8xRyb4NfVc+9TSROO9W5Z2iICOIxFkO5fNn4z4/w9r8lfbRHKx4/EwSjyC
sP9B9ZxNvXn4axfml+WOPiO08M7aj1iKX2WalnAdtH/xgfllrbt+miCNvRCAKtbwcApYiY9h/5IT
R/CrYeIKVQV3VO5HOMXIa1v3/tDvUfvyl67Lr46Jane6RYGxHfvBt++x8/qTD22z/XFp/v1t/V/1
h73/Y0sa/vEf+PrNus230O388uU/nm2H//7j8jv/+TP/+hv/OH7Yu+/dx/DrD/3L7+B1//l3i+/j
93/5Avw2EPKH6cNvjx/DpMffXx/v8PKT/7/f/LeP31/leXMff//tDSXAeHk1bF7mt39+6/z+998C
hpX77//99f/5zcsH+PtvT62pvzvrcVz88XL/+Tsf34fx778xGv2NpgEECXEaY7r1YqWwfPzxnfBv
HBUhAnY5fOlFgkfVYAahwS/9LRIJfhhKXRT2GFrAwhns9Me3WByHDN/CvxglhUPR/3lv/3J3/utu
/ZuZunvbmnH4+29/GIH818GCtyVCIBpoGaCLRCXxqw1Jp1ret56YY9Ldb0q8zN5m6dBAAjiT0goF
rA0ZDzdTK3UZbanBREX9OaAd4Je+ea99fIqt/mnISiF24kCwlyCP1vgghXToPPSNFdFpZxoagoVm
NQK7TIJJjZRCszyBNeYcumlqCis0oj13AdARxAEfIgjmYUPYEH4CkHoPk7O7jSRIv0kuWCedc8W7
PDQ1emsPtVASRg9Si0MgpuLyV2PZ3euKlMgSv52hEARAjbmQrkx9WhAW3/twcIdY2yfAfAgIqKci
AnkOPfR9s4oDmcB4D/pbnEQn1YkzFfjgsNO8jbcfQNzLUAIXRnhlHT6OZCxa6e7XAD8GdYJt+GmN
Hm0NOhauUM9g2TBL5BkAhDnSZ7/G5zRFU+uIuTct2AQIP9MjpxYKnwYe5cP0w9IfCh8Fpd0NVXPR
hI80BSIC+Q/+HlXdLRPkFJHoBDncfa3pXb9D1hM5wFtzAd0xkqLzfa+PVLArxranXdssAV6Qp9Xw
BYOtNXiM/UmRLuf9eNsYC+Csd3mHC7rTqkwgiBxJApiUvFLcDLwjvrAXDoVJSx/19Ig8KIob2iTL
S88eKsADlz+ctogK9fw64O5Rj7Di2d/7Zv6mmw5gfxXAIYafVIK/SePDmA5fPDrTZfNPkIDmbNbl
CsLo8lSMDHd6hGg4BrfeKX7qGoja4CF+20/mm5IXfCLorqQNzhbP2taPRTqnB3QFkEfXB7vgHoj1
pU9UCenPD7Glz/BNf/n9udERXg0/Iy5NgSVXfcsfDI8PE3MUz5ueTqPiR46BgcunlYa+jD591nY9
qsqWfRAedRtjByXlBlUmGNfrxL4GrTumlYd4r5yxAuZEnLu2OZK+uh56QITe9Ee5weAKcm00LOUC
xVyVmCe4f2e8q8vFu9sm1mUyte+RqQEyRmhPmXx3QXxQ02O4TcVum2sjAUN6n5xl1ENU0kbXLaZL
CvTtS46UOhQvCpRTJ8U3WKRujxHX6owQjJtu6sXTDuT9xuB7CFaLM7VZcQ3NMoBk2sIcAk5tB5C9
zcE3IshhHW4KME1hMUwgE+Eg+tXV+DHHdJz9/k0fKV60Rt030GYdQdg1h14ATkUg9AryD8KyvHPT
F/CVHyOm67JZRPcGCwfQK8K+5Fpvj6P08I3AG9ooVCUWApicdbHJl9n8BFmPfYaG8TVJsXbDBIMd
gi0ml5ybi1uGvk7G0RzBSLVnzOpBhY1RowN6TzjGGnJS0yguqHNVJGa2p1C2/L6OmHgCWtuXIY+L
ZE0Pro8KleyYF3C59i2aEfstTofrLlQ5SL0vTmOoxYorvaal6HRe+xlar/1PaonfnZj+rw0Y0/cs
iikI51/zrUnLMdcRLRZqJqz55HFOERwQ/xCQ1CQphk+peoSyGUPc+wtJ/ywBkv1ukvXrnw8B+YWY
logovxxC/32gN+ziWehJ2SNLo2OXuisH7gtoYHJoGjynsFHMmmM7hOVldwXrcGh20JKwgBxyAp0z
euv+KqShwLAcJC01VT+VmmQhUoDoU8lJ/yxihSnRXdy1U3S8vIoMJIaYnkmFCYl6eYjX9oujQaZj
yELmSpcYEisvxxBmXzAk4swT2tuDqbery7Y86gRo4pxpwIBRFJ85ziUyx987PdwIZC5EWLyXhQOs
ANri+trN9XU1byVNm6Jt49PQzzl0iG+L+IwRhLrVWaLtWcHJRK6PeMay/03dmSzHjWRZ9IuQhskd
wDYiEAODDM4iqQ1MFCXM84yv7xPK6m4SUhq7YN2L3tQilYWEPHzCe/ee25E2vqra17NjQZvOAoj0
RkZynUiWIQIOK9VXoYYfjFz7th6+FEieHTv+SQH/RKv45A/yhMToksbXhVNN4YqPW3VThnKtUBBf
9ao7OcaenucKw8Qj2xZCdkyEq6kJvJ+Uzw+oBldKmLq+YC8OMkQ9ryPBaee/kOBgtcyLarApI6fp
ZVNnLxTx98JxASqddKQGhfHJRfrjh9jfFwRJ6RRvFiuDmfJxglCtFk5L9WsXtZSAOnZtB1npOpfO
FpzG67u707/uJ+/vI7+uG/PpSKKjw3/I1oQ1JxerdUgVeLLzncytUxvW7HqU+oI+uK1VnzVYtLuy
lFvFVN1s8NeluR28z/7Gv/5Kv7+EbeMIguJi2ucheWdyJy/dzOxQ5ruedj0Btnsqhit0FdwqdvwB
21D+6wc9H2fl8KVLkrUVGe7Z1oomsn8terktBIcFwiCULRyk0SpEXF/xzwxP7vqidqXpofVnv5LK
IVBU6ifTDXXB/fmCUDYiojGUf9ON545ev2MaqNzsjd5l/So0Hjz9QqkE+tIrExVHFLyZ5quDcFoV
/c5K9E2kfEZR/ZXXOx8SBxkL91WLC+iv+sS7Ick0XQ8A7OU7gI10wdQDjXR0Jy0n20TfD5GT4W/9
5FgHT7VWben64ee5seA99QOnZXgcpMdlDCpOZO6tMr0ET6cytbNd7rPR9W+N0t8ZNwhlj+agnoqp
uxub7pOPZf1Pc9kR56uz0BzDMM+YiXd/i95hfzJb9lq0ACt0fZfDaO50M31RAunWSbfPjO5V6+1j
Ih6QZZxUqezVijtso3/LcLxxJxiSXR7o+6K27vWqOQ0dd06tO+ildXW+e2Y9YubgM5j7L5Lkb8Mv
YeE57NQIP2ZVEYMUv6wXNFrz1nilpXakf7yObKwB5MCt8g7/wMjO2YzmPsDuq/XNdVmickL0R0Fd
WxNv9GtzK+p2ZXPJ+OQQ+wXq/f398CsJUFVYCmfFDgM1BP6FGmtCmHN5bDYabqWVExVfoQusCyu+
NOj5qI51In2DUjvmWA4QhMf4qtnPJ+Pk9MajhPtZtDeRmVGmu4Pz6pp6yzWsvFUmb+UhpqejBwwn
cTnMDpI+xCirHViuTWa0mzw3bonCWFGL2vR1/L0zgr0I3hZsUI6F5tAyObHt31iokrAWtG35TkTG
7fk2pqvdXvcuu0TdpiSBjpHcd2F/dT5RxlHfT371SUFpRnX/e0d2LL49DMPm3jBnGomi4ENW4xUI
aaWBbR/YTdfV8Hq+ZWthcNTqxOVT5K1WxAai3Eof8mcBVqk105/nW7b0P8tK/sMlBnuXalnSosNB
tXN2i5j0Puu8ifkp1EtsYneUvW+sSm7NIr+x8vCtbPmp4+ZkJZaLFOvf/k34r/Nr0BPhJfQ5u7sv
dU8ZK8Hs4+JpKS95/SgybpCW4qqRect3qq1X+4l3kaV/VHr5Sa3yF3T44/T/+AJzbonuD2mpcWDE
SHzpMmJMApbLtwu/Cn23X7eZTOorO+dGH9WHuKvdSn9BAHoVTOO+FcMmw9TPembJ7Krq+3nX9+lU
n+e1jSq1hM1UNsF6rKm0VykqGx4W8anb0x5zQmf9a0T/t6s4V+H3CvzIz+b/QRkHoem7WXUuE30o
45x+FN+S9yWcX//+3yUc2/5LV3XDsii7GAbqOJ70dwnHVv9Scc0iWjj/DwuSP/lXCcdQ/2J9Gvb5
sPm78vNfJRxd/sXRY7BLSkM3mK76v1PCcWZXeAW8jcVl05zDjSMlpQ/eR9XeSrDqAKltr+GSp4fq
rMMStqLcqnqOS8dpulQDECEcZ6dXJMVFvtXe5bHirEuVVg8TytufIR1nVXz7M01DrH1ijF97o+32
dmxRvPCjqPuRBKGg1sy3UI5+fWP5eb9NkRruVGkG95g18VnlaCrNIENRYGo0gvW2H67s1POpQmST
60+a+iPuc2cTmWPFjUiNrb2Rh/Gto6bhBQeZ+jAVUa6totCz7+LU1viGbeznThX6IUqT5HUSQ/RS
x+2QbEqlLLcyN+Smb1L7qGgQulYc8faVjhxqLeos3tjUti76wbIwWYXhoUzp2cFiHU9G0JdPpZ57
aD96ByunaeJ222iNaWyHssx/4LkYbks9QMTRtoHyYpFKHqy6yitOZTiWV5IGm4sIW9w0toXHVfWP
NVqSU0Pza196/XjXRUXyjCzXfwxj2ngrlA39vnTUMVqbgTF97fKmOaapAo4iSdLwGf8nvWyVY2cX
JyZajlAvvg4CUwKfCfVPgybdCaFM+wYIRL2McB/hu/WhNChDQMGkjTvtUEaT/TTIWNsgVTYuxoFP
d3ANgc8NwYp0cwNGp3ryTN+ma8nn4PeiHNPvVFSyA990xZvfpg3Kzbi7dMK4uOuCQd5MhQKY2Gib
osCZ6vBVJpIqV1eZrbcnidAbo2OMiBzjd6z8RGEQbnQUSROm+lT7Vtp6BzECUVeCGLmrnvVa2Id0
mJpX6iTKa073c0e+eB2v8V44122g1peTQXlMetGVrRqtm1cqxcOiLn9Wga2ie+zJ/VkphWG8VTE4
79I3Rhdp3ltf6OVDlg4V8s4p9r43Xsh8RDKpwXqZdJgU/VAkN8nAQERe4g/oYHN7PVpDdhA2/hxc
X3TqV1hY83gV52NerjW1817KRvcfuxGm6Tpjej6Eut08aIqVXXuFHX/3DUfSyjeM66ip280oS1Sf
Vlk3hynuPEqjTm5vGYHqqHchlJk4CZX1iDvzlbBV89mKU/8eC7D3E/Vp9SRUP79SHOybFNni/IBJ
jMwbw8QYhIi8A+Ehwjx+zrGFIt8eVHzchsJ9i7ldPBV86R780M9Rr1cK1O2O13IFrCHAPYOBfS/u
JP7HxCi7p9gPFLSRRuPzhaL6hP9NuMTe6PNDbRL8uxo5MmvcykHOZzt/obVSUUbAL6KaT1Y1WSPy
3mh6LJqix9KKBgB4iIH7rNLVMdt7dte+6CAt3MQquvI4KUNxm5uRj8+irIqjo9VaetnpY36nOCgH
LYzK1xWJuQ9JRKvMUUo7PJLD6ZwcrRm2dcLkXSv1MKDYE1WLzyylQlKPAjgHVvlhCzxU3XH29yvP
KU2XtrO4rCpQFAiJ29TCn60mwyYezWclIV51Kp5Q/PCnBSKnn0Ym80NUjPFN1HbdXdMJeexMc6Bn
bWh6i7Iv1Lb8SQPzxawuSqSdGwmjejtYBJH6k1HqLtI7+y3DnLb2UqN4SMqsPqRFY1/BFCnKiyop
1XYddsK5VYrK/pYFo9yRf+T/CFKKpnTLC8zSwG1hGFRminCiMOQ+THJnXTeTuIL0pV1paaO8VNAa
nJUhWnaMtMstQNN+Nu66IWh/mKqnfwX2CzSAIl3/mMVt9ZLLND3EjUqEUlRS+DPH5quWlZSi9VxW
PZYAhXilRnPwuKDG3MLDSEp0wEpxHdTRWQPiB+lFUlShvrYCna0wRWx1Da0DK6tSDfpFY0aZva6H
uNx7k+rU3PtL8ch2092mbdS7XWBdi1qZ1noQhc0m0IV8YI/2b7ROq54wTuQ/EKJUd31qt18HLy8I
nS5JqM18+7uZpOmXRqTZd8PScgRIWSuZmLGFY+Qc14U1FcxwtgmdAuzaMNnUUYzGvpRKV17ESLV/
ZoatviHhbly2STRNzTBeAnRBSwK9Sb3EikQZ1g+rdQe4G62LTUFsHekdf/Park03LR15dPxUSzGn
5/kxwuF+ZZuRdgy7ierVmGEhJSPVO8i8szdKZcTPkVDN+3IcmvuUWpSbYXs76Yri38R1gM2Rrde6
0gr9rDVqgT27iu+1h6zUwWXloRLeB9HQy1Wb+SXFAl0zINLVgRpuSHmN7xvoUc98H1Dfip3SZ2XW
2glTXveVn2+idzvV3dFm963XcZqFwSb1PYhSmVU6uyZwprfQ4/iZ/IiqsZ944lBZg+2vaezXbqNW
PtXSJHupxtKXFwAmMORNA8gsBObSxR6HTAc/aXbpB8ynlQeLB2aYmcMVMeJQOqvWAu2KoD2uQHoJ
b83SVze2VOJsnYsCRFZYecyWXodYAgvZjjf6ZKN7B/KTvlb0rZ7KaoouqGuVzzBfmnWiNQUGQQQo
KGqi4ptn6tNFJZE2t9JuJqh5jvEyZAjlcRllNv2aRnuI0EC4dWQZlLY19DLCiLr72qjLi0AdO8oo
EUg+O9b7VWTVCJwxghNIXQ/mNK7CmMNgpYe1eKkiBzd8WkH1WPVprRSrERPaK4dLbV+GYdadyN8Y
n0HgIK5vkw67cDoCbuv0ia5hJV1cRtQWkTL5m0TP43I9Isq76oSo96QwlxddNMmHrHQanIuTTTvJ
yMVh9GznK76k8Qpqd/5N1CbimmbwnXMhXWu3rUxBnNCtMzd1PNgrI4+Og+nf9rQD1E0rLNSmTj/I
h6RQu2ajYNW76hEmcn9TkeVvM80sD1Mf4vTV260ehq/pqJZrR9Q3Tgu7S5MRyaGUPzRKvxG7EZqj
K2Se2Oa9BOWSLE4TnSPOMC/DtR/5QJEi+9bHtHM2A8dETNtog1edn+DLpnIbrGBifYsIIoNqU5Ew
uVartN56Wqhvci2bLgCHRGxl8WBtkkKWu843g+tsbNX7AEP9Tpajus2mHMGXD5TmrSARemf103Cs
msg+5ihT3EQ3Atez2nJLZkC4URg/d2ra8DJ2NPsE+MTeFH3beLgAynENKKP6gd4/X4+ialyr5R1R
kKo5gQ99sxcy1C/6BIKYhZL6Dh+4hY/KFtPBm1jvqy4HVofjvkYo6Idtc+gmGFy+LJMDGkzYGU6J
Xe8sLRNFuVYVrnJFOYXrHBDDJSPabG27EvpWiaZsoIQ++PsGeKu+9oDbsCyhjQzbyZI+8s6kGnaq
CNPr0RjsS7oFuJn9Qqt+Dv5ZYmcVmsWvbUWPE4EVYLNaMC0rlTvKUxuVvVtD6wCEMio0B2PHOLCf
dce6SoWxjTwlgZQPGCdbTbWpXZZ+P22rLkWb5fnJVm/t8Gs8pcqboo2IcIKqlVuj0vyDp+GHEPzn
znVyB3MxM/abPww8DWHfSRSwo7hQA5HImlh/GQiQukV8Rlm0cyrQdwaq0cjz6t0om+KI6z3ZA+R+
sct+eoB5ku8Mp68vy1F4l9NYDie7F8h9NW9EdDykuKwAj2G/GbdsKeZBAjbh9AhMmHQDQIMYwHqH
c0SssiA3+2tNdHa5spsMU21bhwi1tbaBUBE4YfFaBZF1qsd2uAEl59zZRg/pRs2kcmWYjXBxe40I
dSMnfGmcoLoyA7zEGGzMo9Y71YtDB3C8iGuhRvt8KtJLdYprQHEWToUXi2NqPXWDPe2x2aY/fW6u
OwAVmGgxvVBftn1fG9ZeEbFxeP6Yoy05JrT1V0HSKSE4ogZt2dS3BR81+iBu2ECkf1Li0j7pElDH
PkkbxKhWwUcHHEupb3WnbnaTqXh3aqHcgd7kJ1BsfCqQgtKLqXGGL5PS1U82Plq3TLR2nVidfyiL
eLiqiAHc6fbX1C5p6VKohenAveA+nPDFDbpRuBNKWkKQ8G3d1nEHQcbJG/rPeZXGO+ycfGH1gXEz
NucaOqvd8y9N4ORcvsNB0Ivue1mshqzDysfJfET8S6Qg0howmOzk3bS16+ZGlwkuN0DJVzZ0A+rv
2AVcVOjW2vAiJ3njnxXG90gNk7WJsaraVWk2Uv1zfEIxoj7h3q/2zYOP+M9YxbhfvrRFLZ6IV+gB
SVhjjym9HS7R1TWHJqdulY+D97VVanEXairnTZ5N4+aM+7uqLMdwc+yyF3ScahfHjP8tNdv4DltW
0dHqLOyj7yTmc4knetVhfKB3lbW3pVXCL7QnsUVQPnypy+AeIUhwSyQO/J2w8rUV+6f1wned3297
U5pHJ8isrUkPSr1RqqlV7seqt05Wb72YXB1/tCZgkrDuFbESKNNhyhcDBksTlXRvYY2MB4knW0sy
+QBmZ3pM6YTJGqE+n/ePVdU6990Z1LTqFGy4SENd/JAQlkLgK2vscf20qfk+enaEYVJ/z5Wn0BxN
t0/yeiXsho8hI3JaNIdyfGK408vedAqUDYoXH1V1MtfJaKXrTJbcopo4uBzryQuoO5rGixrYzhMG
a28nzHQbRFLny8QCaNdZ4gkxsXXLl7RqHZyAMT0rGTQ3HJr+Abu9uOgoTLixzKHOtWIC90je4oOB
omfllClsREMDtYAAestVxDs7WLiRKACENjinUmBzUQiqwzauiWysj2OceLe13tcPY+B7mzhp0isv
GDGZg/kOu81QTPkBd3m8lsh3aFLE0+RGWmefihhRLxM3NzAXZBMilClp6dH6zJerCrNxtR/zAG+Y
VNPuZhqlF5wvRubVSIR4g6V17Depak2amxVFcUR3B/KQLqB5GVVN48JYuu16YN0rxN3s5S3Gz9zw
6uis1DXY+5rxYFVl/wofDX1FMHTX+WiKlSSR5hpcOUyeTIhkw8482ptQK6wHEHFOv6GYzMdfwsHy
TSKxyV3DnDw3xw1RQNdKaEXWWkmjkRSZrdGFxDzreLieRugxaEUoK1xhF+wgyWo6IhtQcqtYs82t
ZMI8RwDUWJLC9l3fjqvrgJZxeq2braz3ulOpJOcOOC8KlfIHYXAntN7GxsY7dwGarfopW3B8fW5N
2M357DcHwz+oVWvSpTfQEP+flDX/H4nTtHMWwz+L026+xWHdfPugZ/v1f/m7sGlZf9HjpGrPr6Xa
uoqW7F+FTan+ZdumrtqSjp/j6Ofa4n8WNq2/zoV+umgI187l0P/WpunGX5Zq6NJB0Gby5/zRv6FN
4zm/IcalpM3ysUmnRRMp5lMmz0VuvKFO4KELS7bvxuEPjeZ/evhMwillws2Arz4XOswXnCuPulnt
Fj16HpXZ5IaJnD0VrilwKg5cqqjmT0uCOBmVeVRmzB25z9tcuqj4rwvTORphvSS09fzsWXdxHIH6
sXvyldIpX9NBIOPg837ZqMx66dh+6xjXrcA5Zd4nQ/yt7ttlv+U8JpPgYEilQyphKofqGka22PQC
FeGyFz/PoHe9YgMEQm8CUHE9vlzWvpUf+DiSm2UPnzWMjEJYI/ESwrWq1F/jY/pZGm3xdxfngxT3
vZjiH+b4r27Vuzd3nB7Xb8KQ+7Wp0I6Ch9ZmysJBn61OS69aghY8Ey5irtx2uOcPVKSx9S0bmNn6
xBkuAQG0Ar5t++J1/UoWxuOiR+szIQsOlLN7m0db6QjvtSkvUz5/lz17JixIQA4mE3VttyhADpO8
TQW0atAM/9fe/T/fs/TZ8vQiCJSVl/N7atlblJSXYVreLHv0bHUyS5AbnPcsf6QPhOerr71PgtLO
rf//7o3+qzslLX0mCZjMQtY6KAs3MhrI1dxGr6lKV0e23wUuArYtfbZCAyPAYj7SktLRo1iqcvT7
t2XDMlueRLXjSgei5mLYvahE9w2D67JTYi736/DsCD/BBAb1oT+kNjfnVtM/6Yj/w8qfixPkyPUX
7gBCVMO8lFO6T+FALBuS2cKc+h6N8nndm8QUBLp+Eav9ftGj531MzWtDVVds4ZbYYC98S6l/OgZ1
jGVPny1NU+idWgCEcXVvfDLb6kQrddmYzFU5ukxb4hDCEfC7/jahLloJRXtZ9tqzlYlRMhND649u
bw/jFqAGFH7DLJdts2eLw/vDLbMprgGrGdxEyBswpzsSOB6WvfhsVSoZlnljHEw3LPTHXpiUmeFR
Lnv2bF0maPSxw7WDG5biaCbi1MXdguA5NpPffBDU7RQwAqNL0ANGgCY6Jb3ztuy1Z2cmTRuny6H7
uxl2mpVN9Jsw2m/Lnj1bl1TPg1LidWI/Mes1oW8/YbQsG5N5EmsN+qXIG8SztF9/FEr9xTe+Lnrr
eeJqCuZmciJGu9LSU5u3J9VXPhOlnSfaHw4edXZcapFhFk5cDe4ZxnfMQtk+tHruL9u/58moshoV
TMHF4PaG/T0R5n2aOJ+cmP/04rNFWeUUpOO+HV1dAgSFBXWReYG97FI4T0UF+3WukuSD67X9Tqv1
u3pRnCtLZx6JGnsDfRunGF1D0W8h/lOQCJbNblX/uE/RlZrKyqfF2VmgEkOBwxgpw7LdZC5ai/zK
k6KoRqxJ8TM9xKOWhstOhnn6qW87fmKfZ0mcQflwOj5kYeJXi3ZvPrc/jooHG6/2mImu7dNpaQOC
aJHnLFqach58ahBWacclE6VrFRDixrMfLbtDSGe2MkFEdKaiMcFjU+3ciujENbjaRVdZJFcfBwUy
Ldgso+FIK5pnNUdu06rqAsezlPj1Pj47KaegMi22FHz7dGIsYzOF8bJDTZ7rKe/P4jJHD18WHGoU
Pu8aP3huY7loGlKu+fjoSKs6L2CcXYPL7B1ZXgTcJNWi7UrO405Lw4hNmzYnPOwMUry8m0DoLTke
5DzOdIhyC74VaUkh9dvV2Nk/TLHwp5ydlyaBJU1dJwQxnTGuDtCzxHhY9NbzJFP4C7ZKzRZsk8jI
tCjShyCeFj57dov1Y1EoGghkN7fDyU1AUScJypNlLz5bl9wE0avCp3DbyvoZDY22SpouW/jw2brs
G1qmvhEyB/UOgo2ffSuz8XbZi8/WZaCXiPhURjzQmiuiDVxRh4vu34itPy4dp1WNJKBO7YaT8mMA
gGmq07KFM48uDXJRQ3etRzeycAYRYm2sSiW8WzYksxOzo0ELbIXf0s7GO8KC+pUVx5/onc9/999v
VnLuFasAV0Hh5GgwTZ32OnFvBz3tlWWL/rfUUrWpIttjihPe7rh+3yKmV7Jw2fEwzym14ghuS1Ri
v5wG9QUtifPNI3NnUf0H5vzH2RLJAWBRLQZ3ysUjYT93VrNs+cyTSBtDa/FLCqrKSrMNe+DYlQGC
bNFkmQeR1mc5WjUxKHph3mYjneYq++Tb4by8/zBX5imkih51NJ1KjHdt6BbdmVHRv/ZputHCJQwM
TmVrtkTNMInp1+eTO5TBVgPBqdrasrlozQ5OKTwHMBtv7+tAs5SifeypqCwb9NkK9YGyWLQYR8Qm
heKa8YSrTig/lj189qkZq9Uo4xyXMdymL1HVfy2LRR8+XPM/TnHPSgK9I+bSNfrkDdLZD75lo2Xz
cE65QZQjqmiY0D6nJOzoUMWD10XjMWfVjIDsVGfyONqi5qaOsqdg8pfNkTmpJlEhUmcT+1WN1389
OLXY0KxfVBNjdn8cbWMyYCL2rMwpHO/9rLhXG3vZpVDODk0rKO3OKhBTZEW6NzN5D1Ru2WYl5ysy
xb/KjqK7ZaNww/IkgPHF7z1bk12DzEBArnXLUr9QPfXBIUdr2SyZLclgQt5SCXV0xdQ9cWm+QOC7
cJbMFmSeqDZivIIfMrXuIx8gIfzNhc+eLUkZUmezQgn+ThmQJ0sspmFgPi4akzmOxp8i8j/UQncR
ax4HW72dnHZR4V7OWTRjWCFGN5mBZ4m0Utax67edWDYoYnaZjQDnmMUAYW7MQ6RD+l7xm7tlQzJb
lJKwwVxNebSW6c+hOdzbZqou2wLFbFWGxFnFumDpDHp4DhWNTpbdPi1779myhBpoEOgy8vEQjt+T
Ynqxz3q/Zc+erUo4NSGKb+rUzhhf4+XFk8mHz7Jnz5Zlgucv08nr5KRMtpnXkcgXfLJTnWfDH64n
YrYsJaa6qZAT15MoMdDxIjWrtD2OppXF0secvnQZzdaoXo2JUudUOi0jeenJE0wa723R8Myd+R4x
KOpEOIKr8uEtB/NxkvbzskfP7rOWWg8jcZncf4LmLsbCq+TOwkfP1qcPRhUYEdVCX22vfemQrVcu
fPRsfUZmOJJJyVsXYdGjMo+oL+XLymLmbH1WjVXXJOdMbhgVw4Zg9eGQ5cr4yW35vBL/MB3N8z9/
17JPYHjbiVWxIypj8xINhBqkXlh/Mtn/6emzNTrAzdeQ2HPiS+2738CdQWH4bdlMma1RMxV90Zxv
ykWa3rZDioqucpbtW3Ml0GA61iAd2pnUObHIxWVHUmO2bMM1ZwuzbpQIngHNO6vDuo+M0zeMZefb
XAlkJLoHW4cxIYDscoQQSuBZ/LBovOc6oJ7Ywr51Ai60yX1ml9/SxllW8ZirgDjva88y/Iluj+Wf
zDHzXzzZTJ+MyXmd/GGGG7O1qZt9phoFw41ouM43ZHoSOyym5q4OnCDYLBocfTbRo94aa6inZ/dr
eSxG+0kr7N2yR8/meVAYFRt5MMFY0L4RK3mKRn1ZWWWuYxoL+KmNTTPWKzX4M2r+vR3DZVuiMdtY
GjgAUOGpiutqs4s0e6sbnxX2/ukXnQ12FoABmHJOfruO8oMgBxGz6MqSirdsU5zrmNq8kkk4RhSY
85ikHeVxGu23Rb/mWfj4fr+1rHjQcCnTsspacTCNDvtU6A/L5sovmMq73bxVsdcWCZXxJKh/wEUj
ch3+1rJ9ay5jMvukJvWDzys1KPBdTdmjr0afLNLzrPjDItVnx34d2Qbk9vNMDJ1bWM87b8ABtWjI
5yqmQfEzUGVsig6xIistkN97iU1l2cPnu0tETKctePE0GAOcYNE2PZu1lz18dvQ3bZtr/kjZ3cPI
Rmp5AwEuNRc+fLZAAwV3fhAzV7IG7hZQJ3YAQ1k2Eed6oLrWmryTrP5eHfd+lrpp1d0sG5TZ8dmr
Eb5xi59TV4t16bQXXRx9WfTouR5IJh1WNAxx7qSAvACiEG0mPVhWfP9F2nm3NhtcHADXuVNUXnxt
NfWpEgv3q7kcyE8CkWQZo13K6FXjoqKp4nbZkMzmN0o6O3RK3roIvN3Aj5nYyrLS9VwKpJFNludW
P7jaiBp6bI8oHJZt4L/AFe/GWspusCLSCN3MnLZeHZ/ayNkuG5DZ4ZN7pOjYI0QJSzEy0hONIxi7
ha+tfzwclCpHFBmKkboy5p7Bu6+D/H7Za8/OHS+tScTSuEUQV23vSSMIyKrol22C2mxJ5qNiNYVD
+EEqlF0xOntsRe6i954rgYAUDEAe2QJ7cyhOXR/qh6Qclm0lczFQMBmRZiJydVvIVnDtxmCVZfmy
9T5XA/EBoZSBZXPNL7UrlfBAL68WDspsUcLcaPWygjxhGwSqoJ//aUEdWjbgszPHjgwZNSVzsOjF
qYGDB+Ppk0fr5/nwh1N+LgUCTBPgtqRsKGQMpMMBr5yT8hc6F6pp1vdgatUraxrsW9yeazkm/ZVm
t9NTYOr9UXUy/amIpnbcdoNhtruhyzAV46a6NqCl8aXTqN6B2nhwO/aqki8Stsq5VAdOClFI2nmo
LePJ1L2jKLL9spGerRrdI64boVuHxSv5AtLtQG7EMmMFfJ2PO8kYFFmREE8G8vG1KOVtMy37DBRz
lU6v0d5tlLxwxxSjHL4y3Y4WDYiYq3SSgVyVmLBh18riy6KEHVLIRSc7FqKP46F0oBq8gcJvr8h0
Q8D7OYWvX7S3irlIJ7Aa5hshCZi/63JtemTR4plZ5r/55Xp6/8UQBr1PShajUqppup08MpXABnxy
Tzv//X9fkRCmPo6Lnniq5qX8mgMC7jsn7/DljutYt7YpLP5FfUcx1+vUllfmKBdx7/ZNSGiq1zgn
6oeVWLgdzv4SDhn2BSFKkyt77zIR3YXvaJ88+rzr/T4+ci4DRORRlI3KbmhDfiAUjxvLqi5tuFRA
Q4pP/iN//vjB2vnxR/BGJ8xqHWoifL0RsloK7FiMy8SG4uzbez9/cieqgSZXhVuTC7tKrGYHmuth
yRYm5sKjcRqFpse8udoq4BH1bRaVX5c9evZFOGHbhslTM2mwpeZtfaGUxaKyh7CtjyOSkpymlShU
IAvXIllZlQPkaEBVu+zNZ3uNVwkl58WBAJFVt+kpZK9T8uK3y55+nqnvrrZl6MsmJbfNNcb+SYcX
ExCQ+ckB/Q8TcS49muIpS2oKqy44kUstqGyw2ubC33O2SEe/EHZmEy1fQGmGyBPW62QQCx8+uzib
alyOTZWdo9xlSGbtdAWUcdFnym+carL0QK3aDAoxld9hlR+s0L5f9lvOlmZpGmUMCBwTlKLUq4Rs
rlVfj8t8hOI34VFqABeveXqoxy7J1xeh0X9ybPzDRJmrjvLQm6yoHQWeUPK/pLy0h2U+WTGXHWm1
ZQ2mh900cMiaCnznh2dx01g04HPZUYSZTbMr3ps4t4PVWFedsXBdzmVHlafVsRHj2jQquJtkia8D
K7U3y977/Du8W/QQGBrS7YkQrKfJ3quhft+bsMqXPXy2Mkk5H1BlRDy8KL60nfY0Zd2yG501W5dd
qUdFX6Ahg/XzUEpwwM6yVgds6I9DAlG9U42QeQKzP9yMnbkld2BZbUzMJUcm4Bs9JbkDdg1Zy0Yd
P55RZct+zLnmSEx+7EvPYhL66snO1O2kqMt+yrnoqOdwEKKcpDtQxTo0VWMiTA30ZbvsXHfEj0nG
os+LD173hRL5U1HJx0VzcK46CjoxAmXTeXRvdSsrr9ZhZS07j+eyIyL9CmjbiXTDvDiqY3lMSmvh
eM/WZT+SOQ+iDv+6BWWtq+LbJtE/i0o4P+T3uyfVxo8z3I+HpO1yxiSelGNodfWKMMBFn7WM7Mdn
B6pAid7y4qo9xRuV0jWpJMts4ELOlqYV+qk5Adxxx4FQYSs7iTS/WTZPZidmQ3Ju6kMxdJU+v/Qm
xY2tZfplMZcdBUrsyQkJM0xP6e3OG4oPzWTZRJkLjxo/SYClMSSir754rbrTq/R20ZDMZUeyaMfR
NHpBfjGK0UZZD12xJHeMkCYxu8rCDdXjvmNM7BGdbhqpX7qAgOFlLy4+zkGvr+0A9pNwqyEZViJO
SKwpmmUTXMxWpq0pWTfEeO4heV6RiP3QLwQRCDFblyr+uzxNO+mmLZCpKLwJbXvZ5V7MlqUS/gdn
Z9djp+118U+EhLEBcwucM3PmfSaTSdIbK0kbXmywwRgwn/5ZUz0XDW3+kVClVqpawjF+2d577fVL
wWsPEJ+kHUiaOVhAGbpNdX1zbMR3C7Oqaje171Pcs+kcr7CzD+CWeywm3AM01oCkVnu8Owveogko
E8BCj5Xw/oUCIdDPN5NCwsAL9nWVyC7PXXZMQg+F1c/zEPZSIWyYMVVcAPO3pomTqzCszLHTnu0u
mzjTAOmEt9eJkPWBMnW/HaufgH/w83uTFXIMLKIEHqjuZvPLtZjMsbhtrzmycOe2tHXJianofo6q
E2RpB8djtzBDFNka/p77SVmiryNqm/O4DsfmINstTb1GU2Q3IDVUBHNS175Krw4OyW5pwuK1ISl8
5eAPFTxSCUOwVla2OLQw93oj8t73CHw2DGWarbkCBuYCj/L04IjvzkxY9K5BZDDifbKqotNr8803
Qfb90KvvJUfwv8M2zuD5YkydFjG13RNKb+LYB92Ljowma12FGHUCkNlZIF35CGRU/O3Yu+/WpnAz
WxwEAXAMAIoYTrCAlXt7LG+w1x0Jv9ardXi41OL7mhIH4N52bL7shTsmQpmqqXBli/Sywj5N9ugq
jH93a3s/gP8j8NxLd1YWpCijYEPsGK3vt6at0OvbUTrnazKbY5Ec3S3VwbABvwENp1LUD/DkzmEQ
fajyFu/lO0krOxwW77vAGJOiAza+WBK/HQvl9gqeKNLIXRtMSVUjPJRiUIVbN3YsAtgreEyPh08k
QdA/xjfNlLyuffrl0Gzf63fg9J6CVYJhoXPCHtqwXR7m9LeuO+/7939Mmr2Cp0WXVaYkpiTl8Ze5
365Mb4/la/cCnjZQCFp6uIRNo9OFaiJEi0YfTHr+jW76R24lXU1aYZ4nJ/TOwgp1ki5fku3gmO9i
3FGrGXgCfE4HHHhpohUKWL7Vx3bHvQ9RMPYRbF6RXqnb+A5xzHUSHxNkxXtBo1qaYKEKLw5fR7Qq
19KisE8OVjz2XkTLWo02M8ipJgnLGwYXc7QaivzYPN9FuUwBlARoH4yOwLwvRUS+Kn2wjvh3Zfsf
k6Vdk3pLVtzJhZ9vCazZhP9d3+IvFtBefATerPv/qZLB2H+mP0KgAA6NyF56BI4kLH8jvLVMRHdO
6+Z7z9vk2HDvxUcgYJg5VhQzZdouWQMlJmH6x/9+8V+cRH8Dqf4x3HHguw6KZlgorXX9ZgDHvMPp
1Jz1PB+zJ4n3KqQ1wnWf9xgby9A7H8EwGfBE+Kn+7x/wq4/6/u//8QPA0Uyavg8x8k48SLi+reAs
Hnv07gCtBxnRYMOjeZii7Y1/a7v5kBoTJbyf35qAVzM3MFZD8hBW8Uj0pcLIY6HL30Cvf4xIyAxc
zlNUJQLrJfg4Gz/Hsj9mfxLvlUg1jDhq+IPGQCLyt7VHIiSDpvzYTN9rkfoq7mJ07qCgory6gFwD
4XHD7bGpshcjZa1gXfS+tWQN/VrJZUQHYzQcfPgu0gXFhetmwsNrDmr0RG9Bd/nwv+fhL9bo3pfI
NK6q4MzKTpWkNM17Ftnvax9wndNpIgc39XB3kMIhexCRxZ+yAAh1N/bBXLAVDuL/+zf8YpnuhUla
t+PQRpiUK/W+cHOylFUU/ybS/dUA7RYqXIpl2I3YIJdg7l98/T1tk1LZhP3m+b96+d1qBeAGaXnx
/vKV+5CY4QLK6bHwZa9+YkwEXQXUG6xIozHXA0hYPLMHl9PuXgoTcuEnUsWnyfT3md6ua8oP5UTZ
Xv4EtXQHRCHeu+lbCsEGYBXIAx5KLbK9AmrQUDr6HrlcAb3aqevDmz7YjonC0Gf089bbkmGaFqBH
TiaYbgZDXhKVHev0hE/yz88OIzYHQHzDDS5rHhJWXafHfOZg+v7zkzcF+tEUvm/qnL24uLvnfSoP
TRO2dymKCIBhjCFNvNYmzVs3fFo96PVHFj4Qpz+/+BqMIzr1MSTz4j/UU33JtDmWtGR72VPMAmB2
Ary4XTcwRLsPgZYH5/cuxAVsG84cC3bDtI/epbHbOYCL4KETmu0FQ5SJHgb5CTtxDs+pJAxO4Bds
xwZ8rxgi9bBy0WOmjKJ+njv3aGry8dC33NNJcXNmOh6xLiFGePFh+M57J79LW/73Js72miEpO8gR
IFhBkjj6JKI6RyvcVTduh87nf4GfIc6uQaCCP2hSTx6WC/30YugiD4WKsFT6eZZPwzAbMeGLTmpl
5VxlEGzVUXco3YJM8M9PD5KwBxkXQ9PJ4SWm9JKExwoWQFfuHt3bZZACS0hKI/K2jp+qOeMHp2L0
88OzCgE06BzxaR7UTdurt60+Jl4DUPznR4OKyCKZ4XM6gO3zZltMsabzscW/tyvqGajXZEQsZ5ag
HCZ9CwDYsU+5lwwlgcZtLkWoQjUA9NS2Eshx/9eh9bkXDalWpCFwGrjMZfK+Gj73jH449uTdoSkB
xNza9zscB90t1QCEqXQ5Johne81QyGnwDiZnJ0OC+65/W5l5Pfbau2WJPTZMwH7Fk7PkWzumfwGR
8e3Yo3drcgaaaBnhR3pClxdgfXKaT/NBhzK29yhSnDoKQNR7LJ6+oAp1BtHoWMsb2yuGADlMam0j
bIRzH0LbI6Mc4t5DAha21wzV2TyDHI9RqeKwYP30CJbfsQ18rxiaIkB1Ik/YaUs2aMun8dmu06Gy
LdsLhsK6HimnGO9man1uDM091d2x034vGWLcyX5q3k8eOYzPraTqlftJHH38bmkGsySTMBiXtqNF
I6P7LjuWiGd7zdA4gxhLoH3AfuLB7Q1ANLjlC2SDx86HvW7IZgGc4FjITn5bHpity6zmx/bZvV0R
GdkmOR1RknOBzvVWf6+pfzu09PeyoS3OUE+lGPEuqh/mMAlvOdHJwam4OzPngYRZuOLFXZI+TAH/
AO/x07H33p2ZsRIR+DsQNgPgNIf5VA3u0qZr+7vuo/++JrNkd92ME1/FiYD0K7Xzm4q6GhXo7uBc
2YuHtgTS6a6GGnEV/DTQ6kEsx1zb2F46BN/XoGcDasNmmKObxImwIKzzv1n+72fNv8s2bK8emoJE
TosZoRMEb7rIWkP/qqJGv7O76/rYl92riGo3ws8JSBC00y88H9IFFLBU/+YH/OKz7u2LwtpvuGtC
BRGqgd3rAJbEaJg51u3J9jIizT1sRhyGB+kz8LvoN2C/+oNvTn8OEi0gl01jUQEd4hHAP8kvY6vn
8tBq2iuJQtQ/u0whuPU2KedaAPwtk/nYzrj3MIpB0+B1+N7hIElj8taC3JW7ajm2O+6VRJ21oO1F
A4gPrjmHVfdh2461IrG9c5GZSbDATAelRMElwJmdzoU/Zq/K9kIi2amKYNOFICfzU8HVZoEqBdft
0Bf9l5BoDdd5ScHBSNKqyMbsMUyOFcyBEvx5JpIB6WEpCdJliaqAZEv+XKZjU2WvJOqGRcoK1MBT
ByJpDoKePKkqOFYAZXv3Ig/eabbyFDsLW8ApD5vbYHLH/C6ACvx5VHolU1+RMDn18Jl+YH3lTmNS
jcdWP9udpCSyDpw5gqdHExiTzfygh/Hl2FTZHaUgurYGRsqgJXd+vUm3iefN2ozHYoC9f9EQ17Sl
3XuIPn6P2uyz4sfQI2yvJRrWPqmG4V2V7MVXBa46Umf1MS8qtpcS4e7ZDZtWyJmB9tqD+O7HuyBZ
s4+HxnxvYpSZoJNg2iZob4SYJZzia5gCmWOraK8lMgnwbr0Y3ksI9Ap+pSf32w7QX5yfeymRMLxX
qJrhEupicb910zdOhTx2K9oriSYEF5I4xKIUpNFTqN0Pq6ft6tiI79bnMIPNLUaJJIvLmlObDC3U
G9kxYxe2FxHJYZUj+NxIlne2lC3zgEUebM9m/9IQTbX2+Aupp41MeUvoF1rPh9QybK8g0trJLHG4
0JkpvJVD9JVX8tiI7xVEBESgLH7PIxIhnt4fncTL+dDH3MuHsirrw2nATj6tWclNe18xcyz7uZcP
KQqUcrxwXM2BHi9WhEKZCodj2/hePaRt54ZtQJ9NL9sn0Q/3y+/ucb+IzPcYs6qyWbK1GyLzhoYn
0Onib84GyOZs9ZK9Hhv1903hH8V4rwXgxrhinSB5uAgLumyDPOixZ++WZxAunZFAYsNVXU7PSm7k
CnKo/jfREMcb/se9Za8g6rshpqLH5VyJtb0DS128xuMMgSUaLQKVZypK7xQQnz9Wk9CDyam9q9HU
ibkdQIY/dba7295zMAImZ7/Z47Nf/KLd/XRMKBBtDY5VNA+Hr90Yd3DAhchD5tHMUlcOyxoHeT9u
VhdCpAx+hzSwxybCXnykfZfZhgcUZsFVWoCx+jZMMf3Nt3qfTf/xrfbyo7BBS/Hc4VuZKPmkx0kW
hIhjzs9sLz+iblQsqwQ9rXaR+ZayqFSZS48t770ACYX1oPEekzhuw0dmtug68QM7tjHtpUcwZ15F
NuHVBz9eZgO9pyDHDt69AdK69qwPSPte8UGCCdN1eYZeWP3G0OEXi4/sljYwNTwzreWnFY0N/anh
hH8MpUbJd54aEDlxZIbDOe2VR93DdXw8drTtdUmh1StQkUjhZI7FYIWwILsDVt6GByfqLm4OUY8E
xwOrIGlnk/eGLHlA5LH9cC9N2jI7halQ6YmaLnqdmWsfm3ls22MzdS9Ook1YyaDBZEqTurAV33Jr
yMFS2V6bFJkpWqoKA6OWpS19TW9MVR/MJuyNkpIE4HHu8XCStcM5DLqv0+aP6YbYXp2EO1YwzsH7
xlZzcaX6N0t1fywc2muSZshKTO1xHIjMPmvZdY9EhuSQBg9p5p+PZvu+uTeVAsU0nBF7JvyP9z6c
/300/yK02HPTVk28kmEGfV89uG/gELVhjsB8oOVklP/wv/+QX+z6e+sUK00twwCjI4P1DQH0lJOe
HLvg7nVJoUUbkZ+xLYfJKIsOxPlTr+Kjs313Eidhl+nVYvNMYlrlGgaS5zHq2t8M/n+PC91rk1ba
NckEghUil+VbJOQdTNIP7V/0X1IZAQNHDvuE07ySAubLD7pihy79dC+USQlqzppiTLYtRHK4qSJY
EdljLUp0L5WZmNWpVshtqY0uOcfNnPhjsF66d9fRWxh2YQutTDDZV9gZPuo0aH4Ts/3qW+5mSgdY
/Di47j09LAP0gvJTI9zvEhZ/H9b/jpvoXiuzNdPUNjOD+qEbeXftqnBJ8yCrA3bVKaue+lB0PtcZ
dtCC1036MYCCdC5JDCeEfOhk7UoHEdz7/w+A0nkxIvqdhwEhfwe9//F2exlclfEtrGaUPNCDxMVd
ZRM75Q1voyB3k6vSvBm75KWpnKwLkuhYX/eartpcRfPk5i03foMZLoRRrSf4dyu6OlpG6kvjUv/D
N32a5VBPy7KqMneZ9RT5cx0HciqN76FG9iDcO7isO7jFxUvQw2PHNWkuEtO96a1N+ClbmrUr220W
sohcL77Fszd92Ui5fFxDI6t7yA9Tlws+1EPh/exeFj9v6Y9IdqKGAVYrx5ted8ujB9UPHTO15Mkd
zLi26m6Lk4nfyqCvK1Bst7F/Q/UxXW790mrd5QuJJ7HlfBzNCg56CB5guk4dXCPBf+LrGWTtTUIf
qwkEhFSJ6RqUVtlc6QUJsE/WRz678p6rqBjtKKqPwDgOT53Gxe9x47FSuaRJ39xkIWvDh74dCS0y
g2z2XaDrbnmKx6FfaV7DFifGBkZ0hqSoAqy1K5RUdL5zY7Y2fyz42OZSeZk4giayZGyeAwrIzl0d
bQ6uS8SFqX52zFUGZVsCmXYeuWUmz6MLe3tBRF/xvFs1twD+KL+dAZcFc7uMR6HsidWVjv+Y+mAZ
0nxsXaR8acPUcg7Dc2kXAA9cJ7PvixkE+QHQwji80hTKpzuj4qV/DFgaZLfjEmTdo+PbjA/AZylc
Dmjz3McF2vX99v6SKON1RYquhvp1bl2sH6s25i0r2ADilsm7iejpDiiBhL/JaEThyVm5ifq6DTHK
6BFpqjOvN6FNnkDl9VK5mCyPU9chCZH29dwWS7f09s9ML2J0p2noYe1Px8HeQunMJ4roOuZJiHbn
df7QixZ1BZg0KfKqRE2j0uiKl6M1YVsGW0fw1WMWAtLXM10X4ba0G8oz3fQwpNHwUM0NgyNi1WVf
BOOmukl4OuKmZ0U1bvhBQatw9xuYLhLevQ+OudIYBVJSsoy2nGTcfAo3re0VzbrgBhnJMUCatu7C
kx8NeyJDRy4Tn+lQ9J1uo5z4zqVnTSvJ84yBJp3zQQGRmbFY6HyeFXLTCnSHL13TLz7nFa9I3gWo
V0kbjlccjIwzLOTSL2j9Rs3WjJsu+npqVMnEMvqc8M5cjWahn5cx8XFuY2MkhMoNX0qgjit3ZWJG
/2Q+HT9uS/0NpL7wBcAa2QIM3W6ijFNW6Ws9GFRq5nGr8nCOs1fqY1v2WbKsZwvLk/phrbLgHADu
0F8gMbRfhoFUN42r66+RJHgzKWFZWKglWehlykSjX0wAildRE/jqlJvqhiwnpsvG58Fz+aw0euXz
cRHkaRWS16Vtw5CXieIt4G2dvuhsM8/CBLiw+TgQczn19kXZIbn2KSBb5UrTZTwHXe/NeRqJX06I
oGOZw27D/TVWPQ3vw1rqOocKZWhvq86hjqbRJLZc+lbqYhSB6q/pJnp7wrnr7T2UwZeeL+NfZKu0
vuqqtrTBXFXYawZ6kZpMb33N8J+jajFMRYta0XONjnyeI/9CnxKbKXUDBFMMPUDV2vhM2co/yIFI
d8usQTtQrc0iz85tTXCnVevsNZAz622vQEzOuYEzUzFXNFqeItrC55AOmzp3o19XwJ9Dv300PV+v
UtRJ7hpWt31JKJqMY4bExl22JSos1sRrdExqae9UsiT9j3FRfXquYpeueSb5GOWB7pv1echq1EMq
unX4O0PXMqqAkpMTWWIhS9/1M1RBa9ZsLzquF1rCSRjddaEbtxeUcNMAlInMyC8um+CWDSjeTMum
r5d7AYUvitx8WtVp8RH1BW9gB5VLl0h31SgFvG0e01nlFN3et4TW9Dx37fiWeeAMFz/y8XqQUPXe
jN778WnpeiNQd4LQN3k22rfuHueRiO/tlPmPPjOkOQcbmq+vWh7Ad6GQAwUZDZya5EeVJhY95FlI
BVoCG5ndKAeDvksPg14p87YaqCndBCes+2lusgZkKBK2t5hRw33Nmwat7UtXoQILWs/JDzVZnvt3
UNojjVtNCycN+YOlcJ9DSq+r4DL/7p3ykZt0qNUtrXgal7DCDEUD542JlA3j4WnS1Y8WwvM3JO23
Eg0pmOh1lg1FkMLPDlcElj4r1K0+JVbP37NNrUNOWpdmhchEfDENNbDhX9Z7ZkP30rTQuRZ6hC2g
kS29tfM89zlbdHeLrE1VTGilK4hR4YXZPrtd9TaF5cITwAw5/qP2i7G1+YOhh/dJalOvbc6ESXTJ
NOb9C0Rill2PdAv7fE1tWJ9bJbO2aBc1x+UQueQLEVmC7HowrVuBVc2CXEduIG9YVE6UayaD4a5S
Ww0bvXbTZ2lFw64gtWpNjqlnbxWzMEUPN9JeagqGcBFwx4Yc9nvpta7bbSpgRzHW11xm6T1AcoPL
dROo9Squ24bd0GYmxhXjOvppycfQW/poZJ2yYunBLCozqapnNZhkKI0Nm9cqGq3KQ7HQqbCtmvLe
gQiWj0kil4egzVJXNDaTF92rrrtd03RTV1MqA/sSRWRzBSQ5KPnRCmFIxX1Dz5ybQF83bZsi++NY
l8Pr58+OzH1/HuO4tWUWV+RGrrptrjgQNsNJL2FTqoTbgrIZIZWVsf40A3A855PFOZB7or4oPma3
DbrCc/jhPrVyAMu2oW2E3R5tNLKsV8LtOULUka9YjCKnnuCgnkPePqyq7vImlEsIHPh8PUncI9KF
pDnVhOb4k3Q5ZuJxdc1nb0AOpmtMr9dm5sjEmAR1bzrhLHOshcNnsEKb/jyFrotvhKvjqphXY939
tI1iLhJbgalkhjpIztQMaDGt0OYXuRyBTLVcSNinQ6GmrpX5Gm2rPBueTMMDnWvnimnqaHWtNwlf
4bXJ6vRmShGT5MNgZvfDRyrOcrYp0P1mBOJLacXCVTkMVRQWDUH8AAv2NRw/8VoEthwIF67UFVid
eKHVviJXZppig//0HQJ79O3TWMx/Lo7Do0YzETbFIjGbbpN0yB6Qld3EVRAjwLpS2sb+NRtHFWMu
R0tY9NXku6ehnulnE5sIa8QHGlFKJoKh4LCh7VAbj3RTWgubtysawIngTEXGyAU4SJWVlIdV9VKh
/yl86LJ4S3OEBNV115Mgwgh00fTAI1w0ynpZRFYYlZFPLg1Wifxbk8j+OnAAbeZ9g9i1yOKmow8K
KoW6kI1F7828Wvk4RxNKoTWDkUOebJDrXcdZLdXtUHPyivz8nBbYN/urNCL8sV19OJVtYhr7spFx
ecF7h98oFzBG1DA+aC7hBhxKDqNaPn/fZs+jE4DeyNWt3bT4sk0bm76hwTgZrxN8fZkWY0qy6pvr
JsBRtwaV2rxa++w15nptYexcJ+EpABe3KXwwhf256uGwW7pxcv4WPlNuLFjVR0OpHNzsQEjj4V1T
9euMCNiq/raD19UnuKXwMA8Qivscjhspts/UrF+zqF9JDaHJsvTXdsYGfW3V1OuTHSU65PCucwbE
fBvXEEji6D05OgTqEfu4XD9ohz6j283XuK9Gq5fdZV3hrluOKbBNpVjJxksyRYwVG0kGdt0sEcd+
M0c1XLunyU/XZEtwFVxahFVv+OY0vgVMvBv/Mj2O0Ks4YdvwVUZoMSpoQqr1yce1J890Dlx9glWQ
4GXfht05gZT2s47I9FBTnP1lRAYX48bQTeiBoGgsLhUbxFZmvXbu2ti1pSVnbR9cshqKu2cEo9QV
YG0240febcbcSzi+IeKa+xXpj3oazyGe/NCLDUFm19VUfWyjuHN3bQ9fy8+Bipn+PEddmDySdVr4
tSecvs40pgbzTJlHPY9xcz0C8ROXCK2JLAZY/ven1cE2vEADRJj9RSn0hTpvyLZA+uddcBekiZhu
mEHpo9jUoAxWjNFbPrRxBhVvCtldeoNZn2H8YeITPDahEMET0FAIB1oRYAXlg2nrRKGlCt/pTH3o
F5RPYICWk2RyIXoW2PjKJpVg0qF3fNVfjHbt8j2DEaX4PklBtj+zGTPX/ogiLNTwHdeoRlxTM56I
wqkodLlP9UpPdninxDVNttw6ace2VCtOr1yOFS64VTM1X1mXJJ8FJ1l9hhXgxGMQ41OsAFSKlurs
OpyZvqQB/inAAZBuWW8FWwbtnwggl7UvspnK2ZTYC+oeH9Vx2KK0uDjpMmotbjBT7SNY86EOmZ1g
9WtlSRvpbQEUQhTmUONUBrvCCqeQGRfut1mi8RyJaLQndmmJsDGE33uSCgiCcz4rzz6TqKUpIg1N
goLVqqkeZ7LQ6i9ss0NfLhnm0rl2Q8ovPJ4NgAtxto7Zl6weI/viamQJXnqdGlXYOOkr3DQqB5aw
otj8Uuyj4hQTUjUZRF4T3e7xWZPmdgP65EPUJ017RWY6D4+BpSQqZ+ww7Y3Ww/IBDFRAW03vavZs
GjkjOkW+IPzLxZSRUxqivfAawqZ5K0aE3PMH62045/HWderG20XMV7UlFKWuLfoBdc8S5ouu1q8h
Ggk+cFc5tIQExo5wN3W0L5V2zNymy9L81fdeWJPbCP5iCOG1xCwkoBzK86LCtMWv5PlcWfPQGa6v
sQjd5zpUgud0dvw6Sjb+ow1TXFmTUKVx4VEwsScqm1TdT/gqps3l4JCpzv3UaZVv7ULxJdwWPwGA
jcY3v7E1D/F5y8VObC6jeIiekmyK+luKkh1F7IPjLa9UH48QcSoXwX7Y4tAD/DKj52iAr+opMxGV
31dS9e4Eb1HLQDisSYa1hQAb2lXMzLxOqwEHb6zixygD4e4pBjRLFxSp6L7YcFFWZbNNtr7d1ia2
2N9UTXMIptEo3uAOOl0oTOjvvXNVmwMstfA7y/yIO1SgaWNzgGWTT7Gy/E+6BuH0JSTWro91im68
MxK7MJaNdCzwE9Y+BgwMCrW6SMCif8Yjhvhu5gGfsA8R4jDkcJKDp3A3tPI6TJYOzHTHdUIL+FeQ
NxIi+5SvsJv4IEmKzAyoLgI3zTXR/ILzBi2FDIKpC7LrOrnqnKQZcjqwYSjCYBgbyAWwzcHsZV5x
DUhMyMpBaGjZXFcN4nYk/QYYOUlFVOCKx1+WesjSPMwW3heG2+ZzAmO0y6TFGBVV1PGPwnEopgeT
1a9DNSSfpEtlXJBQNl/RArZ94CBFIGniQ7gQenOF2w/L8rmm2ROSawHaZM08JUWwyP6CP8k/UU+D
E3ZX+SyrdooQMa1LVzjB7VVcrVN46VoPKTVat4gojIwBLmlnAJHOG2KB6gxXbVPhsHOgUC0C++ZN
MC66/lC9K4D/MNIg1olQkmE/0J9b1R866OxRqyE4qpC44bg/NAIZtweZTerO+jg8tS6An0+DMRlO
49hK/gJ33HAp0iDC1itwdPWuRB09FuXoEOEPmGUBQU4tUGMer0gnFdtad3CfRpokj5v1JDP9EMWp
/7hE0l1Xiof+dqp0P363ayhwYnTTVN0E3nZohwx5Q7M5b9Fb87SGlKoik0M35OiSCYInOvj6fqI1
D4tqMull42sgLrZfYQSupaiaj10Fit4TMnmO37VpxLPCNVX1HKYRSEwN3dyrC6kcAB0U2t+vuFlf
6LAMt15EzBW4QMFuKBY4TSfcy+RTDxXqN9Ip1ZQyRXiS67jJPlBQRm9QEzfws3LziFBzbtY3JGt6
hNEBOl5xv2n1dBuMaYIK7bj4T7WL2rt663qdq0y0D2bW3Q9F0nTokYwg2DKEV1t328249d3OI8/a
3G3ErYWXKy77ca8CuETF+GZXvFWzrXP46TTiQxpXht8GbdDcKCPVUoxMrsFNJJwzGM10+gswQVnl
sZvqNCcb88MVg9vUF8fXdS4QzInHJlqiOyayZ+dqqEjhfMfXEnvndm9pY6I7hWr3X+ioT585nAi+
eI4bxk1fEyWuR6LC+CpkiXdXwL2MUz4NS/MSo0/xmU2iHvJRpP4L+hfTz1G/9Ddyov0p7Oezr5Fw
ifvvCw2dypm1y2cUElgOmQxCNpTtsX3q8KHCJfORIhEOhpaFVuA0I4Z6q8m2XgYcoM9oprHBpUtW
5EpVIpZnNApvN7NN4yb3IlM3lbn6brYlnzyIZysLlzK9mjJ4TBTJe0q4Jm31IVJV/ZlwTK6GNz1E
TCx2V2BIoj9vhI7RFFMn8Sla4IgefKWih6Ta/FeBbN/HLhb20ZtsItdZT96y0Od+GX/E1fy6KUWQ
YZ6q6qaNN2mQ+4vr23io6ws+TJAbmyRY8WrpfDnZcelyDH/8UQTbOpcJIuixcIFqIBpCou0H3RD3
YjVQJKNBdMxeMtycH5vM8cfg/9g7r9+4kX3P/ysH87ycWyzmizsH2G52K9tylO0XwkFmzqFI/vX7
ocZnj5rqq15rX/ZhjcEAhqWuZrHCL3yDkeQtV88UthudZcs+bafsTSLUOOznyjDTXRRPFGAHYdaf
sXMRkuvbMCjT59ob3dO6C90QHR4vgSq+m9Y83bvTUAkqkZNVcy/k7s8CSbQfpjUk/KpdD+k24PAN
KH5Qo6ckGcl3MqRSDddO9Z9rWeRyowoDVYOsabrALz0naTYytIKRCHEar/txjJOtRaH+PXAYY0SS
RytCMtNWfaFOWBX7wa7dezaWPLft+VWhGfkrL9HTG2NuhnRjV0b/ura98IYz2/mW5piSn4Bf/Hdd
pxWnCoHnrq2sGHy8M8gLSKzT1jC8lwniGGuVgExQ35BpAXSEJa4NxFyZ1D6/pCdsrHUCwriK6yFZ
uoh6cp4MHEe6VC/zvDHW/O96MOOyxTx4N47L+qlwEI/nXnsRKcFYE8B1o5yigLt0h+im7p7Htpgv
ZUtL9EUASMO1D/v9wNYTr6TNtFPKfiuCa+kln1406Wv29zQl1FuiGfiV2W7m0L7VbPmylbimftNl
gvlRsFbCMPhWqfyz3rinEH7/zSpfc7/7wskCI+KzrTC4a915mzgvs+IzXHk413EbZ1Yy0raNtOKL
ldPQCocvL5vsFYTI4Hw1kAhA2azA0sFStkE39P5ln73qNhtdHXmkhrCzc3k/02nxan18WSd7zfym
hwQzpl54mo72DbO4ztfDzHwRGs1YM79Jb8bcsGBqIoOT+AlZ9Ed6afXLoAlrxwjDnKgitssi7PXg
WqdeURnzSz98tS1x3+1VnpagMvv2lT0lW1m1L9KRMdaOEYhGUn23YVGZ3fiR+iJO6tHdi1aKs+yp
R7het6NhpkHr2QXNZNzGaWRu1Bz2LztQ1vxv+qO2N0cRdHuNfo6qtQsniV4mxWQ4q71pKSEQ8KpQ
8DIo0NLAAMNAcv2yeVntziEcA2dGxwsMnvdxqGlMUaV74Wevdmc+ItFPuRucSSPPM6ffZYX+srtn
TQAf7LkOHJevTUF3r4rki5eWX180I2v6d4OOpm0tCnuO0c9bZaTTedy2s/+yT19FKu4EwiAM0HlM
eq/FOLzxddwpTtyYy4ccAaCs+d8WxRy0eyHFZKondgyNAEPVRozgL4yK5jC1rSStznNbH395af3H
9/E/w/vy9u9Pb//5X/z9e1lROMCkafXXf74vc/77r+V3/vfPHP7GP8/uy1df8/t2/UMHv8Pn/hrX
/9p9PfgL1rvAZd/QEZ7e3re4IT58Pt9w+cn/03/8x/3Dp7yfqvu//vhe9kW3fFoYl8Ufv/7p4sdf
f1BcfPRKl8//9Y/LA/z1x4ci7u5//ON/Nl+//WOXx83X7r598uv3X9vurz8s+096BhzyjjR007QW
cou6f/gX/U/LsKTpuEIia/Fw4hXgvSOGt/8UwIalSznX0XVvwUC1JSnf8s3+tA3d1omyPceyXLjV
/5qGgxf17xf3j6LPb0vyoPavP5aT79+LxWFMx5C6jgSg7QhLrK8iPRCzU2Kg4yvaWXRJA28n7bK4
fTQ5v0Z9PMohhv/vUUwDrSrDcwxXX4scuoaiFdr00qds3Gy1UhlfNMycz6NOxNck1dqmxvzRn7vI
+JgBGTox/CGu82F4OEX8caRHiXatc5HN8FpBx2A+ZghaG7kot5UeGb7RVKcwkg+w5dWEMpZJwix5
4WLNiTAyehpSQ1Yoq729mc/vvUQrNmgQAFQZzvKkhPXptDHVwqLfIJPxW5nEr0ddmvq8TWZ8LSPd
DA2dsVzjUaMk2OT4k++rZeDn3+dyy68fEkw7DyoFx+EaQ4hQEKXVwAJjoEXx9TRmxReNcbF5zM1r
2vX99+fHe1ggqwHZOMJzLds1HXOdy3hVXeq9cgwfk+5xC5osv9ASSw+3cyDLxgfVH2CtQlK576W0
f6o5/xKLsthXhV59OPFdjKcPz3cxTYnstItCwOrSpKjhOHoUmn4+gIqXtuNPY/w6yG0/DIZga8zz
tMUW+cbiO19QBwSgVdpfwoSrWxP9KaLVkbV98G1W8YELtSAGqWT4liZzf7baryIIxSWGBSL6rZv8
YW0tBX1PeBDFJfuYiXkURXUm0gjh2CzbqPUuxjp9l1WtPHGnH30eZsXERdaS9tpUKXMmvS8KyZtm
y14alBSRikqicyBq1YlVfGqohc7x6HnMAOihnZiGL5wIr3on8oDgVTdd2Ka759fMkVPWAiPMtHHO
evaaZm+IcKYC5Bp+NbbNrnREfaWM/lSF4unzuC63ickB5wrdWgu0pMnQmZVDc4qCqLgo8nm6GNIs
v6C0eMqY4dhQKJtZCFQ5pqeviaz41ExBYQLsylXefcyTUDuf3Vx+DNug+S3A/7LqXO44SPjCosrw
xA2068ukbug3+RP84TP8FYaNnTXjiTd0GDQto/BqAFrLhzuCS+JwLUy2R/W61Cufa1y/t3H7uG5n
29siKiDOlLT1bzSNgxP539NZPBx0OWkeLcB+dGrKYKrybUooH12NZoFNvwpmQOb9nl3uwwPyqsA6
swwt+RDePB6rrGuKpI3d8saCbAurtL6sKfieKHw8vRg8qlgPq8/jWliTegzdzSAFLmBEXdPPjbZy
zgX3yMZQOdOoa9YJ5tOR14Ycs2e70nEs6a0vIosydWQ0eu/PbS1Bis4ltVQk7K9Gr5gu68Tud15A
l/j57Xzkvdmc/0yi4+r081cHh1NGIS184OSpZ5CmFk1+mRHX+W6in6J2HZlQ2/Y8FiZtaiHX4nZR
VA9jOA48oOiH1+g59u/EHLt+WY313ow891TB48hVyy1rEXISv0iOkdXDtWHajhhCN34qwKvIFnQG
l1xNXTlTBoDyGN+7jV021tfKMdOcennfvfF0Vb+Jvdodts9P9TLa4cVPlMscc6Q5BriKJbJ8tEXi
rkidHNStj6Q6fd2xy/Rip3cdfjNREdZvW9ptQHRGW6cglsDwO/GqjywwzmXObBspPiS+V+fCgBGx
rgBk+IAng71RaJWPL2mHXrH+FURFdFH3qjvxzE+WF/V8Qgi5nHtC2mvxJOUqfcZnvQdXUiS7Fq/u
TVq6GpZ0xf3zs/v0ZTOU65o2aYDkaFjzXKsO5KMNZ9tXhd5kfu7I4MwVgXfRwMkBfVgr8wxWdLKb
p9Z0tjKInAtXmf2lk6k69p//Nkee26CRQmled3n6B97Ho3etimzueglArIPtu3E0p35rZTqNW6s8
ZePwZFvZwtDJfMiglmW+tnOYC3cKNCuHPCHKaNfEibOttHD8EETBuA+n3v30/KM9CQAYT3KrgPD0
iJjXcni2NiQOCq+934Af/Z6Os773uuaU89XDDB3sFoYxuC9NgeStJdevMxmCIJ4txWNVaXClg46M
N2VaZn6nxVK/nMym2aW0bLCXMKL9VIfJDs5JfKkqt7vNtTSkO9yH5vXsdr+nQM/9w1cDye+x1iQ5
7bp8bcts0OzCYCMLQ1ziMzvuUR85VcF+kmjagoN5CYEYwtbXFMS4DzQ4gnPrT2lcRdtomNPreE7D
wK/qXp4ZmkhuWo5UX5aBdk5v2NNOLOIHsu/qHaCNg04lCRLH9pq7FYIg18tgaP0wSuVOB1IFhKEo
twrryqse59pNDLw82QhINZ9Yo95tq/p856agh+Tc6OeVsJIT1/LRabF0jk9nid3XJ0ooS+lgM8DO
Csq42pmVIFeYlOicLZcZOA5K0Fs1COA6yAafw6wvzROH2pODlDdjc1WTl9pEjmtvliZzLbCWy9IE
uf+6Yjagl0zpBTBB7+es0cDutPkUWfSB7X74MgzLEphU64ahLyn54fVh9wK2YgkiNXCMO7N5VZTd
jRtofqGZG9vQtrppXxjgaMdoukrm/VCkF4bzY2g9vwV0YoVYlYfzifr205kAb0Dgx1HnOg4FocPv
FHl4eAnYH/CCjP46Va18BTW5vp1NQggtmZvXzuRU354/gJ4eeCxJUKzEErSGAVIcDjrVBQgLuxR+
0TrJ1fQzhZA0VoBhu+aUv/aR5+PKtHQ0OJGB5bA7HCpXZgE/KZ19K4mbN0ae9DuDbvS7FPup8yCL
XaQiTHmi2XHkJuPewEvJoebBBbKWBEIwGrURl1mFwdD5kSySy3Bu2/MuUyOgdVy1zg3kcfZVlKd0
cJvgC7II06tOVvPF81P99BrjC5iETlwxBvWK1VSHFa5DXRrPvmj6YBuRM18FTtl+Vk0mTwz19FqB
L0tsInmpzPXDpDy6MasEBYma9r8/ZlbwA0mk+GPRG5+ff56ng5hCUOdhI4ICcdcS/FWAq+/Uiclf
mmL3MOqM73EBcev5UZ4uUEYhFRACiR5BqHe4atQUNSCDk8nXUbC4sEGsIWGqxxzcbWZsgUN47u75
EY89FxmK0O3lwkAVbTWiO09lL7rJByEqzmGwaTdSDdaJc+/4KA85l+kA6V1Wy6NXpETY9AYscuoz
6ejriVVv5yRP9y94FoJkSvzUpYCFH44y90Osxrid/EwngMnbxL7qk3A8sdyOvCOdK0RwkCyVmbX0
c9qLgRKbS7SIMcsF0FD7IteC+q1pRpGvC4Auzz/V051k6i7VacqMANzkWlkNv9okjy3Gy91YuzQS
TfM2jQlHCpYlKjfPD3bs4Vz0Upa3RMy9BjQAQ6cG3Wq9rwVd5CeROEtE+FOI5JbV83vi2Us0RPoo
SCeW02q5oA7fFx4OjV1PeM/UTe2ROHUm9J+6P3/+kY7M37KX0OQD9E6xZtWCKzGvj0J8tPzEDO9z
2DxEPMbnjtPo7CUDkamRpFKlXS9yjG0bQ6c17C8w5be1KsItC3/Gkbo/cRgdeyRdGgZSA9KxqRMe
Tpzm5lgMBaL3hadXt0ZpGTvN0ap3YwXB9/mHejAvOwwelgL3v8da5X6zGUl4YeTeNZZ410NTZc3W
cGA3bDn/gjdGatnJTqGGiKKo18wFsVQ1dmd1gTe5D0ex9BbUFkivzirBRk9Kdt220AcX48iiGYv3
0LSr+8YapNzAZpgcP5/L9JSGwNOOhI1aG+vNZL3R4VmLQ2hNlEQYnQy+NYUIZ0VGe9OPXfdpojO2
s7zc24FA15INJuXatWzjAM6meco599h7WyYTnUGXEtqTHvlEVgtWfvBLU6/PwCekpF52f0YNyTqx
6o9s5CXYI9xxl5N9LZc6dVWJwbsa/Dqr05vCwMBjO4VadY1ohdpUkVHbJ86poyPSV7DIWwULZrVQ
rILtPqAp75vUTi5iw+7PG4jU2SbsA/3GQPnjREPryKWCAoqgyUOkRPdufXzMrcsLn5QfgZHyXfS+
N6G0E//5DXDksUxuLF7Zw/2/Rr51mYmrnzIV/IdK+BAJ+8s6TZpzFC8aSAJzf2K8YyuVA9+1qMGS
F0FFONzceSITW5YdWNZJDZtwqvv9HEqQhUlSvp/qTPuaGyrRfJeG4pu48bxvbk/8c2LfP4hYrfY9
4RuFem4Cak9rkWMxoJ/cNOPoT2YfWBvDjHps9rLotVG4w9UkI7kt7dLedMkotkqb4dRqsrnptLD3
Q3DYFwvh5QZGlEVht4v2JOz9iRziyHZa+k+CLEK4urX2XcRLd4I0pym/gtkoNij6jedervTbolDq
+/PL4NhiY3Gzez2DoHaNDvNUqCEZko++iJoAzeqq3tSjFe5fMAr71qW5J2xzfSOCQ3dnWRUjleMq
OM/apLysvCE6scSWjfHk1eIYQLhH79xZe/nEECdUZXgwFKepuEX20Fg8mi3ScUih45ndDPnbehwD
taWb4p1obT1NjKhNEKUTX5gSLtay3x6FgjA3sGgrmUiqFPPFVKFPkYVNsg3nIDhTmWw3vV6Z356f
16MrBTFXV1BMtPU1qqr2pDWU6Pf4eZfeNb0rt0LUahN6c757fqSj6+TRSKvHg1qvJaJkpGIoGr+Y
kuwmmjN1Ikw7/jwmmaxlgwpd32bo7BYUexuex4Le0oS9gEDbzcPGcTLx6QVP5LrsM9YjLc9V/JSg
rlFrivMoVam+n0rBgK2oTjzRsXlb6p6OzfbiLFjlyzUCRYzfjr6pVL/Tp6jH4mM8JWh/7DB/PMrq
ykh10da6UTFvpGDv+tIa/DEwbGRnPOeiCvWT0v9HMnLqYEudlYWHPsa6daF0cxJJ2CmWQo9/oOkO
yUbDwehyCHP3TjWefgkdpvk0ViL7IFNLuw66Pr5Cy9+1T2z749/FQUiEfUArcY2NGmzCcM1slT9J
PePMHuNdLqK7UXeaswjlhcGI/QLmCRbTWHvZI1QdWBMnwoSjL5qKj0ds4oJqWb3opA8iMc6jgtJd
V+fWgNQt2pb5iSTtQfVvfcaRXej2EmxR2l6tWqcyXdSjmPK2CZ0rBCzhKhF7vuKubF1fBnZ3Gbeh
s0umtPgGsQvVTt1xP0nqcl+ngbrOifv02I59/H1WtzoGp44yR6V8N0CFr2+YAJoS1a6UMDF/f8Pi
EehY1NklSIXVDKPZTs5g85r1yeggWJmTj+jqKZm4Y5cIl8JSWCRbtDzj8BzHlMMdLBUpPyHm7rGz
ylPwpEsD6Y0p0rwgG8iqa/QNBBy9ICl/zyr2IXkE4eNJSrkEgFwnh+PTeA2dGb87HzGK/BICQQPT
LD8lln7stXHEiqWMZwE38w5HgY9dFVYQjr7XFzoEGK/RwRSm7u00j/lw4u44OhgwONJ9wxJPOqrD
kIStonPhzxTu9rNbim0ZOfIicqU6sQuP7g8bMBgxHn/MdZtJ1lHady7FmMaYoq+ZtMLYdyBGvJ8G
jwq9ktY3RWVt2lqpN8JVHwDtXGBCr90pJDbqTduHXnziDjgWGrBAFoyDQ5l+LcZep7UYcXlRVFaE
cZ6HsJKE6pzb2UXobBEL25iIxr5/frccuxKWINcEv0Hqsu5thnCDkfbigJ7KDB5p1N7ivpOgm2F9
1jvt4/ODHTv8HKabxggh/hPhSVn29igm9j4tbHlp1BBKRWL1J+bx2CMxgZx+kv+T+B4u2glVG0Ex
iTunjLq7XFrp+6DscG0Mo/py1MXwkqcyYHPS1nDA+y3r+lFIN+ip5eQx780Y7V3YFfnt3A3Nu+en
7ujt5dhyaR+COPDWRhqxOWWkGgvHz03Dd54OIzWvohih9FzbSTdCgsqdW2xXm+5LoJneLgmMFo62
0l8yveA6PNsBdM78Hj4uLcsBniRfBPmXkKJsE+HJqunRLrdTZB1ykacfnn/2o8tmMX6jPgv2bG2t
UqNQgy+cN/pKeZ5voRPpa0N8imR07PjhicAWIk1mURM+fK4Y+ryrYn30EbPSXxnt6F3SnOouRJeO
J46fY5fHYk7GYUe9DOzt4VBZY6K+rqeT74aGgscrzQ8w84rzsQm1Xc4quAi1WH0qZGC8YCqpP0MX
ALyI2eKydx6t1Uo4LT1jjQjQGOOPcVkZ2zwvzBOZ6bEXRoGH4hy5okMmfjgKjiZ2PGQGp2sblX7u
LQRxJUvvJZeg6wCMdsAbmQDEDsepiGgKu5pGf/ZGHW1Dbzqzp6r2f3/5PR5ltb+RzLEzI2QUgdzU
zhV5tkP9q3lBYkizmAQA5BSvZvVm6pB135gUHCxU4m76OMiinep1it3Ca2y/mXLND0SmToCnjtZb
ENTSGRqUHUfmag6LLuyETk6geni2EJRr5zbopvYDV4B9HgxIurRAb8/mMhleKy8iY55PWYIePdw8
okpKWRTPqGkdfglz1ttSH9l7mQrkPtO94WyA8PI1QX7qDDMr84eQs/G5kF67HbO2izcQ7zE+zZLf
8+D9O656/E1WcRXCHjZ6VDOJmF31V3oRyX3iNfWJl31kgwDa5wakdkM3ZR29WVVnhrFVkhHNQxoh
X2EgBjVmlX7i7R4ZhzSDhIeYipRn3XCvcl1WeYuUmRWhzj9ipXXW0FA7EXEvUeAq2aC5LmlDEkPQ
iFxtw0RGdRFGme6rOpJv+tSJ9p7Ux20q0Znpg6m5nJOx3ooANRUo1XCUn9+gRwKng/FXG7QQRd1Y
RqT7pqs1XA329D3P0+IMuSh1nmFxF20kOJez50c9cl8AT6LQC6tggWqtRm2iJkqjMNR9D03Q25zc
FefpZnrnKO3nC0aiDkmUT9ONBXO4O1wPecMMZVkESNzpqjb7ejentfZOGN2pm+nIggGhhIbE0kN3
AfYeDhUr1JwCtOspeyJvMCJct5VlFPjPP9Bylq0XDMk2wBabEhiFuMNRXPRAGoyddT+sHRBknt1G
d95kWdPZgNKgdx0WRXrKUe4ILooQ7dGgq1zGTtvIxgpH+rAsm58CZanXgym73Rx7SKOVuVmcLbzG
nYmwH/wMd9TPvMA2P8pYu3KDblfGbr0NzbD9/vxkHJ1yTywAR+J6EtbDyVAFPr0lxXD0MRkXLVoE
DBN1ijEsH3jkh5NOSgHsh3wRVAIp6+E4wumVp7WUpwttdtS5M831p9mQG1OfPxtTsU3RsEvPrMGl
D1mMdfQeDaEy9Vs98oBc99h9YbqoD1uEVQztvMGkx3rfx40WvuYIKm7Gfg4Vmf1g2puhDl1xWede
1G0md3TtCzQyk2ofN40T+nYI531fprX3JRiruNnkTVBamw7dgisgGuN0Ps/9RPGla2V4nUfRBM7T
45pHnGBC9itvtCk9ywPgaz5uZJCJ4mYErSPgLZq+LsMWQBGGbZuxcVsPgcwsntFZNzPkj6cgvJ6s
av6g0EOmAlrMjD+6Ncod7mCqEJXFBvmrVE1Vt43hsxQ0i1It4FMWpyOpUJ3yRZ+qcDP1QS79Gtrh
56aZe3leWEZc7FudEug2qhLLQeOlCBDF06Zu3mNOjwaR40UhTxNNgbMfVOKcof2n8ktZ1a7yzRAl
sV2DrmJ/1Rv14G3pbc0zXoImsiC9HaND0mtpvG0oNCDc6Hqx2s62PaLlrGlm/XEh/uhIbtdMlZ7a
0k/ddn4jLVQ6gZOPs4HeBBI7qEfFaIrxs2iMxrGM7yRVIjhZCD/dlLVWfbKsFpV36TSX1QTpgk+L
qxKp2Mh4V1BzSmEXTLV2qQ3EZhuv7efzygwsHYXOyZs24A9cSuqhkQxXmXyQvR7a9m2LPAMUajel
eRB2dPLPMjRGk22Oc8t1YjsNUxUgjnTWxqO4kyEqOnRNU+NVHE5RsvEi7hnk5aLE2DqdbOXCDc7q
6xpml9znkCpyHxGY+soz0BvfpBEqltQtYLZt9WBw6vPBFVX/WjqF9jGohuFTM6V9CptWz/orty/s
bxNL+KvtFuo1GkPVFapsOX1/oeSGrErY+3RI1HthooSPKnejLp3ShV8DwknvtnpYdvgQTSOcV9Z8
6L4SHW655yr2wvFz77qdtUmQV8WJs+sGjf9nOWplgzB+os2mRRtNGMnZoDXazzKmVraB2JSovaoL
lrDANeQtR2bm7eZizu+sHGUZJJGpcm0p50ZfkqRyL4w4zu/LtolvlT4OyesgdMy7NK6TDvkaU0fb
I4oi4bumgcpT6ebgpHOvQ/ZYhW2GdLUztSh/WFN8VwwCCwE2SFDeIgSppb7b03rbzl7c/LCcqCw3
aVYU1SZwquELAnOqOq87N093ThJad5GWqeFMlzYKTfTvjNdphEcWHeYx2kdgmDQcWLy5RfxwYpcO
RY7ak5l6ldg5yPiFLObZe52GmeZuNMzMtrGFYA7iPxUitNhI6j8a0qpXhWcM38IGs6YtMsKYbVrI
md7FcCnCjess6jEpkqOpPwL+aXYg1XT3wkMrXSwycoR1hachWAWvN76VbO5wW4dggbZDANFj6wZj
oaHdmRUXnhmbiHlWhaEjrtRXIeqjskOMaKwRPZI4yLRvUDegcz9GKIr6tUiLCs1WtvuNLTVlbeO5
8eyNq0VNz/cfGgTyWiNqfNKk4pNUovU2/YD09NnkNexOKSI3B3SPRvs5O71vNrWM+8ynowKHJ0YM
F1idZxRvxtG13mmRquW+zuYmB11gKx0vrDRWft63dbEJQEBPm3bBfyMJoyMcY5WpOhvtZgo3RR3Y
82U+tIWe+LhSeiCuMXtxAMdpaDTp7TdAisWovRGawsJ70wkDKdcP5Yjme8zzB7KNtv8D9aVIuiDT
fNzUi1cULb13Vtkl7y3ZaNRBa1jONiaal0mdJZtQVwgHOmjRNbUjP0xI+fDPXtt8cIICbaYgK7VT
XiRP4LguIBsafXA1qGWCXFrloyHQUlQVPRMFzfAd05WDKguQOG5E5pcDasWyaGofi78fXFPptk80
xDeBQyP/zWFT9e2Hhyv/t6jSN/H3pmzLn92aCH3AnX5d3Rfvuub+vrv5Wq1/8v9ByvRDuf0//sVF
fkKZfgOHunnMkX74+V8cafknDT0b2CSEZlDbi5nrL460+NOhxw09QS5NOH7ij3/8myO98AQAWYM4
IrRZwL3/4kibfxLqwBP1AJ3ZcEfc/yuONCk5I5MiA9xlHHkYPaGnryma0rjXNpV5ozt5chkL+eY3
Q0G6CZDbbHpUtlwQb4eD9OWUaq4FPl5lmnVpNcBi6noKLp4f5Un0zSi2gCYIylKX1rrXmLithscC
thddHYir0Y7fR1YT7mO0C/elgLL1/HBPil3LcOBGFw4fUJI1/Lo1sf8Yu6nxuSFtP649YhZEEDZa
ZKltok/xpZX27iZA9vHsJSPTJqaubdH0WaUZZReIqULg1A+yIbsO7YEIvwVUovoEYeJ5oA5tmtNF
YrWnGq1PcsOlLcSw4HJN+vxrePcw6SkueIzsAS7YKDXk/lCJdhu5qOY9/5BPh6IwxBj2ssaX9XO4
ZuIw6FGWAx8Z1lO5LUVY7Tlxm63VTdOJtO1vTNFBDsEpSh8ISQKDKg0F2cPB8rIIEHRDziirRlNt
67LPL2PphO9iVCeKnRYUzRe0k1W7iWtDRzvYVf1FZvX5l6wODLK7SIGyyBLrpp6G4KO0XeqDxGHx
TzdzDRBxhfMJTjF65tUo9oF0t4mE3RY3hkg2VRnk0Xau2vYTJhfhnTkEwxcKz/H7wHagCFvp3Osw
7DuueJm1IL7aIEJ1KKLxWO7dxS0i101xHaG5G2ztOeiu4UHayK/3tUmAnGjzR1iT+vdgbnr8grw4
Q5otkeOIGKT0fo5l7Glbu26nxK9rjFZhn9nBlZPozhZU/fQ5AOr1ReEPcUfmEvx0ynDIUKutCmSs
q1q/UFgM6H5H5PchJjrNfFdHcXXT9PMHGDvu+wk5oA9RUxrZpgjsETioI9EXD3VT+5y4+vRdToOO
lKulEv28BFT/KraVhjhw4gDFnrooK3ahvSCQLHeILD7EGruNMVIlKIDBY0LS2c6wMe257TdiEPHX
lp6X8AM7EvXGUrZ21XtuDm6j6qbvFeKx94Kb+mZIk7o/E00dfYKWEr8XCjVpwgnLfj93hsJRJ3Gy
H26sMJUEdyNuwGfVr2QyzbvOwascqWcPBVPkcV43nScu80qaPWmRhill07hA82m0ok6n7FmzN5rR
qf1AdpVBdtOteTs0k99b5Jx1ntmvdKNtRwLXxPvh4fjzJhYirs6EjJJsU2ZNfaNFM20RVICLnjRs
ThD1rMBo8kzoWqgE3dVNmxRIf1YpqWoOjOkqNbom2OvT0IgtRjrja4Ivp90NupnvBLZO83lkmyXU
/trxtXLq0/NOjfOPKU8QgR8npOe2vZ5NESqC9vhzcJtyUbCYvrZ5M9xpAgOQTVHMlsTqwsUlYtQr
+5Nr1ajDD0059Kh4DfLOqTAyMSo9y/cxJyXmh417FmL68K3HUeVtI6rWj8t5+AktMPFDpbfEmlEh
3sheb4sTTZ4H8tvhTvdgW3IR0+KGSb7u/Fb9XBqdOUGiqiFVEqGCVD5T3ocilBuvH3ewGzatxXT0
9qYv3lX1d4WbQZZvUWe3vOsxf62S2p8MmDbvu2mHXN5+bLO/D/j/H0f9AfTw0TXwJI5697X/ET8o
z8RfH4dTD7/2K5yy/gTiQo8O/AdNwwce4N/hlEFgRImbbiVoBNBgS8XpVzhlyD8BEqJTwz0tHUpz
dAN+hVM6EjYc/oRaFjE0MMDfiaZAAHFTPFpfEpATPVgQ3MC3HYrTq7ZDiCUM9FnsJ7JaL7WzIAzz
+9hEw9cvGse6HC0OOtlgrEY2KOlL6EY3fURVA6+egdNlIeXn2c8m16d3mGHl6CybXXIOtC05k9Hc
ksGICKVLRwXhhhS8pkARohWdTDVM5qQJf1gwhy8IhT4UuEdtG1cUV3oOxQXZyKC5ixO2uixi7UdA
UPPWQUNkr6wx2TLRnw2FXzKu4NQk3F5l55S/jfaiatLw6ygz+/MUpuhYIzD9lkO7SDbIiqcXaWhO
W17JNd/bozELCLLZNpW0ftIyxlgqw6nXr/vCvLUCO9/idGhuqwCM6wJNxDmAMkq8NQIq+K059JgI
eBG03Lbrik00dilwl27Ok4uqzmfzKmhHx7hM0wxfOjdqkneIOcnhzFDjVPlOG6TdTQTn86w0WnmT
aFU6IwrqWJ8gA8bjB2n1TXExB0l2hdRsex8g5n6GErko/MiNRooEss4+jFEZczwgrG68Q/yhDtV5
QUaZfk9rAOzDJh/SPss/Fm09eYMfKMRR6jPXnc3g/UAAGFq+VXEropM8wBgYfqpoBBuCdLVwK1BL
WzSgA127171S629lbVm57fHCQonMOiFl2Wh+zu1RiZsxJ/XPgVAmcfgq1voMFymW9yIx5AOJ7tPU
3EKj9vSbxHURXZ6Hvomp4pkBtYZC9D8UtyhfmBV0Q2zSNheq7j17O+Aa417TVcdv2LGHIdhp+mjf
BZYbapvWdmvg5fOIfqtSrve1761ZR2s49a6cZrAWy67OnKGrN+Tte2x2crEfYNaSOdeSC6M3JArk
ZmYOb20zpzZo5jCiPltI5e6s+cHFjmqqd+fhAvTeJSh6ZSOr3+MK0KVvHHt0h7eELIV1oVApbz8q
zbU/BrOX/Phf1J1Hc6TIuve/yo13zwQ2gcW7gaqSbbXUktpoQ/S0wUNC4j/9/aGeEyEhXdXR2Z2J
iRlNqKeyEtI85m/I2S37Y1MP8gGDhCo9WbCmCJClpLTSTD7xN3JgzrXHrUiuK7Uy3YnVGe9ejW5O
CZ7rpgxHtxp/iBYZ8BDHynTe1YXr/VDNWr50JfWPi8icljE0ZMsV3TmawqxnzJevHXf5B6x3VHyx
mKNcKzaQjwN3os64b6k9Q66p4vEjiIVhOh2knKm109s9WO7c3siyN+9pBJg0O9Nm/lZBapqpfBAn
hopyHUVTuApO7nXGueFhAlotE/4OkTNYd02KUHw4QE+5z5LFzPaEO+kZ2uwtnRNNxhElybGZ9kuM
Cdp3nUrvuMcrB7X0hDKyPE+wbVGnqkyTKeyKNeLESER+9NDHanYTVbDlrkpkYgY1+uSCmmhj2B/L
Ou1BscwwRmFzFMiEF8Mc78yxlXd9AfTxTHqpQBS/L5N5h+ptWu7LXAyH1DCpZUel75f7rkX8OpCG
SL4D4rJPa+QGPs5OpDuwUTv3C7lRNqugQuNHhaNh8lIiY1QXsbTZ/hhm2L8WtHWvJZSsc9/BLCCo
4yb77XqT3iOTX2OJ0Pnm3IfukuBmQ4Eurc9n4pAddBC6yxNFn9NS72UNDiiukCGZza/LIojdOoBY
X1ZVhG+T0XdYurUijXdGNY9NINFR7lkqbj4EMk0V1f7VJGwPEMZCYDi1c/jlWOURYMlot8Rx83Hp
hf9F42CVweizhw5JZ5dntBr89OA1RheF5RA1RVAC9cgwncBQq0YBmiLhoSm7VAQmbuwVJkNabB3c
LvNIdJbESi8sVcfumdn4NTLbWmoXGAZppld1gVIWQuK30A2Gr6mG9vMBeE6yhFpU6lRiKYUbwNoA
hSztGAJzH8SlrEWGP0wMGMcogxxc2kPZxAhQm40l0rA3dUVJaYeSl8STI6ByqEXy2h0R+beHoHHK
ZsDYbGx4oootMi62uIpsHfVDrAQqnbXRtAjlIs1P6VfDt8voscnEKdAtd+iiqyKs7Ji8o7Gcps3J
ULUGlU0uReOSbudk6vu0N/jcfQIyjeRmxi0q4NDpk53pUMjN6CPF5YSDEfrkUbCSUN0B18h46vt9
n7jWeFE62JC0mBTl9A+uNXuJPCeQtl82+0wZ2g8E+oEDt4g9NZdUwZJQqyrjwRmpUdzOLhhekox+
9oEjtdUtWT0egiKBShmMpTMLmr1l195kXh33l5GF6dbp6h+Cyc2k1O/CqdSdNvndtO+gyWFg18ry
V1ImRXyIDDwzQ8yRGhS0rMl8kEWSLHfaiLFYGAs3H5FNAyl8UpLhuR/NHLXzi9g2qRODj4o8NkXi
44STkizyCgpXiNDTlAknC39Fngw7UImdKsFvfh1KR1J7n1uxdB870sdiNRnQi0Bm5agOOLyWqRVS
hKd1EkMG+GKZCaG5tcyivEwwdjibU46Ry7HsdWdP3jw4y4lepQXGjKKZzGucuErEqwp6xYcGu0Vx
k02xYe3MdDAfYmWhtImVnMRrpvUydUVfJz+FJOV97JiR/zn2+trjSLEH56ooosE+x4iQ+ylvc23A
ZA00RfWxyw26Od6oOx8xcMrhlvZdicfXGo/9UAbSN6FX9uO3otHiNiz7Kb5yBm2+dRCFO7iJzaHZ
zmlik7yZGc6QgWH25oMBsAu/b/Cn9UPt4j2FS2cah7LKAfDO2bSsvM+4SW98mVS3mCeYzmctm9xZ
DzUUp8xzzg0MZotG0OoIY8Nvf9s1k/pM56Hy93VWQuzAK7JxooDVrzB2KGi2nNCALpaDp5BCCLuI
ck0ZpuwICHdFYzfWeWzr2Q9ZDELuvSGmO4ZesZqvh3JK4oe+W4qHTGCQRfdC8EWzsl7fKd4cYI0J
eNOz2RqUcxdXmiPLoHScrjwQGWKhWU79dJBdgl4uctZi+WR4S2zcpXOiI33SIIaOx6/fmA+VmfTq
upyd6rqTk/uQFbbe7PF0Mq2TvktZKhWwC2h1oy0pNlmQLnhsyzjVgWWU6fDQZ0BAOR1U4YAw9/H8
SloNgvOQk20HkCZnZPEzq/gasbb1D2WCFMrJlDtFcpahxu4EnpBcBGJxM3RviqFjilgkkYk5ym8H
7M4cgHipNtsHoq7kA94A5peqmLKPpqGVd17tzQBbI1hPe4T/cfxTYiAG7wwuYL0mGlYwi/h877FV
UdgWiVzut190v5MSS5q+7xGOcFwNa+Jc5B9z8Cz5R0h8EW4HeeWfLumsqfPZL2juUT5JD1Oh9+eR
0r3vkVTVEGpO4z00lK7oU7BoxK02qDLf6RFqQtAg5/5AMFv8Fp2MTyPMLVjNva1+17oz3UsYrSdD
hF7baWGW8hNM6nHGZQjjjyJ1OToFUziLzaHYD1Gq30Q0Zz+mdLV/L/TVhyAtsUNthFxtDggfQ8wI
8R6FrGN3YV3ZLBqNRhnC/zGIxJ2i6OMHyh91cy+0asHDd1iiWByoeNrY5tjI8QdqsJKfZV42zsEp
8ggnFTtxuGzLEo28ZrDE11rLs4u6G4BkxhGo3jBfanSSxlyfvmOSN9OdwYQQSxVCxgR7m0KgzWFE
rXuJYEPygXaFQXFP4ftH1l3q3A91714TqPvfgbrUh4wKKy10K8LoZQYuSQKRUfbCsCsd7pJldPtT
hDXnazH0nD74s2en+Gz07ACYq5A/u3b6G60nvz4rB4fzT2EP3xz82nDrQHfQkj3vpt4o96Ok+wf1
i9P9fSCelX7PcQVVgUo9yKgtMSq3jcl0jKUMc9tnw+CU1v2eUD4uSG8o8O86KswT1XdoPkfKxCvw
4WkqSm3QQY9E0AOFKA0r43lRE0eiom4qWYXTVHC75IsT32ZVRJGzSBi9FBjrDoTJ11ba1acLUcV4
ZO4bCAhM2FWYAx1N5FlW/NT6+yeoTO7qZslTzmmJ+eSV0kr7gBmEOgIj2qLs1mEgnNFyoV4M9Gxb
vV2KNRMatTJ0JqqoOxfeiQTpnfqXJhVSDbde2OJBhPHfuAZynCpGI6wlTKC23sG2SGT4pGhx/ecZ
P5WEfTlv212zfw/UmAesdQO57TKtjgocCsJltuyDIcjgq2iOb94/CoQCfV1Uq03GZhRAyfWAuGMd
Qk9azsiNbOKcqDoC6dvU4Xm4AJZWtbvVTgUd3U1p3JnwGFIZFkS6IHXnFIfgQOLSzPfZDIT0yJp9
+eTgEDGiC/SMXtEWQYUGChQejD+Iyny2yAyrcK/TIFdHVuamV8Ss4EohcSc80JlAUzezomnRc+ex
N6KoGrJDrTkErSD6qB+jJ73PrS491p5aP/L5dvToLFhIHwPGhni/2QygxnzuV+yrPVGp320qrGsn
SYYLPenFnb6M5Q/unAmrKNbpkfX44h0yVVqJICbppADpW5/Gk31YAzn1kQimlIApDyf15GhUixRG
xJAMM/OIHcIWerseeTTibJ4qgoxrc/P5cKZMJdZhHgHOYHHtdP7ExZAV83zvDCWxFuO7N5GTOJ+9
xouqE6d1o6tU5unXtzfIi5fM9+DwMwygeD6yQJsnDkcpMy2U0MIMezwCk2ohjzBaAqpQb3LcGpxC
HF1Z7vY107LitLVMlK1pXG1XVooowpJ7+GY5neN8LmvXiI0wzXyn3BWVPsS4kHtLltCk9+PyCCz2
xXte9cXoCSJySJDz4tzBknVNgxOc3wc3utCdhS5Uqnnqd5zY5DHveroWgguA4KHdIpfCcFsG/axW
ASrbSMKCFPWih8qAGbonvhUqz3YtyMJjq3hzNqwDcoVw4FHzZYbbAaWfdYnZ12lYdy4l0QyWJ66s
x07VzaKhcgzoldt6rQi/QkBzvLRIpK8lYZeXct/i8rND3zYBODGa2anQp2PX12bB/BlwHY7Fiq7b
9sgT5eonFeER2wImfCjIWr9MHEEUTZxdH1MKSmgaHYM2b1YKg0LsIe1ASQ/8NK3551uUDkdLI0fG
1GPHnxFVmNCv+5+FKY4Bb18ZCBVCKLL8zcm+lblJ5tSQZpvF4cy2CIoinjGZoseSmfl7m9Nrq1is
au+op/g+HMLncxr1cUbs3dCCKZIZkDkmVRCe7vz1p7fX/gueHWOBmuByp3GKvP0W0VBE6GApSySh
hEFBJSSrPGqeYzd8yNCsys6jxY1vLLw3r5aSfCug3wcSy5tK7H0HuxDFB2lMxbh/+2u9fNiPJPxV
TRwSmhCbg7fqBk9mKqVKvJDbRYDdIE/12d5ff3r/UBYrhzyZq/rFw06XIpmqJE5CoxnugeDeD2V/
r/Pz+4chhOTuQgnEgBL//J1m+IrLKlkNxFGXIv8sir2dgfmCrVX8Bw8POgz6lRYrlUX0fKi0h/Ez
5B7qPqqc4X8t0RX6IejhrD+9PauXWx7OAl0oDmoIA9wVz4eiylLkLW4ZIbFOdkrBmf2NDu5yVuac
MbQ44g+rE+WPt0fd5APseYLw1SkD4tIjfen5qOj/aVFmqTjkhPPrENDocDU6wMV91bFOk2T8AmoY
XINHR6fzmvJIvPrK6nRZnyhgeFglELE+H5+MefQazVrv/0Ga165emA91scYGpQB7emSLvhyNqYLQ
ARMOBQiJqM1oZSF7321wX2jne63UqH2L7v7fOAteDkS3zyWysmke+mLLNDWy0YuHZKbauUyPO4He
2X+0E4AaIsOzBsXw67ZPD+GfKRVOT6tDLANCgPb8uZn6gc4VP729UF6Z0aokwNNjOi9DGIC88PcM
yaNT2fm6t0s9Pf9P9jYLYYW2gY5bNU03u6BwHHLhhlapZyc1SOX5Z2nZ1QX2Qj/fns+LwAEJYNTP
oGEhKkMSvll4Dp7abYaHJuhmrOhsB/mk47N5ZRBEmdBlJdb2Xg7SueWc1jjrBgWCkLf4wKrf7Cj7
8O6pQM7haPdBDJL8bfKWcqzBzSn8Y/PBim+4X6qLpuuPxUAvF4C7Pi+YT8ST/Lj+/km+QHybpnaC
o6JZw9zd2cxtOOntjPDZzxUR/NuTenU40JHAEAlFgLQ+Hy6aVYUvJ/VSsx7nezQtl7NmpmBQCPeY
FP5rQyFQSiS5im+92KxWs8wG/QEtaMs8gpbnp/WFnpM+103quUfuyBdLgiIAviwQm/FKeZnx5WXm
A5yB0ZBFun3QqATt9YTF9/bTezEKUSPCwz4HA+sBdYjnT09bMBS2GSYArm4fFGXXHf7K735wjMJD
W/GOXMfcWc9H6WWGxHGbR0FM6jye9rC6BnLl0v1ELGkf4xG+CMIZDRwHhxABP6HjZsdOvaU8gSky
TY08/WxZcB3gWDafZmOg5Q7a+Z0+DKSH3MQekBJuCuK6zXh6lnkNXXUfWQ3qyngmIiDje9npu98U
41hMB+ESHIM2B15EaoPfQx0FCZYu84VeTqSDIPLxSn3vyuNFUbDxiM+o3kCLfv624OWA5k1HdlTZ
wAWhfYoZe+bhZXpkoEfB2ydVDVTGofWuChrUiTgvtutCxeNYgXhdjz3O7sHPpw9pFJl/lwASLqWy
AKGPo6w/Sp9+p4aoToHZ4JwB8Wj1zFsx/RkUAkWsGlSWrl3oc9lfAnFQemBgQL4H5t9f9d3gPDj4
cGsh9Bd15Rrl8jmB9FSdUH6c74Xd1fKiiXq6US68ECB3rp3e0NWm7tfRWbCCJBdNfJYry49OaWJ+
aaLRys7LyIm/KaeDwGGuWdb9BE3qisK6wv4cafYhdPRK3Y+L9OIr1ZWRHdALtK6b2PSWnQLTcOlP
xphzhcUIydu1Jagre6b/axkmUQac5aO5i1sxnS6wMLyrLlXGA7aLhDue21P+fe8KgzAKB95cTZJY
y5t1rApPTVnvwruIiWFVrlV0n46u45e703u8S2kxrkzfbfIY8ThQ5eR6QIyHcpIFYwLWSk8MOWrR
lTEfVR3eHnFoR5FogatCSYpcYFtDr9uxoETkQA3rc/V78kv7pKiGY4jjV0bhIKXKSYVs9X7aHKSZ
p4FWBfERtJNFKJ4SZi2OVt6+/Yq2NxBzwfjApwLIQUBJbjMKGtFmrxI9gh/U1xeZkrEMVBGRAZRA
d48kGq9MiQyNDUroTyC8DRfyTOLPVPda0I+Igtcl10JM9/LPIfAuuOK/4ZD37zFD/ot89GwO8P+b
E3Lbpv9z+b3Kvz8FMq7/yx8co2f8hSwaHGsyoTV1WI0e/+AYXf8vjlJ09Fx8gSigsoL+gTH6f3mW
Q+WLQ3fNnx6pJP/AGJ2/oIqsXh4EAcRQ1Fzeg2PcLFKbcijfCmgI5SiLxs36+ycBoASmbUYDcFgD
8MWNL6bmohMGEENFU/JISLs5Tf6M5RHA6LrtUQNbf/9krJTmVJW61YRbQ5HsUkurPixSlkg0yPg6
z0zjfdHm43gIcCJSRuUL9bnN3ehOYBEqV057Vat4hwYozUJ6nDu7cY/JMa17+cnl+Gcodz2OITGs
utLPp2anLgAN5Fr3th/514am2r+RDejvANQYRtAUUfShBUoCZTVrlbt/stpeaUK9Njh1YLIrGGJr
8fT54JOW+goy67TPnao6tVxslUGVgavIzLT+wLGurnUz886yIsp+vD305th5nPfadeTM5iBl4s+H
NkGCaLCepj3Su+UHU5T5qcVJtHt7lG3fbx2G2pO+ZvmsHYr9z4dxixlWJ5Kq+8KY8vN66PpLb4Ru
KMvGvJWt7e3zzqsrLLXm/Foo8GxArebrJRsIC97+Lq/MGBQM64m6o0OrdXPxRh0Yy6nUp32jNTlY
eqGFI3TSI2HqpoLzOGEOcYjuTFyQnT2fMFYX+NR7vNIZrb3P1FZBQtjKAhSB8oAcg2VUVQLEQLQi
oIAZ32FZhUjG21PdFK8ev8TKtee8IZChCvr8S9hx6w9px5fweyVOvaGMP1tzP1+YY5z9TkfQLxVW
lZ/eHvS154t0GMcRL5tcZzOo5zUgHZdiphmYcYf58S9j9o8pX7w2CK+OZjKx+ctBQIG4uVc4A2iA
lAxbJHCFJVCXd0+Fax98Op3qVbxk8xKh4MhkxUfsG8tPLoBlZeCBoJG+fxTuDoJyEl0qRutbfHKq
mgIG0GCACp3yPNopjx43EtH+kbP7lbVg4TAE2h0vFwD3mx0Iq3kg/4jGfac8a28Y8TAGSE3W9zON
0B0sHe1EuJDj357b+qmbY5USPyU3tL9pTG9NOKw86oa0VTzBcQblVGBAEw+cNih0HVPp31Js19XO
SkC5mf3GuxIbEEXRSLsq1TLs+1Sz3cCvUuu759V2tvOWFg1EY7Gb6mQyhjw9ASJbFWENTPGXobAO
hwMcNbsqbzAr8GojT07e/RxW1hqq9DbKj39YbU/e8ZLNFiQeq9u3DrBhkKXVwah7/3y0zeTIi972
dHkOvEj65QbhJNTKrflQN4DPq6dx3pM8I6ggT7hZ7lJtODf0+BIgzaoX4O5Rbrugyty8d8tQVVtb
Ooh/uGTO25h5ADA/Iz+h9iOE+XAxo3Jfk3EdWVbrbfxsWQlcdLhKGAO9H+gPz7fMMPmt26US5RTN
yuBJN3PQIjkSFAiAnFietn/77SHa92JA7i3oty4dVKA65iYSiSPS0U7L6n0522vTdipwUEXizxkC
RfUNZxD4/D+lVrc24LGpSHdG4abpqS7dFpu6UU9AbypW44Fy8Ryfm3pfmcHUiP6yWBWSTjGUrX8o
kEUo0mBekB6KoiLpdgBSUerArKjfd07Uz2E0QZJFMkMBGnfrCOfxdJTghV1HDT8jmWdTuBipuFmm
JJovlwVh/UAkcfodnRQz3/Wll8SHrsDvIlSG1Rv7zPGUed+2gGEDI3G8bOdWdWrtxGBmyXWVy3q+
WKpaeNfNJCJrj7wGsx7tLPlhSAB2gYcSJxjmfq5PKxsFW6Rb/P5WTUZ2m1MygeBgoPMfjJrrl7dA
OFIVloUBbg7Wlu3EO9z6OBYkZZ04tGMDjZNOibgKe2csPnptmncBfgTyutItLQ29XjTfi6gw3VDH
bFoPpctAddJECRh8N/sedaoYgjZK518KAY86zPQCAgl042Xfc9Dqp1qMUchZ5DfpZdb7qDSUoMuc
vWaZC1wzYNN+kCPkUMN4WRr7ykSTo75oHHrnlw6qDv0cCG/2U94oPZLiqo5bW9/1g9NSifAHc4Bc
nEkWSc9lsXMdaQBoYLfnZ4MGAPHMjLTqQVjdUsFKzOMVmdn6f8c1MjdndGBzd18vZXporUjvzkF/
m1emNblfuk4OgEAcl+oF+g6Z92nwEV09R4hEu/G0XBi7OsK7G7Yl+vA7T5UwMvOWOCPMjU7P0ZhR
/XDo2ibt0d6I/e9S+H1x0k6dAAWO9A6wZtHhcDLkDSZ7RT/3+ER0RvTBroY5upgHArwQNLx23vCQ
JW32zM4OPvad9YU1aDqcA46afjfNkX2dx7HVnmuwZmRg8TTv5mKZ6nOv6uHiWVRCu4vatfuPJfV3
exeXBpD+ydXkF1bwbIZeESf6voon82MKhvJyKhqldlrSV/B0nfkLB1xSnaTU7r/FM8I6QSMjt8HJ
urfEIckjtLba0svwnIcj9KPz3AxYXTV33+1COgbQXEJpcGZlCxKcSsZOFbK4TcXEZ0yyycw9bhVL
duomXXNwlN6I28kCkBg2Hi5E2Lbxavet3bnT9TItS2mD3qyNZNdZvX3wYRVpoZSO6lgRuoKgoEPz
wqZ6sAEVmauaZNCBxffOak+MLGQOAigxJvDoq26mG/bDjZukvFdQZcDEiV7eS5T+p69JXKmbaaCi
iFaRxflQwjtg/cpoiQ6aw0pn8yWJH0ZoXrN+haOfWT2sIAQvEsjG4BqjLxbd8CogmCm8Q6Pb05+q
ybtKDP9e/eC/TVkCpuKTe+MFI/Lbr/JX9bSC8Pjn/6FC2n85mFaBMdxSIW2KC5R9wX0C2OMfK/bz
nxrCyor8F/URViS/Xuv5mHKuvsD/Erj4J71Um/9+inn804F8cn8SkhELrvaWsGpX7Yr1unsSjkjc
y53UyUVQA5/RTqwsaeX1kttJupNx58cD8I8JWDQnnNLSS7SJS+cEidnlo7sgj3Mm3DlfK6mm1pyY
VtWgPp0tHZ6kZomKmFtW5bfZHDA1WMlaXyBNud+8Ol9SCC95/cWzME2nzoXZpwyosmtk8z3SDN5D
N1g1ePqo9WzYaG2LFGRMH2ue+ZAkGoZ7Q8R1foiLJrFkmKo2037nRW+XbWgPiYHQgY4CTo42kEY1
4hypLoxkAj02NC8cLbTELr0o661DQ/J12em9Nn4oxrRKdkuhm+OBNJUTw7EWT107eirsM2SfEqsK
5qV15nM5Q4H77nU6kuxeIqyYQribegmVby2HR+7mDmpDUM0S8yQbIfZfJn3XRUjg4FSC89bYO9+R
GfP0u8hPHUw7crhfFnBwJ9Wq5CJrsxqyogWp72Ge1NTet/k4GaFsp3KuwMRF5SpBBe5g5/vYn5Wh
S+w+X8FTMZMbf4n8hwl/DHkWTfWQfJiwexdFMCKunbU7y9HmyMFTFOsUM0TcLQLTALxNUqDF1qpR
uyiWZcytYyJO0+/qEbEgAo1MtnF5i+JRZs+8GNetwasE5oIN+vBbB+DvJHtINb2J7Fklk+Re+8Oy
BDfHXbiLrRIbogAu4mR1l8UfWmb9yNEEHQ/7zgGPY1JQBXVensKXaNPfTW9r5i0yd9XJkrptEjrw
9+4jXXbfcbjJQueRBupXXaQF5JjFRVPQ8zpDHK0tP7goLwNZWpmkeIC21ikOE0KeV2NpxKcqMeco
rBebbLH3i5uRfuaus/3mRvYIchAn1SnU/FEYNxYaAGedOYz7BubKvSlH/2unl/LvTMBhaKX7RY8z
hA9Ebtk3tdWWP0wUt5rQ5gIAsKn37VerSTGomTK7+Cr1Sb9tYgw/q0H633CTiT/EMTpgO6ID1OMa
x68RxOqrw5hqt5YcFgTs6uJiTgvRBfbsdA9Qf+VNQd/wwbRbgjwz4d5dMziYcMViHbzRM7gUQDOW
o5le5JWuHZRGMw5Y+RmSdrizqAYq7mTpAbv5NzaP9b4bTGenFv0OxQi193pTXIKA5iNgyXyKverT
8CjCVtjTb2hm7cU81+YeBQ47ZHPk4HvQobtVparr0J+cjDaj2cgpiPKsFPuiynVx4dYFzK0c9Ex+
3jip61+kqeFbO8KNzjsMfqTyq0I3pmxvQYgov7IOsvEn6ArfD0s1RvrVMJRFg+RErIlvcaZmXu88
wUTua3AJ4ZAs4OSrpSi1q2WKFKS6uU3dj77WuWJvdmOTBPWSJ79zIGkDal5CfhrE4F9DCmn/9oy8
c9eOk5sA+erMjk8iJ/Y1jNFOMhN1ubBsaWl9hSNZVftWJ37cm3m3yF0925mJaWqXQNrIDAQY9Fg3
v47G0AIJNCyYbZBPwefkbZa7h8QmWv1eqiRvz4HA19kpVZLY2NM5j8pDueDlDcvQH5PhiyUabzqJ
86E2Q6uPs+SykasUfTS1aukIbRtR/HLHysyubdlIeeisum310wX8zHLrW6imh37TmMVFW9EIq6gp
WKiXWcOAbNyTG+6VyuUmL7LWFgmYc8iXuDbTkt0UexLalUiP91EAagMgZuVivbKTsu3eV6b8Mw5+
luChQEOCVX5+YTnIyS2uNUQBGL3mb6oy899Gmxxz+d7USB5HQRxs7fuigmyKTSVmAe1UCNqKILx8
6xR1kxT+SVF9UqC9CTBz9WGO2BRvP8Jtvv446ooXAugFAeOFW3IxVr7HG1o7wIjVUq6zJBLmcbe3
3SXbg+VIT+gnaDkuHX6z1xHMhhyo2+7nt7/HplTz+DXQ+KTYSIsY3MrmEdP0dYGc0R6Oq/iLh2XK
JVdtHPje3J69PdLLRYOC7Ap/pJf/CPh+/jI9zs20NhaNfm/l30E0Nw6Lmo+JxL+cDyU7GETweSgR
0GF/PkqFPtawKFr4wmc/KN9UO8Ln6HLuJvnuXUDNnsIatSdULbB1ej7UMjtoDooqChxkRC9QlvqZ
jOYxZ6pX5kN7AqIKzRBg+1vd9IJYvku8DBkULSL4ie0oohqJYbaZF938/hkh/8VaNN1Vt2xrTpEh
VDvE+Oms7mdfNX1YqdN5emQdvDYj4lBqg7TJaIWvVZ6nUajTkNDbox8sVlYngd73XX6RD9VCXFUr
pA3evewEIAgdmJzr0tTd1AfFDP2KTUhyT4PhYLadT9NjOYZN3ZSmVpQFTkMCb2N77RxvS1MuEvA4
D9t+kDh1Ci0vyS9Ez+ZutaE/ryv959uTemU40gKBePqKxkJp7vkzdDsPgqYScDAzLf0yNbZ1oRW+
edH2fn1lzbN9hGP08oikDKZb9JwA9pPLbB5ivIyZjvyUG0CREUHRxd8hlciAusrVLNoqMIfyyIgv
Vwkj4pvNhc8xh8PF8xnGaWylQ8WIjVnXh8VFWZYrwg9bHZ7x2w/z1cmth8YqsIcA9XpwPVmQjl2p
AYsLNyD6ng55Po4HcGk0AZFTOsRGlt67akQ/9e1RX5sgi59dABMEjPbm4G1FEXOC9C4QFGM40WSq
9qbMm4OShTp5e6iXJy+IBk53/rmimpzNs3RjDkCCXujOAwK/qeaucaYaTt8eZbsm16AAnhvlZf7F
TtievB3U6cmF9N8WQ/L3ShQ/8Y2y2lPaGD6WjhYd/oPx1g68DVp6PYCfv7Ysigu8oYGg+S61mcRG
Q7rHrOTrwLGCyJcbl0ce48t1QmwATROSHRc3Vd7nA6b9og0uMpKBgXQ2yp2C0NtM3PzOBjh93qJv
koezaMb3qsyDTVw7avQVmaeNLMHzcbtpMFqkv7gCxtK+K+RshFXh1zcVXYUfs6EPt1qNmPTbT/fl
mkEDD/yCAZJhhbNulqed+mgtKCC5XdoOEI0L3frbRI9g9/YwL3cBcB46BrTAYPNQZ38+t4LY6xG3
HQgtsc7wiP3JGVSfZD4I2v9gJF4JBZe137btjwyZ3s5Ni61FrRvqG+l0KwN7UbgSD0Z/jHyxfu2n
lRZe2UpnI65iedKY2kxrEnHbGwLxMmimJ2axoM6i3B9jbKkTShjv6yQSwgGKWmleGKjQTtwi/DK3
bqMFOia1lUGnqhjVO9iS/pHnt220/TMM/SwQGbQtV9TL02MSZvpUJJXrBXO0jNGuF6NPLX82+3kn
tLryw2H2eKYZlNevGlJ0y67RVdUHlpa48jCzPZzQjBLQHH1c6ceMhl+uVx7CGlIA3QS5sAVTOGSa
kbKYtStFE4qo1w+ziKYjD+HlEQDY1YUrRWzEuty2hj08ChKPZkqQAN27rPFwv451VMkNT8nb2e2a
rylKwEdABS+nBqcAFdO14c21+qiY9+R+ooMS9QOURbjxg3eSOHO5U35xrFe5Hs/PliyIQQahuc4O
M70tJ9Qm9e2ysRdBayyegIKCNkyYAk9tdm1kOtpV0mSlfQknAN/G1JL5r7f354stA2QCcy5iNUho
IPw2y8tdVFrSkmB8WbaXfbxQtrBbYzqdqjlHOqtDv+jtEddP3MwYLsCKACeIBk242aRobcg04ZgP
GrRIqns7qiN0O+o+ts8WSCP+kfvxxWvEZ0GQ+Kw8O8bdCvma0uo8+rcOsFkgp36Elwx+pe++pNZR
OFEJ4sGardrDz3Zp0Y5QzBLLQYcnVwerqo0TJ7fRAqpNI7RgTP5s0Kw6si1eJrM4XjtI3QJodhh+
Czmpli4C4x57Qe7HyHsb09dUGJ8r373yEnXnlMPfNo0620USohb9sdHX6PP5i2Trw9mGToRCIL4o
z+fcdUs3GkCNgklz2r1mwxZI4qxH6sKZrkVDGc1tuuymUf14At5LnfahMzb2z7eX0+b9Ej/iZLd+
DSI6ELBbKGdm1BXK8OhIZG7lBbKDNkUt/Bhd87VRVuDfmt8iobz1mEOxYV5k6q9SCugUpU0iwTnk
xpFHujnnVjqEw21CBECICit0EzGmlTlyEI1t6C+DHx9AG/rfO/R3C+Qx+rbXA2zdK+8AOds7Zsm0
2ZXr0BBt12hnRV2yPZ+/TMeMpZcsmGBYWax94tIY0D2zxGQetLanOvv2S3s5GrfnimsE/QdnYhv7
C6pjWGWLLuxWRZ+cp55Q3M3QJxHuSFP87dG24qZMzqbfw0aB4oJB6ha2ORlL1KaGHEIwFBrWI8bg
V2MgwBaOJ4OOlso5Sly+uVNGK+Y7LD5MxF8qivInwi+QtrVbH3MELJyHQXxvdaxTd/YAR2vnAum7
G0RdJm3gyckXN4hAz8MZnevROc9yQ/oHERlIsdCCbPP6a5Tpdvb9cXr/RT3Af77q2qTbV13azTf9
r3b+9Ev1VLL/1Stbf3tN2bW7q/+zP/T2B/3Pr8eR72b56///vx9U77v1G8Rp/axLuBocPYMmP36j
x6/71gcU35lV/5NPXrVUuU5Itvw/f3F9FXUV//Nrw7D/ImqA/2xwBTDSk0fzf03+7Xn9eYpv/5m3
vvqfx3L2k6/+v9ydy3LbSJZAfwW77o4Ys0RS1GPTERItyy49Si3K7ojaJUkUiRJIqEBAbqljImYz
HzHrWdVidrOcnf9kvmTOTTAlJAiTlDK7jTE6oqtkuW5m3rx53w/YidPZ250WUptXJO6w8qF3dluU
PjHeUHr4N+vQCCWnM3e7LbgG1RzkkOuPE5aOvrfX6tB8pU32UfFrOF2zEOBM8AxjkPR5WgjUIWAX
eif/lIRxvBzyFQhvEtkXV8KYjUmYPDGhFzz57l4L84M+VQQqis8iARJjGVeB81HiJM26e3otOZJ/
56BF6QFJv2h6NWc/6LboN00mLSag/hrH9EQXcGIAnS71KGgQtMGuw8DhDgiiTJvUjqZiQIIxTijo
HiDTqAuhd3fxxrEESjxwf0eSajDmjExsHBHoKaduKOi2oACKY8SBVTo77A/BJ1NcsWXlAzVN4wGO
t9/Zo0c8vgmatz9ReAkDvR2SrUjXx2NZYKBxXLCLMed0+Z19JhVhNoironRynj4Ddeg3IA3y5ePX
Dbt7Cao7Hb3booEevZCWwl3TdwkFou4yS54ye3QE/TUPBc63327J5eJjIW1QPpv79fb5NSGsA8kl
bNj1y2h6p+t/04bGyTTZIfxo0T58EJkgVYkUUy+R0qzDS78Hx7PLcAz8MVyuPmLl4g/3WjLHgn5+
OwXpN+/57zjTPjPaKCWSIp86FMjzl1gL3RQaZ/fQf8yRANq9lrjGd0jfLS6YcH+Z9+3AGNokc+E7
b9zLlzCSE/V3Oi2CWtI4pVbtpRab9qCwfSP1m0f8UhbrhII3Oy1MXhgAIdLlZ7N+IX8KlUgm6BXa
X/MkQM8VCdABo1KhcnLh9VdFQbdFXKVLq6/GUQDtox0poN2F/el+FPX3vyPWMb0AdGZOs8Qf0TXH
wzMbam9X+m8u1f5Dm/31KLIQyqfm+okwmoYCVwnQFcu2Q8BHRJx8thLEYC2aTuwyPWv5Nc70IYXR
lQr2WgSE0IOoTS8+Wwh291tYv3hAGqcAyIZJcXE8/5uDFjIOMS8d1PUHUZW1gE6vdUhjO0KQBYNs
nAygZ68jDjqokdaRG3dGuj44nrHbFk0WW1biNqXD4vwlRImDb+nfaZ5/G+HrePbOYYv0Jdqu1ut6
u7g/DgnUSvRUfwU9NcjFj5ruiIJddD0a9hLgr1V3aacCedCMB1vYcMGGCTtnLxeUTmt6ct6NnwPW
WXoIggJKIWlxsLSsG3X/rsZ++wAah8WTg1/cr63s6BgP+T2cn1806+aZcu9I/B0xY3Dz0eS57vA9
gjykT0kHveIrkN2k+99zdXQRxengxnv2c1acPfvdFmk5xHiIBOqvwHmTcNAtKNMhzimRrh4ZrdIZ
Wn8WA+j2WuQ9icOrqWKAQifHl4DLBzlHj/h9uhDJB0CLB7bFHyZdhpunAknXKzjT6+8fNUAuHr0Z
o6F06r0Die9RUN9YS8/Z1ddB+yP3dZ/6ibp7x9UrlWaEPxsb6Tl0VvJ7LVpvckhJJF19/b02HFJG
QZOQrr/G2bpM03J9AHizqZOUDojWAyDIS7GX9JN6po6G6QBt17O3cfeSRMz9Lm9/VQFiSLikwTTO
0F9pN/rSnL598nsIcUow94m2S/zvgAwoulmg/DbPxenu3yF/C7WXAoCli8t2b3QPW9Sd0PPexHeb
p/6u9Il56fXLpHsZrEYKW/HZHgDMXzKciIUQBtXfC6I9W+iHT/mxjE6JxzozNgoXdQm0X/sLRuav
/n6ZFyrJn1SaU2VJcVSPUjaCOnRzfupqo/9DSZwt9vKcSPtnK49W57KWfimqRulH6+8uVv7yEhXl
tcp/ZB289kTmD99HYarSEVPRdcLv8oyXakZ27tEsTKORmgcDNUtUuT2Q1E48b3YlQ/hJcVoH/ThM
Z/nYAiv1Oq5gB0mczJJ58GERq/l4YQDKrUkFgCv4fjJKFsEfz8IwjuaTP9UtIxa96zKXSZpNw3Qe
XKg0UnNVt47MgHFdp58kt7WwPZzhXfRrZHYo6Jf0Sdf9vgvH0GsWjoNBxj8WQfJLoDt2zcNFZNGS
zF9xXi0N56NpcEWdzip8D9h/V8Af0NpOXzYEGxzNM95jFo2krbdNvwcoC65HOs3VzECRSxFN1xXm
+1Cl4yUVBXKGi9HbZK5i82fWI9Q5f64rnkVpNKSKwOxdTkKdvfmxtmxhK6bUn6aMA5qpxfI4BmKx
gAf8X4afg76Kw3Eyt+mVTr1msddv/zLKQwNFb3kfy9oV2Z/UPFdZbgAVcNHpXeFeKqqsDBgN1ceb
FQT/HCph/jZsD9RxFWUjmo3WCheUPrPe6+/vSt3lKpAjUOY/Dy2GRsK8jwViZeNcuim73iRCajFV
cVwnSXBzui8wUFQ6Be/DOJyrfwmOFqNwvqAWSTObG3mxKCljFfTz+dTCGdlW7ovfJLdhBWtYdj7g
zif2biXw4noXN/m9iq0rpo7THexfud5ooRH+Ls/yub3xnocVVpRM8iHd992Po7u7MM2eNEIDUhgO
cwt2JOlKGrS0d/aoafYgDT/Oo5J+chHRETP4Kc/iB/TFugfCoqxM+SadnvCIM2Z747HrVP2n4rhV
w8Uuenv575c0KRijLwGZucZ4KJsfa8yXFetlzd/9RqZOHx3btkUkAOD6Fk/TMJxXJZEUNrkCvgj/
Fo0SA0fLzj0vT1DY7BUmYRoWilz0Wx7ivCmvRJcO8+PrBZ31SAw4TWAyQtMVPX0ApCoOlgasAajh
U7q8TnNHV91OUcQuGw5DZaEGj5c0+lsnGwr43/ABU1r5Hb7fI4aLq7lWBMq37eGpHT2G6VBFv9o3
7UFpOkrpuWzbAB6kz7GaT2I1DhfTMh6kbs/1UV08qPlMpQZQ8ZjMT6/nBIyyQ3szcASq5F64bvY4
zedhZOBoqB6Q21ezYTK270zqwF13+/UhXl+vwt+OS01pzGr2J1iQZg2uu31PgX5wJv83OLo24AQ4
wWzz4+vp4cMc07jqzGn70OOBbF8dnWzd9/ujurPJV2eJuuL47CGlB4rYNWaHGsE+zA7tWuT+0op5
6cP40J6sOtgeCONMParb6SpKPLzrc5Ugl4s7K/DswVV5oUYqWXkikkXvShwXvL0krtCydH1xBozP
LroPbVxINpAHwOqh4qClJ4874MvwTsUGjL46H17mK5WqUVjvzpDSPVd0XKnbFVWFvpYeABP1wt7F
dWTdoU7lcd30APtV3cE2zDYF3R0JlbtCvpmqqGol6YIzZ8DqVyY3V1kGSZke9qyizzZz1pnhzjvO
01tRC1f23PWw54+Pw7AGHdJmxnXfn6IwowW8AaRJwwer+2mRpcl98CHDVXwX/BCcZEmaZHmdd77X
2fFwkOWCZ3i4FtMoZUnzr1HdorQV9aBDDO6IacUPdd6hLmOvfYiMaDyOw+BELbLyHcmotXXQ4SJb
6ZlLrA1kQIn4Yn8Inv61iMOWFyUjipG0HtwrF3j5HxQXlEbx//7bfyxu5afT9AFPDjt4r4bJTJlb
s/ghPgCZs2c29Xpl9SaaJemb83CRWVzxqVjG9VkNQib73hpyX/zwNlIJo6s41V/y+VhZHiBprqn7
prou+ja5HScg8EbdYkZGM8uAoDyJFg0eLu9M5QTxbs0daNnNKCGaBHtQZK7Umzh6M5pG6g0jqmrW
8HD3AyztGsgeeNC5ussIp9QA3ygEvp1jqWAlrp7h8v7lWZJDU/6jE7GHTUKPtZb5jfnDtZknapoS
ULLw6+Ha+g93aW7xGR/v5BSzh2SHNLqz9ruzzom5Jdf+kNoajK5ydeUeHxapCm3alfaXzmBT9ZuB
onlFZ53c2hIBPybpuIICyUp03etZ/llFlpzVVWWuYM/DoZrbvng68bpv96dZBQd7HjjwX+hPafkK
2z4yTQYqH0fBUaqGtvWrs5Vd8TtguJIl63R7Y1eoy0iH7Dk4mUWSvGTxCF1w5LrIX9FAAly/ljjV
/cNdIX9lMqCjX/IyCSC6PyyCqtnX88HXThPABoN8OMaOIoPReoq70IqHR3OTz4d1+joaDOm9hx6Y
09EwDy7yhUWRS+geeP/fr08GJ9efTt7+ayDEI6mGK/RPB3qi0l2a8ksZA0XZuxsRVyes14hwj5Fp
5tSTQWXEf1/Sf5cKRDXaDO3OeRYbotLJiODehr/TiCTdXyRH10gBEY1MWDI/GstmeeQtxeJTCqIF
lpKdlet/IdyKB5DxI44QT/I0ubNML9ILd1ce38u2WTjI62LHOvmhoh68DPZRDkdSFd8tqfBSCGuz
6pfBLRzvNXtmHsHhikrzMtg/yUuwJWNd/rvT/q9QFybVlEj64FJJQsoJ00cO9snV6a1TJJGqW/kq
oBlVIcS9gy5zTpi3RtE6/bmo3ljn1dx2oWMVSxrvQCcqm+vVD5RRMfBTZiZxPmkFK/2+7NvPnxtu
b7vcRbhI7vC+zOyrkjEiTH+XrisU5VGWJJ313BdTk2kaDg0kfSoGXMn/Dihu2Wc63nqn87an6ps8
C7IiJUlaFAb+2+IAsixVtCRwgcUubfZlYkSva35tuN8KMr+dlCrY0zZSqrTp/w9SKMY2sQlvheuU
TrTlUz0iFpymlhTa6AFB2tOZep35r3mwvVcZEliQVA3NbLnZ4zCeRLntAl/31LYFmyxArM7Geh+m
j+Ekua/E9KVZkIfNq4rzYlU2v/wCj/N4IgUsZoPyYKWNput234aSimJZO1K45gr2Q0qir503vueB
4E4WpJ/aSPCR7N9/DMXDaY6tebAH3L6LVlIWfaTFvlNpEtZZTGvl0ZaP5B2erFFYxsSBhxd9Gg3R
1Sp+DB9h2lMGeswX4UN5w9ImwJV+TympU3MbrA88kMZqY1dat7lutp8mVPBY5NuWeUOucN/nxKlT
CwlMRnWH+4GMgApzaPuog/yQqdjerTTNcsXCj2FaITDmOXkAi2PlQj2EtvPchwQ6V9l9hRp8pNad
R9k0r6omNKdyR8UgTu7J47AJWEZZuV7deQRfz6hwycJKkMJH9t55/reQLMY8nZidiuBo+0gCuEji
MTix4PooUiXfSVWy3Xsengjh48zerI9Y/lfMFEr+DV5er2LimfisbF7hQzRT31plbD4cmFfUMOeT
ShzTR/XDNXH9ij5Fuyl39MqLrqZk46PyAFhzzZRSIANL3hzTw82PryeJwV0lkqmHzbmyoAE1ZEOK
es3+9Ha9VOd/poDbEh5MxzOrOGDhc5SRp18lY1oJu8P+eCvBYku5xE/kAW5RJ3ZGWt04sc3GVQdu
/uwP2lIl/oRyJb0b+gyQM5vV17jWP7IlcDgyAiqcpDZB+7BqBpRb2EK146OImTSkUDcLqMQ6GcXi
hzFnUxSjUU1dtwwwNRfwego/SxbJvYVtShZ3aaLnDvrLv8u7qTPNmNREr14aNdO0nMiczKbftNy3
c61J2ON7dKxNaMJiqSkepMaRJJBbQDde7Ga/2nGSLciJtcC2fcBFJtsiw8N7OiahlHoQQ87CGX2k
2PanyhKaPgTFdXiXD2MiCfQ6wQUe9CX9v7xxH0bH23CWjEhOYJnN63mgQEqpwjSxs1k2h5c3E2Gf
5j+pXc3R86AaPlWU6mjr/AlH5WtYG8XZUrD21V0YfArTsaVvrI17bQn57a8RVp/dMmXPg257Mnm4
y8po8FHWcfIbHUcS+F5c0whjc338ZjI5SaOsUgDlQ8s4yaZRcmez630POugNz/6U4kMbso+OI6dk
SVvM9WBdjHVLWjulFtcSA5v1hs1XVtMRxYfR1//y31kYjP/w4T6J7NoWOjQbunbQ28L5g4WKmpyH
lyv359GwqhW0fRgNZLIn2dQSLiiZ7lhgvxUs+GiSdkGi/0QtRpVEQx9iBB9nktlJ/TTtdUeElCx8
trQOZn16AVsB6uEVXyBIR1W/m4cncUHfJ7K47VTp9p4HKV1ArvqG2j7E3EXyKPyXdhjmtkRlZIqB
+fH1LOIyQsU3YDRUHyJDQ7XlRVu6zbq6hgo2/OY4WiyqnaQ8EPL1l9/zeWXKPLNQ3bd9jWViN3jp
+KhWH4QPo2kYx5WcXh9xrGVK10p6X8dHMIvCorDimu34CGYNpHeMCs5DavjNpWmvk49S+wF+32rq
nAzmciXpAW1ILR2ILCJ3qDeJbaV1ZLCh81a//GcS3CSzL7/rjJCr9Mt/zUeRnQLJjDX3hchvjipZ
cvh/PMBV88cqg2ZKjDvgj5OVB+4jfoif4JZ8m+CdWlhqEWN83fdMm92ootN3fNTxn+CHIcnZUgk6
PgTszys2CLNM3fHwczQbquFnm2P4qEIpeOjq+/YRjDumOvgGZc6qddKDG10f+dHwwe5ds0/JOuMi
mBqzjzcZRr3Znvp2fljJZnb3xJb3L6rVP6YQkCbOjzbVeWBx/YTq/eC6kpXv5V3HtOKO7xVZkebR
iXDd9yBY6AuchYhXy1ZdTfjPXxyHolvQWDKuyxumjMX86KI2Y/ipSW7tmOHK7pCv8F7YVc8MstoE
tkywJyTYS5nqP6fyRRdmfIeRD9MI27pgJio1+CZM/z/X2ygT0z+M+x2l+dDCbXsTZjc76SgdiniS
Wjk9Vumw2uDfxwqTPIptPuWjCY3sFsZq8ykPhqe4bo/VFIZigZZRI656Ql89kAhTF7j1kc3Vr1CH
Dz/V22SGWmqXq/lQIA3c+sCMjw5WtHKtdoj1kSOF2B3TYDW3LbjViq1XyF1K0C0DgEF07iT3I3Rc
uT9GvbjDpYO4GCxV95qP0J3kqizEK2FFqZjB7L7rK/K4s0RUPds29FHEXLQ8P4uyrOi6fRneRzYH
8dHuqFjlPB/ZnsKOj5QVGrPPo7Eaa2Fwkwwp8DMo1y4hH1nDN5jnBX760CWTWWrGvjBpzaz7em2z
QNSniDIDWiRLvoyE4guusNJuzUdw41h85Itp8ClKJ1Etk6c62/1cHwdrV/AgpY7J3q1E1jo+LJY+
VgUdFg0KNEn5cJwPlK0VdWR+nauopnleFpxQ/Itfxg58MAvbA3g9HwEVJpt++T0OZw8GpGCl58ex
ywEuFCvY6Zt4JXwE/IvnVUiB4I9FOc+fyofoUtzZYM2/KOF2VfvRr58JzR4X9o364tfWq/tIiSaV
/ZckNrOnyje9R0omTdQPmQvb3j1gNsPmjISyuXTyT7W9i/L67/De04lQop3FsbZV4JapIcc0rq3U
+fhIwD1O1aPtifURbZEuIpZ70EcuRF8G1FW8/j5aZZ6MsCVsx6CPmRDLGWWEfSs5PT586O9UfPvV
5GMPWttpTtN628chs6afmezrRhcOSGDARWiRRttHHas0HsZ9Yonvto+xb1dhddSWhwSRj2le3WzH
xwv5RHD6kbkj1sXR4WHTxX07MVDXqcRVKJRPs9kHWP7bRgSWxp5am3nR75ePRRTJujYpFuDlNteo
MSutLMr73nzKwgGpmzuZQ5gNrOv4cBomGFEWOflo432dL6ohch8+lpsv/0PM+cHiLjTBaS7179f0
szHXsq4RV/4cTHKkizIVGcLwTf11jXS+w1PWdPH5/k5Z1zSoYafcQNLL2OIoZvbqn/8PAAD//w==
</cx:binary>
              </cx:geoCache>
            </cx:geography>
          </cx:layoutPr>
          <cx:valueColors>
            <cx:minColor>
              <a:srgbClr val="EDF1F7"/>
            </cx:minColor>
            <cx:midColor>
              <a:srgbClr val="00A3E0"/>
            </cx:midColor>
            <cx:maxColor>
              <a:srgbClr val="1E2A78"/>
            </cx:maxColor>
          </cx:valueColors>
          <cx:valueColorPositions count="3"/>
        </cx:series>
      </cx:plotAreaRegion>
    </cx:plotArea>
  </cx:chart>
</cx:chartSpace>
</file>

<file path=ppt/charts/chartEx5.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Sheet1!$A$2:$A$250</cx:f>
        <cx:nf>Sheet1!$A$1</cx:nf>
        <cx:lvl ptCount="41" name="Country">
          <cx:pt idx="0">Anguilla</cx:pt>
          <cx:pt idx="1">Antigua and Barbuda</cx:pt>
          <cx:pt idx="2">Aruba</cx:pt>
          <cx:pt idx="3">Bahamas</cx:pt>
          <cx:pt idx="4">Barbados</cx:pt>
          <cx:pt idx="5">Belize</cx:pt>
          <cx:pt idx="6">Bermuda</cx:pt>
          <cx:pt idx="7">Bonaire, Sint Eustatius and Saba</cx:pt>
          <cx:pt idx="8">Canada</cx:pt>
          <cx:pt idx="9">Cayman Islands</cx:pt>
          <cx:pt idx="10">Costa Rica</cx:pt>
          <cx:pt idx="11">Cuba</cx:pt>
          <cx:pt idx="12">Curaçao</cx:pt>
          <cx:pt idx="13">Dominica</cx:pt>
          <cx:pt idx="14">Dominican Republic</cx:pt>
          <cx:pt idx="15">El Salvador</cx:pt>
          <cx:pt idx="16">Grenada</cx:pt>
          <cx:pt idx="17">Guadeloupe</cx:pt>
          <cx:pt idx="18">Guatemala</cx:pt>
          <cx:pt idx="19">Haiti</cx:pt>
          <cx:pt idx="20">Honduras</cx:pt>
          <cx:pt idx="21">Jamaica</cx:pt>
          <cx:pt idx="22">Martinique</cx:pt>
          <cx:pt idx="23">Mexico</cx:pt>
          <cx:pt idx="24">Montserrat</cx:pt>
          <cx:pt idx="25">Nicaragua</cx:pt>
          <cx:pt idx="26">Panama</cx:pt>
          <cx:pt idx="27">Puerto Rico</cx:pt>
          <cx:pt idx="28">Saint Barthélemy</cx:pt>
          <cx:pt idx="29">Saint Kitts and Nevis</cx:pt>
          <cx:pt idx="30">Saint Lucia</cx:pt>
          <cx:pt idx="31">Saint Martin</cx:pt>
          <cx:pt idx="32">Saint Pierre and Miquelon</cx:pt>
          <cx:pt idx="33">Saint Vincent and the Grenadines</cx:pt>
          <cx:pt idx="34">Sint Maarten</cx:pt>
          <cx:pt idx="35">Trinidad and Tobago</cx:pt>
          <cx:pt idx="36">Turks and Caicos Islands</cx:pt>
          <cx:pt idx="37">United States Minor Outlying Islands</cx:pt>
          <cx:pt idx="38">United States</cx:pt>
          <cx:pt idx="39">Virgin Islands (British)</cx:pt>
          <cx:pt idx="40">Virgin Islands (U.S.)</cx:pt>
        </cx:lvl>
      </cx:strDim>
      <cx:numDim type="colorVal">
        <cx:f>Sheet1!$B$2:$B$250</cx:f>
        <cx:nf>Sheet1!$B$1</cx:nf>
        <cx:lvl ptCount="41" formatCode="Standard" name="Value">
          <cx:pt idx="0">1</cx:pt>
          <cx:pt idx="1">1</cx:pt>
          <cx:pt idx="2">1</cx:pt>
          <cx:pt idx="3">1</cx:pt>
          <cx:pt idx="4">1</cx:pt>
          <cx:pt idx="5">1</cx:pt>
          <cx:pt idx="6">1</cx:pt>
          <cx:pt idx="7">1</cx:pt>
          <cx:pt idx="8">2</cx:pt>
          <cx:pt idx="9">1</cx:pt>
          <cx:pt idx="10">1</cx:pt>
          <cx:pt idx="11">1</cx:pt>
          <cx:pt idx="12">1</cx:pt>
          <cx:pt idx="13">1</cx:pt>
          <cx:pt idx="14">1</cx:pt>
          <cx:pt idx="15">1</cx:pt>
          <cx:pt idx="16">1</cx:pt>
          <cx:pt idx="17">1</cx:pt>
          <cx:pt idx="18">1</cx:pt>
          <cx:pt idx="19">1</cx:pt>
          <cx:pt idx="20">1</cx:pt>
          <cx:pt idx="21">1</cx:pt>
          <cx:pt idx="22">1</cx:pt>
          <cx:pt idx="23">1</cx:pt>
          <cx:pt idx="24">1</cx:pt>
          <cx:pt idx="25">1</cx:pt>
          <cx:pt idx="26">1</cx:pt>
          <cx:pt idx="27">1</cx:pt>
          <cx:pt idx="28">1</cx:pt>
          <cx:pt idx="29">1</cx:pt>
          <cx:pt idx="30">1</cx:pt>
          <cx:pt idx="31">1</cx:pt>
          <cx:pt idx="32">1</cx:pt>
          <cx:pt idx="33">1</cx:pt>
          <cx:pt idx="34">1</cx:pt>
          <cx:pt idx="35">1</cx:pt>
          <cx:pt idx="36">1</cx:pt>
          <cx:pt idx="37">1</cx:pt>
          <cx:pt idx="38">3</cx:pt>
          <cx:pt idx="39">1</cx:pt>
          <cx:pt idx="40">1</cx:pt>
        </cx:lvl>
      </cx:numDim>
    </cx:data>
  </cx:chartData>
  <cx:chart>
    <cx:plotArea>
      <cx:plotAreaRegion>
        <cx:series layoutId="regionMap" uniqueId="{6B91C3F8-E0A9-4FD5-B337-660E8D81FD9F}">
          <cx:tx>
            <cx:txData>
              <cx:f>Sheet1!$B$1</cx:f>
              <cx:v>Value</cx:v>
            </cx:txData>
          </cx:tx>
          <cx:spPr>
            <a:solidFill>
              <a:srgbClr val="EDF1F7"/>
            </a:solidFill>
          </cx:spPr>
          <cx:dataPt idx="8">
            <cx:spPr>
              <a:solidFill>
                <a:srgbClr val="3BB8B8"/>
              </a:solidFill>
            </cx:spPr>
          </cx:dataPt>
          <cx:dataPt idx="10">
            <cx:spPr>
              <a:solidFill>
                <a:srgbClr val="3BB8B8"/>
              </a:solidFill>
            </cx:spPr>
          </cx:dataPt>
          <cx:dataPt idx="11">
            <cx:spPr>
              <a:solidFill>
                <a:srgbClr val="3BB8B8"/>
              </a:solidFill>
            </cx:spPr>
          </cx:dataPt>
          <cx:dataPt idx="18">
            <cx:spPr>
              <a:solidFill>
                <a:srgbClr val="3BB8B8"/>
              </a:solidFill>
            </cx:spPr>
          </cx:dataPt>
          <cx:dataPt idx="20">
            <cx:spPr>
              <a:solidFill>
                <a:srgbClr val="3BB8B8"/>
              </a:solidFill>
            </cx:spPr>
          </cx:dataPt>
          <cx:dataPt idx="23">
            <cx:spPr>
              <a:solidFill>
                <a:srgbClr val="24778D"/>
              </a:solidFill>
            </cx:spPr>
          </cx:dataPt>
          <cx:dataLabels>
            <cx:txPr>
              <a:bodyPr spcFirstLastPara="1" vertOverflow="ellipsis" horzOverflow="overflow" wrap="square" lIns="0" tIns="0" rIns="0" bIns="0" anchor="ctr" anchorCtr="1"/>
              <a:lstStyle/>
              <a:p>
                <a:pPr algn="ctr" rtl="0">
                  <a:defRPr sz="600">
                    <a:solidFill>
                      <a:schemeClr val="bg1"/>
                    </a:solidFill>
                  </a:defRPr>
                </a:pPr>
                <a:endParaRPr lang="en-GB" sz="600" b="0" i="0" u="none" strike="noStrike" baseline="0">
                  <a:solidFill>
                    <a:schemeClr val="bg1"/>
                  </a:solidFill>
                  <a:latin typeface="DeutscheBank"/>
                </a:endParaRPr>
              </a:p>
            </cx:txPr>
            <cx:visibility seriesName="0" categoryName="1" value="0"/>
            <cx:separator>, </cx:separator>
            <cx:dataLabel idx="8">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Canada</a:t>
                  </a:r>
                </a:p>
              </cx:txPr>
            </cx:dataLabel>
            <cx:dataLabel idx="14">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Dominican Republic</a:t>
                  </a:r>
                </a:p>
              </cx:txPr>
            </cx:dataLabel>
            <cx:dataLabel idx="18">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Guatemala</a:t>
                  </a:r>
                </a:p>
              </cx:txPr>
            </cx:dataLabel>
            <cx:dataLabel idx="20">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Honduras</a:t>
                  </a:r>
                </a:p>
              </cx:txPr>
            </cx:dataLabel>
            <cx:dataLabel idx="23">
              <cx:txPr>
                <a:bodyPr spcFirstLastPara="1" vertOverflow="ellipsis" horzOverflow="overflow" wrap="square" lIns="0" tIns="0" rIns="0" bIns="0" anchor="ctr" anchorCtr="1"/>
                <a:lstStyle/>
                <a:p>
                  <a:pPr algn="ctr" rtl="0">
                    <a:defRPr>
                      <a:solidFill>
                        <a:schemeClr val="bg1"/>
                      </a:solidFill>
                    </a:defRPr>
                  </a:pPr>
                  <a:r>
                    <a:rPr lang="en-GB" sz="600" b="0" i="0" u="none" strike="noStrike" baseline="0">
                      <a:solidFill>
                        <a:schemeClr val="bg1"/>
                      </a:solidFill>
                      <a:latin typeface="DeutscheBank"/>
                    </a:rPr>
                    <a:t>Mexico</a:t>
                  </a:r>
                </a:p>
              </cx:txPr>
              <cx:visibility seriesName="0" categoryName="1" value="0"/>
              <cx:separator>, </cx:separator>
            </cx:dataLabel>
            <cx:dataLabel idx="25">
              <cx:txPr>
                <a:bodyPr spcFirstLastPara="1" vertOverflow="ellipsis" horzOverflow="overflow" wrap="square" lIns="0" tIns="0" rIns="0" bIns="0" anchor="ctr" anchorCtr="1"/>
                <a:lstStyle/>
                <a:p>
                  <a:pPr algn="ctr" rtl="0">
                    <a:defRPr>
                      <a:solidFill>
                        <a:schemeClr val="tx1"/>
                      </a:solidFill>
                    </a:defRPr>
                  </a:pPr>
                  <a:r>
                    <a:rPr lang="en-GB" sz="600" b="0" i="0" u="none" strike="noStrike" baseline="0">
                      <a:solidFill>
                        <a:schemeClr val="tx1"/>
                      </a:solidFill>
                      <a:latin typeface="DeutscheBank"/>
                    </a:rPr>
                    <a:t>Nicaragua</a:t>
                  </a:r>
                </a:p>
              </cx:txPr>
            </cx:dataLabel>
          </cx:dataLabels>
          <cx:dataId val="0"/>
          <cx:layoutPr>
            <cx:geography viewedRegionType="dataOnly" cultureLanguage="en-GB" cultureRegion="DE" attribution="Powered by Bing">
              <cx:geoCache provider="{E9337A44-BEBE-4D9F-B70C-5C5E7DAFC167}">
                <cx:binary>7H3rbuQ4suarGPVrFzhyi6RIkYOZAVrKTDl9v9X1j5B2ZUmUqBt11wsd7HOcF9uQb5VWZdmuaQ9c
ix13oxtOJSUqvmAw4osI+u/X3d+u1Xqld7pEpeXfrrt/vAurKv/bH3+U1+E6WZW7ibzWWZl9q3av
s+SP7Ns3eb3+46tetTIN/sAmsv64Dle6Wnfv/vl3uFuwzg6z61Uls/SsXuv+fF3WqiqfuLb10s51
VqfVODyAO/3jnZOlK6nX/7VzIdNqZ16XFTyiLndW6dedi9XV6t3OOq1k1V/2+fof7x4Nfrfzx/QR
P0xnR8HtqvorjEV4F1k25jaxzZsf9G5HZWlwd9lgfBfblolsQm6v2/fPPl4lMP5upvcfbpvQzXRW
X7/qdQlvcPv/jYGPZr/xuSwz91YqbjbO1Dm7ebU/Hkv9n3+ffAAvO/lkA5ipZJ67NMXlUstUfl19
vQHiMrtaBdlTb/6LUJi7tsWYMG26HQq0a3LLNG3M7h96i8Evzmo7HltvMsFm63emOF1evj1Op7AW
q2znXF6/Jj6wFGAdcIZ/gg/bJQxjRNDdUoGldLtMb2F64aS2w/No8ASWR9emcJyevz0cf4KxCurV
zapxVvqq/vqaFszehSWBBDV/Agva5Zgg0+LsYVltwvKLk9sOz9abTGDa+p0pXH96bw+Xu0pXr4kQ
w7vUJgLkf4cQfrzHCLbLTI5MTvEtQnB9E6Hn57MdlPtxExzuP56K3v3z7UX/ZxrUUqnXXB58F9aG
JSgzxc0Pfyx8RmD5UBMTZt1eF4+F/5IZbRf/95ETAL5fmELw5/LtIXBXfbJKd5alAm+rvBfGNsfm
F7d3sUswsihC4sEObXpaHO1iLLDFzTsg6P2zb7ePl89rOxzT8RNQppen0Bx8fnto/tT1K/u+1ESw
Z/NbQEzYsDcRYWJXMMQtCk7XzQ9c37RLz05nOxB3wybyv/t0KvY/P7692J21Tl51yyZ4FwsIKkxE
H2zOI8Fbuza3EcP2HTLkseBfMKHton8YOBH+w+dT8TtHby/+i2p35whiTpneS+EVjBGHWAJZYPm3
b8njrmAxG0LDOwQmW/LL5rQdhM2xExw2L02hOFq8PRSj87r6mr3mrkB2EUBwH12bUxtExS6FeINg
kzwslU0b9JIZbYfh+8gJCN8vTCFwnLeH4GjdvWpUh8muIIQKYsN+u2mEkAluqynY+M/9wrvdiZ+f
wnaJ34+byPv+46m0jz69vbSdVbgCWuz+/f+64cFg2m3CwCG1HovbBosEP5RY6HaznRBNl+F65wWz
2S75R4Mn4n90bYqBc/H2GNxwgEerkXV85R3AwmTE4sGwbKr/uAMASgLCgls8Js7PS2e1HZDHoyeI
PL44heTiN1gW+7Ao5PXrRmkQgd0sgK1o2DZwS7ADAP93ex1Wz+Y28IIJbQfiYeAEg4fPp+Lf/w08
Imet5LC+l8BfN0rIhhiZg+X5CQnO+a5tCszY/VqZ2Kbn57Nd+PfjJrK//3gqeufL2xsjN4NcxEis
vqLyQ5hlCxMjk93pPlAQm6aIWyOFgbAgd6ZoGhm/aE7bIdh8nwkMm5emULjnvwEUrxoMgx8EsTAi
97Hu1BHl5i4nkCcCnu4WpYlT5D4zm5+I/2bUVPA3H/4g8vdvL/KL1ZiP+08w9u53CMbcWq/+579X
r5nhgWQoskePZ0qScggSYAcg1l0OYRIOj1O5fnomP9P/u4E/LIG7z39YBb8BHzTLEkiDvuYOgOiu
hcD6ACf02PQzBH4PBc8I3wl+wgS9ZCrbJf995ET03y9MZT/7DVyfW9sji/o13R9rl4H0bSxgY93c
eJkJBCg2gQPiD17pptf5sslsl//m2AkCm5emGBydvf0ucK8h6c75Oq+vlLx+RVdU7JoCCi4wBR9z
Ewvb3CUmMNXEvNuhYaVsYvFrk9qOybZ7TLDZ9pUpRrOTt8dorqBQRjVA1ul7Ob1CnEB2bYJtRNnE
TEGAwBmUyGBr4hW9cBrb4Xg0eILDo2tTAC4+vD0At67SqVxrvb5J/B+NRgs0+vXgsNguZDZhPVDY
FTbXCoVKDMilCWv8z83P/UNvCbx/aW7bMXriVhPEnvjmFL/T32Cj8fT6dasAxkoz2MiJzb+Dsgka
bPVQ+wSWT2xPObxgQtshehg4AeTh86n4vdnbLx9Hy0qW4c4HqQP578hG811g/2CJmHf039TjBZ+A
QA7ONO9qMiYx96/Pbzs4P7vPBKuffW0K3Qfv7aHz6tVXMHR1/pouGtvFFHMOccdkzVDGGYcc9i1J
O4lLXjaV7chsjp2gsXlpioB3+vYIvL/4d64b8AAwcIHf83GPELF2BWICUb7dZf6lqW0HZsstJvhs
+cYUpg+/QaUNqFEFRdevWu1EYROhwmRskl4S4D5T2wQaF916BGDvNt3nF81lOx4bQyc4bFyZyt+7
fPtlsreCPeZeDK/gHQvY4EG49IfQBd/IXhB+Rx1O9pJn57Fd7nfDJjK/+3Qq773fQN6P9/Kd//V+
92L3f7+i/Dl4vf8xTTcdGDcas705Y+ulaaH/XpZ+BU6vfEV0LChDxoRChfjjPZyzXTrmP6DAY2vi
+yVT+ckCeXiJ6Rp5uPDDMjl+e7N0lKVVCWHjqnpF6TPorUA2lFbesScTEKBEGcG+zS17+/bwsjlt
h2Fz7ASIzUtTKI4u3h6KY2B59SqoV6+IBN7llkWA07VvN+Jpso/ummRM9937TxNG5UVT2g7ExtAJ
DhtXpjAc/waO0vtUVmvo/IIusHW5cyTTTO+c1JXqoSnt31CoDGtlDDXMn5TFgnu7SwkZG2HuIvl7
7bhlV/7qbLeD97K7TnB92SBomJu0jP3wwb+1q+wU+i2SV1xifJciYQODfLfAxCS2h1SuyTmlFjhk
Nz8Tf+z5+WyH6H7cBIT7j6cr6/TPtzdwt6QcVDxW4f/8H7VO+ntVfgV32N7lgtmM0/uyhsf7Pmw5
HFNgX9hd5yWQmJsRyS9NbTsgW24xwWbLN6YwOYdvD9ML8qu/2Izxn0zvtvblqRv8gu7eX5f7f9qN
oUX8ZsFOA5Sp+G9X54GsqtvW7+N1I18zJIGyN4tzE2KS231gktUa+/Y4tW3wBm6vT9jFX57eU1bq
h7fcaql++NbUWh38BgHMZa3jW8BcqBLNytd30TACFw1Bt7g1oblstEvp2DYzNhWMP3B9c1P5V6a2
HbWf32kC3M+/OMXu0n37neZWpw/ra/mKDhki41YPHcjWHSrThQZ1FtCDSRi7iz4n9aUvnNR2oB4N
nmDz6NoUjsPfBo4PMr0GLd4Zj7+ooA/gNnMn0/VrGkMytl9S25oyA9CWCUkwm1pPYfOvzfApwJ66
41YUnxowhfbDbwDtlA29S/G9LiH6nxzn1Me4PaHmRvN+4dLUM3kUWN9vMX89ZiLALJhjnoYC67OZ
VhNQFoU4kA7WHX83YYVePJ/tS24yfLK+Jleni+n9xdtvW4+amG43/L+Oxv+XvVoTJmjjhKCHY5Rm
q2o1vzl/6cVX79fbZOidb7YVqlsUl1/hjKYb/bo992i8wSOP7lET+t2316uy+sc7A3g6Dp12FPx7
27KguBYWTbu+uQTVhCYjJgcXkkBFDiRM3+0Aq1iFNydCMTx2RDLwIm0KBf/vdsqsvrtkIQ5tGpwI
y7YpEQ+nYJ1mqg+y9EFGd7/vpHVymkHRfPmPd5i828lvvzbOE6bFkG1D9z1EGGTstASvJ79enQOp
Cd9G/2XwqOptI7ZnaYuSM2q2MXOGIdhrKaHhMkFtsmStTC5rbgT7qC/qwaOJnbq5McSXssybfVMm
ahZoc15YSkWO7Ap0kssor2fIFnRfZ748ZkZkn+OWpxcNL3m2wEz7zuaKfvRq11neaxmEd2d8Pfz6
z6P7g8NuuMTvn49h9vffTvJ1elHp9bo6WuXTb46q9/DV74zjCPkDITlRoMfW/FcuvlD1xoqThwPF
flC+Dd58Q13HMXcqyDFUTEJrrW3CqRcWhl7aBxXk9i7jNgathK5PDg24wFLeqyDkADDh4HBBxb0J
Wgqj7lUQDsmCrnUCWWYOnaLMor+igkB0PtJA0MFR9yFrDc/HzJ5ooK2gGs1SRbnQ6VA4ZUHphW0N
1YL4aXxLi92uyi3aPt5qU9nhUQIaKhHEbGwMBmBVbSp7xkhOIyn0orWzZZFUZ1EeeyHHl5b2Dyrb
2NvA4UWPA5EjbGE2dgxC4PH4cXFu8r6VVC9YTS4tn88JGpQjUaSctFdHQ6SCxdNP/FGW8ERA2ARr
M6bSJk9sdEl1X8MTQ4sqty2LedcUc1+l4na1/VSS2PxBlDZUQttgPkAT4L+jXdmwGzTPdJTyXi+K
wC/3iI7juUQVCZwmD/r9DIXxAbXL6pL2Ub5I02YZ9u0F3OlLY+Wfkp55acZK7NitGJye6RPT8vM5
w/4ypUV8TuukOHhaNOiHGUPrIB7rukcdAwmBPm/OOMLQ/aZEoBaRUR2xrDjsk/LUDkR/mNid04Rm
M2ugM9pJGpTOh7Zs589MAMz5Y+0bJyAwhsVmwSI0YYVuTqALwhpniseLCOkodtMuiw8yy8cL0VUz
aRupE4pgKZDh8tpwh8Q+xL7Y7wK6Ms32IAs6w63M4RpnqH0GzfHVH60LBolAjsHlg80AlvVkCUoe
RiG1k2Th45jW88FnWeAEhJbLqk5Nl2X5ME9IDja7xbS1ZklukdsStJ8qFFTMTSYBhmgsGKZgVMYi
7jFFvymeaLAzS0ohF0lbB9+MqKdfhr6noSsS21waeFCZE+ohPk2lSj4bvr7022GY+UYapE6K22be
5APIDXN6DsPyfZMO5sLiwloQu7ms/dp36yaQLocVMhN5dpkN2bKnQfyp8xe4IfzSKv3QmAesteS8
S3DTego2LjyP+kjm80wYQ32IswJZc99qzCuWV3ZzHhCFrniqouPUzwrloN4Qn3Uhq48l/Hw0Mt+8
6oeszY/LQQ+w0RJ7yJyuL7rTKJUJdnLh94syj4TX1Drp4fllOUOZmR7QJEmP7bZPtBNmZbOWA6lD
p2W1X7h2qeNVaVT+Bx2n/RLMUEzmRdcNXgpJy0WcFoZnSjvrPpZ1jyKv982e7VPWCK+zonhpM01a
x85ZeszLJJs3sZGvE3jYJaGKMSflXB2GBSqdPDarb7jvosKJEfePVVllH/ug1Id5jE3LsfK+oI7q
C1jPshmazFN1pg6JtqtvIW77PWZk4mMqfF86dmckn1Kb+cfpINojZFfUbZDCS1XJuHCM3GpmaU4i
6lYxr2JXU3AhQvAEEqexsn4vVT7Ci1I2jeHQpKadq0Thm07BROuFuGtqr2y5hec8yBsX6Dt2KIYy
Vk6kcHmVy9A4CWqa98swT/N+HgVw/Mqcl1C0MNcdGwbXJ1FYLUCWbTZLLDOq9pPC1EsRyBxekvK4
YbO6rYp+WWiK4mUO28nMl1VI3SyU9iKkNHabIi9C2MrihJ9gKftgD/fY9GcNicnBULNscFPNkHYs
Ur23AhqZM5+U3QpbRVQ7KMqbYj/WSLB5M1R9cDSUgRHNzCiynC6OozM/tnLh1n1iXAYZ72JHF1U3
S4sUkXkdN4a8ogOvpNsxxYZFYuc4W/japmed0fvhkgd1e5yVUn3Tdm+teeW3AcwWpW7s23JvMOP0
qKC8OgLBRd900+Rz2vNTv287l6jgveDiKA4T++sg0oscesfe22kSHxhK1HuS8NjxTZ0rN+HaOvHz
LnFSlfaOHAq1aBsSzrLaZ2e9aMIlGno8p7EIZpYVkr0hNzu3V1Z0ENq4cVRtUY+TRs9Cq86cCEdq
Hg4ie18WQbbyo/Sj0QWBi0mv9lTOpJv0vj2rG/vKDHiwwJ3sZor1vjugjDulroyzwOdl50S8zZ0u
lCDr3jrLmm6fk9w+aK0C7RlhWM+U1HoZZcxyM6qxkxF0nBkBmRu4PulRfYhwlu8nQiyCKOmWkanR
fAirYW9A/MKwY+7gssycxkgWWaqMEzMjlUNREM67skLLtraTZZXx/Eh1Ml2QtkxjB4v6E2YNctIC
n+I2+hbB4ShLJAM1o75BLw0T5ctoEPKgi+KrIhjaIzMlw7cuQvJ9Anbzk7aTcKllmcyaKj0LQsUc
YidgyRMtEhdJnrolyGSW25XeJ0nEvDaqtVcGjQEL14Illjb1cNb5vc5nucWQnLWJ+gh8KlmwQJ7g
LsxnZZ4J4VAWcumYcQJeG66ymc7ReSsljR3OW3GJ7cKCgCLdT2NUhQ4NAgValehjpY3wPE4i17bk
ZyvGFrhGWXrAaAwhhRkN9GMRo/jYj+r4QLKkmSNqF/tNWNWzTOLEMdrMXpK+PczboFukmZLHaSLP
Wom6yGEDeJDz3NIaVnTeHjeqr7+FBif7HZT5eybEH04VdfnHWhPhOzgYIo/lSM10oJZJ1QYuFZW9
CPLya2TltsuxLk5QrPN0ZmWm4RVZWH+rApC1o0RkxM7Qa7Vnt+BWOHmnpZtZH7o0DOYm74ZDq2Pi
LE1Ev49YVcxSYUX7dmSTDyEYCy8IMuwZOseHqOps1y7S6xjKdU5axBMvy4bh2CqHc2EEwR43akfX
GasdTLqBuIOw5GGRgqcS2MT6kgx5/0mRKt1XaSeumK66L0rxYQ5sd5Q40sjIYVWlCWyeEvYVnqve
yxNCT4sMvMIoktVl1sfDAtV+e8KVqtzCJtG8KQo0D6ygX7ahoK7EZta52M+avQCiukXVldkcRQNx
fBJ+1mFAvLisB+FYui+PYUu2rjspMofGujg0E1XOucTSYZ0P9w/DwZMyiV2LFFdNOuw32bCKc5s6
qR8pN4dXyBzuX5VgnuY8Sc9FSQbPVOSU1NhVYahXSd1GXlBg043yrFzmOpijRurTIWQnedhepGWH
D4ocXweE61mDh2IephGdmX7cLQKE3NLoDbdoctuhkYrdxCiuetXqE+13YumbajaIZt+S9rVEve+l
cd3OmYR9W7E2dUGcX5I+DE+HPm3dPK+MNbaj8yClTiCGys15qOY5gr3NaEu5ZkWOlpWW4UKKUJzV
WnWOJXlXu6oWfBZklUUckcXaMXMwVMpi9SLqa4f5Al31uKhXIQ5L5fa07I6HOBeLsANddwKsrU/g
bbDjAVZX6DYYlsxeV0fqvTSqQs0Eby7zNg5czUty2SheFy4X9alfsTqfh7GlZypj4gTaXwanhklf
qEw2X4Q25EmKdFy7TZZJeTBkGB22fSg+D/HALAf5ljKdysDmB1gJcqlCorWjjLRYx5SDComQVp+G
HoVnyGg7T+Z+YENXYwpGMa9j5Lugvn7qyoZQw0FDVfFZ3/ECfAlJwKeTuSlzB4fQGzODCDXWLo6D
InGBFsAnNKTZqTF0temkic4++MzozFlOO1zsDZ1IC6cvpLzMZDQ0DirbKHPLnEUfSJJapRNyXX4r
67rLndboMuqQmMvM0bTML1UxgK8XavUlK9J6RgcFVig30GFCCutYFkNm7ccksP39LIm60mOJpkec
y+grU1wF80CEZFmyihwmOuR7eWBV56JPOKxC2J8/RmAD3NKq0ouuzuYksbqDPLQs7TCzSsFkmf7n
Pu4sL0n89qCMVLvX5kF+JPvKuorD0cN0aJmKL33e8m8qKToPtHw4a+3A30sDEqFZXhbEwx1DTgnr
Hi0av+mFo2Nl145KB0ndWg3BnPdxfxrhgDXnUvA+nNXSTGALZHQW2BWB25ZR43a1LXKXiSSYD+Dl
5G6NwchkVRQfxjaPOs/M0+4TEETiyCxqGoqZX1UmcXQUglMbkjRM3itbddc2hFbQw8v7CxQ3pZhV
KtdLjgpBZ7QL4nyGtWleybIDGw5uUnZRBKkKTxs9GoNM1D11wW7ALtxnArD0++y8UKAQXl9kxnFV
dH3qFkmn5hFu0zlGYfnJCLH4VMK9wznwF8mMVao5QxAj7MssrM5TORie6lV1aLdF+bHkcPAfONRD
ETmm2XQf8r7nAzhVtd84RjB01C1MkWVLi2SBBX7nQAY38buGfVCSgiOmB3oEh8eZypVVxOZclH3s
ALTRIukj5B83Wdj7jh1Sna/BwutqcCRBCfdIDrUBl2apQvWhoka07JsQPALRCUM5qqPVhzhKgtPE
5knk2KyLzwusW9Ox+qjaawvSuImZpSAI3cNEm2Y2RJUfO53EoddgA/ZADVScQ5SgB0FawltCKF5c
DKgtP0dVlXQz1Er7GxZxuxf39V5h9hCFdGb5vktgw7FFNHysZC73cKuS2mWqGjzM03DWBCIDYrD0
53nX4b3QGLQDzkN4FOu+gT1B2E6Q6mLhZ/7gCt8uvmI/qWrHb4IUlkxtXg6hXZ/dRNh3bPAd4XLL
bm5SdBBjPvz6z8ssgX+nrN6jr7yMJfTW2VhKWU5v9VsShBtMxA/84PejBDfpwQd2EA43tOBvKgD7
QQSUK3IEcfcdQQ2XGDWhVZQgKAWGWkXgBe7ZQbIL9DRUodoCgigKX/nODo6HlsFRTmMkT6AFi9u/
wg7+QDTBpKBdCPrrOLQZA+c0obTSSJQpzi3DjSg6NAUNqllkBXI+xNSv533dqWYO7LrVOFVpxsot
SwMbLvBfunIShvV+WPXlNzo04DqEWpirGiLUdhFWpJIL5HPqaNge3mc0jY40UwPxfl0pX6Zx/6/x
0hjqWn5OS98foPVd6cbv31PS9i4c8ALVy3C0xUj+jqjeKR0XUANA7bENGYhMPp4Iea9z0C4LKQ8u
ELRwgPKN+cl7Rprugp4RoK5AV6Dklv+Kyo0atcmGjUc/Q5cUNIrwsSfEBk58k4iqsQwQ5G1KrzIg
Vg75TKZ6PyiGZ7jaKRl98xjEQGWBGaZ8yqD2QwHU+9CXXm0YB1llLlR/5ZOvpAtPlRU/x35OKb6b
p0H5yw29JqxxvW6+VAyvhHw8lB7X9nGAOHNl0X6Shq1dIP6Eq6183sVmAVsLmmkenkaN8QX5yUVq
y6N8CJedPrdYGC/8oLwCtvuyKo0PG/pxZ703c1FoFOwPgucWRxSIQAKlVY/niFri406AY+WLTjo9
oi7JCXdyE7FZpIyLEBWXBcJ7NDDOgXoqnMHIgTOKulMrEocm7paxEQJfRRWehUVWO0aXPAPaD+Zo
lCPoGNg8oHGBYJ9QpWBXsiFmRekR24LtrOgdVOtFE4WRU0d437CyT1ZXOTwvAneIuqMgtCqHFLbX
kWRPhzV1TaP+HOriS5umF0OQ7kG01zm26eP50+Lchjic1gYaDCvNNsfjMjYRN+DPAdjKBmkG2Eog
5OvLuZR+4JA6cOJM2HsQ4ZdOrNPGGVpz9vTDR6imUEIaAhJLkN2EP5YyIdvNmucs9vPSU1p6KfNh
HRmfn37EdJlCGRcwIKM+MwL5B2vyCNgwJHBGUeklJj+o+3IP6AcPZeyZnNGPeYPxOUBIE8iQQbE+
n2glqxA4cWlYelrodZACa1PGUs4zotIZpEKVF/MomMleBbNBBrFTRPr86TdlYNgeSXN8VcRvO6cg
dTUecLIJJU1SW6nY0F5sCfC+ZdTOdZI3V7zt+0WVZNrYD6q2/wiemgGsk48+BzG1nFLV/NCk4AW7
LFFy3eQqzoEXyLhLE9Ith561e4jCrRaMGuWXTvtHfiGO88JOjmhqCw8c9uUQDTkQcMgxpY6cuMmR
h2p2UudG7ZEgMGdtYJ80cbboosF/n2UVApYlOIT8B9mDaRwapm7mfWzQhY+64NKqTMvteBS6rVUr
x/KzE55je27JyAS6IIrcVtuxU5rhYRsbaj6m6qreRJB6MB3IYwRuWMXGR6M14oUpghRIiu7KSvLA
QUzOuG8ac9bsEdziOWkqcUhF+MzCIuPK2VTuEQ5wRuDcExuh8Rjdx3BkSc1Vk5TaU4UfznEUxm4d
taELpuEcDq5x01aeV6GQXtHxLp3leVh7dqqtZVgQc11L+qGuSXvS1kQ4GWi2a0GyxwMSvneAuDTc
vgmOyga4BB2AQYZXNj52Gi4Cy1E4ukDBlyAaCdWo3oNNBII2UgxOYPJvT6vdtgVGIc2LrLFkEpMx
obaR4usDs6NDqTQYkNJ4r+DPVR0FQ3lZ1Gr99IOmdv9GnmP2FzK9cLQSmdhUiIiEhuIH7eWmivfS
YjBql3fK6J3aBKulgG+fN6WCiKU3n8l8bXtHqLQYKyo4nMPLJ+9okkyjvMqBBZVZvC5KfhSyDn32
h1Q+86Tpdg8vCX42NJhysKvQuDV5kj+UtFKmn3tDap/SGvIDubIuAnAzrME6lX7+9ZeFCulOqOMC
1x44kqnfjIzGT9vY1J5ZSWteEnsfdRB2UlbN/BwdWTFyK5U885JbxAkPhV4aG0Hv2k1UsKkyRga0
RSdb7SUBiWeCRYdWG/YOtrr0mSdtM8vQ+wbAjVlL+INPE7NMW4OLIi60h+18HfTxitjt4AkKnJXQ
wYy2HfDs1bfCLIH2TuLrp6W79UWhEA48KRv6vacqywre2FqA3mhSOgmlRwyyRmXRPfOWW5SGYQv+
HAl4yVBGOVaab8pT1IpVvp9qLxtws8BDCgWdapb1uXKYQpc5SoX79Iuh8ZYT4wbFAxT2bEYhv0/H
N99Y9QgVeui0UXi4EvQjC5SL83IZSgHWt1fnfd+FM4OwHKL/ANJsWEefgW2ftxXLFpS1AyT6c3bb
IPDT5PB2sAWGSAEK63/0Xllt5DwNQgDbNxeVXQun4P0qF9e6S5VjD50xt8z6lApcOm3Fy2e8vq0w
CEassWbEhp7LxzKxISlIdSsKj7bReQWZRj/pDzFkTnscXEVQlDV7GoRtGEDMCl0hENRAkDRx1ntm
BLAD0cJTg9jHRfaxAD7u6Udse6Ux4Af9ZRDCTx20gEW18oe28AIdWguralIXG7pftKj/FJjBAVQg
PP1ANO6KU8XaeKI9MYBAjqadTnt4Ypb788g3mpNc59EsSZtVSXPczbWdRp6VcTqz23KPgitXs/hz
U+JjxfI9EdHO8+1y1ST4KCiMBL5Pur3IluunZ7ptbcMx1LCzMzQGgRPHuS9RakImrPBiI/oABOZR
S4pjGoW3bNVPlfq5x0yUKq7rkLG6KTxWFubMgGR3oLp45ptt+IwV2eI+ss0XmqhTprSQwJcXnhyG
a0maedIYJ6pmH4AAfA7lEcUpyjf7HPxVEwiUblbyhvlogcEJLVUWXkQyKHOyDuNaMKCg0XHJ6ZHJ
1dKI1Z4prcyzaXD+NHLb1g2cH8CgJMmCUp3xSLpN29V2UrYmVCN4CU7Necp4c1UmXf7prz1lnMXG
K2aV7HAInpnX88YFrmDeB+qZoGOLRwSnTEL/kADDD8HbRDc64Rc+cPm5p+vuCOiqz6IbzlEZndqh
f2EWUHBJoSLhGTXZamU5/JUysHPA3sEZ049fLGU17obczj1/6JBnpB0w//15Cm7tsrPB+Pkyck1W
or0oVWTpI+vyacGiLY41MD5j3xQiGBzPSZwTdb3f4S4B/HIEORj10QghecXi1kVB8r4r4s9WLr9V
WKXzKkaJk2TJ7OkpjKetTvUXYmVhjX1AEOKziZXKJKhXDLUhHiT+fW/QCopu0HmTdjbkiAwb6sT6
3qW2OitaTfaTJG69qsHzUFr2vIM4dQZkSnxWQpmFh4p0PyhZBGecN2rRQaaP5KybFVDCsVRW7+o0
zF2dDceCNsGiaoyLUoflAQraD72hGyft6EHXidiD1sRsVqAo9mziSxeRxpxVrbFURTp8qiWUJoEy
QE7NKFMnAcSYMfQzZvxf5r5rO26c6/JV5gUwiwEEyVuGYiVlWQ43XJa7DSYwEyD49LPpnu9rVala
Ne7/Zi68um2tEgrp4IS99zHrILdWzE1bzoG2yyeVVVXEGnrf9u6uyJpsj9KuisDHMcNMiZuat+OR
IokaWEseTyN/nmUlw7ZEBb2fj9zLUeXNui60uVeEYmEyEKQ0IorcAg3qZUDxLK82knRPLNfWRhPO
duli32Wz7QQDIMqoOar6q7n4VmA06aETvUqGhYhg8LyjbJxqow3CQtZOqM+bJg8o8BKAwnhkTVT8
FI6LOlF5awPwlJMCsOPBV4HZ9M5hMk2yQ3Xm919+9IIzPRNUP/D1Vyrf27sOjIntC0O3yajqIlzU
woOMZw/GkN9zv3jEp65cwgvvMnpCAZXG4GysscLpgGjJNZMi69qknnwdtpXHwykz4tQs994i81CN
9ZUpvktpITLxLLTnRFIVvhXAnKdD0j6rdDmwBk5mZ0Wdo8sYia/iqandMZB1/n3q8EMmSz9ufedB
CPFn24xHfLX6hiM1H6RtVu1Mv7AiJ5/1nTPW9Ssllr2ZTDYAbFPl1wCLlywFlPBXsXyIieGqnhlI
7YlS+z5vk6EVR89t99NMxv0isjsgeQbUu10SpMVSRH5n/ZTEe6K9mq7YigumwkPTRjj/CEGQoFm3
8s07QFF/c8fJbfDaiNCpxg6upxNmi+tdORPrITt7U9e+nbCHPqaMlPHpQPbQtpNq5iaxSvGNFc4G
AccVD/uCc+bB4CHYAKKbWeceLrIV3VT0gO6VynoZVD+EWV2/VE22RV4mB0Yie2DcfnAHZ7gyuUtP
HdTF4TOgXORB4P10cnVZVL49G01SDPm+9Jw/qzZ9dgZxr7P63mkcHdaF/Eur9R9dr/VEv1tQwM6d
NZxAzuhs50qv9xZjNDHb0ulDnS5PnSNiNy/9DU3VlcEuLS0KCcgHr9WOd9mNSVdpM3t+m1QOuydA
NoV0EmFps0PrNgdC3Se7Y09FZvzVeeQfJ3lpYVG9ANB9pXggX3W6sI5iWUOo2SbSDJDpjVsrLQLg
O6aoBbTH0VYFt6z8/PH7+SsiPVvaVc/U8yFegxSZsV6aN5cCBX4xOHjYErn45Y6S4WiaCNfo4Lza
5cyDnGsWeLN4zdm4RXopqsvyYGomQzIsWBbX72IkVcWGK72EvEeFMRhBXYlJs7JMih+UtsgFkiHm
wNaENbOd0Bz6J7d0Xv1y/Oq2ix21i/nJLicnmEz/dnFLkgzEzwKvyb63NmBkyBpz5Bq9A/I0Mpho
mUWFX2ZxP3Re4Lq9tRGlTyKZd08fL4+12qV3y4NUGoJIkB1+EV3fLo8DbE/rz2mTzANQcIZLaGCt
AVg7GEG/NM6e6sndtKmx16t3kBGr+1bpelMO1fJkZDQap2yI3UbsnKUpYhOYaSxGR8Mip1+ZV4io
4Lm/aVh2LVN24WFCFRaaRCv/z0bJ6nRjR+7kGbBweCXYzMMZ3yeY6sWM1DDzo9diV6fO867cnQtB
I/AZyLnjPURXdriGp6NWwEBYQFc0Sa/ouJlmYOWsChmIFu8yUiCtsckXIULfIemmrXIzBPkDpqSo
jcBP7U/gvLzOanyZZKoCZSwgfDC6n7uqiw3Aua+8pBdepdVJsCGrtfZaBtnr9Nu2w8g7d6J1YvhI
1I7Fs12nY5A3TR92BgdiBljlTQtEpFm1EoWYTmyVpcwr79J7g2P+kpRACR4iqCj/nH4L4LRb1LVV
nRBdHipt3BpGFpaDjsfMjGrtH1UOF9YbroWZ7+MH9Fz3DAjng5mGTk3WapHe3H2nn3MnlfmK/27z
gJh+0mZLGejRCw3+2qfZE05pMDvTTTVemfO7t/hs6LM5d0NuZsKo8ESOelum8043qB+08soOXxnm
PCXuSavK3K7EJfDlTV1NSK4OidVcyze9e/DX2ZgUabh1C9EV+nQhuQHwjV1gIdVM+13KuuZQmVTE
Hxujy/sFXZG1ZG7BAzxz/KzFm5hnFg3qFOXGGulTxugty7NX6fv3ExdZgKLWoeu7rTV5/2pwPPiW
66LthW+vS/3msLSVHBEMcAzekn092Q9TWvyhy3EKdPu9G7sdL7Iq9PrnWje7KxN/F2eu6/tm7LOJ
F4TkWQYIbsLzaeP4VdyztVKLoE+zqJbyuaPFl9kjz/PQHqEzfMXleWdK1+GhhIi6JTKsqHqcTp3X
7ryo0q8T6b1m2gp6wQ+qu7OqYuvSa0ytdS4nL87ZYGc5kYVwggDarRNR96H0rIDJKVKOhax1dWVe
14Y6O7apgeIhQsM6GYw6aJQIOayfKR8tJOU/3sHLIwFlhGcBbD52ZmlsOrUd8OlNMo0ujVvG6rVU
NCOUXfStxRz5b2aGUjMSS4BD/aLjvj2sAhVJBzVtIO38ftrkAB8GvaxakCqEFU2zXV05oRfn92a8
sxPiqhJwJdBsk5y3966pboa+23XeGBrWuP0XSwk7AzlIeMTv6iiFRna4KtI6MXMgAVqP3vpDE/aV
UHAPrxXT3/mk62FEXQHJawNB7vm+AZpVp76/zksDi8uYiPOe3U7+GA/dsisq4BGI/enjCb5/lVG5
Rz4Q7XWQWwID8OwG0N4gxpiumzcBo68tEoHm9Tp2IjZ5uyNUHLusywNe6bge3adK9leCq9WUnV3B
ky9wdi8m2lJlAJmcdDlgNxXbUlQoKk89fjzRC68GjgwiOKSsUTz4Fee/sahVxxaWz1jcwTSzPXzz
LuDldO1oAnD1fjpIEoKCbsATNH/BsN5ehmFcYLZL+LDMIt/y3EgfaSHYBh5BWA11PCgje9DtrGJt
6x+6LVC8RcovKq3cRvLLeCpJ99Nr2i7IPUsmgBL3oBkiv1Z17VOJJlQbd+m32hoOXWPfFLP1oOsW
7J+czTtpZnIDSi0JMtmpYAJUNYSPT8LUaj8hPzUcdcP9ZES6e8P7mh5SUY8r5GUCBGIsmzqcUpxz
FMv9PmjtMk8GKbyfjTT4tq8y59jIfCtrci8nWxxKjBQ1bPFDXxl7c7K9aJH2IVXluAGQebpfahIr
6Zdb2ZtWUruYfSmWP9qxpLddSr9w5LeiGTXfzul54IpRJh4ln+yiqo7YpG8g2s1PI6JjwJz5Elh2
u2xn3jtglqTulrVNHVhO1e2UJFNEyNiEVlccpmXeNm1VBb4gCFeqqXvICuolU+2md5QKMwFKrgpK
BowFaMARZ+YY8czJgzw1vrbD9KxISgK7tu7c1NyVZqtb1PYsZ7MiIYE3sNyvGcYNc8caQI61RyT8
iL7RpaGirFzShyx1ZFjnRb9HsdwLO9ywfdYbLHDW5KHKyvJPstjdnlm6vTV6uJ7TmAZ64n3sF6MT
M24VR8/hTWgIuuuNzIkpG42dqvnRJDZqP6JSu5yaMq5t88nW/HsqVBEU6ik3bbXPTRd8wLZvwtEr
f9S0am/l0r8izF4wbT8CvacLfJDIE9uuilgZDaD0RhVTAMLwBpY6WIE+W9+0wbsqzK1svRA0eB9o
d23HvFiJIkNtbwmr75B5x96pVGZJPo9usEyN80W3YPgGMy8mcDRR1go8O91UxbjUYWE1Kgb+f69A
xfpkAuQSAOonA98VVmIKziJ3oc2eTsO8Fcgl8rDoehARmy+NN1Qb4PjLUHlKPXijTBEd2tOODOlN
y7TxWRHu7LnFy/s+bW0SN1PhBoM/B0TT9Mg8QqOUUvXNqfsiqbHwQ2wABWBvZM2Mbitnk9ww2pU9
0se9U4PHoQPfygLL5dlG2svwMNWTlbiLLGGcWRlWEgxL5HPrwFna9iBQqtgRY44dMASSomkYPt68
uMa4NYVqvjugNu7SwnlEHF2+oLZpWIEEAnLXSTZ+z+xWAKOPHDbo74P608kyi4LtosB29K1OeRE4
OUVYFtNzrs0tWItIAoPWMqZz3BIVCtsfN1U2sv1sOV/dbDYPnWECd9dWbqBcd7kDKLAPFSebqcee
gCyLCLkbpj4yJ0RsIBCkVQjeqUwqsyMwKUSpo8X599FQLE5HvK8gRhU2CAl8uRtbwMsS7mnACxH2
3LpiSGEz+qkMWlMPPLTFYm0McGMix+P9ErbWAIgSByspIS74SSAyza4Ru0XT3hFSyxtXgFM0mLgz
G7OY6lgwMjzlmpg7WjW0DJSg+Y+5Se/czBvCRQ4sbiTNQ2mkxgOR0FAIVANLpgWrj2mhdlINt3bG
VZh29R/OREBUaLOcx23nL31Icgc5ybRK2c4cHD4kYBipW6d2HktbhMOICNpHFuZQlpkKRJvSqCNz
aJT0rpyKe0AVH5RJN1nafm774o9etwSEAHJwqurW48bWzdWeLq0O3Jw1ketmWTj15meyLEjLGIBg
TF6BTHJV7TVgNskyNAePVQ+LoZGJyXtw7AdSRYg/vgCPMESsZuOmNMzPoK2NcQfHJ9Tcvgc3OQtA
6zWTORvvkbP7Q3g4F/OgVSQV35kZVSGenBerwj+Dv/cTA4FYBSjb2MlD2uaf6olGyv4sxwVIzH76
PDDxOTMQk0uPIEg22kflj0+lZ98QASJmOTZHL3djRShAT92jBP2GusADKabidNEoSudbjpUxtf8A
/jWu2Is/9UNAmBFDT2kDesNNzfje9cAHM31lBiZyUZHukEhlfXZMaydMR/FnIbGA/kvW+GHX+p/q
Ot8g171raPYzLXhSiOGGV9khAyN/9qY/jar+JEG+z5Sp9ktprclSePEMoLHCfnJNcsDrH5oISnXu
JEie39r8qzmPYKSn2WfZshu7dK0QB7MLVVnfW/ay9Rlswcyr+pGYuOnlIl5sqQOlvcR0mjvUikMm
R/DyZvIjA5sI1pXfUlNENDe/Ejo80HJudrAzweR533CnvpVSh65bxuNs1q8+En48Ewej772E+48s
ZRtizt530ZQ3o2A3/WhWYSFxHFVPtmD+7sfUMbc2/mG20+a+AIs16qgzR67Rh6UjITIBV6L2xyKi
mo0h9ZaEdsNjWc9/Kj3IfYfa/bivBsXZnGQMWp5fdDbL/MERtO6bh7Rx5ywGRpJteF4ue2Qwf37s
hl0Kq1dgOwRN0KkXjt9ZziqdU3ciGpmywuqPrsyABwTOz/tqqTvQm+6Axn3hVG0nL78WU18ILFFz
R7oXDaUA+D1HLnT1LAmOUZMMQw8OnretRhKW5Kmp1K2fsnu7JeA2oqIKajq28k8zd/a6dx9G0z0s
w3ejItF4DRHw3vkFSpfhuCEptIYXZ6GaoiBOc2+qE57KUFlTsIg6JECDfrzq751SE5NG21hg+db+
jGc+dllCKyOVVY2DP4ZpbgWEwEosj1JVgSHBOe+uJUTfT8wAegacFDQiQkjJ1p+/cbepkXXABiN7
ohwGOpsM4WzfLMSJPp7YhVAQwZLhU4oKpG2fZ0CzIjdAm8SeymHac99JBCQq5NBvjM66EuVeOrlr
YAbnx1zLQKvkz8mUGqaK0cVYoI3DAUg3TH+36hc6tEtogxUYZjaNNFLLrXet7rn+6ncx0t9Dn8Mj
G9GnEODHaupKHyC2kEi/Wp/+dqcgKLAseBCnzN1L6v1+qP12zud3ZiAz6YXKmsRO/WezHzZO3W6m
rr615nH/8VZeOjFIIXi4oQifAMo/Xd55ccq5rZF2IjVCTdt8QIgSNt70VyvPfyz8XLACjmOa6FWG
8qiHYszpMBwCMWxBeT+ZFDjE/merUig52dtsKOOSuFegKpcODbhZv/TLQFZE8Hk6nMEm12qrEfdA
D3tmyL1oJNn2Xvm69C1SiFjeINX2J95le+Zew4FeWFMMisq1R1fhmlX26u2RLbOqlI1osH2LQEVg
1JDXcSEF0U8mvXIT35sYA9yjNV8HVZO1A/vpULodZD73XZNkcnEOLWigGwGRGBQfVL4tHYC4lmGZ
Y28Z2ZWy0YXI/s3I6Ad4OnJLatgGF5N0B2+3Vg9TjyYfn80LZmbNAWEb0Y8Q2KOzXeQL66olx/1z
9Hio2dazb22EEw77v3y43zmdABcBWWMC0QoBuzNDLZjfZ6mCjfHK/ovVPfa6/KMhXtwN/OAO7Mrt
vnQ8wENBFh0sEdQkz97ihXhzX8K7TlAyC/uRbfrGCvh8bfUubNAaH1rAkFO6ths43aA+ryBkkuHK
AZLwrV+hiQ59+HiDLg6BkgCS9WBnIaN1OsQM/rbRGhhizvUNE6ILrNF7/p+NsR6SN08at+aaQYMK
notwQpQdg7G8VnS4sCE+OvQiAQgwA960s/sK1Itqkc6ok9E3Xrwm/0O2dJsZvw/sB5LAQpoKFxaq
W5CkOJ2KnD0xGwzj1O7yIkXxKkFID4Aajz9essvz+XucsyVzKZed0yK3B6gOCZZSRgqM7g4Z/Y/H
ubz9f49z9nYQpW1g8DAfUPweDNd+ICK7Viq4OIYDetHKp/Kdc8rABB025qfr++Sm8ZRa2w7aN/9i
GsA1QewPkpPANp5uS+tpbwYsAQngkeyLsT5KSbcfD3HBkiHVCFAHaIQO5nJmLA3pA53oI93bLNVP
mk43WmSv3SCOi3+tnH9xwVzU5+DW2misu/78zX0x+7Ri2P46meGfBNmCKcnfxqrgIAMdg+6i2PxV
q/FsDOiC+LJkdQIc0q1Pmi6QntzQLodejnclUX1pPqvzB0qdCxqHe3451Vg5PoTHUEU1HpbhEWpJ
zx9vzqXrAjVJmH3wdw3QbE9n05h9w7gjsTlaHNeosklLpBjzK9iXS8MAguID/2KZ2J2zYSA7ITye
4pGx3SKgUK7pekQ9dn+lDGVd8FrxXLrwzlE9MYGlP53Ogly4l1Y4AEhC30FGB5olG/Dlg7btIrd1
NqQAAs13o7F3dg7SOSa3EkgvlCwPamZCFgSSWz/EsvoQS0A7ESyWn5RNC62Ufl8r+lQ3SwxBqW1v
Q6vKvpWOc+WBvOAsnszg7N0fsgFIAN+uk2q0kV1+HamVFEZzY9E+plZ/xcu4OJoDKBsIldif85iJ
+xMk6Voc5rzPI2O5Ixq6FVkXzM3P3L9WJLx0COBp/HewM9MsZtD3vByDGRlytVBhySYXIhqfPz7R
l6dkoxAJxxAoyjMPo87KcfBmLODs6AAXJpwNyDsB997Ct2fuFft5eU5/j3Z2Q6VEzrltMNrSuBvX
1olDXjLrirt5eRDgOKwVHQea8+mpTqXbVZB4rBOP6JjUD9A+iaDjdGUql+z0qvX/n1HWhX1jPCu5
GAOUiVGWK9LA8A/LOEP0aY5N+j+cztkRbwGOltrGQNJuIk/8qKyvTmddMQUXjwGQSvaqK7vKe57O
Bm+dJ8Vkrn7AkBD102Zd0hA3QrorJJ1/Jei6uHZ/j3bOpQF2IZ8GhdE4HeKZ+9ECPqhGcT+bfht8
ivcHstDoQg4VDmSWzg4D64zWNpjGYTAsyEGpjfDcK2t38by9GeLsJAwT9wxJZpwE14qQVfaaKcrs
f3XeQNiF84nH7Z3+K+o5eYrqRo049cbJDDA3mrg1EBVfI0Fe3Bw8cB6eHmg7nIf5nGq3Rr8xuLgo
uc0ui7U5hqNVB1RceU3fj4TcGpRZ4Byg3vsuBQVdFN8ooOuX1A7b2Ha3GwZUSLrprkDg/bGZe//S
YSjQxQAVhyw5TN3p+ZZWm5kTKG9JStyN1+kXwB+SzMxuSZklwj6iXFsX45VB3x8MDIoc26pOjYY6
7tnZKxe/YqJe4C2US2y4n/2muhWDunL83l9djILG7ogT4TciKDmdmm9OwGwL7JcqIHPbCBQARVwa
n3NpIavAruzZxTkhbEZGFIzgd8j1DqQyh3e4TyMpIxNEk4qgXqjm+OP9ujCMiXQaLixyhwAlnk0K
VciqzAoNMUEN3ZuGHDHzoJvqK4Zo/TWnaTvk21E7o9BhBYrrPGQwFiB88xKahRziOwzqgsb47BWs
uIYSvzQd8MlcHzr1IIGeZ0F5Lat89KFjIRr6RJ02MpVzD3LLbzvAK7zeBhcCcTzwKWdW3FzKyq5c
WwBBCtE5zwFGMifOlffownmDnBIEbABrBR78HCY5eoVs53ERieXr2LGaozD8o9RdbEGDpab168cn
4dpwZ3NCaK1S1G1F0im9QUniDi2SodDKQ7/Lo74Zvv6L4aA4Av0eJKsBEjm9TXXWGJZkEsO1fQiF
nSR1liSr7aDKvaBAbfDj4S7YJUBeYAEZmBGI98/cL+0PmeoNIRK1iGA2+XcHUo+A94Wuc5trvZ20
uyX8muN/wfCejHpmDSfWlotuapEAjRC2EE805RzrIU9Kwf66yL8lavZPWmRIuv2tfPb/JjJ1WR/t
/0NRM1jkNyfhnarZp6f/ddq86D8NcNa2Fr8++58GHPR/I6UB44TWXxCIQt/j/0pNMbQ4gKoYjIqN
AhWUz2B13mhNIQeCHCVy2siEoMvGf7Wm0DMBwH3IfyDyWws/1u+ITZ0bUA+xNgJ8lAkZyC/v9IQI
LqPitZVGfgmCf64T7aV/naB/zLie287zIc78X4hvmb6tMMSc0RurnSHHuWqk+FfM2vmd+GsY9FmF
fUZuzzq7iSORJR8NqFynldo0QNU1jY5Kx38hzbR7s9X3f70vJ0pRl8YCG2r15YA3B9r81Mj4TtN3
BkBSkSflITPHQ+PVQWkaUZfqpKvLEJXrQ6N5QrNynwt9O2q6BZxgu66ur3QCluGV6a+r+PYlXKcP
SC8qZ8jN4rvZp1/JLKhZQckpjZoM6lR2tc0Uj0tzOvB1Y3vvE9jdV16ra0OevfHUApcGrQHSSBj8
c60x7Kr5XU9hPRUhKUBxma8FHpeO69tZrmftTdAGuBVz+g6zbKsiLAwwSGm5vbK560E5X0nk6y1c
DBeio+cHqXC1bDw+YnOBAFiM+lvt0S3BWI5lI/NNbySbDsNYhP7Y3KMSfG381Xifj7+KiqBGZ8EZ
OJf46qkzWWXZpxGT36AmfbeMItJDtS1r/+il+V7zfF84PlAj1bYT3qdsGK9U8Kz1sLz7CshdgjcG
+ZZ3iTg0BPC4LUUaacE3KOZ9tXpxbF1oHBnep7pdoIbNAwOaxDa399SE6oVn5XsI+EaTmcZ1N4UQ
lQ8LXDwchSN02Q+AmwfSAFKxVYEzNfcf79n5K7weftzDNQZBFxnzHPLQQSOb0azBlml2Mw5FWBGO
9NEU2sp/IsNwAO/0pjaGK67NJcuGdCWEaSE1Axj4ma8hUih/pKrGaazVq9+L+7aRwPJnjx/P7peW
zPl2ABCIDCsEZ/AsnAWowLSbKeg8aVQaz03Z3tcA8IJpbcft2GyMwkHal+47zjdGSY6riSmaLPY1
OVor26auHtp6SZbFCUi+RLPLH4DIjwVwNSNBPwdbwx7pOYGM2AYst63fdnctXyIGFrfC2TNme28A
ConB0dci+XhugNddOGsARoORANcaoj1ndnvJPK8ko+tHtek/Z664RxeFA3f8GzakEcBjgN4wJDZt
uVnycTczKG2N5fdp4LEvin1h04A0+dd5VoDyQQ7WGUM133U4fjOhUGxGrjpFjwcC1Bcga7Hbi23t
yk3VoyCt2HZZikfdrwjaBtUTErsQnR5MnVhutZ0tGc/2ApY3T2qxdl+Q8bqSBnQIUguWFSw+CDy/
uujVMnfOtseKcvx75gPm1nV3qfjWufNtZg+7YhZHIL/BIMsetQL23PHROgRKXhA0A+SQi6Pvyjgd
HHjFxdfZ4/E6IBXNPW75cdI8dAd6y+cqGln1tUONFJq8fyibbIZh/oXr1lmxX2YoAKZ1kELDGlHG
ttaglxg9+jrk+7yo72XORUiy/g6KRjce14lkGTRlxKEZqgQyzk8oUXwnrW2v0MFbS+HaUu9FmPmj
W453eVc5oDaWzxLgoqCvq/vCp1uf8pigs8DExzvPI7upzP+AVjSYnkvSQCcVTLM4d63PeYEdZd5L
sb4LEIfztR+PbsiAkXQSx4ZwrxdIGI/VkDTsZ4a1Xe3uutbAB2/sOqbdN4+xNszBhG9t54+ZU4h1
pSLAs7d1WftoFuKIkkgkFvcJ0MpDlRM0dSLH9Xc1ckmgHnYHmuUeIhbxMFbHWfK9UGMTuI6GCiZ9
Rs+vWPJsPwDbXULpQJDlU2pDXMnBwSPLzs7lzcinkNDqCBplUlv+sUCxuiP+w2p1SG4k3LRvvCpL
LMbjrnAgQQcVgSl7VLVsAhuVurBX8ytaZ2wK1FHwJ0B5Hc/mMIF/4D+hbvkJcszxPPZoCmTggKAv
2rHojKQFnxT9UWJhDruhY6GR0rAqsj0Z1QYs5j1zeKxcebAbCUaqjtp03AE/G/RqiQbABJHe2OV8
ekxpEXodwjBsXEN1hO4VEcTN0S8Bn+E4hK4aQ3R3+jGgqUbQGAoqDv1uGuh+3eqswt8ZHCuPvBA5
7hRVwLiWW4PLsOp4MjRkQ9EbQWagoQ8+zrGcdqPij3CO96VeIn9Jf52BkeElo/wntP+TzkrjKlsi
1+JPLMtiWuF1wcPKrGfPnMLGLPaOqWKgEZN+3Rpehmaffx2A5qDgiQicEynE1jHTT8Kar1ioS0Z+
lYl1kIhGiuH8OV76DurqowVUt9ffucDo8npOJse68uy/k0FY3zA01UNRAB4sMDpnrk0BTfu2Q0kp
Un75M8Mt7hnQi1VzXzk6Gky6z7XYTjVKN7qZYpRi78uaf1nfVMNJP2eoygXDLB6ZN3525+qYGk4I
QZPoY3P9SxX2/ClC4QSFLahRgBlw5maOaE9Ti9TzkVjWDoDIRhVof/mhHLotLOh04L/EN9FzYnpd
bOsG0MnELYBq5U0RXvkql/wkpGSsX46Sico9HpY3viAYAgrZEsDttcoec4ARaL28TqVORgHFdXeM
LRtQEtV9z921qQSMBf3d6vuvPXvzFc5WY5aCCBQR/Mix51u34wX6JLXfi8F9/niulw4HyMcrxIiB
roiX8nSusupyYgExHS2q+toa9Ia5JEZYtx0X/9cdqWUau66OJpihzs6+6P6OgmBswwr5aQ/QvNz0
vn9s+nwvJlzbbLoCEHhHc8Ja4P020d0M0Br8z9laMI5uJG5v+tGEli9EyxjNsqKBkLgoFajScoNy
dTwR/xMa2WSBwPP28RpdiMncVbMIwk/AnCHzeLpEaJRlZ6D3+JEwv81DFnup9QNq+3FVXwv/LsQ9
LiotyDyC57zqNp6N1FK3KavOj6xiJyY7ZlAeKVIvai29KurDIl8pJwPKg195du0w5IroRdy/srtP
h6xYP4sxx5AthSOGh2NyHJBT+WZ1dEH+yQKAM+L1h2vUmS98A7ZQG4AqtF1PhEZQRjuAbW2woqjc
gDmwdXS1ZawCLMHZozPYDuTxL0s+b9rGSCa0vunQ0axA74IZnxGzjF14QT3nNx4TR5GTl1aQpxmi
BUU33Jm6AJrdP+YlHr/M2Y/9qkzl7EtoagwC4nh98SAKtPuSzrZjxTeNqErP7otRdcceX3r9/DjL
jS6yeGzt7YjXxlubY3hTrCjeuDn7snpjE8arB5BeuiwG5m8na34zQ7LVnMY7qtNYwgvUC92bxpJA
nDZZb8nk4+cDOvzBYvoV3a4kOKWmcCr5F05JhAZp4N0Ve56VP8HN2dqIlek0P4LDcD/VsxGUhdwg
4bYFlntnwg9ePS1oh8WjBD1IVtu1Z1tmkEcPLSEck0Oqh0NGYf5BrfGw8Pl2td+6p/vU+pZ36ePS
VjE83sPgl3ij2zlYXZFUeke74DuovbGs/mZOHIWOPOya9MVAQyU8GEekIaDM6oSrN5qiyQt6n24m
P3/g8D47eL1uw+HV+EftgtSy8n/Am1rXUI7dnSE4OoEAnY/y/vq5fIFjiBcVCqtg5YB44OOPIk+q
y3/OWL8GxCLhPfdSI9JzQupPm9HI0S9l3Fmljpa0fCihh4Ey5OPi+nE/wn+CtpMyNIQlph3ksF88
ii4cLLVvgHCNfO5+ShGPpP5459b6VubyQEs8+AX2FGeN+3Lt5nR02HzriLsFzWyKHk738A1IrrBT
4n7NGXkQtbIclZitvVdC7lqd7W28QiNdoiwvHxadh7xRhxrBaeOUDzUC1sLvwevpsWz4cCYLOMlt
9rTmQtYzwmYNAcIFTA6YJ5zB9YkV/rDTbnnUA6D9hsB5VbFPxx2DdR2htzt6q2bGkvRoubbuTU+m
mAkWuhl5chssENRj7bzaOnO5NXt4cuoZV/rTx8bul8DQiUEABA9FHIizedClRDnv1CD4plFMmPv/
oe48tiNHrnX9KucF0AveTO4AaZB0VWT5rglWWXgEvHv68wWllphgihClyT2aaKmrVZEAInZs8xuP
V6u8l/WAbvY3C1ml3AZlap6SLHoPJylIzDloQ9JAw9soS58FXH4CTUvGwOilEwhX7R+h1mqjGpO3
b/GeGcpul0OnCq38NBfdxl1PpbsOgLIZY+PQyCwJae318yI0CrNAidy9aaXXyuLNfjx3jZ+08TtH
XfbGQhrfmtmDYsWHmjic1tqnOp6+1nX8DkU+gMiGfh1Wyu0Qj0cKGbTZx+825CZ3iuydKSg5iQ1a
ytU0D2Tqiq3cpllyPSx573euTHPky6VIq6ooQEP5pM0UBVj3uPoYjHa/k82uxSYLm5YpsKs5GEcz
9EWRncKwv/FIf4Vj3AnEzCyD/pGTvKP+eNdydGBpvvFsdtQ8hn7cjf7iouQ6zOadyKNynwAfaQtn
AYAefU7dJQYav7wptfnN2MkKNCdGwTqY/KkkCi7FrdnYd2MXf2Hi/KBk4r5rihLNmxBUKEVFRbzs
C4cYy14t7d2sh+8aDVk/nJdL8InE4cen72Yq6lJ5r3DZ7uDBvev1SPdnNT+ZZvddaeJf8wQjDN7S
yS6re9furwaOr0IrArvAd1nKPA4R4PfCRiHH4AugmXlbZNHnDgXIhMqxHMrqENbDgUhwHSWMUJL0
Gp70fWdR1FlcVzHFml5SA4vhGNXDtGuj6F2NVQER2ci46zr3VtG99xlr0jJ70MIOQlx+W6vGNWKu
dy71dK54B3kuWviKRmmeJm3es82uUQQ/GDZHlDqjt4ZjV8XXVToesyZ6J8OsUzkftbH0nQ5F36bB
K7FSgAzxl3vpKZnyDHtATHtg91p1fup0LkVow3bLH/RttoMs/16vLHkFpzva+z8du5OUNAvGWKv4
HVLcJxTYXL8UCG+6v/vcqXx4DjGK5PF1rmSnDLMtw533FqJeCBp8yzL3fdL0b4w8f8CJ5+TAE5OF
d0pQXiikGH1+xzvK9ZVCaeCxL/N1NecPXed8svT4Xau772qC88HrCwKWW9xHbfhRltixNCCbnGSn
oC2gEdF0BHYQbTjgmgV/jptSYNw0jge82/aFUA5l5Vyp1Mm+13+1E8p48u1c82CXETN9dQlvUBW/
puV/nTv2h7YlO6mX6U3mTJYvHJz20trIudvTP71yiI8GqkE9IxL8D+Prpow2cucLkQNRGHJmbGQk
Um7Vq+9ob6EPqDp71xvJjniZXLy2PIJmCUpqOLwcmZ8vJ+HF5PzoFGn0kFfLqYmN2mBXUiDl/Y3M
T2KqZrcsv8mdLlnpLy934SIw6T6CLKcqowO6tlmYJczNNkfszQj6OQV2kzjw5BY1oGezS7TsK4TH
95BYbpO4OCVtv5u89OHxR7xqRvjfjP/+vTni/49DQkkn+9ceNO+/JWXHnLD88Yv//lb+/J8u/vU/
QfOr/PYzKX+1ZzND+Vf9NTPU/qC4wDCdvE6iXaQJzd/taWztD+AoAOMeAX80u7l1/5oZ4onE1EKC
vwx2hOwi/2VPo/8hvSOYjQFFRZgBkOD/k5700S9x/7ek4m+uVv/830+nX4+Q36e5B8B2A8lzsHkk
LgZ9gPPcI/QUBDFxtd1r8LoRvC5kU8L2BnQ7Kq/FgjhtM/2jQpD67EGxRrJSxO790OXtRxVGsDrq
BT0xoYdHelKSyK0p3h2myKcQt6V9bzloeqJSVX0vRy5ExZrjT3MncCaG6eOe0lbfAJE8tpjXDyRJ
dAht0uZ5pliVeAqAYboU+1FaVEaoO96b1QhBm3RgZ83QS8OWmr71OnOvziK/M5rWfMBjBPd2hie+
V3vNDhNDbnfr4+QoM1x8AdU11j5CWLVg7bbzqSubdqNntI41ksEggw35n1QwNFdVodvASURkK9vP
BubZ3Qj7JxqLT+NSUn4VtfC7cBOt9IxvJRdlzEL5C+qYqfEqwKUFgVa4OsDiIdU/Zun8qWJKgA2N
7u2EY741rAgrH7019jkR91j1pbfValhnnvIn0H8C30a3AcyFfC9POj9OXY2zM/ATqrJxDrYR0xMz
tfLLpBlQr63YuVNbbDdjHJUDTUmVQzbr086bO+bO9gylGRUHerHZj6oYFT81FHUrX123CPiFNq0B
xExhpEkt1fNfuDilUqCHwUsyPtE07gckbRRyuk5D0bT3a6Qj8vSt3Sa7RZ2u9cK+zbFeAq6bKogQ
hrC1IfFHBeCsYrf0KPc65d7w/pzd1FfMzxVqJXWrYOf5vunNV/ZRHn+67mGggNAG4+TVpqrjtCwL
3U7p3QjNR4u/2KPEig16toyYuyzV1ZOQ+Pfw8jScPGspwpZA+hWcAz5utFTs1YKuNVBfehqMap2T
M7r5TVLWP0ZtiU5iGItDXmThnd4b3/sOuYlKFNOhJ904uK1tBx2k240f9Hx38XvYVozREUHDgO78
2/We2+Rqz+/xmglZyLjRd0U8VicCrNjPSt/uX397/l/zXpPUjH997x3y/3n/LR++/RTN0ytO/p/+
acAGfAIIIhNbUjMQG/+44Tz1D5AwqAHLFOrvl99fN5z5x6P2I11Q/gRGHVvlryvO+ENj/o4i16Ny
HaKDr7jhEIHjGz+9ESyTE0B7j7+TIvcZfNExl2kGe2lRaYQfeiYD77NJEd/0xl5OVat7V21p5Tcm
rOHWV0Oro8tUFaHf4hlq7IbB1W4brWjuu0jkOztxc50mhaokfqsrQ4UsvTX/KRjS3DDPKuI9ag3T
28h1wpiOgkWXyZN26olWftSsPPka2kb5rrWNBZGoWGgPiPmg1ulp2Q2HIT45UYRYjYXvql9gkb1z
4IiSpzvO96bz0r1u0e1Bd3Gw00PY5M2hlzxn2nOq8TlOFMNhHJfNX8q0rRjrxLZ6F4ctIqY1VdND
2szdQ6EV1s+KQ2kyvYn1igIHz3tEThLu9mzQ6w4N0zZC7GTJxcnIdQuGKM/h7HMrcbxTOiED4dcE
lcrHKLv+sxHOcjvpWnasmXh/TToS212n5Ait56bJpCCjs/EZj23zW1ZY83WYFyq3STl+1fs59Pyq
NQR/n7lP0ez059atfiplTu1kGTPj4aySskN8gALJScaSuW40PDp9Lg1yRHpA8lW9RpwxKMcOi3DP
3lO3/1Yjq/sQ6YWR4uToGfthWebIryedepneRHGn5Ur6pqzIDVDK+4nEKX6xaWOnlDyeGGjAFS3j
VUvJ1Y8R3gohDJxefBNTq6LoMngxGQBeAOrcfZmyuvJTs1ROxLbK76pKrjk2+zDV/yzMzoj26J1y
M1nKm9CSWuzDMES/Q8O1MIWYUzy+yCy05k2rdupdE/YGDB/P/Do08VfEVJYdXq4Jd0kXtTeOUseR
P+T47NUjYnG1kwRGUl1jcVEeSd26O6hwd7Pdv4mkpqqTFaa9K9yp5aVA/IFChQ9SoeTzQ1ir9l1W
IkIvla4+gFnOflgdNgDWPBZJYFUInLCBXPfzsmjGPtZSzZ+qGadVER0RrqxOeF6Gi1+ULtLwhs4Q
ue1aUpamo+uSxhYCUHn6fkAHOZhcOnYF/9hzu/xQGOVve0R5RpFN4Iihwi9LQ7GWcvZbU6a45vbd
l1GfH3Jh0JTLNOhN2tDfxkidilRJoUVRqU6FrMbbEqCB8b22m2JnxrYe+TpzEqd1Dn2djw4NLFc5
pXk/X2EhRHclrtpj6bXNfkQSa+q8hzbM+PdTrfyQ1d6vVmOzu0IvDr1o7kEfZHtRabUvWvapouHe
i00IvlxLBzmDgbKDUSg6F7JXr00nvLGTr8JT1S+NqS/HSB9HfWfOVRlktp75Zq4/CDUjrXZTsXc7
LTnokzq+7UyMBfPC/jTjj7XrxGR8B8Vj0+vVWuMLDrgWGyhsetIiN6t2NWk1ZtWz7e0KXbtveovT
lIGOIHk09rMl0CZWcD3psJTbaTXaWo09D7vFVfTrCC/GQ8Zs0k+r3kSFQffeOWHfMG8Q2qGZTW+X
KI1H/hW1RxFqIkLcxUb7Ii5b75M+Odqt4lYzAUhdQFOEuWvsDXzLPpioh1n7pU7c6I06IkhnzgB1
FSMx2j2g2XdmtZTguZ2wu5+sGIWmum4/A6EL308zCIp7FFCR6dHo4MVK8j0zIbHRfs6uvXGc7vM8
td/D6rbSvTGa031GDy3dRxqyTkvbivdR5YUfusFZTmbWeXhSdu0+Mx007tWq3adEjSOJJwCAeVLe
jUOXIVcywbcHepTaTBhQ2yjnEqtiLBbfDuOk3Yopr+ZdnU/ejj8uQVUgEeRXNnrlizWFzK+d6X5O
U5Qi00YMv6xenjD0PSkhTe4MbyrD36QeVXYfRm79ucE3hBNsV/b7snZa7TZ3Ouw+ntzKl1Kvdapj
UchpTBMBnSMhD2ryPNWxG6etotC0jn0PI8BDIQERhbsIKS13GlDrRgrd9phA1y19Qz0J0lw1r6x0
8o2pPmCOE0RDWJxQgtnQXX5+/crpGvg3OO02udgqBTMVStkOat3Ryatuh2jFpzwuDL+zNNqIMFqM
btgopTRK6tWNT02LOga8Y0TunfVgW0e3ZraSwQK5gANhVBl+bfcHtcuui0S/tiOy9qyk68Z+lXgW
bD6zHl1s9GFF/TkrwbLb7tJu4NqeldryAznATEmLafFgonP+gYwUMmuMntKxV2IDRFP4man3p0WM
tl8ltYEg4fJBW5Bg6ssfBufSr3NBBRsrH7LEfgNyrfNDhjk7IbU1PeHRPi8KX2VYbqCwuVva/jfi
FYuPntq1PEevz2wvA77/vY7P2b8V/N8xxJbZ7L/Ojnf9929P02L5b/89LXbMP6TxE6Ujaazs03Ag
//IlNv+g0tUlUYhQzqag7v57Wqwbf0CU1DkT2qM+g8xm/0qLvT/QVSaZpXYErkGH4BVpMQ2ksyMC
HNVk1gMEEU1Wj7/tfDOKuuuytkNEsm3d+dgYGrajsb78rRw6azc9rQfXB1GuQgMLrAPDHiowGbOe
FPdpitiloxVDwL9GfgGgIHSBOkUNSduT134h/G2ttGojVIpwqhFkQqBUg+FPNZ14XYvTPUmxd3h5
KdkUeVpP8FCoAWDXAffc8p7p7rvumHOZ630gkKPaa8JiFDKMbY3am/Qq8LBnKFq1PdLDbv8cvcZg
B/1jh1141AufzgI9Kt8q+BFca89fqqY3oQfRqw/wWLJ9VfFSH1c5sfHpLq2CRAibAx1Y2b1crTIW
9AXVsg+y1nCPadrHhzD2DP/lZ7nw2SjP/rnK6rO1VdxqYVb3zIFxrka5Mr4Ow7neGxoj6ZeXuvBA
8KrZjEhSQOVe66qURl/JsqwLdDX03uYm8rwMY8uNa/jSKg6KB1I8DOTMGtzTO2OS5JXZBZXbmTez
mMIHeEVbQmjrlhRbEI4r6BjZ1kGPWG7RJ+dKdLo7ilHvsFMtmysyp86vatW9yrvcQdgLVm3vxKBn
EqhZr3+LEpoN0QQPUph65yurqYL0bNl1AVkG4EkBzWwEQ7hxxJ5vC6ymdULno/AdV/n5Ks6iioQa
E+cistCdmJg2ahNYD61emg18/KWlGHzThMRjBDPe1VKhZ81qW03o6mqFc73ovXNVCLt5UztWudGM
er43oAep7D7w0XyztajygPJuVTUKJj/EY19C3+8SEW1xHrZWWWGwjXqaza6AUet0rXFCCxTnr6jY
epZLr+3ps6yyzY5hH+NptNUQZnX2ZUsFJhQ9PSqLvuX2eHEput9SeodhibqKEUkB9RRAPEst0Xyy
Yn30PcVK9qlaJPvX7m6+0JOlVrnqEMZ02SO+UDg77pUTUcXYif7r5UW2nmd1eO3eqCuxeCKo0sIN
4hAliXhUtH3bDlukZxmkz68qngeJLA/CvUpIWj0P2z2cQ9WVhkgW3stdYZ0StSuOCdIFRMN8I/G+
uPUkodsGwmk8Y6vHkbKknetg2uEA11a6GEkSFEde/ZEQvENYkOTeQvVprQJZD4pTFlLQPou7T/00
MNz2zPH4yo8E+pDkzUCAi3NIjnQegUSX6knYqXlApYZwqRZ3P424q49h1dhbJP9nr+1xLRQR4KUD
vVmXK/iaRIYntDyoQzxKQ8QtZR8y3bJUeBylnO0G1pFycw6JJwpmxupKF/TIi7js8kB1M8j2tpfc
SvHkw5hZKBo1Zf9WoxF2pxhjfVvnmf4281zrc481D6g7xaXFY8TLHYKkIBTDCfHwuW/fl7TpNmZC
z3at/J28dOym6MMTLM/fPXSMxEq6JA/6qPe+Nsi4vtFsUTNEMZ29mg72a+80Ws3AtRlAoe6vyYnq
2W1q6slQtpGTB7qmfILizLRLdabX7loWQaZKyscx6DPXrPNsKUMrU+s8yMK8OToFCAKUz7eQu8/A
xfz6R2Qp+qhSTfQZuLTuDVXplSxo+Uzfqjw2pH0jrR4a1YBIqzatcGGE5ox4dTF9MYzYC2rg8h+4
mpD80NvqvYuy0O04185tYfAi/FoZxswvhnY5YPcmjmMlNOGr01A9vHzmnp8DHesYXMaZimP8Iyfl
T7Ma3ZgXwa2YBVk+uz7QZnFqlNndONnPcidD1w0KLBMVLJhK6+tEiTzcN+o+C8KmCv/EU0DbiXGO
jjTVk5sGeNBtOM6/nCXu3r/8eM/aEtB0ELxAAoVvw0BkrS9pVEwSXbtLA/St6btME1rL1jJb30TV
AHcceyBpPpOS6WFO6RTua8Bu2a5qs2i5rVyPYxfSzf6aTW79NYptMKCZ1apgd17+nc+PH7UF+Z30
XQIPv0a99FahjROCxsFi58Z+zNOvluTcl10x0w9DPOrl5S59D+z6HIYzpOdMaM6/eo5GoNeoSxpk
fWjsipIBjCWLAkwWkjDAQNX82meZHWALVn58eelLG46NQBZLrk5nyzhfOsZwfG7jPg2m0BbMFzp7
x7Q6C15e5Rmsh+9O2YFsD9k6UI71jkNE2R7xWk+DOm2a0s9VbfZRNZjewfcyr50E89d51uKPSxyH
O7FE5tVYo9e/B4c5XTE49157TcvfQ0eOHgR7kUHt+WMnYtE0UdkYVhRqxuZHD79JIA++/NgXXq7B
9yR5R2MD/YZVhtgs87T0DI2CPlYYDOhFdUCpPv0vV1l9Qi0JZwzCWAUUAUor3Oe+XtLUf/lZLh1d
Ti7wXGBgaJxpq00aCrN2+9mMg3ko3rqlarxHGx8xWisGMegnqj3o+3guheFrtOUf9FBXvtQwkFBw
T231KvFsKeaeevpPnUP1m6F/4r76giG44KUn+0YkX2vBvU4kioZmWByk/TifisVd7s3cSA8vv4ln
ySt7h5MixQNpC7B/zvdOVi9alCZLEiRZMV5bdPJ9xaM3QOa+ZZQk8/rzdOVRBlVDo5bJlL5uaMdj
3uqZ2yEJNIy/p9R52yYmfezO+VhV4TF19e8vP9oz1otKd4D0nzk1z4hiy+pcxAhvL81UxoHS1VlQ
9AkzwySMun1NCf9W05YxUBpMDiZE7ZgERCX8CiO+51Nan1/+Kc/fsoyEqq1DU2Oi/vhLn9T3mi7U
2WPQEVRDvnzAi1Hbxy5zVyOxi41g8Dzany+1OqZiMbo4HVhKJ60+Oh4YZzrzYP8TL7q1+3qLEr+1
3vrAmu2g1iHrqXOZHW1RGT+TLJt2pmpPPlMNY+Poyg15vov4qjK3g00uL5jVeim5DvKwIg6MONRO
daYy/koc2KG7cB60O6Vs8EhxqnIfYtrxJ+5V2u+Xv+WlbcUrBhPDVQp+83Eu8ORjxkam1K3GPo5q
vX5oxh6XkxJ1hT4MjZuRr3yonSIP8tlk4hXVEKvc2MMYZNhoP1zaVMiCoOP92J+Sreqn6VU8CceL
YJME06gpPngz/I4Gpn+RnasbsejiUijoWEge8Nq9dVNlwsQoEhEUz8bKdnA5mLnNswurAI+Pl1/v
pf0EvgT1X6Tj5C17/lSdSDG0yJ0oqNUYCkkMKrdoLGjzc6L4c5ynG/vp+bUGkoUiCsiLqxEIV+cl
GxoFsSMjCjJm4TdlM2i/VacsN7pSz2Mfq/A00hQasX539VT1lFZdi89ngLX58LnKFd3vI0M76tID
YqIu2+Oj8uqWL6cD4irsCfIxDCNXi0b0Xkg1yyjIDbV6v4h+fIgRJdoIOBfSIVxNpWQ9TTcXMu7q
RCroaE/AL6Jgyc3iIVuy+Uekme31nBohRPXauW5nB+IwknT0lNJyN2ByeA94tfAdUS4b++cZZI2o
jzAIjQTOp4Wuj/zgT49nvRBA0oJXTRH+NiOD+1Qiv8sN2tY7L82MdyrmKw3ICKP+JVLNOKgFCjBZ
mKZ3FY4/V0aZxVt336VdhmQHpTrjXJS9Vme1ULVRSRQ42E3lGb9UFRBoYUv/iZcPzzMA6OPDg9hC
D82i4eGt1plHY25tRuRBz1Tqu9Ar75A3TXXjFVKWXlow4VIYX3ngNA5VUVUPYKmmrUzx8q8A7oyk
EtgGVDHOPwF7wetDR4HiOqfLl3Js8CAWZb/v4rzd1T2er2IC6N8tafpmSWCKF4knvrz8Ki68cVoO
TFGltwj7YPUmBoeQVZmucixUB+oRyjwH18uajc0v/5bVbSTRaEyONMD89MnOn1Qeu9iGmXOMlu6T
0k3tHUj+Y1lDra7V16oo8XElJsAmMsorcB1EQAYZiIh3ynFKs/5ISeocyCeseysv3Ruifvbu9a+Q
qQfZsQPUEgLx+cPFXupafd7zcAaKGKMGBAzoUraBJ7j0oYiNUmyLd6g+hpcn57UvRxKnvgG304sc
VEZKLhhOW+0a98KHApdI+ct/uF5WNxgGjk3fISJyxIjNvOuARd/U3QxKpBXmd8cYw1OLSmsQVqFz
fPktXgj9KED/c+XVFmG8EqNTwPMNjZXeSwD7wWtl1FEjfEtEPd4gtJe8/qXKYRL6XVRq3NurRZPU
QPOCzvcR6+MpUAeiPo5mbfDyo11IC9iMDD6kxDXxVv75k0+XZDZSi83kHbXCzndTs0Q7AEu6LxJt
S1Hg0lLcY3TzwD3r1BDnSw1ho+Vj3HjHGDWFj+5YLzdAEBdAQfGmjsKFFJMkBwiLVAjnoK0eS++E
2ixN7h3txpiOky1i7EDDVPhlMqk/DJhnxyVVk5926ubLbrKG6Icwe+2NvqhZ4Njo/M9cvPdtbyiA
1BaI935FNNy1w1LdxaXl7ue+HzeIEo+z91UoQjQbnAyQHMq5Rz3yJx9DpbIJnRCDdyvD89DMxzYM
wPo1buK7RY8ER4qgEI5sjjq/w5MCrJunxsmPTBHZOz2zwvt4dvTE7+DeNn7Od8f40UROejePUR/d
v3rngJmh8DTh8z03hulFFqUeE85jrzZNv3dAl8ckB8J7E7p/yST++6gFAyKMRC7IhIDO0Op7qqMX
2U03uUe3Taa33Bbtla5P4109LeHGV7iwTc+WWt06deb1tqL17lEZSu3gVRDv5lHJD07TZBt3/dZS
q+xuHsYwhNPsHuPMbT+UWYPtHtMaDGv7cWOpCyEa8g2DaaaqUuFidfgU2j7DNDfusbO6BdS9uyCU
52xlbpdXcUjFubgBe63eXc7yc9rw7mjf975XQsWsEDTZvbzzLh1uetL/WGX12jDGg9WR1+7RGOr6
Uz3VjL5Dxby1DQ3QamdUi6808OrV3i5gJttttnEfXHxMScyWkZNR3io5Gp1cC004MEfMjxQfAu+M
BdJobTzmxVVIvRCpgyeB4up5vFwWD6RtVrHntUQL+F/Adcsi2kh/Lq9Cw1WKTDMEkS/7Scxx53QO
BzDDR0faXqdhlR21EmvFlz/ZxZ1OqS1nILJUk7/iySo9bRwqToJFUvfmmzhW8k8j+NGgrRD2+O+W
WoUK0RQId9gcqjrrihuEgDAMNgFtp1NVbCx1IS8g3YEzTwMZe6X1LWM6YWM7PYfKHob8uDh5vYNR
g7Ol0Q6BoU7VDomp4vU3Nm5Rj3c2FRtD1/NXqdsgKMEauUdcjcVp7tL2eprLZO+NnXN4+VVefD4T
9huATTQB1piPsGy7rBxSvto4WNf1nCTXOfC1E6Q5A9kqt4GBG1efX15Uxoj1JSjtFQHqSU0CexVD
hl7DTDWzHbghI4LJjMRQ64oUy3e0aJr8PjOSjYh/eUUo0Ni/w2Fe25ZXjecM7swRqCDVvylGHHV1
V6kOVt47d05s5K8PH3D7ZLNfzp2Q0zn/gkOG267acbA70ZR7+CJib4nxtYL4lBpsSVxypKUUqLhV
/kgZgjb0wCqaCpd/jFRobpNlA0PSlA+1h8/ty9/tUhOBBTkLUliXTHK1YCqKqhl4yUfu8bRgRqm3
D3qUlOJo96X7Z58TK83KKGHGV/axSuRobbQ186bMIv1KIXfZ+EUXgg5wY/RamatLR/PVezbU3pxn
tDCOngiTfTH3zQ4B2/poet5/8klJ0R99giAkGvr5JzVBazaZ7jrHKmuSh2G0EBqIhi0zwwuxmkIA
zjJzD4h8a2KmrYhRbbncj53D9uxVmP1J38avv3ekCBJIVInJY5ucP0vUL20apqxSObR+U6f/tjRY
+ry8Wy49CrwuHBTo7j9HjGTOoFZ5oTnHpEWWH5E8128scwundHEVRC8l/IVieu3g5HqLnuTQTo6G
12CZqgvXH914S7Dq0j4DlsL0GBUEqSJ1/sIMTclRJW0dxCJn94SLt3YdKnHxwJXebNw4l5YCcgVK
SI7xMFc5X2qJML8a59g5NphQ7O3ITg4KlcixjNUt07tLS0mKAEZrID+QeDhfKos1CBxT5ICNz6r9
knfFqcKYfR8p41ZCd6kfzzxJ+gwQrCSl93wtTUsBXIP3QMTMukoyBUFShDDoVn9xFCRAlMj5WHpu
D9VGJWa0+texq7+/vCEvPi5wEzYKSRCzgfOfgGdhmGUMBYleEA8EYqS7IjPLQ1N748ZHvJC/ylRI
Q2xOCqmtQT/W5GK8p872sa105SYSlo4ypE7xFGranZVgJTKNZY3sUzw8uBgn/gfXD/MG0I4Mv+nX
yFv/SS4WeV2mcPTsY+7mpu+YSAsNxMqN4Pu8g4h5rpzd0eRCUYGS7HwZoXjlnAw1ltDCM300O52a
G9Xp75CREfuqDe1DI1LxsR9RTEvKvr0300WfNn7GswjAryBeApcBwUTTbfVZl1rTp2zq7SMiQ8WN
aSf5tT2or0xZTAYPQFck1Qclg2ezlWj2xsqthyFw3FrcteTTu64r68+RpkfvSlpjW03i9WZ9XJD2
OPaHfEMMfM7fbWVFGTNtqAJ2U7coAObR3u4GSGhN2x5ePhdyNzxNx+jckYThagtqlGOxnmF7sRJb
erkMzLDN+Te9w58YVVb7oonqU2a70Wla2unby2uuH+9xTZQ2ZOLCwuuzGDtz2ehwMgMzb/Q9Im9Q
EGPhwhOd5o3Lbp370SAieUfqn3MvE6VV0mK5KXqJJW5OsICdY67xaL1QzT1la4dOU+ltkCLWZ1+u
R7sZhAugQv57dfj0BGe8YejrYCqNNhCTvlwNUYoeVZ9kmGPFY+oz5rWvJq6UG8bAsbnxwOsD8fgD
6AHAAZencn0lIq+Uu6Gd18HctU7m4zSc+oU6FcnGwXu+bxx4VXSGuBglaGl18NxeI//VIV54bhKV
u6rUhx+TPUhYvCiTK4RnjX0B1jF47dZhWcg4krHDjbIG9pihDsqMsUGQDfnX3HXTXVPVHxbN2eLR
XHiPdDMgBRlodACHWG0co3JHpdZmDFvJ9q6K2hb+HCnz6dWPA5cAyCVzckqh9Sh1iUbVrhDPDgBl
jp9HI1SumFeUe7VUss10WX921IHeESvlB7Ppma72JmLPhteXcRFUJfyB3TjDgXswe1qOB1AsYYvT
vUDpOIsR0PbHoWprX+O7vo2Z19EHD8flOwc3H3azGs7FPh51M6gqoxK7Lq+ca7VFc8vPkHD9bgkn
+pnFoBbpGBYhQo5228/Q3+0edjQTvZ+0cZIPY9FMV7OUphlUnG2ydGwMWL9Gax7jvMGfZXTmJQKC
kQ/ipFSL8UmF5y2C1pqbnUJCuJ9DzfhaG5SwgJ6N4lDZtfotCcf8lzKbKlJl3TgZKH166ve4Vmbt
0OV9eDIVaTMDg7pY/CFz6A0jsyN8EzmUZCO8Pt9GvHOUGNhE8CuYzJ9H8kXLGuwA0jKIkbr1Taio
PijJLaLN8ygn9e3RyiHbhh21htOqYlYToLC49kQ9whtaB9UY6+fR1KJdq4Rb/jmXHkoq2NicD9nN
lhvtSYYxpU2FeHJSBooYvB2TAIRUs2kLI3zhoShOLIfXRzj7m6bhk1V4delSxBZG6Hb22Uavf5dm
5qntitQfFX3Yv3wSLzwTJ4vOFe0eMuI1aKVLOsciUxNBM6nLg9EJtFQ89bV4W1lwofpD3kTDD6KA
/BVPnskMFWvQak0EdZWbt2OuTZ8MlCA37oDn9yurUKvjqeRI9OsqdmH9jJhwZ8JBWNTwCDWKFrc2
mMFUGFvOXpdeG9NHKaKGaxQ10vkDpapVZ5miimComh4ebZUwwO+X4+s/DrsbqATtWJhQqwdSaG5b
+YQPeDWO2k6vlg4mAk52L69yacMx7QCFK1F29hoW602C0CvNoMesdr/Ec6sd+tmzD9LBd9c4dXj1
8nqX3h3tRWzXsNoCn7HaDHmvFVmt44/XI12PmJcSo5Sj/AeHlY1ANwH2oqTarCLQ1FejXo45LnyA
jpD/zQH02+LVJpCSYCXzRxgEZEBrp3YguFGjJYYI4nEoThQdxWHhtYFE7byN3f2s8uAQUUgyfaAP
SX9tPUZDuTgplJSrme5957upC3rZ+Mzk+HsT57+LHE+hvnwvZu+mSppXTm0f14YIA2kEjCDSgOf7
fcQgYaTZgFV8H827VEOOJnbKrUe8cID566GNSEU1ejWrAKsTFtvQFKwiUCBrOgJs2uYPidtshb3n
+apLGkenAc0mhn2O/PMnAclbatQmrEwEAGLiY1j3lu+2Rh+EeZu+MZZI3wmAHyfwoNG7Oje3JNgu
HAHSOZYGUo0F95qigUqRU9U9Ts+O8GY0vnQ0C8JkS//2wsFmR3IFA9JFdm0Nr4eBWKjWAH0p7qz2
Pl0U0N/JYmJcPJI0+GWmbklDPM+OAX/8Td6X+g3W9/lrzbSiVAbicJC3c31jix4BiEiYd42WorND
GqT7wB3qZiMpv3g06M5iica24TSuUjxritpSCWNC2ISsQdgnyseoKRHmaHTzxyTMxCfdM+67pGyQ
TSvnTz3wn40fceHZAbiTNFMccFLXxWuCp4TWqx7uep2HpfqU5nemSvu7tTqIpak+3AEV2AIfXNhI
gPfk7aBiMon62vkLhwnfNWNFBtQAKTvNWez5jhJ1G+n6xVUoemAtQVCDDHe+SkK0dq1CLwK1nqOH
Ja66vUK74fDyvSDvzPOSXLowwY6SEoFcd6sziSZi2Zf5WARh3SVvxVLpbyF/lvup7eJ9WEHGTOtY
8UXdR/uXV74Qd6QtnsRkI4gIZe38+bqi11OjqfHprPTaV6lO/cyYxXHR1XGjUH4GAiSSwgKRujoO
lCD0OM/X4p+CKhqrIlBs+wd1xq2ldHdd4u3TvLnXUSixx8Ijo3Cv/pezM9uNW8nS9asc1HWzm/MA
dDVwyEymJMuyZMv2tm8IDzIZnIdgcHj6/uguHOwcoDzuiyrA27bCMXDFirX+oYOdju/qvrPSm75t
Pr8+5wt7SpmaEiiFyQ0edlION+surSWXFvTqnghY1RUGScX65ycH7i4llu35ivzjyZ5aOZyiMl0h
HNqGIFu2nDh1h2sg4AuBjsXkxbGBnynsnIyiz32HAjHIZntElaSuS+1WA4yWJTjCeL72p31ytnCj
13FSN/EXuF3HW2glszHK1ivwg2/RROrq/outpvWKT96FeLK9oGByceMir3iS/FVeOgnLKIqDExTz
1wxtzP2yqj5s5jy4Kztl4N+VGtcYor9b1idfIZF7g8siyAAs+GRy2RrkdQab4wBQtZlCbSxK7GtX
48YrXYnDbDrtk2oxn1ajMnYwFWhDa30ZTwMCYJrjl1HKg/XgJJ13JQU5a8Sx7Fxl6ENstQ5SgZNd
XrSSGzsjuWowK0LyMvF4ddcpWCAc7uz8IUmEiE09fedleB/V00PV4S2eO/PPP/5yAgNANtRjMsuz
9nje17ZyOlhrmiuNu3EIunhZxmuK0Be+z+2RiVo+qoYEppN9aJWcR6fW8oPdgY4rLbe/S6Tz4/Wp
XAh8lHe3rQYjvVWSj0/yUJd+ay9ujjWEanHazNYoGGBOjcF4ZaQLnyj9HQ4yLUs+ntOMx5oB5a75
kh/ceUW6XBDfBi9l98j8189rWlx7DJ41XzgukKgMYBk+rSUeGqdzm4pSCbhw/ipS1PPnugmrVBMf
JlTyDhhxlTttFj0+BH4Qog6WvekXRARXV1RXTu6lrURLZ2MZOyR7p1iULVOajaTKD4au+v3aVFqk
gfO8AuS/tJc2UF8wsTTguUiP5+t7GU5XjZ7Dx0U5D3+MDnfWFkSfXetXQtP5hCAxkmVtNzUPYOvk
bCINjnR4AgQEZpZ2ayfz92Gy9dvXz+aFpI5ReAdwNMFwgng8ntCid3kuTQsec96un1UfuF+wRtMi
39D6JwQwjbdGZfvcJ71559VYuBp+8afdQtIq/g0UsQDuk9mdfiC8h0pzyR1CoIs7DjqCK+KEqLNJ
27uWO19aVATEaKCBWOJxfBLvx6kY9SFAB8Ds3AzJ+aTYkWb++csDABupjg8FH6rSKQA+aC2nRne6
PGRFYt041aQeSghgV87ipbmQ3ED+BJUH1ePk27PTgiXFdOpQts2zrkD9J0mlXUmlzg888iZ/G+Qk
6c/MRWTFwiAFLoXhkPvFoUVHP6Kxe42Kc3EotFvoGVFqxFDk+CjW6To2Xq/Kg0r1ARpTl8QJIMdw
nBd5ZVbngZJZASUh9m/h4jRYrEBJFt0t2SDsSe+GVpolSuiVHpVj32Z4a8zXum7niQYjcsdQXSC/
P1OtzZNeBH3OiE43WG896v4R2pzerkegMtokRGKVW39eOGHQDf23Vc+oPZ6EkKLIKawFWXlwlZju
VGOJ0INGwKWwXGvZXDiM0CA48MRESEenzvX+PKm1roPisIhqelsiKPut6Dztz0uCcDq2NhjtS9L6
U80db6gaXe8thnHM6cEc8KiXdVpdiYoXNosviluNZBcD2VOsDFkuFwyEh0OOy0uUtZ1x2wndmCPI
v8bbSQl3p3rPvwIluziqw+UCNhTk+eZG/vdyCdy90V26BeVGOFRxZ1tdZMg5f3CTQo+b1M4/uRiC
HV6/AC7tG3OkBWTj0nsmlkE51NyqJMVBtoa6EYFMQmRo/1RGiwhv0IiiggdmgTT7ZGospW0MjSwO
09ql93OLajA2UKq5EhG32/c4rT4eZoswfys4LTJz7Rk1uoMj/fwWb8jWA9Nb/UD9pIgDMbiHMg9A
4i9V5t8heHtNn/3CDnJ7eVgBkohsh/R4/KE2lyTrkvyw1rZ8UEhRRbOddtGsRnOnBhuzv6pKP72+
gxdSdvqIznZ/05TVoU0ejyqGpcrbrkNxwVGi23PRBA+i7T2eZoP1a/L9/ofqde8N7TkVmno+32Sa
Zh5cuHhvdQTcr5yoC2GcjtRvLCSOFtSgj/85FbHTnLU2P0DARjRay8t9vWz+65mVXflOLxxehCY2
/Q0OL6+Vk/Wu/GQxy5lHAgdbIlPcFfhrjdfabJcm5G3FEhsoIPrmJxOyhd7rCfzAQ1Jk8I7XtY1r
PfffWs50rS11cUJbyxb+xiYtehKwvUZPjM5hqKwLvqauX9/pIrtGDrp0SoFG0LzhDsTL5OSexecY
ogQuEQcLy3Kgzd2MdfKS3tvZokVZ6rq34BGvvRQuzQxFJBRsqAlTPDhZxDypmjFg2aDAJ1NIjW3C
Y6vpPr7+LVy41+lNcclu+HqALidxBgGuxDYrHkCeI6Z3RZr2j3WeoMKB04WMJIbBVyLOpWlxJBBq
IN+j8rJFpL9FnHzpWqnSfjNKafyDo9lDrC36Nf28S1n6hgzF3IOXHVDRk9UrNb1SNnbUh6BU052e
TfPthPfzvdWOxWOaQiwmkSlvGynFt2FYqf9k1dpEry/uhe+ApUUJDB2n34pgx3OFUAYUd02JM/5q
fwq0XISdjrxCn6hrkP8Ly8rH5vAFMOktSzseapzGafarRRzqBnutADH7e3sI6t3rE7o0CtkYnRys
+jYw6fEouTkBMF4KJE0042u32WdZHXz61we5tGqAPXgac/ZhfJwOgq5eWtSZOMxFqkWUmdCnNlx0
201LXpnPxaHI99C/5nF6Bn2q1ql2+9bLDkamfenSOdmJyXzUtDz5X5wE6qsb5h05tTMjLW6/Vi0e
8imN56ZRg4XX3ppFFoLOu0YjuLhHPLQpBW1IvNOqo40uCPR/E6UWu6Me1YOvtPEa3L++SRcSBySS
AMV6NIEJidu/4u+fce+oyqx9caAphbgBqP5ExF5buMMessG8nxYsJqMENMYaTiXMA/AcmnOF53IW
vHj70I7b2gyAdAP3JPgPyB7gCsD3hd5j806ofIARIpIQDLS3q6o6+dOy8TYecPOt1AdfwjwJKoE0
eoSZ6vygPK+KA30aQ9+W6ZXzf7aBJJCklah/bvJcqCYdL63tIjPLg1scjGD60Wmj2um4DYev79/v
f+tR5reNAn+AMhR1L26v41EoTlPSFJ04aNQS2nARAwAFDVG2Mhus974Iigd3ypOdafcartcG+vtV
b1ZvPRMxvHQYiioKsCWI1yEdQhyd3ai3JsgjwAnj0tE0rNvwFM26cdUiz+qWR20R7pVE7uzz3eYA
NICbi/caL4DjOVToH/amZKXsTOJ11XW1TZbsu6UIZxLaK8Hi94vseMksCna/keDcXcHpI8cWdpGD
x0Y/xDRRIkiXLsfGlZLdnU7tJLkbvKnZ7GpncO/J3P3s8dx4CJqpQV9labTQTwz/Dmpx/TNzLe3Q
LOZchUPqNG9F7amHrMBcbxwTnLdWvBtqvtxQwVuNamu1b6XM/UOt9P6mmmzrtku0b0B+r7G+z88e
U9xQxGTHv+XzjldUGHpt0KZHcqgpnYelGPKwsFtx5Ts68yij3ripN5NvoHrGmp4ccTe3UqNEUfmQ
mCIIx9WM9dZ8n3USVHbwaRjNN7C9HtGLK0O7smNexbeBXaowqfsoq5fHuVbPiaLSPukT7jFTjwvq
aIULojKNNV8pfZyvCRUpKkYOcCRS5lPCEvTkQLPpfMV2rRaFx6VddSE0AO3K+TqPZoyzPQBAM0BB
POW3pQXCDpDd/bhKVuuDwGn+e0MZuqJxXFbvV9CAVwa8NLGNc0CnDWiSf1r8LgZv7keuhjgJlHYb
5Ly7rDkr/zThI/nanHXxdds6Bu6WXP/tpnAC4StQa/A12n66tUcpdpse3P9mLgAXSNC3asDpO8C1
Grm2FXPJ5ZK9TfVuCtuqEFeeT+cBh1cNHCeqHGRbfCcnc8Hd2hZg6ePUgE+1a81SL8JsmKwixBHv
GlDi0mhIxPCFABmi+LYdmL+tXOabjSomSBKya7ud22Wh8puXGmzGlcW7cPK23JGyHsJfWz/9eCAs
emSTDb4b12m6vJm6kge/hYdqrpzpY7e416LM5fFoUm3Qu40tdzyesB1ZdeR0WLeX8us0Ij7pVggj
ScQo91NjOJ9ev+wuHPSNkwYWkywBGPFJuFmLWhpoXbmxb0rzTZI5+Z4K1Ry/PsrF7SLxAiLpE95O
X73QywMkvbZZWQBnMuAYN4O1zKGzuO7+9aEuLSA3H2F6A3kh73C8gNbiI8eHpVesUWu+W9fOeqdm
ALrrvdPn1zztzldvk9RDiY2+8obGO9ktKZymsRJhxb25uGHW92zUpFlXpnS+elsTCqYOpVdKIafA
uCZ31plhzNjvgu+rWxiRA+oj7vWxvFI1vDSfTY+MXJxrHBjj8eLJTpXEH9OM+0ArAeY7465Ky+SP
wx7zAfdJGs42/bY2/fvHu1ipPqWpZdKExdNJFKPxURuM8fn1g3Bh1Yh1iMBQiaTIe6pGHyDLmDXJ
ZMbtgiQgKikizltH/zCYTnJlqAvLBqoAVSz6llyDp/ACXJm9svFnkyy/ux2U7bzBePuaON7FQdgc
wPdYshJmj/dmxooN2V4Gcct6obfg+Xdi0q71tM4LgFvesbV7KTzS2jqtvdeqRPe0qox49ev+uc8k
iAyuFpk9aTbPiEcDa60hLPS2gLKV1K0etjCM09s+LUtBXXLKGjqyjroWGM+nz3kk798uF6qhp4FR
Tys5CbgcsZ26xUsJ3pDut95d6ZOeRw+K9KT81H0oY5+xYoJqqYbSqXUWmW6e7y9Ir6clZvJdGzkV
pnqvn9GLw8FspC+76XufYrn13IRZU6V6zAez3tatbcbCRa8oVVUWzjp25q+Pd7aIrNyWbpBJsY7U
647PkEqE3du4Esa2coMQNHu911f7j8E9jIJSBMwXyG68QE5GafUVUbbRd+JhET9tJb2oHxYbBr38
oWlOdeWle2lOlEQgT2EWuRl4HM9pbkU+dD0eUnNrlxHK7O0+Daw/NQvlhuTaIpBsqOGtHH88Sgdz
T7SabcdB5qaHOaDnYKt1uh1aD8SknV2Tpvy9SEcvqo2DSmqzMdnxCvJPLuapnTVLUYGMbUCZy37t
Rtzmpr7CHUJX4xz7tbH8pAui4eWVNR3ExiU37jp/KHDeK+eU2oItjHknJ4xUD0rqgTooZ6h/NZNX
OGEwe1Dj+6RVb7hGuiKcFqNQH+be1D962D6KvTK2J1vtYP4camhOX8kXf8vink2QLIdjuDkN6Sfx
TIx0wUZEUuO8S2jMtquSCaYhAw6Ga2dD0LHtts2o9JuIug8rbpNh16fTJxw4sHvLNN/+qKrW+1gC
aTJCP5uksS8bQ7O4HbsGq8pJAroup3a51jc8q3mzNbwFwapD+ICfdHLrjzk7lxudHRPz5s81uIr9
UmvuzmrhB6KV5N/PkHmuVCXOA/M2KrJ/gFJ4aAGzOD6B4+yvupfy5EvXrHxoFhW8CZDbeOOXvrrJ
OnwjwsJtph22zFrNGrh+TG21ecBnM/muLHe88lK98N1RKwJyBqWO5sKp0kCKpIOyc4j5QZ3ZDwvS
SxgeLsOf5grMmh+OzAil6nM4BxVIia+MRAhD2su9PbUuhUHP/PMYQusCmW8UiUi6T0GPQRnYlb+U
djyuVr5bsOCIXF1cY5efRXvmQmmMsLiZlQC2Pt7BnBqSLmbfiudhSP0IOTUN5Kymf5CY0N5PhW+/
/+Nwz95AoEKvEwLUKUBlLrzFKHFajDW6srj8NXzVMuivLN6Fz8E3TQCjGwWAi/MkAE+1PerdqJux
vYl5Bwbj7NFXM3bJRLoSCmI+Jnau/PT65LYAeBI/0DngbOhQj3mrn6ymy3YhsbmQDxlzGo7LXD7n
0+ztjXbxqQ8m477xE/0p8Zdfrw+8/eDzgbfOE7wO1vbkhdEZHlLlliJJNsdhL1U1PhTI0d8uo2tc
+cbOS5EU3kldMRiHRrp1Zo+PjGiDitmvRryRjsJ+SWQbobc2MOu51YpdQv3yR2bnzg4str+n4z/u
3dzL7cheG7lHQK6/Awiz4htbLUDOu/6uTDOcXjyJuC8m33EwNuJNx6cRZouJUc9S9vqV0HUhUnBj
gr4lWoCEOOWSBUhx6WyNEQdO795oc5FHCQ2o3evbcnEUtEIgFW6In1ORlaGydapR0og1t3/XD4n3
KJPcuHLotrN8svcw4gi+EN65AE75i81AYXjWRyMW2kqoFeo7ftAm2mLqdhmoQvwvpkS269Fdpc5x
iviuhZWNydAascT2JNSl5d0WK3ZUr4/ym057OikSDV5KBMDNSun4kNU4AfXl3OqxXju1E8E1779g
I0Z5laqS/10rquxTk5m5iGYL0TbqsvM0xKWi4Bum+ajDd/SN4VdnzUkb9oh8vljesH6bkl4V4ewX
wt7Dc+hFpPUYNkc9+GlxQN2OG6u0x7VFXjtwvzlVG+BbaS2ImPF/0Jgby1CC50Vi1aHARvlrNSX+
z4AO6YvB6/5Z2f70cZaawOF2sewvGDUUM4a00vmMSy28ALgt0gh1qHigVk0fKGBpp/qM3evgvvcL
pfsRBia0mSBtNh9KMRVf0r6b08iyK1OhmdWsfWS0/lxvTJhShvzDF2f/bz6m25k/1EasEhxoQzcF
/BvqjV9/v7I1Z8cNTCyxla0HFUsf+nhnAr9sV0BkemzwftibeM+GsyZa7KDmaypN5zQHThnyERBi
+ET9s1CjO2NfDGu3xhnPvC7iRbveUpCouXCrSvS3c58rLSqsLB935Zi6n7Aaab+bzVS9GUWdjNFS
TlSb7aJufvzxKmzS0zSytvco6q7HqzDPXZs38JGgTndmFMB03NGINUKz7a41Ms5jO7JGm+0HWCXi
++ljwmiHNOidbI37xJj2aOPasab7E9hLdW3Bz69NhtpKE1xiW0538tWNutSk3zgLGpsJL2qjS9on
Y7UX6N12qj0izoXpTrpYiFW9vpzngZIsBME2mq4k33Rej5fTkU6ZJfa8xMsUrHdFk/wKnEm/khSc
LyRyFvRLMCmA/ohZ3/EgLo5AyjdLBqHgTGYqRyRAG3+gpOlcIyGeT+h3arzdx5uM2emERuoik5G3
Sywa1UfpaAfvsikrf/7pspEYeqg/03kEkXSa5hhCLY211HPcK/stahNuEQYDUeCPdwfpFh59ON7g
aIBS5vHC5cuoqdbQp1gHb0l3DFhQjd/1lVHO7zGap6B8wZeR+OJAezyKv8oBR7ZmigN4+G+rPKse
+yoo74zEseKu8a0rgPoLr5etG06zaAO7822dnPYVE+PVcdIpnmy02h2Vval6VYWGNX/SIKuEft3Z
UYcMT+is3oe0yp9yV96P/Z/q2DseHKAN22ZtGcnZv6OXauUVaUqYYvl0M7WI7taoSVxZ3vMTySjQ
m+jjMWNet8fLW5iATlJrkjEgRjDH2G/vyhQJ0NdP5Nk3RqQmEaFAwOuLquNJiaDx5hKPSIVIVDKp
t3mJDigxwznIWZTR60OdTQjte/of3Pe/KS6n5Q85yzZdVVnFnfSGqM9q8TjMYrryif1PX+04FSE2
odaCBjpkc7rwxwuHF7zsZyMY4qSZiuCmC+Si7SvbWIu9lSzzV9vpEAHRm9RqQlcG7icl/FwneE4u
6hndkCS7DIt2Y6ecKjdDBLk1OxTS6kRoGJOR7eegdcw9j4XZ3mfO3D3Pwdpk0ZSIOUdoBFmcG9xF
KeF3VTB3cVoOKFM4SJXv6zJZrJt1ytoimge6TyFZYtmHtMPyNBIJfYCHtqrwSlrW0sujyjHTv7pF
+VrU+irzd0Hd+vdggFP7xk07oPxe3wTYi0/msz6OXRoi2anxaknyVO2V21fFPkkr8eSiAlLR7k59
LNI374ddMuqpHlomb8kQ/aX+pe2NpNxZxuK2YZGY1V+d25fP8HbKJ+Wn7s8uGbUPIIJpyXVaa3zw
OsP4PFqjDzmzra0qwuqvq8NuaBwXUoY5vbVLw4St4czBu5qvMAmDwsudaFk4dfGQdSWi4562NvcV
EmJgWtYGYpsS2piCePCp3nStH4gHijWVjhahpz5w1ZlGiDOG/rFTfimiorVUgejQilP5KpwqCYWF
0NGhc9usgs5pJvkOLIbx3p56Ye2n0hzamyrrx0+Wk1nfqJxJ5JE20RbRu+rB1bSsDP0UG4GPiWiH
NyJbzXXf2cGUbQzRxjpIJltHvl64u9yfKz+0ndT+FfSJ61BUcxZwvXaWWvgILsY7NZGWhYWY9E82
sit9zLslDfaclP6pbDTV4LphYLBmrKakSuxmgQy9Jdduhg70R4joq5aQGa7Ll2IoOhbN17jbs1Fb
8NtrBwo3Kmi594WglV82TtZGuGw3NHjS9btKuyWj3uXzspvWYrinSrxacTso61mpoBx5remZJD9I
pyByzdl0MeAbs1+11dj3pjOJR9AaCLlopS8eS96s7/20K8uoDLxa7WTn07nUc6P90a8T/majVxIE
R21Imoh7dsJyYLTUXZMVzvcCIBZwAhogzKcKVnuf5unyq+0L54M5KdfDcsGkOLlId5l2k0c5IMJM
mc4L1lgZ6Uzjj+sNyMahihKZ6o/K1ZCpcAFJRWaVUbSdpyyZw8r3Z8CGuWh/mY2TfIVv3H2pfRjG
4TD51tNA18+KzIBSEzI8Rv92cN95Kr3vRJs8T22n/fLLeSiiTo1DHaHG7L1M9tx/wZ/aNA59UNpL
bCqrqt6Uri1lOIm8/wFB0alxsMz8LDbHrBBh76v8oYbUkEeevfjf2q5TL4Iy8xOrkyDyw9GZIx1N
5JcmyEYvQm5Cq8MJb91vmFKMz8sy6e2hQUSd/+oFSu6syrCaaETdPQnXtsif6aEQonUgBUZYI6zx
fQioh+4XDGyd3bgknIuidJK/+GsCKO04uWGRTnkWCafz9mCtXV7vjua9l2idj7dOXvihZQzysbRa
BPvwEPY4jEO2uTqIgD0Yai9rQwsGwJtgMpPuNsEtQMV8SME7N7V97APnBTiSbTR9Gg6uCY5DIIbp
hfQHpmdeTQi5s4VTzlPLsN74jbu8t6pcj6bcgpg/6Yt9162BwaE1Mn+6G8yphdlOoURG6C2nVcgE
J1wkPXd4ozmueEpcOde7oi4dnJaUbn9IsqR6crNucNnCxsDkz5XGjUPn87EJXMh/Ht1iXmLohXX7
wcaERAtkDeZ4FPcrMsXPHW45a+x6rdPd1fhQdtEgFPLbyxCsQSRUkd1vvk6cDXty57hpK0/F6yyb
+qDGvK2p6Nd+fVOgHgtST1TA7Odm+KuklTlEGUCOg5+kNnG2rbFbqIbJuffHHkmG0uyMBx1gqRtN
VY6wYDcg9FfhiHrA45bgWWO1Ke6wMU8lDkTZZBwcVxEqO/SdnvsiL39kpjalB0f4cxpLldfiUE6r
TsmEJ7B1EM4U8JxtMyJSnor2KwPM9G4yXjLQzwPjA9Y4hQrZIPWzc7r+qz1ZvQpnW1uKKCu98i/L
la526Efl6TdYQJtZ6LCTBZsjWjOag2p2QmtM/CaE4iz/qnyhI1eS68ha1Z69/oV/PRaIayXNJ98s
yltrBGcViqlr5tCyUOHY514qhpuEOKzvzHT0tBBeI7kczgBAHGdX+4ICStXeel6r6XgH2GUZmnld
vpRi7G0KBSL9AtCof9Og5ZwAcTV6+jmtx7N9WdvlMQlWTeEVVVeE7z5x5tDLc+QTcs2u2WrE/m/L
OXHChuLBYew8PVpTUsgxGx7VpDl6vPL0y0MTN8CBRKlVLAGqL5gCppuBLVic8dEWc5qHgGzTL4Oj
VWPk9AreEb35/E4fnfZnQxmeeo8zOnmY2zoPcp7NWrsr85pHc7IsnRGmrduI3bJ42v1YIflL+dXJ
vli2dN+uSzeJA9HSmnetZnKVZUbOQim7ciPZd0Zxm3T5/OiM+fClapKyiazGEwsB1UEVnUpGm+xW
4HFF2EyTo3Z8NGWwTyslv630YQ/IzS8+HSFR3HQ998cu93jTfiucwl33ophS4zarteyrpyu73VmZ
Y+Y7aaRu2M6VsWWOTTyIFuk02yo6I6qXtrpnLXPKNqIZmkisWtpGpvT1h7WEdf7dXuamjcZCus9t
71gvWeBCdHeHctL3pfTxiqiZ7BjmBjd1qPs9IUI27vCu6PvuRXbcdgcERgHKWkOyUAsi9A4v6TT6
XE06vZs60ZfPvBOqF7UaJolB1y/2c6G06Yfsf2ZlbOTV+hOXdv/LXK41uVxLl2hOJKA4E/SWH2rK
c7sd++aAA8E19qkbfflDjqX63CA+V4Yd1P1PYvbUT8oZJHata7RTuJgDiZ2Ncmj5YctMnrJx0bKD
KjNkYQOs8VQIkQoaXO/IcYoQwpmzaJ1XqI16INRz35ve59Z35F+FL4bxAZmP+gcCAIUb+YPh9WGV
aP2DNw/ilyNr8y/Tsluer3aS/CK4cT8Ppk2VFovlKg35OfX70a6Nj4VeeR9Ut+jgDystGyMgUGW3
mwl12o6vsQxuSaDceV80xnzrrhwnyAvb6SlgZ6E4lEEc91PpPWGtV5ThnLUZJGrUCZ/0prTS3aTJ
+kubFM5LgZwe6XOugo+aY2YWSh5O9TIkgfau7pf6bT4Z814oo1j2tdFXm6mJGL9VVdP9WDoJE7ZK
knZ9niACG3fePLWfc9Lqm8Ya8i9zYNn3XloYHramCP6FKqFRyWSKBYGAuik+snKFulPIJH3KGk2U
EMoarX3g/WZoO6XT09h5BP82pNTN7ZQXwvEOrWHQ6kBkJXV4cklTUOAYqvydPrlL83EQRI9o6C17
3RWzDtSckCCfsrnr26gOvEWGFWf2oe57/WkpNRf/GX0izpGH1UvY0jzhzZqVDOGPebCERYAAaggs
wUlvzADzR0wh516EQFzacV9IP/2ErXTws6HrDmrZm7M1lGCPPxSdi1eWdHXta4VP0Uo2XWbvJ5Mr
NRSCCvbc28kamhmdj3Bu0qYJtYR95bus0/rOkcacYSSjrIeK/oF5GNxR/JplPVKRM4tkF+Rz5UGx
nbfnR24ZMsJGph2jHsFd7W7CpU6g0OJnz7lXKptAuGjzJ3y+F3UTUB1Y9hXVI0xTdbcDooMTMXdO
YGoOTQ93bGM3WUV908Gnujd7KZddYeV0mNYyKOJEmM2AlKfl/Nq82ElMp9p3bpuxmX8CdPfau8q2
0j4cNC+hpGumVVRA8/rLsho+qUJ63ChNP87DOxNn7+om7ccyiPrJEcXOmNf5U23J8VsCBDyNilFl
Q2ROsv0mAtGnEQhx70edr5gjj3W9uuj9sn+RwOzeCW1N9p+lDlwAqGrlfyubEcFT5CCpU1eVk95j
zdBpe126Rr63hjbD/pFr2gpnaDnprnRzPd1pa6pYnlVsCqlpsVYHZVYwxrDfywXuRej6HFwcGIg1
7kijJs0ba3pARKaeHtXguR81Dx2pyFyqtd+19mR+A4M3Wc9eS9WP5Z61m85c5DOV/9SOdGGVH3xt
4u6l9uzSY018iuLoT6MsCo1vAdZPmT1yUtXpN91QWuaXEtOh8UEbhtaPkDar32ZL2jW3QbFkDxW5
hYt3QW3XIS9W+QWpLvnYG17qhPPaOHkUaCSwEZEAVvHqmGMS1a5EEKk0QeCEfrfkpPp5WXxApa20
wlHVAQ67wzhMoYtYex1VfjBMB8mp8A8iwC8n8tOMgo9ZW8HyhmwKRxavNfzbsmt1QMM1usxRmXv9
h9Ioxl91QQTdTcXSvZ9023mqxoKHQp7yknyTJ0NJrIH8hd9f28jsXmu1fgb70LcKs9mqQFlfzHyY
czY1fYhil/0NBYkh2xWu0z7OM15FNxppw6EoQLDsG6UnX5eCDdn1pINF5MtOf2rHjkTTmvQm36tR
af22NN74RHurCXayGOUQ+mvQWWFeWyyctMy0JQfVm5GcZ+a8UUIGPwRG2THeFIL4dJepXjZkLGn7
2dN0KW4L+JVffB1xkt26pv26q4I6UeAHFgRpybjkQY40VxAfT3DqlYs3v1RInNwNyuGdq1YM+EIo
vAh26W1XJUQ1v1K0CJv07QC1/tHPWvfJ1HxCvNGllb5f/C4xQ+WScdOlyQuPkorIAsYaizYKMj9o
Q3Od9B++6pFkNNtZ/uxySLI3EHmTuJnXINm59VD/GAer13f/ZmWqafEinOJiezs3hUmy2Wmzfs2A
5rzVS8ccNTSk7CgNGafUc4padjVQr6NoV9LDUdw8bv5jThQvf+0LLD0w8deA+GfFNcS5dH9jGMK0
ov96UoctR5wcpe5QwqvzIjKqXNt5oPoiRLD/mM7obcPQskBADyzu6fTMdXDWxJFLbONCEwoyp8MK
XOdKtfCshPd7FOgxkFroW/+u0P4NMl3mVT2Ndke/odXWPdf5Gq5G88fCXNso/G+zTQeucoogTStv
8gxZL7RNZjd0eFjHQuLeuA7avxSz/+PIi2v4r//k1z+adunx3ZUnv/yvd+1L/UH2Ly/y7bf2P7e/
+v/+6PFf/K+34gfed80vefqnjv4SP/9f4+++yW9Hv9jjuyuXp/GlX96/wJ+SvwdIX5rtT/7//ub/
efn9U56X9uWf//gBU1RuPy0VTf2Pf/3W7c9//mPD5f3H33/8v37v4VvFX/u/dTpiFvHt9G+8fBvk
P/9BTvLvaJGAxACYQ4fpN7x2evmf37L+nQr8f7N3HktuY2mbvpWKWs0soIA3ywFBgmmURlJKJW0Q
KdPw3uPq5zlZUlUSZCUnazV/RPeiTVRLhzj2M69BEIBzRBkMVM3vvxUl0TVD2m+AYpmgjGEvItkk
IDBt2f/8R5SZkQGCogBEEamp33/9trs/a7d/rgpT8fN//1b0+V0ZF13LXyzgEc9LvABS4HFAEsJU
FIODdbd5yXHkaqk5eKUmZ54hx58EXG8L6OZb6XRf7di+7+tZ2UdqWnHZkSXPunROYeKpdX74K0D0
wQcV7q7Utte8ZRgzdApGW/d61Bmuenu4tAtC2yT5MEmUDhMgVDahkVsW5XW75KP/bMVOzcK6+wdk
inPIZIKsAOW/1j+kiFUpbV/rHoI4UuzpCP1uKj2tb6vciCY3kJcudzWJwrcLXVCuvNimWOAubUoL
JSskt8vH2HDDOnSI5tMkggSBur/alM0+y6rqZ9/kVYftH4/QwbF78Uj+f3jYdJbmnw/b5nHOH4vf
LtrssfjePj9y4s/9PHKW8wayGQArGpACiSr4DT+PnK28ESwVaEscPIeAjE7cryPHnxK4Hpruwp8C
as7fR87hoLIvBQkM+BYkodccuWMsKYBxceujHsSvOOJEFCjDFwXFo90Qp51fhGp+m1Yf06Eld8Xv
w4+IVzedpsSfdVn/bhOS31nyBF5oaT25VpZNlQ6kFGHp7OWOInbY4McMpstWt0O+BHdpKM8ba6j3
0aB/A5ne/ogDRd8RG5/rjp6gxwnhXi4OYER8z5pcS+MhjRuij92i8RKE6YMFvN9V6xFTOjKq/mae
ZwQP5k7dqFGFgFhSoatO/gRGEkek21JdKh81a/OaQEW7xDi1oz1TUPxSsqF/39hp9W5aqk9ydk74
8wk78PzKMahBouHEatN7hOInIo5nD7AKEKYOuR13LUAHkje9+WADpfkMUWEg/moUeQOoq3ws0f96
V9XjQwRC9m0RKv1NjNijJlK/5A4jt+pjUi/Z7KqtQ0nFNHvZDZ18/AFS1rkoou7zXDbaRS5Hw6Ok
NSqx6pwX953dl2jRzwXAedm6aBxEpF0non7kIqZPmT4rqt0cxZ/QMgqw8dDJLl2JkjRA8bhLvj6d
ov/eJ79ziv/5Ovk/PP9h//gbl8lv7mPztf9+8IzzZ3+94sobSIGQERCtZ5tzbP+6UkzlDQL9BIsw
Fbgi4Cn/faVYXERC9Ad1HJ3HXLBHf73i5hsQeDzhf19Er3jFn7SRnm9mIBAASLDxBEpi4Gy7atT2
alXYVdLMXjZQjoqnvr0k35vLjVUu8letctSeLn8a7Oii9W+LBQEGqFEzOPV0iKyLIQ6rd5Qjx31k
W/V3AHehAyPadhq6tfLyNVWDDIlDCZ6vNRX2GZbH0VFEP1Ug3QBYgL8B9sS8Pz+KkrxQVCyN0Yt6
Y34ErK2+Jz+cMe2kG+zCMW8+KkNE8ScLKEzOdALMuN/N8qgmruCdXTRTjh2rhDIKDGZBWaV3lmoP
YaRscVSybhD+ne/6Thv/0BqFygPGFEB6pnjZ0Q5Ytty3wKWTXCr+WEKvkG/DrGjoUhb2fG+SnV4H
apFeECTQJh1zfcJKd05rv43lQXWf7b8Tkcg6z3maCpSmhKYhb83TQj+7lZRep8JmlpOHTVSwqbrI
QiNNljZOJZ8TpDmKeZh1cNxo1vNEQqReoSLikkZ+l6eTh/5Bs+W6kS/xfJBo6Q023arA8sO+uP/v
PdPNT0mCAO38802zf4y7+Hm8Anr+r9vF4nYhYMF2h1SQ1sFfd4ulvwGSwsVDqAIrCXT/X3eLKr8B
+ATLkcQBdjoH6O+7xX4DV5owVihBI6gNP/sVd4vYBs+vFqF3hS8wR4TiK/+xyrwXu9FwFY1AXAzD
OLpxiep6jDzhRTnHeuCGqlO+nQI15Omj7egPsCJT79lU/T8cij9/Ajse8oHDNK2f6qROS7on1jak
EL1rao3HN8KEmcrqa/kNQmUUSXlh5cFYa7gXrTopyClOb3MK155cLYYXFVl+5nuOp5QvQuVdI+fC
llFfQf4iO5NLtdf1rTSk8m2DC0sL2KoMWzeRKUfv1Dzr9mhESDcmGrafaHuq8e7lKV0ffoE2ZEPx
saQyvFHiJz67Z4Ad0EVKVKDADU5hldmab7M5cLwpa3N/MmnCa3IgncPPPzkgH24mHiiuHW5iYnDY
6ath1TyoM7kxtnJRJaFbRnEkX0h6Rlt6idTK2TqT0oQXXaPgzBs5dWGRexkoGjpVWt6GnaQ/VIs8
ztjvZMZ1UZkUz+TBrB/TuHPAupRhGKMk42hXxMkU/qsEvT3KhQV0JUdbptSNo2AxAc4UISLhnKrO
b+xI/yDbgpcVGxNRWGMlsf49iVqp3tiwd8Yd6NPgIdLi5A8WK3lnZZr+1U7rdOARUpxunycKuAmz
dsx34ezEXxZrMsz7jspg/qBTTddcx0CDY2/3kvk5NOZAv9Ey0AoPqT4jul0mywCDLFXUjWLS5AFb
ng+fLNqGxVaZdKe6QVhBfR+aVtFuZvQWHhZz6RUfpQld59hh/EuJXqelWKhB/0iPQPlGIVTGsCMf
tatyiDHIDSZagRvohdSua3lQKtAFg/UWMEg7b3klABpYCUhUt086A8dnm7x1k7MptF2RSGSwVZVK
tTcgq5x7ateplZvjTht5wHjCi6JZ7Brgdq4BSbCMfBfbVqN4ej8vo5sFvXFjR/H0IaQZ6IBgxsTa
pT1oX1sjYOYNFiD2N2hyRrqBotzk8AYV3QO/kPhynAYKSfcyTxuTg9L7Y1b9kADivV9SQPDuMCVg
blRIsv+pUZOKAOFMvNBM53BXNMPXMonn2s2SUu8BkxhR6Or2VH8LuiDfLBCd9400DtY2wO3mPuus
6NppTeePJhyiHwCdSJk0SRZYInvRwB4MtV+1WedbumRf5elsDVeJ5Oif60rK7tRaKys3plF4SVHc
WgiWNPXtNDk2QJNFce4HuEgNwctEsRiaDN2ItIxzj9C/3QbdXANYKGR92Qy2Pt5MStTXGz2fCsVz
yj6OXUOVoo8kf9F9laWZtI31yun3eHCZ8SZrs3BLR39KPuYDk1a4IaZ85iUN96aGzlfrxeWkJ8Fy
jRo6BrGVmjvvYsup+01EpT7ZlFAV/XZq4DCrs23UXh8UWuYtvbQsXhuVZrnXxyz8qg+zCRHRyRIS
PXpWNMqHTndrp0y+VVaJ2o7WLTKWWsZAm0LNTUm7TQBfBpsZe4Jum05teQN9oJs2Mfoh7+Z+Lj/b
3aJ+Q9uBGspUS8E9QtL2bZQmFnB3owof6t5ij9PgbH9Y4PrvnBh8/gY4YHI/x0oXbpNAzhpPjfOk
3dmGZHzU0VX70qhT8R+n6Og6O3U2fGkXO/iqwDmouVwU0D4Gslo4TOhEifuKMl1wO2QNgSf0jFjb
QPDr+02SlZPicpdnOA3K0xi6TZlyThQrce5Myv+dpw6F8inIA43SdNGDQgtzo6SzGRfqjdwliG6Y
dqf0XtrPHf+9phrrRWrPwgApVWAZy2Wle+pIqXAzxM7yuZZMCRGNrCsejbCE8KBGXZnsirynjOto
Ejy/clAl4A4JFh1Uo7QIi4e+mRV3KVpHchtpycJbrULZbaOl+WB7pl1hDdEPGiK40iiD0aiwNqPV
E8djBHdyABgzK3WENrMawgCdg0afXHOwp8epbyTLS0urkre4l/NlnaVJi0vgEIbbOmm00aOoIUeX
OgG6salAIYmekV082qGe3y3sXiBNcEc1V2vK5dacpULZwJQMvsE7SQR1c+g/Z6Ekf6CslgWcCHzH
kUaykPVpZBWcU5tUSojGk9zYG7VA9MPDujd1vLEtjA9Yw3XWvii1pPEK0x7Ky7Hv2JlT2pgPPaq2
iVsRzQN4M9v0HCtsDd4mWudBIy1EExpKvAjfnj+lSwna0mwTYxuDQ7yjZ7x4Iyb2u0HL9LdR0v14
+eU+OZwoJmOjJrDGoqD77OW2Sy48QHjGVqp74z5r70tQ4pfJklXvdIuleXm0I8obSS20WnQrkSZ8
Ejo4HK5piqXhCtG3wxL295EdF5EbGb0F5q5xFrJKem7NZoySZNwm6CMWD6BRpMDrBjb+tnPogXq1
blYzKMdWfyv3RQsmKNTCYMOVXPzAGlyZfY1qlumNlYGRJ5cPKCBC0jT9AJwuOsf0OCo2E4JQWhdI
cPo8BJUroLZi2nirC6G5rMeUeaO3KGh91aOh5U1aUse8Imya1Is6yWWKM4rcNiCeRLO95uLu/4wF
/1t5+Z0z8WyvibbMQd+EWv1j3LD5/+zBiBzq6U/8qrjYb4TaNHVSdjq9K9Ec+dU3sUURVxTvdCSA
EAH7OytS1Df8PxUEM1CzpKivkmT9qrioZEVo7uMXRTYFK/FVfZN1/AwZSRx3dGOJZilcrALZBk8W
EnQVpPFQB1uw1M6uC0WsFYb1hZVA9syBifvPJuhEHvREfH4ePjMqjUn0dESTAsrjqswD0CyREd5S
wFl3yqfIBI9mEUK24Esc6drJtfI2WNJ86xj4UDRZ/ZEfLr9vdD24aGPTvjKcGnyOvPwRjDrgkzrF
O1tW2uAbTEqAYH20jDnIbrDjo6FFuxZUF+/R0m+XQu6+6WrKbdqHVYbyweR8TrPCfgsF3vxhOWSI
Xt91vdd1mFVPqW2+RVjR3M32MCNBlkc7FgQO4FiOwWfcLJf3T1Pz32P0OxSdZ7vk6Bi9f6Sx99t1
/y0+LF2KP/XrKMlveJUoBzw5F7B9OBS/jpLyBmFLYSoibCh4UXhNfvVD9DfwHGm3QfOTbdoibLZf
R0l7g12Qg7oOFymKvIz1igLD0a52EHajKKfDJYQ3fiQ90cxGF1RASbx41nbmnMTOtkVleieX0aVT
T8Y3ANT1e7Kc7jpTAB65s9ZiWjCXV0DMCvCqhg6Uo7Pm+2KpbdBTub48gvWKrrtxLK4XU06IY8u6
BhUURP2tOjXXWu7od6mkOo8Frjd34UwkKsWxsglJEeq37QznobY7E+OztJXug7qNvij5LO9yaZiL
bWfUw0ckee4BU/fpRs6CfD91P7v3r9rU/9P6d0ISi5Dlnythf27Yt48NZnG//a9d81h8+/G/n78C
P/+GX5uX/jm1J1gOKMrwbwp/+a/Nq72hfkILnJsYyC9ljL83L68Hlz3bGtQIT/yzZ4DimOi3C08S
S+jjvWrvrp8B0TemZGsSpKMUTU3nMDoCsdl2E+17L5awQawqRXelYroqqsaD0aL6WhGfc64/rvUz
JlKiWB9y9gCorAJAzSAvxsJK85J2GfdkjnnTpp6aYgmuldMmHK3ZLTAPh9OBrHLVwU2Zsp3d8Eu4
GnS/+08sh8a+SxfHQxQ2d9Eh9/SmuLZSZHueLe2JF+vJZOv5i8UEUeeCL0+sRXtVW72Tqg1BbWAN
vba0PgLPg4EO2+jatqO3pTPiBYM7PdykBwo5IHrqvUxHzE+mIHLz1pZdA9WdDULYiltr9lc6dh+s
Jraoi0ub3KpFhgA6S7WT2sOdkQwlRc0jHjo/jKxLVTdRrZGqbEuWZ3s4mWtYN29Yo++52Qz3dWFc
APi6aszE0+L4ex5UVKScsYK5FlwaQWlsX/9G/U87ziIf+Oez/CH6Qd8seswf2+cnWPyhn8fXUkUL
jMo25GaK0XQa/jq+tvwG0WyF+jUuOkJ4k8Tp59ujWm9ofkDDdn428PlHP98e6t5g3GTsIenR/wnV
eMXbIwKm59uTCh/9X1r7eECiH7QWrjSasZ1JwXGjBzy3MQBZomZrVmdOwfqW+HMUrgn6g4bBg3l4
S6h56Qyzo9LpblWJgqYDxFbSR9cZZGcTFk3u1VV4hvF98svI2GSUxbgg1xRRWJTLMpN3+bmullR5
W+F8XrXes+U+cb6PcimkpXWRQ3H1oQQHKfXw00yHEi4tw9JfJMCQ6KpNn2NKAe6Ct/jHFuzMTThR
F1gS/ftkF5pH5UM/86VPULnDRaQlgELck7sQKcPqQhzLxel7Z8DffZH0OzSrYhmJrLLfZMFgfLTj
zr6f8Zx/tyixdZHUdb21ennazpRq0NKqrdcqvDIn1EsFQVegJEGSHM4JsidwwQpsY8cwxRYkg/Mq
Oa/WXAUvRjogI3sivvsIeiHFciGHY5j5MYLtG3sss0vZpNCVxVJzZpWP9i/Hky4UrSROCEAYjvfz
koNudKrSCjsAPS/qq3zqpk9gbJXCtcviQZ4m6bsSNsM5hIaYpoNlZVShJMDagrtBluxwVIg3ZjeU
TojtkG7dZk2i3Vtdb32Jl7NyckdD0W0ValNMKUuHcNLhUCFg8VrplBqANDqOUdyl2wwBt6sO8uzm
5RNzdC6fhhJdPVpZ7NXVZkWEO9Un6L2+1LXJB+rtVwDvmzNtLC7Vw6ljENYK2R3iA+PI6TEpVNym
k6ry44CyadNN6V7tpuE2b5zmbdYb5xzQjzYIMFs4/Awl9Jl55g/nL+aKd8x5qv3SHu9UDQKgnrRe
Lw3bfJK+GVNRua+eRUIghuTSBgS5DivgNIwLhT5uNxuXAlxBAq+APfX6tWIU7PlQ3kQ7cW0YbvUF
5WvNqnylUB13EfpSCj6E/2YUJpA+PBkacd3h5FlxZ8F60ivIUJQS5mT8Oimw+l+esKe/5eA0MQL3
BMkeDwLZ22qJgq4eanYl36Jry2aEBLKBntm5zaJ8zGGqX9tBAklNXaKNmvXxrlaLcFuOsnnmLjmx
/x2Epyhrs1FoJ69OtYqiqaEGrNxYtdWmzRxttxRGcObFfZLOXH8u0GdOtAwwjcfpcFLjOjVhdfG5
TiAQmR3ag0k0bNV8fD/nwwcERGMYtZSj5dIPYwi4lfJlChEMDBs0kSipSi7KRmd+1clvF1VUVINp
gK6t6XQjTAMyicqftf6DFKjSDgD4uWDj1CCoYnJRs2uJPMTd8Kw+rBlUeuSGQaqqK3xJGgqI03p4
Zj+duDEF1AnZNZ45ldU8HKVt7bRMasSvgqaQ9zAW4g8pt9rl1FrJ/uWtK3Ko9VLimiRT6hMS8PLq
9ZlZDOGfVvlD2RE9Ucbf2rJBZqMmMB2nVCLhr+dtI8/VmY88PjQ2yrsGBRBLkB1IQw+/MjDDINGr
svLNsR0+J/jJXhZtKPlV38LWLGKUhXFS+NGyg9+OeZpdZroWQHoyzrXrjy506vzCN4L7gao/BpeH
P0RC16fsSgcaSFj/R5Yxta7mIaNnCFMP0tU5wMXRfc4siwYDn8+9RPx+OBzkXdQBMolMTM+hWzR4
XUNVYfveJEE37lOosHCuBn1+eHmpj/augN4Sz6CGqYuju8KadIY5NsnYEznxm94itYdiqBO+1tgJ
s0RUCkURlY0P8nN1QiQHNqxqkWdG82x44MNGr06Gzy9/ytM5O9i2T6Og6yOKa2Q5qzkcVUnK5nQq
8FDKvoVVfDtBl9/EcQyYCxa5lw7FXaRJ7wt52SYKkhdjYPpRH+5UjeatUlTX5dRAdargAb38047O
rvhluChQBse6CA3Tw9U1aiexezqAfj7m46YfjNEt6GSTIffl9uWhjs7uaqjVJGARMpR2vbCR1Km/
WJSm8ZZKc1xVTZTNoITsJejePtK456TDTmwlDXtXJt+AXHOk7hkOizrK/Vj4djMZW7q80QZbWOPM
VJ4cBYyVwLIA9Fw74KQacngJsEjBuFN8LWddtSX4+PIknhpEfaILYSED92M1ibKEWbY8SbnfKHZN
Qx6ICmxzxXt5lFNLRXIKI4V6FR3N1RVjak1oBVXCruDt3AW2nv4RBaPhoUVTvqW7Z16OYQchtIHf
/y9mUfAuhLasiLNWG3JI4Snjy5r7EbTcj3omF55EnXf/8gfq4vZYn0hR9yOrAMpPTftw308ojSOE
Pec+mojdQ42cOJjOrN8HTS5dzVU9QDecx4soxwqwk6zsxmptbZvjgr4JI7QYXQnVQSC2eANWKNYs
Ntgw03mwev2PXM/m+1Qi8iWxH3xTbbmX07rGq2TsvKkJq0tN6ju3kKfeQ4G1vweUPmxTDC3dIhvk
q6JfoqtAbjpKclK81TotQuMC3YmuIwxJwz7wwcekSBotpjcvhDIvT86JB4aLkFeGWghI5jUYdIHs
jw57nPtIjZhXRYb7O1MTeWWInGMT6tHjy+Od2G2wjShPkKigW+yIPf8sSlGRZK5VM8l9aWgl39AQ
1GyGUMOV1e7dri96MBUWb0wxN2c2m0C2rXYBsEjcwDA8IDNaS585mY3PXokV8TLnjWe0gAmXHu6v
ljbJe5Mdvw2tovHCNq5RY6qUV3o68PgcDL86ZqAdikrq6V9ItY70ZQkzejKb6UzkcmI5aZHykvKJ
1J3WCsopgEw6Kthug00y9shwKPskVAAdgTrZGVrTndk+x5PKSyKgAsIPDNm/1cO9SBMRdYkbcYlj
sVck5R/AsI3Ptp2YG6c3OQxlpN9KkVVucgrAFy9vpuNwBXAqF5cmIK8odIpf92wzjdD7h9KEgg1Q
9BbDvsDLKr28Rw9rumJ/yTdWdo5YecR8IdO1Dco8AkYJfW4Nw+jDsmuFGqyP0lYdenpc6Gh1qeoQ
eUy0TJsV6sH1nCEJhICJlF1qBfHirlFq46KW60l18Ur6Sh6LksxYlL32nnKH1sPztfSYkn0rXc9I
g6h3vWIAFMP1LKzfzSE6qy/P3RH4XnwIS0dkjQsl2cdq6RStHsM4DErfspokekdNbPyhx001Xk1Z
rf0gjUN0bG6x+xIyMmntUvEXHeA5kMttHk7OJwHk24AI4V0w58b83LQAC4Hq6NLjmKC95irzPKFX
BFQJtGbf6dHGQjbonYwaT0x1vyftAnKEshtO0ygGU89vPxZG119oaVh+6UMrHmEFVVXlhmNr35Kn
eSoIKfuzFtJIcBFOjL6kdi7ABn/Vsu/+vBOecyONo5sCnX8CfzDWNFvQ/T3cVrmBHc8ix5UPmDa4
agnJUBgwtY8adc0zj++JHYyOD91P/GEpaaxxscWwICxad6UvUaUJwulaGR3bRWn3g+DSQy2ynTPX
4HHlFvg/VS9BQhP4nnXogvZ5G9EUKnxYJf0FQNHgcpYhHnDQw0sHtTc3SMdiO+U4OruIpyS3rTWe
e3aOv1v8CFHLp/wGRXl1cnOwgKnaBog2OCLFyJyhvuzrxb4AHblgpGmFyhUSC8v3l1f21McT5gDW
4vDKojV+uLQmuhThYui53wGSxIimlG8I8CRP5wx409h1N3GU2F+QWmtdq2wLXBGSxX/5RxzfmUgJ
k1hSVyLeIvQ5/A2OFDWQwhCskAqt+pBhY3URxh0q4WOdbAARpolL2T65SqJuRMc3tc6ML57Yw4fw
cPxV1AXeVLbQUMz9GpWYsCvsd4a+tGfe+dMz/ewrV8Fr2RIUI3QA8lCbyvu6W5L7STdSdGpGyUsM
o7oK6fzuoOtkm0Ev0bByVPPMXj/1pfQoIBdTouT+F7vw2fvQtdTpB1UWu0yL7tpBR6ISkZBz8eWJ
+VSQC3iqFBJErfZUFKZjX8FE8q0AD5dOydW7JpjP2ZkeV7ZQoAbmCLSJR4e+mri1nn2MNjhto9vo
mWBVAwRbH6P3Uzt3HtrC0tvOwN+97iegzwE1iaLIFgL4Kf1hg7HfLpNk3hSVke7DuU89Pe2SV0c3
hz9uFWL3ZlQiUQGFoLbLxVexRrqXAusnZu5AaeDli5lRngjbBmADnG0OpyCKRq3GfyX3C73KHjSt
BuRRp/E20aPXFtLFZJuoTmF3QZNwfU8EVROmvZ7l/ryADbGbQkMyz4mQ8Wu+dFZxLtM7DtsOh1td
h5LK0xY3JcOBKKGbr5me2YTBBUl8cuEEeJW+fAWdHI8arOCg0I5Y03dbIGt1POS5Lw9B+AB8TPGl
NjK9qLY6SuvlOXPh0+Ohk0tblyr0WrR5DHLTDmfGC4peus7G0Nqmsw7b1m5nX0U299VhMG5OAriK
F6IoBKyu2KJo8dOe6ZHBpMBDBEXOrW2Uj4uytFfWkpe7l6fzRFDIeHCHoDCSYYIGPtyYUijEnkop
9SkXDOjvpP/pEP0Ju25XhsWtJMeoysJoVOL0GveRyziwPStH60ZJd1IZXpc0UcGIJ7hOFV5WVjst
K/28QUQ3k89FHOI2Wt3+FNiE+AOZ8HEHRWnrThtNLfWR8yn2Uw43JAgwAxy/LKEuOMqd4yWSbZ25
ik8OKxTIQY4heL2uZVhhqEQIBae+Jjejr1mwDewuBkHVJm9DszAvQ2uRqZLhzvzy2px4A2hg0ko0
qTEAoFm9dkNYLigbTak/j73hSRWQkbZEsvXlUY5k+8k+0LHAskacKOuoZSRZMvanQZT6XVrYm4z+
3M4qovZ26hxrPzZLfKkG1vKYdbHmOUov38jD5FwYWZMiPjXYN3EGOerl33QcxoKEAkVrPJGNQUMd
bsrWaYogX5LUt0pDvtBgQ3i6HCueltmvbtny9eI6Ae9BzkkD4nAoKBY2ZWq+Pu3QVytkvAkgBuYX
Xep8evmjTiwnlxbNYSJYqnzrJz1Xa2TbWjvx6zqAQIOTyq5L7eT1U0fYx91PSYxDsraWapFRnfOq
TPx8YOfYg+K8tzU7fijq4VwedmKV0MulBCaEKzBiFB/87FkfrHhAxV5LfCdU9Eu6ONPOipv5EsHd
c6LrJ4eiQUTzBt0GoAOHQ/USVLdY7RI/yoeFVyZq3GXW1AsTK60z7+fTjb66ZoDvyeQ2vKS0vLXD
sfJWKft+QJIs0ZXxg1MDUkMDrfSNami8Js3bfSM38n4p5mhn1qb+dkFz+kKjC3ql2VFwH8XQJGfq
nt81NNFqV5oMFIHCwSvQ9fPkIUeXNqUJomVScmWmGdQ+ZLtu00UNPAPK26aFtX0GcHJi7zlwckXe
DGSARtvhN/WymdbtwjdNdGw8c8AEazZAgb68w0UQczhzGsUxBUguUBIIk6sgB31ORImHKvbLGnZg
aVTmdjDs3ofEVfqmKQW7mpzizAt2vDV4FHidqQASJ8P4Pfw0bY46+OdRDLXQSHfQw4xtXVKmsKzh
w8ufdyIxEFVm9E+eQApHzgqTlERyZGmRj5655I+9re8UrVPxR6pRF4/UGEps3d0aIzXRcXTUjRmi
zfbyjzheSdgCYL8IRfATxp798HMHUjtkevLYb6i07Iwy67bGZJRnVvKpp71aStColPAF35f0ZRWG
YMAN6MNxIj8DBkcIEErKtknkAPHCYKLjHGh7rNq66yovi4soaMLb2Sm+hEFlXC/jgFs4m/hKm5fa
f/nzj5FThGIsM6UHrhxO6OpRVKgmo0GA5AwEr+AC6bhpU09huzdyVHXnophuCnWAypAMuZepi7Vf
qhLVoyZetsghzmcez1Obj1Iwju7iWsfx9HA10Fgd9bo0Iz9sTeMz4r3yDtMS1Yum1DgjOXEchrDq
fDxdB+I1yqSroVpeZq0zUh83lJzSb1u5CcrB7hyWFLgKXXO7ENYdBZBzhcNT+57cRcW1Eo4KLeXV
nlOxFR9mrU59Fc7GdprQsICtolN3GcZ9t1TX+iy9DYwgd+dqRuM60pr3Ly/7iXkWckbIB/CAcoOp
hx9vjT2kUDVMicLrEtVBudlr5QwfhNjhzAE7cYmpPDRC7IjW1VGVFMZ0ZM5Pr5qqtpdSZNqXCI4J
4WE73bYGLj59d5azduJUq5xowKawW2ACrd4cyyyqOUEB1Z9VTdo0ktJgXEDz5eVZPBHqafz9hJP8
C2DnGoOkFbUN30BPfGKim2WCsGp3MOC8pOpGTw4UwndZii/MVps9hC+FdHJY83/kubVzI79QKqX6
+PJvOrWyFvoFQk1FQE1Xb0akhZlpI3nso0d0g4FhfZ3YQ4WCSqlfvjzSqTnmieDqFD65pI6He0hP
lQ7yfZ74Wo1crgvxG80QvW/Pea6Jt3R1daJOQIcIzUdgrOsvIvySFqUqCL60WcGnzoS+Hbc/ElW+
5brKzqzpqe1KfxCMlCB2cQsdflXXqHJkgIPySRyD3dLqRMkxThyznte7yAozb+gz/czzcGrRAFlQ
NtfFB66155IMCctxcggyizKGQ2DiMe8Qz2qDdq4d/wRYWU8nAAusGQCRgJ5bvUQIYSvRKAdsEEl5
L8TW46a7Ie68DrBhQQlonxhYZqeURCHda4P1Tq5r9I7bGySzvSKk4j42N3owPVjVsH95R516jDAJ
oab1pIXCIhxOvmWl0kyMl/gZFc8NNnXWBgEuxbWUePTMPDV2Y9IgOG2o5QWfGG77YBl8S+pNoEDh
udLBP/ycJ6QWPBLBcToIyCH8dEPacJaSYa62MRI6V1PePGZ9ld6NhRXuOYCVi4q/vUnNbrqcEdvd
hbiz4E5GU+/lyTmuFZNK4jlH/iooK87qYBc0rmFBc9cktIcu6Fc7mJbIKNwXsnpR5RqwgMgxP5Vq
NOxR5/8XcRLDUytAmEgHVbaKeAfLKiN5YGlgR5C6K5hDlcTF/r/4SJIFjL65TalLHM54UBYEvNLM
KHRKNhFFzo+yjeU3tWEDAQdVhhoMXSQZ9fwGKyHtzByfutJI2wVcFhlAdFkOhwfAquZDPya+HS7N
ti3adoPeQX4m8jh52mGhiiawAEGKX/Esz7O0PqzHkW0VoWq+ibUJShl6+5AnHefDy/N58oNg3zAa
cae+DuYnhAR6B/lmcdhtP3KQUQn77NVo96e6qHDFplkGfnq1anXqJODB5AQhQ6e+HM3ecU1JLf/F
e4OQGmETCT+skPVpnLRMzUwWR++VxQsDOfGkfDpnK35icdhaBOgwG6kZyqtXrUKAJCtoR/oUrtAf
qarZtdMi2OFB8uPltTnxrjES30FfwhFWiofbwBgaPUpwYvVn016uBylFWzwt7QutTBMvSavyzLY7
sRcgzWjkWwLyBvf9cDyco+QylfmyCaaOB3fA2mFHHHsvf9XpUTj5lFzJJtYyrmTCfS4TCvl5jzJ/
lhvmNhx4Qf7FKCYCHyJ6paGzOqgWodaIexA7zpzrKzN2Bo+kJT9Tuji5F4TuFYHAEyzpcMZ4f3Cx
ifrE7xMl3MGTm70xLKqtYVXh9uUPEj949SqLkvgTdIHR1o68EnZhdSkbsY9qSOJXjv2j19rQtZvk
Tm6q/rJsbf3MXXtqpXjXQUIJdBwb/vDrmkgr5tymSGd1ueRNLRrU+MJEZyolT/2R9ZeJNJ8EBhA9
sfLhMANKNMK/IvIxUgwBOtRxjqaSFbfjvlGq6LYXboPbWLXSZgc8r0Pjnoh7vGz03Eb5A62mK+TZ
9dqtJ7yXPB7B9FMTqfUHyIvfjWBZttLUGR8VGm2yK1tdrLsJ8k9YTsyAEGAWWoN+iVEM8k+xWXe4
34y95EbKOIz+NJsJQbmlzGhAkHh9s0C87tLYgQQmh7pTXHKX1cp9oDYO8hdDPvxhNnECrajJx86v
jaG33Bj0x7gplMH0sxIQ6CZoSvWzTFqduH2p5xe5gkYgEwSLeRowycHwqvQKhDpuG8S/1QIxg02L
Z9KCtYVm3I02kAnQn2r2peocxELxX5kwqFv4qZ2DhOOmtXPzj6yS5XedWQIVsbuu+RTVSvsV3XoM
mIIcfNcGufn20Uwnnz9ZoNKRGfoWgWejR0nLSLqNow7mZy1NtHcN+YoB2mpM000xICaFV5qFce9s
meV9A9xs3+dKlXgtilPXzFm/XDZodz0gHlBfoMVY3+Vm9H9JO68duY02TN/QT4A5nJJsdk/SSKNo
nRCybDEVc+bV78MBFlBziObKeyIYkO3qKlb4whuaUz/ja4XapPpUj0ofINqVX5zESlDpSdTJcRFY
pthomfXyVWsnm7J/KMVHwmrrK7DdbtTlwBHwB/7Wm8xWlkd5bA12dVUXM1ZE4KMRw6cVI1XNEmg4
IGN/RtY/5vbnPz/C8IaQkIZOiCzv5n0qVuFd1GOTc2KmXSBFmv0iFTM13HwezzV5xd/CXMKDe2Pv
EYE2gugohcb1lb8+XaJXB6z1AAkW46Tes8rDnZZP5blMp5/0b+SDO2PnRqQSaQCc4A1hX65//1vo
0oS9pRQo3ZyREMo9JzNWTbDknwWizsHE9oJvhqKJQPmTjvq2l26rC5zmkvTStJv8Uyi47GW8ivwa
vIaX6LXlKvSaMQVBaXsMI/OhUav2FC2AKKNBPuJt7NzPV79mc1nib2lIYcRTwCekQIY/zzBLpR93
oHLqTMLoKpV/3d5Pu2uNjSiFSeDFwP6v17rrOOwYUqZnpO+dk44dod9XsxEsVqkdPNp75Um0mwms
XkX5YBhcjzXaaT+h5JWerQWAVpROwE0ivTwlSRN7Jjp3uG8CaLMoznnINw+IeITSXZkWRaBWo+Z1
wnJO0L8OQpad3X31s9av8tt2406NbN4OImWMMy8A7WXMW9LC62q9Pckt9enbS76TY1GjpVOh48lA
ArJdBpQpzEwR7DRIEf7QdBV10OK7Kib5lDpWfupavT7L+Itd1Ko/OlxvaP3UkIAl0xNdSYi0kTdV
K0AwU5FaKjeIXGT0OcpT6djemNWPndn/u2Dco89JYGbNl3BM74BAPBJueewOX+qqvyal/Gap4Z0w
82cLD7wJ50O1d+aDK2AnbKBDRT8dbClcjW0YOUApipDHxmEGSzGvSQvnlPXl+OcBHrIGrANcKbBw
2iZqyMDSy4UUUZaf7dHte7U8Z3amHMxlh92zcnSBIaOigF3vVlYUuxwY0VgRBY0E/HisMVgysy67
5MsU3q14wEdHSquXEqvZk9zExkk1G/mcYxB2e+O93ejU0UCSsuVWcvg2FpN7NWpk2vwBfqWzr6eA
edChQlgtntFSU5v6wP35YLxtnj2GfTtbYU2BC4PTx8xoy0staeqZhLH8Udeadbk9vx3IEuXfFeqG
RgeyxtuCrCqJFDiQ5QRpo95lWq9JrqQ3TorzHHKR+oz8cFbOc0DFMnSVNrPcWEdeskfz8BkthuE+
cbB58gscGvxSPgLBKG+vd3og1KiRn1oDh614djo1apcgdh20Vju7dSR7gKpKVysMLIMsxSNQfqHV
j9KmNkqAgDLXqHpmoNM2fUGvxg3D9qGyio8zTpW3l27nU1HN1ekbAWOhPrj+/W93oFXVsxJyHwUW
5krjoiHt0Ujyhyx0JgzZInHwpd5cgUQvlCUUxLUwOyefvx4u6uo0juslOetRMXqhJNvIsqbDk60X
GmbHES3bsMW3UPlrqpbu4B168xnWwSGBUOelKweb/3rwZcq11T4sOcOHRv5Di96bY/FFyXB0q/rq
l6EP728v7u6ArxXX1YSFB/B6wERCsnSsBi6zAYNLge/XR3MG+u/MeG3qtYExl90dEXHf3KAAigG/
cNOzyOuRuB60kGBDITWXnOXe5NUc8VIrwvloT7/ZN+sovGPcJxqQl+2+QeLTcqSIqdWRUt0hBZuh
dSriU9zOPZ7J2ZGB/e6sKC1QOaNQCF3/elY1hmxTbxGJpjniCzmebEE4tEe4v/WDXIX366x+G2Xz
RBaI8yoCG4bzaFjvEEyuzhQb7KfQxAyQrpblDWplvI/a8ag2vbOc3M4raQi3C2ivmwdpMvV2UJOZ
PmlZ9GdpyaygW6bkZMrz9JQZh7Syt08TEd9KUuIwru3Q7VmQokhSUwQzz2GlqhdoR9pLFWGQUUXs
1NZOqrtu7sV5HgCmK5FV+mGixW7qpNKn22fklfa1WXPg7au5AEhxFEw2OQZKoEYj2TCiwng1UtSd
1FOl9l8SQ0D73OwuZdo7VLqCNNI85BpTf0Yi2bO4zFwnTD2C5OYEPklHD1Q+hebKDpnj05zYd1lS
du4kyx/GNn3f5c6zBvrJTWq8OKknPFAQMU9t1x2Zluzs1asZbfZqNaW1FBdRTJw3/ywMLXqXAAC6
u71uezuGjufay6DBzIW2ORB9NYQWmkzntkX+YzSK9pSZ8mfQMIOPmskRqeltwsSGQZsCMCztAYXI
6Xq8ycqldOms6BwP9T9WIlQ/nXXtPWbho5+HxouhzdkJqEr8yAXcUVoKRYCTkfQwYDrt3577zr3K
OwpqigYsV9z2tBSa3ZWwpKOzU2GVJ2kjLo1yu3ihOpIQ4/Yd2GI5Shl37oa1Zgtfe8XMAEy5XgCS
lihHCDg+J233oYhS9ZMT9flHhR7lJyXWa6/oKee5orLCg0/9CjfeHBGGJgkngKOmr282FNfFosxJ
Ep9Hq3yIlCV2szCsAQ8I+mgWpZEOH/NCTN8mq+eCDD8Iy7rTzPonGS720KGXjTVOg/nwy4wzWkoC
drc0/KBOfYmgWvlt0z+B3E7Rqql/WEbZnvocIeWokv60A8JzRLucl4mpoOixftjfoo2+L3HdcFjD
qVC7wLE6C8NrSO63t8fO+QMi//qdaOrCALwehSooiWUURsjj1APGNqrqoalnH+QQO5uQUVB4g+FM
kL8Ncvssy6RsRD2GbjxS8nks+3EmlLvcZGrdUqTuWlM52Aq7UwMujpohEH1tq0SUyUnuDJYWnVvd
+VmjhHkyoiQ/iAlfq1hv9pvFQ0T9e81TNwtYNqGe2rQ8Ycmn1bNemwouLQTNvMLGfREh2k1Cn51A
HUmfseXtvLoR8gnIWPIRTMzojcOkU8nTjedh6XS/M4TkcmlbgTAz+z5srOUB+3WsiDN0hl1JHOph
7S6TTZRA6Rm27zbMTNMkCTtJ5tv0DjalKjox5hD/+g/bjJIcI7Cl8HO43mb4BYSNXTOIbLbdWUtz
42Q2RXVw1+1NhXAZxPeKAeGzX4+iWV020o7giy9QfovZarx+DQ9uz+VtiYaTufbsaf7Cc3zDV8J0
1dFDq+NKjeT0i9PG4h7UzfTOXJCFT0jYfcWyEa6zxugU4hTqDVR03AwA7mWcZpyxM/SnsqKoDxKG
vUAFEBPCuqunA6jBzfwxWjXzCApvwIPS/wDSorkRpBNPzpf6XjaQ725x0FuxzToi/gKaU28GaVq1
Ryu0DrQ5FNDvAdehcUP/aYuiWBYMEPusk4IZtbXnKJkea3zkLyjR64GRavlzgfw5qu/hLyqb+a9Q
x/I4WYbpQ2WUyofbn2tnU9jcnwb5/Gs+uYlTIwx3m9YupaASM07nZqS4cQis/09HWbtfhNzARuD4
bsuxbakA7F6QzjGFiutslzZ3scjsgw3+9h5lFBPyC9coZ2lbidXl2cwKZQmD1YTGb6p5viThgEeA
mkwXNVdGTy7U6WBQ7oE3n5NheYF4WCk305G/Plc4g2uNMVG+Fz1qPInyWGl59XMZqRafZD0bzxWY
SMetnLLRvD5vxYsRWhOGu3Q6FXeUF17iypJfQPvMHwCrSLzE8rOZOs7HaNCz71MJHOfkAPBLztqi
5p/iWFN/2jQPFE+vklL31Embv/doIU9+rduzhOVIl+t3UzNhf+nQjhIQJjK194W2pJ/w3kK2Xqd7
NLtJHoeYaWgAl/xWSZ3JTwxsg33U6NDbtyW1SS+pKaKnYe6Sxybvw7+mUcIycnLwzY76WbhZConK
VcHpfRj6Sv+sjFP+q+jU4u+0iuoERrFsjPRcjIHt7CQkB1Lyd6Z3zrsEhRjTbwuZobDitSZ2uTkR
hlljBdLAhHG7DFn8M7VrTkCZtckPaXRQfIbDjfenWvZfzGWGegvw/ItSLtXiNhp74JzGaoG3dtfD
xQVT93PSlf7ZTAoH9JdhNpcZCu2HHCi44eaKKj0qjZ6EJy0e9UvcazTgVEkW32PJHr8Wld5+ELqy
uHUotx9smgpebOSPWZ9LKFLZvVxg0VVRdSnG8JM51MYDt4v1SVC0+lCnaXjKqRm1flPgYF3S03Mu
nYRni5uhJyX5jd1W8t+VlXW2q49OklDBcSbDy6XQGQN4pdF3pVgGHC4UzPzSIc7wVjQqSff+J7oU
yZZapW2UWFghWJXufJAys3g3yIXxGSk/rK5RDAzfT7XTvURwwCK3sDPQmkqOubNLph19toUpfRiT
PP9y+8SvMez1HQeYA6IsnRGKQW/gylHjWFOYpWEQtQiZhnGRe32pqGerNT//+Ugo/xA50W6liLCJ
pgkparWJckqjqDQ8VG38q4P6/U522uQg5tybE0J4KlK8dNopZV0f9DKNcCOfYkYiJwhwxm4elio0
vLaXvt2e02vIt1k+4GXAmKj2vdLdr4fK7Mq2JTZlUEUt4j/akn+SLFqX3Afahcdj9mO9pXUJstGP
8cNY+QlH1+mqTb/9hvwIfgC8EpJDdXOxjZU2ceuETpBH5hKIycxdY3KmAC+Ez+rcP0DMbFwztEfP
CNsfRYoIbt475UMjdf9GzvdUGh+6Lvwrsc0HM9bMX321RJc21aqDl33nu1BBAg9FCksdaWsQNdUW
VkEle62T2uHcxPY/OEP1JwCxoXv7u+y8MDpsMBA1INGJZzepso1/TYbTTBiEhln6Q27QW+oty6+K
SYZ5LjRUfGlt//m+o9K+aiCxxfFXW/PJ33KdKExGJELXmrQVyd+GTpmxMkvHC/+u+R+WElYFhSMO
LpWLzWHCgFt34oKhnCyW3T7BGxUIRI0IX7cczGp3jyscWPY3mH7osdfTcoysH9EOcIKhGen7l6AB
TuiRtqd2UZ2TUI3hbuTBPUmGMvi1XRV3NdHDwfO9rt32oKE9QnKHaCgne7O2JnoSM4axTrCkiggU
R839IZ7sIFloXiIm2nyqJ9ISYRRHX3V35BX0vWZ+q/Tt9fQNOY9TSVAv7yCTnoqiqV0dH8t7aUCP
MkvG6DPOQg3GcYZ68JHfxnyv/iiryDXFZAo/1yPbEfINTQTdrwdei312RRwxO0caRnunUllZAxp+
2Vwem5Ud66yXk2JygkIKE79NzfAH7JJHgFDWQfd1dz5kHYApoApwSK7noxP4YO6LrYUOcOYdLaqS
nZscwZDWVXmzU6gQgeIiTgH7ez2KQfPcIchglAINnKHR2kBTJvEkY2b6VFByPbhr9m5f3J8JZkHB
rbTg6/EGFE6mivs2kIq4fnZmRDaiqqtOZTnk3DKDir+ZhtN3q8XPRTMeNXn3tie3KbkBnU1aHJvH
bqyUEBQNw7eTkH+2Zpg+aFaeBFBw8g+zozcwGRvdlyzz0+079mDg7bWAjC4xVc3AyBPJgapH4qua
WpLbq+hPxGkZ+7UWi7+zPDzAbe5d7jAx0E4EykESvv79b9dsZ07YB6kDH5jmGUIFTenbmhAXuasb
b+7i8iP6RT9vT/b1Dd3uKnrTVNC5fky6LdeD9qaRhmjIOMFkiL9xIclPk8UPcXOhhb03FLoaWGlU
3DdonLqR1OZB2Blcz/Pq9pZLMw0T66shNfX7Fiuid+qiOB6eEkOAb7h5qXUHV5ShzgPaqOqdoKAG
xAwtSjBoBf+p1v9sijx6uT2p3Z27MpjBilHN2iostZ1ezk3HQtLMSQs3R87pTpPm7K6XjcFfwrnx
1D7MHqRaFV5OWnN3e/zXSsZmUano8jXok9Kj26JE4maxSK54Wbqy6Z5kORFPyWT3T42lY6SnFeUT
PyR/RPDfcdvOCd06rsf3EmmbXyiZ7JuZJe7wL7MvhJPFwyADB+sWe3xo0aNy7XGENR/pAG4RKXbZ
luZTIpToBHle/mzYw+S2VYvpFzpxJzlqY19WwR1MjO6Zi6o8oFKHtpSi0UDG19fL+lOv0SrR0RCi
s67HXX2286V40vtk/qYoUXa0Puyp7fKgy4EU1NoCg8hxvefkXuDq1rCLDLwbnyp7cE74KmgH99fO
OV6R3PSh0AReuZPXo8S5kYSqXRM9IjF+ivIJbbhKSf2owTw+mTPhq3mXBxgK2sHt7/8K7dhOkOyD
yi1X9ZqXXw9dJsowDpg3k0Cl+V0Va/XwAAtW7T3bnOQQCclq/j6pnebbejNZ3mJk2RcxWSf4Jrh6
JWOv/1UkTf+xq5Bp95B6kR9tOS4LhHbD+gtiEMqLhDv1R+RNx/fxYo1/TKJYYfD0I5AwZ/vC+Lye
QTZnNmLs6+IVinaRItF5ljpVwEzr0l9Uvfex+AD0T5kvkJz+CEW283aTewCEgEKx1vI2V2GkCH2a
m5LQLAdyO6tYCHZ4SV4MJTy47V8BFW++1Wpwsg5DO3+zTcQsZ/2ymHYwW337SevL4aGW6vQLiMTM
77W6c1wSr+ZvOI7qN4gfY+O2vfNDaqggUEZO5ucZXuLPEExS4+vT9JRSSM3d2EjSv1RJQdRtRh3w
q8iMLsYNEd1Abw5D9VsWpthI3d54O4EIRRcWji+GpsBq5fL7C5K0toV8GF9NSYYIW1Gj9SI5kg9G
2amw8l7glczWRi2aNOZ6mCnJ8fpcGoLUZhyTQGkTu3FBk05IsBJtCtwSk+SijkX4vciz6GOLx9b9
GIpEXBJJJPRvgCuSy5UzDo/d5CQfby/DTpdppQqgdgBaG7z2lgJUOpaUhpZwgrEzfYwbv09ps8qp
5acCN5eqzB6GUrxzQuo7kf6Sj/Lf2bA8VXN+HzXVh74eT2OVeIZcfBwo6Fed5mXWdJGU8qQalSc5
0JEjjkCv8Zr0GL+rqHEcLPJOMEDBcsU9wHajlri5IxNh9hmoejsg0QO82QOwyate91rdeFScrvOt
Fex4e9123k3GpFuCiJvG7bX9rj2S33Ex20Hn/BAiXx6QUs3vMOgZXHtA+beRM9ON6yY7aREg7tuD
77RlEfZaKaK0B7hzt7BgESqhVYHsCVJawPjr1g9K2J6ltPkkRzYtdaUIpF58LBzlJTalXzp8BjVp
j6Rdd9fdoltEZgQSawt0URD2jbK6s4Mlct4pY7xW6xcezyKJTk6ILZYV/nt74nuHFgg2idBr7Lfd
rGMvBMw6vnSljAid5LbllTEn9/Yoe8UUAhLa7LQsqYJvKVtlIqMZ0fPWddH8HZ7genpREqroldxN
WdFcsLPWXDlvzU92OEGSSyz9bCpRfV6WtTmbFOOFdnX8OCMG94AEmRaIiursZMbiHarXf96URNsD
gMyK+7HXesf1JdMumlS0lWYH9aBmD7Tx1ABaX+vGkdqcnSWVniJJmg5O3e63IBRW4XmQNm7VMSl3
LxBBFzugCJNSrKxNVyvrI6envXNGTdIyVrtQKkfq9dTMpakaLRztQCh2GcC4MKmAjk5QL2X62TCS
9jFZEuchLwb7I86E4iA8WY/x9sUDfg9gBvLzagdzPTzI/toR+NQHTbb20IWJsMKA6wu9ASe+hzPx
6/bW213UFcVlkxzjObMux295jVQlIKkGahqYh2NPHVr6pYO47/9/jbIN+g3ghxM1cDuQtKZ97NsC
ArIjdQdrtzsXdBAU6nwgrrf0I2oxM2WTll2p9Kiu94rlRzZSEP9hLkBTUE0hdgVMdb1iwsi0XO8H
tmESR1y25scCTbWDC3dvF5JlQtiC10RDdjOIahcd6qPcdFNcqM/CXpJ3i0OgJc12etGEhfLA1MIj
r0v15NAvP5jjXnhOaElDlK4VHdfN+QZzEFdDLVjJXC0uRtorxFlcgFDGxktK9njqtN7wJtmaD8KD
vSt+JS0i6cPpo0dwvbqZqtYmXWIu3CWK3zeoRvu1mX1Tmuaj3dsvsYXz2u3vuXfifh9xc+B1YQPf
kLlyESj16RX8FJa6XGC6eMu4SAdb9K3YwspaXxFOaGUaoHw2H7Zu+qTPeh4UMUrFt7wpJ0zNUf09
1S1M8JhH9nFpkXQsZulLbHbO/Yjkmz9pdub1dv9PrVjxwbfeOTUA4rhzOPyrOcXmWzeOZPfkK3YQ
IaV0KQp9uP9/iEt3vuvVKJt5L0PcRNF6z2Bqn52TKNQDVLZM2mVt+z6L5gRVuaP0YXdmXGzKWrVZ
DRav95JRSqPkrLeOVi4jUeIye+aaxt/eP3stXqAyNJapitMV3HIJQkvLSl3vgZ0osYWyUz3qd5JM
pxSggHm2O+bVmU76TdeyqXTxY5IXN5ENKfNIQybj3kiHxXZx/akiDHqK8Fc/UHl2HanE7RycndW6
eWGg96nMnPuoLpXK1RoHanK/zDWFH8ryq1GZk0ee1vOnK2X12kS0nPyFWCJ60RzRfr896708g/wT
NxHQ1TCzt7YQJsrOSgnGkeKROnwweif26L7W/hQr8amNFPtLk3ZzMLdh47f6rN2XWqH/oLU4PGM4
LO7jTJK8pQdFcfuH7dyc4ExXoCe/anUYvv7oCE/quG2hehEvZuNyU7be0IUkD9SXvDzL6YtpkhIM
hvbVlpvh8+3R3wpToAUPfASpDyCkBoLU18Pn5KkLfYowIIsaGs9Jo/EpDo2h8hIHnlkxKYrjZ3Yb
vSj1qseQLd2YuEoo3qvUE2I3GVo61XZBAutLNIFPaT2JOEjLRKw3AHeKm9lCP/jZO/c9DFpyxpX6
B3JuPUm/RQHWpBpSOq71JUcdn2gX/pRGszs7Ika1YECGwaLMFchtaB5QOHaO6Cve8LUYR5t2cy04
qUgHc7GtQJlR8XIdu9Ja19Cr/OCSf3v90JIF1bgSo3BH2IKoZGE1WtkOVhC2jvBlKYtf4rRJPUOf
rPNEwuHmTpi93N4MO4OuDQ5QPKSIRMubl4V9UlWZggmFHqpt7S62M78vHeVraKrNY1ktxc/GmsyD
6/wVLnMdQdKBADz6KpbIbtrcekWhTRWQDcCpPbGSH8oZBneh3WmWuyBA3r9rq6H6JDdjEnlVa5Sf
krDVOkLpsNeInKwVUejAAIEEW2gPXdzaM2XZOGr9KjJH+zRTB2u9PgbI6bWakcsASkLlBefjMXVF
m0yp54gyVR/tZq5rxGf6NHLjvsGDvu0n7UfPOehAUxWQI+QmLP9ximz8YVGH/pZYZQfJGHXJ0m30
tBn8bmmXuwYWTR3gEgsGuJBHW3h6hoiCq0jSwnsi5BeqDDImqoLc8N4uwiy/hEZZO15CTelxSDrR
+5Ep5XDeJWNxKWAZ1YpSWQbPqKNS+CAUK8Cq+WRmPtmk+DBlVp+c5jn5mhlSW53kMJyEZ8Ek+TaH
g/5hshMcyOnsTuIBFbHJ9lE3HK2hVQJB9p77prOYCKQO+fTEr08fhyZvdC+biwyYbC9rIAX7tDjY
cDvRBZVb+I8ETjhmAUa5Pse4cCRU/mIrQBw5uqfK3b7MBjUQO1I0ZDNRFayVKnzXOOB6psl03qGs
UQWlSdO4tUEL6Fb151mbiuoAlQvicWoI26wt7u0wslvNDIQTiouW1f0Zs9L6dPuovQ3iGAWOKXpr
YOdIoa8nXgk9TjDYMgNs2cSlIbT1EdnwcQqZyBTLI33Qo+E211arOW3HjWIG0K1Mr5Wr5uQMQKVl
a3UXSIY/z5+okZNx08HE2oB++PX0EiE10iLNZjBpVXOeOnreosLT/vYivn0FGGVNnUjr0VTaEkeb
1tSQ7G/NwAzVzNfCdvowaJEGzFFiPNlUHy0QHt6STEfMuvX3b+4spDwofnBLIyeyhU6IqHJyMVdm
ANRc8mbRInemi/ouyazhT5W9KeY4JDXA+ulbAkHdLGVqLJaRjUaA/XRzx/US3g2WKicHD87OjFZt
HGwQQEusPP7rYSjc5FGRlEYgYil6yJJUvQzAtoKytsqDN3RnKCisuBOTKa4qyJsLX+9j1AqKGE51
IpVopC013tmt41flclSA2x1qVTB7rcjTALieVdzGSduMjh4URlIGxAj0CUd1PCtcigebcefxxNmL
pifvJ5XHrdYk3cumixddDzA0htSahYj7xZHxTl6S7KvSKPKZQuly8NV2CnEsI6dAh768emVu0AKy
QniO0bCGTinliXpEw2yqeESFpd8PImvQORz0lzFSf2JcnnzMNKCaGH4kwbQ4DoJZhnK/IEbhm0Lv
gsjORLCg9UFnJouQwAw/3z6wO2v0WpokdQMoTAXn+nOQHIekHAtdnly3uey4GwJPB/l3afIwvtwe
bOfOc9D0RfGRjwFEef0xv8WINEYdG2UkPcDgWnsgIDTO0iwNCNphcDFL+fjH9ApkhYBTgZ5FepG4
7Xq8UVQjRxjUc7gAjW0UKL65nScHs9rZ0a+sMCJ1Pjvw9+tRrHRI60okjGLO+ovpiPkUiaVDzp3r
/PYCvo11uQhWVjxtO+Q1tlBgPHZEoaUWpdm5UZ5Dp41QHEiO8p+3/Hu+0ko/Rc4Q4ACOL9czqnNr
MpDkVAN0FaV7ybHDlzaLKvqBSIpkbqJL5cmuq+kOm6zp37xs5qCY9OmuQZvh2YLQ+uCYdKSNpC4X
VFuE8GqCWGwvktjtrXhpvUWRzPeGiOfgTxeIggg15VXGlox6m4V0Wl12ZmWrSJ3Q2hBV+NO2m+i/
DEJJH2IXq8O5uV4epV7yHpFcNcB4egCSWLbfzaguPt2eytvDgu4aOgjILoFwBSx3PYqeR1kK85+C
/qKEVHH72Fu6jtwNrAwqwMmRf99O3nk9oHo9oDQSsaaTaQVqJXX3s2jKIJvj/N+xzJL7+DGGVKn0
g0db2UJlpSc9TqY4QFdo/CvHzojQ1nJeUhNJEBt4cUAYYF/aKlfvbq/L2+PGz6T9t9bw1zbW5mdq
yVIDkrQsfKCy2qt7AsFqlHsXAIZ28KF3KB2MBYOCUjq8GVQHr5cEXxoHzBwe0UmkZB4cv8ZXylLx
aCBPQVhUtCuQZ76Tq7L1kfqZ/SHTJc8s6uLgjnl78Pkh6NavNXay7DebwSFvhlFjBVOPrOEYoh2u
zc5RHXMHMskwzJOeDIQk4DXX842KRbQhwAFaPxG5C6ywSxTGvVvbNZm1UaG8MqujJ7CaeqhAnN+N
FLkPvu/eVIlRKSNCTYUGv56L3x6JMo1JeYFdBHFk6bgExqWnyb3+xzcpgT5J9YogIbWQN8GVXNlK
ubr+BEk3Wn44j/Mlxaf+dHuvrv+X66CUUWBLo96zqmts94/cNxMsJXXlDlqALm1luiiL9e8YW5RC
VAVG2Zjl9yoxwEHos3dIXmWsUU8hp9lW39EO7UJR6yziUlkPXWuEpzYU+FkrxdFQe/cUUCxCb4qX
wKE2ewbNfE2qZr7X2E+FP6S0FRUlSbH+7XjUDf3PE5nXFI0+HYhlou/Nl1NQMm6labQCU53LO7VP
hCuG2D4IHXZnxf2+esdzAW9Dh0GZcQOXJqpKhWV79LMqSjBJcUny8bM21eL97Y3yCt14s1PWbigx
GOHjNu3OaBLKYWybwdyVBTLfveNZRjL5MZL+XhRpldvCkLmg/2leRsKDAPIJuuRjEz8vQjR+TMXQ
lSB0kJRg5SF6ffRmGTLJ0OaKi5T38NRjN/IY92Syc9eiuRya1aNtDqPfLyv2c4zmO4uExgMkJpeu
o9T6pWpCTHgxFtDacXLN0naRYLfNcsL1JzXO6qylD+WEuMH/KqXpoqRp0FLMIVJW0tLeIwXVw6UZ
7a+3F2vv26wc/NXvHjTutnWs1b1WzQuVOKkRaiBEFgaULMDCwN+gf6wpB/jfvVPMjbj6R9LN0rZ4
5kqpY2EkVOdbR63dpsu1L0ZnKM91mGperanmGaEzw3OAcR0c4527kGYAkmYOGSCgic1dOEWlo7dW
wi01GPVjP6EprYi2vdxez53LArNbXjiLZiGgxk2kAUh3ykxY1cEgOlzuhFFdEq18nIypPThVb7MN
qpi/jbR5u/NcQ+JZRJyqKDI8TS1GHADAiEsLSCFLwuq0kaXmvywi1A1CwjVm2wrcS9BJurpNuYSN
YjoXTiXRzUmP4NSvKPDNCeYdWXVFEYQi69jECglNpBhENW8nWNBTCcTYC52exE3MYaBGWnS3aIN8
sakjA/dPpnsV3CrUuEpc8gn5ZFK9zlfkTr+TUw2BnXwQficl/1TdqD4BiFAgSRjlRemU6r7Lhr8W
AQnNUUBBDWHeP08IRjxKXWh6nQJyL0rDAkbUEp9v75W3AkbocmFOzDLiIbfWDK6f524onKTLcyvQ
onhWA0WrpMqLJM3+W1T0CN2klE3XhvqF5kUyzs/4KuiNGxp1+2CPetX6NYL7F3MuQWyhb1R/yzp5
Oqrl7e1o2jd0kdc+qbFtSMZ1HFV6RREza3pkimSp8MZyVO87yThCUu4OxW20QqoQqLM3z18sNUlk
KMIiEM5qv3bUjzA800tbAmM5WPq922BVyP2/Q61//3tklIs+s2LTDCTTsJ4cK66CNiyzRx0+XjA5
YfW9IGP4lNiEn33RWG5ENe68dMqHNJIWv0NB6U7A/jgI2HbSRci3a6+dgFGBjLH5XVTqWdyBJdBj
0x2NOKgwm10c67viLM+xBAxSVkhedFiGcfpe66fLoMZP4wox77Pk/VxJd6ZSfCmNzps1+V1rSd64
NEe6IK9P6PaAEkDDgedNX/2Or5ePMoe1tIICry1JIV3UfpwfHCMaTl3SUYjHMSfI1ba6RHgzuNVS
QoCKEVxS42UAFZfmp3nSxpOEzPkpy+f0Igmhv3P6dHk0RxPcvE5nIzUX5ev/VOQGxpJYKRjVbL6g
MDyeAAvptOkb++B228HVrdRnIsy1ssK8NvHQvNRzZGWMteqy/ZyrtnTR4xn8VNaLO3oOnSdpg3qW
1Hx5HzsFGEcnIYfPcwPDeULT/7BJKbbRPOK5wsFksxmwCZ3mNHXMIF7BM22To0ekRvrZCPXcTcWC
8KktJRBQ0bSThflvMxQDHHWRuQSo6Ck2ch80MF4Plmn9uG8+PjUBgHHwXcCLX398RwI2JHjkgzYO
Hwmdio9mFtUfuwFR10qW/zUTq7rksIMDbUHV8Pai7B1ckg06lOh6IcOxGVwdhyw109AMyHhmX0ng
XxAsOQcpzU5YRH0fPPW67MiHbYKFXgnHlhouvcISJ1Mj7MfHYhafdTgep7Rz/hwqBasObUbAnDRD
8YC6XtGV5tEnjWUGfRxap3DSEr9WURS+vXQ7/SiGQcVGp7YG2Pd1+/926eVtrCnSSJ+kyLLeRaNI
eFSOvy5q7fgz//x9nFHmaBrjXotK9HftJ1sy/Lifvtz+IW9XF2u11dGNjqfFbbeZbqO2ihmJUQ3+
D3vntZy3cqbrW1m1zqFBDlNjHyD8zBRFkUonKEriQm7kePX7AS3b/MMQW3M0tWuXq1yWKbGB7kb3
F94wzflXci7VMyR40xEm6mDeRLexX4+vFYYD4f3i1XisDFMbAw5pplB3+iJJvQvEq3eHvIivVLPU
f7ufsTfWS1Xg1RSTRjWtVWTUs0J5uhZ59ldYlVtFxZPzh0EKVV/CTJo0+9slL8PMaExQnvMMtdXu
HTnQ5qoMrKYjtbLmrQT/1AQC2AFdAt4TcOJBUItz6LyijZXdZFWdW6Jv957wTwStoUzB21vj1FAg
k1DnpEoH0XP9+av5E3KB+ATCWUAfhBz0CZgbubNxiLLCbGOoU7Norq9F78miSXswi0jRwjtH95+s
R9ffa2VVXTZhXQUROMOrsBL1xjZcd/X+sYnLALk9aHE4nWiD7r8ax/WcxUnJqy0yla2R6lSQYE5J
ZtgVQSjXhS9BZvSn3Nn6Ao4PTYZWKXVD4KVddIjrmHo1UdsoV3b4cTdnJV5kroA2uTGhp0fhaEEt
DLW+w+rFgid9rdiJgumoontdT6EEmYRiYxpP7RBaeaRwyBQRlK7L+mqHVH1TASlg2VZ1dBhi84LD
YDV7tV43Gy90aofgpUAVj4QHdNXBvi90pL/KplZ2ctrmbhpNpt/EvepHdT+4HdzjjZTuRPwB1hhq
PAT51SrksOReOynNfxHKu2RMbK9opOxashEX0uXIcDMU6oOCXRS7GrLUYBpC9Vyu5eUCPEbtNcLa
AsIfTzWPQ3kYxRlCf+A6+1Mt5FIZeFj80lobUpNcJ7uRC2wHYuLh7c/+eKb3R1qf5NWihi2JLFwG
eUfiZgZzafcgMDP8rmK5CKCIPb093PFONYBVoYWIuAxx2aHHVosAQ1EIXmyVBjlz6nAMckXUGyTV
E9OnGNw8lA3J8whR91/KbgWwl9JZEKdrxUVi5NFOAKi9IP/c6pSeeCGArOg4EZWtp8vBjdoCS+3U
0lh2i4FaM/rGvQcyJ93Imk6sEqPQLrPpAK9x0cELhbLRW6a67Iw2rinN5zdhFt4qQ2uyOeYt6NTx
O1F7Az8CDwNSP1fd/mhVHzJl2qTuelWrdyip5Kj2tNLj21vhZa33j2WKknDrX8C2xpFMuSPqIsrl
Rt71fRtq3ihP4bdFqIbm1yPySu4gtWHmj3m4EM9im32VAnqudlFTxv0lfwVprB5JIXEFgTZf3F4u
lI+Khfujr3JY+CBRow9pOovxIhRL9QmXBxNdtMpJ5g+y0/wF3LR6xA8qVdyw6pfP6RI2o9s1PYTU
eJBUmhPpmOfvY3s0a79Q0loBxySxlbIGAPZklY9yPio9/nBrGW9auyz+21N0YiHIlNFTAw2Cauhh
mULG6Vpo5iDvprbozpopkclO4/jr26OcgLCuiBr07VZlGPxKDqohMbE8bDlU4sNJotubjPGtEEuD
PiHaE+m1Uc1Suk6ck/hhy8frQv+wZi9NVeMsKkP9PjHl6qFbshASJsCqjc1/fH0D5yD8QcCJiOtI
o3yUs0SdRDbvtMkUVys31dfGuLhtOglUBHQQaNyteI85xpY+7fH8MzJNfupuhO3mYf0cS0V6iQ79
3QbPiXMVwKmv2WLYeL8To5Cz4SMK4ggixaE1ACGeLo0pH3fXpyPCrwti9fpkbtjfnJhFeu2ryCCF
PQUc4P5HXTa4U/JZLzukt5tbDdvoHpTiyhyUVeEJu5UCqZh7X6uGLZWEE/TVFY+z6gMCBGIjrzPw
6pKp80Yb6lmlwa73pMfxVOSfG/KC5jKX1KV2Wymvr9tJjsSVlDUwiGNtxGsjkudSclNNss2gW/Tu
qari4ZpsPQ7P9HCuHx0qrrHXVBJMsApOHMJVtSO5TrP0k1uXQr3tQkiW/lAr6VbJ7NSq0dMmWANQ
i/jJwXxmddhFWoMLSb3UvV/Uc7lzNDhob3+bW6McBEKKUVt2LXfLLiq75MoEHuYlZmFv7MDj+5L1
YYUM0AYgmg7DrdHORgnJL3ZgJmq3bBLN1TOxeBEH0EYqfOqFuPcN5FWBZwA73d8KuRhTHE1Shop0
2c9TaO6pPcn+708bqBnYDtTLgXIfTFsEONRKZnvekYZQsDOK0Ze0cCu4P76VV8g/2dILvME4TJka
uSkmtdcB989a/Gkxhu4MsFt+VqLa4xWw4Dfe6gRln/oaHW2OIhpGRyCdcTHzpqehtyuATl/lnTqU
npIsnyMtRJ+bbeJOVSW8STLEl5BP6z3hHKDltpK+N2JpLzA+GfAiAsgsDTISbUkJJmZU63O9qWXa
5elPvZPjR75ksXH6HE/V+qFwkBJS0PY+vGLMtrJ6udanXaMr4y6F73DVq7n2EBqTigNob27EmSdA
D2sriKyPKIYFOgTCAg7I23idqrmunLsiTaJLeSo/95pod5MqP5qTlu4QFYEPgzbhObF+gWpttaW7
duo5qHSv0e7a6eUu39/v9Rympjx1I4BHUX0B9pPDc6JddldWUfOXJFENock8FiLQ6nH+IBSrsTCk
sp6EPhZbahPH3zlJ1arNRkABFvkwsJvyxBiArq3a3jThtMbqrw2E4fxiztWNI+X4OwduQi1hJShT
aDqsXFhpjN9PzlDDMEbfsNfp/Rb4x0agf2p6KRsTstDNobl4eHdiYeSYg5mPOyrLDyjvhF4+0N6c
F1Repvx66YzLyRp1T1KHC6NLv5PnbwGpTuSO5GhkM2s+w5weog/V2bCGfI7H3ZiheWQopY59nRq9
z3WtdimqledJ4mi7SfSF141zexmmmC6USdR5RTLoG4fEiYlHuBUJJnrtyAscomCziprDIBnDrkhM
7b6CReOPfRlt0J5O7CTY70SLXOf0BF/m5NWNrtQ28PqWUZCnqVHMj9qP3QKS35Ulrd14o5fe5n6i
sAIKqFfSmwJXcCiSsiBNkTeV0tGAnHDuMavYA/Bi4+Yx2svkT6UuLa4hwUo7q4cc/20lx9fcMwYJ
PnwbjnrnO7CzrugzhU9G2yQF3r95l19UZqgV55bTUU1Lu1oDzJq0gdFaCPBrdZU8gQwcnLMoMRgg
xp5hcVutUjKEM2wrdUvA9sKl7C8UF8xpVXt6W4bnWkefG30hVb2FTb9cJ1Zr3cv6hLuxXHei9UNr
liMX+d9YeOi494GiogboKaHhTG5aygMaHIPaXs9plXspGjHo8RSZeGoNgVt7K0vK14RS3k1S4tF2
Phez+SPHv0cNbJx1SjDCcOC8MMXpw23jRp/83Db64VpzipbehBYjSBiDPwNbQRf37Yv3CDhMmAfx
GETDKpTLebdeBK82hlwJSUe8DJoKCKxA5Sr8GodDfYYGkXMLZRi3gS62P+ShkX+zpSy60MvRutHp
v7oISNOPSlDarvShuWoKS53dNJOdTw3H4jnA1PSazmH6mxHJ+sQOALkV7g9x4hCh3lSVBLm8r3ej
LiwvXhaLMHJcNgK5o8Ydw6zaCbRzeVXSCmt/YsYRcQL2WL1TRlnFGDLtUNKT1ThxkX0UCECRumK4
NyZd7NvRylUazLK/ypX6m1oUPW5/KqhZbx5Bz7tRrE+521Uahl5djVPdeUUHDZp82prvkx4LUiSb
4uGTFZfjz3wo8ZUSZnGRDjLHHw5k5u+mkLwdiAFmkLrB2sA7CLhyAGTxQJC/K2MzvrXmOrnW8tj5
oHZmc6FIFOKNDrs+HC2a8h7m63yfWuXaDZjBnKR6Wqne0pbah8XRt+TVDw/E9dG4ICikEahDBTqY
eDGn1B4q/L4n7KahDmrxLiujLROKw/SKUehlMAq4eQpPh/veqmWsZeg47OK5yW9ho7U3cMIGr0+E
cVOFwrxByjYLYrR5tz65NWR+fTyuQ2NBg44lm5c8+SDECAsVMT/MWna5UXwqzJLtocmjcJtM7j9O
2D/dhi1UY70Nv1aZicBzNo0b9/DhdWBwz9M9t7luoMwcRfXY9xrqaGnDbli00ksas72sm1g66yeC
y7dPmJNDrR0sLgMNQNG63K8OGCRVpaSz0W5bMvu5zWbtYi6Tz2ZRbeH8j3Ck60uZtKOhTMMqABq4
PxJy42VRWcWwq0OsXOUYex8ry7SP5tzg5ZWh/zIh/eeHY948ZLJYAl37baw8z0B+uUaODlkGzNT9
ZzCjdbYHp98tNsACLSk6b6m7rSPwxJyuWSxGOCSBSCUdjAIVyIETGvbQa0UGTrANPTjF/VVBXWLj
Mj81FJwjg3ldIS0vMIxXyxe3wPms0uyBV+SyryBceFmWc305jVsCe4df5Dp10E75Lqiia2jI70/d
YmjTGEc04mNLFoB76L/0tpGdNxpOtNqitfe4m3Y7e0Lh7O0temRAtg6NrhMlaMSnjkX0IVdqzVg1
/S5K5h7zMU1xjapHvsBBoluJF1G63P31RyzpqWnIy5nZgyTrlaa6mmOnOg/V2PL53IydphUZXnn6
8lCHIt1Iyk6tBUn4ikKEnsX/2p+hgbZGGCPEvZNHoAomKvdnTVQNAVhYY2NK1q/y9RkFlGLFEBMW
cERQbTz4lkg15h5b8XrndBW27/qC+ugYThtnwws87WAYg7tVBlu/hoyHYWmdRVk4JGW1U5q6Nvxs
bufvmswucKPZsi8njHogfWDFeZtPbdu4s26Cjk01Y3RczIer0s201kh2lTBVP491rUFnXbeCBPws
jjMKbqxnYSkT+6XKrD1XiahLtzWMlvsbR4dLmkfSzRjq8jN0YQm2Th5H3zR6ONzyed1Tupfx1nVn
Z2wBGaVN0nq5KeyfQ5HJz4bed4+VrkWRnw7tIIIeKwxkEgfDvrXxPEaY3Iinr4kUG6HbVnr6CZYl
BneqOQzxzgkNq4Uwr/QfjEHBzzXSslUeCH1/OS6WhyILwTSRjFH10woPb+PlcVS1ZJfqtWq5Elp7
kUeJ0AZ3a1btnR7Ci/nNUItdQHNtjRFWhiPY/P0Nl9tdbjStUe2MIuZYnbGKblNdbIyyXugHm4Au
yeosT7i1Fkz2R0GwZQacXFQ7UK2NXzhq6CMcnIHKobtdWVLog33cuv9fekr7o64QkrXmpJN94Qa3
P2pb5hDk0E9ZWRb64FZIkc6+0BNJ9+dY0u8qVcne51XRjt7CHtVRWWzkH4YVK4G9zBAzEnMOv6EP
tIzBbCbzbd1npXGml10b73QVSd2wCc2MlhbJTTAhzD9fmE6T3M8wVTFEjqExB0ndhaorMJAIQidG
4U+jwDB5UqpNOBatYlI+tWEEBqyii6AFR2bX7/AYSTLkKxQZuXutxqwUG7IJ/3Axj8rZWGmh6ba1
RUlp5ovVV5b6LGPtxTh6/yDx2RuuPqKQ7HEQK93Gah4FznhFwNCCnPbSjTpy0xR1JxdS1WZUa1jO
VErpthZ9v9wlS5UV0CrKzFXlRhM8hD3Yd3WRUToWLcY4S4461oW8DOWz1i8J+DiIxW5f8K16eiKn
tZfWuGLziS05KeLSdkFaVcjLIkvVfQYG59z2XL+JSybsjP4o5rK427gr1t24t2/oOAMuIGXHFQ5K
4cFujeNe67K+SXYdZszQcwa9X3xdk+q7cHYkTIDsGLepynag7efwxhp/mCoHSVgmBYiQmX4aHdxj
Xp7qP35M/xk9l3f/GL/9+3/x5x9lNYPujLuDP/79ffUsPnbN83N381T91/pP//VX9//h32+SH03Z
ln91h39r7x/x+3+N7z91T3t/CAToxPlD/9zM98+kH93LADzp+jf/b3/4x/PLb3mYq+e//fmj7FGG
4rdFSSn+/PWji59/+9PkEvyP17/+189unwr+mV8WiUh+PIk/7p+r/nue/Dj8t89Pbfe3PyXTfkcq
Qb+Xzg1VLvwb/vxjfH75kaW+k0mBQRdTEDKIhwk8BBK68d/+VJx3HAw61GS6MGj/ruKFsERffmS9
A5QFToQkFGopgpB//vMp95br38v3B/WiO0xwuvZvf1J5OthW5P9chABOKDnC7jsCa0jUQWYtB7LZ
Uau4SvtGnnfQCqdll2V5+qDS2hoDW2+xOiJ/TIdda3VN7cJEy69aRS5VXyM9Ly9bI5/5i448nPXK
1BHd93HytCAgrvlLXmo/qyKsCj9j2+LrWen9o0jhmHp4atBZVbuI3mFZJ424QC21NH2Q4/ZjIhTs
VmTMOWcPgW44NomwddCTKCoWnrBmqXUzs7WzG5EXbUQ5ZHRwuu8tDAiTVJ+xZyqRu/YsLGFuhTJO
D1bWqo2n9DBjce6YJNpCS2tVQVhaw7PTGxZVV0lMD42cWMV5BsZrwsTI1IfbOi76CC+XlvqN5MTy
99hxwp+piPMerflO1f1BHbuPoHhy80YobeV4mVz2N6NDXH6ZdgtVCgCr3JtFMxXFrhcLgNSWhB/T
06idC0+JOrXZdSB0ilv266reUQxa785yD3JGwebGwZy2b+4GY4k4ZrolfVLoeCIwafIvkQAQUxtw
eEDa08xQUumVo3Tol1PXx9/iTsjvJYwYK5xh7JLDUbeL4XacYc+ctcnYfMaxaWgn1xHoJQTc8LVz
XkNPe1CdKdO9IXGKa0itKDKHyVTchFCan0bLTt9bmWF9z0Skt0Df50z2prKHQaNE6SqR188pJU6n
+1TVTmZ7WmUjHiAmMnE/DiXt+2JNEXIaU7o8Ro4xju5ohZPsKibSX7u6jkvFTRFzwMylbNWBLp5a
0ebSICp+SC1oKOupPBhni1TW2qVO31vFcXKEX18CGcK0xVDaeynNKTXRWQ1vKtov3G5VYz3bebXk
t7S61Ptu0GT7OtUHvPcqXGsyf9FB0XkOviuFbxcT0JA8tKziqgSVOl4IqWlqb1AhCPoS30Xnt91U
RV6OICWdKgW/ek8Zapj/cs217veFkWd+hdJkeCbVtn6jm0XaeVGH9KyHz6ahnU1UeQrsZ4h2vLhs
+/sWEHcPUNgafyjFCHHe5LjR3UiO6W6Kzqm/pmqHzxTwz3DynA4qoWupjW14EgqwF73etsggmqNs
+Y2pDYrfgVxKPIhroElxMy4/hiNCNW4N8Rad82jVyZoRc7O/9tje24FCIU24xpRJn7u2iXMC2En6
1CTDOPpJYRmf0O6WPzvDWIT4CanCYsULQ+ezCtmtiWW5mj3VPxw6GrRuUhl+lEiTuWb/D98tkQ13
0jQRb8wDbTHoEUXxV1OUg+PNmZom4Pkd5ePYFc9z2DT92WQu86qlgXaOOzggZzCH0mmzG03h5flE
Jy1Dc+dHN1Bg8cZ8sa+rCJ1/dPhqPhsL+u5D3GfGLcn3PLqzcGrFJz0odtZK1EE7l2Jk0NJtuShy
3tZXum61ou6mvvDLKqN1XKRSVfqq0VCkl5Quq+jd2TrqYVha666j503E0bO0c1BOuXXTyIOCvq5l
AL5xJtoPnhiSaXIXIH7alRoZsl8XsvyjUMP+STS6uQTGGDu5a+vAHdFCW3oFa24rfdTTVLSeKgzl
o8EmrG7NVeQONXSj/yybZKhImlFP9Bp1nmQvp9tZ+cnA1nVHPU5VfuFIPpmwBIpvRFH0HZqrfiN3
mTGiI6ziyt0MGR1j4HNy7dqlVEY7fUAwDUkkLdvCKB3VS0yuNGwgsTQi6OYPB5GM2shxj7zyGEyE
O53L6kqmJ3dsU6K19CZO5cYzccH9NmaxcaUswgak0y3VRqX1MNV8eQyY1ajs0J+AsLofiGsJIO4F
XkSw9CWcP8oq7CPld8GQJr9dRV8Ngv7LPb/m1nt1DNp1tanVgVkWyqXdp8NXo0rbxzoROkHFv0KQ
X5f768t8TcNfR4jImaAua2p07pBjp3O+PxRKeI7S5kkV5GUPqBNsCPYvmTKyymTTtnLd1Lnj+HGh
1igTyPzHa9FJk4Pfjwn/20hvLzp8M3L83xgTEjz9a0HWkPNkTLgXCfIv/hkJKu8oZ0CsB1m8Mr3X
cO9XJGgqxHQYukJ3B7xF4Eem+s9I0HiHsAprCTieCBLdkn9HgsY7GrSrYh9KUUCRMRX5jUjwBRr4
evdg+gViQKX/CSSSHXvwVSoycUiXKLWvdoWMgY/NNZ7rquSGUj5BYSH9WFyrQsbQ1XOOT7ineeuj
YY8oeVZYlTt2sv2cifRSp4tbe7lT3cG/xqRsKrm1cGe0L1TScF+FOUqMRgOycjMqJaFHPqyc0fSQ
36eJocJqTSP9urHH/jq1h/lzVaqotsb6UHxCo1Z9BA/YY8idLZdOnUxX4VSVmO5iwpF6hUkoV4ri
ji5g3f/jwPiVbOxFz//KYA6Tnf83NzYs1bd29kPfZO0fT+LnH95T8qNs/7hoc/7Uvt7pL7/i11a3
lHcr9gSg4IreAYjCb/930sM5aALlXHFs4C7YZr+2uqq8Q+WeSj1bmcPWXilrv5IefkRTdhW7omsC
tBXg2G9s9aOC76r2QlkZSgF5FBzD/XNyRoUnjLsFrveYdZ+QL4pcBRORVYOIzKJL/sItqPqkKeXT
q0k7cT4flVHXcSlSgHSgA8OHvj+u0teKtgyMO7Rac5+2U+1hEo5YE0brwz8O4b28/PVdcHi5UdaE
NCFz6SgoevCa+2Mxlf0wDDNBKz1CJEoS2nnggjeqteuN8vrMWEehLAGIAGUSgJcHM9m2ulWYCqOQ
rhYBPPtxZ4VKhi2dIRDinYprqQwDVT9r2rG4eHs2j6p3cL5oJq3YAjLhI5aBMfbRYueMPSEkElgx
J4a03JQySYPaJErQVHrpvT3kiQWk7ooOyCqxRPt6nfRXd7lmhGlXymQCY1gnXihkpInsdEET0Yg3
Su4nZhYHrhU6wctxsR+cxo4TV80oSWAt2yq5U0mIfGfB24fiLVY/7fzNyOQrulv5ed6Zm53CE7uH
L5APDgcnqgyHnUJTahGblQwpcOw89ymg4L0615pbID1xXoxK42sq7W9bzP0uSReN9B0JP8VGBWlQ
ivPULm0/lhNjY1JOzb8GhoRHowtPjLM//4tixG1ZalKg6xDBzXrJPfpHkMkTuvJvL/UR1nnd19RZ
YONgpcIpdtANVup0THI9iXcAocqrcgiN73Fp59/EUBuPNequyIdhiIol00UPB4RIHi1hyP0Jquq7
ZeiWD5kSbrIIVIKEwy8OSg18R7rnLM0LgfDVFmz7Ro9grEe7ZSzp6Te5VWBTMtuln1QYqlEFzO2H
HBe+W40Wa+RW4xx7RRjOt06pjZdoz0mfe3oZhTsreYzQsAl6U4iqvlZ72GpCs0K/KyK/bWz9Oomk
7xRJNQ8suSVceVX/GdRQfEawMyvdjRk//qCJgFZWDanK2rE9+LoyC0gAcr1S0MRWtjOGpb+ynBTa
dFvKpDVhGct/TWEJ334mb/Q1vVuz3nlQXTLaynKbKZ5vqOjQ/6yGyvlc4P4w+zU2o3GgaHO5ccK+
GIjsH35gmhwUdWhQUtlTD47Y0O4xmjJMKFSZMK7EFGrCKwVV8YKU9CqlbnHfogdcejW2a48xYhCE
3rmNUftiUceq5f5Tnnaa6aZzKGWuUuMli+hwp/E+lMOA57QdPcGc/6NTHSKqCb90mWQu+ohS4XjH
b4g/IFkSJq5UTtZVgpreXTI5+X2SGx6MALqK5Fd+2Hf6WR236iU6mQYY/NCePKWdtjQhjg8NB80f
7uaVBw3v9+CL0QZjMCJND4NQS4bHvJrlM6rqv90gpA25Agj4BggfgCnunwFIPqfh6lkTOKik+qM6
P5eVuUUzP44QGASAPcefTVPh0F6EShK6W8YYBspodr6RLtaXRsUeMAK1S2ZtRW5fjdjYNWJL7+tE
F4Okl1OLeP9FmPVgFpvYpG+Xak4Avp2knU4eAvbTUpqB2qYZZYbGkCCZyBKVohGtGhl19PNyKirD
Q07Xuou7Dk/rTJ5/pm14XY9F66srL97NBPCDUE2lqyG2tIdFihCNNoWI76VMFD9MLI7fa5WT3k19
Fp69/W2fmE/SfaCGLzBbStf7i5ZiCzfDb3SCwdBSUHFz5sWgz1y8nMHFWY+UJ+JP8OisjQv7+BYF
OU6TnZyKigOQ1v1x0XUG7FTJThBXzrCj7eN8rIwaeb+OI92a+h0b7BamS3zmSNMW8P/UUgIswAYI
0z4NuPx6nb06qzPEOCVdbpygzKr+rGv02Asl0XhCqqyzNKuH97lUlG41j6EvpSWXqmJkuyWXtTtq
QnNQC/tTZiHegEsyrR51mVxLtmCjlroZ0IQHO9iMql/J1XNEyYd+VfNE+h/edmtJ5+0VPALQYvDH
18DpjGYaZYZDwZdompQhHiwrqCPVul8yzXJD3Umu4qKjlQeopzqf6Xv6SRfqfg694iLJoajnnbTF
Bzv5KNqKGiSWXitIB0fAJHJNS7KS3dRkDVdw3zwN/QKpQ+vbCxshq/eoLspurdPXrFuEubPZula0
prvfmJM1CNu/AUiUOexoOq6kvsPt5bCa+djGPEjdXItevVgWQ74A9JhcE5TRH6d94+VadD23kn6u
Va1zpqSoZ1eJavz+Tn/hSSP+CqiOns7+Xos1NSwkAgZImaX2GMWZfWNyQNChEbWf65F1ZkXKE2I2
85VktfUGLfbE0Q+cDNgiN7gBCepgp5dwXGjIMDq6LOENkvFYSBQI4bzM9//Pv+n3sbX++8rS3ZN4
Kkg2/9G4XLuTL//gn9m29W4lSgAnXG/evRajrb0D281Fxr2sYU6zguB+ZdvOO2QmkHAiyOcLwkqL
i+ZXts3vA0dGU1DXuPwoKeq/k20fkVFWaBy3Nf8F6HGthO5vTUEQ1erOpAd1FwM/ITX/qFrzeI5P
IcUme1JvpWLoLoZlVjWSKtW5dyrTvDHkPL3WJDnz1b7VPapDQ4Asj3GGim+Nw8fUSb7TJ/KZGfN7
UEOzwaJN4uLVRJ/I2V9SndffOE+/HjU63472Uhfbf3ollzgZQ0cLcpovd0UcJleOU6iUmmj0+J0w
vpZpK7vznEqJa2UivpxTmGpaReMX4HdinKV2LHYr4GNJmYRJ7zO37orsshUVvS6z/9bG5T314/oL
ZB7Z7RLhfEM/GdBbCrHUV6fU8eppns5w6h2uYkee/XDBM69wWuhuIi5v5QGZ37KUWjzNpQHKNJKw
NeQpoNHFFnTq8Cpf15CNBGdgJd2/dKZfX2pGIxdln2daYENqesixw0L1rq+jK3AkAJYSLfsC4R04
Uk+T5+21ODr4TTg6JOAqVyrMJuKk/bUQOe66dt8qQT/yX0vqOI9dvsw+PpTTrqrCHT3jHC/BAtz6
MHziSs8uZ6X68fZjrBHY/o5gO6/FIxBKq7egtv8UZVwhSDbZXTAO4PWkBqkGecz/kiz7k47s0AXz
sIWHOkx8V3I/paO1cEQ0QcaxP+RQQXPuaqsL7FE2PVB6X4q6uW9tsTXQ8equaMtVzIjqEVfbQcAk
qiESxmJ2gZ7mc+4uxlKCYzO6nSCJ8ScLdBSZoXqJCrSxcYcct4V4SWJ69hdFHcoPB2OTT7VRVfVI
SYddeVZUCH3Ypsh8vF+sAP73A6oSIZ4V2GIoyycRpluUw1Mvv070au6GqNPhLLdShPzk0HRBaYRf
5LB8mmrzS6rlhBIjLcUOQQux5c99eHOysiuu8gXvRhHrcEsnEi1U0SddUCE2fZEkUeuZmV09vr1l
j/cPAs4c5sQFpBacwfv7p59oBQvLacAlJ7GP37jgwOparHv1ZCMQObGMjIUSxVqjAWb+8vNXUa9l
jmNWt0bDMupXfW091orxLMUCQIYM9GBJm6CW5/x8UfAs7trPb7/pEaSWkBA35tVJaPX+tA8FU1u6
9hS0GL7T1J/0uK/lqflmyd03LerPlRCL5CoK3QShkDS2PsrYqY6pM3vGQrM3mYyzOnJokdtZgv/V
17ef7cQq7D3awQanPBoPYcSjUV+8VIVzB3jsO0tz/vYwJ47JtdMorzV2jifOy/3VxrfFnqCJN0Gq
Tx+trj2zS+1TrqExR8kiaKV0F8vxjQ3Bx1VxEnPHyd7yuzze1jwCBzR35yrrdOhPkaRdl5b9xCaw
a1SP9MrxwQduQfwPi2Eva00ZGMoorBI23P6LymWaY3c7MEpqPUaz9dDl3SfBbdsAg3l7Uo8PfciD
jAd9kPvHOjz0UwqOcm30TaAtVXO+RNYXSFWtq/axfjYYneEmNvCet8c89Xp0CTgcwIYDBjtYR6eB
sDqlbRPoVf8QOU4GA6j53unW5RBrP98e69RnS+UGoQ2LtsFqhbQ/l7WEmTpe8k2QzxSqCglBT8Mu
wQTM5eTFVTqeVR1mx2Nnfymj0ZPrSv2f7FuIoLztKjJBWX//EcB5S/DeQDo1pn4D8lm5Suoh3XUk
v9PcP0Of1K4VJU38KSnPiFvvk6H57Tx33VP6y/lPj5ZL6OB2zxzUg9VYNIExlV9Iue5nCHSz0j1U
SvWJ0O6Ou2sBVPSXHgPGmrZ6REe69C/jr7RziByrPO3BOgx4SfdRGzUByO45SAfp2gFFdobBdhx0
hti1ehsMGThcc1UwmByEC1BBMGJfUqWg6zRExGfFy3Sg52EtZef0j2UfqYQt5vzx5qRhjRIIEQkP
eQTikCnWxGS7CheX/pj0mn2ZOvaZZYOtWYZNp53jo5OrBLExCt8I/imHWA2452bfpbkSOEY7/Myy
5KOhldpfg7QV3r4kyvvRHR85g9HnodVMG3N/E6Yp/SvQbnIA3/lCyqsviwb2bRbt3RQRVyaweNyo
mQVOn+IS+q7jQyEfz6si93sZAU1haaWbxqvBVWZ960x7OO9GOoyVKNTzziCYQDj3QzOwPnpe2K6h
4rRedbMP0E/3LHn6EXVig3V1uFYQ2qhT8C582uyqw9N47EUMF7Zegp4EKjCMwv6A2LLh2ose+sko
ts7lw9P/H+PB7iTzJJGU15+/CgEoCUEgrJolaIjOr8pUNj60ETiBt4+swyN5HQVSE6AJnOLWmHV/
FJoz+FvLxRKoIajspYq/owT6rdOr67aQA6dbio0BD+NDBkRNE6Exghow2Ees+GqMgetmc6BGVvSl
qjNACX39pDbKDwWrG7pjCdA/BJg3xn3hBL7ek+vAxMSrgATMK07H/Tc1UrtLO9uegrwWjVtxC6kl
kgidlbnZ2GqX6lAFqZE+2stfsWl/FHLy3rTFdUgEtJTFF2AfKZC5eKtjc/hR8lgkCpxRKIFQ9Tlk
g00i6lrBt4ChbovlzxTpF1UIktCp5uri7bU+ascx1uq0uCZAa238UOEoQxegy6Vk4gyMciC7IoK3
guwa1rMABUUWLMhH+ejRPlG2x0Rzbj0yP8nTy9UPB9XKfEw20tET28FGlWp9HJT7KP/tr0pf6zFj
ZTDCW7PbtcQinlZjfWdYy5OqzV/SPvo/zJ1Xj9zImqZ/EQf05pZMpq3K8iWVboiSaZJB74JB/vp5
2NKeOZLOtrAXCwzQgFqqyqQJ95nX5BGk72z/h3exHQE/TweYnCQovApK2yQNP1+Ymg37uQKVvQzF
X6W7FsAOUbSsdgFWfLFJR/pmrqfm4pYWhQdRoI3cVd349Z9vw7X/w20AGt/EU9AL+m1IprKzZDqB
XLDL2frqtMlbIfM7SMvTAcr6t2Ke3GdJbJOGA2IKj2AqliOclF1lBtmD5venovT8m0kWzVH1tFRs
j/ZKWGtNf0EApN9D1m8ePA3N/3bVnFNhr8YpqGG90IKv35yqc46NteqfsAE1D4ndBIcpmybqDnW3
77xqiBAKChFNqnblIKtrM9eHrqutyFyAjrszrRtli8+15nnnDX4Fnt9Qj2PVcJOTvQsE8EfE4F67
2VKPS7nWoT8XiDu5g3PtGkeEuSybu2oY10MWVF6coR20Ixgtk106z+q2LDr7OvqCqoiLEPJFzUbx
QpMTJ4HWG60/6cv9vsdzMIIuQdaeRQKx6OdJsXYCXHzZy3iuJuerX3bJi2kk9bFa9VcQq39SAf0t
XqQWRenDJ3WlMME1f5n9CEnCl56COU5r69lJ7RfG8HPjtZ+moUBweU5JqYZj51lxumh/qMD81lnh
4mDh4J/CIEZ89tcMp8rBhGZuKePWS5PXyWjNsMo9Z1d5evIlB8Od70rVaZFZaurRnZP5Q6lZ4jlD
L+WSwir9S2IhDJ5XaZexGto61MrcmqK+a/KVsIndjAaaetSXwIyQn8uj0eOLdGfQD63VGFd7mPLD
Py+n33cTAHwOCMG/CwK/9VdKZ1mCfp5ZTX1aw1fo8/s+yP07v1XMHTdLTr5UaTyaXmn+Ic8gENhm
x89bCucKXraAVfkfDu2fZ09mIFKVJJQhkkzU+R4vJhrSjl+dzMYfsxCuU/vW5AVkRJkq79S3uUPz
sNKqu8Sp6q+4e+Yf0todySXz/FQDFL9fE1yLw7WY7Itom+Wjj3zByWzlX+WkjKvI/OFiFkZ59WeD
zAnWKshx4CXBcZwqhV4IOPh71TlvtWFcda80jqbZ2JfWp0+WzdXLGlTvyCFgAd6NzckC6v6h9yrv
09IEbdQ2TXkLxUCdyqT3jq1jdvdjaXrYOenBo1zs9jrb5uDjBw/JCx9T2zppQdkfM1+Yz/A2QYNJ
zYpXzttj7UztWzbqxgFR6zoq1QSwHcSEDHOOmY9Z1cwv1G3o2OKy2scJNPOo7USKrWtDfSFuLZ0X
UWFdfpMP5XCntIW/J41sLomYkVv3IDC8a8WkvRNnG8/DbDnvjtpYoFpQcGobg1khO2K0bwjPit3a
zeqhEFO5961kPenYJtyVib88GDJpItlqSagNpkedHMnCXQZ26j0zJ2MOUUZH1iH0ndWJW+RmrN3Q
1d21T6km74uuTqJsEerWabVm52R6ijZHm5UAnTQN148lGXkX7jw8V+OI5t+c6u0bACRk+bsKEJth
acEVTH57O8BHQAs1rz/5VpddnCwb92WTehuNEDC6BLAgXW8Ucd8UhQhxeaveiGUcM6RyOoeZ54hj
uWZeXPvpFC9W052XQoijmXfFVz2V0/0CcROWQFCFq4EIIdRFcV5sMz94Ip/pIay4cuErEQ1IPV6h
NwkawAa20jri0lpTZLtR4tkWQrjVzsBgnG9qhJlDIKGnWbiS8aaQfylzHXJn8W3A6H13GPErRUOg
JynGAFbSq6BfWhC7W2Uqwsz3u6MOzD8WRaZhSCHzQ4FqzMmvuvxg+/l0RX8TZzGR+seyH9ZHXTOz
PgKmD20wncvlDCokffBcgpbVaYMbCMYJNe78CUk646Zz2vowtr3+CvugvuRu68TNjNfG0OtGFUPz
mc6q3zwZajd4LQTtbtX73ic0PrrjWttgDe0VDTwUNaoPOdQjjtd6uU00qSLT1EY/1CHAnmcn6aJ8
9WIDgdLdqlyNRWbkj8JU7dluvOB1kTKIe+S4HnuN+CJcG7+77ZcSA29ZArxZPN7IaFzHOu2ilXrY
LXosseqG+dwUhndtGkwBVOobOzqkObyjahrDvm18N0Q3QzuPy9xdHVf0TyyTt8nr8Yb023KnkVPQ
Qze9UzAWwVn3c+24OmO+Wx3Ne86LkeZjmgQflSHUo8rM9UtbMpgyxc6+ZdN8LKgv3056O+7Q/Pav
SwVLy/MSedtPq/fZ5BT4EtRYrKdJJT62TmEe/h7TeSjcGBK4fYX0hEU9qVpzMdogU0dvLIrdUPWk
fksux1s8EehW5YgzPBt0CB6X2h+PhgsxI8/17uK36XKnFVUcWIO6nypTPTZQEMAvi2YvKezvTY+u
P/JEWlzOgRspLHouHdnwuajE++wqqG1jIrRI10brWLrOg1sNHEYtEAMzdwXgn7S6r6G2g5mqMl2G
5qqtd2OzWrczDVp44UZDsCgKJ2hC1yjyKnQm69ZF7WuAdz6/1NrGU1jXp3wWxtUTzF8u0VM3lW3o
IrFj7fq+t6zo71NwHEGPnOUkofuYudnMccJZ+1Z6fLbGHvnNnHpxGazM/TqrukaAZm4ultfmh8qf
g7iqKyMPc9RH0mjmRXxsdJt7NJSsr04zHfsxkeeuHE5t5qd3MvD7zaW5O6NF217zovQfNIGHDhjE
7nHy/fXT2g8IfCw26mhB9lTPjfbNXT2bvSd3ImpoYOIWHbKQkHUklnW69xKk305aipfdbVvnAlTP
ABdR1aL17loheuO4ytp/pJjSnlFWMvfu4vNhwhPvRXpS5bHSAyAY9ZRKdYQ8nj4AGlTB3huDaccb
nh1SRKM2dlRphdr5VquFc7e4cCRdjIGyQqV0A2nvqgg8yHpqV6Pdo2xeP6DAIrvI79wm6kX/Uip9
jrK+d++aOWm+CRTrPqCbo3HpQc57aajkg6Vh3xdmWpPt50E2HwXVcS9ypeY2caacZT8EfZGFczYG
l9HTv8J78eJJjqg5YvJtya6DQ5U4t4NQ4kOgI1CYJ55wwxIGacQpM99THJefvEIr3gu9yp+bVqX7
Crp4AcFpNtHdUiY6jRlA3DfNliAP7GL024ivr44Odl23iV6eZuQvH+iPNn+ttVVEeKwgi8X7ml/Q
2lvuW01SFUlnFdUQGXEkEa11NjLRIW1ZTxfp0pMp2sNaYTOiSE/e58AcrwCL1EuSBFADlaFl16Sx
rW+6nn9uAUXdpaPTf9XakjgRXVHnRc3sKXRnFwVRAFp8WLS+97KuJt3DxtGvbSuKUyAQElfLqJ4p
mHoIKRTlhSO1fJtWZLMkqhghIl0Vm1kVgdV60gt5Id8ZIktpRoRb6aXsxYPryDoMYALeaIrFKlPd
OlF19K0YgibdNWPUaHO3yPBojqofFx2FPd2Yx11GB/ITpMgqf/WG9W3J7Uzfc0jDpZv6LbiwJQM0
NKzOLAvOizLPKXH4sVJ9R8pBznPoV+e+nLU6CT1nJIHJzI5TzgJ97kdIVnC0ezV9BN6Jr+5nfBbR
1tqioGBKs4PMWufUyAGYFqq/3dFQ+RmzCXVLuDLcs5GWoTd6r1BGiWNwG7nAY0G4TMiHefP35egW
FzWuF30CTjq6nf+Mx2rkVPpw8CZCaq2Uxl5m5XGC48cGihUzaR4mOab3oU6qeM7oTU2aZ3Agm38l
zKmj49Rr2OqVE/utF1fa5O7bDB6vn9R+GDTzR1dM2rEccBxRc8sFnSJ75Q0Vn6suq0HA4YBY+F56
7YKO6NoPToUjVexjhHM3ggQ8TVvRqO8y9cF1q/yM5jk7UJ8sr7pejiDGWCpN1cQzKCsoA3qzg8cG
gE01XuQpvzjplnXooHhtDnJN3CLo16plZ6fimcVcRkW6Xou29qNAb4t4WKz70Z11Vr5hP/jJphHk
KL05qSWf9mOe1XfF3C735toO1b7v2+y6wFNAxbqeHnrwpYcVg5zrCr2Wsw0hW94MESySWoeqJxyd
EWqJcyiwUcBG9+CA69v5ZeXciCHvHmcrDW58o/qSyHq5lPjK9TsXQbAbtf1A70eRRraOeIPRpAZy
VDAS8bL240EVGEtvklye7NQ5m5VDPSydXviei2R1nSXdtq1qb4zvafW+eLmzh2oIC5lZe54KoMnC
SrJDB8uRODkRII+xcZmHljFMky7Ok+qqnNq4Ap4zUfVlZUxmfUyGRO2zIajDBHUNPj5/sVwNBzcn
W65ZYq07h2DwpM+F9YLjUXdTIqzxKHMjPyGcoN+nU9IdJMbl9HenQnN3hj4rqL1o6bF9GsuNt5rV
oevt5cWdMdEQQSMebeEC6+gqe4g8aTbIFjbIdFlpXVhhVnl2GTYas34lcQtxO+wu9EjyPgwQegWQ
nNssnmk1xBIZtV7sg0xmcWoNMDJmfEnRqLDWb65w23lXuUHB96SJJE7vRvd+STKLqeP3zSfhlemT
1Ir2NAqlmn2azH66o2QhH7BIJrIT+jpfUfSYr7Ix1b4ztbZAyCZhm2r6tXqeSqHdlJiDctyvLgFA
Y2jUjKhhgq/ZTfbawttm6PXKVo9DK5x3Jau/NNE59p5KlsWgIydh5rqnwU6d2wFUytKWh9l2/BtK
Udo5XVFJNSB/gT12J7DMRvCWVW79oZLaCDt9zg/NduYbWU34Uua81LVf2HhHD6qANIkEYeyQhA1t
eqe79UiIveabr1hNJddBx6TUuquqAji0ThAuo45B4+D4B6H5eSTpBS3jusQVIq57I9D8JBrGAmR2
bnlHmaVj7C5l+2Vheu301HOQCNG8vUPUSG9/XASer8mi3TvQ8A/kCO3N32Ca0e6NuFirBS1cxHze
G4Usgdv7BsKcIzZwS+aDPmwBm2Sjvx/Wug0Fei2iK7GCmh2COktlO10k8zsOcf2+NBmcZnbPXbBc
ae0Zr2urffVqkb7K2co/y1GHeDel1ZdJq4B36AW8VHusH+dyStFXaLIb/MPZ222ow1m7WKFjz6ji
znVgPAV2mquoXR2sxbdbGlwqL7K88ccehgQ6UxjkBTKBay67G+mbh9kiphvHVoPjX3RxbXrTWad6
fVBOkJyN1SoPqTa2u83tYpf6LYu1p+NkpvV8mdiskBDuyV+0IbilQL+aKCL24EQouh6dMYCtTsQA
zaBukpHztUvHZxO11QxfTQOOf1FlXVzM5aGnJHKLCK8f9pZzNtx5PKxWT3ibWijBzlZjn2Y19UjV
LW7Y5Jb8YJvFfEKMsTMjXCmYv3XvxFTY0ASvAs673tzJ7Hl17Oys6UajA58lYExKn/ZNy3kaSr8n
uqstEgHxnM55ckoMPd3VlCSoQCxP6ZC750Wm/S73g3TZasjTKbEMua+tajPzqsFYIYZ+DMoGeoKu
I4rFS2sOVAaaKCB2j4WYiwSsvpe0CwV7zigxGN5NX4zXSZEucuxEMrDkl5ROfUQE/RaYg7ouKCrV
IYC9+9TG0ZDKiB02bulGMkluAg/AmTsO835NRBBbWgPetOfItrWPqhenwc2+1UZVRrO9JXEzyhyj
WN1Yre4AOx19UsyHTvaEtTb8pfVZ1nzYyuAvjUgPnFIjj4VO84pcJRpkIVFNTTvKIMvKig1EjMOg
tm90hOHbJaXnuJ0IIm8PnSrmGwSS08i0GydK/ETsymR5Xnqr3uko4cW65nq3hlU4kZO3N1Zd5HGR
MxWczFhif9FpneTqFgJoyg5YPiYFrHAnrwKm2Ei8qw5I2L4wCO9oEb3yol4X5Nlmuz8syr3MU9Xd
dpzIdixRJet2eeKjS9cpKyBEWZfACSdvqSPf1tS9hfDl2TAJgtZVhB475QxO2NFwcrTK5d5fe/Vg
Q+FBAUjW2qPtFF3YpcK8+mT03/LAdSLdqD+s9CgbpM/RaBpSiicBHr3xYo9plOTJdBAqsL+wnoJQ
bNs+ihjmBf03cwxbikVRSm5Z18EIbs+9T0oXl1VDWh+kYT37K3YSc1W1VwdQXwjK60NemfnOC5YC
vJexXmpI3HHLaB7zxjQiBIPJzAI5EAkhZFQaKfl8bgWfzGF9KYeUVJKsnVNUUGhZxFeKE0XUBfmL
qbQJMGYmIxRuv8Jc2rPbMeVskmvKm+a9Y0ozzkWg32ae7T9Y/uRfc+gsO6OdxBFsHBolmnEqyJKv
W9U7C7FJLzkfyvw1WZaG4xu1hRFhlFv8tcur3vXgJbsUETnro58aaWTVxA6JYTq3ruorFtfsHl1H
2B89Q2EdPWHnS6P8KgkNQPeN6nMwa+1jIxRdA5fUJVmN9UyNm/4B0O8ucjC/2rtTNxyR1K2u2JYn
t2NWBp+9pjdMgJVNoIe8AKppJYCCPsLGXuOkyHQ3fxkp8riUcVRifnFWjwMK80Sk1EiQravUbQJi
lBMA20/Zu0dN5AKXXjx4jMElnbv6Ahlw8Xf+6g3fAnfJuFwmaEss43isxZLeeV47Xx3O5K9KCO2p
7a3NeKxablAWad+GyioexxHFCCD+VLS8job9MjvGYUy8iYb/YO4KijUxPqRMniZ1dlbf+SxFs/+Y
msPybNR5f1BBIV+G1W4eGN1Rj8Ypz45JQuCTCh1R3D4tY1r17aVuRFLG5DuotBiLe0m8PCU/H+1o
chTMFitrVngj3nQ71iqng9ZPJ9GpkrqjALo12P5+wd8MWKAcr0HhWmEql+x+SrTqCXWP/tjnDlGN
j84ePAaBQUYRkh+pxxxKeLLvAtToIX/3znu65hQqQFSCoq8UwzQRMoiLObK9mL5Xfg56zqnVm1sR
wvQMnjs3c6LOqlpUuyr7tV6s9INGaOM1SxD7RdeYIcU5bed3XYOeieKYqFYtiNrRs17zwaKMhuDM
E3v8IxW9SLdJiWn5E5o8AZhH9V539p3bHZTVCwDH/inNOcB8vw89I9Mjw2CaTEH5aawoPgwQr2hC
aH9ZBagyPWupcKPGvq7o8FLWPmY0GyKV1/VO87FIAOO4D7pifEVb58TSnb70KPNhmjsPO9hvWAIB
BYbNTkVwo4R1We6cCx499BbHuenRxz1kSN7EqyrHXSmL8ZRRxd4h95x80xOO6NGpNhM9x/m2KCOI
nElZu4lAz5UZgQlKRJe8btqbDQB6ol6vRVpqOrse4TNY/bKqIjwzyyjjc2cEdpBorVYqfZRgh6cJ
DnBI+UretikbhaknxnMxTUGsTxaGUNKpM6LclMRo8MuE6EzXQkCrLpNJ+Q8dZa2bvxPuJatnCAq1
cWNZqdzZgxhD/Duyoy9Kh2N39i/54J4xoik3G6394o/UrDqw7QdkAKYnwzaqg7QXuadYXWohAGhx
sGQZHO15UrFpje2b6BuE8UVefOyNcXilruYi65cvSNkJM2sulVTDV0R4m0tNl+ukNMrECxHPTbe6
7X2QonlSL+n94tdiZ9VL9vrPvZ7fPGQ3XIRl8QgoENHb/xVkNNOMKjLd7GLDFmjODx3nnRG81JAq
rbK9qxOjfUJrp3qh5/KN44mgxax0WIOzVTrv7hZOz6nvHryOVL/UyxdjFihwNZBgirzOqK85wR/u
+T904B32eYAklkvDl4b3zy0imwpTMlsF6M1G2C8LRMMoU1ZGEtAWUWkD1Bq2Hcecmq+ZxUIaaBpc
oG/at61fD+FqAvokOOr/gAz4vW/mIGPPKMEE+ptf9vNtWXrdwadMu9ik5D2ANKEf9ZCQYIZ1l9k7
G/8rSEBa+QeY69+shZ87ZohUWnAkti7kJov683U9Z2VGj3kXr41RnoMGRd/FVVLsksx7boX1Djz9
ZQFPHPm9wMomI1B3aBiEY+fX90gzlqAWnXdKD8UtjUj/Oud2c/K6BbU0jW5btZoN8Fl9a1L1Bs0E
NIR3NDv+6gHfhlS0PSK1lm1AT80vSd9dE2TgQqM14jqbg0O1AttzaM/fQBuvvmgLrAGvLMyzG0Aa
HKe1Ie123WfKMdlJl6t86wtj3fWYax80MVg78EQl0Uz15kM9SEMpDPfLytoJWXrNxUYu6ds/L4rf
YKse9FPYBUgLA+//HbkbLA2I0Rm4aKvhGzv3ywGfok0L3iwOZeNSDepcL3ueMNRluym+5gbsKks4
c/GHfuhvwAaAFeZmEoEICpQ3/5ehlfwEkyC9icfFch/cJPXpVVjz/d/P+/+BzXT41myqg8Ovqok/
aek8NxX//for/wtFdDZY5/+d6hRBdfr6E9Vp+/0fTCfHRAwHzAELD+gLSjWMzA9dEXb9f1GbYD0Z
4Ed9e1ue/N8GD/hBbbKN/2LL3ZhymzwJSN7/F2bT36jD/9kDkNbA9IstEQ4VlFZ8RbaJ9G84N79d
da1BFfUJ3OK6Lp+HLKvZc+SASMD4wiZMkZ8kQ82FFqLJZLT1vUizoOPsFilVFFhBjrPU4WhKIdDj
WxF9tU92qqWefhgR9hLv5Vg0Q35Y83lsm7tAgg4wj5beGsFwmgmyREU1ioSJ/IagtTQfEPnw8yd9
MWwu4xTa0q5PbA32gCzsBFTtShSAtH0oHM/gbykemWDdf9wW/eygIxMQRm+Vu1LTgr5/gm5vmkW0
NaThLhr1IPQl7GtIXXgPJAbeOF4sVniXdqjltd4nt/82Af4DBetvHNm/vWZEMEASssnaDqrQVIF+
ASdUyJK2te2nH/AkrhFgbtdBuihSEMV4dYQT1YYbwoIu6T5rylmVHeWZWdZqX0AnyV9l7pILY9VO
0DUibkDGUO2mER2DJk4ZHLGcKFKlQU8FYnUqO/THyQ/6qPATi5ftVsXACMB67LySZjXibdR+QJFQ
girTqevSWGQzST/CfOAU9RgFcTMLDkMqLHrMQVclpjxXKmkLJKVBqXkP1gyPyYsohUrvK01wo3mx
eY/cXQ0Cmi90+4Zt/aiyVFYl58pY8uvgNtPRPKLNkXhPmlV4w7DzYF7qxmW11nryAAlrje3sfSPA
x+A2rVvRfu0R6ZkoGYwzoepO2BMihlGX+JLv77pck/LGVyUpyqkYabjJG1s0gqtR+6t57K41dG6h
7zplaweEoAyECNxJ3+4/n6acxybPcbrP/zzmP+NR2HNtj8YoOFzEN5zf4X7USRy3FHP/Si1Ipd4J
eGSyztSnZuk6OzQh3TGj7LwWy3xqpmZlkmvUmEdxRHzQcYvjP9/OtuP/NAPx7ILJDW9kIwbBy/95
oecOWWygVPIygK9laiihp5T2qFYtqO22rtpelcRrsAXZZpatK28UTXbwf/98H7+wW3gvkNkxtkFv
FCgoSPVfjqbVn3NBk9J78RpEnysSb/Yaceh76in2Q8CAoMGcTsxHjC7NYu2annKyRI5yh82ZPS+k
csh9LvSb0RbPdtXUOqNx5wm5WNodKpfS/9xY45QWt6pJrOLWrwrDffjnp/gZqsZDIFpr0CN10NxH
cP9XH6RN7Kyjpru8KLMTmRO6crV4jfY0N8FyyKyhs+Q50GqSqz9BVgHq/jqUHmouHOxMLTgjxOA/
D2XVG/aUrVb64lbutCTPE5LqSIOOg9sxhom1oRrPXi63NWA3fUV5TtcGGXS39Yp8u3Vt4eGzIrI8
3VaqREJ9ncNpaIxtXqRa1o9YEBueCO4aevw4X7pTvW0ns0Q/hnZs3y2eGZrG6rELN0RewVtSFUK1
j21Ny9E72FkPIiYMnEmzg73FCcAioyqfuN1+wUJ2W7jDUHKbi1ogdUWUgCb2nUX28DDjavC3Vanl
+bYnJZpyGXw6jja/2UtVjEOUe36Ge1jbYYVakmN5QM8ietPbt8gO2Kg808LJeS7YSdvGomiz8Y8+
eKvt8VS9PbPIA9a9aoaOj9kN7PDsS5IjqLjQ81cJWWvj1nr3mU205g3XFMi5vZWA02x3SQklmVJS
rmccgH1QCYvQ2PBBB5yWdEby7kG0AM7yA9IuqUzoh+NMo72jHbe99pKIn8FT3Yia+ps0xpJ/tBbw
ms4HnfKhMG5KAJxFcRQJbRvV01tkNbDBIs3Dr85tud21byctzxWIVGpPthy3Xa36fp8d/W7tqW6H
7RxtHC/NcCRazL4y9ks564MRAq0p6UXUejINesxxbnWfXTFqDNOPr0o3NWv3zvm+o6oxbdRjRcQ9
x11aDDI9OHmpRvN5gkDPp3LHNUT5YZSz74Ps9vBUTc4F/g/bDY8YmE0XkqiBPaZOgKD/SfLol7CX
VefZXGFTGdwkCH/FAJrtkvuJ16j7RQPI1H6rkxSN51e5GFVBxPavmO4/HOmw0H5ahlBGXChqG5Ie
/Dhx+q/pk61W02/s3rvPmoaTNSwcW1o6fllt29egz2ypmmNljqaj8TM9GU9p2hqC8rIzbX+0ZdLw
iwlTnWVk6b3Snr4PI2VUkKnYWm1j6iSc75Sd0UthiqcaKPZPrjmRNWAmpBubVPqSJHwDGjlBkl2A
30/COo+zpXRzN8lg+6qMajm3gQ7/qD0ZAygjBKTFNMnX2UD9SsVSrC1ivggw9Bbcwu83qmXT9mCe
MrcPJykYxitouiQwT1i8k2Hv2nXVt8djMYFUVsoaAq75fS7Q5mr7ZO/08L7Kl/r7i5ipJqjlQ6WI
R23gZ+OkW3csZpkv5woUOm4pdF4cu8P8dmAeP6R9tT1+bXfdYBNVFBnvLB+q7dTKAjMra1p1cs3V
EfFEi8eSNmgdsBoK24gsdlpXDLSBDdrfeWw5SnLXeIHgOHCTImvKgK3s9rl+AsiSr8k9ghe5IUCC
2ZgxR7jvbLtGhvlx4j0kLBAXYru/3Upu1Q6No6Ists33xxgUazFsX9nawBwef2xZgV64rA3MBIas
jTsLQxbrOunAShB/qsyUONgic+Xg0Pp0uz+EbWpCM4M+TJWc6n7chlxT2yMLf5gFLrLkuyCZMB7U
GHkYjNsm2jgN6/37FNLS0mBgzNoIJi1ORiBFaABj1tlnNPXtjpdoG+3ADEWj3qq0I+KTKf84JjpF
m1gBydOTM3RXy1NH9vaF2yIV94b0Vpcmm2iIbFPpmIcC3NjkXVu9Uyp7zhITsNWr6RYOV2/zdeRt
tN7kzMspZ9ZN4pS33TbfS9/efiYtqLzRmLejcfMjMuEQsD0O75Hm7VETAUjG1LQHN78THX5u9W6i
MMtH/7Ce/6al/U+ExHome+c8JSpBl8wljf/5WOXqRC6qbO6lp7V2DyqPGqwV9pVDkR2F6UatY2gB
d+hE9P3g+HHC+N9jyQWYlFOx+zbmdgaalN477xXwv+GnHwFwb6E0xGYNd4U+CLbNj4PMcA8blRgF
0T4gL2l2uqVryFCX+O2V00m1g87blY7jkukQVmwn2o9YPcCmidfkJHZxSyF2C/TpjG/ZhcNX8HuZ
HKAY0/jNldEhPtprGrL1pmTXTmcE77UIoG0A220YW4vo2U/gCMxhpcnt5kqYMezaBpsnl+5EXabJ
iGEuzGlQtXndJkAsuZV2xLgNDdTg/3xwMctOo+QzMmOrqOskFmk7H1Nj/oA3Ofob5NWb6w9Jq22P
AwlG4mCiNg8xBRiBWc+h//1nGexefsWoV7v7/CNIMH1Ue3qw+X3S3+GLQWANfKZoOUxrEXQZd2kV
2Rb8NAO2r9Wl33biLFroafBcEKO3PwaACrhrRRpcRQIC9s6qSe9cd6x6ZidaS1ApbjUn3XKNHweY
cKBmd/eC4rTRHTHcwVT0YnYoxY67RW+tPtmhH9bo+UFUycLHf5zDiTlvYUkHmps3mY1AyRAi/x4N
mUje8TCD3iGKTc8igaQSjnrnirfBIMOu0cxy8B441QU8GjA6ab8FQwFTjuY5rBIjmf5AtfuFlIYq
JHXdjQwDBcMzoAz/vA760kmXIg3Wa1o2W/gB/MzsPuvlVKgHn4dnGiPgv8VbXqZvmfc/L8Sf8yb0
ylApMZmuCANCJvjtDJcQIhtk/dXVrO2tzgBJaQszOfdsrsx2nquHNK/0LTGtAWxxN5UnmCRDPefr
H0rG5rbo/31TYEHCW0ZIAgo4heNfxQ0Ws/CKNHMEw2ZPS3VbjkzSmQ4tu4GuRVM1IHASS+rwrJVg
HnlTGTXNLXr9Xqv4MVtH5QJEvEe2zKjo0fE5lmuQFCvrTmg6aUrqzTPzYtKYlu9T46eV/G/Ozqs5
jqNL07+oIsqb23bwJAGQoD7dVBAaqbz39evnOV3JHaGxAeysbhgUge4ymSePec1TlpVypCVbcZ5w
AGPYEhG4l/7m46dun9ku/75TQexxCiLAQwEvrrlvXzv2D25DKhd9LaMqRriCdMQvqxOpCMv+2NFY
5y1UQyonzZrPbv5FhfAAORFYoEvHCQbbwscujkGtPgzDfR9iRHEKmYjyu2wXiGarNYJjs+I2Xl+6
woD0c2IY62QPQ55IYTwtrXxD1/Idj55NhqofafieiwQ7lKTdCFN53TUu4YW977Q4gGU8DrU8KX9o
5UPcoQZruMvAxjavNmrQ60thF5lsQg4PisbS92acBVI91+hoUfVKeUnqbrGcmyn1+BENJDSVnaqO
AsPlGlOdEP+V8GiC8ittN1uYQ6G75tz5mtZygOdjfq7BZrAeSJNHc5gMu2wGVBafBpgjfDwUHGoO
JqRLvD5aZjlmz/VE9wbww8IOm8Ho8kwYMm5LO7PwKgctWVSgrrfeWdZTA+ElMWjdRNLFa6jv6GDl
60ttM493DsxdEP88gRZxk+p2nDjvqkM7FuX8WGmZD+Btp69RjDpltBYGO6hLMXhDsT5zOUtsvV74
f26ukzteES0dPgt/FdmFbTNmhITOyCPXu0ndRnoI/Wzq5Aze3JTxAfgNc6wyCI1guaUJJ+FbXbDX
GD4f1bcQDTCboJjnO3U96+TBmZhE2LuizPPWvGYgtoT23olhlJjYH+ATNnwFNEgz6Qr9mDQ3TwjA
24tzN2W2FN4J81Cua9ke3lACE/IeoZjP0bD3KJIT7WQm+SK1WOUx2b/piWbswDQapgDE8zhhUX1j
ppUb38S0zkjs6nUY+AIW5cwj1TUbzOEVJ74U17gVuc3rWLOXdVxi9AgrjZfWrRfWlMpifAvwcHa3
eGHJhRkVh6p5rR4mkA0bbQufdiqufIR0nwDfAnTnQahfN/Whaxml8Y9MDYpsiaqvodeC5A1y3LUS
aEBuzXXNftGzrPu5apBBnXvXq5+WpJhd9zBR8bKFylASOg5Jlpj6S5WvHb/LmE3eem/PhNQyzEd+
Ll5T+fTMYNirXyPGsvboIMFDrZGR9WlsP9cxhwI5tGO20pd1zXIa7/FbgJd45zBWjXtAoucOsdqM
EDsAMO/qJjK0+lAtuuyXaHthswsMZLnyZgT9X4M6CVJMC4d8MAvsVLa1Nowr+Kkl7Qr/zuT0GfEa
gwJwzkZUlpCP08pFGz3tjdOY6wSkE2PABGviDiHK8Dmqa7Cut41ZYiB81GoEXqqDumNnamES7eZh
pjyH21FKSKKxkvUm9ivDUL6Ku3rzine8dHo4++t5/kYihmsk0NI0WkP/Lq/JWuYrL45oNQM/KuLs
tjY1u6kPOX3QMfjSk0exJnuUNnhfqe82FMFTaUkYgokozz5wWIugAHw6ustJm3hNLxjdG5krvunB
wnWNoz6welXn21wXh03JwSU5gUFAMdpfuIJIpF6mQd6xapJlLSRVAMsZvX6aftwjF6Ge3tozvU1P
4I704Qagrv9tXlsM8kZAeVyOkSIh7NB7ljwT/yP5Tc2bhI2Fom5j6kemhzQhaCCFI3K9hQZtCo0l
GxZv/exFvDIdCwdAmOWRYXsERg+ioNw2uFTpTABklB2ZhW0tG9qs5GaaMJbAZJW5sZySAuLIL5hK
JtHJxHwQ0KW7NNEIJK3zeKrGHI/umO7VNps0dDgsBE0m4OMTgku4Dxq54ORjrwcJue3l0YdwUuAs
nckKttwOrdybZIavoB/p7+h0ZVqT0k0/qj3prSDNTYzj8rjl/9ZjkMjST3VOopOXtB4d+B3pXzzc
oLNC28jP4FbQhYetSyiIuFtCiIubWX+DBU1QZ3cueXhTfguDVQJWY9QhVzRTMPNvKh23605OAs0F
fIKX4Wimuf+CTqUPcoL8nTekrqfYzjRTB+/+MoeaXVtP6n0NuTnywI0htamLaQNoErBjxNykr5/S
T+1PUxEXZf8w5Uyhx3uwi3gW3qhycKxjWaBT2ZLmPlVB02jOKWmwkfw7gi3dvIZJxfGILfL5BGsl
C2oRLWbZTI3EmI7mHWua8Hx+yFsf10+japzucXxe2/S6nqlzad554AP7vdPRO58Qxitk09VjYvIM
0ISmDMjpBzSvS7BWPiTEbZuoG+xxYZBVoxcLq50BioSFjlFp86pCDOJdbAArSDUenDouw3ySb3bA
ZPP0VcQuhgkVIiY0A3lIVieSgDS4PMjnJpou/Wd3HUgeRrtMOQTHqpBtZ+A/x4mX55Z8Tz2XUrQP
2wHZlnAROCDW6pyumo7FQk/aUP6I1ljn31THoMlqaew45ShGPxH9bf5WgRbmJ420kNN/8DsJ1A4+
OnLCbhEQcCpnfHtOJJYYoBXxygZNxqrzvIUWYjNY8eqfTM3vCQ4OvAW+VGXzQJxifjKbbY4Nc5rl
Wgs0U/mWFIQxqyHP45pj34O2zE4tbEd+22Uqtb4kM+B25wZZWlOfb80U1MB4r+5bLSL1MNTOduzK
5JO72pPt7s9eycpSt6+CcOCxDVGOJhFzUxjpsV+QxhhOEuFdburRcGOOOc/vNG3JXznA1w4eFsdM
iwriRq15+b3TFtmEV4fThNPfc+4SLIF2hj05rYnTo/sn7uKSy249tGYMLQvHGaY3obcre0QptV1E
5s9vORwedKKwYpX+BevC59fCQV6NGdGv/7ODEkO7bC1ayLpAdL2JL2FVtzQr7CrE7uphSppU+lcl
813z0Dq4HJrA4BPdCHdcUjj/srAxcv+cYMhyY5hPyUZtkQrLofvRPPuztwYK7AMY6LwxIbSZWf0j
HxLp08GJkT5dJ5zH4ri1jUggOv6iGkWAx+Un6raWTTkkiLhqu94OXW7o43ri7biJKk43hVRPRWFK
NXfJrYem3pbCzwUTwjFTsSG8Oe0PAGjZi4xJZOV05rRCNF5R4rPSu23dfXwV72pJBtzgIEyRWuSt
nPUf/jXd9vRYc22YxA++VbBc1NbJYlYDZce5rk1n2KDLFYK852GSaYXs23jLjD6+mLczIx4JWCnb
hfKvI7fOQXEx+ErDqkdUDrZmDD6ReDOPZFlEmHM9sE7JeSuWSKb/L3n5mOHoKJtYZPm0xUUK9G1l
Z/YQmeLAHh6c7cD1AKx32Z05EQxZBXYTtj9ULjAmQxDbf0db3v7x/Yv5yb9qab7co5Smp0CPDcl5
852mjhvq3br6/Us12Mma7Tk+gqb8nTBrTTvzVNwRukIOISAFB76rSnq00e8D2EqSrmkOVlr02iPK
ntLrsioTzuRVP3nt9Dy2oY5a+JC3GR24IDalC1S3Ll02p0iZBexm6inHfk6NmTCS7PSgqyvnua8c
s1+fdKTKoqdpTp3ZvW+8ddFxP3DMuqHPY23TbdPqOOig10fS4jv/xbAQWaD7uo2iVL8s9fE7S64Y
CWhEcJDgI2VDuzjguMhD8AOv3V0Jw7GPf6pRtDGbEHp3aJqnA2qpCMSjjq3VS0meyOwazMOuBeIa
4rgHxxSaRZnGEM3uo8Fvu7+IUxMFhtGDeSaZMTiatIOWs+LcWyezab0eC6rtcr4qHCktT1g7SGnt
1NqKtM7Hb/pCWQM8Ca0jdAgYTlpIXun2xYSyRoyAgaGTPXsuSF79VITj+UAumRxRdW+4jdC2ixRd
CuT+m5Qedhobzh1UnYmR6Vo1OjyUTy7rbWeLywJMA+hG1CpRPX2HwsAV13SSJWl/OL0pOxDMqPyR
dw16zw99zcDiicmoXzFM7fVunv4K8sCrl6vZ9KdY+2vRe50MITBm8KJX5lSNjb9XZUQxl1CbdlDt
Utt70PzUtW9gi4F8+URk9PImDBOIGaBdkTZlWHK5i2Zngt1jNuazsbQNPdxknNcI4i/HhhT9iIo6
kPwpMfupvmo5uGzz+8fP8W1sJ6Sa7GP6HSxspEveDb7WljNYDqhn2KyZ5/yc9HmGmoutdiH5A02U
cdnFjJp417Bb5e3iOmktnwm4vL8O/JccmbzZOJy8exIZeq6F2zT18za4pCcj7Up2vjRQVNKh0lmL
XU9c7+NCQCkfP463cZ3HYaGpheIeKnKOg+fHxWJPs6HH8sDqeCFYIcHQYY6uYXmKg2hp+v+4PQjS
7A4hS8+LPsEVvXsCfDEwBE8kV+QpXER2ZB6QB83W+jnWEmg33wgWHtnUGOK1AXRqCz5it0ryhvLy
uLyEoeHk1SdPAFzL29Du47fGKWPSOmR58k4vnsGU+1WXFUH9XMXDLJOKbYOhxMLbw9+nJ5zTSqqk
blIIg6JYpO6KKxRE4DSg2Xvm350b99m5I5oMCfNo1S+3a+d8T9sHW6A8YuBjpG1M97Bpclp/R9dS
o0GSaBptyq99WPSVBvw9Y9Rz49uxnbl3tNtknodtPf0bR+wamlPrLZXWHnIsTpL2KQp8WcW13g7p
cgt8KUfcgjoLRMgpjXWTEK3asX3AaJI+L80EOam28J+OrL5X6V7yNV3ArKi7Hx2kAcKrDIYWh4Zh
JpHl7tDFcp3gRF22Vj9KKm7OmG3MoU7ASm+XHk86B7A9/4b3RcHF2pUDDupuXQXDdSJt1ELjp+bg
zPqlJMFg6BAyleM4gvzKPZ4cqwdwdN/WxYqkc0+Wi4o3/KYQQ1GIMvUIwd1HiWuE9DK4S0825mr1
D55LxUm7JvKyT4C9Mi4BTL5MTqoNUDC1hWSPjPi8GIKZVSb822r2gvWbKlvOq5ohJZeSDKvNheWo
ttDtdn3McYY7Z14A+e7MDUdGd18yUvULtNWkCC85cxl5AKiQBxxaC6y2KxnWMq8pYoPZ+Ai/EZQf
jG17Lq456GViVU7U6wBF6jngD3MbBXUYuLMlaMPnnKd5zQmPPqID6jgivT7jxIxZQ0hrb6O80ban
NeFZxXgAgKJ3MmYMSFONf8yeSSvubhiqpB8oMFNP2L5DRT6i91AI8ZYfy376h2nOGVpj9AvPCGeM
Kp12PlWRbuFVNPYgnZjx0vV3rYSR7t7btsYKYpL41ONNUff6LoyL0dfuizVqE9D/Ubc0mDYlGnLs
/xSMjUzkMQLMiLpHO+/X2btVc8W0tMGTXxd+mVddD3U/IXa8wEVex+ZWSzmWjF1e6lKFIjNr6cMp
7IpovXOrKEvqLwyv5mB5Zses1YpnbGgjjH6l524i2BLTbtbkoIXgzIobY9tPutdLBV3gx+KMh3S0
Ku6TNM3CIFn01PkiNbhS0CP1vg03lvQIUrvsDNvx5FPUqawNmjQioAxC8LjeptofB+530dOn2EOP
iNOUagXY9tu8uMkbY7LLKn7azg/gfKR2Fnc0Pzpb+Wtv1bWtZdLLqM4Fw8fX8O7w8EWjE/39wAaJ
i37VxTUkqKkhATs+bo2GWK+Y6S4lSJ8XrbQAIp0QAgFi8EnEPt/b/0x7pCxyLSZtDnkalRFV79vv
TTHwdZKgb59i4Bx+dGUUAc1XClmznrXjZM9T3D0YWC4FwheKG686shczyv4AbfN1/RHEDLii66le
edvHAsKwD28ZHpkWXHdba0P1kolqYZ/uNSNvxqdocVoQxU2qx+jxmszZM+MUxR4zoL0JDstAEILQ
VVuH3ALUop8+ftxnw5p/37eMtlAmw2SCQT+WCBfv3HCbaYrcfHhChs+lW0oLrCXPS9puIFtBFECQ
NLjADYSaMmH8R/OjsumrHhL2m/+9RyLy3HZxZGpsnHttNYAofgApkclDP28Jmz4DoDbIYCLdPtjG
ECltb/vBmO3pGGgt6Oediyru2txRuqLUcIz7iPzlRjV6i7FreNh9qclphDBVlth/N57m0js31oQr
oac9x+2hS8A/TrdzPS1ZftS1rLV9hB04hTAljU1jxiKpgUY/JI8zIzKnvgZ+F4zayeP0havWdMEA
QGHH3LodsGGfl0Xeco1k8fne8VPVTwydYcJ/UiVcJrIUgCCnGERiQyh61BfJS9rNSRAuQ/Bo2ck4
1n8At6N7uG5tK9WTitNRSvXZtD8fNF9uPQAfTDsZGzuSRr9LH2VgwqAbIdltdqY6aWrQBbBIWn0k
8MSEj9fg/+V70Rw28MAT6zXMS95uPUiFbsL8x37UbY0Ov+rvqr53N1vg3L3ckT7mx997pje9WfuC
QRf1YRHKA4N7EWtyDLexrF7XR5qkBtIvZt8UVrJX6SoBKjar26oAZqAdF6rx2vnW5IxMkh1SHQtq
lFVjp157U8VzYyw7s2Ms/Qf4P3+ahk+0yi+oWuIzTeeI10KtoXOxl/EpmPViSEByPc4QDqkS1eTM
bmnT/0kOkEa48AKzaH+kYwegco9Sxpz+Rf0n8xFVioT1FEBsj5M+T8uDhXJRA/Zm6zh+/GwvWhtc
LnWQo4u2sy/En4t32jV66s9l4Xz7PdpImPTHYE8tGQlunaZkapC+c0wZbl3pW5842/pNH1/MuwVG
w8vHF5YZPv+9Q1BImtBXAOEfSxfyrLPTB1uSK8vpZPjTAWmbH/9fwBJnd+43C8wEf0k1hKArW+td
2R9Ec0RxaBNpvIYZR9mO0rwvy7kJs73ZO4LtXaFIoY5E7skckcHNOeeKOkua4H3QSb978ml1gmKC
YMtlK7gsZhruMtAmmAUvY+ILOyRfDIbY/Xqgt1+RONjVlDnJPx8/TEdOhDc3JV1bFGo5JyVfuNyu
gc1YzUFs81HBpYO6Ctyvg9EsfszcGbZlfT2CNF5L5LLdJouuk9LsENdwkRzgpiJczrgbdN8EkDdS
t+QVRHXaVU/ABL1Q2wOZdi00RfqO0nVnIb5lZqfGnQEn7LwidrLhxusBG1hXNoIUbf9jtAByaMct
WVBtPPAOAutvaeqc/6AY7v5Dr991AA57XRrNRw+QUm5dydjNWXZh6epjecyzGB+l2wEWtPa8Vn2O
oYN6HesySkdqHZAnowfXlZVF+WKjpsPNgS/MW2yAiR58q2sU5HgK6J1j9saNDzA4Kp/aCQGhBe2W
Sq6vQX9gma4MOPcFcLo68+1Su4kKva4MsuCZbBiZGiNBcvbj9/jutIErhZ4DSEgHM/t3a9N14mgF
Vtg/jtvMda2ARb/mMb5IMIm2+Y5n5KB0uyRzPg2+779eNoWBJ6OUyuJH9YZnRa6VpGDw60c1S7RN
ZBWYsw++9N6TM/8EqQbBsKDFyEv/5PbPZq9vljHteLBMME1tEop39w98CSnNtRm/Re4Z05bm5G/0
SPEUSYc9U9IV7SYuZ6U2a2g58ALN1WaNHLWgqSjtVG2mbWA2haJTbWOk8gSwr9J59EtZS2HntLqH
vhhqlynKYOdvVSursHMhILTR0BcOpntjWYy7QO+H1D30xgL+Ep55SNRAwgCUQqEdPl4M78I1bXgg
ZjRMhENnXKYeTHwys6vr4ZsKUQpcpphkFuVq85otMTHMdUuLCL6cB2tTIZPNjy/lrQI5LhFg1VkP
zIeQmUfU4eJQRoVG8Hb5/J3hq8wktznllIEYOnSBz3r8+Pve9WaBxZMBeI4tFBbsIS4y/0lz3KgK
h+h7bIcJOojIE1Ow7YyF7hUpYwWc6teEKbYMpPqwgSFGrMsR99PpUaDKU8Om+GxzvqMhMhzgEUg+
yGzg/ZHVIQYAd7aI8QiJJJIsVmaR92XgMEh/twRtw7PU2sAzKWZdEqT1fM5wrAFNQENr4k2x0T0e
o7s6VNddosnb2wJlEVngwLy0Q47vClFF03xqJmRzin2XF4Jj2hLQhtyZXbihsdRAMrE6Qapuo/uc
kVNaIE80LkAQCxcWDRBnPfTum6Ds9QWMvlc7hw5HFLZ24yUD9SsGSQVV3LiNw2vUrNn9hl0gjAto
TZNZqzgAs+s+ft2XuQCbHsYXbDlMBhBnvsQvDr2R6AFzgmdVWRYtCIhThWBFeKI0XdBUcWq292ff
ex4q/U+8cSwSTd6pzdSJ78f362KZaZoP7a0o4+tyWmrfvomtsnejWwwnQwDQzIoHz79CKqZFvJAj
Ju7ycm8nC/OEHRjcsTXvs3P7r9dpY2RfgVYNU/3t44dzie4E0un7gWjxU/3r7/unC7ABz6tH6zfq
asN1IZ55nj21SCAFO92f61w70cNCPQhHktn3/Oe5H+u6vqpyJkYJwgbtoD23FQKA0R70EQt8V2DD
YMEI2xg5DbbJCMvYSa6VYDydNp/pV7YAZuJjQW+I83UbJjk5sL7nj2/z7RrguCOVBlaByiqGb3gQ
XCSnw2SMXVRM+QMUpY0uELtsLrgjqBHfgbdluHFQINqPv/mSEM9XSxJv2py8xB0cEN4ee82YoA41
htp9XHSCU8i9EMDh0U+buu3REQD78ErPSXbBvAE/B7+RGREYYIFT2CHq6N8NhEzpq398bW/PAHkq
Hs/CASEcoAL/Ti/c7VayPi/U77sN2upsTZ5+CAj7W8Y+IUQ7P6rNX7iu7FJUpT8vRS93CxeDEIDN
UMrgbKY1I6/wX4PqFr0Kn9lCe5+NmATQI9yeCa2fUX9aor6xh8Ng9J7+K89cgZTgBVsav5qBCUy0
DxoGcmTKEXaz6bUz5rFlflaQvU1gOCgDTM1NCI8ulSvknIsr1JE9HbVmte+nAqHa+KflIMWV3XBG
29qzD5CC5NaD9Y1XB0+I9YyQRAC6qI/mSQu+zJ5dTNOxBNXsDTs1z5zyShAttI58/09AUlZ3s/K2
COyMj0OtP338xuUo/VdIgo3H9eMTanLSYht6WVMCVxgZfgTew2/23zblrjUgOECbEW9ZX/zEAWQG
G5cq3FgLh0f98UU4b9mbPEiT2IhLPDgAivh3VTiQEpTy3Gp5QOElB+MxYnfrtw/BGOThCx7FGqpi
vbbAV3xcN8qjYnEnLn34HB06phdfemJ3nV3Va6NX/9RI32e/Ys1gMmwhW2OMVAf+ANQL0veiSRJX
RT79ctTYIkIavAgSNJsuA6tGocCaAlg7BESE4/ktRbWoonmUGUQJQQR8Jj16GuSqxFAwd5ZExUcO
E5RUdB/9ETELMDIVZO1D4+NDNZE5wDxfWdO+WCuplNE9B7qIKXES72Ewevg+QFCxcITcwTcSDuqY
LTLG18dGqyPuAGuM4iqzKsnOIx8JV3Ofm3Ec67jRgYmqDzjIdn1/i/opDZYjaNpYf/n47V16W5l0
03l1vk7LVlxcLtM17B9je4Jm+KAoJvV2+0CIqK1vdTpNIcbB+ZQHUABbGGUM/7e2tsLyNxv3NksH
yfV1BM15eqvdC4RgOwLUbRdw2qof+mxG+nRoGt8NP2MwSvB9sx88l4qECMg0l7r2cj9YcOsBAejt
PaDC2in/QoSAU/rEUJXKSJFN1U5dS03OQjirwBq3sI2TthTdHz/ft9kwdA8KE5fxstikeuTmF2XS
uFCuegxEUDLV+pY8sAsLKzpoM9jjePf/Bcs5Cxk5FjROjBMMmvxvQy9kpQZcpFPcKyafQlE1G0YK
sYEEwFbj0tc2P0nFL0MqIcAhqjI8pcFANXKR+mdjI3n6VN8nceoRaIpWiH6/vz/3Osv9hvGwUN5C
Y4RJfv3xw373/UwAfIuC1JDj2XIu7rzMl7hffCO+UyOaiYAguMY30+PCcMhzbxoT+vBnRem7C+A1
U9+yp5go64Tnt4/eBcLvonvQ3dI4OUcP+wx0VIcf0p2CbuaIEP8Bp0067+fHD0Bu8N8bALtvRgCe
lIFgO98dCNk82UBiouUuJbis331/6Hz0ed0QoC0X3eJG7JqAlj5Z5Jd20iYICuJoQOEJJIs1d3Hf
mWON1lpU7R0TzrgZvng27iIvQdGm641isZYoalg/e6NlPAcEyZMuBeMRaSomoZkKB6FJB8CDnUdf
Zt0zsgN2fWrR2CKQKJosxCKJ8JACC9YQA2EdpBuKrjXdldSWwTN0RqEif/xYLzMruqEsbHqKtFoo
MS9rDkxT6hlRwfSuD0brfGKZSebt0A5oUWkdymx00t8zaGeBqvI6MMwfdcE5crh88pIvQwqmlwDu
UFnkquCUXWIAp7wPIguB3DvvDLxOInoPAO8ls9vquY9v/v3XEblAxQDIoAdKSvd2TaeJg/PFuDq3
aJd4NJhSU5qudj6SwPY2QqOf8eU2U99/L2OptKC8s5N9R0fQ5+IrO1Slm4Ac8Vb1e9Nz4YSme72+
DKj48v1Cth/zu3jpmejv29Lt0JM10Qqv8xNgrVBv7+wagvJ4rxDjarDrRAwpwLcGLaD2OQ9B+qpC
sgonPGftignzN2fF2Qy9PD5VcrcFQjQTehQ0+Vs9dVJzcMrL2s3dQghKcagJ6lfNXc/UJdwBzonf
gDtPfPCSQhisfRy1/LgqkKtyEsBiSoMIeHwV4pnymGw5XIloInyysZBxcjGaZHKekUha9ztbacdk
1fc5zkjuAqETluhNspGfUEkVoMDqlXKhDDKlDdMyo+dLVFFQYSkN8GusB7klkZKYH7fn0KWukCQU
mjnEl4aPqkJ/JTlpQzRkuYlzRYHzG6fqEhVud/JbzY4wGmq1dnGvuoIBbIA25QrwbQPI6vo0cd8p
0JLVOjkRUL9v28NSxYoKx+mGdVLgZUXYqGarXF8UeZO2ulR35hl3u+HzATgz09okb/TS0ZcUjU9H
w3Jz65CoStA3A3mYXjMKZErx0Sp7EiGQ5Az0/3dbRaXUdmkn9mPus5Kq3QTK3CarYZZe/0N26ae7
dkUm5FdvTynzbWzwkn4X8biZIxcxdwk+PTkv19IweYAaoukkoxBz2/JUs60C97YwGercJYPXDd9T
hCSAJMDxcNYAYVapJpn+liQxelh0BZw0av/I2qetbQPWbkAc/uoHPfH2PaQXtzmOei2T/SgBH/My
LH0MaxDmiRYxO4GSNO5cA+sk61jlOEYkO/4XKPI+S3XnCo8rQfqXYHkD6LyIYTt/rBuzJHe13voa
ZS74pIMiQijmrLmRFxUVIBzoQr0WSA9K9QT21/7S6s2EyU2zDtn6AwU5rstqNGP6u6Bph6YGYsex
8zLzOetL1pES/wWK2LBfBs7p4SsaOkVtnjSt1pYXz15nrf8KikBEaZzVFupeBnSvo3uVrkaXH7qN
i6dYGqAcpd3GBPnM+PETqTQ9OAMsVmpl16Byq1PcO3Ye3C9UlDdCJtGQWICdReC246PnZz3Cn4rl
QOQVkHO7RQGVwAULUng/C9820sdtWQ/uzJbNzht31OE5RId19M2uOqIoLstwI4yGGpyT6xqf2DFD
UFrqKFpvI03ZDHAKC3Nr4aWmmTrIonvga9dD3YQ4D31D1Us4JGqAjxPMhEOt3hTOAIw+j6MYwAoN
mS9eZoFi2P1u35VzzGGr7nRbYv7iAs/Qc/iEJnAha0UgZkO0b1s98wNf+zk67Wgdg623p/hXFvYP
Ev7OKI/+3LbUzwQT9ZgUdrFNc0GhZxxVfPfWETbPBD5Fnsh9nUisOpU2zWJOFTRvIv1lxgjFgr+k
0JdR1PTPdWF68bGyHJx5fxNNNpaQi8s2a3iY1pwXSLdGntA6M1aDIcqTCaLDxmRC+rICFaDwMEUz
iFBAAImEnxd9juZVqQH1E+w65FgRGCDAL+dl6kF3gPEaGzLja4zYiR+cBHF8RGm2QJmUoU8QLebK
YTNmNNCydF8GGhDgXYAjDLe6bbZp+7wz46S1sND6gZAYb3cXpkuIGyzQLUNnFWziAdur+b22z1Gv
4ykQ5LH3EXTDFimZy3F5ht8KooNDVk6BFOljLmVrOSti50ZTtstWzikMM1iw4+CeD7etdaT4jta5
flLhYUP3D6khW9AGssp7deczPbelzcm6LJsuzPNoX9cJ7zRoNHE5gknbAjArtVZGoAakW573FsTB
ZNlk6SAupfxC8F3q4N9QmzMD8v8stvO8d1pW7AyvR5RZ+XlrK/oVNarcMsoox47pRr0gXZ+lYWCu
ebwmT2m3pPC11TFnez05zeSvcq6pvklWIdEO+36j6YsELX8b7Yge+YNFmgFhKNt0jPotrtRGDizy
NMioXDs2ePnp1bUBGIEygzwd5PofdTjI6JTuLKPsg/qbsekBzNu3b7kbnG4pHJQeQAZAlXWUEVB5
u+FQEiOhswqp29uGsVSchfGA48Ki36PCTLDL6r72/2wZpsc/UWHVy91Ai0H7O09dXyG+cvx2eAuK
GFYjgcCBqLgk+CKTTgqsFAotdql84miOrFg1bQ9gSWlM/cFd0KjDWhbbjZPmIr5R7e1tYtHZ6ITR
qKknOU8ga9i5v2fyGkblwaUBOHTHQdchBRz7bU6xLdtgw0OqTEAd96gqEQFuksYckOBATG4tAzTC
K1Bu0NYKS1tPOc6rvF/eEBeuArJKHNVCp18nZJlsERy14siVLQf3o6oQc6dYWIIKkxFogCuZvteM
vU3YxOccd9iSKsWzZyIrlO9giiRkAjGRFQNriX3nlKZDooXQn8RZK+0HFsyKEcD83MMB7KtDss1o
2023LjSp5rCnNiCfAdO1oiJGRvrM/4WIL1mlrT6R/JBP5ESX3mgR9zKoVvx8nA+pOvyNSa1zFHBV
HTxBdv52HgVmAJFOQ4wHAPIWnbbkqd3SQxi6Ei0UZijauI5QSOAfb+w7tTzXRH4M1zCBem4J6dbk
6bbMFsEfF4m9MTYKE2UDWOE8SYI8PaObtOC+IL9iBQI7YVvNQwS/BP7vtudQtgdxsINTZCGq0nbw
970bvy/xAD0leujarzg2nrt/LiJPLwDRHUFUxozzHi1XF7Al/rdRN34Po7F0KkZQAjxEqVEo+ZQA
QvrcWNVaem7SK1wkHZoiR8yBZ2oCdrbJpveKB7l0To6QchIy7o/3Q2cLfkvNNtNNuMAgveD9N13u
NNU3HYcTdDeLhFECqgMZUjZAk87RWu0x9KoQbz/4frLm7o1qVmjR1GfGPgIgG7vgCcdzs5lTMsOl
bSQYTftFh0wHU3ITlrByrJQ4ZHDTQafNW6I874lTZ/Kmyl6zWZO1aHAks3LUQ1aIE05o4E97ofzH
85duo3GDPyp7/0gRMlc4OSd51KX/+bievOxRoJAIcYpxBbqJ4Oovm3Sr485VEpX5bZHXXvaAAtKW
z68yXERDWLIrNVX8X30xg2FKeNoztMyZ5r2D9OeZhcxztca3aR43/utCpeChrlWDBJ92dqMx3DuW
HBWE+Y+/GCrJ274MhEEDi3cUphDOBDFxWbLrMN95HqN56p14xdiCE7G04YsFgdFA4cINkD8qIyHf
3K9TMIfREbHduPqKeZsgVlyLLI+axUNu/tUYWMiQMs4NcEUJU+I79NSQ3tgVHqI/uNygfav1+zhe
q/ahjbxp0feFF8d2CjRHp6Y9lbjYeOjggvSmmpiGPkY7j2x5YfNtDC1o06L9Yo/1CIYhQK7K5ECR
uPSqMPFVXpfY+sKtX43xqgZO3iX04DunfsDSyMqKKxqNnfkL5Uvkd46LU1jeS4YTLTgez9aGLjuG
44oSyF2DaXysX60DMMovsLAXTMo4tGssQ0onS5CUz5egDB8MAZegt+EE2tRiwTDWePcsbedjPt4H
iVSqMCHWCPmMESXO5UbvGK/PB2sKEy07qvPd6Tp/1n4uC9D5ao//GpKhuwosk/bdnnTdgbJXBZho
njKw31i3Jr6TE18mtO9XsFxrv+TRMRm7jmnRWSan2DrgGJoG3l9AzeP0KiLtbWgUZTgiZIe26Sem
pOumEKmmHxPaJilgMm1h5HwY585rcH2wFqrHPbsRtYebAsj+0OKKQ1Jk3eoYNazJI5zrNME5Ka08
vUOHdqizX0M8T/orGZfp3wx1a+Dnkc1hjrlMjWoPkw4lK7kl6okfD7yQNguHJcN+qBbqwMbYUFqb
6vzReKUcTVutMK6VrMg+qyWDG1F9Gzoyp8lB6RxMejv+1xbqorRkPoNh3gT+xl1g/LQHnINGKFyp
r6Uvn2wxkKZv9xh9RxqPhBNkqAGhgll826cCFVC6roE/3ljFiTXuULCIqvS7gZwCgo0M7sNrD01o
h2lUXpV50NZAg7HTuJ5yNDoPSLkn9GB6ABSHGmrA/TT1Nf2gwYi+Yz6OFHRgF9H0YOJi3qGyb7u3
Os9gYDMTo6PsFpELekfI7gd9hwFSy7/FV4WZadXXFIeO7larYXxcDWDBk0NcJeOvsMuW9GQ5yYTk
oWm0T4hIJNWxgSmR79vVd7ApQohxunFrZNxOlYWV4qEJI6/fJ/2MEMXB6LPZuAuCsv6ieYs37nSk
3TzsOuLpgB8ZDpIYKNUHOgJVgBPhSDfYTkvvHlxiiRkdiGufm82857wcjIehtccJGTLL/NNwg+Q2
nx3cwOhMpF/aAu/MFuj0y1ygPJ/17S83jpsXzTCzL7mtzTgC9jaMX7yo6FSMUF1iFDPvaZEwuzzM
jr0mwT612qLT74Hva/8VjJF1BbcPm0FEkI51zWL1nM6/5l4NYN/gc+kPr9V3F9z2rgvsAZJKsN73
a2jjk5Z7yw89t9cTk2Qbh2UDE+cxaepvoVW3DxEia6ds6Z2n3tesqzBAOL5Ka2HxUbDeMeMtr7CP
WQ6GaP6DXvceUNuOrmvIvN/12nH+s5h+/CPs+vZxYZp6H0G9ucm79r+ZO6/lOK5sTb9Kh+5Tk95M
HPVFVpaDJ0CCFG8ySBBK730+/Xy7drJbhPpQc2JuJkIRCpJAVdq91/rXb/rMx33ADKqk0tijp3Vv
z6kJa2ZN57Nq9MN1hZ3XfaV32n6dCCvJUlNHsjOSWoM32fKtJrD+qRnM6aEw1f4Ksmh8NzlqkWGv
lTb7vGhJZ1xy7wnFSX6lRaH14OKKYvopNqM+LjEu4Y1kPeTW0H7wkHQdkVcrO3rz8GS1Q81uAtCz
YxNVTIA61zyZo10+1f1UVjvhvXMwllH5EulJdeNVNV02jcoTjix6MNWtcZxIz7nVjUgJSMFeX7M2
rL5GdgL9fwmVoBqzFiAk1L6SmpCfiHfJTkZiLfcrccW3dtTVRw1V3jmeCBAhCJsQwzpx013SVuYD
FrruTM5fUfItWrhX6Jeu69pc/JQkF+fg5ln4Bw4jz8RAD181trcj/gSen8ElxdHPYj1MMvW9yQK8
V+bMvbcixzkZa1Ihzek4AaBI671LAQk7b8JUNajcqvwyFKmV+JCvqhseTUpTr554T/QSJz8EOdBh
Mu0mgsP+ZU5M5arRCeIMKbHPFsvJu6pK8AvFQ/4ZGvvqV+uYfokJyyLRSy9xzbGmku481OBNIYPC
HWQ0MB2d8vIrCyqpMzr/I5c75AriTKsb/qIrzadFcYaDhUHpORvqgTUjXrN3yPP6dxObDdPTrjwO
WLv7LtDnE9EiOCOERaVl2U5JxpiuDMyWQPY8KrrfNacv72J6j70yQUYIwtFRCasBDtrDjH6eUrRw
81B9jNGynbFafxk749kGa8aUOpsPyuBku9XTcW+0nVo5a32TeTfgQ8WJE8uNHWye+o6KIvYOjNPC
kdmtzpYcK2AK+BTWLK8l3hc+AxL1CxPvmSBFi4gAs1Z+V6JepwVpE7MkRCnJv9lraZ3SWDGvq3Vp
PuNRqFxllNG8XOZ8G5nGdDUkXcqE3raKAPJs8/vE3nGtLZb9AYlW864IG9UkGC7rD/Yy2c+61hVt
EIZKe+X0loONPNSTVyUu4gVbv7qHzKtjnr+PrS65bWYS7Awj7Oqgzgi59T0Hi1n3E1wOd6d37YIw
jit8NYyFHqjV1J9jktoeKwRM+0FP4+RA56w+RqDPo1+6RcgJVawlrWY9wvhT3mnon14rY2H58RLj
Bg+qlFhFvVevJjIA9q4xFO/RCIHszKv7JTSq6EPGCLoj+BZKgc9VqJ80L7UO6axhF56Q4nqMKjf5
bEIcPDnKEn81O2glZtg7kK4nOhKbyCh/DsuQVxN/1QPituYq0ZMyQMcD8mJmYUAmXPLNreNmB0/L
fdeC3hCJYEan3F1nmsiux1BLj66Ldayvm2Qhmm98STu7eGlWgoVsEqHwqDJYuxuj32PLQa5hzlzo
KjN77w6zMnO/JFZ7MJopIsB6SuogtRTrxqxn23dq9TP0ffN6zmZn58UsQgUAAPkAvLv4xdT5p9XU
Y0ypLSKPiqz3ToSpte9tZA6ItbIsuVMihUi+tKsey3YeT7anrGeV1ew4LUt4MvnuNHBGU3mM3XFE
2AbWlh/mlOCdYxa5cfoqXXVApoSTyJqQYxRkqyZoyclKziRUyItVXL1SqCW7BOtrqkjdixJ82rYW
RZJXZae9MZs3JlU3CT7J4+Zgk7Gg0ENIqI2gpBiwCj8+xMF7ks+y3NsRLzatybODSyp1bEo4AT9i
SVskiivRCDmXGdIKJX0ofZW0wmzxaVyZCc1JHzUfQ8sryHPcmvu1hE5A2Y8b3dkrrdJ82fA+4HJk
sLuuQNEdLMM4rrewISKywEIgdQQwUb3UPm+dXd6lpL6Pgx95Vp/uBwIs4r3StUYbKEop1Hthubiv
KnLj8Aovda3AvCyjxFMw3p8ODSPf8p05kR37qbeiqicDEcZ+8oiQNdQ0wMAs19VrBo2zZR+hs0cE
ag3IqRH6Tzi7L+SUl7F9Mw8O6Ny6EKmMrHdK2bh8+L3CBq2bmfJsU7XUy7HmGzQqnUCiFN5FbNWs
a72QRUqEff+K2D4jyL7HiMj69l3nptcumkgDOOpqRKO7kAdZ1UcSiRjsgvVkq/2FKOEwDBRzVTPi
GEhQfdjs4ouVcWzF7YiYR0lknnDrxqUHibmMTjxq3R/QSgS1Q10m0S7MViHaf/yWMJq9k6VxoioC
utkgbdx8mDr4uNM13btNpbZZMHihmdv2PjTY/No7aikQ2olGC0hQk2C9Mehrke5WV+mW6IiIqOY7
5TBLWVEpniUmJYB3JDIXfH4zhoGdJjiTPOeC0oOgnrnMBoPH8u+2EcBmuFZNuvDjiNVJDCGlears
IzYbJCERn7+LEZqkFLAOXZCAS9XpYsziSO+rbW4hjyYzXO5tKVVDG2K1TRNGTUxrMIoMy1wsPu6s
nWNntEblzHzJSCDYO1ya6kj3vbT6fThWbfVH79kOCff0xVjQ+SNTR5Wc+IhsiHGnYwBZ416FBwsv
uQxTKLEp6WCExdInza0YxWJvSOw9a0OIbkAApaGmYIXR6kT5arh9ZFhBHje3qKpxhQtjE09AjNvY
TWJEtupyQTbrwF4vYsbAkU530O/dBJXoK+YlUcWYLHRLy+HpsQWkdZmtiul37J5p1pHZ+hVRFh2x
G9MKt/uoVe1AdOZ2rRpTn2eIBo4y6ijvLojlKPMPRl1fsb5RqgzI0C8NaiJ8+qTx1QZcGhL7J35O
zD2+80blbfoOBTIgBbQrwmplDDLGnrihIQVLTmh1ZpJ29R3pcgxhSbRZaNJZCKjKnmNtTo/FhIEB
tU+YtQvVIMpTDsXU8XnjSS4ZPzFb7RSGLnhKisexERP3r4sUSQ4rIH2Fk9gUR4XgtDfmB9SGQpra
w9lQ412S0jngMmfNrkgNvhjtbbPPzezPbsaRHmU2vVit/Rzp1vw8Iz3qvm72jZWXQLnfpvkdJOqE
o5iQrHa4219m4DGpG+mxMVpb+ZCyLKjvVdTrRMNCR0+Lw0BwzPiZri35UgqF/cSM1tOyRzXOB+T2
s9GCDXdtk5rP8Rql+U1iY2xyaOnH7HdyLeltpskMcS5Ybh8V2OYqFmaRsc/M8F/orXzpttHWIIcU
o7TDK8ZEXFE971koNt3nZlU6XmbJJDTxSJb1IGbEaOsh7zOgL2x4/5In2vLWWp8nB03aSxVTSn/N
rF40+q2kS20v7cXNQqJAXagKJgFWu2L40Nem3j8WSxUWX2odFdTgQ4ucF9VfTMwEkp1cjza1g+R1
IN8Xh4Nx7bgel8KFhRE6pVnTD15cNGtvgmggL1GbZXUhAGJ3CXkWaB/nT3Iap3VVxJUypS/KelGi
Ssxa7tgZ5B4WrnI2xW5PiqXY5w0AFf5yClUxqZAcGrlGb9v84jAkqL1sMV7JejanYqfimDq/2zxL
cQQT3Ao5etAXR5jp5Ii/9TmIIMNa7+VShihfOOptE1g56+wkgCIUmIy0J8kVL/pO/OBwgddD0mRg
EukXk11wL3GI2ryIN7UeEbAN91vSQlugk6og8l84hQA/wppIPibAZmL7qZpanLyU4eP2I7afzaCr
KvW5AoAf9WImikMuxDYjat52rEEF+QqOtzB3TkZ81+PAg4XK7ZLPSy9HPWkyiYG5QSrU+myPCz4u
53lhxILgOIN1WlDPV1lqO/tt0tLMKQT/82jnYiUAGhQ1j5zaLbUnrLBLBtBVwz5XJaz0G1ddSj2/
S7mXUMwSR9wz2cgmOdyX923z8d5utn0Zr1bCh6jymzYSy409EfLLVilZ/E7lXEDoy9QL1+SBFa9E
R6hgxYKRpUfxe7F0bi97nLlm49CewqTsjGFPQkCV51fAn27THrWOGCZmoJ49z4hi7YKH/4hAiLjh
nQa/FAI5MdvCbXBEvQwlesDGluwIPzNy3DtP2xxmY40bZitmCPBYxdOKNa8R17u8zOv+pcu1atCf
jNYszCSw1HFxpoOmLUJlpKI+5crIuW01ekJ/8J23RQEvJrY55eM7+7LlKHknNlqpD4poQDm44sKL
3bwMN+0SgkdxATFFFhVAfZnAhFDfuFaqFOTKzYvJjI1tqgGCS3W76QLHai0dTM/ReVb1CQ4BerWr
CvMADm290LDMXl2Fx2nBsDMPRoWWMmDUTTjQHX5QtKZBZMSzkwWbJxBqP51/81z8qvUPKcEWuQfV
8/Imb4+xfKHLeOyN8DZKlHmFh4JUu2o+dxr8nX2FEdq4BIxsTc5iq3QMef+TQnGM/ituX5fH60KR
iqKq4tHOPOgtxd52uoRrpZqtWHU379JZGgBLW/dETt3xwhckoO0CZm0q6FkWZSa/Vg2teEPTMBbD
nGRGf2sFtRQad4h9uIStkuKhgdi1S+GkEXjB4xJfdPyD6U3YrG6j+W32uVFTGLaJIa8uh8yb6/Om
KSMgXpDStinpxgWpYXrz8BimSuvyLsuapjPuyBsH58CaDSY7PhJswfxeVBUr2SpZmg9A9DN+PKI0
UMOIIVMPSY9LVNqkb2De1VMdIQibsRhVdmsGkQjEGSZcQf7RpYze6GyYO+Kkdx4VI3G64LtojpQm
7osmc48aihYOTMoa5I44eoh9rGsFmjxHsJmlWl0hBqQLPnjMvtLFzPT2S5ZZF59hWdoCwrTcQMkC
rNql40Hanpm21sWAEQKJyDbowxbnmKPrhcwYjgmSoIspbEk5RlUmXhtJXHJzVbxk23XFXUS8KQy0
xWs4h714e9WJ5cTyvc6xBzWYWzyAip3c24DSxXx/AYyc9o6hrmUFVY48Wvpz+dJtnQdGN5cGpENo
et6W/UQqbjdiH55KwmBza5MWnAI6LSgxFWX+ITvSqMIZhJ06jXuumdzkt3eaoDJ57vTE6aGRmr5F
c7BeY48L2YjImhduwNuCrUifWU5e+AZvsVaFHHxvDBGHp5rPchdDrLrbXM9csLRDkSi3NqlOxVtT
bDnbkg37Raztg0pgD7RBOQ7PU+zMrUBKVxmim/URoo8xaef6Un1vjDSlNnANvI4TjZVvPxBPwwHI
Cy0fOQ9WHNdI/pUuqSjOxetdlz673++mZOtFbSduvmrO4E0+pGNKqLXDMRrb3UFkKRC8yFa9gOIN
iu0vqwdb0FcJ7SlrP2KyBYwP5KSSMCO17PI+GL0rbrrk07RuJGIoJKM3kiX3tpF79E58lSetl7c/
AR+IW7TxgmgIxQatdVbsYjfkmpGFylm+FE2H0iU9fHchkawBDPzF41pKM9xYUk5bDFuooOAKKnzf
d+aWPOS+noEANpKfpK7FIboqYcJw4RdJ2ggOP+JRl/uALQENMMqLn+W6CpJMZzTi2qvLLGyixcUU
JAnpCgt3TSy1wtyH6x3plejEtnS1UXMEjkK4i/DUXlvMlFFwA2/gUjAOs7gZC0s0H1aBYPMpm9/J
5iG9Nb2rxYSeg5B2PgNESPGQYbLFZ4p2TRzLpYbZqsXRmzBMCoRvAGSsPpyiDpqHJPZKF2bM1MTi
LwkRErSJDBcEc2eBDjpEjbLdcG9oRi829PJJLhQeW9yUL9LfadYFe0QWu9vWTWgkVaYp9TZNjHci
ZZgkM0qTlQZUgwfGvkAjkvu2mafLKqq7MFILWelHZi3od6lcKVDqjDXYKOVNqFxp0sKSlCP6n42N
se0LjNouaJl81rdrp8TGLNa2C9yyvXGy1pyhIXAem03zxkCAZSAG+rJ8CokHab5Cbabld1jIxO2V
cJea1BeYTPp/b1ZDap2NJQVe1ilrh6Y5HrI7LOrVddo16uxpVD2inanSVpCkZKnNTEFQPTalkrG6
9SLiOFSiB6Cbit3UmSZRxmpQqsXOJPE5y0hFTZyFGo+55MWxkS/COiLCj/B589fe1NNwEcX6LlsB
V67y26WGuy+287jJxF137AuB3JnDWJ9vXeBE29zZMlpR06nlrWAzx99YeBstcVuAcFMSdYnEv2QD
pMwQB27xd9MsMOLBmCp320SKThfq1+9u1Paf/JwgSl1eOkmEg9siLlFnZAjmSuZ7UCXLPU4lPdfj
uzZUklfoxUStv1FZhBKXH/nOLZEcOF5TukT5OGwQJjmDS9s+40SE5rC48Kw2yKWO0t7RcT+a1UNs
K2I/3Dhj8kGWfhWYmPZcPIIXxD2R6i3qRAuatqF03Rau0KLy7W4Llu8K3cNYLPd5g3mM60uWJL4t
grC5SUy23VF6oW0eTJ0Ma0ka2hRtD3dubccrrS6oVQ64O7UjbnBKJKiG27rnTJXgtW0JFY2pirLn
O5fyUqNF6ONY/zY8paKpE2VlO4pXdWuVDHsSZUMlTdC2xWqLsdj49aWs3CrLFYZbMVpsCipd7YXv
NZ6UhtuxkaJpqo9QFsQREbAiKO2a5cY9CeN2mIExbUfbeQn63/uNoslkWZxQZC+z2h6xD3K1JQCj
E9YdueYYvJeSSWqL5p/LJ4M1sJzkqQMb41YbK+Tt5cBLjGDnIAndEhbYGILyJXJSoH+a0sYUZUar
EtkN1oNFkngFi5LxTrBRa5uGpYyNursIOzatFHjpyulaayseha0wGaVF/Corqc1TStiCi89U3YFf
6GRZs1H+FSItHSZifYotwk5KEcKVxA39NFm9Q+m49ZIbj1nWB9qlxR8GKGzRPm40s8+eWO5EYY6t
g7jgroo5C+FnC4MRwFDSLd0QloeDqnFbx+McQQg/2CMXA5WQPtWbFtc0RRFdZziwkhcPw4anfKM+
by+FExXQ+TwwXd6+jWQbymyoTtIR2zJeHN7MzOgykf9+IW2ul/SMjdPszV007Au3R2fG3OlSim6Q
88b0FmJKbmEsqz5XOtZPEjwsJdFvU61PMOZNdVdNZbeMz0qM4wwdpVtq2ny1aqw0+FnZRT6stzVU
89m6Q6JE5IzAStewzuPXuVWpoQ5OVurpY5/BrrGPsW6PlousRosG9dg7uDb4FijyMOxSu1+a10iv
q3EOUM2t2R2ttpYHdg0KN3zsMF8z3QCvzZjsQGtdDWdfh4BDx3V0ajsQaJR226XEeVyPDaSo+Ojl
dOIPSzwOxrlcyip/LnmM/rAUxrrPuT1444FgxZW5ZlosNnA81KmramqGT2rdtNUdSqywOIYjxweL
yoBFXPHekfRh7RHem0cwv3h4mFuerUOhh4t6rCt1Wq913OCDrEp1WNyV7lAXRCy/0E1Mr1r8HlXu
EKjTDP/L6OLpqrVGuwKpob/Tbsq1LCdERXVqHzC193D919epunaTfFXbg9l5fV/5g4v3Z3Iw80nB
QDaplOFWwXgoX3bwQWGR+wkjwFnxrTKcMgOPT7U0HKa1CtlAu2FtpwWqk5t2I4acEMvMeVclmAmm
fkKWOpzhmPXBDlReAwMBtKlaNyHUVp0EjzgbHe+KhIikt31j1NR5DUZmVtN9XtlF+6WySlgt3hhb
0zXKxaE6kNqol7iw5uopwQKBGE8UFvd15Dr1uQHxNG+9vKuUa6si/+rFZVGuX2rVtlMwUAVN8edi
he+U7THlHc3R76A21yDDqNO/2vnEzInEqY9IHxhf+ZbEsSWjlkdE0LgtNu64B2u018SfBseoPlsr
5ZWQVc2gbZsvnwQOHS2KlBuYMbr9AEmGK+O3prdUBhZYGbMo3IQYQiVLYZmniNFLufjMNYXaXi7L
CiQW1tWNcLwVyrLEl8z3BLnA+NEFaac5kCVSFQkZ2hGhIwRbXbo3SusXyeCdMTXIbiWFVX5IKueX
rH6CNy8/RdNWh3PCtpGpzjbLSAtjcnnDeA/CJZDE2G3DkZCnHJGGJD5c1mZyNXhYHdjb6m6ogLLh
nGO3gRedvq7Wh3BsWtW9n821VNx91msML5LEES3SqsH0e+0woqygrl4K0X/1bKI4mrWG1a2D71+9
72s3LL8mfWaH3yaiyxHlqaNavOvz3sQHoBMBvvJslw13uvyVZHQny5SAMFu52usMg7r82WEnW/YV
6OLgHmDSRrMRkEEoNupMBiIkl6ok4iR1OByEJifljTWktXtc5h5qZqjquM3eN9oQ5WhLmUZjuDdY
tBMd1vza1FFSoPi8t40yXD8NFB461A6IlOMONRJ4wd7oM9QIX/RcTzXlWHV5ElXjo9Px8U5zguqj
eeN1DHpljwr6vSWuPJJPkyTCsHnX1CNRpHOhWvV+aJu28SFN6QryKay47+rZayA/LVOUUgJYbnYg
8KI9WP0U50evX6AnoUF3PMjSsf6UqUqj3nWoeoLRamZGRnn+e4Zg8pmk1uxU6e7wwubT14Gzqgxg
PStEL7LEfGnuxP01ICKmOu1YT69jAgZ3oq+rHmNQzLsiHY0rNx3H/TB5vIg9+LL5rca5vww6TJnb
Yzzm80trQinz3VWfkt3UDfXXJqrxBFngAAUOYMpTi0D2mvwz8wbTBYPB74Qx40G3iubOtub0KxTl
5p7VLecup2ZMcFJhfIjrVjk5Ies8KsVlPOm5NqH/pclWP+Piw6qW11X/kVo+uuq4+Xnrh9VgOEEE
1/Osg35/g+0/XxHCFsP6aD2oCIwguHhZ3elfGUFk1q1Om1eixZpSbRcz0G78tk1AyDV7tI+RQ6Xn
J4y17LNlrUmGsMKNUshgevd1LQsYSBHOC6SkML+DR5FjGrHoiH/0VG1ucWdiWlw6uZ4FKQ0Sc7um
OjtFYgSpZkw3aRhpn1y1cj7jdJO8JHE2XMF8NO6nWeMp8+zw4NW6Cn8pN6/0qcvcXQ9uP/u6GrZX
WCNUv7O3sTOMCGV+VzSzPMQR7x2t3ocBtvenkH6IJIYpfShVrzj0eu8dLUudDwYRy5/1Qo+fw8Sy
d5aXJYdJWcPHOIW740x6ziR20OcdFhzNXWkaLKmJEo8BDLuiORqFk3ybK0V76twunvfZqLYvcF9n
J4DZCABoxspY+3UWsbKEpFftmhbtHfaOxD/mSlbfuf3cdnt10IsiGL3SgGiqJuMRafL0JfXoxYIy
6tSdboYjxJDZvE4JZLy12OOv12iANxgv1pNWNvlhSEMSzYllPhNzE8GJ7KcpPMPdHKI961L15A5L
dEPIW+fuayq4d1OUTN/0uo/o3kaXibyR1l0bcCLGkyEcvx/UGedDJtGpq+5qkhBv+VqEklG4Hpqx
L15yhWjJ96k7knbBbxxcMR/4I2HP/FIqahmeVGW0hw/eApnJunWn2UHFRvu9evZ7y+UOzRm59iP+
W0fSciH04q/EABVhjTLE+gBeU4WasV8XoGC0fX0x36PByfpbfUK2cIaeU2tncLRM+7oshE6nO9eb
XOs5gtufDr6j8baxtuhAxn0wEx1R3KuqXuDQA2OUfOYiyBbF9lYD2Rkuvel9QvozTKKejoZ68Aqz
Fvb3vF2moCjDwbmd1VRlEl1h2nkzLRGj3XJEO3nUl2R9qLC7cHw1s7qHJPXQVZNZrcdeC0ERSpqf
qgzYTwsSrorgcGZFAXZqPSKNIWrUM49BbjykQ26tf+uY/CNPGKMdnCEM4AUHkgpxD28cOTC+WDQL
JtfJuMjktgaxZ4fbnPD+18v8v6PX6kEq1rt//hd/fqlqcKEo7t/88Z/H1+ruS/Ha/Zf4rX/91I+/
88/3VcF/P/2R2+SlrTroC29/6ofP5du3owu+9F9++MO+FMH274bXdnl8JQK7vxwD5yF+8v/2H//x
evmU90v9+tsvL8Q99OLToqQqf9n+6fztt1+EpONfyfPi47d/Exfit1/817YYvmHtIj/r+y+8fun6
334hvehXNigsrAxsHW3L1rEjgCu4/ZNLhrqLxxAMb4Nx3S//KKu2j3/7xdB/xXIDywBLFb4I2FH8
8o+uQq5w+Sdh4opLpMu0Upjg/fL9zH+4g/++o/8oh+KhSsq+++0X+43DB1JTZBwYuWiuYWsEZLyx
JmiGQrHruW8PxIidcTI91lAOpjDcmSUinwmm86Pu2MLp5y5ys1Mx9kcOyu/XEeIbQj0nO1Ywc5vl
eSQwSOvw+Z29XZx5O2a/p7BzA4JXr+ooDzzjm9l/9hy4fc1wcuPoY521H4hvPISNjcN4etJadVdO
OyetDnO9Br1NHmJIulfaH2NieCKzC2ab2G/2LpoaP0wI47GNYzobN9mZaPlTa0+F79rTzkuWyLcK
8oP0Mn1vqNan0Bsf1zg+Tomyz7z+2raOOBj6fZGRVk5KJMKLPz0E25X+4cq+eS3fXljhMvUnwzBX
ZV8twq6F0F1d1fAwJ/vBHNL92FiHn3/TG6HAX27hmwWgbuosnuGFHjz9QdF/H7W/ybMx36h9+ALm
cri/0NLgSYkj5o+ngql5iSXj1B7c6DZR013hPpGjQD7RjvByGMxAZjtBQnab7K6Or42qOGTkCqTp
fU9yAiravVFnPkPFKzgxgT1+HIyO/gvCionnCPtlH/oQltH0VjvxWX2z3HhWhM0gcLPxToFtMVRE
uvelHy4obuoKWKTzB5OdT9RYSnZiGk8UJWWLddVUyt/YpbzxurbkBcCBiXfEI3ZbFxfoT/dSxZkI
p+qxRToYccRAZi8EPO284eNQjacMQmlfQIenncJkgxwLCDnhAVr//uc3+j/ehz8dhniX/3QYJGob
TCG5D6nH3NSDFmhg6YpKwrL0v3mm3pik/OWM34hPKviqHqNRlgVjDZBs+yGR0fhM/M0ZXcRxf3JG
2b6HtCKPBDgLJ8IfTwnuLISrjCvb6e9jitlUDX3iI32lqI9K/LH1bmxtpee6atXhcVVIfx2BJz7q
Hql0Jte6VoHB92H4NRw7/+dX+41Jzl8OTfvx0MyOlrxLh/agOhb6GCfI4s7PBtUXESYklR1HW9kT
Gvz486/9zzf531fkzYKMRGlhMMlNbuw8sCpgfj0lhBFufNj9zXP914VDmGv++6veLFGllSR1NPBV
y4yAvKVpKD7//GT+7hverBzx0KqZ1/IN0/K5dd53w98sTf/5YnkuLpGmJrROP94j4Uxfpw6L7KDd
98vL4PB0AMt64cvPz+M/vg54UHoe9orsuW9eh8Sh+qTU5qbkMWktx3p4Vtenn3+Haf7HJ86FJ2Rp
hABizPrj2XR4+ai46rdixsAKNx3qhZ0ucc/6qgaAjEEJKuuuK9XtdEjs685Sfah3CYvk8wxNPaqd
P8hPuwd18F18QISu8cMo9Gwk8nS+lvCj2EAzFRpPCnTHYv6QZurJzOmntGxXxvE93JmgGLI9+TtH
tf4W9dNBJUQZoRKGhi9q800x+X2nRvylXmnx3ejmvgu+R8e+M4Hd1r1ifOvMD1q1W9tzTwh7amZB
s3rnseT4Hd7uhrdG8cDkygPJzIepSFnC63M4z9gAg20nEETwk1C0K2NMT7k6nPrpWNc4JHb5nV6+
qleJVn1NWucPyxyfbWt9csP5sXeOvU6W5fxuyJ0/0OIHsTIho2r3NIdP8ciFS+PrngvXxc41AtLA
jHHqGpCCFurerZ3Anh7aPEJp87nNLF8xjSOuNceqXn0wWhKz7/TGQ1TgPRR9dpd12N8234Dr/PXk
vOubl2w9huyN4hSm0jqEBBMuyuNQfSntl2j9PJgf28xjc/piJcVDOKOBXYYAJ/kgm1YmFqSTTOm+
97z9MtuHqUtv19m9Hmb9OMUfpqY5MIC7sr2jXri+OjT4Eqa36TIdaItvxOOiJN+apDjQwRwdM37k
9gQue+bATlEsFgwX62aJ9W/uMB9MN3ya5ignFt3p/EjLbgxdv63w/SPbcLozxumpbqYTBj7HuXkK
4xyA5rrQO3xaEkQjE7Rj+7qg8yJ1h2oLBEiET7M9JNxtImydykKYaflD2Aako/JsfFXwNVli1nHS
8JpvMz+EfRQ0gyVwv/aesrejaZ942rnpzbMTXVe8ZZYTn9P0i2GkFGfqgWteRtSh/a2pyoogt3ep
Mpwceu82qzFPINkaI6CiKoJ+9N4X431nTQF1iAdeRLe+74everxv0xbU+a4aDpP6gGbOXxH7pl38
WBUjeIFJI1kEijF+YpbP7ifYyrxlWQFOAOEhKg868iMmr6zH+q0HVEACx8Gq8rvWMb9kavo5Mdf7
0q7uqnV67Cb3Bv5QoJovWhhdORb24RSh/fAC08kvyvbZUPIgdD6MDbULXLio+tovr5MZ79R6xLom
PbWIepge7JS2e9LXkkyBFUlmG8QPQ4JAJv2mhaZv0NKumrZPOHzUlBROR3PCqR11qmZTSXvJHTkO
IAyVry87e10AZpQ9pOebOmccqPfXRVMR2VtDOi4/13zaoOt7t0L4p3AEmDmQ/xj191UGXDhM2AOL
Uf2I9QE0hfQZ4f45bgpocAUPpHXI6s/hgnRxMPC5MQ/VtOA3U+/6Pr113adJJ6pItXaK6hzHOfSJ
A953SuuLYlLvRHDBu7awzmSWINIzzhnBCDg8HqBa7Sw1RLfWnmxs6LEqPeAgytx/XyzJnjHSjbc4
97nC5KrCkq+GpFmD+o9Fd/acFSi9OK2VvWvzdSfOMHP7J7ubcQP5PCItS8snJNIZN6ee7rqqfEiK
5ByXxWe3Vd4lfXs1d+GNjgdXGk3HWblRbH1H3jzqwc9E/AYGd4EBIgFu7R4K4Y53rK8rqF6YiNc1
lp0TEqf80HbmyQgBhVGPqut4MDENwfsZSx1v76oPFJqB0az0CkilUAgtRXpCurhG0w3+HHs8AFB2
OICt0Udyo45K1t8U+h9wB/xOfYi94XoZ4x2DOh8oiPjUd44+3hnNZ5RQj8wDzuN4W7sdkKi3VwBj
GF0cWkyv1fJc6rWPhdbRYLmb0vlOSdPnNiyxcouvW3u815zidmXQCnAMfzzZ60p+TrqnNhr/xvLy
rX8rfTDm2/yH+a6Lv4D7ZktXMMOJyWsDBE6qKxKv2btYDPR6V7lYfeu44ZW0hHoazIhIlSELcNHf
k4xzDTh3C/Nk17rjgxI/Z5PzN4f2l+35zZG92Z6djLQ2CrL2YBduYLThvRqSsZMSQNs959xLrwN6
7PPg52XBX0qPN9/6pvQwhhTMoqvbAxJRJNvPRDAcTQRyP/8WT9R6PxTi4mvwH2dh1l0snMXJ/6m3
iJ1OI+Qn4+Sc2rcH+2QpVNtD/zCo7b5SnKCavb02TfeiAEjjbo+YAZXwwDjS/RRxK3JjX+sNtjjZ
DoG8TrwKYYSXHj2emPnyXJkDOofGoGns/dZaAoNPbdRvwlGqX+wz0sf+sU/e9xp4nYfSv9N8Q9uP
J0Zzu9GddiEc0zjz1SrbayYORHvDpDqJMN+pTR8d8mGJrSOs37vW6B9MZz24xmuSRQ+x0j2Id87W
xmcrKj4pXRZYa/SQd94e2vBtOJYHL5qeY1vbAzC+62r981QsOyd+Yhxe+HM7H4plfSLFKGDceiqX
8HmZ7E95Hz0iEr9S9fao6MyP6cZqJ/1jbiiYBhf5brMDvAy6gkKDjcRIeaFjY/fzO6f9zZ37i/+I
x3RiUYl6sYs7RFqHuH0ylYOAcdzVvUE/26zPw9XQVUfW3tB7+fnX/wU/YlgowSjb0kzLFo/vn56b
rnFnqzX59qo6dmDE9Tm+Swrrpi8H+Yj+j9DH/xdg8Qe88r+DMf8/RB89Gs//Hn08tq/llx/RR/EL
39FH7VdDeLMDDXN7aF3oJr+jj9qvvNAm7HAHU2esYVhYNvRR03+1dLoczwKlwtPG4aZv6KOm/Uqq
sYHBPFHNDrY/1v8EfXy7tv0f6s5rOXIkzdJPhDZocQuEFmRQJ/MGxmSS0MIdgEM8/X6R2WNTxZ6p
2p6Lsd2brLbqYjIE4PjFOd8J2Bm5ATF/oCpNhktfDp2ZQKcrgzUnMFyjybWFu9aIQtg5U+/9zTH6
q0X74wF3/V3wXk2HN62bvIM/X6gG2SUkuXQ5vLxAO5cDZrqYkNkVopTvRJB2QA3KdJ1O5oZtZHuR
09hv2ZVh3MC4HNoOZWbRi+04LOnRxCC+dqul28yJNmzHqtlUqsmRwEiGMqbW0qkVhGYsth1ZJZMt
N20rqrZmOddlb9394Qv/LyaN1yfAl3dmuy6IanyBFn3jl3fmURcT+civR8hUbnrSNCMiO5o1m1RE
GJrN2TwEbrgM1b87eeQz5TcDP7peYq77lWvrTovqg7jOV4ZRQ/hRbEEXHf7BX7+/X+O1L2+Qbw3A
wXXQpnOl/PmrQ+oP01JiWskSlf9sWR9jyfbJ1Q31ZSnPPV7wNgIOE7/3cZ68zu3yIsZ89qh3NffB
05aDNxfmtq1wDbNcb6xPWB5koAULE0VZaRT9COOCKCCUnofYgC5kaKpiDfepkSHJZdZR6+d6V9gE
tf4PTrX/dhfypyPrtv2oH3r58dGf39r/D7Ym15y2//7cipqOPcp99v72x8XJ9Wf+eXT5HEKubRqs
JiyPYByLb/2fR5fv/YOr4PeBhnmJU+U/Di7jH/wAhgIm1V7g/QpS+efB5fyDYHmLQHa01vwnoNz/
ja3J1zQQh4PUQULHRIj1iWM4X0pBrUI0Bbup2LAwJ6LT11W/hoklDxpLTIbhGAZXIi3NGwkmi3GH
i1mmsbXQqvLmR4H+/vUPn91/cQR8jXEhuMzh/IQUZHMMMKL/8hhekgBBo/I9pge+8ZiCjtpLF1lW
arTjpR4U0EM3C06N6ZSRmPX4peahcFdncnn861fi/suwnMEzCh8+Gt+7Tsz1L8eR24iyS0VvMsxw
hnDxKyYAk8JBMyfGkZiVn3BTpmiSckoQ2c3Gdpqa7uinylsP2J1OCyKrixOLGv+IZX0jZsTZCjlV
BD4b4TzUrMLTa5mNdCI49wgXNtR8OuBi/V44/XtsdkRRAGU82Sy2z7Gs0pumm/UDToMeLJbFAKWR
mbww39XuvbSpb8zKIzUXtEYYG+2chyWK/U8LItK2Kob4SHdbnyl9vKgZyiNa3m476ksTZVrF2W/Z
71Ufl5Fqiu+8EGun4Un6qdDxRxM674gsbtJivOTeLssjda39XKLv3GRWNb0VBhKQKb0pS79HAm69
e1rx6ub6zZi2T6OCiIGeFYVbnZ1hrpbf/LyFkNga6V0S9zAVJj7goDOck9QTK9RJPFyPnezOi3CW
FXSwaYNbpXuqx5rEj6Du9mgrHaAahrUP5mXCnWXPVkjvV4RAOG8DCGjvfq+ytdNO7hDO+XtFfdeG
s6/pt/GgjXejAZozhNyULqgz5o96SZJwrDAFh7B0gEtmTjdQObvSfgMimpUHLt2TZhBivMM+HDHs
OuHt3HVK0yNNPbeO/s1l/R+2iWAgAtqflV71Q5vlAfngJ0kU3xuR9mvETgxe817fJTA0QtXC5s/1
zt3Ng1+zFSzfSWLLV4HhiDBoxn07T5AQ0AmcEXX028HJ2lDNNllaSPf0PEifzMxnqmf32ipfSqJM
FmQxjfWD1cqmmwx9nyInWGW9JsLRMstHL8hcpgPilAJw22nt/DOvEnfNVsgOyc+RW1Mb9Ui66YeR
k+A719+KbjFoD+N+BysC/CpUmF1cOA+AaYfQLgXwE90JF8+nMhi9W2tp6Oo03xd7vdf1dTG19/Eg
gU4S5EnusdQvyArmaTP4cbBJwOhfkjiZd/MyBE8GJJ49nDT/tLS6lkFujLNDnOnGLWnV0yWz+rqK
fKjsR/IK3Etd1upECrq8XsmSJBbAhY7DzKdlGoXnh01u0I3pseE0WRFlPK7qmhVuaA7zW3bVlmjC
3Wqoq5iekS7knbukoVUbkVXHRzdQbXrbKHfEGV+5mpuFHT7+JURFH0xY1hnaYy4Uk3GnN8607CSG
tWbjOShlmFq1JXNrv7gd483kJMW3emn2GLIfcVSgsFawOPt4iKP5yrPHntEBF0dSMTlpe6AfdO7n
fOmjBIjNxhTXQkETsoWCb76VBD28ceAVF+lAxYM/5Ol7xTI7xdM7O98rO9Y+9NQb7gJ/0B/Z7NRn
JLL9QJ3oMfhu4iVqzEJsNCzOIaoRFUrg5Of+KtYS04Q7YuziNWKaZh/HGYh8It+31lhWpDdO6DP8
IF9e5ooba5z07mnOGOf6AXIvoxt3KMq8z6Ln8cFmdOxem1qJh7TumB8h3HePo2whiyytMd4EuUq3
CtBPwXC9JW7eQahZ62B7JmGpiMi4npGeHHWGs1NxX3OFcaZxuV6qyemfU+wnZIZe7bogfrV8rxOy
VTwvWIP8x9wyKn87wVrul9BPHdl+YANmSFfPuRHfZLaNn4mSmV/d5+6aqFnQbmbdOucW6VUE2a93
n71GNx6xvDMui22I53F98Z1RSsanOXaGwja+zeayzgQGdKIO5PA+lsaAnMazWOOjEB5znZLb6BXj
96C1eGLl4yqfnHGdD50Rwda291brYRSoB4QAopuajQji6TDE1lLDORyMxzJuSEgUqpu7UMNPM4e6
nKYLKPvv1hQHdSRnf+GcqOOTKLzyyfexg0dDNpgWuqQ8f0eO/pBJ6BuI+PzpUmPBuXDJTBcPquQJ
S0TaXinQmlx3XWs8EmhuPEJgmC6BXzK9ZPUfCcWBoaNfCAHqDQ+pL8cdedPVQ4JN6MF0tQv3+wgE
JMaqZEPBCBeCHs6J40Fi7DRjnXDmRmNelrusgkdISHLy5jQDC2jJ0MJUS3XPGFYxM7QAUuXkdJ0C
AIvtaEHMsqC0PcpFWMDfDGuI0I4Z/UOmAUklwjPZoOLMr/i33i04+nyph5a027NH5stLyzk0MQdq
8jPhoFWkJYSeIvFzukfRVwlT7yGL7/lfdEQyraKshrE1YnC7I0XwSsrXzSEKRumC6U+h0pe9JsFV
iNpfJ6K9DsjB+qWKGabhala5Jju3vNdoIkyUnE9OU5E44MwNx4Ca+sdq9k4TiJQNF6EOX9ZvuPVV
tQ5KI+Z+UWOjIm0chsdZ5sUlyeVyV6vGYj5l6dvKLZdTZbTac9eCxNHQc2kxIyiivZyDMS7jOsGR
8FpeuTeoy61XVipjBJQu2DXg7Dkc0vqxA2b3ipDLPack4V5mv1Q3uSaDjZvYw5ZjOeAz5b5LCHnc
zDw2UJ54loI+z2sPZ2M4gwa0OLWy/Bso6+J+SKkJEdTLNejc+Lhcp9HM38o8wk2rY0dHfLdPUXnO
6yEfULQwoYMe4Nvta9BN/gkO56Ne5+1bZg9ch5MHV64e/DeY0DzqtLxJL4plNcsFuxOshbJyN2N2
fnJhrS78p6Z7Z0kBKHYp5+olXyYjBehWOQcn1bSViq04wnrQ8Ox3e1+uCOPjbvJVKg9gx2pktUC7
rgyiZFX07lp4stjYWh5f5GL7m7F1Ohoyq74L9LI964wgfiIJYn726x6EXM7FktYuHETbqUNSHZZd
zuMK9eOQr/xk1tHAijKyhDGxN1LlgXl5+/rrgEiybDhhOI9fl3L0VyUN6E1rEE1HBadzp4FCzPZ4
9FKMaZp13TRMuhvmytaTwzJag33Wgdc+okrxVx08/cdy6OyMxShor2AV5L7VP8Si7H8Sec9R4AKr
2/LlTJdlwmaMVnd2OyqR1LN3CvXR/rccv/IlF/zUxxNpITFVnQuG4vLrsSxM9LGh6kTwWacJJLrG
737WnR4MhIkktvFIWAWfrQGoAAKQBGW2IiWehSXmPibwC4xt5o9JMl9k14O39I3xGyQoP9JVEl/S
yq0Id7sW947Vt69Ws3TnODBUH9nCni6//iWVBhdk7lj86cboirlbxvY1DRyp2Oc4PkKrnNzzqLFn
zrdAUC0gKXLfU6cqPl2MdUTLYIWNbLey9z5ZrMka7e500RGPvfrF3H7rMGtQesENN1ZG7/J/uap9
nRelXxSV/7adBL+cKHpmogPEVzZXPIcekJuPR9kg7F3bOgdTMg9X/qw9JJcglyyDrh9/EqjgFkz1
71blf22g+P/grJBu+Q/t2r9IFc8fU/be/LHh/vUD/9Fxu//weBAw0CGRyaT1pnP7Z8eNHoFBomMz
D7xmGDk2De9/ShU9NCRsDxgDeVed2H8OC+1/0CITFWcyubFsnGn/TtP9ZcylY4GyYJ5jjiHVz9S/
qtAkfpwMf4o4k8eXMdVuWMbdFrYozHeIpqaLCYY0ryN+TEfbxCVRXc9/+Kz+L5psdD4oOZmGXonb
RHVbX1ZT2Yg1uuhbdUJjK8yVqTjJH+zEMob97AQUoNPM/PES09p2WpjnOG4PIO77poqS35Z0l8OB
RuZvXteXDQCjW0RpzGodT0ef9i+v64oQpggtjZM59ug3/AbFdSQzf0RcD3NBoZZcpHvTsc3uNgVl
QIo2mZ0pdEaV5RfgVAXqDbTs3gFgIarzv3l9X8a8TIodFGgmElOHaQgXy5/ndzzabbO1HGL03GzB
Hdbo1ny0Ws2/aJNekTxUtEt/pAO9UvFMCalqsr0aonmBgAh2hoPnCmuaOiZmX5GP4Kggu4y1ypzL
37zSL4GL2DUDX/e5aAOY5/z55Rs2mtmA/WsaxwVAMftSMIjxXlyZkmEiJmYaqVvVH02TDvBEZMEa
fRSds+Og7bN/T9pk0AVheb4OVpkxXf/Hnz+0Gh4EKejGeATpzGEujKorz9e0KXrGAn/Pa+bimf87
Qd51OPOHUev1t8KMdt3rWMs1/a/LJJotza3hth4p4R21wk1HW+64hY5HkPAE8bg4MtdDjRSpaduQ
ZadHs4ZD4P6vv4gvVwwvIwAsj5WUO95itPLliqlqu1ZdPYqjPuUmDFsLn8HervJpCUULq/j017/u
+tf9+V3ztTPGIznXRIrofxlZWTOWzlS0ECAlHv45GtrGxsBIWng6bf/6V10ng3/8VdiGrvcAGXB8
sdej8c9fK7RrFweaOQGJ1RAAtb8/QiNlxlx5GKKfZF3ZhAz2DSa8f/NXXyOefVY+VxW6xT/+/KuR
qrOhnDtxcDUjn7YYXJHHFK3p3jbZwhvVgJTINRwuWpq//s1fv04H7RB+UoivDO+Z2XxReWr6nADe
rNtDlwh8y3QQ3Om/j6OUB/zffcbXMurLx8wzDLky4x42FMQ4/ouULmunuAHAtsV8iWQ4ASf52Vtw
L3ZWghh/zX2Nly8PqiWSAY1sXsLrrwi/dtZxK+Zby2NVQNJzsJ/buVx5AnFUlTX+MZaZuQaVTOPa
g4IlJFsdSruyXkTgjjtBQXQ/BgjXJ9Kf19bQ30xOnD6o2BtZUpdBLAJtIzLQ7OyNtQUL3YcqS2AQ
1OKfAW67H+3QqU3CJodA9sW54XL4UQ2ttnV0jDHG1IJHcHA7BWZs7Eqmq+DxhOkf4S/2Wx9UyyMA
If82a+hwq6RhOIUNeaOzfzoRgSFWmabj8M7rsuBDgRnNQ/UJZ4DEBmcWxFVUIHEGJz+4dZOAM6+e
rkbxOzWa0xoysFwpY4i34NbdXdI16Vs79J9ev7h6ONJE0fEV1zmPtqwqty+2QTDhAKTIDLZ8DEwa
U0IN8erZIfxJgyanNXa9heN5BGr5HBtw401GFj4hZrV8YxtjXoPvvE3txM1jInA2LXpcr3g8Gz/8
0ZzxFQs5r+cmmRnQFpeODeid4zOy6d3euPOBKt8ryupPlTtT5OdOUB/YagInm+Fc3xE5a4cer0SF
Bj0HqQPQglKmT7713cHF3UAoC8TJJFjrgMB+QX4Q91sH2M92cNuHvKqtQ5O6MMBtAe+kETHZFPxn
9dD1Yu1qgaUdzaRbTjiDh8eYNJ7XXNVlvOJ4yG8LRA8Phh9bt1qSqueKpFMkYCpYi6HQjsJlXTBl
/hxEc2AbTJgq39gq2AJrrazwwslraPMqUAxpC3z/DJHKDlGUx7gh2HiaIDD3QSQaF9fNZDMoPjTx
/O6QJxBN5E8zSpi7PQ33dIQ3531To5ZN5N2jN6L/Q+nWo3ndNbp8hn9f/sQHZuyRDo3b3EKplrq0
v9gCshDPHfporLQDPsBhnlDstyQVP83w8VfXfGes/Iu3Kc3MjCrwVZscOndomp2K8GkD72VKs+JM
VmvDNOMqbJ30gVCQE4kYJXlOzU9XYBAY22TPZL56MJz0ZTZYrRZ+3m88aYFnMSb91cj8rXIqK+qT
oT3NCZZ2O4Mn2KhxazbLtLbKIt9NMFPXmQl03NBitFqjjWhEGVoXjSpfbsbeQ19pMr41q7a51Nbc
PbhLXN1kIksuGcPWU55YYi3FNBwJUdPgEHvKsSLA+APKLww9MmpNpViFekRdEGFTIuKL03T6sFqM
rewPiiDMWEOfjbTPC5YeY1l+S4u41F6za6AUf4k/IkObaaTSM7Ov+qrvy41PwTdnPi+1Je8x+zsu
GlPR9zd+brruS+DJLH6WLY/zCvwzMt+DchkmfPqNUgMTj7lzH65eo5/SB8hPOTjI5aJsP5m2jMFJ
d7CSjtXx78Ks1qADI09lEUDbl9q8KuAA1poojkKnUSSTFzpCp2S2mTVFFkeRp1R13TCQ6RDkjZnu
x66M/YhcDf4GZWmE2WpzBmiM+HMvUlM7+Kek1hc76qY6Kw7OzEdQR00xNfLEtt0m44+T2LbXovGv
LndDcq48D2kxFWEVs7li3Ikkmd16hfzH5hx1I8gjo31yWrY1ZxE0YrnQUPKEZS6/xB/LzP1xrtrC
fjMJGnVw5HTLU41gsEkQuUnKY/cXesgTWex8m4TBZ4OjW1cR09L+sABvIubait2r2rVdLNU1KIPm
pUTCDJ7LU/dVJUjNYK7TLpe+nnz3sXL9plyzsB8DRsCwnBwQrH7rh3yxselzS2M2Z4VSptVKmLbT
HM0uk+leZ4KO3KDSEGu7m0XnG0rXXg1lVm5wpNdntx9Na0M2nHVv0Qzl2Uno9Wy7kUZWNshOwiPK
IjkSYcKoGhTHpDi7OOV1dgBgDPly4deQI86utN5meqM67n1gm/q69vV8WqFGLVoUAylEoXplFLr3
M6hyPyXBgmhX0u8mBRt+7cFY8LYkdJDlkaUJ/Fpb2cWwZTs4+iF8Pb85OeXVtRxMxDw/BxBu5EdV
j3wtmo/AtVtRd+U8LUf+mLa0n/Dx18C2s/xk1nUxfMfkypIyFIRHEK05q7ixPxBsQycPLSJ32NTn
dEXJJ9WHbO8WatNlzyFpd/dJzIGJz5OyfYeyNsme2t7s3BsGwgufVAo3Mn6t5VxzZMVDxTRT4HNB
yEbqaGl7bH2cnpkqEdwix/PKvV2HKXsT1MIMeERzRfGQv4bUsp6G/FETQfqCFtlAiY1zuQR0qLZT
V4h9gimoiwYR2ze95UzfnbqLn4xZBYcWQHg0Zka78kvDfaYsfxFdkrH/aevNWNMDgdwb3asw8+ja
8VhuxKDPMXr0pr8Ew/QmFBuYUtrZNvbZdbJ8jqPRnrnOzLbbu1OsPehNXG8XE/ldA78A7R3kYSou
/Y5kefZlXeDdZp6ycMwF7soYUrIvhTBC6fkuuOjAG9ZiUc2m0JzggLIFfUSQLIzFJg4Wv5mKFROe
vrzHiFvi9FuI6oSmU04gKPPykPogyMKBELGzR5ZssQ8WW8fNoGLm2YWBY1Wl67xi1ZOl47MxV5mH
rykhmob5cKhXtnNUk5wPNvmVR7Mar7wLuzyqmqsaCzAZCOTJ+CHLKeeHmbTl1sI+Dc9sWMKuGup9
X5Ov0CzGFPpWM+/lAjmm7vIPe6nkvUgYPXZQPFbNEg9IZho04Dl/XWck3hNYCcOPattvWa7WNazn
tPVuMcEFVAmWk/DAY2MYyB4Hu6MN6mkZW1mts76ZeOYpK50ji9QhSNb9aHwGMas5yI3WsxnTDIcl
vJaoA1ekh4GeZ5sh63oV0ltJsSb52HkuDHN2Nl6QVP6rLYMkv1HjjOfN5/Cl63S6nBKQOKxV7fi1
Gba1LymGzEESzkB5AGWhHNoH4vuKQ5JkJlEETXwsrNEEF1AyLVdBohD7+kYQoqKYd0WfzNpKNgG+
6lzJ4TBh/XjB8txceoegSxZ2nn+PldHgme96xWONkoHZbKLMl4zswKfMy6dDKgk06El13qfXxn7F
NLHb62Ji1CBh5q3hzCJizTLH3uhu27rrWY19HA0kOvzshzl4dgzc5UzA2x7Lnzbzcwx4AkQ6GquD
UJAghpaJMTt/Mf4DoRhrg2ewmbwiezc2gxySA0ApdJjs+eMQDD8Rd2YmM7ZLQzuc5kzK78rPigej
nOLriHVYXiwrcXmgsHjceKhcLUz7mo5dBgLAGBHGmJ+dgtv+4IP+fOpp+O840HEoGHqZ30ryqOBI
jO1qmpCEbLpRjdk6yQW+BY0ww8iedXfYoAghDcQiUWbH8nkc+XyhZoXBVJArHM95eTSRkq2NdJne
yDzx1oTFGw9q6IJIsdLCUOskm05OpBrHSbPp4ip7LOryzWgKe8cbdBSCG2m98NEKiJJL263MJjO8
1dWMv9HMFP5g2pEURN+0tdwhWQks5YTr4MpUNwH14UVk+vjkZh4BMGMej08ktfQgMURxIr22Yr9X
nTW4Bu8jY+mzWwr/lhjNfqNPs7Ozm9itQmv05HbOkgPxujkzpoKooKDI5WnRcy6xzuzoqfRe27XA
dG4dgFhvPo0KyRuw/d+5Wc1qpVtu/Vpmc/sGE27c2oP/06wpMHk7gz+s4QzaBJ4kI81VFuQ7Jvfm
upK+JlZGlnwQKeAeoD2mK1lnxhZQBQRuTED0V3V3NvtSrg2n/TH0xehvJt8pVgDJjQeXLnilqird
0ZO363p2Pkgxg6nXVcfEG5KNAE92p8em/tjTAxzI+vSunI3xph8TO1p80mJi4nJJKsi9b04Xdwjo
FaeO1qfbxi7M0LNbb+/o+DEqu3PWRpXpK0QfItJsccIMBuimwDsNLblDM2zyo4VbgmuKuUdEbbwC
ndE3rZ3o+7KGX9NnJcE/Pgbr2LWoxkiMszYWAdLUothW/KyKUeIV79Ly0igvNUwGJEVS6PTzrnbj
cjW7A+2oViTr6hpMz8bXGt/n0X4iy6U4FJ2bHJy8Sa7Gr3tyi71PeqzmQdFH3uR0Hsi/3bmo16Ov
jfexTYEMV2Job81Or73zXHF3hZqZ+Edy2HWWK570kapo0IqsUIOLeslqR3vEDxr42+veNd+R4oWv
pvX7+Du1j7Hy+2BJWD5V96yYzW+zFN22yVq3x4dS0JQZRvHsT6W16p2SzLw6du5BM7DOKgKcCY35
OoyqvR9ToBGViNWlxtJ0AGWacGZ7xjF25z6KqRMeYt1XUd4gXcwmg5LOsfwX4ZKZ1Fmldpvl5jMh
mubOTa+CGb1M3VUdlOdB5wxjSe4dRWrzIlRbvXOUYadKtemlGUDLRjZhrPul5rxGrHD117kYRktf
TTeT9OYT93YZWsoOTpNI3UMeFz9ojfO7gjYkmjRh3tV2z7XOE2o3sa/bJDppGCHXScoAQhT7CiwQ
Mvwye8iDVt2g9NXbndJnMwIfVX0nAZKcXiHEDZR8CxdKJXZlJrQ3Bqcc4guuP65or9j5JqGzjKyX
OUqs2PiUo91Hi+eV6xay27pkjrXuAon+xSikFXLkYBtrW07GtY1MgYuRBTDKope0l8WFHaZkKW2x
Uybck1SlGewMqaXnIKM20+uxQw+jfmZ2IYkkFZ2LbrzOLJTzuIYWL7dD3cloUGue21x/00AGfMvW
m7+WNfOMBizXjQt0/OYQX5+1Ovu1o2UL/zwp075hrGjddQrmUbhUnrlTaXys6sQWUbOUXkRXk2Iv
AEuz7TNtnNYOBeBDmvv17WAZ2VtQ9tyA2aIjEbULKvuYdnWc2mTFoC5+sJHm3DSuQu0/UROeatvs
NzJrFZJbo3YPbax7+JODcZvYGuKS1gACr+mbpO2cCp+7sdjks+j9x8Cs/NpNKgDBqtkiDlxIycrd
712hm28Ls5gu9Eg1WFHv84H5nbeRlKxrPoCP0g5e2qTQoqKyg3t7MVqMGV5GGkVV7oxRGJEhCpQ9
Qub7xJZssBPY7aHsjPmkkcuHik45zosOzfxuUh7Z6cyfeQnekZbWedLkPL25XVdvmABX9pqkByzg
mte+Ehc4X3zYsirUtMqZ0J5BzloxbkQr1hfl95KVbPc6z9zlVEcQ6Iy64I3VpKW9kyc2ffCwVFHG
F3tCAIbsG1KUT7rSbD8M9jXj0EM8cypBEXNimlBdI8tPxlWGtCw7MjKKk1Ps+vGKrIHW+KGj0yYv
jcNuWNF2OS9ov8cnYlFJkSK+Lw20OsC55vbiNHBhD/3LhAVkFEQA2qx2BUoiw+8JNVtNGXSfidJw
Gs+zkRovuTIxG7V4NnnSnnVZVB/MSig52kRT9qXoDUHaysr0m6JpI9fitR3Urx5GpkwGbn4jYeG0
l/aWCUzvhu4yBTwaPMokckFRyW3Mtm3rsyh8VNrkA/FvZuBOtUbd6CwEaLW6J1UZykYPbpbBy5ZV
LZStHpOgt8/oKWr33I5wKL8PtQVCbRnHGSe8Szbwysv0vt7Wpa9xB6Jr4KdmUTJETCGqsoEG541Q
yrSgIUa1Dvsqynhh9AhZa6X2tv3VPnNwx9O7lgaokpBAOSJ+koXbWXjaFl6sPyZ+9ZEFXb/cewtr
fjw4C46uqHBBy2xRm8v0SGjpkh8TGynBxdJ6mIGVlWZM2JvZTPmHjWSRFoqIAcFhCCXMS/b+nA35
DleDd1M6mOEuS+7E2felqaxrguhC8zjMVgd8vzE7zz/0uWZOt7+Rb8XVAXAUrTFhb7NKqD8m2UkN
44lWJBCm4J5b1WVcsMduGg9SIiIJaum9GFBBHMGrMfrWAwLadgMnDbsNFSfTC9r/2rcjQ9Wo6lkT
xPbWN4BMbSlNGRYkkKyNqyqFhoGtEKjI0HaIY9IZL2Dx9QK7OI/11OSfyINamiBFhb5voToZG3TE
rpaHzJj7+XNBdrUAzU4W3/0k3SPHwIvogOvJMNLryqxp+OAtTfInPBNX3Tt6adKX9u7CZs9F6pGd
ylQX+bEyLH537VHafuMwzs0LtVCOT14a4o58B+OtSC0XsWRFtybp4S2JyzKhNebOadmQxNdaRnfn
tch6dR3sSmeIQyvQ3E+BMkk9jkVg8dWVytf5hweklYvFmW3HBQJpNBRPlRfTjbQxznQCwifnscMD
y3h4mn2ypSCjHUy82PZGxjmHlIHizLobUO6h5YqB1m8ok+d8bU9mjR07IWjvkuc57zPtmoLB4kJ8
XX0ARmfA//L6eQq7ZHRS6ji2ZJHLpbHjETgGp4VSV1tfF1/2uV46W1whrot5l9qdRlZKJlmQxpVL
Mzj7waYohqrfCMyZvKbZC1BMDhOqtVJdJ2cET5ET7ptGvY57KgJ0vDBnWI7ldbwaO6NIo1G01FYc
fJM41Mrmp2xPeT41Hzu3A47gxT84hIWneyoeAszWv7ei9q+vVVqTNB5MDBsV6jHPFftYOrqI5kJT
y0nrSleFTdX2agNzzjfXwaLG+mbsRFcikBu0IxeXFtwM0m72xMF58t7OjaJ9QyWMrGf2XAA//ZK3
B1pNcz6ygxu8TS59t96V5lDp92mBdnXFQYiCGMGOym/E4joBYwWjq8+TXQcr8gjaeLNQ7FPDEgwS
nGiMSD/z9WKCQs/8OD84vZkx3LUD+aIC4FqhjkEJGK9h9QEZvkvTvdukLZUrw1bixzw46pJUfEXg
0VGo/gwIsCgoShu+7iGRFWZByzFfrgFzzremRd17Npek/WnxVb8xIyqsHYSGZt64RI80K8JAYwtj
smbG6+sdxhHt09Tvyvp6afR5Of/4fXP20uAa9XUZADLsF5DsBAN147KrCWCdV6lrMhisBjQ1B5Ns
9nFTUijCLpVMElkKIWslELXLjwZi0QGTHzrbVaon03xwZ1Mmt5YeN+KYazWaZUrRAdBNlzY5fSXR
s74iyWBcmD+6jZetcy5cb+P1QTFgA9fyo5qBI+493Wg/vU4f00+iE4yFybMZu1hubJvJDtHIlndg
KVJV32w5cM9npmCLV8jqyi5PmpLVXLRYvLmLaSq+gtaz8fmSspZsR1OayaorFVkjYZUUotwCEW7m
Ax076+HQ5MTNP3NmO8WBxwCZHY7C+T2vHJ3LdMP6l8m65rRuvWnzYH4Wcz2j+SxYirOIkJyfgWVw
ek0FEW/ER40kQQOid6uDs+S6AAGbaeA18Umb8XPmEaywDTSMPQaDciptzukqBr1qMxO7DaYsbTY+
4DWenH2fWdupVOyzUmcahi6CAq3xHtpKK6qQaG0CbLrq/5B3Xst1I9m2/ZX+ASjgzSuA7chNb8UX
BCVK8DaBhPn6M8AqRZNUVSl0b8SJ6D5PVR3V5N6EyVy51pxjuhhMR9XN9gu8GGuvJUWfHThueHdE
7OL85w1u5jB21Z73FYdREmLpar+ogAyQ84lUswigGZLHrnWjMcROUMBXf90j/hiVTmVSZJs6zbQb
K7Xr+IyLZNVXiKgiWhYMU/v7Zk56+/yPFdNp9Vy7k51aZ9C21NRCDqjpBs5000DRqwiACZvV1WLu
zcQkUJb2UZXs9WVasoPOrTw0cs06nwejFy92p0O3lOx4rD520dm7mTrsLjc71wzVqhCfG81R5UYi
c62Q5NfNqJOdPg02lTI3Gc7oHLeZsq9IGRVbjUw4DOXaUDeXo8n4gs5nPyk7tUon70Kh8xn5aR0P
7lNhERx+Zk65/ZU2A6gmofSmGWZsi/KWisiS1zGV73IZ6dKQt048tLy+Uy0PZqbY8lhUsbpcd4bL
f7SRFqFr9XiS0gOJpwlwSZJWVA3gJ5vkqbEscJPZT4qcDUXFkg9jRC0W5Vwwz28w6JFTsrdMsTaE
lUHHIRNyhI6mMUhk3Npfo7KLgVSYcVIf3c4qQZWwTGlLqKhuvaDAnAgNUEPNY6AwnlZtPTfglFyI
BXTnDXKfbclO/9SVePqJasMPjDil1TxGBKmHDsXXaJtTD3ekPMob0RWyueIwMaMZ1HrLPTrFMJpB
lsF/3DdRmX0mMI4wTThCAFroYU9MOfbwNV3tnP5T2W446fXGSczQlGY7atbl/s8ayVIHaObuHNvm
XqR5xdaFKsPBpMjvXs5jNZcvWjqzAii2Bus5cCkqm6fO0nuTXsAoi7M4U5rpxm2aNMZKN/CcVW7F
TcMPYdUHWhcNzgYg9nhMrAm98qJS0+xJpVb7vVwc5Z5Bk9iPozqjqO+zKjtGpBfOQLuIyJqQ7ijx
N8dh9vnMmVWpHmPMWF8cRc/ar+qsrVTScUpsp/fHlnTCBmSzSNTc78GSf/EkhoPH0Zva6NmaI56N
iPam950By9TuUYhG8tDNWRqCa88x34wJo4hTkF9ghUVMIb8BiivUm5l+Fikl64Xdk42j9MeqpINy
jtXTa7ZL2ev5g8Wcn4U+B0sP8zxJbFFswfdBq+1jiq6XJElticslql07qOaWkWKRwelnf0/wLC3l
pdEieWI+SRgKmN02Gsn+NPJsuSKXgm21hh8tvpTVAFoyMOMxRbPDFGo47RoQ4PsOjZ22DlnS5QgP
Xtehprku8bFOIefZr0eOZxFYs7qfH2uraFO6I5U1npVtX5nXUmNz3BMjxdrcckLPzzKk+8uJlESI
xptG7V0HoCkZ9ymIhqj2LrMInuC5u/SRzqiFisWmKdJo61vfG8p8yplhGDaYL+f+wbGU1NvQBi4H
sSmyWoXBPIwWYX8+wSdRGw49rRcQKm0NqGNToqlQmgtDkb3mnSm1kSZwtgsK3WGz8LFp9Qux2wcV
4Hp8B1Dg4nUzdRu72wdlkEVNDY+im3ayLm3jpjdnTzxU+CDy5wms7bTzNCbul0vBHXr0CtIdz1+1
LP9rqtF3ns7/IBu6pnOp/97PefJcPn8wc77+xJ/aUsf+hDZd55ZhwQQi6PHL/tSWOkhL8VOaUM0t
x4Zhivrqh5/TxYhusuVh3X61gKKWEkAnwGBqeEANkvDwHVtoHxGe/o62VDM+CIZWgZ2mWhZeeKpM
+CMfPMZ6n/eD12gEC2lqK3171FOa06Yh/JGHkH5ZXZERLixPu641NR98yuFWhgt1+ewX6tyit1bl
ZGCBEQ2NQkWDrj4kS4TjO3GOvWoZZVh6RKLSUMHtN9gFzGc40CyKg5wZRXtL5KM9Aos7g65/aLA2
VhtcnydJlJTXc5EZDcopx559O3bxCaATmEy/xGNeQN0mndDXWyeNNzjKwGylsWXcl6CgjbAyTOMI
rah+pAcAKaaJbL4ggOULt6B/x1FFmtaOqb9HHKgltEsxqqW3T3Ao3tuuUgAG8voFOVyuDiXd1BFl
SipmuIOm4p7XAKSYGOva9C3WvKmBzg9XTMMGtQcpWhAwuUAW5X+Ww1avZu2BOlP/4sBg7X2Uj+nz
oNsd2aR6HmuBFVt6uukhMmcbjcr9fh4U8yEn/Tjdj7R2vzhp256aI/m7m9SpFFj5TdGaDHCnZGR6
Y0dflB7tBKWKnT9SaprjATmjxmo6JNwcYbjZY4PODjhXgg6MQyQLnN9qESgXJkiIAWCjKE+whqUG
vAQRApAy6cKZ7JznWtFZpYkx7R8pjZOvKz+AbcJuogt9XCdjEUW/ESaL1z8xXjZgg6Gx5Nlh+L0c
5ZhnjwrslUCwu2Db0gguwnjTW1OYSiV96kwFIyaNNWEGqeUZ32Q7TGlAAs8E+jolfY6M3PRR6tFq
mEG9xfBgNmyi0vWRYX6f0+zoFAL0AhklXbKNBmle0bCZyhWfOp4Q/0MODR+wTE3w5l3/C2n0B4Ef
b48HjxbfL28qK/MrXeYNBSSrBQmb1HBbuPLVJuUm+rzY+hYLcPaLj/qgULUsT/0TVeMZrBurY/wt
cIS81SLuNIcENKu9VJwlCwtnVALX6pSNSLw57NtUHhv+9VLL1PHs91f//zQjPkvam7v5kykgGLrn
r8/vXAGvP/Hnym27n2wD85rpmXRI0JRxQ/5cuW3v06rmpH+EHJ9a02XR/LFyrwBjhDio6XSWVXtV
8P5YuVeEiGVzLmErQA76W058c9XLvtHT8pt1g50F8hU8RaSeH2TSc6qaSsJrFi5OhyquHDtt4zBm
JSel6dR9LgHA1bbDCbXhIFwt6ufF1TlbCxxTxOW20eLHdhvObq15m1RI4ypV7AmYWsOiZI6iSgKz
Ed1NrAEpNavIY7qf1Q6HSU8U+0oLjO+SMTRzHol2tHbrgFTwdCOJ37LP+iQ9zTsmCHhfls+u2dLq
tbxROBtVLGG+GM2exgwFPe031BhZPHcJPccu3uIkGk7e3NW/eEdX7fr7K8WKw4Fb1x0sHFyz9y8O
+oiEkHlCSOsIyaoSXY6TuDNzakVyzobt778n/51Yi9UT8Pdl0G54fvlWMN/79tZls/7Mj9dJ+4QZ
Rqcr5lFlqNyOf79OK5EHiTRvma7/WSP9eJ3sTxaOF14/V4VTwI/9+3WyPrkGJBIPw46KZcA0fqcQ
+viQeBRtrKq88Wi/2GM+lEE2L4k3G3IIp1J7iDpc27XZpyGPCgoxXflFMW+uv+7tM7l+nAm1BnPQ
qgx3P3A0Ol4oQCs6xE+2Ut8BSNRvKAjHp7icB+x6Al1t6mYIeKzYSV7qYW6qfdMZ2kHNFzQitkYw
iJ86g/65I8thn1aRcp0RAICupjOg62G178s2fXLSSCLslYx67YqsJoXe48GajW6HNViF5di6OpVL
erLMMU3lQgdHbJVNg6XPC1JP6v06nTjMtHwxpeF8H0KEye02tucE7uRCyDPzN5lfoT1AqEbQSHb1
5jn6i9fX/OBNobLkoaBHvRbKsHbs9da92WOVKJq0almvlVe0TxUtyDt7xK6F0FiFEdGCUvKRZTn1
Gov9xL+Z8VY3i6jHrYFg20emyWGbgHDGAmsUCGb9rEIBVsd3WVO6KDXSlNkn0aozF89VfEAL6D1B
JKg3cTKnW622tRchZZZtB4BCJ2ObzYcCoTHa18reT2rPjNOxM/dUTUWzH2dDOdaSsm9xlrylOyrq
b+rS3Uq7ihn9Kh1u51T9FXf9J4Ag14kzAZUIZwndMFY/2tvrtJCl2Wi2B2F8WlyfU7FGQycG0K1g
zpXohbPmaNGR22lI63ptsPypN1i5ixxdxahSCc/A46UYmC3n6r0F3ANxB1lepZiKXxgjfuK28GVX
JA2uYLwZhr6uBm+/bBHjCyBdh6By/ME+Xzjay8l7TDs0hJyBhW9pIIdIMUHplS79tlw8RrV5J/+o
azhs/nUOwOsHfXgTKYfxaZnYJhDZfNgdsqxtuQJZH+YxoAeB2T10GUWEBdT9QPTGtOdgbm8oz1yU
l3GERgScnUUTINCw2v/iuqyf9tO3gUzGhrXa7V6J9G+e9Z6YjBTFUx8uPffGUiI8+Zr4FRNM+1i2
svKoXHb+2hWQ9hNw2SqjytHrGhmqOa86/6I5xEYN4Tax0BpGyVheUeODjmqd3DjBXKz3Uf1FHRh6
yw7KwDYzXZsRkqyis3HoWvmLWvfn1Rgfpq0766VlfXxF7by5DENFIpY7qSKMIvUxtsdjT7LWyeBe
jHhs/nAH/VZf4z+tsl0hbv+4F/ffyufi+d1WzI/88Lu60KKYcCG4oLp915Pw9E+6jvwIJ6xl08Bd
2xU/tmLnE4kdKssxgR2v4Rz/3oqNT2v3wKX355qkd5i/B8dzPtS2LFKOTcvE4buZJk2v9fF9c/vz
kSgbxH/5DrZtuqkarSXfoM8Jq+kvac2Wm16zSuT38Xe2yOoWvYCy7aVyNUXOPsvmLtSTRmzNiQCu
atDnQ2Tl8UHPHWJsEJRsImC32AiItidUoAxqzfjCrKEKZ7Np/GEen+qMIKh4hbxU1nCkG8KpTgGG
T51ylbvykaFTBmt9fAYypfpxLtFhT67ctDOsZ31svzOuKtBC8or0BlMop8l3siluKkexttQFOGEF
npFN5wpS/xLSqX1h9FTk2srYqUg22rIg38ZapvnEqBuoxV33ofdatV/XpSrd4fJldXS0/OvcN/2R
ICJjy3+2z3Q5zVdN1jBvNkRW7CN2HwSJJWeAMaohqKfpudNo5xPXkuQixC5m2pxIGig7QLt6mAEb
tZWWvd0YG3E60BV1sC+19S4xOuupjQYj7BADneEdOG8y7U6NQCSXeW7vyI+Lv3uWwli58Tz6I/SM
qVvMGLiAjlkeh65Wi8zPy5xmiVkp+zFvGz+Px8e4ZGhKYuTWRPp8N5fznYVjcd+OanxWJUN5EGgk
n+uuKtBvzvT108lKnggtr1keFx1HSy7FiTUVn9XRnl8oUMQxNQv7wCGDVnKriC963T6ry1zBWm5M
kgMRgUKR17tJ7nKkFRNX0xthADOLDIB5p4fRUrwL5K6G31p1e+LAxPAxwba3va6QBWjjdCZdETGz
XjwSyVAe3FwbQs5I3Sl+Ifsl7iCRVp2dv9ATBmHTt3Jg9m5XhnKGmBYxbz9RXY09w2OoFr2Ssckk
+ckirczCLEJCJWY6cro84M/BMMVttZe1EjUP0bphIdTQq+skLsAG6VMPLWl04PTA+joutMCOQzVc
4xJE6CVBI1cVXauOgMRA7dwHeyzOPXeC027MNMSLB70f65Ass3sRUT8Y3XwDLMW8AT6Vnzp1QoGF
sqpUw0HMKMZhBc3zQ6MiPnuUtMnOrNZw930HC87CAvYwKWO6TbXU+epOWdaEADCWG1vk0QljrDiM
qR0f1GgU22ks+5ts7KtjWVrRrVqXHoGJTkV2Cl4+TKmMKQZMtlvHavXrvO6KC+LHykdj5pUthlo9
OuDgjU06EOJ5oc8jCVtVaaTbCn3mA33y6ZKtRIHlgeSLdz+TY8I9VLIdFK56D6zjquum72qEjG2m
kRUwhEaI7w5FuOCyJN7SGE5SqDt+kpQXRRQ95ioxptJR98p40dZI6Bm35Ae7s9N925XfhmmcaKQZ
1RaJ9rbMXlnnBVpGdIB+ZWge6ULmdMuI3afsCYTT6eSGxdshi5XrKAW1n4mXSDX6bz0BIajjPWa3
PqOOSJGnJhMb5S4Xtpukx+4Ph1tD8rw1b+JRLNm8EVROKWgWK9K9OhRjQ1qDa5wuaGW/GoSqvlDS
2Y9WXdmXDJnMk9Xw0Hf95bIoQLDi3vU9CBawuJZij5eEyd3C6cJf21FXWWp97XuYQtnk2YEeNbtq
9ewVq3svWn18aLiM80q5tlsx20EETjk0WR/PBhRj6P6z7Oi9GgExe16gbpJnUVrGZ8QgFe1GJ4MR
fq+yag5WC6FQDNDyy3Ea02MfOafuQOz3NFVfdLjoEFrpRYiq8lG2I3KfmKBG3Q1gfy0UnnplLdNp
1FSMwFF8BIbV5oHIpmmr5JgC6vZzOyWc/JldYpzoTxlzueQfRBD+k0ZeeFm5tiKN7B7VygCNRq2E
r0Ytnk26apwN+s7aMkiFWq9OBN9EjlPuNK2u002ErXjplq+FZV5NjQDyohqjPDQlGmtc7fRLHAsP
4wDpbZDz1bpmBsiHSB915N5atFPuF+cZctQOKcNn32pbEFxTUt/awLec1NboWyvVvprU6UVHF0pa
AkwzL561E2z4N4JI08ABKXZroHRGSjD2QQMAN5xJr940yDJIsVJiolscqKEpp2q/4ohTdEp9TVsI
deDUPqqKW5z2beZsnDh+YZ3aTmuuUAvn4ks9dRniTK/UA4Bwyw2TL7jSuGyhU2ypDlZPTPEQN3AM
arixoWGD75/UubuM9YnncZr6oOBk3XXRCmmfn/qlRD8dx1TWUaFu7WXclSSZM5zud5hiCyKzvfGi
18qg0/M7lEjxrkXE63dtO21dM3dpDA/xrdPHdziTELtnxG6h0r2R4/KIQCi/IcimhQQ0Mn3HJrk3
pUiCehqS7bD6aalB5sAy48Dosh2Qjfo8noZzwVR+o63eYi/jdIvhfz70dPBPE+RPe+baBACb7GNq
5PKHctrzseVkq0LVF6soga+ocqRWrlx16FhS5oqMv+iCNO1zBMTOpl6NzrmZgRVyZHeqIyADUcXC
1C2sVH0e3Q7Tgl/UfFyWMjBokbftNfoFhrq+LXTiM0+QTZiSYMOE6Y4PDqQB4Osgwb1XijjfKYYr
oXTkids/CxB0F7NXX1SavtUpMfKiumfphkxuMxTtGV9uplSpNn2XZFsz0vc92q0HZv8WY99kP3ne
me5gJqqyESHgfGbUuKmMOGEHtM/qnNUGnXfVxWGGBzNRUmxfVefXqVsFrlZts5F0nfSBbfV59Ydm
+gTrB0mNP/NYuMgVOpzM1FrI/dX+XBAyzcqYwNKbD1WSbqba9nFcfh2aODmLpTfdYHK4pBS9Tom3
3ibIKPZKXquhLnIcbByZpB0WeLQQJoysXG6Uf23rRLtp+nzrFGudhgnUJznRurPGJgnhbaKEqQfv
BjkB13L0vlneUJ0NjOh9OZlfkYeX23pyuiulGySbSNQ3F02eHZn4qfiDBlOOekLWxpxmmwGVMVDB
AZJM70PLSJezrov1Iezdqc7PTYGa6ywfRMmZF0tc5hwUDxUXWTfRrBxMwqLlQ+6Nqfd1njHZRX+0
nX7rqPN/kSSuW/SU/v685Hdpj9D5X/dpF6fVvw6ieK5exNvD0+sv+NHIND/R38c6QOwrFfbbiS6Z
h2QWelDHdc3CdbB2EX+cntxPjrlyxZH3GH+ODH7MBZgDM3f994FM+/9pZLprA4jGATq1le2hfjg7
zUvXNZOwvVCYHWoVGphBBVxULjukvt/fXKa/aM19bCOsn4UigeYrI0ONtMb35zQVl1HBChuFPeck
EpnW4NxWbTZeIu7/+ZNe4xjfNkZeP4qTIG0WUzXt9Ya+PRJOC3PiKOXPWkaqWcM7le59VU5jqM3Y
FUoiff1JyoNNpYRcqXmcnSmEKXiZkNn8VLL3xtdMpimxFcpYZp4imj0KG8itsPjKTZKF//yFP+BO
kIIx0LRNjctir4flj20llySXcdS8VbKNGFi0oEzBBPrOuDiUEgR3K/zQ5p8/9KehkMtQiCeMVimC
ek7qH65SUaTYN+fSC5vMtQK3ra/iVn4vdK+4sqfubIySdYw71mdJqoAiBl1qzrZ3Jk1o76pphW2T
kV/tohDuAefSXTWErCEAnTWS0MKc8C1NI0bHwiI7LzgvLM5DgRt7TzOqySJv6puxs/FWiGlD5NHq
HcWZhfAuAQyAMsyimwd9FOZbE81B13HWKONmI2qOIKLDADDJ9BeEm5/6e1wSEpW5EdAcGNlZH57R
bpyQIeU9RGh3mMLOKclomvOXqiihsmmmw5kmfiz73g40cm7UyDspSCrF5hPbvyDg/BRY8fpVLJr+
6JR0Q197K2+fYaiOjlniWAtVL2WwPZYinBsMKlkJCnfhROgXBZkuqU7iHoAOTfR9MLPbjlb7MEq7
+z3QEg8oV+bN1/mwUngMCZxc1rD/1vE7gIc4lAY2X2O470Yi43/xbPLHvXuB+TSeS3qNHrApS1/H
2296Oik5bag9PTdsW/rK3tjLTdzY8hdvwCtR56ePoavFSmGb9Dc/XOPSxFGgpdILCwWnais880zX
aQ24+CEn1zhpEgPfqWadzA4S2MW3Ud/uhV2oCBLI/bKn8roxwMPAxdlzaH4xOND60jsbIG5iNVHj
QDGGbVTpcgOPaaeYiu0nM70Aj8ChJZVBm3h3naVdDJEwTxvsoiHZ3YAqyXn1vZQET8ghq72vP9cI
AdPS4dDGZGRHCYyZUnF2upqv3SE38c0JkqpTRM+Kmr3k1fg5jtX2CMjCV7Ci06VWgfp7LCd5eidT
ejuuzXnOrsUS8GHJJq9cDOWy+lWP+i+fY8ZttKjB49nAut7fymQq2tHOCw/QbwGEZgrqbG03VVa9
73E3JjKpTzU1sbfMiECixuGMVhKpR36CEfXLPz9WH2Vx60PMWsc5aWWvU7C//y6O1wy9G0VuiNOS
gpjGi1+qpGCpX73Rb8SInSjp1V88y3/5oXCWYFkxsiT6/f2HqsvIhCzmQ6v4UvY9VGpbgrrt2rMl
7SgR0bcQ3vv5n//Sv1zJAFi5NEU9dW2Mvv/UalQdU7YZO7s1HAQjzI07TzQWcfzUkmBBdNRPDt5i
XxI4P6s4xxDv7l28Hr/4838aH6wXnbeLIogOsQVl6v03iXprqZsh9sK4Q+Q7l8BCaFokfuLQTlVb
4twW4mSDlhzVk6iDq9EC8CRVQjlvKEhOXDtUaiCgE+fJP5r5fzvOeQ0g+Pj+81iy+bnrMvtxCJbT
YEJKxTLjlZ8Npy0uivl8zlFcARRBl6Hx7qgN1mTjANVzsSP4SUNOVpqVDgAZrHUMxPakQSRF0sQ5
pvE+i9Kw0Nnj9cyM61QHzpmIDLCTB+Zc4bgeOJWNX4+zuszOWnckhr5UPk8ci2KvYzSZP9sqgmll
5umYimM+Znu0SniKlLgKBlT0PrD1xh/t5NmiAe8nC276WluOTnzROhWS1hKBUxWLU0Vth3CkfwU4
HbRiPGWhPbdOmC4xaJ+2uIKudfHPT93HScx6qx3dwtjgGAyNPhLirASvxxA5LmhqD9zyoATxOqru
07tU1//Epf3W+eS/UzzBUOXNdf9JinTb0dF5eX75FwePf93WX57j97Kk9ad/HD9UAj1gu6HahNuu
amv06w9ZEgKjda7HWYL5L9olNr8fxw/tEwN0Biu2xgidkRpL1o/jh/qJghrNwyr/1Pj//M7pY91e
375+SJ9sFE5sCqyKqFM/bA3AUuMJvghB6OM47KTkRD7S9gnfXJy/OHe4xvuPsVWDOoKFEJwfCzC8
xPcLkC31ZRloKAcKqtozZ2HosYHpaXVwQrrkc56YiuLPEL/tUJ2zSdssMkUaofXTdDFbONO3MHRS
ZBSNKsXKd7MxoeK+ZAexAc+jztenY2OYw0Up27nYLK47fQEI1Z+MiqHku3gq+3scdYmDtJOUdTTt
Ot4AAibE58VqustuNuP4VEDRckiQno2rAr566w/FgPmbk8PM1q3xXgcCbJl1iIreHQ6Z08rLzBAk
E3aymciYha238XCuKruJFx2uemTSK69QkkKyq8inheCS2L5n8ucF6ugt30dnNRvpWVxf5EqS3qfc
8izQhT3ct3qxYucZH+HMU3AsERgLM30WnXnQMVyczKD4qYhK8OqbBubl6JdtgZHWTVVOE3WeyCmw
sMmZgeSv8aVmVrfl4i5KCLPRPk8Mah6/xYp41ZjKmIMqL6KtAYkI0NBkAsYye4iitMbykohPJdfP
senqX/LYxTRPUlH8K0Dsh6eRjdJBI03qDdpVnV1zfYze1JwQX3vdmdeDxSK8vZgWHa5Q8qfk62/3
nNdT1ZuH/o+PAbyItg9gBTqz9x8DSd/tPfDN6Jer8ZCnzrWQGnKz3hSnrtGIII2i6FTL6iHgtc2O
UwT55p/fiA/L9OtXQLpkIW9bt72PeqI4a6LJKxuFhnIizoqpM/apSHWs9UmzGVJkgv/8eet7/PFP
Xo9V1F0rstRbK6Q3V7Y3jSk31UwJmhJNrbmwcQIQAPVQOdovjk3rWvfxs5DHo/1ZJ8GrEOj9Z7VN
EqXCzaIAtoT2gkMUeBROcvGozNLG5oznp+coX2HcVOrMyn3bEpd1rKrfxrpMYRmgID9OC+3QYKpq
edFKvvwuQqxMc9eQNEHH3gKKYcTQPLDyLaQ0ukn7QAnTXHec8I8JDd4zzIrd/4Ol4r9zv0ME8OaB
+mm/29fVC+pb8bbH9vojPxQKxieoqWxvlss/3ikUXO+TYakqWwzFJ7vf+rj82OScT6aGpFw18YDq
dOGoS39scjraW4PJkL2Sol91Db8Tg/XhdQPqTM4WGynVOHBXvs77R9J0jQEitm1vp3mcN2B0Mb5X
1mmvZleGIgDM2FM4gMxDgJX6VftAaIF9ssSlfpATTnvs4OHCoHJbaun1m+v4F1vjT3F/xHPxWjoI
MUioczijvf9qqSOwO5pMSpZRiz4XURWRN1TmlJoN7a5dMwpihYmzKA+cFdTiCPy/Wl+ZFPxepMw3
CwiiTWsM4lZJpCA0qRZmaCoa41IyIy6xoGpHsJRJepnVS9/4AgWjDIAU6F9SEpz6cKij6BsFiNdt
sqTDTxkx+TiSxtcd/vlPfWXZvlmELP5UVNAs69wBTTc/ykRE0hllEk9MDqHP3k7VQGg7YsEEvo3m
7O10SG9STVkOrpIru04Z0s+l1SgSuzu9IEKonRRynJ5d4HbQdoQLuS8gwTQGoc3mF9/0wxK2ftM1
256n8/UfH9WlCcoKSdMn2WXjMl1mpVPeuZa36RIeixUaeCEJZbmbEszFSyfNi8Vr3EO2OHWY15A9
gwhjyAEJVnpqLySd/uLbrU/ru+toGhr9bA9ZrrUi69dv/2Yxt2tipJjUW0jFRX9T9+0U2tDCg1Er
yj0rqLxX5/yC5KboRGDgO1pi1H7RpnN/yjp8bShghiKgkirRcD+8UhAmMD11sbF1hK0UZxUJG9hB
S7fZZGb+GGN0C2ejmKmxMjLALawiIFNyugt3C/C3MAc7fJq3C4nazqgeFWvYqe04BoYELCFiWV+j
dWksHyry3oYrSE6FpV8aqUWmtamh58ieKIS0oKvV7L62ZqSATZXfi7lLg9KRu2LEJdkp4y3xJc1Z
i0LJN8nywTClDeltYox0OuxYlxX+POc5s2KN5DsEjttI0S14ulJWoR0NyV2p4jZXO/UIjxWZJjFa
y9arTK3yDaByB+Iec2KeZ3oWmbDchyFi6jcTpoXBCk8I6HoaiFsPvp6nZbeOgwWJYbmu+blifh3t
snhytbzdpy32fqH1NkNYukZIPyaHd7ktxs1YWKiOGjR+3xSl0ACs51aQFlzfse8i32ky8LbSa9N7
UkVmZvvgnZepbJ88uzPPlbKYT+PGnXe9PkSbBiz0ASt6vYfnJZ4jOk5ZmVZHF9PltoWqfDLkeu1T
1GZIuIruUIr6fKpIlRdTaxHFJbNdbRc2UpWsDBupNAC28IQns1YdSWpNvnk9xGbdbeVBU5ob2JRF
WHZIsHSj2+L3GnfqMC+PTlE3GwIrvQv8j12YjjJFvSU8D5Bm9JmsoctlVgFbyMEybusxx83qytsU
wFFBY3j2brNRcb/HRZMlp5Pi2edg9CZAg5oGj4d0HqksJXktOdcee+l0HuuJIFKn08sbG+d0OFea
vbM6OoKcdm5mMLrb3GnpJIgY5wMA8t6PveEW6CdNk0Kbh2B24aQVZa1svJSbOOl1siX1RTsgjEm/
aWK2AozDxaYeXdJEaoKs6vFzAdvnm5KIkYGxSC4to36aEq0K7JqLvOTquCEgPtohMfuqzP2mpSgk
wGTsLqK5/8JIG3qTBwgZv4sS1BL2WhZLRiKJtSmgBW2WrBKAsgn2E5N+KhflCgboVRFRT+VM1s0O
GH2BeyPgbYwQmUf9S15Yl5YWLTuszedlExPDXKTuN2VxvmKNhdU2xpWvRa61zSBfBoOXcsfg9gU6
sFOUphE0bF3opxPWre8IjwRRzrlKt2RI9M/jgm2r1nJ7q0W13KdLkfbgrFDnJmYM1nLsEFQ03je2
aoF0F3E1z+R40cz5ss2ztL+dC3Jp47o1L1vDAm+3aDh8Cxk2HY542v+zgSIayJHPmVDdsGtMT2U1
eV+MsjUPmUzsR5JuzKcGJyFoYjM9RqVgKjIUeYk+P/aSvSWW61r3lnOiw8od3B77wm2rr/AVHmIh
yN6iej6KRov3umNFWwXA/n3HceQG2uXJEhXLSV2W0VU+OcuxL0cjqD17r3FcDbJotjkIanq2z70M
/ZCVuSmARzIYvsPQT590CDquHxU60qR4iveeqQKcBszHgCM7zPUIZAQK0a7vDA/8RjY1D0PFgS8r
R163wjxhIDh8V61lPGem322spauWTR0VJEHGdp5deoIzDUrNx6yZj100OodEsIy5RtTCKnPaE0Ih
5KbEiX5KBzzHaB3bgBhdpwpA71andeTCijPTz8IjQ7hTkmulcaGyIbTeoxRBZ16O1YkGYz503NG7
HauF6p2LdS2IogpVXcD2sRNKKJXgMpADU9KEFkyMOBmMLeiQh9rECBFqihRNWMphuQKTU/p9LBXd
Nyut22ULgX2103cnKqb4EPFoBdkSxozj6VD+SPciIqkvrtpUgCJ2yuRQam32SP5xeqfmlfodIeV4
hiDkS7546Sltx+ZAXJ51O5FNRvvX0w/amH337PZmKOg4a97wuLxWVEkMyzaBjXwWz1l1yCvbIT6y
cc5aR1t1gTK6yOzyqlz6+8ysXd/Q/oe9M1mOG92286tUeA4F+mbgCZDIlplkshPFCYIpkuj7Hm/k
5/CL+UOqVCJZVdJV2JNj+564CpXYIBMJ/Nj/3mt9S7/hMRVsFYV+BWDtYZNY1lKEv7zVq/4i0utL
A8CYi+DkUCAMs4U615wYsOfGKCCBDWoprXHWGzvVn7ZI2o40CGCzmH2BVbNvBnQ3jXDstBgMvD56
TNtCMsSqEMNk5J0IdzcWAfGJGF31ZO2PPurNrvhclX7+JJVlQcMvSlxSt3I20R3owRbzbGjI4FsT
Ndplujo4ihooaz22fG5QVXYHqws2alAaR7UxA/yhAJPThNA++RzqZlbqZZtG5F2VdANsnnzdWsi6
eJdT8d2NVnYTBanxDKliX9FwbLHDOOA6rsquK1woBtHrqKYEjBHOtMfqT9DgoGUIbrweG8MQai9Z
HSavcDj6Q9kx3aqKhig3gKS0LjLxaoAeWLsxRDfAOaXICMMQCiQZdeeB2458YCuOpJgyefLw00mU
RyZSLYU2q0kdCLtMABrtQ08qu1FU3djrBGnVdEOODqbFMaHcjKFRIaQNPRgiqwmC/QLYPNBarW0q
306QuCartlDSrxkPp2RfdlEPii5VStmRTIBNz6kCnIyYwxJVkcgFlK8zq6jglNF+im+QuKUXkpe0
rE8WEs1O1yCjN4aSk1GAz2OEcSWL/kYUh1Jfyj14uGOL3I2UtBC9mIMdGG0gcu+9pPb+K8wGKyRu
Lehv5Jz66sBl3rKBqYpVPQTZhUb82sFIB86HTO4bUGpCB6H/+1F3Qa8OhOkEb/2zKiXSXQvua6Vi
QTkA6GXRHTUBNltqPZHloKwrI1fcLDKNGvj2VBvcsEUQu2gI4O93oo84N4aNrbSB6rbTmNBqqn3a
a5ViDOjC5o4DgKYBITKI+9xl/OZjqcnn4UPTNNGdgcdJuEpVaFRTq/tXLeS1ZTcSssAqI+6wVyt7
4leki6TPvS8GWYeVS6MoLhZAAfMREHHI2mRVUb33h0LFBUNqxhbhAOYP2SjFha7W2abI9P5G6dRy
K7dtBXlaRB0UhCAzK7UdT5wB6rQ282D5Qci7zuH5b4Owozab0p7qaZCWHubJU1HL4bYlwrxyKi8M
oRV5yuccidYjtbbi8i3TSVCMyfXwxVsUsLnxAqE2MBwjrNUbI+1vqlm12+bZfVpW+cKzws8h583x
kPjqcnSAYf25nrW/E+0Om1I0cMRZGQxr8bqjG3KRZyOq4Vk/3IZ0/ZpMZCQi62V27bHKwiiVJxPZ
cS/lmNC8zmPWAPU6AvNbOURUAPRpcqIz0oAYclc12i69KBLaKJrnBc1ailtJ2JMgUcvHcLKYgzIl
i597BtBo6Hz9GS0rgTcm5jtEaummmhXVAdJqurJEQaAzwBWuF7dCriO5TvxyW3QW6zsm3Euhi1Bq
NxWa7bFAvh2dpdzSrOrWzwLv6Cz2ns7Cb1nOnvq+r08mQZ4PwawPVw2U4nVcjc9JFH0ZZhU5kxc6
tUFeEHRcV8GjHuZsgKcq9mEKN/JT5CXpBkGxv290Pmz8dXd+WWl3yqxf71t/X2dD8SB1FAfZQLWw
0Is2fwKIq3vsoxPxLoMRTONXD9BnhhVgBJuoyAFBmJxEz5CcrsREiA7cv7CHBzmKnJaXD4GRvsZC
kJCmorTRqG108zWNgZenfbPtio7M5ljcijimIteqBmUfUyK7gVY2l2QopS5nQksWKs0K2rFZQhjK
UJvFM5oaBCmpCtVdwUas5AKBimbWP1oJShnRbI6K5/MjGcaHhQjt7XMMRCpyhMwkEkTlpjGGNr0c
c4wLc9ZtYvBIDQxEfXlEUi3OQ0ZGoZVemPSvgZQJAJgBHkiVJdhqIbwQWD1c4qna8NxllfOy5hUe
7dAAD+hMa93qamMsKqHRU7p3DRNmqFiRmyQ9ocr0jMuVD5ax3hSYlfec89dMDBFcWrCZlbwWkQoJ
biWgbzGJwOxrJdgAdG+Olpgee2DCizg2P/tlOTmkRVJMKtWTD02PHEnuL60rvFvCqI6EiUn7ITWy
O1OeypRmTzw++CF3pZ1Yqme3pZUu9SQZTqwo06qrY2Q/OEPYL3K8RCqcqOg129LZo86j/Y3PAszI
n/oLpLNJ4wjGFhc/qkxfF3i+WgE9JKodJ4yM6D7pg8jRSkpOim9C2HJ4zZR08U6tfNEum6G/1TV1
kwzNRcUU8GYkSM6Wk3Qk0kdnMxdVeXZXTGDLg8HoOjsK6lmug0DnphniWZzZyqmdqSLIvoEA3V2g
jizyJau5NUraYYjgWfvJoLi1rPhfeOKgd4w6eYXSrCEBoRMXaq4bT8hd74tENw6osKJTGqf1Lu2t
3kWBHVCy1hs/iW5AZ8RfvKArtRUYcX+DXTX62lArfwaNhMBI7/17Clthl1utdFGkXf/UTnV1CQ8L
Z6MS8sDllcXBpoCFBp83Uygfplz+KvY+klhpLEzkYLrROSIPg42aGNIFSj55wTQt34E1jl7O7ZPf
Glr+vyiqlH4uqtw/UZNlYdlyOl+yJmzGzTP0mvmHfkwy5yEm/7NkGWP++0mmLCNyMLCIftNt/Wjy
orGknACEKOIQw0D9o8ergl7Ad4jsUaUsw0H4vzXJZNROv1jmBWAKR7v5vimWxRPjLd/KoPzWFjUY
mdniKJi/mKOc0+ze9t6s+TAa2jqZW5RB5gcpRVK3UPFw2CwCAjsoOsh/WUdzsoat47m+TRF6b5Q2
NvDKKNMioJb9rDN4fEn1wHsqBGPdEnuBkh0OIevSIJefJUVYZRU5Pl08CDdqU5ONHlXWbRgppWMA
jlu1qJwXZA9mj2Vbi7RDwvalLrSj7xswgkdF7BYDeR87bvHgssaZsw0EjZTcvDIUaj9KQ7MinMhI
rSZDdWlKz3raag+4RKqrkQSI2sYsfuMX5L9iMU41OjGhgtFHIBrW1orkdSxqq7TVqTCBXsudcC/J
pfI80Rft7B5yyrEaUhQ0StEQvT7wuHHkRKF0yTWTLOim0/Kl0tXmJgGF5jK3mR50nX6XCNZnn5di
9+ilpCxbaP80G7OIsWxHwx/tuKmDTU6i4jNJEFgJKNCiVrwCXSbd6VkNVROn8b0i5DQEFOZHa1o/
EMmnopIXSUEoSTdE5Wz2URLbsMb0gVjghLSmgTThIIjDr7+/sPynGVPPYrB/V1rv86ypX6rqqXm/
KNBx/r4oyJ8Y3miyoTLHEDFCc39/lzfgTVWZA1r8s2jNU6Efi4KO8JpxJIQJhJ46aJW/Bj/6J8a/
ItARBGKzYEL+nUUBMcT7VjnkFm5YiHizdHJWUL5fFTock/og069rdaW+i7pi+kI406pV8Qk5ZiXF
V3lv1fs8qYXTQDoTQxIGH4wZSzwMaHkuaqCQB8tT02uBUmLFZcad8PvXzf+dU0WZT+8nOv6r9gXU
zR/XH6J+zz/1/fLS8DdTR4Hv4fp6/8wxPoHVQ7tMpizPJGXW330fLIJj48pmrC6iq4dt9eb6whVt
In4HTmLwQGKN+53r6ywLf/s40MHTgIlD3mIqM+zvw+MgCzu/A7mY0oYjM6GYWvCrdYrSWjYSUItZ
kCxKUzRIJDJusBcRdEMYRaFEAeiOSSQ0BiMiG1r2Lw3OoC4ifUdPgtOYk2wTBCUIrqzcSW082KHQ
WZc+JrBtCfDUfXPe/2EK+Xf1u44XijuUuE+VSe4HeUBfMFLxpDB1kxw/MdkiCL298EpLyRoUyo4G
SST13y77f5VhsGa8m2KhuOeRL7HnQnNP32++dd9MsXxNEBoi4nyKXjFeKFbyKhvZI4V+/4tnNivQ
Tw/0YcLaWsMUml7iuwDoHqvITx0ztW5/fgL/6Ri8GwJw56sL4fT7N9O0SpgFDVA7oaDHW/V1vxCa
6pdzyflyenu5cc5m1g0VE9cuTLEPb4VRlphPqBUXeJXnwUSyw4L7mQ39ymqrh65q76oarBTY/yX5
5sfUHK5+/j7/tp7OLwBp/qycMRTj4yBdz4F6FlEoLKyY/AMGM3u22KUdY0tbdH1vOT8/3EepDkfj
eHANeB6gwZcJ5n53kYTapNRT5nmLgHXYycvwFBAWyoAQXRJb18vMAj1SYeDU2ui1o6v78+Mjm/z7
GefRRU4ntzjF70c9pZINgopbPHRDq9hCcjsQASS7qh69+m0xHWNdQ8TZZyt8AgoetuSkKtGrEjKn
l2leBin5RvHIGCAnzXSpYK+4alXzUIbakaHyhYmDdoriV5EaLQvNeJGP5JDhix7svC0jckwo5lLy
s65iScLULUvPYNNDpxL5A/jscVJi7IxTeKNJ5WPs6be1qR7zSsPLyJFVpq2R0ieOrkUng/6hXU4V
uzKORgYMnVBehmkxi/Ez47bPc8JNBulIpv3JkyTFtlrxizlGFgJlvqTFsnYjekPj6nJS2SAOqrXO
3MkJIg6VMK11mLASVDSK01GtcnMR1vzqguYSu7gjVk8GcvM7kyN1PyLT26mEPMELFGglknCyFY0y
3odx/RBnOe+KAIoJDH7q9ENvohQi1NrSQFQrtA0nTf8iGHUGY6H3SK0Bg51LnDkhnXfewCh4RzUZ
mR5zuKxMT3piHCh8D1pERyImZ2GfxC2jQc281WfIJGv4tDcLhBFGwC5eU3w86WHWLXjyHCRy1Cij
SfcaBBzEk6Eci5gBw6jckxYqLyyjfvAgbLt4YUmdCbPxbv5cPSO7iBrDpDGQBJctQQVJZKBWICMF
HA29mg7VnasiirDJd6BunU/y+TQOs1uVgEFzEZB2dmf4iuyKzBUZqOfWMpMyazUGouWYoXGwgsRi
kDmOq5IGE2Pi8IRgMHKUuCkYRnCCfatnyA57DvuxMq2JZjjmia7tcpNLgZpH2/WcBkZDZOvEHCki
DXXv+XB9SkGJF1pMe9tL+U8v4xFXlskrE4oHOTCYFPDaIQNlwLeNTZZOZHsN01Pfya+6J9ySPlos
A5SNZKzwjV0ZvOqjz6TP72lP1ATGAkbqXtoQDoEZjSUMvOSY0r5bkdcnu6HC646tkHG7Vz8w6hQX
WqTH4CgtBrHktyykmvNk4RhbKlE2rtgRcNVkzcOkcQEIWvgqwN5Y5WP10AxG7JJ0CcNUSAqHnRBR
P9XA4xWLh5NY0tGSCtkJsYY6QlTy0152Md80Yscv7lu+CeKpwhxGO5LuWRFMg3y+E9TaVgOPX91C
GxrT+FXruMmSKT3RKDwEvbSXmW+WonWbti0kDXIW9yWCVBf9jbUKPbm2wW4fJ6+znLIezAX8pUOW
Sb2bJXA8mszCdYIYlWES/V3/pFicmDGXOIZXPWhyfgGK80EQOFMj4zV4oaTW9/M8YuJtylYg3Eah
Pu4DIxhtqAQhPbL5FjWmrx0DLGcwzVtxmmJcXsItZfxgz/9CBt9rUycngmSgb6nGbR1Igjsvvk1j
xJgDqocolY/ECXHToqe1s/nCF7HE2FLluVmDV62Re+xpuYBMgsx5WK/VsC3CZtgOaWESuozZbPLF
xkYfFhyUpp08+NN8nEbNR6PVvEiReIa9OPGaetQuNjyWk9YwZtDSGZyNhH6Jz7p1KvjKX9Mp2MSq
yTik4I4nc/ABzvmpU9qHKq0ewOBx7tVcZjiKIz4wuE7MgNedm8ErSVOYt+f7VCiM2zQRMV4yuEXS
0VqoSyp0VLiz3cifM9g6LhKzE26HMebiEqytFSfF0sxH4pvVKLnvDG9E2OtF44oI7RcRFOxCHmhp
Cio/5YnykUm0YvPI9J7qSGN3PZd9KJlYGstBulCMnP5fnKJvUuoezoJm9JdSw2c5+e1wZSosglEv
xW5Fc3kz9zvsHmyj65UNs2s+FGHth5W5gBHwNA5+cKWYmP8j1u91K7PgQ/1/0MNM5bahtXGhenWx
ZOYsX0tT6M0X9FjtOmNkpVViUv+aAOyGHQfkT8JKEdbAXgYbED4ZfUz93WrsWOlT5VgFNAqmoSVi
Ky7winthVH8msC9A04wkQqu0J8uSYvgSWOjYb5kAfxTxgU6BtkNXUiw9XKhfJMEk7D3D4iEkiMdo
Xgen2hfi61AUmGjGLXOFaP78IpD7EIgnwZV7SXa7vlSfiyLO16GkdE7sc7N0Cdv/jMG1O4wyWCqJ
GD3U2iKT4uQ04Ooo5sWpyLmCUfi+mjMpoeiqh/Njkbr1OPYz6qOOEImL83Mx9qpdOhcbqalhHOM6
zAxuA7IKECt3vKFUqyB+NIJT1/2lhpTiMc9Ywc9rRBzqBxF90o2QRSdEK94WQR4oj1wOlyzx8zMl
uSUlIrEjHfvVvB4PE3zlOA9f20K+KpR2X+XGVzVIvpAxuItHoPpAQEiSGQJqiyylM9KJslNBBrBl
ljhQJDRQCKPVbS2MQQ/F6bgbSjG+GAcyZgrPrBa5iLOTmw7SUncT1V26lBMR6/ugDVdyzzMEN9aw
zQqWdSrKBzOb36YsotwYuB8TxFuPAE9uxyI4hT7nL67CefzeMW2ab9q5wDiXC8z1H0Y9PpWwZXhm
zaZ/s8t/USnOO5T3lbF1bi/OelEIdTNJ9u1uQknZ6mXDFJBbx1qlG8Jtz5FYNKPXPqxkZwoZS8n0
o39x3HPD792BZy03/l0osSKl+ccCEZx13RLEyrzU6C6D0Fg0DZoAtTt6ccKgRiKh2kesYotVsqAe
IRKZ9plRPkRqsDJioCgpUTUrJn2UbHEE7qd0s7Yk6ma68QEx2z4bNwxM9cZrxK9gJwXYG8JnZLQ3
+BZ2pWQWy3LQ6Pj5d1LdPkcy0Wq+QbITl3WXeK9FFZGmkYZb3achnySk+mlCE2/TkXs581i4FUPf
MGYjOgdStT1fcyArDkrGqhMppCenCStk3cSXxCHNChdyNoBwKFSNCQPoEJSN05tjahM1g/eJyGm3
FeRfMGH/tkHVRRmh/jegvk6b+f3HmxdGodchwyhdpgghl4oiTdI3k+G/RgWrJw/W15+X/sbfrigO
SfMINgDiV1VVPmw95JahLdZXYUHKJjGXYqxuUOxMRyWwfLeupy+taWxKYsSdlPC0zjMPcznJ5NW0
Uzic59G2LUGOdOaaSewpgeZPuaIYGJX4NAQ8Ssk9eugyk0yublFHRrXJ5eS1LKoHpaDSaSf2NZFy
JELWIsIuZrwUFlRBPPblIEzcrlGPskrpOJebwkTlkFKE1yJ3J7SY2K0T1oCgExGWzULLc03XVYXl
TLJ5i8/wthd4PpEEJpDGx6ddZ9qhmPhONlIPQyTVt7kl44av+5m/6fNMnjwe49+ejOy5SLGioBpF
wR2GYIx5ibiR5b5gYU15FsMmJXnPGoW5sKsXbFVOrd7Hi7ncUsLyIZ6DSCmevS2Wmunx/PH9/ykP
6+nLf/9vX/M2a6rx+gX8fPa2N6tJDGz+vaF78xRmzR82s57gf/6P5CUd//az3xtv8ify3rjT6Ogq
sy3sR1MXtSEyGpXN+J9f+t51oyHH+o81DXDG3Hfjjvku56frZoDJ5EeZE82ci9/pus095feLvU6H
mL6Rxa8EnXo2lb9pHXmNXw1m3MPMmTSAENEI9LYRQmBud0rJbsQHhNkYL1bk3ephmtgpEZou5LBt
rsHZDVvtmgw0BgZXfSQbxKQqm2wE3Ufs1X0jFr6T5P7lDISJJHnr54yTUA8YBLCM3oIJwq7UMe1a
VfMSWCFlv8hotKLHp0Ms+vZ0+a2r+D9tpMCW+NdX4C5smvrsnjy8kFL19io8//yPq1BTGAXMoFdy
3JkYvLsQdRiwUN1p80ogdH+0f2dfiSnSRwa3LmGCpYv140JkfMcXZ3U/jVtmEr/hK/mbCB50Cw0/
ukYq17XG/71/LEVFOEqh6Ytoa5por5OgfK3gLxxZ2H2SDAl3XAUmGkGNiGvflfSMB+xYtOWjNAb1
Mm364aUXmoFqtpe45YNwKZJFcU86UoYCAln7QW4kchP7s4yhJ6VuWxnsB1Cxi3qxgPOIEU9Uqxcc
Nu3izcdy9a2E+SNr06ucJaFm1DuXTO8rGzqMnGH6fDSWGKm+f3MWQWFW1g/ToshK7wF6nnbZsptM
7EKsnhMxhs1nCSwVtpVJGwH/+Y1FY1Wi0vGyk1qYTzlCn+H/gTuCUQOIVRAAXCswV8FcMAn79zX6
Lgubl+c/bpqn5qX+Yw/GrPrjsm2SMcz8f4Id/eOv//MGMrSZ4o7zjSuV2YClUOV8W8m5cT6xikLJ
ZAivMT3h2v1zIZdn3ixXtaVT2Boynea/7h9B/ITVY652cXMhAiDJ4LcGKGcy8I+LDMsYDud5eKMT
9Qxh+iMkQYat5Xeh7n8pu4KBbRVo11IdHYqa/MCyfClTwktjwtCgBTZLaQBbpoKTRZtkk2bXu1Wm
PL851/9w2b+vNP98QdTUMIC47MWzAODNs6WvGhWudud/gXpaLonzTFAd80csBeFCiA2qu1b8/PNj
zs/oN7ca55ACU7NQTqD0Id9nVla83b3UEEyEUQgVRGLCTpMqNyUf4t4fA4jlFZ3FqhxUh0YmWZtZ
cK/X0re76l9nMbM44u2nMBvUUUTgj0PVYCofx6RpkLWc0sG8njSY6iE5o6UyLmFV2rqwASuh2SRf
H0aZYOyfv/O/H5j5HYsniC0TtPXZMvbmbFc1+2CZXsY1Zb20UODbkHOa0zTyuhur7pe1qtPaLtZl
rn75+ZFZwN69aS5hPuC5kmFoDb94ngS+O+kRYUIZ2b/pEeezTW/P3u8fNxuk5o6/6myQhwfL1Q7N
2lzoG30TrvRNtdM3xkFwgwW8CsdyBWf+9/n7inW1ztaNfVWtG/5qufJGvmrsxtb5xq+d8/WKOPa1
+KXaWS7qeb4cnfov41Wym1bDcbjW9v6GdOwD+XgX1t1w7K/oY41X+A9twUFf6xA57Vbu1yt+6dev
DX8dHOSXtuKEi6O2aB3TFZae4zk9f6N9udbdaiGuxFXuiqtuWS3TV8KD3WbRO9baWmsLbDzr2qdd
ak/P4oFU4OvhcrgUdulOd40LeS+sxdW47Z3SbZ2c3yZtqvPvN11tIyxZ89fTFZvEzfybIGk4r+sd
7FfbdIzF/DKsRbkud/U6cW5SO3JMR9kEK8/RNnRFV9Yt4Xx29otr+Mwq+HER//l5zvUnhmq0COaH
zzO0SC0tNSE5LheXt6Et7YhSX/nH7hQidG/swLQtPEeqPeymNelTduhKtmQny2kduvmKb3VLJ1q+
rA5bdk125dyMdr/2F5kz2vyDG7nxAgysk3DKs/n/SeB2evsYID6k22Fnd9YVtGJ8TMKiXwsLf5k5
88+u1z+/cD9mUczXLUbKGdrAwv6tJnq7WBQqAlKvU9LjkJBWqmi9uR3gzGysPFv1YVAzRIpGG0rn
qRGJFP/2Rxps4TIHm/N/1WP/JfO7elWm4SzczFuXqQWNG9TT9DdzCwqKVIob2mZOBQp0e/5Dipqv
gUx5bCBdtkWDRKcKh+JspVV3jdRfelkkbj0+qK3l13/+kZE6RXyCb7CB/P5v5+9jOmD+4grQ3q8m
5yuAGgxcBg82OuUfKxbk2UM0kj91BK2xBfV0oWbBddQEFwSAYzq/kTwNWXt8UAQa89p0Q0dhOZWb
zrdciG+OPG0j8dkPlItM7W+NKHvKc+sIansrxdaOtOXPbT44Xg2oMjuFav+lbtJ1PgClHKsl0OiD
leurULo3pYkUZcW6gsS3KouBUeUUoG8OF8R/XQyQLSM1dHvVc/PgUotbt2kKdueqmxu60+jdOvFI
NhRRaarNLtLCSwLCATon1JbZDQztbY+g6ecX1Ycn0PnUmfCRdFTY9LAYdr5fDNOIgbIsp8FRjHnU
NBHKLrJf7F58FRujppxfSdrV2OCg9q3uNw/OR8YnNrftZJVihFL6/cGHyqi1oiFIVgqIQPYYSzoj
QXX2wFPD7jPvThqOQZa015XK5JkX94sL58N1M5dn4E+QIlCjsS847zffPIW0HrD7HCR9GdXyS5xa
5Gd3ZbqcfPnS8/FURw1KXzy+oW1F9a94CTPK5c3D90yYtNi+zHwqUnMoFN+/+wJfHqHMmniLs1Ne
AyK5BjAXo/qo6Rp6ApGfpLTYjYZWrgA1PIXtnj7+spPSXcDYfK+r2RO5bdnCbyaajUPxFZ58fUtv
KfpFF+6fX+lMGLLYEIDOfP9KM1MksJg64raVwi+gtjQnFQloCRVjh3XnSxvj1w3LbAFmUvvFNUIk
wbuzBDSMU6OiI+PiRHtpfdhqSX1amXLT5sckaxdJ3+Nl7abNchFiploFZ/K47Ksb0qTrQxoGhT3L
v0cump2fkfndl611gYN+7VdBs+tU6cEcs/7Y9HK1qqq4ds7/qedB6WpqP5KmCgCxEce71k+TA4QD
bIJqdDRwltypzQFLyHgR+VvLCLqbXAoqJyjo40fqKCLaJkuu7rNuO2UMLaesbq4N3zuINAgW/qjc
nW/d3+oR/Bf0zP95bQSK4H/fJH1rZF2FL1X1cu4j7GfpMjGQ71sJ/I4/d0Ka/on0DITGFJvfkj2/
74QEvgR4DDwROhPtLaBCNRA38t0ikYEgCyxN+WsjpOqfDA2Am4GzXtf58d/SKcqzFvLNIqDNbTGg
XbPwce5lIMN6f2upQqsECA5wUqN4WRt9+JljLss6vTDCBu2tgloMs4zvJlIToFK4JoZghzLGXJpY
snEm+G5bjfhbo5QQC0l51PpQt1uxdNUMeIIcpjs1xWZIZBu4vZs2Tx77KnlVeeCPmrFrdWHrD1yt
HRoxOxyi5zaSN1h+7s0g7zAEM8OV2/zBCqZ7RuUUv/zlPBOtIwQT6uCf0toM1wCJOgfAKvNaxThN
Uv2C5UVwEccNbtmZghuLOJEALxx5wwdFzR5DUV7nWkwLxYOyQW4kJjOF20lF05Fk02wrjaf9NE7T
OkrifTWQh24pTCuscJ7bdRFzbVrrvlY+JEX6aOWpm0neFkUWiaiRtx07Y0nM9OBiwTuJWmWtUhTI
Lo5CnrnzywprkPkVPbyko3uOw/rOEi6HQoGyb8ZuZ+aP/UjV6g+iXTfhc+CZtz7J9PuJtMtFpjOu
Dhvxfh5KX6mlxxgZ05CDZIWJPXkDrRE9e4MfgWM6VSnaM5zKvQ05/qDm0ue0Zm4U94+dPt7XNZ9c
GKNGGdPgBHZ2M5kMzDwZGdmYoECoPR3gNsagoGrcNEuuBGv6TPQYPXeNz4g+FU7F9tg2xVUslhj7
R95PbDEf6E1NWclw60F8X1RD22wT0xlLYPGpYT40qujkSdstkw7DlhxSzguT6AzqF2LZAeAya5RI
bLaVPDx59TDuiFotXL+VscID890GeVkihJd9exrVo076QqR3rQPKQ9lWGCs3jJabazVSmmU2KAzh
NWXYJox5ARDlC6OuVPip+uCOE34W9FYMMFNwflPNAJQUZUegsHc1sa1vcVgzsyqV2q2aKnK4mZky
iMgOMtXbRpVItsugrgYPHUGoEhKfoAPRIXeOBsQhLeDSTHpBA9jHxa5jljQKnLsK0YiRtSEJnPl0
9jgVXb/INH0ZlNJWoqEHv+LKwKbFnri5SqXD6EdLuYy/zSv+dQc+7/DfbF4UMNQ61QeQWZAlUG8/
dAD0TMxVvzX8lZkUpW3k2mqM9DWzWzZzavILesfHau/b0RQ6qiqFF2vOh6N1rSQJQuD5K8Mk3Vb3
rVVltCshzx7kiDjs+NBrPQMsWMKzHuvNOn317T296yt+EDF+OziL6qyqI1xV+7DUZamkIEKS/VUe
xyeerPlCF0ZHxuYbTT1rzfmDSEGhesmFmaUXsAmWP38JH3b+51dArceSzkorAv7+sNgqmpqWmuSv
4q7bq3J64Qf6pixT6L0AHLz4F6f7PHz+8OHSRuN5QUPJAEb0oZNKR7jGP86H61EE09HRnWC8r+LL
puCWr3qEglZt3aoxet9A6/GX6/umOMlltU4034mxgpsekbVNtkN6em/lwiJtd2XU3Zu5uWzleK0U
5SG1ytX0LDQJbn5y2gywQEwfTRKVlGM2MpXEMLqBgfsU9fVGgE5JSIbLauSKZvCil4iP6jZ5HBL0
qwVe27HMyQ1AKkgt3LhRKS08M6AwDvqnUkHP5LNqxqJCHkI1CWAj1Gc8hA9nlZ/KI2xVtBJYagRS
iVWFq8QvAIqM071csnya8n08ojmbxPuxBK2MZOUAugmBpxlss7Bd5oWwLhgxfavz/0+XSv81Mf5/
UCS6Mrdy39wif+N73cxTwf0TY8GXdwXUnz/4fRqjfIJfSSUuadTg3xT338eCMwAMbB/cPgiOM7j7
r26yZH4SdYV2sorc8PxjfxVR85fOCCNCyL5VXr8xjPm710PHMDI3UecGO3UUxdrbvkjpFZCHck1B
sogZOSGnM++yJfhWtPMNeZqe5MZ599ggKbK9PLvFW98DXvdVJ05CbEFtUq8mASNiHZNN8eZ0/sOi
d1YLvFkCsJ7MAQPsmhDa05yaHS9vX1yflERZoktcFDH5EQ1cjrVWiTuQHieQrYIrJt4jLQrJDpLp
qoBIGWdGa6tJfj9O4rgxkpWRYMqvCvNOkiqRCqK3me/vIUsngGcT0YbmSJs2NalbvHph9AbCqxiE
ToVhc7nw8dg7lkliCW773EE3tJKRjOlEjSF8m0bE8eKumPArnN/4b91y/3Fbj1m+/+9bj3fzmXfb
jfnnvt8r+idrDmzUDNrpFrgubog/By+GjDsFtyRtFjwqZ3PKn4MXA+orY3NYBnQD5oHM96mlCSgW
m8Rft9dvzVyU+Ub4cS3OR+Q5xNxFAf7KROjjNj6RIuBbfay9mBL5sPSqMWNTs4pFF073mtYW8ZMq
VFq9zLAUj+oC9oEWIO3JPfHkZwBJgRHJQ2xsrUDDEU2Bn5Xr3koTSJZk0QKyyONBK05a3ETUyIKu
Q3R0fAP7zIsx5GN7nWBsTp6oWAvvqwJAQz/4elgiywSwV/NS1EKr0stAEpuetkaiVRDZ815L4WcY
Izt5FwS7NO4It8+iV4HMA37mzUf6Dzfs+xIBvi7DkFnGAM3wG4z0/f1qSClMCVg2L15PlE65blI1
UdeJ2tWVsZ5qvwl7NGVFEr4mohfK3i8qlA/wcI6PugKxxLxf5ZPixbw/PilpZo3WLXyOpFiJYV7m
+KPY+ViyUEbLauj9ioBdxINsh9hxTEV21cMKoGaW1EnvlW2jB1lN6lVeKpV0gP1b8rWfnyMu4bfX
EWM77Lz4dxWmViy4H0VZA6EUMhJw4VknQxDHto8ci6jhxFQbhayqqtH1RzIkvGbz8+N++Gzm4xKh
TkWlzSxh7F/vz03Rjjk6WcV89keuObJSxCKp/xdlZ7qcp66t6yuiChDt3691H8eOvRL/oeIkix4k
gRBw9echzq4z43l2UmdVremK/dmAkIaGxngb9CEylL8486Ej+AFPItjkZCs97c2/xPLfj+oUSEVM
4TZItlwdFmO8Dcs/qoV5CGXBnQvx3YmbWIl9aEl1v7KQnPGyB2fY3JXIL3q3olaLeawHF+rHbgCw
xaD8eSD+fScbtRoOHNBDhKmCd3ksqO6sqRa68UFkWXKnxYtWrz6F2pohOEJ6CqIXbRgCtRuA+kQv
vYtpe3rEfcCV9i9v5fcCHcMCJRpY7rbTYQZKReP3YQGa7VZL3WXfshQbTn3ulWyz5eggwZUu5yXR
M1Pkz8//DqKwXTOFO/5zoQrC6XsRwjxdKxSeRue1QMe/dS7msdgWRDv3xdDvja3g7uzLFmsmuZvB
sjEQyEgX5rGVUUWRDxGX7jFti1Z3B1wjtf/QTmU3vP75Nre9/R/xFl1Tgfw/5Utk7mnZROwS/5ww
xoK2ddU6v84cW5kErqnJq48uFPEQwRQtJudR+rXaFg3GjtuXUubmL+/nX4MFVmajKtIgw6A9ILT9
fhtoWg74AUb9a0cmQQyviF6r3aGGNC7htchC4v6QG11/bauwI6Jq2WoPRwKnQvd5pwqi7Rb5MYmh
e4e423QdwErvf4Ge/tej8LuCOBbH2yCRQ26IMWyR3udKs7CdTLtVvA4ZbWEKHuMgG3Ov1rGU3d6q
RXFzTtxO/KxfVNtjzIEnqPMI9DDDaUGjU7FvV/Km67ZQ3Zhh+OZG2binyO40D1FL0tTuKRPOhETf
qdAuvHLXFAcS5LmQfv1F8P3fH+j3Ey+RKqKngpY7cAsa7Owqv488M7NTUzfJlzhEdyfcS/S5mYpZ
ZlBdhasRO4T2DM77Fj0bE/Az8zOcYDyU8KPZjiJSJ2PF39fQT4vqf85OSLAkIz9tgreKwPtpUc81
9mbI57xIzSpSRzHUCSYsXiGWa4Ht7VbcyaZmpcQ1L0uM/61GO3BPwLfRQ67WzLnQbVCtzyi2DtFd
UtKPcKgeTS3MpNog3LdsWjUpU4haXDg9gEiu1+e1iWo0x10sSXgLJaPPC+q7tOCbAhXP9Tlp0WbE
diEE34ce3orQVHKQ4SBQmYvN9u7qGWGW/qB+Xj5NcmexoKbmij+Bh5zLnYOH33KDUYZt/XUeog6y
QTppb3oMBHK4N5T+M7hsTav9du/kWTtf5AGb65cOIkLwPLkTqu/HOMnJMybV9aQof44N76Mmo4+i
Rgx9mFIyMJx3U0NkMGChVDYvK9wIVMZmKgiSyiUiEw1CEsoSKP58xffRyI+JReBbtqyUvfv9FQft
DmiJCvtFrGabjNYEW/jzhxgFzFOE0Ev0klXip0uvb8Yhv91Q0szTP9/Gls7+FhU5LkbURKi3/wTq
iXdPvorJKJQ722cA8O0IKaY3ofOjV4UiGhX10HlHncV9eT8NCaJ+UNvCPj/iZuFTlkpi7AJpivm5
um6yJHqchW4SbMKsF00PY+K4wK4xFu2vmURusatcOJyoPmc01Vnshcs87KeC7OIyq+pxW/nAQcQH
IOj4DEGX0GKezn9+4vdxDSM5QIkcjcHBkuJzJvg9DNQRdl5WDfHTZDqXJDbU2ieJRbeTeQtDOggu
Cs/OTNu5TgVfcipwW6iL5Dalhamsnz1mc7R901fokumLUvpiC5FqHVzvhPy/HMozKB5k//FVa7ec
2luSltUZe4pl9OdH8t9FNrjO4KQ4mvyEDUGQfXesVQLWX191/lMyFoK1Ncp8u4ER06Vt6f5cxygY
L9xbVszbEidWbiFFS3Q8vzqFRxrvzeH2rV7VQ/21Sas4uChts42DwuUXJiXUqOUaR9btEZe8xfyh
dmItTjLRkxiwAu4kj/uXR3uXZfJoKUx4WAcbWhT85LtHQ2nJi/EsXp5EPm2RatSKqbU2a9l/G92k
xgR8GXu1PqM6su2PrdN7vJA5aoHdH9c28sb8lArH2CeyVM1wWOwbmH1IHBNNutJJmWIBwPstuqH5
z1P70hLWRjISLliOmcu/OGN5DEWbo9l0BwEP+fx92Bhqpbsi9QGe0jDfxmcLhfXXPw/CuzWakC6Q
XcXU3qjqgDt5t0YREA+iJVLOp6mNe6LDW3rrF/Rdaix0/AKZ8j9f8R2kFsDuhgcjsadmxP/Jmn5f
JG7Vk7XKOf40GI8ZMi4Aicszez/jE6CJ1ofHzDr9POyiRiwMeDNlHSkLQY9Rsnpuxvs4GpKsOmVj
kBAMWJDTg6Z1yA7QOiz8ccZh8e7Xa8sVMqZ2NzdJx1phFW2vI6/n7UU4VenxJYUDPT3gdt1zJ2GN
ZudzHY3bOfXPz/5mcPGPvZiH3zYBgsSmPf7vExXp4ODk7rwgPLxEqLGNpha0gCyMwruIBo5ejqrQ
kQTKREMR+xOtVamu3MYIpHOoJivnWuetE9xCSI4Fsq79nH9zy8a9sJkJokMdd33zHariqh+QX271
V7t6jf0QTJ4L0jepINRL5D1FMJiThYg23WlVZHNPH8VtISi6Go/ErtOouVXzaBCg7udErbDyukmj
KJqjycdimFZt0eSeHahE1Qk0gQkeo2YE3LAH4WzwmpGpLUB89EuWj5eoI5KZ7eO1sevKsZapKC/n
GvPynRpkFZ2mNM4p7LXOvH6yqCeXz0i45NlBBKPv7RfOpz3FrBwi+CEtfVvv87DJ0QMSIyRUaJjX
Wdq57tmzXuGfcmdICvcIY7ANnpZwymvnKcUeev40j7MYb51hxBebHSM230MdRfppjaccRLbsafUP
HxGUaDCkKKlunNY+SJAmRg5B+PRl9Tqo5NUDTtN9ByvVT/OBqbKoH/SwrHWpNNrBqy7gxqkwOXAO
CJvoDPm2ju7AiDg19mDRpsNU/CiSToyM8gyCUQe3q+gnpvTq6UEWH6FEjJF77LpAyvgSbnlZNDdd
ONcKy94pH/FPtmGWl+XJ6YO+jB7CUev+MoJ0licn5kokaviOq8u23tC3taguO0GkxkORaZzJL20O
Y7wETtay29BEtAEBdpJQJz73jsGwA8ZYaB3whoK0xbszkqwr3Y2LSOboQwNtgy/j2zedskT9bwc4
Gfw6zgNDoF5XJPj86aqKtMz9C292nDjeL5iBmPg8d5UHaSOEMsu+6IYO6uA3OUrijvg60wKE+V6F
RRrmHxaqoDK+rzKnss0proXjy8vaLGkyfYgqEaK7oNJ0y6pjPYZF/QwMg97mNUIgAyPl0OPw2lui
tirCa0dk6DfceKUqvea+qmyVZEdbEQjyI/B9wb0TsrZbWiZkIaHk58VSqoOLuTCUW6y5nZD+We53
XK+tEAMGO5IoCrAcvRlZP0GsMwJkFxXbH+H+SVl2SqVbTh8UA0+/l4iDi+hUFXYbMdGMNV/6oRid
x66Nt5AfTGOexHv8GHsmwNqRb5zHVKPbh+Dkz0ctcHtj+LAE53/sJTinIkRYeBwyO8gKvBcPjU0/
/I/XzNs4d0FaUUtyjIPzMXq+dVIEP5TiQKNOGnNR/ohNvCVW+zIpQuPwBgOjzPNYdQbleK9EWqA/
F5DVvPk2qWhnp3RfcVJbHyNmFlcQ/Ei9Zs68TbBIO9ubDxeH7zVpuw3NNHl8lC02UZZ7mAAT8Yy/
nof6tVCvFNwKvhfOso8e6zDIUrEPLKJe0BHiwmMsfs2ebEWrjPZXhfTmpgRLV5nBMMwaNMzfctw0
XMPtX2II61vhltp5/DXUztvH/2eQ3z5HpcCvb2MfUlu89zpsNl4h9MpSn8tOLDy08tHbB3mF2GLp
PnIAz/t0BwV4e1H9Oo1MNU7eRueXnZcuVOk9rJmW6EPamp5RmnwYljlVWGpsek+ZAzUAWmtIJdhd
3mKOxxqNMQV4Td9GsJesIOLa2zMVNOwXtZc98rbexYJaJb/mvr3at+kRwURlfKKg5DeOIX0E/iL+
VIh+nnJPb5cpgiLimwtibHHxtDqoRo9XPKnYhvdtIq1mMdwlD7n9Fa/UA78nwlgwu4ax2G79bUCd
1a78o29wHo+Pjht2dXW5wmSfJbRxikjuEQG7njWdomZP5WOwvN9yin316kV5x/QZ0I3bHp6mKdN1
oJa9/UF/2r5glZLwpencbTm0a7jdf4dscGGfTJM3m3JHDkf/EQi7lwvUPhYYM9cgRra5AjE9HePz
ryFHFFNzOzOqTPwRdgDEwHaQemr2+clTa+Q+kblVCKlKhVhRuXeHPOPiYYX7Z3eAl09ts6FgQMmG
11QYPFrAifgHw/7K9+rFRFVyqkkW5+VKpEOD8cIYoDjdIjoRNMAcMhju46WXeobPF6Ma+ELSGDZ3
rTL8d2ktdbvQtR6lIkUtv7mb6jGjKGA1LhOXXpH303PUZTOngGxZt7kPbCeiSDwjTE2ESSAQmOTY
tGyx7XF2OsSHL8OUrWr+4kZzRbzJm55e/MWvcjL66oWuTqZoOO9+W4IhEOICowWG4yx+rhnVJw0D
NmS2ztZnAcXJjk8KTw0bXYxvjz4D92WIBOjXmidC82MIMW5zPaLcqINt+EAbb7OGetU2xd/qp8lQ
W0bAM/72vGNZ+nzRTHA+r0qqj5ui8EpdOQ18wCE7ShYLauJCeppPRIu3nWGn0AzMq7ciy4p0vs5O
plM68y/zTK38jfWt9JZxLKdqqJDFpUSZobYTvbQtZ6duPzYUJsLrto629TQGeBKX+7xORkKlwIaS
PW9YiDTVibPeNnimFFupwDcJQo33VdPl/LrG3HaWXyzpWeZc2WzA9/ouFfQcCwR+2O5u4zrDwu5j
QBlryY44jTlLcYqsDGHMUrrwomAXUwSKXoIcDo9CCtxiibZbUSXiqSLU0RlQJB+36aZ97TH53kYS
pRsq0aJ0SzFd2TVss/hjvRrrPGqSaaoKq1Rp9EK8ZX45VqL6cq4Cd3uGTHYOwZ/j5ValakBo8YX+
Tm/lC1Z4AGNeg7mJmrsoUnLBWMLvh9GBZ+9Vc3ZkRxPAP4eG+rezTxov1s9UJG09fnJzVSFTn4WL
KOYHG5PbqO/phMi2/2XAi0S7Z12jRo03qo8L7/MaGB8pYMPuMHPY9zzkkXZY9qTGw1czbasU9iff
pGkLTonO1Hz49SRv7xJ7bArE+zCExs5j/Qw3MOC3+Jcu+RZNyP63xYubwPYJhJQYs6xC3RIrKM91
+MSSL9sHM0F1oj1yct96G2WTSZZyTraY3a3j4uF6w0LdViWubvzk15QlpyQSQb3ZfvRWgt/CqZPv
9bwgj77zfO0mCJ7Hue0BWyON/xIsa4ZNgVXdtspzZ93KgcOGawQGSFo2XqrVZX4HLv2HO+qW253X
JZ3Gl18XAuTGlqaYKs7j24kNRaA1RiO/kyb4WL8FrPqt0KgSbytGOw1qP9yjjnQQHACqIX8O4iky
zqMpQ8kzj5Yu3nRVgrJlPIpg5hrx1Gy3ZX4uOHQ42UewTzTbIpf+1mY8QCDc5mScrT5sIszuunZz
b29Yjae3AaEOvAW9Oom2FCsYPKe6LnzRxMlfCl/vDvTUcogPzGB4w/Cs/lVWLkZQCtSr/cei7yPu
OsaQldVg8bm5U06wrSDcE7fVNZVqu/e/nO5+r3dtlwcoivUVQE+g5u/rrBhE9I4dYkpVb6ERx/dt
XXEOYCX9+VLv+kKsJgQRMQkFqyH4b7Qd6//RobJJrZKMVPJ/5giY/r7fK5kFwYc4pWdFREZLji+m
rHjD2IkEvLJfwfHP9/J7CQFiAfMHnBcPTzucef6uLQRRxad8W+WPgHIJYyWwK0L0MEAVRwWJ1Plv
4/zvC8Iw3xC5gGgpLr7HttWFdvHBcrMHNXdsFHnNjn+J8jhh7tfK/vMDvgfT8YTUbvFP8Xxog7Sj
3hVJ5qYK8m7EE+lXxLDFuhXtl0gsYXiagyGZTvg9rvqjsWKpwG51WzwXmtDgDGvAfvSXO/p9pjPm
HKXwRqY1CtuUEt27QuOSuo6NF6EemrdFZcnrWOOzQSFOncpkKnkFRWAWViZY2m1HVE6x3UglhTLr
flKc7E8h6vKhu5sJLcueUK/4OOsj8+7KRfioE9u3fpZ8C7N/foj3r5EXF7hQCOiYeJ6XvC89se+q
0Z+d6a4Y6i0ygbjnDcoh7MxHdJ1N8BeQ3v/reiFSLjBbMStEYOD3NRPPZCM+Ep1A+39ue6gnIcCH
ZVkZ9js9lPn/V2kN6DhuEAmVRQL3xjp5Hw6ERWKvm8qK7WbLgkmSt7cRIxqD18agtg3jzwO6Fc7+
b20JWifI8s1pEFAKnWL+/fsD2mWdS72G9UXcORoLsbhtY/ESaRbM35bgvy/Fq4PPG/1UiYBd8/ul
2sxvF5NH+cVbKoKFzdbUROy65cufnwrkyrurUSvkUtBCQKQRQpL37ULXpS8Tw3s769V3i+Hoh/OG
RjCgbU3/X+Qj6aHv+yGntpruWqhYXgSbJh/hz7BbA8HJAWdLKj83fkDtwb1vszDP+4sNIB32d9lc
1t6MO4dPy+nLAEyUY5Cu/KBTSOOY1R/3IOoj/IgSHVJquxGzhyHOffrWz6sjDiMCbhxGRfMtnrlT
CmTGTFHpUROpgGpccNDAbOWAi4TkVfxKUGKHXyt2GFdtU4EMPWGziH6GsbejRm1dQrctWp/QzdFw
SwPsBHbauejR0WnuOt/wAVKsyMR3uBRvyZzzltug8kJdZedKqGrojcFj83C1QL6lKw+RjJvKQOR5
K3kots0CQ6eficzPqUpnzTK+q0q2TRxVLaEuOVvUkX+USc8l25pTxXTl0q0oEdOY24HzFPX8pmqe
BGlvKu6iZUwDeVlFrrMVA4ZJU2dd3s5hqV0GoQ5FbdDReaACE9NlwARhTHoMpE2fWxx7FHK8oX+f
qlTG9pgrCPjqU7ik2Ad+ot+wdbTIAVFRvevHgSbCJ5RzoiBHpSkATnAqtPK8at96JJ3/XTh6DslV
GM3Wf/HCeRmTO0iWmfzYpWlVI7nWDY676R5wXhr3aKvQSz92qL5F+KzP/qqXnetQmZhwNgDoCLY+
WDJ7U6fDOKw72tG25DSdJjgbz2XhDufAbUb7GrltvRSHLCDhRgcqho38uaPy4sCjfWu5/YpFin54
HsFiJG5XJ0SFIx+Pybc8i8L3licu3bhtOm9To/mZDaLKV3Nk0ymIGNyGtBu1HpEs72Nuw69rf2dr
RIU/EcT7BHeiFKpZW4Y5APk8t4/hUobVYSltdi6DSVyUrlgvW5xaLqhk9A+xjjZ3urC4g6DSuNSM
J/0pY1JfBHnYDztWX/Faadl8zmGNHTqzMcWyQgcnDruUlHz8VxPpvvQ1y7GzMrqJbIk5SVAUvF3X
0acqnoNj1Zfmw1o1o3skK0cocnEhP9ZD1H4rpHn0vUBe68DJr9tpgCUwUIIG+5JfTD0CuUVqk4+x
LBR9fVl+LweVHRqIWrsl6DAKyFJ1lax+e1pwXYV6IEO8g2qIYPug6uKT5U9eJpzHXvXcmzO4h+y7
QvDvXM9es+6WFAdOtOj6RxlQm0cIE9LFzhF9/oRoRvK1cTosRIRpP9nEL4+uP7pX8NuKEksgR9wE
lOlOehy6Hwg/ZR8pHkLFLUaRfvdo9XCe8aT3MPkVmiBywbvKG9oRn+qAggOh4DCgYn+FhQ2yS2Fr
k30Wp1mRfC4nP10uQSCYb4MfVN6xN3LkmFO2CEBOIkx+JGMYtwcnczTCssARDoE3Vh/nCUvvkF79
dTiMnsKKqOi/utUgb2Y0Iq6HyNtmaBZuPdR8slcz6eytC13/kuq3cwVNofAP0AOb7561AlL5mmAU
OIIr/GKlsj+UgyakX3rrVzQ7e2y9Mwl8cF0HZm7RSDQWPCSvD3K19XwVmRwLcteT5d3ixQRijlQg
zEUjriBQNvJKz0qffGn867BpoQ2I8Dm0yzfXZNld4LF8psGMaLAouCj53E4xDF0srIJ47O5kEegv
i5zJyVza2zkKnDUYCHRUyjzEasuI4Cud6X6HvQ/ioRQKdr7bjh9nr6s/DsUy1gDyx/xJFYv6rGfZ
+juozNCCPQ3EveL+6Lgm1NxYeHOBTw0uKfepPxTNvlun6mvVyhVFCbd97uBK7qScvI8pTYRL6etk
bzSmVQEKjV+HJJpvEHHWE22HwHDRbNxlxlGcSE1+EyVOj7koxOSv2iGpOSTkZxWeg4O6j2wExdhX
UQRJao0vRq8v7sHpgO2whX7y+06ecfHxzpWcoq9aZE+Wc/ITTjlrAl85QElStfmPhQE5F2NszJE0
cHkcdRpmOx0oOrY1pl9uMU2XUVrLsyIP9XZ5PKRPaTdixwh96lOls/51Wqf1h2GCY9XV+7cBwIKz
y05xULMaHzf3ol0IU/LG0UP9srow2EXjZSCzKCffFYsbsJfNRCS3QvyNXbuOLmDrYS0+dNW5Do1+
AtsluP/Jv/LcTpwqdP6/UJdT92lX6AtvadLHttXrNeKi6jjHhFyOwW151wXueKVNYO+7IdOfNLre
30Q9ERywq5nugqVl8VDT+uChTnoNRdleYj+K5VJvku6cRTgwcTwGYUnZI71cHZ3d4J6lP6KtVjwl
5JBf1JqMn9jw8wsWW3y7es4IhikqT0iDhjd0uD2xH9u0OSS4XaGfChYNyrHT3+NxVNzncy8VeqaN
e9K2Ul/kaAKMoMJ1vdE4cV0DVKqpDrT9p1yseIkUeTsfEdBILjx6fnucDoIPyZQLKvPa+e5kPhi0
myUM1jLdL+1MrnuIDSXt5KYOxRSPKAxj0TdC15DZjXVkfk+VpblzgqV7bkb9ld/JNwKc9zy0ZDAV
xLa7GTo0ApPSK6/SXvovxsmM3TeFdRF4jg0OhNOkzgVmIAGEQQ+nw6zXyQmN9y7FfSyRB/q4wbqb
6HcfknRtYyhAI2TnVmTdXe/Q779eHBUz1pFrR32j0olGjzdrz152gWo/iDlwPsbdpuIbzbrAXA7D
vYcqL6f2SMt3Ka7xQ+4RbtFdCAgxyzznHE+o9z0sSadNcd5SD/eQqrlv+ppR621eX9WcyXWz92Iy
F/RmTTbdUi2pBizuvPyTjdceqgramvjhksYfrEeKeD1yEB+f8eVeseDbOZgXhhGJU94BK7qYxii+
Cn04ANWnVSwZLowLcpypufIJdu5lEtAROKPs32GWPA2heUydHPVH6yOyqDGmyvKm3jtBOmMhAGpm
52OH9rFfsMs+24hT5d6Nle/e2LSau72vqePfxg3hFDEItR56KltXlY+JIGo89dXoLPNQfWgWJ0pX
lJnbzp3bA3Watt5QWtIP2w/jGFTJeFiiKsLQrzNDz3pIaG/ujbf47THwsFS/qQu6s1hzU+bdr+Os
UCRpFxo/sanqi64Mwv6Y0yi8rUvKpIcKB8sLkSPetRlWFzElsUp7l3WO+d5OmjDGadLS/Y5Gf7xz
wnSO922VwSGKgxpO6ELN7tmTjv4+YTpzEFou/rnvM1z3sJLyEUwlhSucfk9vHigaXodF9LBgJgan
Q5lkgeRBJB35QI9++lx+IwipJDoWspG7MFfenB7rFpGa4ihRvQjDW5xKI/NEM7fF5Uclwdd8ml7W
tcif8kK+5HjzotKibPtowXYcsyTTZ5fNwyVIRJr2V7xeN4vf3GkBqWkqkEeUSm4cDGCaMNTbsH3U
XRMdtI6WnUnKgPg6jS3+Wtl6ivuGzhV+6bd0GBN3782DVQdkducAq9dCPMYAiPBOnqj1MB+YMKgk
lfa718v6o1TYXh6HOM5vhr7rH40aRijCcz5ll1SNkbNz2jm9bPtKHfwOn89aZSGnUBfH3bHor+ss
dG4xTgmufUnTss/xZsMnNMd608+mr52BL7jOPiQwGG9Ne3DTSQ1H6UX9HfhBO15KbTNobdad96qG
/xpEA7LNqddmYEgBRJrLIeLhULN2vEd0JcvvqGE36lzRXztoFqWFTlrrO3Z5Nv8yqptDWZFfcAvZ
A7tOeTJxGu1NJ4vnqsy9Fypv8wnQTnruXezdYhlX907l6v2E99Jnt2ufmgokWM7B7RT7WfWlt/7Y
70LIiF+Em+kr44tN5VzPVYK/tgmuMunz0LlLhbucpz2HXfGh4lhyNVmv/FYXIkZyP/c+156wNxCK
AShI1V/iC748U3xHL5OYNsudqFx1G2UZGkN09u02CYNvAULQLml7u+3asz+89tCjS3ydSxqhFJP7
6LLD5Riqjt7M52ir9BQL8YOCrtoQR1BmKqvwtpGD/1oUxVjjIMc97Komxjmy5u/uKX8xJ4pFhpdt
ZFA6HAuAnJpcq86vsLwe/yM5tRX7WgrhvrDxWo2iW2JxdR3r6DDiLH5RqtB/2nADJ2+dasQTF0d+
CMO5ejVTItkeOHmeepOBhuqzUNzQutPXEuNmONU5Kc3NPBj5WvvjXO4HyozTrpya+ds4LqwVFiXn
NCOpYn6f6FpN6GtME1ajk7iiSJ0DmSrnlWQe2OgPiPpTdmrjYrwOFs5vO4d0ZDw0mXIwAlQtmF93
ncJnlMubL7Gc5n09CBRvXUe5d8bG3iPdtSQFFUQOt4tGWzRnhHTGK6JfZ4+zwuybVC4l9QTF4fR3
Av12Z49pKriipXVDPGzlBMMARAqTaB8UmA0E9XTKp4hWCmbZVU2Spo/bMXbaZzAbfXJq0WXrZzSC
u/qD33uo1nOqyGpCGvp6Kx6pnsmb5ey4ftUFHyIjYGzWnirF1wbYqNPtJ1Sxq+xEw6ye3du66KM+
3XPangO5M2vRDgY1AOuGy6Ggf5U0OwOaO1gO3bRkLUbPSeYLdz+YGdr+PYRoEQnUcnOTmpM2UpWf
c6hhPaLTLBXaKLBxRKd306z6aDzl5GrdpSmM0/53UMM8hccC/FPbHUNFr+0RRXN6L2cJUGrsDnoJ
HLe6r4yseQ+BA1wK4XVj6AFMwNx5/B+tk8Yu4zgg2H9IJVIZn1EH94vHt2KtI7eGw9ikW2nUR3VA
XsP421r34AW2PgjrcI2/50HmztEZXPXKelMeKv5fjLQFTPUuodDlcLLNKhuxRRCOx2dTUFBIbkYS
yvnOrVJ3CfYmH4yqzyvdLd4WW17VV68iMd3UHsJmNEt3LQyPh05UD8piwENjEG32KMZQltExAqha
iivX4EvSg0MqR3Iczg65OkmZ4MYKTK8/1KCQbn3AXKTuMiViYtlLEpUE53KM22XBHyGYqKSiJk42
0tjgmHdzgLSvtCBuUmoHXY8dHKlfcsycJsrogk1ZKs3OC1QaHONlFcGZvl/7LBPTPDmga8ad30M+
2wWGtXMEbdJ+d7uaLAv0e6HrYx8NaXGYNDiVebf6iubjGpnlJ8r+Ki3z6T4EHXtBHbi86d1M7Gs/
MreVtyztUYoWsNaU0giWTvNYpTOcYkUKF+9EJxe0tTpbd2c9okU+zom0SPq5U/1drm4G6VIHbbaL
2EdRGRfr8jCU+H6QIDhoGceba0BWyRAx1SgYWywJkvnVWbN5wfgkt8p7SOqyDg+27Lpv2qWBjdD/
xNGgW3GuR3Wy8hDp0gCkLkwB8/F77sxbxYWM2u/2a13kJ3haU+acWuMlgHN8BU00c4O+PyLbMlx4
Qx9/aaYm8IZ9nPl5v6egWOKGt8TY3Lfoh5iD74Zm/Az0AdjETktQdnswHWoiQfJ8cEUUt+5yTt54
+yny8NuZhhta6KKOceWJmit417jXALyGXAG2TrZAN/zNbinpQozFYmxnz/AWeDHxnCP1DbbuQslG
YSpLwex1BbDA3MjSjwZlfp5zlafIk/P9wss+BGmWpMcKbMUPB/ASxcNK5jcOYXh44XBpi49x1eot
6xJ+eUEGE13pIA7LV0KkWM4CC4OH3ooM61Qn/55rvDl3iV1n4GqZoTKyruW8k6Vrn5I5NPfohxQ8
AjQ2usNx2xNNMWQHuxymDx7lQyS/qt5eehQtyoMFG/Mfi9/4jD/LEFzgQVABT9Tho8ry/jT6nfs5
0oOHkAQ4xEI3Kwj9YcW1IkEFFfkkvzwgFjlB6mo6APKIFKbTZR5p0GlDh3/hLs8sPHmbopWFnpOS
e/y2F/9Eh4g+K2Tmcjjkk5gIvQ58h3I3yhh4ocgHRVLQLcOtMNLc5L6HzL0b5jLGFaKRn+wcj6CO
x46nBA0QvwS6SPJdSwL+QTlbxjskAQrk5NQLcol1lgJHqVVZHNjQK5BXlEvu15YKwG6NpIyO9QTA
7iDctjyuauZ38hA4HbCRVh4mIf9rh6I7+ght7O0YLl9iosV0PY9YRB4aNSUPQ6hHw+XCUHEgKKkC
tX5/K5rMv06Kpo6BCWWosWsvS68RefBfEQ+pr2ZHDvdg9VDNKBP/K6wY09FnwBYRs2YMM3CaDMrl
YOxSQdnXyZgdkaNNGuKvFs115flLeBojGz47WSHnOypXSFMA5GiXHbor3pcyBfGABryn73oQJu4x
tuHCoSD1YTWozA3bY+tVxac6nLXds2+S1ZGfHwqhVbKNW/TBCksZWvh9dpc0rfisQFlgMG6aL2Jo
+8967PsdIjnUHkFUApTKJ6Z8o7/kjnVzcqvZwbps9W61gd4zUHd56XLjXOqKRX3QZR1/GA3qaWOI
0gMn8vqGukB84WRu8kzFGL+VvMujV+mjYD8H7vAw6cW/xC1o3Cw0Ertla277f7g7l+U2kuUMvwpi
NuecCJODxh0RPieCBCGKw4s4AqUZz0ZRAHqAJgE02BeSoMMR3vghvPZqFt556Z3exE/iL7vRFKrR
AkhW+QgWJmJmKFDV1VlZlVmZf/4JdGZGiKcZhq23tCeeNY4e23s4TlOv/XA8q1fuJu+plvWOAoJb
RwGqXuvcVutxF/fFOZ0t/DHYwHvn1/GnxcOv7U8UfM9pKUrpZP2mO23B1w+sGOK3ei360MLdP3Zq
n5y+DwL91zJ/pX6494DggPzT2KTWOn8gyX88v4vYda1YAVCOLudxeUEb58gvO+yDx8s25e54NE5t
eow9gEs4boXVo1YTcAp/++z+thL8ck2w46j1wEXlFrLgx8OHseN/3GtNar3rcbU27dSI6p/M5zOH
VBhIy5tqdbAQwtCge0N7+9ugj4G6md4dkQOniulXbrT+dA5ZW+jX6u+i6/Etp3wINS7YpOCW+mdA
Ag+L6+ktuQYSjv672gIoDX12KtRqVI6qfvkhGp+U4/H0+vEEIPci+vDJe7ivDyAa9G/eXvutaVTr
fKoF5WjvqHUHX1fA4XUDmoWcFviI67bjNaAyim6dR9zGVnlBx6ybRlB+OIkXD0Qx6bL+UH9Tq83u
W781ZrOIQ+V2fkOfJs6x+rhcP8LPA6dwtLdojGCFvK2BsQKOjBsPqmpBLTSbBhh7rQ4UdDz33fLt
3qIZ0ma+DFCvG87v6XdMxtIb3YAWmo8+CYgcHbwlDTK6Hj2Wb3++q7YirjBe9aERBB/91v2nu+sj
ErEt7n2UDEHAdHF97YexfxTew1zldMvzahze9mMaSjuQO16PoJ7u3Ps1XLLDx/mYk+HtJ+qZr6UZ
wELepNYYldvQT48e7pq3v8R7dHmpH3qfWjd8Bxa+2Xg43YtCLsyn14vw04ReQDA/Ne/ebEnP6QUi
IEwpoIbWDh+TrPQ6r82szJ3j+mHeHpSvqSJZZr0rjZs66aegCovI27v71t1s2ilPa0GledgMJoA0
aaFUxgpHtF9rfrhOEl2b56Vne5mWkERQrgqlF8lDckV6htKr05CxPvKawxtaS+BeTlPgB2RVExRx
zyddtiVRqefk5YmUcSMNqR0m5ZvvEEjQsBWVqZdwp+kT71JUTbU+C0jNh81xLQYEd1d+2KPkw7sm
WZkuxYuYGJ7BE/fNyE+WLyLcJLSIov/0z7QHpcMBrDNRmPGCyLcJYfmV/7pf2jzQsvP1lh4LbZRc
o4dIZpRMd9MAE8VbxUO6Nzg0zQWiDys3eevk80OJPTdafr3XcPYhIKBKTxo9yqeSPHBFQl+TwebX
S4W5+Xc2vYH71Bdcau7NRFDdBwsEk4w01Fl991ZrP4EK0RJ0117aaRm/dWVfOAjr1YYw1cgn9/LQ
tdPes879I/3snAzAMJmuPL1AoCOivTN0QclHl0EDGVWghOV3UuWv7poeSGMTM+Vv71fJTNcp8Upf
Mb8HHLoewz8CG2wqIcwXD9yh/W/hBKwDR2qAqCqUQKO9D+0JNZi0CE8+6QN3SQLC6GOmBTUUvQK+
TfiOtSOwsQ9EFdWoLtUj1bcdevkKGCyzd4dZldtADdKwp/XVRNDab0J6Aw6Pg0A+OygCUxlU2/t0
joHXWPggVl++3YZnjWpxbhCpcHbOClSEtNFMAVocgUlvkWq6wDlL2KjtQ8jdBiyVmcKdOwLTQzll
AXnyS1/iBbbYA2mvrFQEXEJW1aAB3R6ckfS3WloBRLRbVkAU10gLKsIoWAWWmuo5VKS6CFrlfeoa
IDlyhPibz+7tBIdVM5KBUxV/p0zlO8Bt+eRk0CjDJMdB0WjA/yaf3TsKTSXQRNEr7AUYWQsl4CCh
KtB6QuzZ97u1EeC7MpVBeR9yJm59LHX2jtph4Ah9eRk57d4WML8Mch+GZYKSj2JvoEFDKmCGDtj1
VDg7twUoJzJUAI7CdrUqyQhUaXXlgd3gJxBF45/kGTvkB1bp3WX64kICC50eir/U/Jw3LGawRhvW
WnNXgyHivxuZgEptn7qMBr4APuXq2jeFIBeKXBzlHVV87qmmL+/sc/hz+ElIVHt5Zx+ubFbdWSpG
6nDvkvqzLdOjyMgLBApPkjS76eQdYdQfxaAa6kusYLeMX8PY9nHfIS5ehgMgpwHl/SrVPZSBLR3E
nYsCNNLglMHy1+lViguMddPfnRgwKkGUWBj65bNzYTAbnq9s7cyor3m+dS7IeMZS2JV6vjt3AaIT
m+HpJ6kAhwo5EDm59RfOZ0IgFPCm658amR06/aRtgpHZq1b24dAtOxzwT+u7agCIAdAx2hG+vFQE
O7cFqqbGj2B3nfaTXGyKnZ+2NGmVCmpIEpPPzmlB3TQMRqSXWCeV01k6IGcAWzUJk0gX0KUBTM3N
Tm0EUwcQHxgXiBp5jrvkkzcGDYwBrHCESp6+3y0nYHk3MTCEjX2iirBJ5o5BnEAADlQH7OoGkBye
0THo1Mn2QmQNHkF/9zbuD+FhAuHLyE8aatohzXeWXonBsrdJhXP619d8v0ry8kLqnRqHndv2jnkW
hG2Ph8en2AA2m2x7pEPgJ5XBzt2A8N9Mtb+238ABpoI/F/eQuCebHtu/sxkA6cpgtPVbdAKhb0LS
tyZZ4ZwTSPy7TB17XUBqyWf3NkE9nZLBCUAnxRpxJIIf6TvmLQAeMqmgVq25q6cgiXpDPSAHQCCl
DveAbgG4BGL2gKLVdjb2XzYOgEiTTWFCySx83vfBRW7BkEV8+Ek/dsv3qRjHQOkmSiaQKId0GF29
AtGaVFqDwmb3BSm2Wy/PysCtAYUNmVrglMAqjf0hDgRxBMvL9c5HRkgL79OATLzlpVCS3bdDbhFe
vOmB0NonKMi6Z55BzjBwNW6AXCUqvHSLX2AYniGoJ7wlUNPJMEFaem5YBMj82i9kIMP175cAw5Ph
X3/gFaiNqAjMBywkwS5ym9pfFCBmOpcUeig//23gx7NIkKEjKq8SUNTKl/+IIVr5UfvdcO2Xl6JI
Jrl81uofdQXvmL24NrHsm+wP39KIWAWD8SL5YrF8xws1Be15MHUDb6BmpZ6a+mq1YZhg6b5M9q8/
aLNd0aBNox+6wTQeasNKYMZ02B717lN/VjoJJ2o2DLMBZdWqFobv+AM/LP351HUn3mz0l6LHiFE1
fYsLHzIeN5jR2zDw1EwVPUegLKbP6cCPWji2hXd4Q1lzNkMRf9PGmO4QfY3cYakX8Z+w5P9eSoDf
sM14mi4Jd5ypdN4E7mwwLl3CRrY+vgXpL8fv+XG62Chs6WAWsR8jb1A6y+tvi7PS9JWOYzXNRpFF
EVCG6ZhvXRUMl1qUtjQfQMygJtmfaZvQKVt4i1Mv8Pqg0rO5y5s4VVwQ01fpjAMP0jAVLl8nGzF9
gIWZX7j3pY6auEN/pusrF4nsYYUo/qfr2qYz9cKL3WyUZMpNfFJTmXyEFEFFcTZQOi4XetNxL1Qc
6KPa2LMi4N9cJYd/NsVkxi0L2nHpRQPlcSoXGBeokbLnvX79LtU8ViV5hWMo6F3tQHMkx24q80sE
o8tcohemo2KkwrGaTArlImFG0wf0lPT5fetO3Jn6h9JBOHBh0sfIy4F5JTsWJ2WoSpBmjDWZ0Y7E
/OFX/o2bkxpVYTbGnQn3Ziob0VGgYtmPr1ehq/hOTbQlJlJnPuwvLK8XJgJ/E1Niq09c8JTma5xz
MilwNh+1M/Hmc5cK22zTZkOKwOlrCBcFcG6imKRxalwJs69fvwBal12cE1rklt7F0WSBv1i0QQrv
oZuFWeTqP1VZrF9c9Oqpl3+vqWi95XyHV50OPrZ+F5EM6eZVSCOHm8zxceC6s7wlalswROcuJE9+
NsHEvgmOz3S+6TF7yZUwcFNHzruNXcI62dDJKSVBI9MnaZskGy4ZPWlFnZTrvX4LdpheoCal5QVW
G79ZlkzdV+ePr/osT6vDvazfd5UmGqIapMQ3ejHp+N9wA5OP/g7378Hvo7GaJY5AtriiTRa22sGj
G/SVd62vtAWn6SCYurk7gAXrc6hmo4kauuF4VQ4VC4I4X6jZVAXasDYmPI7x3lZHrVrwc2mtMnO1
62HVwlw7atr3h/q9TZphfvU0eeZh0gs8ue1Lk8N0KNFdSamYDoyt1z21mgXFfUvBd+lU/tU7eJ/N
UWZMoUP24+vP7pMZV+N8MAcifSsj60tH9tZ81J/UXFdfR1DVpgt3ughGi0e512RjJQK2ce1IQous
X5C7Xtq4fCSRrKKxLSjGqXpUN+N1kVjY12fKxy5/2XpO1UKo8lwNlL+2ReoWFPmcvedPcroscDZT
rTsnZufdubosBCVtYWC1yAVoIYI3H/jCnatJNkyyRWxEmS9VoAZucThDGFdMxXGpbtZcFSrqLQxM
1ov7LqEjbQ0rkok0nXSP+6uac2xkQ4m46WaW/fj6I/9qrLz8LYl21RYGVtd0N8sfGZWKhSW8Ut69
fjhTCmFhxnFwI27h2pxtnEgfHvtugTiEFcJUOT56bjTTMwsVG0fdu5AeDnelExryxvPSj6Vu5Ad+
FBdF5wEaW3iR5QNPiXCFYy/gkdn/ekUPpfrHgg/Rm5PTmiyKokO0ubfh+5x7w+HELXVVGGWLLdu3
BrfTpqOBU+RZt+Gl1HpjOMklFvtj6el/01D56kOBS1M0ZiG8grlSC8UCBd7kf/713+mxzk/HwYJI
DjN4q/r+VGWrpp2HxABgObMQxrjypn6wd+aGkXYqJl19BGFquq16LpeCm0zdwx+PPOUvuC95pZ/j
2VBpESBqrZtJWYfpQ4/8m6GPAK/UDddIb6qy9xCNoQNdDY6b7I9ef+ifqpgk3k02UGK7qaiAX8iC
I3Op9ibe3mDsqb0wjAueYWHte9y0C0a2cAadqXlEOqVg8K2G69sFltKjJIOVdAR+I8rxQhDM6vyX
f331j7pWcC2HahyQUNLka2HZOot5EGvnjI19csy1B7BD4M21+QqzmulGPwl0D8ZxLGyLkzBQrq67
jgXhMtfb7I2Ts6KyyW4902z95AfDnAiEpcBUrqfxvfI0OwthlPmwZ25fzfRYPBUI5uO+m+ZkIOUc
pjL4Gb7DIBsmWTAbSJOeiode6SBQff32C3t19qzXW6TeAqhVNoxMuWIjkrPMdMicS92pJ+Al7Yyo
SDGGqbR/wQMpEfrVzClcdOYj/5PLdSQbJhGK8B6azvfCL6F0fwpL+WsfrEHmox/7DFvqxX0ao3Fw
DrStWENXLGyaq3jWL/LX8WAoixWiTVMZHfTj0nkcahq5HN2CjP75fbfXff+xe/QvJVEegRqu6T/1
HaCjqw3pD9uglqdW2yq4ImP998lMU2QJguo5/gc+xIzFWcPU6gBcf0Byb8vvaLDXbwXS/V0wupm6
yQ5NijF07Vu+8jPN4hMEURsW9Pra8r9w3FwEsCK5yNw+edmI3Tjw59rVC3hhbW3zvWzQNEBelDuu
CvjBaMIHMSeSysVuK9xHDQWRBt4L5kzhrVS4mqjDO9kJumUswr8bPeMSd2GUh0RSV0oFGUSTNRry
0r2KVtX5N4m/AOqxqs+KVaAzKqeIVOnSA4m22zUHxBixgY3uxHMfdKgmAuPtJUDlbOLJBoUql/O0
DX0cPDFQpGw01M993Lkb+rQ+UlN9qTjE6+06RG0NaKiakHauq/ArhHiuRuPA7WtvRZd0+YeO19TF
01R8Y9D5uW/1hLMAFSkgaXEY+LupPoswW/QfgGqvRhtlNETI2KrZ1wWuYPrYb2el0uPpOVZqZVH+
P1ihCXcTXfHWTp2VN3rmVj0gFxwEmhXaGgHZjspKzmB9ro4FH/zQnYy8WAPX27ijHvohgk3QWG/d
4NGlY0Mupy8Uful+KFD4Z0qayatc8GLdNr98AQ/jyUgKWLIJyoatWpjukStQFO22Y+NachIgBh03
Lk3ZTYXbDYGf6kKwAfbvPLoS4czml1gWC7J9461BFm3AYt+owHeLbkwb7dEz1fcNkayB5ge2LOzo
Y6+Pr5aLY9hI0x7TIGIWuovVpZOSfFNFO6akTs30YW3IARirLt22hV3RCXwqeDT1hS7IXAhvY/LU
gSYESHjNxz0BEZA7HBwbdZAnkZrosxV+MlNV+MkNcgrm2AAB/kRg5Vwt9JCQY8MCnanoLqcNNqB1
Z140jvOuibN+RXy5betN/DtwHLoC1zY5n888zM48zvWICpfIzSUpbKD3zuIHFxRjHIwyJRPDAUlp
9uPrnYhzfzJEJtlAybg2ilTBO6kc2r1uYYuQPo70ydrI5X/lmgJVXiaX1wuYyMS90s8KG6aZ+tb8
wWYjgHlJDXM8yuUxbVQ/vCevn/OnIBMwF6/s6DwkmxiVhYGTUzOgFCgbS/YGjVSyH1+vEr15LpPJ
LdjCqNSQ9SnqzUZKpmulOv+eAm49n2DjktS79yJw+nk1pklJ9gavl/CHG0kWa84lcSIL4848qWM/
BVY39PVrow3o90ecK+Fu6NCQLJtssowb4yPPNFGcyBgodxToCm3jVtOj3EI3qjTbyl7g9asIDMlN
yAJyuU74Ge0czNEYx2hQUNct7YDM53/qh/6dJm1KFmuN9bjxyx2Zz/8m+6boakavQdq5QOMGIFr6
edB2cNubfLvQmqQ9vsfA2ggSFs1NsWA1DgRArg26dWG3x9UO/SgEE6sN69gYF5usmwwL++kQQOls
6GXqLCejDYhtZ6w0o2nDULx353F/QiYBrhNC4KWOwP9XJ27j0nFE+84B4AQes/15FjSQUio38HU0
y/b08nYl7ED+E+jVHMJpZXqdfqooTbKtsycZZSOL/mzM4jzTsHbU3C19dIOh5m9szHs9c+Sja49b
n06Z0rDg23ZHi3m0KgYbZR3dWxhHfM69SQERhvC0ma5nN/CiXAGUDS+jG409f64f100LPugV2/6Y
4kN9ZBuMI8egpLXDtWXh+nBMLa5mBrb7Ddt3dgEjio1LX+fzf0Vuafinkzvf02tbaHJprmin7myh
iaIA8/Byl+3M6+e9AsfGpQEkux+NNeOCk2kuBeabk4INkrRzgP4jFQ5yQEMbZoQYpx/poH7HysWJ
koV7zeugkbC5fAll5Qa1sIvPMaSDfNzNwpY4h/cJdkIdKu00LFjpdOR8bMixYebO/Uc5f6HDyFZL
TD7svtmPr7+aXni4+Nkwyag2TEYyqm4vHOnQZWo502N479ALwzyTlAVFfv/5j3gGs1M2z0QcNrJN
77mZ6AQvFRvV6j13MRi7k0kO02sjj7WEdK3B+yo2klkUFrm50CyNLDKpv16Xe8Ido0pnLjX82Wiy
hnSAyH40GJy4bx46Z6NkoQcNqaZxoIjMZ3vl67e0StWCt937/B9+6cqffv4jQYRcBp//czbwdAhk
xQYRIvhmL4eSI/5jQSpq9pg/oOELNh/4w2htg9vIHxInuAFvU3qjQs0tqtjIxUGz6+V8+oqNOv4u
cRhAzppLQDcucyH/tnYHqdjImf3mTfuqf6+fGDaqUNIzdH1/20jGHVIdfIUzp9U6gZY3l/JBf6Fz
19BumhBsuV1rNYkmc1Bvv099uzisoJnNI7Gr8xeLQR3h6h91gXSbE1yDevMeda2zcMR1fKr3S+9z
qHwr+3oCFffkToGKzLRMjKu0sTV36yhMwrxqd9V1wP/Lr6qwBQ0FcZ1NMfHobFDIXSDgQI1ibcbO
RnK3Z4bKLole6FXPznZ0VpF2btBZi5yMSWHGd5j5yIiwtQWub1edb7gSGf+f6WqsvsL/2el3EMR9
TbZOtkdf76JTOuSxJRPn9FAF/TzBv40njGJvop9TNkhoZLYcrPo5ZeF2L6FbCs45ULShbZSWdtQC
IExR4tYGmquT0w4bcaojf4pbqper2XAgs3GLEzM2GKygcs0zxNrASEHHP4RgNdZvcOsVW6+wu5Sg
axeApOWdqZvwE3qcW7+km5zpuDCIy4UlH16zkboTrEooUQktS+XYyNZdguOOfHH19LuhjSLmlIv3
1IuilHX7wr3z9BPEBt1R+pSzeKBHCis2ICsQs8+8oRomxuDK71Pglx3/SUjIBmr4iut5Kp8Oekln
lgJmfpotZc99vWFLBfXRo8wAJnrBy0gqPj0V1ujWbCQ3DiVGHo5LH71g5BUe8kmzJtON96G38QkW
bhaHoHdzmbWKjRtLh1sFDIvZ0iYqZSNw3lO6V1RpWrgTQp4XlboU/xKX0RMf9MjLXsFUO3FhovHn
PybudJENKVKp2wns8gLniifo8E2iEjYS/un2Sq1A6c9pOc9fVl+iSnHn1tDKqtvcXUYI/j53sLSE
29TtJwn+ZT/r7cK+FbtAUb26DUg0UPbf/UnWe2p1pRvSMpuOfI0GAMcWvRm2IxK+3bqn5fXf4boH
I9FEHcWxkSrwmbGVQ4hrc3U+NgC4h4F61COxNrItwmKmhQdtYCE60qAuF/W3QZXZHXCX0AODNnpC
LHuUkfbNYXpsxNDfqMnNV8HHFry24xjSej3GsZGV4JlK3APAQIhQUw3HRh2rEA8TPtHMt2Oj7dul
m2+1ZQEg8iGI85Ot2NghH0lOP9J3RFs4GB4yK/E1P+nbmYEiphJTo7D6NvLGmzMgq7+duT4rbU+1
ybzo+2VmQRzJIpoUbeDlNDe4MWtUFqvz3v6WKUowIZfMXiKbwMY+PK7PJUpTJxs03u/jMJ8it0H6
evX5v8k5L7TTBRKc3dX+ZgGfTbYsfx8i0FUtyhTDtvYXEel8h29ZwOLz/b1lEWnQjr3lFpVeWoPB
hN6rf/tfAAAA//8=</cx:binary>
              </cx:geoCache>
            </cx:geography>
          </cx:layoutPr>
          <cx:valueColors>
            <cx:minColor>
              <a:schemeClr val="accent3"/>
            </cx:minColor>
            <cx:midColor>
              <a:schemeClr val="accent2"/>
            </cx:midColor>
            <cx:maxColor>
              <a:srgbClr val="1E2A78"/>
            </cx:maxColor>
          </cx:valueColors>
          <cx:valueColorPositions count="3"/>
        </cx:series>
      </cx:plotAreaRegion>
    </cx:plotArea>
  </cx:chart>
</cx: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494">
  <cs:axisTitle>
    <cs:lnRef idx="0"/>
    <cs:fillRef idx="0"/>
    <cs:effectRef idx="0"/>
    <cs:fontRef idx="minor">
      <a:schemeClr val="tx1">
        <a:lumMod val="65000"/>
        <a:lumOff val="35000"/>
      </a:schemeClr>
    </cs:fontRef>
    <cs:defRPr sz="1197"/>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cs:chartArea>
  <cs:dataLabel>
    <cs:lnRef idx="0"/>
    <cs:fillRef idx="0"/>
    <cs:effectRef idx="0"/>
    <cs:fontRef idx="minor">
      <a:schemeClr val="tx1">
        <a:lumMod val="65000"/>
        <a:lumOff val="35000"/>
      </a:schemeClr>
    </cs:fontRef>
    <cs:defRPr sz="1131"/>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w="3175">
        <a:solidFill>
          <a:schemeClr val="bg1"/>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862"/>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cs:valueAxis>
  <cs:wall>
    <cs:lnRef idx="0"/>
    <cs:fillRef idx="0"/>
    <cs:effectRef idx="0"/>
    <cs:fontRef idx="minor">
      <a:schemeClr val="tx1"/>
    </cs:fontRef>
  </cs:wall>
</cs:chartStyle>
</file>

<file path=ppt/charts/style16.xml><?xml version="1.0" encoding="utf-8"?>
<cs:chartStyle xmlns:cs="http://schemas.microsoft.com/office/drawing/2012/chartStyle" xmlns:a="http://schemas.openxmlformats.org/drawingml/2006/main" id="494">
  <cs:axisTitle>
    <cs:lnRef idx="0"/>
    <cs:fillRef idx="0"/>
    <cs:effectRef idx="0"/>
    <cs:fontRef idx="minor">
      <a:schemeClr val="tx1">
        <a:lumMod val="65000"/>
        <a:lumOff val="35000"/>
      </a:schemeClr>
    </cs:fontRef>
    <cs:defRPr sz="1197"/>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cs:chartArea>
  <cs:dataLabel>
    <cs:lnRef idx="0"/>
    <cs:fillRef idx="0"/>
    <cs:effectRef idx="0"/>
    <cs:fontRef idx="minor">
      <a:schemeClr val="tx1">
        <a:lumMod val="65000"/>
        <a:lumOff val="35000"/>
      </a:schemeClr>
    </cs:fontRef>
    <cs:defRPr sz="1131"/>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w="3175">
        <a:solidFill>
          <a:schemeClr val="bg1"/>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862"/>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cs:valueAxis>
  <cs:wall>
    <cs:lnRef idx="0"/>
    <cs:fillRef idx="0"/>
    <cs:effectRef idx="0"/>
    <cs:fontRef idx="minor">
      <a:schemeClr val="tx1"/>
    </cs:fontRef>
  </cs:wall>
</cs:chartStyle>
</file>

<file path=ppt/charts/style17.xml><?xml version="1.0" encoding="utf-8"?>
<cs:chartStyle xmlns:cs="http://schemas.microsoft.com/office/drawing/2012/chartStyle" xmlns:a="http://schemas.openxmlformats.org/drawingml/2006/main" id="494">
  <cs:axisTitle>
    <cs:lnRef idx="0"/>
    <cs:fillRef idx="0"/>
    <cs:effectRef idx="0"/>
    <cs:fontRef idx="minor">
      <a:schemeClr val="tx1">
        <a:lumMod val="65000"/>
        <a:lumOff val="35000"/>
      </a:schemeClr>
    </cs:fontRef>
    <cs:defRPr sz="1197"/>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cs:chartArea>
  <cs:dataLabel>
    <cs:lnRef idx="0"/>
    <cs:fillRef idx="0"/>
    <cs:effectRef idx="0"/>
    <cs:fontRef idx="minor">
      <a:schemeClr val="tx1">
        <a:lumMod val="65000"/>
        <a:lumOff val="35000"/>
      </a:schemeClr>
    </cs:fontRef>
    <cs:defRPr sz="1131"/>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w="3175">
        <a:solidFill>
          <a:schemeClr val="bg1"/>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862"/>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cs:valueAxis>
  <cs:wall>
    <cs:lnRef idx="0"/>
    <cs:fillRef idx="0"/>
    <cs:effectRef idx="0"/>
    <cs:fontRef idx="minor">
      <a:schemeClr val="tx1"/>
    </cs:fontRef>
  </cs:wall>
</cs:chartStyle>
</file>

<file path=ppt/charts/style18.xml><?xml version="1.0" encoding="utf-8"?>
<cs:chartStyle xmlns:cs="http://schemas.microsoft.com/office/drawing/2012/chartStyle" xmlns:a="http://schemas.openxmlformats.org/drawingml/2006/main" id="494">
  <cs:axisTitle>
    <cs:lnRef idx="0"/>
    <cs:fillRef idx="0"/>
    <cs:effectRef idx="0"/>
    <cs:fontRef idx="minor">
      <a:schemeClr val="tx1">
        <a:lumMod val="65000"/>
        <a:lumOff val="35000"/>
      </a:schemeClr>
    </cs:fontRef>
    <cs:defRPr sz="1197"/>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cs:chartArea>
  <cs:dataLabel>
    <cs:lnRef idx="0"/>
    <cs:fillRef idx="0"/>
    <cs:effectRef idx="0"/>
    <cs:fontRef idx="minor">
      <a:schemeClr val="tx1">
        <a:lumMod val="65000"/>
        <a:lumOff val="35000"/>
      </a:schemeClr>
    </cs:fontRef>
    <cs:defRPr sz="1131"/>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w="3175">
        <a:solidFill>
          <a:schemeClr val="bg1"/>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862"/>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cs:valueAxis>
  <cs:wall>
    <cs:lnRef idx="0"/>
    <cs:fillRef idx="0"/>
    <cs:effectRef idx="0"/>
    <cs:fontRef idx="minor">
      <a:schemeClr val="tx1"/>
    </cs:fontRef>
  </cs:wall>
</cs:chartStyle>
</file>

<file path=ppt/charts/style19.xml><?xml version="1.0" encoding="utf-8"?>
<cs:chartStyle xmlns:cs="http://schemas.microsoft.com/office/drawing/2012/chartStyle" xmlns:a="http://schemas.openxmlformats.org/drawingml/2006/main" id="494">
  <cs:axisTitle>
    <cs:lnRef idx="0"/>
    <cs:fillRef idx="0"/>
    <cs:effectRef idx="0"/>
    <cs:fontRef idx="minor">
      <a:schemeClr val="tx1">
        <a:lumMod val="65000"/>
        <a:lumOff val="35000"/>
      </a:schemeClr>
    </cs:fontRef>
    <cs:defRPr sz="1197"/>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cs:chartArea>
  <cs:dataLabel>
    <cs:lnRef idx="0"/>
    <cs:fillRef idx="0"/>
    <cs:effectRef idx="0"/>
    <cs:fontRef idx="minor">
      <a:schemeClr val="tx1">
        <a:lumMod val="65000"/>
        <a:lumOff val="35000"/>
      </a:schemeClr>
    </cs:fontRef>
    <cs:defRPr sz="1131"/>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w="3175">
        <a:solidFill>
          <a:schemeClr val="bg1"/>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862"/>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cs:valueAxis>
  <cs:wall>
    <cs:lnRef idx="0"/>
    <cs:fillRef idx="0"/>
    <cs:effectRef idx="0"/>
    <cs:fontRef idx="minor">
      <a:schemeClr val="tx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BBDC436-C9C4-6AE1-E98F-F6BAB39B887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D08080A0-1234-C011-CC13-4F14DB740AB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12240DC-B67F-45EF-B21E-CEEEA74D0880}" type="datetimeFigureOut">
              <a:rPr lang="en-GB" smtClean="0"/>
              <a:t>09/12/2025</a:t>
            </a:fld>
            <a:endParaRPr lang="en-GB"/>
          </a:p>
        </p:txBody>
      </p:sp>
      <p:sp>
        <p:nvSpPr>
          <p:cNvPr id="4" name="Footer Placeholder 3">
            <a:extLst>
              <a:ext uri="{FF2B5EF4-FFF2-40B4-BE49-F238E27FC236}">
                <a16:creationId xmlns:a16="http://schemas.microsoft.com/office/drawing/2014/main" id="{BA4B8141-64D9-33EC-69FA-A66A6CA8EBA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076300B1-31AF-73D3-0614-7D1B989CC55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4866EB8-77B0-4CA3-95B1-441A0786D74D}" type="slidenum">
              <a:rPr lang="en-GB" smtClean="0"/>
              <a:t>‹Nr.›</a:t>
            </a:fld>
            <a:endParaRPr lang="en-GB"/>
          </a:p>
        </p:txBody>
      </p:sp>
    </p:spTree>
    <p:extLst>
      <p:ext uri="{BB962C8B-B14F-4D97-AF65-F5344CB8AC3E}">
        <p14:creationId xmlns:p14="http://schemas.microsoft.com/office/powerpoint/2010/main" val="2875864715"/>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DeutscheBank" panose="020B0503020202030204" pitchFamily="34" charset="0"/>
              </a:defRPr>
            </a:lvl1pPr>
          </a:lstStyle>
          <a:p>
            <a:endParaRPr lang="de-DE" dirty="0"/>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DeutscheBank" panose="020B0503020202030204" pitchFamily="34" charset="0"/>
              </a:defRPr>
            </a:lvl1pPr>
          </a:lstStyle>
          <a:p>
            <a:fld id="{7FF89CBA-2DDB-465E-9E73-A7E716EBA98A}" type="datetimeFigureOut">
              <a:rPr lang="de-DE" smtClean="0"/>
              <a:pPr/>
              <a:t>09.12.2025</a:t>
            </a:fld>
            <a:endParaRPr lang="de-DE" dirty="0"/>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dirty="0"/>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DeutscheBank" panose="020B0503020202030204" pitchFamily="34" charset="0"/>
              </a:defRPr>
            </a:lvl1pPr>
          </a:lstStyle>
          <a:p>
            <a:endParaRPr lang="de-DE" dirty="0"/>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DeutscheBank" panose="020B0503020202030204" pitchFamily="34" charset="0"/>
              </a:defRPr>
            </a:lvl1pPr>
          </a:lstStyle>
          <a:p>
            <a:fld id="{2BBFF2CA-3CF2-45E0-8F93-E0584FDB47C7}" type="slidenum">
              <a:rPr lang="de-DE" smtClean="0"/>
              <a:pPr/>
              <a:t>‹Nr.›</a:t>
            </a:fld>
            <a:endParaRPr lang="de-DE" dirty="0"/>
          </a:p>
        </p:txBody>
      </p:sp>
    </p:spTree>
    <p:extLst>
      <p:ext uri="{BB962C8B-B14F-4D97-AF65-F5344CB8AC3E}">
        <p14:creationId xmlns:p14="http://schemas.microsoft.com/office/powerpoint/2010/main" val="4051328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DeutscheBank" panose="020B0503020202030204" pitchFamily="34" charset="0"/>
        <a:ea typeface="+mn-ea"/>
        <a:cs typeface="+mn-cs"/>
      </a:defRPr>
    </a:lvl1pPr>
    <a:lvl2pPr marL="457200" algn="l" defTabSz="914400" rtl="0" eaLnBrk="1" latinLnBrk="0" hangingPunct="1">
      <a:defRPr sz="1200" kern="1200">
        <a:solidFill>
          <a:schemeClr val="tx1"/>
        </a:solidFill>
        <a:latin typeface="DeutscheBank" panose="020B0503020202030204" pitchFamily="34" charset="0"/>
        <a:ea typeface="+mn-ea"/>
        <a:cs typeface="+mn-cs"/>
      </a:defRPr>
    </a:lvl2pPr>
    <a:lvl3pPr marL="914400" algn="l" defTabSz="914400" rtl="0" eaLnBrk="1" latinLnBrk="0" hangingPunct="1">
      <a:defRPr sz="1200" kern="1200">
        <a:solidFill>
          <a:schemeClr val="tx1"/>
        </a:solidFill>
        <a:latin typeface="DeutscheBank" panose="020B0503020202030204" pitchFamily="34" charset="0"/>
        <a:ea typeface="+mn-ea"/>
        <a:cs typeface="+mn-cs"/>
      </a:defRPr>
    </a:lvl3pPr>
    <a:lvl4pPr marL="1371600" algn="l" defTabSz="914400" rtl="0" eaLnBrk="1" latinLnBrk="0" hangingPunct="1">
      <a:defRPr sz="1200" kern="1200">
        <a:solidFill>
          <a:schemeClr val="tx1"/>
        </a:solidFill>
        <a:latin typeface="DeutscheBank" panose="020B0503020202030204" pitchFamily="34" charset="0"/>
        <a:ea typeface="+mn-ea"/>
        <a:cs typeface="+mn-cs"/>
      </a:defRPr>
    </a:lvl4pPr>
    <a:lvl5pPr marL="1828800" algn="l" defTabSz="914400" rtl="0" eaLnBrk="1" latinLnBrk="0" hangingPunct="1">
      <a:defRPr sz="1200" kern="1200">
        <a:solidFill>
          <a:schemeClr val="tx1"/>
        </a:solidFill>
        <a:latin typeface="DeutscheBank" panose="020B050302020203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2880" userDrawn="1">
          <p15:clr>
            <a:srgbClr val="F26B43"/>
          </p15:clr>
        </p15:guide>
        <p15:guide id="2" pos="2160"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BBFF2CA-3CF2-45E0-8F93-E0584FDB47C7}" type="slidenum">
              <a:rPr lang="de-DE" smtClean="0"/>
              <a:pPr/>
              <a:t>1</a:t>
            </a:fld>
            <a:endParaRPr lang="de-DE" dirty="0"/>
          </a:p>
        </p:txBody>
      </p:sp>
    </p:spTree>
    <p:extLst>
      <p:ext uri="{BB962C8B-B14F-4D97-AF65-F5344CB8AC3E}">
        <p14:creationId xmlns:p14="http://schemas.microsoft.com/office/powerpoint/2010/main" val="38417622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a:t>
            </a:fld>
            <a:endParaRPr lang="de-DE" dirty="0"/>
          </a:p>
        </p:txBody>
      </p:sp>
    </p:spTree>
    <p:extLst>
      <p:ext uri="{BB962C8B-B14F-4D97-AF65-F5344CB8AC3E}">
        <p14:creationId xmlns:p14="http://schemas.microsoft.com/office/powerpoint/2010/main" val="33259845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a:p>
        </p:txBody>
      </p:sp>
      <p:sp>
        <p:nvSpPr>
          <p:cNvPr id="4" name="Foliennummernplatzhalter 3"/>
          <p:cNvSpPr>
            <a:spLocks noGrp="1"/>
          </p:cNvSpPr>
          <p:nvPr>
            <p:ph type="sldNum" sz="quarter" idx="5"/>
          </p:nvPr>
        </p:nvSpPr>
        <p:spPr/>
        <p:txBody>
          <a:bodyPr/>
          <a:lstStyle/>
          <a:p>
            <a:fld id="{2BBFF2CA-3CF2-45E0-8F93-E0584FDB47C7}" type="slidenum">
              <a:rPr lang="de-DE" smtClean="0"/>
              <a:pPr/>
              <a:t>6</a:t>
            </a:fld>
            <a:endParaRPr lang="de-DE" dirty="0"/>
          </a:p>
        </p:txBody>
      </p:sp>
    </p:spTree>
    <p:extLst>
      <p:ext uri="{BB962C8B-B14F-4D97-AF65-F5344CB8AC3E}">
        <p14:creationId xmlns:p14="http://schemas.microsoft.com/office/powerpoint/2010/main" val="988838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a:p>
        </p:txBody>
      </p:sp>
      <p:sp>
        <p:nvSpPr>
          <p:cNvPr id="4" name="Foliennummernplatzhalter 3"/>
          <p:cNvSpPr>
            <a:spLocks noGrp="1"/>
          </p:cNvSpPr>
          <p:nvPr>
            <p:ph type="sldNum" sz="quarter" idx="5"/>
          </p:nvPr>
        </p:nvSpPr>
        <p:spPr/>
        <p:txBody>
          <a:bodyPr/>
          <a:lstStyle/>
          <a:p>
            <a:fld id="{2BBFF2CA-3CF2-45E0-8F93-E0584FDB47C7}" type="slidenum">
              <a:rPr lang="de-DE" smtClean="0"/>
              <a:pPr/>
              <a:t>7</a:t>
            </a:fld>
            <a:endParaRPr lang="de-DE" dirty="0"/>
          </a:p>
        </p:txBody>
      </p:sp>
    </p:spTree>
    <p:extLst>
      <p:ext uri="{BB962C8B-B14F-4D97-AF65-F5344CB8AC3E}">
        <p14:creationId xmlns:p14="http://schemas.microsoft.com/office/powerpoint/2010/main" val="33451481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2BBFF2CA-3CF2-45E0-8F93-E0584FDB47C7}" type="slidenum">
              <a:rPr lang="de-DE" smtClean="0"/>
              <a:pPr/>
              <a:t>8</a:t>
            </a:fld>
            <a:endParaRPr lang="de-DE" dirty="0"/>
          </a:p>
        </p:txBody>
      </p:sp>
    </p:spTree>
    <p:extLst>
      <p:ext uri="{BB962C8B-B14F-4D97-AF65-F5344CB8AC3E}">
        <p14:creationId xmlns:p14="http://schemas.microsoft.com/office/powerpoint/2010/main" val="25131352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9</a:t>
            </a:fld>
            <a:endParaRPr lang="de-DE" dirty="0"/>
          </a:p>
        </p:txBody>
      </p:sp>
    </p:spTree>
    <p:extLst>
      <p:ext uri="{BB962C8B-B14F-4D97-AF65-F5344CB8AC3E}">
        <p14:creationId xmlns:p14="http://schemas.microsoft.com/office/powerpoint/2010/main" val="2104193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10</a:t>
            </a:fld>
            <a:endParaRPr lang="de-DE" dirty="0"/>
          </a:p>
        </p:txBody>
      </p:sp>
    </p:spTree>
    <p:extLst>
      <p:ext uri="{BB962C8B-B14F-4D97-AF65-F5344CB8AC3E}">
        <p14:creationId xmlns:p14="http://schemas.microsoft.com/office/powerpoint/2010/main" val="21490639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F9196F-341D-A3F6-1D37-BFE0678827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5BB1BC-6479-9ED4-53D7-75BA6F8298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44509D-C7CC-09E7-9260-D3F22562F34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B7E538C-48BF-895C-5FDD-B6A4417BD929}"/>
              </a:ext>
            </a:extLst>
          </p:cNvPr>
          <p:cNvSpPr>
            <a:spLocks noGrp="1"/>
          </p:cNvSpPr>
          <p:nvPr>
            <p:ph type="sldNum" sz="quarter" idx="5"/>
          </p:nvPr>
        </p:nvSpPr>
        <p:spPr/>
        <p:txBody>
          <a:bodyPr/>
          <a:lstStyle/>
          <a:p>
            <a:fld id="{2BBFF2CA-3CF2-45E0-8F93-E0584FDB47C7}" type="slidenum">
              <a:rPr lang="de-DE" smtClean="0"/>
              <a:pPr/>
              <a:t>11</a:t>
            </a:fld>
            <a:endParaRPr lang="de-DE" dirty="0"/>
          </a:p>
        </p:txBody>
      </p:sp>
    </p:spTree>
    <p:extLst>
      <p:ext uri="{BB962C8B-B14F-4D97-AF65-F5344CB8AC3E}">
        <p14:creationId xmlns:p14="http://schemas.microsoft.com/office/powerpoint/2010/main" val="25303246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12</a:t>
            </a:fld>
            <a:endParaRPr lang="de-DE" dirty="0"/>
          </a:p>
        </p:txBody>
      </p:sp>
    </p:spTree>
    <p:extLst>
      <p:ext uri="{BB962C8B-B14F-4D97-AF65-F5344CB8AC3E}">
        <p14:creationId xmlns:p14="http://schemas.microsoft.com/office/powerpoint/2010/main" val="42883352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13</a:t>
            </a:fld>
            <a:endParaRPr lang="de-DE" dirty="0"/>
          </a:p>
        </p:txBody>
      </p:sp>
    </p:spTree>
    <p:extLst>
      <p:ext uri="{BB962C8B-B14F-4D97-AF65-F5344CB8AC3E}">
        <p14:creationId xmlns:p14="http://schemas.microsoft.com/office/powerpoint/2010/main" val="38062817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14</a:t>
            </a:fld>
            <a:endParaRPr lang="de-DE" dirty="0"/>
          </a:p>
        </p:txBody>
      </p:sp>
    </p:spTree>
    <p:extLst>
      <p:ext uri="{BB962C8B-B14F-4D97-AF65-F5344CB8AC3E}">
        <p14:creationId xmlns:p14="http://schemas.microsoft.com/office/powerpoint/2010/main" val="2770675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15</a:t>
            </a:fld>
            <a:endParaRPr lang="de-DE" dirty="0"/>
          </a:p>
        </p:txBody>
      </p:sp>
    </p:spTree>
    <p:extLst>
      <p:ext uri="{BB962C8B-B14F-4D97-AF65-F5344CB8AC3E}">
        <p14:creationId xmlns:p14="http://schemas.microsoft.com/office/powerpoint/2010/main" val="6994019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16</a:t>
            </a:fld>
            <a:endParaRPr lang="de-DE" dirty="0"/>
          </a:p>
        </p:txBody>
      </p:sp>
    </p:spTree>
    <p:extLst>
      <p:ext uri="{BB962C8B-B14F-4D97-AF65-F5344CB8AC3E}">
        <p14:creationId xmlns:p14="http://schemas.microsoft.com/office/powerpoint/2010/main" val="18172530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17</a:t>
            </a:fld>
            <a:endParaRPr lang="de-DE" dirty="0"/>
          </a:p>
        </p:txBody>
      </p:sp>
    </p:spTree>
    <p:extLst>
      <p:ext uri="{BB962C8B-B14F-4D97-AF65-F5344CB8AC3E}">
        <p14:creationId xmlns:p14="http://schemas.microsoft.com/office/powerpoint/2010/main" val="7580200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18</a:t>
            </a:fld>
            <a:endParaRPr lang="de-DE" dirty="0"/>
          </a:p>
        </p:txBody>
      </p:sp>
    </p:spTree>
    <p:extLst>
      <p:ext uri="{BB962C8B-B14F-4D97-AF65-F5344CB8AC3E}">
        <p14:creationId xmlns:p14="http://schemas.microsoft.com/office/powerpoint/2010/main" val="17068800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19</a:t>
            </a:fld>
            <a:endParaRPr lang="de-DE" dirty="0"/>
          </a:p>
        </p:txBody>
      </p:sp>
    </p:spTree>
    <p:extLst>
      <p:ext uri="{BB962C8B-B14F-4D97-AF65-F5344CB8AC3E}">
        <p14:creationId xmlns:p14="http://schemas.microsoft.com/office/powerpoint/2010/main" val="13915561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20</a:t>
            </a:fld>
            <a:endParaRPr lang="de-DE" dirty="0"/>
          </a:p>
        </p:txBody>
      </p:sp>
    </p:spTree>
    <p:extLst>
      <p:ext uri="{BB962C8B-B14F-4D97-AF65-F5344CB8AC3E}">
        <p14:creationId xmlns:p14="http://schemas.microsoft.com/office/powerpoint/2010/main" val="23264709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21</a:t>
            </a:fld>
            <a:endParaRPr lang="de-DE" dirty="0"/>
          </a:p>
        </p:txBody>
      </p:sp>
    </p:spTree>
    <p:extLst>
      <p:ext uri="{BB962C8B-B14F-4D97-AF65-F5344CB8AC3E}">
        <p14:creationId xmlns:p14="http://schemas.microsoft.com/office/powerpoint/2010/main" val="42305392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22</a:t>
            </a:fld>
            <a:endParaRPr lang="de-DE" dirty="0"/>
          </a:p>
        </p:txBody>
      </p:sp>
    </p:spTree>
    <p:extLst>
      <p:ext uri="{BB962C8B-B14F-4D97-AF65-F5344CB8AC3E}">
        <p14:creationId xmlns:p14="http://schemas.microsoft.com/office/powerpoint/2010/main" val="21958731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23</a:t>
            </a:fld>
            <a:endParaRPr lang="de-DE" dirty="0"/>
          </a:p>
        </p:txBody>
      </p:sp>
    </p:spTree>
    <p:extLst>
      <p:ext uri="{BB962C8B-B14F-4D97-AF65-F5344CB8AC3E}">
        <p14:creationId xmlns:p14="http://schemas.microsoft.com/office/powerpoint/2010/main" val="6635324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24</a:t>
            </a:fld>
            <a:endParaRPr lang="de-DE" dirty="0"/>
          </a:p>
        </p:txBody>
      </p:sp>
    </p:spTree>
    <p:extLst>
      <p:ext uri="{BB962C8B-B14F-4D97-AF65-F5344CB8AC3E}">
        <p14:creationId xmlns:p14="http://schemas.microsoft.com/office/powerpoint/2010/main" val="42583574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25</a:t>
            </a:fld>
            <a:endParaRPr lang="de-DE" dirty="0"/>
          </a:p>
        </p:txBody>
      </p:sp>
    </p:spTree>
    <p:extLst>
      <p:ext uri="{BB962C8B-B14F-4D97-AF65-F5344CB8AC3E}">
        <p14:creationId xmlns:p14="http://schemas.microsoft.com/office/powerpoint/2010/main" val="42202890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26</a:t>
            </a:fld>
            <a:endParaRPr lang="de-DE" dirty="0"/>
          </a:p>
        </p:txBody>
      </p:sp>
    </p:spTree>
    <p:extLst>
      <p:ext uri="{BB962C8B-B14F-4D97-AF65-F5344CB8AC3E}">
        <p14:creationId xmlns:p14="http://schemas.microsoft.com/office/powerpoint/2010/main" val="26043382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27</a:t>
            </a:fld>
            <a:endParaRPr lang="de-DE" dirty="0"/>
          </a:p>
        </p:txBody>
      </p:sp>
    </p:spTree>
    <p:extLst>
      <p:ext uri="{BB962C8B-B14F-4D97-AF65-F5344CB8AC3E}">
        <p14:creationId xmlns:p14="http://schemas.microsoft.com/office/powerpoint/2010/main" val="38849107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28</a:t>
            </a:fld>
            <a:endParaRPr lang="de-DE" dirty="0"/>
          </a:p>
        </p:txBody>
      </p:sp>
    </p:spTree>
    <p:extLst>
      <p:ext uri="{BB962C8B-B14F-4D97-AF65-F5344CB8AC3E}">
        <p14:creationId xmlns:p14="http://schemas.microsoft.com/office/powerpoint/2010/main" val="27214143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29</a:t>
            </a:fld>
            <a:endParaRPr lang="de-DE" dirty="0"/>
          </a:p>
        </p:txBody>
      </p:sp>
    </p:spTree>
    <p:extLst>
      <p:ext uri="{BB962C8B-B14F-4D97-AF65-F5344CB8AC3E}">
        <p14:creationId xmlns:p14="http://schemas.microsoft.com/office/powerpoint/2010/main" val="214097819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30</a:t>
            </a:fld>
            <a:endParaRPr lang="de-DE" dirty="0"/>
          </a:p>
        </p:txBody>
      </p:sp>
    </p:spTree>
    <p:extLst>
      <p:ext uri="{BB962C8B-B14F-4D97-AF65-F5344CB8AC3E}">
        <p14:creationId xmlns:p14="http://schemas.microsoft.com/office/powerpoint/2010/main" val="167722590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31</a:t>
            </a:fld>
            <a:endParaRPr lang="de-DE" dirty="0"/>
          </a:p>
        </p:txBody>
      </p:sp>
    </p:spTree>
    <p:extLst>
      <p:ext uri="{BB962C8B-B14F-4D97-AF65-F5344CB8AC3E}">
        <p14:creationId xmlns:p14="http://schemas.microsoft.com/office/powerpoint/2010/main" val="33031551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32</a:t>
            </a:fld>
            <a:endParaRPr lang="de-DE" dirty="0"/>
          </a:p>
        </p:txBody>
      </p:sp>
    </p:spTree>
    <p:extLst>
      <p:ext uri="{BB962C8B-B14F-4D97-AF65-F5344CB8AC3E}">
        <p14:creationId xmlns:p14="http://schemas.microsoft.com/office/powerpoint/2010/main" val="36357322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33</a:t>
            </a:fld>
            <a:endParaRPr lang="de-DE" dirty="0"/>
          </a:p>
        </p:txBody>
      </p:sp>
    </p:spTree>
    <p:extLst>
      <p:ext uri="{BB962C8B-B14F-4D97-AF65-F5344CB8AC3E}">
        <p14:creationId xmlns:p14="http://schemas.microsoft.com/office/powerpoint/2010/main" val="22841501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34</a:t>
            </a:fld>
            <a:endParaRPr lang="de-DE" dirty="0"/>
          </a:p>
        </p:txBody>
      </p:sp>
    </p:spTree>
    <p:extLst>
      <p:ext uri="{BB962C8B-B14F-4D97-AF65-F5344CB8AC3E}">
        <p14:creationId xmlns:p14="http://schemas.microsoft.com/office/powerpoint/2010/main" val="376346562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35</a:t>
            </a:fld>
            <a:endParaRPr lang="de-DE" dirty="0"/>
          </a:p>
        </p:txBody>
      </p:sp>
    </p:spTree>
    <p:extLst>
      <p:ext uri="{BB962C8B-B14F-4D97-AF65-F5344CB8AC3E}">
        <p14:creationId xmlns:p14="http://schemas.microsoft.com/office/powerpoint/2010/main" val="7669450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36</a:t>
            </a:fld>
            <a:endParaRPr lang="de-DE" dirty="0"/>
          </a:p>
        </p:txBody>
      </p:sp>
    </p:spTree>
    <p:extLst>
      <p:ext uri="{BB962C8B-B14F-4D97-AF65-F5344CB8AC3E}">
        <p14:creationId xmlns:p14="http://schemas.microsoft.com/office/powerpoint/2010/main" val="15226414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37</a:t>
            </a:fld>
            <a:endParaRPr lang="de-DE" dirty="0"/>
          </a:p>
        </p:txBody>
      </p:sp>
    </p:spTree>
    <p:extLst>
      <p:ext uri="{BB962C8B-B14F-4D97-AF65-F5344CB8AC3E}">
        <p14:creationId xmlns:p14="http://schemas.microsoft.com/office/powerpoint/2010/main" val="24556020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38</a:t>
            </a:fld>
            <a:endParaRPr lang="de-DE" dirty="0"/>
          </a:p>
        </p:txBody>
      </p:sp>
    </p:spTree>
    <p:extLst>
      <p:ext uri="{BB962C8B-B14F-4D97-AF65-F5344CB8AC3E}">
        <p14:creationId xmlns:p14="http://schemas.microsoft.com/office/powerpoint/2010/main" val="352038848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39</a:t>
            </a:fld>
            <a:endParaRPr lang="de-DE" dirty="0"/>
          </a:p>
        </p:txBody>
      </p:sp>
    </p:spTree>
    <p:extLst>
      <p:ext uri="{BB962C8B-B14F-4D97-AF65-F5344CB8AC3E}">
        <p14:creationId xmlns:p14="http://schemas.microsoft.com/office/powerpoint/2010/main" val="15656288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40</a:t>
            </a:fld>
            <a:endParaRPr lang="de-DE" dirty="0"/>
          </a:p>
        </p:txBody>
      </p:sp>
    </p:spTree>
    <p:extLst>
      <p:ext uri="{BB962C8B-B14F-4D97-AF65-F5344CB8AC3E}">
        <p14:creationId xmlns:p14="http://schemas.microsoft.com/office/powerpoint/2010/main" val="60950615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41</a:t>
            </a:fld>
            <a:endParaRPr lang="de-DE" dirty="0"/>
          </a:p>
        </p:txBody>
      </p:sp>
    </p:spTree>
    <p:extLst>
      <p:ext uri="{BB962C8B-B14F-4D97-AF65-F5344CB8AC3E}">
        <p14:creationId xmlns:p14="http://schemas.microsoft.com/office/powerpoint/2010/main" val="270105452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44</a:t>
            </a:fld>
            <a:endParaRPr lang="de-DE" dirty="0"/>
          </a:p>
        </p:txBody>
      </p:sp>
    </p:spTree>
    <p:extLst>
      <p:ext uri="{BB962C8B-B14F-4D97-AF65-F5344CB8AC3E}">
        <p14:creationId xmlns:p14="http://schemas.microsoft.com/office/powerpoint/2010/main" val="280697746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45</a:t>
            </a:fld>
            <a:endParaRPr lang="de-DE" dirty="0"/>
          </a:p>
        </p:txBody>
      </p:sp>
    </p:spTree>
    <p:extLst>
      <p:ext uri="{BB962C8B-B14F-4D97-AF65-F5344CB8AC3E}">
        <p14:creationId xmlns:p14="http://schemas.microsoft.com/office/powerpoint/2010/main" val="2256565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46</a:t>
            </a:fld>
            <a:endParaRPr lang="de-DE" dirty="0"/>
          </a:p>
        </p:txBody>
      </p:sp>
    </p:spTree>
    <p:extLst>
      <p:ext uri="{BB962C8B-B14F-4D97-AF65-F5344CB8AC3E}">
        <p14:creationId xmlns:p14="http://schemas.microsoft.com/office/powerpoint/2010/main" val="328705790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47</a:t>
            </a:fld>
            <a:endParaRPr lang="de-DE" dirty="0"/>
          </a:p>
        </p:txBody>
      </p:sp>
    </p:spTree>
    <p:extLst>
      <p:ext uri="{BB962C8B-B14F-4D97-AF65-F5344CB8AC3E}">
        <p14:creationId xmlns:p14="http://schemas.microsoft.com/office/powerpoint/2010/main" val="272825826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48</a:t>
            </a:fld>
            <a:endParaRPr lang="de-DE" dirty="0"/>
          </a:p>
        </p:txBody>
      </p:sp>
    </p:spTree>
    <p:extLst>
      <p:ext uri="{BB962C8B-B14F-4D97-AF65-F5344CB8AC3E}">
        <p14:creationId xmlns:p14="http://schemas.microsoft.com/office/powerpoint/2010/main" val="102000698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49</a:t>
            </a:fld>
            <a:endParaRPr lang="de-DE" dirty="0"/>
          </a:p>
        </p:txBody>
      </p:sp>
    </p:spTree>
    <p:extLst>
      <p:ext uri="{BB962C8B-B14F-4D97-AF65-F5344CB8AC3E}">
        <p14:creationId xmlns:p14="http://schemas.microsoft.com/office/powerpoint/2010/main" val="49201924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50</a:t>
            </a:fld>
            <a:endParaRPr lang="de-DE" dirty="0"/>
          </a:p>
        </p:txBody>
      </p:sp>
    </p:spTree>
    <p:extLst>
      <p:ext uri="{BB962C8B-B14F-4D97-AF65-F5344CB8AC3E}">
        <p14:creationId xmlns:p14="http://schemas.microsoft.com/office/powerpoint/2010/main" val="354034974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E9FBE-1CCC-D31B-4BE5-09C7BB7A444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5820BAC-EC25-53A7-5649-12CD181ABF24}"/>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C8A8CBA-6010-0677-3570-237B1B70678A}"/>
              </a:ext>
            </a:extLst>
          </p:cNvPr>
          <p:cNvSpPr>
            <a:spLocks noGrp="1"/>
          </p:cNvSpPr>
          <p:nvPr>
            <p:ph type="body" idx="1"/>
          </p:nvPr>
        </p:nvSpPr>
        <p:spPr/>
        <p:txBody>
          <a:bodyPr/>
          <a:lstStyle/>
          <a:p>
            <a:endParaRPr lang="en-GB"/>
          </a:p>
        </p:txBody>
      </p:sp>
      <p:sp>
        <p:nvSpPr>
          <p:cNvPr id="4" name="Foliennummernplatzhalter 3">
            <a:extLst>
              <a:ext uri="{FF2B5EF4-FFF2-40B4-BE49-F238E27FC236}">
                <a16:creationId xmlns:a16="http://schemas.microsoft.com/office/drawing/2014/main" id="{B21D06E4-E259-EA9C-AD95-8F62CF805C03}"/>
              </a:ext>
            </a:extLst>
          </p:cNvPr>
          <p:cNvSpPr>
            <a:spLocks noGrp="1"/>
          </p:cNvSpPr>
          <p:nvPr>
            <p:ph type="sldNum" sz="quarter" idx="5"/>
          </p:nvPr>
        </p:nvSpPr>
        <p:spPr/>
        <p:txBody>
          <a:bodyPr/>
          <a:lstStyle/>
          <a:p>
            <a:fld id="{2BBFF2CA-3CF2-45E0-8F93-E0584FDB47C7}" type="slidenum">
              <a:rPr lang="de-DE" smtClean="0"/>
              <a:pPr/>
              <a:t>58</a:t>
            </a:fld>
            <a:endParaRPr lang="de-DE" dirty="0"/>
          </a:p>
        </p:txBody>
      </p:sp>
    </p:spTree>
    <p:extLst>
      <p:ext uri="{BB962C8B-B14F-4D97-AF65-F5344CB8AC3E}">
        <p14:creationId xmlns:p14="http://schemas.microsoft.com/office/powerpoint/2010/main" val="204760990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a:p>
        </p:txBody>
      </p:sp>
      <p:sp>
        <p:nvSpPr>
          <p:cNvPr id="4" name="Foliennummernplatzhalter 3"/>
          <p:cNvSpPr>
            <a:spLocks noGrp="1"/>
          </p:cNvSpPr>
          <p:nvPr>
            <p:ph type="sldNum" sz="quarter" idx="5"/>
          </p:nvPr>
        </p:nvSpPr>
        <p:spPr/>
        <p:txBody>
          <a:bodyPr/>
          <a:lstStyle/>
          <a:p>
            <a:fld id="{2BBFF2CA-3CF2-45E0-8F93-E0584FDB47C7}" type="slidenum">
              <a:rPr lang="de-DE" smtClean="0"/>
              <a:pPr/>
              <a:t>63</a:t>
            </a:fld>
            <a:endParaRPr lang="de-DE" dirty="0"/>
          </a:p>
        </p:txBody>
      </p:sp>
    </p:spTree>
    <p:extLst>
      <p:ext uri="{BB962C8B-B14F-4D97-AF65-F5344CB8AC3E}">
        <p14:creationId xmlns:p14="http://schemas.microsoft.com/office/powerpoint/2010/main" val="12162783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a:p>
        </p:txBody>
      </p:sp>
      <p:sp>
        <p:nvSpPr>
          <p:cNvPr id="4" name="Foliennummernplatzhalter 3"/>
          <p:cNvSpPr>
            <a:spLocks noGrp="1"/>
          </p:cNvSpPr>
          <p:nvPr>
            <p:ph type="sldNum" sz="quarter" idx="5"/>
          </p:nvPr>
        </p:nvSpPr>
        <p:spPr/>
        <p:txBody>
          <a:bodyPr/>
          <a:lstStyle/>
          <a:p>
            <a:fld id="{2BBFF2CA-3CF2-45E0-8F93-E0584FDB47C7}" type="slidenum">
              <a:rPr lang="de-DE" smtClean="0"/>
              <a:pPr/>
              <a:t>69</a:t>
            </a:fld>
            <a:endParaRPr lang="de-DE" dirty="0"/>
          </a:p>
        </p:txBody>
      </p:sp>
    </p:spTree>
    <p:extLst>
      <p:ext uri="{BB962C8B-B14F-4D97-AF65-F5344CB8AC3E}">
        <p14:creationId xmlns:p14="http://schemas.microsoft.com/office/powerpoint/2010/main" val="55852435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a:p>
        </p:txBody>
      </p:sp>
      <p:sp>
        <p:nvSpPr>
          <p:cNvPr id="4" name="Foliennummernplatzhalter 3"/>
          <p:cNvSpPr>
            <a:spLocks noGrp="1"/>
          </p:cNvSpPr>
          <p:nvPr>
            <p:ph type="sldNum" sz="quarter" idx="5"/>
          </p:nvPr>
        </p:nvSpPr>
        <p:spPr/>
        <p:txBody>
          <a:bodyPr/>
          <a:lstStyle/>
          <a:p>
            <a:fld id="{2BBFF2CA-3CF2-45E0-8F93-E0584FDB47C7}" type="slidenum">
              <a:rPr lang="de-DE" smtClean="0"/>
              <a:pPr/>
              <a:t>71</a:t>
            </a:fld>
            <a:endParaRPr lang="de-DE" dirty="0"/>
          </a:p>
        </p:txBody>
      </p:sp>
    </p:spTree>
    <p:extLst>
      <p:ext uri="{BB962C8B-B14F-4D97-AF65-F5344CB8AC3E}">
        <p14:creationId xmlns:p14="http://schemas.microsoft.com/office/powerpoint/2010/main" val="230995146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72</a:t>
            </a:fld>
            <a:endParaRPr lang="de-DE" dirty="0"/>
          </a:p>
        </p:txBody>
      </p:sp>
    </p:spTree>
    <p:extLst>
      <p:ext uri="{BB962C8B-B14F-4D97-AF65-F5344CB8AC3E}">
        <p14:creationId xmlns:p14="http://schemas.microsoft.com/office/powerpoint/2010/main" val="179916748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73</a:t>
            </a:fld>
            <a:endParaRPr lang="de-DE" dirty="0"/>
          </a:p>
        </p:txBody>
      </p:sp>
    </p:spTree>
    <p:extLst>
      <p:ext uri="{BB962C8B-B14F-4D97-AF65-F5344CB8AC3E}">
        <p14:creationId xmlns:p14="http://schemas.microsoft.com/office/powerpoint/2010/main" val="331281395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a:p>
        </p:txBody>
      </p:sp>
      <p:sp>
        <p:nvSpPr>
          <p:cNvPr id="4" name="Foliennummernplatzhalter 3"/>
          <p:cNvSpPr>
            <a:spLocks noGrp="1"/>
          </p:cNvSpPr>
          <p:nvPr>
            <p:ph type="sldNum" sz="quarter" idx="5"/>
          </p:nvPr>
        </p:nvSpPr>
        <p:spPr/>
        <p:txBody>
          <a:bodyPr/>
          <a:lstStyle/>
          <a:p>
            <a:fld id="{2BBFF2CA-3CF2-45E0-8F93-E0584FDB47C7}" type="slidenum">
              <a:rPr lang="de-DE" smtClean="0"/>
              <a:pPr/>
              <a:t>74</a:t>
            </a:fld>
            <a:endParaRPr lang="de-DE" dirty="0"/>
          </a:p>
        </p:txBody>
      </p:sp>
    </p:spTree>
    <p:extLst>
      <p:ext uri="{BB962C8B-B14F-4D97-AF65-F5344CB8AC3E}">
        <p14:creationId xmlns:p14="http://schemas.microsoft.com/office/powerpoint/2010/main" val="4974625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75</a:t>
            </a:fld>
            <a:endParaRPr lang="de-DE" dirty="0"/>
          </a:p>
        </p:txBody>
      </p:sp>
    </p:spTree>
    <p:extLst>
      <p:ext uri="{BB962C8B-B14F-4D97-AF65-F5344CB8AC3E}">
        <p14:creationId xmlns:p14="http://schemas.microsoft.com/office/powerpoint/2010/main" val="136207024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2A71C0-6710-3104-E6AA-6A65ADC013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F2BC48-1B0F-CA33-2348-AC38D24F00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20BAA3-2BF3-E767-80B7-61E7116A7ED6}"/>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0752D06-55E1-2BA2-2E0B-7A44DF2BD1C7}"/>
              </a:ext>
            </a:extLst>
          </p:cNvPr>
          <p:cNvSpPr>
            <a:spLocks noGrp="1"/>
          </p:cNvSpPr>
          <p:nvPr>
            <p:ph type="sldNum" sz="quarter" idx="5"/>
          </p:nvPr>
        </p:nvSpPr>
        <p:spPr/>
        <p:txBody>
          <a:bodyPr/>
          <a:lstStyle/>
          <a:p>
            <a:fld id="{2BBFF2CA-3CF2-45E0-8F93-E0584FDB47C7}" type="slidenum">
              <a:rPr lang="de-DE" smtClean="0"/>
              <a:pPr/>
              <a:t>76</a:t>
            </a:fld>
            <a:endParaRPr lang="de-DE" dirty="0"/>
          </a:p>
        </p:txBody>
      </p:sp>
    </p:spTree>
    <p:extLst>
      <p:ext uri="{BB962C8B-B14F-4D97-AF65-F5344CB8AC3E}">
        <p14:creationId xmlns:p14="http://schemas.microsoft.com/office/powerpoint/2010/main" val="17976534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2.xml"/><Relationship Id="rId4" Type="http://schemas.openxmlformats.org/officeDocument/2006/relationships/image" Target="../media/image16.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0 motif title handwriting frankfurt ta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Freeform 4" descr="White Deutsche Bank Logo">
            <a:extLst>
              <a:ext uri="{FF2B5EF4-FFF2-40B4-BE49-F238E27FC236}">
                <a16:creationId xmlns:a16="http://schemas.microsoft.com/office/drawing/2014/main" id="{8FA4242E-64D2-6DD4-10DF-93B6F3134A42}"/>
              </a:ext>
              <a:ext uri="{C183D7F6-B498-43B3-948B-1728B52AA6E4}">
                <adec:decorative xmlns:adec="http://schemas.microsoft.com/office/drawing/2017/decorative" val="0"/>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sp>
        <p:nvSpPr>
          <p:cNvPr id="3" name="Google Shape;12;p7">
            <a:extLst>
              <a:ext uri="{FF2B5EF4-FFF2-40B4-BE49-F238E27FC236}">
                <a16:creationId xmlns:a16="http://schemas.microsoft.com/office/drawing/2014/main" id="{76CE3D7B-8605-1762-7ED1-9629B957A8E9}"/>
              </a:ext>
              <a:ext uri="{C183D7F6-B498-43B3-948B-1728B52AA6E4}">
                <adec:decorative xmlns:adec="http://schemas.microsoft.com/office/drawing/2017/decorative" val="1"/>
              </a:ext>
            </a:extLst>
          </p:cNvPr>
          <p:cNvSpPr/>
          <p:nvPr userDrawn="1"/>
        </p:nvSpPr>
        <p:spPr>
          <a:xfrm>
            <a:off x="646113" y="1296000"/>
            <a:ext cx="10248900" cy="4912713"/>
          </a:xfrm>
          <a:prstGeom prst="rect">
            <a:avLst/>
          </a:prstGeom>
          <a:solidFill>
            <a:srgbClr val="1E2A78">
              <a:alpha val="7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4" name="Title 3">
            <a:extLst>
              <a:ext uri="{FF2B5EF4-FFF2-40B4-BE49-F238E27FC236}">
                <a16:creationId xmlns:a16="http://schemas.microsoft.com/office/drawing/2014/main" id="{D690028D-061F-F4FC-A11A-A7A21BF7E5A8}"/>
              </a:ext>
            </a:extLst>
          </p:cNvPr>
          <p:cNvSpPr>
            <a:spLocks noGrp="1"/>
          </p:cNvSpPr>
          <p:nvPr>
            <p:ph type="title" hasCustomPrompt="1"/>
          </p:nvPr>
        </p:nvSpPr>
        <p:spPr>
          <a:xfrm>
            <a:off x="972000" y="2142000"/>
            <a:ext cx="9590400" cy="1411200"/>
          </a:xfrm>
          <a:prstGeom prst="rect">
            <a:avLst/>
          </a:prstGeom>
        </p:spPr>
        <p:txBody>
          <a:bodyPr lIns="0" tIns="0" rIns="0" bIns="0" anchor="b" anchorCtr="0"/>
          <a:lstStyle>
            <a:lvl1pPr>
              <a:defRPr sz="4000" b="1">
                <a:solidFill>
                  <a:schemeClr val="bg1"/>
                </a:solidFill>
              </a:defRPr>
            </a:lvl1pPr>
          </a:lstStyle>
          <a:p>
            <a:r>
              <a:rPr lang="en-GB" noProof="0"/>
              <a:t>Click to edit headline</a:t>
            </a:r>
          </a:p>
        </p:txBody>
      </p:sp>
      <p:sp>
        <p:nvSpPr>
          <p:cNvPr id="5" name="TextBox 19">
            <a:extLst>
              <a:ext uri="{FF2B5EF4-FFF2-40B4-BE49-F238E27FC236}">
                <a16:creationId xmlns:a16="http://schemas.microsoft.com/office/drawing/2014/main" id="{132A7FC4-30FB-346A-115D-EF7A139638EE}"/>
              </a:ext>
              <a:ext uri="{C183D7F6-B498-43B3-948B-1728B52AA6E4}">
                <adec:decorative xmlns:adec="http://schemas.microsoft.com/office/drawing/2017/decorative" val="0"/>
              </a:ext>
            </a:extLst>
          </p:cNvPr>
          <p:cNvSpPr txBox="1"/>
          <p:nvPr userDrawn="1"/>
        </p:nvSpPr>
        <p:spPr bwMode="auto">
          <a:xfrm>
            <a:off x="972000" y="1617664"/>
            <a:ext cx="1435840" cy="16869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endParaRPr lang="en-GB" sz="1600" noProof="0">
              <a:solidFill>
                <a:schemeClr val="bg1"/>
              </a:solidFill>
              <a:latin typeface="+mn-lt"/>
              <a:ea typeface="DeutscheBank" panose="020B0503020202030204" pitchFamily="34" charset="0"/>
              <a:cs typeface="DeutscheBank" panose="020B0503020202030204" pitchFamily="34" charset="0"/>
            </a:endParaRPr>
          </a:p>
        </p:txBody>
      </p:sp>
      <p:sp>
        <p:nvSpPr>
          <p:cNvPr id="2" name="Text Placeholder">
            <a:extLst>
              <a:ext uri="{FF2B5EF4-FFF2-40B4-BE49-F238E27FC236}">
                <a16:creationId xmlns:a16="http://schemas.microsoft.com/office/drawing/2014/main" id="{BF15021F-FC19-622B-89C0-0274527EFCBB}"/>
              </a:ext>
            </a:extLst>
          </p:cNvPr>
          <p:cNvSpPr>
            <a:spLocks noGrp="1"/>
          </p:cNvSpPr>
          <p:nvPr>
            <p:ph type="body" sz="quarter" idx="14" hasCustomPrompt="1"/>
          </p:nvPr>
        </p:nvSpPr>
        <p:spPr>
          <a:xfrm>
            <a:off x="972000" y="1804779"/>
            <a:ext cx="5139366" cy="23115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6" name="Textplatzhalter 4">
            <a:extLst>
              <a:ext uri="{FF2B5EF4-FFF2-40B4-BE49-F238E27FC236}">
                <a16:creationId xmlns:a16="http://schemas.microsoft.com/office/drawing/2014/main" id="{A39F5688-9002-E96C-1966-BD9D95F1B5EA}"/>
              </a:ext>
            </a:extLst>
          </p:cNvPr>
          <p:cNvSpPr>
            <a:spLocks noGrp="1"/>
          </p:cNvSpPr>
          <p:nvPr>
            <p:ph type="body" sz="quarter" idx="10" hasCustomPrompt="1"/>
          </p:nvPr>
        </p:nvSpPr>
        <p:spPr>
          <a:xfrm>
            <a:off x="972000" y="3551871"/>
            <a:ext cx="9591986" cy="795600"/>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10" name="Text Placeholder 3">
            <a:extLst>
              <a:ext uri="{FF2B5EF4-FFF2-40B4-BE49-F238E27FC236}">
                <a16:creationId xmlns:a16="http://schemas.microsoft.com/office/drawing/2014/main" id="{F8AC3491-C7EF-7ACD-374D-D85B6FDE287D}"/>
              </a:ext>
            </a:extLst>
          </p:cNvPr>
          <p:cNvSpPr>
            <a:spLocks noGrp="1"/>
          </p:cNvSpPr>
          <p:nvPr>
            <p:ph type="body" sz="quarter" idx="13" hasCustomPrompt="1"/>
          </p:nvPr>
        </p:nvSpPr>
        <p:spPr>
          <a:xfrm>
            <a:off x="972000" y="4373804"/>
            <a:ext cx="9591985" cy="317605"/>
          </a:xfrm>
          <a:prstGeom prst="rect">
            <a:avLst/>
          </a:prstGeom>
        </p:spPr>
        <p:txBody>
          <a:bodyPr lIns="0" tIns="0" rIns="0" bIns="0" anchor="t" anchorCtr="0"/>
          <a:lstStyle>
            <a:lvl1pPr>
              <a:spcBef>
                <a:spcPts val="0"/>
              </a:spcBef>
              <a:defRPr sz="12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pic>
        <p:nvPicPr>
          <p:cNvPr id="11" name="Grafik 10" descr="Ein Bild, das Schrift, Grafiken, Typografie enthält.&#10;&#10;KI-generierte Inhalte können fehlerhaft sein.">
            <a:extLst>
              <a:ext uri="{FF2B5EF4-FFF2-40B4-BE49-F238E27FC236}">
                <a16:creationId xmlns:a16="http://schemas.microsoft.com/office/drawing/2014/main" id="{83219CF2-2065-F733-6B79-D62FC5974C0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70415" y="5556686"/>
            <a:ext cx="3594100" cy="482600"/>
          </a:xfrm>
          <a:prstGeom prst="rect">
            <a:avLst/>
          </a:prstGeom>
        </p:spPr>
      </p:pic>
    </p:spTree>
    <p:extLst>
      <p:ext uri="{BB962C8B-B14F-4D97-AF65-F5344CB8AC3E}">
        <p14:creationId xmlns:p14="http://schemas.microsoft.com/office/powerpoint/2010/main" val="33757574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1.1 motif title frankfurt ta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Freeform 4" descr="White Deutsche Bank Logo">
            <a:extLst>
              <a:ext uri="{FF2B5EF4-FFF2-40B4-BE49-F238E27FC236}">
                <a16:creationId xmlns:a16="http://schemas.microsoft.com/office/drawing/2014/main" id="{8FA4242E-64D2-6DD4-10DF-93B6F3134A42}"/>
              </a:ext>
              <a:ext uri="{C183D7F6-B498-43B3-948B-1728B52AA6E4}">
                <adec:decorative xmlns:adec="http://schemas.microsoft.com/office/drawing/2017/decorative" val="0"/>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sp>
        <p:nvSpPr>
          <p:cNvPr id="3" name="Google Shape;12;p7">
            <a:extLst>
              <a:ext uri="{FF2B5EF4-FFF2-40B4-BE49-F238E27FC236}">
                <a16:creationId xmlns:a16="http://schemas.microsoft.com/office/drawing/2014/main" id="{76CE3D7B-8605-1762-7ED1-9629B957A8E9}"/>
              </a:ext>
              <a:ext uri="{C183D7F6-B498-43B3-948B-1728B52AA6E4}">
                <adec:decorative xmlns:adec="http://schemas.microsoft.com/office/drawing/2017/decorative" val="1"/>
              </a:ext>
            </a:extLst>
          </p:cNvPr>
          <p:cNvSpPr/>
          <p:nvPr userDrawn="1"/>
        </p:nvSpPr>
        <p:spPr>
          <a:xfrm>
            <a:off x="646113" y="1296000"/>
            <a:ext cx="10248900" cy="4912713"/>
          </a:xfrm>
          <a:prstGeom prst="rect">
            <a:avLst/>
          </a:prstGeom>
          <a:solidFill>
            <a:srgbClr val="1E2A78">
              <a:alpha val="7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4" name="Title 3">
            <a:extLst>
              <a:ext uri="{FF2B5EF4-FFF2-40B4-BE49-F238E27FC236}">
                <a16:creationId xmlns:a16="http://schemas.microsoft.com/office/drawing/2014/main" id="{D690028D-061F-F4FC-A11A-A7A21BF7E5A8}"/>
              </a:ext>
            </a:extLst>
          </p:cNvPr>
          <p:cNvSpPr>
            <a:spLocks noGrp="1"/>
          </p:cNvSpPr>
          <p:nvPr>
            <p:ph type="title" hasCustomPrompt="1"/>
          </p:nvPr>
        </p:nvSpPr>
        <p:spPr>
          <a:xfrm>
            <a:off x="972000" y="2142000"/>
            <a:ext cx="9590400" cy="1411200"/>
          </a:xfrm>
          <a:prstGeom prst="rect">
            <a:avLst/>
          </a:prstGeom>
        </p:spPr>
        <p:txBody>
          <a:bodyPr lIns="0" tIns="0" rIns="0" bIns="0" anchor="b" anchorCtr="0"/>
          <a:lstStyle>
            <a:lvl1pPr>
              <a:defRPr sz="4000" b="1">
                <a:solidFill>
                  <a:schemeClr val="bg1"/>
                </a:solidFill>
              </a:defRPr>
            </a:lvl1pPr>
          </a:lstStyle>
          <a:p>
            <a:r>
              <a:rPr lang="en-GB" noProof="0"/>
              <a:t>Click to edit headline</a:t>
            </a:r>
          </a:p>
        </p:txBody>
      </p:sp>
      <p:sp>
        <p:nvSpPr>
          <p:cNvPr id="5" name="TextBox 19">
            <a:extLst>
              <a:ext uri="{FF2B5EF4-FFF2-40B4-BE49-F238E27FC236}">
                <a16:creationId xmlns:a16="http://schemas.microsoft.com/office/drawing/2014/main" id="{132A7FC4-30FB-346A-115D-EF7A139638EE}"/>
              </a:ext>
              <a:ext uri="{C183D7F6-B498-43B3-948B-1728B52AA6E4}">
                <adec:decorative xmlns:adec="http://schemas.microsoft.com/office/drawing/2017/decorative" val="0"/>
              </a:ext>
            </a:extLst>
          </p:cNvPr>
          <p:cNvSpPr txBox="1"/>
          <p:nvPr userDrawn="1"/>
        </p:nvSpPr>
        <p:spPr bwMode="auto">
          <a:xfrm>
            <a:off x="972000" y="1617664"/>
            <a:ext cx="1435840" cy="16869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endParaRPr lang="en-GB" sz="1600" noProof="0">
              <a:solidFill>
                <a:schemeClr val="bg1"/>
              </a:solidFill>
              <a:latin typeface="+mn-lt"/>
              <a:ea typeface="DeutscheBank" panose="020B0503020202030204" pitchFamily="34" charset="0"/>
              <a:cs typeface="DeutscheBank" panose="020B0503020202030204" pitchFamily="34" charset="0"/>
            </a:endParaRPr>
          </a:p>
        </p:txBody>
      </p:sp>
      <p:sp>
        <p:nvSpPr>
          <p:cNvPr id="2" name="Text Placeholder">
            <a:extLst>
              <a:ext uri="{FF2B5EF4-FFF2-40B4-BE49-F238E27FC236}">
                <a16:creationId xmlns:a16="http://schemas.microsoft.com/office/drawing/2014/main" id="{BF15021F-FC19-622B-89C0-0274527EFCBB}"/>
              </a:ext>
            </a:extLst>
          </p:cNvPr>
          <p:cNvSpPr>
            <a:spLocks noGrp="1"/>
          </p:cNvSpPr>
          <p:nvPr>
            <p:ph type="body" sz="quarter" idx="14" hasCustomPrompt="1"/>
          </p:nvPr>
        </p:nvSpPr>
        <p:spPr>
          <a:xfrm>
            <a:off x="972000" y="1804779"/>
            <a:ext cx="5139366" cy="23115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8" name="Text Placeholder">
            <a:extLst>
              <a:ext uri="{FF2B5EF4-FFF2-40B4-BE49-F238E27FC236}">
                <a16:creationId xmlns:a16="http://schemas.microsoft.com/office/drawing/2014/main" id="{7A06200B-73E0-1988-C33F-C072CD686267}"/>
              </a:ext>
            </a:extLst>
          </p:cNvPr>
          <p:cNvSpPr>
            <a:spLocks noGrp="1"/>
          </p:cNvSpPr>
          <p:nvPr>
            <p:ph type="body" sz="quarter" idx="10" hasCustomPrompt="1"/>
          </p:nvPr>
        </p:nvSpPr>
        <p:spPr>
          <a:xfrm>
            <a:off x="971550" y="3551873"/>
            <a:ext cx="9591986" cy="1167812"/>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7" name="Text Placeholder">
            <a:extLst>
              <a:ext uri="{FF2B5EF4-FFF2-40B4-BE49-F238E27FC236}">
                <a16:creationId xmlns:a16="http://schemas.microsoft.com/office/drawing/2014/main" id="{CF3271D9-AD35-BFFC-209F-395A2BCE1CAC}"/>
              </a:ext>
            </a:extLst>
          </p:cNvPr>
          <p:cNvSpPr>
            <a:spLocks noGrp="1"/>
          </p:cNvSpPr>
          <p:nvPr>
            <p:ph type="body" sz="quarter" idx="13" hasCustomPrompt="1"/>
          </p:nvPr>
        </p:nvSpPr>
        <p:spPr>
          <a:xfrm>
            <a:off x="971550" y="5567258"/>
            <a:ext cx="9591985" cy="317605"/>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66215748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1.2 motif title frankfurt ta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Freeform 4" descr="White Deutsche Bank logo">
            <a:extLst>
              <a:ext uri="{FF2B5EF4-FFF2-40B4-BE49-F238E27FC236}">
                <a16:creationId xmlns:a16="http://schemas.microsoft.com/office/drawing/2014/main" id="{BB1794BD-9BBF-B45D-D7B1-7A0B84F160C8}"/>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sp>
        <p:nvSpPr>
          <p:cNvPr id="3" name="Google Shape;12;p7">
            <a:extLst>
              <a:ext uri="{FF2B5EF4-FFF2-40B4-BE49-F238E27FC236}">
                <a16:creationId xmlns:a16="http://schemas.microsoft.com/office/drawing/2014/main" id="{7CC9EC2C-EF73-6198-CFFB-7BD377623DA5}"/>
              </a:ext>
              <a:ext uri="{C183D7F6-B498-43B3-948B-1728B52AA6E4}">
                <adec:decorative xmlns:adec="http://schemas.microsoft.com/office/drawing/2017/decorative" val="1"/>
              </a:ext>
            </a:extLst>
          </p:cNvPr>
          <p:cNvSpPr/>
          <p:nvPr userDrawn="1"/>
        </p:nvSpPr>
        <p:spPr>
          <a:xfrm>
            <a:off x="646113" y="1296000"/>
            <a:ext cx="10248900" cy="4912713"/>
          </a:xfrm>
          <a:prstGeom prst="rect">
            <a:avLst/>
          </a:prstGeom>
          <a:solidFill>
            <a:srgbClr val="1E2A78">
              <a:alpha val="7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4" name="TextBox 19">
            <a:extLst>
              <a:ext uri="{FF2B5EF4-FFF2-40B4-BE49-F238E27FC236}">
                <a16:creationId xmlns:a16="http://schemas.microsoft.com/office/drawing/2014/main" id="{0DC4FC81-3777-0F9F-5BCA-7EF7677AEAA0}"/>
              </a:ext>
            </a:extLst>
          </p:cNvPr>
          <p:cNvSpPr txBox="1"/>
          <p:nvPr userDrawn="1"/>
        </p:nvSpPr>
        <p:spPr bwMode="auto">
          <a:xfrm>
            <a:off x="972000" y="1617664"/>
            <a:ext cx="1435840" cy="16869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endParaRPr lang="en-GB" sz="1600" noProof="0">
              <a:solidFill>
                <a:schemeClr val="bg1"/>
              </a:solidFill>
              <a:latin typeface="+mn-lt"/>
              <a:ea typeface="DeutscheBank" panose="020B0503020202030204" pitchFamily="34" charset="0"/>
              <a:cs typeface="DeutscheBank" panose="020B0503020202030204" pitchFamily="34" charset="0"/>
            </a:endParaRPr>
          </a:p>
        </p:txBody>
      </p:sp>
      <p:sp>
        <p:nvSpPr>
          <p:cNvPr id="2" name="Title 3">
            <a:extLst>
              <a:ext uri="{FF2B5EF4-FFF2-40B4-BE49-F238E27FC236}">
                <a16:creationId xmlns:a16="http://schemas.microsoft.com/office/drawing/2014/main" id="{298C450E-CD83-D738-649E-5260C7D6A499}"/>
              </a:ext>
            </a:extLst>
          </p:cNvPr>
          <p:cNvSpPr>
            <a:spLocks noGrp="1"/>
          </p:cNvSpPr>
          <p:nvPr>
            <p:ph type="title" hasCustomPrompt="1"/>
          </p:nvPr>
        </p:nvSpPr>
        <p:spPr>
          <a:xfrm>
            <a:off x="972000" y="2142000"/>
            <a:ext cx="9590400" cy="1411200"/>
          </a:xfrm>
          <a:prstGeom prst="rect">
            <a:avLst/>
          </a:prstGeom>
        </p:spPr>
        <p:txBody>
          <a:bodyPr lIns="0" tIns="0" rIns="0" bIns="0" anchor="b" anchorCtr="0"/>
          <a:lstStyle>
            <a:lvl1pPr>
              <a:defRPr sz="4000" b="1">
                <a:solidFill>
                  <a:schemeClr val="bg1"/>
                </a:solidFill>
              </a:defRPr>
            </a:lvl1pPr>
          </a:lstStyle>
          <a:p>
            <a:r>
              <a:rPr lang="en-GB" noProof="0"/>
              <a:t>Click to edit headline</a:t>
            </a:r>
          </a:p>
        </p:txBody>
      </p:sp>
      <p:sp>
        <p:nvSpPr>
          <p:cNvPr id="16" name="Textplatzhalter 3">
            <a:extLst>
              <a:ext uri="{FF2B5EF4-FFF2-40B4-BE49-F238E27FC236}">
                <a16:creationId xmlns:a16="http://schemas.microsoft.com/office/drawing/2014/main" id="{8C50329A-0947-D047-BAC2-6D5A78965D3C}"/>
              </a:ext>
            </a:extLst>
          </p:cNvPr>
          <p:cNvSpPr>
            <a:spLocks noGrp="1"/>
          </p:cNvSpPr>
          <p:nvPr>
            <p:ph type="body" sz="quarter" idx="14" hasCustomPrompt="1"/>
          </p:nvPr>
        </p:nvSpPr>
        <p:spPr>
          <a:xfrm>
            <a:off x="972000" y="1804779"/>
            <a:ext cx="5139366" cy="23115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13" name="Textplatzhalter 4">
            <a:extLst>
              <a:ext uri="{FF2B5EF4-FFF2-40B4-BE49-F238E27FC236}">
                <a16:creationId xmlns:a16="http://schemas.microsoft.com/office/drawing/2014/main" id="{66AAA56B-0F5C-DC1E-72EF-1BB29A7FDAF4}"/>
              </a:ext>
            </a:extLst>
          </p:cNvPr>
          <p:cNvSpPr>
            <a:spLocks noGrp="1"/>
          </p:cNvSpPr>
          <p:nvPr>
            <p:ph type="body" sz="quarter" idx="10" hasCustomPrompt="1"/>
          </p:nvPr>
        </p:nvSpPr>
        <p:spPr>
          <a:xfrm>
            <a:off x="972000" y="3551873"/>
            <a:ext cx="9591986" cy="1167812"/>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12" name="Text Placeholder 3">
            <a:extLst>
              <a:ext uri="{FF2B5EF4-FFF2-40B4-BE49-F238E27FC236}">
                <a16:creationId xmlns:a16="http://schemas.microsoft.com/office/drawing/2014/main" id="{518D9B3B-F7BD-133D-B50B-B9227F6B2A0C}"/>
              </a:ext>
            </a:extLst>
          </p:cNvPr>
          <p:cNvSpPr>
            <a:spLocks noGrp="1"/>
          </p:cNvSpPr>
          <p:nvPr>
            <p:ph type="body" sz="quarter" idx="13" hasCustomPrompt="1"/>
          </p:nvPr>
        </p:nvSpPr>
        <p:spPr>
          <a:xfrm>
            <a:off x="972000" y="5567258"/>
            <a:ext cx="9591985" cy="317605"/>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310767578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1.3 motif title bird perspectiv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4" descr="White Deutsche Bank logo">
            <a:extLst>
              <a:ext uri="{FF2B5EF4-FFF2-40B4-BE49-F238E27FC236}">
                <a16:creationId xmlns:a16="http://schemas.microsoft.com/office/drawing/2014/main" id="{C9D1FCF6-1ED7-AA0A-3FF2-4FFD23936375}"/>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sp>
        <p:nvSpPr>
          <p:cNvPr id="8" name="Google Shape;12;p7">
            <a:extLst>
              <a:ext uri="{FF2B5EF4-FFF2-40B4-BE49-F238E27FC236}">
                <a16:creationId xmlns:a16="http://schemas.microsoft.com/office/drawing/2014/main" id="{39EB900B-07EF-4524-84E5-79110FCF54C7}"/>
              </a:ext>
              <a:ext uri="{C183D7F6-B498-43B3-948B-1728B52AA6E4}">
                <adec:decorative xmlns:adec="http://schemas.microsoft.com/office/drawing/2017/decorative" val="1"/>
              </a:ext>
            </a:extLst>
          </p:cNvPr>
          <p:cNvSpPr/>
          <p:nvPr userDrawn="1"/>
        </p:nvSpPr>
        <p:spPr>
          <a:xfrm>
            <a:off x="646113" y="1296000"/>
            <a:ext cx="10248900" cy="4912713"/>
          </a:xfrm>
          <a:prstGeom prst="rect">
            <a:avLst/>
          </a:prstGeom>
          <a:solidFill>
            <a:srgbClr val="1E2A78">
              <a:alpha val="7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7" name="TextBox 19">
            <a:extLst>
              <a:ext uri="{FF2B5EF4-FFF2-40B4-BE49-F238E27FC236}">
                <a16:creationId xmlns:a16="http://schemas.microsoft.com/office/drawing/2014/main" id="{FC3AE89C-D3D0-D572-8DA5-A74E78A0928D}"/>
              </a:ext>
            </a:extLst>
          </p:cNvPr>
          <p:cNvSpPr txBox="1"/>
          <p:nvPr userDrawn="1"/>
        </p:nvSpPr>
        <p:spPr bwMode="auto">
          <a:xfrm>
            <a:off x="972000" y="1617664"/>
            <a:ext cx="1435840" cy="16869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endParaRPr lang="en-GB" sz="1600" noProof="0">
              <a:solidFill>
                <a:schemeClr val="bg1"/>
              </a:solidFill>
              <a:latin typeface="+mn-lt"/>
              <a:ea typeface="DeutscheBank" panose="020B0503020202030204" pitchFamily="34" charset="0"/>
              <a:cs typeface="DeutscheBank" panose="020B0503020202030204" pitchFamily="34" charset="0"/>
            </a:endParaRPr>
          </a:p>
        </p:txBody>
      </p:sp>
      <p:sp>
        <p:nvSpPr>
          <p:cNvPr id="3" name="Title 3">
            <a:extLst>
              <a:ext uri="{FF2B5EF4-FFF2-40B4-BE49-F238E27FC236}">
                <a16:creationId xmlns:a16="http://schemas.microsoft.com/office/drawing/2014/main" id="{70B7A131-2FE7-92F5-FCF7-D06AF8457BD0}"/>
              </a:ext>
            </a:extLst>
          </p:cNvPr>
          <p:cNvSpPr>
            <a:spLocks noGrp="1"/>
          </p:cNvSpPr>
          <p:nvPr>
            <p:ph type="title" hasCustomPrompt="1"/>
          </p:nvPr>
        </p:nvSpPr>
        <p:spPr>
          <a:xfrm>
            <a:off x="972000" y="2919600"/>
            <a:ext cx="9590400" cy="633600"/>
          </a:xfrm>
          <a:prstGeom prst="rect">
            <a:avLst/>
          </a:prstGeom>
        </p:spPr>
        <p:txBody>
          <a:bodyPr lIns="0" tIns="0" rIns="0" bIns="0" anchor="b" anchorCtr="0"/>
          <a:lstStyle>
            <a:lvl1pPr>
              <a:defRPr sz="4000" b="1">
                <a:solidFill>
                  <a:schemeClr val="bg1"/>
                </a:solidFill>
              </a:defRPr>
            </a:lvl1pPr>
          </a:lstStyle>
          <a:p>
            <a:r>
              <a:rPr lang="en-GB" noProof="0"/>
              <a:t>Click to edit headline</a:t>
            </a:r>
          </a:p>
        </p:txBody>
      </p:sp>
      <p:sp>
        <p:nvSpPr>
          <p:cNvPr id="18" name="Textplatzhalter 3">
            <a:extLst>
              <a:ext uri="{FF2B5EF4-FFF2-40B4-BE49-F238E27FC236}">
                <a16:creationId xmlns:a16="http://schemas.microsoft.com/office/drawing/2014/main" id="{C951CAB1-2AC6-392C-0A0E-CF15E941FE98}"/>
              </a:ext>
            </a:extLst>
          </p:cNvPr>
          <p:cNvSpPr>
            <a:spLocks noGrp="1"/>
          </p:cNvSpPr>
          <p:nvPr>
            <p:ph type="body" sz="quarter" idx="14" hasCustomPrompt="1"/>
          </p:nvPr>
        </p:nvSpPr>
        <p:spPr>
          <a:xfrm>
            <a:off x="972000" y="1804779"/>
            <a:ext cx="5139366" cy="23115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17" name="Text Placeholder 3">
            <a:extLst>
              <a:ext uri="{FF2B5EF4-FFF2-40B4-BE49-F238E27FC236}">
                <a16:creationId xmlns:a16="http://schemas.microsoft.com/office/drawing/2014/main" id="{441A276B-E5B9-7DCF-1FA1-C7DFEA521AC1}"/>
              </a:ext>
            </a:extLst>
          </p:cNvPr>
          <p:cNvSpPr>
            <a:spLocks noGrp="1"/>
          </p:cNvSpPr>
          <p:nvPr>
            <p:ph type="body" sz="quarter" idx="15" hasCustomPrompt="1"/>
          </p:nvPr>
        </p:nvSpPr>
        <p:spPr>
          <a:xfrm>
            <a:off x="972000" y="2379461"/>
            <a:ext cx="9591985" cy="540557"/>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Click to edit topline</a:t>
            </a:r>
          </a:p>
        </p:txBody>
      </p:sp>
      <p:sp>
        <p:nvSpPr>
          <p:cNvPr id="15" name="Textplatzhalter 4">
            <a:extLst>
              <a:ext uri="{FF2B5EF4-FFF2-40B4-BE49-F238E27FC236}">
                <a16:creationId xmlns:a16="http://schemas.microsoft.com/office/drawing/2014/main" id="{D2F35550-4837-6A2D-E045-9AF39BFC4FBB}"/>
              </a:ext>
            </a:extLst>
          </p:cNvPr>
          <p:cNvSpPr>
            <a:spLocks noGrp="1"/>
          </p:cNvSpPr>
          <p:nvPr>
            <p:ph type="body" sz="quarter" idx="10" hasCustomPrompt="1"/>
          </p:nvPr>
        </p:nvSpPr>
        <p:spPr>
          <a:xfrm>
            <a:off x="972000" y="3551873"/>
            <a:ext cx="9591986" cy="1167812"/>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14" name="Text Placeholder 3">
            <a:extLst>
              <a:ext uri="{FF2B5EF4-FFF2-40B4-BE49-F238E27FC236}">
                <a16:creationId xmlns:a16="http://schemas.microsoft.com/office/drawing/2014/main" id="{B403D9FD-0310-834D-F7F5-FF6E9CD92823}"/>
              </a:ext>
            </a:extLst>
          </p:cNvPr>
          <p:cNvSpPr>
            <a:spLocks noGrp="1"/>
          </p:cNvSpPr>
          <p:nvPr>
            <p:ph type="body" sz="quarter" idx="13" hasCustomPrompt="1"/>
          </p:nvPr>
        </p:nvSpPr>
        <p:spPr>
          <a:xfrm>
            <a:off x="972000" y="5567258"/>
            <a:ext cx="9591985" cy="317605"/>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407764674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4 motif title diver under wat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6" name="Freeform 4" descr="White Deutsche Bank logo">
            <a:extLst>
              <a:ext uri="{FF2B5EF4-FFF2-40B4-BE49-F238E27FC236}">
                <a16:creationId xmlns:a16="http://schemas.microsoft.com/office/drawing/2014/main" id="{FCA1F587-411E-24A8-415C-7328CAD9E9F9}"/>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sp>
        <p:nvSpPr>
          <p:cNvPr id="21" name="Google Shape;12;p7">
            <a:extLst>
              <a:ext uri="{FF2B5EF4-FFF2-40B4-BE49-F238E27FC236}">
                <a16:creationId xmlns:a16="http://schemas.microsoft.com/office/drawing/2014/main" id="{8496ECD9-D4F6-355F-9507-6E793B3B85B9}"/>
              </a:ext>
              <a:ext uri="{C183D7F6-B498-43B3-948B-1728B52AA6E4}">
                <adec:decorative xmlns:adec="http://schemas.microsoft.com/office/drawing/2017/decorative" val="1"/>
              </a:ext>
            </a:extLst>
          </p:cNvPr>
          <p:cNvSpPr/>
          <p:nvPr userDrawn="1"/>
        </p:nvSpPr>
        <p:spPr>
          <a:xfrm>
            <a:off x="646113" y="1296000"/>
            <a:ext cx="10248900" cy="4912713"/>
          </a:xfrm>
          <a:prstGeom prst="rect">
            <a:avLst/>
          </a:prstGeom>
          <a:solidFill>
            <a:srgbClr val="1E2A78">
              <a:alpha val="7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3" name="TextBox 19">
            <a:extLst>
              <a:ext uri="{FF2B5EF4-FFF2-40B4-BE49-F238E27FC236}">
                <a16:creationId xmlns:a16="http://schemas.microsoft.com/office/drawing/2014/main" id="{DACC0E25-E4DB-7B0A-C3F8-0182F92293FD}"/>
              </a:ext>
            </a:extLst>
          </p:cNvPr>
          <p:cNvSpPr txBox="1"/>
          <p:nvPr userDrawn="1"/>
        </p:nvSpPr>
        <p:spPr bwMode="auto">
          <a:xfrm>
            <a:off x="972000" y="1617664"/>
            <a:ext cx="1435840" cy="16869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endParaRPr lang="en-GB" sz="1600" noProof="0">
              <a:solidFill>
                <a:schemeClr val="bg1"/>
              </a:solidFill>
              <a:latin typeface="+mn-lt"/>
              <a:ea typeface="DeutscheBank" panose="020B0503020202030204" pitchFamily="34" charset="0"/>
              <a:cs typeface="DeutscheBank" panose="020B0503020202030204" pitchFamily="34" charset="0"/>
            </a:endParaRPr>
          </a:p>
        </p:txBody>
      </p:sp>
      <p:sp>
        <p:nvSpPr>
          <p:cNvPr id="7" name="Title 3">
            <a:extLst>
              <a:ext uri="{FF2B5EF4-FFF2-40B4-BE49-F238E27FC236}">
                <a16:creationId xmlns:a16="http://schemas.microsoft.com/office/drawing/2014/main" id="{793C2D73-7B65-5747-3CB2-781FE3FE7348}"/>
              </a:ext>
            </a:extLst>
          </p:cNvPr>
          <p:cNvSpPr>
            <a:spLocks noGrp="1"/>
          </p:cNvSpPr>
          <p:nvPr>
            <p:ph type="title" hasCustomPrompt="1"/>
          </p:nvPr>
        </p:nvSpPr>
        <p:spPr>
          <a:xfrm>
            <a:off x="972000" y="2919600"/>
            <a:ext cx="9590400" cy="1180800"/>
          </a:xfrm>
          <a:prstGeom prst="rect">
            <a:avLst/>
          </a:prstGeom>
        </p:spPr>
        <p:txBody>
          <a:bodyPr lIns="0" tIns="0" rIns="0" bIns="0" anchor="b" anchorCtr="0"/>
          <a:lstStyle>
            <a:lvl1pPr>
              <a:defRPr sz="4000" b="1">
                <a:solidFill>
                  <a:schemeClr val="bg1"/>
                </a:solidFill>
              </a:defRPr>
            </a:lvl1pPr>
          </a:lstStyle>
          <a:p>
            <a:r>
              <a:rPr lang="en-GB" noProof="0"/>
              <a:t>Click to edit </a:t>
            </a:r>
            <a:br>
              <a:rPr lang="en-GB" noProof="0"/>
            </a:br>
            <a:r>
              <a:rPr lang="en-GB" noProof="0"/>
              <a:t>longer headline</a:t>
            </a:r>
          </a:p>
        </p:txBody>
      </p:sp>
      <p:sp>
        <p:nvSpPr>
          <p:cNvPr id="8" name="Textplatzhalter 3">
            <a:extLst>
              <a:ext uri="{FF2B5EF4-FFF2-40B4-BE49-F238E27FC236}">
                <a16:creationId xmlns:a16="http://schemas.microsoft.com/office/drawing/2014/main" id="{F1916B08-2F68-CDC5-1578-97E47FF3D966}"/>
              </a:ext>
            </a:extLst>
          </p:cNvPr>
          <p:cNvSpPr>
            <a:spLocks noGrp="1"/>
          </p:cNvSpPr>
          <p:nvPr>
            <p:ph type="body" sz="quarter" idx="14" hasCustomPrompt="1"/>
          </p:nvPr>
        </p:nvSpPr>
        <p:spPr>
          <a:xfrm>
            <a:off x="972000" y="1804779"/>
            <a:ext cx="5139366" cy="23115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6" name="Text Placeholder 3">
            <a:extLst>
              <a:ext uri="{FF2B5EF4-FFF2-40B4-BE49-F238E27FC236}">
                <a16:creationId xmlns:a16="http://schemas.microsoft.com/office/drawing/2014/main" id="{B1FBA7A4-3B03-6D58-2DB8-C596A3FB8C35}"/>
              </a:ext>
            </a:extLst>
          </p:cNvPr>
          <p:cNvSpPr>
            <a:spLocks noGrp="1"/>
          </p:cNvSpPr>
          <p:nvPr>
            <p:ph type="body" sz="quarter" idx="15" hasCustomPrompt="1"/>
          </p:nvPr>
        </p:nvSpPr>
        <p:spPr>
          <a:xfrm>
            <a:off x="972000" y="2379461"/>
            <a:ext cx="9591985" cy="540557"/>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Click to edit topline</a:t>
            </a:r>
          </a:p>
        </p:txBody>
      </p:sp>
      <p:sp>
        <p:nvSpPr>
          <p:cNvPr id="4" name="Textplatzhalter 4">
            <a:extLst>
              <a:ext uri="{FF2B5EF4-FFF2-40B4-BE49-F238E27FC236}">
                <a16:creationId xmlns:a16="http://schemas.microsoft.com/office/drawing/2014/main" id="{D1392A7D-1564-57AF-02C6-F781FE79019D}"/>
              </a:ext>
            </a:extLst>
          </p:cNvPr>
          <p:cNvSpPr>
            <a:spLocks noGrp="1"/>
          </p:cNvSpPr>
          <p:nvPr>
            <p:ph type="body" sz="quarter" idx="10" hasCustomPrompt="1"/>
          </p:nvPr>
        </p:nvSpPr>
        <p:spPr>
          <a:xfrm>
            <a:off x="972000" y="4101465"/>
            <a:ext cx="9591986" cy="1167812"/>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5" name="Text Placeholder 3">
            <a:extLst>
              <a:ext uri="{FF2B5EF4-FFF2-40B4-BE49-F238E27FC236}">
                <a16:creationId xmlns:a16="http://schemas.microsoft.com/office/drawing/2014/main" id="{14CE22E3-D908-545D-605C-62E194C86D09}"/>
              </a:ext>
            </a:extLst>
          </p:cNvPr>
          <p:cNvSpPr>
            <a:spLocks noGrp="1"/>
          </p:cNvSpPr>
          <p:nvPr>
            <p:ph type="body" sz="quarter" idx="13" hasCustomPrompt="1"/>
          </p:nvPr>
        </p:nvSpPr>
        <p:spPr>
          <a:xfrm>
            <a:off x="972000" y="5567258"/>
            <a:ext cx="9591985" cy="317605"/>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234448772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5 motif title garden meet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4" descr="White Deutsche Bank logo">
            <a:extLst>
              <a:ext uri="{FF2B5EF4-FFF2-40B4-BE49-F238E27FC236}">
                <a16:creationId xmlns:a16="http://schemas.microsoft.com/office/drawing/2014/main" id="{E4112291-5A6C-40C4-F43A-411211879C52}"/>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sp>
        <p:nvSpPr>
          <p:cNvPr id="2" name="Google Shape;12;p7">
            <a:extLst>
              <a:ext uri="{FF2B5EF4-FFF2-40B4-BE49-F238E27FC236}">
                <a16:creationId xmlns:a16="http://schemas.microsoft.com/office/drawing/2014/main" id="{0B5BBA37-CEBA-440A-A6A9-75B58BA78D71}"/>
              </a:ext>
              <a:ext uri="{C183D7F6-B498-43B3-948B-1728B52AA6E4}">
                <adec:decorative xmlns:adec="http://schemas.microsoft.com/office/drawing/2017/decorative" val="1"/>
              </a:ext>
            </a:extLst>
          </p:cNvPr>
          <p:cNvSpPr/>
          <p:nvPr userDrawn="1"/>
        </p:nvSpPr>
        <p:spPr>
          <a:xfrm>
            <a:off x="646113" y="1296000"/>
            <a:ext cx="10248900" cy="4912713"/>
          </a:xfrm>
          <a:prstGeom prst="rect">
            <a:avLst/>
          </a:prstGeom>
          <a:solidFill>
            <a:srgbClr val="1E2A78">
              <a:alpha val="7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10" name="TextBox 19">
            <a:extLst>
              <a:ext uri="{FF2B5EF4-FFF2-40B4-BE49-F238E27FC236}">
                <a16:creationId xmlns:a16="http://schemas.microsoft.com/office/drawing/2014/main" id="{604B905C-D6DF-78A0-C8C9-23C8D4B7FEE2}"/>
              </a:ext>
            </a:extLst>
          </p:cNvPr>
          <p:cNvSpPr txBox="1"/>
          <p:nvPr userDrawn="1"/>
        </p:nvSpPr>
        <p:spPr bwMode="auto">
          <a:xfrm>
            <a:off x="972000" y="1617664"/>
            <a:ext cx="1435840" cy="16869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endParaRPr lang="en-GB" sz="1600" noProof="0">
              <a:solidFill>
                <a:schemeClr val="bg1"/>
              </a:solidFill>
              <a:latin typeface="+mn-lt"/>
              <a:ea typeface="DeutscheBank" panose="020B0503020202030204" pitchFamily="34" charset="0"/>
              <a:cs typeface="DeutscheBank" panose="020B0503020202030204" pitchFamily="34" charset="0"/>
            </a:endParaRPr>
          </a:p>
        </p:txBody>
      </p:sp>
      <p:sp>
        <p:nvSpPr>
          <p:cNvPr id="3" name="Title 3">
            <a:extLst>
              <a:ext uri="{FF2B5EF4-FFF2-40B4-BE49-F238E27FC236}">
                <a16:creationId xmlns:a16="http://schemas.microsoft.com/office/drawing/2014/main" id="{C679CD00-3DD4-5282-727A-B6C265FF399B}"/>
              </a:ext>
            </a:extLst>
          </p:cNvPr>
          <p:cNvSpPr>
            <a:spLocks noGrp="1"/>
          </p:cNvSpPr>
          <p:nvPr>
            <p:ph type="title" hasCustomPrompt="1"/>
          </p:nvPr>
        </p:nvSpPr>
        <p:spPr>
          <a:xfrm>
            <a:off x="972000" y="2919600"/>
            <a:ext cx="9590400" cy="633600"/>
          </a:xfrm>
          <a:prstGeom prst="rect">
            <a:avLst/>
          </a:prstGeom>
        </p:spPr>
        <p:txBody>
          <a:bodyPr lIns="0" tIns="0" rIns="0" bIns="0" anchor="b" anchorCtr="0"/>
          <a:lstStyle>
            <a:lvl1pPr>
              <a:defRPr sz="4000" b="1">
                <a:solidFill>
                  <a:schemeClr val="bg1"/>
                </a:solidFill>
              </a:defRPr>
            </a:lvl1pPr>
          </a:lstStyle>
          <a:p>
            <a:r>
              <a:rPr lang="en-GB" noProof="0"/>
              <a:t>Click to edit headline</a:t>
            </a:r>
          </a:p>
        </p:txBody>
      </p:sp>
      <p:sp>
        <p:nvSpPr>
          <p:cNvPr id="15" name="Textplatzhalter 3">
            <a:extLst>
              <a:ext uri="{FF2B5EF4-FFF2-40B4-BE49-F238E27FC236}">
                <a16:creationId xmlns:a16="http://schemas.microsoft.com/office/drawing/2014/main" id="{66DB1810-E4FA-7EE2-F913-2B8D656798AE}"/>
              </a:ext>
            </a:extLst>
          </p:cNvPr>
          <p:cNvSpPr>
            <a:spLocks noGrp="1"/>
          </p:cNvSpPr>
          <p:nvPr>
            <p:ph type="body" sz="quarter" idx="14" hasCustomPrompt="1"/>
          </p:nvPr>
        </p:nvSpPr>
        <p:spPr>
          <a:xfrm>
            <a:off x="972000" y="1804779"/>
            <a:ext cx="5139366" cy="23115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18" name="Text Placeholder 3">
            <a:extLst>
              <a:ext uri="{FF2B5EF4-FFF2-40B4-BE49-F238E27FC236}">
                <a16:creationId xmlns:a16="http://schemas.microsoft.com/office/drawing/2014/main" id="{2CA12BD2-01AE-4DA2-4806-F9F8F0FD98AE}"/>
              </a:ext>
            </a:extLst>
          </p:cNvPr>
          <p:cNvSpPr>
            <a:spLocks noGrp="1"/>
          </p:cNvSpPr>
          <p:nvPr>
            <p:ph type="body" sz="quarter" idx="15" hasCustomPrompt="1"/>
          </p:nvPr>
        </p:nvSpPr>
        <p:spPr>
          <a:xfrm>
            <a:off x="972000" y="2379461"/>
            <a:ext cx="9591985" cy="540557"/>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Click to edit topline</a:t>
            </a:r>
          </a:p>
        </p:txBody>
      </p:sp>
      <p:sp>
        <p:nvSpPr>
          <p:cNvPr id="17" name="Textplatzhalter 4">
            <a:extLst>
              <a:ext uri="{FF2B5EF4-FFF2-40B4-BE49-F238E27FC236}">
                <a16:creationId xmlns:a16="http://schemas.microsoft.com/office/drawing/2014/main" id="{9B7FFC08-685D-BA3C-D7C8-8D533A8AD366}"/>
              </a:ext>
            </a:extLst>
          </p:cNvPr>
          <p:cNvSpPr>
            <a:spLocks noGrp="1"/>
          </p:cNvSpPr>
          <p:nvPr>
            <p:ph type="body" sz="quarter" idx="10" hasCustomPrompt="1"/>
          </p:nvPr>
        </p:nvSpPr>
        <p:spPr>
          <a:xfrm>
            <a:off x="972000" y="3551873"/>
            <a:ext cx="9591986" cy="1167812"/>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12" name="Text Placeholder 3">
            <a:extLst>
              <a:ext uri="{FF2B5EF4-FFF2-40B4-BE49-F238E27FC236}">
                <a16:creationId xmlns:a16="http://schemas.microsoft.com/office/drawing/2014/main" id="{EB7384FD-EA7D-AD3C-5845-14317EA4B345}"/>
              </a:ext>
            </a:extLst>
          </p:cNvPr>
          <p:cNvSpPr>
            <a:spLocks noGrp="1"/>
          </p:cNvSpPr>
          <p:nvPr>
            <p:ph type="body" sz="quarter" idx="13" hasCustomPrompt="1"/>
          </p:nvPr>
        </p:nvSpPr>
        <p:spPr>
          <a:xfrm>
            <a:off x="972000" y="5567258"/>
            <a:ext cx="9591985" cy="317605"/>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85291278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6 motif title wind turbin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Freeform 4" descr="White Deutsche Bank logo">
            <a:extLst>
              <a:ext uri="{FF2B5EF4-FFF2-40B4-BE49-F238E27FC236}">
                <a16:creationId xmlns:a16="http://schemas.microsoft.com/office/drawing/2014/main" id="{3C4CF131-37F6-E677-AF62-F012401841E5}"/>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sp>
        <p:nvSpPr>
          <p:cNvPr id="3" name="Google Shape;12;p7">
            <a:extLst>
              <a:ext uri="{FF2B5EF4-FFF2-40B4-BE49-F238E27FC236}">
                <a16:creationId xmlns:a16="http://schemas.microsoft.com/office/drawing/2014/main" id="{EE540776-C9B4-E813-DEA5-C5E5312097C2}"/>
              </a:ext>
              <a:ext uri="{C183D7F6-B498-43B3-948B-1728B52AA6E4}">
                <adec:decorative xmlns:adec="http://schemas.microsoft.com/office/drawing/2017/decorative" val="1"/>
              </a:ext>
            </a:extLst>
          </p:cNvPr>
          <p:cNvSpPr/>
          <p:nvPr userDrawn="1"/>
        </p:nvSpPr>
        <p:spPr>
          <a:xfrm>
            <a:off x="646113" y="1296000"/>
            <a:ext cx="10248900" cy="4912713"/>
          </a:xfrm>
          <a:prstGeom prst="rect">
            <a:avLst/>
          </a:prstGeom>
          <a:solidFill>
            <a:srgbClr val="1E2A78">
              <a:alpha val="7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4" name="TextBox 19">
            <a:extLst>
              <a:ext uri="{FF2B5EF4-FFF2-40B4-BE49-F238E27FC236}">
                <a16:creationId xmlns:a16="http://schemas.microsoft.com/office/drawing/2014/main" id="{EA8AD77D-DCA7-2EEC-2822-2C7B8A558616}"/>
              </a:ext>
            </a:extLst>
          </p:cNvPr>
          <p:cNvSpPr txBox="1"/>
          <p:nvPr userDrawn="1"/>
        </p:nvSpPr>
        <p:spPr bwMode="auto">
          <a:xfrm>
            <a:off x="972000" y="1617664"/>
            <a:ext cx="1435840" cy="16869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endParaRPr lang="en-GB" sz="1600" noProof="0">
              <a:solidFill>
                <a:schemeClr val="bg1"/>
              </a:solidFill>
              <a:latin typeface="+mn-lt"/>
              <a:ea typeface="DeutscheBank" panose="020B0503020202030204" pitchFamily="34" charset="0"/>
              <a:cs typeface="DeutscheBank" panose="020B0503020202030204" pitchFamily="34" charset="0"/>
            </a:endParaRPr>
          </a:p>
        </p:txBody>
      </p:sp>
      <p:sp>
        <p:nvSpPr>
          <p:cNvPr id="2" name="Title 3">
            <a:extLst>
              <a:ext uri="{FF2B5EF4-FFF2-40B4-BE49-F238E27FC236}">
                <a16:creationId xmlns:a16="http://schemas.microsoft.com/office/drawing/2014/main" id="{054F5B16-8611-1480-2222-B58FE367F0F6}"/>
              </a:ext>
            </a:extLst>
          </p:cNvPr>
          <p:cNvSpPr>
            <a:spLocks noGrp="1"/>
          </p:cNvSpPr>
          <p:nvPr>
            <p:ph type="title" hasCustomPrompt="1"/>
          </p:nvPr>
        </p:nvSpPr>
        <p:spPr>
          <a:xfrm>
            <a:off x="972000" y="2919600"/>
            <a:ext cx="9590400" cy="633600"/>
          </a:xfrm>
          <a:prstGeom prst="rect">
            <a:avLst/>
          </a:prstGeom>
        </p:spPr>
        <p:txBody>
          <a:bodyPr lIns="0" tIns="0" rIns="0" bIns="0" anchor="b" anchorCtr="0"/>
          <a:lstStyle>
            <a:lvl1pPr>
              <a:defRPr sz="4000" b="1">
                <a:solidFill>
                  <a:schemeClr val="bg1"/>
                </a:solidFill>
              </a:defRPr>
            </a:lvl1pPr>
          </a:lstStyle>
          <a:p>
            <a:r>
              <a:rPr lang="en-GB" noProof="0"/>
              <a:t>Click to edit headline</a:t>
            </a:r>
          </a:p>
        </p:txBody>
      </p:sp>
      <p:sp>
        <p:nvSpPr>
          <p:cNvPr id="15" name="Textplatzhalter 3">
            <a:extLst>
              <a:ext uri="{FF2B5EF4-FFF2-40B4-BE49-F238E27FC236}">
                <a16:creationId xmlns:a16="http://schemas.microsoft.com/office/drawing/2014/main" id="{293E3C6B-3D30-0858-ABCD-9F5F3E7C7D93}"/>
              </a:ext>
            </a:extLst>
          </p:cNvPr>
          <p:cNvSpPr>
            <a:spLocks noGrp="1"/>
          </p:cNvSpPr>
          <p:nvPr>
            <p:ph type="body" sz="quarter" idx="14" hasCustomPrompt="1"/>
          </p:nvPr>
        </p:nvSpPr>
        <p:spPr>
          <a:xfrm>
            <a:off x="972000" y="1804779"/>
            <a:ext cx="5139366" cy="23115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18" name="Text Placeholder 3">
            <a:extLst>
              <a:ext uri="{FF2B5EF4-FFF2-40B4-BE49-F238E27FC236}">
                <a16:creationId xmlns:a16="http://schemas.microsoft.com/office/drawing/2014/main" id="{BD301BD3-8AC6-8D1B-A62B-51A01CEB6A55}"/>
              </a:ext>
            </a:extLst>
          </p:cNvPr>
          <p:cNvSpPr>
            <a:spLocks noGrp="1"/>
          </p:cNvSpPr>
          <p:nvPr>
            <p:ph type="body" sz="quarter" idx="15" hasCustomPrompt="1"/>
          </p:nvPr>
        </p:nvSpPr>
        <p:spPr>
          <a:xfrm>
            <a:off x="972000" y="2379461"/>
            <a:ext cx="9591985" cy="540557"/>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Click to edit topline</a:t>
            </a:r>
          </a:p>
        </p:txBody>
      </p:sp>
      <p:sp>
        <p:nvSpPr>
          <p:cNvPr id="17" name="Textplatzhalter 4">
            <a:extLst>
              <a:ext uri="{FF2B5EF4-FFF2-40B4-BE49-F238E27FC236}">
                <a16:creationId xmlns:a16="http://schemas.microsoft.com/office/drawing/2014/main" id="{11449137-CDE3-D9F2-316E-30FB7A2E466C}"/>
              </a:ext>
            </a:extLst>
          </p:cNvPr>
          <p:cNvSpPr>
            <a:spLocks noGrp="1"/>
          </p:cNvSpPr>
          <p:nvPr>
            <p:ph type="body" sz="quarter" idx="10" hasCustomPrompt="1"/>
          </p:nvPr>
        </p:nvSpPr>
        <p:spPr>
          <a:xfrm>
            <a:off x="972000" y="3551873"/>
            <a:ext cx="9591986" cy="1167812"/>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12" name="Text Placeholder 3">
            <a:extLst>
              <a:ext uri="{FF2B5EF4-FFF2-40B4-BE49-F238E27FC236}">
                <a16:creationId xmlns:a16="http://schemas.microsoft.com/office/drawing/2014/main" id="{3A41769A-DD5F-E3E7-2327-DDC370A0011A}"/>
              </a:ext>
            </a:extLst>
          </p:cNvPr>
          <p:cNvSpPr>
            <a:spLocks noGrp="1"/>
          </p:cNvSpPr>
          <p:nvPr>
            <p:ph type="body" sz="quarter" idx="13" hasCustomPrompt="1"/>
          </p:nvPr>
        </p:nvSpPr>
        <p:spPr>
          <a:xfrm>
            <a:off x="972000" y="5567258"/>
            <a:ext cx="9591985" cy="317605"/>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337249880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7 motif title truck dri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Freeform 4" descr="White Deutsche Bank logo">
            <a:extLst>
              <a:ext uri="{FF2B5EF4-FFF2-40B4-BE49-F238E27FC236}">
                <a16:creationId xmlns:a16="http://schemas.microsoft.com/office/drawing/2014/main" id="{224BB741-DA6A-F5D6-2C25-1A1717DAF252}"/>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sp>
        <p:nvSpPr>
          <p:cNvPr id="3" name="Google Shape;12;p7">
            <a:extLst>
              <a:ext uri="{FF2B5EF4-FFF2-40B4-BE49-F238E27FC236}">
                <a16:creationId xmlns:a16="http://schemas.microsoft.com/office/drawing/2014/main" id="{51D9BDE6-98CA-0DCE-F030-4D8D992DAD99}"/>
              </a:ext>
              <a:ext uri="{C183D7F6-B498-43B3-948B-1728B52AA6E4}">
                <adec:decorative xmlns:adec="http://schemas.microsoft.com/office/drawing/2017/decorative" val="1"/>
              </a:ext>
            </a:extLst>
          </p:cNvPr>
          <p:cNvSpPr/>
          <p:nvPr userDrawn="1"/>
        </p:nvSpPr>
        <p:spPr>
          <a:xfrm>
            <a:off x="646113" y="1296000"/>
            <a:ext cx="10248900" cy="4912713"/>
          </a:xfrm>
          <a:prstGeom prst="rect">
            <a:avLst/>
          </a:prstGeom>
          <a:solidFill>
            <a:srgbClr val="1E2A78">
              <a:alpha val="7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4" name="TextBox 19">
            <a:extLst>
              <a:ext uri="{FF2B5EF4-FFF2-40B4-BE49-F238E27FC236}">
                <a16:creationId xmlns:a16="http://schemas.microsoft.com/office/drawing/2014/main" id="{5C56D948-8321-A395-3956-37F236D1344F}"/>
              </a:ext>
            </a:extLst>
          </p:cNvPr>
          <p:cNvSpPr txBox="1"/>
          <p:nvPr userDrawn="1"/>
        </p:nvSpPr>
        <p:spPr bwMode="auto">
          <a:xfrm>
            <a:off x="972000" y="1617664"/>
            <a:ext cx="1435840" cy="16869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endParaRPr lang="en-GB" sz="1600" noProof="0">
              <a:solidFill>
                <a:schemeClr val="bg1"/>
              </a:solidFill>
              <a:latin typeface="+mn-lt"/>
              <a:ea typeface="DeutscheBank" panose="020B0503020202030204" pitchFamily="34" charset="0"/>
              <a:cs typeface="DeutscheBank" panose="020B0503020202030204" pitchFamily="34" charset="0"/>
            </a:endParaRPr>
          </a:p>
        </p:txBody>
      </p:sp>
      <p:sp>
        <p:nvSpPr>
          <p:cNvPr id="2" name="Title 3">
            <a:extLst>
              <a:ext uri="{FF2B5EF4-FFF2-40B4-BE49-F238E27FC236}">
                <a16:creationId xmlns:a16="http://schemas.microsoft.com/office/drawing/2014/main" id="{999F58F0-35A4-6B74-A5F9-65D349C4A93E}"/>
              </a:ext>
            </a:extLst>
          </p:cNvPr>
          <p:cNvSpPr>
            <a:spLocks noGrp="1"/>
          </p:cNvSpPr>
          <p:nvPr>
            <p:ph type="title" hasCustomPrompt="1"/>
          </p:nvPr>
        </p:nvSpPr>
        <p:spPr>
          <a:xfrm>
            <a:off x="972000" y="2142000"/>
            <a:ext cx="9590400" cy="1411200"/>
          </a:xfrm>
          <a:prstGeom prst="rect">
            <a:avLst/>
          </a:prstGeom>
        </p:spPr>
        <p:txBody>
          <a:bodyPr lIns="0" tIns="0" rIns="0" bIns="0" anchor="b" anchorCtr="0"/>
          <a:lstStyle>
            <a:lvl1pPr>
              <a:defRPr sz="4000" b="1">
                <a:solidFill>
                  <a:schemeClr val="bg1"/>
                </a:solidFill>
              </a:defRPr>
            </a:lvl1pPr>
          </a:lstStyle>
          <a:p>
            <a:r>
              <a:rPr lang="en-GB" noProof="0"/>
              <a:t>Click to edit headline</a:t>
            </a:r>
          </a:p>
        </p:txBody>
      </p:sp>
      <p:sp>
        <p:nvSpPr>
          <p:cNvPr id="15" name="Textplatzhalter 3">
            <a:extLst>
              <a:ext uri="{FF2B5EF4-FFF2-40B4-BE49-F238E27FC236}">
                <a16:creationId xmlns:a16="http://schemas.microsoft.com/office/drawing/2014/main" id="{64C3C87C-64B7-8CF5-1B2A-4550603243E5}"/>
              </a:ext>
            </a:extLst>
          </p:cNvPr>
          <p:cNvSpPr>
            <a:spLocks noGrp="1"/>
          </p:cNvSpPr>
          <p:nvPr>
            <p:ph type="body" sz="quarter" idx="14" hasCustomPrompt="1"/>
          </p:nvPr>
        </p:nvSpPr>
        <p:spPr>
          <a:xfrm>
            <a:off x="972000" y="1804779"/>
            <a:ext cx="5139366" cy="23115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13" name="Textplatzhalter 4">
            <a:extLst>
              <a:ext uri="{FF2B5EF4-FFF2-40B4-BE49-F238E27FC236}">
                <a16:creationId xmlns:a16="http://schemas.microsoft.com/office/drawing/2014/main" id="{94DC80E7-63DB-EAE4-67D6-9737C429184B}"/>
              </a:ext>
            </a:extLst>
          </p:cNvPr>
          <p:cNvSpPr>
            <a:spLocks noGrp="1"/>
          </p:cNvSpPr>
          <p:nvPr>
            <p:ph type="body" sz="quarter" idx="10" hasCustomPrompt="1"/>
          </p:nvPr>
        </p:nvSpPr>
        <p:spPr>
          <a:xfrm>
            <a:off x="972000" y="3551873"/>
            <a:ext cx="9591986" cy="1167812"/>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12" name="Text Placeholder 3">
            <a:extLst>
              <a:ext uri="{FF2B5EF4-FFF2-40B4-BE49-F238E27FC236}">
                <a16:creationId xmlns:a16="http://schemas.microsoft.com/office/drawing/2014/main" id="{4728FE35-9608-8606-4B52-064D7AD5AF62}"/>
              </a:ext>
            </a:extLst>
          </p:cNvPr>
          <p:cNvSpPr>
            <a:spLocks noGrp="1"/>
          </p:cNvSpPr>
          <p:nvPr>
            <p:ph type="body" sz="quarter" idx="13" hasCustomPrompt="1"/>
          </p:nvPr>
        </p:nvSpPr>
        <p:spPr>
          <a:xfrm>
            <a:off x="972000" y="5567258"/>
            <a:ext cx="9591985" cy="317605"/>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164705098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1.10 illustration ta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Freeform 4" descr="White Deutsche Bank logo">
            <a:extLst>
              <a:ext uri="{FF2B5EF4-FFF2-40B4-BE49-F238E27FC236}">
                <a16:creationId xmlns:a16="http://schemas.microsoft.com/office/drawing/2014/main" id="{224BB741-DA6A-F5D6-2C25-1A1717DAF252}"/>
              </a:ext>
            </a:extLst>
          </p:cNvPr>
          <p:cNvSpPr>
            <a:spLocks noChangeAspect="1" noEditPoints="1"/>
          </p:cNvSpPr>
          <p:nvPr userDrawn="1"/>
        </p:nvSpPr>
        <p:spPr bwMode="black">
          <a:xfrm>
            <a:off x="10896000" y="650369"/>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sp>
        <p:nvSpPr>
          <p:cNvPr id="3" name="Google Shape;12;p7">
            <a:extLst>
              <a:ext uri="{FF2B5EF4-FFF2-40B4-BE49-F238E27FC236}">
                <a16:creationId xmlns:a16="http://schemas.microsoft.com/office/drawing/2014/main" id="{51D9BDE6-98CA-0DCE-F030-4D8D992DAD99}"/>
              </a:ext>
              <a:ext uri="{C183D7F6-B498-43B3-948B-1728B52AA6E4}">
                <adec:decorative xmlns:adec="http://schemas.microsoft.com/office/drawing/2017/decorative" val="1"/>
              </a:ext>
            </a:extLst>
          </p:cNvPr>
          <p:cNvSpPr/>
          <p:nvPr userDrawn="1"/>
        </p:nvSpPr>
        <p:spPr>
          <a:xfrm>
            <a:off x="646113" y="1296000"/>
            <a:ext cx="10248900" cy="4912713"/>
          </a:xfrm>
          <a:prstGeom prst="rect">
            <a:avLst/>
          </a:prstGeom>
          <a:solidFill>
            <a:srgbClr val="1E2A78">
              <a:alpha val="7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4" name="TextBox 19">
            <a:extLst>
              <a:ext uri="{FF2B5EF4-FFF2-40B4-BE49-F238E27FC236}">
                <a16:creationId xmlns:a16="http://schemas.microsoft.com/office/drawing/2014/main" id="{5C56D948-8321-A395-3956-37F236D1344F}"/>
              </a:ext>
            </a:extLst>
          </p:cNvPr>
          <p:cNvSpPr txBox="1"/>
          <p:nvPr userDrawn="1"/>
        </p:nvSpPr>
        <p:spPr bwMode="auto">
          <a:xfrm>
            <a:off x="972000" y="1617664"/>
            <a:ext cx="1435840" cy="16869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endParaRPr lang="en-GB" sz="1600" noProof="0">
              <a:solidFill>
                <a:schemeClr val="bg1"/>
              </a:solidFill>
              <a:latin typeface="+mn-lt"/>
              <a:ea typeface="DeutscheBank" panose="020B0503020202030204" pitchFamily="34" charset="0"/>
              <a:cs typeface="DeutscheBank" panose="020B0503020202030204" pitchFamily="34" charset="0"/>
            </a:endParaRPr>
          </a:p>
        </p:txBody>
      </p:sp>
      <p:sp>
        <p:nvSpPr>
          <p:cNvPr id="2" name="Title 3">
            <a:extLst>
              <a:ext uri="{FF2B5EF4-FFF2-40B4-BE49-F238E27FC236}">
                <a16:creationId xmlns:a16="http://schemas.microsoft.com/office/drawing/2014/main" id="{65B1ED29-136D-A647-5908-A0662E28B072}"/>
              </a:ext>
            </a:extLst>
          </p:cNvPr>
          <p:cNvSpPr>
            <a:spLocks noGrp="1"/>
          </p:cNvSpPr>
          <p:nvPr>
            <p:ph type="title" hasCustomPrompt="1"/>
          </p:nvPr>
        </p:nvSpPr>
        <p:spPr>
          <a:xfrm>
            <a:off x="972000" y="2142000"/>
            <a:ext cx="9590400" cy="1411200"/>
          </a:xfrm>
          <a:prstGeom prst="rect">
            <a:avLst/>
          </a:prstGeom>
        </p:spPr>
        <p:txBody>
          <a:bodyPr lIns="0" tIns="0" rIns="0" bIns="0" anchor="b" anchorCtr="0"/>
          <a:lstStyle>
            <a:lvl1pPr>
              <a:defRPr sz="4000" b="1">
                <a:solidFill>
                  <a:schemeClr val="bg1"/>
                </a:solidFill>
              </a:defRPr>
            </a:lvl1pPr>
          </a:lstStyle>
          <a:p>
            <a:r>
              <a:rPr lang="en-GB" noProof="0"/>
              <a:t>Click to edit headline</a:t>
            </a:r>
          </a:p>
        </p:txBody>
      </p:sp>
      <p:sp>
        <p:nvSpPr>
          <p:cNvPr id="15" name="Textplatzhalter 3">
            <a:extLst>
              <a:ext uri="{FF2B5EF4-FFF2-40B4-BE49-F238E27FC236}">
                <a16:creationId xmlns:a16="http://schemas.microsoft.com/office/drawing/2014/main" id="{64C3C87C-64B7-8CF5-1B2A-4550603243E5}"/>
              </a:ext>
            </a:extLst>
          </p:cNvPr>
          <p:cNvSpPr>
            <a:spLocks noGrp="1"/>
          </p:cNvSpPr>
          <p:nvPr>
            <p:ph type="body" sz="quarter" idx="14" hasCustomPrompt="1"/>
          </p:nvPr>
        </p:nvSpPr>
        <p:spPr>
          <a:xfrm>
            <a:off x="972000" y="1804779"/>
            <a:ext cx="5139366" cy="23115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13" name="Textplatzhalter 4">
            <a:extLst>
              <a:ext uri="{FF2B5EF4-FFF2-40B4-BE49-F238E27FC236}">
                <a16:creationId xmlns:a16="http://schemas.microsoft.com/office/drawing/2014/main" id="{94DC80E7-63DB-EAE4-67D6-9737C429184B}"/>
              </a:ext>
            </a:extLst>
          </p:cNvPr>
          <p:cNvSpPr>
            <a:spLocks noGrp="1"/>
          </p:cNvSpPr>
          <p:nvPr>
            <p:ph type="body" sz="quarter" idx="10" hasCustomPrompt="1"/>
          </p:nvPr>
        </p:nvSpPr>
        <p:spPr>
          <a:xfrm>
            <a:off x="972000" y="3551873"/>
            <a:ext cx="9591986" cy="1167812"/>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12" name="Text Placeholder 3">
            <a:extLst>
              <a:ext uri="{FF2B5EF4-FFF2-40B4-BE49-F238E27FC236}">
                <a16:creationId xmlns:a16="http://schemas.microsoft.com/office/drawing/2014/main" id="{4728FE35-9608-8606-4B52-064D7AD5AF62}"/>
              </a:ext>
            </a:extLst>
          </p:cNvPr>
          <p:cNvSpPr>
            <a:spLocks noGrp="1"/>
          </p:cNvSpPr>
          <p:nvPr>
            <p:ph type="body" sz="quarter" idx="13" hasCustomPrompt="1"/>
          </p:nvPr>
        </p:nvSpPr>
        <p:spPr>
          <a:xfrm>
            <a:off x="972000" y="5567258"/>
            <a:ext cx="9591985" cy="317605"/>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194569471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11 illustration octopu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Freeform 4" descr="White Deutsche Bank logo">
            <a:extLst>
              <a:ext uri="{FF2B5EF4-FFF2-40B4-BE49-F238E27FC236}">
                <a16:creationId xmlns:a16="http://schemas.microsoft.com/office/drawing/2014/main" id="{224BB741-DA6A-F5D6-2C25-1A1717DAF252}"/>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sp>
        <p:nvSpPr>
          <p:cNvPr id="3" name="Google Shape;12;p7">
            <a:extLst>
              <a:ext uri="{FF2B5EF4-FFF2-40B4-BE49-F238E27FC236}">
                <a16:creationId xmlns:a16="http://schemas.microsoft.com/office/drawing/2014/main" id="{51D9BDE6-98CA-0DCE-F030-4D8D992DAD99}"/>
              </a:ext>
              <a:ext uri="{C183D7F6-B498-43B3-948B-1728B52AA6E4}">
                <adec:decorative xmlns:adec="http://schemas.microsoft.com/office/drawing/2017/decorative" val="1"/>
              </a:ext>
            </a:extLst>
          </p:cNvPr>
          <p:cNvSpPr/>
          <p:nvPr userDrawn="1"/>
        </p:nvSpPr>
        <p:spPr>
          <a:xfrm>
            <a:off x="646113" y="1296000"/>
            <a:ext cx="10248900" cy="4912713"/>
          </a:xfrm>
          <a:prstGeom prst="rect">
            <a:avLst/>
          </a:prstGeom>
          <a:solidFill>
            <a:srgbClr val="1E2A78">
              <a:alpha val="7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4" name="TextBox 19">
            <a:extLst>
              <a:ext uri="{FF2B5EF4-FFF2-40B4-BE49-F238E27FC236}">
                <a16:creationId xmlns:a16="http://schemas.microsoft.com/office/drawing/2014/main" id="{5C56D948-8321-A395-3956-37F236D1344F}"/>
              </a:ext>
            </a:extLst>
          </p:cNvPr>
          <p:cNvSpPr txBox="1"/>
          <p:nvPr userDrawn="1"/>
        </p:nvSpPr>
        <p:spPr bwMode="auto">
          <a:xfrm>
            <a:off x="972000" y="1617664"/>
            <a:ext cx="1435840" cy="16869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endParaRPr lang="en-GB" sz="1600" noProof="0">
              <a:solidFill>
                <a:schemeClr val="bg1"/>
              </a:solidFill>
              <a:latin typeface="+mn-lt"/>
              <a:ea typeface="DeutscheBank" panose="020B0503020202030204" pitchFamily="34" charset="0"/>
              <a:cs typeface="DeutscheBank" panose="020B0503020202030204" pitchFamily="34" charset="0"/>
            </a:endParaRPr>
          </a:p>
        </p:txBody>
      </p:sp>
      <p:sp>
        <p:nvSpPr>
          <p:cNvPr id="2" name="Title 3">
            <a:extLst>
              <a:ext uri="{FF2B5EF4-FFF2-40B4-BE49-F238E27FC236}">
                <a16:creationId xmlns:a16="http://schemas.microsoft.com/office/drawing/2014/main" id="{30179E8B-EA16-AA66-7F4E-4C957F4C4D68}"/>
              </a:ext>
            </a:extLst>
          </p:cNvPr>
          <p:cNvSpPr>
            <a:spLocks noGrp="1"/>
          </p:cNvSpPr>
          <p:nvPr>
            <p:ph type="title" hasCustomPrompt="1"/>
          </p:nvPr>
        </p:nvSpPr>
        <p:spPr>
          <a:xfrm>
            <a:off x="972000" y="2142000"/>
            <a:ext cx="9590400" cy="1411200"/>
          </a:xfrm>
          <a:prstGeom prst="rect">
            <a:avLst/>
          </a:prstGeom>
        </p:spPr>
        <p:txBody>
          <a:bodyPr lIns="0" tIns="0" rIns="0" bIns="0" anchor="b" anchorCtr="0"/>
          <a:lstStyle>
            <a:lvl1pPr>
              <a:defRPr sz="4000" b="1">
                <a:solidFill>
                  <a:schemeClr val="bg1"/>
                </a:solidFill>
              </a:defRPr>
            </a:lvl1pPr>
          </a:lstStyle>
          <a:p>
            <a:r>
              <a:rPr lang="en-GB" noProof="0"/>
              <a:t>Click to edit headline</a:t>
            </a:r>
          </a:p>
        </p:txBody>
      </p:sp>
      <p:sp>
        <p:nvSpPr>
          <p:cNvPr id="15" name="Textplatzhalter 3">
            <a:extLst>
              <a:ext uri="{FF2B5EF4-FFF2-40B4-BE49-F238E27FC236}">
                <a16:creationId xmlns:a16="http://schemas.microsoft.com/office/drawing/2014/main" id="{64C3C87C-64B7-8CF5-1B2A-4550603243E5}"/>
              </a:ext>
            </a:extLst>
          </p:cNvPr>
          <p:cNvSpPr>
            <a:spLocks noGrp="1"/>
          </p:cNvSpPr>
          <p:nvPr>
            <p:ph type="body" sz="quarter" idx="14" hasCustomPrompt="1"/>
          </p:nvPr>
        </p:nvSpPr>
        <p:spPr>
          <a:xfrm>
            <a:off x="972000" y="1804779"/>
            <a:ext cx="5139366" cy="23115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13" name="Textplatzhalter 4">
            <a:extLst>
              <a:ext uri="{FF2B5EF4-FFF2-40B4-BE49-F238E27FC236}">
                <a16:creationId xmlns:a16="http://schemas.microsoft.com/office/drawing/2014/main" id="{94DC80E7-63DB-EAE4-67D6-9737C429184B}"/>
              </a:ext>
            </a:extLst>
          </p:cNvPr>
          <p:cNvSpPr>
            <a:spLocks noGrp="1"/>
          </p:cNvSpPr>
          <p:nvPr>
            <p:ph type="body" sz="quarter" idx="10" hasCustomPrompt="1"/>
          </p:nvPr>
        </p:nvSpPr>
        <p:spPr>
          <a:xfrm>
            <a:off x="972000" y="3551873"/>
            <a:ext cx="9591986" cy="1167812"/>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12" name="Text Placeholder 3">
            <a:extLst>
              <a:ext uri="{FF2B5EF4-FFF2-40B4-BE49-F238E27FC236}">
                <a16:creationId xmlns:a16="http://schemas.microsoft.com/office/drawing/2014/main" id="{4728FE35-9608-8606-4B52-064D7AD5AF62}"/>
              </a:ext>
            </a:extLst>
          </p:cNvPr>
          <p:cNvSpPr>
            <a:spLocks noGrp="1"/>
          </p:cNvSpPr>
          <p:nvPr>
            <p:ph type="body" sz="quarter" idx="13" hasCustomPrompt="1"/>
          </p:nvPr>
        </p:nvSpPr>
        <p:spPr>
          <a:xfrm>
            <a:off x="972000" y="5567258"/>
            <a:ext cx="9591985" cy="317605"/>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78179261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2.1 gradient title">
    <p:bg>
      <p:bgPr>
        <a:gradFill>
          <a:gsLst>
            <a:gs pos="0">
              <a:srgbClr val="16184E"/>
            </a:gs>
            <a:gs pos="100000">
              <a:srgbClr val="1E2A78"/>
            </a:gs>
          </a:gsLst>
          <a:lin ang="5400000" scaled="1"/>
        </a:gradFill>
        <a:effectLst/>
      </p:bgPr>
    </p:bg>
    <p:spTree>
      <p:nvGrpSpPr>
        <p:cNvPr id="1" name=""/>
        <p:cNvGrpSpPr/>
        <p:nvPr/>
      </p:nvGrpSpPr>
      <p:grpSpPr>
        <a:xfrm>
          <a:off x="0" y="0"/>
          <a:ext cx="0" cy="0"/>
          <a:chOff x="0" y="0"/>
          <a:chExt cx="0" cy="0"/>
        </a:xfrm>
      </p:grpSpPr>
      <p:sp>
        <p:nvSpPr>
          <p:cNvPr id="9" name="Freeform 4" descr="White Deutsche Bank logo">
            <a:extLst>
              <a:ext uri="{FF2B5EF4-FFF2-40B4-BE49-F238E27FC236}">
                <a16:creationId xmlns:a16="http://schemas.microsoft.com/office/drawing/2014/main" id="{A4AB4546-2D66-CD6D-4031-2AA2612DEEEC}"/>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sp>
        <p:nvSpPr>
          <p:cNvPr id="2" name="Google Shape;12;p7">
            <a:extLst>
              <a:ext uri="{FF2B5EF4-FFF2-40B4-BE49-F238E27FC236}">
                <a16:creationId xmlns:a16="http://schemas.microsoft.com/office/drawing/2014/main" id="{F04E87A9-E065-CB54-D554-7EC2EF386713}"/>
              </a:ext>
              <a:ext uri="{C183D7F6-B498-43B3-948B-1728B52AA6E4}">
                <adec:decorative xmlns:adec="http://schemas.microsoft.com/office/drawing/2017/decorative" val="1"/>
              </a:ext>
            </a:extLst>
          </p:cNvPr>
          <p:cNvSpPr/>
          <p:nvPr userDrawn="1"/>
        </p:nvSpPr>
        <p:spPr>
          <a:xfrm>
            <a:off x="646113" y="1296000"/>
            <a:ext cx="10248899" cy="4912713"/>
          </a:xfrm>
          <a:prstGeom prst="rect">
            <a:avLst/>
          </a:prstGeom>
          <a:gradFill flip="none" rotWithShape="1">
            <a:gsLst>
              <a:gs pos="0">
                <a:srgbClr val="1E2A78"/>
              </a:gs>
              <a:gs pos="0">
                <a:srgbClr val="16184E"/>
              </a:gs>
              <a:gs pos="50000">
                <a:srgbClr val="1E2A78">
                  <a:shade val="67500"/>
                  <a:satMod val="115000"/>
                </a:srgbClr>
              </a:gs>
              <a:gs pos="100000">
                <a:srgbClr val="1E2A78"/>
              </a:gs>
            </a:gsLst>
            <a:lin ang="16200000" scaled="1"/>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4" name="TextBox 19">
            <a:extLst>
              <a:ext uri="{FF2B5EF4-FFF2-40B4-BE49-F238E27FC236}">
                <a16:creationId xmlns:a16="http://schemas.microsoft.com/office/drawing/2014/main" id="{6573847E-5F54-D144-882D-6F67FA998897}"/>
              </a:ext>
            </a:extLst>
          </p:cNvPr>
          <p:cNvSpPr txBox="1"/>
          <p:nvPr userDrawn="1"/>
        </p:nvSpPr>
        <p:spPr bwMode="auto">
          <a:xfrm>
            <a:off x="972000" y="1617664"/>
            <a:ext cx="1435840" cy="16869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endParaRPr lang="en-GB" sz="1600" noProof="0">
              <a:solidFill>
                <a:schemeClr val="bg1"/>
              </a:solidFill>
              <a:latin typeface="+mn-lt"/>
              <a:ea typeface="DeutscheBank" panose="020B0503020202030204" pitchFamily="34" charset="0"/>
              <a:cs typeface="DeutscheBank" panose="020B0503020202030204" pitchFamily="34" charset="0"/>
            </a:endParaRPr>
          </a:p>
        </p:txBody>
      </p:sp>
      <p:sp>
        <p:nvSpPr>
          <p:cNvPr id="3" name="Title 3">
            <a:extLst>
              <a:ext uri="{FF2B5EF4-FFF2-40B4-BE49-F238E27FC236}">
                <a16:creationId xmlns:a16="http://schemas.microsoft.com/office/drawing/2014/main" id="{77EEF421-C671-D83C-8F7F-F982D4B3F71C}"/>
              </a:ext>
            </a:extLst>
          </p:cNvPr>
          <p:cNvSpPr>
            <a:spLocks noGrp="1"/>
          </p:cNvSpPr>
          <p:nvPr>
            <p:ph type="title" hasCustomPrompt="1"/>
          </p:nvPr>
        </p:nvSpPr>
        <p:spPr>
          <a:xfrm>
            <a:off x="972000" y="2142000"/>
            <a:ext cx="9590400" cy="1411200"/>
          </a:xfrm>
          <a:prstGeom prst="rect">
            <a:avLst/>
          </a:prstGeom>
        </p:spPr>
        <p:txBody>
          <a:bodyPr lIns="0" tIns="0" rIns="0" bIns="0" anchor="b" anchorCtr="0"/>
          <a:lstStyle>
            <a:lvl1pPr>
              <a:defRPr sz="4000" b="1">
                <a:solidFill>
                  <a:schemeClr val="bg1"/>
                </a:solidFill>
              </a:defRPr>
            </a:lvl1pPr>
          </a:lstStyle>
          <a:p>
            <a:r>
              <a:rPr lang="en-GB" noProof="0"/>
              <a:t>Click to edit headline</a:t>
            </a:r>
          </a:p>
        </p:txBody>
      </p:sp>
      <p:sp>
        <p:nvSpPr>
          <p:cNvPr id="15" name="Textplatzhalter 3">
            <a:extLst>
              <a:ext uri="{FF2B5EF4-FFF2-40B4-BE49-F238E27FC236}">
                <a16:creationId xmlns:a16="http://schemas.microsoft.com/office/drawing/2014/main" id="{12F153E5-AF64-0894-D4D8-28F6E2A6A40F}"/>
              </a:ext>
            </a:extLst>
          </p:cNvPr>
          <p:cNvSpPr>
            <a:spLocks noGrp="1"/>
          </p:cNvSpPr>
          <p:nvPr>
            <p:ph type="body" sz="quarter" idx="14" hasCustomPrompt="1"/>
          </p:nvPr>
        </p:nvSpPr>
        <p:spPr>
          <a:xfrm>
            <a:off x="972000" y="1804779"/>
            <a:ext cx="5139366" cy="23115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13" name="Textplatzhalter 4">
            <a:extLst>
              <a:ext uri="{FF2B5EF4-FFF2-40B4-BE49-F238E27FC236}">
                <a16:creationId xmlns:a16="http://schemas.microsoft.com/office/drawing/2014/main" id="{6DA0373A-B9A5-B6B6-1D94-7A345168468A}"/>
              </a:ext>
            </a:extLst>
          </p:cNvPr>
          <p:cNvSpPr>
            <a:spLocks noGrp="1"/>
          </p:cNvSpPr>
          <p:nvPr>
            <p:ph type="body" sz="quarter" idx="10" hasCustomPrompt="1"/>
          </p:nvPr>
        </p:nvSpPr>
        <p:spPr>
          <a:xfrm>
            <a:off x="972000" y="3551873"/>
            <a:ext cx="9591986" cy="1167812"/>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12" name="Text Placeholder 3">
            <a:extLst>
              <a:ext uri="{FF2B5EF4-FFF2-40B4-BE49-F238E27FC236}">
                <a16:creationId xmlns:a16="http://schemas.microsoft.com/office/drawing/2014/main" id="{F6FE19B5-80CB-5E2C-45A2-1FE7030DBBF2}"/>
              </a:ext>
            </a:extLst>
          </p:cNvPr>
          <p:cNvSpPr>
            <a:spLocks noGrp="1"/>
          </p:cNvSpPr>
          <p:nvPr>
            <p:ph type="body" sz="quarter" idx="13" hasCustomPrompt="1"/>
          </p:nvPr>
        </p:nvSpPr>
        <p:spPr>
          <a:xfrm>
            <a:off x="972000" y="5567258"/>
            <a:ext cx="9591985" cy="317605"/>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326616216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2.2 gradient title">
    <p:bg>
      <p:bgPr>
        <a:gradFill>
          <a:gsLst>
            <a:gs pos="0">
              <a:srgbClr val="16184E"/>
            </a:gs>
            <a:gs pos="100000">
              <a:srgbClr val="1E2A78"/>
            </a:gs>
          </a:gsLst>
          <a:lin ang="5400000" scaled="1"/>
        </a:gradFill>
        <a:effectLst/>
      </p:bgPr>
    </p:bg>
    <p:spTree>
      <p:nvGrpSpPr>
        <p:cNvPr id="1" name=""/>
        <p:cNvGrpSpPr/>
        <p:nvPr/>
      </p:nvGrpSpPr>
      <p:grpSpPr>
        <a:xfrm>
          <a:off x="0" y="0"/>
          <a:ext cx="0" cy="0"/>
          <a:chOff x="0" y="0"/>
          <a:chExt cx="0" cy="0"/>
        </a:xfrm>
      </p:grpSpPr>
      <p:sp>
        <p:nvSpPr>
          <p:cNvPr id="9" name="Freeform 4" descr="White Deutsche Bank logo">
            <a:extLst>
              <a:ext uri="{FF2B5EF4-FFF2-40B4-BE49-F238E27FC236}">
                <a16:creationId xmlns:a16="http://schemas.microsoft.com/office/drawing/2014/main" id="{A4AB4546-2D66-CD6D-4031-2AA2612DEEEC}"/>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sp>
        <p:nvSpPr>
          <p:cNvPr id="2" name="Google Shape;12;p7">
            <a:extLst>
              <a:ext uri="{FF2B5EF4-FFF2-40B4-BE49-F238E27FC236}">
                <a16:creationId xmlns:a16="http://schemas.microsoft.com/office/drawing/2014/main" id="{F04E87A9-E065-CB54-D554-7EC2EF386713}"/>
              </a:ext>
              <a:ext uri="{C183D7F6-B498-43B3-948B-1728B52AA6E4}">
                <adec:decorative xmlns:adec="http://schemas.microsoft.com/office/drawing/2017/decorative" val="1"/>
              </a:ext>
            </a:extLst>
          </p:cNvPr>
          <p:cNvSpPr/>
          <p:nvPr userDrawn="1"/>
        </p:nvSpPr>
        <p:spPr>
          <a:xfrm>
            <a:off x="646113" y="1296000"/>
            <a:ext cx="10248899" cy="4912713"/>
          </a:xfrm>
          <a:prstGeom prst="rect">
            <a:avLst/>
          </a:prstGeom>
          <a:gradFill flip="none" rotWithShape="1">
            <a:gsLst>
              <a:gs pos="0">
                <a:srgbClr val="1E2A78"/>
              </a:gs>
              <a:gs pos="0">
                <a:srgbClr val="16184E"/>
              </a:gs>
              <a:gs pos="50000">
                <a:srgbClr val="1E2A78">
                  <a:shade val="67500"/>
                  <a:satMod val="115000"/>
                </a:srgbClr>
              </a:gs>
              <a:gs pos="100000">
                <a:srgbClr val="1E2A78"/>
              </a:gs>
            </a:gsLst>
            <a:lin ang="16200000" scaled="1"/>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4" name="TextBox 19">
            <a:extLst>
              <a:ext uri="{FF2B5EF4-FFF2-40B4-BE49-F238E27FC236}">
                <a16:creationId xmlns:a16="http://schemas.microsoft.com/office/drawing/2014/main" id="{6573847E-5F54-D144-882D-6F67FA998897}"/>
              </a:ext>
            </a:extLst>
          </p:cNvPr>
          <p:cNvSpPr txBox="1"/>
          <p:nvPr userDrawn="1"/>
        </p:nvSpPr>
        <p:spPr bwMode="auto">
          <a:xfrm>
            <a:off x="972000" y="1617664"/>
            <a:ext cx="1435840" cy="16869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endParaRPr lang="en-GB" sz="1600" noProof="0">
              <a:solidFill>
                <a:schemeClr val="bg1"/>
              </a:solidFill>
              <a:latin typeface="+mn-lt"/>
              <a:ea typeface="DeutscheBank" panose="020B0503020202030204" pitchFamily="34" charset="0"/>
              <a:cs typeface="DeutscheBank" panose="020B0503020202030204" pitchFamily="34" charset="0"/>
            </a:endParaRPr>
          </a:p>
        </p:txBody>
      </p:sp>
      <p:sp>
        <p:nvSpPr>
          <p:cNvPr id="7" name="Title 3">
            <a:extLst>
              <a:ext uri="{FF2B5EF4-FFF2-40B4-BE49-F238E27FC236}">
                <a16:creationId xmlns:a16="http://schemas.microsoft.com/office/drawing/2014/main" id="{91F92B32-2DF5-E54D-4AF9-0EFFE08E364C}"/>
              </a:ext>
            </a:extLst>
          </p:cNvPr>
          <p:cNvSpPr>
            <a:spLocks noGrp="1"/>
          </p:cNvSpPr>
          <p:nvPr>
            <p:ph type="title" hasCustomPrompt="1"/>
          </p:nvPr>
        </p:nvSpPr>
        <p:spPr>
          <a:xfrm>
            <a:off x="972000" y="2919600"/>
            <a:ext cx="9590400" cy="633600"/>
          </a:xfrm>
          <a:prstGeom prst="rect">
            <a:avLst/>
          </a:prstGeom>
        </p:spPr>
        <p:txBody>
          <a:bodyPr lIns="0" tIns="0" rIns="0" bIns="0" anchor="b" anchorCtr="0"/>
          <a:lstStyle>
            <a:lvl1pPr>
              <a:defRPr sz="4000" b="1">
                <a:solidFill>
                  <a:schemeClr val="bg1"/>
                </a:solidFill>
              </a:defRPr>
            </a:lvl1pPr>
          </a:lstStyle>
          <a:p>
            <a:r>
              <a:rPr lang="en-GB" noProof="0"/>
              <a:t>Click to edit headline</a:t>
            </a:r>
          </a:p>
        </p:txBody>
      </p:sp>
      <p:sp>
        <p:nvSpPr>
          <p:cNvPr id="15" name="Textplatzhalter 3">
            <a:extLst>
              <a:ext uri="{FF2B5EF4-FFF2-40B4-BE49-F238E27FC236}">
                <a16:creationId xmlns:a16="http://schemas.microsoft.com/office/drawing/2014/main" id="{12F153E5-AF64-0894-D4D8-28F6E2A6A40F}"/>
              </a:ext>
            </a:extLst>
          </p:cNvPr>
          <p:cNvSpPr>
            <a:spLocks noGrp="1"/>
          </p:cNvSpPr>
          <p:nvPr>
            <p:ph type="body" sz="quarter" idx="14" hasCustomPrompt="1"/>
          </p:nvPr>
        </p:nvSpPr>
        <p:spPr>
          <a:xfrm>
            <a:off x="972000" y="1804779"/>
            <a:ext cx="5139366" cy="23115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6" name="Text Placeholder 3">
            <a:extLst>
              <a:ext uri="{FF2B5EF4-FFF2-40B4-BE49-F238E27FC236}">
                <a16:creationId xmlns:a16="http://schemas.microsoft.com/office/drawing/2014/main" id="{228091A2-14B2-287A-7B0B-9A555F24EC9A}"/>
              </a:ext>
            </a:extLst>
          </p:cNvPr>
          <p:cNvSpPr>
            <a:spLocks noGrp="1"/>
          </p:cNvSpPr>
          <p:nvPr>
            <p:ph type="body" sz="quarter" idx="15" hasCustomPrompt="1"/>
          </p:nvPr>
        </p:nvSpPr>
        <p:spPr>
          <a:xfrm>
            <a:off x="972000" y="2379461"/>
            <a:ext cx="9591985" cy="540557"/>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Click to edit topline</a:t>
            </a:r>
          </a:p>
        </p:txBody>
      </p:sp>
      <p:sp>
        <p:nvSpPr>
          <p:cNvPr id="5" name="Textplatzhalter 4">
            <a:extLst>
              <a:ext uri="{FF2B5EF4-FFF2-40B4-BE49-F238E27FC236}">
                <a16:creationId xmlns:a16="http://schemas.microsoft.com/office/drawing/2014/main" id="{713C1359-F9AF-8907-B3F2-ADFBE11017C7}"/>
              </a:ext>
            </a:extLst>
          </p:cNvPr>
          <p:cNvSpPr>
            <a:spLocks noGrp="1"/>
          </p:cNvSpPr>
          <p:nvPr>
            <p:ph type="body" sz="quarter" idx="10" hasCustomPrompt="1"/>
          </p:nvPr>
        </p:nvSpPr>
        <p:spPr>
          <a:xfrm>
            <a:off x="972000" y="3551873"/>
            <a:ext cx="9591986" cy="1167812"/>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12" name="Text Placeholder 3">
            <a:extLst>
              <a:ext uri="{FF2B5EF4-FFF2-40B4-BE49-F238E27FC236}">
                <a16:creationId xmlns:a16="http://schemas.microsoft.com/office/drawing/2014/main" id="{F6FE19B5-80CB-5E2C-45A2-1FE7030DBBF2}"/>
              </a:ext>
            </a:extLst>
          </p:cNvPr>
          <p:cNvSpPr>
            <a:spLocks noGrp="1"/>
          </p:cNvSpPr>
          <p:nvPr>
            <p:ph type="body" sz="quarter" idx="13" hasCustomPrompt="1"/>
          </p:nvPr>
        </p:nvSpPr>
        <p:spPr>
          <a:xfrm>
            <a:off x="972000" y="5567258"/>
            <a:ext cx="9591985" cy="317605"/>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302893920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2.3 gradient title">
    <p:bg>
      <p:bgPr>
        <a:gradFill>
          <a:gsLst>
            <a:gs pos="0">
              <a:srgbClr val="16184E"/>
            </a:gs>
            <a:gs pos="100000">
              <a:srgbClr val="1E2A78"/>
            </a:gs>
          </a:gsLst>
          <a:lin ang="5400000" scaled="1"/>
        </a:gradFill>
        <a:effectLst/>
      </p:bgPr>
    </p:bg>
    <p:spTree>
      <p:nvGrpSpPr>
        <p:cNvPr id="1" name=""/>
        <p:cNvGrpSpPr/>
        <p:nvPr/>
      </p:nvGrpSpPr>
      <p:grpSpPr>
        <a:xfrm>
          <a:off x="0" y="0"/>
          <a:ext cx="0" cy="0"/>
          <a:chOff x="0" y="0"/>
          <a:chExt cx="0" cy="0"/>
        </a:xfrm>
      </p:grpSpPr>
      <p:sp>
        <p:nvSpPr>
          <p:cNvPr id="9" name="Freeform 4" descr="White Deutsche Bank logo">
            <a:extLst>
              <a:ext uri="{FF2B5EF4-FFF2-40B4-BE49-F238E27FC236}">
                <a16:creationId xmlns:a16="http://schemas.microsoft.com/office/drawing/2014/main" id="{A4AB4546-2D66-CD6D-4031-2AA2612DEEEC}"/>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sp>
        <p:nvSpPr>
          <p:cNvPr id="2" name="Google Shape;12;p7">
            <a:extLst>
              <a:ext uri="{FF2B5EF4-FFF2-40B4-BE49-F238E27FC236}">
                <a16:creationId xmlns:a16="http://schemas.microsoft.com/office/drawing/2014/main" id="{F04E87A9-E065-CB54-D554-7EC2EF386713}"/>
              </a:ext>
              <a:ext uri="{C183D7F6-B498-43B3-948B-1728B52AA6E4}">
                <adec:decorative xmlns:adec="http://schemas.microsoft.com/office/drawing/2017/decorative" val="1"/>
              </a:ext>
            </a:extLst>
          </p:cNvPr>
          <p:cNvSpPr/>
          <p:nvPr userDrawn="1"/>
        </p:nvSpPr>
        <p:spPr>
          <a:xfrm>
            <a:off x="646113" y="1296000"/>
            <a:ext cx="10248899" cy="4912713"/>
          </a:xfrm>
          <a:prstGeom prst="rect">
            <a:avLst/>
          </a:prstGeom>
          <a:gradFill flip="none" rotWithShape="1">
            <a:gsLst>
              <a:gs pos="0">
                <a:srgbClr val="1E2A78"/>
              </a:gs>
              <a:gs pos="0">
                <a:srgbClr val="16184E"/>
              </a:gs>
              <a:gs pos="50000">
                <a:srgbClr val="1E2A78">
                  <a:shade val="67500"/>
                  <a:satMod val="115000"/>
                </a:srgbClr>
              </a:gs>
              <a:gs pos="100000">
                <a:srgbClr val="1E2A78"/>
              </a:gs>
            </a:gsLst>
            <a:lin ang="16200000" scaled="1"/>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4" name="TextBox 19">
            <a:extLst>
              <a:ext uri="{FF2B5EF4-FFF2-40B4-BE49-F238E27FC236}">
                <a16:creationId xmlns:a16="http://schemas.microsoft.com/office/drawing/2014/main" id="{6573847E-5F54-D144-882D-6F67FA998897}"/>
              </a:ext>
            </a:extLst>
          </p:cNvPr>
          <p:cNvSpPr txBox="1"/>
          <p:nvPr userDrawn="1"/>
        </p:nvSpPr>
        <p:spPr bwMode="auto">
          <a:xfrm>
            <a:off x="972000" y="1617664"/>
            <a:ext cx="1435840" cy="16869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endParaRPr lang="en-GB" sz="1600" noProof="0">
              <a:solidFill>
                <a:schemeClr val="bg1"/>
              </a:solidFill>
              <a:latin typeface="+mn-lt"/>
              <a:ea typeface="DeutscheBank" panose="020B0503020202030204" pitchFamily="34" charset="0"/>
              <a:cs typeface="DeutscheBank" panose="020B0503020202030204" pitchFamily="34" charset="0"/>
            </a:endParaRPr>
          </a:p>
        </p:txBody>
      </p:sp>
      <p:sp>
        <p:nvSpPr>
          <p:cNvPr id="7" name="Title 3">
            <a:extLst>
              <a:ext uri="{FF2B5EF4-FFF2-40B4-BE49-F238E27FC236}">
                <a16:creationId xmlns:a16="http://schemas.microsoft.com/office/drawing/2014/main" id="{BDA270E6-3913-FC95-F67E-669EF16F2FE7}"/>
              </a:ext>
            </a:extLst>
          </p:cNvPr>
          <p:cNvSpPr>
            <a:spLocks noGrp="1"/>
          </p:cNvSpPr>
          <p:nvPr>
            <p:ph type="title" hasCustomPrompt="1"/>
          </p:nvPr>
        </p:nvSpPr>
        <p:spPr>
          <a:xfrm>
            <a:off x="972000" y="2919600"/>
            <a:ext cx="9590400" cy="1180800"/>
          </a:xfrm>
          <a:prstGeom prst="rect">
            <a:avLst/>
          </a:prstGeom>
        </p:spPr>
        <p:txBody>
          <a:bodyPr lIns="0" tIns="0" rIns="0" bIns="0" anchor="b" anchorCtr="0"/>
          <a:lstStyle>
            <a:lvl1pPr>
              <a:defRPr sz="4000" b="1">
                <a:solidFill>
                  <a:schemeClr val="bg1"/>
                </a:solidFill>
              </a:defRPr>
            </a:lvl1pPr>
          </a:lstStyle>
          <a:p>
            <a:r>
              <a:rPr lang="en-GB" noProof="0"/>
              <a:t>Click to edit </a:t>
            </a:r>
            <a:br>
              <a:rPr lang="en-GB" noProof="0"/>
            </a:br>
            <a:r>
              <a:rPr lang="en-GB" noProof="0"/>
              <a:t>longer headline</a:t>
            </a:r>
          </a:p>
        </p:txBody>
      </p:sp>
      <p:sp>
        <p:nvSpPr>
          <p:cNvPr id="15" name="Textplatzhalter 3">
            <a:extLst>
              <a:ext uri="{FF2B5EF4-FFF2-40B4-BE49-F238E27FC236}">
                <a16:creationId xmlns:a16="http://schemas.microsoft.com/office/drawing/2014/main" id="{12F153E5-AF64-0894-D4D8-28F6E2A6A40F}"/>
              </a:ext>
            </a:extLst>
          </p:cNvPr>
          <p:cNvSpPr>
            <a:spLocks noGrp="1"/>
          </p:cNvSpPr>
          <p:nvPr>
            <p:ph type="body" sz="quarter" idx="14" hasCustomPrompt="1"/>
          </p:nvPr>
        </p:nvSpPr>
        <p:spPr>
          <a:xfrm>
            <a:off x="972000" y="1804779"/>
            <a:ext cx="5139366" cy="23115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6" name="Text Placeholder 3">
            <a:extLst>
              <a:ext uri="{FF2B5EF4-FFF2-40B4-BE49-F238E27FC236}">
                <a16:creationId xmlns:a16="http://schemas.microsoft.com/office/drawing/2014/main" id="{1C0D5023-699A-5F37-EC2C-15C210BF4BBE}"/>
              </a:ext>
            </a:extLst>
          </p:cNvPr>
          <p:cNvSpPr>
            <a:spLocks noGrp="1"/>
          </p:cNvSpPr>
          <p:nvPr>
            <p:ph type="body" sz="quarter" idx="15" hasCustomPrompt="1"/>
          </p:nvPr>
        </p:nvSpPr>
        <p:spPr>
          <a:xfrm>
            <a:off x="972000" y="2379461"/>
            <a:ext cx="9591985" cy="540557"/>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Click to edit topline</a:t>
            </a:r>
          </a:p>
        </p:txBody>
      </p:sp>
      <p:sp>
        <p:nvSpPr>
          <p:cNvPr id="5" name="Textplatzhalter 4">
            <a:extLst>
              <a:ext uri="{FF2B5EF4-FFF2-40B4-BE49-F238E27FC236}">
                <a16:creationId xmlns:a16="http://schemas.microsoft.com/office/drawing/2014/main" id="{C4983E33-77BD-6A9E-F61C-AB316D23C7B0}"/>
              </a:ext>
            </a:extLst>
          </p:cNvPr>
          <p:cNvSpPr>
            <a:spLocks noGrp="1"/>
          </p:cNvSpPr>
          <p:nvPr>
            <p:ph type="body" sz="quarter" idx="10" hasCustomPrompt="1"/>
          </p:nvPr>
        </p:nvSpPr>
        <p:spPr>
          <a:xfrm>
            <a:off x="972000" y="4101465"/>
            <a:ext cx="9591986" cy="1167812"/>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12" name="Text Placeholder 3">
            <a:extLst>
              <a:ext uri="{FF2B5EF4-FFF2-40B4-BE49-F238E27FC236}">
                <a16:creationId xmlns:a16="http://schemas.microsoft.com/office/drawing/2014/main" id="{F6FE19B5-80CB-5E2C-45A2-1FE7030DBBF2}"/>
              </a:ext>
            </a:extLst>
          </p:cNvPr>
          <p:cNvSpPr>
            <a:spLocks noGrp="1"/>
          </p:cNvSpPr>
          <p:nvPr>
            <p:ph type="body" sz="quarter" idx="13" hasCustomPrompt="1"/>
          </p:nvPr>
        </p:nvSpPr>
        <p:spPr>
          <a:xfrm>
            <a:off x="972000" y="5567258"/>
            <a:ext cx="9591985" cy="317605"/>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58578589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3.1 logo-matrix ti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Freeform 4" descr="White Deutsche Bank logo">
            <a:extLst>
              <a:ext uri="{FF2B5EF4-FFF2-40B4-BE49-F238E27FC236}">
                <a16:creationId xmlns:a16="http://schemas.microsoft.com/office/drawing/2014/main" id="{A4AB4546-2D66-CD6D-4031-2AA2612DEEEC}"/>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sp>
        <p:nvSpPr>
          <p:cNvPr id="2" name="Google Shape;12;p7">
            <a:extLst>
              <a:ext uri="{FF2B5EF4-FFF2-40B4-BE49-F238E27FC236}">
                <a16:creationId xmlns:a16="http://schemas.microsoft.com/office/drawing/2014/main" id="{F04E87A9-E065-CB54-D554-7EC2EF386713}"/>
              </a:ext>
              <a:ext uri="{C183D7F6-B498-43B3-948B-1728B52AA6E4}">
                <adec:decorative xmlns:adec="http://schemas.microsoft.com/office/drawing/2017/decorative" val="1"/>
              </a:ext>
            </a:extLst>
          </p:cNvPr>
          <p:cNvSpPr/>
          <p:nvPr userDrawn="1"/>
        </p:nvSpPr>
        <p:spPr>
          <a:xfrm>
            <a:off x="646113" y="1296000"/>
            <a:ext cx="10248899" cy="4912713"/>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4" name="TextBox 19">
            <a:extLst>
              <a:ext uri="{FF2B5EF4-FFF2-40B4-BE49-F238E27FC236}">
                <a16:creationId xmlns:a16="http://schemas.microsoft.com/office/drawing/2014/main" id="{6573847E-5F54-D144-882D-6F67FA998897}"/>
              </a:ext>
            </a:extLst>
          </p:cNvPr>
          <p:cNvSpPr txBox="1"/>
          <p:nvPr userDrawn="1"/>
        </p:nvSpPr>
        <p:spPr bwMode="auto">
          <a:xfrm>
            <a:off x="972000" y="648000"/>
            <a:ext cx="1435840" cy="16869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endParaRPr lang="en-GB" sz="1600" noProof="0">
              <a:solidFill>
                <a:schemeClr val="bg1"/>
              </a:solidFill>
              <a:latin typeface="+mn-lt"/>
              <a:ea typeface="DeutscheBank" panose="020B0503020202030204" pitchFamily="34" charset="0"/>
              <a:cs typeface="DeutscheBank" panose="020B0503020202030204" pitchFamily="34" charset="0"/>
            </a:endParaRPr>
          </a:p>
        </p:txBody>
      </p:sp>
      <p:sp>
        <p:nvSpPr>
          <p:cNvPr id="7" name="Title 3">
            <a:extLst>
              <a:ext uri="{FF2B5EF4-FFF2-40B4-BE49-F238E27FC236}">
                <a16:creationId xmlns:a16="http://schemas.microsoft.com/office/drawing/2014/main" id="{2B319DF0-7613-A8E4-3591-D9CF259A85B8}"/>
              </a:ext>
            </a:extLst>
          </p:cNvPr>
          <p:cNvSpPr>
            <a:spLocks noGrp="1"/>
          </p:cNvSpPr>
          <p:nvPr>
            <p:ph type="title" hasCustomPrompt="1"/>
          </p:nvPr>
        </p:nvSpPr>
        <p:spPr>
          <a:xfrm>
            <a:off x="972000" y="2919600"/>
            <a:ext cx="9590400" cy="1180800"/>
          </a:xfrm>
          <a:prstGeom prst="rect">
            <a:avLst/>
          </a:prstGeom>
        </p:spPr>
        <p:txBody>
          <a:bodyPr lIns="0" tIns="0" rIns="0" bIns="0" anchor="b" anchorCtr="0"/>
          <a:lstStyle>
            <a:lvl1pPr>
              <a:defRPr sz="4000" b="1">
                <a:solidFill>
                  <a:schemeClr val="bg1"/>
                </a:solidFill>
              </a:defRPr>
            </a:lvl1pPr>
          </a:lstStyle>
          <a:p>
            <a:r>
              <a:rPr lang="en-GB" noProof="0"/>
              <a:t>Click to edit </a:t>
            </a:r>
            <a:br>
              <a:rPr lang="en-GB" noProof="0"/>
            </a:br>
            <a:r>
              <a:rPr lang="en-GB" noProof="0"/>
              <a:t>longer headline</a:t>
            </a:r>
          </a:p>
        </p:txBody>
      </p:sp>
      <p:sp>
        <p:nvSpPr>
          <p:cNvPr id="15" name="Textplatzhalter 3">
            <a:extLst>
              <a:ext uri="{FF2B5EF4-FFF2-40B4-BE49-F238E27FC236}">
                <a16:creationId xmlns:a16="http://schemas.microsoft.com/office/drawing/2014/main" id="{12F153E5-AF64-0894-D4D8-28F6E2A6A40F}"/>
              </a:ext>
            </a:extLst>
          </p:cNvPr>
          <p:cNvSpPr>
            <a:spLocks noGrp="1"/>
          </p:cNvSpPr>
          <p:nvPr>
            <p:ph type="body" sz="quarter" idx="14" hasCustomPrompt="1"/>
          </p:nvPr>
        </p:nvSpPr>
        <p:spPr>
          <a:xfrm>
            <a:off x="972000" y="835115"/>
            <a:ext cx="5139366" cy="23115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6" name="Text Placeholder 3">
            <a:extLst>
              <a:ext uri="{FF2B5EF4-FFF2-40B4-BE49-F238E27FC236}">
                <a16:creationId xmlns:a16="http://schemas.microsoft.com/office/drawing/2014/main" id="{1C0D5023-699A-5F37-EC2C-15C210BF4BBE}"/>
              </a:ext>
            </a:extLst>
          </p:cNvPr>
          <p:cNvSpPr>
            <a:spLocks noGrp="1"/>
          </p:cNvSpPr>
          <p:nvPr>
            <p:ph type="body" sz="quarter" idx="15" hasCustomPrompt="1"/>
          </p:nvPr>
        </p:nvSpPr>
        <p:spPr>
          <a:xfrm>
            <a:off x="972000" y="2379461"/>
            <a:ext cx="9591985" cy="540557"/>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Click to edit topline</a:t>
            </a:r>
          </a:p>
        </p:txBody>
      </p:sp>
      <p:sp>
        <p:nvSpPr>
          <p:cNvPr id="5" name="Textplatzhalter 4">
            <a:extLst>
              <a:ext uri="{FF2B5EF4-FFF2-40B4-BE49-F238E27FC236}">
                <a16:creationId xmlns:a16="http://schemas.microsoft.com/office/drawing/2014/main" id="{C4983E33-77BD-6A9E-F61C-AB316D23C7B0}"/>
              </a:ext>
            </a:extLst>
          </p:cNvPr>
          <p:cNvSpPr>
            <a:spLocks noGrp="1"/>
          </p:cNvSpPr>
          <p:nvPr>
            <p:ph type="body" sz="quarter" idx="10" hasCustomPrompt="1"/>
          </p:nvPr>
        </p:nvSpPr>
        <p:spPr>
          <a:xfrm>
            <a:off x="972000" y="4101465"/>
            <a:ext cx="9591986" cy="1167812"/>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12" name="Text Placeholder 3">
            <a:extLst>
              <a:ext uri="{FF2B5EF4-FFF2-40B4-BE49-F238E27FC236}">
                <a16:creationId xmlns:a16="http://schemas.microsoft.com/office/drawing/2014/main" id="{F6FE19B5-80CB-5E2C-45A2-1FE7030DBBF2}"/>
              </a:ext>
            </a:extLst>
          </p:cNvPr>
          <p:cNvSpPr>
            <a:spLocks noGrp="1"/>
          </p:cNvSpPr>
          <p:nvPr>
            <p:ph type="body" sz="quarter" idx="13" hasCustomPrompt="1"/>
          </p:nvPr>
        </p:nvSpPr>
        <p:spPr>
          <a:xfrm>
            <a:off x="972000" y="5567258"/>
            <a:ext cx="9591985" cy="317605"/>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150774950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3.2 logo-matrix ti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Freeform 4" descr="White Deutsche Bank logo">
            <a:extLst>
              <a:ext uri="{FF2B5EF4-FFF2-40B4-BE49-F238E27FC236}">
                <a16:creationId xmlns:a16="http://schemas.microsoft.com/office/drawing/2014/main" id="{A4AB4546-2D66-CD6D-4031-2AA2612DEEEC}"/>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sp>
        <p:nvSpPr>
          <p:cNvPr id="2" name="Google Shape;12;p7">
            <a:extLst>
              <a:ext uri="{FF2B5EF4-FFF2-40B4-BE49-F238E27FC236}">
                <a16:creationId xmlns:a16="http://schemas.microsoft.com/office/drawing/2014/main" id="{F04E87A9-E065-CB54-D554-7EC2EF386713}"/>
              </a:ext>
              <a:ext uri="{C183D7F6-B498-43B3-948B-1728B52AA6E4}">
                <adec:decorative xmlns:adec="http://schemas.microsoft.com/office/drawing/2017/decorative" val="1"/>
              </a:ext>
            </a:extLst>
          </p:cNvPr>
          <p:cNvSpPr/>
          <p:nvPr userDrawn="1"/>
        </p:nvSpPr>
        <p:spPr>
          <a:xfrm>
            <a:off x="972000" y="1296000"/>
            <a:ext cx="10248899" cy="4912713"/>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4" name="TextBox 19">
            <a:extLst>
              <a:ext uri="{FF2B5EF4-FFF2-40B4-BE49-F238E27FC236}">
                <a16:creationId xmlns:a16="http://schemas.microsoft.com/office/drawing/2014/main" id="{6573847E-5F54-D144-882D-6F67FA998897}"/>
              </a:ext>
            </a:extLst>
          </p:cNvPr>
          <p:cNvSpPr txBox="1"/>
          <p:nvPr userDrawn="1"/>
        </p:nvSpPr>
        <p:spPr bwMode="auto">
          <a:xfrm>
            <a:off x="972000" y="648000"/>
            <a:ext cx="1435840" cy="16869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endParaRPr lang="en-GB" sz="1600" noProof="0">
              <a:solidFill>
                <a:schemeClr val="bg1"/>
              </a:solidFill>
              <a:latin typeface="+mn-lt"/>
              <a:ea typeface="DeutscheBank" panose="020B0503020202030204" pitchFamily="34" charset="0"/>
              <a:cs typeface="DeutscheBank" panose="020B0503020202030204" pitchFamily="34" charset="0"/>
            </a:endParaRPr>
          </a:p>
        </p:txBody>
      </p:sp>
      <p:sp>
        <p:nvSpPr>
          <p:cNvPr id="7" name="Title 3">
            <a:extLst>
              <a:ext uri="{FF2B5EF4-FFF2-40B4-BE49-F238E27FC236}">
                <a16:creationId xmlns:a16="http://schemas.microsoft.com/office/drawing/2014/main" id="{D89C7C28-0DEA-58BB-9BFA-9FAE00DA77F5}"/>
              </a:ext>
            </a:extLst>
          </p:cNvPr>
          <p:cNvSpPr>
            <a:spLocks noGrp="1"/>
          </p:cNvSpPr>
          <p:nvPr>
            <p:ph type="title" hasCustomPrompt="1"/>
          </p:nvPr>
        </p:nvSpPr>
        <p:spPr>
          <a:xfrm>
            <a:off x="972000" y="2919600"/>
            <a:ext cx="9590400" cy="1180800"/>
          </a:xfrm>
          <a:prstGeom prst="rect">
            <a:avLst/>
          </a:prstGeom>
        </p:spPr>
        <p:txBody>
          <a:bodyPr lIns="0" tIns="0" rIns="0" bIns="0" anchor="b" anchorCtr="0"/>
          <a:lstStyle>
            <a:lvl1pPr>
              <a:defRPr sz="4000" b="1">
                <a:solidFill>
                  <a:schemeClr val="bg1"/>
                </a:solidFill>
              </a:defRPr>
            </a:lvl1pPr>
          </a:lstStyle>
          <a:p>
            <a:r>
              <a:rPr lang="en-GB" noProof="0"/>
              <a:t>Click to edit </a:t>
            </a:r>
            <a:br>
              <a:rPr lang="en-GB" noProof="0"/>
            </a:br>
            <a:r>
              <a:rPr lang="en-GB" noProof="0"/>
              <a:t>longer headline</a:t>
            </a:r>
          </a:p>
        </p:txBody>
      </p:sp>
      <p:sp>
        <p:nvSpPr>
          <p:cNvPr id="15" name="Textplatzhalter 3">
            <a:extLst>
              <a:ext uri="{FF2B5EF4-FFF2-40B4-BE49-F238E27FC236}">
                <a16:creationId xmlns:a16="http://schemas.microsoft.com/office/drawing/2014/main" id="{12F153E5-AF64-0894-D4D8-28F6E2A6A40F}"/>
              </a:ext>
            </a:extLst>
          </p:cNvPr>
          <p:cNvSpPr>
            <a:spLocks noGrp="1"/>
          </p:cNvSpPr>
          <p:nvPr>
            <p:ph type="body" sz="quarter" idx="14" hasCustomPrompt="1"/>
          </p:nvPr>
        </p:nvSpPr>
        <p:spPr>
          <a:xfrm>
            <a:off x="972000" y="835115"/>
            <a:ext cx="5139366" cy="23115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6" name="Text Placeholder 3">
            <a:extLst>
              <a:ext uri="{FF2B5EF4-FFF2-40B4-BE49-F238E27FC236}">
                <a16:creationId xmlns:a16="http://schemas.microsoft.com/office/drawing/2014/main" id="{1C0D5023-699A-5F37-EC2C-15C210BF4BBE}"/>
              </a:ext>
            </a:extLst>
          </p:cNvPr>
          <p:cNvSpPr>
            <a:spLocks noGrp="1"/>
          </p:cNvSpPr>
          <p:nvPr>
            <p:ph type="body" sz="quarter" idx="15" hasCustomPrompt="1"/>
          </p:nvPr>
        </p:nvSpPr>
        <p:spPr>
          <a:xfrm>
            <a:off x="972000" y="2379461"/>
            <a:ext cx="9591985" cy="540557"/>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Click to edit topline</a:t>
            </a:r>
          </a:p>
        </p:txBody>
      </p:sp>
      <p:sp>
        <p:nvSpPr>
          <p:cNvPr id="5" name="Textplatzhalter 4">
            <a:extLst>
              <a:ext uri="{FF2B5EF4-FFF2-40B4-BE49-F238E27FC236}">
                <a16:creationId xmlns:a16="http://schemas.microsoft.com/office/drawing/2014/main" id="{C4983E33-77BD-6A9E-F61C-AB316D23C7B0}"/>
              </a:ext>
            </a:extLst>
          </p:cNvPr>
          <p:cNvSpPr>
            <a:spLocks noGrp="1"/>
          </p:cNvSpPr>
          <p:nvPr>
            <p:ph type="body" sz="quarter" idx="10" hasCustomPrompt="1"/>
          </p:nvPr>
        </p:nvSpPr>
        <p:spPr>
          <a:xfrm>
            <a:off x="972000" y="4101465"/>
            <a:ext cx="9591986" cy="1167812"/>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12" name="Text Placeholder 3">
            <a:extLst>
              <a:ext uri="{FF2B5EF4-FFF2-40B4-BE49-F238E27FC236}">
                <a16:creationId xmlns:a16="http://schemas.microsoft.com/office/drawing/2014/main" id="{F6FE19B5-80CB-5E2C-45A2-1FE7030DBBF2}"/>
              </a:ext>
            </a:extLst>
          </p:cNvPr>
          <p:cNvSpPr>
            <a:spLocks noGrp="1"/>
          </p:cNvSpPr>
          <p:nvPr>
            <p:ph type="body" sz="quarter" idx="13" hasCustomPrompt="1"/>
          </p:nvPr>
        </p:nvSpPr>
        <p:spPr>
          <a:xfrm>
            <a:off x="972000" y="5567258"/>
            <a:ext cx="9591985" cy="317605"/>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266916250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3.3 logo-matrix ti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Freeform 4" descr="White Deutsche Bank logo">
            <a:extLst>
              <a:ext uri="{FF2B5EF4-FFF2-40B4-BE49-F238E27FC236}">
                <a16:creationId xmlns:a16="http://schemas.microsoft.com/office/drawing/2014/main" id="{A4AB4546-2D66-CD6D-4031-2AA2612DEEEC}"/>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sp>
        <p:nvSpPr>
          <p:cNvPr id="2" name="Google Shape;12;p7">
            <a:extLst>
              <a:ext uri="{FF2B5EF4-FFF2-40B4-BE49-F238E27FC236}">
                <a16:creationId xmlns:a16="http://schemas.microsoft.com/office/drawing/2014/main" id="{F04E87A9-E065-CB54-D554-7EC2EF386713}"/>
              </a:ext>
              <a:ext uri="{C183D7F6-B498-43B3-948B-1728B52AA6E4}">
                <adec:decorative xmlns:adec="http://schemas.microsoft.com/office/drawing/2017/decorative" val="1"/>
              </a:ext>
            </a:extLst>
          </p:cNvPr>
          <p:cNvSpPr/>
          <p:nvPr userDrawn="1"/>
        </p:nvSpPr>
        <p:spPr>
          <a:xfrm>
            <a:off x="972000" y="1296000"/>
            <a:ext cx="10248899" cy="4912713"/>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4" name="TextBox 19">
            <a:extLst>
              <a:ext uri="{FF2B5EF4-FFF2-40B4-BE49-F238E27FC236}">
                <a16:creationId xmlns:a16="http://schemas.microsoft.com/office/drawing/2014/main" id="{6573847E-5F54-D144-882D-6F67FA998897}"/>
              </a:ext>
            </a:extLst>
          </p:cNvPr>
          <p:cNvSpPr txBox="1"/>
          <p:nvPr userDrawn="1"/>
        </p:nvSpPr>
        <p:spPr bwMode="auto">
          <a:xfrm>
            <a:off x="972000" y="648000"/>
            <a:ext cx="1435840" cy="168696"/>
          </a:xfrm>
          <a:prstGeom prst="rect">
            <a:avLst/>
          </a:prstGeom>
          <a:noFill/>
        </p:spPr>
        <p:txBody>
          <a:bodyPr wrap="none" lIns="0" tIns="0" rIns="0" bIns="0">
            <a:noAutofit/>
          </a:bodyPr>
          <a:lstStyle/>
          <a:p>
            <a:pPr>
              <a:lnSpc>
                <a:spcPts val="1600"/>
              </a:lnSpc>
              <a:defRPr/>
            </a:pPr>
            <a:r>
              <a:rPr lang="en-GB" sz="1600" b="1" noProof="0">
                <a:solidFill>
                  <a:schemeClr val="bg1"/>
                </a:solidFill>
                <a:latin typeface="DeutscheBank" panose="020B0503020202030204" pitchFamily="34" charset="0"/>
                <a:ea typeface="DeutscheBank" panose="020B0503020202030204" pitchFamily="34" charset="0"/>
                <a:cs typeface="DeutscheBank" panose="020B0503020202030204" pitchFamily="34" charset="0"/>
              </a:rPr>
              <a:t>Deutsche Bank</a:t>
            </a:r>
            <a:endParaRPr lang="en-GB" sz="1600" noProof="0">
              <a:solidFill>
                <a:schemeClr val="bg1"/>
              </a:solidFill>
              <a:latin typeface="+mn-lt"/>
              <a:ea typeface="DeutscheBank" panose="020B0503020202030204" pitchFamily="34" charset="0"/>
              <a:cs typeface="DeutscheBank" panose="020B0503020202030204" pitchFamily="34" charset="0"/>
            </a:endParaRPr>
          </a:p>
        </p:txBody>
      </p:sp>
      <p:sp>
        <p:nvSpPr>
          <p:cNvPr id="7" name="Title 3">
            <a:extLst>
              <a:ext uri="{FF2B5EF4-FFF2-40B4-BE49-F238E27FC236}">
                <a16:creationId xmlns:a16="http://schemas.microsoft.com/office/drawing/2014/main" id="{49089DEE-E314-73C3-4B93-C0783C2EAC1D}"/>
              </a:ext>
            </a:extLst>
          </p:cNvPr>
          <p:cNvSpPr>
            <a:spLocks noGrp="1"/>
          </p:cNvSpPr>
          <p:nvPr>
            <p:ph type="title" hasCustomPrompt="1"/>
          </p:nvPr>
        </p:nvSpPr>
        <p:spPr>
          <a:xfrm>
            <a:off x="972000" y="2919600"/>
            <a:ext cx="9590400" cy="1180800"/>
          </a:xfrm>
          <a:prstGeom prst="rect">
            <a:avLst/>
          </a:prstGeom>
        </p:spPr>
        <p:txBody>
          <a:bodyPr lIns="0" tIns="0" rIns="0" bIns="0" anchor="b" anchorCtr="0"/>
          <a:lstStyle>
            <a:lvl1pPr>
              <a:defRPr sz="4000" b="1">
                <a:solidFill>
                  <a:schemeClr val="bg1"/>
                </a:solidFill>
              </a:defRPr>
            </a:lvl1pPr>
          </a:lstStyle>
          <a:p>
            <a:r>
              <a:rPr lang="en-GB" noProof="0"/>
              <a:t>Click to edit </a:t>
            </a:r>
            <a:br>
              <a:rPr lang="en-GB" noProof="0"/>
            </a:br>
            <a:r>
              <a:rPr lang="en-GB" noProof="0"/>
              <a:t>longer headline</a:t>
            </a:r>
          </a:p>
        </p:txBody>
      </p:sp>
      <p:sp>
        <p:nvSpPr>
          <p:cNvPr id="15" name="Textplatzhalter 3">
            <a:extLst>
              <a:ext uri="{FF2B5EF4-FFF2-40B4-BE49-F238E27FC236}">
                <a16:creationId xmlns:a16="http://schemas.microsoft.com/office/drawing/2014/main" id="{12F153E5-AF64-0894-D4D8-28F6E2A6A40F}"/>
              </a:ext>
            </a:extLst>
          </p:cNvPr>
          <p:cNvSpPr>
            <a:spLocks noGrp="1"/>
          </p:cNvSpPr>
          <p:nvPr>
            <p:ph type="body" sz="quarter" idx="14" hasCustomPrompt="1"/>
          </p:nvPr>
        </p:nvSpPr>
        <p:spPr>
          <a:xfrm>
            <a:off x="972000" y="835115"/>
            <a:ext cx="5139366" cy="231150"/>
          </a:xfrm>
          <a:prstGeom prst="rect">
            <a:avLst/>
          </a:prstGeom>
        </p:spPr>
        <p:txBody>
          <a:bodyPr lIns="0" tIns="0" rIns="0" bIns="0"/>
          <a:lstStyle>
            <a:lvl1pPr>
              <a:defRPr sz="1600" b="0">
                <a:solidFill>
                  <a:schemeClr val="bg1"/>
                </a:solidFill>
              </a:defRPr>
            </a:lvl1pPr>
          </a:lstStyle>
          <a:p>
            <a:pPr lvl="0"/>
            <a:r>
              <a:rPr lang="en-GB" noProof="0"/>
              <a:t>Corporate Division</a:t>
            </a:r>
          </a:p>
        </p:txBody>
      </p:sp>
      <p:sp>
        <p:nvSpPr>
          <p:cNvPr id="6" name="Text Placeholder 3">
            <a:extLst>
              <a:ext uri="{FF2B5EF4-FFF2-40B4-BE49-F238E27FC236}">
                <a16:creationId xmlns:a16="http://schemas.microsoft.com/office/drawing/2014/main" id="{1C0D5023-699A-5F37-EC2C-15C210BF4BBE}"/>
              </a:ext>
            </a:extLst>
          </p:cNvPr>
          <p:cNvSpPr>
            <a:spLocks noGrp="1"/>
          </p:cNvSpPr>
          <p:nvPr>
            <p:ph type="body" sz="quarter" idx="15" hasCustomPrompt="1"/>
          </p:nvPr>
        </p:nvSpPr>
        <p:spPr>
          <a:xfrm>
            <a:off x="972000" y="2379461"/>
            <a:ext cx="9591985" cy="540557"/>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Click to edit topline</a:t>
            </a:r>
          </a:p>
        </p:txBody>
      </p:sp>
      <p:sp>
        <p:nvSpPr>
          <p:cNvPr id="5" name="Textplatzhalter 4">
            <a:extLst>
              <a:ext uri="{FF2B5EF4-FFF2-40B4-BE49-F238E27FC236}">
                <a16:creationId xmlns:a16="http://schemas.microsoft.com/office/drawing/2014/main" id="{C4983E33-77BD-6A9E-F61C-AB316D23C7B0}"/>
              </a:ext>
            </a:extLst>
          </p:cNvPr>
          <p:cNvSpPr>
            <a:spLocks noGrp="1"/>
          </p:cNvSpPr>
          <p:nvPr>
            <p:ph type="body" sz="quarter" idx="10" hasCustomPrompt="1"/>
          </p:nvPr>
        </p:nvSpPr>
        <p:spPr>
          <a:xfrm>
            <a:off x="972000" y="4101465"/>
            <a:ext cx="9591986" cy="1167812"/>
          </a:xfrm>
          <a:prstGeom prst="rect">
            <a:avLst/>
          </a:prstGeom>
        </p:spPr>
        <p:txBody>
          <a:bodyPr lIns="0" tIns="108000" rIns="0" bIns="0" anchor="t" anchorCtr="0">
            <a:noAutofit/>
          </a:bodyPr>
          <a:lstStyle>
            <a:lvl1pPr>
              <a:lnSpc>
                <a:spcPct val="90000"/>
              </a:lnSpc>
              <a:spcBef>
                <a:spcPts val="0"/>
              </a:spcBef>
              <a:spcAft>
                <a:spcPts val="0"/>
              </a:spcAft>
              <a:defRPr sz="2000" b="0">
                <a:solidFill>
                  <a:schemeClr val="bg1"/>
                </a:solidFill>
                <a:latin typeface="+mj-lt"/>
              </a:defRPr>
            </a:lvl1pPr>
          </a:lstStyle>
          <a:p>
            <a:pPr lvl="0"/>
            <a:r>
              <a:rPr lang="en-GB" noProof="0"/>
              <a:t>Click to edit subline</a:t>
            </a:r>
          </a:p>
        </p:txBody>
      </p:sp>
      <p:sp>
        <p:nvSpPr>
          <p:cNvPr id="12" name="Text Placeholder 3">
            <a:extLst>
              <a:ext uri="{FF2B5EF4-FFF2-40B4-BE49-F238E27FC236}">
                <a16:creationId xmlns:a16="http://schemas.microsoft.com/office/drawing/2014/main" id="{F6FE19B5-80CB-5E2C-45A2-1FE7030DBBF2}"/>
              </a:ext>
            </a:extLst>
          </p:cNvPr>
          <p:cNvSpPr>
            <a:spLocks noGrp="1"/>
          </p:cNvSpPr>
          <p:nvPr>
            <p:ph type="body" sz="quarter" idx="13" hasCustomPrompt="1"/>
          </p:nvPr>
        </p:nvSpPr>
        <p:spPr>
          <a:xfrm>
            <a:off x="972000" y="5567258"/>
            <a:ext cx="9591985" cy="317605"/>
          </a:xfrm>
          <a:prstGeom prst="rect">
            <a:avLst/>
          </a:prstGeom>
        </p:spPr>
        <p:txBody>
          <a:bodyPr lIns="0" tIns="0" rIns="0" bIns="0" anchor="b" anchorCtr="0"/>
          <a:lstStyle>
            <a:lvl1pPr>
              <a:spcBef>
                <a:spcPts val="0"/>
              </a:spcBef>
              <a:defRPr sz="1200" b="0">
                <a:solidFill>
                  <a:schemeClr val="bg1"/>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155493270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3.1 bright title for printing">
    <p:bg>
      <p:bgRef idx="1001">
        <a:schemeClr val="bg1"/>
      </p:bgRef>
    </p:bg>
    <p:spTree>
      <p:nvGrpSpPr>
        <p:cNvPr id="1" name=""/>
        <p:cNvGrpSpPr/>
        <p:nvPr/>
      </p:nvGrpSpPr>
      <p:grpSpPr>
        <a:xfrm>
          <a:off x="0" y="0"/>
          <a:ext cx="0" cy="0"/>
          <a:chOff x="0" y="0"/>
          <a:chExt cx="0" cy="0"/>
        </a:xfrm>
      </p:grpSpPr>
      <p:sp>
        <p:nvSpPr>
          <p:cNvPr id="20" name="Freeform 4" descr="Deep Blue Deutsche Bank logo">
            <a:extLst>
              <a:ext uri="{FF2B5EF4-FFF2-40B4-BE49-F238E27FC236}">
                <a16:creationId xmlns:a16="http://schemas.microsoft.com/office/drawing/2014/main" id="{252E670B-5D14-7E88-D4E6-D46457DE4B5C}"/>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rgbClr val="1E2A78"/>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sp>
        <p:nvSpPr>
          <p:cNvPr id="15" name="Google Shape;12;p7">
            <a:extLst>
              <a:ext uri="{FF2B5EF4-FFF2-40B4-BE49-F238E27FC236}">
                <a16:creationId xmlns:a16="http://schemas.microsoft.com/office/drawing/2014/main" id="{230D18A4-E828-30D6-9ECB-D023709EA443}"/>
              </a:ext>
              <a:ext uri="{C183D7F6-B498-43B3-948B-1728B52AA6E4}">
                <adec:decorative xmlns:adec="http://schemas.microsoft.com/office/drawing/2017/decorative" val="1"/>
              </a:ext>
            </a:extLst>
          </p:cNvPr>
          <p:cNvSpPr/>
          <p:nvPr userDrawn="1"/>
        </p:nvSpPr>
        <p:spPr>
          <a:xfrm>
            <a:off x="646113" y="1296000"/>
            <a:ext cx="10248900" cy="4912713"/>
          </a:xfrm>
          <a:prstGeom prst="rect">
            <a:avLst/>
          </a:prstGeom>
          <a:noFill/>
          <a:ln>
            <a:solidFill>
              <a:srgbClr val="1E2A78"/>
            </a:solid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3" name="TextBox 19">
            <a:extLst>
              <a:ext uri="{FF2B5EF4-FFF2-40B4-BE49-F238E27FC236}">
                <a16:creationId xmlns:a16="http://schemas.microsoft.com/office/drawing/2014/main" id="{AC07B1FB-7AE6-5DEA-3508-E03033A69EAA}"/>
              </a:ext>
            </a:extLst>
          </p:cNvPr>
          <p:cNvSpPr txBox="1"/>
          <p:nvPr userDrawn="1"/>
        </p:nvSpPr>
        <p:spPr bwMode="auto">
          <a:xfrm>
            <a:off x="972000" y="1617664"/>
            <a:ext cx="1435840" cy="168696"/>
          </a:xfrm>
          <a:prstGeom prst="rect">
            <a:avLst/>
          </a:prstGeom>
          <a:noFill/>
        </p:spPr>
        <p:txBody>
          <a:bodyPr wrap="none" lIns="0" tIns="0" rIns="0" bIns="0">
            <a:noAutofit/>
          </a:bodyPr>
          <a:lstStyle/>
          <a:p>
            <a:pPr>
              <a:lnSpc>
                <a:spcPts val="1600"/>
              </a:lnSpc>
              <a:defRPr/>
            </a:pPr>
            <a:r>
              <a:rPr lang="en-GB" sz="1600" b="1" noProof="0">
                <a:solidFill>
                  <a:srgbClr val="1E2A78"/>
                </a:solidFill>
                <a:latin typeface="DeutscheBank" panose="020B0503020202030204" pitchFamily="34" charset="0"/>
                <a:ea typeface="DeutscheBank" panose="020B0503020202030204" pitchFamily="34" charset="0"/>
                <a:cs typeface="DeutscheBank" panose="020B0503020202030204" pitchFamily="34" charset="0"/>
              </a:rPr>
              <a:t>Deutsche Bank</a:t>
            </a:r>
            <a:endParaRPr lang="en-GB" sz="1600" noProof="0">
              <a:solidFill>
                <a:srgbClr val="1E2A78"/>
              </a:solidFill>
              <a:latin typeface="+mn-lt"/>
              <a:ea typeface="DeutscheBank" panose="020B0503020202030204" pitchFamily="34" charset="0"/>
              <a:cs typeface="DeutscheBank" panose="020B0503020202030204" pitchFamily="34" charset="0"/>
            </a:endParaRPr>
          </a:p>
        </p:txBody>
      </p:sp>
      <p:sp>
        <p:nvSpPr>
          <p:cNvPr id="2" name="Title 3">
            <a:extLst>
              <a:ext uri="{FF2B5EF4-FFF2-40B4-BE49-F238E27FC236}">
                <a16:creationId xmlns:a16="http://schemas.microsoft.com/office/drawing/2014/main" id="{BC93635B-3424-07F9-F4E1-A5A28AD9EDDD}"/>
              </a:ext>
            </a:extLst>
          </p:cNvPr>
          <p:cNvSpPr>
            <a:spLocks noGrp="1"/>
          </p:cNvSpPr>
          <p:nvPr>
            <p:ph type="title" hasCustomPrompt="1"/>
          </p:nvPr>
        </p:nvSpPr>
        <p:spPr>
          <a:xfrm>
            <a:off x="972000" y="2142000"/>
            <a:ext cx="9590400" cy="1411200"/>
          </a:xfrm>
          <a:prstGeom prst="rect">
            <a:avLst/>
          </a:prstGeom>
        </p:spPr>
        <p:txBody>
          <a:bodyPr lIns="0" tIns="0" rIns="0" bIns="0" anchor="b" anchorCtr="0"/>
          <a:lstStyle>
            <a:lvl1pPr>
              <a:defRPr sz="4000" b="1">
                <a:solidFill>
                  <a:schemeClr val="accent1"/>
                </a:solidFill>
              </a:defRPr>
            </a:lvl1pPr>
          </a:lstStyle>
          <a:p>
            <a:r>
              <a:rPr lang="en-GB" noProof="0"/>
              <a:t>Click to edit headline</a:t>
            </a:r>
          </a:p>
        </p:txBody>
      </p:sp>
      <p:sp>
        <p:nvSpPr>
          <p:cNvPr id="8" name="Textplatzhalter 3">
            <a:extLst>
              <a:ext uri="{FF2B5EF4-FFF2-40B4-BE49-F238E27FC236}">
                <a16:creationId xmlns:a16="http://schemas.microsoft.com/office/drawing/2014/main" id="{3CCE8A38-3E2D-5D3C-5EF7-71F98D942D00}"/>
              </a:ext>
            </a:extLst>
          </p:cNvPr>
          <p:cNvSpPr>
            <a:spLocks noGrp="1"/>
          </p:cNvSpPr>
          <p:nvPr>
            <p:ph type="body" sz="quarter" idx="14" hasCustomPrompt="1"/>
          </p:nvPr>
        </p:nvSpPr>
        <p:spPr>
          <a:xfrm>
            <a:off x="972000" y="1804779"/>
            <a:ext cx="5139366" cy="231150"/>
          </a:xfrm>
          <a:prstGeom prst="rect">
            <a:avLst/>
          </a:prstGeom>
        </p:spPr>
        <p:txBody>
          <a:bodyPr lIns="0" tIns="0" rIns="0" bIns="0"/>
          <a:lstStyle>
            <a:lvl1pPr>
              <a:defRPr sz="1600" b="0">
                <a:solidFill>
                  <a:srgbClr val="1E2A78"/>
                </a:solidFill>
              </a:defRPr>
            </a:lvl1pPr>
          </a:lstStyle>
          <a:p>
            <a:pPr lvl="0"/>
            <a:r>
              <a:rPr lang="en-GB" noProof="0"/>
              <a:t>Corporate Division</a:t>
            </a:r>
          </a:p>
        </p:txBody>
      </p:sp>
      <p:sp>
        <p:nvSpPr>
          <p:cNvPr id="6" name="Textplatzhalter 4">
            <a:extLst>
              <a:ext uri="{FF2B5EF4-FFF2-40B4-BE49-F238E27FC236}">
                <a16:creationId xmlns:a16="http://schemas.microsoft.com/office/drawing/2014/main" id="{4DAC2889-5D10-2A7B-1BB9-6DC45CD915FC}"/>
              </a:ext>
            </a:extLst>
          </p:cNvPr>
          <p:cNvSpPr>
            <a:spLocks noGrp="1"/>
          </p:cNvSpPr>
          <p:nvPr>
            <p:ph type="body" sz="quarter" idx="10" hasCustomPrompt="1"/>
          </p:nvPr>
        </p:nvSpPr>
        <p:spPr>
          <a:xfrm>
            <a:off x="972000" y="3551873"/>
            <a:ext cx="9591986" cy="1167812"/>
          </a:xfrm>
          <a:prstGeom prst="rect">
            <a:avLst/>
          </a:prstGeom>
        </p:spPr>
        <p:txBody>
          <a:bodyPr lIns="0" tIns="108000" rIns="0" bIns="0" anchor="t" anchorCtr="0">
            <a:noAutofit/>
          </a:bodyPr>
          <a:lstStyle>
            <a:lvl1pPr>
              <a:lnSpc>
                <a:spcPct val="90000"/>
              </a:lnSpc>
              <a:spcBef>
                <a:spcPts val="0"/>
              </a:spcBef>
              <a:spcAft>
                <a:spcPts val="0"/>
              </a:spcAft>
              <a:defRPr sz="2000" b="0">
                <a:solidFill>
                  <a:srgbClr val="1E2A78"/>
                </a:solidFill>
                <a:latin typeface="+mj-lt"/>
              </a:defRPr>
            </a:lvl1pPr>
          </a:lstStyle>
          <a:p>
            <a:pPr lvl="0"/>
            <a:r>
              <a:rPr lang="en-GB" noProof="0"/>
              <a:t>Click to edit subline</a:t>
            </a:r>
          </a:p>
        </p:txBody>
      </p:sp>
      <p:sp>
        <p:nvSpPr>
          <p:cNvPr id="5" name="Text Placeholder 3">
            <a:extLst>
              <a:ext uri="{FF2B5EF4-FFF2-40B4-BE49-F238E27FC236}">
                <a16:creationId xmlns:a16="http://schemas.microsoft.com/office/drawing/2014/main" id="{6FB18C2F-A982-20A5-7D12-F756E5414A91}"/>
              </a:ext>
            </a:extLst>
          </p:cNvPr>
          <p:cNvSpPr>
            <a:spLocks noGrp="1"/>
          </p:cNvSpPr>
          <p:nvPr>
            <p:ph type="body" sz="quarter" idx="13" hasCustomPrompt="1"/>
          </p:nvPr>
        </p:nvSpPr>
        <p:spPr>
          <a:xfrm>
            <a:off x="972000" y="5567258"/>
            <a:ext cx="9591985" cy="317605"/>
          </a:xfrm>
          <a:prstGeom prst="rect">
            <a:avLst/>
          </a:prstGeom>
        </p:spPr>
        <p:txBody>
          <a:bodyPr lIns="0" tIns="0" rIns="0" bIns="0" anchor="b" anchorCtr="0"/>
          <a:lstStyle>
            <a:lvl1pPr>
              <a:spcBef>
                <a:spcPts val="0"/>
              </a:spcBef>
              <a:defRPr sz="1200" b="0">
                <a:solidFill>
                  <a:srgbClr val="1E2A78"/>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3129522326"/>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3.2 bright title for printing">
    <p:bg>
      <p:bgRef idx="1001">
        <a:schemeClr val="bg1"/>
      </p:bgRef>
    </p:bg>
    <p:spTree>
      <p:nvGrpSpPr>
        <p:cNvPr id="1" name=""/>
        <p:cNvGrpSpPr/>
        <p:nvPr/>
      </p:nvGrpSpPr>
      <p:grpSpPr>
        <a:xfrm>
          <a:off x="0" y="0"/>
          <a:ext cx="0" cy="0"/>
          <a:chOff x="0" y="0"/>
          <a:chExt cx="0" cy="0"/>
        </a:xfrm>
      </p:grpSpPr>
      <p:sp>
        <p:nvSpPr>
          <p:cNvPr id="20" name="Freeform 4" descr="Deep Blue Deutsche Bank logo">
            <a:extLst>
              <a:ext uri="{FF2B5EF4-FFF2-40B4-BE49-F238E27FC236}">
                <a16:creationId xmlns:a16="http://schemas.microsoft.com/office/drawing/2014/main" id="{252E670B-5D14-7E88-D4E6-D46457DE4B5C}"/>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rgbClr val="1E2A78"/>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sp>
        <p:nvSpPr>
          <p:cNvPr id="15" name="Google Shape;12;p7">
            <a:extLst>
              <a:ext uri="{FF2B5EF4-FFF2-40B4-BE49-F238E27FC236}">
                <a16:creationId xmlns:a16="http://schemas.microsoft.com/office/drawing/2014/main" id="{230D18A4-E828-30D6-9ECB-D023709EA443}"/>
              </a:ext>
              <a:ext uri="{C183D7F6-B498-43B3-948B-1728B52AA6E4}">
                <adec:decorative xmlns:adec="http://schemas.microsoft.com/office/drawing/2017/decorative" val="1"/>
              </a:ext>
            </a:extLst>
          </p:cNvPr>
          <p:cNvSpPr/>
          <p:nvPr userDrawn="1"/>
        </p:nvSpPr>
        <p:spPr>
          <a:xfrm>
            <a:off x="646113" y="1296000"/>
            <a:ext cx="10248900" cy="4912713"/>
          </a:xfrm>
          <a:prstGeom prst="rect">
            <a:avLst/>
          </a:prstGeom>
          <a:noFill/>
          <a:ln>
            <a:solidFill>
              <a:srgbClr val="1E2A78"/>
            </a:solid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3" name="TextBox 19">
            <a:extLst>
              <a:ext uri="{FF2B5EF4-FFF2-40B4-BE49-F238E27FC236}">
                <a16:creationId xmlns:a16="http://schemas.microsoft.com/office/drawing/2014/main" id="{AC07B1FB-7AE6-5DEA-3508-E03033A69EAA}"/>
              </a:ext>
            </a:extLst>
          </p:cNvPr>
          <p:cNvSpPr txBox="1"/>
          <p:nvPr userDrawn="1"/>
        </p:nvSpPr>
        <p:spPr bwMode="auto">
          <a:xfrm>
            <a:off x="972000" y="1617664"/>
            <a:ext cx="1435840" cy="168696"/>
          </a:xfrm>
          <a:prstGeom prst="rect">
            <a:avLst/>
          </a:prstGeom>
          <a:noFill/>
        </p:spPr>
        <p:txBody>
          <a:bodyPr wrap="none" lIns="0" tIns="0" rIns="0" bIns="0">
            <a:noAutofit/>
          </a:bodyPr>
          <a:lstStyle/>
          <a:p>
            <a:pPr>
              <a:lnSpc>
                <a:spcPts val="1600"/>
              </a:lnSpc>
              <a:defRPr/>
            </a:pPr>
            <a:r>
              <a:rPr lang="en-GB" sz="1600" b="1" noProof="0">
                <a:solidFill>
                  <a:srgbClr val="1E2A78"/>
                </a:solidFill>
                <a:latin typeface="DeutscheBank" panose="020B0503020202030204" pitchFamily="34" charset="0"/>
                <a:ea typeface="DeutscheBank" panose="020B0503020202030204" pitchFamily="34" charset="0"/>
                <a:cs typeface="DeutscheBank" panose="020B0503020202030204" pitchFamily="34" charset="0"/>
              </a:rPr>
              <a:t>Deutsche Bank</a:t>
            </a:r>
            <a:endParaRPr lang="en-GB" sz="1600" noProof="0">
              <a:solidFill>
                <a:srgbClr val="1E2A78"/>
              </a:solidFill>
              <a:latin typeface="+mn-lt"/>
              <a:ea typeface="DeutscheBank" panose="020B0503020202030204" pitchFamily="34" charset="0"/>
              <a:cs typeface="DeutscheBank" panose="020B0503020202030204" pitchFamily="34" charset="0"/>
            </a:endParaRPr>
          </a:p>
        </p:txBody>
      </p:sp>
      <p:sp>
        <p:nvSpPr>
          <p:cNvPr id="4" name="Title 3">
            <a:extLst>
              <a:ext uri="{FF2B5EF4-FFF2-40B4-BE49-F238E27FC236}">
                <a16:creationId xmlns:a16="http://schemas.microsoft.com/office/drawing/2014/main" id="{BCB36DE8-268D-D70C-04EC-C7166643E9A1}"/>
              </a:ext>
            </a:extLst>
          </p:cNvPr>
          <p:cNvSpPr>
            <a:spLocks noGrp="1"/>
          </p:cNvSpPr>
          <p:nvPr>
            <p:ph type="title" hasCustomPrompt="1"/>
          </p:nvPr>
        </p:nvSpPr>
        <p:spPr>
          <a:xfrm>
            <a:off x="972000" y="2919600"/>
            <a:ext cx="9590400" cy="633600"/>
          </a:xfrm>
          <a:prstGeom prst="rect">
            <a:avLst/>
          </a:prstGeom>
        </p:spPr>
        <p:txBody>
          <a:bodyPr lIns="0" tIns="0" rIns="0" bIns="0" anchor="b" anchorCtr="0"/>
          <a:lstStyle>
            <a:lvl1pPr>
              <a:defRPr sz="4000" b="1">
                <a:solidFill>
                  <a:schemeClr val="accent1"/>
                </a:solidFill>
              </a:defRPr>
            </a:lvl1pPr>
          </a:lstStyle>
          <a:p>
            <a:r>
              <a:rPr lang="en-GB" noProof="0"/>
              <a:t>Click to edit headline</a:t>
            </a:r>
          </a:p>
        </p:txBody>
      </p:sp>
      <p:sp>
        <p:nvSpPr>
          <p:cNvPr id="8" name="Textplatzhalter 3">
            <a:extLst>
              <a:ext uri="{FF2B5EF4-FFF2-40B4-BE49-F238E27FC236}">
                <a16:creationId xmlns:a16="http://schemas.microsoft.com/office/drawing/2014/main" id="{3CCE8A38-3E2D-5D3C-5EF7-71F98D942D00}"/>
              </a:ext>
            </a:extLst>
          </p:cNvPr>
          <p:cNvSpPr>
            <a:spLocks noGrp="1"/>
          </p:cNvSpPr>
          <p:nvPr>
            <p:ph type="body" sz="quarter" idx="14" hasCustomPrompt="1"/>
          </p:nvPr>
        </p:nvSpPr>
        <p:spPr>
          <a:xfrm>
            <a:off x="972000" y="1804779"/>
            <a:ext cx="5139366" cy="231150"/>
          </a:xfrm>
          <a:prstGeom prst="rect">
            <a:avLst/>
          </a:prstGeom>
        </p:spPr>
        <p:txBody>
          <a:bodyPr lIns="0" tIns="0" rIns="0" bIns="0"/>
          <a:lstStyle>
            <a:lvl1pPr>
              <a:defRPr sz="1600" b="0">
                <a:solidFill>
                  <a:srgbClr val="1E2A78"/>
                </a:solidFill>
              </a:defRPr>
            </a:lvl1pPr>
          </a:lstStyle>
          <a:p>
            <a:pPr lvl="0"/>
            <a:r>
              <a:rPr lang="en-GB" noProof="0"/>
              <a:t>Corporate Division</a:t>
            </a:r>
          </a:p>
        </p:txBody>
      </p:sp>
      <p:sp>
        <p:nvSpPr>
          <p:cNvPr id="9" name="Text Placeholder 3">
            <a:extLst>
              <a:ext uri="{FF2B5EF4-FFF2-40B4-BE49-F238E27FC236}">
                <a16:creationId xmlns:a16="http://schemas.microsoft.com/office/drawing/2014/main" id="{EFB2D68C-CB72-01EF-9EB7-3717F73CD94B}"/>
              </a:ext>
            </a:extLst>
          </p:cNvPr>
          <p:cNvSpPr>
            <a:spLocks noGrp="1"/>
          </p:cNvSpPr>
          <p:nvPr>
            <p:ph type="body" sz="quarter" idx="15" hasCustomPrompt="1"/>
          </p:nvPr>
        </p:nvSpPr>
        <p:spPr>
          <a:xfrm>
            <a:off x="972000" y="2379461"/>
            <a:ext cx="9591985" cy="540557"/>
          </a:xfrm>
          <a:prstGeom prst="rect">
            <a:avLst/>
          </a:prstGeom>
        </p:spPr>
        <p:txBody>
          <a:bodyPr lIns="0" tIns="0" rIns="0" bIns="0" anchor="b" anchorCtr="0"/>
          <a:lstStyle>
            <a:lvl1pPr>
              <a:spcBef>
                <a:spcPts val="0"/>
              </a:spcBef>
              <a:defRPr sz="1200" b="0">
                <a:solidFill>
                  <a:srgbClr val="1E2A78"/>
                </a:solidFill>
                <a:ea typeface="DeutscheBank" panose="020B0503020202030204" pitchFamily="34" charset="0"/>
              </a:defRPr>
            </a:lvl1pPr>
          </a:lstStyle>
          <a:p>
            <a:pPr lvl="0"/>
            <a:r>
              <a:rPr lang="en-GB" noProof="0"/>
              <a:t>Click to edit topline</a:t>
            </a:r>
          </a:p>
        </p:txBody>
      </p:sp>
      <p:sp>
        <p:nvSpPr>
          <p:cNvPr id="7" name="Textplatzhalter 4">
            <a:extLst>
              <a:ext uri="{FF2B5EF4-FFF2-40B4-BE49-F238E27FC236}">
                <a16:creationId xmlns:a16="http://schemas.microsoft.com/office/drawing/2014/main" id="{A46CFD69-229D-A1AF-C4E1-308A15F08154}"/>
              </a:ext>
            </a:extLst>
          </p:cNvPr>
          <p:cNvSpPr>
            <a:spLocks noGrp="1"/>
          </p:cNvSpPr>
          <p:nvPr>
            <p:ph type="body" sz="quarter" idx="10" hasCustomPrompt="1"/>
          </p:nvPr>
        </p:nvSpPr>
        <p:spPr>
          <a:xfrm>
            <a:off x="972000" y="3551873"/>
            <a:ext cx="9591986" cy="1167812"/>
          </a:xfrm>
          <a:prstGeom prst="rect">
            <a:avLst/>
          </a:prstGeom>
        </p:spPr>
        <p:txBody>
          <a:bodyPr lIns="0" tIns="108000" rIns="0" bIns="0" anchor="t" anchorCtr="0">
            <a:noAutofit/>
          </a:bodyPr>
          <a:lstStyle>
            <a:lvl1pPr>
              <a:lnSpc>
                <a:spcPct val="90000"/>
              </a:lnSpc>
              <a:spcBef>
                <a:spcPts val="0"/>
              </a:spcBef>
              <a:spcAft>
                <a:spcPts val="0"/>
              </a:spcAft>
              <a:defRPr sz="2000" b="0">
                <a:solidFill>
                  <a:srgbClr val="1E2A78"/>
                </a:solidFill>
                <a:latin typeface="+mj-lt"/>
              </a:defRPr>
            </a:lvl1pPr>
          </a:lstStyle>
          <a:p>
            <a:pPr lvl="0"/>
            <a:r>
              <a:rPr lang="en-GB" noProof="0"/>
              <a:t>Click to edit subline</a:t>
            </a:r>
          </a:p>
        </p:txBody>
      </p:sp>
      <p:sp>
        <p:nvSpPr>
          <p:cNvPr id="5" name="Text Placeholder 3">
            <a:extLst>
              <a:ext uri="{FF2B5EF4-FFF2-40B4-BE49-F238E27FC236}">
                <a16:creationId xmlns:a16="http://schemas.microsoft.com/office/drawing/2014/main" id="{6FB18C2F-A982-20A5-7D12-F756E5414A91}"/>
              </a:ext>
            </a:extLst>
          </p:cNvPr>
          <p:cNvSpPr>
            <a:spLocks noGrp="1"/>
          </p:cNvSpPr>
          <p:nvPr>
            <p:ph type="body" sz="quarter" idx="13" hasCustomPrompt="1"/>
          </p:nvPr>
        </p:nvSpPr>
        <p:spPr>
          <a:xfrm>
            <a:off x="972000" y="5567258"/>
            <a:ext cx="9591985" cy="317605"/>
          </a:xfrm>
          <a:prstGeom prst="rect">
            <a:avLst/>
          </a:prstGeom>
        </p:spPr>
        <p:txBody>
          <a:bodyPr lIns="0" tIns="0" rIns="0" bIns="0" anchor="b" anchorCtr="0"/>
          <a:lstStyle>
            <a:lvl1pPr>
              <a:spcBef>
                <a:spcPts val="0"/>
              </a:spcBef>
              <a:defRPr sz="1200" b="0">
                <a:solidFill>
                  <a:srgbClr val="1E2A78"/>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2190173046"/>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3.3 bright title for printing">
    <p:bg>
      <p:bgRef idx="1001">
        <a:schemeClr val="bg1"/>
      </p:bgRef>
    </p:bg>
    <p:spTree>
      <p:nvGrpSpPr>
        <p:cNvPr id="1" name=""/>
        <p:cNvGrpSpPr/>
        <p:nvPr/>
      </p:nvGrpSpPr>
      <p:grpSpPr>
        <a:xfrm>
          <a:off x="0" y="0"/>
          <a:ext cx="0" cy="0"/>
          <a:chOff x="0" y="0"/>
          <a:chExt cx="0" cy="0"/>
        </a:xfrm>
      </p:grpSpPr>
      <p:sp>
        <p:nvSpPr>
          <p:cNvPr id="20" name="Freeform 4" descr="Deep Blue Deutsche Bank logo">
            <a:extLst>
              <a:ext uri="{FF2B5EF4-FFF2-40B4-BE49-F238E27FC236}">
                <a16:creationId xmlns:a16="http://schemas.microsoft.com/office/drawing/2014/main" id="{252E670B-5D14-7E88-D4E6-D46457DE4B5C}"/>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rgbClr val="1E2A78"/>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sp>
        <p:nvSpPr>
          <p:cNvPr id="15" name="Google Shape;12;p7">
            <a:extLst>
              <a:ext uri="{FF2B5EF4-FFF2-40B4-BE49-F238E27FC236}">
                <a16:creationId xmlns:a16="http://schemas.microsoft.com/office/drawing/2014/main" id="{230D18A4-E828-30D6-9ECB-D023709EA443}"/>
              </a:ext>
              <a:ext uri="{C183D7F6-B498-43B3-948B-1728B52AA6E4}">
                <adec:decorative xmlns:adec="http://schemas.microsoft.com/office/drawing/2017/decorative" val="1"/>
              </a:ext>
            </a:extLst>
          </p:cNvPr>
          <p:cNvSpPr/>
          <p:nvPr userDrawn="1"/>
        </p:nvSpPr>
        <p:spPr>
          <a:xfrm>
            <a:off x="646113" y="1296000"/>
            <a:ext cx="10248900" cy="4912713"/>
          </a:xfrm>
          <a:prstGeom prst="rect">
            <a:avLst/>
          </a:prstGeom>
          <a:noFill/>
          <a:ln>
            <a:solidFill>
              <a:srgbClr val="1E2A78"/>
            </a:solid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3" name="TextBox 19">
            <a:extLst>
              <a:ext uri="{FF2B5EF4-FFF2-40B4-BE49-F238E27FC236}">
                <a16:creationId xmlns:a16="http://schemas.microsoft.com/office/drawing/2014/main" id="{AC07B1FB-7AE6-5DEA-3508-E03033A69EAA}"/>
              </a:ext>
            </a:extLst>
          </p:cNvPr>
          <p:cNvSpPr txBox="1"/>
          <p:nvPr userDrawn="1"/>
        </p:nvSpPr>
        <p:spPr bwMode="auto">
          <a:xfrm>
            <a:off x="972000" y="1617664"/>
            <a:ext cx="1435840" cy="168696"/>
          </a:xfrm>
          <a:prstGeom prst="rect">
            <a:avLst/>
          </a:prstGeom>
          <a:noFill/>
        </p:spPr>
        <p:txBody>
          <a:bodyPr wrap="none" lIns="0" tIns="0" rIns="0" bIns="0">
            <a:noAutofit/>
          </a:bodyPr>
          <a:lstStyle/>
          <a:p>
            <a:pPr>
              <a:lnSpc>
                <a:spcPts val="1600"/>
              </a:lnSpc>
              <a:defRPr/>
            </a:pPr>
            <a:r>
              <a:rPr lang="en-GB" sz="1600" b="1" noProof="0">
                <a:solidFill>
                  <a:srgbClr val="1E2A78"/>
                </a:solidFill>
                <a:latin typeface="DeutscheBank" panose="020B0503020202030204" pitchFamily="34" charset="0"/>
                <a:ea typeface="DeutscheBank" panose="020B0503020202030204" pitchFamily="34" charset="0"/>
                <a:cs typeface="DeutscheBank" panose="020B0503020202030204" pitchFamily="34" charset="0"/>
              </a:rPr>
              <a:t>Deutsche Bank</a:t>
            </a:r>
            <a:endParaRPr lang="en-GB" sz="1600" noProof="0">
              <a:solidFill>
                <a:srgbClr val="1E2A78"/>
              </a:solidFill>
              <a:latin typeface="+mn-lt"/>
              <a:ea typeface="DeutscheBank" panose="020B0503020202030204" pitchFamily="34" charset="0"/>
              <a:cs typeface="DeutscheBank" panose="020B0503020202030204" pitchFamily="34" charset="0"/>
            </a:endParaRPr>
          </a:p>
        </p:txBody>
      </p:sp>
      <p:sp>
        <p:nvSpPr>
          <p:cNvPr id="4" name="Title 3">
            <a:extLst>
              <a:ext uri="{FF2B5EF4-FFF2-40B4-BE49-F238E27FC236}">
                <a16:creationId xmlns:a16="http://schemas.microsoft.com/office/drawing/2014/main" id="{23B7BD55-6C29-0714-FAD8-A4E0D491FD49}"/>
              </a:ext>
            </a:extLst>
          </p:cNvPr>
          <p:cNvSpPr>
            <a:spLocks noGrp="1"/>
          </p:cNvSpPr>
          <p:nvPr>
            <p:ph type="title" hasCustomPrompt="1"/>
          </p:nvPr>
        </p:nvSpPr>
        <p:spPr>
          <a:xfrm>
            <a:off x="972000" y="2919600"/>
            <a:ext cx="9590400" cy="1180800"/>
          </a:xfrm>
          <a:prstGeom prst="rect">
            <a:avLst/>
          </a:prstGeom>
        </p:spPr>
        <p:txBody>
          <a:bodyPr lIns="0" tIns="0" rIns="0" bIns="0" anchor="b" anchorCtr="0"/>
          <a:lstStyle>
            <a:lvl1pPr>
              <a:defRPr sz="4000" b="1">
                <a:solidFill>
                  <a:schemeClr val="accent1"/>
                </a:solidFill>
              </a:defRPr>
            </a:lvl1pPr>
          </a:lstStyle>
          <a:p>
            <a:r>
              <a:rPr lang="en-GB" noProof="0"/>
              <a:t>Click to edit </a:t>
            </a:r>
            <a:br>
              <a:rPr lang="en-GB" noProof="0"/>
            </a:br>
            <a:r>
              <a:rPr lang="en-GB" noProof="0"/>
              <a:t>longer headline</a:t>
            </a:r>
          </a:p>
        </p:txBody>
      </p:sp>
      <p:sp>
        <p:nvSpPr>
          <p:cNvPr id="8" name="Textplatzhalter 3">
            <a:extLst>
              <a:ext uri="{FF2B5EF4-FFF2-40B4-BE49-F238E27FC236}">
                <a16:creationId xmlns:a16="http://schemas.microsoft.com/office/drawing/2014/main" id="{3CCE8A38-3E2D-5D3C-5EF7-71F98D942D00}"/>
              </a:ext>
            </a:extLst>
          </p:cNvPr>
          <p:cNvSpPr>
            <a:spLocks noGrp="1"/>
          </p:cNvSpPr>
          <p:nvPr>
            <p:ph type="body" sz="quarter" idx="14" hasCustomPrompt="1"/>
          </p:nvPr>
        </p:nvSpPr>
        <p:spPr>
          <a:xfrm>
            <a:off x="972000" y="1804779"/>
            <a:ext cx="5139366" cy="231150"/>
          </a:xfrm>
          <a:prstGeom prst="rect">
            <a:avLst/>
          </a:prstGeom>
        </p:spPr>
        <p:txBody>
          <a:bodyPr lIns="0" tIns="0" rIns="0" bIns="0"/>
          <a:lstStyle>
            <a:lvl1pPr>
              <a:defRPr sz="1600" b="0">
                <a:solidFill>
                  <a:srgbClr val="1E2A78"/>
                </a:solidFill>
              </a:defRPr>
            </a:lvl1pPr>
          </a:lstStyle>
          <a:p>
            <a:pPr lvl="0"/>
            <a:r>
              <a:rPr lang="en-GB" noProof="0"/>
              <a:t>Corporate Division</a:t>
            </a:r>
          </a:p>
        </p:txBody>
      </p:sp>
      <p:sp>
        <p:nvSpPr>
          <p:cNvPr id="9" name="Text Placeholder 3">
            <a:extLst>
              <a:ext uri="{FF2B5EF4-FFF2-40B4-BE49-F238E27FC236}">
                <a16:creationId xmlns:a16="http://schemas.microsoft.com/office/drawing/2014/main" id="{EFB2D68C-CB72-01EF-9EB7-3717F73CD94B}"/>
              </a:ext>
            </a:extLst>
          </p:cNvPr>
          <p:cNvSpPr>
            <a:spLocks noGrp="1"/>
          </p:cNvSpPr>
          <p:nvPr>
            <p:ph type="body" sz="quarter" idx="15" hasCustomPrompt="1"/>
          </p:nvPr>
        </p:nvSpPr>
        <p:spPr>
          <a:xfrm>
            <a:off x="972000" y="2379461"/>
            <a:ext cx="9591985" cy="540557"/>
          </a:xfrm>
          <a:prstGeom prst="rect">
            <a:avLst/>
          </a:prstGeom>
        </p:spPr>
        <p:txBody>
          <a:bodyPr lIns="0" tIns="0" rIns="0" bIns="0" anchor="b" anchorCtr="0"/>
          <a:lstStyle>
            <a:lvl1pPr>
              <a:spcBef>
                <a:spcPts val="0"/>
              </a:spcBef>
              <a:defRPr sz="1200" b="0">
                <a:solidFill>
                  <a:srgbClr val="1E2A78"/>
                </a:solidFill>
                <a:ea typeface="DeutscheBank" panose="020B0503020202030204" pitchFamily="34" charset="0"/>
              </a:defRPr>
            </a:lvl1pPr>
          </a:lstStyle>
          <a:p>
            <a:pPr lvl="0"/>
            <a:r>
              <a:rPr lang="en-GB" noProof="0"/>
              <a:t>Click to edit topline</a:t>
            </a:r>
          </a:p>
        </p:txBody>
      </p:sp>
      <p:sp>
        <p:nvSpPr>
          <p:cNvPr id="7" name="Textplatzhalter 4">
            <a:extLst>
              <a:ext uri="{FF2B5EF4-FFF2-40B4-BE49-F238E27FC236}">
                <a16:creationId xmlns:a16="http://schemas.microsoft.com/office/drawing/2014/main" id="{A46CFD69-229D-A1AF-C4E1-308A15F08154}"/>
              </a:ext>
            </a:extLst>
          </p:cNvPr>
          <p:cNvSpPr>
            <a:spLocks noGrp="1"/>
          </p:cNvSpPr>
          <p:nvPr>
            <p:ph type="body" sz="quarter" idx="10" hasCustomPrompt="1"/>
          </p:nvPr>
        </p:nvSpPr>
        <p:spPr>
          <a:xfrm>
            <a:off x="972000" y="4101465"/>
            <a:ext cx="9591986" cy="1167812"/>
          </a:xfrm>
          <a:prstGeom prst="rect">
            <a:avLst/>
          </a:prstGeom>
        </p:spPr>
        <p:txBody>
          <a:bodyPr lIns="0" tIns="108000" rIns="0" bIns="0" anchor="t" anchorCtr="0">
            <a:noAutofit/>
          </a:bodyPr>
          <a:lstStyle>
            <a:lvl1pPr>
              <a:lnSpc>
                <a:spcPct val="90000"/>
              </a:lnSpc>
              <a:spcBef>
                <a:spcPts val="0"/>
              </a:spcBef>
              <a:spcAft>
                <a:spcPts val="0"/>
              </a:spcAft>
              <a:defRPr sz="2000" b="0">
                <a:solidFill>
                  <a:srgbClr val="1E2A78"/>
                </a:solidFill>
                <a:latin typeface="+mj-lt"/>
              </a:defRPr>
            </a:lvl1pPr>
          </a:lstStyle>
          <a:p>
            <a:pPr lvl="0"/>
            <a:r>
              <a:rPr lang="en-GB" noProof="0"/>
              <a:t>Click to edit subline</a:t>
            </a:r>
          </a:p>
        </p:txBody>
      </p:sp>
      <p:sp>
        <p:nvSpPr>
          <p:cNvPr id="5" name="Text Placeholder 3">
            <a:extLst>
              <a:ext uri="{FF2B5EF4-FFF2-40B4-BE49-F238E27FC236}">
                <a16:creationId xmlns:a16="http://schemas.microsoft.com/office/drawing/2014/main" id="{6FB18C2F-A982-20A5-7D12-F756E5414A91}"/>
              </a:ext>
            </a:extLst>
          </p:cNvPr>
          <p:cNvSpPr>
            <a:spLocks noGrp="1"/>
          </p:cNvSpPr>
          <p:nvPr>
            <p:ph type="body" sz="quarter" idx="13" hasCustomPrompt="1"/>
          </p:nvPr>
        </p:nvSpPr>
        <p:spPr>
          <a:xfrm>
            <a:off x="972000" y="5567258"/>
            <a:ext cx="9591985" cy="317605"/>
          </a:xfrm>
          <a:prstGeom prst="rect">
            <a:avLst/>
          </a:prstGeom>
        </p:spPr>
        <p:txBody>
          <a:bodyPr lIns="0" tIns="0" rIns="0" bIns="0" anchor="b" anchorCtr="0"/>
          <a:lstStyle>
            <a:lvl1pPr>
              <a:spcBef>
                <a:spcPts val="0"/>
              </a:spcBef>
              <a:defRPr sz="1200" b="0">
                <a:solidFill>
                  <a:srgbClr val="1E2A78"/>
                </a:solidFill>
                <a:ea typeface="DeutscheBank" panose="020B0503020202030204" pitchFamily="34" charset="0"/>
              </a:defRPr>
            </a:lvl1pPr>
          </a:lstStyle>
          <a:p>
            <a:pPr lvl="0"/>
            <a:r>
              <a:rPr lang="en-GB" noProof="0"/>
              <a:t>Date, Location, S</a:t>
            </a:r>
            <a:r>
              <a:rPr lang="en-GB" noProof="0">
                <a:ea typeface="DeutscheBank" panose="020B0503020202030204" pitchFamily="34" charset="0"/>
              </a:rPr>
              <a:t>peaker name</a:t>
            </a:r>
            <a:endParaRPr lang="en-GB" noProof="0"/>
          </a:p>
        </p:txBody>
      </p:sp>
    </p:spTree>
    <p:extLst>
      <p:ext uri="{BB962C8B-B14F-4D97-AF65-F5344CB8AC3E}">
        <p14:creationId xmlns:p14="http://schemas.microsoft.com/office/powerpoint/2010/main" val="454143721"/>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4.1 gradient chapter title">
    <p:bg>
      <p:bgPr>
        <a:gradFill>
          <a:gsLst>
            <a:gs pos="0">
              <a:srgbClr val="16184E"/>
            </a:gs>
            <a:gs pos="100000">
              <a:srgbClr val="1E2A78"/>
            </a:gs>
          </a:gsLst>
          <a:lin ang="5400000" scaled="1"/>
        </a:gradFill>
        <a:effectLst/>
      </p:bgPr>
    </p:bg>
    <p:spTree>
      <p:nvGrpSpPr>
        <p:cNvPr id="1" name=""/>
        <p:cNvGrpSpPr/>
        <p:nvPr/>
      </p:nvGrpSpPr>
      <p:grpSpPr>
        <a:xfrm>
          <a:off x="0" y="0"/>
          <a:ext cx="0" cy="0"/>
          <a:chOff x="0" y="0"/>
          <a:chExt cx="0" cy="0"/>
        </a:xfrm>
      </p:grpSpPr>
      <p:sp>
        <p:nvSpPr>
          <p:cNvPr id="9" name="Freeform 4" descr="White Deutsche Bank logo">
            <a:extLst>
              <a:ext uri="{FF2B5EF4-FFF2-40B4-BE49-F238E27FC236}">
                <a16:creationId xmlns:a16="http://schemas.microsoft.com/office/drawing/2014/main" id="{A4AB4546-2D66-CD6D-4031-2AA2612DEEEC}"/>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sp>
        <p:nvSpPr>
          <p:cNvPr id="2" name="Google Shape;12;p7">
            <a:extLst>
              <a:ext uri="{FF2B5EF4-FFF2-40B4-BE49-F238E27FC236}">
                <a16:creationId xmlns:a16="http://schemas.microsoft.com/office/drawing/2014/main" id="{F04E87A9-E065-CB54-D554-7EC2EF386713}"/>
              </a:ext>
              <a:ext uri="{C183D7F6-B498-43B3-948B-1728B52AA6E4}">
                <adec:decorative xmlns:adec="http://schemas.microsoft.com/office/drawing/2017/decorative" val="1"/>
              </a:ext>
            </a:extLst>
          </p:cNvPr>
          <p:cNvSpPr/>
          <p:nvPr userDrawn="1"/>
        </p:nvSpPr>
        <p:spPr>
          <a:xfrm>
            <a:off x="646113" y="1296000"/>
            <a:ext cx="10248899" cy="4912713"/>
          </a:xfrm>
          <a:prstGeom prst="rect">
            <a:avLst/>
          </a:prstGeom>
          <a:gradFill flip="none" rotWithShape="1">
            <a:gsLst>
              <a:gs pos="0">
                <a:srgbClr val="1E2A78"/>
              </a:gs>
              <a:gs pos="0">
                <a:srgbClr val="16184E"/>
              </a:gs>
              <a:gs pos="50000">
                <a:srgbClr val="1E2A78">
                  <a:shade val="67500"/>
                  <a:satMod val="115000"/>
                </a:srgbClr>
              </a:gs>
              <a:gs pos="100000">
                <a:srgbClr val="1E2A78"/>
              </a:gs>
            </a:gsLst>
            <a:lin ang="16200000" scaled="1"/>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6" name="Titel 4">
            <a:extLst>
              <a:ext uri="{FF2B5EF4-FFF2-40B4-BE49-F238E27FC236}">
                <a16:creationId xmlns:a16="http://schemas.microsoft.com/office/drawing/2014/main" id="{D22B6CCA-A538-AEFF-1A20-BDEE6C1F5DF0}"/>
              </a:ext>
            </a:extLst>
          </p:cNvPr>
          <p:cNvSpPr>
            <a:spLocks noGrp="1"/>
          </p:cNvSpPr>
          <p:nvPr>
            <p:ph type="title" hasCustomPrompt="1"/>
          </p:nvPr>
        </p:nvSpPr>
        <p:spPr>
          <a:xfrm>
            <a:off x="971550" y="1616399"/>
            <a:ext cx="9601200" cy="2487600"/>
          </a:xfrm>
          <a:prstGeom prst="rect">
            <a:avLst/>
          </a:prstGeom>
        </p:spPr>
        <p:txBody>
          <a:bodyPr lIns="0" tIns="0" rIns="0" bIns="0" anchor="b" anchorCtr="0"/>
          <a:lstStyle>
            <a:lvl1pPr>
              <a:defRPr sz="4000" b="1">
                <a:solidFill>
                  <a:schemeClr val="bg1"/>
                </a:solidFill>
              </a:defRPr>
            </a:lvl1pPr>
          </a:lstStyle>
          <a:p>
            <a:r>
              <a:rPr lang="en-GB" noProof="0"/>
              <a:t>Click to edit chapter headline</a:t>
            </a:r>
          </a:p>
        </p:txBody>
      </p:sp>
    </p:spTree>
    <p:extLst>
      <p:ext uri="{BB962C8B-B14F-4D97-AF65-F5344CB8AC3E}">
        <p14:creationId xmlns:p14="http://schemas.microsoft.com/office/powerpoint/2010/main" val="51868424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4.2 gradient chapter title">
    <p:bg>
      <p:bgPr>
        <a:solidFill>
          <a:schemeClr val="accent1"/>
        </a:solidFill>
        <a:effectLst/>
      </p:bgPr>
    </p:bg>
    <p:spTree>
      <p:nvGrpSpPr>
        <p:cNvPr id="1" name=""/>
        <p:cNvGrpSpPr/>
        <p:nvPr/>
      </p:nvGrpSpPr>
      <p:grpSpPr>
        <a:xfrm>
          <a:off x="0" y="0"/>
          <a:ext cx="0" cy="0"/>
          <a:chOff x="0" y="0"/>
          <a:chExt cx="0" cy="0"/>
        </a:xfrm>
      </p:grpSpPr>
      <p:sp>
        <p:nvSpPr>
          <p:cNvPr id="6" name="Freeform 4" descr="White Deutsche Bank logo">
            <a:extLst>
              <a:ext uri="{FF2B5EF4-FFF2-40B4-BE49-F238E27FC236}">
                <a16:creationId xmlns:a16="http://schemas.microsoft.com/office/drawing/2014/main" id="{D20F759C-E675-317A-5575-E6B3633F3CAB}"/>
              </a:ext>
            </a:extLst>
          </p:cNvPr>
          <p:cNvSpPr>
            <a:spLocks noChangeAspect="1" noEditPoints="1"/>
          </p:cNvSpPr>
          <p:nvPr userDrawn="1"/>
        </p:nvSpPr>
        <p:spPr bwMode="black">
          <a:xfrm>
            <a:off x="8409448" y="6474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809" noProof="0">
              <a:latin typeface="+mj-lt"/>
              <a:cs typeface="DeutscheBank" panose="020B0503020202030204" pitchFamily="34" charset="0"/>
            </a:endParaRPr>
          </a:p>
        </p:txBody>
      </p:sp>
      <p:sp>
        <p:nvSpPr>
          <p:cNvPr id="2" name="Google Shape;12;p7">
            <a:extLst>
              <a:ext uri="{FF2B5EF4-FFF2-40B4-BE49-F238E27FC236}">
                <a16:creationId xmlns:a16="http://schemas.microsoft.com/office/drawing/2014/main" id="{F04E87A9-E065-CB54-D554-7EC2EF386713}"/>
              </a:ext>
              <a:ext uri="{C183D7F6-B498-43B3-948B-1728B52AA6E4}">
                <adec:decorative xmlns:adec="http://schemas.microsoft.com/office/drawing/2017/decorative" val="1"/>
              </a:ext>
            </a:extLst>
          </p:cNvPr>
          <p:cNvSpPr/>
          <p:nvPr userDrawn="1"/>
        </p:nvSpPr>
        <p:spPr>
          <a:xfrm>
            <a:off x="3802743" y="1295400"/>
            <a:ext cx="4606705" cy="4912713"/>
          </a:xfrm>
          <a:prstGeom prst="rect">
            <a:avLst/>
          </a:prstGeom>
          <a:gradFill flip="none" rotWithShape="1">
            <a:gsLst>
              <a:gs pos="0">
                <a:srgbClr val="1E2A78"/>
              </a:gs>
              <a:gs pos="0">
                <a:srgbClr val="16184E"/>
              </a:gs>
              <a:gs pos="50000">
                <a:srgbClr val="1E2A78">
                  <a:shade val="67500"/>
                  <a:satMod val="115000"/>
                </a:srgbClr>
              </a:gs>
              <a:gs pos="100000">
                <a:srgbClr val="1E2A78"/>
              </a:gs>
            </a:gsLst>
            <a:lin ang="5400000" scaled="0"/>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5" name="Titel 4">
            <a:extLst>
              <a:ext uri="{FF2B5EF4-FFF2-40B4-BE49-F238E27FC236}">
                <a16:creationId xmlns:a16="http://schemas.microsoft.com/office/drawing/2014/main" id="{9C40C067-CA0B-5415-7704-EF7673E0934D}"/>
              </a:ext>
            </a:extLst>
          </p:cNvPr>
          <p:cNvSpPr>
            <a:spLocks noGrp="1"/>
          </p:cNvSpPr>
          <p:nvPr>
            <p:ph type="title" hasCustomPrompt="1"/>
          </p:nvPr>
        </p:nvSpPr>
        <p:spPr>
          <a:xfrm>
            <a:off x="971550" y="1976400"/>
            <a:ext cx="9601200" cy="1580400"/>
          </a:xfrm>
          <a:prstGeom prst="rect">
            <a:avLst/>
          </a:prstGeom>
        </p:spPr>
        <p:txBody>
          <a:bodyPr lIns="0" tIns="0" rIns="0" bIns="0" anchor="b" anchorCtr="0"/>
          <a:lstStyle>
            <a:lvl1pPr>
              <a:defRPr sz="4000" b="1">
                <a:solidFill>
                  <a:schemeClr val="bg1"/>
                </a:solidFill>
              </a:defRPr>
            </a:lvl1pPr>
          </a:lstStyle>
          <a:p>
            <a:r>
              <a:rPr lang="en-GB" noProof="0"/>
              <a:t>Click to edit chapter headline</a:t>
            </a:r>
          </a:p>
        </p:txBody>
      </p:sp>
    </p:spTree>
    <p:extLst>
      <p:ext uri="{BB962C8B-B14F-4D97-AF65-F5344CB8AC3E}">
        <p14:creationId xmlns:p14="http://schemas.microsoft.com/office/powerpoint/2010/main" val="40797909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4.3 gradient chapter title">
    <p:bg>
      <p:bgPr>
        <a:solidFill>
          <a:schemeClr val="accent1"/>
        </a:solidFill>
        <a:effectLst/>
      </p:bgPr>
    </p:bg>
    <p:spTree>
      <p:nvGrpSpPr>
        <p:cNvPr id="1" name=""/>
        <p:cNvGrpSpPr/>
        <p:nvPr/>
      </p:nvGrpSpPr>
      <p:grpSpPr>
        <a:xfrm>
          <a:off x="0" y="0"/>
          <a:ext cx="0" cy="0"/>
          <a:chOff x="0" y="0"/>
          <a:chExt cx="0" cy="0"/>
        </a:xfrm>
      </p:grpSpPr>
      <p:sp>
        <p:nvSpPr>
          <p:cNvPr id="6" name="Freeform 4" descr="White Deutsche Bank logo">
            <a:extLst>
              <a:ext uri="{FF2B5EF4-FFF2-40B4-BE49-F238E27FC236}">
                <a16:creationId xmlns:a16="http://schemas.microsoft.com/office/drawing/2014/main" id="{D20F759C-E675-317A-5575-E6B3633F3CAB}"/>
              </a:ext>
            </a:extLst>
          </p:cNvPr>
          <p:cNvSpPr>
            <a:spLocks noChangeAspect="1" noEditPoints="1"/>
          </p:cNvSpPr>
          <p:nvPr userDrawn="1"/>
        </p:nvSpPr>
        <p:spPr bwMode="black">
          <a:xfrm>
            <a:off x="8409448" y="6474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809" noProof="0">
              <a:latin typeface="+mj-lt"/>
              <a:cs typeface="DeutscheBank" panose="020B0503020202030204" pitchFamily="34" charset="0"/>
            </a:endParaRPr>
          </a:p>
        </p:txBody>
      </p:sp>
      <p:sp>
        <p:nvSpPr>
          <p:cNvPr id="2" name="Google Shape;12;p7">
            <a:extLst>
              <a:ext uri="{FF2B5EF4-FFF2-40B4-BE49-F238E27FC236}">
                <a16:creationId xmlns:a16="http://schemas.microsoft.com/office/drawing/2014/main" id="{F04E87A9-E065-CB54-D554-7EC2EF386713}"/>
              </a:ext>
              <a:ext uri="{C183D7F6-B498-43B3-948B-1728B52AA6E4}">
                <adec:decorative xmlns:adec="http://schemas.microsoft.com/office/drawing/2017/decorative" val="1"/>
              </a:ext>
            </a:extLst>
          </p:cNvPr>
          <p:cNvSpPr/>
          <p:nvPr userDrawn="1"/>
        </p:nvSpPr>
        <p:spPr>
          <a:xfrm>
            <a:off x="3802743" y="1295400"/>
            <a:ext cx="4606705" cy="4912713"/>
          </a:xfrm>
          <a:prstGeom prst="rect">
            <a:avLst/>
          </a:prstGeom>
          <a:gradFill flip="none" rotWithShape="1">
            <a:gsLst>
              <a:gs pos="0">
                <a:srgbClr val="1E2A78"/>
              </a:gs>
              <a:gs pos="0">
                <a:srgbClr val="16184E"/>
              </a:gs>
              <a:gs pos="50000">
                <a:srgbClr val="1E2A78">
                  <a:shade val="67500"/>
                  <a:satMod val="115000"/>
                </a:srgbClr>
              </a:gs>
              <a:gs pos="100000">
                <a:srgbClr val="1E2A78"/>
              </a:gs>
            </a:gsLst>
            <a:lin ang="16200000" scaled="1"/>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4" name="Titel 4">
            <a:extLst>
              <a:ext uri="{FF2B5EF4-FFF2-40B4-BE49-F238E27FC236}">
                <a16:creationId xmlns:a16="http://schemas.microsoft.com/office/drawing/2014/main" id="{FDF0A312-2663-99D0-BE7A-A5BA512A874B}"/>
              </a:ext>
            </a:extLst>
          </p:cNvPr>
          <p:cNvSpPr>
            <a:spLocks noGrp="1"/>
          </p:cNvSpPr>
          <p:nvPr>
            <p:ph type="title" hasCustomPrompt="1"/>
          </p:nvPr>
        </p:nvSpPr>
        <p:spPr>
          <a:xfrm>
            <a:off x="971550" y="1976400"/>
            <a:ext cx="9601200" cy="1580400"/>
          </a:xfrm>
          <a:prstGeom prst="rect">
            <a:avLst/>
          </a:prstGeom>
        </p:spPr>
        <p:txBody>
          <a:bodyPr lIns="0" tIns="0" rIns="0" bIns="0" anchor="b" anchorCtr="0"/>
          <a:lstStyle>
            <a:lvl1pPr>
              <a:defRPr sz="4000" b="1">
                <a:solidFill>
                  <a:schemeClr val="bg1"/>
                </a:solidFill>
              </a:defRPr>
            </a:lvl1pPr>
          </a:lstStyle>
          <a:p>
            <a:r>
              <a:rPr lang="en-GB" noProof="0"/>
              <a:t>Click to edit chapter headline</a:t>
            </a:r>
          </a:p>
        </p:txBody>
      </p:sp>
    </p:spTree>
    <p:extLst>
      <p:ext uri="{BB962C8B-B14F-4D97-AF65-F5344CB8AC3E}">
        <p14:creationId xmlns:p14="http://schemas.microsoft.com/office/powerpoint/2010/main" val="146175882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4.4 motif chapter title Frankfurt TA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Freeform 4" descr="White Deutsche Bank logo">
            <a:extLst>
              <a:ext uri="{FF2B5EF4-FFF2-40B4-BE49-F238E27FC236}">
                <a16:creationId xmlns:a16="http://schemas.microsoft.com/office/drawing/2014/main" id="{A4AB4546-2D66-CD6D-4031-2AA2612DEEEC}"/>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809" noProof="0">
              <a:latin typeface="+mj-lt"/>
              <a:cs typeface="DeutscheBank" panose="020B0503020202030204" pitchFamily="34" charset="0"/>
            </a:endParaRPr>
          </a:p>
        </p:txBody>
      </p:sp>
      <p:sp>
        <p:nvSpPr>
          <p:cNvPr id="2" name="Google Shape;12;p7">
            <a:extLst>
              <a:ext uri="{FF2B5EF4-FFF2-40B4-BE49-F238E27FC236}">
                <a16:creationId xmlns:a16="http://schemas.microsoft.com/office/drawing/2014/main" id="{F04E87A9-E065-CB54-D554-7EC2EF386713}"/>
              </a:ext>
              <a:ext uri="{C183D7F6-B498-43B3-948B-1728B52AA6E4}">
                <adec:decorative xmlns:adec="http://schemas.microsoft.com/office/drawing/2017/decorative" val="1"/>
              </a:ext>
            </a:extLst>
          </p:cNvPr>
          <p:cNvSpPr/>
          <p:nvPr userDrawn="1"/>
        </p:nvSpPr>
        <p:spPr>
          <a:xfrm>
            <a:off x="646113" y="1296000"/>
            <a:ext cx="10248899" cy="4912713"/>
          </a:xfrm>
          <a:prstGeom prst="rect">
            <a:avLst/>
          </a:prstGeom>
          <a:solidFill>
            <a:schemeClr val="accent1">
              <a:alpha val="7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5" name="Titel 4">
            <a:extLst>
              <a:ext uri="{FF2B5EF4-FFF2-40B4-BE49-F238E27FC236}">
                <a16:creationId xmlns:a16="http://schemas.microsoft.com/office/drawing/2014/main" id="{D2F56A64-C6DE-B4A5-C107-6876EC4A366F}"/>
              </a:ext>
            </a:extLst>
          </p:cNvPr>
          <p:cNvSpPr>
            <a:spLocks noGrp="1"/>
          </p:cNvSpPr>
          <p:nvPr>
            <p:ph type="title" hasCustomPrompt="1"/>
          </p:nvPr>
        </p:nvSpPr>
        <p:spPr>
          <a:xfrm>
            <a:off x="971550" y="1616399"/>
            <a:ext cx="9601200" cy="2487600"/>
          </a:xfrm>
          <a:prstGeom prst="rect">
            <a:avLst/>
          </a:prstGeom>
        </p:spPr>
        <p:txBody>
          <a:bodyPr lIns="0" tIns="0" rIns="0" bIns="0" anchor="b" anchorCtr="0"/>
          <a:lstStyle>
            <a:lvl1pPr>
              <a:defRPr sz="4000" b="1">
                <a:solidFill>
                  <a:schemeClr val="bg1"/>
                </a:solidFill>
              </a:defRPr>
            </a:lvl1pPr>
          </a:lstStyle>
          <a:p>
            <a:r>
              <a:rPr lang="en-GB" noProof="0"/>
              <a:t>Click to edit chapter headline</a:t>
            </a:r>
          </a:p>
        </p:txBody>
      </p:sp>
    </p:spTree>
    <p:extLst>
      <p:ext uri="{BB962C8B-B14F-4D97-AF65-F5344CB8AC3E}">
        <p14:creationId xmlns:p14="http://schemas.microsoft.com/office/powerpoint/2010/main" val="355297311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4.5 motif chapter title bird perspectiv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Freeform 4" descr="White Deutsche Bank logo">
            <a:extLst>
              <a:ext uri="{FF2B5EF4-FFF2-40B4-BE49-F238E27FC236}">
                <a16:creationId xmlns:a16="http://schemas.microsoft.com/office/drawing/2014/main" id="{A4AB4546-2D66-CD6D-4031-2AA2612DEEEC}"/>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809" noProof="0">
              <a:latin typeface="+mj-lt"/>
              <a:cs typeface="DeutscheBank" panose="020B0503020202030204" pitchFamily="34" charset="0"/>
            </a:endParaRPr>
          </a:p>
        </p:txBody>
      </p:sp>
      <p:sp>
        <p:nvSpPr>
          <p:cNvPr id="2" name="Google Shape;12;p7">
            <a:extLst>
              <a:ext uri="{FF2B5EF4-FFF2-40B4-BE49-F238E27FC236}">
                <a16:creationId xmlns:a16="http://schemas.microsoft.com/office/drawing/2014/main" id="{F04E87A9-E065-CB54-D554-7EC2EF386713}"/>
              </a:ext>
              <a:ext uri="{C183D7F6-B498-43B3-948B-1728B52AA6E4}">
                <adec:decorative xmlns:adec="http://schemas.microsoft.com/office/drawing/2017/decorative" val="1"/>
              </a:ext>
            </a:extLst>
          </p:cNvPr>
          <p:cNvSpPr/>
          <p:nvPr userDrawn="1"/>
        </p:nvSpPr>
        <p:spPr>
          <a:xfrm>
            <a:off x="646113" y="1296000"/>
            <a:ext cx="10248899" cy="4912713"/>
          </a:xfrm>
          <a:prstGeom prst="rect">
            <a:avLst/>
          </a:prstGeom>
          <a:solidFill>
            <a:schemeClr val="accent1">
              <a:alpha val="7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sp>
        <p:nvSpPr>
          <p:cNvPr id="4" name="Titel 4">
            <a:extLst>
              <a:ext uri="{FF2B5EF4-FFF2-40B4-BE49-F238E27FC236}">
                <a16:creationId xmlns:a16="http://schemas.microsoft.com/office/drawing/2014/main" id="{CA796900-A528-507D-EDF0-0E633DA91E0C}"/>
              </a:ext>
            </a:extLst>
          </p:cNvPr>
          <p:cNvSpPr>
            <a:spLocks noGrp="1"/>
          </p:cNvSpPr>
          <p:nvPr>
            <p:ph type="title" hasCustomPrompt="1"/>
          </p:nvPr>
        </p:nvSpPr>
        <p:spPr>
          <a:xfrm>
            <a:off x="971550" y="1616399"/>
            <a:ext cx="9601200" cy="2487600"/>
          </a:xfrm>
          <a:prstGeom prst="rect">
            <a:avLst/>
          </a:prstGeom>
        </p:spPr>
        <p:txBody>
          <a:bodyPr lIns="0" tIns="0" rIns="0" bIns="0" anchor="b" anchorCtr="0"/>
          <a:lstStyle>
            <a:lvl1pPr>
              <a:defRPr sz="4000" b="1">
                <a:solidFill>
                  <a:schemeClr val="bg1"/>
                </a:solidFill>
              </a:defRPr>
            </a:lvl1pPr>
          </a:lstStyle>
          <a:p>
            <a:r>
              <a:rPr lang="en-GB" noProof="0"/>
              <a:t>Click to edit chapter headline</a:t>
            </a:r>
          </a:p>
        </p:txBody>
      </p:sp>
    </p:spTree>
    <p:extLst>
      <p:ext uri="{BB962C8B-B14F-4D97-AF65-F5344CB8AC3E}">
        <p14:creationId xmlns:p14="http://schemas.microsoft.com/office/powerpoint/2010/main" val="104356817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4.6 gradient divider handwriting">
    <p:bg>
      <p:bgPr>
        <a:gradFill>
          <a:gsLst>
            <a:gs pos="0">
              <a:srgbClr val="16184E"/>
            </a:gs>
            <a:gs pos="100000">
              <a:srgbClr val="1E2A78"/>
            </a:gs>
          </a:gsLst>
          <a:lin ang="5400000" scaled="1"/>
        </a:gradFill>
        <a:effectLst/>
      </p:bgPr>
    </p:bg>
    <p:spTree>
      <p:nvGrpSpPr>
        <p:cNvPr id="1" name=""/>
        <p:cNvGrpSpPr/>
        <p:nvPr/>
      </p:nvGrpSpPr>
      <p:grpSpPr>
        <a:xfrm>
          <a:off x="0" y="0"/>
          <a:ext cx="0" cy="0"/>
          <a:chOff x="0" y="0"/>
          <a:chExt cx="0" cy="0"/>
        </a:xfrm>
      </p:grpSpPr>
      <p:sp>
        <p:nvSpPr>
          <p:cNvPr id="9" name="Freeform 4" descr="White Deutsche Bank logo">
            <a:extLst>
              <a:ext uri="{FF2B5EF4-FFF2-40B4-BE49-F238E27FC236}">
                <a16:creationId xmlns:a16="http://schemas.microsoft.com/office/drawing/2014/main" id="{A4AB4546-2D66-CD6D-4031-2AA2612DEEEC}"/>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sp>
        <p:nvSpPr>
          <p:cNvPr id="2" name="Google Shape;12;p7">
            <a:extLst>
              <a:ext uri="{FF2B5EF4-FFF2-40B4-BE49-F238E27FC236}">
                <a16:creationId xmlns:a16="http://schemas.microsoft.com/office/drawing/2014/main" id="{F04E87A9-E065-CB54-D554-7EC2EF386713}"/>
              </a:ext>
              <a:ext uri="{C183D7F6-B498-43B3-948B-1728B52AA6E4}">
                <adec:decorative xmlns:adec="http://schemas.microsoft.com/office/drawing/2017/decorative" val="1"/>
              </a:ext>
            </a:extLst>
          </p:cNvPr>
          <p:cNvSpPr/>
          <p:nvPr userDrawn="1"/>
        </p:nvSpPr>
        <p:spPr>
          <a:xfrm>
            <a:off x="646113" y="1296000"/>
            <a:ext cx="10248899" cy="4912713"/>
          </a:xfrm>
          <a:prstGeom prst="rect">
            <a:avLst/>
          </a:prstGeom>
          <a:gradFill flip="none" rotWithShape="1">
            <a:gsLst>
              <a:gs pos="0">
                <a:srgbClr val="1E2A78"/>
              </a:gs>
              <a:gs pos="0">
                <a:srgbClr val="16184E"/>
              </a:gs>
              <a:gs pos="50000">
                <a:srgbClr val="1E2A78">
                  <a:shade val="67500"/>
                  <a:satMod val="115000"/>
                </a:srgbClr>
              </a:gs>
              <a:gs pos="100000">
                <a:srgbClr val="1E2A78"/>
              </a:gs>
            </a:gsLst>
            <a:lin ang="16200000" scaled="1"/>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GB" sz="1800" b="0" i="0" u="none" strike="noStrike" cap="none" noProof="0">
              <a:solidFill>
                <a:schemeClr val="lt1"/>
              </a:solidFill>
              <a:latin typeface="DeutscheBank" panose="020B0503020202030204" pitchFamily="34" charset="0"/>
              <a:ea typeface="DeutscheBank" panose="020B0503020202030204" pitchFamily="34" charset="0"/>
              <a:cs typeface="DeutscheBank" panose="020B0503020202030204" pitchFamily="34" charset="0"/>
              <a:sym typeface="Calibri"/>
            </a:endParaRPr>
          </a:p>
        </p:txBody>
      </p:sp>
      <p:pic>
        <p:nvPicPr>
          <p:cNvPr id="3" name="Grafik 2" descr="Ein Bild, das Schrift, Grafiken, Typografie enthält.&#10;&#10;KI-generierte Inhalte können fehlerhaft sein.">
            <a:extLst>
              <a:ext uri="{FF2B5EF4-FFF2-40B4-BE49-F238E27FC236}">
                <a16:creationId xmlns:a16="http://schemas.microsoft.com/office/drawing/2014/main" id="{9409FCA4-7D74-9CF3-1CBE-8D7C2D4A938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763572" y="3348591"/>
            <a:ext cx="6013981" cy="807531"/>
          </a:xfrm>
          <a:prstGeom prst="rect">
            <a:avLst/>
          </a:prstGeom>
        </p:spPr>
      </p:pic>
    </p:spTree>
    <p:extLst>
      <p:ext uri="{BB962C8B-B14F-4D97-AF65-F5344CB8AC3E}">
        <p14:creationId xmlns:p14="http://schemas.microsoft.com/office/powerpoint/2010/main" val="12114522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4.7 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Freeform 4" descr="White Deutsche Bank logo">
            <a:extLst>
              <a:ext uri="{FF2B5EF4-FFF2-40B4-BE49-F238E27FC236}">
                <a16:creationId xmlns:a16="http://schemas.microsoft.com/office/drawing/2014/main" id="{A4AB4546-2D66-CD6D-4031-2AA2612DEEEC}"/>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chemeClr val="bg1"/>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pic>
        <p:nvPicPr>
          <p:cNvPr id="3" name="Grafik 2" descr="Ein Bild, das Schrift, Grafiken, Typografie enthält.&#10;&#10;KI-generierte Inhalte können fehlerhaft sein.">
            <a:extLst>
              <a:ext uri="{FF2B5EF4-FFF2-40B4-BE49-F238E27FC236}">
                <a16:creationId xmlns:a16="http://schemas.microsoft.com/office/drawing/2014/main" id="{8C287FDE-4B1D-3EFC-864E-D9FDC4EAD8E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089009" y="3378896"/>
            <a:ext cx="6013981" cy="807531"/>
          </a:xfrm>
          <a:prstGeom prst="rect">
            <a:avLst/>
          </a:prstGeom>
        </p:spPr>
      </p:pic>
    </p:spTree>
    <p:extLst>
      <p:ext uri="{BB962C8B-B14F-4D97-AF65-F5344CB8AC3E}">
        <p14:creationId xmlns:p14="http://schemas.microsoft.com/office/powerpoint/2010/main" val="188941978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1.1 table of contents">
    <p:spTree>
      <p:nvGrpSpPr>
        <p:cNvPr id="1" name=""/>
        <p:cNvGrpSpPr/>
        <p:nvPr/>
      </p:nvGrpSpPr>
      <p:grpSpPr>
        <a:xfrm>
          <a:off x="0" y="0"/>
          <a:ext cx="0" cy="0"/>
          <a:chOff x="0" y="0"/>
          <a:chExt cx="0" cy="0"/>
        </a:xfrm>
      </p:grpSpPr>
      <p:sp>
        <p:nvSpPr>
          <p:cNvPr id="8" name="Title Placeholder 12">
            <a:extLst>
              <a:ext uri="{FF2B5EF4-FFF2-40B4-BE49-F238E27FC236}">
                <a16:creationId xmlns:a16="http://schemas.microsoft.com/office/drawing/2014/main" id="{2634F715-CC4E-834F-CC2F-C0339A94BC3F}"/>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lvl1pPr>
              <a:defRPr/>
            </a:lvl1pPr>
          </a:lstStyle>
          <a:p>
            <a:r>
              <a:rPr lang="en-GB" noProof="0" dirty="0"/>
              <a:t>Edit table of contents title</a:t>
            </a:r>
            <a:endParaRPr lang="en-GB" dirty="0"/>
          </a:p>
        </p:txBody>
      </p:sp>
      <p:sp>
        <p:nvSpPr>
          <p:cNvPr id="4" name="Textplatzhalter 3">
            <a:extLst>
              <a:ext uri="{FF2B5EF4-FFF2-40B4-BE49-F238E27FC236}">
                <a16:creationId xmlns:a16="http://schemas.microsoft.com/office/drawing/2014/main" id="{0CAC88D1-244E-446D-8A03-B95B1977963B}"/>
              </a:ext>
            </a:extLst>
          </p:cNvPr>
          <p:cNvSpPr>
            <a:spLocks noGrp="1"/>
          </p:cNvSpPr>
          <p:nvPr>
            <p:ph type="body" sz="quarter" idx="23" hasCustomPrompt="1"/>
          </p:nvPr>
        </p:nvSpPr>
        <p:spPr>
          <a:xfrm>
            <a:off x="442913" y="1376363"/>
            <a:ext cx="11304000" cy="4824412"/>
          </a:xfrm>
        </p:spPr>
        <p:txBody>
          <a:bodyPr numCol="2" spcCol="273600"/>
          <a:lstStyle>
            <a:lvl1pPr marL="359824" indent="-359824">
              <a:lnSpc>
                <a:spcPct val="100000"/>
              </a:lnSpc>
              <a:spcBef>
                <a:spcPts val="1600"/>
              </a:spcBef>
              <a:buFont typeface="+mj-lt"/>
              <a:buAutoNum type="arabicPeriod"/>
              <a:defRPr sz="1600" b="1">
                <a:solidFill>
                  <a:srgbClr val="1E2A78"/>
                </a:solidFill>
                <a:latin typeface="+mn-lt"/>
                <a:ea typeface="DeutscheBank Medium" panose="020B0603020202030204" pitchFamily="34" charset="0"/>
              </a:defRPr>
            </a:lvl1pPr>
            <a:lvl2pPr marL="720000" indent="-359824">
              <a:lnSpc>
                <a:spcPct val="100000"/>
              </a:lnSpc>
              <a:buFont typeface="+mj-lt"/>
              <a:buNone/>
              <a:tabLst>
                <a:tab pos="717533" algn="l"/>
                <a:tab pos="9567094" algn="r"/>
              </a:tabLst>
              <a:defRPr sz="1400" u="none">
                <a:solidFill>
                  <a:schemeClr val="tx1"/>
                </a:solidFill>
              </a:defRPr>
            </a:lvl2pPr>
          </a:lstStyle>
          <a:p>
            <a:pPr lvl="0"/>
            <a:r>
              <a:rPr lang="en-GB" noProof="0" dirty="0"/>
              <a:t>Chapter</a:t>
            </a:r>
          </a:p>
          <a:p>
            <a:pPr lvl="1"/>
            <a:r>
              <a:rPr lang="en-GB" noProof="0" dirty="0"/>
              <a:t>1.1	Sub-chapter	Page X</a:t>
            </a:r>
          </a:p>
          <a:p>
            <a:pPr lvl="1"/>
            <a:endParaRPr lang="en-GB" noProof="0" dirty="0"/>
          </a:p>
        </p:txBody>
      </p:sp>
      <p:sp>
        <p:nvSpPr>
          <p:cNvPr id="2" name="Foliennummernplatzhalter 1">
            <a:extLst>
              <a:ext uri="{FF2B5EF4-FFF2-40B4-BE49-F238E27FC236}">
                <a16:creationId xmlns:a16="http://schemas.microsoft.com/office/drawing/2014/main" id="{57E63C0D-2CE9-8668-BC29-560AD47D289C}"/>
              </a:ext>
              <a:ext uri="{C183D7F6-B498-43B3-948B-1728B52AA6E4}">
                <adec:decorative xmlns:adec="http://schemas.microsoft.com/office/drawing/2017/decorative" val="1"/>
              </a:ext>
            </a:extLst>
          </p:cNvPr>
          <p:cNvSpPr>
            <a:spLocks noGrp="1"/>
          </p:cNvSpPr>
          <p:nvPr>
            <p:ph type="sldNum" sz="quarter" idx="4"/>
          </p:nvPr>
        </p:nvSpPr>
        <p:spPr>
          <a:xfrm>
            <a:off x="10741152" y="6416675"/>
            <a:ext cx="1007936" cy="144000"/>
          </a:xfrm>
          <a:prstGeom prst="rect">
            <a:avLst/>
          </a:prstGeom>
        </p:spPr>
        <p:txBody>
          <a:bodyPr vert="horz" wrap="none" lIns="0" tIns="0" rIns="0" bIns="0" rtlCol="0" anchor="t" anchorCtr="0">
            <a:noAutofit/>
          </a:bodyPr>
          <a:lstStyle>
            <a:lvl1pPr algn="r">
              <a:lnSpc>
                <a:spcPts val="1067"/>
              </a:lnSpc>
              <a:defRPr sz="1000">
                <a:solidFill>
                  <a:schemeClr val="tx1"/>
                </a:solidFill>
                <a:latin typeface="+mn-lt"/>
                <a:ea typeface="DeutscheBank" panose="020B0503020202030204" pitchFamily="34" charset="0"/>
                <a:cs typeface="DeutscheBank" panose="020B0503020202030204" pitchFamily="34" charset="0"/>
              </a:defRPr>
            </a:lvl1pPr>
          </a:lstStyle>
          <a:p>
            <a:fld id="{D71DA9FD-6EF8-4CC5-AF9B-B6159B5B937C}" type="slidenum">
              <a:rPr lang="en-GB" noProof="1" smtClean="0"/>
              <a:pPr/>
              <a:t>‹Nr.›</a:t>
            </a:fld>
            <a:endParaRPr lang="en-GB" noProof="1"/>
          </a:p>
        </p:txBody>
      </p:sp>
      <p:sp>
        <p:nvSpPr>
          <p:cNvPr id="3" name="Fußzeilenplatzhalter 2">
            <a:extLst>
              <a:ext uri="{FF2B5EF4-FFF2-40B4-BE49-F238E27FC236}">
                <a16:creationId xmlns:a16="http://schemas.microsoft.com/office/drawing/2014/main" id="{F1F4DE02-548B-F0C8-4C63-FDCE03F1A47C}"/>
              </a:ext>
              <a:ext uri="{C183D7F6-B498-43B3-948B-1728B52AA6E4}">
                <adec:decorative xmlns:adec="http://schemas.microsoft.com/office/drawing/2017/decorative" val="1"/>
              </a:ext>
            </a:extLst>
          </p:cNvPr>
          <p:cNvSpPr>
            <a:spLocks noGrp="1"/>
          </p:cNvSpPr>
          <p:nvPr>
            <p:ph type="ftr" sz="quarter" idx="24"/>
          </p:nvPr>
        </p:nvSpPr>
        <p:spPr/>
        <p:txBody>
          <a:bodyPr/>
          <a:lstStyle/>
          <a:p>
            <a:pPr algn="l">
              <a:lnSpc>
                <a:spcPts val="1067"/>
              </a:lnSpc>
            </a:pPr>
            <a:r>
              <a:rPr lang="en-GB"/>
              <a:t>Date, Location, Speaker name, Name of Event</a:t>
            </a:r>
          </a:p>
        </p:txBody>
      </p:sp>
    </p:spTree>
    <p:extLst>
      <p:ext uri="{BB962C8B-B14F-4D97-AF65-F5344CB8AC3E}">
        <p14:creationId xmlns:p14="http://schemas.microsoft.com/office/powerpoint/2010/main" val="3795977282"/>
      </p:ext>
    </p:extLst>
  </p:cSld>
  <p:clrMapOvr>
    <a:masterClrMapping/>
  </p:clrMapOvr>
  <p:transition>
    <p:wipe dir="r"/>
  </p:transition>
  <p:extLst>
    <p:ext uri="{DCECCB84-F9BA-43D5-87BE-67443E8EF086}">
      <p15:sldGuideLst xmlns:p15="http://schemas.microsoft.com/office/powerpoint/2012/main">
        <p15:guide id="2" pos="3931">
          <p15:clr>
            <a:srgbClr val="FBAE40"/>
          </p15:clr>
        </p15:guide>
        <p15:guide id="3" pos="3749">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1.2 table of contents">
    <p:spTree>
      <p:nvGrpSpPr>
        <p:cNvPr id="1" name=""/>
        <p:cNvGrpSpPr/>
        <p:nvPr/>
      </p:nvGrpSpPr>
      <p:grpSpPr>
        <a:xfrm>
          <a:off x="0" y="0"/>
          <a:ext cx="0" cy="0"/>
          <a:chOff x="0" y="0"/>
          <a:chExt cx="0" cy="0"/>
        </a:xfrm>
      </p:grpSpPr>
      <p:sp>
        <p:nvSpPr>
          <p:cNvPr id="6" name="Title Placeholder 12">
            <a:extLst>
              <a:ext uri="{FF2B5EF4-FFF2-40B4-BE49-F238E27FC236}">
                <a16:creationId xmlns:a16="http://schemas.microsoft.com/office/drawing/2014/main" id="{BF2C62E0-7245-BA85-4683-48199EADB770}"/>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lvl1pPr>
              <a:defRPr/>
            </a:lvl1pPr>
          </a:lstStyle>
          <a:p>
            <a:r>
              <a:rPr lang="en-GB" noProof="0" dirty="0"/>
              <a:t>Edit table of contents title</a:t>
            </a:r>
            <a:endParaRPr lang="en-GB" dirty="0"/>
          </a:p>
        </p:txBody>
      </p:sp>
      <p:sp>
        <p:nvSpPr>
          <p:cNvPr id="4" name="Textplatzhalter 3">
            <a:extLst>
              <a:ext uri="{FF2B5EF4-FFF2-40B4-BE49-F238E27FC236}">
                <a16:creationId xmlns:a16="http://schemas.microsoft.com/office/drawing/2014/main" id="{0CAC88D1-244E-446D-8A03-B95B1977963B}"/>
              </a:ext>
            </a:extLst>
          </p:cNvPr>
          <p:cNvSpPr>
            <a:spLocks noGrp="1"/>
          </p:cNvSpPr>
          <p:nvPr>
            <p:ph type="body" sz="quarter" idx="23" hasCustomPrompt="1"/>
          </p:nvPr>
        </p:nvSpPr>
        <p:spPr>
          <a:xfrm>
            <a:off x="442913" y="1376363"/>
            <a:ext cx="11304000" cy="4824412"/>
          </a:xfrm>
        </p:spPr>
        <p:txBody>
          <a:bodyPr numCol="2" spcCol="273600"/>
          <a:lstStyle>
            <a:lvl1pPr marL="360000" indent="-360000">
              <a:lnSpc>
                <a:spcPct val="100000"/>
              </a:lnSpc>
              <a:spcBef>
                <a:spcPts val="1600"/>
              </a:spcBef>
              <a:buFont typeface="+mj-lt"/>
              <a:buAutoNum type="arabicPeriod"/>
              <a:defRPr sz="1600" b="1">
                <a:solidFill>
                  <a:srgbClr val="1E2A78"/>
                </a:solidFill>
                <a:latin typeface="+mn-lt"/>
                <a:ea typeface="DeutscheBank Medium" panose="020B0603020202030204" pitchFamily="34" charset="0"/>
              </a:defRPr>
            </a:lvl1pPr>
            <a:lvl2pPr marL="720000" indent="-360000">
              <a:lnSpc>
                <a:spcPct val="100000"/>
              </a:lnSpc>
              <a:buFont typeface="+mj-lt"/>
              <a:buNone/>
              <a:tabLst>
                <a:tab pos="9567094" algn="r"/>
              </a:tabLst>
              <a:defRPr sz="1100" u="none">
                <a:solidFill>
                  <a:schemeClr val="tx1"/>
                </a:solidFill>
              </a:defRPr>
            </a:lvl2pPr>
            <a:lvl3pPr marL="720000" indent="0">
              <a:buNone/>
              <a:defRPr sz="1100">
                <a:solidFill>
                  <a:schemeClr val="tx1"/>
                </a:solidFill>
              </a:defRPr>
            </a:lvl3pPr>
            <a:lvl4pPr marL="358775" indent="0" algn="just">
              <a:buNone/>
              <a:defRPr sz="1100">
                <a:solidFill>
                  <a:srgbClr val="1E2A78"/>
                </a:solidFill>
              </a:defRPr>
            </a:lvl4pPr>
          </a:lstStyle>
          <a:p>
            <a:pPr lvl="0"/>
            <a:r>
              <a:rPr lang="en-GB" noProof="0" dirty="0"/>
              <a:t>Chapter</a:t>
            </a:r>
          </a:p>
          <a:p>
            <a:pPr lvl="1"/>
            <a:r>
              <a:rPr lang="en-GB" noProof="0" dirty="0"/>
              <a:t>1.1	Sub-chapter	Page X</a:t>
            </a:r>
          </a:p>
          <a:p>
            <a:pPr lvl="2"/>
            <a:r>
              <a:rPr lang="en-GB" noProof="0" dirty="0"/>
              <a:t>Sub-chapter details</a:t>
            </a:r>
          </a:p>
          <a:p>
            <a:pPr lvl="3"/>
            <a:r>
              <a:rPr lang="en-GB" dirty="0">
                <a:solidFill>
                  <a:srgbClr val="1E2A78"/>
                </a:solidFill>
              </a:rPr>
              <a:t>_______________________________________________________________________________</a:t>
            </a:r>
            <a:endParaRPr lang="en-GB" noProof="0" dirty="0"/>
          </a:p>
        </p:txBody>
      </p:sp>
      <p:sp>
        <p:nvSpPr>
          <p:cNvPr id="2" name="Foliennummernplatzhalter 1">
            <a:extLst>
              <a:ext uri="{FF2B5EF4-FFF2-40B4-BE49-F238E27FC236}">
                <a16:creationId xmlns:a16="http://schemas.microsoft.com/office/drawing/2014/main" id="{3CA43CD4-8EA1-E04B-379A-B662D4AB6262}"/>
              </a:ext>
              <a:ext uri="{C183D7F6-B498-43B3-948B-1728B52AA6E4}">
                <adec:decorative xmlns:adec="http://schemas.microsoft.com/office/drawing/2017/decorative" val="1"/>
              </a:ext>
            </a:extLst>
          </p:cNvPr>
          <p:cNvSpPr>
            <a:spLocks noGrp="1"/>
          </p:cNvSpPr>
          <p:nvPr>
            <p:ph type="sldNum" sz="quarter" idx="4"/>
          </p:nvPr>
        </p:nvSpPr>
        <p:spPr>
          <a:xfrm>
            <a:off x="10741152" y="6416675"/>
            <a:ext cx="1007936" cy="144000"/>
          </a:xfrm>
          <a:prstGeom prst="rect">
            <a:avLst/>
          </a:prstGeom>
        </p:spPr>
        <p:txBody>
          <a:bodyPr vert="horz" wrap="none" lIns="0" tIns="0" rIns="0" bIns="0" rtlCol="0" anchor="t" anchorCtr="0">
            <a:noAutofit/>
          </a:bodyPr>
          <a:lstStyle>
            <a:lvl1pPr algn="r">
              <a:lnSpc>
                <a:spcPts val="1067"/>
              </a:lnSpc>
              <a:defRPr sz="1000">
                <a:solidFill>
                  <a:schemeClr val="tx1"/>
                </a:solidFill>
                <a:latin typeface="+mn-lt"/>
                <a:ea typeface="DeutscheBank" panose="020B0503020202030204" pitchFamily="34" charset="0"/>
                <a:cs typeface="DeutscheBank" panose="020B0503020202030204" pitchFamily="34" charset="0"/>
              </a:defRPr>
            </a:lvl1pPr>
          </a:lstStyle>
          <a:p>
            <a:fld id="{D71DA9FD-6EF8-4CC5-AF9B-B6159B5B937C}" type="slidenum">
              <a:rPr lang="en-GB" noProof="1" smtClean="0"/>
              <a:pPr/>
              <a:t>‹Nr.›</a:t>
            </a:fld>
            <a:endParaRPr lang="en-GB" noProof="1"/>
          </a:p>
        </p:txBody>
      </p:sp>
      <p:sp>
        <p:nvSpPr>
          <p:cNvPr id="3" name="Fußzeilenplatzhalter 2">
            <a:extLst>
              <a:ext uri="{FF2B5EF4-FFF2-40B4-BE49-F238E27FC236}">
                <a16:creationId xmlns:a16="http://schemas.microsoft.com/office/drawing/2014/main" id="{A65010D2-3FD5-2BE9-5238-4788B81CC3CC}"/>
              </a:ext>
              <a:ext uri="{C183D7F6-B498-43B3-948B-1728B52AA6E4}">
                <adec:decorative xmlns:adec="http://schemas.microsoft.com/office/drawing/2017/decorative" val="1"/>
              </a:ext>
            </a:extLst>
          </p:cNvPr>
          <p:cNvSpPr>
            <a:spLocks noGrp="1"/>
          </p:cNvSpPr>
          <p:nvPr>
            <p:ph type="ftr" sz="quarter" idx="24"/>
          </p:nvPr>
        </p:nvSpPr>
        <p:spPr/>
        <p:txBody>
          <a:bodyPr/>
          <a:lstStyle/>
          <a:p>
            <a:pPr algn="l">
              <a:lnSpc>
                <a:spcPts val="1067"/>
              </a:lnSpc>
            </a:pPr>
            <a:r>
              <a:rPr lang="en-GB" noProof="0"/>
              <a:t>Date, Location, Speaker name, Name of Event</a:t>
            </a:r>
          </a:p>
        </p:txBody>
      </p:sp>
    </p:spTree>
    <p:extLst>
      <p:ext uri="{BB962C8B-B14F-4D97-AF65-F5344CB8AC3E}">
        <p14:creationId xmlns:p14="http://schemas.microsoft.com/office/powerpoint/2010/main" val="308378118"/>
      </p:ext>
    </p:extLst>
  </p:cSld>
  <p:clrMapOvr>
    <a:masterClrMapping/>
  </p:clrMapOvr>
  <p:transition>
    <p:wipe dir="r"/>
  </p:transition>
  <p:extLst>
    <p:ext uri="{DCECCB84-F9BA-43D5-87BE-67443E8EF086}">
      <p15:sldGuideLst xmlns:p15="http://schemas.microsoft.com/office/powerpoint/2012/main">
        <p15:guide id="2" pos="3749">
          <p15:clr>
            <a:srgbClr val="FBAE40"/>
          </p15:clr>
        </p15:guide>
        <p15:guide id="3" pos="393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2.1 content with 1 column">
    <p:spTree>
      <p:nvGrpSpPr>
        <p:cNvPr id="1" name=""/>
        <p:cNvGrpSpPr/>
        <p:nvPr/>
      </p:nvGrpSpPr>
      <p:grpSpPr>
        <a:xfrm>
          <a:off x="0" y="0"/>
          <a:ext cx="0" cy="0"/>
          <a:chOff x="0" y="0"/>
          <a:chExt cx="0" cy="0"/>
        </a:xfrm>
      </p:grpSpPr>
      <p:sp>
        <p:nvSpPr>
          <p:cNvPr id="5" name="Title Placeholder 12">
            <a:extLst>
              <a:ext uri="{FF2B5EF4-FFF2-40B4-BE49-F238E27FC236}">
                <a16:creationId xmlns:a16="http://schemas.microsoft.com/office/drawing/2014/main" id="{9640929F-8E5F-5637-55F2-BA2BA82D863D}"/>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442800" y="1376775"/>
            <a:ext cx="11304000" cy="4824000"/>
          </a:xfrm>
        </p:spPr>
        <p:txBody>
          <a:bodyPr/>
          <a:lstStyle>
            <a:lvl1pPr>
              <a:lnSpc>
                <a:spcPct val="100000"/>
              </a:lnSpc>
              <a:defRPr/>
            </a:lvl1pPr>
            <a:lvl2pPr>
              <a:lnSpc>
                <a:spcPct val="100000"/>
              </a:lnSpc>
              <a:defRPr>
                <a:solidFill>
                  <a:srgbClr val="1E2A78"/>
                </a:solidFill>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2" name="Foliennummernplatzhalter 1">
            <a:extLst>
              <a:ext uri="{FF2B5EF4-FFF2-40B4-BE49-F238E27FC236}">
                <a16:creationId xmlns:a16="http://schemas.microsoft.com/office/drawing/2014/main" id="{F17901DB-815A-1E4F-B06F-57BDD1A03D73}"/>
              </a:ext>
              <a:ext uri="{C183D7F6-B498-43B3-948B-1728B52AA6E4}">
                <adec:decorative xmlns:adec="http://schemas.microsoft.com/office/drawing/2017/decorative" val="1"/>
              </a:ext>
            </a:extLst>
          </p:cNvPr>
          <p:cNvSpPr>
            <a:spLocks noGrp="1"/>
          </p:cNvSpPr>
          <p:nvPr>
            <p:ph type="sldNum" sz="quarter" idx="11"/>
          </p:nvPr>
        </p:nvSpPr>
        <p:spPr/>
        <p:txBody>
          <a:bodyPr/>
          <a:lstStyle/>
          <a:p>
            <a:fld id="{D71DA9FD-6EF8-4CC5-AF9B-B6159B5B937C}" type="slidenum">
              <a:rPr lang="en-GB" noProof="1" smtClean="0"/>
              <a:pPr/>
              <a:t>‹Nr.›</a:t>
            </a:fld>
            <a:endParaRPr lang="en-GB" noProof="1"/>
          </a:p>
        </p:txBody>
      </p:sp>
      <p:sp>
        <p:nvSpPr>
          <p:cNvPr id="3" name="Fußzeilenplatzhalter 2">
            <a:extLst>
              <a:ext uri="{FF2B5EF4-FFF2-40B4-BE49-F238E27FC236}">
                <a16:creationId xmlns:a16="http://schemas.microsoft.com/office/drawing/2014/main" id="{72FCE701-BC67-1763-9516-C6B6E7DFCE5D}"/>
              </a:ext>
              <a:ext uri="{C183D7F6-B498-43B3-948B-1728B52AA6E4}">
                <adec:decorative xmlns:adec="http://schemas.microsoft.com/office/drawing/2017/decorative" val="1"/>
              </a:ext>
            </a:extLst>
          </p:cNvPr>
          <p:cNvSpPr>
            <a:spLocks noGrp="1"/>
          </p:cNvSpPr>
          <p:nvPr>
            <p:ph type="ftr" sz="quarter" idx="12"/>
          </p:nvPr>
        </p:nvSpPr>
        <p:spPr/>
        <p:txBody>
          <a:bodyPr/>
          <a:lstStyle/>
          <a:p>
            <a:pPr algn="l">
              <a:lnSpc>
                <a:spcPts val="1067"/>
              </a:lnSpc>
            </a:pPr>
            <a:r>
              <a:rPr lang="en-GB"/>
              <a:t>Date, Location, Speaker name, Name of Event</a:t>
            </a:r>
          </a:p>
        </p:txBody>
      </p:sp>
    </p:spTree>
    <p:extLst>
      <p:ext uri="{BB962C8B-B14F-4D97-AF65-F5344CB8AC3E}">
        <p14:creationId xmlns:p14="http://schemas.microsoft.com/office/powerpoint/2010/main" val="1031696344"/>
      </p:ext>
    </p:extLst>
  </p:cSld>
  <p:clrMapOvr>
    <a:masterClrMapping/>
  </p:clrMapOvr>
  <p:transition>
    <p:wipe dir="r"/>
  </p:transition>
  <p:extLst>
    <p:ext uri="{DCECCB84-F9BA-43D5-87BE-67443E8EF086}">
      <p15:sldGuideLst xmlns:p15="http://schemas.microsoft.com/office/powerpoint/2012/main"/>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2.2 content with 2 columns">
    <p:spTree>
      <p:nvGrpSpPr>
        <p:cNvPr id="1" name=""/>
        <p:cNvGrpSpPr/>
        <p:nvPr/>
      </p:nvGrpSpPr>
      <p:grpSpPr>
        <a:xfrm>
          <a:off x="0" y="0"/>
          <a:ext cx="0" cy="0"/>
          <a:chOff x="0" y="0"/>
          <a:chExt cx="0" cy="0"/>
        </a:xfrm>
      </p:grpSpPr>
      <p:sp>
        <p:nvSpPr>
          <p:cNvPr id="7" name="Title Placeholder 12">
            <a:extLst>
              <a:ext uri="{FF2B5EF4-FFF2-40B4-BE49-F238E27FC236}">
                <a16:creationId xmlns:a16="http://schemas.microsoft.com/office/drawing/2014/main" id="{BD5E0A89-8748-D2DF-7D8C-3A9579085791}"/>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442800" y="1375200"/>
            <a:ext cx="5544000" cy="4824000"/>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2" name="Inhaltsplatzhalter 13">
            <a:extLst>
              <a:ext uri="{FF2B5EF4-FFF2-40B4-BE49-F238E27FC236}">
                <a16:creationId xmlns:a16="http://schemas.microsoft.com/office/drawing/2014/main" id="{54D13192-5D33-EA9A-E52F-CF35A0371181}"/>
              </a:ext>
            </a:extLst>
          </p:cNvPr>
          <p:cNvSpPr>
            <a:spLocks noGrp="1"/>
          </p:cNvSpPr>
          <p:nvPr>
            <p:ph sz="quarter" idx="11" hasCustomPrompt="1"/>
          </p:nvPr>
        </p:nvSpPr>
        <p:spPr>
          <a:xfrm>
            <a:off x="6202800" y="1376775"/>
            <a:ext cx="5544000" cy="4824000"/>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3" name="Foliennummernplatzhalter 2">
            <a:extLst>
              <a:ext uri="{FF2B5EF4-FFF2-40B4-BE49-F238E27FC236}">
                <a16:creationId xmlns:a16="http://schemas.microsoft.com/office/drawing/2014/main" id="{EE07FFB5-CE75-B62D-04DA-11628639003D}"/>
              </a:ext>
              <a:ext uri="{C183D7F6-B498-43B3-948B-1728B52AA6E4}">
                <adec:decorative xmlns:adec="http://schemas.microsoft.com/office/drawing/2017/decorative" val="1"/>
              </a:ext>
            </a:extLst>
          </p:cNvPr>
          <p:cNvSpPr>
            <a:spLocks noGrp="1"/>
          </p:cNvSpPr>
          <p:nvPr>
            <p:ph type="sldNum" sz="quarter" idx="12"/>
          </p:nvPr>
        </p:nvSpPr>
        <p:spPr/>
        <p:txBody>
          <a:bodyPr/>
          <a:lstStyle/>
          <a:p>
            <a:fld id="{D71DA9FD-6EF8-4CC5-AF9B-B6159B5B937C}" type="slidenum">
              <a:rPr lang="en-GB" noProof="1" smtClean="0"/>
              <a:pPr/>
              <a:t>‹Nr.›</a:t>
            </a:fld>
            <a:endParaRPr lang="en-GB" noProof="1"/>
          </a:p>
        </p:txBody>
      </p:sp>
      <p:sp>
        <p:nvSpPr>
          <p:cNvPr id="4" name="Fußzeilenplatzhalter 3">
            <a:extLst>
              <a:ext uri="{FF2B5EF4-FFF2-40B4-BE49-F238E27FC236}">
                <a16:creationId xmlns:a16="http://schemas.microsoft.com/office/drawing/2014/main" id="{1887C901-B4A2-0D08-5B48-BC97D053B47B}"/>
              </a:ext>
              <a:ext uri="{C183D7F6-B498-43B3-948B-1728B52AA6E4}">
                <adec:decorative xmlns:adec="http://schemas.microsoft.com/office/drawing/2017/decorative" val="1"/>
              </a:ext>
            </a:extLst>
          </p:cNvPr>
          <p:cNvSpPr>
            <a:spLocks noGrp="1"/>
          </p:cNvSpPr>
          <p:nvPr>
            <p:ph type="ftr" sz="quarter" idx="13"/>
          </p:nvPr>
        </p:nvSpPr>
        <p:spPr/>
        <p:txBody>
          <a:bodyPr/>
          <a:lstStyle/>
          <a:p>
            <a:pPr algn="l">
              <a:lnSpc>
                <a:spcPts val="1067"/>
              </a:lnSpc>
            </a:pPr>
            <a:r>
              <a:rPr lang="en-GB"/>
              <a:t>Date, Location, Speaker name, Name of Event</a:t>
            </a:r>
          </a:p>
        </p:txBody>
      </p:sp>
    </p:spTree>
    <p:extLst>
      <p:ext uri="{BB962C8B-B14F-4D97-AF65-F5344CB8AC3E}">
        <p14:creationId xmlns:p14="http://schemas.microsoft.com/office/powerpoint/2010/main" val="2157524067"/>
      </p:ext>
    </p:extLst>
  </p:cSld>
  <p:clrMapOvr>
    <a:masterClrMapping/>
  </p:clrMapOvr>
  <p:transition>
    <p:wipe dir="r"/>
  </p:transition>
  <p:extLst>
    <p:ext uri="{DCECCB84-F9BA-43D5-87BE-67443E8EF086}">
      <p15:sldGuideLst xmlns:p15="http://schemas.microsoft.com/office/powerpoint/2012/main">
        <p15:guide id="1" pos="3908">
          <p15:clr>
            <a:srgbClr val="FBAE40"/>
          </p15:clr>
        </p15:guide>
        <p15:guide id="2" pos="3772">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2.3 content with 3 columns">
    <p:spTree>
      <p:nvGrpSpPr>
        <p:cNvPr id="1" name=""/>
        <p:cNvGrpSpPr/>
        <p:nvPr/>
      </p:nvGrpSpPr>
      <p:grpSpPr>
        <a:xfrm>
          <a:off x="0" y="0"/>
          <a:ext cx="0" cy="0"/>
          <a:chOff x="0" y="0"/>
          <a:chExt cx="0" cy="0"/>
        </a:xfrm>
      </p:grpSpPr>
      <p:sp>
        <p:nvSpPr>
          <p:cNvPr id="5" name="Title Placeholder 12">
            <a:extLst>
              <a:ext uri="{FF2B5EF4-FFF2-40B4-BE49-F238E27FC236}">
                <a16:creationId xmlns:a16="http://schemas.microsoft.com/office/drawing/2014/main" id="{AAEA86B8-DA77-DA29-8D8E-3132E6D1795F}"/>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442799" y="1376363"/>
            <a:ext cx="3636000" cy="4824412"/>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8" name="Inhaltsplatzhalter 13">
            <a:extLst>
              <a:ext uri="{FF2B5EF4-FFF2-40B4-BE49-F238E27FC236}">
                <a16:creationId xmlns:a16="http://schemas.microsoft.com/office/drawing/2014/main" id="{D34283E4-4B00-A561-763D-DF6E3E9A881D}"/>
              </a:ext>
            </a:extLst>
          </p:cNvPr>
          <p:cNvSpPr>
            <a:spLocks noGrp="1"/>
          </p:cNvSpPr>
          <p:nvPr>
            <p:ph sz="quarter" idx="11" hasCustomPrompt="1"/>
          </p:nvPr>
        </p:nvSpPr>
        <p:spPr>
          <a:xfrm>
            <a:off x="4276799" y="1376363"/>
            <a:ext cx="3636000" cy="4824412"/>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9" name="Inhaltsplatzhalter 13">
            <a:extLst>
              <a:ext uri="{FF2B5EF4-FFF2-40B4-BE49-F238E27FC236}">
                <a16:creationId xmlns:a16="http://schemas.microsoft.com/office/drawing/2014/main" id="{9A947CA2-EC95-FB51-AA32-495DF9A8C932}"/>
              </a:ext>
            </a:extLst>
          </p:cNvPr>
          <p:cNvSpPr>
            <a:spLocks noGrp="1"/>
          </p:cNvSpPr>
          <p:nvPr>
            <p:ph sz="quarter" idx="12" hasCustomPrompt="1"/>
          </p:nvPr>
        </p:nvSpPr>
        <p:spPr>
          <a:xfrm>
            <a:off x="8110800" y="1375200"/>
            <a:ext cx="3636000" cy="4824412"/>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3" name="Foliennummernplatzhalter 2">
            <a:extLst>
              <a:ext uri="{FF2B5EF4-FFF2-40B4-BE49-F238E27FC236}">
                <a16:creationId xmlns:a16="http://schemas.microsoft.com/office/drawing/2014/main" id="{58BD5458-D3D3-4C67-919D-5C02B28C5D0D}"/>
              </a:ext>
              <a:ext uri="{C183D7F6-B498-43B3-948B-1728B52AA6E4}">
                <adec:decorative xmlns:adec="http://schemas.microsoft.com/office/drawing/2017/decorative" val="1"/>
              </a:ext>
            </a:extLst>
          </p:cNvPr>
          <p:cNvSpPr>
            <a:spLocks noGrp="1"/>
          </p:cNvSpPr>
          <p:nvPr>
            <p:ph type="sldNum" sz="quarter" idx="13"/>
          </p:nvPr>
        </p:nvSpPr>
        <p:spPr/>
        <p:txBody>
          <a:bodyPr/>
          <a:lstStyle/>
          <a:p>
            <a:fld id="{D71DA9FD-6EF8-4CC5-AF9B-B6159B5B937C}" type="slidenum">
              <a:rPr lang="en-GB" noProof="1" smtClean="0"/>
              <a:pPr/>
              <a:t>‹Nr.›</a:t>
            </a:fld>
            <a:endParaRPr lang="en-GB" noProof="1"/>
          </a:p>
        </p:txBody>
      </p:sp>
      <p:sp>
        <p:nvSpPr>
          <p:cNvPr id="2" name="Fußzeilenplatzhalter 1">
            <a:extLst>
              <a:ext uri="{FF2B5EF4-FFF2-40B4-BE49-F238E27FC236}">
                <a16:creationId xmlns:a16="http://schemas.microsoft.com/office/drawing/2014/main" id="{C8446301-CD03-B86C-8B9D-DA72781178E2}"/>
              </a:ext>
              <a:ext uri="{C183D7F6-B498-43B3-948B-1728B52AA6E4}">
                <adec:decorative xmlns:adec="http://schemas.microsoft.com/office/drawing/2017/decorative" val="1"/>
              </a:ext>
            </a:extLst>
          </p:cNvPr>
          <p:cNvSpPr>
            <a:spLocks noGrp="1"/>
          </p:cNvSpPr>
          <p:nvPr>
            <p:ph type="ftr" sz="quarter" idx="14"/>
          </p:nvPr>
        </p:nvSpPr>
        <p:spPr/>
        <p:txBody>
          <a:bodyPr/>
          <a:lstStyle/>
          <a:p>
            <a:pPr algn="l">
              <a:lnSpc>
                <a:spcPts val="1067"/>
              </a:lnSpc>
            </a:pPr>
            <a:r>
              <a:rPr lang="en-GB"/>
              <a:t>Date, Location, Speaker name, Name of Event</a:t>
            </a:r>
          </a:p>
        </p:txBody>
      </p:sp>
    </p:spTree>
    <p:extLst>
      <p:ext uri="{BB962C8B-B14F-4D97-AF65-F5344CB8AC3E}">
        <p14:creationId xmlns:p14="http://schemas.microsoft.com/office/powerpoint/2010/main" val="220180315"/>
      </p:ext>
    </p:extLst>
  </p:cSld>
  <p:clrMapOvr>
    <a:masterClrMapping/>
  </p:clrMapOvr>
  <p:transition>
    <p:wipe dir="r"/>
  </p:transition>
  <p:extLst>
    <p:ext uri="{DCECCB84-F9BA-43D5-87BE-67443E8EF086}">
      <p15:sldGuideLst xmlns:p15="http://schemas.microsoft.com/office/powerpoint/2012/main">
        <p15:guide id="1" pos="2570">
          <p15:clr>
            <a:srgbClr val="FBAE40"/>
          </p15:clr>
        </p15:guide>
        <p15:guide id="2" pos="2695">
          <p15:clr>
            <a:srgbClr val="FBAE40"/>
          </p15:clr>
        </p15:guide>
        <p15:guide id="3" pos="4986">
          <p15:clr>
            <a:srgbClr val="FBAE40"/>
          </p15:clr>
        </p15:guide>
        <p15:guide id="4" pos="511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2.4 content with 4 columns">
    <p:spTree>
      <p:nvGrpSpPr>
        <p:cNvPr id="1" name=""/>
        <p:cNvGrpSpPr/>
        <p:nvPr/>
      </p:nvGrpSpPr>
      <p:grpSpPr>
        <a:xfrm>
          <a:off x="0" y="0"/>
          <a:ext cx="0" cy="0"/>
          <a:chOff x="0" y="0"/>
          <a:chExt cx="0" cy="0"/>
        </a:xfrm>
      </p:grpSpPr>
      <p:sp>
        <p:nvSpPr>
          <p:cNvPr id="5" name="Title Placeholder 12">
            <a:extLst>
              <a:ext uri="{FF2B5EF4-FFF2-40B4-BE49-F238E27FC236}">
                <a16:creationId xmlns:a16="http://schemas.microsoft.com/office/drawing/2014/main" id="{AAEA86B8-DA77-DA29-8D8E-3132E6D1795F}"/>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442798" y="1376363"/>
            <a:ext cx="2700000" cy="4824412"/>
          </a:xfrm>
        </p:spPr>
        <p:txBody>
          <a:bodyPr/>
          <a:lstStyle>
            <a:lvl1pPr>
              <a:lnSpc>
                <a:spcPct val="100000"/>
              </a:lnSpc>
              <a:defRPr sz="1600">
                <a:solidFill>
                  <a:schemeClr val="tx1"/>
                </a:solidFill>
              </a:defRPr>
            </a:lvl1pPr>
            <a:lvl2pPr>
              <a:lnSpc>
                <a:spcPct val="100000"/>
              </a:lnSpc>
              <a:defRPr sz="1200">
                <a:solidFill>
                  <a:srgbClr val="1E2A78"/>
                </a:solidFill>
              </a:defRPr>
            </a:lvl2pPr>
            <a:lvl3pPr>
              <a:lnSpc>
                <a:spcPct val="100000"/>
              </a:lnSpc>
              <a:defRPr sz="1200">
                <a:solidFill>
                  <a:schemeClr val="tx1"/>
                </a:solidFill>
              </a:defRPr>
            </a:lvl3pPr>
            <a:lvl4pPr>
              <a:lnSpc>
                <a:spcPct val="100000"/>
              </a:lnSpc>
              <a:defRPr sz="1000">
                <a:solidFill>
                  <a:schemeClr val="tx1"/>
                </a:solidFill>
              </a:defRPr>
            </a:lvl4pPr>
            <a:lvl5pPr>
              <a:lnSpc>
                <a:spcPct val="100000"/>
              </a:lnSpc>
              <a:defRPr sz="800">
                <a:solidFill>
                  <a:schemeClr val="tx1"/>
                </a:solidFill>
              </a:defRPr>
            </a:lvl5pPr>
            <a:lvl6pPr>
              <a:defRPr>
                <a:solidFill>
                  <a:schemeClr val="tx1"/>
                </a:solidFill>
              </a:defRPr>
            </a:lvl6pPr>
            <a:lvl7pPr>
              <a:defRPr>
                <a:solidFill>
                  <a:schemeClr val="tx1"/>
                </a:solidFill>
              </a:defRPr>
            </a:lvl7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3" name="Inhaltsplatzhalter 13">
            <a:extLst>
              <a:ext uri="{FF2B5EF4-FFF2-40B4-BE49-F238E27FC236}">
                <a16:creationId xmlns:a16="http://schemas.microsoft.com/office/drawing/2014/main" id="{00B870EA-5630-51E8-AFE3-51FF28A79089}"/>
              </a:ext>
            </a:extLst>
          </p:cNvPr>
          <p:cNvSpPr>
            <a:spLocks noGrp="1"/>
          </p:cNvSpPr>
          <p:nvPr>
            <p:ph sz="quarter" idx="11" hasCustomPrompt="1"/>
          </p:nvPr>
        </p:nvSpPr>
        <p:spPr>
          <a:xfrm>
            <a:off x="3310799" y="1376363"/>
            <a:ext cx="2700000" cy="4824412"/>
          </a:xfrm>
        </p:spPr>
        <p:txBody>
          <a:bodyPr/>
          <a:lstStyle>
            <a:lvl1pPr>
              <a:lnSpc>
                <a:spcPct val="100000"/>
              </a:lnSpc>
              <a:defRPr>
                <a:solidFill>
                  <a:schemeClr val="tx1"/>
                </a:solidFill>
              </a:defRPr>
            </a:lvl1pPr>
            <a:lvl2pPr>
              <a:lnSpc>
                <a:spcPct val="100000"/>
              </a:lnSpc>
              <a:defRPr sz="1200">
                <a:solidFill>
                  <a:srgbClr val="1E2A78"/>
                </a:solidFill>
              </a:defRPr>
            </a:lvl2pPr>
            <a:lvl3pPr>
              <a:lnSpc>
                <a:spcPct val="100000"/>
              </a:lnSpc>
              <a:defRPr sz="1200">
                <a:solidFill>
                  <a:schemeClr val="tx1"/>
                </a:solidFill>
              </a:defRPr>
            </a:lvl3pPr>
            <a:lvl4pPr>
              <a:lnSpc>
                <a:spcPct val="100000"/>
              </a:lnSpc>
              <a:defRPr sz="1000">
                <a:solidFill>
                  <a:schemeClr val="tx1"/>
                </a:solidFill>
              </a:defRPr>
            </a:lvl4pPr>
            <a:lvl5pPr>
              <a:lnSpc>
                <a:spcPct val="100000"/>
              </a:lnSpc>
              <a:defRPr sz="800">
                <a:solidFill>
                  <a:schemeClr val="tx1"/>
                </a:solidFill>
              </a:defRPr>
            </a:lvl5pPr>
            <a:lvl6pPr>
              <a:defRPr>
                <a:solidFill>
                  <a:schemeClr val="tx1"/>
                </a:solidFill>
              </a:defRPr>
            </a:lvl6pPr>
            <a:lvl7pPr>
              <a:defRPr>
                <a:solidFill>
                  <a:schemeClr val="tx1"/>
                </a:solidFill>
              </a:defRPr>
            </a:lvl7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4" name="Inhaltsplatzhalter 13">
            <a:extLst>
              <a:ext uri="{FF2B5EF4-FFF2-40B4-BE49-F238E27FC236}">
                <a16:creationId xmlns:a16="http://schemas.microsoft.com/office/drawing/2014/main" id="{B6F8313C-929F-7F67-1878-4D35B0A7573B}"/>
              </a:ext>
            </a:extLst>
          </p:cNvPr>
          <p:cNvSpPr>
            <a:spLocks noGrp="1"/>
          </p:cNvSpPr>
          <p:nvPr>
            <p:ph sz="quarter" idx="12" hasCustomPrompt="1"/>
          </p:nvPr>
        </p:nvSpPr>
        <p:spPr>
          <a:xfrm>
            <a:off x="6178800" y="1376363"/>
            <a:ext cx="2700000" cy="4824412"/>
          </a:xfrm>
        </p:spPr>
        <p:txBody>
          <a:bodyPr/>
          <a:lstStyle>
            <a:lvl1pPr>
              <a:lnSpc>
                <a:spcPct val="100000"/>
              </a:lnSpc>
              <a:defRPr>
                <a:solidFill>
                  <a:schemeClr val="tx1"/>
                </a:solidFill>
              </a:defRPr>
            </a:lvl1pPr>
            <a:lvl2pPr>
              <a:lnSpc>
                <a:spcPct val="100000"/>
              </a:lnSpc>
              <a:defRPr sz="1200">
                <a:solidFill>
                  <a:srgbClr val="1E2A78"/>
                </a:solidFill>
              </a:defRPr>
            </a:lvl2pPr>
            <a:lvl3pPr>
              <a:lnSpc>
                <a:spcPct val="100000"/>
              </a:lnSpc>
              <a:defRPr sz="1200">
                <a:solidFill>
                  <a:schemeClr val="tx1"/>
                </a:solidFill>
              </a:defRPr>
            </a:lvl3pPr>
            <a:lvl4pPr>
              <a:lnSpc>
                <a:spcPct val="100000"/>
              </a:lnSpc>
              <a:defRPr sz="1000">
                <a:solidFill>
                  <a:schemeClr val="tx1"/>
                </a:solidFill>
              </a:defRPr>
            </a:lvl4pPr>
            <a:lvl5pPr>
              <a:lnSpc>
                <a:spcPct val="100000"/>
              </a:lnSpc>
              <a:defRPr sz="800">
                <a:solidFill>
                  <a:schemeClr val="tx1"/>
                </a:solidFill>
              </a:defRPr>
            </a:lvl5pPr>
            <a:lvl6pPr>
              <a:defRPr>
                <a:solidFill>
                  <a:schemeClr val="tx1"/>
                </a:solidFill>
              </a:defRPr>
            </a:lvl6pPr>
            <a:lvl7pPr>
              <a:defRPr>
                <a:solidFill>
                  <a:schemeClr val="tx1"/>
                </a:solidFill>
              </a:defRPr>
            </a:lvl7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6" name="Inhaltsplatzhalter 13">
            <a:extLst>
              <a:ext uri="{FF2B5EF4-FFF2-40B4-BE49-F238E27FC236}">
                <a16:creationId xmlns:a16="http://schemas.microsoft.com/office/drawing/2014/main" id="{49F02B2D-62CC-D0EA-68FE-989BDC64638D}"/>
              </a:ext>
            </a:extLst>
          </p:cNvPr>
          <p:cNvSpPr>
            <a:spLocks noGrp="1"/>
          </p:cNvSpPr>
          <p:nvPr>
            <p:ph sz="quarter" idx="13" hasCustomPrompt="1"/>
          </p:nvPr>
        </p:nvSpPr>
        <p:spPr>
          <a:xfrm>
            <a:off x="9046800" y="1376363"/>
            <a:ext cx="2700000" cy="4824412"/>
          </a:xfrm>
        </p:spPr>
        <p:txBody>
          <a:bodyPr/>
          <a:lstStyle>
            <a:lvl1pPr>
              <a:lnSpc>
                <a:spcPct val="100000"/>
              </a:lnSpc>
              <a:defRPr>
                <a:solidFill>
                  <a:schemeClr val="tx1"/>
                </a:solidFill>
              </a:defRPr>
            </a:lvl1pPr>
            <a:lvl2pPr>
              <a:lnSpc>
                <a:spcPct val="100000"/>
              </a:lnSpc>
              <a:defRPr sz="1200">
                <a:solidFill>
                  <a:srgbClr val="1E2A78"/>
                </a:solidFill>
              </a:defRPr>
            </a:lvl2pPr>
            <a:lvl3pPr>
              <a:lnSpc>
                <a:spcPct val="100000"/>
              </a:lnSpc>
              <a:defRPr sz="1200">
                <a:solidFill>
                  <a:schemeClr val="tx1"/>
                </a:solidFill>
              </a:defRPr>
            </a:lvl3pPr>
            <a:lvl4pPr>
              <a:lnSpc>
                <a:spcPct val="100000"/>
              </a:lnSpc>
              <a:defRPr sz="1000">
                <a:solidFill>
                  <a:schemeClr val="tx1"/>
                </a:solidFill>
              </a:defRPr>
            </a:lvl4pPr>
            <a:lvl5pPr>
              <a:lnSpc>
                <a:spcPct val="100000"/>
              </a:lnSpc>
              <a:defRPr sz="800">
                <a:solidFill>
                  <a:schemeClr val="tx1"/>
                </a:solidFill>
              </a:defRPr>
            </a:lvl5pPr>
            <a:lvl6pPr>
              <a:defRPr>
                <a:solidFill>
                  <a:schemeClr val="tx1"/>
                </a:solidFill>
              </a:defRPr>
            </a:lvl6pPr>
            <a:lvl7pPr>
              <a:defRPr>
                <a:solidFill>
                  <a:schemeClr val="tx1"/>
                </a:solidFill>
              </a:defRPr>
            </a:lvl7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7" name="Foliennummernplatzhalter 6">
            <a:extLst>
              <a:ext uri="{FF2B5EF4-FFF2-40B4-BE49-F238E27FC236}">
                <a16:creationId xmlns:a16="http://schemas.microsoft.com/office/drawing/2014/main" id="{007EE999-5635-C8FA-317E-7E706D6C1D27}"/>
              </a:ext>
              <a:ext uri="{C183D7F6-B498-43B3-948B-1728B52AA6E4}">
                <adec:decorative xmlns:adec="http://schemas.microsoft.com/office/drawing/2017/decorative" val="1"/>
              </a:ext>
            </a:extLst>
          </p:cNvPr>
          <p:cNvSpPr>
            <a:spLocks noGrp="1"/>
          </p:cNvSpPr>
          <p:nvPr>
            <p:ph type="sldNum" sz="quarter" idx="14"/>
          </p:nvPr>
        </p:nvSpPr>
        <p:spPr/>
        <p:txBody>
          <a:bodyPr/>
          <a:lstStyle/>
          <a:p>
            <a:fld id="{D71DA9FD-6EF8-4CC5-AF9B-B6159B5B937C}" type="slidenum">
              <a:rPr lang="en-GB" noProof="1" smtClean="0"/>
              <a:pPr/>
              <a:t>‹Nr.›</a:t>
            </a:fld>
            <a:endParaRPr lang="en-GB" noProof="1"/>
          </a:p>
        </p:txBody>
      </p:sp>
      <p:sp>
        <p:nvSpPr>
          <p:cNvPr id="2" name="Fußzeilenplatzhalter 1">
            <a:extLst>
              <a:ext uri="{FF2B5EF4-FFF2-40B4-BE49-F238E27FC236}">
                <a16:creationId xmlns:a16="http://schemas.microsoft.com/office/drawing/2014/main" id="{15994F08-F014-A606-AB7C-841B9B44B0B9}"/>
              </a:ext>
              <a:ext uri="{C183D7F6-B498-43B3-948B-1728B52AA6E4}">
                <adec:decorative xmlns:adec="http://schemas.microsoft.com/office/drawing/2017/decorative" val="1"/>
              </a:ext>
            </a:extLst>
          </p:cNvPr>
          <p:cNvSpPr>
            <a:spLocks noGrp="1"/>
          </p:cNvSpPr>
          <p:nvPr>
            <p:ph type="ftr" sz="quarter" idx="15"/>
          </p:nvPr>
        </p:nvSpPr>
        <p:spPr/>
        <p:txBody>
          <a:bodyPr/>
          <a:lstStyle/>
          <a:p>
            <a:pPr algn="l">
              <a:lnSpc>
                <a:spcPts val="1067"/>
              </a:lnSpc>
            </a:pPr>
            <a:r>
              <a:rPr lang="en-GB"/>
              <a:t>Date, Location, Speaker name, Name of Event</a:t>
            </a:r>
          </a:p>
        </p:txBody>
      </p:sp>
    </p:spTree>
    <p:extLst>
      <p:ext uri="{BB962C8B-B14F-4D97-AF65-F5344CB8AC3E}">
        <p14:creationId xmlns:p14="http://schemas.microsoft.com/office/powerpoint/2010/main" val="1364012869"/>
      </p:ext>
    </p:extLst>
  </p:cSld>
  <p:clrMapOvr>
    <a:masterClrMapping/>
  </p:clrMapOvr>
  <p:transition>
    <p:wipe dir="r"/>
  </p:transition>
  <p:extLst>
    <p:ext uri="{DCECCB84-F9BA-43D5-87BE-67443E8EF086}">
      <p15:sldGuideLst xmlns:p15="http://schemas.microsoft.com/office/powerpoint/2012/main">
        <p15:guide id="1" pos="1980">
          <p15:clr>
            <a:srgbClr val="FBAE40"/>
          </p15:clr>
        </p15:guide>
        <p15:guide id="2" pos="2085">
          <p15:clr>
            <a:srgbClr val="FBAE40"/>
          </p15:clr>
        </p15:guide>
        <p15:guide id="3" pos="3787">
          <p15:clr>
            <a:srgbClr val="FBAE40"/>
          </p15:clr>
        </p15:guide>
        <p15:guide id="4" pos="3892">
          <p15:clr>
            <a:srgbClr val="FBAE40"/>
          </p15:clr>
        </p15:guide>
        <p15:guide id="5" pos="5594">
          <p15:clr>
            <a:srgbClr val="FBAE40"/>
          </p15:clr>
        </p15:guide>
        <p15:guide id="6" pos="5700">
          <p15:clr>
            <a:srgbClr val="FBAE40"/>
          </p15:clr>
        </p15:guide>
        <p15:guide id="7" orient="horz">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2.5 content with 2 columns blue">
    <p:spTree>
      <p:nvGrpSpPr>
        <p:cNvPr id="1" name=""/>
        <p:cNvGrpSpPr/>
        <p:nvPr/>
      </p:nvGrpSpPr>
      <p:grpSpPr>
        <a:xfrm>
          <a:off x="0" y="0"/>
          <a:ext cx="0" cy="0"/>
          <a:chOff x="0" y="0"/>
          <a:chExt cx="0" cy="0"/>
        </a:xfrm>
      </p:grpSpPr>
      <p:sp>
        <p:nvSpPr>
          <p:cNvPr id="5" name="Title Placeholder 12">
            <a:extLst>
              <a:ext uri="{FF2B5EF4-FFF2-40B4-BE49-F238E27FC236}">
                <a16:creationId xmlns:a16="http://schemas.microsoft.com/office/drawing/2014/main" id="{5BC59499-0986-436B-AB78-890859FEBD82}"/>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442913" y="1376363"/>
            <a:ext cx="5544000" cy="4824000"/>
          </a:xfrm>
          <a:solidFill>
            <a:srgbClr val="E1F5FA"/>
          </a:solidFill>
        </p:spPr>
        <p:txBody>
          <a:bodyPr lIns="108000" tIns="108000" rIns="108000" bIns="108000"/>
          <a:lstStyle>
            <a:lvl1pPr>
              <a:lnSpc>
                <a:spcPct val="100000"/>
              </a:lnSpc>
              <a:defRPr>
                <a:solidFill>
                  <a:schemeClr val="tx1"/>
                </a:solidFill>
              </a:defRPr>
            </a:lvl1pPr>
            <a:lvl2pPr>
              <a:lnSpc>
                <a:spcPct val="100000"/>
              </a:lnSpc>
              <a:defRPr>
                <a:solidFill>
                  <a:srgbClr val="1E2A78"/>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2" name="Inhaltsplatzhalter 13">
            <a:extLst>
              <a:ext uri="{FF2B5EF4-FFF2-40B4-BE49-F238E27FC236}">
                <a16:creationId xmlns:a16="http://schemas.microsoft.com/office/drawing/2014/main" id="{54D13192-5D33-EA9A-E52F-CF35A0371181}"/>
              </a:ext>
            </a:extLst>
          </p:cNvPr>
          <p:cNvSpPr>
            <a:spLocks noGrp="1"/>
          </p:cNvSpPr>
          <p:nvPr>
            <p:ph sz="quarter" idx="11" hasCustomPrompt="1"/>
          </p:nvPr>
        </p:nvSpPr>
        <p:spPr>
          <a:xfrm>
            <a:off x="6202800" y="1376363"/>
            <a:ext cx="5544000" cy="4824000"/>
          </a:xfrm>
          <a:solidFill>
            <a:srgbClr val="E1F5FA"/>
          </a:solidFill>
        </p:spPr>
        <p:txBody>
          <a:bodyPr lIns="108000" tIns="108000" rIns="108000" bIns="108000"/>
          <a:lstStyle>
            <a:lvl1pPr>
              <a:lnSpc>
                <a:spcPct val="100000"/>
              </a:lnSpc>
              <a:defRPr>
                <a:solidFill>
                  <a:schemeClr val="tx1"/>
                </a:solidFill>
              </a:defRPr>
            </a:lvl1pPr>
            <a:lvl2pPr>
              <a:lnSpc>
                <a:spcPct val="100000"/>
              </a:lnSpc>
              <a:defRPr>
                <a:solidFill>
                  <a:srgbClr val="1E2A78"/>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3" name="Foliennummernplatzhalter 2">
            <a:extLst>
              <a:ext uri="{FF2B5EF4-FFF2-40B4-BE49-F238E27FC236}">
                <a16:creationId xmlns:a16="http://schemas.microsoft.com/office/drawing/2014/main" id="{0D5ED094-3E75-38A8-BFE0-65CADAC6144C}"/>
              </a:ext>
              <a:ext uri="{C183D7F6-B498-43B3-948B-1728B52AA6E4}">
                <adec:decorative xmlns:adec="http://schemas.microsoft.com/office/drawing/2017/decorative" val="1"/>
              </a:ext>
            </a:extLst>
          </p:cNvPr>
          <p:cNvSpPr>
            <a:spLocks noGrp="1"/>
          </p:cNvSpPr>
          <p:nvPr>
            <p:ph type="sldNum" sz="quarter" idx="12"/>
          </p:nvPr>
        </p:nvSpPr>
        <p:spPr/>
        <p:txBody>
          <a:bodyPr/>
          <a:lstStyle/>
          <a:p>
            <a:fld id="{D71DA9FD-6EF8-4CC5-AF9B-B6159B5B937C}" type="slidenum">
              <a:rPr lang="en-GB" noProof="1" smtClean="0"/>
              <a:pPr/>
              <a:t>‹Nr.›</a:t>
            </a:fld>
            <a:endParaRPr lang="en-GB" noProof="1"/>
          </a:p>
        </p:txBody>
      </p:sp>
      <p:sp>
        <p:nvSpPr>
          <p:cNvPr id="4" name="Fußzeilenplatzhalter 3">
            <a:extLst>
              <a:ext uri="{FF2B5EF4-FFF2-40B4-BE49-F238E27FC236}">
                <a16:creationId xmlns:a16="http://schemas.microsoft.com/office/drawing/2014/main" id="{D7B06945-CD79-674E-9898-A25718C37CDF}"/>
              </a:ext>
              <a:ext uri="{C183D7F6-B498-43B3-948B-1728B52AA6E4}">
                <adec:decorative xmlns:adec="http://schemas.microsoft.com/office/drawing/2017/decorative" val="1"/>
              </a:ext>
            </a:extLst>
          </p:cNvPr>
          <p:cNvSpPr>
            <a:spLocks noGrp="1"/>
          </p:cNvSpPr>
          <p:nvPr>
            <p:ph type="ftr" sz="quarter" idx="13"/>
          </p:nvPr>
        </p:nvSpPr>
        <p:spPr/>
        <p:txBody>
          <a:bodyPr/>
          <a:lstStyle/>
          <a:p>
            <a:pPr algn="l">
              <a:lnSpc>
                <a:spcPts val="1067"/>
              </a:lnSpc>
            </a:pPr>
            <a:r>
              <a:rPr lang="en-GB"/>
              <a:t>Date, Location, Speaker name, Name of Event</a:t>
            </a:r>
          </a:p>
        </p:txBody>
      </p:sp>
    </p:spTree>
    <p:extLst>
      <p:ext uri="{BB962C8B-B14F-4D97-AF65-F5344CB8AC3E}">
        <p14:creationId xmlns:p14="http://schemas.microsoft.com/office/powerpoint/2010/main" val="2424389652"/>
      </p:ext>
    </p:extLst>
  </p:cSld>
  <p:clrMapOvr>
    <a:masterClrMapping/>
  </p:clrMapOvr>
  <p:transition>
    <p:wipe dir="r"/>
  </p:transition>
  <p:extLst>
    <p:ext uri="{DCECCB84-F9BA-43D5-87BE-67443E8EF086}">
      <p15:sldGuideLst xmlns:p15="http://schemas.microsoft.com/office/powerpoint/2012/main"/>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2.6 content with 2 columns blue">
    <p:spTree>
      <p:nvGrpSpPr>
        <p:cNvPr id="1" name=""/>
        <p:cNvGrpSpPr/>
        <p:nvPr/>
      </p:nvGrpSpPr>
      <p:grpSpPr>
        <a:xfrm>
          <a:off x="0" y="0"/>
          <a:ext cx="0" cy="0"/>
          <a:chOff x="0" y="0"/>
          <a:chExt cx="0" cy="0"/>
        </a:xfrm>
      </p:grpSpPr>
      <p:sp>
        <p:nvSpPr>
          <p:cNvPr id="10" name="Title Placeholder 12">
            <a:extLst>
              <a:ext uri="{FF2B5EF4-FFF2-40B4-BE49-F238E27FC236}">
                <a16:creationId xmlns:a16="http://schemas.microsoft.com/office/drawing/2014/main" id="{1C401325-EAB2-026D-7B64-ECC8E9394FD1}"/>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p>
            <a:r>
              <a:rPr lang="en-GB" noProof="0" dirty="0"/>
              <a:t>Edit title</a:t>
            </a:r>
            <a:endParaRPr lang="en-GB" dirty="0"/>
          </a:p>
        </p:txBody>
      </p:sp>
      <p:sp>
        <p:nvSpPr>
          <p:cNvPr id="5" name="Textplatzhalter 4">
            <a:extLst>
              <a:ext uri="{FF2B5EF4-FFF2-40B4-BE49-F238E27FC236}">
                <a16:creationId xmlns:a16="http://schemas.microsoft.com/office/drawing/2014/main" id="{5857D3E1-ED2A-BFB9-AD11-2FCA92D5B056}"/>
              </a:ext>
            </a:extLst>
          </p:cNvPr>
          <p:cNvSpPr>
            <a:spLocks noGrp="1"/>
          </p:cNvSpPr>
          <p:nvPr>
            <p:ph type="body" sz="quarter" idx="12" hasCustomPrompt="1"/>
          </p:nvPr>
        </p:nvSpPr>
        <p:spPr>
          <a:xfrm>
            <a:off x="442800" y="1376362"/>
            <a:ext cx="5544000" cy="432000"/>
          </a:xfrm>
          <a:solidFill>
            <a:srgbClr val="1E2A78"/>
          </a:solidFill>
        </p:spPr>
        <p:txBody>
          <a:bodyPr lIns="108000" anchor="ctr" anchorCtr="0"/>
          <a:lstStyle>
            <a:lvl1pPr>
              <a:defRPr>
                <a:solidFill>
                  <a:schemeClr val="bg1"/>
                </a:solidFill>
                <a:latin typeface="DeutscheBank Medium" panose="020B0603020202030204" pitchFamily="34" charset="0"/>
                <a:ea typeface="DeutscheBank Medium" panose="020B0603020202030204" pitchFamily="34" charset="0"/>
              </a:defRPr>
            </a:lvl1pPr>
          </a:lstStyle>
          <a:p>
            <a:pPr lvl="0"/>
            <a:r>
              <a:rPr lang="en-GB" noProof="0" dirty="0"/>
              <a:t>Edit headline</a:t>
            </a:r>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442913" y="1880775"/>
            <a:ext cx="5544000" cy="4320000"/>
          </a:xfrm>
          <a:solidFill>
            <a:srgbClr val="E1F5FA"/>
          </a:solidFill>
        </p:spPr>
        <p:txBody>
          <a:bodyPr lIns="108000" tIns="108000" rIns="108000" bIns="108000"/>
          <a:lstStyle>
            <a:lvl1pPr>
              <a:lnSpc>
                <a:spcPct val="100000"/>
              </a:lnSpc>
              <a:defRPr>
                <a:solidFill>
                  <a:schemeClr val="tx1"/>
                </a:solidFill>
              </a:defRPr>
            </a:lvl1pPr>
            <a:lvl2pPr>
              <a:lnSpc>
                <a:spcPct val="100000"/>
              </a:lnSpc>
              <a:defRPr>
                <a:solidFill>
                  <a:srgbClr val="1E2A78"/>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12" name="Textplatzhalter 4">
            <a:extLst>
              <a:ext uri="{FF2B5EF4-FFF2-40B4-BE49-F238E27FC236}">
                <a16:creationId xmlns:a16="http://schemas.microsoft.com/office/drawing/2014/main" id="{91B9B683-5F09-FE3A-6909-D3EB2E1FF312}"/>
              </a:ext>
            </a:extLst>
          </p:cNvPr>
          <p:cNvSpPr>
            <a:spLocks noGrp="1"/>
          </p:cNvSpPr>
          <p:nvPr>
            <p:ph type="body" sz="quarter" idx="14" hasCustomPrompt="1"/>
          </p:nvPr>
        </p:nvSpPr>
        <p:spPr>
          <a:xfrm>
            <a:off x="6202800" y="1376363"/>
            <a:ext cx="5544000" cy="432000"/>
          </a:xfrm>
          <a:solidFill>
            <a:srgbClr val="1E2A78"/>
          </a:solidFill>
        </p:spPr>
        <p:txBody>
          <a:bodyPr lIns="108000" anchor="ctr" anchorCtr="0"/>
          <a:lstStyle>
            <a:lvl1pPr>
              <a:defRPr>
                <a:solidFill>
                  <a:schemeClr val="bg1"/>
                </a:solidFill>
                <a:latin typeface="DeutscheBank Medium" panose="020B0603020202030204" pitchFamily="34" charset="0"/>
                <a:ea typeface="DeutscheBank Medium" panose="020B0603020202030204" pitchFamily="34" charset="0"/>
              </a:defRPr>
            </a:lvl1pPr>
          </a:lstStyle>
          <a:p>
            <a:pPr lvl="0"/>
            <a:r>
              <a:rPr lang="en-GB" noProof="0" dirty="0"/>
              <a:t>Edit headline</a:t>
            </a:r>
          </a:p>
        </p:txBody>
      </p:sp>
      <p:sp>
        <p:nvSpPr>
          <p:cNvPr id="11" name="Inhaltsplatzhalter 13">
            <a:extLst>
              <a:ext uri="{FF2B5EF4-FFF2-40B4-BE49-F238E27FC236}">
                <a16:creationId xmlns:a16="http://schemas.microsoft.com/office/drawing/2014/main" id="{C96FE548-F103-E315-61C7-DA06E9B6F60B}"/>
              </a:ext>
            </a:extLst>
          </p:cNvPr>
          <p:cNvSpPr>
            <a:spLocks noGrp="1"/>
          </p:cNvSpPr>
          <p:nvPr>
            <p:ph sz="quarter" idx="13" hasCustomPrompt="1"/>
          </p:nvPr>
        </p:nvSpPr>
        <p:spPr>
          <a:xfrm>
            <a:off x="6202800" y="1880776"/>
            <a:ext cx="5544000" cy="4320000"/>
          </a:xfrm>
          <a:solidFill>
            <a:srgbClr val="E1F5FA"/>
          </a:solidFill>
        </p:spPr>
        <p:txBody>
          <a:bodyPr lIns="108000" tIns="108000" rIns="108000" bIns="108000"/>
          <a:lstStyle>
            <a:lvl1pPr>
              <a:lnSpc>
                <a:spcPct val="100000"/>
              </a:lnSpc>
              <a:defRPr>
                <a:solidFill>
                  <a:schemeClr val="tx1"/>
                </a:solidFill>
              </a:defRPr>
            </a:lvl1pPr>
            <a:lvl2pPr>
              <a:lnSpc>
                <a:spcPct val="100000"/>
              </a:lnSpc>
              <a:defRPr>
                <a:solidFill>
                  <a:srgbClr val="1E2A78"/>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2" name="Foliennummernplatzhalter 1">
            <a:extLst>
              <a:ext uri="{FF2B5EF4-FFF2-40B4-BE49-F238E27FC236}">
                <a16:creationId xmlns:a16="http://schemas.microsoft.com/office/drawing/2014/main" id="{BC5157A8-DE89-48F8-1332-AC8EE286D7C9}"/>
              </a:ext>
              <a:ext uri="{C183D7F6-B498-43B3-948B-1728B52AA6E4}">
                <adec:decorative xmlns:adec="http://schemas.microsoft.com/office/drawing/2017/decorative" val="1"/>
              </a:ext>
            </a:extLst>
          </p:cNvPr>
          <p:cNvSpPr>
            <a:spLocks noGrp="1"/>
          </p:cNvSpPr>
          <p:nvPr>
            <p:ph type="sldNum" sz="quarter" idx="15"/>
          </p:nvPr>
        </p:nvSpPr>
        <p:spPr/>
        <p:txBody>
          <a:bodyPr/>
          <a:lstStyle/>
          <a:p>
            <a:fld id="{D71DA9FD-6EF8-4CC5-AF9B-B6159B5B937C}" type="slidenum">
              <a:rPr lang="en-GB" noProof="1" smtClean="0"/>
              <a:pPr/>
              <a:t>‹Nr.›</a:t>
            </a:fld>
            <a:endParaRPr lang="en-GB" noProof="1"/>
          </a:p>
        </p:txBody>
      </p:sp>
      <p:sp>
        <p:nvSpPr>
          <p:cNvPr id="3" name="Fußzeilenplatzhalter 2">
            <a:extLst>
              <a:ext uri="{FF2B5EF4-FFF2-40B4-BE49-F238E27FC236}">
                <a16:creationId xmlns:a16="http://schemas.microsoft.com/office/drawing/2014/main" id="{AD8D0D3D-4C64-BDD7-19F1-083F6F512773}"/>
              </a:ext>
              <a:ext uri="{C183D7F6-B498-43B3-948B-1728B52AA6E4}">
                <adec:decorative xmlns:adec="http://schemas.microsoft.com/office/drawing/2017/decorative" val="1"/>
              </a:ext>
            </a:extLst>
          </p:cNvPr>
          <p:cNvSpPr>
            <a:spLocks noGrp="1"/>
          </p:cNvSpPr>
          <p:nvPr>
            <p:ph type="ftr" sz="quarter" idx="16"/>
          </p:nvPr>
        </p:nvSpPr>
        <p:spPr/>
        <p:txBody>
          <a:bodyPr/>
          <a:lstStyle/>
          <a:p>
            <a:pPr algn="l">
              <a:lnSpc>
                <a:spcPts val="1067"/>
              </a:lnSpc>
            </a:pPr>
            <a:r>
              <a:rPr lang="en-GB"/>
              <a:t>Date, Location, Speaker name, Name of Event</a:t>
            </a:r>
          </a:p>
        </p:txBody>
      </p:sp>
    </p:spTree>
    <p:extLst>
      <p:ext uri="{BB962C8B-B14F-4D97-AF65-F5344CB8AC3E}">
        <p14:creationId xmlns:p14="http://schemas.microsoft.com/office/powerpoint/2010/main" val="3450457042"/>
      </p:ext>
    </p:extLst>
  </p:cSld>
  <p:clrMapOvr>
    <a:masterClrMapping/>
  </p:clrMapOvr>
  <p:transition>
    <p:wipe dir="r"/>
  </p:transition>
  <p:extLst>
    <p:ext uri="{DCECCB84-F9BA-43D5-87BE-67443E8EF086}">
      <p15:sldGuideLst xmlns:p15="http://schemas.microsoft.com/office/powerpoint/2012/main"/>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2.10 content with 2 columns 2/3">
    <p:spTree>
      <p:nvGrpSpPr>
        <p:cNvPr id="1" name=""/>
        <p:cNvGrpSpPr/>
        <p:nvPr/>
      </p:nvGrpSpPr>
      <p:grpSpPr>
        <a:xfrm>
          <a:off x="0" y="0"/>
          <a:ext cx="0" cy="0"/>
          <a:chOff x="0" y="0"/>
          <a:chExt cx="0" cy="0"/>
        </a:xfrm>
      </p:grpSpPr>
      <p:sp>
        <p:nvSpPr>
          <p:cNvPr id="7" name="Title Placeholder 12">
            <a:extLst>
              <a:ext uri="{FF2B5EF4-FFF2-40B4-BE49-F238E27FC236}">
                <a16:creationId xmlns:a16="http://schemas.microsoft.com/office/drawing/2014/main" id="{BD5E0A89-8748-D2DF-7D8C-3A9579085791}"/>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442800" y="1375200"/>
            <a:ext cx="3600000" cy="4824000"/>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2" name="Inhaltsplatzhalter 13">
            <a:extLst>
              <a:ext uri="{FF2B5EF4-FFF2-40B4-BE49-F238E27FC236}">
                <a16:creationId xmlns:a16="http://schemas.microsoft.com/office/drawing/2014/main" id="{54D13192-5D33-EA9A-E52F-CF35A0371181}"/>
              </a:ext>
            </a:extLst>
          </p:cNvPr>
          <p:cNvSpPr>
            <a:spLocks noGrp="1"/>
          </p:cNvSpPr>
          <p:nvPr>
            <p:ph sz="quarter" idx="11" hasCustomPrompt="1"/>
          </p:nvPr>
        </p:nvSpPr>
        <p:spPr>
          <a:xfrm>
            <a:off x="4261088" y="1375200"/>
            <a:ext cx="7488000" cy="4824000"/>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3" name="Foliennummernplatzhalter 2">
            <a:extLst>
              <a:ext uri="{FF2B5EF4-FFF2-40B4-BE49-F238E27FC236}">
                <a16:creationId xmlns:a16="http://schemas.microsoft.com/office/drawing/2014/main" id="{3E38C337-379B-2904-E739-99C4CDC8BAB1}"/>
              </a:ext>
              <a:ext uri="{C183D7F6-B498-43B3-948B-1728B52AA6E4}">
                <adec:decorative xmlns:adec="http://schemas.microsoft.com/office/drawing/2017/decorative" val="1"/>
              </a:ext>
            </a:extLst>
          </p:cNvPr>
          <p:cNvSpPr>
            <a:spLocks noGrp="1"/>
          </p:cNvSpPr>
          <p:nvPr>
            <p:ph type="sldNum" sz="quarter" idx="12"/>
          </p:nvPr>
        </p:nvSpPr>
        <p:spPr/>
        <p:txBody>
          <a:bodyPr/>
          <a:lstStyle/>
          <a:p>
            <a:fld id="{D71DA9FD-6EF8-4CC5-AF9B-B6159B5B937C}" type="slidenum">
              <a:rPr lang="en-GB" noProof="1" smtClean="0"/>
              <a:pPr/>
              <a:t>‹Nr.›</a:t>
            </a:fld>
            <a:endParaRPr lang="en-GB" noProof="1"/>
          </a:p>
        </p:txBody>
      </p:sp>
      <p:sp>
        <p:nvSpPr>
          <p:cNvPr id="4" name="Fußzeilenplatzhalter 3">
            <a:extLst>
              <a:ext uri="{FF2B5EF4-FFF2-40B4-BE49-F238E27FC236}">
                <a16:creationId xmlns:a16="http://schemas.microsoft.com/office/drawing/2014/main" id="{A9BB5F53-F52A-6393-1C32-D7BD3B727411}"/>
              </a:ext>
              <a:ext uri="{C183D7F6-B498-43B3-948B-1728B52AA6E4}">
                <adec:decorative xmlns:adec="http://schemas.microsoft.com/office/drawing/2017/decorative" val="1"/>
              </a:ext>
            </a:extLst>
          </p:cNvPr>
          <p:cNvSpPr>
            <a:spLocks noGrp="1"/>
          </p:cNvSpPr>
          <p:nvPr>
            <p:ph type="ftr" sz="quarter" idx="13"/>
          </p:nvPr>
        </p:nvSpPr>
        <p:spPr/>
        <p:txBody>
          <a:bodyPr/>
          <a:lstStyle/>
          <a:p>
            <a:pPr algn="l">
              <a:lnSpc>
                <a:spcPts val="1067"/>
              </a:lnSpc>
            </a:pPr>
            <a:r>
              <a:rPr lang="en-GB"/>
              <a:t>Date, Location, Speaker name, Name of Event</a:t>
            </a:r>
          </a:p>
        </p:txBody>
      </p:sp>
    </p:spTree>
    <p:extLst>
      <p:ext uri="{BB962C8B-B14F-4D97-AF65-F5344CB8AC3E}">
        <p14:creationId xmlns:p14="http://schemas.microsoft.com/office/powerpoint/2010/main" val="3256110101"/>
      </p:ext>
    </p:extLst>
  </p:cSld>
  <p:clrMapOvr>
    <a:masterClrMapping/>
  </p:clrMapOvr>
  <p:transition>
    <p:wipe dir="r"/>
  </p:transition>
  <p:extLst>
    <p:ext uri="{DCECCB84-F9BA-43D5-87BE-67443E8EF086}">
      <p15:sldGuideLst xmlns:p15="http://schemas.microsoft.com/office/powerpoint/2012/main">
        <p15:guide id="1" pos="2683">
          <p15:clr>
            <a:srgbClr val="FBAE40"/>
          </p15:clr>
        </p15:guide>
        <p15:guide id="2" pos="2547">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2.11 content with 2 columns 3/2">
    <p:spTree>
      <p:nvGrpSpPr>
        <p:cNvPr id="1" name=""/>
        <p:cNvGrpSpPr/>
        <p:nvPr/>
      </p:nvGrpSpPr>
      <p:grpSpPr>
        <a:xfrm>
          <a:off x="0" y="0"/>
          <a:ext cx="0" cy="0"/>
          <a:chOff x="0" y="0"/>
          <a:chExt cx="0" cy="0"/>
        </a:xfrm>
      </p:grpSpPr>
      <p:sp>
        <p:nvSpPr>
          <p:cNvPr id="7" name="Title Placeholder 12">
            <a:extLst>
              <a:ext uri="{FF2B5EF4-FFF2-40B4-BE49-F238E27FC236}">
                <a16:creationId xmlns:a16="http://schemas.microsoft.com/office/drawing/2014/main" id="{BD5E0A89-8748-D2DF-7D8C-3A9579085791}"/>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p>
            <a:r>
              <a:rPr lang="en-GB" noProof="0" dirty="0"/>
              <a:t>Edit title</a:t>
            </a:r>
            <a:endParaRPr lang="en-GB" dirty="0"/>
          </a:p>
        </p:txBody>
      </p:sp>
      <p:sp>
        <p:nvSpPr>
          <p:cNvPr id="2" name="Inhaltsplatzhalter 13">
            <a:extLst>
              <a:ext uri="{FF2B5EF4-FFF2-40B4-BE49-F238E27FC236}">
                <a16:creationId xmlns:a16="http://schemas.microsoft.com/office/drawing/2014/main" id="{54D13192-5D33-EA9A-E52F-CF35A0371181}"/>
              </a:ext>
            </a:extLst>
          </p:cNvPr>
          <p:cNvSpPr>
            <a:spLocks noGrp="1"/>
          </p:cNvSpPr>
          <p:nvPr>
            <p:ph sz="quarter" idx="11" hasCustomPrompt="1"/>
          </p:nvPr>
        </p:nvSpPr>
        <p:spPr>
          <a:xfrm>
            <a:off x="442912" y="1375200"/>
            <a:ext cx="7488000" cy="4824000"/>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8149088" y="1376775"/>
            <a:ext cx="3600000" cy="4824000"/>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3" name="Foliennummernplatzhalter 2">
            <a:extLst>
              <a:ext uri="{FF2B5EF4-FFF2-40B4-BE49-F238E27FC236}">
                <a16:creationId xmlns:a16="http://schemas.microsoft.com/office/drawing/2014/main" id="{CCA26DF5-13A5-2B97-82D7-0BC86251365C}"/>
              </a:ext>
              <a:ext uri="{C183D7F6-B498-43B3-948B-1728B52AA6E4}">
                <adec:decorative xmlns:adec="http://schemas.microsoft.com/office/drawing/2017/decorative" val="1"/>
              </a:ext>
            </a:extLst>
          </p:cNvPr>
          <p:cNvSpPr>
            <a:spLocks noGrp="1"/>
          </p:cNvSpPr>
          <p:nvPr>
            <p:ph type="sldNum" sz="quarter" idx="12"/>
          </p:nvPr>
        </p:nvSpPr>
        <p:spPr/>
        <p:txBody>
          <a:bodyPr/>
          <a:lstStyle/>
          <a:p>
            <a:fld id="{D71DA9FD-6EF8-4CC5-AF9B-B6159B5B937C}" type="slidenum">
              <a:rPr lang="en-GB" noProof="1" smtClean="0"/>
              <a:pPr/>
              <a:t>‹Nr.›</a:t>
            </a:fld>
            <a:endParaRPr lang="en-GB" noProof="1"/>
          </a:p>
        </p:txBody>
      </p:sp>
      <p:sp>
        <p:nvSpPr>
          <p:cNvPr id="4" name="Fußzeilenplatzhalter 3">
            <a:extLst>
              <a:ext uri="{FF2B5EF4-FFF2-40B4-BE49-F238E27FC236}">
                <a16:creationId xmlns:a16="http://schemas.microsoft.com/office/drawing/2014/main" id="{492CA3CC-E47F-3309-68F2-DC040EC202BD}"/>
              </a:ext>
              <a:ext uri="{C183D7F6-B498-43B3-948B-1728B52AA6E4}">
                <adec:decorative xmlns:adec="http://schemas.microsoft.com/office/drawing/2017/decorative" val="1"/>
              </a:ext>
            </a:extLst>
          </p:cNvPr>
          <p:cNvSpPr>
            <a:spLocks noGrp="1"/>
          </p:cNvSpPr>
          <p:nvPr>
            <p:ph type="ftr" sz="quarter" idx="13"/>
          </p:nvPr>
        </p:nvSpPr>
        <p:spPr/>
        <p:txBody>
          <a:bodyPr/>
          <a:lstStyle/>
          <a:p>
            <a:pPr algn="l">
              <a:lnSpc>
                <a:spcPts val="1067"/>
              </a:lnSpc>
            </a:pPr>
            <a:r>
              <a:rPr lang="en-GB"/>
              <a:t>Date, Location, Speaker name, Name of Event</a:t>
            </a:r>
          </a:p>
        </p:txBody>
      </p:sp>
    </p:spTree>
    <p:extLst>
      <p:ext uri="{BB962C8B-B14F-4D97-AF65-F5344CB8AC3E}">
        <p14:creationId xmlns:p14="http://schemas.microsoft.com/office/powerpoint/2010/main" val="3784424053"/>
      </p:ext>
    </p:extLst>
  </p:cSld>
  <p:clrMapOvr>
    <a:masterClrMapping/>
  </p:clrMapOvr>
  <p:transition>
    <p:wipe dir="r"/>
  </p:transition>
  <p:extLst>
    <p:ext uri="{DCECCB84-F9BA-43D5-87BE-67443E8EF086}">
      <p15:sldGuideLst xmlns:p15="http://schemas.microsoft.com/office/powerpoint/2012/main">
        <p15:guide id="1" pos="4997">
          <p15:clr>
            <a:srgbClr val="FBAE40"/>
          </p15:clr>
        </p15:guide>
        <p15:guide id="2" pos="5133">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3.1 slide title only">
    <p:spTree>
      <p:nvGrpSpPr>
        <p:cNvPr id="1" name=""/>
        <p:cNvGrpSpPr/>
        <p:nvPr/>
      </p:nvGrpSpPr>
      <p:grpSpPr>
        <a:xfrm>
          <a:off x="0" y="0"/>
          <a:ext cx="0" cy="0"/>
          <a:chOff x="0" y="0"/>
          <a:chExt cx="0" cy="0"/>
        </a:xfrm>
      </p:grpSpPr>
      <p:sp>
        <p:nvSpPr>
          <p:cNvPr id="4" name="Title Placeholder 12">
            <a:extLst>
              <a:ext uri="{FF2B5EF4-FFF2-40B4-BE49-F238E27FC236}">
                <a16:creationId xmlns:a16="http://schemas.microsoft.com/office/drawing/2014/main" id="{BD2F878F-F368-C908-AC1B-9248EC0612AA}"/>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p>
            <a:r>
              <a:rPr lang="en-GB" noProof="0" dirty="0"/>
              <a:t>Edit title</a:t>
            </a:r>
            <a:endParaRPr lang="en-GB" dirty="0"/>
          </a:p>
        </p:txBody>
      </p:sp>
      <p:sp>
        <p:nvSpPr>
          <p:cNvPr id="3" name="Foliennummernplatzhalter 2">
            <a:extLst>
              <a:ext uri="{FF2B5EF4-FFF2-40B4-BE49-F238E27FC236}">
                <a16:creationId xmlns:a16="http://schemas.microsoft.com/office/drawing/2014/main" id="{E615C5DC-0B79-999D-D713-DAB4FD6B4695}"/>
              </a:ext>
              <a:ext uri="{C183D7F6-B498-43B3-948B-1728B52AA6E4}">
                <adec:decorative xmlns:adec="http://schemas.microsoft.com/office/drawing/2017/decorative" val="1"/>
              </a:ext>
            </a:extLst>
          </p:cNvPr>
          <p:cNvSpPr>
            <a:spLocks noGrp="1"/>
          </p:cNvSpPr>
          <p:nvPr>
            <p:ph type="sldNum" sz="quarter" idx="10"/>
          </p:nvPr>
        </p:nvSpPr>
        <p:spPr/>
        <p:txBody>
          <a:bodyPr/>
          <a:lstStyle/>
          <a:p>
            <a:fld id="{D71DA9FD-6EF8-4CC5-AF9B-B6159B5B937C}" type="slidenum">
              <a:rPr lang="en-GB" noProof="1" smtClean="0"/>
              <a:pPr/>
              <a:t>‹Nr.›</a:t>
            </a:fld>
            <a:endParaRPr lang="en-GB" noProof="1"/>
          </a:p>
        </p:txBody>
      </p:sp>
      <p:sp>
        <p:nvSpPr>
          <p:cNvPr id="2" name="Fußzeilenplatzhalter 1">
            <a:extLst>
              <a:ext uri="{FF2B5EF4-FFF2-40B4-BE49-F238E27FC236}">
                <a16:creationId xmlns:a16="http://schemas.microsoft.com/office/drawing/2014/main" id="{4EDAB487-DFC3-5FEF-EA31-493F0DF021A2}"/>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Tree>
    <p:extLst>
      <p:ext uri="{BB962C8B-B14F-4D97-AF65-F5344CB8AC3E}">
        <p14:creationId xmlns:p14="http://schemas.microsoft.com/office/powerpoint/2010/main" val="1773737444"/>
      </p:ext>
    </p:extLst>
  </p:cSld>
  <p:clrMapOvr>
    <a:masterClrMapping/>
  </p:clrMapOvr>
  <p:transition>
    <p:wipe dir="r"/>
  </p:transition>
  <p:extLst>
    <p:ext uri="{DCECCB84-F9BA-43D5-87BE-67443E8EF086}">
      <p15:sldGuideLst xmlns:p15="http://schemas.microsoft.com/office/powerpoint/2012/main"/>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4.1 disclaimer">
    <p:spTree>
      <p:nvGrpSpPr>
        <p:cNvPr id="1" name=""/>
        <p:cNvGrpSpPr/>
        <p:nvPr/>
      </p:nvGrpSpPr>
      <p:grpSpPr>
        <a:xfrm>
          <a:off x="0" y="0"/>
          <a:ext cx="0" cy="0"/>
          <a:chOff x="0" y="0"/>
          <a:chExt cx="0" cy="0"/>
        </a:xfrm>
      </p:grpSpPr>
      <p:sp>
        <p:nvSpPr>
          <p:cNvPr id="5" name="Title Placeholder 12">
            <a:extLst>
              <a:ext uri="{FF2B5EF4-FFF2-40B4-BE49-F238E27FC236}">
                <a16:creationId xmlns:a16="http://schemas.microsoft.com/office/drawing/2014/main" id="{C24D0E03-A666-0DAA-5143-8621A79A9BB7}"/>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p>
            <a:r>
              <a:rPr lang="en-GB" noProof="0" dirty="0"/>
              <a:t>Edit title</a:t>
            </a:r>
            <a:endParaRPr lang="en-GB" dirty="0"/>
          </a:p>
        </p:txBody>
      </p:sp>
      <p:sp>
        <p:nvSpPr>
          <p:cNvPr id="4" name="Textplatzhalter 3">
            <a:extLst>
              <a:ext uri="{FF2B5EF4-FFF2-40B4-BE49-F238E27FC236}">
                <a16:creationId xmlns:a16="http://schemas.microsoft.com/office/drawing/2014/main" id="{1234A8AF-6BA9-11CB-30CE-F32AC5ED34A0}"/>
              </a:ext>
            </a:extLst>
          </p:cNvPr>
          <p:cNvSpPr>
            <a:spLocks noGrp="1"/>
          </p:cNvSpPr>
          <p:nvPr>
            <p:ph type="body" sz="quarter" idx="10" hasCustomPrompt="1"/>
          </p:nvPr>
        </p:nvSpPr>
        <p:spPr>
          <a:xfrm>
            <a:off x="442913" y="1376363"/>
            <a:ext cx="11306175" cy="4824412"/>
          </a:xfrm>
        </p:spPr>
        <p:txBody>
          <a:bodyPr/>
          <a:lstStyle>
            <a:lvl1pPr>
              <a:defRPr sz="1600">
                <a:solidFill>
                  <a:schemeClr val="tx1"/>
                </a:solidFill>
                <a:latin typeface="DeutscheBank Medium" panose="020B0603020202030204" pitchFamily="34" charset="0"/>
                <a:ea typeface="DeutscheBank Medium" panose="020B0603020202030204" pitchFamily="34" charset="0"/>
              </a:defRPr>
            </a:lvl1pPr>
            <a:lvl2pPr>
              <a:defRPr sz="1200">
                <a:solidFill>
                  <a:schemeClr val="tx1"/>
                </a:solidFill>
                <a:latin typeface="+mn-lt"/>
              </a:defRPr>
            </a:lvl2pPr>
            <a:lvl3pPr marL="0" indent="0">
              <a:buFont typeface="Arial" panose="020B0604020202020204" pitchFamily="34" charset="0"/>
              <a:buNone/>
              <a:defRPr sz="1000">
                <a:solidFill>
                  <a:schemeClr val="tx1"/>
                </a:solidFill>
                <a:latin typeface="+mn-lt"/>
              </a:defRPr>
            </a:lvl3pPr>
            <a:lvl4pPr marL="0" indent="0">
              <a:buFont typeface="Symbol" panose="05050102010706020507" pitchFamily="18" charset="2"/>
              <a:buNone/>
              <a:defRPr sz="800">
                <a:solidFill>
                  <a:schemeClr val="tx1"/>
                </a:solidFill>
              </a:defRPr>
            </a:lvl4pPr>
            <a:lvl5pPr marL="0" indent="0">
              <a:buNone/>
              <a:defRPr sz="800">
                <a:solidFill>
                  <a:schemeClr val="tx1"/>
                </a:solidFill>
                <a:latin typeface="+mn-lt"/>
              </a:defRPr>
            </a:lvl5pPr>
            <a:lvl6pPr marL="999802" indent="0">
              <a:buNone/>
              <a:defRPr/>
            </a:lvl6pPr>
          </a:lstStyle>
          <a:p>
            <a:pPr lvl="0"/>
            <a:r>
              <a:rPr lang="en-GB" noProof="0" dirty="0"/>
              <a:t>Edit Disclaimer text</a:t>
            </a:r>
          </a:p>
          <a:p>
            <a:pPr lvl="1"/>
            <a:r>
              <a:rPr lang="en-GB" noProof="0" dirty="0"/>
              <a:t>Second Level</a:t>
            </a:r>
          </a:p>
          <a:p>
            <a:pPr lvl="2"/>
            <a:r>
              <a:rPr lang="en-GB" sz="1000" noProof="0" dirty="0"/>
              <a:t>Third level</a:t>
            </a:r>
            <a:endParaRPr lang="en-GB" noProof="0" dirty="0"/>
          </a:p>
          <a:p>
            <a:pPr lvl="3"/>
            <a:r>
              <a:rPr lang="en-GB" noProof="0" dirty="0"/>
              <a:t>Fourth level</a:t>
            </a:r>
          </a:p>
        </p:txBody>
      </p:sp>
      <p:sp>
        <p:nvSpPr>
          <p:cNvPr id="3" name="Foliennummernplatzhalter 2">
            <a:extLst>
              <a:ext uri="{FF2B5EF4-FFF2-40B4-BE49-F238E27FC236}">
                <a16:creationId xmlns:a16="http://schemas.microsoft.com/office/drawing/2014/main" id="{57573A78-B40D-2DD6-0565-9CA805AFD4E7}"/>
              </a:ext>
              <a:ext uri="{C183D7F6-B498-43B3-948B-1728B52AA6E4}">
                <adec:decorative xmlns:adec="http://schemas.microsoft.com/office/drawing/2017/decorative" val="1"/>
              </a:ext>
            </a:extLst>
          </p:cNvPr>
          <p:cNvSpPr>
            <a:spLocks noGrp="1"/>
          </p:cNvSpPr>
          <p:nvPr>
            <p:ph type="sldNum" sz="quarter" idx="11"/>
          </p:nvPr>
        </p:nvSpPr>
        <p:spPr/>
        <p:txBody>
          <a:bodyPr/>
          <a:lstStyle/>
          <a:p>
            <a:fld id="{D71DA9FD-6EF8-4CC5-AF9B-B6159B5B937C}" type="slidenum">
              <a:rPr lang="en-GB" noProof="1" smtClean="0"/>
              <a:pPr/>
              <a:t>‹Nr.›</a:t>
            </a:fld>
            <a:endParaRPr lang="en-GB" noProof="1"/>
          </a:p>
        </p:txBody>
      </p:sp>
      <p:sp>
        <p:nvSpPr>
          <p:cNvPr id="2" name="Fußzeilenplatzhalter 1">
            <a:extLst>
              <a:ext uri="{FF2B5EF4-FFF2-40B4-BE49-F238E27FC236}">
                <a16:creationId xmlns:a16="http://schemas.microsoft.com/office/drawing/2014/main" id="{01B5E534-CE8C-B560-23B5-86F01DD4D1FB}"/>
              </a:ext>
              <a:ext uri="{C183D7F6-B498-43B3-948B-1728B52AA6E4}">
                <adec:decorative xmlns:adec="http://schemas.microsoft.com/office/drawing/2017/decorative" val="1"/>
              </a:ext>
            </a:extLst>
          </p:cNvPr>
          <p:cNvSpPr>
            <a:spLocks noGrp="1"/>
          </p:cNvSpPr>
          <p:nvPr>
            <p:ph type="ftr" sz="quarter" idx="12"/>
          </p:nvPr>
        </p:nvSpPr>
        <p:spPr/>
        <p:txBody>
          <a:bodyPr/>
          <a:lstStyle/>
          <a:p>
            <a:pPr algn="l">
              <a:lnSpc>
                <a:spcPts val="1067"/>
              </a:lnSpc>
            </a:pPr>
            <a:r>
              <a:rPr lang="en-GB"/>
              <a:t>Date, Location, Speaker name, Name of Event</a:t>
            </a:r>
          </a:p>
        </p:txBody>
      </p:sp>
    </p:spTree>
    <p:extLst>
      <p:ext uri="{BB962C8B-B14F-4D97-AF65-F5344CB8AC3E}">
        <p14:creationId xmlns:p14="http://schemas.microsoft.com/office/powerpoint/2010/main" val="3099043892"/>
      </p:ext>
    </p:extLst>
  </p:cSld>
  <p:clrMapOvr>
    <a:masterClrMapping/>
  </p:clrMapOvr>
  <p:transition>
    <p:wipe dir="r"/>
  </p:transition>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5.1 dedication title">
    <p:bg>
      <p:bgPr>
        <a:solidFill>
          <a:schemeClr val="bg1"/>
        </a:solidFill>
        <a:effectLst/>
      </p:bgPr>
    </p:bg>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8B6A7D56-4BD2-00A1-D28C-D6D7E4A80F31}"/>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l="4977" t="34736" r="8145" b="16395"/>
          <a:stretch>
            <a:fillRect/>
          </a:stretch>
        </p:blipFill>
        <p:spPr>
          <a:xfrm>
            <a:off x="0" y="0"/>
            <a:ext cx="12192000" cy="6858000"/>
          </a:xfrm>
          <a:prstGeom prst="rect">
            <a:avLst/>
          </a:prstGeom>
        </p:spPr>
      </p:pic>
      <p:sp>
        <p:nvSpPr>
          <p:cNvPr id="2" name="Title 3">
            <a:extLst>
              <a:ext uri="{FF2B5EF4-FFF2-40B4-BE49-F238E27FC236}">
                <a16:creationId xmlns:a16="http://schemas.microsoft.com/office/drawing/2014/main" id="{30179E8B-EA16-AA66-7F4E-4C957F4C4D68}"/>
              </a:ext>
            </a:extLst>
          </p:cNvPr>
          <p:cNvSpPr>
            <a:spLocks noGrp="1"/>
          </p:cNvSpPr>
          <p:nvPr>
            <p:ph type="title" hasCustomPrompt="1"/>
          </p:nvPr>
        </p:nvSpPr>
        <p:spPr>
          <a:xfrm>
            <a:off x="972000" y="2142000"/>
            <a:ext cx="6406700" cy="1411200"/>
          </a:xfrm>
          <a:prstGeom prst="rect">
            <a:avLst/>
          </a:prstGeom>
        </p:spPr>
        <p:txBody>
          <a:bodyPr lIns="0" tIns="0" rIns="0" bIns="0" anchor="b" anchorCtr="0"/>
          <a:lstStyle>
            <a:lvl1pPr>
              <a:defRPr sz="4000" b="1">
                <a:solidFill>
                  <a:srgbClr val="1E2A78"/>
                </a:solidFill>
              </a:defRPr>
            </a:lvl1pPr>
          </a:lstStyle>
          <a:p>
            <a:r>
              <a:rPr lang="en-GB" noProof="0"/>
              <a:t>Click to edit headline</a:t>
            </a:r>
          </a:p>
        </p:txBody>
      </p:sp>
      <p:sp>
        <p:nvSpPr>
          <p:cNvPr id="13" name="Textplatzhalter 4">
            <a:extLst>
              <a:ext uri="{FF2B5EF4-FFF2-40B4-BE49-F238E27FC236}">
                <a16:creationId xmlns:a16="http://schemas.microsoft.com/office/drawing/2014/main" id="{94DC80E7-63DB-EAE4-67D6-9737C429184B}"/>
              </a:ext>
            </a:extLst>
          </p:cNvPr>
          <p:cNvSpPr>
            <a:spLocks noGrp="1"/>
          </p:cNvSpPr>
          <p:nvPr>
            <p:ph type="body" sz="quarter" idx="10" hasCustomPrompt="1"/>
          </p:nvPr>
        </p:nvSpPr>
        <p:spPr>
          <a:xfrm>
            <a:off x="972000" y="3551873"/>
            <a:ext cx="6407759" cy="1167812"/>
          </a:xfrm>
          <a:prstGeom prst="rect">
            <a:avLst/>
          </a:prstGeom>
        </p:spPr>
        <p:txBody>
          <a:bodyPr lIns="0" tIns="108000" rIns="0" bIns="0" anchor="t" anchorCtr="0">
            <a:noAutofit/>
          </a:bodyPr>
          <a:lstStyle>
            <a:lvl1pPr>
              <a:lnSpc>
                <a:spcPct val="90000"/>
              </a:lnSpc>
              <a:spcBef>
                <a:spcPts val="0"/>
              </a:spcBef>
              <a:spcAft>
                <a:spcPts val="0"/>
              </a:spcAft>
              <a:defRPr sz="2000" b="0">
                <a:solidFill>
                  <a:srgbClr val="1E2A78"/>
                </a:solidFill>
                <a:latin typeface="+mj-lt"/>
              </a:defRPr>
            </a:lvl1pPr>
          </a:lstStyle>
          <a:p>
            <a:pPr lvl="0"/>
            <a:r>
              <a:rPr lang="en-GB" noProof="0"/>
              <a:t>Click to edit subline</a:t>
            </a:r>
          </a:p>
        </p:txBody>
      </p:sp>
      <p:pic>
        <p:nvPicPr>
          <p:cNvPr id="3" name="Picture 4">
            <a:extLst>
              <a:ext uri="{FF2B5EF4-FFF2-40B4-BE49-F238E27FC236}">
                <a16:creationId xmlns:a16="http://schemas.microsoft.com/office/drawing/2014/main" id="{D0CD74F2-FF64-B46C-FD84-34599596A983}"/>
              </a:ext>
              <a:ext uri="{C183D7F6-B498-43B3-948B-1728B52AA6E4}">
                <adec:decorative xmlns:adec="http://schemas.microsoft.com/office/drawing/2017/decorative" val="1"/>
              </a:ext>
            </a:extLst>
          </p:cNvPr>
          <p:cNvPicPr>
            <a:picLocks noChangeAspect="1"/>
          </p:cNvPicPr>
          <p:nvPr userDrawn="1"/>
        </p:nvPicPr>
        <p:blipFill>
          <a:blip r:embed="rId4"/>
          <a:stretch>
            <a:fillRect/>
          </a:stretch>
        </p:blipFill>
        <p:spPr>
          <a:xfrm>
            <a:off x="73742" y="6268064"/>
            <a:ext cx="1428461" cy="516194"/>
          </a:xfrm>
          <a:prstGeom prst="rect">
            <a:avLst/>
          </a:prstGeom>
        </p:spPr>
      </p:pic>
      <p:sp>
        <p:nvSpPr>
          <p:cNvPr id="5" name="Freeform 4" descr="Deep Blue Deutsche Bank logo">
            <a:extLst>
              <a:ext uri="{FF2B5EF4-FFF2-40B4-BE49-F238E27FC236}">
                <a16:creationId xmlns:a16="http://schemas.microsoft.com/office/drawing/2014/main" id="{1EC1E2A8-7CDC-0778-9C56-F59CCF6A1B1D}"/>
              </a:ext>
            </a:extLst>
          </p:cNvPr>
          <p:cNvSpPr>
            <a:spLocks noChangeAspect="1" noEditPoints="1"/>
          </p:cNvSpPr>
          <p:nvPr userDrawn="1"/>
        </p:nvSpPr>
        <p:spPr bwMode="black">
          <a:xfrm>
            <a:off x="10896000" y="648000"/>
            <a:ext cx="648000" cy="648000"/>
          </a:xfrm>
          <a:custGeom>
            <a:avLst/>
            <a:gdLst/>
            <a:ahLst/>
            <a:cxnLst>
              <a:cxn ang="0">
                <a:pos x="2286" y="2285"/>
              </a:cxn>
              <a:cxn ang="0">
                <a:pos x="2286" y="14035"/>
              </a:cxn>
              <a:cxn ang="0">
                <a:pos x="14035" y="14035"/>
              </a:cxn>
              <a:cxn ang="0">
                <a:pos x="14035" y="2285"/>
              </a:cxn>
              <a:cxn ang="0">
                <a:pos x="2286" y="2285"/>
              </a:cxn>
              <a:cxn ang="0">
                <a:pos x="3590" y="12404"/>
              </a:cxn>
              <a:cxn ang="0">
                <a:pos x="6527" y="12404"/>
              </a:cxn>
              <a:cxn ang="0">
                <a:pos x="12730" y="3917"/>
              </a:cxn>
              <a:cxn ang="0">
                <a:pos x="9792" y="3917"/>
              </a:cxn>
              <a:cxn ang="0">
                <a:pos x="3590" y="12404"/>
              </a:cxn>
              <a:cxn ang="0">
                <a:pos x="0" y="0"/>
              </a:cxn>
              <a:cxn ang="0">
                <a:pos x="16320" y="0"/>
              </a:cxn>
              <a:cxn ang="0">
                <a:pos x="16320" y="16320"/>
              </a:cxn>
              <a:cxn ang="0">
                <a:pos x="0" y="16320"/>
              </a:cxn>
              <a:cxn ang="0">
                <a:pos x="0" y="0"/>
              </a:cxn>
            </a:cxnLst>
            <a:rect l="0" t="0" r="r" b="b"/>
            <a:pathLst>
              <a:path w="16320" h="16320">
                <a:moveTo>
                  <a:pt x="2286" y="2285"/>
                </a:moveTo>
                <a:lnTo>
                  <a:pt x="2286" y="14035"/>
                </a:lnTo>
                <a:lnTo>
                  <a:pt x="14035" y="14035"/>
                </a:lnTo>
                <a:lnTo>
                  <a:pt x="14035" y="2285"/>
                </a:lnTo>
                <a:lnTo>
                  <a:pt x="2286" y="2285"/>
                </a:lnTo>
                <a:close/>
                <a:moveTo>
                  <a:pt x="3590" y="12404"/>
                </a:moveTo>
                <a:lnTo>
                  <a:pt x="6527" y="12404"/>
                </a:lnTo>
                <a:lnTo>
                  <a:pt x="12730" y="3917"/>
                </a:lnTo>
                <a:lnTo>
                  <a:pt x="9792" y="3917"/>
                </a:lnTo>
                <a:lnTo>
                  <a:pt x="3590" y="12404"/>
                </a:lnTo>
                <a:close/>
                <a:moveTo>
                  <a:pt x="0" y="0"/>
                </a:moveTo>
                <a:lnTo>
                  <a:pt x="16320" y="0"/>
                </a:lnTo>
                <a:lnTo>
                  <a:pt x="16320" y="16320"/>
                </a:lnTo>
                <a:lnTo>
                  <a:pt x="0" y="16320"/>
                </a:lnTo>
                <a:lnTo>
                  <a:pt x="0" y="0"/>
                </a:lnTo>
                <a:close/>
              </a:path>
            </a:pathLst>
          </a:custGeom>
          <a:solidFill>
            <a:srgbClr val="1E2A78"/>
          </a:solidFill>
          <a:ln w="9525">
            <a:noFill/>
            <a:round/>
            <a:headEnd/>
            <a:tailEnd/>
          </a:ln>
        </p:spPr>
        <p:txBody>
          <a:bodyPr/>
          <a:lstStyle/>
          <a:p>
            <a:pPr>
              <a:defRPr/>
            </a:pPr>
            <a:endParaRPr lang="en-GB" sz="1809" noProof="0">
              <a:latin typeface="DeutscheBank" panose="020B0503020202030204" pitchFamily="34" charset="0"/>
              <a:cs typeface="DeutscheBank" panose="020B0503020202030204" pitchFamily="34" charset="0"/>
            </a:endParaRPr>
          </a:p>
        </p:txBody>
      </p:sp>
    </p:spTree>
    <p:extLst>
      <p:ext uri="{BB962C8B-B14F-4D97-AF65-F5344CB8AC3E}">
        <p14:creationId xmlns:p14="http://schemas.microsoft.com/office/powerpoint/2010/main" val="126386804"/>
      </p:ext>
    </p:extLst>
  </p:cSld>
  <p:clrMapOvr>
    <a:masterClrMapping/>
  </p:clrMapOvr>
  <p:extLst>
    <p:ext uri="{DCECCB84-F9BA-43D5-87BE-67443E8EF086}">
      <p15:sldGuideLst xmlns:p15="http://schemas.microsoft.com/office/powerpoint/2012/main">
        <p15:guide id="1" orient="horz" pos="2137">
          <p15:clr>
            <a:srgbClr val="FBAE40"/>
          </p15:clr>
        </p15:guide>
        <p15:guide id="2"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5.2 dedication content">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BD00DD51-15E2-9CD7-BBDC-BA2EF8E6C668}"/>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l="5603" t="35028" r="8172" b="16471"/>
          <a:stretch>
            <a:fillRect/>
          </a:stretch>
        </p:blipFill>
        <p:spPr>
          <a:xfrm>
            <a:off x="0" y="0"/>
            <a:ext cx="12192000" cy="6858000"/>
          </a:xfrm>
          <a:prstGeom prst="rect">
            <a:avLst/>
          </a:prstGeom>
        </p:spPr>
      </p:pic>
      <p:sp>
        <p:nvSpPr>
          <p:cNvPr id="5" name="Title Placeholder 12">
            <a:extLst>
              <a:ext uri="{FF2B5EF4-FFF2-40B4-BE49-F238E27FC236}">
                <a16:creationId xmlns:a16="http://schemas.microsoft.com/office/drawing/2014/main" id="{9640929F-8E5F-5637-55F2-BA2BA82D863D}"/>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p>
            <a:r>
              <a:rPr lang="en-GB" noProof="0"/>
              <a:t>Edit title</a:t>
            </a:r>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442800" y="1376775"/>
            <a:ext cx="6821600" cy="4824000"/>
          </a:xfrm>
        </p:spPr>
        <p:txBody>
          <a:bodyPr/>
          <a:lstStyle>
            <a:lvl1pPr>
              <a:lnSpc>
                <a:spcPct val="100000"/>
              </a:lnSpc>
              <a:defRPr/>
            </a:lvl1pPr>
            <a:lvl2pPr>
              <a:lnSpc>
                <a:spcPct val="100000"/>
              </a:lnSpc>
              <a:defRPr>
                <a:solidFill>
                  <a:srgbClr val="1E2A78"/>
                </a:solidFill>
              </a:defRPr>
            </a:lvl2pPr>
            <a:lvl3pPr>
              <a:lnSpc>
                <a:spcPct val="100000"/>
              </a:lnSpc>
              <a:defRPr/>
            </a:lvl3pPr>
            <a:lvl4pPr>
              <a:lnSpc>
                <a:spcPct val="100000"/>
              </a:lnSpc>
              <a:defRPr/>
            </a:lvl4pPr>
            <a:lvl5pPr>
              <a:lnSpc>
                <a:spcPct val="100000"/>
              </a:lnSpc>
              <a:defRPr/>
            </a:lvl5pPr>
          </a:lstStyle>
          <a:p>
            <a:pPr lvl="0"/>
            <a:r>
              <a:rPr lang="en-GB" noProof="0"/>
              <a:t>Edit text or add object</a:t>
            </a:r>
          </a:p>
          <a:p>
            <a:pPr lvl="1"/>
            <a:r>
              <a:rPr lang="en-GB" noProof="0"/>
              <a:t>Second level</a:t>
            </a:r>
          </a:p>
          <a:p>
            <a:pPr lvl="2"/>
            <a:r>
              <a:rPr lang="en-GB" noProof="0"/>
              <a:t>Third level</a:t>
            </a:r>
          </a:p>
          <a:p>
            <a:pPr lvl="3"/>
            <a:r>
              <a:rPr lang="en-GB" noProof="0"/>
              <a:t>Fourth level</a:t>
            </a:r>
          </a:p>
          <a:p>
            <a:pPr lvl="4"/>
            <a:r>
              <a:rPr lang="en-GB" noProof="0"/>
              <a:t>Fifth level</a:t>
            </a:r>
          </a:p>
          <a:p>
            <a:pPr lvl="5"/>
            <a:r>
              <a:rPr lang="en-GB" noProof="0"/>
              <a:t>Footnote text</a:t>
            </a:r>
          </a:p>
          <a:p>
            <a:pPr lvl="6"/>
            <a:r>
              <a:rPr lang="en-GB" noProof="0"/>
              <a:t>Footnote text</a:t>
            </a:r>
          </a:p>
        </p:txBody>
      </p:sp>
      <p:sp>
        <p:nvSpPr>
          <p:cNvPr id="2" name="Foliennummernplatzhalter 1">
            <a:extLst>
              <a:ext uri="{FF2B5EF4-FFF2-40B4-BE49-F238E27FC236}">
                <a16:creationId xmlns:a16="http://schemas.microsoft.com/office/drawing/2014/main" id="{F17901DB-815A-1E4F-B06F-57BDD1A03D73}"/>
              </a:ext>
              <a:ext uri="{C183D7F6-B498-43B3-948B-1728B52AA6E4}">
                <adec:decorative xmlns:adec="http://schemas.microsoft.com/office/drawing/2017/decorative" val="1"/>
              </a:ext>
            </a:extLst>
          </p:cNvPr>
          <p:cNvSpPr>
            <a:spLocks noGrp="1"/>
          </p:cNvSpPr>
          <p:nvPr>
            <p:ph type="sldNum" sz="quarter" idx="11"/>
          </p:nvPr>
        </p:nvSpPr>
        <p:spPr/>
        <p:txBody>
          <a:bodyPr/>
          <a:lstStyle/>
          <a:p>
            <a:fld id="{D71DA9FD-6EF8-4CC5-AF9B-B6159B5B937C}" type="slidenum">
              <a:rPr lang="en-GB" noProof="0" smtClean="0"/>
              <a:pPr/>
              <a:t>‹Nr.›</a:t>
            </a:fld>
            <a:endParaRPr lang="en-GB" noProof="0"/>
          </a:p>
        </p:txBody>
      </p:sp>
      <p:sp>
        <p:nvSpPr>
          <p:cNvPr id="3" name="Fußzeilenplatzhalter 2">
            <a:extLst>
              <a:ext uri="{FF2B5EF4-FFF2-40B4-BE49-F238E27FC236}">
                <a16:creationId xmlns:a16="http://schemas.microsoft.com/office/drawing/2014/main" id="{72FCE701-BC67-1763-9516-C6B6E7DFCE5D}"/>
              </a:ext>
              <a:ext uri="{C183D7F6-B498-43B3-948B-1728B52AA6E4}">
                <adec:decorative xmlns:adec="http://schemas.microsoft.com/office/drawing/2017/decorative" val="1"/>
              </a:ext>
            </a:extLst>
          </p:cNvPr>
          <p:cNvSpPr>
            <a:spLocks noGrp="1"/>
          </p:cNvSpPr>
          <p:nvPr>
            <p:ph type="ftr" sz="quarter" idx="12"/>
          </p:nvPr>
        </p:nvSpPr>
        <p:spPr/>
        <p:txBody>
          <a:bodyPr/>
          <a:lstStyle/>
          <a:p>
            <a:pPr algn="l">
              <a:lnSpc>
                <a:spcPts val="1067"/>
              </a:lnSpc>
            </a:pPr>
            <a:r>
              <a:rPr lang="en-GB" noProof="0"/>
              <a:t>Date, Location, Speaker name, Name of Event</a:t>
            </a:r>
          </a:p>
        </p:txBody>
      </p:sp>
      <p:sp>
        <p:nvSpPr>
          <p:cNvPr id="6" name="Grafik 9">
            <a:extLst>
              <a:ext uri="{FF2B5EF4-FFF2-40B4-BE49-F238E27FC236}">
                <a16:creationId xmlns:a16="http://schemas.microsoft.com/office/drawing/2014/main" id="{E6668EFB-48C4-125A-F6A9-05FE6B1E94B1}"/>
              </a:ext>
              <a:ext uri="{C183D7F6-B498-43B3-948B-1728B52AA6E4}">
                <adec:decorative xmlns:adec="http://schemas.microsoft.com/office/drawing/2017/decorative" val="1"/>
              </a:ext>
            </a:extLst>
          </p:cNvPr>
          <p:cNvSpPr>
            <a:spLocks noChangeAspect="1"/>
          </p:cNvSpPr>
          <p:nvPr userDrawn="1"/>
        </p:nvSpPr>
        <p:spPr>
          <a:xfrm>
            <a:off x="11282400" y="441325"/>
            <a:ext cx="468000" cy="468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rgbClr val="1E2A78"/>
          </a:solidFill>
          <a:ln w="9525" cap="flat">
            <a:noFill/>
            <a:prstDash val="solid"/>
            <a:miter/>
          </a:ln>
        </p:spPr>
        <p:txBody>
          <a:bodyPr rtlCol="0" anchor="ctr"/>
          <a:lstStyle/>
          <a:p>
            <a:endParaRPr lang="en-GB" sz="2400" noProof="0">
              <a:latin typeface="+mn-lt"/>
              <a:cs typeface="DeutscheBank" panose="020B0503020202030204" pitchFamily="34" charset="0"/>
            </a:endParaRPr>
          </a:p>
        </p:txBody>
      </p:sp>
      <p:sp>
        <p:nvSpPr>
          <p:cNvPr id="7" name="Rechteck 6">
            <a:extLst>
              <a:ext uri="{FF2B5EF4-FFF2-40B4-BE49-F238E27FC236}">
                <a16:creationId xmlns:a16="http://schemas.microsoft.com/office/drawing/2014/main" id="{284F2FDF-5111-0B85-3C9B-687E870E750F}"/>
              </a:ext>
              <a:ext uri="{C183D7F6-B498-43B3-948B-1728B52AA6E4}">
                <adec:decorative xmlns:adec="http://schemas.microsoft.com/office/drawing/2017/decorative" val="1"/>
              </a:ext>
            </a:extLst>
          </p:cNvPr>
          <p:cNvSpPr/>
          <p:nvPr userDrawn="1"/>
        </p:nvSpPr>
        <p:spPr>
          <a:xfrm>
            <a:off x="442911" y="6416675"/>
            <a:ext cx="2412000" cy="144000"/>
          </a:xfrm>
          <a:prstGeom prst="rect">
            <a:avLst/>
          </a:prstGeom>
        </p:spPr>
        <p:txBody>
          <a:bodyPr wrap="none" lIns="0" tIns="0" rIns="0" bIns="0" anchor="t" anchorCtr="0">
            <a:noAutofit/>
          </a:bodyPr>
          <a:lstStyle/>
          <a:p>
            <a:pPr marL="0" indent="0">
              <a:lnSpc>
                <a:spcPts val="1067"/>
              </a:lnSpc>
              <a:defRPr/>
            </a:pPr>
            <a:r>
              <a:rPr lang="en-GB" sz="1000" b="1" noProof="0">
                <a:solidFill>
                  <a:srgbClr val="1E2A78"/>
                </a:solidFill>
                <a:latin typeface="+mn-lt"/>
                <a:ea typeface="DeutscheBank" panose="020B0503020202030204" pitchFamily="34" charset="0"/>
                <a:cs typeface="DeutscheBank" panose="020B0503020202030204" pitchFamily="34" charset="0"/>
              </a:rPr>
              <a:t>Deutsche Bank</a:t>
            </a:r>
            <a:r>
              <a:rPr lang="en-GB" sz="1000" noProof="0">
                <a:solidFill>
                  <a:srgbClr val="1E2A78"/>
                </a:solidFill>
                <a:latin typeface="+mn-lt"/>
                <a:ea typeface="DeutscheBank" panose="020B0503020202030204" pitchFamily="34" charset="0"/>
                <a:cs typeface="DeutscheBank" panose="020B0503020202030204" pitchFamily="34" charset="0"/>
              </a:rPr>
              <a:t> Corporate Division</a:t>
            </a:r>
          </a:p>
        </p:txBody>
      </p:sp>
    </p:spTree>
    <p:extLst>
      <p:ext uri="{BB962C8B-B14F-4D97-AF65-F5344CB8AC3E}">
        <p14:creationId xmlns:p14="http://schemas.microsoft.com/office/powerpoint/2010/main" val="3022880609"/>
      </p:ext>
    </p:extLst>
  </p:cSld>
  <p:clrMapOvr>
    <a:masterClrMapping/>
  </p:clrMapOvr>
  <p:transition>
    <p:wipe dir="r"/>
  </p:transition>
  <p:extLst>
    <p:ext uri="{DCECCB84-F9BA-43D5-87BE-67443E8EF086}">
      <p15:sldGuideLst xmlns:p15="http://schemas.microsoft.com/office/powerpoint/2012/main"/>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3.1.1 table of contents">
    <p:spTree>
      <p:nvGrpSpPr>
        <p:cNvPr id="1" name=""/>
        <p:cNvGrpSpPr/>
        <p:nvPr/>
      </p:nvGrpSpPr>
      <p:grpSpPr>
        <a:xfrm>
          <a:off x="0" y="0"/>
          <a:ext cx="0" cy="0"/>
          <a:chOff x="0" y="0"/>
          <a:chExt cx="0" cy="0"/>
        </a:xfrm>
      </p:grpSpPr>
      <p:sp>
        <p:nvSpPr>
          <p:cNvPr id="8" name="Title Placeholder 12">
            <a:extLst>
              <a:ext uri="{FF2B5EF4-FFF2-40B4-BE49-F238E27FC236}">
                <a16:creationId xmlns:a16="http://schemas.microsoft.com/office/drawing/2014/main" id="{2634F715-CC4E-834F-CC2F-C0339A94BC3F}"/>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lvl1pPr>
              <a:defRPr/>
            </a:lvl1pPr>
          </a:lstStyle>
          <a:p>
            <a:r>
              <a:rPr lang="en-GB" noProof="0" dirty="0"/>
              <a:t>Edit table of contents title</a:t>
            </a:r>
            <a:endParaRPr lang="en-GB" dirty="0"/>
          </a:p>
        </p:txBody>
      </p:sp>
      <p:sp>
        <p:nvSpPr>
          <p:cNvPr id="4" name="Textplatzhalter 3">
            <a:extLst>
              <a:ext uri="{FF2B5EF4-FFF2-40B4-BE49-F238E27FC236}">
                <a16:creationId xmlns:a16="http://schemas.microsoft.com/office/drawing/2014/main" id="{0CAC88D1-244E-446D-8A03-B95B1977963B}"/>
              </a:ext>
            </a:extLst>
          </p:cNvPr>
          <p:cNvSpPr>
            <a:spLocks noGrp="1"/>
          </p:cNvSpPr>
          <p:nvPr>
            <p:ph type="body" sz="quarter" idx="23" hasCustomPrompt="1"/>
          </p:nvPr>
        </p:nvSpPr>
        <p:spPr>
          <a:xfrm>
            <a:off x="442913" y="1376363"/>
            <a:ext cx="11304000" cy="4824412"/>
          </a:xfrm>
        </p:spPr>
        <p:txBody>
          <a:bodyPr numCol="2" spcCol="273600"/>
          <a:lstStyle>
            <a:lvl1pPr marL="359824" indent="-359824">
              <a:lnSpc>
                <a:spcPct val="100000"/>
              </a:lnSpc>
              <a:spcBef>
                <a:spcPts val="1600"/>
              </a:spcBef>
              <a:buFont typeface="+mj-lt"/>
              <a:buAutoNum type="arabicPeriod"/>
              <a:defRPr sz="1600" b="1">
                <a:solidFill>
                  <a:srgbClr val="34A6DC"/>
                </a:solidFill>
                <a:latin typeface="+mn-lt"/>
                <a:ea typeface="DeutscheBank Medium" panose="020B0603020202030204" pitchFamily="34" charset="0"/>
              </a:defRPr>
            </a:lvl1pPr>
            <a:lvl2pPr marL="720000" indent="-359824">
              <a:lnSpc>
                <a:spcPct val="100000"/>
              </a:lnSpc>
              <a:buFont typeface="+mj-lt"/>
              <a:buNone/>
              <a:tabLst>
                <a:tab pos="717533" algn="l"/>
                <a:tab pos="9567094" algn="r"/>
              </a:tabLst>
              <a:defRPr sz="1400" u="none">
                <a:solidFill>
                  <a:schemeClr val="tx1"/>
                </a:solidFill>
              </a:defRPr>
            </a:lvl2pPr>
          </a:lstStyle>
          <a:p>
            <a:pPr lvl="0"/>
            <a:r>
              <a:rPr lang="en-GB" noProof="0" dirty="0"/>
              <a:t>Chapter</a:t>
            </a:r>
          </a:p>
          <a:p>
            <a:pPr lvl="1"/>
            <a:r>
              <a:rPr lang="en-GB" noProof="0" dirty="0"/>
              <a:t>1.1	Sub-chapter	Page X</a:t>
            </a:r>
          </a:p>
          <a:p>
            <a:pPr lvl="1"/>
            <a:endParaRPr lang="en-GB" noProof="0" dirty="0"/>
          </a:p>
        </p:txBody>
      </p:sp>
      <p:sp>
        <p:nvSpPr>
          <p:cNvPr id="2" name="Foliennummernplatzhalter 1">
            <a:extLst>
              <a:ext uri="{FF2B5EF4-FFF2-40B4-BE49-F238E27FC236}">
                <a16:creationId xmlns:a16="http://schemas.microsoft.com/office/drawing/2014/main" id="{946EC60C-7F51-4682-387D-D7F196FFC969}"/>
              </a:ext>
              <a:ext uri="{C183D7F6-B498-43B3-948B-1728B52AA6E4}">
                <adec:decorative xmlns:adec="http://schemas.microsoft.com/office/drawing/2017/decorative" val="1"/>
              </a:ext>
            </a:extLst>
          </p:cNvPr>
          <p:cNvSpPr>
            <a:spLocks noGrp="1"/>
          </p:cNvSpPr>
          <p:nvPr>
            <p:ph type="sldNum" sz="quarter" idx="24"/>
          </p:nvPr>
        </p:nvSpPr>
        <p:spPr/>
        <p:txBody>
          <a:bodyPr/>
          <a:lstStyle/>
          <a:p>
            <a:fld id="{D71DA9FD-6EF8-4CC5-AF9B-B6159B5B937C}" type="slidenum">
              <a:rPr lang="en-GB" noProof="1" smtClean="0"/>
              <a:pPr/>
              <a:t>‹Nr.›</a:t>
            </a:fld>
            <a:endParaRPr lang="en-GB" noProof="1"/>
          </a:p>
        </p:txBody>
      </p:sp>
      <p:sp>
        <p:nvSpPr>
          <p:cNvPr id="3" name="Fußzeilenplatzhalter 2">
            <a:extLst>
              <a:ext uri="{FF2B5EF4-FFF2-40B4-BE49-F238E27FC236}">
                <a16:creationId xmlns:a16="http://schemas.microsoft.com/office/drawing/2014/main" id="{AFDC4D03-679B-2AA1-9714-D995513EAD3B}"/>
              </a:ext>
              <a:ext uri="{C183D7F6-B498-43B3-948B-1728B52AA6E4}">
                <adec:decorative xmlns:adec="http://schemas.microsoft.com/office/drawing/2017/decorative" val="1"/>
              </a:ext>
            </a:extLst>
          </p:cNvPr>
          <p:cNvSpPr>
            <a:spLocks noGrp="1"/>
          </p:cNvSpPr>
          <p:nvPr>
            <p:ph type="ftr" sz="quarter" idx="25"/>
          </p:nvPr>
        </p:nvSpPr>
        <p:spPr/>
        <p:txBody>
          <a:bodyPr/>
          <a:lstStyle/>
          <a:p>
            <a:pPr algn="l">
              <a:lnSpc>
                <a:spcPts val="1067"/>
              </a:lnSpc>
            </a:pPr>
            <a:r>
              <a:rPr lang="en-GB"/>
              <a:t>Date, Location, Speaker name, Name of Event</a:t>
            </a:r>
          </a:p>
        </p:txBody>
      </p:sp>
    </p:spTree>
    <p:extLst>
      <p:ext uri="{BB962C8B-B14F-4D97-AF65-F5344CB8AC3E}">
        <p14:creationId xmlns:p14="http://schemas.microsoft.com/office/powerpoint/2010/main" val="3501309281"/>
      </p:ext>
    </p:extLst>
  </p:cSld>
  <p:clrMapOvr>
    <a:masterClrMapping/>
  </p:clrMapOvr>
  <p:transition>
    <p:wipe dir="r"/>
  </p:transition>
  <p:extLst>
    <p:ext uri="{DCECCB84-F9BA-43D5-87BE-67443E8EF086}">
      <p15:sldGuideLst xmlns:p15="http://schemas.microsoft.com/office/powerpoint/2012/main">
        <p15:guide id="2" pos="3931" userDrawn="1">
          <p15:clr>
            <a:srgbClr val="FBAE40"/>
          </p15:clr>
        </p15:guide>
        <p15:guide id="3" pos="3749"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3.1.2 table of contents">
    <p:spTree>
      <p:nvGrpSpPr>
        <p:cNvPr id="1" name=""/>
        <p:cNvGrpSpPr/>
        <p:nvPr/>
      </p:nvGrpSpPr>
      <p:grpSpPr>
        <a:xfrm>
          <a:off x="0" y="0"/>
          <a:ext cx="0" cy="0"/>
          <a:chOff x="0" y="0"/>
          <a:chExt cx="0" cy="0"/>
        </a:xfrm>
      </p:grpSpPr>
      <p:sp>
        <p:nvSpPr>
          <p:cNvPr id="6" name="Title Placeholder 12">
            <a:extLst>
              <a:ext uri="{FF2B5EF4-FFF2-40B4-BE49-F238E27FC236}">
                <a16:creationId xmlns:a16="http://schemas.microsoft.com/office/drawing/2014/main" id="{BF2C62E0-7245-BA85-4683-48199EADB770}"/>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lvl1pPr>
              <a:defRPr/>
            </a:lvl1pPr>
          </a:lstStyle>
          <a:p>
            <a:r>
              <a:rPr lang="en-GB" noProof="0" dirty="0"/>
              <a:t>Edit table of contents title</a:t>
            </a:r>
            <a:endParaRPr lang="en-GB" dirty="0"/>
          </a:p>
        </p:txBody>
      </p:sp>
      <p:sp>
        <p:nvSpPr>
          <p:cNvPr id="4" name="Textplatzhalter 3">
            <a:extLst>
              <a:ext uri="{FF2B5EF4-FFF2-40B4-BE49-F238E27FC236}">
                <a16:creationId xmlns:a16="http://schemas.microsoft.com/office/drawing/2014/main" id="{0CAC88D1-244E-446D-8A03-B95B1977963B}"/>
              </a:ext>
            </a:extLst>
          </p:cNvPr>
          <p:cNvSpPr>
            <a:spLocks noGrp="1"/>
          </p:cNvSpPr>
          <p:nvPr>
            <p:ph type="body" sz="quarter" idx="23" hasCustomPrompt="1"/>
          </p:nvPr>
        </p:nvSpPr>
        <p:spPr>
          <a:xfrm>
            <a:off x="442913" y="1376363"/>
            <a:ext cx="11304000" cy="4824412"/>
          </a:xfrm>
        </p:spPr>
        <p:txBody>
          <a:bodyPr numCol="2" spcCol="273600"/>
          <a:lstStyle>
            <a:lvl1pPr marL="360000" indent="-360000">
              <a:lnSpc>
                <a:spcPct val="100000"/>
              </a:lnSpc>
              <a:spcBef>
                <a:spcPts val="1600"/>
              </a:spcBef>
              <a:buFont typeface="+mj-lt"/>
              <a:buAutoNum type="arabicPeriod"/>
              <a:defRPr sz="1600" b="1">
                <a:solidFill>
                  <a:srgbClr val="34A6DC"/>
                </a:solidFill>
                <a:latin typeface="+mn-lt"/>
                <a:ea typeface="DeutscheBank Medium" panose="020B0603020202030204" pitchFamily="34" charset="0"/>
              </a:defRPr>
            </a:lvl1pPr>
            <a:lvl2pPr marL="720000" indent="-360000">
              <a:lnSpc>
                <a:spcPct val="100000"/>
              </a:lnSpc>
              <a:buFont typeface="+mj-lt"/>
              <a:buNone/>
              <a:tabLst>
                <a:tab pos="9567094" algn="r"/>
              </a:tabLst>
              <a:defRPr sz="1100" u="none">
                <a:solidFill>
                  <a:schemeClr val="tx1"/>
                </a:solidFill>
              </a:defRPr>
            </a:lvl2pPr>
            <a:lvl3pPr marL="720000" indent="0">
              <a:buNone/>
              <a:defRPr sz="1100">
                <a:solidFill>
                  <a:schemeClr val="tx1"/>
                </a:solidFill>
              </a:defRPr>
            </a:lvl3pPr>
            <a:lvl4pPr marL="358775" indent="0" algn="just">
              <a:buNone/>
              <a:defRPr sz="1100" u="none">
                <a:solidFill>
                  <a:srgbClr val="34A6DC"/>
                </a:solidFill>
              </a:defRPr>
            </a:lvl4pPr>
          </a:lstStyle>
          <a:p>
            <a:pPr lvl="0"/>
            <a:r>
              <a:rPr lang="en-GB" noProof="0" dirty="0"/>
              <a:t>Chapter</a:t>
            </a:r>
          </a:p>
          <a:p>
            <a:pPr lvl="1"/>
            <a:r>
              <a:rPr lang="en-GB" noProof="0" dirty="0"/>
              <a:t>1.1	Sub-chapter	Page X</a:t>
            </a:r>
          </a:p>
          <a:p>
            <a:pPr lvl="2"/>
            <a:r>
              <a:rPr lang="en-GB" noProof="0" dirty="0"/>
              <a:t>Sub-chapter details</a:t>
            </a:r>
          </a:p>
          <a:p>
            <a:pPr lvl="3"/>
            <a:r>
              <a:rPr lang="en-GB" noProof="0" dirty="0"/>
              <a:t>_______________________________________________________________________________</a:t>
            </a:r>
          </a:p>
        </p:txBody>
      </p:sp>
      <p:sp>
        <p:nvSpPr>
          <p:cNvPr id="2" name="Foliennummernplatzhalter 1">
            <a:extLst>
              <a:ext uri="{FF2B5EF4-FFF2-40B4-BE49-F238E27FC236}">
                <a16:creationId xmlns:a16="http://schemas.microsoft.com/office/drawing/2014/main" id="{43147C25-0E94-4A77-CDC8-0F19C5E108C9}"/>
              </a:ext>
              <a:ext uri="{C183D7F6-B498-43B3-948B-1728B52AA6E4}">
                <adec:decorative xmlns:adec="http://schemas.microsoft.com/office/drawing/2017/decorative" val="1"/>
              </a:ext>
            </a:extLst>
          </p:cNvPr>
          <p:cNvSpPr>
            <a:spLocks noGrp="1"/>
          </p:cNvSpPr>
          <p:nvPr>
            <p:ph type="sldNum" sz="quarter" idx="24"/>
          </p:nvPr>
        </p:nvSpPr>
        <p:spPr/>
        <p:txBody>
          <a:bodyPr/>
          <a:lstStyle/>
          <a:p>
            <a:fld id="{D71DA9FD-6EF8-4CC5-AF9B-B6159B5B937C}" type="slidenum">
              <a:rPr lang="en-GB" noProof="1" smtClean="0"/>
              <a:pPr/>
              <a:t>‹Nr.›</a:t>
            </a:fld>
            <a:endParaRPr lang="en-GB" noProof="1"/>
          </a:p>
        </p:txBody>
      </p:sp>
      <p:sp>
        <p:nvSpPr>
          <p:cNvPr id="3" name="Fußzeilenplatzhalter 2">
            <a:extLst>
              <a:ext uri="{FF2B5EF4-FFF2-40B4-BE49-F238E27FC236}">
                <a16:creationId xmlns:a16="http://schemas.microsoft.com/office/drawing/2014/main" id="{7D85EF23-A4DC-8F87-1C9B-9FADE6F8E31D}"/>
              </a:ext>
              <a:ext uri="{C183D7F6-B498-43B3-948B-1728B52AA6E4}">
                <adec:decorative xmlns:adec="http://schemas.microsoft.com/office/drawing/2017/decorative" val="1"/>
              </a:ext>
            </a:extLst>
          </p:cNvPr>
          <p:cNvSpPr>
            <a:spLocks noGrp="1"/>
          </p:cNvSpPr>
          <p:nvPr>
            <p:ph type="ftr" sz="quarter" idx="25"/>
          </p:nvPr>
        </p:nvSpPr>
        <p:spPr/>
        <p:txBody>
          <a:bodyPr/>
          <a:lstStyle/>
          <a:p>
            <a:pPr algn="l">
              <a:lnSpc>
                <a:spcPts val="1067"/>
              </a:lnSpc>
            </a:pPr>
            <a:r>
              <a:rPr lang="en-GB"/>
              <a:t>Date, Location, Speaker name, Name of Event</a:t>
            </a:r>
          </a:p>
        </p:txBody>
      </p:sp>
    </p:spTree>
    <p:extLst>
      <p:ext uri="{BB962C8B-B14F-4D97-AF65-F5344CB8AC3E}">
        <p14:creationId xmlns:p14="http://schemas.microsoft.com/office/powerpoint/2010/main" val="3497505656"/>
      </p:ext>
    </p:extLst>
  </p:cSld>
  <p:clrMapOvr>
    <a:masterClrMapping/>
  </p:clrMapOvr>
  <p:transition>
    <p:wipe dir="r"/>
  </p:transition>
  <p:extLst>
    <p:ext uri="{DCECCB84-F9BA-43D5-87BE-67443E8EF086}">
      <p15:sldGuideLst xmlns:p15="http://schemas.microsoft.com/office/powerpoint/2012/main">
        <p15:guide id="2" pos="3749" userDrawn="1">
          <p15:clr>
            <a:srgbClr val="FBAE40"/>
          </p15:clr>
        </p15:guide>
        <p15:guide id="3" pos="3931"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3.2.1 content with 1 column">
    <p:spTree>
      <p:nvGrpSpPr>
        <p:cNvPr id="1" name=""/>
        <p:cNvGrpSpPr/>
        <p:nvPr/>
      </p:nvGrpSpPr>
      <p:grpSpPr>
        <a:xfrm>
          <a:off x="0" y="0"/>
          <a:ext cx="0" cy="0"/>
          <a:chOff x="0" y="0"/>
          <a:chExt cx="0" cy="0"/>
        </a:xfrm>
      </p:grpSpPr>
      <p:sp>
        <p:nvSpPr>
          <p:cNvPr id="5" name="Title Placeholder 12">
            <a:extLst>
              <a:ext uri="{FF2B5EF4-FFF2-40B4-BE49-F238E27FC236}">
                <a16:creationId xmlns:a16="http://schemas.microsoft.com/office/drawing/2014/main" id="{9640929F-8E5F-5637-55F2-BA2BA82D863D}"/>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442800" y="1376775"/>
            <a:ext cx="11304000" cy="4824000"/>
          </a:xfrm>
        </p:spPr>
        <p:txBody>
          <a:bodyPr/>
          <a:lstStyle>
            <a:lvl1pPr>
              <a:lnSpc>
                <a:spcPct val="100000"/>
              </a:lnSpc>
              <a:defRPr/>
            </a:lvl1pPr>
            <a:lvl2pPr>
              <a:lnSpc>
                <a:spcPct val="100000"/>
              </a:lnSpc>
              <a:defRPr>
                <a:solidFill>
                  <a:srgbClr val="34A6DC"/>
                </a:solidFill>
              </a:defRPr>
            </a:lvl2pPr>
            <a:lvl3pPr>
              <a:lnSpc>
                <a:spcPct val="100000"/>
              </a:lnSpc>
              <a:defRPr/>
            </a:lvl3pPr>
            <a:lvl4pPr>
              <a:lnSpc>
                <a:spcPct val="100000"/>
              </a:lnSpc>
              <a:defRPr/>
            </a:lvl4pPr>
            <a:lvl5pPr>
              <a:lnSpc>
                <a:spcPct val="100000"/>
              </a:lnSpc>
              <a:defRPr/>
            </a:lvl5pPr>
          </a:lstStyle>
          <a:p>
            <a:pPr lvl="0"/>
            <a:r>
              <a:rPr lang="en-GB" noProof="0" dirty="0"/>
              <a:t>Edit text or add content element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Disclaimer text</a:t>
            </a:r>
          </a:p>
          <a:p>
            <a:pPr lvl="6"/>
            <a:r>
              <a:rPr lang="en-GB" noProof="0" dirty="0"/>
              <a:t>Disclaimer text</a:t>
            </a:r>
          </a:p>
        </p:txBody>
      </p:sp>
      <p:sp>
        <p:nvSpPr>
          <p:cNvPr id="2" name="Foliennummernplatzhalter 1">
            <a:extLst>
              <a:ext uri="{FF2B5EF4-FFF2-40B4-BE49-F238E27FC236}">
                <a16:creationId xmlns:a16="http://schemas.microsoft.com/office/drawing/2014/main" id="{6DFDC593-28FA-25FD-C3CA-4A0C167F0A3F}"/>
              </a:ext>
              <a:ext uri="{C183D7F6-B498-43B3-948B-1728B52AA6E4}">
                <adec:decorative xmlns:adec="http://schemas.microsoft.com/office/drawing/2017/decorative" val="1"/>
              </a:ext>
            </a:extLst>
          </p:cNvPr>
          <p:cNvSpPr>
            <a:spLocks noGrp="1"/>
          </p:cNvSpPr>
          <p:nvPr>
            <p:ph type="sldNum" sz="quarter" idx="11"/>
          </p:nvPr>
        </p:nvSpPr>
        <p:spPr/>
        <p:txBody>
          <a:bodyPr/>
          <a:lstStyle/>
          <a:p>
            <a:fld id="{D71DA9FD-6EF8-4CC5-AF9B-B6159B5B937C}" type="slidenum">
              <a:rPr lang="en-GB" noProof="1" smtClean="0"/>
              <a:pPr/>
              <a:t>‹Nr.›</a:t>
            </a:fld>
            <a:endParaRPr lang="en-GB" noProof="1"/>
          </a:p>
        </p:txBody>
      </p:sp>
      <p:sp>
        <p:nvSpPr>
          <p:cNvPr id="3" name="Fußzeilenplatzhalter 2">
            <a:extLst>
              <a:ext uri="{FF2B5EF4-FFF2-40B4-BE49-F238E27FC236}">
                <a16:creationId xmlns:a16="http://schemas.microsoft.com/office/drawing/2014/main" id="{9CD7E677-F002-9742-7044-D7A2EA3698E4}"/>
              </a:ext>
              <a:ext uri="{C183D7F6-B498-43B3-948B-1728B52AA6E4}">
                <adec:decorative xmlns:adec="http://schemas.microsoft.com/office/drawing/2017/decorative" val="1"/>
              </a:ext>
            </a:extLst>
          </p:cNvPr>
          <p:cNvSpPr>
            <a:spLocks noGrp="1"/>
          </p:cNvSpPr>
          <p:nvPr>
            <p:ph type="ftr" sz="quarter" idx="12"/>
          </p:nvPr>
        </p:nvSpPr>
        <p:spPr/>
        <p:txBody>
          <a:bodyPr/>
          <a:lstStyle/>
          <a:p>
            <a:pPr algn="l">
              <a:lnSpc>
                <a:spcPts val="1067"/>
              </a:lnSpc>
            </a:pPr>
            <a:r>
              <a:rPr lang="en-GB"/>
              <a:t>Date, Location, Speaker name, Name of Event</a:t>
            </a:r>
          </a:p>
        </p:txBody>
      </p:sp>
    </p:spTree>
    <p:extLst>
      <p:ext uri="{BB962C8B-B14F-4D97-AF65-F5344CB8AC3E}">
        <p14:creationId xmlns:p14="http://schemas.microsoft.com/office/powerpoint/2010/main" val="3771570003"/>
      </p:ext>
    </p:extLst>
  </p:cSld>
  <p:clrMapOvr>
    <a:masterClrMapping/>
  </p:clrMapOvr>
  <p:transition>
    <p:wipe dir="r"/>
  </p:transition>
  <p:extLst>
    <p:ext uri="{DCECCB84-F9BA-43D5-87BE-67443E8EF086}">
      <p15:sldGuideLst xmlns:p15="http://schemas.microsoft.com/office/powerpoint/2012/main"/>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3.2.2 content with 2 columns">
    <p:spTree>
      <p:nvGrpSpPr>
        <p:cNvPr id="1" name=""/>
        <p:cNvGrpSpPr/>
        <p:nvPr/>
      </p:nvGrpSpPr>
      <p:grpSpPr>
        <a:xfrm>
          <a:off x="0" y="0"/>
          <a:ext cx="0" cy="0"/>
          <a:chOff x="0" y="0"/>
          <a:chExt cx="0" cy="0"/>
        </a:xfrm>
      </p:grpSpPr>
      <p:sp>
        <p:nvSpPr>
          <p:cNvPr id="7" name="Title Placeholder 12">
            <a:extLst>
              <a:ext uri="{FF2B5EF4-FFF2-40B4-BE49-F238E27FC236}">
                <a16:creationId xmlns:a16="http://schemas.microsoft.com/office/drawing/2014/main" id="{BD5E0A89-8748-D2DF-7D8C-3A9579085791}"/>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442800" y="1375200"/>
            <a:ext cx="5544000" cy="4824000"/>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content element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Disclaimer text</a:t>
            </a:r>
          </a:p>
          <a:p>
            <a:pPr lvl="6"/>
            <a:r>
              <a:rPr lang="en-GB" noProof="0" dirty="0"/>
              <a:t>Disclaimer text</a:t>
            </a:r>
          </a:p>
        </p:txBody>
      </p:sp>
      <p:sp>
        <p:nvSpPr>
          <p:cNvPr id="2" name="Inhaltsplatzhalter 13">
            <a:extLst>
              <a:ext uri="{FF2B5EF4-FFF2-40B4-BE49-F238E27FC236}">
                <a16:creationId xmlns:a16="http://schemas.microsoft.com/office/drawing/2014/main" id="{54D13192-5D33-EA9A-E52F-CF35A0371181}"/>
              </a:ext>
            </a:extLst>
          </p:cNvPr>
          <p:cNvSpPr>
            <a:spLocks noGrp="1"/>
          </p:cNvSpPr>
          <p:nvPr>
            <p:ph sz="quarter" idx="11" hasCustomPrompt="1"/>
          </p:nvPr>
        </p:nvSpPr>
        <p:spPr>
          <a:xfrm>
            <a:off x="6202800" y="1376775"/>
            <a:ext cx="5544000" cy="4824000"/>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content element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Disclaimer text</a:t>
            </a:r>
          </a:p>
          <a:p>
            <a:pPr lvl="6"/>
            <a:r>
              <a:rPr lang="en-GB" noProof="0" dirty="0"/>
              <a:t>Disclaimer text</a:t>
            </a:r>
          </a:p>
        </p:txBody>
      </p:sp>
      <p:sp>
        <p:nvSpPr>
          <p:cNvPr id="3" name="Foliennummernplatzhalter 2">
            <a:extLst>
              <a:ext uri="{FF2B5EF4-FFF2-40B4-BE49-F238E27FC236}">
                <a16:creationId xmlns:a16="http://schemas.microsoft.com/office/drawing/2014/main" id="{071E9B75-2A0C-321B-FF26-5134334EBC0B}"/>
              </a:ext>
              <a:ext uri="{C183D7F6-B498-43B3-948B-1728B52AA6E4}">
                <adec:decorative xmlns:adec="http://schemas.microsoft.com/office/drawing/2017/decorative" val="1"/>
              </a:ext>
            </a:extLst>
          </p:cNvPr>
          <p:cNvSpPr>
            <a:spLocks noGrp="1"/>
          </p:cNvSpPr>
          <p:nvPr>
            <p:ph type="sldNum" sz="quarter" idx="12"/>
          </p:nvPr>
        </p:nvSpPr>
        <p:spPr/>
        <p:txBody>
          <a:bodyPr/>
          <a:lstStyle/>
          <a:p>
            <a:fld id="{D71DA9FD-6EF8-4CC5-AF9B-B6159B5B937C}" type="slidenum">
              <a:rPr lang="en-GB" noProof="1" smtClean="0"/>
              <a:pPr/>
              <a:t>‹Nr.›</a:t>
            </a:fld>
            <a:endParaRPr lang="en-GB" noProof="1"/>
          </a:p>
        </p:txBody>
      </p:sp>
      <p:sp>
        <p:nvSpPr>
          <p:cNvPr id="4" name="Fußzeilenplatzhalter 3">
            <a:extLst>
              <a:ext uri="{FF2B5EF4-FFF2-40B4-BE49-F238E27FC236}">
                <a16:creationId xmlns:a16="http://schemas.microsoft.com/office/drawing/2014/main" id="{3E650F57-8959-108D-3FB3-2D7F5B77B0D7}"/>
              </a:ext>
            </a:extLst>
          </p:cNvPr>
          <p:cNvSpPr>
            <a:spLocks noGrp="1"/>
          </p:cNvSpPr>
          <p:nvPr>
            <p:ph type="ftr" sz="quarter" idx="13"/>
          </p:nvPr>
        </p:nvSpPr>
        <p:spPr/>
        <p:txBody>
          <a:bodyPr/>
          <a:lstStyle/>
          <a:p>
            <a:pPr algn="l">
              <a:lnSpc>
                <a:spcPts val="1067"/>
              </a:lnSpc>
            </a:pPr>
            <a:r>
              <a:rPr lang="en-GB"/>
              <a:t>Date, Location, Speaker name, Name of Event</a:t>
            </a:r>
          </a:p>
        </p:txBody>
      </p:sp>
    </p:spTree>
    <p:extLst>
      <p:ext uri="{BB962C8B-B14F-4D97-AF65-F5344CB8AC3E}">
        <p14:creationId xmlns:p14="http://schemas.microsoft.com/office/powerpoint/2010/main" val="2026440852"/>
      </p:ext>
    </p:extLst>
  </p:cSld>
  <p:clrMapOvr>
    <a:masterClrMapping/>
  </p:clrMapOvr>
  <p:transition>
    <p:wipe dir="r"/>
  </p:transition>
  <p:extLst>
    <p:ext uri="{DCECCB84-F9BA-43D5-87BE-67443E8EF086}">
      <p15:sldGuideLst xmlns:p15="http://schemas.microsoft.com/office/powerpoint/2012/main">
        <p15:guide id="1" pos="3908" userDrawn="1">
          <p15:clr>
            <a:srgbClr val="FBAE40"/>
          </p15:clr>
        </p15:guide>
        <p15:guide id="2" pos="3772"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3.2.3 content with 3 columns">
    <p:spTree>
      <p:nvGrpSpPr>
        <p:cNvPr id="1" name=""/>
        <p:cNvGrpSpPr/>
        <p:nvPr/>
      </p:nvGrpSpPr>
      <p:grpSpPr>
        <a:xfrm>
          <a:off x="0" y="0"/>
          <a:ext cx="0" cy="0"/>
          <a:chOff x="0" y="0"/>
          <a:chExt cx="0" cy="0"/>
        </a:xfrm>
      </p:grpSpPr>
      <p:sp>
        <p:nvSpPr>
          <p:cNvPr id="5" name="Title Placeholder 12">
            <a:extLst>
              <a:ext uri="{FF2B5EF4-FFF2-40B4-BE49-F238E27FC236}">
                <a16:creationId xmlns:a16="http://schemas.microsoft.com/office/drawing/2014/main" id="{AAEA86B8-DA77-DA29-8D8E-3132E6D1795F}"/>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442799" y="1376363"/>
            <a:ext cx="3636000" cy="4824412"/>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content element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Disclaimer text</a:t>
            </a:r>
          </a:p>
          <a:p>
            <a:pPr lvl="6"/>
            <a:r>
              <a:rPr lang="en-GB" noProof="0" dirty="0"/>
              <a:t>Disclaimer text</a:t>
            </a:r>
          </a:p>
        </p:txBody>
      </p:sp>
      <p:sp>
        <p:nvSpPr>
          <p:cNvPr id="8" name="Inhaltsplatzhalter 13">
            <a:extLst>
              <a:ext uri="{FF2B5EF4-FFF2-40B4-BE49-F238E27FC236}">
                <a16:creationId xmlns:a16="http://schemas.microsoft.com/office/drawing/2014/main" id="{D34283E4-4B00-A561-763D-DF6E3E9A881D}"/>
              </a:ext>
            </a:extLst>
          </p:cNvPr>
          <p:cNvSpPr>
            <a:spLocks noGrp="1"/>
          </p:cNvSpPr>
          <p:nvPr>
            <p:ph sz="quarter" idx="11" hasCustomPrompt="1"/>
          </p:nvPr>
        </p:nvSpPr>
        <p:spPr>
          <a:xfrm>
            <a:off x="4276799" y="1376363"/>
            <a:ext cx="3636000" cy="4824412"/>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content element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Disclaimer text</a:t>
            </a:r>
          </a:p>
          <a:p>
            <a:pPr lvl="6"/>
            <a:r>
              <a:rPr lang="en-GB" noProof="0" dirty="0"/>
              <a:t>Disclaimer text</a:t>
            </a:r>
          </a:p>
        </p:txBody>
      </p:sp>
      <p:sp>
        <p:nvSpPr>
          <p:cNvPr id="9" name="Inhaltsplatzhalter 13">
            <a:extLst>
              <a:ext uri="{FF2B5EF4-FFF2-40B4-BE49-F238E27FC236}">
                <a16:creationId xmlns:a16="http://schemas.microsoft.com/office/drawing/2014/main" id="{9A947CA2-EC95-FB51-AA32-495DF9A8C932}"/>
              </a:ext>
            </a:extLst>
          </p:cNvPr>
          <p:cNvSpPr>
            <a:spLocks noGrp="1"/>
          </p:cNvSpPr>
          <p:nvPr>
            <p:ph sz="quarter" idx="12" hasCustomPrompt="1"/>
          </p:nvPr>
        </p:nvSpPr>
        <p:spPr>
          <a:xfrm>
            <a:off x="8110800" y="1375200"/>
            <a:ext cx="3636000" cy="4824412"/>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content element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Disclaimer text</a:t>
            </a:r>
          </a:p>
          <a:p>
            <a:pPr lvl="6"/>
            <a:r>
              <a:rPr lang="en-GB" noProof="0" dirty="0"/>
              <a:t>Disclaimer text</a:t>
            </a:r>
          </a:p>
        </p:txBody>
      </p:sp>
      <p:sp>
        <p:nvSpPr>
          <p:cNvPr id="3" name="Foliennummernplatzhalter 2">
            <a:extLst>
              <a:ext uri="{FF2B5EF4-FFF2-40B4-BE49-F238E27FC236}">
                <a16:creationId xmlns:a16="http://schemas.microsoft.com/office/drawing/2014/main" id="{831F53A8-AAF0-1272-0998-42FFBE7997D4}"/>
              </a:ext>
              <a:ext uri="{C183D7F6-B498-43B3-948B-1728B52AA6E4}">
                <adec:decorative xmlns:adec="http://schemas.microsoft.com/office/drawing/2017/decorative" val="1"/>
              </a:ext>
            </a:extLst>
          </p:cNvPr>
          <p:cNvSpPr>
            <a:spLocks noGrp="1"/>
          </p:cNvSpPr>
          <p:nvPr>
            <p:ph type="sldNum" sz="quarter" idx="13"/>
          </p:nvPr>
        </p:nvSpPr>
        <p:spPr/>
        <p:txBody>
          <a:bodyPr/>
          <a:lstStyle/>
          <a:p>
            <a:fld id="{D71DA9FD-6EF8-4CC5-AF9B-B6159B5B937C}" type="slidenum">
              <a:rPr lang="en-GB" noProof="1" smtClean="0"/>
              <a:pPr/>
              <a:t>‹Nr.›</a:t>
            </a:fld>
            <a:endParaRPr lang="en-GB" noProof="1"/>
          </a:p>
        </p:txBody>
      </p:sp>
      <p:sp>
        <p:nvSpPr>
          <p:cNvPr id="2" name="Fußzeilenplatzhalter 1">
            <a:extLst>
              <a:ext uri="{FF2B5EF4-FFF2-40B4-BE49-F238E27FC236}">
                <a16:creationId xmlns:a16="http://schemas.microsoft.com/office/drawing/2014/main" id="{8FF5C737-B416-DEAC-3CFF-C452B287C9C2}"/>
              </a:ext>
              <a:ext uri="{C183D7F6-B498-43B3-948B-1728B52AA6E4}">
                <adec:decorative xmlns:adec="http://schemas.microsoft.com/office/drawing/2017/decorative" val="1"/>
              </a:ext>
            </a:extLst>
          </p:cNvPr>
          <p:cNvSpPr>
            <a:spLocks noGrp="1"/>
          </p:cNvSpPr>
          <p:nvPr>
            <p:ph type="ftr" sz="quarter" idx="14"/>
          </p:nvPr>
        </p:nvSpPr>
        <p:spPr/>
        <p:txBody>
          <a:bodyPr/>
          <a:lstStyle/>
          <a:p>
            <a:pPr algn="l">
              <a:lnSpc>
                <a:spcPts val="1067"/>
              </a:lnSpc>
            </a:pPr>
            <a:r>
              <a:rPr lang="en-GB"/>
              <a:t>Date, Location, Speaker name, Name of Event</a:t>
            </a:r>
          </a:p>
        </p:txBody>
      </p:sp>
    </p:spTree>
    <p:extLst>
      <p:ext uri="{BB962C8B-B14F-4D97-AF65-F5344CB8AC3E}">
        <p14:creationId xmlns:p14="http://schemas.microsoft.com/office/powerpoint/2010/main" val="1985794677"/>
      </p:ext>
    </p:extLst>
  </p:cSld>
  <p:clrMapOvr>
    <a:masterClrMapping/>
  </p:clrMapOvr>
  <p:transition>
    <p:wipe dir="r"/>
  </p:transition>
  <p:extLst>
    <p:ext uri="{DCECCB84-F9BA-43D5-87BE-67443E8EF086}">
      <p15:sldGuideLst xmlns:p15="http://schemas.microsoft.com/office/powerpoint/2012/main">
        <p15:guide id="1" pos="2570" userDrawn="1">
          <p15:clr>
            <a:srgbClr val="FBAE40"/>
          </p15:clr>
        </p15:guide>
        <p15:guide id="2" pos="2695" userDrawn="1">
          <p15:clr>
            <a:srgbClr val="FBAE40"/>
          </p15:clr>
        </p15:guide>
        <p15:guide id="3" pos="4986" userDrawn="1">
          <p15:clr>
            <a:srgbClr val="FBAE40"/>
          </p15:clr>
        </p15:guide>
        <p15:guide id="4" pos="5110"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3.2.4 content with 4 columns">
    <p:spTree>
      <p:nvGrpSpPr>
        <p:cNvPr id="1" name=""/>
        <p:cNvGrpSpPr/>
        <p:nvPr/>
      </p:nvGrpSpPr>
      <p:grpSpPr>
        <a:xfrm>
          <a:off x="0" y="0"/>
          <a:ext cx="0" cy="0"/>
          <a:chOff x="0" y="0"/>
          <a:chExt cx="0" cy="0"/>
        </a:xfrm>
      </p:grpSpPr>
      <p:sp>
        <p:nvSpPr>
          <p:cNvPr id="5" name="Title Placeholder 12">
            <a:extLst>
              <a:ext uri="{FF2B5EF4-FFF2-40B4-BE49-F238E27FC236}">
                <a16:creationId xmlns:a16="http://schemas.microsoft.com/office/drawing/2014/main" id="{AAEA86B8-DA77-DA29-8D8E-3132E6D1795F}"/>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442798" y="1376363"/>
            <a:ext cx="2700000" cy="4824412"/>
          </a:xfrm>
        </p:spPr>
        <p:txBody>
          <a:bodyPr/>
          <a:lstStyle>
            <a:lvl1pPr>
              <a:lnSpc>
                <a:spcPct val="100000"/>
              </a:lnSpc>
              <a:defRPr sz="1600">
                <a:solidFill>
                  <a:schemeClr val="tx1"/>
                </a:solidFill>
              </a:defRPr>
            </a:lvl1pPr>
            <a:lvl2pPr>
              <a:lnSpc>
                <a:spcPct val="100000"/>
              </a:lnSpc>
              <a:defRPr sz="1200">
                <a:solidFill>
                  <a:schemeClr val="tx1"/>
                </a:solidFill>
              </a:defRPr>
            </a:lvl2pPr>
            <a:lvl3pPr>
              <a:lnSpc>
                <a:spcPct val="100000"/>
              </a:lnSpc>
              <a:defRPr sz="1200">
                <a:solidFill>
                  <a:schemeClr val="tx1"/>
                </a:solidFill>
              </a:defRPr>
            </a:lvl3pPr>
            <a:lvl4pPr>
              <a:lnSpc>
                <a:spcPct val="100000"/>
              </a:lnSpc>
              <a:defRPr sz="1000">
                <a:solidFill>
                  <a:schemeClr val="tx1"/>
                </a:solidFill>
              </a:defRPr>
            </a:lvl4pPr>
            <a:lvl5pPr>
              <a:lnSpc>
                <a:spcPct val="100000"/>
              </a:lnSpc>
              <a:defRPr sz="800">
                <a:solidFill>
                  <a:schemeClr val="tx1"/>
                </a:solidFill>
              </a:defRPr>
            </a:lvl5pPr>
            <a:lvl6pPr>
              <a:defRPr>
                <a:solidFill>
                  <a:schemeClr val="tx1"/>
                </a:solidFill>
              </a:defRPr>
            </a:lvl6pPr>
            <a:lvl7pPr>
              <a:defRPr>
                <a:solidFill>
                  <a:schemeClr val="tx1"/>
                </a:solidFill>
              </a:defRPr>
            </a:lvl7pPr>
          </a:lstStyle>
          <a:p>
            <a:pPr lvl="0"/>
            <a:r>
              <a:rPr lang="en-GB" noProof="0" dirty="0"/>
              <a:t>Edit text or add element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Disclaimer text</a:t>
            </a:r>
          </a:p>
          <a:p>
            <a:pPr lvl="6"/>
            <a:r>
              <a:rPr lang="en-GB" noProof="0" dirty="0"/>
              <a:t>Disclaimer text</a:t>
            </a:r>
          </a:p>
        </p:txBody>
      </p:sp>
      <p:sp>
        <p:nvSpPr>
          <p:cNvPr id="3" name="Inhaltsplatzhalter 13">
            <a:extLst>
              <a:ext uri="{FF2B5EF4-FFF2-40B4-BE49-F238E27FC236}">
                <a16:creationId xmlns:a16="http://schemas.microsoft.com/office/drawing/2014/main" id="{00B870EA-5630-51E8-AFE3-51FF28A79089}"/>
              </a:ext>
            </a:extLst>
          </p:cNvPr>
          <p:cNvSpPr>
            <a:spLocks noGrp="1"/>
          </p:cNvSpPr>
          <p:nvPr>
            <p:ph sz="quarter" idx="11" hasCustomPrompt="1"/>
          </p:nvPr>
        </p:nvSpPr>
        <p:spPr>
          <a:xfrm>
            <a:off x="3310799" y="1376363"/>
            <a:ext cx="2700000" cy="4824412"/>
          </a:xfrm>
        </p:spPr>
        <p:txBody>
          <a:bodyPr/>
          <a:lstStyle>
            <a:lvl1pPr>
              <a:lnSpc>
                <a:spcPct val="100000"/>
              </a:lnSpc>
              <a:defRPr>
                <a:solidFill>
                  <a:schemeClr val="tx1"/>
                </a:solidFill>
              </a:defRPr>
            </a:lvl1pPr>
            <a:lvl2pPr>
              <a:lnSpc>
                <a:spcPct val="100000"/>
              </a:lnSpc>
              <a:defRPr sz="1200">
                <a:solidFill>
                  <a:schemeClr val="tx1"/>
                </a:solidFill>
              </a:defRPr>
            </a:lvl2pPr>
            <a:lvl3pPr>
              <a:lnSpc>
                <a:spcPct val="100000"/>
              </a:lnSpc>
              <a:defRPr sz="1200">
                <a:solidFill>
                  <a:schemeClr val="tx1"/>
                </a:solidFill>
              </a:defRPr>
            </a:lvl3pPr>
            <a:lvl4pPr>
              <a:lnSpc>
                <a:spcPct val="100000"/>
              </a:lnSpc>
              <a:defRPr sz="1000">
                <a:solidFill>
                  <a:schemeClr val="tx1"/>
                </a:solidFill>
              </a:defRPr>
            </a:lvl4pPr>
            <a:lvl5pPr>
              <a:lnSpc>
                <a:spcPct val="100000"/>
              </a:lnSpc>
              <a:defRPr sz="800">
                <a:solidFill>
                  <a:schemeClr val="tx1"/>
                </a:solidFill>
              </a:defRPr>
            </a:lvl5pPr>
            <a:lvl6pPr>
              <a:defRPr>
                <a:solidFill>
                  <a:schemeClr val="tx1"/>
                </a:solidFill>
              </a:defRPr>
            </a:lvl6pPr>
            <a:lvl7pPr>
              <a:defRPr>
                <a:solidFill>
                  <a:schemeClr val="tx1"/>
                </a:solidFill>
              </a:defRPr>
            </a:lvl7pPr>
          </a:lstStyle>
          <a:p>
            <a:pPr lvl="0"/>
            <a:r>
              <a:rPr lang="en-GB" noProof="0" dirty="0"/>
              <a:t>Edit text or add element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Disclaimer text</a:t>
            </a:r>
          </a:p>
          <a:p>
            <a:pPr lvl="6"/>
            <a:r>
              <a:rPr lang="en-GB" noProof="0" dirty="0"/>
              <a:t>Disclaimer text</a:t>
            </a:r>
          </a:p>
        </p:txBody>
      </p:sp>
      <p:sp>
        <p:nvSpPr>
          <p:cNvPr id="4" name="Inhaltsplatzhalter 13">
            <a:extLst>
              <a:ext uri="{FF2B5EF4-FFF2-40B4-BE49-F238E27FC236}">
                <a16:creationId xmlns:a16="http://schemas.microsoft.com/office/drawing/2014/main" id="{B6F8313C-929F-7F67-1878-4D35B0A7573B}"/>
              </a:ext>
            </a:extLst>
          </p:cNvPr>
          <p:cNvSpPr>
            <a:spLocks noGrp="1"/>
          </p:cNvSpPr>
          <p:nvPr>
            <p:ph sz="quarter" idx="12" hasCustomPrompt="1"/>
          </p:nvPr>
        </p:nvSpPr>
        <p:spPr>
          <a:xfrm>
            <a:off x="6178800" y="1376363"/>
            <a:ext cx="2700000" cy="4824412"/>
          </a:xfrm>
        </p:spPr>
        <p:txBody>
          <a:bodyPr/>
          <a:lstStyle>
            <a:lvl1pPr>
              <a:lnSpc>
                <a:spcPct val="100000"/>
              </a:lnSpc>
              <a:defRPr>
                <a:solidFill>
                  <a:schemeClr val="tx1"/>
                </a:solidFill>
              </a:defRPr>
            </a:lvl1pPr>
            <a:lvl2pPr>
              <a:lnSpc>
                <a:spcPct val="100000"/>
              </a:lnSpc>
              <a:defRPr sz="1200">
                <a:solidFill>
                  <a:schemeClr val="tx1"/>
                </a:solidFill>
              </a:defRPr>
            </a:lvl2pPr>
            <a:lvl3pPr>
              <a:lnSpc>
                <a:spcPct val="100000"/>
              </a:lnSpc>
              <a:defRPr sz="1200">
                <a:solidFill>
                  <a:schemeClr val="tx1"/>
                </a:solidFill>
              </a:defRPr>
            </a:lvl3pPr>
            <a:lvl4pPr>
              <a:lnSpc>
                <a:spcPct val="100000"/>
              </a:lnSpc>
              <a:defRPr sz="1000">
                <a:solidFill>
                  <a:schemeClr val="tx1"/>
                </a:solidFill>
              </a:defRPr>
            </a:lvl4pPr>
            <a:lvl5pPr>
              <a:lnSpc>
                <a:spcPct val="100000"/>
              </a:lnSpc>
              <a:defRPr sz="800">
                <a:solidFill>
                  <a:schemeClr val="tx1"/>
                </a:solidFill>
              </a:defRPr>
            </a:lvl5pPr>
            <a:lvl6pPr>
              <a:defRPr>
                <a:solidFill>
                  <a:schemeClr val="tx1"/>
                </a:solidFill>
              </a:defRPr>
            </a:lvl6pPr>
            <a:lvl7pPr>
              <a:defRPr>
                <a:solidFill>
                  <a:schemeClr val="tx1"/>
                </a:solidFill>
              </a:defRPr>
            </a:lvl7pPr>
          </a:lstStyle>
          <a:p>
            <a:pPr lvl="0"/>
            <a:r>
              <a:rPr lang="en-GB" noProof="0" dirty="0"/>
              <a:t>Edit text or add element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Disclaimer text</a:t>
            </a:r>
          </a:p>
          <a:p>
            <a:pPr lvl="6"/>
            <a:r>
              <a:rPr lang="en-GB" noProof="0" dirty="0"/>
              <a:t>Disclaimer text</a:t>
            </a:r>
          </a:p>
        </p:txBody>
      </p:sp>
      <p:sp>
        <p:nvSpPr>
          <p:cNvPr id="6" name="Inhaltsplatzhalter 13">
            <a:extLst>
              <a:ext uri="{FF2B5EF4-FFF2-40B4-BE49-F238E27FC236}">
                <a16:creationId xmlns:a16="http://schemas.microsoft.com/office/drawing/2014/main" id="{49F02B2D-62CC-D0EA-68FE-989BDC64638D}"/>
              </a:ext>
            </a:extLst>
          </p:cNvPr>
          <p:cNvSpPr>
            <a:spLocks noGrp="1"/>
          </p:cNvSpPr>
          <p:nvPr>
            <p:ph sz="quarter" idx="13" hasCustomPrompt="1"/>
          </p:nvPr>
        </p:nvSpPr>
        <p:spPr>
          <a:xfrm>
            <a:off x="9046800" y="1376363"/>
            <a:ext cx="2700000" cy="4824412"/>
          </a:xfrm>
        </p:spPr>
        <p:txBody>
          <a:bodyPr/>
          <a:lstStyle>
            <a:lvl1pPr>
              <a:lnSpc>
                <a:spcPct val="100000"/>
              </a:lnSpc>
              <a:defRPr>
                <a:solidFill>
                  <a:schemeClr val="tx1"/>
                </a:solidFill>
              </a:defRPr>
            </a:lvl1pPr>
            <a:lvl2pPr>
              <a:lnSpc>
                <a:spcPct val="100000"/>
              </a:lnSpc>
              <a:defRPr sz="1200">
                <a:solidFill>
                  <a:schemeClr val="tx1"/>
                </a:solidFill>
              </a:defRPr>
            </a:lvl2pPr>
            <a:lvl3pPr>
              <a:lnSpc>
                <a:spcPct val="100000"/>
              </a:lnSpc>
              <a:defRPr sz="1200">
                <a:solidFill>
                  <a:schemeClr val="tx1"/>
                </a:solidFill>
              </a:defRPr>
            </a:lvl3pPr>
            <a:lvl4pPr>
              <a:lnSpc>
                <a:spcPct val="100000"/>
              </a:lnSpc>
              <a:defRPr sz="1000">
                <a:solidFill>
                  <a:schemeClr val="tx1"/>
                </a:solidFill>
              </a:defRPr>
            </a:lvl4pPr>
            <a:lvl5pPr>
              <a:lnSpc>
                <a:spcPct val="100000"/>
              </a:lnSpc>
              <a:defRPr sz="800">
                <a:solidFill>
                  <a:schemeClr val="tx1"/>
                </a:solidFill>
              </a:defRPr>
            </a:lvl5pPr>
            <a:lvl6pPr>
              <a:defRPr>
                <a:solidFill>
                  <a:schemeClr val="tx1"/>
                </a:solidFill>
              </a:defRPr>
            </a:lvl6pPr>
            <a:lvl7pPr>
              <a:defRPr>
                <a:solidFill>
                  <a:schemeClr val="tx1"/>
                </a:solidFill>
              </a:defRPr>
            </a:lvl7pPr>
          </a:lstStyle>
          <a:p>
            <a:pPr lvl="0"/>
            <a:r>
              <a:rPr lang="en-GB" noProof="0" dirty="0"/>
              <a:t>Edit text or add element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Disclaimer text</a:t>
            </a:r>
          </a:p>
          <a:p>
            <a:pPr lvl="6"/>
            <a:r>
              <a:rPr lang="en-GB" noProof="0" dirty="0"/>
              <a:t>Disclaimer text</a:t>
            </a:r>
          </a:p>
        </p:txBody>
      </p:sp>
      <p:sp>
        <p:nvSpPr>
          <p:cNvPr id="7" name="Foliennummernplatzhalter 6">
            <a:extLst>
              <a:ext uri="{FF2B5EF4-FFF2-40B4-BE49-F238E27FC236}">
                <a16:creationId xmlns:a16="http://schemas.microsoft.com/office/drawing/2014/main" id="{4ABB8EF7-1742-430C-8196-EBF54BB85360}"/>
              </a:ext>
              <a:ext uri="{C183D7F6-B498-43B3-948B-1728B52AA6E4}">
                <adec:decorative xmlns:adec="http://schemas.microsoft.com/office/drawing/2017/decorative" val="1"/>
              </a:ext>
            </a:extLst>
          </p:cNvPr>
          <p:cNvSpPr>
            <a:spLocks noGrp="1"/>
          </p:cNvSpPr>
          <p:nvPr>
            <p:ph type="sldNum" sz="quarter" idx="14"/>
          </p:nvPr>
        </p:nvSpPr>
        <p:spPr/>
        <p:txBody>
          <a:bodyPr/>
          <a:lstStyle/>
          <a:p>
            <a:fld id="{D71DA9FD-6EF8-4CC5-AF9B-B6159B5B937C}" type="slidenum">
              <a:rPr lang="en-GB" noProof="1" smtClean="0"/>
              <a:pPr/>
              <a:t>‹Nr.›</a:t>
            </a:fld>
            <a:endParaRPr lang="en-GB" noProof="1"/>
          </a:p>
        </p:txBody>
      </p:sp>
      <p:sp>
        <p:nvSpPr>
          <p:cNvPr id="2" name="Fußzeilenplatzhalter 1">
            <a:extLst>
              <a:ext uri="{FF2B5EF4-FFF2-40B4-BE49-F238E27FC236}">
                <a16:creationId xmlns:a16="http://schemas.microsoft.com/office/drawing/2014/main" id="{6D5F3C5A-1C56-E434-8912-C313B0B01030}"/>
              </a:ext>
              <a:ext uri="{C183D7F6-B498-43B3-948B-1728B52AA6E4}">
                <adec:decorative xmlns:adec="http://schemas.microsoft.com/office/drawing/2017/decorative" val="1"/>
              </a:ext>
            </a:extLst>
          </p:cNvPr>
          <p:cNvSpPr>
            <a:spLocks noGrp="1"/>
          </p:cNvSpPr>
          <p:nvPr>
            <p:ph type="ftr" sz="quarter" idx="15"/>
          </p:nvPr>
        </p:nvSpPr>
        <p:spPr/>
        <p:txBody>
          <a:bodyPr/>
          <a:lstStyle/>
          <a:p>
            <a:pPr algn="l">
              <a:lnSpc>
                <a:spcPts val="1067"/>
              </a:lnSpc>
            </a:pPr>
            <a:r>
              <a:rPr lang="en-GB"/>
              <a:t>Date, Location, Speaker name, Name of Event</a:t>
            </a:r>
          </a:p>
        </p:txBody>
      </p:sp>
    </p:spTree>
    <p:extLst>
      <p:ext uri="{BB962C8B-B14F-4D97-AF65-F5344CB8AC3E}">
        <p14:creationId xmlns:p14="http://schemas.microsoft.com/office/powerpoint/2010/main" val="1838418985"/>
      </p:ext>
    </p:extLst>
  </p:cSld>
  <p:clrMapOvr>
    <a:masterClrMapping/>
  </p:clrMapOvr>
  <p:transition>
    <p:wipe dir="r"/>
  </p:transition>
  <p:extLst>
    <p:ext uri="{DCECCB84-F9BA-43D5-87BE-67443E8EF086}">
      <p15:sldGuideLst xmlns:p15="http://schemas.microsoft.com/office/powerpoint/2012/main">
        <p15:guide id="1" pos="1980" userDrawn="1">
          <p15:clr>
            <a:srgbClr val="FBAE40"/>
          </p15:clr>
        </p15:guide>
        <p15:guide id="2" pos="2085" userDrawn="1">
          <p15:clr>
            <a:srgbClr val="FBAE40"/>
          </p15:clr>
        </p15:guide>
        <p15:guide id="3" pos="3787" userDrawn="1">
          <p15:clr>
            <a:srgbClr val="FBAE40"/>
          </p15:clr>
        </p15:guide>
        <p15:guide id="4" pos="3892" userDrawn="1">
          <p15:clr>
            <a:srgbClr val="FBAE40"/>
          </p15:clr>
        </p15:guide>
        <p15:guide id="5" pos="5594" userDrawn="1">
          <p15:clr>
            <a:srgbClr val="FBAE40"/>
          </p15:clr>
        </p15:guide>
        <p15:guide id="6" pos="5700" userDrawn="1">
          <p15:clr>
            <a:srgbClr val="FBAE40"/>
          </p15:clr>
        </p15:guide>
        <p15:guide id="7" orient="horz"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3.2.5 content with 2 columns blue">
    <p:spTree>
      <p:nvGrpSpPr>
        <p:cNvPr id="1" name=""/>
        <p:cNvGrpSpPr/>
        <p:nvPr/>
      </p:nvGrpSpPr>
      <p:grpSpPr>
        <a:xfrm>
          <a:off x="0" y="0"/>
          <a:ext cx="0" cy="0"/>
          <a:chOff x="0" y="0"/>
          <a:chExt cx="0" cy="0"/>
        </a:xfrm>
      </p:grpSpPr>
      <p:sp>
        <p:nvSpPr>
          <p:cNvPr id="5" name="Title Placeholder 12">
            <a:extLst>
              <a:ext uri="{FF2B5EF4-FFF2-40B4-BE49-F238E27FC236}">
                <a16:creationId xmlns:a16="http://schemas.microsoft.com/office/drawing/2014/main" id="{5BC59499-0986-436B-AB78-890859FEBD82}"/>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442913" y="1376363"/>
            <a:ext cx="5544000" cy="4824000"/>
          </a:xfrm>
          <a:solidFill>
            <a:srgbClr val="34A6DC"/>
          </a:solidFill>
        </p:spPr>
        <p:txBody>
          <a:bodyPr lIns="108000" tIns="108000" rIns="108000" bIns="108000"/>
          <a:lstStyle>
            <a:lvl1pPr>
              <a:lnSpc>
                <a:spcPct val="100000"/>
              </a:lnSpc>
              <a:defRPr>
                <a:solidFill>
                  <a:schemeClr val="bg1"/>
                </a:solidFill>
              </a:defRPr>
            </a:lvl1pPr>
            <a:lvl2pPr>
              <a:lnSpc>
                <a:spcPct val="100000"/>
              </a:lnSpc>
              <a:defRPr>
                <a:solidFill>
                  <a:schemeClr val="tx1"/>
                </a:solidFill>
              </a:defRPr>
            </a:lvl2pPr>
            <a:lvl3pPr>
              <a:lnSpc>
                <a:spcPct val="100000"/>
              </a:lnSpc>
              <a:defRPr>
                <a:solidFill>
                  <a:schemeClr val="bg1"/>
                </a:solidFill>
              </a:defRPr>
            </a:lvl3pPr>
            <a:lvl4pPr>
              <a:lnSpc>
                <a:spcPct val="100000"/>
              </a:lnSpc>
              <a:defRPr>
                <a:solidFill>
                  <a:schemeClr val="bg1"/>
                </a:solidFill>
              </a:defRPr>
            </a:lvl4pPr>
            <a:lvl5pPr>
              <a:lnSpc>
                <a:spcPct val="100000"/>
              </a:lnSpc>
              <a:defRPr>
                <a:solidFill>
                  <a:schemeClr val="bg1"/>
                </a:solidFill>
              </a:defRPr>
            </a:lvl5pPr>
            <a:lvl6pPr>
              <a:defRPr>
                <a:solidFill>
                  <a:schemeClr val="bg1"/>
                </a:solidFill>
              </a:defRPr>
            </a:lvl6pPr>
            <a:lvl7pPr>
              <a:defRPr>
                <a:solidFill>
                  <a:schemeClr val="bg1"/>
                </a:solidFill>
              </a:defRPr>
            </a:lvl7pPr>
          </a:lstStyle>
          <a:p>
            <a:pPr lvl="0"/>
            <a:r>
              <a:rPr lang="en-GB" noProof="0" dirty="0"/>
              <a:t>Edit text or add content element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Disclaimer text</a:t>
            </a:r>
          </a:p>
          <a:p>
            <a:pPr lvl="6"/>
            <a:r>
              <a:rPr lang="en-GB" noProof="0" dirty="0"/>
              <a:t>Disclaimer text</a:t>
            </a:r>
          </a:p>
        </p:txBody>
      </p:sp>
      <p:sp>
        <p:nvSpPr>
          <p:cNvPr id="2" name="Inhaltsplatzhalter 13">
            <a:extLst>
              <a:ext uri="{FF2B5EF4-FFF2-40B4-BE49-F238E27FC236}">
                <a16:creationId xmlns:a16="http://schemas.microsoft.com/office/drawing/2014/main" id="{54D13192-5D33-EA9A-E52F-CF35A0371181}"/>
              </a:ext>
            </a:extLst>
          </p:cNvPr>
          <p:cNvSpPr>
            <a:spLocks noGrp="1"/>
          </p:cNvSpPr>
          <p:nvPr>
            <p:ph sz="quarter" idx="11" hasCustomPrompt="1"/>
          </p:nvPr>
        </p:nvSpPr>
        <p:spPr>
          <a:xfrm>
            <a:off x="6202800" y="1376363"/>
            <a:ext cx="5544000" cy="4824000"/>
          </a:xfrm>
          <a:solidFill>
            <a:srgbClr val="34A6DC"/>
          </a:solidFill>
        </p:spPr>
        <p:txBody>
          <a:bodyPr lIns="108000" tIns="108000" rIns="108000" bIns="108000"/>
          <a:lstStyle>
            <a:lvl1pPr>
              <a:lnSpc>
                <a:spcPct val="100000"/>
              </a:lnSpc>
              <a:defRPr>
                <a:solidFill>
                  <a:schemeClr val="bg1"/>
                </a:solidFill>
              </a:defRPr>
            </a:lvl1pPr>
            <a:lvl2pPr>
              <a:lnSpc>
                <a:spcPct val="100000"/>
              </a:lnSpc>
              <a:defRPr>
                <a:solidFill>
                  <a:schemeClr val="tx1"/>
                </a:solidFill>
              </a:defRPr>
            </a:lvl2pPr>
            <a:lvl3pPr>
              <a:lnSpc>
                <a:spcPct val="100000"/>
              </a:lnSpc>
              <a:defRPr>
                <a:solidFill>
                  <a:schemeClr val="bg1"/>
                </a:solidFill>
              </a:defRPr>
            </a:lvl3pPr>
            <a:lvl4pPr>
              <a:lnSpc>
                <a:spcPct val="100000"/>
              </a:lnSpc>
              <a:defRPr>
                <a:solidFill>
                  <a:schemeClr val="bg1"/>
                </a:solidFill>
              </a:defRPr>
            </a:lvl4pPr>
            <a:lvl5pPr>
              <a:lnSpc>
                <a:spcPct val="100000"/>
              </a:lnSpc>
              <a:defRPr>
                <a:solidFill>
                  <a:schemeClr val="bg1"/>
                </a:solidFill>
              </a:defRPr>
            </a:lvl5pPr>
            <a:lvl6pPr>
              <a:defRPr>
                <a:solidFill>
                  <a:schemeClr val="bg1"/>
                </a:solidFill>
              </a:defRPr>
            </a:lvl6pPr>
            <a:lvl7pPr>
              <a:defRPr>
                <a:solidFill>
                  <a:schemeClr val="bg1"/>
                </a:solidFill>
              </a:defRPr>
            </a:lvl7pPr>
          </a:lstStyle>
          <a:p>
            <a:pPr lvl="0"/>
            <a:r>
              <a:rPr lang="en-GB" noProof="0" dirty="0"/>
              <a:t>Edit text or add content element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Disclaimer text</a:t>
            </a:r>
          </a:p>
          <a:p>
            <a:pPr lvl="6"/>
            <a:r>
              <a:rPr lang="en-GB" noProof="0" dirty="0"/>
              <a:t>Disclaimer text</a:t>
            </a:r>
          </a:p>
        </p:txBody>
      </p:sp>
      <p:sp>
        <p:nvSpPr>
          <p:cNvPr id="3" name="Foliennummernplatzhalter 2">
            <a:extLst>
              <a:ext uri="{FF2B5EF4-FFF2-40B4-BE49-F238E27FC236}">
                <a16:creationId xmlns:a16="http://schemas.microsoft.com/office/drawing/2014/main" id="{5C89E447-6ED1-CFFB-1C33-C536C46FB94A}"/>
              </a:ext>
              <a:ext uri="{C183D7F6-B498-43B3-948B-1728B52AA6E4}">
                <adec:decorative xmlns:adec="http://schemas.microsoft.com/office/drawing/2017/decorative" val="1"/>
              </a:ext>
            </a:extLst>
          </p:cNvPr>
          <p:cNvSpPr>
            <a:spLocks noGrp="1"/>
          </p:cNvSpPr>
          <p:nvPr>
            <p:ph type="sldNum" sz="quarter" idx="12"/>
          </p:nvPr>
        </p:nvSpPr>
        <p:spPr/>
        <p:txBody>
          <a:bodyPr/>
          <a:lstStyle/>
          <a:p>
            <a:fld id="{D71DA9FD-6EF8-4CC5-AF9B-B6159B5B937C}" type="slidenum">
              <a:rPr lang="en-GB" noProof="1" smtClean="0"/>
              <a:pPr/>
              <a:t>‹Nr.›</a:t>
            </a:fld>
            <a:endParaRPr lang="en-GB" noProof="1"/>
          </a:p>
        </p:txBody>
      </p:sp>
      <p:sp>
        <p:nvSpPr>
          <p:cNvPr id="4" name="Fußzeilenplatzhalter 3">
            <a:extLst>
              <a:ext uri="{FF2B5EF4-FFF2-40B4-BE49-F238E27FC236}">
                <a16:creationId xmlns:a16="http://schemas.microsoft.com/office/drawing/2014/main" id="{19BB3993-4846-D103-6AEA-B21CF4EA637D}"/>
              </a:ext>
              <a:ext uri="{C183D7F6-B498-43B3-948B-1728B52AA6E4}">
                <adec:decorative xmlns:adec="http://schemas.microsoft.com/office/drawing/2017/decorative" val="1"/>
              </a:ext>
            </a:extLst>
          </p:cNvPr>
          <p:cNvSpPr>
            <a:spLocks noGrp="1"/>
          </p:cNvSpPr>
          <p:nvPr>
            <p:ph type="ftr" sz="quarter" idx="13"/>
          </p:nvPr>
        </p:nvSpPr>
        <p:spPr/>
        <p:txBody>
          <a:bodyPr/>
          <a:lstStyle/>
          <a:p>
            <a:pPr algn="l">
              <a:lnSpc>
                <a:spcPts val="1067"/>
              </a:lnSpc>
            </a:pPr>
            <a:r>
              <a:rPr lang="en-GB"/>
              <a:t>Date, Location, Speaker name, Name of Event</a:t>
            </a:r>
          </a:p>
        </p:txBody>
      </p:sp>
    </p:spTree>
    <p:extLst>
      <p:ext uri="{BB962C8B-B14F-4D97-AF65-F5344CB8AC3E}">
        <p14:creationId xmlns:p14="http://schemas.microsoft.com/office/powerpoint/2010/main" val="724077129"/>
      </p:ext>
    </p:extLst>
  </p:cSld>
  <p:clrMapOvr>
    <a:masterClrMapping/>
  </p:clrMapOvr>
  <p:transition>
    <p:wipe dir="r"/>
  </p:transition>
  <p:extLst>
    <p:ext uri="{DCECCB84-F9BA-43D5-87BE-67443E8EF086}">
      <p15:sldGuideLst xmlns:p15="http://schemas.microsoft.com/office/powerpoint/2012/main"/>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3.2.6 content with 2 columns blue">
    <p:spTree>
      <p:nvGrpSpPr>
        <p:cNvPr id="1" name=""/>
        <p:cNvGrpSpPr/>
        <p:nvPr/>
      </p:nvGrpSpPr>
      <p:grpSpPr>
        <a:xfrm>
          <a:off x="0" y="0"/>
          <a:ext cx="0" cy="0"/>
          <a:chOff x="0" y="0"/>
          <a:chExt cx="0" cy="0"/>
        </a:xfrm>
      </p:grpSpPr>
      <p:sp>
        <p:nvSpPr>
          <p:cNvPr id="10" name="Title Placeholder 12">
            <a:extLst>
              <a:ext uri="{FF2B5EF4-FFF2-40B4-BE49-F238E27FC236}">
                <a16:creationId xmlns:a16="http://schemas.microsoft.com/office/drawing/2014/main" id="{1C401325-EAB2-026D-7B64-ECC8E9394FD1}"/>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p>
            <a:r>
              <a:rPr lang="en-GB" noProof="0" dirty="0"/>
              <a:t>Edit title</a:t>
            </a:r>
            <a:endParaRPr lang="en-GB" dirty="0"/>
          </a:p>
        </p:txBody>
      </p:sp>
      <p:sp>
        <p:nvSpPr>
          <p:cNvPr id="5" name="Textplatzhalter 4">
            <a:extLst>
              <a:ext uri="{FF2B5EF4-FFF2-40B4-BE49-F238E27FC236}">
                <a16:creationId xmlns:a16="http://schemas.microsoft.com/office/drawing/2014/main" id="{5857D3E1-ED2A-BFB9-AD11-2FCA92D5B056}"/>
              </a:ext>
            </a:extLst>
          </p:cNvPr>
          <p:cNvSpPr>
            <a:spLocks noGrp="1"/>
          </p:cNvSpPr>
          <p:nvPr>
            <p:ph type="body" sz="quarter" idx="12" hasCustomPrompt="1"/>
          </p:nvPr>
        </p:nvSpPr>
        <p:spPr>
          <a:xfrm>
            <a:off x="442800" y="1376362"/>
            <a:ext cx="5544000" cy="432000"/>
          </a:xfrm>
          <a:solidFill>
            <a:srgbClr val="E1F5FA"/>
          </a:solidFill>
        </p:spPr>
        <p:txBody>
          <a:bodyPr lIns="108000" anchor="ctr" anchorCtr="0"/>
          <a:lstStyle>
            <a:lvl1pPr>
              <a:defRPr>
                <a:solidFill>
                  <a:schemeClr val="bg1"/>
                </a:solidFill>
                <a:latin typeface="DeutscheBank Medium" panose="020B0603020202030204" pitchFamily="34" charset="0"/>
                <a:ea typeface="DeutscheBank Medium" panose="020B0603020202030204" pitchFamily="34" charset="0"/>
              </a:defRPr>
            </a:lvl1pPr>
          </a:lstStyle>
          <a:p>
            <a:pPr lvl="0"/>
            <a:r>
              <a:rPr lang="en-GB" noProof="0" dirty="0"/>
              <a:t>Edit headline</a:t>
            </a:r>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442913" y="1880775"/>
            <a:ext cx="5544000" cy="4320000"/>
          </a:xfrm>
          <a:solidFill>
            <a:srgbClr val="34A6DC"/>
          </a:solidFill>
        </p:spPr>
        <p:txBody>
          <a:bodyPr lIns="108000" tIns="108000" rIns="108000" bIns="108000"/>
          <a:lstStyle>
            <a:lvl1pPr>
              <a:lnSpc>
                <a:spcPct val="100000"/>
              </a:lnSpc>
              <a:defRPr>
                <a:solidFill>
                  <a:schemeClr val="bg1"/>
                </a:solidFill>
              </a:defRPr>
            </a:lvl1pPr>
            <a:lvl2pPr>
              <a:lnSpc>
                <a:spcPct val="100000"/>
              </a:lnSpc>
              <a:defRPr>
                <a:solidFill>
                  <a:schemeClr val="tx1"/>
                </a:solidFill>
              </a:defRPr>
            </a:lvl2pPr>
            <a:lvl3pPr>
              <a:lnSpc>
                <a:spcPct val="100000"/>
              </a:lnSpc>
              <a:defRPr>
                <a:solidFill>
                  <a:schemeClr val="bg1"/>
                </a:solidFill>
              </a:defRPr>
            </a:lvl3pPr>
            <a:lvl4pPr>
              <a:lnSpc>
                <a:spcPct val="100000"/>
              </a:lnSpc>
              <a:defRPr>
                <a:solidFill>
                  <a:schemeClr val="bg1"/>
                </a:solidFill>
              </a:defRPr>
            </a:lvl4pPr>
            <a:lvl5pPr>
              <a:lnSpc>
                <a:spcPct val="100000"/>
              </a:lnSpc>
              <a:defRPr>
                <a:solidFill>
                  <a:schemeClr val="bg1"/>
                </a:solidFill>
              </a:defRPr>
            </a:lvl5pPr>
            <a:lvl6pPr>
              <a:defRPr>
                <a:solidFill>
                  <a:schemeClr val="bg1"/>
                </a:solidFill>
              </a:defRPr>
            </a:lvl6pPr>
            <a:lvl7pPr>
              <a:defRPr>
                <a:solidFill>
                  <a:schemeClr val="bg1"/>
                </a:solidFill>
              </a:defRPr>
            </a:lvl7pPr>
          </a:lstStyle>
          <a:p>
            <a:pPr lvl="0"/>
            <a:r>
              <a:rPr lang="en-GB" noProof="0" dirty="0"/>
              <a:t>Edit text or add content element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Disclaimer text</a:t>
            </a:r>
          </a:p>
          <a:p>
            <a:pPr lvl="6"/>
            <a:r>
              <a:rPr lang="en-GB" noProof="0" dirty="0"/>
              <a:t>Disclaimer text</a:t>
            </a:r>
          </a:p>
        </p:txBody>
      </p:sp>
      <p:sp>
        <p:nvSpPr>
          <p:cNvPr id="12" name="Textplatzhalter 4">
            <a:extLst>
              <a:ext uri="{FF2B5EF4-FFF2-40B4-BE49-F238E27FC236}">
                <a16:creationId xmlns:a16="http://schemas.microsoft.com/office/drawing/2014/main" id="{91B9B683-5F09-FE3A-6909-D3EB2E1FF312}"/>
              </a:ext>
            </a:extLst>
          </p:cNvPr>
          <p:cNvSpPr>
            <a:spLocks noGrp="1"/>
          </p:cNvSpPr>
          <p:nvPr>
            <p:ph type="body" sz="quarter" idx="14" hasCustomPrompt="1"/>
          </p:nvPr>
        </p:nvSpPr>
        <p:spPr>
          <a:xfrm>
            <a:off x="6202800" y="1376363"/>
            <a:ext cx="5544000" cy="432000"/>
          </a:xfrm>
          <a:solidFill>
            <a:srgbClr val="E1F5FA"/>
          </a:solidFill>
        </p:spPr>
        <p:txBody>
          <a:bodyPr lIns="108000" anchor="ctr" anchorCtr="0"/>
          <a:lstStyle>
            <a:lvl1pPr>
              <a:defRPr>
                <a:solidFill>
                  <a:schemeClr val="bg1"/>
                </a:solidFill>
                <a:latin typeface="DeutscheBank Medium" panose="020B0603020202030204" pitchFamily="34" charset="0"/>
                <a:ea typeface="DeutscheBank Medium" panose="020B0603020202030204" pitchFamily="34" charset="0"/>
              </a:defRPr>
            </a:lvl1pPr>
          </a:lstStyle>
          <a:p>
            <a:pPr lvl="0"/>
            <a:r>
              <a:rPr lang="en-GB" noProof="0" dirty="0"/>
              <a:t>Edit headline</a:t>
            </a:r>
          </a:p>
        </p:txBody>
      </p:sp>
      <p:sp>
        <p:nvSpPr>
          <p:cNvPr id="11" name="Inhaltsplatzhalter 13">
            <a:extLst>
              <a:ext uri="{FF2B5EF4-FFF2-40B4-BE49-F238E27FC236}">
                <a16:creationId xmlns:a16="http://schemas.microsoft.com/office/drawing/2014/main" id="{C96FE548-F103-E315-61C7-DA06E9B6F60B}"/>
              </a:ext>
            </a:extLst>
          </p:cNvPr>
          <p:cNvSpPr>
            <a:spLocks noGrp="1"/>
          </p:cNvSpPr>
          <p:nvPr>
            <p:ph sz="quarter" idx="13" hasCustomPrompt="1"/>
          </p:nvPr>
        </p:nvSpPr>
        <p:spPr>
          <a:xfrm>
            <a:off x="6202800" y="1880776"/>
            <a:ext cx="5544000" cy="4320000"/>
          </a:xfrm>
          <a:solidFill>
            <a:srgbClr val="34A6DC"/>
          </a:solidFill>
        </p:spPr>
        <p:txBody>
          <a:bodyPr lIns="108000" tIns="108000" rIns="108000" bIns="108000"/>
          <a:lstStyle>
            <a:lvl1pPr>
              <a:lnSpc>
                <a:spcPct val="100000"/>
              </a:lnSpc>
              <a:defRPr>
                <a:solidFill>
                  <a:schemeClr val="bg1"/>
                </a:solidFill>
              </a:defRPr>
            </a:lvl1pPr>
            <a:lvl2pPr>
              <a:lnSpc>
                <a:spcPct val="100000"/>
              </a:lnSpc>
              <a:defRPr>
                <a:solidFill>
                  <a:schemeClr val="tx1"/>
                </a:solidFill>
              </a:defRPr>
            </a:lvl2pPr>
            <a:lvl3pPr>
              <a:lnSpc>
                <a:spcPct val="100000"/>
              </a:lnSpc>
              <a:defRPr>
                <a:solidFill>
                  <a:schemeClr val="bg1"/>
                </a:solidFill>
              </a:defRPr>
            </a:lvl3pPr>
            <a:lvl4pPr>
              <a:lnSpc>
                <a:spcPct val="100000"/>
              </a:lnSpc>
              <a:defRPr>
                <a:solidFill>
                  <a:schemeClr val="bg1"/>
                </a:solidFill>
              </a:defRPr>
            </a:lvl4pPr>
            <a:lvl5pPr>
              <a:lnSpc>
                <a:spcPct val="100000"/>
              </a:lnSpc>
              <a:defRPr>
                <a:solidFill>
                  <a:schemeClr val="bg1"/>
                </a:solidFill>
              </a:defRPr>
            </a:lvl5pPr>
            <a:lvl6pPr>
              <a:defRPr>
                <a:solidFill>
                  <a:schemeClr val="bg1"/>
                </a:solidFill>
              </a:defRPr>
            </a:lvl6pPr>
            <a:lvl7pPr>
              <a:defRPr>
                <a:solidFill>
                  <a:schemeClr val="bg1"/>
                </a:solidFill>
              </a:defRPr>
            </a:lvl7pPr>
          </a:lstStyle>
          <a:p>
            <a:pPr lvl="0"/>
            <a:r>
              <a:rPr lang="en-GB" noProof="0" dirty="0"/>
              <a:t>Edit text or add content element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Disclaimer text</a:t>
            </a:r>
          </a:p>
          <a:p>
            <a:pPr lvl="6"/>
            <a:r>
              <a:rPr lang="en-GB" noProof="0" dirty="0"/>
              <a:t>Disclaimer text</a:t>
            </a:r>
          </a:p>
        </p:txBody>
      </p:sp>
      <p:sp>
        <p:nvSpPr>
          <p:cNvPr id="2" name="Foliennummernplatzhalter 1">
            <a:extLst>
              <a:ext uri="{FF2B5EF4-FFF2-40B4-BE49-F238E27FC236}">
                <a16:creationId xmlns:a16="http://schemas.microsoft.com/office/drawing/2014/main" id="{DBAEB8F4-DD3D-06EE-0FAE-C30ED9F72EEF}"/>
              </a:ext>
              <a:ext uri="{C183D7F6-B498-43B3-948B-1728B52AA6E4}">
                <adec:decorative xmlns:adec="http://schemas.microsoft.com/office/drawing/2017/decorative" val="1"/>
              </a:ext>
            </a:extLst>
          </p:cNvPr>
          <p:cNvSpPr>
            <a:spLocks noGrp="1"/>
          </p:cNvSpPr>
          <p:nvPr>
            <p:ph type="sldNum" sz="quarter" idx="15"/>
          </p:nvPr>
        </p:nvSpPr>
        <p:spPr/>
        <p:txBody>
          <a:bodyPr/>
          <a:lstStyle/>
          <a:p>
            <a:fld id="{D71DA9FD-6EF8-4CC5-AF9B-B6159B5B937C}" type="slidenum">
              <a:rPr lang="en-GB" noProof="1" smtClean="0"/>
              <a:pPr/>
              <a:t>‹Nr.›</a:t>
            </a:fld>
            <a:endParaRPr lang="en-GB" noProof="1"/>
          </a:p>
        </p:txBody>
      </p:sp>
      <p:sp>
        <p:nvSpPr>
          <p:cNvPr id="3" name="Fußzeilenplatzhalter 2">
            <a:extLst>
              <a:ext uri="{FF2B5EF4-FFF2-40B4-BE49-F238E27FC236}">
                <a16:creationId xmlns:a16="http://schemas.microsoft.com/office/drawing/2014/main" id="{749C1D06-0A01-5ECD-D693-225E4B69C832}"/>
              </a:ext>
              <a:ext uri="{C183D7F6-B498-43B3-948B-1728B52AA6E4}">
                <adec:decorative xmlns:adec="http://schemas.microsoft.com/office/drawing/2017/decorative" val="1"/>
              </a:ext>
            </a:extLst>
          </p:cNvPr>
          <p:cNvSpPr>
            <a:spLocks noGrp="1"/>
          </p:cNvSpPr>
          <p:nvPr>
            <p:ph type="ftr" sz="quarter" idx="16"/>
          </p:nvPr>
        </p:nvSpPr>
        <p:spPr/>
        <p:txBody>
          <a:bodyPr/>
          <a:lstStyle/>
          <a:p>
            <a:pPr algn="l">
              <a:lnSpc>
                <a:spcPts val="1067"/>
              </a:lnSpc>
            </a:pPr>
            <a:r>
              <a:rPr lang="en-GB"/>
              <a:t>Date, Location, Speaker name, Name of Event</a:t>
            </a:r>
          </a:p>
        </p:txBody>
      </p:sp>
    </p:spTree>
    <p:extLst>
      <p:ext uri="{BB962C8B-B14F-4D97-AF65-F5344CB8AC3E}">
        <p14:creationId xmlns:p14="http://schemas.microsoft.com/office/powerpoint/2010/main" val="783578016"/>
      </p:ext>
    </p:extLst>
  </p:cSld>
  <p:clrMapOvr>
    <a:masterClrMapping/>
  </p:clrMapOvr>
  <p:transition>
    <p:wipe dir="r"/>
  </p:transition>
  <p:extLst>
    <p:ext uri="{DCECCB84-F9BA-43D5-87BE-67443E8EF086}">
      <p15:sldGuideLst xmlns:p15="http://schemas.microsoft.com/office/powerpoint/2012/main"/>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3.2.10 content with 2 columns 2/3">
    <p:spTree>
      <p:nvGrpSpPr>
        <p:cNvPr id="1" name=""/>
        <p:cNvGrpSpPr/>
        <p:nvPr/>
      </p:nvGrpSpPr>
      <p:grpSpPr>
        <a:xfrm>
          <a:off x="0" y="0"/>
          <a:ext cx="0" cy="0"/>
          <a:chOff x="0" y="0"/>
          <a:chExt cx="0" cy="0"/>
        </a:xfrm>
      </p:grpSpPr>
      <p:sp>
        <p:nvSpPr>
          <p:cNvPr id="7" name="Title Placeholder 12">
            <a:extLst>
              <a:ext uri="{FF2B5EF4-FFF2-40B4-BE49-F238E27FC236}">
                <a16:creationId xmlns:a16="http://schemas.microsoft.com/office/drawing/2014/main" id="{BD5E0A89-8748-D2DF-7D8C-3A9579085791}"/>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p>
            <a:r>
              <a:rPr lang="en-GB" noProof="0" dirty="0"/>
              <a:t>Edit title</a:t>
            </a:r>
            <a:endParaRPr lang="en-GB" dirty="0"/>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442800" y="1375200"/>
            <a:ext cx="3600000" cy="4824000"/>
          </a:xfrm>
        </p:spPr>
        <p:txBody>
          <a:bodyPr/>
          <a:lstStyle>
            <a:lvl1pPr>
              <a:lnSpc>
                <a:spcPct val="100000"/>
              </a:lnSpc>
              <a:defRPr/>
            </a:lvl1pPr>
            <a:lvl2pPr>
              <a:lnSpc>
                <a:spcPct val="100000"/>
              </a:lnSpc>
              <a:defRPr>
                <a:solidFill>
                  <a:srgbClr val="34A6DC"/>
                </a:solidFill>
              </a:defRPr>
            </a:lvl2pPr>
            <a:lvl3pPr>
              <a:lnSpc>
                <a:spcPct val="100000"/>
              </a:lnSpc>
              <a:defRPr/>
            </a:lvl3pPr>
            <a:lvl4pPr>
              <a:lnSpc>
                <a:spcPct val="100000"/>
              </a:lnSpc>
              <a:defRPr/>
            </a:lvl4pPr>
            <a:lvl5pPr>
              <a:lnSpc>
                <a:spcPct val="100000"/>
              </a:lnSpc>
              <a:defRPr/>
            </a:lvl5pPr>
          </a:lstStyle>
          <a:p>
            <a:pPr lvl="0"/>
            <a:r>
              <a:rPr lang="en-GB" noProof="0" dirty="0"/>
              <a:t>Edit text or add content element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Disclaimer text</a:t>
            </a:r>
          </a:p>
          <a:p>
            <a:pPr lvl="6"/>
            <a:r>
              <a:rPr lang="en-GB" noProof="0" dirty="0"/>
              <a:t>Disclaimer text</a:t>
            </a:r>
          </a:p>
        </p:txBody>
      </p:sp>
      <p:sp>
        <p:nvSpPr>
          <p:cNvPr id="2" name="Inhaltsplatzhalter 13">
            <a:extLst>
              <a:ext uri="{FF2B5EF4-FFF2-40B4-BE49-F238E27FC236}">
                <a16:creationId xmlns:a16="http://schemas.microsoft.com/office/drawing/2014/main" id="{54D13192-5D33-EA9A-E52F-CF35A0371181}"/>
              </a:ext>
            </a:extLst>
          </p:cNvPr>
          <p:cNvSpPr>
            <a:spLocks noGrp="1"/>
          </p:cNvSpPr>
          <p:nvPr>
            <p:ph sz="quarter" idx="11" hasCustomPrompt="1"/>
          </p:nvPr>
        </p:nvSpPr>
        <p:spPr>
          <a:xfrm>
            <a:off x="4258800" y="1375200"/>
            <a:ext cx="7488000" cy="4824000"/>
          </a:xfrm>
        </p:spPr>
        <p:txBody>
          <a:bodyPr/>
          <a:lstStyle>
            <a:lvl1pPr>
              <a:lnSpc>
                <a:spcPct val="100000"/>
              </a:lnSpc>
              <a:defRPr/>
            </a:lvl1pPr>
            <a:lvl2pPr>
              <a:lnSpc>
                <a:spcPct val="100000"/>
              </a:lnSpc>
              <a:defRPr>
                <a:solidFill>
                  <a:srgbClr val="34A6DC"/>
                </a:solidFill>
              </a:defRPr>
            </a:lvl2pPr>
            <a:lvl3pPr>
              <a:lnSpc>
                <a:spcPct val="100000"/>
              </a:lnSpc>
              <a:defRPr/>
            </a:lvl3pPr>
            <a:lvl4pPr>
              <a:lnSpc>
                <a:spcPct val="100000"/>
              </a:lnSpc>
              <a:defRPr/>
            </a:lvl4pPr>
            <a:lvl5pPr>
              <a:lnSpc>
                <a:spcPct val="100000"/>
              </a:lnSpc>
              <a:defRPr/>
            </a:lvl5pPr>
          </a:lstStyle>
          <a:p>
            <a:pPr lvl="0"/>
            <a:r>
              <a:rPr lang="en-GB" noProof="0" dirty="0"/>
              <a:t>Edit text or add content element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Disclaimer text</a:t>
            </a:r>
          </a:p>
          <a:p>
            <a:pPr lvl="6"/>
            <a:r>
              <a:rPr lang="en-GB" noProof="0" dirty="0"/>
              <a:t>Disclaimer text</a:t>
            </a:r>
          </a:p>
        </p:txBody>
      </p:sp>
      <p:sp>
        <p:nvSpPr>
          <p:cNvPr id="3" name="Foliennummernplatzhalter 2">
            <a:extLst>
              <a:ext uri="{FF2B5EF4-FFF2-40B4-BE49-F238E27FC236}">
                <a16:creationId xmlns:a16="http://schemas.microsoft.com/office/drawing/2014/main" id="{430427ED-0E9B-66EA-50BC-74D8AD3D9AFE}"/>
              </a:ext>
              <a:ext uri="{C183D7F6-B498-43B3-948B-1728B52AA6E4}">
                <adec:decorative xmlns:adec="http://schemas.microsoft.com/office/drawing/2017/decorative" val="1"/>
              </a:ext>
            </a:extLst>
          </p:cNvPr>
          <p:cNvSpPr>
            <a:spLocks noGrp="1"/>
          </p:cNvSpPr>
          <p:nvPr>
            <p:ph type="sldNum" sz="quarter" idx="12"/>
          </p:nvPr>
        </p:nvSpPr>
        <p:spPr/>
        <p:txBody>
          <a:bodyPr/>
          <a:lstStyle/>
          <a:p>
            <a:fld id="{D71DA9FD-6EF8-4CC5-AF9B-B6159B5B937C}" type="slidenum">
              <a:rPr lang="en-GB" noProof="1" smtClean="0"/>
              <a:pPr/>
              <a:t>‹Nr.›</a:t>
            </a:fld>
            <a:endParaRPr lang="en-GB" noProof="1"/>
          </a:p>
        </p:txBody>
      </p:sp>
      <p:sp>
        <p:nvSpPr>
          <p:cNvPr id="4" name="Fußzeilenplatzhalter 3">
            <a:extLst>
              <a:ext uri="{FF2B5EF4-FFF2-40B4-BE49-F238E27FC236}">
                <a16:creationId xmlns:a16="http://schemas.microsoft.com/office/drawing/2014/main" id="{60944732-C158-B928-2FE7-950531BD7C5F}"/>
              </a:ext>
              <a:ext uri="{C183D7F6-B498-43B3-948B-1728B52AA6E4}">
                <adec:decorative xmlns:adec="http://schemas.microsoft.com/office/drawing/2017/decorative" val="1"/>
              </a:ext>
            </a:extLst>
          </p:cNvPr>
          <p:cNvSpPr>
            <a:spLocks noGrp="1"/>
          </p:cNvSpPr>
          <p:nvPr>
            <p:ph type="ftr" sz="quarter" idx="13"/>
          </p:nvPr>
        </p:nvSpPr>
        <p:spPr/>
        <p:txBody>
          <a:bodyPr/>
          <a:lstStyle/>
          <a:p>
            <a:pPr algn="l">
              <a:lnSpc>
                <a:spcPts val="1067"/>
              </a:lnSpc>
            </a:pPr>
            <a:r>
              <a:rPr lang="en-GB"/>
              <a:t>Date, Location, Speaker name, Name of Event</a:t>
            </a:r>
          </a:p>
        </p:txBody>
      </p:sp>
    </p:spTree>
    <p:extLst>
      <p:ext uri="{BB962C8B-B14F-4D97-AF65-F5344CB8AC3E}">
        <p14:creationId xmlns:p14="http://schemas.microsoft.com/office/powerpoint/2010/main" val="792454424"/>
      </p:ext>
    </p:extLst>
  </p:cSld>
  <p:clrMapOvr>
    <a:masterClrMapping/>
  </p:clrMapOvr>
  <p:transition>
    <p:wipe dir="r"/>
  </p:transition>
  <p:extLst>
    <p:ext uri="{DCECCB84-F9BA-43D5-87BE-67443E8EF086}">
      <p15:sldGuideLst xmlns:p15="http://schemas.microsoft.com/office/powerpoint/2012/main">
        <p15:guide id="1" pos="2683" userDrawn="1">
          <p15:clr>
            <a:srgbClr val="FBAE40"/>
          </p15:clr>
        </p15:guide>
        <p15:guide id="2" pos="2547" userDrawn="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3.2.11 content with 2 columns 3/2">
    <p:spTree>
      <p:nvGrpSpPr>
        <p:cNvPr id="1" name=""/>
        <p:cNvGrpSpPr/>
        <p:nvPr/>
      </p:nvGrpSpPr>
      <p:grpSpPr>
        <a:xfrm>
          <a:off x="0" y="0"/>
          <a:ext cx="0" cy="0"/>
          <a:chOff x="0" y="0"/>
          <a:chExt cx="0" cy="0"/>
        </a:xfrm>
      </p:grpSpPr>
      <p:sp>
        <p:nvSpPr>
          <p:cNvPr id="7" name="Title Placeholder 12">
            <a:extLst>
              <a:ext uri="{FF2B5EF4-FFF2-40B4-BE49-F238E27FC236}">
                <a16:creationId xmlns:a16="http://schemas.microsoft.com/office/drawing/2014/main" id="{BD5E0A89-8748-D2DF-7D8C-3A9579085791}"/>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p>
            <a:r>
              <a:rPr lang="en-GB" noProof="0" dirty="0"/>
              <a:t>Edit title</a:t>
            </a:r>
            <a:endParaRPr lang="en-GB" dirty="0"/>
          </a:p>
        </p:txBody>
      </p:sp>
      <p:sp>
        <p:nvSpPr>
          <p:cNvPr id="2" name="Inhaltsplatzhalter 13">
            <a:extLst>
              <a:ext uri="{FF2B5EF4-FFF2-40B4-BE49-F238E27FC236}">
                <a16:creationId xmlns:a16="http://schemas.microsoft.com/office/drawing/2014/main" id="{54D13192-5D33-EA9A-E52F-CF35A0371181}"/>
              </a:ext>
            </a:extLst>
          </p:cNvPr>
          <p:cNvSpPr>
            <a:spLocks noGrp="1"/>
          </p:cNvSpPr>
          <p:nvPr>
            <p:ph sz="quarter" idx="11" hasCustomPrompt="1"/>
          </p:nvPr>
        </p:nvSpPr>
        <p:spPr>
          <a:xfrm>
            <a:off x="442912" y="1375200"/>
            <a:ext cx="7488000" cy="4824000"/>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content element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Disclaimer text</a:t>
            </a:r>
          </a:p>
          <a:p>
            <a:pPr lvl="6"/>
            <a:r>
              <a:rPr lang="en-GB" noProof="0" dirty="0"/>
              <a:t>Disclaimer text</a:t>
            </a:r>
          </a:p>
        </p:txBody>
      </p:sp>
      <p:sp>
        <p:nvSpPr>
          <p:cNvPr id="14" name="Inhaltsplatzhalter 13">
            <a:extLst>
              <a:ext uri="{FF2B5EF4-FFF2-40B4-BE49-F238E27FC236}">
                <a16:creationId xmlns:a16="http://schemas.microsoft.com/office/drawing/2014/main" id="{D3A92151-B6D0-8782-A8E4-6A94BC6E4793}"/>
              </a:ext>
            </a:extLst>
          </p:cNvPr>
          <p:cNvSpPr>
            <a:spLocks noGrp="1"/>
          </p:cNvSpPr>
          <p:nvPr>
            <p:ph sz="quarter" idx="10" hasCustomPrompt="1"/>
          </p:nvPr>
        </p:nvSpPr>
        <p:spPr>
          <a:xfrm>
            <a:off x="8146800" y="1376775"/>
            <a:ext cx="3600000" cy="4824000"/>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GB" noProof="0" dirty="0"/>
              <a:t>Edit text or add content element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Disclaimer text</a:t>
            </a:r>
          </a:p>
          <a:p>
            <a:pPr lvl="6"/>
            <a:r>
              <a:rPr lang="en-GB" noProof="0" dirty="0"/>
              <a:t>Disclaimer text</a:t>
            </a:r>
          </a:p>
        </p:txBody>
      </p:sp>
      <p:sp>
        <p:nvSpPr>
          <p:cNvPr id="3" name="Foliennummernplatzhalter 2">
            <a:extLst>
              <a:ext uri="{FF2B5EF4-FFF2-40B4-BE49-F238E27FC236}">
                <a16:creationId xmlns:a16="http://schemas.microsoft.com/office/drawing/2014/main" id="{1E458AB4-D653-EE47-1AE7-B3CAFBF7CD9E}"/>
              </a:ext>
              <a:ext uri="{C183D7F6-B498-43B3-948B-1728B52AA6E4}">
                <adec:decorative xmlns:adec="http://schemas.microsoft.com/office/drawing/2017/decorative" val="1"/>
              </a:ext>
            </a:extLst>
          </p:cNvPr>
          <p:cNvSpPr>
            <a:spLocks noGrp="1"/>
          </p:cNvSpPr>
          <p:nvPr>
            <p:ph type="sldNum" sz="quarter" idx="12"/>
          </p:nvPr>
        </p:nvSpPr>
        <p:spPr/>
        <p:txBody>
          <a:bodyPr/>
          <a:lstStyle/>
          <a:p>
            <a:fld id="{D71DA9FD-6EF8-4CC5-AF9B-B6159B5B937C}" type="slidenum">
              <a:rPr lang="en-GB" noProof="1" smtClean="0"/>
              <a:pPr/>
              <a:t>‹Nr.›</a:t>
            </a:fld>
            <a:endParaRPr lang="en-GB" noProof="1"/>
          </a:p>
        </p:txBody>
      </p:sp>
      <p:sp>
        <p:nvSpPr>
          <p:cNvPr id="4" name="Fußzeilenplatzhalter 3">
            <a:extLst>
              <a:ext uri="{FF2B5EF4-FFF2-40B4-BE49-F238E27FC236}">
                <a16:creationId xmlns:a16="http://schemas.microsoft.com/office/drawing/2014/main" id="{58CCB239-E736-AC58-CC80-5B0E849EB4BC}"/>
              </a:ext>
              <a:ext uri="{C183D7F6-B498-43B3-948B-1728B52AA6E4}">
                <adec:decorative xmlns:adec="http://schemas.microsoft.com/office/drawing/2017/decorative" val="1"/>
              </a:ext>
            </a:extLst>
          </p:cNvPr>
          <p:cNvSpPr>
            <a:spLocks noGrp="1"/>
          </p:cNvSpPr>
          <p:nvPr>
            <p:ph type="ftr" sz="quarter" idx="13"/>
          </p:nvPr>
        </p:nvSpPr>
        <p:spPr/>
        <p:txBody>
          <a:bodyPr/>
          <a:lstStyle/>
          <a:p>
            <a:pPr algn="l">
              <a:lnSpc>
                <a:spcPts val="1067"/>
              </a:lnSpc>
            </a:pPr>
            <a:r>
              <a:rPr lang="en-GB"/>
              <a:t>Date, Location, Speaker name, Name of Event</a:t>
            </a:r>
          </a:p>
        </p:txBody>
      </p:sp>
    </p:spTree>
    <p:extLst>
      <p:ext uri="{BB962C8B-B14F-4D97-AF65-F5344CB8AC3E}">
        <p14:creationId xmlns:p14="http://schemas.microsoft.com/office/powerpoint/2010/main" val="2487289768"/>
      </p:ext>
    </p:extLst>
  </p:cSld>
  <p:clrMapOvr>
    <a:masterClrMapping/>
  </p:clrMapOvr>
  <p:transition>
    <p:wipe dir="r"/>
  </p:transition>
  <p:extLst>
    <p:ext uri="{DCECCB84-F9BA-43D5-87BE-67443E8EF086}">
      <p15:sldGuideLst xmlns:p15="http://schemas.microsoft.com/office/powerpoint/2012/main">
        <p15:guide id="1" pos="4997" userDrawn="1">
          <p15:clr>
            <a:srgbClr val="FBAE40"/>
          </p15:clr>
        </p15:guide>
        <p15:guide id="2" pos="5133"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3.3.1 headline only">
    <p:spTree>
      <p:nvGrpSpPr>
        <p:cNvPr id="1" name=""/>
        <p:cNvGrpSpPr/>
        <p:nvPr/>
      </p:nvGrpSpPr>
      <p:grpSpPr>
        <a:xfrm>
          <a:off x="0" y="0"/>
          <a:ext cx="0" cy="0"/>
          <a:chOff x="0" y="0"/>
          <a:chExt cx="0" cy="0"/>
        </a:xfrm>
      </p:grpSpPr>
      <p:sp>
        <p:nvSpPr>
          <p:cNvPr id="4" name="Title Placeholder 12">
            <a:extLst>
              <a:ext uri="{FF2B5EF4-FFF2-40B4-BE49-F238E27FC236}">
                <a16:creationId xmlns:a16="http://schemas.microsoft.com/office/drawing/2014/main" id="{BD2F878F-F368-C908-AC1B-9248EC0612AA}"/>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p>
            <a:r>
              <a:rPr lang="en-GB" noProof="0" dirty="0"/>
              <a:t>Edit title</a:t>
            </a:r>
            <a:endParaRPr lang="en-GB" dirty="0"/>
          </a:p>
        </p:txBody>
      </p:sp>
      <p:sp>
        <p:nvSpPr>
          <p:cNvPr id="3" name="Foliennummernplatzhalter 2">
            <a:extLst>
              <a:ext uri="{FF2B5EF4-FFF2-40B4-BE49-F238E27FC236}">
                <a16:creationId xmlns:a16="http://schemas.microsoft.com/office/drawing/2014/main" id="{B6EC1BC1-2F22-0619-F5CF-FD1DF8857075}"/>
              </a:ext>
              <a:ext uri="{C183D7F6-B498-43B3-948B-1728B52AA6E4}">
                <adec:decorative xmlns:adec="http://schemas.microsoft.com/office/drawing/2017/decorative" val="1"/>
              </a:ext>
            </a:extLst>
          </p:cNvPr>
          <p:cNvSpPr>
            <a:spLocks noGrp="1"/>
          </p:cNvSpPr>
          <p:nvPr>
            <p:ph type="sldNum" sz="quarter" idx="10"/>
          </p:nvPr>
        </p:nvSpPr>
        <p:spPr/>
        <p:txBody>
          <a:bodyPr/>
          <a:lstStyle/>
          <a:p>
            <a:fld id="{D71DA9FD-6EF8-4CC5-AF9B-B6159B5B937C}" type="slidenum">
              <a:rPr lang="en-GB" noProof="1" smtClean="0"/>
              <a:pPr/>
              <a:t>‹Nr.›</a:t>
            </a:fld>
            <a:endParaRPr lang="en-GB" noProof="1"/>
          </a:p>
        </p:txBody>
      </p:sp>
      <p:sp>
        <p:nvSpPr>
          <p:cNvPr id="2" name="Fußzeilenplatzhalter 1">
            <a:extLst>
              <a:ext uri="{FF2B5EF4-FFF2-40B4-BE49-F238E27FC236}">
                <a16:creationId xmlns:a16="http://schemas.microsoft.com/office/drawing/2014/main" id="{19B0D518-1D96-4D17-C96F-443D84F34DE0}"/>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Tree>
    <p:extLst>
      <p:ext uri="{BB962C8B-B14F-4D97-AF65-F5344CB8AC3E}">
        <p14:creationId xmlns:p14="http://schemas.microsoft.com/office/powerpoint/2010/main" val="4103195869"/>
      </p:ext>
    </p:extLst>
  </p:cSld>
  <p:clrMapOvr>
    <a:masterClrMapping/>
  </p:clrMapOvr>
  <p:transition>
    <p:wipe dir="r"/>
  </p:transition>
  <p:extLst>
    <p:ext uri="{DCECCB84-F9BA-43D5-87BE-67443E8EF086}">
      <p15:sldGuideLst xmlns:p15="http://schemas.microsoft.com/office/powerpoint/2012/main"/>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3.4.1 disclaimer">
    <p:spTree>
      <p:nvGrpSpPr>
        <p:cNvPr id="1" name=""/>
        <p:cNvGrpSpPr/>
        <p:nvPr/>
      </p:nvGrpSpPr>
      <p:grpSpPr>
        <a:xfrm>
          <a:off x="0" y="0"/>
          <a:ext cx="0" cy="0"/>
          <a:chOff x="0" y="0"/>
          <a:chExt cx="0" cy="0"/>
        </a:xfrm>
      </p:grpSpPr>
      <p:sp>
        <p:nvSpPr>
          <p:cNvPr id="5" name="Title Placeholder 12">
            <a:extLst>
              <a:ext uri="{FF2B5EF4-FFF2-40B4-BE49-F238E27FC236}">
                <a16:creationId xmlns:a16="http://schemas.microsoft.com/office/drawing/2014/main" id="{C24D0E03-A666-0DAA-5143-8621A79A9BB7}"/>
              </a:ext>
            </a:extLst>
          </p:cNvPr>
          <p:cNvSpPr>
            <a:spLocks noGrp="1"/>
          </p:cNvSpPr>
          <p:nvPr>
            <p:ph type="title" hasCustomPrompt="1"/>
          </p:nvPr>
        </p:nvSpPr>
        <p:spPr>
          <a:xfrm>
            <a:off x="442912" y="442800"/>
            <a:ext cx="10332000" cy="468000"/>
          </a:xfrm>
          <a:prstGeom prst="rect">
            <a:avLst/>
          </a:prstGeom>
        </p:spPr>
        <p:txBody>
          <a:bodyPr vert="horz" lIns="0" tIns="0" rIns="0" bIns="0" rtlCol="0" anchor="t" anchorCtr="0">
            <a:noAutofit/>
          </a:bodyPr>
          <a:lstStyle/>
          <a:p>
            <a:r>
              <a:rPr lang="en-GB" noProof="0" dirty="0"/>
              <a:t>Edit title</a:t>
            </a:r>
            <a:endParaRPr lang="en-GB" dirty="0"/>
          </a:p>
        </p:txBody>
      </p:sp>
      <p:sp>
        <p:nvSpPr>
          <p:cNvPr id="4" name="Textplatzhalter 3">
            <a:extLst>
              <a:ext uri="{FF2B5EF4-FFF2-40B4-BE49-F238E27FC236}">
                <a16:creationId xmlns:a16="http://schemas.microsoft.com/office/drawing/2014/main" id="{1234A8AF-6BA9-11CB-30CE-F32AC5ED34A0}"/>
              </a:ext>
            </a:extLst>
          </p:cNvPr>
          <p:cNvSpPr>
            <a:spLocks noGrp="1"/>
          </p:cNvSpPr>
          <p:nvPr>
            <p:ph type="body" sz="quarter" idx="10" hasCustomPrompt="1"/>
          </p:nvPr>
        </p:nvSpPr>
        <p:spPr>
          <a:xfrm>
            <a:off x="442913" y="1376363"/>
            <a:ext cx="11306175" cy="4824412"/>
          </a:xfrm>
        </p:spPr>
        <p:txBody>
          <a:bodyPr/>
          <a:lstStyle>
            <a:lvl1pPr>
              <a:defRPr sz="1600">
                <a:solidFill>
                  <a:schemeClr val="tx1"/>
                </a:solidFill>
                <a:latin typeface="DeutscheBank Medium" panose="020B0603020202030204" pitchFamily="34" charset="0"/>
                <a:ea typeface="DeutscheBank Medium" panose="020B0603020202030204" pitchFamily="34" charset="0"/>
              </a:defRPr>
            </a:lvl1pPr>
            <a:lvl2pPr>
              <a:defRPr sz="1200">
                <a:solidFill>
                  <a:schemeClr val="tx1"/>
                </a:solidFill>
                <a:latin typeface="+mn-lt"/>
              </a:defRPr>
            </a:lvl2pPr>
            <a:lvl3pPr marL="0" indent="0">
              <a:buFont typeface="Arial" panose="020B0604020202020204" pitchFamily="34" charset="0"/>
              <a:buNone/>
              <a:defRPr sz="1000">
                <a:solidFill>
                  <a:schemeClr val="tx1"/>
                </a:solidFill>
                <a:latin typeface="+mn-lt"/>
              </a:defRPr>
            </a:lvl3pPr>
            <a:lvl4pPr marL="0" indent="0">
              <a:buFont typeface="Symbol" panose="05050102010706020507" pitchFamily="18" charset="2"/>
              <a:buNone/>
              <a:defRPr sz="800">
                <a:solidFill>
                  <a:schemeClr val="tx1"/>
                </a:solidFill>
              </a:defRPr>
            </a:lvl4pPr>
            <a:lvl5pPr marL="0" indent="0">
              <a:buNone/>
              <a:defRPr sz="800">
                <a:solidFill>
                  <a:schemeClr val="tx1"/>
                </a:solidFill>
                <a:latin typeface="+mn-lt"/>
              </a:defRPr>
            </a:lvl5pPr>
            <a:lvl6pPr marL="999802" indent="0">
              <a:buNone/>
              <a:defRPr/>
            </a:lvl6pPr>
          </a:lstStyle>
          <a:p>
            <a:pPr lvl="0"/>
            <a:r>
              <a:rPr lang="en-GB" noProof="0" dirty="0"/>
              <a:t>Edit Disclaimer text</a:t>
            </a:r>
          </a:p>
          <a:p>
            <a:pPr lvl="1"/>
            <a:r>
              <a:rPr lang="en-GB" noProof="0" dirty="0"/>
              <a:t>Second Level</a:t>
            </a:r>
          </a:p>
          <a:p>
            <a:pPr lvl="2"/>
            <a:r>
              <a:rPr lang="en-GB" sz="1000" noProof="0" dirty="0"/>
              <a:t>Third level</a:t>
            </a:r>
            <a:endParaRPr lang="en-GB" noProof="0" dirty="0"/>
          </a:p>
          <a:p>
            <a:pPr lvl="3"/>
            <a:r>
              <a:rPr lang="en-GB" noProof="0" dirty="0"/>
              <a:t>Fourth level</a:t>
            </a:r>
          </a:p>
        </p:txBody>
      </p:sp>
      <p:sp>
        <p:nvSpPr>
          <p:cNvPr id="3" name="Foliennummernplatzhalter 2">
            <a:extLst>
              <a:ext uri="{FF2B5EF4-FFF2-40B4-BE49-F238E27FC236}">
                <a16:creationId xmlns:a16="http://schemas.microsoft.com/office/drawing/2014/main" id="{EDD59F08-4C56-F70E-7265-D099A80FC2A7}"/>
              </a:ext>
              <a:ext uri="{C183D7F6-B498-43B3-948B-1728B52AA6E4}">
                <adec:decorative xmlns:adec="http://schemas.microsoft.com/office/drawing/2017/decorative" val="1"/>
              </a:ext>
            </a:extLst>
          </p:cNvPr>
          <p:cNvSpPr>
            <a:spLocks noGrp="1"/>
          </p:cNvSpPr>
          <p:nvPr>
            <p:ph type="sldNum" sz="quarter" idx="11"/>
          </p:nvPr>
        </p:nvSpPr>
        <p:spPr/>
        <p:txBody>
          <a:bodyPr/>
          <a:lstStyle/>
          <a:p>
            <a:fld id="{D71DA9FD-6EF8-4CC5-AF9B-B6159B5B937C}" type="slidenum">
              <a:rPr lang="en-GB" noProof="1" smtClean="0"/>
              <a:pPr/>
              <a:t>‹Nr.›</a:t>
            </a:fld>
            <a:endParaRPr lang="en-GB" noProof="1"/>
          </a:p>
        </p:txBody>
      </p:sp>
      <p:sp>
        <p:nvSpPr>
          <p:cNvPr id="2" name="Fußzeilenplatzhalter 1">
            <a:extLst>
              <a:ext uri="{FF2B5EF4-FFF2-40B4-BE49-F238E27FC236}">
                <a16:creationId xmlns:a16="http://schemas.microsoft.com/office/drawing/2014/main" id="{A8B3CDC4-10F7-563D-90C4-BBA4AA60843C}"/>
              </a:ext>
              <a:ext uri="{C183D7F6-B498-43B3-948B-1728B52AA6E4}">
                <adec:decorative xmlns:adec="http://schemas.microsoft.com/office/drawing/2017/decorative" val="1"/>
              </a:ext>
            </a:extLst>
          </p:cNvPr>
          <p:cNvSpPr>
            <a:spLocks noGrp="1"/>
          </p:cNvSpPr>
          <p:nvPr>
            <p:ph type="ftr" sz="quarter" idx="12"/>
          </p:nvPr>
        </p:nvSpPr>
        <p:spPr/>
        <p:txBody>
          <a:bodyPr/>
          <a:lstStyle/>
          <a:p>
            <a:pPr algn="l">
              <a:lnSpc>
                <a:spcPts val="1067"/>
              </a:lnSpc>
            </a:pPr>
            <a:r>
              <a:rPr lang="en-GB"/>
              <a:t>Date, Location, Speaker name, Name of Event</a:t>
            </a:r>
          </a:p>
        </p:txBody>
      </p:sp>
    </p:spTree>
    <p:extLst>
      <p:ext uri="{BB962C8B-B14F-4D97-AF65-F5344CB8AC3E}">
        <p14:creationId xmlns:p14="http://schemas.microsoft.com/office/powerpoint/2010/main" val="4017683842"/>
      </p:ext>
    </p:extLst>
  </p:cSld>
  <p:clrMapOvr>
    <a:masterClrMapping/>
  </p:clrMapOvr>
  <p:transition>
    <p:wipe dir="r"/>
  </p:transition>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theme" Target="../theme/theme2.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theme" Target="../theme/theme3.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E2A78"/>
        </a:solidFill>
        <a:effectLst/>
      </p:bgPr>
    </p:bg>
    <p:spTree>
      <p:nvGrpSpPr>
        <p:cNvPr id="1" name=""/>
        <p:cNvGrpSpPr/>
        <p:nvPr/>
      </p:nvGrpSpPr>
      <p:grpSpPr>
        <a:xfrm>
          <a:off x="0" y="0"/>
          <a:ext cx="0" cy="0"/>
          <a:chOff x="0" y="0"/>
          <a:chExt cx="0" cy="0"/>
        </a:xfrm>
      </p:grpSpPr>
      <p:sp>
        <p:nvSpPr>
          <p:cNvPr id="2" name="Text Placeholder 3">
            <a:extLst>
              <a:ext uri="{FF2B5EF4-FFF2-40B4-BE49-F238E27FC236}">
                <a16:creationId xmlns:a16="http://schemas.microsoft.com/office/drawing/2014/main" id="{4E9DBA84-73A5-4600-CBF3-26EC1A500554}"/>
              </a:ext>
            </a:extLst>
          </p:cNvPr>
          <p:cNvSpPr>
            <a:spLocks noGrp="1"/>
          </p:cNvSpPr>
          <p:nvPr>
            <p:ph type="body" idx="1"/>
          </p:nvPr>
        </p:nvSpPr>
        <p:spPr>
          <a:xfrm>
            <a:off x="971550" y="1617664"/>
            <a:ext cx="9599614" cy="4267200"/>
          </a:xfrm>
          <a:prstGeom prst="rect">
            <a:avLst/>
          </a:prstGeom>
        </p:spPr>
        <p:txBody>
          <a:bodyPr vert="horz" lIns="0" tIns="0" rIns="0" bIns="0" rtlCol="0">
            <a:noAutofit/>
          </a:bodyPr>
          <a:lstStyle/>
          <a:p>
            <a:pPr lvl="0"/>
            <a:r>
              <a:rPr lang="en-GB" noProof="0" dirty="0"/>
              <a:t>Edit text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Tree>
    <p:extLst>
      <p:ext uri="{BB962C8B-B14F-4D97-AF65-F5344CB8AC3E}">
        <p14:creationId xmlns:p14="http://schemas.microsoft.com/office/powerpoint/2010/main" val="1917592416"/>
      </p:ext>
    </p:extLst>
  </p:cSld>
  <p:clrMap bg1="lt1" tx1="dk1" bg2="lt2" tx2="dk2" accent1="accent1" accent2="accent2" accent3="accent3" accent4="accent4" accent5="accent5" accent6="accent6" hlink="hlink" folHlink="folHlink"/>
  <p:sldLayoutIdLst>
    <p:sldLayoutId id="2147483670" r:id="rId1"/>
    <p:sldLayoutId id="2147483705" r:id="rId2"/>
    <p:sldLayoutId id="2147483669" r:id="rId3"/>
    <p:sldLayoutId id="2147483649" r:id="rId4"/>
    <p:sldLayoutId id="2147483650" r:id="rId5"/>
    <p:sldLayoutId id="2147483667" r:id="rId6"/>
    <p:sldLayoutId id="2147483668" r:id="rId7"/>
    <p:sldLayoutId id="2147483672" r:id="rId8"/>
    <p:sldLayoutId id="2147483687" r:id="rId9"/>
    <p:sldLayoutId id="2147483688" r:id="rId10"/>
    <p:sldLayoutId id="2147483671" r:id="rId11"/>
    <p:sldLayoutId id="2147483675" r:id="rId12"/>
    <p:sldLayoutId id="2147483676" r:id="rId13"/>
    <p:sldLayoutId id="2147483677" r:id="rId14"/>
    <p:sldLayoutId id="2147483678" r:id="rId15"/>
    <p:sldLayoutId id="2147483679" r:id="rId16"/>
    <p:sldLayoutId id="2147483651" r:id="rId17"/>
    <p:sldLayoutId id="2147483673" r:id="rId18"/>
    <p:sldLayoutId id="2147483674" r:id="rId19"/>
    <p:sldLayoutId id="2147483681" r:id="rId20"/>
    <p:sldLayoutId id="2147483680" r:id="rId21"/>
    <p:sldLayoutId id="2147483682" r:id="rId22"/>
    <p:sldLayoutId id="2147483683" r:id="rId23"/>
    <p:sldLayoutId id="2147483684" r:id="rId24"/>
    <p:sldLayoutId id="2147483703" r:id="rId25"/>
    <p:sldLayoutId id="2147483704" r:id="rId26"/>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0"/>
        </a:spcBef>
        <a:buFont typeface="Arial" panose="020B0604020202020204" pitchFamily="34" charset="0"/>
        <a:buNone/>
        <a:defRPr sz="4000" b="1" kern="1200">
          <a:solidFill>
            <a:schemeClr val="bg1"/>
          </a:solidFill>
          <a:latin typeface="+mn-lt"/>
          <a:ea typeface="+mn-ea"/>
          <a:cs typeface="+mn-cs"/>
        </a:defRPr>
      </a:lvl1pPr>
      <a:lvl2pPr marL="0" indent="0" algn="l" defTabSz="914400" rtl="0" eaLnBrk="1" latinLnBrk="0" hangingPunct="1">
        <a:lnSpc>
          <a:spcPct val="90000"/>
        </a:lnSpc>
        <a:spcBef>
          <a:spcPts val="0"/>
        </a:spcBef>
        <a:buFont typeface="Arial" panose="020B0604020202020204" pitchFamily="34" charset="0"/>
        <a:buNone/>
        <a:defRPr sz="2000" kern="1200">
          <a:solidFill>
            <a:schemeClr val="bg1"/>
          </a:solidFill>
          <a:latin typeface="+mn-lt"/>
          <a:ea typeface="+mn-ea"/>
          <a:cs typeface="+mn-cs"/>
        </a:defRPr>
      </a:lvl2pPr>
      <a:lvl3pPr marL="0" indent="0" algn="l" defTabSz="914400" rtl="0" eaLnBrk="1" latinLnBrk="0" hangingPunct="1">
        <a:lnSpc>
          <a:spcPct val="100000"/>
        </a:lnSpc>
        <a:spcBef>
          <a:spcPts val="0"/>
        </a:spcBef>
        <a:buFont typeface="Arial" panose="020B0604020202020204" pitchFamily="34" charset="0"/>
        <a:buNone/>
        <a:defRPr sz="1600" kern="1200">
          <a:solidFill>
            <a:schemeClr val="bg1"/>
          </a:solidFill>
          <a:latin typeface="+mn-lt"/>
          <a:ea typeface="+mn-ea"/>
          <a:cs typeface="+mn-cs"/>
        </a:defRPr>
      </a:lvl3pPr>
      <a:lvl4pPr marL="0" indent="0" algn="l" defTabSz="914400" rtl="0" eaLnBrk="1" latinLnBrk="0" hangingPunct="1">
        <a:lnSpc>
          <a:spcPct val="100000"/>
        </a:lnSpc>
        <a:spcBef>
          <a:spcPts val="0"/>
        </a:spcBef>
        <a:buFont typeface="Arial" panose="020B0604020202020204" pitchFamily="34" charset="0"/>
        <a:buNone/>
        <a:defRPr sz="1200" kern="1200">
          <a:solidFill>
            <a:schemeClr val="bg1"/>
          </a:solidFill>
          <a:latin typeface="+mn-lt"/>
          <a:ea typeface="+mn-ea"/>
          <a:cs typeface="+mn-cs"/>
        </a:defRPr>
      </a:lvl4pPr>
      <a:lvl5pPr marL="0" indent="0" algn="l" defTabSz="914400" rtl="0" eaLnBrk="1" latinLnBrk="0" hangingPunct="1">
        <a:lnSpc>
          <a:spcPct val="100000"/>
        </a:lnSpc>
        <a:spcBef>
          <a:spcPts val="0"/>
        </a:spcBef>
        <a:buFont typeface="Arial" panose="020B0604020202020204" pitchFamily="34" charset="0"/>
        <a:buNone/>
        <a:defRPr sz="10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07" userDrawn="1">
          <p15:clr>
            <a:srgbClr val="F26B43"/>
          </p15:clr>
        </p15:guide>
        <p15:guide id="2" pos="3840" userDrawn="1">
          <p15:clr>
            <a:srgbClr val="F26B43"/>
          </p15:clr>
        </p15:guide>
        <p15:guide id="3" pos="407" userDrawn="1">
          <p15:clr>
            <a:srgbClr val="F26B43"/>
          </p15:clr>
        </p15:guide>
        <p15:guide id="4" pos="7271" userDrawn="1">
          <p15:clr>
            <a:srgbClr val="F26B43"/>
          </p15:clr>
        </p15:guide>
        <p15:guide id="5" orient="horz" pos="3911" userDrawn="1">
          <p15:clr>
            <a:srgbClr val="F26B43"/>
          </p15:clr>
        </p15:guide>
        <p15:guide id="6" orient="horz" pos="3707" userDrawn="1">
          <p15:clr>
            <a:srgbClr val="F26B43"/>
          </p15:clr>
        </p15:guide>
        <p15:guide id="7" pos="612" userDrawn="1">
          <p15:clr>
            <a:srgbClr val="F26B43"/>
          </p15:clr>
        </p15:guide>
        <p15:guide id="8" orient="horz" pos="1019" userDrawn="1">
          <p15:clr>
            <a:srgbClr val="F26B43"/>
          </p15:clr>
        </p15:guide>
        <p15:guide id="9" orient="horz" pos="816" userDrawn="1">
          <p15:clr>
            <a:srgbClr val="F26B43"/>
          </p15:clr>
        </p15:guide>
        <p15:guide id="10" pos="6863" userDrawn="1">
          <p15:clr>
            <a:srgbClr val="F26B43"/>
          </p15:clr>
        </p15:guide>
        <p15:guide id="11" pos="6659" userDrawn="1">
          <p15:clr>
            <a:srgbClr val="F26B43"/>
          </p15:clr>
        </p15:guide>
        <p15:guide id="12" orient="horz" pos="1244"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0" name="Rechteck 59">
            <a:extLst>
              <a:ext uri="{FF2B5EF4-FFF2-40B4-BE49-F238E27FC236}">
                <a16:creationId xmlns:a16="http://schemas.microsoft.com/office/drawing/2014/main" id="{CFD618AA-C169-95D1-0F90-17D5EEBAC2B9}"/>
              </a:ext>
              <a:ext uri="{C183D7F6-B498-43B3-948B-1728B52AA6E4}">
                <adec:decorative xmlns:adec="http://schemas.microsoft.com/office/drawing/2017/decorative" val="1"/>
              </a:ext>
            </a:extLst>
          </p:cNvPr>
          <p:cNvSpPr/>
          <p:nvPr userDrawn="1"/>
        </p:nvSpPr>
        <p:spPr>
          <a:xfrm>
            <a:off x="-2475345" y="1126321"/>
            <a:ext cx="2352116" cy="232807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itle Placeholder 12">
            <a:extLst>
              <a:ext uri="{FF2B5EF4-FFF2-40B4-BE49-F238E27FC236}">
                <a16:creationId xmlns:a16="http://schemas.microsoft.com/office/drawing/2014/main" id="{6D0F29C5-DBFE-A152-158C-D0CDDDF0A14C}"/>
              </a:ext>
            </a:extLst>
          </p:cNvPr>
          <p:cNvSpPr>
            <a:spLocks noGrp="1"/>
          </p:cNvSpPr>
          <p:nvPr>
            <p:ph type="title"/>
          </p:nvPr>
        </p:nvSpPr>
        <p:spPr>
          <a:xfrm>
            <a:off x="442912" y="442800"/>
            <a:ext cx="10332000" cy="468000"/>
          </a:xfrm>
          <a:prstGeom prst="rect">
            <a:avLst/>
          </a:prstGeom>
        </p:spPr>
        <p:txBody>
          <a:bodyPr vert="horz" lIns="0" tIns="0" rIns="0" bIns="0" rtlCol="0" anchor="t" anchorCtr="0">
            <a:noAutofit/>
          </a:bodyPr>
          <a:lstStyle/>
          <a:p>
            <a:r>
              <a:rPr lang="en-GB" noProof="0" dirty="0"/>
              <a:t>Edit title</a:t>
            </a:r>
            <a:endParaRPr lang="en-GB" dirty="0"/>
          </a:p>
        </p:txBody>
      </p:sp>
      <p:sp>
        <p:nvSpPr>
          <p:cNvPr id="12" name="Grafik 9">
            <a:extLst>
              <a:ext uri="{FF2B5EF4-FFF2-40B4-BE49-F238E27FC236}">
                <a16:creationId xmlns:a16="http://schemas.microsoft.com/office/drawing/2014/main" id="{B29001C1-63DA-2119-A100-853E4B7B6C6E}"/>
              </a:ext>
              <a:ext uri="{C183D7F6-B498-43B3-948B-1728B52AA6E4}">
                <adec:decorative xmlns:adec="http://schemas.microsoft.com/office/drawing/2017/decorative" val="1"/>
              </a:ext>
            </a:extLst>
          </p:cNvPr>
          <p:cNvSpPr>
            <a:spLocks noChangeAspect="1"/>
          </p:cNvSpPr>
          <p:nvPr userDrawn="1"/>
        </p:nvSpPr>
        <p:spPr>
          <a:xfrm>
            <a:off x="11282400" y="441325"/>
            <a:ext cx="468000" cy="468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rgbClr val="1E2A78"/>
          </a:solidFill>
          <a:ln w="9525" cap="flat">
            <a:noFill/>
            <a:prstDash val="solid"/>
            <a:miter/>
          </a:ln>
        </p:spPr>
        <p:txBody>
          <a:bodyPr rtlCol="0" anchor="ctr"/>
          <a:lstStyle/>
          <a:p>
            <a:endParaRPr lang="en-GB" sz="2400" dirty="0">
              <a:latin typeface="+mn-lt"/>
              <a:cs typeface="DeutscheBank" panose="020B0503020202030204" pitchFamily="34" charset="0"/>
            </a:endParaRPr>
          </a:p>
        </p:txBody>
      </p:sp>
      <p:sp>
        <p:nvSpPr>
          <p:cNvPr id="4" name="Text Placeholder 3">
            <a:extLst>
              <a:ext uri="{FF2B5EF4-FFF2-40B4-BE49-F238E27FC236}">
                <a16:creationId xmlns:a16="http://schemas.microsoft.com/office/drawing/2014/main" id="{EE665C97-7830-49FC-9697-6D19DA821767}"/>
              </a:ext>
            </a:extLst>
          </p:cNvPr>
          <p:cNvSpPr>
            <a:spLocks noGrp="1"/>
          </p:cNvSpPr>
          <p:nvPr>
            <p:ph type="body" idx="1"/>
          </p:nvPr>
        </p:nvSpPr>
        <p:spPr>
          <a:xfrm>
            <a:off x="442913" y="1376363"/>
            <a:ext cx="11304000" cy="4824412"/>
          </a:xfrm>
          <a:prstGeom prst="rect">
            <a:avLst/>
          </a:prstGeom>
        </p:spPr>
        <p:txBody>
          <a:bodyPr vert="horz" lIns="0" tIns="0" rIns="0" bIns="0" rtlCol="0">
            <a:noAutofit/>
          </a:body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6" name="Rechteck 5">
            <a:extLst>
              <a:ext uri="{FF2B5EF4-FFF2-40B4-BE49-F238E27FC236}">
                <a16:creationId xmlns:a16="http://schemas.microsoft.com/office/drawing/2014/main" id="{76EDBBC0-08FC-4FF5-93D8-319C27CD84CB}"/>
              </a:ext>
              <a:ext uri="{C183D7F6-B498-43B3-948B-1728B52AA6E4}">
                <adec:decorative xmlns:adec="http://schemas.microsoft.com/office/drawing/2017/decorative" val="1"/>
              </a:ext>
            </a:extLst>
          </p:cNvPr>
          <p:cNvSpPr/>
          <p:nvPr userDrawn="1"/>
        </p:nvSpPr>
        <p:spPr>
          <a:xfrm>
            <a:off x="442911" y="6416675"/>
            <a:ext cx="2412000" cy="144000"/>
          </a:xfrm>
          <a:prstGeom prst="rect">
            <a:avLst/>
          </a:prstGeom>
        </p:spPr>
        <p:txBody>
          <a:bodyPr wrap="none" lIns="0" tIns="0" rIns="0" bIns="0" anchor="t" anchorCtr="0">
            <a:noAutofit/>
          </a:bodyPr>
          <a:lstStyle/>
          <a:p>
            <a:pPr marL="0" indent="0">
              <a:lnSpc>
                <a:spcPts val="1067"/>
              </a:lnSpc>
              <a:defRPr/>
            </a:pPr>
            <a:r>
              <a:rPr lang="en-GB" sz="1000" b="1" noProof="1">
                <a:solidFill>
                  <a:srgbClr val="1E2A78"/>
                </a:solidFill>
                <a:latin typeface="+mn-lt"/>
                <a:ea typeface="DeutscheBank" panose="020B0503020202030204" pitchFamily="34" charset="0"/>
                <a:cs typeface="DeutscheBank" panose="020B0503020202030204" pitchFamily="34" charset="0"/>
              </a:rPr>
              <a:t>Deutsche Bank</a:t>
            </a:r>
            <a:r>
              <a:rPr lang="en-GB" sz="1000" noProof="1">
                <a:solidFill>
                  <a:srgbClr val="1E2A78"/>
                </a:solidFill>
                <a:latin typeface="+mn-lt"/>
                <a:ea typeface="DeutscheBank" panose="020B0503020202030204" pitchFamily="34" charset="0"/>
                <a:cs typeface="DeutscheBank" panose="020B0503020202030204" pitchFamily="34" charset="0"/>
              </a:rPr>
              <a:t> Corporate Division</a:t>
            </a:r>
          </a:p>
        </p:txBody>
      </p:sp>
      <p:sp>
        <p:nvSpPr>
          <p:cNvPr id="10" name="Foliennummernplatzhalter 1">
            <a:extLst>
              <a:ext uri="{FF2B5EF4-FFF2-40B4-BE49-F238E27FC236}">
                <a16:creationId xmlns:a16="http://schemas.microsoft.com/office/drawing/2014/main" id="{ADE4BABC-7071-E9E0-45F3-3EBF1391CA25}"/>
              </a:ext>
              <a:ext uri="{C183D7F6-B498-43B3-948B-1728B52AA6E4}">
                <adec:decorative xmlns:adec="http://schemas.microsoft.com/office/drawing/2017/decorative" val="1"/>
              </a:ext>
            </a:extLst>
          </p:cNvPr>
          <p:cNvSpPr>
            <a:spLocks noGrp="1"/>
          </p:cNvSpPr>
          <p:nvPr>
            <p:ph type="sldNum" sz="quarter" idx="4"/>
          </p:nvPr>
        </p:nvSpPr>
        <p:spPr>
          <a:xfrm>
            <a:off x="10741152" y="6416675"/>
            <a:ext cx="1007936" cy="144000"/>
          </a:xfrm>
          <a:prstGeom prst="rect">
            <a:avLst/>
          </a:prstGeom>
        </p:spPr>
        <p:txBody>
          <a:bodyPr vert="horz" wrap="none" lIns="0" tIns="0" rIns="0" bIns="0" rtlCol="0" anchor="t" anchorCtr="0">
            <a:noAutofit/>
          </a:bodyPr>
          <a:lstStyle>
            <a:lvl1pPr algn="r">
              <a:lnSpc>
                <a:spcPts val="1067"/>
              </a:lnSpc>
              <a:defRPr sz="1000">
                <a:solidFill>
                  <a:schemeClr val="tx1"/>
                </a:solidFill>
                <a:latin typeface="+mn-lt"/>
                <a:ea typeface="DeutscheBank" panose="020B0503020202030204" pitchFamily="34" charset="0"/>
                <a:cs typeface="DeutscheBank" panose="020B0503020202030204" pitchFamily="34" charset="0"/>
              </a:defRPr>
            </a:lvl1pPr>
          </a:lstStyle>
          <a:p>
            <a:fld id="{D71DA9FD-6EF8-4CC5-AF9B-B6159B5B937C}" type="slidenum">
              <a:rPr lang="en-GB" noProof="1" smtClean="0"/>
              <a:pPr/>
              <a:t>‹Nr.›</a:t>
            </a:fld>
            <a:endParaRPr lang="en-GB" noProof="1"/>
          </a:p>
        </p:txBody>
      </p:sp>
      <p:sp>
        <p:nvSpPr>
          <p:cNvPr id="2" name="Content Placeholder 5">
            <a:extLst>
              <a:ext uri="{FF2B5EF4-FFF2-40B4-BE49-F238E27FC236}">
                <a16:creationId xmlns:a16="http://schemas.microsoft.com/office/drawing/2014/main" id="{75DCA90C-8570-4CB1-EB2D-9E5EEA6D110C}"/>
              </a:ext>
              <a:ext uri="{C183D7F6-B498-43B3-948B-1728B52AA6E4}">
                <adec:decorative xmlns:adec="http://schemas.microsoft.com/office/drawing/2017/decorative" val="1"/>
              </a:ext>
            </a:extLst>
          </p:cNvPr>
          <p:cNvSpPr txBox="1">
            <a:spLocks/>
          </p:cNvSpPr>
          <p:nvPr userDrawn="1"/>
        </p:nvSpPr>
        <p:spPr>
          <a:xfrm>
            <a:off x="-2179638" y="1594098"/>
            <a:ext cx="1939608" cy="1655985"/>
          </a:xfrm>
          <a:prstGeom prst="rect">
            <a:avLst/>
          </a:prstGeom>
          <a:ln w="6350">
            <a:noFill/>
          </a:ln>
        </p:spPr>
        <p:txBody>
          <a:bodyPr lIns="0" tIns="0" rIns="0" bIns="0"/>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dirty="0"/>
              <a:t>First level, 16 pt</a:t>
            </a:r>
          </a:p>
          <a:p>
            <a:pPr lvl="1"/>
            <a:r>
              <a:rPr lang="en-GB" dirty="0"/>
              <a:t>Second level, 16 pt</a:t>
            </a:r>
          </a:p>
          <a:p>
            <a:pPr lvl="2"/>
            <a:r>
              <a:rPr lang="en-GB" dirty="0"/>
              <a:t>Third level, 16 pt</a:t>
            </a:r>
          </a:p>
          <a:p>
            <a:pPr lvl="3"/>
            <a:r>
              <a:rPr lang="en-GB" dirty="0"/>
              <a:t>Fourth level, 12 pt</a:t>
            </a:r>
          </a:p>
          <a:p>
            <a:pPr lvl="4"/>
            <a:r>
              <a:rPr lang="en-GB" dirty="0"/>
              <a:t>Fifth level, 11pt</a:t>
            </a:r>
          </a:p>
          <a:p>
            <a:pPr lvl="5"/>
            <a:r>
              <a:rPr lang="en-GB" kern="0" dirty="0"/>
              <a:t>Sixth level, Footnote text, 10 pt</a:t>
            </a:r>
          </a:p>
          <a:p>
            <a:pPr lvl="6"/>
            <a:r>
              <a:rPr lang="en-GB" kern="0" dirty="0"/>
              <a:t>Seventh level, Footnote text, 8 pt</a:t>
            </a:r>
          </a:p>
        </p:txBody>
      </p:sp>
      <p:sp>
        <p:nvSpPr>
          <p:cNvPr id="3" name="TwoC_TitleL">
            <a:extLst>
              <a:ext uri="{FF2B5EF4-FFF2-40B4-BE49-F238E27FC236}">
                <a16:creationId xmlns:a16="http://schemas.microsoft.com/office/drawing/2014/main" id="{316C73E7-1D80-655E-69FE-07A57CA1EB74}"/>
              </a:ext>
              <a:ext uri="{C183D7F6-B498-43B3-948B-1728B52AA6E4}">
                <adec:decorative xmlns:adec="http://schemas.microsoft.com/office/drawing/2017/decorative" val="1"/>
              </a:ext>
            </a:extLst>
          </p:cNvPr>
          <p:cNvSpPr txBox="1">
            <a:spLocks noChangeArrowheads="1"/>
          </p:cNvSpPr>
          <p:nvPr userDrawn="1"/>
        </p:nvSpPr>
        <p:spPr bwMode="auto">
          <a:xfrm>
            <a:off x="-2179638" y="1376363"/>
            <a:ext cx="1695768" cy="161583"/>
          </a:xfrm>
          <a:prstGeom prst="rect">
            <a:avLst/>
          </a:prstGeom>
          <a:noFill/>
          <a:ln w="12700">
            <a:noFill/>
            <a:miter lim="800000"/>
            <a:headEnd/>
            <a:tailEnd/>
          </a:ln>
        </p:spPr>
        <p:txBody>
          <a:bodyPr wrap="square" lIns="0" tIns="0" rIns="0" bIns="0" anchor="t" anchorCtr="0">
            <a:prstTxWarp prst="textNoShape">
              <a:avLst/>
            </a:prstTxWarp>
            <a:spAutoFit/>
          </a:bodyPr>
          <a:lstStyle/>
          <a:p>
            <a:r>
              <a:rPr lang="en-GB" sz="1050" b="1" dirty="0">
                <a:solidFill>
                  <a:srgbClr val="1E2A78"/>
                </a:solidFill>
                <a:latin typeface="+mn-lt"/>
                <a:ea typeface="DeutscheBank" panose="020B0503020202030204" pitchFamily="34" charset="0"/>
                <a:cs typeface="DeutscheBank" panose="020B0503020202030204" pitchFamily="34" charset="0"/>
              </a:rPr>
              <a:t>Standard text formats</a:t>
            </a:r>
          </a:p>
        </p:txBody>
      </p:sp>
      <p:sp>
        <p:nvSpPr>
          <p:cNvPr id="5" name="Fußzeilenplatzhalter 4">
            <a:extLst>
              <a:ext uri="{FF2B5EF4-FFF2-40B4-BE49-F238E27FC236}">
                <a16:creationId xmlns:a16="http://schemas.microsoft.com/office/drawing/2014/main" id="{31E7AA7A-2BE3-6570-DE60-88D124B60B04}"/>
              </a:ext>
              <a:ext uri="{C183D7F6-B498-43B3-948B-1728B52AA6E4}">
                <adec:decorative xmlns:adec="http://schemas.microsoft.com/office/drawing/2017/decorative" val="1"/>
              </a:ext>
            </a:extLst>
          </p:cNvPr>
          <p:cNvSpPr>
            <a:spLocks noGrp="1"/>
          </p:cNvSpPr>
          <p:nvPr>
            <p:ph type="ftr" sz="quarter" idx="3"/>
          </p:nvPr>
        </p:nvSpPr>
        <p:spPr>
          <a:xfrm>
            <a:off x="4388400" y="6415200"/>
            <a:ext cx="6352752" cy="144270"/>
          </a:xfrm>
          <a:prstGeom prst="rect">
            <a:avLst/>
          </a:prstGeom>
        </p:spPr>
        <p:txBody>
          <a:bodyPr vert="horz" wrap="none" lIns="0" tIns="0" rIns="0" bIns="0" rtlCol="0" anchor="ctr">
            <a:noAutofit/>
          </a:bodyPr>
          <a:lstStyle>
            <a:lvl1pPr algn="ctr">
              <a:lnSpc>
                <a:spcPts val="1057"/>
              </a:lnSpc>
              <a:defRPr lang="en-GB" sz="1000" b="0" kern="1200">
                <a:solidFill>
                  <a:schemeClr val="tx1"/>
                </a:solidFill>
                <a:latin typeface="+mn-lt"/>
                <a:ea typeface="DeutscheBank" panose="020B0503020202030204" pitchFamily="34" charset="0"/>
                <a:cs typeface="DeutscheBank" panose="020B0503020202030204" pitchFamily="34" charset="0"/>
              </a:defRPr>
            </a:lvl1pPr>
          </a:lstStyle>
          <a:p>
            <a:pPr algn="l">
              <a:lnSpc>
                <a:spcPts val="1067"/>
              </a:lnSpc>
            </a:pPr>
            <a:r>
              <a:rPr lang="en-GB"/>
              <a:t>Date, Location, Speaker name, Name of Event</a:t>
            </a:r>
          </a:p>
        </p:txBody>
      </p:sp>
      <p:grpSp>
        <p:nvGrpSpPr>
          <p:cNvPr id="8" name="Gruppieren 7">
            <a:extLst>
              <a:ext uri="{FF2B5EF4-FFF2-40B4-BE49-F238E27FC236}">
                <a16:creationId xmlns:a16="http://schemas.microsoft.com/office/drawing/2014/main" id="{D208F289-99F2-17E4-3DAF-B80E4CBD1DE7}"/>
              </a:ext>
              <a:ext uri="{C183D7F6-B498-43B3-948B-1728B52AA6E4}">
                <adec:decorative xmlns:adec="http://schemas.microsoft.com/office/drawing/2017/decorative" val="1"/>
              </a:ext>
            </a:extLst>
          </p:cNvPr>
          <p:cNvGrpSpPr/>
          <p:nvPr userDrawn="1"/>
        </p:nvGrpSpPr>
        <p:grpSpPr>
          <a:xfrm>
            <a:off x="12313055" y="1241844"/>
            <a:ext cx="1642918" cy="5616156"/>
            <a:chOff x="12313055" y="1241844"/>
            <a:chExt cx="1642918" cy="5616156"/>
          </a:xfrm>
        </p:grpSpPr>
        <p:sp>
          <p:nvSpPr>
            <p:cNvPr id="9" name="Rechteck 8">
              <a:extLst>
                <a:ext uri="{FF2B5EF4-FFF2-40B4-BE49-F238E27FC236}">
                  <a16:creationId xmlns:a16="http://schemas.microsoft.com/office/drawing/2014/main" id="{FDB64037-F986-4166-BC9B-E1EADF7460A4}"/>
                </a:ext>
                <a:ext uri="{C183D7F6-B498-43B3-948B-1728B52AA6E4}">
                  <adec:decorative xmlns:adec="http://schemas.microsoft.com/office/drawing/2017/decorative" val="1"/>
                </a:ext>
              </a:extLst>
            </p:cNvPr>
            <p:cNvSpPr/>
            <p:nvPr userDrawn="1"/>
          </p:nvSpPr>
          <p:spPr>
            <a:xfrm>
              <a:off x="12313055" y="1241844"/>
              <a:ext cx="1642918" cy="561615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hteck 6">
              <a:extLst>
                <a:ext uri="{FF2B5EF4-FFF2-40B4-BE49-F238E27FC236}">
                  <a16:creationId xmlns:a16="http://schemas.microsoft.com/office/drawing/2014/main" id="{358F3B0F-B7FD-037A-078C-C65D956B48F8}"/>
                </a:ext>
              </a:extLst>
            </p:cNvPr>
            <p:cNvSpPr>
              <a:spLocks/>
            </p:cNvSpPr>
            <p:nvPr/>
          </p:nvSpPr>
          <p:spPr>
            <a:xfrm>
              <a:off x="12369685" y="1650477"/>
              <a:ext cx="734400" cy="414000"/>
            </a:xfrm>
            <a:prstGeom prst="rect">
              <a:avLst/>
            </a:prstGeom>
            <a:solidFill>
              <a:srgbClr val="1E2A78"/>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rgbClr val="FFFFFF"/>
                  </a:solidFill>
                  <a:effectLst/>
                  <a:uLnTx/>
                  <a:uFillTx/>
                  <a:ea typeface="+mn-ea"/>
                  <a:cs typeface="+mn-cs"/>
                  <a:sym typeface="Arial"/>
                </a:rPr>
                <a:t>Deep Blue</a:t>
              </a:r>
              <a:br>
                <a:rPr kumimoji="0" lang="en-GB" sz="600" b="0" i="0" u="none" strike="noStrike" kern="0" cap="none" spc="0" normalizeH="0" baseline="0" noProof="0" dirty="0">
                  <a:ln>
                    <a:noFill/>
                  </a:ln>
                  <a:solidFill>
                    <a:srgbClr val="FFFFFF"/>
                  </a:solidFill>
                  <a:effectLst/>
                  <a:uLnTx/>
                  <a:uFillTx/>
                  <a:ea typeface="+mn-ea"/>
                  <a:cs typeface="+mn-cs"/>
                  <a:sym typeface="Arial"/>
                </a:rPr>
              </a:br>
              <a:r>
                <a:rPr kumimoji="0" lang="en-GB" sz="600" b="0" i="0" u="none" strike="noStrike" kern="0" cap="none" spc="0" normalizeH="0" baseline="0" noProof="0" dirty="0">
                  <a:ln>
                    <a:noFill/>
                  </a:ln>
                  <a:solidFill>
                    <a:srgbClr val="FFFFFF"/>
                  </a:solidFill>
                  <a:effectLst/>
                  <a:uLnTx/>
                  <a:uFillTx/>
                  <a:ea typeface="+mn-ea"/>
                  <a:cs typeface="+mn-cs"/>
                  <a:sym typeface="Arial"/>
                </a:rPr>
                <a:t>30|42|120</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600" b="0" i="0" u="none" strike="noStrike" kern="0" cap="none" spc="0" normalizeH="0" baseline="0" noProof="0" dirty="0">
                <a:ln>
                  <a:noFill/>
                </a:ln>
                <a:solidFill>
                  <a:srgbClr val="FFFFFF"/>
                </a:solidFill>
                <a:effectLst/>
                <a:uLnTx/>
                <a:uFillTx/>
                <a:ea typeface="+mn-ea"/>
                <a:cs typeface="+mn-cs"/>
                <a:sym typeface="Arial"/>
              </a:endParaRPr>
            </a:p>
          </p:txBody>
        </p:sp>
        <p:sp>
          <p:nvSpPr>
            <p:cNvPr id="14" name="Rechteck 7">
              <a:extLst>
                <a:ext uri="{FF2B5EF4-FFF2-40B4-BE49-F238E27FC236}">
                  <a16:creationId xmlns:a16="http://schemas.microsoft.com/office/drawing/2014/main" id="{9E29729E-DE9F-A952-C003-0091439550F1}"/>
                </a:ext>
              </a:extLst>
            </p:cNvPr>
            <p:cNvSpPr>
              <a:spLocks/>
            </p:cNvSpPr>
            <p:nvPr/>
          </p:nvSpPr>
          <p:spPr>
            <a:xfrm>
              <a:off x="12371152" y="2123521"/>
              <a:ext cx="734400" cy="414000"/>
            </a:xfrm>
            <a:prstGeom prst="rect">
              <a:avLst/>
            </a:prstGeom>
            <a:solidFill>
              <a:srgbClr val="16184E"/>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rgbClr val="FFFFFF"/>
                  </a:solidFill>
                  <a:effectLst/>
                  <a:uLnTx/>
                  <a:uFillTx/>
                  <a:ea typeface="+mn-ea"/>
                  <a:cs typeface="+mn-cs"/>
                  <a:sym typeface="Arial"/>
                </a:rPr>
                <a:t>Dark Blue</a:t>
              </a:r>
              <a:br>
                <a:rPr kumimoji="0" lang="en-GB" sz="600" b="0" i="0" u="none" strike="noStrike" kern="0" cap="none" spc="0" normalizeH="0" baseline="0" noProof="0" dirty="0">
                  <a:ln>
                    <a:noFill/>
                  </a:ln>
                  <a:solidFill>
                    <a:srgbClr val="FFFFFF"/>
                  </a:solidFill>
                  <a:effectLst/>
                  <a:uLnTx/>
                  <a:uFillTx/>
                  <a:ea typeface="+mn-ea"/>
                  <a:cs typeface="+mn-cs"/>
                  <a:sym typeface="Arial"/>
                </a:rPr>
              </a:br>
              <a:r>
                <a:rPr kumimoji="0" lang="en-GB" sz="600" b="0" i="0" u="none" strike="noStrike" kern="0" cap="none" spc="0" normalizeH="0" baseline="0" noProof="0" dirty="0">
                  <a:ln>
                    <a:noFill/>
                  </a:ln>
                  <a:solidFill>
                    <a:srgbClr val="FFFFFF"/>
                  </a:solidFill>
                  <a:effectLst/>
                  <a:uLnTx/>
                  <a:uFillTx/>
                  <a:ea typeface="+mn-ea"/>
                  <a:cs typeface="+mn-cs"/>
                  <a:sym typeface="Arial"/>
                </a:rPr>
                <a:t>22|24|78</a:t>
              </a:r>
              <a:br>
                <a:rPr kumimoji="0" lang="en-GB" sz="600" b="0" i="0" u="none" strike="noStrike" kern="0" cap="none" spc="0" normalizeH="0" baseline="0" noProof="0" dirty="0">
                  <a:ln>
                    <a:noFill/>
                  </a:ln>
                  <a:solidFill>
                    <a:srgbClr val="FFFFFF"/>
                  </a:solidFill>
                  <a:effectLst/>
                  <a:uLnTx/>
                  <a:uFillTx/>
                  <a:ea typeface="+mn-ea"/>
                  <a:cs typeface="+mn-cs"/>
                  <a:sym typeface="Arial"/>
                </a:rPr>
              </a:br>
              <a:br>
                <a:rPr kumimoji="0" lang="en-GB" sz="600" b="0" i="0" u="none" strike="noStrike" kern="0" cap="none" spc="0" normalizeH="0" baseline="0" noProof="0" dirty="0">
                  <a:ln>
                    <a:noFill/>
                  </a:ln>
                  <a:solidFill>
                    <a:srgbClr val="FFFFFF"/>
                  </a:solidFill>
                  <a:effectLst/>
                  <a:uLnTx/>
                  <a:uFillTx/>
                  <a:ea typeface="+mn-ea"/>
                  <a:cs typeface="+mn-cs"/>
                  <a:sym typeface="Arial"/>
                </a:rPr>
              </a:br>
              <a:endParaRPr kumimoji="0" lang="en-GB" sz="600" b="0" i="0" u="none" strike="noStrike" kern="0" cap="none" spc="0" normalizeH="0" baseline="0" noProof="0" dirty="0">
                <a:ln>
                  <a:noFill/>
                </a:ln>
                <a:solidFill>
                  <a:srgbClr val="FFFFFF"/>
                </a:solidFill>
                <a:effectLst/>
                <a:uLnTx/>
                <a:uFillTx/>
                <a:ea typeface="+mn-ea"/>
                <a:cs typeface="+mn-cs"/>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600" b="0" i="0" u="none" strike="noStrike" kern="0" cap="none" spc="0" normalizeH="0" baseline="0" noProof="0" dirty="0">
                <a:ln>
                  <a:noFill/>
                </a:ln>
                <a:solidFill>
                  <a:srgbClr val="FFFFFF"/>
                </a:solidFill>
                <a:effectLst/>
                <a:uLnTx/>
                <a:uFillTx/>
                <a:ea typeface="+mn-ea"/>
                <a:cs typeface="+mn-cs"/>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600" b="0" i="0" u="none" strike="noStrike" kern="0" cap="none" spc="0" normalizeH="0" baseline="0" noProof="0" dirty="0">
                <a:ln>
                  <a:noFill/>
                </a:ln>
                <a:solidFill>
                  <a:srgbClr val="FFFFFF"/>
                </a:solidFill>
                <a:effectLst/>
                <a:uLnTx/>
                <a:uFillTx/>
                <a:ea typeface="+mn-ea"/>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600" b="0" i="0" u="none" strike="noStrike" kern="0" cap="none" spc="0" normalizeH="0" baseline="0" noProof="0" dirty="0">
                <a:ln>
                  <a:noFill/>
                </a:ln>
                <a:solidFill>
                  <a:srgbClr val="FFFFFF"/>
                </a:solidFill>
                <a:effectLst/>
                <a:uLnTx/>
                <a:uFillTx/>
                <a:ea typeface="+mn-ea"/>
                <a:cs typeface="+mn-cs"/>
                <a:sym typeface="Arial"/>
              </a:endParaRPr>
            </a:p>
          </p:txBody>
        </p:sp>
        <p:sp>
          <p:nvSpPr>
            <p:cNvPr id="15" name="Rechteck 8">
              <a:extLst>
                <a:ext uri="{FF2B5EF4-FFF2-40B4-BE49-F238E27FC236}">
                  <a16:creationId xmlns:a16="http://schemas.microsoft.com/office/drawing/2014/main" id="{EEF9A060-AF84-2F4A-430C-6253C28CB8FF}"/>
                </a:ext>
              </a:extLst>
            </p:cNvPr>
            <p:cNvSpPr>
              <a:spLocks/>
            </p:cNvSpPr>
            <p:nvPr/>
          </p:nvSpPr>
          <p:spPr>
            <a:xfrm>
              <a:off x="12371152" y="2596565"/>
              <a:ext cx="734400" cy="414000"/>
            </a:xfrm>
            <a:prstGeom prst="rect">
              <a:avLst/>
            </a:prstGeom>
            <a:solidFill>
              <a:srgbClr val="0069B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bg1"/>
                  </a:solidFill>
                  <a:effectLst/>
                  <a:uLnTx/>
                  <a:uFillTx/>
                  <a:ea typeface="+mn-ea"/>
                  <a:cs typeface="+mn-cs"/>
                  <a:sym typeface="Arial"/>
                </a:rPr>
                <a:t>Mid Blue </a:t>
              </a:r>
              <a:br>
                <a:rPr kumimoji="0" lang="en-GB" sz="600" b="0" i="0" u="none" strike="noStrike" kern="0" cap="none" spc="0" normalizeH="0" baseline="0" noProof="0" dirty="0">
                  <a:ln>
                    <a:noFill/>
                  </a:ln>
                  <a:solidFill>
                    <a:schemeClr val="bg1"/>
                  </a:solidFill>
                  <a:effectLst/>
                  <a:uLnTx/>
                  <a:uFillTx/>
                  <a:ea typeface="+mn-ea"/>
                  <a:cs typeface="+mn-cs"/>
                  <a:sym typeface="Arial"/>
                </a:rPr>
              </a:br>
              <a:r>
                <a:rPr kumimoji="0" lang="en-GB" sz="600" b="0" i="0" u="none" strike="noStrike" kern="0" cap="none" spc="0" normalizeH="0" baseline="0" noProof="0" dirty="0">
                  <a:ln>
                    <a:noFill/>
                  </a:ln>
                  <a:solidFill>
                    <a:schemeClr val="bg1"/>
                  </a:solidFill>
                  <a:effectLst/>
                  <a:uLnTx/>
                  <a:uFillTx/>
                  <a:ea typeface="+mn-ea"/>
                  <a:cs typeface="+mn-cs"/>
                  <a:sym typeface="Arial"/>
                </a:rPr>
                <a:t>0|105|177</a:t>
              </a:r>
            </a:p>
          </p:txBody>
        </p:sp>
        <p:sp>
          <p:nvSpPr>
            <p:cNvPr id="17" name="Rechteck 9">
              <a:extLst>
                <a:ext uri="{FF2B5EF4-FFF2-40B4-BE49-F238E27FC236}">
                  <a16:creationId xmlns:a16="http://schemas.microsoft.com/office/drawing/2014/main" id="{813BE4DF-09D4-6A0F-55EF-4E7F1D6047EC}"/>
                </a:ext>
              </a:extLst>
            </p:cNvPr>
            <p:cNvSpPr>
              <a:spLocks/>
            </p:cNvSpPr>
            <p:nvPr/>
          </p:nvSpPr>
          <p:spPr>
            <a:xfrm>
              <a:off x="12371152" y="3069609"/>
              <a:ext cx="734400" cy="414000"/>
            </a:xfrm>
            <a:prstGeom prst="rect">
              <a:avLst/>
            </a:prstGeom>
            <a:solidFill>
              <a:srgbClr val="34A6D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tx1"/>
                  </a:solidFill>
                  <a:effectLst/>
                  <a:uLnTx/>
                  <a:uFillTx/>
                  <a:ea typeface="+mn-ea"/>
                  <a:cs typeface="+mn-cs"/>
                  <a:sym typeface="Arial"/>
                </a:rPr>
                <a:t>Bright Blue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tx1"/>
                  </a:solidFill>
                  <a:effectLst/>
                  <a:uLnTx/>
                  <a:uFillTx/>
                  <a:ea typeface="+mn-ea"/>
                  <a:cs typeface="+mn-cs"/>
                  <a:sym typeface="Arial"/>
                </a:rPr>
                <a:t>52|166|220</a:t>
              </a:r>
            </a:p>
          </p:txBody>
        </p:sp>
        <p:sp>
          <p:nvSpPr>
            <p:cNvPr id="26" name="Rechteck 10">
              <a:extLst>
                <a:ext uri="{FF2B5EF4-FFF2-40B4-BE49-F238E27FC236}">
                  <a16:creationId xmlns:a16="http://schemas.microsoft.com/office/drawing/2014/main" id="{6E1EECC2-C0C1-D777-0464-D5BD8D9FA3D0}"/>
                </a:ext>
              </a:extLst>
            </p:cNvPr>
            <p:cNvSpPr>
              <a:spLocks/>
            </p:cNvSpPr>
            <p:nvPr/>
          </p:nvSpPr>
          <p:spPr>
            <a:xfrm>
              <a:off x="12372622" y="3542653"/>
              <a:ext cx="734400" cy="414000"/>
            </a:xfrm>
            <a:prstGeom prst="rect">
              <a:avLst/>
            </a:prstGeom>
            <a:solidFill>
              <a:srgbClr val="CDEBF6"/>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tx1"/>
                  </a:solidFill>
                  <a:effectLst/>
                  <a:uLnTx/>
                  <a:uFillTx/>
                  <a:ea typeface="+mn-ea"/>
                  <a:cs typeface="+mn-cs"/>
                  <a:sym typeface="Arial"/>
                </a:rPr>
                <a:t>Light Blue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a:ln>
                    <a:noFill/>
                  </a:ln>
                  <a:solidFill>
                    <a:schemeClr val="tx1"/>
                  </a:solidFill>
                  <a:effectLst/>
                  <a:uLnTx/>
                  <a:uFillTx/>
                  <a:ea typeface="+mn-ea"/>
                  <a:cs typeface="+mn-cs"/>
                  <a:sym typeface="Arial"/>
                </a:rPr>
                <a:t>205|235|246</a:t>
              </a:r>
              <a:endParaRPr kumimoji="0" lang="en-GB" sz="600" b="0" i="0" u="none" strike="noStrike" kern="0" cap="none" spc="0" normalizeH="0" baseline="0" noProof="0" dirty="0">
                <a:ln>
                  <a:noFill/>
                </a:ln>
                <a:solidFill>
                  <a:schemeClr val="tx1"/>
                </a:solidFill>
                <a:effectLst/>
                <a:uLnTx/>
                <a:uFillTx/>
                <a:ea typeface="+mn-ea"/>
                <a:cs typeface="+mn-cs"/>
                <a:sym typeface="Arial"/>
              </a:endParaRPr>
            </a:p>
          </p:txBody>
        </p:sp>
        <p:sp>
          <p:nvSpPr>
            <p:cNvPr id="27" name="Rechteck 20">
              <a:extLst>
                <a:ext uri="{FF2B5EF4-FFF2-40B4-BE49-F238E27FC236}">
                  <a16:creationId xmlns:a16="http://schemas.microsoft.com/office/drawing/2014/main" id="{5057B378-C4D3-F2B3-3E1B-B9C83DEA0984}"/>
                </a:ext>
              </a:extLst>
            </p:cNvPr>
            <p:cNvSpPr>
              <a:spLocks/>
            </p:cNvSpPr>
            <p:nvPr/>
          </p:nvSpPr>
          <p:spPr>
            <a:xfrm>
              <a:off x="12375350" y="4015697"/>
              <a:ext cx="734400" cy="414000"/>
            </a:xfrm>
            <a:prstGeom prst="rect">
              <a:avLst/>
            </a:prstGeom>
            <a:solidFill>
              <a:srgbClr val="ECF4F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tx1"/>
                  </a:solidFill>
                  <a:effectLst/>
                  <a:uLnTx/>
                  <a:uFillTx/>
                  <a:ea typeface="+mn-ea"/>
                  <a:cs typeface="+mn-cs"/>
                  <a:sym typeface="Arial"/>
                </a:rPr>
                <a:t>Ice Blue </a:t>
              </a:r>
              <a:br>
                <a:rPr kumimoji="0" lang="en-GB" sz="600" b="0" i="0" u="none" strike="noStrike" kern="0" cap="none" spc="0" normalizeH="0" baseline="0" noProof="0" dirty="0">
                  <a:ln>
                    <a:noFill/>
                  </a:ln>
                  <a:solidFill>
                    <a:schemeClr val="tx1"/>
                  </a:solidFill>
                  <a:effectLst/>
                  <a:uLnTx/>
                  <a:uFillTx/>
                  <a:ea typeface="+mn-ea"/>
                  <a:cs typeface="+mn-cs"/>
                  <a:sym typeface="Arial"/>
                </a:rPr>
              </a:br>
              <a:r>
                <a:rPr kumimoji="0" lang="en-GB" sz="600" b="0" i="0" u="none" strike="noStrike" kern="0" cap="none" spc="0" normalizeH="0" baseline="0" noProof="0" dirty="0">
                  <a:ln>
                    <a:noFill/>
                  </a:ln>
                  <a:solidFill>
                    <a:schemeClr val="tx1"/>
                  </a:solidFill>
                  <a:effectLst/>
                  <a:uLnTx/>
                  <a:uFillTx/>
                  <a:ea typeface="+mn-ea"/>
                  <a:cs typeface="+mn-cs"/>
                  <a:sym typeface="Arial"/>
                </a:rPr>
                <a:t>236|244|252</a:t>
              </a:r>
            </a:p>
          </p:txBody>
        </p:sp>
        <p:sp>
          <p:nvSpPr>
            <p:cNvPr id="28" name="Rechteck 10">
              <a:extLst>
                <a:ext uri="{FF2B5EF4-FFF2-40B4-BE49-F238E27FC236}">
                  <a16:creationId xmlns:a16="http://schemas.microsoft.com/office/drawing/2014/main" id="{58F8B972-029C-E1C6-3A12-8EB2EEE70A86}"/>
                </a:ext>
              </a:extLst>
            </p:cNvPr>
            <p:cNvSpPr>
              <a:spLocks/>
            </p:cNvSpPr>
            <p:nvPr/>
          </p:nvSpPr>
          <p:spPr>
            <a:xfrm>
              <a:off x="12376820" y="4488741"/>
              <a:ext cx="734400" cy="414000"/>
            </a:xfrm>
            <a:prstGeom prst="rect">
              <a:avLst/>
            </a:prstGeom>
            <a:solidFill>
              <a:srgbClr val="EDF1F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tx1"/>
                  </a:solidFill>
                  <a:effectLst/>
                  <a:uLnTx/>
                  <a:uFillTx/>
                  <a:ea typeface="+mn-ea"/>
                  <a:cs typeface="+mn-cs"/>
                  <a:sym typeface="Arial"/>
                </a:rPr>
                <a:t>Grey</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tx1"/>
                  </a:solidFill>
                  <a:effectLst/>
                  <a:uLnTx/>
                  <a:uFillTx/>
                  <a:ea typeface="+mn-ea"/>
                  <a:cs typeface="+mn-cs"/>
                  <a:sym typeface="Arial"/>
                </a:rPr>
                <a:t>237|241|247</a:t>
              </a:r>
            </a:p>
          </p:txBody>
        </p:sp>
        <p:sp>
          <p:nvSpPr>
            <p:cNvPr id="36" name="TwoC_TitleL">
              <a:extLst>
                <a:ext uri="{FF2B5EF4-FFF2-40B4-BE49-F238E27FC236}">
                  <a16:creationId xmlns:a16="http://schemas.microsoft.com/office/drawing/2014/main" id="{343CAFCC-35AB-14A5-8B78-D862CD3EB140}"/>
                </a:ext>
              </a:extLst>
            </p:cNvPr>
            <p:cNvSpPr txBox="1">
              <a:spLocks noChangeArrowheads="1"/>
            </p:cNvSpPr>
            <p:nvPr/>
          </p:nvSpPr>
          <p:spPr bwMode="auto">
            <a:xfrm>
              <a:off x="12369685" y="1456148"/>
              <a:ext cx="739908" cy="161583"/>
            </a:xfrm>
            <a:prstGeom prst="rect">
              <a:avLst/>
            </a:prstGeom>
            <a:noFill/>
            <a:ln w="12700">
              <a:noFill/>
              <a:miter lim="800000"/>
              <a:headEnd/>
              <a:tailEnd/>
            </a:ln>
          </p:spPr>
          <p:txBody>
            <a:bodyPr wrap="square" lIns="0" tIns="0" rIns="0" bIns="0" anchor="b" anchorCtr="0">
              <a:prstTxWarp prst="textNoShape">
                <a:avLst/>
              </a:prstTxWarp>
              <a:spAutoFit/>
            </a:bodyPr>
            <a:lstStyle/>
            <a:p>
              <a:r>
                <a:rPr lang="en-GB" sz="1050" b="1" dirty="0">
                  <a:solidFill>
                    <a:srgbClr val="1E2A78"/>
                  </a:solidFill>
                  <a:latin typeface="+mn-lt"/>
                  <a:ea typeface="DeutscheBank" panose="020B0503020202030204" pitchFamily="34" charset="0"/>
                  <a:cs typeface="DeutscheBank" panose="020B0503020202030204" pitchFamily="34" charset="0"/>
                </a:rPr>
                <a:t>Primary</a:t>
              </a:r>
            </a:p>
          </p:txBody>
        </p:sp>
        <p:sp>
          <p:nvSpPr>
            <p:cNvPr id="37" name="Rectangle 13">
              <a:extLst>
                <a:ext uri="{FF2B5EF4-FFF2-40B4-BE49-F238E27FC236}">
                  <a16:creationId xmlns:a16="http://schemas.microsoft.com/office/drawing/2014/main" id="{03EDC1CF-E9CC-05C5-7CE1-92D314E70896}"/>
                </a:ext>
              </a:extLst>
            </p:cNvPr>
            <p:cNvSpPr>
              <a:spLocks noChangeArrowheads="1"/>
            </p:cNvSpPr>
            <p:nvPr/>
          </p:nvSpPr>
          <p:spPr bwMode="ltGray">
            <a:xfrm>
              <a:off x="13166461" y="3542653"/>
              <a:ext cx="734400" cy="414000"/>
            </a:xfrm>
            <a:prstGeom prst="rect">
              <a:avLst/>
            </a:prstGeom>
            <a:solidFill>
              <a:srgbClr val="A1AC05"/>
            </a:solidFill>
            <a:ln w="12700">
              <a:noFill/>
              <a:round/>
              <a:headEnd/>
              <a:tailEnd/>
            </a:ln>
          </p:spPr>
          <p:txBody>
            <a:bodyPr wrap="none" lIns="72000" tIns="72000" rIns="72000" bIns="72000" anchor="t" anchorCtr="0"/>
            <a:lstStyle/>
            <a:p>
              <a:pPr eaLnBrk="0" hangingPunct="0"/>
              <a:r>
                <a:rPr lang="en-GB" sz="600" dirty="0">
                  <a:cs typeface="DeutscheBank" panose="020B0503020202030204" pitchFamily="34" charset="0"/>
                </a:rPr>
                <a:t>Autumn Green</a:t>
              </a:r>
            </a:p>
            <a:p>
              <a:r>
                <a:rPr lang="en-GB" sz="600" dirty="0">
                  <a:ea typeface="DeutscheBank" panose="020B0503020202030204" pitchFamily="34" charset="0"/>
                  <a:cs typeface="DeutscheBank" panose="020B0503020202030204" pitchFamily="34" charset="0"/>
                </a:rPr>
                <a:t>161</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172</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5</a:t>
              </a:r>
            </a:p>
          </p:txBody>
        </p:sp>
        <p:sp>
          <p:nvSpPr>
            <p:cNvPr id="38" name="Rectangle 19">
              <a:extLst>
                <a:ext uri="{FF2B5EF4-FFF2-40B4-BE49-F238E27FC236}">
                  <a16:creationId xmlns:a16="http://schemas.microsoft.com/office/drawing/2014/main" id="{63D41FDE-DE0D-7249-F0A4-A81777CFEE9B}"/>
                </a:ext>
              </a:extLst>
            </p:cNvPr>
            <p:cNvSpPr>
              <a:spLocks noChangeArrowheads="1"/>
            </p:cNvSpPr>
            <p:nvPr/>
          </p:nvSpPr>
          <p:spPr bwMode="ltGray">
            <a:xfrm>
              <a:off x="13166461" y="1650477"/>
              <a:ext cx="734400" cy="414000"/>
            </a:xfrm>
            <a:prstGeom prst="rect">
              <a:avLst/>
            </a:prstGeom>
            <a:solidFill>
              <a:srgbClr val="3BB8B8"/>
            </a:solidFill>
            <a:ln w="12700">
              <a:noFill/>
              <a:round/>
              <a:headEnd/>
              <a:tailEnd/>
            </a:ln>
          </p:spPr>
          <p:txBody>
            <a:bodyPr wrap="none" lIns="72000" tIns="72000" rIns="72000" bIns="72000" anchor="t" anchorCtr="0"/>
            <a:lstStyle/>
            <a:p>
              <a:r>
                <a:rPr lang="en-GB" sz="600" dirty="0">
                  <a:cs typeface="DeutscheBank" panose="020B0503020202030204" pitchFamily="34" charset="0"/>
                </a:rPr>
                <a:t>Turquoise</a:t>
              </a:r>
            </a:p>
            <a:p>
              <a:r>
                <a:rPr lang="en-GB" sz="600" dirty="0">
                  <a:ea typeface="DeutscheBank" panose="020B0503020202030204" pitchFamily="34" charset="0"/>
                  <a:cs typeface="DeutscheBank" panose="020B0503020202030204" pitchFamily="34" charset="0"/>
                </a:rPr>
                <a:t>59</a:t>
              </a:r>
              <a:r>
                <a:rPr kumimoji="0" lang="en-GB" sz="600" b="0" i="0" u="none" strike="noStrike" kern="0" cap="none" spc="0" normalizeH="0" baseline="0" noProof="0" dirty="0">
                  <a:ln>
                    <a:noFill/>
                  </a:ln>
                  <a:effectLst/>
                  <a:uLnTx/>
                  <a:uFillTx/>
                  <a:ea typeface="+mn-ea"/>
                  <a:cs typeface="+mn-cs"/>
                  <a:sym typeface="Arial"/>
                </a:rPr>
                <a:t>|</a:t>
              </a:r>
              <a:r>
                <a:rPr kumimoji="0" lang="en-GB" sz="600" b="0" i="0" u="none" strike="noStrike" kern="0" cap="none" spc="0" normalizeH="0" baseline="0" noProof="0" dirty="0">
                  <a:ln>
                    <a:noFill/>
                  </a:ln>
                  <a:effectLst/>
                  <a:uLnTx/>
                  <a:uFillTx/>
                  <a:ea typeface="DeutscheBank" panose="020B0503020202030204" pitchFamily="34" charset="0"/>
                  <a:cs typeface="DeutscheBank" panose="020B0503020202030204" pitchFamily="34" charset="0"/>
                  <a:sym typeface="Arial"/>
                </a:rPr>
                <a:t>184</a:t>
              </a:r>
              <a:r>
                <a:rPr kumimoji="0" lang="en-GB" sz="600" b="0" i="0" u="none" strike="noStrike" kern="0" cap="none" spc="0" normalizeH="0" baseline="0" noProof="0" dirty="0">
                  <a:ln>
                    <a:noFill/>
                  </a:ln>
                  <a:effectLst/>
                  <a:uLnTx/>
                  <a:uFillTx/>
                  <a:ea typeface="+mn-ea"/>
                  <a:cs typeface="+mn-cs"/>
                  <a:sym typeface="Arial"/>
                </a:rPr>
                <a:t>|</a:t>
              </a:r>
              <a:r>
                <a:rPr kumimoji="0" lang="en-GB" sz="600" b="0" i="0" u="none" strike="noStrike" kern="0" cap="none" spc="0" normalizeH="0" baseline="0" noProof="0" dirty="0">
                  <a:ln>
                    <a:noFill/>
                  </a:ln>
                  <a:effectLst/>
                  <a:uLnTx/>
                  <a:uFillTx/>
                  <a:ea typeface="DeutscheBank" panose="020B0503020202030204" pitchFamily="34" charset="0"/>
                  <a:cs typeface="DeutscheBank" panose="020B0503020202030204" pitchFamily="34" charset="0"/>
                  <a:sym typeface="Arial"/>
                </a:rPr>
                <a:t>184</a:t>
              </a:r>
              <a:endParaRPr lang="en-GB" sz="600" dirty="0">
                <a:ea typeface="DeutscheBank" panose="020B0503020202030204" pitchFamily="34" charset="0"/>
                <a:cs typeface="DeutscheBank" panose="020B0503020202030204" pitchFamily="34" charset="0"/>
              </a:endParaRPr>
            </a:p>
          </p:txBody>
        </p:sp>
        <p:sp>
          <p:nvSpPr>
            <p:cNvPr id="39" name="Rectangle 20">
              <a:extLst>
                <a:ext uri="{FF2B5EF4-FFF2-40B4-BE49-F238E27FC236}">
                  <a16:creationId xmlns:a16="http://schemas.microsoft.com/office/drawing/2014/main" id="{59090758-A9A8-F863-92A8-78C8BC886856}"/>
                </a:ext>
              </a:extLst>
            </p:cNvPr>
            <p:cNvSpPr>
              <a:spLocks noChangeArrowheads="1"/>
            </p:cNvSpPr>
            <p:nvPr/>
          </p:nvSpPr>
          <p:spPr bwMode="ltGray">
            <a:xfrm>
              <a:off x="13166461" y="2123521"/>
              <a:ext cx="734400" cy="414000"/>
            </a:xfrm>
            <a:prstGeom prst="rect">
              <a:avLst/>
            </a:prstGeom>
            <a:solidFill>
              <a:srgbClr val="24778D"/>
            </a:solidFill>
            <a:ln w="12700">
              <a:noFill/>
              <a:round/>
              <a:headEnd/>
              <a:tailEnd/>
            </a:ln>
          </p:spPr>
          <p:txBody>
            <a:bodyPr wrap="none" lIns="72000" tIns="72000" rIns="72000" bIns="72000" anchor="t" anchorCtr="0"/>
            <a:lstStyle/>
            <a:p>
              <a:pPr eaLnBrk="0" hangingPunct="0"/>
              <a:r>
                <a:rPr lang="en-GB" sz="600" dirty="0">
                  <a:solidFill>
                    <a:schemeClr val="bg1"/>
                  </a:solidFill>
                  <a:cs typeface="DeutscheBank" panose="020B0503020202030204" pitchFamily="34" charset="0"/>
                </a:rPr>
                <a:t>Petrol</a:t>
              </a:r>
            </a:p>
            <a:p>
              <a:r>
                <a:rPr lang="en-GB" sz="600" dirty="0">
                  <a:solidFill>
                    <a:schemeClr val="bg1"/>
                  </a:solidFill>
                  <a:ea typeface="DeutscheBank" panose="020B0503020202030204" pitchFamily="34" charset="0"/>
                  <a:cs typeface="DeutscheBank" panose="020B0503020202030204" pitchFamily="34" charset="0"/>
                </a:rPr>
                <a:t>36</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119</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141</a:t>
              </a:r>
            </a:p>
          </p:txBody>
        </p:sp>
        <p:sp>
          <p:nvSpPr>
            <p:cNvPr id="40" name="Rectangle 21">
              <a:extLst>
                <a:ext uri="{FF2B5EF4-FFF2-40B4-BE49-F238E27FC236}">
                  <a16:creationId xmlns:a16="http://schemas.microsoft.com/office/drawing/2014/main" id="{4C4D8B13-8E1C-C9F9-A550-9349B350027E}"/>
                </a:ext>
              </a:extLst>
            </p:cNvPr>
            <p:cNvSpPr>
              <a:spLocks noChangeArrowheads="1"/>
            </p:cNvSpPr>
            <p:nvPr/>
          </p:nvSpPr>
          <p:spPr bwMode="ltGray">
            <a:xfrm>
              <a:off x="13166461" y="2596565"/>
              <a:ext cx="734400" cy="414000"/>
            </a:xfrm>
            <a:prstGeom prst="rect">
              <a:avLst/>
            </a:prstGeom>
            <a:solidFill>
              <a:srgbClr val="25A62D"/>
            </a:solidFill>
            <a:ln w="12700" algn="ctr">
              <a:noFill/>
              <a:round/>
              <a:headEnd/>
              <a:tailEnd/>
            </a:ln>
          </p:spPr>
          <p:txBody>
            <a:bodyPr wrap="none" lIns="72000" tIns="72000" rIns="72000" bIns="72000" anchor="t" anchorCtr="0"/>
            <a:lstStyle/>
            <a:p>
              <a:pPr eaLnBrk="0" hangingPunct="0"/>
              <a:r>
                <a:rPr lang="en-GB" sz="600" dirty="0">
                  <a:cs typeface="DeutscheBank" panose="020B0503020202030204" pitchFamily="34" charset="0"/>
                </a:rPr>
                <a:t>Summer Green</a:t>
              </a:r>
            </a:p>
            <a:p>
              <a:pPr>
                <a:defRPr/>
              </a:pPr>
              <a:r>
                <a:rPr lang="en-GB" sz="600" dirty="0">
                  <a:ea typeface="DeutscheBank" panose="020B0503020202030204" pitchFamily="34" charset="0"/>
                  <a:cs typeface="DeutscheBank" panose="020B0503020202030204" pitchFamily="34" charset="0"/>
                </a:rPr>
                <a:t>37</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166</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45</a:t>
              </a:r>
            </a:p>
          </p:txBody>
        </p:sp>
        <p:sp>
          <p:nvSpPr>
            <p:cNvPr id="41" name="Rectangle 22">
              <a:extLst>
                <a:ext uri="{FF2B5EF4-FFF2-40B4-BE49-F238E27FC236}">
                  <a16:creationId xmlns:a16="http://schemas.microsoft.com/office/drawing/2014/main" id="{55275383-ECC8-3FA1-5B18-F04CB1BFF919}"/>
                </a:ext>
              </a:extLst>
            </p:cNvPr>
            <p:cNvSpPr>
              <a:spLocks noChangeArrowheads="1"/>
            </p:cNvSpPr>
            <p:nvPr/>
          </p:nvSpPr>
          <p:spPr bwMode="ltGray">
            <a:xfrm>
              <a:off x="13166461" y="3069609"/>
              <a:ext cx="734400" cy="414000"/>
            </a:xfrm>
            <a:prstGeom prst="rect">
              <a:avLst/>
            </a:prstGeom>
            <a:solidFill>
              <a:srgbClr val="C9DD03"/>
            </a:solidFill>
            <a:ln w="12700" algn="ctr">
              <a:noFill/>
              <a:round/>
              <a:headEnd/>
              <a:tailEnd/>
            </a:ln>
          </p:spPr>
          <p:txBody>
            <a:bodyPr wrap="none" lIns="72000" tIns="72000" rIns="72000" bIns="72000" anchor="t" anchorCtr="0"/>
            <a:lstStyle/>
            <a:p>
              <a:pPr eaLnBrk="0" hangingPunct="0"/>
              <a:r>
                <a:rPr lang="en-GB" sz="600" dirty="0">
                  <a:cs typeface="DeutscheBank" panose="020B0503020202030204" pitchFamily="34" charset="0"/>
                </a:rPr>
                <a:t>Spring Green</a:t>
              </a:r>
            </a:p>
            <a:p>
              <a:pPr>
                <a:defRPr/>
              </a:pPr>
              <a:r>
                <a:rPr lang="en-GB" sz="600" dirty="0">
                  <a:ea typeface="DeutscheBank" panose="020B0503020202030204" pitchFamily="34" charset="0"/>
                  <a:cs typeface="DeutscheBank" panose="020B0503020202030204" pitchFamily="34" charset="0"/>
                </a:rPr>
                <a:t>201</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221</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3</a:t>
              </a:r>
            </a:p>
          </p:txBody>
        </p:sp>
        <p:sp>
          <p:nvSpPr>
            <p:cNvPr id="42" name="Rectangle 23">
              <a:extLst>
                <a:ext uri="{FF2B5EF4-FFF2-40B4-BE49-F238E27FC236}">
                  <a16:creationId xmlns:a16="http://schemas.microsoft.com/office/drawing/2014/main" id="{CDF1E730-6DCD-F173-DB2B-7D7534FBD871}"/>
                </a:ext>
              </a:extLst>
            </p:cNvPr>
            <p:cNvSpPr>
              <a:spLocks noChangeArrowheads="1"/>
            </p:cNvSpPr>
            <p:nvPr/>
          </p:nvSpPr>
          <p:spPr bwMode="ltGray">
            <a:xfrm>
              <a:off x="13163669" y="4015697"/>
              <a:ext cx="734400" cy="414000"/>
            </a:xfrm>
            <a:prstGeom prst="rect">
              <a:avLst/>
            </a:prstGeom>
            <a:solidFill>
              <a:srgbClr val="FFE600"/>
            </a:solidFill>
            <a:ln w="12700">
              <a:noFill/>
              <a:round/>
              <a:headEnd/>
              <a:tailEnd/>
            </a:ln>
          </p:spPr>
          <p:txBody>
            <a:bodyPr wrap="none" lIns="72000" tIns="72000" rIns="72000" bIns="72000" anchor="t" anchorCtr="0"/>
            <a:lstStyle/>
            <a:p>
              <a:pPr eaLnBrk="0" hangingPunct="0"/>
              <a:r>
                <a:rPr lang="en-GB" sz="600" dirty="0">
                  <a:cs typeface="DeutscheBank" panose="020B0503020202030204" pitchFamily="34" charset="0"/>
                </a:rPr>
                <a:t>Lucent Yellow</a:t>
              </a:r>
            </a:p>
            <a:p>
              <a:r>
                <a:rPr lang="en-GB" sz="600" dirty="0">
                  <a:ea typeface="DeutscheBank" panose="020B0503020202030204" pitchFamily="34" charset="0"/>
                  <a:cs typeface="DeutscheBank" panose="020B0503020202030204" pitchFamily="34" charset="0"/>
                </a:rPr>
                <a:t>255</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230</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0</a:t>
              </a:r>
            </a:p>
          </p:txBody>
        </p:sp>
        <p:sp>
          <p:nvSpPr>
            <p:cNvPr id="43" name="Rectangle 24">
              <a:extLst>
                <a:ext uri="{FF2B5EF4-FFF2-40B4-BE49-F238E27FC236}">
                  <a16:creationId xmlns:a16="http://schemas.microsoft.com/office/drawing/2014/main" id="{3BE3442E-DDAD-F89F-AAF4-8209DDE03D9D}"/>
                </a:ext>
              </a:extLst>
            </p:cNvPr>
            <p:cNvSpPr>
              <a:spLocks noChangeArrowheads="1"/>
            </p:cNvSpPr>
            <p:nvPr/>
          </p:nvSpPr>
          <p:spPr bwMode="ltGray">
            <a:xfrm>
              <a:off x="13166461" y="4488741"/>
              <a:ext cx="734400" cy="414000"/>
            </a:xfrm>
            <a:prstGeom prst="rect">
              <a:avLst/>
            </a:prstGeom>
            <a:solidFill>
              <a:srgbClr val="F28011"/>
            </a:solidFill>
            <a:ln w="12700" algn="ctr">
              <a:noFill/>
              <a:round/>
              <a:headEnd/>
              <a:tailEnd/>
            </a:ln>
          </p:spPr>
          <p:txBody>
            <a:bodyPr wrap="none" lIns="72000" tIns="72000" rIns="72000" bIns="72000" anchor="t" anchorCtr="0"/>
            <a:lstStyle/>
            <a:p>
              <a:pPr eaLnBrk="0" hangingPunct="0"/>
              <a:r>
                <a:rPr lang="en-GB" sz="600" dirty="0">
                  <a:cs typeface="DeutscheBank" panose="020B0503020202030204" pitchFamily="34" charset="0"/>
                </a:rPr>
                <a:t>Sundown Orange</a:t>
              </a:r>
            </a:p>
            <a:p>
              <a:pPr>
                <a:defRPr/>
              </a:pPr>
              <a:r>
                <a:rPr lang="en-GB" sz="600" dirty="0">
                  <a:ea typeface="DeutscheBank" panose="020B0503020202030204" pitchFamily="34" charset="0"/>
                  <a:cs typeface="DeutscheBank" panose="020B0503020202030204" pitchFamily="34" charset="0"/>
                </a:rPr>
                <a:t>242</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128</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17</a:t>
              </a:r>
            </a:p>
          </p:txBody>
        </p:sp>
        <p:sp>
          <p:nvSpPr>
            <p:cNvPr id="44" name="TwoC_TitleL">
              <a:extLst>
                <a:ext uri="{FF2B5EF4-FFF2-40B4-BE49-F238E27FC236}">
                  <a16:creationId xmlns:a16="http://schemas.microsoft.com/office/drawing/2014/main" id="{2EE7DF39-6465-4E6A-FB0D-EFE6E3ED7A80}"/>
                </a:ext>
              </a:extLst>
            </p:cNvPr>
            <p:cNvSpPr txBox="1">
              <a:spLocks noChangeArrowheads="1"/>
            </p:cNvSpPr>
            <p:nvPr/>
          </p:nvSpPr>
          <p:spPr bwMode="auto">
            <a:xfrm>
              <a:off x="13166461" y="1456148"/>
              <a:ext cx="739908" cy="161583"/>
            </a:xfrm>
            <a:prstGeom prst="rect">
              <a:avLst/>
            </a:prstGeom>
            <a:noFill/>
            <a:ln w="12700">
              <a:noFill/>
              <a:miter lim="800000"/>
              <a:headEnd/>
              <a:tailEnd/>
            </a:ln>
          </p:spPr>
          <p:txBody>
            <a:bodyPr wrap="square" lIns="0" tIns="0" rIns="0" bIns="0" anchor="b" anchorCtr="0">
              <a:prstTxWarp prst="textNoShape">
                <a:avLst/>
              </a:prstTxWarp>
              <a:spAutoFit/>
            </a:bodyPr>
            <a:lstStyle/>
            <a:p>
              <a:r>
                <a:rPr lang="en-GB" sz="1050" b="1" dirty="0">
                  <a:solidFill>
                    <a:srgbClr val="1E2A78"/>
                  </a:solidFill>
                  <a:latin typeface="+mn-lt"/>
                  <a:ea typeface="DeutscheBank" panose="020B0503020202030204" pitchFamily="34" charset="0"/>
                  <a:cs typeface="DeutscheBank" panose="020B0503020202030204" pitchFamily="34" charset="0"/>
                </a:rPr>
                <a:t>Accent</a:t>
              </a:r>
            </a:p>
          </p:txBody>
        </p:sp>
        <p:sp>
          <p:nvSpPr>
            <p:cNvPr id="45" name="Rechteck 10">
              <a:extLst>
                <a:ext uri="{FF2B5EF4-FFF2-40B4-BE49-F238E27FC236}">
                  <a16:creationId xmlns:a16="http://schemas.microsoft.com/office/drawing/2014/main" id="{4BFC2CBC-A4E5-23C1-820B-518482F42D7E}"/>
                </a:ext>
              </a:extLst>
            </p:cNvPr>
            <p:cNvSpPr>
              <a:spLocks/>
            </p:cNvSpPr>
            <p:nvPr userDrawn="1"/>
          </p:nvSpPr>
          <p:spPr>
            <a:xfrm>
              <a:off x="13163669" y="6380922"/>
              <a:ext cx="734400" cy="414000"/>
            </a:xfrm>
            <a:prstGeom prst="rect">
              <a:avLst/>
            </a:prstGeom>
            <a:solidFill>
              <a:srgbClr val="C18EBD"/>
            </a:solidFill>
            <a:ln w="12700" algn="ctr">
              <a:noFill/>
              <a:round/>
              <a:headEnd/>
              <a:tailEnd/>
            </a:ln>
          </p:spPr>
          <p:txBody>
            <a:bodyPr wrap="none" lIns="72000" tIns="72000" rIns="72000" bIns="72000" anchor="t" anchorCtr="0"/>
            <a:lstStyle/>
            <a:p>
              <a:pPr eaLnBrk="0" hangingPunct="0"/>
              <a:r>
                <a:rPr lang="en-GB" sz="600" dirty="0">
                  <a:cs typeface="DeutscheBank" panose="020B0503020202030204" pitchFamily="34" charset="0"/>
                </a:rPr>
                <a:t>Light Violet</a:t>
              </a:r>
            </a:p>
            <a:p>
              <a:pPr>
                <a:defRPr/>
              </a:pPr>
              <a:r>
                <a:rPr lang="en-GB" sz="600" dirty="0">
                  <a:ea typeface="DeutscheBank" panose="020B0503020202030204" pitchFamily="34" charset="0"/>
                  <a:cs typeface="DeutscheBank" panose="020B0503020202030204" pitchFamily="34" charset="0"/>
                </a:rPr>
                <a:t>193</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142</a:t>
              </a:r>
              <a:r>
                <a:rPr kumimoji="0" lang="en-GB" sz="600" b="0" i="0" u="none" strike="noStrike" kern="0" cap="none" spc="0" normalizeH="0" baseline="0" noProof="0" dirty="0">
                  <a:ln>
                    <a:noFill/>
                  </a:ln>
                  <a:effectLst/>
                  <a:uLnTx/>
                  <a:uFillTx/>
                  <a:ea typeface="+mn-ea"/>
                  <a:cs typeface="+mn-cs"/>
                  <a:sym typeface="Arial"/>
                </a:rPr>
                <a:t>|</a:t>
              </a:r>
              <a:r>
                <a:rPr lang="en-GB" sz="600" dirty="0">
                  <a:ea typeface="DeutscheBank" panose="020B0503020202030204" pitchFamily="34" charset="0"/>
                  <a:cs typeface="DeutscheBank" panose="020B0503020202030204" pitchFamily="34" charset="0"/>
                </a:rPr>
                <a:t>189</a:t>
              </a:r>
            </a:p>
          </p:txBody>
        </p:sp>
        <p:sp>
          <p:nvSpPr>
            <p:cNvPr id="46" name="Rechteck 10">
              <a:extLst>
                <a:ext uri="{FF2B5EF4-FFF2-40B4-BE49-F238E27FC236}">
                  <a16:creationId xmlns:a16="http://schemas.microsoft.com/office/drawing/2014/main" id="{59F93B4A-4D74-F8A6-6147-5884CF83565F}"/>
                </a:ext>
              </a:extLst>
            </p:cNvPr>
            <p:cNvSpPr>
              <a:spLocks/>
            </p:cNvSpPr>
            <p:nvPr userDrawn="1"/>
          </p:nvSpPr>
          <p:spPr>
            <a:xfrm>
              <a:off x="13163669" y="5434829"/>
              <a:ext cx="734400" cy="414000"/>
            </a:xfrm>
            <a:prstGeom prst="rect">
              <a:avLst/>
            </a:prstGeom>
            <a:solidFill>
              <a:srgbClr val="D4065D"/>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bg1"/>
                  </a:solidFill>
                  <a:effectLst/>
                  <a:uLnTx/>
                  <a:uFillTx/>
                  <a:ea typeface="+mn-ea"/>
                  <a:cs typeface="+mn-cs"/>
                  <a:sym typeface="Arial"/>
                </a:rPr>
                <a:t>Rubine Red</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bg1"/>
                  </a:solidFill>
                  <a:effectLst/>
                  <a:uLnTx/>
                  <a:uFillTx/>
                  <a:ea typeface="+mn-ea"/>
                  <a:cs typeface="+mn-cs"/>
                  <a:sym typeface="Arial"/>
                </a:rPr>
                <a:t>212|6|93</a:t>
              </a:r>
            </a:p>
          </p:txBody>
        </p:sp>
        <p:sp>
          <p:nvSpPr>
            <p:cNvPr id="47" name="Rectangle 14">
              <a:extLst>
                <a:ext uri="{FF2B5EF4-FFF2-40B4-BE49-F238E27FC236}">
                  <a16:creationId xmlns:a16="http://schemas.microsoft.com/office/drawing/2014/main" id="{608AEC4B-5F4A-1055-3B05-84A05FB86B7A}"/>
                </a:ext>
              </a:extLst>
            </p:cNvPr>
            <p:cNvSpPr>
              <a:spLocks noChangeArrowheads="1"/>
            </p:cNvSpPr>
            <p:nvPr userDrawn="1"/>
          </p:nvSpPr>
          <p:spPr bwMode="ltGray">
            <a:xfrm>
              <a:off x="13163669" y="4961785"/>
              <a:ext cx="734400" cy="414000"/>
            </a:xfrm>
            <a:prstGeom prst="rect">
              <a:avLst/>
            </a:prstGeom>
            <a:solidFill>
              <a:srgbClr val="E7001D"/>
            </a:solidFill>
            <a:ln w="12700">
              <a:noFill/>
              <a:round/>
              <a:headEnd/>
              <a:tailEnd/>
            </a:ln>
          </p:spPr>
          <p:txBody>
            <a:bodyPr wrap="none" lIns="72000" tIns="72000" rIns="72000" bIns="72000" anchor="t" anchorCtr="0"/>
            <a:lstStyle/>
            <a:p>
              <a:pPr eaLnBrk="0" hangingPunct="0"/>
              <a:r>
                <a:rPr lang="en-GB" sz="600" dirty="0">
                  <a:solidFill>
                    <a:schemeClr val="bg1"/>
                  </a:solidFill>
                  <a:cs typeface="DeutscheBank" panose="020B0503020202030204" pitchFamily="34" charset="0"/>
                </a:rPr>
                <a:t>Bright Red</a:t>
              </a:r>
            </a:p>
            <a:p>
              <a:r>
                <a:rPr lang="en-GB" sz="600" dirty="0">
                  <a:solidFill>
                    <a:schemeClr val="bg1"/>
                  </a:solidFill>
                  <a:ea typeface="DeutscheBank" panose="020B0503020202030204" pitchFamily="34" charset="0"/>
                  <a:cs typeface="DeutscheBank" panose="020B0503020202030204" pitchFamily="34" charset="0"/>
                </a:rPr>
                <a:t>231</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0</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29</a:t>
              </a:r>
            </a:p>
          </p:txBody>
        </p:sp>
        <p:sp>
          <p:nvSpPr>
            <p:cNvPr id="48" name="Rectangle 15">
              <a:extLst>
                <a:ext uri="{FF2B5EF4-FFF2-40B4-BE49-F238E27FC236}">
                  <a16:creationId xmlns:a16="http://schemas.microsoft.com/office/drawing/2014/main" id="{A77AB7F1-299F-9141-53AB-72031A792E35}"/>
                </a:ext>
              </a:extLst>
            </p:cNvPr>
            <p:cNvSpPr>
              <a:spLocks noChangeArrowheads="1"/>
            </p:cNvSpPr>
            <p:nvPr userDrawn="1"/>
          </p:nvSpPr>
          <p:spPr bwMode="ltGray">
            <a:xfrm>
              <a:off x="13163669" y="5907873"/>
              <a:ext cx="734400" cy="414000"/>
            </a:xfrm>
            <a:prstGeom prst="rect">
              <a:avLst/>
            </a:prstGeom>
            <a:solidFill>
              <a:srgbClr val="452061"/>
            </a:solidFill>
            <a:ln w="12700" algn="ctr">
              <a:noFill/>
              <a:round/>
              <a:headEnd/>
              <a:tailEnd/>
            </a:ln>
          </p:spPr>
          <p:txBody>
            <a:bodyPr wrap="none" lIns="72000" tIns="72000" rIns="72000" bIns="72000" anchor="t" anchorCtr="0"/>
            <a:lstStyle/>
            <a:p>
              <a:pPr eaLnBrk="0" hangingPunct="0"/>
              <a:r>
                <a:rPr lang="en-GB" sz="600" dirty="0">
                  <a:solidFill>
                    <a:schemeClr val="bg1"/>
                  </a:solidFill>
                  <a:cs typeface="DeutscheBank" panose="020B0503020202030204" pitchFamily="34" charset="0"/>
                </a:rPr>
                <a:t>Night Violet</a:t>
              </a:r>
            </a:p>
            <a:p>
              <a:pPr>
                <a:defRPr/>
              </a:pPr>
              <a:r>
                <a:rPr lang="en-GB" sz="600" dirty="0">
                  <a:solidFill>
                    <a:schemeClr val="bg1"/>
                  </a:solidFill>
                  <a:ea typeface="DeutscheBank" panose="020B0503020202030204" pitchFamily="34" charset="0"/>
                  <a:cs typeface="DeutscheBank" panose="020B0503020202030204" pitchFamily="34" charset="0"/>
                </a:rPr>
                <a:t>69</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32</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97</a:t>
              </a:r>
            </a:p>
          </p:txBody>
        </p:sp>
      </p:grpSp>
    </p:spTree>
    <p:extLst>
      <p:ext uri="{BB962C8B-B14F-4D97-AF65-F5344CB8AC3E}">
        <p14:creationId xmlns:p14="http://schemas.microsoft.com/office/powerpoint/2010/main" val="2502069921"/>
      </p:ext>
    </p:extLst>
  </p:cSld>
  <p:clrMap bg1="lt1" tx1="dk1" bg2="lt2" tx2="dk2" accent1="accent1" accent2="accent2" accent3="accent3" accent4="accent4" accent5="accent5" accent6="accent6" hlink="hlink" folHlink="folHlink"/>
  <p:sldLayoutIdLst>
    <p:sldLayoutId id="2147483653" r:id="rId1"/>
    <p:sldLayoutId id="2147483654" r:id="rId2"/>
    <p:sldLayoutId id="2147483656" r:id="rId3"/>
    <p:sldLayoutId id="2147483657" r:id="rId4"/>
    <p:sldLayoutId id="2147483659" r:id="rId5"/>
    <p:sldLayoutId id="2147483666" r:id="rId6"/>
    <p:sldLayoutId id="2147483661" r:id="rId7"/>
    <p:sldLayoutId id="2147483662" r:id="rId8"/>
    <p:sldLayoutId id="2147483685" r:id="rId9"/>
    <p:sldLayoutId id="2147483686" r:id="rId10"/>
    <p:sldLayoutId id="2147483663" r:id="rId11"/>
    <p:sldLayoutId id="2147483665" r:id="rId12"/>
    <p:sldLayoutId id="2147483706" r:id="rId13"/>
    <p:sldLayoutId id="2147483707" r:id="rId14"/>
  </p:sldLayoutIdLst>
  <p:transition>
    <p:wipe dir="r"/>
  </p:transition>
  <p:hf hdr="0" dt="0"/>
  <p:txStyles>
    <p:titleStyle>
      <a:lvl1pPr algn="l" rtl="0" eaLnBrk="1" fontAlgn="base" hangingPunct="1">
        <a:lnSpc>
          <a:spcPct val="90000"/>
        </a:lnSpc>
        <a:spcBef>
          <a:spcPct val="0"/>
        </a:spcBef>
        <a:spcAft>
          <a:spcPct val="0"/>
        </a:spcAft>
        <a:tabLst/>
        <a:defRPr sz="1900" b="1" kern="1200" baseline="0">
          <a:solidFill>
            <a:srgbClr val="1E2A78"/>
          </a:solidFill>
          <a:latin typeface="+mj-lt"/>
          <a:ea typeface="DeutscheBank" panose="020B0503020202030204" pitchFamily="34" charset="0"/>
          <a:cs typeface="DeutscheBank" panose="020B0503020202030204" pitchFamily="34" charset="0"/>
        </a:defRPr>
      </a:lvl1pPr>
      <a:lvl2pPr algn="l" rtl="0" eaLnBrk="1" fontAlgn="base" hangingPunct="1">
        <a:lnSpc>
          <a:spcPct val="90000"/>
        </a:lnSpc>
        <a:spcBef>
          <a:spcPct val="0"/>
        </a:spcBef>
        <a:spcAft>
          <a:spcPct val="0"/>
        </a:spcAft>
        <a:defRPr sz="2352">
          <a:solidFill>
            <a:schemeClr val="tx1"/>
          </a:solidFill>
          <a:latin typeface="Arial" charset="0"/>
          <a:ea typeface="ＭＳ Ｐゴシック" pitchFamily="34" charset="-128"/>
          <a:cs typeface="ＭＳ Ｐゴシック" pitchFamily="-109" charset="-128"/>
        </a:defRPr>
      </a:lvl2pPr>
      <a:lvl3pPr algn="l" rtl="0" eaLnBrk="1" fontAlgn="base" hangingPunct="1">
        <a:lnSpc>
          <a:spcPct val="90000"/>
        </a:lnSpc>
        <a:spcBef>
          <a:spcPct val="0"/>
        </a:spcBef>
        <a:spcAft>
          <a:spcPct val="0"/>
        </a:spcAft>
        <a:defRPr sz="2352">
          <a:solidFill>
            <a:schemeClr val="tx1"/>
          </a:solidFill>
          <a:latin typeface="Arial" charset="0"/>
          <a:ea typeface="ＭＳ Ｐゴシック" pitchFamily="34" charset="-128"/>
          <a:cs typeface="ＭＳ Ｐゴシック" pitchFamily="-109" charset="-128"/>
        </a:defRPr>
      </a:lvl3pPr>
      <a:lvl4pPr algn="l" rtl="0" eaLnBrk="1" fontAlgn="base" hangingPunct="1">
        <a:lnSpc>
          <a:spcPct val="90000"/>
        </a:lnSpc>
        <a:spcBef>
          <a:spcPct val="0"/>
        </a:spcBef>
        <a:spcAft>
          <a:spcPct val="0"/>
        </a:spcAft>
        <a:defRPr sz="2352">
          <a:solidFill>
            <a:schemeClr val="tx1"/>
          </a:solidFill>
          <a:latin typeface="Arial" charset="0"/>
          <a:ea typeface="ＭＳ Ｐゴシック" pitchFamily="34" charset="-128"/>
          <a:cs typeface="ＭＳ Ｐゴシック" pitchFamily="-109" charset="-128"/>
        </a:defRPr>
      </a:lvl4pPr>
      <a:lvl5pPr algn="l" rtl="0" eaLnBrk="1" fontAlgn="base" hangingPunct="1">
        <a:lnSpc>
          <a:spcPct val="90000"/>
        </a:lnSpc>
        <a:spcBef>
          <a:spcPct val="0"/>
        </a:spcBef>
        <a:spcAft>
          <a:spcPct val="0"/>
        </a:spcAft>
        <a:defRPr sz="2352">
          <a:solidFill>
            <a:schemeClr val="tx1"/>
          </a:solidFill>
          <a:latin typeface="Arial" charset="0"/>
          <a:ea typeface="ＭＳ Ｐゴシック" pitchFamily="34" charset="-128"/>
          <a:cs typeface="ＭＳ Ｐゴシック" pitchFamily="-109" charset="-128"/>
        </a:defRPr>
      </a:lvl5pPr>
      <a:lvl6pPr marL="456327" algn="l" rtl="0" eaLnBrk="1" fontAlgn="base" hangingPunct="1">
        <a:lnSpc>
          <a:spcPct val="90000"/>
        </a:lnSpc>
        <a:spcBef>
          <a:spcPct val="0"/>
        </a:spcBef>
        <a:spcAft>
          <a:spcPct val="0"/>
        </a:spcAft>
        <a:tabLst>
          <a:tab pos="665477" algn="l"/>
        </a:tabLst>
        <a:defRPr sz="2352" b="1">
          <a:solidFill>
            <a:schemeClr val="tx1"/>
          </a:solidFill>
          <a:latin typeface="Arial" charset="0"/>
        </a:defRPr>
      </a:lvl6pPr>
      <a:lvl7pPr marL="912655" algn="l" rtl="0" eaLnBrk="1" fontAlgn="base" hangingPunct="1">
        <a:lnSpc>
          <a:spcPct val="90000"/>
        </a:lnSpc>
        <a:spcBef>
          <a:spcPct val="0"/>
        </a:spcBef>
        <a:spcAft>
          <a:spcPct val="0"/>
        </a:spcAft>
        <a:tabLst>
          <a:tab pos="665477" algn="l"/>
        </a:tabLst>
        <a:defRPr sz="2352" b="1">
          <a:solidFill>
            <a:schemeClr val="tx1"/>
          </a:solidFill>
          <a:latin typeface="Arial" charset="0"/>
        </a:defRPr>
      </a:lvl7pPr>
      <a:lvl8pPr marL="1368982" algn="l" rtl="0" eaLnBrk="1" fontAlgn="base" hangingPunct="1">
        <a:lnSpc>
          <a:spcPct val="90000"/>
        </a:lnSpc>
        <a:spcBef>
          <a:spcPct val="0"/>
        </a:spcBef>
        <a:spcAft>
          <a:spcPct val="0"/>
        </a:spcAft>
        <a:tabLst>
          <a:tab pos="665477" algn="l"/>
        </a:tabLst>
        <a:defRPr sz="2352" b="1">
          <a:solidFill>
            <a:schemeClr val="tx1"/>
          </a:solidFill>
          <a:latin typeface="Arial" charset="0"/>
        </a:defRPr>
      </a:lvl8pPr>
      <a:lvl9pPr marL="1825306" algn="l" rtl="0" eaLnBrk="1" fontAlgn="base" hangingPunct="1">
        <a:lnSpc>
          <a:spcPct val="90000"/>
        </a:lnSpc>
        <a:spcBef>
          <a:spcPct val="0"/>
        </a:spcBef>
        <a:spcAft>
          <a:spcPct val="0"/>
        </a:spcAft>
        <a:tabLst>
          <a:tab pos="665477" algn="l"/>
        </a:tabLst>
        <a:defRPr sz="2352" b="1">
          <a:solidFill>
            <a:schemeClr val="tx1"/>
          </a:solidFill>
          <a:latin typeface="Arial" charset="0"/>
        </a:defRPr>
      </a:lvl9pPr>
    </p:titleStyle>
    <p:body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p:bodyStyle>
    <p:otherStyle>
      <a:defPPr>
        <a:defRPr lang="de-DE"/>
      </a:defPPr>
      <a:lvl1pPr marL="0" algn="l" defTabSz="912655" rtl="0" eaLnBrk="1" latinLnBrk="0" hangingPunct="1">
        <a:defRPr sz="1809" kern="1200">
          <a:solidFill>
            <a:schemeClr val="tx1"/>
          </a:solidFill>
          <a:latin typeface="+mn-lt"/>
          <a:ea typeface="+mn-ea"/>
          <a:cs typeface="+mn-cs"/>
        </a:defRPr>
      </a:lvl1pPr>
      <a:lvl2pPr marL="456327" algn="l" defTabSz="912655" rtl="0" eaLnBrk="1" latinLnBrk="0" hangingPunct="1">
        <a:defRPr sz="1809" kern="1200">
          <a:solidFill>
            <a:schemeClr val="tx1"/>
          </a:solidFill>
          <a:latin typeface="+mn-lt"/>
          <a:ea typeface="+mn-ea"/>
          <a:cs typeface="+mn-cs"/>
        </a:defRPr>
      </a:lvl2pPr>
      <a:lvl3pPr marL="912655" algn="l" defTabSz="912655" rtl="0" eaLnBrk="1" latinLnBrk="0" hangingPunct="1">
        <a:defRPr sz="1809" kern="1200">
          <a:solidFill>
            <a:schemeClr val="tx1"/>
          </a:solidFill>
          <a:latin typeface="+mn-lt"/>
          <a:ea typeface="+mn-ea"/>
          <a:cs typeface="+mn-cs"/>
        </a:defRPr>
      </a:lvl3pPr>
      <a:lvl4pPr marL="1368982" algn="l" defTabSz="912655" rtl="0" eaLnBrk="1" latinLnBrk="0" hangingPunct="1">
        <a:defRPr sz="1809" kern="1200">
          <a:solidFill>
            <a:schemeClr val="tx1"/>
          </a:solidFill>
          <a:latin typeface="+mn-lt"/>
          <a:ea typeface="+mn-ea"/>
          <a:cs typeface="+mn-cs"/>
        </a:defRPr>
      </a:lvl4pPr>
      <a:lvl5pPr marL="1825306" algn="l" defTabSz="912655" rtl="0" eaLnBrk="1" latinLnBrk="0" hangingPunct="1">
        <a:defRPr sz="1809" kern="1200">
          <a:solidFill>
            <a:schemeClr val="tx1"/>
          </a:solidFill>
          <a:latin typeface="+mn-lt"/>
          <a:ea typeface="+mn-ea"/>
          <a:cs typeface="+mn-cs"/>
        </a:defRPr>
      </a:lvl5pPr>
      <a:lvl6pPr marL="2281635" algn="l" defTabSz="912655" rtl="0" eaLnBrk="1" latinLnBrk="0" hangingPunct="1">
        <a:defRPr sz="1809" kern="1200">
          <a:solidFill>
            <a:schemeClr val="tx1"/>
          </a:solidFill>
          <a:latin typeface="+mn-lt"/>
          <a:ea typeface="+mn-ea"/>
          <a:cs typeface="+mn-cs"/>
        </a:defRPr>
      </a:lvl6pPr>
      <a:lvl7pPr marL="2737962" algn="l" defTabSz="912655" rtl="0" eaLnBrk="1" latinLnBrk="0" hangingPunct="1">
        <a:defRPr sz="1809" kern="1200">
          <a:solidFill>
            <a:schemeClr val="tx1"/>
          </a:solidFill>
          <a:latin typeface="+mn-lt"/>
          <a:ea typeface="+mn-ea"/>
          <a:cs typeface="+mn-cs"/>
        </a:defRPr>
      </a:lvl7pPr>
      <a:lvl8pPr marL="3194288" algn="l" defTabSz="912655" rtl="0" eaLnBrk="1" latinLnBrk="0" hangingPunct="1">
        <a:defRPr sz="1809" kern="1200">
          <a:solidFill>
            <a:schemeClr val="tx1"/>
          </a:solidFill>
          <a:latin typeface="+mn-lt"/>
          <a:ea typeface="+mn-ea"/>
          <a:cs typeface="+mn-cs"/>
        </a:defRPr>
      </a:lvl8pPr>
      <a:lvl9pPr marL="3650615" algn="l" defTabSz="912655" rtl="0" eaLnBrk="1" latinLnBrk="0" hangingPunct="1">
        <a:defRPr sz="1809" kern="1200">
          <a:solidFill>
            <a:schemeClr val="tx1"/>
          </a:solidFill>
          <a:latin typeface="+mn-lt"/>
          <a:ea typeface="+mn-ea"/>
          <a:cs typeface="+mn-cs"/>
        </a:defRPr>
      </a:lvl9pPr>
    </p:otherStyle>
  </p:txStyles>
  <p:extLst>
    <p:ext uri="{27BBF7A9-308A-43DC-89C8-2F10F3537804}">
      <p15:sldGuideLst xmlns:p15="http://schemas.microsoft.com/office/powerpoint/2012/main">
        <p15:guide id="11" pos="7401">
          <p15:clr>
            <a:srgbClr val="F26B43"/>
          </p15:clr>
        </p15:guide>
        <p15:guide id="13" orient="horz" pos="278">
          <p15:clr>
            <a:srgbClr val="F26B43"/>
          </p15:clr>
        </p15:guide>
        <p15:guide id="17" orient="horz" pos="572">
          <p15:clr>
            <a:srgbClr val="F26B43"/>
          </p15:clr>
        </p15:guide>
        <p15:guide id="18" orient="horz" pos="4042">
          <p15:clr>
            <a:srgbClr val="F26B43"/>
          </p15:clr>
        </p15:guide>
        <p15:guide id="21" orient="horz" pos="3906">
          <p15:clr>
            <a:srgbClr val="F26B43"/>
          </p15:clr>
        </p15:guide>
        <p15:guide id="23" orient="horz" pos="867">
          <p15:clr>
            <a:srgbClr val="F26B43"/>
          </p15:clr>
        </p15:guide>
        <p15:guide id="24" pos="3840">
          <p15:clr>
            <a:srgbClr val="F26B43"/>
          </p15:clr>
        </p15:guide>
        <p15:guide id="25" orient="horz" pos="2387">
          <p15:clr>
            <a:srgbClr val="F26B43"/>
          </p15:clr>
        </p15:guide>
        <p15:guide id="26" pos="279">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13" name="Title Placeholder 12">
            <a:extLst>
              <a:ext uri="{FF2B5EF4-FFF2-40B4-BE49-F238E27FC236}">
                <a16:creationId xmlns:a16="http://schemas.microsoft.com/office/drawing/2014/main" id="{6D0F29C5-DBFE-A152-158C-D0CDDDF0A14C}"/>
              </a:ext>
            </a:extLst>
          </p:cNvPr>
          <p:cNvSpPr>
            <a:spLocks noGrp="1"/>
          </p:cNvSpPr>
          <p:nvPr>
            <p:ph type="title"/>
          </p:nvPr>
        </p:nvSpPr>
        <p:spPr>
          <a:xfrm>
            <a:off x="442912" y="442800"/>
            <a:ext cx="10332000" cy="468000"/>
          </a:xfrm>
          <a:prstGeom prst="rect">
            <a:avLst/>
          </a:prstGeom>
        </p:spPr>
        <p:txBody>
          <a:bodyPr vert="horz" lIns="0" tIns="0" rIns="0" bIns="0" rtlCol="0" anchor="t" anchorCtr="0">
            <a:noAutofit/>
          </a:bodyPr>
          <a:lstStyle/>
          <a:p>
            <a:r>
              <a:rPr lang="en-GB" noProof="0" dirty="0"/>
              <a:t>Edit title</a:t>
            </a:r>
            <a:endParaRPr lang="en-GB" dirty="0"/>
          </a:p>
        </p:txBody>
      </p:sp>
      <p:sp>
        <p:nvSpPr>
          <p:cNvPr id="12" name="Grafik 9">
            <a:extLst>
              <a:ext uri="{FF2B5EF4-FFF2-40B4-BE49-F238E27FC236}">
                <a16:creationId xmlns:a16="http://schemas.microsoft.com/office/drawing/2014/main" id="{B29001C1-63DA-2119-A100-853E4B7B6C6E}"/>
              </a:ext>
              <a:ext uri="{C183D7F6-B498-43B3-948B-1728B52AA6E4}">
                <adec:decorative xmlns:adec="http://schemas.microsoft.com/office/drawing/2017/decorative" val="1"/>
              </a:ext>
            </a:extLst>
          </p:cNvPr>
          <p:cNvSpPr>
            <a:spLocks noChangeAspect="1"/>
          </p:cNvSpPr>
          <p:nvPr userDrawn="1"/>
        </p:nvSpPr>
        <p:spPr>
          <a:xfrm>
            <a:off x="11282400" y="441325"/>
            <a:ext cx="468000" cy="468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tx1"/>
          </a:solidFill>
          <a:ln w="9525" cap="flat">
            <a:noFill/>
            <a:prstDash val="solid"/>
            <a:miter/>
          </a:ln>
        </p:spPr>
        <p:txBody>
          <a:bodyPr rtlCol="0" anchor="ctr"/>
          <a:lstStyle/>
          <a:p>
            <a:endParaRPr lang="en-GB" sz="2400" dirty="0">
              <a:latin typeface="+mn-lt"/>
              <a:cs typeface="DeutscheBank" panose="020B0503020202030204" pitchFamily="34" charset="0"/>
            </a:endParaRPr>
          </a:p>
        </p:txBody>
      </p:sp>
      <p:sp>
        <p:nvSpPr>
          <p:cNvPr id="4" name="Text Placeholder 3">
            <a:extLst>
              <a:ext uri="{FF2B5EF4-FFF2-40B4-BE49-F238E27FC236}">
                <a16:creationId xmlns:a16="http://schemas.microsoft.com/office/drawing/2014/main" id="{EE665C97-7830-49FC-9697-6D19DA821767}"/>
              </a:ext>
            </a:extLst>
          </p:cNvPr>
          <p:cNvSpPr>
            <a:spLocks noGrp="1"/>
          </p:cNvSpPr>
          <p:nvPr>
            <p:ph type="body" idx="1"/>
          </p:nvPr>
        </p:nvSpPr>
        <p:spPr>
          <a:xfrm>
            <a:off x="442913" y="1376363"/>
            <a:ext cx="11304000" cy="4824412"/>
          </a:xfrm>
          <a:prstGeom prst="rect">
            <a:avLst/>
          </a:prstGeom>
        </p:spPr>
        <p:txBody>
          <a:bodyPr vert="horz" lIns="0" tIns="0" rIns="0" bIns="0" rtlCol="0">
            <a:noAutofit/>
          </a:bodyPr>
          <a:lstStyle/>
          <a:p>
            <a:pPr lvl="0"/>
            <a:r>
              <a:rPr lang="en-GB" noProof="0" dirty="0"/>
              <a:t>Edit text or add object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Footnote text</a:t>
            </a:r>
          </a:p>
          <a:p>
            <a:pPr lvl="6"/>
            <a:r>
              <a:rPr lang="en-GB" noProof="0" dirty="0"/>
              <a:t>Footnote text</a:t>
            </a:r>
          </a:p>
        </p:txBody>
      </p:sp>
      <p:sp>
        <p:nvSpPr>
          <p:cNvPr id="6" name="Rechteck 5">
            <a:extLst>
              <a:ext uri="{FF2B5EF4-FFF2-40B4-BE49-F238E27FC236}">
                <a16:creationId xmlns:a16="http://schemas.microsoft.com/office/drawing/2014/main" id="{76EDBBC0-08FC-4FF5-93D8-319C27CD84CB}"/>
              </a:ext>
              <a:ext uri="{C183D7F6-B498-43B3-948B-1728B52AA6E4}">
                <adec:decorative xmlns:adec="http://schemas.microsoft.com/office/drawing/2017/decorative" val="1"/>
              </a:ext>
            </a:extLst>
          </p:cNvPr>
          <p:cNvSpPr/>
          <p:nvPr userDrawn="1"/>
        </p:nvSpPr>
        <p:spPr>
          <a:xfrm>
            <a:off x="442911" y="6416675"/>
            <a:ext cx="2412000" cy="144000"/>
          </a:xfrm>
          <a:prstGeom prst="rect">
            <a:avLst/>
          </a:prstGeom>
        </p:spPr>
        <p:txBody>
          <a:bodyPr wrap="none" lIns="0" tIns="0" rIns="0" bIns="0" anchor="t" anchorCtr="0">
            <a:noAutofit/>
          </a:bodyPr>
          <a:lstStyle/>
          <a:p>
            <a:pPr marL="0" indent="0">
              <a:lnSpc>
                <a:spcPts val="1067"/>
              </a:lnSpc>
              <a:defRPr/>
            </a:pPr>
            <a:r>
              <a:rPr lang="en-GB" sz="1000" b="1" noProof="1">
                <a:solidFill>
                  <a:schemeClr val="tx1"/>
                </a:solidFill>
                <a:latin typeface="+mn-lt"/>
                <a:ea typeface="DeutscheBank" panose="020B0503020202030204" pitchFamily="34" charset="0"/>
                <a:cs typeface="DeutscheBank" panose="020B0503020202030204" pitchFamily="34" charset="0"/>
              </a:rPr>
              <a:t>Deutsche Bank</a:t>
            </a:r>
            <a:r>
              <a:rPr lang="en-GB" sz="1000" noProof="1">
                <a:solidFill>
                  <a:schemeClr val="tx1"/>
                </a:solidFill>
                <a:latin typeface="+mn-lt"/>
                <a:ea typeface="DeutscheBank" panose="020B0503020202030204" pitchFamily="34" charset="0"/>
                <a:cs typeface="DeutscheBank" panose="020B0503020202030204" pitchFamily="34" charset="0"/>
              </a:rPr>
              <a:t> Corporate Division</a:t>
            </a:r>
          </a:p>
        </p:txBody>
      </p:sp>
      <p:sp>
        <p:nvSpPr>
          <p:cNvPr id="10" name="Foliennummernplatzhalter 1">
            <a:extLst>
              <a:ext uri="{FF2B5EF4-FFF2-40B4-BE49-F238E27FC236}">
                <a16:creationId xmlns:a16="http://schemas.microsoft.com/office/drawing/2014/main" id="{ADE4BABC-7071-E9E0-45F3-3EBF1391CA25}"/>
              </a:ext>
              <a:ext uri="{C183D7F6-B498-43B3-948B-1728B52AA6E4}">
                <adec:decorative xmlns:adec="http://schemas.microsoft.com/office/drawing/2017/decorative" val="1"/>
              </a:ext>
            </a:extLst>
          </p:cNvPr>
          <p:cNvSpPr>
            <a:spLocks noGrp="1"/>
          </p:cNvSpPr>
          <p:nvPr>
            <p:ph type="sldNum" sz="quarter" idx="4"/>
          </p:nvPr>
        </p:nvSpPr>
        <p:spPr>
          <a:xfrm>
            <a:off x="10741937" y="6416675"/>
            <a:ext cx="1007151" cy="144000"/>
          </a:xfrm>
          <a:prstGeom prst="rect">
            <a:avLst/>
          </a:prstGeom>
        </p:spPr>
        <p:txBody>
          <a:bodyPr vert="horz" wrap="none" lIns="0" tIns="0" rIns="0" bIns="0" rtlCol="0" anchor="t" anchorCtr="0">
            <a:noAutofit/>
          </a:bodyPr>
          <a:lstStyle>
            <a:lvl1pPr algn="r">
              <a:lnSpc>
                <a:spcPts val="1067"/>
              </a:lnSpc>
              <a:defRPr sz="1000">
                <a:solidFill>
                  <a:schemeClr val="tx1"/>
                </a:solidFill>
                <a:latin typeface="+mn-lt"/>
                <a:ea typeface="DeutscheBank" panose="020B0503020202030204" pitchFamily="34" charset="0"/>
                <a:cs typeface="DeutscheBank" panose="020B0503020202030204" pitchFamily="34" charset="0"/>
              </a:defRPr>
            </a:lvl1pPr>
          </a:lstStyle>
          <a:p>
            <a:fld id="{D71DA9FD-6EF8-4CC5-AF9B-B6159B5B937C}" type="slidenum">
              <a:rPr lang="en-GB" noProof="1" smtClean="0"/>
              <a:pPr/>
              <a:t>‹Nr.›</a:t>
            </a:fld>
            <a:endParaRPr lang="en-GB" noProof="1"/>
          </a:p>
        </p:txBody>
      </p:sp>
      <p:sp>
        <p:nvSpPr>
          <p:cNvPr id="2" name="Fußzeilenplatzhalter 4">
            <a:extLst>
              <a:ext uri="{FF2B5EF4-FFF2-40B4-BE49-F238E27FC236}">
                <a16:creationId xmlns:a16="http://schemas.microsoft.com/office/drawing/2014/main" id="{88412705-A565-09E3-2F07-342EE24A1A01}"/>
              </a:ext>
              <a:ext uri="{C183D7F6-B498-43B3-948B-1728B52AA6E4}">
                <adec:decorative xmlns:adec="http://schemas.microsoft.com/office/drawing/2017/decorative" val="1"/>
              </a:ext>
            </a:extLst>
          </p:cNvPr>
          <p:cNvSpPr>
            <a:spLocks noGrp="1"/>
          </p:cNvSpPr>
          <p:nvPr>
            <p:ph type="ftr" sz="quarter" idx="3"/>
          </p:nvPr>
        </p:nvSpPr>
        <p:spPr>
          <a:xfrm>
            <a:off x="4388400" y="6415200"/>
            <a:ext cx="6352752" cy="144270"/>
          </a:xfrm>
          <a:prstGeom prst="rect">
            <a:avLst/>
          </a:prstGeom>
        </p:spPr>
        <p:txBody>
          <a:bodyPr vert="horz" wrap="none" lIns="0" tIns="0" rIns="0" bIns="0" rtlCol="0" anchor="ctr">
            <a:noAutofit/>
          </a:bodyPr>
          <a:lstStyle>
            <a:lvl1pPr algn="ctr">
              <a:lnSpc>
                <a:spcPts val="1057"/>
              </a:lnSpc>
              <a:defRPr lang="en-GB" sz="1000" b="0" kern="1200">
                <a:solidFill>
                  <a:schemeClr val="tx1"/>
                </a:solidFill>
                <a:latin typeface="+mn-lt"/>
                <a:ea typeface="DeutscheBank" panose="020B0503020202030204" pitchFamily="34" charset="0"/>
                <a:cs typeface="DeutscheBank" panose="020B0503020202030204" pitchFamily="34" charset="0"/>
              </a:defRPr>
            </a:lvl1pPr>
          </a:lstStyle>
          <a:p>
            <a:pPr algn="l">
              <a:lnSpc>
                <a:spcPts val="1067"/>
              </a:lnSpc>
            </a:pPr>
            <a:r>
              <a:rPr lang="en-GB"/>
              <a:t>Date, Location, Speaker name, Name of Event</a:t>
            </a:r>
          </a:p>
        </p:txBody>
      </p:sp>
      <p:sp>
        <p:nvSpPr>
          <p:cNvPr id="55" name="Rechteck 54">
            <a:extLst>
              <a:ext uri="{FF2B5EF4-FFF2-40B4-BE49-F238E27FC236}">
                <a16:creationId xmlns:a16="http://schemas.microsoft.com/office/drawing/2014/main" id="{14AAE53E-45BA-3B23-DA7E-03D00436E6EC}"/>
              </a:ext>
              <a:ext uri="{C183D7F6-B498-43B3-948B-1728B52AA6E4}">
                <adec:decorative xmlns:adec="http://schemas.microsoft.com/office/drawing/2017/decorative" val="1"/>
              </a:ext>
            </a:extLst>
          </p:cNvPr>
          <p:cNvSpPr/>
          <p:nvPr userDrawn="1"/>
        </p:nvSpPr>
        <p:spPr>
          <a:xfrm>
            <a:off x="-2475345" y="1126321"/>
            <a:ext cx="2352116" cy="2328079"/>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Content Placeholder 5">
            <a:extLst>
              <a:ext uri="{FF2B5EF4-FFF2-40B4-BE49-F238E27FC236}">
                <a16:creationId xmlns:a16="http://schemas.microsoft.com/office/drawing/2014/main" id="{6751445A-D927-48C4-A194-EB8DEAABECBE}"/>
              </a:ext>
              <a:ext uri="{C183D7F6-B498-43B3-948B-1728B52AA6E4}">
                <adec:decorative xmlns:adec="http://schemas.microsoft.com/office/drawing/2017/decorative" val="1"/>
              </a:ext>
            </a:extLst>
          </p:cNvPr>
          <p:cNvSpPr txBox="1">
            <a:spLocks/>
          </p:cNvSpPr>
          <p:nvPr userDrawn="1"/>
        </p:nvSpPr>
        <p:spPr>
          <a:xfrm>
            <a:off x="-2179638" y="1594098"/>
            <a:ext cx="1939608" cy="1655985"/>
          </a:xfrm>
          <a:prstGeom prst="rect">
            <a:avLst/>
          </a:prstGeom>
          <a:ln w="6350">
            <a:noFill/>
          </a:ln>
        </p:spPr>
        <p:txBody>
          <a:bodyPr lIns="0" tIns="0" rIns="0" bIns="0"/>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dirty="0"/>
              <a:t>First level, 16 pt</a:t>
            </a:r>
          </a:p>
          <a:p>
            <a:pPr lvl="1"/>
            <a:r>
              <a:rPr lang="en-GB" dirty="0">
                <a:solidFill>
                  <a:srgbClr val="34A6DC"/>
                </a:solidFill>
              </a:rPr>
              <a:t>Second level, 16 pt</a:t>
            </a:r>
          </a:p>
          <a:p>
            <a:pPr lvl="2"/>
            <a:r>
              <a:rPr lang="en-GB" dirty="0"/>
              <a:t>Third level, 16 pt</a:t>
            </a:r>
          </a:p>
          <a:p>
            <a:pPr lvl="3"/>
            <a:r>
              <a:rPr lang="en-GB" dirty="0"/>
              <a:t>Fourth level, 12 pt</a:t>
            </a:r>
          </a:p>
          <a:p>
            <a:pPr lvl="4"/>
            <a:r>
              <a:rPr lang="en-GB" dirty="0"/>
              <a:t>Fifth level, 11pt</a:t>
            </a:r>
          </a:p>
          <a:p>
            <a:pPr lvl="5"/>
            <a:r>
              <a:rPr lang="en-GB" kern="0" dirty="0"/>
              <a:t>Sixth level, Footnote text, 10 pt</a:t>
            </a:r>
          </a:p>
          <a:p>
            <a:pPr lvl="6"/>
            <a:r>
              <a:rPr lang="en-GB" kern="0" dirty="0"/>
              <a:t>Seventh level, Footnote text, 8 pt</a:t>
            </a:r>
          </a:p>
        </p:txBody>
      </p:sp>
      <p:sp>
        <p:nvSpPr>
          <p:cNvPr id="57" name="TwoC_TitleL">
            <a:extLst>
              <a:ext uri="{FF2B5EF4-FFF2-40B4-BE49-F238E27FC236}">
                <a16:creationId xmlns:a16="http://schemas.microsoft.com/office/drawing/2014/main" id="{DC25B124-FF87-FB1B-0321-35829BD26607}"/>
              </a:ext>
              <a:ext uri="{C183D7F6-B498-43B3-948B-1728B52AA6E4}">
                <adec:decorative xmlns:adec="http://schemas.microsoft.com/office/drawing/2017/decorative" val="1"/>
              </a:ext>
            </a:extLst>
          </p:cNvPr>
          <p:cNvSpPr txBox="1">
            <a:spLocks noChangeArrowheads="1"/>
          </p:cNvSpPr>
          <p:nvPr userDrawn="1"/>
        </p:nvSpPr>
        <p:spPr bwMode="auto">
          <a:xfrm>
            <a:off x="-2179638" y="1376363"/>
            <a:ext cx="1695768" cy="161583"/>
          </a:xfrm>
          <a:prstGeom prst="rect">
            <a:avLst/>
          </a:prstGeom>
          <a:noFill/>
          <a:ln w="12700">
            <a:noFill/>
            <a:miter lim="800000"/>
            <a:headEnd/>
            <a:tailEnd/>
          </a:ln>
        </p:spPr>
        <p:txBody>
          <a:bodyPr wrap="square" lIns="0" tIns="0" rIns="0" bIns="0" anchor="t" anchorCtr="0">
            <a:prstTxWarp prst="textNoShape">
              <a:avLst/>
            </a:prstTxWarp>
            <a:spAutoFit/>
          </a:bodyPr>
          <a:lstStyle/>
          <a:p>
            <a:r>
              <a:rPr lang="en-GB" sz="1050" b="1" dirty="0">
                <a:solidFill>
                  <a:srgbClr val="34A6DC"/>
                </a:solidFill>
                <a:latin typeface="+mn-lt"/>
                <a:ea typeface="DeutscheBank" panose="020B0503020202030204" pitchFamily="34" charset="0"/>
                <a:cs typeface="DeutscheBank" panose="020B0503020202030204" pitchFamily="34" charset="0"/>
              </a:rPr>
              <a:t>Standard text formats</a:t>
            </a:r>
          </a:p>
        </p:txBody>
      </p:sp>
      <p:grpSp>
        <p:nvGrpSpPr>
          <p:cNvPr id="3" name="Gruppieren 2">
            <a:extLst>
              <a:ext uri="{FF2B5EF4-FFF2-40B4-BE49-F238E27FC236}">
                <a16:creationId xmlns:a16="http://schemas.microsoft.com/office/drawing/2014/main" id="{C784E6D5-CD9E-EE49-0195-6A1743AE5F95}"/>
              </a:ext>
              <a:ext uri="{C183D7F6-B498-43B3-948B-1728B52AA6E4}">
                <adec:decorative xmlns:adec="http://schemas.microsoft.com/office/drawing/2017/decorative" val="1"/>
              </a:ext>
            </a:extLst>
          </p:cNvPr>
          <p:cNvGrpSpPr/>
          <p:nvPr userDrawn="1"/>
        </p:nvGrpSpPr>
        <p:grpSpPr>
          <a:xfrm>
            <a:off x="12313055" y="1241844"/>
            <a:ext cx="1642918" cy="5616156"/>
            <a:chOff x="12313055" y="1241844"/>
            <a:chExt cx="1642918" cy="5616156"/>
          </a:xfrm>
        </p:grpSpPr>
        <p:sp>
          <p:nvSpPr>
            <p:cNvPr id="5" name="Rechteck 4">
              <a:extLst>
                <a:ext uri="{FF2B5EF4-FFF2-40B4-BE49-F238E27FC236}">
                  <a16:creationId xmlns:a16="http://schemas.microsoft.com/office/drawing/2014/main" id="{B4A1BEA0-0AD9-BD17-6381-F1A9C3A9B25D}"/>
                </a:ext>
                <a:ext uri="{C183D7F6-B498-43B3-948B-1728B52AA6E4}">
                  <adec:decorative xmlns:adec="http://schemas.microsoft.com/office/drawing/2017/decorative" val="1"/>
                </a:ext>
              </a:extLst>
            </p:cNvPr>
            <p:cNvSpPr/>
            <p:nvPr userDrawn="1"/>
          </p:nvSpPr>
          <p:spPr>
            <a:xfrm>
              <a:off x="12313055" y="1241844"/>
              <a:ext cx="1642918" cy="5616156"/>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 name="Rechteck 6">
              <a:extLst>
                <a:ext uri="{FF2B5EF4-FFF2-40B4-BE49-F238E27FC236}">
                  <a16:creationId xmlns:a16="http://schemas.microsoft.com/office/drawing/2014/main" id="{996B4091-E919-E48D-58A5-7CBDF674F83B}"/>
                </a:ext>
              </a:extLst>
            </p:cNvPr>
            <p:cNvSpPr>
              <a:spLocks/>
            </p:cNvSpPr>
            <p:nvPr/>
          </p:nvSpPr>
          <p:spPr>
            <a:xfrm>
              <a:off x="12369685" y="1650477"/>
              <a:ext cx="734400" cy="414000"/>
            </a:xfrm>
            <a:prstGeom prst="rect">
              <a:avLst/>
            </a:prstGeom>
            <a:solidFill>
              <a:srgbClr val="1E2A78"/>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rgbClr val="FFFFFF"/>
                  </a:solidFill>
                  <a:effectLst/>
                  <a:uLnTx/>
                  <a:uFillTx/>
                  <a:ea typeface="+mn-ea"/>
                  <a:cs typeface="+mn-cs"/>
                  <a:sym typeface="Arial"/>
                </a:rPr>
                <a:t>Deep Blue</a:t>
              </a:r>
              <a:br>
                <a:rPr kumimoji="0" lang="en-GB" sz="600" b="0" i="0" u="none" strike="noStrike" kern="0" cap="none" spc="0" normalizeH="0" baseline="0" noProof="0" dirty="0">
                  <a:ln>
                    <a:noFill/>
                  </a:ln>
                  <a:solidFill>
                    <a:srgbClr val="FFFFFF"/>
                  </a:solidFill>
                  <a:effectLst/>
                  <a:uLnTx/>
                  <a:uFillTx/>
                  <a:ea typeface="+mn-ea"/>
                  <a:cs typeface="+mn-cs"/>
                  <a:sym typeface="Arial"/>
                </a:rPr>
              </a:br>
              <a:r>
                <a:rPr kumimoji="0" lang="en-GB" sz="600" b="0" i="0" u="none" strike="noStrike" kern="0" cap="none" spc="0" normalizeH="0" baseline="0" noProof="0" dirty="0">
                  <a:ln>
                    <a:noFill/>
                  </a:ln>
                  <a:solidFill>
                    <a:srgbClr val="FFFFFF"/>
                  </a:solidFill>
                  <a:effectLst/>
                  <a:uLnTx/>
                  <a:uFillTx/>
                  <a:ea typeface="+mn-ea"/>
                  <a:cs typeface="+mn-cs"/>
                  <a:sym typeface="Arial"/>
                </a:rPr>
                <a:t>30|42|120</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600" b="0" i="0" u="none" strike="noStrike" kern="0" cap="none" spc="0" normalizeH="0" baseline="0" noProof="0" dirty="0">
                <a:ln>
                  <a:noFill/>
                </a:ln>
                <a:solidFill>
                  <a:srgbClr val="FFFFFF"/>
                </a:solidFill>
                <a:effectLst/>
                <a:uLnTx/>
                <a:uFillTx/>
                <a:ea typeface="+mn-ea"/>
                <a:cs typeface="+mn-cs"/>
                <a:sym typeface="Arial"/>
              </a:endParaRPr>
            </a:p>
          </p:txBody>
        </p:sp>
        <p:sp>
          <p:nvSpPr>
            <p:cNvPr id="8" name="Rechteck 7">
              <a:extLst>
                <a:ext uri="{FF2B5EF4-FFF2-40B4-BE49-F238E27FC236}">
                  <a16:creationId xmlns:a16="http://schemas.microsoft.com/office/drawing/2014/main" id="{2E3CC512-92E0-9162-713F-83A6D261043B}"/>
                </a:ext>
              </a:extLst>
            </p:cNvPr>
            <p:cNvSpPr>
              <a:spLocks/>
            </p:cNvSpPr>
            <p:nvPr/>
          </p:nvSpPr>
          <p:spPr>
            <a:xfrm>
              <a:off x="12371152" y="2123521"/>
              <a:ext cx="734400" cy="414000"/>
            </a:xfrm>
            <a:prstGeom prst="rect">
              <a:avLst/>
            </a:prstGeom>
            <a:solidFill>
              <a:srgbClr val="16184E"/>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rgbClr val="FFFFFF"/>
                  </a:solidFill>
                  <a:effectLst/>
                  <a:uLnTx/>
                  <a:uFillTx/>
                  <a:ea typeface="+mn-ea"/>
                  <a:cs typeface="+mn-cs"/>
                  <a:sym typeface="Arial"/>
                </a:rPr>
                <a:t>Dark Blue</a:t>
              </a:r>
              <a:br>
                <a:rPr kumimoji="0" lang="en-GB" sz="600" b="0" i="0" u="none" strike="noStrike" kern="0" cap="none" spc="0" normalizeH="0" baseline="0" noProof="0" dirty="0">
                  <a:ln>
                    <a:noFill/>
                  </a:ln>
                  <a:solidFill>
                    <a:srgbClr val="FFFFFF"/>
                  </a:solidFill>
                  <a:effectLst/>
                  <a:uLnTx/>
                  <a:uFillTx/>
                  <a:ea typeface="+mn-ea"/>
                  <a:cs typeface="+mn-cs"/>
                  <a:sym typeface="Arial"/>
                </a:rPr>
              </a:br>
              <a:r>
                <a:rPr kumimoji="0" lang="en-GB" sz="600" b="0" i="0" u="none" strike="noStrike" kern="0" cap="none" spc="0" normalizeH="0" baseline="0" noProof="0" dirty="0">
                  <a:ln>
                    <a:noFill/>
                  </a:ln>
                  <a:solidFill>
                    <a:srgbClr val="FFFFFF"/>
                  </a:solidFill>
                  <a:effectLst/>
                  <a:uLnTx/>
                  <a:uFillTx/>
                  <a:ea typeface="+mn-ea"/>
                  <a:cs typeface="+mn-cs"/>
                  <a:sym typeface="Arial"/>
                </a:rPr>
                <a:t>22|24|78</a:t>
              </a:r>
              <a:br>
                <a:rPr kumimoji="0" lang="en-GB" sz="600" b="0" i="0" u="none" strike="noStrike" kern="0" cap="none" spc="0" normalizeH="0" baseline="0" noProof="0" dirty="0">
                  <a:ln>
                    <a:noFill/>
                  </a:ln>
                  <a:solidFill>
                    <a:srgbClr val="FFFFFF"/>
                  </a:solidFill>
                  <a:effectLst/>
                  <a:uLnTx/>
                  <a:uFillTx/>
                  <a:ea typeface="+mn-ea"/>
                  <a:cs typeface="+mn-cs"/>
                  <a:sym typeface="Arial"/>
                </a:rPr>
              </a:br>
              <a:br>
                <a:rPr kumimoji="0" lang="en-GB" sz="600" b="0" i="0" u="none" strike="noStrike" kern="0" cap="none" spc="0" normalizeH="0" baseline="0" noProof="0" dirty="0">
                  <a:ln>
                    <a:noFill/>
                  </a:ln>
                  <a:solidFill>
                    <a:srgbClr val="FFFFFF"/>
                  </a:solidFill>
                  <a:effectLst/>
                  <a:uLnTx/>
                  <a:uFillTx/>
                  <a:ea typeface="+mn-ea"/>
                  <a:cs typeface="+mn-cs"/>
                  <a:sym typeface="Arial"/>
                </a:rPr>
              </a:br>
              <a:endParaRPr kumimoji="0" lang="en-GB" sz="600" b="0" i="0" u="none" strike="noStrike" kern="0" cap="none" spc="0" normalizeH="0" baseline="0" noProof="0" dirty="0">
                <a:ln>
                  <a:noFill/>
                </a:ln>
                <a:solidFill>
                  <a:srgbClr val="FFFFFF"/>
                </a:solidFill>
                <a:effectLst/>
                <a:uLnTx/>
                <a:uFillTx/>
                <a:ea typeface="+mn-ea"/>
                <a:cs typeface="+mn-cs"/>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600" b="0" i="0" u="none" strike="noStrike" kern="0" cap="none" spc="0" normalizeH="0" baseline="0" noProof="0" dirty="0">
                <a:ln>
                  <a:noFill/>
                </a:ln>
                <a:solidFill>
                  <a:srgbClr val="FFFFFF"/>
                </a:solidFill>
                <a:effectLst/>
                <a:uLnTx/>
                <a:uFillTx/>
                <a:ea typeface="+mn-ea"/>
                <a:cs typeface="+mn-cs"/>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600" b="0" i="0" u="none" strike="noStrike" kern="0" cap="none" spc="0" normalizeH="0" baseline="0" noProof="0" dirty="0">
                <a:ln>
                  <a:noFill/>
                </a:ln>
                <a:solidFill>
                  <a:srgbClr val="FFFFFF"/>
                </a:solidFill>
                <a:effectLst/>
                <a:uLnTx/>
                <a:uFillTx/>
                <a:ea typeface="+mn-ea"/>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600" b="0" i="0" u="none" strike="noStrike" kern="0" cap="none" spc="0" normalizeH="0" baseline="0" noProof="0" dirty="0">
                <a:ln>
                  <a:noFill/>
                </a:ln>
                <a:solidFill>
                  <a:srgbClr val="FFFFFF"/>
                </a:solidFill>
                <a:effectLst/>
                <a:uLnTx/>
                <a:uFillTx/>
                <a:ea typeface="+mn-ea"/>
                <a:cs typeface="+mn-cs"/>
                <a:sym typeface="Arial"/>
              </a:endParaRPr>
            </a:p>
          </p:txBody>
        </p:sp>
        <p:sp>
          <p:nvSpPr>
            <p:cNvPr id="9" name="Rechteck 8">
              <a:extLst>
                <a:ext uri="{FF2B5EF4-FFF2-40B4-BE49-F238E27FC236}">
                  <a16:creationId xmlns:a16="http://schemas.microsoft.com/office/drawing/2014/main" id="{19F21136-BD97-D4D8-F563-3112DE577F9C}"/>
                </a:ext>
              </a:extLst>
            </p:cNvPr>
            <p:cNvSpPr>
              <a:spLocks/>
            </p:cNvSpPr>
            <p:nvPr/>
          </p:nvSpPr>
          <p:spPr>
            <a:xfrm>
              <a:off x="12371152" y="2596565"/>
              <a:ext cx="734400" cy="414000"/>
            </a:xfrm>
            <a:prstGeom prst="rect">
              <a:avLst/>
            </a:prstGeom>
            <a:solidFill>
              <a:srgbClr val="0069B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tx1"/>
                  </a:solidFill>
                  <a:effectLst/>
                  <a:uLnTx/>
                  <a:uFillTx/>
                  <a:ea typeface="+mn-ea"/>
                  <a:cs typeface="+mn-cs"/>
                  <a:sym typeface="Arial"/>
                </a:rPr>
                <a:t>Mid Blue </a:t>
              </a:r>
              <a:br>
                <a:rPr kumimoji="0" lang="en-GB" sz="600" b="0" i="0" u="none" strike="noStrike" kern="0" cap="none" spc="0" normalizeH="0" baseline="0" noProof="0" dirty="0">
                  <a:ln>
                    <a:noFill/>
                  </a:ln>
                  <a:solidFill>
                    <a:schemeClr val="tx1"/>
                  </a:solidFill>
                  <a:effectLst/>
                  <a:uLnTx/>
                  <a:uFillTx/>
                  <a:ea typeface="+mn-ea"/>
                  <a:cs typeface="+mn-cs"/>
                  <a:sym typeface="Arial"/>
                </a:rPr>
              </a:br>
              <a:r>
                <a:rPr kumimoji="0" lang="en-GB" sz="600" b="0" i="0" u="none" strike="noStrike" kern="0" cap="none" spc="0" normalizeH="0" baseline="0" noProof="0" dirty="0">
                  <a:ln>
                    <a:noFill/>
                  </a:ln>
                  <a:solidFill>
                    <a:schemeClr val="tx1"/>
                  </a:solidFill>
                  <a:effectLst/>
                  <a:uLnTx/>
                  <a:uFillTx/>
                  <a:ea typeface="+mn-ea"/>
                  <a:cs typeface="+mn-cs"/>
                  <a:sym typeface="Arial"/>
                </a:rPr>
                <a:t>0|105|177</a:t>
              </a:r>
            </a:p>
          </p:txBody>
        </p:sp>
        <p:sp>
          <p:nvSpPr>
            <p:cNvPr id="11" name="Rechteck 9">
              <a:extLst>
                <a:ext uri="{FF2B5EF4-FFF2-40B4-BE49-F238E27FC236}">
                  <a16:creationId xmlns:a16="http://schemas.microsoft.com/office/drawing/2014/main" id="{8D92BEA7-667D-EA1F-98F4-4EB5625A4099}"/>
                </a:ext>
              </a:extLst>
            </p:cNvPr>
            <p:cNvSpPr>
              <a:spLocks/>
            </p:cNvSpPr>
            <p:nvPr/>
          </p:nvSpPr>
          <p:spPr>
            <a:xfrm>
              <a:off x="12371152" y="3069609"/>
              <a:ext cx="734400" cy="414000"/>
            </a:xfrm>
            <a:prstGeom prst="rect">
              <a:avLst/>
            </a:prstGeom>
            <a:solidFill>
              <a:srgbClr val="34A6D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bg1"/>
                  </a:solidFill>
                  <a:effectLst/>
                  <a:uLnTx/>
                  <a:uFillTx/>
                  <a:ea typeface="+mn-ea"/>
                  <a:cs typeface="+mn-cs"/>
                  <a:sym typeface="Arial"/>
                </a:rPr>
                <a:t>Bright Blue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bg1"/>
                  </a:solidFill>
                  <a:effectLst/>
                  <a:uLnTx/>
                  <a:uFillTx/>
                  <a:ea typeface="+mn-ea"/>
                  <a:cs typeface="+mn-cs"/>
                  <a:sym typeface="Arial"/>
                </a:rPr>
                <a:t>52|166|220</a:t>
              </a:r>
            </a:p>
          </p:txBody>
        </p:sp>
        <p:sp>
          <p:nvSpPr>
            <p:cNvPr id="14" name="Rechteck 10">
              <a:extLst>
                <a:ext uri="{FF2B5EF4-FFF2-40B4-BE49-F238E27FC236}">
                  <a16:creationId xmlns:a16="http://schemas.microsoft.com/office/drawing/2014/main" id="{A88BD02D-4CF6-0FE1-2EB3-EF6B86780124}"/>
                </a:ext>
              </a:extLst>
            </p:cNvPr>
            <p:cNvSpPr>
              <a:spLocks/>
            </p:cNvSpPr>
            <p:nvPr/>
          </p:nvSpPr>
          <p:spPr>
            <a:xfrm>
              <a:off x="12372622" y="3542653"/>
              <a:ext cx="734400" cy="414000"/>
            </a:xfrm>
            <a:prstGeom prst="rect">
              <a:avLst/>
            </a:prstGeom>
            <a:solidFill>
              <a:srgbClr val="CDEBF6"/>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bg1"/>
                  </a:solidFill>
                  <a:effectLst/>
                  <a:uLnTx/>
                  <a:uFillTx/>
                  <a:ea typeface="+mn-ea"/>
                  <a:cs typeface="+mn-cs"/>
                  <a:sym typeface="Arial"/>
                </a:rPr>
                <a:t>Light Blue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a:ln>
                    <a:noFill/>
                  </a:ln>
                  <a:solidFill>
                    <a:schemeClr val="bg1"/>
                  </a:solidFill>
                  <a:effectLst/>
                  <a:uLnTx/>
                  <a:uFillTx/>
                  <a:ea typeface="+mn-ea"/>
                  <a:cs typeface="+mn-cs"/>
                  <a:sym typeface="Arial"/>
                </a:rPr>
                <a:t>205|235|246</a:t>
              </a:r>
              <a:endParaRPr kumimoji="0" lang="en-GB" sz="600" b="0" i="0" u="none" strike="noStrike" kern="0" cap="none" spc="0" normalizeH="0" baseline="0" noProof="0" dirty="0">
                <a:ln>
                  <a:noFill/>
                </a:ln>
                <a:solidFill>
                  <a:schemeClr val="bg1"/>
                </a:solidFill>
                <a:effectLst/>
                <a:uLnTx/>
                <a:uFillTx/>
                <a:ea typeface="+mn-ea"/>
                <a:cs typeface="+mn-cs"/>
                <a:sym typeface="Arial"/>
              </a:endParaRPr>
            </a:p>
          </p:txBody>
        </p:sp>
        <p:sp>
          <p:nvSpPr>
            <p:cNvPr id="15" name="Rechteck 20">
              <a:extLst>
                <a:ext uri="{FF2B5EF4-FFF2-40B4-BE49-F238E27FC236}">
                  <a16:creationId xmlns:a16="http://schemas.microsoft.com/office/drawing/2014/main" id="{34B51587-51BC-9C3E-ADDF-B06E4D7A6CF7}"/>
                </a:ext>
              </a:extLst>
            </p:cNvPr>
            <p:cNvSpPr>
              <a:spLocks/>
            </p:cNvSpPr>
            <p:nvPr/>
          </p:nvSpPr>
          <p:spPr>
            <a:xfrm>
              <a:off x="12375350" y="4015697"/>
              <a:ext cx="734400" cy="414000"/>
            </a:xfrm>
            <a:prstGeom prst="rect">
              <a:avLst/>
            </a:prstGeom>
            <a:solidFill>
              <a:srgbClr val="ECF4F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bg1"/>
                  </a:solidFill>
                  <a:effectLst/>
                  <a:uLnTx/>
                  <a:uFillTx/>
                  <a:ea typeface="+mn-ea"/>
                  <a:cs typeface="+mn-cs"/>
                  <a:sym typeface="Arial"/>
                </a:rPr>
                <a:t>Ice Blue </a:t>
              </a:r>
              <a:br>
                <a:rPr kumimoji="0" lang="en-GB" sz="600" b="0" i="0" u="none" strike="noStrike" kern="0" cap="none" spc="0" normalizeH="0" baseline="0" noProof="0" dirty="0">
                  <a:ln>
                    <a:noFill/>
                  </a:ln>
                  <a:solidFill>
                    <a:schemeClr val="bg1"/>
                  </a:solidFill>
                  <a:effectLst/>
                  <a:uLnTx/>
                  <a:uFillTx/>
                  <a:ea typeface="+mn-ea"/>
                  <a:cs typeface="+mn-cs"/>
                  <a:sym typeface="Arial"/>
                </a:rPr>
              </a:br>
              <a:r>
                <a:rPr kumimoji="0" lang="en-GB" sz="600" b="0" i="0" u="none" strike="noStrike" kern="0" cap="none" spc="0" normalizeH="0" baseline="0" noProof="0" dirty="0">
                  <a:ln>
                    <a:noFill/>
                  </a:ln>
                  <a:solidFill>
                    <a:schemeClr val="bg1"/>
                  </a:solidFill>
                  <a:effectLst/>
                  <a:uLnTx/>
                  <a:uFillTx/>
                  <a:ea typeface="+mn-ea"/>
                  <a:cs typeface="+mn-cs"/>
                  <a:sym typeface="Arial"/>
                </a:rPr>
                <a:t>236|244|252</a:t>
              </a:r>
            </a:p>
          </p:txBody>
        </p:sp>
        <p:sp>
          <p:nvSpPr>
            <p:cNvPr id="16" name="Rechteck 10">
              <a:extLst>
                <a:ext uri="{FF2B5EF4-FFF2-40B4-BE49-F238E27FC236}">
                  <a16:creationId xmlns:a16="http://schemas.microsoft.com/office/drawing/2014/main" id="{010B19F3-FDD5-5710-5C5C-7C5068812573}"/>
                </a:ext>
              </a:extLst>
            </p:cNvPr>
            <p:cNvSpPr>
              <a:spLocks/>
            </p:cNvSpPr>
            <p:nvPr/>
          </p:nvSpPr>
          <p:spPr>
            <a:xfrm>
              <a:off x="12376820" y="4488741"/>
              <a:ext cx="734400" cy="414000"/>
            </a:xfrm>
            <a:prstGeom prst="rect">
              <a:avLst/>
            </a:prstGeom>
            <a:solidFill>
              <a:srgbClr val="EDF1F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bg1"/>
                  </a:solidFill>
                  <a:effectLst/>
                  <a:uLnTx/>
                  <a:uFillTx/>
                  <a:ea typeface="+mn-ea"/>
                  <a:cs typeface="+mn-cs"/>
                  <a:sym typeface="Arial"/>
                </a:rPr>
                <a:t>Grey</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bg1"/>
                  </a:solidFill>
                  <a:effectLst/>
                  <a:uLnTx/>
                  <a:uFillTx/>
                  <a:ea typeface="+mn-ea"/>
                  <a:cs typeface="+mn-cs"/>
                  <a:sym typeface="Arial"/>
                </a:rPr>
                <a:t>237|241|247</a:t>
              </a:r>
            </a:p>
          </p:txBody>
        </p:sp>
        <p:sp>
          <p:nvSpPr>
            <p:cNvPr id="17" name="TwoC_TitleL">
              <a:extLst>
                <a:ext uri="{FF2B5EF4-FFF2-40B4-BE49-F238E27FC236}">
                  <a16:creationId xmlns:a16="http://schemas.microsoft.com/office/drawing/2014/main" id="{E7EA9609-43F5-E8B4-C1EF-0DED9A347D62}"/>
                </a:ext>
              </a:extLst>
            </p:cNvPr>
            <p:cNvSpPr txBox="1">
              <a:spLocks noChangeArrowheads="1"/>
            </p:cNvSpPr>
            <p:nvPr/>
          </p:nvSpPr>
          <p:spPr bwMode="auto">
            <a:xfrm>
              <a:off x="12369685" y="1456148"/>
              <a:ext cx="739908" cy="161583"/>
            </a:xfrm>
            <a:prstGeom prst="rect">
              <a:avLst/>
            </a:prstGeom>
            <a:noFill/>
            <a:ln w="12700">
              <a:noFill/>
              <a:miter lim="800000"/>
              <a:headEnd/>
              <a:tailEnd/>
            </a:ln>
          </p:spPr>
          <p:txBody>
            <a:bodyPr wrap="square" lIns="0" tIns="0" rIns="0" bIns="0" anchor="b" anchorCtr="0">
              <a:prstTxWarp prst="textNoShape">
                <a:avLst/>
              </a:prstTxWarp>
              <a:spAutoFit/>
            </a:bodyPr>
            <a:lstStyle/>
            <a:p>
              <a:r>
                <a:rPr lang="en-GB" sz="1050" b="1" dirty="0">
                  <a:solidFill>
                    <a:srgbClr val="1E2A78"/>
                  </a:solidFill>
                  <a:latin typeface="+mn-lt"/>
                  <a:ea typeface="DeutscheBank" panose="020B0503020202030204" pitchFamily="34" charset="0"/>
                  <a:cs typeface="DeutscheBank" panose="020B0503020202030204" pitchFamily="34" charset="0"/>
                </a:rPr>
                <a:t>Primary</a:t>
              </a:r>
            </a:p>
          </p:txBody>
        </p:sp>
        <p:sp>
          <p:nvSpPr>
            <p:cNvPr id="18" name="Rectangle 13">
              <a:extLst>
                <a:ext uri="{FF2B5EF4-FFF2-40B4-BE49-F238E27FC236}">
                  <a16:creationId xmlns:a16="http://schemas.microsoft.com/office/drawing/2014/main" id="{82D7E484-4181-A3A4-84AF-E3DBFF407E18}"/>
                </a:ext>
              </a:extLst>
            </p:cNvPr>
            <p:cNvSpPr>
              <a:spLocks noChangeArrowheads="1"/>
            </p:cNvSpPr>
            <p:nvPr/>
          </p:nvSpPr>
          <p:spPr bwMode="ltGray">
            <a:xfrm>
              <a:off x="13166461" y="3542653"/>
              <a:ext cx="734400" cy="414000"/>
            </a:xfrm>
            <a:prstGeom prst="rect">
              <a:avLst/>
            </a:prstGeom>
            <a:solidFill>
              <a:srgbClr val="A1AC05"/>
            </a:solidFill>
            <a:ln w="12700">
              <a:noFill/>
              <a:round/>
              <a:headEnd/>
              <a:tailEnd/>
            </a:ln>
          </p:spPr>
          <p:txBody>
            <a:bodyPr wrap="none" lIns="72000" tIns="72000" rIns="72000" bIns="72000" anchor="t" anchorCtr="0"/>
            <a:lstStyle/>
            <a:p>
              <a:pPr eaLnBrk="0" hangingPunct="0"/>
              <a:r>
                <a:rPr lang="en-GB" sz="600" dirty="0">
                  <a:solidFill>
                    <a:schemeClr val="bg1"/>
                  </a:solidFill>
                  <a:cs typeface="DeutscheBank" panose="020B0503020202030204" pitchFamily="34" charset="0"/>
                </a:rPr>
                <a:t>Autumn Green</a:t>
              </a:r>
            </a:p>
            <a:p>
              <a:r>
                <a:rPr lang="en-GB" sz="600" dirty="0">
                  <a:solidFill>
                    <a:schemeClr val="bg1"/>
                  </a:solidFill>
                  <a:ea typeface="DeutscheBank" panose="020B0503020202030204" pitchFamily="34" charset="0"/>
                  <a:cs typeface="DeutscheBank" panose="020B0503020202030204" pitchFamily="34" charset="0"/>
                </a:rPr>
                <a:t>161</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172</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5</a:t>
              </a:r>
            </a:p>
          </p:txBody>
        </p:sp>
        <p:sp>
          <p:nvSpPr>
            <p:cNvPr id="19" name="Rectangle 19">
              <a:extLst>
                <a:ext uri="{FF2B5EF4-FFF2-40B4-BE49-F238E27FC236}">
                  <a16:creationId xmlns:a16="http://schemas.microsoft.com/office/drawing/2014/main" id="{75C7EE88-D20B-F1A5-565C-A39A6A08D85B}"/>
                </a:ext>
              </a:extLst>
            </p:cNvPr>
            <p:cNvSpPr>
              <a:spLocks noChangeArrowheads="1"/>
            </p:cNvSpPr>
            <p:nvPr/>
          </p:nvSpPr>
          <p:spPr bwMode="ltGray">
            <a:xfrm>
              <a:off x="13166461" y="1650477"/>
              <a:ext cx="734400" cy="414000"/>
            </a:xfrm>
            <a:prstGeom prst="rect">
              <a:avLst/>
            </a:prstGeom>
            <a:solidFill>
              <a:srgbClr val="3BB8B8"/>
            </a:solidFill>
            <a:ln w="12700">
              <a:noFill/>
              <a:round/>
              <a:headEnd/>
              <a:tailEnd/>
            </a:ln>
          </p:spPr>
          <p:txBody>
            <a:bodyPr wrap="none" lIns="72000" tIns="72000" rIns="72000" bIns="72000" anchor="t" anchorCtr="0"/>
            <a:lstStyle/>
            <a:p>
              <a:r>
                <a:rPr lang="en-GB" sz="600" dirty="0">
                  <a:solidFill>
                    <a:schemeClr val="bg1"/>
                  </a:solidFill>
                  <a:cs typeface="DeutscheBank" panose="020B0503020202030204" pitchFamily="34" charset="0"/>
                </a:rPr>
                <a:t>Turquoise</a:t>
              </a:r>
            </a:p>
            <a:p>
              <a:r>
                <a:rPr lang="en-GB" sz="600" dirty="0">
                  <a:solidFill>
                    <a:schemeClr val="bg1"/>
                  </a:solidFill>
                  <a:ea typeface="DeutscheBank" panose="020B0503020202030204" pitchFamily="34" charset="0"/>
                  <a:cs typeface="DeutscheBank" panose="020B0503020202030204" pitchFamily="34" charset="0"/>
                </a:rPr>
                <a:t>59</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kumimoji="0" lang="en-GB" sz="600" b="0" i="0" u="none" strike="noStrike" kern="0" cap="none" spc="0" normalizeH="0" baseline="0" noProof="0" dirty="0">
                  <a:ln>
                    <a:noFill/>
                  </a:ln>
                  <a:solidFill>
                    <a:schemeClr val="bg1"/>
                  </a:solidFill>
                  <a:effectLst/>
                  <a:uLnTx/>
                  <a:uFillTx/>
                  <a:ea typeface="DeutscheBank" panose="020B0503020202030204" pitchFamily="34" charset="0"/>
                  <a:cs typeface="DeutscheBank" panose="020B0503020202030204" pitchFamily="34" charset="0"/>
                  <a:sym typeface="Arial"/>
                </a:rPr>
                <a:t>184</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kumimoji="0" lang="en-GB" sz="600" b="0" i="0" u="none" strike="noStrike" kern="0" cap="none" spc="0" normalizeH="0" baseline="0" noProof="0" dirty="0">
                  <a:ln>
                    <a:noFill/>
                  </a:ln>
                  <a:solidFill>
                    <a:schemeClr val="bg1"/>
                  </a:solidFill>
                  <a:effectLst/>
                  <a:uLnTx/>
                  <a:uFillTx/>
                  <a:ea typeface="DeutscheBank" panose="020B0503020202030204" pitchFamily="34" charset="0"/>
                  <a:cs typeface="DeutscheBank" panose="020B0503020202030204" pitchFamily="34" charset="0"/>
                  <a:sym typeface="Arial"/>
                </a:rPr>
                <a:t>184</a:t>
              </a:r>
              <a:endParaRPr lang="en-GB" sz="600" dirty="0">
                <a:solidFill>
                  <a:schemeClr val="bg1"/>
                </a:solidFill>
                <a:ea typeface="DeutscheBank" panose="020B0503020202030204" pitchFamily="34" charset="0"/>
                <a:cs typeface="DeutscheBank" panose="020B0503020202030204" pitchFamily="34" charset="0"/>
              </a:endParaRPr>
            </a:p>
          </p:txBody>
        </p:sp>
        <p:sp>
          <p:nvSpPr>
            <p:cNvPr id="20" name="Rectangle 20">
              <a:extLst>
                <a:ext uri="{FF2B5EF4-FFF2-40B4-BE49-F238E27FC236}">
                  <a16:creationId xmlns:a16="http://schemas.microsoft.com/office/drawing/2014/main" id="{18540629-80B7-1DB8-44B0-07A05BF3104A}"/>
                </a:ext>
              </a:extLst>
            </p:cNvPr>
            <p:cNvSpPr>
              <a:spLocks noChangeArrowheads="1"/>
            </p:cNvSpPr>
            <p:nvPr/>
          </p:nvSpPr>
          <p:spPr bwMode="ltGray">
            <a:xfrm>
              <a:off x="13166461" y="2123521"/>
              <a:ext cx="734400" cy="414000"/>
            </a:xfrm>
            <a:prstGeom prst="rect">
              <a:avLst/>
            </a:prstGeom>
            <a:solidFill>
              <a:srgbClr val="24778D"/>
            </a:solidFill>
            <a:ln w="12700">
              <a:noFill/>
              <a:round/>
              <a:headEnd/>
              <a:tailEnd/>
            </a:ln>
          </p:spPr>
          <p:txBody>
            <a:bodyPr wrap="none" lIns="72000" tIns="72000" rIns="72000" bIns="72000" anchor="t" anchorCtr="0"/>
            <a:lstStyle/>
            <a:p>
              <a:pPr eaLnBrk="0" hangingPunct="0"/>
              <a:r>
                <a:rPr lang="en-GB" sz="600" dirty="0">
                  <a:solidFill>
                    <a:schemeClr val="tx1"/>
                  </a:solidFill>
                  <a:cs typeface="DeutscheBank" panose="020B0503020202030204" pitchFamily="34" charset="0"/>
                </a:rPr>
                <a:t>Petrol</a:t>
              </a:r>
            </a:p>
            <a:p>
              <a:r>
                <a:rPr lang="en-GB" sz="600" dirty="0">
                  <a:solidFill>
                    <a:schemeClr val="tx1"/>
                  </a:solidFill>
                  <a:ea typeface="DeutscheBank" panose="020B0503020202030204" pitchFamily="34" charset="0"/>
                  <a:cs typeface="DeutscheBank" panose="020B0503020202030204" pitchFamily="34" charset="0"/>
                </a:rPr>
                <a:t>36</a:t>
              </a:r>
              <a:r>
                <a:rPr kumimoji="0" lang="en-GB" sz="600" b="0" i="0" u="none" strike="noStrike" kern="0" cap="none" spc="0" normalizeH="0" baseline="0" noProof="0" dirty="0">
                  <a:ln>
                    <a:noFill/>
                  </a:ln>
                  <a:solidFill>
                    <a:schemeClr val="tx1"/>
                  </a:solidFill>
                  <a:effectLst/>
                  <a:uLnTx/>
                  <a:uFillTx/>
                  <a:ea typeface="+mn-ea"/>
                  <a:cs typeface="+mn-cs"/>
                  <a:sym typeface="Arial"/>
                </a:rPr>
                <a:t>|</a:t>
              </a:r>
              <a:r>
                <a:rPr lang="en-GB" sz="600" dirty="0">
                  <a:solidFill>
                    <a:schemeClr val="tx1"/>
                  </a:solidFill>
                  <a:ea typeface="DeutscheBank" panose="020B0503020202030204" pitchFamily="34" charset="0"/>
                  <a:cs typeface="DeutscheBank" panose="020B0503020202030204" pitchFamily="34" charset="0"/>
                </a:rPr>
                <a:t>119</a:t>
              </a:r>
              <a:r>
                <a:rPr kumimoji="0" lang="en-GB" sz="600" b="0" i="0" u="none" strike="noStrike" kern="0" cap="none" spc="0" normalizeH="0" baseline="0" noProof="0" dirty="0">
                  <a:ln>
                    <a:noFill/>
                  </a:ln>
                  <a:solidFill>
                    <a:schemeClr val="tx1"/>
                  </a:solidFill>
                  <a:effectLst/>
                  <a:uLnTx/>
                  <a:uFillTx/>
                  <a:ea typeface="+mn-ea"/>
                  <a:cs typeface="+mn-cs"/>
                  <a:sym typeface="Arial"/>
                </a:rPr>
                <a:t>|</a:t>
              </a:r>
              <a:r>
                <a:rPr lang="en-GB" sz="600" dirty="0">
                  <a:solidFill>
                    <a:schemeClr val="tx1"/>
                  </a:solidFill>
                  <a:ea typeface="DeutscheBank" panose="020B0503020202030204" pitchFamily="34" charset="0"/>
                  <a:cs typeface="DeutscheBank" panose="020B0503020202030204" pitchFamily="34" charset="0"/>
                </a:rPr>
                <a:t>141</a:t>
              </a:r>
            </a:p>
          </p:txBody>
        </p:sp>
        <p:sp>
          <p:nvSpPr>
            <p:cNvPr id="21" name="Rectangle 21">
              <a:extLst>
                <a:ext uri="{FF2B5EF4-FFF2-40B4-BE49-F238E27FC236}">
                  <a16:creationId xmlns:a16="http://schemas.microsoft.com/office/drawing/2014/main" id="{93152BCC-47E9-41C0-C367-2A0EA2569086}"/>
                </a:ext>
              </a:extLst>
            </p:cNvPr>
            <p:cNvSpPr>
              <a:spLocks noChangeArrowheads="1"/>
            </p:cNvSpPr>
            <p:nvPr/>
          </p:nvSpPr>
          <p:spPr bwMode="ltGray">
            <a:xfrm>
              <a:off x="13166461" y="2596565"/>
              <a:ext cx="734400" cy="414000"/>
            </a:xfrm>
            <a:prstGeom prst="rect">
              <a:avLst/>
            </a:prstGeom>
            <a:solidFill>
              <a:srgbClr val="25A62D"/>
            </a:solidFill>
            <a:ln w="12700" algn="ctr">
              <a:noFill/>
              <a:round/>
              <a:headEnd/>
              <a:tailEnd/>
            </a:ln>
          </p:spPr>
          <p:txBody>
            <a:bodyPr wrap="none" lIns="72000" tIns="72000" rIns="72000" bIns="72000" anchor="t" anchorCtr="0"/>
            <a:lstStyle/>
            <a:p>
              <a:pPr eaLnBrk="0" hangingPunct="0"/>
              <a:r>
                <a:rPr lang="en-GB" sz="600" dirty="0">
                  <a:solidFill>
                    <a:schemeClr val="bg1"/>
                  </a:solidFill>
                  <a:cs typeface="DeutscheBank" panose="020B0503020202030204" pitchFamily="34" charset="0"/>
                </a:rPr>
                <a:t>Summer Green</a:t>
              </a:r>
            </a:p>
            <a:p>
              <a:pPr>
                <a:defRPr/>
              </a:pPr>
              <a:r>
                <a:rPr lang="en-GB" sz="600" dirty="0">
                  <a:solidFill>
                    <a:schemeClr val="bg1"/>
                  </a:solidFill>
                  <a:ea typeface="DeutscheBank" panose="020B0503020202030204" pitchFamily="34" charset="0"/>
                  <a:cs typeface="DeutscheBank" panose="020B0503020202030204" pitchFamily="34" charset="0"/>
                </a:rPr>
                <a:t>37</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166</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45</a:t>
              </a:r>
            </a:p>
          </p:txBody>
        </p:sp>
        <p:sp>
          <p:nvSpPr>
            <p:cNvPr id="22" name="Rectangle 22">
              <a:extLst>
                <a:ext uri="{FF2B5EF4-FFF2-40B4-BE49-F238E27FC236}">
                  <a16:creationId xmlns:a16="http://schemas.microsoft.com/office/drawing/2014/main" id="{E599E136-2C0E-D7B7-AEB2-71D486F68322}"/>
                </a:ext>
              </a:extLst>
            </p:cNvPr>
            <p:cNvSpPr>
              <a:spLocks noChangeArrowheads="1"/>
            </p:cNvSpPr>
            <p:nvPr/>
          </p:nvSpPr>
          <p:spPr bwMode="ltGray">
            <a:xfrm>
              <a:off x="13166461" y="3069609"/>
              <a:ext cx="734400" cy="414000"/>
            </a:xfrm>
            <a:prstGeom prst="rect">
              <a:avLst/>
            </a:prstGeom>
            <a:solidFill>
              <a:srgbClr val="C9DD03"/>
            </a:solidFill>
            <a:ln w="12700" algn="ctr">
              <a:noFill/>
              <a:round/>
              <a:headEnd/>
              <a:tailEnd/>
            </a:ln>
          </p:spPr>
          <p:txBody>
            <a:bodyPr wrap="none" lIns="72000" tIns="72000" rIns="72000" bIns="72000" anchor="t" anchorCtr="0"/>
            <a:lstStyle/>
            <a:p>
              <a:pPr eaLnBrk="0" hangingPunct="0"/>
              <a:r>
                <a:rPr lang="en-GB" sz="600" dirty="0">
                  <a:solidFill>
                    <a:schemeClr val="bg1"/>
                  </a:solidFill>
                  <a:cs typeface="DeutscheBank" panose="020B0503020202030204" pitchFamily="34" charset="0"/>
                </a:rPr>
                <a:t>Spring Green</a:t>
              </a:r>
            </a:p>
            <a:p>
              <a:pPr>
                <a:defRPr/>
              </a:pPr>
              <a:r>
                <a:rPr lang="en-GB" sz="600" dirty="0">
                  <a:solidFill>
                    <a:schemeClr val="bg1"/>
                  </a:solidFill>
                  <a:ea typeface="DeutscheBank" panose="020B0503020202030204" pitchFamily="34" charset="0"/>
                  <a:cs typeface="DeutscheBank" panose="020B0503020202030204" pitchFamily="34" charset="0"/>
                </a:rPr>
                <a:t>201</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221</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3</a:t>
              </a:r>
            </a:p>
          </p:txBody>
        </p:sp>
        <p:sp>
          <p:nvSpPr>
            <p:cNvPr id="23" name="Rectangle 23">
              <a:extLst>
                <a:ext uri="{FF2B5EF4-FFF2-40B4-BE49-F238E27FC236}">
                  <a16:creationId xmlns:a16="http://schemas.microsoft.com/office/drawing/2014/main" id="{3FABC91C-3671-587D-F498-C897A3255727}"/>
                </a:ext>
              </a:extLst>
            </p:cNvPr>
            <p:cNvSpPr>
              <a:spLocks noChangeArrowheads="1"/>
            </p:cNvSpPr>
            <p:nvPr/>
          </p:nvSpPr>
          <p:spPr bwMode="ltGray">
            <a:xfrm>
              <a:off x="13163669" y="4015697"/>
              <a:ext cx="734400" cy="414000"/>
            </a:xfrm>
            <a:prstGeom prst="rect">
              <a:avLst/>
            </a:prstGeom>
            <a:solidFill>
              <a:srgbClr val="FFE600"/>
            </a:solidFill>
            <a:ln w="12700">
              <a:noFill/>
              <a:round/>
              <a:headEnd/>
              <a:tailEnd/>
            </a:ln>
          </p:spPr>
          <p:txBody>
            <a:bodyPr wrap="none" lIns="72000" tIns="72000" rIns="72000" bIns="72000" anchor="t" anchorCtr="0"/>
            <a:lstStyle/>
            <a:p>
              <a:pPr eaLnBrk="0" hangingPunct="0"/>
              <a:r>
                <a:rPr lang="en-GB" sz="600" dirty="0">
                  <a:solidFill>
                    <a:schemeClr val="bg1"/>
                  </a:solidFill>
                  <a:cs typeface="DeutscheBank" panose="020B0503020202030204" pitchFamily="34" charset="0"/>
                </a:rPr>
                <a:t>Lucent Yellow</a:t>
              </a:r>
            </a:p>
            <a:p>
              <a:r>
                <a:rPr lang="en-GB" sz="600" dirty="0">
                  <a:solidFill>
                    <a:schemeClr val="bg1"/>
                  </a:solidFill>
                  <a:ea typeface="DeutscheBank" panose="020B0503020202030204" pitchFamily="34" charset="0"/>
                  <a:cs typeface="DeutscheBank" panose="020B0503020202030204" pitchFamily="34" charset="0"/>
                </a:rPr>
                <a:t>255</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230</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0</a:t>
              </a:r>
            </a:p>
          </p:txBody>
        </p:sp>
        <p:sp>
          <p:nvSpPr>
            <p:cNvPr id="24" name="Rectangle 24">
              <a:extLst>
                <a:ext uri="{FF2B5EF4-FFF2-40B4-BE49-F238E27FC236}">
                  <a16:creationId xmlns:a16="http://schemas.microsoft.com/office/drawing/2014/main" id="{867269D6-6144-1CD1-5C39-79FBBF0EFEA4}"/>
                </a:ext>
              </a:extLst>
            </p:cNvPr>
            <p:cNvSpPr>
              <a:spLocks noChangeArrowheads="1"/>
            </p:cNvSpPr>
            <p:nvPr/>
          </p:nvSpPr>
          <p:spPr bwMode="ltGray">
            <a:xfrm>
              <a:off x="13166461" y="4488741"/>
              <a:ext cx="734400" cy="414000"/>
            </a:xfrm>
            <a:prstGeom prst="rect">
              <a:avLst/>
            </a:prstGeom>
            <a:solidFill>
              <a:srgbClr val="F28011"/>
            </a:solidFill>
            <a:ln w="12700" algn="ctr">
              <a:noFill/>
              <a:round/>
              <a:headEnd/>
              <a:tailEnd/>
            </a:ln>
          </p:spPr>
          <p:txBody>
            <a:bodyPr wrap="none" lIns="72000" tIns="72000" rIns="72000" bIns="72000" anchor="t" anchorCtr="0"/>
            <a:lstStyle/>
            <a:p>
              <a:pPr eaLnBrk="0" hangingPunct="0"/>
              <a:r>
                <a:rPr lang="en-GB" sz="600" dirty="0">
                  <a:solidFill>
                    <a:schemeClr val="bg1"/>
                  </a:solidFill>
                  <a:cs typeface="DeutscheBank" panose="020B0503020202030204" pitchFamily="34" charset="0"/>
                </a:rPr>
                <a:t>Sundown Orange</a:t>
              </a:r>
            </a:p>
            <a:p>
              <a:pPr>
                <a:defRPr/>
              </a:pPr>
              <a:r>
                <a:rPr lang="en-GB" sz="600" dirty="0">
                  <a:solidFill>
                    <a:schemeClr val="bg1"/>
                  </a:solidFill>
                  <a:ea typeface="DeutscheBank" panose="020B0503020202030204" pitchFamily="34" charset="0"/>
                  <a:cs typeface="DeutscheBank" panose="020B0503020202030204" pitchFamily="34" charset="0"/>
                </a:rPr>
                <a:t>242</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128</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17</a:t>
              </a:r>
            </a:p>
          </p:txBody>
        </p:sp>
        <p:sp>
          <p:nvSpPr>
            <p:cNvPr id="25" name="TwoC_TitleL">
              <a:extLst>
                <a:ext uri="{FF2B5EF4-FFF2-40B4-BE49-F238E27FC236}">
                  <a16:creationId xmlns:a16="http://schemas.microsoft.com/office/drawing/2014/main" id="{E9466DD5-C5E0-6F02-3B3B-3C98B0748720}"/>
                </a:ext>
              </a:extLst>
            </p:cNvPr>
            <p:cNvSpPr txBox="1">
              <a:spLocks noChangeArrowheads="1"/>
            </p:cNvSpPr>
            <p:nvPr/>
          </p:nvSpPr>
          <p:spPr bwMode="auto">
            <a:xfrm>
              <a:off x="13166461" y="1456148"/>
              <a:ext cx="739908" cy="161583"/>
            </a:xfrm>
            <a:prstGeom prst="rect">
              <a:avLst/>
            </a:prstGeom>
            <a:noFill/>
            <a:ln w="12700">
              <a:noFill/>
              <a:miter lim="800000"/>
              <a:headEnd/>
              <a:tailEnd/>
            </a:ln>
          </p:spPr>
          <p:txBody>
            <a:bodyPr wrap="square" lIns="0" tIns="0" rIns="0" bIns="0" anchor="b" anchorCtr="0">
              <a:prstTxWarp prst="textNoShape">
                <a:avLst/>
              </a:prstTxWarp>
              <a:spAutoFit/>
            </a:bodyPr>
            <a:lstStyle/>
            <a:p>
              <a:r>
                <a:rPr lang="en-GB" sz="1050" b="1" dirty="0">
                  <a:solidFill>
                    <a:srgbClr val="1E2A78"/>
                  </a:solidFill>
                  <a:latin typeface="+mn-lt"/>
                  <a:ea typeface="DeutscheBank" panose="020B0503020202030204" pitchFamily="34" charset="0"/>
                  <a:cs typeface="DeutscheBank" panose="020B0503020202030204" pitchFamily="34" charset="0"/>
                </a:rPr>
                <a:t>Accent</a:t>
              </a:r>
            </a:p>
          </p:txBody>
        </p:sp>
        <p:sp>
          <p:nvSpPr>
            <p:cNvPr id="26" name="Rechteck 10">
              <a:extLst>
                <a:ext uri="{FF2B5EF4-FFF2-40B4-BE49-F238E27FC236}">
                  <a16:creationId xmlns:a16="http://schemas.microsoft.com/office/drawing/2014/main" id="{D5182CDF-2B0B-E36D-7FA2-1BE4200FD54A}"/>
                </a:ext>
              </a:extLst>
            </p:cNvPr>
            <p:cNvSpPr>
              <a:spLocks/>
            </p:cNvSpPr>
            <p:nvPr userDrawn="1"/>
          </p:nvSpPr>
          <p:spPr>
            <a:xfrm>
              <a:off x="13163669" y="6380922"/>
              <a:ext cx="734400" cy="414000"/>
            </a:xfrm>
            <a:prstGeom prst="rect">
              <a:avLst/>
            </a:prstGeom>
            <a:solidFill>
              <a:srgbClr val="C18EBD"/>
            </a:solidFill>
            <a:ln w="12700" algn="ctr">
              <a:noFill/>
              <a:round/>
              <a:headEnd/>
              <a:tailEnd/>
            </a:ln>
          </p:spPr>
          <p:txBody>
            <a:bodyPr wrap="none" lIns="72000" tIns="72000" rIns="72000" bIns="72000" anchor="t" anchorCtr="0"/>
            <a:lstStyle/>
            <a:p>
              <a:pPr eaLnBrk="0" hangingPunct="0"/>
              <a:r>
                <a:rPr lang="en-GB" sz="600" dirty="0">
                  <a:solidFill>
                    <a:schemeClr val="bg1"/>
                  </a:solidFill>
                  <a:cs typeface="DeutscheBank" panose="020B0503020202030204" pitchFamily="34" charset="0"/>
                </a:rPr>
                <a:t>Light Violet</a:t>
              </a:r>
            </a:p>
            <a:p>
              <a:pPr>
                <a:defRPr/>
              </a:pPr>
              <a:r>
                <a:rPr lang="en-GB" sz="600" dirty="0">
                  <a:solidFill>
                    <a:schemeClr val="bg1"/>
                  </a:solidFill>
                  <a:ea typeface="DeutscheBank" panose="020B0503020202030204" pitchFamily="34" charset="0"/>
                  <a:cs typeface="DeutscheBank" panose="020B0503020202030204" pitchFamily="34" charset="0"/>
                </a:rPr>
                <a:t>193</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142</a:t>
              </a:r>
              <a:r>
                <a:rPr kumimoji="0" lang="en-GB" sz="600" b="0" i="0" u="none" strike="noStrike" kern="0" cap="none" spc="0" normalizeH="0" baseline="0" noProof="0" dirty="0">
                  <a:ln>
                    <a:noFill/>
                  </a:ln>
                  <a:solidFill>
                    <a:schemeClr val="bg1"/>
                  </a:solidFill>
                  <a:effectLst/>
                  <a:uLnTx/>
                  <a:uFillTx/>
                  <a:ea typeface="+mn-ea"/>
                  <a:cs typeface="+mn-cs"/>
                  <a:sym typeface="Arial"/>
                </a:rPr>
                <a:t>|</a:t>
              </a:r>
              <a:r>
                <a:rPr lang="en-GB" sz="600" dirty="0">
                  <a:solidFill>
                    <a:schemeClr val="bg1"/>
                  </a:solidFill>
                  <a:ea typeface="DeutscheBank" panose="020B0503020202030204" pitchFamily="34" charset="0"/>
                  <a:cs typeface="DeutscheBank" panose="020B0503020202030204" pitchFamily="34" charset="0"/>
                </a:rPr>
                <a:t>189</a:t>
              </a:r>
            </a:p>
          </p:txBody>
        </p:sp>
        <p:sp>
          <p:nvSpPr>
            <p:cNvPr id="27" name="Rechteck 10">
              <a:extLst>
                <a:ext uri="{FF2B5EF4-FFF2-40B4-BE49-F238E27FC236}">
                  <a16:creationId xmlns:a16="http://schemas.microsoft.com/office/drawing/2014/main" id="{62322156-7E87-8AEB-6D55-015541FBB014}"/>
                </a:ext>
              </a:extLst>
            </p:cNvPr>
            <p:cNvSpPr>
              <a:spLocks/>
            </p:cNvSpPr>
            <p:nvPr userDrawn="1"/>
          </p:nvSpPr>
          <p:spPr>
            <a:xfrm>
              <a:off x="13163669" y="5434829"/>
              <a:ext cx="734400" cy="414000"/>
            </a:xfrm>
            <a:prstGeom prst="rect">
              <a:avLst/>
            </a:prstGeom>
            <a:solidFill>
              <a:srgbClr val="D4065D"/>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tx1"/>
                  </a:solidFill>
                  <a:effectLst/>
                  <a:uLnTx/>
                  <a:uFillTx/>
                  <a:ea typeface="+mn-ea"/>
                  <a:cs typeface="+mn-cs"/>
                  <a:sym typeface="Arial"/>
                </a:rPr>
                <a:t>Rubine Red</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600" b="0" i="0" u="none" strike="noStrike" kern="0" cap="none" spc="0" normalizeH="0" baseline="0" noProof="0" dirty="0">
                  <a:ln>
                    <a:noFill/>
                  </a:ln>
                  <a:solidFill>
                    <a:schemeClr val="tx1"/>
                  </a:solidFill>
                  <a:effectLst/>
                  <a:uLnTx/>
                  <a:uFillTx/>
                  <a:ea typeface="+mn-ea"/>
                  <a:cs typeface="+mn-cs"/>
                  <a:sym typeface="Arial"/>
                </a:rPr>
                <a:t>212|6|93</a:t>
              </a:r>
            </a:p>
          </p:txBody>
        </p:sp>
        <p:sp>
          <p:nvSpPr>
            <p:cNvPr id="28" name="Rectangle 14">
              <a:extLst>
                <a:ext uri="{FF2B5EF4-FFF2-40B4-BE49-F238E27FC236}">
                  <a16:creationId xmlns:a16="http://schemas.microsoft.com/office/drawing/2014/main" id="{6001958C-3659-62AD-E8FA-B59CFE0A78C2}"/>
                </a:ext>
              </a:extLst>
            </p:cNvPr>
            <p:cNvSpPr>
              <a:spLocks noChangeArrowheads="1"/>
            </p:cNvSpPr>
            <p:nvPr userDrawn="1"/>
          </p:nvSpPr>
          <p:spPr bwMode="ltGray">
            <a:xfrm>
              <a:off x="13163669" y="4961785"/>
              <a:ext cx="734400" cy="414000"/>
            </a:xfrm>
            <a:prstGeom prst="rect">
              <a:avLst/>
            </a:prstGeom>
            <a:solidFill>
              <a:srgbClr val="E7001D"/>
            </a:solidFill>
            <a:ln w="12700">
              <a:noFill/>
              <a:round/>
              <a:headEnd/>
              <a:tailEnd/>
            </a:ln>
          </p:spPr>
          <p:txBody>
            <a:bodyPr wrap="none" lIns="72000" tIns="72000" rIns="72000" bIns="72000" anchor="t" anchorCtr="0"/>
            <a:lstStyle/>
            <a:p>
              <a:pPr eaLnBrk="0" hangingPunct="0"/>
              <a:r>
                <a:rPr lang="en-GB" sz="600" dirty="0">
                  <a:solidFill>
                    <a:schemeClr val="tx1"/>
                  </a:solidFill>
                  <a:cs typeface="DeutscheBank" panose="020B0503020202030204" pitchFamily="34" charset="0"/>
                </a:rPr>
                <a:t>Bright Red</a:t>
              </a:r>
            </a:p>
            <a:p>
              <a:r>
                <a:rPr lang="en-GB" sz="600" dirty="0">
                  <a:solidFill>
                    <a:schemeClr val="tx1"/>
                  </a:solidFill>
                  <a:ea typeface="DeutscheBank" panose="020B0503020202030204" pitchFamily="34" charset="0"/>
                  <a:cs typeface="DeutscheBank" panose="020B0503020202030204" pitchFamily="34" charset="0"/>
                </a:rPr>
                <a:t>231</a:t>
              </a:r>
              <a:r>
                <a:rPr kumimoji="0" lang="en-GB" sz="600" b="0" i="0" u="none" strike="noStrike" kern="0" cap="none" spc="0" normalizeH="0" baseline="0" noProof="0" dirty="0">
                  <a:ln>
                    <a:noFill/>
                  </a:ln>
                  <a:solidFill>
                    <a:schemeClr val="tx1"/>
                  </a:solidFill>
                  <a:effectLst/>
                  <a:uLnTx/>
                  <a:uFillTx/>
                  <a:ea typeface="+mn-ea"/>
                  <a:cs typeface="+mn-cs"/>
                  <a:sym typeface="Arial"/>
                </a:rPr>
                <a:t>|</a:t>
              </a:r>
              <a:r>
                <a:rPr lang="en-GB" sz="600" dirty="0">
                  <a:solidFill>
                    <a:schemeClr val="tx1"/>
                  </a:solidFill>
                  <a:ea typeface="DeutscheBank" panose="020B0503020202030204" pitchFamily="34" charset="0"/>
                  <a:cs typeface="DeutscheBank" panose="020B0503020202030204" pitchFamily="34" charset="0"/>
                </a:rPr>
                <a:t>0</a:t>
              </a:r>
              <a:r>
                <a:rPr kumimoji="0" lang="en-GB" sz="600" b="0" i="0" u="none" strike="noStrike" kern="0" cap="none" spc="0" normalizeH="0" baseline="0" noProof="0" dirty="0">
                  <a:ln>
                    <a:noFill/>
                  </a:ln>
                  <a:solidFill>
                    <a:schemeClr val="tx1"/>
                  </a:solidFill>
                  <a:effectLst/>
                  <a:uLnTx/>
                  <a:uFillTx/>
                  <a:ea typeface="+mn-ea"/>
                  <a:cs typeface="+mn-cs"/>
                  <a:sym typeface="Arial"/>
                </a:rPr>
                <a:t>|</a:t>
              </a:r>
              <a:r>
                <a:rPr lang="en-GB" sz="600" dirty="0">
                  <a:solidFill>
                    <a:schemeClr val="tx1"/>
                  </a:solidFill>
                  <a:ea typeface="DeutscheBank" panose="020B0503020202030204" pitchFamily="34" charset="0"/>
                  <a:cs typeface="DeutscheBank" panose="020B0503020202030204" pitchFamily="34" charset="0"/>
                </a:rPr>
                <a:t>29</a:t>
              </a:r>
            </a:p>
          </p:txBody>
        </p:sp>
        <p:sp>
          <p:nvSpPr>
            <p:cNvPr id="29" name="Rectangle 15">
              <a:extLst>
                <a:ext uri="{FF2B5EF4-FFF2-40B4-BE49-F238E27FC236}">
                  <a16:creationId xmlns:a16="http://schemas.microsoft.com/office/drawing/2014/main" id="{95CA0BD9-367A-613A-E08C-9D28A80E75A7}"/>
                </a:ext>
              </a:extLst>
            </p:cNvPr>
            <p:cNvSpPr>
              <a:spLocks noChangeArrowheads="1"/>
            </p:cNvSpPr>
            <p:nvPr userDrawn="1"/>
          </p:nvSpPr>
          <p:spPr bwMode="ltGray">
            <a:xfrm>
              <a:off x="13163669" y="5907873"/>
              <a:ext cx="734400" cy="414000"/>
            </a:xfrm>
            <a:prstGeom prst="rect">
              <a:avLst/>
            </a:prstGeom>
            <a:solidFill>
              <a:srgbClr val="452061"/>
            </a:solidFill>
            <a:ln w="12700" algn="ctr">
              <a:noFill/>
              <a:round/>
              <a:headEnd/>
              <a:tailEnd/>
            </a:ln>
          </p:spPr>
          <p:txBody>
            <a:bodyPr wrap="none" lIns="72000" tIns="72000" rIns="72000" bIns="72000" anchor="t" anchorCtr="0"/>
            <a:lstStyle/>
            <a:p>
              <a:pPr eaLnBrk="0" hangingPunct="0"/>
              <a:r>
                <a:rPr lang="en-GB" sz="600" dirty="0">
                  <a:solidFill>
                    <a:schemeClr val="tx1"/>
                  </a:solidFill>
                  <a:cs typeface="DeutscheBank" panose="020B0503020202030204" pitchFamily="34" charset="0"/>
                </a:rPr>
                <a:t>Night Violet</a:t>
              </a:r>
            </a:p>
            <a:p>
              <a:pPr>
                <a:defRPr/>
              </a:pPr>
              <a:r>
                <a:rPr lang="en-GB" sz="600" dirty="0">
                  <a:solidFill>
                    <a:schemeClr val="tx1"/>
                  </a:solidFill>
                  <a:ea typeface="DeutscheBank" panose="020B0503020202030204" pitchFamily="34" charset="0"/>
                  <a:cs typeface="DeutscheBank" panose="020B0503020202030204" pitchFamily="34" charset="0"/>
                </a:rPr>
                <a:t>69</a:t>
              </a:r>
              <a:r>
                <a:rPr kumimoji="0" lang="en-GB" sz="600" b="0" i="0" u="none" strike="noStrike" kern="0" cap="none" spc="0" normalizeH="0" baseline="0" noProof="0" dirty="0">
                  <a:ln>
                    <a:noFill/>
                  </a:ln>
                  <a:solidFill>
                    <a:schemeClr val="tx1"/>
                  </a:solidFill>
                  <a:effectLst/>
                  <a:uLnTx/>
                  <a:uFillTx/>
                  <a:ea typeface="+mn-ea"/>
                  <a:cs typeface="+mn-cs"/>
                  <a:sym typeface="Arial"/>
                </a:rPr>
                <a:t>|</a:t>
              </a:r>
              <a:r>
                <a:rPr lang="en-GB" sz="600" dirty="0">
                  <a:solidFill>
                    <a:schemeClr val="tx1"/>
                  </a:solidFill>
                  <a:ea typeface="DeutscheBank" panose="020B0503020202030204" pitchFamily="34" charset="0"/>
                  <a:cs typeface="DeutscheBank" panose="020B0503020202030204" pitchFamily="34" charset="0"/>
                </a:rPr>
                <a:t>32</a:t>
              </a:r>
              <a:r>
                <a:rPr kumimoji="0" lang="en-GB" sz="600" b="0" i="0" u="none" strike="noStrike" kern="0" cap="none" spc="0" normalizeH="0" baseline="0" noProof="0" dirty="0">
                  <a:ln>
                    <a:noFill/>
                  </a:ln>
                  <a:solidFill>
                    <a:schemeClr val="tx1"/>
                  </a:solidFill>
                  <a:effectLst/>
                  <a:uLnTx/>
                  <a:uFillTx/>
                  <a:ea typeface="+mn-ea"/>
                  <a:cs typeface="+mn-cs"/>
                  <a:sym typeface="Arial"/>
                </a:rPr>
                <a:t>|</a:t>
              </a:r>
              <a:r>
                <a:rPr lang="en-GB" sz="600" dirty="0">
                  <a:solidFill>
                    <a:schemeClr val="tx1"/>
                  </a:solidFill>
                  <a:ea typeface="DeutscheBank" panose="020B0503020202030204" pitchFamily="34" charset="0"/>
                  <a:cs typeface="DeutscheBank" panose="020B0503020202030204" pitchFamily="34" charset="0"/>
                </a:rPr>
                <a:t>97</a:t>
              </a:r>
            </a:p>
          </p:txBody>
        </p:sp>
      </p:grpSp>
    </p:spTree>
    <p:extLst>
      <p:ext uri="{BB962C8B-B14F-4D97-AF65-F5344CB8AC3E}">
        <p14:creationId xmlns:p14="http://schemas.microsoft.com/office/powerpoint/2010/main" val="1943698964"/>
      </p:ext>
    </p:extLst>
  </p:cSld>
  <p:clrMap bg1="dk1" tx1="lt1" bg2="dk2" tx2="lt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Lst>
  <p:transition>
    <p:wipe dir="r"/>
  </p:transition>
  <p:hf hdr="0" dt="0"/>
  <p:txStyles>
    <p:titleStyle>
      <a:lvl1pPr algn="l" rtl="0" eaLnBrk="1" fontAlgn="base" hangingPunct="1">
        <a:lnSpc>
          <a:spcPct val="90000"/>
        </a:lnSpc>
        <a:spcBef>
          <a:spcPct val="0"/>
        </a:spcBef>
        <a:spcAft>
          <a:spcPct val="0"/>
        </a:spcAft>
        <a:tabLst/>
        <a:defRPr sz="1900" b="1" kern="1200" baseline="0">
          <a:solidFill>
            <a:schemeClr val="tx1"/>
          </a:solidFill>
          <a:latin typeface="+mj-lt"/>
          <a:ea typeface="DeutscheBank" panose="020B0503020202030204" pitchFamily="34" charset="0"/>
          <a:cs typeface="DeutscheBank" panose="020B0503020202030204" pitchFamily="34" charset="0"/>
        </a:defRPr>
      </a:lvl1pPr>
      <a:lvl2pPr algn="l" rtl="0" eaLnBrk="1" fontAlgn="base" hangingPunct="1">
        <a:lnSpc>
          <a:spcPct val="90000"/>
        </a:lnSpc>
        <a:spcBef>
          <a:spcPct val="0"/>
        </a:spcBef>
        <a:spcAft>
          <a:spcPct val="0"/>
        </a:spcAft>
        <a:defRPr sz="2352">
          <a:solidFill>
            <a:schemeClr val="tx1"/>
          </a:solidFill>
          <a:latin typeface="Arial" charset="0"/>
          <a:ea typeface="ＭＳ Ｐゴシック" pitchFamily="34" charset="-128"/>
          <a:cs typeface="ＭＳ Ｐゴシック" pitchFamily="-109" charset="-128"/>
        </a:defRPr>
      </a:lvl2pPr>
      <a:lvl3pPr algn="l" rtl="0" eaLnBrk="1" fontAlgn="base" hangingPunct="1">
        <a:lnSpc>
          <a:spcPct val="90000"/>
        </a:lnSpc>
        <a:spcBef>
          <a:spcPct val="0"/>
        </a:spcBef>
        <a:spcAft>
          <a:spcPct val="0"/>
        </a:spcAft>
        <a:defRPr sz="2352">
          <a:solidFill>
            <a:schemeClr val="tx1"/>
          </a:solidFill>
          <a:latin typeface="Arial" charset="0"/>
          <a:ea typeface="ＭＳ Ｐゴシック" pitchFamily="34" charset="-128"/>
          <a:cs typeface="ＭＳ Ｐゴシック" pitchFamily="-109" charset="-128"/>
        </a:defRPr>
      </a:lvl3pPr>
      <a:lvl4pPr algn="l" rtl="0" eaLnBrk="1" fontAlgn="base" hangingPunct="1">
        <a:lnSpc>
          <a:spcPct val="90000"/>
        </a:lnSpc>
        <a:spcBef>
          <a:spcPct val="0"/>
        </a:spcBef>
        <a:spcAft>
          <a:spcPct val="0"/>
        </a:spcAft>
        <a:defRPr sz="2352">
          <a:solidFill>
            <a:schemeClr val="tx1"/>
          </a:solidFill>
          <a:latin typeface="Arial" charset="0"/>
          <a:ea typeface="ＭＳ Ｐゴシック" pitchFamily="34" charset="-128"/>
          <a:cs typeface="ＭＳ Ｐゴシック" pitchFamily="-109" charset="-128"/>
        </a:defRPr>
      </a:lvl4pPr>
      <a:lvl5pPr algn="l" rtl="0" eaLnBrk="1" fontAlgn="base" hangingPunct="1">
        <a:lnSpc>
          <a:spcPct val="90000"/>
        </a:lnSpc>
        <a:spcBef>
          <a:spcPct val="0"/>
        </a:spcBef>
        <a:spcAft>
          <a:spcPct val="0"/>
        </a:spcAft>
        <a:defRPr sz="2352">
          <a:solidFill>
            <a:schemeClr val="tx1"/>
          </a:solidFill>
          <a:latin typeface="Arial" charset="0"/>
          <a:ea typeface="ＭＳ Ｐゴシック" pitchFamily="34" charset="-128"/>
          <a:cs typeface="ＭＳ Ｐゴシック" pitchFamily="-109" charset="-128"/>
        </a:defRPr>
      </a:lvl5pPr>
      <a:lvl6pPr marL="456327" algn="l" rtl="0" eaLnBrk="1" fontAlgn="base" hangingPunct="1">
        <a:lnSpc>
          <a:spcPct val="90000"/>
        </a:lnSpc>
        <a:spcBef>
          <a:spcPct val="0"/>
        </a:spcBef>
        <a:spcAft>
          <a:spcPct val="0"/>
        </a:spcAft>
        <a:tabLst>
          <a:tab pos="665477" algn="l"/>
        </a:tabLst>
        <a:defRPr sz="2352" b="1">
          <a:solidFill>
            <a:schemeClr val="tx1"/>
          </a:solidFill>
          <a:latin typeface="Arial" charset="0"/>
        </a:defRPr>
      </a:lvl6pPr>
      <a:lvl7pPr marL="912655" algn="l" rtl="0" eaLnBrk="1" fontAlgn="base" hangingPunct="1">
        <a:lnSpc>
          <a:spcPct val="90000"/>
        </a:lnSpc>
        <a:spcBef>
          <a:spcPct val="0"/>
        </a:spcBef>
        <a:spcAft>
          <a:spcPct val="0"/>
        </a:spcAft>
        <a:tabLst>
          <a:tab pos="665477" algn="l"/>
        </a:tabLst>
        <a:defRPr sz="2352" b="1">
          <a:solidFill>
            <a:schemeClr val="tx1"/>
          </a:solidFill>
          <a:latin typeface="Arial" charset="0"/>
        </a:defRPr>
      </a:lvl7pPr>
      <a:lvl8pPr marL="1368982" algn="l" rtl="0" eaLnBrk="1" fontAlgn="base" hangingPunct="1">
        <a:lnSpc>
          <a:spcPct val="90000"/>
        </a:lnSpc>
        <a:spcBef>
          <a:spcPct val="0"/>
        </a:spcBef>
        <a:spcAft>
          <a:spcPct val="0"/>
        </a:spcAft>
        <a:tabLst>
          <a:tab pos="665477" algn="l"/>
        </a:tabLst>
        <a:defRPr sz="2352" b="1">
          <a:solidFill>
            <a:schemeClr val="tx1"/>
          </a:solidFill>
          <a:latin typeface="Arial" charset="0"/>
        </a:defRPr>
      </a:lvl8pPr>
      <a:lvl9pPr marL="1825306" algn="l" rtl="0" eaLnBrk="1" fontAlgn="base" hangingPunct="1">
        <a:lnSpc>
          <a:spcPct val="90000"/>
        </a:lnSpc>
        <a:spcBef>
          <a:spcPct val="0"/>
        </a:spcBef>
        <a:spcAft>
          <a:spcPct val="0"/>
        </a:spcAft>
        <a:tabLst>
          <a:tab pos="665477" algn="l"/>
        </a:tabLst>
        <a:defRPr sz="2352" b="1">
          <a:solidFill>
            <a:schemeClr val="tx1"/>
          </a:solidFill>
          <a:latin typeface="Arial" charset="0"/>
        </a:defRPr>
      </a:lvl9pPr>
    </p:titleStyle>
    <p:body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34A6DC"/>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p:bodyStyle>
    <p:otherStyle>
      <a:defPPr>
        <a:defRPr lang="de-DE"/>
      </a:defPPr>
      <a:lvl1pPr marL="0" algn="l" defTabSz="912655" rtl="0" eaLnBrk="1" latinLnBrk="0" hangingPunct="1">
        <a:defRPr sz="1809" kern="1200">
          <a:solidFill>
            <a:schemeClr val="tx1"/>
          </a:solidFill>
          <a:latin typeface="+mn-lt"/>
          <a:ea typeface="+mn-ea"/>
          <a:cs typeface="+mn-cs"/>
        </a:defRPr>
      </a:lvl1pPr>
      <a:lvl2pPr marL="456327" algn="l" defTabSz="912655" rtl="0" eaLnBrk="1" latinLnBrk="0" hangingPunct="1">
        <a:defRPr sz="1809" kern="1200">
          <a:solidFill>
            <a:schemeClr val="tx1"/>
          </a:solidFill>
          <a:latin typeface="+mn-lt"/>
          <a:ea typeface="+mn-ea"/>
          <a:cs typeface="+mn-cs"/>
        </a:defRPr>
      </a:lvl2pPr>
      <a:lvl3pPr marL="912655" algn="l" defTabSz="912655" rtl="0" eaLnBrk="1" latinLnBrk="0" hangingPunct="1">
        <a:defRPr sz="1809" kern="1200">
          <a:solidFill>
            <a:schemeClr val="tx1"/>
          </a:solidFill>
          <a:latin typeface="+mn-lt"/>
          <a:ea typeface="+mn-ea"/>
          <a:cs typeface="+mn-cs"/>
        </a:defRPr>
      </a:lvl3pPr>
      <a:lvl4pPr marL="1368982" algn="l" defTabSz="912655" rtl="0" eaLnBrk="1" latinLnBrk="0" hangingPunct="1">
        <a:defRPr sz="1809" kern="1200">
          <a:solidFill>
            <a:schemeClr val="tx1"/>
          </a:solidFill>
          <a:latin typeface="+mn-lt"/>
          <a:ea typeface="+mn-ea"/>
          <a:cs typeface="+mn-cs"/>
        </a:defRPr>
      </a:lvl4pPr>
      <a:lvl5pPr marL="1825306" algn="l" defTabSz="912655" rtl="0" eaLnBrk="1" latinLnBrk="0" hangingPunct="1">
        <a:defRPr sz="1809" kern="1200">
          <a:solidFill>
            <a:schemeClr val="tx1"/>
          </a:solidFill>
          <a:latin typeface="+mn-lt"/>
          <a:ea typeface="+mn-ea"/>
          <a:cs typeface="+mn-cs"/>
        </a:defRPr>
      </a:lvl5pPr>
      <a:lvl6pPr marL="2281635" algn="l" defTabSz="912655" rtl="0" eaLnBrk="1" latinLnBrk="0" hangingPunct="1">
        <a:defRPr sz="1809" kern="1200">
          <a:solidFill>
            <a:schemeClr val="tx1"/>
          </a:solidFill>
          <a:latin typeface="+mn-lt"/>
          <a:ea typeface="+mn-ea"/>
          <a:cs typeface="+mn-cs"/>
        </a:defRPr>
      </a:lvl6pPr>
      <a:lvl7pPr marL="2737962" algn="l" defTabSz="912655" rtl="0" eaLnBrk="1" latinLnBrk="0" hangingPunct="1">
        <a:defRPr sz="1809" kern="1200">
          <a:solidFill>
            <a:schemeClr val="tx1"/>
          </a:solidFill>
          <a:latin typeface="+mn-lt"/>
          <a:ea typeface="+mn-ea"/>
          <a:cs typeface="+mn-cs"/>
        </a:defRPr>
      </a:lvl7pPr>
      <a:lvl8pPr marL="3194288" algn="l" defTabSz="912655" rtl="0" eaLnBrk="1" latinLnBrk="0" hangingPunct="1">
        <a:defRPr sz="1809" kern="1200">
          <a:solidFill>
            <a:schemeClr val="tx1"/>
          </a:solidFill>
          <a:latin typeface="+mn-lt"/>
          <a:ea typeface="+mn-ea"/>
          <a:cs typeface="+mn-cs"/>
        </a:defRPr>
      </a:lvl8pPr>
      <a:lvl9pPr marL="3650615" algn="l" defTabSz="912655" rtl="0" eaLnBrk="1" latinLnBrk="0" hangingPunct="1">
        <a:defRPr sz="1809" kern="1200">
          <a:solidFill>
            <a:schemeClr val="tx1"/>
          </a:solidFill>
          <a:latin typeface="+mn-lt"/>
          <a:ea typeface="+mn-ea"/>
          <a:cs typeface="+mn-cs"/>
        </a:defRPr>
      </a:lvl9pPr>
    </p:otherStyle>
  </p:txStyles>
  <p:extLst>
    <p:ext uri="{27BBF7A9-308A-43DC-89C8-2F10F3537804}">
      <p15:sldGuideLst xmlns:p15="http://schemas.microsoft.com/office/powerpoint/2012/main">
        <p15:guide id="11" pos="7401" userDrawn="1">
          <p15:clr>
            <a:srgbClr val="F26B43"/>
          </p15:clr>
        </p15:guide>
        <p15:guide id="13" orient="horz" pos="278" userDrawn="1">
          <p15:clr>
            <a:srgbClr val="F26B43"/>
          </p15:clr>
        </p15:guide>
        <p15:guide id="17" orient="horz" pos="572" userDrawn="1">
          <p15:clr>
            <a:srgbClr val="F26B43"/>
          </p15:clr>
        </p15:guide>
        <p15:guide id="18" orient="horz" pos="4042" userDrawn="1">
          <p15:clr>
            <a:srgbClr val="F26B43"/>
          </p15:clr>
        </p15:guide>
        <p15:guide id="21" orient="horz" pos="3906" userDrawn="1">
          <p15:clr>
            <a:srgbClr val="F26B43"/>
          </p15:clr>
        </p15:guide>
        <p15:guide id="23" orient="horz" pos="867" userDrawn="1">
          <p15:clr>
            <a:srgbClr val="F26B43"/>
          </p15:clr>
        </p15:guide>
        <p15:guide id="24" pos="3840" userDrawn="1">
          <p15:clr>
            <a:srgbClr val="F26B43"/>
          </p15:clr>
        </p15:guide>
        <p15:guide id="25" orient="horz" pos="2387" userDrawn="1">
          <p15:clr>
            <a:srgbClr val="F26B43"/>
          </p15:clr>
        </p15:guide>
        <p15:guide id="26" pos="27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29.xml"/><Relationship Id="rId4" Type="http://schemas.openxmlformats.org/officeDocument/2006/relationships/image" Target="../media/image21.jpg"/></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3.xml"/><Relationship Id="rId1" Type="http://schemas.openxmlformats.org/officeDocument/2006/relationships/slideLayout" Target="../slideLayouts/slideLayout29.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xml"/><Relationship Id="rId1" Type="http://schemas.openxmlformats.org/officeDocument/2006/relationships/slideLayout" Target="../slideLayouts/slideLayout29.xml"/><Relationship Id="rId4" Type="http://schemas.openxmlformats.org/officeDocument/2006/relationships/image" Target="../media/image27.png"/></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5.xml"/><Relationship Id="rId1" Type="http://schemas.openxmlformats.org/officeDocument/2006/relationships/slideLayout" Target="../slideLayouts/slideLayout29.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9.xml"/></Relationships>
</file>

<file path=ppt/slides/_rels/slide4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0.xml"/><Relationship Id="rId1" Type="http://schemas.openxmlformats.org/officeDocument/2006/relationships/slideLayout" Target="../slideLayouts/slideLayout30.xml"/></Relationships>
</file>

<file path=ppt/slides/_rels/slide4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41.xml"/><Relationship Id="rId1" Type="http://schemas.openxmlformats.org/officeDocument/2006/relationships/slideLayout" Target="../slideLayouts/slideLayout31.xml"/></Relationships>
</file>

<file path=ppt/slides/_rels/slide4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42.xml"/><Relationship Id="rId1" Type="http://schemas.openxmlformats.org/officeDocument/2006/relationships/slideLayout" Target="../slideLayouts/slideLayout32.xml"/></Relationships>
</file>

<file path=ppt/slides/_rels/slide48.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43.xml"/><Relationship Id="rId1" Type="http://schemas.openxmlformats.org/officeDocument/2006/relationships/slideLayout" Target="../slideLayouts/slideLayout33.xml"/></Relationships>
</file>

<file path=ppt/slides/_rels/slide4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44.xml"/><Relationship Id="rId1" Type="http://schemas.openxmlformats.org/officeDocument/2006/relationships/slideLayout" Target="../slideLayouts/slideLayout3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8.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54.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png"/><Relationship Id="rId1" Type="http://schemas.openxmlformats.org/officeDocument/2006/relationships/slideLayout" Target="../slideLayouts/slideLayout30.xml"/><Relationship Id="rId5" Type="http://schemas.openxmlformats.org/officeDocument/2006/relationships/image" Target="../media/image37.svg"/><Relationship Id="rId4" Type="http://schemas.openxmlformats.org/officeDocument/2006/relationships/image" Target="../media/image36.png"/></Relationships>
</file>

<file path=ppt/slides/_rels/slide55.xml.rels><?xml version="1.0" encoding="UTF-8" standalone="yes"?>
<Relationships xmlns="http://schemas.openxmlformats.org/package/2006/relationships"><Relationship Id="rId8" Type="http://schemas.openxmlformats.org/officeDocument/2006/relationships/chart" Target="../charts/chart6.xml"/><Relationship Id="rId3" Type="http://schemas.openxmlformats.org/officeDocument/2006/relationships/tags" Target="../tags/tag3.xml"/><Relationship Id="rId7" Type="http://schemas.openxmlformats.org/officeDocument/2006/relationships/slideLayout" Target="../slideLayouts/slideLayout32.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tags" Target="../tags/tag6.xml"/><Relationship Id="rId5" Type="http://schemas.openxmlformats.org/officeDocument/2006/relationships/tags" Target="../tags/tag5.xml"/><Relationship Id="rId10" Type="http://schemas.openxmlformats.org/officeDocument/2006/relationships/chart" Target="../charts/chart8.xml"/><Relationship Id="rId4" Type="http://schemas.openxmlformats.org/officeDocument/2006/relationships/tags" Target="../tags/tag4.xml"/><Relationship Id="rId9" Type="http://schemas.openxmlformats.org/officeDocument/2006/relationships/chart" Target="../charts/chart7.xml"/></Relationships>
</file>

<file path=ppt/slides/_rels/slide56.xml.rels><?xml version="1.0" encoding="UTF-8" standalone="yes"?>
<Relationships xmlns="http://schemas.openxmlformats.org/package/2006/relationships"><Relationship Id="rId8" Type="http://schemas.openxmlformats.org/officeDocument/2006/relationships/chart" Target="../charts/chart9.xml"/><Relationship Id="rId3" Type="http://schemas.openxmlformats.org/officeDocument/2006/relationships/tags" Target="../tags/tag9.xml"/><Relationship Id="rId7" Type="http://schemas.openxmlformats.org/officeDocument/2006/relationships/slideLayout" Target="../slideLayouts/slideLayout32.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tags" Target="../tags/tag12.xml"/><Relationship Id="rId11" Type="http://schemas.openxmlformats.org/officeDocument/2006/relationships/chart" Target="../charts/chart12.xml"/><Relationship Id="rId5" Type="http://schemas.openxmlformats.org/officeDocument/2006/relationships/tags" Target="../tags/tag11.xml"/><Relationship Id="rId10" Type="http://schemas.openxmlformats.org/officeDocument/2006/relationships/chart" Target="../charts/chart11.xml"/><Relationship Id="rId4" Type="http://schemas.openxmlformats.org/officeDocument/2006/relationships/tags" Target="../tags/tag10.xml"/><Relationship Id="rId9" Type="http://schemas.openxmlformats.org/officeDocument/2006/relationships/chart" Target="../charts/chart10.xml"/></Relationships>
</file>

<file path=ppt/slides/_rels/slide57.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chart" Target="../charts/chart13.xml"/><Relationship Id="rId1" Type="http://schemas.openxmlformats.org/officeDocument/2006/relationships/slideLayout" Target="../slideLayouts/slideLayout37.xml"/><Relationship Id="rId5" Type="http://schemas.openxmlformats.org/officeDocument/2006/relationships/chart" Target="../charts/chart16.xml"/><Relationship Id="rId4" Type="http://schemas.openxmlformats.org/officeDocument/2006/relationships/chart" Target="../charts/chart15.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3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3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65.xml.rels><?xml version="1.0" encoding="UTF-8" standalone="yes"?>
<Relationships xmlns="http://schemas.openxmlformats.org/package/2006/relationships"><Relationship Id="rId3" Type="http://schemas.openxmlformats.org/officeDocument/2006/relationships/image" Target="../media/image321.png"/><Relationship Id="rId2" Type="http://schemas.microsoft.com/office/2014/relationships/chartEx" Target="../charts/chartEx1.xml"/><Relationship Id="rId1" Type="http://schemas.openxmlformats.org/officeDocument/2006/relationships/slideLayout" Target="../slideLayouts/slideLayout37.xml"/></Relationships>
</file>

<file path=ppt/slides/_rels/slide6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37.xml"/><Relationship Id="rId4" Type="http://schemas.openxmlformats.org/officeDocument/2006/relationships/image" Target="../media/image40.png"/></Relationships>
</file>

<file path=ppt/slides/_rels/slide6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37.xml"/><Relationship Id="rId5" Type="http://schemas.openxmlformats.org/officeDocument/2006/relationships/image" Target="../media/image44.png"/><Relationship Id="rId4" Type="http://schemas.openxmlformats.org/officeDocument/2006/relationships/image" Target="../media/image43.png"/></Relationships>
</file>

<file path=ppt/slides/_rels/slide68.xml.rels><?xml version="1.0" encoding="UTF-8" standalone="yes"?>
<Relationships xmlns="http://schemas.openxmlformats.org/package/2006/relationships"><Relationship Id="rId3" Type="http://schemas.openxmlformats.org/officeDocument/2006/relationships/image" Target="../media/image401.png"/><Relationship Id="rId2" Type="http://schemas.microsoft.com/office/2014/relationships/chartEx" Target="../charts/chartEx2.xml"/><Relationship Id="rId1" Type="http://schemas.openxmlformats.org/officeDocument/2006/relationships/slideLayout" Target="../slideLayouts/slideLayout37.xml"/></Relationships>
</file>

<file path=ppt/slides/_rels/slide69.xml.rels><?xml version="1.0" encoding="UTF-8" standalone="yes"?>
<Relationships xmlns="http://schemas.openxmlformats.org/package/2006/relationships"><Relationship Id="rId3" Type="http://schemas.microsoft.com/office/2014/relationships/chartEx" Target="../charts/chartEx3.xml"/><Relationship Id="rId2" Type="http://schemas.openxmlformats.org/officeDocument/2006/relationships/notesSlide" Target="../notesSlides/notesSlide48.xml"/><Relationship Id="rId1" Type="http://schemas.openxmlformats.org/officeDocument/2006/relationships/slideLayout" Target="../slideLayouts/slideLayout37.xml"/><Relationship Id="rId4" Type="http://schemas.openxmlformats.org/officeDocument/2006/relationships/image" Target="../media/image413.png"/></Relationships>
</file>

<file path=ppt/slides/_rels/slide70.xml.rels><?xml version="1.0" encoding="UTF-8" standalone="yes"?>
<Relationships xmlns="http://schemas.openxmlformats.org/package/2006/relationships"><Relationship Id="rId3" Type="http://schemas.openxmlformats.org/officeDocument/2006/relationships/image" Target="../media/image311.png"/><Relationship Id="rId2" Type="http://schemas.microsoft.com/office/2014/relationships/chartEx" Target="../charts/chartEx4.xml"/><Relationship Id="rId1" Type="http://schemas.openxmlformats.org/officeDocument/2006/relationships/slideLayout" Target="../slideLayouts/slideLayout37.xml"/></Relationships>
</file>

<file path=ppt/slides/_rels/slide71.xml.rels><?xml version="1.0" encoding="UTF-8" standalone="yes"?>
<Relationships xmlns="http://schemas.openxmlformats.org/package/2006/relationships"><Relationship Id="rId3" Type="http://schemas.microsoft.com/office/2014/relationships/chartEx" Target="../charts/chartEx5.xml"/><Relationship Id="rId2" Type="http://schemas.openxmlformats.org/officeDocument/2006/relationships/notesSlide" Target="../notesSlides/notesSlide49.xml"/><Relationship Id="rId1" Type="http://schemas.openxmlformats.org/officeDocument/2006/relationships/slideLayout" Target="../slideLayouts/slideLayout37.xml"/><Relationship Id="rId4" Type="http://schemas.openxmlformats.org/officeDocument/2006/relationships/image" Target="../media/image411.png"/></Relationships>
</file>

<file path=ppt/slides/_rels/slide7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50.xml"/><Relationship Id="rId1" Type="http://schemas.openxmlformats.org/officeDocument/2006/relationships/slideLayout" Target="../slideLayouts/slideLayout37.xml"/><Relationship Id="rId4" Type="http://schemas.openxmlformats.org/officeDocument/2006/relationships/image" Target="../media/image46.png"/></Relationships>
</file>

<file path=ppt/slides/_rels/slide7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1.xml"/><Relationship Id="rId1" Type="http://schemas.openxmlformats.org/officeDocument/2006/relationships/slideLayout" Target="../slideLayouts/slideLayout37.xml"/><Relationship Id="rId4" Type="http://schemas.openxmlformats.org/officeDocument/2006/relationships/hyperlink" Target="mailto:global.brand@db.com" TargetMode="External"/></Relationships>
</file>

<file path=ppt/slides/_rels/slide7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2.xml"/><Relationship Id="rId1" Type="http://schemas.openxmlformats.org/officeDocument/2006/relationships/slideLayout" Target="../slideLayouts/slideLayout29.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7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3.xml"/><Relationship Id="rId1" Type="http://schemas.openxmlformats.org/officeDocument/2006/relationships/slideLayout" Target="../slideLayouts/slideLayout37.xml"/></Relationships>
</file>

<file path=ppt/slides/_rels/slide7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4.xml"/><Relationship Id="rId1" Type="http://schemas.openxmlformats.org/officeDocument/2006/relationships/slideLayout" Target="../slideLayouts/slideLayout37.xml"/></Relationships>
</file>

<file path=ppt/slides/_rels/slide77.xml.rels><?xml version="1.0" encoding="UTF-8" standalone="yes"?>
<Relationships xmlns="http://schemas.openxmlformats.org/package/2006/relationships"><Relationship Id="rId26" Type="http://schemas.openxmlformats.org/officeDocument/2006/relationships/image" Target="../media/image78.png"/><Relationship Id="rId117" Type="http://schemas.openxmlformats.org/officeDocument/2006/relationships/image" Target="../media/image169.svg"/><Relationship Id="rId21" Type="http://schemas.openxmlformats.org/officeDocument/2006/relationships/image" Target="../media/image73.svg"/><Relationship Id="rId42" Type="http://schemas.openxmlformats.org/officeDocument/2006/relationships/image" Target="../media/image94.png"/><Relationship Id="rId47" Type="http://schemas.openxmlformats.org/officeDocument/2006/relationships/image" Target="../media/image99.svg"/><Relationship Id="rId63" Type="http://schemas.openxmlformats.org/officeDocument/2006/relationships/image" Target="../media/image115.svg"/><Relationship Id="rId68" Type="http://schemas.openxmlformats.org/officeDocument/2006/relationships/image" Target="../media/image120.png"/><Relationship Id="rId84" Type="http://schemas.openxmlformats.org/officeDocument/2006/relationships/image" Target="../media/image136.png"/><Relationship Id="rId89" Type="http://schemas.openxmlformats.org/officeDocument/2006/relationships/image" Target="../media/image141.svg"/><Relationship Id="rId112" Type="http://schemas.openxmlformats.org/officeDocument/2006/relationships/image" Target="../media/image164.png"/><Relationship Id="rId16" Type="http://schemas.openxmlformats.org/officeDocument/2006/relationships/image" Target="../media/image68.png"/><Relationship Id="rId107" Type="http://schemas.openxmlformats.org/officeDocument/2006/relationships/image" Target="../media/image159.svg"/><Relationship Id="rId11" Type="http://schemas.openxmlformats.org/officeDocument/2006/relationships/image" Target="../media/image63.svg"/><Relationship Id="rId32" Type="http://schemas.openxmlformats.org/officeDocument/2006/relationships/image" Target="../media/image84.png"/><Relationship Id="rId37" Type="http://schemas.openxmlformats.org/officeDocument/2006/relationships/image" Target="../media/image89.svg"/><Relationship Id="rId53" Type="http://schemas.openxmlformats.org/officeDocument/2006/relationships/image" Target="../media/image105.svg"/><Relationship Id="rId58" Type="http://schemas.openxmlformats.org/officeDocument/2006/relationships/image" Target="../media/image110.png"/><Relationship Id="rId74" Type="http://schemas.openxmlformats.org/officeDocument/2006/relationships/image" Target="../media/image126.png"/><Relationship Id="rId79" Type="http://schemas.openxmlformats.org/officeDocument/2006/relationships/image" Target="../media/image131.svg"/><Relationship Id="rId102" Type="http://schemas.openxmlformats.org/officeDocument/2006/relationships/image" Target="../media/image154.png"/><Relationship Id="rId5" Type="http://schemas.openxmlformats.org/officeDocument/2006/relationships/image" Target="../media/image57.svg"/><Relationship Id="rId90" Type="http://schemas.openxmlformats.org/officeDocument/2006/relationships/image" Target="../media/image142.png"/><Relationship Id="rId95" Type="http://schemas.openxmlformats.org/officeDocument/2006/relationships/image" Target="../media/image147.svg"/><Relationship Id="rId22" Type="http://schemas.openxmlformats.org/officeDocument/2006/relationships/image" Target="../media/image74.png"/><Relationship Id="rId27" Type="http://schemas.openxmlformats.org/officeDocument/2006/relationships/image" Target="../media/image79.svg"/><Relationship Id="rId43" Type="http://schemas.openxmlformats.org/officeDocument/2006/relationships/image" Target="../media/image95.svg"/><Relationship Id="rId48" Type="http://schemas.openxmlformats.org/officeDocument/2006/relationships/image" Target="../media/image100.png"/><Relationship Id="rId64" Type="http://schemas.openxmlformats.org/officeDocument/2006/relationships/image" Target="../media/image116.png"/><Relationship Id="rId69" Type="http://schemas.openxmlformats.org/officeDocument/2006/relationships/image" Target="../media/image121.svg"/><Relationship Id="rId113" Type="http://schemas.openxmlformats.org/officeDocument/2006/relationships/image" Target="../media/image165.svg"/><Relationship Id="rId118" Type="http://schemas.openxmlformats.org/officeDocument/2006/relationships/image" Target="../media/image170.png"/><Relationship Id="rId80" Type="http://schemas.openxmlformats.org/officeDocument/2006/relationships/image" Target="../media/image132.png"/><Relationship Id="rId85" Type="http://schemas.openxmlformats.org/officeDocument/2006/relationships/image" Target="../media/image137.svg"/><Relationship Id="rId12" Type="http://schemas.openxmlformats.org/officeDocument/2006/relationships/image" Target="../media/image64.png"/><Relationship Id="rId17" Type="http://schemas.openxmlformats.org/officeDocument/2006/relationships/image" Target="../media/image69.svg"/><Relationship Id="rId33" Type="http://schemas.openxmlformats.org/officeDocument/2006/relationships/image" Target="../media/image85.svg"/><Relationship Id="rId38" Type="http://schemas.openxmlformats.org/officeDocument/2006/relationships/image" Target="../media/image90.png"/><Relationship Id="rId59" Type="http://schemas.openxmlformats.org/officeDocument/2006/relationships/image" Target="../media/image111.svg"/><Relationship Id="rId103" Type="http://schemas.openxmlformats.org/officeDocument/2006/relationships/image" Target="../media/image155.svg"/><Relationship Id="rId108" Type="http://schemas.openxmlformats.org/officeDocument/2006/relationships/image" Target="../media/image160.png"/><Relationship Id="rId54" Type="http://schemas.openxmlformats.org/officeDocument/2006/relationships/image" Target="../media/image106.png"/><Relationship Id="rId70" Type="http://schemas.openxmlformats.org/officeDocument/2006/relationships/image" Target="../media/image122.png"/><Relationship Id="rId75" Type="http://schemas.openxmlformats.org/officeDocument/2006/relationships/image" Target="../media/image127.svg"/><Relationship Id="rId91" Type="http://schemas.openxmlformats.org/officeDocument/2006/relationships/image" Target="../media/image143.svg"/><Relationship Id="rId96" Type="http://schemas.openxmlformats.org/officeDocument/2006/relationships/image" Target="../media/image148.png"/><Relationship Id="rId1" Type="http://schemas.openxmlformats.org/officeDocument/2006/relationships/slideLayout" Target="../slideLayouts/slideLayout37.xml"/><Relationship Id="rId6" Type="http://schemas.openxmlformats.org/officeDocument/2006/relationships/image" Target="../media/image58.png"/><Relationship Id="rId23" Type="http://schemas.openxmlformats.org/officeDocument/2006/relationships/image" Target="../media/image75.svg"/><Relationship Id="rId28" Type="http://schemas.openxmlformats.org/officeDocument/2006/relationships/image" Target="../media/image80.png"/><Relationship Id="rId49" Type="http://schemas.openxmlformats.org/officeDocument/2006/relationships/image" Target="../media/image101.svg"/><Relationship Id="rId114" Type="http://schemas.openxmlformats.org/officeDocument/2006/relationships/image" Target="../media/image166.png"/><Relationship Id="rId119" Type="http://schemas.openxmlformats.org/officeDocument/2006/relationships/image" Target="../media/image171.svg"/><Relationship Id="rId44" Type="http://schemas.openxmlformats.org/officeDocument/2006/relationships/image" Target="../media/image96.png"/><Relationship Id="rId60" Type="http://schemas.openxmlformats.org/officeDocument/2006/relationships/image" Target="../media/image112.png"/><Relationship Id="rId65" Type="http://schemas.openxmlformats.org/officeDocument/2006/relationships/image" Target="../media/image117.svg"/><Relationship Id="rId81" Type="http://schemas.openxmlformats.org/officeDocument/2006/relationships/image" Target="../media/image133.svg"/><Relationship Id="rId86" Type="http://schemas.openxmlformats.org/officeDocument/2006/relationships/image" Target="../media/image138.png"/><Relationship Id="rId4" Type="http://schemas.openxmlformats.org/officeDocument/2006/relationships/image" Target="../media/image56.png"/><Relationship Id="rId9" Type="http://schemas.openxmlformats.org/officeDocument/2006/relationships/image" Target="../media/image61.svg"/><Relationship Id="rId13" Type="http://schemas.openxmlformats.org/officeDocument/2006/relationships/image" Target="../media/image65.svg"/><Relationship Id="rId18" Type="http://schemas.openxmlformats.org/officeDocument/2006/relationships/image" Target="../media/image70.png"/><Relationship Id="rId39" Type="http://schemas.openxmlformats.org/officeDocument/2006/relationships/image" Target="../media/image91.svg"/><Relationship Id="rId109" Type="http://schemas.openxmlformats.org/officeDocument/2006/relationships/image" Target="../media/image161.svg"/><Relationship Id="rId34" Type="http://schemas.openxmlformats.org/officeDocument/2006/relationships/image" Target="../media/image86.png"/><Relationship Id="rId50" Type="http://schemas.openxmlformats.org/officeDocument/2006/relationships/image" Target="../media/image102.png"/><Relationship Id="rId55" Type="http://schemas.openxmlformats.org/officeDocument/2006/relationships/image" Target="../media/image107.svg"/><Relationship Id="rId76" Type="http://schemas.openxmlformats.org/officeDocument/2006/relationships/image" Target="../media/image128.png"/><Relationship Id="rId97" Type="http://schemas.openxmlformats.org/officeDocument/2006/relationships/image" Target="../media/image149.svg"/><Relationship Id="rId104" Type="http://schemas.openxmlformats.org/officeDocument/2006/relationships/image" Target="../media/image156.png"/><Relationship Id="rId120" Type="http://schemas.openxmlformats.org/officeDocument/2006/relationships/image" Target="../media/image172.png"/><Relationship Id="rId7" Type="http://schemas.openxmlformats.org/officeDocument/2006/relationships/image" Target="../media/image59.svg"/><Relationship Id="rId71" Type="http://schemas.openxmlformats.org/officeDocument/2006/relationships/image" Target="../media/image123.svg"/><Relationship Id="rId92" Type="http://schemas.openxmlformats.org/officeDocument/2006/relationships/image" Target="../media/image144.png"/><Relationship Id="rId2" Type="http://schemas.openxmlformats.org/officeDocument/2006/relationships/image" Target="../media/image54.png"/><Relationship Id="rId29" Type="http://schemas.openxmlformats.org/officeDocument/2006/relationships/image" Target="../media/image81.svg"/><Relationship Id="rId24" Type="http://schemas.openxmlformats.org/officeDocument/2006/relationships/image" Target="../media/image76.png"/><Relationship Id="rId40" Type="http://schemas.openxmlformats.org/officeDocument/2006/relationships/image" Target="../media/image92.png"/><Relationship Id="rId45" Type="http://schemas.openxmlformats.org/officeDocument/2006/relationships/image" Target="../media/image97.svg"/><Relationship Id="rId66" Type="http://schemas.openxmlformats.org/officeDocument/2006/relationships/image" Target="../media/image118.png"/><Relationship Id="rId87" Type="http://schemas.openxmlformats.org/officeDocument/2006/relationships/image" Target="../media/image139.svg"/><Relationship Id="rId110" Type="http://schemas.openxmlformats.org/officeDocument/2006/relationships/image" Target="../media/image162.png"/><Relationship Id="rId115" Type="http://schemas.openxmlformats.org/officeDocument/2006/relationships/image" Target="../media/image167.svg"/><Relationship Id="rId61" Type="http://schemas.openxmlformats.org/officeDocument/2006/relationships/image" Target="../media/image113.svg"/><Relationship Id="rId82" Type="http://schemas.openxmlformats.org/officeDocument/2006/relationships/image" Target="../media/image134.png"/><Relationship Id="rId19" Type="http://schemas.openxmlformats.org/officeDocument/2006/relationships/image" Target="../media/image71.svg"/><Relationship Id="rId14" Type="http://schemas.openxmlformats.org/officeDocument/2006/relationships/image" Target="../media/image66.png"/><Relationship Id="rId30" Type="http://schemas.openxmlformats.org/officeDocument/2006/relationships/image" Target="../media/image82.png"/><Relationship Id="rId35" Type="http://schemas.openxmlformats.org/officeDocument/2006/relationships/image" Target="../media/image87.svg"/><Relationship Id="rId56" Type="http://schemas.openxmlformats.org/officeDocument/2006/relationships/image" Target="../media/image108.png"/><Relationship Id="rId77" Type="http://schemas.openxmlformats.org/officeDocument/2006/relationships/image" Target="../media/image129.svg"/><Relationship Id="rId100" Type="http://schemas.openxmlformats.org/officeDocument/2006/relationships/image" Target="../media/image152.png"/><Relationship Id="rId105" Type="http://schemas.openxmlformats.org/officeDocument/2006/relationships/image" Target="../media/image157.svg"/><Relationship Id="rId8" Type="http://schemas.openxmlformats.org/officeDocument/2006/relationships/image" Target="../media/image60.png"/><Relationship Id="rId51" Type="http://schemas.openxmlformats.org/officeDocument/2006/relationships/image" Target="../media/image103.svg"/><Relationship Id="rId72" Type="http://schemas.openxmlformats.org/officeDocument/2006/relationships/image" Target="../media/image124.png"/><Relationship Id="rId93" Type="http://schemas.openxmlformats.org/officeDocument/2006/relationships/image" Target="../media/image145.svg"/><Relationship Id="rId98" Type="http://schemas.openxmlformats.org/officeDocument/2006/relationships/image" Target="../media/image150.png"/><Relationship Id="rId121" Type="http://schemas.openxmlformats.org/officeDocument/2006/relationships/image" Target="../media/image173.svg"/><Relationship Id="rId3" Type="http://schemas.openxmlformats.org/officeDocument/2006/relationships/image" Target="../media/image55.svg"/><Relationship Id="rId25" Type="http://schemas.openxmlformats.org/officeDocument/2006/relationships/image" Target="../media/image77.svg"/><Relationship Id="rId46" Type="http://schemas.openxmlformats.org/officeDocument/2006/relationships/image" Target="../media/image98.png"/><Relationship Id="rId67" Type="http://schemas.openxmlformats.org/officeDocument/2006/relationships/image" Target="../media/image119.svg"/><Relationship Id="rId116" Type="http://schemas.openxmlformats.org/officeDocument/2006/relationships/image" Target="../media/image168.png"/><Relationship Id="rId20" Type="http://schemas.openxmlformats.org/officeDocument/2006/relationships/image" Target="../media/image72.png"/><Relationship Id="rId41" Type="http://schemas.openxmlformats.org/officeDocument/2006/relationships/image" Target="../media/image93.svg"/><Relationship Id="rId62" Type="http://schemas.openxmlformats.org/officeDocument/2006/relationships/image" Target="../media/image114.png"/><Relationship Id="rId83" Type="http://schemas.openxmlformats.org/officeDocument/2006/relationships/image" Target="../media/image135.svg"/><Relationship Id="rId88" Type="http://schemas.openxmlformats.org/officeDocument/2006/relationships/image" Target="../media/image140.png"/><Relationship Id="rId111" Type="http://schemas.openxmlformats.org/officeDocument/2006/relationships/image" Target="../media/image163.svg"/><Relationship Id="rId15" Type="http://schemas.openxmlformats.org/officeDocument/2006/relationships/image" Target="../media/image67.svg"/><Relationship Id="rId36" Type="http://schemas.openxmlformats.org/officeDocument/2006/relationships/image" Target="../media/image88.png"/><Relationship Id="rId57" Type="http://schemas.openxmlformats.org/officeDocument/2006/relationships/image" Target="../media/image109.svg"/><Relationship Id="rId106" Type="http://schemas.openxmlformats.org/officeDocument/2006/relationships/image" Target="../media/image158.png"/><Relationship Id="rId10" Type="http://schemas.openxmlformats.org/officeDocument/2006/relationships/image" Target="../media/image62.png"/><Relationship Id="rId31" Type="http://schemas.openxmlformats.org/officeDocument/2006/relationships/image" Target="../media/image83.svg"/><Relationship Id="rId52" Type="http://schemas.openxmlformats.org/officeDocument/2006/relationships/image" Target="../media/image104.png"/><Relationship Id="rId73" Type="http://schemas.openxmlformats.org/officeDocument/2006/relationships/image" Target="../media/image125.svg"/><Relationship Id="rId78" Type="http://schemas.openxmlformats.org/officeDocument/2006/relationships/image" Target="../media/image130.png"/><Relationship Id="rId94" Type="http://schemas.openxmlformats.org/officeDocument/2006/relationships/image" Target="../media/image146.png"/><Relationship Id="rId99" Type="http://schemas.openxmlformats.org/officeDocument/2006/relationships/image" Target="../media/image151.svg"/><Relationship Id="rId101" Type="http://schemas.openxmlformats.org/officeDocument/2006/relationships/image" Target="../media/image153.svg"/></Relationships>
</file>

<file path=ppt/slides/_rels/slide78.xml.rels><?xml version="1.0" encoding="UTF-8" standalone="yes"?>
<Relationships xmlns="http://schemas.openxmlformats.org/package/2006/relationships"><Relationship Id="rId26" Type="http://schemas.openxmlformats.org/officeDocument/2006/relationships/image" Target="../media/image198.png"/><Relationship Id="rId21" Type="http://schemas.openxmlformats.org/officeDocument/2006/relationships/image" Target="../media/image193.svg"/><Relationship Id="rId42" Type="http://schemas.openxmlformats.org/officeDocument/2006/relationships/image" Target="../media/image214.png"/><Relationship Id="rId47" Type="http://schemas.openxmlformats.org/officeDocument/2006/relationships/image" Target="../media/image219.svg"/><Relationship Id="rId63" Type="http://schemas.openxmlformats.org/officeDocument/2006/relationships/image" Target="../media/image235.svg"/><Relationship Id="rId68" Type="http://schemas.openxmlformats.org/officeDocument/2006/relationships/image" Target="../media/image240.png"/><Relationship Id="rId84" Type="http://schemas.openxmlformats.org/officeDocument/2006/relationships/image" Target="../media/image256.png"/><Relationship Id="rId89" Type="http://schemas.openxmlformats.org/officeDocument/2006/relationships/image" Target="../media/image261.svg"/><Relationship Id="rId112" Type="http://schemas.openxmlformats.org/officeDocument/2006/relationships/image" Target="../media/image284.png"/><Relationship Id="rId16" Type="http://schemas.openxmlformats.org/officeDocument/2006/relationships/image" Target="../media/image188.png"/><Relationship Id="rId107" Type="http://schemas.openxmlformats.org/officeDocument/2006/relationships/image" Target="../media/image279.svg"/><Relationship Id="rId11" Type="http://schemas.openxmlformats.org/officeDocument/2006/relationships/image" Target="../media/image183.svg"/><Relationship Id="rId32" Type="http://schemas.openxmlformats.org/officeDocument/2006/relationships/image" Target="../media/image204.png"/><Relationship Id="rId37" Type="http://schemas.openxmlformats.org/officeDocument/2006/relationships/image" Target="../media/image209.svg"/><Relationship Id="rId53" Type="http://schemas.openxmlformats.org/officeDocument/2006/relationships/image" Target="../media/image225.svg"/><Relationship Id="rId58" Type="http://schemas.openxmlformats.org/officeDocument/2006/relationships/image" Target="../media/image230.png"/><Relationship Id="rId74" Type="http://schemas.openxmlformats.org/officeDocument/2006/relationships/image" Target="../media/image246.png"/><Relationship Id="rId79" Type="http://schemas.openxmlformats.org/officeDocument/2006/relationships/image" Target="../media/image251.svg"/><Relationship Id="rId102" Type="http://schemas.openxmlformats.org/officeDocument/2006/relationships/image" Target="../media/image274.png"/><Relationship Id="rId5" Type="http://schemas.openxmlformats.org/officeDocument/2006/relationships/image" Target="../media/image177.svg"/><Relationship Id="rId90" Type="http://schemas.openxmlformats.org/officeDocument/2006/relationships/image" Target="../media/image262.png"/><Relationship Id="rId95" Type="http://schemas.openxmlformats.org/officeDocument/2006/relationships/image" Target="../media/image267.svg"/><Relationship Id="rId22" Type="http://schemas.openxmlformats.org/officeDocument/2006/relationships/image" Target="../media/image194.png"/><Relationship Id="rId27" Type="http://schemas.openxmlformats.org/officeDocument/2006/relationships/image" Target="../media/image199.svg"/><Relationship Id="rId43" Type="http://schemas.openxmlformats.org/officeDocument/2006/relationships/image" Target="../media/image215.svg"/><Relationship Id="rId48" Type="http://schemas.openxmlformats.org/officeDocument/2006/relationships/image" Target="../media/image220.png"/><Relationship Id="rId64" Type="http://schemas.openxmlformats.org/officeDocument/2006/relationships/image" Target="../media/image236.png"/><Relationship Id="rId69" Type="http://schemas.openxmlformats.org/officeDocument/2006/relationships/image" Target="../media/image241.svg"/><Relationship Id="rId113" Type="http://schemas.openxmlformats.org/officeDocument/2006/relationships/image" Target="../media/image285.svg"/><Relationship Id="rId80" Type="http://schemas.openxmlformats.org/officeDocument/2006/relationships/image" Target="../media/image252.png"/><Relationship Id="rId85" Type="http://schemas.openxmlformats.org/officeDocument/2006/relationships/image" Target="../media/image257.svg"/><Relationship Id="rId12" Type="http://schemas.openxmlformats.org/officeDocument/2006/relationships/image" Target="../media/image184.png"/><Relationship Id="rId17" Type="http://schemas.openxmlformats.org/officeDocument/2006/relationships/image" Target="../media/image189.svg"/><Relationship Id="rId33" Type="http://schemas.openxmlformats.org/officeDocument/2006/relationships/image" Target="../media/image205.svg"/><Relationship Id="rId38" Type="http://schemas.openxmlformats.org/officeDocument/2006/relationships/image" Target="../media/image210.png"/><Relationship Id="rId59" Type="http://schemas.openxmlformats.org/officeDocument/2006/relationships/image" Target="../media/image231.svg"/><Relationship Id="rId103" Type="http://schemas.openxmlformats.org/officeDocument/2006/relationships/image" Target="../media/image275.svg"/><Relationship Id="rId108" Type="http://schemas.openxmlformats.org/officeDocument/2006/relationships/image" Target="../media/image280.png"/><Relationship Id="rId54" Type="http://schemas.openxmlformats.org/officeDocument/2006/relationships/image" Target="../media/image226.png"/><Relationship Id="rId70" Type="http://schemas.openxmlformats.org/officeDocument/2006/relationships/image" Target="../media/image242.png"/><Relationship Id="rId75" Type="http://schemas.openxmlformats.org/officeDocument/2006/relationships/image" Target="../media/image247.svg"/><Relationship Id="rId91" Type="http://schemas.openxmlformats.org/officeDocument/2006/relationships/image" Target="../media/image263.svg"/><Relationship Id="rId96" Type="http://schemas.openxmlformats.org/officeDocument/2006/relationships/image" Target="../media/image268.png"/><Relationship Id="rId1" Type="http://schemas.openxmlformats.org/officeDocument/2006/relationships/slideLayout" Target="../slideLayouts/slideLayout37.xml"/><Relationship Id="rId6" Type="http://schemas.openxmlformats.org/officeDocument/2006/relationships/image" Target="../media/image178.png"/><Relationship Id="rId15" Type="http://schemas.openxmlformats.org/officeDocument/2006/relationships/image" Target="../media/image187.svg"/><Relationship Id="rId23" Type="http://schemas.openxmlformats.org/officeDocument/2006/relationships/image" Target="../media/image195.svg"/><Relationship Id="rId28" Type="http://schemas.openxmlformats.org/officeDocument/2006/relationships/image" Target="../media/image200.png"/><Relationship Id="rId36" Type="http://schemas.openxmlformats.org/officeDocument/2006/relationships/image" Target="../media/image208.png"/><Relationship Id="rId49" Type="http://schemas.openxmlformats.org/officeDocument/2006/relationships/image" Target="../media/image221.svg"/><Relationship Id="rId57" Type="http://schemas.openxmlformats.org/officeDocument/2006/relationships/image" Target="../media/image229.svg"/><Relationship Id="rId106" Type="http://schemas.openxmlformats.org/officeDocument/2006/relationships/image" Target="../media/image278.png"/><Relationship Id="rId114" Type="http://schemas.openxmlformats.org/officeDocument/2006/relationships/image" Target="../media/image286.png"/><Relationship Id="rId10" Type="http://schemas.openxmlformats.org/officeDocument/2006/relationships/image" Target="../media/image182.png"/><Relationship Id="rId31" Type="http://schemas.openxmlformats.org/officeDocument/2006/relationships/image" Target="../media/image203.svg"/><Relationship Id="rId44" Type="http://schemas.openxmlformats.org/officeDocument/2006/relationships/image" Target="../media/image216.png"/><Relationship Id="rId52" Type="http://schemas.openxmlformats.org/officeDocument/2006/relationships/image" Target="../media/image224.png"/><Relationship Id="rId60" Type="http://schemas.openxmlformats.org/officeDocument/2006/relationships/image" Target="../media/image232.png"/><Relationship Id="rId65" Type="http://schemas.openxmlformats.org/officeDocument/2006/relationships/image" Target="../media/image237.svg"/><Relationship Id="rId73" Type="http://schemas.openxmlformats.org/officeDocument/2006/relationships/image" Target="../media/image245.svg"/><Relationship Id="rId78" Type="http://schemas.openxmlformats.org/officeDocument/2006/relationships/image" Target="../media/image250.png"/><Relationship Id="rId81" Type="http://schemas.openxmlformats.org/officeDocument/2006/relationships/image" Target="../media/image253.svg"/><Relationship Id="rId86" Type="http://schemas.openxmlformats.org/officeDocument/2006/relationships/image" Target="../media/image258.png"/><Relationship Id="rId94" Type="http://schemas.openxmlformats.org/officeDocument/2006/relationships/image" Target="../media/image266.png"/><Relationship Id="rId99" Type="http://schemas.openxmlformats.org/officeDocument/2006/relationships/image" Target="../media/image271.svg"/><Relationship Id="rId101" Type="http://schemas.openxmlformats.org/officeDocument/2006/relationships/image" Target="../media/image273.svg"/><Relationship Id="rId4" Type="http://schemas.openxmlformats.org/officeDocument/2006/relationships/image" Target="../media/image176.png"/><Relationship Id="rId9" Type="http://schemas.openxmlformats.org/officeDocument/2006/relationships/image" Target="../media/image181.svg"/><Relationship Id="rId13" Type="http://schemas.openxmlformats.org/officeDocument/2006/relationships/image" Target="../media/image185.svg"/><Relationship Id="rId18" Type="http://schemas.openxmlformats.org/officeDocument/2006/relationships/image" Target="../media/image190.png"/><Relationship Id="rId39" Type="http://schemas.openxmlformats.org/officeDocument/2006/relationships/image" Target="../media/image211.svg"/><Relationship Id="rId109" Type="http://schemas.openxmlformats.org/officeDocument/2006/relationships/image" Target="../media/image281.svg"/><Relationship Id="rId34" Type="http://schemas.openxmlformats.org/officeDocument/2006/relationships/image" Target="../media/image206.png"/><Relationship Id="rId50" Type="http://schemas.openxmlformats.org/officeDocument/2006/relationships/image" Target="../media/image222.png"/><Relationship Id="rId55" Type="http://schemas.openxmlformats.org/officeDocument/2006/relationships/image" Target="../media/image227.svg"/><Relationship Id="rId76" Type="http://schemas.openxmlformats.org/officeDocument/2006/relationships/image" Target="../media/image248.png"/><Relationship Id="rId97" Type="http://schemas.openxmlformats.org/officeDocument/2006/relationships/image" Target="../media/image269.svg"/><Relationship Id="rId104" Type="http://schemas.openxmlformats.org/officeDocument/2006/relationships/image" Target="../media/image276.png"/><Relationship Id="rId7" Type="http://schemas.openxmlformats.org/officeDocument/2006/relationships/image" Target="../media/image179.svg"/><Relationship Id="rId71" Type="http://schemas.openxmlformats.org/officeDocument/2006/relationships/image" Target="../media/image243.svg"/><Relationship Id="rId92" Type="http://schemas.openxmlformats.org/officeDocument/2006/relationships/image" Target="../media/image264.png"/><Relationship Id="rId2" Type="http://schemas.openxmlformats.org/officeDocument/2006/relationships/image" Target="../media/image174.png"/><Relationship Id="rId29" Type="http://schemas.openxmlformats.org/officeDocument/2006/relationships/image" Target="../media/image201.svg"/><Relationship Id="rId24" Type="http://schemas.openxmlformats.org/officeDocument/2006/relationships/image" Target="../media/image196.png"/><Relationship Id="rId40" Type="http://schemas.openxmlformats.org/officeDocument/2006/relationships/image" Target="../media/image212.png"/><Relationship Id="rId45" Type="http://schemas.openxmlformats.org/officeDocument/2006/relationships/image" Target="../media/image217.svg"/><Relationship Id="rId66" Type="http://schemas.openxmlformats.org/officeDocument/2006/relationships/image" Target="../media/image238.png"/><Relationship Id="rId87" Type="http://schemas.openxmlformats.org/officeDocument/2006/relationships/image" Target="../media/image259.svg"/><Relationship Id="rId110" Type="http://schemas.openxmlformats.org/officeDocument/2006/relationships/image" Target="../media/image282.png"/><Relationship Id="rId115" Type="http://schemas.openxmlformats.org/officeDocument/2006/relationships/image" Target="../media/image287.svg"/><Relationship Id="rId61" Type="http://schemas.openxmlformats.org/officeDocument/2006/relationships/image" Target="../media/image233.svg"/><Relationship Id="rId82" Type="http://schemas.openxmlformats.org/officeDocument/2006/relationships/image" Target="../media/image254.png"/><Relationship Id="rId19" Type="http://schemas.openxmlformats.org/officeDocument/2006/relationships/image" Target="../media/image191.svg"/><Relationship Id="rId14" Type="http://schemas.openxmlformats.org/officeDocument/2006/relationships/image" Target="../media/image186.png"/><Relationship Id="rId30" Type="http://schemas.openxmlformats.org/officeDocument/2006/relationships/image" Target="../media/image202.png"/><Relationship Id="rId35" Type="http://schemas.openxmlformats.org/officeDocument/2006/relationships/image" Target="../media/image207.svg"/><Relationship Id="rId56" Type="http://schemas.openxmlformats.org/officeDocument/2006/relationships/image" Target="../media/image228.png"/><Relationship Id="rId77" Type="http://schemas.openxmlformats.org/officeDocument/2006/relationships/image" Target="../media/image249.svg"/><Relationship Id="rId100" Type="http://schemas.openxmlformats.org/officeDocument/2006/relationships/image" Target="../media/image272.png"/><Relationship Id="rId105" Type="http://schemas.openxmlformats.org/officeDocument/2006/relationships/image" Target="../media/image277.svg"/><Relationship Id="rId8" Type="http://schemas.openxmlformats.org/officeDocument/2006/relationships/image" Target="../media/image180.png"/><Relationship Id="rId51" Type="http://schemas.openxmlformats.org/officeDocument/2006/relationships/image" Target="../media/image223.svg"/><Relationship Id="rId72" Type="http://schemas.openxmlformats.org/officeDocument/2006/relationships/image" Target="../media/image244.png"/><Relationship Id="rId93" Type="http://schemas.openxmlformats.org/officeDocument/2006/relationships/image" Target="../media/image265.svg"/><Relationship Id="rId98" Type="http://schemas.openxmlformats.org/officeDocument/2006/relationships/image" Target="../media/image270.png"/><Relationship Id="rId3" Type="http://schemas.openxmlformats.org/officeDocument/2006/relationships/image" Target="../media/image175.svg"/><Relationship Id="rId25" Type="http://schemas.openxmlformats.org/officeDocument/2006/relationships/image" Target="../media/image197.svg"/><Relationship Id="rId46" Type="http://schemas.openxmlformats.org/officeDocument/2006/relationships/image" Target="../media/image218.png"/><Relationship Id="rId67" Type="http://schemas.openxmlformats.org/officeDocument/2006/relationships/image" Target="../media/image239.svg"/><Relationship Id="rId20" Type="http://schemas.openxmlformats.org/officeDocument/2006/relationships/image" Target="../media/image192.png"/><Relationship Id="rId41" Type="http://schemas.openxmlformats.org/officeDocument/2006/relationships/image" Target="../media/image213.svg"/><Relationship Id="rId62" Type="http://schemas.openxmlformats.org/officeDocument/2006/relationships/image" Target="../media/image234.png"/><Relationship Id="rId83" Type="http://schemas.openxmlformats.org/officeDocument/2006/relationships/image" Target="../media/image255.svg"/><Relationship Id="rId88" Type="http://schemas.openxmlformats.org/officeDocument/2006/relationships/image" Target="../media/image260.png"/><Relationship Id="rId111" Type="http://schemas.openxmlformats.org/officeDocument/2006/relationships/image" Target="../media/image283.svg"/></Relationships>
</file>

<file path=ppt/slides/_rels/slide79.xml.rels><?xml version="1.0" encoding="UTF-8" standalone="yes"?>
<Relationships xmlns="http://schemas.openxmlformats.org/package/2006/relationships"><Relationship Id="rId26" Type="http://schemas.openxmlformats.org/officeDocument/2006/relationships/image" Target="../media/image312.png"/><Relationship Id="rId117" Type="http://schemas.openxmlformats.org/officeDocument/2006/relationships/image" Target="../media/image403.svg"/><Relationship Id="rId21" Type="http://schemas.openxmlformats.org/officeDocument/2006/relationships/image" Target="../media/image307.svg"/><Relationship Id="rId42" Type="http://schemas.openxmlformats.org/officeDocument/2006/relationships/image" Target="../media/image328.png"/><Relationship Id="rId47" Type="http://schemas.openxmlformats.org/officeDocument/2006/relationships/image" Target="../media/image333.svg"/><Relationship Id="rId63" Type="http://schemas.openxmlformats.org/officeDocument/2006/relationships/image" Target="../media/image349.svg"/><Relationship Id="rId68" Type="http://schemas.openxmlformats.org/officeDocument/2006/relationships/image" Target="../media/image354.png"/><Relationship Id="rId84" Type="http://schemas.openxmlformats.org/officeDocument/2006/relationships/image" Target="../media/image370.png"/><Relationship Id="rId89" Type="http://schemas.openxmlformats.org/officeDocument/2006/relationships/image" Target="../media/image375.svg"/><Relationship Id="rId112" Type="http://schemas.openxmlformats.org/officeDocument/2006/relationships/image" Target="../media/image398.png"/><Relationship Id="rId16" Type="http://schemas.openxmlformats.org/officeDocument/2006/relationships/image" Target="../media/image302.png"/><Relationship Id="rId107" Type="http://schemas.openxmlformats.org/officeDocument/2006/relationships/image" Target="../media/image393.svg"/><Relationship Id="rId11" Type="http://schemas.openxmlformats.org/officeDocument/2006/relationships/image" Target="../media/image297.svg"/><Relationship Id="rId32" Type="http://schemas.openxmlformats.org/officeDocument/2006/relationships/image" Target="../media/image318.png"/><Relationship Id="rId37" Type="http://schemas.openxmlformats.org/officeDocument/2006/relationships/image" Target="../media/image323.svg"/><Relationship Id="rId53" Type="http://schemas.openxmlformats.org/officeDocument/2006/relationships/image" Target="../media/image339.svg"/><Relationship Id="rId58" Type="http://schemas.openxmlformats.org/officeDocument/2006/relationships/image" Target="../media/image344.png"/><Relationship Id="rId74" Type="http://schemas.openxmlformats.org/officeDocument/2006/relationships/image" Target="../media/image360.png"/><Relationship Id="rId79" Type="http://schemas.openxmlformats.org/officeDocument/2006/relationships/image" Target="../media/image365.svg"/><Relationship Id="rId102" Type="http://schemas.openxmlformats.org/officeDocument/2006/relationships/image" Target="../media/image388.png"/><Relationship Id="rId5" Type="http://schemas.openxmlformats.org/officeDocument/2006/relationships/image" Target="../media/image291.svg"/><Relationship Id="rId90" Type="http://schemas.openxmlformats.org/officeDocument/2006/relationships/image" Target="../media/image376.png"/><Relationship Id="rId95" Type="http://schemas.openxmlformats.org/officeDocument/2006/relationships/image" Target="../media/image381.svg"/><Relationship Id="rId22" Type="http://schemas.openxmlformats.org/officeDocument/2006/relationships/image" Target="../media/image308.png"/><Relationship Id="rId27" Type="http://schemas.openxmlformats.org/officeDocument/2006/relationships/image" Target="../media/image313.svg"/><Relationship Id="rId43" Type="http://schemas.openxmlformats.org/officeDocument/2006/relationships/image" Target="../media/image329.svg"/><Relationship Id="rId48" Type="http://schemas.openxmlformats.org/officeDocument/2006/relationships/image" Target="../media/image334.png"/><Relationship Id="rId64" Type="http://schemas.openxmlformats.org/officeDocument/2006/relationships/image" Target="../media/image350.png"/><Relationship Id="rId69" Type="http://schemas.openxmlformats.org/officeDocument/2006/relationships/image" Target="../media/image355.svg"/><Relationship Id="rId113" Type="http://schemas.openxmlformats.org/officeDocument/2006/relationships/image" Target="../media/image399.svg"/><Relationship Id="rId118" Type="http://schemas.openxmlformats.org/officeDocument/2006/relationships/image" Target="../media/image404.png"/><Relationship Id="rId80" Type="http://schemas.openxmlformats.org/officeDocument/2006/relationships/image" Target="../media/image366.png"/><Relationship Id="rId85" Type="http://schemas.openxmlformats.org/officeDocument/2006/relationships/image" Target="../media/image371.svg"/><Relationship Id="rId12" Type="http://schemas.openxmlformats.org/officeDocument/2006/relationships/image" Target="../media/image298.png"/><Relationship Id="rId17" Type="http://schemas.openxmlformats.org/officeDocument/2006/relationships/image" Target="../media/image303.svg"/><Relationship Id="rId33" Type="http://schemas.openxmlformats.org/officeDocument/2006/relationships/image" Target="../media/image319.svg"/><Relationship Id="rId38" Type="http://schemas.openxmlformats.org/officeDocument/2006/relationships/image" Target="../media/image324.png"/><Relationship Id="rId59" Type="http://schemas.openxmlformats.org/officeDocument/2006/relationships/image" Target="../media/image345.svg"/><Relationship Id="rId103" Type="http://schemas.openxmlformats.org/officeDocument/2006/relationships/image" Target="../media/image389.svg"/><Relationship Id="rId108" Type="http://schemas.openxmlformats.org/officeDocument/2006/relationships/image" Target="../media/image394.png"/><Relationship Id="rId54" Type="http://schemas.openxmlformats.org/officeDocument/2006/relationships/image" Target="../media/image340.png"/><Relationship Id="rId70" Type="http://schemas.openxmlformats.org/officeDocument/2006/relationships/image" Target="../media/image356.png"/><Relationship Id="rId75" Type="http://schemas.openxmlformats.org/officeDocument/2006/relationships/image" Target="../media/image361.svg"/><Relationship Id="rId91" Type="http://schemas.openxmlformats.org/officeDocument/2006/relationships/image" Target="../media/image377.svg"/><Relationship Id="rId96" Type="http://schemas.openxmlformats.org/officeDocument/2006/relationships/image" Target="../media/image382.png"/><Relationship Id="rId1" Type="http://schemas.openxmlformats.org/officeDocument/2006/relationships/slideLayout" Target="../slideLayouts/slideLayout37.xml"/><Relationship Id="rId6" Type="http://schemas.openxmlformats.org/officeDocument/2006/relationships/image" Target="../media/image292.png"/><Relationship Id="rId23" Type="http://schemas.openxmlformats.org/officeDocument/2006/relationships/image" Target="../media/image309.svg"/><Relationship Id="rId28" Type="http://schemas.openxmlformats.org/officeDocument/2006/relationships/image" Target="../media/image314.png"/><Relationship Id="rId49" Type="http://schemas.openxmlformats.org/officeDocument/2006/relationships/image" Target="../media/image335.svg"/><Relationship Id="rId114" Type="http://schemas.openxmlformats.org/officeDocument/2006/relationships/image" Target="../media/image400.png"/><Relationship Id="rId119" Type="http://schemas.openxmlformats.org/officeDocument/2006/relationships/image" Target="../media/image405.svg"/><Relationship Id="rId44" Type="http://schemas.openxmlformats.org/officeDocument/2006/relationships/image" Target="../media/image330.png"/><Relationship Id="rId60" Type="http://schemas.openxmlformats.org/officeDocument/2006/relationships/image" Target="../media/image346.png"/><Relationship Id="rId65" Type="http://schemas.openxmlformats.org/officeDocument/2006/relationships/image" Target="../media/image351.svg"/><Relationship Id="rId81" Type="http://schemas.openxmlformats.org/officeDocument/2006/relationships/image" Target="../media/image367.svg"/><Relationship Id="rId86" Type="http://schemas.openxmlformats.org/officeDocument/2006/relationships/image" Target="../media/image372.png"/><Relationship Id="rId4" Type="http://schemas.openxmlformats.org/officeDocument/2006/relationships/image" Target="../media/image290.png"/><Relationship Id="rId9" Type="http://schemas.openxmlformats.org/officeDocument/2006/relationships/image" Target="../media/image295.svg"/><Relationship Id="rId13" Type="http://schemas.openxmlformats.org/officeDocument/2006/relationships/image" Target="../media/image299.svg"/><Relationship Id="rId18" Type="http://schemas.openxmlformats.org/officeDocument/2006/relationships/image" Target="../media/image304.png"/><Relationship Id="rId39" Type="http://schemas.openxmlformats.org/officeDocument/2006/relationships/image" Target="../media/image325.svg"/><Relationship Id="rId109" Type="http://schemas.openxmlformats.org/officeDocument/2006/relationships/image" Target="../media/image395.svg"/><Relationship Id="rId34" Type="http://schemas.openxmlformats.org/officeDocument/2006/relationships/image" Target="../media/image320.png"/><Relationship Id="rId50" Type="http://schemas.openxmlformats.org/officeDocument/2006/relationships/image" Target="../media/image336.png"/><Relationship Id="rId55" Type="http://schemas.openxmlformats.org/officeDocument/2006/relationships/image" Target="../media/image341.svg"/><Relationship Id="rId76" Type="http://schemas.openxmlformats.org/officeDocument/2006/relationships/image" Target="../media/image362.png"/><Relationship Id="rId97" Type="http://schemas.openxmlformats.org/officeDocument/2006/relationships/image" Target="../media/image383.svg"/><Relationship Id="rId104" Type="http://schemas.openxmlformats.org/officeDocument/2006/relationships/image" Target="../media/image390.png"/><Relationship Id="rId120" Type="http://schemas.openxmlformats.org/officeDocument/2006/relationships/image" Target="../media/image406.png"/><Relationship Id="rId7" Type="http://schemas.openxmlformats.org/officeDocument/2006/relationships/image" Target="../media/image293.svg"/><Relationship Id="rId71" Type="http://schemas.openxmlformats.org/officeDocument/2006/relationships/image" Target="../media/image357.svg"/><Relationship Id="rId92" Type="http://schemas.openxmlformats.org/officeDocument/2006/relationships/image" Target="../media/image378.png"/><Relationship Id="rId2" Type="http://schemas.openxmlformats.org/officeDocument/2006/relationships/image" Target="../media/image288.png"/><Relationship Id="rId29" Type="http://schemas.openxmlformats.org/officeDocument/2006/relationships/image" Target="../media/image315.svg"/><Relationship Id="rId24" Type="http://schemas.openxmlformats.org/officeDocument/2006/relationships/image" Target="../media/image310.png"/><Relationship Id="rId40" Type="http://schemas.openxmlformats.org/officeDocument/2006/relationships/image" Target="../media/image326.png"/><Relationship Id="rId45" Type="http://schemas.openxmlformats.org/officeDocument/2006/relationships/image" Target="../media/image331.svg"/><Relationship Id="rId66" Type="http://schemas.openxmlformats.org/officeDocument/2006/relationships/image" Target="../media/image352.png"/><Relationship Id="rId87" Type="http://schemas.openxmlformats.org/officeDocument/2006/relationships/image" Target="../media/image373.svg"/><Relationship Id="rId110" Type="http://schemas.openxmlformats.org/officeDocument/2006/relationships/image" Target="../media/image396.png"/><Relationship Id="rId115" Type="http://schemas.openxmlformats.org/officeDocument/2006/relationships/image" Target="../media/image401.svg"/><Relationship Id="rId61" Type="http://schemas.openxmlformats.org/officeDocument/2006/relationships/image" Target="../media/image347.svg"/><Relationship Id="rId82" Type="http://schemas.openxmlformats.org/officeDocument/2006/relationships/image" Target="../media/image368.png"/><Relationship Id="rId19" Type="http://schemas.openxmlformats.org/officeDocument/2006/relationships/image" Target="../media/image305.svg"/><Relationship Id="rId14" Type="http://schemas.openxmlformats.org/officeDocument/2006/relationships/image" Target="../media/image300.png"/><Relationship Id="rId30" Type="http://schemas.openxmlformats.org/officeDocument/2006/relationships/image" Target="../media/image316.png"/><Relationship Id="rId35" Type="http://schemas.openxmlformats.org/officeDocument/2006/relationships/image" Target="../media/image321.svg"/><Relationship Id="rId56" Type="http://schemas.openxmlformats.org/officeDocument/2006/relationships/image" Target="../media/image342.png"/><Relationship Id="rId77" Type="http://schemas.openxmlformats.org/officeDocument/2006/relationships/image" Target="../media/image363.svg"/><Relationship Id="rId100" Type="http://schemas.openxmlformats.org/officeDocument/2006/relationships/image" Target="../media/image386.png"/><Relationship Id="rId105" Type="http://schemas.openxmlformats.org/officeDocument/2006/relationships/image" Target="../media/image391.svg"/><Relationship Id="rId8" Type="http://schemas.openxmlformats.org/officeDocument/2006/relationships/image" Target="../media/image294.png"/><Relationship Id="rId51" Type="http://schemas.openxmlformats.org/officeDocument/2006/relationships/image" Target="../media/image337.svg"/><Relationship Id="rId72" Type="http://schemas.openxmlformats.org/officeDocument/2006/relationships/image" Target="../media/image358.png"/><Relationship Id="rId93" Type="http://schemas.openxmlformats.org/officeDocument/2006/relationships/image" Target="../media/image379.svg"/><Relationship Id="rId98" Type="http://schemas.openxmlformats.org/officeDocument/2006/relationships/image" Target="../media/image384.png"/><Relationship Id="rId121" Type="http://schemas.openxmlformats.org/officeDocument/2006/relationships/image" Target="../media/image407.svg"/><Relationship Id="rId3" Type="http://schemas.openxmlformats.org/officeDocument/2006/relationships/image" Target="../media/image289.svg"/><Relationship Id="rId25" Type="http://schemas.openxmlformats.org/officeDocument/2006/relationships/image" Target="../media/image311.svg"/><Relationship Id="rId46" Type="http://schemas.openxmlformats.org/officeDocument/2006/relationships/image" Target="../media/image332.png"/><Relationship Id="rId67" Type="http://schemas.openxmlformats.org/officeDocument/2006/relationships/image" Target="../media/image353.svg"/><Relationship Id="rId116" Type="http://schemas.openxmlformats.org/officeDocument/2006/relationships/image" Target="../media/image402.png"/><Relationship Id="rId20" Type="http://schemas.openxmlformats.org/officeDocument/2006/relationships/image" Target="../media/image306.png"/><Relationship Id="rId41" Type="http://schemas.openxmlformats.org/officeDocument/2006/relationships/image" Target="../media/image327.svg"/><Relationship Id="rId62" Type="http://schemas.openxmlformats.org/officeDocument/2006/relationships/image" Target="../media/image348.png"/><Relationship Id="rId83" Type="http://schemas.openxmlformats.org/officeDocument/2006/relationships/image" Target="../media/image369.svg"/><Relationship Id="rId88" Type="http://schemas.openxmlformats.org/officeDocument/2006/relationships/image" Target="../media/image374.png"/><Relationship Id="rId111" Type="http://schemas.openxmlformats.org/officeDocument/2006/relationships/image" Target="../media/image397.svg"/><Relationship Id="rId15" Type="http://schemas.openxmlformats.org/officeDocument/2006/relationships/image" Target="../media/image301.svg"/><Relationship Id="rId36" Type="http://schemas.openxmlformats.org/officeDocument/2006/relationships/image" Target="../media/image322.png"/><Relationship Id="rId57" Type="http://schemas.openxmlformats.org/officeDocument/2006/relationships/image" Target="../media/image343.svg"/><Relationship Id="rId106" Type="http://schemas.openxmlformats.org/officeDocument/2006/relationships/image" Target="../media/image392.png"/><Relationship Id="rId10" Type="http://schemas.openxmlformats.org/officeDocument/2006/relationships/image" Target="../media/image296.png"/><Relationship Id="rId31" Type="http://schemas.openxmlformats.org/officeDocument/2006/relationships/image" Target="../media/image317.svg"/><Relationship Id="rId52" Type="http://schemas.openxmlformats.org/officeDocument/2006/relationships/image" Target="../media/image338.png"/><Relationship Id="rId73" Type="http://schemas.openxmlformats.org/officeDocument/2006/relationships/image" Target="../media/image359.svg"/><Relationship Id="rId78" Type="http://schemas.openxmlformats.org/officeDocument/2006/relationships/image" Target="../media/image364.png"/><Relationship Id="rId94" Type="http://schemas.openxmlformats.org/officeDocument/2006/relationships/image" Target="../media/image380.png"/><Relationship Id="rId99" Type="http://schemas.openxmlformats.org/officeDocument/2006/relationships/image" Target="../media/image385.svg"/><Relationship Id="rId101" Type="http://schemas.openxmlformats.org/officeDocument/2006/relationships/image" Target="../media/image387.svg"/></Relationships>
</file>

<file path=ppt/slides/_rels/slide80.xml.rels><?xml version="1.0" encoding="UTF-8" standalone="yes"?>
<Relationships xmlns="http://schemas.openxmlformats.org/package/2006/relationships"><Relationship Id="rId26" Type="http://schemas.openxmlformats.org/officeDocument/2006/relationships/image" Target="../media/image432.png"/><Relationship Id="rId21" Type="http://schemas.openxmlformats.org/officeDocument/2006/relationships/image" Target="../media/image427.svg"/><Relationship Id="rId42" Type="http://schemas.openxmlformats.org/officeDocument/2006/relationships/image" Target="../media/image448.png"/><Relationship Id="rId47" Type="http://schemas.openxmlformats.org/officeDocument/2006/relationships/image" Target="../media/image453.svg"/><Relationship Id="rId63" Type="http://schemas.openxmlformats.org/officeDocument/2006/relationships/image" Target="../media/image469.svg"/><Relationship Id="rId68" Type="http://schemas.openxmlformats.org/officeDocument/2006/relationships/image" Target="../media/image474.png"/><Relationship Id="rId84" Type="http://schemas.openxmlformats.org/officeDocument/2006/relationships/image" Target="../media/image490.png"/><Relationship Id="rId89" Type="http://schemas.openxmlformats.org/officeDocument/2006/relationships/image" Target="../media/image495.svg"/><Relationship Id="rId112" Type="http://schemas.openxmlformats.org/officeDocument/2006/relationships/image" Target="../media/image518.png"/><Relationship Id="rId16" Type="http://schemas.openxmlformats.org/officeDocument/2006/relationships/image" Target="../media/image422.png"/><Relationship Id="rId107" Type="http://schemas.openxmlformats.org/officeDocument/2006/relationships/image" Target="../media/image513.svg"/><Relationship Id="rId11" Type="http://schemas.openxmlformats.org/officeDocument/2006/relationships/image" Target="../media/image417.svg"/><Relationship Id="rId32" Type="http://schemas.openxmlformats.org/officeDocument/2006/relationships/image" Target="../media/image438.png"/><Relationship Id="rId37" Type="http://schemas.openxmlformats.org/officeDocument/2006/relationships/image" Target="../media/image443.svg"/><Relationship Id="rId53" Type="http://schemas.openxmlformats.org/officeDocument/2006/relationships/image" Target="../media/image459.svg"/><Relationship Id="rId58" Type="http://schemas.openxmlformats.org/officeDocument/2006/relationships/image" Target="../media/image464.png"/><Relationship Id="rId74" Type="http://schemas.openxmlformats.org/officeDocument/2006/relationships/image" Target="../media/image480.png"/><Relationship Id="rId79" Type="http://schemas.openxmlformats.org/officeDocument/2006/relationships/image" Target="../media/image485.svg"/><Relationship Id="rId102" Type="http://schemas.openxmlformats.org/officeDocument/2006/relationships/image" Target="../media/image508.png"/><Relationship Id="rId5" Type="http://schemas.openxmlformats.org/officeDocument/2006/relationships/image" Target="../media/image411.svg"/><Relationship Id="rId90" Type="http://schemas.openxmlformats.org/officeDocument/2006/relationships/image" Target="../media/image496.png"/><Relationship Id="rId95" Type="http://schemas.openxmlformats.org/officeDocument/2006/relationships/image" Target="../media/image501.svg"/><Relationship Id="rId22" Type="http://schemas.openxmlformats.org/officeDocument/2006/relationships/image" Target="../media/image428.png"/><Relationship Id="rId27" Type="http://schemas.openxmlformats.org/officeDocument/2006/relationships/image" Target="../media/image433.svg"/><Relationship Id="rId43" Type="http://schemas.openxmlformats.org/officeDocument/2006/relationships/image" Target="../media/image449.svg"/><Relationship Id="rId48" Type="http://schemas.openxmlformats.org/officeDocument/2006/relationships/image" Target="../media/image454.png"/><Relationship Id="rId64" Type="http://schemas.openxmlformats.org/officeDocument/2006/relationships/image" Target="../media/image470.png"/><Relationship Id="rId69" Type="http://schemas.openxmlformats.org/officeDocument/2006/relationships/image" Target="../media/image475.svg"/><Relationship Id="rId113" Type="http://schemas.openxmlformats.org/officeDocument/2006/relationships/image" Target="../media/image519.svg"/><Relationship Id="rId80" Type="http://schemas.openxmlformats.org/officeDocument/2006/relationships/image" Target="../media/image486.png"/><Relationship Id="rId85" Type="http://schemas.openxmlformats.org/officeDocument/2006/relationships/image" Target="../media/image491.svg"/><Relationship Id="rId12" Type="http://schemas.openxmlformats.org/officeDocument/2006/relationships/image" Target="../media/image418.png"/><Relationship Id="rId17" Type="http://schemas.openxmlformats.org/officeDocument/2006/relationships/image" Target="../media/image423.svg"/><Relationship Id="rId33" Type="http://schemas.openxmlformats.org/officeDocument/2006/relationships/image" Target="../media/image439.svg"/><Relationship Id="rId38" Type="http://schemas.openxmlformats.org/officeDocument/2006/relationships/image" Target="../media/image444.png"/><Relationship Id="rId59" Type="http://schemas.openxmlformats.org/officeDocument/2006/relationships/image" Target="../media/image465.svg"/><Relationship Id="rId103" Type="http://schemas.openxmlformats.org/officeDocument/2006/relationships/image" Target="../media/image509.svg"/><Relationship Id="rId108" Type="http://schemas.openxmlformats.org/officeDocument/2006/relationships/image" Target="../media/image514.png"/><Relationship Id="rId54" Type="http://schemas.openxmlformats.org/officeDocument/2006/relationships/image" Target="../media/image460.png"/><Relationship Id="rId70" Type="http://schemas.openxmlformats.org/officeDocument/2006/relationships/image" Target="../media/image476.png"/><Relationship Id="rId75" Type="http://schemas.openxmlformats.org/officeDocument/2006/relationships/image" Target="../media/image481.svg"/><Relationship Id="rId91" Type="http://schemas.openxmlformats.org/officeDocument/2006/relationships/image" Target="../media/image497.svg"/><Relationship Id="rId96" Type="http://schemas.openxmlformats.org/officeDocument/2006/relationships/image" Target="../media/image502.png"/><Relationship Id="rId1" Type="http://schemas.openxmlformats.org/officeDocument/2006/relationships/slideLayout" Target="../slideLayouts/slideLayout37.xml"/><Relationship Id="rId6" Type="http://schemas.openxmlformats.org/officeDocument/2006/relationships/image" Target="../media/image412.png"/><Relationship Id="rId15" Type="http://schemas.openxmlformats.org/officeDocument/2006/relationships/image" Target="../media/image421.svg"/><Relationship Id="rId23" Type="http://schemas.openxmlformats.org/officeDocument/2006/relationships/image" Target="../media/image429.svg"/><Relationship Id="rId28" Type="http://schemas.openxmlformats.org/officeDocument/2006/relationships/image" Target="../media/image434.png"/><Relationship Id="rId36" Type="http://schemas.openxmlformats.org/officeDocument/2006/relationships/image" Target="../media/image442.png"/><Relationship Id="rId49" Type="http://schemas.openxmlformats.org/officeDocument/2006/relationships/image" Target="../media/image455.svg"/><Relationship Id="rId57" Type="http://schemas.openxmlformats.org/officeDocument/2006/relationships/image" Target="../media/image463.svg"/><Relationship Id="rId106" Type="http://schemas.openxmlformats.org/officeDocument/2006/relationships/image" Target="../media/image512.png"/><Relationship Id="rId114" Type="http://schemas.openxmlformats.org/officeDocument/2006/relationships/image" Target="../media/image520.png"/><Relationship Id="rId10" Type="http://schemas.openxmlformats.org/officeDocument/2006/relationships/image" Target="../media/image416.png"/><Relationship Id="rId31" Type="http://schemas.openxmlformats.org/officeDocument/2006/relationships/image" Target="../media/image437.svg"/><Relationship Id="rId44" Type="http://schemas.openxmlformats.org/officeDocument/2006/relationships/image" Target="../media/image450.png"/><Relationship Id="rId52" Type="http://schemas.openxmlformats.org/officeDocument/2006/relationships/image" Target="../media/image458.png"/><Relationship Id="rId60" Type="http://schemas.openxmlformats.org/officeDocument/2006/relationships/image" Target="../media/image466.png"/><Relationship Id="rId65" Type="http://schemas.openxmlformats.org/officeDocument/2006/relationships/image" Target="../media/image471.svg"/><Relationship Id="rId73" Type="http://schemas.openxmlformats.org/officeDocument/2006/relationships/image" Target="../media/image479.svg"/><Relationship Id="rId78" Type="http://schemas.openxmlformats.org/officeDocument/2006/relationships/image" Target="../media/image484.png"/><Relationship Id="rId81" Type="http://schemas.openxmlformats.org/officeDocument/2006/relationships/image" Target="../media/image487.svg"/><Relationship Id="rId86" Type="http://schemas.openxmlformats.org/officeDocument/2006/relationships/image" Target="../media/image492.png"/><Relationship Id="rId94" Type="http://schemas.openxmlformats.org/officeDocument/2006/relationships/image" Target="../media/image500.png"/><Relationship Id="rId99" Type="http://schemas.openxmlformats.org/officeDocument/2006/relationships/image" Target="../media/image505.svg"/><Relationship Id="rId101" Type="http://schemas.openxmlformats.org/officeDocument/2006/relationships/image" Target="../media/image507.svg"/><Relationship Id="rId4" Type="http://schemas.openxmlformats.org/officeDocument/2006/relationships/image" Target="../media/image410.png"/><Relationship Id="rId9" Type="http://schemas.openxmlformats.org/officeDocument/2006/relationships/image" Target="../media/image415.svg"/><Relationship Id="rId13" Type="http://schemas.openxmlformats.org/officeDocument/2006/relationships/image" Target="../media/image419.svg"/><Relationship Id="rId18" Type="http://schemas.openxmlformats.org/officeDocument/2006/relationships/image" Target="../media/image424.png"/><Relationship Id="rId39" Type="http://schemas.openxmlformats.org/officeDocument/2006/relationships/image" Target="../media/image445.svg"/><Relationship Id="rId109" Type="http://schemas.openxmlformats.org/officeDocument/2006/relationships/image" Target="../media/image515.svg"/><Relationship Id="rId34" Type="http://schemas.openxmlformats.org/officeDocument/2006/relationships/image" Target="../media/image440.png"/><Relationship Id="rId50" Type="http://schemas.openxmlformats.org/officeDocument/2006/relationships/image" Target="../media/image456.png"/><Relationship Id="rId55" Type="http://schemas.openxmlformats.org/officeDocument/2006/relationships/image" Target="../media/image461.svg"/><Relationship Id="rId76" Type="http://schemas.openxmlformats.org/officeDocument/2006/relationships/image" Target="../media/image482.png"/><Relationship Id="rId97" Type="http://schemas.openxmlformats.org/officeDocument/2006/relationships/image" Target="../media/image503.svg"/><Relationship Id="rId104" Type="http://schemas.openxmlformats.org/officeDocument/2006/relationships/image" Target="../media/image510.png"/><Relationship Id="rId7" Type="http://schemas.openxmlformats.org/officeDocument/2006/relationships/image" Target="../media/image413.svg"/><Relationship Id="rId71" Type="http://schemas.openxmlformats.org/officeDocument/2006/relationships/image" Target="../media/image477.svg"/><Relationship Id="rId92" Type="http://schemas.openxmlformats.org/officeDocument/2006/relationships/image" Target="../media/image498.png"/><Relationship Id="rId2" Type="http://schemas.openxmlformats.org/officeDocument/2006/relationships/image" Target="../media/image408.png"/><Relationship Id="rId29" Type="http://schemas.openxmlformats.org/officeDocument/2006/relationships/image" Target="../media/image435.svg"/><Relationship Id="rId24" Type="http://schemas.openxmlformats.org/officeDocument/2006/relationships/image" Target="../media/image430.png"/><Relationship Id="rId40" Type="http://schemas.openxmlformats.org/officeDocument/2006/relationships/image" Target="../media/image446.png"/><Relationship Id="rId45" Type="http://schemas.openxmlformats.org/officeDocument/2006/relationships/image" Target="../media/image451.svg"/><Relationship Id="rId66" Type="http://schemas.openxmlformats.org/officeDocument/2006/relationships/image" Target="../media/image472.png"/><Relationship Id="rId87" Type="http://schemas.openxmlformats.org/officeDocument/2006/relationships/image" Target="../media/image493.svg"/><Relationship Id="rId110" Type="http://schemas.openxmlformats.org/officeDocument/2006/relationships/image" Target="../media/image516.png"/><Relationship Id="rId115" Type="http://schemas.openxmlformats.org/officeDocument/2006/relationships/image" Target="../media/image521.svg"/><Relationship Id="rId61" Type="http://schemas.openxmlformats.org/officeDocument/2006/relationships/image" Target="../media/image467.svg"/><Relationship Id="rId82" Type="http://schemas.openxmlformats.org/officeDocument/2006/relationships/image" Target="../media/image488.png"/><Relationship Id="rId19" Type="http://schemas.openxmlformats.org/officeDocument/2006/relationships/image" Target="../media/image425.svg"/><Relationship Id="rId14" Type="http://schemas.openxmlformats.org/officeDocument/2006/relationships/image" Target="../media/image420.png"/><Relationship Id="rId30" Type="http://schemas.openxmlformats.org/officeDocument/2006/relationships/image" Target="../media/image436.png"/><Relationship Id="rId35" Type="http://schemas.openxmlformats.org/officeDocument/2006/relationships/image" Target="../media/image441.svg"/><Relationship Id="rId56" Type="http://schemas.openxmlformats.org/officeDocument/2006/relationships/image" Target="../media/image462.png"/><Relationship Id="rId77" Type="http://schemas.openxmlformats.org/officeDocument/2006/relationships/image" Target="../media/image483.svg"/><Relationship Id="rId100" Type="http://schemas.openxmlformats.org/officeDocument/2006/relationships/image" Target="../media/image506.png"/><Relationship Id="rId105" Type="http://schemas.openxmlformats.org/officeDocument/2006/relationships/image" Target="../media/image511.svg"/><Relationship Id="rId8" Type="http://schemas.openxmlformats.org/officeDocument/2006/relationships/image" Target="../media/image414.png"/><Relationship Id="rId51" Type="http://schemas.openxmlformats.org/officeDocument/2006/relationships/image" Target="../media/image457.svg"/><Relationship Id="rId72" Type="http://schemas.openxmlformats.org/officeDocument/2006/relationships/image" Target="../media/image478.png"/><Relationship Id="rId93" Type="http://schemas.openxmlformats.org/officeDocument/2006/relationships/image" Target="../media/image499.svg"/><Relationship Id="rId98" Type="http://schemas.openxmlformats.org/officeDocument/2006/relationships/image" Target="../media/image504.png"/><Relationship Id="rId3" Type="http://schemas.openxmlformats.org/officeDocument/2006/relationships/image" Target="../media/image409.svg"/><Relationship Id="rId25" Type="http://schemas.openxmlformats.org/officeDocument/2006/relationships/image" Target="../media/image431.svg"/><Relationship Id="rId46" Type="http://schemas.openxmlformats.org/officeDocument/2006/relationships/image" Target="../media/image452.png"/><Relationship Id="rId67" Type="http://schemas.openxmlformats.org/officeDocument/2006/relationships/image" Target="../media/image473.svg"/><Relationship Id="rId20" Type="http://schemas.openxmlformats.org/officeDocument/2006/relationships/image" Target="../media/image426.png"/><Relationship Id="rId41" Type="http://schemas.openxmlformats.org/officeDocument/2006/relationships/image" Target="../media/image447.svg"/><Relationship Id="rId62" Type="http://schemas.openxmlformats.org/officeDocument/2006/relationships/image" Target="../media/image468.png"/><Relationship Id="rId83" Type="http://schemas.openxmlformats.org/officeDocument/2006/relationships/image" Target="../media/image489.svg"/><Relationship Id="rId88" Type="http://schemas.openxmlformats.org/officeDocument/2006/relationships/image" Target="../media/image494.png"/><Relationship Id="rId111" Type="http://schemas.openxmlformats.org/officeDocument/2006/relationships/image" Target="../media/image517.svg"/></Relationships>
</file>

<file path=ppt/slides/_rels/slide81.xml.rels><?xml version="1.0" encoding="UTF-8" standalone="yes"?>
<Relationships xmlns="http://schemas.openxmlformats.org/package/2006/relationships"><Relationship Id="rId26" Type="http://schemas.openxmlformats.org/officeDocument/2006/relationships/image" Target="../media/image546.png"/><Relationship Id="rId117" Type="http://schemas.openxmlformats.org/officeDocument/2006/relationships/image" Target="../media/image637.svg"/><Relationship Id="rId21" Type="http://schemas.openxmlformats.org/officeDocument/2006/relationships/image" Target="../media/image541.svg"/><Relationship Id="rId42" Type="http://schemas.openxmlformats.org/officeDocument/2006/relationships/image" Target="../media/image562.png"/><Relationship Id="rId47" Type="http://schemas.openxmlformats.org/officeDocument/2006/relationships/image" Target="../media/image567.svg"/><Relationship Id="rId63" Type="http://schemas.openxmlformats.org/officeDocument/2006/relationships/image" Target="../media/image583.svg"/><Relationship Id="rId68" Type="http://schemas.openxmlformats.org/officeDocument/2006/relationships/image" Target="../media/image588.png"/><Relationship Id="rId84" Type="http://schemas.openxmlformats.org/officeDocument/2006/relationships/image" Target="../media/image604.png"/><Relationship Id="rId89" Type="http://schemas.openxmlformats.org/officeDocument/2006/relationships/image" Target="../media/image609.svg"/><Relationship Id="rId112" Type="http://schemas.openxmlformats.org/officeDocument/2006/relationships/image" Target="../media/image632.png"/><Relationship Id="rId16" Type="http://schemas.openxmlformats.org/officeDocument/2006/relationships/image" Target="../media/image536.png"/><Relationship Id="rId107" Type="http://schemas.openxmlformats.org/officeDocument/2006/relationships/image" Target="../media/image627.svg"/><Relationship Id="rId11" Type="http://schemas.openxmlformats.org/officeDocument/2006/relationships/image" Target="../media/image531.svg"/><Relationship Id="rId32" Type="http://schemas.openxmlformats.org/officeDocument/2006/relationships/image" Target="../media/image552.png"/><Relationship Id="rId37" Type="http://schemas.openxmlformats.org/officeDocument/2006/relationships/image" Target="../media/image557.svg"/><Relationship Id="rId53" Type="http://schemas.openxmlformats.org/officeDocument/2006/relationships/image" Target="../media/image573.svg"/><Relationship Id="rId58" Type="http://schemas.openxmlformats.org/officeDocument/2006/relationships/image" Target="../media/image578.png"/><Relationship Id="rId74" Type="http://schemas.openxmlformats.org/officeDocument/2006/relationships/image" Target="../media/image594.png"/><Relationship Id="rId79" Type="http://schemas.openxmlformats.org/officeDocument/2006/relationships/image" Target="../media/image599.svg"/><Relationship Id="rId102" Type="http://schemas.openxmlformats.org/officeDocument/2006/relationships/image" Target="../media/image622.png"/><Relationship Id="rId5" Type="http://schemas.openxmlformats.org/officeDocument/2006/relationships/image" Target="../media/image525.svg"/><Relationship Id="rId90" Type="http://schemas.openxmlformats.org/officeDocument/2006/relationships/image" Target="../media/image610.png"/><Relationship Id="rId95" Type="http://schemas.openxmlformats.org/officeDocument/2006/relationships/image" Target="../media/image615.svg"/><Relationship Id="rId22" Type="http://schemas.openxmlformats.org/officeDocument/2006/relationships/image" Target="../media/image542.png"/><Relationship Id="rId27" Type="http://schemas.openxmlformats.org/officeDocument/2006/relationships/image" Target="../media/image547.svg"/><Relationship Id="rId43" Type="http://schemas.openxmlformats.org/officeDocument/2006/relationships/image" Target="../media/image563.svg"/><Relationship Id="rId48" Type="http://schemas.openxmlformats.org/officeDocument/2006/relationships/image" Target="../media/image568.png"/><Relationship Id="rId64" Type="http://schemas.openxmlformats.org/officeDocument/2006/relationships/image" Target="../media/image584.png"/><Relationship Id="rId69" Type="http://schemas.openxmlformats.org/officeDocument/2006/relationships/image" Target="../media/image589.svg"/><Relationship Id="rId113" Type="http://schemas.openxmlformats.org/officeDocument/2006/relationships/image" Target="../media/image633.svg"/><Relationship Id="rId118" Type="http://schemas.openxmlformats.org/officeDocument/2006/relationships/image" Target="../media/image638.png"/><Relationship Id="rId80" Type="http://schemas.openxmlformats.org/officeDocument/2006/relationships/image" Target="../media/image600.png"/><Relationship Id="rId85" Type="http://schemas.openxmlformats.org/officeDocument/2006/relationships/image" Target="../media/image605.svg"/><Relationship Id="rId12" Type="http://schemas.openxmlformats.org/officeDocument/2006/relationships/image" Target="../media/image532.png"/><Relationship Id="rId17" Type="http://schemas.openxmlformats.org/officeDocument/2006/relationships/image" Target="../media/image537.svg"/><Relationship Id="rId33" Type="http://schemas.openxmlformats.org/officeDocument/2006/relationships/image" Target="../media/image553.svg"/><Relationship Id="rId38" Type="http://schemas.openxmlformats.org/officeDocument/2006/relationships/image" Target="../media/image558.png"/><Relationship Id="rId59" Type="http://schemas.openxmlformats.org/officeDocument/2006/relationships/image" Target="../media/image579.svg"/><Relationship Id="rId103" Type="http://schemas.openxmlformats.org/officeDocument/2006/relationships/image" Target="../media/image623.svg"/><Relationship Id="rId108" Type="http://schemas.openxmlformats.org/officeDocument/2006/relationships/image" Target="../media/image628.png"/><Relationship Id="rId54" Type="http://schemas.openxmlformats.org/officeDocument/2006/relationships/image" Target="../media/image574.png"/><Relationship Id="rId70" Type="http://schemas.openxmlformats.org/officeDocument/2006/relationships/image" Target="../media/image590.png"/><Relationship Id="rId75" Type="http://schemas.openxmlformats.org/officeDocument/2006/relationships/image" Target="../media/image595.svg"/><Relationship Id="rId91" Type="http://schemas.openxmlformats.org/officeDocument/2006/relationships/image" Target="../media/image611.svg"/><Relationship Id="rId96" Type="http://schemas.openxmlformats.org/officeDocument/2006/relationships/image" Target="../media/image616.png"/><Relationship Id="rId1" Type="http://schemas.openxmlformats.org/officeDocument/2006/relationships/slideLayout" Target="../slideLayouts/slideLayout37.xml"/><Relationship Id="rId6" Type="http://schemas.openxmlformats.org/officeDocument/2006/relationships/image" Target="../media/image526.png"/><Relationship Id="rId23" Type="http://schemas.openxmlformats.org/officeDocument/2006/relationships/image" Target="../media/image543.svg"/><Relationship Id="rId28" Type="http://schemas.openxmlformats.org/officeDocument/2006/relationships/image" Target="../media/image548.png"/><Relationship Id="rId49" Type="http://schemas.openxmlformats.org/officeDocument/2006/relationships/image" Target="../media/image569.svg"/><Relationship Id="rId114" Type="http://schemas.openxmlformats.org/officeDocument/2006/relationships/image" Target="../media/image634.png"/><Relationship Id="rId119" Type="http://schemas.openxmlformats.org/officeDocument/2006/relationships/image" Target="../media/image639.svg"/><Relationship Id="rId44" Type="http://schemas.openxmlformats.org/officeDocument/2006/relationships/image" Target="../media/image564.png"/><Relationship Id="rId60" Type="http://schemas.openxmlformats.org/officeDocument/2006/relationships/image" Target="../media/image580.png"/><Relationship Id="rId65" Type="http://schemas.openxmlformats.org/officeDocument/2006/relationships/image" Target="../media/image585.svg"/><Relationship Id="rId81" Type="http://schemas.openxmlformats.org/officeDocument/2006/relationships/image" Target="../media/image601.svg"/><Relationship Id="rId86" Type="http://schemas.openxmlformats.org/officeDocument/2006/relationships/image" Target="../media/image606.png"/><Relationship Id="rId4" Type="http://schemas.openxmlformats.org/officeDocument/2006/relationships/image" Target="../media/image524.png"/><Relationship Id="rId9" Type="http://schemas.openxmlformats.org/officeDocument/2006/relationships/image" Target="../media/image529.svg"/><Relationship Id="rId13" Type="http://schemas.openxmlformats.org/officeDocument/2006/relationships/image" Target="../media/image533.svg"/><Relationship Id="rId18" Type="http://schemas.openxmlformats.org/officeDocument/2006/relationships/image" Target="../media/image538.png"/><Relationship Id="rId39" Type="http://schemas.openxmlformats.org/officeDocument/2006/relationships/image" Target="../media/image559.svg"/><Relationship Id="rId109" Type="http://schemas.openxmlformats.org/officeDocument/2006/relationships/image" Target="../media/image629.svg"/><Relationship Id="rId34" Type="http://schemas.openxmlformats.org/officeDocument/2006/relationships/image" Target="../media/image554.png"/><Relationship Id="rId50" Type="http://schemas.openxmlformats.org/officeDocument/2006/relationships/image" Target="../media/image570.png"/><Relationship Id="rId55" Type="http://schemas.openxmlformats.org/officeDocument/2006/relationships/image" Target="../media/image575.svg"/><Relationship Id="rId76" Type="http://schemas.openxmlformats.org/officeDocument/2006/relationships/image" Target="../media/image596.png"/><Relationship Id="rId97" Type="http://schemas.openxmlformats.org/officeDocument/2006/relationships/image" Target="../media/image617.svg"/><Relationship Id="rId104" Type="http://schemas.openxmlformats.org/officeDocument/2006/relationships/image" Target="../media/image624.png"/><Relationship Id="rId120" Type="http://schemas.openxmlformats.org/officeDocument/2006/relationships/image" Target="../media/image640.png"/><Relationship Id="rId7" Type="http://schemas.openxmlformats.org/officeDocument/2006/relationships/image" Target="../media/image527.svg"/><Relationship Id="rId71" Type="http://schemas.openxmlformats.org/officeDocument/2006/relationships/image" Target="../media/image591.svg"/><Relationship Id="rId92" Type="http://schemas.openxmlformats.org/officeDocument/2006/relationships/image" Target="../media/image612.png"/><Relationship Id="rId2" Type="http://schemas.openxmlformats.org/officeDocument/2006/relationships/image" Target="../media/image522.png"/><Relationship Id="rId29" Type="http://schemas.openxmlformats.org/officeDocument/2006/relationships/image" Target="../media/image549.svg"/><Relationship Id="rId24" Type="http://schemas.openxmlformats.org/officeDocument/2006/relationships/image" Target="../media/image544.png"/><Relationship Id="rId40" Type="http://schemas.openxmlformats.org/officeDocument/2006/relationships/image" Target="../media/image560.png"/><Relationship Id="rId45" Type="http://schemas.openxmlformats.org/officeDocument/2006/relationships/image" Target="../media/image565.svg"/><Relationship Id="rId66" Type="http://schemas.openxmlformats.org/officeDocument/2006/relationships/image" Target="../media/image586.png"/><Relationship Id="rId87" Type="http://schemas.openxmlformats.org/officeDocument/2006/relationships/image" Target="../media/image607.svg"/><Relationship Id="rId110" Type="http://schemas.openxmlformats.org/officeDocument/2006/relationships/image" Target="../media/image630.png"/><Relationship Id="rId115" Type="http://schemas.openxmlformats.org/officeDocument/2006/relationships/image" Target="../media/image635.svg"/><Relationship Id="rId61" Type="http://schemas.openxmlformats.org/officeDocument/2006/relationships/image" Target="../media/image581.svg"/><Relationship Id="rId82" Type="http://schemas.openxmlformats.org/officeDocument/2006/relationships/image" Target="../media/image602.png"/><Relationship Id="rId19" Type="http://schemas.openxmlformats.org/officeDocument/2006/relationships/image" Target="../media/image539.svg"/><Relationship Id="rId14" Type="http://schemas.openxmlformats.org/officeDocument/2006/relationships/image" Target="../media/image534.png"/><Relationship Id="rId30" Type="http://schemas.openxmlformats.org/officeDocument/2006/relationships/image" Target="../media/image550.png"/><Relationship Id="rId35" Type="http://schemas.openxmlformats.org/officeDocument/2006/relationships/image" Target="../media/image555.svg"/><Relationship Id="rId56" Type="http://schemas.openxmlformats.org/officeDocument/2006/relationships/image" Target="../media/image576.png"/><Relationship Id="rId77" Type="http://schemas.openxmlformats.org/officeDocument/2006/relationships/image" Target="../media/image597.svg"/><Relationship Id="rId100" Type="http://schemas.openxmlformats.org/officeDocument/2006/relationships/image" Target="../media/image620.png"/><Relationship Id="rId105" Type="http://schemas.openxmlformats.org/officeDocument/2006/relationships/image" Target="../media/image625.svg"/><Relationship Id="rId8" Type="http://schemas.openxmlformats.org/officeDocument/2006/relationships/image" Target="../media/image528.png"/><Relationship Id="rId51" Type="http://schemas.openxmlformats.org/officeDocument/2006/relationships/image" Target="../media/image571.svg"/><Relationship Id="rId72" Type="http://schemas.openxmlformats.org/officeDocument/2006/relationships/image" Target="../media/image592.png"/><Relationship Id="rId93" Type="http://schemas.openxmlformats.org/officeDocument/2006/relationships/image" Target="../media/image613.svg"/><Relationship Id="rId98" Type="http://schemas.openxmlformats.org/officeDocument/2006/relationships/image" Target="../media/image618.png"/><Relationship Id="rId121" Type="http://schemas.openxmlformats.org/officeDocument/2006/relationships/image" Target="../media/image641.svg"/><Relationship Id="rId3" Type="http://schemas.openxmlformats.org/officeDocument/2006/relationships/image" Target="../media/image523.svg"/><Relationship Id="rId25" Type="http://schemas.openxmlformats.org/officeDocument/2006/relationships/image" Target="../media/image545.svg"/><Relationship Id="rId46" Type="http://schemas.openxmlformats.org/officeDocument/2006/relationships/image" Target="../media/image566.png"/><Relationship Id="rId67" Type="http://schemas.openxmlformats.org/officeDocument/2006/relationships/image" Target="../media/image587.svg"/><Relationship Id="rId116" Type="http://schemas.openxmlformats.org/officeDocument/2006/relationships/image" Target="../media/image636.png"/><Relationship Id="rId20" Type="http://schemas.openxmlformats.org/officeDocument/2006/relationships/image" Target="../media/image540.png"/><Relationship Id="rId41" Type="http://schemas.openxmlformats.org/officeDocument/2006/relationships/image" Target="../media/image561.svg"/><Relationship Id="rId62" Type="http://schemas.openxmlformats.org/officeDocument/2006/relationships/image" Target="../media/image582.png"/><Relationship Id="rId83" Type="http://schemas.openxmlformats.org/officeDocument/2006/relationships/image" Target="../media/image603.svg"/><Relationship Id="rId88" Type="http://schemas.openxmlformats.org/officeDocument/2006/relationships/image" Target="../media/image608.png"/><Relationship Id="rId111" Type="http://schemas.openxmlformats.org/officeDocument/2006/relationships/image" Target="../media/image631.svg"/><Relationship Id="rId15" Type="http://schemas.openxmlformats.org/officeDocument/2006/relationships/image" Target="../media/image535.svg"/><Relationship Id="rId36" Type="http://schemas.openxmlformats.org/officeDocument/2006/relationships/image" Target="../media/image556.png"/><Relationship Id="rId57" Type="http://schemas.openxmlformats.org/officeDocument/2006/relationships/image" Target="../media/image577.svg"/><Relationship Id="rId106" Type="http://schemas.openxmlformats.org/officeDocument/2006/relationships/image" Target="../media/image626.png"/><Relationship Id="rId10" Type="http://schemas.openxmlformats.org/officeDocument/2006/relationships/image" Target="../media/image530.png"/><Relationship Id="rId31" Type="http://schemas.openxmlformats.org/officeDocument/2006/relationships/image" Target="../media/image551.svg"/><Relationship Id="rId52" Type="http://schemas.openxmlformats.org/officeDocument/2006/relationships/image" Target="../media/image572.png"/><Relationship Id="rId73" Type="http://schemas.openxmlformats.org/officeDocument/2006/relationships/image" Target="../media/image593.svg"/><Relationship Id="rId78" Type="http://schemas.openxmlformats.org/officeDocument/2006/relationships/image" Target="../media/image598.png"/><Relationship Id="rId94" Type="http://schemas.openxmlformats.org/officeDocument/2006/relationships/image" Target="../media/image614.png"/><Relationship Id="rId99" Type="http://schemas.openxmlformats.org/officeDocument/2006/relationships/image" Target="../media/image619.svg"/><Relationship Id="rId101" Type="http://schemas.openxmlformats.org/officeDocument/2006/relationships/image" Target="../media/image621.svg"/></Relationships>
</file>

<file path=ppt/slides/_rels/slide82.xml.rels><?xml version="1.0" encoding="UTF-8" standalone="yes"?>
<Relationships xmlns="http://schemas.openxmlformats.org/package/2006/relationships"><Relationship Id="rId26" Type="http://schemas.openxmlformats.org/officeDocument/2006/relationships/image" Target="../media/image666.png"/><Relationship Id="rId21" Type="http://schemas.openxmlformats.org/officeDocument/2006/relationships/image" Target="../media/image661.svg"/><Relationship Id="rId42" Type="http://schemas.openxmlformats.org/officeDocument/2006/relationships/image" Target="../media/image682.png"/><Relationship Id="rId47" Type="http://schemas.openxmlformats.org/officeDocument/2006/relationships/image" Target="../media/image687.svg"/><Relationship Id="rId63" Type="http://schemas.openxmlformats.org/officeDocument/2006/relationships/image" Target="../media/image703.svg"/><Relationship Id="rId68" Type="http://schemas.openxmlformats.org/officeDocument/2006/relationships/image" Target="../media/image708.png"/><Relationship Id="rId84" Type="http://schemas.openxmlformats.org/officeDocument/2006/relationships/image" Target="../media/image724.png"/><Relationship Id="rId89" Type="http://schemas.openxmlformats.org/officeDocument/2006/relationships/image" Target="../media/image729.svg"/><Relationship Id="rId112" Type="http://schemas.openxmlformats.org/officeDocument/2006/relationships/image" Target="../media/image752.png"/><Relationship Id="rId16" Type="http://schemas.openxmlformats.org/officeDocument/2006/relationships/image" Target="../media/image656.png"/><Relationship Id="rId107" Type="http://schemas.openxmlformats.org/officeDocument/2006/relationships/image" Target="../media/image747.svg"/><Relationship Id="rId11" Type="http://schemas.openxmlformats.org/officeDocument/2006/relationships/image" Target="../media/image651.svg"/><Relationship Id="rId32" Type="http://schemas.openxmlformats.org/officeDocument/2006/relationships/image" Target="../media/image672.png"/><Relationship Id="rId37" Type="http://schemas.openxmlformats.org/officeDocument/2006/relationships/image" Target="../media/image677.svg"/><Relationship Id="rId53" Type="http://schemas.openxmlformats.org/officeDocument/2006/relationships/image" Target="../media/image693.svg"/><Relationship Id="rId58" Type="http://schemas.openxmlformats.org/officeDocument/2006/relationships/image" Target="../media/image698.png"/><Relationship Id="rId74" Type="http://schemas.openxmlformats.org/officeDocument/2006/relationships/image" Target="../media/image714.png"/><Relationship Id="rId79" Type="http://schemas.openxmlformats.org/officeDocument/2006/relationships/image" Target="../media/image719.svg"/><Relationship Id="rId102" Type="http://schemas.openxmlformats.org/officeDocument/2006/relationships/image" Target="../media/image742.png"/><Relationship Id="rId5" Type="http://schemas.openxmlformats.org/officeDocument/2006/relationships/image" Target="../media/image645.svg"/><Relationship Id="rId90" Type="http://schemas.openxmlformats.org/officeDocument/2006/relationships/image" Target="../media/image730.png"/><Relationship Id="rId95" Type="http://schemas.openxmlformats.org/officeDocument/2006/relationships/image" Target="../media/image735.svg"/><Relationship Id="rId22" Type="http://schemas.openxmlformats.org/officeDocument/2006/relationships/image" Target="../media/image662.png"/><Relationship Id="rId27" Type="http://schemas.openxmlformats.org/officeDocument/2006/relationships/image" Target="../media/image667.svg"/><Relationship Id="rId43" Type="http://schemas.openxmlformats.org/officeDocument/2006/relationships/image" Target="../media/image683.svg"/><Relationship Id="rId48" Type="http://schemas.openxmlformats.org/officeDocument/2006/relationships/image" Target="../media/image688.png"/><Relationship Id="rId64" Type="http://schemas.openxmlformats.org/officeDocument/2006/relationships/image" Target="../media/image704.png"/><Relationship Id="rId69" Type="http://schemas.openxmlformats.org/officeDocument/2006/relationships/image" Target="../media/image709.svg"/><Relationship Id="rId113" Type="http://schemas.openxmlformats.org/officeDocument/2006/relationships/image" Target="../media/image753.svg"/><Relationship Id="rId80" Type="http://schemas.openxmlformats.org/officeDocument/2006/relationships/image" Target="../media/image720.png"/><Relationship Id="rId85" Type="http://schemas.openxmlformats.org/officeDocument/2006/relationships/image" Target="../media/image725.svg"/><Relationship Id="rId12" Type="http://schemas.openxmlformats.org/officeDocument/2006/relationships/image" Target="../media/image652.png"/><Relationship Id="rId17" Type="http://schemas.openxmlformats.org/officeDocument/2006/relationships/image" Target="../media/image657.svg"/><Relationship Id="rId33" Type="http://schemas.openxmlformats.org/officeDocument/2006/relationships/image" Target="../media/image673.svg"/><Relationship Id="rId38" Type="http://schemas.openxmlformats.org/officeDocument/2006/relationships/image" Target="../media/image678.png"/><Relationship Id="rId59" Type="http://schemas.openxmlformats.org/officeDocument/2006/relationships/image" Target="../media/image699.svg"/><Relationship Id="rId103" Type="http://schemas.openxmlformats.org/officeDocument/2006/relationships/image" Target="../media/image743.svg"/><Relationship Id="rId108" Type="http://schemas.openxmlformats.org/officeDocument/2006/relationships/image" Target="../media/image748.png"/><Relationship Id="rId54" Type="http://schemas.openxmlformats.org/officeDocument/2006/relationships/image" Target="../media/image694.png"/><Relationship Id="rId70" Type="http://schemas.openxmlformats.org/officeDocument/2006/relationships/image" Target="../media/image710.png"/><Relationship Id="rId75" Type="http://schemas.openxmlformats.org/officeDocument/2006/relationships/image" Target="../media/image715.svg"/><Relationship Id="rId91" Type="http://schemas.openxmlformats.org/officeDocument/2006/relationships/image" Target="../media/image731.svg"/><Relationship Id="rId96" Type="http://schemas.openxmlformats.org/officeDocument/2006/relationships/image" Target="../media/image736.png"/><Relationship Id="rId1" Type="http://schemas.openxmlformats.org/officeDocument/2006/relationships/slideLayout" Target="../slideLayouts/slideLayout37.xml"/><Relationship Id="rId6" Type="http://schemas.openxmlformats.org/officeDocument/2006/relationships/image" Target="../media/image646.png"/><Relationship Id="rId15" Type="http://schemas.openxmlformats.org/officeDocument/2006/relationships/image" Target="../media/image655.svg"/><Relationship Id="rId23" Type="http://schemas.openxmlformats.org/officeDocument/2006/relationships/image" Target="../media/image663.svg"/><Relationship Id="rId28" Type="http://schemas.openxmlformats.org/officeDocument/2006/relationships/image" Target="../media/image668.png"/><Relationship Id="rId36" Type="http://schemas.openxmlformats.org/officeDocument/2006/relationships/image" Target="../media/image676.png"/><Relationship Id="rId49" Type="http://schemas.openxmlformats.org/officeDocument/2006/relationships/image" Target="../media/image689.svg"/><Relationship Id="rId57" Type="http://schemas.openxmlformats.org/officeDocument/2006/relationships/image" Target="../media/image697.svg"/><Relationship Id="rId106" Type="http://schemas.openxmlformats.org/officeDocument/2006/relationships/image" Target="../media/image746.png"/><Relationship Id="rId114" Type="http://schemas.openxmlformats.org/officeDocument/2006/relationships/image" Target="../media/image754.png"/><Relationship Id="rId10" Type="http://schemas.openxmlformats.org/officeDocument/2006/relationships/image" Target="../media/image650.png"/><Relationship Id="rId31" Type="http://schemas.openxmlformats.org/officeDocument/2006/relationships/image" Target="../media/image671.svg"/><Relationship Id="rId44" Type="http://schemas.openxmlformats.org/officeDocument/2006/relationships/image" Target="../media/image684.png"/><Relationship Id="rId52" Type="http://schemas.openxmlformats.org/officeDocument/2006/relationships/image" Target="../media/image692.png"/><Relationship Id="rId60" Type="http://schemas.openxmlformats.org/officeDocument/2006/relationships/image" Target="../media/image700.png"/><Relationship Id="rId65" Type="http://schemas.openxmlformats.org/officeDocument/2006/relationships/image" Target="../media/image705.svg"/><Relationship Id="rId73" Type="http://schemas.openxmlformats.org/officeDocument/2006/relationships/image" Target="../media/image713.svg"/><Relationship Id="rId78" Type="http://schemas.openxmlformats.org/officeDocument/2006/relationships/image" Target="../media/image718.png"/><Relationship Id="rId81" Type="http://schemas.openxmlformats.org/officeDocument/2006/relationships/image" Target="../media/image721.svg"/><Relationship Id="rId86" Type="http://schemas.openxmlformats.org/officeDocument/2006/relationships/image" Target="../media/image726.png"/><Relationship Id="rId94" Type="http://schemas.openxmlformats.org/officeDocument/2006/relationships/image" Target="../media/image734.png"/><Relationship Id="rId99" Type="http://schemas.openxmlformats.org/officeDocument/2006/relationships/image" Target="../media/image739.svg"/><Relationship Id="rId101" Type="http://schemas.openxmlformats.org/officeDocument/2006/relationships/image" Target="../media/image741.svg"/><Relationship Id="rId4" Type="http://schemas.openxmlformats.org/officeDocument/2006/relationships/image" Target="../media/image644.png"/><Relationship Id="rId9" Type="http://schemas.openxmlformats.org/officeDocument/2006/relationships/image" Target="../media/image649.svg"/><Relationship Id="rId13" Type="http://schemas.openxmlformats.org/officeDocument/2006/relationships/image" Target="../media/image653.svg"/><Relationship Id="rId18" Type="http://schemas.openxmlformats.org/officeDocument/2006/relationships/image" Target="../media/image658.png"/><Relationship Id="rId39" Type="http://schemas.openxmlformats.org/officeDocument/2006/relationships/image" Target="../media/image679.svg"/><Relationship Id="rId109" Type="http://schemas.openxmlformats.org/officeDocument/2006/relationships/image" Target="../media/image749.svg"/><Relationship Id="rId34" Type="http://schemas.openxmlformats.org/officeDocument/2006/relationships/image" Target="../media/image674.png"/><Relationship Id="rId50" Type="http://schemas.openxmlformats.org/officeDocument/2006/relationships/image" Target="../media/image690.png"/><Relationship Id="rId55" Type="http://schemas.openxmlformats.org/officeDocument/2006/relationships/image" Target="../media/image695.svg"/><Relationship Id="rId76" Type="http://schemas.openxmlformats.org/officeDocument/2006/relationships/image" Target="../media/image716.png"/><Relationship Id="rId97" Type="http://schemas.openxmlformats.org/officeDocument/2006/relationships/image" Target="../media/image737.svg"/><Relationship Id="rId104" Type="http://schemas.openxmlformats.org/officeDocument/2006/relationships/image" Target="../media/image744.png"/><Relationship Id="rId7" Type="http://schemas.openxmlformats.org/officeDocument/2006/relationships/image" Target="../media/image647.svg"/><Relationship Id="rId71" Type="http://schemas.openxmlformats.org/officeDocument/2006/relationships/image" Target="../media/image711.svg"/><Relationship Id="rId92" Type="http://schemas.openxmlformats.org/officeDocument/2006/relationships/image" Target="../media/image732.png"/><Relationship Id="rId2" Type="http://schemas.openxmlformats.org/officeDocument/2006/relationships/image" Target="../media/image642.png"/><Relationship Id="rId29" Type="http://schemas.openxmlformats.org/officeDocument/2006/relationships/image" Target="../media/image669.svg"/><Relationship Id="rId24" Type="http://schemas.openxmlformats.org/officeDocument/2006/relationships/image" Target="../media/image664.png"/><Relationship Id="rId40" Type="http://schemas.openxmlformats.org/officeDocument/2006/relationships/image" Target="../media/image680.png"/><Relationship Id="rId45" Type="http://schemas.openxmlformats.org/officeDocument/2006/relationships/image" Target="../media/image685.svg"/><Relationship Id="rId66" Type="http://schemas.openxmlformats.org/officeDocument/2006/relationships/image" Target="../media/image706.png"/><Relationship Id="rId87" Type="http://schemas.openxmlformats.org/officeDocument/2006/relationships/image" Target="../media/image727.svg"/><Relationship Id="rId110" Type="http://schemas.openxmlformats.org/officeDocument/2006/relationships/image" Target="../media/image750.png"/><Relationship Id="rId115" Type="http://schemas.openxmlformats.org/officeDocument/2006/relationships/image" Target="../media/image755.svg"/><Relationship Id="rId61" Type="http://schemas.openxmlformats.org/officeDocument/2006/relationships/image" Target="../media/image701.svg"/><Relationship Id="rId82" Type="http://schemas.openxmlformats.org/officeDocument/2006/relationships/image" Target="../media/image722.png"/><Relationship Id="rId19" Type="http://schemas.openxmlformats.org/officeDocument/2006/relationships/image" Target="../media/image659.svg"/><Relationship Id="rId14" Type="http://schemas.openxmlformats.org/officeDocument/2006/relationships/image" Target="../media/image654.png"/><Relationship Id="rId30" Type="http://schemas.openxmlformats.org/officeDocument/2006/relationships/image" Target="../media/image670.png"/><Relationship Id="rId35" Type="http://schemas.openxmlformats.org/officeDocument/2006/relationships/image" Target="../media/image675.svg"/><Relationship Id="rId56" Type="http://schemas.openxmlformats.org/officeDocument/2006/relationships/image" Target="../media/image696.png"/><Relationship Id="rId77" Type="http://schemas.openxmlformats.org/officeDocument/2006/relationships/image" Target="../media/image717.svg"/><Relationship Id="rId100" Type="http://schemas.openxmlformats.org/officeDocument/2006/relationships/image" Target="../media/image740.png"/><Relationship Id="rId105" Type="http://schemas.openxmlformats.org/officeDocument/2006/relationships/image" Target="../media/image745.svg"/><Relationship Id="rId8" Type="http://schemas.openxmlformats.org/officeDocument/2006/relationships/image" Target="../media/image648.png"/><Relationship Id="rId51" Type="http://schemas.openxmlformats.org/officeDocument/2006/relationships/image" Target="../media/image691.svg"/><Relationship Id="rId72" Type="http://schemas.openxmlformats.org/officeDocument/2006/relationships/image" Target="../media/image712.png"/><Relationship Id="rId93" Type="http://schemas.openxmlformats.org/officeDocument/2006/relationships/image" Target="../media/image733.svg"/><Relationship Id="rId98" Type="http://schemas.openxmlformats.org/officeDocument/2006/relationships/image" Target="../media/image738.png"/><Relationship Id="rId3" Type="http://schemas.openxmlformats.org/officeDocument/2006/relationships/image" Target="../media/image643.svg"/><Relationship Id="rId25" Type="http://schemas.openxmlformats.org/officeDocument/2006/relationships/image" Target="../media/image665.svg"/><Relationship Id="rId46" Type="http://schemas.openxmlformats.org/officeDocument/2006/relationships/image" Target="../media/image686.png"/><Relationship Id="rId67" Type="http://schemas.openxmlformats.org/officeDocument/2006/relationships/image" Target="../media/image707.svg"/><Relationship Id="rId20" Type="http://schemas.openxmlformats.org/officeDocument/2006/relationships/image" Target="../media/image660.png"/><Relationship Id="rId41" Type="http://schemas.openxmlformats.org/officeDocument/2006/relationships/image" Target="../media/image681.svg"/><Relationship Id="rId62" Type="http://schemas.openxmlformats.org/officeDocument/2006/relationships/image" Target="../media/image702.png"/><Relationship Id="rId83" Type="http://schemas.openxmlformats.org/officeDocument/2006/relationships/image" Target="../media/image723.svg"/><Relationship Id="rId88" Type="http://schemas.openxmlformats.org/officeDocument/2006/relationships/image" Target="../media/image728.png"/><Relationship Id="rId111" Type="http://schemas.openxmlformats.org/officeDocument/2006/relationships/image" Target="../media/image75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766016F-FDB5-085C-3C04-8139A07FF358}"/>
              </a:ext>
            </a:extLst>
          </p:cNvPr>
          <p:cNvSpPr>
            <a:spLocks noGrp="1"/>
          </p:cNvSpPr>
          <p:nvPr>
            <p:ph type="title"/>
          </p:nvPr>
        </p:nvSpPr>
        <p:spPr/>
        <p:txBody>
          <a:bodyPr/>
          <a:lstStyle/>
          <a:p>
            <a:r>
              <a:rPr lang="en-GB" noProof="0"/>
              <a:t>Heading with a maximum of two lines, bold, 40 pt</a:t>
            </a:r>
          </a:p>
        </p:txBody>
      </p:sp>
      <p:sp>
        <p:nvSpPr>
          <p:cNvPr id="9" name="Text Placeholder 8">
            <a:extLst>
              <a:ext uri="{FF2B5EF4-FFF2-40B4-BE49-F238E27FC236}">
                <a16:creationId xmlns:a16="http://schemas.microsoft.com/office/drawing/2014/main" id="{B7446CE5-EE97-1FCF-B555-793AC72CC00C}"/>
              </a:ext>
            </a:extLst>
          </p:cNvPr>
          <p:cNvSpPr>
            <a:spLocks noGrp="1"/>
          </p:cNvSpPr>
          <p:nvPr>
            <p:ph type="body" sz="quarter" idx="14"/>
          </p:nvPr>
        </p:nvSpPr>
        <p:spPr/>
        <p:txBody>
          <a:bodyPr/>
          <a:lstStyle/>
          <a:p>
            <a:r>
              <a:rPr lang="en-GB" noProof="0"/>
              <a:t>Corporate Division, regular, 16 pt</a:t>
            </a:r>
          </a:p>
        </p:txBody>
      </p:sp>
      <p:sp>
        <p:nvSpPr>
          <p:cNvPr id="7" name="Text Placeholder 6">
            <a:extLst>
              <a:ext uri="{FF2B5EF4-FFF2-40B4-BE49-F238E27FC236}">
                <a16:creationId xmlns:a16="http://schemas.microsoft.com/office/drawing/2014/main" id="{88F73E47-B134-8B66-B650-138375807686}"/>
              </a:ext>
            </a:extLst>
          </p:cNvPr>
          <p:cNvSpPr>
            <a:spLocks noGrp="1"/>
          </p:cNvSpPr>
          <p:nvPr>
            <p:ph type="body" sz="quarter" idx="10"/>
          </p:nvPr>
        </p:nvSpPr>
        <p:spPr/>
        <p:txBody>
          <a:bodyPr/>
          <a:lstStyle/>
          <a:p>
            <a:r>
              <a:rPr lang="en-GB" noProof="0"/>
              <a:t>Subline, regular, 20 pt</a:t>
            </a:r>
          </a:p>
        </p:txBody>
      </p:sp>
      <p:sp>
        <p:nvSpPr>
          <p:cNvPr id="8" name="Text Placeholder 7">
            <a:extLst>
              <a:ext uri="{FF2B5EF4-FFF2-40B4-BE49-F238E27FC236}">
                <a16:creationId xmlns:a16="http://schemas.microsoft.com/office/drawing/2014/main" id="{1DAAD001-E311-8DCB-4726-A4C447DF2B13}"/>
              </a:ext>
            </a:extLst>
          </p:cNvPr>
          <p:cNvSpPr>
            <a:spLocks noGrp="1"/>
          </p:cNvSpPr>
          <p:nvPr>
            <p:ph type="body" sz="quarter" idx="13"/>
          </p:nvPr>
        </p:nvSpPr>
        <p:spPr/>
        <p:txBody>
          <a:bodyPr/>
          <a:lstStyle/>
          <a:p>
            <a:r>
              <a:rPr lang="en-GB" noProof="0"/>
              <a:t>Date, Location, Speaker Name, regular, 12 pt</a:t>
            </a:r>
          </a:p>
        </p:txBody>
      </p:sp>
    </p:spTree>
    <p:extLst>
      <p:ext uri="{BB962C8B-B14F-4D97-AF65-F5344CB8AC3E}">
        <p14:creationId xmlns:p14="http://schemas.microsoft.com/office/powerpoint/2010/main" val="34565883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04CF094-78B9-C616-CBB9-0AAC6AB0A390}"/>
              </a:ext>
            </a:extLst>
          </p:cNvPr>
          <p:cNvSpPr>
            <a:spLocks noGrp="1"/>
          </p:cNvSpPr>
          <p:nvPr>
            <p:ph type="title"/>
          </p:nvPr>
        </p:nvSpPr>
        <p:spPr/>
        <p:txBody>
          <a:bodyPr/>
          <a:lstStyle/>
          <a:p>
            <a:r>
              <a:rPr lang="en-GB" dirty="0"/>
              <a:t>Slide title, bold, 19 to 24 pt </a:t>
            </a:r>
            <a:br>
              <a:rPr lang="en-GB" dirty="0"/>
            </a:br>
            <a:r>
              <a:rPr lang="en-GB" b="0" dirty="0"/>
              <a:t>with one content element</a:t>
            </a:r>
            <a:endParaRPr lang="en-GB"/>
          </a:p>
        </p:txBody>
      </p:sp>
      <p:sp>
        <p:nvSpPr>
          <p:cNvPr id="7" name="Content Placeholder 6">
            <a:extLst>
              <a:ext uri="{FF2B5EF4-FFF2-40B4-BE49-F238E27FC236}">
                <a16:creationId xmlns:a16="http://schemas.microsoft.com/office/drawing/2014/main" id="{E340E448-3B15-9F23-BD57-E1CA8147F774}"/>
              </a:ext>
            </a:extLst>
          </p:cNvPr>
          <p:cNvSpPr>
            <a:spLocks noGrp="1"/>
          </p:cNvSpPr>
          <p:nvPr>
            <p:ph sz="quarter" idx="10"/>
          </p:nvPr>
        </p:nvSpPr>
        <p:spPr/>
        <p:txBody>
          <a:bodyPr/>
          <a:lstStyle/>
          <a:p>
            <a:endParaRPr lang="en-GB"/>
          </a:p>
        </p:txBody>
      </p:sp>
      <p:sp>
        <p:nvSpPr>
          <p:cNvPr id="3" name="Fußzeilenplatzhalter 2">
            <a:extLst>
              <a:ext uri="{FF2B5EF4-FFF2-40B4-BE49-F238E27FC236}">
                <a16:creationId xmlns:a16="http://schemas.microsoft.com/office/drawing/2014/main" id="{DC246148-953E-7ECF-471C-1AB2B75E6587}"/>
              </a:ext>
              <a:ext uri="{C183D7F6-B498-43B3-948B-1728B52AA6E4}">
                <adec:decorative xmlns:adec="http://schemas.microsoft.com/office/drawing/2017/decorative" val="1"/>
              </a:ext>
            </a:extLst>
          </p:cNvPr>
          <p:cNvSpPr>
            <a:spLocks noGrp="1"/>
          </p:cNvSpPr>
          <p:nvPr>
            <p:ph type="ftr" sz="quarter" idx="12"/>
          </p:nvPr>
        </p:nvSpPr>
        <p:spPr/>
        <p:txBody>
          <a:bodyPr/>
          <a:lstStyle/>
          <a:p>
            <a:pPr algn="l">
              <a:lnSpc>
                <a:spcPts val="1067"/>
              </a:lnSpc>
            </a:pPr>
            <a:r>
              <a:rPr lang="en-GB"/>
              <a:t>Date, Location, Speaker name, Name of Event</a:t>
            </a:r>
          </a:p>
        </p:txBody>
      </p:sp>
      <p:sp>
        <p:nvSpPr>
          <p:cNvPr id="2" name="Slide Number Placeholder 1">
            <a:extLst>
              <a:ext uri="{FF2B5EF4-FFF2-40B4-BE49-F238E27FC236}">
                <a16:creationId xmlns:a16="http://schemas.microsoft.com/office/drawing/2014/main" id="{B3BFDC19-FF02-2B74-38D3-DDFDAB40FE65}"/>
              </a:ext>
              <a:ext uri="{C183D7F6-B498-43B3-948B-1728B52AA6E4}">
                <adec:decorative xmlns:adec="http://schemas.microsoft.com/office/drawing/2017/decorative" val="1"/>
              </a:ext>
            </a:extLst>
          </p:cNvPr>
          <p:cNvSpPr>
            <a:spLocks noGrp="1"/>
          </p:cNvSpPr>
          <p:nvPr>
            <p:ph type="sldNum" sz="quarter" idx="11"/>
          </p:nvPr>
        </p:nvSpPr>
        <p:spPr>
          <a:xfrm>
            <a:off x="11281088" y="6416675"/>
            <a:ext cx="468000" cy="144000"/>
          </a:xfrm>
        </p:spPr>
        <p:txBody>
          <a:bodyPr/>
          <a:lstStyle/>
          <a:p>
            <a:fld id="{D71DA9FD-6EF8-4CC5-AF9B-B6159B5B937C}" type="slidenum">
              <a:rPr lang="en-GB" noProof="1" smtClean="0"/>
              <a:pPr/>
              <a:t>2</a:t>
            </a:fld>
            <a:endParaRPr lang="en-GB" noProof="1"/>
          </a:p>
        </p:txBody>
      </p:sp>
    </p:spTree>
    <p:extLst>
      <p:ext uri="{BB962C8B-B14F-4D97-AF65-F5344CB8AC3E}">
        <p14:creationId xmlns:p14="http://schemas.microsoft.com/office/powerpoint/2010/main" val="2985309890"/>
      </p:ext>
    </p:extLst>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7BE4F-EA39-B664-0E20-F61E71F74C2C}"/>
              </a:ext>
            </a:extLst>
          </p:cNvPr>
          <p:cNvSpPr>
            <a:spLocks noGrp="1"/>
          </p:cNvSpPr>
          <p:nvPr>
            <p:ph type="title"/>
          </p:nvPr>
        </p:nvSpPr>
        <p:spPr/>
        <p:txBody>
          <a:bodyPr/>
          <a:lstStyle/>
          <a:p>
            <a:r>
              <a:rPr lang="en-GB" dirty="0">
                <a:solidFill>
                  <a:srgbClr val="1E2A78"/>
                </a:solidFill>
              </a:rPr>
              <a:t>Dedication shout-out</a:t>
            </a:r>
            <a:endParaRPr lang="en-US" dirty="0">
              <a:solidFill>
                <a:srgbClr val="1E2A78"/>
              </a:solidFill>
            </a:endParaRPr>
          </a:p>
        </p:txBody>
      </p:sp>
      <p:sp>
        <p:nvSpPr>
          <p:cNvPr id="3" name="Text Placeholder 2">
            <a:extLst>
              <a:ext uri="{FF2B5EF4-FFF2-40B4-BE49-F238E27FC236}">
                <a16:creationId xmlns:a16="http://schemas.microsoft.com/office/drawing/2014/main" id="{8DD87F9B-51A0-C7F3-CB64-57DA70B58F60}"/>
              </a:ext>
            </a:extLst>
          </p:cNvPr>
          <p:cNvSpPr>
            <a:spLocks noGrp="1"/>
          </p:cNvSpPr>
          <p:nvPr>
            <p:ph type="body" sz="quarter" idx="10"/>
          </p:nvPr>
        </p:nvSpPr>
        <p:spPr/>
        <p:txBody>
          <a:bodyPr/>
          <a:lstStyle/>
          <a:p>
            <a:r>
              <a:rPr lang="en-GB" dirty="0">
                <a:solidFill>
                  <a:srgbClr val="1E2A78"/>
                </a:solidFill>
              </a:rPr>
              <a:t>What’s one small act of dedication that moved </a:t>
            </a:r>
          </a:p>
          <a:p>
            <a:r>
              <a:rPr lang="en-GB" dirty="0">
                <a:solidFill>
                  <a:srgbClr val="1E2A78"/>
                </a:solidFill>
              </a:rPr>
              <a:t>things forward this week?</a:t>
            </a:r>
          </a:p>
          <a:p>
            <a:endParaRPr lang="en-US" dirty="0">
              <a:solidFill>
                <a:srgbClr val="1E2A78"/>
              </a:solidFill>
            </a:endParaRPr>
          </a:p>
        </p:txBody>
      </p:sp>
    </p:spTree>
    <p:extLst>
      <p:ext uri="{BB962C8B-B14F-4D97-AF65-F5344CB8AC3E}">
        <p14:creationId xmlns:p14="http://schemas.microsoft.com/office/powerpoint/2010/main" val="27134468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F1149F65-1A69-31BE-B3A5-17F6CC04EE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6CFCAA-5369-D0F9-B8D5-8A35FB0C9729}"/>
              </a:ext>
            </a:extLst>
          </p:cNvPr>
          <p:cNvSpPr>
            <a:spLocks noGrp="1"/>
          </p:cNvSpPr>
          <p:nvPr>
            <p:ph type="title"/>
          </p:nvPr>
        </p:nvSpPr>
        <p:spPr/>
        <p:txBody>
          <a:bodyPr/>
          <a:lstStyle/>
          <a:p>
            <a:r>
              <a:rPr lang="en-GB" noProof="0">
                <a:solidFill>
                  <a:srgbClr val="1E2A78"/>
                </a:solidFill>
              </a:rPr>
              <a:t>Dedication shout-out</a:t>
            </a:r>
            <a:br>
              <a:rPr lang="en-GB" noProof="0">
                <a:solidFill>
                  <a:srgbClr val="1E2A78"/>
                </a:solidFill>
              </a:rPr>
            </a:br>
            <a:r>
              <a:rPr lang="en-GB" b="0" noProof="0">
                <a:solidFill>
                  <a:srgbClr val="1E2A78"/>
                </a:solidFill>
              </a:rPr>
              <a:t>What’s one small act of dedication that moved things forward this week? </a:t>
            </a:r>
          </a:p>
        </p:txBody>
      </p:sp>
      <p:sp>
        <p:nvSpPr>
          <p:cNvPr id="11" name="Inhaltsplatzhalter 2">
            <a:extLst>
              <a:ext uri="{FF2B5EF4-FFF2-40B4-BE49-F238E27FC236}">
                <a16:creationId xmlns:a16="http://schemas.microsoft.com/office/drawing/2014/main" id="{9F2CE6E0-9323-9EB5-798D-3B81D6C419F1}"/>
              </a:ext>
            </a:extLst>
          </p:cNvPr>
          <p:cNvSpPr>
            <a:spLocks noGrp="1"/>
          </p:cNvSpPr>
          <p:nvPr>
            <p:ph sz="quarter" idx="10"/>
          </p:nvPr>
        </p:nvSpPr>
        <p:spPr>
          <a:xfrm>
            <a:off x="442800" y="1376775"/>
            <a:ext cx="6821600" cy="553998"/>
          </a:xfrm>
        </p:spPr>
        <p:txBody>
          <a:bodyPr wrap="square">
            <a:spAutoFit/>
          </a:bodyPr>
          <a:lstStyle/>
          <a:p>
            <a:r>
              <a:rPr lang="en-GB" sz="1200" noProof="0"/>
              <a:t>To help embed the bank’s purpose amongst colleagues, we are inviting teams across the bank to include a ‘dedication shout-out’ into regular meetings to recognise those acts of dedication that have moved things forward that week.</a:t>
            </a:r>
          </a:p>
        </p:txBody>
      </p:sp>
      <p:sp>
        <p:nvSpPr>
          <p:cNvPr id="9" name="Foliennummernplatzhalter 1">
            <a:extLst>
              <a:ext uri="{FF2B5EF4-FFF2-40B4-BE49-F238E27FC236}">
                <a16:creationId xmlns:a16="http://schemas.microsoft.com/office/drawing/2014/main" id="{580AACC2-34EF-008A-1992-35689962E877}"/>
              </a:ext>
              <a:ext uri="{C183D7F6-B498-43B3-948B-1728B52AA6E4}">
                <adec:decorative xmlns:adec="http://schemas.microsoft.com/office/drawing/2017/decorative" val="1"/>
              </a:ext>
            </a:extLst>
          </p:cNvPr>
          <p:cNvSpPr>
            <a:spLocks noGrp="1"/>
          </p:cNvSpPr>
          <p:nvPr>
            <p:ph type="sldNum" sz="quarter" idx="11"/>
          </p:nvPr>
        </p:nvSpPr>
        <p:spPr/>
        <p:txBody>
          <a:bodyPr/>
          <a:lstStyle/>
          <a:p>
            <a:fld id="{D71DA9FD-6EF8-4CC5-AF9B-B6159B5B937C}" type="slidenum">
              <a:rPr lang="en-GB" noProof="0" smtClean="0"/>
              <a:pPr/>
              <a:t>4</a:t>
            </a:fld>
            <a:endParaRPr lang="en-GB" noProof="0"/>
          </a:p>
        </p:txBody>
      </p:sp>
      <p:sp>
        <p:nvSpPr>
          <p:cNvPr id="10" name="Fußzeilenplatzhalter 2">
            <a:extLst>
              <a:ext uri="{FF2B5EF4-FFF2-40B4-BE49-F238E27FC236}">
                <a16:creationId xmlns:a16="http://schemas.microsoft.com/office/drawing/2014/main" id="{5B8F159B-7E72-1D1A-1F22-D51F92872E13}"/>
              </a:ext>
              <a:ext uri="{C183D7F6-B498-43B3-948B-1728B52AA6E4}">
                <adec:decorative xmlns:adec="http://schemas.microsoft.com/office/drawing/2017/decorative" val="1"/>
              </a:ext>
            </a:extLst>
          </p:cNvPr>
          <p:cNvSpPr>
            <a:spLocks noGrp="1"/>
          </p:cNvSpPr>
          <p:nvPr>
            <p:ph type="ftr" sz="quarter" idx="12"/>
          </p:nvPr>
        </p:nvSpPr>
        <p:spPr/>
        <p:txBody>
          <a:bodyPr/>
          <a:lstStyle/>
          <a:p>
            <a:pPr algn="l">
              <a:lnSpc>
                <a:spcPts val="1067"/>
              </a:lnSpc>
            </a:pPr>
            <a:r>
              <a:rPr lang="en-GB" noProof="0"/>
              <a:t>Date, Location, Speaker name, Name of Event</a:t>
            </a:r>
          </a:p>
        </p:txBody>
      </p:sp>
      <p:sp>
        <p:nvSpPr>
          <p:cNvPr id="8" name="Rechteck 7">
            <a:extLst>
              <a:ext uri="{FF2B5EF4-FFF2-40B4-BE49-F238E27FC236}">
                <a16:creationId xmlns:a16="http://schemas.microsoft.com/office/drawing/2014/main" id="{2315124D-637B-9CDC-B9CD-514367453C9E}"/>
              </a:ext>
              <a:ext uri="{C183D7F6-B498-43B3-948B-1728B52AA6E4}">
                <adec:decorative xmlns:adec="http://schemas.microsoft.com/office/drawing/2017/decorative" val="1"/>
              </a:ext>
            </a:extLst>
          </p:cNvPr>
          <p:cNvSpPr/>
          <p:nvPr/>
        </p:nvSpPr>
        <p:spPr>
          <a:xfrm>
            <a:off x="442911" y="6416675"/>
            <a:ext cx="2412000" cy="144000"/>
          </a:xfrm>
          <a:prstGeom prst="rect">
            <a:avLst/>
          </a:prstGeom>
        </p:spPr>
        <p:txBody>
          <a:bodyPr wrap="none" lIns="0" tIns="0" rIns="0" bIns="0" anchor="t" anchorCtr="0">
            <a:noAutofit/>
          </a:bodyPr>
          <a:lstStyle/>
          <a:p>
            <a:pPr marL="0" indent="0">
              <a:lnSpc>
                <a:spcPts val="1067"/>
              </a:lnSpc>
              <a:defRPr/>
            </a:pPr>
            <a:r>
              <a:rPr lang="en-GB" sz="1000" b="1" noProof="0">
                <a:solidFill>
                  <a:srgbClr val="1E2A78"/>
                </a:solidFill>
                <a:latin typeface="+mn-lt"/>
                <a:ea typeface="DeutscheBank" panose="020B0503020202030204" pitchFamily="34" charset="0"/>
                <a:cs typeface="DeutscheBank" panose="020B0503020202030204" pitchFamily="34" charset="0"/>
              </a:rPr>
              <a:t>Deutsche Bank</a:t>
            </a:r>
            <a:endParaRPr lang="en-GB" sz="1000" noProof="0">
              <a:solidFill>
                <a:srgbClr val="1E2A78"/>
              </a:solidFill>
              <a:latin typeface="+mn-lt"/>
              <a:ea typeface="DeutscheBank" panose="020B0503020202030204" pitchFamily="34" charset="0"/>
              <a:cs typeface="DeutscheBank" panose="020B0503020202030204" pitchFamily="34" charset="0"/>
            </a:endParaRPr>
          </a:p>
        </p:txBody>
      </p:sp>
      <p:sp>
        <p:nvSpPr>
          <p:cNvPr id="14" name="Inhaltsplatzhalter 2">
            <a:extLst>
              <a:ext uri="{FF2B5EF4-FFF2-40B4-BE49-F238E27FC236}">
                <a16:creationId xmlns:a16="http://schemas.microsoft.com/office/drawing/2014/main" id="{515B56B6-563A-733C-A3C2-BBBA8CCA4F7B}"/>
              </a:ext>
            </a:extLst>
          </p:cNvPr>
          <p:cNvSpPr txBox="1">
            <a:spLocks/>
          </p:cNvSpPr>
          <p:nvPr/>
        </p:nvSpPr>
        <p:spPr>
          <a:xfrm>
            <a:off x="442800" y="2150527"/>
            <a:ext cx="6423667" cy="246221"/>
          </a:xfrm>
          <a:prstGeom prst="rect">
            <a:avLst/>
          </a:prstGeom>
        </p:spPr>
        <p:txBody>
          <a:bodyPr vert="horz" wrap="square" lIns="0" tIns="0" rIns="0" bIns="0" rtlCol="0">
            <a:spAutoFit/>
          </a:bodyPr>
          <a:lstStyle>
            <a:defPPr>
              <a:defRPr lang="de-DE"/>
            </a:defPPr>
            <a:lvl1pPr fontAlgn="base">
              <a:lnSpc>
                <a:spcPct val="100000"/>
              </a:lnSpc>
              <a:spcBef>
                <a:spcPts val="0"/>
              </a:spcBef>
              <a:spcAft>
                <a:spcPts val="0"/>
              </a:spcAft>
              <a:defRPr sz="1600" b="0" baseline="0">
                <a:latin typeface="DeutscheBank Medium" panose="020B0603020202030204" pitchFamily="34" charset="0"/>
                <a:ea typeface="DeutscheBank Medium" panose="020B0603020202030204" pitchFamily="34" charset="0"/>
                <a:cs typeface="ＭＳ Ｐゴシック" pitchFamily="-109" charset="-128"/>
              </a:defRPr>
            </a:lvl1pPr>
            <a:lvl2pPr marL="0" indent="0" fontAlgn="base">
              <a:lnSpc>
                <a:spcPct val="100000"/>
              </a:lnSpc>
              <a:spcBef>
                <a:spcPts val="0"/>
              </a:spcBef>
              <a:spcAft>
                <a:spcPts val="0"/>
              </a:spcAft>
              <a:buFont typeface="Symbol" panose="05050102010706020507" pitchFamily="18" charset="2"/>
              <a:buNone/>
              <a:defRPr sz="1600" baseline="0">
                <a:solidFill>
                  <a:srgbClr val="0069B1"/>
                </a:solidFill>
                <a:ea typeface="ＭＳ Ｐゴシック" pitchFamily="-109" charset="-128"/>
              </a:defRPr>
            </a:lvl2pPr>
            <a:lvl3pPr marL="215900" indent="-215900" fontAlgn="base">
              <a:lnSpc>
                <a:spcPct val="100000"/>
              </a:lnSpc>
              <a:spcBef>
                <a:spcPts val="500"/>
              </a:spcBef>
              <a:spcAft>
                <a:spcPts val="0"/>
              </a:spcAft>
              <a:buFont typeface="Symbol" panose="05050102010706020507" pitchFamily="18" charset="2"/>
              <a:buChar char="-"/>
              <a:defRPr sz="1600" baseline="0">
                <a:ea typeface="DeutscheBank" panose="020B0503020202030204" pitchFamily="34" charset="0"/>
                <a:cs typeface="DeutscheBank" panose="020B0503020202030204" pitchFamily="34" charset="0"/>
              </a:defRPr>
            </a:lvl3pPr>
            <a:lvl4pPr marL="432000" indent="-216000" fontAlgn="base">
              <a:lnSpc>
                <a:spcPct val="100000"/>
              </a:lnSpc>
              <a:spcBef>
                <a:spcPts val="500"/>
              </a:spcBef>
              <a:spcAft>
                <a:spcPts val="0"/>
              </a:spcAft>
              <a:buFont typeface="Symbol" panose="05050102010706020507" pitchFamily="18" charset="2"/>
              <a:buChar char="-"/>
              <a:defRPr sz="1200" baseline="0">
                <a:ea typeface="ＭＳ Ｐゴシック" pitchFamily="-109" charset="-128"/>
              </a:defRPr>
            </a:lvl4pPr>
            <a:lvl5pPr marL="647700" indent="-216000" fontAlgn="base">
              <a:lnSpc>
                <a:spcPct val="100000"/>
              </a:lnSpc>
              <a:spcBef>
                <a:spcPts val="500"/>
              </a:spcBef>
              <a:spcAft>
                <a:spcPts val="0"/>
              </a:spcAft>
              <a:buFont typeface="Symbol" panose="05050102010706020507" pitchFamily="18" charset="2"/>
              <a:buChar char="-"/>
              <a:defRPr sz="1100" baseline="0">
                <a:ea typeface="ＭＳ Ｐゴシック" pitchFamily="-109" charset="-128"/>
              </a:defRPr>
            </a:lvl5pPr>
            <a:lvl6pPr marL="0" indent="0" fontAlgn="base">
              <a:spcBef>
                <a:spcPct val="10000"/>
              </a:spcBef>
              <a:spcAft>
                <a:spcPct val="10000"/>
              </a:spcAft>
              <a:buClr>
                <a:schemeClr val="tx2"/>
              </a:buClr>
              <a:buFont typeface="Arial" panose="020B0604020202020204" pitchFamily="34" charset="0"/>
              <a:buNone/>
              <a:defRPr sz="1000" u="none"/>
            </a:lvl6pPr>
            <a:lvl7pPr marL="0" indent="0" fontAlgn="base">
              <a:spcBef>
                <a:spcPct val="10000"/>
              </a:spcBef>
              <a:spcAft>
                <a:spcPct val="10000"/>
              </a:spcAft>
              <a:buClr>
                <a:schemeClr val="tx2"/>
              </a:buClr>
              <a:buFont typeface="Arial" panose="020B0604020202020204" pitchFamily="34" charset="0"/>
              <a:buNone/>
              <a:defRPr sz="800"/>
            </a:lvl7pPr>
            <a:lvl8pPr marL="2089914" indent="-177461" fontAlgn="base">
              <a:spcBef>
                <a:spcPct val="10000"/>
              </a:spcBef>
              <a:spcAft>
                <a:spcPct val="10000"/>
              </a:spcAft>
              <a:buClr>
                <a:schemeClr val="tx2"/>
              </a:buClr>
              <a:buFont typeface="Arial" charset="0"/>
              <a:buChar char="-"/>
              <a:defRPr sz="1356"/>
            </a:lvl8pPr>
            <a:lvl9pPr marL="2546242" indent="-177461" fontAlgn="base">
              <a:spcBef>
                <a:spcPct val="10000"/>
              </a:spcBef>
              <a:spcAft>
                <a:spcPct val="10000"/>
              </a:spcAft>
              <a:buClr>
                <a:schemeClr val="tx2"/>
              </a:buClr>
              <a:buFont typeface="Arial" charset="0"/>
              <a:buChar char="-"/>
              <a:defRPr sz="1356"/>
            </a:lvl9pPr>
          </a:lstStyle>
          <a:p>
            <a:r>
              <a:rPr lang="en-GB" noProof="0"/>
              <a:t>How to include a ‘dedication shout-out’ in your team meeting</a:t>
            </a:r>
          </a:p>
        </p:txBody>
      </p:sp>
      <p:sp>
        <p:nvSpPr>
          <p:cNvPr id="5" name="Text Placeholder 8">
            <a:extLst>
              <a:ext uri="{FF2B5EF4-FFF2-40B4-BE49-F238E27FC236}">
                <a16:creationId xmlns:a16="http://schemas.microsoft.com/office/drawing/2014/main" id="{B9D8A7C8-5F28-6D73-58B6-626748B47FE7}"/>
              </a:ext>
            </a:extLst>
          </p:cNvPr>
          <p:cNvSpPr txBox="1">
            <a:spLocks/>
          </p:cNvSpPr>
          <p:nvPr/>
        </p:nvSpPr>
        <p:spPr>
          <a:xfrm>
            <a:off x="442799" y="2524616"/>
            <a:ext cx="3028574" cy="432000"/>
          </a:xfrm>
          <a:prstGeom prst="rect">
            <a:avLst/>
          </a:prstGeom>
          <a:solidFill>
            <a:srgbClr val="1E2A78"/>
          </a:solidFill>
        </p:spPr>
        <p:txBody>
          <a:bodyPr vert="horz" lIns="108000" tIns="0" rIns="108000" bIns="0" rtlCol="0" anchor="ctr" anchorCtr="0">
            <a:noAutofit/>
          </a:bodyPr>
          <a:lstStyle>
            <a:lvl1pPr algn="l" rtl="0" eaLnBrk="1" fontAlgn="base" hangingPunct="1">
              <a:lnSpc>
                <a:spcPct val="100000"/>
              </a:lnSpc>
              <a:spcBef>
                <a:spcPts val="0"/>
              </a:spcBef>
              <a:spcAft>
                <a:spcPts val="0"/>
              </a:spcAft>
              <a:defRPr sz="1600" b="0" kern="1200" baseline="0">
                <a:solidFill>
                  <a:schemeClr val="bg1"/>
                </a:solidFill>
                <a:latin typeface="DeutscheBank Medium" panose="020B0603020202030204" pitchFamily="34" charset="0"/>
                <a:ea typeface="DeutscheBank Medium" panose="020B0603020202030204" pitchFamily="34" charset="0"/>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sz="1200" noProof="0">
                <a:latin typeface="+mn-lt"/>
              </a:rPr>
              <a:t>Option 1: Communicate a recent example of dedication </a:t>
            </a:r>
          </a:p>
        </p:txBody>
      </p:sp>
      <p:sp>
        <p:nvSpPr>
          <p:cNvPr id="3" name="Inhaltsplatzhalter 10">
            <a:extLst>
              <a:ext uri="{FF2B5EF4-FFF2-40B4-BE49-F238E27FC236}">
                <a16:creationId xmlns:a16="http://schemas.microsoft.com/office/drawing/2014/main" id="{CBFFB69E-21FB-7CFF-ADC7-81E1727A37F0}"/>
              </a:ext>
            </a:extLst>
          </p:cNvPr>
          <p:cNvSpPr txBox="1">
            <a:spLocks/>
          </p:cNvSpPr>
          <p:nvPr/>
        </p:nvSpPr>
        <p:spPr>
          <a:xfrm>
            <a:off x="442799" y="3036510"/>
            <a:ext cx="3028574" cy="2828306"/>
          </a:xfrm>
          <a:prstGeom prst="rect">
            <a:avLst/>
          </a:prstGeom>
          <a:solidFill>
            <a:srgbClr val="E1F5FA"/>
          </a:solidFill>
        </p:spPr>
        <p:txBody>
          <a:bodyPr vert="horz" lIns="108000" tIns="108000" rIns="108000" bIns="10800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sz="1200" noProof="0">
                <a:effectLst/>
                <a:latin typeface="DeutscheBank" panose="020B0503020202030204" pitchFamily="34" charset="0"/>
                <a:ea typeface="DeutscheBank" panose="020B0503020202030204" pitchFamily="34" charset="0"/>
                <a:cs typeface="Times New Roman" panose="02020603050405020304" pitchFamily="18" charset="0"/>
              </a:rPr>
              <a:t>Meeting organiser or nominated colleague to mention an example of dedication seen across the business that week (see Friday Mail or </a:t>
            </a:r>
            <a:r>
              <a:rPr lang="en-GB" sz="1200" i="1" noProof="0">
                <a:effectLst/>
                <a:latin typeface="DeutscheBank" panose="020B0503020202030204" pitchFamily="34" charset="0"/>
                <a:ea typeface="DeutscheBank" panose="020B0503020202030204" pitchFamily="34" charset="0"/>
                <a:cs typeface="Times New Roman" panose="02020603050405020304" pitchFamily="18" charset="0"/>
              </a:rPr>
              <a:t>This is Us </a:t>
            </a:r>
            <a:r>
              <a:rPr lang="en-GB" sz="1200" noProof="0">
                <a:effectLst/>
                <a:latin typeface="DeutscheBank" panose="020B0503020202030204" pitchFamily="34" charset="0"/>
                <a:ea typeface="DeutscheBank" panose="020B0503020202030204" pitchFamily="34" charset="0"/>
                <a:cs typeface="Times New Roman" panose="02020603050405020304" pitchFamily="18" charset="0"/>
              </a:rPr>
              <a:t>hub for inspiration).</a:t>
            </a:r>
          </a:p>
          <a:p>
            <a:endParaRPr lang="en-GB" sz="1200" noProof="0">
              <a:ea typeface="DeutscheBank" panose="020B0503020202030204" pitchFamily="34" charset="0"/>
              <a:cs typeface="Times New Roman" panose="02020603050405020304" pitchFamily="18" charset="0"/>
            </a:endParaRPr>
          </a:p>
          <a:p>
            <a:r>
              <a:rPr lang="en-GB" sz="1050" dirty="0">
                <a:latin typeface="DeutscheBank" panose="020B0503020202030204" pitchFamily="34" charset="0"/>
                <a:ea typeface="DeutscheBank" panose="020B0503020202030204" pitchFamily="34" charset="0"/>
                <a:cs typeface="Times New Roman" panose="02020603050405020304" pitchFamily="18" charset="0"/>
              </a:rPr>
              <a:t>Example A: Did you know that our team in Portugal successfully advised our client Lone Star on the largest cross-border bank acquisition in the euro area in over 10 years?</a:t>
            </a:r>
            <a:br>
              <a:rPr lang="en-GB" sz="1050" dirty="0">
                <a:latin typeface="DeutscheBank" panose="020B0503020202030204" pitchFamily="34" charset="0"/>
                <a:ea typeface="DeutscheBank" panose="020B0503020202030204" pitchFamily="34" charset="0"/>
                <a:cs typeface="Times New Roman" panose="02020603050405020304" pitchFamily="18" charset="0"/>
              </a:rPr>
            </a:br>
            <a:br>
              <a:rPr lang="en-GB" sz="1050" dirty="0">
                <a:latin typeface="DeutscheBank" panose="020B0503020202030204" pitchFamily="34" charset="0"/>
                <a:ea typeface="DeutscheBank" panose="020B0503020202030204" pitchFamily="34" charset="0"/>
                <a:cs typeface="Times New Roman" panose="02020603050405020304" pitchFamily="18" charset="0"/>
              </a:rPr>
            </a:br>
            <a:r>
              <a:rPr lang="en-GB" sz="1050" dirty="0">
                <a:latin typeface="DeutscheBank" panose="020B0503020202030204" pitchFamily="34" charset="0"/>
                <a:ea typeface="DeutscheBank" panose="020B0503020202030204" pitchFamily="34" charset="0"/>
                <a:cs typeface="Times New Roman" panose="02020603050405020304" pitchFamily="18" charset="0"/>
              </a:rPr>
              <a:t>Example B: </a:t>
            </a:r>
            <a:r>
              <a:rPr lang="en-US" sz="1050" dirty="0">
                <a:latin typeface="DeutscheBank" panose="020B0503020202030204" pitchFamily="34" charset="0"/>
                <a:ea typeface="DeutscheBank" panose="020B0503020202030204" pitchFamily="34" charset="0"/>
                <a:cs typeface="Times New Roman" panose="02020603050405020304" pitchFamily="18" charset="0"/>
              </a:rPr>
              <a:t>Did you see the post from the Private Bank Risk Team? It's a great example of what we can achieve when we join forces.</a:t>
            </a:r>
            <a:endParaRPr lang="de-DE" sz="1050" dirty="0">
              <a:ea typeface="DeutscheBank" panose="020B0503020202030204" pitchFamily="34" charset="0"/>
              <a:cs typeface="Times New Roman" panose="02020603050405020304" pitchFamily="18" charset="0"/>
            </a:endParaRPr>
          </a:p>
        </p:txBody>
      </p:sp>
      <p:sp>
        <p:nvSpPr>
          <p:cNvPr id="12" name="Text Placeholder 8">
            <a:extLst>
              <a:ext uri="{FF2B5EF4-FFF2-40B4-BE49-F238E27FC236}">
                <a16:creationId xmlns:a16="http://schemas.microsoft.com/office/drawing/2014/main" id="{6DEACCB4-98D3-06BE-2F62-5F743D863261}"/>
              </a:ext>
            </a:extLst>
          </p:cNvPr>
          <p:cNvSpPr txBox="1">
            <a:spLocks/>
          </p:cNvSpPr>
          <p:nvPr/>
        </p:nvSpPr>
        <p:spPr>
          <a:xfrm>
            <a:off x="3553760" y="2524616"/>
            <a:ext cx="3028574" cy="432000"/>
          </a:xfrm>
          <a:prstGeom prst="rect">
            <a:avLst/>
          </a:prstGeom>
          <a:solidFill>
            <a:srgbClr val="1E2A78"/>
          </a:solidFill>
        </p:spPr>
        <p:txBody>
          <a:bodyPr vert="horz" lIns="108000" tIns="0" rIns="108000" bIns="0" rtlCol="0" anchor="ctr" anchorCtr="0">
            <a:noAutofit/>
          </a:bodyPr>
          <a:lstStyle>
            <a:lvl1pPr algn="l" rtl="0" eaLnBrk="1" fontAlgn="base" hangingPunct="1">
              <a:lnSpc>
                <a:spcPct val="100000"/>
              </a:lnSpc>
              <a:spcBef>
                <a:spcPts val="0"/>
              </a:spcBef>
              <a:spcAft>
                <a:spcPts val="0"/>
              </a:spcAft>
              <a:defRPr sz="1600" b="0" kern="1200" baseline="0">
                <a:solidFill>
                  <a:schemeClr val="bg1"/>
                </a:solidFill>
                <a:latin typeface="DeutscheBank Medium" panose="020B0603020202030204" pitchFamily="34" charset="0"/>
                <a:ea typeface="DeutscheBank Medium" panose="020B0603020202030204" pitchFamily="34" charset="0"/>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sz="1200" noProof="0">
                <a:latin typeface="+mn-lt"/>
              </a:rPr>
              <a:t>Option 2: Encourage team members to share or give a noteworthy shout-out</a:t>
            </a:r>
          </a:p>
        </p:txBody>
      </p:sp>
      <p:sp>
        <p:nvSpPr>
          <p:cNvPr id="7" name="Inhaltsplatzhalter 10">
            <a:extLst>
              <a:ext uri="{FF2B5EF4-FFF2-40B4-BE49-F238E27FC236}">
                <a16:creationId xmlns:a16="http://schemas.microsoft.com/office/drawing/2014/main" id="{0959E653-31C0-FCCB-7358-069F8291A771}"/>
              </a:ext>
            </a:extLst>
          </p:cNvPr>
          <p:cNvSpPr txBox="1">
            <a:spLocks/>
          </p:cNvSpPr>
          <p:nvPr/>
        </p:nvSpPr>
        <p:spPr>
          <a:xfrm>
            <a:off x="3553760" y="3036510"/>
            <a:ext cx="3028574" cy="2828306"/>
          </a:xfrm>
          <a:prstGeom prst="rect">
            <a:avLst/>
          </a:prstGeom>
          <a:solidFill>
            <a:srgbClr val="E1F5FA"/>
          </a:solidFill>
        </p:spPr>
        <p:txBody>
          <a:bodyPr vert="horz" lIns="108000" tIns="108000" rIns="108000" bIns="10800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sz="1200" dirty="0">
                <a:ea typeface="DeutscheBank" panose="020B0503020202030204" pitchFamily="34" charset="0"/>
                <a:cs typeface="Times New Roman" panose="02020603050405020304" pitchFamily="18" charset="0"/>
              </a:rPr>
              <a:t>Meeting organiser to encourage team to start thinking about what dedication means.</a:t>
            </a:r>
          </a:p>
          <a:p>
            <a:endParaRPr lang="en-GB" sz="1200" noProof="0">
              <a:ea typeface="DeutscheBank" panose="020B0503020202030204" pitchFamily="34" charset="0"/>
              <a:cs typeface="Times New Roman" panose="02020603050405020304" pitchFamily="18" charset="0"/>
            </a:endParaRPr>
          </a:p>
          <a:p>
            <a:r>
              <a:rPr lang="en-GB" sz="1050" dirty="0">
                <a:ea typeface="DeutscheBank" panose="020B0503020202030204" pitchFamily="34" charset="0"/>
                <a:cs typeface="Times New Roman" panose="02020603050405020304" pitchFamily="18" charset="0"/>
              </a:rPr>
              <a:t>Example A: Can anyone share a good example this week of where they have seen dedication move things further?</a:t>
            </a:r>
          </a:p>
          <a:p>
            <a:br>
              <a:rPr lang="en-GB" sz="1050" dirty="0">
                <a:ea typeface="DeutscheBank" panose="020B0503020202030204" pitchFamily="34" charset="0"/>
                <a:cs typeface="Times New Roman" panose="02020603050405020304" pitchFamily="18" charset="0"/>
              </a:rPr>
            </a:br>
            <a:r>
              <a:rPr lang="en-GB" sz="1050" dirty="0">
                <a:ea typeface="DeutscheBank" panose="020B0503020202030204" pitchFamily="34" charset="0"/>
                <a:cs typeface="Times New Roman" panose="02020603050405020304" pitchFamily="18" charset="0"/>
              </a:rPr>
              <a:t>Example B: Can you share a moment when your dedication really paid off this week?</a:t>
            </a:r>
          </a:p>
        </p:txBody>
      </p:sp>
    </p:spTree>
    <p:extLst>
      <p:ext uri="{BB962C8B-B14F-4D97-AF65-F5344CB8AC3E}">
        <p14:creationId xmlns:p14="http://schemas.microsoft.com/office/powerpoint/2010/main" val="4242891355"/>
      </p:ext>
    </p:extLst>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57DA538-296B-A1D0-2CC5-4D7E762279DB}"/>
              </a:ext>
            </a:extLst>
          </p:cNvPr>
          <p:cNvSpPr>
            <a:spLocks noGrp="1"/>
          </p:cNvSpPr>
          <p:nvPr>
            <p:ph type="title"/>
          </p:nvPr>
        </p:nvSpPr>
        <p:spPr/>
        <p:txBody>
          <a:bodyPr/>
          <a:lstStyle/>
          <a:p>
            <a:r>
              <a:rPr lang="en-GB" dirty="0"/>
              <a:t>File size reduction</a:t>
            </a:r>
          </a:p>
        </p:txBody>
      </p:sp>
      <p:sp>
        <p:nvSpPr>
          <p:cNvPr id="3" name="Inhaltsplatzhalter 2">
            <a:extLst>
              <a:ext uri="{FF2B5EF4-FFF2-40B4-BE49-F238E27FC236}">
                <a16:creationId xmlns:a16="http://schemas.microsoft.com/office/drawing/2014/main" id="{16133FD9-D2AD-6492-FE8B-C49670D063F7}"/>
              </a:ext>
            </a:extLst>
          </p:cNvPr>
          <p:cNvSpPr>
            <a:spLocks noGrp="1"/>
          </p:cNvSpPr>
          <p:nvPr>
            <p:ph sz="quarter" idx="10"/>
          </p:nvPr>
        </p:nvSpPr>
        <p:spPr>
          <a:xfrm>
            <a:off x="442800" y="1376775"/>
            <a:ext cx="5473054" cy="4824000"/>
          </a:xfrm>
        </p:spPr>
        <p:txBody>
          <a:bodyPr/>
          <a:lstStyle/>
          <a:p>
            <a:r>
              <a:rPr lang="en-GB" sz="1200" b="1" dirty="0"/>
              <a:t>Once you have completed your presentation, you can delete this and all subsequent slides to reduce the file size. </a:t>
            </a:r>
          </a:p>
          <a:p>
            <a:r>
              <a:rPr lang="en-GB" sz="1200" dirty="0"/>
              <a:t>You can then switch to the slide master and delete all </a:t>
            </a:r>
            <a:r>
              <a:rPr lang="en-GB" sz="1200" dirty="0">
                <a:solidFill>
                  <a:srgbClr val="0069B1"/>
                </a:solidFill>
                <a:latin typeface="DeutscheBank Medium" panose="020B0603020202030204" pitchFamily="34" charset="0"/>
                <a:ea typeface="DeutscheBank Medium" panose="020B0603020202030204" pitchFamily="34" charset="0"/>
              </a:rPr>
              <a:t>unused title and chapter slides</a:t>
            </a:r>
            <a:r>
              <a:rPr lang="en-GB" sz="1200" dirty="0"/>
              <a:t>, which take up a lot of memory with their image backgrounds. </a:t>
            </a:r>
          </a:p>
          <a:p>
            <a:endParaRPr lang="en-GB" sz="1200" b="1" dirty="0"/>
          </a:p>
          <a:p>
            <a:r>
              <a:rPr lang="en-GB" sz="1200" b="1" dirty="0"/>
              <a:t>When you are working on your presentation, the largest storage space is taken up by integrated image and video files. </a:t>
            </a:r>
          </a:p>
          <a:p>
            <a:r>
              <a:rPr lang="en-GB" sz="1200" dirty="0"/>
              <a:t>Use these formats only if they are relevant to the content. Reduce the respective size to the following values:</a:t>
            </a:r>
          </a:p>
          <a:p>
            <a:pPr lvl="2"/>
            <a:r>
              <a:rPr lang="en-GB" sz="1200" dirty="0"/>
              <a:t>Full-screen background images: 1920 x 1080 </a:t>
            </a:r>
            <a:r>
              <a:rPr lang="en-GB" sz="1200" dirty="0" err="1"/>
              <a:t>px</a:t>
            </a:r>
            <a:r>
              <a:rPr lang="en-GB" sz="1200" dirty="0"/>
              <a:t>, </a:t>
            </a:r>
            <a:br>
              <a:rPr lang="en-GB" sz="1200" dirty="0"/>
            </a:br>
            <a:r>
              <a:rPr lang="en-GB" sz="1200" dirty="0"/>
              <a:t>jpeg format at 60-70% quality</a:t>
            </a:r>
          </a:p>
          <a:p>
            <a:pPr lvl="2"/>
            <a:r>
              <a:rPr lang="en-GB" sz="1200" dirty="0"/>
              <a:t>Smaller image formats adjusted accordingly</a:t>
            </a:r>
          </a:p>
          <a:p>
            <a:endParaRPr lang="en-GB" sz="1200" dirty="0"/>
          </a:p>
          <a:p>
            <a:endParaRPr lang="en-GB" sz="1200" b="1" dirty="0"/>
          </a:p>
          <a:p>
            <a:r>
              <a:rPr lang="en-GB" sz="1200" b="1" dirty="0"/>
              <a:t>Picture compression using PowerPoint</a:t>
            </a:r>
          </a:p>
          <a:p>
            <a:r>
              <a:rPr lang="en-GB" sz="1200" dirty="0"/>
              <a:t>If you are unable to use a programme to adjust image formats, PowerPoint offers the option of compressing pictures. </a:t>
            </a:r>
          </a:p>
          <a:p>
            <a:r>
              <a:rPr lang="en-GB" sz="1200" dirty="0"/>
              <a:t>To do this, select a motif and choose ‘Compress Pictures’ from the picture format menu. You can reduce the image resolution and delete cropped image areas. You can also choose whether to apply the adjustment to just the selected picture or to all pictures in your presentation. </a:t>
            </a:r>
          </a:p>
          <a:p>
            <a:r>
              <a:rPr lang="en-GB" sz="1200" dirty="0"/>
              <a:t>On PowerPoint for Mac OS you can alternatively as well choose from the top-menu “File/Compress Pictures”. </a:t>
            </a:r>
          </a:p>
          <a:p>
            <a:r>
              <a:rPr lang="en-GB" sz="1200" dirty="0">
                <a:solidFill>
                  <a:srgbClr val="0069B1"/>
                </a:solidFill>
                <a:latin typeface="DeutscheBank Medium" panose="020B0603020202030204" pitchFamily="34" charset="0"/>
                <a:ea typeface="DeutscheBank Medium" panose="020B0603020202030204" pitchFamily="34" charset="0"/>
              </a:rPr>
              <a:t>Please note that compressing pictures in PowerPoint greatly reduces image quality. </a:t>
            </a:r>
          </a:p>
        </p:txBody>
      </p:sp>
      <p:grpSp>
        <p:nvGrpSpPr>
          <p:cNvPr id="11" name="Gruppieren 10" descr="Screenshot of the slidemaster view to highlight where to remove unneeded content for reducing the filesize of the completed presentation.">
            <a:extLst>
              <a:ext uri="{FF2B5EF4-FFF2-40B4-BE49-F238E27FC236}">
                <a16:creationId xmlns:a16="http://schemas.microsoft.com/office/drawing/2014/main" id="{C5EDD044-3DDC-319D-F06E-5350628FD46E}"/>
              </a:ext>
            </a:extLst>
          </p:cNvPr>
          <p:cNvGrpSpPr/>
          <p:nvPr/>
        </p:nvGrpSpPr>
        <p:grpSpPr>
          <a:xfrm>
            <a:off x="6096000" y="1386026"/>
            <a:ext cx="4825730" cy="2624038"/>
            <a:chOff x="6096000" y="1386026"/>
            <a:chExt cx="4825730" cy="2624038"/>
          </a:xfrm>
        </p:grpSpPr>
        <p:pic>
          <p:nvPicPr>
            <p:cNvPr id="6" name="Picture 57">
              <a:extLst>
                <a:ext uri="{FF2B5EF4-FFF2-40B4-BE49-F238E27FC236}">
                  <a16:creationId xmlns:a16="http://schemas.microsoft.com/office/drawing/2014/main" id="{6AC03FBB-3165-E77F-5639-DBDFC6ACCDB7}"/>
                </a:ext>
              </a:extLst>
            </p:cNvPr>
            <p:cNvPicPr>
              <a:picLocks noChangeAspect="1"/>
            </p:cNvPicPr>
            <p:nvPr/>
          </p:nvPicPr>
          <p:blipFill>
            <a:blip r:embed="rId2">
              <a:extLst>
                <a:ext uri="{28A0092B-C50C-407E-A947-70E740481C1C}">
                  <a14:useLocalDpi xmlns:a14="http://schemas.microsoft.com/office/drawing/2010/main" val="0"/>
                </a:ext>
              </a:extLst>
            </a:blip>
            <a:srcRect t="46" b="3346"/>
            <a:stretch/>
          </p:blipFill>
          <p:spPr>
            <a:xfrm>
              <a:off x="6096000" y="1386026"/>
              <a:ext cx="4825730" cy="2624038"/>
            </a:xfrm>
            <a:prstGeom prst="rect">
              <a:avLst/>
            </a:prstGeom>
            <a:ln w="6350">
              <a:solidFill>
                <a:schemeClr val="tx1"/>
              </a:solidFill>
            </a:ln>
          </p:spPr>
        </p:pic>
        <p:sp>
          <p:nvSpPr>
            <p:cNvPr id="7" name="Rectangle 22">
              <a:extLst>
                <a:ext uri="{FF2B5EF4-FFF2-40B4-BE49-F238E27FC236}">
                  <a16:creationId xmlns:a16="http://schemas.microsoft.com/office/drawing/2014/main" id="{8B53699C-1766-3FEE-7828-DABE23519F1A}"/>
                </a:ext>
              </a:extLst>
            </p:cNvPr>
            <p:cNvSpPr/>
            <p:nvPr/>
          </p:nvSpPr>
          <p:spPr bwMode="auto">
            <a:xfrm>
              <a:off x="6140585" y="1949216"/>
              <a:ext cx="194553" cy="2023220"/>
            </a:xfrm>
            <a:prstGeom prst="rect">
              <a:avLst/>
            </a:prstGeom>
            <a:noFill/>
            <a:ln w="1905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a:solidFill>
                  <a:srgbClr val="FFFFFF"/>
                </a:solidFill>
                <a:latin typeface="+mn-lt"/>
              </a:endParaRPr>
            </a:p>
          </p:txBody>
        </p:sp>
        <p:sp>
          <p:nvSpPr>
            <p:cNvPr id="8" name="Rectangle 22">
              <a:extLst>
                <a:ext uri="{FF2B5EF4-FFF2-40B4-BE49-F238E27FC236}">
                  <a16:creationId xmlns:a16="http://schemas.microsoft.com/office/drawing/2014/main" id="{22E720A1-A808-6227-E1C8-3A9F4E1E34E4}"/>
                </a:ext>
              </a:extLst>
            </p:cNvPr>
            <p:cNvSpPr/>
            <p:nvPr/>
          </p:nvSpPr>
          <p:spPr bwMode="auto">
            <a:xfrm flipH="1" flipV="1">
              <a:off x="6172841" y="1462340"/>
              <a:ext cx="231032" cy="92413"/>
            </a:xfrm>
            <a:prstGeom prst="rect">
              <a:avLst/>
            </a:prstGeom>
            <a:noFill/>
            <a:ln w="1905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a:solidFill>
                  <a:srgbClr val="FFFFFF"/>
                </a:solidFill>
                <a:latin typeface="+mn-lt"/>
              </a:endParaRPr>
            </a:p>
          </p:txBody>
        </p:sp>
      </p:grpSp>
      <p:grpSp>
        <p:nvGrpSpPr>
          <p:cNvPr id="12" name="Gruppieren 11" descr="Screenshot of top menu, highlighting the &quot;Compress Pictures&quot; icon">
            <a:extLst>
              <a:ext uri="{FF2B5EF4-FFF2-40B4-BE49-F238E27FC236}">
                <a16:creationId xmlns:a16="http://schemas.microsoft.com/office/drawing/2014/main" id="{23EBF395-7FFA-8E49-9205-0BDA182360C1}"/>
              </a:ext>
            </a:extLst>
          </p:cNvPr>
          <p:cNvGrpSpPr/>
          <p:nvPr/>
        </p:nvGrpSpPr>
        <p:grpSpPr>
          <a:xfrm>
            <a:off x="6106035" y="4330418"/>
            <a:ext cx="2463012" cy="1030528"/>
            <a:chOff x="6106035" y="4330418"/>
            <a:chExt cx="2463012" cy="1030528"/>
          </a:xfrm>
        </p:grpSpPr>
        <p:pic>
          <p:nvPicPr>
            <p:cNvPr id="19" name="Grafik 18">
              <a:extLst>
                <a:ext uri="{FF2B5EF4-FFF2-40B4-BE49-F238E27FC236}">
                  <a16:creationId xmlns:a16="http://schemas.microsoft.com/office/drawing/2014/main" id="{702E7E50-A7D2-8070-C885-086BE962FE76}"/>
                </a:ext>
              </a:extLst>
            </p:cNvPr>
            <p:cNvPicPr>
              <a:picLocks noChangeAspect="1"/>
            </p:cNvPicPr>
            <p:nvPr/>
          </p:nvPicPr>
          <p:blipFill>
            <a:blip r:embed="rId3">
              <a:extLst>
                <a:ext uri="{28A0092B-C50C-407E-A947-70E740481C1C}">
                  <a14:useLocalDpi xmlns:a14="http://schemas.microsoft.com/office/drawing/2010/main" val="0"/>
                </a:ext>
              </a:extLst>
            </a:blip>
            <a:srcRect l="1751" r="1"/>
            <a:stretch/>
          </p:blipFill>
          <p:spPr>
            <a:xfrm>
              <a:off x="6106035" y="4330418"/>
              <a:ext cx="2463012" cy="1030528"/>
            </a:xfrm>
            <a:prstGeom prst="rect">
              <a:avLst/>
            </a:prstGeom>
            <a:ln w="6350">
              <a:solidFill>
                <a:schemeClr val="accent1"/>
              </a:solidFill>
            </a:ln>
          </p:spPr>
        </p:pic>
        <p:sp>
          <p:nvSpPr>
            <p:cNvPr id="20" name="Rectangle 22">
              <a:extLst>
                <a:ext uri="{FF2B5EF4-FFF2-40B4-BE49-F238E27FC236}">
                  <a16:creationId xmlns:a16="http://schemas.microsoft.com/office/drawing/2014/main" id="{4F1FD4DB-B142-B75D-C6AC-9918501B87D4}"/>
                </a:ext>
              </a:extLst>
            </p:cNvPr>
            <p:cNvSpPr/>
            <p:nvPr/>
          </p:nvSpPr>
          <p:spPr bwMode="auto">
            <a:xfrm flipH="1" flipV="1">
              <a:off x="7767430" y="4760763"/>
              <a:ext cx="753718" cy="155794"/>
            </a:xfrm>
            <a:prstGeom prst="rect">
              <a:avLst/>
            </a:prstGeom>
            <a:noFill/>
            <a:ln w="1905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a:solidFill>
                  <a:srgbClr val="FFFFFF"/>
                </a:solidFill>
                <a:latin typeface="+mn-lt"/>
              </a:endParaRPr>
            </a:p>
          </p:txBody>
        </p:sp>
      </p:grpSp>
      <p:grpSp>
        <p:nvGrpSpPr>
          <p:cNvPr id="13" name="Gruppieren 12" descr="Screenshot of the &quot;Compress Pictures&quot; menu">
            <a:extLst>
              <a:ext uri="{FF2B5EF4-FFF2-40B4-BE49-F238E27FC236}">
                <a16:creationId xmlns:a16="http://schemas.microsoft.com/office/drawing/2014/main" id="{4ED60824-C7E9-13DF-A699-EB309DB04526}"/>
              </a:ext>
            </a:extLst>
          </p:cNvPr>
          <p:cNvGrpSpPr/>
          <p:nvPr/>
        </p:nvGrpSpPr>
        <p:grpSpPr>
          <a:xfrm>
            <a:off x="9091305" y="4330418"/>
            <a:ext cx="2048804" cy="1870357"/>
            <a:chOff x="9091305" y="4330418"/>
            <a:chExt cx="2048804" cy="1870357"/>
          </a:xfrm>
        </p:grpSpPr>
        <p:pic>
          <p:nvPicPr>
            <p:cNvPr id="17" name="Grafik 16">
              <a:extLst>
                <a:ext uri="{FF2B5EF4-FFF2-40B4-BE49-F238E27FC236}">
                  <a16:creationId xmlns:a16="http://schemas.microsoft.com/office/drawing/2014/main" id="{BD152087-40BB-038B-BEB7-54BAE4E447C0}"/>
                </a:ext>
              </a:extLst>
            </p:cNvPr>
            <p:cNvPicPr>
              <a:picLocks noChangeAspect="1"/>
            </p:cNvPicPr>
            <p:nvPr/>
          </p:nvPicPr>
          <p:blipFill>
            <a:blip r:embed="rId4">
              <a:extLst>
                <a:ext uri="{28A0092B-C50C-407E-A947-70E740481C1C}">
                  <a14:useLocalDpi xmlns:a14="http://schemas.microsoft.com/office/drawing/2010/main" val="0"/>
                </a:ext>
              </a:extLst>
            </a:blip>
            <a:srcRect t="532" r="1569" b="1798"/>
            <a:stretch/>
          </p:blipFill>
          <p:spPr>
            <a:xfrm>
              <a:off x="9091306" y="4330418"/>
              <a:ext cx="2048803" cy="1870357"/>
            </a:xfrm>
            <a:prstGeom prst="rect">
              <a:avLst/>
            </a:prstGeom>
            <a:ln w="6350">
              <a:solidFill>
                <a:schemeClr val="accent1"/>
              </a:solidFill>
            </a:ln>
          </p:spPr>
        </p:pic>
        <p:sp>
          <p:nvSpPr>
            <p:cNvPr id="21" name="Rectangle 22">
              <a:extLst>
                <a:ext uri="{FF2B5EF4-FFF2-40B4-BE49-F238E27FC236}">
                  <a16:creationId xmlns:a16="http://schemas.microsoft.com/office/drawing/2014/main" id="{30D53D79-2E93-2FC8-9912-A66A61C31B53}"/>
                </a:ext>
              </a:extLst>
            </p:cNvPr>
            <p:cNvSpPr/>
            <p:nvPr/>
          </p:nvSpPr>
          <p:spPr bwMode="auto">
            <a:xfrm flipH="1">
              <a:off x="9091305" y="4330419"/>
              <a:ext cx="685485" cy="140534"/>
            </a:xfrm>
            <a:prstGeom prst="rect">
              <a:avLst/>
            </a:prstGeom>
            <a:noFill/>
            <a:ln w="1905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a:solidFill>
                  <a:srgbClr val="FFFFFF"/>
                </a:solidFill>
                <a:latin typeface="+mn-lt"/>
              </a:endParaRPr>
            </a:p>
          </p:txBody>
        </p:sp>
      </p:grpSp>
      <p:sp>
        <p:nvSpPr>
          <p:cNvPr id="5" name="Fußzeilenplatzhalter 4">
            <a:extLst>
              <a:ext uri="{FF2B5EF4-FFF2-40B4-BE49-F238E27FC236}">
                <a16:creationId xmlns:a16="http://schemas.microsoft.com/office/drawing/2014/main" id="{41E577FC-1E79-48B9-9C03-8798FC980306}"/>
              </a:ext>
              <a:ext uri="{C183D7F6-B498-43B3-948B-1728B52AA6E4}">
                <adec:decorative xmlns:adec="http://schemas.microsoft.com/office/drawing/2017/decorative" val="1"/>
              </a:ext>
            </a:extLst>
          </p:cNvPr>
          <p:cNvSpPr>
            <a:spLocks noGrp="1"/>
          </p:cNvSpPr>
          <p:nvPr>
            <p:ph type="ftr" sz="quarter" idx="12"/>
          </p:nvPr>
        </p:nvSpPr>
        <p:spPr/>
        <p:txBody>
          <a:bodyPr/>
          <a:lstStyle/>
          <a:p>
            <a:pPr algn="l">
              <a:lnSpc>
                <a:spcPts val="1067"/>
              </a:lnSpc>
            </a:pPr>
            <a:r>
              <a:rPr lang="en-GB"/>
              <a:t>Date, Location, Speaker name, Name of Event</a:t>
            </a:r>
          </a:p>
        </p:txBody>
      </p:sp>
      <p:sp>
        <p:nvSpPr>
          <p:cNvPr id="4" name="Foliennummernplatzhalter 3">
            <a:extLst>
              <a:ext uri="{FF2B5EF4-FFF2-40B4-BE49-F238E27FC236}">
                <a16:creationId xmlns:a16="http://schemas.microsoft.com/office/drawing/2014/main" id="{4B15A9D0-6F1E-3A6C-CBEB-9C59C394B62F}"/>
              </a:ext>
              <a:ext uri="{C183D7F6-B498-43B3-948B-1728B52AA6E4}">
                <adec:decorative xmlns:adec="http://schemas.microsoft.com/office/drawing/2017/decorative" val="1"/>
              </a:ext>
            </a:extLst>
          </p:cNvPr>
          <p:cNvSpPr>
            <a:spLocks noGrp="1"/>
          </p:cNvSpPr>
          <p:nvPr>
            <p:ph type="sldNum" sz="quarter" idx="11"/>
          </p:nvPr>
        </p:nvSpPr>
        <p:spPr>
          <a:xfrm>
            <a:off x="11281088" y="6416675"/>
            <a:ext cx="468000" cy="144000"/>
          </a:xfrm>
        </p:spPr>
        <p:txBody>
          <a:bodyPr/>
          <a:lstStyle/>
          <a:p>
            <a:fld id="{D71DA9FD-6EF8-4CC5-AF9B-B6159B5B937C}" type="slidenum">
              <a:rPr lang="en-GB" noProof="1" smtClean="0"/>
              <a:pPr/>
              <a:t>5</a:t>
            </a:fld>
            <a:endParaRPr lang="en-GB" noProof="1"/>
          </a:p>
        </p:txBody>
      </p:sp>
    </p:spTree>
    <p:extLst>
      <p:ext uri="{BB962C8B-B14F-4D97-AF65-F5344CB8AC3E}">
        <p14:creationId xmlns:p14="http://schemas.microsoft.com/office/powerpoint/2010/main" val="1619563996"/>
      </p:ext>
    </p:extLst>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84529785-1133-2AFB-F614-873C7ECB3F4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77780AF-3DF5-18F1-57CC-B4EC93109E6F}"/>
              </a:ext>
            </a:extLst>
          </p:cNvPr>
          <p:cNvSpPr>
            <a:spLocks noGrp="1"/>
          </p:cNvSpPr>
          <p:nvPr>
            <p:ph type="title"/>
          </p:nvPr>
        </p:nvSpPr>
        <p:spPr/>
        <p:txBody>
          <a:bodyPr/>
          <a:lstStyle/>
          <a:p>
            <a:r>
              <a:rPr lang="en-GB" dirty="0"/>
              <a:t>Create an accessible presentation in PowerPoint</a:t>
            </a:r>
          </a:p>
        </p:txBody>
      </p:sp>
      <p:sp>
        <p:nvSpPr>
          <p:cNvPr id="6" name="Inhaltsplatzhalter 2">
            <a:extLst>
              <a:ext uri="{FF2B5EF4-FFF2-40B4-BE49-F238E27FC236}">
                <a16:creationId xmlns:a16="http://schemas.microsoft.com/office/drawing/2014/main" id="{0252615E-23B8-2C59-E007-67ABFB22EE52}"/>
              </a:ext>
            </a:extLst>
          </p:cNvPr>
          <p:cNvSpPr txBox="1">
            <a:spLocks/>
          </p:cNvSpPr>
          <p:nvPr/>
        </p:nvSpPr>
        <p:spPr>
          <a:xfrm>
            <a:off x="442800" y="1376363"/>
            <a:ext cx="3369347" cy="246221"/>
          </a:xfrm>
          <a:prstGeom prst="rect">
            <a:avLst/>
          </a:prstGeom>
        </p:spPr>
        <p:txBody>
          <a:bodyPr vert="horz" wrap="square" lIns="0" tIns="0" rIns="0" bIns="0" rtlCol="0">
            <a:sp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0069B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dirty="0">
                <a:latin typeface="DeutscheBank Medium" panose="020B0603020202030204" pitchFamily="34" charset="0"/>
                <a:ea typeface="DeutscheBank Medium" panose="020B0603020202030204" pitchFamily="34" charset="0"/>
              </a:rPr>
              <a:t>1. Check accessibility in PowerPoint</a:t>
            </a:r>
          </a:p>
        </p:txBody>
      </p:sp>
      <p:sp>
        <p:nvSpPr>
          <p:cNvPr id="45" name="Inhaltsplatzhalter 2">
            <a:extLst>
              <a:ext uri="{FF2B5EF4-FFF2-40B4-BE49-F238E27FC236}">
                <a16:creationId xmlns:a16="http://schemas.microsoft.com/office/drawing/2014/main" id="{0B37EDBC-6A4C-86AD-4FAC-4D1CE9D6EB0D}"/>
              </a:ext>
            </a:extLst>
          </p:cNvPr>
          <p:cNvSpPr txBox="1">
            <a:spLocks/>
          </p:cNvSpPr>
          <p:nvPr/>
        </p:nvSpPr>
        <p:spPr>
          <a:xfrm>
            <a:off x="442800" y="1725468"/>
            <a:ext cx="3369348" cy="1496786"/>
          </a:xfrm>
          <a:prstGeom prst="rect">
            <a:avLst/>
          </a:prstGeom>
        </p:spPr>
        <p:txBody>
          <a:bodyPr vert="horz" lIns="0" tIns="0" rIns="0" bIns="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0069B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sz="1200" b="1" dirty="0"/>
              <a:t>Before exporting, use PowerPoint’s Accessibility Checker to identify and fix any issues.</a:t>
            </a:r>
          </a:p>
          <a:p>
            <a:r>
              <a:rPr lang="en-GB" sz="1200" dirty="0"/>
              <a:t>Use the Accessibility Checker to locate and resolve these problems. Go to </a:t>
            </a:r>
            <a:r>
              <a:rPr lang="en-GB" sz="1200" dirty="0">
                <a:solidFill>
                  <a:srgbClr val="0069B1"/>
                </a:solidFill>
                <a:latin typeface="DeutscheBank Medium" panose="020B0603020202030204" pitchFamily="34" charset="0"/>
                <a:ea typeface="DeutscheBank Medium" panose="020B0603020202030204" pitchFamily="34" charset="0"/>
              </a:rPr>
              <a:t>Review → Check Accessibility</a:t>
            </a:r>
            <a:r>
              <a:rPr lang="en-GB" sz="1200" dirty="0"/>
              <a:t> to open the checker, which will display a list of issues in the right-hand pane along with suggestions for fixing them.</a:t>
            </a:r>
          </a:p>
        </p:txBody>
      </p:sp>
      <p:grpSp>
        <p:nvGrpSpPr>
          <p:cNvPr id="16" name="Gruppieren 15" descr="Screenshots of top menu and side menu for checking accessiblity.">
            <a:extLst>
              <a:ext uri="{FF2B5EF4-FFF2-40B4-BE49-F238E27FC236}">
                <a16:creationId xmlns:a16="http://schemas.microsoft.com/office/drawing/2014/main" id="{417EDB38-96C5-3F63-29C1-EB207E2C9599}"/>
              </a:ext>
            </a:extLst>
          </p:cNvPr>
          <p:cNvGrpSpPr/>
          <p:nvPr/>
        </p:nvGrpSpPr>
        <p:grpSpPr>
          <a:xfrm>
            <a:off x="466281" y="3513043"/>
            <a:ext cx="3278504" cy="2289820"/>
            <a:chOff x="442800" y="3513043"/>
            <a:chExt cx="3278504" cy="2289820"/>
          </a:xfrm>
        </p:grpSpPr>
        <p:pic>
          <p:nvPicPr>
            <p:cNvPr id="24" name="Grafik 11">
              <a:extLst>
                <a:ext uri="{FF2B5EF4-FFF2-40B4-BE49-F238E27FC236}">
                  <a16:creationId xmlns:a16="http://schemas.microsoft.com/office/drawing/2014/main" id="{E0793232-8789-A385-532C-4FCA29FBC4B4}"/>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442800" y="3513043"/>
              <a:ext cx="2701657" cy="604431"/>
            </a:xfrm>
            <a:prstGeom prst="rect">
              <a:avLst/>
            </a:prstGeom>
            <a:ln w="19050">
              <a:solidFill>
                <a:srgbClr val="D000D0"/>
              </a:solidFill>
            </a:ln>
          </p:spPr>
        </p:pic>
        <p:pic>
          <p:nvPicPr>
            <p:cNvPr id="25" name="Grafik 1">
              <a:extLst>
                <a:ext uri="{FF2B5EF4-FFF2-40B4-BE49-F238E27FC236}">
                  <a16:creationId xmlns:a16="http://schemas.microsoft.com/office/drawing/2014/main" id="{EEB817E1-86B6-D79F-0053-70396BFCAD49}"/>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442800" y="4205470"/>
              <a:ext cx="3261617" cy="1597393"/>
            </a:xfrm>
            <a:prstGeom prst="rect">
              <a:avLst/>
            </a:prstGeom>
            <a:ln w="6350">
              <a:solidFill>
                <a:schemeClr val="accent1"/>
              </a:solidFill>
            </a:ln>
          </p:spPr>
        </p:pic>
        <p:sp>
          <p:nvSpPr>
            <p:cNvPr id="26" name="Rechteck 2">
              <a:extLst>
                <a:ext uri="{FF2B5EF4-FFF2-40B4-BE49-F238E27FC236}">
                  <a16:creationId xmlns:a16="http://schemas.microsoft.com/office/drawing/2014/main" id="{5F3A366D-60BC-774A-4276-14136A12B279}"/>
                </a:ext>
              </a:extLst>
            </p:cNvPr>
            <p:cNvSpPr/>
            <p:nvPr/>
          </p:nvSpPr>
          <p:spPr>
            <a:xfrm>
              <a:off x="1690688" y="3610905"/>
              <a:ext cx="160337" cy="63801"/>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hteck 4">
              <a:extLst>
                <a:ext uri="{FF2B5EF4-FFF2-40B4-BE49-F238E27FC236}">
                  <a16:creationId xmlns:a16="http://schemas.microsoft.com/office/drawing/2014/main" id="{2A3CB693-4F05-17E4-B961-B3C631447B9D}"/>
                </a:ext>
              </a:extLst>
            </p:cNvPr>
            <p:cNvSpPr/>
            <p:nvPr/>
          </p:nvSpPr>
          <p:spPr>
            <a:xfrm>
              <a:off x="717550" y="3665024"/>
              <a:ext cx="222847" cy="232290"/>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hteck 8">
              <a:extLst>
                <a:ext uri="{FF2B5EF4-FFF2-40B4-BE49-F238E27FC236}">
                  <a16:creationId xmlns:a16="http://schemas.microsoft.com/office/drawing/2014/main" id="{8DF79A7A-95B5-1B78-6B1D-D5D9B65DF68E}"/>
                </a:ext>
              </a:extLst>
            </p:cNvPr>
            <p:cNvSpPr/>
            <p:nvPr/>
          </p:nvSpPr>
          <p:spPr>
            <a:xfrm>
              <a:off x="3270648" y="4740019"/>
              <a:ext cx="450656" cy="928207"/>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feld 3">
              <a:extLst>
                <a:ext uri="{FF2B5EF4-FFF2-40B4-BE49-F238E27FC236}">
                  <a16:creationId xmlns:a16="http://schemas.microsoft.com/office/drawing/2014/main" id="{852D0053-F376-A82D-B213-CAD414FE827B}"/>
                </a:ext>
              </a:extLst>
            </p:cNvPr>
            <p:cNvSpPr txBox="1"/>
            <p:nvPr/>
          </p:nvSpPr>
          <p:spPr bwMode="ltGray">
            <a:xfrm>
              <a:off x="581611" y="3658472"/>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2</a:t>
              </a:r>
            </a:p>
          </p:txBody>
        </p:sp>
        <p:sp>
          <p:nvSpPr>
            <p:cNvPr id="5" name="Textfeld 4">
              <a:extLst>
                <a:ext uri="{FF2B5EF4-FFF2-40B4-BE49-F238E27FC236}">
                  <a16:creationId xmlns:a16="http://schemas.microsoft.com/office/drawing/2014/main" id="{3663C2C3-2C8B-728C-A4C3-D76F9407430C}"/>
                </a:ext>
              </a:extLst>
            </p:cNvPr>
            <p:cNvSpPr txBox="1"/>
            <p:nvPr/>
          </p:nvSpPr>
          <p:spPr bwMode="ltGray">
            <a:xfrm>
              <a:off x="1554749" y="3604468"/>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1</a:t>
              </a:r>
            </a:p>
          </p:txBody>
        </p:sp>
        <p:sp>
          <p:nvSpPr>
            <p:cNvPr id="7" name="Textfeld 6">
              <a:extLst>
                <a:ext uri="{FF2B5EF4-FFF2-40B4-BE49-F238E27FC236}">
                  <a16:creationId xmlns:a16="http://schemas.microsoft.com/office/drawing/2014/main" id="{84848997-55B9-81D7-F964-DF24DE268CAD}"/>
                </a:ext>
              </a:extLst>
            </p:cNvPr>
            <p:cNvSpPr txBox="1"/>
            <p:nvPr/>
          </p:nvSpPr>
          <p:spPr bwMode="ltGray">
            <a:xfrm>
              <a:off x="3139624" y="4733667"/>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3</a:t>
              </a:r>
            </a:p>
          </p:txBody>
        </p:sp>
      </p:grpSp>
      <p:sp>
        <p:nvSpPr>
          <p:cNvPr id="48" name="Inhaltsplatzhalter 2">
            <a:extLst>
              <a:ext uri="{FF2B5EF4-FFF2-40B4-BE49-F238E27FC236}">
                <a16:creationId xmlns:a16="http://schemas.microsoft.com/office/drawing/2014/main" id="{F5EE15B7-18CB-7D28-0120-53B800168AF6}"/>
              </a:ext>
            </a:extLst>
          </p:cNvPr>
          <p:cNvSpPr txBox="1">
            <a:spLocks/>
          </p:cNvSpPr>
          <p:nvPr/>
        </p:nvSpPr>
        <p:spPr>
          <a:xfrm>
            <a:off x="4411326" y="1376363"/>
            <a:ext cx="3369347" cy="246221"/>
          </a:xfrm>
          <a:prstGeom prst="rect">
            <a:avLst/>
          </a:prstGeom>
        </p:spPr>
        <p:txBody>
          <a:bodyPr vert="horz" wrap="square" lIns="0" tIns="0" rIns="0" bIns="0" rtlCol="0">
            <a:sp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0069B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dirty="0">
                <a:latin typeface="DeutscheBank Medium" panose="020B0603020202030204" pitchFamily="34" charset="0"/>
                <a:ea typeface="DeutscheBank Medium" panose="020B0603020202030204" pitchFamily="34" charset="0"/>
              </a:rPr>
              <a:t>2. Reading Order</a:t>
            </a:r>
          </a:p>
        </p:txBody>
      </p:sp>
      <p:sp>
        <p:nvSpPr>
          <p:cNvPr id="49" name="Inhaltsplatzhalter 2">
            <a:extLst>
              <a:ext uri="{FF2B5EF4-FFF2-40B4-BE49-F238E27FC236}">
                <a16:creationId xmlns:a16="http://schemas.microsoft.com/office/drawing/2014/main" id="{AEB3827A-DB0D-D2FA-5A13-9B2ABC3D413D}"/>
              </a:ext>
            </a:extLst>
          </p:cNvPr>
          <p:cNvSpPr txBox="1">
            <a:spLocks/>
          </p:cNvSpPr>
          <p:nvPr/>
        </p:nvSpPr>
        <p:spPr>
          <a:xfrm>
            <a:off x="4411326" y="1725467"/>
            <a:ext cx="3369348" cy="1496785"/>
          </a:xfrm>
          <a:prstGeom prst="rect">
            <a:avLst/>
          </a:prstGeom>
        </p:spPr>
        <p:txBody>
          <a:bodyPr vert="horz" lIns="0" tIns="0" rIns="0" bIns="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0069B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sz="1200" b="1" dirty="0"/>
              <a:t>The reading order defines how screen readers navigate content, following a top-to-bottom and left-to-right sequence. </a:t>
            </a:r>
          </a:p>
          <a:p>
            <a:r>
              <a:rPr lang="en-GB" sz="1200" dirty="0"/>
              <a:t>Use the Accessibility Checker to find issues with the reading order. Ensure the slide title is read first by using the </a:t>
            </a:r>
            <a:r>
              <a:rPr lang="en-GB" sz="1200" dirty="0">
                <a:solidFill>
                  <a:srgbClr val="0069B1"/>
                </a:solidFill>
                <a:latin typeface="DeutscheBank Medium" panose="020B0603020202030204" pitchFamily="34" charset="0"/>
                <a:ea typeface="DeutscheBank Medium" panose="020B0603020202030204" pitchFamily="34" charset="0"/>
              </a:rPr>
              <a:t>title placeholder</a:t>
            </a:r>
            <a:r>
              <a:rPr lang="en-GB" sz="1200" dirty="0"/>
              <a:t>. For manually added elements, </a:t>
            </a:r>
            <a:r>
              <a:rPr lang="en-GB" sz="1200" dirty="0">
                <a:solidFill>
                  <a:srgbClr val="0069B1"/>
                </a:solidFill>
                <a:latin typeface="DeutscheBank Medium" panose="020B0603020202030204" pitchFamily="34" charset="0"/>
                <a:ea typeface="DeutscheBank Medium" panose="020B0603020202030204" pitchFamily="34" charset="0"/>
              </a:rPr>
              <a:t>adjust the order in the Selection or Reading Order Pane</a:t>
            </a:r>
            <a:r>
              <a:rPr lang="en-GB" sz="1200" dirty="0"/>
              <a:t>.</a:t>
            </a:r>
          </a:p>
        </p:txBody>
      </p:sp>
      <p:grpSp>
        <p:nvGrpSpPr>
          <p:cNvPr id="27" name="Gruppieren 26" descr="Screenshot of the Reading Order pane within the accessibility menu">
            <a:extLst>
              <a:ext uri="{FF2B5EF4-FFF2-40B4-BE49-F238E27FC236}">
                <a16:creationId xmlns:a16="http://schemas.microsoft.com/office/drawing/2014/main" id="{31BF621B-8136-EE57-1156-B085DA8193A5}"/>
              </a:ext>
            </a:extLst>
          </p:cNvPr>
          <p:cNvGrpSpPr/>
          <p:nvPr/>
        </p:nvGrpSpPr>
        <p:grpSpPr>
          <a:xfrm>
            <a:off x="4408947" y="3511838"/>
            <a:ext cx="3512168" cy="1969802"/>
            <a:chOff x="4408947" y="3511838"/>
            <a:chExt cx="3512168" cy="1969802"/>
          </a:xfrm>
        </p:grpSpPr>
        <p:pic>
          <p:nvPicPr>
            <p:cNvPr id="20" name="Grafik 19">
              <a:extLst>
                <a:ext uri="{FF2B5EF4-FFF2-40B4-BE49-F238E27FC236}">
                  <a16:creationId xmlns:a16="http://schemas.microsoft.com/office/drawing/2014/main" id="{EBFD89C9-0E69-290E-CB8E-DA7BDAA278D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08947" y="3511838"/>
              <a:ext cx="3373610" cy="1902716"/>
            </a:xfrm>
            <a:prstGeom prst="rect">
              <a:avLst/>
            </a:prstGeom>
            <a:ln w="6350">
              <a:solidFill>
                <a:schemeClr val="accent1"/>
              </a:solidFill>
            </a:ln>
          </p:spPr>
        </p:pic>
        <p:grpSp>
          <p:nvGrpSpPr>
            <p:cNvPr id="17" name="Gruppieren 16" descr="Screenshot of the Reading Order pane within the accessibility menu">
              <a:extLst>
                <a:ext uri="{FF2B5EF4-FFF2-40B4-BE49-F238E27FC236}">
                  <a16:creationId xmlns:a16="http://schemas.microsoft.com/office/drawing/2014/main" id="{8F74CD37-1C8B-6A2C-974A-DFA9C48116D6}"/>
                </a:ext>
              </a:extLst>
            </p:cNvPr>
            <p:cNvGrpSpPr/>
            <p:nvPr/>
          </p:nvGrpSpPr>
          <p:grpSpPr>
            <a:xfrm>
              <a:off x="5582969" y="4523579"/>
              <a:ext cx="2338146" cy="958061"/>
              <a:chOff x="5582969" y="4523579"/>
              <a:chExt cx="2338146" cy="958061"/>
            </a:xfrm>
          </p:grpSpPr>
          <p:sp>
            <p:nvSpPr>
              <p:cNvPr id="33" name="Rechteck 13">
                <a:extLst>
                  <a:ext uri="{FF2B5EF4-FFF2-40B4-BE49-F238E27FC236}">
                    <a16:creationId xmlns:a16="http://schemas.microsoft.com/office/drawing/2014/main" id="{16303637-FBA4-4E71-7812-B092F230083D}"/>
                  </a:ext>
                </a:extLst>
              </p:cNvPr>
              <p:cNvSpPr/>
              <p:nvPr/>
            </p:nvSpPr>
            <p:spPr>
              <a:xfrm>
                <a:off x="7362638" y="4683218"/>
                <a:ext cx="441512" cy="84045"/>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9" name="Group 38">
                <a:extLst>
                  <a:ext uri="{FF2B5EF4-FFF2-40B4-BE49-F238E27FC236}">
                    <a16:creationId xmlns:a16="http://schemas.microsoft.com/office/drawing/2014/main" id="{5F1A1B4C-60B3-BC6C-330C-5561FBDEDF14}"/>
                  </a:ext>
                </a:extLst>
              </p:cNvPr>
              <p:cNvGrpSpPr/>
              <p:nvPr/>
            </p:nvGrpSpPr>
            <p:grpSpPr>
              <a:xfrm>
                <a:off x="5582969" y="4532857"/>
                <a:ext cx="1216922" cy="948783"/>
                <a:chOff x="5633049" y="4239889"/>
                <a:chExt cx="1438529" cy="1132188"/>
              </a:xfrm>
            </p:grpSpPr>
            <p:pic>
              <p:nvPicPr>
                <p:cNvPr id="35" name="Grafik 16">
                  <a:extLst>
                    <a:ext uri="{FF2B5EF4-FFF2-40B4-BE49-F238E27FC236}">
                      <a16:creationId xmlns:a16="http://schemas.microsoft.com/office/drawing/2014/main" id="{9C360599-F5E6-00D3-CBB8-8E18636BF2AE}"/>
                    </a:ext>
                  </a:extLst>
                </p:cNvPr>
                <p:cNvPicPr>
                  <a:picLocks noChangeAspect="1"/>
                </p:cNvPicPr>
                <p:nvPr/>
              </p:nvPicPr>
              <p:blipFill>
                <a:blip r:embed="rId6">
                  <a:extLst>
                    <a:ext uri="{28A0092B-C50C-407E-A947-70E740481C1C}">
                      <a14:useLocalDpi xmlns:a14="http://schemas.microsoft.com/office/drawing/2010/main" val="0"/>
                    </a:ext>
                  </a:extLst>
                </a:blip>
                <a:srcRect r="4034" b="-1002"/>
                <a:stretch/>
              </p:blipFill>
              <p:spPr>
                <a:xfrm>
                  <a:off x="5639589" y="4250259"/>
                  <a:ext cx="1431989" cy="1121818"/>
                </a:xfrm>
                <a:prstGeom prst="rect">
                  <a:avLst/>
                </a:prstGeom>
              </p:spPr>
            </p:pic>
            <p:sp>
              <p:nvSpPr>
                <p:cNvPr id="36" name="Rechteck 17">
                  <a:extLst>
                    <a:ext uri="{FF2B5EF4-FFF2-40B4-BE49-F238E27FC236}">
                      <a16:creationId xmlns:a16="http://schemas.microsoft.com/office/drawing/2014/main" id="{F000748C-B371-E367-6D08-0B1FC2B8BDB9}"/>
                    </a:ext>
                  </a:extLst>
                </p:cNvPr>
                <p:cNvSpPr/>
                <p:nvPr/>
              </p:nvSpPr>
              <p:spPr>
                <a:xfrm>
                  <a:off x="5633049" y="4239889"/>
                  <a:ext cx="1438528" cy="1115139"/>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 name="Textfeld 7">
                <a:extLst>
                  <a:ext uri="{FF2B5EF4-FFF2-40B4-BE49-F238E27FC236}">
                    <a16:creationId xmlns:a16="http://schemas.microsoft.com/office/drawing/2014/main" id="{FE91F1FD-FE69-21BB-7200-20F878DD3883}"/>
                  </a:ext>
                </a:extLst>
              </p:cNvPr>
              <p:cNvSpPr txBox="1"/>
              <p:nvPr/>
            </p:nvSpPr>
            <p:spPr bwMode="ltGray">
              <a:xfrm>
                <a:off x="7788090" y="4671208"/>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1</a:t>
                </a:r>
              </a:p>
            </p:txBody>
          </p:sp>
          <p:sp>
            <p:nvSpPr>
              <p:cNvPr id="9" name="Textfeld 8">
                <a:extLst>
                  <a:ext uri="{FF2B5EF4-FFF2-40B4-BE49-F238E27FC236}">
                    <a16:creationId xmlns:a16="http://schemas.microsoft.com/office/drawing/2014/main" id="{EBA1BB56-27C1-2022-67C6-F6E2DA2B5C13}"/>
                  </a:ext>
                </a:extLst>
              </p:cNvPr>
              <p:cNvSpPr txBox="1"/>
              <p:nvPr/>
            </p:nvSpPr>
            <p:spPr bwMode="ltGray">
              <a:xfrm>
                <a:off x="6793857" y="4523579"/>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2</a:t>
                </a:r>
              </a:p>
            </p:txBody>
          </p:sp>
        </p:grpSp>
      </p:grpSp>
      <p:sp>
        <p:nvSpPr>
          <p:cNvPr id="46" name="Inhaltsplatzhalter 2">
            <a:extLst>
              <a:ext uri="{FF2B5EF4-FFF2-40B4-BE49-F238E27FC236}">
                <a16:creationId xmlns:a16="http://schemas.microsoft.com/office/drawing/2014/main" id="{E74E0BF1-9939-85C6-447B-9401F295ABD6}"/>
              </a:ext>
            </a:extLst>
          </p:cNvPr>
          <p:cNvSpPr txBox="1">
            <a:spLocks/>
          </p:cNvSpPr>
          <p:nvPr/>
        </p:nvSpPr>
        <p:spPr>
          <a:xfrm>
            <a:off x="8379852" y="1376363"/>
            <a:ext cx="3369347" cy="246221"/>
          </a:xfrm>
          <a:prstGeom prst="rect">
            <a:avLst/>
          </a:prstGeom>
        </p:spPr>
        <p:txBody>
          <a:bodyPr vert="horz" wrap="square" lIns="0" tIns="0" rIns="0" bIns="0" rtlCol="0">
            <a:sp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0069B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dirty="0">
                <a:latin typeface="DeutscheBank Medium" panose="020B0603020202030204" pitchFamily="34" charset="0"/>
                <a:ea typeface="DeutscheBank Medium" panose="020B0603020202030204" pitchFamily="34" charset="0"/>
              </a:rPr>
              <a:t>3. Alternative texts (Alt texts) </a:t>
            </a:r>
          </a:p>
        </p:txBody>
      </p:sp>
      <p:sp>
        <p:nvSpPr>
          <p:cNvPr id="47" name="Inhaltsplatzhalter 2">
            <a:extLst>
              <a:ext uri="{FF2B5EF4-FFF2-40B4-BE49-F238E27FC236}">
                <a16:creationId xmlns:a16="http://schemas.microsoft.com/office/drawing/2014/main" id="{89503CBA-4BD3-4C29-67E2-A83B1E95B6C5}"/>
              </a:ext>
            </a:extLst>
          </p:cNvPr>
          <p:cNvSpPr txBox="1">
            <a:spLocks/>
          </p:cNvSpPr>
          <p:nvPr/>
        </p:nvSpPr>
        <p:spPr>
          <a:xfrm>
            <a:off x="8379852" y="1725468"/>
            <a:ext cx="3238643" cy="1659220"/>
          </a:xfrm>
          <a:prstGeom prst="rect">
            <a:avLst/>
          </a:prstGeom>
        </p:spPr>
        <p:txBody>
          <a:bodyPr vert="horz" lIns="0" tIns="0" rIns="0" bIns="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0069B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sz="1200" b="1" dirty="0"/>
              <a:t>Alternative texts describe visual elements like images or diagrams, allowing screen reader users to understand their meaning.</a:t>
            </a:r>
          </a:p>
          <a:p>
            <a:r>
              <a:rPr lang="en-GB" sz="1200" dirty="0"/>
              <a:t>Use the Accessibility Checker to find missing Alt texts. </a:t>
            </a:r>
            <a:r>
              <a:rPr lang="en-GB" sz="1200" dirty="0">
                <a:solidFill>
                  <a:srgbClr val="0069B1"/>
                </a:solidFill>
                <a:latin typeface="DeutscheBank Medium" panose="020B0603020202030204" pitchFamily="34" charset="0"/>
                <a:ea typeface="DeutscheBank Medium" panose="020B0603020202030204" pitchFamily="34" charset="0"/>
              </a:rPr>
              <a:t>Right-click the element, choose "Edit Alt Text," and add a detailed description </a:t>
            </a:r>
            <a:r>
              <a:rPr lang="en-GB" sz="1200" dirty="0"/>
              <a:t>(e.g., "The sales trend from 2020 to 2023 with a peak in 2022 at 100 billion euros"). Avoid vague descriptions like "image."</a:t>
            </a:r>
          </a:p>
        </p:txBody>
      </p:sp>
      <p:grpSp>
        <p:nvGrpSpPr>
          <p:cNvPr id="29" name="Gruppieren 28" descr="Screenshot of the Accessiblity Assistant pane within the accessibility menu">
            <a:extLst>
              <a:ext uri="{FF2B5EF4-FFF2-40B4-BE49-F238E27FC236}">
                <a16:creationId xmlns:a16="http://schemas.microsoft.com/office/drawing/2014/main" id="{988BD8E5-9E99-C738-57D2-F537B68502FF}"/>
              </a:ext>
            </a:extLst>
          </p:cNvPr>
          <p:cNvGrpSpPr/>
          <p:nvPr/>
        </p:nvGrpSpPr>
        <p:grpSpPr>
          <a:xfrm>
            <a:off x="8455557" y="3742866"/>
            <a:ext cx="3293531" cy="2429771"/>
            <a:chOff x="8379852" y="3742866"/>
            <a:chExt cx="3293531" cy="2429771"/>
          </a:xfrm>
        </p:grpSpPr>
        <p:pic>
          <p:nvPicPr>
            <p:cNvPr id="21" name="Grafik 20">
              <a:extLst>
                <a:ext uri="{FF2B5EF4-FFF2-40B4-BE49-F238E27FC236}">
                  <a16:creationId xmlns:a16="http://schemas.microsoft.com/office/drawing/2014/main" id="{4BE18CF6-219D-EDC6-C3C7-82DB0A966C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79852" y="3742866"/>
              <a:ext cx="3136408" cy="1768934"/>
            </a:xfrm>
            <a:prstGeom prst="rect">
              <a:avLst/>
            </a:prstGeom>
            <a:ln w="6350">
              <a:solidFill>
                <a:schemeClr val="accent1"/>
              </a:solidFill>
            </a:ln>
          </p:spPr>
        </p:pic>
        <p:grpSp>
          <p:nvGrpSpPr>
            <p:cNvPr id="18" name="Gruppieren 17" descr="Screenshot of the Accessiblity Assistant pane within the accessibility menu">
              <a:extLst>
                <a:ext uri="{FF2B5EF4-FFF2-40B4-BE49-F238E27FC236}">
                  <a16:creationId xmlns:a16="http://schemas.microsoft.com/office/drawing/2014/main" id="{63409256-83FC-9D1F-F706-10D4CBAD7114}"/>
                </a:ext>
              </a:extLst>
            </p:cNvPr>
            <p:cNvGrpSpPr/>
            <p:nvPr/>
          </p:nvGrpSpPr>
          <p:grpSpPr>
            <a:xfrm>
              <a:off x="9421574" y="4388340"/>
              <a:ext cx="2251809" cy="1784297"/>
              <a:chOff x="9421574" y="4388340"/>
              <a:chExt cx="2251809" cy="1784297"/>
            </a:xfrm>
          </p:grpSpPr>
          <p:sp>
            <p:nvSpPr>
              <p:cNvPr id="41" name="Rechteck 3">
                <a:extLst>
                  <a:ext uri="{FF2B5EF4-FFF2-40B4-BE49-F238E27FC236}">
                    <a16:creationId xmlns:a16="http://schemas.microsoft.com/office/drawing/2014/main" id="{88C642A5-B5D1-A1EE-060A-2BBB056CB7F8}"/>
                  </a:ext>
                </a:extLst>
              </p:cNvPr>
              <p:cNvSpPr/>
              <p:nvPr/>
            </p:nvSpPr>
            <p:spPr>
              <a:xfrm>
                <a:off x="11113695" y="4397237"/>
                <a:ext cx="426663" cy="86787"/>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1" name="Grafik 1">
                <a:extLst>
                  <a:ext uri="{FF2B5EF4-FFF2-40B4-BE49-F238E27FC236}">
                    <a16:creationId xmlns:a16="http://schemas.microsoft.com/office/drawing/2014/main" id="{AC0F50F2-3BC6-6145-025C-E69B6AA31014}"/>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9421574" y="4532852"/>
                <a:ext cx="1268451" cy="1639785"/>
              </a:xfrm>
              <a:prstGeom prst="rect">
                <a:avLst/>
              </a:prstGeom>
            </p:spPr>
          </p:pic>
          <p:sp>
            <p:nvSpPr>
              <p:cNvPr id="52" name="Rechteck 6">
                <a:extLst>
                  <a:ext uri="{FF2B5EF4-FFF2-40B4-BE49-F238E27FC236}">
                    <a16:creationId xmlns:a16="http://schemas.microsoft.com/office/drawing/2014/main" id="{77D3F929-C63D-F0FA-AAD8-C1D75EB460A4}"/>
                  </a:ext>
                </a:extLst>
              </p:cNvPr>
              <p:cNvSpPr/>
              <p:nvPr/>
            </p:nvSpPr>
            <p:spPr>
              <a:xfrm>
                <a:off x="9421574" y="4520084"/>
                <a:ext cx="1278205" cy="1597393"/>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feld 9">
                <a:extLst>
                  <a:ext uri="{FF2B5EF4-FFF2-40B4-BE49-F238E27FC236}">
                    <a16:creationId xmlns:a16="http://schemas.microsoft.com/office/drawing/2014/main" id="{ACE3F265-B14B-571B-E30A-8358B7564CF2}"/>
                  </a:ext>
                </a:extLst>
              </p:cNvPr>
              <p:cNvSpPr txBox="1"/>
              <p:nvPr/>
            </p:nvSpPr>
            <p:spPr bwMode="ltGray">
              <a:xfrm>
                <a:off x="11540358" y="4388340"/>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1</a:t>
                </a:r>
              </a:p>
            </p:txBody>
          </p:sp>
          <p:sp>
            <p:nvSpPr>
              <p:cNvPr id="12" name="Textfeld 11">
                <a:extLst>
                  <a:ext uri="{FF2B5EF4-FFF2-40B4-BE49-F238E27FC236}">
                    <a16:creationId xmlns:a16="http://schemas.microsoft.com/office/drawing/2014/main" id="{11CBD32D-4964-35DA-A827-8F3903D1C503}"/>
                  </a:ext>
                </a:extLst>
              </p:cNvPr>
              <p:cNvSpPr txBox="1"/>
              <p:nvPr/>
            </p:nvSpPr>
            <p:spPr bwMode="ltGray">
              <a:xfrm>
                <a:off x="10699779" y="4513034"/>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2</a:t>
                </a:r>
              </a:p>
            </p:txBody>
          </p:sp>
        </p:grpSp>
      </p:grpSp>
      <p:sp>
        <p:nvSpPr>
          <p:cNvPr id="11" name="Fußzeilenplatzhalter 10">
            <a:extLst>
              <a:ext uri="{FF2B5EF4-FFF2-40B4-BE49-F238E27FC236}">
                <a16:creationId xmlns:a16="http://schemas.microsoft.com/office/drawing/2014/main" id="{63B43EBF-7383-1516-656F-5C01AB9D2A14}"/>
              </a:ext>
              <a:ext uri="{C183D7F6-B498-43B3-948B-1728B52AA6E4}">
                <adec:decorative xmlns:adec="http://schemas.microsoft.com/office/drawing/2017/decorative" val="1"/>
              </a:ext>
            </a:extLst>
          </p:cNvPr>
          <p:cNvSpPr>
            <a:spLocks noGrp="1"/>
          </p:cNvSpPr>
          <p:nvPr>
            <p:ph type="ftr" sz="quarter" idx="12"/>
          </p:nvPr>
        </p:nvSpPr>
        <p:spPr/>
        <p:txBody>
          <a:bodyPr/>
          <a:lstStyle/>
          <a:p>
            <a:pPr algn="l">
              <a:lnSpc>
                <a:spcPts val="1067"/>
              </a:lnSpc>
            </a:pPr>
            <a:r>
              <a:rPr lang="en-GB"/>
              <a:t>Date, Location, Speaker name, Name of Event</a:t>
            </a:r>
          </a:p>
        </p:txBody>
      </p:sp>
      <p:sp>
        <p:nvSpPr>
          <p:cNvPr id="3" name="Slide Number Placeholder 2">
            <a:extLst>
              <a:ext uri="{FF2B5EF4-FFF2-40B4-BE49-F238E27FC236}">
                <a16:creationId xmlns:a16="http://schemas.microsoft.com/office/drawing/2014/main" id="{4690925A-C965-5FCD-0CE3-F57FA44BDAB3}"/>
              </a:ext>
              <a:ext uri="{C183D7F6-B498-43B3-948B-1728B52AA6E4}">
                <adec:decorative xmlns:adec="http://schemas.microsoft.com/office/drawing/2017/decorative" val="1"/>
              </a:ext>
            </a:extLst>
          </p:cNvPr>
          <p:cNvSpPr>
            <a:spLocks noGrp="1"/>
          </p:cNvSpPr>
          <p:nvPr>
            <p:ph type="sldNum" sz="quarter" idx="11"/>
          </p:nvPr>
        </p:nvSpPr>
        <p:spPr/>
        <p:txBody>
          <a:bodyPr/>
          <a:lstStyle/>
          <a:p>
            <a:fld id="{D71DA9FD-6EF8-4CC5-AF9B-B6159B5B937C}" type="slidenum">
              <a:rPr lang="en-GB" noProof="1" smtClean="0"/>
              <a:pPr/>
              <a:t>6</a:t>
            </a:fld>
            <a:endParaRPr lang="en-GB" noProof="1"/>
          </a:p>
        </p:txBody>
      </p:sp>
    </p:spTree>
    <p:extLst>
      <p:ext uri="{BB962C8B-B14F-4D97-AF65-F5344CB8AC3E}">
        <p14:creationId xmlns:p14="http://schemas.microsoft.com/office/powerpoint/2010/main" val="3965935429"/>
      </p:ext>
    </p:extLst>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61C2C19A-391A-5682-1BFD-14E8F43A101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124BACF-D48F-5591-2ED0-3A8B5E0A7C25}"/>
              </a:ext>
            </a:extLst>
          </p:cNvPr>
          <p:cNvSpPr>
            <a:spLocks noGrp="1"/>
          </p:cNvSpPr>
          <p:nvPr>
            <p:ph type="title"/>
          </p:nvPr>
        </p:nvSpPr>
        <p:spPr/>
        <p:txBody>
          <a:bodyPr/>
          <a:lstStyle/>
          <a:p>
            <a:r>
              <a:rPr lang="en-GB" dirty="0"/>
              <a:t>Create an accessible presentation in PowerPoint </a:t>
            </a:r>
          </a:p>
        </p:txBody>
      </p:sp>
      <p:sp>
        <p:nvSpPr>
          <p:cNvPr id="6" name="Inhaltsplatzhalter 2">
            <a:extLst>
              <a:ext uri="{FF2B5EF4-FFF2-40B4-BE49-F238E27FC236}">
                <a16:creationId xmlns:a16="http://schemas.microsoft.com/office/drawing/2014/main" id="{F514CA44-BC0A-24E8-37D9-4B3C4A3196F8}"/>
              </a:ext>
            </a:extLst>
          </p:cNvPr>
          <p:cNvSpPr txBox="1">
            <a:spLocks/>
          </p:cNvSpPr>
          <p:nvPr/>
        </p:nvSpPr>
        <p:spPr>
          <a:xfrm>
            <a:off x="442800" y="1376363"/>
            <a:ext cx="3369347" cy="246221"/>
          </a:xfrm>
          <a:prstGeom prst="rect">
            <a:avLst/>
          </a:prstGeom>
        </p:spPr>
        <p:txBody>
          <a:bodyPr vert="horz" wrap="square" lIns="0" tIns="0" rIns="0" bIns="0" rtlCol="0">
            <a:sp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0069B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dirty="0">
                <a:latin typeface="DeutscheBank Medium" panose="020B0603020202030204" pitchFamily="34" charset="0"/>
                <a:ea typeface="DeutscheBank Medium" panose="020B0603020202030204" pitchFamily="34" charset="0"/>
              </a:rPr>
              <a:t>4. Hard-to-read text contrast</a:t>
            </a:r>
          </a:p>
        </p:txBody>
      </p:sp>
      <p:sp>
        <p:nvSpPr>
          <p:cNvPr id="45" name="Inhaltsplatzhalter 2">
            <a:extLst>
              <a:ext uri="{FF2B5EF4-FFF2-40B4-BE49-F238E27FC236}">
                <a16:creationId xmlns:a16="http://schemas.microsoft.com/office/drawing/2014/main" id="{B18517E3-43CD-811B-EFBF-E1022420F855}"/>
              </a:ext>
            </a:extLst>
          </p:cNvPr>
          <p:cNvSpPr txBox="1">
            <a:spLocks/>
          </p:cNvSpPr>
          <p:nvPr/>
        </p:nvSpPr>
        <p:spPr>
          <a:xfrm>
            <a:off x="442800" y="1725468"/>
            <a:ext cx="3369348" cy="1568936"/>
          </a:xfrm>
          <a:prstGeom prst="rect">
            <a:avLst/>
          </a:prstGeom>
        </p:spPr>
        <p:txBody>
          <a:bodyPr vert="horz" lIns="0" tIns="0" rIns="0" bIns="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0069B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sz="1200" b="1" dirty="0"/>
              <a:t>This occurs when the difference between text and background colors is too small, like light gray text on a white background. Poor contrast affects both accessibility and readability.</a:t>
            </a:r>
          </a:p>
          <a:p>
            <a:r>
              <a:rPr lang="en-GB" sz="1200" dirty="0"/>
              <a:t>Use the Accessibility Checker to find contrast issues; it highlights affected elements. Fix them by choosing an accessible color palette, such as dark text on a light background.</a:t>
            </a:r>
          </a:p>
        </p:txBody>
      </p:sp>
      <p:grpSp>
        <p:nvGrpSpPr>
          <p:cNvPr id="19" name="Gruppieren 18" descr="Screenshot of the &quot;Hard-to-read text contrast&quot; pane within the accessibility menu">
            <a:extLst>
              <a:ext uri="{FF2B5EF4-FFF2-40B4-BE49-F238E27FC236}">
                <a16:creationId xmlns:a16="http://schemas.microsoft.com/office/drawing/2014/main" id="{AD30B249-B43C-1EFE-96B1-03EDF94E8FF0}"/>
              </a:ext>
            </a:extLst>
          </p:cNvPr>
          <p:cNvGrpSpPr/>
          <p:nvPr/>
        </p:nvGrpSpPr>
        <p:grpSpPr>
          <a:xfrm>
            <a:off x="448002" y="3513043"/>
            <a:ext cx="3373670" cy="2036178"/>
            <a:chOff x="417411" y="3513043"/>
            <a:chExt cx="3373670" cy="2036178"/>
          </a:xfrm>
        </p:grpSpPr>
        <p:pic>
          <p:nvPicPr>
            <p:cNvPr id="10" name="Grafik 9">
              <a:extLst>
                <a:ext uri="{FF2B5EF4-FFF2-40B4-BE49-F238E27FC236}">
                  <a16:creationId xmlns:a16="http://schemas.microsoft.com/office/drawing/2014/main" id="{CED9101A-35FD-0B46-5DD0-0F4F6E19754F}"/>
                </a:ext>
              </a:extLst>
            </p:cNvPr>
            <p:cNvPicPr>
              <a:picLocks noChangeAspect="1"/>
            </p:cNvPicPr>
            <p:nvPr/>
          </p:nvPicPr>
          <p:blipFill>
            <a:blip r:embed="rId3">
              <a:extLst>
                <a:ext uri="{28A0092B-C50C-407E-A947-70E740481C1C}">
                  <a14:useLocalDpi xmlns:a14="http://schemas.microsoft.com/office/drawing/2010/main" val="0"/>
                </a:ext>
              </a:extLst>
            </a:blip>
            <a:srcRect b="10447"/>
            <a:stretch/>
          </p:blipFill>
          <p:spPr>
            <a:xfrm>
              <a:off x="417411" y="3513043"/>
              <a:ext cx="3243188" cy="1638069"/>
            </a:xfrm>
            <a:prstGeom prst="rect">
              <a:avLst/>
            </a:prstGeom>
            <a:ln w="6350">
              <a:solidFill>
                <a:schemeClr val="accent1"/>
              </a:solidFill>
            </a:ln>
          </p:spPr>
        </p:pic>
        <p:grpSp>
          <p:nvGrpSpPr>
            <p:cNvPr id="31" name="Gruppieren 30" descr="Screenshot of the &quot;Hard-to-read text contrast&quot; pane within the accessibility menu">
              <a:extLst>
                <a:ext uri="{FF2B5EF4-FFF2-40B4-BE49-F238E27FC236}">
                  <a16:creationId xmlns:a16="http://schemas.microsoft.com/office/drawing/2014/main" id="{7AF3CB7D-F9B0-3BE6-54B1-34B0B48BFC4B}"/>
                </a:ext>
              </a:extLst>
            </p:cNvPr>
            <p:cNvGrpSpPr/>
            <p:nvPr/>
          </p:nvGrpSpPr>
          <p:grpSpPr>
            <a:xfrm>
              <a:off x="1430736" y="4065974"/>
              <a:ext cx="2360345" cy="1483247"/>
              <a:chOff x="1430736" y="4065974"/>
              <a:chExt cx="2360345" cy="1483247"/>
            </a:xfrm>
          </p:grpSpPr>
          <p:sp>
            <p:nvSpPr>
              <p:cNvPr id="11" name="Rechteck 8">
                <a:extLst>
                  <a:ext uri="{FF2B5EF4-FFF2-40B4-BE49-F238E27FC236}">
                    <a16:creationId xmlns:a16="http://schemas.microsoft.com/office/drawing/2014/main" id="{31737D08-33B4-0B8A-729B-5440D33486F6}"/>
                  </a:ext>
                </a:extLst>
              </p:cNvPr>
              <p:cNvSpPr/>
              <p:nvPr/>
            </p:nvSpPr>
            <p:spPr>
              <a:xfrm>
                <a:off x="1430736" y="4105401"/>
                <a:ext cx="1404971" cy="1443820"/>
              </a:xfrm>
              <a:prstGeom prst="rect">
                <a:avLst/>
              </a:prstGeom>
              <a:noFill/>
              <a:ln w="1270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feld 12">
                <a:extLst>
                  <a:ext uri="{FF2B5EF4-FFF2-40B4-BE49-F238E27FC236}">
                    <a16:creationId xmlns:a16="http://schemas.microsoft.com/office/drawing/2014/main" id="{BA48829D-B8E1-01BA-3460-7923C4E7026E}"/>
                  </a:ext>
                </a:extLst>
              </p:cNvPr>
              <p:cNvSpPr txBox="1"/>
              <p:nvPr/>
            </p:nvSpPr>
            <p:spPr bwMode="ltGray">
              <a:xfrm>
                <a:off x="2838599" y="4100542"/>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2</a:t>
                </a:r>
              </a:p>
            </p:txBody>
          </p:sp>
          <p:sp>
            <p:nvSpPr>
              <p:cNvPr id="14" name="Rechteck 13">
                <a:extLst>
                  <a:ext uri="{FF2B5EF4-FFF2-40B4-BE49-F238E27FC236}">
                    <a16:creationId xmlns:a16="http://schemas.microsoft.com/office/drawing/2014/main" id="{FA7858DA-88A4-2027-5394-BC7E48421B80}"/>
                  </a:ext>
                </a:extLst>
              </p:cNvPr>
              <p:cNvSpPr/>
              <p:nvPr/>
            </p:nvSpPr>
            <p:spPr>
              <a:xfrm>
                <a:off x="3250201" y="4072904"/>
                <a:ext cx="407855" cy="84045"/>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feld 14">
                <a:extLst>
                  <a:ext uri="{FF2B5EF4-FFF2-40B4-BE49-F238E27FC236}">
                    <a16:creationId xmlns:a16="http://schemas.microsoft.com/office/drawing/2014/main" id="{6DE40A63-17C1-001D-AABA-1E49F329292F}"/>
                  </a:ext>
                </a:extLst>
              </p:cNvPr>
              <p:cNvSpPr txBox="1"/>
              <p:nvPr/>
            </p:nvSpPr>
            <p:spPr bwMode="ltGray">
              <a:xfrm>
                <a:off x="3658056" y="4065974"/>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1</a:t>
                </a:r>
              </a:p>
            </p:txBody>
          </p:sp>
        </p:grpSp>
        <p:pic>
          <p:nvPicPr>
            <p:cNvPr id="17" name="Grafik 16">
              <a:extLst>
                <a:ext uri="{FF2B5EF4-FFF2-40B4-BE49-F238E27FC236}">
                  <a16:creationId xmlns:a16="http://schemas.microsoft.com/office/drawing/2014/main" id="{06FD8209-A9B8-C672-870B-ED28342D172C}"/>
                </a:ext>
              </a:extLst>
            </p:cNvPr>
            <p:cNvPicPr>
              <a:picLocks noChangeAspect="1"/>
            </p:cNvPicPr>
            <p:nvPr/>
          </p:nvPicPr>
          <p:blipFill>
            <a:blip r:embed="rId4">
              <a:extLst>
                <a:ext uri="{28A0092B-C50C-407E-A947-70E740481C1C}">
                  <a14:useLocalDpi xmlns:a14="http://schemas.microsoft.com/office/drawing/2010/main" val="0"/>
                </a:ext>
              </a:extLst>
            </a:blip>
            <a:srcRect r="1955"/>
            <a:stretch/>
          </p:blipFill>
          <p:spPr>
            <a:xfrm>
              <a:off x="1430735" y="4109072"/>
              <a:ext cx="1404972" cy="1440149"/>
            </a:xfrm>
            <a:prstGeom prst="rect">
              <a:avLst/>
            </a:prstGeom>
          </p:spPr>
        </p:pic>
      </p:grpSp>
      <p:sp>
        <p:nvSpPr>
          <p:cNvPr id="48" name="Inhaltsplatzhalter 2">
            <a:extLst>
              <a:ext uri="{FF2B5EF4-FFF2-40B4-BE49-F238E27FC236}">
                <a16:creationId xmlns:a16="http://schemas.microsoft.com/office/drawing/2014/main" id="{8E76FB42-19AD-73AF-8D44-F54149896969}"/>
              </a:ext>
            </a:extLst>
          </p:cNvPr>
          <p:cNvSpPr txBox="1">
            <a:spLocks/>
          </p:cNvSpPr>
          <p:nvPr/>
        </p:nvSpPr>
        <p:spPr>
          <a:xfrm>
            <a:off x="4411326" y="1376363"/>
            <a:ext cx="3369347" cy="246221"/>
          </a:xfrm>
          <a:prstGeom prst="rect">
            <a:avLst/>
          </a:prstGeom>
        </p:spPr>
        <p:txBody>
          <a:bodyPr vert="horz" wrap="square" lIns="0" tIns="0" rIns="0" bIns="0" rtlCol="0">
            <a:sp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0069B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dirty="0">
                <a:latin typeface="DeutscheBank Medium" panose="020B0603020202030204" pitchFamily="34" charset="0"/>
                <a:ea typeface="DeutscheBank Medium" panose="020B0603020202030204" pitchFamily="34" charset="0"/>
              </a:rPr>
              <a:t>5. Use merged or split cells in tables</a:t>
            </a:r>
          </a:p>
        </p:txBody>
      </p:sp>
      <p:sp>
        <p:nvSpPr>
          <p:cNvPr id="49" name="Inhaltsplatzhalter 2">
            <a:extLst>
              <a:ext uri="{FF2B5EF4-FFF2-40B4-BE49-F238E27FC236}">
                <a16:creationId xmlns:a16="http://schemas.microsoft.com/office/drawing/2014/main" id="{7EB03B39-672F-6073-5C55-449980B44EC1}"/>
              </a:ext>
            </a:extLst>
          </p:cNvPr>
          <p:cNvSpPr txBox="1">
            <a:spLocks/>
          </p:cNvSpPr>
          <p:nvPr/>
        </p:nvSpPr>
        <p:spPr>
          <a:xfrm>
            <a:off x="4411326" y="1725467"/>
            <a:ext cx="3369348" cy="1940599"/>
          </a:xfrm>
          <a:prstGeom prst="rect">
            <a:avLst/>
          </a:prstGeom>
        </p:spPr>
        <p:txBody>
          <a:bodyPr vert="horz" lIns="0" tIns="0" rIns="0" bIns="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0069B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sz="1200" b="1" dirty="0"/>
              <a:t>Merged or split cells in tables make it difficult for screen readers to navigate using the TAB key and interpret the structure correctly. </a:t>
            </a:r>
          </a:p>
          <a:p>
            <a:r>
              <a:rPr lang="en-GB" sz="1200" dirty="0"/>
              <a:t>Use the Accessibility Checker to identify these issues. </a:t>
            </a:r>
            <a:r>
              <a:rPr lang="en-GB" sz="1200" dirty="0">
                <a:solidFill>
                  <a:srgbClr val="0069B1"/>
                </a:solidFill>
                <a:latin typeface="DeutscheBank Medium" panose="020B0603020202030204" pitchFamily="34" charset="0"/>
                <a:ea typeface="DeutscheBank Medium" panose="020B0603020202030204" pitchFamily="34" charset="0"/>
              </a:rPr>
              <a:t>Avoid merging or splitting cells</a:t>
            </a:r>
            <a:r>
              <a:rPr lang="en-GB" sz="1200" dirty="0"/>
              <a:t>; instead, create simple tables where each cell has a single function. Consider alternate layouts to present information without merging cells. Avoid complex tables or those with merged/split cells, as they hinder navigation and clarity.</a:t>
            </a:r>
          </a:p>
          <a:p>
            <a:endParaRPr lang="en-GB" sz="1200" dirty="0"/>
          </a:p>
          <a:p>
            <a:endParaRPr lang="en-GB" sz="1200" dirty="0"/>
          </a:p>
        </p:txBody>
      </p:sp>
      <p:grpSp>
        <p:nvGrpSpPr>
          <p:cNvPr id="20" name="Gruppieren 19" descr="Screenshot of the accessibility menu highlighting the &quot;Use of merged or split cells&quot; result">
            <a:extLst>
              <a:ext uri="{FF2B5EF4-FFF2-40B4-BE49-F238E27FC236}">
                <a16:creationId xmlns:a16="http://schemas.microsoft.com/office/drawing/2014/main" id="{882DDBA0-2B8C-32BD-C0E7-3367C380601D}"/>
              </a:ext>
            </a:extLst>
          </p:cNvPr>
          <p:cNvGrpSpPr/>
          <p:nvPr/>
        </p:nvGrpSpPr>
        <p:grpSpPr>
          <a:xfrm>
            <a:off x="4413543" y="3911152"/>
            <a:ext cx="3376655" cy="1638069"/>
            <a:chOff x="4413543" y="3911152"/>
            <a:chExt cx="3376655" cy="1638069"/>
          </a:xfrm>
        </p:grpSpPr>
        <p:pic>
          <p:nvPicPr>
            <p:cNvPr id="7" name="Grafik 6">
              <a:extLst>
                <a:ext uri="{FF2B5EF4-FFF2-40B4-BE49-F238E27FC236}">
                  <a16:creationId xmlns:a16="http://schemas.microsoft.com/office/drawing/2014/main" id="{CD6D0133-C41A-20BA-4BD9-3B1EC41C5162}"/>
                </a:ext>
              </a:extLst>
            </p:cNvPr>
            <p:cNvPicPr>
              <a:picLocks noChangeAspect="1"/>
            </p:cNvPicPr>
            <p:nvPr/>
          </p:nvPicPr>
          <p:blipFill>
            <a:blip r:embed="rId3">
              <a:extLst>
                <a:ext uri="{28A0092B-C50C-407E-A947-70E740481C1C}">
                  <a14:useLocalDpi xmlns:a14="http://schemas.microsoft.com/office/drawing/2010/main" val="0"/>
                </a:ext>
              </a:extLst>
            </a:blip>
            <a:srcRect b="10447"/>
            <a:stretch/>
          </p:blipFill>
          <p:spPr>
            <a:xfrm>
              <a:off x="4413543" y="3911152"/>
              <a:ext cx="3243188" cy="1638069"/>
            </a:xfrm>
            <a:prstGeom prst="rect">
              <a:avLst/>
            </a:prstGeom>
            <a:ln w="6350">
              <a:solidFill>
                <a:schemeClr val="accent1"/>
              </a:solidFill>
            </a:ln>
          </p:spPr>
        </p:pic>
        <p:grpSp>
          <p:nvGrpSpPr>
            <p:cNvPr id="32" name="Gruppieren 31" descr="Screenshot of the accessibility menu highlighting the &quot;Use of merged or split cells&quot; result">
              <a:extLst>
                <a:ext uri="{FF2B5EF4-FFF2-40B4-BE49-F238E27FC236}">
                  <a16:creationId xmlns:a16="http://schemas.microsoft.com/office/drawing/2014/main" id="{FB991CF0-E2AB-5953-3C7D-1C8A4A680A1A}"/>
                </a:ext>
              </a:extLst>
            </p:cNvPr>
            <p:cNvGrpSpPr/>
            <p:nvPr/>
          </p:nvGrpSpPr>
          <p:grpSpPr>
            <a:xfrm>
              <a:off x="7249318" y="4807854"/>
              <a:ext cx="540880" cy="127461"/>
              <a:chOff x="7249355" y="4791045"/>
              <a:chExt cx="540880" cy="127461"/>
            </a:xfrm>
          </p:grpSpPr>
          <p:sp>
            <p:nvSpPr>
              <p:cNvPr id="16" name="Rechteck 13">
                <a:extLst>
                  <a:ext uri="{FF2B5EF4-FFF2-40B4-BE49-F238E27FC236}">
                    <a16:creationId xmlns:a16="http://schemas.microsoft.com/office/drawing/2014/main" id="{C74FD684-773C-0EA0-ADFB-F7EC1A69C069}"/>
                  </a:ext>
                </a:extLst>
              </p:cNvPr>
              <p:cNvSpPr/>
              <p:nvPr/>
            </p:nvSpPr>
            <p:spPr>
              <a:xfrm>
                <a:off x="7249355" y="4797975"/>
                <a:ext cx="407855" cy="84045"/>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feld 20">
                <a:extLst>
                  <a:ext uri="{FF2B5EF4-FFF2-40B4-BE49-F238E27FC236}">
                    <a16:creationId xmlns:a16="http://schemas.microsoft.com/office/drawing/2014/main" id="{3B05462D-9CBC-3EEE-3C26-5809746487CB}"/>
                  </a:ext>
                </a:extLst>
              </p:cNvPr>
              <p:cNvSpPr txBox="1"/>
              <p:nvPr/>
            </p:nvSpPr>
            <p:spPr bwMode="ltGray">
              <a:xfrm>
                <a:off x="7657210" y="4791045"/>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1</a:t>
                </a:r>
              </a:p>
            </p:txBody>
          </p:sp>
        </p:grpSp>
      </p:grpSp>
      <p:sp>
        <p:nvSpPr>
          <p:cNvPr id="46" name="Inhaltsplatzhalter 2">
            <a:extLst>
              <a:ext uri="{FF2B5EF4-FFF2-40B4-BE49-F238E27FC236}">
                <a16:creationId xmlns:a16="http://schemas.microsoft.com/office/drawing/2014/main" id="{7DAE9F80-BA8A-5A63-EB0A-0F91A16ED60B}"/>
              </a:ext>
            </a:extLst>
          </p:cNvPr>
          <p:cNvSpPr txBox="1">
            <a:spLocks/>
          </p:cNvSpPr>
          <p:nvPr/>
        </p:nvSpPr>
        <p:spPr>
          <a:xfrm>
            <a:off x="8379852" y="1376363"/>
            <a:ext cx="3369347" cy="246221"/>
          </a:xfrm>
          <a:prstGeom prst="rect">
            <a:avLst/>
          </a:prstGeom>
        </p:spPr>
        <p:txBody>
          <a:bodyPr vert="horz" wrap="square" lIns="0" tIns="0" rIns="0" bIns="0" rtlCol="0">
            <a:sp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0069B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dirty="0">
                <a:latin typeface="DeutscheBank Medium" panose="020B0603020202030204" pitchFamily="34" charset="0"/>
                <a:ea typeface="DeutscheBank Medium" panose="020B0603020202030204" pitchFamily="34" charset="0"/>
              </a:rPr>
              <a:t>6. Duplicate slide title</a:t>
            </a:r>
          </a:p>
        </p:txBody>
      </p:sp>
      <p:sp>
        <p:nvSpPr>
          <p:cNvPr id="47" name="Inhaltsplatzhalter 2">
            <a:extLst>
              <a:ext uri="{FF2B5EF4-FFF2-40B4-BE49-F238E27FC236}">
                <a16:creationId xmlns:a16="http://schemas.microsoft.com/office/drawing/2014/main" id="{0EFC1CF4-15B0-A43A-F876-D8038C340149}"/>
              </a:ext>
            </a:extLst>
          </p:cNvPr>
          <p:cNvSpPr txBox="1">
            <a:spLocks/>
          </p:cNvSpPr>
          <p:nvPr/>
        </p:nvSpPr>
        <p:spPr>
          <a:xfrm>
            <a:off x="8379852" y="1725467"/>
            <a:ext cx="3369348" cy="1750099"/>
          </a:xfrm>
          <a:prstGeom prst="rect">
            <a:avLst/>
          </a:prstGeom>
        </p:spPr>
        <p:txBody>
          <a:bodyPr vert="horz" lIns="0" tIns="0" rIns="0" bIns="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0069B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sz="1200" b="1" dirty="0"/>
              <a:t>Each slide must have a unique title to help screen reader users distinguish between slides. Duplicate titles like "Content Overview" on multiple slides can make navigation difficult.</a:t>
            </a:r>
          </a:p>
          <a:p>
            <a:r>
              <a:rPr lang="en-GB" sz="1200" dirty="0"/>
              <a:t>Use the Accessibility Checker to identify duplicates and create clear, descriptive titles. Avoid identical titles on different slides or leaving title placeholders empty, as this can create barriers.</a:t>
            </a:r>
          </a:p>
        </p:txBody>
      </p:sp>
      <p:grpSp>
        <p:nvGrpSpPr>
          <p:cNvPr id="22" name="Gruppieren 21" descr="Screenshot of the accessibility menu highlighting the &quot;Duplicate slide title&quot; result">
            <a:extLst>
              <a:ext uri="{FF2B5EF4-FFF2-40B4-BE49-F238E27FC236}">
                <a16:creationId xmlns:a16="http://schemas.microsoft.com/office/drawing/2014/main" id="{21785691-0EBF-08D4-3BFB-4426DF8D6C36}"/>
              </a:ext>
            </a:extLst>
          </p:cNvPr>
          <p:cNvGrpSpPr/>
          <p:nvPr/>
        </p:nvGrpSpPr>
        <p:grpSpPr>
          <a:xfrm>
            <a:off x="8379852" y="3740010"/>
            <a:ext cx="3369236" cy="1648668"/>
            <a:chOff x="8379852" y="3740010"/>
            <a:chExt cx="3369236" cy="1648668"/>
          </a:xfrm>
        </p:grpSpPr>
        <p:pic>
          <p:nvPicPr>
            <p:cNvPr id="9" name="Grafik 8">
              <a:extLst>
                <a:ext uri="{FF2B5EF4-FFF2-40B4-BE49-F238E27FC236}">
                  <a16:creationId xmlns:a16="http://schemas.microsoft.com/office/drawing/2014/main" id="{C82951A1-93B1-74D1-D1E0-76CAE54C5666}"/>
                </a:ext>
              </a:extLst>
            </p:cNvPr>
            <p:cNvPicPr>
              <a:picLocks noChangeAspect="1"/>
            </p:cNvPicPr>
            <p:nvPr/>
          </p:nvPicPr>
          <p:blipFill>
            <a:blip r:embed="rId3">
              <a:extLst>
                <a:ext uri="{28A0092B-C50C-407E-A947-70E740481C1C}">
                  <a14:useLocalDpi xmlns:a14="http://schemas.microsoft.com/office/drawing/2010/main" val="0"/>
                </a:ext>
              </a:extLst>
            </a:blip>
            <a:srcRect b="9868"/>
            <a:stretch/>
          </p:blipFill>
          <p:spPr>
            <a:xfrm>
              <a:off x="8379852" y="3740010"/>
              <a:ext cx="3243188" cy="1648668"/>
            </a:xfrm>
            <a:prstGeom prst="rect">
              <a:avLst/>
            </a:prstGeom>
            <a:ln w="6350">
              <a:solidFill>
                <a:schemeClr val="accent1"/>
              </a:solidFill>
            </a:ln>
          </p:spPr>
        </p:pic>
        <p:grpSp>
          <p:nvGrpSpPr>
            <p:cNvPr id="33" name="Gruppieren 32" descr="Screenshot of the accessibility menu highlighting the &quot;Duplicate slide title&quot; result">
              <a:extLst>
                <a:ext uri="{FF2B5EF4-FFF2-40B4-BE49-F238E27FC236}">
                  <a16:creationId xmlns:a16="http://schemas.microsoft.com/office/drawing/2014/main" id="{5720047A-1BC7-A4C6-BE74-9611CDF6133A}"/>
                </a:ext>
              </a:extLst>
            </p:cNvPr>
            <p:cNvGrpSpPr/>
            <p:nvPr/>
          </p:nvGrpSpPr>
          <p:grpSpPr>
            <a:xfrm>
              <a:off x="11208208" y="4797975"/>
              <a:ext cx="540880" cy="127461"/>
              <a:chOff x="11208208" y="4797975"/>
              <a:chExt cx="540880" cy="127461"/>
            </a:xfrm>
          </p:grpSpPr>
          <p:sp>
            <p:nvSpPr>
              <p:cNvPr id="24" name="Rechteck 13">
                <a:extLst>
                  <a:ext uri="{FF2B5EF4-FFF2-40B4-BE49-F238E27FC236}">
                    <a16:creationId xmlns:a16="http://schemas.microsoft.com/office/drawing/2014/main" id="{AA5DBAB2-5257-E4FD-5BE6-45F62E8224F5}"/>
                  </a:ext>
                </a:extLst>
              </p:cNvPr>
              <p:cNvSpPr/>
              <p:nvPr/>
            </p:nvSpPr>
            <p:spPr>
              <a:xfrm>
                <a:off x="11208208" y="4804905"/>
                <a:ext cx="407855" cy="84045"/>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feld 24">
                <a:extLst>
                  <a:ext uri="{FF2B5EF4-FFF2-40B4-BE49-F238E27FC236}">
                    <a16:creationId xmlns:a16="http://schemas.microsoft.com/office/drawing/2014/main" id="{5B60A63D-8355-2E4A-B1DD-74335EC75103}"/>
                  </a:ext>
                </a:extLst>
              </p:cNvPr>
              <p:cNvSpPr txBox="1"/>
              <p:nvPr/>
            </p:nvSpPr>
            <p:spPr bwMode="ltGray">
              <a:xfrm>
                <a:off x="11616063" y="4797975"/>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1</a:t>
                </a:r>
              </a:p>
            </p:txBody>
          </p:sp>
        </p:grpSp>
      </p:grpSp>
      <p:sp>
        <p:nvSpPr>
          <p:cNvPr id="5" name="Fußzeilenplatzhalter 4">
            <a:extLst>
              <a:ext uri="{FF2B5EF4-FFF2-40B4-BE49-F238E27FC236}">
                <a16:creationId xmlns:a16="http://schemas.microsoft.com/office/drawing/2014/main" id="{A72160DE-8444-C332-752F-FC7AC4D4E113}"/>
              </a:ext>
              <a:ext uri="{C183D7F6-B498-43B3-948B-1728B52AA6E4}">
                <adec:decorative xmlns:adec="http://schemas.microsoft.com/office/drawing/2017/decorative" val="1"/>
              </a:ext>
            </a:extLst>
          </p:cNvPr>
          <p:cNvSpPr>
            <a:spLocks noGrp="1"/>
          </p:cNvSpPr>
          <p:nvPr>
            <p:ph type="ftr" sz="quarter" idx="12"/>
          </p:nvPr>
        </p:nvSpPr>
        <p:spPr/>
        <p:txBody>
          <a:bodyPr/>
          <a:lstStyle/>
          <a:p>
            <a:pPr algn="l">
              <a:lnSpc>
                <a:spcPts val="1067"/>
              </a:lnSpc>
            </a:pPr>
            <a:r>
              <a:rPr lang="en-GB"/>
              <a:t>Date, Location, Speaker name, Name of Event</a:t>
            </a:r>
          </a:p>
        </p:txBody>
      </p:sp>
      <p:sp>
        <p:nvSpPr>
          <p:cNvPr id="3" name="Slide Number Placeholder 2">
            <a:extLst>
              <a:ext uri="{FF2B5EF4-FFF2-40B4-BE49-F238E27FC236}">
                <a16:creationId xmlns:a16="http://schemas.microsoft.com/office/drawing/2014/main" id="{7520CAB3-94A9-9A35-9018-04779B2C7C4C}"/>
              </a:ext>
              <a:ext uri="{C183D7F6-B498-43B3-948B-1728B52AA6E4}">
                <adec:decorative xmlns:adec="http://schemas.microsoft.com/office/drawing/2017/decorative" val="1"/>
              </a:ext>
            </a:extLst>
          </p:cNvPr>
          <p:cNvSpPr>
            <a:spLocks noGrp="1"/>
          </p:cNvSpPr>
          <p:nvPr>
            <p:ph type="sldNum" sz="quarter" idx="11"/>
          </p:nvPr>
        </p:nvSpPr>
        <p:spPr/>
        <p:txBody>
          <a:bodyPr/>
          <a:lstStyle/>
          <a:p>
            <a:fld id="{D71DA9FD-6EF8-4CC5-AF9B-B6159B5B937C}" type="slidenum">
              <a:rPr lang="en-GB" noProof="1" smtClean="0"/>
              <a:pPr/>
              <a:t>7</a:t>
            </a:fld>
            <a:endParaRPr lang="en-GB" noProof="1"/>
          </a:p>
        </p:txBody>
      </p:sp>
    </p:spTree>
    <p:extLst>
      <p:ext uri="{BB962C8B-B14F-4D97-AF65-F5344CB8AC3E}">
        <p14:creationId xmlns:p14="http://schemas.microsoft.com/office/powerpoint/2010/main" val="3490166225"/>
      </p:ext>
    </p:extLst>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28939941-DA6E-D249-F35B-372FC2ECA80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88FBC3B-DB4F-B8AE-276C-5909A5C007D1}"/>
              </a:ext>
            </a:extLst>
          </p:cNvPr>
          <p:cNvSpPr>
            <a:spLocks noGrp="1"/>
          </p:cNvSpPr>
          <p:nvPr>
            <p:ph type="title"/>
          </p:nvPr>
        </p:nvSpPr>
        <p:spPr/>
        <p:txBody>
          <a:bodyPr/>
          <a:lstStyle/>
          <a:p>
            <a:r>
              <a:rPr lang="en-GB" dirty="0"/>
              <a:t>Export accessibility-optimized PDF</a:t>
            </a:r>
          </a:p>
        </p:txBody>
      </p:sp>
      <p:sp>
        <p:nvSpPr>
          <p:cNvPr id="6" name="Inhaltsplatzhalter 2">
            <a:extLst>
              <a:ext uri="{FF2B5EF4-FFF2-40B4-BE49-F238E27FC236}">
                <a16:creationId xmlns:a16="http://schemas.microsoft.com/office/drawing/2014/main" id="{F156F74E-9AFA-B1D6-BB39-A4D96C0EEC94}"/>
              </a:ext>
            </a:extLst>
          </p:cNvPr>
          <p:cNvSpPr txBox="1">
            <a:spLocks/>
          </p:cNvSpPr>
          <p:nvPr/>
        </p:nvSpPr>
        <p:spPr>
          <a:xfrm>
            <a:off x="442800" y="1376363"/>
            <a:ext cx="3369347" cy="492443"/>
          </a:xfrm>
          <a:prstGeom prst="rect">
            <a:avLst/>
          </a:prstGeom>
        </p:spPr>
        <p:txBody>
          <a:bodyPr vert="horz" wrap="square" lIns="0" tIns="0" rIns="0" bIns="0" rtlCol="0">
            <a:sp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0069B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dirty="0">
                <a:latin typeface="DeutscheBank Medium" panose="020B0603020202030204" pitchFamily="34" charset="0"/>
                <a:ea typeface="DeutscheBank Medium" panose="020B0603020202030204" pitchFamily="34" charset="0"/>
              </a:rPr>
              <a:t>Setting Document Metadata for Accessibility</a:t>
            </a:r>
          </a:p>
        </p:txBody>
      </p:sp>
      <p:sp>
        <p:nvSpPr>
          <p:cNvPr id="7" name="Inhaltsplatzhalter 2">
            <a:extLst>
              <a:ext uri="{FF2B5EF4-FFF2-40B4-BE49-F238E27FC236}">
                <a16:creationId xmlns:a16="http://schemas.microsoft.com/office/drawing/2014/main" id="{54131B24-B8D6-0A70-0F9E-89237BBA1822}"/>
              </a:ext>
            </a:extLst>
          </p:cNvPr>
          <p:cNvSpPr txBox="1">
            <a:spLocks/>
          </p:cNvSpPr>
          <p:nvPr/>
        </p:nvSpPr>
        <p:spPr>
          <a:xfrm>
            <a:off x="442799" y="2013285"/>
            <a:ext cx="3369348" cy="1517051"/>
          </a:xfrm>
          <a:prstGeom prst="rect">
            <a:avLst/>
          </a:prstGeom>
        </p:spPr>
        <p:txBody>
          <a:bodyPr vert="horz" lIns="0" tIns="0" rIns="0" bIns="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0069B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sz="1200" b="1" dirty="0"/>
              <a:t>Before exporting, use PowerPoint's built-in Accessibility Checker (Review → Check Accessibility) to identify and fix all issues.</a:t>
            </a:r>
          </a:p>
          <a:p>
            <a:r>
              <a:rPr lang="en-GB" sz="1200" dirty="0"/>
              <a:t>Additionally, ensure that you fill out the </a:t>
            </a:r>
            <a:r>
              <a:rPr lang="en-GB" sz="1200" dirty="0">
                <a:solidFill>
                  <a:srgbClr val="0069B1"/>
                </a:solidFill>
                <a:latin typeface="DeutscheBank Medium" panose="020B0603020202030204" pitchFamily="34" charset="0"/>
                <a:ea typeface="DeutscheBank Medium" panose="020B0603020202030204" pitchFamily="34" charset="0"/>
              </a:rPr>
              <a:t>document metadata </a:t>
            </a:r>
            <a:r>
              <a:rPr lang="en-GB" sz="1200" dirty="0"/>
              <a:t>to make the file more informative and accessible. This includes adding a title, subject, author, company, keywords, and other relevant information.</a:t>
            </a:r>
          </a:p>
        </p:txBody>
      </p:sp>
      <p:grpSp>
        <p:nvGrpSpPr>
          <p:cNvPr id="36" name="Gruppieren 35" descr="Screenshots of the Settings menu, highlighting the Document Metadata pane on Windows and Mac">
            <a:extLst>
              <a:ext uri="{FF2B5EF4-FFF2-40B4-BE49-F238E27FC236}">
                <a16:creationId xmlns:a16="http://schemas.microsoft.com/office/drawing/2014/main" id="{ED50EDC6-C365-97E2-EBCA-9D2FF50767D5}"/>
              </a:ext>
            </a:extLst>
          </p:cNvPr>
          <p:cNvGrpSpPr/>
          <p:nvPr/>
        </p:nvGrpSpPr>
        <p:grpSpPr>
          <a:xfrm>
            <a:off x="469495" y="3681885"/>
            <a:ext cx="3594024" cy="2518890"/>
            <a:chOff x="469495" y="3681885"/>
            <a:chExt cx="3594024" cy="2518890"/>
          </a:xfrm>
        </p:grpSpPr>
        <p:grpSp>
          <p:nvGrpSpPr>
            <p:cNvPr id="14" name="Gruppieren 13">
              <a:extLst>
                <a:ext uri="{FF2B5EF4-FFF2-40B4-BE49-F238E27FC236}">
                  <a16:creationId xmlns:a16="http://schemas.microsoft.com/office/drawing/2014/main" id="{6C3D751F-CDC7-04EB-044E-11FE645A96A0}"/>
                </a:ext>
              </a:extLst>
            </p:cNvPr>
            <p:cNvGrpSpPr/>
            <p:nvPr/>
          </p:nvGrpSpPr>
          <p:grpSpPr>
            <a:xfrm>
              <a:off x="469495" y="3681885"/>
              <a:ext cx="1946722" cy="1343238"/>
              <a:chOff x="469495" y="3681885"/>
              <a:chExt cx="1946722" cy="1343238"/>
            </a:xfrm>
          </p:grpSpPr>
          <p:pic>
            <p:nvPicPr>
              <p:cNvPr id="23" name="Grafik 22">
                <a:extLst>
                  <a:ext uri="{FF2B5EF4-FFF2-40B4-BE49-F238E27FC236}">
                    <a16:creationId xmlns:a16="http://schemas.microsoft.com/office/drawing/2014/main" id="{FA9CED17-3CBC-5259-86E8-7BEC32F16FC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69495" y="3681885"/>
                <a:ext cx="1946722" cy="1343238"/>
              </a:xfrm>
              <a:prstGeom prst="rect">
                <a:avLst/>
              </a:prstGeom>
              <a:solidFill>
                <a:schemeClr val="bg1">
                  <a:lumMod val="95000"/>
                </a:schemeClr>
              </a:solidFill>
              <a:ln w="6350">
                <a:solidFill>
                  <a:schemeClr val="accent1"/>
                </a:solidFill>
              </a:ln>
            </p:spPr>
          </p:pic>
          <p:sp>
            <p:nvSpPr>
              <p:cNvPr id="18" name="Rechteck 13">
                <a:extLst>
                  <a:ext uri="{FF2B5EF4-FFF2-40B4-BE49-F238E27FC236}">
                    <a16:creationId xmlns:a16="http://schemas.microsoft.com/office/drawing/2014/main" id="{956C4C54-F358-2536-E1D2-D52D8E7AD3DF}"/>
                  </a:ext>
                </a:extLst>
              </p:cNvPr>
              <p:cNvSpPr/>
              <p:nvPr/>
            </p:nvSpPr>
            <p:spPr>
              <a:xfrm>
                <a:off x="469495" y="4243629"/>
                <a:ext cx="254405" cy="84045"/>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feld 18">
                <a:extLst>
                  <a:ext uri="{FF2B5EF4-FFF2-40B4-BE49-F238E27FC236}">
                    <a16:creationId xmlns:a16="http://schemas.microsoft.com/office/drawing/2014/main" id="{EEB08840-0AA0-C18D-69A3-C7CC2A8F85B9}"/>
                  </a:ext>
                </a:extLst>
              </p:cNvPr>
              <p:cNvSpPr txBox="1"/>
              <p:nvPr/>
            </p:nvSpPr>
            <p:spPr bwMode="ltGray">
              <a:xfrm>
                <a:off x="723900" y="4233524"/>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1</a:t>
                </a:r>
              </a:p>
            </p:txBody>
          </p:sp>
          <p:sp>
            <p:nvSpPr>
              <p:cNvPr id="20" name="Rechteck 13">
                <a:extLst>
                  <a:ext uri="{FF2B5EF4-FFF2-40B4-BE49-F238E27FC236}">
                    <a16:creationId xmlns:a16="http://schemas.microsoft.com/office/drawing/2014/main" id="{5653B785-C0DD-04DD-D198-77C5B93E5847}"/>
                  </a:ext>
                </a:extLst>
              </p:cNvPr>
              <p:cNvSpPr/>
              <p:nvPr/>
            </p:nvSpPr>
            <p:spPr>
              <a:xfrm>
                <a:off x="1910548" y="4060145"/>
                <a:ext cx="505669" cy="673780"/>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feld 20">
                <a:extLst>
                  <a:ext uri="{FF2B5EF4-FFF2-40B4-BE49-F238E27FC236}">
                    <a16:creationId xmlns:a16="http://schemas.microsoft.com/office/drawing/2014/main" id="{71B2854F-8606-3AF8-A3C7-D34083990260}"/>
                  </a:ext>
                </a:extLst>
              </p:cNvPr>
              <p:cNvSpPr txBox="1"/>
              <p:nvPr/>
            </p:nvSpPr>
            <p:spPr bwMode="ltGray">
              <a:xfrm>
                <a:off x="1782681" y="4053215"/>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2</a:t>
                </a:r>
              </a:p>
            </p:txBody>
          </p:sp>
        </p:grpSp>
        <p:grpSp>
          <p:nvGrpSpPr>
            <p:cNvPr id="13" name="Gruppieren 12">
              <a:extLst>
                <a:ext uri="{FF2B5EF4-FFF2-40B4-BE49-F238E27FC236}">
                  <a16:creationId xmlns:a16="http://schemas.microsoft.com/office/drawing/2014/main" id="{3BC4854A-9C74-8738-9F2C-788FFDE9185D}"/>
                </a:ext>
              </a:extLst>
            </p:cNvPr>
            <p:cNvGrpSpPr/>
            <p:nvPr/>
          </p:nvGrpSpPr>
          <p:grpSpPr>
            <a:xfrm>
              <a:off x="2275008" y="4503839"/>
              <a:ext cx="1788511" cy="1696936"/>
              <a:chOff x="2275008" y="4503839"/>
              <a:chExt cx="1788511" cy="1696936"/>
            </a:xfrm>
          </p:grpSpPr>
          <p:pic>
            <p:nvPicPr>
              <p:cNvPr id="38" name="Grafik 37">
                <a:extLst>
                  <a:ext uri="{FF2B5EF4-FFF2-40B4-BE49-F238E27FC236}">
                    <a16:creationId xmlns:a16="http://schemas.microsoft.com/office/drawing/2014/main" id="{E06F3E03-63E8-6C4D-65E9-7E6059A1EA6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275008" y="4729224"/>
                <a:ext cx="1179601" cy="1471551"/>
              </a:xfrm>
              <a:prstGeom prst="rect">
                <a:avLst/>
              </a:prstGeom>
            </p:spPr>
          </p:pic>
          <p:pic>
            <p:nvPicPr>
              <p:cNvPr id="31" name="Grafik 30">
                <a:extLst>
                  <a:ext uri="{FF2B5EF4-FFF2-40B4-BE49-F238E27FC236}">
                    <a16:creationId xmlns:a16="http://schemas.microsoft.com/office/drawing/2014/main" id="{2BDE3634-09A1-2232-D23A-7E9C15B38D9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955706" y="4503839"/>
                <a:ext cx="1107813" cy="1157665"/>
              </a:xfrm>
              <a:prstGeom prst="rect">
                <a:avLst/>
              </a:prstGeom>
            </p:spPr>
          </p:pic>
          <p:sp>
            <p:nvSpPr>
              <p:cNvPr id="33" name="Rechteck 13">
                <a:extLst>
                  <a:ext uri="{FF2B5EF4-FFF2-40B4-BE49-F238E27FC236}">
                    <a16:creationId xmlns:a16="http://schemas.microsoft.com/office/drawing/2014/main" id="{DC304F5D-FD17-FDBD-B12C-8A27ADAD7740}"/>
                  </a:ext>
                </a:extLst>
              </p:cNvPr>
              <p:cNvSpPr/>
              <p:nvPr/>
            </p:nvSpPr>
            <p:spPr>
              <a:xfrm>
                <a:off x="3008311" y="4655625"/>
                <a:ext cx="1004262" cy="708559"/>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feld 36">
                <a:extLst>
                  <a:ext uri="{FF2B5EF4-FFF2-40B4-BE49-F238E27FC236}">
                    <a16:creationId xmlns:a16="http://schemas.microsoft.com/office/drawing/2014/main" id="{02043C8F-D000-FB19-7252-539E51FB8F5E}"/>
                  </a:ext>
                </a:extLst>
              </p:cNvPr>
              <p:cNvSpPr txBox="1"/>
              <p:nvPr/>
            </p:nvSpPr>
            <p:spPr bwMode="ltGray">
              <a:xfrm>
                <a:off x="2880444" y="4650283"/>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2</a:t>
                </a:r>
              </a:p>
            </p:txBody>
          </p:sp>
          <p:sp>
            <p:nvSpPr>
              <p:cNvPr id="46" name="Rechteck 13">
                <a:extLst>
                  <a:ext uri="{FF2B5EF4-FFF2-40B4-BE49-F238E27FC236}">
                    <a16:creationId xmlns:a16="http://schemas.microsoft.com/office/drawing/2014/main" id="{36FCB426-B2B2-329D-073B-1F24A890335D}"/>
                  </a:ext>
                </a:extLst>
              </p:cNvPr>
              <p:cNvSpPr/>
              <p:nvPr/>
            </p:nvSpPr>
            <p:spPr>
              <a:xfrm>
                <a:off x="2492874" y="6080244"/>
                <a:ext cx="755608" cy="84045"/>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Textfeld 46">
                <a:extLst>
                  <a:ext uri="{FF2B5EF4-FFF2-40B4-BE49-F238E27FC236}">
                    <a16:creationId xmlns:a16="http://schemas.microsoft.com/office/drawing/2014/main" id="{928026AA-DAE1-1BDF-1EE0-F0CF7C95DFE8}"/>
                  </a:ext>
                </a:extLst>
              </p:cNvPr>
              <p:cNvSpPr txBox="1"/>
              <p:nvPr/>
            </p:nvSpPr>
            <p:spPr bwMode="ltGray">
              <a:xfrm>
                <a:off x="2365007" y="6073314"/>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1</a:t>
                </a:r>
              </a:p>
            </p:txBody>
          </p:sp>
        </p:grpSp>
      </p:grpSp>
      <p:sp>
        <p:nvSpPr>
          <p:cNvPr id="27" name="Inhaltsplatzhalter 2">
            <a:extLst>
              <a:ext uri="{FF2B5EF4-FFF2-40B4-BE49-F238E27FC236}">
                <a16:creationId xmlns:a16="http://schemas.microsoft.com/office/drawing/2014/main" id="{B9449E11-BDF9-FF35-F632-CB7BC57CC101}"/>
              </a:ext>
            </a:extLst>
          </p:cNvPr>
          <p:cNvSpPr txBox="1">
            <a:spLocks/>
          </p:cNvSpPr>
          <p:nvPr/>
        </p:nvSpPr>
        <p:spPr>
          <a:xfrm>
            <a:off x="4411325" y="1374576"/>
            <a:ext cx="3369347" cy="246221"/>
          </a:xfrm>
          <a:prstGeom prst="rect">
            <a:avLst/>
          </a:prstGeom>
        </p:spPr>
        <p:txBody>
          <a:bodyPr vert="horz" wrap="square" lIns="0" tIns="0" rIns="0" bIns="0" rtlCol="0">
            <a:sp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0069B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dirty="0">
                <a:latin typeface="DeutscheBank Medium" panose="020B0603020202030204" pitchFamily="34" charset="0"/>
                <a:ea typeface="DeutscheBank Medium" panose="020B0603020202030204" pitchFamily="34" charset="0"/>
              </a:rPr>
              <a:t>WINDOWS</a:t>
            </a:r>
          </a:p>
        </p:txBody>
      </p:sp>
      <p:sp>
        <p:nvSpPr>
          <p:cNvPr id="32" name="Inhaltsplatzhalter 2">
            <a:extLst>
              <a:ext uri="{FF2B5EF4-FFF2-40B4-BE49-F238E27FC236}">
                <a16:creationId xmlns:a16="http://schemas.microsoft.com/office/drawing/2014/main" id="{36693DB6-6B95-6808-546F-F90952099BDE}"/>
              </a:ext>
            </a:extLst>
          </p:cNvPr>
          <p:cNvSpPr>
            <a:spLocks noGrp="1"/>
          </p:cNvSpPr>
          <p:nvPr>
            <p:ph sz="quarter" idx="10"/>
          </p:nvPr>
        </p:nvSpPr>
        <p:spPr>
          <a:xfrm>
            <a:off x="4411325" y="1731469"/>
            <a:ext cx="3369348" cy="1517050"/>
          </a:xfrm>
        </p:spPr>
        <p:txBody>
          <a:bodyPr/>
          <a:lstStyle/>
          <a:p>
            <a:r>
              <a:rPr lang="en-GB" sz="1200" dirty="0"/>
              <a:t>To export your PowerPoint presentation as an accessible PDF, go to </a:t>
            </a:r>
            <a:r>
              <a:rPr lang="en-GB" sz="1200" dirty="0">
                <a:solidFill>
                  <a:srgbClr val="0069B1"/>
                </a:solidFill>
                <a:latin typeface="DeutscheBank Medium" panose="020B0603020202030204" pitchFamily="34" charset="0"/>
                <a:ea typeface="DeutscheBank Medium" panose="020B0603020202030204" pitchFamily="34" charset="0"/>
              </a:rPr>
              <a:t>File → Save As or Export → Create PDF/XPS Document</a:t>
            </a:r>
            <a:r>
              <a:rPr lang="en-GB" sz="1200" dirty="0"/>
              <a:t>, then click on Options. In the settings, ensure you check the box for Document structure tags for accessibility to include tags that make the PDF readable by assistive technologies. </a:t>
            </a:r>
          </a:p>
        </p:txBody>
      </p:sp>
      <p:grpSp>
        <p:nvGrpSpPr>
          <p:cNvPr id="35" name="Gruppieren 34" descr="Screenshots of the PDF export options pane, highlighting the Document structure tags for accessibility checkbox on Windows">
            <a:extLst>
              <a:ext uri="{FF2B5EF4-FFF2-40B4-BE49-F238E27FC236}">
                <a16:creationId xmlns:a16="http://schemas.microsoft.com/office/drawing/2014/main" id="{5BA7BD94-95A0-C77E-30FD-37E65A0704B3}"/>
              </a:ext>
            </a:extLst>
          </p:cNvPr>
          <p:cNvGrpSpPr/>
          <p:nvPr/>
        </p:nvGrpSpPr>
        <p:grpSpPr>
          <a:xfrm>
            <a:off x="4779272" y="3476141"/>
            <a:ext cx="2657777" cy="2008010"/>
            <a:chOff x="4779272" y="3476141"/>
            <a:chExt cx="2657777" cy="2008010"/>
          </a:xfrm>
        </p:grpSpPr>
        <p:pic>
          <p:nvPicPr>
            <p:cNvPr id="16" name="Grafik 15">
              <a:extLst>
                <a:ext uri="{FF2B5EF4-FFF2-40B4-BE49-F238E27FC236}">
                  <a16:creationId xmlns:a16="http://schemas.microsoft.com/office/drawing/2014/main" id="{C1BB1B17-8461-0F3A-095A-6C2EDA62AA0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79272" y="3476141"/>
              <a:ext cx="2633455" cy="2008010"/>
            </a:xfrm>
            <a:prstGeom prst="rect">
              <a:avLst/>
            </a:prstGeom>
            <a:ln w="6350">
              <a:solidFill>
                <a:schemeClr val="accent1"/>
              </a:solidFill>
            </a:ln>
          </p:spPr>
        </p:pic>
        <p:sp>
          <p:nvSpPr>
            <p:cNvPr id="24" name="Rechteck 13">
              <a:extLst>
                <a:ext uri="{FF2B5EF4-FFF2-40B4-BE49-F238E27FC236}">
                  <a16:creationId xmlns:a16="http://schemas.microsoft.com/office/drawing/2014/main" id="{9E1C8BDE-47B2-D0BA-BC50-3FF1109F5D3A}"/>
                </a:ext>
              </a:extLst>
            </p:cNvPr>
            <p:cNvSpPr/>
            <p:nvPr/>
          </p:nvSpPr>
          <p:spPr>
            <a:xfrm>
              <a:off x="6098031" y="4744239"/>
              <a:ext cx="759969" cy="72236"/>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feld 24">
              <a:extLst>
                <a:ext uri="{FF2B5EF4-FFF2-40B4-BE49-F238E27FC236}">
                  <a16:creationId xmlns:a16="http://schemas.microsoft.com/office/drawing/2014/main" id="{452BE347-3F90-A18C-2863-77ECAE492882}"/>
                </a:ext>
              </a:extLst>
            </p:cNvPr>
            <p:cNvSpPr txBox="1"/>
            <p:nvPr/>
          </p:nvSpPr>
          <p:spPr bwMode="ltGray">
            <a:xfrm>
              <a:off x="5970164" y="4734134"/>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3</a:t>
              </a:r>
            </a:p>
          </p:txBody>
        </p:sp>
        <p:sp>
          <p:nvSpPr>
            <p:cNvPr id="26" name="Rechteck 13">
              <a:extLst>
                <a:ext uri="{FF2B5EF4-FFF2-40B4-BE49-F238E27FC236}">
                  <a16:creationId xmlns:a16="http://schemas.microsoft.com/office/drawing/2014/main" id="{5B3115E5-8D1C-90AF-E2C9-6A9B9ED22115}"/>
                </a:ext>
              </a:extLst>
            </p:cNvPr>
            <p:cNvSpPr/>
            <p:nvPr/>
          </p:nvSpPr>
          <p:spPr>
            <a:xfrm>
              <a:off x="6746537" y="5228826"/>
              <a:ext cx="557488" cy="84045"/>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feld 27">
              <a:extLst>
                <a:ext uri="{FF2B5EF4-FFF2-40B4-BE49-F238E27FC236}">
                  <a16:creationId xmlns:a16="http://schemas.microsoft.com/office/drawing/2014/main" id="{0F299808-AA2D-8251-CB4B-030B8D54E10A}"/>
                </a:ext>
              </a:extLst>
            </p:cNvPr>
            <p:cNvSpPr txBox="1"/>
            <p:nvPr/>
          </p:nvSpPr>
          <p:spPr bwMode="ltGray">
            <a:xfrm>
              <a:off x="7304024" y="5221896"/>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2</a:t>
              </a:r>
            </a:p>
          </p:txBody>
        </p:sp>
        <p:sp>
          <p:nvSpPr>
            <p:cNvPr id="29" name="Rechteck 13">
              <a:extLst>
                <a:ext uri="{FF2B5EF4-FFF2-40B4-BE49-F238E27FC236}">
                  <a16:creationId xmlns:a16="http://schemas.microsoft.com/office/drawing/2014/main" id="{53BFB7D8-63A9-6CE5-9D2F-5A0A2397CE98}"/>
                </a:ext>
              </a:extLst>
            </p:cNvPr>
            <p:cNvSpPr/>
            <p:nvPr/>
          </p:nvSpPr>
          <p:spPr>
            <a:xfrm>
              <a:off x="5695278" y="5218269"/>
              <a:ext cx="759969" cy="131606"/>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feld 29">
              <a:extLst>
                <a:ext uri="{FF2B5EF4-FFF2-40B4-BE49-F238E27FC236}">
                  <a16:creationId xmlns:a16="http://schemas.microsoft.com/office/drawing/2014/main" id="{0D073E41-69D7-BB5C-E542-733A0D4645FD}"/>
                </a:ext>
              </a:extLst>
            </p:cNvPr>
            <p:cNvSpPr txBox="1"/>
            <p:nvPr/>
          </p:nvSpPr>
          <p:spPr bwMode="ltGray">
            <a:xfrm>
              <a:off x="6455246" y="5208164"/>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1</a:t>
              </a:r>
            </a:p>
          </p:txBody>
        </p:sp>
      </p:grpSp>
      <p:sp>
        <p:nvSpPr>
          <p:cNvPr id="4" name="Inhaltsplatzhalter 2">
            <a:extLst>
              <a:ext uri="{FF2B5EF4-FFF2-40B4-BE49-F238E27FC236}">
                <a16:creationId xmlns:a16="http://schemas.microsoft.com/office/drawing/2014/main" id="{32135337-1903-EBEF-E248-6E3BE6EC3E54}"/>
              </a:ext>
            </a:extLst>
          </p:cNvPr>
          <p:cNvSpPr txBox="1">
            <a:spLocks/>
          </p:cNvSpPr>
          <p:nvPr/>
        </p:nvSpPr>
        <p:spPr>
          <a:xfrm>
            <a:off x="8379853" y="1374576"/>
            <a:ext cx="3369347" cy="246221"/>
          </a:xfrm>
          <a:prstGeom prst="rect">
            <a:avLst/>
          </a:prstGeom>
        </p:spPr>
        <p:txBody>
          <a:bodyPr vert="horz" wrap="square" lIns="0" tIns="0" rIns="0" bIns="0" rtlCol="0">
            <a:sp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0069B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dirty="0">
                <a:latin typeface="DeutscheBank Medium" panose="020B0603020202030204" pitchFamily="34" charset="0"/>
                <a:ea typeface="DeutscheBank Medium" panose="020B0603020202030204" pitchFamily="34" charset="0"/>
              </a:rPr>
              <a:t>MAC</a:t>
            </a:r>
          </a:p>
        </p:txBody>
      </p:sp>
      <p:sp>
        <p:nvSpPr>
          <p:cNvPr id="5" name="Inhaltsplatzhalter 2">
            <a:extLst>
              <a:ext uri="{FF2B5EF4-FFF2-40B4-BE49-F238E27FC236}">
                <a16:creationId xmlns:a16="http://schemas.microsoft.com/office/drawing/2014/main" id="{0382DD94-FD39-4576-5B1B-0F13283F2C3D}"/>
              </a:ext>
            </a:extLst>
          </p:cNvPr>
          <p:cNvSpPr txBox="1">
            <a:spLocks/>
          </p:cNvSpPr>
          <p:nvPr/>
        </p:nvSpPr>
        <p:spPr>
          <a:xfrm>
            <a:off x="8379852" y="1731469"/>
            <a:ext cx="3369348" cy="1436838"/>
          </a:xfrm>
          <a:prstGeom prst="rect">
            <a:avLst/>
          </a:prstGeom>
        </p:spPr>
        <p:txBody>
          <a:bodyPr vert="horz" lIns="0" tIns="0" rIns="0" bIns="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0069B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sz="1200" dirty="0"/>
              <a:t>To export your presentation as an accessible PDF on Mac, go to </a:t>
            </a:r>
            <a:r>
              <a:rPr lang="en-GB" sz="1200" dirty="0">
                <a:solidFill>
                  <a:srgbClr val="0069B1"/>
                </a:solidFill>
                <a:latin typeface="DeutscheBank Medium" panose="020B0603020202030204" pitchFamily="34" charset="0"/>
                <a:ea typeface="DeutscheBank Medium" panose="020B0603020202030204" pitchFamily="34" charset="0"/>
              </a:rPr>
              <a:t>File → Export, select PDF as the file format</a:t>
            </a:r>
            <a:r>
              <a:rPr lang="en-GB" sz="1200" dirty="0"/>
              <a:t>, and choose the option Best for electronic distribution and accessibility (uses Microsoft online service). This ensures the PDF includes necessary tags for assistive technologies, optimizing it for accessibility.</a:t>
            </a:r>
          </a:p>
        </p:txBody>
      </p:sp>
      <p:grpSp>
        <p:nvGrpSpPr>
          <p:cNvPr id="50" name="Gruppieren 49" descr="Screenshot of the PDF export options checkbox on Mac to optimize accessibility-optimized output">
            <a:extLst>
              <a:ext uri="{FF2B5EF4-FFF2-40B4-BE49-F238E27FC236}">
                <a16:creationId xmlns:a16="http://schemas.microsoft.com/office/drawing/2014/main" id="{867DD9D6-96C8-8EB4-54B8-4A6BD0FBD4F9}"/>
              </a:ext>
            </a:extLst>
          </p:cNvPr>
          <p:cNvGrpSpPr/>
          <p:nvPr/>
        </p:nvGrpSpPr>
        <p:grpSpPr>
          <a:xfrm>
            <a:off x="8575132" y="3629852"/>
            <a:ext cx="3187741" cy="824827"/>
            <a:chOff x="8379852" y="3629852"/>
            <a:chExt cx="3187741" cy="824827"/>
          </a:xfrm>
        </p:grpSpPr>
        <p:pic>
          <p:nvPicPr>
            <p:cNvPr id="34" name="Grafik 33">
              <a:extLst>
                <a:ext uri="{FF2B5EF4-FFF2-40B4-BE49-F238E27FC236}">
                  <a16:creationId xmlns:a16="http://schemas.microsoft.com/office/drawing/2014/main" id="{DD39BC78-125D-B36B-531F-CB43F6B1ECFF}"/>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379852" y="3629852"/>
              <a:ext cx="3187741" cy="824827"/>
            </a:xfrm>
            <a:prstGeom prst="rect">
              <a:avLst/>
            </a:prstGeom>
          </p:spPr>
        </p:pic>
        <p:sp>
          <p:nvSpPr>
            <p:cNvPr id="45" name="Rechteck 13">
              <a:extLst>
                <a:ext uri="{FF2B5EF4-FFF2-40B4-BE49-F238E27FC236}">
                  <a16:creationId xmlns:a16="http://schemas.microsoft.com/office/drawing/2014/main" id="{3C0F8C9B-4EB6-BC2F-5902-6F72C8A2BBA1}"/>
                </a:ext>
              </a:extLst>
            </p:cNvPr>
            <p:cNvSpPr/>
            <p:nvPr/>
          </p:nvSpPr>
          <p:spPr>
            <a:xfrm>
              <a:off x="9490832" y="3838073"/>
              <a:ext cx="1481968" cy="200527"/>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 name="Fußzeilenplatzhalter 2">
            <a:extLst>
              <a:ext uri="{FF2B5EF4-FFF2-40B4-BE49-F238E27FC236}">
                <a16:creationId xmlns:a16="http://schemas.microsoft.com/office/drawing/2014/main" id="{6BDA8FC1-4AA1-0FC9-E8D0-1A599DAF918E}"/>
              </a:ext>
              <a:ext uri="{C183D7F6-B498-43B3-948B-1728B52AA6E4}">
                <adec:decorative xmlns:adec="http://schemas.microsoft.com/office/drawing/2017/decorative" val="1"/>
              </a:ext>
            </a:extLst>
          </p:cNvPr>
          <p:cNvSpPr>
            <a:spLocks noGrp="1"/>
          </p:cNvSpPr>
          <p:nvPr>
            <p:ph type="ftr" sz="quarter" idx="12"/>
          </p:nvPr>
        </p:nvSpPr>
        <p:spPr/>
        <p:txBody>
          <a:bodyPr/>
          <a:lstStyle/>
          <a:p>
            <a:pPr algn="l">
              <a:lnSpc>
                <a:spcPts val="1067"/>
              </a:lnSpc>
            </a:pPr>
            <a:r>
              <a:rPr lang="en-GB"/>
              <a:t>Date, Location, Speaker name, Name of Event</a:t>
            </a:r>
          </a:p>
        </p:txBody>
      </p:sp>
      <p:sp>
        <p:nvSpPr>
          <p:cNvPr id="10" name="Slide Number Placeholder 9">
            <a:extLst>
              <a:ext uri="{FF2B5EF4-FFF2-40B4-BE49-F238E27FC236}">
                <a16:creationId xmlns:a16="http://schemas.microsoft.com/office/drawing/2014/main" id="{D56C50E3-044C-934D-C2D8-8BF2651F0561}"/>
              </a:ext>
              <a:ext uri="{C183D7F6-B498-43B3-948B-1728B52AA6E4}">
                <adec:decorative xmlns:adec="http://schemas.microsoft.com/office/drawing/2017/decorative" val="1"/>
              </a:ext>
            </a:extLst>
          </p:cNvPr>
          <p:cNvSpPr>
            <a:spLocks noGrp="1"/>
          </p:cNvSpPr>
          <p:nvPr>
            <p:ph type="sldNum" sz="quarter" idx="11"/>
          </p:nvPr>
        </p:nvSpPr>
        <p:spPr/>
        <p:txBody>
          <a:bodyPr/>
          <a:lstStyle/>
          <a:p>
            <a:fld id="{D71DA9FD-6EF8-4CC5-AF9B-B6159B5B937C}" type="slidenum">
              <a:rPr lang="en-GB" noProof="1" smtClean="0"/>
              <a:pPr/>
              <a:t>8</a:t>
            </a:fld>
            <a:endParaRPr lang="en-GB" noProof="1"/>
          </a:p>
        </p:txBody>
      </p:sp>
    </p:spTree>
    <p:extLst>
      <p:ext uri="{BB962C8B-B14F-4D97-AF65-F5344CB8AC3E}">
        <p14:creationId xmlns:p14="http://schemas.microsoft.com/office/powerpoint/2010/main" val="2915712681"/>
      </p:ext>
    </p:extLst>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B8E590EB-58F9-D39E-0ED1-F76A83BC44AE}"/>
              </a:ext>
            </a:extLst>
          </p:cNvPr>
          <p:cNvSpPr>
            <a:spLocks noGrp="1"/>
          </p:cNvSpPr>
          <p:nvPr>
            <p:ph type="title"/>
          </p:nvPr>
        </p:nvSpPr>
        <p:spPr/>
        <p:txBody>
          <a:bodyPr/>
          <a:lstStyle/>
          <a:p>
            <a:r>
              <a:rPr lang="en-GB" dirty="0"/>
              <a:t>Heading with a maximum of two lines, bold, 40 pt </a:t>
            </a:r>
            <a:endParaRPr lang="de-DE" dirty="0"/>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p:txBody>
          <a:bodyPr/>
          <a:lstStyle/>
          <a:p>
            <a:r>
              <a:rPr lang="en-GB" dirty="0"/>
              <a:t>Corporate Division, regular, 16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p:txBody>
          <a:bodyPr/>
          <a:lstStyle/>
          <a:p>
            <a:r>
              <a:rPr lang="en-GB" dirty="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p:txBody>
          <a:bodyPr/>
          <a:lstStyle/>
          <a:p>
            <a:r>
              <a:rPr lang="en-GB" dirty="0"/>
              <a:t>Date, Location, Speaker Name, regular, 12 pt</a:t>
            </a:r>
          </a:p>
        </p:txBody>
      </p:sp>
    </p:spTree>
    <p:extLst>
      <p:ext uri="{BB962C8B-B14F-4D97-AF65-F5344CB8AC3E}">
        <p14:creationId xmlns:p14="http://schemas.microsoft.com/office/powerpoint/2010/main" val="19130662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164F57C6-B5BA-E847-9955-39B1AF122983}"/>
              </a:ext>
            </a:extLst>
          </p:cNvPr>
          <p:cNvSpPr>
            <a:spLocks noGrp="1"/>
          </p:cNvSpPr>
          <p:nvPr>
            <p:ph type="title"/>
          </p:nvPr>
        </p:nvSpPr>
        <p:spPr/>
        <p:txBody>
          <a:bodyPr/>
          <a:lstStyle/>
          <a:p>
            <a:r>
              <a:rPr lang="en-GB" dirty="0"/>
              <a:t>Heading with a maximum of two lines, bold, 40 pt  </a:t>
            </a:r>
            <a:endParaRPr lang="de-DE" dirty="0"/>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p:txBody>
          <a:bodyPr/>
          <a:lstStyle/>
          <a:p>
            <a:r>
              <a:rPr lang="en-GB" dirty="0"/>
              <a:t>Corporate Division, regular, 16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p:txBody>
          <a:bodyPr/>
          <a:lstStyle/>
          <a:p>
            <a:r>
              <a:rPr lang="en-GB" dirty="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p:txBody>
          <a:bodyPr/>
          <a:lstStyle/>
          <a:p>
            <a:r>
              <a:rPr lang="en-GB" dirty="0"/>
              <a:t>Date, Location, Speaker Name, regular, 12 pt</a:t>
            </a:r>
          </a:p>
        </p:txBody>
      </p:sp>
    </p:spTree>
    <p:extLst>
      <p:ext uri="{BB962C8B-B14F-4D97-AF65-F5344CB8AC3E}">
        <p14:creationId xmlns:p14="http://schemas.microsoft.com/office/powerpoint/2010/main" val="4421479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86868073-FDFA-D4A5-F0F0-6104EC06B53E}"/>
            </a:ext>
          </a:extLst>
        </p:cNvPr>
        <p:cNvGrpSpPr/>
        <p:nvPr/>
      </p:nvGrpSpPr>
      <p:grpSpPr>
        <a:xfrm>
          <a:off x="0" y="0"/>
          <a:ext cx="0" cy="0"/>
          <a:chOff x="0" y="0"/>
          <a:chExt cx="0" cy="0"/>
        </a:xfrm>
      </p:grpSpPr>
      <p:sp>
        <p:nvSpPr>
          <p:cNvPr id="9" name="Title 8">
            <a:extLst>
              <a:ext uri="{FF2B5EF4-FFF2-40B4-BE49-F238E27FC236}">
                <a16:creationId xmlns:a16="http://schemas.microsoft.com/office/drawing/2014/main" id="{40943CD7-B626-4C8D-5285-005998853A9F}"/>
              </a:ext>
            </a:extLst>
          </p:cNvPr>
          <p:cNvSpPr>
            <a:spLocks noGrp="1"/>
          </p:cNvSpPr>
          <p:nvPr>
            <p:ph type="title"/>
          </p:nvPr>
        </p:nvSpPr>
        <p:spPr>
          <a:xfrm>
            <a:off x="972000" y="2142000"/>
            <a:ext cx="9590400" cy="1411200"/>
          </a:xfrm>
        </p:spPr>
        <p:txBody>
          <a:bodyPr/>
          <a:lstStyle/>
          <a:p>
            <a:r>
              <a:rPr lang="en-GB" dirty="0"/>
              <a:t>Heading with a maximum of two lines, bold, 40 pt    </a:t>
            </a:r>
            <a:endParaRPr lang="de-DE" dirty="0"/>
          </a:p>
        </p:txBody>
      </p:sp>
      <p:sp>
        <p:nvSpPr>
          <p:cNvPr id="5" name="Textplatzhalter 4">
            <a:extLst>
              <a:ext uri="{FF2B5EF4-FFF2-40B4-BE49-F238E27FC236}">
                <a16:creationId xmlns:a16="http://schemas.microsoft.com/office/drawing/2014/main" id="{BB0FB420-57ED-C672-C7EE-308A8EF8B650}"/>
              </a:ext>
            </a:extLst>
          </p:cNvPr>
          <p:cNvSpPr>
            <a:spLocks noGrp="1"/>
          </p:cNvSpPr>
          <p:nvPr>
            <p:ph type="body" sz="quarter" idx="14"/>
          </p:nvPr>
        </p:nvSpPr>
        <p:spPr>
          <a:xfrm>
            <a:off x="972000" y="1804779"/>
            <a:ext cx="5139366" cy="231150"/>
          </a:xfrm>
        </p:spPr>
        <p:txBody>
          <a:bodyPr/>
          <a:lstStyle/>
          <a:p>
            <a:r>
              <a:rPr lang="en-GB" dirty="0"/>
              <a:t>Corporate Division, regular, 16 pt</a:t>
            </a:r>
          </a:p>
        </p:txBody>
      </p:sp>
      <p:sp>
        <p:nvSpPr>
          <p:cNvPr id="2" name="Textplatzhalter 1">
            <a:extLst>
              <a:ext uri="{FF2B5EF4-FFF2-40B4-BE49-F238E27FC236}">
                <a16:creationId xmlns:a16="http://schemas.microsoft.com/office/drawing/2014/main" id="{6BC42812-0CAA-8944-5C6F-A1D227B31C19}"/>
              </a:ext>
            </a:extLst>
          </p:cNvPr>
          <p:cNvSpPr>
            <a:spLocks noGrp="1"/>
          </p:cNvSpPr>
          <p:nvPr>
            <p:ph type="body" sz="quarter" idx="10"/>
          </p:nvPr>
        </p:nvSpPr>
        <p:spPr>
          <a:xfrm>
            <a:off x="972000" y="3551873"/>
            <a:ext cx="9591986" cy="1167812"/>
          </a:xfrm>
        </p:spPr>
        <p:txBody>
          <a:bodyPr/>
          <a:lstStyle/>
          <a:p>
            <a:r>
              <a:rPr lang="en-GB" dirty="0"/>
              <a:t>Subline, regular, 20 pt</a:t>
            </a:r>
          </a:p>
        </p:txBody>
      </p:sp>
      <p:sp>
        <p:nvSpPr>
          <p:cNvPr id="4" name="Textplatzhalter 3">
            <a:extLst>
              <a:ext uri="{FF2B5EF4-FFF2-40B4-BE49-F238E27FC236}">
                <a16:creationId xmlns:a16="http://schemas.microsoft.com/office/drawing/2014/main" id="{4515B59D-8787-E0C9-9D0B-19FB3AE616A4}"/>
              </a:ext>
            </a:extLst>
          </p:cNvPr>
          <p:cNvSpPr>
            <a:spLocks noGrp="1"/>
          </p:cNvSpPr>
          <p:nvPr>
            <p:ph type="body" sz="quarter" idx="13"/>
          </p:nvPr>
        </p:nvSpPr>
        <p:spPr>
          <a:xfrm>
            <a:off x="972000" y="5567258"/>
            <a:ext cx="9591985" cy="317605"/>
          </a:xfrm>
        </p:spPr>
        <p:txBody>
          <a:bodyPr/>
          <a:lstStyle/>
          <a:p>
            <a:r>
              <a:rPr lang="en-GB" dirty="0"/>
              <a:t>Date, Location, Speaker Name, regular, 12 pt</a:t>
            </a:r>
          </a:p>
        </p:txBody>
      </p:sp>
    </p:spTree>
    <p:extLst>
      <p:ext uri="{BB962C8B-B14F-4D97-AF65-F5344CB8AC3E}">
        <p14:creationId xmlns:p14="http://schemas.microsoft.com/office/powerpoint/2010/main" val="2890274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0E7BBF6D-D26D-AD31-8074-835F366593F8}"/>
              </a:ext>
            </a:extLst>
          </p:cNvPr>
          <p:cNvSpPr>
            <a:spLocks noGrp="1"/>
          </p:cNvSpPr>
          <p:nvPr>
            <p:ph type="title"/>
          </p:nvPr>
        </p:nvSpPr>
        <p:spPr>
          <a:xfrm>
            <a:off x="972000" y="2919600"/>
            <a:ext cx="9590400" cy="633600"/>
          </a:xfrm>
        </p:spPr>
        <p:txBody>
          <a:bodyPr/>
          <a:lstStyle/>
          <a:p>
            <a:r>
              <a:rPr lang="en-GB" dirty="0"/>
              <a:t>Heading, bold, 40 pt</a:t>
            </a:r>
            <a:endParaRPr lang="de-DE" dirty="0"/>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72000" y="1804779"/>
            <a:ext cx="5139366" cy="231150"/>
          </a:xfrm>
        </p:spPr>
        <p:txBody>
          <a:bodyPr/>
          <a:lstStyle/>
          <a:p>
            <a:r>
              <a:rPr lang="en-GB" dirty="0"/>
              <a:t>Corporate Division, regular, 16 pt</a:t>
            </a:r>
          </a:p>
        </p:txBody>
      </p:sp>
      <p:sp>
        <p:nvSpPr>
          <p:cNvPr id="6" name="Text Placeholder 5">
            <a:extLst>
              <a:ext uri="{FF2B5EF4-FFF2-40B4-BE49-F238E27FC236}">
                <a16:creationId xmlns:a16="http://schemas.microsoft.com/office/drawing/2014/main" id="{39FCC9AE-1196-5BF6-DBAB-DA4716A766C1}"/>
              </a:ext>
            </a:extLst>
          </p:cNvPr>
          <p:cNvSpPr>
            <a:spLocks noGrp="1"/>
          </p:cNvSpPr>
          <p:nvPr>
            <p:ph type="body" sz="quarter" idx="15"/>
          </p:nvPr>
        </p:nvSpPr>
        <p:spPr>
          <a:xfrm>
            <a:off x="972000" y="2379461"/>
            <a:ext cx="9591985" cy="540557"/>
          </a:xfrm>
        </p:spPr>
        <p:txBody>
          <a:bodyPr/>
          <a:lstStyle/>
          <a:p>
            <a:r>
              <a:rPr lang="en-GB" dirty="0"/>
              <a:t>Topline, regular, 12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72000" y="3551873"/>
            <a:ext cx="9591986" cy="1167812"/>
          </a:xfrm>
        </p:spPr>
        <p:txBody>
          <a:bodyPr/>
          <a:lstStyle/>
          <a:p>
            <a:r>
              <a:rPr lang="en-GB" dirty="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72000" y="5567258"/>
            <a:ext cx="9591985" cy="317605"/>
          </a:xfrm>
        </p:spPr>
        <p:txBody>
          <a:bodyPr/>
          <a:lstStyle/>
          <a:p>
            <a:r>
              <a:rPr lang="en-GB" dirty="0"/>
              <a:t>Date, Location, Speaker Name, regular, 12 pt</a:t>
            </a:r>
          </a:p>
        </p:txBody>
      </p:sp>
    </p:spTree>
    <p:extLst>
      <p:ext uri="{BB962C8B-B14F-4D97-AF65-F5344CB8AC3E}">
        <p14:creationId xmlns:p14="http://schemas.microsoft.com/office/powerpoint/2010/main" val="2423139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9013EEDB-41B1-A299-F3A1-CFE972521710}"/>
              </a:ext>
            </a:extLst>
          </p:cNvPr>
          <p:cNvSpPr>
            <a:spLocks noGrp="1"/>
          </p:cNvSpPr>
          <p:nvPr>
            <p:ph type="title"/>
          </p:nvPr>
        </p:nvSpPr>
        <p:spPr>
          <a:xfrm>
            <a:off x="972000" y="2919600"/>
            <a:ext cx="9590400" cy="1180800"/>
          </a:xfrm>
        </p:spPr>
        <p:txBody>
          <a:bodyPr/>
          <a:lstStyle/>
          <a:p>
            <a:r>
              <a:rPr lang="en-GB" dirty="0"/>
              <a:t>Heading with a maximum of two lines, bold, 40 pt   </a:t>
            </a:r>
            <a:endParaRPr lang="de-DE" dirty="0"/>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72000" y="1804779"/>
            <a:ext cx="5139366" cy="231150"/>
          </a:xfrm>
        </p:spPr>
        <p:txBody>
          <a:bodyPr/>
          <a:lstStyle/>
          <a:p>
            <a:r>
              <a:rPr lang="en-GB" dirty="0"/>
              <a:t>Corporate Division, regular, 16 pt</a:t>
            </a:r>
          </a:p>
        </p:txBody>
      </p:sp>
      <p:sp>
        <p:nvSpPr>
          <p:cNvPr id="6" name="Text Placeholder 5">
            <a:extLst>
              <a:ext uri="{FF2B5EF4-FFF2-40B4-BE49-F238E27FC236}">
                <a16:creationId xmlns:a16="http://schemas.microsoft.com/office/drawing/2014/main" id="{39FCC9AE-1196-5BF6-DBAB-DA4716A766C1}"/>
              </a:ext>
            </a:extLst>
          </p:cNvPr>
          <p:cNvSpPr>
            <a:spLocks noGrp="1"/>
          </p:cNvSpPr>
          <p:nvPr>
            <p:ph type="body" sz="quarter" idx="15"/>
          </p:nvPr>
        </p:nvSpPr>
        <p:spPr>
          <a:xfrm>
            <a:off x="972000" y="2379461"/>
            <a:ext cx="9591985" cy="540557"/>
          </a:xfrm>
        </p:spPr>
        <p:txBody>
          <a:bodyPr/>
          <a:lstStyle/>
          <a:p>
            <a:r>
              <a:rPr lang="en-GB" dirty="0"/>
              <a:t>Topline, regular, 12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72000" y="4101465"/>
            <a:ext cx="9591986" cy="1167812"/>
          </a:xfrm>
        </p:spPr>
        <p:txBody>
          <a:bodyPr/>
          <a:lstStyle/>
          <a:p>
            <a:r>
              <a:rPr lang="en-GB" dirty="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72000" y="5567258"/>
            <a:ext cx="9591985" cy="317605"/>
          </a:xfrm>
        </p:spPr>
        <p:txBody>
          <a:bodyPr/>
          <a:lstStyle/>
          <a:p>
            <a:r>
              <a:rPr lang="en-GB" dirty="0"/>
              <a:t>Date, Location, Speaker Name, regular, 12 pt</a:t>
            </a:r>
          </a:p>
        </p:txBody>
      </p:sp>
    </p:spTree>
    <p:extLst>
      <p:ext uri="{BB962C8B-B14F-4D97-AF65-F5344CB8AC3E}">
        <p14:creationId xmlns:p14="http://schemas.microsoft.com/office/powerpoint/2010/main" val="6969330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E0386413-D856-1F89-0ACE-154CF4124288}"/>
              </a:ext>
            </a:extLst>
          </p:cNvPr>
          <p:cNvSpPr>
            <a:spLocks noGrp="1"/>
          </p:cNvSpPr>
          <p:nvPr>
            <p:ph type="title"/>
          </p:nvPr>
        </p:nvSpPr>
        <p:spPr>
          <a:xfrm>
            <a:off x="972000" y="2919600"/>
            <a:ext cx="9590400" cy="633600"/>
          </a:xfrm>
        </p:spPr>
        <p:txBody>
          <a:bodyPr/>
          <a:lstStyle/>
          <a:p>
            <a:r>
              <a:rPr lang="en-GB" dirty="0"/>
              <a:t>Heading, bold, 40 pt </a:t>
            </a:r>
            <a:endParaRPr lang="de-DE" dirty="0"/>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72000" y="1804779"/>
            <a:ext cx="5139366" cy="231150"/>
          </a:xfrm>
        </p:spPr>
        <p:txBody>
          <a:bodyPr/>
          <a:lstStyle/>
          <a:p>
            <a:r>
              <a:rPr lang="en-GB" dirty="0"/>
              <a:t>Corporate Division, regular, 16 pt</a:t>
            </a:r>
          </a:p>
        </p:txBody>
      </p:sp>
      <p:sp>
        <p:nvSpPr>
          <p:cNvPr id="6" name="Text Placeholder 5">
            <a:extLst>
              <a:ext uri="{FF2B5EF4-FFF2-40B4-BE49-F238E27FC236}">
                <a16:creationId xmlns:a16="http://schemas.microsoft.com/office/drawing/2014/main" id="{39FCC9AE-1196-5BF6-DBAB-DA4716A766C1}"/>
              </a:ext>
            </a:extLst>
          </p:cNvPr>
          <p:cNvSpPr>
            <a:spLocks noGrp="1"/>
          </p:cNvSpPr>
          <p:nvPr>
            <p:ph type="body" sz="quarter" idx="15"/>
          </p:nvPr>
        </p:nvSpPr>
        <p:spPr>
          <a:xfrm>
            <a:off x="972000" y="2379461"/>
            <a:ext cx="9591985" cy="540557"/>
          </a:xfrm>
        </p:spPr>
        <p:txBody>
          <a:bodyPr/>
          <a:lstStyle/>
          <a:p>
            <a:r>
              <a:rPr lang="en-GB" dirty="0"/>
              <a:t>Topline, regular, 12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72000" y="3551873"/>
            <a:ext cx="9591986" cy="1167812"/>
          </a:xfrm>
        </p:spPr>
        <p:txBody>
          <a:bodyPr/>
          <a:lstStyle/>
          <a:p>
            <a:r>
              <a:rPr lang="en-GB" dirty="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72000" y="5567258"/>
            <a:ext cx="9591985" cy="317605"/>
          </a:xfrm>
        </p:spPr>
        <p:txBody>
          <a:bodyPr/>
          <a:lstStyle/>
          <a:p>
            <a:r>
              <a:rPr lang="en-GB" dirty="0"/>
              <a:t>Date, Location, Speaker Name, regular, 12 pt</a:t>
            </a:r>
          </a:p>
        </p:txBody>
      </p:sp>
    </p:spTree>
    <p:extLst>
      <p:ext uri="{BB962C8B-B14F-4D97-AF65-F5344CB8AC3E}">
        <p14:creationId xmlns:p14="http://schemas.microsoft.com/office/powerpoint/2010/main" val="30236121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ACC198C1-3242-1C76-2895-87914A2EF534}"/>
              </a:ext>
            </a:extLst>
          </p:cNvPr>
          <p:cNvSpPr>
            <a:spLocks noGrp="1"/>
          </p:cNvSpPr>
          <p:nvPr>
            <p:ph type="title"/>
          </p:nvPr>
        </p:nvSpPr>
        <p:spPr>
          <a:xfrm>
            <a:off x="972000" y="2919600"/>
            <a:ext cx="9590400" cy="633600"/>
          </a:xfrm>
        </p:spPr>
        <p:txBody>
          <a:bodyPr/>
          <a:lstStyle/>
          <a:p>
            <a:r>
              <a:rPr lang="en-GB" dirty="0"/>
              <a:t>Heading, bold, 40 pt  </a:t>
            </a:r>
            <a:endParaRPr lang="de-DE" dirty="0"/>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72000" y="1804779"/>
            <a:ext cx="5139366" cy="231150"/>
          </a:xfrm>
        </p:spPr>
        <p:txBody>
          <a:bodyPr/>
          <a:lstStyle/>
          <a:p>
            <a:r>
              <a:rPr lang="en-GB" dirty="0"/>
              <a:t>Corporate Division, regular, 16 pt</a:t>
            </a:r>
          </a:p>
        </p:txBody>
      </p:sp>
      <p:sp>
        <p:nvSpPr>
          <p:cNvPr id="6" name="Text Placeholder 5">
            <a:extLst>
              <a:ext uri="{FF2B5EF4-FFF2-40B4-BE49-F238E27FC236}">
                <a16:creationId xmlns:a16="http://schemas.microsoft.com/office/drawing/2014/main" id="{39FCC9AE-1196-5BF6-DBAB-DA4716A766C1}"/>
              </a:ext>
            </a:extLst>
          </p:cNvPr>
          <p:cNvSpPr>
            <a:spLocks noGrp="1"/>
          </p:cNvSpPr>
          <p:nvPr>
            <p:ph type="body" sz="quarter" idx="15"/>
          </p:nvPr>
        </p:nvSpPr>
        <p:spPr>
          <a:xfrm>
            <a:off x="972000" y="2379461"/>
            <a:ext cx="9591985" cy="540557"/>
          </a:xfrm>
        </p:spPr>
        <p:txBody>
          <a:bodyPr/>
          <a:lstStyle/>
          <a:p>
            <a:r>
              <a:rPr lang="en-GB" dirty="0"/>
              <a:t>Topline, regular, 12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72000" y="3551873"/>
            <a:ext cx="9591986" cy="1167812"/>
          </a:xfrm>
        </p:spPr>
        <p:txBody>
          <a:bodyPr/>
          <a:lstStyle/>
          <a:p>
            <a:r>
              <a:rPr lang="en-GB" dirty="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72000" y="5567258"/>
            <a:ext cx="9591985" cy="317605"/>
          </a:xfrm>
        </p:spPr>
        <p:txBody>
          <a:bodyPr/>
          <a:lstStyle/>
          <a:p>
            <a:r>
              <a:rPr lang="en-GB" dirty="0"/>
              <a:t>Date, Location, Speaker Name, regular, 12 pt</a:t>
            </a:r>
          </a:p>
        </p:txBody>
      </p:sp>
    </p:spTree>
    <p:extLst>
      <p:ext uri="{BB962C8B-B14F-4D97-AF65-F5344CB8AC3E}">
        <p14:creationId xmlns:p14="http://schemas.microsoft.com/office/powerpoint/2010/main" val="42568551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C4702E6D-9B71-D36C-D7C0-37DBA3716E05}"/>
              </a:ext>
            </a:extLst>
          </p:cNvPr>
          <p:cNvSpPr>
            <a:spLocks noGrp="1"/>
          </p:cNvSpPr>
          <p:nvPr>
            <p:ph type="title"/>
          </p:nvPr>
        </p:nvSpPr>
        <p:spPr>
          <a:xfrm>
            <a:off x="972000" y="2142000"/>
            <a:ext cx="9590400" cy="1411200"/>
          </a:xfrm>
        </p:spPr>
        <p:txBody>
          <a:bodyPr/>
          <a:lstStyle/>
          <a:p>
            <a:r>
              <a:rPr lang="en-GB" dirty="0"/>
              <a:t>Heading with a maximum of two lines, bold, 40 pt           </a:t>
            </a:r>
            <a:endParaRPr lang="de-DE" dirty="0"/>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72000" y="1804779"/>
            <a:ext cx="5139366" cy="231150"/>
          </a:xfrm>
        </p:spPr>
        <p:txBody>
          <a:bodyPr/>
          <a:lstStyle/>
          <a:p>
            <a:r>
              <a:rPr lang="en-GB" dirty="0"/>
              <a:t>Corporate Division, regular, 16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72000" y="3551873"/>
            <a:ext cx="9591986" cy="1167812"/>
          </a:xfrm>
        </p:spPr>
        <p:txBody>
          <a:bodyPr/>
          <a:lstStyle/>
          <a:p>
            <a:r>
              <a:rPr lang="en-GB" dirty="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72000" y="5567258"/>
            <a:ext cx="9591985" cy="317605"/>
          </a:xfrm>
        </p:spPr>
        <p:txBody>
          <a:bodyPr/>
          <a:lstStyle/>
          <a:p>
            <a:r>
              <a:rPr lang="en-GB" dirty="0"/>
              <a:t>Date, Location, Speaker Name, regular, 12 pt</a:t>
            </a:r>
          </a:p>
        </p:txBody>
      </p:sp>
    </p:spTree>
    <p:extLst>
      <p:ext uri="{BB962C8B-B14F-4D97-AF65-F5344CB8AC3E}">
        <p14:creationId xmlns:p14="http://schemas.microsoft.com/office/powerpoint/2010/main" val="20542956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CB826B81-FC74-3C33-A719-563157CE79A1}"/>
              </a:ext>
            </a:extLst>
          </p:cNvPr>
          <p:cNvSpPr>
            <a:spLocks noGrp="1"/>
          </p:cNvSpPr>
          <p:nvPr>
            <p:ph type="title"/>
          </p:nvPr>
        </p:nvSpPr>
        <p:spPr>
          <a:xfrm>
            <a:off x="972000" y="2142000"/>
            <a:ext cx="9590400" cy="1411200"/>
          </a:xfrm>
        </p:spPr>
        <p:txBody>
          <a:bodyPr/>
          <a:lstStyle/>
          <a:p>
            <a:r>
              <a:rPr lang="en-GB" dirty="0"/>
              <a:t>Heading with a maximum of two lines, bold, 40 pt     </a:t>
            </a:r>
            <a:endParaRPr lang="de-DE" dirty="0"/>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72000" y="1804779"/>
            <a:ext cx="5139366" cy="231150"/>
          </a:xfrm>
        </p:spPr>
        <p:txBody>
          <a:bodyPr/>
          <a:lstStyle/>
          <a:p>
            <a:r>
              <a:rPr lang="en-GB" dirty="0"/>
              <a:t>Corporate Division, regular, 16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72000" y="3551873"/>
            <a:ext cx="9591986" cy="1167812"/>
          </a:xfrm>
        </p:spPr>
        <p:txBody>
          <a:bodyPr/>
          <a:lstStyle/>
          <a:p>
            <a:r>
              <a:rPr lang="en-GB" dirty="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72000" y="5567258"/>
            <a:ext cx="9591985" cy="317605"/>
          </a:xfrm>
        </p:spPr>
        <p:txBody>
          <a:bodyPr/>
          <a:lstStyle/>
          <a:p>
            <a:r>
              <a:rPr lang="en-GB" dirty="0"/>
              <a:t>Date, Location, Speaker Name, regular, 12 pt</a:t>
            </a:r>
          </a:p>
        </p:txBody>
      </p:sp>
    </p:spTree>
    <p:extLst>
      <p:ext uri="{BB962C8B-B14F-4D97-AF65-F5344CB8AC3E}">
        <p14:creationId xmlns:p14="http://schemas.microsoft.com/office/powerpoint/2010/main" val="40708571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A5E47C96-BB2C-0EAC-1200-40637C845D49}"/>
              </a:ext>
            </a:extLst>
          </p:cNvPr>
          <p:cNvSpPr>
            <a:spLocks noGrp="1"/>
          </p:cNvSpPr>
          <p:nvPr>
            <p:ph type="title"/>
          </p:nvPr>
        </p:nvSpPr>
        <p:spPr>
          <a:xfrm>
            <a:off x="972000" y="2142000"/>
            <a:ext cx="9590400" cy="1411200"/>
          </a:xfrm>
        </p:spPr>
        <p:txBody>
          <a:bodyPr/>
          <a:lstStyle/>
          <a:p>
            <a:r>
              <a:rPr lang="en-GB" dirty="0"/>
              <a:t>Heading with a maximum of two lines, bold, 40 pt      </a:t>
            </a:r>
            <a:endParaRPr lang="de-DE" dirty="0"/>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72000" y="1804779"/>
            <a:ext cx="5139366" cy="231150"/>
          </a:xfrm>
        </p:spPr>
        <p:txBody>
          <a:bodyPr/>
          <a:lstStyle/>
          <a:p>
            <a:r>
              <a:rPr lang="en-GB" dirty="0"/>
              <a:t>Corporate Division, regular, 16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72000" y="3551873"/>
            <a:ext cx="9591986" cy="1167812"/>
          </a:xfrm>
        </p:spPr>
        <p:txBody>
          <a:bodyPr/>
          <a:lstStyle/>
          <a:p>
            <a:r>
              <a:rPr lang="en-GB" dirty="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72000" y="5567258"/>
            <a:ext cx="9591985" cy="317605"/>
          </a:xfrm>
        </p:spPr>
        <p:txBody>
          <a:bodyPr/>
          <a:lstStyle/>
          <a:p>
            <a:r>
              <a:rPr lang="en-GB" dirty="0"/>
              <a:t>Date, Location, Speaker Name, regular, 12 pt</a:t>
            </a:r>
          </a:p>
        </p:txBody>
      </p:sp>
    </p:spTree>
    <p:extLst>
      <p:ext uri="{BB962C8B-B14F-4D97-AF65-F5344CB8AC3E}">
        <p14:creationId xmlns:p14="http://schemas.microsoft.com/office/powerpoint/2010/main" val="8254567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65147CF4-21CE-CE0B-E431-15BFC246C929}"/>
              </a:ext>
            </a:extLst>
          </p:cNvPr>
          <p:cNvSpPr>
            <a:spLocks noGrp="1"/>
          </p:cNvSpPr>
          <p:nvPr>
            <p:ph type="title"/>
          </p:nvPr>
        </p:nvSpPr>
        <p:spPr>
          <a:xfrm>
            <a:off x="972000" y="2142000"/>
            <a:ext cx="9590400" cy="1411200"/>
          </a:xfrm>
        </p:spPr>
        <p:txBody>
          <a:bodyPr/>
          <a:lstStyle/>
          <a:p>
            <a:r>
              <a:rPr lang="en-GB" dirty="0"/>
              <a:t>Heading with a maximum of two lines, bold, 40 pt       </a:t>
            </a:r>
            <a:endParaRPr lang="de-DE" dirty="0"/>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72000" y="1804779"/>
            <a:ext cx="5139366" cy="231150"/>
          </a:xfrm>
        </p:spPr>
        <p:txBody>
          <a:bodyPr/>
          <a:lstStyle/>
          <a:p>
            <a:r>
              <a:rPr lang="en-GB" dirty="0"/>
              <a:t>Corporate Division, regular, 16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72000" y="3551873"/>
            <a:ext cx="9591986" cy="1167812"/>
          </a:xfrm>
        </p:spPr>
        <p:txBody>
          <a:bodyPr/>
          <a:lstStyle/>
          <a:p>
            <a:r>
              <a:rPr lang="en-GB" dirty="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72000" y="5567258"/>
            <a:ext cx="9591985" cy="317605"/>
          </a:xfrm>
        </p:spPr>
        <p:txBody>
          <a:bodyPr/>
          <a:lstStyle/>
          <a:p>
            <a:r>
              <a:rPr lang="en-GB" dirty="0"/>
              <a:t>Date, Location, Speaker Name, regular, 12 pt</a:t>
            </a:r>
          </a:p>
        </p:txBody>
      </p:sp>
    </p:spTree>
    <p:extLst>
      <p:ext uri="{BB962C8B-B14F-4D97-AF65-F5344CB8AC3E}">
        <p14:creationId xmlns:p14="http://schemas.microsoft.com/office/powerpoint/2010/main" val="8652043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4570E31B-CFC3-E8A8-DF28-2129695CCAAB}"/>
              </a:ext>
            </a:extLst>
          </p:cNvPr>
          <p:cNvSpPr>
            <a:spLocks noGrp="1"/>
          </p:cNvSpPr>
          <p:nvPr>
            <p:ph type="title"/>
          </p:nvPr>
        </p:nvSpPr>
        <p:spPr>
          <a:xfrm>
            <a:off x="972000" y="2919600"/>
            <a:ext cx="9590400" cy="633600"/>
          </a:xfrm>
        </p:spPr>
        <p:txBody>
          <a:bodyPr/>
          <a:lstStyle/>
          <a:p>
            <a:r>
              <a:rPr lang="en-GB" dirty="0"/>
              <a:t>Heading, bold, 40 pt   </a:t>
            </a:r>
            <a:endParaRPr lang="de-DE" dirty="0"/>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72000" y="1804779"/>
            <a:ext cx="5139366" cy="231150"/>
          </a:xfrm>
        </p:spPr>
        <p:txBody>
          <a:bodyPr/>
          <a:lstStyle/>
          <a:p>
            <a:r>
              <a:rPr lang="en-GB" dirty="0"/>
              <a:t>Corporate Division, regular, 16 pt</a:t>
            </a:r>
          </a:p>
        </p:txBody>
      </p:sp>
      <p:sp>
        <p:nvSpPr>
          <p:cNvPr id="6" name="Text Placeholder 5">
            <a:extLst>
              <a:ext uri="{FF2B5EF4-FFF2-40B4-BE49-F238E27FC236}">
                <a16:creationId xmlns:a16="http://schemas.microsoft.com/office/drawing/2014/main" id="{F9667A9E-BCD0-2A36-C52E-029BF17F4C9F}"/>
              </a:ext>
            </a:extLst>
          </p:cNvPr>
          <p:cNvSpPr>
            <a:spLocks noGrp="1"/>
          </p:cNvSpPr>
          <p:nvPr>
            <p:ph type="body" sz="quarter" idx="15"/>
          </p:nvPr>
        </p:nvSpPr>
        <p:spPr>
          <a:xfrm>
            <a:off x="972000" y="2379461"/>
            <a:ext cx="9591985" cy="540557"/>
          </a:xfrm>
        </p:spPr>
        <p:txBody>
          <a:bodyPr/>
          <a:lstStyle/>
          <a:p>
            <a:r>
              <a:rPr lang="en-GB" dirty="0"/>
              <a:t>Topline, regular, 12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72000" y="3551873"/>
            <a:ext cx="9591986" cy="1167812"/>
          </a:xfrm>
        </p:spPr>
        <p:txBody>
          <a:bodyPr/>
          <a:lstStyle/>
          <a:p>
            <a:r>
              <a:rPr lang="en-GB" dirty="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72000" y="5567258"/>
            <a:ext cx="9591985" cy="317605"/>
          </a:xfrm>
        </p:spPr>
        <p:txBody>
          <a:bodyPr/>
          <a:lstStyle/>
          <a:p>
            <a:r>
              <a:rPr lang="en-GB" dirty="0"/>
              <a:t>Date, Location, Speaker Name, regular, 12 pt</a:t>
            </a:r>
          </a:p>
        </p:txBody>
      </p:sp>
    </p:spTree>
    <p:extLst>
      <p:ext uri="{BB962C8B-B14F-4D97-AF65-F5344CB8AC3E}">
        <p14:creationId xmlns:p14="http://schemas.microsoft.com/office/powerpoint/2010/main" val="27699531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BAFF0F0A-1D46-7DC1-B775-4CC5912AF394}"/>
              </a:ext>
            </a:extLst>
          </p:cNvPr>
          <p:cNvSpPr>
            <a:spLocks noGrp="1"/>
          </p:cNvSpPr>
          <p:nvPr>
            <p:ph type="title"/>
          </p:nvPr>
        </p:nvSpPr>
        <p:spPr>
          <a:xfrm>
            <a:off x="972000" y="2919600"/>
            <a:ext cx="9590400" cy="1180800"/>
          </a:xfrm>
        </p:spPr>
        <p:txBody>
          <a:bodyPr/>
          <a:lstStyle/>
          <a:p>
            <a:r>
              <a:rPr lang="en-GB" dirty="0"/>
              <a:t>Heading with a maximum of two lines, bold, 40 pt        </a:t>
            </a:r>
            <a:endParaRPr lang="de-DE" dirty="0"/>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72000" y="1804779"/>
            <a:ext cx="5139366" cy="231150"/>
          </a:xfrm>
        </p:spPr>
        <p:txBody>
          <a:bodyPr/>
          <a:lstStyle/>
          <a:p>
            <a:r>
              <a:rPr lang="en-GB" dirty="0"/>
              <a:t>Corporate Division, regular, 16 pt</a:t>
            </a:r>
          </a:p>
        </p:txBody>
      </p:sp>
      <p:sp>
        <p:nvSpPr>
          <p:cNvPr id="7" name="Text Placeholder 6">
            <a:extLst>
              <a:ext uri="{FF2B5EF4-FFF2-40B4-BE49-F238E27FC236}">
                <a16:creationId xmlns:a16="http://schemas.microsoft.com/office/drawing/2014/main" id="{E3284C3D-481F-CC58-DF99-A75AB8294BCB}"/>
              </a:ext>
            </a:extLst>
          </p:cNvPr>
          <p:cNvSpPr>
            <a:spLocks noGrp="1"/>
          </p:cNvSpPr>
          <p:nvPr>
            <p:ph type="body" sz="quarter" idx="15"/>
          </p:nvPr>
        </p:nvSpPr>
        <p:spPr>
          <a:xfrm>
            <a:off x="972000" y="2379461"/>
            <a:ext cx="9591985" cy="540557"/>
          </a:xfrm>
        </p:spPr>
        <p:txBody>
          <a:bodyPr/>
          <a:lstStyle/>
          <a:p>
            <a:r>
              <a:rPr lang="en-GB" dirty="0"/>
              <a:t>Topline, regular, 12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72000" y="4101465"/>
            <a:ext cx="9591986" cy="1167812"/>
          </a:xfrm>
        </p:spPr>
        <p:txBody>
          <a:bodyPr/>
          <a:lstStyle/>
          <a:p>
            <a:r>
              <a:rPr lang="en-GB" dirty="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72000" y="5567258"/>
            <a:ext cx="9591985" cy="317605"/>
          </a:xfrm>
        </p:spPr>
        <p:txBody>
          <a:bodyPr/>
          <a:lstStyle/>
          <a:p>
            <a:r>
              <a:rPr lang="en-GB" dirty="0"/>
              <a:t>Date, Location, Speaker Name, regular, 12 pt</a:t>
            </a:r>
          </a:p>
        </p:txBody>
      </p:sp>
    </p:spTree>
    <p:extLst>
      <p:ext uri="{BB962C8B-B14F-4D97-AF65-F5344CB8AC3E}">
        <p14:creationId xmlns:p14="http://schemas.microsoft.com/office/powerpoint/2010/main" val="32502129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FDC3C28A-F959-6A1B-9894-12A254030959}"/>
              </a:ext>
            </a:extLst>
          </p:cNvPr>
          <p:cNvSpPr>
            <a:spLocks noGrp="1"/>
          </p:cNvSpPr>
          <p:nvPr>
            <p:ph type="title"/>
          </p:nvPr>
        </p:nvSpPr>
        <p:spPr>
          <a:xfrm>
            <a:off x="972000" y="2919600"/>
            <a:ext cx="9590400" cy="1180800"/>
          </a:xfrm>
        </p:spPr>
        <p:txBody>
          <a:bodyPr/>
          <a:lstStyle/>
          <a:p>
            <a:r>
              <a:rPr lang="en-GB" dirty="0"/>
              <a:t>Heading with a maximum of two lines, bold, 40 pt         </a:t>
            </a:r>
            <a:endParaRPr lang="de-DE" dirty="0"/>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72000" y="835115"/>
            <a:ext cx="5139366" cy="231150"/>
          </a:xfrm>
        </p:spPr>
        <p:txBody>
          <a:bodyPr/>
          <a:lstStyle/>
          <a:p>
            <a:r>
              <a:rPr lang="en-GB" dirty="0"/>
              <a:t>Corporate Division, regular, 16 pt</a:t>
            </a:r>
          </a:p>
        </p:txBody>
      </p:sp>
      <p:sp>
        <p:nvSpPr>
          <p:cNvPr id="7" name="Text Placeholder 6">
            <a:extLst>
              <a:ext uri="{FF2B5EF4-FFF2-40B4-BE49-F238E27FC236}">
                <a16:creationId xmlns:a16="http://schemas.microsoft.com/office/drawing/2014/main" id="{E3284C3D-481F-CC58-DF99-A75AB8294BCB}"/>
              </a:ext>
            </a:extLst>
          </p:cNvPr>
          <p:cNvSpPr>
            <a:spLocks noGrp="1"/>
          </p:cNvSpPr>
          <p:nvPr>
            <p:ph type="body" sz="quarter" idx="15"/>
          </p:nvPr>
        </p:nvSpPr>
        <p:spPr>
          <a:xfrm>
            <a:off x="972000" y="2379461"/>
            <a:ext cx="9591985" cy="540557"/>
          </a:xfrm>
        </p:spPr>
        <p:txBody>
          <a:bodyPr/>
          <a:lstStyle/>
          <a:p>
            <a:r>
              <a:rPr lang="en-GB" dirty="0"/>
              <a:t>Topline, regular, 12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72000" y="4101465"/>
            <a:ext cx="9591986" cy="1167812"/>
          </a:xfrm>
        </p:spPr>
        <p:txBody>
          <a:bodyPr/>
          <a:lstStyle/>
          <a:p>
            <a:r>
              <a:rPr lang="en-GB" dirty="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72000" y="5567258"/>
            <a:ext cx="9591985" cy="317605"/>
          </a:xfrm>
        </p:spPr>
        <p:txBody>
          <a:bodyPr/>
          <a:lstStyle/>
          <a:p>
            <a:r>
              <a:rPr lang="en-GB" dirty="0"/>
              <a:t>Date, Location, Speaker Name, regular, 12 pt</a:t>
            </a:r>
          </a:p>
        </p:txBody>
      </p:sp>
    </p:spTree>
    <p:extLst>
      <p:ext uri="{BB962C8B-B14F-4D97-AF65-F5344CB8AC3E}">
        <p14:creationId xmlns:p14="http://schemas.microsoft.com/office/powerpoint/2010/main" val="12851453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0959A532-9AD5-F264-C2E3-ED038AEBB5F3}"/>
              </a:ext>
            </a:extLst>
          </p:cNvPr>
          <p:cNvSpPr>
            <a:spLocks noGrp="1"/>
          </p:cNvSpPr>
          <p:nvPr>
            <p:ph type="title"/>
          </p:nvPr>
        </p:nvSpPr>
        <p:spPr>
          <a:xfrm>
            <a:off x="972000" y="2919600"/>
            <a:ext cx="9590400" cy="1180800"/>
          </a:xfrm>
        </p:spPr>
        <p:txBody>
          <a:bodyPr/>
          <a:lstStyle/>
          <a:p>
            <a:r>
              <a:rPr lang="en-GB" dirty="0"/>
              <a:t>Heading with a maximum of two lines, bold, 40 pt          </a:t>
            </a:r>
            <a:endParaRPr lang="de-DE" dirty="0"/>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72000" y="835115"/>
            <a:ext cx="5139366" cy="231150"/>
          </a:xfrm>
        </p:spPr>
        <p:txBody>
          <a:bodyPr/>
          <a:lstStyle/>
          <a:p>
            <a:r>
              <a:rPr lang="en-GB" dirty="0"/>
              <a:t>Corporate Division, regular, 16 pt</a:t>
            </a:r>
          </a:p>
        </p:txBody>
      </p:sp>
      <p:sp>
        <p:nvSpPr>
          <p:cNvPr id="7" name="Text Placeholder 6">
            <a:extLst>
              <a:ext uri="{FF2B5EF4-FFF2-40B4-BE49-F238E27FC236}">
                <a16:creationId xmlns:a16="http://schemas.microsoft.com/office/drawing/2014/main" id="{E3284C3D-481F-CC58-DF99-A75AB8294BCB}"/>
              </a:ext>
            </a:extLst>
          </p:cNvPr>
          <p:cNvSpPr>
            <a:spLocks noGrp="1"/>
          </p:cNvSpPr>
          <p:nvPr>
            <p:ph type="body" sz="quarter" idx="15"/>
          </p:nvPr>
        </p:nvSpPr>
        <p:spPr>
          <a:xfrm>
            <a:off x="972000" y="2379461"/>
            <a:ext cx="9591985" cy="540557"/>
          </a:xfrm>
        </p:spPr>
        <p:txBody>
          <a:bodyPr/>
          <a:lstStyle/>
          <a:p>
            <a:r>
              <a:rPr lang="en-GB" dirty="0"/>
              <a:t>Topline, regular, 12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72000" y="4101465"/>
            <a:ext cx="9591986" cy="1167812"/>
          </a:xfrm>
        </p:spPr>
        <p:txBody>
          <a:bodyPr/>
          <a:lstStyle/>
          <a:p>
            <a:r>
              <a:rPr lang="en-GB" dirty="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72000" y="5567258"/>
            <a:ext cx="9591985" cy="317605"/>
          </a:xfrm>
        </p:spPr>
        <p:txBody>
          <a:bodyPr/>
          <a:lstStyle/>
          <a:p>
            <a:r>
              <a:rPr lang="en-GB" dirty="0"/>
              <a:t>Date, Location, Speaker Name, regular, 12 pt</a:t>
            </a:r>
          </a:p>
        </p:txBody>
      </p:sp>
    </p:spTree>
    <p:extLst>
      <p:ext uri="{BB962C8B-B14F-4D97-AF65-F5344CB8AC3E}">
        <p14:creationId xmlns:p14="http://schemas.microsoft.com/office/powerpoint/2010/main" val="31557739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2415FFC8-B01A-C86B-C4FE-1BBD4F81176A}"/>
              </a:ext>
            </a:extLst>
          </p:cNvPr>
          <p:cNvSpPr>
            <a:spLocks noGrp="1"/>
          </p:cNvSpPr>
          <p:nvPr>
            <p:ph type="title"/>
          </p:nvPr>
        </p:nvSpPr>
        <p:spPr>
          <a:xfrm>
            <a:off x="972000" y="2919600"/>
            <a:ext cx="9590400" cy="1180800"/>
          </a:xfrm>
        </p:spPr>
        <p:txBody>
          <a:bodyPr/>
          <a:lstStyle/>
          <a:p>
            <a:r>
              <a:rPr lang="en-GB" dirty="0"/>
              <a:t>Heading with a maximum of two lines, bold, 40 pt            </a:t>
            </a:r>
            <a:endParaRPr lang="de-DE" dirty="0"/>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72000" y="835115"/>
            <a:ext cx="5139366" cy="231150"/>
          </a:xfrm>
        </p:spPr>
        <p:txBody>
          <a:bodyPr/>
          <a:lstStyle/>
          <a:p>
            <a:r>
              <a:rPr lang="en-GB" dirty="0"/>
              <a:t>Corporate Division, regular, 16 pt</a:t>
            </a:r>
          </a:p>
        </p:txBody>
      </p:sp>
      <p:sp>
        <p:nvSpPr>
          <p:cNvPr id="7" name="Text Placeholder 6">
            <a:extLst>
              <a:ext uri="{FF2B5EF4-FFF2-40B4-BE49-F238E27FC236}">
                <a16:creationId xmlns:a16="http://schemas.microsoft.com/office/drawing/2014/main" id="{E3284C3D-481F-CC58-DF99-A75AB8294BCB}"/>
              </a:ext>
            </a:extLst>
          </p:cNvPr>
          <p:cNvSpPr>
            <a:spLocks noGrp="1"/>
          </p:cNvSpPr>
          <p:nvPr>
            <p:ph type="body" sz="quarter" idx="15"/>
          </p:nvPr>
        </p:nvSpPr>
        <p:spPr>
          <a:xfrm>
            <a:off x="972000" y="2379461"/>
            <a:ext cx="9591985" cy="540557"/>
          </a:xfrm>
        </p:spPr>
        <p:txBody>
          <a:bodyPr/>
          <a:lstStyle/>
          <a:p>
            <a:r>
              <a:rPr lang="en-GB" dirty="0"/>
              <a:t>Topline, regular, 12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72000" y="4101465"/>
            <a:ext cx="9591986" cy="1167812"/>
          </a:xfrm>
        </p:spPr>
        <p:txBody>
          <a:bodyPr/>
          <a:lstStyle/>
          <a:p>
            <a:r>
              <a:rPr lang="en-GB" dirty="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72000" y="5567258"/>
            <a:ext cx="9591985" cy="317605"/>
          </a:xfrm>
        </p:spPr>
        <p:txBody>
          <a:bodyPr/>
          <a:lstStyle/>
          <a:p>
            <a:r>
              <a:rPr lang="en-GB" dirty="0"/>
              <a:t>Date, Location, Speaker Name, regular, 12 pt</a:t>
            </a:r>
          </a:p>
        </p:txBody>
      </p:sp>
    </p:spTree>
    <p:extLst>
      <p:ext uri="{BB962C8B-B14F-4D97-AF65-F5344CB8AC3E}">
        <p14:creationId xmlns:p14="http://schemas.microsoft.com/office/powerpoint/2010/main" val="21128179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15A49EC2-3BE9-BE4E-AF92-4B3FA9B4AD28}"/>
              </a:ext>
            </a:extLst>
          </p:cNvPr>
          <p:cNvSpPr>
            <a:spLocks noGrp="1"/>
          </p:cNvSpPr>
          <p:nvPr>
            <p:ph type="title"/>
          </p:nvPr>
        </p:nvSpPr>
        <p:spPr>
          <a:xfrm>
            <a:off x="972000" y="2142000"/>
            <a:ext cx="9590400" cy="1411200"/>
          </a:xfrm>
        </p:spPr>
        <p:txBody>
          <a:bodyPr/>
          <a:lstStyle/>
          <a:p>
            <a:r>
              <a:rPr lang="en-GB" dirty="0"/>
              <a:t>Heading with a maximum of two lines, bold, 40 pt                       </a:t>
            </a:r>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72000" y="1804779"/>
            <a:ext cx="5139366" cy="231150"/>
          </a:xfrm>
        </p:spPr>
        <p:txBody>
          <a:bodyPr/>
          <a:lstStyle/>
          <a:p>
            <a:r>
              <a:rPr lang="en-GB" dirty="0"/>
              <a:t>Corporate Division, regular, 16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72000" y="3551873"/>
            <a:ext cx="9591986" cy="1167812"/>
          </a:xfrm>
        </p:spPr>
        <p:txBody>
          <a:bodyPr/>
          <a:lstStyle/>
          <a:p>
            <a:r>
              <a:rPr lang="en-GB" dirty="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72000" y="5567258"/>
            <a:ext cx="9591985" cy="317605"/>
          </a:xfrm>
        </p:spPr>
        <p:txBody>
          <a:bodyPr/>
          <a:lstStyle/>
          <a:p>
            <a:r>
              <a:rPr lang="en-GB" dirty="0"/>
              <a:t>Date, Location, Speaker Name, regular, 12 pt</a:t>
            </a:r>
          </a:p>
        </p:txBody>
      </p:sp>
    </p:spTree>
    <p:extLst>
      <p:ext uri="{BB962C8B-B14F-4D97-AF65-F5344CB8AC3E}">
        <p14:creationId xmlns:p14="http://schemas.microsoft.com/office/powerpoint/2010/main" val="25555141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2EB7909B-C6A0-4320-B456-619000B9B178}"/>
              </a:ext>
            </a:extLst>
          </p:cNvPr>
          <p:cNvSpPr>
            <a:spLocks noGrp="1"/>
          </p:cNvSpPr>
          <p:nvPr>
            <p:ph type="title"/>
          </p:nvPr>
        </p:nvSpPr>
        <p:spPr>
          <a:xfrm>
            <a:off x="972000" y="2919600"/>
            <a:ext cx="9590400" cy="633600"/>
          </a:xfrm>
        </p:spPr>
        <p:txBody>
          <a:bodyPr/>
          <a:lstStyle/>
          <a:p>
            <a:r>
              <a:rPr lang="en-GB" dirty="0"/>
              <a:t>Heading, bold, 40 pt    </a:t>
            </a:r>
            <a:endParaRPr lang="de-DE" dirty="0"/>
          </a:p>
        </p:txBody>
      </p:sp>
      <p:sp>
        <p:nvSpPr>
          <p:cNvPr id="5" name="Textplatzhalter 4">
            <a:extLst>
              <a:ext uri="{FF2B5EF4-FFF2-40B4-BE49-F238E27FC236}">
                <a16:creationId xmlns:a16="http://schemas.microsoft.com/office/drawing/2014/main" id="{D02EF164-A27C-9D22-D898-85D746F6D741}"/>
              </a:ext>
            </a:extLst>
          </p:cNvPr>
          <p:cNvSpPr>
            <a:spLocks noGrp="1"/>
          </p:cNvSpPr>
          <p:nvPr>
            <p:ph type="body" sz="quarter" idx="14"/>
          </p:nvPr>
        </p:nvSpPr>
        <p:spPr>
          <a:xfrm>
            <a:off x="972000" y="1804779"/>
            <a:ext cx="5139366" cy="231150"/>
          </a:xfrm>
        </p:spPr>
        <p:txBody>
          <a:bodyPr/>
          <a:lstStyle/>
          <a:p>
            <a:r>
              <a:rPr lang="en-GB" dirty="0"/>
              <a:t>Corporate Division, regular, 16 pt</a:t>
            </a:r>
          </a:p>
        </p:txBody>
      </p:sp>
      <p:sp>
        <p:nvSpPr>
          <p:cNvPr id="6" name="Text Placeholder 5">
            <a:extLst>
              <a:ext uri="{FF2B5EF4-FFF2-40B4-BE49-F238E27FC236}">
                <a16:creationId xmlns:a16="http://schemas.microsoft.com/office/drawing/2014/main" id="{6F300C8E-595A-96C5-5E74-0C93D33513A9}"/>
              </a:ext>
            </a:extLst>
          </p:cNvPr>
          <p:cNvSpPr>
            <a:spLocks noGrp="1"/>
          </p:cNvSpPr>
          <p:nvPr>
            <p:ph type="body" sz="quarter" idx="15"/>
          </p:nvPr>
        </p:nvSpPr>
        <p:spPr>
          <a:xfrm>
            <a:off x="972000" y="2379461"/>
            <a:ext cx="9591985" cy="540557"/>
          </a:xfrm>
        </p:spPr>
        <p:txBody>
          <a:bodyPr/>
          <a:lstStyle/>
          <a:p>
            <a:r>
              <a:rPr lang="en-GB" dirty="0"/>
              <a:t>Topline, regular, 12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72000" y="3551873"/>
            <a:ext cx="9591986" cy="1167812"/>
          </a:xfrm>
        </p:spPr>
        <p:txBody>
          <a:bodyPr/>
          <a:lstStyle/>
          <a:p>
            <a:r>
              <a:rPr lang="en-GB" dirty="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72000" y="5567258"/>
            <a:ext cx="9591985" cy="317605"/>
          </a:xfrm>
        </p:spPr>
        <p:txBody>
          <a:bodyPr/>
          <a:lstStyle/>
          <a:p>
            <a:r>
              <a:rPr lang="en-GB" dirty="0"/>
              <a:t>Date, Location, Speaker Name, regular, 12 pt</a:t>
            </a:r>
          </a:p>
        </p:txBody>
      </p:sp>
    </p:spTree>
    <p:extLst>
      <p:ext uri="{BB962C8B-B14F-4D97-AF65-F5344CB8AC3E}">
        <p14:creationId xmlns:p14="http://schemas.microsoft.com/office/powerpoint/2010/main" val="5152724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1A8415F7-FBA5-CCCE-7E7C-CB8473B6A2BF}"/>
              </a:ext>
            </a:extLst>
          </p:cNvPr>
          <p:cNvSpPr>
            <a:spLocks noGrp="1"/>
          </p:cNvSpPr>
          <p:nvPr>
            <p:ph type="title"/>
          </p:nvPr>
        </p:nvSpPr>
        <p:spPr>
          <a:xfrm>
            <a:off x="972000" y="2919600"/>
            <a:ext cx="9590400" cy="1180800"/>
          </a:xfrm>
        </p:spPr>
        <p:txBody>
          <a:bodyPr/>
          <a:lstStyle/>
          <a:p>
            <a:r>
              <a:rPr lang="en-GB" dirty="0"/>
              <a:t>Heading with a maximum of two lines, bold, 40 pt             </a:t>
            </a:r>
            <a:endParaRPr lang="de-DE" dirty="0"/>
          </a:p>
        </p:txBody>
      </p:sp>
      <p:sp>
        <p:nvSpPr>
          <p:cNvPr id="5" name="Textplatzhalter 4">
            <a:extLst>
              <a:ext uri="{FF2B5EF4-FFF2-40B4-BE49-F238E27FC236}">
                <a16:creationId xmlns:a16="http://schemas.microsoft.com/office/drawing/2014/main" id="{D02EF164-A27C-9D22-D898-85D746F6D741}"/>
              </a:ext>
              <a:ext uri="{C183D7F6-B498-43B3-948B-1728B52AA6E4}">
                <adec:decorative xmlns:adec="http://schemas.microsoft.com/office/drawing/2017/decorative" val="0"/>
              </a:ext>
            </a:extLst>
          </p:cNvPr>
          <p:cNvSpPr>
            <a:spLocks noGrp="1"/>
          </p:cNvSpPr>
          <p:nvPr>
            <p:ph type="body" sz="quarter" idx="14"/>
          </p:nvPr>
        </p:nvSpPr>
        <p:spPr>
          <a:xfrm>
            <a:off x="972000" y="1804779"/>
            <a:ext cx="5139366" cy="231150"/>
          </a:xfrm>
        </p:spPr>
        <p:txBody>
          <a:bodyPr/>
          <a:lstStyle/>
          <a:p>
            <a:r>
              <a:rPr lang="en-GB" dirty="0"/>
              <a:t>Corporate Division, regular, 16 pt</a:t>
            </a:r>
          </a:p>
        </p:txBody>
      </p:sp>
      <p:sp>
        <p:nvSpPr>
          <p:cNvPr id="6" name="Text Placeholder 5">
            <a:extLst>
              <a:ext uri="{FF2B5EF4-FFF2-40B4-BE49-F238E27FC236}">
                <a16:creationId xmlns:a16="http://schemas.microsoft.com/office/drawing/2014/main" id="{6F300C8E-595A-96C5-5E74-0C93D33513A9}"/>
              </a:ext>
            </a:extLst>
          </p:cNvPr>
          <p:cNvSpPr>
            <a:spLocks noGrp="1"/>
          </p:cNvSpPr>
          <p:nvPr>
            <p:ph type="body" sz="quarter" idx="15"/>
          </p:nvPr>
        </p:nvSpPr>
        <p:spPr>
          <a:xfrm>
            <a:off x="972000" y="2379461"/>
            <a:ext cx="9591985" cy="540557"/>
          </a:xfrm>
        </p:spPr>
        <p:txBody>
          <a:bodyPr/>
          <a:lstStyle/>
          <a:p>
            <a:r>
              <a:rPr lang="en-GB" dirty="0"/>
              <a:t>Topline, regular, 12 pt</a:t>
            </a:r>
          </a:p>
        </p:txBody>
      </p:sp>
      <p:sp>
        <p:nvSpPr>
          <p:cNvPr id="2" name="Textplatzhalter 1">
            <a:extLst>
              <a:ext uri="{FF2B5EF4-FFF2-40B4-BE49-F238E27FC236}">
                <a16:creationId xmlns:a16="http://schemas.microsoft.com/office/drawing/2014/main" id="{F027961B-169B-B402-FD04-8610D8EE5800}"/>
              </a:ext>
            </a:extLst>
          </p:cNvPr>
          <p:cNvSpPr>
            <a:spLocks noGrp="1"/>
          </p:cNvSpPr>
          <p:nvPr>
            <p:ph type="body" sz="quarter" idx="10"/>
          </p:nvPr>
        </p:nvSpPr>
        <p:spPr>
          <a:xfrm>
            <a:off x="972000" y="4101465"/>
            <a:ext cx="9591986" cy="1167812"/>
          </a:xfrm>
        </p:spPr>
        <p:txBody>
          <a:bodyPr/>
          <a:lstStyle/>
          <a:p>
            <a:r>
              <a:rPr lang="en-GB" dirty="0"/>
              <a:t>Subline, regular, 20 pt</a:t>
            </a:r>
          </a:p>
        </p:txBody>
      </p:sp>
      <p:sp>
        <p:nvSpPr>
          <p:cNvPr id="4" name="Textplatzhalter 3">
            <a:extLst>
              <a:ext uri="{FF2B5EF4-FFF2-40B4-BE49-F238E27FC236}">
                <a16:creationId xmlns:a16="http://schemas.microsoft.com/office/drawing/2014/main" id="{A03349D0-D94F-EB30-B45C-FE44EC426CA4}"/>
              </a:ext>
            </a:extLst>
          </p:cNvPr>
          <p:cNvSpPr>
            <a:spLocks noGrp="1"/>
          </p:cNvSpPr>
          <p:nvPr>
            <p:ph type="body" sz="quarter" idx="13"/>
          </p:nvPr>
        </p:nvSpPr>
        <p:spPr>
          <a:xfrm>
            <a:off x="972000" y="5567258"/>
            <a:ext cx="9591985" cy="317605"/>
          </a:xfrm>
        </p:spPr>
        <p:txBody>
          <a:bodyPr/>
          <a:lstStyle/>
          <a:p>
            <a:r>
              <a:rPr lang="en-GB" dirty="0"/>
              <a:t>Date, Location, Speaker Name, regular, 12 pt</a:t>
            </a:r>
          </a:p>
        </p:txBody>
      </p:sp>
    </p:spTree>
    <p:extLst>
      <p:ext uri="{BB962C8B-B14F-4D97-AF65-F5344CB8AC3E}">
        <p14:creationId xmlns:p14="http://schemas.microsoft.com/office/powerpoint/2010/main" val="34921049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24A44E87-85E7-580D-6DD0-33BF07997794}"/>
              </a:ext>
            </a:extLst>
          </p:cNvPr>
          <p:cNvSpPr>
            <a:spLocks noGrp="1"/>
          </p:cNvSpPr>
          <p:nvPr>
            <p:ph type="title"/>
          </p:nvPr>
        </p:nvSpPr>
        <p:spPr>
          <a:xfrm>
            <a:off x="442912" y="442800"/>
            <a:ext cx="10332000" cy="468000"/>
          </a:xfrm>
        </p:spPr>
        <p:txBody>
          <a:bodyPr>
            <a:noAutofit/>
          </a:bodyPr>
          <a:lstStyle/>
          <a:p>
            <a:r>
              <a:rPr lang="en-GB" dirty="0"/>
              <a:t>Table of contents title, bold, 19 to 24 pt</a:t>
            </a:r>
            <a:br>
              <a:rPr lang="en-GB" dirty="0"/>
            </a:br>
            <a:endParaRPr lang="en-GB" dirty="0"/>
          </a:p>
        </p:txBody>
      </p:sp>
      <p:sp>
        <p:nvSpPr>
          <p:cNvPr id="8" name="Text Placeholder 7">
            <a:extLst>
              <a:ext uri="{FF2B5EF4-FFF2-40B4-BE49-F238E27FC236}">
                <a16:creationId xmlns:a16="http://schemas.microsoft.com/office/drawing/2014/main" id="{62BEDEAA-42BC-ECBA-7C81-356293A86DF1}"/>
              </a:ext>
            </a:extLst>
          </p:cNvPr>
          <p:cNvSpPr>
            <a:spLocks noGrp="1"/>
          </p:cNvSpPr>
          <p:nvPr>
            <p:ph type="body" sz="quarter" idx="23"/>
          </p:nvPr>
        </p:nvSpPr>
        <p:spPr>
          <a:xfrm>
            <a:off x="442913" y="1376363"/>
            <a:ext cx="11304000" cy="4824412"/>
          </a:xfrm>
        </p:spPr>
        <p:txBody>
          <a:bodyPr/>
          <a:lstStyle/>
          <a:p>
            <a:r>
              <a:rPr lang="en-GB" dirty="0"/>
              <a:t>Chapter title, bold, 16 pt</a:t>
            </a:r>
          </a:p>
          <a:p>
            <a:pPr lvl="1"/>
            <a:r>
              <a:rPr lang="en-GB" dirty="0"/>
              <a:t>1.1	Sub-chapter	02–10</a:t>
            </a:r>
          </a:p>
          <a:p>
            <a:pPr lvl="1"/>
            <a:r>
              <a:rPr lang="en-GB" dirty="0"/>
              <a:t>1.2	Second sub-chapter	11–14</a:t>
            </a:r>
            <a:br>
              <a:rPr lang="en-GB" dirty="0"/>
            </a:br>
            <a:r>
              <a:rPr lang="en-GB" dirty="0"/>
              <a:t>Sub-chapter details</a:t>
            </a:r>
          </a:p>
          <a:p>
            <a:r>
              <a:rPr lang="en-GB" dirty="0"/>
              <a:t>Chapter title, bold, 16 pt </a:t>
            </a:r>
          </a:p>
          <a:p>
            <a:pPr lvl="1"/>
            <a:r>
              <a:rPr lang="en-GB" dirty="0"/>
              <a:t>2.2	Sub-chapter	15–20</a:t>
            </a:r>
          </a:p>
          <a:p>
            <a:pPr lvl="1"/>
            <a:r>
              <a:rPr lang="en-GB" dirty="0"/>
              <a:t>2.2	Second sub-chapter	21–25</a:t>
            </a:r>
          </a:p>
          <a:p>
            <a:r>
              <a:rPr lang="en-GB" dirty="0"/>
              <a:t>Chapter title, bold, 16 pt</a:t>
            </a:r>
          </a:p>
          <a:p>
            <a:pPr lvl="1"/>
            <a:r>
              <a:rPr lang="en-GB" dirty="0"/>
              <a:t>3.1	Sub-chapter	26–28</a:t>
            </a:r>
          </a:p>
          <a:p>
            <a:pPr lvl="1"/>
            <a:r>
              <a:rPr lang="en-GB" dirty="0"/>
              <a:t>3.2	Second sub-chapter	29–34</a:t>
            </a:r>
          </a:p>
          <a:p>
            <a:r>
              <a:rPr lang="en-GB" dirty="0"/>
              <a:t>Chapter title, bold, 16 pt</a:t>
            </a:r>
          </a:p>
          <a:p>
            <a:pPr lvl="1"/>
            <a:r>
              <a:rPr lang="en-GB" dirty="0"/>
              <a:t>4.1	Sub-chapter	35–40</a:t>
            </a:r>
          </a:p>
          <a:p>
            <a:pPr lvl="1"/>
            <a:r>
              <a:rPr lang="en-GB" dirty="0"/>
              <a:t>4.2	Second sub-chapter	41–50</a:t>
            </a:r>
          </a:p>
          <a:p>
            <a:pPr lvl="1"/>
            <a:endParaRPr lang="en-GB" dirty="0"/>
          </a:p>
          <a:p>
            <a:pPr lvl="1"/>
            <a:endParaRPr lang="en-GB" dirty="0"/>
          </a:p>
          <a:p>
            <a:pPr lvl="1"/>
            <a:endParaRPr lang="en-GB" dirty="0"/>
          </a:p>
          <a:p>
            <a:pPr lvl="1"/>
            <a:endParaRPr lang="en-GB" dirty="0"/>
          </a:p>
          <a:p>
            <a:pPr lvl="1"/>
            <a:endParaRPr lang="en-GB" dirty="0"/>
          </a:p>
          <a:p>
            <a:r>
              <a:rPr lang="en-GB" dirty="0"/>
              <a:t>Chapter title, bold, 16 pt</a:t>
            </a:r>
          </a:p>
          <a:p>
            <a:pPr lvl="1"/>
            <a:r>
              <a:rPr lang="en-GB" dirty="0"/>
              <a:t>1.1	Sub-chapter	51–54</a:t>
            </a:r>
          </a:p>
          <a:p>
            <a:pPr lvl="1"/>
            <a:r>
              <a:rPr lang="en-GB" dirty="0"/>
              <a:t>1.2	Second sub-chapter	55–58</a:t>
            </a:r>
          </a:p>
          <a:p>
            <a:r>
              <a:rPr lang="en-GB" dirty="0"/>
              <a:t>Chapter title, bold, 16 pt </a:t>
            </a:r>
          </a:p>
          <a:p>
            <a:pPr lvl="1"/>
            <a:r>
              <a:rPr lang="en-GB" dirty="0"/>
              <a:t>2.2	Sub-chapter	59–64</a:t>
            </a:r>
          </a:p>
          <a:p>
            <a:pPr lvl="1"/>
            <a:r>
              <a:rPr lang="en-GB" dirty="0"/>
              <a:t>2.2	Second sub-chapter	65–75</a:t>
            </a:r>
          </a:p>
          <a:p>
            <a:r>
              <a:rPr lang="en-GB" dirty="0"/>
              <a:t>Chapter title, bold, 16 pt</a:t>
            </a:r>
          </a:p>
          <a:p>
            <a:pPr lvl="1"/>
            <a:r>
              <a:rPr lang="en-GB" dirty="0"/>
              <a:t>3.1	Sub-chapter	76–80</a:t>
            </a:r>
          </a:p>
          <a:p>
            <a:pPr lvl="1"/>
            <a:r>
              <a:rPr lang="en-GB" dirty="0"/>
              <a:t>3.2	Second sub-chapter	81–84</a:t>
            </a:r>
          </a:p>
          <a:p>
            <a:r>
              <a:rPr lang="en-GB" dirty="0"/>
              <a:t>Chapter title, bold, 16 pt</a:t>
            </a:r>
          </a:p>
          <a:p>
            <a:pPr lvl="1"/>
            <a:r>
              <a:rPr lang="en-GB" dirty="0"/>
              <a:t>4.1	Sub-chapter	85–90</a:t>
            </a:r>
          </a:p>
          <a:p>
            <a:pPr lvl="1"/>
            <a:r>
              <a:rPr lang="en-GB" dirty="0"/>
              <a:t>4.2	Second sub-chapter	91–99</a:t>
            </a:r>
          </a:p>
          <a:p>
            <a:endParaRPr lang="en-GB" dirty="0"/>
          </a:p>
          <a:p>
            <a:endParaRPr lang="en-GB" dirty="0"/>
          </a:p>
        </p:txBody>
      </p:sp>
      <p:sp>
        <p:nvSpPr>
          <p:cNvPr id="3" name="Fußzeilenplatzhalter 2">
            <a:extLst>
              <a:ext uri="{FF2B5EF4-FFF2-40B4-BE49-F238E27FC236}">
                <a16:creationId xmlns:a16="http://schemas.microsoft.com/office/drawing/2014/main" id="{5381691D-D3D6-AEC9-AABC-7AA7240BD086}"/>
              </a:ext>
              <a:ext uri="{C183D7F6-B498-43B3-948B-1728B52AA6E4}">
                <adec:decorative xmlns:adec="http://schemas.microsoft.com/office/drawing/2017/decorative" val="1"/>
              </a:ext>
            </a:extLst>
          </p:cNvPr>
          <p:cNvSpPr>
            <a:spLocks noGrp="1"/>
          </p:cNvSpPr>
          <p:nvPr>
            <p:ph type="ftr" sz="quarter" idx="24"/>
          </p:nvPr>
        </p:nvSpPr>
        <p:spPr/>
        <p:txBody>
          <a:bodyPr/>
          <a:lstStyle/>
          <a:p>
            <a:pPr algn="l">
              <a:lnSpc>
                <a:spcPts val="1067"/>
              </a:lnSpc>
            </a:pPr>
            <a:r>
              <a:rPr lang="en-GB"/>
              <a:t>Date, Location, Speaker name, Name of Event</a:t>
            </a:r>
          </a:p>
        </p:txBody>
      </p:sp>
      <p:sp>
        <p:nvSpPr>
          <p:cNvPr id="2" name="Foliennummernplatzhalter 1">
            <a:extLst>
              <a:ext uri="{FF2B5EF4-FFF2-40B4-BE49-F238E27FC236}">
                <a16:creationId xmlns:a16="http://schemas.microsoft.com/office/drawing/2014/main" id="{8D202958-60DF-38F9-E2FF-3CE5EBBE29D9}"/>
              </a:ext>
              <a:ext uri="{C183D7F6-B498-43B3-948B-1728B52AA6E4}">
                <adec:decorative xmlns:adec="http://schemas.microsoft.com/office/drawing/2017/decorative" val="1"/>
              </a:ext>
            </a:extLst>
          </p:cNvPr>
          <p:cNvSpPr>
            <a:spLocks noGrp="1"/>
          </p:cNvSpPr>
          <p:nvPr>
            <p:ph type="sldNum" sz="quarter" idx="4"/>
          </p:nvPr>
        </p:nvSpPr>
        <p:spPr>
          <a:xfrm>
            <a:off x="11281088" y="6416675"/>
            <a:ext cx="468000" cy="144000"/>
          </a:xfrm>
        </p:spPr>
        <p:txBody>
          <a:bodyPr/>
          <a:lstStyle/>
          <a:p>
            <a:fld id="{D71DA9FD-6EF8-4CC5-AF9B-B6159B5B937C}" type="slidenum">
              <a:rPr lang="en-GB" noProof="1" smtClean="0"/>
              <a:pPr/>
              <a:t>28</a:t>
            </a:fld>
            <a:endParaRPr lang="en-GB" noProof="1"/>
          </a:p>
        </p:txBody>
      </p:sp>
    </p:spTree>
    <p:extLst>
      <p:ext uri="{BB962C8B-B14F-4D97-AF65-F5344CB8AC3E}">
        <p14:creationId xmlns:p14="http://schemas.microsoft.com/office/powerpoint/2010/main" val="2998760251"/>
      </p:ext>
    </p:extLst>
  </p:cSld>
  <p:clrMapOvr>
    <a:masterClrMapping/>
  </p:clrMapOvr>
  <p:transition>
    <p:wipe dir="r"/>
  </p:transition>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B57C9BF1-7CEF-11AC-05CE-753B8B8C3002}"/>
              </a:ext>
            </a:extLst>
          </p:cNvPr>
          <p:cNvSpPr>
            <a:spLocks noGrp="1"/>
          </p:cNvSpPr>
          <p:nvPr>
            <p:ph type="title"/>
          </p:nvPr>
        </p:nvSpPr>
        <p:spPr>
          <a:xfrm>
            <a:off x="442912" y="442800"/>
            <a:ext cx="10332000" cy="468000"/>
          </a:xfrm>
        </p:spPr>
        <p:txBody>
          <a:bodyPr>
            <a:noAutofit/>
          </a:bodyPr>
          <a:lstStyle/>
          <a:p>
            <a:r>
              <a:rPr lang="en-GB"/>
              <a:t>Table of contents title, bold, 19 to 24 pt</a:t>
            </a:r>
            <a:br>
              <a:rPr lang="en-GB"/>
            </a:br>
            <a:r>
              <a:rPr lang="en-GB" b="0"/>
              <a:t>with smaller sub-chapters and manually added separating lines</a:t>
            </a:r>
            <a:endParaRPr lang="en-GB" b="0" dirty="0"/>
          </a:p>
        </p:txBody>
      </p:sp>
      <p:sp>
        <p:nvSpPr>
          <p:cNvPr id="8" name="Text Placeholder 7">
            <a:extLst>
              <a:ext uri="{FF2B5EF4-FFF2-40B4-BE49-F238E27FC236}">
                <a16:creationId xmlns:a16="http://schemas.microsoft.com/office/drawing/2014/main" id="{12386F4B-5324-183E-A96E-391AC4BD1077}"/>
              </a:ext>
            </a:extLst>
          </p:cNvPr>
          <p:cNvSpPr>
            <a:spLocks noGrp="1"/>
          </p:cNvSpPr>
          <p:nvPr>
            <p:ph type="body" sz="quarter" idx="23"/>
          </p:nvPr>
        </p:nvSpPr>
        <p:spPr>
          <a:xfrm>
            <a:off x="442913" y="1376363"/>
            <a:ext cx="11304000" cy="4824412"/>
          </a:xfrm>
        </p:spPr>
        <p:txBody>
          <a:bodyPr/>
          <a:lstStyle/>
          <a:p>
            <a:r>
              <a:rPr lang="en-GB"/>
              <a:t>Chapter title, bold, 16 pt</a:t>
            </a:r>
          </a:p>
          <a:p>
            <a:pPr lvl="1"/>
            <a:r>
              <a:rPr lang="en-GB"/>
              <a:t>1.1	Sub-chapter, regular, 11pt	02–10</a:t>
            </a:r>
          </a:p>
          <a:p>
            <a:pPr lvl="1"/>
            <a:r>
              <a:rPr lang="en-GB"/>
              <a:t>1.2	Second sub-chapter	11–14</a:t>
            </a:r>
          </a:p>
          <a:p>
            <a:pPr lvl="2"/>
            <a:r>
              <a:rPr lang="en-GB"/>
              <a:t>Details on sub-chapter</a:t>
            </a:r>
          </a:p>
          <a:p>
            <a:pPr lvl="3"/>
            <a:r>
              <a:rPr lang="en-GB"/>
              <a:t>_______________________________________________________________________________</a:t>
            </a:r>
          </a:p>
          <a:p>
            <a:r>
              <a:rPr lang="en-GB"/>
              <a:t>Chapter title, bold, 16 pt </a:t>
            </a:r>
          </a:p>
          <a:p>
            <a:pPr lvl="1"/>
            <a:r>
              <a:rPr lang="en-GB"/>
              <a:t>2.2	Sub-chapter	15–20</a:t>
            </a:r>
          </a:p>
          <a:p>
            <a:pPr lvl="1"/>
            <a:r>
              <a:rPr lang="en-GB"/>
              <a:t>2.2	Second sub-chapter	21–25</a:t>
            </a:r>
          </a:p>
          <a:p>
            <a:pPr lvl="3"/>
            <a:r>
              <a:rPr lang="en-GB"/>
              <a:t>_______________________________________________________________________________</a:t>
            </a:r>
          </a:p>
          <a:p>
            <a:r>
              <a:rPr lang="en-GB"/>
              <a:t>Chapter title, bold, 16 pt</a:t>
            </a:r>
          </a:p>
          <a:p>
            <a:pPr lvl="1"/>
            <a:r>
              <a:rPr lang="en-GB"/>
              <a:t>3.1	Sub-chapter	26–28</a:t>
            </a:r>
          </a:p>
          <a:p>
            <a:pPr lvl="1"/>
            <a:r>
              <a:rPr lang="en-GB"/>
              <a:t>3.2	Second sub-chapter	29–34</a:t>
            </a:r>
          </a:p>
          <a:p>
            <a:pPr lvl="3"/>
            <a:r>
              <a:rPr lang="en-GB"/>
              <a:t>_______________________________________________________________________________</a:t>
            </a:r>
          </a:p>
          <a:p>
            <a:r>
              <a:rPr lang="en-GB"/>
              <a:t>Chapter title, bold, 16 pt</a:t>
            </a:r>
          </a:p>
          <a:p>
            <a:pPr lvl="1"/>
            <a:r>
              <a:rPr lang="en-GB"/>
              <a:t>4.1	Sub-chapter	35–40</a:t>
            </a:r>
          </a:p>
          <a:p>
            <a:pPr lvl="1"/>
            <a:r>
              <a:rPr lang="en-GB"/>
              <a:t>4.2	Second sub-chapter	41–50</a:t>
            </a:r>
          </a:p>
          <a:p>
            <a:pPr lvl="1"/>
            <a:endParaRPr lang="en-GB"/>
          </a:p>
          <a:p>
            <a:pPr lvl="1"/>
            <a:endParaRPr lang="en-GB"/>
          </a:p>
          <a:p>
            <a:pPr lvl="1"/>
            <a:endParaRPr lang="en-GB"/>
          </a:p>
          <a:p>
            <a:pPr lvl="1"/>
            <a:endParaRPr lang="en-GB"/>
          </a:p>
          <a:p>
            <a:r>
              <a:rPr lang="en-GB"/>
              <a:t>Chapter title, bold, 16 pt</a:t>
            </a:r>
          </a:p>
          <a:p>
            <a:pPr lvl="1"/>
            <a:r>
              <a:rPr lang="en-GB"/>
              <a:t>1.1	Sub-chapter	51–54</a:t>
            </a:r>
          </a:p>
          <a:p>
            <a:pPr lvl="1"/>
            <a:r>
              <a:rPr lang="en-GB"/>
              <a:t>1.2	Second sub-chapter	55–58</a:t>
            </a:r>
          </a:p>
          <a:p>
            <a:pPr lvl="3"/>
            <a:r>
              <a:rPr lang="en-GB"/>
              <a:t>_______________________________________________________________________________</a:t>
            </a:r>
          </a:p>
          <a:p>
            <a:r>
              <a:rPr lang="en-GB"/>
              <a:t>Chapter title, bold, 16 pt </a:t>
            </a:r>
          </a:p>
          <a:p>
            <a:pPr lvl="1"/>
            <a:r>
              <a:rPr lang="en-GB"/>
              <a:t>2.2	Sub-chapter	59–64</a:t>
            </a:r>
          </a:p>
          <a:p>
            <a:pPr lvl="1"/>
            <a:r>
              <a:rPr lang="en-GB"/>
              <a:t>2.2	Second sub-chapter	65–75</a:t>
            </a:r>
          </a:p>
          <a:p>
            <a:pPr lvl="3"/>
            <a:r>
              <a:rPr lang="en-GB"/>
              <a:t>_______________________________________________________________________________</a:t>
            </a:r>
          </a:p>
          <a:p>
            <a:r>
              <a:rPr lang="en-GB"/>
              <a:t>Chapter title, bold, 16 pt</a:t>
            </a:r>
          </a:p>
          <a:p>
            <a:pPr lvl="1"/>
            <a:r>
              <a:rPr lang="en-GB"/>
              <a:t>3.1	Sub-chapter	76–80</a:t>
            </a:r>
          </a:p>
          <a:p>
            <a:pPr lvl="1"/>
            <a:r>
              <a:rPr lang="en-GB"/>
              <a:t>3.2	Second sub-chapter	81–84</a:t>
            </a:r>
          </a:p>
          <a:p>
            <a:pPr lvl="2"/>
            <a:r>
              <a:rPr lang="en-GB"/>
              <a:t>Details on sub-chapter</a:t>
            </a:r>
          </a:p>
          <a:p>
            <a:pPr lvl="3"/>
            <a:r>
              <a:rPr lang="en-GB"/>
              <a:t>_______________________________________________________________________________</a:t>
            </a:r>
          </a:p>
          <a:p>
            <a:r>
              <a:rPr lang="en-GB"/>
              <a:t>Chapter title, bold, 16 pt</a:t>
            </a:r>
          </a:p>
          <a:p>
            <a:pPr lvl="1"/>
            <a:r>
              <a:rPr lang="en-GB"/>
              <a:t>4.1	Sub-chapter	85–90</a:t>
            </a:r>
          </a:p>
          <a:p>
            <a:pPr lvl="1"/>
            <a:r>
              <a:rPr lang="en-GB"/>
              <a:t>4.2	Second sub-chapter	91–99</a:t>
            </a:r>
          </a:p>
          <a:p>
            <a:endParaRPr lang="en-GB"/>
          </a:p>
          <a:p>
            <a:endParaRPr lang="en-GB" dirty="0"/>
          </a:p>
        </p:txBody>
      </p:sp>
      <p:sp>
        <p:nvSpPr>
          <p:cNvPr id="3" name="TextBox 2">
            <a:extLst>
              <a:ext uri="{FF2B5EF4-FFF2-40B4-BE49-F238E27FC236}">
                <a16:creationId xmlns:a16="http://schemas.microsoft.com/office/drawing/2014/main" id="{A9B3199F-B395-620F-EE14-E5F11A99074C}"/>
              </a:ext>
            </a:extLst>
          </p:cNvPr>
          <p:cNvSpPr txBox="1"/>
          <p:nvPr/>
        </p:nvSpPr>
        <p:spPr bwMode="ltGray">
          <a:xfrm>
            <a:off x="9474295" y="5686037"/>
            <a:ext cx="2274793" cy="514738"/>
          </a:xfrm>
          <a:prstGeom prst="rect">
            <a:avLst/>
          </a:prstGeom>
          <a:solidFill>
            <a:srgbClr val="D000D0"/>
          </a:solidFill>
          <a:ln w="6350">
            <a:noFill/>
            <a:miter lim="800000"/>
            <a:headEnd/>
            <a:tailEnd/>
          </a:ln>
        </p:spPr>
        <p:txBody>
          <a:bodyPr wrap="square" lIns="108000" tIns="72000" rIns="108000" bIns="72000">
            <a:spAutoFit/>
          </a:bodyPr>
          <a:lstStyle/>
          <a:p>
            <a:r>
              <a:rPr lang="en-GB" sz="800" b="1" dirty="0">
                <a:solidFill>
                  <a:schemeClr val="bg1"/>
                </a:solidFill>
                <a:latin typeface="+mn-lt"/>
              </a:rPr>
              <a:t>Note </a:t>
            </a:r>
            <a:br>
              <a:rPr lang="en-GB" sz="800" b="1" dirty="0">
                <a:solidFill>
                  <a:schemeClr val="bg1"/>
                </a:solidFill>
                <a:latin typeface="+mn-lt"/>
              </a:rPr>
            </a:br>
            <a:r>
              <a:rPr lang="en-GB" sz="800" dirty="0">
                <a:solidFill>
                  <a:schemeClr val="bg1"/>
                </a:solidFill>
              </a:rPr>
              <a:t>The horizontal separating lines in Deep Blue are manually created with underscores.</a:t>
            </a:r>
          </a:p>
        </p:txBody>
      </p:sp>
      <p:sp>
        <p:nvSpPr>
          <p:cNvPr id="2" name="Fußzeilenplatzhalter 1">
            <a:extLst>
              <a:ext uri="{FF2B5EF4-FFF2-40B4-BE49-F238E27FC236}">
                <a16:creationId xmlns:a16="http://schemas.microsoft.com/office/drawing/2014/main" id="{89980AC8-1CD1-0439-24EC-2741982518E1}"/>
              </a:ext>
              <a:ext uri="{C183D7F6-B498-43B3-948B-1728B52AA6E4}">
                <adec:decorative xmlns:adec="http://schemas.microsoft.com/office/drawing/2017/decorative" val="1"/>
              </a:ext>
            </a:extLst>
          </p:cNvPr>
          <p:cNvSpPr>
            <a:spLocks noGrp="1"/>
          </p:cNvSpPr>
          <p:nvPr>
            <p:ph type="ftr" sz="quarter" idx="24"/>
          </p:nvPr>
        </p:nvSpPr>
        <p:spPr/>
        <p:txBody>
          <a:bodyPr/>
          <a:lstStyle/>
          <a:p>
            <a:pPr algn="l">
              <a:lnSpc>
                <a:spcPts val="1067"/>
              </a:lnSpc>
            </a:pPr>
            <a:r>
              <a:rPr lang="en-GB"/>
              <a:t>Date, Location, Speaker name, Name of Event</a:t>
            </a:r>
          </a:p>
        </p:txBody>
      </p:sp>
      <p:sp>
        <p:nvSpPr>
          <p:cNvPr id="4" name="Slide Number Placeholder 3">
            <a:extLst>
              <a:ext uri="{FF2B5EF4-FFF2-40B4-BE49-F238E27FC236}">
                <a16:creationId xmlns:a16="http://schemas.microsoft.com/office/drawing/2014/main" id="{0A8BDF79-05E7-9797-D2D0-A2F7E977EB2F}"/>
              </a:ext>
              <a:ext uri="{C183D7F6-B498-43B3-948B-1728B52AA6E4}">
                <adec:decorative xmlns:adec="http://schemas.microsoft.com/office/drawing/2017/decorative" val="1"/>
              </a:ext>
            </a:extLst>
          </p:cNvPr>
          <p:cNvSpPr>
            <a:spLocks noGrp="1"/>
          </p:cNvSpPr>
          <p:nvPr>
            <p:ph type="sldNum" sz="quarter" idx="4"/>
          </p:nvPr>
        </p:nvSpPr>
        <p:spPr>
          <a:xfrm>
            <a:off x="11281088" y="6416675"/>
            <a:ext cx="468000" cy="144000"/>
          </a:xfrm>
        </p:spPr>
        <p:txBody>
          <a:bodyPr/>
          <a:lstStyle/>
          <a:p>
            <a:fld id="{D71DA9FD-6EF8-4CC5-AF9B-B6159B5B937C}" type="slidenum">
              <a:rPr lang="en-GB" noProof="1" smtClean="0"/>
              <a:pPr/>
              <a:t>29</a:t>
            </a:fld>
            <a:endParaRPr lang="en-GB" noProof="1"/>
          </a:p>
        </p:txBody>
      </p:sp>
    </p:spTree>
    <p:extLst>
      <p:ext uri="{BB962C8B-B14F-4D97-AF65-F5344CB8AC3E}">
        <p14:creationId xmlns:p14="http://schemas.microsoft.com/office/powerpoint/2010/main" val="3252964185"/>
      </p:ext>
    </p:extLst>
  </p:cSld>
  <p:clrMapOvr>
    <a:masterClrMapping/>
  </p:clrMapOvr>
  <p:transition>
    <p:wipe dir="r"/>
  </p:transition>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B263C15-5D99-53E1-7561-C3B2A6965778}"/>
              </a:ext>
            </a:extLst>
          </p:cNvPr>
          <p:cNvSpPr>
            <a:spLocks noGrp="1"/>
          </p:cNvSpPr>
          <p:nvPr>
            <p:ph type="title"/>
          </p:nvPr>
        </p:nvSpPr>
        <p:spPr>
          <a:xfrm>
            <a:off x="442912" y="442800"/>
            <a:ext cx="10332000" cy="468000"/>
          </a:xfrm>
        </p:spPr>
        <p:txBody>
          <a:bodyPr>
            <a:noAutofit/>
          </a:bodyPr>
          <a:lstStyle/>
          <a:p>
            <a:r>
              <a:rPr lang="en-GB" dirty="0"/>
              <a:t>Slide title, bold, 19 to 24 pt</a:t>
            </a:r>
            <a:br>
              <a:rPr lang="en-GB" dirty="0"/>
            </a:br>
            <a:r>
              <a:rPr lang="en-GB" b="0" dirty="0"/>
              <a:t>with one content element</a:t>
            </a:r>
          </a:p>
        </p:txBody>
      </p:sp>
      <p:sp>
        <p:nvSpPr>
          <p:cNvPr id="6" name="Content Placeholder 5">
            <a:extLst>
              <a:ext uri="{FF2B5EF4-FFF2-40B4-BE49-F238E27FC236}">
                <a16:creationId xmlns:a16="http://schemas.microsoft.com/office/drawing/2014/main" id="{4EAF53AC-C17B-173F-EC43-BDA5ED478E60}"/>
              </a:ext>
            </a:extLst>
          </p:cNvPr>
          <p:cNvSpPr>
            <a:spLocks noGrp="1"/>
          </p:cNvSpPr>
          <p:nvPr>
            <p:ph sz="quarter" idx="10"/>
          </p:nvPr>
        </p:nvSpPr>
        <p:spPr>
          <a:xfrm>
            <a:off x="442800" y="1376775"/>
            <a:ext cx="11304000" cy="4824000"/>
          </a:xfrm>
        </p:spPr>
        <p:txBody>
          <a:bodyPr/>
          <a:lstStyle/>
          <a:p>
            <a:pPr lvl="0"/>
            <a:r>
              <a:rPr lang="en-GB" noProof="0" dirty="0"/>
              <a:t>First level, 16 pt</a:t>
            </a:r>
          </a:p>
          <a:p>
            <a:pPr lvl="1"/>
            <a:r>
              <a:rPr lang="en-GB" noProof="0" dirty="0"/>
              <a:t>Second level, Deep Blue, 16 pt</a:t>
            </a:r>
          </a:p>
          <a:p>
            <a:pPr lvl="2"/>
            <a:r>
              <a:rPr lang="en-GB" noProof="0" dirty="0"/>
              <a:t>Third level, 16 pt</a:t>
            </a:r>
          </a:p>
          <a:p>
            <a:pPr lvl="3"/>
            <a:r>
              <a:rPr lang="en-GB" noProof="0" dirty="0"/>
              <a:t>Fourth level, 12 pt</a:t>
            </a:r>
          </a:p>
          <a:p>
            <a:pPr lvl="4"/>
            <a:r>
              <a:rPr lang="en-GB" noProof="0" dirty="0"/>
              <a:t>Fifth level, 11pt</a:t>
            </a:r>
          </a:p>
          <a:p>
            <a:pPr lvl="5"/>
            <a:r>
              <a:rPr lang="en-GB" noProof="0" dirty="0"/>
              <a:t>Sixth level, Footnote text, 10 pt</a:t>
            </a:r>
          </a:p>
          <a:p>
            <a:pPr lvl="6"/>
            <a:r>
              <a:rPr lang="en-GB" noProof="0" dirty="0"/>
              <a:t>Seventh level, Footnote text, 8 pt</a:t>
            </a:r>
            <a:endParaRPr lang="en-GB" dirty="0"/>
          </a:p>
        </p:txBody>
      </p:sp>
      <p:sp>
        <p:nvSpPr>
          <p:cNvPr id="2" name="TextBox 2">
            <a:extLst>
              <a:ext uri="{FF2B5EF4-FFF2-40B4-BE49-F238E27FC236}">
                <a16:creationId xmlns:a16="http://schemas.microsoft.com/office/drawing/2014/main" id="{82B79C31-D3F3-A035-0FD9-463C718B0278}"/>
              </a:ext>
              <a:ext uri="{C183D7F6-B498-43B3-948B-1728B52AA6E4}">
                <adec:decorative xmlns:adec="http://schemas.microsoft.com/office/drawing/2017/decorative" val="1"/>
              </a:ext>
            </a:extLst>
          </p:cNvPr>
          <p:cNvSpPr txBox="1"/>
          <p:nvPr/>
        </p:nvSpPr>
        <p:spPr bwMode="ltGray">
          <a:xfrm>
            <a:off x="6094800" y="442800"/>
            <a:ext cx="3049200" cy="637849"/>
          </a:xfrm>
          <a:prstGeom prst="rect">
            <a:avLst/>
          </a:prstGeom>
          <a:solidFill>
            <a:srgbClr val="D000D0"/>
          </a:solidFill>
          <a:ln w="6350">
            <a:noFill/>
            <a:miter lim="800000"/>
            <a:headEnd/>
            <a:tailEnd/>
          </a:ln>
        </p:spPr>
        <p:txBody>
          <a:bodyPr wrap="square" lIns="108000" tIns="72000" rIns="108000" bIns="72000">
            <a:spAutoFit/>
          </a:bodyPr>
          <a:lstStyle/>
          <a:p>
            <a:r>
              <a:rPr lang="en-GB" sz="800" b="1" dirty="0">
                <a:solidFill>
                  <a:schemeClr val="bg1"/>
                </a:solidFill>
                <a:latin typeface="+mn-lt"/>
              </a:rPr>
              <a:t>Note </a:t>
            </a:r>
            <a:br>
              <a:rPr lang="en-GB" sz="800" b="1" dirty="0">
                <a:solidFill>
                  <a:schemeClr val="bg1"/>
                </a:solidFill>
                <a:latin typeface="+mn-lt"/>
              </a:rPr>
            </a:br>
            <a:r>
              <a:rPr lang="en-GB" sz="800" dirty="0">
                <a:solidFill>
                  <a:schemeClr val="bg1"/>
                </a:solidFill>
                <a:latin typeface="+mn-lt"/>
              </a:rPr>
              <a:t>If you use slide titles that span two lines, you can format the second line in </a:t>
            </a:r>
            <a:r>
              <a:rPr lang="en-GB" sz="800" dirty="0">
                <a:solidFill>
                  <a:schemeClr val="bg1"/>
                </a:solidFill>
              </a:rPr>
              <a:t>DeutscheBank Regular. This will give the text structure.</a:t>
            </a:r>
          </a:p>
        </p:txBody>
      </p:sp>
      <p:sp>
        <p:nvSpPr>
          <p:cNvPr id="3" name="Fußzeilenplatzhalter 2">
            <a:extLst>
              <a:ext uri="{FF2B5EF4-FFF2-40B4-BE49-F238E27FC236}">
                <a16:creationId xmlns:a16="http://schemas.microsoft.com/office/drawing/2014/main" id="{745D78EF-1E74-6C87-0998-F3EEDAC9DAF2}"/>
              </a:ext>
              <a:ext uri="{C183D7F6-B498-43B3-948B-1728B52AA6E4}">
                <adec:decorative xmlns:adec="http://schemas.microsoft.com/office/drawing/2017/decorative" val="1"/>
              </a:ext>
            </a:extLst>
          </p:cNvPr>
          <p:cNvSpPr>
            <a:spLocks noGrp="1"/>
          </p:cNvSpPr>
          <p:nvPr>
            <p:ph type="ftr" sz="quarter" idx="12"/>
          </p:nvPr>
        </p:nvSpPr>
        <p:spPr/>
        <p:txBody>
          <a:bodyPr/>
          <a:lstStyle/>
          <a:p>
            <a:pPr algn="l">
              <a:lnSpc>
                <a:spcPts val="1067"/>
              </a:lnSpc>
            </a:pPr>
            <a:r>
              <a:rPr lang="en-GB"/>
              <a:t>Date, Location, Speaker name, Name of Event</a:t>
            </a:r>
          </a:p>
        </p:txBody>
      </p:sp>
      <p:sp>
        <p:nvSpPr>
          <p:cNvPr id="4" name="Slide Number Placeholder 3">
            <a:extLst>
              <a:ext uri="{FF2B5EF4-FFF2-40B4-BE49-F238E27FC236}">
                <a16:creationId xmlns:a16="http://schemas.microsoft.com/office/drawing/2014/main" id="{AEB5AE93-64EA-52F4-BB1E-F9BFEEE005FD}"/>
              </a:ext>
              <a:ext uri="{C183D7F6-B498-43B3-948B-1728B52AA6E4}">
                <adec:decorative xmlns:adec="http://schemas.microsoft.com/office/drawing/2017/decorative" val="1"/>
              </a:ext>
            </a:extLst>
          </p:cNvPr>
          <p:cNvSpPr>
            <a:spLocks noGrp="1"/>
          </p:cNvSpPr>
          <p:nvPr>
            <p:ph type="sldNum" sz="quarter" idx="11"/>
          </p:nvPr>
        </p:nvSpPr>
        <p:spPr>
          <a:xfrm>
            <a:off x="11281088" y="6416675"/>
            <a:ext cx="468000" cy="144000"/>
          </a:xfrm>
        </p:spPr>
        <p:txBody>
          <a:bodyPr/>
          <a:lstStyle/>
          <a:p>
            <a:fld id="{D71DA9FD-6EF8-4CC5-AF9B-B6159B5B937C}" type="slidenum">
              <a:rPr lang="en-GB" noProof="1" smtClean="0"/>
              <a:pPr/>
              <a:t>30</a:t>
            </a:fld>
            <a:endParaRPr lang="en-GB" noProof="1"/>
          </a:p>
        </p:txBody>
      </p:sp>
    </p:spTree>
    <p:extLst>
      <p:ext uri="{BB962C8B-B14F-4D97-AF65-F5344CB8AC3E}">
        <p14:creationId xmlns:p14="http://schemas.microsoft.com/office/powerpoint/2010/main" val="3126657627"/>
      </p:ext>
    </p:extLst>
  </p:cSld>
  <p:clrMapOvr>
    <a:masterClrMapping/>
  </p:clrMapOvr>
  <p:transition>
    <p:wipe dir="r"/>
  </p:transition>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 name="Titel 13">
            <a:extLst>
              <a:ext uri="{FF2B5EF4-FFF2-40B4-BE49-F238E27FC236}">
                <a16:creationId xmlns:a16="http://schemas.microsoft.com/office/drawing/2014/main" id="{31142F0F-1085-7662-C44D-0E314F6440B1}"/>
              </a:ext>
            </a:extLst>
          </p:cNvPr>
          <p:cNvSpPr>
            <a:spLocks noGrp="1"/>
          </p:cNvSpPr>
          <p:nvPr>
            <p:ph type="title"/>
          </p:nvPr>
        </p:nvSpPr>
        <p:spPr>
          <a:xfrm>
            <a:off x="442912" y="442800"/>
            <a:ext cx="10332000" cy="468000"/>
          </a:xfrm>
        </p:spPr>
        <p:txBody>
          <a:bodyPr/>
          <a:lstStyle/>
          <a:p>
            <a:r>
              <a:rPr lang="en-GB" dirty="0"/>
              <a:t>Slide title, bold, 19 to 24 pt </a:t>
            </a:r>
            <a:br>
              <a:rPr lang="en-GB" dirty="0"/>
            </a:br>
            <a:r>
              <a:rPr lang="en-GB" b="0" dirty="0"/>
              <a:t>with two content columns</a:t>
            </a:r>
          </a:p>
        </p:txBody>
      </p:sp>
      <p:sp>
        <p:nvSpPr>
          <p:cNvPr id="13" name="Content Placeholder 12">
            <a:extLst>
              <a:ext uri="{FF2B5EF4-FFF2-40B4-BE49-F238E27FC236}">
                <a16:creationId xmlns:a16="http://schemas.microsoft.com/office/drawing/2014/main" id="{E270D130-DF1A-2621-64EE-46DB9290545D}"/>
              </a:ext>
            </a:extLst>
          </p:cNvPr>
          <p:cNvSpPr>
            <a:spLocks noGrp="1"/>
          </p:cNvSpPr>
          <p:nvPr>
            <p:ph sz="quarter" idx="10"/>
          </p:nvPr>
        </p:nvSpPr>
        <p:spPr/>
        <p:txBody>
          <a:bodyPr/>
          <a:lstStyle/>
          <a:p>
            <a:pPr lvl="0"/>
            <a:r>
              <a:rPr lang="en-GB" noProof="0" dirty="0"/>
              <a:t>First level, 16 pt</a:t>
            </a:r>
          </a:p>
          <a:p>
            <a:pPr lvl="1"/>
            <a:r>
              <a:rPr lang="en-GB" noProof="0" dirty="0"/>
              <a:t>Second level, Deep Blue, 16 pt</a:t>
            </a:r>
          </a:p>
          <a:p>
            <a:pPr lvl="2"/>
            <a:r>
              <a:rPr lang="en-GB" noProof="0" dirty="0"/>
              <a:t>Third level, 16 pt</a:t>
            </a:r>
          </a:p>
          <a:p>
            <a:pPr lvl="3"/>
            <a:r>
              <a:rPr lang="en-GB" noProof="0" dirty="0"/>
              <a:t>Fourth level, 12 pt</a:t>
            </a:r>
          </a:p>
          <a:p>
            <a:pPr lvl="4"/>
            <a:r>
              <a:rPr lang="en-GB" noProof="0" dirty="0"/>
              <a:t>Fifth level, 11pt</a:t>
            </a:r>
          </a:p>
          <a:p>
            <a:pPr lvl="5"/>
            <a:r>
              <a:rPr lang="en-GB" noProof="0" dirty="0"/>
              <a:t>Sixth level, Footnote text, 10 pt</a:t>
            </a:r>
          </a:p>
          <a:p>
            <a:pPr lvl="6"/>
            <a:r>
              <a:rPr lang="en-GB" noProof="0" dirty="0"/>
              <a:t>Seventh level, Footnote text, 8 pt</a:t>
            </a:r>
            <a:endParaRPr lang="en-GB" dirty="0"/>
          </a:p>
        </p:txBody>
      </p:sp>
      <p:sp>
        <p:nvSpPr>
          <p:cNvPr id="17" name="Content Placeholder 16">
            <a:extLst>
              <a:ext uri="{FF2B5EF4-FFF2-40B4-BE49-F238E27FC236}">
                <a16:creationId xmlns:a16="http://schemas.microsoft.com/office/drawing/2014/main" id="{7628CE01-FDD1-903B-B0CD-168E0409AE0A}"/>
              </a:ext>
            </a:extLst>
          </p:cNvPr>
          <p:cNvSpPr>
            <a:spLocks noGrp="1"/>
          </p:cNvSpPr>
          <p:nvPr>
            <p:ph sz="quarter" idx="11"/>
          </p:nvPr>
        </p:nvSpPr>
        <p:spPr/>
        <p:txBody>
          <a:bodyPr/>
          <a:lstStyle/>
          <a:p>
            <a:pPr lvl="0"/>
            <a:r>
              <a:rPr lang="en-GB" noProof="0" dirty="0"/>
              <a:t>First level, 16 pt</a:t>
            </a:r>
          </a:p>
          <a:p>
            <a:pPr lvl="1"/>
            <a:r>
              <a:rPr lang="en-GB" noProof="0" dirty="0"/>
              <a:t>Second level, Deep Blue, 16 pt</a:t>
            </a:r>
          </a:p>
          <a:p>
            <a:pPr lvl="2"/>
            <a:r>
              <a:rPr lang="en-GB" noProof="0" dirty="0"/>
              <a:t>Third level, 16 pt</a:t>
            </a:r>
          </a:p>
          <a:p>
            <a:pPr lvl="3"/>
            <a:r>
              <a:rPr lang="en-GB" noProof="0" dirty="0"/>
              <a:t>Fourth level, 12 pt</a:t>
            </a:r>
          </a:p>
          <a:p>
            <a:pPr lvl="4"/>
            <a:r>
              <a:rPr lang="en-GB" noProof="0" dirty="0"/>
              <a:t>Fifth level, 11pt</a:t>
            </a:r>
          </a:p>
          <a:p>
            <a:pPr lvl="5"/>
            <a:r>
              <a:rPr lang="en-GB" noProof="0" dirty="0"/>
              <a:t>Sixth level, Footnote text, 10 pt</a:t>
            </a:r>
          </a:p>
          <a:p>
            <a:pPr lvl="6"/>
            <a:r>
              <a:rPr lang="en-GB" noProof="0" dirty="0"/>
              <a:t>Seventh level, Footnote text, 8 pt</a:t>
            </a:r>
            <a:endParaRPr lang="en-GB" dirty="0"/>
          </a:p>
          <a:p>
            <a:endParaRPr lang="en-GB" dirty="0"/>
          </a:p>
        </p:txBody>
      </p:sp>
      <p:sp>
        <p:nvSpPr>
          <p:cNvPr id="3" name="Fußzeilenplatzhalter 2">
            <a:extLst>
              <a:ext uri="{FF2B5EF4-FFF2-40B4-BE49-F238E27FC236}">
                <a16:creationId xmlns:a16="http://schemas.microsoft.com/office/drawing/2014/main" id="{F632220C-F455-4D52-D50A-5CA8EDE17FE4}"/>
              </a:ext>
              <a:ext uri="{C183D7F6-B498-43B3-948B-1728B52AA6E4}">
                <adec:decorative xmlns:adec="http://schemas.microsoft.com/office/drawing/2017/decorative" val="1"/>
              </a:ext>
            </a:extLst>
          </p:cNvPr>
          <p:cNvSpPr>
            <a:spLocks noGrp="1"/>
          </p:cNvSpPr>
          <p:nvPr>
            <p:ph type="ftr" sz="quarter" idx="13"/>
          </p:nvPr>
        </p:nvSpPr>
        <p:spPr/>
        <p:txBody>
          <a:bodyPr/>
          <a:lstStyle/>
          <a:p>
            <a:pPr algn="l">
              <a:lnSpc>
                <a:spcPts val="1067"/>
              </a:lnSpc>
            </a:pPr>
            <a:r>
              <a:rPr lang="en-GB"/>
              <a:t>Date, Location, Speaker name, Name of Event</a:t>
            </a:r>
          </a:p>
        </p:txBody>
      </p:sp>
      <p:sp>
        <p:nvSpPr>
          <p:cNvPr id="2" name="Foliennummernplatzhalter 1">
            <a:extLst>
              <a:ext uri="{FF2B5EF4-FFF2-40B4-BE49-F238E27FC236}">
                <a16:creationId xmlns:a16="http://schemas.microsoft.com/office/drawing/2014/main" id="{D82B63E1-5387-9FAB-A41C-897347C4743A}"/>
              </a:ext>
              <a:ext uri="{C183D7F6-B498-43B3-948B-1728B52AA6E4}">
                <adec:decorative xmlns:adec="http://schemas.microsoft.com/office/drawing/2017/decorative" val="1"/>
              </a:ext>
            </a:extLst>
          </p:cNvPr>
          <p:cNvSpPr>
            <a:spLocks noGrp="1"/>
          </p:cNvSpPr>
          <p:nvPr>
            <p:ph type="sldNum" sz="quarter" idx="12"/>
          </p:nvPr>
        </p:nvSpPr>
        <p:spPr>
          <a:xfrm>
            <a:off x="11281088" y="6416675"/>
            <a:ext cx="468000" cy="144000"/>
          </a:xfrm>
        </p:spPr>
        <p:txBody>
          <a:bodyPr/>
          <a:lstStyle/>
          <a:p>
            <a:fld id="{D71DA9FD-6EF8-4CC5-AF9B-B6159B5B937C}" type="slidenum">
              <a:rPr lang="en-GB" noProof="1" smtClean="0"/>
              <a:pPr/>
              <a:t>31</a:t>
            </a:fld>
            <a:endParaRPr lang="en-GB" noProof="1"/>
          </a:p>
        </p:txBody>
      </p:sp>
    </p:spTree>
    <p:extLst>
      <p:ext uri="{BB962C8B-B14F-4D97-AF65-F5344CB8AC3E}">
        <p14:creationId xmlns:p14="http://schemas.microsoft.com/office/powerpoint/2010/main" val="4038399047"/>
      </p:ext>
    </p:extLst>
  </p:cSld>
  <p:clrMapOvr>
    <a:masterClrMapping/>
  </p:clrMapOvr>
  <p:transition>
    <p:wipe dir="r"/>
  </p:transition>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 name="Titel 13">
            <a:extLst>
              <a:ext uri="{FF2B5EF4-FFF2-40B4-BE49-F238E27FC236}">
                <a16:creationId xmlns:a16="http://schemas.microsoft.com/office/drawing/2014/main" id="{31142F0F-1085-7662-C44D-0E314F6440B1}"/>
              </a:ext>
            </a:extLst>
          </p:cNvPr>
          <p:cNvSpPr>
            <a:spLocks noGrp="1"/>
          </p:cNvSpPr>
          <p:nvPr>
            <p:ph type="title"/>
          </p:nvPr>
        </p:nvSpPr>
        <p:spPr>
          <a:xfrm>
            <a:off x="442912" y="442800"/>
            <a:ext cx="10332000" cy="468000"/>
          </a:xfrm>
        </p:spPr>
        <p:txBody>
          <a:bodyPr/>
          <a:lstStyle/>
          <a:p>
            <a:r>
              <a:rPr lang="en-GB" dirty="0"/>
              <a:t>Slide title, bold, 19 to 24 pt</a:t>
            </a:r>
            <a:br>
              <a:rPr lang="en-GB" dirty="0"/>
            </a:br>
            <a:r>
              <a:rPr lang="en-GB" b="0" dirty="0"/>
              <a:t>with three content columns</a:t>
            </a:r>
          </a:p>
        </p:txBody>
      </p:sp>
      <p:sp>
        <p:nvSpPr>
          <p:cNvPr id="11" name="Content Placeholder 10">
            <a:extLst>
              <a:ext uri="{FF2B5EF4-FFF2-40B4-BE49-F238E27FC236}">
                <a16:creationId xmlns:a16="http://schemas.microsoft.com/office/drawing/2014/main" id="{EFAA3D12-2F86-D0E4-83A1-286BA0D22274}"/>
              </a:ext>
            </a:extLst>
          </p:cNvPr>
          <p:cNvSpPr>
            <a:spLocks noGrp="1"/>
          </p:cNvSpPr>
          <p:nvPr>
            <p:ph sz="quarter" idx="10"/>
          </p:nvPr>
        </p:nvSpPr>
        <p:spPr/>
        <p:txBody>
          <a:bodyPr/>
          <a:lstStyle/>
          <a:p>
            <a:pPr lvl="0"/>
            <a:r>
              <a:rPr lang="en-GB" noProof="0" dirty="0"/>
              <a:t>First level, 16 pt</a:t>
            </a:r>
          </a:p>
          <a:p>
            <a:pPr lvl="1"/>
            <a:r>
              <a:rPr lang="en-GB" noProof="0" dirty="0"/>
              <a:t>Second level, Deep Blue, 16 pt</a:t>
            </a:r>
          </a:p>
          <a:p>
            <a:pPr lvl="2"/>
            <a:r>
              <a:rPr lang="en-GB" noProof="0" dirty="0"/>
              <a:t>Third level, 16 pt</a:t>
            </a:r>
          </a:p>
          <a:p>
            <a:pPr lvl="3"/>
            <a:r>
              <a:rPr lang="en-GB" noProof="0" dirty="0"/>
              <a:t>Fourth level, 12 pt</a:t>
            </a:r>
          </a:p>
          <a:p>
            <a:pPr lvl="4"/>
            <a:r>
              <a:rPr lang="en-GB" noProof="0" dirty="0"/>
              <a:t>Fifth level, 11pt</a:t>
            </a:r>
          </a:p>
          <a:p>
            <a:pPr lvl="5"/>
            <a:r>
              <a:rPr lang="en-GB" noProof="0" dirty="0"/>
              <a:t>Sixth level, Footnote text, 10 pt</a:t>
            </a:r>
          </a:p>
          <a:p>
            <a:pPr lvl="6"/>
            <a:r>
              <a:rPr lang="en-GB" noProof="0" dirty="0"/>
              <a:t>Seventh level, Footnote text, 8 pt</a:t>
            </a:r>
            <a:endParaRPr lang="en-GB" dirty="0"/>
          </a:p>
          <a:p>
            <a:endParaRPr lang="en-GB" dirty="0"/>
          </a:p>
          <a:p>
            <a:endParaRPr lang="en-GB" dirty="0"/>
          </a:p>
        </p:txBody>
      </p:sp>
      <p:sp>
        <p:nvSpPr>
          <p:cNvPr id="15" name="Content Placeholder 14">
            <a:extLst>
              <a:ext uri="{FF2B5EF4-FFF2-40B4-BE49-F238E27FC236}">
                <a16:creationId xmlns:a16="http://schemas.microsoft.com/office/drawing/2014/main" id="{0D8CE313-F6EA-EDD5-5C03-73F221B78864}"/>
              </a:ext>
            </a:extLst>
          </p:cNvPr>
          <p:cNvSpPr>
            <a:spLocks noGrp="1"/>
          </p:cNvSpPr>
          <p:nvPr>
            <p:ph sz="quarter" idx="11"/>
          </p:nvPr>
        </p:nvSpPr>
        <p:spPr>
          <a:xfrm>
            <a:off x="4276800" y="1376363"/>
            <a:ext cx="3636000" cy="4824412"/>
          </a:xfrm>
        </p:spPr>
        <p:txBody>
          <a:bodyPr/>
          <a:lstStyle/>
          <a:p>
            <a:pPr lvl="0"/>
            <a:r>
              <a:rPr lang="en-GB" noProof="0" dirty="0"/>
              <a:t>First level, 16 pt</a:t>
            </a:r>
          </a:p>
          <a:p>
            <a:pPr lvl="1"/>
            <a:r>
              <a:rPr lang="en-GB" noProof="0" dirty="0"/>
              <a:t>Second level, Deep Blue, 16 pt</a:t>
            </a:r>
          </a:p>
          <a:p>
            <a:pPr lvl="2"/>
            <a:r>
              <a:rPr lang="en-GB" noProof="0" dirty="0"/>
              <a:t>Third level, 16 pt</a:t>
            </a:r>
          </a:p>
          <a:p>
            <a:pPr lvl="3"/>
            <a:r>
              <a:rPr lang="en-GB" noProof="0" dirty="0"/>
              <a:t>Fourth level, 12 pt</a:t>
            </a:r>
          </a:p>
          <a:p>
            <a:pPr lvl="4"/>
            <a:r>
              <a:rPr lang="en-GB" noProof="0" dirty="0"/>
              <a:t>Fifth level, 11pt</a:t>
            </a:r>
          </a:p>
          <a:p>
            <a:pPr lvl="5"/>
            <a:r>
              <a:rPr lang="en-GB" noProof="0" dirty="0"/>
              <a:t>Sixth level, Footnote text, 10 pt</a:t>
            </a:r>
          </a:p>
          <a:p>
            <a:pPr lvl="6"/>
            <a:r>
              <a:rPr lang="en-GB" noProof="0" dirty="0"/>
              <a:t>Seventh level, Footnote text, 8 pt</a:t>
            </a:r>
            <a:endParaRPr lang="en-GB" dirty="0"/>
          </a:p>
          <a:p>
            <a:endParaRPr lang="en-GB" dirty="0"/>
          </a:p>
          <a:p>
            <a:endParaRPr lang="en-GB" dirty="0"/>
          </a:p>
        </p:txBody>
      </p:sp>
      <p:sp>
        <p:nvSpPr>
          <p:cNvPr id="17" name="Content Placeholder 16">
            <a:extLst>
              <a:ext uri="{FF2B5EF4-FFF2-40B4-BE49-F238E27FC236}">
                <a16:creationId xmlns:a16="http://schemas.microsoft.com/office/drawing/2014/main" id="{92E64BED-BDEB-0493-87C9-DCD24ED9C82D}"/>
              </a:ext>
            </a:extLst>
          </p:cNvPr>
          <p:cNvSpPr>
            <a:spLocks noGrp="1"/>
          </p:cNvSpPr>
          <p:nvPr>
            <p:ph sz="quarter" idx="12"/>
          </p:nvPr>
        </p:nvSpPr>
        <p:spPr/>
        <p:txBody>
          <a:bodyPr/>
          <a:lstStyle/>
          <a:p>
            <a:pPr lvl="0"/>
            <a:r>
              <a:rPr lang="en-GB" noProof="0" dirty="0"/>
              <a:t>First level, 16 pt</a:t>
            </a:r>
          </a:p>
          <a:p>
            <a:pPr lvl="1"/>
            <a:r>
              <a:rPr lang="en-GB" noProof="0" dirty="0"/>
              <a:t>Second level, Deep Blue, 16 pt</a:t>
            </a:r>
          </a:p>
          <a:p>
            <a:pPr lvl="2"/>
            <a:r>
              <a:rPr lang="en-GB" noProof="0" dirty="0"/>
              <a:t>Third level, 16 pt</a:t>
            </a:r>
          </a:p>
          <a:p>
            <a:pPr lvl="3"/>
            <a:r>
              <a:rPr lang="en-GB" noProof="0" dirty="0"/>
              <a:t>Fourth level, 12 pt</a:t>
            </a:r>
          </a:p>
          <a:p>
            <a:pPr lvl="4"/>
            <a:r>
              <a:rPr lang="en-GB" noProof="0" dirty="0"/>
              <a:t>Fifth level, 11pt</a:t>
            </a:r>
          </a:p>
          <a:p>
            <a:pPr lvl="5"/>
            <a:r>
              <a:rPr lang="en-GB" noProof="0" dirty="0"/>
              <a:t>Sixth level, Footnote text, 10 pt</a:t>
            </a:r>
          </a:p>
          <a:p>
            <a:pPr lvl="6"/>
            <a:r>
              <a:rPr lang="en-GB" noProof="0" dirty="0"/>
              <a:t>Seventh level, Footnote text, 8 pt</a:t>
            </a:r>
            <a:endParaRPr lang="en-GB" dirty="0"/>
          </a:p>
          <a:p>
            <a:endParaRPr lang="en-GB" dirty="0"/>
          </a:p>
          <a:p>
            <a:endParaRPr lang="en-GB" dirty="0"/>
          </a:p>
        </p:txBody>
      </p:sp>
      <p:sp>
        <p:nvSpPr>
          <p:cNvPr id="3" name="Fußzeilenplatzhalter 2">
            <a:extLst>
              <a:ext uri="{FF2B5EF4-FFF2-40B4-BE49-F238E27FC236}">
                <a16:creationId xmlns:a16="http://schemas.microsoft.com/office/drawing/2014/main" id="{8072376B-4C43-4B3A-5F33-3254AF505220}"/>
              </a:ext>
              <a:ext uri="{C183D7F6-B498-43B3-948B-1728B52AA6E4}">
                <adec:decorative xmlns:adec="http://schemas.microsoft.com/office/drawing/2017/decorative" val="1"/>
              </a:ext>
            </a:extLst>
          </p:cNvPr>
          <p:cNvSpPr>
            <a:spLocks noGrp="1"/>
          </p:cNvSpPr>
          <p:nvPr>
            <p:ph type="ftr" sz="quarter" idx="14"/>
          </p:nvPr>
        </p:nvSpPr>
        <p:spPr/>
        <p:txBody>
          <a:bodyPr/>
          <a:lstStyle/>
          <a:p>
            <a:pPr algn="l">
              <a:lnSpc>
                <a:spcPts val="1067"/>
              </a:lnSpc>
            </a:pPr>
            <a:r>
              <a:rPr lang="en-GB"/>
              <a:t>Date, Location, Speaker name, Name of Event</a:t>
            </a:r>
          </a:p>
        </p:txBody>
      </p:sp>
      <p:sp>
        <p:nvSpPr>
          <p:cNvPr id="2" name="Foliennummernplatzhalter 1">
            <a:extLst>
              <a:ext uri="{FF2B5EF4-FFF2-40B4-BE49-F238E27FC236}">
                <a16:creationId xmlns:a16="http://schemas.microsoft.com/office/drawing/2014/main" id="{D82B63E1-5387-9FAB-A41C-897347C4743A}"/>
              </a:ext>
              <a:ext uri="{C183D7F6-B498-43B3-948B-1728B52AA6E4}">
                <adec:decorative xmlns:adec="http://schemas.microsoft.com/office/drawing/2017/decorative" val="1"/>
              </a:ext>
            </a:extLst>
          </p:cNvPr>
          <p:cNvSpPr>
            <a:spLocks noGrp="1"/>
          </p:cNvSpPr>
          <p:nvPr>
            <p:ph type="sldNum" sz="quarter" idx="13"/>
          </p:nvPr>
        </p:nvSpPr>
        <p:spPr>
          <a:xfrm>
            <a:off x="11281088" y="6416675"/>
            <a:ext cx="468000" cy="144000"/>
          </a:xfrm>
        </p:spPr>
        <p:txBody>
          <a:bodyPr/>
          <a:lstStyle/>
          <a:p>
            <a:fld id="{D71DA9FD-6EF8-4CC5-AF9B-B6159B5B937C}" type="slidenum">
              <a:rPr lang="en-GB" noProof="1" smtClean="0"/>
              <a:pPr/>
              <a:t>32</a:t>
            </a:fld>
            <a:endParaRPr lang="en-GB" noProof="1"/>
          </a:p>
        </p:txBody>
      </p:sp>
    </p:spTree>
    <p:extLst>
      <p:ext uri="{BB962C8B-B14F-4D97-AF65-F5344CB8AC3E}">
        <p14:creationId xmlns:p14="http://schemas.microsoft.com/office/powerpoint/2010/main" val="3314889887"/>
      </p:ext>
    </p:extLst>
  </p:cSld>
  <p:clrMapOvr>
    <a:masterClrMapping/>
  </p:clrMapOvr>
  <p:transition>
    <p:wipe dir="r"/>
  </p:transition>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 name="Titel 13">
            <a:extLst>
              <a:ext uri="{FF2B5EF4-FFF2-40B4-BE49-F238E27FC236}">
                <a16:creationId xmlns:a16="http://schemas.microsoft.com/office/drawing/2014/main" id="{31142F0F-1085-7662-C44D-0E314F6440B1}"/>
              </a:ext>
            </a:extLst>
          </p:cNvPr>
          <p:cNvSpPr>
            <a:spLocks noGrp="1"/>
          </p:cNvSpPr>
          <p:nvPr>
            <p:ph type="title"/>
          </p:nvPr>
        </p:nvSpPr>
        <p:spPr>
          <a:xfrm>
            <a:off x="442912" y="442800"/>
            <a:ext cx="10332000" cy="468000"/>
          </a:xfrm>
        </p:spPr>
        <p:txBody>
          <a:bodyPr/>
          <a:lstStyle/>
          <a:p>
            <a:r>
              <a:rPr lang="en-GB" dirty="0"/>
              <a:t>Slide title, bold, 19 to 24 pt</a:t>
            </a:r>
            <a:br>
              <a:rPr lang="en-GB" dirty="0"/>
            </a:br>
            <a:r>
              <a:rPr lang="en-GB" b="0" dirty="0"/>
              <a:t>with four content columns</a:t>
            </a:r>
          </a:p>
        </p:txBody>
      </p:sp>
      <p:sp>
        <p:nvSpPr>
          <p:cNvPr id="15" name="Content Placeholder 14">
            <a:extLst>
              <a:ext uri="{FF2B5EF4-FFF2-40B4-BE49-F238E27FC236}">
                <a16:creationId xmlns:a16="http://schemas.microsoft.com/office/drawing/2014/main" id="{C09C2DE4-238F-F8E9-CF32-CDB6BF7388C4}"/>
              </a:ext>
            </a:extLst>
          </p:cNvPr>
          <p:cNvSpPr>
            <a:spLocks noGrp="1"/>
          </p:cNvSpPr>
          <p:nvPr>
            <p:ph sz="quarter" idx="10"/>
          </p:nvPr>
        </p:nvSpPr>
        <p:spPr/>
        <p:txBody>
          <a:bodyPr/>
          <a:lstStyle/>
          <a:p>
            <a:pPr lvl="0"/>
            <a:r>
              <a:rPr lang="en-GB" noProof="0" dirty="0"/>
              <a:t>First level, 16 pt</a:t>
            </a:r>
          </a:p>
          <a:p>
            <a:pPr lvl="1"/>
            <a:r>
              <a:rPr lang="en-GB" noProof="0" dirty="0"/>
              <a:t>Second level, 12 pt</a:t>
            </a:r>
          </a:p>
          <a:p>
            <a:pPr lvl="2"/>
            <a:r>
              <a:rPr lang="en-GB" noProof="0" dirty="0"/>
              <a:t>Third level, 12 pt</a:t>
            </a:r>
          </a:p>
          <a:p>
            <a:pPr lvl="3"/>
            <a:r>
              <a:rPr lang="en-GB" noProof="0" dirty="0"/>
              <a:t>Fourth level, 10 pt</a:t>
            </a:r>
          </a:p>
          <a:p>
            <a:pPr lvl="4"/>
            <a:r>
              <a:rPr lang="en-GB" noProof="0" dirty="0"/>
              <a:t>Fifth level, 8 pt</a:t>
            </a:r>
          </a:p>
          <a:p>
            <a:pPr lvl="5"/>
            <a:r>
              <a:rPr lang="en-GB" noProof="0" dirty="0"/>
              <a:t>Sixth level, Footnote text, 10 pt</a:t>
            </a:r>
          </a:p>
          <a:p>
            <a:pPr lvl="6"/>
            <a:r>
              <a:rPr lang="en-GB" noProof="0" dirty="0"/>
              <a:t>Seventh level, Footnote text, 8 pt</a:t>
            </a:r>
            <a:endParaRPr lang="en-GB" dirty="0"/>
          </a:p>
          <a:p>
            <a:endParaRPr lang="en-GB" dirty="0"/>
          </a:p>
          <a:p>
            <a:endParaRPr lang="en-GB" dirty="0"/>
          </a:p>
        </p:txBody>
      </p:sp>
      <p:sp>
        <p:nvSpPr>
          <p:cNvPr id="17" name="Content Placeholder 16">
            <a:extLst>
              <a:ext uri="{FF2B5EF4-FFF2-40B4-BE49-F238E27FC236}">
                <a16:creationId xmlns:a16="http://schemas.microsoft.com/office/drawing/2014/main" id="{C5C9E60F-C7FE-2A0B-74B4-33EAC1BC158A}"/>
              </a:ext>
            </a:extLst>
          </p:cNvPr>
          <p:cNvSpPr>
            <a:spLocks noGrp="1"/>
          </p:cNvSpPr>
          <p:nvPr>
            <p:ph sz="quarter" idx="11"/>
          </p:nvPr>
        </p:nvSpPr>
        <p:spPr>
          <a:xfrm>
            <a:off x="3310799" y="1376363"/>
            <a:ext cx="2700000" cy="4824412"/>
          </a:xfrm>
        </p:spPr>
        <p:txBody>
          <a:bodyPr/>
          <a:lstStyle/>
          <a:p>
            <a:pPr lvl="0"/>
            <a:r>
              <a:rPr lang="en-GB" noProof="0" dirty="0"/>
              <a:t>First level, 16 pt</a:t>
            </a:r>
          </a:p>
          <a:p>
            <a:pPr lvl="1"/>
            <a:r>
              <a:rPr lang="en-GB" noProof="0" dirty="0"/>
              <a:t>Second level, 12 pt</a:t>
            </a:r>
          </a:p>
          <a:p>
            <a:pPr lvl="2"/>
            <a:r>
              <a:rPr lang="en-GB" noProof="0" dirty="0"/>
              <a:t>Third level, 12 pt</a:t>
            </a:r>
          </a:p>
          <a:p>
            <a:pPr lvl="3"/>
            <a:r>
              <a:rPr lang="en-GB" noProof="0" dirty="0"/>
              <a:t>Fourth level, 10 pt</a:t>
            </a:r>
          </a:p>
          <a:p>
            <a:pPr lvl="4"/>
            <a:r>
              <a:rPr lang="en-GB" noProof="0" dirty="0"/>
              <a:t>Fifth level, 8 pt</a:t>
            </a:r>
          </a:p>
          <a:p>
            <a:pPr lvl="5"/>
            <a:r>
              <a:rPr lang="en-GB" noProof="0" dirty="0"/>
              <a:t>Sixth level, Footnote text, 10 pt</a:t>
            </a:r>
          </a:p>
          <a:p>
            <a:pPr lvl="6"/>
            <a:r>
              <a:rPr lang="en-GB" noProof="0" dirty="0"/>
              <a:t>Seventh level, Footnote text, 8 pt</a:t>
            </a:r>
            <a:endParaRPr lang="en-GB" dirty="0"/>
          </a:p>
        </p:txBody>
      </p:sp>
      <p:sp>
        <p:nvSpPr>
          <p:cNvPr id="19" name="Content Placeholder 18">
            <a:extLst>
              <a:ext uri="{FF2B5EF4-FFF2-40B4-BE49-F238E27FC236}">
                <a16:creationId xmlns:a16="http://schemas.microsoft.com/office/drawing/2014/main" id="{3AB8F366-3BF5-3FAE-2D0A-D22D6811EEBD}"/>
              </a:ext>
            </a:extLst>
          </p:cNvPr>
          <p:cNvSpPr>
            <a:spLocks noGrp="1"/>
          </p:cNvSpPr>
          <p:nvPr>
            <p:ph sz="quarter" idx="12"/>
          </p:nvPr>
        </p:nvSpPr>
        <p:spPr>
          <a:xfrm>
            <a:off x="6178800" y="1376363"/>
            <a:ext cx="2700000" cy="4824412"/>
          </a:xfrm>
        </p:spPr>
        <p:txBody>
          <a:bodyPr/>
          <a:lstStyle/>
          <a:p>
            <a:pPr lvl="0"/>
            <a:r>
              <a:rPr lang="en-GB" noProof="0" dirty="0"/>
              <a:t>First level, 16 pt</a:t>
            </a:r>
          </a:p>
          <a:p>
            <a:pPr lvl="1"/>
            <a:r>
              <a:rPr lang="en-GB" noProof="0" dirty="0"/>
              <a:t>Second level, 12 pt</a:t>
            </a:r>
          </a:p>
          <a:p>
            <a:pPr lvl="2"/>
            <a:r>
              <a:rPr lang="en-GB" noProof="0" dirty="0"/>
              <a:t>Third level, 12 pt</a:t>
            </a:r>
          </a:p>
          <a:p>
            <a:pPr lvl="3"/>
            <a:r>
              <a:rPr lang="en-GB" noProof="0" dirty="0"/>
              <a:t>Fourth level, 10 pt</a:t>
            </a:r>
          </a:p>
          <a:p>
            <a:pPr lvl="4"/>
            <a:r>
              <a:rPr lang="en-GB" noProof="0" dirty="0"/>
              <a:t>Fifth level, 8 pt</a:t>
            </a:r>
          </a:p>
          <a:p>
            <a:pPr lvl="5"/>
            <a:r>
              <a:rPr lang="en-GB" noProof="0" dirty="0"/>
              <a:t>Sixth level, Footnote text, 10 pt</a:t>
            </a:r>
          </a:p>
          <a:p>
            <a:pPr lvl="6"/>
            <a:r>
              <a:rPr lang="en-GB" noProof="0" dirty="0"/>
              <a:t>Seventh level, Footnote text, 8 pt</a:t>
            </a:r>
            <a:endParaRPr lang="en-GB" dirty="0"/>
          </a:p>
        </p:txBody>
      </p:sp>
      <p:sp>
        <p:nvSpPr>
          <p:cNvPr id="21" name="Content Placeholder 20">
            <a:extLst>
              <a:ext uri="{FF2B5EF4-FFF2-40B4-BE49-F238E27FC236}">
                <a16:creationId xmlns:a16="http://schemas.microsoft.com/office/drawing/2014/main" id="{AA0585C4-B5A4-0F2B-674B-025165A3973F}"/>
              </a:ext>
            </a:extLst>
          </p:cNvPr>
          <p:cNvSpPr>
            <a:spLocks noGrp="1"/>
          </p:cNvSpPr>
          <p:nvPr>
            <p:ph sz="quarter" idx="13"/>
          </p:nvPr>
        </p:nvSpPr>
        <p:spPr/>
        <p:txBody>
          <a:bodyPr/>
          <a:lstStyle/>
          <a:p>
            <a:pPr lvl="0"/>
            <a:r>
              <a:rPr lang="en-GB" noProof="0" dirty="0"/>
              <a:t>First level, 16 pt</a:t>
            </a:r>
          </a:p>
          <a:p>
            <a:pPr lvl="1"/>
            <a:r>
              <a:rPr lang="en-GB" noProof="0" dirty="0"/>
              <a:t>Second level, 12 pt</a:t>
            </a:r>
          </a:p>
          <a:p>
            <a:pPr lvl="2"/>
            <a:r>
              <a:rPr lang="en-GB" noProof="0" dirty="0"/>
              <a:t>Third level, 12 pt</a:t>
            </a:r>
          </a:p>
          <a:p>
            <a:pPr lvl="3"/>
            <a:r>
              <a:rPr lang="en-GB" noProof="0" dirty="0"/>
              <a:t>Fourth level, 10 pt</a:t>
            </a:r>
          </a:p>
          <a:p>
            <a:pPr lvl="4"/>
            <a:r>
              <a:rPr lang="en-GB" noProof="0" dirty="0"/>
              <a:t>Fifth level, 8 pt</a:t>
            </a:r>
          </a:p>
          <a:p>
            <a:pPr lvl="5"/>
            <a:r>
              <a:rPr lang="en-GB" noProof="0" dirty="0"/>
              <a:t>Sixth level, Footnote text, 10 pt</a:t>
            </a:r>
          </a:p>
          <a:p>
            <a:pPr lvl="6"/>
            <a:r>
              <a:rPr lang="en-GB" noProof="0" dirty="0"/>
              <a:t>Seventh level, Footnote text, 8 pt</a:t>
            </a:r>
            <a:endParaRPr lang="en-GB" dirty="0"/>
          </a:p>
        </p:txBody>
      </p:sp>
      <p:sp>
        <p:nvSpPr>
          <p:cNvPr id="3" name="Fußzeilenplatzhalter 2">
            <a:extLst>
              <a:ext uri="{FF2B5EF4-FFF2-40B4-BE49-F238E27FC236}">
                <a16:creationId xmlns:a16="http://schemas.microsoft.com/office/drawing/2014/main" id="{1997845E-FC1D-EC3E-7E8C-D4862637EC59}"/>
              </a:ext>
              <a:ext uri="{C183D7F6-B498-43B3-948B-1728B52AA6E4}">
                <adec:decorative xmlns:adec="http://schemas.microsoft.com/office/drawing/2017/decorative" val="1"/>
              </a:ext>
            </a:extLst>
          </p:cNvPr>
          <p:cNvSpPr>
            <a:spLocks noGrp="1"/>
          </p:cNvSpPr>
          <p:nvPr>
            <p:ph type="ftr" sz="quarter" idx="15"/>
          </p:nvPr>
        </p:nvSpPr>
        <p:spPr/>
        <p:txBody>
          <a:bodyPr/>
          <a:lstStyle/>
          <a:p>
            <a:pPr algn="l">
              <a:lnSpc>
                <a:spcPts val="1067"/>
              </a:lnSpc>
            </a:pPr>
            <a:r>
              <a:rPr lang="en-GB"/>
              <a:t>Date, Location, Speaker name, Name of Event</a:t>
            </a:r>
          </a:p>
        </p:txBody>
      </p:sp>
      <p:sp>
        <p:nvSpPr>
          <p:cNvPr id="2" name="Foliennummernplatzhalter 1">
            <a:extLst>
              <a:ext uri="{FF2B5EF4-FFF2-40B4-BE49-F238E27FC236}">
                <a16:creationId xmlns:a16="http://schemas.microsoft.com/office/drawing/2014/main" id="{D82B63E1-5387-9FAB-A41C-897347C4743A}"/>
              </a:ext>
              <a:ext uri="{C183D7F6-B498-43B3-948B-1728B52AA6E4}">
                <adec:decorative xmlns:adec="http://schemas.microsoft.com/office/drawing/2017/decorative" val="1"/>
              </a:ext>
            </a:extLst>
          </p:cNvPr>
          <p:cNvSpPr>
            <a:spLocks noGrp="1"/>
          </p:cNvSpPr>
          <p:nvPr>
            <p:ph type="sldNum" sz="quarter" idx="14"/>
          </p:nvPr>
        </p:nvSpPr>
        <p:spPr>
          <a:xfrm>
            <a:off x="11281088" y="6416675"/>
            <a:ext cx="468000" cy="144000"/>
          </a:xfrm>
        </p:spPr>
        <p:txBody>
          <a:bodyPr/>
          <a:lstStyle/>
          <a:p>
            <a:fld id="{D71DA9FD-6EF8-4CC5-AF9B-B6159B5B937C}" type="slidenum">
              <a:rPr lang="en-GB" noProof="1" smtClean="0"/>
              <a:pPr/>
              <a:t>33</a:t>
            </a:fld>
            <a:endParaRPr lang="en-GB" noProof="1"/>
          </a:p>
        </p:txBody>
      </p:sp>
    </p:spTree>
    <p:extLst>
      <p:ext uri="{BB962C8B-B14F-4D97-AF65-F5344CB8AC3E}">
        <p14:creationId xmlns:p14="http://schemas.microsoft.com/office/powerpoint/2010/main" val="971776508"/>
      </p:ext>
    </p:extLst>
  </p:cSld>
  <p:clrMapOvr>
    <a:masterClrMapping/>
  </p:clrMapOvr>
  <p:transition>
    <p:wipe dir="r"/>
  </p:transition>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E76F74B-05B5-C0AB-9D16-561B5861B9E6}"/>
              </a:ext>
            </a:extLst>
          </p:cNvPr>
          <p:cNvSpPr>
            <a:spLocks noGrp="1"/>
          </p:cNvSpPr>
          <p:nvPr>
            <p:ph type="title"/>
          </p:nvPr>
        </p:nvSpPr>
        <p:spPr>
          <a:xfrm>
            <a:off x="442912" y="442800"/>
            <a:ext cx="10332000" cy="468000"/>
          </a:xfrm>
        </p:spPr>
        <p:txBody>
          <a:bodyPr/>
          <a:lstStyle/>
          <a:p>
            <a:r>
              <a:rPr lang="en-GB" dirty="0"/>
              <a:t>Slide title, bold, 19 to 24 pt</a:t>
            </a:r>
            <a:br>
              <a:rPr lang="en-GB" dirty="0"/>
            </a:br>
            <a:r>
              <a:rPr lang="en-GB" b="0" dirty="0"/>
              <a:t>with two content columns and blue backgrounds</a:t>
            </a:r>
          </a:p>
        </p:txBody>
      </p:sp>
      <p:sp>
        <p:nvSpPr>
          <p:cNvPr id="12" name="Content Placeholder 11">
            <a:extLst>
              <a:ext uri="{FF2B5EF4-FFF2-40B4-BE49-F238E27FC236}">
                <a16:creationId xmlns:a16="http://schemas.microsoft.com/office/drawing/2014/main" id="{D9B10BE0-CDED-9651-5605-2B8B5940436D}"/>
              </a:ext>
            </a:extLst>
          </p:cNvPr>
          <p:cNvSpPr>
            <a:spLocks noGrp="1"/>
          </p:cNvSpPr>
          <p:nvPr>
            <p:ph sz="quarter" idx="10"/>
          </p:nvPr>
        </p:nvSpPr>
        <p:spPr/>
        <p:txBody>
          <a:bodyPr/>
          <a:lstStyle/>
          <a:p>
            <a:pPr lvl="0"/>
            <a:r>
              <a:rPr lang="en-GB" noProof="0" dirty="0"/>
              <a:t>First level, 16 pt</a:t>
            </a:r>
          </a:p>
          <a:p>
            <a:pPr lvl="1"/>
            <a:r>
              <a:rPr lang="en-GB" noProof="0" dirty="0"/>
              <a:t>Second level, Deep Blue, 16 pt</a:t>
            </a:r>
          </a:p>
          <a:p>
            <a:pPr lvl="2"/>
            <a:r>
              <a:rPr lang="en-GB" noProof="0" dirty="0"/>
              <a:t>Third level, 16 pt</a:t>
            </a:r>
          </a:p>
          <a:p>
            <a:pPr lvl="3"/>
            <a:r>
              <a:rPr lang="en-GB" noProof="0" dirty="0"/>
              <a:t>Fourth level, 12 pt</a:t>
            </a:r>
          </a:p>
          <a:p>
            <a:pPr lvl="4"/>
            <a:r>
              <a:rPr lang="en-GB" noProof="0" dirty="0"/>
              <a:t>Fifth level, 11pt</a:t>
            </a:r>
          </a:p>
          <a:p>
            <a:pPr lvl="5"/>
            <a:r>
              <a:rPr lang="en-GB" noProof="0" dirty="0"/>
              <a:t>Sixth level, Footnote text, 10 pt</a:t>
            </a:r>
          </a:p>
          <a:p>
            <a:pPr lvl="6"/>
            <a:r>
              <a:rPr lang="en-GB" noProof="0" dirty="0"/>
              <a:t>Seventh level, Footnote text, 8 pt</a:t>
            </a:r>
            <a:endParaRPr lang="en-GB" dirty="0"/>
          </a:p>
          <a:p>
            <a:endParaRPr lang="en-GB" dirty="0"/>
          </a:p>
        </p:txBody>
      </p:sp>
      <p:sp>
        <p:nvSpPr>
          <p:cNvPr id="14" name="Content Placeholder 13">
            <a:extLst>
              <a:ext uri="{FF2B5EF4-FFF2-40B4-BE49-F238E27FC236}">
                <a16:creationId xmlns:a16="http://schemas.microsoft.com/office/drawing/2014/main" id="{039525CE-E33D-D9CB-3CF8-8DCFAE726E34}"/>
              </a:ext>
            </a:extLst>
          </p:cNvPr>
          <p:cNvSpPr>
            <a:spLocks noGrp="1"/>
          </p:cNvSpPr>
          <p:nvPr>
            <p:ph sz="quarter" idx="11"/>
          </p:nvPr>
        </p:nvSpPr>
        <p:spPr/>
        <p:txBody>
          <a:bodyPr/>
          <a:lstStyle/>
          <a:p>
            <a:pPr lvl="0"/>
            <a:r>
              <a:rPr lang="en-GB" noProof="0" dirty="0"/>
              <a:t>First level, 16 pt</a:t>
            </a:r>
          </a:p>
          <a:p>
            <a:pPr lvl="1"/>
            <a:r>
              <a:rPr lang="en-GB" noProof="0" dirty="0"/>
              <a:t>Second level, Deep Blue, 16 pt</a:t>
            </a:r>
          </a:p>
          <a:p>
            <a:pPr lvl="2"/>
            <a:r>
              <a:rPr lang="en-GB" noProof="0" dirty="0"/>
              <a:t>Third level, 16 pt</a:t>
            </a:r>
          </a:p>
          <a:p>
            <a:pPr lvl="3"/>
            <a:r>
              <a:rPr lang="en-GB" noProof="0" dirty="0"/>
              <a:t>Fourth level, 12 pt</a:t>
            </a:r>
          </a:p>
          <a:p>
            <a:pPr lvl="4"/>
            <a:r>
              <a:rPr lang="en-GB" noProof="0" dirty="0"/>
              <a:t>Fifth level, 11pt</a:t>
            </a:r>
          </a:p>
          <a:p>
            <a:pPr lvl="5"/>
            <a:r>
              <a:rPr lang="en-GB" noProof="0" dirty="0"/>
              <a:t>Sixth level, Footnote text, 10 pt</a:t>
            </a:r>
          </a:p>
          <a:p>
            <a:pPr lvl="6"/>
            <a:r>
              <a:rPr lang="en-GB" noProof="0" dirty="0"/>
              <a:t>Seventh level, Footnote text, 8 pt</a:t>
            </a:r>
            <a:endParaRPr lang="en-GB" dirty="0"/>
          </a:p>
          <a:p>
            <a:endParaRPr lang="en-GB" dirty="0"/>
          </a:p>
        </p:txBody>
      </p:sp>
      <p:sp>
        <p:nvSpPr>
          <p:cNvPr id="2" name="Fußzeilenplatzhalter 1">
            <a:extLst>
              <a:ext uri="{FF2B5EF4-FFF2-40B4-BE49-F238E27FC236}">
                <a16:creationId xmlns:a16="http://schemas.microsoft.com/office/drawing/2014/main" id="{4B61D752-B418-9D9D-0920-638066B584D3}"/>
              </a:ext>
              <a:ext uri="{C183D7F6-B498-43B3-948B-1728B52AA6E4}">
                <adec:decorative xmlns:adec="http://schemas.microsoft.com/office/drawing/2017/decorative" val="1"/>
              </a:ext>
            </a:extLst>
          </p:cNvPr>
          <p:cNvSpPr>
            <a:spLocks noGrp="1"/>
          </p:cNvSpPr>
          <p:nvPr>
            <p:ph type="ftr" sz="quarter" idx="13"/>
          </p:nvPr>
        </p:nvSpPr>
        <p:spPr/>
        <p:txBody>
          <a:bodyPr/>
          <a:lstStyle/>
          <a:p>
            <a:pPr algn="l">
              <a:lnSpc>
                <a:spcPts val="1067"/>
              </a:lnSpc>
            </a:pPr>
            <a:r>
              <a:rPr lang="en-GB"/>
              <a:t>Date, Location, Speaker name, Name of Event</a:t>
            </a:r>
          </a:p>
        </p:txBody>
      </p:sp>
      <p:sp>
        <p:nvSpPr>
          <p:cNvPr id="6" name="Slide Number Placeholder 5">
            <a:extLst>
              <a:ext uri="{FF2B5EF4-FFF2-40B4-BE49-F238E27FC236}">
                <a16:creationId xmlns:a16="http://schemas.microsoft.com/office/drawing/2014/main" id="{C42A8DD4-312C-D733-9498-FB71841CCFA6}"/>
              </a:ext>
              <a:ext uri="{C183D7F6-B498-43B3-948B-1728B52AA6E4}">
                <adec:decorative xmlns:adec="http://schemas.microsoft.com/office/drawing/2017/decorative" val="1"/>
              </a:ext>
            </a:extLst>
          </p:cNvPr>
          <p:cNvSpPr>
            <a:spLocks noGrp="1"/>
          </p:cNvSpPr>
          <p:nvPr>
            <p:ph type="sldNum" sz="quarter" idx="12"/>
          </p:nvPr>
        </p:nvSpPr>
        <p:spPr>
          <a:xfrm>
            <a:off x="11281088" y="6416675"/>
            <a:ext cx="468000" cy="144000"/>
          </a:xfrm>
        </p:spPr>
        <p:txBody>
          <a:bodyPr/>
          <a:lstStyle/>
          <a:p>
            <a:fld id="{D71DA9FD-6EF8-4CC5-AF9B-B6159B5B937C}" type="slidenum">
              <a:rPr lang="en-GB" noProof="1" smtClean="0"/>
              <a:pPr/>
              <a:t>34</a:t>
            </a:fld>
            <a:endParaRPr lang="en-GB" noProof="1"/>
          </a:p>
        </p:txBody>
      </p:sp>
    </p:spTree>
    <p:extLst>
      <p:ext uri="{BB962C8B-B14F-4D97-AF65-F5344CB8AC3E}">
        <p14:creationId xmlns:p14="http://schemas.microsoft.com/office/powerpoint/2010/main" val="2860693145"/>
      </p:ext>
    </p:extLst>
  </p:cSld>
  <p:clrMapOvr>
    <a:masterClrMapping/>
  </p:clrMapOvr>
  <p:transition>
    <p:wipe dir="r"/>
  </p:transition>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8E2C074-D8FA-27E7-1CD7-14178B24A77A}"/>
              </a:ext>
            </a:extLst>
          </p:cNvPr>
          <p:cNvSpPr>
            <a:spLocks noGrp="1"/>
          </p:cNvSpPr>
          <p:nvPr>
            <p:ph type="title"/>
          </p:nvPr>
        </p:nvSpPr>
        <p:spPr>
          <a:xfrm>
            <a:off x="442912" y="442800"/>
            <a:ext cx="10332000" cy="468000"/>
          </a:xfrm>
        </p:spPr>
        <p:txBody>
          <a:bodyPr/>
          <a:lstStyle/>
          <a:p>
            <a:r>
              <a:rPr lang="en-GB" dirty="0"/>
              <a:t>Slide title, bold, 19 to 24 pt </a:t>
            </a:r>
            <a:br>
              <a:rPr lang="en-GB" dirty="0"/>
            </a:br>
            <a:r>
              <a:rPr lang="en-GB" b="0" dirty="0"/>
              <a:t>with two content columns and blue backgrounds</a:t>
            </a:r>
          </a:p>
        </p:txBody>
      </p:sp>
      <p:sp>
        <p:nvSpPr>
          <p:cNvPr id="9" name="Text Placeholder 8">
            <a:extLst>
              <a:ext uri="{FF2B5EF4-FFF2-40B4-BE49-F238E27FC236}">
                <a16:creationId xmlns:a16="http://schemas.microsoft.com/office/drawing/2014/main" id="{F9A14BCD-4B62-9B7F-256B-A8A6899A9D44}"/>
              </a:ext>
            </a:extLst>
          </p:cNvPr>
          <p:cNvSpPr>
            <a:spLocks noGrp="1"/>
          </p:cNvSpPr>
          <p:nvPr>
            <p:ph type="body" sz="quarter" idx="12"/>
          </p:nvPr>
        </p:nvSpPr>
        <p:spPr>
          <a:xfrm>
            <a:off x="442800" y="1376362"/>
            <a:ext cx="5544000" cy="432000"/>
          </a:xfrm>
        </p:spPr>
        <p:txBody>
          <a:bodyPr/>
          <a:lstStyle/>
          <a:p>
            <a:r>
              <a:rPr lang="en-GB" dirty="0"/>
              <a:t>Headline, medium, 16 pt</a:t>
            </a:r>
          </a:p>
        </p:txBody>
      </p:sp>
      <p:sp>
        <p:nvSpPr>
          <p:cNvPr id="14" name="Content Placeholder 13">
            <a:extLst>
              <a:ext uri="{FF2B5EF4-FFF2-40B4-BE49-F238E27FC236}">
                <a16:creationId xmlns:a16="http://schemas.microsoft.com/office/drawing/2014/main" id="{574A1379-C638-E756-B379-E54D6D8DC769}"/>
              </a:ext>
            </a:extLst>
          </p:cNvPr>
          <p:cNvSpPr>
            <a:spLocks noGrp="1"/>
          </p:cNvSpPr>
          <p:nvPr>
            <p:ph sz="quarter" idx="10"/>
          </p:nvPr>
        </p:nvSpPr>
        <p:spPr/>
        <p:txBody>
          <a:bodyPr/>
          <a:lstStyle/>
          <a:p>
            <a:pPr lvl="0"/>
            <a:r>
              <a:rPr lang="en-GB" noProof="0" dirty="0"/>
              <a:t>First level, 16 pt</a:t>
            </a:r>
          </a:p>
          <a:p>
            <a:pPr lvl="1"/>
            <a:r>
              <a:rPr lang="en-GB" noProof="0" dirty="0"/>
              <a:t>Second level, Deep Blue, 16 pt</a:t>
            </a:r>
          </a:p>
          <a:p>
            <a:pPr lvl="2"/>
            <a:r>
              <a:rPr lang="en-GB" noProof="0" dirty="0"/>
              <a:t>Third level, 16 pt</a:t>
            </a:r>
          </a:p>
          <a:p>
            <a:pPr lvl="3"/>
            <a:r>
              <a:rPr lang="en-GB" noProof="0" dirty="0"/>
              <a:t>Fourth level, 12 pt</a:t>
            </a:r>
          </a:p>
          <a:p>
            <a:pPr lvl="4"/>
            <a:r>
              <a:rPr lang="en-GB" noProof="0" dirty="0"/>
              <a:t>Fifth level, 11pt</a:t>
            </a:r>
          </a:p>
          <a:p>
            <a:pPr lvl="5"/>
            <a:r>
              <a:rPr lang="en-GB" noProof="0" dirty="0"/>
              <a:t>Sixth level, Footnote text, 10 pt</a:t>
            </a:r>
          </a:p>
          <a:p>
            <a:pPr lvl="6"/>
            <a:r>
              <a:rPr lang="en-GB" noProof="0" dirty="0"/>
              <a:t>Seventh level, Footnote text, 8 pt</a:t>
            </a:r>
            <a:endParaRPr lang="en-GB" dirty="0"/>
          </a:p>
          <a:p>
            <a:endParaRPr lang="en-GB" dirty="0"/>
          </a:p>
        </p:txBody>
      </p:sp>
      <p:sp>
        <p:nvSpPr>
          <p:cNvPr id="10" name="Text Placeholder 9">
            <a:extLst>
              <a:ext uri="{FF2B5EF4-FFF2-40B4-BE49-F238E27FC236}">
                <a16:creationId xmlns:a16="http://schemas.microsoft.com/office/drawing/2014/main" id="{7AAE41AB-E992-D319-C407-DB24E5943B07}"/>
              </a:ext>
            </a:extLst>
          </p:cNvPr>
          <p:cNvSpPr>
            <a:spLocks noGrp="1"/>
          </p:cNvSpPr>
          <p:nvPr>
            <p:ph type="body" sz="quarter" idx="14"/>
          </p:nvPr>
        </p:nvSpPr>
        <p:spPr>
          <a:xfrm>
            <a:off x="6202800" y="1376363"/>
            <a:ext cx="5544000" cy="432000"/>
          </a:xfrm>
        </p:spPr>
        <p:txBody>
          <a:bodyPr/>
          <a:lstStyle/>
          <a:p>
            <a:r>
              <a:rPr lang="en-GB" dirty="0"/>
              <a:t>Headline, medium, 16 pt</a:t>
            </a:r>
          </a:p>
        </p:txBody>
      </p:sp>
      <p:sp>
        <p:nvSpPr>
          <p:cNvPr id="17" name="Content Placeholder 16">
            <a:extLst>
              <a:ext uri="{FF2B5EF4-FFF2-40B4-BE49-F238E27FC236}">
                <a16:creationId xmlns:a16="http://schemas.microsoft.com/office/drawing/2014/main" id="{C28DE2D1-2100-062D-43B0-488839E57D01}"/>
              </a:ext>
            </a:extLst>
          </p:cNvPr>
          <p:cNvSpPr>
            <a:spLocks noGrp="1"/>
          </p:cNvSpPr>
          <p:nvPr>
            <p:ph sz="quarter" idx="13"/>
          </p:nvPr>
        </p:nvSpPr>
        <p:spPr/>
        <p:txBody>
          <a:bodyPr/>
          <a:lstStyle/>
          <a:p>
            <a:pPr lvl="0"/>
            <a:r>
              <a:rPr lang="en-GB" noProof="0" dirty="0"/>
              <a:t>First level, 16 pt</a:t>
            </a:r>
          </a:p>
          <a:p>
            <a:pPr lvl="1"/>
            <a:r>
              <a:rPr lang="en-GB" noProof="0" dirty="0"/>
              <a:t>Second level, Deep Blue, 16 pt</a:t>
            </a:r>
          </a:p>
          <a:p>
            <a:pPr lvl="2"/>
            <a:r>
              <a:rPr lang="en-GB" noProof="0" dirty="0"/>
              <a:t>Third level, 16 pt</a:t>
            </a:r>
          </a:p>
          <a:p>
            <a:pPr lvl="3"/>
            <a:r>
              <a:rPr lang="en-GB" noProof="0" dirty="0"/>
              <a:t>Fourth level, 12 pt</a:t>
            </a:r>
          </a:p>
          <a:p>
            <a:pPr lvl="4"/>
            <a:r>
              <a:rPr lang="en-GB" noProof="0" dirty="0"/>
              <a:t>Fifth level, 11pt</a:t>
            </a:r>
          </a:p>
          <a:p>
            <a:pPr lvl="5"/>
            <a:r>
              <a:rPr lang="en-GB" noProof="0" dirty="0"/>
              <a:t>Sixth level, Footnote text, 10 pt</a:t>
            </a:r>
          </a:p>
          <a:p>
            <a:pPr lvl="6"/>
            <a:r>
              <a:rPr lang="en-GB" noProof="0" dirty="0"/>
              <a:t>Seventh level, Footnote text, 8 pt</a:t>
            </a:r>
            <a:endParaRPr lang="en-GB" dirty="0"/>
          </a:p>
          <a:p>
            <a:endParaRPr lang="en-GB" dirty="0"/>
          </a:p>
        </p:txBody>
      </p:sp>
      <p:sp>
        <p:nvSpPr>
          <p:cNvPr id="2" name="Fußzeilenplatzhalter 1">
            <a:extLst>
              <a:ext uri="{FF2B5EF4-FFF2-40B4-BE49-F238E27FC236}">
                <a16:creationId xmlns:a16="http://schemas.microsoft.com/office/drawing/2014/main" id="{727B9BE4-ADE8-79BF-4771-D7D5772796C9}"/>
              </a:ext>
              <a:ext uri="{C183D7F6-B498-43B3-948B-1728B52AA6E4}">
                <adec:decorative xmlns:adec="http://schemas.microsoft.com/office/drawing/2017/decorative" val="1"/>
              </a:ext>
            </a:extLst>
          </p:cNvPr>
          <p:cNvSpPr>
            <a:spLocks noGrp="1"/>
          </p:cNvSpPr>
          <p:nvPr>
            <p:ph type="ftr" sz="quarter" idx="16"/>
          </p:nvPr>
        </p:nvSpPr>
        <p:spPr/>
        <p:txBody>
          <a:bodyPr/>
          <a:lstStyle/>
          <a:p>
            <a:pPr algn="l">
              <a:lnSpc>
                <a:spcPts val="1067"/>
              </a:lnSpc>
            </a:pPr>
            <a:r>
              <a:rPr lang="en-GB"/>
              <a:t>Date, Location, Speaker name, Name of Event</a:t>
            </a:r>
          </a:p>
        </p:txBody>
      </p:sp>
      <p:sp>
        <p:nvSpPr>
          <p:cNvPr id="5" name="Slide Number Placeholder 4">
            <a:extLst>
              <a:ext uri="{FF2B5EF4-FFF2-40B4-BE49-F238E27FC236}">
                <a16:creationId xmlns:a16="http://schemas.microsoft.com/office/drawing/2014/main" id="{B5DEF4C8-2A2C-E559-CC4A-58BC3E70CE0A}"/>
              </a:ext>
              <a:ext uri="{C183D7F6-B498-43B3-948B-1728B52AA6E4}">
                <adec:decorative xmlns:adec="http://schemas.microsoft.com/office/drawing/2017/decorative" val="1"/>
              </a:ext>
            </a:extLst>
          </p:cNvPr>
          <p:cNvSpPr>
            <a:spLocks noGrp="1"/>
          </p:cNvSpPr>
          <p:nvPr>
            <p:ph type="sldNum" sz="quarter" idx="15"/>
          </p:nvPr>
        </p:nvSpPr>
        <p:spPr>
          <a:xfrm>
            <a:off x="11281088" y="6416675"/>
            <a:ext cx="468000" cy="144000"/>
          </a:xfrm>
        </p:spPr>
        <p:txBody>
          <a:bodyPr/>
          <a:lstStyle/>
          <a:p>
            <a:fld id="{D71DA9FD-6EF8-4CC5-AF9B-B6159B5B937C}" type="slidenum">
              <a:rPr lang="en-GB" noProof="1" smtClean="0"/>
              <a:pPr/>
              <a:t>35</a:t>
            </a:fld>
            <a:endParaRPr lang="en-GB" noProof="1"/>
          </a:p>
        </p:txBody>
      </p:sp>
    </p:spTree>
    <p:extLst>
      <p:ext uri="{BB962C8B-B14F-4D97-AF65-F5344CB8AC3E}">
        <p14:creationId xmlns:p14="http://schemas.microsoft.com/office/powerpoint/2010/main" val="1709749161"/>
      </p:ext>
    </p:extLst>
  </p:cSld>
  <p:clrMapOvr>
    <a:masterClrMapping/>
  </p:clrMapOvr>
  <p:transition>
    <p:wipe dir="r"/>
  </p:transition>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DDCE016-4465-BF54-B859-00143DA5093D}"/>
              </a:ext>
            </a:extLst>
          </p:cNvPr>
          <p:cNvSpPr>
            <a:spLocks noGrp="1"/>
          </p:cNvSpPr>
          <p:nvPr>
            <p:ph type="title"/>
          </p:nvPr>
        </p:nvSpPr>
        <p:spPr>
          <a:xfrm>
            <a:off x="442912" y="442800"/>
            <a:ext cx="10332000" cy="468000"/>
          </a:xfrm>
        </p:spPr>
        <p:txBody>
          <a:bodyPr/>
          <a:lstStyle/>
          <a:p>
            <a:r>
              <a:rPr lang="en-GB" dirty="0"/>
              <a:t>Disclaimer title, bold, 19 to 24 pt</a:t>
            </a:r>
          </a:p>
        </p:txBody>
      </p:sp>
      <p:sp>
        <p:nvSpPr>
          <p:cNvPr id="9" name="Text Placeholder 8">
            <a:extLst>
              <a:ext uri="{FF2B5EF4-FFF2-40B4-BE49-F238E27FC236}">
                <a16:creationId xmlns:a16="http://schemas.microsoft.com/office/drawing/2014/main" id="{E198A462-8506-8852-C1CA-B9937B726F2F}"/>
              </a:ext>
            </a:extLst>
          </p:cNvPr>
          <p:cNvSpPr>
            <a:spLocks noGrp="1"/>
          </p:cNvSpPr>
          <p:nvPr>
            <p:ph type="body" sz="quarter" idx="10"/>
          </p:nvPr>
        </p:nvSpPr>
        <p:spPr/>
        <p:txBody>
          <a:bodyPr/>
          <a:lstStyle/>
          <a:p>
            <a:pPr lvl="0"/>
            <a:r>
              <a:rPr lang="en-GB" noProof="0" dirty="0"/>
              <a:t>First level, 16 pt</a:t>
            </a:r>
          </a:p>
          <a:p>
            <a:pPr lvl="1"/>
            <a:r>
              <a:rPr lang="en-GB" noProof="0" dirty="0"/>
              <a:t>Second level, 12 pt</a:t>
            </a:r>
          </a:p>
          <a:p>
            <a:pPr lvl="2"/>
            <a:r>
              <a:rPr lang="en-GB" noProof="0" dirty="0"/>
              <a:t>Third level, 10 pt</a:t>
            </a:r>
          </a:p>
          <a:p>
            <a:pPr lvl="3"/>
            <a:r>
              <a:rPr lang="en-GB" noProof="0" dirty="0"/>
              <a:t>Fourth level, 8 pt</a:t>
            </a:r>
            <a:endParaRPr lang="en-GB" dirty="0"/>
          </a:p>
        </p:txBody>
      </p:sp>
      <p:sp>
        <p:nvSpPr>
          <p:cNvPr id="2" name="Fußzeilenplatzhalter 1">
            <a:extLst>
              <a:ext uri="{FF2B5EF4-FFF2-40B4-BE49-F238E27FC236}">
                <a16:creationId xmlns:a16="http://schemas.microsoft.com/office/drawing/2014/main" id="{D3E90544-1AA3-8CDF-FB41-ED2589D20863}"/>
              </a:ext>
              <a:ext uri="{C183D7F6-B498-43B3-948B-1728B52AA6E4}">
                <adec:decorative xmlns:adec="http://schemas.microsoft.com/office/drawing/2017/decorative" val="1"/>
              </a:ext>
            </a:extLst>
          </p:cNvPr>
          <p:cNvSpPr>
            <a:spLocks noGrp="1"/>
          </p:cNvSpPr>
          <p:nvPr>
            <p:ph type="ftr" sz="quarter" idx="12"/>
          </p:nvPr>
        </p:nvSpPr>
        <p:spPr/>
        <p:txBody>
          <a:bodyPr/>
          <a:lstStyle/>
          <a:p>
            <a:pPr algn="l">
              <a:lnSpc>
                <a:spcPts val="1067"/>
              </a:lnSpc>
            </a:pPr>
            <a:r>
              <a:rPr lang="en-GB"/>
              <a:t>Date, Location, Speaker name, Name of Event</a:t>
            </a:r>
          </a:p>
        </p:txBody>
      </p:sp>
      <p:sp>
        <p:nvSpPr>
          <p:cNvPr id="3" name="Slide Number Placeholder 2">
            <a:extLst>
              <a:ext uri="{FF2B5EF4-FFF2-40B4-BE49-F238E27FC236}">
                <a16:creationId xmlns:a16="http://schemas.microsoft.com/office/drawing/2014/main" id="{41AEC448-D573-7D59-0223-B944A87F3E9E}"/>
              </a:ext>
              <a:ext uri="{C183D7F6-B498-43B3-948B-1728B52AA6E4}">
                <adec:decorative xmlns:adec="http://schemas.microsoft.com/office/drawing/2017/decorative" val="1"/>
              </a:ext>
            </a:extLst>
          </p:cNvPr>
          <p:cNvSpPr>
            <a:spLocks noGrp="1"/>
          </p:cNvSpPr>
          <p:nvPr>
            <p:ph type="sldNum" sz="quarter" idx="11"/>
          </p:nvPr>
        </p:nvSpPr>
        <p:spPr>
          <a:xfrm>
            <a:off x="11281088" y="6416675"/>
            <a:ext cx="468000" cy="144000"/>
          </a:xfrm>
        </p:spPr>
        <p:txBody>
          <a:bodyPr/>
          <a:lstStyle/>
          <a:p>
            <a:fld id="{D71DA9FD-6EF8-4CC5-AF9B-B6159B5B937C}" type="slidenum">
              <a:rPr lang="en-GB" noProof="1" smtClean="0"/>
              <a:pPr/>
              <a:t>36</a:t>
            </a:fld>
            <a:endParaRPr lang="en-GB" noProof="1"/>
          </a:p>
        </p:txBody>
      </p:sp>
    </p:spTree>
    <p:extLst>
      <p:ext uri="{BB962C8B-B14F-4D97-AF65-F5344CB8AC3E}">
        <p14:creationId xmlns:p14="http://schemas.microsoft.com/office/powerpoint/2010/main" val="3601591038"/>
      </p:ext>
    </p:extLst>
  </p:cSld>
  <p:clrMapOvr>
    <a:masterClrMapping/>
  </p:clrMapOvr>
  <p:transition>
    <p:wipe dir="r"/>
  </p:transition>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08AEF4D-37CF-8A5E-0A8F-ACA3FEAE3579}"/>
              </a:ext>
            </a:extLst>
          </p:cNvPr>
          <p:cNvSpPr>
            <a:spLocks noGrp="1"/>
          </p:cNvSpPr>
          <p:nvPr>
            <p:ph type="title"/>
          </p:nvPr>
        </p:nvSpPr>
        <p:spPr/>
        <p:txBody>
          <a:bodyPr/>
          <a:lstStyle/>
          <a:p>
            <a:r>
              <a:rPr lang="en-GB" b="0" dirty="0">
                <a:solidFill>
                  <a:srgbClr val="34A6DC"/>
                </a:solidFill>
                <a:latin typeface="+mn-lt"/>
                <a:ea typeface="+mn-ea"/>
                <a:cs typeface="+mn-cs"/>
              </a:rPr>
              <a:t>01. Topline, regular, 40 pt</a:t>
            </a:r>
            <a:br>
              <a:rPr lang="en-GB" dirty="0"/>
            </a:br>
            <a:r>
              <a:rPr lang="en-GB" dirty="0"/>
              <a:t>Chapter title, bold, 40 pt</a:t>
            </a:r>
          </a:p>
        </p:txBody>
      </p:sp>
    </p:spTree>
    <p:extLst>
      <p:ext uri="{BB962C8B-B14F-4D97-AF65-F5344CB8AC3E}">
        <p14:creationId xmlns:p14="http://schemas.microsoft.com/office/powerpoint/2010/main" val="33997175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83C4A1-3190-3F85-55ED-BBDF7EB2EA6E}"/>
              </a:ext>
            </a:extLst>
          </p:cNvPr>
          <p:cNvSpPr>
            <a:spLocks noGrp="1"/>
          </p:cNvSpPr>
          <p:nvPr>
            <p:ph type="title"/>
          </p:nvPr>
        </p:nvSpPr>
        <p:spPr/>
        <p:txBody>
          <a:bodyPr/>
          <a:lstStyle/>
          <a:p>
            <a:r>
              <a:rPr lang="en-GB" b="0" dirty="0">
                <a:solidFill>
                  <a:srgbClr val="34A6DC"/>
                </a:solidFill>
                <a:latin typeface="+mn-lt"/>
                <a:ea typeface="+mn-ea"/>
                <a:cs typeface="+mn-cs"/>
              </a:rPr>
              <a:t>01. Topline, regular, 40 pt</a:t>
            </a:r>
            <a:br>
              <a:rPr lang="en-GB" dirty="0"/>
            </a:br>
            <a:r>
              <a:rPr lang="en-GB" dirty="0"/>
              <a:t>Chapter title, bold, 40 pt </a:t>
            </a:r>
          </a:p>
        </p:txBody>
      </p:sp>
    </p:spTree>
    <p:extLst>
      <p:ext uri="{BB962C8B-B14F-4D97-AF65-F5344CB8AC3E}">
        <p14:creationId xmlns:p14="http://schemas.microsoft.com/office/powerpoint/2010/main" val="4966445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17E0036-89FA-09D8-0C5F-DD52838477BE}"/>
              </a:ext>
            </a:extLst>
          </p:cNvPr>
          <p:cNvSpPr>
            <a:spLocks noGrp="1"/>
          </p:cNvSpPr>
          <p:nvPr>
            <p:ph type="title"/>
          </p:nvPr>
        </p:nvSpPr>
        <p:spPr/>
        <p:txBody>
          <a:bodyPr/>
          <a:lstStyle/>
          <a:p>
            <a:r>
              <a:rPr lang="en-GB" b="0" dirty="0">
                <a:solidFill>
                  <a:srgbClr val="34A6DC"/>
                </a:solidFill>
                <a:latin typeface="+mn-lt"/>
                <a:ea typeface="+mn-ea"/>
                <a:cs typeface="+mn-cs"/>
              </a:rPr>
              <a:t>01. Topline, regular, 40 pt</a:t>
            </a:r>
            <a:br>
              <a:rPr lang="en-GB" dirty="0"/>
            </a:br>
            <a:r>
              <a:rPr lang="en-GB" dirty="0"/>
              <a:t>Chapter title, bold, 40 pt  </a:t>
            </a:r>
          </a:p>
        </p:txBody>
      </p:sp>
    </p:spTree>
    <p:extLst>
      <p:ext uri="{BB962C8B-B14F-4D97-AF65-F5344CB8AC3E}">
        <p14:creationId xmlns:p14="http://schemas.microsoft.com/office/powerpoint/2010/main" val="41121073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DC0E500-B621-3622-24CB-9EA05C519F7C}"/>
              </a:ext>
            </a:extLst>
          </p:cNvPr>
          <p:cNvSpPr>
            <a:spLocks noGrp="1"/>
          </p:cNvSpPr>
          <p:nvPr>
            <p:ph type="title"/>
          </p:nvPr>
        </p:nvSpPr>
        <p:spPr/>
        <p:txBody>
          <a:bodyPr/>
          <a:lstStyle/>
          <a:p>
            <a:r>
              <a:rPr lang="en-GB" b="0" dirty="0">
                <a:solidFill>
                  <a:srgbClr val="34A6DC"/>
                </a:solidFill>
                <a:latin typeface="+mn-lt"/>
                <a:ea typeface="+mn-ea"/>
                <a:cs typeface="+mn-cs"/>
              </a:rPr>
              <a:t>01. Topline, regular, 40 pt</a:t>
            </a:r>
            <a:br>
              <a:rPr lang="en-GB" dirty="0"/>
            </a:br>
            <a:r>
              <a:rPr lang="en-GB" dirty="0"/>
              <a:t>Chapter title, bold, 40 pt   </a:t>
            </a:r>
          </a:p>
        </p:txBody>
      </p:sp>
    </p:spTree>
    <p:extLst>
      <p:ext uri="{BB962C8B-B14F-4D97-AF65-F5344CB8AC3E}">
        <p14:creationId xmlns:p14="http://schemas.microsoft.com/office/powerpoint/2010/main" val="323210128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494D9C7-59EE-2DA9-BCFB-AE7F07842CC7}"/>
              </a:ext>
            </a:extLst>
          </p:cNvPr>
          <p:cNvSpPr>
            <a:spLocks noGrp="1"/>
          </p:cNvSpPr>
          <p:nvPr>
            <p:ph type="title"/>
          </p:nvPr>
        </p:nvSpPr>
        <p:spPr/>
        <p:txBody>
          <a:bodyPr/>
          <a:lstStyle/>
          <a:p>
            <a:r>
              <a:rPr lang="en-GB" b="0" dirty="0">
                <a:solidFill>
                  <a:srgbClr val="34A6DC"/>
                </a:solidFill>
                <a:latin typeface="+mn-lt"/>
                <a:ea typeface="+mn-ea"/>
                <a:cs typeface="+mn-cs"/>
              </a:rPr>
              <a:t>01. Topline, regular, 40 pt</a:t>
            </a:r>
            <a:br>
              <a:rPr lang="en-GB" dirty="0"/>
            </a:br>
            <a:r>
              <a:rPr lang="en-GB" dirty="0"/>
              <a:t>Chapter title, bold, 40 pt    </a:t>
            </a:r>
          </a:p>
        </p:txBody>
      </p:sp>
    </p:spTree>
    <p:extLst>
      <p:ext uri="{BB962C8B-B14F-4D97-AF65-F5344CB8AC3E}">
        <p14:creationId xmlns:p14="http://schemas.microsoft.com/office/powerpoint/2010/main" val="22346715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309546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520232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B263C15-5D99-53E1-7561-C3B2A6965778}"/>
              </a:ext>
            </a:extLst>
          </p:cNvPr>
          <p:cNvSpPr>
            <a:spLocks noGrp="1"/>
          </p:cNvSpPr>
          <p:nvPr>
            <p:ph type="title"/>
          </p:nvPr>
        </p:nvSpPr>
        <p:spPr>
          <a:xfrm>
            <a:off x="442912" y="442800"/>
            <a:ext cx="10332000" cy="468000"/>
          </a:xfrm>
        </p:spPr>
        <p:txBody>
          <a:bodyPr>
            <a:noAutofit/>
          </a:bodyPr>
          <a:lstStyle/>
          <a:p>
            <a:r>
              <a:rPr lang="en-GB" dirty="0"/>
              <a:t>Best Practice Sample</a:t>
            </a:r>
            <a:br>
              <a:rPr lang="en-GB" dirty="0"/>
            </a:br>
            <a:r>
              <a:rPr lang="en-GB" b="0" dirty="0"/>
              <a:t>with one content element</a:t>
            </a:r>
          </a:p>
        </p:txBody>
      </p:sp>
      <p:sp>
        <p:nvSpPr>
          <p:cNvPr id="6" name="Content Placeholder 5">
            <a:extLst>
              <a:ext uri="{FF2B5EF4-FFF2-40B4-BE49-F238E27FC236}">
                <a16:creationId xmlns:a16="http://schemas.microsoft.com/office/drawing/2014/main" id="{4EAF53AC-C17B-173F-EC43-BDA5ED478E60}"/>
              </a:ext>
            </a:extLst>
          </p:cNvPr>
          <p:cNvSpPr>
            <a:spLocks noGrp="1"/>
          </p:cNvSpPr>
          <p:nvPr>
            <p:ph sz="quarter" idx="10"/>
          </p:nvPr>
        </p:nvSpPr>
        <p:spPr>
          <a:xfrm>
            <a:off x="442800" y="1376775"/>
            <a:ext cx="11304000" cy="4824000"/>
          </a:xfrm>
        </p:spPr>
        <p:txBody>
          <a:bodyPr/>
          <a:lstStyle/>
          <a:p>
            <a:r>
              <a:rPr lang="en-GB" dirty="0"/>
              <a:t>Dummy text.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Aenean </a:t>
            </a:r>
            <a:r>
              <a:rPr lang="en-GB" dirty="0" err="1"/>
              <a:t>commodo</a:t>
            </a:r>
            <a:r>
              <a:rPr lang="en-GB" dirty="0"/>
              <a:t> ligula </a:t>
            </a:r>
            <a:r>
              <a:rPr lang="en-GB" dirty="0" err="1"/>
              <a:t>eget</a:t>
            </a:r>
            <a:r>
              <a:rPr lang="en-GB" dirty="0"/>
              <a:t> </a:t>
            </a:r>
            <a:r>
              <a:rPr lang="en-GB" dirty="0" err="1"/>
              <a:t>dolor</a:t>
            </a:r>
            <a:r>
              <a:rPr lang="en-GB" dirty="0"/>
              <a:t>. Aenean </a:t>
            </a:r>
            <a:r>
              <a:rPr lang="en-GB" dirty="0" err="1"/>
              <a:t>massa</a:t>
            </a:r>
            <a:r>
              <a:rPr lang="en-GB" dirty="0"/>
              <a:t>. Cum sociis </a:t>
            </a:r>
            <a:r>
              <a:rPr lang="en-GB" dirty="0" err="1"/>
              <a:t>natoque</a:t>
            </a:r>
            <a:r>
              <a:rPr lang="en-GB" dirty="0"/>
              <a:t> </a:t>
            </a:r>
            <a:r>
              <a:rPr lang="en-GB" dirty="0" err="1"/>
              <a:t>penatibus</a:t>
            </a:r>
            <a:r>
              <a:rPr lang="en-GB" dirty="0"/>
              <a:t> et </a:t>
            </a:r>
            <a:r>
              <a:rPr lang="en-GB" dirty="0" err="1"/>
              <a:t>magnis</a:t>
            </a:r>
            <a:r>
              <a:rPr lang="en-GB" dirty="0"/>
              <a:t> dis parturient </a:t>
            </a:r>
            <a:r>
              <a:rPr lang="en-GB" dirty="0" err="1"/>
              <a:t>montes</a:t>
            </a:r>
            <a:r>
              <a:rPr lang="en-GB" dirty="0"/>
              <a:t>, </a:t>
            </a:r>
            <a:r>
              <a:rPr lang="en-GB" dirty="0" err="1"/>
              <a:t>nascetur</a:t>
            </a:r>
            <a:r>
              <a:rPr lang="en-GB" dirty="0"/>
              <a:t> </a:t>
            </a:r>
            <a:r>
              <a:rPr lang="en-GB" dirty="0" err="1"/>
              <a:t>ridiculus</a:t>
            </a:r>
            <a:r>
              <a:rPr lang="en-GB" dirty="0"/>
              <a:t> mus. Donec </a:t>
            </a:r>
            <a:r>
              <a:rPr lang="en-GB" dirty="0" err="1"/>
              <a:t>quam</a:t>
            </a:r>
            <a:r>
              <a:rPr lang="en-GB" dirty="0"/>
              <a:t> </a:t>
            </a:r>
            <a:r>
              <a:rPr lang="en-GB" dirty="0" err="1"/>
              <a:t>felis</a:t>
            </a:r>
            <a:r>
              <a:rPr lang="en-GB" dirty="0"/>
              <a:t>, </a:t>
            </a:r>
            <a:r>
              <a:rPr lang="en-GB" dirty="0" err="1"/>
              <a:t>ultricies</a:t>
            </a:r>
            <a:r>
              <a:rPr lang="en-GB" dirty="0"/>
              <a:t> </a:t>
            </a:r>
            <a:r>
              <a:rPr lang="en-GB" dirty="0" err="1"/>
              <a:t>nec</a:t>
            </a:r>
            <a:r>
              <a:rPr lang="en-GB" dirty="0"/>
              <a:t>, </a:t>
            </a:r>
            <a:r>
              <a:rPr lang="en-GB" dirty="0" err="1"/>
              <a:t>pellentesque</a:t>
            </a:r>
            <a:r>
              <a:rPr lang="en-GB" dirty="0"/>
              <a:t> </a:t>
            </a:r>
            <a:r>
              <a:rPr lang="en-GB" dirty="0" err="1"/>
              <a:t>eu</a:t>
            </a:r>
            <a:r>
              <a:rPr lang="en-GB" dirty="0"/>
              <a:t>, </a:t>
            </a:r>
            <a:r>
              <a:rPr lang="en-GB" dirty="0" err="1"/>
              <a:t>pretium</a:t>
            </a:r>
            <a:r>
              <a:rPr lang="en-GB" dirty="0"/>
              <a:t> </a:t>
            </a:r>
            <a:r>
              <a:rPr lang="en-GB" dirty="0" err="1"/>
              <a:t>quis</a:t>
            </a:r>
            <a:r>
              <a:rPr lang="en-GB" dirty="0"/>
              <a:t>, sem. </a:t>
            </a:r>
            <a:r>
              <a:rPr lang="en-GB" dirty="0" err="1"/>
              <a:t>Nulla</a:t>
            </a:r>
            <a:r>
              <a:rPr lang="en-GB" dirty="0"/>
              <a:t> </a:t>
            </a:r>
            <a:r>
              <a:rPr lang="en-GB" dirty="0" err="1"/>
              <a:t>consequat</a:t>
            </a:r>
            <a:r>
              <a:rPr lang="en-GB" dirty="0"/>
              <a:t> </a:t>
            </a:r>
            <a:r>
              <a:rPr lang="en-GB" dirty="0" err="1"/>
              <a:t>massa</a:t>
            </a:r>
            <a:r>
              <a:rPr lang="en-GB" dirty="0"/>
              <a:t> </a:t>
            </a:r>
            <a:r>
              <a:rPr lang="en-GB" dirty="0" err="1"/>
              <a:t>quis</a:t>
            </a:r>
            <a:r>
              <a:rPr lang="en-GB" dirty="0"/>
              <a:t> </a:t>
            </a:r>
            <a:r>
              <a:rPr lang="en-GB" dirty="0" err="1"/>
              <a:t>enim</a:t>
            </a:r>
            <a:r>
              <a:rPr lang="en-GB" dirty="0"/>
              <a:t>. Donec </a:t>
            </a:r>
            <a:r>
              <a:rPr lang="en-GB" dirty="0" err="1"/>
              <a:t>pede</a:t>
            </a:r>
            <a:r>
              <a:rPr lang="en-GB" dirty="0"/>
              <a:t> </a:t>
            </a:r>
            <a:r>
              <a:rPr lang="en-GB" dirty="0" err="1"/>
              <a:t>justo</a:t>
            </a:r>
            <a:r>
              <a:rPr lang="en-GB" dirty="0"/>
              <a:t>, </a:t>
            </a:r>
            <a:r>
              <a:rPr lang="en-GB" dirty="0" err="1"/>
              <a:t>fringilla</a:t>
            </a:r>
            <a:r>
              <a:rPr lang="en-GB" dirty="0"/>
              <a:t> </a:t>
            </a:r>
            <a:r>
              <a:rPr lang="en-GB" dirty="0" err="1"/>
              <a:t>vel</a:t>
            </a:r>
            <a:r>
              <a:rPr lang="en-GB" dirty="0"/>
              <a:t>, </a:t>
            </a:r>
            <a:r>
              <a:rPr lang="en-GB" dirty="0" err="1"/>
              <a:t>aliquet</a:t>
            </a:r>
            <a:r>
              <a:rPr lang="en-GB" dirty="0"/>
              <a:t> </a:t>
            </a:r>
            <a:r>
              <a:rPr lang="en-GB" dirty="0" err="1"/>
              <a:t>nec</a:t>
            </a:r>
            <a:r>
              <a:rPr lang="en-GB" dirty="0"/>
              <a:t>, </a:t>
            </a:r>
            <a:r>
              <a:rPr lang="en-GB" dirty="0" err="1"/>
              <a:t>vulputate</a:t>
            </a:r>
            <a:r>
              <a:rPr lang="en-GB" dirty="0"/>
              <a:t> </a:t>
            </a:r>
            <a:r>
              <a:rPr lang="en-GB" dirty="0" err="1"/>
              <a:t>eget</a:t>
            </a:r>
            <a:r>
              <a:rPr lang="en-GB" dirty="0"/>
              <a:t>, </a:t>
            </a:r>
            <a:r>
              <a:rPr lang="en-GB" dirty="0" err="1"/>
              <a:t>arcu</a:t>
            </a:r>
            <a:r>
              <a:rPr lang="en-GB" dirty="0"/>
              <a:t>. In </a:t>
            </a:r>
            <a:r>
              <a:rPr lang="en-GB" dirty="0" err="1"/>
              <a:t>enim</a:t>
            </a:r>
            <a:r>
              <a:rPr lang="en-GB" dirty="0"/>
              <a:t> </a:t>
            </a:r>
            <a:r>
              <a:rPr lang="en-GB" dirty="0" err="1"/>
              <a:t>justo</a:t>
            </a:r>
            <a:r>
              <a:rPr lang="en-GB" dirty="0"/>
              <a:t>, </a:t>
            </a:r>
            <a:r>
              <a:rPr lang="en-GB" dirty="0" err="1"/>
              <a:t>rhoncus</a:t>
            </a:r>
            <a:r>
              <a:rPr lang="en-GB" dirty="0"/>
              <a:t> </a:t>
            </a:r>
            <a:r>
              <a:rPr lang="en-GB" dirty="0" err="1"/>
              <a:t>ut</a:t>
            </a:r>
            <a:r>
              <a:rPr lang="en-GB" dirty="0"/>
              <a:t>, </a:t>
            </a:r>
            <a:r>
              <a:rPr lang="en-GB" dirty="0" err="1"/>
              <a:t>imperdiet</a:t>
            </a:r>
            <a:r>
              <a:rPr lang="en-GB" dirty="0"/>
              <a:t> a, </a:t>
            </a:r>
            <a:r>
              <a:rPr lang="en-GB" dirty="0" err="1"/>
              <a:t>venenatis</a:t>
            </a:r>
            <a:r>
              <a:rPr lang="en-GB" dirty="0"/>
              <a:t> vitae, </a:t>
            </a:r>
            <a:r>
              <a:rPr lang="en-GB" dirty="0" err="1"/>
              <a:t>justo</a:t>
            </a:r>
            <a:r>
              <a:rPr lang="en-GB" dirty="0"/>
              <a:t>. </a:t>
            </a:r>
            <a:r>
              <a:rPr lang="en-GB" dirty="0" err="1"/>
              <a:t>Nullam</a:t>
            </a:r>
            <a:r>
              <a:rPr lang="en-GB" dirty="0"/>
              <a:t> dictum </a:t>
            </a:r>
            <a:r>
              <a:rPr lang="en-GB" dirty="0" err="1"/>
              <a:t>felis</a:t>
            </a:r>
            <a:r>
              <a:rPr lang="en-GB" dirty="0"/>
              <a:t> </a:t>
            </a:r>
            <a:r>
              <a:rPr lang="en-GB" dirty="0" err="1"/>
              <a:t>eu</a:t>
            </a:r>
            <a:r>
              <a:rPr lang="en-GB" dirty="0"/>
              <a:t> </a:t>
            </a:r>
            <a:r>
              <a:rPr lang="en-GB" dirty="0" err="1"/>
              <a:t>pede</a:t>
            </a:r>
            <a:r>
              <a:rPr lang="en-GB" dirty="0"/>
              <a:t> </a:t>
            </a:r>
            <a:r>
              <a:rPr lang="en-GB" dirty="0" err="1"/>
              <a:t>mollis</a:t>
            </a:r>
            <a:r>
              <a:rPr lang="en-GB" dirty="0"/>
              <a:t> </a:t>
            </a:r>
            <a:r>
              <a:rPr lang="en-GB" dirty="0" err="1"/>
              <a:t>pretium</a:t>
            </a:r>
            <a:r>
              <a:rPr lang="en-GB" dirty="0"/>
              <a:t>. Integer </a:t>
            </a:r>
            <a:r>
              <a:rPr lang="en-GB" dirty="0" err="1"/>
              <a:t>tincidunt</a:t>
            </a:r>
            <a:r>
              <a:rPr lang="en-GB" dirty="0"/>
              <a:t>. Cras </a:t>
            </a:r>
            <a:r>
              <a:rPr lang="en-GB" dirty="0" err="1"/>
              <a:t>dapibus</a:t>
            </a:r>
            <a:r>
              <a:rPr lang="en-GB" dirty="0"/>
              <a:t>. </a:t>
            </a:r>
          </a:p>
          <a:p>
            <a:endParaRPr lang="en-GB" dirty="0"/>
          </a:p>
          <a:p>
            <a:pPr lvl="1"/>
            <a:r>
              <a:rPr lang="en-GB" dirty="0" err="1"/>
              <a:t>Tasellus</a:t>
            </a:r>
            <a:r>
              <a:rPr lang="en-GB" dirty="0"/>
              <a:t> </a:t>
            </a:r>
            <a:r>
              <a:rPr lang="en-GB" dirty="0" err="1"/>
              <a:t>viverra</a:t>
            </a:r>
            <a:r>
              <a:rPr lang="en-GB" dirty="0"/>
              <a:t> </a:t>
            </a:r>
            <a:r>
              <a:rPr lang="en-GB" dirty="0" err="1"/>
              <a:t>nulla</a:t>
            </a:r>
            <a:r>
              <a:rPr lang="en-GB" dirty="0"/>
              <a:t> </a:t>
            </a:r>
            <a:r>
              <a:rPr lang="en-GB" dirty="0" err="1"/>
              <a:t>ut</a:t>
            </a:r>
            <a:r>
              <a:rPr lang="en-GB" dirty="0"/>
              <a:t> </a:t>
            </a:r>
            <a:r>
              <a:rPr lang="en-GB" dirty="0" err="1"/>
              <a:t>metus</a:t>
            </a:r>
            <a:r>
              <a:rPr lang="en-GB" dirty="0"/>
              <a:t> </a:t>
            </a:r>
            <a:r>
              <a:rPr lang="en-GB" dirty="0" err="1"/>
              <a:t>varius</a:t>
            </a:r>
            <a:r>
              <a:rPr lang="en-GB" dirty="0"/>
              <a:t> </a:t>
            </a:r>
            <a:r>
              <a:rPr lang="en-GB" dirty="0" err="1"/>
              <a:t>laoreet</a:t>
            </a:r>
            <a:r>
              <a:rPr lang="en-GB" dirty="0"/>
              <a:t>. </a:t>
            </a:r>
            <a:r>
              <a:rPr lang="en-GB" dirty="0" err="1"/>
              <a:t>Quisque</a:t>
            </a:r>
            <a:r>
              <a:rPr lang="en-GB" dirty="0"/>
              <a:t> </a:t>
            </a:r>
            <a:r>
              <a:rPr lang="en-GB" dirty="0" err="1"/>
              <a:t>rutrum</a:t>
            </a:r>
            <a:r>
              <a:rPr lang="en-GB" dirty="0"/>
              <a:t>. Aenean </a:t>
            </a:r>
            <a:r>
              <a:rPr lang="en-GB" dirty="0" err="1"/>
              <a:t>imperdiet</a:t>
            </a:r>
            <a:r>
              <a:rPr lang="en-GB" dirty="0"/>
              <a:t>. </a:t>
            </a:r>
            <a:r>
              <a:rPr lang="en-GB" dirty="0" err="1"/>
              <a:t>Etiam</a:t>
            </a:r>
            <a:r>
              <a:rPr lang="en-GB" dirty="0"/>
              <a:t> </a:t>
            </a:r>
            <a:r>
              <a:rPr lang="en-GB" dirty="0" err="1"/>
              <a:t>ultricies</a:t>
            </a:r>
            <a:r>
              <a:rPr lang="en-GB" dirty="0"/>
              <a:t> nisi </a:t>
            </a:r>
            <a:r>
              <a:rPr lang="en-GB" dirty="0" err="1"/>
              <a:t>vel</a:t>
            </a:r>
            <a:r>
              <a:rPr lang="en-GB" dirty="0"/>
              <a:t> </a:t>
            </a:r>
            <a:r>
              <a:rPr lang="en-GB" dirty="0" err="1"/>
              <a:t>augue</a:t>
            </a:r>
            <a:r>
              <a:rPr lang="en-GB" dirty="0"/>
              <a:t>. </a:t>
            </a:r>
            <a:r>
              <a:rPr lang="en-GB" dirty="0" err="1"/>
              <a:t>Curabitur</a:t>
            </a:r>
            <a:r>
              <a:rPr lang="en-GB" dirty="0"/>
              <a:t> </a:t>
            </a:r>
            <a:r>
              <a:rPr lang="en-GB" dirty="0" err="1"/>
              <a:t>ullamcorper</a:t>
            </a:r>
            <a:r>
              <a:rPr lang="en-GB" dirty="0"/>
              <a:t> </a:t>
            </a:r>
            <a:r>
              <a:rPr lang="en-GB" dirty="0" err="1"/>
              <a:t>ultricies</a:t>
            </a:r>
            <a:r>
              <a:rPr lang="en-GB" dirty="0"/>
              <a:t> nisi. Nam </a:t>
            </a:r>
            <a:r>
              <a:rPr lang="en-GB" dirty="0" err="1"/>
              <a:t>eget</a:t>
            </a:r>
            <a:r>
              <a:rPr lang="en-GB" dirty="0"/>
              <a:t> dui. </a:t>
            </a:r>
          </a:p>
          <a:p>
            <a:endParaRPr lang="en-GB" dirty="0"/>
          </a:p>
          <a:p>
            <a:pPr lvl="6"/>
            <a:endParaRPr lang="en-GB" dirty="0"/>
          </a:p>
          <a:p>
            <a:pPr lvl="6"/>
            <a:endParaRPr lang="en-GB" dirty="0"/>
          </a:p>
          <a:p>
            <a:pPr lvl="6"/>
            <a:endParaRPr lang="en-GB" dirty="0"/>
          </a:p>
          <a:p>
            <a:pPr lvl="6"/>
            <a:endParaRPr lang="en-GB" dirty="0"/>
          </a:p>
          <a:p>
            <a:pPr lvl="6"/>
            <a:endParaRPr lang="en-GB" dirty="0"/>
          </a:p>
          <a:p>
            <a:pPr lvl="6"/>
            <a:endParaRPr lang="en-GB" dirty="0"/>
          </a:p>
          <a:p>
            <a:pPr lvl="6"/>
            <a:endParaRPr lang="en-GB" dirty="0"/>
          </a:p>
          <a:p>
            <a:pPr lvl="6"/>
            <a:endParaRPr lang="en-GB" dirty="0"/>
          </a:p>
          <a:p>
            <a:pPr lvl="6"/>
            <a:endParaRPr lang="en-GB" dirty="0"/>
          </a:p>
          <a:p>
            <a:pPr lvl="6"/>
            <a:endParaRPr lang="en-GB" dirty="0"/>
          </a:p>
          <a:p>
            <a:pPr lvl="6"/>
            <a:endParaRPr lang="en-GB" dirty="0"/>
          </a:p>
          <a:p>
            <a:pPr lvl="6"/>
            <a:endParaRPr lang="en-GB" dirty="0"/>
          </a:p>
          <a:p>
            <a:pPr lvl="6"/>
            <a:endParaRPr lang="en-GB" dirty="0"/>
          </a:p>
          <a:p>
            <a:pPr lvl="6"/>
            <a:endParaRPr lang="en-GB" dirty="0"/>
          </a:p>
          <a:p>
            <a:pPr lvl="6"/>
            <a:endParaRPr lang="en-GB" dirty="0"/>
          </a:p>
          <a:p>
            <a:pPr lvl="6"/>
            <a:endParaRPr lang="en-GB" dirty="0"/>
          </a:p>
          <a:p>
            <a:pPr lvl="6"/>
            <a:r>
              <a:rPr lang="en-GB" dirty="0"/>
              <a:t>Footnote text in 8 pt. </a:t>
            </a:r>
            <a:r>
              <a:rPr lang="en-GB" dirty="0" err="1"/>
              <a:t>Nulla</a:t>
            </a:r>
            <a:r>
              <a:rPr lang="en-GB" dirty="0"/>
              <a:t> </a:t>
            </a:r>
            <a:r>
              <a:rPr lang="en-GB" dirty="0" err="1"/>
              <a:t>consequat</a:t>
            </a:r>
            <a:r>
              <a:rPr lang="en-GB" dirty="0"/>
              <a:t> </a:t>
            </a:r>
            <a:r>
              <a:rPr lang="en-GB" dirty="0" err="1"/>
              <a:t>massa</a:t>
            </a:r>
            <a:r>
              <a:rPr lang="en-GB" dirty="0"/>
              <a:t> </a:t>
            </a:r>
            <a:r>
              <a:rPr lang="en-GB" dirty="0" err="1"/>
              <a:t>quis</a:t>
            </a:r>
            <a:r>
              <a:rPr lang="en-GB" dirty="0"/>
              <a:t> </a:t>
            </a:r>
            <a:r>
              <a:rPr lang="en-GB" dirty="0" err="1"/>
              <a:t>enim</a:t>
            </a:r>
            <a:r>
              <a:rPr lang="en-GB" dirty="0"/>
              <a:t>. Donec </a:t>
            </a:r>
            <a:r>
              <a:rPr lang="en-GB" dirty="0" err="1"/>
              <a:t>pede</a:t>
            </a:r>
            <a:r>
              <a:rPr lang="en-GB" dirty="0"/>
              <a:t> </a:t>
            </a:r>
            <a:r>
              <a:rPr lang="en-GB" dirty="0" err="1"/>
              <a:t>justo</a:t>
            </a:r>
            <a:r>
              <a:rPr lang="en-GB" dirty="0"/>
              <a:t>, </a:t>
            </a:r>
            <a:r>
              <a:rPr lang="en-GB" dirty="0" err="1"/>
              <a:t>fringilla</a:t>
            </a:r>
            <a:r>
              <a:rPr lang="en-GB" dirty="0"/>
              <a:t> </a:t>
            </a:r>
            <a:r>
              <a:rPr lang="en-GB" dirty="0" err="1"/>
              <a:t>vel</a:t>
            </a:r>
            <a:r>
              <a:rPr lang="en-GB" dirty="0"/>
              <a:t>, </a:t>
            </a:r>
            <a:r>
              <a:rPr lang="en-GB" dirty="0" err="1"/>
              <a:t>aliquet</a:t>
            </a:r>
            <a:r>
              <a:rPr lang="en-GB" dirty="0"/>
              <a:t> </a:t>
            </a:r>
            <a:r>
              <a:rPr lang="en-GB" dirty="0" err="1"/>
              <a:t>nec</a:t>
            </a:r>
            <a:r>
              <a:rPr lang="en-GB" dirty="0"/>
              <a:t>, </a:t>
            </a:r>
            <a:r>
              <a:rPr lang="en-GB" dirty="0" err="1"/>
              <a:t>vulputate</a:t>
            </a:r>
            <a:r>
              <a:rPr lang="en-GB" dirty="0"/>
              <a:t> </a:t>
            </a:r>
            <a:r>
              <a:rPr lang="en-GB" dirty="0" err="1"/>
              <a:t>eget</a:t>
            </a:r>
            <a:r>
              <a:rPr lang="en-GB" dirty="0"/>
              <a:t>, </a:t>
            </a:r>
            <a:r>
              <a:rPr lang="en-GB" dirty="0" err="1"/>
              <a:t>arcu</a:t>
            </a:r>
            <a:r>
              <a:rPr lang="en-GB" dirty="0"/>
              <a:t>. In </a:t>
            </a:r>
            <a:r>
              <a:rPr lang="en-GB" dirty="0" err="1"/>
              <a:t>enim</a:t>
            </a:r>
            <a:r>
              <a:rPr lang="en-GB" dirty="0"/>
              <a:t> </a:t>
            </a:r>
            <a:r>
              <a:rPr lang="en-GB" dirty="0" err="1"/>
              <a:t>justo</a:t>
            </a:r>
            <a:r>
              <a:rPr lang="en-GB" dirty="0"/>
              <a:t>, </a:t>
            </a:r>
            <a:r>
              <a:rPr lang="en-GB" dirty="0" err="1"/>
              <a:t>rhoncus</a:t>
            </a:r>
            <a:r>
              <a:rPr lang="en-GB" dirty="0"/>
              <a:t> </a:t>
            </a:r>
            <a:r>
              <a:rPr lang="en-GB" dirty="0" err="1"/>
              <a:t>ut</a:t>
            </a:r>
            <a:r>
              <a:rPr lang="en-GB" dirty="0"/>
              <a:t>, </a:t>
            </a:r>
            <a:r>
              <a:rPr lang="en-GB" dirty="0" err="1"/>
              <a:t>imperdiet</a:t>
            </a:r>
            <a:r>
              <a:rPr lang="en-GB" dirty="0"/>
              <a:t> a, </a:t>
            </a:r>
            <a:r>
              <a:rPr lang="en-GB" dirty="0" err="1"/>
              <a:t>venenatis</a:t>
            </a:r>
            <a:r>
              <a:rPr lang="en-GB" dirty="0"/>
              <a:t> vitae, </a:t>
            </a:r>
            <a:r>
              <a:rPr lang="en-GB" dirty="0" err="1"/>
              <a:t>justo</a:t>
            </a:r>
            <a:r>
              <a:rPr lang="en-GB" dirty="0"/>
              <a:t>. </a:t>
            </a:r>
            <a:r>
              <a:rPr lang="en-GB" dirty="0" err="1"/>
              <a:t>Nullam</a:t>
            </a:r>
            <a:r>
              <a:rPr lang="en-GB" dirty="0"/>
              <a:t> dictum </a:t>
            </a:r>
            <a:r>
              <a:rPr lang="en-GB" dirty="0" err="1"/>
              <a:t>felis</a:t>
            </a:r>
            <a:r>
              <a:rPr lang="en-GB" dirty="0"/>
              <a:t> </a:t>
            </a:r>
            <a:r>
              <a:rPr lang="en-GB" dirty="0" err="1"/>
              <a:t>eu</a:t>
            </a:r>
            <a:r>
              <a:rPr lang="en-GB" dirty="0"/>
              <a:t> </a:t>
            </a:r>
            <a:r>
              <a:rPr lang="en-GB" dirty="0" err="1"/>
              <a:t>pede</a:t>
            </a:r>
            <a:r>
              <a:rPr lang="en-GB" dirty="0"/>
              <a:t> </a:t>
            </a:r>
            <a:r>
              <a:rPr lang="en-GB" dirty="0" err="1"/>
              <a:t>mollis</a:t>
            </a:r>
            <a:r>
              <a:rPr lang="en-GB" dirty="0"/>
              <a:t> </a:t>
            </a:r>
            <a:r>
              <a:rPr lang="en-GB" dirty="0" err="1"/>
              <a:t>pretium</a:t>
            </a:r>
            <a:r>
              <a:rPr lang="en-GB" dirty="0"/>
              <a:t>. Integer </a:t>
            </a:r>
            <a:r>
              <a:rPr lang="en-GB" dirty="0" err="1"/>
              <a:t>tincidunt</a:t>
            </a:r>
            <a:r>
              <a:rPr lang="en-GB" dirty="0"/>
              <a:t>. Cras </a:t>
            </a:r>
            <a:r>
              <a:rPr lang="en-GB" dirty="0" err="1"/>
              <a:t>dapibus</a:t>
            </a:r>
            <a:r>
              <a:rPr lang="en-GB" dirty="0"/>
              <a:t>.</a:t>
            </a:r>
          </a:p>
        </p:txBody>
      </p:sp>
      <p:sp>
        <p:nvSpPr>
          <p:cNvPr id="2" name="Fußzeilenplatzhalter 1">
            <a:extLst>
              <a:ext uri="{FF2B5EF4-FFF2-40B4-BE49-F238E27FC236}">
                <a16:creationId xmlns:a16="http://schemas.microsoft.com/office/drawing/2014/main" id="{B949A4B5-7B75-DCD6-989E-547281FD056F}"/>
              </a:ext>
              <a:ext uri="{C183D7F6-B498-43B3-948B-1728B52AA6E4}">
                <adec:decorative xmlns:adec="http://schemas.microsoft.com/office/drawing/2017/decorative" val="1"/>
              </a:ext>
            </a:extLst>
          </p:cNvPr>
          <p:cNvSpPr>
            <a:spLocks noGrp="1"/>
          </p:cNvSpPr>
          <p:nvPr>
            <p:ph type="ftr" sz="quarter" idx="12"/>
          </p:nvPr>
        </p:nvSpPr>
        <p:spPr/>
        <p:txBody>
          <a:bodyPr/>
          <a:lstStyle/>
          <a:p>
            <a:pPr algn="l">
              <a:lnSpc>
                <a:spcPts val="1067"/>
              </a:lnSpc>
            </a:pPr>
            <a:r>
              <a:rPr lang="en-GB"/>
              <a:t>Date, Location, Speaker name, Name of Event</a:t>
            </a:r>
          </a:p>
        </p:txBody>
      </p:sp>
      <p:sp>
        <p:nvSpPr>
          <p:cNvPr id="4" name="Slide Number Placeholder 3">
            <a:extLst>
              <a:ext uri="{FF2B5EF4-FFF2-40B4-BE49-F238E27FC236}">
                <a16:creationId xmlns:a16="http://schemas.microsoft.com/office/drawing/2014/main" id="{AEB5AE93-64EA-52F4-BB1E-F9BFEEE005FD}"/>
              </a:ext>
              <a:ext uri="{C183D7F6-B498-43B3-948B-1728B52AA6E4}">
                <adec:decorative xmlns:adec="http://schemas.microsoft.com/office/drawing/2017/decorative" val="1"/>
              </a:ext>
            </a:extLst>
          </p:cNvPr>
          <p:cNvSpPr>
            <a:spLocks noGrp="1"/>
          </p:cNvSpPr>
          <p:nvPr>
            <p:ph type="sldNum" sz="quarter" idx="11"/>
          </p:nvPr>
        </p:nvSpPr>
        <p:spPr>
          <a:xfrm>
            <a:off x="11281088" y="6416675"/>
            <a:ext cx="468000" cy="144000"/>
          </a:xfrm>
        </p:spPr>
        <p:txBody>
          <a:bodyPr/>
          <a:lstStyle/>
          <a:p>
            <a:fld id="{D71DA9FD-6EF8-4CC5-AF9B-B6159B5B937C}" type="slidenum">
              <a:rPr lang="en-GB" noProof="1" smtClean="0"/>
              <a:pPr/>
              <a:t>44</a:t>
            </a:fld>
            <a:endParaRPr lang="en-GB" noProof="1"/>
          </a:p>
        </p:txBody>
      </p:sp>
    </p:spTree>
    <p:extLst>
      <p:ext uri="{BB962C8B-B14F-4D97-AF65-F5344CB8AC3E}">
        <p14:creationId xmlns:p14="http://schemas.microsoft.com/office/powerpoint/2010/main" val="1182061328"/>
      </p:ext>
    </p:extLst>
  </p:cSld>
  <p:clrMapOvr>
    <a:masterClrMapping/>
  </p:clrMapOvr>
  <p:transition>
    <p:wipe dir="r"/>
  </p:transition>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 name="Titel 13">
            <a:extLst>
              <a:ext uri="{FF2B5EF4-FFF2-40B4-BE49-F238E27FC236}">
                <a16:creationId xmlns:a16="http://schemas.microsoft.com/office/drawing/2014/main" id="{31142F0F-1085-7662-C44D-0E314F6440B1}"/>
              </a:ext>
            </a:extLst>
          </p:cNvPr>
          <p:cNvSpPr>
            <a:spLocks noGrp="1"/>
          </p:cNvSpPr>
          <p:nvPr>
            <p:ph type="title"/>
          </p:nvPr>
        </p:nvSpPr>
        <p:spPr>
          <a:xfrm>
            <a:off x="442912" y="442800"/>
            <a:ext cx="10332000" cy="468000"/>
          </a:xfrm>
        </p:spPr>
        <p:txBody>
          <a:bodyPr/>
          <a:lstStyle/>
          <a:p>
            <a:r>
              <a:rPr lang="en-GB" dirty="0"/>
              <a:t>Best Practice Sample</a:t>
            </a:r>
            <a:br>
              <a:rPr lang="en-GB" dirty="0"/>
            </a:br>
            <a:r>
              <a:rPr lang="en-GB" b="0" dirty="0"/>
              <a:t>with two content columns</a:t>
            </a:r>
          </a:p>
        </p:txBody>
      </p:sp>
      <p:sp>
        <p:nvSpPr>
          <p:cNvPr id="15" name="Inhaltsplatzhalter 14">
            <a:extLst>
              <a:ext uri="{FF2B5EF4-FFF2-40B4-BE49-F238E27FC236}">
                <a16:creationId xmlns:a16="http://schemas.microsoft.com/office/drawing/2014/main" id="{A5A2DF64-46F2-0980-634D-22FABAA7EA57}"/>
              </a:ext>
            </a:extLst>
          </p:cNvPr>
          <p:cNvSpPr>
            <a:spLocks noGrp="1"/>
          </p:cNvSpPr>
          <p:nvPr>
            <p:ph sz="quarter" idx="10"/>
          </p:nvPr>
        </p:nvSpPr>
        <p:spPr>
          <a:xfrm>
            <a:off x="442800" y="1375200"/>
            <a:ext cx="5544000" cy="4824000"/>
          </a:xfrm>
        </p:spPr>
        <p:txBody>
          <a:bodyPr/>
          <a:lstStyle/>
          <a:p>
            <a:r>
              <a:rPr lang="en-GB" dirty="0"/>
              <a:t>Dummy text.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Aenean </a:t>
            </a:r>
            <a:r>
              <a:rPr lang="en-GB" dirty="0" err="1"/>
              <a:t>commodo</a:t>
            </a:r>
            <a:r>
              <a:rPr lang="en-GB" dirty="0"/>
              <a:t> ligula </a:t>
            </a:r>
            <a:r>
              <a:rPr lang="en-GB" dirty="0" err="1"/>
              <a:t>eget</a:t>
            </a:r>
            <a:r>
              <a:rPr lang="en-GB" dirty="0"/>
              <a:t> </a:t>
            </a:r>
            <a:r>
              <a:rPr lang="en-GB" dirty="0" err="1"/>
              <a:t>dolor</a:t>
            </a:r>
            <a:r>
              <a:rPr lang="en-GB" dirty="0"/>
              <a:t>. Aenean </a:t>
            </a:r>
            <a:r>
              <a:rPr lang="en-GB" dirty="0" err="1"/>
              <a:t>massa</a:t>
            </a:r>
            <a:r>
              <a:rPr lang="en-GB" dirty="0"/>
              <a:t>. Cum sociis </a:t>
            </a:r>
            <a:r>
              <a:rPr lang="en-GB" dirty="0" err="1"/>
              <a:t>natoque</a:t>
            </a:r>
            <a:r>
              <a:rPr lang="en-GB" dirty="0"/>
              <a:t> </a:t>
            </a:r>
            <a:r>
              <a:rPr lang="en-GB" dirty="0" err="1"/>
              <a:t>penatibus</a:t>
            </a:r>
            <a:r>
              <a:rPr lang="en-GB" dirty="0"/>
              <a:t> et </a:t>
            </a:r>
            <a:r>
              <a:rPr lang="en-GB" dirty="0" err="1"/>
              <a:t>magnis</a:t>
            </a:r>
            <a:r>
              <a:rPr lang="en-GB" dirty="0"/>
              <a:t> dis parturient </a:t>
            </a:r>
            <a:r>
              <a:rPr lang="en-GB" dirty="0" err="1"/>
              <a:t>montes</a:t>
            </a:r>
            <a:r>
              <a:rPr lang="en-GB" dirty="0"/>
              <a:t>, </a:t>
            </a:r>
            <a:r>
              <a:rPr lang="en-GB" dirty="0" err="1"/>
              <a:t>nascetur</a:t>
            </a:r>
            <a:r>
              <a:rPr lang="en-GB" dirty="0"/>
              <a:t> </a:t>
            </a:r>
            <a:r>
              <a:rPr lang="en-GB" dirty="0" err="1"/>
              <a:t>ridiculus</a:t>
            </a:r>
            <a:r>
              <a:rPr lang="en-GB" dirty="0"/>
              <a:t> mus. Donec </a:t>
            </a:r>
            <a:r>
              <a:rPr lang="en-GB" dirty="0" err="1"/>
              <a:t>quam</a:t>
            </a:r>
            <a:r>
              <a:rPr lang="en-GB" dirty="0"/>
              <a:t> </a:t>
            </a:r>
            <a:r>
              <a:rPr lang="en-GB" dirty="0" err="1"/>
              <a:t>felis</a:t>
            </a:r>
            <a:r>
              <a:rPr lang="en-GB" dirty="0"/>
              <a:t>, </a:t>
            </a:r>
            <a:r>
              <a:rPr lang="en-GB" dirty="0" err="1"/>
              <a:t>ultricies</a:t>
            </a:r>
            <a:r>
              <a:rPr lang="en-GB" dirty="0"/>
              <a:t> </a:t>
            </a:r>
            <a:r>
              <a:rPr lang="en-GB" dirty="0" err="1"/>
              <a:t>nec</a:t>
            </a:r>
            <a:r>
              <a:rPr lang="en-GB" dirty="0"/>
              <a:t>, </a:t>
            </a:r>
            <a:r>
              <a:rPr lang="en-GB" dirty="0" err="1"/>
              <a:t>pellentesque</a:t>
            </a:r>
            <a:r>
              <a:rPr lang="en-GB" dirty="0"/>
              <a:t> </a:t>
            </a:r>
            <a:r>
              <a:rPr lang="en-GB" dirty="0" err="1"/>
              <a:t>eu</a:t>
            </a:r>
            <a:r>
              <a:rPr lang="en-GB" dirty="0"/>
              <a:t>, </a:t>
            </a:r>
            <a:r>
              <a:rPr lang="en-GB" dirty="0" err="1"/>
              <a:t>pretium</a:t>
            </a:r>
            <a:r>
              <a:rPr lang="en-GB" dirty="0"/>
              <a:t> </a:t>
            </a:r>
            <a:r>
              <a:rPr lang="en-GB" dirty="0" err="1"/>
              <a:t>quis</a:t>
            </a:r>
            <a:r>
              <a:rPr lang="en-GB" dirty="0"/>
              <a:t>, sem. </a:t>
            </a:r>
          </a:p>
          <a:p>
            <a:endParaRPr lang="en-GB" dirty="0"/>
          </a:p>
          <a:p>
            <a:r>
              <a:rPr lang="en-GB" dirty="0" err="1"/>
              <a:t>Nulla</a:t>
            </a:r>
            <a:r>
              <a:rPr lang="en-GB" dirty="0"/>
              <a:t> </a:t>
            </a:r>
            <a:r>
              <a:rPr lang="en-GB" dirty="0" err="1"/>
              <a:t>consequat</a:t>
            </a:r>
            <a:r>
              <a:rPr lang="en-GB" dirty="0"/>
              <a:t> </a:t>
            </a:r>
            <a:r>
              <a:rPr lang="en-GB" dirty="0" err="1"/>
              <a:t>massa</a:t>
            </a:r>
            <a:r>
              <a:rPr lang="en-GB" dirty="0"/>
              <a:t> </a:t>
            </a:r>
            <a:r>
              <a:rPr lang="en-GB" dirty="0" err="1"/>
              <a:t>quis</a:t>
            </a:r>
            <a:r>
              <a:rPr lang="en-GB" dirty="0"/>
              <a:t> </a:t>
            </a:r>
            <a:r>
              <a:rPr lang="en-GB" dirty="0" err="1"/>
              <a:t>enim</a:t>
            </a:r>
            <a:r>
              <a:rPr lang="en-GB" dirty="0"/>
              <a:t>. Donec </a:t>
            </a:r>
            <a:r>
              <a:rPr lang="en-GB" dirty="0" err="1"/>
              <a:t>pede</a:t>
            </a:r>
            <a:r>
              <a:rPr lang="en-GB" dirty="0"/>
              <a:t> </a:t>
            </a:r>
            <a:r>
              <a:rPr lang="en-GB" dirty="0" err="1"/>
              <a:t>justo</a:t>
            </a:r>
            <a:r>
              <a:rPr lang="en-GB" dirty="0"/>
              <a:t>, </a:t>
            </a:r>
            <a:r>
              <a:rPr lang="en-GB" dirty="0" err="1"/>
              <a:t>fringilla</a:t>
            </a:r>
            <a:r>
              <a:rPr lang="en-GB" dirty="0"/>
              <a:t> </a:t>
            </a:r>
            <a:r>
              <a:rPr lang="en-GB" dirty="0" err="1"/>
              <a:t>vel</a:t>
            </a:r>
            <a:r>
              <a:rPr lang="en-GB" dirty="0"/>
              <a:t>, </a:t>
            </a:r>
            <a:r>
              <a:rPr lang="en-GB" dirty="0" err="1"/>
              <a:t>aliquet</a:t>
            </a:r>
            <a:r>
              <a:rPr lang="en-GB" dirty="0"/>
              <a:t> </a:t>
            </a:r>
            <a:r>
              <a:rPr lang="en-GB" dirty="0" err="1"/>
              <a:t>nec</a:t>
            </a:r>
            <a:r>
              <a:rPr lang="en-GB" dirty="0"/>
              <a:t>, </a:t>
            </a:r>
            <a:r>
              <a:rPr lang="en-GB" dirty="0" err="1"/>
              <a:t>vulputate</a:t>
            </a:r>
            <a:r>
              <a:rPr lang="en-GB" dirty="0"/>
              <a:t> </a:t>
            </a:r>
            <a:r>
              <a:rPr lang="en-GB" dirty="0" err="1"/>
              <a:t>eget</a:t>
            </a:r>
            <a:r>
              <a:rPr lang="en-GB" dirty="0"/>
              <a:t>, </a:t>
            </a:r>
            <a:r>
              <a:rPr lang="en-GB" dirty="0" err="1"/>
              <a:t>arcu</a:t>
            </a:r>
            <a:r>
              <a:rPr lang="en-GB" dirty="0"/>
              <a:t>. In </a:t>
            </a:r>
            <a:r>
              <a:rPr lang="en-GB" dirty="0" err="1"/>
              <a:t>enim</a:t>
            </a:r>
            <a:r>
              <a:rPr lang="en-GB" dirty="0"/>
              <a:t> </a:t>
            </a:r>
            <a:r>
              <a:rPr lang="en-GB" dirty="0" err="1"/>
              <a:t>justo</a:t>
            </a:r>
            <a:r>
              <a:rPr lang="en-GB" dirty="0"/>
              <a:t>, </a:t>
            </a:r>
            <a:r>
              <a:rPr lang="en-GB" dirty="0" err="1"/>
              <a:t>rhoncus</a:t>
            </a:r>
            <a:r>
              <a:rPr lang="en-GB" dirty="0"/>
              <a:t> </a:t>
            </a:r>
            <a:r>
              <a:rPr lang="en-GB" dirty="0" err="1"/>
              <a:t>ut</a:t>
            </a:r>
            <a:r>
              <a:rPr lang="en-GB" dirty="0"/>
              <a:t>, </a:t>
            </a:r>
            <a:r>
              <a:rPr lang="en-GB" dirty="0" err="1"/>
              <a:t>imperdiet</a:t>
            </a:r>
            <a:r>
              <a:rPr lang="en-GB" dirty="0"/>
              <a:t> a, </a:t>
            </a:r>
            <a:r>
              <a:rPr lang="en-GB" dirty="0" err="1"/>
              <a:t>venenatis</a:t>
            </a:r>
            <a:r>
              <a:rPr lang="en-GB" dirty="0"/>
              <a:t> vitae, </a:t>
            </a:r>
            <a:r>
              <a:rPr lang="en-GB" dirty="0" err="1"/>
              <a:t>justo</a:t>
            </a:r>
            <a:r>
              <a:rPr lang="en-GB" dirty="0"/>
              <a:t>. </a:t>
            </a:r>
            <a:r>
              <a:rPr lang="en-GB" dirty="0" err="1"/>
              <a:t>Nullam</a:t>
            </a:r>
            <a:r>
              <a:rPr lang="en-GB" dirty="0"/>
              <a:t> dictum </a:t>
            </a:r>
            <a:r>
              <a:rPr lang="en-GB" dirty="0" err="1"/>
              <a:t>felis</a:t>
            </a:r>
            <a:r>
              <a:rPr lang="en-GB" dirty="0"/>
              <a:t> </a:t>
            </a:r>
            <a:r>
              <a:rPr lang="en-GB" dirty="0" err="1"/>
              <a:t>eu</a:t>
            </a:r>
            <a:r>
              <a:rPr lang="en-GB" dirty="0"/>
              <a:t> </a:t>
            </a:r>
            <a:r>
              <a:rPr lang="en-GB" dirty="0" err="1"/>
              <a:t>pede</a:t>
            </a:r>
            <a:r>
              <a:rPr lang="en-GB" dirty="0"/>
              <a:t> </a:t>
            </a:r>
            <a:r>
              <a:rPr lang="en-GB" dirty="0" err="1"/>
              <a:t>mollis</a:t>
            </a:r>
            <a:r>
              <a:rPr lang="en-GB" dirty="0"/>
              <a:t> </a:t>
            </a:r>
            <a:r>
              <a:rPr lang="en-GB" dirty="0" err="1"/>
              <a:t>pretium</a:t>
            </a:r>
            <a:r>
              <a:rPr lang="en-GB" dirty="0"/>
              <a:t>. Integer </a:t>
            </a:r>
            <a:r>
              <a:rPr lang="en-GB" dirty="0" err="1"/>
              <a:t>tincidunt</a:t>
            </a:r>
            <a:r>
              <a:rPr lang="en-GB" dirty="0"/>
              <a:t>. Cras </a:t>
            </a:r>
            <a:r>
              <a:rPr lang="en-GB" dirty="0" err="1"/>
              <a:t>dapibus</a:t>
            </a:r>
            <a:r>
              <a:rPr lang="en-GB" dirty="0"/>
              <a:t>.</a:t>
            </a:r>
          </a:p>
          <a:p>
            <a:endParaRPr lang="en-GB" dirty="0"/>
          </a:p>
          <a:p>
            <a:endParaRPr lang="en-GB" dirty="0"/>
          </a:p>
          <a:p>
            <a:endParaRPr lang="en-GB" dirty="0"/>
          </a:p>
          <a:p>
            <a:endParaRPr lang="en-GB" dirty="0"/>
          </a:p>
          <a:p>
            <a:endParaRPr lang="en-GB" dirty="0"/>
          </a:p>
          <a:p>
            <a:endParaRPr lang="en-GB" dirty="0"/>
          </a:p>
          <a:p>
            <a:endParaRPr lang="en-GB" dirty="0"/>
          </a:p>
          <a:p>
            <a:pPr lvl="6"/>
            <a:r>
              <a:rPr lang="en-GB" dirty="0"/>
              <a:t>Footnote text in 8 pt. </a:t>
            </a:r>
            <a:r>
              <a:rPr lang="en-GB" dirty="0" err="1"/>
              <a:t>Nulla</a:t>
            </a:r>
            <a:r>
              <a:rPr lang="en-GB" dirty="0"/>
              <a:t> </a:t>
            </a:r>
            <a:r>
              <a:rPr lang="en-GB" dirty="0" err="1"/>
              <a:t>consequat</a:t>
            </a:r>
            <a:r>
              <a:rPr lang="en-GB" dirty="0"/>
              <a:t> </a:t>
            </a:r>
            <a:r>
              <a:rPr lang="en-GB" dirty="0" err="1"/>
              <a:t>massa</a:t>
            </a:r>
            <a:r>
              <a:rPr lang="en-GB" dirty="0"/>
              <a:t> </a:t>
            </a:r>
            <a:r>
              <a:rPr lang="en-GB" dirty="0" err="1"/>
              <a:t>quis</a:t>
            </a:r>
            <a:r>
              <a:rPr lang="en-GB" dirty="0"/>
              <a:t> </a:t>
            </a:r>
            <a:r>
              <a:rPr lang="en-GB" dirty="0" err="1"/>
              <a:t>enim</a:t>
            </a:r>
            <a:r>
              <a:rPr lang="en-GB" dirty="0"/>
              <a:t>. Donec </a:t>
            </a:r>
            <a:r>
              <a:rPr lang="en-GB" dirty="0" err="1"/>
              <a:t>pede</a:t>
            </a:r>
            <a:r>
              <a:rPr lang="en-GB" dirty="0"/>
              <a:t> </a:t>
            </a:r>
            <a:r>
              <a:rPr lang="en-GB" dirty="0" err="1"/>
              <a:t>justo</a:t>
            </a:r>
            <a:r>
              <a:rPr lang="en-GB" dirty="0"/>
              <a:t>, </a:t>
            </a:r>
            <a:r>
              <a:rPr lang="en-GB" dirty="0" err="1"/>
              <a:t>fringilla</a:t>
            </a:r>
            <a:r>
              <a:rPr lang="en-GB" dirty="0"/>
              <a:t> </a:t>
            </a:r>
            <a:r>
              <a:rPr lang="en-GB" dirty="0" err="1"/>
              <a:t>vel</a:t>
            </a:r>
            <a:r>
              <a:rPr lang="en-GB" dirty="0"/>
              <a:t>, </a:t>
            </a:r>
            <a:r>
              <a:rPr lang="en-GB" dirty="0" err="1"/>
              <a:t>aliquet</a:t>
            </a:r>
            <a:r>
              <a:rPr lang="en-GB" dirty="0"/>
              <a:t> </a:t>
            </a:r>
            <a:r>
              <a:rPr lang="en-GB" dirty="0" err="1"/>
              <a:t>nec</a:t>
            </a:r>
            <a:r>
              <a:rPr lang="en-GB" dirty="0"/>
              <a:t>, </a:t>
            </a:r>
            <a:r>
              <a:rPr lang="en-GB" dirty="0" err="1"/>
              <a:t>vulputate</a:t>
            </a:r>
            <a:r>
              <a:rPr lang="en-GB" dirty="0"/>
              <a:t> </a:t>
            </a:r>
            <a:r>
              <a:rPr lang="en-GB" dirty="0" err="1"/>
              <a:t>eget</a:t>
            </a:r>
            <a:r>
              <a:rPr lang="en-GB" dirty="0"/>
              <a:t>, </a:t>
            </a:r>
            <a:r>
              <a:rPr lang="en-GB" dirty="0" err="1"/>
              <a:t>arcu</a:t>
            </a:r>
            <a:r>
              <a:rPr lang="en-GB" dirty="0"/>
              <a:t>. In </a:t>
            </a:r>
            <a:r>
              <a:rPr lang="en-GB" dirty="0" err="1"/>
              <a:t>enim</a:t>
            </a:r>
            <a:r>
              <a:rPr lang="en-GB" dirty="0"/>
              <a:t> </a:t>
            </a:r>
            <a:r>
              <a:rPr lang="en-GB" dirty="0" err="1"/>
              <a:t>justo</a:t>
            </a:r>
            <a:r>
              <a:rPr lang="en-GB" dirty="0"/>
              <a:t>, </a:t>
            </a:r>
            <a:r>
              <a:rPr lang="en-GB" dirty="0" err="1"/>
              <a:t>rhoncus</a:t>
            </a:r>
            <a:r>
              <a:rPr lang="en-GB" dirty="0"/>
              <a:t> </a:t>
            </a:r>
            <a:r>
              <a:rPr lang="en-GB" dirty="0" err="1"/>
              <a:t>ut</a:t>
            </a:r>
            <a:r>
              <a:rPr lang="en-GB" dirty="0"/>
              <a:t>, </a:t>
            </a:r>
            <a:r>
              <a:rPr lang="en-GB" dirty="0" err="1"/>
              <a:t>imperdiet</a:t>
            </a:r>
            <a:r>
              <a:rPr lang="en-GB" dirty="0"/>
              <a:t> a, </a:t>
            </a:r>
            <a:r>
              <a:rPr lang="en-GB" dirty="0" err="1"/>
              <a:t>venenatis</a:t>
            </a:r>
            <a:r>
              <a:rPr lang="en-GB" dirty="0"/>
              <a:t> vitae, </a:t>
            </a:r>
            <a:r>
              <a:rPr lang="en-GB" dirty="0" err="1"/>
              <a:t>justo</a:t>
            </a:r>
            <a:r>
              <a:rPr lang="en-GB" dirty="0"/>
              <a:t>. </a:t>
            </a:r>
            <a:r>
              <a:rPr lang="en-GB" dirty="0" err="1"/>
              <a:t>Nullam</a:t>
            </a:r>
            <a:r>
              <a:rPr lang="en-GB" dirty="0"/>
              <a:t> dictum </a:t>
            </a:r>
            <a:r>
              <a:rPr lang="en-GB" dirty="0" err="1"/>
              <a:t>felis</a:t>
            </a:r>
            <a:r>
              <a:rPr lang="en-GB" dirty="0"/>
              <a:t> </a:t>
            </a:r>
            <a:r>
              <a:rPr lang="en-GB" dirty="0" err="1"/>
              <a:t>eu</a:t>
            </a:r>
            <a:r>
              <a:rPr lang="en-GB" dirty="0"/>
              <a:t> </a:t>
            </a:r>
            <a:r>
              <a:rPr lang="en-GB" dirty="0" err="1"/>
              <a:t>pede</a:t>
            </a:r>
            <a:r>
              <a:rPr lang="en-GB" dirty="0"/>
              <a:t> </a:t>
            </a:r>
            <a:r>
              <a:rPr lang="en-GB" dirty="0" err="1"/>
              <a:t>mollis</a:t>
            </a:r>
            <a:r>
              <a:rPr lang="en-GB" dirty="0"/>
              <a:t> </a:t>
            </a:r>
            <a:r>
              <a:rPr lang="en-GB" dirty="0" err="1"/>
              <a:t>pretium</a:t>
            </a:r>
            <a:r>
              <a:rPr lang="en-GB" dirty="0"/>
              <a:t>. Integer </a:t>
            </a:r>
            <a:r>
              <a:rPr lang="en-GB" dirty="0" err="1"/>
              <a:t>tincidunt</a:t>
            </a:r>
            <a:r>
              <a:rPr lang="en-GB" dirty="0"/>
              <a:t>. Cras </a:t>
            </a:r>
            <a:r>
              <a:rPr lang="en-GB" dirty="0" err="1"/>
              <a:t>dapibus</a:t>
            </a:r>
            <a:r>
              <a:rPr lang="en-GB" dirty="0"/>
              <a:t>.</a:t>
            </a:r>
          </a:p>
        </p:txBody>
      </p:sp>
      <p:graphicFrame>
        <p:nvGraphicFramePr>
          <p:cNvPr id="6" name="Content Placeholder 5" descr="Example of a bar chart. Add your data and explain what it illustrates. For example: ‘This chart shows revenue over the last five years, highlighting a significant increase in 2023.’">
            <a:extLst>
              <a:ext uri="{FF2B5EF4-FFF2-40B4-BE49-F238E27FC236}">
                <a16:creationId xmlns:a16="http://schemas.microsoft.com/office/drawing/2014/main" id="{FF21D68C-2C7D-2D43-97B5-0D24AED9B36B}"/>
              </a:ext>
            </a:extLst>
          </p:cNvPr>
          <p:cNvGraphicFramePr>
            <a:graphicFrameLocks noGrp="1"/>
          </p:cNvGraphicFramePr>
          <p:nvPr>
            <p:ph sz="quarter" idx="11"/>
            <p:extLst>
              <p:ext uri="{D42A27DB-BD31-4B8C-83A1-F6EECF244321}">
                <p14:modId xmlns:p14="http://schemas.microsoft.com/office/powerpoint/2010/main" val="3834321682"/>
              </p:ext>
            </p:extLst>
          </p:nvPr>
        </p:nvGraphicFramePr>
        <p:xfrm>
          <a:off x="6205538" y="1376363"/>
          <a:ext cx="5543550" cy="4824412"/>
        </p:xfrm>
        <a:graphic>
          <a:graphicData uri="http://schemas.openxmlformats.org/drawingml/2006/chart">
            <c:chart xmlns:c="http://schemas.openxmlformats.org/drawingml/2006/chart" xmlns:r="http://schemas.openxmlformats.org/officeDocument/2006/relationships" r:id="rId3"/>
          </a:graphicData>
        </a:graphic>
      </p:graphicFrame>
      <p:sp>
        <p:nvSpPr>
          <p:cNvPr id="3" name="Fußzeilenplatzhalter 2">
            <a:extLst>
              <a:ext uri="{FF2B5EF4-FFF2-40B4-BE49-F238E27FC236}">
                <a16:creationId xmlns:a16="http://schemas.microsoft.com/office/drawing/2014/main" id="{C1191C0B-C476-7374-5A70-72CC300D5CD7}"/>
              </a:ext>
              <a:ext uri="{C183D7F6-B498-43B3-948B-1728B52AA6E4}">
                <adec:decorative xmlns:adec="http://schemas.microsoft.com/office/drawing/2017/decorative" val="1"/>
              </a:ext>
            </a:extLst>
          </p:cNvPr>
          <p:cNvSpPr>
            <a:spLocks noGrp="1"/>
          </p:cNvSpPr>
          <p:nvPr>
            <p:ph type="ftr" sz="quarter" idx="13"/>
          </p:nvPr>
        </p:nvSpPr>
        <p:spPr/>
        <p:txBody>
          <a:bodyPr/>
          <a:lstStyle/>
          <a:p>
            <a:pPr algn="l">
              <a:lnSpc>
                <a:spcPts val="1067"/>
              </a:lnSpc>
            </a:pPr>
            <a:r>
              <a:rPr lang="en-GB"/>
              <a:t>Date, Location, Speaker name, Name of Event</a:t>
            </a:r>
          </a:p>
        </p:txBody>
      </p:sp>
      <p:sp>
        <p:nvSpPr>
          <p:cNvPr id="2" name="Foliennummernplatzhalter 1">
            <a:extLst>
              <a:ext uri="{FF2B5EF4-FFF2-40B4-BE49-F238E27FC236}">
                <a16:creationId xmlns:a16="http://schemas.microsoft.com/office/drawing/2014/main" id="{D82B63E1-5387-9FAB-A41C-897347C4743A}"/>
              </a:ext>
              <a:ext uri="{C183D7F6-B498-43B3-948B-1728B52AA6E4}">
                <adec:decorative xmlns:adec="http://schemas.microsoft.com/office/drawing/2017/decorative" val="1"/>
              </a:ext>
            </a:extLst>
          </p:cNvPr>
          <p:cNvSpPr>
            <a:spLocks noGrp="1"/>
          </p:cNvSpPr>
          <p:nvPr>
            <p:ph type="sldNum" sz="quarter" idx="12"/>
          </p:nvPr>
        </p:nvSpPr>
        <p:spPr>
          <a:xfrm>
            <a:off x="11281088" y="6416675"/>
            <a:ext cx="468000" cy="144000"/>
          </a:xfrm>
        </p:spPr>
        <p:txBody>
          <a:bodyPr/>
          <a:lstStyle/>
          <a:p>
            <a:fld id="{D71DA9FD-6EF8-4CC5-AF9B-B6159B5B937C}" type="slidenum">
              <a:rPr lang="en-GB" noProof="1" smtClean="0"/>
              <a:pPr/>
              <a:t>45</a:t>
            </a:fld>
            <a:endParaRPr lang="en-GB" noProof="1"/>
          </a:p>
        </p:txBody>
      </p:sp>
    </p:spTree>
    <p:extLst>
      <p:ext uri="{BB962C8B-B14F-4D97-AF65-F5344CB8AC3E}">
        <p14:creationId xmlns:p14="http://schemas.microsoft.com/office/powerpoint/2010/main" val="1221806479"/>
      </p:ext>
    </p:extLst>
  </p:cSld>
  <p:clrMapOvr>
    <a:masterClrMapping/>
  </p:clrMapOvr>
  <p:transition>
    <p:wipe dir="r"/>
  </p:transition>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 name="Titel 13">
            <a:extLst>
              <a:ext uri="{FF2B5EF4-FFF2-40B4-BE49-F238E27FC236}">
                <a16:creationId xmlns:a16="http://schemas.microsoft.com/office/drawing/2014/main" id="{31142F0F-1085-7662-C44D-0E314F6440B1}"/>
              </a:ext>
            </a:extLst>
          </p:cNvPr>
          <p:cNvSpPr>
            <a:spLocks noGrp="1"/>
          </p:cNvSpPr>
          <p:nvPr>
            <p:ph type="title"/>
          </p:nvPr>
        </p:nvSpPr>
        <p:spPr>
          <a:xfrm>
            <a:off x="442912" y="442800"/>
            <a:ext cx="10332000" cy="468000"/>
          </a:xfrm>
        </p:spPr>
        <p:txBody>
          <a:bodyPr/>
          <a:lstStyle/>
          <a:p>
            <a:r>
              <a:rPr lang="en-GB" dirty="0"/>
              <a:t>Best Practice Sample</a:t>
            </a:r>
            <a:br>
              <a:rPr lang="en-GB" dirty="0"/>
            </a:br>
            <a:r>
              <a:rPr lang="en-GB" b="0" dirty="0"/>
              <a:t>with three content columns</a:t>
            </a:r>
          </a:p>
        </p:txBody>
      </p:sp>
      <p:sp>
        <p:nvSpPr>
          <p:cNvPr id="3" name="Content Placeholder 2">
            <a:extLst>
              <a:ext uri="{FF2B5EF4-FFF2-40B4-BE49-F238E27FC236}">
                <a16:creationId xmlns:a16="http://schemas.microsoft.com/office/drawing/2014/main" id="{13E3ECF1-618F-79C7-D224-CB95B5A9539F}"/>
              </a:ext>
            </a:extLst>
          </p:cNvPr>
          <p:cNvSpPr>
            <a:spLocks noGrp="1"/>
          </p:cNvSpPr>
          <p:nvPr>
            <p:ph sz="quarter" idx="10"/>
          </p:nvPr>
        </p:nvSpPr>
        <p:spPr>
          <a:xfrm>
            <a:off x="442799" y="1376363"/>
            <a:ext cx="3636000" cy="4824412"/>
          </a:xfrm>
        </p:spPr>
        <p:txBody>
          <a:bodyPr/>
          <a:lstStyle/>
          <a:p>
            <a:r>
              <a:rPr lang="en-GB" dirty="0"/>
              <a:t>Dummy text.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Aenean </a:t>
            </a:r>
            <a:r>
              <a:rPr lang="en-GB" dirty="0" err="1"/>
              <a:t>commodo</a:t>
            </a:r>
            <a:r>
              <a:rPr lang="en-GB" dirty="0"/>
              <a:t> ligula </a:t>
            </a:r>
            <a:r>
              <a:rPr lang="en-GB" dirty="0" err="1"/>
              <a:t>eget</a:t>
            </a:r>
            <a:r>
              <a:rPr lang="en-GB" dirty="0"/>
              <a:t> </a:t>
            </a:r>
            <a:r>
              <a:rPr lang="en-GB" dirty="0" err="1"/>
              <a:t>dolor</a:t>
            </a:r>
            <a:r>
              <a:rPr lang="en-GB" dirty="0"/>
              <a:t>. Aenean </a:t>
            </a:r>
            <a:r>
              <a:rPr lang="en-GB" dirty="0" err="1"/>
              <a:t>massa</a:t>
            </a:r>
            <a:r>
              <a:rPr lang="en-GB" dirty="0"/>
              <a:t>. Cum sociis </a:t>
            </a:r>
            <a:r>
              <a:rPr lang="en-GB" dirty="0" err="1"/>
              <a:t>natoque</a:t>
            </a:r>
            <a:r>
              <a:rPr lang="en-GB" dirty="0"/>
              <a:t> </a:t>
            </a:r>
            <a:r>
              <a:rPr lang="en-GB" dirty="0" err="1"/>
              <a:t>penatibus</a:t>
            </a:r>
            <a:r>
              <a:rPr lang="en-GB" dirty="0"/>
              <a:t> et </a:t>
            </a:r>
            <a:r>
              <a:rPr lang="en-GB" dirty="0" err="1"/>
              <a:t>magnis</a:t>
            </a:r>
            <a:r>
              <a:rPr lang="en-GB" dirty="0"/>
              <a:t> dis parturient </a:t>
            </a:r>
            <a:r>
              <a:rPr lang="en-GB" dirty="0" err="1"/>
              <a:t>montes</a:t>
            </a:r>
            <a:r>
              <a:rPr lang="en-GB" dirty="0"/>
              <a:t>, </a:t>
            </a:r>
            <a:r>
              <a:rPr lang="en-GB" dirty="0" err="1"/>
              <a:t>nascetur</a:t>
            </a:r>
            <a:r>
              <a:rPr lang="en-GB" dirty="0"/>
              <a:t> </a:t>
            </a:r>
            <a:r>
              <a:rPr lang="en-GB" dirty="0" err="1"/>
              <a:t>ridiculus</a:t>
            </a:r>
            <a:r>
              <a:rPr lang="en-GB" dirty="0"/>
              <a:t> mus. </a:t>
            </a:r>
          </a:p>
          <a:p>
            <a:endParaRPr lang="en-GB" dirty="0"/>
          </a:p>
          <a:p>
            <a:pPr lvl="1"/>
            <a:r>
              <a:rPr lang="en-GB" dirty="0"/>
              <a:t>Donec </a:t>
            </a:r>
            <a:r>
              <a:rPr lang="en-GB" dirty="0" err="1"/>
              <a:t>quam</a:t>
            </a:r>
            <a:r>
              <a:rPr lang="en-GB" dirty="0"/>
              <a:t> </a:t>
            </a:r>
            <a:r>
              <a:rPr lang="en-GB" dirty="0" err="1"/>
              <a:t>felis</a:t>
            </a:r>
            <a:r>
              <a:rPr lang="en-GB" dirty="0"/>
              <a:t>, </a:t>
            </a:r>
            <a:r>
              <a:rPr lang="en-GB" dirty="0" err="1"/>
              <a:t>ultricies</a:t>
            </a:r>
            <a:r>
              <a:rPr lang="en-GB" dirty="0"/>
              <a:t> </a:t>
            </a:r>
            <a:r>
              <a:rPr lang="en-GB" dirty="0" err="1"/>
              <a:t>nec</a:t>
            </a:r>
            <a:r>
              <a:rPr lang="en-GB" dirty="0"/>
              <a:t>, </a:t>
            </a:r>
            <a:r>
              <a:rPr lang="en-GB" dirty="0" err="1"/>
              <a:t>pelle</a:t>
            </a:r>
            <a:endParaRPr lang="en-GB" dirty="0"/>
          </a:p>
          <a:p>
            <a:pPr lvl="1"/>
            <a:endParaRPr lang="en-GB" dirty="0"/>
          </a:p>
          <a:p>
            <a:pPr lvl="1"/>
            <a:r>
              <a:rPr lang="en-GB" dirty="0"/>
              <a:t>Cum sociis </a:t>
            </a:r>
            <a:r>
              <a:rPr lang="en-GB" dirty="0" err="1"/>
              <a:t>natoque</a:t>
            </a:r>
            <a:r>
              <a:rPr lang="en-GB" dirty="0"/>
              <a:t> </a:t>
            </a:r>
            <a:r>
              <a:rPr lang="en-GB" dirty="0" err="1"/>
              <a:t>penatibus</a:t>
            </a:r>
            <a:r>
              <a:rPr lang="en-GB" dirty="0"/>
              <a:t> et </a:t>
            </a:r>
            <a:r>
              <a:rPr lang="en-GB" dirty="0" err="1"/>
              <a:t>magnis</a:t>
            </a:r>
            <a:r>
              <a:rPr lang="en-GB" dirty="0"/>
              <a:t> dis parturient </a:t>
            </a:r>
            <a:r>
              <a:rPr lang="en-GB" dirty="0" err="1"/>
              <a:t>montes</a:t>
            </a:r>
            <a:r>
              <a:rPr lang="en-GB" dirty="0"/>
              <a:t>, </a:t>
            </a:r>
            <a:r>
              <a:rPr lang="en-GB" dirty="0" err="1"/>
              <a:t>nascetur</a:t>
            </a:r>
            <a:r>
              <a:rPr lang="en-GB" dirty="0"/>
              <a:t> </a:t>
            </a:r>
            <a:r>
              <a:rPr lang="en-GB" dirty="0" err="1"/>
              <a:t>ridiculus</a:t>
            </a:r>
            <a:r>
              <a:rPr lang="en-GB" dirty="0"/>
              <a:t> mus. </a:t>
            </a:r>
            <a:r>
              <a:rPr lang="en-GB" dirty="0" err="1"/>
              <a:t>ntesque</a:t>
            </a:r>
            <a:r>
              <a:rPr lang="en-GB" dirty="0"/>
              <a:t> </a:t>
            </a:r>
            <a:r>
              <a:rPr lang="en-GB" dirty="0" err="1"/>
              <a:t>eu</a:t>
            </a:r>
            <a:r>
              <a:rPr lang="en-GB" dirty="0"/>
              <a:t>, </a:t>
            </a:r>
            <a:r>
              <a:rPr lang="en-GB" dirty="0" err="1"/>
              <a:t>pretium</a:t>
            </a:r>
            <a:r>
              <a:rPr lang="en-GB" dirty="0"/>
              <a:t> </a:t>
            </a:r>
            <a:r>
              <a:rPr lang="en-GB" dirty="0" err="1"/>
              <a:t>quis</a:t>
            </a:r>
            <a:r>
              <a:rPr lang="en-GB" dirty="0"/>
              <a:t>, sem.</a:t>
            </a:r>
          </a:p>
        </p:txBody>
      </p:sp>
      <p:sp>
        <p:nvSpPr>
          <p:cNvPr id="5" name="Content Placeholder 4">
            <a:extLst>
              <a:ext uri="{FF2B5EF4-FFF2-40B4-BE49-F238E27FC236}">
                <a16:creationId xmlns:a16="http://schemas.microsoft.com/office/drawing/2014/main" id="{8BF24E65-067D-D9DE-C9E2-ED7ABD2C75D8}"/>
              </a:ext>
            </a:extLst>
          </p:cNvPr>
          <p:cNvSpPr>
            <a:spLocks noGrp="1"/>
          </p:cNvSpPr>
          <p:nvPr>
            <p:ph sz="quarter" idx="11"/>
          </p:nvPr>
        </p:nvSpPr>
        <p:spPr>
          <a:xfrm>
            <a:off x="4278000" y="1376363"/>
            <a:ext cx="3636000" cy="4824412"/>
          </a:xfrm>
        </p:spPr>
        <p:txBody>
          <a:bodyPr/>
          <a:lstStyle/>
          <a:p>
            <a:r>
              <a:rPr lang="en-GB" dirty="0"/>
              <a:t>Dummy text.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Aenean </a:t>
            </a:r>
            <a:r>
              <a:rPr lang="en-GB" dirty="0" err="1"/>
              <a:t>commodo</a:t>
            </a:r>
            <a:r>
              <a:rPr lang="en-GB" dirty="0"/>
              <a:t> ligula </a:t>
            </a:r>
            <a:r>
              <a:rPr lang="en-GB" dirty="0" err="1"/>
              <a:t>eget</a:t>
            </a:r>
            <a:r>
              <a:rPr lang="en-GB" dirty="0"/>
              <a:t> </a:t>
            </a:r>
            <a:r>
              <a:rPr lang="en-GB" dirty="0" err="1"/>
              <a:t>dolor</a:t>
            </a:r>
            <a:r>
              <a:rPr lang="en-GB" dirty="0"/>
              <a:t>. Aenean </a:t>
            </a:r>
            <a:r>
              <a:rPr lang="en-GB" dirty="0" err="1"/>
              <a:t>massa</a:t>
            </a:r>
            <a:r>
              <a:rPr lang="en-GB" dirty="0"/>
              <a:t>. Cum sociis </a:t>
            </a:r>
            <a:r>
              <a:rPr lang="en-GB" dirty="0" err="1"/>
              <a:t>natoque</a:t>
            </a:r>
            <a:r>
              <a:rPr lang="en-GB" dirty="0"/>
              <a:t> </a:t>
            </a:r>
            <a:r>
              <a:rPr lang="en-GB" dirty="0" err="1"/>
              <a:t>penatibus</a:t>
            </a:r>
            <a:r>
              <a:rPr lang="en-GB" dirty="0"/>
              <a:t> et </a:t>
            </a:r>
            <a:r>
              <a:rPr lang="en-GB" dirty="0" err="1"/>
              <a:t>magnis</a:t>
            </a:r>
            <a:r>
              <a:rPr lang="en-GB" dirty="0"/>
              <a:t> dis parturient </a:t>
            </a:r>
            <a:r>
              <a:rPr lang="en-GB" dirty="0" err="1"/>
              <a:t>montes</a:t>
            </a:r>
            <a:r>
              <a:rPr lang="en-GB" dirty="0"/>
              <a:t>, </a:t>
            </a:r>
            <a:r>
              <a:rPr lang="en-GB" dirty="0" err="1"/>
              <a:t>nascetur</a:t>
            </a:r>
            <a:r>
              <a:rPr lang="en-GB" dirty="0"/>
              <a:t> </a:t>
            </a:r>
            <a:r>
              <a:rPr lang="en-GB" dirty="0" err="1"/>
              <a:t>ridiculus</a:t>
            </a:r>
            <a:r>
              <a:rPr lang="en-GB" dirty="0"/>
              <a:t> mus. Donec </a:t>
            </a:r>
            <a:r>
              <a:rPr lang="en-GB" dirty="0" err="1"/>
              <a:t>quam</a:t>
            </a:r>
            <a:r>
              <a:rPr lang="en-GB" dirty="0"/>
              <a:t> </a:t>
            </a:r>
            <a:r>
              <a:rPr lang="en-GB" dirty="0" err="1"/>
              <a:t>felis</a:t>
            </a:r>
            <a:r>
              <a:rPr lang="en-GB" dirty="0"/>
              <a:t>, </a:t>
            </a:r>
            <a:r>
              <a:rPr lang="en-GB" dirty="0" err="1"/>
              <a:t>ultricies</a:t>
            </a:r>
            <a:r>
              <a:rPr lang="en-GB" dirty="0"/>
              <a:t> </a:t>
            </a:r>
            <a:r>
              <a:rPr lang="en-GB" dirty="0" err="1"/>
              <a:t>nec</a:t>
            </a:r>
            <a:r>
              <a:rPr lang="en-GB" dirty="0"/>
              <a:t>, </a:t>
            </a:r>
            <a:r>
              <a:rPr lang="en-GB" dirty="0" err="1"/>
              <a:t>pellentesque</a:t>
            </a:r>
            <a:r>
              <a:rPr lang="en-GB" dirty="0"/>
              <a:t> </a:t>
            </a:r>
            <a:r>
              <a:rPr lang="en-GB" dirty="0" err="1"/>
              <a:t>eu</a:t>
            </a:r>
            <a:r>
              <a:rPr lang="en-GB" dirty="0"/>
              <a:t>, </a:t>
            </a:r>
            <a:r>
              <a:rPr lang="en-GB" dirty="0" err="1"/>
              <a:t>pretium</a:t>
            </a:r>
            <a:r>
              <a:rPr lang="en-GB" dirty="0"/>
              <a:t> </a:t>
            </a:r>
            <a:r>
              <a:rPr lang="en-GB" dirty="0" err="1"/>
              <a:t>quis</a:t>
            </a:r>
            <a:r>
              <a:rPr lang="en-GB" dirty="0"/>
              <a:t>, sem. </a:t>
            </a:r>
            <a:r>
              <a:rPr lang="en-GB" dirty="0" err="1"/>
              <a:t>Nulla</a:t>
            </a:r>
            <a:r>
              <a:rPr lang="en-GB" dirty="0"/>
              <a:t> </a:t>
            </a:r>
            <a:r>
              <a:rPr lang="en-GB" dirty="0" err="1"/>
              <a:t>consequat</a:t>
            </a:r>
            <a:r>
              <a:rPr lang="en-GB" dirty="0"/>
              <a:t> </a:t>
            </a:r>
            <a:r>
              <a:rPr lang="en-GB" dirty="0" err="1"/>
              <a:t>massa</a:t>
            </a:r>
            <a:r>
              <a:rPr lang="en-GB" dirty="0"/>
              <a:t> </a:t>
            </a:r>
            <a:r>
              <a:rPr lang="en-GB" dirty="0" err="1"/>
              <a:t>quis</a:t>
            </a:r>
            <a:r>
              <a:rPr lang="en-GB" dirty="0"/>
              <a:t> </a:t>
            </a:r>
            <a:r>
              <a:rPr lang="en-GB" dirty="0" err="1"/>
              <a:t>enim</a:t>
            </a:r>
            <a:r>
              <a:rPr lang="en-GB" dirty="0"/>
              <a:t>. </a:t>
            </a:r>
          </a:p>
          <a:p>
            <a:endParaRPr lang="en-GB" dirty="0"/>
          </a:p>
          <a:p>
            <a:pPr lvl="1"/>
            <a:r>
              <a:rPr lang="en-GB" dirty="0"/>
              <a:t>Donec </a:t>
            </a:r>
            <a:r>
              <a:rPr lang="en-GB" dirty="0" err="1"/>
              <a:t>pede</a:t>
            </a:r>
            <a:r>
              <a:rPr lang="en-GB" dirty="0"/>
              <a:t> </a:t>
            </a:r>
            <a:r>
              <a:rPr lang="en-GB" dirty="0" err="1"/>
              <a:t>justo</a:t>
            </a:r>
            <a:r>
              <a:rPr lang="en-GB" dirty="0"/>
              <a:t>, </a:t>
            </a:r>
            <a:r>
              <a:rPr lang="en-GB" dirty="0" err="1"/>
              <a:t>fringilla</a:t>
            </a:r>
            <a:r>
              <a:rPr lang="en-GB" dirty="0"/>
              <a:t> </a:t>
            </a:r>
            <a:r>
              <a:rPr lang="en-GB" dirty="0" err="1"/>
              <a:t>vel</a:t>
            </a:r>
            <a:r>
              <a:rPr lang="en-GB" dirty="0"/>
              <a:t>, </a:t>
            </a:r>
            <a:r>
              <a:rPr lang="en-GB" dirty="0" err="1"/>
              <a:t>aliquet</a:t>
            </a:r>
            <a:r>
              <a:rPr lang="en-GB" dirty="0"/>
              <a:t> </a:t>
            </a:r>
            <a:r>
              <a:rPr lang="en-GB" dirty="0" err="1"/>
              <a:t>nec</a:t>
            </a:r>
            <a:r>
              <a:rPr lang="en-GB" dirty="0"/>
              <a:t>, </a:t>
            </a:r>
            <a:r>
              <a:rPr lang="en-GB" dirty="0" err="1"/>
              <a:t>vulputate</a:t>
            </a:r>
            <a:r>
              <a:rPr lang="en-GB" dirty="0"/>
              <a:t> </a:t>
            </a:r>
            <a:r>
              <a:rPr lang="en-GB" dirty="0" err="1"/>
              <a:t>eget</a:t>
            </a:r>
            <a:r>
              <a:rPr lang="en-GB" dirty="0"/>
              <a:t>, </a:t>
            </a:r>
            <a:r>
              <a:rPr lang="en-GB" dirty="0" err="1"/>
              <a:t>arcu</a:t>
            </a:r>
            <a:r>
              <a:rPr lang="en-GB" dirty="0"/>
              <a:t>. In </a:t>
            </a:r>
            <a:r>
              <a:rPr lang="en-GB" dirty="0" err="1"/>
              <a:t>enim</a:t>
            </a:r>
            <a:r>
              <a:rPr lang="en-GB" dirty="0"/>
              <a:t> </a:t>
            </a:r>
            <a:r>
              <a:rPr lang="en-GB" dirty="0" err="1"/>
              <a:t>justo</a:t>
            </a:r>
            <a:r>
              <a:rPr lang="en-GB" dirty="0"/>
              <a:t>, </a:t>
            </a:r>
            <a:r>
              <a:rPr lang="en-GB" dirty="0" err="1"/>
              <a:t>rhoncus</a:t>
            </a:r>
            <a:r>
              <a:rPr lang="en-GB" dirty="0"/>
              <a:t> </a:t>
            </a:r>
            <a:r>
              <a:rPr lang="en-GB" dirty="0" err="1"/>
              <a:t>ut</a:t>
            </a:r>
            <a:r>
              <a:rPr lang="en-GB" dirty="0"/>
              <a:t>, </a:t>
            </a:r>
            <a:r>
              <a:rPr lang="en-GB" dirty="0" err="1"/>
              <a:t>imperdiet</a:t>
            </a:r>
            <a:r>
              <a:rPr lang="en-GB" dirty="0"/>
              <a:t> a, </a:t>
            </a:r>
            <a:r>
              <a:rPr lang="en-GB" dirty="0" err="1"/>
              <a:t>venenatis</a:t>
            </a:r>
            <a:r>
              <a:rPr lang="en-GB" dirty="0"/>
              <a:t> vitae, </a:t>
            </a:r>
            <a:r>
              <a:rPr lang="en-GB" dirty="0" err="1"/>
              <a:t>justo</a:t>
            </a:r>
            <a:r>
              <a:rPr lang="en-GB" dirty="0"/>
              <a:t>. </a:t>
            </a:r>
            <a:r>
              <a:rPr lang="en-GB" dirty="0" err="1"/>
              <a:t>Nullam</a:t>
            </a:r>
            <a:r>
              <a:rPr lang="en-GB" dirty="0"/>
              <a:t> dictum </a:t>
            </a:r>
            <a:r>
              <a:rPr lang="en-GB" dirty="0" err="1"/>
              <a:t>felis</a:t>
            </a:r>
            <a:r>
              <a:rPr lang="en-GB" dirty="0"/>
              <a:t> </a:t>
            </a:r>
            <a:r>
              <a:rPr lang="en-GB" dirty="0" err="1"/>
              <a:t>eu</a:t>
            </a:r>
            <a:r>
              <a:rPr lang="en-GB" dirty="0"/>
              <a:t> </a:t>
            </a:r>
            <a:r>
              <a:rPr lang="en-GB" dirty="0" err="1"/>
              <a:t>pede</a:t>
            </a:r>
            <a:r>
              <a:rPr lang="en-GB" dirty="0"/>
              <a:t> </a:t>
            </a:r>
            <a:r>
              <a:rPr lang="en-GB" dirty="0" err="1"/>
              <a:t>mollis</a:t>
            </a:r>
            <a:r>
              <a:rPr lang="en-GB" dirty="0"/>
              <a:t> </a:t>
            </a:r>
            <a:r>
              <a:rPr lang="en-GB" dirty="0" err="1"/>
              <a:t>pretium</a:t>
            </a:r>
            <a:r>
              <a:rPr lang="en-GB" dirty="0"/>
              <a:t>. Integer </a:t>
            </a:r>
            <a:r>
              <a:rPr lang="en-GB" dirty="0" err="1"/>
              <a:t>tincidunt</a:t>
            </a:r>
            <a:r>
              <a:rPr lang="en-GB" dirty="0"/>
              <a:t>. Cras </a:t>
            </a:r>
            <a:r>
              <a:rPr lang="en-GB" dirty="0" err="1"/>
              <a:t>dapibus</a:t>
            </a:r>
            <a:r>
              <a:rPr lang="en-GB" dirty="0"/>
              <a:t>.</a:t>
            </a:r>
          </a:p>
        </p:txBody>
      </p:sp>
      <p:graphicFrame>
        <p:nvGraphicFramePr>
          <p:cNvPr id="13" name="Inhaltsplatzhalter 12" descr="Line chart with placeholder data. Describe your data here. For example: ‘This graph depicts a 50% increase in user numbers from 2019 to 2023.’">
            <a:extLst>
              <a:ext uri="{FF2B5EF4-FFF2-40B4-BE49-F238E27FC236}">
                <a16:creationId xmlns:a16="http://schemas.microsoft.com/office/drawing/2014/main" id="{F89680BF-7070-A514-F9CB-DE5864E453AA}"/>
              </a:ext>
            </a:extLst>
          </p:cNvPr>
          <p:cNvGraphicFramePr>
            <a:graphicFrameLocks noGrp="1"/>
          </p:cNvGraphicFramePr>
          <p:nvPr>
            <p:ph sz="quarter" idx="12"/>
            <p:extLst>
              <p:ext uri="{D42A27DB-BD31-4B8C-83A1-F6EECF244321}">
                <p14:modId xmlns:p14="http://schemas.microsoft.com/office/powerpoint/2010/main" val="1865863992"/>
              </p:ext>
            </p:extLst>
          </p:nvPr>
        </p:nvGraphicFramePr>
        <p:xfrm>
          <a:off x="8113713" y="1374775"/>
          <a:ext cx="3635375" cy="4752425"/>
        </p:xfrm>
        <a:graphic>
          <a:graphicData uri="http://schemas.openxmlformats.org/drawingml/2006/chart">
            <c:chart xmlns:c="http://schemas.openxmlformats.org/drawingml/2006/chart" xmlns:r="http://schemas.openxmlformats.org/officeDocument/2006/relationships" r:id="rId3"/>
          </a:graphicData>
        </a:graphic>
      </p:graphicFrame>
      <p:sp>
        <p:nvSpPr>
          <p:cNvPr id="4" name="Fußzeilenplatzhalter 3">
            <a:extLst>
              <a:ext uri="{FF2B5EF4-FFF2-40B4-BE49-F238E27FC236}">
                <a16:creationId xmlns:a16="http://schemas.microsoft.com/office/drawing/2014/main" id="{3F49831E-4A86-7B8B-71AE-D9A9F7C236F9}"/>
              </a:ext>
              <a:ext uri="{C183D7F6-B498-43B3-948B-1728B52AA6E4}">
                <adec:decorative xmlns:adec="http://schemas.microsoft.com/office/drawing/2017/decorative" val="1"/>
              </a:ext>
            </a:extLst>
          </p:cNvPr>
          <p:cNvSpPr>
            <a:spLocks noGrp="1"/>
          </p:cNvSpPr>
          <p:nvPr>
            <p:ph type="ftr" sz="quarter" idx="14"/>
          </p:nvPr>
        </p:nvSpPr>
        <p:spPr/>
        <p:txBody>
          <a:bodyPr/>
          <a:lstStyle/>
          <a:p>
            <a:pPr algn="l">
              <a:lnSpc>
                <a:spcPts val="1067"/>
              </a:lnSpc>
            </a:pPr>
            <a:r>
              <a:rPr lang="en-GB"/>
              <a:t>Date, Location, Speaker name, Name of Event</a:t>
            </a:r>
          </a:p>
        </p:txBody>
      </p:sp>
      <p:sp>
        <p:nvSpPr>
          <p:cNvPr id="2" name="Foliennummernplatzhalter 1">
            <a:extLst>
              <a:ext uri="{FF2B5EF4-FFF2-40B4-BE49-F238E27FC236}">
                <a16:creationId xmlns:a16="http://schemas.microsoft.com/office/drawing/2014/main" id="{D82B63E1-5387-9FAB-A41C-897347C4743A}"/>
              </a:ext>
              <a:ext uri="{C183D7F6-B498-43B3-948B-1728B52AA6E4}">
                <adec:decorative xmlns:adec="http://schemas.microsoft.com/office/drawing/2017/decorative" val="1"/>
              </a:ext>
            </a:extLst>
          </p:cNvPr>
          <p:cNvSpPr>
            <a:spLocks noGrp="1"/>
          </p:cNvSpPr>
          <p:nvPr>
            <p:ph type="sldNum" sz="quarter" idx="13"/>
          </p:nvPr>
        </p:nvSpPr>
        <p:spPr>
          <a:xfrm>
            <a:off x="11281088" y="6416675"/>
            <a:ext cx="468000" cy="144000"/>
          </a:xfrm>
        </p:spPr>
        <p:txBody>
          <a:bodyPr/>
          <a:lstStyle/>
          <a:p>
            <a:fld id="{D71DA9FD-6EF8-4CC5-AF9B-B6159B5B937C}" type="slidenum">
              <a:rPr lang="en-GB" noProof="1" smtClean="0"/>
              <a:pPr/>
              <a:t>46</a:t>
            </a:fld>
            <a:endParaRPr lang="en-GB" noProof="1"/>
          </a:p>
        </p:txBody>
      </p:sp>
    </p:spTree>
    <p:extLst>
      <p:ext uri="{BB962C8B-B14F-4D97-AF65-F5344CB8AC3E}">
        <p14:creationId xmlns:p14="http://schemas.microsoft.com/office/powerpoint/2010/main" val="410316512"/>
      </p:ext>
    </p:extLst>
  </p:cSld>
  <p:clrMapOvr>
    <a:masterClrMapping/>
  </p:clrMapOvr>
  <p:transition>
    <p:wipe dir="r"/>
  </p:transition>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 name="Titel 13">
            <a:extLst>
              <a:ext uri="{FF2B5EF4-FFF2-40B4-BE49-F238E27FC236}">
                <a16:creationId xmlns:a16="http://schemas.microsoft.com/office/drawing/2014/main" id="{31142F0F-1085-7662-C44D-0E314F6440B1}"/>
              </a:ext>
            </a:extLst>
          </p:cNvPr>
          <p:cNvSpPr>
            <a:spLocks noGrp="1"/>
          </p:cNvSpPr>
          <p:nvPr>
            <p:ph type="title"/>
          </p:nvPr>
        </p:nvSpPr>
        <p:spPr>
          <a:xfrm>
            <a:off x="442912" y="442800"/>
            <a:ext cx="10332000" cy="468000"/>
          </a:xfrm>
        </p:spPr>
        <p:txBody>
          <a:bodyPr/>
          <a:lstStyle/>
          <a:p>
            <a:r>
              <a:rPr lang="en-GB" dirty="0"/>
              <a:t>Best Practice Sample </a:t>
            </a:r>
            <a:br>
              <a:rPr lang="en-GB" dirty="0"/>
            </a:br>
            <a:r>
              <a:rPr lang="en-GB" b="0" dirty="0"/>
              <a:t>with four content columns</a:t>
            </a:r>
          </a:p>
        </p:txBody>
      </p:sp>
      <p:sp>
        <p:nvSpPr>
          <p:cNvPr id="3" name="Content Placeholder 2">
            <a:extLst>
              <a:ext uri="{FF2B5EF4-FFF2-40B4-BE49-F238E27FC236}">
                <a16:creationId xmlns:a16="http://schemas.microsoft.com/office/drawing/2014/main" id="{13E3ECF1-618F-79C7-D224-CB95B5A9539F}"/>
              </a:ext>
            </a:extLst>
          </p:cNvPr>
          <p:cNvSpPr>
            <a:spLocks noGrp="1"/>
          </p:cNvSpPr>
          <p:nvPr>
            <p:ph sz="quarter" idx="10"/>
          </p:nvPr>
        </p:nvSpPr>
        <p:spPr>
          <a:xfrm>
            <a:off x="442913" y="1373950"/>
            <a:ext cx="2700337" cy="4124437"/>
          </a:xfrm>
        </p:spPr>
        <p:txBody>
          <a:bodyPr/>
          <a:lstStyle/>
          <a:p>
            <a:pPr lvl="1"/>
            <a:r>
              <a:rPr lang="en-GB" dirty="0"/>
              <a:t>Dummy text.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Aenean </a:t>
            </a:r>
            <a:r>
              <a:rPr lang="en-GB" dirty="0" err="1"/>
              <a:t>commodo</a:t>
            </a:r>
            <a:r>
              <a:rPr lang="en-GB" dirty="0"/>
              <a:t> ligula </a:t>
            </a:r>
            <a:r>
              <a:rPr lang="en-GB" dirty="0" err="1"/>
              <a:t>eget</a:t>
            </a:r>
            <a:r>
              <a:rPr lang="en-GB" dirty="0"/>
              <a:t> </a:t>
            </a:r>
            <a:r>
              <a:rPr lang="en-GB" dirty="0" err="1"/>
              <a:t>dolor</a:t>
            </a:r>
            <a:r>
              <a:rPr lang="en-GB" dirty="0"/>
              <a:t>. Aenean </a:t>
            </a:r>
            <a:r>
              <a:rPr lang="en-GB" dirty="0" err="1"/>
              <a:t>massa</a:t>
            </a:r>
            <a:r>
              <a:rPr lang="en-GB" dirty="0"/>
              <a:t>. Cum sociis </a:t>
            </a:r>
            <a:r>
              <a:rPr lang="en-GB" dirty="0" err="1"/>
              <a:t>natoque</a:t>
            </a:r>
            <a:r>
              <a:rPr lang="en-GB" dirty="0"/>
              <a:t> </a:t>
            </a:r>
            <a:r>
              <a:rPr lang="en-GB" dirty="0" err="1"/>
              <a:t>penatibus</a:t>
            </a:r>
            <a:r>
              <a:rPr lang="en-GB" dirty="0"/>
              <a:t> et </a:t>
            </a:r>
            <a:r>
              <a:rPr lang="en-GB" dirty="0" err="1"/>
              <a:t>magnis</a:t>
            </a:r>
            <a:r>
              <a:rPr lang="en-GB" dirty="0"/>
              <a:t> dis parturient </a:t>
            </a:r>
            <a:r>
              <a:rPr lang="en-GB" dirty="0" err="1"/>
              <a:t>montes</a:t>
            </a:r>
            <a:r>
              <a:rPr lang="en-GB" dirty="0"/>
              <a:t>, </a:t>
            </a:r>
            <a:r>
              <a:rPr lang="en-GB" dirty="0" err="1"/>
              <a:t>nascetur</a:t>
            </a:r>
            <a:r>
              <a:rPr lang="en-GB" dirty="0"/>
              <a:t> </a:t>
            </a:r>
            <a:r>
              <a:rPr lang="en-GB" dirty="0" err="1"/>
              <a:t>ridiculus</a:t>
            </a:r>
            <a:r>
              <a:rPr lang="en-GB" dirty="0"/>
              <a:t> mus. Donec </a:t>
            </a:r>
            <a:r>
              <a:rPr lang="en-GB" dirty="0" err="1"/>
              <a:t>quam</a:t>
            </a:r>
            <a:r>
              <a:rPr lang="en-GB" dirty="0"/>
              <a:t> </a:t>
            </a:r>
            <a:r>
              <a:rPr lang="en-GB" dirty="0" err="1"/>
              <a:t>felis</a:t>
            </a:r>
            <a:r>
              <a:rPr lang="en-GB" dirty="0"/>
              <a:t>, </a:t>
            </a:r>
            <a:r>
              <a:rPr lang="en-GB" dirty="0" err="1"/>
              <a:t>ultricies</a:t>
            </a:r>
            <a:r>
              <a:rPr lang="en-GB" dirty="0"/>
              <a:t> </a:t>
            </a:r>
            <a:r>
              <a:rPr lang="en-GB" dirty="0" err="1"/>
              <a:t>nec</a:t>
            </a:r>
            <a:r>
              <a:rPr lang="en-GB" dirty="0"/>
              <a:t>, </a:t>
            </a:r>
            <a:r>
              <a:rPr lang="en-GB" dirty="0" err="1"/>
              <a:t>pellentesque</a:t>
            </a:r>
            <a:r>
              <a:rPr lang="en-GB" dirty="0"/>
              <a:t> </a:t>
            </a:r>
            <a:r>
              <a:rPr lang="en-GB" dirty="0" err="1"/>
              <a:t>eu</a:t>
            </a:r>
            <a:r>
              <a:rPr lang="en-GB" dirty="0"/>
              <a:t>, </a:t>
            </a:r>
            <a:r>
              <a:rPr lang="en-GB" dirty="0" err="1"/>
              <a:t>pretium</a:t>
            </a:r>
            <a:r>
              <a:rPr lang="en-GB" dirty="0"/>
              <a:t> </a:t>
            </a:r>
            <a:r>
              <a:rPr lang="en-GB" dirty="0" err="1"/>
              <a:t>quis</a:t>
            </a:r>
            <a:r>
              <a:rPr lang="en-GB" dirty="0"/>
              <a:t>, sem. </a:t>
            </a:r>
            <a:r>
              <a:rPr lang="en-GB" dirty="0" err="1"/>
              <a:t>Nulla</a:t>
            </a:r>
            <a:r>
              <a:rPr lang="en-GB" dirty="0"/>
              <a:t> </a:t>
            </a:r>
            <a:r>
              <a:rPr lang="en-GB" dirty="0" err="1"/>
              <a:t>consequat</a:t>
            </a:r>
            <a:r>
              <a:rPr lang="en-GB" dirty="0"/>
              <a:t> </a:t>
            </a:r>
            <a:r>
              <a:rPr lang="en-GB" dirty="0" err="1"/>
              <a:t>massa</a:t>
            </a:r>
            <a:r>
              <a:rPr lang="en-GB" dirty="0"/>
              <a:t> </a:t>
            </a:r>
            <a:r>
              <a:rPr lang="en-GB" dirty="0" err="1"/>
              <a:t>quis</a:t>
            </a:r>
            <a:r>
              <a:rPr lang="en-GB" dirty="0"/>
              <a:t> </a:t>
            </a:r>
            <a:r>
              <a:rPr lang="en-GB" dirty="0" err="1"/>
              <a:t>enim</a:t>
            </a:r>
            <a:r>
              <a:rPr lang="en-GB" dirty="0"/>
              <a:t>. </a:t>
            </a:r>
          </a:p>
          <a:p>
            <a:pPr lvl="1"/>
            <a:endParaRPr lang="en-GB" dirty="0"/>
          </a:p>
          <a:p>
            <a:pPr lvl="2"/>
            <a:r>
              <a:rPr lang="en-GB" dirty="0"/>
              <a:t>Description 1</a:t>
            </a:r>
          </a:p>
          <a:p>
            <a:pPr lvl="2"/>
            <a:r>
              <a:rPr lang="en-GB" dirty="0"/>
              <a:t>Description 2</a:t>
            </a:r>
          </a:p>
          <a:p>
            <a:pPr lvl="2"/>
            <a:r>
              <a:rPr lang="en-GB" dirty="0"/>
              <a:t>Description 3</a:t>
            </a:r>
            <a:br>
              <a:rPr lang="en-GB" dirty="0"/>
            </a:br>
            <a:r>
              <a:rPr lang="en-GB" dirty="0" err="1"/>
              <a:t>Nullam</a:t>
            </a:r>
            <a:r>
              <a:rPr lang="en-GB" dirty="0"/>
              <a:t> dictum </a:t>
            </a:r>
            <a:r>
              <a:rPr lang="en-GB" dirty="0" err="1"/>
              <a:t>felis</a:t>
            </a:r>
            <a:r>
              <a:rPr lang="en-GB" dirty="0"/>
              <a:t> </a:t>
            </a:r>
            <a:r>
              <a:rPr lang="en-GB" dirty="0" err="1"/>
              <a:t>eu</a:t>
            </a:r>
            <a:r>
              <a:rPr lang="en-GB" dirty="0"/>
              <a:t> </a:t>
            </a:r>
            <a:r>
              <a:rPr lang="en-GB" dirty="0" err="1"/>
              <a:t>pede</a:t>
            </a:r>
            <a:r>
              <a:rPr lang="en-GB" dirty="0"/>
              <a:t> </a:t>
            </a:r>
            <a:r>
              <a:rPr lang="en-GB" dirty="0" err="1"/>
              <a:t>mollis</a:t>
            </a:r>
            <a:r>
              <a:rPr lang="en-GB" dirty="0"/>
              <a:t> </a:t>
            </a:r>
            <a:r>
              <a:rPr lang="en-GB" dirty="0" err="1"/>
              <a:t>pretium</a:t>
            </a:r>
            <a:r>
              <a:rPr lang="en-GB" dirty="0"/>
              <a:t>. Integer </a:t>
            </a:r>
            <a:r>
              <a:rPr lang="en-GB" dirty="0" err="1"/>
              <a:t>tincidunt</a:t>
            </a:r>
            <a:r>
              <a:rPr lang="en-GB" dirty="0"/>
              <a:t>. Cras </a:t>
            </a:r>
            <a:r>
              <a:rPr lang="en-GB" dirty="0" err="1"/>
              <a:t>dapibus</a:t>
            </a:r>
            <a:r>
              <a:rPr lang="en-GB" dirty="0"/>
              <a:t>.</a:t>
            </a:r>
          </a:p>
          <a:p>
            <a:endParaRPr lang="en-GB" dirty="0"/>
          </a:p>
          <a:p>
            <a:pPr lvl="1"/>
            <a:r>
              <a:rPr lang="en-GB" dirty="0"/>
              <a:t>Donec </a:t>
            </a:r>
            <a:r>
              <a:rPr lang="en-GB" dirty="0" err="1"/>
              <a:t>pede</a:t>
            </a:r>
            <a:r>
              <a:rPr lang="en-GB" dirty="0"/>
              <a:t> </a:t>
            </a:r>
            <a:r>
              <a:rPr lang="en-GB" dirty="0" err="1"/>
              <a:t>justo</a:t>
            </a:r>
            <a:r>
              <a:rPr lang="en-GB" dirty="0"/>
              <a:t>, </a:t>
            </a:r>
            <a:r>
              <a:rPr lang="en-GB" dirty="0" err="1"/>
              <a:t>fringilla</a:t>
            </a:r>
            <a:r>
              <a:rPr lang="en-GB" dirty="0"/>
              <a:t> </a:t>
            </a:r>
            <a:r>
              <a:rPr lang="en-GB" dirty="0" err="1"/>
              <a:t>vel</a:t>
            </a:r>
            <a:r>
              <a:rPr lang="en-GB" dirty="0"/>
              <a:t>, </a:t>
            </a:r>
            <a:r>
              <a:rPr lang="en-GB" dirty="0" err="1"/>
              <a:t>aliquet</a:t>
            </a:r>
            <a:r>
              <a:rPr lang="en-GB" dirty="0"/>
              <a:t> </a:t>
            </a:r>
            <a:r>
              <a:rPr lang="en-GB" dirty="0" err="1"/>
              <a:t>nec</a:t>
            </a:r>
            <a:r>
              <a:rPr lang="en-GB" dirty="0"/>
              <a:t>, </a:t>
            </a:r>
            <a:r>
              <a:rPr lang="en-GB" dirty="0" err="1"/>
              <a:t>vulputate</a:t>
            </a:r>
            <a:r>
              <a:rPr lang="en-GB" dirty="0"/>
              <a:t> </a:t>
            </a:r>
            <a:r>
              <a:rPr lang="en-GB" dirty="0" err="1"/>
              <a:t>eget</a:t>
            </a:r>
            <a:r>
              <a:rPr lang="en-GB" dirty="0"/>
              <a:t>, </a:t>
            </a:r>
            <a:r>
              <a:rPr lang="en-GB" dirty="0" err="1"/>
              <a:t>arcu</a:t>
            </a:r>
            <a:r>
              <a:rPr lang="en-GB" dirty="0"/>
              <a:t>. </a:t>
            </a:r>
          </a:p>
        </p:txBody>
      </p:sp>
      <p:sp>
        <p:nvSpPr>
          <p:cNvPr id="5" name="Content Placeholder 4">
            <a:extLst>
              <a:ext uri="{FF2B5EF4-FFF2-40B4-BE49-F238E27FC236}">
                <a16:creationId xmlns:a16="http://schemas.microsoft.com/office/drawing/2014/main" id="{8BF24E65-067D-D9DE-C9E2-ED7ABD2C75D8}"/>
              </a:ext>
            </a:extLst>
          </p:cNvPr>
          <p:cNvSpPr>
            <a:spLocks noGrp="1"/>
          </p:cNvSpPr>
          <p:nvPr>
            <p:ph sz="quarter" idx="11"/>
          </p:nvPr>
        </p:nvSpPr>
        <p:spPr>
          <a:xfrm>
            <a:off x="3311525" y="1376363"/>
            <a:ext cx="2700338" cy="4124437"/>
          </a:xfrm>
        </p:spPr>
        <p:txBody>
          <a:bodyPr/>
          <a:lstStyle/>
          <a:p>
            <a:pPr lvl="1"/>
            <a:r>
              <a:rPr lang="en-GB" dirty="0"/>
              <a:t>Dummy text.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Aenean </a:t>
            </a:r>
            <a:r>
              <a:rPr lang="en-GB" dirty="0" err="1"/>
              <a:t>commodo</a:t>
            </a:r>
            <a:r>
              <a:rPr lang="en-GB" dirty="0"/>
              <a:t> ligula </a:t>
            </a:r>
            <a:r>
              <a:rPr lang="en-GB" dirty="0" err="1"/>
              <a:t>eget</a:t>
            </a:r>
            <a:r>
              <a:rPr lang="en-GB" dirty="0"/>
              <a:t> </a:t>
            </a:r>
            <a:r>
              <a:rPr lang="en-GB" dirty="0" err="1"/>
              <a:t>dolor</a:t>
            </a:r>
            <a:r>
              <a:rPr lang="en-GB" dirty="0"/>
              <a:t>. Aenean </a:t>
            </a:r>
            <a:r>
              <a:rPr lang="en-GB" dirty="0" err="1"/>
              <a:t>massa</a:t>
            </a:r>
            <a:r>
              <a:rPr lang="en-GB" dirty="0"/>
              <a:t>. Cum sociis </a:t>
            </a:r>
            <a:r>
              <a:rPr lang="en-GB" dirty="0" err="1"/>
              <a:t>natoque</a:t>
            </a:r>
            <a:r>
              <a:rPr lang="en-GB" dirty="0"/>
              <a:t> </a:t>
            </a:r>
            <a:r>
              <a:rPr lang="en-GB" dirty="0" err="1"/>
              <a:t>penatibus</a:t>
            </a:r>
            <a:r>
              <a:rPr lang="en-GB" dirty="0"/>
              <a:t> et </a:t>
            </a:r>
            <a:r>
              <a:rPr lang="en-GB" dirty="0" err="1"/>
              <a:t>magnis</a:t>
            </a:r>
            <a:r>
              <a:rPr lang="en-GB" dirty="0"/>
              <a:t> dis parturient </a:t>
            </a:r>
            <a:r>
              <a:rPr lang="en-GB" dirty="0" err="1"/>
              <a:t>montes</a:t>
            </a:r>
            <a:r>
              <a:rPr lang="en-GB" dirty="0"/>
              <a:t>, </a:t>
            </a:r>
            <a:r>
              <a:rPr lang="en-GB" dirty="0" err="1"/>
              <a:t>nascetur</a:t>
            </a:r>
            <a:r>
              <a:rPr lang="en-GB" dirty="0"/>
              <a:t> </a:t>
            </a:r>
            <a:r>
              <a:rPr lang="en-GB" dirty="0" err="1"/>
              <a:t>ridiculus</a:t>
            </a:r>
            <a:r>
              <a:rPr lang="en-GB" dirty="0"/>
              <a:t> mus. Donec </a:t>
            </a:r>
            <a:r>
              <a:rPr lang="en-GB" dirty="0" err="1"/>
              <a:t>quam</a:t>
            </a:r>
            <a:r>
              <a:rPr lang="en-GB" dirty="0"/>
              <a:t> </a:t>
            </a:r>
            <a:r>
              <a:rPr lang="en-GB" dirty="0" err="1"/>
              <a:t>felis</a:t>
            </a:r>
            <a:r>
              <a:rPr lang="en-GB" dirty="0"/>
              <a:t>, </a:t>
            </a:r>
            <a:r>
              <a:rPr lang="en-GB" dirty="0" err="1"/>
              <a:t>ultricies</a:t>
            </a:r>
            <a:r>
              <a:rPr lang="en-GB" dirty="0"/>
              <a:t> </a:t>
            </a:r>
            <a:r>
              <a:rPr lang="en-GB" dirty="0" err="1"/>
              <a:t>nec</a:t>
            </a:r>
            <a:r>
              <a:rPr lang="en-GB" dirty="0"/>
              <a:t>, </a:t>
            </a:r>
            <a:r>
              <a:rPr lang="en-GB" dirty="0" err="1"/>
              <a:t>pellentesque</a:t>
            </a:r>
            <a:r>
              <a:rPr lang="en-GB" dirty="0"/>
              <a:t> </a:t>
            </a:r>
            <a:r>
              <a:rPr lang="en-GB" dirty="0" err="1"/>
              <a:t>eu</a:t>
            </a:r>
            <a:r>
              <a:rPr lang="en-GB" dirty="0"/>
              <a:t>, </a:t>
            </a:r>
            <a:r>
              <a:rPr lang="en-GB" dirty="0" err="1"/>
              <a:t>pretium</a:t>
            </a:r>
            <a:r>
              <a:rPr lang="en-GB" dirty="0"/>
              <a:t> </a:t>
            </a:r>
            <a:r>
              <a:rPr lang="en-GB" dirty="0" err="1"/>
              <a:t>quis</a:t>
            </a:r>
            <a:r>
              <a:rPr lang="en-GB" dirty="0"/>
              <a:t>, sem. </a:t>
            </a:r>
            <a:r>
              <a:rPr lang="en-GB" dirty="0" err="1"/>
              <a:t>Nulla</a:t>
            </a:r>
            <a:r>
              <a:rPr lang="en-GB" dirty="0"/>
              <a:t> </a:t>
            </a:r>
            <a:r>
              <a:rPr lang="en-GB" dirty="0" err="1"/>
              <a:t>consequat</a:t>
            </a:r>
            <a:r>
              <a:rPr lang="en-GB" dirty="0"/>
              <a:t> </a:t>
            </a:r>
            <a:r>
              <a:rPr lang="en-GB" dirty="0" err="1"/>
              <a:t>massa</a:t>
            </a:r>
            <a:r>
              <a:rPr lang="en-GB" dirty="0"/>
              <a:t> </a:t>
            </a:r>
            <a:r>
              <a:rPr lang="en-GB" dirty="0" err="1"/>
              <a:t>quis</a:t>
            </a:r>
            <a:r>
              <a:rPr lang="en-GB" dirty="0"/>
              <a:t> </a:t>
            </a:r>
            <a:r>
              <a:rPr lang="en-GB" dirty="0" err="1"/>
              <a:t>enim</a:t>
            </a:r>
            <a:r>
              <a:rPr lang="en-GB" dirty="0"/>
              <a:t>. </a:t>
            </a:r>
          </a:p>
          <a:p>
            <a:endParaRPr lang="en-GB" dirty="0"/>
          </a:p>
          <a:p>
            <a:pPr lvl="1"/>
            <a:r>
              <a:rPr lang="en-GB" dirty="0"/>
              <a:t>Donec </a:t>
            </a:r>
            <a:r>
              <a:rPr lang="en-GB" dirty="0" err="1"/>
              <a:t>pede</a:t>
            </a:r>
            <a:r>
              <a:rPr lang="en-GB" dirty="0"/>
              <a:t> </a:t>
            </a:r>
            <a:r>
              <a:rPr lang="en-GB" dirty="0" err="1"/>
              <a:t>justo</a:t>
            </a:r>
            <a:r>
              <a:rPr lang="en-GB" dirty="0"/>
              <a:t>, </a:t>
            </a:r>
            <a:r>
              <a:rPr lang="en-GB" dirty="0" err="1"/>
              <a:t>fringilla</a:t>
            </a:r>
            <a:r>
              <a:rPr lang="en-GB" dirty="0"/>
              <a:t> </a:t>
            </a:r>
            <a:r>
              <a:rPr lang="en-GB" dirty="0" err="1"/>
              <a:t>vel</a:t>
            </a:r>
            <a:r>
              <a:rPr lang="en-GB" dirty="0"/>
              <a:t>, </a:t>
            </a:r>
            <a:r>
              <a:rPr lang="en-GB" dirty="0" err="1"/>
              <a:t>aliquet</a:t>
            </a:r>
            <a:r>
              <a:rPr lang="en-GB" dirty="0"/>
              <a:t> </a:t>
            </a:r>
            <a:r>
              <a:rPr lang="en-GB" dirty="0" err="1"/>
              <a:t>nec</a:t>
            </a:r>
            <a:r>
              <a:rPr lang="en-GB" dirty="0"/>
              <a:t>, </a:t>
            </a:r>
            <a:r>
              <a:rPr lang="en-GB" dirty="0" err="1"/>
              <a:t>vulputate</a:t>
            </a:r>
            <a:r>
              <a:rPr lang="en-GB" dirty="0"/>
              <a:t> </a:t>
            </a:r>
            <a:r>
              <a:rPr lang="en-GB" dirty="0" err="1"/>
              <a:t>eget</a:t>
            </a:r>
            <a:r>
              <a:rPr lang="en-GB" dirty="0"/>
              <a:t>, </a:t>
            </a:r>
            <a:r>
              <a:rPr lang="en-GB" dirty="0" err="1"/>
              <a:t>arcu</a:t>
            </a:r>
            <a:r>
              <a:rPr lang="en-GB" dirty="0"/>
              <a:t>. In </a:t>
            </a:r>
            <a:r>
              <a:rPr lang="en-GB" dirty="0" err="1"/>
              <a:t>enim</a:t>
            </a:r>
            <a:r>
              <a:rPr lang="en-GB" dirty="0"/>
              <a:t> </a:t>
            </a:r>
            <a:r>
              <a:rPr lang="en-GB" dirty="0" err="1"/>
              <a:t>justo</a:t>
            </a:r>
            <a:r>
              <a:rPr lang="en-GB" dirty="0"/>
              <a:t>, </a:t>
            </a:r>
            <a:r>
              <a:rPr lang="en-GB" dirty="0" err="1"/>
              <a:t>rhoncus</a:t>
            </a:r>
            <a:r>
              <a:rPr lang="en-GB" dirty="0"/>
              <a:t> </a:t>
            </a:r>
            <a:r>
              <a:rPr lang="en-GB" dirty="0" err="1"/>
              <a:t>ut</a:t>
            </a:r>
            <a:r>
              <a:rPr lang="en-GB" dirty="0"/>
              <a:t>, </a:t>
            </a:r>
            <a:r>
              <a:rPr lang="en-GB" dirty="0" err="1"/>
              <a:t>imperdiet</a:t>
            </a:r>
            <a:r>
              <a:rPr lang="en-GB" dirty="0"/>
              <a:t> a, </a:t>
            </a:r>
            <a:r>
              <a:rPr lang="en-GB" dirty="0" err="1"/>
              <a:t>venenatis</a:t>
            </a:r>
            <a:r>
              <a:rPr lang="en-GB" dirty="0"/>
              <a:t> vitae, </a:t>
            </a:r>
            <a:r>
              <a:rPr lang="en-GB" dirty="0" err="1"/>
              <a:t>justo</a:t>
            </a:r>
            <a:r>
              <a:rPr lang="en-GB" dirty="0"/>
              <a:t>. </a:t>
            </a:r>
            <a:r>
              <a:rPr lang="en-GB" dirty="0" err="1"/>
              <a:t>Nullam</a:t>
            </a:r>
            <a:r>
              <a:rPr lang="en-GB" dirty="0"/>
              <a:t> dictum </a:t>
            </a:r>
            <a:r>
              <a:rPr lang="en-GB" dirty="0" err="1"/>
              <a:t>felis</a:t>
            </a:r>
            <a:r>
              <a:rPr lang="en-GB" dirty="0"/>
              <a:t> </a:t>
            </a:r>
            <a:r>
              <a:rPr lang="en-GB" dirty="0" err="1"/>
              <a:t>eu</a:t>
            </a:r>
            <a:r>
              <a:rPr lang="en-GB" dirty="0"/>
              <a:t> </a:t>
            </a:r>
            <a:r>
              <a:rPr lang="en-GB" dirty="0" err="1"/>
              <a:t>pede</a:t>
            </a:r>
            <a:r>
              <a:rPr lang="en-GB" dirty="0"/>
              <a:t> </a:t>
            </a:r>
            <a:r>
              <a:rPr lang="en-GB" dirty="0" err="1"/>
              <a:t>mollis</a:t>
            </a:r>
            <a:r>
              <a:rPr lang="en-GB" dirty="0"/>
              <a:t> </a:t>
            </a:r>
            <a:r>
              <a:rPr lang="en-GB" dirty="0" err="1"/>
              <a:t>pretium</a:t>
            </a:r>
            <a:r>
              <a:rPr lang="en-GB" dirty="0"/>
              <a:t>. Integer </a:t>
            </a:r>
            <a:r>
              <a:rPr lang="en-GB" dirty="0" err="1"/>
              <a:t>tincidunt</a:t>
            </a:r>
            <a:r>
              <a:rPr lang="en-GB" dirty="0"/>
              <a:t>. Cras </a:t>
            </a:r>
            <a:r>
              <a:rPr lang="en-GB" dirty="0" err="1"/>
              <a:t>dapibus</a:t>
            </a:r>
            <a:r>
              <a:rPr lang="en-GB" dirty="0"/>
              <a:t>.</a:t>
            </a:r>
          </a:p>
        </p:txBody>
      </p:sp>
      <p:graphicFrame>
        <p:nvGraphicFramePr>
          <p:cNvPr id="13" name="Inhaltsplatzhalter 12" descr="Line chart with placeholder data. Describe your data here. For example: ‘This graph depicts a 50% increase in user numbers from 2019 to 2023.’">
            <a:extLst>
              <a:ext uri="{FF2B5EF4-FFF2-40B4-BE49-F238E27FC236}">
                <a16:creationId xmlns:a16="http://schemas.microsoft.com/office/drawing/2014/main" id="{F89680BF-7070-A514-F9CB-DE5864E453AA}"/>
              </a:ext>
            </a:extLst>
          </p:cNvPr>
          <p:cNvGraphicFramePr>
            <a:graphicFrameLocks noGrp="1"/>
          </p:cNvGraphicFramePr>
          <p:nvPr>
            <p:ph sz="quarter" idx="12"/>
            <p:extLst>
              <p:ext uri="{D42A27DB-BD31-4B8C-83A1-F6EECF244321}">
                <p14:modId xmlns:p14="http://schemas.microsoft.com/office/powerpoint/2010/main" val="3044630610"/>
              </p:ext>
            </p:extLst>
          </p:nvPr>
        </p:nvGraphicFramePr>
        <p:xfrm>
          <a:off x="6180138" y="1376363"/>
          <a:ext cx="2700337" cy="4124437"/>
        </p:xfrm>
        <a:graphic>
          <a:graphicData uri="http://schemas.openxmlformats.org/drawingml/2006/chart">
            <c:chart xmlns:c="http://schemas.openxmlformats.org/drawingml/2006/chart" xmlns:r="http://schemas.openxmlformats.org/officeDocument/2006/relationships" r:id="rId3"/>
          </a:graphicData>
        </a:graphic>
      </p:graphicFrame>
      <p:sp>
        <p:nvSpPr>
          <p:cNvPr id="4" name="Content Placeholder 3">
            <a:extLst>
              <a:ext uri="{FF2B5EF4-FFF2-40B4-BE49-F238E27FC236}">
                <a16:creationId xmlns:a16="http://schemas.microsoft.com/office/drawing/2014/main" id="{7A5092CE-E4CC-EFF3-A337-6E9E5C29E24A}"/>
              </a:ext>
            </a:extLst>
          </p:cNvPr>
          <p:cNvSpPr>
            <a:spLocks noGrp="1"/>
          </p:cNvSpPr>
          <p:nvPr>
            <p:ph sz="quarter" idx="13"/>
          </p:nvPr>
        </p:nvSpPr>
        <p:spPr>
          <a:xfrm>
            <a:off x="9048750" y="1376363"/>
            <a:ext cx="2700338" cy="4124437"/>
          </a:xfrm>
        </p:spPr>
        <p:txBody>
          <a:bodyPr/>
          <a:lstStyle/>
          <a:p>
            <a:pPr lvl="1"/>
            <a:r>
              <a:rPr lang="en-GB" dirty="0"/>
              <a:t>Dummy text.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Aenean </a:t>
            </a:r>
            <a:r>
              <a:rPr lang="en-GB" dirty="0" err="1"/>
              <a:t>commodo</a:t>
            </a:r>
            <a:r>
              <a:rPr lang="en-GB" dirty="0"/>
              <a:t> ligula </a:t>
            </a:r>
            <a:r>
              <a:rPr lang="en-GB" dirty="0" err="1"/>
              <a:t>eget</a:t>
            </a:r>
            <a:r>
              <a:rPr lang="en-GB" dirty="0"/>
              <a:t> </a:t>
            </a:r>
            <a:r>
              <a:rPr lang="en-GB" dirty="0" err="1"/>
              <a:t>dolor</a:t>
            </a:r>
            <a:r>
              <a:rPr lang="en-GB" dirty="0"/>
              <a:t>. Aenean </a:t>
            </a:r>
            <a:r>
              <a:rPr lang="en-GB" dirty="0" err="1"/>
              <a:t>massa</a:t>
            </a:r>
            <a:r>
              <a:rPr lang="en-GB" dirty="0"/>
              <a:t>. Cum sociis </a:t>
            </a:r>
            <a:r>
              <a:rPr lang="en-GB" dirty="0" err="1"/>
              <a:t>natoque</a:t>
            </a:r>
            <a:r>
              <a:rPr lang="en-GB" dirty="0"/>
              <a:t> </a:t>
            </a:r>
            <a:r>
              <a:rPr lang="en-GB" dirty="0" err="1"/>
              <a:t>penatibus</a:t>
            </a:r>
            <a:r>
              <a:rPr lang="en-GB" dirty="0"/>
              <a:t> et </a:t>
            </a:r>
            <a:r>
              <a:rPr lang="en-GB" dirty="0" err="1"/>
              <a:t>magnis</a:t>
            </a:r>
            <a:r>
              <a:rPr lang="en-GB" dirty="0"/>
              <a:t> dis parturient </a:t>
            </a:r>
            <a:r>
              <a:rPr lang="en-GB" dirty="0" err="1"/>
              <a:t>montes</a:t>
            </a:r>
            <a:r>
              <a:rPr lang="en-GB" dirty="0"/>
              <a:t>, </a:t>
            </a:r>
            <a:r>
              <a:rPr lang="en-GB" dirty="0" err="1"/>
              <a:t>nascetur</a:t>
            </a:r>
            <a:r>
              <a:rPr lang="en-GB" dirty="0"/>
              <a:t> </a:t>
            </a:r>
            <a:r>
              <a:rPr lang="en-GB" dirty="0" err="1"/>
              <a:t>ridiculus</a:t>
            </a:r>
            <a:r>
              <a:rPr lang="en-GB" dirty="0"/>
              <a:t> mus. Donec </a:t>
            </a:r>
            <a:r>
              <a:rPr lang="en-GB" dirty="0" err="1"/>
              <a:t>quam</a:t>
            </a:r>
            <a:r>
              <a:rPr lang="en-GB" dirty="0"/>
              <a:t> </a:t>
            </a:r>
            <a:r>
              <a:rPr lang="en-GB" dirty="0" err="1"/>
              <a:t>felis</a:t>
            </a:r>
            <a:r>
              <a:rPr lang="en-GB" dirty="0"/>
              <a:t>, </a:t>
            </a:r>
            <a:r>
              <a:rPr lang="en-GB" dirty="0" err="1"/>
              <a:t>ultricies</a:t>
            </a:r>
            <a:r>
              <a:rPr lang="en-GB" dirty="0"/>
              <a:t> </a:t>
            </a:r>
            <a:r>
              <a:rPr lang="en-GB" dirty="0" err="1"/>
              <a:t>nec</a:t>
            </a:r>
            <a:r>
              <a:rPr lang="en-GB" dirty="0"/>
              <a:t>, </a:t>
            </a:r>
            <a:r>
              <a:rPr lang="en-GB" dirty="0" err="1"/>
              <a:t>pellentesque</a:t>
            </a:r>
            <a:r>
              <a:rPr lang="en-GB" dirty="0"/>
              <a:t> </a:t>
            </a:r>
            <a:r>
              <a:rPr lang="en-GB" dirty="0" err="1"/>
              <a:t>eu</a:t>
            </a:r>
            <a:r>
              <a:rPr lang="en-GB" dirty="0"/>
              <a:t>, </a:t>
            </a:r>
            <a:r>
              <a:rPr lang="en-GB" dirty="0" err="1"/>
              <a:t>pretium</a:t>
            </a:r>
            <a:r>
              <a:rPr lang="en-GB" dirty="0"/>
              <a:t> </a:t>
            </a:r>
            <a:r>
              <a:rPr lang="en-GB" dirty="0" err="1"/>
              <a:t>quis</a:t>
            </a:r>
            <a:r>
              <a:rPr lang="en-GB" dirty="0"/>
              <a:t>, sem. </a:t>
            </a:r>
            <a:r>
              <a:rPr lang="en-GB" dirty="0" err="1"/>
              <a:t>Nulla</a:t>
            </a:r>
            <a:r>
              <a:rPr lang="en-GB" dirty="0"/>
              <a:t> </a:t>
            </a:r>
            <a:r>
              <a:rPr lang="en-GB" dirty="0" err="1"/>
              <a:t>consequat</a:t>
            </a:r>
            <a:r>
              <a:rPr lang="en-GB" dirty="0"/>
              <a:t> </a:t>
            </a:r>
            <a:r>
              <a:rPr lang="en-GB" dirty="0" err="1"/>
              <a:t>massa</a:t>
            </a:r>
            <a:r>
              <a:rPr lang="en-GB" dirty="0"/>
              <a:t> </a:t>
            </a:r>
            <a:r>
              <a:rPr lang="en-GB" dirty="0" err="1"/>
              <a:t>quis</a:t>
            </a:r>
            <a:r>
              <a:rPr lang="en-GB" dirty="0"/>
              <a:t> </a:t>
            </a:r>
            <a:r>
              <a:rPr lang="en-GB" dirty="0" err="1"/>
              <a:t>enim</a:t>
            </a:r>
            <a:r>
              <a:rPr lang="en-GB" dirty="0"/>
              <a:t>. </a:t>
            </a:r>
          </a:p>
          <a:p>
            <a:pPr lvl="1"/>
            <a:endParaRPr lang="en-GB" dirty="0"/>
          </a:p>
          <a:p>
            <a:pPr lvl="2"/>
            <a:r>
              <a:rPr lang="en-GB" dirty="0"/>
              <a:t>Description 1</a:t>
            </a:r>
          </a:p>
          <a:p>
            <a:pPr lvl="2"/>
            <a:r>
              <a:rPr lang="en-GB" dirty="0"/>
              <a:t>Description 2</a:t>
            </a:r>
          </a:p>
          <a:p>
            <a:pPr lvl="2"/>
            <a:r>
              <a:rPr lang="en-GB" dirty="0"/>
              <a:t>Description 3</a:t>
            </a:r>
            <a:br>
              <a:rPr lang="en-GB" dirty="0"/>
            </a:br>
            <a:r>
              <a:rPr lang="en-GB" dirty="0" err="1"/>
              <a:t>Nullam</a:t>
            </a:r>
            <a:r>
              <a:rPr lang="en-GB" dirty="0"/>
              <a:t> dictum </a:t>
            </a:r>
            <a:r>
              <a:rPr lang="en-GB" dirty="0" err="1"/>
              <a:t>felis</a:t>
            </a:r>
            <a:r>
              <a:rPr lang="en-GB" dirty="0"/>
              <a:t> </a:t>
            </a:r>
            <a:r>
              <a:rPr lang="en-GB" dirty="0" err="1"/>
              <a:t>eu</a:t>
            </a:r>
            <a:r>
              <a:rPr lang="en-GB" dirty="0"/>
              <a:t> </a:t>
            </a:r>
            <a:r>
              <a:rPr lang="en-GB" dirty="0" err="1"/>
              <a:t>pede</a:t>
            </a:r>
            <a:r>
              <a:rPr lang="en-GB" dirty="0"/>
              <a:t> </a:t>
            </a:r>
            <a:r>
              <a:rPr lang="en-GB" dirty="0" err="1"/>
              <a:t>mollis</a:t>
            </a:r>
            <a:r>
              <a:rPr lang="en-GB" dirty="0"/>
              <a:t> </a:t>
            </a:r>
            <a:r>
              <a:rPr lang="en-GB" dirty="0" err="1"/>
              <a:t>pretium</a:t>
            </a:r>
            <a:r>
              <a:rPr lang="en-GB" dirty="0"/>
              <a:t>. Integer </a:t>
            </a:r>
            <a:r>
              <a:rPr lang="en-GB" dirty="0" err="1"/>
              <a:t>tincidunt</a:t>
            </a:r>
            <a:r>
              <a:rPr lang="en-GB" dirty="0"/>
              <a:t>. Cras </a:t>
            </a:r>
            <a:r>
              <a:rPr lang="en-GB" dirty="0" err="1"/>
              <a:t>dapibus</a:t>
            </a:r>
            <a:r>
              <a:rPr lang="en-GB" dirty="0"/>
              <a:t>.</a:t>
            </a:r>
          </a:p>
          <a:p>
            <a:endParaRPr lang="en-GB" dirty="0"/>
          </a:p>
          <a:p>
            <a:pPr lvl="1"/>
            <a:r>
              <a:rPr lang="en-GB" dirty="0"/>
              <a:t>Donec </a:t>
            </a:r>
            <a:r>
              <a:rPr lang="en-GB" dirty="0" err="1"/>
              <a:t>pede</a:t>
            </a:r>
            <a:r>
              <a:rPr lang="en-GB" dirty="0"/>
              <a:t> </a:t>
            </a:r>
            <a:r>
              <a:rPr lang="en-GB" dirty="0" err="1"/>
              <a:t>justo</a:t>
            </a:r>
            <a:r>
              <a:rPr lang="en-GB" dirty="0"/>
              <a:t>, </a:t>
            </a:r>
            <a:r>
              <a:rPr lang="en-GB" dirty="0" err="1"/>
              <a:t>fringilla</a:t>
            </a:r>
            <a:r>
              <a:rPr lang="en-GB" dirty="0"/>
              <a:t> </a:t>
            </a:r>
            <a:r>
              <a:rPr lang="en-GB" dirty="0" err="1"/>
              <a:t>vel</a:t>
            </a:r>
            <a:r>
              <a:rPr lang="en-GB" dirty="0"/>
              <a:t>, </a:t>
            </a:r>
            <a:r>
              <a:rPr lang="en-GB" dirty="0" err="1"/>
              <a:t>aliquet</a:t>
            </a:r>
            <a:r>
              <a:rPr lang="en-GB" dirty="0"/>
              <a:t> </a:t>
            </a:r>
            <a:r>
              <a:rPr lang="en-GB" dirty="0" err="1"/>
              <a:t>nec</a:t>
            </a:r>
            <a:r>
              <a:rPr lang="en-GB" dirty="0"/>
              <a:t>, </a:t>
            </a:r>
            <a:r>
              <a:rPr lang="en-GB" dirty="0" err="1"/>
              <a:t>vulputate</a:t>
            </a:r>
            <a:r>
              <a:rPr lang="en-GB" dirty="0"/>
              <a:t> </a:t>
            </a:r>
            <a:r>
              <a:rPr lang="en-GB" dirty="0" err="1"/>
              <a:t>eget</a:t>
            </a:r>
            <a:r>
              <a:rPr lang="en-GB" dirty="0"/>
              <a:t>, </a:t>
            </a:r>
            <a:r>
              <a:rPr lang="en-GB" dirty="0" err="1"/>
              <a:t>arcu</a:t>
            </a:r>
            <a:r>
              <a:rPr lang="en-GB" dirty="0"/>
              <a:t>. In </a:t>
            </a:r>
            <a:r>
              <a:rPr lang="en-GB" dirty="0" err="1"/>
              <a:t>enim</a:t>
            </a:r>
            <a:r>
              <a:rPr lang="en-GB" dirty="0"/>
              <a:t> </a:t>
            </a:r>
            <a:r>
              <a:rPr lang="en-GB" dirty="0" err="1"/>
              <a:t>justo</a:t>
            </a:r>
            <a:r>
              <a:rPr lang="en-GB" dirty="0"/>
              <a:t>, </a:t>
            </a:r>
            <a:r>
              <a:rPr lang="en-GB" dirty="0" err="1"/>
              <a:t>rhoncus</a:t>
            </a:r>
            <a:r>
              <a:rPr lang="en-GB" dirty="0"/>
              <a:t> </a:t>
            </a:r>
            <a:r>
              <a:rPr lang="en-GB" dirty="0" err="1"/>
              <a:t>ut</a:t>
            </a:r>
            <a:r>
              <a:rPr lang="en-GB" dirty="0"/>
              <a:t>, </a:t>
            </a:r>
            <a:r>
              <a:rPr lang="en-GB" dirty="0" err="1"/>
              <a:t>imperdiet</a:t>
            </a:r>
            <a:r>
              <a:rPr lang="en-GB" dirty="0"/>
              <a:t> a, </a:t>
            </a:r>
            <a:r>
              <a:rPr lang="en-GB" dirty="0" err="1"/>
              <a:t>venenatis</a:t>
            </a:r>
            <a:r>
              <a:rPr lang="en-GB" dirty="0"/>
              <a:t> vitae, </a:t>
            </a:r>
            <a:r>
              <a:rPr lang="en-GB" dirty="0" err="1"/>
              <a:t>justo</a:t>
            </a:r>
            <a:r>
              <a:rPr lang="en-GB" dirty="0"/>
              <a:t>.</a:t>
            </a:r>
          </a:p>
          <a:p>
            <a:endParaRPr lang="en-GB" dirty="0"/>
          </a:p>
        </p:txBody>
      </p:sp>
      <p:sp>
        <p:nvSpPr>
          <p:cNvPr id="7" name="TextBox 6">
            <a:extLst>
              <a:ext uri="{FF2B5EF4-FFF2-40B4-BE49-F238E27FC236}">
                <a16:creationId xmlns:a16="http://schemas.microsoft.com/office/drawing/2014/main" id="{7837A8FB-4C97-C6B6-CC5D-7388B2D1F799}"/>
              </a:ext>
            </a:extLst>
          </p:cNvPr>
          <p:cNvSpPr txBox="1"/>
          <p:nvPr/>
        </p:nvSpPr>
        <p:spPr bwMode="ltGray">
          <a:xfrm>
            <a:off x="442913" y="5815200"/>
            <a:ext cx="11306175" cy="385575"/>
          </a:xfrm>
          <a:prstGeom prst="rect">
            <a:avLst/>
          </a:prstGeom>
          <a:noFill/>
          <a:ln w="6350">
            <a:noFill/>
            <a:miter lim="800000"/>
            <a:headEnd/>
            <a:tailEnd/>
          </a:ln>
        </p:spPr>
        <p:txBody>
          <a:bodyPr wrap="square" lIns="0" tIns="0" rIns="0" bIns="0" anchor="b" anchorCtr="0">
            <a:noAutofit/>
          </a:bodyPr>
          <a:lstStyle/>
          <a:p>
            <a:r>
              <a:rPr lang="en-GB" sz="800" dirty="0"/>
              <a:t>Footnote text sample in 8 pt. Donec </a:t>
            </a:r>
            <a:r>
              <a:rPr lang="en-GB" sz="800" dirty="0" err="1"/>
              <a:t>pede</a:t>
            </a:r>
            <a:r>
              <a:rPr lang="en-GB" sz="800" dirty="0"/>
              <a:t> </a:t>
            </a:r>
            <a:r>
              <a:rPr lang="en-GB" sz="800" dirty="0" err="1"/>
              <a:t>justo</a:t>
            </a:r>
            <a:r>
              <a:rPr lang="en-GB" sz="800" dirty="0"/>
              <a:t>, </a:t>
            </a:r>
            <a:r>
              <a:rPr lang="en-GB" sz="800" dirty="0" err="1"/>
              <a:t>fringilla</a:t>
            </a:r>
            <a:r>
              <a:rPr lang="en-GB" sz="800" dirty="0"/>
              <a:t> </a:t>
            </a:r>
            <a:r>
              <a:rPr lang="en-GB" sz="800" dirty="0" err="1"/>
              <a:t>vel</a:t>
            </a:r>
            <a:r>
              <a:rPr lang="en-GB" sz="800" dirty="0"/>
              <a:t>, </a:t>
            </a:r>
            <a:r>
              <a:rPr lang="en-GB" sz="800" dirty="0" err="1"/>
              <a:t>aliquet</a:t>
            </a:r>
            <a:r>
              <a:rPr lang="en-GB" sz="800" dirty="0"/>
              <a:t> </a:t>
            </a:r>
            <a:r>
              <a:rPr lang="en-GB" sz="800" dirty="0" err="1"/>
              <a:t>nec</a:t>
            </a:r>
            <a:r>
              <a:rPr lang="en-GB" sz="800" dirty="0"/>
              <a:t>, </a:t>
            </a:r>
            <a:r>
              <a:rPr lang="en-GB" sz="800" dirty="0" err="1"/>
              <a:t>vulputate</a:t>
            </a:r>
            <a:r>
              <a:rPr lang="en-GB" sz="800" dirty="0"/>
              <a:t> </a:t>
            </a:r>
            <a:r>
              <a:rPr lang="en-GB" sz="800" dirty="0" err="1"/>
              <a:t>eget</a:t>
            </a:r>
            <a:r>
              <a:rPr lang="en-GB" sz="800" dirty="0"/>
              <a:t>, </a:t>
            </a:r>
            <a:r>
              <a:rPr lang="en-GB" sz="800" dirty="0" err="1"/>
              <a:t>arcu</a:t>
            </a:r>
            <a:r>
              <a:rPr lang="en-GB" sz="800" dirty="0"/>
              <a:t>. In </a:t>
            </a:r>
            <a:r>
              <a:rPr lang="en-GB" sz="800" dirty="0" err="1"/>
              <a:t>enim</a:t>
            </a:r>
            <a:r>
              <a:rPr lang="en-GB" sz="800" dirty="0"/>
              <a:t> </a:t>
            </a:r>
            <a:r>
              <a:rPr lang="en-GB" sz="800" dirty="0" err="1"/>
              <a:t>justo</a:t>
            </a:r>
            <a:r>
              <a:rPr lang="en-GB" sz="800" dirty="0"/>
              <a:t>, </a:t>
            </a:r>
            <a:r>
              <a:rPr lang="en-GB" sz="800" dirty="0" err="1"/>
              <a:t>rhoncus</a:t>
            </a:r>
            <a:r>
              <a:rPr lang="en-GB" sz="800" dirty="0"/>
              <a:t> </a:t>
            </a:r>
            <a:r>
              <a:rPr lang="en-GB" sz="800" dirty="0" err="1"/>
              <a:t>ut</a:t>
            </a:r>
            <a:r>
              <a:rPr lang="en-GB" sz="800" dirty="0"/>
              <a:t>, </a:t>
            </a:r>
            <a:r>
              <a:rPr lang="en-GB" sz="800" dirty="0" err="1"/>
              <a:t>imperdiet</a:t>
            </a:r>
            <a:r>
              <a:rPr lang="en-GB" sz="800" dirty="0"/>
              <a:t> a, </a:t>
            </a:r>
            <a:r>
              <a:rPr lang="en-GB" sz="800" dirty="0" err="1"/>
              <a:t>venenatis</a:t>
            </a:r>
            <a:r>
              <a:rPr lang="en-GB" sz="800" dirty="0"/>
              <a:t> vitae, </a:t>
            </a:r>
            <a:r>
              <a:rPr lang="en-GB" sz="800" dirty="0" err="1"/>
              <a:t>justo</a:t>
            </a:r>
            <a:r>
              <a:rPr lang="en-GB" sz="800" dirty="0"/>
              <a:t>. </a:t>
            </a:r>
            <a:r>
              <a:rPr lang="en-GB" sz="800" dirty="0" err="1"/>
              <a:t>Nullam</a:t>
            </a:r>
            <a:r>
              <a:rPr lang="en-GB" sz="800" dirty="0"/>
              <a:t> dictum </a:t>
            </a:r>
            <a:r>
              <a:rPr lang="en-GB" sz="800" dirty="0" err="1"/>
              <a:t>felis</a:t>
            </a:r>
            <a:r>
              <a:rPr lang="en-GB" sz="800" dirty="0"/>
              <a:t> </a:t>
            </a:r>
            <a:r>
              <a:rPr lang="en-GB" sz="800" dirty="0" err="1"/>
              <a:t>eu</a:t>
            </a:r>
            <a:r>
              <a:rPr lang="en-GB" sz="800" dirty="0"/>
              <a:t> </a:t>
            </a:r>
            <a:r>
              <a:rPr lang="en-GB" sz="800" dirty="0" err="1"/>
              <a:t>pede</a:t>
            </a:r>
            <a:r>
              <a:rPr lang="en-GB" sz="800" dirty="0"/>
              <a:t> </a:t>
            </a:r>
            <a:r>
              <a:rPr lang="en-GB" sz="800" dirty="0" err="1"/>
              <a:t>mollis</a:t>
            </a:r>
            <a:r>
              <a:rPr lang="en-GB" sz="800" dirty="0"/>
              <a:t> </a:t>
            </a:r>
            <a:r>
              <a:rPr lang="en-GB" sz="800" dirty="0" err="1"/>
              <a:t>pretium</a:t>
            </a:r>
            <a:r>
              <a:rPr lang="en-GB" sz="800" dirty="0"/>
              <a:t>. Integer </a:t>
            </a:r>
            <a:r>
              <a:rPr lang="en-GB" sz="800" dirty="0" err="1"/>
              <a:t>tincidunt</a:t>
            </a:r>
            <a:r>
              <a:rPr lang="en-GB" sz="800" dirty="0"/>
              <a:t>. Cras </a:t>
            </a:r>
            <a:r>
              <a:rPr lang="en-GB" sz="800" dirty="0" err="1"/>
              <a:t>dapibus</a:t>
            </a:r>
            <a:r>
              <a:rPr lang="en-GB" sz="800" dirty="0"/>
              <a:t>. Donec </a:t>
            </a:r>
            <a:r>
              <a:rPr lang="en-GB" sz="800" dirty="0" err="1"/>
              <a:t>pede</a:t>
            </a:r>
            <a:r>
              <a:rPr lang="en-GB" sz="800" dirty="0"/>
              <a:t> </a:t>
            </a:r>
            <a:r>
              <a:rPr lang="en-GB" sz="800" dirty="0" err="1"/>
              <a:t>justo</a:t>
            </a:r>
            <a:r>
              <a:rPr lang="en-GB" sz="800" dirty="0"/>
              <a:t>, </a:t>
            </a:r>
            <a:r>
              <a:rPr lang="en-GB" sz="800" dirty="0" err="1"/>
              <a:t>fringilla</a:t>
            </a:r>
            <a:r>
              <a:rPr lang="en-GB" sz="800" dirty="0"/>
              <a:t> </a:t>
            </a:r>
            <a:r>
              <a:rPr lang="en-GB" sz="800" dirty="0" err="1"/>
              <a:t>vel</a:t>
            </a:r>
            <a:r>
              <a:rPr lang="en-GB" sz="800" dirty="0"/>
              <a:t>, </a:t>
            </a:r>
            <a:r>
              <a:rPr lang="en-GB" sz="800" dirty="0" err="1"/>
              <a:t>aliquet</a:t>
            </a:r>
            <a:r>
              <a:rPr lang="en-GB" sz="800" dirty="0"/>
              <a:t> </a:t>
            </a:r>
            <a:r>
              <a:rPr lang="en-GB" sz="800" dirty="0" err="1"/>
              <a:t>nec</a:t>
            </a:r>
            <a:r>
              <a:rPr lang="en-GB" sz="800" dirty="0"/>
              <a:t>, </a:t>
            </a:r>
            <a:r>
              <a:rPr lang="en-GB" sz="800" dirty="0" err="1"/>
              <a:t>vulputate</a:t>
            </a:r>
            <a:r>
              <a:rPr lang="en-GB" sz="800" dirty="0"/>
              <a:t> </a:t>
            </a:r>
            <a:r>
              <a:rPr lang="en-GB" sz="800" dirty="0" err="1"/>
              <a:t>eget</a:t>
            </a:r>
            <a:r>
              <a:rPr lang="en-GB" sz="800" dirty="0"/>
              <a:t>, </a:t>
            </a:r>
            <a:r>
              <a:rPr lang="en-GB" sz="800" dirty="0" err="1"/>
              <a:t>arcu</a:t>
            </a:r>
            <a:r>
              <a:rPr lang="en-GB" sz="800" dirty="0"/>
              <a:t>. In </a:t>
            </a:r>
            <a:r>
              <a:rPr lang="en-GB" sz="800" dirty="0" err="1"/>
              <a:t>enim</a:t>
            </a:r>
            <a:r>
              <a:rPr lang="en-GB" sz="800" dirty="0"/>
              <a:t> </a:t>
            </a:r>
            <a:r>
              <a:rPr lang="en-GB" sz="800" dirty="0" err="1"/>
              <a:t>justo</a:t>
            </a:r>
            <a:r>
              <a:rPr lang="en-GB" sz="800" dirty="0"/>
              <a:t>, </a:t>
            </a:r>
            <a:r>
              <a:rPr lang="en-GB" sz="800" dirty="0" err="1"/>
              <a:t>rhoncus</a:t>
            </a:r>
            <a:r>
              <a:rPr lang="en-GB" sz="800" dirty="0"/>
              <a:t> </a:t>
            </a:r>
            <a:r>
              <a:rPr lang="en-GB" sz="800" dirty="0" err="1"/>
              <a:t>ut</a:t>
            </a:r>
            <a:r>
              <a:rPr lang="en-GB" sz="800" dirty="0"/>
              <a:t>, </a:t>
            </a:r>
            <a:r>
              <a:rPr lang="en-GB" sz="800" dirty="0" err="1"/>
              <a:t>imperdiet</a:t>
            </a:r>
            <a:r>
              <a:rPr lang="en-GB" sz="800" dirty="0"/>
              <a:t> a, </a:t>
            </a:r>
            <a:r>
              <a:rPr lang="en-GB" sz="800" dirty="0" err="1"/>
              <a:t>venenatis</a:t>
            </a:r>
            <a:r>
              <a:rPr lang="en-GB" sz="800" dirty="0"/>
              <a:t> vitae, </a:t>
            </a:r>
            <a:r>
              <a:rPr lang="en-GB" sz="800" dirty="0" err="1"/>
              <a:t>justo</a:t>
            </a:r>
            <a:r>
              <a:rPr lang="en-GB" sz="800" dirty="0"/>
              <a:t>. </a:t>
            </a:r>
            <a:r>
              <a:rPr lang="en-GB" sz="800" dirty="0" err="1"/>
              <a:t>Nullam</a:t>
            </a:r>
            <a:r>
              <a:rPr lang="en-GB" sz="800" dirty="0"/>
              <a:t> dictum </a:t>
            </a:r>
            <a:r>
              <a:rPr lang="en-GB" sz="800" dirty="0" err="1"/>
              <a:t>felis</a:t>
            </a:r>
            <a:r>
              <a:rPr lang="en-GB" sz="800" dirty="0"/>
              <a:t> </a:t>
            </a:r>
            <a:r>
              <a:rPr lang="en-GB" sz="800" dirty="0" err="1"/>
              <a:t>eu</a:t>
            </a:r>
            <a:r>
              <a:rPr lang="en-GB" sz="800" dirty="0"/>
              <a:t> </a:t>
            </a:r>
            <a:r>
              <a:rPr lang="en-GB" sz="800" dirty="0" err="1"/>
              <a:t>pede</a:t>
            </a:r>
            <a:r>
              <a:rPr lang="en-GB" sz="800" dirty="0"/>
              <a:t> </a:t>
            </a:r>
            <a:r>
              <a:rPr lang="en-GB" sz="800" dirty="0" err="1"/>
              <a:t>mollis</a:t>
            </a:r>
            <a:r>
              <a:rPr lang="en-GB" sz="800" dirty="0"/>
              <a:t> </a:t>
            </a:r>
            <a:r>
              <a:rPr lang="en-GB" sz="800" dirty="0" err="1"/>
              <a:t>pretium</a:t>
            </a:r>
            <a:r>
              <a:rPr lang="en-GB" sz="800" dirty="0"/>
              <a:t>. Integer </a:t>
            </a:r>
            <a:r>
              <a:rPr lang="en-GB" sz="800" dirty="0" err="1"/>
              <a:t>tincidunt</a:t>
            </a:r>
            <a:r>
              <a:rPr lang="en-GB" sz="800" dirty="0"/>
              <a:t>. Cras </a:t>
            </a:r>
            <a:r>
              <a:rPr lang="en-GB" sz="800" dirty="0" err="1"/>
              <a:t>dapibus</a:t>
            </a:r>
            <a:r>
              <a:rPr lang="en-GB" sz="800" dirty="0"/>
              <a:t>.</a:t>
            </a:r>
          </a:p>
          <a:p>
            <a:r>
              <a:rPr lang="en-GB" sz="800" dirty="0"/>
              <a:t>Donec </a:t>
            </a:r>
            <a:r>
              <a:rPr lang="en-GB" sz="800" dirty="0" err="1"/>
              <a:t>pede</a:t>
            </a:r>
            <a:r>
              <a:rPr lang="en-GB" sz="800" dirty="0"/>
              <a:t> </a:t>
            </a:r>
            <a:r>
              <a:rPr lang="en-GB" sz="800" dirty="0" err="1"/>
              <a:t>justo</a:t>
            </a:r>
            <a:r>
              <a:rPr lang="en-GB" sz="800" dirty="0"/>
              <a:t>, </a:t>
            </a:r>
            <a:r>
              <a:rPr lang="en-GB" sz="800" dirty="0" err="1"/>
              <a:t>fringilla</a:t>
            </a:r>
            <a:r>
              <a:rPr lang="en-GB" sz="800" dirty="0"/>
              <a:t> </a:t>
            </a:r>
            <a:r>
              <a:rPr lang="en-GB" sz="800" dirty="0" err="1"/>
              <a:t>vel</a:t>
            </a:r>
            <a:r>
              <a:rPr lang="en-GB" sz="800" dirty="0"/>
              <a:t>, </a:t>
            </a:r>
            <a:r>
              <a:rPr lang="en-GB" sz="800" dirty="0" err="1"/>
              <a:t>aliquet</a:t>
            </a:r>
            <a:r>
              <a:rPr lang="en-GB" sz="800" dirty="0"/>
              <a:t> </a:t>
            </a:r>
            <a:r>
              <a:rPr lang="en-GB" sz="800" dirty="0" err="1"/>
              <a:t>nec</a:t>
            </a:r>
            <a:r>
              <a:rPr lang="en-GB" sz="800" dirty="0"/>
              <a:t>, </a:t>
            </a:r>
            <a:r>
              <a:rPr lang="en-GB" sz="800" dirty="0" err="1"/>
              <a:t>vulputate</a:t>
            </a:r>
            <a:r>
              <a:rPr lang="en-GB" sz="800" dirty="0"/>
              <a:t> </a:t>
            </a:r>
            <a:r>
              <a:rPr lang="en-GB" sz="800" dirty="0" err="1"/>
              <a:t>eget</a:t>
            </a:r>
            <a:r>
              <a:rPr lang="en-GB" sz="800" dirty="0"/>
              <a:t>, </a:t>
            </a:r>
            <a:r>
              <a:rPr lang="en-GB" sz="800" dirty="0" err="1"/>
              <a:t>arcu</a:t>
            </a:r>
            <a:r>
              <a:rPr lang="en-GB" sz="800" dirty="0"/>
              <a:t>. In </a:t>
            </a:r>
            <a:r>
              <a:rPr lang="en-GB" sz="800" dirty="0" err="1"/>
              <a:t>enim</a:t>
            </a:r>
            <a:r>
              <a:rPr lang="en-GB" sz="800" dirty="0"/>
              <a:t> </a:t>
            </a:r>
            <a:r>
              <a:rPr lang="en-GB" sz="800" dirty="0" err="1"/>
              <a:t>justo</a:t>
            </a:r>
            <a:r>
              <a:rPr lang="en-GB" sz="800" dirty="0"/>
              <a:t>, </a:t>
            </a:r>
            <a:r>
              <a:rPr lang="en-GB" sz="800" dirty="0" err="1"/>
              <a:t>rhoncus</a:t>
            </a:r>
            <a:r>
              <a:rPr lang="en-GB" sz="800" dirty="0"/>
              <a:t> </a:t>
            </a:r>
            <a:r>
              <a:rPr lang="en-GB" sz="800" dirty="0" err="1"/>
              <a:t>ut</a:t>
            </a:r>
            <a:r>
              <a:rPr lang="en-GB" sz="800" dirty="0"/>
              <a:t>, </a:t>
            </a:r>
            <a:r>
              <a:rPr lang="en-GB" sz="800" dirty="0" err="1"/>
              <a:t>imperdiet</a:t>
            </a:r>
            <a:r>
              <a:rPr lang="en-GB" sz="800" dirty="0"/>
              <a:t> a, </a:t>
            </a:r>
            <a:r>
              <a:rPr lang="en-GB" sz="800" dirty="0" err="1"/>
              <a:t>venenatis</a:t>
            </a:r>
            <a:r>
              <a:rPr lang="en-GB" sz="800" dirty="0"/>
              <a:t> vitae, </a:t>
            </a:r>
            <a:r>
              <a:rPr lang="en-GB" sz="800" dirty="0" err="1"/>
              <a:t>justo</a:t>
            </a:r>
            <a:r>
              <a:rPr lang="en-GB" sz="800" dirty="0"/>
              <a:t>. </a:t>
            </a:r>
            <a:r>
              <a:rPr lang="en-GB" sz="800" dirty="0" err="1"/>
              <a:t>Nullam</a:t>
            </a:r>
            <a:r>
              <a:rPr lang="en-GB" sz="800" dirty="0"/>
              <a:t> dictum </a:t>
            </a:r>
            <a:r>
              <a:rPr lang="en-GB" sz="800" dirty="0" err="1"/>
              <a:t>felis</a:t>
            </a:r>
            <a:r>
              <a:rPr lang="en-GB" sz="800" dirty="0"/>
              <a:t> </a:t>
            </a:r>
            <a:r>
              <a:rPr lang="en-GB" sz="800" dirty="0" err="1"/>
              <a:t>eu</a:t>
            </a:r>
            <a:r>
              <a:rPr lang="en-GB" sz="800" dirty="0"/>
              <a:t> </a:t>
            </a:r>
            <a:r>
              <a:rPr lang="en-GB" sz="800" dirty="0" err="1"/>
              <a:t>pede</a:t>
            </a:r>
            <a:r>
              <a:rPr lang="en-GB" sz="800" dirty="0"/>
              <a:t> </a:t>
            </a:r>
            <a:r>
              <a:rPr lang="en-GB" sz="800" dirty="0" err="1"/>
              <a:t>mollis</a:t>
            </a:r>
            <a:r>
              <a:rPr lang="en-GB" sz="800" dirty="0"/>
              <a:t> </a:t>
            </a:r>
            <a:r>
              <a:rPr lang="en-GB" sz="800" dirty="0" err="1"/>
              <a:t>pretium</a:t>
            </a:r>
            <a:r>
              <a:rPr lang="en-GB" sz="800" dirty="0"/>
              <a:t>. Integer </a:t>
            </a:r>
            <a:r>
              <a:rPr lang="en-GB" sz="800" dirty="0" err="1"/>
              <a:t>tincidunt</a:t>
            </a:r>
            <a:r>
              <a:rPr lang="en-GB" sz="800" dirty="0"/>
              <a:t>. Cras </a:t>
            </a:r>
            <a:r>
              <a:rPr lang="en-GB" sz="800" dirty="0" err="1"/>
              <a:t>dapibus</a:t>
            </a:r>
            <a:r>
              <a:rPr lang="en-GB" sz="800" dirty="0"/>
              <a:t>.</a:t>
            </a:r>
          </a:p>
        </p:txBody>
      </p:sp>
      <p:sp>
        <p:nvSpPr>
          <p:cNvPr id="6" name="Fußzeilenplatzhalter 5">
            <a:extLst>
              <a:ext uri="{FF2B5EF4-FFF2-40B4-BE49-F238E27FC236}">
                <a16:creationId xmlns:a16="http://schemas.microsoft.com/office/drawing/2014/main" id="{56489D23-F3C1-1226-ED36-AED0B4F6398A}"/>
              </a:ext>
              <a:ext uri="{C183D7F6-B498-43B3-948B-1728B52AA6E4}">
                <adec:decorative xmlns:adec="http://schemas.microsoft.com/office/drawing/2017/decorative" val="1"/>
              </a:ext>
            </a:extLst>
          </p:cNvPr>
          <p:cNvSpPr>
            <a:spLocks noGrp="1"/>
          </p:cNvSpPr>
          <p:nvPr>
            <p:ph type="ftr" sz="quarter" idx="15"/>
          </p:nvPr>
        </p:nvSpPr>
        <p:spPr/>
        <p:txBody>
          <a:bodyPr/>
          <a:lstStyle/>
          <a:p>
            <a:pPr algn="l">
              <a:lnSpc>
                <a:spcPts val="1067"/>
              </a:lnSpc>
            </a:pPr>
            <a:r>
              <a:rPr lang="en-GB"/>
              <a:t>Date, Location, Speaker name, Name of Event</a:t>
            </a:r>
          </a:p>
        </p:txBody>
      </p:sp>
      <p:sp>
        <p:nvSpPr>
          <p:cNvPr id="2" name="Foliennummernplatzhalter 1">
            <a:extLst>
              <a:ext uri="{FF2B5EF4-FFF2-40B4-BE49-F238E27FC236}">
                <a16:creationId xmlns:a16="http://schemas.microsoft.com/office/drawing/2014/main" id="{D82B63E1-5387-9FAB-A41C-897347C4743A}"/>
              </a:ext>
              <a:ext uri="{C183D7F6-B498-43B3-948B-1728B52AA6E4}">
                <adec:decorative xmlns:adec="http://schemas.microsoft.com/office/drawing/2017/decorative" val="1"/>
              </a:ext>
            </a:extLst>
          </p:cNvPr>
          <p:cNvSpPr>
            <a:spLocks noGrp="1"/>
          </p:cNvSpPr>
          <p:nvPr>
            <p:ph type="sldNum" sz="quarter" idx="14"/>
          </p:nvPr>
        </p:nvSpPr>
        <p:spPr>
          <a:xfrm>
            <a:off x="11281088" y="6416675"/>
            <a:ext cx="468000" cy="144000"/>
          </a:xfrm>
        </p:spPr>
        <p:txBody>
          <a:bodyPr/>
          <a:lstStyle/>
          <a:p>
            <a:fld id="{D71DA9FD-6EF8-4CC5-AF9B-B6159B5B937C}" type="slidenum">
              <a:rPr lang="en-GB" noProof="1" smtClean="0"/>
              <a:pPr/>
              <a:t>47</a:t>
            </a:fld>
            <a:endParaRPr lang="en-GB" noProof="1"/>
          </a:p>
        </p:txBody>
      </p:sp>
    </p:spTree>
    <p:extLst>
      <p:ext uri="{BB962C8B-B14F-4D97-AF65-F5344CB8AC3E}">
        <p14:creationId xmlns:p14="http://schemas.microsoft.com/office/powerpoint/2010/main" val="2872447946"/>
      </p:ext>
    </p:extLst>
  </p:cSld>
  <p:clrMapOvr>
    <a:masterClrMapping/>
  </p:clrMapOvr>
  <p:transition>
    <p:wipe dir="r"/>
  </p:transition>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E76F74B-05B5-C0AB-9D16-561B5861B9E6}"/>
              </a:ext>
            </a:extLst>
          </p:cNvPr>
          <p:cNvSpPr>
            <a:spLocks noGrp="1"/>
          </p:cNvSpPr>
          <p:nvPr>
            <p:ph type="title"/>
          </p:nvPr>
        </p:nvSpPr>
        <p:spPr>
          <a:xfrm>
            <a:off x="442912" y="442800"/>
            <a:ext cx="10332000" cy="468000"/>
          </a:xfrm>
        </p:spPr>
        <p:txBody>
          <a:bodyPr/>
          <a:lstStyle/>
          <a:p>
            <a:r>
              <a:rPr lang="en-GB" dirty="0"/>
              <a:t>Best Practice Sample </a:t>
            </a:r>
            <a:br>
              <a:rPr lang="en-GB" dirty="0"/>
            </a:br>
            <a:r>
              <a:rPr lang="en-GB" b="0" dirty="0"/>
              <a:t>with two content columns and blue backgrounds</a:t>
            </a:r>
          </a:p>
        </p:txBody>
      </p:sp>
      <p:sp>
        <p:nvSpPr>
          <p:cNvPr id="8" name="Content Placeholder 7">
            <a:extLst>
              <a:ext uri="{FF2B5EF4-FFF2-40B4-BE49-F238E27FC236}">
                <a16:creationId xmlns:a16="http://schemas.microsoft.com/office/drawing/2014/main" id="{97D9036D-D08C-84E1-CB12-A95735CB5DD0}"/>
              </a:ext>
            </a:extLst>
          </p:cNvPr>
          <p:cNvSpPr>
            <a:spLocks noGrp="1"/>
          </p:cNvSpPr>
          <p:nvPr>
            <p:ph sz="quarter" idx="10"/>
          </p:nvPr>
        </p:nvSpPr>
        <p:spPr>
          <a:xfrm>
            <a:off x="442913" y="1376363"/>
            <a:ext cx="5544000" cy="4824000"/>
          </a:xfrm>
        </p:spPr>
        <p:txBody>
          <a:bodyPr/>
          <a:lstStyle/>
          <a:p>
            <a:r>
              <a:rPr lang="en-GB" dirty="0"/>
              <a:t>Dummy text.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Aenean </a:t>
            </a:r>
            <a:r>
              <a:rPr lang="en-GB" dirty="0" err="1"/>
              <a:t>commodo</a:t>
            </a:r>
            <a:r>
              <a:rPr lang="en-GB" dirty="0"/>
              <a:t> ligula </a:t>
            </a:r>
            <a:r>
              <a:rPr lang="en-GB" dirty="0" err="1"/>
              <a:t>eget</a:t>
            </a:r>
            <a:r>
              <a:rPr lang="en-GB" dirty="0"/>
              <a:t> </a:t>
            </a:r>
            <a:r>
              <a:rPr lang="en-GB" dirty="0" err="1"/>
              <a:t>dolor</a:t>
            </a:r>
            <a:r>
              <a:rPr lang="en-GB" dirty="0"/>
              <a:t>. Aenean </a:t>
            </a:r>
            <a:r>
              <a:rPr lang="en-GB" dirty="0" err="1"/>
              <a:t>massa</a:t>
            </a:r>
            <a:r>
              <a:rPr lang="en-GB" dirty="0"/>
              <a:t>. Cum sociis </a:t>
            </a:r>
            <a:r>
              <a:rPr lang="en-GB" dirty="0" err="1"/>
              <a:t>natoque</a:t>
            </a:r>
            <a:r>
              <a:rPr lang="en-GB" dirty="0"/>
              <a:t> </a:t>
            </a:r>
            <a:r>
              <a:rPr lang="en-GB" dirty="0" err="1"/>
              <a:t>penatibus</a:t>
            </a:r>
            <a:r>
              <a:rPr lang="en-GB" dirty="0"/>
              <a:t> et </a:t>
            </a:r>
            <a:r>
              <a:rPr lang="en-GB" dirty="0" err="1"/>
              <a:t>magnis</a:t>
            </a:r>
            <a:r>
              <a:rPr lang="en-GB" dirty="0"/>
              <a:t> dis parturient </a:t>
            </a:r>
            <a:r>
              <a:rPr lang="en-GB" dirty="0" err="1"/>
              <a:t>montes</a:t>
            </a:r>
            <a:r>
              <a:rPr lang="en-GB" dirty="0"/>
              <a:t>, </a:t>
            </a:r>
            <a:r>
              <a:rPr lang="en-GB" dirty="0" err="1"/>
              <a:t>nascetur</a:t>
            </a:r>
            <a:r>
              <a:rPr lang="en-GB" dirty="0"/>
              <a:t> </a:t>
            </a:r>
            <a:r>
              <a:rPr lang="en-GB" dirty="0" err="1"/>
              <a:t>ridiculus</a:t>
            </a:r>
            <a:r>
              <a:rPr lang="en-GB" dirty="0"/>
              <a:t> mus. </a:t>
            </a:r>
          </a:p>
          <a:p>
            <a:endParaRPr lang="en-GB" dirty="0"/>
          </a:p>
          <a:p>
            <a:pPr lvl="1"/>
            <a:r>
              <a:rPr lang="en-GB" dirty="0"/>
              <a:t>Donec </a:t>
            </a:r>
            <a:r>
              <a:rPr lang="en-GB" dirty="0" err="1"/>
              <a:t>quam</a:t>
            </a:r>
            <a:r>
              <a:rPr lang="en-GB" dirty="0"/>
              <a:t> </a:t>
            </a:r>
            <a:r>
              <a:rPr lang="en-GB" dirty="0" err="1"/>
              <a:t>felis</a:t>
            </a:r>
            <a:r>
              <a:rPr lang="en-GB" dirty="0"/>
              <a:t>, </a:t>
            </a:r>
            <a:r>
              <a:rPr lang="en-GB" dirty="0" err="1"/>
              <a:t>ultricies</a:t>
            </a:r>
            <a:r>
              <a:rPr lang="en-GB" dirty="0"/>
              <a:t> </a:t>
            </a:r>
            <a:r>
              <a:rPr lang="en-GB" dirty="0" err="1"/>
              <a:t>nec</a:t>
            </a:r>
            <a:r>
              <a:rPr lang="en-GB" dirty="0"/>
              <a:t>, </a:t>
            </a:r>
            <a:r>
              <a:rPr lang="en-GB" dirty="0" err="1"/>
              <a:t>pellentesque</a:t>
            </a:r>
            <a:r>
              <a:rPr lang="en-GB" dirty="0"/>
              <a:t> </a:t>
            </a:r>
            <a:r>
              <a:rPr lang="en-GB" dirty="0" err="1"/>
              <a:t>eu</a:t>
            </a:r>
            <a:r>
              <a:rPr lang="en-GB" dirty="0"/>
              <a:t>, </a:t>
            </a:r>
            <a:r>
              <a:rPr lang="en-GB" dirty="0" err="1"/>
              <a:t>pretium</a:t>
            </a:r>
            <a:r>
              <a:rPr lang="en-GB" dirty="0"/>
              <a:t> </a:t>
            </a:r>
            <a:r>
              <a:rPr lang="en-GB" dirty="0" err="1"/>
              <a:t>quis</a:t>
            </a:r>
            <a:r>
              <a:rPr lang="en-GB" dirty="0"/>
              <a:t>, sem.</a:t>
            </a:r>
          </a:p>
          <a:p>
            <a:pPr lvl="1"/>
            <a:endParaRPr lang="en-GB" dirty="0"/>
          </a:p>
          <a:p>
            <a:r>
              <a:rPr lang="en-GB" dirty="0" err="1"/>
              <a:t>Nulla</a:t>
            </a:r>
            <a:r>
              <a:rPr lang="en-GB" dirty="0"/>
              <a:t> </a:t>
            </a:r>
            <a:r>
              <a:rPr lang="en-GB" dirty="0" err="1"/>
              <a:t>consequat</a:t>
            </a:r>
            <a:r>
              <a:rPr lang="en-GB" dirty="0"/>
              <a:t> </a:t>
            </a:r>
            <a:r>
              <a:rPr lang="en-GB" dirty="0" err="1"/>
              <a:t>massa</a:t>
            </a:r>
            <a:r>
              <a:rPr lang="en-GB" dirty="0"/>
              <a:t> </a:t>
            </a:r>
            <a:r>
              <a:rPr lang="en-GB" dirty="0" err="1"/>
              <a:t>quis</a:t>
            </a:r>
            <a:r>
              <a:rPr lang="en-GB" dirty="0"/>
              <a:t> </a:t>
            </a:r>
            <a:r>
              <a:rPr lang="en-GB" dirty="0" err="1"/>
              <a:t>enim</a:t>
            </a:r>
            <a:r>
              <a:rPr lang="en-GB" dirty="0"/>
              <a:t>. Donec </a:t>
            </a:r>
            <a:r>
              <a:rPr lang="en-GB" dirty="0" err="1"/>
              <a:t>pede</a:t>
            </a:r>
            <a:r>
              <a:rPr lang="en-GB" dirty="0"/>
              <a:t> </a:t>
            </a:r>
            <a:r>
              <a:rPr lang="en-GB" dirty="0" err="1"/>
              <a:t>justo</a:t>
            </a:r>
            <a:r>
              <a:rPr lang="en-GB" dirty="0"/>
              <a:t>, </a:t>
            </a:r>
            <a:r>
              <a:rPr lang="en-GB" dirty="0" err="1"/>
              <a:t>fringilla</a:t>
            </a:r>
            <a:r>
              <a:rPr lang="en-GB" dirty="0"/>
              <a:t> </a:t>
            </a:r>
            <a:r>
              <a:rPr lang="en-GB" dirty="0" err="1"/>
              <a:t>vel</a:t>
            </a:r>
            <a:r>
              <a:rPr lang="en-GB" dirty="0"/>
              <a:t>, </a:t>
            </a:r>
            <a:r>
              <a:rPr lang="en-GB" dirty="0" err="1"/>
              <a:t>aliquet</a:t>
            </a:r>
            <a:r>
              <a:rPr lang="en-GB" dirty="0"/>
              <a:t> </a:t>
            </a:r>
            <a:r>
              <a:rPr lang="en-GB" dirty="0" err="1"/>
              <a:t>nec</a:t>
            </a:r>
            <a:r>
              <a:rPr lang="en-GB" dirty="0"/>
              <a:t>, </a:t>
            </a:r>
            <a:r>
              <a:rPr lang="en-GB" dirty="0" err="1"/>
              <a:t>vulputate</a:t>
            </a:r>
            <a:r>
              <a:rPr lang="en-GB" dirty="0"/>
              <a:t> </a:t>
            </a:r>
            <a:r>
              <a:rPr lang="en-GB" dirty="0" err="1"/>
              <a:t>eget</a:t>
            </a:r>
            <a:r>
              <a:rPr lang="en-GB" dirty="0"/>
              <a:t>, </a:t>
            </a:r>
            <a:r>
              <a:rPr lang="en-GB" dirty="0" err="1"/>
              <a:t>arcu</a:t>
            </a:r>
            <a:r>
              <a:rPr lang="en-GB" dirty="0"/>
              <a:t>. In </a:t>
            </a:r>
            <a:r>
              <a:rPr lang="en-GB" dirty="0" err="1"/>
              <a:t>enim</a:t>
            </a:r>
            <a:r>
              <a:rPr lang="en-GB" dirty="0"/>
              <a:t> </a:t>
            </a:r>
            <a:r>
              <a:rPr lang="en-GB" dirty="0" err="1"/>
              <a:t>justo</a:t>
            </a:r>
            <a:r>
              <a:rPr lang="en-GB" dirty="0"/>
              <a:t>, </a:t>
            </a:r>
            <a:r>
              <a:rPr lang="en-GB" dirty="0" err="1"/>
              <a:t>rhoncus</a:t>
            </a:r>
            <a:r>
              <a:rPr lang="en-GB" dirty="0"/>
              <a:t> </a:t>
            </a:r>
            <a:r>
              <a:rPr lang="en-GB" dirty="0" err="1"/>
              <a:t>ut</a:t>
            </a:r>
            <a:r>
              <a:rPr lang="en-GB" dirty="0"/>
              <a:t>, </a:t>
            </a:r>
            <a:r>
              <a:rPr lang="en-GB" dirty="0" err="1"/>
              <a:t>imperdiet</a:t>
            </a:r>
            <a:r>
              <a:rPr lang="en-GB" dirty="0"/>
              <a:t> a, </a:t>
            </a:r>
            <a:r>
              <a:rPr lang="en-GB" dirty="0" err="1"/>
              <a:t>venenatis</a:t>
            </a:r>
            <a:r>
              <a:rPr lang="en-GB" dirty="0"/>
              <a:t> vitae, </a:t>
            </a:r>
            <a:r>
              <a:rPr lang="en-GB" dirty="0" err="1"/>
              <a:t>justo</a:t>
            </a:r>
            <a:r>
              <a:rPr lang="en-GB" dirty="0"/>
              <a:t>. </a:t>
            </a:r>
            <a:r>
              <a:rPr lang="en-GB" dirty="0" err="1"/>
              <a:t>Nullam</a:t>
            </a:r>
            <a:r>
              <a:rPr lang="en-GB" dirty="0"/>
              <a:t> dictum </a:t>
            </a:r>
            <a:r>
              <a:rPr lang="en-GB" dirty="0" err="1"/>
              <a:t>felis</a:t>
            </a:r>
            <a:r>
              <a:rPr lang="en-GB" dirty="0"/>
              <a:t> </a:t>
            </a:r>
            <a:r>
              <a:rPr lang="en-GB" dirty="0" err="1"/>
              <a:t>eu</a:t>
            </a:r>
            <a:r>
              <a:rPr lang="en-GB" dirty="0"/>
              <a:t> </a:t>
            </a:r>
            <a:r>
              <a:rPr lang="en-GB" dirty="0" err="1"/>
              <a:t>pede</a:t>
            </a:r>
            <a:r>
              <a:rPr lang="en-GB" dirty="0"/>
              <a:t> </a:t>
            </a:r>
            <a:r>
              <a:rPr lang="en-GB" dirty="0" err="1"/>
              <a:t>mollis</a:t>
            </a:r>
            <a:r>
              <a:rPr lang="en-GB" dirty="0"/>
              <a:t> </a:t>
            </a:r>
            <a:r>
              <a:rPr lang="en-GB" dirty="0" err="1"/>
              <a:t>pretium</a:t>
            </a:r>
            <a:r>
              <a:rPr lang="en-GB" dirty="0"/>
              <a:t>. Integer </a:t>
            </a:r>
            <a:r>
              <a:rPr lang="en-GB" dirty="0" err="1"/>
              <a:t>tincidunt</a:t>
            </a:r>
            <a:r>
              <a:rPr lang="en-GB" dirty="0"/>
              <a:t>. Cras </a:t>
            </a:r>
            <a:r>
              <a:rPr lang="en-GB" dirty="0" err="1"/>
              <a:t>dapibus</a:t>
            </a:r>
            <a:r>
              <a:rPr lang="en-GB" dirty="0"/>
              <a:t>.</a:t>
            </a:r>
          </a:p>
          <a:p>
            <a:endParaRPr lang="en-GB" dirty="0"/>
          </a:p>
          <a:p>
            <a:endParaRPr lang="en-GB" dirty="0"/>
          </a:p>
          <a:p>
            <a:endParaRPr lang="en-GB" dirty="0"/>
          </a:p>
          <a:p>
            <a:endParaRPr lang="en-GB" dirty="0"/>
          </a:p>
          <a:p>
            <a:pPr lvl="6"/>
            <a:r>
              <a:rPr lang="en-GB" dirty="0"/>
              <a:t>Footnote text in 8 pt. </a:t>
            </a:r>
            <a:r>
              <a:rPr lang="en-GB" dirty="0" err="1"/>
              <a:t>Nulla</a:t>
            </a:r>
            <a:r>
              <a:rPr lang="en-GB" dirty="0"/>
              <a:t> </a:t>
            </a:r>
            <a:r>
              <a:rPr lang="en-GB" dirty="0" err="1"/>
              <a:t>consequat</a:t>
            </a:r>
            <a:r>
              <a:rPr lang="en-GB" dirty="0"/>
              <a:t> </a:t>
            </a:r>
            <a:r>
              <a:rPr lang="en-GB" dirty="0" err="1"/>
              <a:t>massa</a:t>
            </a:r>
            <a:r>
              <a:rPr lang="en-GB" dirty="0"/>
              <a:t> </a:t>
            </a:r>
            <a:r>
              <a:rPr lang="en-GB" dirty="0" err="1"/>
              <a:t>quis</a:t>
            </a:r>
            <a:r>
              <a:rPr lang="en-GB" dirty="0"/>
              <a:t> </a:t>
            </a:r>
            <a:r>
              <a:rPr lang="en-GB" dirty="0" err="1"/>
              <a:t>enim</a:t>
            </a:r>
            <a:r>
              <a:rPr lang="en-GB" dirty="0"/>
              <a:t>. Donec </a:t>
            </a:r>
            <a:r>
              <a:rPr lang="en-GB" dirty="0" err="1"/>
              <a:t>pede</a:t>
            </a:r>
            <a:r>
              <a:rPr lang="en-GB" dirty="0"/>
              <a:t> </a:t>
            </a:r>
            <a:r>
              <a:rPr lang="en-GB" dirty="0" err="1"/>
              <a:t>justo</a:t>
            </a:r>
            <a:r>
              <a:rPr lang="en-GB" dirty="0"/>
              <a:t>, </a:t>
            </a:r>
            <a:r>
              <a:rPr lang="en-GB" dirty="0" err="1"/>
              <a:t>fringilla</a:t>
            </a:r>
            <a:r>
              <a:rPr lang="en-GB" dirty="0"/>
              <a:t> </a:t>
            </a:r>
            <a:r>
              <a:rPr lang="en-GB" dirty="0" err="1"/>
              <a:t>vel</a:t>
            </a:r>
            <a:r>
              <a:rPr lang="en-GB" dirty="0"/>
              <a:t>, </a:t>
            </a:r>
            <a:r>
              <a:rPr lang="en-GB" dirty="0" err="1"/>
              <a:t>aliquet</a:t>
            </a:r>
            <a:r>
              <a:rPr lang="en-GB" dirty="0"/>
              <a:t> </a:t>
            </a:r>
            <a:r>
              <a:rPr lang="en-GB" dirty="0" err="1"/>
              <a:t>nec</a:t>
            </a:r>
            <a:r>
              <a:rPr lang="en-GB" dirty="0"/>
              <a:t>, </a:t>
            </a:r>
            <a:r>
              <a:rPr lang="en-GB" dirty="0" err="1"/>
              <a:t>vulputate</a:t>
            </a:r>
            <a:r>
              <a:rPr lang="en-GB" dirty="0"/>
              <a:t> </a:t>
            </a:r>
            <a:r>
              <a:rPr lang="en-GB" dirty="0" err="1"/>
              <a:t>eget</a:t>
            </a:r>
            <a:r>
              <a:rPr lang="en-GB" dirty="0"/>
              <a:t>, </a:t>
            </a:r>
            <a:r>
              <a:rPr lang="en-GB" dirty="0" err="1"/>
              <a:t>arcu</a:t>
            </a:r>
            <a:r>
              <a:rPr lang="en-GB" dirty="0"/>
              <a:t>. In </a:t>
            </a:r>
            <a:r>
              <a:rPr lang="en-GB" dirty="0" err="1"/>
              <a:t>enim</a:t>
            </a:r>
            <a:r>
              <a:rPr lang="en-GB" dirty="0"/>
              <a:t> </a:t>
            </a:r>
            <a:r>
              <a:rPr lang="en-GB" dirty="0" err="1"/>
              <a:t>justo</a:t>
            </a:r>
            <a:r>
              <a:rPr lang="en-GB" dirty="0"/>
              <a:t>, </a:t>
            </a:r>
            <a:r>
              <a:rPr lang="en-GB" dirty="0" err="1"/>
              <a:t>rhoncus</a:t>
            </a:r>
            <a:r>
              <a:rPr lang="en-GB" dirty="0"/>
              <a:t> </a:t>
            </a:r>
            <a:r>
              <a:rPr lang="en-GB" dirty="0" err="1"/>
              <a:t>ut</a:t>
            </a:r>
            <a:r>
              <a:rPr lang="en-GB" dirty="0"/>
              <a:t>, </a:t>
            </a:r>
            <a:r>
              <a:rPr lang="en-GB" dirty="0" err="1"/>
              <a:t>imperdiet</a:t>
            </a:r>
            <a:r>
              <a:rPr lang="en-GB" dirty="0"/>
              <a:t> a, </a:t>
            </a:r>
            <a:r>
              <a:rPr lang="en-GB" dirty="0" err="1"/>
              <a:t>venenatis</a:t>
            </a:r>
            <a:r>
              <a:rPr lang="en-GB" dirty="0"/>
              <a:t> vitae, </a:t>
            </a:r>
            <a:r>
              <a:rPr lang="en-GB" dirty="0" err="1"/>
              <a:t>justo</a:t>
            </a:r>
            <a:r>
              <a:rPr lang="en-GB" dirty="0"/>
              <a:t>. </a:t>
            </a:r>
            <a:r>
              <a:rPr lang="en-GB" dirty="0" err="1"/>
              <a:t>Nullam</a:t>
            </a:r>
            <a:r>
              <a:rPr lang="en-GB" dirty="0"/>
              <a:t> dictum </a:t>
            </a:r>
            <a:r>
              <a:rPr lang="en-GB" dirty="0" err="1"/>
              <a:t>felis</a:t>
            </a:r>
            <a:r>
              <a:rPr lang="en-GB" dirty="0"/>
              <a:t> </a:t>
            </a:r>
            <a:r>
              <a:rPr lang="en-GB" dirty="0" err="1"/>
              <a:t>eu</a:t>
            </a:r>
            <a:r>
              <a:rPr lang="en-GB" dirty="0"/>
              <a:t> </a:t>
            </a:r>
            <a:r>
              <a:rPr lang="en-GB" dirty="0" err="1"/>
              <a:t>pede</a:t>
            </a:r>
            <a:r>
              <a:rPr lang="en-GB" dirty="0"/>
              <a:t> </a:t>
            </a:r>
            <a:r>
              <a:rPr lang="en-GB" dirty="0" err="1"/>
              <a:t>mollis</a:t>
            </a:r>
            <a:r>
              <a:rPr lang="en-GB" dirty="0"/>
              <a:t> </a:t>
            </a:r>
            <a:r>
              <a:rPr lang="en-GB" dirty="0" err="1"/>
              <a:t>pretium</a:t>
            </a:r>
            <a:r>
              <a:rPr lang="en-GB" dirty="0"/>
              <a:t>. Integer </a:t>
            </a:r>
            <a:r>
              <a:rPr lang="en-GB" dirty="0" err="1"/>
              <a:t>tincidunt</a:t>
            </a:r>
            <a:r>
              <a:rPr lang="en-GB" dirty="0"/>
              <a:t>. Cras </a:t>
            </a:r>
            <a:r>
              <a:rPr lang="en-GB" dirty="0" err="1"/>
              <a:t>dapibus</a:t>
            </a:r>
            <a:r>
              <a:rPr lang="en-GB" dirty="0"/>
              <a:t>.</a:t>
            </a:r>
          </a:p>
        </p:txBody>
      </p:sp>
      <p:graphicFrame>
        <p:nvGraphicFramePr>
          <p:cNvPr id="10" name="Content Placeholder 8" descr="Example of a pie chart with dummy data. Replace with your own data and describe the key message. For example: ‘This chart shows the market share of each provider, with Provider A holding 40%.’">
            <a:extLst>
              <a:ext uri="{FF2B5EF4-FFF2-40B4-BE49-F238E27FC236}">
                <a16:creationId xmlns:a16="http://schemas.microsoft.com/office/drawing/2014/main" id="{6D6C6BFD-4547-7487-07AA-223C300E657C}"/>
              </a:ext>
            </a:extLst>
          </p:cNvPr>
          <p:cNvGraphicFramePr>
            <a:graphicFrameLocks noGrp="1"/>
          </p:cNvGraphicFramePr>
          <p:nvPr>
            <p:ph sz="quarter" idx="11"/>
            <p:extLst>
              <p:ext uri="{D42A27DB-BD31-4B8C-83A1-F6EECF244321}">
                <p14:modId xmlns:p14="http://schemas.microsoft.com/office/powerpoint/2010/main" val="3338642518"/>
              </p:ext>
            </p:extLst>
          </p:nvPr>
        </p:nvGraphicFramePr>
        <p:xfrm>
          <a:off x="6205538" y="1376363"/>
          <a:ext cx="5543550" cy="4824412"/>
        </p:xfrm>
        <a:graphic>
          <a:graphicData uri="http://schemas.openxmlformats.org/drawingml/2006/chart">
            <c:chart xmlns:c="http://schemas.openxmlformats.org/drawingml/2006/chart" xmlns:r="http://schemas.openxmlformats.org/officeDocument/2006/relationships" r:id="rId3"/>
          </a:graphicData>
        </a:graphic>
      </p:graphicFrame>
      <p:sp>
        <p:nvSpPr>
          <p:cNvPr id="11" name="TextBox 10">
            <a:extLst>
              <a:ext uri="{FF2B5EF4-FFF2-40B4-BE49-F238E27FC236}">
                <a16:creationId xmlns:a16="http://schemas.microsoft.com/office/drawing/2014/main" id="{F3A620D8-1F35-09E8-3004-BB8400EB6CD3}"/>
              </a:ext>
            </a:extLst>
          </p:cNvPr>
          <p:cNvSpPr txBox="1"/>
          <p:nvPr/>
        </p:nvSpPr>
        <p:spPr bwMode="ltGray">
          <a:xfrm>
            <a:off x="7953768" y="3480009"/>
            <a:ext cx="2157531" cy="1486894"/>
          </a:xfrm>
          <a:prstGeom prst="rect">
            <a:avLst/>
          </a:prstGeom>
          <a:noFill/>
          <a:ln w="6350">
            <a:noFill/>
            <a:miter lim="800000"/>
            <a:headEnd/>
            <a:tailEnd/>
          </a:ln>
        </p:spPr>
        <p:txBody>
          <a:bodyPr wrap="square" lIns="100913" tIns="50457" rIns="100913" bIns="50457" rtlCol="0" anchor="t" anchorCtr="0">
            <a:spAutoFit/>
          </a:bodyPr>
          <a:lstStyle/>
          <a:p>
            <a:pPr algn="ctr" eaLnBrk="0" hangingPunct="0">
              <a:lnSpc>
                <a:spcPct val="90000"/>
              </a:lnSpc>
            </a:pPr>
            <a:r>
              <a:rPr lang="en-GB" sz="7200" b="1" dirty="0">
                <a:solidFill>
                  <a:srgbClr val="1E2A78"/>
                </a:solidFill>
                <a:latin typeface="+mj-lt"/>
                <a:ea typeface="DeutscheBank Extra Bold" panose="020B0903020202030204" pitchFamily="34" charset="0"/>
              </a:rPr>
              <a:t>109</a:t>
            </a:r>
            <a:r>
              <a:rPr lang="en-GB" b="1" dirty="0">
                <a:solidFill>
                  <a:srgbClr val="1E2A78"/>
                </a:solidFill>
                <a:latin typeface="+mj-lt"/>
              </a:rPr>
              <a:t> </a:t>
            </a:r>
            <a:br>
              <a:rPr lang="en-GB" b="1" dirty="0">
                <a:solidFill>
                  <a:srgbClr val="1E2A78"/>
                </a:solidFill>
                <a:latin typeface="+mj-lt"/>
              </a:rPr>
            </a:br>
            <a:r>
              <a:rPr lang="en-GB" sz="2800" b="1" dirty="0">
                <a:solidFill>
                  <a:srgbClr val="1E2A78"/>
                </a:solidFill>
                <a:latin typeface="+mj-lt"/>
              </a:rPr>
              <a:t>Bn €</a:t>
            </a:r>
          </a:p>
        </p:txBody>
      </p:sp>
      <p:sp>
        <p:nvSpPr>
          <p:cNvPr id="2" name="Fußzeilenplatzhalter 1">
            <a:extLst>
              <a:ext uri="{FF2B5EF4-FFF2-40B4-BE49-F238E27FC236}">
                <a16:creationId xmlns:a16="http://schemas.microsoft.com/office/drawing/2014/main" id="{EC8C4AA3-C955-52CE-2558-D9E2BD510A5F}"/>
              </a:ext>
              <a:ext uri="{C183D7F6-B498-43B3-948B-1728B52AA6E4}">
                <adec:decorative xmlns:adec="http://schemas.microsoft.com/office/drawing/2017/decorative" val="1"/>
              </a:ext>
            </a:extLst>
          </p:cNvPr>
          <p:cNvSpPr>
            <a:spLocks noGrp="1"/>
          </p:cNvSpPr>
          <p:nvPr>
            <p:ph type="ftr" sz="quarter" idx="13"/>
          </p:nvPr>
        </p:nvSpPr>
        <p:spPr/>
        <p:txBody>
          <a:bodyPr/>
          <a:lstStyle/>
          <a:p>
            <a:pPr algn="l">
              <a:lnSpc>
                <a:spcPts val="1067"/>
              </a:lnSpc>
            </a:pPr>
            <a:r>
              <a:rPr lang="en-GB"/>
              <a:t>Date, Location, Speaker name, Name of Event</a:t>
            </a:r>
          </a:p>
        </p:txBody>
      </p:sp>
      <p:sp>
        <p:nvSpPr>
          <p:cNvPr id="6" name="Slide Number Placeholder 5">
            <a:extLst>
              <a:ext uri="{FF2B5EF4-FFF2-40B4-BE49-F238E27FC236}">
                <a16:creationId xmlns:a16="http://schemas.microsoft.com/office/drawing/2014/main" id="{C42A8DD4-312C-D733-9498-FB71841CCFA6}"/>
              </a:ext>
              <a:ext uri="{C183D7F6-B498-43B3-948B-1728B52AA6E4}">
                <adec:decorative xmlns:adec="http://schemas.microsoft.com/office/drawing/2017/decorative" val="1"/>
              </a:ext>
            </a:extLst>
          </p:cNvPr>
          <p:cNvSpPr>
            <a:spLocks noGrp="1"/>
          </p:cNvSpPr>
          <p:nvPr>
            <p:ph type="sldNum" sz="quarter" idx="12"/>
          </p:nvPr>
        </p:nvSpPr>
        <p:spPr>
          <a:xfrm>
            <a:off x="11281088" y="6416675"/>
            <a:ext cx="468000" cy="144000"/>
          </a:xfrm>
        </p:spPr>
        <p:txBody>
          <a:bodyPr/>
          <a:lstStyle/>
          <a:p>
            <a:fld id="{D71DA9FD-6EF8-4CC5-AF9B-B6159B5B937C}" type="slidenum">
              <a:rPr lang="en-GB" noProof="1" smtClean="0"/>
              <a:pPr/>
              <a:t>48</a:t>
            </a:fld>
            <a:endParaRPr lang="en-GB" noProof="1"/>
          </a:p>
        </p:txBody>
      </p:sp>
    </p:spTree>
    <p:extLst>
      <p:ext uri="{BB962C8B-B14F-4D97-AF65-F5344CB8AC3E}">
        <p14:creationId xmlns:p14="http://schemas.microsoft.com/office/powerpoint/2010/main" val="1780122907"/>
      </p:ext>
    </p:extLst>
  </p:cSld>
  <p:clrMapOvr>
    <a:masterClrMapping/>
  </p:clrMapOvr>
  <p:transition>
    <p:wipe dir="r"/>
  </p:transition>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8E2C074-D8FA-27E7-1CD7-14178B24A77A}"/>
              </a:ext>
            </a:extLst>
          </p:cNvPr>
          <p:cNvSpPr>
            <a:spLocks noGrp="1"/>
          </p:cNvSpPr>
          <p:nvPr>
            <p:ph type="title"/>
          </p:nvPr>
        </p:nvSpPr>
        <p:spPr>
          <a:xfrm>
            <a:off x="442912" y="442800"/>
            <a:ext cx="10332000" cy="468000"/>
          </a:xfrm>
        </p:spPr>
        <p:txBody>
          <a:bodyPr/>
          <a:lstStyle/>
          <a:p>
            <a:r>
              <a:rPr lang="en-GB" dirty="0"/>
              <a:t>Best Practice Sample  </a:t>
            </a:r>
            <a:br>
              <a:rPr lang="en-GB" dirty="0"/>
            </a:br>
            <a:r>
              <a:rPr lang="en-GB" b="0" dirty="0"/>
              <a:t>with two content columns and blue backgrounds</a:t>
            </a:r>
          </a:p>
        </p:txBody>
      </p:sp>
      <p:sp>
        <p:nvSpPr>
          <p:cNvPr id="9" name="Text Placeholder 8">
            <a:extLst>
              <a:ext uri="{FF2B5EF4-FFF2-40B4-BE49-F238E27FC236}">
                <a16:creationId xmlns:a16="http://schemas.microsoft.com/office/drawing/2014/main" id="{F9A14BCD-4B62-9B7F-256B-A8A6899A9D44}"/>
              </a:ext>
            </a:extLst>
          </p:cNvPr>
          <p:cNvSpPr>
            <a:spLocks noGrp="1"/>
          </p:cNvSpPr>
          <p:nvPr>
            <p:ph type="body" sz="quarter" idx="12"/>
          </p:nvPr>
        </p:nvSpPr>
        <p:spPr>
          <a:xfrm>
            <a:off x="442800" y="1376362"/>
            <a:ext cx="5544000" cy="432000"/>
          </a:xfrm>
        </p:spPr>
        <p:txBody>
          <a:bodyPr/>
          <a:lstStyle/>
          <a:p>
            <a:r>
              <a:rPr lang="en-GB" dirty="0"/>
              <a:t>Headline, medium, 16 pt</a:t>
            </a:r>
          </a:p>
        </p:txBody>
      </p:sp>
      <p:sp>
        <p:nvSpPr>
          <p:cNvPr id="7" name="Content Placeholder 6">
            <a:extLst>
              <a:ext uri="{FF2B5EF4-FFF2-40B4-BE49-F238E27FC236}">
                <a16:creationId xmlns:a16="http://schemas.microsoft.com/office/drawing/2014/main" id="{3EF6FF20-6957-5EEA-95D3-699CC31687A3}"/>
              </a:ext>
            </a:extLst>
          </p:cNvPr>
          <p:cNvSpPr>
            <a:spLocks noGrp="1"/>
          </p:cNvSpPr>
          <p:nvPr>
            <p:ph sz="quarter" idx="10"/>
          </p:nvPr>
        </p:nvSpPr>
        <p:spPr>
          <a:xfrm>
            <a:off x="442913" y="1880775"/>
            <a:ext cx="5544000" cy="4320000"/>
          </a:xfrm>
        </p:spPr>
        <p:txBody>
          <a:bodyPr/>
          <a:lstStyle/>
          <a:p>
            <a:r>
              <a:rPr lang="en-GB" dirty="0"/>
              <a:t>Dummy text. Dummy text.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Aenean </a:t>
            </a:r>
            <a:r>
              <a:rPr lang="en-GB" dirty="0" err="1"/>
              <a:t>commodo</a:t>
            </a:r>
            <a:r>
              <a:rPr lang="en-GB" dirty="0"/>
              <a:t> ligula </a:t>
            </a:r>
            <a:r>
              <a:rPr lang="en-GB" dirty="0" err="1"/>
              <a:t>eget</a:t>
            </a:r>
            <a:r>
              <a:rPr lang="en-GB" dirty="0"/>
              <a:t> </a:t>
            </a:r>
            <a:r>
              <a:rPr lang="en-GB" dirty="0" err="1"/>
              <a:t>dolor</a:t>
            </a:r>
            <a:r>
              <a:rPr lang="en-GB" dirty="0"/>
              <a:t>. Aenean </a:t>
            </a:r>
            <a:r>
              <a:rPr lang="en-GB" dirty="0" err="1"/>
              <a:t>massa</a:t>
            </a:r>
            <a:r>
              <a:rPr lang="en-GB" dirty="0"/>
              <a:t>. Cum sociis </a:t>
            </a:r>
            <a:r>
              <a:rPr lang="en-GB" dirty="0" err="1"/>
              <a:t>natoque</a:t>
            </a:r>
            <a:r>
              <a:rPr lang="en-GB" dirty="0"/>
              <a:t> </a:t>
            </a:r>
            <a:r>
              <a:rPr lang="en-GB" dirty="0" err="1"/>
              <a:t>penatibus</a:t>
            </a:r>
            <a:r>
              <a:rPr lang="en-GB" dirty="0"/>
              <a:t> et </a:t>
            </a:r>
            <a:r>
              <a:rPr lang="en-GB" dirty="0" err="1"/>
              <a:t>magnis</a:t>
            </a:r>
            <a:r>
              <a:rPr lang="en-GB" dirty="0"/>
              <a:t> dis parturient </a:t>
            </a:r>
            <a:r>
              <a:rPr lang="en-GB" dirty="0" err="1"/>
              <a:t>montes</a:t>
            </a:r>
            <a:r>
              <a:rPr lang="en-GB" dirty="0"/>
              <a:t>, </a:t>
            </a:r>
            <a:r>
              <a:rPr lang="en-GB" dirty="0" err="1"/>
              <a:t>nascetur</a:t>
            </a:r>
            <a:r>
              <a:rPr lang="en-GB" dirty="0"/>
              <a:t> </a:t>
            </a:r>
            <a:r>
              <a:rPr lang="en-GB" dirty="0" err="1"/>
              <a:t>ridiculus</a:t>
            </a:r>
            <a:r>
              <a:rPr lang="en-GB" dirty="0"/>
              <a:t> mus. </a:t>
            </a:r>
          </a:p>
          <a:p>
            <a:endParaRPr lang="en-GB" dirty="0"/>
          </a:p>
          <a:p>
            <a:pPr lvl="1"/>
            <a:r>
              <a:rPr lang="en-GB" dirty="0"/>
              <a:t>Donec </a:t>
            </a:r>
            <a:r>
              <a:rPr lang="en-GB" dirty="0" err="1"/>
              <a:t>quam</a:t>
            </a:r>
            <a:r>
              <a:rPr lang="en-GB" dirty="0"/>
              <a:t> </a:t>
            </a:r>
            <a:r>
              <a:rPr lang="en-GB" dirty="0" err="1"/>
              <a:t>felis</a:t>
            </a:r>
            <a:r>
              <a:rPr lang="en-GB" dirty="0"/>
              <a:t>, </a:t>
            </a:r>
            <a:r>
              <a:rPr lang="en-GB" dirty="0" err="1"/>
              <a:t>ultricies</a:t>
            </a:r>
            <a:r>
              <a:rPr lang="en-GB" dirty="0"/>
              <a:t> </a:t>
            </a:r>
            <a:r>
              <a:rPr lang="en-GB" dirty="0" err="1"/>
              <a:t>nec</a:t>
            </a:r>
            <a:r>
              <a:rPr lang="en-GB" dirty="0"/>
              <a:t>, </a:t>
            </a:r>
            <a:r>
              <a:rPr lang="en-GB" dirty="0" err="1"/>
              <a:t>pellentesque</a:t>
            </a:r>
            <a:r>
              <a:rPr lang="en-GB" dirty="0"/>
              <a:t> </a:t>
            </a:r>
            <a:r>
              <a:rPr lang="en-GB" dirty="0" err="1"/>
              <a:t>eu</a:t>
            </a:r>
            <a:r>
              <a:rPr lang="en-GB" dirty="0"/>
              <a:t>, </a:t>
            </a:r>
            <a:r>
              <a:rPr lang="en-GB" dirty="0" err="1"/>
              <a:t>pretium</a:t>
            </a:r>
            <a:r>
              <a:rPr lang="en-GB" dirty="0"/>
              <a:t> </a:t>
            </a:r>
            <a:r>
              <a:rPr lang="en-GB" dirty="0" err="1"/>
              <a:t>quis</a:t>
            </a:r>
            <a:r>
              <a:rPr lang="en-GB" dirty="0"/>
              <a:t>, sem.</a:t>
            </a:r>
          </a:p>
          <a:p>
            <a:pPr lvl="1"/>
            <a:endParaRPr lang="en-GB" dirty="0"/>
          </a:p>
          <a:p>
            <a:r>
              <a:rPr lang="en-GB" dirty="0" err="1"/>
              <a:t>Nulla</a:t>
            </a:r>
            <a:r>
              <a:rPr lang="en-GB" dirty="0"/>
              <a:t> </a:t>
            </a:r>
            <a:r>
              <a:rPr lang="en-GB" dirty="0" err="1"/>
              <a:t>consequat</a:t>
            </a:r>
            <a:r>
              <a:rPr lang="en-GB" dirty="0"/>
              <a:t> </a:t>
            </a:r>
            <a:r>
              <a:rPr lang="en-GB" dirty="0" err="1"/>
              <a:t>massa</a:t>
            </a:r>
            <a:r>
              <a:rPr lang="en-GB" dirty="0"/>
              <a:t> </a:t>
            </a:r>
            <a:r>
              <a:rPr lang="en-GB" dirty="0" err="1"/>
              <a:t>quis</a:t>
            </a:r>
            <a:r>
              <a:rPr lang="en-GB" dirty="0"/>
              <a:t> </a:t>
            </a:r>
            <a:r>
              <a:rPr lang="en-GB" dirty="0" err="1"/>
              <a:t>enim</a:t>
            </a:r>
            <a:r>
              <a:rPr lang="en-GB" dirty="0"/>
              <a:t>. Donec </a:t>
            </a:r>
            <a:r>
              <a:rPr lang="en-GB" dirty="0" err="1"/>
              <a:t>pede</a:t>
            </a:r>
            <a:r>
              <a:rPr lang="en-GB" dirty="0"/>
              <a:t> </a:t>
            </a:r>
            <a:r>
              <a:rPr lang="en-GB" dirty="0" err="1"/>
              <a:t>justo</a:t>
            </a:r>
            <a:r>
              <a:rPr lang="en-GB" dirty="0"/>
              <a:t>, </a:t>
            </a:r>
            <a:r>
              <a:rPr lang="en-GB" dirty="0" err="1"/>
              <a:t>fringilla</a:t>
            </a:r>
            <a:r>
              <a:rPr lang="en-GB" dirty="0"/>
              <a:t> </a:t>
            </a:r>
            <a:r>
              <a:rPr lang="en-GB" dirty="0" err="1"/>
              <a:t>vel</a:t>
            </a:r>
            <a:r>
              <a:rPr lang="en-GB" dirty="0"/>
              <a:t>, </a:t>
            </a:r>
            <a:r>
              <a:rPr lang="en-GB" dirty="0" err="1"/>
              <a:t>aliquet</a:t>
            </a:r>
            <a:r>
              <a:rPr lang="en-GB" dirty="0"/>
              <a:t> </a:t>
            </a:r>
            <a:r>
              <a:rPr lang="en-GB" dirty="0" err="1"/>
              <a:t>nec</a:t>
            </a:r>
            <a:r>
              <a:rPr lang="en-GB" dirty="0"/>
              <a:t>, </a:t>
            </a:r>
            <a:r>
              <a:rPr lang="en-GB" dirty="0" err="1"/>
              <a:t>vulputate</a:t>
            </a:r>
            <a:r>
              <a:rPr lang="en-GB" dirty="0"/>
              <a:t> </a:t>
            </a:r>
            <a:r>
              <a:rPr lang="en-GB" dirty="0" err="1"/>
              <a:t>eget</a:t>
            </a:r>
            <a:r>
              <a:rPr lang="en-GB" dirty="0"/>
              <a:t>, </a:t>
            </a:r>
            <a:r>
              <a:rPr lang="en-GB" dirty="0" err="1"/>
              <a:t>arcu</a:t>
            </a:r>
            <a:r>
              <a:rPr lang="en-GB" dirty="0"/>
              <a:t>. In </a:t>
            </a:r>
            <a:r>
              <a:rPr lang="en-GB" dirty="0" err="1"/>
              <a:t>enim</a:t>
            </a:r>
            <a:r>
              <a:rPr lang="en-GB" dirty="0"/>
              <a:t> </a:t>
            </a:r>
            <a:r>
              <a:rPr lang="en-GB" dirty="0" err="1"/>
              <a:t>justo</a:t>
            </a:r>
            <a:r>
              <a:rPr lang="en-GB" dirty="0"/>
              <a:t>, </a:t>
            </a:r>
            <a:r>
              <a:rPr lang="en-GB" dirty="0" err="1"/>
              <a:t>rhoncus</a:t>
            </a:r>
            <a:r>
              <a:rPr lang="en-GB" dirty="0"/>
              <a:t> </a:t>
            </a:r>
            <a:r>
              <a:rPr lang="en-GB" dirty="0" err="1"/>
              <a:t>ut</a:t>
            </a:r>
            <a:r>
              <a:rPr lang="en-GB" dirty="0"/>
              <a:t>, </a:t>
            </a:r>
            <a:r>
              <a:rPr lang="en-GB" dirty="0" err="1"/>
              <a:t>imperdiet</a:t>
            </a:r>
            <a:r>
              <a:rPr lang="en-GB" dirty="0"/>
              <a:t> a, </a:t>
            </a:r>
            <a:r>
              <a:rPr lang="en-GB" dirty="0" err="1"/>
              <a:t>venenatis</a:t>
            </a:r>
            <a:r>
              <a:rPr lang="en-GB" dirty="0"/>
              <a:t> vitae, </a:t>
            </a:r>
            <a:r>
              <a:rPr lang="en-GB" dirty="0" err="1"/>
              <a:t>justo</a:t>
            </a:r>
            <a:r>
              <a:rPr lang="en-GB" dirty="0"/>
              <a:t>. </a:t>
            </a:r>
            <a:r>
              <a:rPr lang="en-GB" dirty="0" err="1"/>
              <a:t>Nullam</a:t>
            </a:r>
            <a:r>
              <a:rPr lang="en-GB" dirty="0"/>
              <a:t> dictum </a:t>
            </a:r>
            <a:r>
              <a:rPr lang="en-GB" dirty="0" err="1"/>
              <a:t>felis</a:t>
            </a:r>
            <a:r>
              <a:rPr lang="en-GB" dirty="0"/>
              <a:t> </a:t>
            </a:r>
            <a:r>
              <a:rPr lang="en-GB" dirty="0" err="1"/>
              <a:t>eu</a:t>
            </a:r>
            <a:r>
              <a:rPr lang="en-GB" dirty="0"/>
              <a:t> </a:t>
            </a:r>
            <a:r>
              <a:rPr lang="en-GB" dirty="0" err="1"/>
              <a:t>pede</a:t>
            </a:r>
            <a:r>
              <a:rPr lang="en-GB" dirty="0"/>
              <a:t> </a:t>
            </a:r>
            <a:r>
              <a:rPr lang="en-GB" dirty="0" err="1"/>
              <a:t>mollis</a:t>
            </a:r>
            <a:r>
              <a:rPr lang="en-GB" dirty="0"/>
              <a:t> </a:t>
            </a:r>
            <a:r>
              <a:rPr lang="en-GB" dirty="0" err="1"/>
              <a:t>pretium</a:t>
            </a:r>
            <a:r>
              <a:rPr lang="en-GB" dirty="0"/>
              <a:t>. Integer </a:t>
            </a:r>
            <a:r>
              <a:rPr lang="en-GB" dirty="0" err="1"/>
              <a:t>tincidunt</a:t>
            </a:r>
            <a:r>
              <a:rPr lang="en-GB" dirty="0"/>
              <a:t>. Cras </a:t>
            </a:r>
            <a:r>
              <a:rPr lang="en-GB" dirty="0" err="1"/>
              <a:t>dapibus</a:t>
            </a:r>
            <a:r>
              <a:rPr lang="en-GB" dirty="0"/>
              <a:t>.</a:t>
            </a:r>
          </a:p>
          <a:p>
            <a:endParaRPr lang="en-GB" dirty="0"/>
          </a:p>
          <a:p>
            <a:endParaRPr lang="en-GB" dirty="0"/>
          </a:p>
          <a:p>
            <a:pPr lvl="6"/>
            <a:r>
              <a:rPr lang="en-GB" dirty="0"/>
              <a:t>Footnote text in 8 pt. </a:t>
            </a:r>
            <a:r>
              <a:rPr lang="en-GB" dirty="0" err="1"/>
              <a:t>Nulla</a:t>
            </a:r>
            <a:r>
              <a:rPr lang="en-GB" dirty="0"/>
              <a:t> </a:t>
            </a:r>
            <a:r>
              <a:rPr lang="en-GB" dirty="0" err="1"/>
              <a:t>consequat</a:t>
            </a:r>
            <a:r>
              <a:rPr lang="en-GB" dirty="0"/>
              <a:t> </a:t>
            </a:r>
            <a:r>
              <a:rPr lang="en-GB" dirty="0" err="1"/>
              <a:t>massa</a:t>
            </a:r>
            <a:r>
              <a:rPr lang="en-GB" dirty="0"/>
              <a:t> </a:t>
            </a:r>
            <a:r>
              <a:rPr lang="en-GB" dirty="0" err="1"/>
              <a:t>quis</a:t>
            </a:r>
            <a:r>
              <a:rPr lang="en-GB" dirty="0"/>
              <a:t> </a:t>
            </a:r>
            <a:r>
              <a:rPr lang="en-GB" dirty="0" err="1"/>
              <a:t>enim</a:t>
            </a:r>
            <a:r>
              <a:rPr lang="en-GB" dirty="0"/>
              <a:t>. Donec </a:t>
            </a:r>
            <a:r>
              <a:rPr lang="en-GB" dirty="0" err="1"/>
              <a:t>pede</a:t>
            </a:r>
            <a:r>
              <a:rPr lang="en-GB" dirty="0"/>
              <a:t> </a:t>
            </a:r>
            <a:r>
              <a:rPr lang="en-GB" dirty="0" err="1"/>
              <a:t>justo</a:t>
            </a:r>
            <a:r>
              <a:rPr lang="en-GB" dirty="0"/>
              <a:t>, </a:t>
            </a:r>
            <a:r>
              <a:rPr lang="en-GB" dirty="0" err="1"/>
              <a:t>fringilla</a:t>
            </a:r>
            <a:r>
              <a:rPr lang="en-GB" dirty="0"/>
              <a:t> </a:t>
            </a:r>
            <a:r>
              <a:rPr lang="en-GB" dirty="0" err="1"/>
              <a:t>vel</a:t>
            </a:r>
            <a:r>
              <a:rPr lang="en-GB" dirty="0"/>
              <a:t>, </a:t>
            </a:r>
            <a:r>
              <a:rPr lang="en-GB" dirty="0" err="1"/>
              <a:t>aliquet</a:t>
            </a:r>
            <a:r>
              <a:rPr lang="en-GB" dirty="0"/>
              <a:t> </a:t>
            </a:r>
            <a:r>
              <a:rPr lang="en-GB" dirty="0" err="1"/>
              <a:t>nec</a:t>
            </a:r>
            <a:r>
              <a:rPr lang="en-GB" dirty="0"/>
              <a:t>, </a:t>
            </a:r>
            <a:r>
              <a:rPr lang="en-GB" dirty="0" err="1"/>
              <a:t>vulputate</a:t>
            </a:r>
            <a:r>
              <a:rPr lang="en-GB" dirty="0"/>
              <a:t> </a:t>
            </a:r>
            <a:r>
              <a:rPr lang="en-GB" dirty="0" err="1"/>
              <a:t>eget</a:t>
            </a:r>
            <a:r>
              <a:rPr lang="en-GB" dirty="0"/>
              <a:t>, </a:t>
            </a:r>
            <a:r>
              <a:rPr lang="en-GB" dirty="0" err="1"/>
              <a:t>arcu</a:t>
            </a:r>
            <a:r>
              <a:rPr lang="en-GB" dirty="0"/>
              <a:t>. In </a:t>
            </a:r>
            <a:r>
              <a:rPr lang="en-GB" dirty="0" err="1"/>
              <a:t>enim</a:t>
            </a:r>
            <a:r>
              <a:rPr lang="en-GB" dirty="0"/>
              <a:t> </a:t>
            </a:r>
            <a:r>
              <a:rPr lang="en-GB" dirty="0" err="1"/>
              <a:t>justo</a:t>
            </a:r>
            <a:r>
              <a:rPr lang="en-GB" dirty="0"/>
              <a:t>, </a:t>
            </a:r>
            <a:r>
              <a:rPr lang="en-GB" dirty="0" err="1"/>
              <a:t>rhoncus</a:t>
            </a:r>
            <a:r>
              <a:rPr lang="en-GB" dirty="0"/>
              <a:t> </a:t>
            </a:r>
            <a:r>
              <a:rPr lang="en-GB" dirty="0" err="1"/>
              <a:t>ut</a:t>
            </a:r>
            <a:r>
              <a:rPr lang="en-GB" dirty="0"/>
              <a:t>, </a:t>
            </a:r>
            <a:r>
              <a:rPr lang="en-GB" dirty="0" err="1"/>
              <a:t>imperdiet</a:t>
            </a:r>
            <a:r>
              <a:rPr lang="en-GB" dirty="0"/>
              <a:t> a, </a:t>
            </a:r>
            <a:r>
              <a:rPr lang="en-GB" dirty="0" err="1"/>
              <a:t>venenatis</a:t>
            </a:r>
            <a:r>
              <a:rPr lang="en-GB" dirty="0"/>
              <a:t> vitae, </a:t>
            </a:r>
            <a:r>
              <a:rPr lang="en-GB" dirty="0" err="1"/>
              <a:t>justo</a:t>
            </a:r>
            <a:r>
              <a:rPr lang="en-GB" dirty="0"/>
              <a:t>. </a:t>
            </a:r>
            <a:r>
              <a:rPr lang="en-GB" dirty="0" err="1"/>
              <a:t>Nullam</a:t>
            </a:r>
            <a:r>
              <a:rPr lang="en-GB" dirty="0"/>
              <a:t> dictum </a:t>
            </a:r>
            <a:r>
              <a:rPr lang="en-GB" dirty="0" err="1"/>
              <a:t>felis</a:t>
            </a:r>
            <a:r>
              <a:rPr lang="en-GB" dirty="0"/>
              <a:t> </a:t>
            </a:r>
            <a:r>
              <a:rPr lang="en-GB" dirty="0" err="1"/>
              <a:t>eu</a:t>
            </a:r>
            <a:r>
              <a:rPr lang="en-GB" dirty="0"/>
              <a:t> </a:t>
            </a:r>
            <a:r>
              <a:rPr lang="en-GB" dirty="0" err="1"/>
              <a:t>pede</a:t>
            </a:r>
            <a:r>
              <a:rPr lang="en-GB" dirty="0"/>
              <a:t> </a:t>
            </a:r>
            <a:r>
              <a:rPr lang="en-GB" dirty="0" err="1"/>
              <a:t>mollis</a:t>
            </a:r>
            <a:r>
              <a:rPr lang="en-GB" dirty="0"/>
              <a:t> </a:t>
            </a:r>
            <a:r>
              <a:rPr lang="en-GB" dirty="0" err="1"/>
              <a:t>pretium</a:t>
            </a:r>
            <a:r>
              <a:rPr lang="en-GB" dirty="0"/>
              <a:t>. Integer </a:t>
            </a:r>
            <a:r>
              <a:rPr lang="en-GB" dirty="0" err="1"/>
              <a:t>tincidunt</a:t>
            </a:r>
            <a:r>
              <a:rPr lang="en-GB" dirty="0"/>
              <a:t>. Cras </a:t>
            </a:r>
            <a:r>
              <a:rPr lang="en-GB" dirty="0" err="1"/>
              <a:t>dapibus</a:t>
            </a:r>
            <a:r>
              <a:rPr lang="en-GB" dirty="0"/>
              <a:t>.</a:t>
            </a:r>
          </a:p>
          <a:p>
            <a:endParaRPr lang="en-GB" dirty="0"/>
          </a:p>
        </p:txBody>
      </p:sp>
      <p:sp>
        <p:nvSpPr>
          <p:cNvPr id="10" name="Text Placeholder 9">
            <a:extLst>
              <a:ext uri="{FF2B5EF4-FFF2-40B4-BE49-F238E27FC236}">
                <a16:creationId xmlns:a16="http://schemas.microsoft.com/office/drawing/2014/main" id="{7AAE41AB-E992-D319-C407-DB24E5943B07}"/>
              </a:ext>
            </a:extLst>
          </p:cNvPr>
          <p:cNvSpPr>
            <a:spLocks noGrp="1"/>
          </p:cNvSpPr>
          <p:nvPr>
            <p:ph type="body" sz="quarter" idx="14"/>
          </p:nvPr>
        </p:nvSpPr>
        <p:spPr>
          <a:xfrm>
            <a:off x="6204974" y="1376363"/>
            <a:ext cx="5544000" cy="432000"/>
          </a:xfrm>
        </p:spPr>
        <p:txBody>
          <a:bodyPr/>
          <a:lstStyle/>
          <a:p>
            <a:r>
              <a:rPr lang="en-GB" dirty="0"/>
              <a:t>Headline, medium, 16 pt</a:t>
            </a:r>
          </a:p>
        </p:txBody>
      </p:sp>
      <p:graphicFrame>
        <p:nvGraphicFramePr>
          <p:cNvPr id="15" name="Diagramm 9" descr="Example of a bar chart. Add your data and explain what it illustrates. For example: ‘This chart shows revenue over the last five years, highlighting a significant increase in 2023.’">
            <a:extLst>
              <a:ext uri="{FF2B5EF4-FFF2-40B4-BE49-F238E27FC236}">
                <a16:creationId xmlns:a16="http://schemas.microsoft.com/office/drawing/2014/main" id="{F1513271-DB62-08A4-C6FC-D98C12D3E020}"/>
              </a:ext>
            </a:extLst>
          </p:cNvPr>
          <p:cNvGraphicFramePr>
            <a:graphicFrameLocks noGrp="1"/>
          </p:cNvGraphicFramePr>
          <p:nvPr>
            <p:ph sz="quarter" idx="13"/>
            <p:extLst>
              <p:ext uri="{D42A27DB-BD31-4B8C-83A1-F6EECF244321}">
                <p14:modId xmlns:p14="http://schemas.microsoft.com/office/powerpoint/2010/main" val="2571894106"/>
              </p:ext>
            </p:extLst>
          </p:nvPr>
        </p:nvGraphicFramePr>
        <p:xfrm>
          <a:off x="6205538" y="1881188"/>
          <a:ext cx="5543550" cy="4319587"/>
        </p:xfrm>
        <a:graphic>
          <a:graphicData uri="http://schemas.openxmlformats.org/drawingml/2006/chart">
            <c:chart xmlns:c="http://schemas.openxmlformats.org/drawingml/2006/chart" xmlns:r="http://schemas.openxmlformats.org/officeDocument/2006/relationships" r:id="rId3"/>
          </a:graphicData>
        </a:graphic>
      </p:graphicFrame>
      <p:sp>
        <p:nvSpPr>
          <p:cNvPr id="2" name="Fußzeilenplatzhalter 1">
            <a:extLst>
              <a:ext uri="{FF2B5EF4-FFF2-40B4-BE49-F238E27FC236}">
                <a16:creationId xmlns:a16="http://schemas.microsoft.com/office/drawing/2014/main" id="{12F1501D-D4F7-92C1-FE35-13A05DE98F7C}"/>
              </a:ext>
              <a:ext uri="{C183D7F6-B498-43B3-948B-1728B52AA6E4}">
                <adec:decorative xmlns:adec="http://schemas.microsoft.com/office/drawing/2017/decorative" val="1"/>
              </a:ext>
            </a:extLst>
          </p:cNvPr>
          <p:cNvSpPr>
            <a:spLocks noGrp="1"/>
          </p:cNvSpPr>
          <p:nvPr>
            <p:ph type="ftr" sz="quarter" idx="16"/>
          </p:nvPr>
        </p:nvSpPr>
        <p:spPr/>
        <p:txBody>
          <a:bodyPr/>
          <a:lstStyle/>
          <a:p>
            <a:pPr algn="l">
              <a:lnSpc>
                <a:spcPts val="1067"/>
              </a:lnSpc>
            </a:pPr>
            <a:r>
              <a:rPr lang="en-GB"/>
              <a:t>Date, Location, Speaker name, Name of Event</a:t>
            </a:r>
          </a:p>
        </p:txBody>
      </p:sp>
      <p:sp>
        <p:nvSpPr>
          <p:cNvPr id="5" name="Slide Number Placeholder 4">
            <a:extLst>
              <a:ext uri="{FF2B5EF4-FFF2-40B4-BE49-F238E27FC236}">
                <a16:creationId xmlns:a16="http://schemas.microsoft.com/office/drawing/2014/main" id="{B5DEF4C8-2A2C-E559-CC4A-58BC3E70CE0A}"/>
              </a:ext>
              <a:ext uri="{C183D7F6-B498-43B3-948B-1728B52AA6E4}">
                <adec:decorative xmlns:adec="http://schemas.microsoft.com/office/drawing/2017/decorative" val="1"/>
              </a:ext>
            </a:extLst>
          </p:cNvPr>
          <p:cNvSpPr>
            <a:spLocks noGrp="1"/>
          </p:cNvSpPr>
          <p:nvPr>
            <p:ph type="sldNum" sz="quarter" idx="15"/>
          </p:nvPr>
        </p:nvSpPr>
        <p:spPr>
          <a:xfrm>
            <a:off x="11281088" y="6416675"/>
            <a:ext cx="468000" cy="144000"/>
          </a:xfrm>
        </p:spPr>
        <p:txBody>
          <a:bodyPr/>
          <a:lstStyle/>
          <a:p>
            <a:fld id="{D71DA9FD-6EF8-4CC5-AF9B-B6159B5B937C}" type="slidenum">
              <a:rPr lang="en-GB" noProof="1" smtClean="0"/>
              <a:pPr/>
              <a:t>49</a:t>
            </a:fld>
            <a:endParaRPr lang="en-GB" noProof="1"/>
          </a:p>
        </p:txBody>
      </p:sp>
    </p:spTree>
    <p:extLst>
      <p:ext uri="{BB962C8B-B14F-4D97-AF65-F5344CB8AC3E}">
        <p14:creationId xmlns:p14="http://schemas.microsoft.com/office/powerpoint/2010/main" val="3177089178"/>
      </p:ext>
    </p:extLst>
  </p:cSld>
  <p:clrMapOvr>
    <a:masterClrMapping/>
  </p:clrMapOvr>
  <p:transition>
    <p:wipe dir="r"/>
  </p:transition>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DDCE016-4465-BF54-B859-00143DA5093D}"/>
              </a:ext>
            </a:extLst>
          </p:cNvPr>
          <p:cNvSpPr>
            <a:spLocks noGrp="1"/>
          </p:cNvSpPr>
          <p:nvPr>
            <p:ph type="title"/>
          </p:nvPr>
        </p:nvSpPr>
        <p:spPr>
          <a:xfrm>
            <a:off x="442912" y="442800"/>
            <a:ext cx="10332000" cy="468000"/>
          </a:xfrm>
        </p:spPr>
        <p:txBody>
          <a:bodyPr/>
          <a:lstStyle/>
          <a:p>
            <a:r>
              <a:rPr lang="en-GB" dirty="0"/>
              <a:t>Best Practice Sample</a:t>
            </a:r>
            <a:br>
              <a:rPr lang="en-GB" dirty="0"/>
            </a:br>
            <a:r>
              <a:rPr lang="en-GB" b="0" dirty="0"/>
              <a:t>Disclaimer</a:t>
            </a:r>
          </a:p>
        </p:txBody>
      </p:sp>
      <p:sp>
        <p:nvSpPr>
          <p:cNvPr id="5" name="Text Placeholder 4">
            <a:extLst>
              <a:ext uri="{FF2B5EF4-FFF2-40B4-BE49-F238E27FC236}">
                <a16:creationId xmlns:a16="http://schemas.microsoft.com/office/drawing/2014/main" id="{2A4064CA-0593-145B-694B-BA0D31E04B5D}"/>
              </a:ext>
            </a:extLst>
          </p:cNvPr>
          <p:cNvSpPr>
            <a:spLocks noGrp="1"/>
          </p:cNvSpPr>
          <p:nvPr>
            <p:ph type="body" sz="quarter" idx="10"/>
          </p:nvPr>
        </p:nvSpPr>
        <p:spPr>
          <a:xfrm>
            <a:off x="442913" y="1376363"/>
            <a:ext cx="7234687" cy="4824412"/>
          </a:xfrm>
        </p:spPr>
        <p:txBody>
          <a:bodyPr/>
          <a:lstStyle/>
          <a:p>
            <a:r>
              <a:rPr lang="en-GB" dirty="0"/>
              <a:t>Headline, medium, 16 pt</a:t>
            </a:r>
          </a:p>
          <a:p>
            <a:endParaRPr lang="en-GB" dirty="0"/>
          </a:p>
          <a:p>
            <a:pPr lvl="1"/>
            <a:r>
              <a:rPr lang="en-GB" dirty="0"/>
              <a:t>Disclaimer text in regular, 12 pt. Dummy text.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Aenean </a:t>
            </a:r>
            <a:r>
              <a:rPr lang="en-GB" dirty="0" err="1"/>
              <a:t>commodo</a:t>
            </a:r>
            <a:r>
              <a:rPr lang="en-GB" dirty="0"/>
              <a:t> ligula </a:t>
            </a:r>
            <a:r>
              <a:rPr lang="en-GB" dirty="0" err="1"/>
              <a:t>eget</a:t>
            </a:r>
            <a:r>
              <a:rPr lang="en-GB" dirty="0"/>
              <a:t> </a:t>
            </a:r>
            <a:r>
              <a:rPr lang="en-GB" dirty="0" err="1"/>
              <a:t>dolor</a:t>
            </a:r>
            <a:r>
              <a:rPr lang="en-GB" dirty="0"/>
              <a:t>. Aenean </a:t>
            </a:r>
            <a:r>
              <a:rPr lang="en-GB" dirty="0" err="1"/>
              <a:t>massa</a:t>
            </a:r>
            <a:r>
              <a:rPr lang="en-GB" dirty="0"/>
              <a:t>. Cum sociis </a:t>
            </a:r>
            <a:r>
              <a:rPr lang="en-GB" dirty="0" err="1"/>
              <a:t>natoque</a:t>
            </a:r>
            <a:r>
              <a:rPr lang="en-GB" dirty="0"/>
              <a:t> </a:t>
            </a:r>
            <a:r>
              <a:rPr lang="en-GB" dirty="0" err="1"/>
              <a:t>penatibus</a:t>
            </a:r>
            <a:r>
              <a:rPr lang="en-GB" dirty="0"/>
              <a:t> et </a:t>
            </a:r>
            <a:r>
              <a:rPr lang="en-GB" dirty="0" err="1"/>
              <a:t>magnis</a:t>
            </a:r>
            <a:r>
              <a:rPr lang="en-GB" dirty="0"/>
              <a:t> dis parturient </a:t>
            </a:r>
            <a:r>
              <a:rPr lang="en-GB" dirty="0" err="1"/>
              <a:t>montes</a:t>
            </a:r>
            <a:r>
              <a:rPr lang="en-GB" dirty="0"/>
              <a:t>, </a:t>
            </a:r>
            <a:r>
              <a:rPr lang="en-GB" dirty="0" err="1"/>
              <a:t>nascetur</a:t>
            </a:r>
            <a:r>
              <a:rPr lang="en-GB" dirty="0"/>
              <a:t> </a:t>
            </a:r>
            <a:r>
              <a:rPr lang="en-GB" dirty="0" err="1"/>
              <a:t>ridiculus</a:t>
            </a:r>
            <a:r>
              <a:rPr lang="en-GB" dirty="0"/>
              <a:t> mus. Donec </a:t>
            </a:r>
            <a:r>
              <a:rPr lang="en-GB" dirty="0" err="1"/>
              <a:t>quam</a:t>
            </a:r>
            <a:r>
              <a:rPr lang="en-GB" dirty="0"/>
              <a:t> </a:t>
            </a:r>
            <a:r>
              <a:rPr lang="en-GB" dirty="0" err="1"/>
              <a:t>felis</a:t>
            </a:r>
            <a:r>
              <a:rPr lang="en-GB" dirty="0"/>
              <a:t>, </a:t>
            </a:r>
            <a:r>
              <a:rPr lang="en-GB" dirty="0" err="1"/>
              <a:t>ultricies</a:t>
            </a:r>
            <a:r>
              <a:rPr lang="en-GB" dirty="0"/>
              <a:t> </a:t>
            </a:r>
            <a:r>
              <a:rPr lang="en-GB" dirty="0" err="1"/>
              <a:t>nec</a:t>
            </a:r>
            <a:r>
              <a:rPr lang="en-GB" dirty="0"/>
              <a:t>, </a:t>
            </a:r>
            <a:r>
              <a:rPr lang="en-GB" dirty="0" err="1"/>
              <a:t>pellentesque</a:t>
            </a:r>
            <a:r>
              <a:rPr lang="en-GB" dirty="0"/>
              <a:t> </a:t>
            </a:r>
            <a:r>
              <a:rPr lang="en-GB" dirty="0" err="1"/>
              <a:t>eu</a:t>
            </a:r>
            <a:r>
              <a:rPr lang="en-GB" dirty="0"/>
              <a:t>, </a:t>
            </a:r>
            <a:r>
              <a:rPr lang="en-GB" dirty="0" err="1"/>
              <a:t>pretium</a:t>
            </a:r>
            <a:r>
              <a:rPr lang="en-GB" dirty="0"/>
              <a:t> </a:t>
            </a:r>
            <a:r>
              <a:rPr lang="en-GB" dirty="0" err="1"/>
              <a:t>quis</a:t>
            </a:r>
            <a:r>
              <a:rPr lang="en-GB" dirty="0"/>
              <a:t>, sem. </a:t>
            </a:r>
            <a:r>
              <a:rPr lang="en-GB" dirty="0" err="1"/>
              <a:t>Nulla</a:t>
            </a:r>
            <a:r>
              <a:rPr lang="en-GB" dirty="0"/>
              <a:t> </a:t>
            </a:r>
            <a:r>
              <a:rPr lang="en-GB" dirty="0" err="1"/>
              <a:t>consequat</a:t>
            </a:r>
            <a:r>
              <a:rPr lang="en-GB" dirty="0"/>
              <a:t> </a:t>
            </a:r>
            <a:r>
              <a:rPr lang="en-GB" dirty="0" err="1"/>
              <a:t>massa</a:t>
            </a:r>
            <a:r>
              <a:rPr lang="en-GB" dirty="0"/>
              <a:t> </a:t>
            </a:r>
            <a:r>
              <a:rPr lang="en-GB" dirty="0" err="1"/>
              <a:t>quis</a:t>
            </a:r>
            <a:r>
              <a:rPr lang="en-GB" dirty="0"/>
              <a:t> </a:t>
            </a:r>
            <a:r>
              <a:rPr lang="en-GB" dirty="0" err="1"/>
              <a:t>enim</a:t>
            </a:r>
            <a:r>
              <a:rPr lang="en-GB" dirty="0"/>
              <a:t>. Donec </a:t>
            </a:r>
            <a:r>
              <a:rPr lang="en-GB" dirty="0" err="1"/>
              <a:t>pede</a:t>
            </a:r>
            <a:r>
              <a:rPr lang="en-GB" dirty="0"/>
              <a:t> </a:t>
            </a:r>
            <a:r>
              <a:rPr lang="en-GB" dirty="0" err="1"/>
              <a:t>justo</a:t>
            </a:r>
            <a:r>
              <a:rPr lang="en-GB" dirty="0"/>
              <a:t>, </a:t>
            </a:r>
            <a:r>
              <a:rPr lang="en-GB" dirty="0" err="1"/>
              <a:t>fringilla</a:t>
            </a:r>
            <a:r>
              <a:rPr lang="en-GB" dirty="0"/>
              <a:t> </a:t>
            </a:r>
            <a:r>
              <a:rPr lang="en-GB" dirty="0" err="1"/>
              <a:t>vel</a:t>
            </a:r>
            <a:r>
              <a:rPr lang="en-GB" dirty="0"/>
              <a:t>, </a:t>
            </a:r>
            <a:r>
              <a:rPr lang="en-GB" dirty="0" err="1"/>
              <a:t>aliquet</a:t>
            </a:r>
            <a:r>
              <a:rPr lang="en-GB" dirty="0"/>
              <a:t> </a:t>
            </a:r>
            <a:r>
              <a:rPr lang="en-GB" dirty="0" err="1"/>
              <a:t>nec</a:t>
            </a:r>
            <a:r>
              <a:rPr lang="en-GB" dirty="0"/>
              <a:t>, </a:t>
            </a:r>
            <a:r>
              <a:rPr lang="en-GB" dirty="0" err="1"/>
              <a:t>vulputate</a:t>
            </a:r>
            <a:r>
              <a:rPr lang="en-GB" dirty="0"/>
              <a:t> </a:t>
            </a:r>
            <a:r>
              <a:rPr lang="en-GB" dirty="0" err="1"/>
              <a:t>eget</a:t>
            </a:r>
            <a:r>
              <a:rPr lang="en-GB" dirty="0"/>
              <a:t>, </a:t>
            </a:r>
            <a:r>
              <a:rPr lang="en-GB" dirty="0" err="1"/>
              <a:t>arcu</a:t>
            </a:r>
            <a:r>
              <a:rPr lang="en-GB" dirty="0"/>
              <a:t>. In </a:t>
            </a:r>
            <a:r>
              <a:rPr lang="en-GB" dirty="0" err="1"/>
              <a:t>enim</a:t>
            </a:r>
            <a:r>
              <a:rPr lang="en-GB" dirty="0"/>
              <a:t> </a:t>
            </a:r>
            <a:r>
              <a:rPr lang="en-GB" dirty="0" err="1"/>
              <a:t>justo</a:t>
            </a:r>
            <a:r>
              <a:rPr lang="en-GB" dirty="0"/>
              <a:t>, </a:t>
            </a:r>
            <a:r>
              <a:rPr lang="en-GB" dirty="0" err="1"/>
              <a:t>rhoncus</a:t>
            </a:r>
            <a:r>
              <a:rPr lang="en-GB" dirty="0"/>
              <a:t> </a:t>
            </a:r>
            <a:r>
              <a:rPr lang="en-GB" dirty="0" err="1"/>
              <a:t>ut</a:t>
            </a:r>
            <a:r>
              <a:rPr lang="en-GB" dirty="0"/>
              <a:t>, </a:t>
            </a:r>
            <a:r>
              <a:rPr lang="en-GB" dirty="0" err="1"/>
              <a:t>imperdiet</a:t>
            </a:r>
            <a:r>
              <a:rPr lang="en-GB" dirty="0"/>
              <a:t> a, </a:t>
            </a:r>
            <a:r>
              <a:rPr lang="en-GB" dirty="0" err="1"/>
              <a:t>venenatis</a:t>
            </a:r>
            <a:r>
              <a:rPr lang="en-GB" dirty="0"/>
              <a:t> vitae, </a:t>
            </a:r>
            <a:r>
              <a:rPr lang="en-GB" dirty="0" err="1"/>
              <a:t>justo</a:t>
            </a:r>
            <a:r>
              <a:rPr lang="en-GB" dirty="0"/>
              <a:t>. </a:t>
            </a:r>
            <a:r>
              <a:rPr lang="en-GB" dirty="0" err="1"/>
              <a:t>Nullam</a:t>
            </a:r>
            <a:r>
              <a:rPr lang="en-GB" dirty="0"/>
              <a:t> dictum </a:t>
            </a:r>
            <a:r>
              <a:rPr lang="en-GB" dirty="0" err="1"/>
              <a:t>felis</a:t>
            </a:r>
            <a:r>
              <a:rPr lang="en-GB" dirty="0"/>
              <a:t> </a:t>
            </a:r>
            <a:r>
              <a:rPr lang="en-GB" dirty="0" err="1"/>
              <a:t>eu</a:t>
            </a:r>
            <a:r>
              <a:rPr lang="en-GB" dirty="0"/>
              <a:t> </a:t>
            </a:r>
            <a:r>
              <a:rPr lang="en-GB" dirty="0" err="1"/>
              <a:t>pede</a:t>
            </a:r>
            <a:r>
              <a:rPr lang="en-GB" dirty="0"/>
              <a:t> </a:t>
            </a:r>
            <a:r>
              <a:rPr lang="en-GB" dirty="0" err="1"/>
              <a:t>mollis</a:t>
            </a:r>
            <a:r>
              <a:rPr lang="en-GB" dirty="0"/>
              <a:t> </a:t>
            </a:r>
            <a:r>
              <a:rPr lang="en-GB" dirty="0" err="1"/>
              <a:t>pretium</a:t>
            </a:r>
            <a:r>
              <a:rPr lang="en-GB" dirty="0"/>
              <a:t>. Integer </a:t>
            </a:r>
            <a:r>
              <a:rPr lang="en-GB" dirty="0" err="1"/>
              <a:t>tincidunt</a:t>
            </a:r>
            <a:r>
              <a:rPr lang="en-GB" dirty="0"/>
              <a:t>. Cras </a:t>
            </a:r>
            <a:r>
              <a:rPr lang="en-GB" dirty="0" err="1"/>
              <a:t>dapibus</a:t>
            </a:r>
            <a:r>
              <a:rPr lang="en-GB" dirty="0"/>
              <a:t>. </a:t>
            </a:r>
          </a:p>
          <a:p>
            <a:pPr lvl="1"/>
            <a:endParaRPr lang="en-GB" dirty="0"/>
          </a:p>
          <a:p>
            <a:pPr lvl="2"/>
            <a:r>
              <a:rPr lang="en-GB" dirty="0"/>
              <a:t>Disclaimer text in 10 pt, regular. Dummy text. 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Aenean </a:t>
            </a:r>
            <a:r>
              <a:rPr lang="en-GB" dirty="0" err="1"/>
              <a:t>commodo</a:t>
            </a:r>
            <a:r>
              <a:rPr lang="en-GB" dirty="0"/>
              <a:t> ligula </a:t>
            </a:r>
            <a:r>
              <a:rPr lang="en-GB" dirty="0" err="1"/>
              <a:t>eget</a:t>
            </a:r>
            <a:r>
              <a:rPr lang="en-GB" dirty="0"/>
              <a:t> </a:t>
            </a:r>
            <a:r>
              <a:rPr lang="en-GB" dirty="0" err="1"/>
              <a:t>dolor</a:t>
            </a:r>
            <a:r>
              <a:rPr lang="en-GB" dirty="0"/>
              <a:t>. Aenean </a:t>
            </a:r>
            <a:r>
              <a:rPr lang="en-GB" dirty="0" err="1"/>
              <a:t>massa</a:t>
            </a:r>
            <a:r>
              <a:rPr lang="en-GB" dirty="0"/>
              <a:t>. Cum sociis </a:t>
            </a:r>
            <a:r>
              <a:rPr lang="en-GB" dirty="0" err="1"/>
              <a:t>natoque</a:t>
            </a:r>
            <a:r>
              <a:rPr lang="en-GB" dirty="0"/>
              <a:t> </a:t>
            </a:r>
            <a:r>
              <a:rPr lang="en-GB" dirty="0" err="1"/>
              <a:t>penatibus</a:t>
            </a:r>
            <a:r>
              <a:rPr lang="en-GB" dirty="0"/>
              <a:t> et </a:t>
            </a:r>
            <a:r>
              <a:rPr lang="en-GB" dirty="0" err="1"/>
              <a:t>magnis</a:t>
            </a:r>
            <a:r>
              <a:rPr lang="en-GB" dirty="0"/>
              <a:t> dis parturient </a:t>
            </a:r>
            <a:r>
              <a:rPr lang="en-GB" dirty="0" err="1"/>
              <a:t>montes</a:t>
            </a:r>
            <a:r>
              <a:rPr lang="en-GB" dirty="0"/>
              <a:t>, </a:t>
            </a:r>
            <a:r>
              <a:rPr lang="en-GB" dirty="0" err="1"/>
              <a:t>nascetur</a:t>
            </a:r>
            <a:r>
              <a:rPr lang="en-GB" dirty="0"/>
              <a:t> </a:t>
            </a:r>
            <a:r>
              <a:rPr lang="en-GB" dirty="0" err="1"/>
              <a:t>ridiculus</a:t>
            </a:r>
            <a:r>
              <a:rPr lang="en-GB" dirty="0"/>
              <a:t> mus. Donec </a:t>
            </a:r>
            <a:r>
              <a:rPr lang="en-GB" dirty="0" err="1"/>
              <a:t>quam</a:t>
            </a:r>
            <a:r>
              <a:rPr lang="en-GB" dirty="0"/>
              <a:t> </a:t>
            </a:r>
            <a:r>
              <a:rPr lang="en-GB" dirty="0" err="1"/>
              <a:t>felis</a:t>
            </a:r>
            <a:r>
              <a:rPr lang="en-GB" dirty="0"/>
              <a:t>, </a:t>
            </a:r>
            <a:r>
              <a:rPr lang="en-GB" dirty="0" err="1"/>
              <a:t>ultricies</a:t>
            </a:r>
            <a:r>
              <a:rPr lang="en-GB" dirty="0"/>
              <a:t> </a:t>
            </a:r>
            <a:r>
              <a:rPr lang="en-GB" dirty="0" err="1"/>
              <a:t>nec</a:t>
            </a:r>
            <a:r>
              <a:rPr lang="en-GB" dirty="0"/>
              <a:t>, </a:t>
            </a:r>
            <a:r>
              <a:rPr lang="en-GB" dirty="0" err="1"/>
              <a:t>pellentesque</a:t>
            </a:r>
            <a:r>
              <a:rPr lang="en-GB" dirty="0"/>
              <a:t> </a:t>
            </a:r>
            <a:r>
              <a:rPr lang="en-GB" dirty="0" err="1"/>
              <a:t>eu</a:t>
            </a:r>
            <a:r>
              <a:rPr lang="en-GB" dirty="0"/>
              <a:t>, </a:t>
            </a:r>
            <a:r>
              <a:rPr lang="en-GB" dirty="0" err="1"/>
              <a:t>pretium</a:t>
            </a:r>
            <a:r>
              <a:rPr lang="en-GB" dirty="0"/>
              <a:t> </a:t>
            </a:r>
            <a:r>
              <a:rPr lang="en-GB" dirty="0" err="1"/>
              <a:t>quis</a:t>
            </a:r>
            <a:r>
              <a:rPr lang="en-GB" dirty="0"/>
              <a:t>, sem. </a:t>
            </a:r>
            <a:r>
              <a:rPr lang="en-GB" dirty="0" err="1"/>
              <a:t>Nulla</a:t>
            </a:r>
            <a:r>
              <a:rPr lang="en-GB" dirty="0"/>
              <a:t> </a:t>
            </a:r>
            <a:r>
              <a:rPr lang="en-GB" dirty="0" err="1"/>
              <a:t>consequat</a:t>
            </a:r>
            <a:r>
              <a:rPr lang="en-GB" dirty="0"/>
              <a:t> </a:t>
            </a:r>
            <a:r>
              <a:rPr lang="en-GB" dirty="0" err="1"/>
              <a:t>massa</a:t>
            </a:r>
            <a:r>
              <a:rPr lang="en-GB" dirty="0"/>
              <a:t> </a:t>
            </a:r>
            <a:r>
              <a:rPr lang="en-GB" dirty="0" err="1"/>
              <a:t>quis</a:t>
            </a:r>
            <a:r>
              <a:rPr lang="en-GB" dirty="0"/>
              <a:t> </a:t>
            </a:r>
            <a:r>
              <a:rPr lang="en-GB" dirty="0" err="1"/>
              <a:t>enim</a:t>
            </a:r>
            <a:r>
              <a:rPr lang="en-GB" dirty="0"/>
              <a:t>. Donec </a:t>
            </a:r>
            <a:r>
              <a:rPr lang="en-GB" dirty="0" err="1"/>
              <a:t>pede</a:t>
            </a:r>
            <a:r>
              <a:rPr lang="en-GB" dirty="0"/>
              <a:t> </a:t>
            </a:r>
            <a:r>
              <a:rPr lang="en-GB" dirty="0" err="1"/>
              <a:t>justo</a:t>
            </a:r>
            <a:r>
              <a:rPr lang="en-GB" dirty="0"/>
              <a:t>, </a:t>
            </a:r>
            <a:r>
              <a:rPr lang="en-GB" dirty="0" err="1"/>
              <a:t>fringilla</a:t>
            </a:r>
            <a:r>
              <a:rPr lang="en-GB" dirty="0"/>
              <a:t> </a:t>
            </a:r>
            <a:r>
              <a:rPr lang="en-GB" dirty="0" err="1"/>
              <a:t>vel</a:t>
            </a:r>
            <a:r>
              <a:rPr lang="en-GB" dirty="0"/>
              <a:t>, </a:t>
            </a:r>
            <a:r>
              <a:rPr lang="en-GB" dirty="0" err="1"/>
              <a:t>aliquet</a:t>
            </a:r>
            <a:r>
              <a:rPr lang="en-GB" dirty="0"/>
              <a:t> </a:t>
            </a:r>
            <a:r>
              <a:rPr lang="en-GB" dirty="0" err="1"/>
              <a:t>nec</a:t>
            </a:r>
            <a:r>
              <a:rPr lang="en-GB" dirty="0"/>
              <a:t>, </a:t>
            </a:r>
            <a:r>
              <a:rPr lang="en-GB" dirty="0" err="1"/>
              <a:t>vulputate</a:t>
            </a:r>
            <a:r>
              <a:rPr lang="en-GB" dirty="0"/>
              <a:t> </a:t>
            </a:r>
            <a:r>
              <a:rPr lang="en-GB" dirty="0" err="1"/>
              <a:t>eget</a:t>
            </a:r>
            <a:r>
              <a:rPr lang="en-GB" dirty="0"/>
              <a:t>, </a:t>
            </a:r>
            <a:r>
              <a:rPr lang="en-GB" dirty="0" err="1"/>
              <a:t>arcu</a:t>
            </a:r>
            <a:r>
              <a:rPr lang="en-GB" dirty="0"/>
              <a:t>. In </a:t>
            </a:r>
            <a:r>
              <a:rPr lang="en-GB" dirty="0" err="1"/>
              <a:t>enim</a:t>
            </a:r>
            <a:r>
              <a:rPr lang="en-GB" dirty="0"/>
              <a:t> </a:t>
            </a:r>
            <a:r>
              <a:rPr lang="en-GB" dirty="0" err="1"/>
              <a:t>justo</a:t>
            </a:r>
            <a:r>
              <a:rPr lang="en-GB" dirty="0"/>
              <a:t>, </a:t>
            </a:r>
            <a:r>
              <a:rPr lang="en-GB" dirty="0" err="1"/>
              <a:t>rhoncus</a:t>
            </a:r>
            <a:r>
              <a:rPr lang="en-GB" dirty="0"/>
              <a:t> </a:t>
            </a:r>
            <a:r>
              <a:rPr lang="en-GB" dirty="0" err="1"/>
              <a:t>ut</a:t>
            </a:r>
            <a:r>
              <a:rPr lang="en-GB" dirty="0"/>
              <a:t>, </a:t>
            </a:r>
            <a:r>
              <a:rPr lang="en-GB" dirty="0" err="1"/>
              <a:t>imperdiet</a:t>
            </a:r>
            <a:r>
              <a:rPr lang="en-GB" dirty="0"/>
              <a:t> a, </a:t>
            </a:r>
            <a:r>
              <a:rPr lang="en-GB" dirty="0" err="1"/>
              <a:t>venenatis</a:t>
            </a:r>
            <a:r>
              <a:rPr lang="en-GB" dirty="0"/>
              <a:t> vitae, </a:t>
            </a:r>
            <a:r>
              <a:rPr lang="en-GB" dirty="0" err="1"/>
              <a:t>justo</a:t>
            </a:r>
            <a:r>
              <a:rPr lang="en-GB" dirty="0"/>
              <a:t>. </a:t>
            </a:r>
            <a:r>
              <a:rPr lang="en-GB" dirty="0" err="1"/>
              <a:t>Nullam</a:t>
            </a:r>
            <a:r>
              <a:rPr lang="en-GB" dirty="0"/>
              <a:t> dictum </a:t>
            </a:r>
            <a:r>
              <a:rPr lang="en-GB" dirty="0" err="1"/>
              <a:t>felis</a:t>
            </a:r>
            <a:r>
              <a:rPr lang="en-GB" dirty="0"/>
              <a:t> </a:t>
            </a:r>
            <a:r>
              <a:rPr lang="en-GB" dirty="0" err="1"/>
              <a:t>eu</a:t>
            </a:r>
            <a:r>
              <a:rPr lang="en-GB" dirty="0"/>
              <a:t> </a:t>
            </a:r>
            <a:r>
              <a:rPr lang="en-GB" dirty="0" err="1"/>
              <a:t>pede</a:t>
            </a:r>
            <a:r>
              <a:rPr lang="en-GB" dirty="0"/>
              <a:t> </a:t>
            </a:r>
            <a:r>
              <a:rPr lang="en-GB" dirty="0" err="1"/>
              <a:t>mollis</a:t>
            </a:r>
            <a:r>
              <a:rPr lang="en-GB" dirty="0"/>
              <a:t> </a:t>
            </a:r>
            <a:r>
              <a:rPr lang="en-GB" dirty="0" err="1"/>
              <a:t>pretium</a:t>
            </a:r>
            <a:r>
              <a:rPr lang="en-GB" dirty="0"/>
              <a:t>. Integer </a:t>
            </a:r>
            <a:r>
              <a:rPr lang="en-GB" dirty="0" err="1"/>
              <a:t>tincidunt</a:t>
            </a:r>
            <a:r>
              <a:rPr lang="en-GB" dirty="0"/>
              <a:t>. Cras </a:t>
            </a:r>
            <a:r>
              <a:rPr lang="en-GB" dirty="0" err="1"/>
              <a:t>dapibus</a:t>
            </a:r>
            <a:r>
              <a:rPr lang="en-GB" dirty="0"/>
              <a:t>. </a:t>
            </a:r>
          </a:p>
          <a:p>
            <a:pPr lvl="2"/>
            <a:r>
              <a:rPr lang="en-GB" dirty="0" err="1"/>
              <a:t>Tasellus</a:t>
            </a:r>
            <a:r>
              <a:rPr lang="en-GB" dirty="0"/>
              <a:t> </a:t>
            </a:r>
            <a:r>
              <a:rPr lang="en-GB" dirty="0" err="1"/>
              <a:t>viverra</a:t>
            </a:r>
            <a:r>
              <a:rPr lang="en-GB" dirty="0"/>
              <a:t> </a:t>
            </a:r>
            <a:r>
              <a:rPr lang="en-GB" dirty="0" err="1"/>
              <a:t>nulla</a:t>
            </a:r>
            <a:r>
              <a:rPr lang="en-GB" dirty="0"/>
              <a:t> </a:t>
            </a:r>
            <a:r>
              <a:rPr lang="en-GB" dirty="0" err="1"/>
              <a:t>ut</a:t>
            </a:r>
            <a:r>
              <a:rPr lang="en-GB" dirty="0"/>
              <a:t> </a:t>
            </a:r>
            <a:r>
              <a:rPr lang="en-GB" dirty="0" err="1"/>
              <a:t>metus</a:t>
            </a:r>
            <a:r>
              <a:rPr lang="en-GB" dirty="0"/>
              <a:t> </a:t>
            </a:r>
            <a:r>
              <a:rPr lang="en-GB" dirty="0" err="1"/>
              <a:t>varius</a:t>
            </a:r>
            <a:r>
              <a:rPr lang="en-GB" dirty="0"/>
              <a:t> </a:t>
            </a:r>
            <a:r>
              <a:rPr lang="en-GB" dirty="0" err="1"/>
              <a:t>laoreet</a:t>
            </a:r>
            <a:r>
              <a:rPr lang="en-GB" dirty="0"/>
              <a:t>. </a:t>
            </a:r>
            <a:r>
              <a:rPr lang="en-GB" dirty="0" err="1"/>
              <a:t>Quisque</a:t>
            </a:r>
            <a:r>
              <a:rPr lang="en-GB" dirty="0"/>
              <a:t> </a:t>
            </a:r>
            <a:r>
              <a:rPr lang="en-GB" dirty="0" err="1"/>
              <a:t>rutrum</a:t>
            </a:r>
            <a:r>
              <a:rPr lang="en-GB" dirty="0"/>
              <a:t>. Aenean </a:t>
            </a:r>
            <a:r>
              <a:rPr lang="en-GB" dirty="0" err="1"/>
              <a:t>imperdiet</a:t>
            </a:r>
            <a:r>
              <a:rPr lang="en-GB" dirty="0"/>
              <a:t>. </a:t>
            </a:r>
            <a:r>
              <a:rPr lang="en-GB" dirty="0" err="1"/>
              <a:t>Etiam</a:t>
            </a:r>
            <a:r>
              <a:rPr lang="en-GB" dirty="0"/>
              <a:t> </a:t>
            </a:r>
            <a:r>
              <a:rPr lang="en-GB" dirty="0" err="1"/>
              <a:t>ultricies</a:t>
            </a:r>
            <a:r>
              <a:rPr lang="en-GB" dirty="0"/>
              <a:t> nisi </a:t>
            </a:r>
            <a:r>
              <a:rPr lang="en-GB" dirty="0" err="1"/>
              <a:t>vel</a:t>
            </a:r>
            <a:r>
              <a:rPr lang="en-GB" dirty="0"/>
              <a:t> </a:t>
            </a:r>
            <a:r>
              <a:rPr lang="en-GB" dirty="0" err="1"/>
              <a:t>augue</a:t>
            </a:r>
            <a:r>
              <a:rPr lang="en-GB" dirty="0"/>
              <a:t>. </a:t>
            </a:r>
            <a:r>
              <a:rPr lang="en-GB" dirty="0" err="1"/>
              <a:t>Curabitur</a:t>
            </a:r>
            <a:r>
              <a:rPr lang="en-GB" dirty="0"/>
              <a:t> </a:t>
            </a:r>
            <a:r>
              <a:rPr lang="en-GB" dirty="0" err="1"/>
              <a:t>ullamcorper</a:t>
            </a:r>
            <a:r>
              <a:rPr lang="en-GB" dirty="0"/>
              <a:t> </a:t>
            </a:r>
            <a:r>
              <a:rPr lang="en-GB" dirty="0" err="1"/>
              <a:t>ultricies</a:t>
            </a:r>
            <a:r>
              <a:rPr lang="en-GB" dirty="0"/>
              <a:t> nisi. Nam </a:t>
            </a:r>
            <a:r>
              <a:rPr lang="en-GB" dirty="0" err="1"/>
              <a:t>eget</a:t>
            </a:r>
            <a:r>
              <a:rPr lang="en-GB" dirty="0"/>
              <a:t> dui. </a:t>
            </a:r>
          </a:p>
          <a:p>
            <a:pPr lvl="2"/>
            <a:r>
              <a:rPr lang="en-GB" dirty="0" err="1"/>
              <a:t>Vivamu</a:t>
            </a:r>
            <a:r>
              <a:rPr lang="en-GB" dirty="0"/>
              <a:t> </a:t>
            </a:r>
            <a:r>
              <a:rPr lang="en-GB" dirty="0" err="1"/>
              <a:t>elementum</a:t>
            </a:r>
            <a:r>
              <a:rPr lang="en-GB" dirty="0"/>
              <a:t> semper nisi. Aenean </a:t>
            </a:r>
            <a:r>
              <a:rPr lang="en-GB" dirty="0" err="1"/>
              <a:t>vulputate</a:t>
            </a:r>
            <a:r>
              <a:rPr lang="en-GB" dirty="0"/>
              <a:t> </a:t>
            </a:r>
            <a:r>
              <a:rPr lang="en-GB" dirty="0" err="1"/>
              <a:t>eleifend</a:t>
            </a:r>
            <a:r>
              <a:rPr lang="en-GB" dirty="0"/>
              <a:t> </a:t>
            </a:r>
            <a:r>
              <a:rPr lang="en-GB" dirty="0" err="1"/>
              <a:t>tellus</a:t>
            </a:r>
            <a:r>
              <a:rPr lang="en-GB" dirty="0"/>
              <a:t>. Aenean </a:t>
            </a:r>
            <a:r>
              <a:rPr lang="en-GB" dirty="0" err="1"/>
              <a:t>leo</a:t>
            </a:r>
            <a:r>
              <a:rPr lang="en-GB" dirty="0"/>
              <a:t> ligula, </a:t>
            </a:r>
            <a:r>
              <a:rPr lang="en-GB" dirty="0" err="1"/>
              <a:t>porttitor</a:t>
            </a:r>
            <a:r>
              <a:rPr lang="en-GB" dirty="0"/>
              <a:t> </a:t>
            </a:r>
            <a:r>
              <a:rPr lang="en-GB" dirty="0" err="1"/>
              <a:t>eu</a:t>
            </a:r>
            <a:r>
              <a:rPr lang="en-GB" dirty="0"/>
              <a:t>, </a:t>
            </a:r>
            <a:r>
              <a:rPr lang="en-GB" dirty="0" err="1"/>
              <a:t>consequat</a:t>
            </a:r>
            <a:r>
              <a:rPr lang="en-GB" dirty="0"/>
              <a:t> vitae, </a:t>
            </a:r>
            <a:r>
              <a:rPr lang="en-GB" dirty="0" err="1"/>
              <a:t>eleifend</a:t>
            </a:r>
            <a:r>
              <a:rPr lang="en-GB" dirty="0"/>
              <a:t> ac, </a:t>
            </a:r>
            <a:r>
              <a:rPr lang="en-GB" dirty="0" err="1"/>
              <a:t>enim</a:t>
            </a:r>
            <a:r>
              <a:rPr lang="en-GB" dirty="0"/>
              <a:t>. </a:t>
            </a:r>
            <a:r>
              <a:rPr lang="en-GB" dirty="0" err="1"/>
              <a:t>Aliquam</a:t>
            </a:r>
            <a:r>
              <a:rPr lang="en-GB" dirty="0"/>
              <a:t> lorem ante, </a:t>
            </a:r>
            <a:r>
              <a:rPr lang="en-GB" dirty="0" err="1"/>
              <a:t>dapibus</a:t>
            </a:r>
            <a:r>
              <a:rPr lang="en-GB" dirty="0"/>
              <a:t> in, </a:t>
            </a:r>
            <a:r>
              <a:rPr lang="en-GB" dirty="0" err="1"/>
              <a:t>viverra</a:t>
            </a:r>
            <a:r>
              <a:rPr lang="en-GB" dirty="0"/>
              <a:t> </a:t>
            </a:r>
            <a:r>
              <a:rPr lang="en-GB" dirty="0" err="1"/>
              <a:t>quis</a:t>
            </a:r>
            <a:r>
              <a:rPr lang="en-GB" dirty="0"/>
              <a:t>, </a:t>
            </a:r>
            <a:r>
              <a:rPr lang="en-GB" dirty="0" err="1"/>
              <a:t>feugiat</a:t>
            </a:r>
            <a:r>
              <a:rPr lang="en-GB" dirty="0"/>
              <a:t> a, </a:t>
            </a:r>
            <a:r>
              <a:rPr lang="en-GB" dirty="0" err="1"/>
              <a:t>tellus</a:t>
            </a:r>
            <a:r>
              <a:rPr lang="en-GB" dirty="0"/>
              <a:t>. </a:t>
            </a:r>
            <a:r>
              <a:rPr lang="en-GB" dirty="0" err="1"/>
              <a:t>Phasellus</a:t>
            </a:r>
            <a:r>
              <a:rPr lang="en-GB" dirty="0"/>
              <a:t> </a:t>
            </a:r>
            <a:r>
              <a:rPr lang="en-GB" dirty="0" err="1"/>
              <a:t>viverra</a:t>
            </a:r>
            <a:r>
              <a:rPr lang="en-GB" dirty="0"/>
              <a:t> </a:t>
            </a:r>
            <a:r>
              <a:rPr lang="en-GB" dirty="0" err="1"/>
              <a:t>nulla</a:t>
            </a:r>
            <a:r>
              <a:rPr lang="en-GB" dirty="0"/>
              <a:t> </a:t>
            </a:r>
            <a:r>
              <a:rPr lang="en-GB" dirty="0" err="1"/>
              <a:t>ut</a:t>
            </a:r>
            <a:r>
              <a:rPr lang="en-GB" dirty="0"/>
              <a:t> </a:t>
            </a:r>
            <a:r>
              <a:rPr lang="en-GB" dirty="0" err="1"/>
              <a:t>metus</a:t>
            </a:r>
            <a:r>
              <a:rPr lang="en-GB" dirty="0"/>
              <a:t> </a:t>
            </a:r>
            <a:r>
              <a:rPr lang="en-GB" dirty="0" err="1"/>
              <a:t>varius</a:t>
            </a:r>
            <a:r>
              <a:rPr lang="en-GB" dirty="0"/>
              <a:t> </a:t>
            </a:r>
            <a:r>
              <a:rPr lang="en-GB" dirty="0" err="1"/>
              <a:t>laoreet</a:t>
            </a:r>
            <a:r>
              <a:rPr lang="en-GB" dirty="0"/>
              <a:t>. </a:t>
            </a:r>
            <a:r>
              <a:rPr lang="en-GB" dirty="0" err="1"/>
              <a:t>Quisque</a:t>
            </a:r>
            <a:r>
              <a:rPr lang="en-GB" dirty="0"/>
              <a:t> </a:t>
            </a:r>
            <a:r>
              <a:rPr lang="en-GB" dirty="0" err="1"/>
              <a:t>rutrum</a:t>
            </a:r>
            <a:r>
              <a:rPr lang="en-GB" dirty="0"/>
              <a:t>. Aenean </a:t>
            </a:r>
            <a:r>
              <a:rPr lang="en-GB" dirty="0" err="1"/>
              <a:t>imperdiet</a:t>
            </a:r>
            <a:r>
              <a:rPr lang="en-GB" dirty="0"/>
              <a:t>. </a:t>
            </a:r>
            <a:r>
              <a:rPr lang="en-GB" dirty="0" err="1"/>
              <a:t>Etiam</a:t>
            </a:r>
            <a:r>
              <a:rPr lang="en-GB" dirty="0"/>
              <a:t> </a:t>
            </a:r>
            <a:r>
              <a:rPr lang="en-GB" dirty="0" err="1"/>
              <a:t>ultricies</a:t>
            </a:r>
            <a:r>
              <a:rPr lang="en-GB" dirty="0"/>
              <a:t> nisi </a:t>
            </a:r>
            <a:r>
              <a:rPr lang="en-GB" dirty="0" err="1"/>
              <a:t>vel</a:t>
            </a:r>
            <a:r>
              <a:rPr lang="en-GB" dirty="0"/>
              <a:t> </a:t>
            </a:r>
            <a:r>
              <a:rPr lang="en-GB" dirty="0" err="1"/>
              <a:t>augue</a:t>
            </a:r>
            <a:r>
              <a:rPr lang="en-GB" dirty="0"/>
              <a:t>. </a:t>
            </a:r>
            <a:r>
              <a:rPr lang="en-GB" dirty="0" err="1"/>
              <a:t>Curabitur</a:t>
            </a:r>
            <a:r>
              <a:rPr lang="en-GB" dirty="0"/>
              <a:t> </a:t>
            </a:r>
            <a:r>
              <a:rPr lang="en-GB" dirty="0" err="1"/>
              <a:t>ullamcorper</a:t>
            </a:r>
            <a:r>
              <a:rPr lang="en-GB" dirty="0"/>
              <a:t> </a:t>
            </a:r>
            <a:r>
              <a:rPr lang="en-GB" dirty="0" err="1"/>
              <a:t>ultricies</a:t>
            </a:r>
            <a:r>
              <a:rPr lang="en-GB" dirty="0"/>
              <a:t> nisi. Nam </a:t>
            </a:r>
            <a:r>
              <a:rPr lang="en-GB" dirty="0" err="1"/>
              <a:t>eget</a:t>
            </a:r>
            <a:r>
              <a:rPr lang="en-GB" dirty="0"/>
              <a:t> dui. </a:t>
            </a:r>
            <a:r>
              <a:rPr lang="en-GB" dirty="0" err="1"/>
              <a:t>Nulla</a:t>
            </a:r>
            <a:r>
              <a:rPr lang="en-GB" dirty="0"/>
              <a:t> </a:t>
            </a:r>
            <a:r>
              <a:rPr lang="en-GB" dirty="0" err="1"/>
              <a:t>consequat</a:t>
            </a:r>
            <a:r>
              <a:rPr lang="en-GB" dirty="0"/>
              <a:t> </a:t>
            </a:r>
            <a:r>
              <a:rPr lang="en-GB" dirty="0" err="1"/>
              <a:t>massa</a:t>
            </a:r>
            <a:r>
              <a:rPr lang="en-GB" dirty="0"/>
              <a:t> </a:t>
            </a:r>
            <a:r>
              <a:rPr lang="en-GB" dirty="0" err="1"/>
              <a:t>quis</a:t>
            </a:r>
            <a:r>
              <a:rPr lang="en-GB" dirty="0"/>
              <a:t> </a:t>
            </a:r>
            <a:r>
              <a:rPr lang="en-GB" dirty="0" err="1"/>
              <a:t>enim</a:t>
            </a:r>
            <a:r>
              <a:rPr lang="en-GB" dirty="0"/>
              <a:t>. Donec </a:t>
            </a:r>
            <a:r>
              <a:rPr lang="en-GB" dirty="0" err="1"/>
              <a:t>pede</a:t>
            </a:r>
            <a:r>
              <a:rPr lang="en-GB" dirty="0"/>
              <a:t> </a:t>
            </a:r>
            <a:r>
              <a:rPr lang="en-GB" dirty="0" err="1"/>
              <a:t>justo</a:t>
            </a:r>
            <a:r>
              <a:rPr lang="en-GB" dirty="0"/>
              <a:t>, </a:t>
            </a:r>
            <a:r>
              <a:rPr lang="en-GB" dirty="0" err="1"/>
              <a:t>fringilla</a:t>
            </a:r>
            <a:r>
              <a:rPr lang="en-GB" dirty="0"/>
              <a:t> </a:t>
            </a:r>
            <a:r>
              <a:rPr lang="en-GB" dirty="0" err="1"/>
              <a:t>vel</a:t>
            </a:r>
            <a:r>
              <a:rPr lang="en-GB" dirty="0"/>
              <a:t>, </a:t>
            </a:r>
            <a:r>
              <a:rPr lang="en-GB" dirty="0" err="1"/>
              <a:t>aliquet</a:t>
            </a:r>
            <a:r>
              <a:rPr lang="en-GB" dirty="0"/>
              <a:t> </a:t>
            </a:r>
            <a:r>
              <a:rPr lang="en-GB" dirty="0" err="1"/>
              <a:t>nec</a:t>
            </a:r>
            <a:r>
              <a:rPr lang="en-GB" dirty="0"/>
              <a:t>, </a:t>
            </a:r>
            <a:r>
              <a:rPr lang="en-GB" dirty="0" err="1"/>
              <a:t>vulputate</a:t>
            </a:r>
            <a:r>
              <a:rPr lang="en-GB" dirty="0"/>
              <a:t> </a:t>
            </a:r>
            <a:r>
              <a:rPr lang="en-GB" dirty="0" err="1"/>
              <a:t>eget</a:t>
            </a:r>
            <a:r>
              <a:rPr lang="en-GB" dirty="0"/>
              <a:t>, </a:t>
            </a:r>
            <a:r>
              <a:rPr lang="en-GB" dirty="0" err="1"/>
              <a:t>arcu</a:t>
            </a:r>
            <a:r>
              <a:rPr lang="en-GB" dirty="0"/>
              <a:t>. In </a:t>
            </a:r>
            <a:r>
              <a:rPr lang="en-GB" dirty="0" err="1"/>
              <a:t>enim</a:t>
            </a:r>
            <a:r>
              <a:rPr lang="en-GB" dirty="0"/>
              <a:t> </a:t>
            </a:r>
            <a:r>
              <a:rPr lang="en-GB" dirty="0" err="1"/>
              <a:t>justo</a:t>
            </a:r>
            <a:r>
              <a:rPr lang="en-GB" dirty="0"/>
              <a:t>, </a:t>
            </a:r>
            <a:r>
              <a:rPr lang="en-GB" dirty="0" err="1"/>
              <a:t>rhoncus</a:t>
            </a:r>
            <a:r>
              <a:rPr lang="en-GB" dirty="0"/>
              <a:t> </a:t>
            </a:r>
            <a:r>
              <a:rPr lang="en-GB" dirty="0" err="1"/>
              <a:t>ut</a:t>
            </a:r>
            <a:r>
              <a:rPr lang="en-GB" dirty="0"/>
              <a:t>, </a:t>
            </a:r>
            <a:r>
              <a:rPr lang="en-GB" dirty="0" err="1"/>
              <a:t>imperdiet</a:t>
            </a:r>
            <a:r>
              <a:rPr lang="en-GB" dirty="0"/>
              <a:t> a, </a:t>
            </a:r>
            <a:r>
              <a:rPr lang="en-GB" dirty="0" err="1"/>
              <a:t>venenatis</a:t>
            </a:r>
            <a:r>
              <a:rPr lang="en-GB" dirty="0"/>
              <a:t> vitae, </a:t>
            </a:r>
            <a:r>
              <a:rPr lang="en-GB" dirty="0" err="1"/>
              <a:t>justo</a:t>
            </a:r>
            <a:r>
              <a:rPr lang="en-GB" dirty="0"/>
              <a:t>. </a:t>
            </a:r>
            <a:r>
              <a:rPr lang="en-GB" dirty="0" err="1"/>
              <a:t>Nullam</a:t>
            </a:r>
            <a:r>
              <a:rPr lang="en-GB" dirty="0"/>
              <a:t> dictum </a:t>
            </a:r>
            <a:r>
              <a:rPr lang="en-GB" dirty="0" err="1"/>
              <a:t>felis</a:t>
            </a:r>
            <a:r>
              <a:rPr lang="en-GB" dirty="0"/>
              <a:t> </a:t>
            </a:r>
            <a:r>
              <a:rPr lang="en-GB" dirty="0" err="1"/>
              <a:t>eu</a:t>
            </a:r>
            <a:r>
              <a:rPr lang="en-GB" dirty="0"/>
              <a:t> </a:t>
            </a:r>
            <a:r>
              <a:rPr lang="en-GB" dirty="0" err="1"/>
              <a:t>pede</a:t>
            </a:r>
            <a:r>
              <a:rPr lang="en-GB" dirty="0"/>
              <a:t> </a:t>
            </a:r>
            <a:r>
              <a:rPr lang="en-GB" dirty="0" err="1"/>
              <a:t>mollis</a:t>
            </a:r>
            <a:r>
              <a:rPr lang="en-GB" dirty="0"/>
              <a:t> </a:t>
            </a:r>
            <a:r>
              <a:rPr lang="en-GB" dirty="0" err="1"/>
              <a:t>pretium</a:t>
            </a:r>
            <a:r>
              <a:rPr lang="en-GB" dirty="0"/>
              <a:t>. Integer </a:t>
            </a:r>
            <a:r>
              <a:rPr lang="en-GB" dirty="0" err="1"/>
              <a:t>tincidunt</a:t>
            </a:r>
            <a:r>
              <a:rPr lang="en-GB" dirty="0"/>
              <a:t>. Cras </a:t>
            </a:r>
            <a:r>
              <a:rPr lang="en-GB" dirty="0" err="1"/>
              <a:t>dapibus</a:t>
            </a:r>
            <a:r>
              <a:rPr lang="en-GB" dirty="0"/>
              <a:t>. </a:t>
            </a:r>
            <a:r>
              <a:rPr lang="en-GB" dirty="0" err="1"/>
              <a:t>Tasellus</a:t>
            </a:r>
            <a:r>
              <a:rPr lang="en-GB" dirty="0"/>
              <a:t> </a:t>
            </a:r>
            <a:r>
              <a:rPr lang="en-GB" dirty="0" err="1"/>
              <a:t>viverra</a:t>
            </a:r>
            <a:r>
              <a:rPr lang="en-GB" dirty="0"/>
              <a:t> </a:t>
            </a:r>
            <a:r>
              <a:rPr lang="en-GB" dirty="0" err="1"/>
              <a:t>nulla</a:t>
            </a:r>
            <a:r>
              <a:rPr lang="en-GB" dirty="0"/>
              <a:t> </a:t>
            </a:r>
            <a:r>
              <a:rPr lang="en-GB" dirty="0" err="1"/>
              <a:t>ut</a:t>
            </a:r>
            <a:r>
              <a:rPr lang="en-GB" dirty="0"/>
              <a:t> </a:t>
            </a:r>
            <a:r>
              <a:rPr lang="en-GB" dirty="0" err="1"/>
              <a:t>metus</a:t>
            </a:r>
            <a:r>
              <a:rPr lang="en-GB" dirty="0"/>
              <a:t> </a:t>
            </a:r>
            <a:r>
              <a:rPr lang="en-GB" dirty="0" err="1"/>
              <a:t>varius</a:t>
            </a:r>
            <a:r>
              <a:rPr lang="en-GB" dirty="0"/>
              <a:t> </a:t>
            </a:r>
            <a:r>
              <a:rPr lang="en-GB" dirty="0" err="1"/>
              <a:t>laoreet</a:t>
            </a:r>
            <a:r>
              <a:rPr lang="en-GB" dirty="0"/>
              <a:t>. </a:t>
            </a:r>
            <a:r>
              <a:rPr lang="en-GB" dirty="0" err="1"/>
              <a:t>Quisque</a:t>
            </a:r>
            <a:r>
              <a:rPr lang="en-GB" dirty="0"/>
              <a:t> </a:t>
            </a:r>
            <a:r>
              <a:rPr lang="en-GB" dirty="0" err="1"/>
              <a:t>rutrum</a:t>
            </a:r>
            <a:r>
              <a:rPr lang="en-GB" dirty="0"/>
              <a:t>. Aenean </a:t>
            </a:r>
            <a:r>
              <a:rPr lang="en-GB" dirty="0" err="1"/>
              <a:t>imperdiet</a:t>
            </a:r>
            <a:r>
              <a:rPr lang="en-GB" dirty="0"/>
              <a:t>. </a:t>
            </a:r>
            <a:r>
              <a:rPr lang="en-GB" dirty="0" err="1"/>
              <a:t>Etiam</a:t>
            </a:r>
            <a:r>
              <a:rPr lang="en-GB" dirty="0"/>
              <a:t> </a:t>
            </a:r>
            <a:r>
              <a:rPr lang="en-GB" dirty="0" err="1"/>
              <a:t>ultricies</a:t>
            </a:r>
            <a:r>
              <a:rPr lang="en-GB" dirty="0"/>
              <a:t> nisi </a:t>
            </a:r>
            <a:r>
              <a:rPr lang="en-GB" dirty="0" err="1"/>
              <a:t>vel</a:t>
            </a:r>
            <a:r>
              <a:rPr lang="en-GB" dirty="0"/>
              <a:t> </a:t>
            </a:r>
            <a:r>
              <a:rPr lang="en-GB" dirty="0" err="1"/>
              <a:t>augue</a:t>
            </a:r>
            <a:r>
              <a:rPr lang="en-GB" dirty="0"/>
              <a:t>. </a:t>
            </a:r>
            <a:r>
              <a:rPr lang="en-GB" dirty="0" err="1"/>
              <a:t>Curabitur</a:t>
            </a:r>
            <a:r>
              <a:rPr lang="en-GB" dirty="0"/>
              <a:t> </a:t>
            </a:r>
            <a:r>
              <a:rPr lang="en-GB" dirty="0" err="1"/>
              <a:t>ullamcorper</a:t>
            </a:r>
            <a:r>
              <a:rPr lang="en-GB" dirty="0"/>
              <a:t> </a:t>
            </a:r>
            <a:r>
              <a:rPr lang="en-GB" dirty="0" err="1"/>
              <a:t>ultricies</a:t>
            </a:r>
            <a:r>
              <a:rPr lang="en-GB" dirty="0"/>
              <a:t> nisi. Nam </a:t>
            </a:r>
            <a:r>
              <a:rPr lang="en-GB" dirty="0" err="1"/>
              <a:t>eget</a:t>
            </a:r>
            <a:r>
              <a:rPr lang="en-GB" dirty="0"/>
              <a:t> dui. </a:t>
            </a:r>
          </a:p>
          <a:p>
            <a:pPr lvl="2"/>
            <a:r>
              <a:rPr lang="en-GB" dirty="0" err="1"/>
              <a:t>Vivamu</a:t>
            </a:r>
            <a:r>
              <a:rPr lang="en-GB" dirty="0"/>
              <a:t> </a:t>
            </a:r>
            <a:r>
              <a:rPr lang="en-GB" dirty="0" err="1"/>
              <a:t>elementum</a:t>
            </a:r>
            <a:r>
              <a:rPr lang="en-GB" dirty="0"/>
              <a:t> semper nisi. Aenean </a:t>
            </a:r>
            <a:r>
              <a:rPr lang="en-GB" dirty="0" err="1"/>
              <a:t>vulputate</a:t>
            </a:r>
            <a:r>
              <a:rPr lang="en-GB" dirty="0"/>
              <a:t> </a:t>
            </a:r>
            <a:r>
              <a:rPr lang="en-GB" dirty="0" err="1"/>
              <a:t>eleifend</a:t>
            </a:r>
            <a:r>
              <a:rPr lang="en-GB" dirty="0"/>
              <a:t> </a:t>
            </a:r>
            <a:r>
              <a:rPr lang="en-GB" dirty="0" err="1"/>
              <a:t>tellus</a:t>
            </a:r>
            <a:r>
              <a:rPr lang="en-GB" dirty="0"/>
              <a:t>. Aenean </a:t>
            </a:r>
            <a:r>
              <a:rPr lang="en-GB" dirty="0" err="1"/>
              <a:t>leo</a:t>
            </a:r>
            <a:r>
              <a:rPr lang="en-GB" dirty="0"/>
              <a:t> ligula, </a:t>
            </a:r>
            <a:r>
              <a:rPr lang="en-GB" dirty="0" err="1"/>
              <a:t>porttitor</a:t>
            </a:r>
            <a:r>
              <a:rPr lang="en-GB" dirty="0"/>
              <a:t> </a:t>
            </a:r>
            <a:r>
              <a:rPr lang="en-GB" dirty="0" err="1"/>
              <a:t>eu</a:t>
            </a:r>
            <a:r>
              <a:rPr lang="en-GB" dirty="0"/>
              <a:t>, </a:t>
            </a:r>
            <a:r>
              <a:rPr lang="en-GB" dirty="0" err="1"/>
              <a:t>consequat</a:t>
            </a:r>
            <a:r>
              <a:rPr lang="en-GB" dirty="0"/>
              <a:t> vitae, </a:t>
            </a:r>
            <a:r>
              <a:rPr lang="en-GB" dirty="0" err="1"/>
              <a:t>eleifend</a:t>
            </a:r>
            <a:r>
              <a:rPr lang="en-GB" dirty="0"/>
              <a:t> ac, </a:t>
            </a:r>
            <a:r>
              <a:rPr lang="en-GB" dirty="0" err="1"/>
              <a:t>enim</a:t>
            </a:r>
            <a:r>
              <a:rPr lang="en-GB" dirty="0"/>
              <a:t>. </a:t>
            </a:r>
            <a:r>
              <a:rPr lang="en-GB" dirty="0" err="1"/>
              <a:t>Aliquam</a:t>
            </a:r>
            <a:r>
              <a:rPr lang="en-GB" dirty="0"/>
              <a:t> lorem ante, </a:t>
            </a:r>
            <a:r>
              <a:rPr lang="en-GB" dirty="0" err="1"/>
              <a:t>dapibus</a:t>
            </a:r>
            <a:r>
              <a:rPr lang="en-GB" dirty="0"/>
              <a:t> in, </a:t>
            </a:r>
            <a:r>
              <a:rPr lang="en-GB" dirty="0" err="1"/>
              <a:t>viverra</a:t>
            </a:r>
            <a:r>
              <a:rPr lang="en-GB" dirty="0"/>
              <a:t> </a:t>
            </a:r>
            <a:r>
              <a:rPr lang="en-GB" dirty="0" err="1"/>
              <a:t>quis</a:t>
            </a:r>
            <a:r>
              <a:rPr lang="en-GB" dirty="0"/>
              <a:t>, </a:t>
            </a:r>
            <a:r>
              <a:rPr lang="en-GB" dirty="0" err="1"/>
              <a:t>feugiat</a:t>
            </a:r>
            <a:r>
              <a:rPr lang="en-GB" dirty="0"/>
              <a:t> a, </a:t>
            </a:r>
            <a:r>
              <a:rPr lang="en-GB" dirty="0" err="1"/>
              <a:t>tellus</a:t>
            </a:r>
            <a:r>
              <a:rPr lang="en-GB" dirty="0"/>
              <a:t>. </a:t>
            </a:r>
            <a:r>
              <a:rPr lang="en-GB" dirty="0" err="1"/>
              <a:t>Phasellus</a:t>
            </a:r>
            <a:r>
              <a:rPr lang="en-GB" dirty="0"/>
              <a:t> </a:t>
            </a:r>
            <a:r>
              <a:rPr lang="en-GB" dirty="0" err="1"/>
              <a:t>viverra</a:t>
            </a:r>
            <a:r>
              <a:rPr lang="en-GB" dirty="0"/>
              <a:t> </a:t>
            </a:r>
            <a:r>
              <a:rPr lang="en-GB" dirty="0" err="1"/>
              <a:t>nulla</a:t>
            </a:r>
            <a:r>
              <a:rPr lang="en-GB" dirty="0"/>
              <a:t> </a:t>
            </a:r>
            <a:r>
              <a:rPr lang="en-GB" dirty="0" err="1"/>
              <a:t>ut</a:t>
            </a:r>
            <a:r>
              <a:rPr lang="en-GB" dirty="0"/>
              <a:t> </a:t>
            </a:r>
            <a:r>
              <a:rPr lang="en-GB" dirty="0" err="1"/>
              <a:t>metus</a:t>
            </a:r>
            <a:r>
              <a:rPr lang="en-GB" dirty="0"/>
              <a:t> </a:t>
            </a:r>
            <a:r>
              <a:rPr lang="en-GB" dirty="0" err="1"/>
              <a:t>varius</a:t>
            </a:r>
            <a:r>
              <a:rPr lang="en-GB" dirty="0"/>
              <a:t> </a:t>
            </a:r>
            <a:r>
              <a:rPr lang="en-GB" dirty="0" err="1"/>
              <a:t>laoreet</a:t>
            </a:r>
            <a:r>
              <a:rPr lang="en-GB" dirty="0"/>
              <a:t>. </a:t>
            </a:r>
            <a:r>
              <a:rPr lang="en-GB" dirty="0" err="1"/>
              <a:t>Quisque</a:t>
            </a:r>
            <a:r>
              <a:rPr lang="en-GB" dirty="0"/>
              <a:t> </a:t>
            </a:r>
            <a:r>
              <a:rPr lang="en-GB" dirty="0" err="1"/>
              <a:t>rutrum</a:t>
            </a:r>
            <a:r>
              <a:rPr lang="en-GB" dirty="0"/>
              <a:t>. Aenean </a:t>
            </a:r>
            <a:r>
              <a:rPr lang="en-GB" dirty="0" err="1"/>
              <a:t>imperdiet</a:t>
            </a:r>
            <a:r>
              <a:rPr lang="en-GB" dirty="0"/>
              <a:t>. </a:t>
            </a:r>
            <a:r>
              <a:rPr lang="en-GB" dirty="0" err="1"/>
              <a:t>Etiamultricies</a:t>
            </a:r>
            <a:r>
              <a:rPr lang="en-GB" dirty="0"/>
              <a:t> nisi </a:t>
            </a:r>
            <a:r>
              <a:rPr lang="en-GB" dirty="0" err="1"/>
              <a:t>vel</a:t>
            </a:r>
            <a:r>
              <a:rPr lang="en-GB" dirty="0"/>
              <a:t> </a:t>
            </a:r>
            <a:r>
              <a:rPr lang="en-GB" dirty="0" err="1"/>
              <a:t>augue</a:t>
            </a:r>
            <a:r>
              <a:rPr lang="en-GB" dirty="0"/>
              <a:t>. </a:t>
            </a:r>
            <a:r>
              <a:rPr lang="en-GB" dirty="0" err="1"/>
              <a:t>Curabitur</a:t>
            </a:r>
            <a:r>
              <a:rPr lang="en-GB" dirty="0"/>
              <a:t> </a:t>
            </a:r>
            <a:r>
              <a:rPr lang="en-GB" dirty="0" err="1"/>
              <a:t>ullamcorper</a:t>
            </a:r>
            <a:r>
              <a:rPr lang="en-GB" dirty="0"/>
              <a:t> </a:t>
            </a:r>
            <a:r>
              <a:rPr lang="en-GB" dirty="0" err="1"/>
              <a:t>ultricies</a:t>
            </a:r>
            <a:r>
              <a:rPr lang="en-GB" dirty="0"/>
              <a:t> nisi. Nam </a:t>
            </a:r>
            <a:r>
              <a:rPr lang="en-GB" dirty="0" err="1"/>
              <a:t>eget</a:t>
            </a:r>
            <a:r>
              <a:rPr lang="en-GB" dirty="0"/>
              <a:t> dui. </a:t>
            </a:r>
          </a:p>
        </p:txBody>
      </p:sp>
      <p:sp>
        <p:nvSpPr>
          <p:cNvPr id="2" name="Fußzeilenplatzhalter 1">
            <a:extLst>
              <a:ext uri="{FF2B5EF4-FFF2-40B4-BE49-F238E27FC236}">
                <a16:creationId xmlns:a16="http://schemas.microsoft.com/office/drawing/2014/main" id="{BB5EB775-183C-CFF7-5A52-A6E52B1E9628}"/>
              </a:ext>
              <a:ext uri="{C183D7F6-B498-43B3-948B-1728B52AA6E4}">
                <adec:decorative xmlns:adec="http://schemas.microsoft.com/office/drawing/2017/decorative" val="1"/>
              </a:ext>
            </a:extLst>
          </p:cNvPr>
          <p:cNvSpPr>
            <a:spLocks noGrp="1"/>
          </p:cNvSpPr>
          <p:nvPr>
            <p:ph type="ftr" sz="quarter" idx="12"/>
          </p:nvPr>
        </p:nvSpPr>
        <p:spPr/>
        <p:txBody>
          <a:bodyPr/>
          <a:lstStyle/>
          <a:p>
            <a:pPr algn="l">
              <a:lnSpc>
                <a:spcPts val="1067"/>
              </a:lnSpc>
            </a:pPr>
            <a:r>
              <a:rPr lang="en-GB"/>
              <a:t>Date, Location, Speaker name, Name of Event</a:t>
            </a:r>
          </a:p>
        </p:txBody>
      </p:sp>
      <p:sp>
        <p:nvSpPr>
          <p:cNvPr id="3" name="Slide Number Placeholder 2">
            <a:extLst>
              <a:ext uri="{FF2B5EF4-FFF2-40B4-BE49-F238E27FC236}">
                <a16:creationId xmlns:a16="http://schemas.microsoft.com/office/drawing/2014/main" id="{41AEC448-D573-7D59-0223-B944A87F3E9E}"/>
              </a:ext>
              <a:ext uri="{C183D7F6-B498-43B3-948B-1728B52AA6E4}">
                <adec:decorative xmlns:adec="http://schemas.microsoft.com/office/drawing/2017/decorative" val="1"/>
              </a:ext>
            </a:extLst>
          </p:cNvPr>
          <p:cNvSpPr>
            <a:spLocks noGrp="1"/>
          </p:cNvSpPr>
          <p:nvPr>
            <p:ph type="sldNum" sz="quarter" idx="11"/>
          </p:nvPr>
        </p:nvSpPr>
        <p:spPr>
          <a:xfrm>
            <a:off x="11281088" y="6416675"/>
            <a:ext cx="468000" cy="144000"/>
          </a:xfrm>
        </p:spPr>
        <p:txBody>
          <a:bodyPr/>
          <a:lstStyle/>
          <a:p>
            <a:fld id="{D71DA9FD-6EF8-4CC5-AF9B-B6159B5B937C}" type="slidenum">
              <a:rPr lang="en-GB" noProof="1" smtClean="0"/>
              <a:pPr/>
              <a:t>50</a:t>
            </a:fld>
            <a:endParaRPr lang="en-GB" noProof="1"/>
          </a:p>
        </p:txBody>
      </p:sp>
    </p:spTree>
    <p:extLst>
      <p:ext uri="{BB962C8B-B14F-4D97-AF65-F5344CB8AC3E}">
        <p14:creationId xmlns:p14="http://schemas.microsoft.com/office/powerpoint/2010/main" val="53357107"/>
      </p:ext>
    </p:extLst>
  </p:cSld>
  <p:clrMapOvr>
    <a:masterClrMapping/>
  </p:clrMapOvr>
  <p:transition>
    <p:wipe dir="r"/>
  </p:transition>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370348-11D8-58ED-3639-4C5031067F93}"/>
              </a:ext>
            </a:extLst>
          </p:cNvPr>
          <p:cNvSpPr>
            <a:spLocks noGrp="1"/>
          </p:cNvSpPr>
          <p:nvPr>
            <p:ph type="title"/>
          </p:nvPr>
        </p:nvSpPr>
        <p:spPr/>
        <p:txBody>
          <a:bodyPr/>
          <a:lstStyle/>
          <a:p>
            <a:r>
              <a:rPr lang="en-GB" dirty="0"/>
              <a:t>Best Practice Sample</a:t>
            </a:r>
            <a:br>
              <a:rPr lang="en-GB" dirty="0"/>
            </a:br>
            <a:r>
              <a:rPr lang="en-GB" b="0" dirty="0"/>
              <a:t>Agenda</a:t>
            </a:r>
            <a:endParaRPr lang="en-GB" dirty="0"/>
          </a:p>
        </p:txBody>
      </p:sp>
      <p:sp>
        <p:nvSpPr>
          <p:cNvPr id="4" name="Rechteck 4">
            <a:extLst>
              <a:ext uri="{FF2B5EF4-FFF2-40B4-BE49-F238E27FC236}">
                <a16:creationId xmlns:a16="http://schemas.microsoft.com/office/drawing/2014/main" id="{E822C10B-F15B-8D3D-93AA-0717A5516C59}"/>
              </a:ext>
            </a:extLst>
          </p:cNvPr>
          <p:cNvSpPr/>
          <p:nvPr/>
        </p:nvSpPr>
        <p:spPr bwMode="auto">
          <a:xfrm>
            <a:off x="442913" y="1378776"/>
            <a:ext cx="432033" cy="432033"/>
          </a:xfrm>
          <a:prstGeom prst="rect">
            <a:avLst/>
          </a:prstGeom>
          <a:solidFill>
            <a:srgbClr val="E1F5FA"/>
          </a:solidFill>
          <a:ln w="6350">
            <a:noFill/>
            <a:miter lim="800000"/>
            <a:headEnd/>
            <a:tailEnd/>
          </a:ln>
        </p:spPr>
        <p:txBody>
          <a:bodyPr lIns="100913" tIns="50457" rIns="100913" bIns="50457" rtlCol="0" anchor="ctr">
            <a:noAutofit/>
          </a:bodyPr>
          <a:lstStyle/>
          <a:p>
            <a:pPr algn="ctr" defTabSz="963613" eaLnBrk="0" hangingPunct="0">
              <a:tabLst>
                <a:tab pos="1257300" algn="l"/>
              </a:tabLst>
            </a:pPr>
            <a:r>
              <a:rPr lang="en-GB" sz="1600" dirty="0">
                <a:solidFill>
                  <a:schemeClr val="accent1"/>
                </a:solidFill>
                <a:latin typeface="+mn-lt"/>
              </a:rPr>
              <a:t>1</a:t>
            </a:r>
          </a:p>
        </p:txBody>
      </p:sp>
      <p:sp>
        <p:nvSpPr>
          <p:cNvPr id="5" name="Rechteck 6">
            <a:extLst>
              <a:ext uri="{FF2B5EF4-FFF2-40B4-BE49-F238E27FC236}">
                <a16:creationId xmlns:a16="http://schemas.microsoft.com/office/drawing/2014/main" id="{1ABDF617-7118-9BDF-00DD-21C7D1F039FC}"/>
              </a:ext>
            </a:extLst>
          </p:cNvPr>
          <p:cNvSpPr/>
          <p:nvPr/>
        </p:nvSpPr>
        <p:spPr bwMode="auto">
          <a:xfrm>
            <a:off x="1018944" y="1378776"/>
            <a:ext cx="10730143" cy="432033"/>
          </a:xfrm>
          <a:prstGeom prst="rect">
            <a:avLst/>
          </a:prstGeom>
          <a:solidFill>
            <a:srgbClr val="E1F5FA"/>
          </a:solidFill>
          <a:ln w="6350">
            <a:noFill/>
            <a:miter lim="800000"/>
            <a:headEnd/>
            <a:tailEnd/>
          </a:ln>
        </p:spPr>
        <p:txBody>
          <a:bodyPr lIns="100913" tIns="50457" rIns="100913" bIns="50457" rtlCol="0" anchor="ctr">
            <a:noAutofit/>
          </a:bodyPr>
          <a:lstStyle/>
          <a:p>
            <a:pPr defTabSz="963613" eaLnBrk="0" hangingPunct="0">
              <a:tabLst>
                <a:tab pos="1257300" algn="l"/>
              </a:tabLst>
            </a:pPr>
            <a:r>
              <a:rPr lang="en-GB" sz="1600" dirty="0">
                <a:solidFill>
                  <a:schemeClr val="accent1"/>
                </a:solidFill>
                <a:latin typeface="+mn-lt"/>
              </a:rPr>
              <a:t>Chapter title, regular, 16 pt</a:t>
            </a:r>
          </a:p>
        </p:txBody>
      </p:sp>
      <p:sp>
        <p:nvSpPr>
          <p:cNvPr id="6" name="Rechteck 7">
            <a:extLst>
              <a:ext uri="{FF2B5EF4-FFF2-40B4-BE49-F238E27FC236}">
                <a16:creationId xmlns:a16="http://schemas.microsoft.com/office/drawing/2014/main" id="{2590AFFD-F954-CFCB-D9CC-1239EEA69543}"/>
              </a:ext>
            </a:extLst>
          </p:cNvPr>
          <p:cNvSpPr/>
          <p:nvPr/>
        </p:nvSpPr>
        <p:spPr bwMode="auto">
          <a:xfrm>
            <a:off x="442913" y="1954955"/>
            <a:ext cx="432033" cy="432033"/>
          </a:xfrm>
          <a:prstGeom prst="rect">
            <a:avLst/>
          </a:prstGeom>
          <a:solidFill>
            <a:srgbClr val="E1F5FA"/>
          </a:solidFill>
          <a:ln w="6350">
            <a:noFill/>
            <a:miter lim="800000"/>
            <a:headEnd/>
            <a:tailEnd/>
          </a:ln>
        </p:spPr>
        <p:txBody>
          <a:bodyPr lIns="100913" tIns="50457" rIns="100913" bIns="50457" rtlCol="0" anchor="ctr">
            <a:noAutofit/>
          </a:bodyPr>
          <a:lstStyle/>
          <a:p>
            <a:pPr algn="ctr" defTabSz="963613" eaLnBrk="0" hangingPunct="0">
              <a:tabLst>
                <a:tab pos="1257300" algn="l"/>
              </a:tabLst>
            </a:pPr>
            <a:r>
              <a:rPr lang="en-GB" sz="1600" dirty="0">
                <a:solidFill>
                  <a:srgbClr val="1E2A78"/>
                </a:solidFill>
                <a:latin typeface="+mn-lt"/>
              </a:rPr>
              <a:t>2</a:t>
            </a:r>
          </a:p>
        </p:txBody>
      </p:sp>
      <p:sp>
        <p:nvSpPr>
          <p:cNvPr id="7" name="Rechteck 8">
            <a:extLst>
              <a:ext uri="{FF2B5EF4-FFF2-40B4-BE49-F238E27FC236}">
                <a16:creationId xmlns:a16="http://schemas.microsoft.com/office/drawing/2014/main" id="{B768168F-8024-1529-1D2F-2B9700347034}"/>
              </a:ext>
            </a:extLst>
          </p:cNvPr>
          <p:cNvSpPr/>
          <p:nvPr/>
        </p:nvSpPr>
        <p:spPr bwMode="auto">
          <a:xfrm>
            <a:off x="1018944" y="1954955"/>
            <a:ext cx="10730143" cy="432033"/>
          </a:xfrm>
          <a:prstGeom prst="rect">
            <a:avLst/>
          </a:prstGeom>
          <a:solidFill>
            <a:srgbClr val="E1F5FA"/>
          </a:solidFill>
          <a:ln w="6350">
            <a:noFill/>
            <a:miter lim="800000"/>
            <a:headEnd/>
            <a:tailEnd/>
          </a:ln>
        </p:spPr>
        <p:txBody>
          <a:bodyPr lIns="100913" tIns="50457" rIns="100913" bIns="50457" rtlCol="0" anchor="ctr">
            <a:noAutofit/>
          </a:bodyPr>
          <a:lstStyle/>
          <a:p>
            <a:pPr defTabSz="963613" eaLnBrk="0" hangingPunct="0">
              <a:tabLst>
                <a:tab pos="1257300" algn="l"/>
              </a:tabLst>
            </a:pPr>
            <a:r>
              <a:rPr lang="en-GB" sz="1600" dirty="0">
                <a:solidFill>
                  <a:srgbClr val="1E2A78"/>
                </a:solidFill>
                <a:latin typeface="+mn-lt"/>
              </a:rPr>
              <a:t>Chapter title, regular, 16 pt</a:t>
            </a:r>
          </a:p>
        </p:txBody>
      </p:sp>
      <p:sp>
        <p:nvSpPr>
          <p:cNvPr id="8" name="Rechteck 9">
            <a:extLst>
              <a:ext uri="{FF2B5EF4-FFF2-40B4-BE49-F238E27FC236}">
                <a16:creationId xmlns:a16="http://schemas.microsoft.com/office/drawing/2014/main" id="{7D9FD8A2-1E4B-7001-684B-D5BB962A16FB}"/>
              </a:ext>
            </a:extLst>
          </p:cNvPr>
          <p:cNvSpPr/>
          <p:nvPr/>
        </p:nvSpPr>
        <p:spPr bwMode="auto">
          <a:xfrm>
            <a:off x="442913" y="2531134"/>
            <a:ext cx="432033" cy="432033"/>
          </a:xfrm>
          <a:prstGeom prst="rect">
            <a:avLst/>
          </a:prstGeom>
          <a:solidFill>
            <a:srgbClr val="E1F5FA"/>
          </a:solidFill>
          <a:ln w="6350">
            <a:noFill/>
            <a:miter lim="800000"/>
            <a:headEnd/>
            <a:tailEnd/>
          </a:ln>
        </p:spPr>
        <p:txBody>
          <a:bodyPr lIns="100913" tIns="50457" rIns="100913" bIns="50457" rtlCol="0" anchor="ctr">
            <a:noAutofit/>
          </a:bodyPr>
          <a:lstStyle/>
          <a:p>
            <a:pPr algn="ctr" defTabSz="963613" eaLnBrk="0" hangingPunct="0">
              <a:tabLst>
                <a:tab pos="1257300" algn="l"/>
              </a:tabLst>
            </a:pPr>
            <a:r>
              <a:rPr lang="en-GB" sz="1600" dirty="0">
                <a:solidFill>
                  <a:srgbClr val="1E2A78"/>
                </a:solidFill>
                <a:latin typeface="+mn-lt"/>
              </a:rPr>
              <a:t>3</a:t>
            </a:r>
          </a:p>
        </p:txBody>
      </p:sp>
      <p:sp>
        <p:nvSpPr>
          <p:cNvPr id="9" name="Rechteck 10">
            <a:extLst>
              <a:ext uri="{FF2B5EF4-FFF2-40B4-BE49-F238E27FC236}">
                <a16:creationId xmlns:a16="http://schemas.microsoft.com/office/drawing/2014/main" id="{730874CF-EA0F-F5EB-E991-D31868B67852}"/>
              </a:ext>
            </a:extLst>
          </p:cNvPr>
          <p:cNvSpPr/>
          <p:nvPr/>
        </p:nvSpPr>
        <p:spPr bwMode="auto">
          <a:xfrm>
            <a:off x="1018944" y="2531134"/>
            <a:ext cx="10730143" cy="432033"/>
          </a:xfrm>
          <a:prstGeom prst="rect">
            <a:avLst/>
          </a:prstGeom>
          <a:solidFill>
            <a:srgbClr val="E1F5FA"/>
          </a:solidFill>
          <a:ln w="6350">
            <a:noFill/>
            <a:miter lim="800000"/>
            <a:headEnd/>
            <a:tailEnd/>
          </a:ln>
        </p:spPr>
        <p:txBody>
          <a:bodyPr lIns="100913" tIns="50457" rIns="100913" bIns="50457" rtlCol="0" anchor="ctr">
            <a:noAutofit/>
          </a:bodyPr>
          <a:lstStyle/>
          <a:p>
            <a:pPr defTabSz="963613" eaLnBrk="0" hangingPunct="0">
              <a:tabLst>
                <a:tab pos="1257300" algn="l"/>
              </a:tabLst>
            </a:pPr>
            <a:r>
              <a:rPr lang="en-GB" sz="1600" dirty="0">
                <a:solidFill>
                  <a:srgbClr val="1E2A78"/>
                </a:solidFill>
                <a:latin typeface="+mn-lt"/>
              </a:rPr>
              <a:t>Chapter title, regular, 16 pt</a:t>
            </a:r>
          </a:p>
        </p:txBody>
      </p:sp>
      <p:sp>
        <p:nvSpPr>
          <p:cNvPr id="10" name="Rechteck 12">
            <a:extLst>
              <a:ext uri="{FF2B5EF4-FFF2-40B4-BE49-F238E27FC236}">
                <a16:creationId xmlns:a16="http://schemas.microsoft.com/office/drawing/2014/main" id="{565E3A83-0B64-38DF-D6B1-6A6195EEEFD0}"/>
              </a:ext>
            </a:extLst>
          </p:cNvPr>
          <p:cNvSpPr/>
          <p:nvPr/>
        </p:nvSpPr>
        <p:spPr bwMode="auto">
          <a:xfrm>
            <a:off x="442913" y="3107313"/>
            <a:ext cx="432033" cy="432033"/>
          </a:xfrm>
          <a:prstGeom prst="rect">
            <a:avLst/>
          </a:prstGeom>
          <a:solidFill>
            <a:srgbClr val="E1F5FA"/>
          </a:solidFill>
          <a:ln w="6350">
            <a:noFill/>
            <a:miter lim="800000"/>
            <a:headEnd/>
            <a:tailEnd/>
          </a:ln>
        </p:spPr>
        <p:txBody>
          <a:bodyPr lIns="100913" tIns="50457" rIns="100913" bIns="50457" rtlCol="0" anchor="ctr">
            <a:noAutofit/>
          </a:bodyPr>
          <a:lstStyle/>
          <a:p>
            <a:pPr algn="ctr" defTabSz="963613" eaLnBrk="0" hangingPunct="0">
              <a:tabLst>
                <a:tab pos="1257300" algn="l"/>
              </a:tabLst>
            </a:pPr>
            <a:r>
              <a:rPr lang="en-GB" sz="1600" dirty="0">
                <a:solidFill>
                  <a:srgbClr val="1E2A78"/>
                </a:solidFill>
                <a:latin typeface="+mn-lt"/>
              </a:rPr>
              <a:t>4</a:t>
            </a:r>
          </a:p>
        </p:txBody>
      </p:sp>
      <p:sp>
        <p:nvSpPr>
          <p:cNvPr id="11" name="Rechteck 13">
            <a:extLst>
              <a:ext uri="{FF2B5EF4-FFF2-40B4-BE49-F238E27FC236}">
                <a16:creationId xmlns:a16="http://schemas.microsoft.com/office/drawing/2014/main" id="{8548D4F5-FFC0-F738-26EF-1E6B35131D09}"/>
              </a:ext>
            </a:extLst>
          </p:cNvPr>
          <p:cNvSpPr/>
          <p:nvPr/>
        </p:nvSpPr>
        <p:spPr bwMode="auto">
          <a:xfrm>
            <a:off x="1018944" y="3107313"/>
            <a:ext cx="10730143" cy="432033"/>
          </a:xfrm>
          <a:prstGeom prst="rect">
            <a:avLst/>
          </a:prstGeom>
          <a:solidFill>
            <a:srgbClr val="E1F5FA"/>
          </a:solidFill>
          <a:ln w="6350">
            <a:noFill/>
            <a:miter lim="800000"/>
            <a:headEnd/>
            <a:tailEnd/>
          </a:ln>
        </p:spPr>
        <p:txBody>
          <a:bodyPr lIns="100913" tIns="50457" rIns="100913" bIns="50457" rtlCol="0" anchor="ctr">
            <a:noAutofit/>
          </a:bodyPr>
          <a:lstStyle/>
          <a:p>
            <a:pPr defTabSz="963613" eaLnBrk="0" hangingPunct="0">
              <a:tabLst>
                <a:tab pos="1257300" algn="l"/>
              </a:tabLst>
            </a:pPr>
            <a:r>
              <a:rPr lang="en-GB" sz="1600" dirty="0">
                <a:solidFill>
                  <a:srgbClr val="1E2A78"/>
                </a:solidFill>
                <a:latin typeface="+mn-lt"/>
              </a:rPr>
              <a:t>Chapter title, regular, 16 pt</a:t>
            </a:r>
          </a:p>
        </p:txBody>
      </p:sp>
      <p:sp>
        <p:nvSpPr>
          <p:cNvPr id="12" name="Rechteck 14">
            <a:extLst>
              <a:ext uri="{FF2B5EF4-FFF2-40B4-BE49-F238E27FC236}">
                <a16:creationId xmlns:a16="http://schemas.microsoft.com/office/drawing/2014/main" id="{AD47C01A-25C0-6389-1C5B-3D4742427F09}"/>
              </a:ext>
            </a:extLst>
          </p:cNvPr>
          <p:cNvSpPr/>
          <p:nvPr/>
        </p:nvSpPr>
        <p:spPr bwMode="auto">
          <a:xfrm>
            <a:off x="442913" y="3683492"/>
            <a:ext cx="432033" cy="432033"/>
          </a:xfrm>
          <a:prstGeom prst="rect">
            <a:avLst/>
          </a:prstGeom>
          <a:solidFill>
            <a:srgbClr val="1E2A78"/>
          </a:solidFill>
          <a:ln w="6350">
            <a:noFill/>
            <a:miter lim="800000"/>
            <a:headEnd/>
            <a:tailEnd/>
          </a:ln>
        </p:spPr>
        <p:txBody>
          <a:bodyPr lIns="100913" tIns="50457" rIns="100913" bIns="50457" rtlCol="0" anchor="ctr">
            <a:noAutofit/>
          </a:bodyPr>
          <a:lstStyle/>
          <a:p>
            <a:pPr algn="ctr" defTabSz="963613" eaLnBrk="0" hangingPunct="0">
              <a:tabLst>
                <a:tab pos="1257300" algn="l"/>
              </a:tabLst>
            </a:pPr>
            <a:r>
              <a:rPr lang="en-GB" sz="1600" b="1" dirty="0">
                <a:solidFill>
                  <a:schemeClr val="bg1"/>
                </a:solidFill>
                <a:latin typeface="+mn-lt"/>
              </a:rPr>
              <a:t>5</a:t>
            </a:r>
          </a:p>
        </p:txBody>
      </p:sp>
      <p:sp>
        <p:nvSpPr>
          <p:cNvPr id="13" name="Rechteck 15">
            <a:extLst>
              <a:ext uri="{FF2B5EF4-FFF2-40B4-BE49-F238E27FC236}">
                <a16:creationId xmlns:a16="http://schemas.microsoft.com/office/drawing/2014/main" id="{7CA05084-9AC5-6963-C51B-ACFFAE3B22D2}"/>
              </a:ext>
            </a:extLst>
          </p:cNvPr>
          <p:cNvSpPr/>
          <p:nvPr/>
        </p:nvSpPr>
        <p:spPr bwMode="auto">
          <a:xfrm>
            <a:off x="1018944" y="3683492"/>
            <a:ext cx="10730143" cy="432033"/>
          </a:xfrm>
          <a:prstGeom prst="rect">
            <a:avLst/>
          </a:prstGeom>
          <a:solidFill>
            <a:srgbClr val="1E2A78"/>
          </a:solidFill>
          <a:ln w="6350">
            <a:noFill/>
            <a:miter lim="800000"/>
            <a:headEnd/>
            <a:tailEnd/>
          </a:ln>
        </p:spPr>
        <p:txBody>
          <a:bodyPr lIns="100913" tIns="50457" rIns="100913" bIns="50457" rtlCol="0" anchor="ctr">
            <a:noAutofit/>
          </a:bodyPr>
          <a:lstStyle/>
          <a:p>
            <a:pPr defTabSz="963613" eaLnBrk="0" hangingPunct="0">
              <a:tabLst>
                <a:tab pos="1257300" algn="l"/>
              </a:tabLst>
            </a:pPr>
            <a:r>
              <a:rPr lang="en-GB" sz="1600" b="1" dirty="0">
                <a:solidFill>
                  <a:schemeClr val="bg1"/>
                </a:solidFill>
                <a:latin typeface="+mn-lt"/>
              </a:rPr>
              <a:t>Chapter title, bold, 16 pt</a:t>
            </a:r>
          </a:p>
        </p:txBody>
      </p:sp>
      <p:sp>
        <p:nvSpPr>
          <p:cNvPr id="23" name="Rechteck 9">
            <a:extLst>
              <a:ext uri="{FF2B5EF4-FFF2-40B4-BE49-F238E27FC236}">
                <a16:creationId xmlns:a16="http://schemas.microsoft.com/office/drawing/2014/main" id="{CEE23CA3-408F-B8DB-FB84-27C154EE7E87}"/>
              </a:ext>
            </a:extLst>
          </p:cNvPr>
          <p:cNvSpPr/>
          <p:nvPr/>
        </p:nvSpPr>
        <p:spPr bwMode="auto">
          <a:xfrm>
            <a:off x="442912" y="4259671"/>
            <a:ext cx="432033" cy="432033"/>
          </a:xfrm>
          <a:prstGeom prst="rect">
            <a:avLst/>
          </a:prstGeom>
          <a:solidFill>
            <a:srgbClr val="E1F5FA"/>
          </a:solidFill>
          <a:ln w="6350">
            <a:noFill/>
            <a:miter lim="800000"/>
            <a:headEnd/>
            <a:tailEnd/>
          </a:ln>
        </p:spPr>
        <p:txBody>
          <a:bodyPr lIns="100913" tIns="50457" rIns="100913" bIns="50457" rtlCol="0" anchor="ctr">
            <a:noAutofit/>
          </a:bodyPr>
          <a:lstStyle/>
          <a:p>
            <a:pPr algn="ctr" defTabSz="963613" eaLnBrk="0" hangingPunct="0">
              <a:tabLst>
                <a:tab pos="1257300" algn="l"/>
              </a:tabLst>
            </a:pPr>
            <a:r>
              <a:rPr lang="en-GB" sz="1600" dirty="0">
                <a:solidFill>
                  <a:srgbClr val="1E2A78"/>
                </a:solidFill>
              </a:rPr>
              <a:t>6</a:t>
            </a:r>
            <a:endParaRPr lang="en-GB" sz="1600" dirty="0">
              <a:solidFill>
                <a:srgbClr val="1E2A78"/>
              </a:solidFill>
              <a:latin typeface="+mn-lt"/>
            </a:endParaRPr>
          </a:p>
        </p:txBody>
      </p:sp>
      <p:sp>
        <p:nvSpPr>
          <p:cNvPr id="24" name="Rechteck 10">
            <a:extLst>
              <a:ext uri="{FF2B5EF4-FFF2-40B4-BE49-F238E27FC236}">
                <a16:creationId xmlns:a16="http://schemas.microsoft.com/office/drawing/2014/main" id="{7D6A8747-EE30-6B21-9E7A-4781FC900539}"/>
              </a:ext>
            </a:extLst>
          </p:cNvPr>
          <p:cNvSpPr/>
          <p:nvPr/>
        </p:nvSpPr>
        <p:spPr bwMode="auto">
          <a:xfrm>
            <a:off x="1018943" y="4259671"/>
            <a:ext cx="10730143" cy="432033"/>
          </a:xfrm>
          <a:prstGeom prst="rect">
            <a:avLst/>
          </a:prstGeom>
          <a:solidFill>
            <a:srgbClr val="E1F5FA"/>
          </a:solidFill>
          <a:ln w="6350">
            <a:noFill/>
            <a:miter lim="800000"/>
            <a:headEnd/>
            <a:tailEnd/>
          </a:ln>
        </p:spPr>
        <p:txBody>
          <a:bodyPr lIns="100913" tIns="50457" rIns="100913" bIns="50457" rtlCol="0" anchor="ctr">
            <a:noAutofit/>
          </a:bodyPr>
          <a:lstStyle/>
          <a:p>
            <a:pPr defTabSz="963613" eaLnBrk="0" hangingPunct="0">
              <a:tabLst>
                <a:tab pos="1257300" algn="l"/>
              </a:tabLst>
            </a:pPr>
            <a:r>
              <a:rPr lang="en-GB" sz="1600" dirty="0">
                <a:solidFill>
                  <a:srgbClr val="1E2A78"/>
                </a:solidFill>
                <a:latin typeface="+mn-lt"/>
              </a:rPr>
              <a:t>Chapter title, regular, 16 pt</a:t>
            </a:r>
          </a:p>
        </p:txBody>
      </p:sp>
      <p:sp>
        <p:nvSpPr>
          <p:cNvPr id="26" name="Rechteck 12">
            <a:extLst>
              <a:ext uri="{FF2B5EF4-FFF2-40B4-BE49-F238E27FC236}">
                <a16:creationId xmlns:a16="http://schemas.microsoft.com/office/drawing/2014/main" id="{804AD8EB-7D86-930E-2054-175D4E9B4068}"/>
              </a:ext>
            </a:extLst>
          </p:cNvPr>
          <p:cNvSpPr/>
          <p:nvPr/>
        </p:nvSpPr>
        <p:spPr bwMode="auto">
          <a:xfrm>
            <a:off x="442912" y="4835850"/>
            <a:ext cx="432033" cy="432033"/>
          </a:xfrm>
          <a:prstGeom prst="rect">
            <a:avLst/>
          </a:prstGeom>
          <a:solidFill>
            <a:srgbClr val="E1F5FA"/>
          </a:solidFill>
          <a:ln w="6350">
            <a:noFill/>
            <a:miter lim="800000"/>
            <a:headEnd/>
            <a:tailEnd/>
          </a:ln>
        </p:spPr>
        <p:txBody>
          <a:bodyPr lIns="100913" tIns="50457" rIns="100913" bIns="50457" rtlCol="0" anchor="ctr">
            <a:noAutofit/>
          </a:bodyPr>
          <a:lstStyle/>
          <a:p>
            <a:pPr algn="ctr" defTabSz="963613" eaLnBrk="0" hangingPunct="0">
              <a:tabLst>
                <a:tab pos="1257300" algn="l"/>
              </a:tabLst>
            </a:pPr>
            <a:r>
              <a:rPr lang="en-GB" sz="1600" dirty="0">
                <a:solidFill>
                  <a:srgbClr val="1E2A78"/>
                </a:solidFill>
                <a:latin typeface="+mn-lt"/>
              </a:rPr>
              <a:t>7</a:t>
            </a:r>
          </a:p>
        </p:txBody>
      </p:sp>
      <p:sp>
        <p:nvSpPr>
          <p:cNvPr id="27" name="Rechteck 13">
            <a:extLst>
              <a:ext uri="{FF2B5EF4-FFF2-40B4-BE49-F238E27FC236}">
                <a16:creationId xmlns:a16="http://schemas.microsoft.com/office/drawing/2014/main" id="{9EBFC71E-D74C-124F-4D49-3F1C37C6E79E}"/>
              </a:ext>
            </a:extLst>
          </p:cNvPr>
          <p:cNvSpPr/>
          <p:nvPr/>
        </p:nvSpPr>
        <p:spPr bwMode="auto">
          <a:xfrm>
            <a:off x="1018943" y="4835850"/>
            <a:ext cx="10730143" cy="432033"/>
          </a:xfrm>
          <a:prstGeom prst="rect">
            <a:avLst/>
          </a:prstGeom>
          <a:solidFill>
            <a:srgbClr val="E1F5FA"/>
          </a:solidFill>
          <a:ln w="6350">
            <a:noFill/>
            <a:miter lim="800000"/>
            <a:headEnd/>
            <a:tailEnd/>
          </a:ln>
        </p:spPr>
        <p:txBody>
          <a:bodyPr lIns="100913" tIns="50457" rIns="100913" bIns="50457" rtlCol="0" anchor="ctr">
            <a:noAutofit/>
          </a:bodyPr>
          <a:lstStyle/>
          <a:p>
            <a:pPr defTabSz="963613" eaLnBrk="0" hangingPunct="0">
              <a:tabLst>
                <a:tab pos="1257300" algn="l"/>
              </a:tabLst>
            </a:pPr>
            <a:r>
              <a:rPr lang="en-GB" sz="1600" dirty="0">
                <a:solidFill>
                  <a:srgbClr val="1E2A78"/>
                </a:solidFill>
                <a:latin typeface="+mn-lt"/>
              </a:rPr>
              <a:t>Chapter title, regular, 16 pt</a:t>
            </a:r>
          </a:p>
        </p:txBody>
      </p:sp>
      <p:sp>
        <p:nvSpPr>
          <p:cNvPr id="29" name="Rechteck 14">
            <a:extLst>
              <a:ext uri="{FF2B5EF4-FFF2-40B4-BE49-F238E27FC236}">
                <a16:creationId xmlns:a16="http://schemas.microsoft.com/office/drawing/2014/main" id="{D550E41C-C54D-C232-8D60-9A56F835AE5F}"/>
              </a:ext>
            </a:extLst>
          </p:cNvPr>
          <p:cNvSpPr/>
          <p:nvPr/>
        </p:nvSpPr>
        <p:spPr bwMode="auto">
          <a:xfrm>
            <a:off x="442912" y="5412031"/>
            <a:ext cx="432033" cy="432033"/>
          </a:xfrm>
          <a:prstGeom prst="rect">
            <a:avLst/>
          </a:prstGeom>
          <a:solidFill>
            <a:srgbClr val="E1F5FA"/>
          </a:solidFill>
          <a:ln w="6350">
            <a:noFill/>
            <a:miter lim="800000"/>
            <a:headEnd/>
            <a:tailEnd/>
          </a:ln>
        </p:spPr>
        <p:txBody>
          <a:bodyPr lIns="100913" tIns="50457" rIns="100913" bIns="50457" rtlCol="0" anchor="ctr">
            <a:noAutofit/>
          </a:bodyPr>
          <a:lstStyle/>
          <a:p>
            <a:pPr algn="ctr" defTabSz="963613" eaLnBrk="0" hangingPunct="0">
              <a:tabLst>
                <a:tab pos="1257300" algn="l"/>
              </a:tabLst>
            </a:pPr>
            <a:r>
              <a:rPr lang="en-GB" sz="1600" dirty="0">
                <a:solidFill>
                  <a:srgbClr val="1E2A78"/>
                </a:solidFill>
                <a:latin typeface="+mn-lt"/>
              </a:rPr>
              <a:t>8</a:t>
            </a:r>
          </a:p>
        </p:txBody>
      </p:sp>
      <p:sp>
        <p:nvSpPr>
          <p:cNvPr id="30" name="Rechteck 15">
            <a:extLst>
              <a:ext uri="{FF2B5EF4-FFF2-40B4-BE49-F238E27FC236}">
                <a16:creationId xmlns:a16="http://schemas.microsoft.com/office/drawing/2014/main" id="{01010DFA-3019-29D6-C9EB-946E73795AD8}"/>
              </a:ext>
            </a:extLst>
          </p:cNvPr>
          <p:cNvSpPr/>
          <p:nvPr/>
        </p:nvSpPr>
        <p:spPr bwMode="auto">
          <a:xfrm>
            <a:off x="1018943" y="5412031"/>
            <a:ext cx="10730143" cy="432033"/>
          </a:xfrm>
          <a:prstGeom prst="rect">
            <a:avLst/>
          </a:prstGeom>
          <a:solidFill>
            <a:srgbClr val="E1F5FA"/>
          </a:solidFill>
          <a:ln w="6350">
            <a:noFill/>
            <a:miter lim="800000"/>
            <a:headEnd/>
            <a:tailEnd/>
          </a:ln>
        </p:spPr>
        <p:txBody>
          <a:bodyPr lIns="100913" tIns="50457" rIns="100913" bIns="50457" rtlCol="0" anchor="ctr">
            <a:noAutofit/>
          </a:bodyPr>
          <a:lstStyle/>
          <a:p>
            <a:pPr defTabSz="963613" eaLnBrk="0" hangingPunct="0">
              <a:tabLst>
                <a:tab pos="1257300" algn="l"/>
              </a:tabLst>
            </a:pPr>
            <a:r>
              <a:rPr lang="en-GB" sz="1600" dirty="0">
                <a:solidFill>
                  <a:srgbClr val="1E2A78"/>
                </a:solidFill>
                <a:latin typeface="+mn-lt"/>
              </a:rPr>
              <a:t>Chapter title, regular, 16 pt</a:t>
            </a:r>
          </a:p>
        </p:txBody>
      </p:sp>
      <p:sp>
        <p:nvSpPr>
          <p:cNvPr id="31" name="TextBox 30">
            <a:extLst>
              <a:ext uri="{FF2B5EF4-FFF2-40B4-BE49-F238E27FC236}">
                <a16:creationId xmlns:a16="http://schemas.microsoft.com/office/drawing/2014/main" id="{2CBB29CF-C98C-C170-6FB1-298AB01CE57B}"/>
              </a:ext>
              <a:ext uri="{C183D7F6-B498-43B3-948B-1728B52AA6E4}">
                <adec:decorative xmlns:adec="http://schemas.microsoft.com/office/drawing/2017/decorative" val="1"/>
              </a:ext>
            </a:extLst>
          </p:cNvPr>
          <p:cNvSpPr txBox="1"/>
          <p:nvPr/>
        </p:nvSpPr>
        <p:spPr bwMode="ltGray">
          <a:xfrm>
            <a:off x="6096000" y="441325"/>
            <a:ext cx="2661600" cy="1625393"/>
          </a:xfrm>
          <a:prstGeom prst="rect">
            <a:avLst/>
          </a:prstGeom>
          <a:solidFill>
            <a:srgbClr val="D000D0"/>
          </a:solidFill>
          <a:ln w="6350">
            <a:noFill/>
            <a:miter lim="800000"/>
            <a:headEnd/>
            <a:tailEnd/>
          </a:ln>
        </p:spPr>
        <p:txBody>
          <a:bodyPr wrap="square" lIns="100913" tIns="50457" rIns="100913" bIns="50457" rtlCol="0" anchor="t" anchorCtr="0">
            <a:spAutoFit/>
          </a:bodyPr>
          <a:lstStyle/>
          <a:p>
            <a:pPr eaLnBrk="0" hangingPunct="0"/>
            <a:r>
              <a:rPr lang="en-GB" sz="900" b="1" dirty="0">
                <a:solidFill>
                  <a:schemeClr val="bg1"/>
                </a:solidFill>
                <a:latin typeface="+mn-lt"/>
              </a:rPr>
              <a:t>Note </a:t>
            </a:r>
            <a:br>
              <a:rPr lang="en-GB" sz="900" b="1" dirty="0">
                <a:solidFill>
                  <a:schemeClr val="bg1"/>
                </a:solidFill>
                <a:latin typeface="+mn-lt"/>
              </a:rPr>
            </a:br>
            <a:r>
              <a:rPr lang="en-GB" sz="900" dirty="0">
                <a:solidFill>
                  <a:schemeClr val="bg1"/>
                </a:solidFill>
                <a:latin typeface="+mn-lt"/>
              </a:rPr>
              <a:t>Select the active chapter and change the fill colour to Deep Blue, change the text colour to white and change the text to bold. Remove the style accordingly from the passive chapter.</a:t>
            </a:r>
          </a:p>
          <a:p>
            <a:pPr eaLnBrk="0" hangingPunct="0"/>
            <a:endParaRPr lang="en-GB" sz="900" dirty="0">
              <a:solidFill>
                <a:schemeClr val="bg1"/>
              </a:solidFill>
              <a:latin typeface="+mn-lt"/>
            </a:endParaRPr>
          </a:p>
          <a:p>
            <a:pPr eaLnBrk="0" hangingPunct="0"/>
            <a:r>
              <a:rPr lang="en-GB" sz="900" dirty="0">
                <a:solidFill>
                  <a:schemeClr val="bg1"/>
                </a:solidFill>
              </a:rPr>
              <a:t>Delete chapter blocks that are not needed.</a:t>
            </a:r>
          </a:p>
          <a:p>
            <a:pPr eaLnBrk="0" hangingPunct="0"/>
            <a:endParaRPr lang="en-GB" sz="900" dirty="0">
              <a:solidFill>
                <a:schemeClr val="bg1"/>
              </a:solidFill>
            </a:endParaRPr>
          </a:p>
          <a:p>
            <a:pPr eaLnBrk="0" hangingPunct="0"/>
            <a:r>
              <a:rPr lang="en-GB" sz="900" dirty="0">
                <a:solidFill>
                  <a:schemeClr val="bg1"/>
                </a:solidFill>
                <a:latin typeface="+mn-lt"/>
              </a:rPr>
              <a:t>If you use the Agenda sample as a table of contents you can assign deep links to each chapter in the presentation.</a:t>
            </a:r>
          </a:p>
        </p:txBody>
      </p:sp>
      <p:sp>
        <p:nvSpPr>
          <p:cNvPr id="14" name="Fußzeilenplatzhalter 13">
            <a:extLst>
              <a:ext uri="{FF2B5EF4-FFF2-40B4-BE49-F238E27FC236}">
                <a16:creationId xmlns:a16="http://schemas.microsoft.com/office/drawing/2014/main" id="{795B5B10-181A-C739-057C-5395BED53516}"/>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2" name="Foliennummernplatzhalter 1">
            <a:extLst>
              <a:ext uri="{FF2B5EF4-FFF2-40B4-BE49-F238E27FC236}">
                <a16:creationId xmlns:a16="http://schemas.microsoft.com/office/drawing/2014/main" id="{40C5AE04-16FE-476E-8272-781F17B14499}"/>
              </a:ext>
              <a:ext uri="{C183D7F6-B498-43B3-948B-1728B52AA6E4}">
                <adec:decorative xmlns:adec="http://schemas.microsoft.com/office/drawing/2017/decorative" val="1"/>
              </a:ext>
            </a:extLst>
          </p:cNvPr>
          <p:cNvSpPr>
            <a:spLocks noGrp="1"/>
          </p:cNvSpPr>
          <p:nvPr>
            <p:ph type="sldNum" sz="quarter" idx="10"/>
          </p:nvPr>
        </p:nvSpPr>
        <p:spPr>
          <a:xfrm>
            <a:off x="11281088" y="6416675"/>
            <a:ext cx="468000" cy="144000"/>
          </a:xfrm>
        </p:spPr>
        <p:txBody>
          <a:bodyPr/>
          <a:lstStyle/>
          <a:p>
            <a:fld id="{D71DA9FD-6EF8-4CC5-AF9B-B6159B5B937C}" type="slidenum">
              <a:rPr lang="en-GB" noProof="1" smtClean="0"/>
              <a:pPr/>
              <a:t>51</a:t>
            </a:fld>
            <a:endParaRPr lang="en-GB" noProof="1"/>
          </a:p>
        </p:txBody>
      </p:sp>
    </p:spTree>
    <p:extLst>
      <p:ext uri="{BB962C8B-B14F-4D97-AF65-F5344CB8AC3E}">
        <p14:creationId xmlns:p14="http://schemas.microsoft.com/office/powerpoint/2010/main" val="854361140"/>
      </p:ext>
    </p:extLst>
  </p:cSld>
  <p:clrMapOvr>
    <a:masterClrMapping/>
  </p:clrMapOvr>
  <p:transition>
    <p:wipe dir="r"/>
  </p:transition>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25B52-FAFF-FDC5-FA01-C78FBDD9A560}"/>
              </a:ext>
            </a:extLst>
          </p:cNvPr>
          <p:cNvSpPr>
            <a:spLocks noGrp="1"/>
          </p:cNvSpPr>
          <p:nvPr>
            <p:ph type="title"/>
          </p:nvPr>
        </p:nvSpPr>
        <p:spPr/>
        <p:txBody>
          <a:bodyPr/>
          <a:lstStyle/>
          <a:p>
            <a:r>
              <a:rPr lang="en-GB" dirty="0"/>
              <a:t>Best Practice Sample</a:t>
            </a:r>
            <a:br>
              <a:rPr lang="en-GB" dirty="0"/>
            </a:br>
            <a:r>
              <a:rPr lang="en-GB" b="0" dirty="0"/>
              <a:t>Timetable</a:t>
            </a:r>
            <a:br>
              <a:rPr lang="en-GB" dirty="0"/>
            </a:br>
            <a:endParaRPr lang="en-GB" dirty="0"/>
          </a:p>
        </p:txBody>
      </p:sp>
      <p:grpSp>
        <p:nvGrpSpPr>
          <p:cNvPr id="5" name="Group 4" descr="This is a dummy timeline chart displaying project milestones (Milestones A, B, and C) and their respective topics over a span of months (June to November). Replace the dummy content with your actual milestones and topics. In the Alt Text for your finalized chart, describe the key milestones, their associated topics, and any significant progress or target areas. For example: ‘Milestone A covers Topic 1 and Topic 2 in June, progressing towards Milestone B in July.’ Additionally, mention any specific areas of focus like the ‘Target area’ on the right.">
            <a:extLst>
              <a:ext uri="{FF2B5EF4-FFF2-40B4-BE49-F238E27FC236}">
                <a16:creationId xmlns:a16="http://schemas.microsoft.com/office/drawing/2014/main" id="{EC97C368-6628-69FC-9D60-C15B3D003077}"/>
              </a:ext>
            </a:extLst>
          </p:cNvPr>
          <p:cNvGrpSpPr/>
          <p:nvPr/>
        </p:nvGrpSpPr>
        <p:grpSpPr>
          <a:xfrm>
            <a:off x="442912" y="1376363"/>
            <a:ext cx="11324284" cy="4814812"/>
            <a:chOff x="442912" y="1376363"/>
            <a:chExt cx="11324284" cy="4814812"/>
          </a:xfrm>
        </p:grpSpPr>
        <p:grpSp>
          <p:nvGrpSpPr>
            <p:cNvPr id="61" name="Group 60">
              <a:extLst>
                <a:ext uri="{FF2B5EF4-FFF2-40B4-BE49-F238E27FC236}">
                  <a16:creationId xmlns:a16="http://schemas.microsoft.com/office/drawing/2014/main" id="{F93A5BB2-5950-4503-2DEE-DF04E2410751}"/>
                </a:ext>
              </a:extLst>
            </p:cNvPr>
            <p:cNvGrpSpPr/>
            <p:nvPr/>
          </p:nvGrpSpPr>
          <p:grpSpPr>
            <a:xfrm>
              <a:off x="1987117" y="5806323"/>
              <a:ext cx="9719177" cy="360000"/>
              <a:chOff x="1987117" y="5816625"/>
              <a:chExt cx="9719177" cy="360000"/>
            </a:xfrm>
          </p:grpSpPr>
          <p:grpSp>
            <p:nvGrpSpPr>
              <p:cNvPr id="60" name="Group 59">
                <a:extLst>
                  <a:ext uri="{FF2B5EF4-FFF2-40B4-BE49-F238E27FC236}">
                    <a16:creationId xmlns:a16="http://schemas.microsoft.com/office/drawing/2014/main" id="{459EDE71-26B5-72AB-42FD-0A6C4A5D5693}"/>
                  </a:ext>
                </a:extLst>
              </p:cNvPr>
              <p:cNvGrpSpPr/>
              <p:nvPr/>
            </p:nvGrpSpPr>
            <p:grpSpPr>
              <a:xfrm>
                <a:off x="1987117" y="5816625"/>
                <a:ext cx="9719177" cy="360000"/>
                <a:chOff x="1987117" y="5816625"/>
                <a:chExt cx="9719177" cy="360000"/>
              </a:xfrm>
            </p:grpSpPr>
            <p:sp>
              <p:nvSpPr>
                <p:cNvPr id="8" name="Textfeld 3">
                  <a:extLst>
                    <a:ext uri="{FF2B5EF4-FFF2-40B4-BE49-F238E27FC236}">
                      <a16:creationId xmlns:a16="http://schemas.microsoft.com/office/drawing/2014/main" id="{298C0ACF-F6BF-D66F-A076-4E4C0482BCDB}"/>
                    </a:ext>
                  </a:extLst>
                </p:cNvPr>
                <p:cNvSpPr txBox="1"/>
                <p:nvPr/>
              </p:nvSpPr>
              <p:spPr bwMode="ltGray">
                <a:xfrm>
                  <a:off x="1987117" y="5816625"/>
                  <a:ext cx="1620000" cy="360000"/>
                </a:xfrm>
                <a:prstGeom prst="rect">
                  <a:avLst/>
                </a:prstGeom>
                <a:noFill/>
                <a:ln w="6350">
                  <a:noFill/>
                  <a:miter lim="800000"/>
                  <a:headEnd/>
                  <a:tailEnd/>
                </a:ln>
              </p:spPr>
              <p:txBody>
                <a:bodyPr wrap="none" lIns="0" tIns="0" rIns="0" bIns="0" rtlCol="0" anchor="ctr" anchorCtr="0">
                  <a:noAutofit/>
                </a:bodyPr>
                <a:lstStyle/>
                <a:p>
                  <a:pPr algn="ctr" eaLnBrk="0" hangingPunct="0"/>
                  <a:r>
                    <a:rPr lang="en-GB" sz="800" dirty="0">
                      <a:solidFill>
                        <a:schemeClr val="tx2"/>
                      </a:solidFill>
                      <a:latin typeface="+mn-lt"/>
                    </a:rPr>
                    <a:t>June</a:t>
                  </a:r>
                </a:p>
              </p:txBody>
            </p:sp>
            <p:sp>
              <p:nvSpPr>
                <p:cNvPr id="9" name="Textfeld 5">
                  <a:extLst>
                    <a:ext uri="{FF2B5EF4-FFF2-40B4-BE49-F238E27FC236}">
                      <a16:creationId xmlns:a16="http://schemas.microsoft.com/office/drawing/2014/main" id="{E3251BD4-1C7A-7F95-F900-4758C7CC9EF7}"/>
                    </a:ext>
                  </a:extLst>
                </p:cNvPr>
                <p:cNvSpPr txBox="1"/>
                <p:nvPr/>
              </p:nvSpPr>
              <p:spPr bwMode="ltGray">
                <a:xfrm>
                  <a:off x="3606952" y="5816625"/>
                  <a:ext cx="1620000" cy="360000"/>
                </a:xfrm>
                <a:prstGeom prst="rect">
                  <a:avLst/>
                </a:prstGeom>
                <a:noFill/>
                <a:ln w="6350">
                  <a:noFill/>
                  <a:miter lim="800000"/>
                  <a:headEnd/>
                  <a:tailEnd/>
                </a:ln>
              </p:spPr>
              <p:txBody>
                <a:bodyPr wrap="none" lIns="0" tIns="0" rIns="0" bIns="0" rtlCol="0" anchor="ctr" anchorCtr="0">
                  <a:noAutofit/>
                </a:bodyPr>
                <a:lstStyle/>
                <a:p>
                  <a:pPr algn="ctr" eaLnBrk="0" hangingPunct="0"/>
                  <a:r>
                    <a:rPr lang="en-GB" sz="800" dirty="0">
                      <a:solidFill>
                        <a:schemeClr val="tx2"/>
                      </a:solidFill>
                      <a:latin typeface="+mn-lt"/>
                    </a:rPr>
                    <a:t>July</a:t>
                  </a:r>
                </a:p>
              </p:txBody>
            </p:sp>
            <p:sp>
              <p:nvSpPr>
                <p:cNvPr id="10" name="Textfeld 7">
                  <a:extLst>
                    <a:ext uri="{FF2B5EF4-FFF2-40B4-BE49-F238E27FC236}">
                      <a16:creationId xmlns:a16="http://schemas.microsoft.com/office/drawing/2014/main" id="{03B74D06-5C41-A71A-4552-188F731D542E}"/>
                    </a:ext>
                  </a:extLst>
                </p:cNvPr>
                <p:cNvSpPr txBox="1"/>
                <p:nvPr/>
              </p:nvSpPr>
              <p:spPr bwMode="ltGray">
                <a:xfrm>
                  <a:off x="5226787" y="5816625"/>
                  <a:ext cx="1620000" cy="360000"/>
                </a:xfrm>
                <a:prstGeom prst="rect">
                  <a:avLst/>
                </a:prstGeom>
                <a:noFill/>
                <a:ln w="6350">
                  <a:noFill/>
                  <a:miter lim="800000"/>
                  <a:headEnd/>
                  <a:tailEnd/>
                </a:ln>
              </p:spPr>
              <p:txBody>
                <a:bodyPr wrap="none" lIns="0" tIns="0" rIns="0" bIns="0" rtlCol="0" anchor="ctr" anchorCtr="0">
                  <a:noAutofit/>
                </a:bodyPr>
                <a:lstStyle/>
                <a:p>
                  <a:pPr algn="ctr" eaLnBrk="0" hangingPunct="0"/>
                  <a:r>
                    <a:rPr lang="en-GB" sz="800" dirty="0">
                      <a:solidFill>
                        <a:schemeClr val="tx2"/>
                      </a:solidFill>
                      <a:latin typeface="+mn-lt"/>
                    </a:rPr>
                    <a:t>August</a:t>
                  </a:r>
                </a:p>
              </p:txBody>
            </p:sp>
            <p:sp>
              <p:nvSpPr>
                <p:cNvPr id="14" name="Textfeld 15">
                  <a:extLst>
                    <a:ext uri="{FF2B5EF4-FFF2-40B4-BE49-F238E27FC236}">
                      <a16:creationId xmlns:a16="http://schemas.microsoft.com/office/drawing/2014/main" id="{83182EDB-29EF-D6AA-39D5-5E3C976D0891}"/>
                    </a:ext>
                  </a:extLst>
                </p:cNvPr>
                <p:cNvSpPr txBox="1"/>
                <p:nvPr/>
              </p:nvSpPr>
              <p:spPr bwMode="ltGray">
                <a:xfrm>
                  <a:off x="6846622" y="5816625"/>
                  <a:ext cx="1620000" cy="360000"/>
                </a:xfrm>
                <a:prstGeom prst="rect">
                  <a:avLst/>
                </a:prstGeom>
                <a:noFill/>
                <a:ln w="6350">
                  <a:noFill/>
                  <a:miter lim="800000"/>
                  <a:headEnd/>
                  <a:tailEnd/>
                </a:ln>
              </p:spPr>
              <p:txBody>
                <a:bodyPr wrap="none" lIns="0" tIns="0" rIns="0" bIns="0" rtlCol="0" anchor="ctr" anchorCtr="0">
                  <a:noAutofit/>
                </a:bodyPr>
                <a:lstStyle/>
                <a:p>
                  <a:pPr algn="ctr" eaLnBrk="0" hangingPunct="0"/>
                  <a:r>
                    <a:rPr lang="en-GB" sz="800" dirty="0">
                      <a:solidFill>
                        <a:schemeClr val="tx2"/>
                      </a:solidFill>
                      <a:latin typeface="+mn-lt"/>
                    </a:rPr>
                    <a:t>September</a:t>
                  </a:r>
                </a:p>
              </p:txBody>
            </p:sp>
            <p:sp>
              <p:nvSpPr>
                <p:cNvPr id="15" name="Textfeld 16">
                  <a:extLst>
                    <a:ext uri="{FF2B5EF4-FFF2-40B4-BE49-F238E27FC236}">
                      <a16:creationId xmlns:a16="http://schemas.microsoft.com/office/drawing/2014/main" id="{1D16C580-5BB9-2CB4-F08A-9B21EEA92247}"/>
                    </a:ext>
                  </a:extLst>
                </p:cNvPr>
                <p:cNvSpPr txBox="1"/>
                <p:nvPr/>
              </p:nvSpPr>
              <p:spPr bwMode="ltGray">
                <a:xfrm>
                  <a:off x="10086294" y="5816625"/>
                  <a:ext cx="1620000" cy="360000"/>
                </a:xfrm>
                <a:prstGeom prst="rect">
                  <a:avLst/>
                </a:prstGeom>
                <a:noFill/>
                <a:ln w="6350">
                  <a:noFill/>
                  <a:miter lim="800000"/>
                  <a:headEnd/>
                  <a:tailEnd/>
                </a:ln>
              </p:spPr>
              <p:txBody>
                <a:bodyPr wrap="none" lIns="0" tIns="0" rIns="0" bIns="0" rtlCol="0" anchor="ctr" anchorCtr="0">
                  <a:noAutofit/>
                </a:bodyPr>
                <a:lstStyle/>
                <a:p>
                  <a:pPr algn="ctr" eaLnBrk="0" hangingPunct="0"/>
                  <a:r>
                    <a:rPr lang="en-GB" sz="800" dirty="0">
                      <a:solidFill>
                        <a:schemeClr val="tx2"/>
                      </a:solidFill>
                      <a:latin typeface="+mn-lt"/>
                    </a:rPr>
                    <a:t>November</a:t>
                  </a:r>
                </a:p>
              </p:txBody>
            </p:sp>
            <p:sp>
              <p:nvSpPr>
                <p:cNvPr id="16" name="Textfeld 17">
                  <a:extLst>
                    <a:ext uri="{FF2B5EF4-FFF2-40B4-BE49-F238E27FC236}">
                      <a16:creationId xmlns:a16="http://schemas.microsoft.com/office/drawing/2014/main" id="{2DB7229D-2848-1ECE-07D0-A4A1CB9C3F79}"/>
                    </a:ext>
                  </a:extLst>
                </p:cNvPr>
                <p:cNvSpPr txBox="1"/>
                <p:nvPr/>
              </p:nvSpPr>
              <p:spPr bwMode="ltGray">
                <a:xfrm>
                  <a:off x="8466457" y="5816625"/>
                  <a:ext cx="1620000" cy="360000"/>
                </a:xfrm>
                <a:prstGeom prst="rect">
                  <a:avLst/>
                </a:prstGeom>
                <a:noFill/>
                <a:ln w="6350">
                  <a:noFill/>
                  <a:miter lim="800000"/>
                  <a:headEnd/>
                  <a:tailEnd/>
                </a:ln>
              </p:spPr>
              <p:txBody>
                <a:bodyPr wrap="none" lIns="0" tIns="0" rIns="0" bIns="0" rtlCol="0" anchor="ctr" anchorCtr="0">
                  <a:noAutofit/>
                </a:bodyPr>
                <a:lstStyle/>
                <a:p>
                  <a:pPr algn="ctr" eaLnBrk="0" hangingPunct="0"/>
                  <a:r>
                    <a:rPr lang="en-GB" sz="800" dirty="0">
                      <a:solidFill>
                        <a:schemeClr val="tx2"/>
                      </a:solidFill>
                      <a:latin typeface="+mn-lt"/>
                    </a:rPr>
                    <a:t>October</a:t>
                  </a:r>
                </a:p>
              </p:txBody>
            </p:sp>
          </p:grpSp>
          <p:cxnSp>
            <p:nvCxnSpPr>
              <p:cNvPr id="7" name="Gerade Verbindung 2">
                <a:extLst>
                  <a:ext uri="{FF2B5EF4-FFF2-40B4-BE49-F238E27FC236}">
                    <a16:creationId xmlns:a16="http://schemas.microsoft.com/office/drawing/2014/main" id="{801A1BCF-FD11-5F06-97F6-33D323DB9CD6}"/>
                  </a:ext>
                </a:extLst>
              </p:cNvPr>
              <p:cNvCxnSpPr>
                <a:cxnSpLocks/>
              </p:cNvCxnSpPr>
              <p:nvPr/>
            </p:nvCxnSpPr>
            <p:spPr bwMode="auto">
              <a:xfrm>
                <a:off x="3606952" y="5832603"/>
                <a:ext cx="0" cy="328043"/>
              </a:xfrm>
              <a:prstGeom prst="line">
                <a:avLst/>
              </a:prstGeom>
              <a:noFill/>
              <a:ln w="12700" cap="rnd">
                <a:solidFill>
                  <a:srgbClr val="0069B1"/>
                </a:solidFill>
                <a:round/>
                <a:headEnd/>
                <a:tailEnd/>
              </a:ln>
            </p:spPr>
          </p:cxnSp>
          <p:cxnSp>
            <p:nvCxnSpPr>
              <p:cNvPr id="11" name="Gerade Verbindung 10">
                <a:extLst>
                  <a:ext uri="{FF2B5EF4-FFF2-40B4-BE49-F238E27FC236}">
                    <a16:creationId xmlns:a16="http://schemas.microsoft.com/office/drawing/2014/main" id="{8F333679-C359-D814-6D3C-8A4566A992A1}"/>
                  </a:ext>
                </a:extLst>
              </p:cNvPr>
              <p:cNvCxnSpPr>
                <a:cxnSpLocks/>
              </p:cNvCxnSpPr>
              <p:nvPr/>
            </p:nvCxnSpPr>
            <p:spPr bwMode="auto">
              <a:xfrm>
                <a:off x="5238010" y="5832603"/>
                <a:ext cx="0" cy="328043"/>
              </a:xfrm>
              <a:prstGeom prst="line">
                <a:avLst/>
              </a:prstGeom>
              <a:noFill/>
              <a:ln w="12700" cap="rnd">
                <a:solidFill>
                  <a:srgbClr val="0069B1"/>
                </a:solidFill>
                <a:round/>
                <a:headEnd/>
                <a:tailEnd/>
              </a:ln>
            </p:spPr>
          </p:cxnSp>
          <p:cxnSp>
            <p:nvCxnSpPr>
              <p:cNvPr id="12" name="Gerade Verbindung 11">
                <a:extLst>
                  <a:ext uri="{FF2B5EF4-FFF2-40B4-BE49-F238E27FC236}">
                    <a16:creationId xmlns:a16="http://schemas.microsoft.com/office/drawing/2014/main" id="{E963896E-B1CD-9C68-683F-44273D18B4CB}"/>
                  </a:ext>
                </a:extLst>
              </p:cNvPr>
              <p:cNvCxnSpPr>
                <a:cxnSpLocks/>
              </p:cNvCxnSpPr>
              <p:nvPr/>
            </p:nvCxnSpPr>
            <p:spPr bwMode="auto">
              <a:xfrm>
                <a:off x="6853812" y="5832603"/>
                <a:ext cx="0" cy="328043"/>
              </a:xfrm>
              <a:prstGeom prst="line">
                <a:avLst/>
              </a:prstGeom>
              <a:noFill/>
              <a:ln w="12700" cap="rnd">
                <a:solidFill>
                  <a:srgbClr val="0069B1"/>
                </a:solidFill>
                <a:round/>
                <a:headEnd/>
                <a:tailEnd/>
              </a:ln>
            </p:spPr>
          </p:cxnSp>
          <p:cxnSp>
            <p:nvCxnSpPr>
              <p:cNvPr id="13" name="Gerade Verbindung 12">
                <a:extLst>
                  <a:ext uri="{FF2B5EF4-FFF2-40B4-BE49-F238E27FC236}">
                    <a16:creationId xmlns:a16="http://schemas.microsoft.com/office/drawing/2014/main" id="{B21906F9-5826-C2E6-1EB6-88579D98FF74}"/>
                  </a:ext>
                </a:extLst>
              </p:cNvPr>
              <p:cNvCxnSpPr>
                <a:cxnSpLocks/>
              </p:cNvCxnSpPr>
              <p:nvPr/>
            </p:nvCxnSpPr>
            <p:spPr bwMode="auto">
              <a:xfrm>
                <a:off x="8475834" y="5833077"/>
                <a:ext cx="0" cy="327095"/>
              </a:xfrm>
              <a:prstGeom prst="line">
                <a:avLst/>
              </a:prstGeom>
              <a:noFill/>
              <a:ln w="12700" cap="rnd">
                <a:solidFill>
                  <a:srgbClr val="0069B1"/>
                </a:solidFill>
                <a:round/>
                <a:headEnd/>
                <a:tailEnd/>
              </a:ln>
            </p:spPr>
          </p:cxnSp>
          <p:cxnSp>
            <p:nvCxnSpPr>
              <p:cNvPr id="18" name="Gerade Verbindung 21">
                <a:extLst>
                  <a:ext uri="{FF2B5EF4-FFF2-40B4-BE49-F238E27FC236}">
                    <a16:creationId xmlns:a16="http://schemas.microsoft.com/office/drawing/2014/main" id="{E465063B-27BD-6B82-380F-8D34209EE935}"/>
                  </a:ext>
                </a:extLst>
              </p:cNvPr>
              <p:cNvCxnSpPr>
                <a:cxnSpLocks/>
              </p:cNvCxnSpPr>
              <p:nvPr/>
            </p:nvCxnSpPr>
            <p:spPr bwMode="auto">
              <a:xfrm>
                <a:off x="10091738" y="5833077"/>
                <a:ext cx="0" cy="327095"/>
              </a:xfrm>
              <a:prstGeom prst="line">
                <a:avLst/>
              </a:prstGeom>
              <a:noFill/>
              <a:ln w="12700" cap="rnd">
                <a:solidFill>
                  <a:srgbClr val="0069B1"/>
                </a:solidFill>
                <a:round/>
                <a:headEnd/>
                <a:tailEnd/>
              </a:ln>
            </p:spPr>
          </p:cxnSp>
        </p:grpSp>
        <p:sp>
          <p:nvSpPr>
            <p:cNvPr id="4" name="Rechteck 92">
              <a:extLst>
                <a:ext uri="{FF2B5EF4-FFF2-40B4-BE49-F238E27FC236}">
                  <a16:creationId xmlns:a16="http://schemas.microsoft.com/office/drawing/2014/main" id="{121FB1D0-540D-5978-B94B-876003B1BE2F}"/>
                </a:ext>
              </a:extLst>
            </p:cNvPr>
            <p:cNvSpPr/>
            <p:nvPr/>
          </p:nvSpPr>
          <p:spPr bwMode="auto">
            <a:xfrm>
              <a:off x="10371078" y="1809653"/>
              <a:ext cx="1195970" cy="3885007"/>
            </a:xfrm>
            <a:prstGeom prst="rect">
              <a:avLst/>
            </a:prstGeom>
            <a:solidFill>
              <a:srgbClr val="E1F5FA"/>
            </a:solidFill>
            <a:ln w="6350">
              <a:noFill/>
              <a:miter lim="800000"/>
              <a:headEnd/>
              <a:tailEnd/>
            </a:ln>
          </p:spPr>
          <p:txBody>
            <a:bodyPr lIns="0" tIns="0" rIns="0" bIns="0" rtlCol="0" anchor="ctr" anchorCtr="0">
              <a:noAutofit/>
            </a:bodyPr>
            <a:lstStyle/>
            <a:p>
              <a:pPr algn="ctr" defTabSz="963613" eaLnBrk="0" hangingPunct="0">
                <a:tabLst>
                  <a:tab pos="1257300" algn="l"/>
                </a:tabLst>
              </a:pPr>
              <a:r>
                <a:rPr lang="en-GB" sz="1000" b="1" dirty="0">
                  <a:solidFill>
                    <a:srgbClr val="1E2A78"/>
                  </a:solidFill>
                  <a:latin typeface="+mn-lt"/>
                </a:rPr>
                <a:t>Target area</a:t>
              </a:r>
            </a:p>
            <a:p>
              <a:pPr algn="ctr" defTabSz="963613" eaLnBrk="0" hangingPunct="0">
                <a:tabLst>
                  <a:tab pos="1257300" algn="l"/>
                </a:tabLst>
              </a:pPr>
              <a:r>
                <a:rPr lang="en-GB" sz="800" dirty="0">
                  <a:solidFill>
                    <a:srgbClr val="1E2A78"/>
                  </a:solidFill>
                </a:rPr>
                <a:t>(with description)</a:t>
              </a:r>
              <a:endParaRPr lang="en-GB" sz="800" dirty="0">
                <a:solidFill>
                  <a:srgbClr val="1E2A78"/>
                </a:solidFill>
                <a:latin typeface="+mn-lt"/>
              </a:endParaRPr>
            </a:p>
          </p:txBody>
        </p:sp>
        <p:grpSp>
          <p:nvGrpSpPr>
            <p:cNvPr id="65" name="Group 64">
              <a:extLst>
                <a:ext uri="{FF2B5EF4-FFF2-40B4-BE49-F238E27FC236}">
                  <a16:creationId xmlns:a16="http://schemas.microsoft.com/office/drawing/2014/main" id="{98063498-0B0C-F24A-472C-0A0F91125AF4}"/>
                </a:ext>
              </a:extLst>
            </p:cNvPr>
            <p:cNvGrpSpPr/>
            <p:nvPr/>
          </p:nvGrpSpPr>
          <p:grpSpPr>
            <a:xfrm>
              <a:off x="1955803" y="5781472"/>
              <a:ext cx="9811393" cy="409703"/>
              <a:chOff x="2073524" y="5781472"/>
              <a:chExt cx="9675565" cy="409703"/>
            </a:xfrm>
          </p:grpSpPr>
          <p:cxnSp>
            <p:nvCxnSpPr>
              <p:cNvPr id="6" name="Gerade Verbindung mit Pfeil 1">
                <a:extLst>
                  <a:ext uri="{FF2B5EF4-FFF2-40B4-BE49-F238E27FC236}">
                    <a16:creationId xmlns:a16="http://schemas.microsoft.com/office/drawing/2014/main" id="{8E3F6CDE-43F6-4D88-0101-BCAD348D349E}"/>
                  </a:ext>
                </a:extLst>
              </p:cNvPr>
              <p:cNvCxnSpPr>
                <a:cxnSpLocks/>
              </p:cNvCxnSpPr>
              <p:nvPr/>
            </p:nvCxnSpPr>
            <p:spPr bwMode="auto">
              <a:xfrm>
                <a:off x="2073524" y="5781472"/>
                <a:ext cx="9654891" cy="0"/>
              </a:xfrm>
              <a:prstGeom prst="straightConnector1">
                <a:avLst/>
              </a:prstGeom>
              <a:noFill/>
              <a:ln w="12700" cap="rnd">
                <a:solidFill>
                  <a:srgbClr val="0069B1"/>
                </a:solidFill>
                <a:round/>
                <a:headEnd/>
                <a:tailEnd type="arrow"/>
              </a:ln>
            </p:spPr>
          </p:cxnSp>
          <p:cxnSp>
            <p:nvCxnSpPr>
              <p:cNvPr id="17" name="Gerade Verbindung mit Pfeil 19">
                <a:extLst>
                  <a:ext uri="{FF2B5EF4-FFF2-40B4-BE49-F238E27FC236}">
                    <a16:creationId xmlns:a16="http://schemas.microsoft.com/office/drawing/2014/main" id="{53D5AF50-34EE-6125-38CB-749C31BF0130}"/>
                  </a:ext>
                </a:extLst>
              </p:cNvPr>
              <p:cNvCxnSpPr>
                <a:cxnSpLocks/>
              </p:cNvCxnSpPr>
              <p:nvPr/>
            </p:nvCxnSpPr>
            <p:spPr bwMode="auto">
              <a:xfrm>
                <a:off x="2073524" y="6191175"/>
                <a:ext cx="9675565" cy="0"/>
              </a:xfrm>
              <a:prstGeom prst="straightConnector1">
                <a:avLst/>
              </a:prstGeom>
              <a:noFill/>
              <a:ln w="12700" cap="rnd">
                <a:solidFill>
                  <a:srgbClr val="0069B1"/>
                </a:solidFill>
                <a:round/>
                <a:headEnd/>
                <a:tailEnd type="arrow"/>
              </a:ln>
            </p:spPr>
          </p:cxnSp>
        </p:grpSp>
        <p:sp>
          <p:nvSpPr>
            <p:cNvPr id="20" name="Textfeld 31">
              <a:extLst>
                <a:ext uri="{FF2B5EF4-FFF2-40B4-BE49-F238E27FC236}">
                  <a16:creationId xmlns:a16="http://schemas.microsoft.com/office/drawing/2014/main" id="{8705B51A-1276-9F81-3492-8EDCC7A1D66B}"/>
                </a:ext>
              </a:extLst>
            </p:cNvPr>
            <p:cNvSpPr txBox="1"/>
            <p:nvPr/>
          </p:nvSpPr>
          <p:spPr bwMode="ltGray">
            <a:xfrm>
              <a:off x="442913" y="1376363"/>
              <a:ext cx="626775" cy="153888"/>
            </a:xfrm>
            <a:prstGeom prst="rect">
              <a:avLst/>
            </a:prstGeom>
            <a:noFill/>
            <a:ln w="6350">
              <a:noFill/>
              <a:miter lim="800000"/>
              <a:headEnd/>
              <a:tailEnd/>
            </a:ln>
          </p:spPr>
          <p:txBody>
            <a:bodyPr wrap="none" lIns="0" tIns="0" rIns="0" bIns="0" rtlCol="0" anchor="t" anchorCtr="0">
              <a:spAutoFit/>
            </a:bodyPr>
            <a:lstStyle/>
            <a:p>
              <a:pPr eaLnBrk="0" hangingPunct="0"/>
              <a:r>
                <a:rPr lang="en-GB" sz="1000" dirty="0">
                  <a:solidFill>
                    <a:srgbClr val="0069B1"/>
                  </a:solidFill>
                  <a:latin typeface="+mn-lt"/>
                </a:rPr>
                <a:t>Milestones</a:t>
              </a:r>
            </a:p>
          </p:txBody>
        </p:sp>
        <p:grpSp>
          <p:nvGrpSpPr>
            <p:cNvPr id="63" name="Group 62">
              <a:extLst>
                <a:ext uri="{FF2B5EF4-FFF2-40B4-BE49-F238E27FC236}">
                  <a16:creationId xmlns:a16="http://schemas.microsoft.com/office/drawing/2014/main" id="{929CA8FB-3236-99F5-0DF0-525A1A26848E}"/>
                </a:ext>
              </a:extLst>
            </p:cNvPr>
            <p:cNvGrpSpPr/>
            <p:nvPr/>
          </p:nvGrpSpPr>
          <p:grpSpPr>
            <a:xfrm>
              <a:off x="5226787" y="1376363"/>
              <a:ext cx="682879" cy="4278110"/>
              <a:chOff x="5101831" y="1376363"/>
              <a:chExt cx="682879" cy="4278110"/>
            </a:xfrm>
          </p:grpSpPr>
          <p:sp>
            <p:nvSpPr>
              <p:cNvPr id="21" name="Textfeld 32">
                <a:extLst>
                  <a:ext uri="{FF2B5EF4-FFF2-40B4-BE49-F238E27FC236}">
                    <a16:creationId xmlns:a16="http://schemas.microsoft.com/office/drawing/2014/main" id="{C1498EDA-082A-4B53-489D-AD315BFA2484}"/>
                  </a:ext>
                </a:extLst>
              </p:cNvPr>
              <p:cNvSpPr txBox="1"/>
              <p:nvPr/>
            </p:nvSpPr>
            <p:spPr bwMode="ltGray">
              <a:xfrm>
                <a:off x="5101831" y="1376363"/>
                <a:ext cx="682879" cy="153888"/>
              </a:xfrm>
              <a:prstGeom prst="rect">
                <a:avLst/>
              </a:prstGeom>
              <a:noFill/>
              <a:ln w="6350">
                <a:noFill/>
                <a:miter lim="800000"/>
                <a:headEnd/>
                <a:tailEnd/>
              </a:ln>
            </p:spPr>
            <p:txBody>
              <a:bodyPr wrap="none" lIns="0" tIns="0" rIns="0" bIns="0" rtlCol="0" anchor="t" anchorCtr="0">
                <a:spAutoFit/>
              </a:bodyPr>
              <a:lstStyle/>
              <a:p>
                <a:pPr eaLnBrk="0" hangingPunct="0"/>
                <a:r>
                  <a:rPr lang="en-GB" sz="1000" dirty="0">
                    <a:solidFill>
                      <a:srgbClr val="0069B1"/>
                    </a:solidFill>
                    <a:latin typeface="+mn-lt"/>
                  </a:rPr>
                  <a:t>Milestone </a:t>
                </a:r>
                <a:r>
                  <a:rPr lang="en-GB" sz="1000" dirty="0">
                    <a:solidFill>
                      <a:srgbClr val="0069B1"/>
                    </a:solidFill>
                  </a:rPr>
                  <a:t>B</a:t>
                </a:r>
                <a:endParaRPr lang="en-GB" sz="1000" dirty="0">
                  <a:solidFill>
                    <a:srgbClr val="0069B1"/>
                  </a:solidFill>
                  <a:latin typeface="+mn-lt"/>
                </a:endParaRPr>
              </a:p>
            </p:txBody>
          </p:sp>
          <p:cxnSp>
            <p:nvCxnSpPr>
              <p:cNvPr id="22" name="Gerade Verbindung mit Pfeil 34">
                <a:extLst>
                  <a:ext uri="{FF2B5EF4-FFF2-40B4-BE49-F238E27FC236}">
                    <a16:creationId xmlns:a16="http://schemas.microsoft.com/office/drawing/2014/main" id="{6E7C2164-DEE1-52D8-54C3-D7C277AC26F0}"/>
                  </a:ext>
                </a:extLst>
              </p:cNvPr>
              <p:cNvCxnSpPr>
                <a:cxnSpLocks/>
              </p:cNvCxnSpPr>
              <p:nvPr/>
            </p:nvCxnSpPr>
            <p:spPr bwMode="auto">
              <a:xfrm flipV="1">
                <a:off x="5118180" y="1837881"/>
                <a:ext cx="0" cy="3816592"/>
              </a:xfrm>
              <a:prstGeom prst="straightConnector1">
                <a:avLst/>
              </a:prstGeom>
              <a:noFill/>
              <a:ln w="12700" cap="rnd">
                <a:solidFill>
                  <a:srgbClr val="0069B1"/>
                </a:solidFill>
                <a:round/>
                <a:headEnd/>
                <a:tailEnd type="none"/>
              </a:ln>
            </p:spPr>
          </p:cxnSp>
        </p:grpSp>
        <p:grpSp>
          <p:nvGrpSpPr>
            <p:cNvPr id="64" name="Group 63">
              <a:extLst>
                <a:ext uri="{FF2B5EF4-FFF2-40B4-BE49-F238E27FC236}">
                  <a16:creationId xmlns:a16="http://schemas.microsoft.com/office/drawing/2014/main" id="{32A9CDBE-F2D2-84FE-A028-83BD3F602A70}"/>
                </a:ext>
              </a:extLst>
            </p:cNvPr>
            <p:cNvGrpSpPr/>
            <p:nvPr/>
          </p:nvGrpSpPr>
          <p:grpSpPr>
            <a:xfrm>
              <a:off x="6853812" y="1376363"/>
              <a:ext cx="690895" cy="4278110"/>
              <a:chOff x="6853812" y="1376363"/>
              <a:chExt cx="690895" cy="4278110"/>
            </a:xfrm>
          </p:grpSpPr>
          <p:sp>
            <p:nvSpPr>
              <p:cNvPr id="23" name="Textfeld 39">
                <a:extLst>
                  <a:ext uri="{FF2B5EF4-FFF2-40B4-BE49-F238E27FC236}">
                    <a16:creationId xmlns:a16="http://schemas.microsoft.com/office/drawing/2014/main" id="{F265DB1F-600B-4142-3583-A2B8DF7DC1C7}"/>
                  </a:ext>
                </a:extLst>
              </p:cNvPr>
              <p:cNvSpPr txBox="1"/>
              <p:nvPr/>
            </p:nvSpPr>
            <p:spPr bwMode="ltGray">
              <a:xfrm>
                <a:off x="6853812" y="1376363"/>
                <a:ext cx="690895" cy="153888"/>
              </a:xfrm>
              <a:prstGeom prst="rect">
                <a:avLst/>
              </a:prstGeom>
              <a:noFill/>
              <a:ln w="6350">
                <a:noFill/>
                <a:miter lim="800000"/>
                <a:headEnd/>
                <a:tailEnd/>
              </a:ln>
            </p:spPr>
            <p:txBody>
              <a:bodyPr wrap="none" lIns="0" tIns="0" rIns="0" bIns="0" rtlCol="0" anchor="t" anchorCtr="0">
                <a:spAutoFit/>
              </a:bodyPr>
              <a:lstStyle/>
              <a:p>
                <a:pPr eaLnBrk="0" hangingPunct="0"/>
                <a:r>
                  <a:rPr lang="en-GB" sz="1000" dirty="0">
                    <a:solidFill>
                      <a:srgbClr val="0069B1"/>
                    </a:solidFill>
                    <a:latin typeface="+mn-lt"/>
                  </a:rPr>
                  <a:t>Milestone C</a:t>
                </a:r>
              </a:p>
            </p:txBody>
          </p:sp>
          <p:cxnSp>
            <p:nvCxnSpPr>
              <p:cNvPr id="24" name="Gerade Verbindung mit Pfeil 40">
                <a:extLst>
                  <a:ext uri="{FF2B5EF4-FFF2-40B4-BE49-F238E27FC236}">
                    <a16:creationId xmlns:a16="http://schemas.microsoft.com/office/drawing/2014/main" id="{A36BC164-F929-70E9-9C8C-99AB0EBDF293}"/>
                  </a:ext>
                </a:extLst>
              </p:cNvPr>
              <p:cNvCxnSpPr>
                <a:cxnSpLocks/>
              </p:cNvCxnSpPr>
              <p:nvPr/>
            </p:nvCxnSpPr>
            <p:spPr bwMode="auto">
              <a:xfrm flipV="1">
                <a:off x="6853812" y="1837881"/>
                <a:ext cx="0" cy="3816592"/>
              </a:xfrm>
              <a:prstGeom prst="straightConnector1">
                <a:avLst/>
              </a:prstGeom>
              <a:noFill/>
              <a:ln w="12700" cap="rnd">
                <a:solidFill>
                  <a:srgbClr val="0069B1"/>
                </a:solidFill>
                <a:round/>
                <a:headEnd/>
                <a:tailEnd type="none"/>
              </a:ln>
            </p:spPr>
          </p:cxnSp>
        </p:grpSp>
        <p:grpSp>
          <p:nvGrpSpPr>
            <p:cNvPr id="67" name="Group 66">
              <a:extLst>
                <a:ext uri="{FF2B5EF4-FFF2-40B4-BE49-F238E27FC236}">
                  <a16:creationId xmlns:a16="http://schemas.microsoft.com/office/drawing/2014/main" id="{F58D4A40-B879-98E7-BF84-582ECCD841DA}"/>
                </a:ext>
              </a:extLst>
            </p:cNvPr>
            <p:cNvGrpSpPr/>
            <p:nvPr/>
          </p:nvGrpSpPr>
          <p:grpSpPr>
            <a:xfrm>
              <a:off x="442912" y="2163566"/>
              <a:ext cx="6346521" cy="288000"/>
              <a:chOff x="449729" y="2209157"/>
              <a:chExt cx="6346521" cy="288000"/>
            </a:xfrm>
          </p:grpSpPr>
          <p:cxnSp>
            <p:nvCxnSpPr>
              <p:cNvPr id="25" name="Gerade Verbindung mit Pfeil 41">
                <a:extLst>
                  <a:ext uri="{FF2B5EF4-FFF2-40B4-BE49-F238E27FC236}">
                    <a16:creationId xmlns:a16="http://schemas.microsoft.com/office/drawing/2014/main" id="{A2766C71-F13B-B8F1-9AF9-6A06BDB0CCE1}"/>
                  </a:ext>
                </a:extLst>
              </p:cNvPr>
              <p:cNvCxnSpPr>
                <a:cxnSpLocks/>
              </p:cNvCxnSpPr>
              <p:nvPr/>
            </p:nvCxnSpPr>
            <p:spPr bwMode="auto">
              <a:xfrm>
                <a:off x="2080340" y="2353157"/>
                <a:ext cx="4715910" cy="0"/>
              </a:xfrm>
              <a:prstGeom prst="straightConnector1">
                <a:avLst/>
              </a:prstGeom>
              <a:noFill/>
              <a:ln w="12700" cap="rnd">
                <a:solidFill>
                  <a:schemeClr val="accent1"/>
                </a:solidFill>
                <a:round/>
                <a:headEnd type="diamond" w="med" len="med"/>
                <a:tailEnd type="diamond"/>
              </a:ln>
            </p:spPr>
          </p:cxnSp>
          <p:sp>
            <p:nvSpPr>
              <p:cNvPr id="27" name="Textfeld 45">
                <a:extLst>
                  <a:ext uri="{FF2B5EF4-FFF2-40B4-BE49-F238E27FC236}">
                    <a16:creationId xmlns:a16="http://schemas.microsoft.com/office/drawing/2014/main" id="{BB3EF90E-D66C-5442-129B-E8EE80F9F742}"/>
                  </a:ext>
                </a:extLst>
              </p:cNvPr>
              <p:cNvSpPr txBox="1"/>
              <p:nvPr/>
            </p:nvSpPr>
            <p:spPr bwMode="ltGray">
              <a:xfrm>
                <a:off x="449729" y="2209157"/>
                <a:ext cx="1440000" cy="288000"/>
              </a:xfrm>
              <a:prstGeom prst="rect">
                <a:avLst/>
              </a:prstGeom>
              <a:noFill/>
              <a:ln w="6350">
                <a:noFill/>
                <a:miter lim="800000"/>
                <a:headEnd/>
                <a:tailEnd/>
              </a:ln>
            </p:spPr>
            <p:txBody>
              <a:bodyPr wrap="none" lIns="0" tIns="0" rIns="0" bIns="0" rtlCol="0" anchor="ctr" anchorCtr="0">
                <a:noAutofit/>
              </a:bodyPr>
              <a:lstStyle/>
              <a:p>
                <a:pPr eaLnBrk="0" hangingPunct="0"/>
                <a:r>
                  <a:rPr lang="en-GB" sz="800" dirty="0">
                    <a:solidFill>
                      <a:srgbClr val="1E2A78"/>
                    </a:solidFill>
                  </a:rPr>
                  <a:t>Topic 2</a:t>
                </a:r>
                <a:endParaRPr lang="en-GB" sz="800" dirty="0">
                  <a:solidFill>
                    <a:srgbClr val="1E2A78"/>
                  </a:solidFill>
                  <a:latin typeface="+mn-lt"/>
                </a:endParaRPr>
              </a:p>
            </p:txBody>
          </p:sp>
        </p:grpSp>
        <p:grpSp>
          <p:nvGrpSpPr>
            <p:cNvPr id="66" name="Group 65">
              <a:extLst>
                <a:ext uri="{FF2B5EF4-FFF2-40B4-BE49-F238E27FC236}">
                  <a16:creationId xmlns:a16="http://schemas.microsoft.com/office/drawing/2014/main" id="{12235093-03D3-E623-C13B-8A7594F8FB7F}"/>
                </a:ext>
              </a:extLst>
            </p:cNvPr>
            <p:cNvGrpSpPr/>
            <p:nvPr/>
          </p:nvGrpSpPr>
          <p:grpSpPr>
            <a:xfrm>
              <a:off x="442912" y="2486620"/>
              <a:ext cx="5862448" cy="288000"/>
              <a:chOff x="442913" y="2598837"/>
              <a:chExt cx="5862448" cy="288000"/>
            </a:xfrm>
          </p:grpSpPr>
          <p:sp>
            <p:nvSpPr>
              <p:cNvPr id="29" name="Textfeld 47">
                <a:extLst>
                  <a:ext uri="{FF2B5EF4-FFF2-40B4-BE49-F238E27FC236}">
                    <a16:creationId xmlns:a16="http://schemas.microsoft.com/office/drawing/2014/main" id="{EF65DC32-D46F-A6D2-1780-C34529B8C771}"/>
                  </a:ext>
                </a:extLst>
              </p:cNvPr>
              <p:cNvSpPr txBox="1"/>
              <p:nvPr/>
            </p:nvSpPr>
            <p:spPr bwMode="ltGray">
              <a:xfrm>
                <a:off x="442913" y="2598837"/>
                <a:ext cx="1440000" cy="288000"/>
              </a:xfrm>
              <a:prstGeom prst="rect">
                <a:avLst/>
              </a:prstGeom>
              <a:noFill/>
              <a:ln w="6350">
                <a:noFill/>
                <a:miter lim="800000"/>
                <a:headEnd/>
                <a:tailEnd/>
              </a:ln>
            </p:spPr>
            <p:txBody>
              <a:bodyPr wrap="none" lIns="0" tIns="0" rIns="0" bIns="0" rtlCol="0" anchor="ctr" anchorCtr="0">
                <a:noAutofit/>
              </a:bodyPr>
              <a:lstStyle/>
              <a:p>
                <a:pPr eaLnBrk="0" hangingPunct="0"/>
                <a:r>
                  <a:rPr lang="en-GB" sz="800" dirty="0">
                    <a:solidFill>
                      <a:srgbClr val="1E2A78"/>
                    </a:solidFill>
                  </a:rPr>
                  <a:t>Topic 3</a:t>
                </a:r>
                <a:endParaRPr lang="en-GB" sz="800" dirty="0">
                  <a:solidFill>
                    <a:srgbClr val="1E2A78"/>
                  </a:solidFill>
                  <a:latin typeface="+mn-lt"/>
                </a:endParaRPr>
              </a:p>
            </p:txBody>
          </p:sp>
          <p:cxnSp>
            <p:nvCxnSpPr>
              <p:cNvPr id="30" name="Gerade Verbindung mit Pfeil 49">
                <a:extLst>
                  <a:ext uri="{FF2B5EF4-FFF2-40B4-BE49-F238E27FC236}">
                    <a16:creationId xmlns:a16="http://schemas.microsoft.com/office/drawing/2014/main" id="{521A9594-0096-0E87-77D1-448330054340}"/>
                  </a:ext>
                </a:extLst>
              </p:cNvPr>
              <p:cNvCxnSpPr>
                <a:cxnSpLocks/>
              </p:cNvCxnSpPr>
              <p:nvPr/>
            </p:nvCxnSpPr>
            <p:spPr bwMode="auto">
              <a:xfrm>
                <a:off x="4397210" y="2742837"/>
                <a:ext cx="1908151" cy="0"/>
              </a:xfrm>
              <a:prstGeom prst="straightConnector1">
                <a:avLst/>
              </a:prstGeom>
              <a:noFill/>
              <a:ln w="12700" cap="rnd">
                <a:solidFill>
                  <a:schemeClr val="accent1"/>
                </a:solidFill>
                <a:round/>
                <a:headEnd type="diamond" w="med" len="med"/>
                <a:tailEnd type="diamond"/>
              </a:ln>
            </p:spPr>
          </p:cxnSp>
        </p:grpSp>
        <p:grpSp>
          <p:nvGrpSpPr>
            <p:cNvPr id="62" name="Group 61">
              <a:extLst>
                <a:ext uri="{FF2B5EF4-FFF2-40B4-BE49-F238E27FC236}">
                  <a16:creationId xmlns:a16="http://schemas.microsoft.com/office/drawing/2014/main" id="{99F7B2EE-8689-5C2E-B374-21A917AC5AC1}"/>
                </a:ext>
              </a:extLst>
            </p:cNvPr>
            <p:cNvGrpSpPr/>
            <p:nvPr/>
          </p:nvGrpSpPr>
          <p:grpSpPr>
            <a:xfrm>
              <a:off x="1951160" y="1376363"/>
              <a:ext cx="686085" cy="4278110"/>
              <a:chOff x="1980154" y="1376363"/>
              <a:chExt cx="686085" cy="4278110"/>
            </a:xfrm>
          </p:grpSpPr>
          <p:sp>
            <p:nvSpPr>
              <p:cNvPr id="31" name="Textfeld 51">
                <a:extLst>
                  <a:ext uri="{FF2B5EF4-FFF2-40B4-BE49-F238E27FC236}">
                    <a16:creationId xmlns:a16="http://schemas.microsoft.com/office/drawing/2014/main" id="{EDEEF518-DDC2-2EDA-4117-0222003C2D86}"/>
                  </a:ext>
                </a:extLst>
              </p:cNvPr>
              <p:cNvSpPr txBox="1"/>
              <p:nvPr/>
            </p:nvSpPr>
            <p:spPr bwMode="ltGray">
              <a:xfrm>
                <a:off x="1980154" y="1376363"/>
                <a:ext cx="686085" cy="153888"/>
              </a:xfrm>
              <a:prstGeom prst="rect">
                <a:avLst/>
              </a:prstGeom>
              <a:noFill/>
              <a:ln w="6350">
                <a:noFill/>
                <a:miter lim="800000"/>
                <a:headEnd/>
                <a:tailEnd/>
              </a:ln>
            </p:spPr>
            <p:txBody>
              <a:bodyPr wrap="none" lIns="0" tIns="0" rIns="0" bIns="0" rtlCol="0" anchor="t" anchorCtr="0">
                <a:spAutoFit/>
              </a:bodyPr>
              <a:lstStyle/>
              <a:p>
                <a:pPr eaLnBrk="0" hangingPunct="0"/>
                <a:r>
                  <a:rPr lang="en-GB" sz="1000" dirty="0">
                    <a:solidFill>
                      <a:srgbClr val="0069B1"/>
                    </a:solidFill>
                    <a:latin typeface="+mn-lt"/>
                  </a:rPr>
                  <a:t>Milestone A</a:t>
                </a:r>
              </a:p>
            </p:txBody>
          </p:sp>
          <p:cxnSp>
            <p:nvCxnSpPr>
              <p:cNvPr id="32" name="Gerade Verbindung mit Pfeil 52">
                <a:extLst>
                  <a:ext uri="{FF2B5EF4-FFF2-40B4-BE49-F238E27FC236}">
                    <a16:creationId xmlns:a16="http://schemas.microsoft.com/office/drawing/2014/main" id="{872D8402-D365-94AC-7113-9FEA2AB044FE}"/>
                  </a:ext>
                </a:extLst>
              </p:cNvPr>
              <p:cNvCxnSpPr>
                <a:cxnSpLocks/>
              </p:cNvCxnSpPr>
              <p:nvPr/>
            </p:nvCxnSpPr>
            <p:spPr bwMode="auto">
              <a:xfrm flipV="1">
                <a:off x="1996503" y="1837881"/>
                <a:ext cx="0" cy="3816592"/>
              </a:xfrm>
              <a:prstGeom prst="straightConnector1">
                <a:avLst/>
              </a:prstGeom>
              <a:noFill/>
              <a:ln w="12700" cap="rnd">
                <a:solidFill>
                  <a:srgbClr val="0069B1"/>
                </a:solidFill>
                <a:round/>
                <a:headEnd/>
                <a:tailEnd type="none"/>
              </a:ln>
            </p:spPr>
          </p:cxnSp>
        </p:grpSp>
        <p:grpSp>
          <p:nvGrpSpPr>
            <p:cNvPr id="72" name="Group 71">
              <a:extLst>
                <a:ext uri="{FF2B5EF4-FFF2-40B4-BE49-F238E27FC236}">
                  <a16:creationId xmlns:a16="http://schemas.microsoft.com/office/drawing/2014/main" id="{5750AA42-5BA1-5361-AEB3-D5C4423322FC}"/>
                </a:ext>
              </a:extLst>
            </p:cNvPr>
            <p:cNvGrpSpPr/>
            <p:nvPr/>
          </p:nvGrpSpPr>
          <p:grpSpPr>
            <a:xfrm>
              <a:off x="442912" y="3778836"/>
              <a:ext cx="9225750" cy="288000"/>
              <a:chOff x="442913" y="3835878"/>
              <a:chExt cx="9225750" cy="288000"/>
            </a:xfrm>
          </p:grpSpPr>
          <p:cxnSp>
            <p:nvCxnSpPr>
              <p:cNvPr id="33" name="Gerade Verbindung mit Pfeil 53">
                <a:extLst>
                  <a:ext uri="{FF2B5EF4-FFF2-40B4-BE49-F238E27FC236}">
                    <a16:creationId xmlns:a16="http://schemas.microsoft.com/office/drawing/2014/main" id="{7D07F3E8-D3D7-F07D-8B40-9B0126CE52AB}"/>
                  </a:ext>
                </a:extLst>
              </p:cNvPr>
              <p:cNvCxnSpPr>
                <a:cxnSpLocks/>
              </p:cNvCxnSpPr>
              <p:nvPr/>
            </p:nvCxnSpPr>
            <p:spPr bwMode="auto">
              <a:xfrm>
                <a:off x="6340453" y="3979878"/>
                <a:ext cx="3328210" cy="0"/>
              </a:xfrm>
              <a:prstGeom prst="straightConnector1">
                <a:avLst/>
              </a:prstGeom>
              <a:noFill/>
              <a:ln w="12700" cap="rnd">
                <a:solidFill>
                  <a:schemeClr val="accent1"/>
                </a:solidFill>
                <a:round/>
                <a:headEnd type="diamond" w="med" len="med"/>
                <a:tailEnd type="diamond"/>
              </a:ln>
            </p:spPr>
          </p:cxnSp>
          <p:sp>
            <p:nvSpPr>
              <p:cNvPr id="34" name="Textfeld 56">
                <a:extLst>
                  <a:ext uri="{FF2B5EF4-FFF2-40B4-BE49-F238E27FC236}">
                    <a16:creationId xmlns:a16="http://schemas.microsoft.com/office/drawing/2014/main" id="{E14AE377-D8FD-2FAF-43FE-7AB8994934C7}"/>
                  </a:ext>
                </a:extLst>
              </p:cNvPr>
              <p:cNvSpPr txBox="1"/>
              <p:nvPr/>
            </p:nvSpPr>
            <p:spPr bwMode="ltGray">
              <a:xfrm>
                <a:off x="442913" y="3835878"/>
                <a:ext cx="1440000" cy="288000"/>
              </a:xfrm>
              <a:prstGeom prst="rect">
                <a:avLst/>
              </a:prstGeom>
              <a:noFill/>
              <a:ln w="6350">
                <a:noFill/>
                <a:miter lim="800000"/>
                <a:headEnd/>
                <a:tailEnd/>
              </a:ln>
            </p:spPr>
            <p:txBody>
              <a:bodyPr wrap="none" lIns="0" tIns="0" rIns="0" bIns="0" rtlCol="0" anchor="ctr" anchorCtr="0">
                <a:noAutofit/>
              </a:bodyPr>
              <a:lstStyle/>
              <a:p>
                <a:pPr eaLnBrk="0" hangingPunct="0"/>
                <a:r>
                  <a:rPr lang="en-GB" sz="800" dirty="0">
                    <a:solidFill>
                      <a:srgbClr val="1E2A78"/>
                    </a:solidFill>
                  </a:rPr>
                  <a:t>Topic 7</a:t>
                </a:r>
                <a:endParaRPr lang="en-GB" sz="800" dirty="0">
                  <a:solidFill>
                    <a:srgbClr val="1E2A78"/>
                  </a:solidFill>
                  <a:latin typeface="+mn-lt"/>
                </a:endParaRPr>
              </a:p>
            </p:txBody>
          </p:sp>
        </p:grpSp>
        <p:grpSp>
          <p:nvGrpSpPr>
            <p:cNvPr id="73" name="Group 72">
              <a:extLst>
                <a:ext uri="{FF2B5EF4-FFF2-40B4-BE49-F238E27FC236}">
                  <a16:creationId xmlns:a16="http://schemas.microsoft.com/office/drawing/2014/main" id="{B93FA344-2736-B32C-4C1B-7FF3341DE9CA}"/>
                </a:ext>
              </a:extLst>
            </p:cNvPr>
            <p:cNvGrpSpPr/>
            <p:nvPr/>
          </p:nvGrpSpPr>
          <p:grpSpPr>
            <a:xfrm>
              <a:off x="442912" y="4101890"/>
              <a:ext cx="9756316" cy="288000"/>
              <a:chOff x="442913" y="4147523"/>
              <a:chExt cx="9756316" cy="288000"/>
            </a:xfrm>
          </p:grpSpPr>
          <p:cxnSp>
            <p:nvCxnSpPr>
              <p:cNvPr id="35" name="Gerade Verbindung mit Pfeil 57">
                <a:extLst>
                  <a:ext uri="{FF2B5EF4-FFF2-40B4-BE49-F238E27FC236}">
                    <a16:creationId xmlns:a16="http://schemas.microsoft.com/office/drawing/2014/main" id="{79189812-E068-F6A9-215A-1658B52E21F6}"/>
                  </a:ext>
                </a:extLst>
              </p:cNvPr>
              <p:cNvCxnSpPr>
                <a:cxnSpLocks/>
              </p:cNvCxnSpPr>
              <p:nvPr/>
            </p:nvCxnSpPr>
            <p:spPr bwMode="auto">
              <a:xfrm>
                <a:off x="6166151" y="4291523"/>
                <a:ext cx="4033078" cy="0"/>
              </a:xfrm>
              <a:prstGeom prst="straightConnector1">
                <a:avLst/>
              </a:prstGeom>
              <a:noFill/>
              <a:ln w="12700" cap="rnd">
                <a:solidFill>
                  <a:schemeClr val="accent1"/>
                </a:solidFill>
                <a:round/>
                <a:headEnd type="diamond" w="med" len="med"/>
                <a:tailEnd type="diamond"/>
              </a:ln>
            </p:spPr>
          </p:cxnSp>
          <p:sp>
            <p:nvSpPr>
              <p:cNvPr id="37" name="Textfeld 59">
                <a:extLst>
                  <a:ext uri="{FF2B5EF4-FFF2-40B4-BE49-F238E27FC236}">
                    <a16:creationId xmlns:a16="http://schemas.microsoft.com/office/drawing/2014/main" id="{F6737050-E0B4-5BF8-8C78-59EA94A3ADDD}"/>
                  </a:ext>
                </a:extLst>
              </p:cNvPr>
              <p:cNvSpPr txBox="1"/>
              <p:nvPr/>
            </p:nvSpPr>
            <p:spPr bwMode="ltGray">
              <a:xfrm>
                <a:off x="442913" y="4147523"/>
                <a:ext cx="1440000" cy="288000"/>
              </a:xfrm>
              <a:prstGeom prst="rect">
                <a:avLst/>
              </a:prstGeom>
              <a:noFill/>
              <a:ln w="6350">
                <a:noFill/>
                <a:miter lim="800000"/>
                <a:headEnd/>
                <a:tailEnd/>
              </a:ln>
            </p:spPr>
            <p:txBody>
              <a:bodyPr wrap="none" lIns="0" tIns="0" rIns="0" bIns="0" rtlCol="0" anchor="ctr" anchorCtr="0">
                <a:noAutofit/>
              </a:bodyPr>
              <a:lstStyle/>
              <a:p>
                <a:pPr eaLnBrk="0" hangingPunct="0"/>
                <a:r>
                  <a:rPr lang="en-GB" sz="800" dirty="0">
                    <a:solidFill>
                      <a:srgbClr val="1E2A78"/>
                    </a:solidFill>
                  </a:rPr>
                  <a:t>Topic 8</a:t>
                </a:r>
                <a:endParaRPr lang="en-GB" sz="800" dirty="0">
                  <a:solidFill>
                    <a:srgbClr val="1E2A78"/>
                  </a:solidFill>
                  <a:latin typeface="+mn-lt"/>
                </a:endParaRPr>
              </a:p>
            </p:txBody>
          </p:sp>
        </p:grpSp>
        <p:grpSp>
          <p:nvGrpSpPr>
            <p:cNvPr id="74" name="Group 73">
              <a:extLst>
                <a:ext uri="{FF2B5EF4-FFF2-40B4-BE49-F238E27FC236}">
                  <a16:creationId xmlns:a16="http://schemas.microsoft.com/office/drawing/2014/main" id="{85F7609A-65A6-2F09-5048-E12CBEAB0E0C}"/>
                </a:ext>
              </a:extLst>
            </p:cNvPr>
            <p:cNvGrpSpPr/>
            <p:nvPr/>
          </p:nvGrpSpPr>
          <p:grpSpPr>
            <a:xfrm>
              <a:off x="442912" y="4424944"/>
              <a:ext cx="11295982" cy="288000"/>
              <a:chOff x="442913" y="4459168"/>
              <a:chExt cx="11295982" cy="288000"/>
            </a:xfrm>
          </p:grpSpPr>
          <p:cxnSp>
            <p:nvCxnSpPr>
              <p:cNvPr id="36" name="Gerade Verbindung mit Pfeil 58">
                <a:extLst>
                  <a:ext uri="{FF2B5EF4-FFF2-40B4-BE49-F238E27FC236}">
                    <a16:creationId xmlns:a16="http://schemas.microsoft.com/office/drawing/2014/main" id="{010B0202-A7F0-0B04-CA1C-23071832E8D2}"/>
                  </a:ext>
                </a:extLst>
              </p:cNvPr>
              <p:cNvCxnSpPr>
                <a:cxnSpLocks/>
              </p:cNvCxnSpPr>
              <p:nvPr/>
            </p:nvCxnSpPr>
            <p:spPr bwMode="auto">
              <a:xfrm>
                <a:off x="10199230" y="4603168"/>
                <a:ext cx="1539665" cy="0"/>
              </a:xfrm>
              <a:prstGeom prst="straightConnector1">
                <a:avLst/>
              </a:prstGeom>
              <a:noFill/>
              <a:ln w="12700" cap="rnd">
                <a:solidFill>
                  <a:schemeClr val="accent1"/>
                </a:solidFill>
                <a:round/>
                <a:headEnd type="diamond" w="med" len="med"/>
                <a:tailEnd type="arrow"/>
              </a:ln>
            </p:spPr>
          </p:cxnSp>
          <p:sp>
            <p:nvSpPr>
              <p:cNvPr id="38" name="Textfeld 60">
                <a:extLst>
                  <a:ext uri="{FF2B5EF4-FFF2-40B4-BE49-F238E27FC236}">
                    <a16:creationId xmlns:a16="http://schemas.microsoft.com/office/drawing/2014/main" id="{B2B99B38-565C-4F44-45C5-0E8C0C0DCCFB}"/>
                  </a:ext>
                </a:extLst>
              </p:cNvPr>
              <p:cNvSpPr txBox="1"/>
              <p:nvPr/>
            </p:nvSpPr>
            <p:spPr bwMode="ltGray">
              <a:xfrm>
                <a:off x="442913" y="4459168"/>
                <a:ext cx="1440000" cy="288000"/>
              </a:xfrm>
              <a:prstGeom prst="rect">
                <a:avLst/>
              </a:prstGeom>
              <a:noFill/>
              <a:ln w="6350">
                <a:noFill/>
                <a:miter lim="800000"/>
                <a:headEnd/>
                <a:tailEnd/>
              </a:ln>
            </p:spPr>
            <p:txBody>
              <a:bodyPr wrap="none" lIns="0" tIns="0" rIns="0" bIns="0" rtlCol="0" anchor="ctr" anchorCtr="0">
                <a:noAutofit/>
              </a:bodyPr>
              <a:lstStyle/>
              <a:p>
                <a:pPr eaLnBrk="0" hangingPunct="0"/>
                <a:r>
                  <a:rPr lang="en-GB" sz="800" dirty="0">
                    <a:solidFill>
                      <a:srgbClr val="1E2A78"/>
                    </a:solidFill>
                  </a:rPr>
                  <a:t>Topic 9</a:t>
                </a:r>
                <a:endParaRPr lang="en-GB" sz="800" dirty="0">
                  <a:solidFill>
                    <a:srgbClr val="1E2A78"/>
                  </a:solidFill>
                  <a:latin typeface="+mn-lt"/>
                </a:endParaRPr>
              </a:p>
            </p:txBody>
          </p:sp>
        </p:grpSp>
        <p:grpSp>
          <p:nvGrpSpPr>
            <p:cNvPr id="71" name="Group 70">
              <a:extLst>
                <a:ext uri="{FF2B5EF4-FFF2-40B4-BE49-F238E27FC236}">
                  <a16:creationId xmlns:a16="http://schemas.microsoft.com/office/drawing/2014/main" id="{99C480B3-B923-D241-A139-39656280892C}"/>
                </a:ext>
              </a:extLst>
            </p:cNvPr>
            <p:cNvGrpSpPr/>
            <p:nvPr/>
          </p:nvGrpSpPr>
          <p:grpSpPr>
            <a:xfrm>
              <a:off x="442912" y="3455782"/>
              <a:ext cx="8907635" cy="288000"/>
              <a:chOff x="442913" y="3524233"/>
              <a:chExt cx="8907635" cy="288000"/>
            </a:xfrm>
          </p:grpSpPr>
          <p:sp>
            <p:nvSpPr>
              <p:cNvPr id="28" name="Textfeld 46">
                <a:extLst>
                  <a:ext uri="{FF2B5EF4-FFF2-40B4-BE49-F238E27FC236}">
                    <a16:creationId xmlns:a16="http://schemas.microsoft.com/office/drawing/2014/main" id="{5C314BB0-422B-0A8F-80D6-72834B2B2456}"/>
                  </a:ext>
                </a:extLst>
              </p:cNvPr>
              <p:cNvSpPr txBox="1"/>
              <p:nvPr/>
            </p:nvSpPr>
            <p:spPr bwMode="ltGray">
              <a:xfrm>
                <a:off x="442913" y="3524233"/>
                <a:ext cx="1440000" cy="288000"/>
              </a:xfrm>
              <a:prstGeom prst="rect">
                <a:avLst/>
              </a:prstGeom>
              <a:noFill/>
              <a:ln w="6350">
                <a:noFill/>
                <a:miter lim="800000"/>
                <a:headEnd/>
                <a:tailEnd/>
              </a:ln>
            </p:spPr>
            <p:txBody>
              <a:bodyPr wrap="none" lIns="0" tIns="0" rIns="0" bIns="0" rtlCol="0" anchor="ctr" anchorCtr="0">
                <a:noAutofit/>
              </a:bodyPr>
              <a:lstStyle/>
              <a:p>
                <a:pPr eaLnBrk="0" hangingPunct="0"/>
                <a:r>
                  <a:rPr lang="en-GB" sz="800" dirty="0">
                    <a:solidFill>
                      <a:srgbClr val="1E2A78"/>
                    </a:solidFill>
                  </a:rPr>
                  <a:t>Topic 6</a:t>
                </a:r>
              </a:p>
              <a:p>
                <a:pPr eaLnBrk="0" hangingPunct="0"/>
                <a:r>
                  <a:rPr lang="en-GB" sz="800" dirty="0">
                    <a:solidFill>
                      <a:srgbClr val="1E2A78"/>
                    </a:solidFill>
                  </a:rPr>
                  <a:t>with additional information</a:t>
                </a:r>
              </a:p>
            </p:txBody>
          </p:sp>
          <p:cxnSp>
            <p:nvCxnSpPr>
              <p:cNvPr id="40" name="Gerade Verbindung mit Pfeil 66">
                <a:extLst>
                  <a:ext uri="{FF2B5EF4-FFF2-40B4-BE49-F238E27FC236}">
                    <a16:creationId xmlns:a16="http://schemas.microsoft.com/office/drawing/2014/main" id="{2723C0BD-8B96-8A3E-017E-BDCDD9373720}"/>
                  </a:ext>
                </a:extLst>
              </p:cNvPr>
              <p:cNvCxnSpPr>
                <a:cxnSpLocks/>
              </p:cNvCxnSpPr>
              <p:nvPr/>
            </p:nvCxnSpPr>
            <p:spPr bwMode="auto">
              <a:xfrm>
                <a:off x="6914078" y="3667759"/>
                <a:ext cx="2436470" cy="948"/>
              </a:xfrm>
              <a:prstGeom prst="straightConnector1">
                <a:avLst/>
              </a:prstGeom>
              <a:noFill/>
              <a:ln w="12700" cap="rnd">
                <a:solidFill>
                  <a:schemeClr val="accent1"/>
                </a:solidFill>
                <a:round/>
                <a:headEnd type="diamond" w="med" len="med"/>
                <a:tailEnd type="diamond"/>
              </a:ln>
            </p:spPr>
          </p:cxnSp>
        </p:grpSp>
        <p:grpSp>
          <p:nvGrpSpPr>
            <p:cNvPr id="69" name="Group 68">
              <a:extLst>
                <a:ext uri="{FF2B5EF4-FFF2-40B4-BE49-F238E27FC236}">
                  <a16:creationId xmlns:a16="http://schemas.microsoft.com/office/drawing/2014/main" id="{3A9383EC-43A4-A025-6D56-CE1BFFD46CF3}"/>
                </a:ext>
              </a:extLst>
            </p:cNvPr>
            <p:cNvGrpSpPr/>
            <p:nvPr/>
          </p:nvGrpSpPr>
          <p:grpSpPr>
            <a:xfrm>
              <a:off x="442912" y="2809674"/>
              <a:ext cx="10965236" cy="288000"/>
              <a:chOff x="442913" y="2900943"/>
              <a:chExt cx="10965236" cy="288000"/>
            </a:xfrm>
          </p:grpSpPr>
          <p:sp>
            <p:nvSpPr>
              <p:cNvPr id="39" name="Textfeld 64">
                <a:extLst>
                  <a:ext uri="{FF2B5EF4-FFF2-40B4-BE49-F238E27FC236}">
                    <a16:creationId xmlns:a16="http://schemas.microsoft.com/office/drawing/2014/main" id="{68E0C8CA-F2AA-54F4-8447-E3D884C88FE1}"/>
                  </a:ext>
                </a:extLst>
              </p:cNvPr>
              <p:cNvSpPr txBox="1"/>
              <p:nvPr/>
            </p:nvSpPr>
            <p:spPr bwMode="ltGray">
              <a:xfrm>
                <a:off x="442913" y="2900943"/>
                <a:ext cx="1440000" cy="288000"/>
              </a:xfrm>
              <a:prstGeom prst="rect">
                <a:avLst/>
              </a:prstGeom>
              <a:noFill/>
              <a:ln w="6350">
                <a:noFill/>
                <a:miter lim="800000"/>
                <a:headEnd/>
                <a:tailEnd/>
              </a:ln>
            </p:spPr>
            <p:txBody>
              <a:bodyPr wrap="none" lIns="0" tIns="0" rIns="0" bIns="0" rtlCol="0" anchor="ctr" anchorCtr="0">
                <a:noAutofit/>
              </a:bodyPr>
              <a:lstStyle/>
              <a:p>
                <a:pPr eaLnBrk="0" hangingPunct="0"/>
                <a:r>
                  <a:rPr lang="en-GB" sz="800" dirty="0">
                    <a:solidFill>
                      <a:srgbClr val="1E2A78"/>
                    </a:solidFill>
                  </a:rPr>
                  <a:t>Topic 4</a:t>
                </a:r>
                <a:endParaRPr lang="en-GB" sz="800" dirty="0">
                  <a:solidFill>
                    <a:srgbClr val="1E2A78"/>
                  </a:solidFill>
                  <a:latin typeface="+mn-lt"/>
                </a:endParaRPr>
              </a:p>
            </p:txBody>
          </p:sp>
          <p:cxnSp>
            <p:nvCxnSpPr>
              <p:cNvPr id="44" name="Gerade Verbindung mit Pfeil 74">
                <a:extLst>
                  <a:ext uri="{FF2B5EF4-FFF2-40B4-BE49-F238E27FC236}">
                    <a16:creationId xmlns:a16="http://schemas.microsoft.com/office/drawing/2014/main" id="{D9068B65-4DF6-57BC-2084-73E25AA6EF0A}"/>
                  </a:ext>
                </a:extLst>
              </p:cNvPr>
              <p:cNvCxnSpPr>
                <a:cxnSpLocks/>
              </p:cNvCxnSpPr>
              <p:nvPr/>
            </p:nvCxnSpPr>
            <p:spPr bwMode="auto">
              <a:xfrm>
                <a:off x="8680359" y="3044943"/>
                <a:ext cx="2727790" cy="0"/>
              </a:xfrm>
              <a:prstGeom prst="straightConnector1">
                <a:avLst/>
              </a:prstGeom>
              <a:noFill/>
              <a:ln w="12700" cap="rnd">
                <a:solidFill>
                  <a:schemeClr val="accent1"/>
                </a:solidFill>
                <a:round/>
                <a:headEnd type="diamond" w="med" len="med"/>
                <a:tailEnd type="diamond"/>
              </a:ln>
            </p:spPr>
          </p:cxnSp>
        </p:grpSp>
        <p:grpSp>
          <p:nvGrpSpPr>
            <p:cNvPr id="68" name="Group 67">
              <a:extLst>
                <a:ext uri="{FF2B5EF4-FFF2-40B4-BE49-F238E27FC236}">
                  <a16:creationId xmlns:a16="http://schemas.microsoft.com/office/drawing/2014/main" id="{835FA944-D24A-73C2-EC2C-57C767505632}"/>
                </a:ext>
              </a:extLst>
            </p:cNvPr>
            <p:cNvGrpSpPr/>
            <p:nvPr/>
          </p:nvGrpSpPr>
          <p:grpSpPr>
            <a:xfrm>
              <a:off x="442912" y="1840512"/>
              <a:ext cx="7361413" cy="288000"/>
              <a:chOff x="442912" y="1840512"/>
              <a:chExt cx="7361413" cy="288000"/>
            </a:xfrm>
          </p:grpSpPr>
          <p:sp>
            <p:nvSpPr>
              <p:cNvPr id="19" name="Textfeld 30">
                <a:extLst>
                  <a:ext uri="{FF2B5EF4-FFF2-40B4-BE49-F238E27FC236}">
                    <a16:creationId xmlns:a16="http://schemas.microsoft.com/office/drawing/2014/main" id="{94F0BDD5-E7DB-F9C2-43BF-308D3BBCCA14}"/>
                  </a:ext>
                </a:extLst>
              </p:cNvPr>
              <p:cNvSpPr txBox="1"/>
              <p:nvPr/>
            </p:nvSpPr>
            <p:spPr bwMode="ltGray">
              <a:xfrm>
                <a:off x="442912" y="1840512"/>
                <a:ext cx="1440000" cy="288000"/>
              </a:xfrm>
              <a:prstGeom prst="rect">
                <a:avLst/>
              </a:prstGeom>
              <a:noFill/>
              <a:ln w="6350">
                <a:noFill/>
                <a:miter lim="800000"/>
                <a:headEnd/>
                <a:tailEnd/>
              </a:ln>
            </p:spPr>
            <p:txBody>
              <a:bodyPr wrap="none" lIns="0" tIns="0" rIns="0" bIns="0" rtlCol="0" anchor="ctr" anchorCtr="0">
                <a:noAutofit/>
              </a:bodyPr>
              <a:lstStyle/>
              <a:p>
                <a:pPr eaLnBrk="0" hangingPunct="0"/>
                <a:r>
                  <a:rPr lang="en-GB" sz="800" dirty="0">
                    <a:solidFill>
                      <a:srgbClr val="1E2A78"/>
                    </a:solidFill>
                    <a:latin typeface="+mn-lt"/>
                  </a:rPr>
                  <a:t>Topic 1</a:t>
                </a:r>
              </a:p>
            </p:txBody>
          </p:sp>
          <p:cxnSp>
            <p:nvCxnSpPr>
              <p:cNvPr id="26" name="Gerade Verbindung mit Pfeil 44">
                <a:extLst>
                  <a:ext uri="{FF2B5EF4-FFF2-40B4-BE49-F238E27FC236}">
                    <a16:creationId xmlns:a16="http://schemas.microsoft.com/office/drawing/2014/main" id="{2F444A17-DF16-186E-E4D5-FAEA9B0ECD3C}"/>
                  </a:ext>
                </a:extLst>
              </p:cNvPr>
              <p:cNvCxnSpPr>
                <a:cxnSpLocks/>
              </p:cNvCxnSpPr>
              <p:nvPr/>
            </p:nvCxnSpPr>
            <p:spPr bwMode="auto">
              <a:xfrm>
                <a:off x="2094197" y="1984512"/>
                <a:ext cx="1230065" cy="0"/>
              </a:xfrm>
              <a:prstGeom prst="straightConnector1">
                <a:avLst/>
              </a:prstGeom>
              <a:noFill/>
              <a:ln w="12700" cap="rnd">
                <a:solidFill>
                  <a:schemeClr val="accent1"/>
                </a:solidFill>
                <a:round/>
                <a:headEnd w="lg" len="med"/>
                <a:tailEnd type="diamond"/>
              </a:ln>
            </p:spPr>
          </p:cxnSp>
          <p:cxnSp>
            <p:nvCxnSpPr>
              <p:cNvPr id="46" name="Gerade Verbindung mit Pfeil 14">
                <a:extLst>
                  <a:ext uri="{FF2B5EF4-FFF2-40B4-BE49-F238E27FC236}">
                    <a16:creationId xmlns:a16="http://schemas.microsoft.com/office/drawing/2014/main" id="{73CEB66A-842D-1A6B-0C6B-42ED6C4242D4}"/>
                  </a:ext>
                </a:extLst>
              </p:cNvPr>
              <p:cNvCxnSpPr>
                <a:cxnSpLocks/>
              </p:cNvCxnSpPr>
              <p:nvPr/>
            </p:nvCxnSpPr>
            <p:spPr bwMode="auto">
              <a:xfrm>
                <a:off x="6331444" y="1984512"/>
                <a:ext cx="1472881" cy="0"/>
              </a:xfrm>
              <a:prstGeom prst="straightConnector1">
                <a:avLst/>
              </a:prstGeom>
              <a:noFill/>
              <a:ln w="12700" cap="rnd">
                <a:solidFill>
                  <a:schemeClr val="accent1"/>
                </a:solidFill>
                <a:round/>
                <a:headEnd type="diamond" w="med" len="med"/>
                <a:tailEnd type="diamond"/>
              </a:ln>
            </p:spPr>
          </p:cxnSp>
        </p:grpSp>
        <p:grpSp>
          <p:nvGrpSpPr>
            <p:cNvPr id="76" name="Group 75">
              <a:extLst>
                <a:ext uri="{FF2B5EF4-FFF2-40B4-BE49-F238E27FC236}">
                  <a16:creationId xmlns:a16="http://schemas.microsoft.com/office/drawing/2014/main" id="{AD83DA30-951A-32C4-C8BF-014C2050671B}"/>
                </a:ext>
              </a:extLst>
            </p:cNvPr>
            <p:cNvGrpSpPr/>
            <p:nvPr/>
          </p:nvGrpSpPr>
          <p:grpSpPr>
            <a:xfrm>
              <a:off x="442912" y="5071052"/>
              <a:ext cx="8082153" cy="288000"/>
              <a:chOff x="442913" y="5082458"/>
              <a:chExt cx="8082153" cy="288000"/>
            </a:xfrm>
          </p:grpSpPr>
          <p:sp>
            <p:nvSpPr>
              <p:cNvPr id="41" name="Textfeld 71">
                <a:extLst>
                  <a:ext uri="{FF2B5EF4-FFF2-40B4-BE49-F238E27FC236}">
                    <a16:creationId xmlns:a16="http://schemas.microsoft.com/office/drawing/2014/main" id="{43E5BBE1-DBF8-4482-0E9D-E087BA25B41C}"/>
                  </a:ext>
                </a:extLst>
              </p:cNvPr>
              <p:cNvSpPr txBox="1"/>
              <p:nvPr/>
            </p:nvSpPr>
            <p:spPr bwMode="ltGray">
              <a:xfrm>
                <a:off x="442913" y="5082458"/>
                <a:ext cx="1440000" cy="288000"/>
              </a:xfrm>
              <a:prstGeom prst="rect">
                <a:avLst/>
              </a:prstGeom>
              <a:noFill/>
              <a:ln w="6350">
                <a:noFill/>
                <a:miter lim="800000"/>
                <a:headEnd/>
                <a:tailEnd/>
              </a:ln>
            </p:spPr>
            <p:txBody>
              <a:bodyPr wrap="none" lIns="0" tIns="0" rIns="0" bIns="0" rtlCol="0" anchor="ctr" anchorCtr="0">
                <a:noAutofit/>
              </a:bodyPr>
              <a:lstStyle/>
              <a:p>
                <a:pPr eaLnBrk="0" hangingPunct="0"/>
                <a:r>
                  <a:rPr lang="en-GB" sz="800" dirty="0">
                    <a:solidFill>
                      <a:srgbClr val="1E2A78"/>
                    </a:solidFill>
                  </a:rPr>
                  <a:t>Topic 11</a:t>
                </a:r>
                <a:endParaRPr lang="en-GB" sz="800" dirty="0">
                  <a:solidFill>
                    <a:srgbClr val="1E2A78"/>
                  </a:solidFill>
                  <a:latin typeface="+mn-lt"/>
                </a:endParaRPr>
              </a:p>
            </p:txBody>
          </p:sp>
          <p:cxnSp>
            <p:nvCxnSpPr>
              <p:cNvPr id="47" name="Gerade Verbindung mit Pfeil 18">
                <a:extLst>
                  <a:ext uri="{FF2B5EF4-FFF2-40B4-BE49-F238E27FC236}">
                    <a16:creationId xmlns:a16="http://schemas.microsoft.com/office/drawing/2014/main" id="{2F5FA7E0-3878-6808-2945-73D870C4E765}"/>
                  </a:ext>
                </a:extLst>
              </p:cNvPr>
              <p:cNvCxnSpPr>
                <a:cxnSpLocks/>
              </p:cNvCxnSpPr>
              <p:nvPr/>
            </p:nvCxnSpPr>
            <p:spPr bwMode="auto">
              <a:xfrm>
                <a:off x="6465520" y="5226458"/>
                <a:ext cx="2059546" cy="0"/>
              </a:xfrm>
              <a:prstGeom prst="straightConnector1">
                <a:avLst/>
              </a:prstGeom>
              <a:noFill/>
              <a:ln w="12700" cap="rnd">
                <a:solidFill>
                  <a:schemeClr val="accent1"/>
                </a:solidFill>
                <a:round/>
                <a:headEnd type="diamond" w="med" len="med"/>
                <a:tailEnd type="diamond"/>
              </a:ln>
            </p:spPr>
          </p:cxnSp>
        </p:grpSp>
        <p:grpSp>
          <p:nvGrpSpPr>
            <p:cNvPr id="77" name="Group 76">
              <a:extLst>
                <a:ext uri="{FF2B5EF4-FFF2-40B4-BE49-F238E27FC236}">
                  <a16:creationId xmlns:a16="http://schemas.microsoft.com/office/drawing/2014/main" id="{00992F7D-B637-8A09-FCC0-8671C9779446}"/>
                </a:ext>
              </a:extLst>
            </p:cNvPr>
            <p:cNvGrpSpPr/>
            <p:nvPr/>
          </p:nvGrpSpPr>
          <p:grpSpPr>
            <a:xfrm>
              <a:off x="442912" y="5394102"/>
              <a:ext cx="9004110" cy="288000"/>
              <a:chOff x="442913" y="5394102"/>
              <a:chExt cx="9004110" cy="288000"/>
            </a:xfrm>
          </p:grpSpPr>
          <p:sp>
            <p:nvSpPr>
              <p:cNvPr id="48" name="Textfeld 20">
                <a:extLst>
                  <a:ext uri="{FF2B5EF4-FFF2-40B4-BE49-F238E27FC236}">
                    <a16:creationId xmlns:a16="http://schemas.microsoft.com/office/drawing/2014/main" id="{8330F252-DEEC-A2D3-79CE-B0EED2E2C9FC}"/>
                  </a:ext>
                </a:extLst>
              </p:cNvPr>
              <p:cNvSpPr txBox="1"/>
              <p:nvPr/>
            </p:nvSpPr>
            <p:spPr bwMode="ltGray">
              <a:xfrm>
                <a:off x="442913" y="5394102"/>
                <a:ext cx="1440000" cy="288000"/>
              </a:xfrm>
              <a:prstGeom prst="rect">
                <a:avLst/>
              </a:prstGeom>
              <a:noFill/>
              <a:ln w="6350">
                <a:noFill/>
                <a:miter lim="800000"/>
                <a:headEnd/>
                <a:tailEnd/>
              </a:ln>
            </p:spPr>
            <p:txBody>
              <a:bodyPr wrap="none" lIns="0" tIns="0" rIns="0" bIns="0" rtlCol="0" anchor="ctr" anchorCtr="0">
                <a:noAutofit/>
              </a:bodyPr>
              <a:lstStyle/>
              <a:p>
                <a:pPr eaLnBrk="0" hangingPunct="0"/>
                <a:r>
                  <a:rPr lang="en-GB" sz="800" dirty="0">
                    <a:solidFill>
                      <a:srgbClr val="1E2A78"/>
                    </a:solidFill>
                  </a:rPr>
                  <a:t>Topic 12</a:t>
                </a:r>
                <a:endParaRPr lang="en-GB" sz="800" dirty="0">
                  <a:solidFill>
                    <a:schemeClr val="accent1"/>
                  </a:solidFill>
                  <a:latin typeface="+mn-lt"/>
                </a:endParaRPr>
              </a:p>
            </p:txBody>
          </p:sp>
          <p:cxnSp>
            <p:nvCxnSpPr>
              <p:cNvPr id="49" name="Gerade Verbindung mit Pfeil 22">
                <a:extLst>
                  <a:ext uri="{FF2B5EF4-FFF2-40B4-BE49-F238E27FC236}">
                    <a16:creationId xmlns:a16="http://schemas.microsoft.com/office/drawing/2014/main" id="{5EAC8CDB-B867-F735-D652-FC2562A4F401}"/>
                  </a:ext>
                </a:extLst>
              </p:cNvPr>
              <p:cNvCxnSpPr>
                <a:cxnSpLocks/>
              </p:cNvCxnSpPr>
              <p:nvPr/>
            </p:nvCxnSpPr>
            <p:spPr bwMode="auto">
              <a:xfrm>
                <a:off x="5322430" y="5538102"/>
                <a:ext cx="4124593" cy="0"/>
              </a:xfrm>
              <a:prstGeom prst="straightConnector1">
                <a:avLst/>
              </a:prstGeom>
              <a:noFill/>
              <a:ln w="12700" cap="rnd">
                <a:solidFill>
                  <a:srgbClr val="1E2A78"/>
                </a:solidFill>
                <a:round/>
                <a:headEnd type="diamond" w="med" len="med"/>
                <a:tailEnd type="diamond"/>
              </a:ln>
            </p:spPr>
          </p:cxnSp>
        </p:grpSp>
        <p:grpSp>
          <p:nvGrpSpPr>
            <p:cNvPr id="70" name="Group 69">
              <a:extLst>
                <a:ext uri="{FF2B5EF4-FFF2-40B4-BE49-F238E27FC236}">
                  <a16:creationId xmlns:a16="http://schemas.microsoft.com/office/drawing/2014/main" id="{90AF050B-3B7E-C42D-3DD4-709E6C0CDCF4}"/>
                </a:ext>
              </a:extLst>
            </p:cNvPr>
            <p:cNvGrpSpPr/>
            <p:nvPr/>
          </p:nvGrpSpPr>
          <p:grpSpPr>
            <a:xfrm>
              <a:off x="442912" y="3132728"/>
              <a:ext cx="7449105" cy="288000"/>
              <a:chOff x="442913" y="3212588"/>
              <a:chExt cx="7449105" cy="288000"/>
            </a:xfrm>
          </p:grpSpPr>
          <p:sp>
            <p:nvSpPr>
              <p:cNvPr id="42" name="Textfeld 72">
                <a:extLst>
                  <a:ext uri="{FF2B5EF4-FFF2-40B4-BE49-F238E27FC236}">
                    <a16:creationId xmlns:a16="http://schemas.microsoft.com/office/drawing/2014/main" id="{A6B85A40-242B-A8C8-62FB-18492695C5BF}"/>
                  </a:ext>
                </a:extLst>
              </p:cNvPr>
              <p:cNvSpPr txBox="1"/>
              <p:nvPr/>
            </p:nvSpPr>
            <p:spPr bwMode="ltGray">
              <a:xfrm>
                <a:off x="442913" y="3212588"/>
                <a:ext cx="1440000" cy="288000"/>
              </a:xfrm>
              <a:prstGeom prst="rect">
                <a:avLst/>
              </a:prstGeom>
              <a:noFill/>
              <a:ln w="6350">
                <a:noFill/>
                <a:miter lim="800000"/>
                <a:headEnd/>
                <a:tailEnd/>
              </a:ln>
            </p:spPr>
            <p:txBody>
              <a:bodyPr wrap="none" lIns="0" tIns="0" rIns="0" bIns="0" rtlCol="0" anchor="ctr" anchorCtr="0">
                <a:noAutofit/>
              </a:bodyPr>
              <a:lstStyle/>
              <a:p>
                <a:pPr eaLnBrk="0" hangingPunct="0"/>
                <a:r>
                  <a:rPr lang="en-GB" sz="800" dirty="0">
                    <a:solidFill>
                      <a:srgbClr val="1E2A78"/>
                    </a:solidFill>
                  </a:rPr>
                  <a:t>Topic 5</a:t>
                </a:r>
                <a:endParaRPr lang="en-GB" sz="800" dirty="0">
                  <a:solidFill>
                    <a:srgbClr val="1E2A78"/>
                  </a:solidFill>
                  <a:latin typeface="+mn-lt"/>
                </a:endParaRPr>
              </a:p>
            </p:txBody>
          </p:sp>
          <p:cxnSp>
            <p:nvCxnSpPr>
              <p:cNvPr id="43" name="Gerade Verbindung mit Pfeil 73">
                <a:extLst>
                  <a:ext uri="{FF2B5EF4-FFF2-40B4-BE49-F238E27FC236}">
                    <a16:creationId xmlns:a16="http://schemas.microsoft.com/office/drawing/2014/main" id="{A7BD196A-96D3-C09A-DAAC-9B977EFBC94E}"/>
                  </a:ext>
                </a:extLst>
              </p:cNvPr>
              <p:cNvCxnSpPr>
                <a:cxnSpLocks/>
              </p:cNvCxnSpPr>
              <p:nvPr/>
            </p:nvCxnSpPr>
            <p:spPr bwMode="auto">
              <a:xfrm>
                <a:off x="4093382" y="3356588"/>
                <a:ext cx="1832634" cy="0"/>
              </a:xfrm>
              <a:prstGeom prst="straightConnector1">
                <a:avLst/>
              </a:prstGeom>
              <a:noFill/>
              <a:ln w="12700" cap="rnd">
                <a:solidFill>
                  <a:schemeClr val="accent1"/>
                </a:solidFill>
                <a:round/>
                <a:headEnd type="diamond" w="med" len="med"/>
                <a:tailEnd type="diamond"/>
              </a:ln>
            </p:spPr>
          </p:cxnSp>
          <p:cxnSp>
            <p:nvCxnSpPr>
              <p:cNvPr id="50" name="Gerade Verbindung mit Pfeil 9">
                <a:extLst>
                  <a:ext uri="{FF2B5EF4-FFF2-40B4-BE49-F238E27FC236}">
                    <a16:creationId xmlns:a16="http://schemas.microsoft.com/office/drawing/2014/main" id="{1E5C9314-33B2-5E5B-8AA5-F7D5B5E23883}"/>
                  </a:ext>
                </a:extLst>
              </p:cNvPr>
              <p:cNvCxnSpPr>
                <a:cxnSpLocks/>
              </p:cNvCxnSpPr>
              <p:nvPr/>
            </p:nvCxnSpPr>
            <p:spPr bwMode="auto">
              <a:xfrm>
                <a:off x="6059384" y="3356588"/>
                <a:ext cx="1832634" cy="0"/>
              </a:xfrm>
              <a:prstGeom prst="straightConnector1">
                <a:avLst/>
              </a:prstGeom>
              <a:noFill/>
              <a:ln w="12700" cap="rnd">
                <a:solidFill>
                  <a:schemeClr val="accent1"/>
                </a:solidFill>
                <a:prstDash val="sysDash"/>
                <a:round/>
                <a:headEnd type="diamond" w="med" len="med"/>
                <a:tailEnd type="diamond"/>
              </a:ln>
            </p:spPr>
          </p:cxnSp>
          <p:sp>
            <p:nvSpPr>
              <p:cNvPr id="51" name="Textfeld 13">
                <a:extLst>
                  <a:ext uri="{FF2B5EF4-FFF2-40B4-BE49-F238E27FC236}">
                    <a16:creationId xmlns:a16="http://schemas.microsoft.com/office/drawing/2014/main" id="{D97B3748-A1E5-6DA3-77DD-CA7BF3D69332}"/>
                  </a:ext>
                </a:extLst>
              </p:cNvPr>
              <p:cNvSpPr txBox="1"/>
              <p:nvPr/>
            </p:nvSpPr>
            <p:spPr bwMode="ltGray">
              <a:xfrm>
                <a:off x="6419974" y="3215496"/>
                <a:ext cx="1088438" cy="123111"/>
              </a:xfrm>
              <a:prstGeom prst="rect">
                <a:avLst/>
              </a:prstGeom>
              <a:noFill/>
              <a:ln w="6350">
                <a:noFill/>
                <a:miter lim="800000"/>
                <a:headEnd/>
                <a:tailEnd/>
              </a:ln>
            </p:spPr>
            <p:txBody>
              <a:bodyPr wrap="none" lIns="0" tIns="0" rIns="0" bIns="0" rtlCol="0" anchor="ctr" anchorCtr="0">
                <a:spAutoFit/>
              </a:bodyPr>
              <a:lstStyle/>
              <a:p>
                <a:pPr algn="ctr" eaLnBrk="0" hangingPunct="0"/>
                <a:r>
                  <a:rPr lang="en-GB" sz="800" dirty="0">
                    <a:solidFill>
                      <a:schemeClr val="tx2"/>
                    </a:solidFill>
                    <a:latin typeface="+mn-lt"/>
                  </a:rPr>
                  <a:t>Description of progress</a:t>
                </a:r>
              </a:p>
            </p:txBody>
          </p:sp>
        </p:grpSp>
        <p:grpSp>
          <p:nvGrpSpPr>
            <p:cNvPr id="75" name="Group 74">
              <a:extLst>
                <a:ext uri="{FF2B5EF4-FFF2-40B4-BE49-F238E27FC236}">
                  <a16:creationId xmlns:a16="http://schemas.microsoft.com/office/drawing/2014/main" id="{2FCDF373-2105-05F1-201B-EA32A47F43AC}"/>
                </a:ext>
              </a:extLst>
            </p:cNvPr>
            <p:cNvGrpSpPr/>
            <p:nvPr/>
          </p:nvGrpSpPr>
          <p:grpSpPr>
            <a:xfrm>
              <a:off x="442912" y="4747998"/>
              <a:ext cx="8360939" cy="288000"/>
              <a:chOff x="442913" y="4770813"/>
              <a:chExt cx="8360939" cy="288000"/>
            </a:xfrm>
          </p:grpSpPr>
          <p:cxnSp>
            <p:nvCxnSpPr>
              <p:cNvPr id="52" name="Gerade Verbindung mit Pfeil 28">
                <a:extLst>
                  <a:ext uri="{FF2B5EF4-FFF2-40B4-BE49-F238E27FC236}">
                    <a16:creationId xmlns:a16="http://schemas.microsoft.com/office/drawing/2014/main" id="{5D17D42C-9CF8-B5A8-37F2-FBA3ADDAA369}"/>
                  </a:ext>
                </a:extLst>
              </p:cNvPr>
              <p:cNvCxnSpPr>
                <a:cxnSpLocks/>
              </p:cNvCxnSpPr>
              <p:nvPr/>
            </p:nvCxnSpPr>
            <p:spPr bwMode="auto">
              <a:xfrm>
                <a:off x="5320106" y="4914813"/>
                <a:ext cx="3483746" cy="0"/>
              </a:xfrm>
              <a:prstGeom prst="straightConnector1">
                <a:avLst/>
              </a:prstGeom>
              <a:noFill/>
              <a:ln w="12700" cap="rnd">
                <a:solidFill>
                  <a:srgbClr val="1E2A78"/>
                </a:solidFill>
                <a:round/>
                <a:headEnd type="diamond" w="med" len="med"/>
                <a:tailEnd type="diamond"/>
              </a:ln>
            </p:spPr>
          </p:cxnSp>
          <p:sp>
            <p:nvSpPr>
              <p:cNvPr id="53" name="Textfeld 29">
                <a:extLst>
                  <a:ext uri="{FF2B5EF4-FFF2-40B4-BE49-F238E27FC236}">
                    <a16:creationId xmlns:a16="http://schemas.microsoft.com/office/drawing/2014/main" id="{1085BCC9-7CFF-AB85-AB66-5CD74EFA387C}"/>
                  </a:ext>
                </a:extLst>
              </p:cNvPr>
              <p:cNvSpPr txBox="1"/>
              <p:nvPr/>
            </p:nvSpPr>
            <p:spPr bwMode="ltGray">
              <a:xfrm>
                <a:off x="442913" y="4770813"/>
                <a:ext cx="1440000" cy="288000"/>
              </a:xfrm>
              <a:prstGeom prst="rect">
                <a:avLst/>
              </a:prstGeom>
              <a:noFill/>
              <a:ln w="6350">
                <a:noFill/>
                <a:miter lim="800000"/>
                <a:headEnd/>
                <a:tailEnd/>
              </a:ln>
            </p:spPr>
            <p:txBody>
              <a:bodyPr wrap="none" lIns="0" tIns="0" rIns="0" bIns="0" rtlCol="0" anchor="ctr" anchorCtr="0">
                <a:noAutofit/>
              </a:bodyPr>
              <a:lstStyle/>
              <a:p>
                <a:pPr eaLnBrk="0" hangingPunct="0"/>
                <a:r>
                  <a:rPr lang="en-GB" sz="800" dirty="0">
                    <a:solidFill>
                      <a:srgbClr val="1E2A78"/>
                    </a:solidFill>
                  </a:rPr>
                  <a:t>Topic 10</a:t>
                </a:r>
                <a:endParaRPr lang="en-GB" sz="800" dirty="0">
                  <a:solidFill>
                    <a:schemeClr val="accent1"/>
                  </a:solidFill>
                  <a:latin typeface="+mn-lt"/>
                </a:endParaRPr>
              </a:p>
            </p:txBody>
          </p:sp>
        </p:grpSp>
      </p:grpSp>
      <p:sp>
        <p:nvSpPr>
          <p:cNvPr id="78" name="TextBox 77">
            <a:extLst>
              <a:ext uri="{FF2B5EF4-FFF2-40B4-BE49-F238E27FC236}">
                <a16:creationId xmlns:a16="http://schemas.microsoft.com/office/drawing/2014/main" id="{2E0B8928-7F7C-C58E-6CE8-49306A75FD3A}"/>
              </a:ext>
              <a:ext uri="{C183D7F6-B498-43B3-948B-1728B52AA6E4}">
                <adec:decorative xmlns:adec="http://schemas.microsoft.com/office/drawing/2017/decorative" val="1"/>
              </a:ext>
            </a:extLst>
          </p:cNvPr>
          <p:cNvSpPr txBox="1"/>
          <p:nvPr/>
        </p:nvSpPr>
        <p:spPr bwMode="ltGray">
          <a:xfrm>
            <a:off x="6096000" y="438131"/>
            <a:ext cx="2661600" cy="517398"/>
          </a:xfrm>
          <a:prstGeom prst="rect">
            <a:avLst/>
          </a:prstGeom>
          <a:solidFill>
            <a:srgbClr val="D000D0"/>
          </a:solidFill>
          <a:ln w="6350">
            <a:noFill/>
            <a:miter lim="800000"/>
            <a:headEnd/>
            <a:tailEnd/>
          </a:ln>
        </p:spPr>
        <p:txBody>
          <a:bodyPr wrap="square" lIns="100913" tIns="50457" rIns="100913" bIns="50457" rtlCol="0" anchor="t" anchorCtr="0">
            <a:spAutoFit/>
          </a:bodyPr>
          <a:lstStyle/>
          <a:p>
            <a:pPr eaLnBrk="0" hangingPunct="0"/>
            <a:r>
              <a:rPr lang="en-GB" sz="900" b="1" dirty="0">
                <a:solidFill>
                  <a:schemeClr val="bg1"/>
                </a:solidFill>
                <a:latin typeface="+mn-lt"/>
              </a:rPr>
              <a:t>Note </a:t>
            </a:r>
            <a:br>
              <a:rPr lang="en-GB" sz="900" b="1" dirty="0">
                <a:solidFill>
                  <a:schemeClr val="bg1"/>
                </a:solidFill>
                <a:latin typeface="+mn-lt"/>
              </a:rPr>
            </a:br>
            <a:r>
              <a:rPr lang="en-GB" sz="900" dirty="0">
                <a:solidFill>
                  <a:schemeClr val="bg1"/>
                </a:solidFill>
                <a:latin typeface="+mn-lt"/>
              </a:rPr>
              <a:t>Use the “Arrange” and “Align” tools in PowerPoint to distribute topics evenly.</a:t>
            </a:r>
          </a:p>
        </p:txBody>
      </p:sp>
      <p:sp>
        <p:nvSpPr>
          <p:cNvPr id="45" name="Fußzeilenplatzhalter 44">
            <a:extLst>
              <a:ext uri="{FF2B5EF4-FFF2-40B4-BE49-F238E27FC236}">
                <a16:creationId xmlns:a16="http://schemas.microsoft.com/office/drawing/2014/main" id="{E3E0D4AD-C9F3-21DF-8F6D-8E430E5B5E4F}"/>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3" name="Slide Number Placeholder 2">
            <a:extLst>
              <a:ext uri="{FF2B5EF4-FFF2-40B4-BE49-F238E27FC236}">
                <a16:creationId xmlns:a16="http://schemas.microsoft.com/office/drawing/2014/main" id="{0E739FFA-AA9A-8278-E1D7-A4F282AF664B}"/>
              </a:ext>
              <a:ext uri="{C183D7F6-B498-43B3-948B-1728B52AA6E4}">
                <adec:decorative xmlns:adec="http://schemas.microsoft.com/office/drawing/2017/decorative" val="1"/>
              </a:ext>
            </a:extLst>
          </p:cNvPr>
          <p:cNvSpPr>
            <a:spLocks noGrp="1"/>
          </p:cNvSpPr>
          <p:nvPr>
            <p:ph type="sldNum" sz="quarter" idx="10"/>
          </p:nvPr>
        </p:nvSpPr>
        <p:spPr>
          <a:xfrm>
            <a:off x="11281088" y="6416675"/>
            <a:ext cx="468000" cy="144000"/>
          </a:xfrm>
        </p:spPr>
        <p:txBody>
          <a:bodyPr/>
          <a:lstStyle/>
          <a:p>
            <a:fld id="{D71DA9FD-6EF8-4CC5-AF9B-B6159B5B937C}" type="slidenum">
              <a:rPr lang="en-GB" noProof="1" smtClean="0"/>
              <a:pPr/>
              <a:t>52</a:t>
            </a:fld>
            <a:endParaRPr lang="en-GB" noProof="1"/>
          </a:p>
        </p:txBody>
      </p:sp>
    </p:spTree>
    <p:extLst>
      <p:ext uri="{BB962C8B-B14F-4D97-AF65-F5344CB8AC3E}">
        <p14:creationId xmlns:p14="http://schemas.microsoft.com/office/powerpoint/2010/main" val="644524266"/>
      </p:ext>
    </p:extLst>
  </p:cSld>
  <p:clrMapOvr>
    <a:masterClrMapping/>
  </p:clrMapOvr>
  <p:transition>
    <p:wipe dir="r"/>
  </p:transition>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3" name="Title 32">
            <a:extLst>
              <a:ext uri="{FF2B5EF4-FFF2-40B4-BE49-F238E27FC236}">
                <a16:creationId xmlns:a16="http://schemas.microsoft.com/office/drawing/2014/main" id="{9B420CAF-E6D9-9F92-9D6A-F83E5852AF49}"/>
              </a:ext>
            </a:extLst>
          </p:cNvPr>
          <p:cNvSpPr>
            <a:spLocks noGrp="1"/>
          </p:cNvSpPr>
          <p:nvPr>
            <p:ph type="title"/>
          </p:nvPr>
        </p:nvSpPr>
        <p:spPr/>
        <p:txBody>
          <a:bodyPr/>
          <a:lstStyle/>
          <a:p>
            <a:r>
              <a:rPr lang="en-GB"/>
              <a:t>Best Practice Sample</a:t>
            </a:r>
            <a:br>
              <a:rPr lang="en-GB"/>
            </a:br>
            <a:r>
              <a:rPr lang="en-GB" b="0"/>
              <a:t>Progress Timeline with defined topics</a:t>
            </a:r>
            <a:endParaRPr lang="en-GB" dirty="0"/>
          </a:p>
        </p:txBody>
      </p:sp>
      <p:sp>
        <p:nvSpPr>
          <p:cNvPr id="45" name="TextBox 44">
            <a:extLst>
              <a:ext uri="{FF2B5EF4-FFF2-40B4-BE49-F238E27FC236}">
                <a16:creationId xmlns:a16="http://schemas.microsoft.com/office/drawing/2014/main" id="{1100B0E5-C4F0-604D-DEC6-3125519CE0EA}"/>
              </a:ext>
              <a:ext uri="{C183D7F6-B498-43B3-948B-1728B52AA6E4}">
                <adec:decorative xmlns:adec="http://schemas.microsoft.com/office/drawing/2017/decorative" val="1"/>
              </a:ext>
            </a:extLst>
          </p:cNvPr>
          <p:cNvSpPr txBox="1"/>
          <p:nvPr/>
        </p:nvSpPr>
        <p:spPr bwMode="ltGray">
          <a:xfrm>
            <a:off x="6096000" y="441325"/>
            <a:ext cx="3352800" cy="655897"/>
          </a:xfrm>
          <a:prstGeom prst="rect">
            <a:avLst/>
          </a:prstGeom>
          <a:solidFill>
            <a:srgbClr val="D000D0"/>
          </a:solidFill>
          <a:ln w="6350">
            <a:noFill/>
            <a:miter lim="800000"/>
            <a:headEnd/>
            <a:tailEnd/>
          </a:ln>
        </p:spPr>
        <p:txBody>
          <a:bodyPr wrap="square" lIns="100913" tIns="50457" rIns="100913" bIns="50457" rtlCol="0" anchor="t" anchorCtr="0">
            <a:spAutoFit/>
          </a:bodyPr>
          <a:lstStyle/>
          <a:p>
            <a:pPr eaLnBrk="0" hangingPunct="0"/>
            <a:r>
              <a:rPr lang="en-GB" sz="900" b="1" dirty="0">
                <a:solidFill>
                  <a:schemeClr val="bg1"/>
                </a:solidFill>
                <a:latin typeface="+mn-lt"/>
              </a:rPr>
              <a:t>Note </a:t>
            </a:r>
            <a:br>
              <a:rPr lang="en-GB" sz="900" b="1" dirty="0">
                <a:solidFill>
                  <a:schemeClr val="bg1"/>
                </a:solidFill>
                <a:latin typeface="+mn-lt"/>
              </a:rPr>
            </a:br>
            <a:r>
              <a:rPr lang="en-GB" sz="900" dirty="0">
                <a:solidFill>
                  <a:schemeClr val="bg1"/>
                </a:solidFill>
                <a:latin typeface="+mn-lt"/>
              </a:rPr>
              <a:t>Placeholders, tables, and worksheets cannot be grouped in PowerPoint. Keep that in mind when adding icons or other elements to these objects and you need to re-arrange them. </a:t>
            </a:r>
          </a:p>
        </p:txBody>
      </p:sp>
      <p:sp>
        <p:nvSpPr>
          <p:cNvPr id="5" name="Content Placeholder 4">
            <a:extLst>
              <a:ext uri="{FF2B5EF4-FFF2-40B4-BE49-F238E27FC236}">
                <a16:creationId xmlns:a16="http://schemas.microsoft.com/office/drawing/2014/main" id="{0AD9818F-8FC3-0366-F002-29E2F9887166}"/>
              </a:ext>
            </a:extLst>
          </p:cNvPr>
          <p:cNvSpPr>
            <a:spLocks noGrp="1"/>
          </p:cNvSpPr>
          <p:nvPr>
            <p:ph sz="quarter" idx="10"/>
          </p:nvPr>
        </p:nvSpPr>
        <p:spPr>
          <a:xfrm>
            <a:off x="442913" y="1379774"/>
            <a:ext cx="2700000" cy="2304000"/>
          </a:xfrm>
        </p:spPr>
        <p:txBody>
          <a:bodyPr/>
          <a:lstStyle/>
          <a:p>
            <a:pPr lvl="1"/>
            <a:r>
              <a:rPr lang="en-GB" b="1" dirty="0"/>
              <a:t>Topic headline 1</a:t>
            </a:r>
            <a:r>
              <a:rPr lang="en-GB" dirty="0"/>
              <a:t> (duration)</a:t>
            </a:r>
          </a:p>
          <a:p>
            <a:endParaRPr lang="en-GB" dirty="0"/>
          </a:p>
          <a:p>
            <a:pPr lvl="2"/>
            <a:r>
              <a:rPr lang="en-GB" dirty="0"/>
              <a:t>Topic 1</a:t>
            </a:r>
          </a:p>
          <a:p>
            <a:pPr lvl="2"/>
            <a:r>
              <a:rPr lang="en-GB" dirty="0"/>
              <a:t>Topic 2</a:t>
            </a:r>
          </a:p>
          <a:p>
            <a:pPr lvl="2"/>
            <a:r>
              <a:rPr lang="en-GB" dirty="0"/>
              <a:t>Topic 3</a:t>
            </a:r>
          </a:p>
          <a:p>
            <a:pPr lvl="2"/>
            <a:r>
              <a:rPr lang="en-GB" dirty="0"/>
              <a:t>Topic 4</a:t>
            </a:r>
          </a:p>
        </p:txBody>
      </p:sp>
      <p:cxnSp>
        <p:nvCxnSpPr>
          <p:cNvPr id="23" name="Gerade Verbindung mit Pfeil 19">
            <a:extLst>
              <a:ext uri="{FF2B5EF4-FFF2-40B4-BE49-F238E27FC236}">
                <a16:creationId xmlns:a16="http://schemas.microsoft.com/office/drawing/2014/main" id="{2E611005-F11E-C13B-4D30-2BCFED955086}"/>
              </a:ext>
              <a:ext uri="{C183D7F6-B498-43B3-948B-1728B52AA6E4}">
                <adec:decorative xmlns:adec="http://schemas.microsoft.com/office/drawing/2017/decorative" val="1"/>
              </a:ext>
            </a:extLst>
          </p:cNvPr>
          <p:cNvCxnSpPr>
            <a:cxnSpLocks/>
          </p:cNvCxnSpPr>
          <p:nvPr/>
        </p:nvCxnSpPr>
        <p:spPr bwMode="auto">
          <a:xfrm>
            <a:off x="442798" y="1678220"/>
            <a:ext cx="2700000" cy="0"/>
          </a:xfrm>
          <a:prstGeom prst="straightConnector1">
            <a:avLst/>
          </a:prstGeom>
          <a:noFill/>
          <a:ln w="12700">
            <a:solidFill>
              <a:srgbClr val="0069B1"/>
            </a:solidFill>
            <a:round/>
            <a:headEnd/>
            <a:tailEnd type="triangle"/>
          </a:ln>
        </p:spPr>
      </p:cxnSp>
      <p:sp>
        <p:nvSpPr>
          <p:cNvPr id="6" name="Content Placeholder 5">
            <a:extLst>
              <a:ext uri="{FF2B5EF4-FFF2-40B4-BE49-F238E27FC236}">
                <a16:creationId xmlns:a16="http://schemas.microsoft.com/office/drawing/2014/main" id="{630E8E7D-26DC-6976-F669-4D4D2518F4CE}"/>
              </a:ext>
            </a:extLst>
          </p:cNvPr>
          <p:cNvSpPr>
            <a:spLocks noGrp="1"/>
          </p:cNvSpPr>
          <p:nvPr>
            <p:ph sz="quarter" idx="11"/>
          </p:nvPr>
        </p:nvSpPr>
        <p:spPr>
          <a:xfrm>
            <a:off x="3311525" y="1376362"/>
            <a:ext cx="2700000" cy="2304000"/>
          </a:xfrm>
        </p:spPr>
        <p:txBody>
          <a:bodyPr/>
          <a:lstStyle/>
          <a:p>
            <a:pPr lvl="1"/>
            <a:r>
              <a:rPr lang="en-GB" b="1" dirty="0"/>
              <a:t>Topic headline 2</a:t>
            </a:r>
            <a:r>
              <a:rPr lang="en-GB" dirty="0"/>
              <a:t> (duration)</a:t>
            </a:r>
          </a:p>
          <a:p>
            <a:endParaRPr lang="en-GB" dirty="0"/>
          </a:p>
          <a:p>
            <a:pPr lvl="2"/>
            <a:r>
              <a:rPr lang="en-GB" dirty="0"/>
              <a:t>Topic 1</a:t>
            </a:r>
          </a:p>
          <a:p>
            <a:pPr lvl="2"/>
            <a:r>
              <a:rPr lang="en-GB" dirty="0"/>
              <a:t>Topic 2</a:t>
            </a:r>
          </a:p>
          <a:p>
            <a:pPr lvl="2"/>
            <a:r>
              <a:rPr lang="en-GB" dirty="0"/>
              <a:t>Topic 3</a:t>
            </a:r>
          </a:p>
          <a:p>
            <a:pPr lvl="2"/>
            <a:r>
              <a:rPr lang="en-GB" dirty="0"/>
              <a:t>Topic 4</a:t>
            </a:r>
          </a:p>
          <a:p>
            <a:endParaRPr lang="en-GB" dirty="0"/>
          </a:p>
        </p:txBody>
      </p:sp>
      <p:cxnSp>
        <p:nvCxnSpPr>
          <p:cNvPr id="25" name="Gerade Verbindung mit Pfeil 19">
            <a:extLst>
              <a:ext uri="{FF2B5EF4-FFF2-40B4-BE49-F238E27FC236}">
                <a16:creationId xmlns:a16="http://schemas.microsoft.com/office/drawing/2014/main" id="{401D078B-33FE-A5EE-A3E1-FCA8880D8C4D}"/>
              </a:ext>
              <a:ext uri="{C183D7F6-B498-43B3-948B-1728B52AA6E4}">
                <adec:decorative xmlns:adec="http://schemas.microsoft.com/office/drawing/2017/decorative" val="1"/>
              </a:ext>
            </a:extLst>
          </p:cNvPr>
          <p:cNvCxnSpPr>
            <a:cxnSpLocks/>
          </p:cNvCxnSpPr>
          <p:nvPr/>
        </p:nvCxnSpPr>
        <p:spPr bwMode="auto">
          <a:xfrm>
            <a:off x="3309938" y="1678220"/>
            <a:ext cx="2700000" cy="0"/>
          </a:xfrm>
          <a:prstGeom prst="straightConnector1">
            <a:avLst/>
          </a:prstGeom>
          <a:noFill/>
          <a:ln w="12700">
            <a:solidFill>
              <a:srgbClr val="0069B1"/>
            </a:solidFill>
            <a:round/>
            <a:headEnd/>
            <a:tailEnd type="triangle"/>
          </a:ln>
        </p:spPr>
      </p:cxnSp>
      <p:sp>
        <p:nvSpPr>
          <p:cNvPr id="7" name="Content Placeholder 6">
            <a:extLst>
              <a:ext uri="{FF2B5EF4-FFF2-40B4-BE49-F238E27FC236}">
                <a16:creationId xmlns:a16="http://schemas.microsoft.com/office/drawing/2014/main" id="{2C103782-928A-A1C4-6B88-1D103A2DE680}"/>
              </a:ext>
            </a:extLst>
          </p:cNvPr>
          <p:cNvSpPr>
            <a:spLocks noGrp="1"/>
          </p:cNvSpPr>
          <p:nvPr>
            <p:ph sz="quarter" idx="12"/>
          </p:nvPr>
        </p:nvSpPr>
        <p:spPr>
          <a:xfrm>
            <a:off x="6180138" y="1376362"/>
            <a:ext cx="2700000" cy="2304000"/>
          </a:xfrm>
        </p:spPr>
        <p:txBody>
          <a:bodyPr/>
          <a:lstStyle/>
          <a:p>
            <a:pPr lvl="1"/>
            <a:r>
              <a:rPr lang="en-GB" b="1" dirty="0"/>
              <a:t>Topic headline 3</a:t>
            </a:r>
            <a:r>
              <a:rPr lang="en-GB" dirty="0"/>
              <a:t> (duration)</a:t>
            </a:r>
          </a:p>
          <a:p>
            <a:endParaRPr lang="en-GB" dirty="0"/>
          </a:p>
          <a:p>
            <a:pPr lvl="2"/>
            <a:r>
              <a:rPr lang="en-GB" dirty="0"/>
              <a:t>Topic 1</a:t>
            </a:r>
          </a:p>
          <a:p>
            <a:pPr lvl="2"/>
            <a:r>
              <a:rPr lang="en-GB" dirty="0"/>
              <a:t>Topic 2</a:t>
            </a:r>
          </a:p>
          <a:p>
            <a:pPr lvl="2"/>
            <a:r>
              <a:rPr lang="en-GB" dirty="0"/>
              <a:t>Topic 3</a:t>
            </a:r>
          </a:p>
          <a:p>
            <a:pPr lvl="2"/>
            <a:r>
              <a:rPr lang="en-GB" dirty="0"/>
              <a:t>Topic 4</a:t>
            </a:r>
          </a:p>
          <a:p>
            <a:endParaRPr lang="en-GB" dirty="0"/>
          </a:p>
        </p:txBody>
      </p:sp>
      <p:cxnSp>
        <p:nvCxnSpPr>
          <p:cNvPr id="26" name="Gerade Verbindung mit Pfeil 19">
            <a:extLst>
              <a:ext uri="{FF2B5EF4-FFF2-40B4-BE49-F238E27FC236}">
                <a16:creationId xmlns:a16="http://schemas.microsoft.com/office/drawing/2014/main" id="{E8627B62-1228-282E-B20C-E8AF63577AD3}"/>
              </a:ext>
              <a:ext uri="{C183D7F6-B498-43B3-948B-1728B52AA6E4}">
                <adec:decorative xmlns:adec="http://schemas.microsoft.com/office/drawing/2017/decorative" val="1"/>
              </a:ext>
            </a:extLst>
          </p:cNvPr>
          <p:cNvCxnSpPr>
            <a:cxnSpLocks/>
          </p:cNvCxnSpPr>
          <p:nvPr/>
        </p:nvCxnSpPr>
        <p:spPr bwMode="auto">
          <a:xfrm>
            <a:off x="6180475" y="1678220"/>
            <a:ext cx="2700000" cy="0"/>
          </a:xfrm>
          <a:prstGeom prst="straightConnector1">
            <a:avLst/>
          </a:prstGeom>
          <a:noFill/>
          <a:ln w="12700">
            <a:solidFill>
              <a:srgbClr val="0069B1"/>
            </a:solidFill>
            <a:round/>
            <a:headEnd/>
            <a:tailEnd type="triangle"/>
          </a:ln>
        </p:spPr>
      </p:cxnSp>
      <p:sp>
        <p:nvSpPr>
          <p:cNvPr id="8" name="Content Placeholder 7">
            <a:extLst>
              <a:ext uri="{FF2B5EF4-FFF2-40B4-BE49-F238E27FC236}">
                <a16:creationId xmlns:a16="http://schemas.microsoft.com/office/drawing/2014/main" id="{9E3D00E3-B997-126A-E3C9-7A3BB2E68FC3}"/>
              </a:ext>
            </a:extLst>
          </p:cNvPr>
          <p:cNvSpPr>
            <a:spLocks noGrp="1"/>
          </p:cNvSpPr>
          <p:nvPr>
            <p:ph sz="quarter" idx="13"/>
          </p:nvPr>
        </p:nvSpPr>
        <p:spPr>
          <a:xfrm>
            <a:off x="9048750" y="1376362"/>
            <a:ext cx="2700000" cy="2304000"/>
          </a:xfrm>
        </p:spPr>
        <p:txBody>
          <a:bodyPr/>
          <a:lstStyle/>
          <a:p>
            <a:pPr lvl="1"/>
            <a:r>
              <a:rPr lang="en-GB" b="1" dirty="0"/>
              <a:t>Topic headline 4</a:t>
            </a:r>
            <a:r>
              <a:rPr lang="en-GB" dirty="0"/>
              <a:t> (duration)</a:t>
            </a:r>
          </a:p>
          <a:p>
            <a:endParaRPr lang="en-GB" dirty="0"/>
          </a:p>
          <a:p>
            <a:pPr lvl="2"/>
            <a:r>
              <a:rPr lang="en-GB" dirty="0"/>
              <a:t>Topic 1</a:t>
            </a:r>
          </a:p>
          <a:p>
            <a:pPr lvl="2"/>
            <a:r>
              <a:rPr lang="en-GB" dirty="0"/>
              <a:t>Topic 2</a:t>
            </a:r>
          </a:p>
          <a:p>
            <a:pPr lvl="2"/>
            <a:r>
              <a:rPr lang="en-GB" dirty="0"/>
              <a:t>Topic 3</a:t>
            </a:r>
          </a:p>
          <a:p>
            <a:pPr lvl="2"/>
            <a:r>
              <a:rPr lang="en-GB" dirty="0"/>
              <a:t>Topic 4</a:t>
            </a:r>
          </a:p>
          <a:p>
            <a:endParaRPr lang="en-GB" dirty="0"/>
          </a:p>
        </p:txBody>
      </p:sp>
      <p:cxnSp>
        <p:nvCxnSpPr>
          <p:cNvPr id="27" name="Gerade Verbindung mit Pfeil 19">
            <a:extLst>
              <a:ext uri="{FF2B5EF4-FFF2-40B4-BE49-F238E27FC236}">
                <a16:creationId xmlns:a16="http://schemas.microsoft.com/office/drawing/2014/main" id="{305F3C72-C592-64B6-7411-5DCB755FAAE8}"/>
              </a:ext>
              <a:ext uri="{C183D7F6-B498-43B3-948B-1728B52AA6E4}">
                <adec:decorative xmlns:adec="http://schemas.microsoft.com/office/drawing/2017/decorative" val="1"/>
              </a:ext>
            </a:extLst>
          </p:cNvPr>
          <p:cNvCxnSpPr>
            <a:cxnSpLocks/>
          </p:cNvCxnSpPr>
          <p:nvPr/>
        </p:nvCxnSpPr>
        <p:spPr bwMode="auto">
          <a:xfrm>
            <a:off x="9049204" y="1678220"/>
            <a:ext cx="2700000" cy="0"/>
          </a:xfrm>
          <a:prstGeom prst="straightConnector1">
            <a:avLst/>
          </a:prstGeom>
          <a:noFill/>
          <a:ln w="12700">
            <a:solidFill>
              <a:srgbClr val="0069B1"/>
            </a:solidFill>
            <a:round/>
            <a:headEnd/>
            <a:tailEnd type="triangle"/>
          </a:ln>
        </p:spPr>
      </p:cxnSp>
      <p:sp>
        <p:nvSpPr>
          <p:cNvPr id="34" name="Content Placeholder 4">
            <a:extLst>
              <a:ext uri="{FF2B5EF4-FFF2-40B4-BE49-F238E27FC236}">
                <a16:creationId xmlns:a16="http://schemas.microsoft.com/office/drawing/2014/main" id="{449DB372-3E42-EB47-40C7-A198D346AE64}"/>
              </a:ext>
            </a:extLst>
          </p:cNvPr>
          <p:cNvSpPr txBox="1">
            <a:spLocks/>
          </p:cNvSpPr>
          <p:nvPr/>
        </p:nvSpPr>
        <p:spPr>
          <a:xfrm>
            <a:off x="440988" y="3897314"/>
            <a:ext cx="2700000" cy="2304000"/>
          </a:xfrm>
          <a:prstGeom prst="rect">
            <a:avLst/>
          </a:prstGeom>
        </p:spPr>
        <p:txBody>
          <a:bodyPr vert="horz" lIns="0" tIns="0" rIns="0" bIns="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pPr lvl="1"/>
            <a:r>
              <a:rPr lang="en-GB" sz="1200" b="1" dirty="0">
                <a:solidFill>
                  <a:schemeClr val="tx1"/>
                </a:solidFill>
              </a:rPr>
              <a:t>Topic headline 5</a:t>
            </a:r>
            <a:r>
              <a:rPr lang="en-GB" sz="1200" dirty="0">
                <a:solidFill>
                  <a:schemeClr val="tx1"/>
                </a:solidFill>
              </a:rPr>
              <a:t> (duration)</a:t>
            </a:r>
          </a:p>
          <a:p>
            <a:endParaRPr lang="en-GB" sz="1200" dirty="0"/>
          </a:p>
          <a:p>
            <a:pPr lvl="2"/>
            <a:r>
              <a:rPr lang="en-GB" sz="1200" dirty="0"/>
              <a:t>Topic 1</a:t>
            </a:r>
          </a:p>
          <a:p>
            <a:pPr lvl="2"/>
            <a:r>
              <a:rPr lang="en-GB" sz="1200" dirty="0"/>
              <a:t>Topic 2</a:t>
            </a:r>
          </a:p>
          <a:p>
            <a:pPr lvl="2"/>
            <a:r>
              <a:rPr lang="en-GB" sz="1200" dirty="0"/>
              <a:t>Topic 3</a:t>
            </a:r>
          </a:p>
          <a:p>
            <a:pPr lvl="2"/>
            <a:r>
              <a:rPr lang="en-GB" sz="1200" dirty="0"/>
              <a:t>Topic 4</a:t>
            </a:r>
          </a:p>
        </p:txBody>
      </p:sp>
      <p:cxnSp>
        <p:nvCxnSpPr>
          <p:cNvPr id="38" name="Gerade Verbindung mit Pfeil 19">
            <a:extLst>
              <a:ext uri="{FF2B5EF4-FFF2-40B4-BE49-F238E27FC236}">
                <a16:creationId xmlns:a16="http://schemas.microsoft.com/office/drawing/2014/main" id="{B986BB76-E95F-3452-4718-294D1FDA758C}"/>
              </a:ext>
              <a:ext uri="{C183D7F6-B498-43B3-948B-1728B52AA6E4}">
                <adec:decorative xmlns:adec="http://schemas.microsoft.com/office/drawing/2017/decorative" val="1"/>
              </a:ext>
            </a:extLst>
          </p:cNvPr>
          <p:cNvCxnSpPr>
            <a:cxnSpLocks/>
          </p:cNvCxnSpPr>
          <p:nvPr/>
        </p:nvCxnSpPr>
        <p:spPr bwMode="auto">
          <a:xfrm>
            <a:off x="440873" y="4187795"/>
            <a:ext cx="2700000" cy="0"/>
          </a:xfrm>
          <a:prstGeom prst="straightConnector1">
            <a:avLst/>
          </a:prstGeom>
          <a:noFill/>
          <a:ln w="12700">
            <a:solidFill>
              <a:srgbClr val="0069B1"/>
            </a:solidFill>
            <a:round/>
            <a:headEnd/>
            <a:tailEnd type="triangle"/>
          </a:ln>
        </p:spPr>
      </p:cxnSp>
      <p:sp>
        <p:nvSpPr>
          <p:cNvPr id="35" name="Content Placeholder 5">
            <a:extLst>
              <a:ext uri="{FF2B5EF4-FFF2-40B4-BE49-F238E27FC236}">
                <a16:creationId xmlns:a16="http://schemas.microsoft.com/office/drawing/2014/main" id="{049D7FFB-59DC-C0AE-B6FB-9255A9B4D0FC}"/>
              </a:ext>
            </a:extLst>
          </p:cNvPr>
          <p:cNvSpPr txBox="1">
            <a:spLocks/>
          </p:cNvSpPr>
          <p:nvPr/>
        </p:nvSpPr>
        <p:spPr>
          <a:xfrm>
            <a:off x="3309600" y="3897314"/>
            <a:ext cx="2700000" cy="2304000"/>
          </a:xfrm>
          <a:prstGeom prst="rect">
            <a:avLst/>
          </a:prstGeom>
        </p:spPr>
        <p:txBody>
          <a:bodyPr vert="horz" lIns="0" tIns="0" rIns="0" bIns="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pPr lvl="1"/>
            <a:r>
              <a:rPr lang="en-GB" sz="1200" b="1" dirty="0">
                <a:solidFill>
                  <a:schemeClr val="tx1"/>
                </a:solidFill>
              </a:rPr>
              <a:t>Topic headline 6</a:t>
            </a:r>
            <a:r>
              <a:rPr lang="en-GB" sz="1200" dirty="0">
                <a:solidFill>
                  <a:schemeClr val="tx1"/>
                </a:solidFill>
              </a:rPr>
              <a:t> (duration)</a:t>
            </a:r>
          </a:p>
          <a:p>
            <a:endParaRPr lang="en-GB" sz="1200" dirty="0"/>
          </a:p>
          <a:p>
            <a:pPr lvl="2"/>
            <a:r>
              <a:rPr lang="en-GB" sz="1200" dirty="0"/>
              <a:t>Topic 1</a:t>
            </a:r>
          </a:p>
          <a:p>
            <a:pPr lvl="2"/>
            <a:r>
              <a:rPr lang="en-GB" sz="1200" dirty="0"/>
              <a:t>Topic 2</a:t>
            </a:r>
          </a:p>
          <a:p>
            <a:pPr lvl="2"/>
            <a:r>
              <a:rPr lang="en-GB" sz="1200" dirty="0"/>
              <a:t>Topic 3</a:t>
            </a:r>
          </a:p>
          <a:p>
            <a:pPr lvl="2"/>
            <a:r>
              <a:rPr lang="en-GB" sz="1200" dirty="0"/>
              <a:t>Topic 4</a:t>
            </a:r>
          </a:p>
          <a:p>
            <a:endParaRPr lang="en-GB" sz="1200" dirty="0"/>
          </a:p>
        </p:txBody>
      </p:sp>
      <p:cxnSp>
        <p:nvCxnSpPr>
          <p:cNvPr id="39" name="Gerade Verbindung mit Pfeil 19">
            <a:extLst>
              <a:ext uri="{FF2B5EF4-FFF2-40B4-BE49-F238E27FC236}">
                <a16:creationId xmlns:a16="http://schemas.microsoft.com/office/drawing/2014/main" id="{296AAD96-92DC-3FFC-839E-CB7198528E9E}"/>
              </a:ext>
              <a:ext uri="{C183D7F6-B498-43B3-948B-1728B52AA6E4}">
                <adec:decorative xmlns:adec="http://schemas.microsoft.com/office/drawing/2017/decorative" val="1"/>
              </a:ext>
            </a:extLst>
          </p:cNvPr>
          <p:cNvCxnSpPr>
            <a:cxnSpLocks/>
          </p:cNvCxnSpPr>
          <p:nvPr/>
        </p:nvCxnSpPr>
        <p:spPr bwMode="auto">
          <a:xfrm>
            <a:off x="3308013" y="4187795"/>
            <a:ext cx="2700000" cy="0"/>
          </a:xfrm>
          <a:prstGeom prst="straightConnector1">
            <a:avLst/>
          </a:prstGeom>
          <a:noFill/>
          <a:ln w="12700">
            <a:solidFill>
              <a:srgbClr val="0069B1"/>
            </a:solidFill>
            <a:round/>
            <a:headEnd/>
            <a:tailEnd type="triangle"/>
          </a:ln>
        </p:spPr>
      </p:cxnSp>
      <p:sp>
        <p:nvSpPr>
          <p:cNvPr id="36" name="Content Placeholder 6">
            <a:extLst>
              <a:ext uri="{FF2B5EF4-FFF2-40B4-BE49-F238E27FC236}">
                <a16:creationId xmlns:a16="http://schemas.microsoft.com/office/drawing/2014/main" id="{6BCCA24D-9870-BE50-E4C3-F90AF51A0033}"/>
              </a:ext>
            </a:extLst>
          </p:cNvPr>
          <p:cNvSpPr txBox="1">
            <a:spLocks/>
          </p:cNvSpPr>
          <p:nvPr/>
        </p:nvSpPr>
        <p:spPr>
          <a:xfrm>
            <a:off x="6178213" y="3897314"/>
            <a:ext cx="2700000" cy="2304000"/>
          </a:xfrm>
          <a:prstGeom prst="rect">
            <a:avLst/>
          </a:prstGeom>
        </p:spPr>
        <p:txBody>
          <a:bodyPr vert="horz" lIns="0" tIns="0" rIns="0" bIns="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pPr lvl="1"/>
            <a:r>
              <a:rPr lang="en-GB" sz="1200" b="1" dirty="0">
                <a:solidFill>
                  <a:schemeClr val="tx1"/>
                </a:solidFill>
              </a:rPr>
              <a:t>Topic headline 7</a:t>
            </a:r>
            <a:r>
              <a:rPr lang="en-GB" sz="1200" dirty="0">
                <a:solidFill>
                  <a:schemeClr val="tx1"/>
                </a:solidFill>
              </a:rPr>
              <a:t> (duration)</a:t>
            </a:r>
          </a:p>
          <a:p>
            <a:endParaRPr lang="en-GB" sz="1200" dirty="0"/>
          </a:p>
          <a:p>
            <a:pPr lvl="2"/>
            <a:r>
              <a:rPr lang="en-GB" sz="1200" dirty="0"/>
              <a:t>Topic 1</a:t>
            </a:r>
          </a:p>
          <a:p>
            <a:pPr lvl="2"/>
            <a:r>
              <a:rPr lang="en-GB" sz="1200" dirty="0"/>
              <a:t>Topic 2</a:t>
            </a:r>
          </a:p>
          <a:p>
            <a:pPr lvl="2"/>
            <a:r>
              <a:rPr lang="en-GB" sz="1200" dirty="0"/>
              <a:t>Topic 3</a:t>
            </a:r>
          </a:p>
          <a:p>
            <a:pPr lvl="2"/>
            <a:r>
              <a:rPr lang="en-GB" sz="1200" dirty="0"/>
              <a:t>Topic 4</a:t>
            </a:r>
          </a:p>
          <a:p>
            <a:endParaRPr lang="en-GB" sz="1200" dirty="0"/>
          </a:p>
        </p:txBody>
      </p:sp>
      <p:cxnSp>
        <p:nvCxnSpPr>
          <p:cNvPr id="40" name="Gerade Verbindung mit Pfeil 19">
            <a:extLst>
              <a:ext uri="{FF2B5EF4-FFF2-40B4-BE49-F238E27FC236}">
                <a16:creationId xmlns:a16="http://schemas.microsoft.com/office/drawing/2014/main" id="{418BE69E-1200-F97D-92C1-CCFA3DC75F6D}"/>
              </a:ext>
              <a:ext uri="{C183D7F6-B498-43B3-948B-1728B52AA6E4}">
                <adec:decorative xmlns:adec="http://schemas.microsoft.com/office/drawing/2017/decorative" val="1"/>
              </a:ext>
            </a:extLst>
          </p:cNvPr>
          <p:cNvCxnSpPr>
            <a:cxnSpLocks/>
          </p:cNvCxnSpPr>
          <p:nvPr/>
        </p:nvCxnSpPr>
        <p:spPr bwMode="auto">
          <a:xfrm>
            <a:off x="6178550" y="4187795"/>
            <a:ext cx="2700000" cy="0"/>
          </a:xfrm>
          <a:prstGeom prst="straightConnector1">
            <a:avLst/>
          </a:prstGeom>
          <a:noFill/>
          <a:ln w="12700">
            <a:solidFill>
              <a:srgbClr val="0069B1"/>
            </a:solidFill>
            <a:round/>
            <a:headEnd/>
            <a:tailEnd type="triangle"/>
          </a:ln>
        </p:spPr>
      </p:cxnSp>
      <p:sp>
        <p:nvSpPr>
          <p:cNvPr id="2" name="Fußzeilenplatzhalter 1">
            <a:extLst>
              <a:ext uri="{FF2B5EF4-FFF2-40B4-BE49-F238E27FC236}">
                <a16:creationId xmlns:a16="http://schemas.microsoft.com/office/drawing/2014/main" id="{80434A72-F916-DFF1-CAE9-9F386EF5BDC5}"/>
              </a:ext>
              <a:ext uri="{C183D7F6-B498-43B3-948B-1728B52AA6E4}">
                <adec:decorative xmlns:adec="http://schemas.microsoft.com/office/drawing/2017/decorative" val="1"/>
              </a:ext>
            </a:extLst>
          </p:cNvPr>
          <p:cNvSpPr>
            <a:spLocks noGrp="1"/>
          </p:cNvSpPr>
          <p:nvPr>
            <p:ph type="ftr" sz="quarter" idx="15"/>
          </p:nvPr>
        </p:nvSpPr>
        <p:spPr/>
        <p:txBody>
          <a:bodyPr/>
          <a:lstStyle/>
          <a:p>
            <a:pPr algn="l">
              <a:lnSpc>
                <a:spcPts val="1067"/>
              </a:lnSpc>
            </a:pPr>
            <a:r>
              <a:rPr lang="en-GB"/>
              <a:t>Date, Location, Speaker name, Name of Event</a:t>
            </a:r>
          </a:p>
        </p:txBody>
      </p:sp>
      <p:sp>
        <p:nvSpPr>
          <p:cNvPr id="3" name="Slide Number Placeholder 2">
            <a:extLst>
              <a:ext uri="{FF2B5EF4-FFF2-40B4-BE49-F238E27FC236}">
                <a16:creationId xmlns:a16="http://schemas.microsoft.com/office/drawing/2014/main" id="{EE0A42D7-11AA-0063-F488-63E78E223E1A}"/>
              </a:ext>
              <a:ext uri="{C183D7F6-B498-43B3-948B-1728B52AA6E4}">
                <adec:decorative xmlns:adec="http://schemas.microsoft.com/office/drawing/2017/decorative" val="1"/>
              </a:ext>
            </a:extLst>
          </p:cNvPr>
          <p:cNvSpPr>
            <a:spLocks noGrp="1"/>
          </p:cNvSpPr>
          <p:nvPr>
            <p:ph type="sldNum" sz="quarter" idx="14"/>
          </p:nvPr>
        </p:nvSpPr>
        <p:spPr>
          <a:xfrm>
            <a:off x="11281088" y="6416675"/>
            <a:ext cx="468000" cy="144000"/>
          </a:xfrm>
        </p:spPr>
        <p:txBody>
          <a:bodyPr/>
          <a:lstStyle/>
          <a:p>
            <a:fld id="{D71DA9FD-6EF8-4CC5-AF9B-B6159B5B937C}" type="slidenum">
              <a:rPr lang="en-GB" noProof="1" smtClean="0"/>
              <a:pPr/>
              <a:t>53</a:t>
            </a:fld>
            <a:endParaRPr lang="en-GB" noProof="1"/>
          </a:p>
        </p:txBody>
      </p:sp>
    </p:spTree>
    <p:extLst>
      <p:ext uri="{BB962C8B-B14F-4D97-AF65-F5344CB8AC3E}">
        <p14:creationId xmlns:p14="http://schemas.microsoft.com/office/powerpoint/2010/main" val="534619100"/>
      </p:ext>
    </p:extLst>
  </p:cSld>
  <p:clrMapOvr>
    <a:masterClrMapping/>
  </p:clrMapOvr>
  <p:transition>
    <p:wipe dir="r"/>
  </p:transition>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AC6F76B-0AC6-4E3E-1EB9-AFCC6AE2E940}"/>
              </a:ext>
            </a:extLst>
          </p:cNvPr>
          <p:cNvSpPr>
            <a:spLocks noGrp="1"/>
          </p:cNvSpPr>
          <p:nvPr>
            <p:ph type="title"/>
          </p:nvPr>
        </p:nvSpPr>
        <p:spPr/>
        <p:txBody>
          <a:bodyPr/>
          <a:lstStyle/>
          <a:p>
            <a:r>
              <a:rPr lang="en-GB" dirty="0"/>
              <a:t>Best Practice Sample</a:t>
            </a:r>
            <a:br>
              <a:rPr lang="en-GB" dirty="0"/>
            </a:br>
            <a:r>
              <a:rPr lang="en-GB" b="0" dirty="0"/>
              <a:t>Text combined with icons and graphics</a:t>
            </a:r>
            <a:endParaRPr lang="en-GB" dirty="0"/>
          </a:p>
        </p:txBody>
      </p:sp>
      <p:sp>
        <p:nvSpPr>
          <p:cNvPr id="5" name="Content Placeholder 4">
            <a:extLst>
              <a:ext uri="{FF2B5EF4-FFF2-40B4-BE49-F238E27FC236}">
                <a16:creationId xmlns:a16="http://schemas.microsoft.com/office/drawing/2014/main" id="{E453E723-B6F3-05E5-6A02-8B1511CD1DDA}"/>
              </a:ext>
            </a:extLst>
          </p:cNvPr>
          <p:cNvSpPr>
            <a:spLocks noGrp="1"/>
          </p:cNvSpPr>
          <p:nvPr>
            <p:ph sz="quarter" idx="10"/>
          </p:nvPr>
        </p:nvSpPr>
        <p:spPr>
          <a:xfrm>
            <a:off x="442800" y="1375200"/>
            <a:ext cx="5544000" cy="3356025"/>
          </a:xfrm>
        </p:spPr>
        <p:txBody>
          <a:bodyPr/>
          <a:lstStyle/>
          <a:p>
            <a:pPr lvl="1"/>
            <a:r>
              <a:rPr lang="en-GB" b="1" dirty="0"/>
              <a:t>Dummy text Lorem ipsum </a:t>
            </a:r>
            <a:r>
              <a:rPr lang="en-GB" b="1" dirty="0" err="1"/>
              <a:t>dolor</a:t>
            </a:r>
            <a:r>
              <a:rPr lang="en-GB" b="1" dirty="0"/>
              <a:t> sit </a:t>
            </a:r>
            <a:r>
              <a:rPr lang="en-GB" b="1" dirty="0" err="1"/>
              <a:t>amet</a:t>
            </a:r>
            <a:endParaRPr lang="en-GB" b="1" dirty="0"/>
          </a:p>
          <a:p>
            <a:pPr lvl="2"/>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Aenean </a:t>
            </a:r>
            <a:r>
              <a:rPr lang="en-GB" dirty="0" err="1"/>
              <a:t>commodo</a:t>
            </a:r>
            <a:r>
              <a:rPr lang="en-GB" dirty="0"/>
              <a:t> ligula </a:t>
            </a:r>
            <a:r>
              <a:rPr lang="en-GB" dirty="0" err="1"/>
              <a:t>eget</a:t>
            </a:r>
            <a:r>
              <a:rPr lang="en-GB" dirty="0"/>
              <a:t> </a:t>
            </a:r>
            <a:r>
              <a:rPr lang="en-GB" dirty="0" err="1"/>
              <a:t>dolor</a:t>
            </a:r>
            <a:r>
              <a:rPr lang="en-GB" dirty="0"/>
              <a:t>. Aenean </a:t>
            </a:r>
            <a:r>
              <a:rPr lang="en-GB" dirty="0" err="1"/>
              <a:t>massa</a:t>
            </a:r>
            <a:r>
              <a:rPr lang="en-GB" dirty="0"/>
              <a:t>. </a:t>
            </a:r>
          </a:p>
          <a:p>
            <a:pPr lvl="2"/>
            <a:r>
              <a:rPr lang="en-GB" dirty="0"/>
              <a:t>Donec </a:t>
            </a:r>
            <a:r>
              <a:rPr lang="en-GB" dirty="0" err="1"/>
              <a:t>quam</a:t>
            </a:r>
            <a:r>
              <a:rPr lang="en-GB" dirty="0"/>
              <a:t> </a:t>
            </a:r>
            <a:r>
              <a:rPr lang="en-GB" dirty="0" err="1"/>
              <a:t>felis</a:t>
            </a:r>
            <a:r>
              <a:rPr lang="en-GB" dirty="0"/>
              <a:t>, </a:t>
            </a:r>
            <a:r>
              <a:rPr lang="en-GB" dirty="0" err="1"/>
              <a:t>ultricies</a:t>
            </a:r>
            <a:r>
              <a:rPr lang="en-GB" dirty="0"/>
              <a:t> </a:t>
            </a:r>
            <a:r>
              <a:rPr lang="en-GB" dirty="0" err="1"/>
              <a:t>nec</a:t>
            </a:r>
            <a:r>
              <a:rPr lang="en-GB" dirty="0"/>
              <a:t>, </a:t>
            </a:r>
            <a:r>
              <a:rPr lang="en-GB" dirty="0" err="1"/>
              <a:t>pellentesque</a:t>
            </a:r>
            <a:r>
              <a:rPr lang="en-GB" dirty="0"/>
              <a:t> </a:t>
            </a:r>
            <a:r>
              <a:rPr lang="en-GB" dirty="0" err="1"/>
              <a:t>eu</a:t>
            </a:r>
            <a:r>
              <a:rPr lang="en-GB" dirty="0"/>
              <a:t>, </a:t>
            </a:r>
            <a:r>
              <a:rPr lang="en-GB" dirty="0" err="1"/>
              <a:t>pretium</a:t>
            </a:r>
            <a:r>
              <a:rPr lang="en-GB" dirty="0"/>
              <a:t> </a:t>
            </a:r>
            <a:r>
              <a:rPr lang="en-GB" dirty="0" err="1"/>
              <a:t>quis</a:t>
            </a:r>
            <a:r>
              <a:rPr lang="en-GB" dirty="0"/>
              <a:t>, sem. </a:t>
            </a:r>
            <a:r>
              <a:rPr lang="en-GB" dirty="0" err="1"/>
              <a:t>Nulla</a:t>
            </a:r>
            <a:r>
              <a:rPr lang="en-GB" dirty="0"/>
              <a:t> </a:t>
            </a:r>
            <a:r>
              <a:rPr lang="en-GB" dirty="0" err="1"/>
              <a:t>consequat</a:t>
            </a:r>
            <a:r>
              <a:rPr lang="en-GB" dirty="0"/>
              <a:t> </a:t>
            </a:r>
            <a:r>
              <a:rPr lang="en-GB" dirty="0" err="1"/>
              <a:t>massa</a:t>
            </a:r>
            <a:r>
              <a:rPr lang="en-GB" dirty="0"/>
              <a:t> </a:t>
            </a:r>
            <a:r>
              <a:rPr lang="en-GB" dirty="0" err="1"/>
              <a:t>quis</a:t>
            </a:r>
            <a:r>
              <a:rPr lang="en-GB" dirty="0"/>
              <a:t> </a:t>
            </a:r>
            <a:r>
              <a:rPr lang="en-GB" dirty="0" err="1"/>
              <a:t>enim</a:t>
            </a:r>
            <a:r>
              <a:rPr lang="en-GB" dirty="0"/>
              <a:t>. Donec </a:t>
            </a:r>
            <a:r>
              <a:rPr lang="en-GB" dirty="0" err="1"/>
              <a:t>pede</a:t>
            </a:r>
            <a:r>
              <a:rPr lang="en-GB" dirty="0"/>
              <a:t> </a:t>
            </a:r>
            <a:r>
              <a:rPr lang="en-GB" dirty="0" err="1"/>
              <a:t>justo</a:t>
            </a:r>
            <a:r>
              <a:rPr lang="en-GB" dirty="0"/>
              <a:t>, </a:t>
            </a:r>
            <a:r>
              <a:rPr lang="en-GB" dirty="0" err="1"/>
              <a:t>fringilla</a:t>
            </a:r>
            <a:r>
              <a:rPr lang="en-GB" dirty="0"/>
              <a:t> </a:t>
            </a:r>
            <a:r>
              <a:rPr lang="en-GB" dirty="0" err="1"/>
              <a:t>vel</a:t>
            </a:r>
            <a:r>
              <a:rPr lang="en-GB" dirty="0"/>
              <a:t>, </a:t>
            </a:r>
            <a:r>
              <a:rPr lang="en-GB" dirty="0" err="1"/>
              <a:t>aliquet</a:t>
            </a:r>
            <a:r>
              <a:rPr lang="en-GB" dirty="0"/>
              <a:t> </a:t>
            </a:r>
            <a:r>
              <a:rPr lang="en-GB" dirty="0" err="1"/>
              <a:t>nec</a:t>
            </a:r>
            <a:r>
              <a:rPr lang="en-GB" dirty="0"/>
              <a:t>, </a:t>
            </a:r>
            <a:r>
              <a:rPr lang="en-GB" dirty="0" err="1"/>
              <a:t>vulputate</a:t>
            </a:r>
            <a:r>
              <a:rPr lang="en-GB" dirty="0"/>
              <a:t> </a:t>
            </a:r>
            <a:r>
              <a:rPr lang="en-GB" dirty="0" err="1"/>
              <a:t>eget</a:t>
            </a:r>
            <a:r>
              <a:rPr lang="en-GB" dirty="0"/>
              <a:t>, </a:t>
            </a:r>
            <a:r>
              <a:rPr lang="en-GB" dirty="0" err="1"/>
              <a:t>arcu</a:t>
            </a:r>
            <a:r>
              <a:rPr lang="en-GB" dirty="0"/>
              <a:t>. </a:t>
            </a:r>
          </a:p>
        </p:txBody>
      </p:sp>
      <p:sp>
        <p:nvSpPr>
          <p:cNvPr id="6" name="Content Placeholder 5">
            <a:extLst>
              <a:ext uri="{FF2B5EF4-FFF2-40B4-BE49-F238E27FC236}">
                <a16:creationId xmlns:a16="http://schemas.microsoft.com/office/drawing/2014/main" id="{19DA5610-B1D1-90E3-E264-7D0D885384AF}"/>
              </a:ext>
            </a:extLst>
          </p:cNvPr>
          <p:cNvSpPr>
            <a:spLocks noGrp="1"/>
          </p:cNvSpPr>
          <p:nvPr>
            <p:ph sz="quarter" idx="11"/>
          </p:nvPr>
        </p:nvSpPr>
        <p:spPr>
          <a:xfrm>
            <a:off x="6205088" y="1376775"/>
            <a:ext cx="5544000" cy="3356025"/>
          </a:xfrm>
        </p:spPr>
        <p:txBody>
          <a:bodyPr/>
          <a:lstStyle/>
          <a:p>
            <a:pPr lvl="1"/>
            <a:r>
              <a:rPr lang="en-GB" b="1" dirty="0"/>
              <a:t>Dummy text Lorem ipsum </a:t>
            </a:r>
            <a:r>
              <a:rPr lang="en-GB" b="1" dirty="0" err="1"/>
              <a:t>dolor</a:t>
            </a:r>
            <a:r>
              <a:rPr lang="en-GB" b="1" dirty="0"/>
              <a:t> sit </a:t>
            </a:r>
            <a:r>
              <a:rPr lang="en-GB" b="1" dirty="0" err="1"/>
              <a:t>amet</a:t>
            </a:r>
            <a:endParaRPr lang="en-GB" b="1" dirty="0"/>
          </a:p>
          <a:p>
            <a:pPr lvl="2"/>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Aenean </a:t>
            </a:r>
            <a:r>
              <a:rPr lang="en-GB" dirty="0" err="1"/>
              <a:t>commodo</a:t>
            </a:r>
            <a:r>
              <a:rPr lang="en-GB" dirty="0"/>
              <a:t> ligula </a:t>
            </a:r>
            <a:r>
              <a:rPr lang="en-GB" dirty="0" err="1"/>
              <a:t>eget</a:t>
            </a:r>
            <a:r>
              <a:rPr lang="en-GB" dirty="0"/>
              <a:t> </a:t>
            </a:r>
            <a:r>
              <a:rPr lang="en-GB" dirty="0" err="1"/>
              <a:t>dolor</a:t>
            </a:r>
            <a:r>
              <a:rPr lang="en-GB" dirty="0"/>
              <a:t>. Aenean </a:t>
            </a:r>
            <a:r>
              <a:rPr lang="en-GB" dirty="0" err="1"/>
              <a:t>massa</a:t>
            </a:r>
            <a:r>
              <a:rPr lang="en-GB" dirty="0"/>
              <a:t>. </a:t>
            </a:r>
          </a:p>
          <a:p>
            <a:pPr lvl="2"/>
            <a:r>
              <a:rPr lang="en-GB" dirty="0"/>
              <a:t>Donec </a:t>
            </a:r>
            <a:r>
              <a:rPr lang="en-GB" dirty="0" err="1"/>
              <a:t>quam</a:t>
            </a:r>
            <a:r>
              <a:rPr lang="en-GB" dirty="0"/>
              <a:t> </a:t>
            </a:r>
            <a:r>
              <a:rPr lang="en-GB" dirty="0" err="1"/>
              <a:t>felis</a:t>
            </a:r>
            <a:r>
              <a:rPr lang="en-GB" dirty="0"/>
              <a:t>, </a:t>
            </a:r>
            <a:r>
              <a:rPr lang="en-GB" dirty="0" err="1"/>
              <a:t>ultricies</a:t>
            </a:r>
            <a:r>
              <a:rPr lang="en-GB" dirty="0"/>
              <a:t> </a:t>
            </a:r>
            <a:r>
              <a:rPr lang="en-GB" dirty="0" err="1"/>
              <a:t>nec</a:t>
            </a:r>
            <a:r>
              <a:rPr lang="en-GB" dirty="0"/>
              <a:t>, </a:t>
            </a:r>
            <a:r>
              <a:rPr lang="en-GB" dirty="0" err="1"/>
              <a:t>pellentesque</a:t>
            </a:r>
            <a:r>
              <a:rPr lang="en-GB" dirty="0"/>
              <a:t> </a:t>
            </a:r>
            <a:r>
              <a:rPr lang="en-GB" dirty="0" err="1"/>
              <a:t>eu</a:t>
            </a:r>
            <a:r>
              <a:rPr lang="en-GB" dirty="0"/>
              <a:t>, </a:t>
            </a:r>
            <a:r>
              <a:rPr lang="en-GB" dirty="0" err="1"/>
              <a:t>pretium</a:t>
            </a:r>
            <a:r>
              <a:rPr lang="en-GB" dirty="0"/>
              <a:t> </a:t>
            </a:r>
            <a:r>
              <a:rPr lang="en-GB" dirty="0" err="1"/>
              <a:t>quis</a:t>
            </a:r>
            <a:r>
              <a:rPr lang="en-GB" dirty="0"/>
              <a:t>, sem. </a:t>
            </a:r>
            <a:r>
              <a:rPr lang="en-GB" dirty="0" err="1"/>
              <a:t>Nulla</a:t>
            </a:r>
            <a:r>
              <a:rPr lang="en-GB" dirty="0"/>
              <a:t> </a:t>
            </a:r>
            <a:r>
              <a:rPr lang="en-GB" dirty="0" err="1"/>
              <a:t>consequat</a:t>
            </a:r>
            <a:r>
              <a:rPr lang="en-GB" dirty="0"/>
              <a:t> </a:t>
            </a:r>
            <a:r>
              <a:rPr lang="en-GB" dirty="0" err="1"/>
              <a:t>massa</a:t>
            </a:r>
            <a:r>
              <a:rPr lang="en-GB" dirty="0"/>
              <a:t> </a:t>
            </a:r>
            <a:r>
              <a:rPr lang="en-GB" dirty="0" err="1"/>
              <a:t>quis</a:t>
            </a:r>
            <a:r>
              <a:rPr lang="en-GB" dirty="0"/>
              <a:t> </a:t>
            </a:r>
            <a:r>
              <a:rPr lang="en-GB" dirty="0" err="1"/>
              <a:t>enim</a:t>
            </a:r>
            <a:r>
              <a:rPr lang="en-GB" dirty="0"/>
              <a:t>. Donec </a:t>
            </a:r>
            <a:r>
              <a:rPr lang="en-GB" dirty="0" err="1"/>
              <a:t>pede</a:t>
            </a:r>
            <a:r>
              <a:rPr lang="en-GB" dirty="0"/>
              <a:t> </a:t>
            </a:r>
            <a:r>
              <a:rPr lang="en-GB" dirty="0" err="1"/>
              <a:t>justo</a:t>
            </a:r>
            <a:r>
              <a:rPr lang="en-GB" dirty="0"/>
              <a:t>, </a:t>
            </a:r>
            <a:r>
              <a:rPr lang="en-GB" dirty="0" err="1"/>
              <a:t>fringilla</a:t>
            </a:r>
            <a:r>
              <a:rPr lang="en-GB" dirty="0"/>
              <a:t> </a:t>
            </a:r>
            <a:r>
              <a:rPr lang="en-GB" dirty="0" err="1"/>
              <a:t>vel</a:t>
            </a:r>
            <a:r>
              <a:rPr lang="en-GB" dirty="0"/>
              <a:t>, </a:t>
            </a:r>
            <a:r>
              <a:rPr lang="en-GB" dirty="0" err="1"/>
              <a:t>aliquet</a:t>
            </a:r>
            <a:r>
              <a:rPr lang="en-GB" dirty="0"/>
              <a:t> </a:t>
            </a:r>
            <a:r>
              <a:rPr lang="en-GB" dirty="0" err="1"/>
              <a:t>nec</a:t>
            </a:r>
            <a:r>
              <a:rPr lang="en-GB" dirty="0"/>
              <a:t>, </a:t>
            </a:r>
            <a:r>
              <a:rPr lang="en-GB" dirty="0" err="1"/>
              <a:t>vulputate</a:t>
            </a:r>
            <a:r>
              <a:rPr lang="en-GB" dirty="0"/>
              <a:t> </a:t>
            </a:r>
            <a:r>
              <a:rPr lang="en-GB" dirty="0" err="1"/>
              <a:t>eget</a:t>
            </a:r>
            <a:r>
              <a:rPr lang="en-GB" dirty="0"/>
              <a:t>, </a:t>
            </a:r>
            <a:r>
              <a:rPr lang="en-GB" dirty="0" err="1"/>
              <a:t>arcu</a:t>
            </a:r>
            <a:r>
              <a:rPr lang="en-GB" dirty="0"/>
              <a:t>. </a:t>
            </a:r>
          </a:p>
          <a:p>
            <a:endParaRPr lang="en-GB" dirty="0"/>
          </a:p>
        </p:txBody>
      </p:sp>
      <p:grpSp>
        <p:nvGrpSpPr>
          <p:cNvPr id="15" name="Gruppieren 14" descr="Large blue circle with a magnifying glass icon and text 'Lorem ipsum dolor sit amet 74'. Replace with data or a metric and provide context, e.g., '74% of respondents cited this as a priority.' The magnifying glass could signify analysis or focus.">
            <a:extLst>
              <a:ext uri="{FF2B5EF4-FFF2-40B4-BE49-F238E27FC236}">
                <a16:creationId xmlns:a16="http://schemas.microsoft.com/office/drawing/2014/main" id="{3480D2AB-042E-01BD-0498-80E1CF47873B}"/>
              </a:ext>
            </a:extLst>
          </p:cNvPr>
          <p:cNvGrpSpPr/>
          <p:nvPr/>
        </p:nvGrpSpPr>
        <p:grpSpPr>
          <a:xfrm>
            <a:off x="2859797" y="3789363"/>
            <a:ext cx="2063175" cy="2063175"/>
            <a:chOff x="2859797" y="3789363"/>
            <a:chExt cx="2063175" cy="2063175"/>
          </a:xfrm>
        </p:grpSpPr>
        <p:sp>
          <p:nvSpPr>
            <p:cNvPr id="7" name="Ellipse 4" descr="Large blue circle with a magnifying glass icon and text 'Lorem ipsum dolor sit amet 74'. Replace with data or a metric and provide context, e.g., '74% of respondents cited this as a priority.' The magnifying glass could signify analysis or focus.">
              <a:extLst>
                <a:ext uri="{FF2B5EF4-FFF2-40B4-BE49-F238E27FC236}">
                  <a16:creationId xmlns:a16="http://schemas.microsoft.com/office/drawing/2014/main" id="{F67BEF59-736A-A4C2-C423-040F843F161D}"/>
                </a:ext>
              </a:extLst>
            </p:cNvPr>
            <p:cNvSpPr/>
            <p:nvPr/>
          </p:nvSpPr>
          <p:spPr bwMode="auto">
            <a:xfrm>
              <a:off x="2859797" y="3789363"/>
              <a:ext cx="2063175" cy="2063175"/>
            </a:xfrm>
            <a:prstGeom prst="ellipse">
              <a:avLst/>
            </a:prstGeom>
            <a:solidFill>
              <a:srgbClr val="24778D"/>
            </a:solidFill>
            <a:ln w="6350">
              <a:noFill/>
              <a:miter lim="800000"/>
              <a:headEnd/>
              <a:tailEnd/>
            </a:ln>
          </p:spPr>
          <p:txBody>
            <a:bodyPr lIns="68442" tIns="34222" rIns="68442" bIns="34222" rtlCol="0" anchor="ctr">
              <a:noAutofit/>
            </a:bodyPr>
            <a:lstStyle/>
            <a:p>
              <a:pPr algn="ctr" defTabSz="653632" eaLnBrk="0" hangingPunct="0">
                <a:tabLst>
                  <a:tab pos="852843" algn="l"/>
                </a:tabLst>
              </a:pPr>
              <a:endParaRPr lang="en-GB" sz="1357" dirty="0">
                <a:solidFill>
                  <a:srgbClr val="FFFFFF"/>
                </a:solidFill>
                <a:latin typeface="+mn-lt"/>
                <a:cs typeface="Deutsche Bank Text" panose="020B0503020202030204" pitchFamily="34" charset="0"/>
              </a:endParaRPr>
            </a:p>
          </p:txBody>
        </p:sp>
        <p:sp>
          <p:nvSpPr>
            <p:cNvPr id="9" name="Textfeld 22">
              <a:extLst>
                <a:ext uri="{FF2B5EF4-FFF2-40B4-BE49-F238E27FC236}">
                  <a16:creationId xmlns:a16="http://schemas.microsoft.com/office/drawing/2014/main" id="{F4A8DD42-1326-9C2F-D4B6-461886C2DF2B}"/>
                </a:ext>
              </a:extLst>
            </p:cNvPr>
            <p:cNvSpPr txBox="1"/>
            <p:nvPr/>
          </p:nvSpPr>
          <p:spPr bwMode="ltGray">
            <a:xfrm>
              <a:off x="3236342" y="4332220"/>
              <a:ext cx="969817" cy="646330"/>
            </a:xfrm>
            <a:prstGeom prst="rect">
              <a:avLst/>
            </a:prstGeom>
            <a:noFill/>
            <a:ln w="6350">
              <a:noFill/>
              <a:miter lim="800000"/>
              <a:headEnd/>
              <a:tailEnd/>
            </a:ln>
          </p:spPr>
          <p:txBody>
            <a:bodyPr wrap="none" lIns="0" tIns="0" rIns="0" bIns="0" rtlCol="0" anchor="ctr">
              <a:spAutoFit/>
            </a:bodyPr>
            <a:lstStyle/>
            <a:p>
              <a:pPr eaLnBrk="0" hangingPunct="0"/>
              <a:r>
                <a:rPr lang="en-GB" sz="1200" dirty="0">
                  <a:solidFill>
                    <a:schemeClr val="bg1"/>
                  </a:solidFill>
                  <a:latin typeface="+mn-lt"/>
                  <a:cs typeface="Deutsche Bank Text" panose="020B0503020202030204" pitchFamily="34" charset="0"/>
                </a:rPr>
                <a:t>Lorem ipsum </a:t>
              </a:r>
            </a:p>
            <a:p>
              <a:pPr eaLnBrk="0" hangingPunct="0"/>
              <a:r>
                <a:rPr lang="en-GB" sz="1200" dirty="0" err="1">
                  <a:solidFill>
                    <a:schemeClr val="bg1"/>
                  </a:solidFill>
                  <a:latin typeface="+mn-lt"/>
                  <a:cs typeface="Deutsche Bank Text" panose="020B0503020202030204" pitchFamily="34" charset="0"/>
                </a:rPr>
                <a:t>dolor</a:t>
              </a:r>
              <a:r>
                <a:rPr lang="en-GB" sz="1200" dirty="0">
                  <a:solidFill>
                    <a:schemeClr val="bg1"/>
                  </a:solidFill>
                  <a:latin typeface="+mn-lt"/>
                  <a:cs typeface="Deutsche Bank Text" panose="020B0503020202030204" pitchFamily="34" charset="0"/>
                </a:rPr>
                <a:t> sit </a:t>
              </a:r>
              <a:r>
                <a:rPr lang="en-GB" sz="1200" dirty="0" err="1">
                  <a:solidFill>
                    <a:schemeClr val="bg1"/>
                  </a:solidFill>
                  <a:latin typeface="+mn-lt"/>
                  <a:cs typeface="Deutsche Bank Text" panose="020B0503020202030204" pitchFamily="34" charset="0"/>
                </a:rPr>
                <a:t>amet</a:t>
              </a:r>
              <a:endParaRPr lang="en-GB" sz="1200" dirty="0">
                <a:solidFill>
                  <a:schemeClr val="bg1"/>
                </a:solidFill>
                <a:latin typeface="+mn-lt"/>
                <a:cs typeface="Deutsche Bank Text" panose="020B0503020202030204" pitchFamily="34" charset="0"/>
              </a:endParaRPr>
            </a:p>
            <a:p>
              <a:pPr eaLnBrk="0" hangingPunct="0"/>
              <a:r>
                <a:rPr lang="en-GB" b="1" dirty="0">
                  <a:solidFill>
                    <a:schemeClr val="bg1"/>
                  </a:solidFill>
                  <a:latin typeface="+mn-lt"/>
                  <a:ea typeface="DeutscheBank" panose="020B0503020202030204" pitchFamily="34" charset="0"/>
                  <a:cs typeface="Deutsche Bank Text" panose="020B0503020202030204" pitchFamily="34" charset="0"/>
                </a:rPr>
                <a:t>74</a:t>
              </a:r>
            </a:p>
          </p:txBody>
        </p:sp>
        <p:pic>
          <p:nvPicPr>
            <p:cNvPr id="11" name="Grafik 13" descr="search">
              <a:extLst>
                <a:ext uri="{FF2B5EF4-FFF2-40B4-BE49-F238E27FC236}">
                  <a16:creationId xmlns:a16="http://schemas.microsoft.com/office/drawing/2014/main" id="{1173D2E0-02C0-243A-7520-D8FC4D4B05C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720099" y="4787576"/>
              <a:ext cx="712048" cy="712048"/>
            </a:xfrm>
            <a:prstGeom prst="rect">
              <a:avLst/>
            </a:prstGeom>
          </p:spPr>
        </p:pic>
      </p:grpSp>
      <p:grpSp>
        <p:nvGrpSpPr>
          <p:cNvPr id="16" name="Gruppieren 15" descr="Large teal circle with a gauge icon and text 'Lorem ipsum dolor sit amet 32'. Replace with relevant data, such as performance or a metric, e.g., '32% represents efficiency achieved.' The gauge symbolizes measurement or progress.">
            <a:extLst>
              <a:ext uri="{FF2B5EF4-FFF2-40B4-BE49-F238E27FC236}">
                <a16:creationId xmlns:a16="http://schemas.microsoft.com/office/drawing/2014/main" id="{40EC8A54-98B0-9529-F7C0-3A1171D11824}"/>
              </a:ext>
            </a:extLst>
          </p:cNvPr>
          <p:cNvGrpSpPr/>
          <p:nvPr/>
        </p:nvGrpSpPr>
        <p:grpSpPr>
          <a:xfrm>
            <a:off x="5065914" y="3789363"/>
            <a:ext cx="2063175" cy="2063175"/>
            <a:chOff x="5065914" y="3789363"/>
            <a:chExt cx="2063175" cy="2063175"/>
          </a:xfrm>
        </p:grpSpPr>
        <p:sp>
          <p:nvSpPr>
            <p:cNvPr id="8" name="Ellipse 17" descr="Large teal circle with a gauge icon and text 'Lorem ipsum dolor sit amet 32'. Replace with relevant data, such as performance or a metric, e.g., '32% represents efficiency achieved.' The gauge symbolizes measurement or progress.">
              <a:extLst>
                <a:ext uri="{FF2B5EF4-FFF2-40B4-BE49-F238E27FC236}">
                  <a16:creationId xmlns:a16="http://schemas.microsoft.com/office/drawing/2014/main" id="{D53BD43B-DC7B-8453-13E0-4FEFD01FAA9D}"/>
                </a:ext>
              </a:extLst>
            </p:cNvPr>
            <p:cNvSpPr/>
            <p:nvPr/>
          </p:nvSpPr>
          <p:spPr bwMode="auto">
            <a:xfrm>
              <a:off x="5065914" y="3789363"/>
              <a:ext cx="2063175" cy="2063175"/>
            </a:xfrm>
            <a:prstGeom prst="ellipse">
              <a:avLst/>
            </a:prstGeom>
            <a:solidFill>
              <a:srgbClr val="3BB8B8"/>
            </a:solidFill>
            <a:ln w="6350">
              <a:noFill/>
              <a:miter lim="800000"/>
              <a:headEnd/>
              <a:tailEnd/>
            </a:ln>
          </p:spPr>
          <p:txBody>
            <a:bodyPr lIns="68442" tIns="34222" rIns="68442" bIns="34222" rtlCol="0" anchor="ctr">
              <a:noAutofit/>
            </a:bodyPr>
            <a:lstStyle/>
            <a:p>
              <a:pPr algn="ctr" defTabSz="653632" eaLnBrk="0" hangingPunct="0">
                <a:tabLst>
                  <a:tab pos="852843" algn="l"/>
                </a:tabLst>
              </a:pPr>
              <a:endParaRPr lang="en-GB" sz="1357" dirty="0">
                <a:solidFill>
                  <a:srgbClr val="FFFFFF"/>
                </a:solidFill>
                <a:latin typeface="+mn-lt"/>
                <a:cs typeface="Deutsche Bank Text" panose="020B0503020202030204" pitchFamily="34" charset="0"/>
              </a:endParaRPr>
            </a:p>
          </p:txBody>
        </p:sp>
        <p:sp>
          <p:nvSpPr>
            <p:cNvPr id="10" name="Textfeld 23">
              <a:extLst>
                <a:ext uri="{FF2B5EF4-FFF2-40B4-BE49-F238E27FC236}">
                  <a16:creationId xmlns:a16="http://schemas.microsoft.com/office/drawing/2014/main" id="{9088EB08-5058-3911-029B-142117917455}"/>
                </a:ext>
              </a:extLst>
            </p:cNvPr>
            <p:cNvSpPr txBox="1"/>
            <p:nvPr/>
          </p:nvSpPr>
          <p:spPr bwMode="ltGray">
            <a:xfrm>
              <a:off x="5413362" y="4332220"/>
              <a:ext cx="969817" cy="646330"/>
            </a:xfrm>
            <a:prstGeom prst="rect">
              <a:avLst/>
            </a:prstGeom>
            <a:noFill/>
            <a:ln w="6350">
              <a:noFill/>
              <a:miter lim="800000"/>
              <a:headEnd/>
              <a:tailEnd/>
            </a:ln>
          </p:spPr>
          <p:txBody>
            <a:bodyPr wrap="none" lIns="0" tIns="0" rIns="0" bIns="0" rtlCol="0" anchor="ctr">
              <a:spAutoFit/>
            </a:bodyPr>
            <a:lstStyle/>
            <a:p>
              <a:pPr eaLnBrk="0" hangingPunct="0"/>
              <a:r>
                <a:rPr lang="en-GB" sz="1200" dirty="0">
                  <a:latin typeface="+mn-lt"/>
                  <a:cs typeface="Deutsche Bank Text" panose="020B0503020202030204" pitchFamily="34" charset="0"/>
                </a:rPr>
                <a:t>Lorem ipsum </a:t>
              </a:r>
            </a:p>
            <a:p>
              <a:pPr eaLnBrk="0" hangingPunct="0"/>
              <a:r>
                <a:rPr lang="en-GB" sz="1200" dirty="0" err="1">
                  <a:latin typeface="+mn-lt"/>
                  <a:cs typeface="Deutsche Bank Text" panose="020B0503020202030204" pitchFamily="34" charset="0"/>
                </a:rPr>
                <a:t>dolor</a:t>
              </a:r>
              <a:r>
                <a:rPr lang="en-GB" sz="1200" dirty="0">
                  <a:latin typeface="+mn-lt"/>
                  <a:cs typeface="Deutsche Bank Text" panose="020B0503020202030204" pitchFamily="34" charset="0"/>
                </a:rPr>
                <a:t> sit </a:t>
              </a:r>
              <a:r>
                <a:rPr lang="en-GB" sz="1200" dirty="0" err="1">
                  <a:latin typeface="+mn-lt"/>
                  <a:cs typeface="Deutsche Bank Text" panose="020B0503020202030204" pitchFamily="34" charset="0"/>
                </a:rPr>
                <a:t>amet</a:t>
              </a:r>
              <a:endParaRPr lang="en-GB" sz="1200" dirty="0">
                <a:latin typeface="+mn-lt"/>
                <a:cs typeface="Deutsche Bank Text" panose="020B0503020202030204" pitchFamily="34" charset="0"/>
              </a:endParaRPr>
            </a:p>
            <a:p>
              <a:pPr eaLnBrk="0" hangingPunct="0"/>
              <a:r>
                <a:rPr lang="en-GB" b="1" dirty="0">
                  <a:latin typeface="+mn-lt"/>
                  <a:ea typeface="DeutscheBank" panose="020B0503020202030204" pitchFamily="34" charset="0"/>
                  <a:cs typeface="Deutsche Bank Text" panose="020B0503020202030204" pitchFamily="34" charset="0"/>
                </a:rPr>
                <a:t>32</a:t>
              </a:r>
            </a:p>
          </p:txBody>
        </p:sp>
        <p:pic>
          <p:nvPicPr>
            <p:cNvPr id="12" name="Grafik 15" descr="asset-riskclass">
              <a:extLst>
                <a:ext uri="{FF2B5EF4-FFF2-40B4-BE49-F238E27FC236}">
                  <a16:creationId xmlns:a16="http://schemas.microsoft.com/office/drawing/2014/main" id="{40D8F0D2-CA71-46D3-ECEA-46BF068A0CB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003266" y="4820232"/>
              <a:ext cx="712048" cy="712048"/>
            </a:xfrm>
            <a:prstGeom prst="rect">
              <a:avLst/>
            </a:prstGeom>
          </p:spPr>
        </p:pic>
      </p:grpSp>
      <p:sp>
        <p:nvSpPr>
          <p:cNvPr id="14" name="Content Placeholder 12">
            <a:extLst>
              <a:ext uri="{FF2B5EF4-FFF2-40B4-BE49-F238E27FC236}">
                <a16:creationId xmlns:a16="http://schemas.microsoft.com/office/drawing/2014/main" id="{A99B1EA9-BD73-F738-4935-46802A48CBF0}"/>
              </a:ext>
            </a:extLst>
          </p:cNvPr>
          <p:cNvSpPr txBox="1">
            <a:spLocks/>
          </p:cNvSpPr>
          <p:nvPr/>
        </p:nvSpPr>
        <p:spPr>
          <a:xfrm>
            <a:off x="7429927" y="4787576"/>
            <a:ext cx="2842073" cy="1064963"/>
          </a:xfrm>
          <a:prstGeom prst="rect">
            <a:avLst/>
          </a:prstGeom>
        </p:spPr>
        <p:txBody>
          <a:bodyPr lIns="0" tIns="0" rIns="0" bIns="0"/>
          <a:lstStyle>
            <a:lvl1pPr marL="0" indent="0" algn="l" rtl="0" eaLnBrk="0" fontAlgn="base" hangingPunct="0">
              <a:spcBef>
                <a:spcPts val="300"/>
              </a:spcBef>
              <a:spcAft>
                <a:spcPts val="300"/>
              </a:spcAft>
              <a:defRPr sz="2000" kern="1200" baseline="0">
                <a:solidFill>
                  <a:srgbClr val="0092D0"/>
                </a:solidFill>
                <a:latin typeface="Deutsche Bank Text" panose="020B0503020202030204" pitchFamily="34" charset="0"/>
                <a:ea typeface="Deutsche Bank Text" panose="020B0503020202030204" pitchFamily="34" charset="0"/>
                <a:cs typeface="Deutsche Bank Text" panose="020B0503020202030204" pitchFamily="34" charset="0"/>
              </a:defRPr>
            </a:lvl1pPr>
            <a:lvl2pPr algn="l" rtl="0" eaLnBrk="0" fontAlgn="base" hangingPunct="0">
              <a:spcBef>
                <a:spcPts val="300"/>
              </a:spcBef>
              <a:spcAft>
                <a:spcPts val="300"/>
              </a:spcAft>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2pPr>
            <a:lvl3pPr marL="447675" indent="-442913" algn="l" rtl="0" eaLnBrk="0" fontAlgn="base" hangingPunct="0">
              <a:spcBef>
                <a:spcPts val="300"/>
              </a:spcBef>
              <a:spcAft>
                <a:spcPts val="300"/>
              </a:spcAft>
              <a:buFont typeface="Arial" charset="0"/>
              <a:buChar char="—"/>
              <a:defRPr sz="20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3pPr>
            <a:lvl4pPr marL="895350" indent="-442913" algn="l" rtl="0" eaLnBrk="0" fontAlgn="base" hangingPunct="0">
              <a:spcBef>
                <a:spcPts val="300"/>
              </a:spcBef>
              <a:spcAft>
                <a:spcPts val="300"/>
              </a:spcAft>
              <a:buFont typeface="Arial" charset="0"/>
              <a:buChar char="—"/>
              <a:defRPr sz="20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4pPr>
            <a:lvl5pPr marL="1343025" indent="-447675" algn="l" rtl="0" eaLnBrk="0" fontAlgn="base" hangingPunct="0">
              <a:spcBef>
                <a:spcPts val="300"/>
              </a:spcBef>
              <a:spcAft>
                <a:spcPts val="300"/>
              </a:spcAft>
              <a:buFont typeface="Arial" charset="0"/>
              <a:buChar char="—"/>
              <a:defRPr sz="20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5pPr>
            <a:lvl6pPr marL="1301711" indent="-196220" algn="l" rtl="0" eaLnBrk="1" fontAlgn="base" hangingPunct="1">
              <a:spcBef>
                <a:spcPct val="10000"/>
              </a:spcBef>
              <a:spcAft>
                <a:spcPct val="10000"/>
              </a:spcAft>
              <a:buClr>
                <a:schemeClr val="tx2"/>
              </a:buClr>
              <a:buFont typeface="Arial" charset="0"/>
              <a:buChar char="-"/>
              <a:defRPr sz="1500">
                <a:solidFill>
                  <a:schemeClr val="tx1"/>
                </a:solidFill>
                <a:latin typeface="+mn-lt"/>
              </a:defRPr>
            </a:lvl6pPr>
            <a:lvl7pPr marL="1806276" indent="-196220" algn="l" rtl="0" eaLnBrk="1" fontAlgn="base" hangingPunct="1">
              <a:spcBef>
                <a:spcPct val="10000"/>
              </a:spcBef>
              <a:spcAft>
                <a:spcPct val="10000"/>
              </a:spcAft>
              <a:buClr>
                <a:schemeClr val="tx2"/>
              </a:buClr>
              <a:buFont typeface="Arial" charset="0"/>
              <a:buChar char="-"/>
              <a:defRPr sz="1500">
                <a:solidFill>
                  <a:schemeClr val="tx1"/>
                </a:solidFill>
                <a:latin typeface="+mn-lt"/>
              </a:defRPr>
            </a:lvl7pPr>
            <a:lvl8pPr marL="2310842" indent="-196220" algn="l" rtl="0" eaLnBrk="1" fontAlgn="base" hangingPunct="1">
              <a:spcBef>
                <a:spcPct val="10000"/>
              </a:spcBef>
              <a:spcAft>
                <a:spcPct val="10000"/>
              </a:spcAft>
              <a:buClr>
                <a:schemeClr val="tx2"/>
              </a:buClr>
              <a:buFont typeface="Arial" charset="0"/>
              <a:buChar char="-"/>
              <a:defRPr sz="1500">
                <a:solidFill>
                  <a:schemeClr val="tx1"/>
                </a:solidFill>
                <a:latin typeface="+mn-lt"/>
              </a:defRPr>
            </a:lvl8pPr>
            <a:lvl9pPr marL="2815408" indent="-196220" algn="l" rtl="0" eaLnBrk="1" fontAlgn="base" hangingPunct="1">
              <a:spcBef>
                <a:spcPct val="10000"/>
              </a:spcBef>
              <a:spcAft>
                <a:spcPct val="10000"/>
              </a:spcAft>
              <a:buClr>
                <a:schemeClr val="tx2"/>
              </a:buClr>
              <a:buFont typeface="Arial" charset="0"/>
              <a:buChar char="-"/>
              <a:defRPr sz="1500">
                <a:solidFill>
                  <a:schemeClr val="tx1"/>
                </a:solidFill>
                <a:latin typeface="+mn-lt"/>
              </a:defRPr>
            </a:lvl9pPr>
          </a:lstStyle>
          <a:p>
            <a:pPr indent="-442913"/>
            <a:r>
              <a:rPr lang="en-GB" sz="1200" b="1" dirty="0">
                <a:solidFill>
                  <a:schemeClr val="tx1"/>
                </a:solidFill>
                <a:latin typeface="+mn-lt"/>
                <a:ea typeface="DeutscheBank" panose="020B0503020202030204" pitchFamily="34" charset="0"/>
              </a:rPr>
              <a:t>Dummy text</a:t>
            </a:r>
            <a:br>
              <a:rPr lang="en-GB" sz="1200" dirty="0">
                <a:solidFill>
                  <a:schemeClr val="tx1"/>
                </a:solidFill>
                <a:latin typeface="+mn-lt"/>
                <a:ea typeface="DeutscheBank" panose="020B0503020202030204" pitchFamily="34" charset="0"/>
              </a:rPr>
            </a:br>
            <a:r>
              <a:rPr lang="en-GB" sz="1200" dirty="0">
                <a:solidFill>
                  <a:schemeClr val="tx1"/>
                </a:solidFill>
                <a:latin typeface="+mn-lt"/>
                <a:ea typeface="DeutscheBank" panose="020B0503020202030204" pitchFamily="34" charset="0"/>
              </a:rPr>
              <a:t>In </a:t>
            </a:r>
            <a:r>
              <a:rPr lang="en-GB" sz="1200" dirty="0" err="1">
                <a:solidFill>
                  <a:schemeClr val="tx1"/>
                </a:solidFill>
                <a:latin typeface="+mn-lt"/>
                <a:ea typeface="DeutscheBank" panose="020B0503020202030204" pitchFamily="34" charset="0"/>
              </a:rPr>
              <a:t>nonumy</a:t>
            </a:r>
            <a:r>
              <a:rPr lang="en-GB" sz="1200" dirty="0">
                <a:solidFill>
                  <a:schemeClr val="tx1"/>
                </a:solidFill>
                <a:latin typeface="+mn-lt"/>
                <a:ea typeface="DeutscheBank" panose="020B0503020202030204" pitchFamily="34" charset="0"/>
              </a:rPr>
              <a:t> </a:t>
            </a:r>
            <a:r>
              <a:rPr lang="en-GB" sz="1200" dirty="0" err="1">
                <a:solidFill>
                  <a:schemeClr val="tx1"/>
                </a:solidFill>
                <a:latin typeface="+mn-lt"/>
                <a:ea typeface="DeutscheBank" panose="020B0503020202030204" pitchFamily="34" charset="0"/>
              </a:rPr>
              <a:t>eirmod</a:t>
            </a:r>
            <a:r>
              <a:rPr lang="en-GB" sz="1200" dirty="0">
                <a:solidFill>
                  <a:schemeClr val="tx1"/>
                </a:solidFill>
                <a:latin typeface="+mn-lt"/>
                <a:ea typeface="DeutscheBank" panose="020B0503020202030204" pitchFamily="34" charset="0"/>
              </a:rPr>
              <a:t> </a:t>
            </a:r>
            <a:r>
              <a:rPr lang="en-GB" sz="1200" dirty="0" err="1">
                <a:solidFill>
                  <a:schemeClr val="tx1"/>
                </a:solidFill>
                <a:latin typeface="+mn-lt"/>
                <a:ea typeface="DeutscheBank" panose="020B0503020202030204" pitchFamily="34" charset="0"/>
              </a:rPr>
              <a:t>invidunt</a:t>
            </a:r>
            <a:r>
              <a:rPr lang="en-GB" sz="1200" dirty="0">
                <a:solidFill>
                  <a:schemeClr val="tx1"/>
                </a:solidFill>
                <a:latin typeface="+mn-lt"/>
                <a:ea typeface="DeutscheBank" panose="020B0503020202030204" pitchFamily="34" charset="0"/>
              </a:rPr>
              <a:t> </a:t>
            </a:r>
            <a:r>
              <a:rPr lang="en-GB" sz="1200" dirty="0" err="1">
                <a:solidFill>
                  <a:schemeClr val="tx1"/>
                </a:solidFill>
                <a:latin typeface="+mn-lt"/>
                <a:ea typeface="DeutscheBank" panose="020B0503020202030204" pitchFamily="34" charset="0"/>
              </a:rPr>
              <a:t>ut</a:t>
            </a:r>
            <a:r>
              <a:rPr lang="en-GB" sz="1200" dirty="0">
                <a:solidFill>
                  <a:schemeClr val="tx1"/>
                </a:solidFill>
                <a:latin typeface="+mn-lt"/>
                <a:ea typeface="DeutscheBank" panose="020B0503020202030204" pitchFamily="34" charset="0"/>
              </a:rPr>
              <a:t> dolore magna </a:t>
            </a:r>
            <a:r>
              <a:rPr lang="en-GB" sz="1200" dirty="0" err="1">
                <a:solidFill>
                  <a:schemeClr val="tx1"/>
                </a:solidFill>
                <a:latin typeface="+mn-lt"/>
                <a:ea typeface="DeutscheBank" panose="020B0503020202030204" pitchFamily="34" charset="0"/>
              </a:rPr>
              <a:t>nonumy</a:t>
            </a:r>
            <a:r>
              <a:rPr lang="en-GB" sz="1200" dirty="0">
                <a:solidFill>
                  <a:schemeClr val="tx1"/>
                </a:solidFill>
                <a:latin typeface="+mn-lt"/>
                <a:ea typeface="DeutscheBank" panose="020B0503020202030204" pitchFamily="34" charset="0"/>
              </a:rPr>
              <a:t> </a:t>
            </a:r>
            <a:r>
              <a:rPr lang="en-GB" sz="1200" dirty="0" err="1">
                <a:solidFill>
                  <a:schemeClr val="tx1"/>
                </a:solidFill>
                <a:latin typeface="+mn-lt"/>
                <a:ea typeface="DeutscheBank" panose="020B0503020202030204" pitchFamily="34" charset="0"/>
              </a:rPr>
              <a:t>eirmod</a:t>
            </a:r>
            <a:r>
              <a:rPr lang="en-GB" sz="1200" dirty="0">
                <a:solidFill>
                  <a:schemeClr val="tx1"/>
                </a:solidFill>
                <a:latin typeface="+mn-lt"/>
                <a:ea typeface="DeutscheBank" panose="020B0503020202030204" pitchFamily="34" charset="0"/>
              </a:rPr>
              <a:t>. </a:t>
            </a:r>
            <a:r>
              <a:rPr lang="en-GB" sz="1200" dirty="0" err="1">
                <a:solidFill>
                  <a:schemeClr val="tx1"/>
                </a:solidFill>
                <a:latin typeface="+mn-lt"/>
                <a:ea typeface="DeutscheBank" panose="020B0503020202030204" pitchFamily="34" charset="0"/>
              </a:rPr>
              <a:t>Consetetur</a:t>
            </a:r>
            <a:r>
              <a:rPr lang="en-GB" sz="1200" dirty="0">
                <a:solidFill>
                  <a:schemeClr val="tx1"/>
                </a:solidFill>
                <a:latin typeface="+mn-lt"/>
                <a:ea typeface="DeutscheBank" panose="020B0503020202030204" pitchFamily="34" charset="0"/>
              </a:rPr>
              <a:t> </a:t>
            </a:r>
            <a:r>
              <a:rPr lang="en-GB" sz="1200" dirty="0" err="1">
                <a:solidFill>
                  <a:schemeClr val="tx1"/>
                </a:solidFill>
                <a:latin typeface="+mn-lt"/>
                <a:ea typeface="DeutscheBank" panose="020B0503020202030204" pitchFamily="34" charset="0"/>
              </a:rPr>
              <a:t>sadipscing</a:t>
            </a:r>
            <a:r>
              <a:rPr lang="en-GB" sz="1200" dirty="0">
                <a:solidFill>
                  <a:schemeClr val="tx1"/>
                </a:solidFill>
                <a:latin typeface="+mn-lt"/>
                <a:ea typeface="DeutscheBank" panose="020B0503020202030204" pitchFamily="34" charset="0"/>
              </a:rPr>
              <a:t> </a:t>
            </a:r>
            <a:r>
              <a:rPr lang="en-GB" sz="1200" dirty="0" err="1">
                <a:solidFill>
                  <a:schemeClr val="tx1"/>
                </a:solidFill>
                <a:latin typeface="+mn-lt"/>
                <a:ea typeface="DeutscheBank" panose="020B0503020202030204" pitchFamily="34" charset="0"/>
              </a:rPr>
              <a:t>elotr</a:t>
            </a:r>
            <a:r>
              <a:rPr lang="en-GB" sz="1200" dirty="0">
                <a:solidFill>
                  <a:schemeClr val="tx1"/>
                </a:solidFill>
                <a:latin typeface="+mn-lt"/>
                <a:ea typeface="DeutscheBank" panose="020B0503020202030204" pitchFamily="34" charset="0"/>
              </a:rPr>
              <a:t>, </a:t>
            </a:r>
            <a:r>
              <a:rPr lang="en-GB" sz="1200" dirty="0" err="1">
                <a:solidFill>
                  <a:schemeClr val="tx1"/>
                </a:solidFill>
                <a:latin typeface="+mn-lt"/>
                <a:ea typeface="DeutscheBank" panose="020B0503020202030204" pitchFamily="34" charset="0"/>
              </a:rPr>
              <a:t>sed</a:t>
            </a:r>
            <a:r>
              <a:rPr lang="en-GB" sz="1200" dirty="0">
                <a:solidFill>
                  <a:schemeClr val="tx1"/>
                </a:solidFill>
                <a:latin typeface="+mn-lt"/>
                <a:ea typeface="DeutscheBank" panose="020B0503020202030204" pitchFamily="34" charset="0"/>
              </a:rPr>
              <a:t> </a:t>
            </a:r>
            <a:r>
              <a:rPr lang="en-GB" sz="1200" dirty="0" err="1">
                <a:solidFill>
                  <a:schemeClr val="tx1"/>
                </a:solidFill>
                <a:latin typeface="+mn-lt"/>
                <a:ea typeface="DeutscheBank" panose="020B0503020202030204" pitchFamily="34" charset="0"/>
              </a:rPr>
              <a:t>diam</a:t>
            </a:r>
            <a:r>
              <a:rPr lang="en-GB" sz="1200" dirty="0">
                <a:solidFill>
                  <a:schemeClr val="tx1"/>
                </a:solidFill>
                <a:latin typeface="+mn-lt"/>
                <a:ea typeface="DeutscheBank" panose="020B0503020202030204" pitchFamily="34" charset="0"/>
              </a:rPr>
              <a:t> </a:t>
            </a:r>
            <a:r>
              <a:rPr lang="en-GB" sz="1200" dirty="0" err="1">
                <a:solidFill>
                  <a:schemeClr val="tx1"/>
                </a:solidFill>
                <a:latin typeface="+mn-lt"/>
                <a:ea typeface="DeutscheBank" panose="020B0503020202030204" pitchFamily="34" charset="0"/>
              </a:rPr>
              <a:t>nonumy</a:t>
            </a:r>
            <a:r>
              <a:rPr lang="en-GB" sz="1200" dirty="0">
                <a:solidFill>
                  <a:schemeClr val="tx1"/>
                </a:solidFill>
                <a:latin typeface="+mn-lt"/>
                <a:ea typeface="DeutscheBank" panose="020B0503020202030204" pitchFamily="34" charset="0"/>
              </a:rPr>
              <a:t> </a:t>
            </a:r>
            <a:r>
              <a:rPr lang="en-GB" sz="1200" dirty="0" err="1">
                <a:solidFill>
                  <a:schemeClr val="tx1"/>
                </a:solidFill>
                <a:latin typeface="+mn-lt"/>
                <a:ea typeface="DeutscheBank" panose="020B0503020202030204" pitchFamily="34" charset="0"/>
              </a:rPr>
              <a:t>eirmod</a:t>
            </a:r>
            <a:r>
              <a:rPr lang="en-GB" sz="1200" dirty="0">
                <a:solidFill>
                  <a:schemeClr val="tx1"/>
                </a:solidFill>
                <a:latin typeface="+mn-lt"/>
                <a:ea typeface="DeutscheBank" panose="020B0503020202030204" pitchFamily="34" charset="0"/>
              </a:rPr>
              <a:t> </a:t>
            </a:r>
            <a:r>
              <a:rPr lang="en-GB" sz="1200" dirty="0" err="1">
                <a:solidFill>
                  <a:schemeClr val="tx1"/>
                </a:solidFill>
                <a:latin typeface="+mn-lt"/>
                <a:ea typeface="DeutscheBank" panose="020B0503020202030204" pitchFamily="34" charset="0"/>
              </a:rPr>
              <a:t>tempor</a:t>
            </a:r>
            <a:r>
              <a:rPr lang="en-GB" sz="1200" dirty="0">
                <a:solidFill>
                  <a:schemeClr val="tx1"/>
                </a:solidFill>
                <a:latin typeface="+mn-lt"/>
                <a:ea typeface="DeutscheBank" panose="020B0503020202030204" pitchFamily="34" charset="0"/>
              </a:rPr>
              <a:t> </a:t>
            </a:r>
            <a:r>
              <a:rPr lang="en-GB" sz="1200" dirty="0" err="1">
                <a:solidFill>
                  <a:schemeClr val="tx1"/>
                </a:solidFill>
                <a:latin typeface="+mn-lt"/>
                <a:ea typeface="DeutscheBank" panose="020B0503020202030204" pitchFamily="34" charset="0"/>
              </a:rPr>
              <a:t>invidunt</a:t>
            </a:r>
            <a:r>
              <a:rPr lang="en-GB" sz="1200" dirty="0">
                <a:solidFill>
                  <a:schemeClr val="tx1"/>
                </a:solidFill>
                <a:latin typeface="+mn-lt"/>
                <a:ea typeface="DeutscheBank" panose="020B0503020202030204" pitchFamily="34" charset="0"/>
              </a:rPr>
              <a:t> </a:t>
            </a:r>
            <a:r>
              <a:rPr lang="en-GB" sz="1200" dirty="0" err="1">
                <a:solidFill>
                  <a:schemeClr val="tx1"/>
                </a:solidFill>
                <a:latin typeface="+mn-lt"/>
                <a:ea typeface="DeutscheBank" panose="020B0503020202030204" pitchFamily="34" charset="0"/>
              </a:rPr>
              <a:t>ut</a:t>
            </a:r>
            <a:r>
              <a:rPr lang="en-GB" sz="1200" dirty="0">
                <a:solidFill>
                  <a:schemeClr val="tx1"/>
                </a:solidFill>
                <a:latin typeface="+mn-lt"/>
                <a:ea typeface="DeutscheBank" panose="020B0503020202030204" pitchFamily="34" charset="0"/>
              </a:rPr>
              <a:t> labore et dolore magna.</a:t>
            </a:r>
          </a:p>
        </p:txBody>
      </p:sp>
      <p:sp>
        <p:nvSpPr>
          <p:cNvPr id="2" name="TextBox 1">
            <a:extLst>
              <a:ext uri="{FF2B5EF4-FFF2-40B4-BE49-F238E27FC236}">
                <a16:creationId xmlns:a16="http://schemas.microsoft.com/office/drawing/2014/main" id="{DEF26A9C-7EB5-B45B-719E-62A8255EA6BB}"/>
              </a:ext>
              <a:ext uri="{C183D7F6-B498-43B3-948B-1728B52AA6E4}">
                <adec:decorative xmlns:adec="http://schemas.microsoft.com/office/drawing/2017/decorative" val="1"/>
              </a:ext>
            </a:extLst>
          </p:cNvPr>
          <p:cNvSpPr txBox="1"/>
          <p:nvPr/>
        </p:nvSpPr>
        <p:spPr bwMode="ltGray">
          <a:xfrm>
            <a:off x="442913" y="5683377"/>
            <a:ext cx="3277186" cy="517398"/>
          </a:xfrm>
          <a:prstGeom prst="rect">
            <a:avLst/>
          </a:prstGeom>
          <a:solidFill>
            <a:srgbClr val="D000D0"/>
          </a:solidFill>
          <a:ln w="6350">
            <a:noFill/>
            <a:miter lim="800000"/>
            <a:headEnd/>
            <a:tailEnd/>
          </a:ln>
        </p:spPr>
        <p:txBody>
          <a:bodyPr wrap="square" lIns="100913" tIns="50457" rIns="100913" bIns="50457" rtlCol="0" anchor="t" anchorCtr="0">
            <a:spAutoFit/>
          </a:bodyPr>
          <a:lstStyle/>
          <a:p>
            <a:pPr eaLnBrk="0" hangingPunct="0"/>
            <a:r>
              <a:rPr lang="en-GB" sz="900" b="1" dirty="0">
                <a:solidFill>
                  <a:schemeClr val="bg1"/>
                </a:solidFill>
                <a:latin typeface="+mn-lt"/>
              </a:rPr>
              <a:t>Note </a:t>
            </a:r>
            <a:br>
              <a:rPr lang="en-GB" sz="900" b="1" dirty="0">
                <a:solidFill>
                  <a:schemeClr val="bg1"/>
                </a:solidFill>
                <a:latin typeface="+mn-lt"/>
              </a:rPr>
            </a:br>
            <a:r>
              <a:rPr lang="en-GB" sz="900" dirty="0">
                <a:solidFill>
                  <a:schemeClr val="bg1"/>
                </a:solidFill>
                <a:latin typeface="+mn-lt"/>
              </a:rPr>
              <a:t>All icons from the appendix can be extended with outlines to adjust the line thickness </a:t>
            </a:r>
            <a:r>
              <a:rPr lang="en-GB" sz="900" dirty="0">
                <a:solidFill>
                  <a:schemeClr val="bg1"/>
                </a:solidFill>
              </a:rPr>
              <a:t>according to the font used.</a:t>
            </a:r>
            <a:endParaRPr lang="en-GB" sz="900" dirty="0">
              <a:solidFill>
                <a:schemeClr val="bg1"/>
              </a:solidFill>
              <a:latin typeface="+mn-lt"/>
            </a:endParaRPr>
          </a:p>
        </p:txBody>
      </p:sp>
      <p:sp>
        <p:nvSpPr>
          <p:cNvPr id="13" name="Fußzeilenplatzhalter 12">
            <a:extLst>
              <a:ext uri="{FF2B5EF4-FFF2-40B4-BE49-F238E27FC236}">
                <a16:creationId xmlns:a16="http://schemas.microsoft.com/office/drawing/2014/main" id="{CA072C87-310A-93FE-DD79-F5CF56C79CA1}"/>
              </a:ext>
              <a:ext uri="{C183D7F6-B498-43B3-948B-1728B52AA6E4}">
                <adec:decorative xmlns:adec="http://schemas.microsoft.com/office/drawing/2017/decorative" val="1"/>
              </a:ext>
            </a:extLst>
          </p:cNvPr>
          <p:cNvSpPr>
            <a:spLocks noGrp="1"/>
          </p:cNvSpPr>
          <p:nvPr>
            <p:ph type="ftr" sz="quarter" idx="13"/>
          </p:nvPr>
        </p:nvSpPr>
        <p:spPr/>
        <p:txBody>
          <a:bodyPr/>
          <a:lstStyle/>
          <a:p>
            <a:pPr algn="l">
              <a:lnSpc>
                <a:spcPts val="1067"/>
              </a:lnSpc>
            </a:pPr>
            <a:r>
              <a:rPr lang="en-GB"/>
              <a:t>Date, Location, Speaker name, Name of Event</a:t>
            </a:r>
          </a:p>
        </p:txBody>
      </p:sp>
      <p:sp>
        <p:nvSpPr>
          <p:cNvPr id="3" name="Slide Number Placeholder 2">
            <a:extLst>
              <a:ext uri="{FF2B5EF4-FFF2-40B4-BE49-F238E27FC236}">
                <a16:creationId xmlns:a16="http://schemas.microsoft.com/office/drawing/2014/main" id="{A9CED4FD-9728-CDB9-9A9A-BC653258438B}"/>
              </a:ext>
              <a:ext uri="{C183D7F6-B498-43B3-948B-1728B52AA6E4}">
                <adec:decorative xmlns:adec="http://schemas.microsoft.com/office/drawing/2017/decorative" val="1"/>
              </a:ext>
            </a:extLst>
          </p:cNvPr>
          <p:cNvSpPr>
            <a:spLocks noGrp="1"/>
          </p:cNvSpPr>
          <p:nvPr>
            <p:ph type="sldNum" sz="quarter" idx="12"/>
          </p:nvPr>
        </p:nvSpPr>
        <p:spPr>
          <a:xfrm>
            <a:off x="11281088" y="6416675"/>
            <a:ext cx="468000" cy="144000"/>
          </a:xfrm>
        </p:spPr>
        <p:txBody>
          <a:bodyPr/>
          <a:lstStyle/>
          <a:p>
            <a:fld id="{D71DA9FD-6EF8-4CC5-AF9B-B6159B5B937C}" type="slidenum">
              <a:rPr lang="en-GB" noProof="1" smtClean="0"/>
              <a:pPr/>
              <a:t>54</a:t>
            </a:fld>
            <a:endParaRPr lang="en-GB" noProof="1"/>
          </a:p>
        </p:txBody>
      </p:sp>
    </p:spTree>
    <p:extLst>
      <p:ext uri="{BB962C8B-B14F-4D97-AF65-F5344CB8AC3E}">
        <p14:creationId xmlns:p14="http://schemas.microsoft.com/office/powerpoint/2010/main" val="3029158972"/>
      </p:ext>
    </p:extLst>
  </p:cSld>
  <p:clrMapOvr>
    <a:masterClrMapping/>
  </p:clrMapOvr>
  <p:transition>
    <p:wipe dir="r"/>
  </p:transition>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AC6F76B-0AC6-4E3E-1EB9-AFCC6AE2E940}"/>
              </a:ext>
            </a:extLst>
          </p:cNvPr>
          <p:cNvSpPr>
            <a:spLocks noGrp="1"/>
          </p:cNvSpPr>
          <p:nvPr>
            <p:ph type="title"/>
          </p:nvPr>
        </p:nvSpPr>
        <p:spPr>
          <a:xfrm>
            <a:off x="442912" y="442800"/>
            <a:ext cx="10332000" cy="468000"/>
          </a:xfrm>
        </p:spPr>
        <p:txBody>
          <a:bodyPr/>
          <a:lstStyle/>
          <a:p>
            <a:r>
              <a:rPr lang="en-GB" dirty="0"/>
              <a:t>Best Practice Sample</a:t>
            </a:r>
            <a:br>
              <a:rPr lang="en-GB" dirty="0"/>
            </a:br>
            <a:r>
              <a:rPr lang="en-GB" b="0" dirty="0"/>
              <a:t>Text combined with charts</a:t>
            </a:r>
          </a:p>
        </p:txBody>
      </p:sp>
      <p:sp>
        <p:nvSpPr>
          <p:cNvPr id="72" name="Content Placeholder 64">
            <a:extLst>
              <a:ext uri="{FF2B5EF4-FFF2-40B4-BE49-F238E27FC236}">
                <a16:creationId xmlns:a16="http://schemas.microsoft.com/office/drawing/2014/main" id="{B169ED20-6D84-F7AA-203B-75C62FD96C05}"/>
              </a:ext>
            </a:extLst>
          </p:cNvPr>
          <p:cNvSpPr txBox="1">
            <a:spLocks/>
          </p:cNvSpPr>
          <p:nvPr/>
        </p:nvSpPr>
        <p:spPr>
          <a:xfrm>
            <a:off x="443250" y="1376363"/>
            <a:ext cx="2700000" cy="661236"/>
          </a:xfrm>
          <a:prstGeom prst="rect">
            <a:avLst/>
          </a:prstGeom>
        </p:spPr>
        <p:txBody>
          <a:bodyPr vert="horz" lIns="0" tIns="0" rIns="0" bIns="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200" kern="1200" baseline="0">
                <a:solidFill>
                  <a:schemeClr val="tx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8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dirty="0">
                <a:latin typeface="DeutscheBank Medium" panose="020B0603020202030204" pitchFamily="34" charset="0"/>
                <a:ea typeface="DeutscheBank Medium" panose="020B0603020202030204" pitchFamily="34" charset="0"/>
              </a:rPr>
              <a:t>Title</a:t>
            </a:r>
          </a:p>
          <a:p>
            <a:pPr lvl="1"/>
            <a:endParaRPr lang="en-GB" sz="1000" dirty="0"/>
          </a:p>
          <a:p>
            <a:pPr lvl="1"/>
            <a:r>
              <a:rPr lang="en-GB" sz="1000" dirty="0">
                <a:solidFill>
                  <a:schemeClr val="accent2"/>
                </a:solidFill>
              </a:rPr>
              <a:t>Subtitle</a:t>
            </a:r>
          </a:p>
        </p:txBody>
      </p:sp>
      <p:cxnSp>
        <p:nvCxnSpPr>
          <p:cNvPr id="74" name="Straight Connector 73">
            <a:extLst>
              <a:ext uri="{FF2B5EF4-FFF2-40B4-BE49-F238E27FC236}">
                <a16:creationId xmlns:a16="http://schemas.microsoft.com/office/drawing/2014/main" id="{5B6AE0A8-C960-039A-1A08-BA2F0A6146DB}"/>
              </a:ext>
              <a:ext uri="{C183D7F6-B498-43B3-948B-1728B52AA6E4}">
                <adec:decorative xmlns:adec="http://schemas.microsoft.com/office/drawing/2017/decorative" val="1"/>
              </a:ext>
            </a:extLst>
          </p:cNvPr>
          <p:cNvCxnSpPr/>
          <p:nvPr/>
        </p:nvCxnSpPr>
        <p:spPr bwMode="auto">
          <a:xfrm>
            <a:off x="438479" y="1670413"/>
            <a:ext cx="2705034" cy="0"/>
          </a:xfrm>
          <a:prstGeom prst="line">
            <a:avLst/>
          </a:prstGeom>
          <a:noFill/>
          <a:ln w="12700">
            <a:solidFill>
              <a:srgbClr val="0069B1"/>
            </a:solidFill>
            <a:round/>
            <a:headEnd/>
            <a:tailEnd/>
          </a:ln>
        </p:spPr>
      </p:cxnSp>
      <p:graphicFrame>
        <p:nvGraphicFramePr>
          <p:cNvPr id="89" name="Diagramm 9" descr="Example of a bar chart. Add your data and explain what it illustrates. For example: ‘This chart shows revenue over the last five years, highlighting a significant increase in 2023.’">
            <a:extLst>
              <a:ext uri="{FF2B5EF4-FFF2-40B4-BE49-F238E27FC236}">
                <a16:creationId xmlns:a16="http://schemas.microsoft.com/office/drawing/2014/main" id="{CBD4ACEB-9BC7-E497-8340-AE2051076271}"/>
              </a:ext>
            </a:extLst>
          </p:cNvPr>
          <p:cNvGraphicFramePr>
            <a:graphicFrameLocks/>
          </p:cNvGraphicFramePr>
          <p:nvPr>
            <p:extLst>
              <p:ext uri="{D42A27DB-BD31-4B8C-83A1-F6EECF244321}">
                <p14:modId xmlns:p14="http://schemas.microsoft.com/office/powerpoint/2010/main" val="425113415"/>
              </p:ext>
            </p:extLst>
          </p:nvPr>
        </p:nvGraphicFramePr>
        <p:xfrm>
          <a:off x="446481" y="1984086"/>
          <a:ext cx="2696769" cy="2345514"/>
        </p:xfrm>
        <a:graphic>
          <a:graphicData uri="http://schemas.openxmlformats.org/drawingml/2006/chart">
            <c:chart xmlns:c="http://schemas.openxmlformats.org/drawingml/2006/chart" xmlns:r="http://schemas.openxmlformats.org/officeDocument/2006/relationships" r:id="rId8"/>
          </a:graphicData>
        </a:graphic>
      </p:graphicFrame>
      <p:grpSp>
        <p:nvGrpSpPr>
          <p:cNvPr id="15" name="Group 14" descr="Arrow pointing downwards to a box that explains the key information of the chart above. Use this arrow to direct attention to details or insights related to the chart.">
            <a:extLst>
              <a:ext uri="{FF2B5EF4-FFF2-40B4-BE49-F238E27FC236}">
                <a16:creationId xmlns:a16="http://schemas.microsoft.com/office/drawing/2014/main" id="{0ABA8F65-B9BC-9CC2-AE90-D94A4AB3CA44}"/>
              </a:ext>
            </a:extLst>
          </p:cNvPr>
          <p:cNvGrpSpPr/>
          <p:nvPr/>
        </p:nvGrpSpPr>
        <p:grpSpPr>
          <a:xfrm>
            <a:off x="442913" y="4458292"/>
            <a:ext cx="2700337" cy="236108"/>
            <a:chOff x="684000" y="4458292"/>
            <a:chExt cx="2236800" cy="236108"/>
          </a:xfrm>
        </p:grpSpPr>
        <p:cxnSp>
          <p:nvCxnSpPr>
            <p:cNvPr id="5" name="Straight Connector 4">
              <a:extLst>
                <a:ext uri="{FF2B5EF4-FFF2-40B4-BE49-F238E27FC236}">
                  <a16:creationId xmlns:a16="http://schemas.microsoft.com/office/drawing/2014/main" id="{3F436F73-F8B0-B6A0-B5B0-C3F4B18E45D7}"/>
                </a:ext>
              </a:extLst>
            </p:cNvPr>
            <p:cNvCxnSpPr>
              <a:cxnSpLocks/>
            </p:cNvCxnSpPr>
            <p:nvPr/>
          </p:nvCxnSpPr>
          <p:spPr bwMode="auto">
            <a:xfrm>
              <a:off x="684000" y="4458292"/>
              <a:ext cx="2236800" cy="0"/>
            </a:xfrm>
            <a:prstGeom prst="line">
              <a:avLst/>
            </a:prstGeom>
            <a:noFill/>
            <a:ln w="12700">
              <a:solidFill>
                <a:schemeClr val="tx1"/>
              </a:solidFill>
              <a:round/>
              <a:headEnd/>
              <a:tailEnd/>
            </a:ln>
          </p:spPr>
        </p:cxnSp>
        <p:cxnSp>
          <p:nvCxnSpPr>
            <p:cNvPr id="11" name="Straight Arrow Connector 10">
              <a:extLst>
                <a:ext uri="{FF2B5EF4-FFF2-40B4-BE49-F238E27FC236}">
                  <a16:creationId xmlns:a16="http://schemas.microsoft.com/office/drawing/2014/main" id="{B1F3433B-F719-BBCE-051F-6F223360F6FF}"/>
                </a:ext>
              </a:extLst>
            </p:cNvPr>
            <p:cNvCxnSpPr>
              <a:cxnSpLocks/>
            </p:cNvCxnSpPr>
            <p:nvPr/>
          </p:nvCxnSpPr>
          <p:spPr bwMode="auto">
            <a:xfrm>
              <a:off x="1802400" y="4458292"/>
              <a:ext cx="0" cy="236108"/>
            </a:xfrm>
            <a:prstGeom prst="straightConnector1">
              <a:avLst/>
            </a:prstGeom>
            <a:noFill/>
            <a:ln w="12700">
              <a:solidFill>
                <a:schemeClr val="tx1"/>
              </a:solidFill>
              <a:round/>
              <a:headEnd/>
              <a:tailEnd type="arrow" w="lg" len="med"/>
            </a:ln>
          </p:spPr>
        </p:cxnSp>
      </p:grpSp>
      <p:sp>
        <p:nvSpPr>
          <p:cNvPr id="76" name="Rectangle 75">
            <a:extLst>
              <a:ext uri="{FF2B5EF4-FFF2-40B4-BE49-F238E27FC236}">
                <a16:creationId xmlns:a16="http://schemas.microsoft.com/office/drawing/2014/main" id="{E615CA57-6DAA-98E6-4740-EDB1809E935E}"/>
              </a:ext>
            </a:extLst>
          </p:cNvPr>
          <p:cNvSpPr/>
          <p:nvPr/>
        </p:nvSpPr>
        <p:spPr bwMode="auto">
          <a:xfrm>
            <a:off x="443250" y="4879202"/>
            <a:ext cx="2700000" cy="815999"/>
          </a:xfrm>
          <a:prstGeom prst="rect">
            <a:avLst/>
          </a:prstGeom>
          <a:solidFill>
            <a:srgbClr val="EDF1F7"/>
          </a:solidFill>
          <a:ln w="6350">
            <a:noFill/>
            <a:miter lim="800000"/>
            <a:headEnd/>
            <a:tailEnd/>
          </a:ln>
        </p:spPr>
        <p:txBody>
          <a:bodyPr lIns="100913" tIns="50457" rIns="100913" bIns="50457" rtlCol="0" anchor="t" anchorCtr="0">
            <a:noAutofit/>
          </a:bodyPr>
          <a:lstStyle/>
          <a:p>
            <a:pPr marL="179388" indent="-179388" defTabSz="963613" eaLnBrk="0" hangingPunct="0">
              <a:buFont typeface="DeutscheBank" panose="020B0503020202030204" pitchFamily="34" charset="0"/>
              <a:buChar char="–"/>
              <a:tabLst>
                <a:tab pos="1257300" algn="l"/>
              </a:tabLst>
            </a:pPr>
            <a:r>
              <a:rPr lang="en-GB" sz="1000" dirty="0"/>
              <a:t>xxx</a:t>
            </a:r>
          </a:p>
          <a:p>
            <a:pPr marL="357188" lvl="1" indent="-177800" defTabSz="963613" eaLnBrk="0" hangingPunct="0">
              <a:buFont typeface="DeutscheBank" panose="020B0503020202030204" pitchFamily="34" charset="0"/>
              <a:buChar char="–"/>
              <a:tabLst>
                <a:tab pos="1257300" algn="l"/>
              </a:tabLst>
            </a:pPr>
            <a:r>
              <a:rPr lang="en-GB" sz="1000" dirty="0">
                <a:latin typeface="+mn-lt"/>
              </a:rPr>
              <a:t>xxx</a:t>
            </a:r>
          </a:p>
        </p:txBody>
      </p:sp>
      <p:sp>
        <p:nvSpPr>
          <p:cNvPr id="24" name="Content Placeholder 64">
            <a:extLst>
              <a:ext uri="{FF2B5EF4-FFF2-40B4-BE49-F238E27FC236}">
                <a16:creationId xmlns:a16="http://schemas.microsoft.com/office/drawing/2014/main" id="{C109E5ED-4F53-6264-B37C-86EF715EF689}"/>
              </a:ext>
            </a:extLst>
          </p:cNvPr>
          <p:cNvSpPr txBox="1">
            <a:spLocks/>
          </p:cNvSpPr>
          <p:nvPr/>
        </p:nvSpPr>
        <p:spPr>
          <a:xfrm>
            <a:off x="3311863" y="1376362"/>
            <a:ext cx="2700000" cy="661236"/>
          </a:xfrm>
          <a:prstGeom prst="rect">
            <a:avLst/>
          </a:prstGeom>
        </p:spPr>
        <p:txBody>
          <a:bodyPr vert="horz" lIns="0" tIns="0" rIns="0" bIns="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200" kern="1200" baseline="0">
                <a:solidFill>
                  <a:schemeClr val="tx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8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dirty="0">
                <a:latin typeface="DeutscheBank Medium" panose="020B0603020202030204" pitchFamily="34" charset="0"/>
                <a:ea typeface="DeutscheBank Medium" panose="020B0603020202030204" pitchFamily="34" charset="0"/>
              </a:rPr>
              <a:t>Title</a:t>
            </a:r>
          </a:p>
          <a:p>
            <a:pPr lvl="1"/>
            <a:endParaRPr lang="en-GB" sz="1000" dirty="0"/>
          </a:p>
          <a:p>
            <a:pPr lvl="1"/>
            <a:r>
              <a:rPr lang="en-GB" sz="1000" dirty="0">
                <a:solidFill>
                  <a:schemeClr val="accent2"/>
                </a:solidFill>
              </a:rPr>
              <a:t>Subtitle</a:t>
            </a:r>
          </a:p>
        </p:txBody>
      </p:sp>
      <p:cxnSp>
        <p:nvCxnSpPr>
          <p:cNvPr id="25" name="Straight Connector 24">
            <a:extLst>
              <a:ext uri="{FF2B5EF4-FFF2-40B4-BE49-F238E27FC236}">
                <a16:creationId xmlns:a16="http://schemas.microsoft.com/office/drawing/2014/main" id="{215EE30B-D34E-9894-5211-D93215023369}"/>
              </a:ext>
              <a:ext uri="{C183D7F6-B498-43B3-948B-1728B52AA6E4}">
                <adec:decorative xmlns:adec="http://schemas.microsoft.com/office/drawing/2017/decorative" val="1"/>
              </a:ext>
            </a:extLst>
          </p:cNvPr>
          <p:cNvCxnSpPr/>
          <p:nvPr/>
        </p:nvCxnSpPr>
        <p:spPr bwMode="auto">
          <a:xfrm>
            <a:off x="3307092" y="1670412"/>
            <a:ext cx="2705034" cy="0"/>
          </a:xfrm>
          <a:prstGeom prst="line">
            <a:avLst/>
          </a:prstGeom>
          <a:noFill/>
          <a:ln w="12700">
            <a:solidFill>
              <a:srgbClr val="0069B1"/>
            </a:solidFill>
            <a:round/>
            <a:headEnd/>
            <a:tailEnd/>
          </a:ln>
        </p:spPr>
      </p:cxnSp>
      <p:graphicFrame>
        <p:nvGraphicFramePr>
          <p:cNvPr id="27" name="Diagramm 9" descr="Example of a bar chart. Add your data and explain what it illustrates. For example: ‘This chart shows revenue over the last five years, highlighting a significant increase in 2023.’">
            <a:extLst>
              <a:ext uri="{FF2B5EF4-FFF2-40B4-BE49-F238E27FC236}">
                <a16:creationId xmlns:a16="http://schemas.microsoft.com/office/drawing/2014/main" id="{88C8D472-8BA1-156F-4B48-54406C84E8FB}"/>
              </a:ext>
            </a:extLst>
          </p:cNvPr>
          <p:cNvGraphicFramePr>
            <a:graphicFrameLocks/>
          </p:cNvGraphicFramePr>
          <p:nvPr>
            <p:extLst>
              <p:ext uri="{D42A27DB-BD31-4B8C-83A1-F6EECF244321}">
                <p14:modId xmlns:p14="http://schemas.microsoft.com/office/powerpoint/2010/main" val="3184097529"/>
              </p:ext>
            </p:extLst>
          </p:nvPr>
        </p:nvGraphicFramePr>
        <p:xfrm>
          <a:off x="3315094" y="1984085"/>
          <a:ext cx="2696769" cy="2345514"/>
        </p:xfrm>
        <a:graphic>
          <a:graphicData uri="http://schemas.openxmlformats.org/drawingml/2006/chart">
            <c:chart xmlns:c="http://schemas.openxmlformats.org/drawingml/2006/chart" xmlns:r="http://schemas.openxmlformats.org/officeDocument/2006/relationships" r:id="rId9"/>
          </a:graphicData>
        </a:graphic>
      </p:graphicFrame>
      <p:grpSp>
        <p:nvGrpSpPr>
          <p:cNvPr id="28" name="Group 27" descr="Arrow pointing downwards to a box that explains the key information of the chart above. Use this arrow to direct attention to details or insights related to the chart.">
            <a:extLst>
              <a:ext uri="{FF2B5EF4-FFF2-40B4-BE49-F238E27FC236}">
                <a16:creationId xmlns:a16="http://schemas.microsoft.com/office/drawing/2014/main" id="{7D5544C0-43D1-17E5-C9F6-0D73308FC907}"/>
              </a:ext>
            </a:extLst>
          </p:cNvPr>
          <p:cNvGrpSpPr/>
          <p:nvPr/>
        </p:nvGrpSpPr>
        <p:grpSpPr>
          <a:xfrm>
            <a:off x="3311526" y="4458291"/>
            <a:ext cx="2700337" cy="236108"/>
            <a:chOff x="684000" y="4458292"/>
            <a:chExt cx="2236800" cy="236108"/>
          </a:xfrm>
        </p:grpSpPr>
        <p:cxnSp>
          <p:nvCxnSpPr>
            <p:cNvPr id="29" name="Straight Connector 28">
              <a:extLst>
                <a:ext uri="{FF2B5EF4-FFF2-40B4-BE49-F238E27FC236}">
                  <a16:creationId xmlns:a16="http://schemas.microsoft.com/office/drawing/2014/main" id="{27AB4E6B-8408-CE8D-C0B3-78F5985A09A6}"/>
                </a:ext>
              </a:extLst>
            </p:cNvPr>
            <p:cNvCxnSpPr>
              <a:cxnSpLocks/>
            </p:cNvCxnSpPr>
            <p:nvPr/>
          </p:nvCxnSpPr>
          <p:spPr bwMode="auto">
            <a:xfrm>
              <a:off x="684000" y="4458292"/>
              <a:ext cx="2236800" cy="0"/>
            </a:xfrm>
            <a:prstGeom prst="line">
              <a:avLst/>
            </a:prstGeom>
            <a:noFill/>
            <a:ln w="12700">
              <a:solidFill>
                <a:schemeClr val="tx1"/>
              </a:solidFill>
              <a:round/>
              <a:headEnd/>
              <a:tailEnd/>
            </a:ln>
          </p:spPr>
        </p:cxnSp>
        <p:cxnSp>
          <p:nvCxnSpPr>
            <p:cNvPr id="30" name="Straight Arrow Connector 29">
              <a:extLst>
                <a:ext uri="{FF2B5EF4-FFF2-40B4-BE49-F238E27FC236}">
                  <a16:creationId xmlns:a16="http://schemas.microsoft.com/office/drawing/2014/main" id="{165160C5-28D4-781E-490D-A1083C270F56}"/>
                </a:ext>
              </a:extLst>
            </p:cNvPr>
            <p:cNvCxnSpPr>
              <a:cxnSpLocks/>
            </p:cNvCxnSpPr>
            <p:nvPr/>
          </p:nvCxnSpPr>
          <p:spPr bwMode="auto">
            <a:xfrm>
              <a:off x="1802400" y="4458292"/>
              <a:ext cx="0" cy="236108"/>
            </a:xfrm>
            <a:prstGeom prst="straightConnector1">
              <a:avLst/>
            </a:prstGeom>
            <a:noFill/>
            <a:ln w="12700">
              <a:solidFill>
                <a:schemeClr val="tx1"/>
              </a:solidFill>
              <a:round/>
              <a:headEnd/>
              <a:tailEnd type="arrow" w="lg" len="med"/>
            </a:ln>
          </p:spPr>
        </p:cxnSp>
      </p:grpSp>
      <p:sp>
        <p:nvSpPr>
          <p:cNvPr id="26" name="Rectangle 25">
            <a:extLst>
              <a:ext uri="{FF2B5EF4-FFF2-40B4-BE49-F238E27FC236}">
                <a16:creationId xmlns:a16="http://schemas.microsoft.com/office/drawing/2014/main" id="{1D146220-85FB-DFF7-D799-920472235C75}"/>
              </a:ext>
            </a:extLst>
          </p:cNvPr>
          <p:cNvSpPr/>
          <p:nvPr/>
        </p:nvSpPr>
        <p:spPr bwMode="auto">
          <a:xfrm>
            <a:off x="3311863" y="4879201"/>
            <a:ext cx="2700000" cy="815999"/>
          </a:xfrm>
          <a:prstGeom prst="rect">
            <a:avLst/>
          </a:prstGeom>
          <a:solidFill>
            <a:srgbClr val="EDF1F7"/>
          </a:solidFill>
          <a:ln w="6350">
            <a:noFill/>
            <a:miter lim="800000"/>
            <a:headEnd/>
            <a:tailEnd/>
          </a:ln>
        </p:spPr>
        <p:txBody>
          <a:bodyPr lIns="100913" tIns="50457" rIns="100913" bIns="50457" rtlCol="0" anchor="t" anchorCtr="0">
            <a:noAutofit/>
          </a:bodyPr>
          <a:lstStyle/>
          <a:p>
            <a:pPr marL="179388" indent="-179388" defTabSz="963613" eaLnBrk="0" hangingPunct="0">
              <a:buFont typeface="DeutscheBank" panose="020B0503020202030204" pitchFamily="34" charset="0"/>
              <a:buChar char="–"/>
              <a:tabLst>
                <a:tab pos="1257300" algn="l"/>
              </a:tabLst>
            </a:pPr>
            <a:r>
              <a:rPr lang="en-GB" sz="1000" dirty="0"/>
              <a:t>xxx</a:t>
            </a:r>
          </a:p>
          <a:p>
            <a:pPr marL="357188" lvl="1" indent="-177800" defTabSz="963613" eaLnBrk="0" hangingPunct="0">
              <a:buFont typeface="DeutscheBank" panose="020B0503020202030204" pitchFamily="34" charset="0"/>
              <a:buChar char="–"/>
              <a:tabLst>
                <a:tab pos="1257300" algn="l"/>
              </a:tabLst>
            </a:pPr>
            <a:r>
              <a:rPr lang="en-GB" sz="1000" dirty="0">
                <a:latin typeface="+mn-lt"/>
              </a:rPr>
              <a:t>xxx</a:t>
            </a:r>
          </a:p>
        </p:txBody>
      </p:sp>
      <p:sp>
        <p:nvSpPr>
          <p:cNvPr id="31" name="Content Placeholder 64">
            <a:extLst>
              <a:ext uri="{FF2B5EF4-FFF2-40B4-BE49-F238E27FC236}">
                <a16:creationId xmlns:a16="http://schemas.microsoft.com/office/drawing/2014/main" id="{50A7E67F-ACC1-7ACD-E25A-269ECC652962}"/>
              </a:ext>
            </a:extLst>
          </p:cNvPr>
          <p:cNvSpPr txBox="1">
            <a:spLocks/>
          </p:cNvSpPr>
          <p:nvPr/>
        </p:nvSpPr>
        <p:spPr>
          <a:xfrm>
            <a:off x="6183707" y="1376363"/>
            <a:ext cx="2700000" cy="661236"/>
          </a:xfrm>
          <a:prstGeom prst="rect">
            <a:avLst/>
          </a:prstGeom>
        </p:spPr>
        <p:txBody>
          <a:bodyPr vert="horz" lIns="0" tIns="0" rIns="0" bIns="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200" kern="1200" baseline="0">
                <a:solidFill>
                  <a:schemeClr val="tx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8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dirty="0">
                <a:latin typeface="DeutscheBank Medium" panose="020B0603020202030204" pitchFamily="34" charset="0"/>
                <a:ea typeface="DeutscheBank Medium" panose="020B0603020202030204" pitchFamily="34" charset="0"/>
              </a:rPr>
              <a:t>Title</a:t>
            </a:r>
          </a:p>
          <a:p>
            <a:pPr lvl="1"/>
            <a:endParaRPr lang="en-GB" sz="1000" dirty="0"/>
          </a:p>
          <a:p>
            <a:pPr lvl="1"/>
            <a:r>
              <a:rPr lang="en-GB" sz="1000" dirty="0">
                <a:solidFill>
                  <a:schemeClr val="accent2"/>
                </a:solidFill>
              </a:rPr>
              <a:t>Subtitle</a:t>
            </a:r>
          </a:p>
        </p:txBody>
      </p:sp>
      <p:cxnSp>
        <p:nvCxnSpPr>
          <p:cNvPr id="32" name="Straight Connector 31">
            <a:extLst>
              <a:ext uri="{FF2B5EF4-FFF2-40B4-BE49-F238E27FC236}">
                <a16:creationId xmlns:a16="http://schemas.microsoft.com/office/drawing/2014/main" id="{F2507039-ECC1-9D23-93D8-44ECE9027F0A}"/>
              </a:ext>
              <a:ext uri="{C183D7F6-B498-43B3-948B-1728B52AA6E4}">
                <adec:decorative xmlns:adec="http://schemas.microsoft.com/office/drawing/2017/decorative" val="1"/>
              </a:ext>
            </a:extLst>
          </p:cNvPr>
          <p:cNvCxnSpPr/>
          <p:nvPr/>
        </p:nvCxnSpPr>
        <p:spPr bwMode="auto">
          <a:xfrm>
            <a:off x="6178936" y="1670413"/>
            <a:ext cx="2705034" cy="0"/>
          </a:xfrm>
          <a:prstGeom prst="line">
            <a:avLst/>
          </a:prstGeom>
          <a:noFill/>
          <a:ln w="12700">
            <a:solidFill>
              <a:srgbClr val="0069B1"/>
            </a:solidFill>
            <a:round/>
            <a:headEnd/>
            <a:tailEnd/>
          </a:ln>
        </p:spPr>
      </p:cxnSp>
      <p:graphicFrame>
        <p:nvGraphicFramePr>
          <p:cNvPr id="34" name="Diagramm 9" descr="Example of a bar chart. Add your data and explain what it illustrates. For example: ‘This chart shows revenue over the last five years, highlighting a significant increase in 2023.’">
            <a:extLst>
              <a:ext uri="{FF2B5EF4-FFF2-40B4-BE49-F238E27FC236}">
                <a16:creationId xmlns:a16="http://schemas.microsoft.com/office/drawing/2014/main" id="{E27BF190-838B-662A-2B32-3A498AAB1FAA}"/>
              </a:ext>
            </a:extLst>
          </p:cNvPr>
          <p:cNvGraphicFramePr>
            <a:graphicFrameLocks/>
          </p:cNvGraphicFramePr>
          <p:nvPr>
            <p:extLst>
              <p:ext uri="{D42A27DB-BD31-4B8C-83A1-F6EECF244321}">
                <p14:modId xmlns:p14="http://schemas.microsoft.com/office/powerpoint/2010/main" val="3292523187"/>
              </p:ext>
            </p:extLst>
          </p:nvPr>
        </p:nvGraphicFramePr>
        <p:xfrm>
          <a:off x="6186938" y="1984086"/>
          <a:ext cx="2696769" cy="2345514"/>
        </p:xfrm>
        <a:graphic>
          <a:graphicData uri="http://schemas.openxmlformats.org/drawingml/2006/chart">
            <c:chart xmlns:c="http://schemas.openxmlformats.org/drawingml/2006/chart" xmlns:r="http://schemas.openxmlformats.org/officeDocument/2006/relationships" r:id="rId10"/>
          </a:graphicData>
        </a:graphic>
      </p:graphicFrame>
      <p:grpSp>
        <p:nvGrpSpPr>
          <p:cNvPr id="35" name="Group 34" descr="Arrow pointing downwards to a box that explains the key information of the chart above. Use this arrow to direct attention to details or insights related to the chart.">
            <a:extLst>
              <a:ext uri="{FF2B5EF4-FFF2-40B4-BE49-F238E27FC236}">
                <a16:creationId xmlns:a16="http://schemas.microsoft.com/office/drawing/2014/main" id="{5C5F71F9-8880-E80E-856F-D7E038EF27EC}"/>
              </a:ext>
            </a:extLst>
          </p:cNvPr>
          <p:cNvGrpSpPr/>
          <p:nvPr/>
        </p:nvGrpSpPr>
        <p:grpSpPr>
          <a:xfrm>
            <a:off x="6183370" y="4458292"/>
            <a:ext cx="2700337" cy="236108"/>
            <a:chOff x="684000" y="4458292"/>
            <a:chExt cx="2236800" cy="236108"/>
          </a:xfrm>
        </p:grpSpPr>
        <p:cxnSp>
          <p:nvCxnSpPr>
            <p:cNvPr id="36" name="Straight Connector 35">
              <a:extLst>
                <a:ext uri="{FF2B5EF4-FFF2-40B4-BE49-F238E27FC236}">
                  <a16:creationId xmlns:a16="http://schemas.microsoft.com/office/drawing/2014/main" id="{10D45744-DD6D-056F-2484-3E6D8301EB0E}"/>
                </a:ext>
              </a:extLst>
            </p:cNvPr>
            <p:cNvCxnSpPr>
              <a:cxnSpLocks/>
            </p:cNvCxnSpPr>
            <p:nvPr/>
          </p:nvCxnSpPr>
          <p:spPr bwMode="auto">
            <a:xfrm>
              <a:off x="684000" y="4458292"/>
              <a:ext cx="2236800" cy="0"/>
            </a:xfrm>
            <a:prstGeom prst="line">
              <a:avLst/>
            </a:prstGeom>
            <a:noFill/>
            <a:ln w="12700">
              <a:solidFill>
                <a:schemeClr val="tx1"/>
              </a:solidFill>
              <a:round/>
              <a:headEnd/>
              <a:tailEnd/>
            </a:ln>
          </p:spPr>
        </p:cxnSp>
        <p:cxnSp>
          <p:nvCxnSpPr>
            <p:cNvPr id="37" name="Straight Arrow Connector 36">
              <a:extLst>
                <a:ext uri="{FF2B5EF4-FFF2-40B4-BE49-F238E27FC236}">
                  <a16:creationId xmlns:a16="http://schemas.microsoft.com/office/drawing/2014/main" id="{D2928329-06D8-8C07-AC06-2250613341A6}"/>
                </a:ext>
              </a:extLst>
            </p:cNvPr>
            <p:cNvCxnSpPr>
              <a:cxnSpLocks/>
            </p:cNvCxnSpPr>
            <p:nvPr/>
          </p:nvCxnSpPr>
          <p:spPr bwMode="auto">
            <a:xfrm>
              <a:off x="1802400" y="4458292"/>
              <a:ext cx="0" cy="236108"/>
            </a:xfrm>
            <a:prstGeom prst="straightConnector1">
              <a:avLst/>
            </a:prstGeom>
            <a:noFill/>
            <a:ln w="12700">
              <a:solidFill>
                <a:schemeClr val="tx1"/>
              </a:solidFill>
              <a:round/>
              <a:headEnd/>
              <a:tailEnd type="arrow" w="lg" len="med"/>
            </a:ln>
          </p:spPr>
        </p:cxnSp>
      </p:grpSp>
      <p:sp>
        <p:nvSpPr>
          <p:cNvPr id="33" name="Rectangle 32">
            <a:extLst>
              <a:ext uri="{FF2B5EF4-FFF2-40B4-BE49-F238E27FC236}">
                <a16:creationId xmlns:a16="http://schemas.microsoft.com/office/drawing/2014/main" id="{D41F5589-B71E-E28A-C71A-4DD7BFB7DB36}"/>
              </a:ext>
            </a:extLst>
          </p:cNvPr>
          <p:cNvSpPr/>
          <p:nvPr/>
        </p:nvSpPr>
        <p:spPr bwMode="auto">
          <a:xfrm>
            <a:off x="6183707" y="4879202"/>
            <a:ext cx="2700000" cy="815999"/>
          </a:xfrm>
          <a:prstGeom prst="rect">
            <a:avLst/>
          </a:prstGeom>
          <a:solidFill>
            <a:srgbClr val="EDF1F7"/>
          </a:solidFill>
          <a:ln w="6350">
            <a:noFill/>
            <a:miter lim="800000"/>
            <a:headEnd/>
            <a:tailEnd/>
          </a:ln>
        </p:spPr>
        <p:txBody>
          <a:bodyPr lIns="100913" tIns="50457" rIns="100913" bIns="50457" rtlCol="0" anchor="t" anchorCtr="0">
            <a:noAutofit/>
          </a:bodyPr>
          <a:lstStyle/>
          <a:p>
            <a:pPr marL="179388" indent="-179388" defTabSz="963613" eaLnBrk="0" hangingPunct="0">
              <a:buFont typeface="DeutscheBank" panose="020B0503020202030204" pitchFamily="34" charset="0"/>
              <a:buChar char="–"/>
              <a:tabLst>
                <a:tab pos="1257300" algn="l"/>
              </a:tabLst>
            </a:pPr>
            <a:r>
              <a:rPr lang="en-GB" sz="1000" dirty="0"/>
              <a:t>xxx</a:t>
            </a:r>
          </a:p>
          <a:p>
            <a:pPr marL="357188" lvl="1" indent="-177800" defTabSz="963613" eaLnBrk="0" hangingPunct="0">
              <a:buFont typeface="DeutscheBank" panose="020B0503020202030204" pitchFamily="34" charset="0"/>
              <a:buChar char="–"/>
              <a:tabLst>
                <a:tab pos="1257300" algn="l"/>
              </a:tabLst>
            </a:pPr>
            <a:r>
              <a:rPr lang="en-GB" sz="1000" dirty="0">
                <a:latin typeface="+mn-lt"/>
              </a:rPr>
              <a:t>xxx</a:t>
            </a:r>
          </a:p>
        </p:txBody>
      </p:sp>
      <p:sp>
        <p:nvSpPr>
          <p:cNvPr id="102" name="Content Placeholder 101">
            <a:extLst>
              <a:ext uri="{FF2B5EF4-FFF2-40B4-BE49-F238E27FC236}">
                <a16:creationId xmlns:a16="http://schemas.microsoft.com/office/drawing/2014/main" id="{FA538099-C26E-9F03-46AB-89DCF1A886CB}"/>
              </a:ext>
            </a:extLst>
          </p:cNvPr>
          <p:cNvSpPr>
            <a:spLocks noGrp="1"/>
          </p:cNvSpPr>
          <p:nvPr>
            <p:ph sz="quarter" idx="13"/>
          </p:nvPr>
        </p:nvSpPr>
        <p:spPr>
          <a:xfrm>
            <a:off x="9049204" y="1376363"/>
            <a:ext cx="2700000" cy="3391336"/>
          </a:xfrm>
        </p:spPr>
        <p:txBody>
          <a:bodyPr/>
          <a:lstStyle/>
          <a:p>
            <a:r>
              <a:rPr lang="en-GB" dirty="0">
                <a:latin typeface="DeutscheBank Medium" panose="020B0603020202030204" pitchFamily="34" charset="0"/>
                <a:ea typeface="DeutscheBank Medium" panose="020B0603020202030204" pitchFamily="34" charset="0"/>
              </a:rPr>
              <a:t>Dummy text</a:t>
            </a:r>
          </a:p>
          <a:p>
            <a:pPr lvl="1"/>
            <a:endParaRPr lang="en-GB" dirty="0"/>
          </a:p>
          <a:p>
            <a:pPr lvl="1"/>
            <a:r>
              <a:rPr lang="en-GB" dirty="0"/>
              <a:t>Lorem ipsum </a:t>
            </a:r>
            <a:r>
              <a:rPr lang="en-GB" dirty="0" err="1"/>
              <a:t>dolor</a:t>
            </a:r>
            <a:r>
              <a:rPr lang="en-GB" dirty="0"/>
              <a:t> sit </a:t>
            </a:r>
            <a:r>
              <a:rPr lang="en-GB" dirty="0" err="1"/>
              <a:t>amet</a:t>
            </a:r>
            <a:r>
              <a:rPr lang="en-GB" dirty="0"/>
              <a:t>, </a:t>
            </a:r>
            <a:r>
              <a:rPr lang="en-GB" dirty="0" err="1"/>
              <a:t>consectetuer</a:t>
            </a:r>
            <a:r>
              <a:rPr lang="en-GB" dirty="0"/>
              <a:t> </a:t>
            </a:r>
            <a:r>
              <a:rPr lang="en-GB" dirty="0" err="1"/>
              <a:t>adipiscing</a:t>
            </a:r>
            <a:r>
              <a:rPr lang="en-GB" dirty="0"/>
              <a:t> </a:t>
            </a:r>
            <a:r>
              <a:rPr lang="en-GB" dirty="0" err="1"/>
              <a:t>elit</a:t>
            </a:r>
            <a:r>
              <a:rPr lang="en-GB" dirty="0"/>
              <a:t>. Aenean </a:t>
            </a:r>
            <a:r>
              <a:rPr lang="en-GB" dirty="0" err="1"/>
              <a:t>commodo</a:t>
            </a:r>
            <a:r>
              <a:rPr lang="en-GB" dirty="0"/>
              <a:t> ligula </a:t>
            </a:r>
            <a:r>
              <a:rPr lang="en-GB" dirty="0" err="1"/>
              <a:t>eget</a:t>
            </a:r>
            <a:r>
              <a:rPr lang="en-GB" dirty="0"/>
              <a:t> </a:t>
            </a:r>
            <a:r>
              <a:rPr lang="en-GB" dirty="0" err="1"/>
              <a:t>dolor</a:t>
            </a:r>
            <a:r>
              <a:rPr lang="en-GB" dirty="0"/>
              <a:t>. Aenean </a:t>
            </a:r>
            <a:r>
              <a:rPr lang="en-GB" dirty="0" err="1"/>
              <a:t>massa</a:t>
            </a:r>
            <a:r>
              <a:rPr lang="en-GB" dirty="0"/>
              <a:t>. Cum sociis </a:t>
            </a:r>
            <a:r>
              <a:rPr lang="en-GB" dirty="0" err="1"/>
              <a:t>natoque</a:t>
            </a:r>
            <a:r>
              <a:rPr lang="en-GB" dirty="0"/>
              <a:t> </a:t>
            </a:r>
            <a:r>
              <a:rPr lang="en-GB" dirty="0" err="1"/>
              <a:t>penatibus</a:t>
            </a:r>
            <a:r>
              <a:rPr lang="en-GB" dirty="0"/>
              <a:t> et </a:t>
            </a:r>
            <a:r>
              <a:rPr lang="en-GB" dirty="0" err="1"/>
              <a:t>magnis</a:t>
            </a:r>
            <a:r>
              <a:rPr lang="en-GB" dirty="0"/>
              <a:t> dis parturient </a:t>
            </a:r>
            <a:r>
              <a:rPr lang="en-GB" dirty="0" err="1"/>
              <a:t>montes</a:t>
            </a:r>
            <a:r>
              <a:rPr lang="en-GB" dirty="0"/>
              <a:t>, </a:t>
            </a:r>
            <a:r>
              <a:rPr lang="en-GB" dirty="0" err="1"/>
              <a:t>nascetur</a:t>
            </a:r>
            <a:r>
              <a:rPr lang="en-GB" dirty="0"/>
              <a:t> </a:t>
            </a:r>
            <a:r>
              <a:rPr lang="en-GB" dirty="0" err="1"/>
              <a:t>ridiculus</a:t>
            </a:r>
            <a:r>
              <a:rPr lang="en-GB" dirty="0"/>
              <a:t> mus. Donec </a:t>
            </a:r>
            <a:r>
              <a:rPr lang="en-GB" dirty="0" err="1"/>
              <a:t>quam</a:t>
            </a:r>
            <a:r>
              <a:rPr lang="en-GB" dirty="0"/>
              <a:t> </a:t>
            </a:r>
            <a:r>
              <a:rPr lang="en-GB" dirty="0" err="1"/>
              <a:t>felis</a:t>
            </a:r>
            <a:r>
              <a:rPr lang="en-GB" dirty="0"/>
              <a:t>, </a:t>
            </a:r>
            <a:r>
              <a:rPr lang="en-GB" dirty="0" err="1"/>
              <a:t>ultricies</a:t>
            </a:r>
            <a:r>
              <a:rPr lang="en-GB" dirty="0"/>
              <a:t> </a:t>
            </a:r>
            <a:r>
              <a:rPr lang="en-GB" dirty="0" err="1"/>
              <a:t>nec</a:t>
            </a:r>
            <a:r>
              <a:rPr lang="en-GB" dirty="0"/>
              <a:t>, </a:t>
            </a:r>
            <a:r>
              <a:rPr lang="en-GB" dirty="0" err="1"/>
              <a:t>pellentesque</a:t>
            </a:r>
            <a:r>
              <a:rPr lang="en-GB" dirty="0"/>
              <a:t> </a:t>
            </a:r>
            <a:r>
              <a:rPr lang="en-GB" dirty="0" err="1"/>
              <a:t>eu</a:t>
            </a:r>
            <a:r>
              <a:rPr lang="en-GB" dirty="0"/>
              <a:t>, </a:t>
            </a:r>
            <a:r>
              <a:rPr lang="en-GB" dirty="0" err="1"/>
              <a:t>pretium</a:t>
            </a:r>
            <a:r>
              <a:rPr lang="en-GB" dirty="0"/>
              <a:t> </a:t>
            </a:r>
            <a:r>
              <a:rPr lang="en-GB" dirty="0" err="1"/>
              <a:t>quis</a:t>
            </a:r>
            <a:r>
              <a:rPr lang="en-GB" dirty="0"/>
              <a:t>, sem. </a:t>
            </a:r>
            <a:r>
              <a:rPr lang="en-GB" dirty="0" err="1"/>
              <a:t>Nulla</a:t>
            </a:r>
            <a:r>
              <a:rPr lang="en-GB" dirty="0"/>
              <a:t> </a:t>
            </a:r>
            <a:r>
              <a:rPr lang="en-GB" dirty="0" err="1"/>
              <a:t>consequat</a:t>
            </a:r>
            <a:r>
              <a:rPr lang="en-GB" dirty="0"/>
              <a:t> </a:t>
            </a:r>
            <a:r>
              <a:rPr lang="en-GB" dirty="0" err="1"/>
              <a:t>massa</a:t>
            </a:r>
            <a:r>
              <a:rPr lang="en-GB" dirty="0"/>
              <a:t> </a:t>
            </a:r>
            <a:r>
              <a:rPr lang="en-GB" dirty="0" err="1"/>
              <a:t>quis</a:t>
            </a:r>
            <a:r>
              <a:rPr lang="en-GB" dirty="0"/>
              <a:t> </a:t>
            </a:r>
            <a:r>
              <a:rPr lang="en-GB" dirty="0" err="1"/>
              <a:t>enim</a:t>
            </a:r>
            <a:r>
              <a:rPr lang="en-GB" dirty="0"/>
              <a:t>. </a:t>
            </a:r>
          </a:p>
          <a:p>
            <a:pPr lvl="1"/>
            <a:endParaRPr lang="en-GB" dirty="0"/>
          </a:p>
          <a:p>
            <a:pPr lvl="1"/>
            <a:r>
              <a:rPr lang="en-GB" dirty="0"/>
              <a:t>Donec </a:t>
            </a:r>
            <a:r>
              <a:rPr lang="en-GB" dirty="0" err="1"/>
              <a:t>pede</a:t>
            </a:r>
            <a:r>
              <a:rPr lang="en-GB" dirty="0"/>
              <a:t> </a:t>
            </a:r>
            <a:r>
              <a:rPr lang="en-GB" dirty="0" err="1"/>
              <a:t>justo</a:t>
            </a:r>
            <a:r>
              <a:rPr lang="en-GB" dirty="0"/>
              <a:t>, </a:t>
            </a:r>
            <a:r>
              <a:rPr lang="en-GB" dirty="0" err="1"/>
              <a:t>fringilla</a:t>
            </a:r>
            <a:r>
              <a:rPr lang="en-GB" dirty="0"/>
              <a:t> </a:t>
            </a:r>
            <a:r>
              <a:rPr lang="en-GB" dirty="0" err="1"/>
              <a:t>vel</a:t>
            </a:r>
            <a:r>
              <a:rPr lang="en-GB" dirty="0"/>
              <a:t>, </a:t>
            </a:r>
            <a:r>
              <a:rPr lang="en-GB" dirty="0" err="1"/>
              <a:t>aliquet</a:t>
            </a:r>
            <a:r>
              <a:rPr lang="en-GB" dirty="0"/>
              <a:t> </a:t>
            </a:r>
            <a:r>
              <a:rPr lang="en-GB" dirty="0" err="1"/>
              <a:t>nec</a:t>
            </a:r>
            <a:r>
              <a:rPr lang="en-GB" dirty="0"/>
              <a:t>, </a:t>
            </a:r>
            <a:r>
              <a:rPr lang="en-GB" dirty="0" err="1"/>
              <a:t>vulputate</a:t>
            </a:r>
            <a:r>
              <a:rPr lang="en-GB" dirty="0"/>
              <a:t> </a:t>
            </a:r>
            <a:r>
              <a:rPr lang="en-GB" dirty="0" err="1"/>
              <a:t>eget</a:t>
            </a:r>
            <a:r>
              <a:rPr lang="en-GB" dirty="0"/>
              <a:t>, </a:t>
            </a:r>
            <a:r>
              <a:rPr lang="en-GB" dirty="0" err="1"/>
              <a:t>arcu</a:t>
            </a:r>
            <a:r>
              <a:rPr lang="en-GB" dirty="0"/>
              <a:t>. In </a:t>
            </a:r>
            <a:r>
              <a:rPr lang="en-GB" dirty="0" err="1"/>
              <a:t>enim</a:t>
            </a:r>
            <a:r>
              <a:rPr lang="en-GB" dirty="0"/>
              <a:t> </a:t>
            </a:r>
            <a:r>
              <a:rPr lang="en-GB" dirty="0" err="1"/>
              <a:t>justo</a:t>
            </a:r>
            <a:r>
              <a:rPr lang="en-GB" dirty="0"/>
              <a:t>, </a:t>
            </a:r>
            <a:r>
              <a:rPr lang="en-GB" dirty="0" err="1"/>
              <a:t>rhoncus</a:t>
            </a:r>
            <a:r>
              <a:rPr lang="en-GB" dirty="0"/>
              <a:t> </a:t>
            </a:r>
            <a:r>
              <a:rPr lang="en-GB" dirty="0" err="1"/>
              <a:t>ut</a:t>
            </a:r>
            <a:r>
              <a:rPr lang="en-GB" dirty="0"/>
              <a:t>, </a:t>
            </a:r>
            <a:r>
              <a:rPr lang="en-GB" dirty="0" err="1"/>
              <a:t>imperdiet</a:t>
            </a:r>
            <a:r>
              <a:rPr lang="en-GB" dirty="0"/>
              <a:t> a, </a:t>
            </a:r>
            <a:r>
              <a:rPr lang="en-GB" dirty="0" err="1"/>
              <a:t>venenatis</a:t>
            </a:r>
            <a:r>
              <a:rPr lang="en-GB" dirty="0"/>
              <a:t> vitae, </a:t>
            </a:r>
            <a:r>
              <a:rPr lang="en-GB" dirty="0" err="1"/>
              <a:t>justo</a:t>
            </a:r>
            <a:r>
              <a:rPr lang="en-GB" dirty="0"/>
              <a:t>. </a:t>
            </a:r>
            <a:r>
              <a:rPr lang="en-GB" dirty="0" err="1"/>
              <a:t>Nullam</a:t>
            </a:r>
            <a:r>
              <a:rPr lang="en-GB" dirty="0"/>
              <a:t> dictum </a:t>
            </a:r>
            <a:r>
              <a:rPr lang="en-GB" dirty="0" err="1"/>
              <a:t>felis</a:t>
            </a:r>
            <a:r>
              <a:rPr lang="en-GB" dirty="0"/>
              <a:t> </a:t>
            </a:r>
            <a:r>
              <a:rPr lang="en-GB" dirty="0" err="1"/>
              <a:t>eu</a:t>
            </a:r>
            <a:r>
              <a:rPr lang="en-GB" dirty="0"/>
              <a:t> </a:t>
            </a:r>
            <a:r>
              <a:rPr lang="en-GB" dirty="0" err="1"/>
              <a:t>pede</a:t>
            </a:r>
            <a:r>
              <a:rPr lang="en-GB" dirty="0"/>
              <a:t> </a:t>
            </a:r>
            <a:r>
              <a:rPr lang="en-GB" dirty="0" err="1"/>
              <a:t>mollis</a:t>
            </a:r>
            <a:r>
              <a:rPr lang="en-GB" dirty="0"/>
              <a:t> </a:t>
            </a:r>
            <a:r>
              <a:rPr lang="en-GB" dirty="0" err="1"/>
              <a:t>pretium</a:t>
            </a:r>
            <a:r>
              <a:rPr lang="en-GB" dirty="0"/>
              <a:t>. Integer </a:t>
            </a:r>
            <a:r>
              <a:rPr lang="en-GB" dirty="0" err="1"/>
              <a:t>tincidunt</a:t>
            </a:r>
            <a:r>
              <a:rPr lang="en-GB" dirty="0"/>
              <a:t>. Cras </a:t>
            </a:r>
            <a:r>
              <a:rPr lang="en-GB" dirty="0" err="1"/>
              <a:t>dapibus</a:t>
            </a:r>
            <a:r>
              <a:rPr lang="en-GB" dirty="0"/>
              <a:t>.</a:t>
            </a:r>
          </a:p>
          <a:p>
            <a:endParaRPr lang="en-GB" dirty="0"/>
          </a:p>
        </p:txBody>
      </p:sp>
      <p:sp>
        <p:nvSpPr>
          <p:cNvPr id="91" name="Rectangle 90">
            <a:extLst>
              <a:ext uri="{FF2B5EF4-FFF2-40B4-BE49-F238E27FC236}">
                <a16:creationId xmlns:a16="http://schemas.microsoft.com/office/drawing/2014/main" id="{F1F4A88A-73C8-2571-715D-038A86680FA8}"/>
              </a:ext>
              <a:ext uri="{C183D7F6-B498-43B3-948B-1728B52AA6E4}">
                <adec:decorative xmlns:adec="http://schemas.microsoft.com/office/drawing/2017/decorative" val="1"/>
              </a:ext>
            </a:extLst>
          </p:cNvPr>
          <p:cNvSpPr/>
          <p:nvPr>
            <p:custDataLst>
              <p:tags r:id="rId1"/>
            </p:custDataLst>
          </p:nvPr>
        </p:nvSpPr>
        <p:spPr bwMode="auto">
          <a:xfrm>
            <a:off x="9663015" y="5547818"/>
            <a:ext cx="248632" cy="147383"/>
          </a:xfrm>
          <a:prstGeom prst="rect">
            <a:avLst/>
          </a:prstGeom>
          <a:solidFill>
            <a:schemeClr val="accent2"/>
          </a:solidFill>
          <a:ln w="6350" algn="ctr">
            <a:noFill/>
            <a:miter lim="800000"/>
            <a:headEnd/>
            <a:tailEnd/>
          </a:ln>
          <a:effectLst/>
        </p:spPr>
        <p:txBody>
          <a:bodyPr vert="horz" lIns="68660" tIns="34330" rIns="68660" bIns="34330" rtlCol="0" anchor="ctr" anchorCtr="0">
            <a:noAutofit/>
          </a:bodyPr>
          <a:lstStyle/>
          <a:p>
            <a:pPr algn="ctr" defTabSz="655642" eaLnBrk="0" hangingPunct="0">
              <a:tabLst>
                <a:tab pos="855467" algn="l"/>
              </a:tabLst>
            </a:pPr>
            <a:endParaRPr lang="en-GB" sz="926" dirty="0" err="1">
              <a:solidFill>
                <a:srgbClr val="FFFFFF"/>
              </a:solidFill>
              <a:latin typeface="+mn-lt"/>
            </a:endParaRPr>
          </a:p>
        </p:txBody>
      </p:sp>
      <p:sp>
        <p:nvSpPr>
          <p:cNvPr id="92" name="Rectangle 91">
            <a:extLst>
              <a:ext uri="{FF2B5EF4-FFF2-40B4-BE49-F238E27FC236}">
                <a16:creationId xmlns:a16="http://schemas.microsoft.com/office/drawing/2014/main" id="{508015DA-4A2A-5212-BA3E-8D256970D9F6}"/>
              </a:ext>
              <a:ext uri="{C183D7F6-B498-43B3-948B-1728B52AA6E4}">
                <adec:decorative xmlns:adec="http://schemas.microsoft.com/office/drawing/2017/decorative" val="1"/>
              </a:ext>
            </a:extLst>
          </p:cNvPr>
          <p:cNvSpPr/>
          <p:nvPr>
            <p:custDataLst>
              <p:tags r:id="rId2"/>
            </p:custDataLst>
          </p:nvPr>
        </p:nvSpPr>
        <p:spPr bwMode="auto">
          <a:xfrm>
            <a:off x="9048750" y="5547818"/>
            <a:ext cx="248632" cy="147383"/>
          </a:xfrm>
          <a:prstGeom prst="rect">
            <a:avLst/>
          </a:prstGeom>
          <a:solidFill>
            <a:schemeClr val="accent1"/>
          </a:solidFill>
          <a:ln w="6350" algn="ctr">
            <a:noFill/>
            <a:miter lim="800000"/>
            <a:headEnd/>
            <a:tailEnd/>
          </a:ln>
          <a:effectLst/>
        </p:spPr>
        <p:txBody>
          <a:bodyPr vert="horz" lIns="68660" tIns="34330" rIns="68660" bIns="34330" rtlCol="0" anchor="ctr" anchorCtr="0">
            <a:noAutofit/>
          </a:bodyPr>
          <a:lstStyle/>
          <a:p>
            <a:pPr algn="ctr" defTabSz="655642" eaLnBrk="0" hangingPunct="0">
              <a:tabLst>
                <a:tab pos="855467" algn="l"/>
              </a:tabLst>
            </a:pPr>
            <a:endParaRPr lang="en-GB" sz="926" dirty="0" err="1">
              <a:solidFill>
                <a:srgbClr val="FFFFFF"/>
              </a:solidFill>
              <a:latin typeface="+mn-lt"/>
            </a:endParaRPr>
          </a:p>
        </p:txBody>
      </p:sp>
      <p:sp>
        <p:nvSpPr>
          <p:cNvPr id="93" name="Rectangle 92">
            <a:extLst>
              <a:ext uri="{FF2B5EF4-FFF2-40B4-BE49-F238E27FC236}">
                <a16:creationId xmlns:a16="http://schemas.microsoft.com/office/drawing/2014/main" id="{90E82634-4510-44A9-ABCF-5F5F03D294E8}"/>
              </a:ext>
              <a:ext uri="{C183D7F6-B498-43B3-948B-1728B52AA6E4}">
                <adec:decorative xmlns:adec="http://schemas.microsoft.com/office/drawing/2017/decorative" val="1"/>
              </a:ext>
            </a:extLst>
          </p:cNvPr>
          <p:cNvSpPr/>
          <p:nvPr>
            <p:custDataLst>
              <p:tags r:id="rId3"/>
            </p:custDataLst>
          </p:nvPr>
        </p:nvSpPr>
        <p:spPr bwMode="auto">
          <a:xfrm>
            <a:off x="10277280" y="5547818"/>
            <a:ext cx="248632" cy="147383"/>
          </a:xfrm>
          <a:prstGeom prst="rect">
            <a:avLst/>
          </a:prstGeom>
          <a:solidFill>
            <a:schemeClr val="accent3"/>
          </a:solidFill>
          <a:ln w="6350" algn="ctr">
            <a:noFill/>
            <a:miter lim="800000"/>
            <a:headEnd/>
            <a:tailEnd/>
          </a:ln>
          <a:effectLst/>
        </p:spPr>
        <p:txBody>
          <a:bodyPr vert="horz" lIns="68660" tIns="34330" rIns="68660" bIns="34330" rtlCol="0" anchor="ctr" anchorCtr="0">
            <a:noAutofit/>
          </a:bodyPr>
          <a:lstStyle/>
          <a:p>
            <a:pPr algn="ctr" defTabSz="655642" eaLnBrk="0" hangingPunct="0">
              <a:tabLst>
                <a:tab pos="855467" algn="l"/>
              </a:tabLst>
            </a:pPr>
            <a:endParaRPr lang="en-GB" sz="926" dirty="0" err="1">
              <a:solidFill>
                <a:srgbClr val="FFFFFF"/>
              </a:solidFill>
              <a:latin typeface="+mn-lt"/>
            </a:endParaRPr>
          </a:p>
        </p:txBody>
      </p:sp>
      <p:sp>
        <p:nvSpPr>
          <p:cNvPr id="94" name="Text Placeholder 3">
            <a:extLst>
              <a:ext uri="{FF2B5EF4-FFF2-40B4-BE49-F238E27FC236}">
                <a16:creationId xmlns:a16="http://schemas.microsoft.com/office/drawing/2014/main" id="{A1C06C6B-C489-2029-A60E-548C5EE614DF}"/>
              </a:ext>
              <a:ext uri="{C183D7F6-B498-43B3-948B-1728B52AA6E4}">
                <adec:decorative xmlns:adec="http://schemas.microsoft.com/office/drawing/2017/decorative" val="1"/>
              </a:ext>
            </a:extLst>
          </p:cNvPr>
          <p:cNvSpPr>
            <a:spLocks noGrp="1"/>
          </p:cNvSpPr>
          <p:nvPr>
            <p:custDataLst>
              <p:tags r:id="rId4"/>
            </p:custDataLst>
          </p:nvPr>
        </p:nvSpPr>
        <p:spPr bwMode="auto">
          <a:xfrm>
            <a:off x="9947395" y="5547817"/>
            <a:ext cx="294137" cy="147383"/>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numCol="1" spcCol="0" rtlCol="0" anchor="ctr" anchorCtr="0">
            <a:noAutofit/>
          </a:bodyPr>
          <a:lstStyle>
            <a:lvl1pPr algn="l" rtl="0" eaLnBrk="1" fontAlgn="base" hangingPunct="1">
              <a:lnSpc>
                <a:spcPct val="100000"/>
              </a:lnSpc>
              <a:spcBef>
                <a:spcPts val="300"/>
              </a:spcBef>
              <a:spcAft>
                <a:spcPts val="300"/>
              </a:spcAft>
              <a:defRPr sz="2200" kern="1200" baseline="0">
                <a:solidFill>
                  <a:srgbClr val="00A3E0"/>
                </a:solidFill>
                <a:latin typeface="Deutsche Bank Text" panose="020B0503020202030204" pitchFamily="34" charset="0"/>
                <a:ea typeface="Deutsche Bank Text" panose="020B0503020202030204" pitchFamily="34" charset="0"/>
                <a:cs typeface="Deutsche Bank Text" panose="020B0503020202030204" pitchFamily="34" charset="0"/>
              </a:defRPr>
            </a:lvl1pPr>
            <a:lvl2pPr algn="l" rtl="0" eaLnBrk="1" fontAlgn="base" hangingPunct="1">
              <a:lnSpc>
                <a:spcPct val="100000"/>
              </a:lnSpc>
              <a:spcBef>
                <a:spcPts val="300"/>
              </a:spcBef>
              <a:spcAft>
                <a:spcPts val="300"/>
              </a:spcAft>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2pPr>
            <a:lvl3pPr marL="446287" indent="-441540" algn="l" rtl="0" eaLnBrk="1" fontAlgn="base" hangingPunct="1">
              <a:lnSpc>
                <a:spcPct val="100000"/>
              </a:lnSpc>
              <a:spcBef>
                <a:spcPts val="300"/>
              </a:spcBef>
              <a:spcAft>
                <a:spcPts val="300"/>
              </a:spcAft>
              <a:buFont typeface="Arial" charset="0"/>
              <a:buChar char="—"/>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3pPr>
            <a:lvl4pPr marL="895350" indent="-444500" algn="l" rtl="0" eaLnBrk="1" fontAlgn="base" hangingPunct="1">
              <a:lnSpc>
                <a:spcPct val="100000"/>
              </a:lnSpc>
              <a:spcBef>
                <a:spcPts val="300"/>
              </a:spcBef>
              <a:spcAft>
                <a:spcPts val="300"/>
              </a:spcAft>
              <a:buFont typeface="Arial" charset="0"/>
              <a:buChar char="—"/>
              <a:defRPr sz="20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4pPr>
            <a:lvl5pPr marL="1255713" indent="-363538" algn="l" rtl="0" eaLnBrk="1" fontAlgn="base" hangingPunct="1">
              <a:lnSpc>
                <a:spcPct val="100000"/>
              </a:lnSpc>
              <a:spcBef>
                <a:spcPts val="300"/>
              </a:spcBef>
              <a:spcAft>
                <a:spcPts val="300"/>
              </a:spcAft>
              <a:buFont typeface="Arial" charset="0"/>
              <a:buChar char="—"/>
              <a:defRPr sz="16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5pPr>
            <a:lvl6pPr marL="1297676"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6pPr>
            <a:lvl7pPr marL="1800677"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7pPr>
            <a:lvl8pPr marL="2303678"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8pPr>
            <a:lvl9pPr marL="2806680"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9pPr>
          </a:lstStyle>
          <a:p>
            <a:pPr marL="0" lvl="1" indent="0">
              <a:spcBef>
                <a:spcPct val="0"/>
              </a:spcBef>
              <a:spcAft>
                <a:spcPct val="0"/>
              </a:spcAft>
            </a:pPr>
            <a:fld id="{3029AF66-B3E2-45BF-96EC-2B5F778F7C00}" type="datetime'''''''''''''''''''x''''x''''x'''">
              <a:rPr lang="en-GB" sz="1000">
                <a:latin typeface="+mn-lt"/>
                <a:ea typeface="DeutscheBank" panose="020B0503020202030204" pitchFamily="34" charset="0"/>
                <a:cs typeface="+mn-cs"/>
                <a:sym typeface="+mn-lt"/>
              </a:rPr>
              <a:pPr marL="0" lvl="1" indent="0">
                <a:spcBef>
                  <a:spcPct val="0"/>
                </a:spcBef>
                <a:spcAft>
                  <a:spcPct val="0"/>
                </a:spcAft>
              </a:pPr>
              <a:t>xxx</a:t>
            </a:fld>
            <a:endParaRPr lang="en-GB" sz="1000" dirty="0">
              <a:latin typeface="+mn-lt"/>
              <a:ea typeface="DeutscheBank" panose="020B0503020202030204" pitchFamily="34" charset="0"/>
              <a:cs typeface="+mn-cs"/>
              <a:sym typeface="+mn-lt"/>
            </a:endParaRPr>
          </a:p>
        </p:txBody>
      </p:sp>
      <p:sp>
        <p:nvSpPr>
          <p:cNvPr id="95" name="Text Placeholder 3">
            <a:extLst>
              <a:ext uri="{FF2B5EF4-FFF2-40B4-BE49-F238E27FC236}">
                <a16:creationId xmlns:a16="http://schemas.microsoft.com/office/drawing/2014/main" id="{836611A4-FA68-C45F-08EC-39AA3B1AC98E}"/>
              </a:ext>
              <a:ext uri="{C183D7F6-B498-43B3-948B-1728B52AA6E4}">
                <adec:decorative xmlns:adec="http://schemas.microsoft.com/office/drawing/2017/decorative" val="1"/>
              </a:ext>
            </a:extLst>
          </p:cNvPr>
          <p:cNvSpPr>
            <a:spLocks noGrp="1"/>
          </p:cNvSpPr>
          <p:nvPr>
            <p:custDataLst>
              <p:tags r:id="rId5"/>
            </p:custDataLst>
          </p:nvPr>
        </p:nvSpPr>
        <p:spPr bwMode="auto">
          <a:xfrm>
            <a:off x="9333130" y="5547817"/>
            <a:ext cx="294137" cy="147383"/>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numCol="1" spcCol="0" rtlCol="0" anchor="ctr" anchorCtr="0">
            <a:noAutofit/>
          </a:bodyPr>
          <a:lstStyle>
            <a:lvl1pPr algn="l" rtl="0" eaLnBrk="1" fontAlgn="base" hangingPunct="1">
              <a:lnSpc>
                <a:spcPct val="100000"/>
              </a:lnSpc>
              <a:spcBef>
                <a:spcPts val="300"/>
              </a:spcBef>
              <a:spcAft>
                <a:spcPts val="300"/>
              </a:spcAft>
              <a:defRPr sz="2200" kern="1200" baseline="0">
                <a:solidFill>
                  <a:srgbClr val="00A3E0"/>
                </a:solidFill>
                <a:latin typeface="Deutsche Bank Text" panose="020B0503020202030204" pitchFamily="34" charset="0"/>
                <a:ea typeface="Deutsche Bank Text" panose="020B0503020202030204" pitchFamily="34" charset="0"/>
                <a:cs typeface="Deutsche Bank Text" panose="020B0503020202030204" pitchFamily="34" charset="0"/>
              </a:defRPr>
            </a:lvl1pPr>
            <a:lvl2pPr algn="l" rtl="0" eaLnBrk="1" fontAlgn="base" hangingPunct="1">
              <a:lnSpc>
                <a:spcPct val="100000"/>
              </a:lnSpc>
              <a:spcBef>
                <a:spcPts val="300"/>
              </a:spcBef>
              <a:spcAft>
                <a:spcPts val="300"/>
              </a:spcAft>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2pPr>
            <a:lvl3pPr marL="446287" indent="-441540" algn="l" rtl="0" eaLnBrk="1" fontAlgn="base" hangingPunct="1">
              <a:lnSpc>
                <a:spcPct val="100000"/>
              </a:lnSpc>
              <a:spcBef>
                <a:spcPts val="300"/>
              </a:spcBef>
              <a:spcAft>
                <a:spcPts val="300"/>
              </a:spcAft>
              <a:buFont typeface="Arial" charset="0"/>
              <a:buChar char="—"/>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3pPr>
            <a:lvl4pPr marL="895350" indent="-444500" algn="l" rtl="0" eaLnBrk="1" fontAlgn="base" hangingPunct="1">
              <a:lnSpc>
                <a:spcPct val="100000"/>
              </a:lnSpc>
              <a:spcBef>
                <a:spcPts val="300"/>
              </a:spcBef>
              <a:spcAft>
                <a:spcPts val="300"/>
              </a:spcAft>
              <a:buFont typeface="Arial" charset="0"/>
              <a:buChar char="—"/>
              <a:defRPr sz="20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4pPr>
            <a:lvl5pPr marL="1255713" indent="-363538" algn="l" rtl="0" eaLnBrk="1" fontAlgn="base" hangingPunct="1">
              <a:lnSpc>
                <a:spcPct val="100000"/>
              </a:lnSpc>
              <a:spcBef>
                <a:spcPts val="300"/>
              </a:spcBef>
              <a:spcAft>
                <a:spcPts val="300"/>
              </a:spcAft>
              <a:buFont typeface="Arial" charset="0"/>
              <a:buChar char="—"/>
              <a:defRPr sz="16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5pPr>
            <a:lvl6pPr marL="1297676"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6pPr>
            <a:lvl7pPr marL="1800677"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7pPr>
            <a:lvl8pPr marL="2303678"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8pPr>
            <a:lvl9pPr marL="2806680"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9pPr>
          </a:lstStyle>
          <a:p>
            <a:pPr marL="0" lvl="1" indent="0">
              <a:spcBef>
                <a:spcPct val="0"/>
              </a:spcBef>
              <a:spcAft>
                <a:spcPct val="0"/>
              </a:spcAft>
            </a:pPr>
            <a:fld id="{18B9985F-06A0-45AA-AAE6-5C933B6EC073}" type="datetime'''''''''''x''''''''''x''''''''''''''''''''x'''''''''''''''''">
              <a:rPr lang="en-GB" sz="1000">
                <a:latin typeface="+mn-lt"/>
                <a:ea typeface="DeutscheBank" panose="020B0503020202030204" pitchFamily="34" charset="0"/>
                <a:cs typeface="+mn-cs"/>
                <a:sym typeface="+mn-lt"/>
              </a:rPr>
              <a:pPr marL="0" lvl="1" indent="0">
                <a:spcBef>
                  <a:spcPct val="0"/>
                </a:spcBef>
                <a:spcAft>
                  <a:spcPct val="0"/>
                </a:spcAft>
              </a:pPr>
              <a:t>xxx</a:t>
            </a:fld>
            <a:endParaRPr lang="en-GB" sz="1000" dirty="0">
              <a:latin typeface="+mn-lt"/>
              <a:ea typeface="DeutscheBank" panose="020B0503020202030204" pitchFamily="34" charset="0"/>
              <a:cs typeface="+mn-cs"/>
              <a:sym typeface="+mn-lt"/>
            </a:endParaRPr>
          </a:p>
        </p:txBody>
      </p:sp>
      <p:sp>
        <p:nvSpPr>
          <p:cNvPr id="96" name="Text Placeholder 3">
            <a:extLst>
              <a:ext uri="{FF2B5EF4-FFF2-40B4-BE49-F238E27FC236}">
                <a16:creationId xmlns:a16="http://schemas.microsoft.com/office/drawing/2014/main" id="{92A1DF48-01F5-AF80-F756-F07B0E99D469}"/>
              </a:ext>
              <a:ext uri="{C183D7F6-B498-43B3-948B-1728B52AA6E4}">
                <adec:decorative xmlns:adec="http://schemas.microsoft.com/office/drawing/2017/decorative" val="1"/>
              </a:ext>
            </a:extLst>
          </p:cNvPr>
          <p:cNvSpPr>
            <a:spLocks noGrp="1"/>
          </p:cNvSpPr>
          <p:nvPr>
            <p:custDataLst>
              <p:tags r:id="rId6"/>
            </p:custDataLst>
          </p:nvPr>
        </p:nvSpPr>
        <p:spPr bwMode="auto">
          <a:xfrm>
            <a:off x="10561661" y="5547818"/>
            <a:ext cx="294137" cy="147383"/>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numCol="1" spcCol="0" rtlCol="0" anchor="ctr" anchorCtr="0">
            <a:noAutofit/>
          </a:bodyPr>
          <a:lstStyle>
            <a:lvl1pPr algn="l" rtl="0" eaLnBrk="1" fontAlgn="base" hangingPunct="1">
              <a:lnSpc>
                <a:spcPct val="100000"/>
              </a:lnSpc>
              <a:spcBef>
                <a:spcPts val="300"/>
              </a:spcBef>
              <a:spcAft>
                <a:spcPts val="300"/>
              </a:spcAft>
              <a:defRPr sz="2200" kern="1200" baseline="0">
                <a:solidFill>
                  <a:srgbClr val="00A3E0"/>
                </a:solidFill>
                <a:latin typeface="Deutsche Bank Text" panose="020B0503020202030204" pitchFamily="34" charset="0"/>
                <a:ea typeface="Deutsche Bank Text" panose="020B0503020202030204" pitchFamily="34" charset="0"/>
                <a:cs typeface="Deutsche Bank Text" panose="020B0503020202030204" pitchFamily="34" charset="0"/>
              </a:defRPr>
            </a:lvl1pPr>
            <a:lvl2pPr algn="l" rtl="0" eaLnBrk="1" fontAlgn="base" hangingPunct="1">
              <a:lnSpc>
                <a:spcPct val="100000"/>
              </a:lnSpc>
              <a:spcBef>
                <a:spcPts val="300"/>
              </a:spcBef>
              <a:spcAft>
                <a:spcPts val="300"/>
              </a:spcAft>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2pPr>
            <a:lvl3pPr marL="446287" indent="-441540" algn="l" rtl="0" eaLnBrk="1" fontAlgn="base" hangingPunct="1">
              <a:lnSpc>
                <a:spcPct val="100000"/>
              </a:lnSpc>
              <a:spcBef>
                <a:spcPts val="300"/>
              </a:spcBef>
              <a:spcAft>
                <a:spcPts val="300"/>
              </a:spcAft>
              <a:buFont typeface="Arial" charset="0"/>
              <a:buChar char="—"/>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3pPr>
            <a:lvl4pPr marL="895350" indent="-444500" algn="l" rtl="0" eaLnBrk="1" fontAlgn="base" hangingPunct="1">
              <a:lnSpc>
                <a:spcPct val="100000"/>
              </a:lnSpc>
              <a:spcBef>
                <a:spcPts val="300"/>
              </a:spcBef>
              <a:spcAft>
                <a:spcPts val="300"/>
              </a:spcAft>
              <a:buFont typeface="Arial" charset="0"/>
              <a:buChar char="—"/>
              <a:defRPr sz="20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4pPr>
            <a:lvl5pPr marL="1255713" indent="-363538" algn="l" rtl="0" eaLnBrk="1" fontAlgn="base" hangingPunct="1">
              <a:lnSpc>
                <a:spcPct val="100000"/>
              </a:lnSpc>
              <a:spcBef>
                <a:spcPts val="300"/>
              </a:spcBef>
              <a:spcAft>
                <a:spcPts val="300"/>
              </a:spcAft>
              <a:buFont typeface="Arial" charset="0"/>
              <a:buChar char="—"/>
              <a:defRPr sz="16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5pPr>
            <a:lvl6pPr marL="1297676"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6pPr>
            <a:lvl7pPr marL="1800677"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7pPr>
            <a:lvl8pPr marL="2303678"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8pPr>
            <a:lvl9pPr marL="2806680"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9pPr>
          </a:lstStyle>
          <a:p>
            <a:pPr marL="0" lvl="1" indent="0">
              <a:spcBef>
                <a:spcPct val="0"/>
              </a:spcBef>
              <a:spcAft>
                <a:spcPct val="0"/>
              </a:spcAft>
            </a:pPr>
            <a:fld id="{88AD7715-23E1-4252-A19F-2AB0019EBAAF}" type="datetime'x''''''''''''''''''''''''''''''''''''''x''''''''''x'''''''''">
              <a:rPr lang="en-GB" sz="1000">
                <a:latin typeface="+mn-lt"/>
                <a:ea typeface="DeutscheBank" panose="020B0503020202030204" pitchFamily="34" charset="0"/>
                <a:cs typeface="+mn-cs"/>
                <a:sym typeface="+mn-lt"/>
              </a:rPr>
              <a:pPr marL="0" lvl="1" indent="0">
                <a:spcBef>
                  <a:spcPct val="0"/>
                </a:spcBef>
                <a:spcAft>
                  <a:spcPct val="0"/>
                </a:spcAft>
              </a:pPr>
              <a:t>xxx</a:t>
            </a:fld>
            <a:endParaRPr lang="en-GB" sz="1000" dirty="0">
              <a:latin typeface="+mn-lt"/>
              <a:ea typeface="DeutscheBank" panose="020B0503020202030204" pitchFamily="34" charset="0"/>
              <a:cs typeface="+mn-cs"/>
              <a:sym typeface="+mn-lt"/>
            </a:endParaRPr>
          </a:p>
        </p:txBody>
      </p:sp>
      <p:sp>
        <p:nvSpPr>
          <p:cNvPr id="87" name="TextBox 86">
            <a:extLst>
              <a:ext uri="{FF2B5EF4-FFF2-40B4-BE49-F238E27FC236}">
                <a16:creationId xmlns:a16="http://schemas.microsoft.com/office/drawing/2014/main" id="{D001DBF0-48F0-1689-EBCA-46792D1AF213}"/>
              </a:ext>
            </a:extLst>
          </p:cNvPr>
          <p:cNvSpPr txBox="1"/>
          <p:nvPr/>
        </p:nvSpPr>
        <p:spPr bwMode="ltGray">
          <a:xfrm>
            <a:off x="460802" y="5858402"/>
            <a:ext cx="11288286" cy="369332"/>
          </a:xfrm>
          <a:prstGeom prst="rect">
            <a:avLst/>
          </a:prstGeom>
          <a:noFill/>
          <a:ln w="6350">
            <a:noFill/>
            <a:miter lim="800000"/>
            <a:headEnd/>
            <a:tailEnd/>
          </a:ln>
        </p:spPr>
        <p:txBody>
          <a:bodyPr wrap="square" lIns="0" tIns="0" rIns="0" bIns="0" rtlCol="0" anchor="t" anchorCtr="0">
            <a:spAutoFit/>
          </a:bodyPr>
          <a:lstStyle/>
          <a:p>
            <a:pPr eaLnBrk="0" hangingPunct="0"/>
            <a:r>
              <a:rPr lang="en-GB" sz="800" dirty="0"/>
              <a:t>Footnote text in 8 pt, regular. Dummy text. Lorem ipsum </a:t>
            </a:r>
            <a:r>
              <a:rPr lang="en-GB" sz="800" dirty="0" err="1"/>
              <a:t>dolor</a:t>
            </a:r>
            <a:r>
              <a:rPr lang="en-GB" sz="800" dirty="0"/>
              <a:t> sit </a:t>
            </a:r>
            <a:r>
              <a:rPr lang="en-GB" sz="800" dirty="0" err="1"/>
              <a:t>amet</a:t>
            </a:r>
            <a:r>
              <a:rPr lang="en-GB" sz="800" dirty="0"/>
              <a:t>, </a:t>
            </a:r>
            <a:r>
              <a:rPr lang="en-GB" sz="800" dirty="0" err="1"/>
              <a:t>consectetuer</a:t>
            </a:r>
            <a:r>
              <a:rPr lang="en-GB" sz="800" dirty="0"/>
              <a:t> </a:t>
            </a:r>
            <a:r>
              <a:rPr lang="en-GB" sz="800" dirty="0" err="1"/>
              <a:t>adipiscing</a:t>
            </a:r>
            <a:r>
              <a:rPr lang="en-GB" sz="800" dirty="0"/>
              <a:t> </a:t>
            </a:r>
            <a:r>
              <a:rPr lang="en-GB" sz="800" dirty="0" err="1"/>
              <a:t>elit</a:t>
            </a:r>
            <a:r>
              <a:rPr lang="en-GB" sz="800" dirty="0"/>
              <a:t>. Aenean </a:t>
            </a:r>
            <a:r>
              <a:rPr lang="en-GB" sz="800" dirty="0" err="1"/>
              <a:t>commodo</a:t>
            </a:r>
            <a:r>
              <a:rPr lang="en-GB" sz="800" dirty="0"/>
              <a:t> ligula </a:t>
            </a:r>
            <a:r>
              <a:rPr lang="en-GB" sz="800" dirty="0" err="1"/>
              <a:t>eget</a:t>
            </a:r>
            <a:r>
              <a:rPr lang="en-GB" sz="800" dirty="0"/>
              <a:t> </a:t>
            </a:r>
            <a:r>
              <a:rPr lang="en-GB" sz="800" dirty="0" err="1"/>
              <a:t>dolor</a:t>
            </a:r>
            <a:r>
              <a:rPr lang="en-GB" sz="800" dirty="0"/>
              <a:t>. Aenean </a:t>
            </a:r>
            <a:r>
              <a:rPr lang="en-GB" sz="800" dirty="0" err="1"/>
              <a:t>massa</a:t>
            </a:r>
            <a:r>
              <a:rPr lang="en-GB" sz="800" dirty="0"/>
              <a:t>. Cum sociis </a:t>
            </a:r>
            <a:r>
              <a:rPr lang="en-GB" sz="800" dirty="0" err="1"/>
              <a:t>natoque</a:t>
            </a:r>
            <a:r>
              <a:rPr lang="en-GB" sz="800" dirty="0"/>
              <a:t> </a:t>
            </a:r>
            <a:r>
              <a:rPr lang="en-GB" sz="800" dirty="0" err="1"/>
              <a:t>penatibus</a:t>
            </a:r>
            <a:r>
              <a:rPr lang="en-GB" sz="800" dirty="0"/>
              <a:t> et </a:t>
            </a:r>
            <a:r>
              <a:rPr lang="en-GB" sz="800" dirty="0" err="1"/>
              <a:t>magnis</a:t>
            </a:r>
            <a:r>
              <a:rPr lang="en-GB" sz="800" dirty="0"/>
              <a:t> dis parturient </a:t>
            </a:r>
            <a:r>
              <a:rPr lang="en-GB" sz="800" dirty="0" err="1"/>
              <a:t>montes</a:t>
            </a:r>
            <a:r>
              <a:rPr lang="en-GB" sz="800" dirty="0"/>
              <a:t>, </a:t>
            </a:r>
            <a:r>
              <a:rPr lang="en-GB" sz="800" dirty="0" err="1"/>
              <a:t>nascetur</a:t>
            </a:r>
            <a:r>
              <a:rPr lang="en-GB" sz="800" dirty="0"/>
              <a:t> </a:t>
            </a:r>
            <a:r>
              <a:rPr lang="en-GB" sz="800" dirty="0" err="1"/>
              <a:t>ridiculus</a:t>
            </a:r>
            <a:r>
              <a:rPr lang="en-GB" sz="800" dirty="0"/>
              <a:t> mus. Donec </a:t>
            </a:r>
            <a:r>
              <a:rPr lang="en-GB" sz="800" dirty="0" err="1"/>
              <a:t>quam</a:t>
            </a:r>
            <a:r>
              <a:rPr lang="en-GB" sz="800" dirty="0"/>
              <a:t> </a:t>
            </a:r>
            <a:r>
              <a:rPr lang="en-GB" sz="800" dirty="0" err="1"/>
              <a:t>felis</a:t>
            </a:r>
            <a:r>
              <a:rPr lang="en-GB" sz="800" dirty="0"/>
              <a:t>, </a:t>
            </a:r>
            <a:r>
              <a:rPr lang="en-GB" sz="800" dirty="0" err="1"/>
              <a:t>ultricies</a:t>
            </a:r>
            <a:r>
              <a:rPr lang="en-GB" sz="800" dirty="0"/>
              <a:t> </a:t>
            </a:r>
            <a:r>
              <a:rPr lang="en-GB" sz="800" dirty="0" err="1"/>
              <a:t>nec</a:t>
            </a:r>
            <a:r>
              <a:rPr lang="en-GB" sz="800" dirty="0"/>
              <a:t>, </a:t>
            </a:r>
            <a:r>
              <a:rPr lang="en-GB" sz="800" dirty="0" err="1"/>
              <a:t>pellentesque</a:t>
            </a:r>
            <a:r>
              <a:rPr lang="en-GB" sz="800" dirty="0"/>
              <a:t> </a:t>
            </a:r>
            <a:r>
              <a:rPr lang="en-GB" sz="800" dirty="0" err="1"/>
              <a:t>eu</a:t>
            </a:r>
            <a:r>
              <a:rPr lang="en-GB" sz="800" dirty="0"/>
              <a:t>, </a:t>
            </a:r>
            <a:r>
              <a:rPr lang="en-GB" sz="800" dirty="0" err="1"/>
              <a:t>pretium</a:t>
            </a:r>
            <a:r>
              <a:rPr lang="en-GB" sz="800" dirty="0"/>
              <a:t> </a:t>
            </a:r>
            <a:r>
              <a:rPr lang="en-GB" sz="800" dirty="0" err="1"/>
              <a:t>quis</a:t>
            </a:r>
            <a:r>
              <a:rPr lang="en-GB" sz="800" dirty="0"/>
              <a:t>, sem. </a:t>
            </a:r>
            <a:r>
              <a:rPr lang="en-GB" sz="800" dirty="0" err="1"/>
              <a:t>Nulla</a:t>
            </a:r>
            <a:r>
              <a:rPr lang="en-GB" sz="800" dirty="0"/>
              <a:t> </a:t>
            </a:r>
            <a:r>
              <a:rPr lang="en-GB" sz="800" dirty="0" err="1"/>
              <a:t>consequat</a:t>
            </a:r>
            <a:r>
              <a:rPr lang="en-GB" sz="800" dirty="0"/>
              <a:t> </a:t>
            </a:r>
            <a:r>
              <a:rPr lang="en-GB" sz="800" dirty="0" err="1"/>
              <a:t>massa</a:t>
            </a:r>
            <a:r>
              <a:rPr lang="en-GB" sz="800" dirty="0"/>
              <a:t> </a:t>
            </a:r>
            <a:r>
              <a:rPr lang="en-GB" sz="800" dirty="0" err="1"/>
              <a:t>quis</a:t>
            </a:r>
            <a:r>
              <a:rPr lang="en-GB" sz="800" dirty="0"/>
              <a:t> </a:t>
            </a:r>
            <a:r>
              <a:rPr lang="en-GB" sz="800" dirty="0" err="1"/>
              <a:t>enim</a:t>
            </a:r>
            <a:r>
              <a:rPr lang="en-GB" sz="800" dirty="0"/>
              <a:t>. Donec </a:t>
            </a:r>
            <a:r>
              <a:rPr lang="en-GB" sz="800" dirty="0" err="1"/>
              <a:t>pede</a:t>
            </a:r>
            <a:r>
              <a:rPr lang="en-GB" sz="800" dirty="0"/>
              <a:t> </a:t>
            </a:r>
            <a:r>
              <a:rPr lang="en-GB" sz="800" dirty="0" err="1"/>
              <a:t>justo</a:t>
            </a:r>
            <a:r>
              <a:rPr lang="en-GB" sz="800" dirty="0"/>
              <a:t>, </a:t>
            </a:r>
            <a:r>
              <a:rPr lang="en-GB" sz="800" dirty="0" err="1"/>
              <a:t>fringilla</a:t>
            </a:r>
            <a:r>
              <a:rPr lang="en-GB" sz="800" dirty="0"/>
              <a:t> </a:t>
            </a:r>
            <a:r>
              <a:rPr lang="en-GB" sz="800" dirty="0" err="1"/>
              <a:t>vel</a:t>
            </a:r>
            <a:r>
              <a:rPr lang="en-GB" sz="800" dirty="0"/>
              <a:t>, </a:t>
            </a:r>
            <a:r>
              <a:rPr lang="en-GB" sz="800" dirty="0" err="1"/>
              <a:t>aliquet</a:t>
            </a:r>
            <a:r>
              <a:rPr lang="en-GB" sz="800" dirty="0"/>
              <a:t> </a:t>
            </a:r>
            <a:r>
              <a:rPr lang="en-GB" sz="800" dirty="0" err="1"/>
              <a:t>nec</a:t>
            </a:r>
            <a:r>
              <a:rPr lang="en-GB" sz="800" dirty="0"/>
              <a:t>, </a:t>
            </a:r>
            <a:r>
              <a:rPr lang="en-GB" sz="800" dirty="0" err="1"/>
              <a:t>vulputate</a:t>
            </a:r>
            <a:r>
              <a:rPr lang="en-GB" sz="800" dirty="0"/>
              <a:t> </a:t>
            </a:r>
            <a:r>
              <a:rPr lang="en-GB" sz="800" dirty="0" err="1"/>
              <a:t>eget</a:t>
            </a:r>
            <a:r>
              <a:rPr lang="en-GB" sz="800" dirty="0"/>
              <a:t>, </a:t>
            </a:r>
            <a:r>
              <a:rPr lang="en-GB" sz="800" dirty="0" err="1"/>
              <a:t>arcu</a:t>
            </a:r>
            <a:r>
              <a:rPr lang="en-GB" sz="800" dirty="0"/>
              <a:t>. In </a:t>
            </a:r>
            <a:r>
              <a:rPr lang="en-GB" sz="800" dirty="0" err="1"/>
              <a:t>enim</a:t>
            </a:r>
            <a:r>
              <a:rPr lang="en-GB" sz="800" dirty="0"/>
              <a:t> </a:t>
            </a:r>
            <a:r>
              <a:rPr lang="en-GB" sz="800" dirty="0" err="1"/>
              <a:t>justo</a:t>
            </a:r>
            <a:r>
              <a:rPr lang="en-GB" sz="800" dirty="0"/>
              <a:t>, </a:t>
            </a:r>
            <a:r>
              <a:rPr lang="en-GB" sz="800" dirty="0" err="1"/>
              <a:t>rhoncus</a:t>
            </a:r>
            <a:r>
              <a:rPr lang="en-GB" sz="800" dirty="0"/>
              <a:t> </a:t>
            </a:r>
            <a:r>
              <a:rPr lang="en-GB" sz="800" dirty="0" err="1"/>
              <a:t>ut</a:t>
            </a:r>
            <a:r>
              <a:rPr lang="en-GB" sz="800" dirty="0"/>
              <a:t>, </a:t>
            </a:r>
            <a:r>
              <a:rPr lang="en-GB" sz="800" dirty="0" err="1"/>
              <a:t>imperdiet</a:t>
            </a:r>
            <a:r>
              <a:rPr lang="en-GB" sz="800" dirty="0"/>
              <a:t> a, </a:t>
            </a:r>
            <a:r>
              <a:rPr lang="en-GB" sz="800" dirty="0" err="1"/>
              <a:t>venenatis</a:t>
            </a:r>
            <a:r>
              <a:rPr lang="en-GB" sz="800" dirty="0"/>
              <a:t> vitae, </a:t>
            </a:r>
            <a:r>
              <a:rPr lang="en-GB" sz="800" dirty="0" err="1"/>
              <a:t>justo</a:t>
            </a:r>
            <a:r>
              <a:rPr lang="en-GB" sz="800" dirty="0"/>
              <a:t>. </a:t>
            </a:r>
            <a:r>
              <a:rPr lang="en-GB" sz="800" dirty="0" err="1"/>
              <a:t>Nullam</a:t>
            </a:r>
            <a:r>
              <a:rPr lang="en-GB" sz="800" dirty="0"/>
              <a:t> dictum </a:t>
            </a:r>
            <a:r>
              <a:rPr lang="en-GB" sz="800" dirty="0" err="1"/>
              <a:t>felis</a:t>
            </a:r>
            <a:r>
              <a:rPr lang="en-GB" sz="800" dirty="0"/>
              <a:t> </a:t>
            </a:r>
            <a:r>
              <a:rPr lang="en-GB" sz="800" dirty="0" err="1"/>
              <a:t>eu</a:t>
            </a:r>
            <a:r>
              <a:rPr lang="en-GB" sz="800" dirty="0"/>
              <a:t> </a:t>
            </a:r>
            <a:r>
              <a:rPr lang="en-GB" sz="800" dirty="0" err="1"/>
              <a:t>pede</a:t>
            </a:r>
            <a:r>
              <a:rPr lang="en-GB" sz="800" dirty="0"/>
              <a:t> </a:t>
            </a:r>
            <a:r>
              <a:rPr lang="en-GB" sz="800" dirty="0" err="1"/>
              <a:t>mollis</a:t>
            </a:r>
            <a:r>
              <a:rPr lang="en-GB" sz="800" dirty="0"/>
              <a:t> </a:t>
            </a:r>
            <a:r>
              <a:rPr lang="en-GB" sz="800" dirty="0" err="1"/>
              <a:t>pretium</a:t>
            </a:r>
            <a:r>
              <a:rPr lang="en-GB" sz="800" dirty="0"/>
              <a:t>.</a:t>
            </a:r>
            <a:endParaRPr lang="en-GB" sz="800" dirty="0">
              <a:latin typeface="+mn-lt"/>
            </a:endParaRPr>
          </a:p>
        </p:txBody>
      </p:sp>
      <p:sp>
        <p:nvSpPr>
          <p:cNvPr id="2" name="Fußzeilenplatzhalter 1">
            <a:extLst>
              <a:ext uri="{FF2B5EF4-FFF2-40B4-BE49-F238E27FC236}">
                <a16:creationId xmlns:a16="http://schemas.microsoft.com/office/drawing/2014/main" id="{97D76CB3-C0C7-5C7F-A368-FD3F32571BD6}"/>
              </a:ext>
              <a:ext uri="{C183D7F6-B498-43B3-948B-1728B52AA6E4}">
                <adec:decorative xmlns:adec="http://schemas.microsoft.com/office/drawing/2017/decorative" val="1"/>
              </a:ext>
            </a:extLst>
          </p:cNvPr>
          <p:cNvSpPr>
            <a:spLocks noGrp="1"/>
          </p:cNvSpPr>
          <p:nvPr>
            <p:ph type="ftr" sz="quarter" idx="15"/>
          </p:nvPr>
        </p:nvSpPr>
        <p:spPr/>
        <p:txBody>
          <a:bodyPr/>
          <a:lstStyle/>
          <a:p>
            <a:pPr algn="l">
              <a:lnSpc>
                <a:spcPts val="1067"/>
              </a:lnSpc>
            </a:pPr>
            <a:r>
              <a:rPr lang="en-GB"/>
              <a:t>Date, Location, Speaker name, Name of Event</a:t>
            </a:r>
          </a:p>
        </p:txBody>
      </p:sp>
      <p:sp>
        <p:nvSpPr>
          <p:cNvPr id="3" name="Slide Number Placeholder 2">
            <a:extLst>
              <a:ext uri="{FF2B5EF4-FFF2-40B4-BE49-F238E27FC236}">
                <a16:creationId xmlns:a16="http://schemas.microsoft.com/office/drawing/2014/main" id="{A9CED4FD-9728-CDB9-9A9A-BC653258438B}"/>
              </a:ext>
              <a:ext uri="{C183D7F6-B498-43B3-948B-1728B52AA6E4}">
                <adec:decorative xmlns:adec="http://schemas.microsoft.com/office/drawing/2017/decorative" val="1"/>
              </a:ext>
            </a:extLst>
          </p:cNvPr>
          <p:cNvSpPr>
            <a:spLocks noGrp="1"/>
          </p:cNvSpPr>
          <p:nvPr>
            <p:ph type="sldNum" sz="quarter" idx="14"/>
          </p:nvPr>
        </p:nvSpPr>
        <p:spPr>
          <a:xfrm>
            <a:off x="11281088" y="6416675"/>
            <a:ext cx="468000" cy="144000"/>
          </a:xfrm>
        </p:spPr>
        <p:txBody>
          <a:bodyPr/>
          <a:lstStyle/>
          <a:p>
            <a:fld id="{D71DA9FD-6EF8-4CC5-AF9B-B6159B5B937C}" type="slidenum">
              <a:rPr lang="en-GB" noProof="1" smtClean="0"/>
              <a:pPr/>
              <a:t>55</a:t>
            </a:fld>
            <a:endParaRPr lang="en-GB" noProof="1"/>
          </a:p>
        </p:txBody>
      </p:sp>
    </p:spTree>
    <p:extLst>
      <p:ext uri="{BB962C8B-B14F-4D97-AF65-F5344CB8AC3E}">
        <p14:creationId xmlns:p14="http://schemas.microsoft.com/office/powerpoint/2010/main" val="550958758"/>
      </p:ext>
    </p:extLst>
  </p:cSld>
  <p:clrMapOvr>
    <a:masterClrMapping/>
  </p:clrMapOvr>
  <p:transition>
    <p:wipe dir="r"/>
  </p:transition>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AC6F76B-0AC6-4E3E-1EB9-AFCC6AE2E940}"/>
              </a:ext>
              <a:ext uri="{C183D7F6-B498-43B3-948B-1728B52AA6E4}">
                <adec:decorative xmlns:adec="http://schemas.microsoft.com/office/drawing/2017/decorative" val="0"/>
              </a:ext>
            </a:extLst>
          </p:cNvPr>
          <p:cNvSpPr>
            <a:spLocks noGrp="1"/>
          </p:cNvSpPr>
          <p:nvPr>
            <p:ph type="title"/>
          </p:nvPr>
        </p:nvSpPr>
        <p:spPr>
          <a:xfrm>
            <a:off x="442912" y="442800"/>
            <a:ext cx="10332000" cy="468000"/>
          </a:xfrm>
        </p:spPr>
        <p:txBody>
          <a:bodyPr/>
          <a:lstStyle/>
          <a:p>
            <a:r>
              <a:rPr lang="en-GB" dirty="0"/>
              <a:t>Best Practice Sample </a:t>
            </a:r>
            <a:br>
              <a:rPr lang="en-GB" dirty="0"/>
            </a:br>
            <a:r>
              <a:rPr lang="en-GB" b="0" dirty="0"/>
              <a:t>Text combined with charts</a:t>
            </a:r>
          </a:p>
        </p:txBody>
      </p:sp>
      <p:sp>
        <p:nvSpPr>
          <p:cNvPr id="72" name="Content Placeholder 64">
            <a:extLst>
              <a:ext uri="{FF2B5EF4-FFF2-40B4-BE49-F238E27FC236}">
                <a16:creationId xmlns:a16="http://schemas.microsoft.com/office/drawing/2014/main" id="{B169ED20-6D84-F7AA-203B-75C62FD96C05}"/>
              </a:ext>
              <a:ext uri="{C183D7F6-B498-43B3-948B-1728B52AA6E4}">
                <adec:decorative xmlns:adec="http://schemas.microsoft.com/office/drawing/2017/decorative" val="1"/>
              </a:ext>
            </a:extLst>
          </p:cNvPr>
          <p:cNvSpPr txBox="1">
            <a:spLocks/>
          </p:cNvSpPr>
          <p:nvPr/>
        </p:nvSpPr>
        <p:spPr>
          <a:xfrm>
            <a:off x="442800" y="1375125"/>
            <a:ext cx="2700000" cy="3511273"/>
          </a:xfrm>
          <a:prstGeom prst="rect">
            <a:avLst/>
          </a:prstGeom>
          <a:solidFill>
            <a:srgbClr val="EDF1F7"/>
          </a:solidFill>
        </p:spPr>
        <p:txBody>
          <a:bodyPr vert="horz" lIns="72000" tIns="72000" rIns="36000" bIns="7200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200" kern="1200" baseline="0">
                <a:solidFill>
                  <a:schemeClr val="tx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8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dirty="0">
                <a:latin typeface="DeutscheBank Medium" panose="020B0603020202030204" pitchFamily="34" charset="0"/>
                <a:ea typeface="DeutscheBank Medium" panose="020B0603020202030204" pitchFamily="34" charset="0"/>
              </a:rPr>
              <a:t>Title</a:t>
            </a:r>
          </a:p>
          <a:p>
            <a:pPr lvl="1"/>
            <a:endParaRPr lang="en-GB" sz="1000" dirty="0"/>
          </a:p>
          <a:p>
            <a:pPr lvl="1"/>
            <a:r>
              <a:rPr lang="en-GB" sz="1000" dirty="0">
                <a:solidFill>
                  <a:schemeClr val="accent2"/>
                </a:solidFill>
              </a:rPr>
              <a:t>Subtitle</a:t>
            </a:r>
          </a:p>
        </p:txBody>
      </p:sp>
      <p:sp>
        <p:nvSpPr>
          <p:cNvPr id="7" name="Content Placeholder 64">
            <a:extLst>
              <a:ext uri="{FF2B5EF4-FFF2-40B4-BE49-F238E27FC236}">
                <a16:creationId xmlns:a16="http://schemas.microsoft.com/office/drawing/2014/main" id="{9AD6FEC2-E178-C9C9-C925-1ABDEDD77D42}"/>
              </a:ext>
              <a:ext uri="{C183D7F6-B498-43B3-948B-1728B52AA6E4}">
                <adec:decorative xmlns:adec="http://schemas.microsoft.com/office/drawing/2017/decorative" val="1"/>
              </a:ext>
            </a:extLst>
          </p:cNvPr>
          <p:cNvSpPr txBox="1">
            <a:spLocks/>
          </p:cNvSpPr>
          <p:nvPr/>
        </p:nvSpPr>
        <p:spPr>
          <a:xfrm>
            <a:off x="3311863" y="1375125"/>
            <a:ext cx="2700000" cy="3511273"/>
          </a:xfrm>
          <a:prstGeom prst="rect">
            <a:avLst/>
          </a:prstGeom>
          <a:solidFill>
            <a:srgbClr val="EDF1F7"/>
          </a:solidFill>
        </p:spPr>
        <p:txBody>
          <a:bodyPr vert="horz" lIns="72000" tIns="72000" rIns="36000" bIns="7200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200" kern="1200" baseline="0">
                <a:solidFill>
                  <a:schemeClr val="tx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8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a:latin typeface="DeutscheBank Medium" panose="020B0603020202030204" pitchFamily="34" charset="0"/>
                <a:ea typeface="DeutscheBank Medium" panose="020B0603020202030204" pitchFamily="34" charset="0"/>
              </a:rPr>
              <a:t>Title</a:t>
            </a:r>
          </a:p>
          <a:p>
            <a:pPr lvl="1"/>
            <a:endParaRPr lang="en-GB" sz="1000"/>
          </a:p>
          <a:p>
            <a:pPr lvl="1"/>
            <a:r>
              <a:rPr lang="en-GB" sz="1000">
                <a:solidFill>
                  <a:schemeClr val="accent2"/>
                </a:solidFill>
              </a:rPr>
              <a:t>Subtitle</a:t>
            </a:r>
            <a:endParaRPr lang="en-GB" sz="1000" dirty="0">
              <a:solidFill>
                <a:schemeClr val="accent2"/>
              </a:solidFill>
            </a:endParaRPr>
          </a:p>
        </p:txBody>
      </p:sp>
      <p:sp>
        <p:nvSpPr>
          <p:cNvPr id="12" name="Content Placeholder 64">
            <a:extLst>
              <a:ext uri="{FF2B5EF4-FFF2-40B4-BE49-F238E27FC236}">
                <a16:creationId xmlns:a16="http://schemas.microsoft.com/office/drawing/2014/main" id="{38FC10C4-F416-00FB-E8B0-004B3BB0A713}"/>
              </a:ext>
              <a:ext uri="{C183D7F6-B498-43B3-948B-1728B52AA6E4}">
                <adec:decorative xmlns:adec="http://schemas.microsoft.com/office/drawing/2017/decorative" val="1"/>
              </a:ext>
            </a:extLst>
          </p:cNvPr>
          <p:cNvSpPr txBox="1">
            <a:spLocks/>
          </p:cNvSpPr>
          <p:nvPr/>
        </p:nvSpPr>
        <p:spPr>
          <a:xfrm>
            <a:off x="6180475" y="1375125"/>
            <a:ext cx="2700000" cy="3516074"/>
          </a:xfrm>
          <a:prstGeom prst="rect">
            <a:avLst/>
          </a:prstGeom>
          <a:solidFill>
            <a:srgbClr val="E1F5FA"/>
          </a:solidFill>
        </p:spPr>
        <p:txBody>
          <a:bodyPr vert="horz" lIns="72000" tIns="72000" rIns="36000" bIns="7200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200" kern="1200" baseline="0">
                <a:solidFill>
                  <a:schemeClr val="tx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8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dirty="0">
                <a:latin typeface="DeutscheBank Medium" panose="020B0603020202030204" pitchFamily="34" charset="0"/>
                <a:ea typeface="DeutscheBank Medium" panose="020B0603020202030204" pitchFamily="34" charset="0"/>
              </a:rPr>
              <a:t>Title</a:t>
            </a:r>
          </a:p>
          <a:p>
            <a:pPr lvl="1"/>
            <a:endParaRPr lang="en-GB" sz="1000" dirty="0"/>
          </a:p>
          <a:p>
            <a:pPr lvl="1"/>
            <a:r>
              <a:rPr lang="en-GB" sz="1000" dirty="0">
                <a:solidFill>
                  <a:schemeClr val="accent2"/>
                </a:solidFill>
              </a:rPr>
              <a:t>Subtitle</a:t>
            </a:r>
          </a:p>
        </p:txBody>
      </p:sp>
      <p:sp>
        <p:nvSpPr>
          <p:cNvPr id="17" name="Content Placeholder 64">
            <a:extLst>
              <a:ext uri="{FF2B5EF4-FFF2-40B4-BE49-F238E27FC236}">
                <a16:creationId xmlns:a16="http://schemas.microsoft.com/office/drawing/2014/main" id="{33074765-43CC-6856-B0DB-F35E6CE895DA}"/>
              </a:ext>
              <a:ext uri="{C183D7F6-B498-43B3-948B-1728B52AA6E4}">
                <adec:decorative xmlns:adec="http://schemas.microsoft.com/office/drawing/2017/decorative" val="1"/>
              </a:ext>
            </a:extLst>
          </p:cNvPr>
          <p:cNvSpPr txBox="1">
            <a:spLocks/>
          </p:cNvSpPr>
          <p:nvPr/>
        </p:nvSpPr>
        <p:spPr>
          <a:xfrm>
            <a:off x="9052318" y="1375125"/>
            <a:ext cx="2700000" cy="3511273"/>
          </a:xfrm>
          <a:prstGeom prst="rect">
            <a:avLst/>
          </a:prstGeom>
          <a:solidFill>
            <a:srgbClr val="EDF1F7"/>
          </a:solidFill>
        </p:spPr>
        <p:txBody>
          <a:bodyPr vert="horz" lIns="72000" tIns="72000" rIns="36000" bIns="7200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200" kern="1200" baseline="0">
                <a:solidFill>
                  <a:schemeClr val="tx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0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8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dirty="0">
                <a:latin typeface="DeutscheBank Medium" panose="020B0603020202030204" pitchFamily="34" charset="0"/>
                <a:ea typeface="DeutscheBank Medium" panose="020B0603020202030204" pitchFamily="34" charset="0"/>
              </a:rPr>
              <a:t>Title</a:t>
            </a:r>
          </a:p>
          <a:p>
            <a:pPr lvl="1"/>
            <a:endParaRPr lang="en-GB" sz="1000" dirty="0"/>
          </a:p>
          <a:p>
            <a:pPr lvl="1"/>
            <a:r>
              <a:rPr lang="en-GB" sz="1000" dirty="0">
                <a:solidFill>
                  <a:schemeClr val="accent2"/>
                </a:solidFill>
              </a:rPr>
              <a:t>Subtitle</a:t>
            </a:r>
          </a:p>
        </p:txBody>
      </p:sp>
      <p:graphicFrame>
        <p:nvGraphicFramePr>
          <p:cNvPr id="89" name="Diagramm 9" descr="Example of a pie chart with dummy data. Replace with your own data and describe the key message. For example: ‘This chart shows the market share of each provider, with Provider A holding 40%.’">
            <a:extLst>
              <a:ext uri="{FF2B5EF4-FFF2-40B4-BE49-F238E27FC236}">
                <a16:creationId xmlns:a16="http://schemas.microsoft.com/office/drawing/2014/main" id="{CBD4ACEB-9BC7-E497-8340-AE2051076271}"/>
              </a:ext>
            </a:extLst>
          </p:cNvPr>
          <p:cNvGraphicFramePr>
            <a:graphicFrameLocks/>
          </p:cNvGraphicFramePr>
          <p:nvPr>
            <p:extLst>
              <p:ext uri="{D42A27DB-BD31-4B8C-83A1-F6EECF244321}">
                <p14:modId xmlns:p14="http://schemas.microsoft.com/office/powerpoint/2010/main" val="216822507"/>
              </p:ext>
            </p:extLst>
          </p:nvPr>
        </p:nvGraphicFramePr>
        <p:xfrm>
          <a:off x="442800" y="1984086"/>
          <a:ext cx="2696769" cy="2345514"/>
        </p:xfrm>
        <a:graphic>
          <a:graphicData uri="http://schemas.openxmlformats.org/drawingml/2006/chart">
            <c:chart xmlns:c="http://schemas.openxmlformats.org/drawingml/2006/chart" xmlns:r="http://schemas.openxmlformats.org/officeDocument/2006/relationships" r:id="rId8"/>
          </a:graphicData>
        </a:graphic>
      </p:graphicFrame>
      <p:sp>
        <p:nvSpPr>
          <p:cNvPr id="22" name="TextBox 21">
            <a:extLst>
              <a:ext uri="{FF2B5EF4-FFF2-40B4-BE49-F238E27FC236}">
                <a16:creationId xmlns:a16="http://schemas.microsoft.com/office/drawing/2014/main" id="{84DB65F4-8682-5B5E-2E8F-4E13BECEE1D8}"/>
              </a:ext>
            </a:extLst>
          </p:cNvPr>
          <p:cNvSpPr txBox="1"/>
          <p:nvPr/>
        </p:nvSpPr>
        <p:spPr bwMode="ltGray">
          <a:xfrm>
            <a:off x="712418" y="2868017"/>
            <a:ext cx="2157531" cy="500470"/>
          </a:xfrm>
          <a:prstGeom prst="rect">
            <a:avLst/>
          </a:prstGeom>
          <a:noFill/>
          <a:ln w="6350">
            <a:noFill/>
            <a:miter lim="800000"/>
            <a:headEnd/>
            <a:tailEnd/>
          </a:ln>
        </p:spPr>
        <p:txBody>
          <a:bodyPr wrap="square" lIns="100913" tIns="50457" rIns="100913" bIns="50457" rtlCol="0" anchor="t" anchorCtr="0">
            <a:spAutoFit/>
          </a:bodyPr>
          <a:lstStyle/>
          <a:p>
            <a:pPr algn="ctr" eaLnBrk="0" hangingPunct="0">
              <a:lnSpc>
                <a:spcPct val="90000"/>
              </a:lnSpc>
            </a:pPr>
            <a:r>
              <a:rPr lang="en-GB" sz="2800" b="1" dirty="0">
                <a:solidFill>
                  <a:srgbClr val="34A6DC"/>
                </a:solidFill>
                <a:latin typeface="+mj-lt"/>
              </a:rPr>
              <a:t>2022</a:t>
            </a:r>
          </a:p>
        </p:txBody>
      </p:sp>
      <p:graphicFrame>
        <p:nvGraphicFramePr>
          <p:cNvPr id="11" name="Diagramm 9" descr="Example of a pie chart with dummy data. Replace with your own data and describe the key message. For example: ‘This chart shows the market share of each provider, with Provider A holding 40%.’">
            <a:extLst>
              <a:ext uri="{FF2B5EF4-FFF2-40B4-BE49-F238E27FC236}">
                <a16:creationId xmlns:a16="http://schemas.microsoft.com/office/drawing/2014/main" id="{F9DB6F9C-0F4E-4B4C-14AC-3FC66DAF1E2C}"/>
              </a:ext>
            </a:extLst>
          </p:cNvPr>
          <p:cNvGraphicFramePr>
            <a:graphicFrameLocks/>
          </p:cNvGraphicFramePr>
          <p:nvPr>
            <p:extLst>
              <p:ext uri="{D42A27DB-BD31-4B8C-83A1-F6EECF244321}">
                <p14:modId xmlns:p14="http://schemas.microsoft.com/office/powerpoint/2010/main" val="2876516098"/>
              </p:ext>
            </p:extLst>
          </p:nvPr>
        </p:nvGraphicFramePr>
        <p:xfrm>
          <a:off x="3311863" y="1990049"/>
          <a:ext cx="2696769" cy="2345514"/>
        </p:xfrm>
        <a:graphic>
          <a:graphicData uri="http://schemas.openxmlformats.org/drawingml/2006/chart">
            <c:chart xmlns:c="http://schemas.openxmlformats.org/drawingml/2006/chart" xmlns:r="http://schemas.openxmlformats.org/officeDocument/2006/relationships" r:id="rId9"/>
          </a:graphicData>
        </a:graphic>
      </p:graphicFrame>
      <p:sp>
        <p:nvSpPr>
          <p:cNvPr id="23" name="TextBox 22">
            <a:extLst>
              <a:ext uri="{FF2B5EF4-FFF2-40B4-BE49-F238E27FC236}">
                <a16:creationId xmlns:a16="http://schemas.microsoft.com/office/drawing/2014/main" id="{2A18CFB7-4BF1-3FC9-A9BA-D2DCEFB48D0D}"/>
              </a:ext>
            </a:extLst>
          </p:cNvPr>
          <p:cNvSpPr txBox="1"/>
          <p:nvPr/>
        </p:nvSpPr>
        <p:spPr bwMode="ltGray">
          <a:xfrm>
            <a:off x="3582646" y="2868017"/>
            <a:ext cx="2157531" cy="500470"/>
          </a:xfrm>
          <a:prstGeom prst="rect">
            <a:avLst/>
          </a:prstGeom>
          <a:noFill/>
          <a:ln w="6350">
            <a:noFill/>
            <a:miter lim="800000"/>
            <a:headEnd/>
            <a:tailEnd/>
          </a:ln>
        </p:spPr>
        <p:txBody>
          <a:bodyPr wrap="square" lIns="100913" tIns="50457" rIns="100913" bIns="50457" rtlCol="0" anchor="t" anchorCtr="0">
            <a:spAutoFit/>
          </a:bodyPr>
          <a:lstStyle/>
          <a:p>
            <a:pPr algn="ctr" eaLnBrk="0" hangingPunct="0">
              <a:lnSpc>
                <a:spcPct val="90000"/>
              </a:lnSpc>
            </a:pPr>
            <a:r>
              <a:rPr lang="en-GB" sz="2800" b="1" dirty="0">
                <a:solidFill>
                  <a:srgbClr val="34A6DC"/>
                </a:solidFill>
                <a:latin typeface="+mj-lt"/>
              </a:rPr>
              <a:t>2023</a:t>
            </a:r>
          </a:p>
        </p:txBody>
      </p:sp>
      <p:graphicFrame>
        <p:nvGraphicFramePr>
          <p:cNvPr id="16" name="Diagramm 9" descr="Example of a pie chart with dummy data. Replace with your own data and describe the key message. For example: ‘This chart shows the market share of each provider, with Provider A holding 40%.’">
            <a:extLst>
              <a:ext uri="{FF2B5EF4-FFF2-40B4-BE49-F238E27FC236}">
                <a16:creationId xmlns:a16="http://schemas.microsoft.com/office/drawing/2014/main" id="{A68E5690-F445-711E-AFD1-8BBDBF963BE3}"/>
              </a:ext>
            </a:extLst>
          </p:cNvPr>
          <p:cNvGraphicFramePr>
            <a:graphicFrameLocks/>
          </p:cNvGraphicFramePr>
          <p:nvPr>
            <p:extLst>
              <p:ext uri="{D42A27DB-BD31-4B8C-83A1-F6EECF244321}">
                <p14:modId xmlns:p14="http://schemas.microsoft.com/office/powerpoint/2010/main" val="2753114674"/>
              </p:ext>
            </p:extLst>
          </p:nvPr>
        </p:nvGraphicFramePr>
        <p:xfrm>
          <a:off x="6180475" y="1985249"/>
          <a:ext cx="2696769" cy="2345514"/>
        </p:xfrm>
        <a:graphic>
          <a:graphicData uri="http://schemas.openxmlformats.org/drawingml/2006/chart">
            <c:chart xmlns:c="http://schemas.openxmlformats.org/drawingml/2006/chart" xmlns:r="http://schemas.openxmlformats.org/officeDocument/2006/relationships" r:id="rId10"/>
          </a:graphicData>
        </a:graphic>
      </p:graphicFrame>
      <p:sp>
        <p:nvSpPr>
          <p:cNvPr id="24" name="TextBox 23">
            <a:extLst>
              <a:ext uri="{FF2B5EF4-FFF2-40B4-BE49-F238E27FC236}">
                <a16:creationId xmlns:a16="http://schemas.microsoft.com/office/drawing/2014/main" id="{D2A9E92E-5F51-F439-2C4B-595CAD41F928}"/>
              </a:ext>
            </a:extLst>
          </p:cNvPr>
          <p:cNvSpPr txBox="1"/>
          <p:nvPr/>
        </p:nvSpPr>
        <p:spPr bwMode="ltGray">
          <a:xfrm>
            <a:off x="6451709" y="2868017"/>
            <a:ext cx="2157531" cy="489698"/>
          </a:xfrm>
          <a:prstGeom prst="rect">
            <a:avLst/>
          </a:prstGeom>
          <a:noFill/>
          <a:ln w="6350">
            <a:noFill/>
            <a:miter lim="800000"/>
            <a:headEnd/>
            <a:tailEnd/>
          </a:ln>
        </p:spPr>
        <p:txBody>
          <a:bodyPr wrap="square" lIns="100913" tIns="50457" rIns="100913" bIns="50457" rtlCol="0" anchor="t" anchorCtr="0">
            <a:spAutoFit/>
          </a:bodyPr>
          <a:lstStyle/>
          <a:p>
            <a:pPr algn="ctr" eaLnBrk="0" hangingPunct="0">
              <a:lnSpc>
                <a:spcPct val="90000"/>
              </a:lnSpc>
            </a:pPr>
            <a:r>
              <a:rPr lang="en-GB" sz="2800" b="1" dirty="0">
                <a:solidFill>
                  <a:srgbClr val="1E2A78"/>
                </a:solidFill>
                <a:latin typeface="+mj-lt"/>
              </a:rPr>
              <a:t>2024</a:t>
            </a:r>
          </a:p>
        </p:txBody>
      </p:sp>
      <p:graphicFrame>
        <p:nvGraphicFramePr>
          <p:cNvPr id="21" name="Diagramm 9" descr="Example of a pie chart with dummy data. Replace with your own data and describe the key message. For example: ‘This chart shows the market share of each provider, with Provider A holding 40%.’">
            <a:extLst>
              <a:ext uri="{FF2B5EF4-FFF2-40B4-BE49-F238E27FC236}">
                <a16:creationId xmlns:a16="http://schemas.microsoft.com/office/drawing/2014/main" id="{1F042079-1970-9A90-8BD7-54ADCAFD6E71}"/>
              </a:ext>
            </a:extLst>
          </p:cNvPr>
          <p:cNvGraphicFramePr>
            <a:graphicFrameLocks/>
          </p:cNvGraphicFramePr>
          <p:nvPr>
            <p:extLst>
              <p:ext uri="{D42A27DB-BD31-4B8C-83A1-F6EECF244321}">
                <p14:modId xmlns:p14="http://schemas.microsoft.com/office/powerpoint/2010/main" val="333272886"/>
              </p:ext>
            </p:extLst>
          </p:nvPr>
        </p:nvGraphicFramePr>
        <p:xfrm>
          <a:off x="9052318" y="1982849"/>
          <a:ext cx="2696769" cy="2345514"/>
        </p:xfrm>
        <a:graphic>
          <a:graphicData uri="http://schemas.openxmlformats.org/drawingml/2006/chart">
            <c:chart xmlns:c="http://schemas.openxmlformats.org/drawingml/2006/chart" xmlns:r="http://schemas.openxmlformats.org/officeDocument/2006/relationships" r:id="rId11"/>
          </a:graphicData>
        </a:graphic>
      </p:graphicFrame>
      <p:sp>
        <p:nvSpPr>
          <p:cNvPr id="25" name="TextBox 24">
            <a:extLst>
              <a:ext uri="{FF2B5EF4-FFF2-40B4-BE49-F238E27FC236}">
                <a16:creationId xmlns:a16="http://schemas.microsoft.com/office/drawing/2014/main" id="{C70CAEBE-0F4B-BC76-BBFF-D4DF847740B3}"/>
              </a:ext>
            </a:extLst>
          </p:cNvPr>
          <p:cNvSpPr txBox="1"/>
          <p:nvPr/>
        </p:nvSpPr>
        <p:spPr bwMode="ltGray">
          <a:xfrm>
            <a:off x="9322051" y="2868017"/>
            <a:ext cx="2157531" cy="500470"/>
          </a:xfrm>
          <a:prstGeom prst="rect">
            <a:avLst/>
          </a:prstGeom>
          <a:noFill/>
          <a:ln w="6350">
            <a:noFill/>
            <a:miter lim="800000"/>
            <a:headEnd/>
            <a:tailEnd/>
          </a:ln>
        </p:spPr>
        <p:txBody>
          <a:bodyPr wrap="square" lIns="100913" tIns="50457" rIns="100913" bIns="50457" rtlCol="0" anchor="t" anchorCtr="0">
            <a:spAutoFit/>
          </a:bodyPr>
          <a:lstStyle/>
          <a:p>
            <a:pPr algn="ctr" eaLnBrk="0" hangingPunct="0">
              <a:lnSpc>
                <a:spcPct val="90000"/>
              </a:lnSpc>
            </a:pPr>
            <a:r>
              <a:rPr lang="en-GB" sz="2800" b="1" dirty="0">
                <a:solidFill>
                  <a:srgbClr val="34A6DC"/>
                </a:solidFill>
                <a:latin typeface="+mj-lt"/>
              </a:rPr>
              <a:t>2025</a:t>
            </a:r>
          </a:p>
        </p:txBody>
      </p:sp>
      <p:grpSp>
        <p:nvGrpSpPr>
          <p:cNvPr id="2" name="Group 1">
            <a:extLst>
              <a:ext uri="{FF2B5EF4-FFF2-40B4-BE49-F238E27FC236}">
                <a16:creationId xmlns:a16="http://schemas.microsoft.com/office/drawing/2014/main" id="{D0CAB903-5E5D-7AC7-DDC9-1F67B52BCEDA}"/>
              </a:ext>
              <a:ext uri="{C183D7F6-B498-43B3-948B-1728B52AA6E4}">
                <adec:decorative xmlns:adec="http://schemas.microsoft.com/office/drawing/2017/decorative" val="1"/>
              </a:ext>
            </a:extLst>
          </p:cNvPr>
          <p:cNvGrpSpPr/>
          <p:nvPr/>
        </p:nvGrpSpPr>
        <p:grpSpPr>
          <a:xfrm>
            <a:off x="520384" y="4458292"/>
            <a:ext cx="2520000" cy="236108"/>
            <a:chOff x="684000" y="4458292"/>
            <a:chExt cx="2236800" cy="236108"/>
          </a:xfrm>
        </p:grpSpPr>
        <p:cxnSp>
          <p:nvCxnSpPr>
            <p:cNvPr id="5" name="Straight Connector 4">
              <a:extLst>
                <a:ext uri="{FF2B5EF4-FFF2-40B4-BE49-F238E27FC236}">
                  <a16:creationId xmlns:a16="http://schemas.microsoft.com/office/drawing/2014/main" id="{85F706A3-5D5B-5A3E-320F-D3B897E14DDE}"/>
                </a:ext>
              </a:extLst>
            </p:cNvPr>
            <p:cNvCxnSpPr>
              <a:cxnSpLocks/>
            </p:cNvCxnSpPr>
            <p:nvPr/>
          </p:nvCxnSpPr>
          <p:spPr bwMode="auto">
            <a:xfrm>
              <a:off x="684000" y="4458292"/>
              <a:ext cx="2236800" cy="0"/>
            </a:xfrm>
            <a:prstGeom prst="line">
              <a:avLst/>
            </a:prstGeom>
            <a:noFill/>
            <a:ln w="12700">
              <a:solidFill>
                <a:schemeClr val="tx1"/>
              </a:solidFill>
              <a:round/>
              <a:headEnd/>
              <a:tailEnd/>
            </a:ln>
          </p:spPr>
        </p:cxnSp>
        <p:cxnSp>
          <p:nvCxnSpPr>
            <p:cNvPr id="6" name="Straight Arrow Connector 5">
              <a:extLst>
                <a:ext uri="{FF2B5EF4-FFF2-40B4-BE49-F238E27FC236}">
                  <a16:creationId xmlns:a16="http://schemas.microsoft.com/office/drawing/2014/main" id="{D76FB33E-2214-2D59-D4C5-B91310E7F739}"/>
                </a:ext>
              </a:extLst>
            </p:cNvPr>
            <p:cNvCxnSpPr>
              <a:cxnSpLocks/>
            </p:cNvCxnSpPr>
            <p:nvPr/>
          </p:nvCxnSpPr>
          <p:spPr bwMode="auto">
            <a:xfrm>
              <a:off x="1802400" y="4458292"/>
              <a:ext cx="0" cy="236108"/>
            </a:xfrm>
            <a:prstGeom prst="straightConnector1">
              <a:avLst/>
            </a:prstGeom>
            <a:noFill/>
            <a:ln w="12700">
              <a:solidFill>
                <a:schemeClr val="tx1"/>
              </a:solidFill>
              <a:round/>
              <a:headEnd/>
              <a:tailEnd type="arrow" w="lg" len="med"/>
            </a:ln>
          </p:spPr>
        </p:cxnSp>
      </p:grpSp>
      <p:sp>
        <p:nvSpPr>
          <p:cNvPr id="76" name="Rectangle 75">
            <a:extLst>
              <a:ext uri="{FF2B5EF4-FFF2-40B4-BE49-F238E27FC236}">
                <a16:creationId xmlns:a16="http://schemas.microsoft.com/office/drawing/2014/main" id="{E615CA57-6DAA-98E6-4740-EDB1809E935E}"/>
              </a:ext>
            </a:extLst>
          </p:cNvPr>
          <p:cNvSpPr/>
          <p:nvPr/>
        </p:nvSpPr>
        <p:spPr bwMode="auto">
          <a:xfrm>
            <a:off x="442800" y="4966977"/>
            <a:ext cx="2700000" cy="728224"/>
          </a:xfrm>
          <a:prstGeom prst="rect">
            <a:avLst/>
          </a:prstGeom>
          <a:solidFill>
            <a:srgbClr val="EDF1F7"/>
          </a:solidFill>
          <a:ln w="6350">
            <a:noFill/>
            <a:miter lim="800000"/>
            <a:headEnd/>
            <a:tailEnd/>
          </a:ln>
        </p:spPr>
        <p:txBody>
          <a:bodyPr lIns="100913" tIns="50457" rIns="100913" bIns="50457" rtlCol="0" anchor="t" anchorCtr="0">
            <a:noAutofit/>
          </a:bodyPr>
          <a:lstStyle/>
          <a:p>
            <a:pPr marL="179388" indent="-179388" defTabSz="963613" eaLnBrk="0" hangingPunct="0">
              <a:buFont typeface="DeutscheBank" panose="020B0503020202030204" pitchFamily="34" charset="0"/>
              <a:buChar char="–"/>
              <a:tabLst>
                <a:tab pos="1257300" algn="l"/>
              </a:tabLst>
            </a:pPr>
            <a:r>
              <a:rPr lang="en-GB" sz="1000" dirty="0"/>
              <a:t>xxx</a:t>
            </a:r>
          </a:p>
          <a:p>
            <a:pPr marL="357188" lvl="1" indent="-177800" defTabSz="963613" eaLnBrk="0" hangingPunct="0">
              <a:buFont typeface="DeutscheBank" panose="020B0503020202030204" pitchFamily="34" charset="0"/>
              <a:buChar char="–"/>
              <a:tabLst>
                <a:tab pos="1257300" algn="l"/>
              </a:tabLst>
            </a:pPr>
            <a:r>
              <a:rPr lang="en-GB" sz="1000" dirty="0">
                <a:latin typeface="+mn-lt"/>
              </a:rPr>
              <a:t>xxx</a:t>
            </a:r>
          </a:p>
        </p:txBody>
      </p:sp>
      <p:grpSp>
        <p:nvGrpSpPr>
          <p:cNvPr id="26" name="Group 25">
            <a:extLst>
              <a:ext uri="{FF2B5EF4-FFF2-40B4-BE49-F238E27FC236}">
                <a16:creationId xmlns:a16="http://schemas.microsoft.com/office/drawing/2014/main" id="{75586B5D-EB4A-1CE4-C509-1358FBBACB3C}"/>
              </a:ext>
              <a:ext uri="{C183D7F6-B498-43B3-948B-1728B52AA6E4}">
                <adec:decorative xmlns:adec="http://schemas.microsoft.com/office/drawing/2017/decorative" val="1"/>
              </a:ext>
            </a:extLst>
          </p:cNvPr>
          <p:cNvGrpSpPr/>
          <p:nvPr/>
        </p:nvGrpSpPr>
        <p:grpSpPr>
          <a:xfrm>
            <a:off x="3400248" y="4444781"/>
            <a:ext cx="2520000" cy="236108"/>
            <a:chOff x="684000" y="4458292"/>
            <a:chExt cx="2236800" cy="236108"/>
          </a:xfrm>
        </p:grpSpPr>
        <p:cxnSp>
          <p:nvCxnSpPr>
            <p:cNvPr id="27" name="Straight Connector 26">
              <a:extLst>
                <a:ext uri="{FF2B5EF4-FFF2-40B4-BE49-F238E27FC236}">
                  <a16:creationId xmlns:a16="http://schemas.microsoft.com/office/drawing/2014/main" id="{83F82243-6E84-1606-AAD3-79BCAF1C8824}"/>
                </a:ext>
              </a:extLst>
            </p:cNvPr>
            <p:cNvCxnSpPr>
              <a:cxnSpLocks/>
            </p:cNvCxnSpPr>
            <p:nvPr/>
          </p:nvCxnSpPr>
          <p:spPr bwMode="auto">
            <a:xfrm>
              <a:off x="684000" y="4458292"/>
              <a:ext cx="2236800" cy="0"/>
            </a:xfrm>
            <a:prstGeom prst="line">
              <a:avLst/>
            </a:prstGeom>
            <a:noFill/>
            <a:ln w="12700">
              <a:solidFill>
                <a:schemeClr val="tx1"/>
              </a:solidFill>
              <a:round/>
              <a:headEnd/>
              <a:tailEnd/>
            </a:ln>
          </p:spPr>
        </p:cxnSp>
        <p:cxnSp>
          <p:nvCxnSpPr>
            <p:cNvPr id="28" name="Straight Arrow Connector 27">
              <a:extLst>
                <a:ext uri="{FF2B5EF4-FFF2-40B4-BE49-F238E27FC236}">
                  <a16:creationId xmlns:a16="http://schemas.microsoft.com/office/drawing/2014/main" id="{FE536241-7A60-C3D8-BC47-64FD5B39BA68}"/>
                </a:ext>
              </a:extLst>
            </p:cNvPr>
            <p:cNvCxnSpPr>
              <a:cxnSpLocks/>
            </p:cNvCxnSpPr>
            <p:nvPr/>
          </p:nvCxnSpPr>
          <p:spPr bwMode="auto">
            <a:xfrm>
              <a:off x="1802400" y="4458292"/>
              <a:ext cx="0" cy="236108"/>
            </a:xfrm>
            <a:prstGeom prst="straightConnector1">
              <a:avLst/>
            </a:prstGeom>
            <a:noFill/>
            <a:ln w="12700">
              <a:solidFill>
                <a:schemeClr val="tx1"/>
              </a:solidFill>
              <a:round/>
              <a:headEnd/>
              <a:tailEnd type="arrow" w="lg" len="med"/>
            </a:ln>
          </p:spPr>
        </p:cxnSp>
      </p:grpSp>
      <p:sp>
        <p:nvSpPr>
          <p:cNvPr id="10" name="Rectangle 9">
            <a:extLst>
              <a:ext uri="{FF2B5EF4-FFF2-40B4-BE49-F238E27FC236}">
                <a16:creationId xmlns:a16="http://schemas.microsoft.com/office/drawing/2014/main" id="{44BF15D3-2583-7498-C48E-F8F81250B35A}"/>
              </a:ext>
            </a:extLst>
          </p:cNvPr>
          <p:cNvSpPr/>
          <p:nvPr/>
        </p:nvSpPr>
        <p:spPr bwMode="auto">
          <a:xfrm>
            <a:off x="3311863" y="4972940"/>
            <a:ext cx="2700000" cy="728224"/>
          </a:xfrm>
          <a:prstGeom prst="rect">
            <a:avLst/>
          </a:prstGeom>
          <a:solidFill>
            <a:srgbClr val="EDF1F7"/>
          </a:solidFill>
          <a:ln w="6350">
            <a:noFill/>
            <a:miter lim="800000"/>
            <a:headEnd/>
            <a:tailEnd/>
          </a:ln>
        </p:spPr>
        <p:txBody>
          <a:bodyPr lIns="100913" tIns="50457" rIns="100913" bIns="50457" rtlCol="0" anchor="t" anchorCtr="0">
            <a:noAutofit/>
          </a:bodyPr>
          <a:lstStyle/>
          <a:p>
            <a:pPr marL="179388" indent="-179388" defTabSz="963613" eaLnBrk="0" hangingPunct="0">
              <a:buFont typeface="DeutscheBank" panose="020B0503020202030204" pitchFamily="34" charset="0"/>
              <a:buChar char="–"/>
              <a:tabLst>
                <a:tab pos="1257300" algn="l"/>
              </a:tabLst>
            </a:pPr>
            <a:r>
              <a:rPr lang="en-GB" sz="1000" dirty="0"/>
              <a:t>xxx</a:t>
            </a:r>
          </a:p>
          <a:p>
            <a:pPr marL="357188" lvl="1" indent="-177800" defTabSz="963613" eaLnBrk="0" hangingPunct="0">
              <a:buFont typeface="DeutscheBank" panose="020B0503020202030204" pitchFamily="34" charset="0"/>
              <a:buChar char="–"/>
              <a:tabLst>
                <a:tab pos="1257300" algn="l"/>
              </a:tabLst>
            </a:pPr>
            <a:r>
              <a:rPr lang="en-GB" sz="1000" dirty="0">
                <a:latin typeface="+mn-lt"/>
              </a:rPr>
              <a:t>xxx</a:t>
            </a:r>
          </a:p>
        </p:txBody>
      </p:sp>
      <p:grpSp>
        <p:nvGrpSpPr>
          <p:cNvPr id="29" name="Group 28">
            <a:extLst>
              <a:ext uri="{FF2B5EF4-FFF2-40B4-BE49-F238E27FC236}">
                <a16:creationId xmlns:a16="http://schemas.microsoft.com/office/drawing/2014/main" id="{C7040F26-5484-BA0F-3CAD-2426001A9E5F}"/>
              </a:ext>
              <a:ext uri="{C183D7F6-B498-43B3-948B-1728B52AA6E4}">
                <adec:decorative xmlns:adec="http://schemas.microsoft.com/office/drawing/2017/decorative" val="1"/>
              </a:ext>
            </a:extLst>
          </p:cNvPr>
          <p:cNvGrpSpPr/>
          <p:nvPr/>
        </p:nvGrpSpPr>
        <p:grpSpPr>
          <a:xfrm>
            <a:off x="6272091" y="4439981"/>
            <a:ext cx="2520000" cy="236108"/>
            <a:chOff x="684000" y="4458292"/>
            <a:chExt cx="2236800" cy="236108"/>
          </a:xfrm>
        </p:grpSpPr>
        <p:cxnSp>
          <p:nvCxnSpPr>
            <p:cNvPr id="31" name="Straight Connector 30">
              <a:extLst>
                <a:ext uri="{FF2B5EF4-FFF2-40B4-BE49-F238E27FC236}">
                  <a16:creationId xmlns:a16="http://schemas.microsoft.com/office/drawing/2014/main" id="{430A9E7E-A821-E0AA-23EE-D901050337E4}"/>
                </a:ext>
              </a:extLst>
            </p:cNvPr>
            <p:cNvCxnSpPr>
              <a:cxnSpLocks/>
            </p:cNvCxnSpPr>
            <p:nvPr/>
          </p:nvCxnSpPr>
          <p:spPr bwMode="auto">
            <a:xfrm>
              <a:off x="684000" y="4458292"/>
              <a:ext cx="2236800" cy="0"/>
            </a:xfrm>
            <a:prstGeom prst="line">
              <a:avLst/>
            </a:prstGeom>
            <a:noFill/>
            <a:ln w="12700">
              <a:solidFill>
                <a:schemeClr val="tx1"/>
              </a:solidFill>
              <a:round/>
              <a:headEnd/>
              <a:tailEnd/>
            </a:ln>
          </p:spPr>
        </p:cxnSp>
        <p:cxnSp>
          <p:nvCxnSpPr>
            <p:cNvPr id="33" name="Straight Arrow Connector 32">
              <a:extLst>
                <a:ext uri="{FF2B5EF4-FFF2-40B4-BE49-F238E27FC236}">
                  <a16:creationId xmlns:a16="http://schemas.microsoft.com/office/drawing/2014/main" id="{9203B337-EE5B-CC91-5D81-C8D351823BDD}"/>
                </a:ext>
              </a:extLst>
            </p:cNvPr>
            <p:cNvCxnSpPr>
              <a:cxnSpLocks/>
            </p:cNvCxnSpPr>
            <p:nvPr/>
          </p:nvCxnSpPr>
          <p:spPr bwMode="auto">
            <a:xfrm>
              <a:off x="1802400" y="4458292"/>
              <a:ext cx="0" cy="236108"/>
            </a:xfrm>
            <a:prstGeom prst="straightConnector1">
              <a:avLst/>
            </a:prstGeom>
            <a:noFill/>
            <a:ln w="12700">
              <a:solidFill>
                <a:schemeClr val="tx1"/>
              </a:solidFill>
              <a:round/>
              <a:headEnd/>
              <a:tailEnd type="arrow" w="lg" len="med"/>
            </a:ln>
          </p:spPr>
        </p:cxnSp>
      </p:grpSp>
      <p:sp>
        <p:nvSpPr>
          <p:cNvPr id="15" name="Rectangle 14">
            <a:extLst>
              <a:ext uri="{FF2B5EF4-FFF2-40B4-BE49-F238E27FC236}">
                <a16:creationId xmlns:a16="http://schemas.microsoft.com/office/drawing/2014/main" id="{8FE051A4-B169-F81F-C136-EBFAFDEBA673}"/>
              </a:ext>
            </a:extLst>
          </p:cNvPr>
          <p:cNvSpPr/>
          <p:nvPr/>
        </p:nvSpPr>
        <p:spPr bwMode="auto">
          <a:xfrm>
            <a:off x="6180475" y="4968140"/>
            <a:ext cx="2700000" cy="728224"/>
          </a:xfrm>
          <a:prstGeom prst="rect">
            <a:avLst/>
          </a:prstGeom>
          <a:solidFill>
            <a:srgbClr val="E1F5FA"/>
          </a:solidFill>
          <a:ln w="6350">
            <a:noFill/>
            <a:miter lim="800000"/>
            <a:headEnd/>
            <a:tailEnd/>
          </a:ln>
        </p:spPr>
        <p:txBody>
          <a:bodyPr lIns="100913" tIns="50457" rIns="100913" bIns="50457" rtlCol="0" anchor="t" anchorCtr="0">
            <a:noAutofit/>
          </a:bodyPr>
          <a:lstStyle/>
          <a:p>
            <a:pPr marL="179388" indent="-179388" defTabSz="963613" eaLnBrk="0" hangingPunct="0">
              <a:buFont typeface="DeutscheBank" panose="020B0503020202030204" pitchFamily="34" charset="0"/>
              <a:buChar char="–"/>
              <a:tabLst>
                <a:tab pos="1257300" algn="l"/>
              </a:tabLst>
            </a:pPr>
            <a:r>
              <a:rPr lang="en-GB" sz="1000" dirty="0"/>
              <a:t>xxx</a:t>
            </a:r>
          </a:p>
          <a:p>
            <a:pPr marL="357188" lvl="1" indent="-177800" defTabSz="963613" eaLnBrk="0" hangingPunct="0">
              <a:buFont typeface="DeutscheBank" panose="020B0503020202030204" pitchFamily="34" charset="0"/>
              <a:buChar char="–"/>
              <a:tabLst>
                <a:tab pos="1257300" algn="l"/>
              </a:tabLst>
            </a:pPr>
            <a:r>
              <a:rPr lang="en-GB" sz="1000" dirty="0">
                <a:latin typeface="+mn-lt"/>
              </a:rPr>
              <a:t>xxx</a:t>
            </a:r>
          </a:p>
        </p:txBody>
      </p:sp>
      <p:grpSp>
        <p:nvGrpSpPr>
          <p:cNvPr id="34" name="Group 33">
            <a:extLst>
              <a:ext uri="{FF2B5EF4-FFF2-40B4-BE49-F238E27FC236}">
                <a16:creationId xmlns:a16="http://schemas.microsoft.com/office/drawing/2014/main" id="{70EB743E-69D0-3F0A-226E-50F31DD64E22}"/>
              </a:ext>
              <a:ext uri="{C183D7F6-B498-43B3-948B-1728B52AA6E4}">
                <adec:decorative xmlns:adec="http://schemas.microsoft.com/office/drawing/2017/decorative" val="1"/>
              </a:ext>
            </a:extLst>
          </p:cNvPr>
          <p:cNvGrpSpPr/>
          <p:nvPr/>
        </p:nvGrpSpPr>
        <p:grpSpPr>
          <a:xfrm>
            <a:off x="9129902" y="4437581"/>
            <a:ext cx="2520000" cy="236108"/>
            <a:chOff x="684000" y="4458292"/>
            <a:chExt cx="2236800" cy="236108"/>
          </a:xfrm>
        </p:grpSpPr>
        <p:cxnSp>
          <p:nvCxnSpPr>
            <p:cNvPr id="36" name="Straight Connector 35">
              <a:extLst>
                <a:ext uri="{FF2B5EF4-FFF2-40B4-BE49-F238E27FC236}">
                  <a16:creationId xmlns:a16="http://schemas.microsoft.com/office/drawing/2014/main" id="{7BC515AA-7445-6DEB-3844-D9D39B17D665}"/>
                </a:ext>
              </a:extLst>
            </p:cNvPr>
            <p:cNvCxnSpPr>
              <a:cxnSpLocks/>
            </p:cNvCxnSpPr>
            <p:nvPr/>
          </p:nvCxnSpPr>
          <p:spPr bwMode="auto">
            <a:xfrm>
              <a:off x="684000" y="4458292"/>
              <a:ext cx="2236800" cy="0"/>
            </a:xfrm>
            <a:prstGeom prst="line">
              <a:avLst/>
            </a:prstGeom>
            <a:noFill/>
            <a:ln w="12700">
              <a:solidFill>
                <a:schemeClr val="tx1"/>
              </a:solidFill>
              <a:round/>
              <a:headEnd/>
              <a:tailEnd/>
            </a:ln>
          </p:spPr>
        </p:cxnSp>
        <p:cxnSp>
          <p:nvCxnSpPr>
            <p:cNvPr id="39" name="Straight Arrow Connector 38">
              <a:extLst>
                <a:ext uri="{FF2B5EF4-FFF2-40B4-BE49-F238E27FC236}">
                  <a16:creationId xmlns:a16="http://schemas.microsoft.com/office/drawing/2014/main" id="{107EA78C-5605-42C0-15D1-758A81619088}"/>
                </a:ext>
              </a:extLst>
            </p:cNvPr>
            <p:cNvCxnSpPr>
              <a:cxnSpLocks/>
            </p:cNvCxnSpPr>
            <p:nvPr/>
          </p:nvCxnSpPr>
          <p:spPr bwMode="auto">
            <a:xfrm>
              <a:off x="1802400" y="4458292"/>
              <a:ext cx="0" cy="236108"/>
            </a:xfrm>
            <a:prstGeom prst="straightConnector1">
              <a:avLst/>
            </a:prstGeom>
            <a:noFill/>
            <a:ln w="12700">
              <a:solidFill>
                <a:schemeClr val="tx1"/>
              </a:solidFill>
              <a:round/>
              <a:headEnd/>
              <a:tailEnd type="arrow" w="lg" len="med"/>
            </a:ln>
          </p:spPr>
        </p:cxnSp>
      </p:grpSp>
      <p:sp>
        <p:nvSpPr>
          <p:cNvPr id="20" name="Rectangle 19">
            <a:extLst>
              <a:ext uri="{FF2B5EF4-FFF2-40B4-BE49-F238E27FC236}">
                <a16:creationId xmlns:a16="http://schemas.microsoft.com/office/drawing/2014/main" id="{CD950288-2801-6C55-2514-66D87E5EBEF8}"/>
              </a:ext>
            </a:extLst>
          </p:cNvPr>
          <p:cNvSpPr/>
          <p:nvPr/>
        </p:nvSpPr>
        <p:spPr bwMode="auto">
          <a:xfrm>
            <a:off x="9052318" y="4965740"/>
            <a:ext cx="2700000" cy="728224"/>
          </a:xfrm>
          <a:prstGeom prst="rect">
            <a:avLst/>
          </a:prstGeom>
          <a:solidFill>
            <a:srgbClr val="EDF1F7"/>
          </a:solidFill>
          <a:ln w="6350">
            <a:noFill/>
            <a:miter lim="800000"/>
            <a:headEnd/>
            <a:tailEnd/>
          </a:ln>
        </p:spPr>
        <p:txBody>
          <a:bodyPr lIns="100913" tIns="50457" rIns="100913" bIns="50457" rtlCol="0" anchor="t" anchorCtr="0">
            <a:noAutofit/>
          </a:bodyPr>
          <a:lstStyle/>
          <a:p>
            <a:pPr marL="179388" indent="-179388" defTabSz="963613" eaLnBrk="0" hangingPunct="0">
              <a:buFont typeface="DeutscheBank" panose="020B0503020202030204" pitchFamily="34" charset="0"/>
              <a:buChar char="–"/>
              <a:tabLst>
                <a:tab pos="1257300" algn="l"/>
              </a:tabLst>
            </a:pPr>
            <a:r>
              <a:rPr lang="en-GB" sz="1000" dirty="0"/>
              <a:t>xxx</a:t>
            </a:r>
          </a:p>
          <a:p>
            <a:pPr marL="357188" lvl="1" indent="-177800" defTabSz="963613" eaLnBrk="0" hangingPunct="0">
              <a:buFont typeface="DeutscheBank" panose="020B0503020202030204" pitchFamily="34" charset="0"/>
              <a:buChar char="–"/>
              <a:tabLst>
                <a:tab pos="1257300" algn="l"/>
              </a:tabLst>
            </a:pPr>
            <a:r>
              <a:rPr lang="en-GB" sz="1000" dirty="0">
                <a:latin typeface="+mn-lt"/>
              </a:rPr>
              <a:t>xxx</a:t>
            </a:r>
          </a:p>
        </p:txBody>
      </p:sp>
      <p:sp>
        <p:nvSpPr>
          <p:cNvPr id="87" name="TextBox 86">
            <a:extLst>
              <a:ext uri="{FF2B5EF4-FFF2-40B4-BE49-F238E27FC236}">
                <a16:creationId xmlns:a16="http://schemas.microsoft.com/office/drawing/2014/main" id="{D001DBF0-48F0-1689-EBCA-46792D1AF213}"/>
              </a:ext>
              <a:ext uri="{C183D7F6-B498-43B3-948B-1728B52AA6E4}">
                <adec:decorative xmlns:adec="http://schemas.microsoft.com/office/drawing/2017/decorative" val="1"/>
              </a:ext>
            </a:extLst>
          </p:cNvPr>
          <p:cNvSpPr txBox="1"/>
          <p:nvPr/>
        </p:nvSpPr>
        <p:spPr bwMode="ltGray">
          <a:xfrm>
            <a:off x="442801" y="5858402"/>
            <a:ext cx="8367600" cy="369332"/>
          </a:xfrm>
          <a:prstGeom prst="rect">
            <a:avLst/>
          </a:prstGeom>
          <a:noFill/>
          <a:ln w="6350">
            <a:noFill/>
            <a:miter lim="800000"/>
            <a:headEnd/>
            <a:tailEnd/>
          </a:ln>
        </p:spPr>
        <p:txBody>
          <a:bodyPr wrap="square" lIns="0" tIns="0" rIns="0" bIns="0" rtlCol="0" anchor="t" anchorCtr="0">
            <a:spAutoFit/>
          </a:bodyPr>
          <a:lstStyle/>
          <a:p>
            <a:pPr eaLnBrk="0" hangingPunct="0"/>
            <a:r>
              <a:rPr lang="en-GB" sz="800" dirty="0"/>
              <a:t>Footnote text in 8 pt, regular. Dummy text. Lorem ipsum </a:t>
            </a:r>
            <a:r>
              <a:rPr lang="en-GB" sz="800" dirty="0" err="1"/>
              <a:t>dolor</a:t>
            </a:r>
            <a:r>
              <a:rPr lang="en-GB" sz="800" dirty="0"/>
              <a:t> sit </a:t>
            </a:r>
            <a:r>
              <a:rPr lang="en-GB" sz="800" dirty="0" err="1"/>
              <a:t>amet</a:t>
            </a:r>
            <a:r>
              <a:rPr lang="en-GB" sz="800" dirty="0"/>
              <a:t>, </a:t>
            </a:r>
            <a:r>
              <a:rPr lang="en-GB" sz="800" dirty="0" err="1"/>
              <a:t>consectetuer</a:t>
            </a:r>
            <a:r>
              <a:rPr lang="en-GB" sz="800" dirty="0"/>
              <a:t> </a:t>
            </a:r>
            <a:r>
              <a:rPr lang="en-GB" sz="800" dirty="0" err="1"/>
              <a:t>adipiscing</a:t>
            </a:r>
            <a:r>
              <a:rPr lang="en-GB" sz="800" dirty="0"/>
              <a:t> </a:t>
            </a:r>
            <a:r>
              <a:rPr lang="en-GB" sz="800" dirty="0" err="1"/>
              <a:t>elit</a:t>
            </a:r>
            <a:r>
              <a:rPr lang="en-GB" sz="800" dirty="0"/>
              <a:t>. Aenean </a:t>
            </a:r>
            <a:r>
              <a:rPr lang="en-GB" sz="800" dirty="0" err="1"/>
              <a:t>commodo</a:t>
            </a:r>
            <a:r>
              <a:rPr lang="en-GB" sz="800" dirty="0"/>
              <a:t> ligula </a:t>
            </a:r>
            <a:r>
              <a:rPr lang="en-GB" sz="800" dirty="0" err="1"/>
              <a:t>eget</a:t>
            </a:r>
            <a:r>
              <a:rPr lang="en-GB" sz="800" dirty="0"/>
              <a:t> </a:t>
            </a:r>
            <a:r>
              <a:rPr lang="en-GB" sz="800" dirty="0" err="1"/>
              <a:t>dolor</a:t>
            </a:r>
            <a:r>
              <a:rPr lang="en-GB" sz="800" dirty="0"/>
              <a:t>. Aenean </a:t>
            </a:r>
            <a:r>
              <a:rPr lang="en-GB" sz="800" dirty="0" err="1"/>
              <a:t>massa</a:t>
            </a:r>
            <a:r>
              <a:rPr lang="en-GB" sz="800" dirty="0"/>
              <a:t>. Cum sociis </a:t>
            </a:r>
            <a:r>
              <a:rPr lang="en-GB" sz="800" dirty="0" err="1"/>
              <a:t>natoque</a:t>
            </a:r>
            <a:r>
              <a:rPr lang="en-GB" sz="800" dirty="0"/>
              <a:t> </a:t>
            </a:r>
            <a:r>
              <a:rPr lang="en-GB" sz="800" dirty="0" err="1"/>
              <a:t>penatibus</a:t>
            </a:r>
            <a:r>
              <a:rPr lang="en-GB" sz="800" dirty="0"/>
              <a:t> et </a:t>
            </a:r>
            <a:r>
              <a:rPr lang="en-GB" sz="800" dirty="0" err="1"/>
              <a:t>magnis</a:t>
            </a:r>
            <a:r>
              <a:rPr lang="en-GB" sz="800" dirty="0"/>
              <a:t> dis parturient </a:t>
            </a:r>
            <a:r>
              <a:rPr lang="en-GB" sz="800" dirty="0" err="1"/>
              <a:t>montes</a:t>
            </a:r>
            <a:r>
              <a:rPr lang="en-GB" sz="800" dirty="0"/>
              <a:t>, </a:t>
            </a:r>
            <a:r>
              <a:rPr lang="en-GB" sz="800" dirty="0" err="1"/>
              <a:t>nascetur</a:t>
            </a:r>
            <a:r>
              <a:rPr lang="en-GB" sz="800" dirty="0"/>
              <a:t> </a:t>
            </a:r>
            <a:r>
              <a:rPr lang="en-GB" sz="800" dirty="0" err="1"/>
              <a:t>ridiculus</a:t>
            </a:r>
            <a:r>
              <a:rPr lang="en-GB" sz="800" dirty="0"/>
              <a:t> mus. Donec </a:t>
            </a:r>
            <a:r>
              <a:rPr lang="en-GB" sz="800" dirty="0" err="1"/>
              <a:t>quam</a:t>
            </a:r>
            <a:r>
              <a:rPr lang="en-GB" sz="800" dirty="0"/>
              <a:t> </a:t>
            </a:r>
            <a:r>
              <a:rPr lang="en-GB" sz="800" dirty="0" err="1"/>
              <a:t>felis</a:t>
            </a:r>
            <a:r>
              <a:rPr lang="en-GB" sz="800" dirty="0"/>
              <a:t>, </a:t>
            </a:r>
            <a:r>
              <a:rPr lang="en-GB" sz="800" dirty="0" err="1"/>
              <a:t>ultricies</a:t>
            </a:r>
            <a:r>
              <a:rPr lang="en-GB" sz="800" dirty="0"/>
              <a:t> </a:t>
            </a:r>
            <a:r>
              <a:rPr lang="en-GB" sz="800" dirty="0" err="1"/>
              <a:t>nec</a:t>
            </a:r>
            <a:r>
              <a:rPr lang="en-GB" sz="800" dirty="0"/>
              <a:t>, </a:t>
            </a:r>
            <a:r>
              <a:rPr lang="en-GB" sz="800" dirty="0" err="1"/>
              <a:t>pellentesque</a:t>
            </a:r>
            <a:r>
              <a:rPr lang="en-GB" sz="800" dirty="0"/>
              <a:t> </a:t>
            </a:r>
            <a:r>
              <a:rPr lang="en-GB" sz="800" dirty="0" err="1"/>
              <a:t>eu</a:t>
            </a:r>
            <a:r>
              <a:rPr lang="en-GB" sz="800" dirty="0"/>
              <a:t>, </a:t>
            </a:r>
            <a:r>
              <a:rPr lang="en-GB" sz="800" dirty="0" err="1"/>
              <a:t>pretium</a:t>
            </a:r>
            <a:r>
              <a:rPr lang="en-GB" sz="800" dirty="0"/>
              <a:t> </a:t>
            </a:r>
            <a:r>
              <a:rPr lang="en-GB" sz="800" dirty="0" err="1"/>
              <a:t>quis</a:t>
            </a:r>
            <a:r>
              <a:rPr lang="en-GB" sz="800" dirty="0"/>
              <a:t>, sem. </a:t>
            </a:r>
            <a:r>
              <a:rPr lang="en-GB" sz="800" dirty="0" err="1"/>
              <a:t>Nulla</a:t>
            </a:r>
            <a:r>
              <a:rPr lang="en-GB" sz="800" dirty="0"/>
              <a:t> </a:t>
            </a:r>
            <a:r>
              <a:rPr lang="en-GB" sz="800" dirty="0" err="1"/>
              <a:t>consequat</a:t>
            </a:r>
            <a:r>
              <a:rPr lang="en-GB" sz="800" dirty="0"/>
              <a:t> </a:t>
            </a:r>
            <a:r>
              <a:rPr lang="en-GB" sz="800" dirty="0" err="1"/>
              <a:t>nusqua</a:t>
            </a:r>
            <a:r>
              <a:rPr lang="en-GB" sz="800" dirty="0"/>
              <a:t> </a:t>
            </a:r>
            <a:r>
              <a:rPr lang="en-GB" sz="800" dirty="0" err="1"/>
              <a:t>quis</a:t>
            </a:r>
            <a:r>
              <a:rPr lang="en-GB" sz="800" dirty="0"/>
              <a:t> </a:t>
            </a:r>
            <a:r>
              <a:rPr lang="en-GB" sz="800" dirty="0" err="1"/>
              <a:t>enim</a:t>
            </a:r>
            <a:r>
              <a:rPr lang="en-GB" sz="800" dirty="0"/>
              <a:t>. Donec </a:t>
            </a:r>
            <a:r>
              <a:rPr lang="en-GB" sz="800" dirty="0" err="1"/>
              <a:t>pede</a:t>
            </a:r>
            <a:r>
              <a:rPr lang="en-GB" sz="800" dirty="0"/>
              <a:t> </a:t>
            </a:r>
            <a:r>
              <a:rPr lang="en-GB" sz="800" dirty="0" err="1"/>
              <a:t>justo</a:t>
            </a:r>
            <a:r>
              <a:rPr lang="en-GB" sz="800" dirty="0"/>
              <a:t>, </a:t>
            </a:r>
            <a:r>
              <a:rPr lang="en-GB" sz="800" dirty="0" err="1"/>
              <a:t>fringilla</a:t>
            </a:r>
            <a:r>
              <a:rPr lang="en-GB" sz="800" dirty="0"/>
              <a:t> </a:t>
            </a:r>
            <a:r>
              <a:rPr lang="en-GB" sz="800" dirty="0" err="1"/>
              <a:t>vel</a:t>
            </a:r>
            <a:r>
              <a:rPr lang="en-GB" sz="800" dirty="0"/>
              <a:t>, </a:t>
            </a:r>
            <a:r>
              <a:rPr lang="en-GB" sz="800" dirty="0" err="1"/>
              <a:t>aliquet</a:t>
            </a:r>
            <a:r>
              <a:rPr lang="en-GB" sz="800" dirty="0"/>
              <a:t> </a:t>
            </a:r>
            <a:r>
              <a:rPr lang="en-GB" sz="800" dirty="0" err="1"/>
              <a:t>nec</a:t>
            </a:r>
            <a:r>
              <a:rPr lang="en-GB" sz="800" dirty="0"/>
              <a:t>, </a:t>
            </a:r>
            <a:r>
              <a:rPr lang="en-GB" sz="800" dirty="0" err="1"/>
              <a:t>vulputate</a:t>
            </a:r>
            <a:r>
              <a:rPr lang="en-GB" sz="800" dirty="0"/>
              <a:t> </a:t>
            </a:r>
            <a:r>
              <a:rPr lang="en-GB" sz="800" dirty="0" err="1"/>
              <a:t>eget</a:t>
            </a:r>
            <a:r>
              <a:rPr lang="en-GB" sz="800" dirty="0"/>
              <a:t>, </a:t>
            </a:r>
            <a:r>
              <a:rPr lang="en-GB" sz="800" dirty="0" err="1"/>
              <a:t>arcu</a:t>
            </a:r>
            <a:r>
              <a:rPr lang="en-GB" sz="800" dirty="0"/>
              <a:t>. In </a:t>
            </a:r>
            <a:r>
              <a:rPr lang="en-GB" sz="800" dirty="0" err="1"/>
              <a:t>enim</a:t>
            </a:r>
            <a:r>
              <a:rPr lang="en-GB" sz="800" dirty="0"/>
              <a:t> </a:t>
            </a:r>
            <a:r>
              <a:rPr lang="en-GB" sz="800" dirty="0" err="1"/>
              <a:t>justo</a:t>
            </a:r>
            <a:r>
              <a:rPr lang="en-GB" sz="800" dirty="0"/>
              <a:t>, </a:t>
            </a:r>
            <a:r>
              <a:rPr lang="en-GB" sz="800" dirty="0" err="1"/>
              <a:t>rhoncus</a:t>
            </a:r>
            <a:r>
              <a:rPr lang="en-GB" sz="800" dirty="0"/>
              <a:t> </a:t>
            </a:r>
            <a:r>
              <a:rPr lang="en-GB" sz="800" dirty="0" err="1"/>
              <a:t>ut</a:t>
            </a:r>
            <a:r>
              <a:rPr lang="en-GB" sz="800" dirty="0"/>
              <a:t>, </a:t>
            </a:r>
            <a:r>
              <a:rPr lang="en-GB" sz="800" dirty="0" err="1"/>
              <a:t>imperdiet</a:t>
            </a:r>
            <a:r>
              <a:rPr lang="en-GB" sz="800" dirty="0"/>
              <a:t> a, </a:t>
            </a:r>
            <a:r>
              <a:rPr lang="en-GB" sz="800" dirty="0" err="1"/>
              <a:t>venenatis</a:t>
            </a:r>
            <a:r>
              <a:rPr lang="en-GB" sz="800" dirty="0"/>
              <a:t> vitae, </a:t>
            </a:r>
            <a:r>
              <a:rPr lang="en-GB" sz="800" dirty="0" err="1"/>
              <a:t>justo</a:t>
            </a:r>
            <a:r>
              <a:rPr lang="en-GB" sz="800" dirty="0"/>
              <a:t>. </a:t>
            </a:r>
            <a:r>
              <a:rPr lang="en-GB" sz="800" dirty="0" err="1"/>
              <a:t>Nullam</a:t>
            </a:r>
            <a:r>
              <a:rPr lang="en-GB" sz="800" dirty="0"/>
              <a:t> dictum </a:t>
            </a:r>
            <a:r>
              <a:rPr lang="en-GB" sz="800" dirty="0" err="1"/>
              <a:t>felis</a:t>
            </a:r>
            <a:r>
              <a:rPr lang="en-GB" sz="800" dirty="0"/>
              <a:t> </a:t>
            </a:r>
            <a:r>
              <a:rPr lang="en-GB" sz="800" dirty="0" err="1"/>
              <a:t>eu</a:t>
            </a:r>
            <a:r>
              <a:rPr lang="en-GB" sz="800" dirty="0"/>
              <a:t> </a:t>
            </a:r>
            <a:r>
              <a:rPr lang="en-GB" sz="800" dirty="0" err="1"/>
              <a:t>pede</a:t>
            </a:r>
            <a:r>
              <a:rPr lang="en-GB" sz="800" dirty="0"/>
              <a:t> </a:t>
            </a:r>
            <a:r>
              <a:rPr lang="en-GB" sz="800" dirty="0" err="1"/>
              <a:t>mollis</a:t>
            </a:r>
            <a:r>
              <a:rPr lang="en-GB" sz="800" dirty="0"/>
              <a:t> </a:t>
            </a:r>
            <a:r>
              <a:rPr lang="en-GB" sz="800" dirty="0" err="1"/>
              <a:t>pretium</a:t>
            </a:r>
            <a:r>
              <a:rPr lang="en-GB" sz="800" dirty="0"/>
              <a:t>.</a:t>
            </a:r>
            <a:endParaRPr lang="en-GB" sz="800" dirty="0">
              <a:latin typeface="+mn-lt"/>
            </a:endParaRPr>
          </a:p>
        </p:txBody>
      </p:sp>
      <p:cxnSp>
        <p:nvCxnSpPr>
          <p:cNvPr id="74" name="Straight Connector 73">
            <a:extLst>
              <a:ext uri="{FF2B5EF4-FFF2-40B4-BE49-F238E27FC236}">
                <a16:creationId xmlns:a16="http://schemas.microsoft.com/office/drawing/2014/main" id="{5B6AE0A8-C960-039A-1A08-BA2F0A6146DB}"/>
              </a:ext>
              <a:ext uri="{C183D7F6-B498-43B3-948B-1728B52AA6E4}">
                <adec:decorative xmlns:adec="http://schemas.microsoft.com/office/drawing/2017/decorative" val="1"/>
              </a:ext>
            </a:extLst>
          </p:cNvPr>
          <p:cNvCxnSpPr>
            <a:cxnSpLocks/>
          </p:cNvCxnSpPr>
          <p:nvPr/>
        </p:nvCxnSpPr>
        <p:spPr bwMode="auto">
          <a:xfrm>
            <a:off x="520384" y="1756813"/>
            <a:ext cx="2520000" cy="0"/>
          </a:xfrm>
          <a:prstGeom prst="line">
            <a:avLst/>
          </a:prstGeom>
          <a:noFill/>
          <a:ln w="12700">
            <a:solidFill>
              <a:schemeClr val="accent2"/>
            </a:solidFill>
            <a:round/>
            <a:headEnd/>
            <a:tailEnd/>
          </a:ln>
        </p:spPr>
      </p:cxnSp>
      <p:cxnSp>
        <p:nvCxnSpPr>
          <p:cNvPr id="8" name="Straight Connector 7">
            <a:extLst>
              <a:ext uri="{FF2B5EF4-FFF2-40B4-BE49-F238E27FC236}">
                <a16:creationId xmlns:a16="http://schemas.microsoft.com/office/drawing/2014/main" id="{2752ED65-8D75-6A52-18C9-B817B0B20527}"/>
              </a:ext>
              <a:ext uri="{C183D7F6-B498-43B3-948B-1728B52AA6E4}">
                <adec:decorative xmlns:adec="http://schemas.microsoft.com/office/drawing/2017/decorative" val="1"/>
              </a:ext>
            </a:extLst>
          </p:cNvPr>
          <p:cNvCxnSpPr>
            <a:cxnSpLocks/>
          </p:cNvCxnSpPr>
          <p:nvPr/>
        </p:nvCxnSpPr>
        <p:spPr bwMode="auto">
          <a:xfrm>
            <a:off x="3389447" y="1762776"/>
            <a:ext cx="2520000" cy="0"/>
          </a:xfrm>
          <a:prstGeom prst="line">
            <a:avLst/>
          </a:prstGeom>
          <a:noFill/>
          <a:ln w="12700">
            <a:solidFill>
              <a:schemeClr val="accent2"/>
            </a:solidFill>
            <a:round/>
            <a:headEnd/>
            <a:tailEnd/>
          </a:ln>
        </p:spPr>
      </p:cxnSp>
      <p:cxnSp>
        <p:nvCxnSpPr>
          <p:cNvPr id="13" name="Straight Connector 12">
            <a:extLst>
              <a:ext uri="{FF2B5EF4-FFF2-40B4-BE49-F238E27FC236}">
                <a16:creationId xmlns:a16="http://schemas.microsoft.com/office/drawing/2014/main" id="{C6C7878B-35EE-A4BA-881C-695EAA57EC32}"/>
              </a:ext>
              <a:ext uri="{C183D7F6-B498-43B3-948B-1728B52AA6E4}">
                <adec:decorative xmlns:adec="http://schemas.microsoft.com/office/drawing/2017/decorative" val="1"/>
              </a:ext>
            </a:extLst>
          </p:cNvPr>
          <p:cNvCxnSpPr>
            <a:cxnSpLocks/>
          </p:cNvCxnSpPr>
          <p:nvPr/>
        </p:nvCxnSpPr>
        <p:spPr bwMode="auto">
          <a:xfrm>
            <a:off x="6258059" y="1757976"/>
            <a:ext cx="2520000" cy="0"/>
          </a:xfrm>
          <a:prstGeom prst="line">
            <a:avLst/>
          </a:prstGeom>
          <a:noFill/>
          <a:ln w="12700">
            <a:solidFill>
              <a:schemeClr val="accent2"/>
            </a:solidFill>
            <a:round/>
            <a:headEnd/>
            <a:tailEnd/>
          </a:ln>
        </p:spPr>
      </p:cxnSp>
      <p:cxnSp>
        <p:nvCxnSpPr>
          <p:cNvPr id="18" name="Straight Connector 17">
            <a:extLst>
              <a:ext uri="{FF2B5EF4-FFF2-40B4-BE49-F238E27FC236}">
                <a16:creationId xmlns:a16="http://schemas.microsoft.com/office/drawing/2014/main" id="{C03452E3-0BC2-F1F3-C025-6D0A89892132}"/>
              </a:ext>
              <a:ext uri="{C183D7F6-B498-43B3-948B-1728B52AA6E4}">
                <adec:decorative xmlns:adec="http://schemas.microsoft.com/office/drawing/2017/decorative" val="1"/>
              </a:ext>
            </a:extLst>
          </p:cNvPr>
          <p:cNvCxnSpPr>
            <a:cxnSpLocks/>
          </p:cNvCxnSpPr>
          <p:nvPr/>
        </p:nvCxnSpPr>
        <p:spPr bwMode="auto">
          <a:xfrm>
            <a:off x="9129902" y="1755576"/>
            <a:ext cx="2520000" cy="0"/>
          </a:xfrm>
          <a:prstGeom prst="line">
            <a:avLst/>
          </a:prstGeom>
          <a:noFill/>
          <a:ln w="12700">
            <a:solidFill>
              <a:schemeClr val="accent2"/>
            </a:solidFill>
            <a:round/>
            <a:headEnd/>
            <a:tailEnd/>
          </a:ln>
        </p:spPr>
      </p:cxnSp>
      <p:sp>
        <p:nvSpPr>
          <p:cNvPr id="30" name="Rectangle 29">
            <a:extLst>
              <a:ext uri="{FF2B5EF4-FFF2-40B4-BE49-F238E27FC236}">
                <a16:creationId xmlns:a16="http://schemas.microsoft.com/office/drawing/2014/main" id="{6132D579-0DD2-FFEB-6D9F-90BCA992556C}"/>
              </a:ext>
              <a:ext uri="{C183D7F6-B498-43B3-948B-1728B52AA6E4}">
                <adec:decorative xmlns:adec="http://schemas.microsoft.com/office/drawing/2017/decorative" val="1"/>
              </a:ext>
            </a:extLst>
          </p:cNvPr>
          <p:cNvSpPr/>
          <p:nvPr>
            <p:custDataLst>
              <p:tags r:id="rId1"/>
            </p:custDataLst>
          </p:nvPr>
        </p:nvSpPr>
        <p:spPr bwMode="auto">
          <a:xfrm>
            <a:off x="10652983" y="6053392"/>
            <a:ext cx="248632" cy="147383"/>
          </a:xfrm>
          <a:prstGeom prst="rect">
            <a:avLst/>
          </a:prstGeom>
          <a:solidFill>
            <a:schemeClr val="accent2"/>
          </a:solidFill>
          <a:ln w="6350" algn="ctr">
            <a:noFill/>
            <a:miter lim="800000"/>
            <a:headEnd/>
            <a:tailEnd/>
          </a:ln>
          <a:effectLst/>
        </p:spPr>
        <p:txBody>
          <a:bodyPr vert="horz" lIns="68660" tIns="34330" rIns="68660" bIns="34330" rtlCol="0" anchor="ctr" anchorCtr="0">
            <a:noAutofit/>
          </a:bodyPr>
          <a:lstStyle/>
          <a:p>
            <a:pPr algn="ctr" defTabSz="655642" eaLnBrk="0" hangingPunct="0">
              <a:tabLst>
                <a:tab pos="855467" algn="l"/>
              </a:tabLst>
            </a:pPr>
            <a:endParaRPr lang="en-GB" sz="926" dirty="0" err="1">
              <a:solidFill>
                <a:srgbClr val="FFFFFF"/>
              </a:solidFill>
              <a:latin typeface="+mn-lt"/>
            </a:endParaRPr>
          </a:p>
        </p:txBody>
      </p:sp>
      <p:sp>
        <p:nvSpPr>
          <p:cNvPr id="32" name="Rectangle 31">
            <a:extLst>
              <a:ext uri="{FF2B5EF4-FFF2-40B4-BE49-F238E27FC236}">
                <a16:creationId xmlns:a16="http://schemas.microsoft.com/office/drawing/2014/main" id="{23D43B02-2F6B-519B-5B4E-BA96DF52557C}"/>
              </a:ext>
              <a:ext uri="{C183D7F6-B498-43B3-948B-1728B52AA6E4}">
                <adec:decorative xmlns:adec="http://schemas.microsoft.com/office/drawing/2017/decorative" val="1"/>
              </a:ext>
            </a:extLst>
          </p:cNvPr>
          <p:cNvSpPr/>
          <p:nvPr>
            <p:custDataLst>
              <p:tags r:id="rId2"/>
            </p:custDataLst>
          </p:nvPr>
        </p:nvSpPr>
        <p:spPr bwMode="auto">
          <a:xfrm>
            <a:off x="10038718" y="6053392"/>
            <a:ext cx="248632" cy="147383"/>
          </a:xfrm>
          <a:prstGeom prst="rect">
            <a:avLst/>
          </a:prstGeom>
          <a:solidFill>
            <a:schemeClr val="accent1"/>
          </a:solidFill>
          <a:ln w="6350" algn="ctr">
            <a:noFill/>
            <a:miter lim="800000"/>
            <a:headEnd/>
            <a:tailEnd/>
          </a:ln>
          <a:effectLst/>
        </p:spPr>
        <p:txBody>
          <a:bodyPr vert="horz" lIns="68660" tIns="34330" rIns="68660" bIns="34330" rtlCol="0" anchor="ctr" anchorCtr="0">
            <a:noAutofit/>
          </a:bodyPr>
          <a:lstStyle/>
          <a:p>
            <a:pPr algn="ctr" defTabSz="655642" eaLnBrk="0" hangingPunct="0">
              <a:tabLst>
                <a:tab pos="855467" algn="l"/>
              </a:tabLst>
            </a:pPr>
            <a:endParaRPr lang="en-GB" sz="926" dirty="0" err="1">
              <a:solidFill>
                <a:srgbClr val="FFFFFF"/>
              </a:solidFill>
              <a:latin typeface="+mn-lt"/>
            </a:endParaRPr>
          </a:p>
        </p:txBody>
      </p:sp>
      <p:sp>
        <p:nvSpPr>
          <p:cNvPr id="35" name="Rectangle 34">
            <a:extLst>
              <a:ext uri="{FF2B5EF4-FFF2-40B4-BE49-F238E27FC236}">
                <a16:creationId xmlns:a16="http://schemas.microsoft.com/office/drawing/2014/main" id="{A1091874-62AC-CFD9-7DFA-2361F7DB9E8A}"/>
              </a:ext>
              <a:ext uri="{C183D7F6-B498-43B3-948B-1728B52AA6E4}">
                <adec:decorative xmlns:adec="http://schemas.microsoft.com/office/drawing/2017/decorative" val="1"/>
              </a:ext>
            </a:extLst>
          </p:cNvPr>
          <p:cNvSpPr/>
          <p:nvPr>
            <p:custDataLst>
              <p:tags r:id="rId3"/>
            </p:custDataLst>
          </p:nvPr>
        </p:nvSpPr>
        <p:spPr bwMode="auto">
          <a:xfrm>
            <a:off x="11267248" y="6053392"/>
            <a:ext cx="248632" cy="147383"/>
          </a:xfrm>
          <a:prstGeom prst="rect">
            <a:avLst/>
          </a:prstGeom>
          <a:solidFill>
            <a:schemeClr val="accent3"/>
          </a:solidFill>
          <a:ln w="6350" algn="ctr">
            <a:noFill/>
            <a:miter lim="800000"/>
            <a:headEnd/>
            <a:tailEnd/>
          </a:ln>
          <a:effectLst/>
        </p:spPr>
        <p:txBody>
          <a:bodyPr vert="horz" lIns="68660" tIns="34330" rIns="68660" bIns="34330" rtlCol="0" anchor="ctr" anchorCtr="0">
            <a:noAutofit/>
          </a:bodyPr>
          <a:lstStyle/>
          <a:p>
            <a:pPr algn="ctr" defTabSz="655642" eaLnBrk="0" hangingPunct="0">
              <a:tabLst>
                <a:tab pos="855467" algn="l"/>
              </a:tabLst>
            </a:pPr>
            <a:endParaRPr lang="en-GB" sz="926" dirty="0" err="1">
              <a:solidFill>
                <a:srgbClr val="FFFFFF"/>
              </a:solidFill>
              <a:latin typeface="+mn-lt"/>
            </a:endParaRPr>
          </a:p>
        </p:txBody>
      </p:sp>
      <p:sp>
        <p:nvSpPr>
          <p:cNvPr id="37" name="Text Placeholder 3">
            <a:extLst>
              <a:ext uri="{FF2B5EF4-FFF2-40B4-BE49-F238E27FC236}">
                <a16:creationId xmlns:a16="http://schemas.microsoft.com/office/drawing/2014/main" id="{D894016D-82A9-77E9-1673-667CE48500C1}"/>
              </a:ext>
              <a:ext uri="{C183D7F6-B498-43B3-948B-1728B52AA6E4}">
                <adec:decorative xmlns:adec="http://schemas.microsoft.com/office/drawing/2017/decorative" val="1"/>
              </a:ext>
            </a:extLst>
          </p:cNvPr>
          <p:cNvSpPr>
            <a:spLocks noGrp="1"/>
          </p:cNvSpPr>
          <p:nvPr>
            <p:custDataLst>
              <p:tags r:id="rId4"/>
            </p:custDataLst>
          </p:nvPr>
        </p:nvSpPr>
        <p:spPr bwMode="auto">
          <a:xfrm>
            <a:off x="10937363" y="6053391"/>
            <a:ext cx="294137" cy="147383"/>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numCol="1" spcCol="0" rtlCol="0" anchor="ctr" anchorCtr="0">
            <a:noAutofit/>
          </a:bodyPr>
          <a:lstStyle>
            <a:lvl1pPr algn="l" rtl="0" eaLnBrk="1" fontAlgn="base" hangingPunct="1">
              <a:lnSpc>
                <a:spcPct val="100000"/>
              </a:lnSpc>
              <a:spcBef>
                <a:spcPts val="300"/>
              </a:spcBef>
              <a:spcAft>
                <a:spcPts val="300"/>
              </a:spcAft>
              <a:defRPr sz="2200" kern="1200" baseline="0">
                <a:solidFill>
                  <a:srgbClr val="00A3E0"/>
                </a:solidFill>
                <a:latin typeface="Deutsche Bank Text" panose="020B0503020202030204" pitchFamily="34" charset="0"/>
                <a:ea typeface="Deutsche Bank Text" panose="020B0503020202030204" pitchFamily="34" charset="0"/>
                <a:cs typeface="Deutsche Bank Text" panose="020B0503020202030204" pitchFamily="34" charset="0"/>
              </a:defRPr>
            </a:lvl1pPr>
            <a:lvl2pPr algn="l" rtl="0" eaLnBrk="1" fontAlgn="base" hangingPunct="1">
              <a:lnSpc>
                <a:spcPct val="100000"/>
              </a:lnSpc>
              <a:spcBef>
                <a:spcPts val="300"/>
              </a:spcBef>
              <a:spcAft>
                <a:spcPts val="300"/>
              </a:spcAft>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2pPr>
            <a:lvl3pPr marL="446287" indent="-441540" algn="l" rtl="0" eaLnBrk="1" fontAlgn="base" hangingPunct="1">
              <a:lnSpc>
                <a:spcPct val="100000"/>
              </a:lnSpc>
              <a:spcBef>
                <a:spcPts val="300"/>
              </a:spcBef>
              <a:spcAft>
                <a:spcPts val="300"/>
              </a:spcAft>
              <a:buFont typeface="Arial" charset="0"/>
              <a:buChar char="—"/>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3pPr>
            <a:lvl4pPr marL="895350" indent="-444500" algn="l" rtl="0" eaLnBrk="1" fontAlgn="base" hangingPunct="1">
              <a:lnSpc>
                <a:spcPct val="100000"/>
              </a:lnSpc>
              <a:spcBef>
                <a:spcPts val="300"/>
              </a:spcBef>
              <a:spcAft>
                <a:spcPts val="300"/>
              </a:spcAft>
              <a:buFont typeface="Arial" charset="0"/>
              <a:buChar char="—"/>
              <a:defRPr sz="20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4pPr>
            <a:lvl5pPr marL="1255713" indent="-363538" algn="l" rtl="0" eaLnBrk="1" fontAlgn="base" hangingPunct="1">
              <a:lnSpc>
                <a:spcPct val="100000"/>
              </a:lnSpc>
              <a:spcBef>
                <a:spcPts val="300"/>
              </a:spcBef>
              <a:spcAft>
                <a:spcPts val="300"/>
              </a:spcAft>
              <a:buFont typeface="Arial" charset="0"/>
              <a:buChar char="—"/>
              <a:defRPr sz="16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5pPr>
            <a:lvl6pPr marL="1297676"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6pPr>
            <a:lvl7pPr marL="1800677"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7pPr>
            <a:lvl8pPr marL="2303678"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8pPr>
            <a:lvl9pPr marL="2806680"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9pPr>
          </a:lstStyle>
          <a:p>
            <a:pPr marL="0" lvl="1" indent="0">
              <a:spcBef>
                <a:spcPct val="0"/>
              </a:spcBef>
              <a:spcAft>
                <a:spcPct val="0"/>
              </a:spcAft>
            </a:pPr>
            <a:fld id="{3029AF66-B3E2-45BF-96EC-2B5F778F7C00}" type="datetime'''''''''''''''''''x''''x''''x'''">
              <a:rPr lang="en-GB" sz="1000">
                <a:latin typeface="+mn-lt"/>
                <a:ea typeface="DeutscheBank" panose="020B0503020202030204" pitchFamily="34" charset="0"/>
                <a:cs typeface="+mn-cs"/>
                <a:sym typeface="+mn-lt"/>
              </a:rPr>
              <a:pPr marL="0" lvl="1" indent="0">
                <a:spcBef>
                  <a:spcPct val="0"/>
                </a:spcBef>
                <a:spcAft>
                  <a:spcPct val="0"/>
                </a:spcAft>
              </a:pPr>
              <a:t>xxx</a:t>
            </a:fld>
            <a:endParaRPr lang="en-GB" sz="1000" dirty="0">
              <a:latin typeface="+mn-lt"/>
              <a:ea typeface="DeutscheBank" panose="020B0503020202030204" pitchFamily="34" charset="0"/>
              <a:cs typeface="+mn-cs"/>
              <a:sym typeface="+mn-lt"/>
            </a:endParaRPr>
          </a:p>
        </p:txBody>
      </p:sp>
      <p:sp>
        <p:nvSpPr>
          <p:cNvPr id="38" name="Text Placeholder 3">
            <a:extLst>
              <a:ext uri="{FF2B5EF4-FFF2-40B4-BE49-F238E27FC236}">
                <a16:creationId xmlns:a16="http://schemas.microsoft.com/office/drawing/2014/main" id="{8FD53540-4F3A-6A47-F740-BC3C3B64BDB1}"/>
              </a:ext>
              <a:ext uri="{C183D7F6-B498-43B3-948B-1728B52AA6E4}">
                <adec:decorative xmlns:adec="http://schemas.microsoft.com/office/drawing/2017/decorative" val="1"/>
              </a:ext>
            </a:extLst>
          </p:cNvPr>
          <p:cNvSpPr>
            <a:spLocks noGrp="1"/>
          </p:cNvSpPr>
          <p:nvPr>
            <p:custDataLst>
              <p:tags r:id="rId5"/>
            </p:custDataLst>
          </p:nvPr>
        </p:nvSpPr>
        <p:spPr bwMode="auto">
          <a:xfrm>
            <a:off x="10323098" y="6053391"/>
            <a:ext cx="294137" cy="147383"/>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numCol="1" spcCol="0" rtlCol="0" anchor="ctr" anchorCtr="0">
            <a:noAutofit/>
          </a:bodyPr>
          <a:lstStyle>
            <a:lvl1pPr algn="l" rtl="0" eaLnBrk="1" fontAlgn="base" hangingPunct="1">
              <a:lnSpc>
                <a:spcPct val="100000"/>
              </a:lnSpc>
              <a:spcBef>
                <a:spcPts val="300"/>
              </a:spcBef>
              <a:spcAft>
                <a:spcPts val="300"/>
              </a:spcAft>
              <a:defRPr sz="2200" kern="1200" baseline="0">
                <a:solidFill>
                  <a:srgbClr val="00A3E0"/>
                </a:solidFill>
                <a:latin typeface="Deutsche Bank Text" panose="020B0503020202030204" pitchFamily="34" charset="0"/>
                <a:ea typeface="Deutsche Bank Text" panose="020B0503020202030204" pitchFamily="34" charset="0"/>
                <a:cs typeface="Deutsche Bank Text" panose="020B0503020202030204" pitchFamily="34" charset="0"/>
              </a:defRPr>
            </a:lvl1pPr>
            <a:lvl2pPr algn="l" rtl="0" eaLnBrk="1" fontAlgn="base" hangingPunct="1">
              <a:lnSpc>
                <a:spcPct val="100000"/>
              </a:lnSpc>
              <a:spcBef>
                <a:spcPts val="300"/>
              </a:spcBef>
              <a:spcAft>
                <a:spcPts val="300"/>
              </a:spcAft>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2pPr>
            <a:lvl3pPr marL="446287" indent="-441540" algn="l" rtl="0" eaLnBrk="1" fontAlgn="base" hangingPunct="1">
              <a:lnSpc>
                <a:spcPct val="100000"/>
              </a:lnSpc>
              <a:spcBef>
                <a:spcPts val="300"/>
              </a:spcBef>
              <a:spcAft>
                <a:spcPts val="300"/>
              </a:spcAft>
              <a:buFont typeface="Arial" charset="0"/>
              <a:buChar char="—"/>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3pPr>
            <a:lvl4pPr marL="895350" indent="-444500" algn="l" rtl="0" eaLnBrk="1" fontAlgn="base" hangingPunct="1">
              <a:lnSpc>
                <a:spcPct val="100000"/>
              </a:lnSpc>
              <a:spcBef>
                <a:spcPts val="300"/>
              </a:spcBef>
              <a:spcAft>
                <a:spcPts val="300"/>
              </a:spcAft>
              <a:buFont typeface="Arial" charset="0"/>
              <a:buChar char="—"/>
              <a:defRPr sz="20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4pPr>
            <a:lvl5pPr marL="1255713" indent="-363538" algn="l" rtl="0" eaLnBrk="1" fontAlgn="base" hangingPunct="1">
              <a:lnSpc>
                <a:spcPct val="100000"/>
              </a:lnSpc>
              <a:spcBef>
                <a:spcPts val="300"/>
              </a:spcBef>
              <a:spcAft>
                <a:spcPts val="300"/>
              </a:spcAft>
              <a:buFont typeface="Arial" charset="0"/>
              <a:buChar char="—"/>
              <a:defRPr sz="16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5pPr>
            <a:lvl6pPr marL="1297676"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6pPr>
            <a:lvl7pPr marL="1800677"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7pPr>
            <a:lvl8pPr marL="2303678"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8pPr>
            <a:lvl9pPr marL="2806680"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9pPr>
          </a:lstStyle>
          <a:p>
            <a:pPr marL="0" lvl="1" indent="0">
              <a:spcBef>
                <a:spcPct val="0"/>
              </a:spcBef>
              <a:spcAft>
                <a:spcPct val="0"/>
              </a:spcAft>
            </a:pPr>
            <a:fld id="{18B9985F-06A0-45AA-AAE6-5C933B6EC073}" type="datetime'''''''''''x''''''''''x''''''''''''''''''''x'''''''''''''''''">
              <a:rPr lang="en-GB" sz="1000">
                <a:latin typeface="+mn-lt"/>
                <a:ea typeface="DeutscheBank" panose="020B0503020202030204" pitchFamily="34" charset="0"/>
                <a:cs typeface="+mn-cs"/>
                <a:sym typeface="+mn-lt"/>
              </a:rPr>
              <a:pPr marL="0" lvl="1" indent="0">
                <a:spcBef>
                  <a:spcPct val="0"/>
                </a:spcBef>
                <a:spcAft>
                  <a:spcPct val="0"/>
                </a:spcAft>
              </a:pPr>
              <a:t>xxx</a:t>
            </a:fld>
            <a:endParaRPr lang="en-GB" sz="1000" dirty="0">
              <a:latin typeface="+mn-lt"/>
              <a:ea typeface="DeutscheBank" panose="020B0503020202030204" pitchFamily="34" charset="0"/>
              <a:cs typeface="+mn-cs"/>
              <a:sym typeface="+mn-lt"/>
            </a:endParaRPr>
          </a:p>
        </p:txBody>
      </p:sp>
      <p:sp>
        <p:nvSpPr>
          <p:cNvPr id="41" name="Text Placeholder 3">
            <a:extLst>
              <a:ext uri="{FF2B5EF4-FFF2-40B4-BE49-F238E27FC236}">
                <a16:creationId xmlns:a16="http://schemas.microsoft.com/office/drawing/2014/main" id="{C7DD0210-5255-F4E4-C597-1A22592B53CA}"/>
              </a:ext>
              <a:ext uri="{C183D7F6-B498-43B3-948B-1728B52AA6E4}">
                <adec:decorative xmlns:adec="http://schemas.microsoft.com/office/drawing/2017/decorative" val="1"/>
              </a:ext>
            </a:extLst>
          </p:cNvPr>
          <p:cNvSpPr>
            <a:spLocks noGrp="1"/>
          </p:cNvSpPr>
          <p:nvPr>
            <p:custDataLst>
              <p:tags r:id="rId6"/>
            </p:custDataLst>
          </p:nvPr>
        </p:nvSpPr>
        <p:spPr bwMode="auto">
          <a:xfrm>
            <a:off x="11551629" y="6053392"/>
            <a:ext cx="294137" cy="147383"/>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numCol="1" spcCol="0" rtlCol="0" anchor="ctr" anchorCtr="0">
            <a:noAutofit/>
          </a:bodyPr>
          <a:lstStyle>
            <a:lvl1pPr algn="l" rtl="0" eaLnBrk="1" fontAlgn="base" hangingPunct="1">
              <a:lnSpc>
                <a:spcPct val="100000"/>
              </a:lnSpc>
              <a:spcBef>
                <a:spcPts val="300"/>
              </a:spcBef>
              <a:spcAft>
                <a:spcPts val="300"/>
              </a:spcAft>
              <a:defRPr sz="2200" kern="1200" baseline="0">
                <a:solidFill>
                  <a:srgbClr val="00A3E0"/>
                </a:solidFill>
                <a:latin typeface="Deutsche Bank Text" panose="020B0503020202030204" pitchFamily="34" charset="0"/>
                <a:ea typeface="Deutsche Bank Text" panose="020B0503020202030204" pitchFamily="34" charset="0"/>
                <a:cs typeface="Deutsche Bank Text" panose="020B0503020202030204" pitchFamily="34" charset="0"/>
              </a:defRPr>
            </a:lvl1pPr>
            <a:lvl2pPr algn="l" rtl="0" eaLnBrk="1" fontAlgn="base" hangingPunct="1">
              <a:lnSpc>
                <a:spcPct val="100000"/>
              </a:lnSpc>
              <a:spcBef>
                <a:spcPts val="300"/>
              </a:spcBef>
              <a:spcAft>
                <a:spcPts val="300"/>
              </a:spcAft>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2pPr>
            <a:lvl3pPr marL="446287" indent="-441540" algn="l" rtl="0" eaLnBrk="1" fontAlgn="base" hangingPunct="1">
              <a:lnSpc>
                <a:spcPct val="100000"/>
              </a:lnSpc>
              <a:spcBef>
                <a:spcPts val="300"/>
              </a:spcBef>
              <a:spcAft>
                <a:spcPts val="300"/>
              </a:spcAft>
              <a:buFont typeface="Arial" charset="0"/>
              <a:buChar char="—"/>
              <a:defRPr sz="2200" kern="1200" baseline="0">
                <a:solidFill>
                  <a:schemeClr val="tx1"/>
                </a:solidFill>
                <a:latin typeface="Deutsche Bank Text" panose="020B0503020202030204" pitchFamily="34" charset="0"/>
                <a:ea typeface="Deutsche Bank Text" panose="020B0503020202030204" pitchFamily="34" charset="0"/>
                <a:cs typeface="Deutsche Bank Text" panose="020B0503020202030204" pitchFamily="34" charset="0"/>
              </a:defRPr>
            </a:lvl3pPr>
            <a:lvl4pPr marL="895350" indent="-444500" algn="l" rtl="0" eaLnBrk="1" fontAlgn="base" hangingPunct="1">
              <a:lnSpc>
                <a:spcPct val="100000"/>
              </a:lnSpc>
              <a:spcBef>
                <a:spcPts val="300"/>
              </a:spcBef>
              <a:spcAft>
                <a:spcPts val="300"/>
              </a:spcAft>
              <a:buFont typeface="Arial" charset="0"/>
              <a:buChar char="—"/>
              <a:defRPr sz="20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4pPr>
            <a:lvl5pPr marL="1255713" indent="-363538" algn="l" rtl="0" eaLnBrk="1" fontAlgn="base" hangingPunct="1">
              <a:lnSpc>
                <a:spcPct val="100000"/>
              </a:lnSpc>
              <a:spcBef>
                <a:spcPts val="300"/>
              </a:spcBef>
              <a:spcAft>
                <a:spcPts val="300"/>
              </a:spcAft>
              <a:buFont typeface="Arial" charset="0"/>
              <a:buChar char="—"/>
              <a:defRPr sz="1600" kern="1200" baseline="0">
                <a:solidFill>
                  <a:schemeClr val="tx1"/>
                </a:solidFill>
                <a:latin typeface="Deutsche Bank Text" panose="020B0503020202030204" pitchFamily="34" charset="0"/>
                <a:ea typeface="ＭＳ Ｐゴシック" pitchFamily="-109" charset="-128"/>
                <a:cs typeface="Deutsche Bank Text" panose="020B0503020202030204" pitchFamily="34" charset="0"/>
              </a:defRPr>
            </a:lvl5pPr>
            <a:lvl6pPr marL="1297676"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6pPr>
            <a:lvl7pPr marL="1800677"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7pPr>
            <a:lvl8pPr marL="2303678"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8pPr>
            <a:lvl9pPr marL="2806680" indent="-195612" algn="l" rtl="0" eaLnBrk="1" fontAlgn="base" hangingPunct="1">
              <a:spcBef>
                <a:spcPct val="10000"/>
              </a:spcBef>
              <a:spcAft>
                <a:spcPct val="10000"/>
              </a:spcAft>
              <a:buClr>
                <a:schemeClr val="tx2"/>
              </a:buClr>
              <a:buFont typeface="Arial" charset="0"/>
              <a:buChar char="-"/>
              <a:defRPr sz="1495">
                <a:solidFill>
                  <a:schemeClr val="tx1"/>
                </a:solidFill>
                <a:latin typeface="+mn-lt"/>
              </a:defRPr>
            </a:lvl9pPr>
          </a:lstStyle>
          <a:p>
            <a:pPr marL="0" lvl="1" indent="0">
              <a:spcBef>
                <a:spcPct val="0"/>
              </a:spcBef>
              <a:spcAft>
                <a:spcPct val="0"/>
              </a:spcAft>
            </a:pPr>
            <a:fld id="{88AD7715-23E1-4252-A19F-2AB0019EBAAF}" type="datetime'x''''''''''''''''''''''''''''''''''''''x''''''''''x'''''''''">
              <a:rPr lang="en-GB" sz="1000">
                <a:latin typeface="+mn-lt"/>
                <a:ea typeface="DeutscheBank" panose="020B0503020202030204" pitchFamily="34" charset="0"/>
                <a:cs typeface="+mn-cs"/>
                <a:sym typeface="+mn-lt"/>
              </a:rPr>
              <a:pPr marL="0" lvl="1" indent="0">
                <a:spcBef>
                  <a:spcPct val="0"/>
                </a:spcBef>
                <a:spcAft>
                  <a:spcPct val="0"/>
                </a:spcAft>
              </a:pPr>
              <a:t>xxx</a:t>
            </a:fld>
            <a:endParaRPr lang="en-GB" sz="1000" dirty="0">
              <a:latin typeface="+mn-lt"/>
              <a:ea typeface="DeutscheBank" panose="020B0503020202030204" pitchFamily="34" charset="0"/>
              <a:cs typeface="+mn-cs"/>
              <a:sym typeface="+mn-lt"/>
            </a:endParaRPr>
          </a:p>
        </p:txBody>
      </p:sp>
      <p:sp>
        <p:nvSpPr>
          <p:cNvPr id="9" name="Fußzeilenplatzhalter 8">
            <a:extLst>
              <a:ext uri="{FF2B5EF4-FFF2-40B4-BE49-F238E27FC236}">
                <a16:creationId xmlns:a16="http://schemas.microsoft.com/office/drawing/2014/main" id="{4A47C1F1-74C2-0688-D583-E96150E87298}"/>
              </a:ext>
              <a:ext uri="{C183D7F6-B498-43B3-948B-1728B52AA6E4}">
                <adec:decorative xmlns:adec="http://schemas.microsoft.com/office/drawing/2017/decorative" val="1"/>
              </a:ext>
            </a:extLst>
          </p:cNvPr>
          <p:cNvSpPr>
            <a:spLocks noGrp="1"/>
          </p:cNvSpPr>
          <p:nvPr>
            <p:ph type="ftr" sz="quarter" idx="15"/>
          </p:nvPr>
        </p:nvSpPr>
        <p:spPr/>
        <p:txBody>
          <a:bodyPr/>
          <a:lstStyle/>
          <a:p>
            <a:pPr algn="l">
              <a:lnSpc>
                <a:spcPts val="1067"/>
              </a:lnSpc>
            </a:pPr>
            <a:r>
              <a:rPr lang="en-GB"/>
              <a:t>Date, Location, Speaker name, Name of Event</a:t>
            </a:r>
          </a:p>
        </p:txBody>
      </p:sp>
      <p:sp>
        <p:nvSpPr>
          <p:cNvPr id="3" name="Slide Number Placeholder 2">
            <a:extLst>
              <a:ext uri="{FF2B5EF4-FFF2-40B4-BE49-F238E27FC236}">
                <a16:creationId xmlns:a16="http://schemas.microsoft.com/office/drawing/2014/main" id="{A9CED4FD-9728-CDB9-9A9A-BC653258438B}"/>
              </a:ext>
              <a:ext uri="{C183D7F6-B498-43B3-948B-1728B52AA6E4}">
                <adec:decorative xmlns:adec="http://schemas.microsoft.com/office/drawing/2017/decorative" val="1"/>
              </a:ext>
            </a:extLst>
          </p:cNvPr>
          <p:cNvSpPr>
            <a:spLocks noGrp="1"/>
          </p:cNvSpPr>
          <p:nvPr>
            <p:ph type="sldNum" sz="quarter" idx="14"/>
          </p:nvPr>
        </p:nvSpPr>
        <p:spPr>
          <a:xfrm>
            <a:off x="11281088" y="6416675"/>
            <a:ext cx="468000" cy="144000"/>
          </a:xfrm>
        </p:spPr>
        <p:txBody>
          <a:bodyPr/>
          <a:lstStyle/>
          <a:p>
            <a:fld id="{D71DA9FD-6EF8-4CC5-AF9B-B6159B5B937C}" type="slidenum">
              <a:rPr lang="en-GB" noProof="1" smtClean="0"/>
              <a:pPr/>
              <a:t>56</a:t>
            </a:fld>
            <a:endParaRPr lang="en-GB" noProof="1"/>
          </a:p>
        </p:txBody>
      </p:sp>
    </p:spTree>
    <p:extLst>
      <p:ext uri="{BB962C8B-B14F-4D97-AF65-F5344CB8AC3E}">
        <p14:creationId xmlns:p14="http://schemas.microsoft.com/office/powerpoint/2010/main" val="2202222920"/>
      </p:ext>
    </p:extLst>
  </p:cSld>
  <p:clrMapOvr>
    <a:masterClrMapping/>
  </p:clrMapOvr>
  <p:transition>
    <p:wipe dir="r"/>
  </p:transition>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88B33-1E38-B28B-7765-237CF8A084B6}"/>
              </a:ext>
            </a:extLst>
          </p:cNvPr>
          <p:cNvSpPr>
            <a:spLocks noGrp="1"/>
          </p:cNvSpPr>
          <p:nvPr>
            <p:ph type="title"/>
          </p:nvPr>
        </p:nvSpPr>
        <p:spPr/>
        <p:txBody>
          <a:bodyPr/>
          <a:lstStyle/>
          <a:p>
            <a:r>
              <a:rPr lang="en-GB" dirty="0"/>
              <a:t>Variations of charts</a:t>
            </a:r>
          </a:p>
        </p:txBody>
      </p:sp>
      <p:graphicFrame>
        <p:nvGraphicFramePr>
          <p:cNvPr id="4" name="Diagramm 9" descr="Example of a bar chart. Add your data and explain what it illustrates. For example: ‘This chart shows revenue over the last five years, highlighting a significant increase in 2023.’">
            <a:extLst>
              <a:ext uri="{FF2B5EF4-FFF2-40B4-BE49-F238E27FC236}">
                <a16:creationId xmlns:a16="http://schemas.microsoft.com/office/drawing/2014/main" id="{D1063FF5-46BF-1DF6-FC13-4AA45CA1BE67}"/>
              </a:ext>
            </a:extLst>
          </p:cNvPr>
          <p:cNvGraphicFramePr>
            <a:graphicFrameLocks/>
          </p:cNvGraphicFramePr>
          <p:nvPr>
            <p:extLst>
              <p:ext uri="{D42A27DB-BD31-4B8C-83A1-F6EECF244321}">
                <p14:modId xmlns:p14="http://schemas.microsoft.com/office/powerpoint/2010/main" val="3175949872"/>
              </p:ext>
            </p:extLst>
          </p:nvPr>
        </p:nvGraphicFramePr>
        <p:xfrm>
          <a:off x="472800" y="1397965"/>
          <a:ext cx="3093600" cy="2833787"/>
        </p:xfrm>
        <a:graphic>
          <a:graphicData uri="http://schemas.openxmlformats.org/drawingml/2006/chart">
            <c:chart xmlns:c="http://schemas.openxmlformats.org/drawingml/2006/chart" xmlns:r="http://schemas.openxmlformats.org/officeDocument/2006/relationships" r:id="rId2"/>
          </a:graphicData>
        </a:graphic>
      </p:graphicFrame>
      <p:grpSp>
        <p:nvGrpSpPr>
          <p:cNvPr id="8" name="Gruppieren 7" descr="Arrow pointing upward, indicating an 8% increase across the years displayed in the chart. Represents growth or upward trends based on the stacked bar data from 2023 to 2025.">
            <a:extLst>
              <a:ext uri="{FF2B5EF4-FFF2-40B4-BE49-F238E27FC236}">
                <a16:creationId xmlns:a16="http://schemas.microsoft.com/office/drawing/2014/main" id="{924C84C1-0A5E-1100-BC8F-FD81054535B1}"/>
              </a:ext>
            </a:extLst>
          </p:cNvPr>
          <p:cNvGrpSpPr/>
          <p:nvPr/>
        </p:nvGrpSpPr>
        <p:grpSpPr>
          <a:xfrm>
            <a:off x="864000" y="1996800"/>
            <a:ext cx="1574400" cy="743400"/>
            <a:chOff x="864000" y="1996800"/>
            <a:chExt cx="1574400" cy="743400"/>
          </a:xfrm>
        </p:grpSpPr>
        <p:cxnSp>
          <p:nvCxnSpPr>
            <p:cNvPr id="6" name="Straight Arrow Connector 5">
              <a:extLst>
                <a:ext uri="{FF2B5EF4-FFF2-40B4-BE49-F238E27FC236}">
                  <a16:creationId xmlns:a16="http://schemas.microsoft.com/office/drawing/2014/main" id="{7CF2795B-F4D2-E41C-D9CF-1EA690EBA5CE}"/>
                </a:ext>
              </a:extLst>
            </p:cNvPr>
            <p:cNvCxnSpPr/>
            <p:nvPr/>
          </p:nvCxnSpPr>
          <p:spPr bwMode="auto">
            <a:xfrm flipV="1">
              <a:off x="864000" y="1996800"/>
              <a:ext cx="1574400" cy="743400"/>
            </a:xfrm>
            <a:prstGeom prst="straightConnector1">
              <a:avLst/>
            </a:prstGeom>
            <a:noFill/>
            <a:ln w="12700">
              <a:solidFill>
                <a:srgbClr val="1E2A78"/>
              </a:solidFill>
              <a:round/>
              <a:headEnd type="none"/>
              <a:tailEnd type="arrow" w="lg" len="med"/>
            </a:ln>
          </p:spPr>
        </p:cxnSp>
        <p:sp>
          <p:nvSpPr>
            <p:cNvPr id="7" name="Rectangle: Rounded Corners 6">
              <a:extLst>
                <a:ext uri="{FF2B5EF4-FFF2-40B4-BE49-F238E27FC236}">
                  <a16:creationId xmlns:a16="http://schemas.microsoft.com/office/drawing/2014/main" id="{D1DB474C-CE20-B5D1-A9A2-D35FCBDA1D7C}"/>
                </a:ext>
              </a:extLst>
            </p:cNvPr>
            <p:cNvSpPr/>
            <p:nvPr/>
          </p:nvSpPr>
          <p:spPr bwMode="auto">
            <a:xfrm>
              <a:off x="1388131" y="2222400"/>
              <a:ext cx="623069" cy="265938"/>
            </a:xfrm>
            <a:prstGeom prst="roundRect">
              <a:avLst>
                <a:gd name="adj" fmla="val 50000"/>
              </a:avLst>
            </a:prstGeom>
            <a:solidFill>
              <a:schemeClr val="accent1"/>
            </a:solidFill>
            <a:ln w="6350">
              <a:noFill/>
              <a:miter lim="800000"/>
              <a:headEnd/>
              <a:tailEnd/>
            </a:ln>
          </p:spPr>
          <p:txBody>
            <a:bodyPr lIns="100913" tIns="50457" rIns="100913" bIns="50457" rtlCol="0" anchor="ctr">
              <a:noAutofit/>
            </a:bodyPr>
            <a:lstStyle/>
            <a:p>
              <a:pPr algn="ctr" defTabSz="963613" eaLnBrk="0" hangingPunct="0">
                <a:tabLst>
                  <a:tab pos="1257300" algn="l"/>
                </a:tabLst>
              </a:pPr>
              <a:r>
                <a:rPr lang="en-GB" sz="1400" b="1" dirty="0">
                  <a:solidFill>
                    <a:schemeClr val="bg1"/>
                  </a:solidFill>
                  <a:latin typeface="+mn-lt"/>
                </a:rPr>
                <a:t>8%</a:t>
              </a:r>
            </a:p>
          </p:txBody>
        </p:sp>
      </p:grpSp>
      <p:graphicFrame>
        <p:nvGraphicFramePr>
          <p:cNvPr id="5" name="Diagramm 12" descr="Line chart with placeholder data. Describe your data here. For example: ‘This graph depicts a 50% increase in user numbers from 2019 to 2023.’">
            <a:extLst>
              <a:ext uri="{FF2B5EF4-FFF2-40B4-BE49-F238E27FC236}">
                <a16:creationId xmlns:a16="http://schemas.microsoft.com/office/drawing/2014/main" id="{7A84F579-955C-2C27-BC6C-A38C1EF53400}"/>
              </a:ext>
            </a:extLst>
          </p:cNvPr>
          <p:cNvGraphicFramePr>
            <a:graphicFrameLocks/>
          </p:cNvGraphicFramePr>
          <p:nvPr>
            <p:extLst>
              <p:ext uri="{D42A27DB-BD31-4B8C-83A1-F6EECF244321}">
                <p14:modId xmlns:p14="http://schemas.microsoft.com/office/powerpoint/2010/main" val="2138152125"/>
              </p:ext>
            </p:extLst>
          </p:nvPr>
        </p:nvGraphicFramePr>
        <p:xfrm>
          <a:off x="3997200" y="1393263"/>
          <a:ext cx="3074400" cy="28337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Chart 11" descr="Example of a pie chart with dummy data. Replace with your own data and describe the key message. For example: ‘This chart shows the market share of each provider, with Provider A holding 40%.’">
            <a:extLst>
              <a:ext uri="{FF2B5EF4-FFF2-40B4-BE49-F238E27FC236}">
                <a16:creationId xmlns:a16="http://schemas.microsoft.com/office/drawing/2014/main" id="{0BFEBA6E-E880-AB38-FB53-427E7BCE885A}"/>
              </a:ext>
            </a:extLst>
          </p:cNvPr>
          <p:cNvGraphicFramePr/>
          <p:nvPr>
            <p:extLst>
              <p:ext uri="{D42A27DB-BD31-4B8C-83A1-F6EECF244321}">
                <p14:modId xmlns:p14="http://schemas.microsoft.com/office/powerpoint/2010/main" val="3871086789"/>
              </p:ext>
            </p:extLst>
          </p:nvPr>
        </p:nvGraphicFramePr>
        <p:xfrm>
          <a:off x="7502400" y="1400365"/>
          <a:ext cx="4216800" cy="2851220"/>
        </p:xfrm>
        <a:graphic>
          <a:graphicData uri="http://schemas.openxmlformats.org/drawingml/2006/chart">
            <c:chart xmlns:c="http://schemas.openxmlformats.org/drawingml/2006/chart" xmlns:r="http://schemas.openxmlformats.org/officeDocument/2006/relationships" r:id="rId4"/>
          </a:graphicData>
        </a:graphic>
      </p:graphicFrame>
      <p:sp>
        <p:nvSpPr>
          <p:cNvPr id="13" name="TextBox 12">
            <a:extLst>
              <a:ext uri="{FF2B5EF4-FFF2-40B4-BE49-F238E27FC236}">
                <a16:creationId xmlns:a16="http://schemas.microsoft.com/office/drawing/2014/main" id="{E376BE7B-8B7F-D2B9-5EE8-0F45B2867E35}"/>
              </a:ext>
            </a:extLst>
          </p:cNvPr>
          <p:cNvSpPr txBox="1"/>
          <p:nvPr/>
        </p:nvSpPr>
        <p:spPr bwMode="ltGray">
          <a:xfrm>
            <a:off x="8877601" y="2632385"/>
            <a:ext cx="1156800" cy="738997"/>
          </a:xfrm>
          <a:prstGeom prst="rect">
            <a:avLst/>
          </a:prstGeom>
          <a:noFill/>
          <a:ln w="6350">
            <a:noFill/>
            <a:miter lim="800000"/>
            <a:headEnd/>
            <a:tailEnd/>
          </a:ln>
        </p:spPr>
        <p:txBody>
          <a:bodyPr wrap="square" lIns="100913" tIns="50457" rIns="100913" bIns="50457" rtlCol="0" anchor="t" anchorCtr="0">
            <a:spAutoFit/>
          </a:bodyPr>
          <a:lstStyle/>
          <a:p>
            <a:pPr algn="ctr" eaLnBrk="0" hangingPunct="0">
              <a:lnSpc>
                <a:spcPct val="90000"/>
              </a:lnSpc>
            </a:pPr>
            <a:r>
              <a:rPr lang="en-GB" sz="3200" b="1" dirty="0">
                <a:solidFill>
                  <a:srgbClr val="1E2A78"/>
                </a:solidFill>
                <a:latin typeface="+mj-lt"/>
                <a:ea typeface="DeutscheBank Extra Bold" panose="020B0903020202030204" pitchFamily="34" charset="0"/>
              </a:rPr>
              <a:t>102</a:t>
            </a:r>
            <a:r>
              <a:rPr lang="en-GB" b="1" dirty="0">
                <a:solidFill>
                  <a:srgbClr val="1E2A78"/>
                </a:solidFill>
                <a:latin typeface="+mj-lt"/>
              </a:rPr>
              <a:t> </a:t>
            </a:r>
            <a:br>
              <a:rPr lang="en-GB" b="1" dirty="0">
                <a:solidFill>
                  <a:srgbClr val="1E2A78"/>
                </a:solidFill>
                <a:latin typeface="+mj-lt"/>
              </a:rPr>
            </a:br>
            <a:r>
              <a:rPr lang="en-GB" sz="1400" b="1" dirty="0">
                <a:solidFill>
                  <a:srgbClr val="1E2A78"/>
                </a:solidFill>
                <a:latin typeface="+mj-lt"/>
              </a:rPr>
              <a:t>total</a:t>
            </a:r>
          </a:p>
        </p:txBody>
      </p:sp>
      <p:cxnSp>
        <p:nvCxnSpPr>
          <p:cNvPr id="15" name="Straight Connector 14">
            <a:extLst>
              <a:ext uri="{FF2B5EF4-FFF2-40B4-BE49-F238E27FC236}">
                <a16:creationId xmlns:a16="http://schemas.microsoft.com/office/drawing/2014/main" id="{AFFE6D5D-39D7-9C17-29EC-C8A014109462}"/>
              </a:ext>
              <a:ext uri="{C183D7F6-B498-43B3-948B-1728B52AA6E4}">
                <adec:decorative xmlns:adec="http://schemas.microsoft.com/office/drawing/2017/decorative" val="1"/>
              </a:ext>
            </a:extLst>
          </p:cNvPr>
          <p:cNvCxnSpPr>
            <a:cxnSpLocks/>
          </p:cNvCxnSpPr>
          <p:nvPr/>
        </p:nvCxnSpPr>
        <p:spPr bwMode="auto">
          <a:xfrm>
            <a:off x="7600800" y="3912034"/>
            <a:ext cx="4027200" cy="0"/>
          </a:xfrm>
          <a:prstGeom prst="line">
            <a:avLst/>
          </a:prstGeom>
          <a:noFill/>
          <a:ln w="9525">
            <a:solidFill>
              <a:schemeClr val="tx1"/>
            </a:solidFill>
            <a:round/>
            <a:headEnd/>
            <a:tailEnd/>
          </a:ln>
        </p:spPr>
      </p:cxnSp>
      <p:sp>
        <p:nvSpPr>
          <p:cNvPr id="16" name="Text Placeholder 5">
            <a:extLst>
              <a:ext uri="{FF2B5EF4-FFF2-40B4-BE49-F238E27FC236}">
                <a16:creationId xmlns:a16="http://schemas.microsoft.com/office/drawing/2014/main" id="{5E0C5840-FFBB-986A-ED3E-223272A8D035}"/>
              </a:ext>
            </a:extLst>
          </p:cNvPr>
          <p:cNvSpPr txBox="1">
            <a:spLocks/>
          </p:cNvSpPr>
          <p:nvPr/>
        </p:nvSpPr>
        <p:spPr>
          <a:xfrm>
            <a:off x="7600800" y="3958621"/>
            <a:ext cx="3904800" cy="275098"/>
          </a:xfrm>
          <a:prstGeom prst="rect">
            <a:avLst/>
          </a:prstGeom>
        </p:spPr>
        <p:txBody>
          <a:bodyPr lIns="0" tIns="0" rIns="0" bIns="0"/>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sz="800" dirty="0">
                <a:solidFill>
                  <a:schemeClr val="tx1"/>
                </a:solidFill>
                <a:latin typeface="DeutscheBank Medium" panose="020B0603020202030204" pitchFamily="34" charset="0"/>
                <a:ea typeface="DeutscheBank Medium" panose="020B0603020202030204" pitchFamily="34" charset="0"/>
              </a:rPr>
              <a:t>Source reference</a:t>
            </a:r>
            <a:r>
              <a:rPr lang="en-GB" sz="800" b="1" dirty="0">
                <a:solidFill>
                  <a:schemeClr val="tx1"/>
                </a:solidFill>
                <a:latin typeface="DeutscheBank Medium" panose="020B0603020202030204" pitchFamily="34" charset="0"/>
                <a:ea typeface="DeutscheBank Medium" panose="020B0603020202030204" pitchFamily="34" charset="0"/>
              </a:rPr>
              <a:t> </a:t>
            </a:r>
            <a:r>
              <a:rPr lang="en-GB" sz="800" dirty="0">
                <a:latin typeface="DeutscheBank Light" panose="020B0403020202030204" pitchFamily="34" charset="0"/>
                <a:ea typeface="DeutscheBank Light" panose="020B0403020202030204" pitchFamily="34" charset="0"/>
              </a:rPr>
              <a:t>In </a:t>
            </a:r>
            <a:r>
              <a:rPr lang="en-GB" sz="800" dirty="0" err="1">
                <a:latin typeface="DeutscheBank Light" panose="020B0403020202030204" pitchFamily="34" charset="0"/>
                <a:ea typeface="DeutscheBank Light" panose="020B0403020202030204" pitchFamily="34" charset="0"/>
              </a:rPr>
              <a:t>nonumy</a:t>
            </a:r>
            <a:r>
              <a:rPr lang="en-GB" sz="800" dirty="0">
                <a:latin typeface="DeutscheBank Light" panose="020B0403020202030204" pitchFamily="34" charset="0"/>
                <a:ea typeface="DeutscheBank Light" panose="020B0403020202030204" pitchFamily="34" charset="0"/>
              </a:rPr>
              <a:t> </a:t>
            </a:r>
            <a:r>
              <a:rPr lang="en-GB" sz="800" dirty="0" err="1">
                <a:latin typeface="DeutscheBank Light" panose="020B0403020202030204" pitchFamily="34" charset="0"/>
                <a:ea typeface="DeutscheBank Light" panose="020B0403020202030204" pitchFamily="34" charset="0"/>
              </a:rPr>
              <a:t>eirmod</a:t>
            </a:r>
            <a:r>
              <a:rPr lang="en-GB" sz="800" dirty="0">
                <a:latin typeface="DeutscheBank Light" panose="020B0403020202030204" pitchFamily="34" charset="0"/>
                <a:ea typeface="DeutscheBank Light" panose="020B0403020202030204" pitchFamily="34" charset="0"/>
              </a:rPr>
              <a:t> </a:t>
            </a:r>
            <a:r>
              <a:rPr lang="en-GB" sz="800" dirty="0" err="1">
                <a:latin typeface="DeutscheBank Light" panose="020B0403020202030204" pitchFamily="34" charset="0"/>
                <a:ea typeface="DeutscheBank Light" panose="020B0403020202030204" pitchFamily="34" charset="0"/>
              </a:rPr>
              <a:t>tempor</a:t>
            </a:r>
            <a:r>
              <a:rPr lang="en-GB" sz="800" dirty="0">
                <a:latin typeface="DeutscheBank Light" panose="020B0403020202030204" pitchFamily="34" charset="0"/>
                <a:ea typeface="DeutscheBank Light" panose="020B0403020202030204" pitchFamily="34" charset="0"/>
              </a:rPr>
              <a:t> </a:t>
            </a:r>
            <a:r>
              <a:rPr lang="en-GB" sz="800" dirty="0" err="1">
                <a:latin typeface="DeutscheBank Light" panose="020B0403020202030204" pitchFamily="34" charset="0"/>
                <a:ea typeface="DeutscheBank Light" panose="020B0403020202030204" pitchFamily="34" charset="0"/>
              </a:rPr>
              <a:t>invidunt</a:t>
            </a:r>
            <a:r>
              <a:rPr lang="en-GB" sz="800" dirty="0">
                <a:latin typeface="DeutscheBank Light" panose="020B0403020202030204" pitchFamily="34" charset="0"/>
                <a:ea typeface="DeutscheBank Light" panose="020B0403020202030204" pitchFamily="34" charset="0"/>
              </a:rPr>
              <a:t> </a:t>
            </a:r>
            <a:r>
              <a:rPr lang="en-GB" sz="800" dirty="0" err="1">
                <a:latin typeface="DeutscheBank Light" panose="020B0403020202030204" pitchFamily="34" charset="0"/>
                <a:ea typeface="DeutscheBank Light" panose="020B0403020202030204" pitchFamily="34" charset="0"/>
              </a:rPr>
              <a:t>ut</a:t>
            </a:r>
            <a:r>
              <a:rPr lang="en-GB" sz="800" dirty="0">
                <a:latin typeface="DeutscheBank Light" panose="020B0403020202030204" pitchFamily="34" charset="0"/>
                <a:ea typeface="DeutscheBank Light" panose="020B0403020202030204" pitchFamily="34" charset="0"/>
              </a:rPr>
              <a:t> labore et dolore magna </a:t>
            </a:r>
            <a:r>
              <a:rPr lang="en-GB" sz="800" dirty="0" err="1">
                <a:latin typeface="DeutscheBank Light" panose="020B0403020202030204" pitchFamily="34" charset="0"/>
                <a:ea typeface="DeutscheBank Light" panose="020B0403020202030204" pitchFamily="34" charset="0"/>
              </a:rPr>
              <a:t>Consetetur</a:t>
            </a:r>
            <a:r>
              <a:rPr lang="en-GB" sz="800" dirty="0">
                <a:latin typeface="DeutscheBank Light" panose="020B0403020202030204" pitchFamily="34" charset="0"/>
                <a:ea typeface="DeutscheBank Light" panose="020B0403020202030204" pitchFamily="34" charset="0"/>
              </a:rPr>
              <a:t> </a:t>
            </a:r>
            <a:r>
              <a:rPr lang="en-GB" sz="800" dirty="0" err="1">
                <a:latin typeface="DeutscheBank Light" panose="020B0403020202030204" pitchFamily="34" charset="0"/>
                <a:ea typeface="DeutscheBank Light" panose="020B0403020202030204" pitchFamily="34" charset="0"/>
              </a:rPr>
              <a:t>sadipscing</a:t>
            </a:r>
            <a:r>
              <a:rPr lang="en-GB" sz="800" dirty="0">
                <a:latin typeface="DeutscheBank Light" panose="020B0403020202030204" pitchFamily="34" charset="0"/>
                <a:ea typeface="DeutscheBank Light" panose="020B0403020202030204" pitchFamily="34" charset="0"/>
              </a:rPr>
              <a:t> </a:t>
            </a:r>
            <a:r>
              <a:rPr lang="en-GB" sz="800" dirty="0" err="1">
                <a:latin typeface="DeutscheBank Light" panose="020B0403020202030204" pitchFamily="34" charset="0"/>
                <a:ea typeface="DeutscheBank Light" panose="020B0403020202030204" pitchFamily="34" charset="0"/>
              </a:rPr>
              <a:t>elotr</a:t>
            </a:r>
            <a:r>
              <a:rPr lang="en-GB" sz="800" dirty="0">
                <a:latin typeface="DeutscheBank Light" panose="020B0403020202030204" pitchFamily="34" charset="0"/>
                <a:ea typeface="DeutscheBank Light" panose="020B0403020202030204" pitchFamily="34" charset="0"/>
              </a:rPr>
              <a:t>, </a:t>
            </a:r>
            <a:r>
              <a:rPr lang="en-GB" sz="800" dirty="0" err="1">
                <a:latin typeface="DeutscheBank Light" panose="020B0403020202030204" pitchFamily="34" charset="0"/>
                <a:ea typeface="DeutscheBank Light" panose="020B0403020202030204" pitchFamily="34" charset="0"/>
              </a:rPr>
              <a:t>sed</a:t>
            </a:r>
            <a:r>
              <a:rPr lang="en-GB" sz="800" dirty="0">
                <a:latin typeface="DeutscheBank Light" panose="020B0403020202030204" pitchFamily="34" charset="0"/>
                <a:ea typeface="DeutscheBank Light" panose="020B0403020202030204" pitchFamily="34" charset="0"/>
              </a:rPr>
              <a:t> </a:t>
            </a:r>
            <a:r>
              <a:rPr lang="en-GB" sz="800" dirty="0" err="1">
                <a:latin typeface="DeutscheBank Light" panose="020B0403020202030204" pitchFamily="34" charset="0"/>
                <a:ea typeface="DeutscheBank Light" panose="020B0403020202030204" pitchFamily="34" charset="0"/>
              </a:rPr>
              <a:t>diam</a:t>
            </a:r>
            <a:r>
              <a:rPr lang="en-GB" sz="800" dirty="0">
                <a:latin typeface="DeutscheBank Light" panose="020B0403020202030204" pitchFamily="34" charset="0"/>
                <a:ea typeface="DeutscheBank Light" panose="020B0403020202030204" pitchFamily="34" charset="0"/>
              </a:rPr>
              <a:t> </a:t>
            </a:r>
            <a:r>
              <a:rPr lang="en-GB" sz="800" dirty="0" err="1">
                <a:latin typeface="DeutscheBank Light" panose="020B0403020202030204" pitchFamily="34" charset="0"/>
                <a:ea typeface="DeutscheBank Light" panose="020B0403020202030204" pitchFamily="34" charset="0"/>
              </a:rPr>
              <a:t>eirmod</a:t>
            </a:r>
            <a:r>
              <a:rPr lang="en-GB" sz="800" dirty="0">
                <a:latin typeface="DeutscheBank Light" panose="020B0403020202030204" pitchFamily="34" charset="0"/>
                <a:ea typeface="DeutscheBank Light" panose="020B0403020202030204" pitchFamily="34" charset="0"/>
              </a:rPr>
              <a:t>.</a:t>
            </a:r>
          </a:p>
        </p:txBody>
      </p:sp>
      <p:graphicFrame>
        <p:nvGraphicFramePr>
          <p:cNvPr id="19" name="Chart 18" descr="Example of a bar chart. Add your data and explain what it illustrates. For example: ‘This horizontal chart shows revenue over the last five years, highlighting a significant increase in 2023.’">
            <a:extLst>
              <a:ext uri="{FF2B5EF4-FFF2-40B4-BE49-F238E27FC236}">
                <a16:creationId xmlns:a16="http://schemas.microsoft.com/office/drawing/2014/main" id="{007C9D2F-9FEC-FD01-18C1-634A95FD6F3B}"/>
              </a:ext>
            </a:extLst>
          </p:cNvPr>
          <p:cNvGraphicFramePr/>
          <p:nvPr>
            <p:extLst>
              <p:ext uri="{D42A27DB-BD31-4B8C-83A1-F6EECF244321}">
                <p14:modId xmlns:p14="http://schemas.microsoft.com/office/powerpoint/2010/main" val="2739768593"/>
              </p:ext>
            </p:extLst>
          </p:nvPr>
        </p:nvGraphicFramePr>
        <p:xfrm>
          <a:off x="7502400" y="4452687"/>
          <a:ext cx="4216800" cy="1722375"/>
        </p:xfrm>
        <a:graphic>
          <a:graphicData uri="http://schemas.openxmlformats.org/drawingml/2006/chart">
            <c:chart xmlns:c="http://schemas.openxmlformats.org/drawingml/2006/chart" xmlns:r="http://schemas.openxmlformats.org/officeDocument/2006/relationships" r:id="rId5"/>
          </a:graphicData>
        </a:graphic>
      </p:graphicFrame>
      <p:sp>
        <p:nvSpPr>
          <p:cNvPr id="9" name="TextBox 8">
            <a:extLst>
              <a:ext uri="{FF2B5EF4-FFF2-40B4-BE49-F238E27FC236}">
                <a16:creationId xmlns:a16="http://schemas.microsoft.com/office/drawing/2014/main" id="{75DE6E77-AEF8-6139-C727-34C6A7452EEE}"/>
              </a:ext>
              <a:ext uri="{C183D7F6-B498-43B3-948B-1728B52AA6E4}">
                <adec:decorative xmlns:adec="http://schemas.microsoft.com/office/drawing/2017/decorative" val="1"/>
              </a:ext>
            </a:extLst>
          </p:cNvPr>
          <p:cNvSpPr txBox="1"/>
          <p:nvPr/>
        </p:nvSpPr>
        <p:spPr bwMode="ltGray">
          <a:xfrm>
            <a:off x="442912" y="4990880"/>
            <a:ext cx="5653088" cy="1209895"/>
          </a:xfrm>
          <a:prstGeom prst="rect">
            <a:avLst/>
          </a:prstGeom>
          <a:solidFill>
            <a:srgbClr val="D000D0"/>
          </a:solidFill>
          <a:ln w="6350">
            <a:noFill/>
            <a:miter lim="800000"/>
            <a:headEnd/>
            <a:tailEnd/>
          </a:ln>
        </p:spPr>
        <p:txBody>
          <a:bodyPr wrap="square" lIns="100913" tIns="50457" rIns="100913" bIns="50457" rtlCol="0" anchor="t" anchorCtr="0">
            <a:spAutoFit/>
          </a:bodyPr>
          <a:lstStyle/>
          <a:p>
            <a:pPr eaLnBrk="0" hangingPunct="0"/>
            <a:r>
              <a:rPr lang="en-GB" sz="900" b="1" dirty="0">
                <a:solidFill>
                  <a:schemeClr val="bg1"/>
                </a:solidFill>
                <a:latin typeface="+mn-lt"/>
              </a:rPr>
              <a:t>Note </a:t>
            </a:r>
            <a:br>
              <a:rPr lang="en-GB" sz="900" b="1" dirty="0">
                <a:solidFill>
                  <a:schemeClr val="bg1"/>
                </a:solidFill>
                <a:latin typeface="+mn-lt"/>
              </a:rPr>
            </a:br>
            <a:r>
              <a:rPr lang="en-GB" sz="900" dirty="0">
                <a:solidFill>
                  <a:schemeClr val="bg1"/>
                </a:solidFill>
              </a:rPr>
              <a:t>B</a:t>
            </a:r>
            <a:r>
              <a:rPr lang="en-GB" sz="900" dirty="0">
                <a:solidFill>
                  <a:schemeClr val="bg1"/>
                </a:solidFill>
                <a:latin typeface="+mn-lt"/>
              </a:rPr>
              <a:t>lack, Deep Blue, Bright Blue and White are the preferred colours in PowerPoint.</a:t>
            </a:r>
            <a:r>
              <a:rPr lang="en-GB" sz="900" b="1" dirty="0">
                <a:solidFill>
                  <a:schemeClr val="bg1"/>
                </a:solidFill>
                <a:latin typeface="+mn-lt"/>
              </a:rPr>
              <a:t> </a:t>
            </a:r>
          </a:p>
          <a:p>
            <a:pPr eaLnBrk="0" hangingPunct="0"/>
            <a:r>
              <a:rPr lang="en-GB" sz="900" dirty="0">
                <a:solidFill>
                  <a:schemeClr val="bg1"/>
                </a:solidFill>
                <a:latin typeface="+mn-lt"/>
              </a:rPr>
              <a:t>Use accent colours sparsely in your layouts to accentuate facts or figures.</a:t>
            </a:r>
          </a:p>
          <a:p>
            <a:pPr eaLnBrk="0" hangingPunct="0"/>
            <a:endParaRPr lang="en-GB" sz="900" dirty="0">
              <a:solidFill>
                <a:schemeClr val="bg1"/>
              </a:solidFill>
            </a:endParaRPr>
          </a:p>
          <a:p>
            <a:pPr eaLnBrk="0" hangingPunct="0"/>
            <a:r>
              <a:rPr lang="en-GB" sz="900" dirty="0">
                <a:solidFill>
                  <a:schemeClr val="bg1"/>
                </a:solidFill>
                <a:latin typeface="+mn-lt"/>
              </a:rPr>
              <a:t>In Business charts, diagrams or flow charts Deep Blue should be assigned to all content related to Deutsche Bank, while secondary colours can be assigned to competitors.</a:t>
            </a:r>
          </a:p>
          <a:p>
            <a:pPr eaLnBrk="0" hangingPunct="0"/>
            <a:endParaRPr lang="en-GB" sz="900" dirty="0">
              <a:solidFill>
                <a:schemeClr val="bg1"/>
              </a:solidFill>
            </a:endParaRPr>
          </a:p>
          <a:p>
            <a:pPr eaLnBrk="0" hangingPunct="0"/>
            <a:r>
              <a:rPr lang="en-GB" sz="900" b="1" dirty="0">
                <a:solidFill>
                  <a:schemeClr val="bg1"/>
                </a:solidFill>
                <a:latin typeface="+mn-lt"/>
              </a:rPr>
              <a:t>Do not use the Deutsche Bank logo in your charts if not absolutely necessary for comprehension.</a:t>
            </a:r>
          </a:p>
        </p:txBody>
      </p:sp>
      <p:sp>
        <p:nvSpPr>
          <p:cNvPr id="10" name="Fußzeilenplatzhalter 9">
            <a:extLst>
              <a:ext uri="{FF2B5EF4-FFF2-40B4-BE49-F238E27FC236}">
                <a16:creationId xmlns:a16="http://schemas.microsoft.com/office/drawing/2014/main" id="{7195B380-238C-A114-00B6-15EFAEDC64C8}"/>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3" name="Slide Number Placeholder 2">
            <a:extLst>
              <a:ext uri="{FF2B5EF4-FFF2-40B4-BE49-F238E27FC236}">
                <a16:creationId xmlns:a16="http://schemas.microsoft.com/office/drawing/2014/main" id="{266C949E-120A-C0E4-F201-F91E6BD542D7}"/>
              </a:ext>
              <a:ext uri="{C183D7F6-B498-43B3-948B-1728B52AA6E4}">
                <adec:decorative xmlns:adec="http://schemas.microsoft.com/office/drawing/2017/decorative" val="1"/>
              </a:ext>
            </a:extLst>
          </p:cNvPr>
          <p:cNvSpPr>
            <a:spLocks noGrp="1"/>
          </p:cNvSpPr>
          <p:nvPr>
            <p:ph type="sldNum" sz="quarter" idx="10"/>
          </p:nvPr>
        </p:nvSpPr>
        <p:spPr>
          <a:xfrm>
            <a:off x="11281088" y="6416675"/>
            <a:ext cx="468000" cy="144000"/>
          </a:xfrm>
        </p:spPr>
        <p:txBody>
          <a:bodyPr/>
          <a:lstStyle/>
          <a:p>
            <a:fld id="{D71DA9FD-6EF8-4CC5-AF9B-B6159B5B937C}" type="slidenum">
              <a:rPr lang="en-GB" noProof="1" smtClean="0"/>
              <a:pPr/>
              <a:t>57</a:t>
            </a:fld>
            <a:endParaRPr lang="en-GB" noProof="1"/>
          </a:p>
        </p:txBody>
      </p:sp>
    </p:spTree>
    <p:extLst>
      <p:ext uri="{BB962C8B-B14F-4D97-AF65-F5344CB8AC3E}">
        <p14:creationId xmlns:p14="http://schemas.microsoft.com/office/powerpoint/2010/main" val="3883376991"/>
      </p:ext>
    </p:extLst>
  </p:cSld>
  <p:clrMapOvr>
    <a:masterClrMapping/>
  </p:clrMapOvr>
  <p:transition>
    <p:wipe dir="r"/>
  </p:transition>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75A8A1C-E2BE-DC36-53FD-92B374868F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95EC81-2723-C86E-38DA-620179F9A735}"/>
              </a:ext>
            </a:extLst>
          </p:cNvPr>
          <p:cNvSpPr>
            <a:spLocks noGrp="1"/>
          </p:cNvSpPr>
          <p:nvPr>
            <p:ph type="title"/>
          </p:nvPr>
        </p:nvSpPr>
        <p:spPr/>
        <p:txBody>
          <a:bodyPr/>
          <a:lstStyle/>
          <a:p>
            <a:r>
              <a:rPr lang="en-GB" dirty="0"/>
              <a:t>Best Practice Sample</a:t>
            </a:r>
            <a:br>
              <a:rPr lang="en-GB" dirty="0"/>
            </a:br>
            <a:r>
              <a:rPr lang="en-GB" b="0" dirty="0"/>
              <a:t>Table layout A</a:t>
            </a:r>
            <a:endParaRPr lang="en-GB" dirty="0"/>
          </a:p>
        </p:txBody>
      </p:sp>
      <p:sp>
        <p:nvSpPr>
          <p:cNvPr id="5" name="Rectangle 4">
            <a:extLst>
              <a:ext uri="{FF2B5EF4-FFF2-40B4-BE49-F238E27FC236}">
                <a16:creationId xmlns:a16="http://schemas.microsoft.com/office/drawing/2014/main" id="{70057EDC-0DD5-72AF-5860-40C7ED28346B}"/>
              </a:ext>
              <a:ext uri="{C183D7F6-B498-43B3-948B-1728B52AA6E4}">
                <adec:decorative xmlns:adec="http://schemas.microsoft.com/office/drawing/2017/decorative" val="1"/>
              </a:ext>
            </a:extLst>
          </p:cNvPr>
          <p:cNvSpPr/>
          <p:nvPr/>
        </p:nvSpPr>
        <p:spPr bwMode="auto">
          <a:xfrm>
            <a:off x="442912" y="1376363"/>
            <a:ext cx="11306176" cy="4824412"/>
          </a:xfrm>
          <a:prstGeom prst="rect">
            <a:avLst/>
          </a:prstGeom>
          <a:solidFill>
            <a:srgbClr val="EDF1F7"/>
          </a:solidFill>
          <a:ln w="6350">
            <a:noFill/>
            <a:miter lim="800000"/>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graphicFrame>
        <p:nvGraphicFramePr>
          <p:cNvPr id="4" name="Table 3">
            <a:extLst>
              <a:ext uri="{FF2B5EF4-FFF2-40B4-BE49-F238E27FC236}">
                <a16:creationId xmlns:a16="http://schemas.microsoft.com/office/drawing/2014/main" id="{07EAC5BA-6CA8-A7CE-5C5C-374E01F0D551}"/>
              </a:ext>
            </a:extLst>
          </p:cNvPr>
          <p:cNvGraphicFramePr>
            <a:graphicFrameLocks noGrp="1"/>
          </p:cNvGraphicFramePr>
          <p:nvPr>
            <p:extLst>
              <p:ext uri="{D42A27DB-BD31-4B8C-83A1-F6EECF244321}">
                <p14:modId xmlns:p14="http://schemas.microsoft.com/office/powerpoint/2010/main" val="688678583"/>
              </p:ext>
            </p:extLst>
          </p:nvPr>
        </p:nvGraphicFramePr>
        <p:xfrm>
          <a:off x="573599" y="1529444"/>
          <a:ext cx="10994405" cy="4331000"/>
        </p:xfrm>
        <a:graphic>
          <a:graphicData uri="http://schemas.openxmlformats.org/drawingml/2006/table">
            <a:tbl>
              <a:tblPr firstRow="1">
                <a:tableStyleId>{5C22544A-7EE6-4342-B048-85BDC9FD1C3A}</a:tableStyleId>
              </a:tblPr>
              <a:tblGrid>
                <a:gridCol w="2198881">
                  <a:extLst>
                    <a:ext uri="{9D8B030D-6E8A-4147-A177-3AD203B41FA5}">
                      <a16:colId xmlns:a16="http://schemas.microsoft.com/office/drawing/2014/main" val="3735127515"/>
                    </a:ext>
                  </a:extLst>
                </a:gridCol>
                <a:gridCol w="2198881">
                  <a:extLst>
                    <a:ext uri="{9D8B030D-6E8A-4147-A177-3AD203B41FA5}">
                      <a16:colId xmlns:a16="http://schemas.microsoft.com/office/drawing/2014/main" val="376554957"/>
                    </a:ext>
                  </a:extLst>
                </a:gridCol>
                <a:gridCol w="2198881">
                  <a:extLst>
                    <a:ext uri="{9D8B030D-6E8A-4147-A177-3AD203B41FA5}">
                      <a16:colId xmlns:a16="http://schemas.microsoft.com/office/drawing/2014/main" val="3161462527"/>
                    </a:ext>
                  </a:extLst>
                </a:gridCol>
                <a:gridCol w="2198881">
                  <a:extLst>
                    <a:ext uri="{9D8B030D-6E8A-4147-A177-3AD203B41FA5}">
                      <a16:colId xmlns:a16="http://schemas.microsoft.com/office/drawing/2014/main" val="3297995645"/>
                    </a:ext>
                  </a:extLst>
                </a:gridCol>
                <a:gridCol w="2198881">
                  <a:extLst>
                    <a:ext uri="{9D8B030D-6E8A-4147-A177-3AD203B41FA5}">
                      <a16:colId xmlns:a16="http://schemas.microsoft.com/office/drawing/2014/main" val="1325791512"/>
                    </a:ext>
                  </a:extLst>
                </a:gridCol>
              </a:tblGrid>
              <a:tr h="220538">
                <a:tc>
                  <a:txBody>
                    <a:bodyPr/>
                    <a:lstStyle/>
                    <a:p>
                      <a:endParaRPr lang="en-GB" sz="1200" dirty="0">
                        <a:latin typeface="DeutscheBank Medium" panose="020B0603020202030204" pitchFamily="34" charset="0"/>
                        <a:ea typeface="DeutscheBank Medium" panose="020B0603020202030204" pitchFamily="34" charset="0"/>
                      </a:endParaRPr>
                    </a:p>
                  </a:txBody>
                  <a:tcPr marL="0">
                    <a:lnL w="762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76200" cap="flat" cmpd="sng" algn="ctr">
                      <a:noFill/>
                      <a:prstDash val="solid"/>
                      <a:round/>
                      <a:headEnd type="none" w="med" len="med"/>
                      <a:tailEnd type="none" w="med" len="med"/>
                    </a:lnB>
                    <a:noFill/>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chemeClr val="lt1"/>
                          </a:solidFill>
                          <a:latin typeface="DeutscheBank Medium" panose="020B0603020202030204" pitchFamily="34" charset="0"/>
                          <a:ea typeface="DeutscheBank Medium" panose="020B0603020202030204" pitchFamily="34" charset="0"/>
                          <a:cs typeface="+mn-cs"/>
                        </a:rPr>
                        <a:t>Title DeutscheBank, medium, three lines maximum</a:t>
                      </a:r>
                      <a:endParaRPr lang="en-GB" sz="1000" dirty="0">
                        <a:latin typeface="DeutscheBank Medium" panose="020B0603020202030204" pitchFamily="34" charset="0"/>
                        <a:ea typeface="DeutscheBank Medium" panose="020B0603020202030204" pitchFamily="34" charset="0"/>
                      </a:endParaRPr>
                    </a:p>
                  </a:txBody>
                  <a:tcPr marL="90000">
                    <a:lnL w="38100" cap="flat" cmpd="sng" algn="ctr">
                      <a:noFill/>
                      <a:prstDash val="solid"/>
                      <a:round/>
                      <a:headEnd type="none" w="med" len="med"/>
                      <a:tailEnd type="none" w="med" len="med"/>
                    </a:lnL>
                    <a:lnR w="381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chemeClr val="lt1"/>
                          </a:solidFill>
                          <a:latin typeface="DeutscheBank Medium" panose="020B0603020202030204" pitchFamily="34" charset="0"/>
                          <a:ea typeface="DeutscheBank Medium" panose="020B0603020202030204" pitchFamily="34" charset="0"/>
                          <a:cs typeface="+mn-cs"/>
                        </a:rPr>
                        <a:t>Title DeutscheBank, medium, three lines maximum</a:t>
                      </a:r>
                      <a:endParaRPr lang="en-GB" sz="1000" dirty="0">
                        <a:latin typeface="DeutscheBank Medium" panose="020B0603020202030204" pitchFamily="34" charset="0"/>
                        <a:ea typeface="DeutscheBank Medium" panose="020B0603020202030204" pitchFamily="34" charset="0"/>
                      </a:endParaRPr>
                    </a:p>
                  </a:txBody>
                  <a:tcPr marL="90000">
                    <a:lnL w="38100" cap="flat" cmpd="sng" algn="ctr">
                      <a:noFill/>
                      <a:prstDash val="solid"/>
                      <a:round/>
                      <a:headEnd type="none" w="med" len="med"/>
                      <a:tailEnd type="none" w="med" len="med"/>
                    </a:lnL>
                    <a:lnR w="381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chemeClr val="lt1"/>
                          </a:solidFill>
                          <a:latin typeface="DeutscheBank Medium" panose="020B0603020202030204" pitchFamily="34" charset="0"/>
                          <a:ea typeface="DeutscheBank Medium" panose="020B0603020202030204" pitchFamily="34" charset="0"/>
                          <a:cs typeface="+mn-cs"/>
                        </a:rPr>
                        <a:t>Title DeutscheBank text, medium, three lines maximum</a:t>
                      </a:r>
                      <a:endParaRPr lang="en-GB" sz="1000" dirty="0">
                        <a:latin typeface="DeutscheBank Medium" panose="020B0603020202030204" pitchFamily="34" charset="0"/>
                        <a:ea typeface="DeutscheBank Medium" panose="020B0603020202030204" pitchFamily="34" charset="0"/>
                      </a:endParaRPr>
                    </a:p>
                  </a:txBody>
                  <a:tcPr marL="90000">
                    <a:lnL w="38100" cap="flat" cmpd="sng" algn="ctr">
                      <a:noFill/>
                      <a:prstDash val="solid"/>
                      <a:round/>
                      <a:headEnd type="none" w="med" len="med"/>
                      <a:tailEnd type="none" w="med" len="med"/>
                    </a:lnL>
                    <a:lnR w="381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chemeClr val="lt1"/>
                          </a:solidFill>
                          <a:latin typeface="DeutscheBank Medium" panose="020B0603020202030204" pitchFamily="34" charset="0"/>
                          <a:ea typeface="DeutscheBank Medium" panose="020B0603020202030204" pitchFamily="34" charset="0"/>
                          <a:cs typeface="+mn-cs"/>
                        </a:rPr>
                        <a:t>Title </a:t>
                      </a:r>
                      <a:r>
                        <a:rPr lang="en-GB" sz="1000" b="0" i="0" u="none" strike="noStrike" kern="1200" baseline="0" dirty="0" err="1">
                          <a:solidFill>
                            <a:schemeClr val="lt1"/>
                          </a:solidFill>
                          <a:latin typeface="DeutscheBank Medium" panose="020B0603020202030204" pitchFamily="34" charset="0"/>
                          <a:ea typeface="DeutscheBank Medium" panose="020B0603020202030204" pitchFamily="34" charset="0"/>
                          <a:cs typeface="+mn-cs"/>
                        </a:rPr>
                        <a:t>DeutscheBan</a:t>
                      </a:r>
                      <a:r>
                        <a:rPr lang="en-GB" sz="1000" b="0" i="0" u="none" strike="noStrike" kern="1200" baseline="0" dirty="0">
                          <a:solidFill>
                            <a:schemeClr val="lt1"/>
                          </a:solidFill>
                          <a:latin typeface="DeutscheBank Medium" panose="020B0603020202030204" pitchFamily="34" charset="0"/>
                          <a:ea typeface="DeutscheBank Medium" panose="020B0603020202030204" pitchFamily="34" charset="0"/>
                          <a:cs typeface="+mn-cs"/>
                        </a:rPr>
                        <a:t>, medium, three lines maximum</a:t>
                      </a:r>
                      <a:endParaRPr lang="en-GB" sz="1000" dirty="0">
                        <a:latin typeface="DeutscheBank Medium" panose="020B0603020202030204" pitchFamily="34" charset="0"/>
                        <a:ea typeface="DeutscheBank Medium" panose="020B0603020202030204" pitchFamily="34" charset="0"/>
                      </a:endParaRPr>
                    </a:p>
                  </a:txBody>
                  <a:tcPr marL="90000">
                    <a:lnL w="38100" cap="flat" cmpd="sng" algn="ctr">
                      <a:noFill/>
                      <a:prstDash val="solid"/>
                      <a:round/>
                      <a:headEnd type="none" w="med" len="med"/>
                      <a:tailEnd type="none" w="med" len="med"/>
                    </a:lnL>
                    <a:lnR w="762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extLst>
                  <a:ext uri="{0D108BD9-81ED-4DB2-BD59-A6C34878D82A}">
                    <a16:rowId xmlns:a16="http://schemas.microsoft.com/office/drawing/2014/main" val="154043925"/>
                  </a:ext>
                </a:extLst>
              </a:tr>
              <a:tr h="180954">
                <a:tc>
                  <a:txBody>
                    <a:bodyPr/>
                    <a:lstStyle/>
                    <a:p>
                      <a:endParaRPr lang="en-GB" sz="1200" b="1" dirty="0">
                        <a:solidFill>
                          <a:srgbClr val="1E2A78"/>
                        </a:solidFill>
                        <a:latin typeface="+mn-lt"/>
                        <a:ea typeface="DeutscheBank Medium" panose="020B0603020202030204" pitchFamily="34" charset="0"/>
                      </a:endParaRPr>
                    </a:p>
                  </a:txBody>
                  <a:tcPr marL="0" marT="0" marB="0">
                    <a:lnL w="762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b="1" baseline="6000" dirty="0">
                          <a:solidFill>
                            <a:srgbClr val="1E2A78"/>
                          </a:solidFill>
                          <a:latin typeface="+mn-lt"/>
                        </a:rPr>
                        <a:t>↓</a:t>
                      </a:r>
                    </a:p>
                  </a:txBody>
                  <a:tcPr marL="72000"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r>
                        <a:rPr lang="en-GB" sz="3200" b="1" baseline="6000" dirty="0">
                          <a:solidFill>
                            <a:srgbClr val="1E2A78"/>
                          </a:solidFill>
                          <a:latin typeface="+mn-lt"/>
                        </a:rPr>
                        <a:t>↓</a:t>
                      </a:r>
                    </a:p>
                  </a:txBody>
                  <a:tcPr marL="72000"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r>
                        <a:rPr lang="en-GB" sz="3200" b="1" baseline="6000" dirty="0">
                          <a:solidFill>
                            <a:srgbClr val="1E2A78"/>
                          </a:solidFill>
                          <a:latin typeface="+mn-lt"/>
                        </a:rPr>
                        <a:t>↓</a:t>
                      </a:r>
                    </a:p>
                  </a:txBody>
                  <a:tcPr marL="72000"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r>
                        <a:rPr lang="en-GB" sz="3200" b="1" baseline="6000" dirty="0">
                          <a:solidFill>
                            <a:srgbClr val="1E2A78"/>
                          </a:solidFill>
                          <a:latin typeface="+mn-lt"/>
                        </a:rPr>
                        <a:t>↓</a:t>
                      </a:r>
                    </a:p>
                  </a:txBody>
                  <a:tcPr marL="72000" marT="0" marB="0">
                    <a:lnL w="381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31470778"/>
                  </a:ext>
                </a:extLst>
              </a:tr>
              <a:tr h="843548">
                <a:tc>
                  <a:txBody>
                    <a:bodyPr/>
                    <a:lstStyle/>
                    <a:p>
                      <a:r>
                        <a:rPr lang="en-GB" sz="1000" b="0" i="0" u="none" strike="noStrike" kern="1200" baseline="0" dirty="0">
                          <a:solidFill>
                            <a:srgbClr val="1E2A78"/>
                          </a:solidFill>
                          <a:latin typeface="DeutscheBank Medium" panose="020B0603020202030204" pitchFamily="34" charset="0"/>
                          <a:ea typeface="DeutscheBank Medium" panose="020B0603020202030204" pitchFamily="34" charset="0"/>
                          <a:cs typeface="+mn-cs"/>
                        </a:rPr>
                        <a:t>DeutscheBank medium</a:t>
                      </a:r>
                      <a:endParaRPr lang="en-GB" sz="1000" dirty="0">
                        <a:solidFill>
                          <a:srgbClr val="1E2A78"/>
                        </a:solidFill>
                        <a:latin typeface="DeutscheBank Medium" panose="020B0603020202030204" pitchFamily="34" charset="0"/>
                        <a:ea typeface="DeutscheBank Medium" panose="020B0603020202030204" pitchFamily="34" charset="0"/>
                      </a:endParaRPr>
                    </a:p>
                  </a:txBody>
                  <a:tcPr marL="0" marT="72000" marB="72000">
                    <a:lnL w="762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900" dirty="0"/>
                        <a:t>Sample Deutsche Bank regular.</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a:t>
                      </a:r>
                      <a:endParaRPr lang="en-GB" sz="900" dirty="0"/>
                    </a:p>
                    <a:p>
                      <a:pPr marL="171450" indent="-171450">
                        <a:buFont typeface="DeutscheBank" panose="020B0503020202030204" pitchFamily="34" charset="0"/>
                        <a:buChar char="–"/>
                      </a:pPr>
                      <a:r>
                        <a:rPr lang="en-GB" sz="900" dirty="0" err="1"/>
                        <a:t>Comnicae</a:t>
                      </a:r>
                      <a:r>
                        <a:rPr lang="en-GB" sz="900" dirty="0"/>
                        <a:t> </a:t>
                      </a:r>
                      <a:r>
                        <a:rPr lang="en-GB" sz="900" dirty="0" err="1"/>
                        <a:t>adduconsus</a:t>
                      </a:r>
                      <a:endParaRPr lang="en-GB" sz="900" dirty="0"/>
                    </a:p>
                    <a:p>
                      <a:pPr marL="171450" indent="-171450">
                        <a:buFont typeface="DeutscheBank" panose="020B0503020202030204" pitchFamily="34" charset="0"/>
                        <a:buChar char="–"/>
                      </a:pPr>
                      <a:r>
                        <a:rPr lang="en-GB" sz="900" dirty="0" err="1"/>
                        <a:t>Asperupt</a:t>
                      </a:r>
                      <a:r>
                        <a:rPr lang="en-GB" sz="900" dirty="0"/>
                        <a:t> </a:t>
                      </a:r>
                      <a:r>
                        <a:rPr lang="en-GB" sz="900" dirty="0" err="1"/>
                        <a:t>atibus</a:t>
                      </a:r>
                      <a:r>
                        <a:rPr lang="en-GB" sz="900" dirty="0"/>
                        <a:t> alit, </a:t>
                      </a:r>
                      <a:r>
                        <a:rPr lang="en-GB" sz="900" dirty="0" err="1"/>
                        <a:t>occulpapos</a:t>
                      </a:r>
                      <a:r>
                        <a:rPr lang="en-GB" sz="900" dirty="0"/>
                        <a:t> </a:t>
                      </a:r>
                      <a:r>
                        <a:rPr lang="en-GB" sz="900" dirty="0" err="1"/>
                        <a:t>accabo</a:t>
                      </a:r>
                      <a:r>
                        <a:rPr lang="en-GB" sz="900" dirty="0"/>
                        <a:t>.</a:t>
                      </a:r>
                    </a:p>
                    <a:p>
                      <a:pPr marL="171450" indent="-171450">
                        <a:buFont typeface="DeutscheBank" panose="020B0503020202030204" pitchFamily="34" charset="0"/>
                        <a:buChar char="–"/>
                      </a:pPr>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endParaRPr lang="en-GB" sz="900" dirty="0"/>
                    </a:p>
                    <a:p>
                      <a:pPr marL="171450" indent="-171450">
                        <a:buFont typeface="DeutscheBank" panose="020B0503020202030204" pitchFamily="34" charset="0"/>
                        <a:buChar char="–"/>
                      </a:pPr>
                      <a:r>
                        <a:rPr lang="en-GB" sz="900" dirty="0" err="1"/>
                        <a:t>Enis</a:t>
                      </a:r>
                      <a:r>
                        <a:rPr lang="en-GB" sz="900" dirty="0"/>
                        <a:t>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72000" marB="72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900" dirty="0"/>
                        <a:t>Sample Deutsche Bank regular.</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a:t>
                      </a:r>
                      <a:endParaRPr lang="en-GB" sz="900" dirty="0"/>
                    </a:p>
                    <a:p>
                      <a:pPr marL="171450" indent="-171450">
                        <a:buFont typeface="DeutscheBank" panose="020B0503020202030204" pitchFamily="34" charset="0"/>
                        <a:buChar char="–"/>
                      </a:pPr>
                      <a:r>
                        <a:rPr lang="en-GB" sz="900" dirty="0" err="1"/>
                        <a:t>Comnicae</a:t>
                      </a:r>
                      <a:r>
                        <a:rPr lang="en-GB" sz="900" dirty="0"/>
                        <a:t> </a:t>
                      </a:r>
                      <a:r>
                        <a:rPr lang="en-GB" sz="900" dirty="0" err="1"/>
                        <a:t>adduconsus</a:t>
                      </a:r>
                      <a:endParaRPr lang="en-GB" sz="900" dirty="0"/>
                    </a:p>
                    <a:p>
                      <a:pPr marL="171450" indent="-171450">
                        <a:buFont typeface="DeutscheBank" panose="020B0503020202030204" pitchFamily="34" charset="0"/>
                        <a:buChar char="–"/>
                      </a:pPr>
                      <a:r>
                        <a:rPr lang="en-GB" sz="900" dirty="0" err="1"/>
                        <a:t>Asperupt</a:t>
                      </a:r>
                      <a:r>
                        <a:rPr lang="en-GB" sz="900" dirty="0"/>
                        <a:t> </a:t>
                      </a:r>
                      <a:r>
                        <a:rPr lang="en-GB" sz="900" dirty="0" err="1"/>
                        <a:t>atibus</a:t>
                      </a:r>
                      <a:r>
                        <a:rPr lang="en-GB" sz="900" dirty="0"/>
                        <a:t> alit, </a:t>
                      </a:r>
                      <a:r>
                        <a:rPr lang="en-GB" sz="900" dirty="0" err="1"/>
                        <a:t>occulpapos</a:t>
                      </a:r>
                      <a:r>
                        <a:rPr lang="en-GB" sz="900" dirty="0"/>
                        <a:t> </a:t>
                      </a:r>
                      <a:r>
                        <a:rPr lang="en-GB" sz="900" dirty="0" err="1"/>
                        <a:t>accabo</a:t>
                      </a:r>
                      <a:r>
                        <a:rPr lang="en-GB" sz="900" dirty="0"/>
                        <a:t>.</a:t>
                      </a:r>
                    </a:p>
                    <a:p>
                      <a:pPr marL="171450" indent="-171450">
                        <a:buFont typeface="DeutscheBank" panose="020B0503020202030204" pitchFamily="34" charset="0"/>
                        <a:buChar char="–"/>
                      </a:pPr>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endParaRPr lang="en-GB" sz="900" dirty="0"/>
                    </a:p>
                    <a:p>
                      <a:pPr marL="171450" indent="-171450">
                        <a:buFont typeface="DeutscheBank" panose="020B0503020202030204" pitchFamily="34" charset="0"/>
                        <a:buChar char="–"/>
                      </a:pPr>
                      <a:r>
                        <a:rPr lang="en-GB" sz="900" dirty="0" err="1"/>
                        <a:t>Enis</a:t>
                      </a:r>
                      <a:r>
                        <a:rPr lang="en-GB" sz="900" dirty="0"/>
                        <a:t>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72000" marB="72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900" dirty="0"/>
                        <a:t>Sample Deutsche Bank regular.</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a:t>
                      </a:r>
                      <a:endParaRPr lang="en-GB" sz="900" dirty="0"/>
                    </a:p>
                    <a:p>
                      <a:pPr marL="171450" indent="-171450">
                        <a:buFont typeface="DeutscheBank" panose="020B0503020202030204" pitchFamily="34" charset="0"/>
                        <a:buChar char="–"/>
                      </a:pPr>
                      <a:r>
                        <a:rPr lang="en-GB" sz="900" dirty="0" err="1"/>
                        <a:t>Comnicae</a:t>
                      </a:r>
                      <a:r>
                        <a:rPr lang="en-GB" sz="900" dirty="0"/>
                        <a:t> </a:t>
                      </a:r>
                      <a:r>
                        <a:rPr lang="en-GB" sz="900" dirty="0" err="1"/>
                        <a:t>adduconsus</a:t>
                      </a:r>
                      <a:endParaRPr lang="en-GB" sz="900" dirty="0"/>
                    </a:p>
                    <a:p>
                      <a:pPr marL="171450" indent="-171450">
                        <a:buFont typeface="DeutscheBank" panose="020B0503020202030204" pitchFamily="34" charset="0"/>
                        <a:buChar char="–"/>
                      </a:pPr>
                      <a:r>
                        <a:rPr lang="en-GB" sz="900" dirty="0" err="1"/>
                        <a:t>Asperupt</a:t>
                      </a:r>
                      <a:r>
                        <a:rPr lang="en-GB" sz="900" dirty="0"/>
                        <a:t> </a:t>
                      </a:r>
                      <a:r>
                        <a:rPr lang="en-GB" sz="900" dirty="0" err="1"/>
                        <a:t>atibus</a:t>
                      </a:r>
                      <a:r>
                        <a:rPr lang="en-GB" sz="900" dirty="0"/>
                        <a:t> alit, </a:t>
                      </a:r>
                      <a:r>
                        <a:rPr lang="en-GB" sz="900" dirty="0" err="1"/>
                        <a:t>occulpapos</a:t>
                      </a:r>
                      <a:r>
                        <a:rPr lang="en-GB" sz="900" dirty="0"/>
                        <a:t> </a:t>
                      </a:r>
                      <a:r>
                        <a:rPr lang="en-GB" sz="900" dirty="0" err="1"/>
                        <a:t>accabo</a:t>
                      </a:r>
                      <a:r>
                        <a:rPr lang="en-GB" sz="900" dirty="0"/>
                        <a:t>.</a:t>
                      </a:r>
                    </a:p>
                    <a:p>
                      <a:pPr marL="171450" indent="-171450">
                        <a:buFont typeface="DeutscheBank" panose="020B0503020202030204" pitchFamily="34" charset="0"/>
                        <a:buChar char="–"/>
                      </a:pPr>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endParaRPr lang="en-GB" sz="900" dirty="0"/>
                    </a:p>
                    <a:p>
                      <a:pPr marL="171450" indent="-171450">
                        <a:buFont typeface="DeutscheBank" panose="020B0503020202030204" pitchFamily="34" charset="0"/>
                        <a:buChar char="–"/>
                      </a:pPr>
                      <a:r>
                        <a:rPr lang="en-GB" sz="900" dirty="0" err="1"/>
                        <a:t>Enis</a:t>
                      </a:r>
                      <a:r>
                        <a:rPr lang="en-GB" sz="900" dirty="0"/>
                        <a:t>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72000" marB="72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900" dirty="0"/>
                        <a:t>Sample Deutsche Bank regular.</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a:t>
                      </a:r>
                      <a:endParaRPr lang="en-GB" sz="900" dirty="0"/>
                    </a:p>
                    <a:p>
                      <a:pPr marL="171450" indent="-171450">
                        <a:buFont typeface="DeutscheBank" panose="020B0503020202030204" pitchFamily="34" charset="0"/>
                        <a:buChar char="–"/>
                      </a:pPr>
                      <a:r>
                        <a:rPr lang="en-GB" sz="900" dirty="0" err="1"/>
                        <a:t>Comnicae</a:t>
                      </a:r>
                      <a:r>
                        <a:rPr lang="en-GB" sz="900" dirty="0"/>
                        <a:t> </a:t>
                      </a:r>
                      <a:r>
                        <a:rPr lang="en-GB" sz="900" dirty="0" err="1"/>
                        <a:t>adduconsus</a:t>
                      </a:r>
                      <a:endParaRPr lang="en-GB" sz="900" dirty="0"/>
                    </a:p>
                    <a:p>
                      <a:pPr marL="171450" indent="-171450">
                        <a:buFont typeface="DeutscheBank" panose="020B0503020202030204" pitchFamily="34" charset="0"/>
                        <a:buChar char="–"/>
                      </a:pPr>
                      <a:r>
                        <a:rPr lang="en-GB" sz="900" dirty="0" err="1"/>
                        <a:t>Asperupt</a:t>
                      </a:r>
                      <a:r>
                        <a:rPr lang="en-GB" sz="900" dirty="0"/>
                        <a:t> </a:t>
                      </a:r>
                      <a:r>
                        <a:rPr lang="en-GB" sz="900" dirty="0" err="1"/>
                        <a:t>atibus</a:t>
                      </a:r>
                      <a:r>
                        <a:rPr lang="en-GB" sz="900" dirty="0"/>
                        <a:t> alit, </a:t>
                      </a:r>
                      <a:r>
                        <a:rPr lang="en-GB" sz="900" dirty="0" err="1"/>
                        <a:t>occulpapos</a:t>
                      </a:r>
                      <a:r>
                        <a:rPr lang="en-GB" sz="900" dirty="0"/>
                        <a:t> </a:t>
                      </a:r>
                      <a:r>
                        <a:rPr lang="en-GB" sz="900" dirty="0" err="1"/>
                        <a:t>accabo</a:t>
                      </a:r>
                      <a:r>
                        <a:rPr lang="en-GB" sz="900" dirty="0"/>
                        <a:t>.</a:t>
                      </a:r>
                    </a:p>
                    <a:p>
                      <a:pPr marL="171450" indent="-171450">
                        <a:buFont typeface="DeutscheBank" panose="020B0503020202030204" pitchFamily="34" charset="0"/>
                        <a:buChar char="–"/>
                      </a:pPr>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endParaRPr lang="en-GB" sz="900" dirty="0"/>
                    </a:p>
                    <a:p>
                      <a:pPr marL="171450" indent="-171450">
                        <a:buFont typeface="DeutscheBank" panose="020B0503020202030204" pitchFamily="34" charset="0"/>
                        <a:buChar char="–"/>
                      </a:pPr>
                      <a:r>
                        <a:rPr lang="en-GB" sz="900" dirty="0" err="1"/>
                        <a:t>Enis</a:t>
                      </a:r>
                      <a:r>
                        <a:rPr lang="en-GB" sz="900" dirty="0"/>
                        <a:t>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72000" marB="72000">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40768879"/>
                  </a:ext>
                </a:extLst>
              </a:tr>
              <a:tr h="385507">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rgbClr val="1E2A78"/>
                          </a:solidFill>
                          <a:latin typeface="DeutscheBank Medium" panose="020B0603020202030204" pitchFamily="34" charset="0"/>
                          <a:ea typeface="DeutscheBank Medium" panose="020B0603020202030204" pitchFamily="34" charset="0"/>
                          <a:cs typeface="+mn-cs"/>
                        </a:rPr>
                        <a:t>DeutscheBank medium</a:t>
                      </a:r>
                      <a:endParaRPr lang="en-GB" sz="1000" dirty="0">
                        <a:solidFill>
                          <a:srgbClr val="1E2A78"/>
                        </a:solidFill>
                        <a:latin typeface="DeutscheBank Medium" panose="020B0603020202030204" pitchFamily="34" charset="0"/>
                        <a:ea typeface="DeutscheBank Medium" panose="020B0603020202030204" pitchFamily="34" charset="0"/>
                      </a:endParaRPr>
                    </a:p>
                    <a:p>
                      <a:endParaRPr lang="en-GB" sz="1000" dirty="0"/>
                    </a:p>
                  </a:txBody>
                  <a:tcPr marL="0" marT="72000" marB="72000">
                    <a:lnL w="762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900" dirty="0"/>
                        <a:t>Sample Deutsche Bank </a:t>
                      </a:r>
                      <a:r>
                        <a:rPr lang="en-GB" sz="900" dirty="0" err="1"/>
                        <a:t>regulär</a:t>
                      </a:r>
                      <a:r>
                        <a:rPr lang="en-GB" sz="900" dirty="0"/>
                        <a:t>.</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iderente</a:t>
                      </a:r>
                      <a:r>
                        <a:rPr lang="en-GB" sz="900" dirty="0"/>
                        <a:t>, </a:t>
                      </a:r>
                      <a:r>
                        <a:rPr lang="en-GB" sz="900" dirty="0" err="1"/>
                        <a:t>comnicae</a:t>
                      </a:r>
                      <a:r>
                        <a:rPr lang="en-GB" sz="900" dirty="0"/>
                        <a:t> </a:t>
                      </a:r>
                      <a:r>
                        <a:rPr lang="en-GB" sz="900" dirty="0" err="1"/>
                        <a:t>adduconsus</a:t>
                      </a:r>
                      <a:r>
                        <a:rPr lang="en-GB" sz="900" dirty="0"/>
                        <a:t> </a:t>
                      </a:r>
                      <a:r>
                        <a:rPr lang="en-GB" sz="900" dirty="0" err="1"/>
                        <a:t>Asperupt</a:t>
                      </a:r>
                      <a:r>
                        <a:rPr lang="en-GB" sz="900" dirty="0"/>
                        <a:t> </a:t>
                      </a:r>
                      <a:r>
                        <a:rPr lang="en-GB" sz="900" dirty="0" err="1"/>
                        <a:t>atibus</a:t>
                      </a:r>
                      <a:r>
                        <a:rPr lang="en-GB" sz="900" dirty="0"/>
                        <a:t> alit,</a:t>
                      </a:r>
                    </a:p>
                  </a:txBody>
                  <a:tcPr marL="72000" marR="180000" marT="72000" marB="72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900" dirty="0"/>
                        <a:t>Sample Deutsche Bank </a:t>
                      </a:r>
                      <a:r>
                        <a:rPr lang="en-GB" sz="900" dirty="0" err="1"/>
                        <a:t>regulär</a:t>
                      </a:r>
                      <a:r>
                        <a:rPr lang="en-GB" sz="900" dirty="0"/>
                        <a:t>.</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iderente</a:t>
                      </a:r>
                      <a:r>
                        <a:rPr lang="en-GB" sz="900" dirty="0"/>
                        <a:t>, </a:t>
                      </a:r>
                      <a:r>
                        <a:rPr lang="en-GB" sz="900" dirty="0" err="1"/>
                        <a:t>comnicae</a:t>
                      </a:r>
                      <a:r>
                        <a:rPr lang="en-GB" sz="900" dirty="0"/>
                        <a:t> </a:t>
                      </a:r>
                      <a:r>
                        <a:rPr lang="en-GB" sz="900" dirty="0" err="1"/>
                        <a:t>adduconsus</a:t>
                      </a:r>
                      <a:r>
                        <a:rPr lang="en-GB" sz="900" dirty="0"/>
                        <a:t> </a:t>
                      </a:r>
                      <a:r>
                        <a:rPr lang="en-GB" sz="900" dirty="0" err="1"/>
                        <a:t>Asperupt</a:t>
                      </a:r>
                      <a:r>
                        <a:rPr lang="en-GB" sz="900" dirty="0"/>
                        <a:t> </a:t>
                      </a:r>
                      <a:r>
                        <a:rPr lang="en-GB" sz="900" dirty="0" err="1"/>
                        <a:t>atibus</a:t>
                      </a:r>
                      <a:r>
                        <a:rPr lang="en-GB" sz="900" dirty="0"/>
                        <a:t> alit,</a:t>
                      </a:r>
                    </a:p>
                  </a:txBody>
                  <a:tcPr marL="72000" marR="180000" marT="72000" marB="72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900" dirty="0"/>
                        <a:t>Sample Deutsche Bank </a:t>
                      </a:r>
                      <a:r>
                        <a:rPr lang="en-GB" sz="900" dirty="0" err="1"/>
                        <a:t>regulär</a:t>
                      </a:r>
                      <a:r>
                        <a:rPr lang="en-GB" sz="900" dirty="0"/>
                        <a:t>.</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iderente</a:t>
                      </a:r>
                      <a:r>
                        <a:rPr lang="en-GB" sz="900" dirty="0"/>
                        <a:t>, </a:t>
                      </a:r>
                      <a:r>
                        <a:rPr lang="en-GB" sz="900" dirty="0" err="1"/>
                        <a:t>comnicae</a:t>
                      </a:r>
                      <a:r>
                        <a:rPr lang="en-GB" sz="900" dirty="0"/>
                        <a:t> </a:t>
                      </a:r>
                      <a:r>
                        <a:rPr lang="en-GB" sz="900" dirty="0" err="1"/>
                        <a:t>adduconsus</a:t>
                      </a:r>
                      <a:r>
                        <a:rPr lang="en-GB" sz="900" dirty="0"/>
                        <a:t> </a:t>
                      </a:r>
                      <a:r>
                        <a:rPr lang="en-GB" sz="900" dirty="0" err="1"/>
                        <a:t>Asperupt</a:t>
                      </a:r>
                      <a:r>
                        <a:rPr lang="en-GB" sz="900" dirty="0"/>
                        <a:t> </a:t>
                      </a:r>
                      <a:r>
                        <a:rPr lang="en-GB" sz="900" dirty="0" err="1"/>
                        <a:t>atibus</a:t>
                      </a:r>
                      <a:r>
                        <a:rPr lang="en-GB" sz="900" dirty="0"/>
                        <a:t> alit,</a:t>
                      </a:r>
                    </a:p>
                  </a:txBody>
                  <a:tcPr marL="72000" marR="180000" marT="72000" marB="72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900" dirty="0"/>
                        <a:t>Sample Deutsche Bank </a:t>
                      </a:r>
                      <a:r>
                        <a:rPr lang="en-GB" sz="900" dirty="0" err="1"/>
                        <a:t>regulär</a:t>
                      </a:r>
                      <a:r>
                        <a:rPr lang="en-GB" sz="900" dirty="0"/>
                        <a:t>.</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iderente</a:t>
                      </a:r>
                      <a:r>
                        <a:rPr lang="en-GB" sz="900" dirty="0"/>
                        <a:t>, </a:t>
                      </a:r>
                      <a:r>
                        <a:rPr lang="en-GB" sz="900" dirty="0" err="1"/>
                        <a:t>comnicae</a:t>
                      </a:r>
                      <a:r>
                        <a:rPr lang="en-GB" sz="900" dirty="0"/>
                        <a:t> </a:t>
                      </a:r>
                      <a:r>
                        <a:rPr lang="en-GB" sz="900" dirty="0" err="1"/>
                        <a:t>adduconsus</a:t>
                      </a:r>
                      <a:r>
                        <a:rPr lang="en-GB" sz="900" dirty="0"/>
                        <a:t> </a:t>
                      </a:r>
                      <a:r>
                        <a:rPr lang="en-GB" sz="900" dirty="0" err="1"/>
                        <a:t>Asperupt</a:t>
                      </a:r>
                      <a:r>
                        <a:rPr lang="en-GB" sz="900" dirty="0"/>
                        <a:t> </a:t>
                      </a:r>
                      <a:r>
                        <a:rPr lang="en-GB" sz="900" dirty="0" err="1"/>
                        <a:t>atibus</a:t>
                      </a:r>
                      <a:r>
                        <a:rPr lang="en-GB" sz="900" dirty="0"/>
                        <a:t> alit,</a:t>
                      </a:r>
                    </a:p>
                  </a:txBody>
                  <a:tcPr marL="72000" marR="180000" marT="72000" marB="72000">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59630500"/>
                  </a:ext>
                </a:extLst>
              </a:tr>
              <a:tr h="309167">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rgbClr val="1E2A78"/>
                          </a:solidFill>
                          <a:latin typeface="DeutscheBank Medium" panose="020B0603020202030204" pitchFamily="34" charset="0"/>
                          <a:ea typeface="DeutscheBank Medium" panose="020B0603020202030204" pitchFamily="34" charset="0"/>
                          <a:cs typeface="+mn-cs"/>
                        </a:rPr>
                        <a:t>DeutscheBank medium</a:t>
                      </a:r>
                      <a:endParaRPr lang="en-GB" sz="1000" dirty="0">
                        <a:solidFill>
                          <a:srgbClr val="1E2A78"/>
                        </a:solidFill>
                        <a:latin typeface="DeutscheBank Medium" panose="020B0603020202030204" pitchFamily="34" charset="0"/>
                        <a:ea typeface="DeutscheBank Medium" panose="020B0603020202030204" pitchFamily="34" charset="0"/>
                      </a:endParaRPr>
                    </a:p>
                    <a:p>
                      <a:endParaRPr lang="en-GB" sz="1000" dirty="0"/>
                    </a:p>
                  </a:txBody>
                  <a:tcPr marL="0" marT="72000" marB="72000">
                    <a:lnL w="762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r>
                        <a:rPr lang="en-GB" sz="900" dirty="0"/>
                        <a:t> nis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72000" marB="72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r>
                        <a:rPr lang="en-GB" sz="900" dirty="0"/>
                        <a:t> nis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72000" marB="72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r>
                        <a:rPr lang="en-GB" sz="900" dirty="0"/>
                        <a:t> nis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72000" marB="72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r>
                        <a:rPr lang="en-GB" sz="900" dirty="0"/>
                        <a:t> nis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72000" marB="72000">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37997641"/>
                  </a:ext>
                </a:extLst>
              </a:tr>
              <a:tr h="0">
                <a:tc>
                  <a:txBody>
                    <a:bodyPr/>
                    <a:lstStyle/>
                    <a:p>
                      <a:endParaRPr lang="en-GB" sz="1200" dirty="0"/>
                    </a:p>
                  </a:txBody>
                  <a:tcPr marL="0">
                    <a:lnL w="762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r>
                        <a:rPr lang="en-GB" sz="3200" b="0" baseline="12000" dirty="0">
                          <a:solidFill>
                            <a:srgbClr val="1E2A78"/>
                          </a:solidFill>
                          <a:latin typeface="+mn-lt"/>
                        </a:rPr>
                        <a:t>↓</a:t>
                      </a:r>
                    </a:p>
                  </a:txBody>
                  <a:tcPr marL="72000" marT="0" marB="0">
                    <a:lnL w="38100" cap="flat" cmpd="sng" algn="ctr">
                      <a:noFill/>
                      <a:prstDash val="solid"/>
                      <a:round/>
                      <a:headEnd type="none" w="med" len="med"/>
                      <a:tailEnd type="none" w="med" len="med"/>
                    </a:lnL>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b="0" baseline="12000" dirty="0">
                          <a:solidFill>
                            <a:srgbClr val="1E2A78"/>
                          </a:solidFill>
                          <a:latin typeface="+mn-lt"/>
                        </a:rPr>
                        <a:t>↓</a:t>
                      </a:r>
                    </a:p>
                  </a:txBody>
                  <a:tcPr marL="72000" marT="0" marB="0">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r>
                        <a:rPr lang="en-GB" sz="3200" b="0" baseline="12000" dirty="0">
                          <a:solidFill>
                            <a:srgbClr val="1E2A78"/>
                          </a:solidFill>
                          <a:latin typeface="+mn-lt"/>
                        </a:rPr>
                        <a:t>↓</a:t>
                      </a:r>
                    </a:p>
                  </a:txBody>
                  <a:tcPr marL="72000" marT="0" marB="0">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r>
                        <a:rPr lang="en-GB" sz="3200" b="0" baseline="12000" dirty="0">
                          <a:solidFill>
                            <a:srgbClr val="1E2A78"/>
                          </a:solidFill>
                          <a:latin typeface="+mn-lt"/>
                        </a:rPr>
                        <a:t>↓</a:t>
                      </a:r>
                    </a:p>
                  </a:txBody>
                  <a:tcPr marL="72000" marT="0" marB="0">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94907219"/>
                  </a:ext>
                </a:extLst>
              </a:tr>
              <a:tr h="374687">
                <a:tc>
                  <a:txBody>
                    <a:bodyPr/>
                    <a:lstStyle/>
                    <a:p>
                      <a:endParaRPr lang="en-GB" sz="1200" dirty="0"/>
                    </a:p>
                  </a:txBody>
                  <a:tcPr marL="0">
                    <a:lnL w="762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lang="en-GB" sz="1000" b="0" dirty="0">
                          <a:solidFill>
                            <a:srgbClr val="1E2A78"/>
                          </a:solidFill>
                          <a:latin typeface="DeutscheBank Medium" panose="020B0603020202030204" pitchFamily="34" charset="0"/>
                          <a:ea typeface="DeutscheBank Medium" panose="020B0603020202030204" pitchFamily="34" charset="0"/>
                        </a:rPr>
                        <a:t>Title DeutscheBank, medium, three lines maximum</a:t>
                      </a:r>
                      <a:endParaRPr lang="en-GB" sz="1000" dirty="0">
                        <a:solidFill>
                          <a:srgbClr val="1E2A78"/>
                        </a:solidFill>
                      </a:endParaRP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000" b="0" dirty="0">
                          <a:solidFill>
                            <a:srgbClr val="1E2A78"/>
                          </a:solidFill>
                          <a:latin typeface="DeutscheBank Medium" panose="020B0603020202030204" pitchFamily="34" charset="0"/>
                          <a:ea typeface="DeutscheBank Medium" panose="020B0603020202030204" pitchFamily="34" charset="0"/>
                        </a:rPr>
                        <a:t>Title DeutscheBank, medium, three lines maximum</a:t>
                      </a:r>
                      <a:endParaRPr lang="en-GB" sz="1000" dirty="0">
                        <a:solidFill>
                          <a:srgbClr val="1E2A78"/>
                        </a:solidFill>
                      </a:endParaRP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000" b="0" dirty="0">
                          <a:solidFill>
                            <a:srgbClr val="1E2A78"/>
                          </a:solidFill>
                          <a:latin typeface="DeutscheBank Medium" panose="020B0603020202030204" pitchFamily="34" charset="0"/>
                          <a:ea typeface="DeutscheBank Medium" panose="020B0603020202030204" pitchFamily="34" charset="0"/>
                        </a:rPr>
                        <a:t>Title DeutscheBank, medium, three lines maximum</a:t>
                      </a:r>
                      <a:endParaRPr lang="en-GB" sz="1000" dirty="0">
                        <a:solidFill>
                          <a:srgbClr val="1E2A78"/>
                        </a:solidFill>
                      </a:endParaRP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b="0" dirty="0">
                          <a:solidFill>
                            <a:srgbClr val="1E2A78"/>
                          </a:solidFill>
                          <a:latin typeface="DeutscheBank Medium" panose="020B0603020202030204" pitchFamily="34" charset="0"/>
                          <a:ea typeface="DeutscheBank Medium" panose="020B0603020202030204" pitchFamily="34" charset="0"/>
                        </a:rPr>
                        <a:t>Title DeutscheBank, medium, three lines maximum</a:t>
                      </a:r>
                      <a:endParaRPr lang="en-GB" sz="1000" dirty="0">
                        <a:solidFill>
                          <a:srgbClr val="1E2A78"/>
                        </a:solidFill>
                      </a:endParaRPr>
                    </a:p>
                  </a:txBody>
                  <a:tcPr marL="72000" marR="180000" marT="108000" marB="108000">
                    <a:lnL w="381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59003463"/>
                  </a:ext>
                </a:extLst>
              </a:tr>
            </a:tbl>
          </a:graphicData>
        </a:graphic>
      </p:graphicFrame>
      <p:grpSp>
        <p:nvGrpSpPr>
          <p:cNvPr id="12" name="Group 11">
            <a:extLst>
              <a:ext uri="{FF2B5EF4-FFF2-40B4-BE49-F238E27FC236}">
                <a16:creationId xmlns:a16="http://schemas.microsoft.com/office/drawing/2014/main" id="{A561D19D-0B2E-498C-0A3C-1CC35DF384B5}"/>
              </a:ext>
              <a:ext uri="{C183D7F6-B498-43B3-948B-1728B52AA6E4}">
                <adec:decorative xmlns:adec="http://schemas.microsoft.com/office/drawing/2017/decorative" val="1"/>
              </a:ext>
            </a:extLst>
          </p:cNvPr>
          <p:cNvGrpSpPr/>
          <p:nvPr/>
        </p:nvGrpSpPr>
        <p:grpSpPr>
          <a:xfrm>
            <a:off x="2779200" y="1503561"/>
            <a:ext cx="6580800" cy="4611639"/>
            <a:chOff x="2700000" y="1376363"/>
            <a:chExt cx="6789600" cy="4824412"/>
          </a:xfrm>
        </p:grpSpPr>
        <p:cxnSp>
          <p:nvCxnSpPr>
            <p:cNvPr id="7" name="Straight Connector 6">
              <a:extLst>
                <a:ext uri="{FF2B5EF4-FFF2-40B4-BE49-F238E27FC236}">
                  <a16:creationId xmlns:a16="http://schemas.microsoft.com/office/drawing/2014/main" id="{5E022219-7774-A0DE-4FAC-711500C7A7CD}"/>
                </a:ext>
              </a:extLst>
            </p:cNvPr>
            <p:cNvCxnSpPr>
              <a:cxnSpLocks/>
            </p:cNvCxnSpPr>
            <p:nvPr/>
          </p:nvCxnSpPr>
          <p:spPr bwMode="auto">
            <a:xfrm>
              <a:off x="2700000" y="1376363"/>
              <a:ext cx="0" cy="4824412"/>
            </a:xfrm>
            <a:prstGeom prst="line">
              <a:avLst/>
            </a:prstGeom>
            <a:noFill/>
            <a:ln w="76200">
              <a:solidFill>
                <a:srgbClr val="EDF1F7"/>
              </a:solidFill>
              <a:round/>
              <a:headEnd/>
              <a:tailEnd/>
            </a:ln>
          </p:spPr>
        </p:cxnSp>
        <p:cxnSp>
          <p:nvCxnSpPr>
            <p:cNvPr id="8" name="Straight Connector 7">
              <a:extLst>
                <a:ext uri="{FF2B5EF4-FFF2-40B4-BE49-F238E27FC236}">
                  <a16:creationId xmlns:a16="http://schemas.microsoft.com/office/drawing/2014/main" id="{C9A1830B-E002-BE66-09B0-3CAB3DFEDD3A}"/>
                </a:ext>
              </a:extLst>
            </p:cNvPr>
            <p:cNvCxnSpPr>
              <a:cxnSpLocks/>
            </p:cNvCxnSpPr>
            <p:nvPr/>
          </p:nvCxnSpPr>
          <p:spPr bwMode="auto">
            <a:xfrm>
              <a:off x="4963200" y="1376363"/>
              <a:ext cx="0" cy="4605037"/>
            </a:xfrm>
            <a:prstGeom prst="line">
              <a:avLst/>
            </a:prstGeom>
            <a:noFill/>
            <a:ln w="76200">
              <a:solidFill>
                <a:srgbClr val="EDF1F7"/>
              </a:solidFill>
              <a:round/>
              <a:headEnd/>
              <a:tailEnd/>
            </a:ln>
          </p:spPr>
        </p:cxnSp>
        <p:cxnSp>
          <p:nvCxnSpPr>
            <p:cNvPr id="9" name="Straight Connector 8">
              <a:extLst>
                <a:ext uri="{FF2B5EF4-FFF2-40B4-BE49-F238E27FC236}">
                  <a16:creationId xmlns:a16="http://schemas.microsoft.com/office/drawing/2014/main" id="{A7AA0CF6-6BB8-A795-9E79-8AA7263E4323}"/>
                </a:ext>
              </a:extLst>
            </p:cNvPr>
            <p:cNvCxnSpPr>
              <a:cxnSpLocks/>
            </p:cNvCxnSpPr>
            <p:nvPr/>
          </p:nvCxnSpPr>
          <p:spPr bwMode="auto">
            <a:xfrm>
              <a:off x="7226400" y="1376363"/>
              <a:ext cx="0" cy="4824412"/>
            </a:xfrm>
            <a:prstGeom prst="line">
              <a:avLst/>
            </a:prstGeom>
            <a:noFill/>
            <a:ln w="76200">
              <a:solidFill>
                <a:srgbClr val="EDF1F7"/>
              </a:solidFill>
              <a:round/>
              <a:headEnd/>
              <a:tailEnd/>
            </a:ln>
          </p:spPr>
        </p:cxnSp>
        <p:cxnSp>
          <p:nvCxnSpPr>
            <p:cNvPr id="10" name="Straight Connector 9">
              <a:extLst>
                <a:ext uri="{FF2B5EF4-FFF2-40B4-BE49-F238E27FC236}">
                  <a16:creationId xmlns:a16="http://schemas.microsoft.com/office/drawing/2014/main" id="{0E522651-5EDD-453A-7D4A-5D3D23B3B4C5}"/>
                </a:ext>
              </a:extLst>
            </p:cNvPr>
            <p:cNvCxnSpPr>
              <a:cxnSpLocks/>
            </p:cNvCxnSpPr>
            <p:nvPr/>
          </p:nvCxnSpPr>
          <p:spPr bwMode="auto">
            <a:xfrm>
              <a:off x="9489600" y="1376363"/>
              <a:ext cx="0" cy="4824412"/>
            </a:xfrm>
            <a:prstGeom prst="line">
              <a:avLst/>
            </a:prstGeom>
            <a:noFill/>
            <a:ln w="76200">
              <a:solidFill>
                <a:srgbClr val="EDF1F7"/>
              </a:solidFill>
              <a:round/>
              <a:headEnd/>
              <a:tailEnd/>
            </a:ln>
          </p:spPr>
        </p:cxnSp>
      </p:grpSp>
      <p:sp>
        <p:nvSpPr>
          <p:cNvPr id="6" name="TextBox 5">
            <a:extLst>
              <a:ext uri="{FF2B5EF4-FFF2-40B4-BE49-F238E27FC236}">
                <a16:creationId xmlns:a16="http://schemas.microsoft.com/office/drawing/2014/main" id="{5E197632-3E84-AF2A-3310-801972B33146}"/>
              </a:ext>
              <a:ext uri="{C183D7F6-B498-43B3-948B-1728B52AA6E4}">
                <adec:decorative xmlns:adec="http://schemas.microsoft.com/office/drawing/2017/decorative" val="1"/>
              </a:ext>
            </a:extLst>
          </p:cNvPr>
          <p:cNvSpPr txBox="1"/>
          <p:nvPr/>
        </p:nvSpPr>
        <p:spPr bwMode="ltGray">
          <a:xfrm>
            <a:off x="6096000" y="441325"/>
            <a:ext cx="3508800" cy="794397"/>
          </a:xfrm>
          <a:prstGeom prst="rect">
            <a:avLst/>
          </a:prstGeom>
          <a:solidFill>
            <a:srgbClr val="D000D0"/>
          </a:solidFill>
          <a:ln w="6350">
            <a:noFill/>
            <a:miter lim="800000"/>
            <a:headEnd/>
            <a:tailEnd/>
          </a:ln>
        </p:spPr>
        <p:txBody>
          <a:bodyPr wrap="square" lIns="100913" tIns="50457" rIns="100913" bIns="50457" rtlCol="0" anchor="t" anchorCtr="0">
            <a:spAutoFit/>
          </a:bodyPr>
          <a:lstStyle/>
          <a:p>
            <a:pPr eaLnBrk="0" hangingPunct="0"/>
            <a:r>
              <a:rPr lang="en-GB" sz="900" b="1" dirty="0">
                <a:solidFill>
                  <a:schemeClr val="bg1"/>
                </a:solidFill>
                <a:latin typeface="+mn-lt"/>
              </a:rPr>
              <a:t>Note </a:t>
            </a:r>
            <a:br>
              <a:rPr lang="en-GB" sz="900" b="1" dirty="0">
                <a:solidFill>
                  <a:schemeClr val="bg1"/>
                </a:solidFill>
                <a:latin typeface="+mn-lt"/>
              </a:rPr>
            </a:br>
            <a:r>
              <a:rPr lang="en-GB" sz="900" dirty="0">
                <a:solidFill>
                  <a:schemeClr val="bg1"/>
                </a:solidFill>
                <a:latin typeface="+mn-lt"/>
              </a:rPr>
              <a:t>The separations between the columns are created by adding vertical lines in the same colour as the background. When resizing the table, the lines have to be altered accordingly.</a:t>
            </a:r>
          </a:p>
          <a:p>
            <a:pPr eaLnBrk="0" hangingPunct="0"/>
            <a:r>
              <a:rPr lang="en-GB" sz="900" dirty="0">
                <a:solidFill>
                  <a:schemeClr val="bg1"/>
                </a:solidFill>
              </a:rPr>
              <a:t>The downfacing arrows are part of the DeutscheBank typeface.</a:t>
            </a:r>
            <a:endParaRPr lang="en-GB" sz="900" dirty="0">
              <a:solidFill>
                <a:schemeClr val="bg1"/>
              </a:solidFill>
              <a:latin typeface="+mn-lt"/>
            </a:endParaRPr>
          </a:p>
        </p:txBody>
      </p:sp>
      <p:sp>
        <p:nvSpPr>
          <p:cNvPr id="11" name="Fußzeilenplatzhalter 10">
            <a:extLst>
              <a:ext uri="{FF2B5EF4-FFF2-40B4-BE49-F238E27FC236}">
                <a16:creationId xmlns:a16="http://schemas.microsoft.com/office/drawing/2014/main" id="{62AB1B00-0521-8AD8-83B7-CFB082AB229A}"/>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3" name="Slide Number Placeholder 2">
            <a:extLst>
              <a:ext uri="{FF2B5EF4-FFF2-40B4-BE49-F238E27FC236}">
                <a16:creationId xmlns:a16="http://schemas.microsoft.com/office/drawing/2014/main" id="{DFB401A0-675F-7981-4561-4C79051B53DC}"/>
              </a:ext>
              <a:ext uri="{C183D7F6-B498-43B3-948B-1728B52AA6E4}">
                <adec:decorative xmlns:adec="http://schemas.microsoft.com/office/drawing/2017/decorative" val="1"/>
              </a:ext>
            </a:extLst>
          </p:cNvPr>
          <p:cNvSpPr>
            <a:spLocks noGrp="1"/>
          </p:cNvSpPr>
          <p:nvPr>
            <p:ph type="sldNum" sz="quarter" idx="10"/>
          </p:nvPr>
        </p:nvSpPr>
        <p:spPr>
          <a:xfrm>
            <a:off x="11281088" y="6416675"/>
            <a:ext cx="468000" cy="144000"/>
          </a:xfrm>
        </p:spPr>
        <p:txBody>
          <a:bodyPr/>
          <a:lstStyle/>
          <a:p>
            <a:fld id="{D71DA9FD-6EF8-4CC5-AF9B-B6159B5B937C}" type="slidenum">
              <a:rPr lang="en-GB" noProof="1" smtClean="0"/>
              <a:pPr/>
              <a:t>58</a:t>
            </a:fld>
            <a:endParaRPr lang="en-GB" noProof="1"/>
          </a:p>
        </p:txBody>
      </p:sp>
    </p:spTree>
    <p:extLst>
      <p:ext uri="{BB962C8B-B14F-4D97-AF65-F5344CB8AC3E}">
        <p14:creationId xmlns:p14="http://schemas.microsoft.com/office/powerpoint/2010/main" val="922854278"/>
      </p:ext>
    </p:extLst>
  </p:cSld>
  <p:clrMapOvr>
    <a:masterClrMapping/>
  </p:clrMapOvr>
  <p:transition>
    <p:wipe dir="r"/>
  </p:transition>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65DD1-0337-0004-0E93-7FB06168996E}"/>
              </a:ext>
            </a:extLst>
          </p:cNvPr>
          <p:cNvSpPr>
            <a:spLocks noGrp="1"/>
          </p:cNvSpPr>
          <p:nvPr>
            <p:ph type="title"/>
          </p:nvPr>
        </p:nvSpPr>
        <p:spPr/>
        <p:txBody>
          <a:bodyPr/>
          <a:lstStyle/>
          <a:p>
            <a:r>
              <a:rPr lang="en-GB" dirty="0"/>
              <a:t>Best Practice Sample</a:t>
            </a:r>
            <a:br>
              <a:rPr lang="en-GB" dirty="0"/>
            </a:br>
            <a:r>
              <a:rPr lang="en-GB" b="0" dirty="0"/>
              <a:t>Table layout B</a:t>
            </a:r>
            <a:endParaRPr lang="en-GB" dirty="0"/>
          </a:p>
        </p:txBody>
      </p:sp>
      <p:graphicFrame>
        <p:nvGraphicFramePr>
          <p:cNvPr id="4" name="Table 3">
            <a:extLst>
              <a:ext uri="{FF2B5EF4-FFF2-40B4-BE49-F238E27FC236}">
                <a16:creationId xmlns:a16="http://schemas.microsoft.com/office/drawing/2014/main" id="{DE4BB135-BF3A-1B18-7A82-3AAFC5C5B4FB}"/>
              </a:ext>
            </a:extLst>
          </p:cNvPr>
          <p:cNvGraphicFramePr>
            <a:graphicFrameLocks noGrp="1"/>
          </p:cNvGraphicFramePr>
          <p:nvPr>
            <p:extLst>
              <p:ext uri="{D42A27DB-BD31-4B8C-83A1-F6EECF244321}">
                <p14:modId xmlns:p14="http://schemas.microsoft.com/office/powerpoint/2010/main" val="2176661809"/>
              </p:ext>
            </p:extLst>
          </p:nvPr>
        </p:nvGraphicFramePr>
        <p:xfrm>
          <a:off x="442912" y="1376365"/>
          <a:ext cx="11306175" cy="4804522"/>
        </p:xfrm>
        <a:graphic>
          <a:graphicData uri="http://schemas.openxmlformats.org/drawingml/2006/table">
            <a:tbl>
              <a:tblPr firstRow="1">
                <a:tableStyleId>{5C22544A-7EE6-4342-B048-85BDC9FD1C3A}</a:tableStyleId>
              </a:tblPr>
              <a:tblGrid>
                <a:gridCol w="2261235">
                  <a:extLst>
                    <a:ext uri="{9D8B030D-6E8A-4147-A177-3AD203B41FA5}">
                      <a16:colId xmlns:a16="http://schemas.microsoft.com/office/drawing/2014/main" val="3735127515"/>
                    </a:ext>
                  </a:extLst>
                </a:gridCol>
                <a:gridCol w="2261235">
                  <a:extLst>
                    <a:ext uri="{9D8B030D-6E8A-4147-A177-3AD203B41FA5}">
                      <a16:colId xmlns:a16="http://schemas.microsoft.com/office/drawing/2014/main" val="376554957"/>
                    </a:ext>
                  </a:extLst>
                </a:gridCol>
                <a:gridCol w="2261235">
                  <a:extLst>
                    <a:ext uri="{9D8B030D-6E8A-4147-A177-3AD203B41FA5}">
                      <a16:colId xmlns:a16="http://schemas.microsoft.com/office/drawing/2014/main" val="3161462527"/>
                    </a:ext>
                  </a:extLst>
                </a:gridCol>
                <a:gridCol w="2261235">
                  <a:extLst>
                    <a:ext uri="{9D8B030D-6E8A-4147-A177-3AD203B41FA5}">
                      <a16:colId xmlns:a16="http://schemas.microsoft.com/office/drawing/2014/main" val="3297995645"/>
                    </a:ext>
                  </a:extLst>
                </a:gridCol>
                <a:gridCol w="2261235">
                  <a:extLst>
                    <a:ext uri="{9D8B030D-6E8A-4147-A177-3AD203B41FA5}">
                      <a16:colId xmlns:a16="http://schemas.microsoft.com/office/drawing/2014/main" val="1325791512"/>
                    </a:ext>
                  </a:extLst>
                </a:gridCol>
              </a:tblGrid>
              <a:tr h="320435">
                <a:tc>
                  <a:txBody>
                    <a:bodyPr/>
                    <a:lstStyle/>
                    <a:p>
                      <a:endParaRPr lang="en-GB" sz="1200" dirty="0">
                        <a:latin typeface="DeutscheBank Medium" panose="020B0603020202030204" pitchFamily="34" charset="0"/>
                        <a:ea typeface="DeutscheBank Medium" panose="020B0603020202030204" pitchFamily="34" charset="0"/>
                      </a:endParaRPr>
                    </a:p>
                  </a:txBody>
                  <a:tcPr marL="0">
                    <a:lnL w="76200" cap="flat" cmpd="sng" algn="ctr">
                      <a:noFill/>
                      <a:prstDash val="solid"/>
                      <a:round/>
                      <a:headEnd type="none" w="med" len="med"/>
                      <a:tailEnd type="none" w="med" len="med"/>
                    </a:lnL>
                    <a:lnR w="38100" cap="flat" cmpd="sng" algn="ctr">
                      <a:noFill/>
                      <a:prstDash val="solid"/>
                      <a:round/>
                      <a:headEnd type="none" w="med" len="med"/>
                      <a:tailEnd type="none" w="med" len="med"/>
                    </a:lnR>
                    <a:lnB w="76200" cap="flat" cmpd="sng" algn="ctr">
                      <a:noFill/>
                      <a:prstDash val="solid"/>
                      <a:round/>
                      <a:headEnd type="none" w="med" len="med"/>
                      <a:tailEnd type="none" w="med" len="med"/>
                    </a:lnB>
                    <a:solidFill>
                      <a:schemeClr val="bg1"/>
                    </a:solidFill>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chemeClr val="lt1"/>
                          </a:solidFill>
                          <a:latin typeface="DeutscheBank Medium" panose="020B0603020202030204" pitchFamily="34" charset="0"/>
                          <a:ea typeface="DeutscheBank Medium" panose="020B0603020202030204" pitchFamily="34" charset="0"/>
                          <a:cs typeface="+mn-cs"/>
                        </a:rPr>
                        <a:t>Title DeutscheBank, medium, three lines maximum</a:t>
                      </a:r>
                      <a:endParaRPr lang="en-GB" sz="1000" dirty="0">
                        <a:latin typeface="DeutscheBank Medium" panose="020B0603020202030204" pitchFamily="34" charset="0"/>
                        <a:ea typeface="DeutscheBank Medium" panose="020B0603020202030204" pitchFamily="34" charset="0"/>
                      </a:endParaRPr>
                    </a:p>
                  </a:txBody>
                  <a:tcPr marL="90000">
                    <a:lnL w="38100" cap="flat" cmpd="sng" algn="ctr">
                      <a:noFill/>
                      <a:prstDash val="solid"/>
                      <a:round/>
                      <a:headEnd type="none" w="med" len="med"/>
                      <a:tailEnd type="none" w="med" len="med"/>
                    </a:lnL>
                    <a:lnR w="381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chemeClr val="lt1"/>
                          </a:solidFill>
                          <a:latin typeface="DeutscheBank Medium" panose="020B0603020202030204" pitchFamily="34" charset="0"/>
                          <a:ea typeface="DeutscheBank Medium" panose="020B0603020202030204" pitchFamily="34" charset="0"/>
                          <a:cs typeface="+mn-cs"/>
                        </a:rPr>
                        <a:t>Title DeutscheBank, medium, three lines maximum</a:t>
                      </a:r>
                      <a:endParaRPr lang="en-GB" sz="1000" dirty="0">
                        <a:latin typeface="DeutscheBank Medium" panose="020B0603020202030204" pitchFamily="34" charset="0"/>
                        <a:ea typeface="DeutscheBank Medium" panose="020B0603020202030204" pitchFamily="34" charset="0"/>
                      </a:endParaRPr>
                    </a:p>
                  </a:txBody>
                  <a:tcPr marL="90000">
                    <a:lnL w="38100" cap="flat" cmpd="sng" algn="ctr">
                      <a:noFill/>
                      <a:prstDash val="solid"/>
                      <a:round/>
                      <a:headEnd type="none" w="med" len="med"/>
                      <a:tailEnd type="none" w="med" len="med"/>
                    </a:lnL>
                    <a:lnR w="381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chemeClr val="lt1"/>
                          </a:solidFill>
                          <a:latin typeface="DeutscheBank Medium" panose="020B0603020202030204" pitchFamily="34" charset="0"/>
                          <a:ea typeface="DeutscheBank Medium" panose="020B0603020202030204" pitchFamily="34" charset="0"/>
                          <a:cs typeface="+mn-cs"/>
                        </a:rPr>
                        <a:t>Title DeutscheBank, medium, three lines maximum</a:t>
                      </a:r>
                      <a:endParaRPr lang="en-GB" sz="1000" dirty="0">
                        <a:latin typeface="DeutscheBank Medium" panose="020B0603020202030204" pitchFamily="34" charset="0"/>
                        <a:ea typeface="DeutscheBank Medium" panose="020B0603020202030204" pitchFamily="34" charset="0"/>
                      </a:endParaRPr>
                    </a:p>
                  </a:txBody>
                  <a:tcPr marL="90000">
                    <a:lnL w="38100" cap="flat" cmpd="sng" algn="ctr">
                      <a:noFill/>
                      <a:prstDash val="solid"/>
                      <a:round/>
                      <a:headEnd type="none" w="med" len="med"/>
                      <a:tailEnd type="none" w="med" len="med"/>
                    </a:lnL>
                    <a:lnR w="381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chemeClr val="lt1"/>
                          </a:solidFill>
                          <a:latin typeface="DeutscheBank Medium" panose="020B0603020202030204" pitchFamily="34" charset="0"/>
                          <a:ea typeface="DeutscheBank Medium" panose="020B0603020202030204" pitchFamily="34" charset="0"/>
                          <a:cs typeface="+mn-cs"/>
                        </a:rPr>
                        <a:t>Title DeutscheBank, medium, three lines maximum</a:t>
                      </a:r>
                      <a:endParaRPr lang="en-GB" sz="1000" dirty="0">
                        <a:latin typeface="DeutscheBank Medium" panose="020B0603020202030204" pitchFamily="34" charset="0"/>
                        <a:ea typeface="DeutscheBank Medium" panose="020B0603020202030204" pitchFamily="34" charset="0"/>
                      </a:endParaRPr>
                    </a:p>
                  </a:txBody>
                  <a:tcPr marL="90000">
                    <a:lnL w="38100" cap="flat" cmpd="sng" algn="ctr">
                      <a:noFill/>
                      <a:prstDash val="solid"/>
                      <a:round/>
                      <a:headEnd type="none" w="med" len="med"/>
                      <a:tailEnd type="none" w="med" len="med"/>
                    </a:lnL>
                    <a:lnR w="762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extLst>
                  <a:ext uri="{0D108BD9-81ED-4DB2-BD59-A6C34878D82A}">
                    <a16:rowId xmlns:a16="http://schemas.microsoft.com/office/drawing/2014/main" val="154043925"/>
                  </a:ext>
                </a:extLst>
              </a:tr>
              <a:tr h="268668">
                <a:tc>
                  <a:txBody>
                    <a:bodyPr/>
                    <a:lstStyle/>
                    <a:p>
                      <a:endParaRPr lang="en-GB" sz="1200" b="1" dirty="0">
                        <a:solidFill>
                          <a:srgbClr val="1E2A78"/>
                        </a:solidFill>
                        <a:latin typeface="+mn-lt"/>
                        <a:ea typeface="DeutscheBank Medium" panose="020B0603020202030204" pitchFamily="34" charset="0"/>
                      </a:endParaRPr>
                    </a:p>
                  </a:txBody>
                  <a:tcPr marL="0" marT="0" marB="0">
                    <a:lnL w="762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200" b="1" baseline="6000" dirty="0">
                          <a:solidFill>
                            <a:srgbClr val="1E2A78"/>
                          </a:solidFill>
                          <a:latin typeface="+mn-lt"/>
                        </a:rPr>
                        <a:t>↓</a:t>
                      </a:r>
                    </a:p>
                  </a:txBody>
                  <a:tcPr marL="72000"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r>
                        <a:rPr lang="en-GB" sz="3200" b="1" baseline="6000" dirty="0">
                          <a:solidFill>
                            <a:srgbClr val="1E2A78"/>
                          </a:solidFill>
                          <a:latin typeface="+mn-lt"/>
                        </a:rPr>
                        <a:t>↓</a:t>
                      </a:r>
                    </a:p>
                  </a:txBody>
                  <a:tcPr marL="72000"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r>
                        <a:rPr lang="en-GB" sz="3200" b="1" baseline="6000" dirty="0">
                          <a:solidFill>
                            <a:srgbClr val="1E2A78"/>
                          </a:solidFill>
                          <a:latin typeface="+mn-lt"/>
                        </a:rPr>
                        <a:t>↓</a:t>
                      </a:r>
                    </a:p>
                  </a:txBody>
                  <a:tcPr marL="72000"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r>
                        <a:rPr lang="en-GB" sz="3200" b="1" baseline="6000" dirty="0">
                          <a:solidFill>
                            <a:srgbClr val="1E2A78"/>
                          </a:solidFill>
                          <a:latin typeface="+mn-lt"/>
                        </a:rPr>
                        <a:t>↓</a:t>
                      </a:r>
                    </a:p>
                  </a:txBody>
                  <a:tcPr marL="72000" marT="0" marB="0">
                    <a:lnL w="381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31470778"/>
                  </a:ext>
                </a:extLst>
              </a:tr>
              <a:tr h="1135790">
                <a:tc>
                  <a:txBody>
                    <a:bodyPr/>
                    <a:lstStyle/>
                    <a:p>
                      <a:r>
                        <a:rPr lang="en-GB" sz="1000" b="0" i="0" u="none" strike="noStrike" kern="1200" baseline="0" dirty="0">
                          <a:solidFill>
                            <a:srgbClr val="1E2A78"/>
                          </a:solidFill>
                          <a:latin typeface="DeutscheBank Medium" panose="020B0603020202030204" pitchFamily="34" charset="0"/>
                          <a:ea typeface="DeutscheBank Medium" panose="020B0603020202030204" pitchFamily="34" charset="0"/>
                          <a:cs typeface="+mn-cs"/>
                        </a:rPr>
                        <a:t>Deutsche Bank medium column</a:t>
                      </a:r>
                      <a:endParaRPr lang="en-GB" sz="1000" dirty="0">
                        <a:solidFill>
                          <a:srgbClr val="1E2A78"/>
                        </a:solidFill>
                        <a:latin typeface="DeutscheBank Medium" panose="020B0603020202030204" pitchFamily="34" charset="0"/>
                        <a:ea typeface="DeutscheBank Medium" panose="020B0603020202030204" pitchFamily="34" charset="0"/>
                      </a:endParaRPr>
                    </a:p>
                  </a:txBody>
                  <a:tcPr marL="0" marT="108000" marB="108000">
                    <a:lnL w="762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900" dirty="0"/>
                        <a:t>Sample Deutsche Bank regular.</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a:t>
                      </a:r>
                      <a:endParaRPr lang="en-GB" sz="900" dirty="0"/>
                    </a:p>
                    <a:p>
                      <a:pPr marL="171450" indent="-171450">
                        <a:buFont typeface="DeutscheBank" panose="020B0503020202030204" pitchFamily="34" charset="0"/>
                        <a:buChar char="–"/>
                      </a:pPr>
                      <a:r>
                        <a:rPr lang="en-GB" sz="900" dirty="0" err="1"/>
                        <a:t>Comnicae</a:t>
                      </a:r>
                      <a:r>
                        <a:rPr lang="en-GB" sz="900" dirty="0"/>
                        <a:t> </a:t>
                      </a:r>
                      <a:r>
                        <a:rPr lang="en-GB" sz="900" dirty="0" err="1"/>
                        <a:t>adduconsus</a:t>
                      </a:r>
                      <a:endParaRPr lang="en-GB" sz="900" dirty="0"/>
                    </a:p>
                    <a:p>
                      <a:pPr marL="171450" indent="-171450">
                        <a:buFont typeface="DeutscheBank" panose="020B0503020202030204" pitchFamily="34" charset="0"/>
                        <a:buChar char="–"/>
                      </a:pPr>
                      <a:r>
                        <a:rPr lang="en-GB" sz="900" dirty="0" err="1"/>
                        <a:t>Asperupt</a:t>
                      </a:r>
                      <a:r>
                        <a:rPr lang="en-GB" sz="900" dirty="0"/>
                        <a:t> </a:t>
                      </a:r>
                      <a:r>
                        <a:rPr lang="en-GB" sz="900" dirty="0" err="1"/>
                        <a:t>atibus</a:t>
                      </a:r>
                      <a:r>
                        <a:rPr lang="en-GB" sz="900" dirty="0"/>
                        <a:t> alit, </a:t>
                      </a:r>
                      <a:r>
                        <a:rPr lang="en-GB" sz="900" dirty="0" err="1"/>
                        <a:t>occulpapos</a:t>
                      </a:r>
                      <a:r>
                        <a:rPr lang="en-GB" sz="900" dirty="0"/>
                        <a:t> </a:t>
                      </a:r>
                      <a:r>
                        <a:rPr lang="en-GB" sz="900" dirty="0" err="1"/>
                        <a:t>accabo</a:t>
                      </a:r>
                      <a:r>
                        <a:rPr lang="en-GB" sz="900" dirty="0"/>
                        <a:t>.</a:t>
                      </a:r>
                    </a:p>
                    <a:p>
                      <a:pPr marL="171450" indent="-171450">
                        <a:buFont typeface="DeutscheBank" panose="020B0503020202030204" pitchFamily="34" charset="0"/>
                        <a:buChar char="–"/>
                      </a:pPr>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endParaRPr lang="en-GB" sz="900" dirty="0"/>
                    </a:p>
                    <a:p>
                      <a:pPr marL="171450" indent="-171450">
                        <a:buFont typeface="DeutscheBank" panose="020B0503020202030204" pitchFamily="34" charset="0"/>
                        <a:buChar char="–"/>
                      </a:pPr>
                      <a:r>
                        <a:rPr lang="en-GB" sz="900" dirty="0" err="1"/>
                        <a:t>Enis</a:t>
                      </a:r>
                      <a:r>
                        <a:rPr lang="en-GB" sz="900" dirty="0"/>
                        <a:t>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900" dirty="0"/>
                        <a:t>Sample Deutsche Bank regular.</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a:t>
                      </a:r>
                      <a:endParaRPr lang="en-GB" sz="900" dirty="0"/>
                    </a:p>
                    <a:p>
                      <a:pPr marL="171450" indent="-171450">
                        <a:buFont typeface="DeutscheBank" panose="020B0503020202030204" pitchFamily="34" charset="0"/>
                        <a:buChar char="–"/>
                      </a:pPr>
                      <a:r>
                        <a:rPr lang="en-GB" sz="900" dirty="0" err="1"/>
                        <a:t>Comnicae</a:t>
                      </a:r>
                      <a:r>
                        <a:rPr lang="en-GB" sz="900" dirty="0"/>
                        <a:t> </a:t>
                      </a:r>
                      <a:r>
                        <a:rPr lang="en-GB" sz="900" dirty="0" err="1"/>
                        <a:t>adduconsus</a:t>
                      </a:r>
                      <a:endParaRPr lang="en-GB" sz="900" dirty="0"/>
                    </a:p>
                    <a:p>
                      <a:pPr marL="171450" indent="-171450">
                        <a:buFont typeface="DeutscheBank" panose="020B0503020202030204" pitchFamily="34" charset="0"/>
                        <a:buChar char="–"/>
                      </a:pPr>
                      <a:r>
                        <a:rPr lang="en-GB" sz="900" dirty="0" err="1"/>
                        <a:t>Asperupt</a:t>
                      </a:r>
                      <a:r>
                        <a:rPr lang="en-GB" sz="900" dirty="0"/>
                        <a:t> </a:t>
                      </a:r>
                      <a:r>
                        <a:rPr lang="en-GB" sz="900" dirty="0" err="1"/>
                        <a:t>atibus</a:t>
                      </a:r>
                      <a:r>
                        <a:rPr lang="en-GB" sz="900" dirty="0"/>
                        <a:t> alit, </a:t>
                      </a:r>
                      <a:r>
                        <a:rPr lang="en-GB" sz="900" dirty="0" err="1"/>
                        <a:t>occulpapos</a:t>
                      </a:r>
                      <a:r>
                        <a:rPr lang="en-GB" sz="900" dirty="0"/>
                        <a:t> </a:t>
                      </a:r>
                      <a:r>
                        <a:rPr lang="en-GB" sz="900" dirty="0" err="1"/>
                        <a:t>accabo</a:t>
                      </a:r>
                      <a:r>
                        <a:rPr lang="en-GB" sz="900" dirty="0"/>
                        <a:t>.</a:t>
                      </a:r>
                    </a:p>
                    <a:p>
                      <a:pPr marL="171450" indent="-171450">
                        <a:buFont typeface="DeutscheBank" panose="020B0503020202030204" pitchFamily="34" charset="0"/>
                        <a:buChar char="–"/>
                      </a:pPr>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endParaRPr lang="en-GB" sz="900" dirty="0"/>
                    </a:p>
                    <a:p>
                      <a:pPr marL="171450" indent="-171450">
                        <a:buFont typeface="DeutscheBank" panose="020B0503020202030204" pitchFamily="34" charset="0"/>
                        <a:buChar char="–"/>
                      </a:pPr>
                      <a:r>
                        <a:rPr lang="en-GB" sz="900" dirty="0" err="1"/>
                        <a:t>Enis</a:t>
                      </a:r>
                      <a:r>
                        <a:rPr lang="en-GB" sz="900" dirty="0"/>
                        <a:t>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900" dirty="0"/>
                        <a:t>Sample Deutsche Bank regular.</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a:t>
                      </a:r>
                      <a:endParaRPr lang="en-GB" sz="900" dirty="0"/>
                    </a:p>
                    <a:p>
                      <a:pPr marL="171450" indent="-171450">
                        <a:buFont typeface="DeutscheBank" panose="020B0503020202030204" pitchFamily="34" charset="0"/>
                        <a:buChar char="–"/>
                      </a:pPr>
                      <a:r>
                        <a:rPr lang="en-GB" sz="900" dirty="0" err="1"/>
                        <a:t>Comnicae</a:t>
                      </a:r>
                      <a:r>
                        <a:rPr lang="en-GB" sz="900" dirty="0"/>
                        <a:t> </a:t>
                      </a:r>
                      <a:r>
                        <a:rPr lang="en-GB" sz="900" dirty="0" err="1"/>
                        <a:t>adduconsus</a:t>
                      </a:r>
                      <a:endParaRPr lang="en-GB" sz="900" dirty="0"/>
                    </a:p>
                    <a:p>
                      <a:pPr marL="171450" indent="-171450">
                        <a:buFont typeface="DeutscheBank" panose="020B0503020202030204" pitchFamily="34" charset="0"/>
                        <a:buChar char="–"/>
                      </a:pPr>
                      <a:r>
                        <a:rPr lang="en-GB" sz="900" dirty="0" err="1"/>
                        <a:t>Asperupt</a:t>
                      </a:r>
                      <a:r>
                        <a:rPr lang="en-GB" sz="900" dirty="0"/>
                        <a:t> </a:t>
                      </a:r>
                      <a:r>
                        <a:rPr lang="en-GB" sz="900" dirty="0" err="1"/>
                        <a:t>atibus</a:t>
                      </a:r>
                      <a:r>
                        <a:rPr lang="en-GB" sz="900" dirty="0"/>
                        <a:t> alit, </a:t>
                      </a:r>
                      <a:r>
                        <a:rPr lang="en-GB" sz="900" dirty="0" err="1"/>
                        <a:t>occulpapos</a:t>
                      </a:r>
                      <a:r>
                        <a:rPr lang="en-GB" sz="900" dirty="0"/>
                        <a:t> </a:t>
                      </a:r>
                      <a:r>
                        <a:rPr lang="en-GB" sz="900" dirty="0" err="1"/>
                        <a:t>accabo</a:t>
                      </a:r>
                      <a:r>
                        <a:rPr lang="en-GB" sz="900" dirty="0"/>
                        <a:t>.</a:t>
                      </a:r>
                    </a:p>
                    <a:p>
                      <a:pPr marL="171450" indent="-171450">
                        <a:buFont typeface="DeutscheBank" panose="020B0503020202030204" pitchFamily="34" charset="0"/>
                        <a:buChar char="–"/>
                      </a:pPr>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endParaRPr lang="en-GB" sz="900" dirty="0"/>
                    </a:p>
                    <a:p>
                      <a:pPr marL="171450" indent="-171450">
                        <a:buFont typeface="DeutscheBank" panose="020B0503020202030204" pitchFamily="34" charset="0"/>
                        <a:buChar char="–"/>
                      </a:pPr>
                      <a:r>
                        <a:rPr lang="en-GB" sz="900" dirty="0" err="1"/>
                        <a:t>Enis</a:t>
                      </a:r>
                      <a:r>
                        <a:rPr lang="en-GB" sz="900" dirty="0"/>
                        <a:t>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r>
                        <a:rPr lang="en-GB" sz="900" dirty="0"/>
                        <a:t>Sample Deutsche Bank regular.</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a:t>
                      </a:r>
                      <a:endParaRPr lang="en-GB" sz="900" dirty="0"/>
                    </a:p>
                    <a:p>
                      <a:pPr marL="171450" indent="-171450">
                        <a:buFont typeface="DeutscheBank" panose="020B0503020202030204" pitchFamily="34" charset="0"/>
                        <a:buChar char="–"/>
                      </a:pPr>
                      <a:r>
                        <a:rPr lang="en-GB" sz="900" dirty="0" err="1"/>
                        <a:t>Comnicae</a:t>
                      </a:r>
                      <a:r>
                        <a:rPr lang="en-GB" sz="900" dirty="0"/>
                        <a:t> </a:t>
                      </a:r>
                      <a:r>
                        <a:rPr lang="en-GB" sz="900" dirty="0" err="1"/>
                        <a:t>adduconsus</a:t>
                      </a:r>
                      <a:endParaRPr lang="en-GB" sz="900" dirty="0"/>
                    </a:p>
                    <a:p>
                      <a:pPr marL="171450" indent="-171450">
                        <a:buFont typeface="DeutscheBank" panose="020B0503020202030204" pitchFamily="34" charset="0"/>
                        <a:buChar char="–"/>
                      </a:pPr>
                      <a:r>
                        <a:rPr lang="en-GB" sz="900" dirty="0" err="1"/>
                        <a:t>Asperupt</a:t>
                      </a:r>
                      <a:r>
                        <a:rPr lang="en-GB" sz="900" dirty="0"/>
                        <a:t> </a:t>
                      </a:r>
                      <a:r>
                        <a:rPr lang="en-GB" sz="900" dirty="0" err="1"/>
                        <a:t>atibus</a:t>
                      </a:r>
                      <a:r>
                        <a:rPr lang="en-GB" sz="900" dirty="0"/>
                        <a:t> alit, </a:t>
                      </a:r>
                      <a:r>
                        <a:rPr lang="en-GB" sz="900" dirty="0" err="1"/>
                        <a:t>occulpapos</a:t>
                      </a:r>
                      <a:r>
                        <a:rPr lang="en-GB" sz="900" dirty="0"/>
                        <a:t> </a:t>
                      </a:r>
                      <a:r>
                        <a:rPr lang="en-GB" sz="900" dirty="0" err="1"/>
                        <a:t>accabo</a:t>
                      </a:r>
                      <a:r>
                        <a:rPr lang="en-GB" sz="900" dirty="0"/>
                        <a:t>.</a:t>
                      </a:r>
                    </a:p>
                    <a:p>
                      <a:pPr marL="171450" indent="-171450">
                        <a:buFont typeface="DeutscheBank" panose="020B0503020202030204" pitchFamily="34" charset="0"/>
                        <a:buChar char="–"/>
                      </a:pPr>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endParaRPr lang="en-GB" sz="900" dirty="0"/>
                    </a:p>
                    <a:p>
                      <a:pPr marL="171450" indent="-171450">
                        <a:buFont typeface="DeutscheBank" panose="020B0503020202030204" pitchFamily="34" charset="0"/>
                        <a:buChar char="–"/>
                      </a:pPr>
                      <a:r>
                        <a:rPr lang="en-GB" sz="900" dirty="0" err="1"/>
                        <a:t>Enis</a:t>
                      </a:r>
                      <a:r>
                        <a:rPr lang="en-GB" sz="900" dirty="0"/>
                        <a:t>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108000" marB="108000">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40768879"/>
                  </a:ext>
                </a:extLst>
              </a:tr>
              <a:tr h="771481">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rgbClr val="1E2A78"/>
                          </a:solidFill>
                          <a:latin typeface="DeutscheBank Medium" panose="020B0603020202030204" pitchFamily="34" charset="0"/>
                          <a:ea typeface="DeutscheBank Medium" panose="020B0603020202030204" pitchFamily="34" charset="0"/>
                          <a:cs typeface="+mn-cs"/>
                        </a:rPr>
                        <a:t>Deutsche Bank medium column</a:t>
                      </a:r>
                      <a:endParaRPr lang="en-GB" sz="1000" dirty="0">
                        <a:solidFill>
                          <a:srgbClr val="1E2A78"/>
                        </a:solidFill>
                        <a:latin typeface="DeutscheBank Medium" panose="020B0603020202030204" pitchFamily="34" charset="0"/>
                        <a:ea typeface="DeutscheBank Medium" panose="020B0603020202030204" pitchFamily="34" charset="0"/>
                      </a:endParaRPr>
                    </a:p>
                    <a:p>
                      <a:endParaRPr lang="en-GB" sz="1000" dirty="0"/>
                    </a:p>
                  </a:txBody>
                  <a:tcPr marL="0" marT="108000" marB="108000">
                    <a:lnL w="762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900" dirty="0"/>
                        <a:t>Sample Deutsche Bank </a:t>
                      </a:r>
                      <a:r>
                        <a:rPr lang="en-GB" sz="900" dirty="0" err="1"/>
                        <a:t>regulär</a:t>
                      </a:r>
                      <a:r>
                        <a:rPr lang="en-GB" sz="900" dirty="0"/>
                        <a:t>.</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iderente</a:t>
                      </a:r>
                      <a:r>
                        <a:rPr lang="en-GB" sz="900" dirty="0"/>
                        <a:t>, </a:t>
                      </a:r>
                      <a:r>
                        <a:rPr lang="en-GB" sz="900" dirty="0" err="1"/>
                        <a:t>comnicae</a:t>
                      </a:r>
                      <a:r>
                        <a:rPr lang="en-GB" sz="900" dirty="0"/>
                        <a:t> </a:t>
                      </a:r>
                      <a:r>
                        <a:rPr lang="en-GB" sz="900" dirty="0" err="1"/>
                        <a:t>adduconsus</a:t>
                      </a:r>
                      <a:r>
                        <a:rPr lang="en-GB" sz="900" dirty="0"/>
                        <a:t> </a:t>
                      </a:r>
                      <a:r>
                        <a:rPr lang="en-GB" sz="900" dirty="0" err="1"/>
                        <a:t>Asperupt</a:t>
                      </a:r>
                      <a:r>
                        <a:rPr lang="en-GB" sz="900" dirty="0"/>
                        <a:t> </a:t>
                      </a:r>
                      <a:r>
                        <a:rPr lang="en-GB" sz="900" dirty="0" err="1"/>
                        <a:t>atibus</a:t>
                      </a:r>
                      <a:r>
                        <a:rPr lang="en-GB" sz="900" dirty="0"/>
                        <a:t> alit,</a:t>
                      </a: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900" dirty="0"/>
                        <a:t>Sample Deutsche Bank </a:t>
                      </a:r>
                      <a:r>
                        <a:rPr lang="en-GB" sz="900" dirty="0" err="1"/>
                        <a:t>regulär</a:t>
                      </a:r>
                      <a:r>
                        <a:rPr lang="en-GB" sz="900" dirty="0"/>
                        <a:t>.</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iderente</a:t>
                      </a:r>
                      <a:r>
                        <a:rPr lang="en-GB" sz="900" dirty="0"/>
                        <a:t>, </a:t>
                      </a:r>
                      <a:r>
                        <a:rPr lang="en-GB" sz="900" dirty="0" err="1"/>
                        <a:t>comnicae</a:t>
                      </a:r>
                      <a:r>
                        <a:rPr lang="en-GB" sz="900" dirty="0"/>
                        <a:t> </a:t>
                      </a:r>
                      <a:r>
                        <a:rPr lang="en-GB" sz="900" dirty="0" err="1"/>
                        <a:t>adduconsus</a:t>
                      </a:r>
                      <a:r>
                        <a:rPr lang="en-GB" sz="900" dirty="0"/>
                        <a:t> </a:t>
                      </a:r>
                      <a:r>
                        <a:rPr lang="en-GB" sz="900" dirty="0" err="1"/>
                        <a:t>Asperupt</a:t>
                      </a:r>
                      <a:r>
                        <a:rPr lang="en-GB" sz="900" dirty="0"/>
                        <a:t> </a:t>
                      </a:r>
                      <a:r>
                        <a:rPr lang="en-GB" sz="900" dirty="0" err="1"/>
                        <a:t>atibus</a:t>
                      </a:r>
                      <a:r>
                        <a:rPr lang="en-GB" sz="900" dirty="0"/>
                        <a:t> alit,</a:t>
                      </a: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900" dirty="0"/>
                        <a:t>Sample Deutsche Bank </a:t>
                      </a:r>
                      <a:r>
                        <a:rPr lang="en-GB" sz="900" dirty="0" err="1"/>
                        <a:t>regulär</a:t>
                      </a:r>
                      <a:r>
                        <a:rPr lang="en-GB" sz="900" dirty="0"/>
                        <a:t>.</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iderente</a:t>
                      </a:r>
                      <a:r>
                        <a:rPr lang="en-GB" sz="900" dirty="0"/>
                        <a:t>, </a:t>
                      </a:r>
                      <a:r>
                        <a:rPr lang="en-GB" sz="900" dirty="0" err="1"/>
                        <a:t>comnicae</a:t>
                      </a:r>
                      <a:r>
                        <a:rPr lang="en-GB" sz="900" dirty="0"/>
                        <a:t> </a:t>
                      </a:r>
                      <a:r>
                        <a:rPr lang="en-GB" sz="900" dirty="0" err="1"/>
                        <a:t>adduconsus</a:t>
                      </a:r>
                      <a:r>
                        <a:rPr lang="en-GB" sz="900" dirty="0"/>
                        <a:t> </a:t>
                      </a:r>
                      <a:r>
                        <a:rPr lang="en-GB" sz="900" dirty="0" err="1"/>
                        <a:t>Asperupt</a:t>
                      </a:r>
                      <a:r>
                        <a:rPr lang="en-GB" sz="900" dirty="0"/>
                        <a:t> </a:t>
                      </a:r>
                      <a:r>
                        <a:rPr lang="en-GB" sz="900" dirty="0" err="1"/>
                        <a:t>atibus</a:t>
                      </a:r>
                      <a:r>
                        <a:rPr lang="en-GB" sz="900" dirty="0"/>
                        <a:t> alit,</a:t>
                      </a: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r>
                        <a:rPr lang="en-GB" sz="900" dirty="0"/>
                        <a:t>Sample Deutsche Bank </a:t>
                      </a:r>
                      <a:r>
                        <a:rPr lang="en-GB" sz="900" dirty="0" err="1"/>
                        <a:t>regulär</a:t>
                      </a:r>
                      <a:r>
                        <a:rPr lang="en-GB" sz="900" dirty="0"/>
                        <a:t>.</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iderente</a:t>
                      </a:r>
                      <a:r>
                        <a:rPr lang="en-GB" sz="900" dirty="0"/>
                        <a:t>, </a:t>
                      </a:r>
                      <a:r>
                        <a:rPr lang="en-GB" sz="900" dirty="0" err="1"/>
                        <a:t>comnicae</a:t>
                      </a:r>
                      <a:r>
                        <a:rPr lang="en-GB" sz="900" dirty="0"/>
                        <a:t> </a:t>
                      </a:r>
                      <a:r>
                        <a:rPr lang="en-GB" sz="900" dirty="0" err="1"/>
                        <a:t>adduconsus</a:t>
                      </a:r>
                      <a:r>
                        <a:rPr lang="en-GB" sz="900" dirty="0"/>
                        <a:t> </a:t>
                      </a:r>
                      <a:r>
                        <a:rPr lang="en-GB" sz="900" dirty="0" err="1"/>
                        <a:t>Asperupt</a:t>
                      </a:r>
                      <a:r>
                        <a:rPr lang="en-GB" sz="900" dirty="0"/>
                        <a:t> </a:t>
                      </a:r>
                      <a:r>
                        <a:rPr lang="en-GB" sz="900" dirty="0" err="1"/>
                        <a:t>atibus</a:t>
                      </a:r>
                      <a:r>
                        <a:rPr lang="en-GB" sz="900" dirty="0"/>
                        <a:t> alit,</a:t>
                      </a:r>
                    </a:p>
                  </a:txBody>
                  <a:tcPr marL="72000" marR="180000" marT="108000" marB="108000">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59630500"/>
                  </a:ext>
                </a:extLst>
              </a:tr>
              <a:tr h="0">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rgbClr val="1E2A78"/>
                          </a:solidFill>
                          <a:latin typeface="DeutscheBank Medium" panose="020B0603020202030204" pitchFamily="34" charset="0"/>
                          <a:ea typeface="DeutscheBank Medium" panose="020B0603020202030204" pitchFamily="34" charset="0"/>
                          <a:cs typeface="+mn-cs"/>
                        </a:rPr>
                        <a:t>Deutsche Bank medium column</a:t>
                      </a:r>
                      <a:endParaRPr lang="en-GB" sz="1000" dirty="0">
                        <a:solidFill>
                          <a:srgbClr val="1E2A78"/>
                        </a:solidFill>
                        <a:latin typeface="DeutscheBank Medium" panose="020B0603020202030204" pitchFamily="34" charset="0"/>
                        <a:ea typeface="DeutscheBank Medium" panose="020B0603020202030204" pitchFamily="34" charset="0"/>
                      </a:endParaRPr>
                    </a:p>
                    <a:p>
                      <a:endParaRPr lang="en-GB" sz="1000" dirty="0"/>
                    </a:p>
                  </a:txBody>
                  <a:tcPr marL="0" marT="108000" marB="108000">
                    <a:lnL w="762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r>
                        <a:rPr lang="en-GB" sz="900" dirty="0"/>
                        <a:t> nis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r>
                        <a:rPr lang="en-GB" sz="900" dirty="0"/>
                        <a:t> nis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r>
                        <a:rPr lang="en-GB" sz="900" dirty="0"/>
                        <a:t> nis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r>
                        <a:rPr lang="en-GB" sz="900" dirty="0"/>
                        <a:t> nis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108000" marB="108000">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37997641"/>
                  </a:ext>
                </a:extLst>
              </a:tr>
              <a:tr h="0">
                <a:tc>
                  <a:txBody>
                    <a:bodyPr/>
                    <a:lstStyle/>
                    <a:p>
                      <a:endParaRPr lang="en-GB" sz="1200" dirty="0"/>
                    </a:p>
                  </a:txBody>
                  <a:tcPr marL="0">
                    <a:lnL w="762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n-GB" sz="3200" b="0" baseline="12000" dirty="0">
                          <a:solidFill>
                            <a:srgbClr val="1E2A78"/>
                          </a:solidFill>
                          <a:latin typeface="+mn-lt"/>
                        </a:rPr>
                        <a:t>↓</a:t>
                      </a:r>
                    </a:p>
                  </a:txBody>
                  <a:tcPr marL="72000" marT="0" marB="0">
                    <a:lnL w="38100" cap="flat" cmpd="sng" algn="ctr">
                      <a:noFill/>
                      <a:prstDash val="solid"/>
                      <a:round/>
                      <a:headEnd type="none" w="med" len="med"/>
                      <a:tailEnd type="none" w="med" len="med"/>
                    </a:lnL>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r>
                        <a:rPr lang="en-GB" sz="3200" b="0" baseline="12000" dirty="0">
                          <a:solidFill>
                            <a:srgbClr val="1E2A78"/>
                          </a:solidFill>
                          <a:latin typeface="+mn-lt"/>
                        </a:rPr>
                        <a:t>↓</a:t>
                      </a:r>
                    </a:p>
                  </a:txBody>
                  <a:tcPr marL="72000" marT="0" marB="0">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r>
                        <a:rPr lang="en-GB" sz="3200" b="0" baseline="12000" dirty="0">
                          <a:solidFill>
                            <a:srgbClr val="1E2A78"/>
                          </a:solidFill>
                          <a:latin typeface="+mn-lt"/>
                        </a:rPr>
                        <a:t>↓</a:t>
                      </a:r>
                    </a:p>
                  </a:txBody>
                  <a:tcPr marL="72000" marT="0" marB="0">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r>
                        <a:rPr lang="en-GB" sz="3200" b="0" baseline="12000" dirty="0">
                          <a:solidFill>
                            <a:srgbClr val="1E2A78"/>
                          </a:solidFill>
                          <a:latin typeface="+mn-lt"/>
                        </a:rPr>
                        <a:t>↓</a:t>
                      </a:r>
                    </a:p>
                  </a:txBody>
                  <a:tcPr marL="72000" marT="0" marB="0">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94907219"/>
                  </a:ext>
                </a:extLst>
              </a:tr>
              <a:tr h="771481">
                <a:tc>
                  <a:txBody>
                    <a:bodyPr/>
                    <a:lstStyle/>
                    <a:p>
                      <a:endParaRPr lang="en-GB" sz="1200" dirty="0"/>
                    </a:p>
                  </a:txBody>
                  <a:tcPr marL="0">
                    <a:lnL w="762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r>
                        <a:rPr lang="en-GB" sz="1000" b="0" dirty="0">
                          <a:solidFill>
                            <a:srgbClr val="1E2A78"/>
                          </a:solidFill>
                          <a:latin typeface="DeutscheBank Medium" panose="020B0603020202030204" pitchFamily="34" charset="0"/>
                          <a:ea typeface="DeutscheBank Medium" panose="020B0603020202030204" pitchFamily="34" charset="0"/>
                        </a:rPr>
                        <a:t>Title DeutscheBank, medium, three lines maximum</a:t>
                      </a:r>
                    </a:p>
                  </a:txBody>
                  <a:tcPr marL="72000" marR="180000" marT="108000" marB="108000">
                    <a:lnL w="38100" cap="flat" cmpd="sng" algn="ctr">
                      <a:no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000" b="0" dirty="0">
                          <a:solidFill>
                            <a:srgbClr val="1E2A78"/>
                          </a:solidFill>
                          <a:latin typeface="DeutscheBank Medium" panose="020B0603020202030204" pitchFamily="34" charset="0"/>
                          <a:ea typeface="DeutscheBank Medium" panose="020B0603020202030204" pitchFamily="34" charset="0"/>
                        </a:rPr>
                        <a:t>Title DeutscheBank, medium, three lines maximum</a:t>
                      </a:r>
                      <a:endParaRPr lang="en-GB" sz="1000" dirty="0">
                        <a:solidFill>
                          <a:srgbClr val="1E2A78"/>
                        </a:solidFill>
                      </a:endParaRPr>
                    </a:p>
                  </a:txBody>
                  <a:tcPr marL="72000" marR="180000" marT="108000" marB="108000">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000" b="0" dirty="0">
                          <a:solidFill>
                            <a:srgbClr val="1E2A78"/>
                          </a:solidFill>
                          <a:latin typeface="DeutscheBank Medium" panose="020B0603020202030204" pitchFamily="34" charset="0"/>
                          <a:ea typeface="DeutscheBank Medium" panose="020B0603020202030204" pitchFamily="34" charset="0"/>
                        </a:rPr>
                        <a:t>Title DeutscheBank, medium, three lines maximum</a:t>
                      </a:r>
                      <a:endParaRPr lang="en-GB" sz="1000" dirty="0">
                        <a:solidFill>
                          <a:srgbClr val="1E2A78"/>
                        </a:solidFill>
                      </a:endParaRPr>
                    </a:p>
                  </a:txBody>
                  <a:tcPr marL="72000" marR="180000" marT="108000" marB="108000">
                    <a:lnL w="76200" cap="flat" cmpd="sng" algn="ctr">
                      <a:solidFill>
                        <a:schemeClr val="bg1"/>
                      </a:solid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r>
                        <a:rPr lang="en-GB" sz="1000" b="0" dirty="0">
                          <a:solidFill>
                            <a:srgbClr val="1E2A78"/>
                          </a:solidFill>
                          <a:latin typeface="DeutscheBank Medium" panose="020B0603020202030204" pitchFamily="34" charset="0"/>
                          <a:ea typeface="DeutscheBank Medium" panose="020B0603020202030204" pitchFamily="34" charset="0"/>
                        </a:rPr>
                        <a:t>Title DeutscheBank, medium, three lines maximum</a:t>
                      </a:r>
                      <a:endParaRPr lang="en-GB" sz="1000" dirty="0">
                        <a:solidFill>
                          <a:srgbClr val="1E2A78"/>
                        </a:solidFill>
                      </a:endParaRPr>
                    </a:p>
                  </a:txBody>
                  <a:tcPr marL="72000" marR="180000" marT="108000" marB="108000">
                    <a:lnL w="381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59003463"/>
                  </a:ext>
                </a:extLst>
              </a:tr>
            </a:tbl>
          </a:graphicData>
        </a:graphic>
      </p:graphicFrame>
      <p:grpSp>
        <p:nvGrpSpPr>
          <p:cNvPr id="12" name="Group 11">
            <a:extLst>
              <a:ext uri="{FF2B5EF4-FFF2-40B4-BE49-F238E27FC236}">
                <a16:creationId xmlns:a16="http://schemas.microsoft.com/office/drawing/2014/main" id="{AC548892-F27E-1A00-82EE-75A71E7107CE}"/>
              </a:ext>
              <a:ext uri="{C183D7F6-B498-43B3-948B-1728B52AA6E4}">
                <adec:decorative xmlns:adec="http://schemas.microsoft.com/office/drawing/2017/decorative" val="1"/>
              </a:ext>
            </a:extLst>
          </p:cNvPr>
          <p:cNvGrpSpPr/>
          <p:nvPr/>
        </p:nvGrpSpPr>
        <p:grpSpPr>
          <a:xfrm>
            <a:off x="2700000" y="1376363"/>
            <a:ext cx="6789600" cy="4876270"/>
            <a:chOff x="2700000" y="1376363"/>
            <a:chExt cx="6789600" cy="4876270"/>
          </a:xfrm>
        </p:grpSpPr>
        <p:cxnSp>
          <p:nvCxnSpPr>
            <p:cNvPr id="7" name="Straight Connector 6">
              <a:extLst>
                <a:ext uri="{FF2B5EF4-FFF2-40B4-BE49-F238E27FC236}">
                  <a16:creationId xmlns:a16="http://schemas.microsoft.com/office/drawing/2014/main" id="{3E3108AF-1731-E48A-90D1-46D01893F32B}"/>
                </a:ext>
              </a:extLst>
            </p:cNvPr>
            <p:cNvCxnSpPr>
              <a:cxnSpLocks/>
            </p:cNvCxnSpPr>
            <p:nvPr/>
          </p:nvCxnSpPr>
          <p:spPr bwMode="auto">
            <a:xfrm>
              <a:off x="2700000" y="1376363"/>
              <a:ext cx="0" cy="4824412"/>
            </a:xfrm>
            <a:prstGeom prst="line">
              <a:avLst/>
            </a:prstGeom>
            <a:noFill/>
            <a:ln w="76200">
              <a:solidFill>
                <a:schemeClr val="bg1"/>
              </a:solidFill>
              <a:round/>
              <a:headEnd/>
              <a:tailEnd/>
            </a:ln>
          </p:spPr>
        </p:cxnSp>
        <p:cxnSp>
          <p:nvCxnSpPr>
            <p:cNvPr id="8" name="Straight Connector 7">
              <a:extLst>
                <a:ext uri="{FF2B5EF4-FFF2-40B4-BE49-F238E27FC236}">
                  <a16:creationId xmlns:a16="http://schemas.microsoft.com/office/drawing/2014/main" id="{D60E3002-FCA7-ACD7-C99F-CD93EFDC2C2D}"/>
                </a:ext>
              </a:extLst>
            </p:cNvPr>
            <p:cNvCxnSpPr>
              <a:cxnSpLocks/>
            </p:cNvCxnSpPr>
            <p:nvPr/>
          </p:nvCxnSpPr>
          <p:spPr bwMode="auto">
            <a:xfrm>
              <a:off x="4963200" y="1376363"/>
              <a:ext cx="0" cy="4876270"/>
            </a:xfrm>
            <a:prstGeom prst="line">
              <a:avLst/>
            </a:prstGeom>
            <a:noFill/>
            <a:ln w="76200">
              <a:solidFill>
                <a:schemeClr val="bg1"/>
              </a:solidFill>
              <a:round/>
              <a:headEnd/>
              <a:tailEnd/>
            </a:ln>
          </p:spPr>
        </p:cxnSp>
        <p:cxnSp>
          <p:nvCxnSpPr>
            <p:cNvPr id="9" name="Straight Connector 8">
              <a:extLst>
                <a:ext uri="{FF2B5EF4-FFF2-40B4-BE49-F238E27FC236}">
                  <a16:creationId xmlns:a16="http://schemas.microsoft.com/office/drawing/2014/main" id="{A486C63F-0A15-0B67-AD42-EADB85F2EC1A}"/>
                </a:ext>
              </a:extLst>
            </p:cNvPr>
            <p:cNvCxnSpPr>
              <a:cxnSpLocks/>
            </p:cNvCxnSpPr>
            <p:nvPr/>
          </p:nvCxnSpPr>
          <p:spPr bwMode="auto">
            <a:xfrm>
              <a:off x="7226400" y="1376363"/>
              <a:ext cx="0" cy="4824412"/>
            </a:xfrm>
            <a:prstGeom prst="line">
              <a:avLst/>
            </a:prstGeom>
            <a:noFill/>
            <a:ln w="76200">
              <a:solidFill>
                <a:schemeClr val="bg1"/>
              </a:solidFill>
              <a:round/>
              <a:headEnd/>
              <a:tailEnd/>
            </a:ln>
          </p:spPr>
        </p:cxnSp>
        <p:cxnSp>
          <p:nvCxnSpPr>
            <p:cNvPr id="10" name="Straight Connector 9">
              <a:extLst>
                <a:ext uri="{FF2B5EF4-FFF2-40B4-BE49-F238E27FC236}">
                  <a16:creationId xmlns:a16="http://schemas.microsoft.com/office/drawing/2014/main" id="{0CB56FCB-BC01-50C5-DF08-9A301E76E525}"/>
                </a:ext>
              </a:extLst>
            </p:cNvPr>
            <p:cNvCxnSpPr>
              <a:cxnSpLocks/>
            </p:cNvCxnSpPr>
            <p:nvPr/>
          </p:nvCxnSpPr>
          <p:spPr bwMode="auto">
            <a:xfrm>
              <a:off x="9489600" y="1376363"/>
              <a:ext cx="0" cy="4824412"/>
            </a:xfrm>
            <a:prstGeom prst="line">
              <a:avLst/>
            </a:prstGeom>
            <a:noFill/>
            <a:ln w="76200">
              <a:solidFill>
                <a:schemeClr val="bg1"/>
              </a:solidFill>
              <a:round/>
              <a:headEnd/>
              <a:tailEnd/>
            </a:ln>
          </p:spPr>
        </p:cxnSp>
      </p:grpSp>
      <p:sp>
        <p:nvSpPr>
          <p:cNvPr id="5" name="TextBox 4">
            <a:extLst>
              <a:ext uri="{FF2B5EF4-FFF2-40B4-BE49-F238E27FC236}">
                <a16:creationId xmlns:a16="http://schemas.microsoft.com/office/drawing/2014/main" id="{E2323243-BDB5-5D7F-0310-F62B7CD1C617}"/>
              </a:ext>
              <a:ext uri="{C183D7F6-B498-43B3-948B-1728B52AA6E4}">
                <adec:decorative xmlns:adec="http://schemas.microsoft.com/office/drawing/2017/decorative" val="1"/>
              </a:ext>
            </a:extLst>
          </p:cNvPr>
          <p:cNvSpPr txBox="1"/>
          <p:nvPr/>
        </p:nvSpPr>
        <p:spPr bwMode="ltGray">
          <a:xfrm>
            <a:off x="6096000" y="441325"/>
            <a:ext cx="3508800" cy="794397"/>
          </a:xfrm>
          <a:prstGeom prst="rect">
            <a:avLst/>
          </a:prstGeom>
          <a:solidFill>
            <a:srgbClr val="D000D0"/>
          </a:solidFill>
          <a:ln w="6350">
            <a:noFill/>
            <a:miter lim="800000"/>
            <a:headEnd/>
            <a:tailEnd/>
          </a:ln>
        </p:spPr>
        <p:txBody>
          <a:bodyPr wrap="square" lIns="100913" tIns="50457" rIns="100913" bIns="50457" rtlCol="0" anchor="t" anchorCtr="0">
            <a:spAutoFit/>
          </a:bodyPr>
          <a:lstStyle/>
          <a:p>
            <a:pPr eaLnBrk="0" hangingPunct="0"/>
            <a:r>
              <a:rPr lang="en-GB" sz="900" b="1" dirty="0">
                <a:solidFill>
                  <a:schemeClr val="bg1"/>
                </a:solidFill>
                <a:latin typeface="+mn-lt"/>
              </a:rPr>
              <a:t>Note </a:t>
            </a:r>
            <a:br>
              <a:rPr lang="en-GB" sz="900" b="1" dirty="0">
                <a:solidFill>
                  <a:schemeClr val="bg1"/>
                </a:solidFill>
                <a:latin typeface="+mn-lt"/>
              </a:rPr>
            </a:br>
            <a:r>
              <a:rPr lang="en-GB" sz="900" dirty="0">
                <a:solidFill>
                  <a:schemeClr val="bg1"/>
                </a:solidFill>
                <a:latin typeface="+mn-lt"/>
              </a:rPr>
              <a:t>The separations between the columns are created by adding vertical lines in the same colour as the background. When resizing the table, the lines have to be altered accordingly.</a:t>
            </a:r>
          </a:p>
          <a:p>
            <a:pPr eaLnBrk="0" hangingPunct="0"/>
            <a:r>
              <a:rPr lang="en-GB" sz="900" dirty="0">
                <a:solidFill>
                  <a:schemeClr val="bg1"/>
                </a:solidFill>
              </a:rPr>
              <a:t>The downfacing arrows are part of the DeutscheBank typeface.</a:t>
            </a:r>
            <a:endParaRPr lang="en-GB" sz="900" dirty="0">
              <a:solidFill>
                <a:schemeClr val="bg1"/>
              </a:solidFill>
              <a:latin typeface="+mn-lt"/>
            </a:endParaRPr>
          </a:p>
        </p:txBody>
      </p:sp>
      <p:sp>
        <p:nvSpPr>
          <p:cNvPr id="6" name="Fußzeilenplatzhalter 5">
            <a:extLst>
              <a:ext uri="{FF2B5EF4-FFF2-40B4-BE49-F238E27FC236}">
                <a16:creationId xmlns:a16="http://schemas.microsoft.com/office/drawing/2014/main" id="{95E66FD0-F9F6-0833-EF96-89A300CE02EA}"/>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3" name="Slide Number Placeholder 2">
            <a:extLst>
              <a:ext uri="{FF2B5EF4-FFF2-40B4-BE49-F238E27FC236}">
                <a16:creationId xmlns:a16="http://schemas.microsoft.com/office/drawing/2014/main" id="{E3FCD83D-E83B-7A05-21A2-2DE277D9A4C6}"/>
              </a:ext>
              <a:ext uri="{C183D7F6-B498-43B3-948B-1728B52AA6E4}">
                <adec:decorative xmlns:adec="http://schemas.microsoft.com/office/drawing/2017/decorative" val="1"/>
              </a:ext>
            </a:extLst>
          </p:cNvPr>
          <p:cNvSpPr>
            <a:spLocks noGrp="1"/>
          </p:cNvSpPr>
          <p:nvPr>
            <p:ph type="sldNum" sz="quarter" idx="10"/>
          </p:nvPr>
        </p:nvSpPr>
        <p:spPr>
          <a:xfrm>
            <a:off x="11281088" y="6416675"/>
            <a:ext cx="468000" cy="144000"/>
          </a:xfrm>
        </p:spPr>
        <p:txBody>
          <a:bodyPr/>
          <a:lstStyle/>
          <a:p>
            <a:fld id="{D71DA9FD-6EF8-4CC5-AF9B-B6159B5B937C}" type="slidenum">
              <a:rPr lang="en-GB" noProof="1" smtClean="0"/>
              <a:pPr/>
              <a:t>59</a:t>
            </a:fld>
            <a:endParaRPr lang="en-GB" noProof="1"/>
          </a:p>
        </p:txBody>
      </p:sp>
    </p:spTree>
    <p:extLst>
      <p:ext uri="{BB962C8B-B14F-4D97-AF65-F5344CB8AC3E}">
        <p14:creationId xmlns:p14="http://schemas.microsoft.com/office/powerpoint/2010/main" val="1358714584"/>
      </p:ext>
    </p:extLst>
  </p:cSld>
  <p:clrMapOvr>
    <a:masterClrMapping/>
  </p:clrMapOvr>
  <p:transition>
    <p:wipe dir="r"/>
  </p:transition>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65DD1-0337-0004-0E93-7FB06168996E}"/>
              </a:ext>
            </a:extLst>
          </p:cNvPr>
          <p:cNvSpPr>
            <a:spLocks noGrp="1"/>
          </p:cNvSpPr>
          <p:nvPr>
            <p:ph type="title"/>
          </p:nvPr>
        </p:nvSpPr>
        <p:spPr/>
        <p:txBody>
          <a:bodyPr/>
          <a:lstStyle/>
          <a:p>
            <a:r>
              <a:rPr lang="en-GB" dirty="0"/>
              <a:t>Best Practice Sample</a:t>
            </a:r>
            <a:br>
              <a:rPr lang="en-GB" dirty="0"/>
            </a:br>
            <a:r>
              <a:rPr lang="en-GB" b="0" dirty="0"/>
              <a:t>Table layout C</a:t>
            </a:r>
            <a:endParaRPr lang="en-GB" dirty="0"/>
          </a:p>
        </p:txBody>
      </p:sp>
      <p:graphicFrame>
        <p:nvGraphicFramePr>
          <p:cNvPr id="4" name="Table 3">
            <a:extLst>
              <a:ext uri="{FF2B5EF4-FFF2-40B4-BE49-F238E27FC236}">
                <a16:creationId xmlns:a16="http://schemas.microsoft.com/office/drawing/2014/main" id="{DE4BB135-BF3A-1B18-7A82-3AAFC5C5B4FB}"/>
              </a:ext>
            </a:extLst>
          </p:cNvPr>
          <p:cNvGraphicFramePr>
            <a:graphicFrameLocks noGrp="1"/>
          </p:cNvGraphicFramePr>
          <p:nvPr>
            <p:extLst>
              <p:ext uri="{D42A27DB-BD31-4B8C-83A1-F6EECF244321}">
                <p14:modId xmlns:p14="http://schemas.microsoft.com/office/powerpoint/2010/main" val="1382528187"/>
              </p:ext>
            </p:extLst>
          </p:nvPr>
        </p:nvGraphicFramePr>
        <p:xfrm>
          <a:off x="442912" y="1376365"/>
          <a:ext cx="11306176" cy="4350757"/>
        </p:xfrm>
        <a:graphic>
          <a:graphicData uri="http://schemas.openxmlformats.org/drawingml/2006/table">
            <a:tbl>
              <a:tblPr firstRow="1">
                <a:tableStyleId>{5C22544A-7EE6-4342-B048-85BDC9FD1C3A}</a:tableStyleId>
              </a:tblPr>
              <a:tblGrid>
                <a:gridCol w="1812956">
                  <a:extLst>
                    <a:ext uri="{9D8B030D-6E8A-4147-A177-3AD203B41FA5}">
                      <a16:colId xmlns:a16="http://schemas.microsoft.com/office/drawing/2014/main" val="3735127515"/>
                    </a:ext>
                  </a:extLst>
                </a:gridCol>
                <a:gridCol w="2373305">
                  <a:extLst>
                    <a:ext uri="{9D8B030D-6E8A-4147-A177-3AD203B41FA5}">
                      <a16:colId xmlns:a16="http://schemas.microsoft.com/office/drawing/2014/main" val="376554957"/>
                    </a:ext>
                  </a:extLst>
                </a:gridCol>
                <a:gridCol w="2373305">
                  <a:extLst>
                    <a:ext uri="{9D8B030D-6E8A-4147-A177-3AD203B41FA5}">
                      <a16:colId xmlns:a16="http://schemas.microsoft.com/office/drawing/2014/main" val="3161462527"/>
                    </a:ext>
                  </a:extLst>
                </a:gridCol>
                <a:gridCol w="2373305">
                  <a:extLst>
                    <a:ext uri="{9D8B030D-6E8A-4147-A177-3AD203B41FA5}">
                      <a16:colId xmlns:a16="http://schemas.microsoft.com/office/drawing/2014/main" val="3297995645"/>
                    </a:ext>
                  </a:extLst>
                </a:gridCol>
                <a:gridCol w="2373305">
                  <a:extLst>
                    <a:ext uri="{9D8B030D-6E8A-4147-A177-3AD203B41FA5}">
                      <a16:colId xmlns:a16="http://schemas.microsoft.com/office/drawing/2014/main" val="1325791512"/>
                    </a:ext>
                  </a:extLst>
                </a:gridCol>
              </a:tblGrid>
              <a:tr h="320435">
                <a:tc>
                  <a:txBody>
                    <a:bodyPr/>
                    <a:lstStyle/>
                    <a:p>
                      <a:endParaRPr lang="en-GB" sz="1200" dirty="0">
                        <a:latin typeface="DeutscheBank Medium" panose="020B0603020202030204" pitchFamily="34" charset="0"/>
                        <a:ea typeface="DeutscheBank Medium" panose="020B0603020202030204" pitchFamily="34" charset="0"/>
                      </a:endParaRPr>
                    </a:p>
                  </a:txBody>
                  <a:tcPr marL="0">
                    <a:lnL w="76200" cap="flat" cmpd="sng" algn="ctr">
                      <a:noFill/>
                      <a:prstDash val="solid"/>
                      <a:round/>
                      <a:headEnd type="none" w="med" len="med"/>
                      <a:tailEnd type="none" w="med" len="med"/>
                    </a:lnL>
                    <a:lnR w="38100" cap="flat" cmpd="sng" algn="ctr">
                      <a:noFill/>
                      <a:prstDash val="solid"/>
                      <a:round/>
                      <a:headEnd type="none" w="med" len="med"/>
                      <a:tailEnd type="none" w="med" len="med"/>
                    </a:lnR>
                    <a:lnB w="76200" cap="flat" cmpd="sng" algn="ctr">
                      <a:noFill/>
                      <a:prstDash val="solid"/>
                      <a:round/>
                      <a:headEnd type="none" w="med" len="med"/>
                      <a:tailEnd type="none" w="med" len="med"/>
                    </a:lnB>
                    <a:solidFill>
                      <a:schemeClr val="bg1"/>
                    </a:solidFill>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chemeClr val="lt1"/>
                          </a:solidFill>
                          <a:latin typeface="DeutscheBank Medium" panose="020B0603020202030204" pitchFamily="34" charset="0"/>
                          <a:ea typeface="DeutscheBank Medium" panose="020B0603020202030204" pitchFamily="34" charset="0"/>
                          <a:cs typeface="+mn-cs"/>
                        </a:rPr>
                        <a:t>Title DeutscheBank, medium, three lines maximum</a:t>
                      </a:r>
                      <a:endParaRPr lang="en-GB" sz="1000" dirty="0">
                        <a:latin typeface="DeutscheBank Medium" panose="020B0603020202030204" pitchFamily="34" charset="0"/>
                        <a:ea typeface="DeutscheBank Medium" panose="020B0603020202030204" pitchFamily="34" charset="0"/>
                      </a:endParaRPr>
                    </a:p>
                  </a:txBody>
                  <a:tcPr marL="72000">
                    <a:lnL w="38100" cap="flat" cmpd="sng" algn="ctr">
                      <a:noFill/>
                      <a:prstDash val="solid"/>
                      <a:round/>
                      <a:headEnd type="none" w="med" len="med"/>
                      <a:tailEnd type="none" w="med" len="med"/>
                    </a:lnL>
                    <a:lnR w="381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chemeClr val="lt1"/>
                          </a:solidFill>
                          <a:latin typeface="DeutscheBank Medium" panose="020B0603020202030204" pitchFamily="34" charset="0"/>
                          <a:ea typeface="DeutscheBank Medium" panose="020B0603020202030204" pitchFamily="34" charset="0"/>
                          <a:cs typeface="+mn-cs"/>
                        </a:rPr>
                        <a:t>Title DeutscheBank, medium, three lines maximum</a:t>
                      </a:r>
                      <a:endParaRPr lang="en-GB" sz="1000" dirty="0">
                        <a:latin typeface="DeutscheBank Medium" panose="020B0603020202030204" pitchFamily="34" charset="0"/>
                        <a:ea typeface="DeutscheBank Medium" panose="020B0603020202030204" pitchFamily="34" charset="0"/>
                      </a:endParaRPr>
                    </a:p>
                  </a:txBody>
                  <a:tcPr marL="72000">
                    <a:lnL w="38100" cap="flat" cmpd="sng" algn="ctr">
                      <a:noFill/>
                      <a:prstDash val="solid"/>
                      <a:round/>
                      <a:headEnd type="none" w="med" len="med"/>
                      <a:tailEnd type="none" w="med" len="med"/>
                    </a:lnL>
                    <a:lnR w="381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chemeClr val="lt1"/>
                          </a:solidFill>
                          <a:latin typeface="DeutscheBank Medium" panose="020B0603020202030204" pitchFamily="34" charset="0"/>
                          <a:ea typeface="DeutscheBank Medium" panose="020B0603020202030204" pitchFamily="34" charset="0"/>
                          <a:cs typeface="+mn-cs"/>
                        </a:rPr>
                        <a:t>Title DeutscheBank, medium, three lines maximum</a:t>
                      </a:r>
                      <a:endParaRPr lang="en-GB" sz="1000" dirty="0">
                        <a:latin typeface="DeutscheBank Medium" panose="020B0603020202030204" pitchFamily="34" charset="0"/>
                        <a:ea typeface="DeutscheBank Medium" panose="020B0603020202030204" pitchFamily="34" charset="0"/>
                      </a:endParaRPr>
                    </a:p>
                  </a:txBody>
                  <a:tcPr marL="72000">
                    <a:lnL w="38100" cap="flat" cmpd="sng" algn="ctr">
                      <a:noFill/>
                      <a:prstDash val="solid"/>
                      <a:round/>
                      <a:headEnd type="none" w="med" len="med"/>
                      <a:tailEnd type="none" w="med" len="med"/>
                    </a:lnL>
                    <a:lnR w="381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chemeClr val="lt1"/>
                          </a:solidFill>
                          <a:latin typeface="DeutscheBank Medium" panose="020B0603020202030204" pitchFamily="34" charset="0"/>
                          <a:ea typeface="DeutscheBank Medium" panose="020B0603020202030204" pitchFamily="34" charset="0"/>
                          <a:cs typeface="+mn-cs"/>
                        </a:rPr>
                        <a:t>Title DeutscheBank, medium, three lines maximum</a:t>
                      </a:r>
                      <a:endParaRPr lang="en-GB" sz="1000" dirty="0">
                        <a:latin typeface="DeutscheBank Medium" panose="020B0603020202030204" pitchFamily="34" charset="0"/>
                        <a:ea typeface="DeutscheBank Medium" panose="020B0603020202030204" pitchFamily="34" charset="0"/>
                      </a:endParaRPr>
                    </a:p>
                  </a:txBody>
                  <a:tcPr marL="72000">
                    <a:lnL w="38100" cap="flat" cmpd="sng" algn="ctr">
                      <a:noFill/>
                      <a:prstDash val="solid"/>
                      <a:round/>
                      <a:headEnd type="none" w="med" len="med"/>
                      <a:tailEnd type="none" w="med" len="med"/>
                    </a:lnL>
                    <a:lnR w="76200" cap="flat" cmpd="sng" algn="ctr">
                      <a:noFill/>
                      <a:prstDash val="solid"/>
                      <a:round/>
                      <a:headEnd type="none" w="med" len="med"/>
                      <a:tailEnd type="none" w="med" len="med"/>
                    </a:lnR>
                    <a:lnB w="76200" cap="flat" cmpd="sng" algn="ctr">
                      <a:solidFill>
                        <a:srgbClr val="1E2A78"/>
                      </a:solidFill>
                      <a:prstDash val="solid"/>
                      <a:round/>
                      <a:headEnd type="none" w="med" len="med"/>
                      <a:tailEnd type="none" w="med" len="med"/>
                    </a:lnB>
                  </a:tcPr>
                </a:tc>
                <a:extLst>
                  <a:ext uri="{0D108BD9-81ED-4DB2-BD59-A6C34878D82A}">
                    <a16:rowId xmlns:a16="http://schemas.microsoft.com/office/drawing/2014/main" val="154043925"/>
                  </a:ext>
                </a:extLst>
              </a:tr>
              <a:tr h="89795">
                <a:tc>
                  <a:txBody>
                    <a:bodyPr/>
                    <a:lstStyle/>
                    <a:p>
                      <a:endParaRPr lang="en-GB" sz="400" b="1" dirty="0">
                        <a:solidFill>
                          <a:srgbClr val="1E2A78"/>
                        </a:solidFill>
                        <a:latin typeface="+mn-lt"/>
                        <a:ea typeface="DeutscheBank Medium" panose="020B0603020202030204" pitchFamily="34" charset="0"/>
                      </a:endParaRPr>
                    </a:p>
                  </a:txBody>
                  <a:tcPr marL="0" marT="0" marB="0">
                    <a:lnL w="762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400" b="1" baseline="6000" dirty="0">
                        <a:solidFill>
                          <a:srgbClr val="1E2A78"/>
                        </a:solidFill>
                        <a:latin typeface="+mn-lt"/>
                      </a:endParaRPr>
                    </a:p>
                  </a:txBody>
                  <a:tcPr marL="72000"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endParaRPr lang="en-GB" sz="400" b="1" baseline="6000" dirty="0">
                        <a:solidFill>
                          <a:srgbClr val="1E2A78"/>
                        </a:solidFill>
                        <a:latin typeface="+mn-lt"/>
                      </a:endParaRPr>
                    </a:p>
                  </a:txBody>
                  <a:tcPr marL="72000"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endParaRPr lang="en-GB" sz="400" b="1" baseline="6000" dirty="0">
                        <a:solidFill>
                          <a:srgbClr val="1E2A78"/>
                        </a:solidFill>
                        <a:latin typeface="+mn-lt"/>
                      </a:endParaRPr>
                    </a:p>
                  </a:txBody>
                  <a:tcPr marL="72000" marT="0" marB="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endParaRPr lang="en-GB" sz="400" b="1" baseline="6000" dirty="0">
                        <a:solidFill>
                          <a:srgbClr val="1E2A78"/>
                        </a:solidFill>
                        <a:latin typeface="+mn-lt"/>
                      </a:endParaRPr>
                    </a:p>
                  </a:txBody>
                  <a:tcPr marL="72000" marT="0" marB="0">
                    <a:lnL w="381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31470778"/>
                  </a:ext>
                </a:extLst>
              </a:tr>
              <a:tr h="1135790">
                <a:tc>
                  <a:txBody>
                    <a:bodyPr/>
                    <a:lstStyle/>
                    <a:p>
                      <a:r>
                        <a:rPr lang="en-GB" sz="1000" b="0" i="0" u="none" strike="noStrike" kern="1200" baseline="0" dirty="0">
                          <a:solidFill>
                            <a:srgbClr val="1E2A78"/>
                          </a:solidFill>
                          <a:latin typeface="DeutscheBank Medium" panose="020B0603020202030204" pitchFamily="34" charset="0"/>
                          <a:ea typeface="DeutscheBank Medium" panose="020B0603020202030204" pitchFamily="34" charset="0"/>
                          <a:cs typeface="+mn-cs"/>
                        </a:rPr>
                        <a:t>Deutsche Bank medium column</a:t>
                      </a:r>
                      <a:endParaRPr lang="en-GB" sz="1000" dirty="0">
                        <a:solidFill>
                          <a:srgbClr val="1E2A78"/>
                        </a:solidFill>
                        <a:latin typeface="DeutscheBank Medium" panose="020B0603020202030204" pitchFamily="34" charset="0"/>
                        <a:ea typeface="DeutscheBank Medium" panose="020B0603020202030204" pitchFamily="34" charset="0"/>
                      </a:endParaRPr>
                    </a:p>
                  </a:txBody>
                  <a:tcPr marL="0" marT="108000" marB="108000">
                    <a:lnL w="762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r>
                        <a:rPr lang="en-GB" sz="900" dirty="0"/>
                        <a:t>Sample Deutsche Bank regular.</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a:t>
                      </a:r>
                      <a:endParaRPr lang="en-GB" sz="900" dirty="0"/>
                    </a:p>
                    <a:p>
                      <a:pPr marL="171450" indent="-171450">
                        <a:buFont typeface="DeutscheBank" panose="020B0503020202030204" pitchFamily="34" charset="0"/>
                        <a:buChar char="–"/>
                      </a:pPr>
                      <a:r>
                        <a:rPr lang="en-GB" sz="900" dirty="0" err="1"/>
                        <a:t>Comnicae</a:t>
                      </a:r>
                      <a:r>
                        <a:rPr lang="en-GB" sz="900" dirty="0"/>
                        <a:t> </a:t>
                      </a:r>
                      <a:r>
                        <a:rPr lang="en-GB" sz="900" dirty="0" err="1"/>
                        <a:t>adduconsus</a:t>
                      </a:r>
                      <a:endParaRPr lang="en-GB" sz="900" dirty="0"/>
                    </a:p>
                    <a:p>
                      <a:pPr marL="171450" indent="-171450">
                        <a:buFont typeface="DeutscheBank" panose="020B0503020202030204" pitchFamily="34" charset="0"/>
                        <a:buChar char="–"/>
                      </a:pPr>
                      <a:r>
                        <a:rPr lang="en-GB" sz="900" dirty="0" err="1"/>
                        <a:t>Asperupt</a:t>
                      </a:r>
                      <a:r>
                        <a:rPr lang="en-GB" sz="900" dirty="0"/>
                        <a:t> </a:t>
                      </a:r>
                      <a:r>
                        <a:rPr lang="en-GB" sz="900" dirty="0" err="1"/>
                        <a:t>atibus</a:t>
                      </a:r>
                      <a:r>
                        <a:rPr lang="en-GB" sz="900" dirty="0"/>
                        <a:t> alit, </a:t>
                      </a:r>
                      <a:r>
                        <a:rPr lang="en-GB" sz="900" dirty="0" err="1"/>
                        <a:t>occulpapos</a:t>
                      </a:r>
                      <a:r>
                        <a:rPr lang="en-GB" sz="900" dirty="0"/>
                        <a:t> </a:t>
                      </a:r>
                      <a:r>
                        <a:rPr lang="en-GB" sz="900" dirty="0" err="1"/>
                        <a:t>accabo</a:t>
                      </a:r>
                      <a:r>
                        <a:rPr lang="en-GB" sz="900" dirty="0"/>
                        <a:t>.</a:t>
                      </a:r>
                    </a:p>
                    <a:p>
                      <a:pPr marL="171450" indent="-171450">
                        <a:buFont typeface="DeutscheBank" panose="020B0503020202030204" pitchFamily="34" charset="0"/>
                        <a:buChar char="–"/>
                      </a:pPr>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endParaRPr lang="en-GB" sz="900" dirty="0"/>
                    </a:p>
                    <a:p>
                      <a:pPr marL="171450" indent="-171450">
                        <a:buFont typeface="DeutscheBank" panose="020B0503020202030204" pitchFamily="34" charset="0"/>
                        <a:buChar char="–"/>
                      </a:pPr>
                      <a:r>
                        <a:rPr lang="en-GB" sz="900" dirty="0" err="1"/>
                        <a:t>Enis</a:t>
                      </a:r>
                      <a:r>
                        <a:rPr lang="en-GB" sz="900" dirty="0"/>
                        <a:t>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900" dirty="0"/>
                        <a:t>Sample Deutsche Bank regular.</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a:t>
                      </a:r>
                      <a:endParaRPr lang="en-GB" sz="900" dirty="0"/>
                    </a:p>
                    <a:p>
                      <a:pPr marL="171450" indent="-171450">
                        <a:buFont typeface="DeutscheBank" panose="020B0503020202030204" pitchFamily="34" charset="0"/>
                        <a:buChar char="–"/>
                      </a:pPr>
                      <a:r>
                        <a:rPr lang="en-GB" sz="900" dirty="0" err="1"/>
                        <a:t>Comnicae</a:t>
                      </a:r>
                      <a:r>
                        <a:rPr lang="en-GB" sz="900" dirty="0"/>
                        <a:t> </a:t>
                      </a:r>
                      <a:r>
                        <a:rPr lang="en-GB" sz="900" dirty="0" err="1"/>
                        <a:t>adduconsus</a:t>
                      </a:r>
                      <a:endParaRPr lang="en-GB" sz="900" dirty="0"/>
                    </a:p>
                    <a:p>
                      <a:pPr marL="171450" indent="-171450">
                        <a:buFont typeface="DeutscheBank" panose="020B0503020202030204" pitchFamily="34" charset="0"/>
                        <a:buChar char="–"/>
                      </a:pPr>
                      <a:r>
                        <a:rPr lang="en-GB" sz="900" dirty="0" err="1"/>
                        <a:t>Asperupt</a:t>
                      </a:r>
                      <a:r>
                        <a:rPr lang="en-GB" sz="900" dirty="0"/>
                        <a:t> </a:t>
                      </a:r>
                      <a:r>
                        <a:rPr lang="en-GB" sz="900" dirty="0" err="1"/>
                        <a:t>atibus</a:t>
                      </a:r>
                      <a:r>
                        <a:rPr lang="en-GB" sz="900" dirty="0"/>
                        <a:t> alit, </a:t>
                      </a:r>
                      <a:r>
                        <a:rPr lang="en-GB" sz="900" dirty="0" err="1"/>
                        <a:t>occulpapos</a:t>
                      </a:r>
                      <a:r>
                        <a:rPr lang="en-GB" sz="900" dirty="0"/>
                        <a:t> </a:t>
                      </a:r>
                      <a:r>
                        <a:rPr lang="en-GB" sz="900" dirty="0" err="1"/>
                        <a:t>accabo</a:t>
                      </a:r>
                      <a:r>
                        <a:rPr lang="en-GB" sz="900" dirty="0"/>
                        <a:t>.</a:t>
                      </a:r>
                    </a:p>
                    <a:p>
                      <a:pPr marL="171450" indent="-171450">
                        <a:buFont typeface="DeutscheBank" panose="020B0503020202030204" pitchFamily="34" charset="0"/>
                        <a:buChar char="–"/>
                      </a:pPr>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endParaRPr lang="en-GB" sz="900" dirty="0"/>
                    </a:p>
                    <a:p>
                      <a:pPr marL="171450" indent="-171450">
                        <a:buFont typeface="DeutscheBank" panose="020B0503020202030204" pitchFamily="34" charset="0"/>
                        <a:buChar char="–"/>
                      </a:pPr>
                      <a:r>
                        <a:rPr lang="en-GB" sz="900" dirty="0" err="1"/>
                        <a:t>Enis</a:t>
                      </a:r>
                      <a:r>
                        <a:rPr lang="en-GB" sz="900" dirty="0"/>
                        <a:t>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900" dirty="0"/>
                        <a:t>Sample Deutsche Bank regular.</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a:t>
                      </a:r>
                      <a:endParaRPr lang="en-GB" sz="900" dirty="0"/>
                    </a:p>
                    <a:p>
                      <a:pPr marL="171450" indent="-171450">
                        <a:buFont typeface="DeutscheBank" panose="020B0503020202030204" pitchFamily="34" charset="0"/>
                        <a:buChar char="–"/>
                      </a:pPr>
                      <a:r>
                        <a:rPr lang="en-GB" sz="900" dirty="0" err="1"/>
                        <a:t>Comnicae</a:t>
                      </a:r>
                      <a:r>
                        <a:rPr lang="en-GB" sz="900" dirty="0"/>
                        <a:t> </a:t>
                      </a:r>
                      <a:r>
                        <a:rPr lang="en-GB" sz="900" dirty="0" err="1"/>
                        <a:t>adduconsus</a:t>
                      </a:r>
                      <a:endParaRPr lang="en-GB" sz="900" dirty="0"/>
                    </a:p>
                    <a:p>
                      <a:pPr marL="171450" indent="-171450">
                        <a:buFont typeface="DeutscheBank" panose="020B0503020202030204" pitchFamily="34" charset="0"/>
                        <a:buChar char="–"/>
                      </a:pPr>
                      <a:r>
                        <a:rPr lang="en-GB" sz="900" dirty="0" err="1"/>
                        <a:t>Asperupt</a:t>
                      </a:r>
                      <a:r>
                        <a:rPr lang="en-GB" sz="900" dirty="0"/>
                        <a:t> </a:t>
                      </a:r>
                      <a:r>
                        <a:rPr lang="en-GB" sz="900" dirty="0" err="1"/>
                        <a:t>atibus</a:t>
                      </a:r>
                      <a:r>
                        <a:rPr lang="en-GB" sz="900" dirty="0"/>
                        <a:t> alit, </a:t>
                      </a:r>
                      <a:r>
                        <a:rPr lang="en-GB" sz="900" dirty="0" err="1"/>
                        <a:t>occulpapos</a:t>
                      </a:r>
                      <a:r>
                        <a:rPr lang="en-GB" sz="900" dirty="0"/>
                        <a:t> </a:t>
                      </a:r>
                      <a:r>
                        <a:rPr lang="en-GB" sz="900" dirty="0" err="1"/>
                        <a:t>accabo</a:t>
                      </a:r>
                      <a:r>
                        <a:rPr lang="en-GB" sz="900" dirty="0"/>
                        <a:t>.</a:t>
                      </a:r>
                    </a:p>
                    <a:p>
                      <a:pPr marL="171450" indent="-171450">
                        <a:buFont typeface="DeutscheBank" panose="020B0503020202030204" pitchFamily="34" charset="0"/>
                        <a:buChar char="–"/>
                      </a:pPr>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endParaRPr lang="en-GB" sz="900" dirty="0"/>
                    </a:p>
                    <a:p>
                      <a:pPr marL="171450" indent="-171450">
                        <a:buFont typeface="DeutscheBank" panose="020B0503020202030204" pitchFamily="34" charset="0"/>
                        <a:buChar char="–"/>
                      </a:pPr>
                      <a:r>
                        <a:rPr lang="en-GB" sz="900" dirty="0" err="1"/>
                        <a:t>Enis</a:t>
                      </a:r>
                      <a:r>
                        <a:rPr lang="en-GB" sz="900" dirty="0"/>
                        <a:t>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900" dirty="0"/>
                        <a:t>Sample Deutsche Bank regular.</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a:t>
                      </a:r>
                      <a:endParaRPr lang="en-GB" sz="900" dirty="0"/>
                    </a:p>
                    <a:p>
                      <a:pPr marL="171450" indent="-171450">
                        <a:buFont typeface="DeutscheBank" panose="020B0503020202030204" pitchFamily="34" charset="0"/>
                        <a:buChar char="–"/>
                      </a:pPr>
                      <a:r>
                        <a:rPr lang="en-GB" sz="900" dirty="0" err="1"/>
                        <a:t>Comnicae</a:t>
                      </a:r>
                      <a:r>
                        <a:rPr lang="en-GB" sz="900" dirty="0"/>
                        <a:t> </a:t>
                      </a:r>
                      <a:r>
                        <a:rPr lang="en-GB" sz="900" dirty="0" err="1"/>
                        <a:t>adduconsus</a:t>
                      </a:r>
                      <a:endParaRPr lang="en-GB" sz="900" dirty="0"/>
                    </a:p>
                    <a:p>
                      <a:pPr marL="171450" indent="-171450">
                        <a:buFont typeface="DeutscheBank" panose="020B0503020202030204" pitchFamily="34" charset="0"/>
                        <a:buChar char="–"/>
                      </a:pPr>
                      <a:r>
                        <a:rPr lang="en-GB" sz="900" dirty="0" err="1"/>
                        <a:t>Asperupt</a:t>
                      </a:r>
                      <a:r>
                        <a:rPr lang="en-GB" sz="900" dirty="0"/>
                        <a:t> </a:t>
                      </a:r>
                      <a:r>
                        <a:rPr lang="en-GB" sz="900" dirty="0" err="1"/>
                        <a:t>atibus</a:t>
                      </a:r>
                      <a:r>
                        <a:rPr lang="en-GB" sz="900" dirty="0"/>
                        <a:t> alit, </a:t>
                      </a:r>
                      <a:r>
                        <a:rPr lang="en-GB" sz="900" dirty="0" err="1"/>
                        <a:t>occulpapos</a:t>
                      </a:r>
                      <a:r>
                        <a:rPr lang="en-GB" sz="900" dirty="0"/>
                        <a:t> </a:t>
                      </a:r>
                      <a:r>
                        <a:rPr lang="en-GB" sz="900" dirty="0" err="1"/>
                        <a:t>accabo</a:t>
                      </a:r>
                      <a:r>
                        <a:rPr lang="en-GB" sz="900" dirty="0"/>
                        <a:t>.</a:t>
                      </a:r>
                    </a:p>
                    <a:p>
                      <a:pPr marL="171450" indent="-171450">
                        <a:buFont typeface="DeutscheBank" panose="020B0503020202030204" pitchFamily="34" charset="0"/>
                        <a:buChar char="–"/>
                      </a:pPr>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endParaRPr lang="en-GB" sz="900" dirty="0"/>
                    </a:p>
                    <a:p>
                      <a:pPr marL="171450" indent="-171450">
                        <a:buFont typeface="DeutscheBank" panose="020B0503020202030204" pitchFamily="34" charset="0"/>
                        <a:buChar char="–"/>
                      </a:pPr>
                      <a:r>
                        <a:rPr lang="en-GB" sz="900" dirty="0" err="1"/>
                        <a:t>Enis</a:t>
                      </a:r>
                      <a:r>
                        <a:rPr lang="en-GB" sz="900" dirty="0"/>
                        <a:t>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108000" marB="108000">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40768879"/>
                  </a:ext>
                </a:extLst>
              </a:tr>
              <a:tr h="771481">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rgbClr val="1E2A78"/>
                          </a:solidFill>
                          <a:latin typeface="DeutscheBank Medium" panose="020B0603020202030204" pitchFamily="34" charset="0"/>
                          <a:ea typeface="DeutscheBank Medium" panose="020B0603020202030204" pitchFamily="34" charset="0"/>
                          <a:cs typeface="+mn-cs"/>
                        </a:rPr>
                        <a:t>Deutsche Bank medium column</a:t>
                      </a:r>
                      <a:endParaRPr lang="en-GB" sz="1000" dirty="0">
                        <a:solidFill>
                          <a:srgbClr val="1E2A78"/>
                        </a:solidFill>
                        <a:latin typeface="DeutscheBank Medium" panose="020B0603020202030204" pitchFamily="34" charset="0"/>
                        <a:ea typeface="DeutscheBank Medium" panose="020B0603020202030204" pitchFamily="34" charset="0"/>
                      </a:endParaRPr>
                    </a:p>
                    <a:p>
                      <a:endParaRPr lang="en-GB" sz="1000" dirty="0"/>
                    </a:p>
                  </a:txBody>
                  <a:tcPr marL="0" marT="108000" marB="108000">
                    <a:lnL w="762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r>
                        <a:rPr lang="en-GB" sz="900" dirty="0"/>
                        <a:t>Sample Deutsche Bank </a:t>
                      </a:r>
                      <a:r>
                        <a:rPr lang="en-GB" sz="900" dirty="0" err="1"/>
                        <a:t>regulär</a:t>
                      </a:r>
                      <a:r>
                        <a:rPr lang="en-GB" sz="900" dirty="0"/>
                        <a:t>.</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iderente</a:t>
                      </a:r>
                      <a:r>
                        <a:rPr lang="en-GB" sz="900" dirty="0"/>
                        <a:t>, </a:t>
                      </a:r>
                      <a:r>
                        <a:rPr lang="en-GB" sz="900" dirty="0" err="1"/>
                        <a:t>comnicae</a:t>
                      </a:r>
                      <a:r>
                        <a:rPr lang="en-GB" sz="900" dirty="0"/>
                        <a:t> </a:t>
                      </a:r>
                      <a:r>
                        <a:rPr lang="en-GB" sz="900" dirty="0" err="1"/>
                        <a:t>adduconsus</a:t>
                      </a:r>
                      <a:r>
                        <a:rPr lang="en-GB" sz="900" dirty="0"/>
                        <a:t> </a:t>
                      </a:r>
                      <a:r>
                        <a:rPr lang="en-GB" sz="900" dirty="0" err="1"/>
                        <a:t>Asperupt</a:t>
                      </a:r>
                      <a:r>
                        <a:rPr lang="en-GB" sz="900" dirty="0"/>
                        <a:t> </a:t>
                      </a:r>
                      <a:r>
                        <a:rPr lang="en-GB" sz="900" dirty="0" err="1"/>
                        <a:t>atibus</a:t>
                      </a:r>
                      <a:r>
                        <a:rPr lang="en-GB" sz="900" dirty="0"/>
                        <a:t> alit,</a:t>
                      </a: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900" dirty="0"/>
                        <a:t>Sample Deutsche Bank </a:t>
                      </a:r>
                      <a:r>
                        <a:rPr lang="en-GB" sz="900" dirty="0" err="1"/>
                        <a:t>regulär</a:t>
                      </a:r>
                      <a:r>
                        <a:rPr lang="en-GB" sz="900" dirty="0"/>
                        <a:t>.</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iderente</a:t>
                      </a:r>
                      <a:r>
                        <a:rPr lang="en-GB" sz="900" dirty="0"/>
                        <a:t>, </a:t>
                      </a:r>
                      <a:r>
                        <a:rPr lang="en-GB" sz="900" dirty="0" err="1"/>
                        <a:t>comnicae</a:t>
                      </a:r>
                      <a:r>
                        <a:rPr lang="en-GB" sz="900" dirty="0"/>
                        <a:t> </a:t>
                      </a:r>
                      <a:r>
                        <a:rPr lang="en-GB" sz="900" dirty="0" err="1"/>
                        <a:t>adduconsus</a:t>
                      </a:r>
                      <a:r>
                        <a:rPr lang="en-GB" sz="900" dirty="0"/>
                        <a:t> </a:t>
                      </a:r>
                      <a:r>
                        <a:rPr lang="en-GB" sz="900" dirty="0" err="1"/>
                        <a:t>Asperupt</a:t>
                      </a:r>
                      <a:r>
                        <a:rPr lang="en-GB" sz="900" dirty="0"/>
                        <a:t> </a:t>
                      </a:r>
                      <a:r>
                        <a:rPr lang="en-GB" sz="900" dirty="0" err="1"/>
                        <a:t>atibus</a:t>
                      </a:r>
                      <a:r>
                        <a:rPr lang="en-GB" sz="900" dirty="0"/>
                        <a:t> alit,</a:t>
                      </a: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900" dirty="0"/>
                        <a:t>Sample Deutsche Bank </a:t>
                      </a:r>
                      <a:r>
                        <a:rPr lang="en-GB" sz="900" dirty="0" err="1"/>
                        <a:t>regulär</a:t>
                      </a:r>
                      <a:r>
                        <a:rPr lang="en-GB" sz="900" dirty="0"/>
                        <a:t>.</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iderente</a:t>
                      </a:r>
                      <a:r>
                        <a:rPr lang="en-GB" sz="900" dirty="0"/>
                        <a:t>, </a:t>
                      </a:r>
                      <a:r>
                        <a:rPr lang="en-GB" sz="900" dirty="0" err="1"/>
                        <a:t>comnicae</a:t>
                      </a:r>
                      <a:r>
                        <a:rPr lang="en-GB" sz="900" dirty="0"/>
                        <a:t> </a:t>
                      </a:r>
                      <a:r>
                        <a:rPr lang="en-GB" sz="900" dirty="0" err="1"/>
                        <a:t>adduconsus</a:t>
                      </a:r>
                      <a:r>
                        <a:rPr lang="en-GB" sz="900" dirty="0"/>
                        <a:t> </a:t>
                      </a:r>
                      <a:r>
                        <a:rPr lang="en-GB" sz="900" dirty="0" err="1"/>
                        <a:t>Asperupt</a:t>
                      </a:r>
                      <a:r>
                        <a:rPr lang="en-GB" sz="900" dirty="0"/>
                        <a:t> </a:t>
                      </a:r>
                      <a:r>
                        <a:rPr lang="en-GB" sz="900" dirty="0" err="1"/>
                        <a:t>atibus</a:t>
                      </a:r>
                      <a:r>
                        <a:rPr lang="en-GB" sz="900" dirty="0"/>
                        <a:t> alit,</a:t>
                      </a: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900" dirty="0"/>
                        <a:t>Sample Deutsche Bank </a:t>
                      </a:r>
                      <a:r>
                        <a:rPr lang="en-GB" sz="900" dirty="0" err="1"/>
                        <a:t>regulär</a:t>
                      </a:r>
                      <a:r>
                        <a:rPr lang="en-GB" sz="900" dirty="0"/>
                        <a:t>.</a:t>
                      </a:r>
                    </a:p>
                    <a:p>
                      <a:r>
                        <a:rPr lang="en-GB" sz="900" dirty="0"/>
                        <a:t>at </a:t>
                      </a:r>
                      <a:r>
                        <a:rPr lang="en-GB" sz="900" dirty="0" err="1"/>
                        <a:t>firmis</a:t>
                      </a:r>
                      <a:r>
                        <a:rPr lang="en-GB" sz="900" dirty="0"/>
                        <a:t>, sus </a:t>
                      </a:r>
                      <a:r>
                        <a:rPr lang="en-GB" sz="900" dirty="0" err="1"/>
                        <a:t>bonventium</a:t>
                      </a:r>
                      <a:r>
                        <a:rPr lang="en-GB" sz="900" dirty="0"/>
                        <a:t> Rom </a:t>
                      </a:r>
                      <a:r>
                        <a:rPr lang="en-GB" sz="900" dirty="0" err="1"/>
                        <a:t>nequ</a:t>
                      </a:r>
                      <a:r>
                        <a:rPr lang="en-GB" sz="900" dirty="0"/>
                        <a:t> </a:t>
                      </a:r>
                      <a:r>
                        <a:rPr lang="en-GB" sz="900" dirty="0" err="1"/>
                        <a:t>iderente</a:t>
                      </a:r>
                      <a:r>
                        <a:rPr lang="en-GB" sz="900" dirty="0"/>
                        <a:t>, </a:t>
                      </a:r>
                      <a:r>
                        <a:rPr lang="en-GB" sz="900" dirty="0" err="1"/>
                        <a:t>comnicae</a:t>
                      </a:r>
                      <a:r>
                        <a:rPr lang="en-GB" sz="900" dirty="0"/>
                        <a:t> </a:t>
                      </a:r>
                      <a:r>
                        <a:rPr lang="en-GB" sz="900" dirty="0" err="1"/>
                        <a:t>adduconsus</a:t>
                      </a:r>
                      <a:r>
                        <a:rPr lang="en-GB" sz="900" dirty="0"/>
                        <a:t> </a:t>
                      </a:r>
                      <a:r>
                        <a:rPr lang="en-GB" sz="900" dirty="0" err="1"/>
                        <a:t>Asperupt</a:t>
                      </a:r>
                      <a:r>
                        <a:rPr lang="en-GB" sz="900" dirty="0"/>
                        <a:t> </a:t>
                      </a:r>
                      <a:r>
                        <a:rPr lang="en-GB" sz="900" dirty="0" err="1"/>
                        <a:t>atibus</a:t>
                      </a:r>
                      <a:r>
                        <a:rPr lang="en-GB" sz="900" dirty="0"/>
                        <a:t> alit,</a:t>
                      </a:r>
                    </a:p>
                  </a:txBody>
                  <a:tcPr marL="72000" marR="180000" marT="108000" marB="108000">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59630500"/>
                  </a:ext>
                </a:extLst>
              </a:tr>
              <a:tr h="0">
                <a:tc>
                  <a:txBody>
                    <a:bodyPr/>
                    <a:lstStyle/>
                    <a:p>
                      <a:pPr marL="0" marR="0" lvl="0" indent="0" algn="l" defTabSz="912655"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rgbClr val="1E2A78"/>
                          </a:solidFill>
                          <a:latin typeface="DeutscheBank Medium" panose="020B0603020202030204" pitchFamily="34" charset="0"/>
                          <a:ea typeface="DeutscheBank Medium" panose="020B0603020202030204" pitchFamily="34" charset="0"/>
                          <a:cs typeface="+mn-cs"/>
                        </a:rPr>
                        <a:t>Deutsche Bank medium column</a:t>
                      </a:r>
                      <a:endParaRPr lang="en-GB" sz="1000" dirty="0">
                        <a:solidFill>
                          <a:srgbClr val="1E2A78"/>
                        </a:solidFill>
                        <a:latin typeface="DeutscheBank Medium" panose="020B0603020202030204" pitchFamily="34" charset="0"/>
                        <a:ea typeface="DeutscheBank Medium" panose="020B0603020202030204" pitchFamily="34" charset="0"/>
                      </a:endParaRPr>
                    </a:p>
                    <a:p>
                      <a:endParaRPr lang="en-GB" sz="1000" dirty="0"/>
                    </a:p>
                  </a:txBody>
                  <a:tcPr marL="0" marT="108000" marB="108000">
                    <a:lnL w="762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r>
                        <a:rPr lang="en-GB" sz="900" dirty="0"/>
                        <a:t> nis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r>
                        <a:rPr lang="en-GB" sz="900" dirty="0"/>
                        <a:t> nis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r>
                        <a:rPr lang="en-GB" sz="900" dirty="0"/>
                        <a:t> nis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900" dirty="0" err="1"/>
                        <a:t>Vellignim</a:t>
                      </a:r>
                      <a:r>
                        <a:rPr lang="en-GB" sz="900" dirty="0"/>
                        <a:t> </a:t>
                      </a:r>
                      <a:r>
                        <a:rPr lang="en-GB" sz="900" dirty="0" err="1"/>
                        <a:t>dolorum</a:t>
                      </a:r>
                      <a:r>
                        <a:rPr lang="en-GB" sz="900" dirty="0"/>
                        <a:t> </a:t>
                      </a:r>
                      <a:r>
                        <a:rPr lang="en-GB" sz="900" dirty="0" err="1"/>
                        <a:t>faccabores</a:t>
                      </a:r>
                      <a:r>
                        <a:rPr lang="en-GB" sz="900" dirty="0"/>
                        <a:t> </a:t>
                      </a:r>
                      <a:r>
                        <a:rPr lang="en-GB" sz="900" dirty="0" err="1"/>
                        <a:t>duciis</a:t>
                      </a:r>
                      <a:r>
                        <a:rPr lang="en-GB" sz="900" dirty="0"/>
                        <a:t> </a:t>
                      </a:r>
                      <a:r>
                        <a:rPr lang="en-GB" sz="900" dirty="0" err="1"/>
                        <a:t>accum</a:t>
                      </a:r>
                      <a:r>
                        <a:rPr lang="en-GB" sz="900" dirty="0"/>
                        <a:t> </a:t>
                      </a:r>
                      <a:r>
                        <a:rPr lang="en-GB" sz="900" dirty="0" err="1"/>
                        <a:t>num</a:t>
                      </a:r>
                      <a:r>
                        <a:rPr lang="en-GB" sz="900" dirty="0"/>
                        <a:t> quos </a:t>
                      </a:r>
                      <a:r>
                        <a:rPr lang="en-GB" sz="900" dirty="0" err="1"/>
                        <a:t>quam</a:t>
                      </a:r>
                      <a:r>
                        <a:rPr lang="en-GB" sz="900" dirty="0"/>
                        <a:t> nis </a:t>
                      </a:r>
                      <a:r>
                        <a:rPr lang="en-GB" sz="900" dirty="0" err="1"/>
                        <a:t>dolupta</a:t>
                      </a:r>
                      <a:r>
                        <a:rPr lang="en-GB" sz="900" dirty="0"/>
                        <a:t> </a:t>
                      </a:r>
                      <a:r>
                        <a:rPr lang="en-GB" sz="900" dirty="0" err="1"/>
                        <a:t>quidis</a:t>
                      </a:r>
                      <a:r>
                        <a:rPr lang="en-GB" sz="900" dirty="0"/>
                        <a:t> </a:t>
                      </a:r>
                      <a:r>
                        <a:rPr lang="en-GB" sz="900" dirty="0" err="1"/>
                        <a:t>aut</a:t>
                      </a:r>
                      <a:r>
                        <a:rPr lang="en-GB" sz="900" dirty="0"/>
                        <a:t> </a:t>
                      </a:r>
                      <a:r>
                        <a:rPr lang="en-GB" sz="900" dirty="0" err="1"/>
                        <a:t>verit</a:t>
                      </a:r>
                      <a:r>
                        <a:rPr lang="en-GB" sz="900" dirty="0"/>
                        <a:t> fugit </a:t>
                      </a:r>
                      <a:r>
                        <a:rPr lang="en-GB" sz="900" dirty="0" err="1"/>
                        <a:t>quae</a:t>
                      </a:r>
                      <a:r>
                        <a:rPr lang="en-GB" sz="900" dirty="0"/>
                        <a:t>.</a:t>
                      </a:r>
                    </a:p>
                  </a:txBody>
                  <a:tcPr marL="72000" marR="180000" marT="108000" marB="108000">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127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37997641"/>
                  </a:ext>
                </a:extLst>
              </a:tr>
              <a:tr h="0">
                <a:tc>
                  <a:txBody>
                    <a:bodyPr/>
                    <a:lstStyle/>
                    <a:p>
                      <a:endParaRPr lang="en-GB" sz="400" dirty="0"/>
                    </a:p>
                  </a:txBody>
                  <a:tcPr marL="0" marT="0" marB="0">
                    <a:lnL w="762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endParaRPr lang="en-GB" sz="400" b="0" baseline="12000" dirty="0">
                        <a:solidFill>
                          <a:srgbClr val="1E2A78"/>
                        </a:solidFill>
                        <a:latin typeface="+mn-lt"/>
                      </a:endParaRPr>
                    </a:p>
                  </a:txBody>
                  <a:tcPr marL="72000" marT="0" marB="0">
                    <a:lnL w="38100" cap="flat" cmpd="sng" algn="ctr">
                      <a:noFill/>
                      <a:prstDash val="solid"/>
                      <a:round/>
                      <a:headEnd type="none" w="med" len="med"/>
                      <a:tailEnd type="none" w="med" len="med"/>
                    </a:lnL>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400" b="0" baseline="12000" dirty="0">
                        <a:solidFill>
                          <a:srgbClr val="1E2A78"/>
                        </a:solidFill>
                        <a:latin typeface="+mn-lt"/>
                      </a:endParaRPr>
                    </a:p>
                  </a:txBody>
                  <a:tcPr marL="72000" marT="0" marB="0">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endParaRPr lang="en-GB" sz="400" b="0" baseline="12000" dirty="0">
                        <a:solidFill>
                          <a:srgbClr val="1E2A78"/>
                        </a:solidFill>
                        <a:latin typeface="+mn-lt"/>
                      </a:endParaRPr>
                    </a:p>
                  </a:txBody>
                  <a:tcPr marL="72000" marT="0" marB="0">
                    <a:lnR w="381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2655" rtl="0" eaLnBrk="1" fontAlgn="auto" latinLnBrk="0" hangingPunct="1">
                        <a:lnSpc>
                          <a:spcPct val="100000"/>
                        </a:lnSpc>
                        <a:spcBef>
                          <a:spcPts val="0"/>
                        </a:spcBef>
                        <a:spcAft>
                          <a:spcPts val="0"/>
                        </a:spcAft>
                        <a:buClrTx/>
                        <a:buSzTx/>
                        <a:buFontTx/>
                        <a:buNone/>
                        <a:tabLst/>
                        <a:defRPr/>
                      </a:pPr>
                      <a:endParaRPr lang="en-GB" sz="400" b="0" baseline="12000" dirty="0">
                        <a:solidFill>
                          <a:srgbClr val="1E2A78"/>
                        </a:solidFill>
                        <a:latin typeface="+mn-lt"/>
                      </a:endParaRPr>
                    </a:p>
                  </a:txBody>
                  <a:tcPr marL="72000" marT="0" marB="0">
                    <a:lnL w="38100" cap="flat" cmpd="sng" algn="ctr">
                      <a:noFill/>
                      <a:prstDash val="solid"/>
                      <a:round/>
                      <a:headEnd type="none" w="med" len="med"/>
                      <a:tailEnd type="none" w="med" len="med"/>
                    </a:lnL>
                    <a:lnR w="76200" cap="flat" cmpd="sng" algn="ctr">
                      <a:noFill/>
                      <a:prstDash val="solid"/>
                      <a:round/>
                      <a:headEnd type="none" w="med" len="med"/>
                      <a:tailEnd type="none" w="med" len="med"/>
                    </a:lnR>
                    <a:lnT w="12700" cap="flat" cmpd="sng" algn="ctr">
                      <a:solidFill>
                        <a:srgbClr val="1E2A78"/>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94907219"/>
                  </a:ext>
                </a:extLst>
              </a:tr>
              <a:tr h="771481">
                <a:tc>
                  <a:txBody>
                    <a:bodyPr/>
                    <a:lstStyle/>
                    <a:p>
                      <a:endParaRPr lang="en-GB" sz="1200" dirty="0"/>
                    </a:p>
                  </a:txBody>
                  <a:tcPr marL="0">
                    <a:lnL w="762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r>
                        <a:rPr lang="en-GB" sz="1000" b="0" dirty="0">
                          <a:solidFill>
                            <a:srgbClr val="1E2A78"/>
                          </a:solidFill>
                          <a:latin typeface="DeutscheBank Medium" panose="020B0603020202030204" pitchFamily="34" charset="0"/>
                          <a:ea typeface="DeutscheBank Medium" panose="020B0603020202030204" pitchFamily="34" charset="0"/>
                        </a:rPr>
                        <a:t>Title DeutscheBank, medium, three lines maximum</a:t>
                      </a:r>
                      <a:endParaRPr lang="en-GB" sz="1000" dirty="0">
                        <a:solidFill>
                          <a:srgbClr val="1E2A78"/>
                        </a:solidFill>
                      </a:endParaRP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endParaRPr lang="en-GB" sz="1000" dirty="0">
                        <a:solidFill>
                          <a:srgbClr val="1E2A78"/>
                        </a:solidFill>
                      </a:endParaRP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r>
                        <a:rPr lang="en-GB" sz="1000" b="0" dirty="0">
                          <a:solidFill>
                            <a:srgbClr val="1E2A78"/>
                          </a:solidFill>
                          <a:latin typeface="DeutscheBank Medium" panose="020B0603020202030204" pitchFamily="34" charset="0"/>
                          <a:ea typeface="DeutscheBank Medium" panose="020B0603020202030204" pitchFamily="34" charset="0"/>
                        </a:rPr>
                        <a:t>Title DeutscheBank, medium, three lines maximum</a:t>
                      </a:r>
                      <a:endParaRPr lang="en-GB" sz="1000" dirty="0">
                        <a:solidFill>
                          <a:srgbClr val="1E2A78"/>
                        </a:solidFill>
                      </a:endParaRPr>
                    </a:p>
                  </a:txBody>
                  <a:tcPr marL="72000" marR="180000" marT="108000" marB="108000">
                    <a:lnL w="38100" cap="flat" cmpd="sng" algn="ctr">
                      <a:noFill/>
                      <a:prstDash val="solid"/>
                      <a:round/>
                      <a:headEnd type="none" w="med" len="med"/>
                      <a:tailEnd type="none" w="med" len="med"/>
                    </a:lnL>
                    <a:lnR w="381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rgbClr val="EDF1F7"/>
                    </a:solidFill>
                  </a:tcPr>
                </a:tc>
                <a:tc>
                  <a:txBody>
                    <a:bodyPr/>
                    <a:lstStyle/>
                    <a:p>
                      <a:r>
                        <a:rPr lang="en-GB" sz="1000" b="0" dirty="0">
                          <a:solidFill>
                            <a:srgbClr val="1E2A78"/>
                          </a:solidFill>
                          <a:latin typeface="DeutscheBank Medium" panose="020B0603020202030204" pitchFamily="34" charset="0"/>
                          <a:ea typeface="DeutscheBank Medium" panose="020B0603020202030204" pitchFamily="34" charset="0"/>
                        </a:rPr>
                        <a:t>Title DeutscheBank, medium, three lines maximum</a:t>
                      </a:r>
                      <a:endParaRPr lang="en-GB" sz="1000" dirty="0">
                        <a:solidFill>
                          <a:srgbClr val="1E2A78"/>
                        </a:solidFill>
                      </a:endParaRPr>
                    </a:p>
                  </a:txBody>
                  <a:tcPr marL="72000" marR="180000" marT="108000" marB="108000">
                    <a:lnL w="38100" cap="flat" cmpd="sng" algn="ctr">
                      <a:no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38100" cap="flat" cmpd="sng" algn="ctr">
                      <a:solidFill>
                        <a:srgbClr val="1E2A78"/>
                      </a:solidFill>
                      <a:prstDash val="solid"/>
                      <a:round/>
                      <a:headEnd type="none" w="med" len="med"/>
                      <a:tailEnd type="none" w="med" len="med"/>
                    </a:lnB>
                    <a:lnTlToBr w="12700" cmpd="sng">
                      <a:noFill/>
                      <a:prstDash val="solid"/>
                    </a:lnTlToBr>
                    <a:lnBlToTr w="12700" cmpd="sng">
                      <a:noFill/>
                      <a:prstDash val="solid"/>
                    </a:lnBlToTr>
                    <a:solidFill>
                      <a:srgbClr val="EDF1F7"/>
                    </a:solidFill>
                  </a:tcPr>
                </a:tc>
                <a:extLst>
                  <a:ext uri="{0D108BD9-81ED-4DB2-BD59-A6C34878D82A}">
                    <a16:rowId xmlns:a16="http://schemas.microsoft.com/office/drawing/2014/main" val="4259003463"/>
                  </a:ext>
                </a:extLst>
              </a:tr>
            </a:tbl>
          </a:graphicData>
        </a:graphic>
      </p:graphicFrame>
      <p:grpSp>
        <p:nvGrpSpPr>
          <p:cNvPr id="12" name="Group 11">
            <a:extLst>
              <a:ext uri="{FF2B5EF4-FFF2-40B4-BE49-F238E27FC236}">
                <a16:creationId xmlns:a16="http://schemas.microsoft.com/office/drawing/2014/main" id="{AC548892-F27E-1A00-82EE-75A71E7107CE}"/>
              </a:ext>
              <a:ext uri="{C183D7F6-B498-43B3-948B-1728B52AA6E4}">
                <adec:decorative xmlns:adec="http://schemas.microsoft.com/office/drawing/2017/decorative" val="1"/>
              </a:ext>
            </a:extLst>
          </p:cNvPr>
          <p:cNvGrpSpPr/>
          <p:nvPr/>
        </p:nvGrpSpPr>
        <p:grpSpPr>
          <a:xfrm>
            <a:off x="2224800" y="1376363"/>
            <a:ext cx="7116000" cy="4534837"/>
            <a:chOff x="2700000" y="1376363"/>
            <a:chExt cx="6789600" cy="4824412"/>
          </a:xfrm>
        </p:grpSpPr>
        <p:cxnSp>
          <p:nvCxnSpPr>
            <p:cNvPr id="7" name="Straight Connector 6">
              <a:extLst>
                <a:ext uri="{FF2B5EF4-FFF2-40B4-BE49-F238E27FC236}">
                  <a16:creationId xmlns:a16="http://schemas.microsoft.com/office/drawing/2014/main" id="{3E3108AF-1731-E48A-90D1-46D01893F32B}"/>
                </a:ext>
              </a:extLst>
            </p:cNvPr>
            <p:cNvCxnSpPr>
              <a:cxnSpLocks/>
            </p:cNvCxnSpPr>
            <p:nvPr/>
          </p:nvCxnSpPr>
          <p:spPr bwMode="auto">
            <a:xfrm>
              <a:off x="2700000" y="1376363"/>
              <a:ext cx="0" cy="4824412"/>
            </a:xfrm>
            <a:prstGeom prst="line">
              <a:avLst/>
            </a:prstGeom>
            <a:noFill/>
            <a:ln w="76200">
              <a:solidFill>
                <a:schemeClr val="bg1"/>
              </a:solidFill>
              <a:round/>
              <a:headEnd/>
              <a:tailEnd/>
            </a:ln>
          </p:spPr>
        </p:cxnSp>
        <p:cxnSp>
          <p:nvCxnSpPr>
            <p:cNvPr id="8" name="Straight Connector 7">
              <a:extLst>
                <a:ext uri="{FF2B5EF4-FFF2-40B4-BE49-F238E27FC236}">
                  <a16:creationId xmlns:a16="http://schemas.microsoft.com/office/drawing/2014/main" id="{D60E3002-FCA7-ACD7-C99F-CD93EFDC2C2D}"/>
                </a:ext>
              </a:extLst>
            </p:cNvPr>
            <p:cNvCxnSpPr>
              <a:cxnSpLocks/>
            </p:cNvCxnSpPr>
            <p:nvPr/>
          </p:nvCxnSpPr>
          <p:spPr bwMode="auto">
            <a:xfrm>
              <a:off x="4963200" y="1376363"/>
              <a:ext cx="0" cy="3438037"/>
            </a:xfrm>
            <a:prstGeom prst="line">
              <a:avLst/>
            </a:prstGeom>
            <a:noFill/>
            <a:ln w="76200">
              <a:solidFill>
                <a:schemeClr val="bg1"/>
              </a:solidFill>
              <a:round/>
              <a:headEnd/>
              <a:tailEnd/>
            </a:ln>
          </p:spPr>
        </p:cxnSp>
        <p:cxnSp>
          <p:nvCxnSpPr>
            <p:cNvPr id="9" name="Straight Connector 8">
              <a:extLst>
                <a:ext uri="{FF2B5EF4-FFF2-40B4-BE49-F238E27FC236}">
                  <a16:creationId xmlns:a16="http://schemas.microsoft.com/office/drawing/2014/main" id="{A486C63F-0A15-0B67-AD42-EADB85F2EC1A}"/>
                </a:ext>
              </a:extLst>
            </p:cNvPr>
            <p:cNvCxnSpPr>
              <a:cxnSpLocks/>
            </p:cNvCxnSpPr>
            <p:nvPr/>
          </p:nvCxnSpPr>
          <p:spPr bwMode="auto">
            <a:xfrm>
              <a:off x="7226400" y="1376363"/>
              <a:ext cx="0" cy="4824412"/>
            </a:xfrm>
            <a:prstGeom prst="line">
              <a:avLst/>
            </a:prstGeom>
            <a:noFill/>
            <a:ln w="76200">
              <a:solidFill>
                <a:schemeClr val="bg1"/>
              </a:solidFill>
              <a:round/>
              <a:headEnd/>
              <a:tailEnd/>
            </a:ln>
          </p:spPr>
        </p:cxnSp>
        <p:cxnSp>
          <p:nvCxnSpPr>
            <p:cNvPr id="10" name="Straight Connector 9">
              <a:extLst>
                <a:ext uri="{FF2B5EF4-FFF2-40B4-BE49-F238E27FC236}">
                  <a16:creationId xmlns:a16="http://schemas.microsoft.com/office/drawing/2014/main" id="{0CB56FCB-BC01-50C5-DF08-9A301E76E525}"/>
                </a:ext>
              </a:extLst>
            </p:cNvPr>
            <p:cNvCxnSpPr>
              <a:cxnSpLocks/>
            </p:cNvCxnSpPr>
            <p:nvPr/>
          </p:nvCxnSpPr>
          <p:spPr bwMode="auto">
            <a:xfrm>
              <a:off x="9489600" y="1376363"/>
              <a:ext cx="0" cy="4824412"/>
            </a:xfrm>
            <a:prstGeom prst="line">
              <a:avLst/>
            </a:prstGeom>
            <a:noFill/>
            <a:ln w="76200">
              <a:solidFill>
                <a:schemeClr val="bg1"/>
              </a:solidFill>
              <a:round/>
              <a:headEnd/>
              <a:tailEnd/>
            </a:ln>
          </p:spPr>
        </p:cxnSp>
      </p:grpSp>
      <p:sp>
        <p:nvSpPr>
          <p:cNvPr id="13" name="TextBox 12">
            <a:extLst>
              <a:ext uri="{FF2B5EF4-FFF2-40B4-BE49-F238E27FC236}">
                <a16:creationId xmlns:a16="http://schemas.microsoft.com/office/drawing/2014/main" id="{B66B7F70-AD47-47FD-DD60-577103E6EA66}"/>
              </a:ext>
              <a:ext uri="{C183D7F6-B498-43B3-948B-1728B52AA6E4}">
                <adec:decorative xmlns:adec="http://schemas.microsoft.com/office/drawing/2017/decorative" val="1"/>
              </a:ext>
            </a:extLst>
          </p:cNvPr>
          <p:cNvSpPr txBox="1"/>
          <p:nvPr/>
        </p:nvSpPr>
        <p:spPr bwMode="ltGray">
          <a:xfrm>
            <a:off x="6096000" y="441325"/>
            <a:ext cx="3508800" cy="655897"/>
          </a:xfrm>
          <a:prstGeom prst="rect">
            <a:avLst/>
          </a:prstGeom>
          <a:solidFill>
            <a:srgbClr val="D000D0"/>
          </a:solidFill>
          <a:ln w="6350">
            <a:noFill/>
            <a:miter lim="800000"/>
            <a:headEnd/>
            <a:tailEnd/>
          </a:ln>
        </p:spPr>
        <p:txBody>
          <a:bodyPr wrap="square" lIns="100913" tIns="50457" rIns="100913" bIns="50457" rtlCol="0" anchor="t" anchorCtr="0">
            <a:spAutoFit/>
          </a:bodyPr>
          <a:lstStyle/>
          <a:p>
            <a:pPr eaLnBrk="0" hangingPunct="0"/>
            <a:r>
              <a:rPr lang="en-GB" sz="900" b="1" dirty="0">
                <a:solidFill>
                  <a:schemeClr val="bg1"/>
                </a:solidFill>
                <a:latin typeface="+mn-lt"/>
              </a:rPr>
              <a:t>Note </a:t>
            </a:r>
            <a:br>
              <a:rPr lang="en-GB" sz="900" b="1" dirty="0">
                <a:solidFill>
                  <a:schemeClr val="bg1"/>
                </a:solidFill>
                <a:latin typeface="+mn-lt"/>
              </a:rPr>
            </a:br>
            <a:r>
              <a:rPr lang="en-GB" sz="900" dirty="0">
                <a:solidFill>
                  <a:schemeClr val="bg1"/>
                </a:solidFill>
                <a:latin typeface="+mn-lt"/>
              </a:rPr>
              <a:t>The separations between the columns are created by adding vertical lines in the same colour as the background. When resizing the table, the lines have to be altered accordingly.</a:t>
            </a:r>
          </a:p>
        </p:txBody>
      </p:sp>
      <p:sp>
        <p:nvSpPr>
          <p:cNvPr id="5" name="Fußzeilenplatzhalter 4">
            <a:extLst>
              <a:ext uri="{FF2B5EF4-FFF2-40B4-BE49-F238E27FC236}">
                <a16:creationId xmlns:a16="http://schemas.microsoft.com/office/drawing/2014/main" id="{CDBAEF33-BFED-54CD-A018-D046D6D2C34F}"/>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3" name="Slide Number Placeholder 2">
            <a:extLst>
              <a:ext uri="{FF2B5EF4-FFF2-40B4-BE49-F238E27FC236}">
                <a16:creationId xmlns:a16="http://schemas.microsoft.com/office/drawing/2014/main" id="{E3FCD83D-E83B-7A05-21A2-2DE277D9A4C6}"/>
              </a:ext>
              <a:ext uri="{C183D7F6-B498-43B3-948B-1728B52AA6E4}">
                <adec:decorative xmlns:adec="http://schemas.microsoft.com/office/drawing/2017/decorative" val="1"/>
              </a:ext>
            </a:extLst>
          </p:cNvPr>
          <p:cNvSpPr>
            <a:spLocks noGrp="1"/>
          </p:cNvSpPr>
          <p:nvPr>
            <p:ph type="sldNum" sz="quarter" idx="10"/>
          </p:nvPr>
        </p:nvSpPr>
        <p:spPr>
          <a:xfrm>
            <a:off x="11281088" y="6416675"/>
            <a:ext cx="468000" cy="144000"/>
          </a:xfrm>
        </p:spPr>
        <p:txBody>
          <a:bodyPr/>
          <a:lstStyle/>
          <a:p>
            <a:fld id="{D71DA9FD-6EF8-4CC5-AF9B-B6159B5B937C}" type="slidenum">
              <a:rPr lang="en-GB" noProof="1" smtClean="0"/>
              <a:pPr/>
              <a:t>60</a:t>
            </a:fld>
            <a:endParaRPr lang="en-GB" noProof="1"/>
          </a:p>
        </p:txBody>
      </p:sp>
    </p:spTree>
    <p:extLst>
      <p:ext uri="{BB962C8B-B14F-4D97-AF65-F5344CB8AC3E}">
        <p14:creationId xmlns:p14="http://schemas.microsoft.com/office/powerpoint/2010/main" val="4041483785"/>
      </p:ext>
    </p:extLst>
  </p:cSld>
  <p:clrMapOvr>
    <a:masterClrMapping/>
  </p:clrMapOvr>
  <p:transition>
    <p:wipe dir="r"/>
  </p:transition>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65DD1-0337-0004-0E93-7FB06168996E}"/>
              </a:ext>
            </a:extLst>
          </p:cNvPr>
          <p:cNvSpPr>
            <a:spLocks noGrp="1"/>
          </p:cNvSpPr>
          <p:nvPr>
            <p:ph type="title"/>
          </p:nvPr>
        </p:nvSpPr>
        <p:spPr/>
        <p:txBody>
          <a:bodyPr/>
          <a:lstStyle/>
          <a:p>
            <a:r>
              <a:rPr lang="en-GB" dirty="0"/>
              <a:t>Best Practice Sample</a:t>
            </a:r>
            <a:br>
              <a:rPr lang="en-GB" dirty="0"/>
            </a:br>
            <a:r>
              <a:rPr lang="en-GB" b="0" dirty="0"/>
              <a:t>Flow charts</a:t>
            </a:r>
          </a:p>
        </p:txBody>
      </p:sp>
      <p:sp>
        <p:nvSpPr>
          <p:cNvPr id="5" name="TextBox 4">
            <a:extLst>
              <a:ext uri="{FF2B5EF4-FFF2-40B4-BE49-F238E27FC236}">
                <a16:creationId xmlns:a16="http://schemas.microsoft.com/office/drawing/2014/main" id="{EBD86BAD-AF2A-D847-C599-3138661F2430}"/>
              </a:ext>
            </a:extLst>
          </p:cNvPr>
          <p:cNvSpPr txBox="1"/>
          <p:nvPr/>
        </p:nvSpPr>
        <p:spPr bwMode="ltGray">
          <a:xfrm>
            <a:off x="442913" y="1380359"/>
            <a:ext cx="1396593" cy="380480"/>
          </a:xfrm>
          <a:prstGeom prst="rect">
            <a:avLst/>
          </a:prstGeom>
          <a:solidFill>
            <a:srgbClr val="1E2A78"/>
          </a:solidFill>
          <a:ln w="6350">
            <a:noFill/>
            <a:miter lim="800000"/>
            <a:headEnd/>
            <a:tailEnd/>
          </a:ln>
        </p:spPr>
        <p:txBody>
          <a:bodyPr wrap="square" lIns="72000" tIns="36000" rIns="72000" bIns="36000" rtlCol="0" anchor="ctr" anchorCtr="0">
            <a:spAutoFit/>
          </a:bodyPr>
          <a:lstStyle/>
          <a:p>
            <a:r>
              <a:rPr lang="en-GB" sz="2000" b="0" i="0" u="none" strike="noStrike" baseline="0" dirty="0">
                <a:solidFill>
                  <a:srgbClr val="FFFFFF"/>
                </a:solidFill>
                <a:latin typeface="DeutscheBank Medium" panose="020B0603020202030204" pitchFamily="34" charset="0"/>
                <a:ea typeface="DeutscheBank Medium" panose="020B0603020202030204" pitchFamily="34" charset="0"/>
              </a:rPr>
              <a:t>1.</a:t>
            </a:r>
            <a:endParaRPr lang="en-GB" sz="2000" dirty="0">
              <a:latin typeface="DeutscheBank Medium" panose="020B0603020202030204" pitchFamily="34" charset="0"/>
              <a:ea typeface="DeutscheBank Medium" panose="020B0603020202030204" pitchFamily="34" charset="0"/>
            </a:endParaRPr>
          </a:p>
        </p:txBody>
      </p:sp>
      <p:sp>
        <p:nvSpPr>
          <p:cNvPr id="16" name="TextBox 15">
            <a:extLst>
              <a:ext uri="{FF2B5EF4-FFF2-40B4-BE49-F238E27FC236}">
                <a16:creationId xmlns:a16="http://schemas.microsoft.com/office/drawing/2014/main" id="{661003C3-6672-04E2-5432-D002F7222678}"/>
              </a:ext>
            </a:extLst>
          </p:cNvPr>
          <p:cNvSpPr txBox="1"/>
          <p:nvPr/>
        </p:nvSpPr>
        <p:spPr bwMode="ltGray">
          <a:xfrm>
            <a:off x="442913" y="1760839"/>
            <a:ext cx="1396593" cy="996033"/>
          </a:xfrm>
          <a:prstGeom prst="rect">
            <a:avLst/>
          </a:prstGeom>
          <a:solidFill>
            <a:srgbClr val="EDF1F7"/>
          </a:solidFill>
          <a:ln w="6350">
            <a:noFill/>
            <a:miter lim="800000"/>
            <a:headEnd/>
            <a:tailEnd/>
          </a:ln>
        </p:spPr>
        <p:txBody>
          <a:bodyPr wrap="square" lIns="72000" tIns="36000" rIns="72000" bIns="36000" rtlCol="0" anchor="ctr" anchorCtr="0">
            <a:spAutoFit/>
          </a:bodyPr>
          <a:lstStyle/>
          <a:p>
            <a:r>
              <a:rPr lang="en-GB" sz="1000" b="1" i="0" u="none" strike="noStrike" baseline="0" dirty="0">
                <a:ea typeface="DeutscheBank Medium" panose="020B0603020202030204" pitchFamily="34" charset="0"/>
              </a:rPr>
              <a:t>Deutsche Bank bold</a:t>
            </a:r>
            <a:br>
              <a:rPr lang="en-GB" sz="1000" b="0" i="0" u="none" strike="noStrike" baseline="0" dirty="0">
                <a:ea typeface="DeutscheBank Medium" panose="020B0603020202030204" pitchFamily="34" charset="0"/>
              </a:rPr>
            </a:br>
            <a:r>
              <a:rPr lang="en-GB" sz="1000" b="0" i="0" u="none" strike="noStrike" baseline="0" dirty="0" err="1">
                <a:ea typeface="DeutscheBank Medium" panose="020B0603020202030204" pitchFamily="34" charset="0"/>
              </a:rPr>
              <a:t>Evero</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modia</a:t>
            </a:r>
            <a:r>
              <a:rPr lang="en-GB" sz="1000" b="0" i="0" u="none" strike="noStrike" baseline="0" dirty="0">
                <a:ea typeface="DeutscheBank Medium" panose="020B0603020202030204" pitchFamily="34" charset="0"/>
              </a:rPr>
              <a:t> quo </a:t>
            </a:r>
            <a:r>
              <a:rPr lang="en-GB" sz="1000" b="0" i="0" u="none" strike="noStrike" baseline="0" dirty="0" err="1">
                <a:ea typeface="DeutscheBank Medium" panose="020B0603020202030204" pitchFamily="34" charset="0"/>
              </a:rPr>
              <a:t>dipsam</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quae</a:t>
            </a:r>
            <a:r>
              <a:rPr lang="en-GB" sz="1000" b="0" i="0" u="none" strike="noStrike" baseline="0" dirty="0">
                <a:ea typeface="DeutscheBank Medium" panose="020B0603020202030204" pitchFamily="34" charset="0"/>
              </a:rPr>
              <a:t> nus </a:t>
            </a:r>
            <a:r>
              <a:rPr lang="en-GB" sz="1000" b="0" i="0" u="none" strike="noStrike" baseline="0" dirty="0" err="1">
                <a:ea typeface="DeutscheBank Medium" panose="020B0603020202030204" pitchFamily="34" charset="0"/>
              </a:rPr>
              <a:t>volorup</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Evero</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modia</a:t>
            </a:r>
            <a:r>
              <a:rPr lang="en-GB" sz="1000" b="0" i="0" u="none" strike="noStrike" baseline="0" dirty="0">
                <a:ea typeface="DeutscheBank Medium" panose="020B0603020202030204" pitchFamily="34" charset="0"/>
              </a:rPr>
              <a:t> quo </a:t>
            </a:r>
            <a:r>
              <a:rPr lang="en-GB" sz="1000" b="0" i="0" u="none" strike="noStrike" baseline="0" dirty="0" err="1">
                <a:ea typeface="DeutscheBank Medium" panose="020B0603020202030204" pitchFamily="34" charset="0"/>
              </a:rPr>
              <a:t>dipsam</a:t>
            </a:r>
            <a:r>
              <a:rPr lang="en-GB" sz="1000" b="0" i="0" u="none" strike="noStrike" baseline="0" dirty="0">
                <a:ea typeface="DeutscheBank Medium" panose="020B0603020202030204" pitchFamily="34" charset="0"/>
              </a:rPr>
              <a:t>, Officium sit </a:t>
            </a:r>
            <a:r>
              <a:rPr lang="en-GB" sz="1000" b="0" i="0" u="none" strike="noStrike" baseline="0" dirty="0" err="1">
                <a:ea typeface="DeutscheBank Medium" panose="020B0603020202030204" pitchFamily="34" charset="0"/>
              </a:rPr>
              <a:t>derum</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quas</a:t>
            </a:r>
            <a:r>
              <a:rPr lang="en-GB" sz="1000" b="0" i="0" u="none" strike="noStrike" baseline="0" dirty="0">
                <a:ea typeface="DeutscheBank Medium" panose="020B0603020202030204" pitchFamily="34" charset="0"/>
              </a:rPr>
              <a:t>.</a:t>
            </a:r>
          </a:p>
        </p:txBody>
      </p:sp>
      <p:sp>
        <p:nvSpPr>
          <p:cNvPr id="18" name="TextBox 17">
            <a:extLst>
              <a:ext uri="{FF2B5EF4-FFF2-40B4-BE49-F238E27FC236}">
                <a16:creationId xmlns:a16="http://schemas.microsoft.com/office/drawing/2014/main" id="{B312CC9A-F588-86F3-68C0-F420ECC8B72D}"/>
              </a:ext>
            </a:extLst>
          </p:cNvPr>
          <p:cNvSpPr txBox="1"/>
          <p:nvPr/>
        </p:nvSpPr>
        <p:spPr bwMode="ltGray">
          <a:xfrm>
            <a:off x="1800827" y="1380359"/>
            <a:ext cx="347852" cy="380480"/>
          </a:xfrm>
          <a:prstGeom prst="rect">
            <a:avLst/>
          </a:prstGeom>
          <a:noFill/>
          <a:ln w="6350">
            <a:noFill/>
            <a:miter lim="800000"/>
            <a:headEnd/>
            <a:tailEnd/>
          </a:ln>
        </p:spPr>
        <p:txBody>
          <a:bodyPr wrap="none" lIns="0" tIns="0" rIns="0" bIns="0" rtlCol="0" anchor="ctr" anchorCtr="0">
            <a:noAutofit/>
          </a:bodyPr>
          <a:lstStyle/>
          <a:p>
            <a:pPr algn="l"/>
            <a:r>
              <a:rPr lang="en-GB" sz="3200" dirty="0">
                <a:solidFill>
                  <a:srgbClr val="1E2A78"/>
                </a:solidFill>
                <a:latin typeface="DeutscheBank Medium" panose="020B0603020202030204" pitchFamily="34" charset="0"/>
                <a:ea typeface="DeutscheBank Medium" panose="020B0603020202030204" pitchFamily="34" charset="0"/>
              </a:rPr>
              <a:t>→</a:t>
            </a:r>
          </a:p>
        </p:txBody>
      </p:sp>
      <p:sp>
        <p:nvSpPr>
          <p:cNvPr id="7" name="TextBox 6">
            <a:extLst>
              <a:ext uri="{FF2B5EF4-FFF2-40B4-BE49-F238E27FC236}">
                <a16:creationId xmlns:a16="http://schemas.microsoft.com/office/drawing/2014/main" id="{8B833115-404F-7283-DD7A-20DE5FE4C640}"/>
              </a:ext>
            </a:extLst>
          </p:cNvPr>
          <p:cNvSpPr txBox="1"/>
          <p:nvPr/>
        </p:nvSpPr>
        <p:spPr bwMode="ltGray">
          <a:xfrm>
            <a:off x="2172324" y="1376363"/>
            <a:ext cx="1396593" cy="380480"/>
          </a:xfrm>
          <a:prstGeom prst="rect">
            <a:avLst/>
          </a:prstGeom>
          <a:solidFill>
            <a:schemeClr val="accent2"/>
          </a:solidFill>
          <a:ln w="6350">
            <a:noFill/>
            <a:miter lim="800000"/>
            <a:headEnd/>
            <a:tailEnd/>
          </a:ln>
        </p:spPr>
        <p:txBody>
          <a:bodyPr wrap="square" lIns="72000" tIns="36000" rIns="72000" bIns="36000" rtlCol="0" anchor="ctr" anchorCtr="0">
            <a:spAutoFit/>
          </a:bodyPr>
          <a:lstStyle/>
          <a:p>
            <a:r>
              <a:rPr lang="en-GB" sz="2000" b="0" i="0" u="none" strike="noStrike" baseline="0" dirty="0">
                <a:solidFill>
                  <a:srgbClr val="FFFFFF"/>
                </a:solidFill>
                <a:latin typeface="DeutscheBank Medium" panose="020B0603020202030204" pitchFamily="34" charset="0"/>
                <a:ea typeface="DeutscheBank Medium" panose="020B0603020202030204" pitchFamily="34" charset="0"/>
              </a:rPr>
              <a:t>2.</a:t>
            </a:r>
            <a:endParaRPr lang="en-GB" sz="2000" dirty="0">
              <a:latin typeface="DeutscheBank Medium" panose="020B0603020202030204" pitchFamily="34" charset="0"/>
              <a:ea typeface="DeutscheBank Medium" panose="020B0603020202030204" pitchFamily="34" charset="0"/>
            </a:endParaRPr>
          </a:p>
        </p:txBody>
      </p:sp>
      <p:sp>
        <p:nvSpPr>
          <p:cNvPr id="21" name="TextBox 20">
            <a:extLst>
              <a:ext uri="{FF2B5EF4-FFF2-40B4-BE49-F238E27FC236}">
                <a16:creationId xmlns:a16="http://schemas.microsoft.com/office/drawing/2014/main" id="{E3524EB5-DFB7-5017-1D77-D87FA2998B57}"/>
              </a:ext>
            </a:extLst>
          </p:cNvPr>
          <p:cNvSpPr txBox="1"/>
          <p:nvPr/>
        </p:nvSpPr>
        <p:spPr bwMode="ltGray">
          <a:xfrm>
            <a:off x="2172324" y="1756843"/>
            <a:ext cx="1396593" cy="996033"/>
          </a:xfrm>
          <a:prstGeom prst="rect">
            <a:avLst/>
          </a:prstGeom>
          <a:solidFill>
            <a:srgbClr val="EDF1F7"/>
          </a:solidFill>
          <a:ln w="6350">
            <a:noFill/>
            <a:miter lim="800000"/>
            <a:headEnd/>
            <a:tailEnd/>
          </a:ln>
        </p:spPr>
        <p:txBody>
          <a:bodyPr wrap="square" lIns="72000" tIns="36000" rIns="72000" bIns="36000" rtlCol="0" anchor="ctr" anchorCtr="0">
            <a:spAutoFit/>
          </a:bodyPr>
          <a:lstStyle/>
          <a:p>
            <a:r>
              <a:rPr lang="en-GB" sz="1000" b="1" i="0" u="none" strike="noStrike" baseline="0" dirty="0">
                <a:ea typeface="DeutscheBank Medium" panose="020B0603020202030204" pitchFamily="34" charset="0"/>
              </a:rPr>
              <a:t>Deutsche Bank bold</a:t>
            </a:r>
            <a:br>
              <a:rPr lang="en-GB" sz="1000" b="0" i="0" u="none" strike="noStrike" baseline="0" dirty="0">
                <a:ea typeface="DeutscheBank Medium" panose="020B0603020202030204" pitchFamily="34" charset="0"/>
              </a:rPr>
            </a:br>
            <a:r>
              <a:rPr lang="en-GB" sz="1000" b="0" i="0" u="none" strike="noStrike" baseline="0" dirty="0" err="1">
                <a:ea typeface="DeutscheBank Medium" panose="020B0603020202030204" pitchFamily="34" charset="0"/>
              </a:rPr>
              <a:t>Evero</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modia</a:t>
            </a:r>
            <a:r>
              <a:rPr lang="en-GB" sz="1000" b="0" i="0" u="none" strike="noStrike" baseline="0" dirty="0">
                <a:ea typeface="DeutscheBank Medium" panose="020B0603020202030204" pitchFamily="34" charset="0"/>
              </a:rPr>
              <a:t> quo </a:t>
            </a:r>
            <a:r>
              <a:rPr lang="en-GB" sz="1000" b="0" i="0" u="none" strike="noStrike" baseline="0" dirty="0" err="1">
                <a:ea typeface="DeutscheBank Medium" panose="020B0603020202030204" pitchFamily="34" charset="0"/>
              </a:rPr>
              <a:t>dipsam</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quae</a:t>
            </a:r>
            <a:r>
              <a:rPr lang="en-GB" sz="1000" b="0" i="0" u="none" strike="noStrike" baseline="0" dirty="0">
                <a:ea typeface="DeutscheBank Medium" panose="020B0603020202030204" pitchFamily="34" charset="0"/>
              </a:rPr>
              <a:t> nus </a:t>
            </a:r>
            <a:r>
              <a:rPr lang="en-GB" sz="1000" b="0" i="0" u="none" strike="noStrike" baseline="0" dirty="0" err="1">
                <a:ea typeface="DeutscheBank Medium" panose="020B0603020202030204" pitchFamily="34" charset="0"/>
              </a:rPr>
              <a:t>volorup</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Evero</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modia</a:t>
            </a:r>
            <a:r>
              <a:rPr lang="en-GB" sz="1000" b="0" i="0" u="none" strike="noStrike" baseline="0" dirty="0">
                <a:ea typeface="DeutscheBank Medium" panose="020B0603020202030204" pitchFamily="34" charset="0"/>
              </a:rPr>
              <a:t> quo </a:t>
            </a:r>
            <a:r>
              <a:rPr lang="en-GB" sz="1000" b="0" i="0" u="none" strike="noStrike" baseline="0" dirty="0" err="1">
                <a:ea typeface="DeutscheBank Medium" panose="020B0603020202030204" pitchFamily="34" charset="0"/>
              </a:rPr>
              <a:t>dipsam</a:t>
            </a:r>
            <a:r>
              <a:rPr lang="en-GB" sz="1000" b="0" i="0" u="none" strike="noStrike" baseline="0" dirty="0">
                <a:ea typeface="DeutscheBank Medium" panose="020B0603020202030204" pitchFamily="34" charset="0"/>
              </a:rPr>
              <a:t>, Officium sit </a:t>
            </a:r>
            <a:r>
              <a:rPr lang="en-GB" sz="1000" b="0" i="0" u="none" strike="noStrike" baseline="0" dirty="0" err="1">
                <a:ea typeface="DeutscheBank Medium" panose="020B0603020202030204" pitchFamily="34" charset="0"/>
              </a:rPr>
              <a:t>derum</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quas</a:t>
            </a:r>
            <a:r>
              <a:rPr lang="en-GB" sz="1000" b="0" i="0" u="none" strike="noStrike" baseline="0" dirty="0">
                <a:ea typeface="DeutscheBank Medium" panose="020B0603020202030204" pitchFamily="34" charset="0"/>
              </a:rPr>
              <a:t>.</a:t>
            </a:r>
          </a:p>
        </p:txBody>
      </p:sp>
      <p:sp>
        <p:nvSpPr>
          <p:cNvPr id="8" name="TextBox 7">
            <a:extLst>
              <a:ext uri="{FF2B5EF4-FFF2-40B4-BE49-F238E27FC236}">
                <a16:creationId xmlns:a16="http://schemas.microsoft.com/office/drawing/2014/main" id="{3B2055FA-6E98-6080-2F79-305944B2F6A5}"/>
              </a:ext>
            </a:extLst>
          </p:cNvPr>
          <p:cNvSpPr txBox="1"/>
          <p:nvPr/>
        </p:nvSpPr>
        <p:spPr bwMode="ltGray">
          <a:xfrm>
            <a:off x="3530238" y="1376363"/>
            <a:ext cx="347852" cy="380480"/>
          </a:xfrm>
          <a:prstGeom prst="rect">
            <a:avLst/>
          </a:prstGeom>
          <a:noFill/>
          <a:ln w="6350">
            <a:noFill/>
            <a:miter lim="800000"/>
            <a:headEnd/>
            <a:tailEnd/>
          </a:ln>
        </p:spPr>
        <p:txBody>
          <a:bodyPr wrap="none" lIns="0" tIns="0" rIns="0" bIns="0" rtlCol="0" anchor="ctr" anchorCtr="0">
            <a:noAutofit/>
          </a:bodyPr>
          <a:lstStyle/>
          <a:p>
            <a:pPr algn="l"/>
            <a:r>
              <a:rPr lang="en-GB" sz="3200" dirty="0">
                <a:solidFill>
                  <a:schemeClr val="accent2"/>
                </a:solidFill>
                <a:latin typeface="DeutscheBank Medium" panose="020B0603020202030204" pitchFamily="34" charset="0"/>
                <a:ea typeface="DeutscheBank Medium" panose="020B0603020202030204" pitchFamily="34" charset="0"/>
              </a:rPr>
              <a:t>→</a:t>
            </a:r>
          </a:p>
        </p:txBody>
      </p:sp>
      <p:sp>
        <p:nvSpPr>
          <p:cNvPr id="10" name="TextBox 9">
            <a:extLst>
              <a:ext uri="{FF2B5EF4-FFF2-40B4-BE49-F238E27FC236}">
                <a16:creationId xmlns:a16="http://schemas.microsoft.com/office/drawing/2014/main" id="{22470894-99BD-867D-ECFA-4BB73DB43C39}"/>
              </a:ext>
            </a:extLst>
          </p:cNvPr>
          <p:cNvSpPr txBox="1"/>
          <p:nvPr/>
        </p:nvSpPr>
        <p:spPr bwMode="ltGray">
          <a:xfrm>
            <a:off x="3901735" y="1376363"/>
            <a:ext cx="1396593" cy="380480"/>
          </a:xfrm>
          <a:prstGeom prst="rect">
            <a:avLst/>
          </a:prstGeom>
          <a:solidFill>
            <a:schemeClr val="accent4"/>
          </a:solidFill>
          <a:ln w="6350">
            <a:noFill/>
            <a:miter lim="800000"/>
            <a:headEnd/>
            <a:tailEnd/>
          </a:ln>
        </p:spPr>
        <p:txBody>
          <a:bodyPr wrap="square" lIns="72000" tIns="36000" rIns="72000" bIns="36000" rtlCol="0" anchor="ctr" anchorCtr="0">
            <a:spAutoFit/>
          </a:bodyPr>
          <a:lstStyle/>
          <a:p>
            <a:r>
              <a:rPr lang="en-GB" sz="2000" b="0" i="0" u="none" strike="noStrike" baseline="0" dirty="0">
                <a:solidFill>
                  <a:srgbClr val="FFFFFF"/>
                </a:solidFill>
                <a:latin typeface="DeutscheBank Medium" panose="020B0603020202030204" pitchFamily="34" charset="0"/>
                <a:ea typeface="DeutscheBank Medium" panose="020B0603020202030204" pitchFamily="34" charset="0"/>
              </a:rPr>
              <a:t>3.</a:t>
            </a:r>
            <a:endParaRPr lang="en-GB" sz="2000" dirty="0">
              <a:latin typeface="DeutscheBank Medium" panose="020B0603020202030204" pitchFamily="34" charset="0"/>
              <a:ea typeface="DeutscheBank Medium" panose="020B0603020202030204" pitchFamily="34" charset="0"/>
            </a:endParaRPr>
          </a:p>
        </p:txBody>
      </p:sp>
      <p:sp>
        <p:nvSpPr>
          <p:cNvPr id="24" name="TextBox 23">
            <a:extLst>
              <a:ext uri="{FF2B5EF4-FFF2-40B4-BE49-F238E27FC236}">
                <a16:creationId xmlns:a16="http://schemas.microsoft.com/office/drawing/2014/main" id="{EDF50266-7840-972E-7FA0-7B1AFFF3833A}"/>
              </a:ext>
            </a:extLst>
          </p:cNvPr>
          <p:cNvSpPr txBox="1"/>
          <p:nvPr/>
        </p:nvSpPr>
        <p:spPr bwMode="ltGray">
          <a:xfrm>
            <a:off x="3901735" y="1756843"/>
            <a:ext cx="1396593" cy="996033"/>
          </a:xfrm>
          <a:prstGeom prst="rect">
            <a:avLst/>
          </a:prstGeom>
          <a:solidFill>
            <a:srgbClr val="EDF1F7"/>
          </a:solidFill>
          <a:ln w="6350">
            <a:noFill/>
            <a:miter lim="800000"/>
            <a:headEnd/>
            <a:tailEnd/>
          </a:ln>
        </p:spPr>
        <p:txBody>
          <a:bodyPr wrap="square" lIns="72000" tIns="36000" rIns="72000" bIns="36000" rtlCol="0" anchor="ctr" anchorCtr="0">
            <a:spAutoFit/>
          </a:bodyPr>
          <a:lstStyle/>
          <a:p>
            <a:r>
              <a:rPr lang="en-GB" sz="1000" b="1" i="0" u="none" strike="noStrike" baseline="0" dirty="0">
                <a:ea typeface="DeutscheBank Medium" panose="020B0603020202030204" pitchFamily="34" charset="0"/>
              </a:rPr>
              <a:t>Deutsche Bank bold</a:t>
            </a:r>
            <a:br>
              <a:rPr lang="en-GB" sz="1000" b="0" i="0" u="none" strike="noStrike" baseline="0" dirty="0">
                <a:ea typeface="DeutscheBank Medium" panose="020B0603020202030204" pitchFamily="34" charset="0"/>
              </a:rPr>
            </a:br>
            <a:r>
              <a:rPr lang="en-GB" sz="1000" b="0" i="0" u="none" strike="noStrike" baseline="0" dirty="0" err="1">
                <a:ea typeface="DeutscheBank Medium" panose="020B0603020202030204" pitchFamily="34" charset="0"/>
              </a:rPr>
              <a:t>Evero</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modia</a:t>
            </a:r>
            <a:r>
              <a:rPr lang="en-GB" sz="1000" b="0" i="0" u="none" strike="noStrike" baseline="0" dirty="0">
                <a:ea typeface="DeutscheBank Medium" panose="020B0603020202030204" pitchFamily="34" charset="0"/>
              </a:rPr>
              <a:t> quo </a:t>
            </a:r>
            <a:r>
              <a:rPr lang="en-GB" sz="1000" b="0" i="0" u="none" strike="noStrike" baseline="0" dirty="0" err="1">
                <a:ea typeface="DeutscheBank Medium" panose="020B0603020202030204" pitchFamily="34" charset="0"/>
              </a:rPr>
              <a:t>dipsam</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quae</a:t>
            </a:r>
            <a:r>
              <a:rPr lang="en-GB" sz="1000" b="0" i="0" u="none" strike="noStrike" baseline="0" dirty="0">
                <a:ea typeface="DeutscheBank Medium" panose="020B0603020202030204" pitchFamily="34" charset="0"/>
              </a:rPr>
              <a:t> nus </a:t>
            </a:r>
            <a:r>
              <a:rPr lang="en-GB" sz="1000" b="0" i="0" u="none" strike="noStrike" baseline="0" dirty="0" err="1">
                <a:ea typeface="DeutscheBank Medium" panose="020B0603020202030204" pitchFamily="34" charset="0"/>
              </a:rPr>
              <a:t>volorup</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Evero</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modia</a:t>
            </a:r>
            <a:r>
              <a:rPr lang="en-GB" sz="1000" b="0" i="0" u="none" strike="noStrike" baseline="0" dirty="0">
                <a:ea typeface="DeutscheBank Medium" panose="020B0603020202030204" pitchFamily="34" charset="0"/>
              </a:rPr>
              <a:t> quo </a:t>
            </a:r>
            <a:r>
              <a:rPr lang="en-GB" sz="1000" b="0" i="0" u="none" strike="noStrike" baseline="0" dirty="0" err="1">
                <a:ea typeface="DeutscheBank Medium" panose="020B0603020202030204" pitchFamily="34" charset="0"/>
              </a:rPr>
              <a:t>dipsam</a:t>
            </a:r>
            <a:r>
              <a:rPr lang="en-GB" sz="1000" b="0" i="0" u="none" strike="noStrike" baseline="0" dirty="0">
                <a:ea typeface="DeutscheBank Medium" panose="020B0603020202030204" pitchFamily="34" charset="0"/>
              </a:rPr>
              <a:t>, Officium sit </a:t>
            </a:r>
            <a:r>
              <a:rPr lang="en-GB" sz="1000" b="0" i="0" u="none" strike="noStrike" baseline="0" dirty="0" err="1">
                <a:ea typeface="DeutscheBank Medium" panose="020B0603020202030204" pitchFamily="34" charset="0"/>
              </a:rPr>
              <a:t>derum</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quas</a:t>
            </a:r>
            <a:r>
              <a:rPr lang="en-GB" sz="1000" b="0" i="0" u="none" strike="noStrike" baseline="0" dirty="0">
                <a:ea typeface="DeutscheBank Medium" panose="020B0603020202030204" pitchFamily="34" charset="0"/>
              </a:rPr>
              <a:t>.</a:t>
            </a:r>
          </a:p>
        </p:txBody>
      </p:sp>
      <p:sp>
        <p:nvSpPr>
          <p:cNvPr id="11" name="TextBox 10">
            <a:extLst>
              <a:ext uri="{FF2B5EF4-FFF2-40B4-BE49-F238E27FC236}">
                <a16:creationId xmlns:a16="http://schemas.microsoft.com/office/drawing/2014/main" id="{23602AA3-AFA7-BE18-073D-4F9643659C25}"/>
              </a:ext>
            </a:extLst>
          </p:cNvPr>
          <p:cNvSpPr txBox="1"/>
          <p:nvPr/>
        </p:nvSpPr>
        <p:spPr bwMode="ltGray">
          <a:xfrm>
            <a:off x="5259649" y="1376363"/>
            <a:ext cx="347852" cy="380480"/>
          </a:xfrm>
          <a:prstGeom prst="rect">
            <a:avLst/>
          </a:prstGeom>
          <a:noFill/>
          <a:ln w="6350">
            <a:noFill/>
            <a:miter lim="800000"/>
            <a:headEnd/>
            <a:tailEnd/>
          </a:ln>
        </p:spPr>
        <p:txBody>
          <a:bodyPr wrap="none" lIns="0" tIns="0" rIns="0" bIns="0" rtlCol="0" anchor="ctr" anchorCtr="0">
            <a:noAutofit/>
          </a:bodyPr>
          <a:lstStyle/>
          <a:p>
            <a:pPr algn="l"/>
            <a:r>
              <a:rPr lang="en-GB" sz="3200" dirty="0">
                <a:solidFill>
                  <a:schemeClr val="accent4"/>
                </a:solidFill>
                <a:latin typeface="DeutscheBank Medium" panose="020B0603020202030204" pitchFamily="34" charset="0"/>
                <a:ea typeface="DeutscheBank Medium" panose="020B0603020202030204" pitchFamily="34" charset="0"/>
              </a:rPr>
              <a:t>→</a:t>
            </a:r>
          </a:p>
        </p:txBody>
      </p:sp>
      <p:sp>
        <p:nvSpPr>
          <p:cNvPr id="13" name="TextBox 12">
            <a:extLst>
              <a:ext uri="{FF2B5EF4-FFF2-40B4-BE49-F238E27FC236}">
                <a16:creationId xmlns:a16="http://schemas.microsoft.com/office/drawing/2014/main" id="{01901A73-AD14-2BF5-510A-DB7C4B175956}"/>
              </a:ext>
            </a:extLst>
          </p:cNvPr>
          <p:cNvSpPr txBox="1"/>
          <p:nvPr/>
        </p:nvSpPr>
        <p:spPr bwMode="ltGray">
          <a:xfrm>
            <a:off x="5631146" y="1372367"/>
            <a:ext cx="1396593" cy="380480"/>
          </a:xfrm>
          <a:prstGeom prst="rect">
            <a:avLst/>
          </a:prstGeom>
          <a:solidFill>
            <a:schemeClr val="accent3"/>
          </a:solidFill>
          <a:ln w="6350">
            <a:noFill/>
            <a:miter lim="800000"/>
            <a:headEnd/>
            <a:tailEnd/>
          </a:ln>
        </p:spPr>
        <p:txBody>
          <a:bodyPr wrap="square" lIns="72000" tIns="36000" rIns="72000" bIns="36000" rtlCol="0" anchor="ctr" anchorCtr="0">
            <a:spAutoFit/>
          </a:bodyPr>
          <a:lstStyle/>
          <a:p>
            <a:r>
              <a:rPr lang="en-GB" sz="2000" b="0" i="0" u="none" strike="noStrike" baseline="0" dirty="0">
                <a:latin typeface="DeutscheBank Medium" panose="020B0603020202030204" pitchFamily="34" charset="0"/>
                <a:ea typeface="DeutscheBank Medium" panose="020B0603020202030204" pitchFamily="34" charset="0"/>
              </a:rPr>
              <a:t>4.</a:t>
            </a:r>
            <a:endParaRPr lang="en-GB" sz="2000" dirty="0">
              <a:latin typeface="DeutscheBank Medium" panose="020B0603020202030204" pitchFamily="34" charset="0"/>
              <a:ea typeface="DeutscheBank Medium" panose="020B0603020202030204" pitchFamily="34" charset="0"/>
            </a:endParaRPr>
          </a:p>
        </p:txBody>
      </p:sp>
      <p:sp>
        <p:nvSpPr>
          <p:cNvPr id="27" name="TextBox 26">
            <a:extLst>
              <a:ext uri="{FF2B5EF4-FFF2-40B4-BE49-F238E27FC236}">
                <a16:creationId xmlns:a16="http://schemas.microsoft.com/office/drawing/2014/main" id="{4FF85033-72B9-B4BC-6C6D-7AB9D5B75DC4}"/>
              </a:ext>
            </a:extLst>
          </p:cNvPr>
          <p:cNvSpPr txBox="1"/>
          <p:nvPr/>
        </p:nvSpPr>
        <p:spPr bwMode="ltGray">
          <a:xfrm>
            <a:off x="5631146" y="1752847"/>
            <a:ext cx="1396593" cy="996033"/>
          </a:xfrm>
          <a:prstGeom prst="rect">
            <a:avLst/>
          </a:prstGeom>
          <a:solidFill>
            <a:srgbClr val="EDF1F7"/>
          </a:solidFill>
          <a:ln w="6350">
            <a:noFill/>
            <a:miter lim="800000"/>
            <a:headEnd/>
            <a:tailEnd/>
          </a:ln>
        </p:spPr>
        <p:txBody>
          <a:bodyPr wrap="square" lIns="72000" tIns="36000" rIns="72000" bIns="36000" rtlCol="0" anchor="ctr" anchorCtr="0">
            <a:spAutoFit/>
          </a:bodyPr>
          <a:lstStyle/>
          <a:p>
            <a:r>
              <a:rPr lang="en-GB" sz="1000" b="1" i="0" u="none" strike="noStrike" baseline="0" dirty="0">
                <a:ea typeface="DeutscheBank Medium" panose="020B0603020202030204" pitchFamily="34" charset="0"/>
              </a:rPr>
              <a:t>Deutsche Bank bold</a:t>
            </a:r>
            <a:br>
              <a:rPr lang="en-GB" sz="1000" b="0" i="0" u="none" strike="noStrike" baseline="0" dirty="0">
                <a:ea typeface="DeutscheBank Medium" panose="020B0603020202030204" pitchFamily="34" charset="0"/>
              </a:rPr>
            </a:br>
            <a:r>
              <a:rPr lang="en-GB" sz="1000" b="0" i="0" u="none" strike="noStrike" baseline="0" dirty="0" err="1">
                <a:ea typeface="DeutscheBank Medium" panose="020B0603020202030204" pitchFamily="34" charset="0"/>
              </a:rPr>
              <a:t>Evero</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modia</a:t>
            </a:r>
            <a:r>
              <a:rPr lang="en-GB" sz="1000" b="0" i="0" u="none" strike="noStrike" baseline="0" dirty="0">
                <a:ea typeface="DeutscheBank Medium" panose="020B0603020202030204" pitchFamily="34" charset="0"/>
              </a:rPr>
              <a:t> quo </a:t>
            </a:r>
            <a:r>
              <a:rPr lang="en-GB" sz="1000" b="0" i="0" u="none" strike="noStrike" baseline="0" dirty="0" err="1">
                <a:ea typeface="DeutscheBank Medium" panose="020B0603020202030204" pitchFamily="34" charset="0"/>
              </a:rPr>
              <a:t>dipsam</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quae</a:t>
            </a:r>
            <a:r>
              <a:rPr lang="en-GB" sz="1000" b="0" i="0" u="none" strike="noStrike" baseline="0" dirty="0">
                <a:ea typeface="DeutscheBank Medium" panose="020B0603020202030204" pitchFamily="34" charset="0"/>
              </a:rPr>
              <a:t> nus </a:t>
            </a:r>
            <a:r>
              <a:rPr lang="en-GB" sz="1000" b="0" i="0" u="none" strike="noStrike" baseline="0" dirty="0" err="1">
                <a:ea typeface="DeutscheBank Medium" panose="020B0603020202030204" pitchFamily="34" charset="0"/>
              </a:rPr>
              <a:t>volorup</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Evero</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modia</a:t>
            </a:r>
            <a:r>
              <a:rPr lang="en-GB" sz="1000" b="0" i="0" u="none" strike="noStrike" baseline="0" dirty="0">
                <a:ea typeface="DeutscheBank Medium" panose="020B0603020202030204" pitchFamily="34" charset="0"/>
              </a:rPr>
              <a:t> quo </a:t>
            </a:r>
            <a:r>
              <a:rPr lang="en-GB" sz="1000" b="0" i="0" u="none" strike="noStrike" baseline="0" dirty="0" err="1">
                <a:ea typeface="DeutscheBank Medium" panose="020B0603020202030204" pitchFamily="34" charset="0"/>
              </a:rPr>
              <a:t>dipsam</a:t>
            </a:r>
            <a:r>
              <a:rPr lang="en-GB" sz="1000" b="0" i="0" u="none" strike="noStrike" baseline="0" dirty="0">
                <a:ea typeface="DeutscheBank Medium" panose="020B0603020202030204" pitchFamily="34" charset="0"/>
              </a:rPr>
              <a:t>, Officium sit </a:t>
            </a:r>
            <a:r>
              <a:rPr lang="en-GB" sz="1000" b="0" i="0" u="none" strike="noStrike" baseline="0" dirty="0" err="1">
                <a:ea typeface="DeutscheBank Medium" panose="020B0603020202030204" pitchFamily="34" charset="0"/>
              </a:rPr>
              <a:t>derum</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quas</a:t>
            </a:r>
            <a:r>
              <a:rPr lang="en-GB" sz="1000" b="0" i="0" u="none" strike="noStrike" baseline="0" dirty="0">
                <a:ea typeface="DeutscheBank Medium" panose="020B0603020202030204" pitchFamily="34" charset="0"/>
              </a:rPr>
              <a:t>.</a:t>
            </a:r>
          </a:p>
        </p:txBody>
      </p:sp>
      <p:sp>
        <p:nvSpPr>
          <p:cNvPr id="14" name="TextBox 13">
            <a:extLst>
              <a:ext uri="{FF2B5EF4-FFF2-40B4-BE49-F238E27FC236}">
                <a16:creationId xmlns:a16="http://schemas.microsoft.com/office/drawing/2014/main" id="{46BEA408-A845-2468-FE79-B5CF34836B53}"/>
              </a:ext>
            </a:extLst>
          </p:cNvPr>
          <p:cNvSpPr txBox="1"/>
          <p:nvPr/>
        </p:nvSpPr>
        <p:spPr bwMode="ltGray">
          <a:xfrm>
            <a:off x="6989060" y="1372367"/>
            <a:ext cx="347852" cy="380480"/>
          </a:xfrm>
          <a:prstGeom prst="rect">
            <a:avLst/>
          </a:prstGeom>
          <a:noFill/>
          <a:ln w="6350">
            <a:noFill/>
            <a:miter lim="800000"/>
            <a:headEnd/>
            <a:tailEnd/>
          </a:ln>
        </p:spPr>
        <p:txBody>
          <a:bodyPr wrap="none" lIns="0" tIns="0" rIns="0" bIns="0" rtlCol="0" anchor="ctr" anchorCtr="0">
            <a:noAutofit/>
          </a:bodyPr>
          <a:lstStyle/>
          <a:p>
            <a:pPr algn="l"/>
            <a:r>
              <a:rPr lang="en-GB" sz="3200" dirty="0">
                <a:solidFill>
                  <a:schemeClr val="accent3"/>
                </a:solidFill>
                <a:latin typeface="DeutscheBank Medium" panose="020B0603020202030204" pitchFamily="34" charset="0"/>
                <a:ea typeface="DeutscheBank Medium" panose="020B0603020202030204" pitchFamily="34" charset="0"/>
              </a:rPr>
              <a:t>→</a:t>
            </a:r>
          </a:p>
        </p:txBody>
      </p:sp>
      <p:sp>
        <p:nvSpPr>
          <p:cNvPr id="46" name="TextBox 45">
            <a:extLst>
              <a:ext uri="{FF2B5EF4-FFF2-40B4-BE49-F238E27FC236}">
                <a16:creationId xmlns:a16="http://schemas.microsoft.com/office/drawing/2014/main" id="{D76E2089-76A1-D19F-DCFF-7F77ED5F4958}"/>
              </a:ext>
            </a:extLst>
          </p:cNvPr>
          <p:cNvSpPr txBox="1"/>
          <p:nvPr/>
        </p:nvSpPr>
        <p:spPr bwMode="ltGray">
          <a:xfrm>
            <a:off x="9614401" y="1433469"/>
            <a:ext cx="2132287" cy="1594622"/>
          </a:xfrm>
          <a:prstGeom prst="rect">
            <a:avLst/>
          </a:prstGeom>
          <a:solidFill>
            <a:srgbClr val="EDF1F7"/>
          </a:solidFill>
          <a:ln w="6350">
            <a:noFill/>
            <a:miter lim="800000"/>
            <a:headEnd/>
            <a:tailEnd/>
          </a:ln>
        </p:spPr>
        <p:txBody>
          <a:bodyPr wrap="square" lIns="72000" tIns="180000" rIns="72000" bIns="180000" rtlCol="0" anchor="ctr" anchorCtr="0">
            <a:spAutoFit/>
          </a:bodyPr>
          <a:lstStyle/>
          <a:p>
            <a:r>
              <a:rPr lang="en-GB" sz="1000" b="0" i="0" u="none" strike="noStrike" baseline="0" dirty="0">
                <a:latin typeface="DeutscheBank Medium" panose="020B0603020202030204" pitchFamily="34" charset="0"/>
                <a:ea typeface="DeutscheBank Medium" panose="020B0603020202030204" pitchFamily="34" charset="0"/>
              </a:rPr>
              <a:t>Sample Deutsche Bank medium</a:t>
            </a:r>
            <a:r>
              <a:rPr lang="en-GB" sz="1000" b="0" i="0" u="none" strike="noStrike" baseline="0" dirty="0">
                <a:latin typeface="DeutscheBank Light" panose="020B0403020202030204" pitchFamily="34" charset="0"/>
                <a:ea typeface="DeutscheBank Light" panose="020B0403020202030204" pitchFamily="34" charset="0"/>
              </a:rPr>
              <a:t> </a:t>
            </a:r>
            <a:r>
              <a:rPr lang="en-GB" sz="1000" dirty="0">
                <a:latin typeface="DeutscheBank Light" panose="020B0403020202030204" pitchFamily="34" charset="0"/>
                <a:ea typeface="DeutscheBank Light" panose="020B0403020202030204" pitchFamily="34" charset="0"/>
              </a:rPr>
              <a:t>Sample Deutsche Bank light </a:t>
            </a:r>
            <a:r>
              <a:rPr lang="en-GB" sz="1000" b="0" i="0" u="none" strike="noStrike" baseline="0" dirty="0" err="1">
                <a:latin typeface="DeutscheBank Light" panose="020B0403020202030204" pitchFamily="34" charset="0"/>
                <a:ea typeface="DeutscheBank Light" panose="020B0403020202030204" pitchFamily="34" charset="0"/>
              </a:rPr>
              <a:t>Evero</a:t>
            </a:r>
            <a:r>
              <a:rPr lang="en-GB" sz="1000" b="0" i="0" u="none" strike="noStrike" baseline="0" dirty="0">
                <a:latin typeface="DeutscheBank Light" panose="020B0403020202030204" pitchFamily="34" charset="0"/>
                <a:ea typeface="DeutscheBank Light" panose="020B0403020202030204" pitchFamily="34" charset="0"/>
              </a:rPr>
              <a:t> </a:t>
            </a:r>
            <a:r>
              <a:rPr lang="en-GB" sz="1000" b="0" i="0" u="none" strike="noStrike" baseline="0" dirty="0" err="1">
                <a:latin typeface="DeutscheBank Light" panose="020B0403020202030204" pitchFamily="34" charset="0"/>
                <a:ea typeface="DeutscheBank Light" panose="020B0403020202030204" pitchFamily="34" charset="0"/>
              </a:rPr>
              <a:t>modia</a:t>
            </a:r>
            <a:r>
              <a:rPr lang="en-GB" sz="1000" b="0" i="0" u="none" strike="noStrike" baseline="0" dirty="0">
                <a:latin typeface="DeutscheBank Light" panose="020B0403020202030204" pitchFamily="34" charset="0"/>
                <a:ea typeface="DeutscheBank Light" panose="020B0403020202030204" pitchFamily="34" charset="0"/>
              </a:rPr>
              <a:t> quo </a:t>
            </a:r>
            <a:r>
              <a:rPr lang="en-GB" sz="1000" b="0" i="0" u="none" strike="noStrike" baseline="0" dirty="0" err="1">
                <a:latin typeface="DeutscheBank Light" panose="020B0403020202030204" pitchFamily="34" charset="0"/>
                <a:ea typeface="DeutscheBank Light" panose="020B0403020202030204" pitchFamily="34" charset="0"/>
              </a:rPr>
              <a:t>dipsam</a:t>
            </a:r>
            <a:r>
              <a:rPr lang="en-GB" sz="1000" b="0" i="0" u="none" strike="noStrike" baseline="0" dirty="0">
                <a:latin typeface="DeutscheBank Light" panose="020B0403020202030204" pitchFamily="34" charset="0"/>
                <a:ea typeface="DeutscheBank Light" panose="020B0403020202030204" pitchFamily="34" charset="0"/>
              </a:rPr>
              <a:t>, </a:t>
            </a:r>
            <a:r>
              <a:rPr lang="en-GB" sz="1000" b="0" i="0" u="none" strike="noStrike" baseline="0" dirty="0" err="1">
                <a:latin typeface="DeutscheBank Light" panose="020B0403020202030204" pitchFamily="34" charset="0"/>
                <a:ea typeface="DeutscheBank Light" panose="020B0403020202030204" pitchFamily="34" charset="0"/>
              </a:rPr>
              <a:t>quae</a:t>
            </a:r>
            <a:r>
              <a:rPr lang="en-GB" sz="1000" b="0" i="0" u="none" strike="noStrike" baseline="0" dirty="0">
                <a:latin typeface="DeutscheBank Light" panose="020B0403020202030204" pitchFamily="34" charset="0"/>
                <a:ea typeface="DeutscheBank Light" panose="020B0403020202030204" pitchFamily="34" charset="0"/>
              </a:rPr>
              <a:t> nus </a:t>
            </a:r>
            <a:r>
              <a:rPr lang="en-GB" sz="1000" b="0" i="0" u="none" strike="noStrike" baseline="0" dirty="0" err="1">
                <a:latin typeface="DeutscheBank Light" panose="020B0403020202030204" pitchFamily="34" charset="0"/>
                <a:ea typeface="DeutscheBank Light" panose="020B0403020202030204" pitchFamily="34" charset="0"/>
              </a:rPr>
              <a:t>volorup</a:t>
            </a:r>
            <a:r>
              <a:rPr lang="en-GB" sz="1000" b="0" i="0" u="none" strike="noStrike" baseline="0" dirty="0">
                <a:latin typeface="DeutscheBank Light" panose="020B0403020202030204" pitchFamily="34" charset="0"/>
                <a:ea typeface="DeutscheBank Light" panose="020B0403020202030204" pitchFamily="34" charset="0"/>
              </a:rPr>
              <a:t> Officium sit </a:t>
            </a:r>
            <a:r>
              <a:rPr lang="en-GB" sz="1000" b="0" i="0" u="none" strike="noStrike" baseline="0" dirty="0" err="1">
                <a:latin typeface="DeutscheBank Light" panose="020B0403020202030204" pitchFamily="34" charset="0"/>
                <a:ea typeface="DeutscheBank Light" panose="020B0403020202030204" pitchFamily="34" charset="0"/>
              </a:rPr>
              <a:t>derum</a:t>
            </a:r>
            <a:r>
              <a:rPr lang="en-GB" sz="1000" b="0" i="0" u="none" strike="noStrike" baseline="0" dirty="0">
                <a:latin typeface="DeutscheBank Light" panose="020B0403020202030204" pitchFamily="34" charset="0"/>
                <a:ea typeface="DeutscheBank Light" panose="020B0403020202030204" pitchFamily="34" charset="0"/>
              </a:rPr>
              <a:t> </a:t>
            </a:r>
            <a:r>
              <a:rPr lang="en-GB" sz="1000" b="0" i="0" u="none" strike="noStrike" baseline="0" dirty="0" err="1">
                <a:latin typeface="DeutscheBank Light" panose="020B0403020202030204" pitchFamily="34" charset="0"/>
                <a:ea typeface="DeutscheBank Light" panose="020B0403020202030204" pitchFamily="34" charset="0"/>
              </a:rPr>
              <a:t>quas</a:t>
            </a:r>
            <a:r>
              <a:rPr lang="en-GB" sz="1000" b="0" i="0" u="none" strike="noStrike" baseline="0" dirty="0">
                <a:latin typeface="DeutscheBank Light" panose="020B0403020202030204" pitchFamily="34" charset="0"/>
                <a:ea typeface="DeutscheBank Light" panose="020B0403020202030204" pitchFamily="34" charset="0"/>
              </a:rPr>
              <a:t>.</a:t>
            </a:r>
          </a:p>
          <a:p>
            <a:r>
              <a:rPr lang="en-GB" sz="1000" b="0" i="0" u="none" strike="noStrike" baseline="0" dirty="0" err="1">
                <a:latin typeface="DeutscheBank Light" panose="020B0403020202030204" pitchFamily="34" charset="0"/>
                <a:ea typeface="DeutscheBank Light" panose="020B0403020202030204" pitchFamily="34" charset="0"/>
              </a:rPr>
              <a:t>Evero</a:t>
            </a:r>
            <a:r>
              <a:rPr lang="en-GB" sz="1000" b="0" i="0" u="none" strike="noStrike" baseline="0" dirty="0">
                <a:latin typeface="DeutscheBank Light" panose="020B0403020202030204" pitchFamily="34" charset="0"/>
                <a:ea typeface="DeutscheBank Light" panose="020B0403020202030204" pitchFamily="34" charset="0"/>
              </a:rPr>
              <a:t> </a:t>
            </a:r>
            <a:r>
              <a:rPr lang="en-GB" sz="1000" b="0" i="0" u="none" strike="noStrike" baseline="0" dirty="0" err="1">
                <a:latin typeface="DeutscheBank Light" panose="020B0403020202030204" pitchFamily="34" charset="0"/>
                <a:ea typeface="DeutscheBank Light" panose="020B0403020202030204" pitchFamily="34" charset="0"/>
              </a:rPr>
              <a:t>modia</a:t>
            </a:r>
            <a:r>
              <a:rPr lang="en-GB" sz="1000" b="0" i="0" u="none" strike="noStrike" baseline="0" dirty="0">
                <a:latin typeface="DeutscheBank Light" panose="020B0403020202030204" pitchFamily="34" charset="0"/>
                <a:ea typeface="DeutscheBank Light" panose="020B0403020202030204" pitchFamily="34" charset="0"/>
              </a:rPr>
              <a:t> quo </a:t>
            </a:r>
            <a:r>
              <a:rPr lang="en-GB" sz="1000" b="0" i="0" u="none" strike="noStrike" baseline="0" dirty="0" err="1">
                <a:latin typeface="DeutscheBank Light" panose="020B0403020202030204" pitchFamily="34" charset="0"/>
                <a:ea typeface="DeutscheBank Light" panose="020B0403020202030204" pitchFamily="34" charset="0"/>
              </a:rPr>
              <a:t>dipsam</a:t>
            </a:r>
            <a:r>
              <a:rPr lang="en-GB" sz="1000" b="0" i="0" u="none" strike="noStrike" baseline="0" dirty="0">
                <a:latin typeface="DeutscheBank Light" panose="020B0403020202030204" pitchFamily="34" charset="0"/>
                <a:ea typeface="DeutscheBank Light" panose="020B0403020202030204" pitchFamily="34" charset="0"/>
              </a:rPr>
              <a:t>, </a:t>
            </a:r>
            <a:r>
              <a:rPr lang="en-GB" sz="1000" b="0" i="0" u="none" strike="noStrike" baseline="0" dirty="0" err="1">
                <a:latin typeface="DeutscheBank Light" panose="020B0403020202030204" pitchFamily="34" charset="0"/>
                <a:ea typeface="DeutscheBank Light" panose="020B0403020202030204" pitchFamily="34" charset="0"/>
              </a:rPr>
              <a:t>quae</a:t>
            </a:r>
            <a:r>
              <a:rPr lang="en-GB" sz="1000" b="0" i="0" u="none" strike="noStrike" baseline="0" dirty="0">
                <a:latin typeface="DeutscheBank Light" panose="020B0403020202030204" pitchFamily="34" charset="0"/>
                <a:ea typeface="DeutscheBank Light" panose="020B0403020202030204" pitchFamily="34" charset="0"/>
              </a:rPr>
              <a:t> nus </a:t>
            </a:r>
            <a:r>
              <a:rPr lang="en-GB" sz="1000" b="0" i="0" u="none" strike="noStrike" baseline="0" dirty="0" err="1">
                <a:latin typeface="DeutscheBank Light" panose="020B0403020202030204" pitchFamily="34" charset="0"/>
                <a:ea typeface="DeutscheBank Light" panose="020B0403020202030204" pitchFamily="34" charset="0"/>
              </a:rPr>
              <a:t>volorup</a:t>
            </a:r>
            <a:r>
              <a:rPr lang="en-GB" sz="1000" b="0" i="0" u="none" strike="noStrike" baseline="0" dirty="0">
                <a:latin typeface="DeutscheBank Light" panose="020B0403020202030204" pitchFamily="34" charset="0"/>
                <a:ea typeface="DeutscheBank Light" panose="020B0403020202030204" pitchFamily="34" charset="0"/>
              </a:rPr>
              <a:t> Officium sit </a:t>
            </a:r>
            <a:r>
              <a:rPr lang="en-GB" sz="1000" b="0" i="0" u="none" strike="noStrike" baseline="0" dirty="0" err="1">
                <a:latin typeface="DeutscheBank Light" panose="020B0403020202030204" pitchFamily="34" charset="0"/>
                <a:ea typeface="DeutscheBank Light" panose="020B0403020202030204" pitchFamily="34" charset="0"/>
              </a:rPr>
              <a:t>derum</a:t>
            </a:r>
            <a:r>
              <a:rPr lang="en-GB" sz="1000" dirty="0">
                <a:latin typeface="DeutscheBank Light" panose="020B0403020202030204" pitchFamily="34" charset="0"/>
                <a:ea typeface="DeutscheBank Light" panose="020B0403020202030204" pitchFamily="34" charset="0"/>
              </a:rPr>
              <a:t> </a:t>
            </a:r>
            <a:r>
              <a:rPr lang="en-GB" sz="1000" dirty="0" err="1">
                <a:latin typeface="DeutscheBank Light" panose="020B0403020202030204" pitchFamily="34" charset="0"/>
                <a:ea typeface="DeutscheBank Light" panose="020B0403020202030204" pitchFamily="34" charset="0"/>
              </a:rPr>
              <a:t>quas</a:t>
            </a:r>
            <a:r>
              <a:rPr lang="en-GB" sz="1000" b="0" i="0" u="none" strike="noStrike" baseline="0" dirty="0">
                <a:latin typeface="DeutscheBank Light" panose="020B0403020202030204" pitchFamily="34" charset="0"/>
                <a:ea typeface="DeutscheBank Light" panose="020B0403020202030204" pitchFamily="34" charset="0"/>
              </a:rPr>
              <a:t> quo </a:t>
            </a:r>
            <a:r>
              <a:rPr lang="en-GB" sz="1000" b="0" i="0" u="none" strike="noStrike" baseline="0" dirty="0" err="1">
                <a:latin typeface="DeutscheBank Light" panose="020B0403020202030204" pitchFamily="34" charset="0"/>
                <a:ea typeface="DeutscheBank Light" panose="020B0403020202030204" pitchFamily="34" charset="0"/>
              </a:rPr>
              <a:t>dipsam</a:t>
            </a:r>
            <a:r>
              <a:rPr lang="en-GB" sz="1000" b="0" i="0" u="none" strike="noStrike" baseline="0" dirty="0">
                <a:latin typeface="DeutscheBank Light" panose="020B0403020202030204" pitchFamily="34" charset="0"/>
                <a:ea typeface="DeutscheBank Light" panose="020B0403020202030204" pitchFamily="34" charset="0"/>
              </a:rPr>
              <a:t>, </a:t>
            </a:r>
            <a:r>
              <a:rPr lang="en-GB" sz="1000" b="0" i="0" u="none" strike="noStrike" baseline="0" dirty="0" err="1">
                <a:latin typeface="DeutscheBank Light" panose="020B0403020202030204" pitchFamily="34" charset="0"/>
                <a:ea typeface="DeutscheBank Light" panose="020B0403020202030204" pitchFamily="34" charset="0"/>
              </a:rPr>
              <a:t>quae</a:t>
            </a:r>
            <a:r>
              <a:rPr lang="en-GB" sz="1000" b="0" i="0" u="none" strike="noStrike" baseline="0" dirty="0">
                <a:latin typeface="DeutscheBank Light" panose="020B0403020202030204" pitchFamily="34" charset="0"/>
                <a:ea typeface="DeutscheBank Light" panose="020B0403020202030204" pitchFamily="34" charset="0"/>
              </a:rPr>
              <a:t> nus </a:t>
            </a:r>
            <a:r>
              <a:rPr lang="en-GB" sz="1000" b="0" i="0" u="none" strike="noStrike" baseline="0" dirty="0" err="1">
                <a:latin typeface="DeutscheBank Light" panose="020B0403020202030204" pitchFamily="34" charset="0"/>
                <a:ea typeface="DeutscheBank Light" panose="020B0403020202030204" pitchFamily="34" charset="0"/>
              </a:rPr>
              <a:t>volorup</a:t>
            </a:r>
            <a:r>
              <a:rPr lang="en-GB" sz="1000" b="0" i="0" u="none" strike="noStrike" baseline="0" dirty="0">
                <a:latin typeface="DeutscheBank Light" panose="020B0403020202030204" pitchFamily="34" charset="0"/>
                <a:ea typeface="DeutscheBank Light" panose="020B0403020202030204" pitchFamily="34" charset="0"/>
              </a:rPr>
              <a:t> Officium sit </a:t>
            </a:r>
            <a:r>
              <a:rPr lang="en-GB" sz="1000" b="0" i="0" u="none" strike="noStrike" baseline="0" dirty="0" err="1">
                <a:latin typeface="DeutscheBank Light" panose="020B0403020202030204" pitchFamily="34" charset="0"/>
                <a:ea typeface="DeutscheBank Light" panose="020B0403020202030204" pitchFamily="34" charset="0"/>
              </a:rPr>
              <a:t>derum</a:t>
            </a:r>
            <a:r>
              <a:rPr lang="en-GB" sz="1000" b="0" i="0" u="none" strike="noStrike" baseline="0" dirty="0">
                <a:latin typeface="DeutscheBank Light" panose="020B0403020202030204" pitchFamily="34" charset="0"/>
                <a:ea typeface="DeutscheBank Light" panose="020B0403020202030204" pitchFamily="34" charset="0"/>
              </a:rPr>
              <a:t>.</a:t>
            </a:r>
          </a:p>
        </p:txBody>
      </p:sp>
      <p:grpSp>
        <p:nvGrpSpPr>
          <p:cNvPr id="57" name="Group 56">
            <a:extLst>
              <a:ext uri="{FF2B5EF4-FFF2-40B4-BE49-F238E27FC236}">
                <a16:creationId xmlns:a16="http://schemas.microsoft.com/office/drawing/2014/main" id="{9A1FF37F-B3F9-41B8-F86C-9B757E51FBB9}"/>
              </a:ext>
              <a:ext uri="{C183D7F6-B498-43B3-948B-1728B52AA6E4}">
                <adec:decorative xmlns:adec="http://schemas.microsoft.com/office/drawing/2017/decorative" val="1"/>
              </a:ext>
            </a:extLst>
          </p:cNvPr>
          <p:cNvGrpSpPr/>
          <p:nvPr/>
        </p:nvGrpSpPr>
        <p:grpSpPr>
          <a:xfrm>
            <a:off x="9612001" y="1365877"/>
            <a:ext cx="2137087" cy="246221"/>
            <a:chOff x="438113" y="3253239"/>
            <a:chExt cx="2137087" cy="246221"/>
          </a:xfrm>
        </p:grpSpPr>
        <p:cxnSp>
          <p:nvCxnSpPr>
            <p:cNvPr id="52" name="Straight Connector 51">
              <a:extLst>
                <a:ext uri="{FF2B5EF4-FFF2-40B4-BE49-F238E27FC236}">
                  <a16:creationId xmlns:a16="http://schemas.microsoft.com/office/drawing/2014/main" id="{F021CD5D-3FF3-6587-09A0-6A8872F1A040}"/>
                </a:ext>
              </a:extLst>
            </p:cNvPr>
            <p:cNvCxnSpPr/>
            <p:nvPr/>
          </p:nvCxnSpPr>
          <p:spPr bwMode="auto">
            <a:xfrm>
              <a:off x="438113" y="3271559"/>
              <a:ext cx="2137087" cy="0"/>
            </a:xfrm>
            <a:prstGeom prst="line">
              <a:avLst/>
            </a:prstGeom>
            <a:noFill/>
            <a:ln w="6350">
              <a:solidFill>
                <a:schemeClr val="tx1"/>
              </a:solidFill>
              <a:round/>
              <a:headEnd/>
              <a:tailEnd/>
            </a:ln>
          </p:spPr>
        </p:cxnSp>
        <p:sp>
          <p:nvSpPr>
            <p:cNvPr id="55" name="TextBox 54">
              <a:extLst>
                <a:ext uri="{FF2B5EF4-FFF2-40B4-BE49-F238E27FC236}">
                  <a16:creationId xmlns:a16="http://schemas.microsoft.com/office/drawing/2014/main" id="{7D0CACA6-CC51-CB2E-6099-8F5200E13DE8}"/>
                </a:ext>
              </a:extLst>
            </p:cNvPr>
            <p:cNvSpPr txBox="1"/>
            <p:nvPr/>
          </p:nvSpPr>
          <p:spPr bwMode="ltGray">
            <a:xfrm>
              <a:off x="438113" y="3253239"/>
              <a:ext cx="2132287" cy="246221"/>
            </a:xfrm>
            <a:prstGeom prst="rect">
              <a:avLst/>
            </a:prstGeom>
            <a:noFill/>
            <a:ln w="6350">
              <a:noFill/>
              <a:miter lim="800000"/>
              <a:headEnd/>
              <a:tailEnd/>
            </a:ln>
          </p:spPr>
          <p:txBody>
            <a:bodyPr wrap="square" lIns="0" tIns="0" rIns="0" bIns="0">
              <a:spAutoFit/>
            </a:bodyPr>
            <a:lstStyle/>
            <a:p>
              <a:pPr algn="ctr"/>
              <a:r>
                <a:rPr lang="en-GB" sz="2400" baseline="6000" dirty="0">
                  <a:latin typeface="DeutscheBank Light" panose="020B0403020202030204" pitchFamily="34" charset="0"/>
                  <a:ea typeface="DeutscheBank Light" panose="020B0403020202030204" pitchFamily="34" charset="0"/>
                </a:rPr>
                <a:t>↓</a:t>
              </a:r>
            </a:p>
          </p:txBody>
        </p:sp>
      </p:grpSp>
      <p:sp>
        <p:nvSpPr>
          <p:cNvPr id="30" name="TextBox 29">
            <a:extLst>
              <a:ext uri="{FF2B5EF4-FFF2-40B4-BE49-F238E27FC236}">
                <a16:creationId xmlns:a16="http://schemas.microsoft.com/office/drawing/2014/main" id="{702B900A-1144-BCD2-3ACA-74BC17E28E45}"/>
              </a:ext>
            </a:extLst>
          </p:cNvPr>
          <p:cNvSpPr txBox="1"/>
          <p:nvPr/>
        </p:nvSpPr>
        <p:spPr bwMode="ltGray">
          <a:xfrm>
            <a:off x="3901735" y="3552981"/>
            <a:ext cx="1396593" cy="380480"/>
          </a:xfrm>
          <a:prstGeom prst="rect">
            <a:avLst/>
          </a:prstGeom>
          <a:solidFill>
            <a:srgbClr val="25A62D"/>
          </a:solidFill>
          <a:ln w="6350">
            <a:noFill/>
            <a:miter lim="800000"/>
            <a:headEnd/>
            <a:tailEnd/>
          </a:ln>
        </p:spPr>
        <p:txBody>
          <a:bodyPr wrap="square" lIns="72000" tIns="36000" rIns="72000" bIns="36000" rtlCol="0" anchor="ctr" anchorCtr="0">
            <a:spAutoFit/>
          </a:bodyPr>
          <a:lstStyle/>
          <a:p>
            <a:r>
              <a:rPr lang="en-GB" sz="2000" b="0" i="0" u="none" strike="noStrike" baseline="0" dirty="0">
                <a:latin typeface="DeutscheBank Medium" panose="020B0603020202030204" pitchFamily="34" charset="0"/>
                <a:ea typeface="DeutscheBank Medium" panose="020B0603020202030204" pitchFamily="34" charset="0"/>
              </a:rPr>
              <a:t>5.</a:t>
            </a:r>
            <a:endParaRPr lang="en-GB" sz="2000" dirty="0">
              <a:latin typeface="DeutscheBank Medium" panose="020B0603020202030204" pitchFamily="34" charset="0"/>
              <a:ea typeface="DeutscheBank Medium" panose="020B0603020202030204" pitchFamily="34" charset="0"/>
            </a:endParaRPr>
          </a:p>
        </p:txBody>
      </p:sp>
      <p:sp>
        <p:nvSpPr>
          <p:cNvPr id="41" name="TextBox 40">
            <a:extLst>
              <a:ext uri="{FF2B5EF4-FFF2-40B4-BE49-F238E27FC236}">
                <a16:creationId xmlns:a16="http://schemas.microsoft.com/office/drawing/2014/main" id="{900CDAEF-7235-BCB2-455F-13710237C42E}"/>
              </a:ext>
            </a:extLst>
          </p:cNvPr>
          <p:cNvSpPr txBox="1"/>
          <p:nvPr/>
        </p:nvSpPr>
        <p:spPr bwMode="ltGray">
          <a:xfrm>
            <a:off x="3901735" y="3933461"/>
            <a:ext cx="1396593" cy="996033"/>
          </a:xfrm>
          <a:prstGeom prst="rect">
            <a:avLst/>
          </a:prstGeom>
          <a:solidFill>
            <a:srgbClr val="EDF1F7"/>
          </a:solidFill>
          <a:ln w="6350">
            <a:noFill/>
            <a:miter lim="800000"/>
            <a:headEnd/>
            <a:tailEnd/>
          </a:ln>
        </p:spPr>
        <p:txBody>
          <a:bodyPr wrap="square" lIns="72000" tIns="36000" rIns="72000" bIns="36000" rtlCol="0" anchor="ctr" anchorCtr="0">
            <a:spAutoFit/>
          </a:bodyPr>
          <a:lstStyle/>
          <a:p>
            <a:r>
              <a:rPr lang="en-GB" sz="1000" b="1" i="0" u="none" strike="noStrike" baseline="0" dirty="0">
                <a:ea typeface="DeutscheBank Medium" panose="020B0603020202030204" pitchFamily="34" charset="0"/>
              </a:rPr>
              <a:t>Deutsche Bank bold</a:t>
            </a:r>
            <a:br>
              <a:rPr lang="en-GB" sz="1000" b="0" i="0" u="none" strike="noStrike" baseline="0" dirty="0">
                <a:ea typeface="DeutscheBank Medium" panose="020B0603020202030204" pitchFamily="34" charset="0"/>
              </a:rPr>
            </a:br>
            <a:r>
              <a:rPr lang="en-GB" sz="1000" b="0" i="0" u="none" strike="noStrike" baseline="0" dirty="0" err="1">
                <a:ea typeface="DeutscheBank Medium" panose="020B0603020202030204" pitchFamily="34" charset="0"/>
              </a:rPr>
              <a:t>Evero</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modia</a:t>
            </a:r>
            <a:r>
              <a:rPr lang="en-GB" sz="1000" b="0" i="0" u="none" strike="noStrike" baseline="0" dirty="0">
                <a:ea typeface="DeutscheBank Medium" panose="020B0603020202030204" pitchFamily="34" charset="0"/>
              </a:rPr>
              <a:t> quo </a:t>
            </a:r>
            <a:r>
              <a:rPr lang="en-GB" sz="1000" b="0" i="0" u="none" strike="noStrike" baseline="0" dirty="0" err="1">
                <a:ea typeface="DeutscheBank Medium" panose="020B0603020202030204" pitchFamily="34" charset="0"/>
              </a:rPr>
              <a:t>dipsam</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quae</a:t>
            </a:r>
            <a:r>
              <a:rPr lang="en-GB" sz="1000" b="0" i="0" u="none" strike="noStrike" baseline="0" dirty="0">
                <a:ea typeface="DeutscheBank Medium" panose="020B0603020202030204" pitchFamily="34" charset="0"/>
              </a:rPr>
              <a:t> nus </a:t>
            </a:r>
            <a:r>
              <a:rPr lang="en-GB" sz="1000" b="0" i="0" u="none" strike="noStrike" baseline="0" dirty="0" err="1">
                <a:ea typeface="DeutscheBank Medium" panose="020B0603020202030204" pitchFamily="34" charset="0"/>
              </a:rPr>
              <a:t>volorup</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Evero</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modia</a:t>
            </a:r>
            <a:r>
              <a:rPr lang="en-GB" sz="1000" b="0" i="0" u="none" strike="noStrike" baseline="0" dirty="0">
                <a:ea typeface="DeutscheBank Medium" panose="020B0603020202030204" pitchFamily="34" charset="0"/>
              </a:rPr>
              <a:t> quo </a:t>
            </a:r>
            <a:r>
              <a:rPr lang="en-GB" sz="1000" b="0" i="0" u="none" strike="noStrike" baseline="0" dirty="0" err="1">
                <a:ea typeface="DeutscheBank Medium" panose="020B0603020202030204" pitchFamily="34" charset="0"/>
              </a:rPr>
              <a:t>dipsam</a:t>
            </a:r>
            <a:r>
              <a:rPr lang="en-GB" sz="1000" b="0" i="0" u="none" strike="noStrike" baseline="0" dirty="0">
                <a:ea typeface="DeutscheBank Medium" panose="020B0603020202030204" pitchFamily="34" charset="0"/>
              </a:rPr>
              <a:t>, Officium sit </a:t>
            </a:r>
            <a:r>
              <a:rPr lang="en-GB" sz="1000" b="0" i="0" u="none" strike="noStrike" baseline="0" dirty="0" err="1">
                <a:ea typeface="DeutscheBank Medium" panose="020B0603020202030204" pitchFamily="34" charset="0"/>
              </a:rPr>
              <a:t>derum</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quas</a:t>
            </a:r>
            <a:r>
              <a:rPr lang="en-GB" sz="1000" b="0" i="0" u="none" strike="noStrike" baseline="0" dirty="0">
                <a:ea typeface="DeutscheBank Medium" panose="020B0603020202030204" pitchFamily="34" charset="0"/>
              </a:rPr>
              <a:t>.</a:t>
            </a:r>
          </a:p>
        </p:txBody>
      </p:sp>
      <p:sp>
        <p:nvSpPr>
          <p:cNvPr id="31" name="TextBox 30">
            <a:extLst>
              <a:ext uri="{FF2B5EF4-FFF2-40B4-BE49-F238E27FC236}">
                <a16:creationId xmlns:a16="http://schemas.microsoft.com/office/drawing/2014/main" id="{6266D967-162F-CA97-A62E-1163329F1AE1}"/>
              </a:ext>
            </a:extLst>
          </p:cNvPr>
          <p:cNvSpPr txBox="1"/>
          <p:nvPr/>
        </p:nvSpPr>
        <p:spPr bwMode="ltGray">
          <a:xfrm>
            <a:off x="5259649" y="3552981"/>
            <a:ext cx="347852" cy="380480"/>
          </a:xfrm>
          <a:prstGeom prst="rect">
            <a:avLst/>
          </a:prstGeom>
          <a:noFill/>
          <a:ln w="6350">
            <a:noFill/>
            <a:miter lim="800000"/>
            <a:headEnd/>
            <a:tailEnd/>
          </a:ln>
        </p:spPr>
        <p:txBody>
          <a:bodyPr wrap="none" lIns="0" tIns="0" rIns="0" bIns="0" rtlCol="0" anchor="ctr" anchorCtr="0">
            <a:noAutofit/>
          </a:bodyPr>
          <a:lstStyle/>
          <a:p>
            <a:pPr algn="l"/>
            <a:r>
              <a:rPr lang="en-GB" sz="3200" dirty="0">
                <a:solidFill>
                  <a:srgbClr val="25A62D"/>
                </a:solidFill>
                <a:latin typeface="DeutscheBank Medium" panose="020B0603020202030204" pitchFamily="34" charset="0"/>
                <a:ea typeface="DeutscheBank Medium" panose="020B0603020202030204" pitchFamily="34" charset="0"/>
              </a:rPr>
              <a:t>→</a:t>
            </a:r>
          </a:p>
        </p:txBody>
      </p:sp>
      <p:sp>
        <p:nvSpPr>
          <p:cNvPr id="33" name="TextBox 32">
            <a:extLst>
              <a:ext uri="{FF2B5EF4-FFF2-40B4-BE49-F238E27FC236}">
                <a16:creationId xmlns:a16="http://schemas.microsoft.com/office/drawing/2014/main" id="{97D4C212-94E6-13FF-464D-B785F92E319C}"/>
              </a:ext>
            </a:extLst>
          </p:cNvPr>
          <p:cNvSpPr txBox="1"/>
          <p:nvPr/>
        </p:nvSpPr>
        <p:spPr bwMode="ltGray">
          <a:xfrm>
            <a:off x="5631146" y="3548985"/>
            <a:ext cx="1396593" cy="380480"/>
          </a:xfrm>
          <a:prstGeom prst="rect">
            <a:avLst/>
          </a:prstGeom>
          <a:solidFill>
            <a:srgbClr val="C9DD03"/>
          </a:solidFill>
          <a:ln w="6350">
            <a:noFill/>
            <a:miter lim="800000"/>
            <a:headEnd/>
            <a:tailEnd/>
          </a:ln>
        </p:spPr>
        <p:txBody>
          <a:bodyPr wrap="square" lIns="72000" tIns="36000" rIns="72000" bIns="36000" rtlCol="0" anchor="ctr" anchorCtr="0">
            <a:spAutoFit/>
          </a:bodyPr>
          <a:lstStyle/>
          <a:p>
            <a:r>
              <a:rPr lang="en-GB" sz="2000" b="0" i="0" u="none" strike="noStrike" baseline="0" dirty="0">
                <a:latin typeface="DeutscheBank Medium" panose="020B0603020202030204" pitchFamily="34" charset="0"/>
                <a:ea typeface="DeutscheBank Medium" panose="020B0603020202030204" pitchFamily="34" charset="0"/>
              </a:rPr>
              <a:t>6.</a:t>
            </a:r>
            <a:endParaRPr lang="en-GB" sz="2000" dirty="0">
              <a:latin typeface="DeutscheBank Medium" panose="020B0603020202030204" pitchFamily="34" charset="0"/>
              <a:ea typeface="DeutscheBank Medium" panose="020B0603020202030204" pitchFamily="34" charset="0"/>
            </a:endParaRPr>
          </a:p>
        </p:txBody>
      </p:sp>
      <p:sp>
        <p:nvSpPr>
          <p:cNvPr id="42" name="TextBox 41">
            <a:extLst>
              <a:ext uri="{FF2B5EF4-FFF2-40B4-BE49-F238E27FC236}">
                <a16:creationId xmlns:a16="http://schemas.microsoft.com/office/drawing/2014/main" id="{D41B2B41-1272-6725-FB31-39E70281AFC6}"/>
              </a:ext>
            </a:extLst>
          </p:cNvPr>
          <p:cNvSpPr txBox="1"/>
          <p:nvPr/>
        </p:nvSpPr>
        <p:spPr bwMode="ltGray">
          <a:xfrm>
            <a:off x="5631146" y="3929465"/>
            <a:ext cx="1396593" cy="996033"/>
          </a:xfrm>
          <a:prstGeom prst="rect">
            <a:avLst/>
          </a:prstGeom>
          <a:solidFill>
            <a:srgbClr val="EDF1F7"/>
          </a:solidFill>
          <a:ln w="6350">
            <a:noFill/>
            <a:miter lim="800000"/>
            <a:headEnd/>
            <a:tailEnd/>
          </a:ln>
        </p:spPr>
        <p:txBody>
          <a:bodyPr wrap="square" lIns="72000" tIns="36000" rIns="72000" bIns="36000" rtlCol="0" anchor="ctr" anchorCtr="0">
            <a:spAutoFit/>
          </a:bodyPr>
          <a:lstStyle/>
          <a:p>
            <a:r>
              <a:rPr lang="en-GB" sz="1000" b="1" i="0" u="none" strike="noStrike" baseline="0" dirty="0">
                <a:ea typeface="DeutscheBank Medium" panose="020B0603020202030204" pitchFamily="34" charset="0"/>
              </a:rPr>
              <a:t>Deutsche Bank bold</a:t>
            </a:r>
            <a:br>
              <a:rPr lang="en-GB" sz="1000" b="0" i="0" u="none" strike="noStrike" baseline="0" dirty="0">
                <a:ea typeface="DeutscheBank Medium" panose="020B0603020202030204" pitchFamily="34" charset="0"/>
              </a:rPr>
            </a:br>
            <a:r>
              <a:rPr lang="en-GB" sz="1000" b="0" i="0" u="none" strike="noStrike" baseline="0" dirty="0" err="1">
                <a:ea typeface="DeutscheBank Medium" panose="020B0603020202030204" pitchFamily="34" charset="0"/>
              </a:rPr>
              <a:t>Evero</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modia</a:t>
            </a:r>
            <a:r>
              <a:rPr lang="en-GB" sz="1000" b="0" i="0" u="none" strike="noStrike" baseline="0" dirty="0">
                <a:ea typeface="DeutscheBank Medium" panose="020B0603020202030204" pitchFamily="34" charset="0"/>
              </a:rPr>
              <a:t> quo </a:t>
            </a:r>
            <a:r>
              <a:rPr lang="en-GB" sz="1000" b="0" i="0" u="none" strike="noStrike" baseline="0" dirty="0" err="1">
                <a:ea typeface="DeutscheBank Medium" panose="020B0603020202030204" pitchFamily="34" charset="0"/>
              </a:rPr>
              <a:t>dipsam</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quae</a:t>
            </a:r>
            <a:r>
              <a:rPr lang="en-GB" sz="1000" b="0" i="0" u="none" strike="noStrike" baseline="0" dirty="0">
                <a:ea typeface="DeutscheBank Medium" panose="020B0603020202030204" pitchFamily="34" charset="0"/>
              </a:rPr>
              <a:t> nus </a:t>
            </a:r>
            <a:r>
              <a:rPr lang="en-GB" sz="1000" b="0" i="0" u="none" strike="noStrike" baseline="0" dirty="0" err="1">
                <a:ea typeface="DeutscheBank Medium" panose="020B0603020202030204" pitchFamily="34" charset="0"/>
              </a:rPr>
              <a:t>volorup</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Evero</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modia</a:t>
            </a:r>
            <a:r>
              <a:rPr lang="en-GB" sz="1000" b="0" i="0" u="none" strike="noStrike" baseline="0" dirty="0">
                <a:ea typeface="DeutscheBank Medium" panose="020B0603020202030204" pitchFamily="34" charset="0"/>
              </a:rPr>
              <a:t> quo </a:t>
            </a:r>
            <a:r>
              <a:rPr lang="en-GB" sz="1000" b="0" i="0" u="none" strike="noStrike" baseline="0" dirty="0" err="1">
                <a:ea typeface="DeutscheBank Medium" panose="020B0603020202030204" pitchFamily="34" charset="0"/>
              </a:rPr>
              <a:t>dipsam</a:t>
            </a:r>
            <a:r>
              <a:rPr lang="en-GB" sz="1000" b="0" i="0" u="none" strike="noStrike" baseline="0" dirty="0">
                <a:ea typeface="DeutscheBank Medium" panose="020B0603020202030204" pitchFamily="34" charset="0"/>
              </a:rPr>
              <a:t>, Officium sit </a:t>
            </a:r>
            <a:r>
              <a:rPr lang="en-GB" sz="1000" b="0" i="0" u="none" strike="noStrike" baseline="0" dirty="0" err="1">
                <a:ea typeface="DeutscheBank Medium" panose="020B0603020202030204" pitchFamily="34" charset="0"/>
              </a:rPr>
              <a:t>derum</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quas</a:t>
            </a:r>
            <a:r>
              <a:rPr lang="en-GB" sz="1000" b="0" i="0" u="none" strike="noStrike" baseline="0" dirty="0">
                <a:ea typeface="DeutscheBank Medium" panose="020B0603020202030204" pitchFamily="34" charset="0"/>
              </a:rPr>
              <a:t>.</a:t>
            </a:r>
          </a:p>
        </p:txBody>
      </p:sp>
      <p:sp>
        <p:nvSpPr>
          <p:cNvPr id="34" name="TextBox 33">
            <a:extLst>
              <a:ext uri="{FF2B5EF4-FFF2-40B4-BE49-F238E27FC236}">
                <a16:creationId xmlns:a16="http://schemas.microsoft.com/office/drawing/2014/main" id="{5136C21B-8140-C218-7517-72C469ADBE10}"/>
              </a:ext>
            </a:extLst>
          </p:cNvPr>
          <p:cNvSpPr txBox="1"/>
          <p:nvPr/>
        </p:nvSpPr>
        <p:spPr bwMode="ltGray">
          <a:xfrm>
            <a:off x="6989060" y="3548985"/>
            <a:ext cx="347852" cy="380480"/>
          </a:xfrm>
          <a:prstGeom prst="rect">
            <a:avLst/>
          </a:prstGeom>
          <a:noFill/>
          <a:ln w="6350">
            <a:noFill/>
            <a:miter lim="800000"/>
            <a:headEnd/>
            <a:tailEnd/>
          </a:ln>
        </p:spPr>
        <p:txBody>
          <a:bodyPr wrap="none" lIns="0" tIns="0" rIns="0" bIns="0" rtlCol="0" anchor="ctr" anchorCtr="0">
            <a:noAutofit/>
          </a:bodyPr>
          <a:lstStyle/>
          <a:p>
            <a:pPr algn="l"/>
            <a:r>
              <a:rPr lang="en-GB" sz="3200" dirty="0">
                <a:solidFill>
                  <a:srgbClr val="C9DD03"/>
                </a:solidFill>
                <a:latin typeface="DeutscheBank Medium" panose="020B0603020202030204" pitchFamily="34" charset="0"/>
                <a:ea typeface="DeutscheBank Medium" panose="020B0603020202030204" pitchFamily="34" charset="0"/>
              </a:rPr>
              <a:t>→</a:t>
            </a:r>
          </a:p>
        </p:txBody>
      </p:sp>
      <p:sp>
        <p:nvSpPr>
          <p:cNvPr id="36" name="TextBox 35">
            <a:extLst>
              <a:ext uri="{FF2B5EF4-FFF2-40B4-BE49-F238E27FC236}">
                <a16:creationId xmlns:a16="http://schemas.microsoft.com/office/drawing/2014/main" id="{C07907CD-1FCE-66C2-D442-28FCEF890D3E}"/>
              </a:ext>
            </a:extLst>
          </p:cNvPr>
          <p:cNvSpPr txBox="1"/>
          <p:nvPr/>
        </p:nvSpPr>
        <p:spPr bwMode="ltGray">
          <a:xfrm>
            <a:off x="7360557" y="3548985"/>
            <a:ext cx="1396593" cy="380480"/>
          </a:xfrm>
          <a:prstGeom prst="rect">
            <a:avLst/>
          </a:prstGeom>
          <a:solidFill>
            <a:srgbClr val="A1AC05"/>
          </a:solidFill>
          <a:ln w="6350">
            <a:noFill/>
            <a:miter lim="800000"/>
            <a:headEnd/>
            <a:tailEnd/>
          </a:ln>
        </p:spPr>
        <p:txBody>
          <a:bodyPr wrap="square" lIns="72000" tIns="36000" rIns="72000" bIns="36000" rtlCol="0" anchor="ctr" anchorCtr="0">
            <a:spAutoFit/>
          </a:bodyPr>
          <a:lstStyle/>
          <a:p>
            <a:r>
              <a:rPr lang="en-GB" sz="2000" b="0" i="0" u="none" strike="noStrike" baseline="0" dirty="0">
                <a:latin typeface="DeutscheBank Medium" panose="020B0603020202030204" pitchFamily="34" charset="0"/>
                <a:ea typeface="DeutscheBank Medium" panose="020B0603020202030204" pitchFamily="34" charset="0"/>
              </a:rPr>
              <a:t>7.</a:t>
            </a:r>
            <a:endParaRPr lang="en-GB" sz="2000" dirty="0">
              <a:latin typeface="DeutscheBank Medium" panose="020B0603020202030204" pitchFamily="34" charset="0"/>
              <a:ea typeface="DeutscheBank Medium" panose="020B0603020202030204" pitchFamily="34" charset="0"/>
            </a:endParaRPr>
          </a:p>
        </p:txBody>
      </p:sp>
      <p:sp>
        <p:nvSpPr>
          <p:cNvPr id="43" name="TextBox 42">
            <a:extLst>
              <a:ext uri="{FF2B5EF4-FFF2-40B4-BE49-F238E27FC236}">
                <a16:creationId xmlns:a16="http://schemas.microsoft.com/office/drawing/2014/main" id="{ACB2A6F6-22AD-A18A-8DED-42944CD99605}"/>
              </a:ext>
            </a:extLst>
          </p:cNvPr>
          <p:cNvSpPr txBox="1"/>
          <p:nvPr/>
        </p:nvSpPr>
        <p:spPr bwMode="ltGray">
          <a:xfrm>
            <a:off x="7360557" y="3929465"/>
            <a:ext cx="1396593" cy="996033"/>
          </a:xfrm>
          <a:prstGeom prst="rect">
            <a:avLst/>
          </a:prstGeom>
          <a:solidFill>
            <a:srgbClr val="EDF1F7"/>
          </a:solidFill>
          <a:ln w="6350">
            <a:noFill/>
            <a:miter lim="800000"/>
            <a:headEnd/>
            <a:tailEnd/>
          </a:ln>
        </p:spPr>
        <p:txBody>
          <a:bodyPr wrap="square" lIns="72000" tIns="36000" rIns="72000" bIns="36000" rtlCol="0" anchor="ctr" anchorCtr="0">
            <a:spAutoFit/>
          </a:bodyPr>
          <a:lstStyle/>
          <a:p>
            <a:r>
              <a:rPr lang="en-GB" sz="1000" b="1" i="0" u="none" strike="noStrike" baseline="0" dirty="0">
                <a:ea typeface="DeutscheBank Medium" panose="020B0603020202030204" pitchFamily="34" charset="0"/>
              </a:rPr>
              <a:t>Deutsche Bank bold</a:t>
            </a:r>
            <a:br>
              <a:rPr lang="en-GB" sz="1000" b="0" i="0" u="none" strike="noStrike" baseline="0" dirty="0">
                <a:ea typeface="DeutscheBank Medium" panose="020B0603020202030204" pitchFamily="34" charset="0"/>
              </a:rPr>
            </a:br>
            <a:r>
              <a:rPr lang="en-GB" sz="1000" b="0" i="0" u="none" strike="noStrike" baseline="0" dirty="0" err="1">
                <a:ea typeface="DeutscheBank Medium" panose="020B0603020202030204" pitchFamily="34" charset="0"/>
              </a:rPr>
              <a:t>Evero</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modia</a:t>
            </a:r>
            <a:r>
              <a:rPr lang="en-GB" sz="1000" b="0" i="0" u="none" strike="noStrike" baseline="0" dirty="0">
                <a:ea typeface="DeutscheBank Medium" panose="020B0603020202030204" pitchFamily="34" charset="0"/>
              </a:rPr>
              <a:t> quo </a:t>
            </a:r>
            <a:r>
              <a:rPr lang="en-GB" sz="1000" b="0" i="0" u="none" strike="noStrike" baseline="0" dirty="0" err="1">
                <a:ea typeface="DeutscheBank Medium" panose="020B0603020202030204" pitchFamily="34" charset="0"/>
              </a:rPr>
              <a:t>dipsam</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quae</a:t>
            </a:r>
            <a:r>
              <a:rPr lang="en-GB" sz="1000" b="0" i="0" u="none" strike="noStrike" baseline="0" dirty="0">
                <a:ea typeface="DeutscheBank Medium" panose="020B0603020202030204" pitchFamily="34" charset="0"/>
              </a:rPr>
              <a:t> nus </a:t>
            </a:r>
            <a:r>
              <a:rPr lang="en-GB" sz="1000" b="0" i="0" u="none" strike="noStrike" baseline="0" dirty="0" err="1">
                <a:ea typeface="DeutscheBank Medium" panose="020B0603020202030204" pitchFamily="34" charset="0"/>
              </a:rPr>
              <a:t>volorup</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Evero</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modia</a:t>
            </a:r>
            <a:r>
              <a:rPr lang="en-GB" sz="1000" b="0" i="0" u="none" strike="noStrike" baseline="0" dirty="0">
                <a:ea typeface="DeutscheBank Medium" panose="020B0603020202030204" pitchFamily="34" charset="0"/>
              </a:rPr>
              <a:t> quo </a:t>
            </a:r>
            <a:r>
              <a:rPr lang="en-GB" sz="1000" b="0" i="0" u="none" strike="noStrike" baseline="0" dirty="0" err="1">
                <a:ea typeface="DeutscheBank Medium" panose="020B0603020202030204" pitchFamily="34" charset="0"/>
              </a:rPr>
              <a:t>dipsam</a:t>
            </a:r>
            <a:r>
              <a:rPr lang="en-GB" sz="1000" b="0" i="0" u="none" strike="noStrike" baseline="0" dirty="0">
                <a:ea typeface="DeutscheBank Medium" panose="020B0603020202030204" pitchFamily="34" charset="0"/>
              </a:rPr>
              <a:t>, Officium sit </a:t>
            </a:r>
            <a:r>
              <a:rPr lang="en-GB" sz="1000" b="0" i="0" u="none" strike="noStrike" baseline="0" dirty="0" err="1">
                <a:ea typeface="DeutscheBank Medium" panose="020B0603020202030204" pitchFamily="34" charset="0"/>
              </a:rPr>
              <a:t>derum</a:t>
            </a:r>
            <a:r>
              <a:rPr lang="en-GB" sz="1000" b="0" i="0" u="none" strike="noStrike" baseline="0" dirty="0">
                <a:ea typeface="DeutscheBank Medium" panose="020B0603020202030204" pitchFamily="34" charset="0"/>
              </a:rPr>
              <a:t> </a:t>
            </a:r>
            <a:r>
              <a:rPr lang="en-GB" sz="1000" b="0" i="0" u="none" strike="noStrike" baseline="0" dirty="0" err="1">
                <a:ea typeface="DeutscheBank Medium" panose="020B0603020202030204" pitchFamily="34" charset="0"/>
              </a:rPr>
              <a:t>quas</a:t>
            </a:r>
            <a:r>
              <a:rPr lang="en-GB" sz="1000" b="0" i="0" u="none" strike="noStrike" baseline="0" dirty="0">
                <a:ea typeface="DeutscheBank Medium" panose="020B0603020202030204" pitchFamily="34" charset="0"/>
              </a:rPr>
              <a:t>.</a:t>
            </a:r>
          </a:p>
        </p:txBody>
      </p:sp>
      <p:sp>
        <p:nvSpPr>
          <p:cNvPr id="37" name="TextBox 36">
            <a:extLst>
              <a:ext uri="{FF2B5EF4-FFF2-40B4-BE49-F238E27FC236}">
                <a16:creationId xmlns:a16="http://schemas.microsoft.com/office/drawing/2014/main" id="{E2064575-9732-837C-928F-59C8F9AE67F0}"/>
              </a:ext>
            </a:extLst>
          </p:cNvPr>
          <p:cNvSpPr txBox="1"/>
          <p:nvPr/>
        </p:nvSpPr>
        <p:spPr bwMode="ltGray">
          <a:xfrm>
            <a:off x="8718471" y="3548985"/>
            <a:ext cx="347852" cy="380480"/>
          </a:xfrm>
          <a:prstGeom prst="rect">
            <a:avLst/>
          </a:prstGeom>
          <a:noFill/>
          <a:ln w="6350">
            <a:noFill/>
            <a:miter lim="800000"/>
            <a:headEnd/>
            <a:tailEnd/>
          </a:ln>
        </p:spPr>
        <p:txBody>
          <a:bodyPr wrap="none" lIns="0" tIns="0" rIns="0" bIns="0" rtlCol="0" anchor="ctr" anchorCtr="0">
            <a:noAutofit/>
          </a:bodyPr>
          <a:lstStyle/>
          <a:p>
            <a:pPr algn="l"/>
            <a:r>
              <a:rPr lang="en-GB" sz="3200" dirty="0">
                <a:solidFill>
                  <a:srgbClr val="A1AC05"/>
                </a:solidFill>
                <a:latin typeface="DeutscheBank Medium" panose="020B0603020202030204" pitchFamily="34" charset="0"/>
                <a:ea typeface="DeutscheBank Medium" panose="020B0603020202030204" pitchFamily="34" charset="0"/>
              </a:rPr>
              <a:t>→</a:t>
            </a:r>
          </a:p>
        </p:txBody>
      </p:sp>
      <p:cxnSp>
        <p:nvCxnSpPr>
          <p:cNvPr id="51" name="Straight Connector 50">
            <a:extLst>
              <a:ext uri="{FF2B5EF4-FFF2-40B4-BE49-F238E27FC236}">
                <a16:creationId xmlns:a16="http://schemas.microsoft.com/office/drawing/2014/main" id="{BD5FD66E-8C10-68B2-BC55-378B26E2BB25}"/>
              </a:ext>
              <a:ext uri="{C183D7F6-B498-43B3-948B-1728B52AA6E4}">
                <adec:decorative xmlns:adec="http://schemas.microsoft.com/office/drawing/2017/decorative" val="1"/>
              </a:ext>
            </a:extLst>
          </p:cNvPr>
          <p:cNvCxnSpPr/>
          <p:nvPr/>
        </p:nvCxnSpPr>
        <p:spPr bwMode="auto">
          <a:xfrm>
            <a:off x="9612001" y="3085438"/>
            <a:ext cx="2137087" cy="0"/>
          </a:xfrm>
          <a:prstGeom prst="line">
            <a:avLst/>
          </a:prstGeom>
          <a:noFill/>
          <a:ln w="6350">
            <a:solidFill>
              <a:schemeClr val="tx1"/>
            </a:solidFill>
            <a:round/>
            <a:headEnd/>
            <a:tailEnd/>
          </a:ln>
        </p:spPr>
      </p:cxnSp>
      <p:sp>
        <p:nvSpPr>
          <p:cNvPr id="62" name="TextBox 61">
            <a:extLst>
              <a:ext uri="{FF2B5EF4-FFF2-40B4-BE49-F238E27FC236}">
                <a16:creationId xmlns:a16="http://schemas.microsoft.com/office/drawing/2014/main" id="{9F4EC5DE-DF11-1A2A-B03A-3576978AFC21}"/>
              </a:ext>
            </a:extLst>
          </p:cNvPr>
          <p:cNvSpPr txBox="1"/>
          <p:nvPr/>
        </p:nvSpPr>
        <p:spPr bwMode="ltGray">
          <a:xfrm>
            <a:off x="9614401" y="3598257"/>
            <a:ext cx="2132287" cy="1594622"/>
          </a:xfrm>
          <a:prstGeom prst="rect">
            <a:avLst/>
          </a:prstGeom>
          <a:solidFill>
            <a:schemeClr val="bg1"/>
          </a:solidFill>
          <a:ln w="6350">
            <a:noFill/>
            <a:miter lim="800000"/>
            <a:headEnd/>
            <a:tailEnd/>
          </a:ln>
        </p:spPr>
        <p:txBody>
          <a:bodyPr wrap="square" lIns="72000" tIns="180000" rIns="72000" bIns="180000" rtlCol="0" anchor="ctr" anchorCtr="0">
            <a:spAutoFit/>
          </a:bodyPr>
          <a:lstStyle/>
          <a:p>
            <a:r>
              <a:rPr lang="en-GB" sz="1000" b="0" i="0" u="none" strike="noStrike" baseline="0" dirty="0">
                <a:latin typeface="DeutscheBank Medium" panose="020B0603020202030204" pitchFamily="34" charset="0"/>
                <a:ea typeface="DeutscheBank Medium" panose="020B0603020202030204" pitchFamily="34" charset="0"/>
              </a:rPr>
              <a:t>Sample Deutsche Bank medium</a:t>
            </a:r>
            <a:r>
              <a:rPr lang="en-GB" sz="1000" b="0" i="0" u="none" strike="noStrike" baseline="0" dirty="0">
                <a:latin typeface="DeutscheBank Light" panose="020B0403020202030204" pitchFamily="34" charset="0"/>
                <a:ea typeface="DeutscheBank Light" panose="020B0403020202030204" pitchFamily="34" charset="0"/>
              </a:rPr>
              <a:t> </a:t>
            </a:r>
            <a:r>
              <a:rPr lang="en-GB" sz="1000" dirty="0">
                <a:latin typeface="DeutscheBank Light" panose="020B0403020202030204" pitchFamily="34" charset="0"/>
                <a:ea typeface="DeutscheBank Light" panose="020B0403020202030204" pitchFamily="34" charset="0"/>
              </a:rPr>
              <a:t>Sample Deutsche Bank light </a:t>
            </a:r>
            <a:r>
              <a:rPr lang="en-GB" sz="1000" b="0" i="0" u="none" strike="noStrike" baseline="0" dirty="0" err="1">
                <a:latin typeface="DeutscheBank Light" panose="020B0403020202030204" pitchFamily="34" charset="0"/>
                <a:ea typeface="DeutscheBank Light" panose="020B0403020202030204" pitchFamily="34" charset="0"/>
              </a:rPr>
              <a:t>Evero</a:t>
            </a:r>
            <a:r>
              <a:rPr lang="en-GB" sz="1000" b="0" i="0" u="none" strike="noStrike" baseline="0" dirty="0">
                <a:latin typeface="DeutscheBank Light" panose="020B0403020202030204" pitchFamily="34" charset="0"/>
                <a:ea typeface="DeutscheBank Light" panose="020B0403020202030204" pitchFamily="34" charset="0"/>
              </a:rPr>
              <a:t> </a:t>
            </a:r>
            <a:r>
              <a:rPr lang="en-GB" sz="1000" b="0" i="0" u="none" strike="noStrike" baseline="0" dirty="0" err="1">
                <a:latin typeface="DeutscheBank Light" panose="020B0403020202030204" pitchFamily="34" charset="0"/>
                <a:ea typeface="DeutscheBank Light" panose="020B0403020202030204" pitchFamily="34" charset="0"/>
              </a:rPr>
              <a:t>modia</a:t>
            </a:r>
            <a:r>
              <a:rPr lang="en-GB" sz="1000" b="0" i="0" u="none" strike="noStrike" baseline="0" dirty="0">
                <a:latin typeface="DeutscheBank Light" panose="020B0403020202030204" pitchFamily="34" charset="0"/>
                <a:ea typeface="DeutscheBank Light" panose="020B0403020202030204" pitchFamily="34" charset="0"/>
              </a:rPr>
              <a:t> quo </a:t>
            </a:r>
            <a:r>
              <a:rPr lang="en-GB" sz="1000" b="0" i="0" u="none" strike="noStrike" baseline="0" dirty="0" err="1">
                <a:latin typeface="DeutscheBank Light" panose="020B0403020202030204" pitchFamily="34" charset="0"/>
                <a:ea typeface="DeutscheBank Light" panose="020B0403020202030204" pitchFamily="34" charset="0"/>
              </a:rPr>
              <a:t>dipsam</a:t>
            </a:r>
            <a:r>
              <a:rPr lang="en-GB" sz="1000" b="0" i="0" u="none" strike="noStrike" baseline="0" dirty="0">
                <a:latin typeface="DeutscheBank Light" panose="020B0403020202030204" pitchFamily="34" charset="0"/>
                <a:ea typeface="DeutscheBank Light" panose="020B0403020202030204" pitchFamily="34" charset="0"/>
              </a:rPr>
              <a:t>, </a:t>
            </a:r>
            <a:r>
              <a:rPr lang="en-GB" sz="1000" b="0" i="0" u="none" strike="noStrike" baseline="0" dirty="0" err="1">
                <a:latin typeface="DeutscheBank Light" panose="020B0403020202030204" pitchFamily="34" charset="0"/>
                <a:ea typeface="DeutscheBank Light" panose="020B0403020202030204" pitchFamily="34" charset="0"/>
              </a:rPr>
              <a:t>quae</a:t>
            </a:r>
            <a:r>
              <a:rPr lang="en-GB" sz="1000" b="0" i="0" u="none" strike="noStrike" baseline="0" dirty="0">
                <a:latin typeface="DeutscheBank Light" panose="020B0403020202030204" pitchFamily="34" charset="0"/>
                <a:ea typeface="DeutscheBank Light" panose="020B0403020202030204" pitchFamily="34" charset="0"/>
              </a:rPr>
              <a:t> nus </a:t>
            </a:r>
            <a:r>
              <a:rPr lang="en-GB" sz="1000" b="0" i="0" u="none" strike="noStrike" baseline="0" dirty="0" err="1">
                <a:latin typeface="DeutscheBank Light" panose="020B0403020202030204" pitchFamily="34" charset="0"/>
                <a:ea typeface="DeutscheBank Light" panose="020B0403020202030204" pitchFamily="34" charset="0"/>
              </a:rPr>
              <a:t>volorup</a:t>
            </a:r>
            <a:r>
              <a:rPr lang="en-GB" sz="1000" b="0" i="0" u="none" strike="noStrike" baseline="0" dirty="0">
                <a:latin typeface="DeutscheBank Light" panose="020B0403020202030204" pitchFamily="34" charset="0"/>
                <a:ea typeface="DeutscheBank Light" panose="020B0403020202030204" pitchFamily="34" charset="0"/>
              </a:rPr>
              <a:t> Officium sit </a:t>
            </a:r>
            <a:r>
              <a:rPr lang="en-GB" sz="1000" b="0" i="0" u="none" strike="noStrike" baseline="0" dirty="0" err="1">
                <a:latin typeface="DeutscheBank Light" panose="020B0403020202030204" pitchFamily="34" charset="0"/>
                <a:ea typeface="DeutscheBank Light" panose="020B0403020202030204" pitchFamily="34" charset="0"/>
              </a:rPr>
              <a:t>derum</a:t>
            </a:r>
            <a:r>
              <a:rPr lang="en-GB" sz="1000" b="0" i="0" u="none" strike="noStrike" baseline="0" dirty="0">
                <a:latin typeface="DeutscheBank Light" panose="020B0403020202030204" pitchFamily="34" charset="0"/>
                <a:ea typeface="DeutscheBank Light" panose="020B0403020202030204" pitchFamily="34" charset="0"/>
              </a:rPr>
              <a:t> </a:t>
            </a:r>
            <a:r>
              <a:rPr lang="en-GB" sz="1000" b="0" i="0" u="none" strike="noStrike" baseline="0" dirty="0" err="1">
                <a:latin typeface="DeutscheBank Light" panose="020B0403020202030204" pitchFamily="34" charset="0"/>
                <a:ea typeface="DeutscheBank Light" panose="020B0403020202030204" pitchFamily="34" charset="0"/>
              </a:rPr>
              <a:t>quas</a:t>
            </a:r>
            <a:r>
              <a:rPr lang="en-GB" sz="1000" b="0" i="0" u="none" strike="noStrike" baseline="0" dirty="0">
                <a:latin typeface="DeutscheBank Light" panose="020B0403020202030204" pitchFamily="34" charset="0"/>
                <a:ea typeface="DeutscheBank Light" panose="020B0403020202030204" pitchFamily="34" charset="0"/>
              </a:rPr>
              <a:t>.</a:t>
            </a:r>
          </a:p>
          <a:p>
            <a:r>
              <a:rPr lang="en-GB" sz="1000" b="0" i="0" u="none" strike="noStrike" baseline="0" dirty="0" err="1">
                <a:latin typeface="DeutscheBank Light" panose="020B0403020202030204" pitchFamily="34" charset="0"/>
                <a:ea typeface="DeutscheBank Light" panose="020B0403020202030204" pitchFamily="34" charset="0"/>
              </a:rPr>
              <a:t>Evero</a:t>
            </a:r>
            <a:r>
              <a:rPr lang="en-GB" sz="1000" b="0" i="0" u="none" strike="noStrike" baseline="0" dirty="0">
                <a:latin typeface="DeutscheBank Light" panose="020B0403020202030204" pitchFamily="34" charset="0"/>
                <a:ea typeface="DeutscheBank Light" panose="020B0403020202030204" pitchFamily="34" charset="0"/>
              </a:rPr>
              <a:t> </a:t>
            </a:r>
            <a:r>
              <a:rPr lang="en-GB" sz="1000" b="0" i="0" u="none" strike="noStrike" baseline="0" dirty="0" err="1">
                <a:latin typeface="DeutscheBank Light" panose="020B0403020202030204" pitchFamily="34" charset="0"/>
                <a:ea typeface="DeutscheBank Light" panose="020B0403020202030204" pitchFamily="34" charset="0"/>
              </a:rPr>
              <a:t>modia</a:t>
            </a:r>
            <a:r>
              <a:rPr lang="en-GB" sz="1000" b="0" i="0" u="none" strike="noStrike" baseline="0" dirty="0">
                <a:latin typeface="DeutscheBank Light" panose="020B0403020202030204" pitchFamily="34" charset="0"/>
                <a:ea typeface="DeutscheBank Light" panose="020B0403020202030204" pitchFamily="34" charset="0"/>
              </a:rPr>
              <a:t> quo </a:t>
            </a:r>
            <a:r>
              <a:rPr lang="en-GB" sz="1000" b="0" i="0" u="none" strike="noStrike" baseline="0" dirty="0" err="1">
                <a:latin typeface="DeutscheBank Light" panose="020B0403020202030204" pitchFamily="34" charset="0"/>
                <a:ea typeface="DeutscheBank Light" panose="020B0403020202030204" pitchFamily="34" charset="0"/>
              </a:rPr>
              <a:t>dipsam</a:t>
            </a:r>
            <a:r>
              <a:rPr lang="en-GB" sz="1000" b="0" i="0" u="none" strike="noStrike" baseline="0" dirty="0">
                <a:latin typeface="DeutscheBank Light" panose="020B0403020202030204" pitchFamily="34" charset="0"/>
                <a:ea typeface="DeutscheBank Light" panose="020B0403020202030204" pitchFamily="34" charset="0"/>
              </a:rPr>
              <a:t>, </a:t>
            </a:r>
            <a:r>
              <a:rPr lang="en-GB" sz="1000" b="0" i="0" u="none" strike="noStrike" baseline="0" dirty="0" err="1">
                <a:latin typeface="DeutscheBank Light" panose="020B0403020202030204" pitchFamily="34" charset="0"/>
                <a:ea typeface="DeutscheBank Light" panose="020B0403020202030204" pitchFamily="34" charset="0"/>
              </a:rPr>
              <a:t>quae</a:t>
            </a:r>
            <a:r>
              <a:rPr lang="en-GB" sz="1000" b="0" i="0" u="none" strike="noStrike" baseline="0" dirty="0">
                <a:latin typeface="DeutscheBank Light" panose="020B0403020202030204" pitchFamily="34" charset="0"/>
                <a:ea typeface="DeutscheBank Light" panose="020B0403020202030204" pitchFamily="34" charset="0"/>
              </a:rPr>
              <a:t> nus </a:t>
            </a:r>
            <a:r>
              <a:rPr lang="en-GB" sz="1000" b="0" i="0" u="none" strike="noStrike" baseline="0" dirty="0" err="1">
                <a:latin typeface="DeutscheBank Light" panose="020B0403020202030204" pitchFamily="34" charset="0"/>
                <a:ea typeface="DeutscheBank Light" panose="020B0403020202030204" pitchFamily="34" charset="0"/>
              </a:rPr>
              <a:t>volorup</a:t>
            </a:r>
            <a:r>
              <a:rPr lang="en-GB" sz="1000" b="0" i="0" u="none" strike="noStrike" baseline="0" dirty="0">
                <a:latin typeface="DeutscheBank Light" panose="020B0403020202030204" pitchFamily="34" charset="0"/>
                <a:ea typeface="DeutscheBank Light" panose="020B0403020202030204" pitchFamily="34" charset="0"/>
              </a:rPr>
              <a:t> Officium sit </a:t>
            </a:r>
            <a:r>
              <a:rPr lang="en-GB" sz="1000" b="0" i="0" u="none" strike="noStrike" baseline="0" dirty="0" err="1">
                <a:latin typeface="DeutscheBank Light" panose="020B0403020202030204" pitchFamily="34" charset="0"/>
                <a:ea typeface="DeutscheBank Light" panose="020B0403020202030204" pitchFamily="34" charset="0"/>
              </a:rPr>
              <a:t>derum</a:t>
            </a:r>
            <a:r>
              <a:rPr lang="en-GB" sz="1000" dirty="0">
                <a:latin typeface="DeutscheBank Light" panose="020B0403020202030204" pitchFamily="34" charset="0"/>
                <a:ea typeface="DeutscheBank Light" panose="020B0403020202030204" pitchFamily="34" charset="0"/>
              </a:rPr>
              <a:t> </a:t>
            </a:r>
            <a:r>
              <a:rPr lang="en-GB" sz="1000" dirty="0" err="1">
                <a:latin typeface="DeutscheBank Light" panose="020B0403020202030204" pitchFamily="34" charset="0"/>
                <a:ea typeface="DeutscheBank Light" panose="020B0403020202030204" pitchFamily="34" charset="0"/>
              </a:rPr>
              <a:t>quas</a:t>
            </a:r>
            <a:r>
              <a:rPr lang="en-GB" sz="1000" b="0" i="0" u="none" strike="noStrike" baseline="0" dirty="0">
                <a:latin typeface="DeutscheBank Light" panose="020B0403020202030204" pitchFamily="34" charset="0"/>
                <a:ea typeface="DeutscheBank Light" panose="020B0403020202030204" pitchFamily="34" charset="0"/>
              </a:rPr>
              <a:t> quo </a:t>
            </a:r>
            <a:r>
              <a:rPr lang="en-GB" sz="1000" b="0" i="0" u="none" strike="noStrike" baseline="0" dirty="0" err="1">
                <a:latin typeface="DeutscheBank Light" panose="020B0403020202030204" pitchFamily="34" charset="0"/>
                <a:ea typeface="DeutscheBank Light" panose="020B0403020202030204" pitchFamily="34" charset="0"/>
              </a:rPr>
              <a:t>dipsam</a:t>
            </a:r>
            <a:r>
              <a:rPr lang="en-GB" sz="1000" b="0" i="0" u="none" strike="noStrike" baseline="0" dirty="0">
                <a:latin typeface="DeutscheBank Light" panose="020B0403020202030204" pitchFamily="34" charset="0"/>
                <a:ea typeface="DeutscheBank Light" panose="020B0403020202030204" pitchFamily="34" charset="0"/>
              </a:rPr>
              <a:t>, </a:t>
            </a:r>
            <a:r>
              <a:rPr lang="en-GB" sz="1000" b="0" i="0" u="none" strike="noStrike" baseline="0" dirty="0" err="1">
                <a:latin typeface="DeutscheBank Light" panose="020B0403020202030204" pitchFamily="34" charset="0"/>
                <a:ea typeface="DeutscheBank Light" panose="020B0403020202030204" pitchFamily="34" charset="0"/>
              </a:rPr>
              <a:t>quae</a:t>
            </a:r>
            <a:r>
              <a:rPr lang="en-GB" sz="1000" b="0" i="0" u="none" strike="noStrike" baseline="0" dirty="0">
                <a:latin typeface="DeutscheBank Light" panose="020B0403020202030204" pitchFamily="34" charset="0"/>
                <a:ea typeface="DeutscheBank Light" panose="020B0403020202030204" pitchFamily="34" charset="0"/>
              </a:rPr>
              <a:t> nus </a:t>
            </a:r>
            <a:r>
              <a:rPr lang="en-GB" sz="1000" b="0" i="0" u="none" strike="noStrike" baseline="0" dirty="0" err="1">
                <a:latin typeface="DeutscheBank Light" panose="020B0403020202030204" pitchFamily="34" charset="0"/>
                <a:ea typeface="DeutscheBank Light" panose="020B0403020202030204" pitchFamily="34" charset="0"/>
              </a:rPr>
              <a:t>volorup</a:t>
            </a:r>
            <a:r>
              <a:rPr lang="en-GB" sz="1000" b="0" i="0" u="none" strike="noStrike" baseline="0" dirty="0">
                <a:latin typeface="DeutscheBank Light" panose="020B0403020202030204" pitchFamily="34" charset="0"/>
                <a:ea typeface="DeutscheBank Light" panose="020B0403020202030204" pitchFamily="34" charset="0"/>
              </a:rPr>
              <a:t> Officium sit </a:t>
            </a:r>
            <a:r>
              <a:rPr lang="en-GB" sz="1000" b="0" i="0" u="none" strike="noStrike" baseline="0" dirty="0" err="1">
                <a:latin typeface="DeutscheBank Light" panose="020B0403020202030204" pitchFamily="34" charset="0"/>
                <a:ea typeface="DeutscheBank Light" panose="020B0403020202030204" pitchFamily="34" charset="0"/>
              </a:rPr>
              <a:t>derum</a:t>
            </a:r>
            <a:r>
              <a:rPr lang="en-GB" sz="1000" b="0" i="0" u="none" strike="noStrike" baseline="0" dirty="0">
                <a:latin typeface="DeutscheBank Light" panose="020B0403020202030204" pitchFamily="34" charset="0"/>
                <a:ea typeface="DeutscheBank Light" panose="020B0403020202030204" pitchFamily="34" charset="0"/>
              </a:rPr>
              <a:t>.</a:t>
            </a:r>
          </a:p>
        </p:txBody>
      </p:sp>
      <p:grpSp>
        <p:nvGrpSpPr>
          <p:cNvPr id="67" name="Group 66">
            <a:extLst>
              <a:ext uri="{FF2B5EF4-FFF2-40B4-BE49-F238E27FC236}">
                <a16:creationId xmlns:a16="http://schemas.microsoft.com/office/drawing/2014/main" id="{A1BC5693-8FAB-37CB-E654-2AD0606C73B2}"/>
              </a:ext>
              <a:ext uri="{C183D7F6-B498-43B3-948B-1728B52AA6E4}">
                <adec:decorative xmlns:adec="http://schemas.microsoft.com/office/drawing/2017/decorative" val="1"/>
              </a:ext>
            </a:extLst>
          </p:cNvPr>
          <p:cNvGrpSpPr/>
          <p:nvPr/>
        </p:nvGrpSpPr>
        <p:grpSpPr>
          <a:xfrm>
            <a:off x="9612001" y="3530665"/>
            <a:ext cx="2137087" cy="246221"/>
            <a:chOff x="438113" y="3253239"/>
            <a:chExt cx="2137087" cy="246221"/>
          </a:xfrm>
        </p:grpSpPr>
        <p:cxnSp>
          <p:nvCxnSpPr>
            <p:cNvPr id="72" name="Straight Connector 71">
              <a:extLst>
                <a:ext uri="{FF2B5EF4-FFF2-40B4-BE49-F238E27FC236}">
                  <a16:creationId xmlns:a16="http://schemas.microsoft.com/office/drawing/2014/main" id="{A7CACE4B-DA46-0A31-A2A5-08EAC16AFDE8}"/>
                </a:ext>
              </a:extLst>
            </p:cNvPr>
            <p:cNvCxnSpPr/>
            <p:nvPr/>
          </p:nvCxnSpPr>
          <p:spPr bwMode="auto">
            <a:xfrm>
              <a:off x="438113" y="3271559"/>
              <a:ext cx="2137087" cy="0"/>
            </a:xfrm>
            <a:prstGeom prst="line">
              <a:avLst/>
            </a:prstGeom>
            <a:noFill/>
            <a:ln w="6350">
              <a:solidFill>
                <a:schemeClr val="tx1"/>
              </a:solidFill>
              <a:round/>
              <a:headEnd/>
              <a:tailEnd/>
            </a:ln>
          </p:spPr>
        </p:cxnSp>
        <p:sp>
          <p:nvSpPr>
            <p:cNvPr id="73" name="TextBox 72">
              <a:extLst>
                <a:ext uri="{FF2B5EF4-FFF2-40B4-BE49-F238E27FC236}">
                  <a16:creationId xmlns:a16="http://schemas.microsoft.com/office/drawing/2014/main" id="{39920F7C-3193-BA47-6152-3D39C66631DE}"/>
                </a:ext>
              </a:extLst>
            </p:cNvPr>
            <p:cNvSpPr txBox="1"/>
            <p:nvPr/>
          </p:nvSpPr>
          <p:spPr bwMode="ltGray">
            <a:xfrm>
              <a:off x="438113" y="3253239"/>
              <a:ext cx="2132287" cy="246221"/>
            </a:xfrm>
            <a:prstGeom prst="rect">
              <a:avLst/>
            </a:prstGeom>
            <a:noFill/>
            <a:ln w="6350">
              <a:noFill/>
              <a:miter lim="800000"/>
              <a:headEnd/>
              <a:tailEnd/>
            </a:ln>
          </p:spPr>
          <p:txBody>
            <a:bodyPr wrap="square" lIns="0" tIns="0" rIns="0" bIns="0">
              <a:spAutoFit/>
            </a:bodyPr>
            <a:lstStyle/>
            <a:p>
              <a:pPr algn="ctr"/>
              <a:r>
                <a:rPr lang="en-GB" sz="2400" baseline="6000" dirty="0">
                  <a:latin typeface="DeutscheBank Light" panose="020B0403020202030204" pitchFamily="34" charset="0"/>
                  <a:ea typeface="DeutscheBank Light" panose="020B0403020202030204" pitchFamily="34" charset="0"/>
                </a:rPr>
                <a:t>↓</a:t>
              </a:r>
            </a:p>
          </p:txBody>
        </p:sp>
      </p:grpSp>
      <p:cxnSp>
        <p:nvCxnSpPr>
          <p:cNvPr id="65" name="Straight Connector 64">
            <a:extLst>
              <a:ext uri="{FF2B5EF4-FFF2-40B4-BE49-F238E27FC236}">
                <a16:creationId xmlns:a16="http://schemas.microsoft.com/office/drawing/2014/main" id="{0D8D4AD7-93D2-EACF-5266-BCC49F56485D}"/>
              </a:ext>
              <a:ext uri="{C183D7F6-B498-43B3-948B-1728B52AA6E4}">
                <adec:decorative xmlns:adec="http://schemas.microsoft.com/office/drawing/2017/decorative" val="1"/>
              </a:ext>
            </a:extLst>
          </p:cNvPr>
          <p:cNvCxnSpPr/>
          <p:nvPr/>
        </p:nvCxnSpPr>
        <p:spPr bwMode="auto">
          <a:xfrm>
            <a:off x="9612001" y="5250226"/>
            <a:ext cx="2137087" cy="0"/>
          </a:xfrm>
          <a:prstGeom prst="line">
            <a:avLst/>
          </a:prstGeom>
          <a:noFill/>
          <a:ln w="6350">
            <a:solidFill>
              <a:schemeClr val="tx1"/>
            </a:solidFill>
            <a:round/>
            <a:headEnd/>
            <a:tailEnd/>
          </a:ln>
        </p:spPr>
      </p:cxnSp>
      <p:sp>
        <p:nvSpPr>
          <p:cNvPr id="15" name="TextBox 14">
            <a:extLst>
              <a:ext uri="{FF2B5EF4-FFF2-40B4-BE49-F238E27FC236}">
                <a16:creationId xmlns:a16="http://schemas.microsoft.com/office/drawing/2014/main" id="{6B00F92D-5C9C-E66D-0AD9-77D75F6C8DBE}"/>
              </a:ext>
              <a:ext uri="{C183D7F6-B498-43B3-948B-1728B52AA6E4}">
                <adec:decorative xmlns:adec="http://schemas.microsoft.com/office/drawing/2017/decorative" val="1"/>
              </a:ext>
            </a:extLst>
          </p:cNvPr>
          <p:cNvSpPr txBox="1"/>
          <p:nvPr/>
        </p:nvSpPr>
        <p:spPr bwMode="ltGray">
          <a:xfrm>
            <a:off x="6096000" y="441325"/>
            <a:ext cx="3508800" cy="378898"/>
          </a:xfrm>
          <a:prstGeom prst="rect">
            <a:avLst/>
          </a:prstGeom>
          <a:solidFill>
            <a:srgbClr val="D000D0"/>
          </a:solidFill>
          <a:ln w="6350">
            <a:noFill/>
            <a:miter lim="800000"/>
            <a:headEnd/>
            <a:tailEnd/>
          </a:ln>
        </p:spPr>
        <p:txBody>
          <a:bodyPr wrap="square" lIns="100913" tIns="50457" rIns="100913" bIns="50457" rtlCol="0" anchor="t" anchorCtr="0">
            <a:spAutoFit/>
          </a:bodyPr>
          <a:lstStyle/>
          <a:p>
            <a:pPr eaLnBrk="0" hangingPunct="0"/>
            <a:r>
              <a:rPr lang="en-GB" sz="900" b="1" dirty="0">
                <a:solidFill>
                  <a:schemeClr val="bg1"/>
                </a:solidFill>
                <a:latin typeface="+mn-lt"/>
              </a:rPr>
              <a:t>Note </a:t>
            </a:r>
            <a:br>
              <a:rPr lang="en-GB" sz="900" b="1" dirty="0">
                <a:solidFill>
                  <a:schemeClr val="bg1"/>
                </a:solidFill>
                <a:latin typeface="+mn-lt"/>
              </a:rPr>
            </a:br>
            <a:r>
              <a:rPr lang="en-GB" sz="900" dirty="0">
                <a:solidFill>
                  <a:schemeClr val="bg1"/>
                </a:solidFill>
                <a:latin typeface="+mn-lt"/>
              </a:rPr>
              <a:t>Use accent colours sparsely in your layouts.</a:t>
            </a:r>
          </a:p>
        </p:txBody>
      </p:sp>
      <p:sp>
        <p:nvSpPr>
          <p:cNvPr id="4" name="Fußzeilenplatzhalter 3">
            <a:extLst>
              <a:ext uri="{FF2B5EF4-FFF2-40B4-BE49-F238E27FC236}">
                <a16:creationId xmlns:a16="http://schemas.microsoft.com/office/drawing/2014/main" id="{FE014595-A478-7A81-3230-99FC5A53EE08}"/>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3" name="Slide Number Placeholder 2">
            <a:extLst>
              <a:ext uri="{FF2B5EF4-FFF2-40B4-BE49-F238E27FC236}">
                <a16:creationId xmlns:a16="http://schemas.microsoft.com/office/drawing/2014/main" id="{E3FCD83D-E83B-7A05-21A2-2DE277D9A4C6}"/>
              </a:ext>
              <a:ext uri="{C183D7F6-B498-43B3-948B-1728B52AA6E4}">
                <adec:decorative xmlns:adec="http://schemas.microsoft.com/office/drawing/2017/decorative" val="1"/>
              </a:ext>
            </a:extLst>
          </p:cNvPr>
          <p:cNvSpPr>
            <a:spLocks noGrp="1"/>
          </p:cNvSpPr>
          <p:nvPr>
            <p:ph type="sldNum" sz="quarter" idx="10"/>
          </p:nvPr>
        </p:nvSpPr>
        <p:spPr>
          <a:xfrm>
            <a:off x="11281088" y="6416675"/>
            <a:ext cx="468000" cy="144000"/>
          </a:xfrm>
        </p:spPr>
        <p:txBody>
          <a:bodyPr/>
          <a:lstStyle/>
          <a:p>
            <a:fld id="{D71DA9FD-6EF8-4CC5-AF9B-B6159B5B937C}" type="slidenum">
              <a:rPr lang="en-GB" noProof="1" smtClean="0"/>
              <a:pPr/>
              <a:t>61</a:t>
            </a:fld>
            <a:endParaRPr lang="en-GB" noProof="1"/>
          </a:p>
        </p:txBody>
      </p:sp>
    </p:spTree>
    <p:extLst>
      <p:ext uri="{BB962C8B-B14F-4D97-AF65-F5344CB8AC3E}">
        <p14:creationId xmlns:p14="http://schemas.microsoft.com/office/powerpoint/2010/main" val="577663456"/>
      </p:ext>
    </p:extLst>
  </p:cSld>
  <p:clrMapOvr>
    <a:masterClrMapping/>
  </p:clrMapOvr>
  <p:transition>
    <p:wipe dir="r"/>
  </p:transition>
</p:sld>
</file>

<file path=ppt/slides/slide6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65DD1-0337-0004-0E93-7FB06168996E}"/>
              </a:ext>
            </a:extLst>
          </p:cNvPr>
          <p:cNvSpPr>
            <a:spLocks noGrp="1"/>
          </p:cNvSpPr>
          <p:nvPr>
            <p:ph type="title"/>
          </p:nvPr>
        </p:nvSpPr>
        <p:spPr>
          <a:xfrm>
            <a:off x="442912" y="447033"/>
            <a:ext cx="10332000" cy="468000"/>
          </a:xfrm>
        </p:spPr>
        <p:txBody>
          <a:bodyPr/>
          <a:lstStyle/>
          <a:p>
            <a:r>
              <a:rPr lang="en-GB" dirty="0"/>
              <a:t>Best Practice Sample</a:t>
            </a:r>
            <a:br>
              <a:rPr lang="en-GB" dirty="0"/>
            </a:br>
            <a:r>
              <a:rPr lang="en-GB" b="0" dirty="0"/>
              <a:t>Flow chart layout A</a:t>
            </a:r>
          </a:p>
        </p:txBody>
      </p:sp>
      <p:sp>
        <p:nvSpPr>
          <p:cNvPr id="5" name="TextBox 4">
            <a:extLst>
              <a:ext uri="{FF2B5EF4-FFF2-40B4-BE49-F238E27FC236}">
                <a16:creationId xmlns:a16="http://schemas.microsoft.com/office/drawing/2014/main" id="{EBD86BAD-AF2A-D847-C599-3138661F2430}"/>
              </a:ext>
            </a:extLst>
          </p:cNvPr>
          <p:cNvSpPr txBox="1"/>
          <p:nvPr/>
        </p:nvSpPr>
        <p:spPr bwMode="ltGray">
          <a:xfrm>
            <a:off x="442912" y="1380596"/>
            <a:ext cx="1589887" cy="914848"/>
          </a:xfrm>
          <a:prstGeom prst="rect">
            <a:avLst/>
          </a:prstGeom>
          <a:solidFill>
            <a:srgbClr val="1E2A78"/>
          </a:solidFill>
          <a:ln w="6350">
            <a:noFill/>
            <a:miter lim="800000"/>
            <a:headEnd/>
            <a:tailEnd/>
          </a:ln>
        </p:spPr>
        <p:txBody>
          <a:bodyPr wrap="square" lIns="72000" tIns="72000" rIns="72000" bIns="72000" rtlCol="0" anchor="ctr" anchorCtr="0">
            <a:spAutoFit/>
          </a:bodyPr>
          <a:lstStyle/>
          <a:p>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Sample Deutsche Bank medium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Evero</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modia</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quo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dipsam</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quae</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nus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volorup</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Officium sit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derum</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quas</a:t>
            </a:r>
            <a:endParaRPr lang="en-GB" sz="1000" dirty="0">
              <a:latin typeface="DeutscheBank Medium" panose="020B0603020202030204" pitchFamily="34" charset="0"/>
              <a:ea typeface="DeutscheBank Medium" panose="020B0603020202030204" pitchFamily="34" charset="0"/>
            </a:endParaRPr>
          </a:p>
        </p:txBody>
      </p:sp>
      <p:sp>
        <p:nvSpPr>
          <p:cNvPr id="21" name="TextBox 20">
            <a:extLst>
              <a:ext uri="{FF2B5EF4-FFF2-40B4-BE49-F238E27FC236}">
                <a16:creationId xmlns:a16="http://schemas.microsoft.com/office/drawing/2014/main" id="{CAFA1E75-3466-04A7-5B8F-682031D17BE3}"/>
              </a:ext>
            </a:extLst>
          </p:cNvPr>
          <p:cNvSpPr txBox="1"/>
          <p:nvPr/>
        </p:nvSpPr>
        <p:spPr bwMode="ltGray">
          <a:xfrm>
            <a:off x="2482913" y="1376363"/>
            <a:ext cx="1589887" cy="914848"/>
          </a:xfrm>
          <a:prstGeom prst="rect">
            <a:avLst/>
          </a:prstGeom>
          <a:solidFill>
            <a:srgbClr val="1E2A78"/>
          </a:solidFill>
          <a:ln w="6350">
            <a:noFill/>
            <a:miter lim="800000"/>
            <a:headEnd/>
            <a:tailEnd/>
          </a:ln>
        </p:spPr>
        <p:txBody>
          <a:bodyPr wrap="square" lIns="72000" tIns="72000" rIns="72000" bIns="72000" rtlCol="0" anchor="ctr" anchorCtr="0">
            <a:spAutoFit/>
          </a:bodyPr>
          <a:lstStyle/>
          <a:p>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Sample Deutsche Bank medium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Evero</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modia</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quo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dipsam</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quae</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nus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volorup</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Officium sit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derum</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quas</a:t>
            </a:r>
            <a:endParaRPr lang="en-GB" sz="1000" dirty="0">
              <a:latin typeface="DeutscheBank Medium" panose="020B0603020202030204" pitchFamily="34" charset="0"/>
              <a:ea typeface="DeutscheBank Medium" panose="020B0603020202030204" pitchFamily="34" charset="0"/>
            </a:endParaRPr>
          </a:p>
        </p:txBody>
      </p:sp>
      <p:sp>
        <p:nvSpPr>
          <p:cNvPr id="24" name="TextBox 23">
            <a:extLst>
              <a:ext uri="{FF2B5EF4-FFF2-40B4-BE49-F238E27FC236}">
                <a16:creationId xmlns:a16="http://schemas.microsoft.com/office/drawing/2014/main" id="{847906EE-1494-E01F-4627-039B5386E462}"/>
              </a:ext>
            </a:extLst>
          </p:cNvPr>
          <p:cNvSpPr txBox="1"/>
          <p:nvPr/>
        </p:nvSpPr>
        <p:spPr bwMode="ltGray">
          <a:xfrm>
            <a:off x="4518104" y="1376363"/>
            <a:ext cx="1589887" cy="914848"/>
          </a:xfrm>
          <a:prstGeom prst="rect">
            <a:avLst/>
          </a:prstGeom>
          <a:solidFill>
            <a:srgbClr val="1E2A78"/>
          </a:solidFill>
          <a:ln w="6350">
            <a:noFill/>
            <a:miter lim="800000"/>
            <a:headEnd/>
            <a:tailEnd/>
          </a:ln>
        </p:spPr>
        <p:txBody>
          <a:bodyPr wrap="square" lIns="72000" tIns="72000" rIns="72000" bIns="72000" rtlCol="0" anchor="ctr" anchorCtr="0">
            <a:spAutoFit/>
          </a:bodyPr>
          <a:lstStyle/>
          <a:p>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Sample Deutsche Bank medium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Evero</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modia</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quo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dipsam</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quae</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nus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volorup</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Officium sit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derum</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quas</a:t>
            </a:r>
            <a:endParaRPr lang="en-GB" sz="1000" dirty="0">
              <a:latin typeface="DeutscheBank Medium" panose="020B0603020202030204" pitchFamily="34" charset="0"/>
              <a:ea typeface="DeutscheBank Medium" panose="020B0603020202030204" pitchFamily="34" charset="0"/>
            </a:endParaRPr>
          </a:p>
        </p:txBody>
      </p:sp>
      <p:sp>
        <p:nvSpPr>
          <p:cNvPr id="27" name="TextBox 26">
            <a:extLst>
              <a:ext uri="{FF2B5EF4-FFF2-40B4-BE49-F238E27FC236}">
                <a16:creationId xmlns:a16="http://schemas.microsoft.com/office/drawing/2014/main" id="{0182B53A-6A0E-81D2-66FA-66FF1BBED9D4}"/>
              </a:ext>
            </a:extLst>
          </p:cNvPr>
          <p:cNvSpPr txBox="1"/>
          <p:nvPr/>
        </p:nvSpPr>
        <p:spPr bwMode="ltGray">
          <a:xfrm>
            <a:off x="6558102" y="1376363"/>
            <a:ext cx="1589887" cy="914848"/>
          </a:xfrm>
          <a:prstGeom prst="rect">
            <a:avLst/>
          </a:prstGeom>
          <a:solidFill>
            <a:srgbClr val="1E2A78"/>
          </a:solidFill>
          <a:ln w="6350">
            <a:noFill/>
            <a:miter lim="800000"/>
            <a:headEnd/>
            <a:tailEnd/>
          </a:ln>
        </p:spPr>
        <p:txBody>
          <a:bodyPr wrap="square" lIns="72000" tIns="72000" rIns="72000" bIns="72000" rtlCol="0" anchor="ctr" anchorCtr="0">
            <a:spAutoFit/>
          </a:bodyPr>
          <a:lstStyle/>
          <a:p>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Sample Deutsche Bank medium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Evero</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modia</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quo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dipsam</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quae</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nus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volorup</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Officium sit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derum</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quas</a:t>
            </a:r>
            <a:endParaRPr lang="en-GB" sz="1000" dirty="0">
              <a:latin typeface="DeutscheBank Medium" panose="020B0603020202030204" pitchFamily="34" charset="0"/>
              <a:ea typeface="DeutscheBank Medium" panose="020B0603020202030204" pitchFamily="34" charset="0"/>
            </a:endParaRPr>
          </a:p>
        </p:txBody>
      </p:sp>
      <p:sp>
        <p:nvSpPr>
          <p:cNvPr id="30" name="TextBox 29">
            <a:extLst>
              <a:ext uri="{FF2B5EF4-FFF2-40B4-BE49-F238E27FC236}">
                <a16:creationId xmlns:a16="http://schemas.microsoft.com/office/drawing/2014/main" id="{A6DC5419-1DC9-84C2-A966-03054DD92737}"/>
              </a:ext>
            </a:extLst>
          </p:cNvPr>
          <p:cNvSpPr txBox="1"/>
          <p:nvPr/>
        </p:nvSpPr>
        <p:spPr bwMode="ltGray">
          <a:xfrm>
            <a:off x="8598103" y="1376363"/>
            <a:ext cx="1589887" cy="914848"/>
          </a:xfrm>
          <a:prstGeom prst="rect">
            <a:avLst/>
          </a:prstGeom>
          <a:solidFill>
            <a:srgbClr val="1E2A78"/>
          </a:solidFill>
          <a:ln w="6350">
            <a:noFill/>
            <a:miter lim="800000"/>
            <a:headEnd/>
            <a:tailEnd/>
          </a:ln>
        </p:spPr>
        <p:txBody>
          <a:bodyPr wrap="square" lIns="72000" tIns="72000" rIns="72000" bIns="72000" rtlCol="0" anchor="ctr" anchorCtr="0">
            <a:spAutoFit/>
          </a:bodyPr>
          <a:lstStyle/>
          <a:p>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Sample Deutsche Bank medium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Evero</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modia</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quo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dipsam</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quae</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nus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volorup</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Officium sit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derum</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quas</a:t>
            </a:r>
            <a:endParaRPr lang="en-GB" sz="1000" dirty="0">
              <a:latin typeface="DeutscheBank Medium" panose="020B0603020202030204" pitchFamily="34" charset="0"/>
              <a:ea typeface="DeutscheBank Medium" panose="020B0603020202030204" pitchFamily="34" charset="0"/>
            </a:endParaRPr>
          </a:p>
        </p:txBody>
      </p:sp>
      <p:sp>
        <p:nvSpPr>
          <p:cNvPr id="58" name="TextBox 57">
            <a:extLst>
              <a:ext uri="{FF2B5EF4-FFF2-40B4-BE49-F238E27FC236}">
                <a16:creationId xmlns:a16="http://schemas.microsoft.com/office/drawing/2014/main" id="{64C5E813-921D-8550-B6A6-3896631337AE}"/>
              </a:ext>
            </a:extLst>
          </p:cNvPr>
          <p:cNvSpPr txBox="1"/>
          <p:nvPr/>
        </p:nvSpPr>
        <p:spPr bwMode="ltGray">
          <a:xfrm>
            <a:off x="442912" y="2679419"/>
            <a:ext cx="1589887" cy="914848"/>
          </a:xfrm>
          <a:prstGeom prst="rect">
            <a:avLst/>
          </a:prstGeom>
          <a:solidFill>
            <a:srgbClr val="EDF1F7"/>
          </a:solidFill>
          <a:ln w="6350">
            <a:no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Evero</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modia</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quo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dipsam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quae</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nus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volorup</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Officium sit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derum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quas</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55" name="TextBox 54">
            <a:extLst>
              <a:ext uri="{FF2B5EF4-FFF2-40B4-BE49-F238E27FC236}">
                <a16:creationId xmlns:a16="http://schemas.microsoft.com/office/drawing/2014/main" id="{2FD792A0-A6C1-D23B-A7C6-4921D2CA4B1D}"/>
              </a:ext>
            </a:extLst>
          </p:cNvPr>
          <p:cNvSpPr txBox="1"/>
          <p:nvPr/>
        </p:nvSpPr>
        <p:spPr bwMode="ltGray">
          <a:xfrm>
            <a:off x="2482913" y="2679419"/>
            <a:ext cx="1589887" cy="914848"/>
          </a:xfrm>
          <a:prstGeom prst="rect">
            <a:avLst/>
          </a:prstGeom>
          <a:solidFill>
            <a:srgbClr val="EDF1F7"/>
          </a:solidFill>
          <a:ln w="6350">
            <a:no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Evero</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modia</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quo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dipsam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quae</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nus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volorup</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Officium sit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derum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quas</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52" name="TextBox 51">
            <a:extLst>
              <a:ext uri="{FF2B5EF4-FFF2-40B4-BE49-F238E27FC236}">
                <a16:creationId xmlns:a16="http://schemas.microsoft.com/office/drawing/2014/main" id="{D842B33F-E2F5-ADD2-FE6F-D9747798E9EB}"/>
              </a:ext>
            </a:extLst>
          </p:cNvPr>
          <p:cNvSpPr txBox="1"/>
          <p:nvPr/>
        </p:nvSpPr>
        <p:spPr bwMode="ltGray">
          <a:xfrm>
            <a:off x="4518104" y="2679419"/>
            <a:ext cx="1589887" cy="914848"/>
          </a:xfrm>
          <a:prstGeom prst="rect">
            <a:avLst/>
          </a:prstGeom>
          <a:solidFill>
            <a:srgbClr val="EDF1F7"/>
          </a:solidFill>
          <a:ln w="6350">
            <a:no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Evero</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modia</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quo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dipsam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quae</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nus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volorup</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Officium sit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derum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quas</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60" name="TextBox 59">
            <a:extLst>
              <a:ext uri="{FF2B5EF4-FFF2-40B4-BE49-F238E27FC236}">
                <a16:creationId xmlns:a16="http://schemas.microsoft.com/office/drawing/2014/main" id="{BFDF1E99-E724-259A-61D3-113EE6AC2437}"/>
              </a:ext>
            </a:extLst>
          </p:cNvPr>
          <p:cNvSpPr txBox="1"/>
          <p:nvPr/>
        </p:nvSpPr>
        <p:spPr bwMode="ltGray">
          <a:xfrm>
            <a:off x="6558102" y="2679419"/>
            <a:ext cx="1589887" cy="914848"/>
          </a:xfrm>
          <a:prstGeom prst="rect">
            <a:avLst/>
          </a:prstGeom>
          <a:solidFill>
            <a:srgbClr val="1E2A78"/>
          </a:solidFill>
          <a:ln w="6350">
            <a:noFill/>
            <a:miter lim="800000"/>
            <a:headEnd/>
            <a:tailEnd/>
          </a:ln>
        </p:spPr>
        <p:txBody>
          <a:bodyPr wrap="square" lIns="72000" tIns="72000" rIns="72000" bIns="72000" rtlCol="0" anchor="ctr" anchorCtr="0">
            <a:spAutoFit/>
          </a:bodyPr>
          <a:lstStyle/>
          <a:p>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Sample Deutsche Bank medium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Evero</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modia</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quo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dipsam</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quae</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nus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volorup</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Officium sit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derum</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quas</a:t>
            </a:r>
            <a:endParaRPr lang="en-GB" sz="1000" dirty="0">
              <a:latin typeface="DeutscheBank Medium" panose="020B0603020202030204" pitchFamily="34" charset="0"/>
              <a:ea typeface="DeutscheBank Medium" panose="020B0603020202030204" pitchFamily="34" charset="0"/>
            </a:endParaRPr>
          </a:p>
        </p:txBody>
      </p:sp>
      <p:sp>
        <p:nvSpPr>
          <p:cNvPr id="45" name="TextBox 44">
            <a:extLst>
              <a:ext uri="{FF2B5EF4-FFF2-40B4-BE49-F238E27FC236}">
                <a16:creationId xmlns:a16="http://schemas.microsoft.com/office/drawing/2014/main" id="{F010768B-BB12-FF47-FBAB-532944B5F740}"/>
              </a:ext>
            </a:extLst>
          </p:cNvPr>
          <p:cNvSpPr txBox="1"/>
          <p:nvPr/>
        </p:nvSpPr>
        <p:spPr bwMode="ltGray">
          <a:xfrm>
            <a:off x="8598103" y="2679419"/>
            <a:ext cx="1589887" cy="914848"/>
          </a:xfrm>
          <a:prstGeom prst="rect">
            <a:avLst/>
          </a:prstGeom>
          <a:solidFill>
            <a:srgbClr val="EDF1F7"/>
          </a:solidFill>
          <a:ln w="6350">
            <a:no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Evero</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modia</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quo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dipsam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quae</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nus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volorup</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Officium sit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derum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quas</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73" name="TextBox 72">
            <a:extLst>
              <a:ext uri="{FF2B5EF4-FFF2-40B4-BE49-F238E27FC236}">
                <a16:creationId xmlns:a16="http://schemas.microsoft.com/office/drawing/2014/main" id="{9452A9FC-8E25-4A0F-82F9-79D935A0C2E4}"/>
              </a:ext>
            </a:extLst>
          </p:cNvPr>
          <p:cNvSpPr txBox="1"/>
          <p:nvPr/>
        </p:nvSpPr>
        <p:spPr bwMode="ltGray">
          <a:xfrm>
            <a:off x="442912" y="3982475"/>
            <a:ext cx="1589887" cy="914848"/>
          </a:xfrm>
          <a:prstGeom prst="rect">
            <a:avLst/>
          </a:prstGeom>
          <a:solidFill>
            <a:schemeClr val="bg1"/>
          </a:solidFill>
          <a:ln w="12700">
            <a:solidFill>
              <a:srgbClr val="1E2A78"/>
            </a:solid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Evero</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modia</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quo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dipsam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quae</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nus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volorup</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Officium sit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derum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quas</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79" name="TextBox 78">
            <a:extLst>
              <a:ext uri="{FF2B5EF4-FFF2-40B4-BE49-F238E27FC236}">
                <a16:creationId xmlns:a16="http://schemas.microsoft.com/office/drawing/2014/main" id="{7055C451-579E-17F3-5F6E-EFD685364672}"/>
              </a:ext>
            </a:extLst>
          </p:cNvPr>
          <p:cNvSpPr txBox="1"/>
          <p:nvPr/>
        </p:nvSpPr>
        <p:spPr bwMode="ltGray">
          <a:xfrm>
            <a:off x="2482913" y="3982475"/>
            <a:ext cx="1589887" cy="914848"/>
          </a:xfrm>
          <a:prstGeom prst="rect">
            <a:avLst/>
          </a:prstGeom>
          <a:solidFill>
            <a:schemeClr val="bg1"/>
          </a:solidFill>
          <a:ln w="12700">
            <a:solidFill>
              <a:srgbClr val="1E2A78"/>
            </a:solid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Evero</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modia</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quo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dipsam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quae</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nus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volorup</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Officium sit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derum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quas</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82" name="TextBox 81">
            <a:extLst>
              <a:ext uri="{FF2B5EF4-FFF2-40B4-BE49-F238E27FC236}">
                <a16:creationId xmlns:a16="http://schemas.microsoft.com/office/drawing/2014/main" id="{91793CAE-060B-A184-8D92-48ACE8740E93}"/>
              </a:ext>
            </a:extLst>
          </p:cNvPr>
          <p:cNvSpPr txBox="1"/>
          <p:nvPr/>
        </p:nvSpPr>
        <p:spPr bwMode="ltGray">
          <a:xfrm>
            <a:off x="4518104" y="3982475"/>
            <a:ext cx="1589887" cy="914848"/>
          </a:xfrm>
          <a:prstGeom prst="rect">
            <a:avLst/>
          </a:prstGeom>
          <a:solidFill>
            <a:schemeClr val="bg1"/>
          </a:solidFill>
          <a:ln w="12700">
            <a:solidFill>
              <a:srgbClr val="1E2A78"/>
            </a:solid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Evero</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modia</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quo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dipsam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quae</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nus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volorup</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Officium sit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derum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quas</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85" name="TextBox 84">
            <a:extLst>
              <a:ext uri="{FF2B5EF4-FFF2-40B4-BE49-F238E27FC236}">
                <a16:creationId xmlns:a16="http://schemas.microsoft.com/office/drawing/2014/main" id="{01FBD661-862F-B9EB-7DDA-5C8E174139E0}"/>
              </a:ext>
            </a:extLst>
          </p:cNvPr>
          <p:cNvSpPr txBox="1"/>
          <p:nvPr/>
        </p:nvSpPr>
        <p:spPr bwMode="ltGray">
          <a:xfrm>
            <a:off x="6558102" y="3982475"/>
            <a:ext cx="1589887" cy="914848"/>
          </a:xfrm>
          <a:prstGeom prst="rect">
            <a:avLst/>
          </a:prstGeom>
          <a:solidFill>
            <a:schemeClr val="bg1"/>
          </a:solidFill>
          <a:ln w="12700">
            <a:solidFill>
              <a:srgbClr val="1E2A78"/>
            </a:solid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Evero</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modia</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quo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dipsam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quae</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nus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volorup</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Officium sit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derum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quas</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88" name="TextBox 87">
            <a:extLst>
              <a:ext uri="{FF2B5EF4-FFF2-40B4-BE49-F238E27FC236}">
                <a16:creationId xmlns:a16="http://schemas.microsoft.com/office/drawing/2014/main" id="{CCC3F0DB-9D54-F64C-C4DA-2F5B01265DF9}"/>
              </a:ext>
            </a:extLst>
          </p:cNvPr>
          <p:cNvSpPr txBox="1"/>
          <p:nvPr/>
        </p:nvSpPr>
        <p:spPr bwMode="ltGray">
          <a:xfrm>
            <a:off x="8598103" y="3982475"/>
            <a:ext cx="1589887" cy="914848"/>
          </a:xfrm>
          <a:prstGeom prst="rect">
            <a:avLst/>
          </a:prstGeom>
          <a:solidFill>
            <a:schemeClr val="bg1"/>
          </a:solidFill>
          <a:ln w="12700">
            <a:solidFill>
              <a:srgbClr val="1E2A78"/>
            </a:solid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Evero</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modia</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quo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dipsam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quae</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nus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volorup</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Officium sit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derum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quas</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91" name="TextBox 90">
            <a:extLst>
              <a:ext uri="{FF2B5EF4-FFF2-40B4-BE49-F238E27FC236}">
                <a16:creationId xmlns:a16="http://schemas.microsoft.com/office/drawing/2014/main" id="{42CCEDE7-DFE5-16F6-E50E-0AEB541CE068}"/>
              </a:ext>
            </a:extLst>
          </p:cNvPr>
          <p:cNvSpPr txBox="1"/>
          <p:nvPr/>
        </p:nvSpPr>
        <p:spPr bwMode="ltGray">
          <a:xfrm>
            <a:off x="442912" y="5285532"/>
            <a:ext cx="1589887" cy="914848"/>
          </a:xfrm>
          <a:prstGeom prst="rect">
            <a:avLst/>
          </a:prstGeom>
          <a:solidFill>
            <a:schemeClr val="bg1"/>
          </a:solidFill>
          <a:ln w="12700">
            <a:solidFill>
              <a:srgbClr val="1E2A78"/>
            </a:solid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Evero</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modia</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quo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dipsam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quae</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nus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volorup</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Officium sit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derum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quas</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18" name="TextBox 17">
            <a:extLst>
              <a:ext uri="{FF2B5EF4-FFF2-40B4-BE49-F238E27FC236}">
                <a16:creationId xmlns:a16="http://schemas.microsoft.com/office/drawing/2014/main" id="{B312CC9A-F588-86F3-68C0-F420ECC8B72D}"/>
              </a:ext>
            </a:extLst>
          </p:cNvPr>
          <p:cNvSpPr txBox="1"/>
          <p:nvPr/>
        </p:nvSpPr>
        <p:spPr bwMode="ltGray">
          <a:xfrm>
            <a:off x="2010628" y="1556788"/>
            <a:ext cx="391133" cy="553998"/>
          </a:xfrm>
          <a:prstGeom prst="rect">
            <a:avLst/>
          </a:prstGeom>
          <a:noFill/>
          <a:ln w="6350">
            <a:noFill/>
            <a:miter lim="800000"/>
            <a:headEnd/>
            <a:tailEnd/>
          </a:ln>
        </p:spPr>
        <p:txBody>
          <a:bodyPr wrap="none" lIns="0" tIns="0" rIns="0" bIns="0" rtlCol="0" anchor="ctr" anchorCtr="0">
            <a:spAutoFit/>
          </a:bodyPr>
          <a:lstStyle/>
          <a:p>
            <a:pPr algn="l"/>
            <a:r>
              <a:rPr lang="en-GB" sz="3600" dirty="0">
                <a:solidFill>
                  <a:srgbClr val="1E2A78"/>
                </a:solidFill>
                <a:latin typeface="DeutscheBank Medium" panose="020B0603020202030204" pitchFamily="34" charset="0"/>
                <a:ea typeface="DeutscheBank Medium" panose="020B0603020202030204" pitchFamily="34" charset="0"/>
              </a:rPr>
              <a:t>→</a:t>
            </a:r>
          </a:p>
        </p:txBody>
      </p:sp>
      <p:sp>
        <p:nvSpPr>
          <p:cNvPr id="57" name="TextBox 56">
            <a:extLst>
              <a:ext uri="{FF2B5EF4-FFF2-40B4-BE49-F238E27FC236}">
                <a16:creationId xmlns:a16="http://schemas.microsoft.com/office/drawing/2014/main" id="{B6B4B4AF-7C62-A008-13EE-E7DFF45DC30F}"/>
              </a:ext>
            </a:extLst>
          </p:cNvPr>
          <p:cNvSpPr txBox="1"/>
          <p:nvPr/>
        </p:nvSpPr>
        <p:spPr bwMode="ltGray">
          <a:xfrm>
            <a:off x="2010628" y="2859844"/>
            <a:ext cx="391133" cy="553998"/>
          </a:xfrm>
          <a:prstGeom prst="rect">
            <a:avLst/>
          </a:prstGeom>
          <a:noFill/>
          <a:ln w="6350">
            <a:noFill/>
            <a:miter lim="800000"/>
            <a:headEnd/>
            <a:tailEnd/>
          </a:ln>
        </p:spPr>
        <p:txBody>
          <a:bodyPr wrap="none" lIns="0" tIns="0" rIns="0" bIns="0" rtlCol="0" anchor="ctr" anchorCtr="0">
            <a:spAutoFit/>
          </a:bodyPr>
          <a:lstStyle/>
          <a:p>
            <a:pPr algn="l"/>
            <a:r>
              <a:rPr lang="en-GB" sz="3600" dirty="0">
                <a:solidFill>
                  <a:srgbClr val="1E2A78"/>
                </a:solidFill>
                <a:latin typeface="DeutscheBank Medium" panose="020B0603020202030204" pitchFamily="34" charset="0"/>
                <a:ea typeface="DeutscheBank Medium" panose="020B0603020202030204" pitchFamily="34" charset="0"/>
              </a:rPr>
              <a:t>→</a:t>
            </a:r>
          </a:p>
        </p:txBody>
      </p:sp>
      <p:sp>
        <p:nvSpPr>
          <p:cNvPr id="72" name="TextBox 71">
            <a:extLst>
              <a:ext uri="{FF2B5EF4-FFF2-40B4-BE49-F238E27FC236}">
                <a16:creationId xmlns:a16="http://schemas.microsoft.com/office/drawing/2014/main" id="{11612CA4-F462-5775-9B18-E3705F678092}"/>
              </a:ext>
            </a:extLst>
          </p:cNvPr>
          <p:cNvSpPr txBox="1"/>
          <p:nvPr/>
        </p:nvSpPr>
        <p:spPr bwMode="ltGray">
          <a:xfrm>
            <a:off x="2010628" y="4162900"/>
            <a:ext cx="395942" cy="553998"/>
          </a:xfrm>
          <a:prstGeom prst="rect">
            <a:avLst/>
          </a:prstGeom>
          <a:noFill/>
          <a:ln w="6350">
            <a:noFill/>
            <a:miter lim="800000"/>
            <a:headEnd/>
            <a:tailEnd/>
          </a:ln>
        </p:spPr>
        <p:txBody>
          <a:bodyPr wrap="none" lIns="0" tIns="0" rIns="0" bIns="0" rtlCol="0" anchor="ctr" anchorCtr="0">
            <a:spAutoFit/>
          </a:bodyPr>
          <a:lstStyle/>
          <a:p>
            <a:pPr algn="l"/>
            <a:r>
              <a:rPr lang="en-GB" sz="3600" dirty="0">
                <a:solidFill>
                  <a:srgbClr val="1E2A78"/>
                </a:solidFill>
                <a:latin typeface="DeutscheBank Light" panose="020B0403020202030204" pitchFamily="34" charset="0"/>
                <a:ea typeface="DeutscheBank Light" panose="020B0403020202030204" pitchFamily="34" charset="0"/>
              </a:rPr>
              <a:t>→</a:t>
            </a:r>
          </a:p>
        </p:txBody>
      </p:sp>
      <p:sp>
        <p:nvSpPr>
          <p:cNvPr id="90" name="TextBox 89">
            <a:extLst>
              <a:ext uri="{FF2B5EF4-FFF2-40B4-BE49-F238E27FC236}">
                <a16:creationId xmlns:a16="http://schemas.microsoft.com/office/drawing/2014/main" id="{2008E196-E82A-CFC9-1631-70ED96E07998}"/>
              </a:ext>
            </a:extLst>
          </p:cNvPr>
          <p:cNvSpPr txBox="1"/>
          <p:nvPr/>
        </p:nvSpPr>
        <p:spPr bwMode="ltGray">
          <a:xfrm>
            <a:off x="2010628" y="5465957"/>
            <a:ext cx="395942" cy="553998"/>
          </a:xfrm>
          <a:prstGeom prst="rect">
            <a:avLst/>
          </a:prstGeom>
          <a:noFill/>
          <a:ln w="6350">
            <a:noFill/>
            <a:miter lim="800000"/>
            <a:headEnd/>
            <a:tailEnd/>
          </a:ln>
        </p:spPr>
        <p:txBody>
          <a:bodyPr wrap="none" lIns="0" tIns="0" rIns="0" bIns="0" rtlCol="0" anchor="ctr" anchorCtr="0">
            <a:spAutoFit/>
          </a:bodyPr>
          <a:lstStyle/>
          <a:p>
            <a:pPr algn="l"/>
            <a:r>
              <a:rPr lang="en-GB" sz="3600" dirty="0">
                <a:solidFill>
                  <a:srgbClr val="1E2A78"/>
                </a:solidFill>
                <a:latin typeface="DeutscheBank Light" panose="020B0403020202030204" pitchFamily="34" charset="0"/>
                <a:ea typeface="DeutscheBank Light" panose="020B0403020202030204" pitchFamily="34" charset="0"/>
              </a:rPr>
              <a:t>→</a:t>
            </a:r>
          </a:p>
        </p:txBody>
      </p:sp>
      <p:sp>
        <p:nvSpPr>
          <p:cNvPr id="94" name="TextBox 93">
            <a:extLst>
              <a:ext uri="{FF2B5EF4-FFF2-40B4-BE49-F238E27FC236}">
                <a16:creationId xmlns:a16="http://schemas.microsoft.com/office/drawing/2014/main" id="{C6A77D9B-41C3-4D9A-D38D-384AB681E4E8}"/>
              </a:ext>
            </a:extLst>
          </p:cNvPr>
          <p:cNvSpPr txBox="1"/>
          <p:nvPr/>
        </p:nvSpPr>
        <p:spPr bwMode="ltGray">
          <a:xfrm>
            <a:off x="2482913" y="5285532"/>
            <a:ext cx="1589887" cy="914848"/>
          </a:xfrm>
          <a:prstGeom prst="rect">
            <a:avLst/>
          </a:prstGeom>
          <a:solidFill>
            <a:schemeClr val="bg1"/>
          </a:solidFill>
          <a:ln w="12700">
            <a:solidFill>
              <a:srgbClr val="1E2A78"/>
            </a:solid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Evero</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modia</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quo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dipsam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quae</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nus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volorup</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Officium sit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derum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quas</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22" name="TextBox 21">
            <a:extLst>
              <a:ext uri="{FF2B5EF4-FFF2-40B4-BE49-F238E27FC236}">
                <a16:creationId xmlns:a16="http://schemas.microsoft.com/office/drawing/2014/main" id="{A2BEE62A-869E-DA2D-622E-93DB238C2618}"/>
              </a:ext>
            </a:extLst>
          </p:cNvPr>
          <p:cNvSpPr txBox="1"/>
          <p:nvPr/>
        </p:nvSpPr>
        <p:spPr bwMode="ltGray">
          <a:xfrm>
            <a:off x="4049426" y="1556788"/>
            <a:ext cx="391133" cy="553998"/>
          </a:xfrm>
          <a:prstGeom prst="rect">
            <a:avLst/>
          </a:prstGeom>
          <a:noFill/>
          <a:ln w="6350">
            <a:noFill/>
            <a:miter lim="800000"/>
            <a:headEnd/>
            <a:tailEnd/>
          </a:ln>
        </p:spPr>
        <p:txBody>
          <a:bodyPr wrap="none" lIns="0" tIns="0" rIns="0" bIns="0" rtlCol="0" anchor="ctr" anchorCtr="0">
            <a:spAutoFit/>
          </a:bodyPr>
          <a:lstStyle/>
          <a:p>
            <a:pPr algn="l"/>
            <a:r>
              <a:rPr lang="en-GB" sz="3600" dirty="0">
                <a:solidFill>
                  <a:srgbClr val="1E2A78"/>
                </a:solidFill>
                <a:latin typeface="DeutscheBank Medium" panose="020B0603020202030204" pitchFamily="34" charset="0"/>
                <a:ea typeface="DeutscheBank Medium" panose="020B0603020202030204" pitchFamily="34" charset="0"/>
              </a:rPr>
              <a:t>→</a:t>
            </a:r>
          </a:p>
        </p:txBody>
      </p:sp>
      <p:sp>
        <p:nvSpPr>
          <p:cNvPr id="54" name="TextBox 53">
            <a:extLst>
              <a:ext uri="{FF2B5EF4-FFF2-40B4-BE49-F238E27FC236}">
                <a16:creationId xmlns:a16="http://schemas.microsoft.com/office/drawing/2014/main" id="{8D9908F8-2E13-E06C-406C-B2482AD8C167}"/>
              </a:ext>
            </a:extLst>
          </p:cNvPr>
          <p:cNvSpPr txBox="1"/>
          <p:nvPr/>
        </p:nvSpPr>
        <p:spPr bwMode="ltGray">
          <a:xfrm>
            <a:off x="4049426" y="2859844"/>
            <a:ext cx="391133" cy="553998"/>
          </a:xfrm>
          <a:prstGeom prst="rect">
            <a:avLst/>
          </a:prstGeom>
          <a:noFill/>
          <a:ln w="6350">
            <a:noFill/>
            <a:miter lim="800000"/>
            <a:headEnd/>
            <a:tailEnd/>
          </a:ln>
        </p:spPr>
        <p:txBody>
          <a:bodyPr wrap="none" lIns="0" tIns="0" rIns="0" bIns="0" rtlCol="0" anchor="ctr" anchorCtr="0">
            <a:spAutoFit/>
          </a:bodyPr>
          <a:lstStyle/>
          <a:p>
            <a:pPr algn="l"/>
            <a:r>
              <a:rPr lang="en-GB" sz="3600" dirty="0">
                <a:solidFill>
                  <a:srgbClr val="1E2A78"/>
                </a:solidFill>
                <a:latin typeface="DeutscheBank Medium" panose="020B0603020202030204" pitchFamily="34" charset="0"/>
                <a:ea typeface="DeutscheBank Medium" panose="020B0603020202030204" pitchFamily="34" charset="0"/>
              </a:rPr>
              <a:t>→</a:t>
            </a:r>
          </a:p>
        </p:txBody>
      </p:sp>
      <p:sp>
        <p:nvSpPr>
          <p:cNvPr id="78" name="TextBox 77">
            <a:extLst>
              <a:ext uri="{FF2B5EF4-FFF2-40B4-BE49-F238E27FC236}">
                <a16:creationId xmlns:a16="http://schemas.microsoft.com/office/drawing/2014/main" id="{C779BB6B-BF8B-B570-596F-7F341B58704A}"/>
              </a:ext>
            </a:extLst>
          </p:cNvPr>
          <p:cNvSpPr txBox="1"/>
          <p:nvPr/>
        </p:nvSpPr>
        <p:spPr bwMode="ltGray">
          <a:xfrm>
            <a:off x="4049426" y="4162900"/>
            <a:ext cx="395942" cy="553998"/>
          </a:xfrm>
          <a:prstGeom prst="rect">
            <a:avLst/>
          </a:prstGeom>
          <a:noFill/>
          <a:ln w="6350">
            <a:noFill/>
            <a:miter lim="800000"/>
            <a:headEnd/>
            <a:tailEnd/>
          </a:ln>
        </p:spPr>
        <p:txBody>
          <a:bodyPr wrap="none" lIns="0" tIns="0" rIns="0" bIns="0" rtlCol="0" anchor="ctr" anchorCtr="0">
            <a:spAutoFit/>
          </a:bodyPr>
          <a:lstStyle/>
          <a:p>
            <a:pPr algn="l"/>
            <a:r>
              <a:rPr lang="en-GB" sz="3600" dirty="0">
                <a:solidFill>
                  <a:srgbClr val="1E2A78"/>
                </a:solidFill>
                <a:latin typeface="DeutscheBank Light" panose="020B0403020202030204" pitchFamily="34" charset="0"/>
                <a:ea typeface="DeutscheBank Light" panose="020B0403020202030204" pitchFamily="34" charset="0"/>
              </a:rPr>
              <a:t>→</a:t>
            </a:r>
          </a:p>
        </p:txBody>
      </p:sp>
      <p:sp>
        <p:nvSpPr>
          <p:cNvPr id="93" name="TextBox 92">
            <a:extLst>
              <a:ext uri="{FF2B5EF4-FFF2-40B4-BE49-F238E27FC236}">
                <a16:creationId xmlns:a16="http://schemas.microsoft.com/office/drawing/2014/main" id="{C9A82BC8-CA48-1D33-59F4-E95E5ED7F754}"/>
              </a:ext>
            </a:extLst>
          </p:cNvPr>
          <p:cNvSpPr txBox="1"/>
          <p:nvPr/>
        </p:nvSpPr>
        <p:spPr bwMode="ltGray">
          <a:xfrm>
            <a:off x="4049426" y="5465957"/>
            <a:ext cx="395942" cy="553998"/>
          </a:xfrm>
          <a:prstGeom prst="rect">
            <a:avLst/>
          </a:prstGeom>
          <a:noFill/>
          <a:ln w="6350">
            <a:noFill/>
            <a:miter lim="800000"/>
            <a:headEnd/>
            <a:tailEnd/>
          </a:ln>
        </p:spPr>
        <p:txBody>
          <a:bodyPr wrap="none" lIns="0" tIns="0" rIns="0" bIns="0" rtlCol="0" anchor="ctr" anchorCtr="0">
            <a:spAutoFit/>
          </a:bodyPr>
          <a:lstStyle/>
          <a:p>
            <a:pPr algn="l"/>
            <a:r>
              <a:rPr lang="en-GB" sz="3600" dirty="0">
                <a:solidFill>
                  <a:srgbClr val="1E2A78"/>
                </a:solidFill>
                <a:latin typeface="DeutscheBank Light" panose="020B0403020202030204" pitchFamily="34" charset="0"/>
                <a:ea typeface="DeutscheBank Light" panose="020B0403020202030204" pitchFamily="34" charset="0"/>
              </a:rPr>
              <a:t>→</a:t>
            </a:r>
          </a:p>
        </p:txBody>
      </p:sp>
      <p:sp>
        <p:nvSpPr>
          <p:cNvPr id="97" name="TextBox 96">
            <a:extLst>
              <a:ext uri="{FF2B5EF4-FFF2-40B4-BE49-F238E27FC236}">
                <a16:creationId xmlns:a16="http://schemas.microsoft.com/office/drawing/2014/main" id="{5B8D0B2B-5694-D746-ED74-7D971902E60F}"/>
              </a:ext>
            </a:extLst>
          </p:cNvPr>
          <p:cNvSpPr txBox="1"/>
          <p:nvPr/>
        </p:nvSpPr>
        <p:spPr bwMode="ltGray">
          <a:xfrm>
            <a:off x="4518104" y="5285532"/>
            <a:ext cx="1589887" cy="914848"/>
          </a:xfrm>
          <a:prstGeom prst="rect">
            <a:avLst/>
          </a:prstGeom>
          <a:solidFill>
            <a:schemeClr val="bg1"/>
          </a:solidFill>
          <a:ln w="12700">
            <a:solidFill>
              <a:srgbClr val="1E2A78"/>
            </a:solid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Evero</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modia</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quo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dipsam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quae</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nus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volorup</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Officium sit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derum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quas</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25" name="TextBox 24">
            <a:extLst>
              <a:ext uri="{FF2B5EF4-FFF2-40B4-BE49-F238E27FC236}">
                <a16:creationId xmlns:a16="http://schemas.microsoft.com/office/drawing/2014/main" id="{856F2408-C8B9-F30D-F84D-97CB3F90EF7E}"/>
              </a:ext>
            </a:extLst>
          </p:cNvPr>
          <p:cNvSpPr txBox="1"/>
          <p:nvPr/>
        </p:nvSpPr>
        <p:spPr bwMode="ltGray">
          <a:xfrm>
            <a:off x="6088224" y="1556788"/>
            <a:ext cx="391133" cy="553998"/>
          </a:xfrm>
          <a:prstGeom prst="rect">
            <a:avLst/>
          </a:prstGeom>
          <a:noFill/>
          <a:ln w="6350">
            <a:noFill/>
            <a:miter lim="800000"/>
            <a:headEnd/>
            <a:tailEnd/>
          </a:ln>
        </p:spPr>
        <p:txBody>
          <a:bodyPr wrap="none" lIns="0" tIns="0" rIns="0" bIns="0" rtlCol="0" anchor="ctr" anchorCtr="0">
            <a:spAutoFit/>
          </a:bodyPr>
          <a:lstStyle/>
          <a:p>
            <a:pPr algn="l"/>
            <a:r>
              <a:rPr lang="en-GB" sz="3600" dirty="0">
                <a:solidFill>
                  <a:srgbClr val="1E2A78"/>
                </a:solidFill>
                <a:latin typeface="DeutscheBank Medium" panose="020B0603020202030204" pitchFamily="34" charset="0"/>
                <a:ea typeface="DeutscheBank Medium" panose="020B0603020202030204" pitchFamily="34" charset="0"/>
              </a:rPr>
              <a:t>→</a:t>
            </a:r>
          </a:p>
        </p:txBody>
      </p:sp>
      <p:sp>
        <p:nvSpPr>
          <p:cNvPr id="51" name="TextBox 50">
            <a:extLst>
              <a:ext uri="{FF2B5EF4-FFF2-40B4-BE49-F238E27FC236}">
                <a16:creationId xmlns:a16="http://schemas.microsoft.com/office/drawing/2014/main" id="{4C94C265-ECE5-B536-87CB-1F2D84FB2FE1}"/>
              </a:ext>
            </a:extLst>
          </p:cNvPr>
          <p:cNvSpPr txBox="1"/>
          <p:nvPr/>
        </p:nvSpPr>
        <p:spPr bwMode="ltGray">
          <a:xfrm>
            <a:off x="6088224" y="2859844"/>
            <a:ext cx="391133" cy="553998"/>
          </a:xfrm>
          <a:prstGeom prst="rect">
            <a:avLst/>
          </a:prstGeom>
          <a:noFill/>
          <a:ln w="6350">
            <a:noFill/>
            <a:miter lim="800000"/>
            <a:headEnd/>
            <a:tailEnd/>
          </a:ln>
        </p:spPr>
        <p:txBody>
          <a:bodyPr wrap="none" lIns="0" tIns="0" rIns="0" bIns="0" rtlCol="0" anchor="ctr" anchorCtr="0">
            <a:spAutoFit/>
          </a:bodyPr>
          <a:lstStyle/>
          <a:p>
            <a:pPr algn="l"/>
            <a:r>
              <a:rPr lang="en-GB" sz="3600" dirty="0">
                <a:solidFill>
                  <a:srgbClr val="1E2A78"/>
                </a:solidFill>
                <a:latin typeface="DeutscheBank Medium" panose="020B0603020202030204" pitchFamily="34" charset="0"/>
                <a:ea typeface="DeutscheBank Medium" panose="020B0603020202030204" pitchFamily="34" charset="0"/>
              </a:rPr>
              <a:t>→</a:t>
            </a:r>
          </a:p>
        </p:txBody>
      </p:sp>
      <p:sp>
        <p:nvSpPr>
          <p:cNvPr id="81" name="TextBox 80">
            <a:extLst>
              <a:ext uri="{FF2B5EF4-FFF2-40B4-BE49-F238E27FC236}">
                <a16:creationId xmlns:a16="http://schemas.microsoft.com/office/drawing/2014/main" id="{0D113A7B-EA97-C9D1-6144-726B67DAE9D4}"/>
              </a:ext>
            </a:extLst>
          </p:cNvPr>
          <p:cNvSpPr txBox="1"/>
          <p:nvPr/>
        </p:nvSpPr>
        <p:spPr bwMode="ltGray">
          <a:xfrm>
            <a:off x="6088224" y="4162900"/>
            <a:ext cx="395942" cy="553998"/>
          </a:xfrm>
          <a:prstGeom prst="rect">
            <a:avLst/>
          </a:prstGeom>
          <a:noFill/>
          <a:ln w="6350">
            <a:noFill/>
            <a:miter lim="800000"/>
            <a:headEnd/>
            <a:tailEnd/>
          </a:ln>
        </p:spPr>
        <p:txBody>
          <a:bodyPr wrap="none" lIns="0" tIns="0" rIns="0" bIns="0" rtlCol="0" anchor="ctr" anchorCtr="0">
            <a:spAutoFit/>
          </a:bodyPr>
          <a:lstStyle/>
          <a:p>
            <a:pPr algn="l"/>
            <a:r>
              <a:rPr lang="en-GB" sz="3600" dirty="0">
                <a:solidFill>
                  <a:srgbClr val="1E2A78"/>
                </a:solidFill>
                <a:latin typeface="DeutscheBank Light" panose="020B0403020202030204" pitchFamily="34" charset="0"/>
                <a:ea typeface="DeutscheBank Light" panose="020B0403020202030204" pitchFamily="34" charset="0"/>
              </a:rPr>
              <a:t>→</a:t>
            </a:r>
          </a:p>
        </p:txBody>
      </p:sp>
      <p:sp>
        <p:nvSpPr>
          <p:cNvPr id="96" name="TextBox 95">
            <a:extLst>
              <a:ext uri="{FF2B5EF4-FFF2-40B4-BE49-F238E27FC236}">
                <a16:creationId xmlns:a16="http://schemas.microsoft.com/office/drawing/2014/main" id="{F8ED6C89-C028-6D1B-D8E1-99CFF8A9DCBD}"/>
              </a:ext>
            </a:extLst>
          </p:cNvPr>
          <p:cNvSpPr txBox="1"/>
          <p:nvPr/>
        </p:nvSpPr>
        <p:spPr bwMode="ltGray">
          <a:xfrm>
            <a:off x="6088224" y="5465957"/>
            <a:ext cx="395942" cy="553998"/>
          </a:xfrm>
          <a:prstGeom prst="rect">
            <a:avLst/>
          </a:prstGeom>
          <a:noFill/>
          <a:ln w="6350">
            <a:noFill/>
            <a:miter lim="800000"/>
            <a:headEnd/>
            <a:tailEnd/>
          </a:ln>
        </p:spPr>
        <p:txBody>
          <a:bodyPr wrap="none" lIns="0" tIns="0" rIns="0" bIns="0" rtlCol="0" anchor="ctr" anchorCtr="0">
            <a:spAutoFit/>
          </a:bodyPr>
          <a:lstStyle/>
          <a:p>
            <a:pPr algn="l"/>
            <a:r>
              <a:rPr lang="en-GB" sz="3600" dirty="0">
                <a:solidFill>
                  <a:srgbClr val="1E2A78"/>
                </a:solidFill>
                <a:latin typeface="DeutscheBank Light" panose="020B0403020202030204" pitchFamily="34" charset="0"/>
                <a:ea typeface="DeutscheBank Light" panose="020B0403020202030204" pitchFamily="34" charset="0"/>
              </a:rPr>
              <a:t>→</a:t>
            </a:r>
          </a:p>
        </p:txBody>
      </p:sp>
      <p:sp>
        <p:nvSpPr>
          <p:cNvPr id="105" name="TextBox 104">
            <a:extLst>
              <a:ext uri="{FF2B5EF4-FFF2-40B4-BE49-F238E27FC236}">
                <a16:creationId xmlns:a16="http://schemas.microsoft.com/office/drawing/2014/main" id="{B9AACE20-F220-B8B3-3AE6-8055809E764A}"/>
              </a:ext>
            </a:extLst>
          </p:cNvPr>
          <p:cNvSpPr txBox="1"/>
          <p:nvPr/>
        </p:nvSpPr>
        <p:spPr bwMode="ltGray">
          <a:xfrm>
            <a:off x="6558102" y="5285532"/>
            <a:ext cx="1589887" cy="914848"/>
          </a:xfrm>
          <a:prstGeom prst="rect">
            <a:avLst/>
          </a:prstGeom>
          <a:solidFill>
            <a:srgbClr val="1E2A78"/>
          </a:solidFill>
          <a:ln w="6350">
            <a:noFill/>
            <a:miter lim="800000"/>
            <a:headEnd/>
            <a:tailEnd/>
          </a:ln>
        </p:spPr>
        <p:txBody>
          <a:bodyPr wrap="square" lIns="72000" tIns="72000" rIns="72000" bIns="72000" rtlCol="0" anchor="ctr" anchorCtr="0">
            <a:spAutoFit/>
          </a:bodyPr>
          <a:lstStyle/>
          <a:p>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Sample Deutsche Bank medium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Evero</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modia</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quo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dipsam</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quae</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nus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volorup</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Officium sit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derum</a:t>
            </a:r>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FFFFFF"/>
                </a:solidFill>
                <a:latin typeface="DeutscheBank Medium" panose="020B0603020202030204" pitchFamily="34" charset="0"/>
                <a:ea typeface="DeutscheBank Medium" panose="020B0603020202030204" pitchFamily="34" charset="0"/>
              </a:rPr>
              <a:t>quas</a:t>
            </a:r>
            <a:endParaRPr lang="en-GB" sz="1000" dirty="0">
              <a:latin typeface="DeutscheBank Medium" panose="020B0603020202030204" pitchFamily="34" charset="0"/>
              <a:ea typeface="DeutscheBank Medium" panose="020B0603020202030204" pitchFamily="34" charset="0"/>
            </a:endParaRPr>
          </a:p>
        </p:txBody>
      </p:sp>
      <p:sp>
        <p:nvSpPr>
          <p:cNvPr id="28" name="TextBox 27">
            <a:extLst>
              <a:ext uri="{FF2B5EF4-FFF2-40B4-BE49-F238E27FC236}">
                <a16:creationId xmlns:a16="http://schemas.microsoft.com/office/drawing/2014/main" id="{4466EFA9-F974-7EAB-7072-24AC65C4DDC0}"/>
              </a:ext>
            </a:extLst>
          </p:cNvPr>
          <p:cNvSpPr txBox="1"/>
          <p:nvPr/>
        </p:nvSpPr>
        <p:spPr bwMode="ltGray">
          <a:xfrm>
            <a:off x="8127022" y="1556788"/>
            <a:ext cx="391133" cy="553998"/>
          </a:xfrm>
          <a:prstGeom prst="rect">
            <a:avLst/>
          </a:prstGeom>
          <a:noFill/>
          <a:ln w="6350">
            <a:noFill/>
            <a:miter lim="800000"/>
            <a:headEnd/>
            <a:tailEnd/>
          </a:ln>
        </p:spPr>
        <p:txBody>
          <a:bodyPr wrap="none" lIns="0" tIns="0" rIns="0" bIns="0" rtlCol="0" anchor="ctr" anchorCtr="0">
            <a:spAutoFit/>
          </a:bodyPr>
          <a:lstStyle/>
          <a:p>
            <a:pPr algn="l"/>
            <a:r>
              <a:rPr lang="en-GB" sz="3600" dirty="0">
                <a:solidFill>
                  <a:srgbClr val="1E2A78"/>
                </a:solidFill>
                <a:latin typeface="DeutscheBank Medium" panose="020B0603020202030204" pitchFamily="34" charset="0"/>
                <a:ea typeface="DeutscheBank Medium" panose="020B0603020202030204" pitchFamily="34" charset="0"/>
              </a:rPr>
              <a:t>→</a:t>
            </a:r>
          </a:p>
        </p:txBody>
      </p:sp>
      <p:sp>
        <p:nvSpPr>
          <p:cNvPr id="61" name="TextBox 60">
            <a:extLst>
              <a:ext uri="{FF2B5EF4-FFF2-40B4-BE49-F238E27FC236}">
                <a16:creationId xmlns:a16="http://schemas.microsoft.com/office/drawing/2014/main" id="{60C347A2-D9D4-6D31-8215-D46EF5020F56}"/>
              </a:ext>
            </a:extLst>
          </p:cNvPr>
          <p:cNvSpPr txBox="1"/>
          <p:nvPr/>
        </p:nvSpPr>
        <p:spPr bwMode="ltGray">
          <a:xfrm>
            <a:off x="8127022" y="2859844"/>
            <a:ext cx="391133" cy="553998"/>
          </a:xfrm>
          <a:prstGeom prst="rect">
            <a:avLst/>
          </a:prstGeom>
          <a:noFill/>
          <a:ln w="6350">
            <a:noFill/>
            <a:miter lim="800000"/>
            <a:headEnd/>
            <a:tailEnd/>
          </a:ln>
        </p:spPr>
        <p:txBody>
          <a:bodyPr wrap="none" lIns="0" tIns="0" rIns="0" bIns="0" rtlCol="0" anchor="ctr" anchorCtr="0">
            <a:spAutoFit/>
          </a:bodyPr>
          <a:lstStyle/>
          <a:p>
            <a:pPr algn="l"/>
            <a:r>
              <a:rPr lang="en-GB" sz="3600" dirty="0">
                <a:solidFill>
                  <a:srgbClr val="1E2A78"/>
                </a:solidFill>
                <a:latin typeface="DeutscheBank Medium" panose="020B0603020202030204" pitchFamily="34" charset="0"/>
                <a:ea typeface="DeutscheBank Medium" panose="020B0603020202030204" pitchFamily="34" charset="0"/>
              </a:rPr>
              <a:t>→</a:t>
            </a:r>
          </a:p>
        </p:txBody>
      </p:sp>
      <p:sp>
        <p:nvSpPr>
          <p:cNvPr id="84" name="TextBox 83">
            <a:extLst>
              <a:ext uri="{FF2B5EF4-FFF2-40B4-BE49-F238E27FC236}">
                <a16:creationId xmlns:a16="http://schemas.microsoft.com/office/drawing/2014/main" id="{C168567C-22A0-6D63-48D6-2987DE3A658D}"/>
              </a:ext>
            </a:extLst>
          </p:cNvPr>
          <p:cNvSpPr txBox="1"/>
          <p:nvPr/>
        </p:nvSpPr>
        <p:spPr bwMode="ltGray">
          <a:xfrm>
            <a:off x="8127022" y="4162900"/>
            <a:ext cx="395942" cy="553998"/>
          </a:xfrm>
          <a:prstGeom prst="rect">
            <a:avLst/>
          </a:prstGeom>
          <a:noFill/>
          <a:ln w="6350">
            <a:noFill/>
            <a:miter lim="800000"/>
            <a:headEnd/>
            <a:tailEnd/>
          </a:ln>
        </p:spPr>
        <p:txBody>
          <a:bodyPr wrap="none" lIns="0" tIns="0" rIns="0" bIns="0" rtlCol="0" anchor="ctr" anchorCtr="0">
            <a:spAutoFit/>
          </a:bodyPr>
          <a:lstStyle/>
          <a:p>
            <a:pPr algn="l"/>
            <a:r>
              <a:rPr lang="en-GB" sz="3600" dirty="0">
                <a:solidFill>
                  <a:srgbClr val="1E2A78"/>
                </a:solidFill>
                <a:latin typeface="DeutscheBank Light" panose="020B0403020202030204" pitchFamily="34" charset="0"/>
                <a:ea typeface="DeutscheBank Light" panose="020B0403020202030204" pitchFamily="34" charset="0"/>
              </a:rPr>
              <a:t>→</a:t>
            </a:r>
          </a:p>
        </p:txBody>
      </p:sp>
      <p:sp>
        <p:nvSpPr>
          <p:cNvPr id="106" name="TextBox 105">
            <a:extLst>
              <a:ext uri="{FF2B5EF4-FFF2-40B4-BE49-F238E27FC236}">
                <a16:creationId xmlns:a16="http://schemas.microsoft.com/office/drawing/2014/main" id="{CF59ABB0-A146-25F9-4291-6AEE093BBB3B}"/>
              </a:ext>
            </a:extLst>
          </p:cNvPr>
          <p:cNvSpPr txBox="1"/>
          <p:nvPr/>
        </p:nvSpPr>
        <p:spPr bwMode="ltGray">
          <a:xfrm>
            <a:off x="8127022" y="5465957"/>
            <a:ext cx="391133" cy="553998"/>
          </a:xfrm>
          <a:prstGeom prst="rect">
            <a:avLst/>
          </a:prstGeom>
          <a:noFill/>
          <a:ln w="6350">
            <a:noFill/>
            <a:miter lim="800000"/>
            <a:headEnd/>
            <a:tailEnd/>
          </a:ln>
        </p:spPr>
        <p:txBody>
          <a:bodyPr wrap="none" lIns="0" tIns="0" rIns="0" bIns="0" rtlCol="0" anchor="ctr" anchorCtr="0">
            <a:spAutoFit/>
          </a:bodyPr>
          <a:lstStyle/>
          <a:p>
            <a:pPr algn="l"/>
            <a:r>
              <a:rPr lang="en-GB" sz="3600" dirty="0">
                <a:solidFill>
                  <a:srgbClr val="1E2A78"/>
                </a:solidFill>
                <a:latin typeface="DeutscheBank Medium" panose="020B0603020202030204" pitchFamily="34" charset="0"/>
                <a:ea typeface="DeutscheBank Medium" panose="020B0603020202030204" pitchFamily="34" charset="0"/>
              </a:rPr>
              <a:t>→</a:t>
            </a:r>
          </a:p>
        </p:txBody>
      </p:sp>
      <p:sp>
        <p:nvSpPr>
          <p:cNvPr id="103" name="TextBox 102">
            <a:extLst>
              <a:ext uri="{FF2B5EF4-FFF2-40B4-BE49-F238E27FC236}">
                <a16:creationId xmlns:a16="http://schemas.microsoft.com/office/drawing/2014/main" id="{87304FF2-939D-A3DF-E096-EE4AE7723CD7}"/>
              </a:ext>
            </a:extLst>
          </p:cNvPr>
          <p:cNvSpPr txBox="1"/>
          <p:nvPr/>
        </p:nvSpPr>
        <p:spPr bwMode="ltGray">
          <a:xfrm>
            <a:off x="8598103" y="5285532"/>
            <a:ext cx="1589887" cy="914848"/>
          </a:xfrm>
          <a:prstGeom prst="rect">
            <a:avLst/>
          </a:prstGeom>
          <a:solidFill>
            <a:schemeClr val="bg1"/>
          </a:solidFill>
          <a:ln w="12700">
            <a:solidFill>
              <a:srgbClr val="1E2A78"/>
            </a:solid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Evero</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modia</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quo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dipsam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quae</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nus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volorup</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Officium sit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derum</a:t>
            </a:r>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 </a:t>
            </a:r>
            <a:r>
              <a:rPr lang="en-GB" sz="1000" b="0" i="0" u="none" strike="noStrike" baseline="0" dirty="0" err="1">
                <a:solidFill>
                  <a:srgbClr val="1E2A78"/>
                </a:solidFill>
                <a:latin typeface="DeutscheBank Medium" panose="020B0603020202030204" pitchFamily="34" charset="0"/>
                <a:ea typeface="DeutscheBank Medium" panose="020B0603020202030204" pitchFamily="34" charset="0"/>
              </a:rPr>
              <a:t>quas</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31" name="TextBox 30">
            <a:extLst>
              <a:ext uri="{FF2B5EF4-FFF2-40B4-BE49-F238E27FC236}">
                <a16:creationId xmlns:a16="http://schemas.microsoft.com/office/drawing/2014/main" id="{2366E17F-7BD0-4B39-2E59-A9ED91A93E33}"/>
              </a:ext>
            </a:extLst>
          </p:cNvPr>
          <p:cNvSpPr txBox="1"/>
          <p:nvPr/>
        </p:nvSpPr>
        <p:spPr bwMode="ltGray">
          <a:xfrm>
            <a:off x="10165819" y="1556788"/>
            <a:ext cx="391133" cy="553998"/>
          </a:xfrm>
          <a:prstGeom prst="rect">
            <a:avLst/>
          </a:prstGeom>
          <a:noFill/>
          <a:ln w="6350">
            <a:noFill/>
            <a:miter lim="800000"/>
            <a:headEnd/>
            <a:tailEnd/>
          </a:ln>
        </p:spPr>
        <p:txBody>
          <a:bodyPr wrap="none" lIns="0" tIns="0" rIns="0" bIns="0" rtlCol="0" anchor="ctr" anchorCtr="0">
            <a:spAutoFit/>
          </a:bodyPr>
          <a:lstStyle/>
          <a:p>
            <a:pPr algn="l"/>
            <a:r>
              <a:rPr lang="en-GB" sz="3600" dirty="0">
                <a:solidFill>
                  <a:srgbClr val="1E2A78"/>
                </a:solidFill>
                <a:latin typeface="DeutscheBank Medium" panose="020B0603020202030204" pitchFamily="34" charset="0"/>
                <a:ea typeface="DeutscheBank Medium" panose="020B0603020202030204" pitchFamily="34" charset="0"/>
              </a:rPr>
              <a:t>→</a:t>
            </a:r>
          </a:p>
        </p:txBody>
      </p:sp>
      <p:sp>
        <p:nvSpPr>
          <p:cNvPr id="46" name="TextBox 45">
            <a:extLst>
              <a:ext uri="{FF2B5EF4-FFF2-40B4-BE49-F238E27FC236}">
                <a16:creationId xmlns:a16="http://schemas.microsoft.com/office/drawing/2014/main" id="{07798911-E9D0-D286-4FEA-717BA08343B5}"/>
              </a:ext>
            </a:extLst>
          </p:cNvPr>
          <p:cNvSpPr txBox="1"/>
          <p:nvPr/>
        </p:nvSpPr>
        <p:spPr bwMode="ltGray">
          <a:xfrm>
            <a:off x="10165819" y="2859844"/>
            <a:ext cx="391133" cy="553998"/>
          </a:xfrm>
          <a:prstGeom prst="rect">
            <a:avLst/>
          </a:prstGeom>
          <a:noFill/>
          <a:ln w="6350">
            <a:noFill/>
            <a:miter lim="800000"/>
            <a:headEnd/>
            <a:tailEnd/>
          </a:ln>
        </p:spPr>
        <p:txBody>
          <a:bodyPr wrap="none" lIns="0" tIns="0" rIns="0" bIns="0" rtlCol="0" anchor="ctr" anchorCtr="0">
            <a:spAutoFit/>
          </a:bodyPr>
          <a:lstStyle/>
          <a:p>
            <a:pPr algn="l"/>
            <a:r>
              <a:rPr lang="en-GB" sz="3600" dirty="0">
                <a:solidFill>
                  <a:srgbClr val="1E2A78"/>
                </a:solidFill>
                <a:latin typeface="DeutscheBank Medium" panose="020B0603020202030204" pitchFamily="34" charset="0"/>
                <a:ea typeface="DeutscheBank Medium" panose="020B0603020202030204" pitchFamily="34" charset="0"/>
              </a:rPr>
              <a:t>→</a:t>
            </a:r>
          </a:p>
        </p:txBody>
      </p:sp>
      <p:sp>
        <p:nvSpPr>
          <p:cNvPr id="87" name="TextBox 86">
            <a:extLst>
              <a:ext uri="{FF2B5EF4-FFF2-40B4-BE49-F238E27FC236}">
                <a16:creationId xmlns:a16="http://schemas.microsoft.com/office/drawing/2014/main" id="{632BC308-61FE-B230-36D8-5F682AAA4640}"/>
              </a:ext>
            </a:extLst>
          </p:cNvPr>
          <p:cNvSpPr txBox="1"/>
          <p:nvPr/>
        </p:nvSpPr>
        <p:spPr bwMode="ltGray">
          <a:xfrm>
            <a:off x="10165819" y="4162900"/>
            <a:ext cx="395942" cy="553998"/>
          </a:xfrm>
          <a:prstGeom prst="rect">
            <a:avLst/>
          </a:prstGeom>
          <a:noFill/>
          <a:ln w="6350">
            <a:noFill/>
            <a:miter lim="800000"/>
            <a:headEnd/>
            <a:tailEnd/>
          </a:ln>
        </p:spPr>
        <p:txBody>
          <a:bodyPr wrap="none" lIns="0" tIns="0" rIns="0" bIns="0" rtlCol="0" anchor="ctr" anchorCtr="0">
            <a:spAutoFit/>
          </a:bodyPr>
          <a:lstStyle/>
          <a:p>
            <a:pPr algn="l"/>
            <a:r>
              <a:rPr lang="en-GB" sz="3600" dirty="0">
                <a:solidFill>
                  <a:srgbClr val="1E2A78"/>
                </a:solidFill>
                <a:latin typeface="DeutscheBank Light" panose="020B0403020202030204" pitchFamily="34" charset="0"/>
                <a:ea typeface="DeutscheBank Light" panose="020B0403020202030204" pitchFamily="34" charset="0"/>
              </a:rPr>
              <a:t>→</a:t>
            </a:r>
          </a:p>
        </p:txBody>
      </p:sp>
      <p:sp>
        <p:nvSpPr>
          <p:cNvPr id="102" name="TextBox 101">
            <a:extLst>
              <a:ext uri="{FF2B5EF4-FFF2-40B4-BE49-F238E27FC236}">
                <a16:creationId xmlns:a16="http://schemas.microsoft.com/office/drawing/2014/main" id="{187DA487-E640-35E9-837D-930F050F0961}"/>
              </a:ext>
            </a:extLst>
          </p:cNvPr>
          <p:cNvSpPr txBox="1"/>
          <p:nvPr/>
        </p:nvSpPr>
        <p:spPr bwMode="ltGray">
          <a:xfrm>
            <a:off x="10165819" y="5465957"/>
            <a:ext cx="395942" cy="553998"/>
          </a:xfrm>
          <a:prstGeom prst="rect">
            <a:avLst/>
          </a:prstGeom>
          <a:noFill/>
          <a:ln w="6350">
            <a:noFill/>
            <a:miter lim="800000"/>
            <a:headEnd/>
            <a:tailEnd/>
          </a:ln>
        </p:spPr>
        <p:txBody>
          <a:bodyPr wrap="none" lIns="0" tIns="0" rIns="0" bIns="0" rtlCol="0" anchor="ctr" anchorCtr="0">
            <a:spAutoFit/>
          </a:bodyPr>
          <a:lstStyle/>
          <a:p>
            <a:pPr algn="l"/>
            <a:r>
              <a:rPr lang="en-GB" sz="3600" dirty="0">
                <a:solidFill>
                  <a:srgbClr val="1E2A78"/>
                </a:solidFill>
                <a:latin typeface="DeutscheBank Light" panose="020B0403020202030204" pitchFamily="34" charset="0"/>
                <a:ea typeface="DeutscheBank Light" panose="020B0403020202030204" pitchFamily="34" charset="0"/>
              </a:rPr>
              <a:t>→</a:t>
            </a:r>
          </a:p>
        </p:txBody>
      </p:sp>
      <p:sp>
        <p:nvSpPr>
          <p:cNvPr id="4" name="Fußzeilenplatzhalter 3">
            <a:extLst>
              <a:ext uri="{FF2B5EF4-FFF2-40B4-BE49-F238E27FC236}">
                <a16:creationId xmlns:a16="http://schemas.microsoft.com/office/drawing/2014/main" id="{8B3BC7B5-7452-E6D9-EEF2-4B4D4A37CAD5}"/>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3" name="Slide Number Placeholder 2">
            <a:extLst>
              <a:ext uri="{FF2B5EF4-FFF2-40B4-BE49-F238E27FC236}">
                <a16:creationId xmlns:a16="http://schemas.microsoft.com/office/drawing/2014/main" id="{E3FCD83D-E83B-7A05-21A2-2DE277D9A4C6}"/>
              </a:ext>
              <a:ext uri="{C183D7F6-B498-43B3-948B-1728B52AA6E4}">
                <adec:decorative xmlns:adec="http://schemas.microsoft.com/office/drawing/2017/decorative" val="1"/>
              </a:ext>
            </a:extLst>
          </p:cNvPr>
          <p:cNvSpPr>
            <a:spLocks noGrp="1"/>
          </p:cNvSpPr>
          <p:nvPr>
            <p:ph type="sldNum" sz="quarter" idx="10"/>
          </p:nvPr>
        </p:nvSpPr>
        <p:spPr>
          <a:xfrm>
            <a:off x="11281088" y="6416675"/>
            <a:ext cx="468000" cy="144000"/>
          </a:xfrm>
        </p:spPr>
        <p:txBody>
          <a:bodyPr/>
          <a:lstStyle/>
          <a:p>
            <a:fld id="{D71DA9FD-6EF8-4CC5-AF9B-B6159B5B937C}" type="slidenum">
              <a:rPr lang="en-GB" noProof="1" smtClean="0"/>
              <a:pPr/>
              <a:t>62</a:t>
            </a:fld>
            <a:endParaRPr lang="en-GB" noProof="1"/>
          </a:p>
        </p:txBody>
      </p:sp>
    </p:spTree>
    <p:extLst>
      <p:ext uri="{BB962C8B-B14F-4D97-AF65-F5344CB8AC3E}">
        <p14:creationId xmlns:p14="http://schemas.microsoft.com/office/powerpoint/2010/main" val="2377099971"/>
      </p:ext>
    </p:extLst>
  </p:cSld>
  <p:clrMapOvr>
    <a:masterClrMapping/>
  </p:clrMapOvr>
  <p:transition>
    <p:wipe dir="r"/>
  </p:transition>
</p:sld>
</file>

<file path=ppt/slides/slide6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65DD1-0337-0004-0E93-7FB06168996E}"/>
              </a:ext>
            </a:extLst>
          </p:cNvPr>
          <p:cNvSpPr>
            <a:spLocks noGrp="1"/>
          </p:cNvSpPr>
          <p:nvPr>
            <p:ph type="title"/>
          </p:nvPr>
        </p:nvSpPr>
        <p:spPr/>
        <p:txBody>
          <a:bodyPr/>
          <a:lstStyle/>
          <a:p>
            <a:r>
              <a:rPr lang="en-GB" dirty="0"/>
              <a:t>Best Practice Sample</a:t>
            </a:r>
            <a:br>
              <a:rPr lang="en-GB" dirty="0"/>
            </a:br>
            <a:r>
              <a:rPr lang="en-GB" b="0" dirty="0"/>
              <a:t>Flow chart layout B</a:t>
            </a:r>
          </a:p>
        </p:txBody>
      </p:sp>
      <p:sp>
        <p:nvSpPr>
          <p:cNvPr id="5" name="TextBox 4">
            <a:extLst>
              <a:ext uri="{FF2B5EF4-FFF2-40B4-BE49-F238E27FC236}">
                <a16:creationId xmlns:a16="http://schemas.microsoft.com/office/drawing/2014/main" id="{EBD86BAD-AF2A-D847-C599-3138661F2430}"/>
              </a:ext>
            </a:extLst>
          </p:cNvPr>
          <p:cNvSpPr txBox="1"/>
          <p:nvPr/>
        </p:nvSpPr>
        <p:spPr bwMode="ltGray">
          <a:xfrm>
            <a:off x="442913" y="1409497"/>
            <a:ext cx="1170169" cy="607071"/>
          </a:xfrm>
          <a:prstGeom prst="rect">
            <a:avLst/>
          </a:prstGeom>
          <a:solidFill>
            <a:srgbClr val="1E2A78"/>
          </a:solidFill>
          <a:ln w="6350">
            <a:noFill/>
            <a:miter lim="800000"/>
            <a:headEnd/>
            <a:tailEnd/>
          </a:ln>
        </p:spPr>
        <p:txBody>
          <a:bodyPr wrap="square" lIns="72000" tIns="72000" rIns="72000" bIns="72000" rtlCol="0" anchor="ctr" anchorCtr="0">
            <a:spAutoFit/>
          </a:bodyPr>
          <a:lstStyle/>
          <a:p>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Sample Deutsche Bank medium</a:t>
            </a:r>
            <a:endParaRPr lang="en-GB" sz="1000" dirty="0">
              <a:latin typeface="DeutscheBank Medium" panose="020B0603020202030204" pitchFamily="34" charset="0"/>
              <a:ea typeface="DeutscheBank Medium" panose="020B0603020202030204" pitchFamily="34" charset="0"/>
            </a:endParaRPr>
          </a:p>
        </p:txBody>
      </p:sp>
      <p:sp>
        <p:nvSpPr>
          <p:cNvPr id="58" name="TextBox 57">
            <a:extLst>
              <a:ext uri="{FF2B5EF4-FFF2-40B4-BE49-F238E27FC236}">
                <a16:creationId xmlns:a16="http://schemas.microsoft.com/office/drawing/2014/main" id="{64C5E813-921D-8550-B6A6-3896631337AE}"/>
              </a:ext>
            </a:extLst>
          </p:cNvPr>
          <p:cNvSpPr txBox="1"/>
          <p:nvPr/>
        </p:nvSpPr>
        <p:spPr bwMode="ltGray">
          <a:xfrm>
            <a:off x="442913" y="2368556"/>
            <a:ext cx="1170170" cy="607071"/>
          </a:xfrm>
          <a:prstGeom prst="rect">
            <a:avLst/>
          </a:prstGeom>
          <a:solidFill>
            <a:srgbClr val="EDF1F7"/>
          </a:solidFill>
          <a:ln w="6350">
            <a:no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73" name="TextBox 72">
            <a:extLst>
              <a:ext uri="{FF2B5EF4-FFF2-40B4-BE49-F238E27FC236}">
                <a16:creationId xmlns:a16="http://schemas.microsoft.com/office/drawing/2014/main" id="{9452A9FC-8E25-4A0F-82F9-79D935A0C2E4}"/>
              </a:ext>
            </a:extLst>
          </p:cNvPr>
          <p:cNvSpPr txBox="1"/>
          <p:nvPr/>
        </p:nvSpPr>
        <p:spPr bwMode="ltGray">
          <a:xfrm>
            <a:off x="442913" y="3327616"/>
            <a:ext cx="1170169" cy="607071"/>
          </a:xfrm>
          <a:prstGeom prst="rect">
            <a:avLst/>
          </a:prstGeom>
          <a:solidFill>
            <a:schemeClr val="bg1"/>
          </a:solidFill>
          <a:ln w="12700">
            <a:solidFill>
              <a:srgbClr val="1E2A78"/>
            </a:solid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91" name="TextBox 90">
            <a:extLst>
              <a:ext uri="{FF2B5EF4-FFF2-40B4-BE49-F238E27FC236}">
                <a16:creationId xmlns:a16="http://schemas.microsoft.com/office/drawing/2014/main" id="{42CCEDE7-DFE5-16F6-E50E-0AEB541CE068}"/>
              </a:ext>
            </a:extLst>
          </p:cNvPr>
          <p:cNvSpPr txBox="1"/>
          <p:nvPr/>
        </p:nvSpPr>
        <p:spPr bwMode="ltGray">
          <a:xfrm>
            <a:off x="442913" y="4286675"/>
            <a:ext cx="1170169" cy="607071"/>
          </a:xfrm>
          <a:prstGeom prst="rect">
            <a:avLst/>
          </a:prstGeom>
          <a:solidFill>
            <a:schemeClr val="bg1"/>
          </a:solidFill>
          <a:ln w="12700">
            <a:solidFill>
              <a:srgbClr val="1E2A78"/>
            </a:solid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18" name="TextBox 17">
            <a:extLst>
              <a:ext uri="{FF2B5EF4-FFF2-40B4-BE49-F238E27FC236}">
                <a16:creationId xmlns:a16="http://schemas.microsoft.com/office/drawing/2014/main" id="{B312CC9A-F588-86F3-68C0-F420ECC8B72D}"/>
              </a:ext>
            </a:extLst>
          </p:cNvPr>
          <p:cNvSpPr txBox="1"/>
          <p:nvPr/>
        </p:nvSpPr>
        <p:spPr bwMode="ltGray">
          <a:xfrm>
            <a:off x="1597677" y="1528366"/>
            <a:ext cx="261290"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Medium" panose="020B0603020202030204" pitchFamily="34" charset="0"/>
                <a:ea typeface="DeutscheBank Medium" panose="020B0603020202030204" pitchFamily="34" charset="0"/>
              </a:rPr>
              <a:t>→</a:t>
            </a:r>
          </a:p>
        </p:txBody>
      </p:sp>
      <p:sp>
        <p:nvSpPr>
          <p:cNvPr id="57" name="TextBox 56">
            <a:extLst>
              <a:ext uri="{FF2B5EF4-FFF2-40B4-BE49-F238E27FC236}">
                <a16:creationId xmlns:a16="http://schemas.microsoft.com/office/drawing/2014/main" id="{B6B4B4AF-7C62-A008-13EE-E7DFF45DC30F}"/>
              </a:ext>
            </a:extLst>
          </p:cNvPr>
          <p:cNvSpPr txBox="1"/>
          <p:nvPr/>
        </p:nvSpPr>
        <p:spPr bwMode="ltGray">
          <a:xfrm>
            <a:off x="1597677" y="2487425"/>
            <a:ext cx="261290"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Medium" panose="020B0603020202030204" pitchFamily="34" charset="0"/>
                <a:ea typeface="DeutscheBank Medium" panose="020B0603020202030204" pitchFamily="34" charset="0"/>
              </a:rPr>
              <a:t>→</a:t>
            </a:r>
          </a:p>
        </p:txBody>
      </p:sp>
      <p:sp>
        <p:nvSpPr>
          <p:cNvPr id="72" name="TextBox 71">
            <a:extLst>
              <a:ext uri="{FF2B5EF4-FFF2-40B4-BE49-F238E27FC236}">
                <a16:creationId xmlns:a16="http://schemas.microsoft.com/office/drawing/2014/main" id="{11612CA4-F462-5775-9B18-E3705F678092}"/>
              </a:ext>
            </a:extLst>
          </p:cNvPr>
          <p:cNvSpPr txBox="1"/>
          <p:nvPr/>
        </p:nvSpPr>
        <p:spPr bwMode="ltGray">
          <a:xfrm>
            <a:off x="1597677" y="3446485"/>
            <a:ext cx="264496"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Light" panose="020B0403020202030204" pitchFamily="34" charset="0"/>
                <a:ea typeface="DeutscheBank Light" panose="020B0403020202030204" pitchFamily="34" charset="0"/>
              </a:rPr>
              <a:t>→</a:t>
            </a:r>
          </a:p>
        </p:txBody>
      </p:sp>
      <p:sp>
        <p:nvSpPr>
          <p:cNvPr id="90" name="TextBox 89">
            <a:extLst>
              <a:ext uri="{FF2B5EF4-FFF2-40B4-BE49-F238E27FC236}">
                <a16:creationId xmlns:a16="http://schemas.microsoft.com/office/drawing/2014/main" id="{2008E196-E82A-CFC9-1631-70ED96E07998}"/>
              </a:ext>
            </a:extLst>
          </p:cNvPr>
          <p:cNvSpPr txBox="1"/>
          <p:nvPr/>
        </p:nvSpPr>
        <p:spPr bwMode="ltGray">
          <a:xfrm>
            <a:off x="1597677" y="4405548"/>
            <a:ext cx="264496"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Light" panose="020B0403020202030204" pitchFamily="34" charset="0"/>
                <a:ea typeface="DeutscheBank Light" panose="020B0403020202030204" pitchFamily="34" charset="0"/>
              </a:rPr>
              <a:t>→</a:t>
            </a:r>
          </a:p>
        </p:txBody>
      </p:sp>
      <p:sp>
        <p:nvSpPr>
          <p:cNvPr id="21" name="TextBox 20">
            <a:extLst>
              <a:ext uri="{FF2B5EF4-FFF2-40B4-BE49-F238E27FC236}">
                <a16:creationId xmlns:a16="http://schemas.microsoft.com/office/drawing/2014/main" id="{CAFA1E75-3466-04A7-5B8F-682031D17BE3}"/>
              </a:ext>
            </a:extLst>
          </p:cNvPr>
          <p:cNvSpPr txBox="1"/>
          <p:nvPr/>
        </p:nvSpPr>
        <p:spPr bwMode="ltGray">
          <a:xfrm>
            <a:off x="1943484" y="1409497"/>
            <a:ext cx="1170169" cy="607071"/>
          </a:xfrm>
          <a:prstGeom prst="rect">
            <a:avLst/>
          </a:prstGeom>
          <a:solidFill>
            <a:srgbClr val="1E2A78"/>
          </a:solidFill>
          <a:ln w="6350">
            <a:noFill/>
            <a:miter lim="800000"/>
            <a:headEnd/>
            <a:tailEnd/>
          </a:ln>
        </p:spPr>
        <p:txBody>
          <a:bodyPr wrap="square" lIns="72000" tIns="72000" rIns="72000" bIns="72000" rtlCol="0" anchor="ctr" anchorCtr="0">
            <a:spAutoFit/>
          </a:bodyPr>
          <a:lstStyle/>
          <a:p>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Sample Deutsche Bank medium</a:t>
            </a:r>
            <a:endParaRPr lang="en-GB" sz="1000" dirty="0">
              <a:latin typeface="DeutscheBank Medium" panose="020B0603020202030204" pitchFamily="34" charset="0"/>
              <a:ea typeface="DeutscheBank Medium" panose="020B0603020202030204" pitchFamily="34" charset="0"/>
            </a:endParaRPr>
          </a:p>
        </p:txBody>
      </p:sp>
      <p:sp>
        <p:nvSpPr>
          <p:cNvPr id="55" name="TextBox 54">
            <a:extLst>
              <a:ext uri="{FF2B5EF4-FFF2-40B4-BE49-F238E27FC236}">
                <a16:creationId xmlns:a16="http://schemas.microsoft.com/office/drawing/2014/main" id="{2FD792A0-A6C1-D23B-A7C6-4921D2CA4B1D}"/>
              </a:ext>
            </a:extLst>
          </p:cNvPr>
          <p:cNvSpPr txBox="1"/>
          <p:nvPr/>
        </p:nvSpPr>
        <p:spPr bwMode="ltGray">
          <a:xfrm>
            <a:off x="1943484" y="2368556"/>
            <a:ext cx="1170170" cy="607071"/>
          </a:xfrm>
          <a:prstGeom prst="rect">
            <a:avLst/>
          </a:prstGeom>
          <a:solidFill>
            <a:srgbClr val="EDF1F7"/>
          </a:solidFill>
          <a:ln w="6350">
            <a:no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79" name="TextBox 78">
            <a:extLst>
              <a:ext uri="{FF2B5EF4-FFF2-40B4-BE49-F238E27FC236}">
                <a16:creationId xmlns:a16="http://schemas.microsoft.com/office/drawing/2014/main" id="{7055C451-579E-17F3-5F6E-EFD685364672}"/>
              </a:ext>
            </a:extLst>
          </p:cNvPr>
          <p:cNvSpPr txBox="1"/>
          <p:nvPr/>
        </p:nvSpPr>
        <p:spPr bwMode="ltGray">
          <a:xfrm>
            <a:off x="1943484" y="3327616"/>
            <a:ext cx="1170169" cy="607071"/>
          </a:xfrm>
          <a:prstGeom prst="rect">
            <a:avLst/>
          </a:prstGeom>
          <a:solidFill>
            <a:schemeClr val="bg1"/>
          </a:solidFill>
          <a:ln w="12700">
            <a:solidFill>
              <a:srgbClr val="1E2A78"/>
            </a:solid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94" name="TextBox 93">
            <a:extLst>
              <a:ext uri="{FF2B5EF4-FFF2-40B4-BE49-F238E27FC236}">
                <a16:creationId xmlns:a16="http://schemas.microsoft.com/office/drawing/2014/main" id="{C6A77D9B-41C3-4D9A-D38D-384AB681E4E8}"/>
              </a:ext>
            </a:extLst>
          </p:cNvPr>
          <p:cNvSpPr txBox="1"/>
          <p:nvPr/>
        </p:nvSpPr>
        <p:spPr bwMode="ltGray">
          <a:xfrm>
            <a:off x="1943484" y="4286677"/>
            <a:ext cx="1170169" cy="607071"/>
          </a:xfrm>
          <a:prstGeom prst="rect">
            <a:avLst/>
          </a:prstGeom>
          <a:solidFill>
            <a:schemeClr val="bg1"/>
          </a:solidFill>
          <a:ln w="12700">
            <a:solidFill>
              <a:srgbClr val="1E2A78"/>
            </a:solid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22" name="TextBox 21">
            <a:extLst>
              <a:ext uri="{FF2B5EF4-FFF2-40B4-BE49-F238E27FC236}">
                <a16:creationId xmlns:a16="http://schemas.microsoft.com/office/drawing/2014/main" id="{A2BEE62A-869E-DA2D-622E-93DB238C2618}"/>
              </a:ext>
            </a:extLst>
          </p:cNvPr>
          <p:cNvSpPr txBox="1"/>
          <p:nvPr/>
        </p:nvSpPr>
        <p:spPr bwMode="ltGray">
          <a:xfrm>
            <a:off x="3097344" y="1528366"/>
            <a:ext cx="261290"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Medium" panose="020B0603020202030204" pitchFamily="34" charset="0"/>
                <a:ea typeface="DeutscheBank Medium" panose="020B0603020202030204" pitchFamily="34" charset="0"/>
              </a:rPr>
              <a:t>→</a:t>
            </a:r>
          </a:p>
        </p:txBody>
      </p:sp>
      <p:sp>
        <p:nvSpPr>
          <p:cNvPr id="54" name="TextBox 53">
            <a:extLst>
              <a:ext uri="{FF2B5EF4-FFF2-40B4-BE49-F238E27FC236}">
                <a16:creationId xmlns:a16="http://schemas.microsoft.com/office/drawing/2014/main" id="{8D9908F8-2E13-E06C-406C-B2482AD8C167}"/>
              </a:ext>
            </a:extLst>
          </p:cNvPr>
          <p:cNvSpPr txBox="1"/>
          <p:nvPr/>
        </p:nvSpPr>
        <p:spPr bwMode="ltGray">
          <a:xfrm>
            <a:off x="3097344" y="2487425"/>
            <a:ext cx="261290"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Medium" panose="020B0603020202030204" pitchFamily="34" charset="0"/>
                <a:ea typeface="DeutscheBank Medium" panose="020B0603020202030204" pitchFamily="34" charset="0"/>
              </a:rPr>
              <a:t>→</a:t>
            </a:r>
          </a:p>
        </p:txBody>
      </p:sp>
      <p:sp>
        <p:nvSpPr>
          <p:cNvPr id="78" name="TextBox 77">
            <a:extLst>
              <a:ext uri="{FF2B5EF4-FFF2-40B4-BE49-F238E27FC236}">
                <a16:creationId xmlns:a16="http://schemas.microsoft.com/office/drawing/2014/main" id="{C779BB6B-BF8B-B570-596F-7F341B58704A}"/>
              </a:ext>
            </a:extLst>
          </p:cNvPr>
          <p:cNvSpPr txBox="1"/>
          <p:nvPr/>
        </p:nvSpPr>
        <p:spPr bwMode="ltGray">
          <a:xfrm>
            <a:off x="3097344" y="3446485"/>
            <a:ext cx="264496"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Light" panose="020B0403020202030204" pitchFamily="34" charset="0"/>
                <a:ea typeface="DeutscheBank Light" panose="020B0403020202030204" pitchFamily="34" charset="0"/>
              </a:rPr>
              <a:t>→</a:t>
            </a:r>
          </a:p>
        </p:txBody>
      </p:sp>
      <p:sp>
        <p:nvSpPr>
          <p:cNvPr id="93" name="TextBox 92">
            <a:extLst>
              <a:ext uri="{FF2B5EF4-FFF2-40B4-BE49-F238E27FC236}">
                <a16:creationId xmlns:a16="http://schemas.microsoft.com/office/drawing/2014/main" id="{C9A82BC8-CA48-1D33-59F4-E95E5ED7F754}"/>
              </a:ext>
            </a:extLst>
          </p:cNvPr>
          <p:cNvSpPr txBox="1"/>
          <p:nvPr/>
        </p:nvSpPr>
        <p:spPr bwMode="ltGray">
          <a:xfrm>
            <a:off x="3097344" y="4405548"/>
            <a:ext cx="264496"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Light" panose="020B0403020202030204" pitchFamily="34" charset="0"/>
                <a:ea typeface="DeutscheBank Light" panose="020B0403020202030204" pitchFamily="34" charset="0"/>
              </a:rPr>
              <a:t>→</a:t>
            </a:r>
          </a:p>
        </p:txBody>
      </p:sp>
      <p:sp>
        <p:nvSpPr>
          <p:cNvPr id="24" name="TextBox 23">
            <a:extLst>
              <a:ext uri="{FF2B5EF4-FFF2-40B4-BE49-F238E27FC236}">
                <a16:creationId xmlns:a16="http://schemas.microsoft.com/office/drawing/2014/main" id="{847906EE-1494-E01F-4627-039B5386E462}"/>
              </a:ext>
            </a:extLst>
          </p:cNvPr>
          <p:cNvSpPr txBox="1"/>
          <p:nvPr/>
        </p:nvSpPr>
        <p:spPr bwMode="ltGray">
          <a:xfrm>
            <a:off x="3444055" y="1409497"/>
            <a:ext cx="1170169" cy="607071"/>
          </a:xfrm>
          <a:prstGeom prst="rect">
            <a:avLst/>
          </a:prstGeom>
          <a:solidFill>
            <a:srgbClr val="1E2A78"/>
          </a:solidFill>
          <a:ln w="6350">
            <a:noFill/>
            <a:miter lim="800000"/>
            <a:headEnd/>
            <a:tailEnd/>
          </a:ln>
        </p:spPr>
        <p:txBody>
          <a:bodyPr wrap="square" lIns="72000" tIns="72000" rIns="72000" bIns="72000" rtlCol="0" anchor="ctr" anchorCtr="0">
            <a:spAutoFit/>
          </a:bodyPr>
          <a:lstStyle/>
          <a:p>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Sample Deutsche Bank medium</a:t>
            </a:r>
            <a:endParaRPr lang="en-GB" sz="1000" dirty="0">
              <a:latin typeface="DeutscheBank Medium" panose="020B0603020202030204" pitchFamily="34" charset="0"/>
              <a:ea typeface="DeutscheBank Medium" panose="020B0603020202030204" pitchFamily="34" charset="0"/>
            </a:endParaRPr>
          </a:p>
        </p:txBody>
      </p:sp>
      <p:sp>
        <p:nvSpPr>
          <p:cNvPr id="52" name="TextBox 51">
            <a:extLst>
              <a:ext uri="{FF2B5EF4-FFF2-40B4-BE49-F238E27FC236}">
                <a16:creationId xmlns:a16="http://schemas.microsoft.com/office/drawing/2014/main" id="{D842B33F-E2F5-ADD2-FE6F-D9747798E9EB}"/>
              </a:ext>
            </a:extLst>
          </p:cNvPr>
          <p:cNvSpPr txBox="1"/>
          <p:nvPr/>
        </p:nvSpPr>
        <p:spPr bwMode="ltGray">
          <a:xfrm>
            <a:off x="3444055" y="2368556"/>
            <a:ext cx="1170170" cy="607071"/>
          </a:xfrm>
          <a:prstGeom prst="rect">
            <a:avLst/>
          </a:prstGeom>
          <a:solidFill>
            <a:srgbClr val="EDF1F7"/>
          </a:solidFill>
          <a:ln w="6350">
            <a:no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82" name="TextBox 81">
            <a:extLst>
              <a:ext uri="{FF2B5EF4-FFF2-40B4-BE49-F238E27FC236}">
                <a16:creationId xmlns:a16="http://schemas.microsoft.com/office/drawing/2014/main" id="{91793CAE-060B-A184-8D92-48ACE8740E93}"/>
              </a:ext>
            </a:extLst>
          </p:cNvPr>
          <p:cNvSpPr txBox="1"/>
          <p:nvPr/>
        </p:nvSpPr>
        <p:spPr bwMode="ltGray">
          <a:xfrm>
            <a:off x="3444055" y="3327616"/>
            <a:ext cx="1170169" cy="607071"/>
          </a:xfrm>
          <a:prstGeom prst="rect">
            <a:avLst/>
          </a:prstGeom>
          <a:solidFill>
            <a:schemeClr val="bg1"/>
          </a:solidFill>
          <a:ln w="12700">
            <a:solidFill>
              <a:srgbClr val="1E2A78"/>
            </a:solid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97" name="TextBox 96">
            <a:extLst>
              <a:ext uri="{FF2B5EF4-FFF2-40B4-BE49-F238E27FC236}">
                <a16:creationId xmlns:a16="http://schemas.microsoft.com/office/drawing/2014/main" id="{5B8D0B2B-5694-D746-ED74-7D971902E60F}"/>
              </a:ext>
            </a:extLst>
          </p:cNvPr>
          <p:cNvSpPr txBox="1"/>
          <p:nvPr/>
        </p:nvSpPr>
        <p:spPr bwMode="ltGray">
          <a:xfrm>
            <a:off x="3444055" y="4286680"/>
            <a:ext cx="1170169" cy="607071"/>
          </a:xfrm>
          <a:prstGeom prst="rect">
            <a:avLst/>
          </a:prstGeom>
          <a:solidFill>
            <a:schemeClr val="bg1"/>
          </a:solidFill>
          <a:ln w="12700">
            <a:solidFill>
              <a:srgbClr val="1E2A78"/>
            </a:solid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25" name="TextBox 24">
            <a:extLst>
              <a:ext uri="{FF2B5EF4-FFF2-40B4-BE49-F238E27FC236}">
                <a16:creationId xmlns:a16="http://schemas.microsoft.com/office/drawing/2014/main" id="{856F2408-C8B9-F30D-F84D-97CB3F90EF7E}"/>
              </a:ext>
            </a:extLst>
          </p:cNvPr>
          <p:cNvSpPr txBox="1"/>
          <p:nvPr/>
        </p:nvSpPr>
        <p:spPr bwMode="ltGray">
          <a:xfrm>
            <a:off x="4597011" y="1528366"/>
            <a:ext cx="261290"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Medium" panose="020B0603020202030204" pitchFamily="34" charset="0"/>
                <a:ea typeface="DeutscheBank Medium" panose="020B0603020202030204" pitchFamily="34" charset="0"/>
              </a:rPr>
              <a:t>→</a:t>
            </a:r>
          </a:p>
        </p:txBody>
      </p:sp>
      <p:sp>
        <p:nvSpPr>
          <p:cNvPr id="51" name="TextBox 50">
            <a:extLst>
              <a:ext uri="{FF2B5EF4-FFF2-40B4-BE49-F238E27FC236}">
                <a16:creationId xmlns:a16="http://schemas.microsoft.com/office/drawing/2014/main" id="{4C94C265-ECE5-B536-87CB-1F2D84FB2FE1}"/>
              </a:ext>
            </a:extLst>
          </p:cNvPr>
          <p:cNvSpPr txBox="1"/>
          <p:nvPr/>
        </p:nvSpPr>
        <p:spPr bwMode="ltGray">
          <a:xfrm>
            <a:off x="4597011" y="2487425"/>
            <a:ext cx="261290"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Medium" panose="020B0603020202030204" pitchFamily="34" charset="0"/>
                <a:ea typeface="DeutscheBank Medium" panose="020B0603020202030204" pitchFamily="34" charset="0"/>
              </a:rPr>
              <a:t>→</a:t>
            </a:r>
          </a:p>
        </p:txBody>
      </p:sp>
      <p:sp>
        <p:nvSpPr>
          <p:cNvPr id="81" name="TextBox 80">
            <a:extLst>
              <a:ext uri="{FF2B5EF4-FFF2-40B4-BE49-F238E27FC236}">
                <a16:creationId xmlns:a16="http://schemas.microsoft.com/office/drawing/2014/main" id="{0D113A7B-EA97-C9D1-6144-726B67DAE9D4}"/>
              </a:ext>
            </a:extLst>
          </p:cNvPr>
          <p:cNvSpPr txBox="1"/>
          <p:nvPr/>
        </p:nvSpPr>
        <p:spPr bwMode="ltGray">
          <a:xfrm>
            <a:off x="4597011" y="3446485"/>
            <a:ext cx="264496"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Light" panose="020B0403020202030204" pitchFamily="34" charset="0"/>
                <a:ea typeface="DeutscheBank Light" panose="020B0403020202030204" pitchFamily="34" charset="0"/>
              </a:rPr>
              <a:t>→</a:t>
            </a:r>
          </a:p>
        </p:txBody>
      </p:sp>
      <p:sp>
        <p:nvSpPr>
          <p:cNvPr id="96" name="TextBox 95">
            <a:extLst>
              <a:ext uri="{FF2B5EF4-FFF2-40B4-BE49-F238E27FC236}">
                <a16:creationId xmlns:a16="http://schemas.microsoft.com/office/drawing/2014/main" id="{F8ED6C89-C028-6D1B-D8E1-99CFF8A9DCBD}"/>
              </a:ext>
            </a:extLst>
          </p:cNvPr>
          <p:cNvSpPr txBox="1"/>
          <p:nvPr/>
        </p:nvSpPr>
        <p:spPr bwMode="ltGray">
          <a:xfrm>
            <a:off x="4597011" y="4405548"/>
            <a:ext cx="264496"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Light" panose="020B0403020202030204" pitchFamily="34" charset="0"/>
                <a:ea typeface="DeutscheBank Light" panose="020B0403020202030204" pitchFamily="34" charset="0"/>
              </a:rPr>
              <a:t>→</a:t>
            </a:r>
          </a:p>
        </p:txBody>
      </p:sp>
      <p:sp>
        <p:nvSpPr>
          <p:cNvPr id="27" name="TextBox 26">
            <a:extLst>
              <a:ext uri="{FF2B5EF4-FFF2-40B4-BE49-F238E27FC236}">
                <a16:creationId xmlns:a16="http://schemas.microsoft.com/office/drawing/2014/main" id="{0182B53A-6A0E-81D2-66FA-66FF1BBED9D4}"/>
              </a:ext>
            </a:extLst>
          </p:cNvPr>
          <p:cNvSpPr txBox="1"/>
          <p:nvPr/>
        </p:nvSpPr>
        <p:spPr bwMode="ltGray">
          <a:xfrm>
            <a:off x="4944626" y="1409497"/>
            <a:ext cx="1170169" cy="607071"/>
          </a:xfrm>
          <a:prstGeom prst="rect">
            <a:avLst/>
          </a:prstGeom>
          <a:solidFill>
            <a:srgbClr val="1E2A78"/>
          </a:solidFill>
          <a:ln w="6350">
            <a:noFill/>
            <a:miter lim="800000"/>
            <a:headEnd/>
            <a:tailEnd/>
          </a:ln>
        </p:spPr>
        <p:txBody>
          <a:bodyPr wrap="square" lIns="72000" tIns="72000" rIns="72000" bIns="72000" rtlCol="0" anchor="ctr" anchorCtr="0">
            <a:spAutoFit/>
          </a:bodyPr>
          <a:lstStyle/>
          <a:p>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Sample Deutsche Bank medium</a:t>
            </a:r>
            <a:endParaRPr lang="en-GB" sz="1000" dirty="0">
              <a:latin typeface="DeutscheBank Medium" panose="020B0603020202030204" pitchFamily="34" charset="0"/>
              <a:ea typeface="DeutscheBank Medium" panose="020B0603020202030204" pitchFamily="34" charset="0"/>
            </a:endParaRPr>
          </a:p>
        </p:txBody>
      </p:sp>
      <p:sp>
        <p:nvSpPr>
          <p:cNvPr id="60" name="TextBox 59">
            <a:extLst>
              <a:ext uri="{FF2B5EF4-FFF2-40B4-BE49-F238E27FC236}">
                <a16:creationId xmlns:a16="http://schemas.microsoft.com/office/drawing/2014/main" id="{BFDF1E99-E724-259A-61D3-113EE6AC2437}"/>
              </a:ext>
            </a:extLst>
          </p:cNvPr>
          <p:cNvSpPr txBox="1"/>
          <p:nvPr/>
        </p:nvSpPr>
        <p:spPr bwMode="ltGray">
          <a:xfrm>
            <a:off x="4944626" y="2368556"/>
            <a:ext cx="1170170" cy="607071"/>
          </a:xfrm>
          <a:prstGeom prst="rect">
            <a:avLst/>
          </a:prstGeom>
          <a:solidFill>
            <a:srgbClr val="1E2A78"/>
          </a:solidFill>
          <a:ln w="6350">
            <a:noFill/>
            <a:miter lim="800000"/>
            <a:headEnd/>
            <a:tailEnd/>
          </a:ln>
        </p:spPr>
        <p:txBody>
          <a:bodyPr wrap="square" lIns="72000" tIns="72000" rIns="72000" bIns="72000" rtlCol="0" anchor="ctr" anchorCtr="0">
            <a:spAutoFit/>
          </a:bodyPr>
          <a:lstStyle/>
          <a:p>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Sample Deutsche Bank medium</a:t>
            </a:r>
            <a:endParaRPr lang="en-GB" sz="1000" dirty="0">
              <a:latin typeface="DeutscheBank Medium" panose="020B0603020202030204" pitchFamily="34" charset="0"/>
              <a:ea typeface="DeutscheBank Medium" panose="020B0603020202030204" pitchFamily="34" charset="0"/>
            </a:endParaRPr>
          </a:p>
        </p:txBody>
      </p:sp>
      <p:sp>
        <p:nvSpPr>
          <p:cNvPr id="85" name="TextBox 84">
            <a:extLst>
              <a:ext uri="{FF2B5EF4-FFF2-40B4-BE49-F238E27FC236}">
                <a16:creationId xmlns:a16="http://schemas.microsoft.com/office/drawing/2014/main" id="{01FBD661-862F-B9EB-7DDA-5C8E174139E0}"/>
              </a:ext>
            </a:extLst>
          </p:cNvPr>
          <p:cNvSpPr txBox="1"/>
          <p:nvPr/>
        </p:nvSpPr>
        <p:spPr bwMode="ltGray">
          <a:xfrm>
            <a:off x="4944626" y="3327616"/>
            <a:ext cx="1170169" cy="607071"/>
          </a:xfrm>
          <a:prstGeom prst="rect">
            <a:avLst/>
          </a:prstGeom>
          <a:solidFill>
            <a:schemeClr val="bg1"/>
          </a:solidFill>
          <a:ln w="12700">
            <a:solidFill>
              <a:srgbClr val="1E2A78"/>
            </a:solid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105" name="TextBox 104">
            <a:extLst>
              <a:ext uri="{FF2B5EF4-FFF2-40B4-BE49-F238E27FC236}">
                <a16:creationId xmlns:a16="http://schemas.microsoft.com/office/drawing/2014/main" id="{B9AACE20-F220-B8B3-3AE6-8055809E764A}"/>
              </a:ext>
            </a:extLst>
          </p:cNvPr>
          <p:cNvSpPr txBox="1"/>
          <p:nvPr/>
        </p:nvSpPr>
        <p:spPr bwMode="ltGray">
          <a:xfrm>
            <a:off x="4944626" y="4286686"/>
            <a:ext cx="1170169" cy="607071"/>
          </a:xfrm>
          <a:prstGeom prst="rect">
            <a:avLst/>
          </a:prstGeom>
          <a:solidFill>
            <a:srgbClr val="1E2A78"/>
          </a:solidFill>
          <a:ln w="6350">
            <a:noFill/>
            <a:miter lim="800000"/>
            <a:headEnd/>
            <a:tailEnd/>
          </a:ln>
        </p:spPr>
        <p:txBody>
          <a:bodyPr wrap="square" lIns="72000" tIns="72000" rIns="72000" bIns="72000" rtlCol="0" anchor="ctr" anchorCtr="0">
            <a:spAutoFit/>
          </a:bodyPr>
          <a:lstStyle/>
          <a:p>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Sample Deutsche Bank medium</a:t>
            </a:r>
            <a:endParaRPr lang="en-GB" sz="1000" dirty="0">
              <a:latin typeface="DeutscheBank Medium" panose="020B0603020202030204" pitchFamily="34" charset="0"/>
              <a:ea typeface="DeutscheBank Medium" panose="020B0603020202030204" pitchFamily="34" charset="0"/>
            </a:endParaRPr>
          </a:p>
        </p:txBody>
      </p:sp>
      <p:sp>
        <p:nvSpPr>
          <p:cNvPr id="28" name="TextBox 27">
            <a:extLst>
              <a:ext uri="{FF2B5EF4-FFF2-40B4-BE49-F238E27FC236}">
                <a16:creationId xmlns:a16="http://schemas.microsoft.com/office/drawing/2014/main" id="{4466EFA9-F974-7EAB-7072-24AC65C4DDC0}"/>
              </a:ext>
            </a:extLst>
          </p:cNvPr>
          <p:cNvSpPr txBox="1"/>
          <p:nvPr/>
        </p:nvSpPr>
        <p:spPr bwMode="ltGray">
          <a:xfrm>
            <a:off x="6096678" y="1528366"/>
            <a:ext cx="261290"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Medium" panose="020B0603020202030204" pitchFamily="34" charset="0"/>
                <a:ea typeface="DeutscheBank Medium" panose="020B0603020202030204" pitchFamily="34" charset="0"/>
              </a:rPr>
              <a:t>→</a:t>
            </a:r>
          </a:p>
        </p:txBody>
      </p:sp>
      <p:sp>
        <p:nvSpPr>
          <p:cNvPr id="61" name="TextBox 60">
            <a:extLst>
              <a:ext uri="{FF2B5EF4-FFF2-40B4-BE49-F238E27FC236}">
                <a16:creationId xmlns:a16="http://schemas.microsoft.com/office/drawing/2014/main" id="{60C347A2-D9D4-6D31-8215-D46EF5020F56}"/>
              </a:ext>
            </a:extLst>
          </p:cNvPr>
          <p:cNvSpPr txBox="1"/>
          <p:nvPr/>
        </p:nvSpPr>
        <p:spPr bwMode="ltGray">
          <a:xfrm>
            <a:off x="6096678" y="2487425"/>
            <a:ext cx="261290"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Medium" panose="020B0603020202030204" pitchFamily="34" charset="0"/>
                <a:ea typeface="DeutscheBank Medium" panose="020B0603020202030204" pitchFamily="34" charset="0"/>
              </a:rPr>
              <a:t>→</a:t>
            </a:r>
          </a:p>
        </p:txBody>
      </p:sp>
      <p:sp>
        <p:nvSpPr>
          <p:cNvPr id="84" name="TextBox 83">
            <a:extLst>
              <a:ext uri="{FF2B5EF4-FFF2-40B4-BE49-F238E27FC236}">
                <a16:creationId xmlns:a16="http://schemas.microsoft.com/office/drawing/2014/main" id="{C168567C-22A0-6D63-48D6-2987DE3A658D}"/>
              </a:ext>
            </a:extLst>
          </p:cNvPr>
          <p:cNvSpPr txBox="1"/>
          <p:nvPr/>
        </p:nvSpPr>
        <p:spPr bwMode="ltGray">
          <a:xfrm>
            <a:off x="6096678" y="3446485"/>
            <a:ext cx="264496"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Light" panose="020B0403020202030204" pitchFamily="34" charset="0"/>
                <a:ea typeface="DeutscheBank Light" panose="020B0403020202030204" pitchFamily="34" charset="0"/>
              </a:rPr>
              <a:t>→</a:t>
            </a:r>
          </a:p>
        </p:txBody>
      </p:sp>
      <p:sp>
        <p:nvSpPr>
          <p:cNvPr id="106" name="TextBox 105">
            <a:extLst>
              <a:ext uri="{FF2B5EF4-FFF2-40B4-BE49-F238E27FC236}">
                <a16:creationId xmlns:a16="http://schemas.microsoft.com/office/drawing/2014/main" id="{CF59ABB0-A146-25F9-4291-6AEE093BBB3B}"/>
              </a:ext>
            </a:extLst>
          </p:cNvPr>
          <p:cNvSpPr txBox="1"/>
          <p:nvPr/>
        </p:nvSpPr>
        <p:spPr bwMode="ltGray">
          <a:xfrm>
            <a:off x="6096678" y="4405548"/>
            <a:ext cx="261290"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Medium" panose="020B0603020202030204" pitchFamily="34" charset="0"/>
                <a:ea typeface="DeutscheBank Medium" panose="020B0603020202030204" pitchFamily="34" charset="0"/>
              </a:rPr>
              <a:t>→</a:t>
            </a:r>
          </a:p>
        </p:txBody>
      </p:sp>
      <p:sp>
        <p:nvSpPr>
          <p:cNvPr id="30" name="TextBox 29">
            <a:extLst>
              <a:ext uri="{FF2B5EF4-FFF2-40B4-BE49-F238E27FC236}">
                <a16:creationId xmlns:a16="http://schemas.microsoft.com/office/drawing/2014/main" id="{A6DC5419-1DC9-84C2-A966-03054DD92737}"/>
              </a:ext>
            </a:extLst>
          </p:cNvPr>
          <p:cNvSpPr txBox="1"/>
          <p:nvPr/>
        </p:nvSpPr>
        <p:spPr bwMode="ltGray">
          <a:xfrm>
            <a:off x="6445197" y="1409497"/>
            <a:ext cx="1170169" cy="607071"/>
          </a:xfrm>
          <a:prstGeom prst="rect">
            <a:avLst/>
          </a:prstGeom>
          <a:solidFill>
            <a:srgbClr val="1E2A78"/>
          </a:solidFill>
          <a:ln w="6350">
            <a:noFill/>
            <a:miter lim="800000"/>
            <a:headEnd/>
            <a:tailEnd/>
          </a:ln>
        </p:spPr>
        <p:txBody>
          <a:bodyPr wrap="square" lIns="72000" tIns="72000" rIns="72000" bIns="72000" rtlCol="0" anchor="ctr" anchorCtr="0">
            <a:spAutoFit/>
          </a:bodyPr>
          <a:lstStyle/>
          <a:p>
            <a:r>
              <a:rPr lang="en-GB" sz="1000" b="0" i="0" u="none" strike="noStrike" baseline="0" dirty="0">
                <a:solidFill>
                  <a:srgbClr val="FFFFFF"/>
                </a:solidFill>
                <a:latin typeface="DeutscheBank Medium" panose="020B0603020202030204" pitchFamily="34" charset="0"/>
                <a:ea typeface="DeutscheBank Medium" panose="020B0603020202030204" pitchFamily="34" charset="0"/>
              </a:rPr>
              <a:t>Sample Deutsche Bank medium</a:t>
            </a:r>
            <a:endParaRPr lang="en-GB" sz="1000" dirty="0">
              <a:latin typeface="DeutscheBank Medium" panose="020B0603020202030204" pitchFamily="34" charset="0"/>
              <a:ea typeface="DeutscheBank Medium" panose="020B0603020202030204" pitchFamily="34" charset="0"/>
            </a:endParaRPr>
          </a:p>
        </p:txBody>
      </p:sp>
      <p:sp>
        <p:nvSpPr>
          <p:cNvPr id="45" name="TextBox 44">
            <a:extLst>
              <a:ext uri="{FF2B5EF4-FFF2-40B4-BE49-F238E27FC236}">
                <a16:creationId xmlns:a16="http://schemas.microsoft.com/office/drawing/2014/main" id="{F010768B-BB12-FF47-FBAB-532944B5F740}"/>
              </a:ext>
            </a:extLst>
          </p:cNvPr>
          <p:cNvSpPr txBox="1"/>
          <p:nvPr/>
        </p:nvSpPr>
        <p:spPr bwMode="ltGray">
          <a:xfrm>
            <a:off x="6445197" y="2368556"/>
            <a:ext cx="1170170" cy="607071"/>
          </a:xfrm>
          <a:prstGeom prst="rect">
            <a:avLst/>
          </a:prstGeom>
          <a:solidFill>
            <a:srgbClr val="EDF1F7"/>
          </a:solidFill>
          <a:ln w="6350">
            <a:no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88" name="TextBox 87">
            <a:extLst>
              <a:ext uri="{FF2B5EF4-FFF2-40B4-BE49-F238E27FC236}">
                <a16:creationId xmlns:a16="http://schemas.microsoft.com/office/drawing/2014/main" id="{CCC3F0DB-9D54-F64C-C4DA-2F5B01265DF9}"/>
              </a:ext>
            </a:extLst>
          </p:cNvPr>
          <p:cNvSpPr txBox="1"/>
          <p:nvPr/>
        </p:nvSpPr>
        <p:spPr bwMode="ltGray">
          <a:xfrm>
            <a:off x="6445197" y="3327616"/>
            <a:ext cx="1170169" cy="607071"/>
          </a:xfrm>
          <a:prstGeom prst="rect">
            <a:avLst/>
          </a:prstGeom>
          <a:solidFill>
            <a:schemeClr val="bg1"/>
          </a:solidFill>
          <a:ln w="12700">
            <a:solidFill>
              <a:srgbClr val="1E2A78"/>
            </a:solid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103" name="TextBox 102">
            <a:extLst>
              <a:ext uri="{FF2B5EF4-FFF2-40B4-BE49-F238E27FC236}">
                <a16:creationId xmlns:a16="http://schemas.microsoft.com/office/drawing/2014/main" id="{87304FF2-939D-A3DF-E096-EE4AE7723CD7}"/>
              </a:ext>
            </a:extLst>
          </p:cNvPr>
          <p:cNvSpPr txBox="1"/>
          <p:nvPr/>
        </p:nvSpPr>
        <p:spPr bwMode="ltGray">
          <a:xfrm>
            <a:off x="6445197" y="4286682"/>
            <a:ext cx="1170169" cy="607071"/>
          </a:xfrm>
          <a:prstGeom prst="rect">
            <a:avLst/>
          </a:prstGeom>
          <a:solidFill>
            <a:schemeClr val="bg1"/>
          </a:solidFill>
          <a:ln w="12700">
            <a:solidFill>
              <a:srgbClr val="1E2A78"/>
            </a:solidFill>
            <a:miter lim="800000"/>
            <a:headEnd/>
            <a:tailEnd/>
          </a:ln>
        </p:spPr>
        <p:txBody>
          <a:bodyPr wrap="square" lIns="72000" tIns="72000" rIns="72000" bIns="72000" rtlCol="0" anchor="ctr" anchorCtr="0">
            <a:spAutoFit/>
          </a:bodyPr>
          <a:lstStyle/>
          <a:p>
            <a:r>
              <a:rPr lang="en-GB" sz="10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a:t>
            </a:r>
            <a:endParaRPr lang="en-GB" sz="1000" dirty="0">
              <a:solidFill>
                <a:srgbClr val="1E2A78"/>
              </a:solidFill>
              <a:latin typeface="DeutscheBank Medium" panose="020B0603020202030204" pitchFamily="34" charset="0"/>
              <a:ea typeface="DeutscheBank Medium" panose="020B0603020202030204" pitchFamily="34" charset="0"/>
            </a:endParaRPr>
          </a:p>
        </p:txBody>
      </p:sp>
      <p:sp>
        <p:nvSpPr>
          <p:cNvPr id="31" name="TextBox 30">
            <a:extLst>
              <a:ext uri="{FF2B5EF4-FFF2-40B4-BE49-F238E27FC236}">
                <a16:creationId xmlns:a16="http://schemas.microsoft.com/office/drawing/2014/main" id="{2366E17F-7BD0-4B39-2E59-A9ED91A93E33}"/>
              </a:ext>
            </a:extLst>
          </p:cNvPr>
          <p:cNvSpPr txBox="1"/>
          <p:nvPr/>
        </p:nvSpPr>
        <p:spPr bwMode="ltGray">
          <a:xfrm>
            <a:off x="7596347" y="1528366"/>
            <a:ext cx="261290"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Medium" panose="020B0603020202030204" pitchFamily="34" charset="0"/>
                <a:ea typeface="DeutscheBank Medium" panose="020B0603020202030204" pitchFamily="34" charset="0"/>
              </a:rPr>
              <a:t>→</a:t>
            </a:r>
          </a:p>
        </p:txBody>
      </p:sp>
      <p:sp>
        <p:nvSpPr>
          <p:cNvPr id="46" name="TextBox 45">
            <a:extLst>
              <a:ext uri="{FF2B5EF4-FFF2-40B4-BE49-F238E27FC236}">
                <a16:creationId xmlns:a16="http://schemas.microsoft.com/office/drawing/2014/main" id="{07798911-E9D0-D286-4FEA-717BA08343B5}"/>
              </a:ext>
            </a:extLst>
          </p:cNvPr>
          <p:cNvSpPr txBox="1"/>
          <p:nvPr/>
        </p:nvSpPr>
        <p:spPr bwMode="ltGray">
          <a:xfrm>
            <a:off x="7596347" y="2487425"/>
            <a:ext cx="261290"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Medium" panose="020B0603020202030204" pitchFamily="34" charset="0"/>
                <a:ea typeface="DeutscheBank Medium" panose="020B0603020202030204" pitchFamily="34" charset="0"/>
              </a:rPr>
              <a:t>→</a:t>
            </a:r>
          </a:p>
        </p:txBody>
      </p:sp>
      <p:sp>
        <p:nvSpPr>
          <p:cNvPr id="87" name="TextBox 86">
            <a:extLst>
              <a:ext uri="{FF2B5EF4-FFF2-40B4-BE49-F238E27FC236}">
                <a16:creationId xmlns:a16="http://schemas.microsoft.com/office/drawing/2014/main" id="{632BC308-61FE-B230-36D8-5F682AAA4640}"/>
              </a:ext>
            </a:extLst>
          </p:cNvPr>
          <p:cNvSpPr txBox="1"/>
          <p:nvPr/>
        </p:nvSpPr>
        <p:spPr bwMode="ltGray">
          <a:xfrm>
            <a:off x="7596347" y="3446485"/>
            <a:ext cx="264496"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Light" panose="020B0403020202030204" pitchFamily="34" charset="0"/>
                <a:ea typeface="DeutscheBank Light" panose="020B0403020202030204" pitchFamily="34" charset="0"/>
              </a:rPr>
              <a:t>→</a:t>
            </a:r>
          </a:p>
        </p:txBody>
      </p:sp>
      <p:sp>
        <p:nvSpPr>
          <p:cNvPr id="102" name="TextBox 101">
            <a:extLst>
              <a:ext uri="{FF2B5EF4-FFF2-40B4-BE49-F238E27FC236}">
                <a16:creationId xmlns:a16="http://schemas.microsoft.com/office/drawing/2014/main" id="{187DA487-E640-35E9-837D-930F050F0961}"/>
              </a:ext>
            </a:extLst>
          </p:cNvPr>
          <p:cNvSpPr txBox="1"/>
          <p:nvPr/>
        </p:nvSpPr>
        <p:spPr bwMode="ltGray">
          <a:xfrm>
            <a:off x="7596347" y="4405547"/>
            <a:ext cx="264496"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Light" panose="020B0403020202030204" pitchFamily="34" charset="0"/>
                <a:ea typeface="DeutscheBank Light" panose="020B0403020202030204" pitchFamily="34" charset="0"/>
              </a:rPr>
              <a:t>→</a:t>
            </a:r>
          </a:p>
        </p:txBody>
      </p:sp>
      <p:sp>
        <p:nvSpPr>
          <p:cNvPr id="4" name="Fußzeilenplatzhalter 3">
            <a:extLst>
              <a:ext uri="{FF2B5EF4-FFF2-40B4-BE49-F238E27FC236}">
                <a16:creationId xmlns:a16="http://schemas.microsoft.com/office/drawing/2014/main" id="{8845CC36-92B2-1F41-8508-DC9D1EB211F4}"/>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3" name="Slide Number Placeholder 2">
            <a:extLst>
              <a:ext uri="{FF2B5EF4-FFF2-40B4-BE49-F238E27FC236}">
                <a16:creationId xmlns:a16="http://schemas.microsoft.com/office/drawing/2014/main" id="{E3FCD83D-E83B-7A05-21A2-2DE277D9A4C6}"/>
              </a:ext>
              <a:ext uri="{C183D7F6-B498-43B3-948B-1728B52AA6E4}">
                <adec:decorative xmlns:adec="http://schemas.microsoft.com/office/drawing/2017/decorative" val="1"/>
              </a:ext>
            </a:extLst>
          </p:cNvPr>
          <p:cNvSpPr>
            <a:spLocks noGrp="1"/>
          </p:cNvSpPr>
          <p:nvPr>
            <p:ph type="sldNum" sz="quarter" idx="10"/>
          </p:nvPr>
        </p:nvSpPr>
        <p:spPr>
          <a:xfrm>
            <a:off x="11281088" y="6416675"/>
            <a:ext cx="468000" cy="144000"/>
          </a:xfrm>
        </p:spPr>
        <p:txBody>
          <a:bodyPr/>
          <a:lstStyle/>
          <a:p>
            <a:fld id="{D71DA9FD-6EF8-4CC5-AF9B-B6159B5B937C}" type="slidenum">
              <a:rPr lang="en-GB" noProof="1" smtClean="0"/>
              <a:pPr/>
              <a:t>63</a:t>
            </a:fld>
            <a:endParaRPr lang="en-GB" noProof="1"/>
          </a:p>
        </p:txBody>
      </p:sp>
    </p:spTree>
    <p:extLst>
      <p:ext uri="{BB962C8B-B14F-4D97-AF65-F5344CB8AC3E}">
        <p14:creationId xmlns:p14="http://schemas.microsoft.com/office/powerpoint/2010/main" val="3510834732"/>
      </p:ext>
    </p:extLst>
  </p:cSld>
  <p:clrMapOvr>
    <a:masterClrMapping/>
  </p:clrMapOvr>
  <p:transition>
    <p:wipe dir="r"/>
  </p:transition>
</p:sld>
</file>

<file path=ppt/slides/slide6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65DD1-0337-0004-0E93-7FB06168996E}"/>
              </a:ext>
            </a:extLst>
          </p:cNvPr>
          <p:cNvSpPr>
            <a:spLocks noGrp="1"/>
          </p:cNvSpPr>
          <p:nvPr>
            <p:ph type="title"/>
          </p:nvPr>
        </p:nvSpPr>
        <p:spPr/>
        <p:txBody>
          <a:bodyPr/>
          <a:lstStyle/>
          <a:p>
            <a:r>
              <a:rPr lang="en-GB" dirty="0"/>
              <a:t>Best Practice Sample</a:t>
            </a:r>
            <a:br>
              <a:rPr lang="en-GB" dirty="0"/>
            </a:br>
            <a:r>
              <a:rPr lang="en-GB" b="0" dirty="0"/>
              <a:t>Flow chart layout C</a:t>
            </a:r>
          </a:p>
        </p:txBody>
      </p:sp>
      <p:sp>
        <p:nvSpPr>
          <p:cNvPr id="5" name="TextBox 4">
            <a:extLst>
              <a:ext uri="{FF2B5EF4-FFF2-40B4-BE49-F238E27FC236}">
                <a16:creationId xmlns:a16="http://schemas.microsoft.com/office/drawing/2014/main" id="{EBD86BAD-AF2A-D847-C599-3138661F2430}"/>
              </a:ext>
            </a:extLst>
          </p:cNvPr>
          <p:cNvSpPr txBox="1"/>
          <p:nvPr/>
        </p:nvSpPr>
        <p:spPr bwMode="ltGray">
          <a:xfrm>
            <a:off x="442913" y="1376475"/>
            <a:ext cx="1396593" cy="637849"/>
          </a:xfrm>
          <a:prstGeom prst="rect">
            <a:avLst/>
          </a:prstGeom>
          <a:solidFill>
            <a:srgbClr val="1E2A78"/>
          </a:solidFill>
          <a:ln w="6350">
            <a:noFill/>
            <a:miter lim="800000"/>
            <a:headEnd/>
            <a:tailEnd/>
          </a:ln>
        </p:spPr>
        <p:txBody>
          <a:bodyPr wrap="square" lIns="72000" tIns="72000" rIns="72000" bIns="72000" rtlCol="0" anchor="ctr" anchorCtr="0">
            <a:spAutoFit/>
          </a:bodyPr>
          <a:lstStyle/>
          <a:p>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Sample Deutsche Bank medium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Evero</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modia</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quo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dipsam</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quae</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nus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modia</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quo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dipsam</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nus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volorup</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a:t>
            </a:r>
            <a:endParaRPr lang="en-GB" sz="800" dirty="0">
              <a:latin typeface="DeutscheBank Medium" panose="020B0603020202030204" pitchFamily="34" charset="0"/>
              <a:ea typeface="DeutscheBank Medium" panose="020B0603020202030204" pitchFamily="34" charset="0"/>
            </a:endParaRPr>
          </a:p>
        </p:txBody>
      </p:sp>
      <p:sp>
        <p:nvSpPr>
          <p:cNvPr id="18" name="TextBox 17" descr="Horizontal arrows pointing from left blocks to right blocks, indicating the flow or connection between corresponding sections. Replace with specific details to describe relationships or transitions, such as 'Arrow showing the progression from Step 1 to Step 2.'">
            <a:extLst>
              <a:ext uri="{FF2B5EF4-FFF2-40B4-BE49-F238E27FC236}">
                <a16:creationId xmlns:a16="http://schemas.microsoft.com/office/drawing/2014/main" id="{B312CC9A-F588-86F3-68C0-F420ECC8B72D}"/>
              </a:ext>
            </a:extLst>
          </p:cNvPr>
          <p:cNvSpPr txBox="1"/>
          <p:nvPr/>
        </p:nvSpPr>
        <p:spPr bwMode="ltGray">
          <a:xfrm>
            <a:off x="1824101" y="1510733"/>
            <a:ext cx="261290"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Medium" panose="020B0603020202030204" pitchFamily="34" charset="0"/>
                <a:ea typeface="DeutscheBank Medium" panose="020B0603020202030204" pitchFamily="34" charset="0"/>
              </a:rPr>
              <a:t>→</a:t>
            </a:r>
          </a:p>
        </p:txBody>
      </p:sp>
      <p:sp>
        <p:nvSpPr>
          <p:cNvPr id="79" name="TextBox 78">
            <a:extLst>
              <a:ext uri="{FF2B5EF4-FFF2-40B4-BE49-F238E27FC236}">
                <a16:creationId xmlns:a16="http://schemas.microsoft.com/office/drawing/2014/main" id="{7055C451-579E-17F3-5F6E-EFD685364672}"/>
              </a:ext>
            </a:extLst>
          </p:cNvPr>
          <p:cNvSpPr txBox="1"/>
          <p:nvPr/>
        </p:nvSpPr>
        <p:spPr bwMode="ltGray">
          <a:xfrm>
            <a:off x="2131430" y="1376475"/>
            <a:ext cx="1682688" cy="637849"/>
          </a:xfrm>
          <a:prstGeom prst="rect">
            <a:avLst/>
          </a:prstGeom>
          <a:solidFill>
            <a:schemeClr val="bg1"/>
          </a:solidFill>
          <a:ln w="12700">
            <a:noFill/>
            <a:miter lim="800000"/>
            <a:headEnd/>
            <a:tailEnd/>
          </a:ln>
        </p:spPr>
        <p:txBody>
          <a:bodyPr wrap="square" lIns="72000" tIns="72000" rIns="72000" bIns="72000" rtlCol="0" anchor="ctr" anchorCtr="0">
            <a:spAutoFit/>
          </a:bodyPr>
          <a:lstStyle/>
          <a:p>
            <a:r>
              <a:rPr lang="en-GB" sz="8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 </a:t>
            </a:r>
          </a:p>
          <a:p>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And Deutsche Bank light.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Potam</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 at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firmis</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 sus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bonventium</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Romnequm</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a:t>
            </a:r>
          </a:p>
        </p:txBody>
      </p:sp>
      <p:grpSp>
        <p:nvGrpSpPr>
          <p:cNvPr id="44" name="Group 43" descr="Horizontal arrows pointing from left blocks to right blocks, indicating the flow or connection between corresponding sections. Replace with specific details to describe relationships or transitions, such as 'Arrow showing the progression from Step 1 to Step 2.'">
            <a:extLst>
              <a:ext uri="{FF2B5EF4-FFF2-40B4-BE49-F238E27FC236}">
                <a16:creationId xmlns:a16="http://schemas.microsoft.com/office/drawing/2014/main" id="{C089EF64-05F3-2850-B69A-BCF5522DE23B}"/>
              </a:ext>
            </a:extLst>
          </p:cNvPr>
          <p:cNvGrpSpPr/>
          <p:nvPr/>
        </p:nvGrpSpPr>
        <p:grpSpPr>
          <a:xfrm>
            <a:off x="3852517" y="1427747"/>
            <a:ext cx="300683" cy="535305"/>
            <a:chOff x="3802116" y="1427635"/>
            <a:chExt cx="300683" cy="535305"/>
          </a:xfrm>
        </p:grpSpPr>
        <p:sp>
          <p:nvSpPr>
            <p:cNvPr id="78" name="TextBox 77">
              <a:extLst>
                <a:ext uri="{FF2B5EF4-FFF2-40B4-BE49-F238E27FC236}">
                  <a16:creationId xmlns:a16="http://schemas.microsoft.com/office/drawing/2014/main" id="{C779BB6B-BF8B-B570-596F-7F341B58704A}"/>
                </a:ext>
              </a:extLst>
            </p:cNvPr>
            <p:cNvSpPr txBox="1"/>
            <p:nvPr/>
          </p:nvSpPr>
          <p:spPr bwMode="ltGray">
            <a:xfrm>
              <a:off x="3802116" y="1510621"/>
              <a:ext cx="300683" cy="369332"/>
            </a:xfrm>
            <a:prstGeom prst="rect">
              <a:avLst/>
            </a:prstGeom>
            <a:noFill/>
            <a:ln w="6350">
              <a:noFill/>
              <a:miter lim="800000"/>
              <a:headEnd/>
              <a:tailEnd/>
            </a:ln>
          </p:spPr>
          <p:txBody>
            <a:bodyPr wrap="square" lIns="0" tIns="0" rIns="0" bIns="0" rtlCol="0" anchor="ctr" anchorCtr="0">
              <a:spAutoFit/>
            </a:bodyPr>
            <a:lstStyle/>
            <a:p>
              <a:pPr algn="l"/>
              <a:r>
                <a:rPr lang="en-GB" sz="2400" dirty="0">
                  <a:solidFill>
                    <a:srgbClr val="1E2A78"/>
                  </a:solidFill>
                  <a:latin typeface="DeutscheBank Light" panose="020B0403020202030204" pitchFamily="34" charset="0"/>
                  <a:ea typeface="DeutscheBank Light" panose="020B0403020202030204" pitchFamily="34" charset="0"/>
                </a:rPr>
                <a:t>→</a:t>
              </a:r>
            </a:p>
          </p:txBody>
        </p:sp>
        <p:cxnSp>
          <p:nvCxnSpPr>
            <p:cNvPr id="19" name="Straight Connector 18">
              <a:extLst>
                <a:ext uri="{FF2B5EF4-FFF2-40B4-BE49-F238E27FC236}">
                  <a16:creationId xmlns:a16="http://schemas.microsoft.com/office/drawing/2014/main" id="{A0F7BD02-9F44-B151-F8EA-7053A3D66D64}"/>
                </a:ext>
              </a:extLst>
            </p:cNvPr>
            <p:cNvCxnSpPr>
              <a:cxnSpLocks/>
            </p:cNvCxnSpPr>
            <p:nvPr/>
          </p:nvCxnSpPr>
          <p:spPr bwMode="auto">
            <a:xfrm>
              <a:off x="3814117" y="1427635"/>
              <a:ext cx="0" cy="535305"/>
            </a:xfrm>
            <a:prstGeom prst="line">
              <a:avLst/>
            </a:prstGeom>
            <a:noFill/>
            <a:ln w="12700">
              <a:solidFill>
                <a:srgbClr val="1E2A78"/>
              </a:solidFill>
              <a:round/>
              <a:headEnd/>
              <a:tailEnd/>
            </a:ln>
          </p:spPr>
        </p:cxnSp>
      </p:grpSp>
      <p:sp>
        <p:nvSpPr>
          <p:cNvPr id="47" name="TextBox 46">
            <a:extLst>
              <a:ext uri="{FF2B5EF4-FFF2-40B4-BE49-F238E27FC236}">
                <a16:creationId xmlns:a16="http://schemas.microsoft.com/office/drawing/2014/main" id="{AFCAC0D9-F11C-0C24-EBBD-86E8F6E48F7B}"/>
              </a:ext>
            </a:extLst>
          </p:cNvPr>
          <p:cNvSpPr txBox="1"/>
          <p:nvPr/>
        </p:nvSpPr>
        <p:spPr bwMode="ltGray">
          <a:xfrm>
            <a:off x="4203034" y="1376363"/>
            <a:ext cx="1682688" cy="637849"/>
          </a:xfrm>
          <a:prstGeom prst="rect">
            <a:avLst/>
          </a:prstGeom>
          <a:solidFill>
            <a:schemeClr val="bg1"/>
          </a:solidFill>
          <a:ln w="12700">
            <a:noFill/>
            <a:miter lim="800000"/>
            <a:headEnd/>
            <a:tailEnd/>
          </a:ln>
        </p:spPr>
        <p:txBody>
          <a:bodyPr wrap="square" lIns="72000" tIns="72000" rIns="72000" bIns="72000" rtlCol="0" anchor="ctr" anchorCtr="0">
            <a:spAutoFit/>
          </a:bodyPr>
          <a:lstStyle/>
          <a:p>
            <a:r>
              <a:rPr lang="en-GB" sz="8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 </a:t>
            </a:r>
          </a:p>
          <a:p>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And Deutsche Bank light.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Potam</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 at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firmis</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 sus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bonventium</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Romnequm</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a:t>
            </a:r>
          </a:p>
        </p:txBody>
      </p:sp>
      <p:sp>
        <p:nvSpPr>
          <p:cNvPr id="116" name="TextBox 115">
            <a:extLst>
              <a:ext uri="{FF2B5EF4-FFF2-40B4-BE49-F238E27FC236}">
                <a16:creationId xmlns:a16="http://schemas.microsoft.com/office/drawing/2014/main" id="{D709F6D1-9EE7-AA67-57C6-FC85CE161CD4}"/>
              </a:ext>
            </a:extLst>
          </p:cNvPr>
          <p:cNvSpPr txBox="1"/>
          <p:nvPr/>
        </p:nvSpPr>
        <p:spPr bwMode="ltGray">
          <a:xfrm>
            <a:off x="442913" y="2102475"/>
            <a:ext cx="1396593" cy="637849"/>
          </a:xfrm>
          <a:prstGeom prst="rect">
            <a:avLst/>
          </a:prstGeom>
          <a:solidFill>
            <a:srgbClr val="1E2A78"/>
          </a:solidFill>
          <a:ln w="6350">
            <a:noFill/>
            <a:miter lim="800000"/>
            <a:headEnd/>
            <a:tailEnd/>
          </a:ln>
        </p:spPr>
        <p:txBody>
          <a:bodyPr wrap="square" lIns="72000" tIns="72000" rIns="72000" bIns="72000" rtlCol="0" anchor="ctr" anchorCtr="0">
            <a:spAutoFit/>
          </a:bodyPr>
          <a:lstStyle/>
          <a:p>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Sample Deutsche Bank medium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Evero</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modia</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quo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dipsam</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quae</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nus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modia</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quo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dipsam</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nus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volorup</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a:t>
            </a:r>
            <a:endParaRPr lang="en-GB" sz="800" dirty="0">
              <a:latin typeface="DeutscheBank Medium" panose="020B0603020202030204" pitchFamily="34" charset="0"/>
              <a:ea typeface="DeutscheBank Medium" panose="020B0603020202030204" pitchFamily="34" charset="0"/>
            </a:endParaRPr>
          </a:p>
        </p:txBody>
      </p:sp>
      <p:sp>
        <p:nvSpPr>
          <p:cNvPr id="117" name="TextBox 116" descr="Horizontal arrows pointing from left blocks to right blocks, indicating the flow or connection between corresponding sections. Replace with specific details to describe relationships or transitions, such as 'Arrow showing the progression from Step 1 to Step 2.'">
            <a:extLst>
              <a:ext uri="{FF2B5EF4-FFF2-40B4-BE49-F238E27FC236}">
                <a16:creationId xmlns:a16="http://schemas.microsoft.com/office/drawing/2014/main" id="{BE488F16-64AC-56D3-DAC0-3B94F77D4F03}"/>
              </a:ext>
            </a:extLst>
          </p:cNvPr>
          <p:cNvSpPr txBox="1"/>
          <p:nvPr/>
        </p:nvSpPr>
        <p:spPr bwMode="ltGray">
          <a:xfrm>
            <a:off x="1824101" y="2236733"/>
            <a:ext cx="261290"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Medium" panose="020B0603020202030204" pitchFamily="34" charset="0"/>
                <a:ea typeface="DeutscheBank Medium" panose="020B0603020202030204" pitchFamily="34" charset="0"/>
              </a:rPr>
              <a:t>→</a:t>
            </a:r>
          </a:p>
        </p:txBody>
      </p:sp>
      <p:sp>
        <p:nvSpPr>
          <p:cNvPr id="112" name="TextBox 111">
            <a:extLst>
              <a:ext uri="{FF2B5EF4-FFF2-40B4-BE49-F238E27FC236}">
                <a16:creationId xmlns:a16="http://schemas.microsoft.com/office/drawing/2014/main" id="{FBF55F08-5DDD-B829-3F7A-7F8A0891FC91}"/>
              </a:ext>
            </a:extLst>
          </p:cNvPr>
          <p:cNvSpPr txBox="1"/>
          <p:nvPr/>
        </p:nvSpPr>
        <p:spPr bwMode="ltGray">
          <a:xfrm>
            <a:off x="2131430" y="2102475"/>
            <a:ext cx="1682688" cy="637849"/>
          </a:xfrm>
          <a:prstGeom prst="rect">
            <a:avLst/>
          </a:prstGeom>
          <a:solidFill>
            <a:schemeClr val="bg1"/>
          </a:solidFill>
          <a:ln w="12700">
            <a:noFill/>
            <a:miter lim="800000"/>
            <a:headEnd/>
            <a:tailEnd/>
          </a:ln>
        </p:spPr>
        <p:txBody>
          <a:bodyPr wrap="square" lIns="72000" tIns="72000" rIns="72000" bIns="72000" rtlCol="0" anchor="ctr" anchorCtr="0">
            <a:spAutoFit/>
          </a:bodyPr>
          <a:lstStyle/>
          <a:p>
            <a:r>
              <a:rPr lang="en-GB" sz="8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 </a:t>
            </a:r>
          </a:p>
          <a:p>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And Deutsche Bank light.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Potam</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 at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firmis</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 sus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bonventium</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Romnequm</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a:t>
            </a:r>
          </a:p>
        </p:txBody>
      </p:sp>
      <p:grpSp>
        <p:nvGrpSpPr>
          <p:cNvPr id="113" name="Group 112" descr="Horizontal arrows pointing from left blocks to right blocks, indicating the flow or connection between corresponding sections. Replace with specific details to describe relationships or transitions, such as 'Arrow showing the progression from Step 1 to Step 2.'">
            <a:extLst>
              <a:ext uri="{FF2B5EF4-FFF2-40B4-BE49-F238E27FC236}">
                <a16:creationId xmlns:a16="http://schemas.microsoft.com/office/drawing/2014/main" id="{0E89C69A-8963-47F4-C479-6004EA247813}"/>
              </a:ext>
            </a:extLst>
          </p:cNvPr>
          <p:cNvGrpSpPr/>
          <p:nvPr/>
        </p:nvGrpSpPr>
        <p:grpSpPr>
          <a:xfrm>
            <a:off x="3852517" y="2153747"/>
            <a:ext cx="300683" cy="535305"/>
            <a:chOff x="3802116" y="1427635"/>
            <a:chExt cx="300683" cy="535305"/>
          </a:xfrm>
        </p:grpSpPr>
        <p:sp>
          <p:nvSpPr>
            <p:cNvPr id="114" name="TextBox 113">
              <a:extLst>
                <a:ext uri="{FF2B5EF4-FFF2-40B4-BE49-F238E27FC236}">
                  <a16:creationId xmlns:a16="http://schemas.microsoft.com/office/drawing/2014/main" id="{09375C0A-859B-0F8F-A22B-A95788E14684}"/>
                </a:ext>
              </a:extLst>
            </p:cNvPr>
            <p:cNvSpPr txBox="1"/>
            <p:nvPr/>
          </p:nvSpPr>
          <p:spPr bwMode="ltGray">
            <a:xfrm>
              <a:off x="3802116" y="1510621"/>
              <a:ext cx="300683" cy="369332"/>
            </a:xfrm>
            <a:prstGeom prst="rect">
              <a:avLst/>
            </a:prstGeom>
            <a:noFill/>
            <a:ln w="6350">
              <a:noFill/>
              <a:miter lim="800000"/>
              <a:headEnd/>
              <a:tailEnd/>
            </a:ln>
          </p:spPr>
          <p:txBody>
            <a:bodyPr wrap="square" lIns="0" tIns="0" rIns="0" bIns="0" rtlCol="0" anchor="ctr" anchorCtr="0">
              <a:spAutoFit/>
            </a:bodyPr>
            <a:lstStyle/>
            <a:p>
              <a:pPr algn="l"/>
              <a:r>
                <a:rPr lang="en-GB" sz="2400" dirty="0">
                  <a:solidFill>
                    <a:srgbClr val="1E2A78"/>
                  </a:solidFill>
                  <a:latin typeface="DeutscheBank Light" panose="020B0403020202030204" pitchFamily="34" charset="0"/>
                  <a:ea typeface="DeutscheBank Light" panose="020B0403020202030204" pitchFamily="34" charset="0"/>
                </a:rPr>
                <a:t>→</a:t>
              </a:r>
            </a:p>
          </p:txBody>
        </p:sp>
        <p:cxnSp>
          <p:nvCxnSpPr>
            <p:cNvPr id="115" name="Straight Connector 114">
              <a:extLst>
                <a:ext uri="{FF2B5EF4-FFF2-40B4-BE49-F238E27FC236}">
                  <a16:creationId xmlns:a16="http://schemas.microsoft.com/office/drawing/2014/main" id="{36D31D06-D68A-4E83-A8D6-02819EBFEDDF}"/>
                </a:ext>
              </a:extLst>
            </p:cNvPr>
            <p:cNvCxnSpPr>
              <a:cxnSpLocks/>
            </p:cNvCxnSpPr>
            <p:nvPr/>
          </p:nvCxnSpPr>
          <p:spPr bwMode="auto">
            <a:xfrm>
              <a:off x="3814117" y="1427635"/>
              <a:ext cx="0" cy="535305"/>
            </a:xfrm>
            <a:prstGeom prst="line">
              <a:avLst/>
            </a:prstGeom>
            <a:noFill/>
            <a:ln w="12700">
              <a:solidFill>
                <a:srgbClr val="1E2A78"/>
              </a:solidFill>
              <a:round/>
              <a:headEnd/>
              <a:tailEnd/>
            </a:ln>
          </p:spPr>
        </p:cxnSp>
      </p:grpSp>
      <p:sp>
        <p:nvSpPr>
          <p:cNvPr id="110" name="TextBox 109">
            <a:extLst>
              <a:ext uri="{FF2B5EF4-FFF2-40B4-BE49-F238E27FC236}">
                <a16:creationId xmlns:a16="http://schemas.microsoft.com/office/drawing/2014/main" id="{EF183222-9F79-E507-82D0-ABBA71570446}"/>
              </a:ext>
            </a:extLst>
          </p:cNvPr>
          <p:cNvSpPr txBox="1"/>
          <p:nvPr/>
        </p:nvSpPr>
        <p:spPr bwMode="ltGray">
          <a:xfrm>
            <a:off x="4203034" y="2102363"/>
            <a:ext cx="1682688" cy="637849"/>
          </a:xfrm>
          <a:prstGeom prst="rect">
            <a:avLst/>
          </a:prstGeom>
          <a:solidFill>
            <a:schemeClr val="bg1"/>
          </a:solidFill>
          <a:ln w="12700">
            <a:noFill/>
            <a:miter lim="800000"/>
            <a:headEnd/>
            <a:tailEnd/>
          </a:ln>
        </p:spPr>
        <p:txBody>
          <a:bodyPr wrap="square" lIns="72000" tIns="72000" rIns="72000" bIns="72000" rtlCol="0" anchor="ctr" anchorCtr="0">
            <a:spAutoFit/>
          </a:bodyPr>
          <a:lstStyle/>
          <a:p>
            <a:r>
              <a:rPr lang="en-GB" sz="8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 </a:t>
            </a:r>
          </a:p>
          <a:p>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And Deutsche Bank light.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Potam</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 at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firmis</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 sus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bonventium</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Romnequm</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a:t>
            </a:r>
          </a:p>
        </p:txBody>
      </p:sp>
      <p:sp>
        <p:nvSpPr>
          <p:cNvPr id="126" name="TextBox 125">
            <a:extLst>
              <a:ext uri="{FF2B5EF4-FFF2-40B4-BE49-F238E27FC236}">
                <a16:creationId xmlns:a16="http://schemas.microsoft.com/office/drawing/2014/main" id="{9DCCA4AA-73AA-DB82-C542-5B5AB28D095A}"/>
              </a:ext>
            </a:extLst>
          </p:cNvPr>
          <p:cNvSpPr txBox="1"/>
          <p:nvPr/>
        </p:nvSpPr>
        <p:spPr bwMode="ltGray">
          <a:xfrm>
            <a:off x="442913" y="2828475"/>
            <a:ext cx="1396593" cy="637849"/>
          </a:xfrm>
          <a:prstGeom prst="rect">
            <a:avLst/>
          </a:prstGeom>
          <a:solidFill>
            <a:srgbClr val="1E2A78"/>
          </a:solidFill>
          <a:ln w="6350">
            <a:noFill/>
            <a:miter lim="800000"/>
            <a:headEnd/>
            <a:tailEnd/>
          </a:ln>
        </p:spPr>
        <p:txBody>
          <a:bodyPr wrap="square" lIns="72000" tIns="72000" rIns="72000" bIns="72000" rtlCol="0" anchor="ctr" anchorCtr="0">
            <a:spAutoFit/>
          </a:bodyPr>
          <a:lstStyle/>
          <a:p>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Sample Deutsche Bank medium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Evero</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modia</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quo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dipsam</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quae</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nus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modia</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quo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dipsam</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nus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volorup</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a:t>
            </a:r>
            <a:endParaRPr lang="en-GB" sz="800" dirty="0">
              <a:latin typeface="DeutscheBank Medium" panose="020B0603020202030204" pitchFamily="34" charset="0"/>
              <a:ea typeface="DeutscheBank Medium" panose="020B0603020202030204" pitchFamily="34" charset="0"/>
            </a:endParaRPr>
          </a:p>
        </p:txBody>
      </p:sp>
      <p:sp>
        <p:nvSpPr>
          <p:cNvPr id="127" name="TextBox 126" descr="Horizontal arrows pointing from left blocks to right blocks, indicating the flow or connection between corresponding sections. Replace with specific details to describe relationships or transitions, such as 'Arrow showing the progression from Step 1 to Step 2.'">
            <a:extLst>
              <a:ext uri="{FF2B5EF4-FFF2-40B4-BE49-F238E27FC236}">
                <a16:creationId xmlns:a16="http://schemas.microsoft.com/office/drawing/2014/main" id="{403EAED3-8D60-57C9-E616-C9400026F1B6}"/>
              </a:ext>
            </a:extLst>
          </p:cNvPr>
          <p:cNvSpPr txBox="1"/>
          <p:nvPr/>
        </p:nvSpPr>
        <p:spPr bwMode="ltGray">
          <a:xfrm>
            <a:off x="1824101" y="2962733"/>
            <a:ext cx="261290"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Medium" panose="020B0603020202030204" pitchFamily="34" charset="0"/>
                <a:ea typeface="DeutscheBank Medium" panose="020B0603020202030204" pitchFamily="34" charset="0"/>
              </a:rPr>
              <a:t>→</a:t>
            </a:r>
          </a:p>
        </p:txBody>
      </p:sp>
      <p:sp>
        <p:nvSpPr>
          <p:cNvPr id="122" name="TextBox 121">
            <a:extLst>
              <a:ext uri="{FF2B5EF4-FFF2-40B4-BE49-F238E27FC236}">
                <a16:creationId xmlns:a16="http://schemas.microsoft.com/office/drawing/2014/main" id="{1CD1C6F1-6717-9D6C-532B-4E432F1BAA0F}"/>
              </a:ext>
            </a:extLst>
          </p:cNvPr>
          <p:cNvSpPr txBox="1"/>
          <p:nvPr/>
        </p:nvSpPr>
        <p:spPr bwMode="ltGray">
          <a:xfrm>
            <a:off x="2131430" y="2828475"/>
            <a:ext cx="1682688" cy="637849"/>
          </a:xfrm>
          <a:prstGeom prst="rect">
            <a:avLst/>
          </a:prstGeom>
          <a:solidFill>
            <a:schemeClr val="bg1"/>
          </a:solidFill>
          <a:ln w="12700">
            <a:noFill/>
            <a:miter lim="800000"/>
            <a:headEnd/>
            <a:tailEnd/>
          </a:ln>
        </p:spPr>
        <p:txBody>
          <a:bodyPr wrap="square" lIns="72000" tIns="72000" rIns="72000" bIns="72000" rtlCol="0" anchor="ctr" anchorCtr="0">
            <a:spAutoFit/>
          </a:bodyPr>
          <a:lstStyle/>
          <a:p>
            <a:r>
              <a:rPr lang="en-GB" sz="8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 </a:t>
            </a:r>
          </a:p>
          <a:p>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And Deutsche Bank light.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Potam</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 at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firmis</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 sus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bonventium</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Romnequm</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a:t>
            </a:r>
          </a:p>
        </p:txBody>
      </p:sp>
      <p:grpSp>
        <p:nvGrpSpPr>
          <p:cNvPr id="123" name="Group 122" descr="Horizontal arrows pointing from left blocks to right blocks, indicating the flow or connection between corresponding sections. Replace with specific details to describe relationships or transitions, such as 'Arrow showing the progression from Step 1 to Step 2.'">
            <a:extLst>
              <a:ext uri="{FF2B5EF4-FFF2-40B4-BE49-F238E27FC236}">
                <a16:creationId xmlns:a16="http://schemas.microsoft.com/office/drawing/2014/main" id="{AA6EB06C-82CE-275C-4087-ACEF8BAF0CB8}"/>
              </a:ext>
            </a:extLst>
          </p:cNvPr>
          <p:cNvGrpSpPr/>
          <p:nvPr/>
        </p:nvGrpSpPr>
        <p:grpSpPr>
          <a:xfrm>
            <a:off x="3852517" y="2879747"/>
            <a:ext cx="300683" cy="535305"/>
            <a:chOff x="3802116" y="1427635"/>
            <a:chExt cx="300683" cy="535305"/>
          </a:xfrm>
        </p:grpSpPr>
        <p:sp>
          <p:nvSpPr>
            <p:cNvPr id="124" name="TextBox 123">
              <a:extLst>
                <a:ext uri="{FF2B5EF4-FFF2-40B4-BE49-F238E27FC236}">
                  <a16:creationId xmlns:a16="http://schemas.microsoft.com/office/drawing/2014/main" id="{A3A68691-A77F-DA61-E1EE-54B6A3428627}"/>
                </a:ext>
              </a:extLst>
            </p:cNvPr>
            <p:cNvSpPr txBox="1"/>
            <p:nvPr/>
          </p:nvSpPr>
          <p:spPr bwMode="ltGray">
            <a:xfrm>
              <a:off x="3802116" y="1510621"/>
              <a:ext cx="300683" cy="369332"/>
            </a:xfrm>
            <a:prstGeom prst="rect">
              <a:avLst/>
            </a:prstGeom>
            <a:noFill/>
            <a:ln w="6350">
              <a:noFill/>
              <a:miter lim="800000"/>
              <a:headEnd/>
              <a:tailEnd/>
            </a:ln>
          </p:spPr>
          <p:txBody>
            <a:bodyPr wrap="square" lIns="0" tIns="0" rIns="0" bIns="0" rtlCol="0" anchor="ctr" anchorCtr="0">
              <a:spAutoFit/>
            </a:bodyPr>
            <a:lstStyle/>
            <a:p>
              <a:pPr algn="l"/>
              <a:r>
                <a:rPr lang="en-GB" sz="2400" dirty="0">
                  <a:solidFill>
                    <a:srgbClr val="1E2A78"/>
                  </a:solidFill>
                  <a:latin typeface="DeutscheBank Light" panose="020B0403020202030204" pitchFamily="34" charset="0"/>
                  <a:ea typeface="DeutscheBank Light" panose="020B0403020202030204" pitchFamily="34" charset="0"/>
                </a:rPr>
                <a:t>→</a:t>
              </a:r>
            </a:p>
          </p:txBody>
        </p:sp>
        <p:cxnSp>
          <p:nvCxnSpPr>
            <p:cNvPr id="125" name="Straight Connector 124">
              <a:extLst>
                <a:ext uri="{FF2B5EF4-FFF2-40B4-BE49-F238E27FC236}">
                  <a16:creationId xmlns:a16="http://schemas.microsoft.com/office/drawing/2014/main" id="{F8534558-087A-7A8D-2D91-804EB1FEEFBE}"/>
                </a:ext>
              </a:extLst>
            </p:cNvPr>
            <p:cNvCxnSpPr>
              <a:cxnSpLocks/>
            </p:cNvCxnSpPr>
            <p:nvPr/>
          </p:nvCxnSpPr>
          <p:spPr bwMode="auto">
            <a:xfrm>
              <a:off x="3814117" y="1427635"/>
              <a:ext cx="0" cy="535305"/>
            </a:xfrm>
            <a:prstGeom prst="line">
              <a:avLst/>
            </a:prstGeom>
            <a:noFill/>
            <a:ln w="12700">
              <a:solidFill>
                <a:srgbClr val="1E2A78"/>
              </a:solidFill>
              <a:round/>
              <a:headEnd/>
              <a:tailEnd/>
            </a:ln>
          </p:spPr>
        </p:cxnSp>
      </p:grpSp>
      <p:sp>
        <p:nvSpPr>
          <p:cNvPr id="120" name="TextBox 119">
            <a:extLst>
              <a:ext uri="{FF2B5EF4-FFF2-40B4-BE49-F238E27FC236}">
                <a16:creationId xmlns:a16="http://schemas.microsoft.com/office/drawing/2014/main" id="{EC603F54-CB84-F475-940E-2A530C968999}"/>
              </a:ext>
            </a:extLst>
          </p:cNvPr>
          <p:cNvSpPr txBox="1"/>
          <p:nvPr/>
        </p:nvSpPr>
        <p:spPr bwMode="ltGray">
          <a:xfrm>
            <a:off x="4203034" y="2828363"/>
            <a:ext cx="1682688" cy="637849"/>
          </a:xfrm>
          <a:prstGeom prst="rect">
            <a:avLst/>
          </a:prstGeom>
          <a:solidFill>
            <a:schemeClr val="bg1"/>
          </a:solidFill>
          <a:ln w="12700">
            <a:noFill/>
            <a:miter lim="800000"/>
            <a:headEnd/>
            <a:tailEnd/>
          </a:ln>
        </p:spPr>
        <p:txBody>
          <a:bodyPr wrap="square" lIns="72000" tIns="72000" rIns="72000" bIns="72000" rtlCol="0" anchor="ctr" anchorCtr="0">
            <a:spAutoFit/>
          </a:bodyPr>
          <a:lstStyle/>
          <a:p>
            <a:r>
              <a:rPr lang="en-GB" sz="800" b="0" i="0" u="none" strike="noStrike" baseline="0" dirty="0">
                <a:solidFill>
                  <a:srgbClr val="1E2A78"/>
                </a:solidFill>
                <a:latin typeface="DeutscheBank Medium" panose="020B0603020202030204" pitchFamily="34" charset="0"/>
                <a:ea typeface="DeutscheBank Medium" panose="020B0603020202030204" pitchFamily="34" charset="0"/>
              </a:rPr>
              <a:t>Sample Deutsche Bank medium </a:t>
            </a:r>
          </a:p>
          <a:p>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And Deutsche Bank light.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Potam</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 at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firmis</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 sus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bonventium</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 </a:t>
            </a:r>
            <a:r>
              <a:rPr lang="en-GB" sz="800" b="0" i="0" u="none" strike="noStrike" baseline="0" dirty="0" err="1">
                <a:solidFill>
                  <a:srgbClr val="1E2A78"/>
                </a:solidFill>
                <a:latin typeface="DeutscheBank Light" panose="020B0403020202030204" pitchFamily="34" charset="0"/>
                <a:ea typeface="DeutscheBank Light" panose="020B0403020202030204" pitchFamily="34" charset="0"/>
              </a:rPr>
              <a:t>Romnequm</a:t>
            </a:r>
            <a:r>
              <a:rPr lang="en-GB" sz="800" b="0" i="0" u="none" strike="noStrike" baseline="0" dirty="0">
                <a:solidFill>
                  <a:srgbClr val="1E2A78"/>
                </a:solidFill>
                <a:latin typeface="DeutscheBank Light" panose="020B0403020202030204" pitchFamily="34" charset="0"/>
                <a:ea typeface="DeutscheBank Light" panose="020B0403020202030204" pitchFamily="34" charset="0"/>
              </a:rPr>
              <a:t>.</a:t>
            </a:r>
          </a:p>
        </p:txBody>
      </p:sp>
      <p:sp>
        <p:nvSpPr>
          <p:cNvPr id="56" name="TextBox 55">
            <a:extLst>
              <a:ext uri="{FF2B5EF4-FFF2-40B4-BE49-F238E27FC236}">
                <a16:creationId xmlns:a16="http://schemas.microsoft.com/office/drawing/2014/main" id="{09F3F025-8EA3-7606-AB0A-AC447F0148BE}"/>
              </a:ext>
            </a:extLst>
          </p:cNvPr>
          <p:cNvSpPr txBox="1"/>
          <p:nvPr/>
        </p:nvSpPr>
        <p:spPr bwMode="ltGray">
          <a:xfrm>
            <a:off x="6925662" y="1376363"/>
            <a:ext cx="1396593" cy="637849"/>
          </a:xfrm>
          <a:prstGeom prst="rect">
            <a:avLst/>
          </a:prstGeom>
          <a:solidFill>
            <a:srgbClr val="1E2A78"/>
          </a:solidFill>
          <a:ln w="6350">
            <a:noFill/>
            <a:miter lim="800000"/>
            <a:headEnd/>
            <a:tailEnd/>
          </a:ln>
        </p:spPr>
        <p:txBody>
          <a:bodyPr wrap="square" lIns="72000" tIns="72000" rIns="72000" bIns="72000" rtlCol="0" anchor="ctr" anchorCtr="0">
            <a:spAutoFit/>
          </a:bodyPr>
          <a:lstStyle/>
          <a:p>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Sample Deutsche Bank medium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Evero</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modia</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quo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dipsam</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quae</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nus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modia</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quo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dipsam</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nus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volorup</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a:t>
            </a:r>
            <a:endParaRPr lang="en-GB" sz="800" dirty="0">
              <a:latin typeface="DeutscheBank Medium" panose="020B0603020202030204" pitchFamily="34" charset="0"/>
              <a:ea typeface="DeutscheBank Medium" panose="020B0603020202030204" pitchFamily="34" charset="0"/>
            </a:endParaRPr>
          </a:p>
        </p:txBody>
      </p:sp>
      <p:sp>
        <p:nvSpPr>
          <p:cNvPr id="59" name="TextBox 58" descr="Horizontal arrows pointing from left blocks to right blocks, indicating the flow or connection between corresponding sections. Replace with specific details to describe relationships or transitions, such as 'Arrow showing the progression from Step 1 to Step 2.'">
            <a:extLst>
              <a:ext uri="{FF2B5EF4-FFF2-40B4-BE49-F238E27FC236}">
                <a16:creationId xmlns:a16="http://schemas.microsoft.com/office/drawing/2014/main" id="{0C1AC2F6-86EA-C14B-8A33-C77B7F883668}"/>
              </a:ext>
            </a:extLst>
          </p:cNvPr>
          <p:cNvSpPr txBox="1"/>
          <p:nvPr/>
        </p:nvSpPr>
        <p:spPr bwMode="ltGray">
          <a:xfrm>
            <a:off x="8306850" y="1510621"/>
            <a:ext cx="261290"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Medium" panose="020B0603020202030204" pitchFamily="34" charset="0"/>
                <a:ea typeface="DeutscheBank Medium" panose="020B0603020202030204" pitchFamily="34" charset="0"/>
              </a:rPr>
              <a:t>→</a:t>
            </a:r>
          </a:p>
        </p:txBody>
      </p:sp>
      <p:sp>
        <p:nvSpPr>
          <p:cNvPr id="68" name="TextBox 67">
            <a:extLst>
              <a:ext uri="{FF2B5EF4-FFF2-40B4-BE49-F238E27FC236}">
                <a16:creationId xmlns:a16="http://schemas.microsoft.com/office/drawing/2014/main" id="{CFCAD0E7-60D4-61F4-6454-B92327C331EE}"/>
              </a:ext>
            </a:extLst>
          </p:cNvPr>
          <p:cNvSpPr txBox="1"/>
          <p:nvPr/>
        </p:nvSpPr>
        <p:spPr bwMode="ltGray">
          <a:xfrm>
            <a:off x="8639078" y="1376363"/>
            <a:ext cx="1396593" cy="637849"/>
          </a:xfrm>
          <a:prstGeom prst="rect">
            <a:avLst/>
          </a:prstGeom>
          <a:solidFill>
            <a:srgbClr val="EDF1F7"/>
          </a:solidFill>
          <a:ln w="6350">
            <a:noFill/>
            <a:miter lim="800000"/>
            <a:headEnd/>
            <a:tailEnd/>
          </a:ln>
        </p:spPr>
        <p:txBody>
          <a:bodyPr wrap="square" lIns="72000" tIns="72000" rIns="72000" bIns="72000" rtlCol="0" anchor="ctr" anchorCtr="0">
            <a:spAutoFit/>
          </a:bodyPr>
          <a:lstStyle/>
          <a:p>
            <a:r>
              <a:rPr lang="en-GB" sz="800" b="0" i="0" u="none" strike="noStrike" baseline="0" dirty="0">
                <a:ea typeface="DeutscheBank Medium" panose="020B0603020202030204" pitchFamily="34" charset="0"/>
              </a:rPr>
              <a:t>Sample Deutsche Bank regular </a:t>
            </a:r>
            <a:r>
              <a:rPr lang="en-GB" sz="800" b="0" i="0" u="none" strike="noStrike" baseline="0" dirty="0" err="1">
                <a:ea typeface="DeutscheBank Medium" panose="020B0603020202030204" pitchFamily="34" charset="0"/>
              </a:rPr>
              <a:t>Evero</a:t>
            </a:r>
            <a:r>
              <a:rPr lang="en-GB" sz="800" b="0" i="0" u="none" strike="noStrike" baseline="0" dirty="0">
                <a:ea typeface="DeutscheBank Medium" panose="020B0603020202030204" pitchFamily="34" charset="0"/>
              </a:rPr>
              <a:t> </a:t>
            </a:r>
            <a:r>
              <a:rPr lang="en-GB" sz="800" b="0" i="0" u="none" strike="noStrike" baseline="0" dirty="0" err="1">
                <a:ea typeface="DeutscheBank Medium" panose="020B0603020202030204" pitchFamily="34" charset="0"/>
              </a:rPr>
              <a:t>modia</a:t>
            </a:r>
            <a:r>
              <a:rPr lang="en-GB" sz="800" b="0" i="0" u="none" strike="noStrike" baseline="0" dirty="0">
                <a:ea typeface="DeutscheBank Medium" panose="020B0603020202030204" pitchFamily="34" charset="0"/>
              </a:rPr>
              <a:t> quo </a:t>
            </a:r>
            <a:r>
              <a:rPr lang="en-GB" sz="800" b="0" i="0" u="none" strike="noStrike" baseline="0" dirty="0" err="1">
                <a:ea typeface="DeutscheBank Medium" panose="020B0603020202030204" pitchFamily="34" charset="0"/>
              </a:rPr>
              <a:t>dipsam</a:t>
            </a:r>
            <a:r>
              <a:rPr lang="en-GB" sz="800" b="0" i="0" u="none" strike="noStrike" baseline="0" dirty="0">
                <a:ea typeface="DeutscheBank Medium" panose="020B0603020202030204" pitchFamily="34" charset="0"/>
              </a:rPr>
              <a:t>, </a:t>
            </a:r>
            <a:r>
              <a:rPr lang="en-GB" sz="800" b="0" i="0" u="none" strike="noStrike" baseline="0" dirty="0" err="1">
                <a:ea typeface="DeutscheBank Medium" panose="020B0603020202030204" pitchFamily="34" charset="0"/>
              </a:rPr>
              <a:t>quae</a:t>
            </a:r>
            <a:r>
              <a:rPr lang="en-GB" sz="800" b="0" i="0" u="none" strike="noStrike" baseline="0" dirty="0">
                <a:ea typeface="DeutscheBank Medium" panose="020B0603020202030204" pitchFamily="34" charset="0"/>
              </a:rPr>
              <a:t> nus </a:t>
            </a:r>
            <a:r>
              <a:rPr lang="en-GB" sz="800" b="0" i="0" u="none" strike="noStrike" baseline="0" dirty="0" err="1">
                <a:ea typeface="DeutscheBank Medium" panose="020B0603020202030204" pitchFamily="34" charset="0"/>
              </a:rPr>
              <a:t>modia</a:t>
            </a:r>
            <a:r>
              <a:rPr lang="en-GB" sz="800" b="0" i="0" u="none" strike="noStrike" baseline="0" dirty="0">
                <a:ea typeface="DeutscheBank Medium" panose="020B0603020202030204" pitchFamily="34" charset="0"/>
              </a:rPr>
              <a:t> quo </a:t>
            </a:r>
            <a:r>
              <a:rPr lang="en-GB" sz="800" b="0" i="0" u="none" strike="noStrike" baseline="0" dirty="0" err="1">
                <a:ea typeface="DeutscheBank Medium" panose="020B0603020202030204" pitchFamily="34" charset="0"/>
              </a:rPr>
              <a:t>dipsam</a:t>
            </a:r>
            <a:r>
              <a:rPr lang="en-GB" sz="800" b="0" i="0" u="none" strike="noStrike" baseline="0" dirty="0">
                <a:ea typeface="DeutscheBank Medium" panose="020B0603020202030204" pitchFamily="34" charset="0"/>
              </a:rPr>
              <a:t>, nus </a:t>
            </a:r>
            <a:r>
              <a:rPr lang="en-GB" sz="800" b="0" i="0" u="none" strike="noStrike" baseline="0" dirty="0" err="1">
                <a:ea typeface="DeutscheBank Medium" panose="020B0603020202030204" pitchFamily="34" charset="0"/>
              </a:rPr>
              <a:t>volorup</a:t>
            </a:r>
            <a:r>
              <a:rPr lang="en-GB" sz="800" b="0" i="0" u="none" strike="noStrike" baseline="0" dirty="0">
                <a:ea typeface="DeutscheBank Medium" panose="020B0603020202030204" pitchFamily="34" charset="0"/>
              </a:rPr>
              <a:t>.</a:t>
            </a:r>
            <a:endParaRPr lang="en-GB" sz="800" dirty="0">
              <a:ea typeface="DeutscheBank Medium" panose="020B0603020202030204" pitchFamily="34" charset="0"/>
            </a:endParaRPr>
          </a:p>
        </p:txBody>
      </p:sp>
      <p:sp>
        <p:nvSpPr>
          <p:cNvPr id="64" name="TextBox 63" descr="Horizontal arrows pointing from left blocks to right blocks, indicating the flow or connection between corresponding sections. Replace with specific details to describe relationships or transitions, such as 'Arrow showing the progression from Step 1 to Step 2.'">
            <a:extLst>
              <a:ext uri="{FF2B5EF4-FFF2-40B4-BE49-F238E27FC236}">
                <a16:creationId xmlns:a16="http://schemas.microsoft.com/office/drawing/2014/main" id="{C179286D-E3BC-E005-7D11-F9170EBBE74B}"/>
              </a:ext>
            </a:extLst>
          </p:cNvPr>
          <p:cNvSpPr txBox="1"/>
          <p:nvPr/>
        </p:nvSpPr>
        <p:spPr bwMode="ltGray">
          <a:xfrm>
            <a:off x="10021322" y="1510620"/>
            <a:ext cx="264496" cy="369332"/>
          </a:xfrm>
          <a:prstGeom prst="rect">
            <a:avLst/>
          </a:prstGeom>
          <a:noFill/>
          <a:ln w="6350">
            <a:noFill/>
            <a:miter lim="800000"/>
            <a:headEnd/>
            <a:tailEnd/>
          </a:ln>
        </p:spPr>
        <p:txBody>
          <a:bodyPr wrap="none" lIns="0" tIns="0" rIns="0" bIns="0" rtlCol="0" anchor="ctr" anchorCtr="0">
            <a:spAutoFit/>
          </a:bodyPr>
          <a:lstStyle/>
          <a:p>
            <a:pPr algn="l"/>
            <a:r>
              <a:rPr lang="en-GB" sz="2400" dirty="0">
                <a:latin typeface="DeutscheBank Light" panose="020B0403020202030204" pitchFamily="34" charset="0"/>
                <a:ea typeface="DeutscheBank Light" panose="020B0403020202030204" pitchFamily="34" charset="0"/>
              </a:rPr>
              <a:t>→</a:t>
            </a:r>
          </a:p>
        </p:txBody>
      </p:sp>
      <p:sp>
        <p:nvSpPr>
          <p:cNvPr id="66" name="TextBox 65">
            <a:extLst>
              <a:ext uri="{FF2B5EF4-FFF2-40B4-BE49-F238E27FC236}">
                <a16:creationId xmlns:a16="http://schemas.microsoft.com/office/drawing/2014/main" id="{E24C95D2-FBB5-B93B-AB06-E5F907DA26D3}"/>
              </a:ext>
            </a:extLst>
          </p:cNvPr>
          <p:cNvSpPr txBox="1"/>
          <p:nvPr/>
        </p:nvSpPr>
        <p:spPr bwMode="ltGray">
          <a:xfrm>
            <a:off x="10352494" y="1376363"/>
            <a:ext cx="1396593" cy="637849"/>
          </a:xfrm>
          <a:prstGeom prst="rect">
            <a:avLst/>
          </a:prstGeom>
          <a:solidFill>
            <a:srgbClr val="EDF1F7"/>
          </a:solidFill>
          <a:ln w="6350">
            <a:noFill/>
            <a:miter lim="800000"/>
            <a:headEnd/>
            <a:tailEnd/>
          </a:ln>
        </p:spPr>
        <p:txBody>
          <a:bodyPr wrap="square" lIns="72000" tIns="72000" rIns="72000" bIns="72000" rtlCol="0" anchor="ctr" anchorCtr="0">
            <a:spAutoFit/>
          </a:bodyPr>
          <a:lstStyle/>
          <a:p>
            <a:r>
              <a:rPr lang="en-GB" sz="800" b="0" i="0" u="none" strike="noStrike" baseline="0" dirty="0">
                <a:ea typeface="DeutscheBank Medium" panose="020B0603020202030204" pitchFamily="34" charset="0"/>
              </a:rPr>
              <a:t>Sample Deutsche Bank regular </a:t>
            </a:r>
            <a:r>
              <a:rPr lang="en-GB" sz="800" b="0" i="0" u="none" strike="noStrike" baseline="0" dirty="0" err="1">
                <a:ea typeface="DeutscheBank Medium" panose="020B0603020202030204" pitchFamily="34" charset="0"/>
              </a:rPr>
              <a:t>Evero</a:t>
            </a:r>
            <a:r>
              <a:rPr lang="en-GB" sz="800" b="0" i="0" u="none" strike="noStrike" baseline="0" dirty="0">
                <a:ea typeface="DeutscheBank Medium" panose="020B0603020202030204" pitchFamily="34" charset="0"/>
              </a:rPr>
              <a:t> </a:t>
            </a:r>
            <a:r>
              <a:rPr lang="en-GB" sz="800" b="0" i="0" u="none" strike="noStrike" baseline="0" dirty="0" err="1">
                <a:ea typeface="DeutscheBank Medium" panose="020B0603020202030204" pitchFamily="34" charset="0"/>
              </a:rPr>
              <a:t>modia</a:t>
            </a:r>
            <a:r>
              <a:rPr lang="en-GB" sz="800" b="0" i="0" u="none" strike="noStrike" baseline="0" dirty="0">
                <a:ea typeface="DeutscheBank Medium" panose="020B0603020202030204" pitchFamily="34" charset="0"/>
              </a:rPr>
              <a:t> quo </a:t>
            </a:r>
            <a:r>
              <a:rPr lang="en-GB" sz="800" b="0" i="0" u="none" strike="noStrike" baseline="0" dirty="0" err="1">
                <a:ea typeface="DeutscheBank Medium" panose="020B0603020202030204" pitchFamily="34" charset="0"/>
              </a:rPr>
              <a:t>dipsam</a:t>
            </a:r>
            <a:r>
              <a:rPr lang="en-GB" sz="800" b="0" i="0" u="none" strike="noStrike" baseline="0" dirty="0">
                <a:ea typeface="DeutscheBank Medium" panose="020B0603020202030204" pitchFamily="34" charset="0"/>
              </a:rPr>
              <a:t>, </a:t>
            </a:r>
            <a:r>
              <a:rPr lang="en-GB" sz="800" b="0" i="0" u="none" strike="noStrike" baseline="0" dirty="0" err="1">
                <a:ea typeface="DeutscheBank Medium" panose="020B0603020202030204" pitchFamily="34" charset="0"/>
              </a:rPr>
              <a:t>quae</a:t>
            </a:r>
            <a:r>
              <a:rPr lang="en-GB" sz="800" b="0" i="0" u="none" strike="noStrike" baseline="0" dirty="0">
                <a:ea typeface="DeutscheBank Medium" panose="020B0603020202030204" pitchFamily="34" charset="0"/>
              </a:rPr>
              <a:t> nus </a:t>
            </a:r>
            <a:r>
              <a:rPr lang="en-GB" sz="800" b="0" i="0" u="none" strike="noStrike" baseline="0" dirty="0" err="1">
                <a:ea typeface="DeutscheBank Medium" panose="020B0603020202030204" pitchFamily="34" charset="0"/>
              </a:rPr>
              <a:t>modia</a:t>
            </a:r>
            <a:r>
              <a:rPr lang="en-GB" sz="800" b="0" i="0" u="none" strike="noStrike" baseline="0" dirty="0">
                <a:ea typeface="DeutscheBank Medium" panose="020B0603020202030204" pitchFamily="34" charset="0"/>
              </a:rPr>
              <a:t> quo </a:t>
            </a:r>
            <a:r>
              <a:rPr lang="en-GB" sz="800" b="0" i="0" u="none" strike="noStrike" baseline="0" dirty="0" err="1">
                <a:ea typeface="DeutscheBank Medium" panose="020B0603020202030204" pitchFamily="34" charset="0"/>
              </a:rPr>
              <a:t>dipsam</a:t>
            </a:r>
            <a:r>
              <a:rPr lang="en-GB" sz="800" b="0" i="0" u="none" strike="noStrike" baseline="0" dirty="0">
                <a:ea typeface="DeutscheBank Medium" panose="020B0603020202030204" pitchFamily="34" charset="0"/>
              </a:rPr>
              <a:t>, nus </a:t>
            </a:r>
            <a:r>
              <a:rPr lang="en-GB" sz="800" b="0" i="0" u="none" strike="noStrike" baseline="0" dirty="0" err="1">
                <a:ea typeface="DeutscheBank Medium" panose="020B0603020202030204" pitchFamily="34" charset="0"/>
              </a:rPr>
              <a:t>volorup</a:t>
            </a:r>
            <a:r>
              <a:rPr lang="en-GB" sz="800" b="0" i="0" u="none" strike="noStrike" baseline="0" dirty="0">
                <a:ea typeface="DeutscheBank Medium" panose="020B0603020202030204" pitchFamily="34" charset="0"/>
              </a:rPr>
              <a:t>.</a:t>
            </a:r>
            <a:endParaRPr lang="en-GB" sz="800" dirty="0">
              <a:ea typeface="DeutscheBank Medium" panose="020B0603020202030204" pitchFamily="34" charset="0"/>
            </a:endParaRPr>
          </a:p>
        </p:txBody>
      </p:sp>
      <p:sp>
        <p:nvSpPr>
          <p:cNvPr id="83" name="TextBox 82">
            <a:extLst>
              <a:ext uri="{FF2B5EF4-FFF2-40B4-BE49-F238E27FC236}">
                <a16:creationId xmlns:a16="http://schemas.microsoft.com/office/drawing/2014/main" id="{A055A9A9-24B6-0FB4-3106-D99F8471FE0F}"/>
              </a:ext>
            </a:extLst>
          </p:cNvPr>
          <p:cNvSpPr txBox="1"/>
          <p:nvPr/>
        </p:nvSpPr>
        <p:spPr bwMode="ltGray">
          <a:xfrm>
            <a:off x="6925662" y="2102363"/>
            <a:ext cx="1396593" cy="637849"/>
          </a:xfrm>
          <a:prstGeom prst="rect">
            <a:avLst/>
          </a:prstGeom>
          <a:solidFill>
            <a:srgbClr val="1E2A78"/>
          </a:solidFill>
          <a:ln w="6350">
            <a:noFill/>
            <a:miter lim="800000"/>
            <a:headEnd/>
            <a:tailEnd/>
          </a:ln>
        </p:spPr>
        <p:txBody>
          <a:bodyPr wrap="square" lIns="72000" tIns="72000" rIns="72000" bIns="72000" rtlCol="0" anchor="ctr" anchorCtr="0">
            <a:spAutoFit/>
          </a:bodyPr>
          <a:lstStyle/>
          <a:p>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Sample Deutsche Bank medium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Evero</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modia</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quo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dipsam</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quae</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nus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modia</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quo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dipsam</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nus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volorup</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a:t>
            </a:r>
            <a:endParaRPr lang="en-GB" sz="800" dirty="0">
              <a:latin typeface="DeutscheBank Medium" panose="020B0603020202030204" pitchFamily="34" charset="0"/>
              <a:ea typeface="DeutscheBank Medium" panose="020B0603020202030204" pitchFamily="34" charset="0"/>
            </a:endParaRPr>
          </a:p>
        </p:txBody>
      </p:sp>
      <p:sp>
        <p:nvSpPr>
          <p:cNvPr id="86" name="TextBox 85" descr="Horizontal arrows pointing from left blocks to right blocks, indicating the flow or connection between corresponding sections. Replace with specific details to describe relationships or transitions, such as 'Arrow showing the progression from Step 1 to Step 2.'">
            <a:extLst>
              <a:ext uri="{FF2B5EF4-FFF2-40B4-BE49-F238E27FC236}">
                <a16:creationId xmlns:a16="http://schemas.microsoft.com/office/drawing/2014/main" id="{199B476F-A060-01E0-DE10-89CDF5E350AB}"/>
              </a:ext>
            </a:extLst>
          </p:cNvPr>
          <p:cNvSpPr txBox="1"/>
          <p:nvPr/>
        </p:nvSpPr>
        <p:spPr bwMode="ltGray">
          <a:xfrm>
            <a:off x="8306850" y="2236621"/>
            <a:ext cx="261290"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Medium" panose="020B0603020202030204" pitchFamily="34" charset="0"/>
                <a:ea typeface="DeutscheBank Medium" panose="020B0603020202030204" pitchFamily="34" charset="0"/>
              </a:rPr>
              <a:t>→</a:t>
            </a:r>
          </a:p>
        </p:txBody>
      </p:sp>
      <p:sp>
        <p:nvSpPr>
          <p:cNvPr id="80" name="TextBox 79">
            <a:extLst>
              <a:ext uri="{FF2B5EF4-FFF2-40B4-BE49-F238E27FC236}">
                <a16:creationId xmlns:a16="http://schemas.microsoft.com/office/drawing/2014/main" id="{8FF189BF-A847-6B8D-029F-09AF27BE82E5}"/>
              </a:ext>
            </a:extLst>
          </p:cNvPr>
          <p:cNvSpPr txBox="1"/>
          <p:nvPr/>
        </p:nvSpPr>
        <p:spPr bwMode="ltGray">
          <a:xfrm>
            <a:off x="8639078" y="2102363"/>
            <a:ext cx="1396593" cy="637849"/>
          </a:xfrm>
          <a:prstGeom prst="rect">
            <a:avLst/>
          </a:prstGeom>
          <a:solidFill>
            <a:srgbClr val="EDF1F7"/>
          </a:solidFill>
          <a:ln w="6350">
            <a:noFill/>
            <a:miter lim="800000"/>
            <a:headEnd/>
            <a:tailEnd/>
          </a:ln>
        </p:spPr>
        <p:txBody>
          <a:bodyPr wrap="square" lIns="72000" tIns="72000" rIns="72000" bIns="72000" rtlCol="0" anchor="ctr" anchorCtr="0">
            <a:spAutoFit/>
          </a:bodyPr>
          <a:lstStyle/>
          <a:p>
            <a:r>
              <a:rPr lang="en-GB" sz="800" b="0" i="0" u="none" strike="noStrike" baseline="0" dirty="0">
                <a:ea typeface="DeutscheBank Medium" panose="020B0603020202030204" pitchFamily="34" charset="0"/>
              </a:rPr>
              <a:t>Sample Deutsche Bank regular </a:t>
            </a:r>
            <a:r>
              <a:rPr lang="en-GB" sz="800" b="0" i="0" u="none" strike="noStrike" baseline="0" dirty="0" err="1">
                <a:ea typeface="DeutscheBank Medium" panose="020B0603020202030204" pitchFamily="34" charset="0"/>
              </a:rPr>
              <a:t>Evero</a:t>
            </a:r>
            <a:r>
              <a:rPr lang="en-GB" sz="800" b="0" i="0" u="none" strike="noStrike" baseline="0" dirty="0">
                <a:ea typeface="DeutscheBank Medium" panose="020B0603020202030204" pitchFamily="34" charset="0"/>
              </a:rPr>
              <a:t> </a:t>
            </a:r>
            <a:r>
              <a:rPr lang="en-GB" sz="800" b="0" i="0" u="none" strike="noStrike" baseline="0" dirty="0" err="1">
                <a:ea typeface="DeutscheBank Medium" panose="020B0603020202030204" pitchFamily="34" charset="0"/>
              </a:rPr>
              <a:t>modia</a:t>
            </a:r>
            <a:r>
              <a:rPr lang="en-GB" sz="800" b="0" i="0" u="none" strike="noStrike" baseline="0" dirty="0">
                <a:ea typeface="DeutscheBank Medium" panose="020B0603020202030204" pitchFamily="34" charset="0"/>
              </a:rPr>
              <a:t> quo </a:t>
            </a:r>
            <a:r>
              <a:rPr lang="en-GB" sz="800" b="0" i="0" u="none" strike="noStrike" baseline="0" dirty="0" err="1">
                <a:ea typeface="DeutscheBank Medium" panose="020B0603020202030204" pitchFamily="34" charset="0"/>
              </a:rPr>
              <a:t>dipsam</a:t>
            </a:r>
            <a:r>
              <a:rPr lang="en-GB" sz="800" b="0" i="0" u="none" strike="noStrike" baseline="0" dirty="0">
                <a:ea typeface="DeutscheBank Medium" panose="020B0603020202030204" pitchFamily="34" charset="0"/>
              </a:rPr>
              <a:t>, </a:t>
            </a:r>
            <a:r>
              <a:rPr lang="en-GB" sz="800" b="0" i="0" u="none" strike="noStrike" baseline="0" dirty="0" err="1">
                <a:ea typeface="DeutscheBank Medium" panose="020B0603020202030204" pitchFamily="34" charset="0"/>
              </a:rPr>
              <a:t>quae</a:t>
            </a:r>
            <a:r>
              <a:rPr lang="en-GB" sz="800" b="0" i="0" u="none" strike="noStrike" baseline="0" dirty="0">
                <a:ea typeface="DeutscheBank Medium" panose="020B0603020202030204" pitchFamily="34" charset="0"/>
              </a:rPr>
              <a:t> nus </a:t>
            </a:r>
            <a:r>
              <a:rPr lang="en-GB" sz="800" b="0" i="0" u="none" strike="noStrike" baseline="0" dirty="0" err="1">
                <a:ea typeface="DeutscheBank Medium" panose="020B0603020202030204" pitchFamily="34" charset="0"/>
              </a:rPr>
              <a:t>modia</a:t>
            </a:r>
            <a:r>
              <a:rPr lang="en-GB" sz="800" b="0" i="0" u="none" strike="noStrike" baseline="0" dirty="0">
                <a:ea typeface="DeutscheBank Medium" panose="020B0603020202030204" pitchFamily="34" charset="0"/>
              </a:rPr>
              <a:t> quo </a:t>
            </a:r>
            <a:r>
              <a:rPr lang="en-GB" sz="800" b="0" i="0" u="none" strike="noStrike" baseline="0" dirty="0" err="1">
                <a:ea typeface="DeutscheBank Medium" panose="020B0603020202030204" pitchFamily="34" charset="0"/>
              </a:rPr>
              <a:t>dipsam</a:t>
            </a:r>
            <a:r>
              <a:rPr lang="en-GB" sz="800" b="0" i="0" u="none" strike="noStrike" baseline="0" dirty="0">
                <a:ea typeface="DeutscheBank Medium" panose="020B0603020202030204" pitchFamily="34" charset="0"/>
              </a:rPr>
              <a:t>, nus </a:t>
            </a:r>
            <a:r>
              <a:rPr lang="en-GB" sz="800" b="0" i="0" u="none" strike="noStrike" baseline="0" dirty="0" err="1">
                <a:ea typeface="DeutscheBank Medium" panose="020B0603020202030204" pitchFamily="34" charset="0"/>
              </a:rPr>
              <a:t>volorup</a:t>
            </a:r>
            <a:r>
              <a:rPr lang="en-GB" sz="800" b="0" i="0" u="none" strike="noStrike" baseline="0" dirty="0">
                <a:ea typeface="DeutscheBank Medium" panose="020B0603020202030204" pitchFamily="34" charset="0"/>
              </a:rPr>
              <a:t>.</a:t>
            </a:r>
            <a:endParaRPr lang="en-GB" sz="800" dirty="0">
              <a:ea typeface="DeutscheBank Medium" panose="020B0603020202030204" pitchFamily="34" charset="0"/>
            </a:endParaRPr>
          </a:p>
        </p:txBody>
      </p:sp>
      <p:sp>
        <p:nvSpPr>
          <p:cNvPr id="77" name="TextBox 76" descr="Horizontal arrows pointing from left blocks to right blocks, indicating the flow or connection between corresponding sections. Replace with specific details to describe relationships or transitions, such as 'Arrow showing the progression from Step 1 to Step 2.'">
            <a:extLst>
              <a:ext uri="{FF2B5EF4-FFF2-40B4-BE49-F238E27FC236}">
                <a16:creationId xmlns:a16="http://schemas.microsoft.com/office/drawing/2014/main" id="{A5B6083A-84E3-6A18-600D-18CF2DFC1B83}"/>
              </a:ext>
            </a:extLst>
          </p:cNvPr>
          <p:cNvSpPr txBox="1"/>
          <p:nvPr/>
        </p:nvSpPr>
        <p:spPr bwMode="ltGray">
          <a:xfrm>
            <a:off x="10021322" y="2236620"/>
            <a:ext cx="264496" cy="369332"/>
          </a:xfrm>
          <a:prstGeom prst="rect">
            <a:avLst/>
          </a:prstGeom>
          <a:noFill/>
          <a:ln w="6350">
            <a:noFill/>
            <a:miter lim="800000"/>
            <a:headEnd/>
            <a:tailEnd/>
          </a:ln>
        </p:spPr>
        <p:txBody>
          <a:bodyPr wrap="none" lIns="0" tIns="0" rIns="0" bIns="0" rtlCol="0" anchor="ctr" anchorCtr="0">
            <a:spAutoFit/>
          </a:bodyPr>
          <a:lstStyle/>
          <a:p>
            <a:pPr algn="l"/>
            <a:r>
              <a:rPr lang="en-GB" sz="2400" dirty="0">
                <a:latin typeface="DeutscheBank Light" panose="020B0403020202030204" pitchFamily="34" charset="0"/>
                <a:ea typeface="DeutscheBank Light" panose="020B0403020202030204" pitchFamily="34" charset="0"/>
              </a:rPr>
              <a:t>→</a:t>
            </a:r>
          </a:p>
        </p:txBody>
      </p:sp>
      <p:sp>
        <p:nvSpPr>
          <p:cNvPr id="75" name="TextBox 74">
            <a:extLst>
              <a:ext uri="{FF2B5EF4-FFF2-40B4-BE49-F238E27FC236}">
                <a16:creationId xmlns:a16="http://schemas.microsoft.com/office/drawing/2014/main" id="{F3FFBD56-BBFD-614E-89E1-40BC9F9F14EC}"/>
              </a:ext>
            </a:extLst>
          </p:cNvPr>
          <p:cNvSpPr txBox="1"/>
          <p:nvPr/>
        </p:nvSpPr>
        <p:spPr bwMode="ltGray">
          <a:xfrm>
            <a:off x="10352494" y="2102363"/>
            <a:ext cx="1396593" cy="637849"/>
          </a:xfrm>
          <a:prstGeom prst="rect">
            <a:avLst/>
          </a:prstGeom>
          <a:solidFill>
            <a:srgbClr val="EDF1F7"/>
          </a:solidFill>
          <a:ln w="6350">
            <a:noFill/>
            <a:miter lim="800000"/>
            <a:headEnd/>
            <a:tailEnd/>
          </a:ln>
        </p:spPr>
        <p:txBody>
          <a:bodyPr wrap="square" lIns="72000" tIns="72000" rIns="72000" bIns="72000" rtlCol="0" anchor="ctr" anchorCtr="0">
            <a:spAutoFit/>
          </a:bodyPr>
          <a:lstStyle/>
          <a:p>
            <a:r>
              <a:rPr lang="en-GB" sz="800" b="0" i="0" u="none" strike="noStrike" baseline="0" dirty="0">
                <a:ea typeface="DeutscheBank Medium" panose="020B0603020202030204" pitchFamily="34" charset="0"/>
              </a:rPr>
              <a:t>Sample Deutsche Bank regular </a:t>
            </a:r>
            <a:r>
              <a:rPr lang="en-GB" sz="800" b="0" i="0" u="none" strike="noStrike" baseline="0" dirty="0" err="1">
                <a:ea typeface="DeutscheBank Medium" panose="020B0603020202030204" pitchFamily="34" charset="0"/>
              </a:rPr>
              <a:t>Evero</a:t>
            </a:r>
            <a:r>
              <a:rPr lang="en-GB" sz="800" b="0" i="0" u="none" strike="noStrike" baseline="0" dirty="0">
                <a:ea typeface="DeutscheBank Medium" panose="020B0603020202030204" pitchFamily="34" charset="0"/>
              </a:rPr>
              <a:t> </a:t>
            </a:r>
            <a:r>
              <a:rPr lang="en-GB" sz="800" b="0" i="0" u="none" strike="noStrike" baseline="0" dirty="0" err="1">
                <a:ea typeface="DeutscheBank Medium" panose="020B0603020202030204" pitchFamily="34" charset="0"/>
              </a:rPr>
              <a:t>modia</a:t>
            </a:r>
            <a:r>
              <a:rPr lang="en-GB" sz="800" b="0" i="0" u="none" strike="noStrike" baseline="0" dirty="0">
                <a:ea typeface="DeutscheBank Medium" panose="020B0603020202030204" pitchFamily="34" charset="0"/>
              </a:rPr>
              <a:t> quo </a:t>
            </a:r>
            <a:r>
              <a:rPr lang="en-GB" sz="800" b="0" i="0" u="none" strike="noStrike" baseline="0" dirty="0" err="1">
                <a:ea typeface="DeutscheBank Medium" panose="020B0603020202030204" pitchFamily="34" charset="0"/>
              </a:rPr>
              <a:t>dipsam</a:t>
            </a:r>
            <a:r>
              <a:rPr lang="en-GB" sz="800" b="0" i="0" u="none" strike="noStrike" baseline="0" dirty="0">
                <a:ea typeface="DeutscheBank Medium" panose="020B0603020202030204" pitchFamily="34" charset="0"/>
              </a:rPr>
              <a:t>, </a:t>
            </a:r>
            <a:r>
              <a:rPr lang="en-GB" sz="800" b="0" i="0" u="none" strike="noStrike" baseline="0" dirty="0" err="1">
                <a:ea typeface="DeutscheBank Medium" panose="020B0603020202030204" pitchFamily="34" charset="0"/>
              </a:rPr>
              <a:t>quae</a:t>
            </a:r>
            <a:r>
              <a:rPr lang="en-GB" sz="800" b="0" i="0" u="none" strike="noStrike" baseline="0" dirty="0">
                <a:ea typeface="DeutscheBank Medium" panose="020B0603020202030204" pitchFamily="34" charset="0"/>
              </a:rPr>
              <a:t> nus </a:t>
            </a:r>
            <a:r>
              <a:rPr lang="en-GB" sz="800" b="0" i="0" u="none" strike="noStrike" baseline="0" dirty="0" err="1">
                <a:ea typeface="DeutscheBank Medium" panose="020B0603020202030204" pitchFamily="34" charset="0"/>
              </a:rPr>
              <a:t>modia</a:t>
            </a:r>
            <a:r>
              <a:rPr lang="en-GB" sz="800" b="0" i="0" u="none" strike="noStrike" baseline="0" dirty="0">
                <a:ea typeface="DeutscheBank Medium" panose="020B0603020202030204" pitchFamily="34" charset="0"/>
              </a:rPr>
              <a:t> quo </a:t>
            </a:r>
            <a:r>
              <a:rPr lang="en-GB" sz="800" b="0" i="0" u="none" strike="noStrike" baseline="0" dirty="0" err="1">
                <a:ea typeface="DeutscheBank Medium" panose="020B0603020202030204" pitchFamily="34" charset="0"/>
              </a:rPr>
              <a:t>dipsam</a:t>
            </a:r>
            <a:r>
              <a:rPr lang="en-GB" sz="800" b="0" i="0" u="none" strike="noStrike" baseline="0" dirty="0">
                <a:ea typeface="DeutscheBank Medium" panose="020B0603020202030204" pitchFamily="34" charset="0"/>
              </a:rPr>
              <a:t>, nus </a:t>
            </a:r>
            <a:r>
              <a:rPr lang="en-GB" sz="800" b="0" i="0" u="none" strike="noStrike" baseline="0" dirty="0" err="1">
                <a:ea typeface="DeutscheBank Medium" panose="020B0603020202030204" pitchFamily="34" charset="0"/>
              </a:rPr>
              <a:t>volorup</a:t>
            </a:r>
            <a:r>
              <a:rPr lang="en-GB" sz="800" b="0" i="0" u="none" strike="noStrike" baseline="0" dirty="0">
                <a:ea typeface="DeutscheBank Medium" panose="020B0603020202030204" pitchFamily="34" charset="0"/>
              </a:rPr>
              <a:t>.</a:t>
            </a:r>
            <a:endParaRPr lang="en-GB" sz="800" dirty="0">
              <a:ea typeface="DeutscheBank Medium" panose="020B0603020202030204" pitchFamily="34" charset="0"/>
            </a:endParaRPr>
          </a:p>
        </p:txBody>
      </p:sp>
      <p:sp>
        <p:nvSpPr>
          <p:cNvPr id="101" name="TextBox 100">
            <a:extLst>
              <a:ext uri="{FF2B5EF4-FFF2-40B4-BE49-F238E27FC236}">
                <a16:creationId xmlns:a16="http://schemas.microsoft.com/office/drawing/2014/main" id="{F3B80E87-0DE7-A965-C638-ECE8FF4A3EC0}"/>
              </a:ext>
            </a:extLst>
          </p:cNvPr>
          <p:cNvSpPr txBox="1"/>
          <p:nvPr/>
        </p:nvSpPr>
        <p:spPr bwMode="ltGray">
          <a:xfrm>
            <a:off x="6925662" y="2828363"/>
            <a:ext cx="1396593" cy="637849"/>
          </a:xfrm>
          <a:prstGeom prst="rect">
            <a:avLst/>
          </a:prstGeom>
          <a:solidFill>
            <a:srgbClr val="1E2A78"/>
          </a:solidFill>
          <a:ln w="6350">
            <a:noFill/>
            <a:miter lim="800000"/>
            <a:headEnd/>
            <a:tailEnd/>
          </a:ln>
        </p:spPr>
        <p:txBody>
          <a:bodyPr wrap="square" lIns="72000" tIns="72000" rIns="72000" bIns="72000" rtlCol="0" anchor="ctr" anchorCtr="0">
            <a:spAutoFit/>
          </a:bodyPr>
          <a:lstStyle/>
          <a:p>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Sample Deutsche Bank medium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Evero</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modia</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quo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dipsam</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quae</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nus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modia</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quo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dipsam</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 nus </a:t>
            </a:r>
            <a:r>
              <a:rPr lang="en-GB" sz="800" b="0" i="0" u="none" strike="noStrike" baseline="0" dirty="0" err="1">
                <a:solidFill>
                  <a:srgbClr val="FFFFFF"/>
                </a:solidFill>
                <a:latin typeface="DeutscheBank Medium" panose="020B0603020202030204" pitchFamily="34" charset="0"/>
                <a:ea typeface="DeutscheBank Medium" panose="020B0603020202030204" pitchFamily="34" charset="0"/>
              </a:rPr>
              <a:t>volorup</a:t>
            </a:r>
            <a:r>
              <a:rPr lang="en-GB" sz="800" b="0" i="0" u="none" strike="noStrike" baseline="0" dirty="0">
                <a:solidFill>
                  <a:srgbClr val="FFFFFF"/>
                </a:solidFill>
                <a:latin typeface="DeutscheBank Medium" panose="020B0603020202030204" pitchFamily="34" charset="0"/>
                <a:ea typeface="DeutscheBank Medium" panose="020B0603020202030204" pitchFamily="34" charset="0"/>
              </a:rPr>
              <a:t>.</a:t>
            </a:r>
            <a:endParaRPr lang="en-GB" sz="800" dirty="0">
              <a:latin typeface="DeutscheBank Medium" panose="020B0603020202030204" pitchFamily="34" charset="0"/>
              <a:ea typeface="DeutscheBank Medium" panose="020B0603020202030204" pitchFamily="34" charset="0"/>
            </a:endParaRPr>
          </a:p>
        </p:txBody>
      </p:sp>
      <p:sp>
        <p:nvSpPr>
          <p:cNvPr id="104" name="TextBox 103" descr="Horizontal arrows pointing from left blocks to right blocks, indicating the flow or connection between corresponding sections. Replace with specific details to describe relationships or transitions, such as 'Arrow showing the progression from Step 1 to Step 2.'">
            <a:extLst>
              <a:ext uri="{FF2B5EF4-FFF2-40B4-BE49-F238E27FC236}">
                <a16:creationId xmlns:a16="http://schemas.microsoft.com/office/drawing/2014/main" id="{1B0D7DCD-6368-6012-190B-138F60D0E19D}"/>
              </a:ext>
            </a:extLst>
          </p:cNvPr>
          <p:cNvSpPr txBox="1"/>
          <p:nvPr/>
        </p:nvSpPr>
        <p:spPr bwMode="ltGray">
          <a:xfrm>
            <a:off x="8306850" y="2962621"/>
            <a:ext cx="261290" cy="369332"/>
          </a:xfrm>
          <a:prstGeom prst="rect">
            <a:avLst/>
          </a:prstGeom>
          <a:noFill/>
          <a:ln w="6350">
            <a:noFill/>
            <a:miter lim="800000"/>
            <a:headEnd/>
            <a:tailEnd/>
          </a:ln>
        </p:spPr>
        <p:txBody>
          <a:bodyPr wrap="none" lIns="0" tIns="0" rIns="0" bIns="0" rtlCol="0" anchor="ctr" anchorCtr="0">
            <a:spAutoFit/>
          </a:bodyPr>
          <a:lstStyle/>
          <a:p>
            <a:pPr algn="l"/>
            <a:r>
              <a:rPr lang="en-GB" sz="2400" dirty="0">
                <a:solidFill>
                  <a:srgbClr val="1E2A78"/>
                </a:solidFill>
                <a:latin typeface="DeutscheBank Medium" panose="020B0603020202030204" pitchFamily="34" charset="0"/>
                <a:ea typeface="DeutscheBank Medium" panose="020B0603020202030204" pitchFamily="34" charset="0"/>
              </a:rPr>
              <a:t>→</a:t>
            </a:r>
          </a:p>
        </p:txBody>
      </p:sp>
      <p:sp>
        <p:nvSpPr>
          <p:cNvPr id="100" name="TextBox 99">
            <a:extLst>
              <a:ext uri="{FF2B5EF4-FFF2-40B4-BE49-F238E27FC236}">
                <a16:creationId xmlns:a16="http://schemas.microsoft.com/office/drawing/2014/main" id="{9CAF45CF-63EE-47BB-AD07-6E63C80DD451}"/>
              </a:ext>
            </a:extLst>
          </p:cNvPr>
          <p:cNvSpPr txBox="1"/>
          <p:nvPr/>
        </p:nvSpPr>
        <p:spPr bwMode="ltGray">
          <a:xfrm>
            <a:off x="8639078" y="2828363"/>
            <a:ext cx="1396593" cy="637849"/>
          </a:xfrm>
          <a:prstGeom prst="rect">
            <a:avLst/>
          </a:prstGeom>
          <a:solidFill>
            <a:srgbClr val="EDF1F7"/>
          </a:solidFill>
          <a:ln w="6350">
            <a:noFill/>
            <a:miter lim="800000"/>
            <a:headEnd/>
            <a:tailEnd/>
          </a:ln>
        </p:spPr>
        <p:txBody>
          <a:bodyPr wrap="square" lIns="72000" tIns="72000" rIns="72000" bIns="72000" rtlCol="0" anchor="ctr" anchorCtr="0">
            <a:spAutoFit/>
          </a:bodyPr>
          <a:lstStyle/>
          <a:p>
            <a:r>
              <a:rPr lang="en-GB" sz="800" b="0" i="0" u="none" strike="noStrike" baseline="0" dirty="0">
                <a:ea typeface="DeutscheBank Medium" panose="020B0603020202030204" pitchFamily="34" charset="0"/>
              </a:rPr>
              <a:t>Sample Deutsche Bank regular </a:t>
            </a:r>
            <a:r>
              <a:rPr lang="en-GB" sz="800" b="0" i="0" u="none" strike="noStrike" baseline="0" dirty="0" err="1">
                <a:ea typeface="DeutscheBank Medium" panose="020B0603020202030204" pitchFamily="34" charset="0"/>
              </a:rPr>
              <a:t>Evero</a:t>
            </a:r>
            <a:r>
              <a:rPr lang="en-GB" sz="800" b="0" i="0" u="none" strike="noStrike" baseline="0" dirty="0">
                <a:ea typeface="DeutscheBank Medium" panose="020B0603020202030204" pitchFamily="34" charset="0"/>
              </a:rPr>
              <a:t> </a:t>
            </a:r>
            <a:r>
              <a:rPr lang="en-GB" sz="800" b="0" i="0" u="none" strike="noStrike" baseline="0" dirty="0" err="1">
                <a:ea typeface="DeutscheBank Medium" panose="020B0603020202030204" pitchFamily="34" charset="0"/>
              </a:rPr>
              <a:t>modia</a:t>
            </a:r>
            <a:r>
              <a:rPr lang="en-GB" sz="800" b="0" i="0" u="none" strike="noStrike" baseline="0" dirty="0">
                <a:ea typeface="DeutscheBank Medium" panose="020B0603020202030204" pitchFamily="34" charset="0"/>
              </a:rPr>
              <a:t> quo </a:t>
            </a:r>
            <a:r>
              <a:rPr lang="en-GB" sz="800" b="0" i="0" u="none" strike="noStrike" baseline="0" dirty="0" err="1">
                <a:ea typeface="DeutscheBank Medium" panose="020B0603020202030204" pitchFamily="34" charset="0"/>
              </a:rPr>
              <a:t>dipsam</a:t>
            </a:r>
            <a:r>
              <a:rPr lang="en-GB" sz="800" b="0" i="0" u="none" strike="noStrike" baseline="0" dirty="0">
                <a:ea typeface="DeutscheBank Medium" panose="020B0603020202030204" pitchFamily="34" charset="0"/>
              </a:rPr>
              <a:t>, </a:t>
            </a:r>
            <a:r>
              <a:rPr lang="en-GB" sz="800" b="0" i="0" u="none" strike="noStrike" baseline="0" dirty="0" err="1">
                <a:ea typeface="DeutscheBank Medium" panose="020B0603020202030204" pitchFamily="34" charset="0"/>
              </a:rPr>
              <a:t>quae</a:t>
            </a:r>
            <a:r>
              <a:rPr lang="en-GB" sz="800" b="0" i="0" u="none" strike="noStrike" baseline="0" dirty="0">
                <a:ea typeface="DeutscheBank Medium" panose="020B0603020202030204" pitchFamily="34" charset="0"/>
              </a:rPr>
              <a:t> nus </a:t>
            </a:r>
            <a:r>
              <a:rPr lang="en-GB" sz="800" b="0" i="0" u="none" strike="noStrike" baseline="0" dirty="0" err="1">
                <a:ea typeface="DeutscheBank Medium" panose="020B0603020202030204" pitchFamily="34" charset="0"/>
              </a:rPr>
              <a:t>modia</a:t>
            </a:r>
            <a:r>
              <a:rPr lang="en-GB" sz="800" b="0" i="0" u="none" strike="noStrike" baseline="0" dirty="0">
                <a:ea typeface="DeutscheBank Medium" panose="020B0603020202030204" pitchFamily="34" charset="0"/>
              </a:rPr>
              <a:t> quo </a:t>
            </a:r>
            <a:r>
              <a:rPr lang="en-GB" sz="800" b="0" i="0" u="none" strike="noStrike" baseline="0" dirty="0" err="1">
                <a:ea typeface="DeutscheBank Medium" panose="020B0603020202030204" pitchFamily="34" charset="0"/>
              </a:rPr>
              <a:t>dipsam</a:t>
            </a:r>
            <a:r>
              <a:rPr lang="en-GB" sz="800" b="0" i="0" u="none" strike="noStrike" baseline="0" dirty="0">
                <a:ea typeface="DeutscheBank Medium" panose="020B0603020202030204" pitchFamily="34" charset="0"/>
              </a:rPr>
              <a:t>, nus </a:t>
            </a:r>
            <a:r>
              <a:rPr lang="en-GB" sz="800" b="0" i="0" u="none" strike="noStrike" baseline="0" dirty="0" err="1">
                <a:ea typeface="DeutscheBank Medium" panose="020B0603020202030204" pitchFamily="34" charset="0"/>
              </a:rPr>
              <a:t>volorup</a:t>
            </a:r>
            <a:r>
              <a:rPr lang="en-GB" sz="800" b="0" i="0" u="none" strike="noStrike" baseline="0" dirty="0">
                <a:ea typeface="DeutscheBank Medium" panose="020B0603020202030204" pitchFamily="34" charset="0"/>
              </a:rPr>
              <a:t>.</a:t>
            </a:r>
            <a:endParaRPr lang="en-GB" sz="800" dirty="0">
              <a:ea typeface="DeutscheBank Medium" panose="020B0603020202030204" pitchFamily="34" charset="0"/>
            </a:endParaRPr>
          </a:p>
        </p:txBody>
      </p:sp>
      <p:sp>
        <p:nvSpPr>
          <p:cNvPr id="99" name="TextBox 98" descr="Horizontal arrows pointing from left blocks to right blocks, indicating the flow or connection between corresponding sections. Replace with specific details to describe relationships or transitions, such as 'Arrow showing the progression from Step 1 to Step 2.'">
            <a:extLst>
              <a:ext uri="{FF2B5EF4-FFF2-40B4-BE49-F238E27FC236}">
                <a16:creationId xmlns:a16="http://schemas.microsoft.com/office/drawing/2014/main" id="{879325F9-8018-643B-97FE-5CF923FB7D2B}"/>
              </a:ext>
            </a:extLst>
          </p:cNvPr>
          <p:cNvSpPr txBox="1"/>
          <p:nvPr/>
        </p:nvSpPr>
        <p:spPr bwMode="ltGray">
          <a:xfrm>
            <a:off x="10021322" y="2962620"/>
            <a:ext cx="264496" cy="369332"/>
          </a:xfrm>
          <a:prstGeom prst="rect">
            <a:avLst/>
          </a:prstGeom>
          <a:noFill/>
          <a:ln w="6350">
            <a:noFill/>
            <a:miter lim="800000"/>
            <a:headEnd/>
            <a:tailEnd/>
          </a:ln>
        </p:spPr>
        <p:txBody>
          <a:bodyPr wrap="none" lIns="0" tIns="0" rIns="0" bIns="0" rtlCol="0" anchor="ctr" anchorCtr="0">
            <a:spAutoFit/>
          </a:bodyPr>
          <a:lstStyle/>
          <a:p>
            <a:pPr algn="l"/>
            <a:r>
              <a:rPr lang="en-GB" sz="2400" dirty="0">
                <a:latin typeface="DeutscheBank Light" panose="020B0403020202030204" pitchFamily="34" charset="0"/>
                <a:ea typeface="DeutscheBank Light" panose="020B0403020202030204" pitchFamily="34" charset="0"/>
              </a:rPr>
              <a:t>→</a:t>
            </a:r>
          </a:p>
        </p:txBody>
      </p:sp>
      <p:sp>
        <p:nvSpPr>
          <p:cNvPr id="95" name="TextBox 94">
            <a:extLst>
              <a:ext uri="{FF2B5EF4-FFF2-40B4-BE49-F238E27FC236}">
                <a16:creationId xmlns:a16="http://schemas.microsoft.com/office/drawing/2014/main" id="{E60B933F-10E5-4914-0339-DFE9CAD2D4E2}"/>
              </a:ext>
            </a:extLst>
          </p:cNvPr>
          <p:cNvSpPr txBox="1"/>
          <p:nvPr/>
        </p:nvSpPr>
        <p:spPr bwMode="ltGray">
          <a:xfrm>
            <a:off x="10352494" y="2828363"/>
            <a:ext cx="1396593" cy="637849"/>
          </a:xfrm>
          <a:prstGeom prst="rect">
            <a:avLst/>
          </a:prstGeom>
          <a:solidFill>
            <a:srgbClr val="EDF1F7"/>
          </a:solidFill>
          <a:ln w="6350">
            <a:noFill/>
            <a:miter lim="800000"/>
            <a:headEnd/>
            <a:tailEnd/>
          </a:ln>
        </p:spPr>
        <p:txBody>
          <a:bodyPr wrap="square" lIns="72000" tIns="72000" rIns="72000" bIns="72000" rtlCol="0" anchor="ctr" anchorCtr="0">
            <a:spAutoFit/>
          </a:bodyPr>
          <a:lstStyle/>
          <a:p>
            <a:r>
              <a:rPr lang="en-GB" sz="800" b="0" i="0" u="none" strike="noStrike" baseline="0" dirty="0">
                <a:ea typeface="DeutscheBank Medium" panose="020B0603020202030204" pitchFamily="34" charset="0"/>
              </a:rPr>
              <a:t>Sample Deutsche Bank regular </a:t>
            </a:r>
            <a:r>
              <a:rPr lang="en-GB" sz="800" b="0" i="0" u="none" strike="noStrike" baseline="0" dirty="0" err="1">
                <a:ea typeface="DeutscheBank Medium" panose="020B0603020202030204" pitchFamily="34" charset="0"/>
              </a:rPr>
              <a:t>Evero</a:t>
            </a:r>
            <a:r>
              <a:rPr lang="en-GB" sz="800" b="0" i="0" u="none" strike="noStrike" baseline="0" dirty="0">
                <a:ea typeface="DeutscheBank Medium" panose="020B0603020202030204" pitchFamily="34" charset="0"/>
              </a:rPr>
              <a:t> </a:t>
            </a:r>
            <a:r>
              <a:rPr lang="en-GB" sz="800" b="0" i="0" u="none" strike="noStrike" baseline="0" dirty="0" err="1">
                <a:ea typeface="DeutscheBank Medium" panose="020B0603020202030204" pitchFamily="34" charset="0"/>
              </a:rPr>
              <a:t>modia</a:t>
            </a:r>
            <a:r>
              <a:rPr lang="en-GB" sz="800" b="0" i="0" u="none" strike="noStrike" baseline="0" dirty="0">
                <a:ea typeface="DeutscheBank Medium" panose="020B0603020202030204" pitchFamily="34" charset="0"/>
              </a:rPr>
              <a:t> quo </a:t>
            </a:r>
            <a:r>
              <a:rPr lang="en-GB" sz="800" b="0" i="0" u="none" strike="noStrike" baseline="0" dirty="0" err="1">
                <a:ea typeface="DeutscheBank Medium" panose="020B0603020202030204" pitchFamily="34" charset="0"/>
              </a:rPr>
              <a:t>dipsam</a:t>
            </a:r>
            <a:r>
              <a:rPr lang="en-GB" sz="800" b="0" i="0" u="none" strike="noStrike" baseline="0" dirty="0">
                <a:ea typeface="DeutscheBank Medium" panose="020B0603020202030204" pitchFamily="34" charset="0"/>
              </a:rPr>
              <a:t>, </a:t>
            </a:r>
            <a:r>
              <a:rPr lang="en-GB" sz="800" b="0" i="0" u="none" strike="noStrike" baseline="0" dirty="0" err="1">
                <a:ea typeface="DeutscheBank Medium" panose="020B0603020202030204" pitchFamily="34" charset="0"/>
              </a:rPr>
              <a:t>quae</a:t>
            </a:r>
            <a:r>
              <a:rPr lang="en-GB" sz="800" b="0" i="0" u="none" strike="noStrike" baseline="0" dirty="0">
                <a:ea typeface="DeutscheBank Medium" panose="020B0603020202030204" pitchFamily="34" charset="0"/>
              </a:rPr>
              <a:t> nus </a:t>
            </a:r>
            <a:r>
              <a:rPr lang="en-GB" sz="800" b="0" i="0" u="none" strike="noStrike" baseline="0" dirty="0" err="1">
                <a:ea typeface="DeutscheBank Medium" panose="020B0603020202030204" pitchFamily="34" charset="0"/>
              </a:rPr>
              <a:t>modia</a:t>
            </a:r>
            <a:r>
              <a:rPr lang="en-GB" sz="800" b="0" i="0" u="none" strike="noStrike" baseline="0" dirty="0">
                <a:ea typeface="DeutscheBank Medium" panose="020B0603020202030204" pitchFamily="34" charset="0"/>
              </a:rPr>
              <a:t> quo </a:t>
            </a:r>
            <a:r>
              <a:rPr lang="en-GB" sz="800" b="0" i="0" u="none" strike="noStrike" baseline="0" dirty="0" err="1">
                <a:ea typeface="DeutscheBank Medium" panose="020B0603020202030204" pitchFamily="34" charset="0"/>
              </a:rPr>
              <a:t>dipsam</a:t>
            </a:r>
            <a:r>
              <a:rPr lang="en-GB" sz="800" b="0" i="0" u="none" strike="noStrike" baseline="0" dirty="0">
                <a:ea typeface="DeutscheBank Medium" panose="020B0603020202030204" pitchFamily="34" charset="0"/>
              </a:rPr>
              <a:t>, nus </a:t>
            </a:r>
            <a:r>
              <a:rPr lang="en-GB" sz="800" b="0" i="0" u="none" strike="noStrike" baseline="0" dirty="0" err="1">
                <a:ea typeface="DeutscheBank Medium" panose="020B0603020202030204" pitchFamily="34" charset="0"/>
              </a:rPr>
              <a:t>volorup</a:t>
            </a:r>
            <a:r>
              <a:rPr lang="en-GB" sz="800" b="0" i="0" u="none" strike="noStrike" baseline="0" dirty="0">
                <a:ea typeface="DeutscheBank Medium" panose="020B0603020202030204" pitchFamily="34" charset="0"/>
              </a:rPr>
              <a:t>.</a:t>
            </a:r>
            <a:endParaRPr lang="en-GB" sz="800" dirty="0">
              <a:ea typeface="DeutscheBank Medium" panose="020B0603020202030204" pitchFamily="34" charset="0"/>
            </a:endParaRPr>
          </a:p>
        </p:txBody>
      </p:sp>
      <p:sp>
        <p:nvSpPr>
          <p:cNvPr id="4" name="Fußzeilenplatzhalter 3">
            <a:extLst>
              <a:ext uri="{FF2B5EF4-FFF2-40B4-BE49-F238E27FC236}">
                <a16:creationId xmlns:a16="http://schemas.microsoft.com/office/drawing/2014/main" id="{DF470EED-F54D-CF73-F293-893C4596A841}"/>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3" name="Slide Number Placeholder 2">
            <a:extLst>
              <a:ext uri="{FF2B5EF4-FFF2-40B4-BE49-F238E27FC236}">
                <a16:creationId xmlns:a16="http://schemas.microsoft.com/office/drawing/2014/main" id="{E3FCD83D-E83B-7A05-21A2-2DE277D9A4C6}"/>
              </a:ext>
              <a:ext uri="{C183D7F6-B498-43B3-948B-1728B52AA6E4}">
                <adec:decorative xmlns:adec="http://schemas.microsoft.com/office/drawing/2017/decorative" val="1"/>
              </a:ext>
            </a:extLst>
          </p:cNvPr>
          <p:cNvSpPr>
            <a:spLocks noGrp="1"/>
          </p:cNvSpPr>
          <p:nvPr>
            <p:ph type="sldNum" sz="quarter" idx="10"/>
          </p:nvPr>
        </p:nvSpPr>
        <p:spPr>
          <a:xfrm>
            <a:off x="11281088" y="6416675"/>
            <a:ext cx="468000" cy="144000"/>
          </a:xfrm>
        </p:spPr>
        <p:txBody>
          <a:bodyPr/>
          <a:lstStyle/>
          <a:p>
            <a:fld id="{D71DA9FD-6EF8-4CC5-AF9B-B6159B5B937C}" type="slidenum">
              <a:rPr lang="en-GB" noProof="1" smtClean="0"/>
              <a:pPr/>
              <a:t>64</a:t>
            </a:fld>
            <a:endParaRPr lang="en-GB" noProof="1"/>
          </a:p>
        </p:txBody>
      </p:sp>
    </p:spTree>
    <p:extLst>
      <p:ext uri="{BB962C8B-B14F-4D97-AF65-F5344CB8AC3E}">
        <p14:creationId xmlns:p14="http://schemas.microsoft.com/office/powerpoint/2010/main" val="995356363"/>
      </p:ext>
    </p:extLst>
  </p:cSld>
  <p:clrMapOvr>
    <a:masterClrMapping/>
  </p:clrMapOvr>
  <p:transition>
    <p:wipe dir="r"/>
  </p:transition>
</p:sld>
</file>

<file path=ppt/slides/slide6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7FADD1-23F4-99CC-193A-1F4C943AD8EB}"/>
              </a:ext>
            </a:extLst>
          </p:cNvPr>
          <p:cNvSpPr>
            <a:spLocks noGrp="1"/>
          </p:cNvSpPr>
          <p:nvPr>
            <p:ph type="title"/>
          </p:nvPr>
        </p:nvSpPr>
        <p:spPr/>
        <p:txBody>
          <a:bodyPr/>
          <a:lstStyle/>
          <a:p>
            <a:r>
              <a:rPr lang="en-GB" dirty="0"/>
              <a:t>Working with the Global Map chart</a:t>
            </a:r>
            <a:br>
              <a:rPr lang="en-GB" dirty="0"/>
            </a:br>
            <a:r>
              <a:rPr lang="en-GB" b="0" dirty="0"/>
              <a:t>Overview</a:t>
            </a:r>
            <a:endParaRPr lang="en-GB" dirty="0"/>
          </a:p>
        </p:txBody>
      </p:sp>
      <p:sp>
        <p:nvSpPr>
          <p:cNvPr id="11" name="TextBox 10">
            <a:extLst>
              <a:ext uri="{FF2B5EF4-FFF2-40B4-BE49-F238E27FC236}">
                <a16:creationId xmlns:a16="http://schemas.microsoft.com/office/drawing/2014/main" id="{CCF9B765-EE43-1136-72B0-6D7B6F02FF6A}"/>
              </a:ext>
            </a:extLst>
          </p:cNvPr>
          <p:cNvSpPr txBox="1"/>
          <p:nvPr/>
        </p:nvSpPr>
        <p:spPr bwMode="ltGray">
          <a:xfrm>
            <a:off x="442913" y="1376364"/>
            <a:ext cx="5737094" cy="1095288"/>
          </a:xfrm>
          <a:prstGeom prst="rect">
            <a:avLst/>
          </a:prstGeom>
          <a:noFill/>
          <a:ln w="6350">
            <a:noFill/>
            <a:miter lim="800000"/>
            <a:headEnd/>
            <a:tailEnd/>
          </a:ln>
        </p:spPr>
        <p:txBody>
          <a:bodyPr wrap="square" lIns="0" tIns="0" rIns="0" bIns="0">
            <a:noAutofit/>
          </a:bodyPr>
          <a:lstStyle/>
          <a:p>
            <a:pPr marL="0" lvl="1">
              <a:spcBef>
                <a:spcPts val="600"/>
              </a:spcBef>
            </a:pPr>
            <a:r>
              <a:rPr lang="en-GB" sz="1200" dirty="0">
                <a:latin typeface="DeutscheBank Medium" panose="020B0603020202030204" pitchFamily="34" charset="0"/>
                <a:ea typeface="DeutscheBank Medium" panose="020B0603020202030204" pitchFamily="34" charset="0"/>
              </a:rPr>
              <a:t>Use the predefined map from this slide or choose from the sample slides to copy into your presentation. </a:t>
            </a:r>
            <a:endParaRPr lang="en-GB" sz="1200" dirty="0">
              <a:ea typeface="DeutscheBank Medium" panose="020B0603020202030204" pitchFamily="34" charset="0"/>
            </a:endParaRPr>
          </a:p>
          <a:p>
            <a:pPr marL="171450" lvl="1" indent="-171450">
              <a:spcBef>
                <a:spcPts val="600"/>
              </a:spcBef>
              <a:buFont typeface="DeutscheBank" panose="020B0503020202030204" pitchFamily="34" charset="0"/>
              <a:buChar char="–"/>
            </a:pPr>
            <a:r>
              <a:rPr lang="en-GB" sz="1200" dirty="0">
                <a:ea typeface="DeutscheBank Medium" panose="020B0603020202030204" pitchFamily="34" charset="0"/>
              </a:rPr>
              <a:t>These slides are pre-configured with all the countries in the world in the data entries.</a:t>
            </a:r>
          </a:p>
          <a:p>
            <a:pPr marL="171450" lvl="1" indent="-171450">
              <a:spcBef>
                <a:spcPts val="600"/>
              </a:spcBef>
              <a:buFont typeface="DeutscheBank" panose="020B0503020202030204" pitchFamily="34" charset="0"/>
              <a:buChar char="–"/>
            </a:pPr>
            <a:r>
              <a:rPr lang="en-GB" sz="1200" dirty="0">
                <a:ea typeface="DeutscheBank Medium" panose="020B0603020202030204" pitchFamily="34" charset="0"/>
              </a:rPr>
              <a:t>You can display either the whole world or any selection of countries. </a:t>
            </a:r>
          </a:p>
          <a:p>
            <a:pPr marL="171450" lvl="1" indent="-171450">
              <a:spcBef>
                <a:spcPts val="600"/>
              </a:spcBef>
              <a:buFont typeface="DeutscheBank" panose="020B0503020202030204" pitchFamily="34" charset="0"/>
              <a:buChar char="–"/>
            </a:pPr>
            <a:r>
              <a:rPr lang="en-GB" sz="1200" dirty="0">
                <a:ea typeface="DeutscheBank Medium" panose="020B0603020202030204" pitchFamily="34" charset="0"/>
              </a:rPr>
              <a:t>The values in the data table reflect the colour displayed. </a:t>
            </a:r>
          </a:p>
          <a:p>
            <a:pPr marL="171450" lvl="1" indent="-171450">
              <a:spcBef>
                <a:spcPts val="600"/>
              </a:spcBef>
              <a:buFont typeface="DeutscheBank" panose="020B0503020202030204" pitchFamily="34" charset="0"/>
              <a:buChar char="–"/>
            </a:pPr>
            <a:r>
              <a:rPr lang="en-GB" sz="1200" dirty="0">
                <a:ea typeface="DeutscheBank Medium" panose="020B0603020202030204" pitchFamily="34" charset="0"/>
              </a:rPr>
              <a:t>By removing any value (empty, not zero) you can choose to hide the corresponding countries. </a:t>
            </a:r>
          </a:p>
          <a:p>
            <a:pPr marL="171450" lvl="1" indent="-171450">
              <a:spcBef>
                <a:spcPts val="600"/>
              </a:spcBef>
              <a:buFont typeface="DeutscheBank" panose="020B0503020202030204" pitchFamily="34" charset="0"/>
              <a:buChar char="–"/>
            </a:pPr>
            <a:r>
              <a:rPr lang="en-GB" sz="1200" dirty="0">
                <a:ea typeface="DeutscheBank Medium" panose="020B0603020202030204" pitchFamily="34" charset="0"/>
              </a:rPr>
              <a:t>All countries are grouped by continent and then alphabetically. </a:t>
            </a:r>
          </a:p>
          <a:p>
            <a:pPr marL="171450" lvl="1" indent="-171450">
              <a:spcBef>
                <a:spcPts val="600"/>
              </a:spcBef>
              <a:buFont typeface="DeutscheBank" panose="020B0503020202030204" pitchFamily="34" charset="0"/>
              <a:buChar char="–"/>
            </a:pPr>
            <a:r>
              <a:rPr lang="en-GB" sz="1200" dirty="0">
                <a:ea typeface="DeutscheBank Medium" panose="020B0603020202030204" pitchFamily="34" charset="0"/>
              </a:rPr>
              <a:t>If you require a different style of map, please contact Global Brand &amp; Marketing. </a:t>
            </a:r>
          </a:p>
        </p:txBody>
      </p:sp>
      <mc:AlternateContent xmlns:mc="http://schemas.openxmlformats.org/markup-compatibility/2006" xmlns:cx4="http://schemas.microsoft.com/office/drawing/2016/5/10/chartex">
        <mc:Choice Requires="cx4">
          <p:graphicFrame>
            <p:nvGraphicFramePr>
              <p:cNvPr id="10" name="Chart 9" descr="World map highlighting specific countries in different shades of blue. Darker shades may indicate a higher level of relevance, presence, or activity, such as regional operations or data focus. Replace with your data and explain the significance of the highlighted regions. For example: 'Highlighted countries represent regions with active marketing campaigns or branch offices.' ">
                <a:extLst>
                  <a:ext uri="{FF2B5EF4-FFF2-40B4-BE49-F238E27FC236}">
                    <a16:creationId xmlns:a16="http://schemas.microsoft.com/office/drawing/2014/main" id="{AD18D295-F27F-5672-94D6-98BB4BAF3BD0}"/>
                  </a:ext>
                </a:extLst>
              </p:cNvPr>
              <p:cNvGraphicFramePr/>
              <p:nvPr>
                <p:extLst>
                  <p:ext uri="{D42A27DB-BD31-4B8C-83A1-F6EECF244321}">
                    <p14:modId xmlns:p14="http://schemas.microsoft.com/office/powerpoint/2010/main" val="1039902191"/>
                  </p:ext>
                </p:extLst>
              </p:nvPr>
            </p:nvGraphicFramePr>
            <p:xfrm>
              <a:off x="5966460" y="796290"/>
              <a:ext cx="5618798" cy="3956685"/>
            </p:xfrm>
            <a:graphic>
              <a:graphicData uri="http://schemas.microsoft.com/office/drawing/2014/chartex">
                <cx:chart xmlns:cx="http://schemas.microsoft.com/office/drawing/2014/chartex" xmlns:r="http://schemas.openxmlformats.org/officeDocument/2006/relationships" r:id="rId2"/>
              </a:graphicData>
            </a:graphic>
          </p:graphicFrame>
        </mc:Choice>
        <mc:Fallback xmlns="">
          <p:pic>
            <p:nvPicPr>
              <p:cNvPr id="10" name="Chart 9" descr="World map highlighting specific countries in different shades of blue. Darker shades may indicate a higher level of relevance, presence, or activity, such as regional operations or data focus. Replace with your data and explain the significance of the highlighted regions. For example: 'Highlighted countries represent regions with active marketing campaigns or branch offices.' ">
                <a:extLst>
                  <a:ext uri="{FF2B5EF4-FFF2-40B4-BE49-F238E27FC236}">
                    <a16:creationId xmlns:a16="http://schemas.microsoft.com/office/drawing/2014/main" id="{AD18D295-F27F-5672-94D6-98BB4BAF3BD0}"/>
                  </a:ext>
                </a:extLst>
              </p:cNvPr>
              <p:cNvPicPr>
                <a:picLocks noGrp="1" noRot="1" noChangeAspect="1" noMove="1" noResize="1" noEditPoints="1" noAdjustHandles="1" noChangeArrowheads="1" noChangeShapeType="1"/>
              </p:cNvPicPr>
              <p:nvPr/>
            </p:nvPicPr>
            <p:blipFill>
              <a:blip r:embed="rId3"/>
              <a:stretch>
                <a:fillRect/>
              </a:stretch>
            </p:blipFill>
            <p:spPr>
              <a:xfrm>
                <a:off x="5966460" y="796290"/>
                <a:ext cx="5618798" cy="3956685"/>
              </a:xfrm>
              <a:prstGeom prst="rect">
                <a:avLst/>
              </a:prstGeom>
            </p:spPr>
          </p:pic>
        </mc:Fallback>
      </mc:AlternateContent>
      <p:sp>
        <p:nvSpPr>
          <p:cNvPr id="2" name="Fußzeilenplatzhalter 1">
            <a:extLst>
              <a:ext uri="{FF2B5EF4-FFF2-40B4-BE49-F238E27FC236}">
                <a16:creationId xmlns:a16="http://schemas.microsoft.com/office/drawing/2014/main" id="{C46A8C28-CE90-2E18-26A5-4CBF5E6DA446}"/>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3" name="Slide Number Placeholder 2">
            <a:extLst>
              <a:ext uri="{FF2B5EF4-FFF2-40B4-BE49-F238E27FC236}">
                <a16:creationId xmlns:a16="http://schemas.microsoft.com/office/drawing/2014/main" id="{B3B308BE-3223-C105-DACB-CE3FA4AD73E0}"/>
              </a:ext>
              <a:ext uri="{C183D7F6-B498-43B3-948B-1728B52AA6E4}">
                <adec:decorative xmlns:adec="http://schemas.microsoft.com/office/drawing/2017/decorative" val="1"/>
              </a:ext>
            </a:extLst>
          </p:cNvPr>
          <p:cNvSpPr>
            <a:spLocks noGrp="1"/>
          </p:cNvSpPr>
          <p:nvPr>
            <p:ph type="sldNum" sz="quarter" idx="10"/>
          </p:nvPr>
        </p:nvSpPr>
        <p:spPr>
          <a:xfrm>
            <a:off x="11281088" y="6416675"/>
            <a:ext cx="468000" cy="144000"/>
          </a:xfrm>
        </p:spPr>
        <p:txBody>
          <a:bodyPr/>
          <a:lstStyle/>
          <a:p>
            <a:fld id="{D71DA9FD-6EF8-4CC5-AF9B-B6159B5B937C}" type="slidenum">
              <a:rPr lang="en-GB" noProof="1" smtClean="0"/>
              <a:pPr/>
              <a:t>65</a:t>
            </a:fld>
            <a:endParaRPr lang="en-GB" noProof="1"/>
          </a:p>
        </p:txBody>
      </p:sp>
    </p:spTree>
    <p:extLst>
      <p:ext uri="{BB962C8B-B14F-4D97-AF65-F5344CB8AC3E}">
        <p14:creationId xmlns:p14="http://schemas.microsoft.com/office/powerpoint/2010/main" val="734451640"/>
      </p:ext>
    </p:extLst>
  </p:cSld>
  <p:clrMapOvr>
    <a:masterClrMapping/>
  </p:clrMapOvr>
  <p:transition>
    <p:wipe dir="r"/>
  </p:transition>
</p:sld>
</file>

<file path=ppt/slides/slide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7FADD1-23F4-99CC-193A-1F4C943AD8EB}"/>
              </a:ext>
            </a:extLst>
          </p:cNvPr>
          <p:cNvSpPr>
            <a:spLocks noGrp="1"/>
          </p:cNvSpPr>
          <p:nvPr>
            <p:ph type="title"/>
          </p:nvPr>
        </p:nvSpPr>
        <p:spPr/>
        <p:txBody>
          <a:bodyPr/>
          <a:lstStyle/>
          <a:p>
            <a:r>
              <a:rPr lang="en-GB" dirty="0"/>
              <a:t>Working with the Global Map chart</a:t>
            </a:r>
            <a:br>
              <a:rPr lang="en-GB" dirty="0"/>
            </a:br>
            <a:r>
              <a:rPr lang="en-GB" b="0" dirty="0"/>
              <a:t>Step 1 – Choosing a selection of countries to be displayed &amp; adding values</a:t>
            </a:r>
            <a:endParaRPr lang="en-GB" dirty="0"/>
          </a:p>
        </p:txBody>
      </p:sp>
      <p:sp>
        <p:nvSpPr>
          <p:cNvPr id="11" name="TextBox 10">
            <a:extLst>
              <a:ext uri="{FF2B5EF4-FFF2-40B4-BE49-F238E27FC236}">
                <a16:creationId xmlns:a16="http://schemas.microsoft.com/office/drawing/2014/main" id="{CCF9B765-EE43-1136-72B0-6D7B6F02FF6A}"/>
              </a:ext>
            </a:extLst>
          </p:cNvPr>
          <p:cNvSpPr txBox="1"/>
          <p:nvPr/>
        </p:nvSpPr>
        <p:spPr bwMode="ltGray">
          <a:xfrm>
            <a:off x="442913" y="1376364"/>
            <a:ext cx="7357233" cy="1633536"/>
          </a:xfrm>
          <a:prstGeom prst="rect">
            <a:avLst/>
          </a:prstGeom>
          <a:noFill/>
          <a:ln w="6350">
            <a:noFill/>
            <a:miter lim="800000"/>
            <a:headEnd/>
            <a:tailEnd/>
          </a:ln>
        </p:spPr>
        <p:txBody>
          <a:bodyPr wrap="square" lIns="0" tIns="0" rIns="0" bIns="0">
            <a:noAutofit/>
          </a:bodyPr>
          <a:lstStyle/>
          <a:p>
            <a:pPr marL="0" lvl="1">
              <a:spcBef>
                <a:spcPts val="600"/>
              </a:spcBef>
            </a:pPr>
            <a:r>
              <a:rPr lang="en-GB" sz="1200" dirty="0">
                <a:latin typeface="DeutscheBank Medium" panose="020B0603020202030204" pitchFamily="34" charset="0"/>
                <a:ea typeface="DeutscheBank Medium" panose="020B0603020202030204" pitchFamily="34" charset="0"/>
              </a:rPr>
              <a:t>If you need to display a region of the world you need to hide the countries that you do not want to show. </a:t>
            </a:r>
          </a:p>
          <a:p>
            <a:pPr marL="228600" lvl="1" indent="-228600">
              <a:spcBef>
                <a:spcPts val="600"/>
              </a:spcBef>
              <a:buFont typeface="+mj-lt"/>
              <a:buAutoNum type="arabicPeriod"/>
            </a:pPr>
            <a:r>
              <a:rPr lang="en-GB" sz="1200" dirty="0"/>
              <a:t>Right-Click on the world map and choose “Edit Data”.</a:t>
            </a:r>
          </a:p>
          <a:p>
            <a:pPr marL="228600" lvl="1" indent="-228600">
              <a:spcBef>
                <a:spcPts val="600"/>
              </a:spcBef>
              <a:buFont typeface="+mj-lt"/>
              <a:buAutoNum type="arabicPeriod"/>
            </a:pPr>
            <a:r>
              <a:rPr lang="en-GB" sz="1200" dirty="0"/>
              <a:t>Delete the value to empty cells of the countries you need to hide. </a:t>
            </a:r>
            <a:br>
              <a:rPr lang="en-GB" sz="1200" dirty="0"/>
            </a:br>
            <a:r>
              <a:rPr lang="en-GB" sz="1200" dirty="0">
                <a:latin typeface="DeutscheBank Medium" panose="020B0603020202030204" pitchFamily="34" charset="0"/>
                <a:ea typeface="DeutscheBank Medium" panose="020B0603020202030204" pitchFamily="34" charset="0"/>
              </a:rPr>
              <a:t>Edit the value-fields of the countries you want to display to the respective value.</a:t>
            </a:r>
          </a:p>
          <a:p>
            <a:pPr marL="228600" lvl="1" indent="-228600">
              <a:spcBef>
                <a:spcPts val="600"/>
              </a:spcBef>
              <a:buFont typeface="+mj-lt"/>
              <a:buAutoNum type="arabicPeriod"/>
            </a:pPr>
            <a:r>
              <a:rPr lang="en-GB" sz="1200" dirty="0"/>
              <a:t>From the filter menu de-select the button “(Blanks)” if not already done. Close with clicking “Ok”.</a:t>
            </a:r>
          </a:p>
          <a:p>
            <a:pPr marL="228600" lvl="1" indent="-228600">
              <a:spcBef>
                <a:spcPts val="600"/>
              </a:spcBef>
              <a:buFont typeface="+mj-lt"/>
              <a:buAutoNum type="arabicPeriod"/>
            </a:pPr>
            <a:r>
              <a:rPr lang="en-GB" sz="1200" dirty="0"/>
              <a:t>Close the table window.</a:t>
            </a:r>
          </a:p>
        </p:txBody>
      </p:sp>
      <p:grpSp>
        <p:nvGrpSpPr>
          <p:cNvPr id="2" name="Group 1" descr="World map chart in PowerPoint with the context menu open. The 'Edit Data' option is highlighted, showing where to access the data table for customization.">
            <a:extLst>
              <a:ext uri="{FF2B5EF4-FFF2-40B4-BE49-F238E27FC236}">
                <a16:creationId xmlns:a16="http://schemas.microsoft.com/office/drawing/2014/main" id="{C6408BDF-BB42-E77B-CF27-7AAD7A3017AE}"/>
              </a:ext>
            </a:extLst>
          </p:cNvPr>
          <p:cNvGrpSpPr/>
          <p:nvPr/>
        </p:nvGrpSpPr>
        <p:grpSpPr>
          <a:xfrm>
            <a:off x="442913" y="3373754"/>
            <a:ext cx="3233737" cy="2757777"/>
            <a:chOff x="442913" y="3373754"/>
            <a:chExt cx="3233737" cy="2757777"/>
          </a:xfrm>
        </p:grpSpPr>
        <p:pic>
          <p:nvPicPr>
            <p:cNvPr id="7" name="Picture 6">
              <a:extLst>
                <a:ext uri="{FF2B5EF4-FFF2-40B4-BE49-F238E27FC236}">
                  <a16:creationId xmlns:a16="http://schemas.microsoft.com/office/drawing/2014/main" id="{AB89B08E-4A14-ADD5-F7BA-BDBBE5810F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913" y="3373754"/>
              <a:ext cx="3233737" cy="2757777"/>
            </a:xfrm>
            <a:prstGeom prst="rect">
              <a:avLst/>
            </a:prstGeom>
            <a:ln w="6350">
              <a:solidFill>
                <a:schemeClr val="tx1"/>
              </a:solidFill>
            </a:ln>
          </p:spPr>
        </p:pic>
        <p:sp>
          <p:nvSpPr>
            <p:cNvPr id="17" name="Textfeld 9">
              <a:extLst>
                <a:ext uri="{FF2B5EF4-FFF2-40B4-BE49-F238E27FC236}">
                  <a16:creationId xmlns:a16="http://schemas.microsoft.com/office/drawing/2014/main" id="{B1693EE2-5848-57CA-3E1D-905D5636A8D8}"/>
                </a:ext>
              </a:extLst>
            </p:cNvPr>
            <p:cNvSpPr txBox="1"/>
            <p:nvPr/>
          </p:nvSpPr>
          <p:spPr bwMode="ltGray">
            <a:xfrm>
              <a:off x="1731984" y="5198999"/>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1</a:t>
              </a:r>
            </a:p>
          </p:txBody>
        </p:sp>
        <p:sp>
          <p:nvSpPr>
            <p:cNvPr id="12" name="Rectangle 22">
              <a:extLst>
                <a:ext uri="{FF2B5EF4-FFF2-40B4-BE49-F238E27FC236}">
                  <a16:creationId xmlns:a16="http://schemas.microsoft.com/office/drawing/2014/main" id="{1646591B-5C86-26E7-4B03-CA08AAF1C429}"/>
                </a:ext>
                <a:ext uri="{C183D7F6-B498-43B3-948B-1728B52AA6E4}">
                  <adec:decorative xmlns:adec="http://schemas.microsoft.com/office/drawing/2017/decorative" val="1"/>
                </a:ext>
              </a:extLst>
            </p:cNvPr>
            <p:cNvSpPr/>
            <p:nvPr/>
          </p:nvSpPr>
          <p:spPr bwMode="auto">
            <a:xfrm>
              <a:off x="1865009" y="5167601"/>
              <a:ext cx="824851" cy="212119"/>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grpSp>
      <p:grpSp>
        <p:nvGrpSpPr>
          <p:cNvPr id="6" name="Group 5" descr="Data table for the global map chart is displayed, with empty cells marked to hide countries and value fields being edited for visible countries.">
            <a:extLst>
              <a:ext uri="{FF2B5EF4-FFF2-40B4-BE49-F238E27FC236}">
                <a16:creationId xmlns:a16="http://schemas.microsoft.com/office/drawing/2014/main" id="{E9730EAD-FD62-1FE2-8CA7-6440C280FFD6}"/>
              </a:ext>
            </a:extLst>
          </p:cNvPr>
          <p:cNvGrpSpPr/>
          <p:nvPr/>
        </p:nvGrpSpPr>
        <p:grpSpPr>
          <a:xfrm>
            <a:off x="4273719" y="3373754"/>
            <a:ext cx="3812576" cy="1924856"/>
            <a:chOff x="4273719" y="3373754"/>
            <a:chExt cx="3812576" cy="1924856"/>
          </a:xfrm>
        </p:grpSpPr>
        <p:pic>
          <p:nvPicPr>
            <p:cNvPr id="9" name="Picture 8" descr="&#10;">
              <a:extLst>
                <a:ext uri="{FF2B5EF4-FFF2-40B4-BE49-F238E27FC236}">
                  <a16:creationId xmlns:a16="http://schemas.microsoft.com/office/drawing/2014/main" id="{5E217C8D-2D87-9D23-BC79-F97EBA58E4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73719" y="3373754"/>
              <a:ext cx="3812576" cy="1924856"/>
            </a:xfrm>
            <a:prstGeom prst="rect">
              <a:avLst/>
            </a:prstGeom>
            <a:ln w="6350">
              <a:solidFill>
                <a:schemeClr val="tx1"/>
              </a:solidFill>
            </a:ln>
          </p:spPr>
        </p:pic>
        <p:sp>
          <p:nvSpPr>
            <p:cNvPr id="18" name="Textfeld 9">
              <a:extLst>
                <a:ext uri="{FF2B5EF4-FFF2-40B4-BE49-F238E27FC236}">
                  <a16:creationId xmlns:a16="http://schemas.microsoft.com/office/drawing/2014/main" id="{FC67CD2D-E0BC-F681-CC02-A819D983803A}"/>
                </a:ext>
              </a:extLst>
            </p:cNvPr>
            <p:cNvSpPr txBox="1"/>
            <p:nvPr/>
          </p:nvSpPr>
          <p:spPr bwMode="ltGray">
            <a:xfrm>
              <a:off x="5961269" y="4538999"/>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2</a:t>
              </a:r>
            </a:p>
          </p:txBody>
        </p:sp>
        <p:sp>
          <p:nvSpPr>
            <p:cNvPr id="13" name="Rectangle 22">
              <a:extLst>
                <a:ext uri="{FF2B5EF4-FFF2-40B4-BE49-F238E27FC236}">
                  <a16:creationId xmlns:a16="http://schemas.microsoft.com/office/drawing/2014/main" id="{C21C0050-F2C6-6B76-8302-55D9B32038FF}"/>
                </a:ext>
                <a:ext uri="{C183D7F6-B498-43B3-948B-1728B52AA6E4}">
                  <adec:decorative xmlns:adec="http://schemas.microsoft.com/office/drawing/2017/decorative" val="1"/>
                </a:ext>
              </a:extLst>
            </p:cNvPr>
            <p:cNvSpPr/>
            <p:nvPr/>
          </p:nvSpPr>
          <p:spPr bwMode="auto">
            <a:xfrm>
              <a:off x="6096001" y="4455131"/>
              <a:ext cx="415290" cy="810289"/>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sp>
          <p:nvSpPr>
            <p:cNvPr id="19" name="Textfeld 9">
              <a:extLst>
                <a:ext uri="{FF2B5EF4-FFF2-40B4-BE49-F238E27FC236}">
                  <a16:creationId xmlns:a16="http://schemas.microsoft.com/office/drawing/2014/main" id="{08F2F5DE-E65F-59B3-17EF-834CD545C2A4}"/>
                </a:ext>
              </a:extLst>
            </p:cNvPr>
            <p:cNvSpPr txBox="1"/>
            <p:nvPr/>
          </p:nvSpPr>
          <p:spPr bwMode="ltGray">
            <a:xfrm>
              <a:off x="6228237" y="3953049"/>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3</a:t>
              </a:r>
            </a:p>
          </p:txBody>
        </p:sp>
        <p:sp>
          <p:nvSpPr>
            <p:cNvPr id="15" name="Rectangle 22">
              <a:extLst>
                <a:ext uri="{FF2B5EF4-FFF2-40B4-BE49-F238E27FC236}">
                  <a16:creationId xmlns:a16="http://schemas.microsoft.com/office/drawing/2014/main" id="{145C2F13-FB4C-BB0B-CCAF-9576240CC21E}"/>
                </a:ext>
                <a:ext uri="{C183D7F6-B498-43B3-948B-1728B52AA6E4}">
                  <adec:decorative xmlns:adec="http://schemas.microsoft.com/office/drawing/2017/decorative" val="1"/>
                </a:ext>
              </a:extLst>
            </p:cNvPr>
            <p:cNvSpPr/>
            <p:nvPr/>
          </p:nvSpPr>
          <p:spPr bwMode="auto">
            <a:xfrm>
              <a:off x="6355081" y="3942353"/>
              <a:ext cx="156210" cy="138157"/>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sp>
          <p:nvSpPr>
            <p:cNvPr id="23" name="Textfeld 9">
              <a:extLst>
                <a:ext uri="{FF2B5EF4-FFF2-40B4-BE49-F238E27FC236}">
                  <a16:creationId xmlns:a16="http://schemas.microsoft.com/office/drawing/2014/main" id="{E336390D-8BE9-4BF3-DC72-F0158A5055E0}"/>
                </a:ext>
              </a:extLst>
            </p:cNvPr>
            <p:cNvSpPr txBox="1"/>
            <p:nvPr/>
          </p:nvSpPr>
          <p:spPr bwMode="ltGray">
            <a:xfrm>
              <a:off x="7725837" y="3617682"/>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4</a:t>
              </a:r>
            </a:p>
          </p:txBody>
        </p:sp>
        <p:sp>
          <p:nvSpPr>
            <p:cNvPr id="22" name="Rectangle 22">
              <a:extLst>
                <a:ext uri="{FF2B5EF4-FFF2-40B4-BE49-F238E27FC236}">
                  <a16:creationId xmlns:a16="http://schemas.microsoft.com/office/drawing/2014/main" id="{5AFC62AB-C6BE-3F80-59D7-4D03D0727D2B}"/>
                </a:ext>
                <a:ext uri="{C183D7F6-B498-43B3-948B-1728B52AA6E4}">
                  <adec:decorative xmlns:adec="http://schemas.microsoft.com/office/drawing/2017/decorative" val="1"/>
                </a:ext>
              </a:extLst>
            </p:cNvPr>
            <p:cNvSpPr/>
            <p:nvPr/>
          </p:nvSpPr>
          <p:spPr bwMode="auto">
            <a:xfrm>
              <a:off x="7852681" y="3606986"/>
              <a:ext cx="156210" cy="138157"/>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grpSp>
      <p:grpSp>
        <p:nvGrpSpPr>
          <p:cNvPr id="8" name="Group 7" descr="Filter menu from the data table is open, highlighting the '(Blanks)' option deselected and the 'OK' button clicked to apply changes.">
            <a:extLst>
              <a:ext uri="{FF2B5EF4-FFF2-40B4-BE49-F238E27FC236}">
                <a16:creationId xmlns:a16="http://schemas.microsoft.com/office/drawing/2014/main" id="{66E62413-C5E2-F2AB-47FE-AC72B1F3CBA6}"/>
              </a:ext>
            </a:extLst>
          </p:cNvPr>
          <p:cNvGrpSpPr/>
          <p:nvPr/>
        </p:nvGrpSpPr>
        <p:grpSpPr>
          <a:xfrm>
            <a:off x="8683364" y="3373755"/>
            <a:ext cx="1993913" cy="2827020"/>
            <a:chOff x="8683364" y="3373755"/>
            <a:chExt cx="1993913" cy="2827020"/>
          </a:xfrm>
        </p:grpSpPr>
        <p:pic>
          <p:nvPicPr>
            <p:cNvPr id="5" name="Picture 4">
              <a:extLst>
                <a:ext uri="{FF2B5EF4-FFF2-40B4-BE49-F238E27FC236}">
                  <a16:creationId xmlns:a16="http://schemas.microsoft.com/office/drawing/2014/main" id="{C7E472D1-69E6-6398-BC1C-7CADD3A59C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83364" y="3373755"/>
              <a:ext cx="1993913" cy="2827020"/>
            </a:xfrm>
            <a:prstGeom prst="rect">
              <a:avLst/>
            </a:prstGeom>
            <a:ln w="6350">
              <a:solidFill>
                <a:schemeClr val="tx1"/>
              </a:solidFill>
            </a:ln>
          </p:spPr>
        </p:pic>
        <p:sp>
          <p:nvSpPr>
            <p:cNvPr id="20" name="Textfeld 9">
              <a:extLst>
                <a:ext uri="{FF2B5EF4-FFF2-40B4-BE49-F238E27FC236}">
                  <a16:creationId xmlns:a16="http://schemas.microsoft.com/office/drawing/2014/main" id="{E8CAA5F5-D57B-6170-6D12-730431FCE05E}"/>
                </a:ext>
              </a:extLst>
            </p:cNvPr>
            <p:cNvSpPr txBox="1"/>
            <p:nvPr/>
          </p:nvSpPr>
          <p:spPr bwMode="ltGray">
            <a:xfrm>
              <a:off x="9205286" y="5135268"/>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5</a:t>
              </a:r>
            </a:p>
          </p:txBody>
        </p:sp>
        <p:sp>
          <p:nvSpPr>
            <p:cNvPr id="14" name="Rectangle 22">
              <a:extLst>
                <a:ext uri="{FF2B5EF4-FFF2-40B4-BE49-F238E27FC236}">
                  <a16:creationId xmlns:a16="http://schemas.microsoft.com/office/drawing/2014/main" id="{2BD8079F-7E99-681E-586B-DC793DE57BAB}"/>
                </a:ext>
                <a:ext uri="{C183D7F6-B498-43B3-948B-1728B52AA6E4}">
                  <adec:decorative xmlns:adec="http://schemas.microsoft.com/office/drawing/2017/decorative" val="1"/>
                </a:ext>
              </a:extLst>
            </p:cNvPr>
            <p:cNvSpPr/>
            <p:nvPr/>
          </p:nvSpPr>
          <p:spPr bwMode="auto">
            <a:xfrm>
              <a:off x="9338311" y="5109209"/>
              <a:ext cx="415290" cy="156211"/>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sp>
          <p:nvSpPr>
            <p:cNvPr id="21" name="Textfeld 9">
              <a:extLst>
                <a:ext uri="{FF2B5EF4-FFF2-40B4-BE49-F238E27FC236}">
                  <a16:creationId xmlns:a16="http://schemas.microsoft.com/office/drawing/2014/main" id="{B76DDA7B-158E-B41D-5DA3-82A5E79C5EAB}"/>
                </a:ext>
              </a:extLst>
            </p:cNvPr>
            <p:cNvSpPr txBox="1"/>
            <p:nvPr/>
          </p:nvSpPr>
          <p:spPr bwMode="ltGray">
            <a:xfrm>
              <a:off x="9731066" y="5898918"/>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6</a:t>
              </a:r>
            </a:p>
          </p:txBody>
        </p:sp>
        <p:sp>
          <p:nvSpPr>
            <p:cNvPr id="16" name="Rectangle 22">
              <a:extLst>
                <a:ext uri="{FF2B5EF4-FFF2-40B4-BE49-F238E27FC236}">
                  <a16:creationId xmlns:a16="http://schemas.microsoft.com/office/drawing/2014/main" id="{6C7E2992-5DD3-A6E9-AA1C-3BB30F8787D9}"/>
                </a:ext>
                <a:ext uri="{C183D7F6-B498-43B3-948B-1728B52AA6E4}">
                  <adec:decorative xmlns:adec="http://schemas.microsoft.com/office/drawing/2017/decorative" val="1"/>
                </a:ext>
              </a:extLst>
            </p:cNvPr>
            <p:cNvSpPr/>
            <p:nvPr/>
          </p:nvSpPr>
          <p:spPr bwMode="auto">
            <a:xfrm>
              <a:off x="9864091" y="5878829"/>
              <a:ext cx="220979" cy="167641"/>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grpSp>
      <p:sp>
        <p:nvSpPr>
          <p:cNvPr id="10" name="Fußzeilenplatzhalter 9">
            <a:extLst>
              <a:ext uri="{FF2B5EF4-FFF2-40B4-BE49-F238E27FC236}">
                <a16:creationId xmlns:a16="http://schemas.microsoft.com/office/drawing/2014/main" id="{3B6C506E-D1CD-957B-4B3C-36BEB8B7552E}"/>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3" name="Slide Number Placeholder 2">
            <a:extLst>
              <a:ext uri="{FF2B5EF4-FFF2-40B4-BE49-F238E27FC236}">
                <a16:creationId xmlns:a16="http://schemas.microsoft.com/office/drawing/2014/main" id="{B3B308BE-3223-C105-DACB-CE3FA4AD73E0}"/>
              </a:ext>
              <a:ext uri="{C183D7F6-B498-43B3-948B-1728B52AA6E4}">
                <adec:decorative xmlns:adec="http://schemas.microsoft.com/office/drawing/2017/decorative" val="1"/>
              </a:ext>
            </a:extLst>
          </p:cNvPr>
          <p:cNvSpPr>
            <a:spLocks noGrp="1"/>
          </p:cNvSpPr>
          <p:nvPr>
            <p:ph type="sldNum" sz="quarter" idx="10"/>
          </p:nvPr>
        </p:nvSpPr>
        <p:spPr>
          <a:xfrm>
            <a:off x="11281088" y="6416675"/>
            <a:ext cx="468000" cy="144000"/>
          </a:xfrm>
        </p:spPr>
        <p:txBody>
          <a:bodyPr/>
          <a:lstStyle/>
          <a:p>
            <a:fld id="{D71DA9FD-6EF8-4CC5-AF9B-B6159B5B937C}" type="slidenum">
              <a:rPr lang="en-GB" noProof="1" smtClean="0"/>
              <a:pPr/>
              <a:t>66</a:t>
            </a:fld>
            <a:endParaRPr lang="en-GB" noProof="1"/>
          </a:p>
        </p:txBody>
      </p:sp>
    </p:spTree>
    <p:extLst>
      <p:ext uri="{BB962C8B-B14F-4D97-AF65-F5344CB8AC3E}">
        <p14:creationId xmlns:p14="http://schemas.microsoft.com/office/powerpoint/2010/main" val="1170631391"/>
      </p:ext>
    </p:extLst>
  </p:cSld>
  <p:clrMapOvr>
    <a:masterClrMapping/>
  </p:clrMapOvr>
  <p:transition>
    <p:wipe dir="r"/>
  </p:transition>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7FADD1-23F4-99CC-193A-1F4C943AD8EB}"/>
              </a:ext>
            </a:extLst>
          </p:cNvPr>
          <p:cNvSpPr>
            <a:spLocks noGrp="1"/>
          </p:cNvSpPr>
          <p:nvPr>
            <p:ph type="title"/>
          </p:nvPr>
        </p:nvSpPr>
        <p:spPr/>
        <p:txBody>
          <a:bodyPr/>
          <a:lstStyle/>
          <a:p>
            <a:r>
              <a:rPr lang="en-GB" dirty="0"/>
              <a:t>Working with the Global Map chart</a:t>
            </a:r>
            <a:br>
              <a:rPr lang="en-GB" dirty="0"/>
            </a:br>
            <a:r>
              <a:rPr lang="en-GB" b="0" dirty="0"/>
              <a:t>Step 2 – Configure colours and labels</a:t>
            </a:r>
            <a:endParaRPr lang="en-GB" dirty="0"/>
          </a:p>
        </p:txBody>
      </p:sp>
      <p:sp>
        <p:nvSpPr>
          <p:cNvPr id="11" name="TextBox 10">
            <a:extLst>
              <a:ext uri="{FF2B5EF4-FFF2-40B4-BE49-F238E27FC236}">
                <a16:creationId xmlns:a16="http://schemas.microsoft.com/office/drawing/2014/main" id="{CCF9B765-EE43-1136-72B0-6D7B6F02FF6A}"/>
              </a:ext>
            </a:extLst>
          </p:cNvPr>
          <p:cNvSpPr txBox="1"/>
          <p:nvPr/>
        </p:nvSpPr>
        <p:spPr bwMode="ltGray">
          <a:xfrm>
            <a:off x="442913" y="1376364"/>
            <a:ext cx="6445245" cy="1633536"/>
          </a:xfrm>
          <a:prstGeom prst="rect">
            <a:avLst/>
          </a:prstGeom>
          <a:noFill/>
          <a:ln w="6350">
            <a:noFill/>
            <a:miter lim="800000"/>
            <a:headEnd/>
            <a:tailEnd/>
          </a:ln>
        </p:spPr>
        <p:txBody>
          <a:bodyPr wrap="square" lIns="0" tIns="0" rIns="0" bIns="0">
            <a:noAutofit/>
          </a:bodyPr>
          <a:lstStyle/>
          <a:p>
            <a:pPr marL="228600" lvl="1" indent="-228600">
              <a:spcBef>
                <a:spcPts val="600"/>
              </a:spcBef>
              <a:buFont typeface="+mj-lt"/>
              <a:buAutoNum type="arabicPeriod"/>
            </a:pPr>
            <a:r>
              <a:rPr lang="en-GB" sz="1200" dirty="0">
                <a:ea typeface="DeutscheBank Medium" panose="020B0603020202030204" pitchFamily="34" charset="0"/>
              </a:rPr>
              <a:t>The base colour of the map is defined by right-clicking on it and selecting a fill colour. </a:t>
            </a:r>
          </a:p>
          <a:p>
            <a:pPr marL="228600" lvl="1" indent="-228600">
              <a:spcBef>
                <a:spcPts val="600"/>
              </a:spcBef>
              <a:buFont typeface="+mj-lt"/>
              <a:buAutoNum type="arabicPeriod"/>
            </a:pPr>
            <a:r>
              <a:rPr lang="en-GB" sz="1200" dirty="0">
                <a:ea typeface="DeutscheBank Medium" panose="020B0603020202030204" pitchFamily="34" charset="0"/>
              </a:rPr>
              <a:t>As with other chart styles, details, values and labels are adjusted using the '+' symbol.</a:t>
            </a:r>
          </a:p>
          <a:p>
            <a:pPr marL="228600" lvl="1" indent="-228600">
              <a:spcBef>
                <a:spcPts val="600"/>
              </a:spcBef>
              <a:buFont typeface="+mj-lt"/>
              <a:buAutoNum type="arabicPeriod"/>
            </a:pPr>
            <a:r>
              <a:rPr lang="en-GB" sz="1200" dirty="0">
                <a:ea typeface="DeutscheBank Medium" panose="020B0603020202030204" pitchFamily="34" charset="0"/>
              </a:rPr>
              <a:t>The Series Options can be adjusted by right-clicking on the map and choosing edit “Format Data Series” from the pop-up-menu.</a:t>
            </a:r>
            <a:endParaRPr lang="en-GB" sz="1200" dirty="0"/>
          </a:p>
        </p:txBody>
      </p:sp>
      <p:grpSp>
        <p:nvGrpSpPr>
          <p:cNvPr id="2" name="Group 1" descr="Map chart with the context menu open. The 'Fill' option is highlighted, showing the selection of colors to define the base color of the map using theme, custom, or standard colors.">
            <a:extLst>
              <a:ext uri="{FF2B5EF4-FFF2-40B4-BE49-F238E27FC236}">
                <a16:creationId xmlns:a16="http://schemas.microsoft.com/office/drawing/2014/main" id="{E33B868B-EA83-003C-8B61-7B77E751AE32}"/>
              </a:ext>
            </a:extLst>
          </p:cNvPr>
          <p:cNvGrpSpPr/>
          <p:nvPr/>
        </p:nvGrpSpPr>
        <p:grpSpPr>
          <a:xfrm>
            <a:off x="442913" y="3354489"/>
            <a:ext cx="2513381" cy="2519362"/>
            <a:chOff x="442913" y="3354489"/>
            <a:chExt cx="2513381" cy="2519362"/>
          </a:xfrm>
        </p:grpSpPr>
        <p:pic>
          <p:nvPicPr>
            <p:cNvPr id="33" name="Picture 32">
              <a:extLst>
                <a:ext uri="{FF2B5EF4-FFF2-40B4-BE49-F238E27FC236}">
                  <a16:creationId xmlns:a16="http://schemas.microsoft.com/office/drawing/2014/main" id="{FFA5B28C-C893-E803-3F82-C2BD8C9446D1}"/>
                </a:ext>
              </a:extLst>
            </p:cNvPr>
            <p:cNvPicPr>
              <a:picLocks noChangeAspect="1"/>
            </p:cNvPicPr>
            <p:nvPr/>
          </p:nvPicPr>
          <p:blipFill>
            <a:blip r:embed="rId2">
              <a:extLst>
                <a:ext uri="{28A0092B-C50C-407E-A947-70E740481C1C}">
                  <a14:useLocalDpi xmlns:a14="http://schemas.microsoft.com/office/drawing/2010/main" val="0"/>
                </a:ext>
              </a:extLst>
            </a:blip>
            <a:srcRect l="38147"/>
            <a:stretch/>
          </p:blipFill>
          <p:spPr>
            <a:xfrm>
              <a:off x="442913" y="3354489"/>
              <a:ext cx="2513381" cy="2519362"/>
            </a:xfrm>
            <a:prstGeom prst="rect">
              <a:avLst/>
            </a:prstGeom>
            <a:ln w="6350">
              <a:solidFill>
                <a:schemeClr val="tx1"/>
              </a:solidFill>
            </a:ln>
          </p:spPr>
        </p:pic>
        <p:sp>
          <p:nvSpPr>
            <p:cNvPr id="34" name="Textfeld 9">
              <a:extLst>
                <a:ext uri="{FF2B5EF4-FFF2-40B4-BE49-F238E27FC236}">
                  <a16:creationId xmlns:a16="http://schemas.microsoft.com/office/drawing/2014/main" id="{5EA5AF8F-632B-34C2-D9F7-0006FB5A9478}"/>
                </a:ext>
              </a:extLst>
            </p:cNvPr>
            <p:cNvSpPr txBox="1"/>
            <p:nvPr/>
          </p:nvSpPr>
          <p:spPr bwMode="ltGray">
            <a:xfrm>
              <a:off x="918364" y="3618463"/>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1</a:t>
              </a:r>
            </a:p>
          </p:txBody>
        </p:sp>
        <p:sp>
          <p:nvSpPr>
            <p:cNvPr id="35" name="Rectangle 22">
              <a:extLst>
                <a:ext uri="{FF2B5EF4-FFF2-40B4-BE49-F238E27FC236}">
                  <a16:creationId xmlns:a16="http://schemas.microsoft.com/office/drawing/2014/main" id="{55D50D91-6228-6388-450B-5916895B49CB}"/>
                </a:ext>
                <a:ext uri="{C183D7F6-B498-43B3-948B-1728B52AA6E4}">
                  <adec:decorative xmlns:adec="http://schemas.microsoft.com/office/drawing/2017/decorative" val="1"/>
                </a:ext>
              </a:extLst>
            </p:cNvPr>
            <p:cNvSpPr/>
            <p:nvPr/>
          </p:nvSpPr>
          <p:spPr bwMode="auto">
            <a:xfrm flipH="1" flipV="1">
              <a:off x="1051390" y="3517489"/>
              <a:ext cx="285797" cy="331839"/>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grpSp>
      <p:grpSp>
        <p:nvGrpSpPr>
          <p:cNvPr id="5" name="Group 4" descr="Chart Elements menu is open with the '+' symbol highlighted, allowing the user to add or adjust chart features such as titles, data labels, and legends.">
            <a:extLst>
              <a:ext uri="{FF2B5EF4-FFF2-40B4-BE49-F238E27FC236}">
                <a16:creationId xmlns:a16="http://schemas.microsoft.com/office/drawing/2014/main" id="{966CA644-774D-53D6-E73A-22DC511547C7}"/>
              </a:ext>
            </a:extLst>
          </p:cNvPr>
          <p:cNvGrpSpPr/>
          <p:nvPr/>
        </p:nvGrpSpPr>
        <p:grpSpPr>
          <a:xfrm>
            <a:off x="3332649" y="3354489"/>
            <a:ext cx="2100914" cy="1491649"/>
            <a:chOff x="3332649" y="3354489"/>
            <a:chExt cx="2100914" cy="1491649"/>
          </a:xfrm>
        </p:grpSpPr>
        <p:pic>
          <p:nvPicPr>
            <p:cNvPr id="29" name="Picture 28">
              <a:extLst>
                <a:ext uri="{FF2B5EF4-FFF2-40B4-BE49-F238E27FC236}">
                  <a16:creationId xmlns:a16="http://schemas.microsoft.com/office/drawing/2014/main" id="{D0C4876F-7C34-58AC-E26F-A7DAAE4BA5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32649" y="3354489"/>
              <a:ext cx="2100914" cy="1491649"/>
            </a:xfrm>
            <a:prstGeom prst="rect">
              <a:avLst/>
            </a:prstGeom>
            <a:ln w="6350">
              <a:solidFill>
                <a:schemeClr val="tx1"/>
              </a:solidFill>
            </a:ln>
          </p:spPr>
        </p:pic>
        <p:sp>
          <p:nvSpPr>
            <p:cNvPr id="36" name="Textfeld 9">
              <a:extLst>
                <a:ext uri="{FF2B5EF4-FFF2-40B4-BE49-F238E27FC236}">
                  <a16:creationId xmlns:a16="http://schemas.microsoft.com/office/drawing/2014/main" id="{CE7461A3-F2DF-E0CD-9434-DB88FFBC6B73}"/>
                </a:ext>
              </a:extLst>
            </p:cNvPr>
            <p:cNvSpPr txBox="1"/>
            <p:nvPr/>
          </p:nvSpPr>
          <p:spPr bwMode="ltGray">
            <a:xfrm>
              <a:off x="4242432" y="3433945"/>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rPr>
                <a:t>2</a:t>
              </a:r>
              <a:endParaRPr lang="en-GB" sz="800" dirty="0">
                <a:solidFill>
                  <a:schemeClr val="bg1"/>
                </a:solidFill>
                <a:latin typeface="+mn-lt"/>
              </a:endParaRPr>
            </a:p>
          </p:txBody>
        </p:sp>
        <p:sp>
          <p:nvSpPr>
            <p:cNvPr id="37" name="Rectangle 22">
              <a:extLst>
                <a:ext uri="{FF2B5EF4-FFF2-40B4-BE49-F238E27FC236}">
                  <a16:creationId xmlns:a16="http://schemas.microsoft.com/office/drawing/2014/main" id="{686CA0F6-997B-2BB4-6219-7504F510D2DD}"/>
                </a:ext>
                <a:ext uri="{C183D7F6-B498-43B3-948B-1728B52AA6E4}">
                  <adec:decorative xmlns:adec="http://schemas.microsoft.com/office/drawing/2017/decorative" val="1"/>
                </a:ext>
              </a:extLst>
            </p:cNvPr>
            <p:cNvSpPr/>
            <p:nvPr/>
          </p:nvSpPr>
          <p:spPr bwMode="auto">
            <a:xfrm flipH="1" flipV="1">
              <a:off x="4375457" y="3394421"/>
              <a:ext cx="218665" cy="204378"/>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grpSp>
      <p:grpSp>
        <p:nvGrpSpPr>
          <p:cNvPr id="7" name="Group 6" descr="Context menu for the map chart with 'Format Data Series' highlighted. The Format Data Series panel shows options to adjust series color, map projection, map area, and label settings.&quot;">
            <a:extLst>
              <a:ext uri="{FF2B5EF4-FFF2-40B4-BE49-F238E27FC236}">
                <a16:creationId xmlns:a16="http://schemas.microsoft.com/office/drawing/2014/main" id="{34839724-0077-D98D-147B-11A87B0183CC}"/>
              </a:ext>
            </a:extLst>
          </p:cNvPr>
          <p:cNvGrpSpPr/>
          <p:nvPr/>
        </p:nvGrpSpPr>
        <p:grpSpPr>
          <a:xfrm>
            <a:off x="5809918" y="3354489"/>
            <a:ext cx="3494239" cy="2846286"/>
            <a:chOff x="5809918" y="3354489"/>
            <a:chExt cx="3494239" cy="2846286"/>
          </a:xfrm>
        </p:grpSpPr>
        <p:grpSp>
          <p:nvGrpSpPr>
            <p:cNvPr id="6" name="Group 5">
              <a:extLst>
                <a:ext uri="{FF2B5EF4-FFF2-40B4-BE49-F238E27FC236}">
                  <a16:creationId xmlns:a16="http://schemas.microsoft.com/office/drawing/2014/main" id="{009154A1-2820-A7F4-FD5A-AB5092DB38DA}"/>
                </a:ext>
              </a:extLst>
            </p:cNvPr>
            <p:cNvGrpSpPr/>
            <p:nvPr/>
          </p:nvGrpSpPr>
          <p:grpSpPr>
            <a:xfrm>
              <a:off x="5809918" y="3354489"/>
              <a:ext cx="1589697" cy="2524813"/>
              <a:chOff x="5809918" y="3354489"/>
              <a:chExt cx="1589697" cy="2524813"/>
            </a:xfrm>
          </p:grpSpPr>
          <p:pic>
            <p:nvPicPr>
              <p:cNvPr id="25" name="Picture 24">
                <a:extLst>
                  <a:ext uri="{FF2B5EF4-FFF2-40B4-BE49-F238E27FC236}">
                    <a16:creationId xmlns:a16="http://schemas.microsoft.com/office/drawing/2014/main" id="{50A81FFF-FA1A-66DA-BA4F-0C518BEDED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09918" y="3354489"/>
                <a:ext cx="1589697" cy="2524813"/>
              </a:xfrm>
              <a:prstGeom prst="rect">
                <a:avLst/>
              </a:prstGeom>
              <a:ln w="6350">
                <a:solidFill>
                  <a:schemeClr val="tx1"/>
                </a:solidFill>
              </a:ln>
            </p:spPr>
          </p:pic>
          <p:sp>
            <p:nvSpPr>
              <p:cNvPr id="38" name="Textfeld 9">
                <a:extLst>
                  <a:ext uri="{FF2B5EF4-FFF2-40B4-BE49-F238E27FC236}">
                    <a16:creationId xmlns:a16="http://schemas.microsoft.com/office/drawing/2014/main" id="{3A1D096B-7CF8-DAA5-D308-2F2C5663A123}"/>
                  </a:ext>
                </a:extLst>
              </p:cNvPr>
              <p:cNvSpPr txBox="1"/>
              <p:nvPr/>
            </p:nvSpPr>
            <p:spPr bwMode="ltGray">
              <a:xfrm>
                <a:off x="5922132" y="5501177"/>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rPr>
                  <a:t>3</a:t>
                </a:r>
                <a:endParaRPr lang="en-GB" sz="800" dirty="0">
                  <a:solidFill>
                    <a:schemeClr val="bg1"/>
                  </a:solidFill>
                  <a:latin typeface="+mn-lt"/>
                </a:endParaRPr>
              </a:p>
            </p:txBody>
          </p:sp>
          <p:sp>
            <p:nvSpPr>
              <p:cNvPr id="39" name="Rectangle 22">
                <a:extLst>
                  <a:ext uri="{FF2B5EF4-FFF2-40B4-BE49-F238E27FC236}">
                    <a16:creationId xmlns:a16="http://schemas.microsoft.com/office/drawing/2014/main" id="{0860C74B-6852-B0E6-5CD5-1D377DAAFE88}"/>
                  </a:ext>
                  <a:ext uri="{C183D7F6-B498-43B3-948B-1728B52AA6E4}">
                    <adec:decorative xmlns:adec="http://schemas.microsoft.com/office/drawing/2017/decorative" val="1"/>
                  </a:ext>
                </a:extLst>
              </p:cNvPr>
              <p:cNvSpPr/>
              <p:nvPr/>
            </p:nvSpPr>
            <p:spPr bwMode="auto">
              <a:xfrm flipH="1" flipV="1">
                <a:off x="6055156" y="5469193"/>
                <a:ext cx="938878" cy="172257"/>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grpSp>
        <p:pic>
          <p:nvPicPr>
            <p:cNvPr id="27" name="Picture 26">
              <a:extLst>
                <a:ext uri="{FF2B5EF4-FFF2-40B4-BE49-F238E27FC236}">
                  <a16:creationId xmlns:a16="http://schemas.microsoft.com/office/drawing/2014/main" id="{C0B8DFBD-987F-2EB5-D499-0D2E165D1BB1}"/>
                </a:ext>
              </a:extLst>
            </p:cNvPr>
            <p:cNvPicPr>
              <a:picLocks noChangeAspect="1"/>
            </p:cNvPicPr>
            <p:nvPr/>
          </p:nvPicPr>
          <p:blipFill>
            <a:blip r:embed="rId5">
              <a:extLst>
                <a:ext uri="{28A0092B-C50C-407E-A947-70E740481C1C}">
                  <a14:useLocalDpi xmlns:a14="http://schemas.microsoft.com/office/drawing/2010/main" val="0"/>
                </a:ext>
              </a:extLst>
            </a:blip>
            <a:srcRect l="55354"/>
            <a:stretch/>
          </p:blipFill>
          <p:spPr>
            <a:xfrm>
              <a:off x="7344571" y="3681413"/>
              <a:ext cx="1959586" cy="2519362"/>
            </a:xfrm>
            <a:prstGeom prst="rect">
              <a:avLst/>
            </a:prstGeom>
            <a:ln w="6350">
              <a:solidFill>
                <a:schemeClr val="tx1"/>
              </a:solidFill>
            </a:ln>
          </p:spPr>
        </p:pic>
      </p:grpSp>
      <p:sp>
        <p:nvSpPr>
          <p:cNvPr id="8" name="Fußzeilenplatzhalter 7">
            <a:extLst>
              <a:ext uri="{FF2B5EF4-FFF2-40B4-BE49-F238E27FC236}">
                <a16:creationId xmlns:a16="http://schemas.microsoft.com/office/drawing/2014/main" id="{3E0AAFD3-B46A-405D-F47D-4BFF99F6EC4A}"/>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3" name="Slide Number Placeholder 2">
            <a:extLst>
              <a:ext uri="{FF2B5EF4-FFF2-40B4-BE49-F238E27FC236}">
                <a16:creationId xmlns:a16="http://schemas.microsoft.com/office/drawing/2014/main" id="{B3B308BE-3223-C105-DACB-CE3FA4AD73E0}"/>
              </a:ext>
              <a:ext uri="{C183D7F6-B498-43B3-948B-1728B52AA6E4}">
                <adec:decorative xmlns:adec="http://schemas.microsoft.com/office/drawing/2017/decorative" val="1"/>
              </a:ext>
            </a:extLst>
          </p:cNvPr>
          <p:cNvSpPr>
            <a:spLocks noGrp="1"/>
          </p:cNvSpPr>
          <p:nvPr>
            <p:ph type="sldNum" sz="quarter" idx="10"/>
          </p:nvPr>
        </p:nvSpPr>
        <p:spPr>
          <a:xfrm>
            <a:off x="11281088" y="6416675"/>
            <a:ext cx="468000" cy="144000"/>
          </a:xfrm>
        </p:spPr>
        <p:txBody>
          <a:bodyPr/>
          <a:lstStyle/>
          <a:p>
            <a:fld id="{D71DA9FD-6EF8-4CC5-AF9B-B6159B5B937C}" type="slidenum">
              <a:rPr lang="en-GB" noProof="1" smtClean="0"/>
              <a:pPr/>
              <a:t>67</a:t>
            </a:fld>
            <a:endParaRPr lang="en-GB" noProof="1"/>
          </a:p>
        </p:txBody>
      </p:sp>
    </p:spTree>
    <p:extLst>
      <p:ext uri="{BB962C8B-B14F-4D97-AF65-F5344CB8AC3E}">
        <p14:creationId xmlns:p14="http://schemas.microsoft.com/office/powerpoint/2010/main" val="2087190399"/>
      </p:ext>
    </p:extLst>
  </p:cSld>
  <p:clrMapOvr>
    <a:masterClrMapping/>
  </p:clrMapOvr>
  <p:transition>
    <p:wipe dir="r"/>
  </p:transition>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04AA9C04-BD71-DC5D-B78E-D201905447F6}"/>
              </a:ext>
            </a:extLst>
          </p:cNvPr>
          <p:cNvSpPr>
            <a:spLocks noGrp="1"/>
          </p:cNvSpPr>
          <p:nvPr>
            <p:ph type="title"/>
          </p:nvPr>
        </p:nvSpPr>
        <p:spPr/>
        <p:txBody>
          <a:bodyPr/>
          <a:lstStyle/>
          <a:p>
            <a:r>
              <a:rPr lang="en-GB" dirty="0"/>
              <a:t>Best Practice Sample</a:t>
            </a:r>
            <a:br>
              <a:rPr lang="en-GB" dirty="0"/>
            </a:br>
            <a:r>
              <a:rPr lang="en-GB" b="0" dirty="0"/>
              <a:t>World map as chart object</a:t>
            </a:r>
            <a:br>
              <a:rPr lang="en-GB" dirty="0"/>
            </a:br>
            <a:endParaRPr lang="en-GB" dirty="0"/>
          </a:p>
        </p:txBody>
      </p:sp>
      <mc:AlternateContent xmlns:mc="http://schemas.openxmlformats.org/markup-compatibility/2006" xmlns:cx4="http://schemas.microsoft.com/office/drawing/2016/5/10/chartex">
        <mc:Choice Requires="cx4">
          <p:graphicFrame>
            <p:nvGraphicFramePr>
              <p:cNvPr id="13" name="Chart 12" descr="World map highlighting specific countries in different shades of blue. Darker shades may indicate a higher level of relevance, presence, or activity, such as regional operations or data focus. Replace with your data and explain the significance of the highlighted regions. For example: 'Highlighted countries represent regions with active marketing campaigns or branch offices.' ">
                <a:extLst>
                  <a:ext uri="{FF2B5EF4-FFF2-40B4-BE49-F238E27FC236}">
                    <a16:creationId xmlns:a16="http://schemas.microsoft.com/office/drawing/2014/main" id="{AD3EE1EA-DFB5-3504-AB03-05A54E45BBED}"/>
                  </a:ext>
                </a:extLst>
              </p:cNvPr>
              <p:cNvGraphicFramePr/>
              <p:nvPr>
                <p:extLst>
                  <p:ext uri="{D42A27DB-BD31-4B8C-83A1-F6EECF244321}">
                    <p14:modId xmlns:p14="http://schemas.microsoft.com/office/powerpoint/2010/main" val="1286275344"/>
                  </p:ext>
                </p:extLst>
              </p:nvPr>
            </p:nvGraphicFramePr>
            <p:xfrm>
              <a:off x="360617" y="868800"/>
              <a:ext cx="11388471" cy="5331975"/>
            </p:xfrm>
            <a:graphic>
              <a:graphicData uri="http://schemas.microsoft.com/office/drawing/2014/chartex">
                <cx:chart xmlns:cx="http://schemas.microsoft.com/office/drawing/2014/chartex" xmlns:r="http://schemas.openxmlformats.org/officeDocument/2006/relationships" r:id="rId2"/>
              </a:graphicData>
            </a:graphic>
          </p:graphicFrame>
        </mc:Choice>
        <mc:Fallback xmlns="">
          <p:pic>
            <p:nvPicPr>
              <p:cNvPr id="13" name="Chart 12" descr="World map highlighting specific countries in different shades of blue. Darker shades may indicate a higher level of relevance, presence, or activity, such as regional operations or data focus. Replace with your data and explain the significance of the highlighted regions. For example: 'Highlighted countries represent regions with active marketing campaigns or branch offices.' ">
                <a:extLst>
                  <a:ext uri="{FF2B5EF4-FFF2-40B4-BE49-F238E27FC236}">
                    <a16:creationId xmlns:a16="http://schemas.microsoft.com/office/drawing/2014/main" id="{AD3EE1EA-DFB5-3504-AB03-05A54E45BBED}"/>
                  </a:ext>
                </a:extLst>
              </p:cNvPr>
              <p:cNvPicPr>
                <a:picLocks noGrp="1" noRot="1" noChangeAspect="1" noMove="1" noResize="1" noEditPoints="1" noAdjustHandles="1" noChangeArrowheads="1" noChangeShapeType="1"/>
              </p:cNvPicPr>
              <p:nvPr/>
            </p:nvPicPr>
            <p:blipFill>
              <a:blip r:embed="rId3"/>
              <a:stretch>
                <a:fillRect/>
              </a:stretch>
            </p:blipFill>
            <p:spPr>
              <a:xfrm>
                <a:off x="360617" y="868800"/>
                <a:ext cx="11388471" cy="5331975"/>
              </a:xfrm>
              <a:prstGeom prst="rect">
                <a:avLst/>
              </a:prstGeom>
            </p:spPr>
          </p:pic>
        </mc:Fallback>
      </mc:AlternateContent>
      <p:sp>
        <p:nvSpPr>
          <p:cNvPr id="579" name="TextBox 578">
            <a:extLst>
              <a:ext uri="{FF2B5EF4-FFF2-40B4-BE49-F238E27FC236}">
                <a16:creationId xmlns:a16="http://schemas.microsoft.com/office/drawing/2014/main" id="{BC86A331-C20B-6F69-35CB-F0D313757660}"/>
              </a:ext>
              <a:ext uri="{C183D7F6-B498-43B3-948B-1728B52AA6E4}">
                <adec:decorative xmlns:adec="http://schemas.microsoft.com/office/drawing/2017/decorative" val="1"/>
              </a:ext>
            </a:extLst>
          </p:cNvPr>
          <p:cNvSpPr txBox="1"/>
          <p:nvPr/>
        </p:nvSpPr>
        <p:spPr bwMode="ltGray">
          <a:xfrm>
            <a:off x="6096000" y="868801"/>
            <a:ext cx="2969792" cy="655897"/>
          </a:xfrm>
          <a:prstGeom prst="rect">
            <a:avLst/>
          </a:prstGeom>
          <a:solidFill>
            <a:srgbClr val="D000D0"/>
          </a:solidFill>
          <a:ln w="6350">
            <a:noFill/>
            <a:miter lim="800000"/>
            <a:headEnd/>
            <a:tailEnd/>
          </a:ln>
        </p:spPr>
        <p:txBody>
          <a:bodyPr wrap="square" lIns="100913" tIns="50457" rIns="100913" bIns="50457" rtlCol="0" anchor="t" anchorCtr="0">
            <a:spAutoFit/>
          </a:bodyPr>
          <a:lstStyle/>
          <a:p>
            <a:pPr eaLnBrk="0" hangingPunct="0"/>
            <a:r>
              <a:rPr lang="en-GB" sz="900" b="1" dirty="0">
                <a:solidFill>
                  <a:schemeClr val="bg1"/>
                </a:solidFill>
                <a:latin typeface="+mn-lt"/>
              </a:rPr>
              <a:t>Note </a:t>
            </a:r>
            <a:br>
              <a:rPr lang="en-GB" sz="900" b="1" dirty="0">
                <a:solidFill>
                  <a:schemeClr val="bg1"/>
                </a:solidFill>
                <a:latin typeface="+mn-lt"/>
              </a:rPr>
            </a:br>
            <a:r>
              <a:rPr lang="en-GB" sz="900" dirty="0">
                <a:solidFill>
                  <a:schemeClr val="bg1"/>
                </a:solidFill>
                <a:latin typeface="+mn-lt"/>
              </a:rPr>
              <a:t>Right-Click on the map and choose “Edit Data” from the pop-up-menu to add or remove countries from the chart.</a:t>
            </a:r>
          </a:p>
        </p:txBody>
      </p:sp>
      <p:sp>
        <p:nvSpPr>
          <p:cNvPr id="2" name="Fußzeilenplatzhalter 1">
            <a:extLst>
              <a:ext uri="{FF2B5EF4-FFF2-40B4-BE49-F238E27FC236}">
                <a16:creationId xmlns:a16="http://schemas.microsoft.com/office/drawing/2014/main" id="{4DE33C2B-D809-9D13-FEB5-065BADC2B164}"/>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7" name="Slide Number Placeholder 6">
            <a:extLst>
              <a:ext uri="{FF2B5EF4-FFF2-40B4-BE49-F238E27FC236}">
                <a16:creationId xmlns:a16="http://schemas.microsoft.com/office/drawing/2014/main" id="{0787FEA4-004D-1722-27CC-FC7D244EBB0D}"/>
              </a:ext>
              <a:ext uri="{C183D7F6-B498-43B3-948B-1728B52AA6E4}">
                <adec:decorative xmlns:adec="http://schemas.microsoft.com/office/drawing/2017/decorative" val="1"/>
              </a:ext>
            </a:extLst>
          </p:cNvPr>
          <p:cNvSpPr>
            <a:spLocks noGrp="1"/>
          </p:cNvSpPr>
          <p:nvPr>
            <p:ph type="sldNum" sz="quarter" idx="10"/>
          </p:nvPr>
        </p:nvSpPr>
        <p:spPr>
          <a:xfrm>
            <a:off x="11281088" y="6416675"/>
            <a:ext cx="468000" cy="144000"/>
          </a:xfrm>
        </p:spPr>
        <p:txBody>
          <a:bodyPr/>
          <a:lstStyle/>
          <a:p>
            <a:fld id="{D71DA9FD-6EF8-4CC5-AF9B-B6159B5B937C}" type="slidenum">
              <a:rPr lang="en-GB" noProof="1" smtClean="0"/>
              <a:pPr/>
              <a:t>68</a:t>
            </a:fld>
            <a:endParaRPr lang="en-GB" noProof="1"/>
          </a:p>
        </p:txBody>
      </p:sp>
    </p:spTree>
    <p:extLst>
      <p:ext uri="{BB962C8B-B14F-4D97-AF65-F5344CB8AC3E}">
        <p14:creationId xmlns:p14="http://schemas.microsoft.com/office/powerpoint/2010/main" val="1954807766"/>
      </p:ext>
    </p:extLst>
  </p:cSld>
  <p:clrMapOvr>
    <a:masterClrMapping/>
  </p:clrMapOvr>
  <p:transition>
    <p:wipe dir="r"/>
  </p:transition>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04AA9C04-BD71-DC5D-B78E-D201905447F6}"/>
              </a:ext>
            </a:extLst>
          </p:cNvPr>
          <p:cNvSpPr>
            <a:spLocks noGrp="1"/>
          </p:cNvSpPr>
          <p:nvPr>
            <p:ph type="title"/>
          </p:nvPr>
        </p:nvSpPr>
        <p:spPr/>
        <p:txBody>
          <a:bodyPr/>
          <a:lstStyle/>
          <a:p>
            <a:r>
              <a:rPr lang="en-GB" dirty="0"/>
              <a:t>Best Practice Sample</a:t>
            </a:r>
            <a:br>
              <a:rPr lang="en-GB" dirty="0"/>
            </a:br>
            <a:r>
              <a:rPr lang="en-GB" b="0" dirty="0"/>
              <a:t>Countries in Europe as chart object</a:t>
            </a:r>
            <a:br>
              <a:rPr lang="en-GB" dirty="0"/>
            </a:br>
            <a:endParaRPr lang="en-GB" dirty="0"/>
          </a:p>
        </p:txBody>
      </p:sp>
      <mc:AlternateContent xmlns:mc="http://schemas.openxmlformats.org/markup-compatibility/2006" xmlns:cx4="http://schemas.microsoft.com/office/drawing/2016/5/10/chartex">
        <mc:Choice Requires="cx4">
          <p:graphicFrame>
            <p:nvGraphicFramePr>
              <p:cNvPr id="13" name="Chart 12" descr="European map highlighting specific countries in different shades of blue. Darker shades may indicate a higher level of relevance, presence, or activity, such as regional operations or data focus. Replace with your data and explain the significance of the highlighted regions. For example: 'Highlighted countries in Europe represent regions with active marketing campaigns or branch offices.' ">
                <a:extLst>
                  <a:ext uri="{FF2B5EF4-FFF2-40B4-BE49-F238E27FC236}">
                    <a16:creationId xmlns:a16="http://schemas.microsoft.com/office/drawing/2014/main" id="{AD3EE1EA-DFB5-3504-AB03-05A54E45BBED}"/>
                  </a:ext>
                </a:extLst>
              </p:cNvPr>
              <p:cNvGraphicFramePr/>
              <p:nvPr>
                <p:extLst>
                  <p:ext uri="{D42A27DB-BD31-4B8C-83A1-F6EECF244321}">
                    <p14:modId xmlns:p14="http://schemas.microsoft.com/office/powerpoint/2010/main" val="676360642"/>
                  </p:ext>
                </p:extLst>
              </p:nvPr>
            </p:nvGraphicFramePr>
            <p:xfrm>
              <a:off x="1055605" y="-111986"/>
              <a:ext cx="8128000" cy="7680396"/>
            </p:xfrm>
            <a:graphic>
              <a:graphicData uri="http://schemas.microsoft.com/office/drawing/2014/chartex">
                <cx:chart xmlns:cx="http://schemas.microsoft.com/office/drawing/2014/chartex" xmlns:r="http://schemas.openxmlformats.org/officeDocument/2006/relationships" r:id="rId3"/>
              </a:graphicData>
            </a:graphic>
          </p:graphicFrame>
        </mc:Choice>
        <mc:Fallback xmlns="">
          <p:pic>
            <p:nvPicPr>
              <p:cNvPr id="13" name="Chart 12" descr="European map highlighting specific countries in different shades of blue. Darker shades may indicate a higher level of relevance, presence, or activity, such as regional operations or data focus. Replace with your data and explain the significance of the highlighted regions. For example: 'Highlighted countries in Europe represent regions with active marketing campaigns or branch offices.' ">
                <a:extLst>
                  <a:ext uri="{FF2B5EF4-FFF2-40B4-BE49-F238E27FC236}">
                    <a16:creationId xmlns:a16="http://schemas.microsoft.com/office/drawing/2014/main" id="{AD3EE1EA-DFB5-3504-AB03-05A54E45BBED}"/>
                  </a:ext>
                </a:extLst>
              </p:cNvPr>
              <p:cNvPicPr>
                <a:picLocks noGrp="1" noRot="1" noChangeAspect="1" noMove="1" noResize="1" noEditPoints="1" noAdjustHandles="1" noChangeArrowheads="1" noChangeShapeType="1"/>
              </p:cNvPicPr>
              <p:nvPr/>
            </p:nvPicPr>
            <p:blipFill>
              <a:blip r:embed="rId4"/>
              <a:stretch>
                <a:fillRect/>
              </a:stretch>
            </p:blipFill>
            <p:spPr>
              <a:xfrm>
                <a:off x="1055605" y="-111986"/>
                <a:ext cx="8128000" cy="7680396"/>
              </a:xfrm>
              <a:prstGeom prst="rect">
                <a:avLst/>
              </a:prstGeom>
            </p:spPr>
          </p:pic>
        </mc:Fallback>
      </mc:AlternateContent>
      <p:sp>
        <p:nvSpPr>
          <p:cNvPr id="301" name="Rounded Rectangle 1544">
            <a:extLst>
              <a:ext uri="{FF2B5EF4-FFF2-40B4-BE49-F238E27FC236}">
                <a16:creationId xmlns:a16="http://schemas.microsoft.com/office/drawing/2014/main" id="{5001CDE6-79CD-E7E6-071B-023C1699F352}"/>
              </a:ext>
            </a:extLst>
          </p:cNvPr>
          <p:cNvSpPr/>
          <p:nvPr/>
        </p:nvSpPr>
        <p:spPr bwMode="auto">
          <a:xfrm>
            <a:off x="7689761" y="1831510"/>
            <a:ext cx="1674176" cy="324034"/>
          </a:xfrm>
          <a:prstGeom prst="roundRect">
            <a:avLst>
              <a:gd name="adj" fmla="val 0"/>
            </a:avLst>
          </a:prstGeom>
          <a:solidFill>
            <a:srgbClr val="1E2A78"/>
          </a:solidFill>
          <a:ln w="12700">
            <a:solidFill>
              <a:schemeClr val="bg1"/>
            </a:solidFill>
            <a:miter lim="800000"/>
            <a:headEnd/>
            <a:tailEnd/>
          </a:ln>
        </p:spPr>
        <p:txBody>
          <a:bodyPr lIns="75693" tIns="37846" rIns="75693" bIns="37846" rtlCol="0" anchor="ctr">
            <a:noAutofit/>
          </a:bodyPr>
          <a:lstStyle/>
          <a:p>
            <a:pPr defTabSz="722780" eaLnBrk="0" fontAlgn="auto" hangingPunct="0">
              <a:spcBef>
                <a:spcPts val="0"/>
              </a:spcBef>
              <a:spcAft>
                <a:spcPts val="0"/>
              </a:spcAft>
              <a:tabLst>
                <a:tab pos="943067" algn="l"/>
              </a:tabLst>
              <a:defRPr/>
            </a:pPr>
            <a:r>
              <a:rPr lang="en-GB" sz="1200" kern="0" dirty="0">
                <a:solidFill>
                  <a:schemeClr val="bg1"/>
                </a:solidFill>
                <a:latin typeface="DeutscheBank Medium" panose="020B0603020202030204" pitchFamily="34" charset="0"/>
                <a:ea typeface="DeutscheBank Medium" panose="020B0603020202030204" pitchFamily="34" charset="0"/>
              </a:rPr>
              <a:t>FTE:</a:t>
            </a:r>
          </a:p>
        </p:txBody>
      </p:sp>
      <p:sp>
        <p:nvSpPr>
          <p:cNvPr id="303" name="TextBox 302">
            <a:extLst>
              <a:ext uri="{FF2B5EF4-FFF2-40B4-BE49-F238E27FC236}">
                <a16:creationId xmlns:a16="http://schemas.microsoft.com/office/drawing/2014/main" id="{97A28F55-7F1D-AEBB-5931-69E96324B976}"/>
              </a:ext>
            </a:extLst>
          </p:cNvPr>
          <p:cNvSpPr txBox="1"/>
          <p:nvPr/>
        </p:nvSpPr>
        <p:spPr bwMode="ltGray">
          <a:xfrm>
            <a:off x="8573244" y="1874511"/>
            <a:ext cx="766644" cy="238032"/>
          </a:xfrm>
          <a:prstGeom prst="rect">
            <a:avLst/>
          </a:prstGeom>
          <a:noFill/>
          <a:ln w="28575">
            <a:noFill/>
            <a:miter lim="800000"/>
            <a:headEnd/>
            <a:tailEnd/>
          </a:ln>
        </p:spPr>
        <p:txBody>
          <a:bodyPr wrap="none" lIns="81009" tIns="37846" rIns="0" bIns="37846" rtlCol="0" anchor="ctr" anchorCtr="0">
            <a:noAutofit/>
          </a:bodyPr>
          <a:lstStyle/>
          <a:p>
            <a:pPr defTabSz="514389" eaLnBrk="0" fontAlgn="auto" hangingPunct="0">
              <a:spcBef>
                <a:spcPts val="0"/>
              </a:spcBef>
              <a:spcAft>
                <a:spcPts val="0"/>
              </a:spcAft>
              <a:defRPr/>
            </a:pPr>
            <a:r>
              <a:rPr lang="en-GB" sz="1200" kern="0" dirty="0">
                <a:solidFill>
                  <a:srgbClr val="34A6DC"/>
                </a:solidFill>
                <a:latin typeface="DeutscheBank Medium" panose="020B0603020202030204" pitchFamily="34" charset="0"/>
                <a:ea typeface="DeutscheBank Medium" panose="020B0603020202030204" pitchFamily="34" charset="0"/>
              </a:rPr>
              <a:t>xxx</a:t>
            </a:r>
          </a:p>
        </p:txBody>
      </p:sp>
      <p:sp>
        <p:nvSpPr>
          <p:cNvPr id="10" name="Rounded Rectangle 1544">
            <a:extLst>
              <a:ext uri="{FF2B5EF4-FFF2-40B4-BE49-F238E27FC236}">
                <a16:creationId xmlns:a16="http://schemas.microsoft.com/office/drawing/2014/main" id="{43A7EEF9-0680-1D69-3DE3-476441403D72}"/>
              </a:ext>
            </a:extLst>
          </p:cNvPr>
          <p:cNvSpPr/>
          <p:nvPr/>
        </p:nvSpPr>
        <p:spPr bwMode="auto">
          <a:xfrm>
            <a:off x="7689761" y="2340133"/>
            <a:ext cx="1674176" cy="324034"/>
          </a:xfrm>
          <a:prstGeom prst="roundRect">
            <a:avLst>
              <a:gd name="adj" fmla="val 0"/>
            </a:avLst>
          </a:prstGeom>
          <a:solidFill>
            <a:srgbClr val="1E2A78"/>
          </a:solidFill>
          <a:ln w="12700">
            <a:solidFill>
              <a:schemeClr val="bg1"/>
            </a:solidFill>
            <a:miter lim="800000"/>
            <a:headEnd/>
            <a:tailEnd/>
          </a:ln>
        </p:spPr>
        <p:txBody>
          <a:bodyPr lIns="75693" tIns="37846" rIns="75693" bIns="37846" rtlCol="0" anchor="ctr">
            <a:noAutofit/>
          </a:bodyPr>
          <a:lstStyle/>
          <a:p>
            <a:pPr defTabSz="722780" eaLnBrk="0" fontAlgn="auto" hangingPunct="0">
              <a:spcBef>
                <a:spcPts val="0"/>
              </a:spcBef>
              <a:spcAft>
                <a:spcPts val="0"/>
              </a:spcAft>
              <a:tabLst>
                <a:tab pos="943067" algn="l"/>
              </a:tabLst>
              <a:defRPr/>
            </a:pPr>
            <a:r>
              <a:rPr lang="en-GB" sz="1200" kern="0" dirty="0">
                <a:solidFill>
                  <a:schemeClr val="bg1"/>
                </a:solidFill>
                <a:latin typeface="DeutscheBank Medium" panose="020B0603020202030204" pitchFamily="34" charset="0"/>
                <a:ea typeface="DeutscheBank Medium" panose="020B0603020202030204" pitchFamily="34" charset="0"/>
              </a:rPr>
              <a:t>CBV</a:t>
            </a:r>
            <a:r>
              <a:rPr lang="en-GB" sz="1200" kern="0" baseline="30000" dirty="0">
                <a:solidFill>
                  <a:schemeClr val="bg1"/>
                </a:solidFill>
                <a:latin typeface="DeutscheBank Medium" panose="020B0603020202030204" pitchFamily="34" charset="0"/>
                <a:ea typeface="DeutscheBank Medium" panose="020B0603020202030204" pitchFamily="34" charset="0"/>
              </a:rPr>
              <a:t>1</a:t>
            </a:r>
            <a:r>
              <a:rPr lang="en-GB" sz="1200" kern="0" dirty="0">
                <a:solidFill>
                  <a:schemeClr val="bg1"/>
                </a:solidFill>
                <a:latin typeface="DeutscheBank Medium" panose="020B0603020202030204" pitchFamily="34" charset="0"/>
                <a:ea typeface="DeutscheBank Medium" panose="020B0603020202030204" pitchFamily="34" charset="0"/>
              </a:rPr>
              <a:t>:</a:t>
            </a:r>
          </a:p>
        </p:txBody>
      </p:sp>
      <p:sp>
        <p:nvSpPr>
          <p:cNvPr id="12" name="TextBox 11">
            <a:extLst>
              <a:ext uri="{FF2B5EF4-FFF2-40B4-BE49-F238E27FC236}">
                <a16:creationId xmlns:a16="http://schemas.microsoft.com/office/drawing/2014/main" id="{3CEF2BDA-6BC9-8F66-3085-963E3E82EB0A}"/>
              </a:ext>
            </a:extLst>
          </p:cNvPr>
          <p:cNvSpPr txBox="1"/>
          <p:nvPr/>
        </p:nvSpPr>
        <p:spPr bwMode="ltGray">
          <a:xfrm>
            <a:off x="8573244" y="2383134"/>
            <a:ext cx="766644" cy="238032"/>
          </a:xfrm>
          <a:prstGeom prst="rect">
            <a:avLst/>
          </a:prstGeom>
          <a:noFill/>
          <a:ln w="28575">
            <a:noFill/>
            <a:miter lim="800000"/>
            <a:headEnd/>
            <a:tailEnd/>
          </a:ln>
        </p:spPr>
        <p:txBody>
          <a:bodyPr wrap="none" lIns="81009" tIns="37846" rIns="0" bIns="37846" rtlCol="0" anchor="ctr" anchorCtr="0">
            <a:noAutofit/>
          </a:bodyPr>
          <a:lstStyle/>
          <a:p>
            <a:pPr defTabSz="514389" eaLnBrk="0" fontAlgn="auto" hangingPunct="0">
              <a:spcBef>
                <a:spcPts val="0"/>
              </a:spcBef>
              <a:spcAft>
                <a:spcPts val="0"/>
              </a:spcAft>
              <a:defRPr/>
            </a:pPr>
            <a:r>
              <a:rPr lang="en-GB" sz="1200" kern="0" dirty="0">
                <a:solidFill>
                  <a:srgbClr val="34A6DC"/>
                </a:solidFill>
                <a:latin typeface="DeutscheBank Medium" panose="020B0603020202030204" pitchFamily="34" charset="0"/>
                <a:ea typeface="DeutscheBank Medium" panose="020B0603020202030204" pitchFamily="34" charset="0"/>
              </a:rPr>
              <a:t>xxx</a:t>
            </a:r>
          </a:p>
        </p:txBody>
      </p:sp>
      <p:sp>
        <p:nvSpPr>
          <p:cNvPr id="305" name="Rounded Rectangle 1544">
            <a:extLst>
              <a:ext uri="{FF2B5EF4-FFF2-40B4-BE49-F238E27FC236}">
                <a16:creationId xmlns:a16="http://schemas.microsoft.com/office/drawing/2014/main" id="{076A1247-6BDA-149E-CF79-4E16C5264F90}"/>
              </a:ext>
            </a:extLst>
          </p:cNvPr>
          <p:cNvSpPr/>
          <p:nvPr/>
        </p:nvSpPr>
        <p:spPr bwMode="auto">
          <a:xfrm>
            <a:off x="7689761" y="2848756"/>
            <a:ext cx="1674176" cy="324034"/>
          </a:xfrm>
          <a:prstGeom prst="roundRect">
            <a:avLst>
              <a:gd name="adj" fmla="val 0"/>
            </a:avLst>
          </a:prstGeom>
          <a:solidFill>
            <a:srgbClr val="1E2A78"/>
          </a:solidFill>
          <a:ln w="12700">
            <a:solidFill>
              <a:schemeClr val="bg1"/>
            </a:solidFill>
            <a:miter lim="800000"/>
            <a:headEnd/>
            <a:tailEnd/>
          </a:ln>
        </p:spPr>
        <p:txBody>
          <a:bodyPr lIns="75693" tIns="37846" rIns="75693" bIns="37846" rtlCol="0" anchor="ctr">
            <a:noAutofit/>
          </a:bodyPr>
          <a:lstStyle/>
          <a:p>
            <a:pPr defTabSz="722780" eaLnBrk="0" fontAlgn="auto" hangingPunct="0">
              <a:spcBef>
                <a:spcPts val="0"/>
              </a:spcBef>
              <a:spcAft>
                <a:spcPts val="0"/>
              </a:spcAft>
              <a:tabLst>
                <a:tab pos="943067" algn="l"/>
              </a:tabLst>
              <a:defRPr/>
            </a:pPr>
            <a:r>
              <a:rPr lang="en-GB" sz="1200" kern="0" dirty="0">
                <a:solidFill>
                  <a:schemeClr val="bg1"/>
                </a:solidFill>
                <a:latin typeface="DeutscheBank Medium" panose="020B0603020202030204" pitchFamily="34" charset="0"/>
                <a:ea typeface="DeutscheBank Medium" panose="020B0603020202030204" pitchFamily="34" charset="0"/>
              </a:rPr>
              <a:t>Locations:</a:t>
            </a:r>
          </a:p>
        </p:txBody>
      </p:sp>
      <p:sp>
        <p:nvSpPr>
          <p:cNvPr id="307" name="TextBox 306">
            <a:extLst>
              <a:ext uri="{FF2B5EF4-FFF2-40B4-BE49-F238E27FC236}">
                <a16:creationId xmlns:a16="http://schemas.microsoft.com/office/drawing/2014/main" id="{D3608CBA-E3A2-5C20-84E4-64A1E2B1F5D4}"/>
              </a:ext>
            </a:extLst>
          </p:cNvPr>
          <p:cNvSpPr txBox="1"/>
          <p:nvPr/>
        </p:nvSpPr>
        <p:spPr bwMode="ltGray">
          <a:xfrm>
            <a:off x="8573244" y="2891757"/>
            <a:ext cx="766644" cy="238032"/>
          </a:xfrm>
          <a:prstGeom prst="rect">
            <a:avLst/>
          </a:prstGeom>
          <a:noFill/>
          <a:ln w="28575">
            <a:noFill/>
            <a:miter lim="800000"/>
            <a:headEnd/>
            <a:tailEnd/>
          </a:ln>
        </p:spPr>
        <p:txBody>
          <a:bodyPr wrap="none" lIns="81009" tIns="37846" rIns="0" bIns="37846" rtlCol="0" anchor="ctr" anchorCtr="0">
            <a:noAutofit/>
          </a:bodyPr>
          <a:lstStyle/>
          <a:p>
            <a:pPr defTabSz="514389" eaLnBrk="0" fontAlgn="auto" hangingPunct="0">
              <a:spcBef>
                <a:spcPts val="0"/>
              </a:spcBef>
              <a:spcAft>
                <a:spcPts val="0"/>
              </a:spcAft>
              <a:defRPr/>
            </a:pPr>
            <a:r>
              <a:rPr lang="en-GB" sz="1200" kern="0" dirty="0">
                <a:solidFill>
                  <a:srgbClr val="34A6DC"/>
                </a:solidFill>
                <a:latin typeface="DeutscheBank Medium" panose="020B0603020202030204" pitchFamily="34" charset="0"/>
                <a:ea typeface="DeutscheBank Medium" panose="020B0603020202030204" pitchFamily="34" charset="0"/>
              </a:rPr>
              <a:t>xxx</a:t>
            </a:r>
          </a:p>
        </p:txBody>
      </p:sp>
      <p:sp>
        <p:nvSpPr>
          <p:cNvPr id="309" name="Rounded Rectangle 1544">
            <a:extLst>
              <a:ext uri="{FF2B5EF4-FFF2-40B4-BE49-F238E27FC236}">
                <a16:creationId xmlns:a16="http://schemas.microsoft.com/office/drawing/2014/main" id="{A670B653-9B48-CE0C-AF4D-7B73E641C949}"/>
              </a:ext>
            </a:extLst>
          </p:cNvPr>
          <p:cNvSpPr/>
          <p:nvPr/>
        </p:nvSpPr>
        <p:spPr bwMode="auto">
          <a:xfrm>
            <a:off x="7689761" y="3357379"/>
            <a:ext cx="1674176" cy="324034"/>
          </a:xfrm>
          <a:prstGeom prst="roundRect">
            <a:avLst>
              <a:gd name="adj" fmla="val 0"/>
            </a:avLst>
          </a:prstGeom>
          <a:solidFill>
            <a:srgbClr val="1E2A78"/>
          </a:solidFill>
          <a:ln w="12700">
            <a:solidFill>
              <a:schemeClr val="bg1"/>
            </a:solidFill>
            <a:miter lim="800000"/>
            <a:headEnd/>
            <a:tailEnd/>
          </a:ln>
        </p:spPr>
        <p:txBody>
          <a:bodyPr lIns="75693" tIns="37846" rIns="75693" bIns="37846" rtlCol="0" anchor="ctr">
            <a:noAutofit/>
          </a:bodyPr>
          <a:lstStyle/>
          <a:p>
            <a:pPr defTabSz="722780" eaLnBrk="0" fontAlgn="auto" hangingPunct="0">
              <a:spcBef>
                <a:spcPts val="0"/>
              </a:spcBef>
              <a:spcAft>
                <a:spcPts val="0"/>
              </a:spcAft>
              <a:tabLst>
                <a:tab pos="943067" algn="l"/>
              </a:tabLst>
              <a:defRPr/>
            </a:pPr>
            <a:r>
              <a:rPr lang="en-GB" sz="1200" kern="0" dirty="0">
                <a:solidFill>
                  <a:schemeClr val="bg1"/>
                </a:solidFill>
                <a:latin typeface="DeutscheBank Medium" panose="020B0603020202030204" pitchFamily="34" charset="0"/>
                <a:ea typeface="DeutscheBank Medium" panose="020B0603020202030204" pitchFamily="34" charset="0"/>
              </a:rPr>
              <a:t>Branches:</a:t>
            </a:r>
          </a:p>
        </p:txBody>
      </p:sp>
      <p:sp>
        <p:nvSpPr>
          <p:cNvPr id="311" name="TextBox 310">
            <a:extLst>
              <a:ext uri="{FF2B5EF4-FFF2-40B4-BE49-F238E27FC236}">
                <a16:creationId xmlns:a16="http://schemas.microsoft.com/office/drawing/2014/main" id="{ECC1B36C-F56D-1F23-4141-B4A199F9CC8D}"/>
              </a:ext>
            </a:extLst>
          </p:cNvPr>
          <p:cNvSpPr txBox="1"/>
          <p:nvPr/>
        </p:nvSpPr>
        <p:spPr bwMode="ltGray">
          <a:xfrm>
            <a:off x="8573244" y="3400380"/>
            <a:ext cx="766644" cy="238032"/>
          </a:xfrm>
          <a:prstGeom prst="rect">
            <a:avLst/>
          </a:prstGeom>
          <a:noFill/>
          <a:ln w="28575">
            <a:noFill/>
            <a:miter lim="800000"/>
            <a:headEnd/>
            <a:tailEnd/>
          </a:ln>
        </p:spPr>
        <p:txBody>
          <a:bodyPr wrap="none" lIns="81009" tIns="37846" rIns="0" bIns="37846" rtlCol="0" anchor="ctr" anchorCtr="0">
            <a:noAutofit/>
          </a:bodyPr>
          <a:lstStyle/>
          <a:p>
            <a:pPr defTabSz="514389" eaLnBrk="0" fontAlgn="auto" hangingPunct="0">
              <a:spcBef>
                <a:spcPts val="0"/>
              </a:spcBef>
              <a:spcAft>
                <a:spcPts val="0"/>
              </a:spcAft>
              <a:defRPr/>
            </a:pPr>
            <a:r>
              <a:rPr lang="en-GB" sz="1200" kern="0" dirty="0">
                <a:solidFill>
                  <a:srgbClr val="34A6DC"/>
                </a:solidFill>
                <a:latin typeface="DeutscheBank Medium" panose="020B0603020202030204" pitchFamily="34" charset="0"/>
                <a:ea typeface="DeutscheBank Medium" panose="020B0603020202030204" pitchFamily="34" charset="0"/>
              </a:rPr>
              <a:t>xxx</a:t>
            </a:r>
          </a:p>
        </p:txBody>
      </p:sp>
      <p:sp>
        <p:nvSpPr>
          <p:cNvPr id="579" name="TextBox 578">
            <a:extLst>
              <a:ext uri="{FF2B5EF4-FFF2-40B4-BE49-F238E27FC236}">
                <a16:creationId xmlns:a16="http://schemas.microsoft.com/office/drawing/2014/main" id="{BC86A331-C20B-6F69-35CB-F0D313757660}"/>
              </a:ext>
              <a:ext uri="{C183D7F6-B498-43B3-948B-1728B52AA6E4}">
                <adec:decorative xmlns:adec="http://schemas.microsoft.com/office/drawing/2017/decorative" val="1"/>
              </a:ext>
            </a:extLst>
          </p:cNvPr>
          <p:cNvSpPr txBox="1"/>
          <p:nvPr/>
        </p:nvSpPr>
        <p:spPr bwMode="ltGray">
          <a:xfrm>
            <a:off x="6096000" y="442800"/>
            <a:ext cx="2969792" cy="655897"/>
          </a:xfrm>
          <a:prstGeom prst="rect">
            <a:avLst/>
          </a:prstGeom>
          <a:solidFill>
            <a:srgbClr val="D000D0"/>
          </a:solidFill>
          <a:ln w="6350">
            <a:noFill/>
            <a:miter lim="800000"/>
            <a:headEnd/>
            <a:tailEnd/>
          </a:ln>
        </p:spPr>
        <p:txBody>
          <a:bodyPr wrap="square" lIns="100913" tIns="50457" rIns="100913" bIns="50457" rtlCol="0" anchor="t" anchorCtr="0">
            <a:spAutoFit/>
          </a:bodyPr>
          <a:lstStyle/>
          <a:p>
            <a:pPr eaLnBrk="0" hangingPunct="0"/>
            <a:r>
              <a:rPr lang="en-GB" sz="900" b="1" dirty="0">
                <a:solidFill>
                  <a:schemeClr val="bg1"/>
                </a:solidFill>
                <a:latin typeface="+mn-lt"/>
              </a:rPr>
              <a:t>Note </a:t>
            </a:r>
            <a:br>
              <a:rPr lang="en-GB" sz="900" b="1" dirty="0">
                <a:solidFill>
                  <a:schemeClr val="bg1"/>
                </a:solidFill>
                <a:latin typeface="+mn-lt"/>
              </a:rPr>
            </a:br>
            <a:r>
              <a:rPr lang="en-GB" sz="900" dirty="0">
                <a:solidFill>
                  <a:schemeClr val="bg1"/>
                </a:solidFill>
                <a:latin typeface="+mn-lt"/>
              </a:rPr>
              <a:t>Right-Click on the map and choose “Edit Data” from the pop-up-menu to add or remove countries from the chart.</a:t>
            </a:r>
          </a:p>
        </p:txBody>
      </p:sp>
      <p:sp>
        <p:nvSpPr>
          <p:cNvPr id="2" name="Fußzeilenplatzhalter 1">
            <a:extLst>
              <a:ext uri="{FF2B5EF4-FFF2-40B4-BE49-F238E27FC236}">
                <a16:creationId xmlns:a16="http://schemas.microsoft.com/office/drawing/2014/main" id="{328BDE47-5928-0CBE-AA0E-D7788F3FD3F2}"/>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7" name="Slide Number Placeholder 6">
            <a:extLst>
              <a:ext uri="{FF2B5EF4-FFF2-40B4-BE49-F238E27FC236}">
                <a16:creationId xmlns:a16="http://schemas.microsoft.com/office/drawing/2014/main" id="{0787FEA4-004D-1722-27CC-FC7D244EBB0D}"/>
              </a:ext>
              <a:ext uri="{C183D7F6-B498-43B3-948B-1728B52AA6E4}">
                <adec:decorative xmlns:adec="http://schemas.microsoft.com/office/drawing/2017/decorative" val="1"/>
              </a:ext>
            </a:extLst>
          </p:cNvPr>
          <p:cNvSpPr>
            <a:spLocks noGrp="1"/>
          </p:cNvSpPr>
          <p:nvPr>
            <p:ph type="sldNum" sz="quarter" idx="10"/>
          </p:nvPr>
        </p:nvSpPr>
        <p:spPr>
          <a:xfrm>
            <a:off x="11281088" y="6416675"/>
            <a:ext cx="468000" cy="144000"/>
          </a:xfrm>
        </p:spPr>
        <p:txBody>
          <a:bodyPr/>
          <a:lstStyle/>
          <a:p>
            <a:fld id="{D71DA9FD-6EF8-4CC5-AF9B-B6159B5B937C}" type="slidenum">
              <a:rPr lang="en-GB" noProof="1" smtClean="0"/>
              <a:pPr/>
              <a:t>69</a:t>
            </a:fld>
            <a:endParaRPr lang="en-GB" noProof="1"/>
          </a:p>
        </p:txBody>
      </p:sp>
    </p:spTree>
    <p:extLst>
      <p:ext uri="{BB962C8B-B14F-4D97-AF65-F5344CB8AC3E}">
        <p14:creationId xmlns:p14="http://schemas.microsoft.com/office/powerpoint/2010/main" val="3308388593"/>
      </p:ext>
    </p:extLst>
  </p:cSld>
  <p:clrMapOvr>
    <a:masterClrMapping/>
  </p:clrMapOvr>
  <p:transition>
    <p:wipe dir="r"/>
  </p:transition>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04AA9C04-BD71-DC5D-B78E-D201905447F6}"/>
              </a:ext>
            </a:extLst>
          </p:cNvPr>
          <p:cNvSpPr>
            <a:spLocks noGrp="1"/>
          </p:cNvSpPr>
          <p:nvPr>
            <p:ph type="title"/>
          </p:nvPr>
        </p:nvSpPr>
        <p:spPr>
          <a:xfrm>
            <a:off x="442912" y="442800"/>
            <a:ext cx="5653088" cy="468000"/>
          </a:xfrm>
        </p:spPr>
        <p:txBody>
          <a:bodyPr/>
          <a:lstStyle/>
          <a:p>
            <a:r>
              <a:rPr lang="en-GB" dirty="0"/>
              <a:t>Best Practice Sample</a:t>
            </a:r>
            <a:br>
              <a:rPr lang="en-GB" dirty="0"/>
            </a:br>
            <a:r>
              <a:rPr lang="en-GB" b="0" dirty="0"/>
              <a:t>Countries in Asia as chart object</a:t>
            </a:r>
            <a:br>
              <a:rPr lang="en-GB" dirty="0"/>
            </a:br>
            <a:endParaRPr lang="en-GB" dirty="0"/>
          </a:p>
        </p:txBody>
      </p:sp>
      <mc:AlternateContent xmlns:mc="http://schemas.openxmlformats.org/markup-compatibility/2006" xmlns:cx4="http://schemas.microsoft.com/office/drawing/2016/5/10/chartex">
        <mc:Choice Requires="cx4">
          <p:graphicFrame>
            <p:nvGraphicFramePr>
              <p:cNvPr id="2" name="Chart 1" descr="Asian map highlighting specific countries in different shades of blue. Darker shades may indicate a higher level of relevance, presence, or activity, such as regional operations or data focus. Replace with your data and explain the significance of the highlighted regions. For example: 'Highlighted countries represent regions in Asia with active marketing campaigns or branch offices.' ">
                <a:extLst>
                  <a:ext uri="{FF2B5EF4-FFF2-40B4-BE49-F238E27FC236}">
                    <a16:creationId xmlns:a16="http://schemas.microsoft.com/office/drawing/2014/main" id="{822EBC9D-DA5C-7A35-CB24-A3F9A5738CC7}"/>
                  </a:ext>
                </a:extLst>
              </p:cNvPr>
              <p:cNvGraphicFramePr/>
              <p:nvPr>
                <p:extLst>
                  <p:ext uri="{D42A27DB-BD31-4B8C-83A1-F6EECF244321}">
                    <p14:modId xmlns:p14="http://schemas.microsoft.com/office/powerpoint/2010/main" val="2889258052"/>
                  </p:ext>
                </p:extLst>
              </p:nvPr>
            </p:nvGraphicFramePr>
            <p:xfrm>
              <a:off x="200287" y="441326"/>
              <a:ext cx="11577963" cy="5759449"/>
            </p:xfrm>
            <a:graphic>
              <a:graphicData uri="http://schemas.microsoft.com/office/drawing/2014/chartex">
                <cx:chart xmlns:cx="http://schemas.microsoft.com/office/drawing/2014/chartex" xmlns:r="http://schemas.openxmlformats.org/officeDocument/2006/relationships" r:id="rId2"/>
              </a:graphicData>
            </a:graphic>
          </p:graphicFrame>
        </mc:Choice>
        <mc:Fallback xmlns="">
          <p:pic>
            <p:nvPicPr>
              <p:cNvPr id="2" name="Chart 1" descr="Asian map highlighting specific countries in different shades of blue. Darker shades may indicate a higher level of relevance, presence, or activity, such as regional operations or data focus. Replace with your data and explain the significance of the highlighted regions. For example: 'Highlighted countries represent regions in Asia with active marketing campaigns or branch offices.' ">
                <a:extLst>
                  <a:ext uri="{FF2B5EF4-FFF2-40B4-BE49-F238E27FC236}">
                    <a16:creationId xmlns:a16="http://schemas.microsoft.com/office/drawing/2014/main" id="{822EBC9D-DA5C-7A35-CB24-A3F9A5738CC7}"/>
                  </a:ext>
                </a:extLst>
              </p:cNvPr>
              <p:cNvPicPr>
                <a:picLocks noGrp="1" noRot="1" noChangeAspect="1" noMove="1" noResize="1" noEditPoints="1" noAdjustHandles="1" noChangeArrowheads="1" noChangeShapeType="1"/>
              </p:cNvPicPr>
              <p:nvPr/>
            </p:nvPicPr>
            <p:blipFill>
              <a:blip r:embed="rId3"/>
              <a:stretch>
                <a:fillRect/>
              </a:stretch>
            </p:blipFill>
            <p:spPr>
              <a:xfrm>
                <a:off x="200287" y="441326"/>
                <a:ext cx="11577963" cy="5759449"/>
              </a:xfrm>
              <a:prstGeom prst="rect">
                <a:avLst/>
              </a:prstGeom>
            </p:spPr>
          </p:pic>
        </mc:Fallback>
      </mc:AlternateContent>
      <p:sp>
        <p:nvSpPr>
          <p:cNvPr id="579" name="TextBox 578">
            <a:extLst>
              <a:ext uri="{FF2B5EF4-FFF2-40B4-BE49-F238E27FC236}">
                <a16:creationId xmlns:a16="http://schemas.microsoft.com/office/drawing/2014/main" id="{BC86A331-C20B-6F69-35CB-F0D313757660}"/>
              </a:ext>
              <a:ext uri="{C183D7F6-B498-43B3-948B-1728B52AA6E4}">
                <adec:decorative xmlns:adec="http://schemas.microsoft.com/office/drawing/2017/decorative" val="1"/>
              </a:ext>
            </a:extLst>
          </p:cNvPr>
          <p:cNvSpPr txBox="1"/>
          <p:nvPr/>
        </p:nvSpPr>
        <p:spPr bwMode="ltGray">
          <a:xfrm>
            <a:off x="6096000" y="442800"/>
            <a:ext cx="2969792" cy="655897"/>
          </a:xfrm>
          <a:prstGeom prst="rect">
            <a:avLst/>
          </a:prstGeom>
          <a:solidFill>
            <a:srgbClr val="D000D0"/>
          </a:solidFill>
          <a:ln w="6350">
            <a:noFill/>
            <a:miter lim="800000"/>
            <a:headEnd/>
            <a:tailEnd/>
          </a:ln>
        </p:spPr>
        <p:txBody>
          <a:bodyPr wrap="square" lIns="100913" tIns="50457" rIns="100913" bIns="50457" rtlCol="0" anchor="t" anchorCtr="0">
            <a:spAutoFit/>
          </a:bodyPr>
          <a:lstStyle/>
          <a:p>
            <a:pPr eaLnBrk="0" hangingPunct="0"/>
            <a:r>
              <a:rPr lang="en-GB" sz="900" b="1" dirty="0">
                <a:solidFill>
                  <a:schemeClr val="bg1"/>
                </a:solidFill>
                <a:latin typeface="+mn-lt"/>
              </a:rPr>
              <a:t>Note </a:t>
            </a:r>
            <a:br>
              <a:rPr lang="en-GB" sz="900" b="1" dirty="0">
                <a:solidFill>
                  <a:schemeClr val="bg1"/>
                </a:solidFill>
                <a:latin typeface="+mn-lt"/>
              </a:rPr>
            </a:br>
            <a:r>
              <a:rPr lang="en-GB" sz="900" dirty="0">
                <a:solidFill>
                  <a:schemeClr val="bg1"/>
                </a:solidFill>
                <a:latin typeface="+mn-lt"/>
              </a:rPr>
              <a:t>Right-Click on the map and choose “Edit Data” from the pop-up-menu to add or remove countries from the chart.</a:t>
            </a:r>
          </a:p>
        </p:txBody>
      </p:sp>
      <p:sp>
        <p:nvSpPr>
          <p:cNvPr id="3" name="Fußzeilenplatzhalter 2">
            <a:extLst>
              <a:ext uri="{FF2B5EF4-FFF2-40B4-BE49-F238E27FC236}">
                <a16:creationId xmlns:a16="http://schemas.microsoft.com/office/drawing/2014/main" id="{1E4BC8C3-E596-0A49-0812-42CA94751AC2}"/>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7" name="Slide Number Placeholder 6">
            <a:extLst>
              <a:ext uri="{FF2B5EF4-FFF2-40B4-BE49-F238E27FC236}">
                <a16:creationId xmlns:a16="http://schemas.microsoft.com/office/drawing/2014/main" id="{0787FEA4-004D-1722-27CC-FC7D244EBB0D}"/>
              </a:ext>
              <a:ext uri="{C183D7F6-B498-43B3-948B-1728B52AA6E4}">
                <adec:decorative xmlns:adec="http://schemas.microsoft.com/office/drawing/2017/decorative" val="1"/>
              </a:ext>
            </a:extLst>
          </p:cNvPr>
          <p:cNvSpPr>
            <a:spLocks noGrp="1"/>
          </p:cNvSpPr>
          <p:nvPr>
            <p:ph type="sldNum" sz="quarter" idx="10"/>
          </p:nvPr>
        </p:nvSpPr>
        <p:spPr>
          <a:xfrm>
            <a:off x="11281088" y="6416675"/>
            <a:ext cx="468000" cy="144000"/>
          </a:xfrm>
        </p:spPr>
        <p:txBody>
          <a:bodyPr/>
          <a:lstStyle/>
          <a:p>
            <a:fld id="{D71DA9FD-6EF8-4CC5-AF9B-B6159B5B937C}" type="slidenum">
              <a:rPr lang="en-GB" noProof="1" smtClean="0"/>
              <a:pPr/>
              <a:t>70</a:t>
            </a:fld>
            <a:endParaRPr lang="en-GB" noProof="1"/>
          </a:p>
        </p:txBody>
      </p:sp>
    </p:spTree>
    <p:extLst>
      <p:ext uri="{BB962C8B-B14F-4D97-AF65-F5344CB8AC3E}">
        <p14:creationId xmlns:p14="http://schemas.microsoft.com/office/powerpoint/2010/main" val="1082899298"/>
      </p:ext>
    </p:extLst>
  </p:cSld>
  <p:clrMapOvr>
    <a:masterClrMapping/>
  </p:clrMapOvr>
  <p:transition>
    <p:wipe dir="r"/>
  </p:transition>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04AA9C04-BD71-DC5D-B78E-D201905447F6}"/>
              </a:ext>
            </a:extLst>
          </p:cNvPr>
          <p:cNvSpPr>
            <a:spLocks noGrp="1"/>
          </p:cNvSpPr>
          <p:nvPr>
            <p:ph type="title"/>
          </p:nvPr>
        </p:nvSpPr>
        <p:spPr/>
        <p:txBody>
          <a:bodyPr/>
          <a:lstStyle/>
          <a:p>
            <a:r>
              <a:rPr lang="en-GB" dirty="0"/>
              <a:t>Best Practice Sample</a:t>
            </a:r>
            <a:br>
              <a:rPr lang="en-GB" dirty="0"/>
            </a:br>
            <a:r>
              <a:rPr lang="en-GB" b="0" dirty="0"/>
              <a:t>North America map as chart object</a:t>
            </a:r>
            <a:br>
              <a:rPr lang="en-GB" dirty="0"/>
            </a:br>
            <a:endParaRPr lang="en-GB" dirty="0"/>
          </a:p>
        </p:txBody>
      </p:sp>
      <mc:AlternateContent xmlns:mc="http://schemas.openxmlformats.org/markup-compatibility/2006" xmlns:cx4="http://schemas.microsoft.com/office/drawing/2016/5/10/chartex">
        <mc:Choice Requires="cx4">
          <p:graphicFrame>
            <p:nvGraphicFramePr>
              <p:cNvPr id="13" name="Chart 12" descr="North American map highlighting specific countries in different shades of blue. Darker shades may indicate a higher level of relevance, presence, or activity, such as regional operations or data focus. Replace with your data and explain the significance of the highlighted regions. For example: 'Highlighted countries in North America represent regions with active marketing campaigns or branch offices.' ">
                <a:extLst>
                  <a:ext uri="{FF2B5EF4-FFF2-40B4-BE49-F238E27FC236}">
                    <a16:creationId xmlns:a16="http://schemas.microsoft.com/office/drawing/2014/main" id="{AD3EE1EA-DFB5-3504-AB03-05A54E45BBED}"/>
                  </a:ext>
                </a:extLst>
              </p:cNvPr>
              <p:cNvGraphicFramePr/>
              <p:nvPr>
                <p:extLst>
                  <p:ext uri="{D42A27DB-BD31-4B8C-83A1-F6EECF244321}">
                    <p14:modId xmlns:p14="http://schemas.microsoft.com/office/powerpoint/2010/main" val="3610367839"/>
                  </p:ext>
                </p:extLst>
              </p:nvPr>
            </p:nvGraphicFramePr>
            <p:xfrm>
              <a:off x="-1665798" y="-778516"/>
              <a:ext cx="11139777" cy="8846742"/>
            </p:xfrm>
            <a:graphic>
              <a:graphicData uri="http://schemas.microsoft.com/office/drawing/2014/chartex">
                <cx:chart xmlns:cx="http://schemas.microsoft.com/office/drawing/2014/chartex" xmlns:r="http://schemas.openxmlformats.org/officeDocument/2006/relationships" r:id="rId3"/>
              </a:graphicData>
            </a:graphic>
          </p:graphicFrame>
        </mc:Choice>
        <mc:Fallback xmlns="">
          <p:pic>
            <p:nvPicPr>
              <p:cNvPr id="13" name="Chart 12" descr="North American map highlighting specific countries in different shades of blue. Darker shades may indicate a higher level of relevance, presence, or activity, such as regional operations or data focus. Replace with your data and explain the significance of the highlighted regions. For example: 'Highlighted countries in North America represent regions with active marketing campaigns or branch offices.' ">
                <a:extLst>
                  <a:ext uri="{FF2B5EF4-FFF2-40B4-BE49-F238E27FC236}">
                    <a16:creationId xmlns:a16="http://schemas.microsoft.com/office/drawing/2014/main" id="{AD3EE1EA-DFB5-3504-AB03-05A54E45BBED}"/>
                  </a:ext>
                </a:extLst>
              </p:cNvPr>
              <p:cNvPicPr>
                <a:picLocks noGrp="1" noRot="1" noChangeAspect="1" noMove="1" noResize="1" noEditPoints="1" noAdjustHandles="1" noChangeArrowheads="1" noChangeShapeType="1"/>
              </p:cNvPicPr>
              <p:nvPr/>
            </p:nvPicPr>
            <p:blipFill>
              <a:blip r:embed="rId4"/>
              <a:stretch>
                <a:fillRect/>
              </a:stretch>
            </p:blipFill>
            <p:spPr>
              <a:xfrm>
                <a:off x="-1665798" y="-778516"/>
                <a:ext cx="11139777" cy="8846742"/>
              </a:xfrm>
              <a:prstGeom prst="rect">
                <a:avLst/>
              </a:prstGeom>
            </p:spPr>
          </p:pic>
        </mc:Fallback>
      </mc:AlternateContent>
      <p:sp>
        <p:nvSpPr>
          <p:cNvPr id="579" name="TextBox 578">
            <a:extLst>
              <a:ext uri="{FF2B5EF4-FFF2-40B4-BE49-F238E27FC236}">
                <a16:creationId xmlns:a16="http://schemas.microsoft.com/office/drawing/2014/main" id="{BC86A331-C20B-6F69-35CB-F0D313757660}"/>
              </a:ext>
              <a:ext uri="{C183D7F6-B498-43B3-948B-1728B52AA6E4}">
                <adec:decorative xmlns:adec="http://schemas.microsoft.com/office/drawing/2017/decorative" val="1"/>
              </a:ext>
            </a:extLst>
          </p:cNvPr>
          <p:cNvSpPr txBox="1"/>
          <p:nvPr/>
        </p:nvSpPr>
        <p:spPr bwMode="ltGray">
          <a:xfrm>
            <a:off x="6096000" y="442800"/>
            <a:ext cx="2969792" cy="655897"/>
          </a:xfrm>
          <a:prstGeom prst="rect">
            <a:avLst/>
          </a:prstGeom>
          <a:solidFill>
            <a:srgbClr val="D000D0"/>
          </a:solidFill>
          <a:ln w="6350">
            <a:noFill/>
            <a:miter lim="800000"/>
            <a:headEnd/>
            <a:tailEnd/>
          </a:ln>
        </p:spPr>
        <p:txBody>
          <a:bodyPr wrap="square" lIns="100913" tIns="50457" rIns="100913" bIns="50457" rtlCol="0" anchor="t" anchorCtr="0">
            <a:spAutoFit/>
          </a:bodyPr>
          <a:lstStyle/>
          <a:p>
            <a:pPr eaLnBrk="0" hangingPunct="0"/>
            <a:r>
              <a:rPr lang="en-GB" sz="900" b="1" dirty="0">
                <a:solidFill>
                  <a:schemeClr val="bg1"/>
                </a:solidFill>
                <a:latin typeface="+mn-lt"/>
              </a:rPr>
              <a:t>Note </a:t>
            </a:r>
            <a:br>
              <a:rPr lang="en-GB" sz="900" b="1" dirty="0">
                <a:solidFill>
                  <a:schemeClr val="bg1"/>
                </a:solidFill>
                <a:latin typeface="+mn-lt"/>
              </a:rPr>
            </a:br>
            <a:r>
              <a:rPr lang="en-GB" sz="900" dirty="0">
                <a:solidFill>
                  <a:schemeClr val="bg1"/>
                </a:solidFill>
                <a:latin typeface="+mn-lt"/>
              </a:rPr>
              <a:t>Right-Click on the map and choose “Edit Data” from the pop-up-menu to add or remove countries from the chart.</a:t>
            </a:r>
          </a:p>
        </p:txBody>
      </p:sp>
      <p:sp>
        <p:nvSpPr>
          <p:cNvPr id="2" name="Fußzeilenplatzhalter 1">
            <a:extLst>
              <a:ext uri="{FF2B5EF4-FFF2-40B4-BE49-F238E27FC236}">
                <a16:creationId xmlns:a16="http://schemas.microsoft.com/office/drawing/2014/main" id="{AF9DEBF3-0651-E7F5-E737-A9817673AC6C}"/>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7" name="Slide Number Placeholder 6">
            <a:extLst>
              <a:ext uri="{FF2B5EF4-FFF2-40B4-BE49-F238E27FC236}">
                <a16:creationId xmlns:a16="http://schemas.microsoft.com/office/drawing/2014/main" id="{0787FEA4-004D-1722-27CC-FC7D244EBB0D}"/>
              </a:ext>
              <a:ext uri="{C183D7F6-B498-43B3-948B-1728B52AA6E4}">
                <adec:decorative xmlns:adec="http://schemas.microsoft.com/office/drawing/2017/decorative" val="1"/>
              </a:ext>
            </a:extLst>
          </p:cNvPr>
          <p:cNvSpPr>
            <a:spLocks noGrp="1"/>
          </p:cNvSpPr>
          <p:nvPr>
            <p:ph type="sldNum" sz="quarter" idx="10"/>
          </p:nvPr>
        </p:nvSpPr>
        <p:spPr>
          <a:xfrm>
            <a:off x="11281088" y="6416675"/>
            <a:ext cx="468000" cy="144000"/>
          </a:xfrm>
        </p:spPr>
        <p:txBody>
          <a:bodyPr/>
          <a:lstStyle/>
          <a:p>
            <a:fld id="{D71DA9FD-6EF8-4CC5-AF9B-B6159B5B937C}" type="slidenum">
              <a:rPr lang="en-GB" noProof="1" smtClean="0"/>
              <a:pPr/>
              <a:t>71</a:t>
            </a:fld>
            <a:endParaRPr lang="en-GB" noProof="1"/>
          </a:p>
        </p:txBody>
      </p:sp>
    </p:spTree>
    <p:extLst>
      <p:ext uri="{BB962C8B-B14F-4D97-AF65-F5344CB8AC3E}">
        <p14:creationId xmlns:p14="http://schemas.microsoft.com/office/powerpoint/2010/main" val="803115086"/>
      </p:ext>
    </p:extLst>
  </p:cSld>
  <p:clrMapOvr>
    <a:masterClrMapping/>
  </p:clrMapOvr>
  <p:transition>
    <p:wipe dir="r"/>
  </p:transition>
</p:sld>
</file>

<file path=ppt/slides/slide7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1575080-9EE5-EA81-F7F7-AF33C7436A2B}"/>
              </a:ext>
            </a:extLst>
          </p:cNvPr>
          <p:cNvSpPr>
            <a:spLocks noGrp="1"/>
          </p:cNvSpPr>
          <p:nvPr>
            <p:ph type="title"/>
          </p:nvPr>
        </p:nvSpPr>
        <p:spPr>
          <a:xfrm>
            <a:off x="429261" y="425452"/>
            <a:ext cx="10405956" cy="476949"/>
          </a:xfrm>
        </p:spPr>
        <p:txBody>
          <a:bodyPr/>
          <a:lstStyle/>
          <a:p>
            <a:r>
              <a:rPr lang="en-GB" dirty="0"/>
              <a:t>Identifier</a:t>
            </a:r>
          </a:p>
        </p:txBody>
      </p:sp>
      <p:sp>
        <p:nvSpPr>
          <p:cNvPr id="60" name="TextBox 59">
            <a:extLst>
              <a:ext uri="{FF2B5EF4-FFF2-40B4-BE49-F238E27FC236}">
                <a16:creationId xmlns:a16="http://schemas.microsoft.com/office/drawing/2014/main" id="{6E5DA0C0-5417-3591-8148-E6E9DB19C358}"/>
              </a:ext>
            </a:extLst>
          </p:cNvPr>
          <p:cNvSpPr txBox="1"/>
          <p:nvPr/>
        </p:nvSpPr>
        <p:spPr bwMode="ltGray">
          <a:xfrm>
            <a:off x="442913" y="1376364"/>
            <a:ext cx="5737094" cy="1095288"/>
          </a:xfrm>
          <a:prstGeom prst="rect">
            <a:avLst/>
          </a:prstGeom>
          <a:noFill/>
          <a:ln w="6350">
            <a:noFill/>
            <a:miter lim="800000"/>
            <a:headEnd/>
            <a:tailEnd/>
          </a:ln>
        </p:spPr>
        <p:txBody>
          <a:bodyPr wrap="square" lIns="0" tIns="0" rIns="0" bIns="0">
            <a:noAutofit/>
          </a:bodyPr>
          <a:lstStyle/>
          <a:p>
            <a:pPr marL="216000" lvl="1" indent="-216000">
              <a:spcBef>
                <a:spcPts val="600"/>
              </a:spcBef>
              <a:buFontTx/>
              <a:buChar char="–"/>
            </a:pPr>
            <a:r>
              <a:rPr lang="en-GB" sz="1200" dirty="0">
                <a:latin typeface="DeutscheBank Medium" panose="020B0603020202030204" pitchFamily="34" charset="0"/>
                <a:ea typeface="DeutscheBank Medium" panose="020B0603020202030204" pitchFamily="34" charset="0"/>
              </a:rPr>
              <a:t>The use of corporate divisions in identifiers is optional. It can be set in in each title slide and separately for all content slides in the content slide master.</a:t>
            </a:r>
            <a:endParaRPr lang="en-GB" sz="1200" dirty="0"/>
          </a:p>
          <a:p>
            <a:pPr marL="216000" indent="-216000">
              <a:spcBef>
                <a:spcPts val="600"/>
              </a:spcBef>
              <a:buFontTx/>
              <a:buChar char="–"/>
            </a:pPr>
            <a:r>
              <a:rPr lang="en-GB" sz="1200" dirty="0"/>
              <a:t>Only valid divisions may be used in the identifier in conjunction with the title line “Deutsche Bank” or “Deutsche Bank Group”.</a:t>
            </a:r>
          </a:p>
          <a:p>
            <a:pPr marL="216000" lvl="1" indent="-216000">
              <a:spcBef>
                <a:spcPts val="600"/>
              </a:spcBef>
              <a:buFontTx/>
              <a:buChar char="–"/>
            </a:pPr>
            <a:r>
              <a:rPr lang="en-GB" sz="1200" dirty="0"/>
              <a:t>The identifier must not be used for event titles or projects.</a:t>
            </a:r>
          </a:p>
        </p:txBody>
      </p:sp>
      <p:grpSp>
        <p:nvGrpSpPr>
          <p:cNvPr id="2" name="Group 1" descr="Screenshot of a PowerPoint presentation in Normal View mode. The title slide is selected in the slide navigation pane on the left. The slide shows editable placeholders for the headline, subline, and additional details like date, location, and speaker name, with the Deutsche Bank Corporate Division logo and a cityscape background. Highlighted instructions indicate where to edit the identifier on the title slide.">
            <a:extLst>
              <a:ext uri="{FF2B5EF4-FFF2-40B4-BE49-F238E27FC236}">
                <a16:creationId xmlns:a16="http://schemas.microsoft.com/office/drawing/2014/main" id="{573AC974-CBE8-EC98-6014-96888A7C1962}"/>
              </a:ext>
            </a:extLst>
          </p:cNvPr>
          <p:cNvGrpSpPr/>
          <p:nvPr/>
        </p:nvGrpSpPr>
        <p:grpSpPr>
          <a:xfrm>
            <a:off x="442913" y="2601997"/>
            <a:ext cx="5206132" cy="3393731"/>
            <a:chOff x="448907" y="1065506"/>
            <a:chExt cx="5206132" cy="3393731"/>
          </a:xfrm>
        </p:grpSpPr>
        <p:pic>
          <p:nvPicPr>
            <p:cNvPr id="58" name="Picture 57">
              <a:extLst>
                <a:ext uri="{FF2B5EF4-FFF2-40B4-BE49-F238E27FC236}">
                  <a16:creationId xmlns:a16="http://schemas.microsoft.com/office/drawing/2014/main" id="{5ECC9A99-49D0-4765-4A60-0A294C5749C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8907" y="1065506"/>
              <a:ext cx="5206132" cy="3393731"/>
            </a:xfrm>
            <a:prstGeom prst="rect">
              <a:avLst/>
            </a:prstGeom>
            <a:ln w="6350">
              <a:solidFill>
                <a:schemeClr val="tx1"/>
              </a:solidFill>
            </a:ln>
          </p:spPr>
        </p:pic>
        <p:sp>
          <p:nvSpPr>
            <p:cNvPr id="45" name="Rectangle 22">
              <a:extLst>
                <a:ext uri="{FF2B5EF4-FFF2-40B4-BE49-F238E27FC236}">
                  <a16:creationId xmlns:a16="http://schemas.microsoft.com/office/drawing/2014/main" id="{287E0894-1481-46CD-9010-6245B8B5B259}"/>
                </a:ext>
              </a:extLst>
            </p:cNvPr>
            <p:cNvSpPr/>
            <p:nvPr/>
          </p:nvSpPr>
          <p:spPr bwMode="auto">
            <a:xfrm>
              <a:off x="448907" y="1683001"/>
              <a:ext cx="471235" cy="2658391"/>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sp>
          <p:nvSpPr>
            <p:cNvPr id="61" name="Rectangle 22">
              <a:extLst>
                <a:ext uri="{FF2B5EF4-FFF2-40B4-BE49-F238E27FC236}">
                  <a16:creationId xmlns:a16="http://schemas.microsoft.com/office/drawing/2014/main" id="{EF6E6925-A94C-21B7-F881-2831F591ED78}"/>
                </a:ext>
              </a:extLst>
            </p:cNvPr>
            <p:cNvSpPr/>
            <p:nvPr/>
          </p:nvSpPr>
          <p:spPr bwMode="auto">
            <a:xfrm flipH="1" flipV="1">
              <a:off x="506065" y="1206215"/>
              <a:ext cx="211335" cy="358940"/>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sp>
          <p:nvSpPr>
            <p:cNvPr id="62" name="Rectangle 22">
              <a:extLst>
                <a:ext uri="{FF2B5EF4-FFF2-40B4-BE49-F238E27FC236}">
                  <a16:creationId xmlns:a16="http://schemas.microsoft.com/office/drawing/2014/main" id="{602A12C0-A517-0080-9F96-5B751E3903E2}"/>
                </a:ext>
              </a:extLst>
            </p:cNvPr>
            <p:cNvSpPr/>
            <p:nvPr/>
          </p:nvSpPr>
          <p:spPr bwMode="auto">
            <a:xfrm>
              <a:off x="1500941" y="2309823"/>
              <a:ext cx="848593" cy="191449"/>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grpSp>
      <p:sp>
        <p:nvSpPr>
          <p:cNvPr id="11" name="TextBox 10">
            <a:extLst>
              <a:ext uri="{FF2B5EF4-FFF2-40B4-BE49-F238E27FC236}">
                <a16:creationId xmlns:a16="http://schemas.microsoft.com/office/drawing/2014/main" id="{566E5834-165E-BE9D-785B-E893393B5238}"/>
              </a:ext>
            </a:extLst>
          </p:cNvPr>
          <p:cNvSpPr txBox="1"/>
          <p:nvPr/>
        </p:nvSpPr>
        <p:spPr bwMode="ltGray">
          <a:xfrm>
            <a:off x="429261" y="6087564"/>
            <a:ext cx="4512061" cy="207636"/>
          </a:xfrm>
          <a:prstGeom prst="rect">
            <a:avLst/>
          </a:prstGeom>
          <a:noFill/>
          <a:ln w="6350">
            <a:noFill/>
            <a:miter lim="800000"/>
            <a:headEnd/>
            <a:tailEnd/>
          </a:ln>
        </p:spPr>
        <p:txBody>
          <a:bodyPr wrap="square" lIns="0" tIns="0" rIns="0" bIns="0">
            <a:noAutofit/>
          </a:bodyPr>
          <a:lstStyle/>
          <a:p>
            <a:pPr marL="0" lvl="2"/>
            <a:r>
              <a:rPr lang="en-GB" sz="800" dirty="0"/>
              <a:t>Edit the identifier in the title slide. </a:t>
            </a:r>
          </a:p>
        </p:txBody>
      </p:sp>
      <p:grpSp>
        <p:nvGrpSpPr>
          <p:cNvPr id="4" name="Group 3" descr="Screenshot of the Slide Master view in PowerPoint. The selected layout shows editable placeholders for title, subtitle, and content levels (second to fifth level). The Deutsche Bank Corporate Division identifier is highlighted in the footer area.">
            <a:extLst>
              <a:ext uri="{FF2B5EF4-FFF2-40B4-BE49-F238E27FC236}">
                <a16:creationId xmlns:a16="http://schemas.microsoft.com/office/drawing/2014/main" id="{84059F58-21D7-10F1-B8E0-05076C3E0F9F}"/>
              </a:ext>
            </a:extLst>
          </p:cNvPr>
          <p:cNvGrpSpPr/>
          <p:nvPr/>
        </p:nvGrpSpPr>
        <p:grpSpPr>
          <a:xfrm>
            <a:off x="6095857" y="2601997"/>
            <a:ext cx="5206132" cy="3372619"/>
            <a:chOff x="448907" y="1086618"/>
            <a:chExt cx="5206132" cy="3372619"/>
          </a:xfrm>
        </p:grpSpPr>
        <p:pic>
          <p:nvPicPr>
            <p:cNvPr id="7" name="Picture 6">
              <a:extLst>
                <a:ext uri="{FF2B5EF4-FFF2-40B4-BE49-F238E27FC236}">
                  <a16:creationId xmlns:a16="http://schemas.microsoft.com/office/drawing/2014/main" id="{B6AC6B74-4E48-D131-A776-024724BC0CBB}"/>
                </a:ext>
              </a:extLst>
            </p:cNvPr>
            <p:cNvPicPr>
              <a:picLocks noChangeAspect="1"/>
            </p:cNvPicPr>
            <p:nvPr/>
          </p:nvPicPr>
          <p:blipFill>
            <a:blip r:embed="rId4">
              <a:extLst>
                <a:ext uri="{28A0092B-C50C-407E-A947-70E740481C1C}">
                  <a14:useLocalDpi xmlns:a14="http://schemas.microsoft.com/office/drawing/2010/main" val="0"/>
                </a:ext>
              </a:extLst>
            </a:blip>
            <a:srcRect t="183" b="153"/>
            <a:stretch/>
          </p:blipFill>
          <p:spPr>
            <a:xfrm>
              <a:off x="448907" y="1086618"/>
              <a:ext cx="5206132" cy="3372619"/>
            </a:xfrm>
            <a:prstGeom prst="rect">
              <a:avLst/>
            </a:prstGeom>
            <a:ln w="6350">
              <a:solidFill>
                <a:schemeClr val="tx1"/>
              </a:solidFill>
            </a:ln>
          </p:spPr>
        </p:pic>
        <p:sp>
          <p:nvSpPr>
            <p:cNvPr id="8" name="Rectangle 22">
              <a:extLst>
                <a:ext uri="{FF2B5EF4-FFF2-40B4-BE49-F238E27FC236}">
                  <a16:creationId xmlns:a16="http://schemas.microsoft.com/office/drawing/2014/main" id="{FCF5AFE1-2D31-0024-1720-896A67997321}"/>
                </a:ext>
              </a:extLst>
            </p:cNvPr>
            <p:cNvSpPr/>
            <p:nvPr/>
          </p:nvSpPr>
          <p:spPr bwMode="auto">
            <a:xfrm>
              <a:off x="533057" y="1665193"/>
              <a:ext cx="389543" cy="262017"/>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sp>
          <p:nvSpPr>
            <p:cNvPr id="9" name="Rectangle 22">
              <a:extLst>
                <a:ext uri="{FF2B5EF4-FFF2-40B4-BE49-F238E27FC236}">
                  <a16:creationId xmlns:a16="http://schemas.microsoft.com/office/drawing/2014/main" id="{09EEC273-CCBC-5C4E-866B-2A7D398A76B9}"/>
                </a:ext>
              </a:extLst>
            </p:cNvPr>
            <p:cNvSpPr/>
            <p:nvPr/>
          </p:nvSpPr>
          <p:spPr bwMode="auto">
            <a:xfrm flipH="1" flipV="1">
              <a:off x="651971" y="1086618"/>
              <a:ext cx="377242" cy="131215"/>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sp>
          <p:nvSpPr>
            <p:cNvPr id="10" name="Rectangle 22">
              <a:extLst>
                <a:ext uri="{FF2B5EF4-FFF2-40B4-BE49-F238E27FC236}">
                  <a16:creationId xmlns:a16="http://schemas.microsoft.com/office/drawing/2014/main" id="{90250B36-7844-167E-F0E0-D463F10F938A}"/>
                </a:ext>
              </a:extLst>
            </p:cNvPr>
            <p:cNvSpPr/>
            <p:nvPr/>
          </p:nvSpPr>
          <p:spPr bwMode="auto">
            <a:xfrm>
              <a:off x="1240386" y="4010803"/>
              <a:ext cx="848593" cy="191449"/>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grpSp>
      <p:sp>
        <p:nvSpPr>
          <p:cNvPr id="12" name="TextBox 11">
            <a:extLst>
              <a:ext uri="{FF2B5EF4-FFF2-40B4-BE49-F238E27FC236}">
                <a16:creationId xmlns:a16="http://schemas.microsoft.com/office/drawing/2014/main" id="{1D09433D-A540-68AD-073A-488E8A5C8E44}"/>
              </a:ext>
            </a:extLst>
          </p:cNvPr>
          <p:cNvSpPr txBox="1"/>
          <p:nvPr/>
        </p:nvSpPr>
        <p:spPr bwMode="ltGray">
          <a:xfrm>
            <a:off x="6096000" y="6086890"/>
            <a:ext cx="4512061" cy="207636"/>
          </a:xfrm>
          <a:prstGeom prst="rect">
            <a:avLst/>
          </a:prstGeom>
          <a:noFill/>
          <a:ln w="6350">
            <a:noFill/>
            <a:miter lim="800000"/>
            <a:headEnd/>
            <a:tailEnd/>
          </a:ln>
        </p:spPr>
        <p:txBody>
          <a:bodyPr wrap="square" lIns="0" tIns="0" rIns="0" bIns="0">
            <a:noAutofit/>
          </a:bodyPr>
          <a:lstStyle/>
          <a:p>
            <a:pPr marL="0" lvl="2"/>
            <a:r>
              <a:rPr lang="en-GB" sz="800" dirty="0"/>
              <a:t>For all content slides the identifier is set in the slide master, in the content master slide. </a:t>
            </a:r>
          </a:p>
        </p:txBody>
      </p:sp>
      <p:sp>
        <p:nvSpPr>
          <p:cNvPr id="5" name="Fußzeilenplatzhalter 4">
            <a:extLst>
              <a:ext uri="{FF2B5EF4-FFF2-40B4-BE49-F238E27FC236}">
                <a16:creationId xmlns:a16="http://schemas.microsoft.com/office/drawing/2014/main" id="{7AF9FC5F-347F-FFAF-263F-ED13D11A6CB0}"/>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56" name="Slide Number Placeholder 55">
            <a:extLst>
              <a:ext uri="{FF2B5EF4-FFF2-40B4-BE49-F238E27FC236}">
                <a16:creationId xmlns:a16="http://schemas.microsoft.com/office/drawing/2014/main" id="{2B6535D7-C4FE-C68A-1806-F7FE843CFFDD}"/>
              </a:ext>
              <a:ext uri="{C183D7F6-B498-43B3-948B-1728B52AA6E4}">
                <adec:decorative xmlns:adec="http://schemas.microsoft.com/office/drawing/2017/decorative" val="1"/>
              </a:ext>
            </a:extLst>
          </p:cNvPr>
          <p:cNvSpPr>
            <a:spLocks noGrp="1"/>
          </p:cNvSpPr>
          <p:nvPr>
            <p:ph type="sldNum" sz="quarter" idx="10"/>
          </p:nvPr>
        </p:nvSpPr>
        <p:spPr>
          <a:xfrm>
            <a:off x="11286067" y="6406801"/>
            <a:ext cx="457200" cy="322028"/>
          </a:xfrm>
          <a:prstGeom prst="rect">
            <a:avLst/>
          </a:prstGeom>
        </p:spPr>
        <p:txBody>
          <a:bodyPr/>
          <a:lstStyle/>
          <a:p>
            <a:fld id="{D71DA9FD-6EF8-4CC5-AF9B-B6159B5B937C}" type="slidenum">
              <a:rPr lang="en-GB" noProof="1" smtClean="0"/>
              <a:pPr/>
              <a:t>72</a:t>
            </a:fld>
            <a:endParaRPr lang="en-GB" noProof="1"/>
          </a:p>
        </p:txBody>
      </p:sp>
    </p:spTree>
    <p:extLst>
      <p:ext uri="{BB962C8B-B14F-4D97-AF65-F5344CB8AC3E}">
        <p14:creationId xmlns:p14="http://schemas.microsoft.com/office/powerpoint/2010/main" val="534493318"/>
      </p:ext>
    </p:extLst>
  </p:cSld>
  <p:clrMapOvr>
    <a:masterClrMapping/>
  </p:clrMapOvr>
  <p:transition>
    <p:wipe dir="r"/>
  </p:transition>
</p:sld>
</file>

<file path=ppt/slides/slide7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1575080-9EE5-EA81-F7F7-AF33C7436A2B}"/>
              </a:ext>
            </a:extLst>
          </p:cNvPr>
          <p:cNvSpPr>
            <a:spLocks noGrp="1"/>
          </p:cNvSpPr>
          <p:nvPr>
            <p:ph type="title"/>
          </p:nvPr>
        </p:nvSpPr>
        <p:spPr>
          <a:xfrm>
            <a:off x="429261" y="425452"/>
            <a:ext cx="10405956" cy="476949"/>
          </a:xfrm>
        </p:spPr>
        <p:txBody>
          <a:bodyPr/>
          <a:lstStyle/>
          <a:p>
            <a:r>
              <a:rPr lang="en-GB" dirty="0"/>
              <a:t>Working with slide layouts</a:t>
            </a:r>
          </a:p>
        </p:txBody>
      </p:sp>
      <p:grpSp>
        <p:nvGrpSpPr>
          <p:cNvPr id="19" name="Group 18" descr="Screenshot showing the 'Working with slide layouts' section in PowerPoint. The Slide Layout panel is open, displaying a collection of predefined slide designs under the Deutsche Bank title master, content master, and dark background content master categories. Each section is labeled numerically (1, 2, 3) and contains thumbnails of layout options, such as motif titles, table of contents, and content slides with varying column numbers. The 'New Slide' button is highlighted in the ribbon menu.">
            <a:extLst>
              <a:ext uri="{FF2B5EF4-FFF2-40B4-BE49-F238E27FC236}">
                <a16:creationId xmlns:a16="http://schemas.microsoft.com/office/drawing/2014/main" id="{B640EF9B-4BB4-E3F4-C8FA-6EA9966B649B}"/>
              </a:ext>
            </a:extLst>
          </p:cNvPr>
          <p:cNvGrpSpPr/>
          <p:nvPr/>
        </p:nvGrpSpPr>
        <p:grpSpPr>
          <a:xfrm>
            <a:off x="442913" y="1376363"/>
            <a:ext cx="5016107" cy="4860608"/>
            <a:chOff x="442913" y="1376363"/>
            <a:chExt cx="5016107" cy="4860608"/>
          </a:xfrm>
        </p:grpSpPr>
        <p:grpSp>
          <p:nvGrpSpPr>
            <p:cNvPr id="8" name="Group 7">
              <a:extLst>
                <a:ext uri="{FF2B5EF4-FFF2-40B4-BE49-F238E27FC236}">
                  <a16:creationId xmlns:a16="http://schemas.microsoft.com/office/drawing/2014/main" id="{0E6D33C5-9BAD-60EC-F9F8-EA233CDC372F}"/>
                </a:ext>
              </a:extLst>
            </p:cNvPr>
            <p:cNvGrpSpPr/>
            <p:nvPr/>
          </p:nvGrpSpPr>
          <p:grpSpPr>
            <a:xfrm>
              <a:off x="442913" y="1376363"/>
              <a:ext cx="5016107" cy="4860608"/>
              <a:chOff x="442913" y="1376363"/>
              <a:chExt cx="5016107" cy="4860608"/>
            </a:xfrm>
          </p:grpSpPr>
          <p:pic>
            <p:nvPicPr>
              <p:cNvPr id="7" name="Picture 6">
                <a:extLst>
                  <a:ext uri="{FF2B5EF4-FFF2-40B4-BE49-F238E27FC236}">
                    <a16:creationId xmlns:a16="http://schemas.microsoft.com/office/drawing/2014/main" id="{CB5BCAB0-5089-8E2F-2D5D-E9D824A884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2913" y="1376363"/>
                <a:ext cx="5016107" cy="4860608"/>
              </a:xfrm>
              <a:prstGeom prst="rect">
                <a:avLst/>
              </a:prstGeom>
            </p:spPr>
          </p:pic>
          <p:sp>
            <p:nvSpPr>
              <p:cNvPr id="62" name="Rectangle 22">
                <a:extLst>
                  <a:ext uri="{FF2B5EF4-FFF2-40B4-BE49-F238E27FC236}">
                    <a16:creationId xmlns:a16="http://schemas.microsoft.com/office/drawing/2014/main" id="{602A12C0-A517-0080-9F96-5B751E3903E2}"/>
                  </a:ext>
                </a:extLst>
              </p:cNvPr>
              <p:cNvSpPr/>
              <p:nvPr/>
            </p:nvSpPr>
            <p:spPr bwMode="auto">
              <a:xfrm>
                <a:off x="1603201" y="1528409"/>
                <a:ext cx="468000" cy="165992"/>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sp>
            <p:nvSpPr>
              <p:cNvPr id="63" name="Rectangle 22">
                <a:extLst>
                  <a:ext uri="{FF2B5EF4-FFF2-40B4-BE49-F238E27FC236}">
                    <a16:creationId xmlns:a16="http://schemas.microsoft.com/office/drawing/2014/main" id="{451AC89A-08E6-01FC-24DA-97FA3866AB92}"/>
                  </a:ext>
                </a:extLst>
              </p:cNvPr>
              <p:cNvSpPr/>
              <p:nvPr/>
            </p:nvSpPr>
            <p:spPr bwMode="auto">
              <a:xfrm>
                <a:off x="1603201" y="1694399"/>
                <a:ext cx="3835200" cy="4506375"/>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sp>
            <p:nvSpPr>
              <p:cNvPr id="12" name="Rectangle 22">
                <a:extLst>
                  <a:ext uri="{FF2B5EF4-FFF2-40B4-BE49-F238E27FC236}">
                    <a16:creationId xmlns:a16="http://schemas.microsoft.com/office/drawing/2014/main" id="{D96E1CB3-6520-1CB0-2785-7BC9AACEADCE}"/>
                  </a:ext>
                </a:extLst>
              </p:cNvPr>
              <p:cNvSpPr/>
              <p:nvPr/>
            </p:nvSpPr>
            <p:spPr bwMode="auto">
              <a:xfrm>
                <a:off x="1091635" y="1564408"/>
                <a:ext cx="273965" cy="437191"/>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grpSp>
        <p:sp>
          <p:nvSpPr>
            <p:cNvPr id="9" name="Textfeld 9">
              <a:extLst>
                <a:ext uri="{FF2B5EF4-FFF2-40B4-BE49-F238E27FC236}">
                  <a16:creationId xmlns:a16="http://schemas.microsoft.com/office/drawing/2014/main" id="{F85CAE09-AB0B-5243-CF39-B51D961268A3}"/>
                </a:ext>
              </a:extLst>
            </p:cNvPr>
            <p:cNvSpPr txBox="1"/>
            <p:nvPr/>
          </p:nvSpPr>
          <p:spPr bwMode="ltGray">
            <a:xfrm>
              <a:off x="1470581" y="3851030"/>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2</a:t>
              </a:r>
            </a:p>
          </p:txBody>
        </p:sp>
        <p:sp>
          <p:nvSpPr>
            <p:cNvPr id="10" name="Textfeld 9">
              <a:extLst>
                <a:ext uri="{FF2B5EF4-FFF2-40B4-BE49-F238E27FC236}">
                  <a16:creationId xmlns:a16="http://schemas.microsoft.com/office/drawing/2014/main" id="{1484F340-6580-8A7B-54C0-0581F27B475C}"/>
                </a:ext>
              </a:extLst>
            </p:cNvPr>
            <p:cNvSpPr txBox="1"/>
            <p:nvPr/>
          </p:nvSpPr>
          <p:spPr bwMode="ltGray">
            <a:xfrm>
              <a:off x="1470581" y="1694399"/>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1</a:t>
              </a:r>
            </a:p>
          </p:txBody>
        </p:sp>
        <p:sp>
          <p:nvSpPr>
            <p:cNvPr id="11" name="Textfeld 9">
              <a:extLst>
                <a:ext uri="{FF2B5EF4-FFF2-40B4-BE49-F238E27FC236}">
                  <a16:creationId xmlns:a16="http://schemas.microsoft.com/office/drawing/2014/main" id="{557B1B57-900E-11F1-9437-86A846E6489C}"/>
                </a:ext>
              </a:extLst>
            </p:cNvPr>
            <p:cNvSpPr txBox="1"/>
            <p:nvPr/>
          </p:nvSpPr>
          <p:spPr bwMode="ltGray">
            <a:xfrm>
              <a:off x="1470580" y="5025902"/>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3</a:t>
              </a:r>
            </a:p>
          </p:txBody>
        </p:sp>
      </p:grpSp>
      <p:sp>
        <p:nvSpPr>
          <p:cNvPr id="60" name="TextBox 59">
            <a:extLst>
              <a:ext uri="{FF2B5EF4-FFF2-40B4-BE49-F238E27FC236}">
                <a16:creationId xmlns:a16="http://schemas.microsoft.com/office/drawing/2014/main" id="{6E5DA0C0-5417-3591-8148-E6E9DB19C358}"/>
              </a:ext>
            </a:extLst>
          </p:cNvPr>
          <p:cNvSpPr txBox="1"/>
          <p:nvPr/>
        </p:nvSpPr>
        <p:spPr bwMode="ltGray">
          <a:xfrm>
            <a:off x="6107742" y="1358415"/>
            <a:ext cx="4525713" cy="2067584"/>
          </a:xfrm>
          <a:prstGeom prst="rect">
            <a:avLst/>
          </a:prstGeom>
          <a:noFill/>
          <a:ln w="6350">
            <a:noFill/>
            <a:miter lim="800000"/>
            <a:headEnd/>
            <a:tailEnd/>
          </a:ln>
        </p:spPr>
        <p:txBody>
          <a:bodyPr wrap="square" lIns="0" tIns="0" rIns="0" bIns="0">
            <a:noAutofit/>
          </a:bodyPr>
          <a:lstStyle/>
          <a:p>
            <a:pPr marL="0" lvl="2" indent="0" defTabSz="914400">
              <a:buFont typeface="Arial" charset="0"/>
              <a:buNone/>
            </a:pPr>
            <a:r>
              <a:rPr lang="en-GB" sz="1000" dirty="0"/>
              <a:t>Select title, chapter and content designs from the available options when inserting a </a:t>
            </a:r>
            <a:r>
              <a:rPr lang="en-GB" sz="1000" dirty="0">
                <a:latin typeface="DeutscheBank Medium" panose="020B0603020202030204" pitchFamily="34" charset="0"/>
                <a:ea typeface="DeutscheBank Medium" panose="020B0603020202030204" pitchFamily="34" charset="0"/>
              </a:rPr>
              <a:t>“New Slide”</a:t>
            </a:r>
            <a:r>
              <a:rPr lang="en-GB" sz="1000" dirty="0"/>
              <a:t> or change the design in the </a:t>
            </a:r>
            <a:r>
              <a:rPr lang="en-GB" sz="1000" dirty="0">
                <a:latin typeface="DeutscheBank Medium" panose="020B0603020202030204" pitchFamily="34" charset="0"/>
                <a:ea typeface="DeutscheBank Medium" panose="020B0603020202030204" pitchFamily="34" charset="0"/>
              </a:rPr>
              <a:t>“Layout”</a:t>
            </a:r>
            <a:r>
              <a:rPr lang="en-GB" sz="1000" dirty="0"/>
              <a:t> menu. </a:t>
            </a:r>
          </a:p>
          <a:p>
            <a:pPr marL="0" lvl="2" indent="0" defTabSz="914400">
              <a:buFont typeface="Arial" charset="0"/>
              <a:buNone/>
            </a:pPr>
            <a:endParaRPr lang="en-GB" sz="1000" dirty="0"/>
          </a:p>
          <a:p>
            <a:pPr marL="0" lvl="2" indent="0" defTabSz="914400">
              <a:buFont typeface="Arial" charset="0"/>
              <a:buNone/>
            </a:pPr>
            <a:r>
              <a:rPr lang="en-GB" sz="1000" dirty="0">
                <a:solidFill>
                  <a:srgbClr val="1E2A78"/>
                </a:solidFill>
                <a:latin typeface="DeutscheBank Medium" panose="020B0603020202030204" pitchFamily="34" charset="0"/>
                <a:ea typeface="DeutscheBank Medium" panose="020B0603020202030204" pitchFamily="34" charset="0"/>
              </a:rPr>
              <a:t>Three sections of master slides are available to choose from: </a:t>
            </a:r>
          </a:p>
          <a:p>
            <a:pPr marL="228600" lvl="2" indent="-228600" defTabSz="914400">
              <a:buFont typeface="Arial" charset="0"/>
              <a:buAutoNum type="arabicPeriod"/>
            </a:pPr>
            <a:r>
              <a:rPr lang="en-GB" sz="1000" dirty="0"/>
              <a:t>Title and Chapter slides</a:t>
            </a:r>
          </a:p>
          <a:p>
            <a:pPr marL="228600" lvl="2" indent="-228600" defTabSz="914400">
              <a:buFont typeface="Arial" charset="0"/>
              <a:buAutoNum type="arabicPeriod"/>
            </a:pPr>
            <a:r>
              <a:rPr lang="en-GB" sz="1000" dirty="0"/>
              <a:t>Content slide with white background </a:t>
            </a:r>
            <a:br>
              <a:rPr lang="en-GB" sz="1000" dirty="0"/>
            </a:br>
            <a:r>
              <a:rPr lang="en-GB" sz="1000" dirty="0"/>
              <a:t>(preferred for general application and printout)</a:t>
            </a:r>
          </a:p>
          <a:p>
            <a:pPr marL="228600" lvl="2" indent="-228600" defTabSz="914400">
              <a:buFont typeface="Arial" charset="0"/>
              <a:buAutoNum type="arabicPeriod"/>
            </a:pPr>
            <a:r>
              <a:rPr lang="en-GB" sz="1000" dirty="0"/>
              <a:t>Content slides with Deep Blue background </a:t>
            </a:r>
            <a:br>
              <a:rPr lang="en-GB" sz="1000" dirty="0"/>
            </a:br>
            <a:r>
              <a:rPr lang="en-GB" sz="1000" dirty="0"/>
              <a:t>(for screen presentation only)</a:t>
            </a:r>
          </a:p>
          <a:p>
            <a:pPr marL="0" lvl="2" indent="0" defTabSz="914400">
              <a:buFont typeface="Arial" charset="0"/>
              <a:buNone/>
            </a:pPr>
            <a:endParaRPr lang="en-GB" sz="1000" dirty="0"/>
          </a:p>
          <a:p>
            <a:pPr marL="0" lvl="2" indent="0" defTabSz="914400">
              <a:buFont typeface="Arial" charset="0"/>
              <a:buNone/>
            </a:pPr>
            <a:r>
              <a:rPr lang="en-GB" sz="1000" b="1" dirty="0">
                <a:solidFill>
                  <a:srgbClr val="1E2A78"/>
                </a:solidFill>
              </a:rPr>
              <a:t>You can also choose from the pre-defined slides and Best Practice Samples and copy them into your presentation.</a:t>
            </a:r>
          </a:p>
        </p:txBody>
      </p:sp>
      <p:sp>
        <p:nvSpPr>
          <p:cNvPr id="13" name="Textfeld 9">
            <a:extLst>
              <a:ext uri="{FF2B5EF4-FFF2-40B4-BE49-F238E27FC236}">
                <a16:creationId xmlns:a16="http://schemas.microsoft.com/office/drawing/2014/main" id="{4D7FAF90-2CA5-6D74-0266-EA638D0CF38C}"/>
              </a:ext>
              <a:ext uri="{C183D7F6-B498-43B3-948B-1728B52AA6E4}">
                <adec:decorative xmlns:adec="http://schemas.microsoft.com/office/drawing/2017/decorative" val="1"/>
              </a:ext>
            </a:extLst>
          </p:cNvPr>
          <p:cNvSpPr txBox="1"/>
          <p:nvPr/>
        </p:nvSpPr>
        <p:spPr bwMode="ltGray">
          <a:xfrm>
            <a:off x="6107742" y="1972198"/>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1</a:t>
            </a:r>
          </a:p>
        </p:txBody>
      </p:sp>
      <p:sp>
        <p:nvSpPr>
          <p:cNvPr id="14" name="Textfeld 9">
            <a:extLst>
              <a:ext uri="{FF2B5EF4-FFF2-40B4-BE49-F238E27FC236}">
                <a16:creationId xmlns:a16="http://schemas.microsoft.com/office/drawing/2014/main" id="{966DE44B-6C8E-9928-5938-8AE9770AF31B}"/>
              </a:ext>
              <a:ext uri="{C183D7F6-B498-43B3-948B-1728B52AA6E4}">
                <adec:decorative xmlns:adec="http://schemas.microsoft.com/office/drawing/2017/decorative" val="1"/>
              </a:ext>
            </a:extLst>
          </p:cNvPr>
          <p:cNvSpPr txBox="1"/>
          <p:nvPr/>
        </p:nvSpPr>
        <p:spPr bwMode="ltGray">
          <a:xfrm>
            <a:off x="6107742" y="2137908"/>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2</a:t>
            </a:r>
          </a:p>
        </p:txBody>
      </p:sp>
      <p:sp>
        <p:nvSpPr>
          <p:cNvPr id="15" name="Textfeld 9">
            <a:extLst>
              <a:ext uri="{FF2B5EF4-FFF2-40B4-BE49-F238E27FC236}">
                <a16:creationId xmlns:a16="http://schemas.microsoft.com/office/drawing/2014/main" id="{17804E1B-3E4C-6F59-3926-E385AC2A6DD2}"/>
              </a:ext>
              <a:ext uri="{C183D7F6-B498-43B3-948B-1728B52AA6E4}">
                <adec:decorative xmlns:adec="http://schemas.microsoft.com/office/drawing/2017/decorative" val="1"/>
              </a:ext>
            </a:extLst>
          </p:cNvPr>
          <p:cNvSpPr txBox="1"/>
          <p:nvPr/>
        </p:nvSpPr>
        <p:spPr bwMode="ltGray">
          <a:xfrm>
            <a:off x="6107741" y="2438382"/>
            <a:ext cx="133025" cy="12746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3</a:t>
            </a:r>
          </a:p>
        </p:txBody>
      </p:sp>
      <p:sp>
        <p:nvSpPr>
          <p:cNvPr id="17" name="TextBox 16">
            <a:extLst>
              <a:ext uri="{FF2B5EF4-FFF2-40B4-BE49-F238E27FC236}">
                <a16:creationId xmlns:a16="http://schemas.microsoft.com/office/drawing/2014/main" id="{1E9CA10A-314B-D040-E870-EA2149F67AAE}"/>
              </a:ext>
              <a:ext uri="{C183D7F6-B498-43B3-948B-1728B52AA6E4}">
                <adec:decorative xmlns:adec="http://schemas.microsoft.com/office/drawing/2017/decorative" val="1"/>
              </a:ext>
            </a:extLst>
          </p:cNvPr>
          <p:cNvSpPr txBox="1"/>
          <p:nvPr/>
        </p:nvSpPr>
        <p:spPr bwMode="ltGray">
          <a:xfrm>
            <a:off x="6107740" y="5264878"/>
            <a:ext cx="3500395" cy="932896"/>
          </a:xfrm>
          <a:prstGeom prst="rect">
            <a:avLst/>
          </a:prstGeom>
          <a:solidFill>
            <a:srgbClr val="D000D0"/>
          </a:solidFill>
          <a:ln w="6350">
            <a:noFill/>
            <a:miter lim="800000"/>
            <a:headEnd/>
            <a:tailEnd/>
          </a:ln>
        </p:spPr>
        <p:txBody>
          <a:bodyPr wrap="square" lIns="100913" tIns="50457" rIns="100913" bIns="50457" rtlCol="0" anchor="t" anchorCtr="0">
            <a:spAutoFit/>
          </a:bodyPr>
          <a:lstStyle/>
          <a:p>
            <a:pPr eaLnBrk="0" hangingPunct="0"/>
            <a:r>
              <a:rPr lang="en-GB" sz="900" b="1" dirty="0">
                <a:solidFill>
                  <a:schemeClr val="bg1"/>
                </a:solidFill>
                <a:latin typeface="+mn-lt"/>
              </a:rPr>
              <a:t>Note </a:t>
            </a:r>
          </a:p>
          <a:p>
            <a:pPr marL="171450" indent="-171450" eaLnBrk="0" hangingPunct="0">
              <a:buFont typeface="DeutscheBank" panose="020B0503020202030204" pitchFamily="34" charset="0"/>
              <a:buChar char="–"/>
            </a:pPr>
            <a:r>
              <a:rPr lang="en-GB" sz="900" dirty="0">
                <a:solidFill>
                  <a:schemeClr val="bg1"/>
                </a:solidFill>
                <a:latin typeface="+mn-lt"/>
              </a:rPr>
              <a:t>Do not change the colour, transparency, size or position of the blue expanding box in the title slides. </a:t>
            </a:r>
          </a:p>
          <a:p>
            <a:pPr marL="171450" indent="-171450" eaLnBrk="0" hangingPunct="0">
              <a:buFont typeface="DeutscheBank" panose="020B0503020202030204" pitchFamily="34" charset="0"/>
              <a:buChar char="–"/>
            </a:pPr>
            <a:r>
              <a:rPr lang="en-GB" sz="900" dirty="0">
                <a:solidFill>
                  <a:schemeClr val="bg1"/>
                </a:solidFill>
                <a:latin typeface="+mn-lt"/>
              </a:rPr>
              <a:t>If you need other than the provided title motifs, please contact Global Brand &amp; Marketing for support. </a:t>
            </a:r>
            <a:br>
              <a:rPr lang="en-GB" sz="900" dirty="0">
                <a:solidFill>
                  <a:schemeClr val="bg1"/>
                </a:solidFill>
                <a:latin typeface="+mn-lt"/>
              </a:rPr>
            </a:br>
            <a:r>
              <a:rPr lang="en-GB" sz="900" dirty="0">
                <a:solidFill>
                  <a:schemeClr val="bg1"/>
                </a:solidFill>
                <a:hlinkClick r:id="rId4">
                  <a:extLst>
                    <a:ext uri="{A12FA001-AC4F-418D-AE19-62706E023703}">
                      <ahyp:hlinkClr xmlns:ahyp="http://schemas.microsoft.com/office/drawing/2018/hyperlinkcolor" val="tx"/>
                    </a:ext>
                  </a:extLst>
                </a:hlinkClick>
              </a:rPr>
              <a:t>global.brand@db.com</a:t>
            </a:r>
            <a:endParaRPr lang="en-GB" sz="900" dirty="0">
              <a:solidFill>
                <a:schemeClr val="bg1"/>
              </a:solidFill>
              <a:latin typeface="+mn-lt"/>
            </a:endParaRPr>
          </a:p>
        </p:txBody>
      </p:sp>
      <p:sp>
        <p:nvSpPr>
          <p:cNvPr id="2" name="Fußzeilenplatzhalter 1">
            <a:extLst>
              <a:ext uri="{FF2B5EF4-FFF2-40B4-BE49-F238E27FC236}">
                <a16:creationId xmlns:a16="http://schemas.microsoft.com/office/drawing/2014/main" id="{5DB20DBA-63C1-C4C9-9E92-86041041D7BD}"/>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56" name="Slide Number Placeholder 55">
            <a:extLst>
              <a:ext uri="{FF2B5EF4-FFF2-40B4-BE49-F238E27FC236}">
                <a16:creationId xmlns:a16="http://schemas.microsoft.com/office/drawing/2014/main" id="{2B6535D7-C4FE-C68A-1806-F7FE843CFFDD}"/>
              </a:ext>
              <a:ext uri="{C183D7F6-B498-43B3-948B-1728B52AA6E4}">
                <adec:decorative xmlns:adec="http://schemas.microsoft.com/office/drawing/2017/decorative" val="1"/>
              </a:ext>
            </a:extLst>
          </p:cNvPr>
          <p:cNvSpPr>
            <a:spLocks noGrp="1"/>
          </p:cNvSpPr>
          <p:nvPr>
            <p:ph type="sldNum" sz="quarter" idx="10"/>
          </p:nvPr>
        </p:nvSpPr>
        <p:spPr>
          <a:xfrm>
            <a:off x="11286067" y="6406801"/>
            <a:ext cx="457200" cy="322028"/>
          </a:xfrm>
          <a:prstGeom prst="rect">
            <a:avLst/>
          </a:prstGeom>
        </p:spPr>
        <p:txBody>
          <a:bodyPr/>
          <a:lstStyle/>
          <a:p>
            <a:fld id="{D71DA9FD-6EF8-4CC5-AF9B-B6159B5B937C}" type="slidenum">
              <a:rPr lang="en-GB" noProof="1" smtClean="0"/>
              <a:pPr/>
              <a:t>73</a:t>
            </a:fld>
            <a:endParaRPr lang="en-GB" noProof="1"/>
          </a:p>
        </p:txBody>
      </p:sp>
    </p:spTree>
    <p:extLst>
      <p:ext uri="{BB962C8B-B14F-4D97-AF65-F5344CB8AC3E}">
        <p14:creationId xmlns:p14="http://schemas.microsoft.com/office/powerpoint/2010/main" val="652568683"/>
      </p:ext>
    </p:extLst>
  </p:cSld>
  <p:clrMapOvr>
    <a:masterClrMapping/>
  </p:clrMapOvr>
  <p:transition>
    <p:wipe dir="r"/>
  </p:transition>
</p:sld>
</file>

<file path=ppt/slides/slide7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26C1B29F-19E3-84FB-FC02-553EACC1598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F65C0E9-24A4-07B8-CE6C-FB4C1FA96922}"/>
              </a:ext>
            </a:extLst>
          </p:cNvPr>
          <p:cNvSpPr>
            <a:spLocks noGrp="1"/>
          </p:cNvSpPr>
          <p:nvPr>
            <p:ph type="title"/>
          </p:nvPr>
        </p:nvSpPr>
        <p:spPr/>
        <p:txBody>
          <a:bodyPr/>
          <a:lstStyle/>
          <a:p>
            <a:r>
              <a:rPr lang="en-GB" dirty="0"/>
              <a:t>Transfering old slides to the new template (Windows &amp; Mac)</a:t>
            </a:r>
          </a:p>
        </p:txBody>
      </p:sp>
      <p:sp>
        <p:nvSpPr>
          <p:cNvPr id="6" name="Inhaltsplatzhalter 2">
            <a:extLst>
              <a:ext uri="{FF2B5EF4-FFF2-40B4-BE49-F238E27FC236}">
                <a16:creationId xmlns:a16="http://schemas.microsoft.com/office/drawing/2014/main" id="{153132BF-CA4C-23D4-6196-EF983110B163}"/>
              </a:ext>
            </a:extLst>
          </p:cNvPr>
          <p:cNvSpPr txBox="1">
            <a:spLocks/>
          </p:cNvSpPr>
          <p:nvPr/>
        </p:nvSpPr>
        <p:spPr>
          <a:xfrm>
            <a:off x="442800" y="1376363"/>
            <a:ext cx="3369347" cy="246221"/>
          </a:xfrm>
          <a:prstGeom prst="rect">
            <a:avLst/>
          </a:prstGeom>
        </p:spPr>
        <p:txBody>
          <a:bodyPr vert="horz" wrap="square" lIns="0" tIns="0" rIns="0" bIns="0" rtlCol="0">
            <a:sp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0069B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DeutscheBank Medium" panose="020B0603020202030204" pitchFamily="34" charset="0"/>
                <a:ea typeface="DeutscheBank Medium" panose="020B0603020202030204" pitchFamily="34" charset="0"/>
              </a:rPr>
              <a:t>1. Unpreserve the old master (!)</a:t>
            </a:r>
          </a:p>
        </p:txBody>
      </p:sp>
      <p:sp>
        <p:nvSpPr>
          <p:cNvPr id="45" name="Inhaltsplatzhalter 2">
            <a:extLst>
              <a:ext uri="{FF2B5EF4-FFF2-40B4-BE49-F238E27FC236}">
                <a16:creationId xmlns:a16="http://schemas.microsoft.com/office/drawing/2014/main" id="{8AC67BB8-6307-DB72-645F-D9830C60380B}"/>
              </a:ext>
            </a:extLst>
          </p:cNvPr>
          <p:cNvSpPr txBox="1">
            <a:spLocks/>
          </p:cNvSpPr>
          <p:nvPr/>
        </p:nvSpPr>
        <p:spPr>
          <a:xfrm>
            <a:off x="442800" y="1725468"/>
            <a:ext cx="3369348" cy="1496786"/>
          </a:xfrm>
          <a:prstGeom prst="rect">
            <a:avLst/>
          </a:prstGeom>
        </p:spPr>
        <p:txBody>
          <a:bodyPr vert="horz" lIns="0" tIns="0" rIns="0" bIns="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0069B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200" dirty="0">
                <a:solidFill>
                  <a:srgbClr val="000000"/>
                </a:solidFill>
                <a:latin typeface="DeutscheBank"/>
              </a:rPr>
              <a:t>Open the old presentation. Go to </a:t>
            </a:r>
            <a:r>
              <a:rPr lang="en-GB" sz="1200" dirty="0">
                <a:solidFill>
                  <a:srgbClr val="0069B1"/>
                </a:solidFill>
                <a:latin typeface="DeutscheBank Medium" panose="020B0603020202030204" pitchFamily="34" charset="0"/>
                <a:ea typeface="DeutscheBank Medium" panose="020B0603020202030204" pitchFamily="34" charset="0"/>
              </a:rPr>
              <a:t>View</a:t>
            </a:r>
            <a:r>
              <a:rPr lang="en-GB" sz="1200" dirty="0">
                <a:solidFill>
                  <a:srgbClr val="000000"/>
                </a:solidFill>
                <a:latin typeface="DeutscheBank"/>
              </a:rPr>
              <a:t> </a:t>
            </a:r>
            <a:r>
              <a:rPr lang="en-GB" sz="1200" dirty="0">
                <a:solidFill>
                  <a:srgbClr val="0069B1"/>
                </a:solidFill>
                <a:latin typeface="DeutscheBank Medium" panose="020B0603020202030204" pitchFamily="34" charset="0"/>
                <a:ea typeface="DeutscheBank Medium" panose="020B0603020202030204" pitchFamily="34" charset="0"/>
              </a:rPr>
              <a:t>→ Slide Master</a:t>
            </a:r>
            <a:r>
              <a:rPr lang="en-GB" sz="1200" dirty="0">
                <a:solidFill>
                  <a:srgbClr val="000000"/>
                </a:solidFill>
                <a:latin typeface="DeutscheBank"/>
              </a:rPr>
              <a:t>, select the top master slide, and </a:t>
            </a:r>
            <a:r>
              <a:rPr lang="en-GB" sz="1200" dirty="0">
                <a:solidFill>
                  <a:srgbClr val="0069B1"/>
                </a:solidFill>
                <a:latin typeface="DeutscheBank Medium" panose="020B0603020202030204" pitchFamily="34" charset="0"/>
                <a:ea typeface="DeutscheBank Medium" panose="020B0603020202030204" pitchFamily="34" charset="0"/>
              </a:rPr>
              <a:t>click Preserve Master</a:t>
            </a:r>
            <a:r>
              <a:rPr lang="en-GB" sz="1200" dirty="0">
                <a:solidFill>
                  <a:srgbClr val="000000"/>
                </a:solidFill>
                <a:latin typeface="DeutscheBank"/>
              </a:rPr>
              <a:t> (so it’s </a:t>
            </a:r>
            <a:r>
              <a:rPr lang="en-GB" sz="1200" u="sng" dirty="0">
                <a:solidFill>
                  <a:srgbClr val="000000"/>
                </a:solidFill>
                <a:latin typeface="DeutscheBank"/>
              </a:rPr>
              <a:t>unchecked</a:t>
            </a:r>
            <a:r>
              <a:rPr lang="en-GB" sz="1200" dirty="0">
                <a:solidFill>
                  <a:srgbClr val="000000"/>
                </a:solidFill>
                <a:latin typeface="DeutscheBank"/>
              </a:rPr>
              <a:t>).</a:t>
            </a:r>
          </a:p>
        </p:txBody>
      </p:sp>
      <p:grpSp>
        <p:nvGrpSpPr>
          <p:cNvPr id="23" name="Gruppieren 22" descr="Screenshot of a PowerPoint presentation with several slide thumbnails on the left. At the bottom of the screen, two numbered callouts are shown: (1) the “Ctrl” shortcut, and (2) “Paste Options,” including icons for different paste methods.">
            <a:extLst>
              <a:ext uri="{FF2B5EF4-FFF2-40B4-BE49-F238E27FC236}">
                <a16:creationId xmlns:a16="http://schemas.microsoft.com/office/drawing/2014/main" id="{180D8745-5BC4-BB97-434C-B8374E6436F1}"/>
              </a:ext>
            </a:extLst>
          </p:cNvPr>
          <p:cNvGrpSpPr/>
          <p:nvPr/>
        </p:nvGrpSpPr>
        <p:grpSpPr>
          <a:xfrm>
            <a:off x="441629" y="2687243"/>
            <a:ext cx="3656966" cy="3513532"/>
            <a:chOff x="441629" y="2687243"/>
            <a:chExt cx="3656966" cy="3513532"/>
          </a:xfrm>
        </p:grpSpPr>
        <p:pic>
          <p:nvPicPr>
            <p:cNvPr id="15" name="Grafik 14">
              <a:extLst>
                <a:ext uri="{FF2B5EF4-FFF2-40B4-BE49-F238E27FC236}">
                  <a16:creationId xmlns:a16="http://schemas.microsoft.com/office/drawing/2014/main" id="{7C7DEA3B-82AD-2F7B-D660-F8E9CF8DF9C5}"/>
                </a:ext>
              </a:extLst>
            </p:cNvPr>
            <p:cNvPicPr>
              <a:picLocks noChangeAspect="1"/>
            </p:cNvPicPr>
            <p:nvPr/>
          </p:nvPicPr>
          <p:blipFill>
            <a:blip r:embed="rId3">
              <a:extLst>
                <a:ext uri="{28A0092B-C50C-407E-A947-70E740481C1C}">
                  <a14:useLocalDpi xmlns:a14="http://schemas.microsoft.com/office/drawing/2010/main" val="0"/>
                </a:ext>
              </a:extLst>
            </a:blip>
            <a:srcRect t="8047" r="52667" b="24812"/>
            <a:stretch/>
          </p:blipFill>
          <p:spPr>
            <a:xfrm>
              <a:off x="441629" y="2687243"/>
              <a:ext cx="1968123" cy="1772755"/>
            </a:xfrm>
            <a:prstGeom prst="rect">
              <a:avLst/>
            </a:prstGeom>
            <a:ln w="6350">
              <a:solidFill>
                <a:schemeClr val="tx1"/>
              </a:solidFill>
            </a:ln>
          </p:spPr>
        </p:pic>
        <p:sp>
          <p:nvSpPr>
            <p:cNvPr id="20" name="Rechteck 8">
              <a:extLst>
                <a:ext uri="{FF2B5EF4-FFF2-40B4-BE49-F238E27FC236}">
                  <a16:creationId xmlns:a16="http://schemas.microsoft.com/office/drawing/2014/main" id="{031DEDF9-825F-444D-5453-AF357F8F39EA}"/>
                </a:ext>
              </a:extLst>
            </p:cNvPr>
            <p:cNvSpPr/>
            <p:nvPr/>
          </p:nvSpPr>
          <p:spPr>
            <a:xfrm>
              <a:off x="726908" y="2710672"/>
              <a:ext cx="424056" cy="104631"/>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p>
          </p:txBody>
        </p:sp>
        <p:sp>
          <p:nvSpPr>
            <p:cNvPr id="26" name="Textfeld 25">
              <a:extLst>
                <a:ext uri="{FF2B5EF4-FFF2-40B4-BE49-F238E27FC236}">
                  <a16:creationId xmlns:a16="http://schemas.microsoft.com/office/drawing/2014/main" id="{6828D028-10CD-6A95-7D07-26C06F3D10F7}"/>
                </a:ext>
              </a:extLst>
            </p:cNvPr>
            <p:cNvSpPr txBox="1"/>
            <p:nvPr/>
          </p:nvSpPr>
          <p:spPr bwMode="ltGray">
            <a:xfrm>
              <a:off x="657319" y="2702514"/>
              <a:ext cx="69589" cy="12311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1</a:t>
              </a:r>
            </a:p>
          </p:txBody>
        </p:sp>
        <p:pic>
          <p:nvPicPr>
            <p:cNvPr id="13" name="Grafik 12">
              <a:extLst>
                <a:ext uri="{FF2B5EF4-FFF2-40B4-BE49-F238E27FC236}">
                  <a16:creationId xmlns:a16="http://schemas.microsoft.com/office/drawing/2014/main" id="{11BF57DF-99DB-8AA2-4510-D3BD2687A803}"/>
                </a:ext>
              </a:extLst>
            </p:cNvPr>
            <p:cNvPicPr>
              <a:picLocks noChangeAspect="1"/>
            </p:cNvPicPr>
            <p:nvPr/>
          </p:nvPicPr>
          <p:blipFill>
            <a:blip r:embed="rId4">
              <a:extLst>
                <a:ext uri="{28A0092B-C50C-407E-A947-70E740481C1C}">
                  <a14:useLocalDpi xmlns:a14="http://schemas.microsoft.com/office/drawing/2010/main" val="0"/>
                </a:ext>
              </a:extLst>
            </a:blip>
            <a:srcRect t="7762" r="52667" b="24812"/>
            <a:stretch/>
          </p:blipFill>
          <p:spPr>
            <a:xfrm>
              <a:off x="1253774" y="3624288"/>
              <a:ext cx="2844821" cy="2573307"/>
            </a:xfrm>
            <a:prstGeom prst="rect">
              <a:avLst/>
            </a:prstGeom>
            <a:ln w="6350">
              <a:solidFill>
                <a:schemeClr val="tx1"/>
              </a:solidFill>
            </a:ln>
          </p:spPr>
        </p:pic>
        <p:sp>
          <p:nvSpPr>
            <p:cNvPr id="58" name="Rechteck 8">
              <a:extLst>
                <a:ext uri="{FF2B5EF4-FFF2-40B4-BE49-F238E27FC236}">
                  <a16:creationId xmlns:a16="http://schemas.microsoft.com/office/drawing/2014/main" id="{764F31A8-A366-26F7-6F3D-32BBB8302778}"/>
                </a:ext>
              </a:extLst>
            </p:cNvPr>
            <p:cNvSpPr/>
            <p:nvPr/>
          </p:nvSpPr>
          <p:spPr>
            <a:xfrm>
              <a:off x="2106688" y="4241507"/>
              <a:ext cx="557490" cy="184202"/>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p>
          </p:txBody>
        </p:sp>
        <p:sp>
          <p:nvSpPr>
            <p:cNvPr id="59" name="Textfeld 58">
              <a:extLst>
                <a:ext uri="{FF2B5EF4-FFF2-40B4-BE49-F238E27FC236}">
                  <a16:creationId xmlns:a16="http://schemas.microsoft.com/office/drawing/2014/main" id="{0D1782E0-2F2E-D1B6-F1B5-0AB73C80FFDC}"/>
                </a:ext>
              </a:extLst>
            </p:cNvPr>
            <p:cNvSpPr txBox="1"/>
            <p:nvPr/>
          </p:nvSpPr>
          <p:spPr bwMode="ltGray">
            <a:xfrm>
              <a:off x="2025763" y="4232140"/>
              <a:ext cx="87222" cy="12311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2</a:t>
              </a:r>
            </a:p>
          </p:txBody>
        </p:sp>
        <p:cxnSp>
          <p:nvCxnSpPr>
            <p:cNvPr id="60" name="Gerade Verbindung mit Pfeil 59">
              <a:extLst>
                <a:ext uri="{FF2B5EF4-FFF2-40B4-BE49-F238E27FC236}">
                  <a16:creationId xmlns:a16="http://schemas.microsoft.com/office/drawing/2014/main" id="{CF52B670-AC56-815E-A826-108DF33B8B76}"/>
                </a:ext>
              </a:extLst>
            </p:cNvPr>
            <p:cNvCxnSpPr>
              <a:cxnSpLocks/>
            </p:cNvCxnSpPr>
            <p:nvPr/>
          </p:nvCxnSpPr>
          <p:spPr>
            <a:xfrm flipH="1" flipV="1">
              <a:off x="547511" y="3606800"/>
              <a:ext cx="1565473" cy="819913"/>
            </a:xfrm>
            <a:prstGeom prst="straightConnector1">
              <a:avLst/>
            </a:prstGeom>
            <a:noFill/>
            <a:ln w="19050">
              <a:solidFill>
                <a:srgbClr val="D000D0"/>
              </a:solidFill>
              <a:tailEnd type="triangle" w="sm" len="sm"/>
            </a:ln>
          </p:spPr>
          <p:style>
            <a:lnRef idx="2">
              <a:schemeClr val="accent1">
                <a:shade val="15000"/>
              </a:schemeClr>
            </a:lnRef>
            <a:fillRef idx="1">
              <a:schemeClr val="accent1"/>
            </a:fillRef>
            <a:effectRef idx="0">
              <a:schemeClr val="accent1"/>
            </a:effectRef>
            <a:fontRef idx="minor">
              <a:schemeClr val="lt1"/>
            </a:fontRef>
          </p:style>
        </p:cxnSp>
        <p:cxnSp>
          <p:nvCxnSpPr>
            <p:cNvPr id="62" name="Gerade Verbindung mit Pfeil 61">
              <a:extLst>
                <a:ext uri="{FF2B5EF4-FFF2-40B4-BE49-F238E27FC236}">
                  <a16:creationId xmlns:a16="http://schemas.microsoft.com/office/drawing/2014/main" id="{FD10DBDA-8FB8-C953-5589-D7EE52283C76}"/>
                </a:ext>
              </a:extLst>
            </p:cNvPr>
            <p:cNvCxnSpPr>
              <a:cxnSpLocks/>
            </p:cNvCxnSpPr>
            <p:nvPr/>
          </p:nvCxnSpPr>
          <p:spPr>
            <a:xfrm flipH="1">
              <a:off x="1389888" y="4430889"/>
              <a:ext cx="721134" cy="479439"/>
            </a:xfrm>
            <a:prstGeom prst="straightConnector1">
              <a:avLst/>
            </a:prstGeom>
            <a:noFill/>
            <a:ln w="19050">
              <a:solidFill>
                <a:srgbClr val="D000D0"/>
              </a:solidFill>
              <a:tailEnd type="triangle" w="sm" len="sm"/>
            </a:ln>
          </p:spPr>
          <p:style>
            <a:lnRef idx="2">
              <a:schemeClr val="accent1">
                <a:shade val="15000"/>
              </a:schemeClr>
            </a:lnRef>
            <a:fillRef idx="1">
              <a:schemeClr val="accent1"/>
            </a:fillRef>
            <a:effectRef idx="0">
              <a:schemeClr val="accent1"/>
            </a:effectRef>
            <a:fontRef idx="minor">
              <a:schemeClr val="lt1"/>
            </a:fontRef>
          </p:style>
        </p:cxnSp>
        <p:sp>
          <p:nvSpPr>
            <p:cNvPr id="82" name="TextBox 12">
              <a:extLst>
                <a:ext uri="{FF2B5EF4-FFF2-40B4-BE49-F238E27FC236}">
                  <a16:creationId xmlns:a16="http://schemas.microsoft.com/office/drawing/2014/main" id="{D67CD6EA-B21D-549C-EBAE-2486DAD037B6}"/>
                </a:ext>
                <a:ext uri="{C183D7F6-B498-43B3-948B-1728B52AA6E4}">
                  <adec:decorative xmlns:adec="http://schemas.microsoft.com/office/drawing/2017/decorative" val="1"/>
                </a:ext>
              </a:extLst>
            </p:cNvPr>
            <p:cNvSpPr txBox="1"/>
            <p:nvPr/>
          </p:nvSpPr>
          <p:spPr bwMode="ltGray">
            <a:xfrm>
              <a:off x="1961675" y="5683377"/>
              <a:ext cx="2136920" cy="517398"/>
            </a:xfrm>
            <a:prstGeom prst="rect">
              <a:avLst/>
            </a:prstGeom>
            <a:solidFill>
              <a:srgbClr val="D000D0"/>
            </a:solidFill>
            <a:ln w="6350">
              <a:noFill/>
              <a:miter lim="800000"/>
              <a:headEnd/>
              <a:tailEnd/>
            </a:ln>
          </p:spPr>
          <p:txBody>
            <a:bodyPr wrap="square" lIns="100913" tIns="50457" rIns="100913" bIns="50457" rtlCol="0" anchor="b" anchorCtr="0">
              <a:spAutoFit/>
            </a:bodyPr>
            <a:lstStyle/>
            <a:p>
              <a:pPr eaLnBrk="0" hangingPunct="0"/>
              <a:r>
                <a:rPr lang="en-GB" sz="900" b="1" dirty="0">
                  <a:solidFill>
                    <a:schemeClr val="bg1"/>
                  </a:solidFill>
                  <a:latin typeface="+mn-lt"/>
                </a:rPr>
                <a:t>Note </a:t>
              </a:r>
            </a:p>
            <a:p>
              <a:pPr eaLnBrk="0" hangingPunct="0"/>
              <a:r>
                <a:rPr lang="en-GB" sz="900" dirty="0">
                  <a:solidFill>
                    <a:schemeClr val="bg1"/>
                  </a:solidFill>
                  <a:latin typeface="+mn-lt"/>
                </a:rPr>
                <a:t>Make sure it’s not preserved, or the old master will remain stuck.</a:t>
              </a:r>
            </a:p>
          </p:txBody>
        </p:sp>
      </p:grpSp>
      <p:sp>
        <p:nvSpPr>
          <p:cNvPr id="48" name="Inhaltsplatzhalter 2">
            <a:extLst>
              <a:ext uri="{FF2B5EF4-FFF2-40B4-BE49-F238E27FC236}">
                <a16:creationId xmlns:a16="http://schemas.microsoft.com/office/drawing/2014/main" id="{172E2E00-0277-E3ED-63D4-89F82BEB75C2}"/>
              </a:ext>
            </a:extLst>
          </p:cNvPr>
          <p:cNvSpPr txBox="1">
            <a:spLocks/>
          </p:cNvSpPr>
          <p:nvPr/>
        </p:nvSpPr>
        <p:spPr>
          <a:xfrm>
            <a:off x="4411327" y="1376363"/>
            <a:ext cx="3300384" cy="492443"/>
          </a:xfrm>
          <a:prstGeom prst="rect">
            <a:avLst/>
          </a:prstGeom>
        </p:spPr>
        <p:txBody>
          <a:bodyPr vert="horz" wrap="square" lIns="0" tIns="0" rIns="0" bIns="0" rtlCol="0">
            <a:sp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0069B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DeutscheBank Medium" panose="020B0603020202030204" pitchFamily="34" charset="0"/>
                <a:ea typeface="DeutscheBank Medium" panose="020B0603020202030204" pitchFamily="34" charset="0"/>
              </a:rPr>
              <a:t>2. Copy and insert the old slide with source formatting</a:t>
            </a:r>
          </a:p>
        </p:txBody>
      </p:sp>
      <p:sp>
        <p:nvSpPr>
          <p:cNvPr id="49" name="Inhaltsplatzhalter 2">
            <a:extLst>
              <a:ext uri="{FF2B5EF4-FFF2-40B4-BE49-F238E27FC236}">
                <a16:creationId xmlns:a16="http://schemas.microsoft.com/office/drawing/2014/main" id="{8BF5E093-C17D-1EE8-385F-C0F6FDC53F52}"/>
              </a:ext>
            </a:extLst>
          </p:cNvPr>
          <p:cNvSpPr txBox="1">
            <a:spLocks/>
          </p:cNvSpPr>
          <p:nvPr/>
        </p:nvSpPr>
        <p:spPr>
          <a:xfrm>
            <a:off x="4411326" y="2008502"/>
            <a:ext cx="3369348" cy="890681"/>
          </a:xfrm>
          <a:prstGeom prst="rect">
            <a:avLst/>
          </a:prstGeom>
        </p:spPr>
        <p:txBody>
          <a:bodyPr vert="horz" lIns="0" tIns="0" rIns="0" bIns="0" rtlCol="0">
            <a:no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0069B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pPr marL="228600" marR="0" lvl="0" indent="-228600" algn="l" defTabSz="914400" rtl="0" eaLnBrk="1" fontAlgn="base" latinLnBrk="0" hangingPunct="1">
              <a:lnSpc>
                <a:spcPct val="100000"/>
              </a:lnSpc>
              <a:spcBef>
                <a:spcPts val="0"/>
              </a:spcBef>
              <a:spcAft>
                <a:spcPts val="300"/>
              </a:spcAft>
              <a:buClrTx/>
              <a:buSzTx/>
              <a:buFont typeface="+mj-lt"/>
              <a:buAutoNum type="arabicPeriod"/>
              <a:tabLst/>
              <a:defRPr/>
            </a:pPr>
            <a:r>
              <a:rPr lang="en-GB" sz="1200" dirty="0">
                <a:solidFill>
                  <a:srgbClr val="000000"/>
                </a:solidFill>
                <a:latin typeface="DeutscheBank"/>
              </a:rPr>
              <a:t>In the new presentation (with the new master), insert or paste the old slide.</a:t>
            </a:r>
          </a:p>
          <a:p>
            <a:pPr marL="228600" marR="0" lvl="0" indent="-228600" algn="l" defTabSz="914400" rtl="0" eaLnBrk="1" fontAlgn="base" latinLnBrk="0" hangingPunct="1">
              <a:lnSpc>
                <a:spcPct val="100000"/>
              </a:lnSpc>
              <a:spcBef>
                <a:spcPts val="0"/>
              </a:spcBef>
              <a:spcAft>
                <a:spcPts val="300"/>
              </a:spcAft>
              <a:buClrTx/>
              <a:buSzTx/>
              <a:buFont typeface="+mj-lt"/>
              <a:buAutoNum type="arabicPeriod"/>
              <a:tabLst/>
              <a:defRPr/>
            </a:pPr>
            <a:r>
              <a:rPr lang="en-GB" sz="1200" dirty="0">
                <a:solidFill>
                  <a:srgbClr val="000000"/>
                </a:solidFill>
                <a:latin typeface="DeutscheBank"/>
              </a:rPr>
              <a:t>When prompted, choose </a:t>
            </a:r>
            <a:r>
              <a:rPr lang="en-GB" sz="1200" dirty="0">
                <a:solidFill>
                  <a:srgbClr val="0069B1"/>
                </a:solidFill>
                <a:latin typeface="DeutscheBank Medium" panose="020B0603020202030204" pitchFamily="34" charset="0"/>
                <a:ea typeface="DeutscheBank Medium" panose="020B0603020202030204" pitchFamily="34" charset="0"/>
              </a:rPr>
              <a:t>Keep Source Formatting.</a:t>
            </a:r>
          </a:p>
        </p:txBody>
      </p:sp>
      <p:grpSp>
        <p:nvGrpSpPr>
          <p:cNvPr id="24" name="Gruppieren 23" descr="Screenshot of a PowerPoint presentation with several slide thumbnails on the left. At the bottom of the screen, two numbered callouts are shown: (1) the “Ctrl” shortcut, and (2) “Paste Options,” including icons for different paste methods.">
            <a:extLst>
              <a:ext uri="{FF2B5EF4-FFF2-40B4-BE49-F238E27FC236}">
                <a16:creationId xmlns:a16="http://schemas.microsoft.com/office/drawing/2014/main" id="{CF12FD40-A249-8487-A08B-5D82940E8359}"/>
              </a:ext>
            </a:extLst>
          </p:cNvPr>
          <p:cNvGrpSpPr/>
          <p:nvPr/>
        </p:nvGrpSpPr>
        <p:grpSpPr>
          <a:xfrm>
            <a:off x="4621205" y="3119887"/>
            <a:ext cx="2268633" cy="2776590"/>
            <a:chOff x="4621205" y="3119887"/>
            <a:chExt cx="2268633" cy="2776590"/>
          </a:xfrm>
        </p:grpSpPr>
        <p:pic>
          <p:nvPicPr>
            <p:cNvPr id="17" name="Grafik 16">
              <a:extLst>
                <a:ext uri="{FF2B5EF4-FFF2-40B4-BE49-F238E27FC236}">
                  <a16:creationId xmlns:a16="http://schemas.microsoft.com/office/drawing/2014/main" id="{372F7C85-F9CE-BD03-225A-95D9D8C0130E}"/>
                </a:ext>
              </a:extLst>
            </p:cNvPr>
            <p:cNvPicPr>
              <a:picLocks noChangeAspect="1"/>
            </p:cNvPicPr>
            <p:nvPr/>
          </p:nvPicPr>
          <p:blipFill>
            <a:blip r:embed="rId5">
              <a:extLst>
                <a:ext uri="{28A0092B-C50C-407E-A947-70E740481C1C}">
                  <a14:useLocalDpi xmlns:a14="http://schemas.microsoft.com/office/drawing/2010/main" val="0"/>
                </a:ext>
              </a:extLst>
            </a:blip>
            <a:srcRect r="48117"/>
            <a:stretch/>
          </p:blipFill>
          <p:spPr>
            <a:xfrm>
              <a:off x="4621205" y="3119887"/>
              <a:ext cx="2268633" cy="2776590"/>
            </a:xfrm>
            <a:prstGeom prst="rect">
              <a:avLst/>
            </a:prstGeom>
            <a:ln w="6350">
              <a:solidFill>
                <a:schemeClr val="tx1"/>
              </a:solidFill>
            </a:ln>
          </p:spPr>
        </p:pic>
        <p:sp>
          <p:nvSpPr>
            <p:cNvPr id="67" name="Rechteck 8">
              <a:extLst>
                <a:ext uri="{FF2B5EF4-FFF2-40B4-BE49-F238E27FC236}">
                  <a16:creationId xmlns:a16="http://schemas.microsoft.com/office/drawing/2014/main" id="{D809F769-B30D-86BC-FD39-7D7542961210}"/>
                </a:ext>
              </a:extLst>
            </p:cNvPr>
            <p:cNvSpPr/>
            <p:nvPr/>
          </p:nvSpPr>
          <p:spPr>
            <a:xfrm>
              <a:off x="5960558" y="4661174"/>
              <a:ext cx="321129" cy="142601"/>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800" dirty="0"/>
            </a:p>
          </p:txBody>
        </p:sp>
        <p:sp>
          <p:nvSpPr>
            <p:cNvPr id="68" name="Textfeld 67">
              <a:extLst>
                <a:ext uri="{FF2B5EF4-FFF2-40B4-BE49-F238E27FC236}">
                  <a16:creationId xmlns:a16="http://schemas.microsoft.com/office/drawing/2014/main" id="{F71AEC41-C11E-2CF5-5CDE-0EBDB2EABA92}"/>
                </a:ext>
              </a:extLst>
            </p:cNvPr>
            <p:cNvSpPr txBox="1"/>
            <p:nvPr/>
          </p:nvSpPr>
          <p:spPr bwMode="ltGray">
            <a:xfrm>
              <a:off x="5873283" y="4651807"/>
              <a:ext cx="87222" cy="12311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1</a:t>
              </a:r>
            </a:p>
          </p:txBody>
        </p:sp>
        <p:sp>
          <p:nvSpPr>
            <p:cNvPr id="69" name="Rechteck 8">
              <a:extLst>
                <a:ext uri="{FF2B5EF4-FFF2-40B4-BE49-F238E27FC236}">
                  <a16:creationId xmlns:a16="http://schemas.microsoft.com/office/drawing/2014/main" id="{2FCF44F6-89A6-0F82-709B-DFC582EC9839}"/>
                </a:ext>
              </a:extLst>
            </p:cNvPr>
            <p:cNvSpPr/>
            <p:nvPr/>
          </p:nvSpPr>
          <p:spPr>
            <a:xfrm>
              <a:off x="5960558" y="4800874"/>
              <a:ext cx="502104" cy="314051"/>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p>
          </p:txBody>
        </p:sp>
        <p:sp>
          <p:nvSpPr>
            <p:cNvPr id="70" name="Textfeld 69">
              <a:extLst>
                <a:ext uri="{FF2B5EF4-FFF2-40B4-BE49-F238E27FC236}">
                  <a16:creationId xmlns:a16="http://schemas.microsoft.com/office/drawing/2014/main" id="{5EF40FD4-3C7E-AE8E-3EE7-E210BFD88C9F}"/>
                </a:ext>
              </a:extLst>
            </p:cNvPr>
            <p:cNvSpPr txBox="1"/>
            <p:nvPr/>
          </p:nvSpPr>
          <p:spPr bwMode="ltGray">
            <a:xfrm>
              <a:off x="6463833" y="4791507"/>
              <a:ext cx="87222" cy="12311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2</a:t>
              </a:r>
            </a:p>
          </p:txBody>
        </p:sp>
        <p:cxnSp>
          <p:nvCxnSpPr>
            <p:cNvPr id="71" name="Gerade Verbindung mit Pfeil 70">
              <a:extLst>
                <a:ext uri="{FF2B5EF4-FFF2-40B4-BE49-F238E27FC236}">
                  <a16:creationId xmlns:a16="http://schemas.microsoft.com/office/drawing/2014/main" id="{EFFC7B61-1E74-E74C-1D67-4D29652C838A}"/>
                </a:ext>
              </a:extLst>
            </p:cNvPr>
            <p:cNvCxnSpPr>
              <a:cxnSpLocks/>
            </p:cNvCxnSpPr>
            <p:nvPr/>
          </p:nvCxnSpPr>
          <p:spPr>
            <a:xfrm flipV="1">
              <a:off x="6211610" y="5114925"/>
              <a:ext cx="0" cy="143989"/>
            </a:xfrm>
            <a:prstGeom prst="straightConnector1">
              <a:avLst/>
            </a:prstGeom>
            <a:noFill/>
            <a:ln w="19050">
              <a:solidFill>
                <a:srgbClr val="D000D0"/>
              </a:solidFill>
              <a:tailEnd type="triangle" w="sm" len="sm"/>
            </a:ln>
          </p:spPr>
          <p:style>
            <a:lnRef idx="2">
              <a:schemeClr val="accent1">
                <a:shade val="15000"/>
              </a:schemeClr>
            </a:lnRef>
            <a:fillRef idx="1">
              <a:schemeClr val="accent1"/>
            </a:fillRef>
            <a:effectRef idx="0">
              <a:schemeClr val="accent1"/>
            </a:effectRef>
            <a:fontRef idx="minor">
              <a:schemeClr val="lt1"/>
            </a:fontRef>
          </p:style>
        </p:cxnSp>
      </p:grpSp>
      <p:sp>
        <p:nvSpPr>
          <p:cNvPr id="46" name="Inhaltsplatzhalter 2">
            <a:extLst>
              <a:ext uri="{FF2B5EF4-FFF2-40B4-BE49-F238E27FC236}">
                <a16:creationId xmlns:a16="http://schemas.microsoft.com/office/drawing/2014/main" id="{B4611BEA-2305-6FA8-798E-58E6F6F723F1}"/>
              </a:ext>
            </a:extLst>
          </p:cNvPr>
          <p:cNvSpPr txBox="1">
            <a:spLocks/>
          </p:cNvSpPr>
          <p:nvPr/>
        </p:nvSpPr>
        <p:spPr>
          <a:xfrm>
            <a:off x="8192766" y="1376363"/>
            <a:ext cx="3369347" cy="246221"/>
          </a:xfrm>
          <a:prstGeom prst="rect">
            <a:avLst/>
          </a:prstGeom>
        </p:spPr>
        <p:txBody>
          <a:bodyPr vert="horz" wrap="square" lIns="0" tIns="0" rIns="0" bIns="0" rtlCol="0">
            <a:spAutoFit/>
          </a:bodyPr>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0069B1"/>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DeutscheBank Medium" panose="020B0603020202030204" pitchFamily="34" charset="0"/>
                <a:ea typeface="DeutscheBank Medium" panose="020B0603020202030204" pitchFamily="34" charset="0"/>
              </a:rPr>
              <a:t>3. Reassign the new layout</a:t>
            </a:r>
          </a:p>
        </p:txBody>
      </p:sp>
      <p:sp>
        <p:nvSpPr>
          <p:cNvPr id="4" name="Inhaltsplatzhalter 2">
            <a:extLst>
              <a:ext uri="{FF2B5EF4-FFF2-40B4-BE49-F238E27FC236}">
                <a16:creationId xmlns:a16="http://schemas.microsoft.com/office/drawing/2014/main" id="{8D0C65E3-8DFD-FEDF-BBDB-CCAD3590F299}"/>
              </a:ext>
            </a:extLst>
          </p:cNvPr>
          <p:cNvSpPr txBox="1">
            <a:spLocks/>
          </p:cNvSpPr>
          <p:nvPr/>
        </p:nvSpPr>
        <p:spPr>
          <a:xfrm>
            <a:off x="8194001" y="1725468"/>
            <a:ext cx="3214800" cy="1496786"/>
          </a:xfrm>
          <a:prstGeom prst="rect">
            <a:avLst/>
          </a:prstGeom>
        </p:spPr>
        <p:txBody>
          <a:bodyPr vert="horz" lIns="0" tIns="0" rIns="0" bIns="0" rtlCol="0">
            <a:noAutofit/>
          </a:bodyPr>
          <a:lstStyle>
            <a:defPPr>
              <a:defRPr lang="de-DE"/>
            </a:defPPr>
            <a:lvl1pPr marL="171450" marR="0" lvl="0" indent="-171450" fontAlgn="base">
              <a:lnSpc>
                <a:spcPct val="100000"/>
              </a:lnSpc>
              <a:spcBef>
                <a:spcPts val="0"/>
              </a:spcBef>
              <a:spcAft>
                <a:spcPts val="300"/>
              </a:spcAft>
              <a:buClrTx/>
              <a:buSzTx/>
              <a:buFont typeface="Arial" panose="020B0604020202020204" pitchFamily="34" charset="0"/>
              <a:buChar char="•"/>
              <a:tabLst/>
              <a:defRPr sz="1200" b="0" baseline="0">
                <a:solidFill>
                  <a:srgbClr val="000000"/>
                </a:solidFill>
                <a:latin typeface="DeutscheBank"/>
                <a:ea typeface="ＭＳ Ｐゴシック" pitchFamily="-109" charset="-128"/>
                <a:cs typeface="ＭＳ Ｐゴシック" pitchFamily="-109" charset="-128"/>
              </a:defRPr>
            </a:lvl1pPr>
            <a:lvl2pPr marL="0" indent="0" fontAlgn="base">
              <a:lnSpc>
                <a:spcPct val="100000"/>
              </a:lnSpc>
              <a:spcBef>
                <a:spcPts val="0"/>
              </a:spcBef>
              <a:spcAft>
                <a:spcPts val="0"/>
              </a:spcAft>
              <a:buFont typeface="Symbol" panose="05050102010706020507" pitchFamily="18" charset="2"/>
              <a:buNone/>
              <a:defRPr sz="1600" baseline="0">
                <a:solidFill>
                  <a:srgbClr val="0069B1"/>
                </a:solidFill>
                <a:ea typeface="ＭＳ Ｐゴシック" pitchFamily="-109" charset="-128"/>
              </a:defRPr>
            </a:lvl2pPr>
            <a:lvl3pPr marL="215900" indent="-215900" fontAlgn="base">
              <a:lnSpc>
                <a:spcPct val="100000"/>
              </a:lnSpc>
              <a:spcBef>
                <a:spcPts val="500"/>
              </a:spcBef>
              <a:spcAft>
                <a:spcPts val="0"/>
              </a:spcAft>
              <a:buFont typeface="Symbol" panose="05050102010706020507" pitchFamily="18" charset="2"/>
              <a:buChar char="-"/>
              <a:defRPr sz="1600" baseline="0">
                <a:ea typeface="DeutscheBank" panose="020B0503020202030204" pitchFamily="34" charset="0"/>
                <a:cs typeface="DeutscheBank" panose="020B0503020202030204" pitchFamily="34" charset="0"/>
              </a:defRPr>
            </a:lvl3pPr>
            <a:lvl4pPr marL="432000" indent="-216000" fontAlgn="base">
              <a:lnSpc>
                <a:spcPct val="100000"/>
              </a:lnSpc>
              <a:spcBef>
                <a:spcPts val="500"/>
              </a:spcBef>
              <a:spcAft>
                <a:spcPts val="0"/>
              </a:spcAft>
              <a:buFont typeface="Symbol" panose="05050102010706020507" pitchFamily="18" charset="2"/>
              <a:buChar char="-"/>
              <a:defRPr sz="1200" baseline="0">
                <a:ea typeface="ＭＳ Ｐゴシック" pitchFamily="-109" charset="-128"/>
              </a:defRPr>
            </a:lvl4pPr>
            <a:lvl5pPr marL="647700" indent="-216000" fontAlgn="base">
              <a:lnSpc>
                <a:spcPct val="100000"/>
              </a:lnSpc>
              <a:spcBef>
                <a:spcPts val="500"/>
              </a:spcBef>
              <a:spcAft>
                <a:spcPts val="0"/>
              </a:spcAft>
              <a:buFont typeface="Symbol" panose="05050102010706020507" pitchFamily="18" charset="2"/>
              <a:buChar char="-"/>
              <a:defRPr sz="1100" baseline="0">
                <a:ea typeface="ＭＳ Ｐゴシック" pitchFamily="-109" charset="-128"/>
              </a:defRPr>
            </a:lvl5pPr>
            <a:lvl6pPr marL="0" indent="0" fontAlgn="base">
              <a:spcBef>
                <a:spcPct val="10000"/>
              </a:spcBef>
              <a:spcAft>
                <a:spcPct val="10000"/>
              </a:spcAft>
              <a:buClr>
                <a:schemeClr val="tx2"/>
              </a:buClr>
              <a:buFont typeface="Arial" panose="020B0604020202020204" pitchFamily="34" charset="0"/>
              <a:buNone/>
              <a:defRPr sz="1000" u="none"/>
            </a:lvl6pPr>
            <a:lvl7pPr marL="0" indent="0" fontAlgn="base">
              <a:spcBef>
                <a:spcPct val="10000"/>
              </a:spcBef>
              <a:spcAft>
                <a:spcPct val="10000"/>
              </a:spcAft>
              <a:buClr>
                <a:schemeClr val="tx2"/>
              </a:buClr>
              <a:buFont typeface="Arial" panose="020B0604020202020204" pitchFamily="34" charset="0"/>
              <a:buNone/>
              <a:defRPr sz="800"/>
            </a:lvl7pPr>
            <a:lvl8pPr marL="2089914" indent="-177461" fontAlgn="base">
              <a:spcBef>
                <a:spcPct val="10000"/>
              </a:spcBef>
              <a:spcAft>
                <a:spcPct val="10000"/>
              </a:spcAft>
              <a:buClr>
                <a:schemeClr val="tx2"/>
              </a:buClr>
              <a:buFont typeface="Arial" charset="0"/>
              <a:buChar char="-"/>
              <a:defRPr sz="1356"/>
            </a:lvl8pPr>
            <a:lvl9pPr marL="2546242" indent="-177461" fontAlgn="base">
              <a:spcBef>
                <a:spcPct val="10000"/>
              </a:spcBef>
              <a:spcAft>
                <a:spcPct val="10000"/>
              </a:spcAft>
              <a:buClr>
                <a:schemeClr val="tx2"/>
              </a:buClr>
              <a:buFont typeface="Arial" charset="0"/>
              <a:buChar char="-"/>
              <a:defRPr sz="1356"/>
            </a:lvl9pPr>
          </a:lstStyle>
          <a:p>
            <a:pPr marL="228600" indent="-228600">
              <a:buFont typeface="+mj-lt"/>
              <a:buAutoNum type="arabicPeriod"/>
            </a:pPr>
            <a:r>
              <a:rPr lang="en-GB" dirty="0"/>
              <a:t>Select the newly inserted slide.</a:t>
            </a:r>
          </a:p>
          <a:p>
            <a:pPr marL="228600" indent="-228600">
              <a:buFont typeface="+mj-lt"/>
              <a:buAutoNum type="arabicPeriod"/>
            </a:pPr>
            <a:r>
              <a:rPr lang="en-GB" dirty="0"/>
              <a:t>Go to </a:t>
            </a:r>
            <a:r>
              <a:rPr lang="en-GB" dirty="0">
                <a:solidFill>
                  <a:srgbClr val="0069B1"/>
                </a:solidFill>
                <a:latin typeface="DeutscheBank Medium" panose="020B0603020202030204" pitchFamily="34" charset="0"/>
                <a:ea typeface="DeutscheBank Medium" panose="020B0603020202030204" pitchFamily="34" charset="0"/>
              </a:rPr>
              <a:t>Home → Layout </a:t>
            </a:r>
            <a:r>
              <a:rPr lang="en-GB" dirty="0"/>
              <a:t>and </a:t>
            </a:r>
            <a:r>
              <a:rPr lang="en-GB" dirty="0">
                <a:solidFill>
                  <a:srgbClr val="0069B1"/>
                </a:solidFill>
                <a:latin typeface="DeutscheBank Medium" panose="020B0603020202030204" pitchFamily="34" charset="0"/>
                <a:ea typeface="DeutscheBank Medium" panose="020B0603020202030204" pitchFamily="34" charset="0"/>
              </a:rPr>
              <a:t>pick a layout from the </a:t>
            </a:r>
            <a:r>
              <a:rPr lang="en-GB" u="sng" dirty="0">
                <a:solidFill>
                  <a:srgbClr val="0069B1"/>
                </a:solidFill>
                <a:latin typeface="DeutscheBank Medium" panose="020B0603020202030204" pitchFamily="34" charset="0"/>
                <a:ea typeface="DeutscheBank Medium" panose="020B0603020202030204" pitchFamily="34" charset="0"/>
              </a:rPr>
              <a:t>new</a:t>
            </a:r>
            <a:r>
              <a:rPr lang="en-GB" dirty="0">
                <a:solidFill>
                  <a:srgbClr val="0069B1"/>
                </a:solidFill>
                <a:latin typeface="DeutscheBank Medium" panose="020B0603020202030204" pitchFamily="34" charset="0"/>
                <a:ea typeface="DeutscheBank Medium" panose="020B0603020202030204" pitchFamily="34" charset="0"/>
              </a:rPr>
              <a:t> master</a:t>
            </a:r>
            <a:r>
              <a:rPr lang="en-GB" dirty="0"/>
              <a:t>.</a:t>
            </a:r>
          </a:p>
          <a:p>
            <a:pPr marL="0" indent="0">
              <a:buNone/>
            </a:pPr>
            <a:endParaRPr lang="en-GB" dirty="0"/>
          </a:p>
          <a:p>
            <a:pPr marL="0" indent="0">
              <a:buNone/>
            </a:pPr>
            <a:r>
              <a:rPr lang="en-GB" dirty="0"/>
              <a:t>The old master automatically gets removed.</a:t>
            </a:r>
          </a:p>
        </p:txBody>
      </p:sp>
      <p:grpSp>
        <p:nvGrpSpPr>
          <p:cNvPr id="21" name="Gruppieren 20" descr="A PowerPoint view with a left-hand sidebar displaying various slide thumbnails. At the bottom of the sidebar, the slide labeled “Inhalt – Überschrift in Deutsche Bank Display 24pt” (1) is selected. In the main area, multiple master layouts and design variants (“Deutsche Bank theme 2020 Q1,” “Deutsche Bank relok master 2024 Q3,” etc.) are shown. The top section (2) is crossed out with a large X and should be disregarded.">
            <a:extLst>
              <a:ext uri="{FF2B5EF4-FFF2-40B4-BE49-F238E27FC236}">
                <a16:creationId xmlns:a16="http://schemas.microsoft.com/office/drawing/2014/main" id="{A3054132-0C22-B10D-AE37-4CB819EAB94E}"/>
              </a:ext>
            </a:extLst>
          </p:cNvPr>
          <p:cNvGrpSpPr/>
          <p:nvPr/>
        </p:nvGrpSpPr>
        <p:grpSpPr>
          <a:xfrm>
            <a:off x="8192766" y="3122886"/>
            <a:ext cx="3464176" cy="2773591"/>
            <a:chOff x="8192766" y="3222254"/>
            <a:chExt cx="3340067" cy="2674223"/>
          </a:xfrm>
        </p:grpSpPr>
        <p:pic>
          <p:nvPicPr>
            <p:cNvPr id="19" name="Grafik 18">
              <a:extLst>
                <a:ext uri="{FF2B5EF4-FFF2-40B4-BE49-F238E27FC236}">
                  <a16:creationId xmlns:a16="http://schemas.microsoft.com/office/drawing/2014/main" id="{0126C9CA-59D1-C41F-56FF-880642AA432B}"/>
                </a:ext>
              </a:extLst>
            </p:cNvPr>
            <p:cNvPicPr>
              <a:picLocks noChangeAspect="1"/>
            </p:cNvPicPr>
            <p:nvPr/>
          </p:nvPicPr>
          <p:blipFill>
            <a:blip r:embed="rId6">
              <a:extLst>
                <a:ext uri="{28A0092B-C50C-407E-A947-70E740481C1C}">
                  <a14:useLocalDpi xmlns:a14="http://schemas.microsoft.com/office/drawing/2010/main" val="0"/>
                </a:ext>
              </a:extLst>
            </a:blip>
            <a:srcRect t="4213"/>
            <a:stretch/>
          </p:blipFill>
          <p:spPr>
            <a:xfrm>
              <a:off x="8194305" y="3222254"/>
              <a:ext cx="3338528" cy="2674223"/>
            </a:xfrm>
            <a:prstGeom prst="rect">
              <a:avLst/>
            </a:prstGeom>
            <a:ln w="6350">
              <a:solidFill>
                <a:schemeClr val="tx1"/>
              </a:solidFill>
            </a:ln>
          </p:spPr>
        </p:pic>
        <p:sp>
          <p:nvSpPr>
            <p:cNvPr id="75" name="Rechteck 8">
              <a:extLst>
                <a:ext uri="{FF2B5EF4-FFF2-40B4-BE49-F238E27FC236}">
                  <a16:creationId xmlns:a16="http://schemas.microsoft.com/office/drawing/2014/main" id="{3830FBDE-D7FF-A73C-7504-5511FD3D1FD4}"/>
                </a:ext>
              </a:extLst>
            </p:cNvPr>
            <p:cNvSpPr/>
            <p:nvPr/>
          </p:nvSpPr>
          <p:spPr>
            <a:xfrm>
              <a:off x="8273691" y="4791507"/>
              <a:ext cx="544066" cy="467407"/>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p>
          </p:txBody>
        </p:sp>
        <p:sp>
          <p:nvSpPr>
            <p:cNvPr id="76" name="Textfeld 75">
              <a:extLst>
                <a:ext uri="{FF2B5EF4-FFF2-40B4-BE49-F238E27FC236}">
                  <a16:creationId xmlns:a16="http://schemas.microsoft.com/office/drawing/2014/main" id="{D3B23651-C862-D226-8E0B-52702C121C47}"/>
                </a:ext>
              </a:extLst>
            </p:cNvPr>
            <p:cNvSpPr txBox="1"/>
            <p:nvPr/>
          </p:nvSpPr>
          <p:spPr bwMode="ltGray">
            <a:xfrm>
              <a:off x="8192766" y="4782140"/>
              <a:ext cx="87222" cy="107722"/>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700" dirty="0">
                  <a:solidFill>
                    <a:schemeClr val="bg1"/>
                  </a:solidFill>
                  <a:latin typeface="+mn-lt"/>
                </a:rPr>
                <a:t>1</a:t>
              </a:r>
            </a:p>
          </p:txBody>
        </p:sp>
        <p:sp>
          <p:nvSpPr>
            <p:cNvPr id="77" name="Rechteck 8">
              <a:extLst>
                <a:ext uri="{FF2B5EF4-FFF2-40B4-BE49-F238E27FC236}">
                  <a16:creationId xmlns:a16="http://schemas.microsoft.com/office/drawing/2014/main" id="{6AEE89AE-AC4E-E468-C084-EFCD9D704365}"/>
                </a:ext>
              </a:extLst>
            </p:cNvPr>
            <p:cNvSpPr/>
            <p:nvPr/>
          </p:nvSpPr>
          <p:spPr>
            <a:xfrm>
              <a:off x="8811302" y="3325710"/>
              <a:ext cx="2625589" cy="2546668"/>
            </a:xfrm>
            <a:prstGeom prst="rect">
              <a:avLst/>
            </a:prstGeom>
            <a:noFill/>
            <a:ln w="19050">
              <a:solidFill>
                <a:srgbClr val="D000D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p>
          </p:txBody>
        </p:sp>
        <p:sp>
          <p:nvSpPr>
            <p:cNvPr id="78" name="Textfeld 77">
              <a:extLst>
                <a:ext uri="{FF2B5EF4-FFF2-40B4-BE49-F238E27FC236}">
                  <a16:creationId xmlns:a16="http://schemas.microsoft.com/office/drawing/2014/main" id="{BBBD31B1-17B7-0666-52E0-3FA3D7A2DCB0}"/>
                </a:ext>
              </a:extLst>
            </p:cNvPr>
            <p:cNvSpPr txBox="1"/>
            <p:nvPr/>
          </p:nvSpPr>
          <p:spPr bwMode="ltGray">
            <a:xfrm>
              <a:off x="8730378" y="3316343"/>
              <a:ext cx="87222" cy="123111"/>
            </a:xfrm>
            <a:prstGeom prst="rect">
              <a:avLst/>
            </a:prstGeom>
            <a:solidFill>
              <a:srgbClr val="D000D0"/>
            </a:solidFill>
            <a:ln w="12700">
              <a:noFill/>
              <a:miter lim="800000"/>
              <a:headEnd/>
              <a:tailEnd/>
            </a:ln>
          </p:spPr>
          <p:txBody>
            <a:bodyPr wrap="square" lIns="0" tIns="0" rIns="0" bIns="0" rtlCol="0" anchor="t" anchorCtr="0">
              <a:spAutoFit/>
            </a:bodyPr>
            <a:lstStyle/>
            <a:p>
              <a:pPr algn="ctr" eaLnBrk="0" hangingPunct="0"/>
              <a:r>
                <a:rPr lang="en-GB" sz="800" dirty="0">
                  <a:solidFill>
                    <a:schemeClr val="bg1"/>
                  </a:solidFill>
                </a:rPr>
                <a:t>2</a:t>
              </a:r>
              <a:endParaRPr lang="en-GB" sz="800" dirty="0">
                <a:solidFill>
                  <a:schemeClr val="bg1"/>
                </a:solidFill>
                <a:latin typeface="+mn-lt"/>
              </a:endParaRPr>
            </a:p>
          </p:txBody>
        </p:sp>
        <p:cxnSp>
          <p:nvCxnSpPr>
            <p:cNvPr id="80" name="Gerade Verbindung 79">
              <a:extLst>
                <a:ext uri="{FF2B5EF4-FFF2-40B4-BE49-F238E27FC236}">
                  <a16:creationId xmlns:a16="http://schemas.microsoft.com/office/drawing/2014/main" id="{D00A81F1-D15B-B086-89A2-BB1187742187}"/>
                </a:ext>
              </a:extLst>
            </p:cNvPr>
            <p:cNvCxnSpPr/>
            <p:nvPr/>
          </p:nvCxnSpPr>
          <p:spPr>
            <a:xfrm>
              <a:off x="8836137" y="3424065"/>
              <a:ext cx="2550211" cy="844667"/>
            </a:xfrm>
            <a:prstGeom prst="line">
              <a:avLst/>
            </a:prstGeom>
            <a:noFill/>
            <a:ln w="12700">
              <a:solidFill>
                <a:srgbClr val="E7001D"/>
              </a:solidFill>
            </a:ln>
          </p:spPr>
          <p:style>
            <a:lnRef idx="2">
              <a:schemeClr val="accent1">
                <a:shade val="15000"/>
              </a:schemeClr>
            </a:lnRef>
            <a:fillRef idx="1">
              <a:schemeClr val="accent1"/>
            </a:fillRef>
            <a:effectRef idx="0">
              <a:schemeClr val="accent1"/>
            </a:effectRef>
            <a:fontRef idx="minor">
              <a:schemeClr val="lt1"/>
            </a:fontRef>
          </p:style>
        </p:cxnSp>
        <p:cxnSp>
          <p:nvCxnSpPr>
            <p:cNvPr id="81" name="Gerade Verbindung 80">
              <a:extLst>
                <a:ext uri="{FF2B5EF4-FFF2-40B4-BE49-F238E27FC236}">
                  <a16:creationId xmlns:a16="http://schemas.microsoft.com/office/drawing/2014/main" id="{37FB8F4A-21D6-CD08-6824-5C0AAD38879A}"/>
                </a:ext>
              </a:extLst>
            </p:cNvPr>
            <p:cNvCxnSpPr>
              <a:cxnSpLocks/>
            </p:cNvCxnSpPr>
            <p:nvPr/>
          </p:nvCxnSpPr>
          <p:spPr>
            <a:xfrm flipH="1">
              <a:off x="8836137" y="3419518"/>
              <a:ext cx="2550211" cy="844667"/>
            </a:xfrm>
            <a:prstGeom prst="line">
              <a:avLst/>
            </a:prstGeom>
            <a:noFill/>
            <a:ln w="12700">
              <a:solidFill>
                <a:srgbClr val="E7001D"/>
              </a:solidFill>
            </a:ln>
          </p:spPr>
          <p:style>
            <a:lnRef idx="2">
              <a:schemeClr val="accent1">
                <a:shade val="15000"/>
              </a:schemeClr>
            </a:lnRef>
            <a:fillRef idx="1">
              <a:schemeClr val="accent1"/>
            </a:fillRef>
            <a:effectRef idx="0">
              <a:schemeClr val="accent1"/>
            </a:effectRef>
            <a:fontRef idx="minor">
              <a:schemeClr val="lt1"/>
            </a:fontRef>
          </p:style>
        </p:cxnSp>
      </p:grpSp>
      <p:sp>
        <p:nvSpPr>
          <p:cNvPr id="11" name="Fußzeilenplatzhalter 10">
            <a:extLst>
              <a:ext uri="{FF2B5EF4-FFF2-40B4-BE49-F238E27FC236}">
                <a16:creationId xmlns:a16="http://schemas.microsoft.com/office/drawing/2014/main" id="{E03170E2-2FF6-7DC4-996E-07718F5ABE7A}"/>
              </a:ext>
              <a:ext uri="{C183D7F6-B498-43B3-948B-1728B52AA6E4}">
                <adec:decorative xmlns:adec="http://schemas.microsoft.com/office/drawing/2017/decorative" val="1"/>
              </a:ext>
            </a:extLst>
          </p:cNvPr>
          <p:cNvSpPr>
            <a:spLocks noGrp="1"/>
          </p:cNvSpPr>
          <p:nvPr>
            <p:ph type="ftr" sz="quarter" idx="12"/>
          </p:nvPr>
        </p:nvSpPr>
        <p:spPr/>
        <p:txBody>
          <a:bodyPr/>
          <a:lstStyle/>
          <a:p>
            <a:pPr marL="0" marR="0" lvl="0" indent="0" algn="l" defTabSz="914400" rtl="0" eaLnBrk="1" fontAlgn="auto" latinLnBrk="0" hangingPunct="1">
              <a:lnSpc>
                <a:spcPts val="1067"/>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DeutscheBank"/>
                <a:ea typeface="DeutscheBank" panose="020B0503020202030204" pitchFamily="34" charset="0"/>
              </a:rPr>
              <a:t>Date, Location, Speaker name, Name of Event</a:t>
            </a:r>
          </a:p>
        </p:txBody>
      </p:sp>
      <p:sp>
        <p:nvSpPr>
          <p:cNvPr id="3" name="Slide Number Placeholder 2">
            <a:extLst>
              <a:ext uri="{FF2B5EF4-FFF2-40B4-BE49-F238E27FC236}">
                <a16:creationId xmlns:a16="http://schemas.microsoft.com/office/drawing/2014/main" id="{B872CECA-0C78-DDF5-2844-9DD1D00189C5}"/>
              </a:ext>
              <a:ext uri="{C183D7F6-B498-43B3-948B-1728B52AA6E4}">
                <adec:decorative xmlns:adec="http://schemas.microsoft.com/office/drawing/2017/decorative" val="1"/>
              </a:ext>
            </a:extLst>
          </p:cNvPr>
          <p:cNvSpPr>
            <a:spLocks noGrp="1"/>
          </p:cNvSpPr>
          <p:nvPr>
            <p:ph type="sldNum" sz="quarter" idx="11"/>
          </p:nvPr>
        </p:nvSpPr>
        <p:spPr/>
        <p:txBody>
          <a:bodyPr/>
          <a:lstStyle/>
          <a:p>
            <a:pPr marL="0" marR="0" lvl="0" indent="0" algn="r" defTabSz="914400" rtl="0" eaLnBrk="1" fontAlgn="auto" latinLnBrk="0" hangingPunct="1">
              <a:lnSpc>
                <a:spcPts val="1067"/>
              </a:lnSpc>
              <a:spcBef>
                <a:spcPts val="0"/>
              </a:spcBef>
              <a:spcAft>
                <a:spcPts val="0"/>
              </a:spcAft>
              <a:buClrTx/>
              <a:buSzTx/>
              <a:buFontTx/>
              <a:buNone/>
              <a:tabLst/>
              <a:defRPr/>
            </a:pPr>
            <a:fld id="{D71DA9FD-6EF8-4CC5-AF9B-B6159B5B937C}" type="slidenum">
              <a:rPr kumimoji="0" lang="en-GB" sz="1000" b="0" i="0" u="none" strike="noStrike" kern="1200" cap="none" spc="0" normalizeH="0" baseline="0" noProof="1" smtClean="0">
                <a:ln>
                  <a:noFill/>
                </a:ln>
                <a:solidFill>
                  <a:srgbClr val="000000"/>
                </a:solidFill>
                <a:effectLst/>
                <a:uLnTx/>
                <a:uFillTx/>
                <a:latin typeface="DeutscheBank"/>
                <a:ea typeface="DeutscheBank" panose="020B0503020202030204" pitchFamily="34" charset="0"/>
              </a:rPr>
              <a:pPr marL="0" marR="0" lvl="0" indent="0" algn="r" defTabSz="914400" rtl="0" eaLnBrk="1" fontAlgn="auto" latinLnBrk="0" hangingPunct="1">
                <a:lnSpc>
                  <a:spcPts val="1067"/>
                </a:lnSpc>
                <a:spcBef>
                  <a:spcPts val="0"/>
                </a:spcBef>
                <a:spcAft>
                  <a:spcPts val="0"/>
                </a:spcAft>
                <a:buClrTx/>
                <a:buSzTx/>
                <a:buFontTx/>
                <a:buNone/>
                <a:tabLst/>
                <a:defRPr/>
              </a:pPr>
              <a:t>74</a:t>
            </a:fld>
            <a:endParaRPr kumimoji="0" lang="en-GB" sz="1000" b="0" i="0" u="none" strike="noStrike" kern="1200" cap="none" spc="0" normalizeH="0" baseline="0" noProof="1">
              <a:ln>
                <a:noFill/>
              </a:ln>
              <a:solidFill>
                <a:srgbClr val="000000"/>
              </a:solidFill>
              <a:effectLst/>
              <a:uLnTx/>
              <a:uFillTx/>
              <a:latin typeface="DeutscheBank"/>
              <a:ea typeface="DeutscheBank" panose="020B0503020202030204" pitchFamily="34" charset="0"/>
            </a:endParaRPr>
          </a:p>
        </p:txBody>
      </p:sp>
    </p:spTree>
    <p:extLst>
      <p:ext uri="{BB962C8B-B14F-4D97-AF65-F5344CB8AC3E}">
        <p14:creationId xmlns:p14="http://schemas.microsoft.com/office/powerpoint/2010/main" val="1930666041"/>
      </p:ext>
    </p:extLst>
  </p:cSld>
  <p:clrMapOvr>
    <a:masterClrMapping/>
  </p:clrMapOvr>
  <p:transition>
    <p:wipe dir="r"/>
  </p:transition>
</p:sld>
</file>

<file path=ppt/slides/slide7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1575080-9EE5-EA81-F7F7-AF33C7436A2B}"/>
              </a:ext>
            </a:extLst>
          </p:cNvPr>
          <p:cNvSpPr>
            <a:spLocks noGrp="1"/>
          </p:cNvSpPr>
          <p:nvPr>
            <p:ph type="title"/>
          </p:nvPr>
        </p:nvSpPr>
        <p:spPr>
          <a:xfrm>
            <a:off x="429261" y="425452"/>
            <a:ext cx="10405956" cy="476949"/>
          </a:xfrm>
        </p:spPr>
        <p:txBody>
          <a:bodyPr/>
          <a:lstStyle/>
          <a:p>
            <a:r>
              <a:rPr lang="en-GB" dirty="0"/>
              <a:t>Typography and text formats</a:t>
            </a:r>
          </a:p>
        </p:txBody>
      </p:sp>
      <p:sp>
        <p:nvSpPr>
          <p:cNvPr id="5" name="TwoC_TitleL">
            <a:extLst>
              <a:ext uri="{FF2B5EF4-FFF2-40B4-BE49-F238E27FC236}">
                <a16:creationId xmlns:a16="http://schemas.microsoft.com/office/drawing/2014/main" id="{2DA2EE04-6D8E-A7BA-2BAF-7E5682D12727}"/>
              </a:ext>
            </a:extLst>
          </p:cNvPr>
          <p:cNvSpPr txBox="1">
            <a:spLocks noChangeArrowheads="1"/>
          </p:cNvSpPr>
          <p:nvPr/>
        </p:nvSpPr>
        <p:spPr bwMode="auto">
          <a:xfrm>
            <a:off x="449262" y="1333266"/>
            <a:ext cx="2267220" cy="187110"/>
          </a:xfrm>
          <a:prstGeom prst="rect">
            <a:avLst/>
          </a:prstGeom>
          <a:noFill/>
          <a:ln w="12700">
            <a:noFill/>
            <a:miter lim="800000"/>
            <a:headEnd/>
            <a:tailEnd/>
          </a:ln>
        </p:spPr>
        <p:txBody>
          <a:bodyPr wrap="square" lIns="0" tIns="0" rIns="0" bIns="0" anchor="t" anchorCtr="0">
            <a:prstTxWarp prst="textNoShape">
              <a:avLst/>
            </a:prstTxWarp>
            <a:spAutoFit/>
          </a:bodyPr>
          <a:lstStyle/>
          <a:p>
            <a:r>
              <a:rPr lang="en-GB" sz="1200" b="1" dirty="0">
                <a:solidFill>
                  <a:srgbClr val="1E2A78"/>
                </a:solidFill>
                <a:ea typeface="DeutscheBank" panose="020B0503020202030204" pitchFamily="34" charset="0"/>
                <a:cs typeface="Deutsche Bank Text" panose="020B0503020202030204" pitchFamily="34" charset="0"/>
              </a:rPr>
              <a:t>Text formats</a:t>
            </a:r>
          </a:p>
        </p:txBody>
      </p:sp>
      <p:grpSp>
        <p:nvGrpSpPr>
          <p:cNvPr id="12" name="Group 11" descr="Screenshot showing the PowerPoint toolbar under the 'Home' tab, with text formatting options highlighted. Features include 'New Slide,' 'Re-use Slides,' and alignment tools for adjusting the list levels.">
            <a:extLst>
              <a:ext uri="{FF2B5EF4-FFF2-40B4-BE49-F238E27FC236}">
                <a16:creationId xmlns:a16="http://schemas.microsoft.com/office/drawing/2014/main" id="{1B232E87-65FA-0AA4-D530-2BC182ABDC84}"/>
              </a:ext>
            </a:extLst>
          </p:cNvPr>
          <p:cNvGrpSpPr>
            <a:grpSpLocks noChangeAspect="1"/>
          </p:cNvGrpSpPr>
          <p:nvPr/>
        </p:nvGrpSpPr>
        <p:grpSpPr>
          <a:xfrm>
            <a:off x="449262" y="1608110"/>
            <a:ext cx="5257938" cy="773338"/>
            <a:chOff x="449262" y="1608109"/>
            <a:chExt cx="5646738" cy="830523"/>
          </a:xfrm>
        </p:grpSpPr>
        <p:pic>
          <p:nvPicPr>
            <p:cNvPr id="66" name="Picture 65">
              <a:extLst>
                <a:ext uri="{FF2B5EF4-FFF2-40B4-BE49-F238E27FC236}">
                  <a16:creationId xmlns:a16="http://schemas.microsoft.com/office/drawing/2014/main" id="{45332ED1-898D-F383-6358-1E94B5A716B2}"/>
                </a:ext>
              </a:extLst>
            </p:cNvPr>
            <p:cNvPicPr>
              <a:picLocks noChangeAspect="1"/>
            </p:cNvPicPr>
            <p:nvPr/>
          </p:nvPicPr>
          <p:blipFill rotWithShape="1">
            <a:blip r:embed="rId3">
              <a:extLst>
                <a:ext uri="{28A0092B-C50C-407E-A947-70E740481C1C}">
                  <a14:useLocalDpi xmlns:a14="http://schemas.microsoft.com/office/drawing/2010/main" val="0"/>
                </a:ext>
              </a:extLst>
            </a:blip>
            <a:srcRect b="64505"/>
            <a:stretch/>
          </p:blipFill>
          <p:spPr>
            <a:xfrm>
              <a:off x="449262" y="1645343"/>
              <a:ext cx="5646738" cy="793289"/>
            </a:xfrm>
            <a:prstGeom prst="rect">
              <a:avLst/>
            </a:prstGeom>
            <a:ln w="6350">
              <a:solidFill>
                <a:schemeClr val="tx1"/>
              </a:solidFill>
            </a:ln>
          </p:spPr>
        </p:pic>
        <p:sp>
          <p:nvSpPr>
            <p:cNvPr id="68" name="Rectangle 22">
              <a:extLst>
                <a:ext uri="{FF2B5EF4-FFF2-40B4-BE49-F238E27FC236}">
                  <a16:creationId xmlns:a16="http://schemas.microsoft.com/office/drawing/2014/main" id="{4BBD52FB-D708-42FE-E1BF-6E8BA576D4EB}"/>
                </a:ext>
              </a:extLst>
            </p:cNvPr>
            <p:cNvSpPr/>
            <p:nvPr/>
          </p:nvSpPr>
          <p:spPr bwMode="auto">
            <a:xfrm>
              <a:off x="5603733" y="1878969"/>
              <a:ext cx="492267" cy="191449"/>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sp>
          <p:nvSpPr>
            <p:cNvPr id="70" name="Rectangle 22">
              <a:extLst>
                <a:ext uri="{FF2B5EF4-FFF2-40B4-BE49-F238E27FC236}">
                  <a16:creationId xmlns:a16="http://schemas.microsoft.com/office/drawing/2014/main" id="{670C37C6-0765-56AF-73F1-7025E83B50FA}"/>
                </a:ext>
              </a:extLst>
            </p:cNvPr>
            <p:cNvSpPr/>
            <p:nvPr/>
          </p:nvSpPr>
          <p:spPr bwMode="auto">
            <a:xfrm>
              <a:off x="785422" y="1608109"/>
              <a:ext cx="340408" cy="226315"/>
            </a:xfrm>
            <a:prstGeom prst="rect">
              <a:avLst/>
            </a:prstGeom>
            <a:noFill/>
            <a:ln w="25400" cap="rnd">
              <a:solidFill>
                <a:srgbClr val="D000D0"/>
              </a:solidFill>
              <a:round/>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grpSp>
      <p:sp>
        <p:nvSpPr>
          <p:cNvPr id="71" name="TextBox 70">
            <a:extLst>
              <a:ext uri="{FF2B5EF4-FFF2-40B4-BE49-F238E27FC236}">
                <a16:creationId xmlns:a16="http://schemas.microsoft.com/office/drawing/2014/main" id="{EA1CD4B9-6DF5-5132-E91D-D2A347CA219D}"/>
              </a:ext>
            </a:extLst>
          </p:cNvPr>
          <p:cNvSpPr txBox="1"/>
          <p:nvPr/>
        </p:nvSpPr>
        <p:spPr bwMode="ltGray">
          <a:xfrm>
            <a:off x="449262" y="2498571"/>
            <a:ext cx="4828082" cy="267418"/>
          </a:xfrm>
          <a:prstGeom prst="rect">
            <a:avLst/>
          </a:prstGeom>
          <a:noFill/>
          <a:ln w="6350">
            <a:noFill/>
            <a:miter lim="800000"/>
            <a:headEnd/>
            <a:tailEnd/>
          </a:ln>
        </p:spPr>
        <p:txBody>
          <a:bodyPr wrap="square" lIns="0" tIns="0" rIns="0" bIns="0">
            <a:noAutofit/>
          </a:bodyPr>
          <a:lstStyle/>
          <a:p>
            <a:pPr marL="0" lvl="2" indent="0">
              <a:buNone/>
            </a:pPr>
            <a:r>
              <a:rPr lang="en-GB" sz="1000" dirty="0"/>
              <a:t>Use the pre-defined text formats by increasing or decreasing the </a:t>
            </a:r>
            <a:r>
              <a:rPr lang="en-GB" sz="1000" dirty="0">
                <a:latin typeface="DeutscheBank Medium" panose="020B0603020202030204" pitchFamily="34" charset="0"/>
                <a:ea typeface="DeutscheBank Medium" panose="020B0603020202030204" pitchFamily="34" charset="0"/>
              </a:rPr>
              <a:t>“list-level”.</a:t>
            </a:r>
          </a:p>
        </p:txBody>
      </p:sp>
      <p:sp>
        <p:nvSpPr>
          <p:cNvPr id="2" name="Content Placeholder 5">
            <a:extLst>
              <a:ext uri="{FF2B5EF4-FFF2-40B4-BE49-F238E27FC236}">
                <a16:creationId xmlns:a16="http://schemas.microsoft.com/office/drawing/2014/main" id="{DED0D8E2-7C52-B2EB-B6BE-53D9FDB4FA41}"/>
              </a:ext>
            </a:extLst>
          </p:cNvPr>
          <p:cNvSpPr txBox="1">
            <a:spLocks/>
          </p:cNvSpPr>
          <p:nvPr/>
        </p:nvSpPr>
        <p:spPr>
          <a:xfrm>
            <a:off x="449262" y="3253607"/>
            <a:ext cx="3029724" cy="1655985"/>
          </a:xfrm>
          <a:prstGeom prst="rect">
            <a:avLst/>
          </a:prstGeom>
          <a:ln w="6350">
            <a:solidFill>
              <a:schemeClr val="tx1"/>
            </a:solidFill>
          </a:ln>
        </p:spPr>
        <p:txBody>
          <a:bodyPr lIns="36000" tIns="36000" rIns="36000" bIns="36000"/>
          <a:lstStyle>
            <a:lvl1pPr algn="l" rtl="0" eaLnBrk="1" fontAlgn="base" hangingPunct="1">
              <a:lnSpc>
                <a:spcPct val="100000"/>
              </a:lnSpc>
              <a:spcBef>
                <a:spcPts val="0"/>
              </a:spcBef>
              <a:spcAft>
                <a:spcPts val="0"/>
              </a:spcAft>
              <a:defRPr sz="1600"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600" kern="1200" baseline="0">
                <a:solidFill>
                  <a:srgbClr val="1E2A78"/>
                </a:solidFill>
                <a:latin typeface="+mn-lt"/>
                <a:ea typeface="ＭＳ Ｐゴシック" pitchFamily="-109" charset="-128"/>
              </a:defRPr>
            </a:lvl2pPr>
            <a:lvl3pPr marL="215900" indent="-215900" algn="l" rtl="0" eaLnBrk="1" fontAlgn="base" hangingPunct="1">
              <a:lnSpc>
                <a:spcPct val="100000"/>
              </a:lnSpc>
              <a:spcBef>
                <a:spcPts val="500"/>
              </a:spcBef>
              <a:spcAft>
                <a:spcPts val="0"/>
              </a:spcAft>
              <a:buFont typeface="Symbol" panose="05050102010706020507" pitchFamily="18" charset="2"/>
              <a:buChar char="-"/>
              <a:defRPr sz="1600" kern="1200" baseline="0">
                <a:solidFill>
                  <a:schemeClr val="tx1"/>
                </a:solidFill>
                <a:latin typeface="+mn-lt"/>
                <a:ea typeface="DeutscheBank" panose="020B0503020202030204" pitchFamily="34" charset="0"/>
                <a:cs typeface="DeutscheBank" panose="020B0503020202030204" pitchFamily="34" charset="0"/>
              </a:defRPr>
            </a:lvl3pPr>
            <a:lvl4pPr marL="432000" indent="-216000" algn="l" rtl="0" eaLnBrk="1" fontAlgn="base" hangingPunct="1">
              <a:lnSpc>
                <a:spcPct val="100000"/>
              </a:lnSpc>
              <a:spcBef>
                <a:spcPts val="500"/>
              </a:spcBef>
              <a:spcAft>
                <a:spcPts val="0"/>
              </a:spcAft>
              <a:buFont typeface="Symbol" panose="05050102010706020507" pitchFamily="18" charset="2"/>
              <a:buChar char="-"/>
              <a:defRPr sz="1200" kern="1200" baseline="0">
                <a:solidFill>
                  <a:schemeClr val="tx1"/>
                </a:solidFill>
                <a:latin typeface="+mn-lt"/>
                <a:ea typeface="ＭＳ Ｐゴシック" pitchFamily="-109" charset="-128"/>
              </a:defRPr>
            </a:lvl4pPr>
            <a:lvl5pPr marL="647700" indent="-216000" algn="l" rtl="0" eaLnBrk="1" fontAlgn="base" hangingPunct="1">
              <a:lnSpc>
                <a:spcPct val="100000"/>
              </a:lnSpc>
              <a:spcBef>
                <a:spcPts val="500"/>
              </a:spcBef>
              <a:spcAft>
                <a:spcPts val="0"/>
              </a:spcAft>
              <a:buFont typeface="Symbol" panose="05050102010706020507" pitchFamily="18" charset="2"/>
              <a:buChar char="-"/>
              <a:defRPr sz="1100"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00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800">
                <a:solidFill>
                  <a:schemeClr val="tx1"/>
                </a:solidFill>
                <a:latin typeface="+mn-lt"/>
              </a:defRPr>
            </a:lvl7pPr>
            <a:lvl8pPr marL="2089914"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8pPr>
            <a:lvl9pPr marL="2546242" indent="-177461" algn="l" rtl="0" eaLnBrk="1" fontAlgn="base" hangingPunct="1">
              <a:spcBef>
                <a:spcPct val="10000"/>
              </a:spcBef>
              <a:spcAft>
                <a:spcPct val="10000"/>
              </a:spcAft>
              <a:buClr>
                <a:schemeClr val="tx2"/>
              </a:buClr>
              <a:buFont typeface="Arial" charset="0"/>
              <a:buChar char="-"/>
              <a:defRPr sz="1356">
                <a:solidFill>
                  <a:schemeClr val="tx1"/>
                </a:solidFill>
                <a:latin typeface="+mn-lt"/>
              </a:defRPr>
            </a:lvl9pPr>
          </a:lstStyle>
          <a:p>
            <a:r>
              <a:rPr lang="en-GB" dirty="0"/>
              <a:t>First level, 16 pt</a:t>
            </a:r>
          </a:p>
          <a:p>
            <a:pPr lvl="1"/>
            <a:r>
              <a:rPr lang="en-GB" dirty="0"/>
              <a:t>Second level, Deep Blue, 16 pt</a:t>
            </a:r>
          </a:p>
          <a:p>
            <a:pPr lvl="2"/>
            <a:r>
              <a:rPr lang="en-GB" dirty="0"/>
              <a:t>Third level, 16 pt</a:t>
            </a:r>
          </a:p>
          <a:p>
            <a:pPr lvl="3"/>
            <a:r>
              <a:rPr lang="en-GB" dirty="0"/>
              <a:t>Fourth level, 12 pt</a:t>
            </a:r>
          </a:p>
          <a:p>
            <a:pPr lvl="4"/>
            <a:r>
              <a:rPr lang="en-GB" dirty="0"/>
              <a:t>Fifth level, 11pt</a:t>
            </a:r>
          </a:p>
          <a:p>
            <a:pPr lvl="5"/>
            <a:r>
              <a:rPr lang="en-GB" kern="0" dirty="0"/>
              <a:t>Sixth level, Footnote text, 10 pt</a:t>
            </a:r>
          </a:p>
          <a:p>
            <a:pPr lvl="6"/>
            <a:r>
              <a:rPr lang="en-GB" kern="0" dirty="0"/>
              <a:t>Seventh level, Footnote text, 8 pt</a:t>
            </a:r>
          </a:p>
        </p:txBody>
      </p:sp>
      <p:sp>
        <p:nvSpPr>
          <p:cNvPr id="74" name="TextBox 73">
            <a:extLst>
              <a:ext uri="{FF2B5EF4-FFF2-40B4-BE49-F238E27FC236}">
                <a16:creationId xmlns:a16="http://schemas.microsoft.com/office/drawing/2014/main" id="{873D5C34-19BE-858F-0BC8-8318B130A4F3}"/>
              </a:ext>
            </a:extLst>
          </p:cNvPr>
          <p:cNvSpPr txBox="1"/>
          <p:nvPr/>
        </p:nvSpPr>
        <p:spPr bwMode="ltGray">
          <a:xfrm>
            <a:off x="449262" y="5026715"/>
            <a:ext cx="4828082" cy="267418"/>
          </a:xfrm>
          <a:prstGeom prst="rect">
            <a:avLst/>
          </a:prstGeom>
          <a:noFill/>
          <a:ln w="6350">
            <a:noFill/>
            <a:miter lim="800000"/>
            <a:headEnd/>
            <a:tailEnd/>
          </a:ln>
        </p:spPr>
        <p:txBody>
          <a:bodyPr wrap="square" lIns="0" tIns="0" rIns="0" bIns="0">
            <a:noAutofit/>
          </a:bodyPr>
          <a:lstStyle/>
          <a:p>
            <a:pPr marL="0" lvl="2" indent="0">
              <a:buNone/>
            </a:pPr>
            <a:r>
              <a:rPr lang="en-GB" sz="1000" dirty="0"/>
              <a:t>The available text formats vary depending on the respective slide design.</a:t>
            </a:r>
            <a:endParaRPr lang="en-GB" sz="1000" dirty="0">
              <a:latin typeface="DeutscheBank Medium" panose="020B0603020202030204" pitchFamily="34" charset="0"/>
              <a:ea typeface="DeutscheBank Medium" panose="020B0603020202030204" pitchFamily="34" charset="0"/>
            </a:endParaRPr>
          </a:p>
        </p:txBody>
      </p:sp>
      <p:sp>
        <p:nvSpPr>
          <p:cNvPr id="13" name="TextBox 12">
            <a:extLst>
              <a:ext uri="{FF2B5EF4-FFF2-40B4-BE49-F238E27FC236}">
                <a16:creationId xmlns:a16="http://schemas.microsoft.com/office/drawing/2014/main" id="{0895CCB7-C948-11BC-7606-5CA00CDDB626}"/>
              </a:ext>
              <a:ext uri="{C183D7F6-B498-43B3-948B-1728B52AA6E4}">
                <adec:decorative xmlns:adec="http://schemas.microsoft.com/office/drawing/2017/decorative" val="1"/>
              </a:ext>
            </a:extLst>
          </p:cNvPr>
          <p:cNvSpPr txBox="1"/>
          <p:nvPr/>
        </p:nvSpPr>
        <p:spPr bwMode="ltGray">
          <a:xfrm>
            <a:off x="449262" y="5550246"/>
            <a:ext cx="3715460" cy="655897"/>
          </a:xfrm>
          <a:prstGeom prst="rect">
            <a:avLst/>
          </a:prstGeom>
          <a:solidFill>
            <a:srgbClr val="D000D0"/>
          </a:solidFill>
          <a:ln w="6350">
            <a:noFill/>
            <a:miter lim="800000"/>
            <a:headEnd/>
            <a:tailEnd/>
          </a:ln>
        </p:spPr>
        <p:txBody>
          <a:bodyPr wrap="square" lIns="100913" tIns="50457" rIns="100913" bIns="50457" rtlCol="0" anchor="b" anchorCtr="0">
            <a:spAutoFit/>
          </a:bodyPr>
          <a:lstStyle/>
          <a:p>
            <a:pPr eaLnBrk="0" hangingPunct="0"/>
            <a:r>
              <a:rPr lang="en-GB" sz="900" b="1" dirty="0">
                <a:solidFill>
                  <a:schemeClr val="bg1"/>
                </a:solidFill>
                <a:latin typeface="+mn-lt"/>
              </a:rPr>
              <a:t>Note </a:t>
            </a:r>
          </a:p>
          <a:p>
            <a:pPr eaLnBrk="0" hangingPunct="0"/>
            <a:r>
              <a:rPr lang="en-GB" sz="900" dirty="0">
                <a:solidFill>
                  <a:schemeClr val="bg1"/>
                </a:solidFill>
                <a:latin typeface="+mn-lt"/>
              </a:rPr>
              <a:t>When adding new text boxes be aware that these are not available with pre-defined text formats. Refer to the standard text formats guidance on the left next to each slide.</a:t>
            </a:r>
          </a:p>
        </p:txBody>
      </p:sp>
      <p:sp>
        <p:nvSpPr>
          <p:cNvPr id="7" name="TextBox 6">
            <a:extLst>
              <a:ext uri="{FF2B5EF4-FFF2-40B4-BE49-F238E27FC236}">
                <a16:creationId xmlns:a16="http://schemas.microsoft.com/office/drawing/2014/main" id="{ACFE7CFF-582F-614F-5A0F-5670DBF090E8}"/>
              </a:ext>
            </a:extLst>
          </p:cNvPr>
          <p:cNvSpPr txBox="1"/>
          <p:nvPr/>
        </p:nvSpPr>
        <p:spPr bwMode="ltGray">
          <a:xfrm>
            <a:off x="6107742" y="1358414"/>
            <a:ext cx="4525713" cy="3876526"/>
          </a:xfrm>
          <a:prstGeom prst="rect">
            <a:avLst/>
          </a:prstGeom>
          <a:noFill/>
          <a:ln w="6350">
            <a:noFill/>
            <a:miter lim="800000"/>
            <a:headEnd/>
            <a:tailEnd/>
          </a:ln>
        </p:spPr>
        <p:txBody>
          <a:bodyPr wrap="square" lIns="0" tIns="0" rIns="0" bIns="0">
            <a:noAutofit/>
          </a:bodyPr>
          <a:lstStyle/>
          <a:p>
            <a:pPr marL="0" lvl="2" indent="0" defTabSz="914400">
              <a:buFont typeface="Arial" charset="0"/>
              <a:buNone/>
            </a:pPr>
            <a:r>
              <a:rPr lang="en-GB" sz="1200" b="1" dirty="0">
                <a:solidFill>
                  <a:srgbClr val="1E2A78"/>
                </a:solidFill>
              </a:rPr>
              <a:t>Font Styles</a:t>
            </a:r>
          </a:p>
          <a:p>
            <a:pPr marL="0" lvl="2" indent="0" defTabSz="914400">
              <a:buFont typeface="Arial" charset="0"/>
              <a:buNone/>
            </a:pPr>
            <a:endParaRPr lang="en-GB" sz="1200" b="1" dirty="0"/>
          </a:p>
          <a:p>
            <a:pPr marL="0" lvl="2"/>
            <a:r>
              <a:rPr lang="en-GB" sz="1000" dirty="0"/>
              <a:t>The 2024 Deutsche Bank font offers new type styles which can be used within the presentation. </a:t>
            </a:r>
          </a:p>
          <a:p>
            <a:pPr marL="0" lvl="2" indent="0" defTabSz="914400">
              <a:buFont typeface="Arial" charset="0"/>
              <a:buNone/>
            </a:pPr>
            <a:endParaRPr lang="en-GB" sz="1400" dirty="0"/>
          </a:p>
          <a:p>
            <a:pPr marL="0" lvl="2" indent="0" defTabSz="914400">
              <a:buFont typeface="Arial" charset="0"/>
              <a:buNone/>
            </a:pPr>
            <a:r>
              <a:rPr lang="en-GB" sz="1400" dirty="0">
                <a:latin typeface="DeutscheBank Light" panose="020B0403020202030204" pitchFamily="34" charset="0"/>
                <a:ea typeface="DeutscheBank Light" panose="020B0403020202030204" pitchFamily="34" charset="0"/>
              </a:rPr>
              <a:t>DeutscheBank Light</a:t>
            </a:r>
          </a:p>
          <a:p>
            <a:pPr marL="0" lvl="2"/>
            <a:r>
              <a:rPr lang="en-GB" sz="1400" i="1" dirty="0">
                <a:latin typeface="DeutscheBank Light" panose="020B0403020202030204" pitchFamily="34" charset="0"/>
                <a:ea typeface="DeutscheBank Light" panose="020B0403020202030204" pitchFamily="34" charset="0"/>
              </a:rPr>
              <a:t>DeutscheBank Light italic</a:t>
            </a:r>
          </a:p>
          <a:p>
            <a:pPr marL="0" lvl="2" indent="0" defTabSz="914400">
              <a:buFont typeface="Arial" charset="0"/>
              <a:buNone/>
            </a:pPr>
            <a:r>
              <a:rPr lang="en-GB" sz="1400" dirty="0"/>
              <a:t>DeutscheBank Regular</a:t>
            </a:r>
          </a:p>
          <a:p>
            <a:pPr marL="0" lvl="2"/>
            <a:r>
              <a:rPr lang="en-GB" sz="1400" i="1" dirty="0"/>
              <a:t>DeutscheBank Regular italic</a:t>
            </a:r>
          </a:p>
          <a:p>
            <a:pPr marL="0" lvl="2" indent="0" defTabSz="914400">
              <a:buFont typeface="Arial" charset="0"/>
              <a:buNone/>
            </a:pPr>
            <a:r>
              <a:rPr lang="en-GB" sz="1400" dirty="0">
                <a:latin typeface="DeutscheBank Medium" panose="020B0603020202030204" pitchFamily="34" charset="0"/>
                <a:ea typeface="DeutscheBank Medium" panose="020B0603020202030204" pitchFamily="34" charset="0"/>
              </a:rPr>
              <a:t>DeutscheBank Medium</a:t>
            </a:r>
          </a:p>
          <a:p>
            <a:pPr marL="0" lvl="2"/>
            <a:r>
              <a:rPr lang="en-GB" sz="1400" i="1" dirty="0">
                <a:latin typeface="DeutscheBank Medium" panose="020B0603020202030204" pitchFamily="34" charset="0"/>
                <a:ea typeface="DeutscheBank Medium" panose="020B0603020202030204" pitchFamily="34" charset="0"/>
              </a:rPr>
              <a:t>DeutscheBank Medium italic</a:t>
            </a:r>
            <a:endParaRPr lang="en-GB" sz="1400" i="1" dirty="0">
              <a:solidFill>
                <a:srgbClr val="1E2A78"/>
              </a:solidFill>
              <a:latin typeface="DeutscheBank Medium" panose="020B0603020202030204" pitchFamily="34" charset="0"/>
              <a:ea typeface="DeutscheBank Medium" panose="020B0603020202030204" pitchFamily="34" charset="0"/>
            </a:endParaRPr>
          </a:p>
          <a:p>
            <a:pPr marL="0" lvl="2" indent="0" defTabSz="914400">
              <a:buFont typeface="Arial" charset="0"/>
              <a:buNone/>
            </a:pPr>
            <a:r>
              <a:rPr lang="en-GB" sz="1400" b="1" dirty="0"/>
              <a:t>DeutscheBank Bold</a:t>
            </a:r>
          </a:p>
          <a:p>
            <a:pPr marL="0" lvl="2"/>
            <a:r>
              <a:rPr lang="en-GB" sz="1400" b="1" i="1" dirty="0"/>
              <a:t>DeutscheBank Bold italic</a:t>
            </a:r>
            <a:endParaRPr lang="en-GB" sz="1400" b="1" i="1" dirty="0">
              <a:solidFill>
                <a:srgbClr val="1E2A78"/>
              </a:solidFill>
            </a:endParaRPr>
          </a:p>
          <a:p>
            <a:pPr marL="0" lvl="2" indent="0" defTabSz="914400">
              <a:buFont typeface="Arial" charset="0"/>
              <a:buNone/>
            </a:pPr>
            <a:endParaRPr lang="en-GB" sz="1400" b="1" dirty="0">
              <a:solidFill>
                <a:srgbClr val="1E2A78"/>
              </a:solidFill>
            </a:endParaRPr>
          </a:p>
          <a:p>
            <a:pPr marL="0" lvl="2" indent="0" defTabSz="914400">
              <a:buFont typeface="Arial" charset="0"/>
              <a:buNone/>
            </a:pPr>
            <a:r>
              <a:rPr lang="en-GB" sz="1000" dirty="0"/>
              <a:t>DeutscheBank Regular and </a:t>
            </a:r>
            <a:r>
              <a:rPr lang="en-GB" sz="1000" b="1" dirty="0"/>
              <a:t>DeutscheBank Bold</a:t>
            </a:r>
            <a:r>
              <a:rPr lang="en-GB" sz="1000" dirty="0"/>
              <a:t> style are pre-defined as Body and Headline style. Bold is selected by typing “Ctrl + b” or in the Font Menu by clicking on </a:t>
            </a:r>
            <a:r>
              <a:rPr lang="en-GB" sz="1000" b="1" dirty="0"/>
              <a:t>B.</a:t>
            </a:r>
          </a:p>
          <a:p>
            <a:pPr marL="0" lvl="2" indent="0" defTabSz="914400">
              <a:buFont typeface="Arial" charset="0"/>
              <a:buNone/>
            </a:pPr>
            <a:endParaRPr lang="en-GB" sz="1000" dirty="0"/>
          </a:p>
          <a:p>
            <a:pPr marL="0" lvl="2" indent="0" defTabSz="914400">
              <a:buFont typeface="Arial" charset="0"/>
              <a:buNone/>
            </a:pPr>
            <a:r>
              <a:rPr lang="en-GB" sz="1000" dirty="0"/>
              <a:t>DeutscheBank Light and </a:t>
            </a:r>
            <a:r>
              <a:rPr lang="en-GB" sz="1000" b="1" dirty="0"/>
              <a:t>DeutscheBank Medium </a:t>
            </a:r>
            <a:r>
              <a:rPr lang="en-GB" sz="1000" dirty="0"/>
              <a:t>are selected from the font list. They are used preferably for charts or to emphasize text.</a:t>
            </a:r>
          </a:p>
        </p:txBody>
      </p:sp>
      <p:sp>
        <p:nvSpPr>
          <p:cNvPr id="11" name="TextBox 10">
            <a:extLst>
              <a:ext uri="{FF2B5EF4-FFF2-40B4-BE49-F238E27FC236}">
                <a16:creationId xmlns:a16="http://schemas.microsoft.com/office/drawing/2014/main" id="{83EDBC2B-0EB0-0333-4980-AC67327AB647}"/>
              </a:ext>
              <a:ext uri="{C183D7F6-B498-43B3-948B-1728B52AA6E4}">
                <adec:decorative xmlns:adec="http://schemas.microsoft.com/office/drawing/2017/decorative" val="1"/>
              </a:ext>
            </a:extLst>
          </p:cNvPr>
          <p:cNvSpPr txBox="1"/>
          <p:nvPr/>
        </p:nvSpPr>
        <p:spPr bwMode="ltGray">
          <a:xfrm>
            <a:off x="6107742" y="5406378"/>
            <a:ext cx="3715460" cy="794397"/>
          </a:xfrm>
          <a:prstGeom prst="rect">
            <a:avLst/>
          </a:prstGeom>
          <a:solidFill>
            <a:srgbClr val="D000D0"/>
          </a:solidFill>
          <a:ln w="6350">
            <a:noFill/>
            <a:miter lim="800000"/>
            <a:headEnd/>
            <a:tailEnd/>
          </a:ln>
        </p:spPr>
        <p:txBody>
          <a:bodyPr wrap="square" lIns="100913" tIns="50457" rIns="100913" bIns="50457" rtlCol="0" anchor="t" anchorCtr="0">
            <a:spAutoFit/>
          </a:bodyPr>
          <a:lstStyle/>
          <a:p>
            <a:pPr eaLnBrk="0" hangingPunct="0"/>
            <a:r>
              <a:rPr lang="en-GB" sz="900" b="1" dirty="0">
                <a:solidFill>
                  <a:schemeClr val="bg1"/>
                </a:solidFill>
                <a:latin typeface="+mn-lt"/>
              </a:rPr>
              <a:t>Note </a:t>
            </a:r>
          </a:p>
          <a:p>
            <a:pPr marL="171450" indent="-171450" eaLnBrk="0" hangingPunct="0">
              <a:buFont typeface="DeutscheBank" panose="020B0503020202030204" pitchFamily="34" charset="0"/>
              <a:buChar char="–"/>
            </a:pPr>
            <a:r>
              <a:rPr lang="en-GB" sz="900" dirty="0">
                <a:solidFill>
                  <a:schemeClr val="bg1"/>
                </a:solidFill>
                <a:latin typeface="+mn-lt"/>
              </a:rPr>
              <a:t>Use the extended variety of styles sparsely and with thought. </a:t>
            </a:r>
          </a:p>
          <a:p>
            <a:pPr marL="171450" indent="-171450" eaLnBrk="0" hangingPunct="0">
              <a:buFont typeface="DeutscheBank" panose="020B0503020202030204" pitchFamily="34" charset="0"/>
              <a:buChar char="–"/>
            </a:pPr>
            <a:r>
              <a:rPr lang="en-GB" sz="900" dirty="0">
                <a:solidFill>
                  <a:schemeClr val="bg1"/>
                </a:solidFill>
                <a:latin typeface="+mn-lt"/>
              </a:rPr>
              <a:t>If not sure keep with the Regular and </a:t>
            </a:r>
            <a:r>
              <a:rPr lang="en-GB" sz="900" b="1" dirty="0">
                <a:solidFill>
                  <a:schemeClr val="bg1"/>
                </a:solidFill>
                <a:latin typeface="+mn-lt"/>
              </a:rPr>
              <a:t>Bold</a:t>
            </a:r>
            <a:r>
              <a:rPr lang="en-GB" sz="900" dirty="0">
                <a:solidFill>
                  <a:schemeClr val="bg1"/>
                </a:solidFill>
                <a:latin typeface="+mn-lt"/>
              </a:rPr>
              <a:t> styles. </a:t>
            </a:r>
          </a:p>
          <a:p>
            <a:pPr marL="171450" indent="-171450" eaLnBrk="0" hangingPunct="0">
              <a:buFont typeface="DeutscheBank" panose="020B0503020202030204" pitchFamily="34" charset="0"/>
              <a:buChar char="–"/>
            </a:pPr>
            <a:r>
              <a:rPr lang="en-GB" sz="900" dirty="0">
                <a:solidFill>
                  <a:schemeClr val="bg1"/>
                </a:solidFill>
              </a:rPr>
              <a:t>The </a:t>
            </a:r>
            <a:r>
              <a:rPr lang="en-GB" sz="900" i="1" dirty="0">
                <a:solidFill>
                  <a:schemeClr val="bg1"/>
                </a:solidFill>
              </a:rPr>
              <a:t>Italic </a:t>
            </a:r>
            <a:r>
              <a:rPr lang="en-GB" sz="900" dirty="0">
                <a:solidFill>
                  <a:schemeClr val="bg1"/>
                </a:solidFill>
              </a:rPr>
              <a:t>style should be used for quotes, foreign words, scientific terms or expressions in foreign languages. </a:t>
            </a:r>
          </a:p>
        </p:txBody>
      </p:sp>
      <p:sp>
        <p:nvSpPr>
          <p:cNvPr id="4" name="Fußzeilenplatzhalter 3">
            <a:extLst>
              <a:ext uri="{FF2B5EF4-FFF2-40B4-BE49-F238E27FC236}">
                <a16:creationId xmlns:a16="http://schemas.microsoft.com/office/drawing/2014/main" id="{9BFFC6B1-C810-41C2-CF68-1F92D12F033B}"/>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56" name="Slide Number Placeholder 55">
            <a:extLst>
              <a:ext uri="{FF2B5EF4-FFF2-40B4-BE49-F238E27FC236}">
                <a16:creationId xmlns:a16="http://schemas.microsoft.com/office/drawing/2014/main" id="{2B6535D7-C4FE-C68A-1806-F7FE843CFFDD}"/>
              </a:ext>
              <a:ext uri="{C183D7F6-B498-43B3-948B-1728B52AA6E4}">
                <adec:decorative xmlns:adec="http://schemas.microsoft.com/office/drawing/2017/decorative" val="1"/>
              </a:ext>
            </a:extLst>
          </p:cNvPr>
          <p:cNvSpPr>
            <a:spLocks noGrp="1"/>
          </p:cNvSpPr>
          <p:nvPr>
            <p:ph type="sldNum" sz="quarter" idx="10"/>
          </p:nvPr>
        </p:nvSpPr>
        <p:spPr>
          <a:xfrm>
            <a:off x="11286067" y="6406801"/>
            <a:ext cx="457200" cy="322028"/>
          </a:xfrm>
          <a:prstGeom prst="rect">
            <a:avLst/>
          </a:prstGeom>
        </p:spPr>
        <p:txBody>
          <a:bodyPr/>
          <a:lstStyle/>
          <a:p>
            <a:fld id="{D71DA9FD-6EF8-4CC5-AF9B-B6159B5B937C}" type="slidenum">
              <a:rPr lang="en-GB" noProof="1" smtClean="0"/>
              <a:pPr/>
              <a:t>75</a:t>
            </a:fld>
            <a:endParaRPr lang="en-GB" noProof="1"/>
          </a:p>
        </p:txBody>
      </p:sp>
    </p:spTree>
    <p:extLst>
      <p:ext uri="{BB962C8B-B14F-4D97-AF65-F5344CB8AC3E}">
        <p14:creationId xmlns:p14="http://schemas.microsoft.com/office/powerpoint/2010/main" val="2808786017"/>
      </p:ext>
    </p:extLst>
  </p:cSld>
  <p:clrMapOvr>
    <a:masterClrMapping/>
  </p:clrMapOvr>
  <p:transition>
    <p:wipe dir="r"/>
  </p:transition>
</p:sld>
</file>

<file path=ppt/slides/slide76.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9F9B270E-7985-E0D0-445C-B09E91FF9C87}"/>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5057BAEA-BD6D-5170-6771-41530A56AAEF}"/>
              </a:ext>
            </a:extLst>
          </p:cNvPr>
          <p:cNvSpPr>
            <a:spLocks noGrp="1"/>
          </p:cNvSpPr>
          <p:nvPr>
            <p:ph type="title"/>
          </p:nvPr>
        </p:nvSpPr>
        <p:spPr>
          <a:xfrm>
            <a:off x="442912" y="442800"/>
            <a:ext cx="10332000" cy="468000"/>
          </a:xfrm>
        </p:spPr>
        <p:txBody>
          <a:bodyPr/>
          <a:lstStyle/>
          <a:p>
            <a:r>
              <a:rPr lang="en-GB" dirty="0"/>
              <a:t>Deutsche Bank Colour scheme</a:t>
            </a:r>
          </a:p>
        </p:txBody>
      </p:sp>
      <p:sp>
        <p:nvSpPr>
          <p:cNvPr id="6" name="TwoC_TitleL">
            <a:extLst>
              <a:ext uri="{FF2B5EF4-FFF2-40B4-BE49-F238E27FC236}">
                <a16:creationId xmlns:a16="http://schemas.microsoft.com/office/drawing/2014/main" id="{F03A1567-B1CC-4B4F-9447-CA9F2A69A9E4}"/>
              </a:ext>
            </a:extLst>
          </p:cNvPr>
          <p:cNvSpPr txBox="1">
            <a:spLocks noChangeArrowheads="1"/>
          </p:cNvSpPr>
          <p:nvPr/>
        </p:nvSpPr>
        <p:spPr bwMode="auto">
          <a:xfrm>
            <a:off x="449262" y="1339028"/>
            <a:ext cx="3097207" cy="187110"/>
          </a:xfrm>
          <a:prstGeom prst="rect">
            <a:avLst/>
          </a:prstGeom>
          <a:noFill/>
          <a:ln w="12700">
            <a:noFill/>
            <a:miter lim="800000"/>
            <a:headEnd/>
            <a:tailEnd/>
          </a:ln>
        </p:spPr>
        <p:txBody>
          <a:bodyPr wrap="square" lIns="0" tIns="0" rIns="0" bIns="0" anchor="t" anchorCtr="0">
            <a:prstTxWarp prst="textNoShape">
              <a:avLst/>
            </a:prstTxWarp>
            <a:spAutoFit/>
          </a:bodyPr>
          <a:lstStyle/>
          <a:p>
            <a:r>
              <a:rPr lang="en-GB" sz="1200" b="1" dirty="0">
                <a:solidFill>
                  <a:srgbClr val="1E2A78"/>
                </a:solidFill>
                <a:latin typeface="+mn-lt"/>
                <a:ea typeface="DeutscheBank" panose="020B0503020202030204" pitchFamily="34" charset="0"/>
                <a:cs typeface="DeutscheBank" panose="020B0503020202030204" pitchFamily="34" charset="0"/>
              </a:rPr>
              <a:t>Primary colours</a:t>
            </a:r>
          </a:p>
        </p:txBody>
      </p:sp>
      <p:sp>
        <p:nvSpPr>
          <p:cNvPr id="13" name="Rechteck 6">
            <a:extLst>
              <a:ext uri="{FF2B5EF4-FFF2-40B4-BE49-F238E27FC236}">
                <a16:creationId xmlns:a16="http://schemas.microsoft.com/office/drawing/2014/main" id="{DD16754C-DB9A-8EED-215E-BA2787F111E2}"/>
              </a:ext>
            </a:extLst>
          </p:cNvPr>
          <p:cNvSpPr>
            <a:spLocks/>
          </p:cNvSpPr>
          <p:nvPr/>
        </p:nvSpPr>
        <p:spPr>
          <a:xfrm>
            <a:off x="449262" y="1588244"/>
            <a:ext cx="1016602" cy="1016604"/>
          </a:xfrm>
          <a:prstGeom prst="rect">
            <a:avLst/>
          </a:prstGeom>
          <a:solidFill>
            <a:srgbClr val="1E2A78"/>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000" b="0" i="0" u="none" strike="noStrike" kern="0" cap="none" spc="0" normalizeH="0" baseline="0" noProof="0" dirty="0">
                <a:ln>
                  <a:noFill/>
                </a:ln>
                <a:solidFill>
                  <a:srgbClr val="FFFFFF"/>
                </a:solidFill>
                <a:effectLst/>
                <a:uLnTx/>
                <a:uFillTx/>
                <a:ea typeface="+mn-ea"/>
                <a:cs typeface="+mn-cs"/>
                <a:sym typeface="Arial"/>
              </a:rPr>
              <a:t>Deep Blue</a:t>
            </a:r>
            <a:br>
              <a:rPr kumimoji="0" lang="en-GB" sz="1000" b="0" i="0" u="none" strike="noStrike" kern="0" cap="none" spc="0" normalizeH="0" baseline="0" noProof="0" dirty="0">
                <a:ln>
                  <a:noFill/>
                </a:ln>
                <a:solidFill>
                  <a:srgbClr val="FFFFFF"/>
                </a:solidFill>
                <a:effectLst/>
                <a:uLnTx/>
                <a:uFillTx/>
                <a:ea typeface="+mn-ea"/>
                <a:cs typeface="+mn-cs"/>
                <a:sym typeface="Arial"/>
              </a:rPr>
            </a:br>
            <a:r>
              <a:rPr kumimoji="0" lang="en-GB" sz="1000" b="0" i="0" u="none" strike="noStrike" kern="0" cap="none" spc="0" normalizeH="0" baseline="0" noProof="0" dirty="0">
                <a:ln>
                  <a:noFill/>
                </a:ln>
                <a:solidFill>
                  <a:srgbClr val="FFFFFF"/>
                </a:solidFill>
                <a:effectLst/>
                <a:uLnTx/>
                <a:uFillTx/>
                <a:ea typeface="+mn-ea"/>
                <a:cs typeface="+mn-cs"/>
                <a:sym typeface="Arial"/>
              </a:rPr>
              <a:t>30|42|120</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000" b="0" i="0" u="none" strike="noStrike" kern="0" cap="none" spc="0" normalizeH="0" baseline="0" noProof="0" dirty="0">
              <a:ln>
                <a:noFill/>
              </a:ln>
              <a:solidFill>
                <a:srgbClr val="FFFFFF"/>
              </a:solidFill>
              <a:effectLst/>
              <a:uLnTx/>
              <a:uFillTx/>
              <a:ea typeface="+mn-ea"/>
              <a:cs typeface="+mn-cs"/>
              <a:sym typeface="Arial"/>
            </a:endParaRPr>
          </a:p>
        </p:txBody>
      </p:sp>
      <p:sp>
        <p:nvSpPr>
          <p:cNvPr id="14" name="Rechteck 7">
            <a:extLst>
              <a:ext uri="{FF2B5EF4-FFF2-40B4-BE49-F238E27FC236}">
                <a16:creationId xmlns:a16="http://schemas.microsoft.com/office/drawing/2014/main" id="{CFBAB955-2C27-B7CE-9DFE-7EBF505F5BE3}"/>
              </a:ext>
            </a:extLst>
          </p:cNvPr>
          <p:cNvSpPr>
            <a:spLocks/>
          </p:cNvSpPr>
          <p:nvPr/>
        </p:nvSpPr>
        <p:spPr>
          <a:xfrm>
            <a:off x="1605630" y="1586209"/>
            <a:ext cx="1016602" cy="1016604"/>
          </a:xfrm>
          <a:prstGeom prst="rect">
            <a:avLst/>
          </a:prstGeom>
          <a:solidFill>
            <a:srgbClr val="16184E"/>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000" b="0" i="0" u="none" strike="noStrike" kern="0" cap="none" spc="0" normalizeH="0" baseline="0" noProof="0" dirty="0">
                <a:ln>
                  <a:noFill/>
                </a:ln>
                <a:solidFill>
                  <a:srgbClr val="FFFFFF"/>
                </a:solidFill>
                <a:effectLst/>
                <a:uLnTx/>
                <a:uFillTx/>
                <a:ea typeface="+mn-ea"/>
                <a:cs typeface="+mn-cs"/>
                <a:sym typeface="Arial"/>
              </a:rPr>
              <a:t>Dark Blue</a:t>
            </a:r>
            <a:br>
              <a:rPr kumimoji="0" lang="en-GB" sz="1000" b="0" i="0" u="none" strike="noStrike" kern="0" cap="none" spc="0" normalizeH="0" baseline="0" noProof="0" dirty="0">
                <a:ln>
                  <a:noFill/>
                </a:ln>
                <a:solidFill>
                  <a:srgbClr val="FFFFFF"/>
                </a:solidFill>
                <a:effectLst/>
                <a:uLnTx/>
                <a:uFillTx/>
                <a:ea typeface="+mn-ea"/>
                <a:cs typeface="+mn-cs"/>
                <a:sym typeface="Arial"/>
              </a:rPr>
            </a:br>
            <a:r>
              <a:rPr kumimoji="0" lang="en-GB" sz="1000" b="0" i="0" u="none" strike="noStrike" kern="0" cap="none" spc="0" normalizeH="0" baseline="0" noProof="0" dirty="0">
                <a:ln>
                  <a:noFill/>
                </a:ln>
                <a:solidFill>
                  <a:srgbClr val="FFFFFF"/>
                </a:solidFill>
                <a:effectLst/>
                <a:uLnTx/>
                <a:uFillTx/>
                <a:ea typeface="+mn-ea"/>
                <a:cs typeface="+mn-cs"/>
                <a:sym typeface="Arial"/>
              </a:rPr>
              <a:t>22|24|78</a:t>
            </a:r>
            <a:br>
              <a:rPr kumimoji="0" lang="en-GB" sz="1000" b="0" i="0" u="none" strike="noStrike" kern="0" cap="none" spc="0" normalizeH="0" baseline="0" noProof="0" dirty="0">
                <a:ln>
                  <a:noFill/>
                </a:ln>
                <a:solidFill>
                  <a:srgbClr val="FFFFFF"/>
                </a:solidFill>
                <a:effectLst/>
                <a:uLnTx/>
                <a:uFillTx/>
                <a:ea typeface="+mn-ea"/>
                <a:cs typeface="+mn-cs"/>
                <a:sym typeface="Arial"/>
              </a:rPr>
            </a:br>
            <a:br>
              <a:rPr kumimoji="0" lang="en-GB" sz="1000" b="0" i="0" u="none" strike="noStrike" kern="0" cap="none" spc="0" normalizeH="0" baseline="0" noProof="0" dirty="0">
                <a:ln>
                  <a:noFill/>
                </a:ln>
                <a:solidFill>
                  <a:srgbClr val="FFFFFF"/>
                </a:solidFill>
                <a:effectLst/>
                <a:uLnTx/>
                <a:uFillTx/>
                <a:ea typeface="+mn-ea"/>
                <a:cs typeface="+mn-cs"/>
                <a:sym typeface="Arial"/>
              </a:rPr>
            </a:br>
            <a:endParaRPr kumimoji="0" lang="en-GB" sz="1000" b="0" i="0" u="none" strike="noStrike" kern="0" cap="none" spc="0" normalizeH="0" baseline="0" noProof="0" dirty="0">
              <a:ln>
                <a:noFill/>
              </a:ln>
              <a:solidFill>
                <a:srgbClr val="FFFFFF"/>
              </a:solidFill>
              <a:effectLst/>
              <a:uLnTx/>
              <a:uFillTx/>
              <a:ea typeface="+mn-ea"/>
              <a:cs typeface="+mn-cs"/>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000" b="0" i="0" u="none" strike="noStrike" kern="0" cap="none" spc="0" normalizeH="0" baseline="0" noProof="0" dirty="0">
              <a:ln>
                <a:noFill/>
              </a:ln>
              <a:solidFill>
                <a:srgbClr val="FFFFFF"/>
              </a:solidFill>
              <a:effectLst/>
              <a:uLnTx/>
              <a:uFillTx/>
              <a:ea typeface="+mn-ea"/>
              <a:cs typeface="+mn-cs"/>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000" b="0" i="0" u="none" strike="noStrike" kern="0" cap="none" spc="0" normalizeH="0" baseline="0" noProof="0" dirty="0">
              <a:ln>
                <a:noFill/>
              </a:ln>
              <a:solidFill>
                <a:srgbClr val="FFFFFF"/>
              </a:solidFill>
              <a:effectLst/>
              <a:uLnTx/>
              <a:uFillTx/>
              <a:ea typeface="+mn-ea"/>
              <a:cs typeface="+mn-cs"/>
              <a:sym typeface="Arial"/>
            </a:endParaRPr>
          </a:p>
        </p:txBody>
      </p:sp>
      <p:sp>
        <p:nvSpPr>
          <p:cNvPr id="15" name="Rechteck 8">
            <a:extLst>
              <a:ext uri="{FF2B5EF4-FFF2-40B4-BE49-F238E27FC236}">
                <a16:creationId xmlns:a16="http://schemas.microsoft.com/office/drawing/2014/main" id="{7EB289BB-D47B-5B4E-BF47-1D5C2234CF6A}"/>
              </a:ext>
            </a:extLst>
          </p:cNvPr>
          <p:cNvSpPr>
            <a:spLocks/>
          </p:cNvSpPr>
          <p:nvPr/>
        </p:nvSpPr>
        <p:spPr>
          <a:xfrm>
            <a:off x="2761998" y="1586209"/>
            <a:ext cx="1016602" cy="1016604"/>
          </a:xfrm>
          <a:prstGeom prst="rect">
            <a:avLst/>
          </a:prstGeom>
          <a:solidFill>
            <a:srgbClr val="0069B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000" b="0" i="0" u="none" strike="noStrike" kern="0" cap="none" spc="0" normalizeH="0" baseline="0" noProof="0" dirty="0">
                <a:ln>
                  <a:noFill/>
                </a:ln>
                <a:solidFill>
                  <a:schemeClr val="bg1"/>
                </a:solidFill>
                <a:effectLst/>
                <a:uLnTx/>
                <a:uFillTx/>
                <a:ea typeface="+mn-ea"/>
                <a:cs typeface="+mn-cs"/>
                <a:sym typeface="Arial"/>
              </a:rPr>
              <a:t>Mid Blue </a:t>
            </a:r>
            <a:br>
              <a:rPr kumimoji="0" lang="en-GB" sz="1000" b="0" i="0" u="none" strike="noStrike" kern="0" cap="none" spc="0" normalizeH="0" baseline="0" noProof="0" dirty="0">
                <a:ln>
                  <a:noFill/>
                </a:ln>
                <a:solidFill>
                  <a:schemeClr val="bg1"/>
                </a:solidFill>
                <a:effectLst/>
                <a:uLnTx/>
                <a:uFillTx/>
                <a:ea typeface="+mn-ea"/>
                <a:cs typeface="+mn-cs"/>
                <a:sym typeface="Arial"/>
              </a:rPr>
            </a:br>
            <a:r>
              <a:rPr kumimoji="0" lang="en-GB" sz="1000" b="0" i="0" u="none" strike="noStrike" kern="0" cap="none" spc="0" normalizeH="0" baseline="0" noProof="0" dirty="0">
                <a:ln>
                  <a:noFill/>
                </a:ln>
                <a:solidFill>
                  <a:schemeClr val="bg1"/>
                </a:solidFill>
                <a:effectLst/>
                <a:uLnTx/>
                <a:uFillTx/>
                <a:ea typeface="+mn-ea"/>
                <a:cs typeface="+mn-cs"/>
                <a:sym typeface="Arial"/>
              </a:rPr>
              <a:t>0|105|177</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br>
              <a:rPr kumimoji="0" lang="en-GB" sz="1000" b="0" i="0" u="none" strike="noStrike" kern="0" cap="none" spc="0" normalizeH="0" baseline="0" noProof="0" dirty="0">
                <a:ln>
                  <a:noFill/>
                </a:ln>
                <a:solidFill>
                  <a:schemeClr val="bg1"/>
                </a:solidFill>
                <a:effectLst/>
                <a:uLnTx/>
                <a:uFillTx/>
                <a:ea typeface="+mn-ea"/>
                <a:cs typeface="+mn-cs"/>
                <a:sym typeface="Arial"/>
              </a:rPr>
            </a:br>
            <a:endParaRPr kumimoji="0" lang="en-GB" sz="1000" b="0" i="0" u="none" strike="noStrike" kern="0" cap="none" spc="0" normalizeH="0" baseline="0" noProof="0" dirty="0">
              <a:ln>
                <a:noFill/>
              </a:ln>
              <a:solidFill>
                <a:schemeClr val="bg1"/>
              </a:solidFill>
              <a:effectLst/>
              <a:uLnTx/>
              <a:uFillTx/>
              <a:ea typeface="+mn-ea"/>
              <a:cs typeface="+mn-cs"/>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000" b="0" i="0" u="none" strike="noStrike" kern="0" cap="none" spc="0" normalizeH="0" baseline="0" noProof="0" dirty="0">
              <a:ln>
                <a:noFill/>
              </a:ln>
              <a:solidFill>
                <a:schemeClr val="bg1"/>
              </a:solidFill>
              <a:effectLst/>
              <a:uLnTx/>
              <a:uFillTx/>
              <a:ea typeface="+mn-ea"/>
              <a:cs typeface="+mn-cs"/>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000" b="0" i="0" u="none" strike="noStrike" kern="0" cap="none" spc="0" normalizeH="0" baseline="0" noProof="0" dirty="0">
              <a:ln>
                <a:noFill/>
              </a:ln>
              <a:solidFill>
                <a:schemeClr val="bg1"/>
              </a:solidFill>
              <a:effectLst/>
              <a:uLnTx/>
              <a:uFillTx/>
              <a:ea typeface="+mn-ea"/>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000" b="0" i="0" u="none" strike="noStrike" kern="0" cap="none" spc="0" normalizeH="0" baseline="0" noProof="0" dirty="0">
              <a:ln>
                <a:noFill/>
              </a:ln>
              <a:solidFill>
                <a:schemeClr val="bg1"/>
              </a:solidFill>
              <a:effectLst/>
              <a:uLnTx/>
              <a:uFillTx/>
              <a:ea typeface="+mn-ea"/>
              <a:cs typeface="+mn-cs"/>
              <a:sym typeface="Arial"/>
            </a:endParaRPr>
          </a:p>
        </p:txBody>
      </p:sp>
      <p:sp>
        <p:nvSpPr>
          <p:cNvPr id="7" name="Rechteck 9">
            <a:extLst>
              <a:ext uri="{FF2B5EF4-FFF2-40B4-BE49-F238E27FC236}">
                <a16:creationId xmlns:a16="http://schemas.microsoft.com/office/drawing/2014/main" id="{3780070F-6BD0-B2EB-0D34-E6D241FDC874}"/>
              </a:ext>
            </a:extLst>
          </p:cNvPr>
          <p:cNvSpPr>
            <a:spLocks/>
          </p:cNvSpPr>
          <p:nvPr/>
        </p:nvSpPr>
        <p:spPr>
          <a:xfrm>
            <a:off x="3968673" y="1625599"/>
            <a:ext cx="915987" cy="941389"/>
          </a:xfrm>
          <a:prstGeom prst="rect">
            <a:avLst/>
          </a:prstGeom>
          <a:solidFill>
            <a:srgbClr val="34A6DC"/>
          </a:solidFill>
          <a:ln w="79375">
            <a:solidFill>
              <a:srgbClr val="1E2A78"/>
            </a:solidFill>
            <a:miter lim="800000"/>
          </a:ln>
        </p:spPr>
        <p:style>
          <a:lnRef idx="2">
            <a:schemeClr val="accent1">
              <a:shade val="15000"/>
            </a:schemeClr>
          </a:lnRef>
          <a:fillRef idx="1">
            <a:schemeClr val="accent1"/>
          </a:fillRef>
          <a:effectRef idx="0">
            <a:schemeClr val="accent1"/>
          </a:effectRef>
          <a:fontRef idx="minor">
            <a:schemeClr val="lt1"/>
          </a:fontRef>
        </p:style>
        <p:txBody>
          <a:bodyPr lIns="90000" tIns="72000" rIns="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000" b="0" i="0" u="none" strike="noStrike" kern="0" cap="none" spc="0" normalizeH="0" baseline="0" noProof="0" dirty="0">
                <a:ln>
                  <a:noFill/>
                </a:ln>
                <a:solidFill>
                  <a:schemeClr val="tx1"/>
                </a:solidFill>
                <a:effectLst/>
                <a:uLnTx/>
                <a:uFillTx/>
                <a:ea typeface="+mn-ea"/>
                <a:cs typeface="+mn-cs"/>
                <a:sym typeface="Arial"/>
              </a:rPr>
              <a:t>Bright Blue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000" kern="0" dirty="0">
                <a:solidFill>
                  <a:schemeClr val="tx1"/>
                </a:solidFill>
                <a:sym typeface="Arial"/>
              </a:rPr>
              <a:t>52</a:t>
            </a:r>
            <a:r>
              <a:rPr kumimoji="0" lang="en-GB" sz="1000" b="0" i="0" u="none" strike="noStrike" kern="0" cap="none" spc="0" normalizeH="0" baseline="0" noProof="0" dirty="0">
                <a:ln>
                  <a:noFill/>
                </a:ln>
                <a:solidFill>
                  <a:schemeClr val="tx1"/>
                </a:solidFill>
                <a:effectLst/>
                <a:uLnTx/>
                <a:uFillTx/>
                <a:ea typeface="+mn-ea"/>
                <a:cs typeface="+mn-cs"/>
                <a:sym typeface="Arial"/>
              </a:rPr>
              <a:t>|166|220</a:t>
            </a:r>
          </a:p>
        </p:txBody>
      </p:sp>
      <p:sp>
        <p:nvSpPr>
          <p:cNvPr id="9" name="Rechteck 10">
            <a:extLst>
              <a:ext uri="{FF2B5EF4-FFF2-40B4-BE49-F238E27FC236}">
                <a16:creationId xmlns:a16="http://schemas.microsoft.com/office/drawing/2014/main" id="{B4FD0669-F016-6BEF-5C98-8806E214E6EC}"/>
              </a:ext>
            </a:extLst>
          </p:cNvPr>
          <p:cNvSpPr>
            <a:spLocks/>
          </p:cNvSpPr>
          <p:nvPr/>
        </p:nvSpPr>
        <p:spPr>
          <a:xfrm>
            <a:off x="5074734" y="1584169"/>
            <a:ext cx="1016602" cy="1016604"/>
          </a:xfrm>
          <a:prstGeom prst="rect">
            <a:avLst/>
          </a:prstGeom>
          <a:solidFill>
            <a:srgbClr val="CDEBF6"/>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000" b="0" i="0" u="none" strike="noStrike" kern="0" cap="none" spc="0" normalizeH="0" baseline="0" noProof="0" dirty="0">
                <a:ln>
                  <a:noFill/>
                </a:ln>
                <a:solidFill>
                  <a:schemeClr val="tx1"/>
                </a:solidFill>
                <a:effectLst/>
                <a:uLnTx/>
                <a:uFillTx/>
                <a:ea typeface="+mn-ea"/>
                <a:cs typeface="+mn-cs"/>
                <a:sym typeface="Arial"/>
              </a:rPr>
              <a:t>Light Blue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000" b="0" i="0" u="none" strike="noStrike" kern="0" cap="none" spc="0" normalizeH="0" baseline="0" noProof="0">
                <a:ln>
                  <a:noFill/>
                </a:ln>
                <a:solidFill>
                  <a:schemeClr val="tx1"/>
                </a:solidFill>
                <a:effectLst/>
                <a:uLnTx/>
                <a:uFillTx/>
                <a:ea typeface="+mn-ea"/>
                <a:cs typeface="+mn-cs"/>
                <a:sym typeface="Arial"/>
              </a:rPr>
              <a:t>205|235|246</a:t>
            </a:r>
            <a:endParaRPr kumimoji="0" lang="en-GB" sz="1000" b="0" i="0" u="none" strike="noStrike" kern="0" cap="none" spc="0" normalizeH="0" baseline="0" noProof="0" dirty="0">
              <a:ln>
                <a:noFill/>
              </a:ln>
              <a:solidFill>
                <a:schemeClr val="tx1"/>
              </a:solidFill>
              <a:effectLst/>
              <a:uLnTx/>
              <a:uFillTx/>
              <a:ea typeface="+mn-ea"/>
              <a:cs typeface="+mn-cs"/>
              <a:sym typeface="Arial"/>
            </a:endParaRPr>
          </a:p>
        </p:txBody>
      </p:sp>
      <p:sp>
        <p:nvSpPr>
          <p:cNvPr id="10" name="Rechteck 20">
            <a:extLst>
              <a:ext uri="{FF2B5EF4-FFF2-40B4-BE49-F238E27FC236}">
                <a16:creationId xmlns:a16="http://schemas.microsoft.com/office/drawing/2014/main" id="{E1FB9F45-5839-0EE2-38D1-58907800A5BE}"/>
              </a:ext>
            </a:extLst>
          </p:cNvPr>
          <p:cNvSpPr>
            <a:spLocks/>
          </p:cNvSpPr>
          <p:nvPr/>
        </p:nvSpPr>
        <p:spPr>
          <a:xfrm>
            <a:off x="6231102" y="1580385"/>
            <a:ext cx="1016602" cy="1016604"/>
          </a:xfrm>
          <a:prstGeom prst="rect">
            <a:avLst/>
          </a:prstGeom>
          <a:solidFill>
            <a:srgbClr val="ECF4F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000" b="0" i="0" u="none" strike="noStrike" kern="0" cap="none" spc="0" normalizeH="0" baseline="0" noProof="0" dirty="0">
                <a:ln>
                  <a:noFill/>
                </a:ln>
                <a:solidFill>
                  <a:schemeClr val="tx1"/>
                </a:solidFill>
                <a:effectLst/>
                <a:uLnTx/>
                <a:uFillTx/>
                <a:ea typeface="+mn-ea"/>
                <a:cs typeface="+mn-cs"/>
                <a:sym typeface="Arial"/>
              </a:rPr>
              <a:t>Ice Blue </a:t>
            </a:r>
            <a:br>
              <a:rPr kumimoji="0" lang="en-GB" sz="1000" b="0" i="0" u="none" strike="noStrike" kern="0" cap="none" spc="0" normalizeH="0" baseline="0" noProof="0" dirty="0">
                <a:ln>
                  <a:noFill/>
                </a:ln>
                <a:solidFill>
                  <a:schemeClr val="tx1"/>
                </a:solidFill>
                <a:effectLst/>
                <a:uLnTx/>
                <a:uFillTx/>
                <a:ea typeface="+mn-ea"/>
                <a:cs typeface="+mn-cs"/>
                <a:sym typeface="Arial"/>
              </a:rPr>
            </a:br>
            <a:r>
              <a:rPr kumimoji="0" lang="en-GB" sz="1000" b="0" i="0" u="none" strike="noStrike" kern="0" cap="none" spc="0" normalizeH="0" baseline="0" noProof="0" dirty="0">
                <a:ln>
                  <a:noFill/>
                </a:ln>
                <a:solidFill>
                  <a:schemeClr val="tx1"/>
                </a:solidFill>
                <a:effectLst/>
                <a:uLnTx/>
                <a:uFillTx/>
                <a:ea typeface="+mn-ea"/>
                <a:cs typeface="+mn-cs"/>
                <a:sym typeface="Arial"/>
              </a:rPr>
              <a:t>236|244|252</a:t>
            </a:r>
          </a:p>
        </p:txBody>
      </p:sp>
      <p:sp>
        <p:nvSpPr>
          <p:cNvPr id="11" name="Rechteck 10">
            <a:extLst>
              <a:ext uri="{FF2B5EF4-FFF2-40B4-BE49-F238E27FC236}">
                <a16:creationId xmlns:a16="http://schemas.microsoft.com/office/drawing/2014/main" id="{5561E43D-69F4-9AFF-4A7D-9D370BCF8643}"/>
              </a:ext>
            </a:extLst>
          </p:cNvPr>
          <p:cNvSpPr>
            <a:spLocks/>
          </p:cNvSpPr>
          <p:nvPr/>
        </p:nvSpPr>
        <p:spPr>
          <a:xfrm>
            <a:off x="7387470" y="1578345"/>
            <a:ext cx="1016602" cy="1016604"/>
          </a:xfrm>
          <a:prstGeom prst="rect">
            <a:avLst/>
          </a:prstGeom>
          <a:solidFill>
            <a:srgbClr val="EDF1F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72000" rtlCol="0" anchor="t" anchorCtr="0"/>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000" b="0" i="0" u="none" strike="noStrike" kern="0" cap="none" spc="0" normalizeH="0" baseline="0" noProof="0" dirty="0">
                <a:ln>
                  <a:noFill/>
                </a:ln>
                <a:solidFill>
                  <a:schemeClr val="tx1"/>
                </a:solidFill>
                <a:effectLst/>
                <a:uLnTx/>
                <a:uFillTx/>
                <a:ea typeface="+mn-ea"/>
                <a:cs typeface="+mn-cs"/>
                <a:sym typeface="Arial"/>
              </a:rPr>
              <a:t>Grey</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000" b="0" i="0" u="none" strike="noStrike" kern="0" cap="none" spc="0" normalizeH="0" baseline="0" noProof="0" dirty="0">
                <a:ln>
                  <a:noFill/>
                </a:ln>
                <a:solidFill>
                  <a:schemeClr val="tx1"/>
                </a:solidFill>
                <a:effectLst/>
                <a:uLnTx/>
                <a:uFillTx/>
                <a:ea typeface="+mn-ea"/>
                <a:cs typeface="+mn-cs"/>
                <a:sym typeface="Arial"/>
              </a:rPr>
              <a:t>237|241|247</a:t>
            </a:r>
          </a:p>
        </p:txBody>
      </p:sp>
      <p:sp>
        <p:nvSpPr>
          <p:cNvPr id="5" name="TwoC_TitleL">
            <a:extLst>
              <a:ext uri="{FF2B5EF4-FFF2-40B4-BE49-F238E27FC236}">
                <a16:creationId xmlns:a16="http://schemas.microsoft.com/office/drawing/2014/main" id="{573B26E6-2DE0-6895-072C-CB9DAC3786F5}"/>
              </a:ext>
            </a:extLst>
          </p:cNvPr>
          <p:cNvSpPr txBox="1">
            <a:spLocks noChangeArrowheads="1"/>
          </p:cNvSpPr>
          <p:nvPr/>
        </p:nvSpPr>
        <p:spPr bwMode="auto">
          <a:xfrm>
            <a:off x="449262" y="2988634"/>
            <a:ext cx="2267220" cy="187110"/>
          </a:xfrm>
          <a:prstGeom prst="rect">
            <a:avLst/>
          </a:prstGeom>
          <a:noFill/>
          <a:ln w="12700">
            <a:noFill/>
            <a:miter lim="800000"/>
            <a:headEnd/>
            <a:tailEnd/>
          </a:ln>
        </p:spPr>
        <p:txBody>
          <a:bodyPr wrap="square" lIns="0" tIns="0" rIns="0" bIns="0" anchor="t" anchorCtr="0">
            <a:prstTxWarp prst="textNoShape">
              <a:avLst/>
            </a:prstTxWarp>
            <a:spAutoFit/>
          </a:bodyPr>
          <a:lstStyle/>
          <a:p>
            <a:r>
              <a:rPr lang="en-GB" sz="1200" b="1" dirty="0">
                <a:solidFill>
                  <a:srgbClr val="1E2A78"/>
                </a:solidFill>
                <a:ea typeface="DeutscheBank" panose="020B0503020202030204" pitchFamily="34" charset="0"/>
                <a:cs typeface="DeutscheBank" panose="020B0503020202030204" pitchFamily="34" charset="0"/>
              </a:rPr>
              <a:t>Accent colours</a:t>
            </a:r>
          </a:p>
        </p:txBody>
      </p:sp>
      <p:sp>
        <p:nvSpPr>
          <p:cNvPr id="19" name="Rectangle 9">
            <a:extLst>
              <a:ext uri="{FF2B5EF4-FFF2-40B4-BE49-F238E27FC236}">
                <a16:creationId xmlns:a16="http://schemas.microsoft.com/office/drawing/2014/main" id="{22A68120-11F6-C12E-393D-FA95B1B42D3A}"/>
              </a:ext>
            </a:extLst>
          </p:cNvPr>
          <p:cNvSpPr>
            <a:spLocks noChangeArrowheads="1"/>
          </p:cNvSpPr>
          <p:nvPr/>
        </p:nvSpPr>
        <p:spPr bwMode="ltGray">
          <a:xfrm>
            <a:off x="455386" y="3244410"/>
            <a:ext cx="1016604" cy="1016602"/>
          </a:xfrm>
          <a:prstGeom prst="rect">
            <a:avLst/>
          </a:prstGeom>
          <a:solidFill>
            <a:srgbClr val="3BB8B8"/>
          </a:solidFill>
          <a:ln w="12700">
            <a:noFill/>
            <a:round/>
            <a:headEnd/>
            <a:tailEnd/>
          </a:ln>
        </p:spPr>
        <p:txBody>
          <a:bodyPr wrap="none" lIns="72000" tIns="72000" rIns="72000" bIns="72000" anchor="t" anchorCtr="0"/>
          <a:lstStyle/>
          <a:p>
            <a:r>
              <a:rPr lang="en-GB" sz="1000" dirty="0">
                <a:cs typeface="DeutscheBank" panose="020B0503020202030204" pitchFamily="34" charset="0"/>
              </a:rPr>
              <a:t>Turquoise</a:t>
            </a:r>
          </a:p>
          <a:p>
            <a:r>
              <a:rPr lang="en-GB" sz="1000" dirty="0">
                <a:ea typeface="DeutscheBank" panose="020B0503020202030204" pitchFamily="34" charset="0"/>
                <a:cs typeface="DeutscheBank" panose="020B0503020202030204" pitchFamily="34" charset="0"/>
              </a:rPr>
              <a:t>59</a:t>
            </a:r>
            <a:r>
              <a:rPr kumimoji="0" lang="en-GB" sz="1000" b="0" i="0" u="none" strike="noStrike" kern="0" cap="none" spc="0" normalizeH="0" baseline="0" noProof="0" dirty="0">
                <a:ln>
                  <a:noFill/>
                </a:ln>
                <a:effectLst/>
                <a:uLnTx/>
                <a:uFillTx/>
                <a:ea typeface="+mn-ea"/>
                <a:cs typeface="+mn-cs"/>
                <a:sym typeface="Arial"/>
              </a:rPr>
              <a:t>|</a:t>
            </a:r>
            <a:r>
              <a:rPr kumimoji="0" lang="en-GB" sz="1000" b="0" i="0" u="none" strike="noStrike" kern="0" cap="none" spc="0" normalizeH="0" baseline="0" noProof="0" dirty="0">
                <a:ln>
                  <a:noFill/>
                </a:ln>
                <a:effectLst/>
                <a:uLnTx/>
                <a:uFillTx/>
                <a:ea typeface="DeutscheBank" panose="020B0503020202030204" pitchFamily="34" charset="0"/>
                <a:cs typeface="DeutscheBank" panose="020B0503020202030204" pitchFamily="34" charset="0"/>
                <a:sym typeface="Arial"/>
              </a:rPr>
              <a:t>184</a:t>
            </a:r>
            <a:r>
              <a:rPr kumimoji="0" lang="en-GB" sz="1000" b="0" i="0" u="none" strike="noStrike" kern="0" cap="none" spc="0" normalizeH="0" baseline="0" noProof="0" dirty="0">
                <a:ln>
                  <a:noFill/>
                </a:ln>
                <a:effectLst/>
                <a:uLnTx/>
                <a:uFillTx/>
                <a:ea typeface="+mn-ea"/>
                <a:cs typeface="+mn-cs"/>
                <a:sym typeface="Arial"/>
              </a:rPr>
              <a:t>|</a:t>
            </a:r>
            <a:r>
              <a:rPr kumimoji="0" lang="en-GB" sz="1000" b="0" i="0" u="none" strike="noStrike" kern="0" cap="none" spc="0" normalizeH="0" baseline="0" noProof="0" dirty="0">
                <a:ln>
                  <a:noFill/>
                </a:ln>
                <a:effectLst/>
                <a:uLnTx/>
                <a:uFillTx/>
                <a:ea typeface="DeutscheBank" panose="020B0503020202030204" pitchFamily="34" charset="0"/>
                <a:cs typeface="DeutscheBank" panose="020B0503020202030204" pitchFamily="34" charset="0"/>
                <a:sym typeface="Arial"/>
              </a:rPr>
              <a:t>184</a:t>
            </a:r>
            <a:endParaRPr lang="en-GB" sz="1000" dirty="0">
              <a:ea typeface="DeutscheBank" panose="020B0503020202030204" pitchFamily="34" charset="0"/>
              <a:cs typeface="DeutscheBank" panose="020B0503020202030204" pitchFamily="34" charset="0"/>
            </a:endParaRPr>
          </a:p>
        </p:txBody>
      </p:sp>
      <p:sp>
        <p:nvSpPr>
          <p:cNvPr id="20" name="Rectangle 10">
            <a:extLst>
              <a:ext uri="{FF2B5EF4-FFF2-40B4-BE49-F238E27FC236}">
                <a16:creationId xmlns:a16="http://schemas.microsoft.com/office/drawing/2014/main" id="{522A000C-3F9E-67D3-3EBB-65562A64CE02}"/>
              </a:ext>
            </a:extLst>
          </p:cNvPr>
          <p:cNvSpPr>
            <a:spLocks noChangeArrowheads="1"/>
          </p:cNvSpPr>
          <p:nvPr/>
        </p:nvSpPr>
        <p:spPr bwMode="ltGray">
          <a:xfrm>
            <a:off x="1610529" y="3244410"/>
            <a:ext cx="1016604" cy="1016602"/>
          </a:xfrm>
          <a:prstGeom prst="rect">
            <a:avLst/>
          </a:prstGeom>
          <a:solidFill>
            <a:srgbClr val="24778D"/>
          </a:solidFill>
          <a:ln w="12700">
            <a:noFill/>
            <a:round/>
            <a:headEnd/>
            <a:tailEnd/>
          </a:ln>
        </p:spPr>
        <p:txBody>
          <a:bodyPr wrap="none" lIns="72000" tIns="72000" rIns="72000" bIns="72000" anchor="t" anchorCtr="0"/>
          <a:lstStyle/>
          <a:p>
            <a:pPr eaLnBrk="0" hangingPunct="0"/>
            <a:r>
              <a:rPr lang="en-GB" sz="1000" dirty="0">
                <a:solidFill>
                  <a:schemeClr val="bg1"/>
                </a:solidFill>
                <a:cs typeface="DeutscheBank" panose="020B0503020202030204" pitchFamily="34" charset="0"/>
              </a:rPr>
              <a:t>Petrol</a:t>
            </a:r>
          </a:p>
          <a:p>
            <a:r>
              <a:rPr lang="en-GB" sz="1000" dirty="0">
                <a:solidFill>
                  <a:schemeClr val="bg1"/>
                </a:solidFill>
                <a:ea typeface="DeutscheBank" panose="020B0503020202030204" pitchFamily="34" charset="0"/>
                <a:cs typeface="DeutscheBank" panose="020B0503020202030204" pitchFamily="34" charset="0"/>
              </a:rPr>
              <a:t>36</a:t>
            </a:r>
            <a:r>
              <a:rPr kumimoji="0" lang="en-GB" sz="1000" b="0" i="0" u="none" strike="noStrike" kern="0" cap="none" spc="0" normalizeH="0" baseline="0" noProof="0" dirty="0">
                <a:ln>
                  <a:noFill/>
                </a:ln>
                <a:solidFill>
                  <a:schemeClr val="bg1"/>
                </a:solidFill>
                <a:effectLst/>
                <a:uLnTx/>
                <a:uFillTx/>
                <a:ea typeface="+mn-ea"/>
                <a:cs typeface="+mn-cs"/>
                <a:sym typeface="Arial"/>
              </a:rPr>
              <a:t>|</a:t>
            </a:r>
            <a:r>
              <a:rPr lang="en-GB" sz="1000" dirty="0">
                <a:solidFill>
                  <a:schemeClr val="bg1"/>
                </a:solidFill>
                <a:ea typeface="DeutscheBank" panose="020B0503020202030204" pitchFamily="34" charset="0"/>
                <a:cs typeface="DeutscheBank" panose="020B0503020202030204" pitchFamily="34" charset="0"/>
              </a:rPr>
              <a:t>119</a:t>
            </a:r>
            <a:r>
              <a:rPr kumimoji="0" lang="en-GB" sz="1000" b="0" i="0" u="none" strike="noStrike" kern="0" cap="none" spc="0" normalizeH="0" baseline="0" noProof="0" dirty="0">
                <a:ln>
                  <a:noFill/>
                </a:ln>
                <a:solidFill>
                  <a:schemeClr val="bg1"/>
                </a:solidFill>
                <a:effectLst/>
                <a:uLnTx/>
                <a:uFillTx/>
                <a:ea typeface="+mn-ea"/>
                <a:cs typeface="+mn-cs"/>
                <a:sym typeface="Arial"/>
              </a:rPr>
              <a:t>|</a:t>
            </a:r>
            <a:r>
              <a:rPr lang="en-GB" sz="1000" dirty="0">
                <a:solidFill>
                  <a:schemeClr val="bg1"/>
                </a:solidFill>
                <a:ea typeface="DeutscheBank" panose="020B0503020202030204" pitchFamily="34" charset="0"/>
                <a:cs typeface="DeutscheBank" panose="020B0503020202030204" pitchFamily="34" charset="0"/>
              </a:rPr>
              <a:t>141</a:t>
            </a:r>
          </a:p>
        </p:txBody>
      </p:sp>
      <p:sp>
        <p:nvSpPr>
          <p:cNvPr id="21" name="Rectangle 11">
            <a:extLst>
              <a:ext uri="{FF2B5EF4-FFF2-40B4-BE49-F238E27FC236}">
                <a16:creationId xmlns:a16="http://schemas.microsoft.com/office/drawing/2014/main" id="{70181204-4538-0785-D734-5A9555D96217}"/>
              </a:ext>
            </a:extLst>
          </p:cNvPr>
          <p:cNvSpPr>
            <a:spLocks noChangeArrowheads="1"/>
          </p:cNvSpPr>
          <p:nvPr/>
        </p:nvSpPr>
        <p:spPr bwMode="ltGray">
          <a:xfrm>
            <a:off x="2765672" y="3244410"/>
            <a:ext cx="1016604" cy="1016602"/>
          </a:xfrm>
          <a:prstGeom prst="rect">
            <a:avLst/>
          </a:prstGeom>
          <a:solidFill>
            <a:srgbClr val="25A62D"/>
          </a:solidFill>
          <a:ln w="12700" algn="ctr">
            <a:noFill/>
            <a:round/>
            <a:headEnd/>
            <a:tailEnd/>
          </a:ln>
        </p:spPr>
        <p:txBody>
          <a:bodyPr wrap="none" lIns="72000" tIns="72000" rIns="72000" bIns="72000" anchor="t" anchorCtr="0"/>
          <a:lstStyle/>
          <a:p>
            <a:pPr eaLnBrk="0" hangingPunct="0"/>
            <a:r>
              <a:rPr lang="en-GB" sz="1000" dirty="0">
                <a:cs typeface="DeutscheBank" panose="020B0503020202030204" pitchFamily="34" charset="0"/>
              </a:rPr>
              <a:t>Summer Green</a:t>
            </a:r>
          </a:p>
          <a:p>
            <a:pPr>
              <a:defRPr/>
            </a:pPr>
            <a:r>
              <a:rPr lang="en-GB" sz="1000" dirty="0">
                <a:ea typeface="DeutscheBank" panose="020B0503020202030204" pitchFamily="34" charset="0"/>
                <a:cs typeface="DeutscheBank" panose="020B0503020202030204" pitchFamily="34" charset="0"/>
              </a:rPr>
              <a:t>37</a:t>
            </a:r>
            <a:r>
              <a:rPr kumimoji="0" lang="en-GB" sz="1000" b="0" i="0" u="none" strike="noStrike" kern="0" cap="none" spc="0" normalizeH="0" baseline="0" noProof="0" dirty="0">
                <a:ln>
                  <a:noFill/>
                </a:ln>
                <a:effectLst/>
                <a:uLnTx/>
                <a:uFillTx/>
                <a:ea typeface="+mn-ea"/>
                <a:cs typeface="+mn-cs"/>
                <a:sym typeface="Arial"/>
              </a:rPr>
              <a:t>|</a:t>
            </a:r>
            <a:r>
              <a:rPr lang="en-GB" sz="1000" dirty="0">
                <a:ea typeface="DeutscheBank" panose="020B0503020202030204" pitchFamily="34" charset="0"/>
                <a:cs typeface="DeutscheBank" panose="020B0503020202030204" pitchFamily="34" charset="0"/>
              </a:rPr>
              <a:t>166</a:t>
            </a:r>
            <a:r>
              <a:rPr kumimoji="0" lang="en-GB" sz="1000" b="0" i="0" u="none" strike="noStrike" kern="0" cap="none" spc="0" normalizeH="0" baseline="0" noProof="0" dirty="0">
                <a:ln>
                  <a:noFill/>
                </a:ln>
                <a:effectLst/>
                <a:uLnTx/>
                <a:uFillTx/>
                <a:ea typeface="+mn-ea"/>
                <a:cs typeface="+mn-cs"/>
                <a:sym typeface="Arial"/>
              </a:rPr>
              <a:t>|</a:t>
            </a:r>
            <a:r>
              <a:rPr lang="en-GB" sz="1000" dirty="0">
                <a:ea typeface="DeutscheBank" panose="020B0503020202030204" pitchFamily="34" charset="0"/>
                <a:cs typeface="DeutscheBank" panose="020B0503020202030204" pitchFamily="34" charset="0"/>
              </a:rPr>
              <a:t>45</a:t>
            </a:r>
          </a:p>
          <a:p>
            <a:pPr>
              <a:defRPr/>
            </a:pPr>
            <a:endParaRPr lang="en-GB" sz="1000" dirty="0">
              <a:ea typeface="DeutscheBank" panose="020B0503020202030204" pitchFamily="34" charset="0"/>
              <a:cs typeface="DeutscheBank" panose="020B0503020202030204" pitchFamily="34" charset="0"/>
            </a:endParaRPr>
          </a:p>
          <a:p>
            <a:pPr>
              <a:defRPr/>
            </a:pPr>
            <a:endParaRPr lang="en-GB" sz="1000" dirty="0">
              <a:ea typeface="DeutscheBank" panose="020B0503020202030204" pitchFamily="34" charset="0"/>
              <a:cs typeface="DeutscheBank" panose="020B0503020202030204" pitchFamily="34" charset="0"/>
            </a:endParaRPr>
          </a:p>
          <a:p>
            <a:pPr algn="r">
              <a:defRPr/>
            </a:pPr>
            <a:r>
              <a:rPr lang="en-GB" sz="1000" dirty="0">
                <a:ea typeface="DeutscheBank" panose="020B0503020202030204" pitchFamily="34" charset="0"/>
                <a:cs typeface="DeutscheBank" panose="020B0503020202030204" pitchFamily="34" charset="0"/>
              </a:rPr>
              <a:t>Positive</a:t>
            </a:r>
            <a:br>
              <a:rPr lang="en-GB" sz="1000" dirty="0">
                <a:ea typeface="DeutscheBank" panose="020B0503020202030204" pitchFamily="34" charset="0"/>
                <a:cs typeface="DeutscheBank" panose="020B0503020202030204" pitchFamily="34" charset="0"/>
              </a:rPr>
            </a:br>
            <a:r>
              <a:rPr lang="en-GB" sz="1000" dirty="0">
                <a:ea typeface="DeutscheBank" panose="020B0503020202030204" pitchFamily="34" charset="0"/>
                <a:cs typeface="DeutscheBank" panose="020B0503020202030204" pitchFamily="34" charset="0"/>
              </a:rPr>
              <a:t>Call-out colour</a:t>
            </a:r>
          </a:p>
        </p:txBody>
      </p:sp>
      <p:sp>
        <p:nvSpPr>
          <p:cNvPr id="22" name="Rectangle 12">
            <a:extLst>
              <a:ext uri="{FF2B5EF4-FFF2-40B4-BE49-F238E27FC236}">
                <a16:creationId xmlns:a16="http://schemas.microsoft.com/office/drawing/2014/main" id="{B0C1E38B-D1AF-9C0A-6151-6AAE84902195}"/>
              </a:ext>
            </a:extLst>
          </p:cNvPr>
          <p:cNvSpPr>
            <a:spLocks noChangeArrowheads="1"/>
          </p:cNvSpPr>
          <p:nvPr/>
        </p:nvSpPr>
        <p:spPr bwMode="ltGray">
          <a:xfrm>
            <a:off x="3920815" y="3244410"/>
            <a:ext cx="1016604" cy="1016602"/>
          </a:xfrm>
          <a:prstGeom prst="rect">
            <a:avLst/>
          </a:prstGeom>
          <a:solidFill>
            <a:srgbClr val="C9DD03"/>
          </a:solidFill>
          <a:ln w="12700" algn="ctr">
            <a:noFill/>
            <a:round/>
            <a:headEnd/>
            <a:tailEnd/>
          </a:ln>
        </p:spPr>
        <p:txBody>
          <a:bodyPr wrap="none" lIns="72000" tIns="72000" rIns="72000" bIns="72000" anchor="t" anchorCtr="0"/>
          <a:lstStyle/>
          <a:p>
            <a:pPr eaLnBrk="0" hangingPunct="0"/>
            <a:r>
              <a:rPr lang="en-GB" sz="1000" dirty="0">
                <a:cs typeface="DeutscheBank" panose="020B0503020202030204" pitchFamily="34" charset="0"/>
              </a:rPr>
              <a:t>Spring Green</a:t>
            </a:r>
          </a:p>
          <a:p>
            <a:pPr>
              <a:defRPr/>
            </a:pPr>
            <a:r>
              <a:rPr lang="en-GB" sz="1000" dirty="0">
                <a:ea typeface="DeutscheBank" panose="020B0503020202030204" pitchFamily="34" charset="0"/>
                <a:cs typeface="DeutscheBank" panose="020B0503020202030204" pitchFamily="34" charset="0"/>
              </a:rPr>
              <a:t>201</a:t>
            </a:r>
            <a:r>
              <a:rPr kumimoji="0" lang="en-GB" sz="1000" b="0" i="0" u="none" strike="noStrike" kern="0" cap="none" spc="0" normalizeH="0" baseline="0" noProof="0" dirty="0">
                <a:ln>
                  <a:noFill/>
                </a:ln>
                <a:effectLst/>
                <a:uLnTx/>
                <a:uFillTx/>
                <a:ea typeface="+mn-ea"/>
                <a:cs typeface="+mn-cs"/>
                <a:sym typeface="Arial"/>
              </a:rPr>
              <a:t>|</a:t>
            </a:r>
            <a:r>
              <a:rPr lang="en-GB" sz="1000" dirty="0">
                <a:ea typeface="DeutscheBank" panose="020B0503020202030204" pitchFamily="34" charset="0"/>
                <a:cs typeface="DeutscheBank" panose="020B0503020202030204" pitchFamily="34" charset="0"/>
              </a:rPr>
              <a:t>221</a:t>
            </a:r>
            <a:r>
              <a:rPr kumimoji="0" lang="en-GB" sz="1000" b="0" i="0" u="none" strike="noStrike" kern="0" cap="none" spc="0" normalizeH="0" baseline="0" noProof="0" dirty="0">
                <a:ln>
                  <a:noFill/>
                </a:ln>
                <a:effectLst/>
                <a:uLnTx/>
                <a:uFillTx/>
                <a:ea typeface="+mn-ea"/>
                <a:cs typeface="+mn-cs"/>
                <a:sym typeface="Arial"/>
              </a:rPr>
              <a:t>|</a:t>
            </a:r>
            <a:r>
              <a:rPr lang="en-GB" sz="1000" dirty="0">
                <a:ea typeface="DeutscheBank" panose="020B0503020202030204" pitchFamily="34" charset="0"/>
                <a:cs typeface="DeutscheBank" panose="020B0503020202030204" pitchFamily="34" charset="0"/>
              </a:rPr>
              <a:t>3</a:t>
            </a:r>
          </a:p>
        </p:txBody>
      </p:sp>
      <p:sp>
        <p:nvSpPr>
          <p:cNvPr id="18" name="Rectangle 13">
            <a:extLst>
              <a:ext uri="{FF2B5EF4-FFF2-40B4-BE49-F238E27FC236}">
                <a16:creationId xmlns:a16="http://schemas.microsoft.com/office/drawing/2014/main" id="{73BC9917-18AD-4C2E-7650-4B628B3C9E5E}"/>
              </a:ext>
            </a:extLst>
          </p:cNvPr>
          <p:cNvSpPr>
            <a:spLocks noChangeArrowheads="1"/>
          </p:cNvSpPr>
          <p:nvPr/>
        </p:nvSpPr>
        <p:spPr bwMode="ltGray">
          <a:xfrm>
            <a:off x="5075958" y="3244410"/>
            <a:ext cx="1016604" cy="1016602"/>
          </a:xfrm>
          <a:prstGeom prst="rect">
            <a:avLst/>
          </a:prstGeom>
          <a:solidFill>
            <a:srgbClr val="A1AC05"/>
          </a:solidFill>
          <a:ln w="12700">
            <a:noFill/>
            <a:round/>
            <a:headEnd/>
            <a:tailEnd/>
          </a:ln>
        </p:spPr>
        <p:txBody>
          <a:bodyPr wrap="none" lIns="72000" tIns="72000" rIns="72000" bIns="72000" anchor="t" anchorCtr="0"/>
          <a:lstStyle/>
          <a:p>
            <a:pPr eaLnBrk="0" hangingPunct="0"/>
            <a:r>
              <a:rPr lang="en-GB" sz="1000" dirty="0">
                <a:cs typeface="DeutscheBank" panose="020B0503020202030204" pitchFamily="34" charset="0"/>
              </a:rPr>
              <a:t>Autumn Green</a:t>
            </a:r>
          </a:p>
          <a:p>
            <a:r>
              <a:rPr lang="en-GB" sz="1000" dirty="0">
                <a:ea typeface="DeutscheBank" panose="020B0503020202030204" pitchFamily="34" charset="0"/>
                <a:cs typeface="DeutscheBank" panose="020B0503020202030204" pitchFamily="34" charset="0"/>
              </a:rPr>
              <a:t>161</a:t>
            </a:r>
            <a:r>
              <a:rPr kumimoji="0" lang="en-GB" sz="1000" b="0" i="0" u="none" strike="noStrike" kern="0" cap="none" spc="0" normalizeH="0" baseline="0" noProof="0" dirty="0">
                <a:ln>
                  <a:noFill/>
                </a:ln>
                <a:effectLst/>
                <a:uLnTx/>
                <a:uFillTx/>
                <a:ea typeface="+mn-ea"/>
                <a:cs typeface="+mn-cs"/>
                <a:sym typeface="Arial"/>
              </a:rPr>
              <a:t>|</a:t>
            </a:r>
            <a:r>
              <a:rPr lang="en-GB" sz="1000" dirty="0">
                <a:ea typeface="DeutscheBank" panose="020B0503020202030204" pitchFamily="34" charset="0"/>
                <a:cs typeface="DeutscheBank" panose="020B0503020202030204" pitchFamily="34" charset="0"/>
              </a:rPr>
              <a:t>172</a:t>
            </a:r>
            <a:r>
              <a:rPr kumimoji="0" lang="en-GB" sz="1000" b="0" i="0" u="none" strike="noStrike" kern="0" cap="none" spc="0" normalizeH="0" baseline="0" noProof="0" dirty="0">
                <a:ln>
                  <a:noFill/>
                </a:ln>
                <a:effectLst/>
                <a:uLnTx/>
                <a:uFillTx/>
                <a:ea typeface="+mn-ea"/>
                <a:cs typeface="+mn-cs"/>
                <a:sym typeface="Arial"/>
              </a:rPr>
              <a:t>|</a:t>
            </a:r>
            <a:r>
              <a:rPr lang="en-GB" sz="1000" dirty="0">
                <a:ea typeface="DeutscheBank" panose="020B0503020202030204" pitchFamily="34" charset="0"/>
                <a:cs typeface="DeutscheBank" panose="020B0503020202030204" pitchFamily="34" charset="0"/>
              </a:rPr>
              <a:t>5</a:t>
            </a:r>
          </a:p>
        </p:txBody>
      </p:sp>
      <p:sp>
        <p:nvSpPr>
          <p:cNvPr id="23" name="Rectangle 14">
            <a:extLst>
              <a:ext uri="{FF2B5EF4-FFF2-40B4-BE49-F238E27FC236}">
                <a16:creationId xmlns:a16="http://schemas.microsoft.com/office/drawing/2014/main" id="{6B130722-54C8-CB58-C989-9EEAC3495DA1}"/>
              </a:ext>
              <a:ext uri="{C183D7F6-B498-43B3-948B-1728B52AA6E4}">
                <adec:decorative xmlns:adec="http://schemas.microsoft.com/office/drawing/2017/decorative" val="0"/>
              </a:ext>
            </a:extLst>
          </p:cNvPr>
          <p:cNvSpPr>
            <a:spLocks noChangeArrowheads="1"/>
          </p:cNvSpPr>
          <p:nvPr/>
        </p:nvSpPr>
        <p:spPr bwMode="ltGray">
          <a:xfrm>
            <a:off x="6231100" y="3244410"/>
            <a:ext cx="1016604" cy="1016602"/>
          </a:xfrm>
          <a:prstGeom prst="rect">
            <a:avLst/>
          </a:prstGeom>
          <a:solidFill>
            <a:srgbClr val="FFE600"/>
          </a:solidFill>
          <a:ln w="12700">
            <a:noFill/>
            <a:round/>
            <a:headEnd/>
            <a:tailEnd/>
          </a:ln>
        </p:spPr>
        <p:txBody>
          <a:bodyPr wrap="none" lIns="72000" tIns="72000" rIns="72000" bIns="72000" anchor="t" anchorCtr="0"/>
          <a:lstStyle/>
          <a:p>
            <a:pPr eaLnBrk="0" hangingPunct="0"/>
            <a:r>
              <a:rPr lang="en-GB" sz="1000" dirty="0">
                <a:cs typeface="DeutscheBank" panose="020B0503020202030204" pitchFamily="34" charset="0"/>
              </a:rPr>
              <a:t>Lucent Yellow</a:t>
            </a:r>
          </a:p>
          <a:p>
            <a:r>
              <a:rPr lang="en-GB" sz="1000" dirty="0">
                <a:ea typeface="DeutscheBank" panose="020B0503020202030204" pitchFamily="34" charset="0"/>
                <a:cs typeface="DeutscheBank" panose="020B0503020202030204" pitchFamily="34" charset="0"/>
              </a:rPr>
              <a:t>255</a:t>
            </a:r>
            <a:r>
              <a:rPr kumimoji="0" lang="en-GB" sz="1000" b="0" i="0" u="none" strike="noStrike" kern="0" cap="none" spc="0" normalizeH="0" baseline="0" noProof="0" dirty="0">
                <a:ln>
                  <a:noFill/>
                </a:ln>
                <a:effectLst/>
                <a:uLnTx/>
                <a:uFillTx/>
                <a:ea typeface="+mn-ea"/>
                <a:cs typeface="+mn-cs"/>
                <a:sym typeface="Arial"/>
              </a:rPr>
              <a:t>|</a:t>
            </a:r>
            <a:r>
              <a:rPr lang="en-GB" sz="1000" dirty="0">
                <a:ea typeface="DeutscheBank" panose="020B0503020202030204" pitchFamily="34" charset="0"/>
                <a:cs typeface="DeutscheBank" panose="020B0503020202030204" pitchFamily="34" charset="0"/>
              </a:rPr>
              <a:t>230</a:t>
            </a:r>
            <a:r>
              <a:rPr kumimoji="0" lang="en-GB" sz="1000" b="0" i="0" u="none" strike="noStrike" kern="0" cap="none" spc="0" normalizeH="0" baseline="0" noProof="0" dirty="0">
                <a:ln>
                  <a:noFill/>
                </a:ln>
                <a:effectLst/>
                <a:uLnTx/>
                <a:uFillTx/>
                <a:ea typeface="+mn-ea"/>
                <a:cs typeface="+mn-cs"/>
                <a:sym typeface="Arial"/>
              </a:rPr>
              <a:t>|</a:t>
            </a:r>
            <a:r>
              <a:rPr lang="en-GB" sz="1000" dirty="0">
                <a:ea typeface="DeutscheBank" panose="020B0503020202030204" pitchFamily="34" charset="0"/>
                <a:cs typeface="DeutscheBank" panose="020B0503020202030204" pitchFamily="34" charset="0"/>
              </a:rPr>
              <a:t>0</a:t>
            </a:r>
          </a:p>
        </p:txBody>
      </p:sp>
      <p:sp>
        <p:nvSpPr>
          <p:cNvPr id="24" name="Rectangle 15">
            <a:extLst>
              <a:ext uri="{FF2B5EF4-FFF2-40B4-BE49-F238E27FC236}">
                <a16:creationId xmlns:a16="http://schemas.microsoft.com/office/drawing/2014/main" id="{391AE6C2-19F0-3021-97CF-8953A3FDFF20}"/>
              </a:ext>
            </a:extLst>
          </p:cNvPr>
          <p:cNvSpPr>
            <a:spLocks noChangeArrowheads="1"/>
          </p:cNvSpPr>
          <p:nvPr/>
        </p:nvSpPr>
        <p:spPr bwMode="ltGray">
          <a:xfrm>
            <a:off x="457948" y="4406156"/>
            <a:ext cx="1016604" cy="1016602"/>
          </a:xfrm>
          <a:prstGeom prst="rect">
            <a:avLst/>
          </a:prstGeom>
          <a:solidFill>
            <a:srgbClr val="F28011"/>
          </a:solidFill>
          <a:ln w="12700" algn="ctr">
            <a:noFill/>
            <a:round/>
            <a:headEnd/>
            <a:tailEnd/>
          </a:ln>
        </p:spPr>
        <p:txBody>
          <a:bodyPr wrap="none" lIns="72000" tIns="72000" rIns="72000" bIns="72000" anchor="t" anchorCtr="0"/>
          <a:lstStyle/>
          <a:p>
            <a:pPr eaLnBrk="0" hangingPunct="0"/>
            <a:r>
              <a:rPr lang="en-GB" sz="1000" dirty="0">
                <a:cs typeface="DeutscheBank" panose="020B0503020202030204" pitchFamily="34" charset="0"/>
              </a:rPr>
              <a:t>Sundown </a:t>
            </a:r>
            <a:br>
              <a:rPr lang="en-GB" sz="1000" dirty="0">
                <a:cs typeface="DeutscheBank" panose="020B0503020202030204" pitchFamily="34" charset="0"/>
              </a:rPr>
            </a:br>
            <a:r>
              <a:rPr lang="en-GB" sz="1000" dirty="0">
                <a:cs typeface="DeutscheBank" panose="020B0503020202030204" pitchFamily="34" charset="0"/>
              </a:rPr>
              <a:t>Orange</a:t>
            </a:r>
          </a:p>
          <a:p>
            <a:pPr>
              <a:defRPr/>
            </a:pPr>
            <a:r>
              <a:rPr lang="en-GB" sz="1000" dirty="0">
                <a:ea typeface="DeutscheBank" panose="020B0503020202030204" pitchFamily="34" charset="0"/>
                <a:cs typeface="DeutscheBank" panose="020B0503020202030204" pitchFamily="34" charset="0"/>
              </a:rPr>
              <a:t>242</a:t>
            </a:r>
            <a:r>
              <a:rPr kumimoji="0" lang="en-GB" sz="1000" b="0" i="0" u="none" strike="noStrike" kern="0" cap="none" spc="0" normalizeH="0" baseline="0" noProof="0" dirty="0">
                <a:ln>
                  <a:noFill/>
                </a:ln>
                <a:effectLst/>
                <a:uLnTx/>
                <a:uFillTx/>
                <a:ea typeface="+mn-ea"/>
                <a:cs typeface="+mn-cs"/>
                <a:sym typeface="Arial"/>
              </a:rPr>
              <a:t>|</a:t>
            </a:r>
            <a:r>
              <a:rPr lang="en-GB" sz="1000" dirty="0">
                <a:ea typeface="DeutscheBank" panose="020B0503020202030204" pitchFamily="34" charset="0"/>
                <a:cs typeface="DeutscheBank" panose="020B0503020202030204" pitchFamily="34" charset="0"/>
              </a:rPr>
              <a:t>128</a:t>
            </a:r>
            <a:r>
              <a:rPr kumimoji="0" lang="en-GB" sz="1000" b="0" i="0" u="none" strike="noStrike" kern="0" cap="none" spc="0" normalizeH="0" baseline="0" noProof="0" dirty="0">
                <a:ln>
                  <a:noFill/>
                </a:ln>
                <a:effectLst/>
                <a:uLnTx/>
                <a:uFillTx/>
                <a:ea typeface="+mn-ea"/>
                <a:cs typeface="+mn-cs"/>
                <a:sym typeface="Arial"/>
              </a:rPr>
              <a:t>|</a:t>
            </a:r>
            <a:r>
              <a:rPr lang="en-GB" sz="1000" dirty="0">
                <a:ea typeface="DeutscheBank" panose="020B0503020202030204" pitchFamily="34" charset="0"/>
                <a:cs typeface="DeutscheBank" panose="020B0503020202030204" pitchFamily="34" charset="0"/>
              </a:rPr>
              <a:t>17</a:t>
            </a:r>
          </a:p>
        </p:txBody>
      </p:sp>
      <p:sp>
        <p:nvSpPr>
          <p:cNvPr id="12" name="Rectangle 14">
            <a:extLst>
              <a:ext uri="{FF2B5EF4-FFF2-40B4-BE49-F238E27FC236}">
                <a16:creationId xmlns:a16="http://schemas.microsoft.com/office/drawing/2014/main" id="{0397AD09-41FB-073D-DE47-B070C9562701}"/>
              </a:ext>
            </a:extLst>
          </p:cNvPr>
          <p:cNvSpPr>
            <a:spLocks noChangeArrowheads="1"/>
          </p:cNvSpPr>
          <p:nvPr/>
        </p:nvSpPr>
        <p:spPr bwMode="ltGray">
          <a:xfrm>
            <a:off x="1605630" y="4406156"/>
            <a:ext cx="1016604" cy="1016602"/>
          </a:xfrm>
          <a:prstGeom prst="rect">
            <a:avLst/>
          </a:prstGeom>
          <a:solidFill>
            <a:srgbClr val="E7001D"/>
          </a:solidFill>
          <a:ln w="12700">
            <a:noFill/>
            <a:round/>
            <a:headEnd/>
            <a:tailEnd/>
          </a:ln>
        </p:spPr>
        <p:txBody>
          <a:bodyPr wrap="none" lIns="72000" tIns="72000" rIns="72000" bIns="72000" anchor="t" anchorCtr="0"/>
          <a:lstStyle/>
          <a:p>
            <a:pPr eaLnBrk="0" hangingPunct="0"/>
            <a:r>
              <a:rPr lang="en-GB" sz="1000" dirty="0">
                <a:solidFill>
                  <a:schemeClr val="bg1"/>
                </a:solidFill>
                <a:cs typeface="DeutscheBank" panose="020B0503020202030204" pitchFamily="34" charset="0"/>
              </a:rPr>
              <a:t>Bright Red</a:t>
            </a:r>
          </a:p>
          <a:p>
            <a:r>
              <a:rPr lang="en-GB" sz="1000" dirty="0">
                <a:solidFill>
                  <a:schemeClr val="bg1"/>
                </a:solidFill>
                <a:ea typeface="DeutscheBank" panose="020B0503020202030204" pitchFamily="34" charset="0"/>
                <a:cs typeface="DeutscheBank" panose="020B0503020202030204" pitchFamily="34" charset="0"/>
              </a:rPr>
              <a:t>231</a:t>
            </a:r>
            <a:r>
              <a:rPr kumimoji="0" lang="en-GB" sz="1000" b="0" i="0" u="none" strike="noStrike" kern="0" cap="none" spc="0" normalizeH="0" baseline="0" noProof="0" dirty="0">
                <a:ln>
                  <a:noFill/>
                </a:ln>
                <a:solidFill>
                  <a:schemeClr val="bg1"/>
                </a:solidFill>
                <a:effectLst/>
                <a:uLnTx/>
                <a:uFillTx/>
                <a:ea typeface="+mn-ea"/>
                <a:cs typeface="+mn-cs"/>
                <a:sym typeface="Arial"/>
              </a:rPr>
              <a:t>|</a:t>
            </a:r>
            <a:r>
              <a:rPr lang="en-GB" sz="1000" dirty="0">
                <a:solidFill>
                  <a:schemeClr val="bg1"/>
                </a:solidFill>
                <a:ea typeface="DeutscheBank" panose="020B0503020202030204" pitchFamily="34" charset="0"/>
                <a:cs typeface="DeutscheBank" panose="020B0503020202030204" pitchFamily="34" charset="0"/>
              </a:rPr>
              <a:t>0</a:t>
            </a:r>
            <a:r>
              <a:rPr kumimoji="0" lang="en-GB" sz="1000" b="0" i="0" u="none" strike="noStrike" kern="0" cap="none" spc="0" normalizeH="0" baseline="0" noProof="0" dirty="0">
                <a:ln>
                  <a:noFill/>
                </a:ln>
                <a:solidFill>
                  <a:schemeClr val="bg1"/>
                </a:solidFill>
                <a:effectLst/>
                <a:uLnTx/>
                <a:uFillTx/>
                <a:ea typeface="+mn-ea"/>
                <a:cs typeface="+mn-cs"/>
                <a:sym typeface="Arial"/>
              </a:rPr>
              <a:t>|</a:t>
            </a:r>
            <a:r>
              <a:rPr lang="en-GB" sz="1000" dirty="0">
                <a:solidFill>
                  <a:schemeClr val="bg1"/>
                </a:solidFill>
                <a:ea typeface="DeutscheBank" panose="020B0503020202030204" pitchFamily="34" charset="0"/>
                <a:cs typeface="DeutscheBank" panose="020B0503020202030204" pitchFamily="34" charset="0"/>
              </a:rPr>
              <a:t>29</a:t>
            </a:r>
          </a:p>
          <a:p>
            <a:endParaRPr lang="en-GB" sz="1000" dirty="0">
              <a:solidFill>
                <a:schemeClr val="bg1"/>
              </a:solidFill>
              <a:ea typeface="DeutscheBank" panose="020B0503020202030204" pitchFamily="34" charset="0"/>
              <a:cs typeface="DeutscheBank" panose="020B0503020202030204" pitchFamily="34" charset="0"/>
            </a:endParaRPr>
          </a:p>
          <a:p>
            <a:endParaRPr lang="en-GB" sz="1000" dirty="0">
              <a:solidFill>
                <a:schemeClr val="bg1"/>
              </a:solidFill>
              <a:ea typeface="DeutscheBank" panose="020B0503020202030204" pitchFamily="34" charset="0"/>
              <a:cs typeface="DeutscheBank" panose="020B0503020202030204" pitchFamily="34" charset="0"/>
            </a:endParaRPr>
          </a:p>
          <a:p>
            <a:pPr algn="r"/>
            <a:r>
              <a:rPr lang="en-GB" sz="1000" dirty="0">
                <a:solidFill>
                  <a:schemeClr val="bg1"/>
                </a:solidFill>
                <a:ea typeface="DeutscheBank" panose="020B0503020202030204" pitchFamily="34" charset="0"/>
                <a:cs typeface="DeutscheBank" panose="020B0503020202030204" pitchFamily="34" charset="0"/>
              </a:rPr>
              <a:t>Negative</a:t>
            </a:r>
            <a:br>
              <a:rPr lang="en-GB" sz="1000" dirty="0">
                <a:solidFill>
                  <a:schemeClr val="bg1"/>
                </a:solidFill>
                <a:ea typeface="DeutscheBank" panose="020B0503020202030204" pitchFamily="34" charset="0"/>
                <a:cs typeface="DeutscheBank" panose="020B0503020202030204" pitchFamily="34" charset="0"/>
              </a:rPr>
            </a:br>
            <a:r>
              <a:rPr lang="en-GB" sz="1000" dirty="0">
                <a:solidFill>
                  <a:schemeClr val="bg1"/>
                </a:solidFill>
                <a:ea typeface="DeutscheBank" panose="020B0503020202030204" pitchFamily="34" charset="0"/>
                <a:cs typeface="DeutscheBank" panose="020B0503020202030204" pitchFamily="34" charset="0"/>
              </a:rPr>
              <a:t>Call-out colour</a:t>
            </a:r>
          </a:p>
        </p:txBody>
      </p:sp>
      <p:sp>
        <p:nvSpPr>
          <p:cNvPr id="32" name="Rectangle 14">
            <a:extLst>
              <a:ext uri="{FF2B5EF4-FFF2-40B4-BE49-F238E27FC236}">
                <a16:creationId xmlns:a16="http://schemas.microsoft.com/office/drawing/2014/main" id="{51032E4C-820C-5E63-D475-AD88A783F4D6}"/>
              </a:ext>
            </a:extLst>
          </p:cNvPr>
          <p:cNvSpPr>
            <a:spLocks noChangeArrowheads="1"/>
          </p:cNvSpPr>
          <p:nvPr/>
        </p:nvSpPr>
        <p:spPr bwMode="ltGray">
          <a:xfrm>
            <a:off x="2760993" y="4406156"/>
            <a:ext cx="1016604" cy="1016602"/>
          </a:xfrm>
          <a:prstGeom prst="rect">
            <a:avLst/>
          </a:prstGeom>
          <a:solidFill>
            <a:srgbClr val="D4065D"/>
          </a:solidFill>
          <a:ln w="12700">
            <a:noFill/>
            <a:round/>
            <a:headEnd/>
            <a:tailEnd/>
          </a:ln>
        </p:spPr>
        <p:txBody>
          <a:bodyPr wrap="none" lIns="72000" tIns="72000" rIns="72000" bIns="72000" anchor="t" anchorCtr="0"/>
          <a:lstStyle/>
          <a:p>
            <a:pPr eaLnBrk="0" hangingPunct="0"/>
            <a:r>
              <a:rPr lang="en-GB" sz="1000" dirty="0">
                <a:solidFill>
                  <a:schemeClr val="bg1"/>
                </a:solidFill>
                <a:cs typeface="DeutscheBank" panose="020B0503020202030204" pitchFamily="34" charset="0"/>
              </a:rPr>
              <a:t>Rubine Red</a:t>
            </a:r>
          </a:p>
          <a:p>
            <a:pPr eaLnBrk="0" hangingPunct="0"/>
            <a:r>
              <a:rPr lang="en-GB" sz="1000" dirty="0">
                <a:solidFill>
                  <a:schemeClr val="bg1"/>
                </a:solidFill>
                <a:cs typeface="DeutscheBank" panose="020B0503020202030204" pitchFamily="34" charset="0"/>
              </a:rPr>
              <a:t>212|6|93</a:t>
            </a:r>
          </a:p>
        </p:txBody>
      </p:sp>
      <p:sp>
        <p:nvSpPr>
          <p:cNvPr id="29" name="Rectangle 15">
            <a:extLst>
              <a:ext uri="{FF2B5EF4-FFF2-40B4-BE49-F238E27FC236}">
                <a16:creationId xmlns:a16="http://schemas.microsoft.com/office/drawing/2014/main" id="{3EBA8453-8872-E4A1-1E04-ADED0FFF7C82}"/>
              </a:ext>
            </a:extLst>
          </p:cNvPr>
          <p:cNvSpPr>
            <a:spLocks noChangeArrowheads="1"/>
          </p:cNvSpPr>
          <p:nvPr/>
        </p:nvSpPr>
        <p:spPr bwMode="ltGray">
          <a:xfrm>
            <a:off x="3912696" y="4406156"/>
            <a:ext cx="1016604" cy="1016602"/>
          </a:xfrm>
          <a:prstGeom prst="rect">
            <a:avLst/>
          </a:prstGeom>
          <a:solidFill>
            <a:srgbClr val="452061"/>
          </a:solidFill>
          <a:ln w="12700" algn="ctr">
            <a:noFill/>
            <a:round/>
            <a:headEnd/>
            <a:tailEnd/>
          </a:ln>
        </p:spPr>
        <p:txBody>
          <a:bodyPr wrap="none" lIns="72000" tIns="72000" rIns="72000" bIns="72000" anchor="t" anchorCtr="0"/>
          <a:lstStyle/>
          <a:p>
            <a:pPr eaLnBrk="0" hangingPunct="0"/>
            <a:r>
              <a:rPr lang="en-GB" sz="1000" dirty="0">
                <a:solidFill>
                  <a:schemeClr val="bg1"/>
                </a:solidFill>
                <a:cs typeface="DeutscheBank" panose="020B0503020202030204" pitchFamily="34" charset="0"/>
              </a:rPr>
              <a:t>Night Violet</a:t>
            </a:r>
          </a:p>
          <a:p>
            <a:pPr>
              <a:defRPr/>
            </a:pPr>
            <a:r>
              <a:rPr lang="en-GB" sz="1000" dirty="0">
                <a:solidFill>
                  <a:schemeClr val="bg1"/>
                </a:solidFill>
                <a:ea typeface="DeutscheBank" panose="020B0503020202030204" pitchFamily="34" charset="0"/>
                <a:cs typeface="DeutscheBank" panose="020B0503020202030204" pitchFamily="34" charset="0"/>
              </a:rPr>
              <a:t>69</a:t>
            </a:r>
            <a:r>
              <a:rPr kumimoji="0" lang="en-GB" sz="1000" b="0" i="0" u="none" strike="noStrike" kern="0" cap="none" spc="0" normalizeH="0" baseline="0" noProof="0" dirty="0">
                <a:ln>
                  <a:noFill/>
                </a:ln>
                <a:solidFill>
                  <a:schemeClr val="bg1"/>
                </a:solidFill>
                <a:effectLst/>
                <a:uLnTx/>
                <a:uFillTx/>
                <a:ea typeface="+mn-ea"/>
                <a:cs typeface="+mn-cs"/>
                <a:sym typeface="Arial"/>
              </a:rPr>
              <a:t>|</a:t>
            </a:r>
            <a:r>
              <a:rPr lang="en-GB" sz="1000" dirty="0">
                <a:solidFill>
                  <a:schemeClr val="bg1"/>
                </a:solidFill>
                <a:ea typeface="DeutscheBank" panose="020B0503020202030204" pitchFamily="34" charset="0"/>
                <a:cs typeface="DeutscheBank" panose="020B0503020202030204" pitchFamily="34" charset="0"/>
              </a:rPr>
              <a:t>32</a:t>
            </a:r>
            <a:r>
              <a:rPr kumimoji="0" lang="en-GB" sz="1000" b="0" i="0" u="none" strike="noStrike" kern="0" cap="none" spc="0" normalizeH="0" baseline="0" noProof="0" dirty="0">
                <a:ln>
                  <a:noFill/>
                </a:ln>
                <a:solidFill>
                  <a:schemeClr val="bg1"/>
                </a:solidFill>
                <a:effectLst/>
                <a:uLnTx/>
                <a:uFillTx/>
                <a:ea typeface="+mn-ea"/>
                <a:cs typeface="+mn-cs"/>
                <a:sym typeface="Arial"/>
              </a:rPr>
              <a:t>|</a:t>
            </a:r>
            <a:r>
              <a:rPr lang="en-GB" sz="1000" dirty="0">
                <a:solidFill>
                  <a:schemeClr val="bg1"/>
                </a:solidFill>
                <a:ea typeface="DeutscheBank" panose="020B0503020202030204" pitchFamily="34" charset="0"/>
                <a:cs typeface="DeutscheBank" panose="020B0503020202030204" pitchFamily="34" charset="0"/>
              </a:rPr>
              <a:t>97</a:t>
            </a:r>
          </a:p>
        </p:txBody>
      </p:sp>
      <p:sp>
        <p:nvSpPr>
          <p:cNvPr id="26" name="Rectangle 15">
            <a:extLst>
              <a:ext uri="{FF2B5EF4-FFF2-40B4-BE49-F238E27FC236}">
                <a16:creationId xmlns:a16="http://schemas.microsoft.com/office/drawing/2014/main" id="{BFCF7823-30B3-34C7-32A4-98723102224F}"/>
              </a:ext>
            </a:extLst>
          </p:cNvPr>
          <p:cNvSpPr>
            <a:spLocks noChangeArrowheads="1"/>
          </p:cNvSpPr>
          <p:nvPr/>
        </p:nvSpPr>
        <p:spPr bwMode="ltGray">
          <a:xfrm>
            <a:off x="5071716" y="4406156"/>
            <a:ext cx="1016604" cy="1016602"/>
          </a:xfrm>
          <a:prstGeom prst="rect">
            <a:avLst/>
          </a:prstGeom>
          <a:solidFill>
            <a:srgbClr val="C18EBD"/>
          </a:solidFill>
          <a:ln w="12700" algn="ctr">
            <a:noFill/>
            <a:round/>
            <a:headEnd/>
            <a:tailEnd/>
          </a:ln>
        </p:spPr>
        <p:txBody>
          <a:bodyPr wrap="none" lIns="72000" tIns="72000" rIns="72000" bIns="72000" anchor="t" anchorCtr="0"/>
          <a:lstStyle/>
          <a:p>
            <a:pPr eaLnBrk="0" hangingPunct="0"/>
            <a:r>
              <a:rPr lang="en-GB" sz="1000" dirty="0">
                <a:cs typeface="DeutscheBank" panose="020B0503020202030204" pitchFamily="34" charset="0"/>
              </a:rPr>
              <a:t>Light Violet</a:t>
            </a:r>
          </a:p>
          <a:p>
            <a:pPr>
              <a:defRPr/>
            </a:pPr>
            <a:r>
              <a:rPr lang="en-GB" sz="1000" dirty="0">
                <a:ea typeface="DeutscheBank" panose="020B0503020202030204" pitchFamily="34" charset="0"/>
                <a:cs typeface="DeutscheBank" panose="020B0503020202030204" pitchFamily="34" charset="0"/>
              </a:rPr>
              <a:t>193</a:t>
            </a:r>
            <a:r>
              <a:rPr kumimoji="0" lang="en-GB" sz="1000" b="0" i="0" u="none" strike="noStrike" kern="0" cap="none" spc="0" normalizeH="0" baseline="0" noProof="0" dirty="0">
                <a:ln>
                  <a:noFill/>
                </a:ln>
                <a:effectLst/>
                <a:uLnTx/>
                <a:uFillTx/>
                <a:ea typeface="+mn-ea"/>
                <a:cs typeface="+mn-cs"/>
                <a:sym typeface="Arial"/>
              </a:rPr>
              <a:t>|</a:t>
            </a:r>
            <a:r>
              <a:rPr lang="en-GB" sz="1000" dirty="0">
                <a:ea typeface="DeutscheBank" panose="020B0503020202030204" pitchFamily="34" charset="0"/>
                <a:cs typeface="DeutscheBank" panose="020B0503020202030204" pitchFamily="34" charset="0"/>
              </a:rPr>
              <a:t>142</a:t>
            </a:r>
            <a:r>
              <a:rPr kumimoji="0" lang="en-GB" sz="1000" b="0" i="0" u="none" strike="noStrike" kern="0" cap="none" spc="0" normalizeH="0" baseline="0" noProof="0" dirty="0">
                <a:ln>
                  <a:noFill/>
                </a:ln>
                <a:effectLst/>
                <a:uLnTx/>
                <a:uFillTx/>
                <a:ea typeface="+mn-ea"/>
                <a:cs typeface="+mn-cs"/>
                <a:sym typeface="Arial"/>
              </a:rPr>
              <a:t>|</a:t>
            </a:r>
            <a:r>
              <a:rPr lang="en-GB" sz="1000" dirty="0">
                <a:ea typeface="DeutscheBank" panose="020B0503020202030204" pitchFamily="34" charset="0"/>
                <a:cs typeface="DeutscheBank" panose="020B0503020202030204" pitchFamily="34" charset="0"/>
              </a:rPr>
              <a:t>189</a:t>
            </a:r>
          </a:p>
        </p:txBody>
      </p:sp>
      <p:sp>
        <p:nvSpPr>
          <p:cNvPr id="2" name="TextBox 1">
            <a:extLst>
              <a:ext uri="{FF2B5EF4-FFF2-40B4-BE49-F238E27FC236}">
                <a16:creationId xmlns:a16="http://schemas.microsoft.com/office/drawing/2014/main" id="{8D11E7D1-1111-8A02-89F7-D5D1E9482DF5}"/>
              </a:ext>
              <a:ext uri="{C183D7F6-B498-43B3-948B-1728B52AA6E4}">
                <adec:decorative xmlns:adec="http://schemas.microsoft.com/office/drawing/2017/decorative" val="1"/>
              </a:ext>
            </a:extLst>
          </p:cNvPr>
          <p:cNvSpPr txBox="1"/>
          <p:nvPr/>
        </p:nvSpPr>
        <p:spPr bwMode="ltGray">
          <a:xfrm>
            <a:off x="6096000" y="441325"/>
            <a:ext cx="3508800" cy="655897"/>
          </a:xfrm>
          <a:prstGeom prst="rect">
            <a:avLst/>
          </a:prstGeom>
          <a:solidFill>
            <a:srgbClr val="D000D0"/>
          </a:solidFill>
          <a:ln w="6350">
            <a:noFill/>
            <a:miter lim="800000"/>
            <a:headEnd/>
            <a:tailEnd/>
          </a:ln>
        </p:spPr>
        <p:txBody>
          <a:bodyPr wrap="square" lIns="100913" tIns="50457" rIns="100913" bIns="50457" rtlCol="0" anchor="t" anchorCtr="0">
            <a:spAutoFit/>
          </a:bodyPr>
          <a:lstStyle/>
          <a:p>
            <a:pPr eaLnBrk="0" hangingPunct="0"/>
            <a:r>
              <a:rPr lang="en-GB" sz="900" b="1" dirty="0">
                <a:solidFill>
                  <a:schemeClr val="bg1"/>
                </a:solidFill>
                <a:latin typeface="+mn-lt"/>
              </a:rPr>
              <a:t>Note </a:t>
            </a:r>
            <a:br>
              <a:rPr lang="en-GB" sz="900" b="1" dirty="0">
                <a:solidFill>
                  <a:schemeClr val="bg1"/>
                </a:solidFill>
                <a:latin typeface="+mn-lt"/>
              </a:rPr>
            </a:br>
            <a:r>
              <a:rPr lang="en-GB" sz="900" dirty="0">
                <a:solidFill>
                  <a:schemeClr val="bg1"/>
                </a:solidFill>
              </a:rPr>
              <a:t>B</a:t>
            </a:r>
            <a:r>
              <a:rPr lang="en-GB" sz="900" dirty="0">
                <a:solidFill>
                  <a:schemeClr val="bg1"/>
                </a:solidFill>
                <a:latin typeface="+mn-lt"/>
              </a:rPr>
              <a:t>lack, Deep Blue, Bright Blue and White are the preferred colours in PowerPoint.</a:t>
            </a:r>
            <a:r>
              <a:rPr lang="en-GB" sz="900" b="1" dirty="0">
                <a:solidFill>
                  <a:schemeClr val="bg1"/>
                </a:solidFill>
                <a:latin typeface="+mn-lt"/>
              </a:rPr>
              <a:t> </a:t>
            </a:r>
          </a:p>
          <a:p>
            <a:pPr eaLnBrk="0" hangingPunct="0"/>
            <a:r>
              <a:rPr lang="en-GB" sz="900" dirty="0">
                <a:solidFill>
                  <a:schemeClr val="bg1"/>
                </a:solidFill>
                <a:latin typeface="+mn-lt"/>
              </a:rPr>
              <a:t>Use accent colours sparsely in your layouts.</a:t>
            </a:r>
          </a:p>
        </p:txBody>
      </p:sp>
      <p:sp>
        <p:nvSpPr>
          <p:cNvPr id="4" name="Fußzeilenplatzhalter 3">
            <a:extLst>
              <a:ext uri="{FF2B5EF4-FFF2-40B4-BE49-F238E27FC236}">
                <a16:creationId xmlns:a16="http://schemas.microsoft.com/office/drawing/2014/main" id="{A120A0FD-0552-4A42-4364-A20CB0DC68AE}"/>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56" name="Slide Number Placeholder 55">
            <a:extLst>
              <a:ext uri="{FF2B5EF4-FFF2-40B4-BE49-F238E27FC236}">
                <a16:creationId xmlns:a16="http://schemas.microsoft.com/office/drawing/2014/main" id="{A8E5FC46-63EB-840A-0B20-18950B5DDBE0}"/>
              </a:ext>
              <a:ext uri="{C183D7F6-B498-43B3-948B-1728B52AA6E4}">
                <adec:decorative xmlns:adec="http://schemas.microsoft.com/office/drawing/2017/decorative" val="1"/>
              </a:ext>
            </a:extLst>
          </p:cNvPr>
          <p:cNvSpPr>
            <a:spLocks noGrp="1"/>
          </p:cNvSpPr>
          <p:nvPr>
            <p:ph type="sldNum" sz="quarter" idx="10"/>
          </p:nvPr>
        </p:nvSpPr>
        <p:spPr>
          <a:xfrm>
            <a:off x="10741152" y="6416675"/>
            <a:ext cx="1007936" cy="144000"/>
          </a:xfrm>
        </p:spPr>
        <p:txBody>
          <a:bodyPr/>
          <a:lstStyle/>
          <a:p>
            <a:fld id="{D71DA9FD-6EF8-4CC5-AF9B-B6159B5B937C}" type="slidenum">
              <a:rPr lang="en-GB" noProof="1" smtClean="0"/>
              <a:pPr/>
              <a:t>76</a:t>
            </a:fld>
            <a:endParaRPr lang="en-GB" noProof="1"/>
          </a:p>
        </p:txBody>
      </p:sp>
      <p:sp>
        <p:nvSpPr>
          <p:cNvPr id="17" name="TwoC_TitleL">
            <a:extLst>
              <a:ext uri="{FF2B5EF4-FFF2-40B4-BE49-F238E27FC236}">
                <a16:creationId xmlns:a16="http://schemas.microsoft.com/office/drawing/2014/main" id="{C28A9095-0628-8DD4-4E04-C0EDDD7FAF57}"/>
              </a:ext>
            </a:extLst>
          </p:cNvPr>
          <p:cNvSpPr txBox="1">
            <a:spLocks noChangeArrowheads="1"/>
          </p:cNvSpPr>
          <p:nvPr/>
        </p:nvSpPr>
        <p:spPr bwMode="auto">
          <a:xfrm>
            <a:off x="7839175" y="3073102"/>
            <a:ext cx="1664774" cy="2154436"/>
          </a:xfrm>
          <a:prstGeom prst="rect">
            <a:avLst/>
          </a:prstGeom>
          <a:noFill/>
          <a:ln w="12700">
            <a:noFill/>
            <a:miter lim="800000"/>
            <a:headEnd/>
            <a:tailEnd/>
          </a:ln>
        </p:spPr>
        <p:txBody>
          <a:bodyPr wrap="square" lIns="0" tIns="0" rIns="0" bIns="0" anchor="b">
            <a:prstTxWarp prst="textNoShape">
              <a:avLst/>
            </a:prstTxWarp>
            <a:spAutoFit/>
          </a:bodyPr>
          <a:lstStyle/>
          <a:p>
            <a:r>
              <a:rPr lang="en-GB" sz="1000" dirty="0">
                <a:latin typeface="DeutscheBank Medium" panose="020B0603020202030204" pitchFamily="34" charset="0"/>
                <a:ea typeface="DeutscheBank Medium" panose="020B0603020202030204" pitchFamily="34" charset="0"/>
                <a:cs typeface="DeutscheBank" panose="020B0503020202030204" pitchFamily="34" charset="0"/>
              </a:rPr>
              <a:t>The colour palette of Deutsche Bank can be found in “Custom Colours”.</a:t>
            </a:r>
          </a:p>
          <a:p>
            <a:endParaRPr lang="en-GB" sz="1000" dirty="0">
              <a:ea typeface="DeutscheBank" panose="020B0503020202030204" pitchFamily="34" charset="0"/>
              <a:cs typeface="DeutscheBank" panose="020B0503020202030204" pitchFamily="34" charset="0"/>
            </a:endParaRPr>
          </a:p>
          <a:p>
            <a:endParaRPr lang="en-GB" sz="1000" dirty="0"/>
          </a:p>
          <a:p>
            <a:pPr marL="0" lvl="2" indent="0">
              <a:buNone/>
            </a:pPr>
            <a:r>
              <a:rPr lang="en-GB" sz="1000" dirty="0"/>
              <a:t>Use the top row of theme colours as well as the custom colours for your content.</a:t>
            </a:r>
          </a:p>
          <a:p>
            <a:pPr marL="0" lvl="2" indent="0">
              <a:buNone/>
            </a:pPr>
            <a:endParaRPr lang="en-GB" sz="1000" dirty="0"/>
          </a:p>
          <a:p>
            <a:pPr marL="0" lvl="2" indent="0">
              <a:buNone/>
            </a:pPr>
            <a:br>
              <a:rPr lang="en-GB" sz="1000" dirty="0"/>
            </a:br>
            <a:r>
              <a:rPr lang="en-GB" sz="1000" dirty="0"/>
              <a:t>Standard colours and shades are not to be used.</a:t>
            </a:r>
          </a:p>
          <a:p>
            <a:endParaRPr lang="en-GB" sz="1000" dirty="0">
              <a:latin typeface="+mn-lt"/>
              <a:ea typeface="DeutscheBank" panose="020B0503020202030204" pitchFamily="34" charset="0"/>
              <a:cs typeface="DeutscheBank" panose="020B0503020202030204" pitchFamily="34" charset="0"/>
            </a:endParaRPr>
          </a:p>
        </p:txBody>
      </p:sp>
      <p:sp>
        <p:nvSpPr>
          <p:cNvPr id="27" name="Textfeld 9">
            <a:extLst>
              <a:ext uri="{FF2B5EF4-FFF2-40B4-BE49-F238E27FC236}">
                <a16:creationId xmlns:a16="http://schemas.microsoft.com/office/drawing/2014/main" id="{589ACBFA-AA3C-98D0-3C0E-0464B25B3B96}"/>
              </a:ext>
              <a:ext uri="{C183D7F6-B498-43B3-948B-1728B52AA6E4}">
                <adec:decorative xmlns:adec="http://schemas.microsoft.com/office/drawing/2017/decorative" val="1"/>
              </a:ext>
            </a:extLst>
          </p:cNvPr>
          <p:cNvSpPr txBox="1"/>
          <p:nvPr/>
        </p:nvSpPr>
        <p:spPr bwMode="ltGray">
          <a:xfrm>
            <a:off x="7847626" y="3690852"/>
            <a:ext cx="133026" cy="127461"/>
          </a:xfrm>
          <a:prstGeom prst="rect">
            <a:avLst/>
          </a:prstGeom>
          <a:solidFill>
            <a:schemeClr val="accent2"/>
          </a:solidFill>
          <a:ln w="12700">
            <a:solidFill>
              <a:schemeClr val="accent2"/>
            </a:solid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1</a:t>
            </a:r>
          </a:p>
        </p:txBody>
      </p:sp>
      <p:sp>
        <p:nvSpPr>
          <p:cNvPr id="30" name="Textfeld 9">
            <a:extLst>
              <a:ext uri="{FF2B5EF4-FFF2-40B4-BE49-F238E27FC236}">
                <a16:creationId xmlns:a16="http://schemas.microsoft.com/office/drawing/2014/main" id="{BE24CC9D-D660-DF1D-CCFF-CCE3AF237878}"/>
              </a:ext>
              <a:ext uri="{C183D7F6-B498-43B3-948B-1728B52AA6E4}">
                <adec:decorative xmlns:adec="http://schemas.microsoft.com/office/drawing/2017/decorative" val="1"/>
              </a:ext>
            </a:extLst>
          </p:cNvPr>
          <p:cNvSpPr txBox="1"/>
          <p:nvPr/>
        </p:nvSpPr>
        <p:spPr bwMode="ltGray">
          <a:xfrm>
            <a:off x="7847626" y="4608687"/>
            <a:ext cx="133026" cy="127461"/>
          </a:xfrm>
          <a:prstGeom prst="rect">
            <a:avLst/>
          </a:prstGeom>
          <a:solidFill>
            <a:srgbClr val="E7001D"/>
          </a:solidFill>
          <a:ln w="12700">
            <a:solidFill>
              <a:srgbClr val="E7001D"/>
            </a:solid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2</a:t>
            </a:r>
          </a:p>
        </p:txBody>
      </p:sp>
      <p:grpSp>
        <p:nvGrpSpPr>
          <p:cNvPr id="8" name="Gruppieren 7">
            <a:extLst>
              <a:ext uri="{FF2B5EF4-FFF2-40B4-BE49-F238E27FC236}">
                <a16:creationId xmlns:a16="http://schemas.microsoft.com/office/drawing/2014/main" id="{41749672-7B56-15DA-5B69-8F97ACBABDE0}"/>
              </a:ext>
              <a:ext uri="{C183D7F6-B498-43B3-948B-1728B52AA6E4}">
                <adec:decorative xmlns:adec="http://schemas.microsoft.com/office/drawing/2017/decorative" val="1"/>
              </a:ext>
            </a:extLst>
          </p:cNvPr>
          <p:cNvGrpSpPr/>
          <p:nvPr/>
        </p:nvGrpSpPr>
        <p:grpSpPr>
          <a:xfrm>
            <a:off x="9721816" y="3080778"/>
            <a:ext cx="2021278" cy="2801734"/>
            <a:chOff x="9721816" y="3080778"/>
            <a:chExt cx="2021278" cy="2801734"/>
          </a:xfrm>
        </p:grpSpPr>
        <p:pic>
          <p:nvPicPr>
            <p:cNvPr id="25" name="Picture 32">
              <a:extLst>
                <a:ext uri="{FF2B5EF4-FFF2-40B4-BE49-F238E27FC236}">
                  <a16:creationId xmlns:a16="http://schemas.microsoft.com/office/drawing/2014/main" id="{37CC084D-D4A4-CE5C-3475-48E86672FC5C}"/>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rcRect l="1608" t="1495" b="1495"/>
            <a:stretch/>
          </p:blipFill>
          <p:spPr>
            <a:xfrm>
              <a:off x="9907008" y="3080778"/>
              <a:ext cx="1804579" cy="2801734"/>
            </a:xfrm>
            <a:prstGeom prst="rect">
              <a:avLst/>
            </a:prstGeom>
            <a:ln w="6350">
              <a:solidFill>
                <a:schemeClr val="tx1"/>
              </a:solidFill>
            </a:ln>
          </p:spPr>
        </p:pic>
        <p:sp>
          <p:nvSpPr>
            <p:cNvPr id="35" name="Textfeld 9">
              <a:extLst>
                <a:ext uri="{FF2B5EF4-FFF2-40B4-BE49-F238E27FC236}">
                  <a16:creationId xmlns:a16="http://schemas.microsoft.com/office/drawing/2014/main" id="{E275822E-9CFA-962E-53C1-F1FD31786D5A}"/>
                </a:ext>
                <a:ext uri="{C183D7F6-B498-43B3-948B-1728B52AA6E4}">
                  <adec:decorative xmlns:adec="http://schemas.microsoft.com/office/drawing/2017/decorative" val="1"/>
                </a:ext>
              </a:extLst>
            </p:cNvPr>
            <p:cNvSpPr txBox="1"/>
            <p:nvPr/>
          </p:nvSpPr>
          <p:spPr bwMode="ltGray">
            <a:xfrm>
              <a:off x="9721816" y="3172054"/>
              <a:ext cx="133025" cy="127461"/>
            </a:xfrm>
            <a:prstGeom prst="rect">
              <a:avLst/>
            </a:prstGeom>
            <a:solidFill>
              <a:schemeClr val="accent2"/>
            </a:solidFill>
            <a:ln w="12700">
              <a:solidFill>
                <a:schemeClr val="accent2"/>
              </a:solid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1</a:t>
              </a:r>
            </a:p>
          </p:txBody>
        </p:sp>
        <p:sp>
          <p:nvSpPr>
            <p:cNvPr id="38" name="Rectangle 22">
              <a:extLst>
                <a:ext uri="{FF2B5EF4-FFF2-40B4-BE49-F238E27FC236}">
                  <a16:creationId xmlns:a16="http://schemas.microsoft.com/office/drawing/2014/main" id="{47FB1391-3591-1CB9-A11D-5A6FA9F8BC39}"/>
                </a:ext>
                <a:ext uri="{C183D7F6-B498-43B3-948B-1728B52AA6E4}">
                  <adec:decorative xmlns:adec="http://schemas.microsoft.com/office/drawing/2017/decorative" val="1"/>
                </a:ext>
              </a:extLst>
            </p:cNvPr>
            <p:cNvSpPr/>
            <p:nvPr/>
          </p:nvSpPr>
          <p:spPr bwMode="auto">
            <a:xfrm>
              <a:off x="9857540" y="3172054"/>
              <a:ext cx="1885554" cy="410430"/>
            </a:xfrm>
            <a:prstGeom prst="rect">
              <a:avLst/>
            </a:prstGeom>
            <a:noFill/>
            <a:ln w="12700" cap="rnd">
              <a:solidFill>
                <a:schemeClr val="accent2"/>
              </a:solidFill>
              <a:round/>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sp>
          <p:nvSpPr>
            <p:cNvPr id="43" name="Textfeld 9">
              <a:extLst>
                <a:ext uri="{FF2B5EF4-FFF2-40B4-BE49-F238E27FC236}">
                  <a16:creationId xmlns:a16="http://schemas.microsoft.com/office/drawing/2014/main" id="{93A88A02-5B3B-9B88-F007-0A3CE5F25206}"/>
                </a:ext>
                <a:ext uri="{C183D7F6-B498-43B3-948B-1728B52AA6E4}">
                  <adec:decorative xmlns:adec="http://schemas.microsoft.com/office/drawing/2017/decorative" val="1"/>
                </a:ext>
              </a:extLst>
            </p:cNvPr>
            <p:cNvSpPr txBox="1"/>
            <p:nvPr/>
          </p:nvSpPr>
          <p:spPr bwMode="ltGray">
            <a:xfrm>
              <a:off x="9721816" y="3666019"/>
              <a:ext cx="133025" cy="127461"/>
            </a:xfrm>
            <a:prstGeom prst="rect">
              <a:avLst/>
            </a:prstGeom>
            <a:solidFill>
              <a:srgbClr val="E7001D"/>
            </a:solidFill>
            <a:ln w="12700">
              <a:solidFill>
                <a:srgbClr val="E7001D"/>
              </a:solid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2</a:t>
              </a:r>
            </a:p>
          </p:txBody>
        </p:sp>
        <p:sp>
          <p:nvSpPr>
            <p:cNvPr id="44" name="Rechteck 15">
              <a:extLst>
                <a:ext uri="{FF2B5EF4-FFF2-40B4-BE49-F238E27FC236}">
                  <a16:creationId xmlns:a16="http://schemas.microsoft.com/office/drawing/2014/main" id="{37E7C545-A87A-7BEF-E985-ECC62D83DE2C}"/>
                </a:ext>
                <a:ext uri="{C183D7F6-B498-43B3-948B-1728B52AA6E4}">
                  <adec:decorative xmlns:adec="http://schemas.microsoft.com/office/drawing/2017/decorative" val="1"/>
                </a:ext>
              </a:extLst>
            </p:cNvPr>
            <p:cNvSpPr/>
            <p:nvPr/>
          </p:nvSpPr>
          <p:spPr bwMode="auto">
            <a:xfrm>
              <a:off x="9857540" y="3666019"/>
              <a:ext cx="1885554" cy="706088"/>
            </a:xfrm>
            <a:prstGeom prst="rect">
              <a:avLst/>
            </a:prstGeom>
            <a:solidFill>
              <a:srgbClr val="E7001D">
                <a:alpha val="20000"/>
              </a:srgbClr>
            </a:solidFill>
            <a:ln w="12700">
              <a:solidFill>
                <a:srgbClr val="E7001D"/>
              </a:solidFill>
              <a:miter lim="800000"/>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sp>
          <p:nvSpPr>
            <p:cNvPr id="49" name="Textfeld 12">
              <a:extLst>
                <a:ext uri="{FF2B5EF4-FFF2-40B4-BE49-F238E27FC236}">
                  <a16:creationId xmlns:a16="http://schemas.microsoft.com/office/drawing/2014/main" id="{322A36BD-E386-D040-7C6B-3103B9F8A375}"/>
                </a:ext>
                <a:ext uri="{C183D7F6-B498-43B3-948B-1728B52AA6E4}">
                  <adec:decorative xmlns:adec="http://schemas.microsoft.com/office/drawing/2017/decorative" val="1"/>
                </a:ext>
              </a:extLst>
            </p:cNvPr>
            <p:cNvSpPr txBox="1"/>
            <p:nvPr/>
          </p:nvSpPr>
          <p:spPr bwMode="ltGray">
            <a:xfrm>
              <a:off x="9721816" y="4516336"/>
              <a:ext cx="133025" cy="127461"/>
            </a:xfrm>
            <a:prstGeom prst="rect">
              <a:avLst/>
            </a:prstGeom>
            <a:solidFill>
              <a:schemeClr val="accent2"/>
            </a:solidFill>
            <a:ln w="12700">
              <a:solidFill>
                <a:schemeClr val="accent2"/>
              </a:solid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1</a:t>
              </a:r>
            </a:p>
          </p:txBody>
        </p:sp>
        <p:sp>
          <p:nvSpPr>
            <p:cNvPr id="50" name="Rectangle 26">
              <a:extLst>
                <a:ext uri="{FF2B5EF4-FFF2-40B4-BE49-F238E27FC236}">
                  <a16:creationId xmlns:a16="http://schemas.microsoft.com/office/drawing/2014/main" id="{A436FCB6-ADCB-EF05-EAAB-351E699F967B}"/>
                </a:ext>
                <a:ext uri="{C183D7F6-B498-43B3-948B-1728B52AA6E4}">
                  <adec:decorative xmlns:adec="http://schemas.microsoft.com/office/drawing/2017/decorative" val="1"/>
                </a:ext>
              </a:extLst>
            </p:cNvPr>
            <p:cNvSpPr/>
            <p:nvPr/>
          </p:nvSpPr>
          <p:spPr bwMode="auto">
            <a:xfrm>
              <a:off x="9857540" y="4516336"/>
              <a:ext cx="1885554" cy="706089"/>
            </a:xfrm>
            <a:prstGeom prst="rect">
              <a:avLst/>
            </a:prstGeom>
            <a:noFill/>
            <a:ln w="12700" cap="rnd">
              <a:solidFill>
                <a:schemeClr val="accent2"/>
              </a:solidFill>
              <a:round/>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sp>
          <p:nvSpPr>
            <p:cNvPr id="51" name="Textfeld 12">
              <a:extLst>
                <a:ext uri="{FF2B5EF4-FFF2-40B4-BE49-F238E27FC236}">
                  <a16:creationId xmlns:a16="http://schemas.microsoft.com/office/drawing/2014/main" id="{A6E7B036-8757-5830-525F-5000B1F00976}"/>
                </a:ext>
                <a:ext uri="{C183D7F6-B498-43B3-948B-1728B52AA6E4}">
                  <adec:decorative xmlns:adec="http://schemas.microsoft.com/office/drawing/2017/decorative" val="1"/>
                </a:ext>
              </a:extLst>
            </p:cNvPr>
            <p:cNvSpPr txBox="1"/>
            <p:nvPr/>
          </p:nvSpPr>
          <p:spPr bwMode="ltGray">
            <a:xfrm>
              <a:off x="9721816" y="5329761"/>
              <a:ext cx="133025" cy="127461"/>
            </a:xfrm>
            <a:prstGeom prst="rect">
              <a:avLst/>
            </a:prstGeom>
            <a:solidFill>
              <a:srgbClr val="E7001D"/>
            </a:solidFill>
            <a:ln w="12700">
              <a:solidFill>
                <a:srgbClr val="E7001D"/>
              </a:solidFill>
              <a:miter lim="800000"/>
              <a:headEnd/>
              <a:tailEnd/>
            </a:ln>
          </p:spPr>
          <p:txBody>
            <a:bodyPr wrap="square" lIns="0" tIns="0" rIns="0" bIns="0" rtlCol="0" anchor="t" anchorCtr="0">
              <a:spAutoFit/>
            </a:bodyPr>
            <a:lstStyle/>
            <a:p>
              <a:pPr algn="ctr" eaLnBrk="0" hangingPunct="0"/>
              <a:r>
                <a:rPr lang="en-GB" sz="800" dirty="0">
                  <a:solidFill>
                    <a:schemeClr val="bg1"/>
                  </a:solidFill>
                  <a:latin typeface="+mn-lt"/>
                </a:rPr>
                <a:t>2</a:t>
              </a:r>
            </a:p>
          </p:txBody>
        </p:sp>
        <p:sp>
          <p:nvSpPr>
            <p:cNvPr id="53" name="Rechteck 16">
              <a:extLst>
                <a:ext uri="{FF2B5EF4-FFF2-40B4-BE49-F238E27FC236}">
                  <a16:creationId xmlns:a16="http://schemas.microsoft.com/office/drawing/2014/main" id="{54D38989-2FFB-8088-9C70-1A1EB47CEDF9}"/>
                </a:ext>
                <a:ext uri="{C183D7F6-B498-43B3-948B-1728B52AA6E4}">
                  <adec:decorative xmlns:adec="http://schemas.microsoft.com/office/drawing/2017/decorative" val="1"/>
                </a:ext>
              </a:extLst>
            </p:cNvPr>
            <p:cNvSpPr/>
            <p:nvPr/>
          </p:nvSpPr>
          <p:spPr bwMode="auto">
            <a:xfrm>
              <a:off x="9857540" y="5329761"/>
              <a:ext cx="1885554" cy="546141"/>
            </a:xfrm>
            <a:prstGeom prst="rect">
              <a:avLst/>
            </a:prstGeom>
            <a:solidFill>
              <a:srgbClr val="E7001D">
                <a:alpha val="20000"/>
              </a:srgbClr>
            </a:solidFill>
            <a:ln w="12700">
              <a:solidFill>
                <a:srgbClr val="E7001D"/>
              </a:solidFill>
              <a:miter lim="800000"/>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grpSp>
    </p:spTree>
    <p:extLst>
      <p:ext uri="{BB962C8B-B14F-4D97-AF65-F5344CB8AC3E}">
        <p14:creationId xmlns:p14="http://schemas.microsoft.com/office/powerpoint/2010/main" val="3913926660"/>
      </p:ext>
    </p:extLst>
  </p:cSld>
  <p:clrMapOvr>
    <a:masterClrMapping/>
  </p:clrMapOvr>
  <p:transition>
    <p:wipe dir="r"/>
  </p:transition>
</p:sld>
</file>

<file path=ppt/slides/slide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5675E0D-758E-C85C-48C8-7EBAB02C2B1B}"/>
              </a:ext>
            </a:extLst>
          </p:cNvPr>
          <p:cNvSpPr>
            <a:spLocks noGrp="1"/>
          </p:cNvSpPr>
          <p:nvPr>
            <p:ph type="title"/>
          </p:nvPr>
        </p:nvSpPr>
        <p:spPr>
          <a:xfrm>
            <a:off x="442912" y="442800"/>
            <a:ext cx="10332000" cy="468000"/>
          </a:xfrm>
        </p:spPr>
        <p:txBody>
          <a:bodyPr/>
          <a:lstStyle/>
          <a:p>
            <a:r>
              <a:rPr lang="en-GB" dirty="0"/>
              <a:t>Icons – Deep Blue</a:t>
            </a:r>
          </a:p>
        </p:txBody>
      </p:sp>
      <p:pic>
        <p:nvPicPr>
          <p:cNvPr id="37" name="Grafik 126" descr="profile">
            <a:extLst>
              <a:ext uri="{FF2B5EF4-FFF2-40B4-BE49-F238E27FC236}">
                <a16:creationId xmlns:a16="http://schemas.microsoft.com/office/drawing/2014/main" id="{0A636991-2107-2F5F-91FF-03E65526EE2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29261" y="1354137"/>
            <a:ext cx="472968" cy="472968"/>
          </a:xfrm>
          <a:prstGeom prst="rect">
            <a:avLst/>
          </a:prstGeom>
        </p:spPr>
      </p:pic>
      <p:pic>
        <p:nvPicPr>
          <p:cNvPr id="38" name="Grafik 127" descr="woman">
            <a:extLst>
              <a:ext uri="{FF2B5EF4-FFF2-40B4-BE49-F238E27FC236}">
                <a16:creationId xmlns:a16="http://schemas.microsoft.com/office/drawing/2014/main" id="{3579D947-8916-77FD-DED2-9A925741077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410730" y="1354137"/>
            <a:ext cx="472968" cy="472968"/>
          </a:xfrm>
          <a:prstGeom prst="rect">
            <a:avLst/>
          </a:prstGeom>
        </p:spPr>
      </p:pic>
      <p:pic>
        <p:nvPicPr>
          <p:cNvPr id="39" name="Grafik 128" descr="person">
            <a:extLst>
              <a:ext uri="{FF2B5EF4-FFF2-40B4-BE49-F238E27FC236}">
                <a16:creationId xmlns:a16="http://schemas.microsoft.com/office/drawing/2014/main" id="{680E0490-A2F6-E1D1-8111-3000F7A5A9BC}"/>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392200" y="1354137"/>
            <a:ext cx="472968" cy="472968"/>
          </a:xfrm>
          <a:prstGeom prst="rect">
            <a:avLst/>
          </a:prstGeom>
        </p:spPr>
      </p:pic>
      <p:pic>
        <p:nvPicPr>
          <p:cNvPr id="36" name="Grafik 124" descr="2 persons">
            <a:extLst>
              <a:ext uri="{FF2B5EF4-FFF2-40B4-BE49-F238E27FC236}">
                <a16:creationId xmlns:a16="http://schemas.microsoft.com/office/drawing/2014/main" id="{7B03164B-1249-6902-5487-8D16FED92034}"/>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373669" y="1354137"/>
            <a:ext cx="472968" cy="472968"/>
          </a:xfrm>
          <a:prstGeom prst="rect">
            <a:avLst/>
          </a:prstGeom>
        </p:spPr>
      </p:pic>
      <p:pic>
        <p:nvPicPr>
          <p:cNvPr id="45" name="Grafik 138" descr="2half-persons">
            <a:extLst>
              <a:ext uri="{FF2B5EF4-FFF2-40B4-BE49-F238E27FC236}">
                <a16:creationId xmlns:a16="http://schemas.microsoft.com/office/drawing/2014/main" id="{59DFCF8C-BD29-F2FB-B43C-7CD72C5D170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355138" y="1354137"/>
            <a:ext cx="472968" cy="472968"/>
          </a:xfrm>
          <a:prstGeom prst="rect">
            <a:avLst/>
          </a:prstGeom>
        </p:spPr>
      </p:pic>
      <p:pic>
        <p:nvPicPr>
          <p:cNvPr id="40" name="Grafik 129" descr="hands">
            <a:extLst>
              <a:ext uri="{FF2B5EF4-FFF2-40B4-BE49-F238E27FC236}">
                <a16:creationId xmlns:a16="http://schemas.microsoft.com/office/drawing/2014/main" id="{0548F4A3-1764-5767-8A2B-089360A4DC62}"/>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5336606" y="1354137"/>
            <a:ext cx="472968" cy="472968"/>
          </a:xfrm>
          <a:prstGeom prst="rect">
            <a:avLst/>
          </a:prstGeom>
        </p:spPr>
      </p:pic>
      <p:pic>
        <p:nvPicPr>
          <p:cNvPr id="41" name="Grafik 131" descr="idcard">
            <a:extLst>
              <a:ext uri="{FF2B5EF4-FFF2-40B4-BE49-F238E27FC236}">
                <a16:creationId xmlns:a16="http://schemas.microsoft.com/office/drawing/2014/main" id="{7CCB7F12-8376-72A1-8341-CA31E437210F}"/>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6318075" y="1354137"/>
            <a:ext cx="472968" cy="472968"/>
          </a:xfrm>
          <a:prstGeom prst="rect">
            <a:avLst/>
          </a:prstGeom>
        </p:spPr>
      </p:pic>
      <p:pic>
        <p:nvPicPr>
          <p:cNvPr id="42" name="Grafik 132" descr="bag">
            <a:extLst>
              <a:ext uri="{FF2B5EF4-FFF2-40B4-BE49-F238E27FC236}">
                <a16:creationId xmlns:a16="http://schemas.microsoft.com/office/drawing/2014/main" id="{503FD6E8-63D4-F4F8-6FD7-6448D5B21369}"/>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299545" y="1354137"/>
            <a:ext cx="472968" cy="472968"/>
          </a:xfrm>
          <a:prstGeom prst="rect">
            <a:avLst/>
          </a:prstGeom>
        </p:spPr>
      </p:pic>
      <p:pic>
        <p:nvPicPr>
          <p:cNvPr id="44" name="Grafik 136" descr="home">
            <a:extLst>
              <a:ext uri="{FF2B5EF4-FFF2-40B4-BE49-F238E27FC236}">
                <a16:creationId xmlns:a16="http://schemas.microsoft.com/office/drawing/2014/main" id="{3806E4C0-75BC-FD77-2915-331738082FCD}"/>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8281014" y="1354137"/>
            <a:ext cx="472968" cy="472968"/>
          </a:xfrm>
          <a:prstGeom prst="rect">
            <a:avLst/>
          </a:prstGeom>
        </p:spPr>
      </p:pic>
      <p:pic>
        <p:nvPicPr>
          <p:cNvPr id="43" name="Grafik 134" descr="health">
            <a:extLst>
              <a:ext uri="{FF2B5EF4-FFF2-40B4-BE49-F238E27FC236}">
                <a16:creationId xmlns:a16="http://schemas.microsoft.com/office/drawing/2014/main" id="{7E0BEF4E-0DED-680E-EC0E-9082831830DA}"/>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9262488" y="1354137"/>
            <a:ext cx="472968" cy="472968"/>
          </a:xfrm>
          <a:prstGeom prst="rect">
            <a:avLst/>
          </a:prstGeom>
        </p:spPr>
      </p:pic>
      <p:pic>
        <p:nvPicPr>
          <p:cNvPr id="16" name="Grafik 88" descr="device-wifi">
            <a:extLst>
              <a:ext uri="{FF2B5EF4-FFF2-40B4-BE49-F238E27FC236}">
                <a16:creationId xmlns:a16="http://schemas.microsoft.com/office/drawing/2014/main" id="{8FBED303-1399-71E7-4F07-598C65F7F3CC}"/>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448143" y="2225122"/>
            <a:ext cx="472968" cy="472968"/>
          </a:xfrm>
          <a:prstGeom prst="rect">
            <a:avLst/>
          </a:prstGeom>
        </p:spPr>
      </p:pic>
      <p:pic>
        <p:nvPicPr>
          <p:cNvPr id="17" name="Grafik 90" descr="cloud">
            <a:extLst>
              <a:ext uri="{FF2B5EF4-FFF2-40B4-BE49-F238E27FC236}">
                <a16:creationId xmlns:a16="http://schemas.microsoft.com/office/drawing/2014/main" id="{A7DC9EF5-CBC2-DED4-92AD-7B606F91449F}"/>
              </a:ext>
            </a:extLst>
          </p:cNvPr>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tretch>
            <a:fillRect/>
          </a:stretch>
        </p:blipFill>
        <p:spPr>
          <a:xfrm>
            <a:off x="1429599" y="2225122"/>
            <a:ext cx="472968" cy="472968"/>
          </a:xfrm>
          <a:prstGeom prst="rect">
            <a:avLst/>
          </a:prstGeom>
        </p:spPr>
      </p:pic>
      <p:pic>
        <p:nvPicPr>
          <p:cNvPr id="23" name="Grafik 102" descr="combination">
            <a:extLst>
              <a:ext uri="{FF2B5EF4-FFF2-40B4-BE49-F238E27FC236}">
                <a16:creationId xmlns:a16="http://schemas.microsoft.com/office/drawing/2014/main" id="{4ACEAEE7-A9F7-B18C-B877-DADD0DD4A9B2}"/>
              </a:ext>
            </a:extLst>
          </p:cNvPr>
          <p:cNvPicPr>
            <a:picLocks noChangeAspect="1"/>
          </p:cNvPicPr>
          <p:nvPr/>
        </p:nvPicPr>
        <p:blipFill>
          <a:blip r:embed="rId26">
            <a:extLst>
              <a:ext uri="{28A0092B-C50C-407E-A947-70E740481C1C}">
                <a14:useLocalDpi xmlns:a14="http://schemas.microsoft.com/office/drawing/2010/main" val="0"/>
              </a:ext>
              <a:ext uri="{96DAC541-7B7A-43D3-8B79-37D633B846F1}">
                <asvg:svgBlip xmlns:asvg="http://schemas.microsoft.com/office/drawing/2016/SVG/main" r:embed="rId27"/>
              </a:ext>
            </a:extLst>
          </a:blip>
          <a:stretch>
            <a:fillRect/>
          </a:stretch>
        </p:blipFill>
        <p:spPr>
          <a:xfrm>
            <a:off x="2411055" y="2225122"/>
            <a:ext cx="472968" cy="472968"/>
          </a:xfrm>
          <a:prstGeom prst="rect">
            <a:avLst/>
          </a:prstGeom>
        </p:spPr>
      </p:pic>
      <p:pic>
        <p:nvPicPr>
          <p:cNvPr id="18" name="Grafik 92" descr="location">
            <a:extLst>
              <a:ext uri="{FF2B5EF4-FFF2-40B4-BE49-F238E27FC236}">
                <a16:creationId xmlns:a16="http://schemas.microsoft.com/office/drawing/2014/main" id="{B8BCDBB7-EB34-4CE3-A268-64774C390A3B}"/>
              </a:ext>
            </a:extLst>
          </p:cNvPr>
          <p:cNvPicPr>
            <a:picLocks noChangeAspect="1"/>
          </p:cNvPicPr>
          <p:nvPr/>
        </p:nvPicPr>
        <p:blipFill>
          <a:blip r:embed="rId28">
            <a:extLst>
              <a:ext uri="{28A0092B-C50C-407E-A947-70E740481C1C}">
                <a14:useLocalDpi xmlns:a14="http://schemas.microsoft.com/office/drawing/2010/main" val="0"/>
              </a:ext>
              <a:ext uri="{96DAC541-7B7A-43D3-8B79-37D633B846F1}">
                <asvg:svgBlip xmlns:asvg="http://schemas.microsoft.com/office/drawing/2016/SVG/main" r:embed="rId29"/>
              </a:ext>
            </a:extLst>
          </a:blip>
          <a:stretch>
            <a:fillRect/>
          </a:stretch>
        </p:blipFill>
        <p:spPr>
          <a:xfrm>
            <a:off x="3392510" y="2225122"/>
            <a:ext cx="472968" cy="472968"/>
          </a:xfrm>
          <a:prstGeom prst="rect">
            <a:avLst/>
          </a:prstGeom>
        </p:spPr>
      </p:pic>
      <p:pic>
        <p:nvPicPr>
          <p:cNvPr id="19" name="Grafik 94" descr="like">
            <a:extLst>
              <a:ext uri="{FF2B5EF4-FFF2-40B4-BE49-F238E27FC236}">
                <a16:creationId xmlns:a16="http://schemas.microsoft.com/office/drawing/2014/main" id="{949E9731-5EDE-9931-89A1-5B4EB31652E3}"/>
              </a:ext>
            </a:extLst>
          </p:cNvPr>
          <p:cNvPicPr>
            <a:picLocks noChangeAspect="1"/>
          </p:cNvPicPr>
          <p:nvPr/>
        </p:nvPicPr>
        <p:blipFill>
          <a:blip r:embed="rId30">
            <a:extLst>
              <a:ext uri="{28A0092B-C50C-407E-A947-70E740481C1C}">
                <a14:useLocalDpi xmlns:a14="http://schemas.microsoft.com/office/drawing/2010/main" val="0"/>
              </a:ext>
              <a:ext uri="{96DAC541-7B7A-43D3-8B79-37D633B846F1}">
                <asvg:svgBlip xmlns:asvg="http://schemas.microsoft.com/office/drawing/2016/SVG/main" r:embed="rId31"/>
              </a:ext>
            </a:extLst>
          </a:blip>
          <a:stretch>
            <a:fillRect/>
          </a:stretch>
        </p:blipFill>
        <p:spPr>
          <a:xfrm>
            <a:off x="4373966" y="2225122"/>
            <a:ext cx="472968" cy="472968"/>
          </a:xfrm>
          <a:prstGeom prst="rect">
            <a:avLst/>
          </a:prstGeom>
        </p:spPr>
      </p:pic>
      <p:pic>
        <p:nvPicPr>
          <p:cNvPr id="20" name="Grafik 96" descr="travel">
            <a:extLst>
              <a:ext uri="{FF2B5EF4-FFF2-40B4-BE49-F238E27FC236}">
                <a16:creationId xmlns:a16="http://schemas.microsoft.com/office/drawing/2014/main" id="{7EC817FD-754B-06EC-2571-ECD6C57D87C9}"/>
              </a:ext>
            </a:extLst>
          </p:cNvPr>
          <p:cNvPicPr>
            <a:picLocks noChangeAspect="1"/>
          </p:cNvPicPr>
          <p:nvPr/>
        </p:nvPicPr>
        <p:blipFill>
          <a:blip r:embed="rId32">
            <a:extLst>
              <a:ext uri="{28A0092B-C50C-407E-A947-70E740481C1C}">
                <a14:useLocalDpi xmlns:a14="http://schemas.microsoft.com/office/drawing/2010/main" val="0"/>
              </a:ext>
              <a:ext uri="{96DAC541-7B7A-43D3-8B79-37D633B846F1}">
                <asvg:svgBlip xmlns:asvg="http://schemas.microsoft.com/office/drawing/2016/SVG/main" r:embed="rId33"/>
              </a:ext>
            </a:extLst>
          </a:blip>
          <a:stretch>
            <a:fillRect/>
          </a:stretch>
        </p:blipFill>
        <p:spPr>
          <a:xfrm>
            <a:off x="5355422" y="2225122"/>
            <a:ext cx="472968" cy="472968"/>
          </a:xfrm>
          <a:prstGeom prst="rect">
            <a:avLst/>
          </a:prstGeom>
        </p:spPr>
      </p:pic>
      <p:pic>
        <p:nvPicPr>
          <p:cNvPr id="24" name="Grafik 104" descr="home-multifamiliy">
            <a:extLst>
              <a:ext uri="{FF2B5EF4-FFF2-40B4-BE49-F238E27FC236}">
                <a16:creationId xmlns:a16="http://schemas.microsoft.com/office/drawing/2014/main" id="{471ECA5B-39F9-DAEB-D0B2-8F1D0EF9762B}"/>
              </a:ext>
            </a:extLst>
          </p:cNvPr>
          <p:cNvPicPr>
            <a:picLocks noChangeAspect="1"/>
          </p:cNvPicPr>
          <p:nvPr/>
        </p:nvPicPr>
        <p:blipFill>
          <a:blip r:embed="rId34">
            <a:extLst>
              <a:ext uri="{28A0092B-C50C-407E-A947-70E740481C1C}">
                <a14:useLocalDpi xmlns:a14="http://schemas.microsoft.com/office/drawing/2010/main" val="0"/>
              </a:ext>
              <a:ext uri="{96DAC541-7B7A-43D3-8B79-37D633B846F1}">
                <asvg:svgBlip xmlns:asvg="http://schemas.microsoft.com/office/drawing/2016/SVG/main" r:embed="rId35"/>
              </a:ext>
            </a:extLst>
          </a:blip>
          <a:stretch>
            <a:fillRect/>
          </a:stretch>
        </p:blipFill>
        <p:spPr>
          <a:xfrm>
            <a:off x="6336877" y="2225122"/>
            <a:ext cx="472968" cy="472968"/>
          </a:xfrm>
          <a:prstGeom prst="rect">
            <a:avLst/>
          </a:prstGeom>
        </p:spPr>
      </p:pic>
      <p:pic>
        <p:nvPicPr>
          <p:cNvPr id="22" name="Grafik 100" descr="home-commercial">
            <a:extLst>
              <a:ext uri="{FF2B5EF4-FFF2-40B4-BE49-F238E27FC236}">
                <a16:creationId xmlns:a16="http://schemas.microsoft.com/office/drawing/2014/main" id="{7B074AE0-D8CD-590C-A714-50866C82F9FC}"/>
              </a:ext>
            </a:extLst>
          </p:cNvPr>
          <p:cNvPicPr>
            <a:picLocks noChangeAspect="1"/>
          </p:cNvPicPr>
          <p:nvPr/>
        </p:nvPicPr>
        <p:blipFill>
          <a:blip r:embed="rId36">
            <a:extLst>
              <a:ext uri="{28A0092B-C50C-407E-A947-70E740481C1C}">
                <a14:useLocalDpi xmlns:a14="http://schemas.microsoft.com/office/drawing/2010/main" val="0"/>
              </a:ext>
              <a:ext uri="{96DAC541-7B7A-43D3-8B79-37D633B846F1}">
                <asvg:svgBlip xmlns:asvg="http://schemas.microsoft.com/office/drawing/2016/SVG/main" r:embed="rId37"/>
              </a:ext>
            </a:extLst>
          </a:blip>
          <a:stretch>
            <a:fillRect/>
          </a:stretch>
        </p:blipFill>
        <p:spPr>
          <a:xfrm>
            <a:off x="7318333" y="2225122"/>
            <a:ext cx="472968" cy="472968"/>
          </a:xfrm>
          <a:prstGeom prst="rect">
            <a:avLst/>
          </a:prstGeom>
        </p:spPr>
      </p:pic>
      <p:pic>
        <p:nvPicPr>
          <p:cNvPr id="21" name="Grafik 98" descr="city">
            <a:extLst>
              <a:ext uri="{FF2B5EF4-FFF2-40B4-BE49-F238E27FC236}">
                <a16:creationId xmlns:a16="http://schemas.microsoft.com/office/drawing/2014/main" id="{35AB0934-F208-0162-3D9F-4DA3DA57B91E}"/>
              </a:ext>
            </a:extLst>
          </p:cNvPr>
          <p:cNvPicPr>
            <a:picLocks noChangeAspect="1"/>
          </p:cNvPicPr>
          <p:nvPr/>
        </p:nvPicPr>
        <p:blipFill>
          <a:blip r:embed="rId38">
            <a:extLst>
              <a:ext uri="{28A0092B-C50C-407E-A947-70E740481C1C}">
                <a14:useLocalDpi xmlns:a14="http://schemas.microsoft.com/office/drawing/2010/main" val="0"/>
              </a:ext>
              <a:ext uri="{96DAC541-7B7A-43D3-8B79-37D633B846F1}">
                <asvg:svgBlip xmlns:asvg="http://schemas.microsoft.com/office/drawing/2016/SVG/main" r:embed="rId39"/>
              </a:ext>
            </a:extLst>
          </a:blip>
          <a:stretch>
            <a:fillRect/>
          </a:stretch>
        </p:blipFill>
        <p:spPr>
          <a:xfrm>
            <a:off x="8299789" y="2225122"/>
            <a:ext cx="472968" cy="472968"/>
          </a:xfrm>
          <a:prstGeom prst="rect">
            <a:avLst/>
          </a:prstGeom>
        </p:spPr>
      </p:pic>
      <p:pic>
        <p:nvPicPr>
          <p:cNvPr id="25" name="Grafik 106" descr="target">
            <a:extLst>
              <a:ext uri="{FF2B5EF4-FFF2-40B4-BE49-F238E27FC236}">
                <a16:creationId xmlns:a16="http://schemas.microsoft.com/office/drawing/2014/main" id="{A047695A-76A6-3FDF-18C8-DE28EAA4DA63}"/>
              </a:ext>
            </a:extLst>
          </p:cNvPr>
          <p:cNvPicPr>
            <a:picLocks noChangeAspect="1"/>
          </p:cNvPicPr>
          <p:nvPr/>
        </p:nvPicPr>
        <p:blipFill>
          <a:blip r:embed="rId40">
            <a:extLst>
              <a:ext uri="{28A0092B-C50C-407E-A947-70E740481C1C}">
                <a14:useLocalDpi xmlns:a14="http://schemas.microsoft.com/office/drawing/2010/main" val="0"/>
              </a:ext>
              <a:ext uri="{96DAC541-7B7A-43D3-8B79-37D633B846F1}">
                <asvg:svgBlip xmlns:asvg="http://schemas.microsoft.com/office/drawing/2016/SVG/main" r:embed="rId41"/>
              </a:ext>
            </a:extLst>
          </a:blip>
          <a:stretch>
            <a:fillRect/>
          </a:stretch>
        </p:blipFill>
        <p:spPr>
          <a:xfrm>
            <a:off x="9281244" y="2225122"/>
            <a:ext cx="472968" cy="472968"/>
          </a:xfrm>
          <a:prstGeom prst="rect">
            <a:avLst/>
          </a:prstGeom>
        </p:spPr>
      </p:pic>
      <p:pic>
        <p:nvPicPr>
          <p:cNvPr id="46" name="Grafik 140" descr="knowledge">
            <a:extLst>
              <a:ext uri="{FF2B5EF4-FFF2-40B4-BE49-F238E27FC236}">
                <a16:creationId xmlns:a16="http://schemas.microsoft.com/office/drawing/2014/main" id="{15B71E3E-2BE9-B402-2363-BE0B80712A8C}"/>
              </a:ext>
            </a:extLst>
          </p:cNvPr>
          <p:cNvPicPr>
            <a:picLocks noChangeAspect="1"/>
          </p:cNvPicPr>
          <p:nvPr/>
        </p:nvPicPr>
        <p:blipFill>
          <a:blip r:embed="rId42">
            <a:extLst>
              <a:ext uri="{28A0092B-C50C-407E-A947-70E740481C1C}">
                <a14:useLocalDpi xmlns:a14="http://schemas.microsoft.com/office/drawing/2010/main" val="0"/>
              </a:ext>
              <a:ext uri="{96DAC541-7B7A-43D3-8B79-37D633B846F1}">
                <asvg:svgBlip xmlns:asvg="http://schemas.microsoft.com/office/drawing/2016/SVG/main" r:embed="rId43"/>
              </a:ext>
            </a:extLst>
          </a:blip>
          <a:stretch>
            <a:fillRect/>
          </a:stretch>
        </p:blipFill>
        <p:spPr>
          <a:xfrm>
            <a:off x="444470" y="3096107"/>
            <a:ext cx="472968" cy="472968"/>
          </a:xfrm>
          <a:prstGeom prst="rect">
            <a:avLst/>
          </a:prstGeom>
        </p:spPr>
      </p:pic>
      <p:pic>
        <p:nvPicPr>
          <p:cNvPr id="47" name="Grafik 141" descr="home-move">
            <a:extLst>
              <a:ext uri="{FF2B5EF4-FFF2-40B4-BE49-F238E27FC236}">
                <a16:creationId xmlns:a16="http://schemas.microsoft.com/office/drawing/2014/main" id="{C43509AD-CD07-0707-876A-C08109A196F9}"/>
              </a:ext>
            </a:extLst>
          </p:cNvPr>
          <p:cNvPicPr>
            <a:picLocks noChangeAspect="1"/>
          </p:cNvPicPr>
          <p:nvPr/>
        </p:nvPicPr>
        <p:blipFill>
          <a:blip r:embed="rId44">
            <a:extLst>
              <a:ext uri="{28A0092B-C50C-407E-A947-70E740481C1C}">
                <a14:useLocalDpi xmlns:a14="http://schemas.microsoft.com/office/drawing/2010/main" val="0"/>
              </a:ext>
              <a:ext uri="{96DAC541-7B7A-43D3-8B79-37D633B846F1}">
                <asvg:svgBlip xmlns:asvg="http://schemas.microsoft.com/office/drawing/2016/SVG/main" r:embed="rId45"/>
              </a:ext>
            </a:extLst>
          </a:blip>
          <a:stretch>
            <a:fillRect/>
          </a:stretch>
        </p:blipFill>
        <p:spPr>
          <a:xfrm>
            <a:off x="1426482" y="3096107"/>
            <a:ext cx="472968" cy="472968"/>
          </a:xfrm>
          <a:prstGeom prst="rect">
            <a:avLst/>
          </a:prstGeom>
        </p:spPr>
      </p:pic>
      <p:pic>
        <p:nvPicPr>
          <p:cNvPr id="48" name="Grafik 142" descr="sportcup">
            <a:extLst>
              <a:ext uri="{FF2B5EF4-FFF2-40B4-BE49-F238E27FC236}">
                <a16:creationId xmlns:a16="http://schemas.microsoft.com/office/drawing/2014/main" id="{ABAD46EE-A728-DDF2-728D-D72FAB2E77AC}"/>
              </a:ext>
            </a:extLst>
          </p:cNvPr>
          <p:cNvPicPr>
            <a:picLocks noChangeAspect="1"/>
          </p:cNvPicPr>
          <p:nvPr/>
        </p:nvPicPr>
        <p:blipFill>
          <a:blip r:embed="rId46">
            <a:extLst>
              <a:ext uri="{28A0092B-C50C-407E-A947-70E740481C1C}">
                <a14:useLocalDpi xmlns:a14="http://schemas.microsoft.com/office/drawing/2010/main" val="0"/>
              </a:ext>
              <a:ext uri="{96DAC541-7B7A-43D3-8B79-37D633B846F1}">
                <asvg:svgBlip xmlns:asvg="http://schemas.microsoft.com/office/drawing/2016/SVG/main" r:embed="rId47"/>
              </a:ext>
            </a:extLst>
          </a:blip>
          <a:stretch>
            <a:fillRect/>
          </a:stretch>
        </p:blipFill>
        <p:spPr>
          <a:xfrm>
            <a:off x="2408494" y="3096107"/>
            <a:ext cx="472968" cy="472968"/>
          </a:xfrm>
          <a:prstGeom prst="rect">
            <a:avLst/>
          </a:prstGeom>
        </p:spPr>
      </p:pic>
      <p:pic>
        <p:nvPicPr>
          <p:cNvPr id="49" name="Grafik 143" descr="umbrella">
            <a:extLst>
              <a:ext uri="{FF2B5EF4-FFF2-40B4-BE49-F238E27FC236}">
                <a16:creationId xmlns:a16="http://schemas.microsoft.com/office/drawing/2014/main" id="{5CA24062-51C5-9142-FB73-6A0E3FA2683E}"/>
              </a:ext>
            </a:extLst>
          </p:cNvPr>
          <p:cNvPicPr>
            <a:picLocks noChangeAspect="1"/>
          </p:cNvPicPr>
          <p:nvPr/>
        </p:nvPicPr>
        <p:blipFill>
          <a:blip r:embed="rId48">
            <a:extLst>
              <a:ext uri="{28A0092B-C50C-407E-A947-70E740481C1C}">
                <a14:useLocalDpi xmlns:a14="http://schemas.microsoft.com/office/drawing/2010/main" val="0"/>
              </a:ext>
              <a:ext uri="{96DAC541-7B7A-43D3-8B79-37D633B846F1}">
                <asvg:svgBlip xmlns:asvg="http://schemas.microsoft.com/office/drawing/2016/SVG/main" r:embed="rId49"/>
              </a:ext>
            </a:extLst>
          </a:blip>
          <a:stretch>
            <a:fillRect/>
          </a:stretch>
        </p:blipFill>
        <p:spPr>
          <a:xfrm>
            <a:off x="3390506" y="3096107"/>
            <a:ext cx="472968" cy="472968"/>
          </a:xfrm>
          <a:prstGeom prst="rect">
            <a:avLst/>
          </a:prstGeom>
        </p:spPr>
      </p:pic>
      <p:pic>
        <p:nvPicPr>
          <p:cNvPr id="50" name="Grafik 146" descr="linking">
            <a:extLst>
              <a:ext uri="{FF2B5EF4-FFF2-40B4-BE49-F238E27FC236}">
                <a16:creationId xmlns:a16="http://schemas.microsoft.com/office/drawing/2014/main" id="{871C52CE-0DAB-EB77-7E12-D3842023CABB}"/>
              </a:ext>
            </a:extLst>
          </p:cNvPr>
          <p:cNvPicPr>
            <a:picLocks noChangeAspect="1"/>
          </p:cNvPicPr>
          <p:nvPr/>
        </p:nvPicPr>
        <p:blipFill>
          <a:blip r:embed="rId50">
            <a:extLst>
              <a:ext uri="{28A0092B-C50C-407E-A947-70E740481C1C}">
                <a14:useLocalDpi xmlns:a14="http://schemas.microsoft.com/office/drawing/2010/main" val="0"/>
              </a:ext>
              <a:ext uri="{96DAC541-7B7A-43D3-8B79-37D633B846F1}">
                <asvg:svgBlip xmlns:asvg="http://schemas.microsoft.com/office/drawing/2016/SVG/main" r:embed="rId51"/>
              </a:ext>
            </a:extLst>
          </a:blip>
          <a:stretch>
            <a:fillRect/>
          </a:stretch>
        </p:blipFill>
        <p:spPr>
          <a:xfrm>
            <a:off x="4372519" y="3096107"/>
            <a:ext cx="472968" cy="472968"/>
          </a:xfrm>
          <a:prstGeom prst="rect">
            <a:avLst/>
          </a:prstGeom>
        </p:spPr>
      </p:pic>
      <p:pic>
        <p:nvPicPr>
          <p:cNvPr id="51" name="Grafik 147" descr="favorite">
            <a:extLst>
              <a:ext uri="{FF2B5EF4-FFF2-40B4-BE49-F238E27FC236}">
                <a16:creationId xmlns:a16="http://schemas.microsoft.com/office/drawing/2014/main" id="{767A669A-D6BF-5B36-DAFD-32CDA71DCC3A}"/>
              </a:ext>
            </a:extLst>
          </p:cNvPr>
          <p:cNvPicPr>
            <a:picLocks noChangeAspect="1"/>
          </p:cNvPicPr>
          <p:nvPr/>
        </p:nvPicPr>
        <p:blipFill>
          <a:blip r:embed="rId52">
            <a:extLst>
              <a:ext uri="{28A0092B-C50C-407E-A947-70E740481C1C}">
                <a14:useLocalDpi xmlns:a14="http://schemas.microsoft.com/office/drawing/2010/main" val="0"/>
              </a:ext>
              <a:ext uri="{96DAC541-7B7A-43D3-8B79-37D633B846F1}">
                <asvg:svgBlip xmlns:asvg="http://schemas.microsoft.com/office/drawing/2016/SVG/main" r:embed="rId53"/>
              </a:ext>
            </a:extLst>
          </a:blip>
          <a:stretch>
            <a:fillRect/>
          </a:stretch>
        </p:blipFill>
        <p:spPr>
          <a:xfrm>
            <a:off x="5354531" y="3096107"/>
            <a:ext cx="472968" cy="472968"/>
          </a:xfrm>
          <a:prstGeom prst="rect">
            <a:avLst/>
          </a:prstGeom>
        </p:spPr>
      </p:pic>
      <p:pic>
        <p:nvPicPr>
          <p:cNvPr id="52" name="Grafik 148" descr="settings">
            <a:extLst>
              <a:ext uri="{FF2B5EF4-FFF2-40B4-BE49-F238E27FC236}">
                <a16:creationId xmlns:a16="http://schemas.microsoft.com/office/drawing/2014/main" id="{5C30F8D9-52A6-9768-247B-029DE64E9F91}"/>
              </a:ext>
            </a:extLst>
          </p:cNvPr>
          <p:cNvPicPr>
            <a:picLocks noChangeAspect="1"/>
          </p:cNvPicPr>
          <p:nvPr/>
        </p:nvPicPr>
        <p:blipFill>
          <a:blip r:embed="rId54">
            <a:extLst>
              <a:ext uri="{28A0092B-C50C-407E-A947-70E740481C1C}">
                <a14:useLocalDpi xmlns:a14="http://schemas.microsoft.com/office/drawing/2010/main" val="0"/>
              </a:ext>
              <a:ext uri="{96DAC541-7B7A-43D3-8B79-37D633B846F1}">
                <asvg:svgBlip xmlns:asvg="http://schemas.microsoft.com/office/drawing/2016/SVG/main" r:embed="rId55"/>
              </a:ext>
            </a:extLst>
          </a:blip>
          <a:stretch>
            <a:fillRect/>
          </a:stretch>
        </p:blipFill>
        <p:spPr>
          <a:xfrm>
            <a:off x="6336544" y="3096107"/>
            <a:ext cx="472968" cy="472968"/>
          </a:xfrm>
          <a:prstGeom prst="rect">
            <a:avLst/>
          </a:prstGeom>
        </p:spPr>
      </p:pic>
      <p:pic>
        <p:nvPicPr>
          <p:cNvPr id="53" name="Grafik 149" descr="search">
            <a:extLst>
              <a:ext uri="{FF2B5EF4-FFF2-40B4-BE49-F238E27FC236}">
                <a16:creationId xmlns:a16="http://schemas.microsoft.com/office/drawing/2014/main" id="{F5767FEA-1B7D-F7A5-9BC4-C073EA5BE49D}"/>
              </a:ext>
            </a:extLst>
          </p:cNvPr>
          <p:cNvPicPr>
            <a:picLocks noChangeAspect="1"/>
          </p:cNvPicPr>
          <p:nvPr/>
        </p:nvPicPr>
        <p:blipFill>
          <a:blip r:embed="rId56">
            <a:extLst>
              <a:ext uri="{28A0092B-C50C-407E-A947-70E740481C1C}">
                <a14:useLocalDpi xmlns:a14="http://schemas.microsoft.com/office/drawing/2010/main" val="0"/>
              </a:ext>
              <a:ext uri="{96DAC541-7B7A-43D3-8B79-37D633B846F1}">
                <asvg:svgBlip xmlns:asvg="http://schemas.microsoft.com/office/drawing/2016/SVG/main" r:embed="rId57"/>
              </a:ext>
            </a:extLst>
          </a:blip>
          <a:stretch>
            <a:fillRect/>
          </a:stretch>
        </p:blipFill>
        <p:spPr>
          <a:xfrm>
            <a:off x="7318556" y="3096107"/>
            <a:ext cx="472968" cy="472968"/>
          </a:xfrm>
          <a:prstGeom prst="rect">
            <a:avLst/>
          </a:prstGeom>
        </p:spPr>
      </p:pic>
      <p:pic>
        <p:nvPicPr>
          <p:cNvPr id="55" name="Grafik 152" descr="transparent-conditions">
            <a:extLst>
              <a:ext uri="{FF2B5EF4-FFF2-40B4-BE49-F238E27FC236}">
                <a16:creationId xmlns:a16="http://schemas.microsoft.com/office/drawing/2014/main" id="{D5108A60-323C-C575-C821-26A628B0D744}"/>
              </a:ext>
            </a:extLst>
          </p:cNvPr>
          <p:cNvPicPr>
            <a:picLocks noChangeAspect="1"/>
          </p:cNvPicPr>
          <p:nvPr/>
        </p:nvPicPr>
        <p:blipFill>
          <a:blip r:embed="rId58">
            <a:extLst>
              <a:ext uri="{28A0092B-C50C-407E-A947-70E740481C1C}">
                <a14:useLocalDpi xmlns:a14="http://schemas.microsoft.com/office/drawing/2010/main" val="0"/>
              </a:ext>
              <a:ext uri="{96DAC541-7B7A-43D3-8B79-37D633B846F1}">
                <asvg:svgBlip xmlns:asvg="http://schemas.microsoft.com/office/drawing/2016/SVG/main" r:embed="rId59"/>
              </a:ext>
            </a:extLst>
          </a:blip>
          <a:stretch>
            <a:fillRect/>
          </a:stretch>
        </p:blipFill>
        <p:spPr>
          <a:xfrm>
            <a:off x="8300569" y="3096107"/>
            <a:ext cx="472968" cy="472968"/>
          </a:xfrm>
          <a:prstGeom prst="rect">
            <a:avLst/>
          </a:prstGeom>
        </p:spPr>
      </p:pic>
      <p:pic>
        <p:nvPicPr>
          <p:cNvPr id="54" name="Grafik 151" descr="transparent-client">
            <a:extLst>
              <a:ext uri="{FF2B5EF4-FFF2-40B4-BE49-F238E27FC236}">
                <a16:creationId xmlns:a16="http://schemas.microsoft.com/office/drawing/2014/main" id="{A76B121D-5FF8-2FC5-22DD-FEA395A31D82}"/>
              </a:ext>
            </a:extLst>
          </p:cNvPr>
          <p:cNvPicPr>
            <a:picLocks noChangeAspect="1"/>
          </p:cNvPicPr>
          <p:nvPr/>
        </p:nvPicPr>
        <p:blipFill>
          <a:blip r:embed="rId60">
            <a:extLst>
              <a:ext uri="{28A0092B-C50C-407E-A947-70E740481C1C}">
                <a14:useLocalDpi xmlns:a14="http://schemas.microsoft.com/office/drawing/2010/main" val="0"/>
              </a:ext>
              <a:ext uri="{96DAC541-7B7A-43D3-8B79-37D633B846F1}">
                <asvg:svgBlip xmlns:asvg="http://schemas.microsoft.com/office/drawing/2016/SVG/main" r:embed="rId61"/>
              </a:ext>
            </a:extLst>
          </a:blip>
          <a:stretch>
            <a:fillRect/>
          </a:stretch>
        </p:blipFill>
        <p:spPr>
          <a:xfrm>
            <a:off x="9282581" y="3096107"/>
            <a:ext cx="472968" cy="472968"/>
          </a:xfrm>
          <a:prstGeom prst="rect">
            <a:avLst/>
          </a:prstGeom>
        </p:spPr>
      </p:pic>
      <p:pic>
        <p:nvPicPr>
          <p:cNvPr id="26" name="Grafik 108" descr="attachment">
            <a:extLst>
              <a:ext uri="{FF2B5EF4-FFF2-40B4-BE49-F238E27FC236}">
                <a16:creationId xmlns:a16="http://schemas.microsoft.com/office/drawing/2014/main" id="{D1F6A533-F38F-C85E-9D3E-9BF12AB6E87A}"/>
              </a:ext>
            </a:extLst>
          </p:cNvPr>
          <p:cNvPicPr>
            <a:picLocks noChangeAspect="1"/>
          </p:cNvPicPr>
          <p:nvPr/>
        </p:nvPicPr>
        <p:blipFill>
          <a:blip r:embed="rId62">
            <a:extLst>
              <a:ext uri="{28A0092B-C50C-407E-A947-70E740481C1C}">
                <a14:useLocalDpi xmlns:a14="http://schemas.microsoft.com/office/drawing/2010/main" val="0"/>
              </a:ext>
              <a:ext uri="{96DAC541-7B7A-43D3-8B79-37D633B846F1}">
                <asvg:svgBlip xmlns:asvg="http://schemas.microsoft.com/office/drawing/2016/SVG/main" r:embed="rId63"/>
              </a:ext>
            </a:extLst>
          </a:blip>
          <a:stretch>
            <a:fillRect/>
          </a:stretch>
        </p:blipFill>
        <p:spPr>
          <a:xfrm>
            <a:off x="444470" y="3967092"/>
            <a:ext cx="472968" cy="472968"/>
          </a:xfrm>
          <a:prstGeom prst="rect">
            <a:avLst/>
          </a:prstGeom>
        </p:spPr>
      </p:pic>
      <p:pic>
        <p:nvPicPr>
          <p:cNvPr id="27" name="Grafik 110" descr="view">
            <a:extLst>
              <a:ext uri="{FF2B5EF4-FFF2-40B4-BE49-F238E27FC236}">
                <a16:creationId xmlns:a16="http://schemas.microsoft.com/office/drawing/2014/main" id="{2719D612-8D95-273A-D2DE-BAFADEB8ED75}"/>
              </a:ext>
            </a:extLst>
          </p:cNvPr>
          <p:cNvPicPr>
            <a:picLocks noChangeAspect="1"/>
          </p:cNvPicPr>
          <p:nvPr/>
        </p:nvPicPr>
        <p:blipFill>
          <a:blip r:embed="rId64">
            <a:extLst>
              <a:ext uri="{28A0092B-C50C-407E-A947-70E740481C1C}">
                <a14:useLocalDpi xmlns:a14="http://schemas.microsoft.com/office/drawing/2010/main" val="0"/>
              </a:ext>
              <a:ext uri="{96DAC541-7B7A-43D3-8B79-37D633B846F1}">
                <asvg:svgBlip xmlns:asvg="http://schemas.microsoft.com/office/drawing/2016/SVG/main" r:embed="rId65"/>
              </a:ext>
            </a:extLst>
          </a:blip>
          <a:stretch>
            <a:fillRect/>
          </a:stretch>
        </p:blipFill>
        <p:spPr>
          <a:xfrm>
            <a:off x="1426140" y="3967092"/>
            <a:ext cx="472968" cy="472968"/>
          </a:xfrm>
          <a:prstGeom prst="rect">
            <a:avLst/>
          </a:prstGeom>
        </p:spPr>
      </p:pic>
      <p:pic>
        <p:nvPicPr>
          <p:cNvPr id="28" name="Grafik 112" descr="risk">
            <a:extLst>
              <a:ext uri="{FF2B5EF4-FFF2-40B4-BE49-F238E27FC236}">
                <a16:creationId xmlns:a16="http://schemas.microsoft.com/office/drawing/2014/main" id="{9054CA2B-A218-410B-C907-FE7BD3AC5ABA}"/>
              </a:ext>
            </a:extLst>
          </p:cNvPr>
          <p:cNvPicPr>
            <a:picLocks noChangeAspect="1"/>
          </p:cNvPicPr>
          <p:nvPr/>
        </p:nvPicPr>
        <p:blipFill>
          <a:blip r:embed="rId66">
            <a:extLst>
              <a:ext uri="{28A0092B-C50C-407E-A947-70E740481C1C}">
                <a14:useLocalDpi xmlns:a14="http://schemas.microsoft.com/office/drawing/2010/main" val="0"/>
              </a:ext>
              <a:ext uri="{96DAC541-7B7A-43D3-8B79-37D633B846F1}">
                <asvg:svgBlip xmlns:asvg="http://schemas.microsoft.com/office/drawing/2016/SVG/main" r:embed="rId67"/>
              </a:ext>
            </a:extLst>
          </a:blip>
          <a:stretch>
            <a:fillRect/>
          </a:stretch>
        </p:blipFill>
        <p:spPr>
          <a:xfrm>
            <a:off x="2407812" y="3967092"/>
            <a:ext cx="472968" cy="472968"/>
          </a:xfrm>
          <a:prstGeom prst="rect">
            <a:avLst/>
          </a:prstGeom>
        </p:spPr>
      </p:pic>
      <p:pic>
        <p:nvPicPr>
          <p:cNvPr id="35" name="Grafik 123" descr="e-safe">
            <a:extLst>
              <a:ext uri="{FF2B5EF4-FFF2-40B4-BE49-F238E27FC236}">
                <a16:creationId xmlns:a16="http://schemas.microsoft.com/office/drawing/2014/main" id="{2511B5E8-C7DD-C20D-528C-9D60A172BFD6}"/>
              </a:ext>
            </a:extLst>
          </p:cNvPr>
          <p:cNvPicPr>
            <a:picLocks noChangeAspect="1"/>
          </p:cNvPicPr>
          <p:nvPr/>
        </p:nvPicPr>
        <p:blipFill>
          <a:blip r:embed="rId68">
            <a:extLst>
              <a:ext uri="{28A0092B-C50C-407E-A947-70E740481C1C}">
                <a14:useLocalDpi xmlns:a14="http://schemas.microsoft.com/office/drawing/2010/main" val="0"/>
              </a:ext>
              <a:ext uri="{96DAC541-7B7A-43D3-8B79-37D633B846F1}">
                <asvg:svgBlip xmlns:asvg="http://schemas.microsoft.com/office/drawing/2016/SVG/main" r:embed="rId69"/>
              </a:ext>
            </a:extLst>
          </a:blip>
          <a:stretch>
            <a:fillRect/>
          </a:stretch>
        </p:blipFill>
        <p:spPr>
          <a:xfrm>
            <a:off x="3389483" y="3967092"/>
            <a:ext cx="472968" cy="472968"/>
          </a:xfrm>
          <a:prstGeom prst="rect">
            <a:avLst/>
          </a:prstGeom>
        </p:spPr>
      </p:pic>
      <p:pic>
        <p:nvPicPr>
          <p:cNvPr id="29" name="Grafik 114" descr="safety">
            <a:extLst>
              <a:ext uri="{FF2B5EF4-FFF2-40B4-BE49-F238E27FC236}">
                <a16:creationId xmlns:a16="http://schemas.microsoft.com/office/drawing/2014/main" id="{58F98A78-E6B1-0D3A-28EF-80DBF9F716FB}"/>
              </a:ext>
            </a:extLst>
          </p:cNvPr>
          <p:cNvPicPr>
            <a:picLocks noChangeAspect="1"/>
          </p:cNvPicPr>
          <p:nvPr/>
        </p:nvPicPr>
        <p:blipFill>
          <a:blip r:embed="rId70">
            <a:extLst>
              <a:ext uri="{28A0092B-C50C-407E-A947-70E740481C1C}">
                <a14:useLocalDpi xmlns:a14="http://schemas.microsoft.com/office/drawing/2010/main" val="0"/>
              </a:ext>
              <a:ext uri="{96DAC541-7B7A-43D3-8B79-37D633B846F1}">
                <asvg:svgBlip xmlns:asvg="http://schemas.microsoft.com/office/drawing/2016/SVG/main" r:embed="rId71"/>
              </a:ext>
            </a:extLst>
          </a:blip>
          <a:stretch>
            <a:fillRect/>
          </a:stretch>
        </p:blipFill>
        <p:spPr>
          <a:xfrm>
            <a:off x="4371153" y="3967092"/>
            <a:ext cx="472968" cy="472968"/>
          </a:xfrm>
          <a:prstGeom prst="rect">
            <a:avLst/>
          </a:prstGeom>
        </p:spPr>
      </p:pic>
      <p:pic>
        <p:nvPicPr>
          <p:cNvPr id="30" name="Grafik 115" descr="clock">
            <a:extLst>
              <a:ext uri="{FF2B5EF4-FFF2-40B4-BE49-F238E27FC236}">
                <a16:creationId xmlns:a16="http://schemas.microsoft.com/office/drawing/2014/main" id="{6C519694-6885-4978-F7FB-EEAEFFBF8449}"/>
              </a:ext>
            </a:extLst>
          </p:cNvPr>
          <p:cNvPicPr>
            <a:picLocks noChangeAspect="1"/>
          </p:cNvPicPr>
          <p:nvPr/>
        </p:nvPicPr>
        <p:blipFill>
          <a:blip r:embed="rId72">
            <a:extLst>
              <a:ext uri="{28A0092B-C50C-407E-A947-70E740481C1C}">
                <a14:useLocalDpi xmlns:a14="http://schemas.microsoft.com/office/drawing/2010/main" val="0"/>
              </a:ext>
              <a:ext uri="{96DAC541-7B7A-43D3-8B79-37D633B846F1}">
                <asvg:svgBlip xmlns:asvg="http://schemas.microsoft.com/office/drawing/2016/SVG/main" r:embed="rId73"/>
              </a:ext>
            </a:extLst>
          </a:blip>
          <a:stretch>
            <a:fillRect/>
          </a:stretch>
        </p:blipFill>
        <p:spPr>
          <a:xfrm>
            <a:off x="5352825" y="3967092"/>
            <a:ext cx="472968" cy="472968"/>
          </a:xfrm>
          <a:prstGeom prst="rect">
            <a:avLst/>
          </a:prstGeom>
        </p:spPr>
      </p:pic>
      <p:pic>
        <p:nvPicPr>
          <p:cNvPr id="31" name="Grafik 117" descr="germany">
            <a:extLst>
              <a:ext uri="{FF2B5EF4-FFF2-40B4-BE49-F238E27FC236}">
                <a16:creationId xmlns:a16="http://schemas.microsoft.com/office/drawing/2014/main" id="{970D8BC8-A3AF-63AE-B0FC-B330760ADFF9}"/>
              </a:ext>
            </a:extLst>
          </p:cNvPr>
          <p:cNvPicPr>
            <a:picLocks noChangeAspect="1"/>
          </p:cNvPicPr>
          <p:nvPr/>
        </p:nvPicPr>
        <p:blipFill>
          <a:blip r:embed="rId74">
            <a:extLst>
              <a:ext uri="{28A0092B-C50C-407E-A947-70E740481C1C}">
                <a14:useLocalDpi xmlns:a14="http://schemas.microsoft.com/office/drawing/2010/main" val="0"/>
              </a:ext>
              <a:ext uri="{96DAC541-7B7A-43D3-8B79-37D633B846F1}">
                <asvg:svgBlip xmlns:asvg="http://schemas.microsoft.com/office/drawing/2016/SVG/main" r:embed="rId75"/>
              </a:ext>
            </a:extLst>
          </a:blip>
          <a:stretch>
            <a:fillRect/>
          </a:stretch>
        </p:blipFill>
        <p:spPr>
          <a:xfrm>
            <a:off x="6334495" y="3967092"/>
            <a:ext cx="472968" cy="472968"/>
          </a:xfrm>
          <a:prstGeom prst="rect">
            <a:avLst/>
          </a:prstGeom>
        </p:spPr>
      </p:pic>
      <p:pic>
        <p:nvPicPr>
          <p:cNvPr id="32" name="Grafik 118" descr="document-copy">
            <a:extLst>
              <a:ext uri="{FF2B5EF4-FFF2-40B4-BE49-F238E27FC236}">
                <a16:creationId xmlns:a16="http://schemas.microsoft.com/office/drawing/2014/main" id="{BD62569C-09DF-F07E-5456-0B9916F19D7E}"/>
              </a:ext>
            </a:extLst>
          </p:cNvPr>
          <p:cNvPicPr>
            <a:picLocks noChangeAspect="1"/>
          </p:cNvPicPr>
          <p:nvPr/>
        </p:nvPicPr>
        <p:blipFill>
          <a:blip r:embed="rId76">
            <a:extLst>
              <a:ext uri="{28A0092B-C50C-407E-A947-70E740481C1C}">
                <a14:useLocalDpi xmlns:a14="http://schemas.microsoft.com/office/drawing/2010/main" val="0"/>
              </a:ext>
              <a:ext uri="{96DAC541-7B7A-43D3-8B79-37D633B846F1}">
                <asvg:svgBlip xmlns:asvg="http://schemas.microsoft.com/office/drawing/2016/SVG/main" r:embed="rId77"/>
              </a:ext>
            </a:extLst>
          </a:blip>
          <a:stretch>
            <a:fillRect/>
          </a:stretch>
        </p:blipFill>
        <p:spPr>
          <a:xfrm>
            <a:off x="7316166" y="3967092"/>
            <a:ext cx="472968" cy="472968"/>
          </a:xfrm>
          <a:prstGeom prst="rect">
            <a:avLst/>
          </a:prstGeom>
        </p:spPr>
      </p:pic>
      <p:pic>
        <p:nvPicPr>
          <p:cNvPr id="33" name="Grafik 120" descr="shield">
            <a:extLst>
              <a:ext uri="{FF2B5EF4-FFF2-40B4-BE49-F238E27FC236}">
                <a16:creationId xmlns:a16="http://schemas.microsoft.com/office/drawing/2014/main" id="{B47E018B-80F5-1F55-E881-3A693B7CA0D6}"/>
              </a:ext>
            </a:extLst>
          </p:cNvPr>
          <p:cNvPicPr>
            <a:picLocks noChangeAspect="1"/>
          </p:cNvPicPr>
          <p:nvPr/>
        </p:nvPicPr>
        <p:blipFill>
          <a:blip r:embed="rId78">
            <a:extLst>
              <a:ext uri="{28A0092B-C50C-407E-A947-70E740481C1C}">
                <a14:useLocalDpi xmlns:a14="http://schemas.microsoft.com/office/drawing/2010/main" val="0"/>
              </a:ext>
              <a:ext uri="{96DAC541-7B7A-43D3-8B79-37D633B846F1}">
                <asvg:svgBlip xmlns:asvg="http://schemas.microsoft.com/office/drawing/2016/SVG/main" r:embed="rId79"/>
              </a:ext>
            </a:extLst>
          </a:blip>
          <a:stretch>
            <a:fillRect/>
          </a:stretch>
        </p:blipFill>
        <p:spPr>
          <a:xfrm>
            <a:off x="8297838" y="3967092"/>
            <a:ext cx="472968" cy="472968"/>
          </a:xfrm>
          <a:prstGeom prst="rect">
            <a:avLst/>
          </a:prstGeom>
        </p:spPr>
      </p:pic>
      <p:pic>
        <p:nvPicPr>
          <p:cNvPr id="34" name="Grafik 122" descr="yield-opportunities">
            <a:extLst>
              <a:ext uri="{FF2B5EF4-FFF2-40B4-BE49-F238E27FC236}">
                <a16:creationId xmlns:a16="http://schemas.microsoft.com/office/drawing/2014/main" id="{52B0A744-1DCD-147A-B32A-C9FB99D33C2D}"/>
              </a:ext>
            </a:extLst>
          </p:cNvPr>
          <p:cNvPicPr>
            <a:picLocks noChangeAspect="1"/>
          </p:cNvPicPr>
          <p:nvPr/>
        </p:nvPicPr>
        <p:blipFill>
          <a:blip r:embed="rId80">
            <a:extLst>
              <a:ext uri="{28A0092B-C50C-407E-A947-70E740481C1C}">
                <a14:useLocalDpi xmlns:a14="http://schemas.microsoft.com/office/drawing/2010/main" val="0"/>
              </a:ext>
              <a:ext uri="{96DAC541-7B7A-43D3-8B79-37D633B846F1}">
                <asvg:svgBlip xmlns:asvg="http://schemas.microsoft.com/office/drawing/2016/SVG/main" r:embed="rId81"/>
              </a:ext>
            </a:extLst>
          </a:blip>
          <a:stretch>
            <a:fillRect/>
          </a:stretch>
        </p:blipFill>
        <p:spPr>
          <a:xfrm>
            <a:off x="9279506" y="3967092"/>
            <a:ext cx="472968" cy="472968"/>
          </a:xfrm>
          <a:prstGeom prst="rect">
            <a:avLst/>
          </a:prstGeom>
        </p:spPr>
      </p:pic>
      <p:pic>
        <p:nvPicPr>
          <p:cNvPr id="10" name="Grafik 78" descr="home-new">
            <a:extLst>
              <a:ext uri="{FF2B5EF4-FFF2-40B4-BE49-F238E27FC236}">
                <a16:creationId xmlns:a16="http://schemas.microsoft.com/office/drawing/2014/main" id="{8F5E14D4-CCD5-AFD7-BA20-1C2F10B9B93A}"/>
              </a:ext>
            </a:extLst>
          </p:cNvPr>
          <p:cNvPicPr>
            <a:picLocks noChangeAspect="1"/>
          </p:cNvPicPr>
          <p:nvPr/>
        </p:nvPicPr>
        <p:blipFill>
          <a:blip r:embed="rId82">
            <a:extLst>
              <a:ext uri="{28A0092B-C50C-407E-A947-70E740481C1C}">
                <a14:useLocalDpi xmlns:a14="http://schemas.microsoft.com/office/drawing/2010/main" val="0"/>
              </a:ext>
              <a:ext uri="{96DAC541-7B7A-43D3-8B79-37D633B846F1}">
                <asvg:svgBlip xmlns:asvg="http://schemas.microsoft.com/office/drawing/2016/SVG/main" r:embed="rId83"/>
              </a:ext>
            </a:extLst>
          </a:blip>
          <a:stretch>
            <a:fillRect/>
          </a:stretch>
        </p:blipFill>
        <p:spPr>
          <a:xfrm>
            <a:off x="441791" y="4838077"/>
            <a:ext cx="472968" cy="472968"/>
          </a:xfrm>
          <a:prstGeom prst="rect">
            <a:avLst/>
          </a:prstGeom>
        </p:spPr>
      </p:pic>
      <p:pic>
        <p:nvPicPr>
          <p:cNvPr id="6" name="Grafik 72" descr="construction">
            <a:extLst>
              <a:ext uri="{FF2B5EF4-FFF2-40B4-BE49-F238E27FC236}">
                <a16:creationId xmlns:a16="http://schemas.microsoft.com/office/drawing/2014/main" id="{2A7D9865-A7DF-7EF5-DD65-74C09892C108}"/>
              </a:ext>
            </a:extLst>
          </p:cNvPr>
          <p:cNvPicPr>
            <a:picLocks noChangeAspect="1"/>
          </p:cNvPicPr>
          <p:nvPr/>
        </p:nvPicPr>
        <p:blipFill>
          <a:blip r:embed="rId84">
            <a:extLst>
              <a:ext uri="{28A0092B-C50C-407E-A947-70E740481C1C}">
                <a14:useLocalDpi xmlns:a14="http://schemas.microsoft.com/office/drawing/2010/main" val="0"/>
              </a:ext>
              <a:ext uri="{96DAC541-7B7A-43D3-8B79-37D633B846F1}">
                <asvg:svgBlip xmlns:asvg="http://schemas.microsoft.com/office/drawing/2016/SVG/main" r:embed="rId85"/>
              </a:ext>
            </a:extLst>
          </a:blip>
          <a:stretch>
            <a:fillRect/>
          </a:stretch>
        </p:blipFill>
        <p:spPr>
          <a:xfrm>
            <a:off x="1424101" y="4838077"/>
            <a:ext cx="472968" cy="472968"/>
          </a:xfrm>
          <a:prstGeom prst="rect">
            <a:avLst/>
          </a:prstGeom>
        </p:spPr>
      </p:pic>
      <p:pic>
        <p:nvPicPr>
          <p:cNvPr id="11" name="Grafik 80" descr="reconstruction">
            <a:extLst>
              <a:ext uri="{FF2B5EF4-FFF2-40B4-BE49-F238E27FC236}">
                <a16:creationId xmlns:a16="http://schemas.microsoft.com/office/drawing/2014/main" id="{A3127E29-5DE1-185D-B252-8ACD7BCB7BF8}"/>
              </a:ext>
            </a:extLst>
          </p:cNvPr>
          <p:cNvPicPr>
            <a:picLocks noChangeAspect="1"/>
          </p:cNvPicPr>
          <p:nvPr/>
        </p:nvPicPr>
        <p:blipFill>
          <a:blip r:embed="rId86">
            <a:extLst>
              <a:ext uri="{28A0092B-C50C-407E-A947-70E740481C1C}">
                <a14:useLocalDpi xmlns:a14="http://schemas.microsoft.com/office/drawing/2010/main" val="0"/>
              </a:ext>
              <a:ext uri="{96DAC541-7B7A-43D3-8B79-37D633B846F1}">
                <asvg:svgBlip xmlns:asvg="http://schemas.microsoft.com/office/drawing/2016/SVG/main" r:embed="rId87"/>
              </a:ext>
            </a:extLst>
          </a:blip>
          <a:stretch>
            <a:fillRect/>
          </a:stretch>
        </p:blipFill>
        <p:spPr>
          <a:xfrm>
            <a:off x="2406411" y="4838077"/>
            <a:ext cx="472968" cy="472968"/>
          </a:xfrm>
          <a:prstGeom prst="rect">
            <a:avLst/>
          </a:prstGeom>
        </p:spPr>
      </p:pic>
      <p:pic>
        <p:nvPicPr>
          <p:cNvPr id="7" name="Grafik 73" descr="excavator">
            <a:extLst>
              <a:ext uri="{FF2B5EF4-FFF2-40B4-BE49-F238E27FC236}">
                <a16:creationId xmlns:a16="http://schemas.microsoft.com/office/drawing/2014/main" id="{3A54E56F-5B38-CCE8-D398-C88CF1F9D5DA}"/>
              </a:ext>
            </a:extLst>
          </p:cNvPr>
          <p:cNvPicPr>
            <a:picLocks noChangeAspect="1"/>
          </p:cNvPicPr>
          <p:nvPr/>
        </p:nvPicPr>
        <p:blipFill>
          <a:blip r:embed="rId88">
            <a:extLst>
              <a:ext uri="{28A0092B-C50C-407E-A947-70E740481C1C}">
                <a14:useLocalDpi xmlns:a14="http://schemas.microsoft.com/office/drawing/2010/main" val="0"/>
              </a:ext>
              <a:ext uri="{96DAC541-7B7A-43D3-8B79-37D633B846F1}">
                <asvg:svgBlip xmlns:asvg="http://schemas.microsoft.com/office/drawing/2016/SVG/main" r:embed="rId89"/>
              </a:ext>
            </a:extLst>
          </a:blip>
          <a:stretch>
            <a:fillRect/>
          </a:stretch>
        </p:blipFill>
        <p:spPr>
          <a:xfrm>
            <a:off x="3388721" y="4838077"/>
            <a:ext cx="472968" cy="472968"/>
          </a:xfrm>
          <a:prstGeom prst="rect">
            <a:avLst/>
          </a:prstGeom>
        </p:spPr>
      </p:pic>
      <p:pic>
        <p:nvPicPr>
          <p:cNvPr id="13" name="Grafik 83" descr="industry-manufacture">
            <a:extLst>
              <a:ext uri="{FF2B5EF4-FFF2-40B4-BE49-F238E27FC236}">
                <a16:creationId xmlns:a16="http://schemas.microsoft.com/office/drawing/2014/main" id="{BAC86135-3DE0-3F39-F9ED-AC33FE88688B}"/>
              </a:ext>
            </a:extLst>
          </p:cNvPr>
          <p:cNvPicPr>
            <a:picLocks noChangeAspect="1"/>
          </p:cNvPicPr>
          <p:nvPr/>
        </p:nvPicPr>
        <p:blipFill>
          <a:blip r:embed="rId90">
            <a:extLst>
              <a:ext uri="{28A0092B-C50C-407E-A947-70E740481C1C}">
                <a14:useLocalDpi xmlns:a14="http://schemas.microsoft.com/office/drawing/2010/main" val="0"/>
              </a:ext>
              <a:ext uri="{96DAC541-7B7A-43D3-8B79-37D633B846F1}">
                <asvg:svgBlip xmlns:asvg="http://schemas.microsoft.com/office/drawing/2016/SVG/main" r:embed="rId91"/>
              </a:ext>
            </a:extLst>
          </a:blip>
          <a:stretch>
            <a:fillRect/>
          </a:stretch>
        </p:blipFill>
        <p:spPr>
          <a:xfrm>
            <a:off x="4371032" y="4838077"/>
            <a:ext cx="472968" cy="472968"/>
          </a:xfrm>
          <a:prstGeom prst="rect">
            <a:avLst/>
          </a:prstGeom>
        </p:spPr>
      </p:pic>
      <p:pic>
        <p:nvPicPr>
          <p:cNvPr id="14" name="Grafik 85" descr="industry-material">
            <a:extLst>
              <a:ext uri="{FF2B5EF4-FFF2-40B4-BE49-F238E27FC236}">
                <a16:creationId xmlns:a16="http://schemas.microsoft.com/office/drawing/2014/main" id="{333762A4-B094-F2F5-1DCC-1D6B000B768A}"/>
              </a:ext>
            </a:extLst>
          </p:cNvPr>
          <p:cNvPicPr>
            <a:picLocks noChangeAspect="1"/>
          </p:cNvPicPr>
          <p:nvPr/>
        </p:nvPicPr>
        <p:blipFill>
          <a:blip r:embed="rId92">
            <a:extLst>
              <a:ext uri="{28A0092B-C50C-407E-A947-70E740481C1C}">
                <a14:useLocalDpi xmlns:a14="http://schemas.microsoft.com/office/drawing/2010/main" val="0"/>
              </a:ext>
              <a:ext uri="{96DAC541-7B7A-43D3-8B79-37D633B846F1}">
                <asvg:svgBlip xmlns:asvg="http://schemas.microsoft.com/office/drawing/2016/SVG/main" r:embed="rId93"/>
              </a:ext>
            </a:extLst>
          </a:blip>
          <a:stretch>
            <a:fillRect/>
          </a:stretch>
        </p:blipFill>
        <p:spPr>
          <a:xfrm>
            <a:off x="5353342" y="4838077"/>
            <a:ext cx="472968" cy="472968"/>
          </a:xfrm>
          <a:prstGeom prst="rect">
            <a:avLst/>
          </a:prstGeom>
        </p:spPr>
      </p:pic>
      <p:pic>
        <p:nvPicPr>
          <p:cNvPr id="15" name="Grafik 87" descr="responsibility">
            <a:extLst>
              <a:ext uri="{FF2B5EF4-FFF2-40B4-BE49-F238E27FC236}">
                <a16:creationId xmlns:a16="http://schemas.microsoft.com/office/drawing/2014/main" id="{A616A7EC-3BBB-3629-C290-74D25A45794D}"/>
              </a:ext>
            </a:extLst>
          </p:cNvPr>
          <p:cNvPicPr>
            <a:picLocks noChangeAspect="1"/>
          </p:cNvPicPr>
          <p:nvPr/>
        </p:nvPicPr>
        <p:blipFill>
          <a:blip r:embed="rId94">
            <a:extLst>
              <a:ext uri="{28A0092B-C50C-407E-A947-70E740481C1C}">
                <a14:useLocalDpi xmlns:a14="http://schemas.microsoft.com/office/drawing/2010/main" val="0"/>
              </a:ext>
              <a:ext uri="{96DAC541-7B7A-43D3-8B79-37D633B846F1}">
                <asvg:svgBlip xmlns:asvg="http://schemas.microsoft.com/office/drawing/2016/SVG/main" r:embed="rId95"/>
              </a:ext>
            </a:extLst>
          </a:blip>
          <a:stretch>
            <a:fillRect/>
          </a:stretch>
        </p:blipFill>
        <p:spPr>
          <a:xfrm>
            <a:off x="6335652" y="4838077"/>
            <a:ext cx="472968" cy="472968"/>
          </a:xfrm>
          <a:prstGeom prst="rect">
            <a:avLst/>
          </a:prstGeom>
        </p:spPr>
      </p:pic>
      <p:pic>
        <p:nvPicPr>
          <p:cNvPr id="12" name="Grafik 81" descr="car-park">
            <a:extLst>
              <a:ext uri="{FF2B5EF4-FFF2-40B4-BE49-F238E27FC236}">
                <a16:creationId xmlns:a16="http://schemas.microsoft.com/office/drawing/2014/main" id="{E307CE96-B230-4467-6525-4D46B3CE2FE1}"/>
              </a:ext>
            </a:extLst>
          </p:cNvPr>
          <p:cNvPicPr>
            <a:picLocks noChangeAspect="1"/>
          </p:cNvPicPr>
          <p:nvPr/>
        </p:nvPicPr>
        <p:blipFill>
          <a:blip r:embed="rId96">
            <a:extLst>
              <a:ext uri="{28A0092B-C50C-407E-A947-70E740481C1C}">
                <a14:useLocalDpi xmlns:a14="http://schemas.microsoft.com/office/drawing/2010/main" val="0"/>
              </a:ext>
              <a:ext uri="{96DAC541-7B7A-43D3-8B79-37D633B846F1}">
                <asvg:svgBlip xmlns:asvg="http://schemas.microsoft.com/office/drawing/2016/SVG/main" r:embed="rId97"/>
              </a:ext>
            </a:extLst>
          </a:blip>
          <a:stretch>
            <a:fillRect/>
          </a:stretch>
        </p:blipFill>
        <p:spPr>
          <a:xfrm>
            <a:off x="7317962" y="4838077"/>
            <a:ext cx="472968" cy="472968"/>
          </a:xfrm>
          <a:prstGeom prst="rect">
            <a:avLst/>
          </a:prstGeom>
        </p:spPr>
      </p:pic>
      <p:pic>
        <p:nvPicPr>
          <p:cNvPr id="8" name="Grafik 75" descr="motorcycle">
            <a:extLst>
              <a:ext uri="{FF2B5EF4-FFF2-40B4-BE49-F238E27FC236}">
                <a16:creationId xmlns:a16="http://schemas.microsoft.com/office/drawing/2014/main" id="{CDB70100-A33E-EE6F-7D33-B943256839BB}"/>
              </a:ext>
            </a:extLst>
          </p:cNvPr>
          <p:cNvPicPr>
            <a:picLocks noChangeAspect="1"/>
          </p:cNvPicPr>
          <p:nvPr/>
        </p:nvPicPr>
        <p:blipFill>
          <a:blip r:embed="rId98">
            <a:extLst>
              <a:ext uri="{28A0092B-C50C-407E-A947-70E740481C1C}">
                <a14:useLocalDpi xmlns:a14="http://schemas.microsoft.com/office/drawing/2010/main" val="0"/>
              </a:ext>
              <a:ext uri="{96DAC541-7B7A-43D3-8B79-37D633B846F1}">
                <asvg:svgBlip xmlns:asvg="http://schemas.microsoft.com/office/drawing/2016/SVG/main" r:embed="rId99"/>
              </a:ext>
            </a:extLst>
          </a:blip>
          <a:stretch>
            <a:fillRect/>
          </a:stretch>
        </p:blipFill>
        <p:spPr>
          <a:xfrm>
            <a:off x="8300272" y="4838077"/>
            <a:ext cx="472968" cy="472968"/>
          </a:xfrm>
          <a:prstGeom prst="rect">
            <a:avLst/>
          </a:prstGeom>
        </p:spPr>
      </p:pic>
      <p:pic>
        <p:nvPicPr>
          <p:cNvPr id="9" name="Grafik 77" descr="mobility">
            <a:extLst>
              <a:ext uri="{FF2B5EF4-FFF2-40B4-BE49-F238E27FC236}">
                <a16:creationId xmlns:a16="http://schemas.microsoft.com/office/drawing/2014/main" id="{E8D5C773-D7EC-4271-D0EC-42DC1514A10E}"/>
              </a:ext>
            </a:extLst>
          </p:cNvPr>
          <p:cNvPicPr>
            <a:picLocks noChangeAspect="1"/>
          </p:cNvPicPr>
          <p:nvPr/>
        </p:nvPicPr>
        <p:blipFill>
          <a:blip r:embed="rId100">
            <a:extLst>
              <a:ext uri="{28A0092B-C50C-407E-A947-70E740481C1C}">
                <a14:useLocalDpi xmlns:a14="http://schemas.microsoft.com/office/drawing/2010/main" val="0"/>
              </a:ext>
              <a:ext uri="{96DAC541-7B7A-43D3-8B79-37D633B846F1}">
                <asvg:svgBlip xmlns:asvg="http://schemas.microsoft.com/office/drawing/2016/SVG/main" r:embed="rId101"/>
              </a:ext>
            </a:extLst>
          </a:blip>
          <a:stretch>
            <a:fillRect/>
          </a:stretch>
        </p:blipFill>
        <p:spPr>
          <a:xfrm>
            <a:off x="9282581" y="4838077"/>
            <a:ext cx="472968" cy="472968"/>
          </a:xfrm>
          <a:prstGeom prst="rect">
            <a:avLst/>
          </a:prstGeom>
        </p:spPr>
      </p:pic>
      <p:pic>
        <p:nvPicPr>
          <p:cNvPr id="56" name="Grafik 153" descr="team">
            <a:extLst>
              <a:ext uri="{FF2B5EF4-FFF2-40B4-BE49-F238E27FC236}">
                <a16:creationId xmlns:a16="http://schemas.microsoft.com/office/drawing/2014/main" id="{040FAFB2-AFF3-FB82-645B-80B112B40D98}"/>
              </a:ext>
            </a:extLst>
          </p:cNvPr>
          <p:cNvPicPr>
            <a:picLocks noChangeAspect="1"/>
          </p:cNvPicPr>
          <p:nvPr/>
        </p:nvPicPr>
        <p:blipFill>
          <a:blip r:embed="rId102">
            <a:extLst>
              <a:ext uri="{28A0092B-C50C-407E-A947-70E740481C1C}">
                <a14:useLocalDpi xmlns:a14="http://schemas.microsoft.com/office/drawing/2010/main" val="0"/>
              </a:ext>
              <a:ext uri="{96DAC541-7B7A-43D3-8B79-37D633B846F1}">
                <asvg:svgBlip xmlns:asvg="http://schemas.microsoft.com/office/drawing/2016/SVG/main" r:embed="rId103"/>
              </a:ext>
            </a:extLst>
          </a:blip>
          <a:stretch>
            <a:fillRect/>
          </a:stretch>
        </p:blipFill>
        <p:spPr>
          <a:xfrm>
            <a:off x="438032" y="5709063"/>
            <a:ext cx="472968" cy="472968"/>
          </a:xfrm>
          <a:prstGeom prst="rect">
            <a:avLst/>
          </a:prstGeom>
        </p:spPr>
      </p:pic>
      <p:pic>
        <p:nvPicPr>
          <p:cNvPr id="57" name="Grafik 155" descr="contact">
            <a:extLst>
              <a:ext uri="{FF2B5EF4-FFF2-40B4-BE49-F238E27FC236}">
                <a16:creationId xmlns:a16="http://schemas.microsoft.com/office/drawing/2014/main" id="{524201D1-D137-A60F-6BC7-21FCAD223D32}"/>
              </a:ext>
            </a:extLst>
          </p:cNvPr>
          <p:cNvPicPr>
            <a:picLocks noChangeAspect="1"/>
          </p:cNvPicPr>
          <p:nvPr/>
        </p:nvPicPr>
        <p:blipFill>
          <a:blip r:embed="rId104">
            <a:extLst>
              <a:ext uri="{28A0092B-C50C-407E-A947-70E740481C1C}">
                <a14:useLocalDpi xmlns:a14="http://schemas.microsoft.com/office/drawing/2010/main" val="0"/>
              </a:ext>
              <a:ext uri="{96DAC541-7B7A-43D3-8B79-37D633B846F1}">
                <asvg:svgBlip xmlns:asvg="http://schemas.microsoft.com/office/drawing/2016/SVG/main" r:embed="rId105"/>
              </a:ext>
            </a:extLst>
          </a:blip>
          <a:stretch>
            <a:fillRect/>
          </a:stretch>
        </p:blipFill>
        <p:spPr>
          <a:xfrm>
            <a:off x="1420218" y="5710344"/>
            <a:ext cx="472968" cy="472968"/>
          </a:xfrm>
          <a:prstGeom prst="rect">
            <a:avLst/>
          </a:prstGeom>
        </p:spPr>
      </p:pic>
      <p:pic>
        <p:nvPicPr>
          <p:cNvPr id="58" name="Grafik 156" descr="mail">
            <a:extLst>
              <a:ext uri="{FF2B5EF4-FFF2-40B4-BE49-F238E27FC236}">
                <a16:creationId xmlns:a16="http://schemas.microsoft.com/office/drawing/2014/main" id="{EE1C4F82-C152-F133-AA40-F49BE4A58815}"/>
              </a:ext>
            </a:extLst>
          </p:cNvPr>
          <p:cNvPicPr>
            <a:picLocks noChangeAspect="1"/>
          </p:cNvPicPr>
          <p:nvPr/>
        </p:nvPicPr>
        <p:blipFill>
          <a:blip r:embed="rId106">
            <a:extLst>
              <a:ext uri="{28A0092B-C50C-407E-A947-70E740481C1C}">
                <a14:useLocalDpi xmlns:a14="http://schemas.microsoft.com/office/drawing/2010/main" val="0"/>
              </a:ext>
              <a:ext uri="{96DAC541-7B7A-43D3-8B79-37D633B846F1}">
                <asvg:svgBlip xmlns:asvg="http://schemas.microsoft.com/office/drawing/2016/SVG/main" r:embed="rId107"/>
              </a:ext>
            </a:extLst>
          </a:blip>
          <a:stretch>
            <a:fillRect/>
          </a:stretch>
        </p:blipFill>
        <p:spPr>
          <a:xfrm>
            <a:off x="2402402" y="5710344"/>
            <a:ext cx="472968" cy="472968"/>
          </a:xfrm>
          <a:prstGeom prst="rect">
            <a:avLst/>
          </a:prstGeom>
        </p:spPr>
      </p:pic>
      <p:pic>
        <p:nvPicPr>
          <p:cNvPr id="62" name="Grafik 161" descr="imprint">
            <a:extLst>
              <a:ext uri="{FF2B5EF4-FFF2-40B4-BE49-F238E27FC236}">
                <a16:creationId xmlns:a16="http://schemas.microsoft.com/office/drawing/2014/main" id="{C87E40DA-FC47-2507-2D4E-2455942E9AC1}"/>
              </a:ext>
            </a:extLst>
          </p:cNvPr>
          <p:cNvPicPr>
            <a:picLocks noChangeAspect="1"/>
          </p:cNvPicPr>
          <p:nvPr/>
        </p:nvPicPr>
        <p:blipFill>
          <a:blip r:embed="rId108">
            <a:extLst>
              <a:ext uri="{28A0092B-C50C-407E-A947-70E740481C1C}">
                <a14:useLocalDpi xmlns:a14="http://schemas.microsoft.com/office/drawing/2010/main" val="0"/>
              </a:ext>
              <a:ext uri="{96DAC541-7B7A-43D3-8B79-37D633B846F1}">
                <asvg:svgBlip xmlns:asvg="http://schemas.microsoft.com/office/drawing/2016/SVG/main" r:embed="rId109"/>
              </a:ext>
            </a:extLst>
          </a:blip>
          <a:stretch>
            <a:fillRect/>
          </a:stretch>
        </p:blipFill>
        <p:spPr>
          <a:xfrm>
            <a:off x="3384587" y="5710344"/>
            <a:ext cx="472968" cy="472968"/>
          </a:xfrm>
          <a:prstGeom prst="rect">
            <a:avLst/>
          </a:prstGeom>
        </p:spPr>
      </p:pic>
      <p:pic>
        <p:nvPicPr>
          <p:cNvPr id="65" name="Grafik 164" descr="document-pdf">
            <a:extLst>
              <a:ext uri="{FF2B5EF4-FFF2-40B4-BE49-F238E27FC236}">
                <a16:creationId xmlns:a16="http://schemas.microsoft.com/office/drawing/2014/main" id="{48A60CF0-C183-A4E2-9003-8E0218CDA86B}"/>
              </a:ext>
            </a:extLst>
          </p:cNvPr>
          <p:cNvPicPr>
            <a:picLocks noChangeAspect="1"/>
          </p:cNvPicPr>
          <p:nvPr/>
        </p:nvPicPr>
        <p:blipFill>
          <a:blip r:embed="rId110">
            <a:extLst>
              <a:ext uri="{28A0092B-C50C-407E-A947-70E740481C1C}">
                <a14:useLocalDpi xmlns:a14="http://schemas.microsoft.com/office/drawing/2010/main" val="0"/>
              </a:ext>
              <a:ext uri="{96DAC541-7B7A-43D3-8B79-37D633B846F1}">
                <asvg:svgBlip xmlns:asvg="http://schemas.microsoft.com/office/drawing/2016/SVG/main" r:embed="rId111"/>
              </a:ext>
            </a:extLst>
          </a:blip>
          <a:stretch>
            <a:fillRect/>
          </a:stretch>
        </p:blipFill>
        <p:spPr>
          <a:xfrm>
            <a:off x="4366773" y="5710344"/>
            <a:ext cx="472968" cy="472968"/>
          </a:xfrm>
          <a:prstGeom prst="rect">
            <a:avLst/>
          </a:prstGeom>
        </p:spPr>
      </p:pic>
      <p:pic>
        <p:nvPicPr>
          <p:cNvPr id="59" name="Grafik 157" descr="chat">
            <a:extLst>
              <a:ext uri="{FF2B5EF4-FFF2-40B4-BE49-F238E27FC236}">
                <a16:creationId xmlns:a16="http://schemas.microsoft.com/office/drawing/2014/main" id="{9BC200A3-470F-FE46-A727-F19EEA9CFA7E}"/>
              </a:ext>
            </a:extLst>
          </p:cNvPr>
          <p:cNvPicPr>
            <a:picLocks noChangeAspect="1"/>
          </p:cNvPicPr>
          <p:nvPr/>
        </p:nvPicPr>
        <p:blipFill>
          <a:blip r:embed="rId112">
            <a:extLst>
              <a:ext uri="{28A0092B-C50C-407E-A947-70E740481C1C}">
                <a14:useLocalDpi xmlns:a14="http://schemas.microsoft.com/office/drawing/2010/main" val="0"/>
              </a:ext>
              <a:ext uri="{96DAC541-7B7A-43D3-8B79-37D633B846F1}">
                <asvg:svgBlip xmlns:asvg="http://schemas.microsoft.com/office/drawing/2016/SVG/main" r:embed="rId113"/>
              </a:ext>
            </a:extLst>
          </a:blip>
          <a:stretch>
            <a:fillRect/>
          </a:stretch>
        </p:blipFill>
        <p:spPr>
          <a:xfrm>
            <a:off x="5348958" y="5710344"/>
            <a:ext cx="472968" cy="472968"/>
          </a:xfrm>
          <a:prstGeom prst="rect">
            <a:avLst/>
          </a:prstGeom>
        </p:spPr>
      </p:pic>
      <p:pic>
        <p:nvPicPr>
          <p:cNvPr id="60" name="Grafik 158" descr="post">
            <a:extLst>
              <a:ext uri="{FF2B5EF4-FFF2-40B4-BE49-F238E27FC236}">
                <a16:creationId xmlns:a16="http://schemas.microsoft.com/office/drawing/2014/main" id="{C0AE9A08-B394-37D0-E6A2-A980DB5157B5}"/>
              </a:ext>
            </a:extLst>
          </p:cNvPr>
          <p:cNvPicPr>
            <a:picLocks noChangeAspect="1"/>
          </p:cNvPicPr>
          <p:nvPr/>
        </p:nvPicPr>
        <p:blipFill>
          <a:blip r:embed="rId114">
            <a:extLst>
              <a:ext uri="{28A0092B-C50C-407E-A947-70E740481C1C}">
                <a14:useLocalDpi xmlns:a14="http://schemas.microsoft.com/office/drawing/2010/main" val="0"/>
              </a:ext>
              <a:ext uri="{96DAC541-7B7A-43D3-8B79-37D633B846F1}">
                <asvg:svgBlip xmlns:asvg="http://schemas.microsoft.com/office/drawing/2016/SVG/main" r:embed="rId115"/>
              </a:ext>
            </a:extLst>
          </a:blip>
          <a:stretch>
            <a:fillRect/>
          </a:stretch>
        </p:blipFill>
        <p:spPr>
          <a:xfrm>
            <a:off x="6331142" y="5710344"/>
            <a:ext cx="472968" cy="472968"/>
          </a:xfrm>
          <a:prstGeom prst="rect">
            <a:avLst/>
          </a:prstGeom>
        </p:spPr>
      </p:pic>
      <p:pic>
        <p:nvPicPr>
          <p:cNvPr id="64" name="Grafik 163" descr="download">
            <a:extLst>
              <a:ext uri="{FF2B5EF4-FFF2-40B4-BE49-F238E27FC236}">
                <a16:creationId xmlns:a16="http://schemas.microsoft.com/office/drawing/2014/main" id="{4BE790A6-50EF-1921-8CA2-98DCCBCADBD6}"/>
              </a:ext>
            </a:extLst>
          </p:cNvPr>
          <p:cNvPicPr>
            <a:picLocks noChangeAspect="1"/>
          </p:cNvPicPr>
          <p:nvPr/>
        </p:nvPicPr>
        <p:blipFill>
          <a:blip r:embed="rId116">
            <a:extLst>
              <a:ext uri="{28A0092B-C50C-407E-A947-70E740481C1C}">
                <a14:useLocalDpi xmlns:a14="http://schemas.microsoft.com/office/drawing/2010/main" val="0"/>
              </a:ext>
              <a:ext uri="{96DAC541-7B7A-43D3-8B79-37D633B846F1}">
                <asvg:svgBlip xmlns:asvg="http://schemas.microsoft.com/office/drawing/2016/SVG/main" r:embed="rId117"/>
              </a:ext>
            </a:extLst>
          </a:blip>
          <a:stretch>
            <a:fillRect/>
          </a:stretch>
        </p:blipFill>
        <p:spPr>
          <a:xfrm>
            <a:off x="7313328" y="5710344"/>
            <a:ext cx="472968" cy="472968"/>
          </a:xfrm>
          <a:prstGeom prst="rect">
            <a:avLst/>
          </a:prstGeom>
        </p:spPr>
      </p:pic>
      <p:pic>
        <p:nvPicPr>
          <p:cNvPr id="61" name="Grafik 159" descr="banking-hours">
            <a:extLst>
              <a:ext uri="{FF2B5EF4-FFF2-40B4-BE49-F238E27FC236}">
                <a16:creationId xmlns:a16="http://schemas.microsoft.com/office/drawing/2014/main" id="{F88C79E6-B49E-47B6-C007-590317D5218F}"/>
              </a:ext>
            </a:extLst>
          </p:cNvPr>
          <p:cNvPicPr>
            <a:picLocks noChangeAspect="1"/>
          </p:cNvPicPr>
          <p:nvPr/>
        </p:nvPicPr>
        <p:blipFill>
          <a:blip r:embed="rId118">
            <a:extLst>
              <a:ext uri="{28A0092B-C50C-407E-A947-70E740481C1C}">
                <a14:useLocalDpi xmlns:a14="http://schemas.microsoft.com/office/drawing/2010/main" val="0"/>
              </a:ext>
              <a:ext uri="{96DAC541-7B7A-43D3-8B79-37D633B846F1}">
                <asvg:svgBlip xmlns:asvg="http://schemas.microsoft.com/office/drawing/2016/SVG/main" r:embed="rId119"/>
              </a:ext>
            </a:extLst>
          </a:blip>
          <a:stretch>
            <a:fillRect/>
          </a:stretch>
        </p:blipFill>
        <p:spPr>
          <a:xfrm>
            <a:off x="8295513" y="5710344"/>
            <a:ext cx="472968" cy="472968"/>
          </a:xfrm>
          <a:prstGeom prst="rect">
            <a:avLst/>
          </a:prstGeom>
        </p:spPr>
      </p:pic>
      <p:pic>
        <p:nvPicPr>
          <p:cNvPr id="63" name="Grafik 162" descr="alarm">
            <a:extLst>
              <a:ext uri="{FF2B5EF4-FFF2-40B4-BE49-F238E27FC236}">
                <a16:creationId xmlns:a16="http://schemas.microsoft.com/office/drawing/2014/main" id="{8018C3DA-10CA-398A-323A-B63566CB6D24}"/>
              </a:ext>
            </a:extLst>
          </p:cNvPr>
          <p:cNvPicPr>
            <a:picLocks noChangeAspect="1"/>
          </p:cNvPicPr>
          <p:nvPr/>
        </p:nvPicPr>
        <p:blipFill>
          <a:blip r:embed="rId120">
            <a:extLst>
              <a:ext uri="{28A0092B-C50C-407E-A947-70E740481C1C}">
                <a14:useLocalDpi xmlns:a14="http://schemas.microsoft.com/office/drawing/2010/main" val="0"/>
              </a:ext>
              <a:ext uri="{96DAC541-7B7A-43D3-8B79-37D633B846F1}">
                <asvg:svgBlip xmlns:asvg="http://schemas.microsoft.com/office/drawing/2016/SVG/main" r:embed="rId121"/>
              </a:ext>
            </a:extLst>
          </a:blip>
          <a:stretch>
            <a:fillRect/>
          </a:stretch>
        </p:blipFill>
        <p:spPr>
          <a:xfrm>
            <a:off x="9277697" y="5710344"/>
            <a:ext cx="472968" cy="472968"/>
          </a:xfrm>
          <a:prstGeom prst="rect">
            <a:avLst/>
          </a:prstGeom>
        </p:spPr>
      </p:pic>
      <p:sp>
        <p:nvSpPr>
          <p:cNvPr id="2" name="TextBox 1">
            <a:extLst>
              <a:ext uri="{FF2B5EF4-FFF2-40B4-BE49-F238E27FC236}">
                <a16:creationId xmlns:a16="http://schemas.microsoft.com/office/drawing/2014/main" id="{07C985F6-E562-32FA-C69B-F34C787A0C6A}"/>
              </a:ext>
              <a:ext uri="{C183D7F6-B498-43B3-948B-1728B52AA6E4}">
                <adec:decorative xmlns:adec="http://schemas.microsoft.com/office/drawing/2017/decorative" val="1"/>
              </a:ext>
            </a:extLst>
          </p:cNvPr>
          <p:cNvSpPr txBox="1"/>
          <p:nvPr/>
        </p:nvSpPr>
        <p:spPr bwMode="ltGray">
          <a:xfrm>
            <a:off x="6096000" y="441325"/>
            <a:ext cx="3508800" cy="517398"/>
          </a:xfrm>
          <a:prstGeom prst="rect">
            <a:avLst/>
          </a:prstGeom>
          <a:solidFill>
            <a:srgbClr val="D000D0"/>
          </a:solidFill>
          <a:ln w="6350">
            <a:noFill/>
            <a:miter lim="800000"/>
            <a:headEnd/>
            <a:tailEnd/>
          </a:ln>
        </p:spPr>
        <p:txBody>
          <a:bodyPr wrap="square" lIns="100913" tIns="50457" rIns="100913" bIns="50457" rtlCol="0" anchor="t" anchorCtr="0">
            <a:spAutoFit/>
          </a:bodyPr>
          <a:lstStyle/>
          <a:p>
            <a:pPr eaLnBrk="0" hangingPunct="0"/>
            <a:r>
              <a:rPr lang="en-GB" sz="900" b="1" dirty="0">
                <a:solidFill>
                  <a:schemeClr val="bg1"/>
                </a:solidFill>
                <a:latin typeface="+mn-lt"/>
              </a:rPr>
              <a:t>Note </a:t>
            </a:r>
            <a:br>
              <a:rPr lang="en-GB" sz="900" b="1" dirty="0">
                <a:solidFill>
                  <a:schemeClr val="bg1"/>
                </a:solidFill>
                <a:latin typeface="+mn-lt"/>
              </a:rPr>
            </a:br>
            <a:r>
              <a:rPr lang="en-GB" sz="900" dirty="0">
                <a:solidFill>
                  <a:schemeClr val="bg1"/>
                </a:solidFill>
              </a:rPr>
              <a:t>All icons can be extended with outlines to adjust the line thickness according to the font used.</a:t>
            </a:r>
            <a:endParaRPr lang="en-GB" sz="900" dirty="0">
              <a:solidFill>
                <a:schemeClr val="bg1"/>
              </a:solidFill>
              <a:latin typeface="+mn-lt"/>
            </a:endParaRPr>
          </a:p>
        </p:txBody>
      </p:sp>
      <p:sp>
        <p:nvSpPr>
          <p:cNvPr id="3" name="Fußzeilenplatzhalter 2">
            <a:extLst>
              <a:ext uri="{FF2B5EF4-FFF2-40B4-BE49-F238E27FC236}">
                <a16:creationId xmlns:a16="http://schemas.microsoft.com/office/drawing/2014/main" id="{F1362868-4F7C-1FA7-15CC-F0ED9327A227}"/>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4" name="Slide Number Placeholder 3">
            <a:extLst>
              <a:ext uri="{FF2B5EF4-FFF2-40B4-BE49-F238E27FC236}">
                <a16:creationId xmlns:a16="http://schemas.microsoft.com/office/drawing/2014/main" id="{78967740-A513-DC8F-9CA2-6E453E3F4A40}"/>
              </a:ext>
              <a:ext uri="{C183D7F6-B498-43B3-948B-1728B52AA6E4}">
                <adec:decorative xmlns:adec="http://schemas.microsoft.com/office/drawing/2017/decorative" val="1"/>
              </a:ext>
            </a:extLst>
          </p:cNvPr>
          <p:cNvSpPr>
            <a:spLocks noGrp="1"/>
          </p:cNvSpPr>
          <p:nvPr>
            <p:ph type="sldNum" sz="quarter" idx="10"/>
          </p:nvPr>
        </p:nvSpPr>
        <p:spPr>
          <a:xfrm>
            <a:off x="10741152" y="6416675"/>
            <a:ext cx="1007936" cy="144000"/>
          </a:xfrm>
        </p:spPr>
        <p:txBody>
          <a:bodyPr/>
          <a:lstStyle/>
          <a:p>
            <a:fld id="{D71DA9FD-6EF8-4CC5-AF9B-B6159B5B937C}" type="slidenum">
              <a:rPr lang="en-GB" noProof="1" smtClean="0"/>
              <a:pPr/>
              <a:t>77</a:t>
            </a:fld>
            <a:endParaRPr lang="en-GB" noProof="1"/>
          </a:p>
        </p:txBody>
      </p:sp>
    </p:spTree>
    <p:extLst>
      <p:ext uri="{BB962C8B-B14F-4D97-AF65-F5344CB8AC3E}">
        <p14:creationId xmlns:p14="http://schemas.microsoft.com/office/powerpoint/2010/main" val="2430329841"/>
      </p:ext>
    </p:extLst>
  </p:cSld>
  <p:clrMapOvr>
    <a:masterClrMapping/>
  </p:clrMapOvr>
  <p:transition>
    <p:wipe dir="r"/>
  </p:transition>
</p:sld>
</file>

<file path=ppt/slides/slide7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5675E0D-758E-C85C-48C8-7EBAB02C2B1B}"/>
              </a:ext>
            </a:extLst>
          </p:cNvPr>
          <p:cNvSpPr>
            <a:spLocks noGrp="1"/>
          </p:cNvSpPr>
          <p:nvPr>
            <p:ph type="title"/>
          </p:nvPr>
        </p:nvSpPr>
        <p:spPr>
          <a:xfrm>
            <a:off x="429261" y="425452"/>
            <a:ext cx="10405956" cy="476949"/>
          </a:xfrm>
        </p:spPr>
        <p:txBody>
          <a:bodyPr/>
          <a:lstStyle/>
          <a:p>
            <a:r>
              <a:rPr lang="en-GB" dirty="0"/>
              <a:t>Icons – Deep Blue </a:t>
            </a:r>
          </a:p>
        </p:txBody>
      </p:sp>
      <p:pic>
        <p:nvPicPr>
          <p:cNvPr id="75" name="Grafik 92" descr="calendar">
            <a:extLst>
              <a:ext uri="{FF2B5EF4-FFF2-40B4-BE49-F238E27FC236}">
                <a16:creationId xmlns:a16="http://schemas.microsoft.com/office/drawing/2014/main" id="{2A1B6086-D201-ECA3-D910-04DE43531E0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0772" y="1377286"/>
            <a:ext cx="469440" cy="469440"/>
          </a:xfrm>
          <a:prstGeom prst="rect">
            <a:avLst/>
          </a:prstGeom>
        </p:spPr>
      </p:pic>
      <p:pic>
        <p:nvPicPr>
          <p:cNvPr id="76" name="Grafik 93" descr="industry-energy">
            <a:extLst>
              <a:ext uri="{FF2B5EF4-FFF2-40B4-BE49-F238E27FC236}">
                <a16:creationId xmlns:a16="http://schemas.microsoft.com/office/drawing/2014/main" id="{E8AC9672-2CBF-D476-D7E5-4A305CEF9EE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465112" y="1377286"/>
            <a:ext cx="469440" cy="469440"/>
          </a:xfrm>
          <a:prstGeom prst="rect">
            <a:avLst/>
          </a:prstGeom>
        </p:spPr>
      </p:pic>
      <p:pic>
        <p:nvPicPr>
          <p:cNvPr id="78" name="Grafik 95" descr="phone">
            <a:extLst>
              <a:ext uri="{FF2B5EF4-FFF2-40B4-BE49-F238E27FC236}">
                <a16:creationId xmlns:a16="http://schemas.microsoft.com/office/drawing/2014/main" id="{54D5F600-9FF2-6600-F00E-EAA9329D3D81}"/>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439453" y="1377286"/>
            <a:ext cx="469440" cy="469440"/>
          </a:xfrm>
          <a:prstGeom prst="rect">
            <a:avLst/>
          </a:prstGeom>
        </p:spPr>
      </p:pic>
      <p:pic>
        <p:nvPicPr>
          <p:cNvPr id="81" name="Grafik 98" descr="recall">
            <a:extLst>
              <a:ext uri="{FF2B5EF4-FFF2-40B4-BE49-F238E27FC236}">
                <a16:creationId xmlns:a16="http://schemas.microsoft.com/office/drawing/2014/main" id="{73B322AC-23AA-D9E9-200E-C5391B64B86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413793" y="1377286"/>
            <a:ext cx="469440" cy="469440"/>
          </a:xfrm>
          <a:prstGeom prst="rect">
            <a:avLst/>
          </a:prstGeom>
        </p:spPr>
      </p:pic>
      <p:pic>
        <p:nvPicPr>
          <p:cNvPr id="84" name="Grafik 101" descr="counselling">
            <a:extLst>
              <a:ext uri="{FF2B5EF4-FFF2-40B4-BE49-F238E27FC236}">
                <a16:creationId xmlns:a16="http://schemas.microsoft.com/office/drawing/2014/main" id="{73860219-2B13-5EFB-8BCE-22D57A9928E2}"/>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388134" y="1377286"/>
            <a:ext cx="469440" cy="469440"/>
          </a:xfrm>
          <a:prstGeom prst="rect">
            <a:avLst/>
          </a:prstGeom>
        </p:spPr>
      </p:pic>
      <p:pic>
        <p:nvPicPr>
          <p:cNvPr id="79" name="Grafik 96" descr="device-online">
            <a:extLst>
              <a:ext uri="{FF2B5EF4-FFF2-40B4-BE49-F238E27FC236}">
                <a16:creationId xmlns:a16="http://schemas.microsoft.com/office/drawing/2014/main" id="{BEEE176D-9007-647E-8C4F-380BB547611A}"/>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5362474" y="1377286"/>
            <a:ext cx="469440" cy="469440"/>
          </a:xfrm>
          <a:prstGeom prst="rect">
            <a:avLst/>
          </a:prstGeom>
        </p:spPr>
      </p:pic>
      <p:pic>
        <p:nvPicPr>
          <p:cNvPr id="77" name="Grafik 94" descr="device-mobile">
            <a:extLst>
              <a:ext uri="{FF2B5EF4-FFF2-40B4-BE49-F238E27FC236}">
                <a16:creationId xmlns:a16="http://schemas.microsoft.com/office/drawing/2014/main" id="{2A0978B8-3BE3-5D8D-27FF-AE66AE9B718B}"/>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6336816" y="1377286"/>
            <a:ext cx="469440" cy="469440"/>
          </a:xfrm>
          <a:prstGeom prst="rect">
            <a:avLst/>
          </a:prstGeom>
        </p:spPr>
      </p:pic>
      <p:pic>
        <p:nvPicPr>
          <p:cNvPr id="80" name="Grafik 97" descr="device-app">
            <a:extLst>
              <a:ext uri="{FF2B5EF4-FFF2-40B4-BE49-F238E27FC236}">
                <a16:creationId xmlns:a16="http://schemas.microsoft.com/office/drawing/2014/main" id="{83861D5B-D3FD-1F4E-CBAB-A711D19B0D39}"/>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311155" y="1377286"/>
            <a:ext cx="469440" cy="469440"/>
          </a:xfrm>
          <a:prstGeom prst="rect">
            <a:avLst/>
          </a:prstGeom>
        </p:spPr>
      </p:pic>
      <p:pic>
        <p:nvPicPr>
          <p:cNvPr id="82" name="Grafik 99" descr="print">
            <a:extLst>
              <a:ext uri="{FF2B5EF4-FFF2-40B4-BE49-F238E27FC236}">
                <a16:creationId xmlns:a16="http://schemas.microsoft.com/office/drawing/2014/main" id="{FB22F021-871C-313D-7009-C90F94959A32}"/>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8285497" y="1377286"/>
            <a:ext cx="469440" cy="469440"/>
          </a:xfrm>
          <a:prstGeom prst="rect">
            <a:avLst/>
          </a:prstGeom>
        </p:spPr>
      </p:pic>
      <p:pic>
        <p:nvPicPr>
          <p:cNvPr id="83" name="Grafik 100" descr="keyboard">
            <a:extLst>
              <a:ext uri="{FF2B5EF4-FFF2-40B4-BE49-F238E27FC236}">
                <a16:creationId xmlns:a16="http://schemas.microsoft.com/office/drawing/2014/main" id="{6BEA1F89-1F59-18F7-BA0B-9606790AFD8F}"/>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9259834" y="1377286"/>
            <a:ext cx="469440" cy="469440"/>
          </a:xfrm>
          <a:prstGeom prst="rect">
            <a:avLst/>
          </a:prstGeom>
        </p:spPr>
      </p:pic>
      <p:pic>
        <p:nvPicPr>
          <p:cNvPr id="96" name="Grafik 113" descr="asset-saveplan">
            <a:extLst>
              <a:ext uri="{FF2B5EF4-FFF2-40B4-BE49-F238E27FC236}">
                <a16:creationId xmlns:a16="http://schemas.microsoft.com/office/drawing/2014/main" id="{5310F3AC-BBCB-19B0-0338-5074BB600594}"/>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490772" y="2244347"/>
            <a:ext cx="469440" cy="469440"/>
          </a:xfrm>
          <a:prstGeom prst="rect">
            <a:avLst/>
          </a:prstGeom>
        </p:spPr>
      </p:pic>
      <p:pic>
        <p:nvPicPr>
          <p:cNvPr id="97" name="Grafik 115" descr="transparent-performance">
            <a:extLst>
              <a:ext uri="{FF2B5EF4-FFF2-40B4-BE49-F238E27FC236}">
                <a16:creationId xmlns:a16="http://schemas.microsoft.com/office/drawing/2014/main" id="{494B13F0-8397-5658-6E50-3FF4E216D503}"/>
              </a:ext>
            </a:extLst>
          </p:cNvPr>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tretch>
            <a:fillRect/>
          </a:stretch>
        </p:blipFill>
        <p:spPr>
          <a:xfrm>
            <a:off x="1465798" y="2244347"/>
            <a:ext cx="469440" cy="469440"/>
          </a:xfrm>
          <a:prstGeom prst="rect">
            <a:avLst/>
          </a:prstGeom>
        </p:spPr>
      </p:pic>
      <p:pic>
        <p:nvPicPr>
          <p:cNvPr id="95" name="Grafik 112" descr="asset-analyse">
            <a:extLst>
              <a:ext uri="{FF2B5EF4-FFF2-40B4-BE49-F238E27FC236}">
                <a16:creationId xmlns:a16="http://schemas.microsoft.com/office/drawing/2014/main" id="{83502E5E-65BA-909E-842D-5F6EC1AB022D}"/>
              </a:ext>
            </a:extLst>
          </p:cNvPr>
          <p:cNvPicPr>
            <a:picLocks noChangeAspect="1"/>
          </p:cNvPicPr>
          <p:nvPr/>
        </p:nvPicPr>
        <p:blipFill>
          <a:blip r:embed="rId26">
            <a:extLst>
              <a:ext uri="{28A0092B-C50C-407E-A947-70E740481C1C}">
                <a14:useLocalDpi xmlns:a14="http://schemas.microsoft.com/office/drawing/2010/main" val="0"/>
              </a:ext>
              <a:ext uri="{96DAC541-7B7A-43D3-8B79-37D633B846F1}">
                <asvg:svgBlip xmlns:asvg="http://schemas.microsoft.com/office/drawing/2016/SVG/main" r:embed="rId27"/>
              </a:ext>
            </a:extLst>
          </a:blip>
          <a:stretch>
            <a:fillRect/>
          </a:stretch>
        </p:blipFill>
        <p:spPr>
          <a:xfrm>
            <a:off x="2440826" y="2244347"/>
            <a:ext cx="469440" cy="469440"/>
          </a:xfrm>
          <a:prstGeom prst="rect">
            <a:avLst/>
          </a:prstGeom>
        </p:spPr>
      </p:pic>
      <p:pic>
        <p:nvPicPr>
          <p:cNvPr id="98" name="Grafik 116" descr="asset-overview">
            <a:extLst>
              <a:ext uri="{FF2B5EF4-FFF2-40B4-BE49-F238E27FC236}">
                <a16:creationId xmlns:a16="http://schemas.microsoft.com/office/drawing/2014/main" id="{B0BE8665-4EA0-9FE0-BECB-9F0749AEE9CC}"/>
              </a:ext>
            </a:extLst>
          </p:cNvPr>
          <p:cNvPicPr>
            <a:picLocks noChangeAspect="1"/>
          </p:cNvPicPr>
          <p:nvPr/>
        </p:nvPicPr>
        <p:blipFill>
          <a:blip r:embed="rId28">
            <a:extLst>
              <a:ext uri="{28A0092B-C50C-407E-A947-70E740481C1C}">
                <a14:useLocalDpi xmlns:a14="http://schemas.microsoft.com/office/drawing/2010/main" val="0"/>
              </a:ext>
              <a:ext uri="{96DAC541-7B7A-43D3-8B79-37D633B846F1}">
                <asvg:svgBlip xmlns:asvg="http://schemas.microsoft.com/office/drawing/2016/SVG/main" r:embed="rId29"/>
              </a:ext>
            </a:extLst>
          </a:blip>
          <a:stretch>
            <a:fillRect/>
          </a:stretch>
        </p:blipFill>
        <p:spPr>
          <a:xfrm>
            <a:off x="3415854" y="2244347"/>
            <a:ext cx="469440" cy="469440"/>
          </a:xfrm>
          <a:prstGeom prst="rect">
            <a:avLst/>
          </a:prstGeom>
        </p:spPr>
      </p:pic>
      <p:pic>
        <p:nvPicPr>
          <p:cNvPr id="99" name="Grafik 117" descr="asset-riskclass">
            <a:extLst>
              <a:ext uri="{FF2B5EF4-FFF2-40B4-BE49-F238E27FC236}">
                <a16:creationId xmlns:a16="http://schemas.microsoft.com/office/drawing/2014/main" id="{5D7EC6F0-6EB5-93AA-0515-8F91D8020622}"/>
              </a:ext>
            </a:extLst>
          </p:cNvPr>
          <p:cNvPicPr>
            <a:picLocks noChangeAspect="1"/>
          </p:cNvPicPr>
          <p:nvPr/>
        </p:nvPicPr>
        <p:blipFill>
          <a:blip r:embed="rId30">
            <a:extLst>
              <a:ext uri="{28A0092B-C50C-407E-A947-70E740481C1C}">
                <a14:useLocalDpi xmlns:a14="http://schemas.microsoft.com/office/drawing/2010/main" val="0"/>
              </a:ext>
              <a:ext uri="{96DAC541-7B7A-43D3-8B79-37D633B846F1}">
                <asvg:svgBlip xmlns:asvg="http://schemas.microsoft.com/office/drawing/2016/SVG/main" r:embed="rId31"/>
              </a:ext>
            </a:extLst>
          </a:blip>
          <a:stretch>
            <a:fillRect/>
          </a:stretch>
        </p:blipFill>
        <p:spPr>
          <a:xfrm>
            <a:off x="4390881" y="2244347"/>
            <a:ext cx="469440" cy="469440"/>
          </a:xfrm>
          <a:prstGeom prst="rect">
            <a:avLst/>
          </a:prstGeom>
        </p:spPr>
      </p:pic>
      <p:pic>
        <p:nvPicPr>
          <p:cNvPr id="100" name="Grafik 119" descr="finance-score">
            <a:extLst>
              <a:ext uri="{FF2B5EF4-FFF2-40B4-BE49-F238E27FC236}">
                <a16:creationId xmlns:a16="http://schemas.microsoft.com/office/drawing/2014/main" id="{724E8DEF-76D5-552C-BD34-E6CBB7F014B5}"/>
              </a:ext>
            </a:extLst>
          </p:cNvPr>
          <p:cNvPicPr>
            <a:picLocks noChangeAspect="1"/>
          </p:cNvPicPr>
          <p:nvPr/>
        </p:nvPicPr>
        <p:blipFill>
          <a:blip r:embed="rId32">
            <a:extLst>
              <a:ext uri="{28A0092B-C50C-407E-A947-70E740481C1C}">
                <a14:useLocalDpi xmlns:a14="http://schemas.microsoft.com/office/drawing/2010/main" val="0"/>
              </a:ext>
              <a:ext uri="{96DAC541-7B7A-43D3-8B79-37D633B846F1}">
                <asvg:svgBlip xmlns:asvg="http://schemas.microsoft.com/office/drawing/2016/SVG/main" r:embed="rId33"/>
              </a:ext>
            </a:extLst>
          </a:blip>
          <a:stretch>
            <a:fillRect/>
          </a:stretch>
        </p:blipFill>
        <p:spPr>
          <a:xfrm>
            <a:off x="5365909" y="2244347"/>
            <a:ext cx="469440" cy="469440"/>
          </a:xfrm>
          <a:prstGeom prst="rect">
            <a:avLst/>
          </a:prstGeom>
        </p:spPr>
      </p:pic>
      <p:pic>
        <p:nvPicPr>
          <p:cNvPr id="101" name="Grafik 121" descr="deposit-market">
            <a:extLst>
              <a:ext uri="{FF2B5EF4-FFF2-40B4-BE49-F238E27FC236}">
                <a16:creationId xmlns:a16="http://schemas.microsoft.com/office/drawing/2014/main" id="{29B5630D-FBAD-6010-0922-0DAE18ACB9BE}"/>
              </a:ext>
            </a:extLst>
          </p:cNvPr>
          <p:cNvPicPr>
            <a:picLocks noChangeAspect="1"/>
          </p:cNvPicPr>
          <p:nvPr/>
        </p:nvPicPr>
        <p:blipFill>
          <a:blip r:embed="rId34">
            <a:extLst>
              <a:ext uri="{28A0092B-C50C-407E-A947-70E740481C1C}">
                <a14:useLocalDpi xmlns:a14="http://schemas.microsoft.com/office/drawing/2010/main" val="0"/>
              </a:ext>
              <a:ext uri="{96DAC541-7B7A-43D3-8B79-37D633B846F1}">
                <asvg:svgBlip xmlns:asvg="http://schemas.microsoft.com/office/drawing/2016/SVG/main" r:embed="rId35"/>
              </a:ext>
            </a:extLst>
          </a:blip>
          <a:stretch>
            <a:fillRect/>
          </a:stretch>
        </p:blipFill>
        <p:spPr>
          <a:xfrm>
            <a:off x="6340937" y="2244347"/>
            <a:ext cx="469440" cy="469440"/>
          </a:xfrm>
          <a:prstGeom prst="rect">
            <a:avLst/>
          </a:prstGeom>
        </p:spPr>
      </p:pic>
      <p:pic>
        <p:nvPicPr>
          <p:cNvPr id="104" name="Grafik 126" descr="save">
            <a:extLst>
              <a:ext uri="{FF2B5EF4-FFF2-40B4-BE49-F238E27FC236}">
                <a16:creationId xmlns:a16="http://schemas.microsoft.com/office/drawing/2014/main" id="{7B16AB3F-DA23-F436-DFCE-66FFFC4C89DA}"/>
              </a:ext>
            </a:extLst>
          </p:cNvPr>
          <p:cNvPicPr>
            <a:picLocks noChangeAspect="1"/>
          </p:cNvPicPr>
          <p:nvPr/>
        </p:nvPicPr>
        <p:blipFill>
          <a:blip r:embed="rId36">
            <a:extLst>
              <a:ext uri="{28A0092B-C50C-407E-A947-70E740481C1C}">
                <a14:useLocalDpi xmlns:a14="http://schemas.microsoft.com/office/drawing/2010/main" val="0"/>
              </a:ext>
              <a:ext uri="{96DAC541-7B7A-43D3-8B79-37D633B846F1}">
                <asvg:svgBlip xmlns:asvg="http://schemas.microsoft.com/office/drawing/2016/SVG/main" r:embed="rId37"/>
              </a:ext>
            </a:extLst>
          </a:blip>
          <a:stretch>
            <a:fillRect/>
          </a:stretch>
        </p:blipFill>
        <p:spPr>
          <a:xfrm>
            <a:off x="7315963" y="2244347"/>
            <a:ext cx="469440" cy="469440"/>
          </a:xfrm>
          <a:prstGeom prst="rect">
            <a:avLst/>
          </a:prstGeom>
        </p:spPr>
      </p:pic>
      <p:pic>
        <p:nvPicPr>
          <p:cNvPr id="103" name="Grafik 124" descr="question">
            <a:extLst>
              <a:ext uri="{FF2B5EF4-FFF2-40B4-BE49-F238E27FC236}">
                <a16:creationId xmlns:a16="http://schemas.microsoft.com/office/drawing/2014/main" id="{582CAB84-4DF3-4A36-1BFD-0A7210488464}"/>
              </a:ext>
            </a:extLst>
          </p:cNvPr>
          <p:cNvPicPr>
            <a:picLocks noChangeAspect="1"/>
          </p:cNvPicPr>
          <p:nvPr/>
        </p:nvPicPr>
        <p:blipFill>
          <a:blip r:embed="rId38">
            <a:extLst>
              <a:ext uri="{28A0092B-C50C-407E-A947-70E740481C1C}">
                <a14:useLocalDpi xmlns:a14="http://schemas.microsoft.com/office/drawing/2010/main" val="0"/>
              </a:ext>
              <a:ext uri="{96DAC541-7B7A-43D3-8B79-37D633B846F1}">
                <asvg:svgBlip xmlns:asvg="http://schemas.microsoft.com/office/drawing/2016/SVG/main" r:embed="rId39"/>
              </a:ext>
            </a:extLst>
          </a:blip>
          <a:stretch>
            <a:fillRect/>
          </a:stretch>
        </p:blipFill>
        <p:spPr>
          <a:xfrm>
            <a:off x="8290991" y="2244347"/>
            <a:ext cx="469440" cy="469440"/>
          </a:xfrm>
          <a:prstGeom prst="rect">
            <a:avLst/>
          </a:prstGeom>
        </p:spPr>
      </p:pic>
      <p:pic>
        <p:nvPicPr>
          <p:cNvPr id="102" name="Grafik 123" descr="hint">
            <a:extLst>
              <a:ext uri="{FF2B5EF4-FFF2-40B4-BE49-F238E27FC236}">
                <a16:creationId xmlns:a16="http://schemas.microsoft.com/office/drawing/2014/main" id="{4CACC50E-A2C9-2DF0-0CFB-B64E4579F759}"/>
              </a:ext>
            </a:extLst>
          </p:cNvPr>
          <p:cNvPicPr>
            <a:picLocks noChangeAspect="1"/>
          </p:cNvPicPr>
          <p:nvPr/>
        </p:nvPicPr>
        <p:blipFill>
          <a:blip r:embed="rId40">
            <a:extLst>
              <a:ext uri="{28A0092B-C50C-407E-A947-70E740481C1C}">
                <a14:useLocalDpi xmlns:a14="http://schemas.microsoft.com/office/drawing/2010/main" val="0"/>
              </a:ext>
              <a:ext uri="{96DAC541-7B7A-43D3-8B79-37D633B846F1}">
                <asvg:svgBlip xmlns:asvg="http://schemas.microsoft.com/office/drawing/2016/SVG/main" r:embed="rId41"/>
              </a:ext>
            </a:extLst>
          </a:blip>
          <a:stretch>
            <a:fillRect/>
          </a:stretch>
        </p:blipFill>
        <p:spPr>
          <a:xfrm>
            <a:off x="9266016" y="2244347"/>
            <a:ext cx="469440" cy="469440"/>
          </a:xfrm>
          <a:prstGeom prst="rect">
            <a:avLst/>
          </a:prstGeom>
        </p:spPr>
      </p:pic>
      <p:pic>
        <p:nvPicPr>
          <p:cNvPr id="66" name="Grafik 82" descr="video">
            <a:extLst>
              <a:ext uri="{FF2B5EF4-FFF2-40B4-BE49-F238E27FC236}">
                <a16:creationId xmlns:a16="http://schemas.microsoft.com/office/drawing/2014/main" id="{1D9F5E11-E1AB-9F43-F78A-BA98EBB2C3BF}"/>
              </a:ext>
            </a:extLst>
          </p:cNvPr>
          <p:cNvPicPr>
            <a:picLocks noChangeAspect="1"/>
          </p:cNvPicPr>
          <p:nvPr/>
        </p:nvPicPr>
        <p:blipFill>
          <a:blip r:embed="rId42">
            <a:extLst>
              <a:ext uri="{28A0092B-C50C-407E-A947-70E740481C1C}">
                <a14:useLocalDpi xmlns:a14="http://schemas.microsoft.com/office/drawing/2010/main" val="0"/>
              </a:ext>
              <a:ext uri="{96DAC541-7B7A-43D3-8B79-37D633B846F1}">
                <asvg:svgBlip xmlns:asvg="http://schemas.microsoft.com/office/drawing/2016/SVG/main" r:embed="rId43"/>
              </a:ext>
            </a:extLst>
          </a:blip>
          <a:stretch>
            <a:fillRect/>
          </a:stretch>
        </p:blipFill>
        <p:spPr>
          <a:xfrm>
            <a:off x="490772" y="3111408"/>
            <a:ext cx="469440" cy="469440"/>
          </a:xfrm>
          <a:prstGeom prst="rect">
            <a:avLst/>
          </a:prstGeom>
        </p:spPr>
      </p:pic>
      <p:pic>
        <p:nvPicPr>
          <p:cNvPr id="74" name="Grafik 91" descr="calculator">
            <a:extLst>
              <a:ext uri="{FF2B5EF4-FFF2-40B4-BE49-F238E27FC236}">
                <a16:creationId xmlns:a16="http://schemas.microsoft.com/office/drawing/2014/main" id="{2419C870-C62B-C472-6237-8A94E36CF817}"/>
              </a:ext>
            </a:extLst>
          </p:cNvPr>
          <p:cNvPicPr>
            <a:picLocks noChangeAspect="1"/>
          </p:cNvPicPr>
          <p:nvPr/>
        </p:nvPicPr>
        <p:blipFill>
          <a:blip r:embed="rId44">
            <a:extLst>
              <a:ext uri="{28A0092B-C50C-407E-A947-70E740481C1C}">
                <a14:useLocalDpi xmlns:a14="http://schemas.microsoft.com/office/drawing/2010/main" val="0"/>
              </a:ext>
              <a:ext uri="{96DAC541-7B7A-43D3-8B79-37D633B846F1}">
                <asvg:svgBlip xmlns:asvg="http://schemas.microsoft.com/office/drawing/2016/SVG/main" r:embed="rId45"/>
              </a:ext>
            </a:extLst>
          </a:blip>
          <a:stretch>
            <a:fillRect/>
          </a:stretch>
        </p:blipFill>
        <p:spPr>
          <a:xfrm>
            <a:off x="1465885" y="3111408"/>
            <a:ext cx="469440" cy="469440"/>
          </a:xfrm>
          <a:prstGeom prst="rect">
            <a:avLst/>
          </a:prstGeom>
        </p:spPr>
      </p:pic>
      <p:pic>
        <p:nvPicPr>
          <p:cNvPr id="3" name="Grafik 67" descr="device-mobilepay">
            <a:extLst>
              <a:ext uri="{FF2B5EF4-FFF2-40B4-BE49-F238E27FC236}">
                <a16:creationId xmlns:a16="http://schemas.microsoft.com/office/drawing/2014/main" id="{4EAE99D1-E8B4-E38A-28E4-6FA0FEBE6522}"/>
              </a:ext>
            </a:extLst>
          </p:cNvPr>
          <p:cNvPicPr>
            <a:picLocks noChangeAspect="1"/>
          </p:cNvPicPr>
          <p:nvPr/>
        </p:nvPicPr>
        <p:blipFill>
          <a:blip r:embed="rId46">
            <a:extLst>
              <a:ext uri="{28A0092B-C50C-407E-A947-70E740481C1C}">
                <a14:useLocalDpi xmlns:a14="http://schemas.microsoft.com/office/drawing/2010/main" val="0"/>
              </a:ext>
              <a:ext uri="{96DAC541-7B7A-43D3-8B79-37D633B846F1}">
                <asvg:svgBlip xmlns:asvg="http://schemas.microsoft.com/office/drawing/2016/SVG/main" r:embed="rId47"/>
              </a:ext>
            </a:extLst>
          </a:blip>
          <a:stretch>
            <a:fillRect/>
          </a:stretch>
        </p:blipFill>
        <p:spPr>
          <a:xfrm>
            <a:off x="2440999" y="3111408"/>
            <a:ext cx="469440" cy="469440"/>
          </a:xfrm>
          <a:prstGeom prst="rect">
            <a:avLst/>
          </a:prstGeom>
        </p:spPr>
      </p:pic>
      <p:pic>
        <p:nvPicPr>
          <p:cNvPr id="73" name="Grafik 90" descr="prosperity">
            <a:extLst>
              <a:ext uri="{FF2B5EF4-FFF2-40B4-BE49-F238E27FC236}">
                <a16:creationId xmlns:a16="http://schemas.microsoft.com/office/drawing/2014/main" id="{084D0DB7-E046-8352-8E27-2390EBE966F7}"/>
              </a:ext>
            </a:extLst>
          </p:cNvPr>
          <p:cNvPicPr>
            <a:picLocks noChangeAspect="1"/>
          </p:cNvPicPr>
          <p:nvPr/>
        </p:nvPicPr>
        <p:blipFill>
          <a:blip r:embed="rId48">
            <a:extLst>
              <a:ext uri="{28A0092B-C50C-407E-A947-70E740481C1C}">
                <a14:useLocalDpi xmlns:a14="http://schemas.microsoft.com/office/drawing/2010/main" val="0"/>
              </a:ext>
              <a:ext uri="{96DAC541-7B7A-43D3-8B79-37D633B846F1}">
                <asvg:svgBlip xmlns:asvg="http://schemas.microsoft.com/office/drawing/2016/SVG/main" r:embed="rId49"/>
              </a:ext>
            </a:extLst>
          </a:blip>
          <a:stretch>
            <a:fillRect/>
          </a:stretch>
        </p:blipFill>
        <p:spPr>
          <a:xfrm>
            <a:off x="3416113" y="3111408"/>
            <a:ext cx="469440" cy="469440"/>
          </a:xfrm>
          <a:prstGeom prst="rect">
            <a:avLst/>
          </a:prstGeom>
        </p:spPr>
      </p:pic>
      <p:pic>
        <p:nvPicPr>
          <p:cNvPr id="67" name="Grafik 83" descr="money">
            <a:extLst>
              <a:ext uri="{FF2B5EF4-FFF2-40B4-BE49-F238E27FC236}">
                <a16:creationId xmlns:a16="http://schemas.microsoft.com/office/drawing/2014/main" id="{CDAA49C0-A216-ECAB-4512-BE914CDD726B}"/>
              </a:ext>
            </a:extLst>
          </p:cNvPr>
          <p:cNvPicPr>
            <a:picLocks noChangeAspect="1"/>
          </p:cNvPicPr>
          <p:nvPr/>
        </p:nvPicPr>
        <p:blipFill>
          <a:blip r:embed="rId50">
            <a:extLst>
              <a:ext uri="{28A0092B-C50C-407E-A947-70E740481C1C}">
                <a14:useLocalDpi xmlns:a14="http://schemas.microsoft.com/office/drawing/2010/main" val="0"/>
              </a:ext>
              <a:ext uri="{96DAC541-7B7A-43D3-8B79-37D633B846F1}">
                <asvg:svgBlip xmlns:asvg="http://schemas.microsoft.com/office/drawing/2016/SVG/main" r:embed="rId51"/>
              </a:ext>
            </a:extLst>
          </a:blip>
          <a:stretch>
            <a:fillRect/>
          </a:stretch>
        </p:blipFill>
        <p:spPr>
          <a:xfrm>
            <a:off x="4391227" y="3111408"/>
            <a:ext cx="469440" cy="469440"/>
          </a:xfrm>
          <a:prstGeom prst="rect">
            <a:avLst/>
          </a:prstGeom>
        </p:spPr>
      </p:pic>
      <p:pic>
        <p:nvPicPr>
          <p:cNvPr id="71" name="Grafik 88" descr="swiss-franc">
            <a:extLst>
              <a:ext uri="{FF2B5EF4-FFF2-40B4-BE49-F238E27FC236}">
                <a16:creationId xmlns:a16="http://schemas.microsoft.com/office/drawing/2014/main" id="{33398EC6-5756-5317-D87E-F7E2ADA82CA8}"/>
              </a:ext>
            </a:extLst>
          </p:cNvPr>
          <p:cNvPicPr>
            <a:picLocks noChangeAspect="1"/>
          </p:cNvPicPr>
          <p:nvPr/>
        </p:nvPicPr>
        <p:blipFill>
          <a:blip r:embed="rId52">
            <a:extLst>
              <a:ext uri="{28A0092B-C50C-407E-A947-70E740481C1C}">
                <a14:useLocalDpi xmlns:a14="http://schemas.microsoft.com/office/drawing/2010/main" val="0"/>
              </a:ext>
              <a:ext uri="{96DAC541-7B7A-43D3-8B79-37D633B846F1}">
                <asvg:svgBlip xmlns:asvg="http://schemas.microsoft.com/office/drawing/2016/SVG/main" r:embed="rId53"/>
              </a:ext>
            </a:extLst>
          </a:blip>
          <a:stretch>
            <a:fillRect/>
          </a:stretch>
        </p:blipFill>
        <p:spPr>
          <a:xfrm>
            <a:off x="5366341" y="3111408"/>
            <a:ext cx="469440" cy="469440"/>
          </a:xfrm>
          <a:prstGeom prst="rect">
            <a:avLst/>
          </a:prstGeom>
        </p:spPr>
      </p:pic>
      <p:pic>
        <p:nvPicPr>
          <p:cNvPr id="68" name="Grafik 84" descr="yen">
            <a:extLst>
              <a:ext uri="{FF2B5EF4-FFF2-40B4-BE49-F238E27FC236}">
                <a16:creationId xmlns:a16="http://schemas.microsoft.com/office/drawing/2014/main" id="{70831E37-15A8-9375-9DE7-E3E20AA803E8}"/>
              </a:ext>
            </a:extLst>
          </p:cNvPr>
          <p:cNvPicPr>
            <a:picLocks noChangeAspect="1"/>
          </p:cNvPicPr>
          <p:nvPr/>
        </p:nvPicPr>
        <p:blipFill>
          <a:blip r:embed="rId54">
            <a:extLst>
              <a:ext uri="{28A0092B-C50C-407E-A947-70E740481C1C}">
                <a14:useLocalDpi xmlns:a14="http://schemas.microsoft.com/office/drawing/2010/main" val="0"/>
              </a:ext>
              <a:ext uri="{96DAC541-7B7A-43D3-8B79-37D633B846F1}">
                <asvg:svgBlip xmlns:asvg="http://schemas.microsoft.com/office/drawing/2016/SVG/main" r:embed="rId55"/>
              </a:ext>
            </a:extLst>
          </a:blip>
          <a:stretch>
            <a:fillRect/>
          </a:stretch>
        </p:blipFill>
        <p:spPr>
          <a:xfrm>
            <a:off x="6341455" y="3111408"/>
            <a:ext cx="469440" cy="469440"/>
          </a:xfrm>
          <a:prstGeom prst="rect">
            <a:avLst/>
          </a:prstGeom>
        </p:spPr>
      </p:pic>
      <p:pic>
        <p:nvPicPr>
          <p:cNvPr id="69" name="Grafik 85" descr="dollar">
            <a:extLst>
              <a:ext uri="{FF2B5EF4-FFF2-40B4-BE49-F238E27FC236}">
                <a16:creationId xmlns:a16="http://schemas.microsoft.com/office/drawing/2014/main" id="{0EB7AD97-B927-0C62-5CAB-387145C5D8B9}"/>
              </a:ext>
            </a:extLst>
          </p:cNvPr>
          <p:cNvPicPr>
            <a:picLocks noChangeAspect="1"/>
          </p:cNvPicPr>
          <p:nvPr/>
        </p:nvPicPr>
        <p:blipFill>
          <a:blip r:embed="rId56">
            <a:extLst>
              <a:ext uri="{28A0092B-C50C-407E-A947-70E740481C1C}">
                <a14:useLocalDpi xmlns:a14="http://schemas.microsoft.com/office/drawing/2010/main" val="0"/>
              </a:ext>
              <a:ext uri="{96DAC541-7B7A-43D3-8B79-37D633B846F1}">
                <asvg:svgBlip xmlns:asvg="http://schemas.microsoft.com/office/drawing/2016/SVG/main" r:embed="rId57"/>
              </a:ext>
            </a:extLst>
          </a:blip>
          <a:stretch>
            <a:fillRect/>
          </a:stretch>
        </p:blipFill>
        <p:spPr>
          <a:xfrm>
            <a:off x="7316567" y="3111408"/>
            <a:ext cx="469440" cy="469440"/>
          </a:xfrm>
          <a:prstGeom prst="rect">
            <a:avLst/>
          </a:prstGeom>
        </p:spPr>
      </p:pic>
      <p:pic>
        <p:nvPicPr>
          <p:cNvPr id="72" name="Grafik 89" descr="euro">
            <a:extLst>
              <a:ext uri="{FF2B5EF4-FFF2-40B4-BE49-F238E27FC236}">
                <a16:creationId xmlns:a16="http://schemas.microsoft.com/office/drawing/2014/main" id="{AB7AEF78-A493-4D87-78A0-ADE326F72072}"/>
              </a:ext>
            </a:extLst>
          </p:cNvPr>
          <p:cNvPicPr>
            <a:picLocks noChangeAspect="1"/>
          </p:cNvPicPr>
          <p:nvPr/>
        </p:nvPicPr>
        <p:blipFill>
          <a:blip r:embed="rId58">
            <a:extLst>
              <a:ext uri="{28A0092B-C50C-407E-A947-70E740481C1C}">
                <a14:useLocalDpi xmlns:a14="http://schemas.microsoft.com/office/drawing/2010/main" val="0"/>
              </a:ext>
              <a:ext uri="{96DAC541-7B7A-43D3-8B79-37D633B846F1}">
                <asvg:svgBlip xmlns:asvg="http://schemas.microsoft.com/office/drawing/2016/SVG/main" r:embed="rId59"/>
              </a:ext>
            </a:extLst>
          </a:blip>
          <a:stretch>
            <a:fillRect/>
          </a:stretch>
        </p:blipFill>
        <p:spPr>
          <a:xfrm>
            <a:off x="8291681" y="3111408"/>
            <a:ext cx="469440" cy="469440"/>
          </a:xfrm>
          <a:prstGeom prst="rect">
            <a:avLst/>
          </a:prstGeom>
        </p:spPr>
      </p:pic>
      <p:pic>
        <p:nvPicPr>
          <p:cNvPr id="70" name="Grafik 86" descr=" pound-sterling">
            <a:extLst>
              <a:ext uri="{FF2B5EF4-FFF2-40B4-BE49-F238E27FC236}">
                <a16:creationId xmlns:a16="http://schemas.microsoft.com/office/drawing/2014/main" id="{9044E108-DAEE-0F96-0B83-C2DD346F3478}"/>
              </a:ext>
            </a:extLst>
          </p:cNvPr>
          <p:cNvPicPr>
            <a:picLocks noChangeAspect="1"/>
          </p:cNvPicPr>
          <p:nvPr/>
        </p:nvPicPr>
        <p:blipFill>
          <a:blip r:embed="rId60">
            <a:extLst>
              <a:ext uri="{28A0092B-C50C-407E-A947-70E740481C1C}">
                <a14:useLocalDpi xmlns:a14="http://schemas.microsoft.com/office/drawing/2010/main" val="0"/>
              </a:ext>
              <a:ext uri="{96DAC541-7B7A-43D3-8B79-37D633B846F1}">
                <asvg:svgBlip xmlns:asvg="http://schemas.microsoft.com/office/drawing/2016/SVG/main" r:embed="rId61"/>
              </a:ext>
            </a:extLst>
          </a:blip>
          <a:stretch>
            <a:fillRect/>
          </a:stretch>
        </p:blipFill>
        <p:spPr>
          <a:xfrm>
            <a:off x="9259625" y="3111408"/>
            <a:ext cx="469440" cy="469440"/>
          </a:xfrm>
          <a:prstGeom prst="rect">
            <a:avLst/>
          </a:prstGeom>
        </p:spPr>
      </p:pic>
      <p:pic>
        <p:nvPicPr>
          <p:cNvPr id="85" name="Grafik 102" descr="bank">
            <a:extLst>
              <a:ext uri="{FF2B5EF4-FFF2-40B4-BE49-F238E27FC236}">
                <a16:creationId xmlns:a16="http://schemas.microsoft.com/office/drawing/2014/main" id="{8093E4FB-5FEC-2DB2-428E-CFB75F10FA2E}"/>
              </a:ext>
            </a:extLst>
          </p:cNvPr>
          <p:cNvPicPr>
            <a:picLocks noChangeAspect="1"/>
          </p:cNvPicPr>
          <p:nvPr/>
        </p:nvPicPr>
        <p:blipFill>
          <a:blip r:embed="rId62">
            <a:extLst>
              <a:ext uri="{28A0092B-C50C-407E-A947-70E740481C1C}">
                <a14:useLocalDpi xmlns:a14="http://schemas.microsoft.com/office/drawing/2010/main" val="0"/>
              </a:ext>
              <a:ext uri="{96DAC541-7B7A-43D3-8B79-37D633B846F1}">
                <asvg:svgBlip xmlns:asvg="http://schemas.microsoft.com/office/drawing/2016/SVG/main" r:embed="rId63"/>
              </a:ext>
            </a:extLst>
          </a:blip>
          <a:stretch>
            <a:fillRect/>
          </a:stretch>
        </p:blipFill>
        <p:spPr>
          <a:xfrm>
            <a:off x="490772" y="3978470"/>
            <a:ext cx="469440" cy="469440"/>
          </a:xfrm>
          <a:prstGeom prst="rect">
            <a:avLst/>
          </a:prstGeom>
        </p:spPr>
      </p:pic>
      <p:pic>
        <p:nvPicPr>
          <p:cNvPr id="88" name="Grafik 105" descr="credit">
            <a:extLst>
              <a:ext uri="{FF2B5EF4-FFF2-40B4-BE49-F238E27FC236}">
                <a16:creationId xmlns:a16="http://schemas.microsoft.com/office/drawing/2014/main" id="{17D70892-3DCB-99DC-9BC1-367750661F35}"/>
              </a:ext>
            </a:extLst>
          </p:cNvPr>
          <p:cNvPicPr>
            <a:picLocks noChangeAspect="1"/>
          </p:cNvPicPr>
          <p:nvPr/>
        </p:nvPicPr>
        <p:blipFill>
          <a:blip r:embed="rId64">
            <a:extLst>
              <a:ext uri="{28A0092B-C50C-407E-A947-70E740481C1C}">
                <a14:useLocalDpi xmlns:a14="http://schemas.microsoft.com/office/drawing/2010/main" val="0"/>
              </a:ext>
              <a:ext uri="{96DAC541-7B7A-43D3-8B79-37D633B846F1}">
                <asvg:svgBlip xmlns:asvg="http://schemas.microsoft.com/office/drawing/2016/SVG/main" r:embed="rId65"/>
              </a:ext>
            </a:extLst>
          </a:blip>
          <a:stretch>
            <a:fillRect/>
          </a:stretch>
        </p:blipFill>
        <p:spPr>
          <a:xfrm>
            <a:off x="1465798" y="3978470"/>
            <a:ext cx="469440" cy="469440"/>
          </a:xfrm>
          <a:prstGeom prst="rect">
            <a:avLst/>
          </a:prstGeom>
        </p:spPr>
      </p:pic>
      <p:pic>
        <p:nvPicPr>
          <p:cNvPr id="87" name="Grafik 104" descr="payment-wireless">
            <a:extLst>
              <a:ext uri="{FF2B5EF4-FFF2-40B4-BE49-F238E27FC236}">
                <a16:creationId xmlns:a16="http://schemas.microsoft.com/office/drawing/2014/main" id="{6317526D-1F11-E977-C3E8-6A0820184EFF}"/>
              </a:ext>
            </a:extLst>
          </p:cNvPr>
          <p:cNvPicPr>
            <a:picLocks noChangeAspect="1"/>
          </p:cNvPicPr>
          <p:nvPr/>
        </p:nvPicPr>
        <p:blipFill>
          <a:blip r:embed="rId66">
            <a:extLst>
              <a:ext uri="{28A0092B-C50C-407E-A947-70E740481C1C}">
                <a14:useLocalDpi xmlns:a14="http://schemas.microsoft.com/office/drawing/2010/main" val="0"/>
              </a:ext>
              <a:ext uri="{96DAC541-7B7A-43D3-8B79-37D633B846F1}">
                <asvg:svgBlip xmlns:asvg="http://schemas.microsoft.com/office/drawing/2016/SVG/main" r:embed="rId67"/>
              </a:ext>
            </a:extLst>
          </a:blip>
          <a:stretch>
            <a:fillRect/>
          </a:stretch>
        </p:blipFill>
        <p:spPr>
          <a:xfrm>
            <a:off x="2440826" y="3978470"/>
            <a:ext cx="469440" cy="469440"/>
          </a:xfrm>
          <a:prstGeom prst="rect">
            <a:avLst/>
          </a:prstGeom>
        </p:spPr>
      </p:pic>
      <p:pic>
        <p:nvPicPr>
          <p:cNvPr id="86" name="Grafik 103" descr="atm">
            <a:extLst>
              <a:ext uri="{FF2B5EF4-FFF2-40B4-BE49-F238E27FC236}">
                <a16:creationId xmlns:a16="http://schemas.microsoft.com/office/drawing/2014/main" id="{D7BA145B-E2C7-C9CB-7A12-E2DB154F5DC0}"/>
              </a:ext>
            </a:extLst>
          </p:cNvPr>
          <p:cNvPicPr>
            <a:picLocks noChangeAspect="1"/>
          </p:cNvPicPr>
          <p:nvPr/>
        </p:nvPicPr>
        <p:blipFill>
          <a:blip r:embed="rId68">
            <a:extLst>
              <a:ext uri="{28A0092B-C50C-407E-A947-70E740481C1C}">
                <a14:useLocalDpi xmlns:a14="http://schemas.microsoft.com/office/drawing/2010/main" val="0"/>
              </a:ext>
              <a:ext uri="{96DAC541-7B7A-43D3-8B79-37D633B846F1}">
                <asvg:svgBlip xmlns:asvg="http://schemas.microsoft.com/office/drawing/2016/SVG/main" r:embed="rId69"/>
              </a:ext>
            </a:extLst>
          </a:blip>
          <a:stretch>
            <a:fillRect/>
          </a:stretch>
        </p:blipFill>
        <p:spPr>
          <a:xfrm>
            <a:off x="3415854" y="3978470"/>
            <a:ext cx="469440" cy="469440"/>
          </a:xfrm>
          <a:prstGeom prst="rect">
            <a:avLst/>
          </a:prstGeom>
        </p:spPr>
      </p:pic>
      <p:pic>
        <p:nvPicPr>
          <p:cNvPr id="89" name="Grafik 106" descr="wallet">
            <a:extLst>
              <a:ext uri="{FF2B5EF4-FFF2-40B4-BE49-F238E27FC236}">
                <a16:creationId xmlns:a16="http://schemas.microsoft.com/office/drawing/2014/main" id="{7D55F877-ADB9-5AF7-923C-2B84D12CDFA4}"/>
              </a:ext>
            </a:extLst>
          </p:cNvPr>
          <p:cNvPicPr>
            <a:picLocks noChangeAspect="1"/>
          </p:cNvPicPr>
          <p:nvPr/>
        </p:nvPicPr>
        <p:blipFill>
          <a:blip r:embed="rId70">
            <a:extLst>
              <a:ext uri="{28A0092B-C50C-407E-A947-70E740481C1C}">
                <a14:useLocalDpi xmlns:a14="http://schemas.microsoft.com/office/drawing/2010/main" val="0"/>
              </a:ext>
              <a:ext uri="{96DAC541-7B7A-43D3-8B79-37D633B846F1}">
                <asvg:svgBlip xmlns:asvg="http://schemas.microsoft.com/office/drawing/2016/SVG/main" r:embed="rId71"/>
              </a:ext>
            </a:extLst>
          </a:blip>
          <a:stretch>
            <a:fillRect/>
          </a:stretch>
        </p:blipFill>
        <p:spPr>
          <a:xfrm>
            <a:off x="4390881" y="3978470"/>
            <a:ext cx="469440" cy="469440"/>
          </a:xfrm>
          <a:prstGeom prst="rect">
            <a:avLst/>
          </a:prstGeom>
        </p:spPr>
      </p:pic>
      <p:pic>
        <p:nvPicPr>
          <p:cNvPr id="90" name="Grafik 107" descr="signature">
            <a:extLst>
              <a:ext uri="{FF2B5EF4-FFF2-40B4-BE49-F238E27FC236}">
                <a16:creationId xmlns:a16="http://schemas.microsoft.com/office/drawing/2014/main" id="{B3B3F9B7-BAD2-CD00-41C8-F1B5CCD2E41F}"/>
              </a:ext>
            </a:extLst>
          </p:cNvPr>
          <p:cNvPicPr>
            <a:picLocks noChangeAspect="1"/>
          </p:cNvPicPr>
          <p:nvPr/>
        </p:nvPicPr>
        <p:blipFill>
          <a:blip r:embed="rId72">
            <a:extLst>
              <a:ext uri="{28A0092B-C50C-407E-A947-70E740481C1C}">
                <a14:useLocalDpi xmlns:a14="http://schemas.microsoft.com/office/drawing/2010/main" val="0"/>
              </a:ext>
              <a:ext uri="{96DAC541-7B7A-43D3-8B79-37D633B846F1}">
                <asvg:svgBlip xmlns:asvg="http://schemas.microsoft.com/office/drawing/2016/SVG/main" r:embed="rId73"/>
              </a:ext>
            </a:extLst>
          </a:blip>
          <a:stretch>
            <a:fillRect/>
          </a:stretch>
        </p:blipFill>
        <p:spPr>
          <a:xfrm>
            <a:off x="5365909" y="3978470"/>
            <a:ext cx="469440" cy="469440"/>
          </a:xfrm>
          <a:prstGeom prst="rect">
            <a:avLst/>
          </a:prstGeom>
        </p:spPr>
      </p:pic>
      <p:pic>
        <p:nvPicPr>
          <p:cNvPr id="91" name="Grafik 108" descr="certificate">
            <a:extLst>
              <a:ext uri="{FF2B5EF4-FFF2-40B4-BE49-F238E27FC236}">
                <a16:creationId xmlns:a16="http://schemas.microsoft.com/office/drawing/2014/main" id="{388576AD-5E71-4D36-3C61-946C16D1C7CB}"/>
              </a:ext>
            </a:extLst>
          </p:cNvPr>
          <p:cNvPicPr>
            <a:picLocks noChangeAspect="1"/>
          </p:cNvPicPr>
          <p:nvPr/>
        </p:nvPicPr>
        <p:blipFill>
          <a:blip r:embed="rId74">
            <a:extLst>
              <a:ext uri="{28A0092B-C50C-407E-A947-70E740481C1C}">
                <a14:useLocalDpi xmlns:a14="http://schemas.microsoft.com/office/drawing/2010/main" val="0"/>
              </a:ext>
              <a:ext uri="{96DAC541-7B7A-43D3-8B79-37D633B846F1}">
                <asvg:svgBlip xmlns:asvg="http://schemas.microsoft.com/office/drawing/2016/SVG/main" r:embed="rId75"/>
              </a:ext>
            </a:extLst>
          </a:blip>
          <a:stretch>
            <a:fillRect/>
          </a:stretch>
        </p:blipFill>
        <p:spPr>
          <a:xfrm>
            <a:off x="6340937" y="3978470"/>
            <a:ext cx="469440" cy="469440"/>
          </a:xfrm>
          <a:prstGeom prst="rect">
            <a:avLst/>
          </a:prstGeom>
        </p:spPr>
      </p:pic>
      <p:pic>
        <p:nvPicPr>
          <p:cNvPr id="94" name="Grafik 111" descr="bookmark">
            <a:extLst>
              <a:ext uri="{FF2B5EF4-FFF2-40B4-BE49-F238E27FC236}">
                <a16:creationId xmlns:a16="http://schemas.microsoft.com/office/drawing/2014/main" id="{DDD5C7F5-D262-BDFA-4F40-7F5A335E23B3}"/>
              </a:ext>
            </a:extLst>
          </p:cNvPr>
          <p:cNvPicPr>
            <a:picLocks noChangeAspect="1"/>
          </p:cNvPicPr>
          <p:nvPr/>
        </p:nvPicPr>
        <p:blipFill>
          <a:blip r:embed="rId76">
            <a:extLst>
              <a:ext uri="{28A0092B-C50C-407E-A947-70E740481C1C}">
                <a14:useLocalDpi xmlns:a14="http://schemas.microsoft.com/office/drawing/2010/main" val="0"/>
              </a:ext>
              <a:ext uri="{96DAC541-7B7A-43D3-8B79-37D633B846F1}">
                <asvg:svgBlip xmlns:asvg="http://schemas.microsoft.com/office/drawing/2016/SVG/main" r:embed="rId77"/>
              </a:ext>
            </a:extLst>
          </a:blip>
          <a:stretch>
            <a:fillRect/>
          </a:stretch>
        </p:blipFill>
        <p:spPr>
          <a:xfrm>
            <a:off x="7315963" y="3978470"/>
            <a:ext cx="469440" cy="469440"/>
          </a:xfrm>
          <a:prstGeom prst="rect">
            <a:avLst/>
          </a:prstGeom>
        </p:spPr>
      </p:pic>
      <p:pic>
        <p:nvPicPr>
          <p:cNvPr id="93" name="Grafik 110" descr="save-regular">
            <a:extLst>
              <a:ext uri="{FF2B5EF4-FFF2-40B4-BE49-F238E27FC236}">
                <a16:creationId xmlns:a16="http://schemas.microsoft.com/office/drawing/2014/main" id="{8F39FDD7-729E-E8C8-A88F-0352DD2395FE}"/>
              </a:ext>
            </a:extLst>
          </p:cNvPr>
          <p:cNvPicPr>
            <a:picLocks noChangeAspect="1"/>
          </p:cNvPicPr>
          <p:nvPr/>
        </p:nvPicPr>
        <p:blipFill>
          <a:blip r:embed="rId78">
            <a:extLst>
              <a:ext uri="{28A0092B-C50C-407E-A947-70E740481C1C}">
                <a14:useLocalDpi xmlns:a14="http://schemas.microsoft.com/office/drawing/2010/main" val="0"/>
              </a:ext>
              <a:ext uri="{96DAC541-7B7A-43D3-8B79-37D633B846F1}">
                <asvg:svgBlip xmlns:asvg="http://schemas.microsoft.com/office/drawing/2016/SVG/main" r:embed="rId79"/>
              </a:ext>
            </a:extLst>
          </a:blip>
          <a:stretch>
            <a:fillRect/>
          </a:stretch>
        </p:blipFill>
        <p:spPr>
          <a:xfrm>
            <a:off x="8290991" y="3978470"/>
            <a:ext cx="469440" cy="469440"/>
          </a:xfrm>
          <a:prstGeom prst="rect">
            <a:avLst/>
          </a:prstGeom>
        </p:spPr>
      </p:pic>
      <p:pic>
        <p:nvPicPr>
          <p:cNvPr id="92" name="Grafik 109" descr="legal">
            <a:extLst>
              <a:ext uri="{FF2B5EF4-FFF2-40B4-BE49-F238E27FC236}">
                <a16:creationId xmlns:a16="http://schemas.microsoft.com/office/drawing/2014/main" id="{4F0E1A9C-7984-DB46-6071-3E7A37D98719}"/>
              </a:ext>
            </a:extLst>
          </p:cNvPr>
          <p:cNvPicPr>
            <a:picLocks noChangeAspect="1"/>
          </p:cNvPicPr>
          <p:nvPr/>
        </p:nvPicPr>
        <p:blipFill>
          <a:blip r:embed="rId80">
            <a:extLst>
              <a:ext uri="{28A0092B-C50C-407E-A947-70E740481C1C}">
                <a14:useLocalDpi xmlns:a14="http://schemas.microsoft.com/office/drawing/2010/main" val="0"/>
              </a:ext>
              <a:ext uri="{96DAC541-7B7A-43D3-8B79-37D633B846F1}">
                <asvg:svgBlip xmlns:asvg="http://schemas.microsoft.com/office/drawing/2016/SVG/main" r:embed="rId81"/>
              </a:ext>
            </a:extLst>
          </a:blip>
          <a:stretch>
            <a:fillRect/>
          </a:stretch>
        </p:blipFill>
        <p:spPr>
          <a:xfrm>
            <a:off x="9266016" y="3978470"/>
            <a:ext cx="469440" cy="469440"/>
          </a:xfrm>
          <a:prstGeom prst="rect">
            <a:avLst/>
          </a:prstGeom>
        </p:spPr>
      </p:pic>
      <p:pic>
        <p:nvPicPr>
          <p:cNvPr id="119" name="Grafik 145" descr="arrow-cross">
            <a:extLst>
              <a:ext uri="{FF2B5EF4-FFF2-40B4-BE49-F238E27FC236}">
                <a16:creationId xmlns:a16="http://schemas.microsoft.com/office/drawing/2014/main" id="{A63C1844-9559-7EB0-4B0C-0A3B5A78EC6E}"/>
              </a:ext>
            </a:extLst>
          </p:cNvPr>
          <p:cNvPicPr>
            <a:picLocks noChangeAspect="1"/>
          </p:cNvPicPr>
          <p:nvPr/>
        </p:nvPicPr>
        <p:blipFill>
          <a:blip r:embed="rId82">
            <a:extLst>
              <a:ext uri="{28A0092B-C50C-407E-A947-70E740481C1C}">
                <a14:useLocalDpi xmlns:a14="http://schemas.microsoft.com/office/drawing/2010/main" val="0"/>
              </a:ext>
              <a:ext uri="{96DAC541-7B7A-43D3-8B79-37D633B846F1}">
                <asvg:svgBlip xmlns:asvg="http://schemas.microsoft.com/office/drawing/2016/SVG/main" r:embed="rId83"/>
              </a:ext>
            </a:extLst>
          </a:blip>
          <a:stretch>
            <a:fillRect/>
          </a:stretch>
        </p:blipFill>
        <p:spPr>
          <a:xfrm>
            <a:off x="491640" y="4845531"/>
            <a:ext cx="469440" cy="469440"/>
          </a:xfrm>
          <a:prstGeom prst="rect">
            <a:avLst/>
          </a:prstGeom>
        </p:spPr>
      </p:pic>
      <p:pic>
        <p:nvPicPr>
          <p:cNvPr id="118" name="Grafik 143" descr="arrow2-down">
            <a:extLst>
              <a:ext uri="{FF2B5EF4-FFF2-40B4-BE49-F238E27FC236}">
                <a16:creationId xmlns:a16="http://schemas.microsoft.com/office/drawing/2014/main" id="{2FE79F02-031C-23EB-3210-F1D7CA5BA955}"/>
              </a:ext>
            </a:extLst>
          </p:cNvPr>
          <p:cNvPicPr>
            <a:picLocks noChangeAspect="1"/>
          </p:cNvPicPr>
          <p:nvPr/>
        </p:nvPicPr>
        <p:blipFill>
          <a:blip r:embed="rId84">
            <a:extLst>
              <a:ext uri="{28A0092B-C50C-407E-A947-70E740481C1C}">
                <a14:useLocalDpi xmlns:a14="http://schemas.microsoft.com/office/drawing/2010/main" val="0"/>
              </a:ext>
              <a:ext uri="{96DAC541-7B7A-43D3-8B79-37D633B846F1}">
                <asvg:svgBlip xmlns:asvg="http://schemas.microsoft.com/office/drawing/2016/SVG/main" r:embed="rId85"/>
              </a:ext>
            </a:extLst>
          </a:blip>
          <a:stretch>
            <a:fillRect/>
          </a:stretch>
        </p:blipFill>
        <p:spPr>
          <a:xfrm>
            <a:off x="1466268" y="4845531"/>
            <a:ext cx="469440" cy="469440"/>
          </a:xfrm>
          <a:prstGeom prst="rect">
            <a:avLst/>
          </a:prstGeom>
        </p:spPr>
      </p:pic>
      <p:pic>
        <p:nvPicPr>
          <p:cNvPr id="117" name="Grafik 142" descr="arrow2-raise">
            <a:extLst>
              <a:ext uri="{FF2B5EF4-FFF2-40B4-BE49-F238E27FC236}">
                <a16:creationId xmlns:a16="http://schemas.microsoft.com/office/drawing/2014/main" id="{7D32CBD0-060A-CCE7-9008-C01792279A0E}"/>
              </a:ext>
            </a:extLst>
          </p:cNvPr>
          <p:cNvPicPr>
            <a:picLocks noChangeAspect="1"/>
          </p:cNvPicPr>
          <p:nvPr/>
        </p:nvPicPr>
        <p:blipFill>
          <a:blip r:embed="rId86">
            <a:extLst>
              <a:ext uri="{28A0092B-C50C-407E-A947-70E740481C1C}">
                <a14:useLocalDpi xmlns:a14="http://schemas.microsoft.com/office/drawing/2010/main" val="0"/>
              </a:ext>
              <a:ext uri="{96DAC541-7B7A-43D3-8B79-37D633B846F1}">
                <asvg:svgBlip xmlns:asvg="http://schemas.microsoft.com/office/drawing/2016/SVG/main" r:embed="rId87"/>
              </a:ext>
            </a:extLst>
          </a:blip>
          <a:stretch>
            <a:fillRect/>
          </a:stretch>
        </p:blipFill>
        <p:spPr>
          <a:xfrm>
            <a:off x="2440896" y="4845531"/>
            <a:ext cx="469440" cy="469440"/>
          </a:xfrm>
          <a:prstGeom prst="rect">
            <a:avLst/>
          </a:prstGeom>
        </p:spPr>
      </p:pic>
      <p:pic>
        <p:nvPicPr>
          <p:cNvPr id="116" name="Grafik 141" descr="arrow2-decline">
            <a:extLst>
              <a:ext uri="{FF2B5EF4-FFF2-40B4-BE49-F238E27FC236}">
                <a16:creationId xmlns:a16="http://schemas.microsoft.com/office/drawing/2014/main" id="{9DABAF0E-FA63-3ED2-6F9A-7D4BCD8B331E}"/>
              </a:ext>
            </a:extLst>
          </p:cNvPr>
          <p:cNvPicPr>
            <a:picLocks noChangeAspect="1"/>
          </p:cNvPicPr>
          <p:nvPr/>
        </p:nvPicPr>
        <p:blipFill>
          <a:blip r:embed="rId88">
            <a:extLst>
              <a:ext uri="{28A0092B-C50C-407E-A947-70E740481C1C}">
                <a14:useLocalDpi xmlns:a14="http://schemas.microsoft.com/office/drawing/2010/main" val="0"/>
              </a:ext>
              <a:ext uri="{96DAC541-7B7A-43D3-8B79-37D633B846F1}">
                <asvg:svgBlip xmlns:asvg="http://schemas.microsoft.com/office/drawing/2016/SVG/main" r:embed="rId89"/>
              </a:ext>
            </a:extLst>
          </a:blip>
          <a:stretch>
            <a:fillRect/>
          </a:stretch>
        </p:blipFill>
        <p:spPr>
          <a:xfrm>
            <a:off x="3415524" y="4845531"/>
            <a:ext cx="469440" cy="469440"/>
          </a:xfrm>
          <a:prstGeom prst="rect">
            <a:avLst/>
          </a:prstGeom>
        </p:spPr>
      </p:pic>
      <p:pic>
        <p:nvPicPr>
          <p:cNvPr id="115" name="Grafik 140" descr="arrow2-right">
            <a:extLst>
              <a:ext uri="{FF2B5EF4-FFF2-40B4-BE49-F238E27FC236}">
                <a16:creationId xmlns:a16="http://schemas.microsoft.com/office/drawing/2014/main" id="{F043A4BB-9670-B700-D02C-1A8AA5C8D8F7}"/>
              </a:ext>
            </a:extLst>
          </p:cNvPr>
          <p:cNvPicPr>
            <a:picLocks noChangeAspect="1"/>
          </p:cNvPicPr>
          <p:nvPr/>
        </p:nvPicPr>
        <p:blipFill>
          <a:blip r:embed="rId90">
            <a:extLst>
              <a:ext uri="{28A0092B-C50C-407E-A947-70E740481C1C}">
                <a14:useLocalDpi xmlns:a14="http://schemas.microsoft.com/office/drawing/2010/main" val="0"/>
              </a:ext>
              <a:ext uri="{96DAC541-7B7A-43D3-8B79-37D633B846F1}">
                <asvg:svgBlip xmlns:asvg="http://schemas.microsoft.com/office/drawing/2016/SVG/main" r:embed="rId91"/>
              </a:ext>
            </a:extLst>
          </a:blip>
          <a:stretch>
            <a:fillRect/>
          </a:stretch>
        </p:blipFill>
        <p:spPr>
          <a:xfrm>
            <a:off x="4390152" y="4845531"/>
            <a:ext cx="469440" cy="469440"/>
          </a:xfrm>
          <a:prstGeom prst="rect">
            <a:avLst/>
          </a:prstGeom>
        </p:spPr>
      </p:pic>
      <p:pic>
        <p:nvPicPr>
          <p:cNvPr id="114" name="Grafik 139" descr="arrow2-up">
            <a:extLst>
              <a:ext uri="{FF2B5EF4-FFF2-40B4-BE49-F238E27FC236}">
                <a16:creationId xmlns:a16="http://schemas.microsoft.com/office/drawing/2014/main" id="{7F964A52-8C2C-4667-2C1D-19EAD2115DDF}"/>
              </a:ext>
            </a:extLst>
          </p:cNvPr>
          <p:cNvPicPr>
            <a:picLocks noChangeAspect="1"/>
          </p:cNvPicPr>
          <p:nvPr/>
        </p:nvPicPr>
        <p:blipFill>
          <a:blip r:embed="rId92">
            <a:extLst>
              <a:ext uri="{28A0092B-C50C-407E-A947-70E740481C1C}">
                <a14:useLocalDpi xmlns:a14="http://schemas.microsoft.com/office/drawing/2010/main" val="0"/>
              </a:ext>
              <a:ext uri="{96DAC541-7B7A-43D3-8B79-37D633B846F1}">
                <asvg:svgBlip xmlns:asvg="http://schemas.microsoft.com/office/drawing/2016/SVG/main" r:embed="rId93"/>
              </a:ext>
            </a:extLst>
          </a:blip>
          <a:stretch>
            <a:fillRect/>
          </a:stretch>
        </p:blipFill>
        <p:spPr>
          <a:xfrm>
            <a:off x="5364780" y="4845531"/>
            <a:ext cx="469440" cy="469440"/>
          </a:xfrm>
          <a:prstGeom prst="rect">
            <a:avLst/>
          </a:prstGeom>
        </p:spPr>
      </p:pic>
      <p:pic>
        <p:nvPicPr>
          <p:cNvPr id="113" name="Grafik 138" descr="arrow2-left">
            <a:extLst>
              <a:ext uri="{FF2B5EF4-FFF2-40B4-BE49-F238E27FC236}">
                <a16:creationId xmlns:a16="http://schemas.microsoft.com/office/drawing/2014/main" id="{BD4744D0-8DF8-E40A-AD0A-6833D246B321}"/>
              </a:ext>
            </a:extLst>
          </p:cNvPr>
          <p:cNvPicPr>
            <a:picLocks noChangeAspect="1"/>
          </p:cNvPicPr>
          <p:nvPr/>
        </p:nvPicPr>
        <p:blipFill>
          <a:blip r:embed="rId94">
            <a:extLst>
              <a:ext uri="{28A0092B-C50C-407E-A947-70E740481C1C}">
                <a14:useLocalDpi xmlns:a14="http://schemas.microsoft.com/office/drawing/2010/main" val="0"/>
              </a:ext>
              <a:ext uri="{96DAC541-7B7A-43D3-8B79-37D633B846F1}">
                <asvg:svgBlip xmlns:asvg="http://schemas.microsoft.com/office/drawing/2016/SVG/main" r:embed="rId95"/>
              </a:ext>
            </a:extLst>
          </a:blip>
          <a:stretch>
            <a:fillRect/>
          </a:stretch>
        </p:blipFill>
        <p:spPr>
          <a:xfrm>
            <a:off x="6339408" y="4845531"/>
            <a:ext cx="469440" cy="469440"/>
          </a:xfrm>
          <a:prstGeom prst="rect">
            <a:avLst/>
          </a:prstGeom>
        </p:spPr>
      </p:pic>
      <p:pic>
        <p:nvPicPr>
          <p:cNvPr id="112" name="Grafik 137" descr="reload">
            <a:extLst>
              <a:ext uri="{FF2B5EF4-FFF2-40B4-BE49-F238E27FC236}">
                <a16:creationId xmlns:a16="http://schemas.microsoft.com/office/drawing/2014/main" id="{9EA27735-CFCA-A9B3-497E-D39F0BE92B15}"/>
              </a:ext>
            </a:extLst>
          </p:cNvPr>
          <p:cNvPicPr>
            <a:picLocks noChangeAspect="1"/>
          </p:cNvPicPr>
          <p:nvPr/>
        </p:nvPicPr>
        <p:blipFill>
          <a:blip r:embed="rId96">
            <a:extLst>
              <a:ext uri="{28A0092B-C50C-407E-A947-70E740481C1C}">
                <a14:useLocalDpi xmlns:a14="http://schemas.microsoft.com/office/drawing/2010/main" val="0"/>
              </a:ext>
              <a:ext uri="{96DAC541-7B7A-43D3-8B79-37D633B846F1}">
                <asvg:svgBlip xmlns:asvg="http://schemas.microsoft.com/office/drawing/2016/SVG/main" r:embed="rId97"/>
              </a:ext>
            </a:extLst>
          </a:blip>
          <a:stretch>
            <a:fillRect/>
          </a:stretch>
        </p:blipFill>
        <p:spPr>
          <a:xfrm>
            <a:off x="7314036" y="4845531"/>
            <a:ext cx="469440" cy="469440"/>
          </a:xfrm>
          <a:prstGeom prst="rect">
            <a:avLst/>
          </a:prstGeom>
        </p:spPr>
      </p:pic>
      <p:pic>
        <p:nvPicPr>
          <p:cNvPr id="121" name="Grafik 149" descr="back">
            <a:extLst>
              <a:ext uri="{FF2B5EF4-FFF2-40B4-BE49-F238E27FC236}">
                <a16:creationId xmlns:a16="http://schemas.microsoft.com/office/drawing/2014/main" id="{DDF83E7C-69F1-6250-F4A2-87611F050138}"/>
              </a:ext>
            </a:extLst>
          </p:cNvPr>
          <p:cNvPicPr>
            <a:picLocks noChangeAspect="1"/>
          </p:cNvPicPr>
          <p:nvPr/>
        </p:nvPicPr>
        <p:blipFill>
          <a:blip r:embed="rId98">
            <a:extLst>
              <a:ext uri="{28A0092B-C50C-407E-A947-70E740481C1C}">
                <a14:useLocalDpi xmlns:a14="http://schemas.microsoft.com/office/drawing/2010/main" val="0"/>
              </a:ext>
              <a:ext uri="{96DAC541-7B7A-43D3-8B79-37D633B846F1}">
                <asvg:svgBlip xmlns:asvg="http://schemas.microsoft.com/office/drawing/2016/SVG/main" r:embed="rId99"/>
              </a:ext>
            </a:extLst>
          </a:blip>
          <a:stretch>
            <a:fillRect/>
          </a:stretch>
        </p:blipFill>
        <p:spPr>
          <a:xfrm>
            <a:off x="8288664" y="4845531"/>
            <a:ext cx="469440" cy="469440"/>
          </a:xfrm>
          <a:prstGeom prst="rect">
            <a:avLst/>
          </a:prstGeom>
        </p:spPr>
      </p:pic>
      <p:pic>
        <p:nvPicPr>
          <p:cNvPr id="120" name="Grafik 147" descr="transfer-money">
            <a:extLst>
              <a:ext uri="{FF2B5EF4-FFF2-40B4-BE49-F238E27FC236}">
                <a16:creationId xmlns:a16="http://schemas.microsoft.com/office/drawing/2014/main" id="{2561923F-C1F3-1329-3B75-E0BA239CC4D6}"/>
              </a:ext>
            </a:extLst>
          </p:cNvPr>
          <p:cNvPicPr>
            <a:picLocks noChangeAspect="1"/>
          </p:cNvPicPr>
          <p:nvPr/>
        </p:nvPicPr>
        <p:blipFill>
          <a:blip r:embed="rId100">
            <a:extLst>
              <a:ext uri="{28A0092B-C50C-407E-A947-70E740481C1C}">
                <a14:useLocalDpi xmlns:a14="http://schemas.microsoft.com/office/drawing/2010/main" val="0"/>
              </a:ext>
              <a:ext uri="{96DAC541-7B7A-43D3-8B79-37D633B846F1}">
                <asvg:svgBlip xmlns:asvg="http://schemas.microsoft.com/office/drawing/2016/SVG/main" r:embed="rId101"/>
              </a:ext>
            </a:extLst>
          </a:blip>
          <a:stretch>
            <a:fillRect/>
          </a:stretch>
        </p:blipFill>
        <p:spPr>
          <a:xfrm>
            <a:off x="9263291" y="4845531"/>
            <a:ext cx="469440" cy="469440"/>
          </a:xfrm>
          <a:prstGeom prst="rect">
            <a:avLst/>
          </a:prstGeom>
        </p:spPr>
      </p:pic>
      <p:pic>
        <p:nvPicPr>
          <p:cNvPr id="108" name="Grafik 132" descr="arrow-down">
            <a:extLst>
              <a:ext uri="{FF2B5EF4-FFF2-40B4-BE49-F238E27FC236}">
                <a16:creationId xmlns:a16="http://schemas.microsoft.com/office/drawing/2014/main" id="{C9B12C56-3305-EE64-E9AD-A9097417BF77}"/>
              </a:ext>
            </a:extLst>
          </p:cNvPr>
          <p:cNvPicPr>
            <a:picLocks noChangeAspect="1"/>
          </p:cNvPicPr>
          <p:nvPr/>
        </p:nvPicPr>
        <p:blipFill>
          <a:blip r:embed="rId102">
            <a:extLst>
              <a:ext uri="{28A0092B-C50C-407E-A947-70E740481C1C}">
                <a14:useLocalDpi xmlns:a14="http://schemas.microsoft.com/office/drawing/2010/main" val="0"/>
              </a:ext>
              <a:ext uri="{96DAC541-7B7A-43D3-8B79-37D633B846F1}">
                <asvg:svgBlip xmlns:asvg="http://schemas.microsoft.com/office/drawing/2016/SVG/main" r:embed="rId103"/>
              </a:ext>
            </a:extLst>
          </a:blip>
          <a:stretch>
            <a:fillRect/>
          </a:stretch>
        </p:blipFill>
        <p:spPr>
          <a:xfrm>
            <a:off x="496451" y="5712590"/>
            <a:ext cx="469440" cy="469440"/>
          </a:xfrm>
          <a:prstGeom prst="rect">
            <a:avLst/>
          </a:prstGeom>
        </p:spPr>
      </p:pic>
      <p:pic>
        <p:nvPicPr>
          <p:cNvPr id="107" name="Grafik 130" descr="arrow-right">
            <a:extLst>
              <a:ext uri="{FF2B5EF4-FFF2-40B4-BE49-F238E27FC236}">
                <a16:creationId xmlns:a16="http://schemas.microsoft.com/office/drawing/2014/main" id="{95974014-471B-9ED7-FFEF-A87DED0C570C}"/>
              </a:ext>
            </a:extLst>
          </p:cNvPr>
          <p:cNvPicPr>
            <a:picLocks noChangeAspect="1"/>
          </p:cNvPicPr>
          <p:nvPr/>
        </p:nvPicPr>
        <p:blipFill>
          <a:blip r:embed="rId104">
            <a:extLst>
              <a:ext uri="{28A0092B-C50C-407E-A947-70E740481C1C}">
                <a14:useLocalDpi xmlns:a14="http://schemas.microsoft.com/office/drawing/2010/main" val="0"/>
              </a:ext>
              <a:ext uri="{96DAC541-7B7A-43D3-8B79-37D633B846F1}">
                <asvg:svgBlip xmlns:asvg="http://schemas.microsoft.com/office/drawing/2016/SVG/main" r:embed="rId105"/>
              </a:ext>
            </a:extLst>
          </a:blip>
          <a:stretch>
            <a:fillRect/>
          </a:stretch>
        </p:blipFill>
        <p:spPr>
          <a:xfrm>
            <a:off x="1469844" y="5712590"/>
            <a:ext cx="469440" cy="469440"/>
          </a:xfrm>
          <a:prstGeom prst="rect">
            <a:avLst/>
          </a:prstGeom>
        </p:spPr>
      </p:pic>
      <p:pic>
        <p:nvPicPr>
          <p:cNvPr id="106" name="Grafik 129" descr="arrow-up">
            <a:extLst>
              <a:ext uri="{FF2B5EF4-FFF2-40B4-BE49-F238E27FC236}">
                <a16:creationId xmlns:a16="http://schemas.microsoft.com/office/drawing/2014/main" id="{B666E91C-D572-E475-A684-968BFB9AC4A0}"/>
              </a:ext>
            </a:extLst>
          </p:cNvPr>
          <p:cNvPicPr>
            <a:picLocks noChangeAspect="1"/>
          </p:cNvPicPr>
          <p:nvPr/>
        </p:nvPicPr>
        <p:blipFill>
          <a:blip r:embed="rId106">
            <a:extLst>
              <a:ext uri="{28A0092B-C50C-407E-A947-70E740481C1C}">
                <a14:useLocalDpi xmlns:a14="http://schemas.microsoft.com/office/drawing/2010/main" val="0"/>
              </a:ext>
              <a:ext uri="{96DAC541-7B7A-43D3-8B79-37D633B846F1}">
                <asvg:svgBlip xmlns:asvg="http://schemas.microsoft.com/office/drawing/2016/SVG/main" r:embed="rId107"/>
              </a:ext>
            </a:extLst>
          </a:blip>
          <a:stretch>
            <a:fillRect/>
          </a:stretch>
        </p:blipFill>
        <p:spPr>
          <a:xfrm>
            <a:off x="2443238" y="5712590"/>
            <a:ext cx="469440" cy="469440"/>
          </a:xfrm>
          <a:prstGeom prst="rect">
            <a:avLst/>
          </a:prstGeom>
        </p:spPr>
      </p:pic>
      <p:pic>
        <p:nvPicPr>
          <p:cNvPr id="105" name="Grafik 127" descr="arrow-left">
            <a:extLst>
              <a:ext uri="{FF2B5EF4-FFF2-40B4-BE49-F238E27FC236}">
                <a16:creationId xmlns:a16="http://schemas.microsoft.com/office/drawing/2014/main" id="{F3BD6FCC-2A0A-7A02-DAD4-83528B9C0135}"/>
              </a:ext>
            </a:extLst>
          </p:cNvPr>
          <p:cNvPicPr>
            <a:picLocks noChangeAspect="1"/>
          </p:cNvPicPr>
          <p:nvPr/>
        </p:nvPicPr>
        <p:blipFill>
          <a:blip r:embed="rId108">
            <a:extLst>
              <a:ext uri="{28A0092B-C50C-407E-A947-70E740481C1C}">
                <a14:useLocalDpi xmlns:a14="http://schemas.microsoft.com/office/drawing/2010/main" val="0"/>
              </a:ext>
              <a:ext uri="{96DAC541-7B7A-43D3-8B79-37D633B846F1}">
                <asvg:svgBlip xmlns:asvg="http://schemas.microsoft.com/office/drawing/2016/SVG/main" r:embed="rId109"/>
              </a:ext>
            </a:extLst>
          </a:blip>
          <a:stretch>
            <a:fillRect/>
          </a:stretch>
        </p:blipFill>
        <p:spPr>
          <a:xfrm>
            <a:off x="3416632" y="5712590"/>
            <a:ext cx="469440" cy="469440"/>
          </a:xfrm>
          <a:prstGeom prst="rect">
            <a:avLst/>
          </a:prstGeom>
        </p:spPr>
      </p:pic>
      <p:pic>
        <p:nvPicPr>
          <p:cNvPr id="109" name="Grafik 133" descr="arrow3-right">
            <a:extLst>
              <a:ext uri="{FF2B5EF4-FFF2-40B4-BE49-F238E27FC236}">
                <a16:creationId xmlns:a16="http://schemas.microsoft.com/office/drawing/2014/main" id="{C6754A94-4232-56D4-106F-41CB6F67F68D}"/>
              </a:ext>
            </a:extLst>
          </p:cNvPr>
          <p:cNvPicPr>
            <a:picLocks noChangeAspect="1"/>
          </p:cNvPicPr>
          <p:nvPr/>
        </p:nvPicPr>
        <p:blipFill>
          <a:blip r:embed="rId110">
            <a:extLst>
              <a:ext uri="{28A0092B-C50C-407E-A947-70E740481C1C}">
                <a14:useLocalDpi xmlns:a14="http://schemas.microsoft.com/office/drawing/2010/main" val="0"/>
              </a:ext>
              <a:ext uri="{96DAC541-7B7A-43D3-8B79-37D633B846F1}">
                <asvg:svgBlip xmlns:asvg="http://schemas.microsoft.com/office/drawing/2016/SVG/main" r:embed="rId111"/>
              </a:ext>
            </a:extLst>
          </a:blip>
          <a:stretch>
            <a:fillRect/>
          </a:stretch>
        </p:blipFill>
        <p:spPr>
          <a:xfrm>
            <a:off x="4390027" y="5712590"/>
            <a:ext cx="469440" cy="469440"/>
          </a:xfrm>
          <a:prstGeom prst="rect">
            <a:avLst/>
          </a:prstGeom>
        </p:spPr>
      </p:pic>
      <p:pic>
        <p:nvPicPr>
          <p:cNvPr id="110" name="Grafik 135" descr="arrow3-raise">
            <a:extLst>
              <a:ext uri="{FF2B5EF4-FFF2-40B4-BE49-F238E27FC236}">
                <a16:creationId xmlns:a16="http://schemas.microsoft.com/office/drawing/2014/main" id="{D50E8BC4-632E-5202-DD0B-495FE9661D58}"/>
              </a:ext>
            </a:extLst>
          </p:cNvPr>
          <p:cNvPicPr>
            <a:picLocks noChangeAspect="1"/>
          </p:cNvPicPr>
          <p:nvPr/>
        </p:nvPicPr>
        <p:blipFill>
          <a:blip r:embed="rId112">
            <a:extLst>
              <a:ext uri="{28A0092B-C50C-407E-A947-70E740481C1C}">
                <a14:useLocalDpi xmlns:a14="http://schemas.microsoft.com/office/drawing/2010/main" val="0"/>
              </a:ext>
              <a:ext uri="{96DAC541-7B7A-43D3-8B79-37D633B846F1}">
                <asvg:svgBlip xmlns:asvg="http://schemas.microsoft.com/office/drawing/2016/SVG/main" r:embed="rId113"/>
              </a:ext>
            </a:extLst>
          </a:blip>
          <a:stretch>
            <a:fillRect/>
          </a:stretch>
        </p:blipFill>
        <p:spPr>
          <a:xfrm>
            <a:off x="5363420" y="5712590"/>
            <a:ext cx="469440" cy="469440"/>
          </a:xfrm>
          <a:prstGeom prst="rect">
            <a:avLst/>
          </a:prstGeom>
        </p:spPr>
      </p:pic>
      <p:pic>
        <p:nvPicPr>
          <p:cNvPr id="111" name="Grafik 136" descr="arrow3-decline">
            <a:extLst>
              <a:ext uri="{FF2B5EF4-FFF2-40B4-BE49-F238E27FC236}">
                <a16:creationId xmlns:a16="http://schemas.microsoft.com/office/drawing/2014/main" id="{C65AF99E-14E9-694F-B9A7-4DB99401CC0E}"/>
              </a:ext>
            </a:extLst>
          </p:cNvPr>
          <p:cNvPicPr>
            <a:picLocks noChangeAspect="1"/>
          </p:cNvPicPr>
          <p:nvPr/>
        </p:nvPicPr>
        <p:blipFill>
          <a:blip r:embed="rId114">
            <a:extLst>
              <a:ext uri="{28A0092B-C50C-407E-A947-70E740481C1C}">
                <a14:useLocalDpi xmlns:a14="http://schemas.microsoft.com/office/drawing/2010/main" val="0"/>
              </a:ext>
              <a:ext uri="{96DAC541-7B7A-43D3-8B79-37D633B846F1}">
                <asvg:svgBlip xmlns:asvg="http://schemas.microsoft.com/office/drawing/2016/SVG/main" r:embed="rId115"/>
              </a:ext>
            </a:extLst>
          </a:blip>
          <a:stretch>
            <a:fillRect/>
          </a:stretch>
        </p:blipFill>
        <p:spPr>
          <a:xfrm>
            <a:off x="6336816" y="5712590"/>
            <a:ext cx="469440" cy="469440"/>
          </a:xfrm>
          <a:prstGeom prst="rect">
            <a:avLst/>
          </a:prstGeom>
        </p:spPr>
      </p:pic>
      <p:sp>
        <p:nvSpPr>
          <p:cNvPr id="123" name="Graphic 4" descr="check">
            <a:extLst>
              <a:ext uri="{FF2B5EF4-FFF2-40B4-BE49-F238E27FC236}">
                <a16:creationId xmlns:a16="http://schemas.microsoft.com/office/drawing/2014/main" id="{D7801047-8EA4-206D-78E6-4E5723015843}"/>
              </a:ext>
            </a:extLst>
          </p:cNvPr>
          <p:cNvSpPr/>
          <p:nvPr/>
        </p:nvSpPr>
        <p:spPr>
          <a:xfrm>
            <a:off x="8333467" y="5810973"/>
            <a:ext cx="509536" cy="364784"/>
          </a:xfrm>
          <a:custGeom>
            <a:avLst/>
            <a:gdLst>
              <a:gd name="connsiteX0" fmla="*/ 97197 w 337643"/>
              <a:gd name="connsiteY0" fmla="*/ 241723 h 241723"/>
              <a:gd name="connsiteX1" fmla="*/ 80916 w 337643"/>
              <a:gd name="connsiteY1" fmla="*/ 234994 h 241723"/>
              <a:gd name="connsiteX2" fmla="*/ 2245 w 337643"/>
              <a:gd name="connsiteY2" fmla="*/ 156330 h 241723"/>
              <a:gd name="connsiteX3" fmla="*/ 2245 w 337643"/>
              <a:gd name="connsiteY3" fmla="*/ 145479 h 241723"/>
              <a:gd name="connsiteX4" fmla="*/ 13100 w 337643"/>
              <a:gd name="connsiteY4" fmla="*/ 145479 h 241723"/>
              <a:gd name="connsiteX5" fmla="*/ 91768 w 337643"/>
              <a:gd name="connsiteY5" fmla="*/ 224143 h 241723"/>
              <a:gd name="connsiteX6" fmla="*/ 102623 w 337643"/>
              <a:gd name="connsiteY6" fmla="*/ 224143 h 241723"/>
              <a:gd name="connsiteX7" fmla="*/ 324544 w 337643"/>
              <a:gd name="connsiteY7" fmla="*/ 2248 h 241723"/>
              <a:gd name="connsiteX8" fmla="*/ 335395 w 337643"/>
              <a:gd name="connsiteY8" fmla="*/ 2248 h 241723"/>
              <a:gd name="connsiteX9" fmla="*/ 335395 w 337643"/>
              <a:gd name="connsiteY9" fmla="*/ 13100 h 241723"/>
              <a:gd name="connsiteX10" fmla="*/ 113473 w 337643"/>
              <a:gd name="connsiteY10" fmla="*/ 234994 h 241723"/>
              <a:gd name="connsiteX11" fmla="*/ 97197 w 337643"/>
              <a:gd name="connsiteY11" fmla="*/ 241723 h 241723"/>
              <a:gd name="connsiteX12" fmla="*/ 97197 w 337643"/>
              <a:gd name="connsiteY12" fmla="*/ 241723 h 241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37643" h="241723">
                <a:moveTo>
                  <a:pt x="97197" y="241723"/>
                </a:moveTo>
                <a:cubicBezTo>
                  <a:pt x="91033" y="241723"/>
                  <a:pt x="85252" y="239333"/>
                  <a:pt x="80916" y="234994"/>
                </a:cubicBezTo>
                <a:lnTo>
                  <a:pt x="2245" y="156330"/>
                </a:lnTo>
                <a:cubicBezTo>
                  <a:pt x="-748" y="153332"/>
                  <a:pt x="-748" y="148476"/>
                  <a:pt x="2245" y="145479"/>
                </a:cubicBezTo>
                <a:cubicBezTo>
                  <a:pt x="5246" y="142482"/>
                  <a:pt x="10098" y="142482"/>
                  <a:pt x="13100" y="145479"/>
                </a:cubicBezTo>
                <a:lnTo>
                  <a:pt x="91768" y="224143"/>
                </a:lnTo>
                <a:cubicBezTo>
                  <a:pt x="94642" y="227013"/>
                  <a:pt x="99749" y="227028"/>
                  <a:pt x="102623" y="224143"/>
                </a:cubicBezTo>
                <a:lnTo>
                  <a:pt x="324544" y="2248"/>
                </a:lnTo>
                <a:cubicBezTo>
                  <a:pt x="327542" y="-749"/>
                  <a:pt x="332398" y="-749"/>
                  <a:pt x="335395" y="2248"/>
                </a:cubicBezTo>
                <a:cubicBezTo>
                  <a:pt x="338393" y="5246"/>
                  <a:pt x="338393" y="10102"/>
                  <a:pt x="335395" y="13100"/>
                </a:cubicBezTo>
                <a:lnTo>
                  <a:pt x="113473" y="234994"/>
                </a:lnTo>
                <a:cubicBezTo>
                  <a:pt x="109138" y="239333"/>
                  <a:pt x="103360" y="241723"/>
                  <a:pt x="97197" y="241723"/>
                </a:cubicBezTo>
                <a:lnTo>
                  <a:pt x="97197" y="241723"/>
                </a:lnTo>
                <a:close/>
              </a:path>
            </a:pathLst>
          </a:custGeom>
          <a:solidFill>
            <a:srgbClr val="1E2A78"/>
          </a:solidFill>
          <a:ln w="7541" cap="flat">
            <a:noFill/>
            <a:prstDash val="solid"/>
            <a:miter/>
          </a:ln>
        </p:spPr>
        <p:txBody>
          <a:bodyPr rtlCol="0" anchor="ctr"/>
          <a:lstStyle/>
          <a:p>
            <a:endParaRPr lang="en-GB"/>
          </a:p>
        </p:txBody>
      </p:sp>
      <p:sp>
        <p:nvSpPr>
          <p:cNvPr id="122" name="Graphic 6" descr="close">
            <a:extLst>
              <a:ext uri="{FF2B5EF4-FFF2-40B4-BE49-F238E27FC236}">
                <a16:creationId xmlns:a16="http://schemas.microsoft.com/office/drawing/2014/main" id="{02BF4819-235F-7211-D94A-0B4364EEE808}"/>
              </a:ext>
            </a:extLst>
          </p:cNvPr>
          <p:cNvSpPr/>
          <p:nvPr/>
        </p:nvSpPr>
        <p:spPr>
          <a:xfrm>
            <a:off x="9308323" y="5809702"/>
            <a:ext cx="367325" cy="367323"/>
          </a:xfrm>
          <a:custGeom>
            <a:avLst/>
            <a:gdLst>
              <a:gd name="connsiteX0" fmla="*/ 241158 w 243407"/>
              <a:gd name="connsiteY0" fmla="*/ 13104 h 243406"/>
              <a:gd name="connsiteX1" fmla="*/ 132559 w 243407"/>
              <a:gd name="connsiteY1" fmla="*/ 121704 h 243406"/>
              <a:gd name="connsiteX2" fmla="*/ 241158 w 243407"/>
              <a:gd name="connsiteY2" fmla="*/ 230303 h 243406"/>
              <a:gd name="connsiteX3" fmla="*/ 241158 w 243407"/>
              <a:gd name="connsiteY3" fmla="*/ 241158 h 243406"/>
              <a:gd name="connsiteX4" fmla="*/ 235730 w 243407"/>
              <a:gd name="connsiteY4" fmla="*/ 243407 h 243406"/>
              <a:gd name="connsiteX5" fmla="*/ 230303 w 243407"/>
              <a:gd name="connsiteY5" fmla="*/ 241158 h 243406"/>
              <a:gd name="connsiteX6" fmla="*/ 121704 w 243407"/>
              <a:gd name="connsiteY6" fmla="*/ 132559 h 243406"/>
              <a:gd name="connsiteX7" fmla="*/ 13104 w 243407"/>
              <a:gd name="connsiteY7" fmla="*/ 241158 h 243406"/>
              <a:gd name="connsiteX8" fmla="*/ 7677 w 243407"/>
              <a:gd name="connsiteY8" fmla="*/ 243407 h 243406"/>
              <a:gd name="connsiteX9" fmla="*/ 2249 w 243407"/>
              <a:gd name="connsiteY9" fmla="*/ 241158 h 243406"/>
              <a:gd name="connsiteX10" fmla="*/ 2249 w 243407"/>
              <a:gd name="connsiteY10" fmla="*/ 230303 h 243406"/>
              <a:gd name="connsiteX11" fmla="*/ 110848 w 243407"/>
              <a:gd name="connsiteY11" fmla="*/ 121704 h 243406"/>
              <a:gd name="connsiteX12" fmla="*/ 2249 w 243407"/>
              <a:gd name="connsiteY12" fmla="*/ 13104 h 243406"/>
              <a:gd name="connsiteX13" fmla="*/ 2249 w 243407"/>
              <a:gd name="connsiteY13" fmla="*/ 2249 h 243406"/>
              <a:gd name="connsiteX14" fmla="*/ 13104 w 243407"/>
              <a:gd name="connsiteY14" fmla="*/ 2249 h 243406"/>
              <a:gd name="connsiteX15" fmla="*/ 121704 w 243407"/>
              <a:gd name="connsiteY15" fmla="*/ 110848 h 243406"/>
              <a:gd name="connsiteX16" fmla="*/ 230303 w 243407"/>
              <a:gd name="connsiteY16" fmla="*/ 2249 h 243406"/>
              <a:gd name="connsiteX17" fmla="*/ 241158 w 243407"/>
              <a:gd name="connsiteY17" fmla="*/ 2249 h 243406"/>
              <a:gd name="connsiteX18" fmla="*/ 241158 w 243407"/>
              <a:gd name="connsiteY18" fmla="*/ 13104 h 243406"/>
              <a:gd name="connsiteX19" fmla="*/ 241158 w 243407"/>
              <a:gd name="connsiteY19" fmla="*/ 13104 h 243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43407" h="243406">
                <a:moveTo>
                  <a:pt x="241158" y="13104"/>
                </a:moveTo>
                <a:lnTo>
                  <a:pt x="132559" y="121704"/>
                </a:lnTo>
                <a:lnTo>
                  <a:pt x="241158" y="230303"/>
                </a:lnTo>
                <a:cubicBezTo>
                  <a:pt x="244157" y="233301"/>
                  <a:pt x="244157" y="238159"/>
                  <a:pt x="241158" y="241158"/>
                </a:cubicBezTo>
                <a:cubicBezTo>
                  <a:pt x="239658" y="242657"/>
                  <a:pt x="237695" y="243407"/>
                  <a:pt x="235730" y="243407"/>
                </a:cubicBezTo>
                <a:cubicBezTo>
                  <a:pt x="233766" y="243407"/>
                  <a:pt x="231802" y="242657"/>
                  <a:pt x="230303" y="241158"/>
                </a:cubicBezTo>
                <a:lnTo>
                  <a:pt x="121704" y="132559"/>
                </a:lnTo>
                <a:lnTo>
                  <a:pt x="13104" y="241158"/>
                </a:lnTo>
                <a:cubicBezTo>
                  <a:pt x="11605" y="242657"/>
                  <a:pt x="9641" y="243407"/>
                  <a:pt x="7677" y="243407"/>
                </a:cubicBezTo>
                <a:cubicBezTo>
                  <a:pt x="5712" y="243407"/>
                  <a:pt x="3749" y="242657"/>
                  <a:pt x="2249" y="241158"/>
                </a:cubicBezTo>
                <a:cubicBezTo>
                  <a:pt x="-750" y="238159"/>
                  <a:pt x="-750" y="233301"/>
                  <a:pt x="2249" y="230303"/>
                </a:cubicBezTo>
                <a:lnTo>
                  <a:pt x="110848" y="121704"/>
                </a:lnTo>
                <a:lnTo>
                  <a:pt x="2249" y="13104"/>
                </a:lnTo>
                <a:cubicBezTo>
                  <a:pt x="-750" y="10106"/>
                  <a:pt x="-750" y="5248"/>
                  <a:pt x="2249" y="2249"/>
                </a:cubicBezTo>
                <a:cubicBezTo>
                  <a:pt x="5248" y="-750"/>
                  <a:pt x="10106" y="-750"/>
                  <a:pt x="13104" y="2249"/>
                </a:cubicBezTo>
                <a:lnTo>
                  <a:pt x="121704" y="110848"/>
                </a:lnTo>
                <a:lnTo>
                  <a:pt x="230303" y="2249"/>
                </a:lnTo>
                <a:cubicBezTo>
                  <a:pt x="233301" y="-750"/>
                  <a:pt x="238159" y="-750"/>
                  <a:pt x="241158" y="2249"/>
                </a:cubicBezTo>
                <a:cubicBezTo>
                  <a:pt x="244157" y="5248"/>
                  <a:pt x="244157" y="10106"/>
                  <a:pt x="241158" y="13104"/>
                </a:cubicBezTo>
                <a:lnTo>
                  <a:pt x="241158" y="13104"/>
                </a:lnTo>
                <a:close/>
              </a:path>
            </a:pathLst>
          </a:custGeom>
          <a:solidFill>
            <a:srgbClr val="1E2A78"/>
          </a:solidFill>
          <a:ln w="7541" cap="flat">
            <a:noFill/>
            <a:prstDash val="solid"/>
            <a:miter/>
          </a:ln>
        </p:spPr>
        <p:txBody>
          <a:bodyPr rtlCol="0" anchor="ctr"/>
          <a:lstStyle/>
          <a:p>
            <a:endParaRPr lang="en-GB"/>
          </a:p>
        </p:txBody>
      </p:sp>
      <p:sp>
        <p:nvSpPr>
          <p:cNvPr id="2" name="TextBox 1">
            <a:extLst>
              <a:ext uri="{FF2B5EF4-FFF2-40B4-BE49-F238E27FC236}">
                <a16:creationId xmlns:a16="http://schemas.microsoft.com/office/drawing/2014/main" id="{A52D2514-182E-FDFC-4F7E-C2782F4AE920}"/>
              </a:ext>
              <a:ext uri="{C183D7F6-B498-43B3-948B-1728B52AA6E4}">
                <adec:decorative xmlns:adec="http://schemas.microsoft.com/office/drawing/2017/decorative" val="1"/>
              </a:ext>
            </a:extLst>
          </p:cNvPr>
          <p:cNvSpPr txBox="1"/>
          <p:nvPr/>
        </p:nvSpPr>
        <p:spPr bwMode="ltGray">
          <a:xfrm>
            <a:off x="6096000" y="441325"/>
            <a:ext cx="3508800" cy="517398"/>
          </a:xfrm>
          <a:prstGeom prst="rect">
            <a:avLst/>
          </a:prstGeom>
          <a:solidFill>
            <a:srgbClr val="D000D0"/>
          </a:solidFill>
          <a:ln w="6350">
            <a:noFill/>
            <a:miter lim="800000"/>
            <a:headEnd/>
            <a:tailEnd/>
          </a:ln>
        </p:spPr>
        <p:txBody>
          <a:bodyPr wrap="square" lIns="100913" tIns="50457" rIns="100913" bIns="50457" rtlCol="0" anchor="t" anchorCtr="0">
            <a:spAutoFit/>
          </a:bodyPr>
          <a:lstStyle/>
          <a:p>
            <a:pPr eaLnBrk="0" hangingPunct="0"/>
            <a:r>
              <a:rPr lang="en-GB" sz="900" b="1" dirty="0">
                <a:solidFill>
                  <a:schemeClr val="bg1"/>
                </a:solidFill>
                <a:latin typeface="+mn-lt"/>
              </a:rPr>
              <a:t>Note </a:t>
            </a:r>
            <a:br>
              <a:rPr lang="en-GB" sz="900" b="1" dirty="0">
                <a:solidFill>
                  <a:schemeClr val="bg1"/>
                </a:solidFill>
                <a:latin typeface="+mn-lt"/>
              </a:rPr>
            </a:br>
            <a:r>
              <a:rPr lang="en-GB" sz="900" dirty="0">
                <a:solidFill>
                  <a:schemeClr val="bg1"/>
                </a:solidFill>
              </a:rPr>
              <a:t>All icons can be extended with outlines to adjust the line thickness according to the font used.</a:t>
            </a:r>
            <a:endParaRPr lang="en-GB" sz="900" dirty="0">
              <a:solidFill>
                <a:schemeClr val="bg1"/>
              </a:solidFill>
              <a:latin typeface="+mn-lt"/>
            </a:endParaRPr>
          </a:p>
        </p:txBody>
      </p:sp>
      <p:sp>
        <p:nvSpPr>
          <p:cNvPr id="6" name="Fußzeilenplatzhalter 5">
            <a:extLst>
              <a:ext uri="{FF2B5EF4-FFF2-40B4-BE49-F238E27FC236}">
                <a16:creationId xmlns:a16="http://schemas.microsoft.com/office/drawing/2014/main" id="{A8B1892D-A8F6-1EFA-F4AD-3286F5FF64AE}"/>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4" name="Slide Number Placeholder 3">
            <a:extLst>
              <a:ext uri="{FF2B5EF4-FFF2-40B4-BE49-F238E27FC236}">
                <a16:creationId xmlns:a16="http://schemas.microsoft.com/office/drawing/2014/main" id="{78967740-A513-DC8F-9CA2-6E453E3F4A40}"/>
              </a:ext>
              <a:ext uri="{C183D7F6-B498-43B3-948B-1728B52AA6E4}">
                <adec:decorative xmlns:adec="http://schemas.microsoft.com/office/drawing/2017/decorative" val="1"/>
              </a:ext>
            </a:extLst>
          </p:cNvPr>
          <p:cNvSpPr>
            <a:spLocks noGrp="1"/>
          </p:cNvSpPr>
          <p:nvPr>
            <p:ph type="sldNum" sz="quarter" idx="10"/>
          </p:nvPr>
        </p:nvSpPr>
        <p:spPr>
          <a:xfrm>
            <a:off x="11286067" y="6406800"/>
            <a:ext cx="457200" cy="144000"/>
          </a:xfrm>
        </p:spPr>
        <p:txBody>
          <a:bodyPr/>
          <a:lstStyle/>
          <a:p>
            <a:fld id="{D71DA9FD-6EF8-4CC5-AF9B-B6159B5B937C}" type="slidenum">
              <a:rPr lang="en-GB" noProof="1" smtClean="0"/>
              <a:pPr/>
              <a:t>78</a:t>
            </a:fld>
            <a:endParaRPr lang="en-GB" noProof="1"/>
          </a:p>
        </p:txBody>
      </p:sp>
    </p:spTree>
    <p:extLst>
      <p:ext uri="{BB962C8B-B14F-4D97-AF65-F5344CB8AC3E}">
        <p14:creationId xmlns:p14="http://schemas.microsoft.com/office/powerpoint/2010/main" val="1601693499"/>
      </p:ext>
    </p:extLst>
  </p:cSld>
  <p:clrMapOvr>
    <a:masterClrMapping/>
  </p:clrMapOvr>
  <p:transition>
    <p:wipe dir="r"/>
  </p:transition>
</p:sld>
</file>

<file path=ppt/slides/slide7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5675E0D-758E-C85C-48C8-7EBAB02C2B1B}"/>
              </a:ext>
            </a:extLst>
          </p:cNvPr>
          <p:cNvSpPr>
            <a:spLocks noGrp="1"/>
          </p:cNvSpPr>
          <p:nvPr>
            <p:ph type="title"/>
          </p:nvPr>
        </p:nvSpPr>
        <p:spPr>
          <a:xfrm>
            <a:off x="429261" y="425452"/>
            <a:ext cx="10405956" cy="476949"/>
          </a:xfrm>
        </p:spPr>
        <p:txBody>
          <a:bodyPr/>
          <a:lstStyle/>
          <a:p>
            <a:r>
              <a:rPr lang="en-GB" dirty="0"/>
              <a:t>Icons – Mid Blue</a:t>
            </a:r>
          </a:p>
        </p:txBody>
      </p:sp>
      <p:sp>
        <p:nvSpPr>
          <p:cNvPr id="2" name="TextBox 1">
            <a:extLst>
              <a:ext uri="{FF2B5EF4-FFF2-40B4-BE49-F238E27FC236}">
                <a16:creationId xmlns:a16="http://schemas.microsoft.com/office/drawing/2014/main" id="{915388DA-256F-FC85-BF00-F8964B747D60}"/>
              </a:ext>
              <a:ext uri="{C183D7F6-B498-43B3-948B-1728B52AA6E4}">
                <adec:decorative xmlns:adec="http://schemas.microsoft.com/office/drawing/2017/decorative" val="1"/>
              </a:ext>
            </a:extLst>
          </p:cNvPr>
          <p:cNvSpPr txBox="1"/>
          <p:nvPr/>
        </p:nvSpPr>
        <p:spPr bwMode="ltGray">
          <a:xfrm>
            <a:off x="6096000" y="441325"/>
            <a:ext cx="3508800" cy="517398"/>
          </a:xfrm>
          <a:prstGeom prst="rect">
            <a:avLst/>
          </a:prstGeom>
          <a:solidFill>
            <a:srgbClr val="D000D0"/>
          </a:solidFill>
          <a:ln w="6350">
            <a:noFill/>
            <a:miter lim="800000"/>
            <a:headEnd/>
            <a:tailEnd/>
          </a:ln>
        </p:spPr>
        <p:txBody>
          <a:bodyPr wrap="square" lIns="100913" tIns="50457" rIns="100913" bIns="50457" rtlCol="0" anchor="t" anchorCtr="0">
            <a:spAutoFit/>
          </a:bodyPr>
          <a:lstStyle/>
          <a:p>
            <a:pPr eaLnBrk="0" hangingPunct="0"/>
            <a:r>
              <a:rPr lang="en-GB" sz="900" b="1" dirty="0">
                <a:solidFill>
                  <a:schemeClr val="bg1"/>
                </a:solidFill>
                <a:latin typeface="+mn-lt"/>
              </a:rPr>
              <a:t>Note </a:t>
            </a:r>
            <a:br>
              <a:rPr lang="en-GB" sz="900" b="1" dirty="0">
                <a:solidFill>
                  <a:schemeClr val="bg1"/>
                </a:solidFill>
                <a:latin typeface="+mn-lt"/>
              </a:rPr>
            </a:br>
            <a:r>
              <a:rPr lang="en-GB" sz="900" dirty="0">
                <a:solidFill>
                  <a:schemeClr val="bg1"/>
                </a:solidFill>
              </a:rPr>
              <a:t>All icons can be extended with outlines to adjust the line thickness according to the font used.</a:t>
            </a:r>
            <a:endParaRPr lang="en-GB" sz="900" dirty="0">
              <a:solidFill>
                <a:schemeClr val="bg1"/>
              </a:solidFill>
              <a:latin typeface="+mn-lt"/>
            </a:endParaRPr>
          </a:p>
        </p:txBody>
      </p:sp>
      <p:pic>
        <p:nvPicPr>
          <p:cNvPr id="125" name="Grafik 126" descr="profile">
            <a:extLst>
              <a:ext uri="{FF2B5EF4-FFF2-40B4-BE49-F238E27FC236}">
                <a16:creationId xmlns:a16="http://schemas.microsoft.com/office/drawing/2014/main" id="{C12C8D7B-97EC-7470-A719-60E9B0EAB28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29261" y="1354137"/>
            <a:ext cx="472968" cy="472968"/>
          </a:xfrm>
          <a:prstGeom prst="rect">
            <a:avLst/>
          </a:prstGeom>
        </p:spPr>
      </p:pic>
      <p:pic>
        <p:nvPicPr>
          <p:cNvPr id="126" name="Grafik 127" descr="woman">
            <a:extLst>
              <a:ext uri="{FF2B5EF4-FFF2-40B4-BE49-F238E27FC236}">
                <a16:creationId xmlns:a16="http://schemas.microsoft.com/office/drawing/2014/main" id="{702DC58F-E1C7-F7E0-A1BC-9713E804C8D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410730" y="1354137"/>
            <a:ext cx="472968" cy="472968"/>
          </a:xfrm>
          <a:prstGeom prst="rect">
            <a:avLst/>
          </a:prstGeom>
        </p:spPr>
      </p:pic>
      <p:pic>
        <p:nvPicPr>
          <p:cNvPr id="127" name="Grafik 128" descr="person">
            <a:extLst>
              <a:ext uri="{FF2B5EF4-FFF2-40B4-BE49-F238E27FC236}">
                <a16:creationId xmlns:a16="http://schemas.microsoft.com/office/drawing/2014/main" id="{25542055-9734-617E-9E03-2BAA08EBFB41}"/>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392200" y="1354137"/>
            <a:ext cx="472968" cy="472968"/>
          </a:xfrm>
          <a:prstGeom prst="rect">
            <a:avLst/>
          </a:prstGeom>
        </p:spPr>
      </p:pic>
      <p:pic>
        <p:nvPicPr>
          <p:cNvPr id="128" name="Grafik 124" descr="2 persons">
            <a:extLst>
              <a:ext uri="{FF2B5EF4-FFF2-40B4-BE49-F238E27FC236}">
                <a16:creationId xmlns:a16="http://schemas.microsoft.com/office/drawing/2014/main" id="{C811219F-9277-188D-0F32-CF014887F60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373669" y="1354137"/>
            <a:ext cx="472968" cy="472968"/>
          </a:xfrm>
          <a:prstGeom prst="rect">
            <a:avLst/>
          </a:prstGeom>
        </p:spPr>
      </p:pic>
      <p:pic>
        <p:nvPicPr>
          <p:cNvPr id="129" name="Grafik 138" descr="2half-persons">
            <a:extLst>
              <a:ext uri="{FF2B5EF4-FFF2-40B4-BE49-F238E27FC236}">
                <a16:creationId xmlns:a16="http://schemas.microsoft.com/office/drawing/2014/main" id="{6CA64B35-EF01-C735-C9AC-44DD77CC703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355138" y="1354137"/>
            <a:ext cx="472968" cy="472968"/>
          </a:xfrm>
          <a:prstGeom prst="rect">
            <a:avLst/>
          </a:prstGeom>
        </p:spPr>
      </p:pic>
      <p:pic>
        <p:nvPicPr>
          <p:cNvPr id="130" name="Grafik 129" descr="hands">
            <a:extLst>
              <a:ext uri="{FF2B5EF4-FFF2-40B4-BE49-F238E27FC236}">
                <a16:creationId xmlns:a16="http://schemas.microsoft.com/office/drawing/2014/main" id="{0750DB89-1770-DA24-694B-2EA55249AB43}"/>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5336606" y="1354137"/>
            <a:ext cx="472968" cy="472968"/>
          </a:xfrm>
          <a:prstGeom prst="rect">
            <a:avLst/>
          </a:prstGeom>
        </p:spPr>
      </p:pic>
      <p:pic>
        <p:nvPicPr>
          <p:cNvPr id="131" name="Grafik 131" descr="idcard">
            <a:extLst>
              <a:ext uri="{FF2B5EF4-FFF2-40B4-BE49-F238E27FC236}">
                <a16:creationId xmlns:a16="http://schemas.microsoft.com/office/drawing/2014/main" id="{A6B34339-D988-374B-8232-9E5FCA953949}"/>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6318075" y="1354137"/>
            <a:ext cx="472968" cy="472968"/>
          </a:xfrm>
          <a:prstGeom prst="rect">
            <a:avLst/>
          </a:prstGeom>
        </p:spPr>
      </p:pic>
      <p:pic>
        <p:nvPicPr>
          <p:cNvPr id="132" name="Grafik 132" descr="bag">
            <a:extLst>
              <a:ext uri="{FF2B5EF4-FFF2-40B4-BE49-F238E27FC236}">
                <a16:creationId xmlns:a16="http://schemas.microsoft.com/office/drawing/2014/main" id="{DA61A008-784F-24A8-DAF0-C2BAC6ED3983}"/>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299545" y="1354137"/>
            <a:ext cx="472968" cy="472968"/>
          </a:xfrm>
          <a:prstGeom prst="rect">
            <a:avLst/>
          </a:prstGeom>
        </p:spPr>
      </p:pic>
      <p:pic>
        <p:nvPicPr>
          <p:cNvPr id="133" name="Grafik 136" descr="home">
            <a:extLst>
              <a:ext uri="{FF2B5EF4-FFF2-40B4-BE49-F238E27FC236}">
                <a16:creationId xmlns:a16="http://schemas.microsoft.com/office/drawing/2014/main" id="{291E743C-46B9-2914-71B6-B0312F1A5C4F}"/>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8281014" y="1354137"/>
            <a:ext cx="472968" cy="472968"/>
          </a:xfrm>
          <a:prstGeom prst="rect">
            <a:avLst/>
          </a:prstGeom>
        </p:spPr>
      </p:pic>
      <p:pic>
        <p:nvPicPr>
          <p:cNvPr id="134" name="Grafik 134" descr="health">
            <a:extLst>
              <a:ext uri="{FF2B5EF4-FFF2-40B4-BE49-F238E27FC236}">
                <a16:creationId xmlns:a16="http://schemas.microsoft.com/office/drawing/2014/main" id="{FA2B0269-8C12-12AE-FF89-DF54923DCD80}"/>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9262488" y="1354137"/>
            <a:ext cx="472968" cy="472968"/>
          </a:xfrm>
          <a:prstGeom prst="rect">
            <a:avLst/>
          </a:prstGeom>
        </p:spPr>
      </p:pic>
      <p:pic>
        <p:nvPicPr>
          <p:cNvPr id="135" name="Grafik 88" descr="device-wifi">
            <a:extLst>
              <a:ext uri="{FF2B5EF4-FFF2-40B4-BE49-F238E27FC236}">
                <a16:creationId xmlns:a16="http://schemas.microsoft.com/office/drawing/2014/main" id="{37273DD1-A6F7-4D53-1A51-D2C7D70BF069}"/>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448143" y="2225122"/>
            <a:ext cx="472968" cy="472968"/>
          </a:xfrm>
          <a:prstGeom prst="rect">
            <a:avLst/>
          </a:prstGeom>
        </p:spPr>
      </p:pic>
      <p:pic>
        <p:nvPicPr>
          <p:cNvPr id="136" name="Grafik 90" descr="cloud">
            <a:extLst>
              <a:ext uri="{FF2B5EF4-FFF2-40B4-BE49-F238E27FC236}">
                <a16:creationId xmlns:a16="http://schemas.microsoft.com/office/drawing/2014/main" id="{BBEFCFED-723C-6201-823D-002482FBBCFF}"/>
              </a:ext>
            </a:extLst>
          </p:cNvPr>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tretch>
            <a:fillRect/>
          </a:stretch>
        </p:blipFill>
        <p:spPr>
          <a:xfrm>
            <a:off x="1429599" y="2225122"/>
            <a:ext cx="472968" cy="472968"/>
          </a:xfrm>
          <a:prstGeom prst="rect">
            <a:avLst/>
          </a:prstGeom>
        </p:spPr>
      </p:pic>
      <p:pic>
        <p:nvPicPr>
          <p:cNvPr id="137" name="Grafik 102" descr="combination">
            <a:extLst>
              <a:ext uri="{FF2B5EF4-FFF2-40B4-BE49-F238E27FC236}">
                <a16:creationId xmlns:a16="http://schemas.microsoft.com/office/drawing/2014/main" id="{FC849997-4C2D-FBB4-FDA4-D53AFAE4C850}"/>
              </a:ext>
            </a:extLst>
          </p:cNvPr>
          <p:cNvPicPr>
            <a:picLocks noChangeAspect="1"/>
          </p:cNvPicPr>
          <p:nvPr/>
        </p:nvPicPr>
        <p:blipFill>
          <a:blip r:embed="rId26">
            <a:extLst>
              <a:ext uri="{28A0092B-C50C-407E-A947-70E740481C1C}">
                <a14:useLocalDpi xmlns:a14="http://schemas.microsoft.com/office/drawing/2010/main" val="0"/>
              </a:ext>
              <a:ext uri="{96DAC541-7B7A-43D3-8B79-37D633B846F1}">
                <asvg:svgBlip xmlns:asvg="http://schemas.microsoft.com/office/drawing/2016/SVG/main" r:embed="rId27"/>
              </a:ext>
            </a:extLst>
          </a:blip>
          <a:stretch>
            <a:fillRect/>
          </a:stretch>
        </p:blipFill>
        <p:spPr>
          <a:xfrm>
            <a:off x="2411055" y="2225122"/>
            <a:ext cx="472968" cy="472968"/>
          </a:xfrm>
          <a:prstGeom prst="rect">
            <a:avLst/>
          </a:prstGeom>
        </p:spPr>
      </p:pic>
      <p:pic>
        <p:nvPicPr>
          <p:cNvPr id="138" name="Grafik 92" descr="location">
            <a:extLst>
              <a:ext uri="{FF2B5EF4-FFF2-40B4-BE49-F238E27FC236}">
                <a16:creationId xmlns:a16="http://schemas.microsoft.com/office/drawing/2014/main" id="{7A95B410-A06B-930A-BA3D-EEB1945F3794}"/>
              </a:ext>
            </a:extLst>
          </p:cNvPr>
          <p:cNvPicPr>
            <a:picLocks noChangeAspect="1"/>
          </p:cNvPicPr>
          <p:nvPr/>
        </p:nvPicPr>
        <p:blipFill>
          <a:blip r:embed="rId28">
            <a:extLst>
              <a:ext uri="{28A0092B-C50C-407E-A947-70E740481C1C}">
                <a14:useLocalDpi xmlns:a14="http://schemas.microsoft.com/office/drawing/2010/main" val="0"/>
              </a:ext>
              <a:ext uri="{96DAC541-7B7A-43D3-8B79-37D633B846F1}">
                <asvg:svgBlip xmlns:asvg="http://schemas.microsoft.com/office/drawing/2016/SVG/main" r:embed="rId29"/>
              </a:ext>
            </a:extLst>
          </a:blip>
          <a:stretch>
            <a:fillRect/>
          </a:stretch>
        </p:blipFill>
        <p:spPr>
          <a:xfrm>
            <a:off x="3392510" y="2225122"/>
            <a:ext cx="472968" cy="472968"/>
          </a:xfrm>
          <a:prstGeom prst="rect">
            <a:avLst/>
          </a:prstGeom>
        </p:spPr>
      </p:pic>
      <p:pic>
        <p:nvPicPr>
          <p:cNvPr id="139" name="Grafik 94" descr="like">
            <a:extLst>
              <a:ext uri="{FF2B5EF4-FFF2-40B4-BE49-F238E27FC236}">
                <a16:creationId xmlns:a16="http://schemas.microsoft.com/office/drawing/2014/main" id="{9E047D0B-C5F1-4077-9BCA-B9CD51669359}"/>
              </a:ext>
            </a:extLst>
          </p:cNvPr>
          <p:cNvPicPr>
            <a:picLocks noChangeAspect="1"/>
          </p:cNvPicPr>
          <p:nvPr/>
        </p:nvPicPr>
        <p:blipFill>
          <a:blip r:embed="rId30">
            <a:extLst>
              <a:ext uri="{28A0092B-C50C-407E-A947-70E740481C1C}">
                <a14:useLocalDpi xmlns:a14="http://schemas.microsoft.com/office/drawing/2010/main" val="0"/>
              </a:ext>
              <a:ext uri="{96DAC541-7B7A-43D3-8B79-37D633B846F1}">
                <asvg:svgBlip xmlns:asvg="http://schemas.microsoft.com/office/drawing/2016/SVG/main" r:embed="rId31"/>
              </a:ext>
            </a:extLst>
          </a:blip>
          <a:stretch>
            <a:fillRect/>
          </a:stretch>
        </p:blipFill>
        <p:spPr>
          <a:xfrm>
            <a:off x="4373966" y="2225122"/>
            <a:ext cx="472968" cy="472968"/>
          </a:xfrm>
          <a:prstGeom prst="rect">
            <a:avLst/>
          </a:prstGeom>
        </p:spPr>
      </p:pic>
      <p:pic>
        <p:nvPicPr>
          <p:cNvPr id="140" name="Grafik 96" descr="travel">
            <a:extLst>
              <a:ext uri="{FF2B5EF4-FFF2-40B4-BE49-F238E27FC236}">
                <a16:creationId xmlns:a16="http://schemas.microsoft.com/office/drawing/2014/main" id="{B66982D9-7216-6B5C-298D-3A67EDF1F410}"/>
              </a:ext>
            </a:extLst>
          </p:cNvPr>
          <p:cNvPicPr>
            <a:picLocks noChangeAspect="1"/>
          </p:cNvPicPr>
          <p:nvPr/>
        </p:nvPicPr>
        <p:blipFill>
          <a:blip r:embed="rId32">
            <a:extLst>
              <a:ext uri="{28A0092B-C50C-407E-A947-70E740481C1C}">
                <a14:useLocalDpi xmlns:a14="http://schemas.microsoft.com/office/drawing/2010/main" val="0"/>
              </a:ext>
              <a:ext uri="{96DAC541-7B7A-43D3-8B79-37D633B846F1}">
                <asvg:svgBlip xmlns:asvg="http://schemas.microsoft.com/office/drawing/2016/SVG/main" r:embed="rId33"/>
              </a:ext>
            </a:extLst>
          </a:blip>
          <a:stretch>
            <a:fillRect/>
          </a:stretch>
        </p:blipFill>
        <p:spPr>
          <a:xfrm>
            <a:off x="5355422" y="2225122"/>
            <a:ext cx="472968" cy="472968"/>
          </a:xfrm>
          <a:prstGeom prst="rect">
            <a:avLst/>
          </a:prstGeom>
        </p:spPr>
      </p:pic>
      <p:pic>
        <p:nvPicPr>
          <p:cNvPr id="141" name="Grafik 104" descr="home-multifamiliy">
            <a:extLst>
              <a:ext uri="{FF2B5EF4-FFF2-40B4-BE49-F238E27FC236}">
                <a16:creationId xmlns:a16="http://schemas.microsoft.com/office/drawing/2014/main" id="{9D0E03E6-9201-62E5-1972-D7B8FB17F3C8}"/>
              </a:ext>
            </a:extLst>
          </p:cNvPr>
          <p:cNvPicPr>
            <a:picLocks noChangeAspect="1"/>
          </p:cNvPicPr>
          <p:nvPr/>
        </p:nvPicPr>
        <p:blipFill>
          <a:blip r:embed="rId34">
            <a:extLst>
              <a:ext uri="{28A0092B-C50C-407E-A947-70E740481C1C}">
                <a14:useLocalDpi xmlns:a14="http://schemas.microsoft.com/office/drawing/2010/main" val="0"/>
              </a:ext>
              <a:ext uri="{96DAC541-7B7A-43D3-8B79-37D633B846F1}">
                <asvg:svgBlip xmlns:asvg="http://schemas.microsoft.com/office/drawing/2016/SVG/main" r:embed="rId35"/>
              </a:ext>
            </a:extLst>
          </a:blip>
          <a:stretch>
            <a:fillRect/>
          </a:stretch>
        </p:blipFill>
        <p:spPr>
          <a:xfrm>
            <a:off x="6336877" y="2225122"/>
            <a:ext cx="472968" cy="472968"/>
          </a:xfrm>
          <a:prstGeom prst="rect">
            <a:avLst/>
          </a:prstGeom>
        </p:spPr>
      </p:pic>
      <p:pic>
        <p:nvPicPr>
          <p:cNvPr id="142" name="Grafik 100" descr="home-commercial">
            <a:extLst>
              <a:ext uri="{FF2B5EF4-FFF2-40B4-BE49-F238E27FC236}">
                <a16:creationId xmlns:a16="http://schemas.microsoft.com/office/drawing/2014/main" id="{87929563-C8B0-B64C-813D-34EFDF903E39}"/>
              </a:ext>
            </a:extLst>
          </p:cNvPr>
          <p:cNvPicPr>
            <a:picLocks noChangeAspect="1"/>
          </p:cNvPicPr>
          <p:nvPr/>
        </p:nvPicPr>
        <p:blipFill>
          <a:blip r:embed="rId36">
            <a:extLst>
              <a:ext uri="{28A0092B-C50C-407E-A947-70E740481C1C}">
                <a14:useLocalDpi xmlns:a14="http://schemas.microsoft.com/office/drawing/2010/main" val="0"/>
              </a:ext>
              <a:ext uri="{96DAC541-7B7A-43D3-8B79-37D633B846F1}">
                <asvg:svgBlip xmlns:asvg="http://schemas.microsoft.com/office/drawing/2016/SVG/main" r:embed="rId37"/>
              </a:ext>
            </a:extLst>
          </a:blip>
          <a:stretch>
            <a:fillRect/>
          </a:stretch>
        </p:blipFill>
        <p:spPr>
          <a:xfrm>
            <a:off x="7318333" y="2225122"/>
            <a:ext cx="472968" cy="472968"/>
          </a:xfrm>
          <a:prstGeom prst="rect">
            <a:avLst/>
          </a:prstGeom>
        </p:spPr>
      </p:pic>
      <p:pic>
        <p:nvPicPr>
          <p:cNvPr id="143" name="Grafik 98" descr="city">
            <a:extLst>
              <a:ext uri="{FF2B5EF4-FFF2-40B4-BE49-F238E27FC236}">
                <a16:creationId xmlns:a16="http://schemas.microsoft.com/office/drawing/2014/main" id="{6C37E316-A89B-632D-368C-DDC6F1F5B3FC}"/>
              </a:ext>
            </a:extLst>
          </p:cNvPr>
          <p:cNvPicPr>
            <a:picLocks noChangeAspect="1"/>
          </p:cNvPicPr>
          <p:nvPr/>
        </p:nvPicPr>
        <p:blipFill>
          <a:blip r:embed="rId38">
            <a:extLst>
              <a:ext uri="{28A0092B-C50C-407E-A947-70E740481C1C}">
                <a14:useLocalDpi xmlns:a14="http://schemas.microsoft.com/office/drawing/2010/main" val="0"/>
              </a:ext>
              <a:ext uri="{96DAC541-7B7A-43D3-8B79-37D633B846F1}">
                <asvg:svgBlip xmlns:asvg="http://schemas.microsoft.com/office/drawing/2016/SVG/main" r:embed="rId39"/>
              </a:ext>
            </a:extLst>
          </a:blip>
          <a:stretch>
            <a:fillRect/>
          </a:stretch>
        </p:blipFill>
        <p:spPr>
          <a:xfrm>
            <a:off x="8299789" y="2225122"/>
            <a:ext cx="472968" cy="472968"/>
          </a:xfrm>
          <a:prstGeom prst="rect">
            <a:avLst/>
          </a:prstGeom>
        </p:spPr>
      </p:pic>
      <p:pic>
        <p:nvPicPr>
          <p:cNvPr id="144" name="Grafik 106" descr="target">
            <a:extLst>
              <a:ext uri="{FF2B5EF4-FFF2-40B4-BE49-F238E27FC236}">
                <a16:creationId xmlns:a16="http://schemas.microsoft.com/office/drawing/2014/main" id="{72CF1142-BCA9-E737-2317-577D7F7276A5}"/>
              </a:ext>
            </a:extLst>
          </p:cNvPr>
          <p:cNvPicPr>
            <a:picLocks noChangeAspect="1"/>
          </p:cNvPicPr>
          <p:nvPr/>
        </p:nvPicPr>
        <p:blipFill>
          <a:blip r:embed="rId40">
            <a:extLst>
              <a:ext uri="{28A0092B-C50C-407E-A947-70E740481C1C}">
                <a14:useLocalDpi xmlns:a14="http://schemas.microsoft.com/office/drawing/2010/main" val="0"/>
              </a:ext>
              <a:ext uri="{96DAC541-7B7A-43D3-8B79-37D633B846F1}">
                <asvg:svgBlip xmlns:asvg="http://schemas.microsoft.com/office/drawing/2016/SVG/main" r:embed="rId41"/>
              </a:ext>
            </a:extLst>
          </a:blip>
          <a:stretch>
            <a:fillRect/>
          </a:stretch>
        </p:blipFill>
        <p:spPr>
          <a:xfrm>
            <a:off x="9281244" y="2225122"/>
            <a:ext cx="472968" cy="472968"/>
          </a:xfrm>
          <a:prstGeom prst="rect">
            <a:avLst/>
          </a:prstGeom>
        </p:spPr>
      </p:pic>
      <p:pic>
        <p:nvPicPr>
          <p:cNvPr id="145" name="Grafik 140" descr="knowledge">
            <a:extLst>
              <a:ext uri="{FF2B5EF4-FFF2-40B4-BE49-F238E27FC236}">
                <a16:creationId xmlns:a16="http://schemas.microsoft.com/office/drawing/2014/main" id="{831366E5-2947-B32F-7677-1623CA8CF3D8}"/>
              </a:ext>
            </a:extLst>
          </p:cNvPr>
          <p:cNvPicPr>
            <a:picLocks noChangeAspect="1"/>
          </p:cNvPicPr>
          <p:nvPr/>
        </p:nvPicPr>
        <p:blipFill>
          <a:blip r:embed="rId42">
            <a:extLst>
              <a:ext uri="{28A0092B-C50C-407E-A947-70E740481C1C}">
                <a14:useLocalDpi xmlns:a14="http://schemas.microsoft.com/office/drawing/2010/main" val="0"/>
              </a:ext>
              <a:ext uri="{96DAC541-7B7A-43D3-8B79-37D633B846F1}">
                <asvg:svgBlip xmlns:asvg="http://schemas.microsoft.com/office/drawing/2016/SVG/main" r:embed="rId43"/>
              </a:ext>
            </a:extLst>
          </a:blip>
          <a:stretch>
            <a:fillRect/>
          </a:stretch>
        </p:blipFill>
        <p:spPr>
          <a:xfrm>
            <a:off x="444470" y="3096107"/>
            <a:ext cx="472968" cy="472968"/>
          </a:xfrm>
          <a:prstGeom prst="rect">
            <a:avLst/>
          </a:prstGeom>
        </p:spPr>
      </p:pic>
      <p:pic>
        <p:nvPicPr>
          <p:cNvPr id="146" name="Grafik 141" descr="home-move">
            <a:extLst>
              <a:ext uri="{FF2B5EF4-FFF2-40B4-BE49-F238E27FC236}">
                <a16:creationId xmlns:a16="http://schemas.microsoft.com/office/drawing/2014/main" id="{8FD2651E-65A6-8225-CB67-0E337D7DE04C}"/>
              </a:ext>
            </a:extLst>
          </p:cNvPr>
          <p:cNvPicPr>
            <a:picLocks noChangeAspect="1"/>
          </p:cNvPicPr>
          <p:nvPr/>
        </p:nvPicPr>
        <p:blipFill>
          <a:blip r:embed="rId44">
            <a:extLst>
              <a:ext uri="{28A0092B-C50C-407E-A947-70E740481C1C}">
                <a14:useLocalDpi xmlns:a14="http://schemas.microsoft.com/office/drawing/2010/main" val="0"/>
              </a:ext>
              <a:ext uri="{96DAC541-7B7A-43D3-8B79-37D633B846F1}">
                <asvg:svgBlip xmlns:asvg="http://schemas.microsoft.com/office/drawing/2016/SVG/main" r:embed="rId45"/>
              </a:ext>
            </a:extLst>
          </a:blip>
          <a:stretch>
            <a:fillRect/>
          </a:stretch>
        </p:blipFill>
        <p:spPr>
          <a:xfrm>
            <a:off x="1426482" y="3096107"/>
            <a:ext cx="472968" cy="472968"/>
          </a:xfrm>
          <a:prstGeom prst="rect">
            <a:avLst/>
          </a:prstGeom>
        </p:spPr>
      </p:pic>
      <p:pic>
        <p:nvPicPr>
          <p:cNvPr id="147" name="Grafik 142" descr="sportcup">
            <a:extLst>
              <a:ext uri="{FF2B5EF4-FFF2-40B4-BE49-F238E27FC236}">
                <a16:creationId xmlns:a16="http://schemas.microsoft.com/office/drawing/2014/main" id="{0F59618F-5D27-13DE-CD58-69550A59D1CB}"/>
              </a:ext>
            </a:extLst>
          </p:cNvPr>
          <p:cNvPicPr>
            <a:picLocks noChangeAspect="1"/>
          </p:cNvPicPr>
          <p:nvPr/>
        </p:nvPicPr>
        <p:blipFill>
          <a:blip r:embed="rId46">
            <a:extLst>
              <a:ext uri="{28A0092B-C50C-407E-A947-70E740481C1C}">
                <a14:useLocalDpi xmlns:a14="http://schemas.microsoft.com/office/drawing/2010/main" val="0"/>
              </a:ext>
              <a:ext uri="{96DAC541-7B7A-43D3-8B79-37D633B846F1}">
                <asvg:svgBlip xmlns:asvg="http://schemas.microsoft.com/office/drawing/2016/SVG/main" r:embed="rId47"/>
              </a:ext>
            </a:extLst>
          </a:blip>
          <a:stretch>
            <a:fillRect/>
          </a:stretch>
        </p:blipFill>
        <p:spPr>
          <a:xfrm>
            <a:off x="2408494" y="3096107"/>
            <a:ext cx="472968" cy="472968"/>
          </a:xfrm>
          <a:prstGeom prst="rect">
            <a:avLst/>
          </a:prstGeom>
        </p:spPr>
      </p:pic>
      <p:pic>
        <p:nvPicPr>
          <p:cNvPr id="148" name="Grafik 143" descr="umbrella">
            <a:extLst>
              <a:ext uri="{FF2B5EF4-FFF2-40B4-BE49-F238E27FC236}">
                <a16:creationId xmlns:a16="http://schemas.microsoft.com/office/drawing/2014/main" id="{2EBA145B-1EA6-23AF-B99E-C073CA6BED73}"/>
              </a:ext>
            </a:extLst>
          </p:cNvPr>
          <p:cNvPicPr>
            <a:picLocks noChangeAspect="1"/>
          </p:cNvPicPr>
          <p:nvPr/>
        </p:nvPicPr>
        <p:blipFill>
          <a:blip r:embed="rId48">
            <a:extLst>
              <a:ext uri="{28A0092B-C50C-407E-A947-70E740481C1C}">
                <a14:useLocalDpi xmlns:a14="http://schemas.microsoft.com/office/drawing/2010/main" val="0"/>
              </a:ext>
              <a:ext uri="{96DAC541-7B7A-43D3-8B79-37D633B846F1}">
                <asvg:svgBlip xmlns:asvg="http://schemas.microsoft.com/office/drawing/2016/SVG/main" r:embed="rId49"/>
              </a:ext>
            </a:extLst>
          </a:blip>
          <a:stretch>
            <a:fillRect/>
          </a:stretch>
        </p:blipFill>
        <p:spPr>
          <a:xfrm>
            <a:off x="3390506" y="3096107"/>
            <a:ext cx="472968" cy="472968"/>
          </a:xfrm>
          <a:prstGeom prst="rect">
            <a:avLst/>
          </a:prstGeom>
        </p:spPr>
      </p:pic>
      <p:pic>
        <p:nvPicPr>
          <p:cNvPr id="149" name="Grafik 146" descr="linking">
            <a:extLst>
              <a:ext uri="{FF2B5EF4-FFF2-40B4-BE49-F238E27FC236}">
                <a16:creationId xmlns:a16="http://schemas.microsoft.com/office/drawing/2014/main" id="{C78F6C97-C84F-3C59-027D-C656A86A5038}"/>
              </a:ext>
            </a:extLst>
          </p:cNvPr>
          <p:cNvPicPr>
            <a:picLocks noChangeAspect="1"/>
          </p:cNvPicPr>
          <p:nvPr/>
        </p:nvPicPr>
        <p:blipFill>
          <a:blip r:embed="rId50">
            <a:extLst>
              <a:ext uri="{28A0092B-C50C-407E-A947-70E740481C1C}">
                <a14:useLocalDpi xmlns:a14="http://schemas.microsoft.com/office/drawing/2010/main" val="0"/>
              </a:ext>
              <a:ext uri="{96DAC541-7B7A-43D3-8B79-37D633B846F1}">
                <asvg:svgBlip xmlns:asvg="http://schemas.microsoft.com/office/drawing/2016/SVG/main" r:embed="rId51"/>
              </a:ext>
            </a:extLst>
          </a:blip>
          <a:stretch>
            <a:fillRect/>
          </a:stretch>
        </p:blipFill>
        <p:spPr>
          <a:xfrm>
            <a:off x="4372519" y="3096107"/>
            <a:ext cx="472968" cy="472968"/>
          </a:xfrm>
          <a:prstGeom prst="rect">
            <a:avLst/>
          </a:prstGeom>
        </p:spPr>
      </p:pic>
      <p:pic>
        <p:nvPicPr>
          <p:cNvPr id="150" name="Grafik 147" descr="favorite">
            <a:extLst>
              <a:ext uri="{FF2B5EF4-FFF2-40B4-BE49-F238E27FC236}">
                <a16:creationId xmlns:a16="http://schemas.microsoft.com/office/drawing/2014/main" id="{8634259E-9F87-60C7-176F-3CC7D074AA13}"/>
              </a:ext>
            </a:extLst>
          </p:cNvPr>
          <p:cNvPicPr>
            <a:picLocks noChangeAspect="1"/>
          </p:cNvPicPr>
          <p:nvPr/>
        </p:nvPicPr>
        <p:blipFill>
          <a:blip r:embed="rId52">
            <a:extLst>
              <a:ext uri="{28A0092B-C50C-407E-A947-70E740481C1C}">
                <a14:useLocalDpi xmlns:a14="http://schemas.microsoft.com/office/drawing/2010/main" val="0"/>
              </a:ext>
              <a:ext uri="{96DAC541-7B7A-43D3-8B79-37D633B846F1}">
                <asvg:svgBlip xmlns:asvg="http://schemas.microsoft.com/office/drawing/2016/SVG/main" r:embed="rId53"/>
              </a:ext>
            </a:extLst>
          </a:blip>
          <a:stretch>
            <a:fillRect/>
          </a:stretch>
        </p:blipFill>
        <p:spPr>
          <a:xfrm>
            <a:off x="5354531" y="3096107"/>
            <a:ext cx="472968" cy="472968"/>
          </a:xfrm>
          <a:prstGeom prst="rect">
            <a:avLst/>
          </a:prstGeom>
        </p:spPr>
      </p:pic>
      <p:pic>
        <p:nvPicPr>
          <p:cNvPr id="151" name="Grafik 148" descr="settings">
            <a:extLst>
              <a:ext uri="{FF2B5EF4-FFF2-40B4-BE49-F238E27FC236}">
                <a16:creationId xmlns:a16="http://schemas.microsoft.com/office/drawing/2014/main" id="{AAC0B9A9-3D37-748D-7DBB-F68578DF9728}"/>
              </a:ext>
            </a:extLst>
          </p:cNvPr>
          <p:cNvPicPr>
            <a:picLocks noChangeAspect="1"/>
          </p:cNvPicPr>
          <p:nvPr/>
        </p:nvPicPr>
        <p:blipFill>
          <a:blip r:embed="rId54">
            <a:extLst>
              <a:ext uri="{28A0092B-C50C-407E-A947-70E740481C1C}">
                <a14:useLocalDpi xmlns:a14="http://schemas.microsoft.com/office/drawing/2010/main" val="0"/>
              </a:ext>
              <a:ext uri="{96DAC541-7B7A-43D3-8B79-37D633B846F1}">
                <asvg:svgBlip xmlns:asvg="http://schemas.microsoft.com/office/drawing/2016/SVG/main" r:embed="rId55"/>
              </a:ext>
            </a:extLst>
          </a:blip>
          <a:stretch>
            <a:fillRect/>
          </a:stretch>
        </p:blipFill>
        <p:spPr>
          <a:xfrm>
            <a:off x="6336544" y="3096107"/>
            <a:ext cx="472968" cy="472968"/>
          </a:xfrm>
          <a:prstGeom prst="rect">
            <a:avLst/>
          </a:prstGeom>
        </p:spPr>
      </p:pic>
      <p:pic>
        <p:nvPicPr>
          <p:cNvPr id="152" name="Grafik 149" descr="search">
            <a:extLst>
              <a:ext uri="{FF2B5EF4-FFF2-40B4-BE49-F238E27FC236}">
                <a16:creationId xmlns:a16="http://schemas.microsoft.com/office/drawing/2014/main" id="{95E2B449-E932-1524-5B51-ACC1EBCA892A}"/>
              </a:ext>
            </a:extLst>
          </p:cNvPr>
          <p:cNvPicPr>
            <a:picLocks noChangeAspect="1"/>
          </p:cNvPicPr>
          <p:nvPr/>
        </p:nvPicPr>
        <p:blipFill>
          <a:blip r:embed="rId56">
            <a:extLst>
              <a:ext uri="{28A0092B-C50C-407E-A947-70E740481C1C}">
                <a14:useLocalDpi xmlns:a14="http://schemas.microsoft.com/office/drawing/2010/main" val="0"/>
              </a:ext>
              <a:ext uri="{96DAC541-7B7A-43D3-8B79-37D633B846F1}">
                <asvg:svgBlip xmlns:asvg="http://schemas.microsoft.com/office/drawing/2016/SVG/main" r:embed="rId57"/>
              </a:ext>
            </a:extLst>
          </a:blip>
          <a:stretch>
            <a:fillRect/>
          </a:stretch>
        </p:blipFill>
        <p:spPr>
          <a:xfrm>
            <a:off x="7318556" y="3096107"/>
            <a:ext cx="472968" cy="472968"/>
          </a:xfrm>
          <a:prstGeom prst="rect">
            <a:avLst/>
          </a:prstGeom>
        </p:spPr>
      </p:pic>
      <p:pic>
        <p:nvPicPr>
          <p:cNvPr id="153" name="Grafik 152" descr="transparent-conditions">
            <a:extLst>
              <a:ext uri="{FF2B5EF4-FFF2-40B4-BE49-F238E27FC236}">
                <a16:creationId xmlns:a16="http://schemas.microsoft.com/office/drawing/2014/main" id="{215AAFDF-942C-4915-6DD5-C361B5AB8657}"/>
              </a:ext>
            </a:extLst>
          </p:cNvPr>
          <p:cNvPicPr>
            <a:picLocks noChangeAspect="1"/>
          </p:cNvPicPr>
          <p:nvPr/>
        </p:nvPicPr>
        <p:blipFill>
          <a:blip r:embed="rId58">
            <a:extLst>
              <a:ext uri="{28A0092B-C50C-407E-A947-70E740481C1C}">
                <a14:useLocalDpi xmlns:a14="http://schemas.microsoft.com/office/drawing/2010/main" val="0"/>
              </a:ext>
              <a:ext uri="{96DAC541-7B7A-43D3-8B79-37D633B846F1}">
                <asvg:svgBlip xmlns:asvg="http://schemas.microsoft.com/office/drawing/2016/SVG/main" r:embed="rId59"/>
              </a:ext>
            </a:extLst>
          </a:blip>
          <a:stretch>
            <a:fillRect/>
          </a:stretch>
        </p:blipFill>
        <p:spPr>
          <a:xfrm>
            <a:off x="8300569" y="3096107"/>
            <a:ext cx="472968" cy="472968"/>
          </a:xfrm>
          <a:prstGeom prst="rect">
            <a:avLst/>
          </a:prstGeom>
        </p:spPr>
      </p:pic>
      <p:pic>
        <p:nvPicPr>
          <p:cNvPr id="154" name="Grafik 151" descr="transparent-client">
            <a:extLst>
              <a:ext uri="{FF2B5EF4-FFF2-40B4-BE49-F238E27FC236}">
                <a16:creationId xmlns:a16="http://schemas.microsoft.com/office/drawing/2014/main" id="{708589BF-0F76-FBC7-0C09-BB4C74859287}"/>
              </a:ext>
            </a:extLst>
          </p:cNvPr>
          <p:cNvPicPr>
            <a:picLocks noChangeAspect="1"/>
          </p:cNvPicPr>
          <p:nvPr/>
        </p:nvPicPr>
        <p:blipFill>
          <a:blip r:embed="rId60">
            <a:extLst>
              <a:ext uri="{28A0092B-C50C-407E-A947-70E740481C1C}">
                <a14:useLocalDpi xmlns:a14="http://schemas.microsoft.com/office/drawing/2010/main" val="0"/>
              </a:ext>
              <a:ext uri="{96DAC541-7B7A-43D3-8B79-37D633B846F1}">
                <asvg:svgBlip xmlns:asvg="http://schemas.microsoft.com/office/drawing/2016/SVG/main" r:embed="rId61"/>
              </a:ext>
            </a:extLst>
          </a:blip>
          <a:stretch>
            <a:fillRect/>
          </a:stretch>
        </p:blipFill>
        <p:spPr>
          <a:xfrm>
            <a:off x="9282581" y="3096107"/>
            <a:ext cx="472968" cy="472968"/>
          </a:xfrm>
          <a:prstGeom prst="rect">
            <a:avLst/>
          </a:prstGeom>
        </p:spPr>
      </p:pic>
      <p:pic>
        <p:nvPicPr>
          <p:cNvPr id="155" name="Grafik 108" descr="attachment">
            <a:extLst>
              <a:ext uri="{FF2B5EF4-FFF2-40B4-BE49-F238E27FC236}">
                <a16:creationId xmlns:a16="http://schemas.microsoft.com/office/drawing/2014/main" id="{29B2F2F3-004E-65F9-6493-12FB4701C64C}"/>
              </a:ext>
            </a:extLst>
          </p:cNvPr>
          <p:cNvPicPr>
            <a:picLocks noChangeAspect="1"/>
          </p:cNvPicPr>
          <p:nvPr/>
        </p:nvPicPr>
        <p:blipFill>
          <a:blip r:embed="rId62">
            <a:extLst>
              <a:ext uri="{28A0092B-C50C-407E-A947-70E740481C1C}">
                <a14:useLocalDpi xmlns:a14="http://schemas.microsoft.com/office/drawing/2010/main" val="0"/>
              </a:ext>
              <a:ext uri="{96DAC541-7B7A-43D3-8B79-37D633B846F1}">
                <asvg:svgBlip xmlns:asvg="http://schemas.microsoft.com/office/drawing/2016/SVG/main" r:embed="rId63"/>
              </a:ext>
            </a:extLst>
          </a:blip>
          <a:stretch>
            <a:fillRect/>
          </a:stretch>
        </p:blipFill>
        <p:spPr>
          <a:xfrm>
            <a:off x="444470" y="3967092"/>
            <a:ext cx="472968" cy="472968"/>
          </a:xfrm>
          <a:prstGeom prst="rect">
            <a:avLst/>
          </a:prstGeom>
        </p:spPr>
      </p:pic>
      <p:pic>
        <p:nvPicPr>
          <p:cNvPr id="156" name="Grafik 110" descr="view">
            <a:extLst>
              <a:ext uri="{FF2B5EF4-FFF2-40B4-BE49-F238E27FC236}">
                <a16:creationId xmlns:a16="http://schemas.microsoft.com/office/drawing/2014/main" id="{8AF587D9-7F8B-338C-EC66-30256EB2AE79}"/>
              </a:ext>
            </a:extLst>
          </p:cNvPr>
          <p:cNvPicPr>
            <a:picLocks noChangeAspect="1"/>
          </p:cNvPicPr>
          <p:nvPr/>
        </p:nvPicPr>
        <p:blipFill>
          <a:blip r:embed="rId64">
            <a:extLst>
              <a:ext uri="{28A0092B-C50C-407E-A947-70E740481C1C}">
                <a14:useLocalDpi xmlns:a14="http://schemas.microsoft.com/office/drawing/2010/main" val="0"/>
              </a:ext>
              <a:ext uri="{96DAC541-7B7A-43D3-8B79-37D633B846F1}">
                <asvg:svgBlip xmlns:asvg="http://schemas.microsoft.com/office/drawing/2016/SVG/main" r:embed="rId65"/>
              </a:ext>
            </a:extLst>
          </a:blip>
          <a:stretch>
            <a:fillRect/>
          </a:stretch>
        </p:blipFill>
        <p:spPr>
          <a:xfrm>
            <a:off x="1426140" y="3967092"/>
            <a:ext cx="472968" cy="472968"/>
          </a:xfrm>
          <a:prstGeom prst="rect">
            <a:avLst/>
          </a:prstGeom>
        </p:spPr>
      </p:pic>
      <p:pic>
        <p:nvPicPr>
          <p:cNvPr id="157" name="Grafik 112" descr="risk">
            <a:extLst>
              <a:ext uri="{FF2B5EF4-FFF2-40B4-BE49-F238E27FC236}">
                <a16:creationId xmlns:a16="http://schemas.microsoft.com/office/drawing/2014/main" id="{2C58CF35-3355-FBD1-76E9-75FB9583648C}"/>
              </a:ext>
            </a:extLst>
          </p:cNvPr>
          <p:cNvPicPr>
            <a:picLocks noChangeAspect="1"/>
          </p:cNvPicPr>
          <p:nvPr/>
        </p:nvPicPr>
        <p:blipFill>
          <a:blip r:embed="rId66">
            <a:extLst>
              <a:ext uri="{28A0092B-C50C-407E-A947-70E740481C1C}">
                <a14:useLocalDpi xmlns:a14="http://schemas.microsoft.com/office/drawing/2010/main" val="0"/>
              </a:ext>
              <a:ext uri="{96DAC541-7B7A-43D3-8B79-37D633B846F1}">
                <asvg:svgBlip xmlns:asvg="http://schemas.microsoft.com/office/drawing/2016/SVG/main" r:embed="rId67"/>
              </a:ext>
            </a:extLst>
          </a:blip>
          <a:stretch>
            <a:fillRect/>
          </a:stretch>
        </p:blipFill>
        <p:spPr>
          <a:xfrm>
            <a:off x="2407812" y="3967092"/>
            <a:ext cx="472968" cy="472968"/>
          </a:xfrm>
          <a:prstGeom prst="rect">
            <a:avLst/>
          </a:prstGeom>
        </p:spPr>
      </p:pic>
      <p:pic>
        <p:nvPicPr>
          <p:cNvPr id="158" name="Grafik 123" descr="e-safe">
            <a:extLst>
              <a:ext uri="{FF2B5EF4-FFF2-40B4-BE49-F238E27FC236}">
                <a16:creationId xmlns:a16="http://schemas.microsoft.com/office/drawing/2014/main" id="{51D3F9DF-BB9C-F45D-DB31-D091677E2EB0}"/>
              </a:ext>
            </a:extLst>
          </p:cNvPr>
          <p:cNvPicPr>
            <a:picLocks noChangeAspect="1"/>
          </p:cNvPicPr>
          <p:nvPr/>
        </p:nvPicPr>
        <p:blipFill>
          <a:blip r:embed="rId68">
            <a:extLst>
              <a:ext uri="{28A0092B-C50C-407E-A947-70E740481C1C}">
                <a14:useLocalDpi xmlns:a14="http://schemas.microsoft.com/office/drawing/2010/main" val="0"/>
              </a:ext>
              <a:ext uri="{96DAC541-7B7A-43D3-8B79-37D633B846F1}">
                <asvg:svgBlip xmlns:asvg="http://schemas.microsoft.com/office/drawing/2016/SVG/main" r:embed="rId69"/>
              </a:ext>
            </a:extLst>
          </a:blip>
          <a:stretch>
            <a:fillRect/>
          </a:stretch>
        </p:blipFill>
        <p:spPr>
          <a:xfrm>
            <a:off x="3389483" y="3967092"/>
            <a:ext cx="472968" cy="472968"/>
          </a:xfrm>
          <a:prstGeom prst="rect">
            <a:avLst/>
          </a:prstGeom>
        </p:spPr>
      </p:pic>
      <p:pic>
        <p:nvPicPr>
          <p:cNvPr id="159" name="Grafik 114" descr="safety">
            <a:extLst>
              <a:ext uri="{FF2B5EF4-FFF2-40B4-BE49-F238E27FC236}">
                <a16:creationId xmlns:a16="http://schemas.microsoft.com/office/drawing/2014/main" id="{6EAA9A63-6B2A-5F55-00B0-B17595E4FAD1}"/>
              </a:ext>
            </a:extLst>
          </p:cNvPr>
          <p:cNvPicPr>
            <a:picLocks noChangeAspect="1"/>
          </p:cNvPicPr>
          <p:nvPr/>
        </p:nvPicPr>
        <p:blipFill>
          <a:blip r:embed="rId70">
            <a:extLst>
              <a:ext uri="{28A0092B-C50C-407E-A947-70E740481C1C}">
                <a14:useLocalDpi xmlns:a14="http://schemas.microsoft.com/office/drawing/2010/main" val="0"/>
              </a:ext>
              <a:ext uri="{96DAC541-7B7A-43D3-8B79-37D633B846F1}">
                <asvg:svgBlip xmlns:asvg="http://schemas.microsoft.com/office/drawing/2016/SVG/main" r:embed="rId71"/>
              </a:ext>
            </a:extLst>
          </a:blip>
          <a:stretch>
            <a:fillRect/>
          </a:stretch>
        </p:blipFill>
        <p:spPr>
          <a:xfrm>
            <a:off x="4371153" y="3967092"/>
            <a:ext cx="472968" cy="472968"/>
          </a:xfrm>
          <a:prstGeom prst="rect">
            <a:avLst/>
          </a:prstGeom>
        </p:spPr>
      </p:pic>
      <p:pic>
        <p:nvPicPr>
          <p:cNvPr id="160" name="Grafik 115" descr="clock">
            <a:extLst>
              <a:ext uri="{FF2B5EF4-FFF2-40B4-BE49-F238E27FC236}">
                <a16:creationId xmlns:a16="http://schemas.microsoft.com/office/drawing/2014/main" id="{2CD51EFD-533B-1A0A-9BD0-9E2588E636A1}"/>
              </a:ext>
            </a:extLst>
          </p:cNvPr>
          <p:cNvPicPr>
            <a:picLocks noChangeAspect="1"/>
          </p:cNvPicPr>
          <p:nvPr/>
        </p:nvPicPr>
        <p:blipFill>
          <a:blip r:embed="rId72">
            <a:extLst>
              <a:ext uri="{28A0092B-C50C-407E-A947-70E740481C1C}">
                <a14:useLocalDpi xmlns:a14="http://schemas.microsoft.com/office/drawing/2010/main" val="0"/>
              </a:ext>
              <a:ext uri="{96DAC541-7B7A-43D3-8B79-37D633B846F1}">
                <asvg:svgBlip xmlns:asvg="http://schemas.microsoft.com/office/drawing/2016/SVG/main" r:embed="rId73"/>
              </a:ext>
            </a:extLst>
          </a:blip>
          <a:stretch>
            <a:fillRect/>
          </a:stretch>
        </p:blipFill>
        <p:spPr>
          <a:xfrm>
            <a:off x="5352825" y="3967092"/>
            <a:ext cx="472968" cy="472968"/>
          </a:xfrm>
          <a:prstGeom prst="rect">
            <a:avLst/>
          </a:prstGeom>
        </p:spPr>
      </p:pic>
      <p:pic>
        <p:nvPicPr>
          <p:cNvPr id="161" name="Grafik 117" descr="germany">
            <a:extLst>
              <a:ext uri="{FF2B5EF4-FFF2-40B4-BE49-F238E27FC236}">
                <a16:creationId xmlns:a16="http://schemas.microsoft.com/office/drawing/2014/main" id="{E11F68DC-9FB6-5503-9274-512C5B682118}"/>
              </a:ext>
            </a:extLst>
          </p:cNvPr>
          <p:cNvPicPr>
            <a:picLocks noChangeAspect="1"/>
          </p:cNvPicPr>
          <p:nvPr/>
        </p:nvPicPr>
        <p:blipFill>
          <a:blip r:embed="rId74">
            <a:extLst>
              <a:ext uri="{28A0092B-C50C-407E-A947-70E740481C1C}">
                <a14:useLocalDpi xmlns:a14="http://schemas.microsoft.com/office/drawing/2010/main" val="0"/>
              </a:ext>
              <a:ext uri="{96DAC541-7B7A-43D3-8B79-37D633B846F1}">
                <asvg:svgBlip xmlns:asvg="http://schemas.microsoft.com/office/drawing/2016/SVG/main" r:embed="rId75"/>
              </a:ext>
            </a:extLst>
          </a:blip>
          <a:stretch>
            <a:fillRect/>
          </a:stretch>
        </p:blipFill>
        <p:spPr>
          <a:xfrm>
            <a:off x="6334495" y="3967092"/>
            <a:ext cx="472968" cy="472968"/>
          </a:xfrm>
          <a:prstGeom prst="rect">
            <a:avLst/>
          </a:prstGeom>
        </p:spPr>
      </p:pic>
      <p:pic>
        <p:nvPicPr>
          <p:cNvPr id="162" name="Grafik 118" descr="document-copy">
            <a:extLst>
              <a:ext uri="{FF2B5EF4-FFF2-40B4-BE49-F238E27FC236}">
                <a16:creationId xmlns:a16="http://schemas.microsoft.com/office/drawing/2014/main" id="{85EAF562-4823-7965-0D40-308683953456}"/>
              </a:ext>
            </a:extLst>
          </p:cNvPr>
          <p:cNvPicPr>
            <a:picLocks noChangeAspect="1"/>
          </p:cNvPicPr>
          <p:nvPr/>
        </p:nvPicPr>
        <p:blipFill>
          <a:blip r:embed="rId76">
            <a:extLst>
              <a:ext uri="{28A0092B-C50C-407E-A947-70E740481C1C}">
                <a14:useLocalDpi xmlns:a14="http://schemas.microsoft.com/office/drawing/2010/main" val="0"/>
              </a:ext>
              <a:ext uri="{96DAC541-7B7A-43D3-8B79-37D633B846F1}">
                <asvg:svgBlip xmlns:asvg="http://schemas.microsoft.com/office/drawing/2016/SVG/main" r:embed="rId77"/>
              </a:ext>
            </a:extLst>
          </a:blip>
          <a:stretch>
            <a:fillRect/>
          </a:stretch>
        </p:blipFill>
        <p:spPr>
          <a:xfrm>
            <a:off x="7316166" y="3967092"/>
            <a:ext cx="472968" cy="472968"/>
          </a:xfrm>
          <a:prstGeom prst="rect">
            <a:avLst/>
          </a:prstGeom>
        </p:spPr>
      </p:pic>
      <p:pic>
        <p:nvPicPr>
          <p:cNvPr id="163" name="Grafik 120" descr="shield">
            <a:extLst>
              <a:ext uri="{FF2B5EF4-FFF2-40B4-BE49-F238E27FC236}">
                <a16:creationId xmlns:a16="http://schemas.microsoft.com/office/drawing/2014/main" id="{23E0FFDD-BE04-499A-DD92-1A2D9D5FA88D}"/>
              </a:ext>
            </a:extLst>
          </p:cNvPr>
          <p:cNvPicPr>
            <a:picLocks noChangeAspect="1"/>
          </p:cNvPicPr>
          <p:nvPr/>
        </p:nvPicPr>
        <p:blipFill>
          <a:blip r:embed="rId78">
            <a:extLst>
              <a:ext uri="{28A0092B-C50C-407E-A947-70E740481C1C}">
                <a14:useLocalDpi xmlns:a14="http://schemas.microsoft.com/office/drawing/2010/main" val="0"/>
              </a:ext>
              <a:ext uri="{96DAC541-7B7A-43D3-8B79-37D633B846F1}">
                <asvg:svgBlip xmlns:asvg="http://schemas.microsoft.com/office/drawing/2016/SVG/main" r:embed="rId79"/>
              </a:ext>
            </a:extLst>
          </a:blip>
          <a:stretch>
            <a:fillRect/>
          </a:stretch>
        </p:blipFill>
        <p:spPr>
          <a:xfrm>
            <a:off x="8297838" y="3967092"/>
            <a:ext cx="472968" cy="472968"/>
          </a:xfrm>
          <a:prstGeom prst="rect">
            <a:avLst/>
          </a:prstGeom>
        </p:spPr>
      </p:pic>
      <p:pic>
        <p:nvPicPr>
          <p:cNvPr id="164" name="Grafik 122" descr="yield-opportunities">
            <a:extLst>
              <a:ext uri="{FF2B5EF4-FFF2-40B4-BE49-F238E27FC236}">
                <a16:creationId xmlns:a16="http://schemas.microsoft.com/office/drawing/2014/main" id="{4391C5EF-F41C-D242-0BE7-990E930535B5}"/>
              </a:ext>
            </a:extLst>
          </p:cNvPr>
          <p:cNvPicPr>
            <a:picLocks noChangeAspect="1"/>
          </p:cNvPicPr>
          <p:nvPr/>
        </p:nvPicPr>
        <p:blipFill>
          <a:blip r:embed="rId80">
            <a:extLst>
              <a:ext uri="{28A0092B-C50C-407E-A947-70E740481C1C}">
                <a14:useLocalDpi xmlns:a14="http://schemas.microsoft.com/office/drawing/2010/main" val="0"/>
              </a:ext>
              <a:ext uri="{96DAC541-7B7A-43D3-8B79-37D633B846F1}">
                <asvg:svgBlip xmlns:asvg="http://schemas.microsoft.com/office/drawing/2016/SVG/main" r:embed="rId81"/>
              </a:ext>
            </a:extLst>
          </a:blip>
          <a:stretch>
            <a:fillRect/>
          </a:stretch>
        </p:blipFill>
        <p:spPr>
          <a:xfrm>
            <a:off x="9279506" y="3967092"/>
            <a:ext cx="472968" cy="472968"/>
          </a:xfrm>
          <a:prstGeom prst="rect">
            <a:avLst/>
          </a:prstGeom>
        </p:spPr>
      </p:pic>
      <p:pic>
        <p:nvPicPr>
          <p:cNvPr id="165" name="Grafik 78" descr="home-new">
            <a:extLst>
              <a:ext uri="{FF2B5EF4-FFF2-40B4-BE49-F238E27FC236}">
                <a16:creationId xmlns:a16="http://schemas.microsoft.com/office/drawing/2014/main" id="{35F6FF8B-0D0C-B8E2-7B06-7F1EF2BB515C}"/>
              </a:ext>
            </a:extLst>
          </p:cNvPr>
          <p:cNvPicPr>
            <a:picLocks noChangeAspect="1"/>
          </p:cNvPicPr>
          <p:nvPr/>
        </p:nvPicPr>
        <p:blipFill>
          <a:blip r:embed="rId82">
            <a:extLst>
              <a:ext uri="{28A0092B-C50C-407E-A947-70E740481C1C}">
                <a14:useLocalDpi xmlns:a14="http://schemas.microsoft.com/office/drawing/2010/main" val="0"/>
              </a:ext>
              <a:ext uri="{96DAC541-7B7A-43D3-8B79-37D633B846F1}">
                <asvg:svgBlip xmlns:asvg="http://schemas.microsoft.com/office/drawing/2016/SVG/main" r:embed="rId83"/>
              </a:ext>
            </a:extLst>
          </a:blip>
          <a:stretch>
            <a:fillRect/>
          </a:stretch>
        </p:blipFill>
        <p:spPr>
          <a:xfrm>
            <a:off x="441791" y="4838077"/>
            <a:ext cx="472968" cy="472968"/>
          </a:xfrm>
          <a:prstGeom prst="rect">
            <a:avLst/>
          </a:prstGeom>
        </p:spPr>
      </p:pic>
      <p:pic>
        <p:nvPicPr>
          <p:cNvPr id="166" name="Grafik 72" descr="construction">
            <a:extLst>
              <a:ext uri="{FF2B5EF4-FFF2-40B4-BE49-F238E27FC236}">
                <a16:creationId xmlns:a16="http://schemas.microsoft.com/office/drawing/2014/main" id="{93D50BE1-F698-41E7-E1CF-A2E5D5BF65CF}"/>
              </a:ext>
            </a:extLst>
          </p:cNvPr>
          <p:cNvPicPr>
            <a:picLocks noChangeAspect="1"/>
          </p:cNvPicPr>
          <p:nvPr/>
        </p:nvPicPr>
        <p:blipFill>
          <a:blip r:embed="rId84">
            <a:extLst>
              <a:ext uri="{28A0092B-C50C-407E-A947-70E740481C1C}">
                <a14:useLocalDpi xmlns:a14="http://schemas.microsoft.com/office/drawing/2010/main" val="0"/>
              </a:ext>
              <a:ext uri="{96DAC541-7B7A-43D3-8B79-37D633B846F1}">
                <asvg:svgBlip xmlns:asvg="http://schemas.microsoft.com/office/drawing/2016/SVG/main" r:embed="rId85"/>
              </a:ext>
            </a:extLst>
          </a:blip>
          <a:stretch>
            <a:fillRect/>
          </a:stretch>
        </p:blipFill>
        <p:spPr>
          <a:xfrm>
            <a:off x="1424101" y="4838077"/>
            <a:ext cx="472968" cy="472968"/>
          </a:xfrm>
          <a:prstGeom prst="rect">
            <a:avLst/>
          </a:prstGeom>
        </p:spPr>
      </p:pic>
      <p:pic>
        <p:nvPicPr>
          <p:cNvPr id="167" name="Grafik 80" descr="reconstruction">
            <a:extLst>
              <a:ext uri="{FF2B5EF4-FFF2-40B4-BE49-F238E27FC236}">
                <a16:creationId xmlns:a16="http://schemas.microsoft.com/office/drawing/2014/main" id="{78FD033A-06F6-7496-CEBD-E5EA48BDB45F}"/>
              </a:ext>
            </a:extLst>
          </p:cNvPr>
          <p:cNvPicPr>
            <a:picLocks noChangeAspect="1"/>
          </p:cNvPicPr>
          <p:nvPr/>
        </p:nvPicPr>
        <p:blipFill>
          <a:blip r:embed="rId86">
            <a:extLst>
              <a:ext uri="{28A0092B-C50C-407E-A947-70E740481C1C}">
                <a14:useLocalDpi xmlns:a14="http://schemas.microsoft.com/office/drawing/2010/main" val="0"/>
              </a:ext>
              <a:ext uri="{96DAC541-7B7A-43D3-8B79-37D633B846F1}">
                <asvg:svgBlip xmlns:asvg="http://schemas.microsoft.com/office/drawing/2016/SVG/main" r:embed="rId87"/>
              </a:ext>
            </a:extLst>
          </a:blip>
          <a:stretch>
            <a:fillRect/>
          </a:stretch>
        </p:blipFill>
        <p:spPr>
          <a:xfrm>
            <a:off x="2406411" y="4838077"/>
            <a:ext cx="472968" cy="472968"/>
          </a:xfrm>
          <a:prstGeom prst="rect">
            <a:avLst/>
          </a:prstGeom>
        </p:spPr>
      </p:pic>
      <p:pic>
        <p:nvPicPr>
          <p:cNvPr id="168" name="Grafik 73" descr="excavator">
            <a:extLst>
              <a:ext uri="{FF2B5EF4-FFF2-40B4-BE49-F238E27FC236}">
                <a16:creationId xmlns:a16="http://schemas.microsoft.com/office/drawing/2014/main" id="{960A0807-68A3-C958-E271-595DBA82C0EB}"/>
              </a:ext>
            </a:extLst>
          </p:cNvPr>
          <p:cNvPicPr>
            <a:picLocks noChangeAspect="1"/>
          </p:cNvPicPr>
          <p:nvPr/>
        </p:nvPicPr>
        <p:blipFill>
          <a:blip r:embed="rId88">
            <a:extLst>
              <a:ext uri="{28A0092B-C50C-407E-A947-70E740481C1C}">
                <a14:useLocalDpi xmlns:a14="http://schemas.microsoft.com/office/drawing/2010/main" val="0"/>
              </a:ext>
              <a:ext uri="{96DAC541-7B7A-43D3-8B79-37D633B846F1}">
                <asvg:svgBlip xmlns:asvg="http://schemas.microsoft.com/office/drawing/2016/SVG/main" r:embed="rId89"/>
              </a:ext>
            </a:extLst>
          </a:blip>
          <a:stretch>
            <a:fillRect/>
          </a:stretch>
        </p:blipFill>
        <p:spPr>
          <a:xfrm>
            <a:off x="3388721" y="4838077"/>
            <a:ext cx="472968" cy="472968"/>
          </a:xfrm>
          <a:prstGeom prst="rect">
            <a:avLst/>
          </a:prstGeom>
        </p:spPr>
      </p:pic>
      <p:pic>
        <p:nvPicPr>
          <p:cNvPr id="169" name="Grafik 83" descr="industry-manufacture">
            <a:extLst>
              <a:ext uri="{FF2B5EF4-FFF2-40B4-BE49-F238E27FC236}">
                <a16:creationId xmlns:a16="http://schemas.microsoft.com/office/drawing/2014/main" id="{334E6D9C-9944-3F42-66A4-EB333CEAFCE5}"/>
              </a:ext>
            </a:extLst>
          </p:cNvPr>
          <p:cNvPicPr>
            <a:picLocks noChangeAspect="1"/>
          </p:cNvPicPr>
          <p:nvPr/>
        </p:nvPicPr>
        <p:blipFill>
          <a:blip r:embed="rId90">
            <a:extLst>
              <a:ext uri="{28A0092B-C50C-407E-A947-70E740481C1C}">
                <a14:useLocalDpi xmlns:a14="http://schemas.microsoft.com/office/drawing/2010/main" val="0"/>
              </a:ext>
              <a:ext uri="{96DAC541-7B7A-43D3-8B79-37D633B846F1}">
                <asvg:svgBlip xmlns:asvg="http://schemas.microsoft.com/office/drawing/2016/SVG/main" r:embed="rId91"/>
              </a:ext>
            </a:extLst>
          </a:blip>
          <a:stretch>
            <a:fillRect/>
          </a:stretch>
        </p:blipFill>
        <p:spPr>
          <a:xfrm>
            <a:off x="4371032" y="4838077"/>
            <a:ext cx="472968" cy="472968"/>
          </a:xfrm>
          <a:prstGeom prst="rect">
            <a:avLst/>
          </a:prstGeom>
        </p:spPr>
      </p:pic>
      <p:pic>
        <p:nvPicPr>
          <p:cNvPr id="170" name="Grafik 85" descr="industry-material">
            <a:extLst>
              <a:ext uri="{FF2B5EF4-FFF2-40B4-BE49-F238E27FC236}">
                <a16:creationId xmlns:a16="http://schemas.microsoft.com/office/drawing/2014/main" id="{74915265-FF8B-D87C-FBCD-4478C74CEA48}"/>
              </a:ext>
            </a:extLst>
          </p:cNvPr>
          <p:cNvPicPr>
            <a:picLocks noChangeAspect="1"/>
          </p:cNvPicPr>
          <p:nvPr/>
        </p:nvPicPr>
        <p:blipFill>
          <a:blip r:embed="rId92">
            <a:extLst>
              <a:ext uri="{28A0092B-C50C-407E-A947-70E740481C1C}">
                <a14:useLocalDpi xmlns:a14="http://schemas.microsoft.com/office/drawing/2010/main" val="0"/>
              </a:ext>
              <a:ext uri="{96DAC541-7B7A-43D3-8B79-37D633B846F1}">
                <asvg:svgBlip xmlns:asvg="http://schemas.microsoft.com/office/drawing/2016/SVG/main" r:embed="rId93"/>
              </a:ext>
            </a:extLst>
          </a:blip>
          <a:stretch>
            <a:fillRect/>
          </a:stretch>
        </p:blipFill>
        <p:spPr>
          <a:xfrm>
            <a:off x="5353342" y="4838077"/>
            <a:ext cx="472968" cy="472968"/>
          </a:xfrm>
          <a:prstGeom prst="rect">
            <a:avLst/>
          </a:prstGeom>
        </p:spPr>
      </p:pic>
      <p:pic>
        <p:nvPicPr>
          <p:cNvPr id="171" name="Grafik 87" descr="responsibility">
            <a:extLst>
              <a:ext uri="{FF2B5EF4-FFF2-40B4-BE49-F238E27FC236}">
                <a16:creationId xmlns:a16="http://schemas.microsoft.com/office/drawing/2014/main" id="{F40F6C2A-A622-B920-9573-9AA2EEF1BCAE}"/>
              </a:ext>
            </a:extLst>
          </p:cNvPr>
          <p:cNvPicPr>
            <a:picLocks noChangeAspect="1"/>
          </p:cNvPicPr>
          <p:nvPr/>
        </p:nvPicPr>
        <p:blipFill>
          <a:blip r:embed="rId94">
            <a:extLst>
              <a:ext uri="{28A0092B-C50C-407E-A947-70E740481C1C}">
                <a14:useLocalDpi xmlns:a14="http://schemas.microsoft.com/office/drawing/2010/main" val="0"/>
              </a:ext>
              <a:ext uri="{96DAC541-7B7A-43D3-8B79-37D633B846F1}">
                <asvg:svgBlip xmlns:asvg="http://schemas.microsoft.com/office/drawing/2016/SVG/main" r:embed="rId95"/>
              </a:ext>
            </a:extLst>
          </a:blip>
          <a:stretch>
            <a:fillRect/>
          </a:stretch>
        </p:blipFill>
        <p:spPr>
          <a:xfrm>
            <a:off x="6335652" y="4838077"/>
            <a:ext cx="472968" cy="472968"/>
          </a:xfrm>
          <a:prstGeom prst="rect">
            <a:avLst/>
          </a:prstGeom>
        </p:spPr>
      </p:pic>
      <p:pic>
        <p:nvPicPr>
          <p:cNvPr id="172" name="Grafik 81" descr="car-park">
            <a:extLst>
              <a:ext uri="{FF2B5EF4-FFF2-40B4-BE49-F238E27FC236}">
                <a16:creationId xmlns:a16="http://schemas.microsoft.com/office/drawing/2014/main" id="{B8E77B76-91A6-0E93-152E-5FE9FA517BF4}"/>
              </a:ext>
            </a:extLst>
          </p:cNvPr>
          <p:cNvPicPr>
            <a:picLocks noChangeAspect="1"/>
          </p:cNvPicPr>
          <p:nvPr/>
        </p:nvPicPr>
        <p:blipFill>
          <a:blip r:embed="rId96">
            <a:extLst>
              <a:ext uri="{28A0092B-C50C-407E-A947-70E740481C1C}">
                <a14:useLocalDpi xmlns:a14="http://schemas.microsoft.com/office/drawing/2010/main" val="0"/>
              </a:ext>
              <a:ext uri="{96DAC541-7B7A-43D3-8B79-37D633B846F1}">
                <asvg:svgBlip xmlns:asvg="http://schemas.microsoft.com/office/drawing/2016/SVG/main" r:embed="rId97"/>
              </a:ext>
            </a:extLst>
          </a:blip>
          <a:stretch>
            <a:fillRect/>
          </a:stretch>
        </p:blipFill>
        <p:spPr>
          <a:xfrm>
            <a:off x="7317962" y="4838077"/>
            <a:ext cx="472968" cy="472968"/>
          </a:xfrm>
          <a:prstGeom prst="rect">
            <a:avLst/>
          </a:prstGeom>
        </p:spPr>
      </p:pic>
      <p:pic>
        <p:nvPicPr>
          <p:cNvPr id="173" name="Grafik 75" descr="motorcycle">
            <a:extLst>
              <a:ext uri="{FF2B5EF4-FFF2-40B4-BE49-F238E27FC236}">
                <a16:creationId xmlns:a16="http://schemas.microsoft.com/office/drawing/2014/main" id="{7B877A32-C02C-5FD5-5C07-3CCDE18AEEA4}"/>
              </a:ext>
            </a:extLst>
          </p:cNvPr>
          <p:cNvPicPr>
            <a:picLocks noChangeAspect="1"/>
          </p:cNvPicPr>
          <p:nvPr/>
        </p:nvPicPr>
        <p:blipFill>
          <a:blip r:embed="rId98">
            <a:extLst>
              <a:ext uri="{28A0092B-C50C-407E-A947-70E740481C1C}">
                <a14:useLocalDpi xmlns:a14="http://schemas.microsoft.com/office/drawing/2010/main" val="0"/>
              </a:ext>
              <a:ext uri="{96DAC541-7B7A-43D3-8B79-37D633B846F1}">
                <asvg:svgBlip xmlns:asvg="http://schemas.microsoft.com/office/drawing/2016/SVG/main" r:embed="rId99"/>
              </a:ext>
            </a:extLst>
          </a:blip>
          <a:stretch>
            <a:fillRect/>
          </a:stretch>
        </p:blipFill>
        <p:spPr>
          <a:xfrm>
            <a:off x="8300272" y="4838077"/>
            <a:ext cx="472968" cy="472968"/>
          </a:xfrm>
          <a:prstGeom prst="rect">
            <a:avLst/>
          </a:prstGeom>
        </p:spPr>
      </p:pic>
      <p:pic>
        <p:nvPicPr>
          <p:cNvPr id="174" name="Grafik 77" descr="mobility">
            <a:extLst>
              <a:ext uri="{FF2B5EF4-FFF2-40B4-BE49-F238E27FC236}">
                <a16:creationId xmlns:a16="http://schemas.microsoft.com/office/drawing/2014/main" id="{56C5CFE2-67D6-8211-4A16-AB729B34DC2A}"/>
              </a:ext>
            </a:extLst>
          </p:cNvPr>
          <p:cNvPicPr>
            <a:picLocks noChangeAspect="1"/>
          </p:cNvPicPr>
          <p:nvPr/>
        </p:nvPicPr>
        <p:blipFill>
          <a:blip r:embed="rId100">
            <a:extLst>
              <a:ext uri="{28A0092B-C50C-407E-A947-70E740481C1C}">
                <a14:useLocalDpi xmlns:a14="http://schemas.microsoft.com/office/drawing/2010/main" val="0"/>
              </a:ext>
              <a:ext uri="{96DAC541-7B7A-43D3-8B79-37D633B846F1}">
                <asvg:svgBlip xmlns:asvg="http://schemas.microsoft.com/office/drawing/2016/SVG/main" r:embed="rId101"/>
              </a:ext>
            </a:extLst>
          </a:blip>
          <a:stretch>
            <a:fillRect/>
          </a:stretch>
        </p:blipFill>
        <p:spPr>
          <a:xfrm>
            <a:off x="9282581" y="4838077"/>
            <a:ext cx="472968" cy="472968"/>
          </a:xfrm>
          <a:prstGeom prst="rect">
            <a:avLst/>
          </a:prstGeom>
        </p:spPr>
      </p:pic>
      <p:pic>
        <p:nvPicPr>
          <p:cNvPr id="175" name="Grafik 153" descr="team">
            <a:extLst>
              <a:ext uri="{FF2B5EF4-FFF2-40B4-BE49-F238E27FC236}">
                <a16:creationId xmlns:a16="http://schemas.microsoft.com/office/drawing/2014/main" id="{9EE6DEA7-8CF6-4D44-D58E-5A8AEC95876F}"/>
              </a:ext>
            </a:extLst>
          </p:cNvPr>
          <p:cNvPicPr>
            <a:picLocks noChangeAspect="1"/>
          </p:cNvPicPr>
          <p:nvPr/>
        </p:nvPicPr>
        <p:blipFill>
          <a:blip r:embed="rId102">
            <a:extLst>
              <a:ext uri="{28A0092B-C50C-407E-A947-70E740481C1C}">
                <a14:useLocalDpi xmlns:a14="http://schemas.microsoft.com/office/drawing/2010/main" val="0"/>
              </a:ext>
              <a:ext uri="{96DAC541-7B7A-43D3-8B79-37D633B846F1}">
                <asvg:svgBlip xmlns:asvg="http://schemas.microsoft.com/office/drawing/2016/SVG/main" r:embed="rId103"/>
              </a:ext>
            </a:extLst>
          </a:blip>
          <a:stretch>
            <a:fillRect/>
          </a:stretch>
        </p:blipFill>
        <p:spPr>
          <a:xfrm>
            <a:off x="438032" y="5709063"/>
            <a:ext cx="472968" cy="472968"/>
          </a:xfrm>
          <a:prstGeom prst="rect">
            <a:avLst/>
          </a:prstGeom>
        </p:spPr>
      </p:pic>
      <p:pic>
        <p:nvPicPr>
          <p:cNvPr id="176" name="Grafik 155" descr="contact">
            <a:extLst>
              <a:ext uri="{FF2B5EF4-FFF2-40B4-BE49-F238E27FC236}">
                <a16:creationId xmlns:a16="http://schemas.microsoft.com/office/drawing/2014/main" id="{A26347CE-75CD-4743-7CEF-581654A44A8A}"/>
              </a:ext>
            </a:extLst>
          </p:cNvPr>
          <p:cNvPicPr>
            <a:picLocks noChangeAspect="1"/>
          </p:cNvPicPr>
          <p:nvPr/>
        </p:nvPicPr>
        <p:blipFill>
          <a:blip r:embed="rId104">
            <a:extLst>
              <a:ext uri="{28A0092B-C50C-407E-A947-70E740481C1C}">
                <a14:useLocalDpi xmlns:a14="http://schemas.microsoft.com/office/drawing/2010/main" val="0"/>
              </a:ext>
              <a:ext uri="{96DAC541-7B7A-43D3-8B79-37D633B846F1}">
                <asvg:svgBlip xmlns:asvg="http://schemas.microsoft.com/office/drawing/2016/SVG/main" r:embed="rId105"/>
              </a:ext>
            </a:extLst>
          </a:blip>
          <a:stretch>
            <a:fillRect/>
          </a:stretch>
        </p:blipFill>
        <p:spPr>
          <a:xfrm>
            <a:off x="1420218" y="5710344"/>
            <a:ext cx="472968" cy="472968"/>
          </a:xfrm>
          <a:prstGeom prst="rect">
            <a:avLst/>
          </a:prstGeom>
        </p:spPr>
      </p:pic>
      <p:pic>
        <p:nvPicPr>
          <p:cNvPr id="177" name="Grafik 156" descr="mail">
            <a:extLst>
              <a:ext uri="{FF2B5EF4-FFF2-40B4-BE49-F238E27FC236}">
                <a16:creationId xmlns:a16="http://schemas.microsoft.com/office/drawing/2014/main" id="{D7987D4A-DD35-9FAE-B3BA-7EFDC70AA7E9}"/>
              </a:ext>
            </a:extLst>
          </p:cNvPr>
          <p:cNvPicPr>
            <a:picLocks noChangeAspect="1"/>
          </p:cNvPicPr>
          <p:nvPr/>
        </p:nvPicPr>
        <p:blipFill>
          <a:blip r:embed="rId106">
            <a:extLst>
              <a:ext uri="{28A0092B-C50C-407E-A947-70E740481C1C}">
                <a14:useLocalDpi xmlns:a14="http://schemas.microsoft.com/office/drawing/2010/main" val="0"/>
              </a:ext>
              <a:ext uri="{96DAC541-7B7A-43D3-8B79-37D633B846F1}">
                <asvg:svgBlip xmlns:asvg="http://schemas.microsoft.com/office/drawing/2016/SVG/main" r:embed="rId107"/>
              </a:ext>
            </a:extLst>
          </a:blip>
          <a:stretch>
            <a:fillRect/>
          </a:stretch>
        </p:blipFill>
        <p:spPr>
          <a:xfrm>
            <a:off x="2402402" y="5710344"/>
            <a:ext cx="472968" cy="472968"/>
          </a:xfrm>
          <a:prstGeom prst="rect">
            <a:avLst/>
          </a:prstGeom>
        </p:spPr>
      </p:pic>
      <p:pic>
        <p:nvPicPr>
          <p:cNvPr id="178" name="Grafik 161" descr="imprint">
            <a:extLst>
              <a:ext uri="{FF2B5EF4-FFF2-40B4-BE49-F238E27FC236}">
                <a16:creationId xmlns:a16="http://schemas.microsoft.com/office/drawing/2014/main" id="{3F23C052-22C1-22C5-31FF-E1084624A0D9}"/>
              </a:ext>
            </a:extLst>
          </p:cNvPr>
          <p:cNvPicPr>
            <a:picLocks noChangeAspect="1"/>
          </p:cNvPicPr>
          <p:nvPr/>
        </p:nvPicPr>
        <p:blipFill>
          <a:blip r:embed="rId108">
            <a:extLst>
              <a:ext uri="{28A0092B-C50C-407E-A947-70E740481C1C}">
                <a14:useLocalDpi xmlns:a14="http://schemas.microsoft.com/office/drawing/2010/main" val="0"/>
              </a:ext>
              <a:ext uri="{96DAC541-7B7A-43D3-8B79-37D633B846F1}">
                <asvg:svgBlip xmlns:asvg="http://schemas.microsoft.com/office/drawing/2016/SVG/main" r:embed="rId109"/>
              </a:ext>
            </a:extLst>
          </a:blip>
          <a:stretch>
            <a:fillRect/>
          </a:stretch>
        </p:blipFill>
        <p:spPr>
          <a:xfrm>
            <a:off x="3384587" y="5710344"/>
            <a:ext cx="472968" cy="472968"/>
          </a:xfrm>
          <a:prstGeom prst="rect">
            <a:avLst/>
          </a:prstGeom>
        </p:spPr>
      </p:pic>
      <p:pic>
        <p:nvPicPr>
          <p:cNvPr id="179" name="Grafik 164" descr="document-pdf">
            <a:extLst>
              <a:ext uri="{FF2B5EF4-FFF2-40B4-BE49-F238E27FC236}">
                <a16:creationId xmlns:a16="http://schemas.microsoft.com/office/drawing/2014/main" id="{FBE0F9EB-55B7-80B9-BE2E-411A70F33506}"/>
              </a:ext>
            </a:extLst>
          </p:cNvPr>
          <p:cNvPicPr>
            <a:picLocks noChangeAspect="1"/>
          </p:cNvPicPr>
          <p:nvPr/>
        </p:nvPicPr>
        <p:blipFill>
          <a:blip r:embed="rId110">
            <a:extLst>
              <a:ext uri="{28A0092B-C50C-407E-A947-70E740481C1C}">
                <a14:useLocalDpi xmlns:a14="http://schemas.microsoft.com/office/drawing/2010/main" val="0"/>
              </a:ext>
              <a:ext uri="{96DAC541-7B7A-43D3-8B79-37D633B846F1}">
                <asvg:svgBlip xmlns:asvg="http://schemas.microsoft.com/office/drawing/2016/SVG/main" r:embed="rId111"/>
              </a:ext>
            </a:extLst>
          </a:blip>
          <a:stretch>
            <a:fillRect/>
          </a:stretch>
        </p:blipFill>
        <p:spPr>
          <a:xfrm>
            <a:off x="4366773" y="5710344"/>
            <a:ext cx="472968" cy="472968"/>
          </a:xfrm>
          <a:prstGeom prst="rect">
            <a:avLst/>
          </a:prstGeom>
        </p:spPr>
      </p:pic>
      <p:pic>
        <p:nvPicPr>
          <p:cNvPr id="180" name="Grafik 157" descr="chat">
            <a:extLst>
              <a:ext uri="{FF2B5EF4-FFF2-40B4-BE49-F238E27FC236}">
                <a16:creationId xmlns:a16="http://schemas.microsoft.com/office/drawing/2014/main" id="{C365DDA0-8176-E73D-322B-E09060F7A5F1}"/>
              </a:ext>
            </a:extLst>
          </p:cNvPr>
          <p:cNvPicPr>
            <a:picLocks noChangeAspect="1"/>
          </p:cNvPicPr>
          <p:nvPr/>
        </p:nvPicPr>
        <p:blipFill>
          <a:blip r:embed="rId112">
            <a:extLst>
              <a:ext uri="{28A0092B-C50C-407E-A947-70E740481C1C}">
                <a14:useLocalDpi xmlns:a14="http://schemas.microsoft.com/office/drawing/2010/main" val="0"/>
              </a:ext>
              <a:ext uri="{96DAC541-7B7A-43D3-8B79-37D633B846F1}">
                <asvg:svgBlip xmlns:asvg="http://schemas.microsoft.com/office/drawing/2016/SVG/main" r:embed="rId113"/>
              </a:ext>
            </a:extLst>
          </a:blip>
          <a:stretch>
            <a:fillRect/>
          </a:stretch>
        </p:blipFill>
        <p:spPr>
          <a:xfrm>
            <a:off x="5348958" y="5710344"/>
            <a:ext cx="472968" cy="472968"/>
          </a:xfrm>
          <a:prstGeom prst="rect">
            <a:avLst/>
          </a:prstGeom>
        </p:spPr>
      </p:pic>
      <p:pic>
        <p:nvPicPr>
          <p:cNvPr id="181" name="Grafik 158" descr="post">
            <a:extLst>
              <a:ext uri="{FF2B5EF4-FFF2-40B4-BE49-F238E27FC236}">
                <a16:creationId xmlns:a16="http://schemas.microsoft.com/office/drawing/2014/main" id="{2E5A7127-0C5C-8252-0435-EF033FCF86DF}"/>
              </a:ext>
            </a:extLst>
          </p:cNvPr>
          <p:cNvPicPr>
            <a:picLocks noChangeAspect="1"/>
          </p:cNvPicPr>
          <p:nvPr/>
        </p:nvPicPr>
        <p:blipFill>
          <a:blip r:embed="rId114">
            <a:extLst>
              <a:ext uri="{28A0092B-C50C-407E-A947-70E740481C1C}">
                <a14:useLocalDpi xmlns:a14="http://schemas.microsoft.com/office/drawing/2010/main" val="0"/>
              </a:ext>
              <a:ext uri="{96DAC541-7B7A-43D3-8B79-37D633B846F1}">
                <asvg:svgBlip xmlns:asvg="http://schemas.microsoft.com/office/drawing/2016/SVG/main" r:embed="rId115"/>
              </a:ext>
            </a:extLst>
          </a:blip>
          <a:stretch>
            <a:fillRect/>
          </a:stretch>
        </p:blipFill>
        <p:spPr>
          <a:xfrm>
            <a:off x="6331142" y="5710344"/>
            <a:ext cx="472968" cy="472968"/>
          </a:xfrm>
          <a:prstGeom prst="rect">
            <a:avLst/>
          </a:prstGeom>
        </p:spPr>
      </p:pic>
      <p:pic>
        <p:nvPicPr>
          <p:cNvPr id="182" name="Grafik 163" descr="download">
            <a:extLst>
              <a:ext uri="{FF2B5EF4-FFF2-40B4-BE49-F238E27FC236}">
                <a16:creationId xmlns:a16="http://schemas.microsoft.com/office/drawing/2014/main" id="{5A9D909B-18CB-199A-0515-6AFA808F5F7B}"/>
              </a:ext>
            </a:extLst>
          </p:cNvPr>
          <p:cNvPicPr>
            <a:picLocks noChangeAspect="1"/>
          </p:cNvPicPr>
          <p:nvPr/>
        </p:nvPicPr>
        <p:blipFill>
          <a:blip r:embed="rId116">
            <a:extLst>
              <a:ext uri="{28A0092B-C50C-407E-A947-70E740481C1C}">
                <a14:useLocalDpi xmlns:a14="http://schemas.microsoft.com/office/drawing/2010/main" val="0"/>
              </a:ext>
              <a:ext uri="{96DAC541-7B7A-43D3-8B79-37D633B846F1}">
                <asvg:svgBlip xmlns:asvg="http://schemas.microsoft.com/office/drawing/2016/SVG/main" r:embed="rId117"/>
              </a:ext>
            </a:extLst>
          </a:blip>
          <a:stretch>
            <a:fillRect/>
          </a:stretch>
        </p:blipFill>
        <p:spPr>
          <a:xfrm>
            <a:off x="7313328" y="5710344"/>
            <a:ext cx="472968" cy="472968"/>
          </a:xfrm>
          <a:prstGeom prst="rect">
            <a:avLst/>
          </a:prstGeom>
        </p:spPr>
      </p:pic>
      <p:pic>
        <p:nvPicPr>
          <p:cNvPr id="183" name="Grafik 159" descr="banking-hours">
            <a:extLst>
              <a:ext uri="{FF2B5EF4-FFF2-40B4-BE49-F238E27FC236}">
                <a16:creationId xmlns:a16="http://schemas.microsoft.com/office/drawing/2014/main" id="{9787A999-A090-2EAE-B88F-92793355C198}"/>
              </a:ext>
            </a:extLst>
          </p:cNvPr>
          <p:cNvPicPr>
            <a:picLocks noChangeAspect="1"/>
          </p:cNvPicPr>
          <p:nvPr/>
        </p:nvPicPr>
        <p:blipFill>
          <a:blip r:embed="rId118">
            <a:extLst>
              <a:ext uri="{28A0092B-C50C-407E-A947-70E740481C1C}">
                <a14:useLocalDpi xmlns:a14="http://schemas.microsoft.com/office/drawing/2010/main" val="0"/>
              </a:ext>
              <a:ext uri="{96DAC541-7B7A-43D3-8B79-37D633B846F1}">
                <asvg:svgBlip xmlns:asvg="http://schemas.microsoft.com/office/drawing/2016/SVG/main" r:embed="rId119"/>
              </a:ext>
            </a:extLst>
          </a:blip>
          <a:stretch>
            <a:fillRect/>
          </a:stretch>
        </p:blipFill>
        <p:spPr>
          <a:xfrm>
            <a:off x="8295513" y="5710344"/>
            <a:ext cx="472968" cy="472968"/>
          </a:xfrm>
          <a:prstGeom prst="rect">
            <a:avLst/>
          </a:prstGeom>
        </p:spPr>
      </p:pic>
      <p:pic>
        <p:nvPicPr>
          <p:cNvPr id="184" name="Grafik 162" descr="alarm">
            <a:extLst>
              <a:ext uri="{FF2B5EF4-FFF2-40B4-BE49-F238E27FC236}">
                <a16:creationId xmlns:a16="http://schemas.microsoft.com/office/drawing/2014/main" id="{2DDBCF1B-A05C-CFD7-B7FC-A4D12A1223E8}"/>
              </a:ext>
            </a:extLst>
          </p:cNvPr>
          <p:cNvPicPr>
            <a:picLocks noChangeAspect="1"/>
          </p:cNvPicPr>
          <p:nvPr/>
        </p:nvPicPr>
        <p:blipFill>
          <a:blip r:embed="rId120">
            <a:extLst>
              <a:ext uri="{28A0092B-C50C-407E-A947-70E740481C1C}">
                <a14:useLocalDpi xmlns:a14="http://schemas.microsoft.com/office/drawing/2010/main" val="0"/>
              </a:ext>
              <a:ext uri="{96DAC541-7B7A-43D3-8B79-37D633B846F1}">
                <asvg:svgBlip xmlns:asvg="http://schemas.microsoft.com/office/drawing/2016/SVG/main" r:embed="rId121"/>
              </a:ext>
            </a:extLst>
          </a:blip>
          <a:stretch>
            <a:fillRect/>
          </a:stretch>
        </p:blipFill>
        <p:spPr>
          <a:xfrm>
            <a:off x="9277697" y="5710344"/>
            <a:ext cx="472968" cy="472968"/>
          </a:xfrm>
          <a:prstGeom prst="rect">
            <a:avLst/>
          </a:prstGeom>
        </p:spPr>
      </p:pic>
      <p:sp>
        <p:nvSpPr>
          <p:cNvPr id="3" name="Fußzeilenplatzhalter 2">
            <a:extLst>
              <a:ext uri="{FF2B5EF4-FFF2-40B4-BE49-F238E27FC236}">
                <a16:creationId xmlns:a16="http://schemas.microsoft.com/office/drawing/2014/main" id="{8094AD9D-061A-534A-1309-A97D4AE28D70}"/>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4" name="Slide Number Placeholder 3">
            <a:extLst>
              <a:ext uri="{FF2B5EF4-FFF2-40B4-BE49-F238E27FC236}">
                <a16:creationId xmlns:a16="http://schemas.microsoft.com/office/drawing/2014/main" id="{78967740-A513-DC8F-9CA2-6E453E3F4A40}"/>
              </a:ext>
              <a:ext uri="{C183D7F6-B498-43B3-948B-1728B52AA6E4}">
                <adec:decorative xmlns:adec="http://schemas.microsoft.com/office/drawing/2017/decorative" val="1"/>
              </a:ext>
            </a:extLst>
          </p:cNvPr>
          <p:cNvSpPr>
            <a:spLocks noGrp="1"/>
          </p:cNvSpPr>
          <p:nvPr>
            <p:ph type="sldNum" sz="quarter" idx="10"/>
          </p:nvPr>
        </p:nvSpPr>
        <p:spPr>
          <a:xfrm>
            <a:off x="11286067" y="6406800"/>
            <a:ext cx="457200" cy="144000"/>
          </a:xfrm>
        </p:spPr>
        <p:txBody>
          <a:bodyPr/>
          <a:lstStyle/>
          <a:p>
            <a:fld id="{D71DA9FD-6EF8-4CC5-AF9B-B6159B5B937C}" type="slidenum">
              <a:rPr lang="en-GB" noProof="1" smtClean="0"/>
              <a:pPr/>
              <a:t>79</a:t>
            </a:fld>
            <a:endParaRPr lang="en-GB" noProof="1"/>
          </a:p>
        </p:txBody>
      </p:sp>
    </p:spTree>
    <p:extLst>
      <p:ext uri="{BB962C8B-B14F-4D97-AF65-F5344CB8AC3E}">
        <p14:creationId xmlns:p14="http://schemas.microsoft.com/office/powerpoint/2010/main" val="3770610943"/>
      </p:ext>
    </p:extLst>
  </p:cSld>
  <p:clrMapOvr>
    <a:masterClrMapping/>
  </p:clrMapOvr>
  <p:transition>
    <p:wipe dir="r"/>
  </p:transition>
</p:sld>
</file>

<file path=ppt/slides/slide8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5675E0D-758E-C85C-48C8-7EBAB02C2B1B}"/>
              </a:ext>
            </a:extLst>
          </p:cNvPr>
          <p:cNvSpPr>
            <a:spLocks noGrp="1"/>
          </p:cNvSpPr>
          <p:nvPr>
            <p:ph type="title"/>
          </p:nvPr>
        </p:nvSpPr>
        <p:spPr>
          <a:xfrm>
            <a:off x="429261" y="425452"/>
            <a:ext cx="10405956" cy="476949"/>
          </a:xfrm>
        </p:spPr>
        <p:txBody>
          <a:bodyPr/>
          <a:lstStyle/>
          <a:p>
            <a:r>
              <a:rPr lang="en-GB" dirty="0"/>
              <a:t>Icons – Mid Blue </a:t>
            </a:r>
          </a:p>
        </p:txBody>
      </p:sp>
      <p:sp>
        <p:nvSpPr>
          <p:cNvPr id="2" name="TextBox 1">
            <a:extLst>
              <a:ext uri="{FF2B5EF4-FFF2-40B4-BE49-F238E27FC236}">
                <a16:creationId xmlns:a16="http://schemas.microsoft.com/office/drawing/2014/main" id="{B90D9F19-62F2-2C22-A095-1D2D1F7EED38}"/>
              </a:ext>
              <a:ext uri="{C183D7F6-B498-43B3-948B-1728B52AA6E4}">
                <adec:decorative xmlns:adec="http://schemas.microsoft.com/office/drawing/2017/decorative" val="1"/>
              </a:ext>
            </a:extLst>
          </p:cNvPr>
          <p:cNvSpPr txBox="1"/>
          <p:nvPr/>
        </p:nvSpPr>
        <p:spPr bwMode="ltGray">
          <a:xfrm>
            <a:off x="6096000" y="441325"/>
            <a:ext cx="3508800" cy="517398"/>
          </a:xfrm>
          <a:prstGeom prst="rect">
            <a:avLst/>
          </a:prstGeom>
          <a:solidFill>
            <a:srgbClr val="D000D0"/>
          </a:solidFill>
          <a:ln w="6350">
            <a:noFill/>
            <a:miter lim="800000"/>
            <a:headEnd/>
            <a:tailEnd/>
          </a:ln>
        </p:spPr>
        <p:txBody>
          <a:bodyPr wrap="square" lIns="100913" tIns="50457" rIns="100913" bIns="50457" rtlCol="0" anchor="t" anchorCtr="0">
            <a:spAutoFit/>
          </a:bodyPr>
          <a:lstStyle/>
          <a:p>
            <a:pPr eaLnBrk="0" hangingPunct="0"/>
            <a:r>
              <a:rPr lang="en-GB" sz="900" b="1" dirty="0">
                <a:solidFill>
                  <a:schemeClr val="bg1"/>
                </a:solidFill>
                <a:latin typeface="+mn-lt"/>
              </a:rPr>
              <a:t>Note </a:t>
            </a:r>
            <a:br>
              <a:rPr lang="en-GB" sz="900" b="1" dirty="0">
                <a:solidFill>
                  <a:schemeClr val="bg1"/>
                </a:solidFill>
                <a:latin typeface="+mn-lt"/>
              </a:rPr>
            </a:br>
            <a:r>
              <a:rPr lang="en-GB" sz="900" dirty="0">
                <a:solidFill>
                  <a:schemeClr val="bg1"/>
                </a:solidFill>
              </a:rPr>
              <a:t>All icons can be extended with outlines to adjust the line thickness according to the font used.</a:t>
            </a:r>
            <a:endParaRPr lang="en-GB" sz="900" dirty="0">
              <a:solidFill>
                <a:schemeClr val="bg1"/>
              </a:solidFill>
              <a:latin typeface="+mn-lt"/>
            </a:endParaRPr>
          </a:p>
        </p:txBody>
      </p:sp>
      <p:pic>
        <p:nvPicPr>
          <p:cNvPr id="3" name="Grafik 92" descr="calendar">
            <a:extLst>
              <a:ext uri="{FF2B5EF4-FFF2-40B4-BE49-F238E27FC236}">
                <a16:creationId xmlns:a16="http://schemas.microsoft.com/office/drawing/2014/main" id="{B8C4E7F1-3413-F758-43EB-2AD0764E9D1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0772" y="1377286"/>
            <a:ext cx="469440" cy="469440"/>
          </a:xfrm>
          <a:prstGeom prst="rect">
            <a:avLst/>
          </a:prstGeom>
        </p:spPr>
      </p:pic>
      <p:pic>
        <p:nvPicPr>
          <p:cNvPr id="65" name="Grafik 93" descr="industry-energy">
            <a:extLst>
              <a:ext uri="{FF2B5EF4-FFF2-40B4-BE49-F238E27FC236}">
                <a16:creationId xmlns:a16="http://schemas.microsoft.com/office/drawing/2014/main" id="{5FBBF75B-6F1E-7E35-41F5-66110031D51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465112" y="1377286"/>
            <a:ext cx="469440" cy="469440"/>
          </a:xfrm>
          <a:prstGeom prst="rect">
            <a:avLst/>
          </a:prstGeom>
        </p:spPr>
      </p:pic>
      <p:pic>
        <p:nvPicPr>
          <p:cNvPr id="66" name="Grafik 95" descr="phone">
            <a:extLst>
              <a:ext uri="{FF2B5EF4-FFF2-40B4-BE49-F238E27FC236}">
                <a16:creationId xmlns:a16="http://schemas.microsoft.com/office/drawing/2014/main" id="{0B6ABD48-EB4D-5E15-15E3-132BE3D5AB9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439453" y="1377286"/>
            <a:ext cx="469440" cy="469440"/>
          </a:xfrm>
          <a:prstGeom prst="rect">
            <a:avLst/>
          </a:prstGeom>
        </p:spPr>
      </p:pic>
      <p:pic>
        <p:nvPicPr>
          <p:cNvPr id="67" name="Grafik 98" descr="recall">
            <a:extLst>
              <a:ext uri="{FF2B5EF4-FFF2-40B4-BE49-F238E27FC236}">
                <a16:creationId xmlns:a16="http://schemas.microsoft.com/office/drawing/2014/main" id="{67862D15-0731-3F31-5091-0626D440235D}"/>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413793" y="1377286"/>
            <a:ext cx="469440" cy="469440"/>
          </a:xfrm>
          <a:prstGeom prst="rect">
            <a:avLst/>
          </a:prstGeom>
        </p:spPr>
      </p:pic>
      <p:pic>
        <p:nvPicPr>
          <p:cNvPr id="68" name="Grafik 101" descr="counselling">
            <a:extLst>
              <a:ext uri="{FF2B5EF4-FFF2-40B4-BE49-F238E27FC236}">
                <a16:creationId xmlns:a16="http://schemas.microsoft.com/office/drawing/2014/main" id="{9F30F3D1-02AE-D63C-E658-A0F9F4CA3187}"/>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388134" y="1377286"/>
            <a:ext cx="469440" cy="469440"/>
          </a:xfrm>
          <a:prstGeom prst="rect">
            <a:avLst/>
          </a:prstGeom>
        </p:spPr>
      </p:pic>
      <p:pic>
        <p:nvPicPr>
          <p:cNvPr id="69" name="Grafik 96" descr="device-online">
            <a:extLst>
              <a:ext uri="{FF2B5EF4-FFF2-40B4-BE49-F238E27FC236}">
                <a16:creationId xmlns:a16="http://schemas.microsoft.com/office/drawing/2014/main" id="{7FED230E-3DCA-EAD6-E24D-789F73CB1599}"/>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5362474" y="1377286"/>
            <a:ext cx="469440" cy="469440"/>
          </a:xfrm>
          <a:prstGeom prst="rect">
            <a:avLst/>
          </a:prstGeom>
        </p:spPr>
      </p:pic>
      <p:pic>
        <p:nvPicPr>
          <p:cNvPr id="70" name="Grafik 94" descr="device-mobile">
            <a:extLst>
              <a:ext uri="{FF2B5EF4-FFF2-40B4-BE49-F238E27FC236}">
                <a16:creationId xmlns:a16="http://schemas.microsoft.com/office/drawing/2014/main" id="{C7B2FBB0-C071-FEFA-8A76-7C876ED79CA7}"/>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6336816" y="1377286"/>
            <a:ext cx="469440" cy="469440"/>
          </a:xfrm>
          <a:prstGeom prst="rect">
            <a:avLst/>
          </a:prstGeom>
        </p:spPr>
      </p:pic>
      <p:pic>
        <p:nvPicPr>
          <p:cNvPr id="71" name="Grafik 97" descr="device-app">
            <a:extLst>
              <a:ext uri="{FF2B5EF4-FFF2-40B4-BE49-F238E27FC236}">
                <a16:creationId xmlns:a16="http://schemas.microsoft.com/office/drawing/2014/main" id="{E6F0D06B-9085-AC84-44C4-B5DF398A2ABB}"/>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311155" y="1377286"/>
            <a:ext cx="469440" cy="469440"/>
          </a:xfrm>
          <a:prstGeom prst="rect">
            <a:avLst/>
          </a:prstGeom>
        </p:spPr>
      </p:pic>
      <p:pic>
        <p:nvPicPr>
          <p:cNvPr id="72" name="Grafik 99" descr="print">
            <a:extLst>
              <a:ext uri="{FF2B5EF4-FFF2-40B4-BE49-F238E27FC236}">
                <a16:creationId xmlns:a16="http://schemas.microsoft.com/office/drawing/2014/main" id="{DBD20029-E2B5-C3E2-74AA-2987EE389C28}"/>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8285497" y="1377286"/>
            <a:ext cx="469440" cy="469440"/>
          </a:xfrm>
          <a:prstGeom prst="rect">
            <a:avLst/>
          </a:prstGeom>
        </p:spPr>
      </p:pic>
      <p:pic>
        <p:nvPicPr>
          <p:cNvPr id="73" name="Grafik 100" descr="keyboard">
            <a:extLst>
              <a:ext uri="{FF2B5EF4-FFF2-40B4-BE49-F238E27FC236}">
                <a16:creationId xmlns:a16="http://schemas.microsoft.com/office/drawing/2014/main" id="{C361CE06-31DA-B45D-D2F6-8D26BB447459}"/>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9259834" y="1377286"/>
            <a:ext cx="469440" cy="469440"/>
          </a:xfrm>
          <a:prstGeom prst="rect">
            <a:avLst/>
          </a:prstGeom>
        </p:spPr>
      </p:pic>
      <p:pic>
        <p:nvPicPr>
          <p:cNvPr id="74" name="Grafik 113" descr="asset-saveplan">
            <a:extLst>
              <a:ext uri="{FF2B5EF4-FFF2-40B4-BE49-F238E27FC236}">
                <a16:creationId xmlns:a16="http://schemas.microsoft.com/office/drawing/2014/main" id="{C42FAA74-2D51-2F1A-BB7F-9972220DFAC0}"/>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490772" y="2244347"/>
            <a:ext cx="469440" cy="469440"/>
          </a:xfrm>
          <a:prstGeom prst="rect">
            <a:avLst/>
          </a:prstGeom>
        </p:spPr>
      </p:pic>
      <p:pic>
        <p:nvPicPr>
          <p:cNvPr id="75" name="Grafik 115" descr="transparent-performance">
            <a:extLst>
              <a:ext uri="{FF2B5EF4-FFF2-40B4-BE49-F238E27FC236}">
                <a16:creationId xmlns:a16="http://schemas.microsoft.com/office/drawing/2014/main" id="{8F0EB9F6-DE86-B77E-E88B-237A4650588B}"/>
              </a:ext>
            </a:extLst>
          </p:cNvPr>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tretch>
            <a:fillRect/>
          </a:stretch>
        </p:blipFill>
        <p:spPr>
          <a:xfrm>
            <a:off x="1465798" y="2244347"/>
            <a:ext cx="469440" cy="469440"/>
          </a:xfrm>
          <a:prstGeom prst="rect">
            <a:avLst/>
          </a:prstGeom>
        </p:spPr>
      </p:pic>
      <p:pic>
        <p:nvPicPr>
          <p:cNvPr id="76" name="Grafik 112" descr="asset-analyse">
            <a:extLst>
              <a:ext uri="{FF2B5EF4-FFF2-40B4-BE49-F238E27FC236}">
                <a16:creationId xmlns:a16="http://schemas.microsoft.com/office/drawing/2014/main" id="{63E4A20F-0776-3F0C-F652-D65AB48E1B25}"/>
              </a:ext>
            </a:extLst>
          </p:cNvPr>
          <p:cNvPicPr>
            <a:picLocks noChangeAspect="1"/>
          </p:cNvPicPr>
          <p:nvPr/>
        </p:nvPicPr>
        <p:blipFill>
          <a:blip r:embed="rId26">
            <a:extLst>
              <a:ext uri="{28A0092B-C50C-407E-A947-70E740481C1C}">
                <a14:useLocalDpi xmlns:a14="http://schemas.microsoft.com/office/drawing/2010/main" val="0"/>
              </a:ext>
              <a:ext uri="{96DAC541-7B7A-43D3-8B79-37D633B846F1}">
                <asvg:svgBlip xmlns:asvg="http://schemas.microsoft.com/office/drawing/2016/SVG/main" r:embed="rId27"/>
              </a:ext>
            </a:extLst>
          </a:blip>
          <a:stretch>
            <a:fillRect/>
          </a:stretch>
        </p:blipFill>
        <p:spPr>
          <a:xfrm>
            <a:off x="2440826" y="2244347"/>
            <a:ext cx="469440" cy="469440"/>
          </a:xfrm>
          <a:prstGeom prst="rect">
            <a:avLst/>
          </a:prstGeom>
        </p:spPr>
      </p:pic>
      <p:pic>
        <p:nvPicPr>
          <p:cNvPr id="77" name="Grafik 116" descr="asset-overview">
            <a:extLst>
              <a:ext uri="{FF2B5EF4-FFF2-40B4-BE49-F238E27FC236}">
                <a16:creationId xmlns:a16="http://schemas.microsoft.com/office/drawing/2014/main" id="{F7337013-45E5-F471-43B5-5ECE373B13B2}"/>
              </a:ext>
            </a:extLst>
          </p:cNvPr>
          <p:cNvPicPr>
            <a:picLocks noChangeAspect="1"/>
          </p:cNvPicPr>
          <p:nvPr/>
        </p:nvPicPr>
        <p:blipFill>
          <a:blip r:embed="rId28">
            <a:extLst>
              <a:ext uri="{28A0092B-C50C-407E-A947-70E740481C1C}">
                <a14:useLocalDpi xmlns:a14="http://schemas.microsoft.com/office/drawing/2010/main" val="0"/>
              </a:ext>
              <a:ext uri="{96DAC541-7B7A-43D3-8B79-37D633B846F1}">
                <asvg:svgBlip xmlns:asvg="http://schemas.microsoft.com/office/drawing/2016/SVG/main" r:embed="rId29"/>
              </a:ext>
            </a:extLst>
          </a:blip>
          <a:stretch>
            <a:fillRect/>
          </a:stretch>
        </p:blipFill>
        <p:spPr>
          <a:xfrm>
            <a:off x="3415854" y="2244347"/>
            <a:ext cx="469440" cy="469440"/>
          </a:xfrm>
          <a:prstGeom prst="rect">
            <a:avLst/>
          </a:prstGeom>
        </p:spPr>
      </p:pic>
      <p:pic>
        <p:nvPicPr>
          <p:cNvPr id="78" name="Grafik 117" descr="asset-riskclass">
            <a:extLst>
              <a:ext uri="{FF2B5EF4-FFF2-40B4-BE49-F238E27FC236}">
                <a16:creationId xmlns:a16="http://schemas.microsoft.com/office/drawing/2014/main" id="{D5FA93D3-0B80-B65D-60E5-B8C607941B14}"/>
              </a:ext>
            </a:extLst>
          </p:cNvPr>
          <p:cNvPicPr>
            <a:picLocks noChangeAspect="1"/>
          </p:cNvPicPr>
          <p:nvPr/>
        </p:nvPicPr>
        <p:blipFill>
          <a:blip r:embed="rId30">
            <a:extLst>
              <a:ext uri="{28A0092B-C50C-407E-A947-70E740481C1C}">
                <a14:useLocalDpi xmlns:a14="http://schemas.microsoft.com/office/drawing/2010/main" val="0"/>
              </a:ext>
              <a:ext uri="{96DAC541-7B7A-43D3-8B79-37D633B846F1}">
                <asvg:svgBlip xmlns:asvg="http://schemas.microsoft.com/office/drawing/2016/SVG/main" r:embed="rId31"/>
              </a:ext>
            </a:extLst>
          </a:blip>
          <a:stretch>
            <a:fillRect/>
          </a:stretch>
        </p:blipFill>
        <p:spPr>
          <a:xfrm>
            <a:off x="4390881" y="2244347"/>
            <a:ext cx="469440" cy="469440"/>
          </a:xfrm>
          <a:prstGeom prst="rect">
            <a:avLst/>
          </a:prstGeom>
        </p:spPr>
      </p:pic>
      <p:pic>
        <p:nvPicPr>
          <p:cNvPr id="79" name="Grafik 119" descr="finance-score">
            <a:extLst>
              <a:ext uri="{FF2B5EF4-FFF2-40B4-BE49-F238E27FC236}">
                <a16:creationId xmlns:a16="http://schemas.microsoft.com/office/drawing/2014/main" id="{0A43956A-86DF-190B-38C0-1D9DA9F31490}"/>
              </a:ext>
            </a:extLst>
          </p:cNvPr>
          <p:cNvPicPr>
            <a:picLocks noChangeAspect="1"/>
          </p:cNvPicPr>
          <p:nvPr/>
        </p:nvPicPr>
        <p:blipFill>
          <a:blip r:embed="rId32">
            <a:extLst>
              <a:ext uri="{28A0092B-C50C-407E-A947-70E740481C1C}">
                <a14:useLocalDpi xmlns:a14="http://schemas.microsoft.com/office/drawing/2010/main" val="0"/>
              </a:ext>
              <a:ext uri="{96DAC541-7B7A-43D3-8B79-37D633B846F1}">
                <asvg:svgBlip xmlns:asvg="http://schemas.microsoft.com/office/drawing/2016/SVG/main" r:embed="rId33"/>
              </a:ext>
            </a:extLst>
          </a:blip>
          <a:stretch>
            <a:fillRect/>
          </a:stretch>
        </p:blipFill>
        <p:spPr>
          <a:xfrm>
            <a:off x="5365909" y="2244347"/>
            <a:ext cx="469440" cy="469440"/>
          </a:xfrm>
          <a:prstGeom prst="rect">
            <a:avLst/>
          </a:prstGeom>
        </p:spPr>
      </p:pic>
      <p:pic>
        <p:nvPicPr>
          <p:cNvPr id="80" name="Grafik 121" descr="deposit-market">
            <a:extLst>
              <a:ext uri="{FF2B5EF4-FFF2-40B4-BE49-F238E27FC236}">
                <a16:creationId xmlns:a16="http://schemas.microsoft.com/office/drawing/2014/main" id="{F56CD5D2-595D-8AAC-D85C-FDE9DA8420FB}"/>
              </a:ext>
            </a:extLst>
          </p:cNvPr>
          <p:cNvPicPr>
            <a:picLocks noChangeAspect="1"/>
          </p:cNvPicPr>
          <p:nvPr/>
        </p:nvPicPr>
        <p:blipFill>
          <a:blip r:embed="rId34">
            <a:extLst>
              <a:ext uri="{28A0092B-C50C-407E-A947-70E740481C1C}">
                <a14:useLocalDpi xmlns:a14="http://schemas.microsoft.com/office/drawing/2010/main" val="0"/>
              </a:ext>
              <a:ext uri="{96DAC541-7B7A-43D3-8B79-37D633B846F1}">
                <asvg:svgBlip xmlns:asvg="http://schemas.microsoft.com/office/drawing/2016/SVG/main" r:embed="rId35"/>
              </a:ext>
            </a:extLst>
          </a:blip>
          <a:stretch>
            <a:fillRect/>
          </a:stretch>
        </p:blipFill>
        <p:spPr>
          <a:xfrm>
            <a:off x="6340937" y="2244347"/>
            <a:ext cx="469440" cy="469440"/>
          </a:xfrm>
          <a:prstGeom prst="rect">
            <a:avLst/>
          </a:prstGeom>
        </p:spPr>
      </p:pic>
      <p:pic>
        <p:nvPicPr>
          <p:cNvPr id="81" name="Grafik 126" descr="save">
            <a:extLst>
              <a:ext uri="{FF2B5EF4-FFF2-40B4-BE49-F238E27FC236}">
                <a16:creationId xmlns:a16="http://schemas.microsoft.com/office/drawing/2014/main" id="{8CF04380-A0CE-7090-3673-35D26BA48735}"/>
              </a:ext>
            </a:extLst>
          </p:cNvPr>
          <p:cNvPicPr>
            <a:picLocks noChangeAspect="1"/>
          </p:cNvPicPr>
          <p:nvPr/>
        </p:nvPicPr>
        <p:blipFill>
          <a:blip r:embed="rId36">
            <a:extLst>
              <a:ext uri="{28A0092B-C50C-407E-A947-70E740481C1C}">
                <a14:useLocalDpi xmlns:a14="http://schemas.microsoft.com/office/drawing/2010/main" val="0"/>
              </a:ext>
              <a:ext uri="{96DAC541-7B7A-43D3-8B79-37D633B846F1}">
                <asvg:svgBlip xmlns:asvg="http://schemas.microsoft.com/office/drawing/2016/SVG/main" r:embed="rId37"/>
              </a:ext>
            </a:extLst>
          </a:blip>
          <a:stretch>
            <a:fillRect/>
          </a:stretch>
        </p:blipFill>
        <p:spPr>
          <a:xfrm>
            <a:off x="7315963" y="2244347"/>
            <a:ext cx="469440" cy="469440"/>
          </a:xfrm>
          <a:prstGeom prst="rect">
            <a:avLst/>
          </a:prstGeom>
        </p:spPr>
      </p:pic>
      <p:pic>
        <p:nvPicPr>
          <p:cNvPr id="82" name="Grafik 124" descr="question">
            <a:extLst>
              <a:ext uri="{FF2B5EF4-FFF2-40B4-BE49-F238E27FC236}">
                <a16:creationId xmlns:a16="http://schemas.microsoft.com/office/drawing/2014/main" id="{97D3D921-9E37-7715-5C35-85EA7A319034}"/>
              </a:ext>
            </a:extLst>
          </p:cNvPr>
          <p:cNvPicPr>
            <a:picLocks noChangeAspect="1"/>
          </p:cNvPicPr>
          <p:nvPr/>
        </p:nvPicPr>
        <p:blipFill>
          <a:blip r:embed="rId38">
            <a:extLst>
              <a:ext uri="{28A0092B-C50C-407E-A947-70E740481C1C}">
                <a14:useLocalDpi xmlns:a14="http://schemas.microsoft.com/office/drawing/2010/main" val="0"/>
              </a:ext>
              <a:ext uri="{96DAC541-7B7A-43D3-8B79-37D633B846F1}">
                <asvg:svgBlip xmlns:asvg="http://schemas.microsoft.com/office/drawing/2016/SVG/main" r:embed="rId39"/>
              </a:ext>
            </a:extLst>
          </a:blip>
          <a:stretch>
            <a:fillRect/>
          </a:stretch>
        </p:blipFill>
        <p:spPr>
          <a:xfrm>
            <a:off x="8290991" y="2244347"/>
            <a:ext cx="469440" cy="469440"/>
          </a:xfrm>
          <a:prstGeom prst="rect">
            <a:avLst/>
          </a:prstGeom>
        </p:spPr>
      </p:pic>
      <p:pic>
        <p:nvPicPr>
          <p:cNvPr id="83" name="Grafik 123" descr="hint">
            <a:extLst>
              <a:ext uri="{FF2B5EF4-FFF2-40B4-BE49-F238E27FC236}">
                <a16:creationId xmlns:a16="http://schemas.microsoft.com/office/drawing/2014/main" id="{5F3B74AC-3A99-D9DC-6F66-ECB046B3BDB4}"/>
              </a:ext>
            </a:extLst>
          </p:cNvPr>
          <p:cNvPicPr>
            <a:picLocks noChangeAspect="1"/>
          </p:cNvPicPr>
          <p:nvPr/>
        </p:nvPicPr>
        <p:blipFill>
          <a:blip r:embed="rId40">
            <a:extLst>
              <a:ext uri="{28A0092B-C50C-407E-A947-70E740481C1C}">
                <a14:useLocalDpi xmlns:a14="http://schemas.microsoft.com/office/drawing/2010/main" val="0"/>
              </a:ext>
              <a:ext uri="{96DAC541-7B7A-43D3-8B79-37D633B846F1}">
                <asvg:svgBlip xmlns:asvg="http://schemas.microsoft.com/office/drawing/2016/SVG/main" r:embed="rId41"/>
              </a:ext>
            </a:extLst>
          </a:blip>
          <a:stretch>
            <a:fillRect/>
          </a:stretch>
        </p:blipFill>
        <p:spPr>
          <a:xfrm>
            <a:off x="9266016" y="2244347"/>
            <a:ext cx="469440" cy="469440"/>
          </a:xfrm>
          <a:prstGeom prst="rect">
            <a:avLst/>
          </a:prstGeom>
        </p:spPr>
      </p:pic>
      <p:pic>
        <p:nvPicPr>
          <p:cNvPr id="84" name="Grafik 82" descr="video">
            <a:extLst>
              <a:ext uri="{FF2B5EF4-FFF2-40B4-BE49-F238E27FC236}">
                <a16:creationId xmlns:a16="http://schemas.microsoft.com/office/drawing/2014/main" id="{061F39F7-0922-A738-F129-FA199399C1CC}"/>
              </a:ext>
            </a:extLst>
          </p:cNvPr>
          <p:cNvPicPr>
            <a:picLocks noChangeAspect="1"/>
          </p:cNvPicPr>
          <p:nvPr/>
        </p:nvPicPr>
        <p:blipFill>
          <a:blip r:embed="rId42">
            <a:extLst>
              <a:ext uri="{28A0092B-C50C-407E-A947-70E740481C1C}">
                <a14:useLocalDpi xmlns:a14="http://schemas.microsoft.com/office/drawing/2010/main" val="0"/>
              </a:ext>
              <a:ext uri="{96DAC541-7B7A-43D3-8B79-37D633B846F1}">
                <asvg:svgBlip xmlns:asvg="http://schemas.microsoft.com/office/drawing/2016/SVG/main" r:embed="rId43"/>
              </a:ext>
            </a:extLst>
          </a:blip>
          <a:stretch>
            <a:fillRect/>
          </a:stretch>
        </p:blipFill>
        <p:spPr>
          <a:xfrm>
            <a:off x="490772" y="3111408"/>
            <a:ext cx="469440" cy="469440"/>
          </a:xfrm>
          <a:prstGeom prst="rect">
            <a:avLst/>
          </a:prstGeom>
        </p:spPr>
      </p:pic>
      <p:pic>
        <p:nvPicPr>
          <p:cNvPr id="85" name="Grafik 91" descr="calculator">
            <a:extLst>
              <a:ext uri="{FF2B5EF4-FFF2-40B4-BE49-F238E27FC236}">
                <a16:creationId xmlns:a16="http://schemas.microsoft.com/office/drawing/2014/main" id="{3A3D1DD5-4BBB-052B-FD8B-1D423607C52B}"/>
              </a:ext>
            </a:extLst>
          </p:cNvPr>
          <p:cNvPicPr>
            <a:picLocks noChangeAspect="1"/>
          </p:cNvPicPr>
          <p:nvPr/>
        </p:nvPicPr>
        <p:blipFill>
          <a:blip r:embed="rId44">
            <a:extLst>
              <a:ext uri="{28A0092B-C50C-407E-A947-70E740481C1C}">
                <a14:useLocalDpi xmlns:a14="http://schemas.microsoft.com/office/drawing/2010/main" val="0"/>
              </a:ext>
              <a:ext uri="{96DAC541-7B7A-43D3-8B79-37D633B846F1}">
                <asvg:svgBlip xmlns:asvg="http://schemas.microsoft.com/office/drawing/2016/SVG/main" r:embed="rId45"/>
              </a:ext>
            </a:extLst>
          </a:blip>
          <a:stretch>
            <a:fillRect/>
          </a:stretch>
        </p:blipFill>
        <p:spPr>
          <a:xfrm>
            <a:off x="1465885" y="3111408"/>
            <a:ext cx="469440" cy="469440"/>
          </a:xfrm>
          <a:prstGeom prst="rect">
            <a:avLst/>
          </a:prstGeom>
        </p:spPr>
      </p:pic>
      <p:pic>
        <p:nvPicPr>
          <p:cNvPr id="86" name="Grafik 67" descr="device-mobilepay">
            <a:extLst>
              <a:ext uri="{FF2B5EF4-FFF2-40B4-BE49-F238E27FC236}">
                <a16:creationId xmlns:a16="http://schemas.microsoft.com/office/drawing/2014/main" id="{E31FECFF-94DC-55F0-695E-4FCD3035FB40}"/>
              </a:ext>
            </a:extLst>
          </p:cNvPr>
          <p:cNvPicPr>
            <a:picLocks noChangeAspect="1"/>
          </p:cNvPicPr>
          <p:nvPr/>
        </p:nvPicPr>
        <p:blipFill>
          <a:blip r:embed="rId46">
            <a:extLst>
              <a:ext uri="{28A0092B-C50C-407E-A947-70E740481C1C}">
                <a14:useLocalDpi xmlns:a14="http://schemas.microsoft.com/office/drawing/2010/main" val="0"/>
              </a:ext>
              <a:ext uri="{96DAC541-7B7A-43D3-8B79-37D633B846F1}">
                <asvg:svgBlip xmlns:asvg="http://schemas.microsoft.com/office/drawing/2016/SVG/main" r:embed="rId47"/>
              </a:ext>
            </a:extLst>
          </a:blip>
          <a:stretch>
            <a:fillRect/>
          </a:stretch>
        </p:blipFill>
        <p:spPr>
          <a:xfrm>
            <a:off x="2440999" y="3111408"/>
            <a:ext cx="469440" cy="469440"/>
          </a:xfrm>
          <a:prstGeom prst="rect">
            <a:avLst/>
          </a:prstGeom>
        </p:spPr>
      </p:pic>
      <p:pic>
        <p:nvPicPr>
          <p:cNvPr id="87" name="Grafik 90" descr="prosperity">
            <a:extLst>
              <a:ext uri="{FF2B5EF4-FFF2-40B4-BE49-F238E27FC236}">
                <a16:creationId xmlns:a16="http://schemas.microsoft.com/office/drawing/2014/main" id="{7CC1A4BE-B5D2-525A-1614-20390D11AB64}"/>
              </a:ext>
            </a:extLst>
          </p:cNvPr>
          <p:cNvPicPr>
            <a:picLocks noChangeAspect="1"/>
          </p:cNvPicPr>
          <p:nvPr/>
        </p:nvPicPr>
        <p:blipFill>
          <a:blip r:embed="rId48">
            <a:extLst>
              <a:ext uri="{28A0092B-C50C-407E-A947-70E740481C1C}">
                <a14:useLocalDpi xmlns:a14="http://schemas.microsoft.com/office/drawing/2010/main" val="0"/>
              </a:ext>
              <a:ext uri="{96DAC541-7B7A-43D3-8B79-37D633B846F1}">
                <asvg:svgBlip xmlns:asvg="http://schemas.microsoft.com/office/drawing/2016/SVG/main" r:embed="rId49"/>
              </a:ext>
            </a:extLst>
          </a:blip>
          <a:stretch>
            <a:fillRect/>
          </a:stretch>
        </p:blipFill>
        <p:spPr>
          <a:xfrm>
            <a:off x="3416113" y="3111408"/>
            <a:ext cx="469440" cy="469440"/>
          </a:xfrm>
          <a:prstGeom prst="rect">
            <a:avLst/>
          </a:prstGeom>
        </p:spPr>
      </p:pic>
      <p:pic>
        <p:nvPicPr>
          <p:cNvPr id="88" name="Grafik 83" descr="money">
            <a:extLst>
              <a:ext uri="{FF2B5EF4-FFF2-40B4-BE49-F238E27FC236}">
                <a16:creationId xmlns:a16="http://schemas.microsoft.com/office/drawing/2014/main" id="{5818DBFF-C523-AD6C-58E0-256D995E4045}"/>
              </a:ext>
            </a:extLst>
          </p:cNvPr>
          <p:cNvPicPr>
            <a:picLocks noChangeAspect="1"/>
          </p:cNvPicPr>
          <p:nvPr/>
        </p:nvPicPr>
        <p:blipFill>
          <a:blip r:embed="rId50">
            <a:extLst>
              <a:ext uri="{28A0092B-C50C-407E-A947-70E740481C1C}">
                <a14:useLocalDpi xmlns:a14="http://schemas.microsoft.com/office/drawing/2010/main" val="0"/>
              </a:ext>
              <a:ext uri="{96DAC541-7B7A-43D3-8B79-37D633B846F1}">
                <asvg:svgBlip xmlns:asvg="http://schemas.microsoft.com/office/drawing/2016/SVG/main" r:embed="rId51"/>
              </a:ext>
            </a:extLst>
          </a:blip>
          <a:stretch>
            <a:fillRect/>
          </a:stretch>
        </p:blipFill>
        <p:spPr>
          <a:xfrm>
            <a:off x="4391227" y="3111408"/>
            <a:ext cx="469440" cy="469440"/>
          </a:xfrm>
          <a:prstGeom prst="rect">
            <a:avLst/>
          </a:prstGeom>
        </p:spPr>
      </p:pic>
      <p:pic>
        <p:nvPicPr>
          <p:cNvPr id="89" name="Grafik 88" descr="swiss-franc">
            <a:extLst>
              <a:ext uri="{FF2B5EF4-FFF2-40B4-BE49-F238E27FC236}">
                <a16:creationId xmlns:a16="http://schemas.microsoft.com/office/drawing/2014/main" id="{F4B3AB8F-FE72-0A6C-D01A-2BB2F6352FE8}"/>
              </a:ext>
            </a:extLst>
          </p:cNvPr>
          <p:cNvPicPr>
            <a:picLocks noChangeAspect="1"/>
          </p:cNvPicPr>
          <p:nvPr/>
        </p:nvPicPr>
        <p:blipFill>
          <a:blip r:embed="rId52">
            <a:extLst>
              <a:ext uri="{28A0092B-C50C-407E-A947-70E740481C1C}">
                <a14:useLocalDpi xmlns:a14="http://schemas.microsoft.com/office/drawing/2010/main" val="0"/>
              </a:ext>
              <a:ext uri="{96DAC541-7B7A-43D3-8B79-37D633B846F1}">
                <asvg:svgBlip xmlns:asvg="http://schemas.microsoft.com/office/drawing/2016/SVG/main" r:embed="rId53"/>
              </a:ext>
            </a:extLst>
          </a:blip>
          <a:stretch>
            <a:fillRect/>
          </a:stretch>
        </p:blipFill>
        <p:spPr>
          <a:xfrm>
            <a:off x="5366341" y="3111408"/>
            <a:ext cx="469440" cy="469440"/>
          </a:xfrm>
          <a:prstGeom prst="rect">
            <a:avLst/>
          </a:prstGeom>
        </p:spPr>
      </p:pic>
      <p:pic>
        <p:nvPicPr>
          <p:cNvPr id="90" name="Grafik 84" descr="yen">
            <a:extLst>
              <a:ext uri="{FF2B5EF4-FFF2-40B4-BE49-F238E27FC236}">
                <a16:creationId xmlns:a16="http://schemas.microsoft.com/office/drawing/2014/main" id="{D68DD0B3-75F7-E06F-215B-0F3C515CC6BD}"/>
              </a:ext>
            </a:extLst>
          </p:cNvPr>
          <p:cNvPicPr>
            <a:picLocks noChangeAspect="1"/>
          </p:cNvPicPr>
          <p:nvPr/>
        </p:nvPicPr>
        <p:blipFill>
          <a:blip r:embed="rId54">
            <a:extLst>
              <a:ext uri="{28A0092B-C50C-407E-A947-70E740481C1C}">
                <a14:useLocalDpi xmlns:a14="http://schemas.microsoft.com/office/drawing/2010/main" val="0"/>
              </a:ext>
              <a:ext uri="{96DAC541-7B7A-43D3-8B79-37D633B846F1}">
                <asvg:svgBlip xmlns:asvg="http://schemas.microsoft.com/office/drawing/2016/SVG/main" r:embed="rId55"/>
              </a:ext>
            </a:extLst>
          </a:blip>
          <a:stretch>
            <a:fillRect/>
          </a:stretch>
        </p:blipFill>
        <p:spPr>
          <a:xfrm>
            <a:off x="6341455" y="3111408"/>
            <a:ext cx="469440" cy="469440"/>
          </a:xfrm>
          <a:prstGeom prst="rect">
            <a:avLst/>
          </a:prstGeom>
        </p:spPr>
      </p:pic>
      <p:pic>
        <p:nvPicPr>
          <p:cNvPr id="91" name="Grafik 85" descr="dollar">
            <a:extLst>
              <a:ext uri="{FF2B5EF4-FFF2-40B4-BE49-F238E27FC236}">
                <a16:creationId xmlns:a16="http://schemas.microsoft.com/office/drawing/2014/main" id="{83F44E75-96BB-9D7D-E978-8E9141DFA486}"/>
              </a:ext>
            </a:extLst>
          </p:cNvPr>
          <p:cNvPicPr>
            <a:picLocks noChangeAspect="1"/>
          </p:cNvPicPr>
          <p:nvPr/>
        </p:nvPicPr>
        <p:blipFill>
          <a:blip r:embed="rId56">
            <a:extLst>
              <a:ext uri="{28A0092B-C50C-407E-A947-70E740481C1C}">
                <a14:useLocalDpi xmlns:a14="http://schemas.microsoft.com/office/drawing/2010/main" val="0"/>
              </a:ext>
              <a:ext uri="{96DAC541-7B7A-43D3-8B79-37D633B846F1}">
                <asvg:svgBlip xmlns:asvg="http://schemas.microsoft.com/office/drawing/2016/SVG/main" r:embed="rId57"/>
              </a:ext>
            </a:extLst>
          </a:blip>
          <a:stretch>
            <a:fillRect/>
          </a:stretch>
        </p:blipFill>
        <p:spPr>
          <a:xfrm>
            <a:off x="7316567" y="3111408"/>
            <a:ext cx="469440" cy="469440"/>
          </a:xfrm>
          <a:prstGeom prst="rect">
            <a:avLst/>
          </a:prstGeom>
        </p:spPr>
      </p:pic>
      <p:pic>
        <p:nvPicPr>
          <p:cNvPr id="92" name="Grafik 89" descr="euro">
            <a:extLst>
              <a:ext uri="{FF2B5EF4-FFF2-40B4-BE49-F238E27FC236}">
                <a16:creationId xmlns:a16="http://schemas.microsoft.com/office/drawing/2014/main" id="{8FC9CCDA-0007-B871-8F6F-2AF7DF21AA28}"/>
              </a:ext>
            </a:extLst>
          </p:cNvPr>
          <p:cNvPicPr>
            <a:picLocks noChangeAspect="1"/>
          </p:cNvPicPr>
          <p:nvPr/>
        </p:nvPicPr>
        <p:blipFill>
          <a:blip r:embed="rId58">
            <a:extLst>
              <a:ext uri="{28A0092B-C50C-407E-A947-70E740481C1C}">
                <a14:useLocalDpi xmlns:a14="http://schemas.microsoft.com/office/drawing/2010/main" val="0"/>
              </a:ext>
              <a:ext uri="{96DAC541-7B7A-43D3-8B79-37D633B846F1}">
                <asvg:svgBlip xmlns:asvg="http://schemas.microsoft.com/office/drawing/2016/SVG/main" r:embed="rId59"/>
              </a:ext>
            </a:extLst>
          </a:blip>
          <a:stretch>
            <a:fillRect/>
          </a:stretch>
        </p:blipFill>
        <p:spPr>
          <a:xfrm>
            <a:off x="8291681" y="3111408"/>
            <a:ext cx="469440" cy="469440"/>
          </a:xfrm>
          <a:prstGeom prst="rect">
            <a:avLst/>
          </a:prstGeom>
        </p:spPr>
      </p:pic>
      <p:pic>
        <p:nvPicPr>
          <p:cNvPr id="93" name="Grafik 86" descr=" pound-sterling">
            <a:extLst>
              <a:ext uri="{FF2B5EF4-FFF2-40B4-BE49-F238E27FC236}">
                <a16:creationId xmlns:a16="http://schemas.microsoft.com/office/drawing/2014/main" id="{410C89F3-6577-A686-259A-90EC75BFD7BD}"/>
              </a:ext>
            </a:extLst>
          </p:cNvPr>
          <p:cNvPicPr>
            <a:picLocks noChangeAspect="1"/>
          </p:cNvPicPr>
          <p:nvPr/>
        </p:nvPicPr>
        <p:blipFill>
          <a:blip r:embed="rId60">
            <a:extLst>
              <a:ext uri="{28A0092B-C50C-407E-A947-70E740481C1C}">
                <a14:useLocalDpi xmlns:a14="http://schemas.microsoft.com/office/drawing/2010/main" val="0"/>
              </a:ext>
              <a:ext uri="{96DAC541-7B7A-43D3-8B79-37D633B846F1}">
                <asvg:svgBlip xmlns:asvg="http://schemas.microsoft.com/office/drawing/2016/SVG/main" r:embed="rId61"/>
              </a:ext>
            </a:extLst>
          </a:blip>
          <a:stretch>
            <a:fillRect/>
          </a:stretch>
        </p:blipFill>
        <p:spPr>
          <a:xfrm>
            <a:off x="9259625" y="3111408"/>
            <a:ext cx="469440" cy="469440"/>
          </a:xfrm>
          <a:prstGeom prst="rect">
            <a:avLst/>
          </a:prstGeom>
        </p:spPr>
      </p:pic>
      <p:pic>
        <p:nvPicPr>
          <p:cNvPr id="94" name="Grafik 102" descr="bank">
            <a:extLst>
              <a:ext uri="{FF2B5EF4-FFF2-40B4-BE49-F238E27FC236}">
                <a16:creationId xmlns:a16="http://schemas.microsoft.com/office/drawing/2014/main" id="{079B0489-F0D0-5147-2790-CC96234B161D}"/>
              </a:ext>
            </a:extLst>
          </p:cNvPr>
          <p:cNvPicPr>
            <a:picLocks noChangeAspect="1"/>
          </p:cNvPicPr>
          <p:nvPr/>
        </p:nvPicPr>
        <p:blipFill>
          <a:blip r:embed="rId62">
            <a:extLst>
              <a:ext uri="{28A0092B-C50C-407E-A947-70E740481C1C}">
                <a14:useLocalDpi xmlns:a14="http://schemas.microsoft.com/office/drawing/2010/main" val="0"/>
              </a:ext>
              <a:ext uri="{96DAC541-7B7A-43D3-8B79-37D633B846F1}">
                <asvg:svgBlip xmlns:asvg="http://schemas.microsoft.com/office/drawing/2016/SVG/main" r:embed="rId63"/>
              </a:ext>
            </a:extLst>
          </a:blip>
          <a:stretch>
            <a:fillRect/>
          </a:stretch>
        </p:blipFill>
        <p:spPr>
          <a:xfrm>
            <a:off x="490772" y="3978470"/>
            <a:ext cx="469440" cy="469440"/>
          </a:xfrm>
          <a:prstGeom prst="rect">
            <a:avLst/>
          </a:prstGeom>
        </p:spPr>
      </p:pic>
      <p:pic>
        <p:nvPicPr>
          <p:cNvPr id="95" name="Grafik 105" descr="credit">
            <a:extLst>
              <a:ext uri="{FF2B5EF4-FFF2-40B4-BE49-F238E27FC236}">
                <a16:creationId xmlns:a16="http://schemas.microsoft.com/office/drawing/2014/main" id="{91053FCA-9B27-689F-5F1F-6CB7930ACE3C}"/>
              </a:ext>
            </a:extLst>
          </p:cNvPr>
          <p:cNvPicPr>
            <a:picLocks noChangeAspect="1"/>
          </p:cNvPicPr>
          <p:nvPr/>
        </p:nvPicPr>
        <p:blipFill>
          <a:blip r:embed="rId64">
            <a:extLst>
              <a:ext uri="{28A0092B-C50C-407E-A947-70E740481C1C}">
                <a14:useLocalDpi xmlns:a14="http://schemas.microsoft.com/office/drawing/2010/main" val="0"/>
              </a:ext>
              <a:ext uri="{96DAC541-7B7A-43D3-8B79-37D633B846F1}">
                <asvg:svgBlip xmlns:asvg="http://schemas.microsoft.com/office/drawing/2016/SVG/main" r:embed="rId65"/>
              </a:ext>
            </a:extLst>
          </a:blip>
          <a:stretch>
            <a:fillRect/>
          </a:stretch>
        </p:blipFill>
        <p:spPr>
          <a:xfrm>
            <a:off x="1465798" y="3978470"/>
            <a:ext cx="469440" cy="469440"/>
          </a:xfrm>
          <a:prstGeom prst="rect">
            <a:avLst/>
          </a:prstGeom>
        </p:spPr>
      </p:pic>
      <p:pic>
        <p:nvPicPr>
          <p:cNvPr id="96" name="Grafik 104" descr="payment-wireless">
            <a:extLst>
              <a:ext uri="{FF2B5EF4-FFF2-40B4-BE49-F238E27FC236}">
                <a16:creationId xmlns:a16="http://schemas.microsoft.com/office/drawing/2014/main" id="{AB6C89D4-2AAB-E957-737A-FE75AECD51C5}"/>
              </a:ext>
            </a:extLst>
          </p:cNvPr>
          <p:cNvPicPr>
            <a:picLocks noChangeAspect="1"/>
          </p:cNvPicPr>
          <p:nvPr/>
        </p:nvPicPr>
        <p:blipFill>
          <a:blip r:embed="rId66">
            <a:extLst>
              <a:ext uri="{28A0092B-C50C-407E-A947-70E740481C1C}">
                <a14:useLocalDpi xmlns:a14="http://schemas.microsoft.com/office/drawing/2010/main" val="0"/>
              </a:ext>
              <a:ext uri="{96DAC541-7B7A-43D3-8B79-37D633B846F1}">
                <asvg:svgBlip xmlns:asvg="http://schemas.microsoft.com/office/drawing/2016/SVG/main" r:embed="rId67"/>
              </a:ext>
            </a:extLst>
          </a:blip>
          <a:stretch>
            <a:fillRect/>
          </a:stretch>
        </p:blipFill>
        <p:spPr>
          <a:xfrm>
            <a:off x="2440826" y="3978470"/>
            <a:ext cx="469440" cy="469440"/>
          </a:xfrm>
          <a:prstGeom prst="rect">
            <a:avLst/>
          </a:prstGeom>
        </p:spPr>
      </p:pic>
      <p:pic>
        <p:nvPicPr>
          <p:cNvPr id="97" name="Grafik 103" descr="atm">
            <a:extLst>
              <a:ext uri="{FF2B5EF4-FFF2-40B4-BE49-F238E27FC236}">
                <a16:creationId xmlns:a16="http://schemas.microsoft.com/office/drawing/2014/main" id="{64C96D31-20E6-5CDF-72F6-396F7B90FF73}"/>
              </a:ext>
            </a:extLst>
          </p:cNvPr>
          <p:cNvPicPr>
            <a:picLocks noChangeAspect="1"/>
          </p:cNvPicPr>
          <p:nvPr/>
        </p:nvPicPr>
        <p:blipFill>
          <a:blip r:embed="rId68">
            <a:extLst>
              <a:ext uri="{28A0092B-C50C-407E-A947-70E740481C1C}">
                <a14:useLocalDpi xmlns:a14="http://schemas.microsoft.com/office/drawing/2010/main" val="0"/>
              </a:ext>
              <a:ext uri="{96DAC541-7B7A-43D3-8B79-37D633B846F1}">
                <asvg:svgBlip xmlns:asvg="http://schemas.microsoft.com/office/drawing/2016/SVG/main" r:embed="rId69"/>
              </a:ext>
            </a:extLst>
          </a:blip>
          <a:stretch>
            <a:fillRect/>
          </a:stretch>
        </p:blipFill>
        <p:spPr>
          <a:xfrm>
            <a:off x="3415854" y="3978470"/>
            <a:ext cx="469440" cy="469440"/>
          </a:xfrm>
          <a:prstGeom prst="rect">
            <a:avLst/>
          </a:prstGeom>
        </p:spPr>
      </p:pic>
      <p:pic>
        <p:nvPicPr>
          <p:cNvPr id="98" name="Grafik 106" descr="wallet">
            <a:extLst>
              <a:ext uri="{FF2B5EF4-FFF2-40B4-BE49-F238E27FC236}">
                <a16:creationId xmlns:a16="http://schemas.microsoft.com/office/drawing/2014/main" id="{A7BEB850-B4AA-255D-F96D-E350D9A0419F}"/>
              </a:ext>
            </a:extLst>
          </p:cNvPr>
          <p:cNvPicPr>
            <a:picLocks noChangeAspect="1"/>
          </p:cNvPicPr>
          <p:nvPr/>
        </p:nvPicPr>
        <p:blipFill>
          <a:blip r:embed="rId70">
            <a:extLst>
              <a:ext uri="{28A0092B-C50C-407E-A947-70E740481C1C}">
                <a14:useLocalDpi xmlns:a14="http://schemas.microsoft.com/office/drawing/2010/main" val="0"/>
              </a:ext>
              <a:ext uri="{96DAC541-7B7A-43D3-8B79-37D633B846F1}">
                <asvg:svgBlip xmlns:asvg="http://schemas.microsoft.com/office/drawing/2016/SVG/main" r:embed="rId71"/>
              </a:ext>
            </a:extLst>
          </a:blip>
          <a:stretch>
            <a:fillRect/>
          </a:stretch>
        </p:blipFill>
        <p:spPr>
          <a:xfrm>
            <a:off x="4390881" y="3978470"/>
            <a:ext cx="469440" cy="469440"/>
          </a:xfrm>
          <a:prstGeom prst="rect">
            <a:avLst/>
          </a:prstGeom>
        </p:spPr>
      </p:pic>
      <p:pic>
        <p:nvPicPr>
          <p:cNvPr id="99" name="Grafik 107" descr="signature">
            <a:extLst>
              <a:ext uri="{FF2B5EF4-FFF2-40B4-BE49-F238E27FC236}">
                <a16:creationId xmlns:a16="http://schemas.microsoft.com/office/drawing/2014/main" id="{D1C05567-3A2C-D4F6-9F20-DCD3E4C58BA0}"/>
              </a:ext>
            </a:extLst>
          </p:cNvPr>
          <p:cNvPicPr>
            <a:picLocks noChangeAspect="1"/>
          </p:cNvPicPr>
          <p:nvPr/>
        </p:nvPicPr>
        <p:blipFill>
          <a:blip r:embed="rId72">
            <a:extLst>
              <a:ext uri="{28A0092B-C50C-407E-A947-70E740481C1C}">
                <a14:useLocalDpi xmlns:a14="http://schemas.microsoft.com/office/drawing/2010/main" val="0"/>
              </a:ext>
              <a:ext uri="{96DAC541-7B7A-43D3-8B79-37D633B846F1}">
                <asvg:svgBlip xmlns:asvg="http://schemas.microsoft.com/office/drawing/2016/SVG/main" r:embed="rId73"/>
              </a:ext>
            </a:extLst>
          </a:blip>
          <a:stretch>
            <a:fillRect/>
          </a:stretch>
        </p:blipFill>
        <p:spPr>
          <a:xfrm>
            <a:off x="5365909" y="3978470"/>
            <a:ext cx="469440" cy="469440"/>
          </a:xfrm>
          <a:prstGeom prst="rect">
            <a:avLst/>
          </a:prstGeom>
        </p:spPr>
      </p:pic>
      <p:pic>
        <p:nvPicPr>
          <p:cNvPr id="100" name="Grafik 108" descr="certificate">
            <a:extLst>
              <a:ext uri="{FF2B5EF4-FFF2-40B4-BE49-F238E27FC236}">
                <a16:creationId xmlns:a16="http://schemas.microsoft.com/office/drawing/2014/main" id="{33595272-30E6-573F-610E-23D52BD5635B}"/>
              </a:ext>
            </a:extLst>
          </p:cNvPr>
          <p:cNvPicPr>
            <a:picLocks noChangeAspect="1"/>
          </p:cNvPicPr>
          <p:nvPr/>
        </p:nvPicPr>
        <p:blipFill>
          <a:blip r:embed="rId74">
            <a:extLst>
              <a:ext uri="{28A0092B-C50C-407E-A947-70E740481C1C}">
                <a14:useLocalDpi xmlns:a14="http://schemas.microsoft.com/office/drawing/2010/main" val="0"/>
              </a:ext>
              <a:ext uri="{96DAC541-7B7A-43D3-8B79-37D633B846F1}">
                <asvg:svgBlip xmlns:asvg="http://schemas.microsoft.com/office/drawing/2016/SVG/main" r:embed="rId75"/>
              </a:ext>
            </a:extLst>
          </a:blip>
          <a:stretch>
            <a:fillRect/>
          </a:stretch>
        </p:blipFill>
        <p:spPr>
          <a:xfrm>
            <a:off x="6340937" y="3978470"/>
            <a:ext cx="469440" cy="469440"/>
          </a:xfrm>
          <a:prstGeom prst="rect">
            <a:avLst/>
          </a:prstGeom>
        </p:spPr>
      </p:pic>
      <p:pic>
        <p:nvPicPr>
          <p:cNvPr id="101" name="Grafik 111" descr="bookmark">
            <a:extLst>
              <a:ext uri="{FF2B5EF4-FFF2-40B4-BE49-F238E27FC236}">
                <a16:creationId xmlns:a16="http://schemas.microsoft.com/office/drawing/2014/main" id="{7CB8A080-7317-4535-34A2-4CF1CDAD3A6B}"/>
              </a:ext>
            </a:extLst>
          </p:cNvPr>
          <p:cNvPicPr>
            <a:picLocks noChangeAspect="1"/>
          </p:cNvPicPr>
          <p:nvPr/>
        </p:nvPicPr>
        <p:blipFill>
          <a:blip r:embed="rId76">
            <a:extLst>
              <a:ext uri="{28A0092B-C50C-407E-A947-70E740481C1C}">
                <a14:useLocalDpi xmlns:a14="http://schemas.microsoft.com/office/drawing/2010/main" val="0"/>
              </a:ext>
              <a:ext uri="{96DAC541-7B7A-43D3-8B79-37D633B846F1}">
                <asvg:svgBlip xmlns:asvg="http://schemas.microsoft.com/office/drawing/2016/SVG/main" r:embed="rId77"/>
              </a:ext>
            </a:extLst>
          </a:blip>
          <a:stretch>
            <a:fillRect/>
          </a:stretch>
        </p:blipFill>
        <p:spPr>
          <a:xfrm>
            <a:off x="7315963" y="3978470"/>
            <a:ext cx="469440" cy="469440"/>
          </a:xfrm>
          <a:prstGeom prst="rect">
            <a:avLst/>
          </a:prstGeom>
        </p:spPr>
      </p:pic>
      <p:pic>
        <p:nvPicPr>
          <p:cNvPr id="102" name="Grafik 110" descr="save-regular">
            <a:extLst>
              <a:ext uri="{FF2B5EF4-FFF2-40B4-BE49-F238E27FC236}">
                <a16:creationId xmlns:a16="http://schemas.microsoft.com/office/drawing/2014/main" id="{6ECBB3AD-8398-EDE9-FAB0-1BEA5C499C45}"/>
              </a:ext>
            </a:extLst>
          </p:cNvPr>
          <p:cNvPicPr>
            <a:picLocks noChangeAspect="1"/>
          </p:cNvPicPr>
          <p:nvPr/>
        </p:nvPicPr>
        <p:blipFill>
          <a:blip r:embed="rId78">
            <a:extLst>
              <a:ext uri="{28A0092B-C50C-407E-A947-70E740481C1C}">
                <a14:useLocalDpi xmlns:a14="http://schemas.microsoft.com/office/drawing/2010/main" val="0"/>
              </a:ext>
              <a:ext uri="{96DAC541-7B7A-43D3-8B79-37D633B846F1}">
                <asvg:svgBlip xmlns:asvg="http://schemas.microsoft.com/office/drawing/2016/SVG/main" r:embed="rId79"/>
              </a:ext>
            </a:extLst>
          </a:blip>
          <a:stretch>
            <a:fillRect/>
          </a:stretch>
        </p:blipFill>
        <p:spPr>
          <a:xfrm>
            <a:off x="8290991" y="3978470"/>
            <a:ext cx="469440" cy="469440"/>
          </a:xfrm>
          <a:prstGeom prst="rect">
            <a:avLst/>
          </a:prstGeom>
        </p:spPr>
      </p:pic>
      <p:pic>
        <p:nvPicPr>
          <p:cNvPr id="103" name="Grafik 109" descr="legal">
            <a:extLst>
              <a:ext uri="{FF2B5EF4-FFF2-40B4-BE49-F238E27FC236}">
                <a16:creationId xmlns:a16="http://schemas.microsoft.com/office/drawing/2014/main" id="{F40CD19D-11A3-77D9-F069-80079E427337}"/>
              </a:ext>
            </a:extLst>
          </p:cNvPr>
          <p:cNvPicPr>
            <a:picLocks noChangeAspect="1"/>
          </p:cNvPicPr>
          <p:nvPr/>
        </p:nvPicPr>
        <p:blipFill>
          <a:blip r:embed="rId80">
            <a:extLst>
              <a:ext uri="{28A0092B-C50C-407E-A947-70E740481C1C}">
                <a14:useLocalDpi xmlns:a14="http://schemas.microsoft.com/office/drawing/2010/main" val="0"/>
              </a:ext>
              <a:ext uri="{96DAC541-7B7A-43D3-8B79-37D633B846F1}">
                <asvg:svgBlip xmlns:asvg="http://schemas.microsoft.com/office/drawing/2016/SVG/main" r:embed="rId81"/>
              </a:ext>
            </a:extLst>
          </a:blip>
          <a:stretch>
            <a:fillRect/>
          </a:stretch>
        </p:blipFill>
        <p:spPr>
          <a:xfrm>
            <a:off x="9266016" y="3978470"/>
            <a:ext cx="469440" cy="469440"/>
          </a:xfrm>
          <a:prstGeom prst="rect">
            <a:avLst/>
          </a:prstGeom>
        </p:spPr>
      </p:pic>
      <p:pic>
        <p:nvPicPr>
          <p:cNvPr id="104" name="Grafik 145" descr="arrow-cross">
            <a:extLst>
              <a:ext uri="{FF2B5EF4-FFF2-40B4-BE49-F238E27FC236}">
                <a16:creationId xmlns:a16="http://schemas.microsoft.com/office/drawing/2014/main" id="{6AADA405-5A6D-99D1-CFAD-49E8973B4AB3}"/>
              </a:ext>
            </a:extLst>
          </p:cNvPr>
          <p:cNvPicPr>
            <a:picLocks noChangeAspect="1"/>
          </p:cNvPicPr>
          <p:nvPr/>
        </p:nvPicPr>
        <p:blipFill>
          <a:blip r:embed="rId82">
            <a:extLst>
              <a:ext uri="{28A0092B-C50C-407E-A947-70E740481C1C}">
                <a14:useLocalDpi xmlns:a14="http://schemas.microsoft.com/office/drawing/2010/main" val="0"/>
              </a:ext>
              <a:ext uri="{96DAC541-7B7A-43D3-8B79-37D633B846F1}">
                <asvg:svgBlip xmlns:asvg="http://schemas.microsoft.com/office/drawing/2016/SVG/main" r:embed="rId83"/>
              </a:ext>
            </a:extLst>
          </a:blip>
          <a:stretch>
            <a:fillRect/>
          </a:stretch>
        </p:blipFill>
        <p:spPr>
          <a:xfrm>
            <a:off x="491640" y="4845531"/>
            <a:ext cx="469440" cy="469440"/>
          </a:xfrm>
          <a:prstGeom prst="rect">
            <a:avLst/>
          </a:prstGeom>
        </p:spPr>
      </p:pic>
      <p:pic>
        <p:nvPicPr>
          <p:cNvPr id="105" name="Grafik 143" descr="arrow2-down">
            <a:extLst>
              <a:ext uri="{FF2B5EF4-FFF2-40B4-BE49-F238E27FC236}">
                <a16:creationId xmlns:a16="http://schemas.microsoft.com/office/drawing/2014/main" id="{ECEF1A81-854B-D6A0-0FD8-599FBC69AF0C}"/>
              </a:ext>
            </a:extLst>
          </p:cNvPr>
          <p:cNvPicPr>
            <a:picLocks noChangeAspect="1"/>
          </p:cNvPicPr>
          <p:nvPr/>
        </p:nvPicPr>
        <p:blipFill>
          <a:blip r:embed="rId84">
            <a:extLst>
              <a:ext uri="{28A0092B-C50C-407E-A947-70E740481C1C}">
                <a14:useLocalDpi xmlns:a14="http://schemas.microsoft.com/office/drawing/2010/main" val="0"/>
              </a:ext>
              <a:ext uri="{96DAC541-7B7A-43D3-8B79-37D633B846F1}">
                <asvg:svgBlip xmlns:asvg="http://schemas.microsoft.com/office/drawing/2016/SVG/main" r:embed="rId85"/>
              </a:ext>
            </a:extLst>
          </a:blip>
          <a:stretch>
            <a:fillRect/>
          </a:stretch>
        </p:blipFill>
        <p:spPr>
          <a:xfrm>
            <a:off x="1466268" y="4845531"/>
            <a:ext cx="469440" cy="469440"/>
          </a:xfrm>
          <a:prstGeom prst="rect">
            <a:avLst/>
          </a:prstGeom>
        </p:spPr>
      </p:pic>
      <p:pic>
        <p:nvPicPr>
          <p:cNvPr id="106" name="Grafik 142" descr="arrow2-raise">
            <a:extLst>
              <a:ext uri="{FF2B5EF4-FFF2-40B4-BE49-F238E27FC236}">
                <a16:creationId xmlns:a16="http://schemas.microsoft.com/office/drawing/2014/main" id="{E7602B80-A00D-5276-FC33-99FEBE1C2770}"/>
              </a:ext>
            </a:extLst>
          </p:cNvPr>
          <p:cNvPicPr>
            <a:picLocks noChangeAspect="1"/>
          </p:cNvPicPr>
          <p:nvPr/>
        </p:nvPicPr>
        <p:blipFill>
          <a:blip r:embed="rId86">
            <a:extLst>
              <a:ext uri="{28A0092B-C50C-407E-A947-70E740481C1C}">
                <a14:useLocalDpi xmlns:a14="http://schemas.microsoft.com/office/drawing/2010/main" val="0"/>
              </a:ext>
              <a:ext uri="{96DAC541-7B7A-43D3-8B79-37D633B846F1}">
                <asvg:svgBlip xmlns:asvg="http://schemas.microsoft.com/office/drawing/2016/SVG/main" r:embed="rId87"/>
              </a:ext>
            </a:extLst>
          </a:blip>
          <a:stretch>
            <a:fillRect/>
          </a:stretch>
        </p:blipFill>
        <p:spPr>
          <a:xfrm>
            <a:off x="2440896" y="4845531"/>
            <a:ext cx="469440" cy="469440"/>
          </a:xfrm>
          <a:prstGeom prst="rect">
            <a:avLst/>
          </a:prstGeom>
        </p:spPr>
      </p:pic>
      <p:pic>
        <p:nvPicPr>
          <p:cNvPr id="107" name="Grafik 141" descr="arrow2-decline">
            <a:extLst>
              <a:ext uri="{FF2B5EF4-FFF2-40B4-BE49-F238E27FC236}">
                <a16:creationId xmlns:a16="http://schemas.microsoft.com/office/drawing/2014/main" id="{D79E64D1-6BB1-BC49-087B-021F2FCB0B73}"/>
              </a:ext>
            </a:extLst>
          </p:cNvPr>
          <p:cNvPicPr>
            <a:picLocks noChangeAspect="1"/>
          </p:cNvPicPr>
          <p:nvPr/>
        </p:nvPicPr>
        <p:blipFill>
          <a:blip r:embed="rId88">
            <a:extLst>
              <a:ext uri="{28A0092B-C50C-407E-A947-70E740481C1C}">
                <a14:useLocalDpi xmlns:a14="http://schemas.microsoft.com/office/drawing/2010/main" val="0"/>
              </a:ext>
              <a:ext uri="{96DAC541-7B7A-43D3-8B79-37D633B846F1}">
                <asvg:svgBlip xmlns:asvg="http://schemas.microsoft.com/office/drawing/2016/SVG/main" r:embed="rId89"/>
              </a:ext>
            </a:extLst>
          </a:blip>
          <a:stretch>
            <a:fillRect/>
          </a:stretch>
        </p:blipFill>
        <p:spPr>
          <a:xfrm>
            <a:off x="3415524" y="4845531"/>
            <a:ext cx="469440" cy="469440"/>
          </a:xfrm>
          <a:prstGeom prst="rect">
            <a:avLst/>
          </a:prstGeom>
        </p:spPr>
      </p:pic>
      <p:pic>
        <p:nvPicPr>
          <p:cNvPr id="108" name="Grafik 140" descr="arrow2-right">
            <a:extLst>
              <a:ext uri="{FF2B5EF4-FFF2-40B4-BE49-F238E27FC236}">
                <a16:creationId xmlns:a16="http://schemas.microsoft.com/office/drawing/2014/main" id="{DFC16865-73A0-EC79-9EBB-5E6D0ED2820E}"/>
              </a:ext>
            </a:extLst>
          </p:cNvPr>
          <p:cNvPicPr>
            <a:picLocks noChangeAspect="1"/>
          </p:cNvPicPr>
          <p:nvPr/>
        </p:nvPicPr>
        <p:blipFill>
          <a:blip r:embed="rId90">
            <a:extLst>
              <a:ext uri="{28A0092B-C50C-407E-A947-70E740481C1C}">
                <a14:useLocalDpi xmlns:a14="http://schemas.microsoft.com/office/drawing/2010/main" val="0"/>
              </a:ext>
              <a:ext uri="{96DAC541-7B7A-43D3-8B79-37D633B846F1}">
                <asvg:svgBlip xmlns:asvg="http://schemas.microsoft.com/office/drawing/2016/SVG/main" r:embed="rId91"/>
              </a:ext>
            </a:extLst>
          </a:blip>
          <a:stretch>
            <a:fillRect/>
          </a:stretch>
        </p:blipFill>
        <p:spPr>
          <a:xfrm>
            <a:off x="4390152" y="4845531"/>
            <a:ext cx="469440" cy="469440"/>
          </a:xfrm>
          <a:prstGeom prst="rect">
            <a:avLst/>
          </a:prstGeom>
        </p:spPr>
      </p:pic>
      <p:pic>
        <p:nvPicPr>
          <p:cNvPr id="109" name="Grafik 139" descr="arrow2-up">
            <a:extLst>
              <a:ext uri="{FF2B5EF4-FFF2-40B4-BE49-F238E27FC236}">
                <a16:creationId xmlns:a16="http://schemas.microsoft.com/office/drawing/2014/main" id="{4E94925A-1742-82C9-772F-A30AEC21648C}"/>
              </a:ext>
            </a:extLst>
          </p:cNvPr>
          <p:cNvPicPr>
            <a:picLocks noChangeAspect="1"/>
          </p:cNvPicPr>
          <p:nvPr/>
        </p:nvPicPr>
        <p:blipFill>
          <a:blip r:embed="rId92">
            <a:extLst>
              <a:ext uri="{28A0092B-C50C-407E-A947-70E740481C1C}">
                <a14:useLocalDpi xmlns:a14="http://schemas.microsoft.com/office/drawing/2010/main" val="0"/>
              </a:ext>
              <a:ext uri="{96DAC541-7B7A-43D3-8B79-37D633B846F1}">
                <asvg:svgBlip xmlns:asvg="http://schemas.microsoft.com/office/drawing/2016/SVG/main" r:embed="rId93"/>
              </a:ext>
            </a:extLst>
          </a:blip>
          <a:stretch>
            <a:fillRect/>
          </a:stretch>
        </p:blipFill>
        <p:spPr>
          <a:xfrm>
            <a:off x="5364780" y="4845531"/>
            <a:ext cx="469440" cy="469440"/>
          </a:xfrm>
          <a:prstGeom prst="rect">
            <a:avLst/>
          </a:prstGeom>
        </p:spPr>
      </p:pic>
      <p:pic>
        <p:nvPicPr>
          <p:cNvPr id="110" name="Grafik 138" descr="arrow2-left">
            <a:extLst>
              <a:ext uri="{FF2B5EF4-FFF2-40B4-BE49-F238E27FC236}">
                <a16:creationId xmlns:a16="http://schemas.microsoft.com/office/drawing/2014/main" id="{FF453B36-FA9E-1582-354A-EC66366EE8F4}"/>
              </a:ext>
            </a:extLst>
          </p:cNvPr>
          <p:cNvPicPr>
            <a:picLocks noChangeAspect="1"/>
          </p:cNvPicPr>
          <p:nvPr/>
        </p:nvPicPr>
        <p:blipFill>
          <a:blip r:embed="rId94">
            <a:extLst>
              <a:ext uri="{28A0092B-C50C-407E-A947-70E740481C1C}">
                <a14:useLocalDpi xmlns:a14="http://schemas.microsoft.com/office/drawing/2010/main" val="0"/>
              </a:ext>
              <a:ext uri="{96DAC541-7B7A-43D3-8B79-37D633B846F1}">
                <asvg:svgBlip xmlns:asvg="http://schemas.microsoft.com/office/drawing/2016/SVG/main" r:embed="rId95"/>
              </a:ext>
            </a:extLst>
          </a:blip>
          <a:stretch>
            <a:fillRect/>
          </a:stretch>
        </p:blipFill>
        <p:spPr>
          <a:xfrm>
            <a:off x="6339408" y="4845531"/>
            <a:ext cx="469440" cy="469440"/>
          </a:xfrm>
          <a:prstGeom prst="rect">
            <a:avLst/>
          </a:prstGeom>
        </p:spPr>
      </p:pic>
      <p:pic>
        <p:nvPicPr>
          <p:cNvPr id="111" name="Grafik 137" descr="reload">
            <a:extLst>
              <a:ext uri="{FF2B5EF4-FFF2-40B4-BE49-F238E27FC236}">
                <a16:creationId xmlns:a16="http://schemas.microsoft.com/office/drawing/2014/main" id="{81BFFA9E-467D-DC06-C6EE-76C1E51BFFF5}"/>
              </a:ext>
            </a:extLst>
          </p:cNvPr>
          <p:cNvPicPr>
            <a:picLocks noChangeAspect="1"/>
          </p:cNvPicPr>
          <p:nvPr/>
        </p:nvPicPr>
        <p:blipFill>
          <a:blip r:embed="rId96">
            <a:extLst>
              <a:ext uri="{28A0092B-C50C-407E-A947-70E740481C1C}">
                <a14:useLocalDpi xmlns:a14="http://schemas.microsoft.com/office/drawing/2010/main" val="0"/>
              </a:ext>
              <a:ext uri="{96DAC541-7B7A-43D3-8B79-37D633B846F1}">
                <asvg:svgBlip xmlns:asvg="http://schemas.microsoft.com/office/drawing/2016/SVG/main" r:embed="rId97"/>
              </a:ext>
            </a:extLst>
          </a:blip>
          <a:stretch>
            <a:fillRect/>
          </a:stretch>
        </p:blipFill>
        <p:spPr>
          <a:xfrm>
            <a:off x="7314036" y="4845531"/>
            <a:ext cx="469440" cy="469440"/>
          </a:xfrm>
          <a:prstGeom prst="rect">
            <a:avLst/>
          </a:prstGeom>
        </p:spPr>
      </p:pic>
      <p:pic>
        <p:nvPicPr>
          <p:cNvPr id="112" name="Grafik 149" descr="back">
            <a:extLst>
              <a:ext uri="{FF2B5EF4-FFF2-40B4-BE49-F238E27FC236}">
                <a16:creationId xmlns:a16="http://schemas.microsoft.com/office/drawing/2014/main" id="{79A0FCFE-FE84-89CF-80DE-9927A6BC8FCF}"/>
              </a:ext>
            </a:extLst>
          </p:cNvPr>
          <p:cNvPicPr>
            <a:picLocks noChangeAspect="1"/>
          </p:cNvPicPr>
          <p:nvPr/>
        </p:nvPicPr>
        <p:blipFill>
          <a:blip r:embed="rId98">
            <a:extLst>
              <a:ext uri="{28A0092B-C50C-407E-A947-70E740481C1C}">
                <a14:useLocalDpi xmlns:a14="http://schemas.microsoft.com/office/drawing/2010/main" val="0"/>
              </a:ext>
              <a:ext uri="{96DAC541-7B7A-43D3-8B79-37D633B846F1}">
                <asvg:svgBlip xmlns:asvg="http://schemas.microsoft.com/office/drawing/2016/SVG/main" r:embed="rId99"/>
              </a:ext>
            </a:extLst>
          </a:blip>
          <a:stretch>
            <a:fillRect/>
          </a:stretch>
        </p:blipFill>
        <p:spPr>
          <a:xfrm>
            <a:off x="8288664" y="4845531"/>
            <a:ext cx="469440" cy="469440"/>
          </a:xfrm>
          <a:prstGeom prst="rect">
            <a:avLst/>
          </a:prstGeom>
        </p:spPr>
      </p:pic>
      <p:pic>
        <p:nvPicPr>
          <p:cNvPr id="113" name="Grafik 147" descr="transfer-money">
            <a:extLst>
              <a:ext uri="{FF2B5EF4-FFF2-40B4-BE49-F238E27FC236}">
                <a16:creationId xmlns:a16="http://schemas.microsoft.com/office/drawing/2014/main" id="{E4095DC4-B899-E7E5-F02D-A6296059B9FE}"/>
              </a:ext>
            </a:extLst>
          </p:cNvPr>
          <p:cNvPicPr>
            <a:picLocks noChangeAspect="1"/>
          </p:cNvPicPr>
          <p:nvPr/>
        </p:nvPicPr>
        <p:blipFill>
          <a:blip r:embed="rId100">
            <a:extLst>
              <a:ext uri="{28A0092B-C50C-407E-A947-70E740481C1C}">
                <a14:useLocalDpi xmlns:a14="http://schemas.microsoft.com/office/drawing/2010/main" val="0"/>
              </a:ext>
              <a:ext uri="{96DAC541-7B7A-43D3-8B79-37D633B846F1}">
                <asvg:svgBlip xmlns:asvg="http://schemas.microsoft.com/office/drawing/2016/SVG/main" r:embed="rId101"/>
              </a:ext>
            </a:extLst>
          </a:blip>
          <a:stretch>
            <a:fillRect/>
          </a:stretch>
        </p:blipFill>
        <p:spPr>
          <a:xfrm>
            <a:off x="9263291" y="4845531"/>
            <a:ext cx="469440" cy="469440"/>
          </a:xfrm>
          <a:prstGeom prst="rect">
            <a:avLst/>
          </a:prstGeom>
        </p:spPr>
      </p:pic>
      <p:pic>
        <p:nvPicPr>
          <p:cNvPr id="114" name="Grafik 132" descr="arrow-down">
            <a:extLst>
              <a:ext uri="{FF2B5EF4-FFF2-40B4-BE49-F238E27FC236}">
                <a16:creationId xmlns:a16="http://schemas.microsoft.com/office/drawing/2014/main" id="{23DC2D2E-4E04-FDBA-F333-C1063736E380}"/>
              </a:ext>
            </a:extLst>
          </p:cNvPr>
          <p:cNvPicPr>
            <a:picLocks noChangeAspect="1"/>
          </p:cNvPicPr>
          <p:nvPr/>
        </p:nvPicPr>
        <p:blipFill>
          <a:blip r:embed="rId102">
            <a:extLst>
              <a:ext uri="{28A0092B-C50C-407E-A947-70E740481C1C}">
                <a14:useLocalDpi xmlns:a14="http://schemas.microsoft.com/office/drawing/2010/main" val="0"/>
              </a:ext>
              <a:ext uri="{96DAC541-7B7A-43D3-8B79-37D633B846F1}">
                <asvg:svgBlip xmlns:asvg="http://schemas.microsoft.com/office/drawing/2016/SVG/main" r:embed="rId103"/>
              </a:ext>
            </a:extLst>
          </a:blip>
          <a:stretch>
            <a:fillRect/>
          </a:stretch>
        </p:blipFill>
        <p:spPr>
          <a:xfrm>
            <a:off x="496451" y="5712590"/>
            <a:ext cx="469440" cy="469440"/>
          </a:xfrm>
          <a:prstGeom prst="rect">
            <a:avLst/>
          </a:prstGeom>
        </p:spPr>
      </p:pic>
      <p:pic>
        <p:nvPicPr>
          <p:cNvPr id="115" name="Grafik 130" descr="arrow-right">
            <a:extLst>
              <a:ext uri="{FF2B5EF4-FFF2-40B4-BE49-F238E27FC236}">
                <a16:creationId xmlns:a16="http://schemas.microsoft.com/office/drawing/2014/main" id="{CD55BEE9-B5F0-AC2F-4FB1-24E597121CF1}"/>
              </a:ext>
            </a:extLst>
          </p:cNvPr>
          <p:cNvPicPr>
            <a:picLocks noChangeAspect="1"/>
          </p:cNvPicPr>
          <p:nvPr/>
        </p:nvPicPr>
        <p:blipFill>
          <a:blip r:embed="rId104">
            <a:extLst>
              <a:ext uri="{28A0092B-C50C-407E-A947-70E740481C1C}">
                <a14:useLocalDpi xmlns:a14="http://schemas.microsoft.com/office/drawing/2010/main" val="0"/>
              </a:ext>
              <a:ext uri="{96DAC541-7B7A-43D3-8B79-37D633B846F1}">
                <asvg:svgBlip xmlns:asvg="http://schemas.microsoft.com/office/drawing/2016/SVG/main" r:embed="rId105"/>
              </a:ext>
            </a:extLst>
          </a:blip>
          <a:stretch>
            <a:fillRect/>
          </a:stretch>
        </p:blipFill>
        <p:spPr>
          <a:xfrm>
            <a:off x="1469844" y="5712590"/>
            <a:ext cx="469440" cy="469440"/>
          </a:xfrm>
          <a:prstGeom prst="rect">
            <a:avLst/>
          </a:prstGeom>
        </p:spPr>
      </p:pic>
      <p:pic>
        <p:nvPicPr>
          <p:cNvPr id="116" name="Grafik 129" descr="arrow-up">
            <a:extLst>
              <a:ext uri="{FF2B5EF4-FFF2-40B4-BE49-F238E27FC236}">
                <a16:creationId xmlns:a16="http://schemas.microsoft.com/office/drawing/2014/main" id="{CD946361-1B1D-887A-A033-1FB477D93DD1}"/>
              </a:ext>
            </a:extLst>
          </p:cNvPr>
          <p:cNvPicPr>
            <a:picLocks noChangeAspect="1"/>
          </p:cNvPicPr>
          <p:nvPr/>
        </p:nvPicPr>
        <p:blipFill>
          <a:blip r:embed="rId106">
            <a:extLst>
              <a:ext uri="{28A0092B-C50C-407E-A947-70E740481C1C}">
                <a14:useLocalDpi xmlns:a14="http://schemas.microsoft.com/office/drawing/2010/main" val="0"/>
              </a:ext>
              <a:ext uri="{96DAC541-7B7A-43D3-8B79-37D633B846F1}">
                <asvg:svgBlip xmlns:asvg="http://schemas.microsoft.com/office/drawing/2016/SVG/main" r:embed="rId107"/>
              </a:ext>
            </a:extLst>
          </a:blip>
          <a:stretch>
            <a:fillRect/>
          </a:stretch>
        </p:blipFill>
        <p:spPr>
          <a:xfrm>
            <a:off x="2443238" y="5712590"/>
            <a:ext cx="469440" cy="469440"/>
          </a:xfrm>
          <a:prstGeom prst="rect">
            <a:avLst/>
          </a:prstGeom>
        </p:spPr>
      </p:pic>
      <p:pic>
        <p:nvPicPr>
          <p:cNvPr id="117" name="Grafik 127" descr="arrow-left">
            <a:extLst>
              <a:ext uri="{FF2B5EF4-FFF2-40B4-BE49-F238E27FC236}">
                <a16:creationId xmlns:a16="http://schemas.microsoft.com/office/drawing/2014/main" id="{89A623A1-F1D1-A602-7575-EF67DF88B4DC}"/>
              </a:ext>
            </a:extLst>
          </p:cNvPr>
          <p:cNvPicPr>
            <a:picLocks noChangeAspect="1"/>
          </p:cNvPicPr>
          <p:nvPr/>
        </p:nvPicPr>
        <p:blipFill>
          <a:blip r:embed="rId108">
            <a:extLst>
              <a:ext uri="{28A0092B-C50C-407E-A947-70E740481C1C}">
                <a14:useLocalDpi xmlns:a14="http://schemas.microsoft.com/office/drawing/2010/main" val="0"/>
              </a:ext>
              <a:ext uri="{96DAC541-7B7A-43D3-8B79-37D633B846F1}">
                <asvg:svgBlip xmlns:asvg="http://schemas.microsoft.com/office/drawing/2016/SVG/main" r:embed="rId109"/>
              </a:ext>
            </a:extLst>
          </a:blip>
          <a:stretch>
            <a:fillRect/>
          </a:stretch>
        </p:blipFill>
        <p:spPr>
          <a:xfrm>
            <a:off x="3416632" y="5712590"/>
            <a:ext cx="469440" cy="469440"/>
          </a:xfrm>
          <a:prstGeom prst="rect">
            <a:avLst/>
          </a:prstGeom>
        </p:spPr>
      </p:pic>
      <p:pic>
        <p:nvPicPr>
          <p:cNvPr id="118" name="Grafik 133" descr="arrow3-right">
            <a:extLst>
              <a:ext uri="{FF2B5EF4-FFF2-40B4-BE49-F238E27FC236}">
                <a16:creationId xmlns:a16="http://schemas.microsoft.com/office/drawing/2014/main" id="{A3911804-3EE0-CA1F-5F07-6DE905954E71}"/>
              </a:ext>
            </a:extLst>
          </p:cNvPr>
          <p:cNvPicPr>
            <a:picLocks noChangeAspect="1"/>
          </p:cNvPicPr>
          <p:nvPr/>
        </p:nvPicPr>
        <p:blipFill>
          <a:blip r:embed="rId110">
            <a:extLst>
              <a:ext uri="{28A0092B-C50C-407E-A947-70E740481C1C}">
                <a14:useLocalDpi xmlns:a14="http://schemas.microsoft.com/office/drawing/2010/main" val="0"/>
              </a:ext>
              <a:ext uri="{96DAC541-7B7A-43D3-8B79-37D633B846F1}">
                <asvg:svgBlip xmlns:asvg="http://schemas.microsoft.com/office/drawing/2016/SVG/main" r:embed="rId111"/>
              </a:ext>
            </a:extLst>
          </a:blip>
          <a:stretch>
            <a:fillRect/>
          </a:stretch>
        </p:blipFill>
        <p:spPr>
          <a:xfrm>
            <a:off x="4390027" y="5712590"/>
            <a:ext cx="469440" cy="469440"/>
          </a:xfrm>
          <a:prstGeom prst="rect">
            <a:avLst/>
          </a:prstGeom>
        </p:spPr>
      </p:pic>
      <p:pic>
        <p:nvPicPr>
          <p:cNvPr id="119" name="Grafik 135" descr="arrow3-raise">
            <a:extLst>
              <a:ext uri="{FF2B5EF4-FFF2-40B4-BE49-F238E27FC236}">
                <a16:creationId xmlns:a16="http://schemas.microsoft.com/office/drawing/2014/main" id="{459FAAE6-38CD-54C9-6414-27928C5D8EA9}"/>
              </a:ext>
            </a:extLst>
          </p:cNvPr>
          <p:cNvPicPr>
            <a:picLocks noChangeAspect="1"/>
          </p:cNvPicPr>
          <p:nvPr/>
        </p:nvPicPr>
        <p:blipFill>
          <a:blip r:embed="rId112">
            <a:extLst>
              <a:ext uri="{28A0092B-C50C-407E-A947-70E740481C1C}">
                <a14:useLocalDpi xmlns:a14="http://schemas.microsoft.com/office/drawing/2010/main" val="0"/>
              </a:ext>
              <a:ext uri="{96DAC541-7B7A-43D3-8B79-37D633B846F1}">
                <asvg:svgBlip xmlns:asvg="http://schemas.microsoft.com/office/drawing/2016/SVG/main" r:embed="rId113"/>
              </a:ext>
            </a:extLst>
          </a:blip>
          <a:stretch>
            <a:fillRect/>
          </a:stretch>
        </p:blipFill>
        <p:spPr>
          <a:xfrm>
            <a:off x="5363420" y="5712590"/>
            <a:ext cx="469440" cy="469440"/>
          </a:xfrm>
          <a:prstGeom prst="rect">
            <a:avLst/>
          </a:prstGeom>
        </p:spPr>
      </p:pic>
      <p:pic>
        <p:nvPicPr>
          <p:cNvPr id="120" name="Grafik 136" descr="arrow3-decline">
            <a:extLst>
              <a:ext uri="{FF2B5EF4-FFF2-40B4-BE49-F238E27FC236}">
                <a16:creationId xmlns:a16="http://schemas.microsoft.com/office/drawing/2014/main" id="{1ECAB5A7-761C-4A48-A417-8D67E6B0D9C5}"/>
              </a:ext>
            </a:extLst>
          </p:cNvPr>
          <p:cNvPicPr>
            <a:picLocks noChangeAspect="1"/>
          </p:cNvPicPr>
          <p:nvPr/>
        </p:nvPicPr>
        <p:blipFill>
          <a:blip r:embed="rId114">
            <a:extLst>
              <a:ext uri="{28A0092B-C50C-407E-A947-70E740481C1C}">
                <a14:useLocalDpi xmlns:a14="http://schemas.microsoft.com/office/drawing/2010/main" val="0"/>
              </a:ext>
              <a:ext uri="{96DAC541-7B7A-43D3-8B79-37D633B846F1}">
                <asvg:svgBlip xmlns:asvg="http://schemas.microsoft.com/office/drawing/2016/SVG/main" r:embed="rId115"/>
              </a:ext>
            </a:extLst>
          </a:blip>
          <a:stretch>
            <a:fillRect/>
          </a:stretch>
        </p:blipFill>
        <p:spPr>
          <a:xfrm>
            <a:off x="6336816" y="5712590"/>
            <a:ext cx="469440" cy="469440"/>
          </a:xfrm>
          <a:prstGeom prst="rect">
            <a:avLst/>
          </a:prstGeom>
        </p:spPr>
      </p:pic>
      <p:sp>
        <p:nvSpPr>
          <p:cNvPr id="121" name="Graphic 4" descr="check">
            <a:extLst>
              <a:ext uri="{FF2B5EF4-FFF2-40B4-BE49-F238E27FC236}">
                <a16:creationId xmlns:a16="http://schemas.microsoft.com/office/drawing/2014/main" id="{E5A68730-B92B-F353-FCF2-DA8179A6B9E6}"/>
              </a:ext>
            </a:extLst>
          </p:cNvPr>
          <p:cNvSpPr/>
          <p:nvPr/>
        </p:nvSpPr>
        <p:spPr>
          <a:xfrm>
            <a:off x="8333467" y="5810973"/>
            <a:ext cx="509536" cy="364784"/>
          </a:xfrm>
          <a:custGeom>
            <a:avLst/>
            <a:gdLst>
              <a:gd name="connsiteX0" fmla="*/ 97197 w 337643"/>
              <a:gd name="connsiteY0" fmla="*/ 241723 h 241723"/>
              <a:gd name="connsiteX1" fmla="*/ 80916 w 337643"/>
              <a:gd name="connsiteY1" fmla="*/ 234994 h 241723"/>
              <a:gd name="connsiteX2" fmla="*/ 2245 w 337643"/>
              <a:gd name="connsiteY2" fmla="*/ 156330 h 241723"/>
              <a:gd name="connsiteX3" fmla="*/ 2245 w 337643"/>
              <a:gd name="connsiteY3" fmla="*/ 145479 h 241723"/>
              <a:gd name="connsiteX4" fmla="*/ 13100 w 337643"/>
              <a:gd name="connsiteY4" fmla="*/ 145479 h 241723"/>
              <a:gd name="connsiteX5" fmla="*/ 91768 w 337643"/>
              <a:gd name="connsiteY5" fmla="*/ 224143 h 241723"/>
              <a:gd name="connsiteX6" fmla="*/ 102623 w 337643"/>
              <a:gd name="connsiteY6" fmla="*/ 224143 h 241723"/>
              <a:gd name="connsiteX7" fmla="*/ 324544 w 337643"/>
              <a:gd name="connsiteY7" fmla="*/ 2248 h 241723"/>
              <a:gd name="connsiteX8" fmla="*/ 335395 w 337643"/>
              <a:gd name="connsiteY8" fmla="*/ 2248 h 241723"/>
              <a:gd name="connsiteX9" fmla="*/ 335395 w 337643"/>
              <a:gd name="connsiteY9" fmla="*/ 13100 h 241723"/>
              <a:gd name="connsiteX10" fmla="*/ 113473 w 337643"/>
              <a:gd name="connsiteY10" fmla="*/ 234994 h 241723"/>
              <a:gd name="connsiteX11" fmla="*/ 97197 w 337643"/>
              <a:gd name="connsiteY11" fmla="*/ 241723 h 241723"/>
              <a:gd name="connsiteX12" fmla="*/ 97197 w 337643"/>
              <a:gd name="connsiteY12" fmla="*/ 241723 h 241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37643" h="241723">
                <a:moveTo>
                  <a:pt x="97197" y="241723"/>
                </a:moveTo>
                <a:cubicBezTo>
                  <a:pt x="91033" y="241723"/>
                  <a:pt x="85252" y="239333"/>
                  <a:pt x="80916" y="234994"/>
                </a:cubicBezTo>
                <a:lnTo>
                  <a:pt x="2245" y="156330"/>
                </a:lnTo>
                <a:cubicBezTo>
                  <a:pt x="-748" y="153332"/>
                  <a:pt x="-748" y="148476"/>
                  <a:pt x="2245" y="145479"/>
                </a:cubicBezTo>
                <a:cubicBezTo>
                  <a:pt x="5246" y="142482"/>
                  <a:pt x="10098" y="142482"/>
                  <a:pt x="13100" y="145479"/>
                </a:cubicBezTo>
                <a:lnTo>
                  <a:pt x="91768" y="224143"/>
                </a:lnTo>
                <a:cubicBezTo>
                  <a:pt x="94642" y="227013"/>
                  <a:pt x="99749" y="227028"/>
                  <a:pt x="102623" y="224143"/>
                </a:cubicBezTo>
                <a:lnTo>
                  <a:pt x="324544" y="2248"/>
                </a:lnTo>
                <a:cubicBezTo>
                  <a:pt x="327542" y="-749"/>
                  <a:pt x="332398" y="-749"/>
                  <a:pt x="335395" y="2248"/>
                </a:cubicBezTo>
                <a:cubicBezTo>
                  <a:pt x="338393" y="5246"/>
                  <a:pt x="338393" y="10102"/>
                  <a:pt x="335395" y="13100"/>
                </a:cubicBezTo>
                <a:lnTo>
                  <a:pt x="113473" y="234994"/>
                </a:lnTo>
                <a:cubicBezTo>
                  <a:pt x="109138" y="239333"/>
                  <a:pt x="103360" y="241723"/>
                  <a:pt x="97197" y="241723"/>
                </a:cubicBezTo>
                <a:lnTo>
                  <a:pt x="97197" y="241723"/>
                </a:lnTo>
                <a:close/>
              </a:path>
            </a:pathLst>
          </a:custGeom>
          <a:solidFill>
            <a:srgbClr val="0069B1"/>
          </a:solidFill>
          <a:ln w="7541" cap="flat">
            <a:noFill/>
            <a:prstDash val="solid"/>
            <a:miter/>
          </a:ln>
        </p:spPr>
        <p:txBody>
          <a:bodyPr rtlCol="0" anchor="ctr"/>
          <a:lstStyle/>
          <a:p>
            <a:endParaRPr lang="en-GB"/>
          </a:p>
        </p:txBody>
      </p:sp>
      <p:sp>
        <p:nvSpPr>
          <p:cNvPr id="122" name="Graphic 6" descr="close">
            <a:extLst>
              <a:ext uri="{FF2B5EF4-FFF2-40B4-BE49-F238E27FC236}">
                <a16:creationId xmlns:a16="http://schemas.microsoft.com/office/drawing/2014/main" id="{4A698AD5-4A88-12AB-2B66-12B65BB4A1EF}"/>
              </a:ext>
            </a:extLst>
          </p:cNvPr>
          <p:cNvSpPr/>
          <p:nvPr/>
        </p:nvSpPr>
        <p:spPr>
          <a:xfrm>
            <a:off x="9308323" y="5809702"/>
            <a:ext cx="367325" cy="367323"/>
          </a:xfrm>
          <a:custGeom>
            <a:avLst/>
            <a:gdLst>
              <a:gd name="connsiteX0" fmla="*/ 241158 w 243407"/>
              <a:gd name="connsiteY0" fmla="*/ 13104 h 243406"/>
              <a:gd name="connsiteX1" fmla="*/ 132559 w 243407"/>
              <a:gd name="connsiteY1" fmla="*/ 121704 h 243406"/>
              <a:gd name="connsiteX2" fmla="*/ 241158 w 243407"/>
              <a:gd name="connsiteY2" fmla="*/ 230303 h 243406"/>
              <a:gd name="connsiteX3" fmla="*/ 241158 w 243407"/>
              <a:gd name="connsiteY3" fmla="*/ 241158 h 243406"/>
              <a:gd name="connsiteX4" fmla="*/ 235730 w 243407"/>
              <a:gd name="connsiteY4" fmla="*/ 243407 h 243406"/>
              <a:gd name="connsiteX5" fmla="*/ 230303 w 243407"/>
              <a:gd name="connsiteY5" fmla="*/ 241158 h 243406"/>
              <a:gd name="connsiteX6" fmla="*/ 121704 w 243407"/>
              <a:gd name="connsiteY6" fmla="*/ 132559 h 243406"/>
              <a:gd name="connsiteX7" fmla="*/ 13104 w 243407"/>
              <a:gd name="connsiteY7" fmla="*/ 241158 h 243406"/>
              <a:gd name="connsiteX8" fmla="*/ 7677 w 243407"/>
              <a:gd name="connsiteY8" fmla="*/ 243407 h 243406"/>
              <a:gd name="connsiteX9" fmla="*/ 2249 w 243407"/>
              <a:gd name="connsiteY9" fmla="*/ 241158 h 243406"/>
              <a:gd name="connsiteX10" fmla="*/ 2249 w 243407"/>
              <a:gd name="connsiteY10" fmla="*/ 230303 h 243406"/>
              <a:gd name="connsiteX11" fmla="*/ 110848 w 243407"/>
              <a:gd name="connsiteY11" fmla="*/ 121704 h 243406"/>
              <a:gd name="connsiteX12" fmla="*/ 2249 w 243407"/>
              <a:gd name="connsiteY12" fmla="*/ 13104 h 243406"/>
              <a:gd name="connsiteX13" fmla="*/ 2249 w 243407"/>
              <a:gd name="connsiteY13" fmla="*/ 2249 h 243406"/>
              <a:gd name="connsiteX14" fmla="*/ 13104 w 243407"/>
              <a:gd name="connsiteY14" fmla="*/ 2249 h 243406"/>
              <a:gd name="connsiteX15" fmla="*/ 121704 w 243407"/>
              <a:gd name="connsiteY15" fmla="*/ 110848 h 243406"/>
              <a:gd name="connsiteX16" fmla="*/ 230303 w 243407"/>
              <a:gd name="connsiteY16" fmla="*/ 2249 h 243406"/>
              <a:gd name="connsiteX17" fmla="*/ 241158 w 243407"/>
              <a:gd name="connsiteY17" fmla="*/ 2249 h 243406"/>
              <a:gd name="connsiteX18" fmla="*/ 241158 w 243407"/>
              <a:gd name="connsiteY18" fmla="*/ 13104 h 243406"/>
              <a:gd name="connsiteX19" fmla="*/ 241158 w 243407"/>
              <a:gd name="connsiteY19" fmla="*/ 13104 h 243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43407" h="243406">
                <a:moveTo>
                  <a:pt x="241158" y="13104"/>
                </a:moveTo>
                <a:lnTo>
                  <a:pt x="132559" y="121704"/>
                </a:lnTo>
                <a:lnTo>
                  <a:pt x="241158" y="230303"/>
                </a:lnTo>
                <a:cubicBezTo>
                  <a:pt x="244157" y="233301"/>
                  <a:pt x="244157" y="238159"/>
                  <a:pt x="241158" y="241158"/>
                </a:cubicBezTo>
                <a:cubicBezTo>
                  <a:pt x="239658" y="242657"/>
                  <a:pt x="237695" y="243407"/>
                  <a:pt x="235730" y="243407"/>
                </a:cubicBezTo>
                <a:cubicBezTo>
                  <a:pt x="233766" y="243407"/>
                  <a:pt x="231802" y="242657"/>
                  <a:pt x="230303" y="241158"/>
                </a:cubicBezTo>
                <a:lnTo>
                  <a:pt x="121704" y="132559"/>
                </a:lnTo>
                <a:lnTo>
                  <a:pt x="13104" y="241158"/>
                </a:lnTo>
                <a:cubicBezTo>
                  <a:pt x="11605" y="242657"/>
                  <a:pt x="9641" y="243407"/>
                  <a:pt x="7677" y="243407"/>
                </a:cubicBezTo>
                <a:cubicBezTo>
                  <a:pt x="5712" y="243407"/>
                  <a:pt x="3749" y="242657"/>
                  <a:pt x="2249" y="241158"/>
                </a:cubicBezTo>
                <a:cubicBezTo>
                  <a:pt x="-750" y="238159"/>
                  <a:pt x="-750" y="233301"/>
                  <a:pt x="2249" y="230303"/>
                </a:cubicBezTo>
                <a:lnTo>
                  <a:pt x="110848" y="121704"/>
                </a:lnTo>
                <a:lnTo>
                  <a:pt x="2249" y="13104"/>
                </a:lnTo>
                <a:cubicBezTo>
                  <a:pt x="-750" y="10106"/>
                  <a:pt x="-750" y="5248"/>
                  <a:pt x="2249" y="2249"/>
                </a:cubicBezTo>
                <a:cubicBezTo>
                  <a:pt x="5248" y="-750"/>
                  <a:pt x="10106" y="-750"/>
                  <a:pt x="13104" y="2249"/>
                </a:cubicBezTo>
                <a:lnTo>
                  <a:pt x="121704" y="110848"/>
                </a:lnTo>
                <a:lnTo>
                  <a:pt x="230303" y="2249"/>
                </a:lnTo>
                <a:cubicBezTo>
                  <a:pt x="233301" y="-750"/>
                  <a:pt x="238159" y="-750"/>
                  <a:pt x="241158" y="2249"/>
                </a:cubicBezTo>
                <a:cubicBezTo>
                  <a:pt x="244157" y="5248"/>
                  <a:pt x="244157" y="10106"/>
                  <a:pt x="241158" y="13104"/>
                </a:cubicBezTo>
                <a:lnTo>
                  <a:pt x="241158" y="13104"/>
                </a:lnTo>
                <a:close/>
              </a:path>
            </a:pathLst>
          </a:custGeom>
          <a:solidFill>
            <a:srgbClr val="0069B1"/>
          </a:solidFill>
          <a:ln w="7541" cap="flat">
            <a:noFill/>
            <a:prstDash val="solid"/>
            <a:miter/>
          </a:ln>
        </p:spPr>
        <p:txBody>
          <a:bodyPr rtlCol="0" anchor="ctr"/>
          <a:lstStyle/>
          <a:p>
            <a:endParaRPr lang="en-GB"/>
          </a:p>
        </p:txBody>
      </p:sp>
      <p:sp>
        <p:nvSpPr>
          <p:cNvPr id="6" name="Fußzeilenplatzhalter 5">
            <a:extLst>
              <a:ext uri="{FF2B5EF4-FFF2-40B4-BE49-F238E27FC236}">
                <a16:creationId xmlns:a16="http://schemas.microsoft.com/office/drawing/2014/main" id="{2B4AA587-9627-46CC-9FE3-D1EE8F15A17F}"/>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4" name="Slide Number Placeholder 3">
            <a:extLst>
              <a:ext uri="{FF2B5EF4-FFF2-40B4-BE49-F238E27FC236}">
                <a16:creationId xmlns:a16="http://schemas.microsoft.com/office/drawing/2014/main" id="{78967740-A513-DC8F-9CA2-6E453E3F4A40}"/>
              </a:ext>
              <a:ext uri="{C183D7F6-B498-43B3-948B-1728B52AA6E4}">
                <adec:decorative xmlns:adec="http://schemas.microsoft.com/office/drawing/2017/decorative" val="1"/>
              </a:ext>
            </a:extLst>
          </p:cNvPr>
          <p:cNvSpPr>
            <a:spLocks noGrp="1"/>
          </p:cNvSpPr>
          <p:nvPr>
            <p:ph type="sldNum" sz="quarter" idx="10"/>
          </p:nvPr>
        </p:nvSpPr>
        <p:spPr>
          <a:xfrm>
            <a:off x="11286067" y="6406800"/>
            <a:ext cx="457200" cy="144000"/>
          </a:xfrm>
        </p:spPr>
        <p:txBody>
          <a:bodyPr/>
          <a:lstStyle/>
          <a:p>
            <a:fld id="{D71DA9FD-6EF8-4CC5-AF9B-B6159B5B937C}" type="slidenum">
              <a:rPr lang="en-GB" noProof="1" smtClean="0"/>
              <a:pPr/>
              <a:t>80</a:t>
            </a:fld>
            <a:endParaRPr lang="en-GB" noProof="1"/>
          </a:p>
        </p:txBody>
      </p:sp>
    </p:spTree>
    <p:extLst>
      <p:ext uri="{BB962C8B-B14F-4D97-AF65-F5344CB8AC3E}">
        <p14:creationId xmlns:p14="http://schemas.microsoft.com/office/powerpoint/2010/main" val="1637679524"/>
      </p:ext>
    </p:extLst>
  </p:cSld>
  <p:clrMapOvr>
    <a:masterClrMapping/>
  </p:clrMapOvr>
  <p:transition>
    <p:wipe dir="r"/>
  </p:transition>
</p:sld>
</file>

<file path=ppt/slides/slide8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5675E0D-758E-C85C-48C8-7EBAB02C2B1B}"/>
              </a:ext>
            </a:extLst>
          </p:cNvPr>
          <p:cNvSpPr>
            <a:spLocks noGrp="1"/>
          </p:cNvSpPr>
          <p:nvPr>
            <p:ph type="title"/>
          </p:nvPr>
        </p:nvSpPr>
        <p:spPr>
          <a:xfrm>
            <a:off x="429261" y="425452"/>
            <a:ext cx="10405956" cy="476949"/>
          </a:xfrm>
        </p:spPr>
        <p:txBody>
          <a:bodyPr/>
          <a:lstStyle/>
          <a:p>
            <a:r>
              <a:rPr lang="en-GB" dirty="0"/>
              <a:t>Icons – White</a:t>
            </a:r>
          </a:p>
        </p:txBody>
      </p:sp>
      <p:sp>
        <p:nvSpPr>
          <p:cNvPr id="3" name="TextBox 2">
            <a:extLst>
              <a:ext uri="{FF2B5EF4-FFF2-40B4-BE49-F238E27FC236}">
                <a16:creationId xmlns:a16="http://schemas.microsoft.com/office/drawing/2014/main" id="{64FC0E67-48B1-AADE-1AD8-BD5220FC5F63}"/>
              </a:ext>
              <a:ext uri="{C183D7F6-B498-43B3-948B-1728B52AA6E4}">
                <adec:decorative xmlns:adec="http://schemas.microsoft.com/office/drawing/2017/decorative" val="1"/>
              </a:ext>
            </a:extLst>
          </p:cNvPr>
          <p:cNvSpPr txBox="1"/>
          <p:nvPr/>
        </p:nvSpPr>
        <p:spPr bwMode="ltGray">
          <a:xfrm>
            <a:off x="6096000" y="441325"/>
            <a:ext cx="3508800" cy="517398"/>
          </a:xfrm>
          <a:prstGeom prst="rect">
            <a:avLst/>
          </a:prstGeom>
          <a:solidFill>
            <a:srgbClr val="D000D0"/>
          </a:solidFill>
          <a:ln w="6350">
            <a:noFill/>
            <a:miter lim="800000"/>
            <a:headEnd/>
            <a:tailEnd/>
          </a:ln>
        </p:spPr>
        <p:txBody>
          <a:bodyPr wrap="square" lIns="100913" tIns="50457" rIns="100913" bIns="50457" rtlCol="0" anchor="t" anchorCtr="0">
            <a:spAutoFit/>
          </a:bodyPr>
          <a:lstStyle/>
          <a:p>
            <a:pPr eaLnBrk="0" hangingPunct="0"/>
            <a:r>
              <a:rPr lang="en-GB" sz="900" b="1" dirty="0">
                <a:solidFill>
                  <a:schemeClr val="bg1"/>
                </a:solidFill>
                <a:latin typeface="+mn-lt"/>
              </a:rPr>
              <a:t>Note </a:t>
            </a:r>
            <a:br>
              <a:rPr lang="en-GB" sz="900" b="1" dirty="0">
                <a:solidFill>
                  <a:schemeClr val="bg1"/>
                </a:solidFill>
                <a:latin typeface="+mn-lt"/>
              </a:rPr>
            </a:br>
            <a:r>
              <a:rPr lang="en-GB" sz="900" dirty="0">
                <a:solidFill>
                  <a:schemeClr val="bg1"/>
                </a:solidFill>
              </a:rPr>
              <a:t>All icons can be extended with outlines to adjust the line thickness according to the font used.</a:t>
            </a:r>
            <a:endParaRPr lang="en-GB" sz="900" dirty="0">
              <a:solidFill>
                <a:schemeClr val="bg1"/>
              </a:solidFill>
              <a:latin typeface="+mn-lt"/>
            </a:endParaRPr>
          </a:p>
        </p:txBody>
      </p:sp>
      <p:sp>
        <p:nvSpPr>
          <p:cNvPr id="2" name="Rectangle 1">
            <a:extLst>
              <a:ext uri="{FF2B5EF4-FFF2-40B4-BE49-F238E27FC236}">
                <a16:creationId xmlns:a16="http://schemas.microsoft.com/office/drawing/2014/main" id="{F21127C5-D977-1A66-E1DF-9791557A7FDA}"/>
              </a:ext>
              <a:ext uri="{C183D7F6-B498-43B3-948B-1728B52AA6E4}">
                <adec:decorative xmlns:adec="http://schemas.microsoft.com/office/drawing/2017/decorative" val="1"/>
              </a:ext>
            </a:extLst>
          </p:cNvPr>
          <p:cNvSpPr/>
          <p:nvPr/>
        </p:nvSpPr>
        <p:spPr bwMode="auto">
          <a:xfrm>
            <a:off x="449263" y="1152831"/>
            <a:ext cx="9564914" cy="5029200"/>
          </a:xfrm>
          <a:prstGeom prst="rect">
            <a:avLst/>
          </a:prstGeom>
          <a:solidFill>
            <a:srgbClr val="1E2A78"/>
          </a:solidFill>
          <a:ln w="6350">
            <a:noFill/>
            <a:miter lim="800000"/>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pic>
        <p:nvPicPr>
          <p:cNvPr id="130" name="Grafik 126" descr="profile">
            <a:extLst>
              <a:ext uri="{FF2B5EF4-FFF2-40B4-BE49-F238E27FC236}">
                <a16:creationId xmlns:a16="http://schemas.microsoft.com/office/drawing/2014/main" id="{6775F6D8-0355-F5C6-8DF9-5F0530EFA8D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07154" y="1236968"/>
            <a:ext cx="472968" cy="472968"/>
          </a:xfrm>
          <a:prstGeom prst="rect">
            <a:avLst/>
          </a:prstGeom>
        </p:spPr>
      </p:pic>
      <p:pic>
        <p:nvPicPr>
          <p:cNvPr id="131" name="Grafik 127" descr="woman">
            <a:extLst>
              <a:ext uri="{FF2B5EF4-FFF2-40B4-BE49-F238E27FC236}">
                <a16:creationId xmlns:a16="http://schemas.microsoft.com/office/drawing/2014/main" id="{ACAEE0B7-19D4-4CCC-A696-C18BEFB7B52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488623" y="1236968"/>
            <a:ext cx="472968" cy="472968"/>
          </a:xfrm>
          <a:prstGeom prst="rect">
            <a:avLst/>
          </a:prstGeom>
        </p:spPr>
      </p:pic>
      <p:pic>
        <p:nvPicPr>
          <p:cNvPr id="132" name="Grafik 128" descr="person">
            <a:extLst>
              <a:ext uri="{FF2B5EF4-FFF2-40B4-BE49-F238E27FC236}">
                <a16:creationId xmlns:a16="http://schemas.microsoft.com/office/drawing/2014/main" id="{9552E528-415F-4B9E-70E0-00CECCC73EBB}"/>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470093" y="1236968"/>
            <a:ext cx="472968" cy="472968"/>
          </a:xfrm>
          <a:prstGeom prst="rect">
            <a:avLst/>
          </a:prstGeom>
        </p:spPr>
      </p:pic>
      <p:pic>
        <p:nvPicPr>
          <p:cNvPr id="133" name="Grafik 124" descr="2 persons">
            <a:extLst>
              <a:ext uri="{FF2B5EF4-FFF2-40B4-BE49-F238E27FC236}">
                <a16:creationId xmlns:a16="http://schemas.microsoft.com/office/drawing/2014/main" id="{6D3CD3E8-EC12-6FE2-59E5-071E7490E611}"/>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451562" y="1236968"/>
            <a:ext cx="472968" cy="472968"/>
          </a:xfrm>
          <a:prstGeom prst="rect">
            <a:avLst/>
          </a:prstGeom>
        </p:spPr>
      </p:pic>
      <p:pic>
        <p:nvPicPr>
          <p:cNvPr id="134" name="Grafik 138" descr="2half-persons">
            <a:extLst>
              <a:ext uri="{FF2B5EF4-FFF2-40B4-BE49-F238E27FC236}">
                <a16:creationId xmlns:a16="http://schemas.microsoft.com/office/drawing/2014/main" id="{4AFFCE2D-1677-CDCE-8532-50C4681FD0A3}"/>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433031" y="1236968"/>
            <a:ext cx="472968" cy="472968"/>
          </a:xfrm>
          <a:prstGeom prst="rect">
            <a:avLst/>
          </a:prstGeom>
        </p:spPr>
      </p:pic>
      <p:pic>
        <p:nvPicPr>
          <p:cNvPr id="135" name="Grafik 129" descr="hands">
            <a:extLst>
              <a:ext uri="{FF2B5EF4-FFF2-40B4-BE49-F238E27FC236}">
                <a16:creationId xmlns:a16="http://schemas.microsoft.com/office/drawing/2014/main" id="{502A0CC8-D147-E3CA-3063-36B70696F5F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5414499" y="1236968"/>
            <a:ext cx="472968" cy="472968"/>
          </a:xfrm>
          <a:prstGeom prst="rect">
            <a:avLst/>
          </a:prstGeom>
        </p:spPr>
      </p:pic>
      <p:pic>
        <p:nvPicPr>
          <p:cNvPr id="136" name="Grafik 131" descr="idcard">
            <a:extLst>
              <a:ext uri="{FF2B5EF4-FFF2-40B4-BE49-F238E27FC236}">
                <a16:creationId xmlns:a16="http://schemas.microsoft.com/office/drawing/2014/main" id="{3BDD77F2-456C-353A-CC1E-551E0D953CC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6395968" y="1236968"/>
            <a:ext cx="472968" cy="472968"/>
          </a:xfrm>
          <a:prstGeom prst="rect">
            <a:avLst/>
          </a:prstGeom>
        </p:spPr>
      </p:pic>
      <p:pic>
        <p:nvPicPr>
          <p:cNvPr id="137" name="Grafik 132" descr="bag">
            <a:extLst>
              <a:ext uri="{FF2B5EF4-FFF2-40B4-BE49-F238E27FC236}">
                <a16:creationId xmlns:a16="http://schemas.microsoft.com/office/drawing/2014/main" id="{590FE275-582B-3A24-5EDD-47B186AEFC25}"/>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377438" y="1236968"/>
            <a:ext cx="472968" cy="472968"/>
          </a:xfrm>
          <a:prstGeom prst="rect">
            <a:avLst/>
          </a:prstGeom>
        </p:spPr>
      </p:pic>
      <p:pic>
        <p:nvPicPr>
          <p:cNvPr id="138" name="Grafik 136" descr="home">
            <a:extLst>
              <a:ext uri="{FF2B5EF4-FFF2-40B4-BE49-F238E27FC236}">
                <a16:creationId xmlns:a16="http://schemas.microsoft.com/office/drawing/2014/main" id="{28C7D6C2-5440-1D2F-D174-57A4EC2D5B72}"/>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8358907" y="1236968"/>
            <a:ext cx="472968" cy="472968"/>
          </a:xfrm>
          <a:prstGeom prst="rect">
            <a:avLst/>
          </a:prstGeom>
        </p:spPr>
      </p:pic>
      <p:pic>
        <p:nvPicPr>
          <p:cNvPr id="139" name="Grafik 134" descr="health">
            <a:extLst>
              <a:ext uri="{FF2B5EF4-FFF2-40B4-BE49-F238E27FC236}">
                <a16:creationId xmlns:a16="http://schemas.microsoft.com/office/drawing/2014/main" id="{8F4DC2EB-2997-A720-B798-1C5D823800DB}"/>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9340381" y="1236968"/>
            <a:ext cx="472968" cy="472968"/>
          </a:xfrm>
          <a:prstGeom prst="rect">
            <a:avLst/>
          </a:prstGeom>
        </p:spPr>
      </p:pic>
      <p:pic>
        <p:nvPicPr>
          <p:cNvPr id="140" name="Grafik 88" descr="device-wifi">
            <a:extLst>
              <a:ext uri="{FF2B5EF4-FFF2-40B4-BE49-F238E27FC236}">
                <a16:creationId xmlns:a16="http://schemas.microsoft.com/office/drawing/2014/main" id="{F9CB9026-7930-5846-9CD4-8DB8E53455A3}"/>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526036" y="2107953"/>
            <a:ext cx="472968" cy="472968"/>
          </a:xfrm>
          <a:prstGeom prst="rect">
            <a:avLst/>
          </a:prstGeom>
        </p:spPr>
      </p:pic>
      <p:pic>
        <p:nvPicPr>
          <p:cNvPr id="141" name="Grafik 90" descr="cloud">
            <a:extLst>
              <a:ext uri="{FF2B5EF4-FFF2-40B4-BE49-F238E27FC236}">
                <a16:creationId xmlns:a16="http://schemas.microsoft.com/office/drawing/2014/main" id="{700F95BB-BEAD-22CB-B5AC-350A90C14048}"/>
              </a:ext>
            </a:extLst>
          </p:cNvPr>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tretch>
            <a:fillRect/>
          </a:stretch>
        </p:blipFill>
        <p:spPr>
          <a:xfrm>
            <a:off x="1507492" y="2107953"/>
            <a:ext cx="472968" cy="472968"/>
          </a:xfrm>
          <a:prstGeom prst="rect">
            <a:avLst/>
          </a:prstGeom>
        </p:spPr>
      </p:pic>
      <p:pic>
        <p:nvPicPr>
          <p:cNvPr id="142" name="Grafik 102" descr="combination">
            <a:extLst>
              <a:ext uri="{FF2B5EF4-FFF2-40B4-BE49-F238E27FC236}">
                <a16:creationId xmlns:a16="http://schemas.microsoft.com/office/drawing/2014/main" id="{409B8F39-BEB7-7AF8-14AA-A8B8C9BECDDD}"/>
              </a:ext>
            </a:extLst>
          </p:cNvPr>
          <p:cNvPicPr>
            <a:picLocks noChangeAspect="1"/>
          </p:cNvPicPr>
          <p:nvPr/>
        </p:nvPicPr>
        <p:blipFill>
          <a:blip r:embed="rId26">
            <a:extLst>
              <a:ext uri="{28A0092B-C50C-407E-A947-70E740481C1C}">
                <a14:useLocalDpi xmlns:a14="http://schemas.microsoft.com/office/drawing/2010/main" val="0"/>
              </a:ext>
              <a:ext uri="{96DAC541-7B7A-43D3-8B79-37D633B846F1}">
                <asvg:svgBlip xmlns:asvg="http://schemas.microsoft.com/office/drawing/2016/SVG/main" r:embed="rId27"/>
              </a:ext>
            </a:extLst>
          </a:blip>
          <a:stretch>
            <a:fillRect/>
          </a:stretch>
        </p:blipFill>
        <p:spPr>
          <a:xfrm>
            <a:off x="2488948" y="2107953"/>
            <a:ext cx="472968" cy="472968"/>
          </a:xfrm>
          <a:prstGeom prst="rect">
            <a:avLst/>
          </a:prstGeom>
        </p:spPr>
      </p:pic>
      <p:pic>
        <p:nvPicPr>
          <p:cNvPr id="143" name="Grafik 92" descr="location">
            <a:extLst>
              <a:ext uri="{FF2B5EF4-FFF2-40B4-BE49-F238E27FC236}">
                <a16:creationId xmlns:a16="http://schemas.microsoft.com/office/drawing/2014/main" id="{FC0B30F3-B920-7144-1695-BA5ACC75943B}"/>
              </a:ext>
            </a:extLst>
          </p:cNvPr>
          <p:cNvPicPr>
            <a:picLocks noChangeAspect="1"/>
          </p:cNvPicPr>
          <p:nvPr/>
        </p:nvPicPr>
        <p:blipFill>
          <a:blip r:embed="rId28">
            <a:extLst>
              <a:ext uri="{28A0092B-C50C-407E-A947-70E740481C1C}">
                <a14:useLocalDpi xmlns:a14="http://schemas.microsoft.com/office/drawing/2010/main" val="0"/>
              </a:ext>
              <a:ext uri="{96DAC541-7B7A-43D3-8B79-37D633B846F1}">
                <asvg:svgBlip xmlns:asvg="http://schemas.microsoft.com/office/drawing/2016/SVG/main" r:embed="rId29"/>
              </a:ext>
            </a:extLst>
          </a:blip>
          <a:stretch>
            <a:fillRect/>
          </a:stretch>
        </p:blipFill>
        <p:spPr>
          <a:xfrm>
            <a:off x="3470403" y="2107953"/>
            <a:ext cx="472968" cy="472968"/>
          </a:xfrm>
          <a:prstGeom prst="rect">
            <a:avLst/>
          </a:prstGeom>
        </p:spPr>
      </p:pic>
      <p:pic>
        <p:nvPicPr>
          <p:cNvPr id="144" name="Grafik 94" descr="like">
            <a:extLst>
              <a:ext uri="{FF2B5EF4-FFF2-40B4-BE49-F238E27FC236}">
                <a16:creationId xmlns:a16="http://schemas.microsoft.com/office/drawing/2014/main" id="{CEF11BF9-F8BF-005C-AFFB-99D9F0F6E250}"/>
              </a:ext>
            </a:extLst>
          </p:cNvPr>
          <p:cNvPicPr>
            <a:picLocks noChangeAspect="1"/>
          </p:cNvPicPr>
          <p:nvPr/>
        </p:nvPicPr>
        <p:blipFill>
          <a:blip r:embed="rId30">
            <a:extLst>
              <a:ext uri="{28A0092B-C50C-407E-A947-70E740481C1C}">
                <a14:useLocalDpi xmlns:a14="http://schemas.microsoft.com/office/drawing/2010/main" val="0"/>
              </a:ext>
              <a:ext uri="{96DAC541-7B7A-43D3-8B79-37D633B846F1}">
                <asvg:svgBlip xmlns:asvg="http://schemas.microsoft.com/office/drawing/2016/SVG/main" r:embed="rId31"/>
              </a:ext>
            </a:extLst>
          </a:blip>
          <a:stretch>
            <a:fillRect/>
          </a:stretch>
        </p:blipFill>
        <p:spPr>
          <a:xfrm>
            <a:off x="4451859" y="2107953"/>
            <a:ext cx="472968" cy="472968"/>
          </a:xfrm>
          <a:prstGeom prst="rect">
            <a:avLst/>
          </a:prstGeom>
        </p:spPr>
      </p:pic>
      <p:pic>
        <p:nvPicPr>
          <p:cNvPr id="145" name="Grafik 96" descr="travel">
            <a:extLst>
              <a:ext uri="{FF2B5EF4-FFF2-40B4-BE49-F238E27FC236}">
                <a16:creationId xmlns:a16="http://schemas.microsoft.com/office/drawing/2014/main" id="{8C6E2F09-9EF7-B947-2600-0FDC625873EC}"/>
              </a:ext>
            </a:extLst>
          </p:cNvPr>
          <p:cNvPicPr>
            <a:picLocks noChangeAspect="1"/>
          </p:cNvPicPr>
          <p:nvPr/>
        </p:nvPicPr>
        <p:blipFill>
          <a:blip r:embed="rId32">
            <a:extLst>
              <a:ext uri="{28A0092B-C50C-407E-A947-70E740481C1C}">
                <a14:useLocalDpi xmlns:a14="http://schemas.microsoft.com/office/drawing/2010/main" val="0"/>
              </a:ext>
              <a:ext uri="{96DAC541-7B7A-43D3-8B79-37D633B846F1}">
                <asvg:svgBlip xmlns:asvg="http://schemas.microsoft.com/office/drawing/2016/SVG/main" r:embed="rId33"/>
              </a:ext>
            </a:extLst>
          </a:blip>
          <a:stretch>
            <a:fillRect/>
          </a:stretch>
        </p:blipFill>
        <p:spPr>
          <a:xfrm>
            <a:off x="5433315" y="2107953"/>
            <a:ext cx="472968" cy="472968"/>
          </a:xfrm>
          <a:prstGeom prst="rect">
            <a:avLst/>
          </a:prstGeom>
        </p:spPr>
      </p:pic>
      <p:pic>
        <p:nvPicPr>
          <p:cNvPr id="146" name="Grafik 104" descr="home-multifamiliy">
            <a:extLst>
              <a:ext uri="{FF2B5EF4-FFF2-40B4-BE49-F238E27FC236}">
                <a16:creationId xmlns:a16="http://schemas.microsoft.com/office/drawing/2014/main" id="{10A82CE9-2A99-5927-8138-D28DC79D1DE3}"/>
              </a:ext>
            </a:extLst>
          </p:cNvPr>
          <p:cNvPicPr>
            <a:picLocks noChangeAspect="1"/>
          </p:cNvPicPr>
          <p:nvPr/>
        </p:nvPicPr>
        <p:blipFill>
          <a:blip r:embed="rId34">
            <a:extLst>
              <a:ext uri="{28A0092B-C50C-407E-A947-70E740481C1C}">
                <a14:useLocalDpi xmlns:a14="http://schemas.microsoft.com/office/drawing/2010/main" val="0"/>
              </a:ext>
              <a:ext uri="{96DAC541-7B7A-43D3-8B79-37D633B846F1}">
                <asvg:svgBlip xmlns:asvg="http://schemas.microsoft.com/office/drawing/2016/SVG/main" r:embed="rId35"/>
              </a:ext>
            </a:extLst>
          </a:blip>
          <a:stretch>
            <a:fillRect/>
          </a:stretch>
        </p:blipFill>
        <p:spPr>
          <a:xfrm>
            <a:off x="6414770" y="2107953"/>
            <a:ext cx="472968" cy="472968"/>
          </a:xfrm>
          <a:prstGeom prst="rect">
            <a:avLst/>
          </a:prstGeom>
        </p:spPr>
      </p:pic>
      <p:pic>
        <p:nvPicPr>
          <p:cNvPr id="147" name="Grafik 100" descr="home-commercial">
            <a:extLst>
              <a:ext uri="{FF2B5EF4-FFF2-40B4-BE49-F238E27FC236}">
                <a16:creationId xmlns:a16="http://schemas.microsoft.com/office/drawing/2014/main" id="{7989AF04-5640-5431-926A-49AC5D40CD09}"/>
              </a:ext>
            </a:extLst>
          </p:cNvPr>
          <p:cNvPicPr>
            <a:picLocks noChangeAspect="1"/>
          </p:cNvPicPr>
          <p:nvPr/>
        </p:nvPicPr>
        <p:blipFill>
          <a:blip r:embed="rId36">
            <a:extLst>
              <a:ext uri="{28A0092B-C50C-407E-A947-70E740481C1C}">
                <a14:useLocalDpi xmlns:a14="http://schemas.microsoft.com/office/drawing/2010/main" val="0"/>
              </a:ext>
              <a:ext uri="{96DAC541-7B7A-43D3-8B79-37D633B846F1}">
                <asvg:svgBlip xmlns:asvg="http://schemas.microsoft.com/office/drawing/2016/SVG/main" r:embed="rId37"/>
              </a:ext>
            </a:extLst>
          </a:blip>
          <a:stretch>
            <a:fillRect/>
          </a:stretch>
        </p:blipFill>
        <p:spPr>
          <a:xfrm>
            <a:off x="7396226" y="2107953"/>
            <a:ext cx="472968" cy="472968"/>
          </a:xfrm>
          <a:prstGeom prst="rect">
            <a:avLst/>
          </a:prstGeom>
        </p:spPr>
      </p:pic>
      <p:pic>
        <p:nvPicPr>
          <p:cNvPr id="148" name="Grafik 98" descr="city">
            <a:extLst>
              <a:ext uri="{FF2B5EF4-FFF2-40B4-BE49-F238E27FC236}">
                <a16:creationId xmlns:a16="http://schemas.microsoft.com/office/drawing/2014/main" id="{10AC6873-8CB6-7B2A-34B5-D669B710E043}"/>
              </a:ext>
            </a:extLst>
          </p:cNvPr>
          <p:cNvPicPr>
            <a:picLocks noChangeAspect="1"/>
          </p:cNvPicPr>
          <p:nvPr/>
        </p:nvPicPr>
        <p:blipFill>
          <a:blip r:embed="rId38">
            <a:extLst>
              <a:ext uri="{28A0092B-C50C-407E-A947-70E740481C1C}">
                <a14:useLocalDpi xmlns:a14="http://schemas.microsoft.com/office/drawing/2010/main" val="0"/>
              </a:ext>
              <a:ext uri="{96DAC541-7B7A-43D3-8B79-37D633B846F1}">
                <asvg:svgBlip xmlns:asvg="http://schemas.microsoft.com/office/drawing/2016/SVG/main" r:embed="rId39"/>
              </a:ext>
            </a:extLst>
          </a:blip>
          <a:stretch>
            <a:fillRect/>
          </a:stretch>
        </p:blipFill>
        <p:spPr>
          <a:xfrm>
            <a:off x="8377682" y="2107953"/>
            <a:ext cx="472968" cy="472968"/>
          </a:xfrm>
          <a:prstGeom prst="rect">
            <a:avLst/>
          </a:prstGeom>
        </p:spPr>
      </p:pic>
      <p:pic>
        <p:nvPicPr>
          <p:cNvPr id="149" name="Grafik 106" descr="target">
            <a:extLst>
              <a:ext uri="{FF2B5EF4-FFF2-40B4-BE49-F238E27FC236}">
                <a16:creationId xmlns:a16="http://schemas.microsoft.com/office/drawing/2014/main" id="{187A052B-08CD-0B3E-2F19-6F153D6F5E92}"/>
              </a:ext>
            </a:extLst>
          </p:cNvPr>
          <p:cNvPicPr>
            <a:picLocks noChangeAspect="1"/>
          </p:cNvPicPr>
          <p:nvPr/>
        </p:nvPicPr>
        <p:blipFill>
          <a:blip r:embed="rId40">
            <a:extLst>
              <a:ext uri="{28A0092B-C50C-407E-A947-70E740481C1C}">
                <a14:useLocalDpi xmlns:a14="http://schemas.microsoft.com/office/drawing/2010/main" val="0"/>
              </a:ext>
              <a:ext uri="{96DAC541-7B7A-43D3-8B79-37D633B846F1}">
                <asvg:svgBlip xmlns:asvg="http://schemas.microsoft.com/office/drawing/2016/SVG/main" r:embed="rId41"/>
              </a:ext>
            </a:extLst>
          </a:blip>
          <a:stretch>
            <a:fillRect/>
          </a:stretch>
        </p:blipFill>
        <p:spPr>
          <a:xfrm>
            <a:off x="9359137" y="2107953"/>
            <a:ext cx="472968" cy="472968"/>
          </a:xfrm>
          <a:prstGeom prst="rect">
            <a:avLst/>
          </a:prstGeom>
        </p:spPr>
      </p:pic>
      <p:pic>
        <p:nvPicPr>
          <p:cNvPr id="150" name="Grafik 140" descr="knowledge">
            <a:extLst>
              <a:ext uri="{FF2B5EF4-FFF2-40B4-BE49-F238E27FC236}">
                <a16:creationId xmlns:a16="http://schemas.microsoft.com/office/drawing/2014/main" id="{04F8BC09-5576-0A4E-6743-09FEEC1E1048}"/>
              </a:ext>
            </a:extLst>
          </p:cNvPr>
          <p:cNvPicPr>
            <a:picLocks noChangeAspect="1"/>
          </p:cNvPicPr>
          <p:nvPr/>
        </p:nvPicPr>
        <p:blipFill>
          <a:blip r:embed="rId42">
            <a:extLst>
              <a:ext uri="{28A0092B-C50C-407E-A947-70E740481C1C}">
                <a14:useLocalDpi xmlns:a14="http://schemas.microsoft.com/office/drawing/2010/main" val="0"/>
              </a:ext>
              <a:ext uri="{96DAC541-7B7A-43D3-8B79-37D633B846F1}">
                <asvg:svgBlip xmlns:asvg="http://schemas.microsoft.com/office/drawing/2016/SVG/main" r:embed="rId43"/>
              </a:ext>
            </a:extLst>
          </a:blip>
          <a:stretch>
            <a:fillRect/>
          </a:stretch>
        </p:blipFill>
        <p:spPr>
          <a:xfrm>
            <a:off x="522363" y="2978938"/>
            <a:ext cx="472968" cy="472968"/>
          </a:xfrm>
          <a:prstGeom prst="rect">
            <a:avLst/>
          </a:prstGeom>
        </p:spPr>
      </p:pic>
      <p:pic>
        <p:nvPicPr>
          <p:cNvPr id="151" name="Grafik 141" descr="home-move">
            <a:extLst>
              <a:ext uri="{FF2B5EF4-FFF2-40B4-BE49-F238E27FC236}">
                <a16:creationId xmlns:a16="http://schemas.microsoft.com/office/drawing/2014/main" id="{506FF399-51B2-E870-9A6A-37EB22320F84}"/>
              </a:ext>
            </a:extLst>
          </p:cNvPr>
          <p:cNvPicPr>
            <a:picLocks noChangeAspect="1"/>
          </p:cNvPicPr>
          <p:nvPr/>
        </p:nvPicPr>
        <p:blipFill>
          <a:blip r:embed="rId44">
            <a:extLst>
              <a:ext uri="{28A0092B-C50C-407E-A947-70E740481C1C}">
                <a14:useLocalDpi xmlns:a14="http://schemas.microsoft.com/office/drawing/2010/main" val="0"/>
              </a:ext>
              <a:ext uri="{96DAC541-7B7A-43D3-8B79-37D633B846F1}">
                <asvg:svgBlip xmlns:asvg="http://schemas.microsoft.com/office/drawing/2016/SVG/main" r:embed="rId45"/>
              </a:ext>
            </a:extLst>
          </a:blip>
          <a:stretch>
            <a:fillRect/>
          </a:stretch>
        </p:blipFill>
        <p:spPr>
          <a:xfrm>
            <a:off x="1504375" y="2978938"/>
            <a:ext cx="472968" cy="472968"/>
          </a:xfrm>
          <a:prstGeom prst="rect">
            <a:avLst/>
          </a:prstGeom>
        </p:spPr>
      </p:pic>
      <p:pic>
        <p:nvPicPr>
          <p:cNvPr id="152" name="Grafik 142" descr="sportcup">
            <a:extLst>
              <a:ext uri="{FF2B5EF4-FFF2-40B4-BE49-F238E27FC236}">
                <a16:creationId xmlns:a16="http://schemas.microsoft.com/office/drawing/2014/main" id="{837AC643-774C-928E-73EB-FC04BA78BAF6}"/>
              </a:ext>
            </a:extLst>
          </p:cNvPr>
          <p:cNvPicPr>
            <a:picLocks noChangeAspect="1"/>
          </p:cNvPicPr>
          <p:nvPr/>
        </p:nvPicPr>
        <p:blipFill>
          <a:blip r:embed="rId46">
            <a:extLst>
              <a:ext uri="{28A0092B-C50C-407E-A947-70E740481C1C}">
                <a14:useLocalDpi xmlns:a14="http://schemas.microsoft.com/office/drawing/2010/main" val="0"/>
              </a:ext>
              <a:ext uri="{96DAC541-7B7A-43D3-8B79-37D633B846F1}">
                <asvg:svgBlip xmlns:asvg="http://schemas.microsoft.com/office/drawing/2016/SVG/main" r:embed="rId47"/>
              </a:ext>
            </a:extLst>
          </a:blip>
          <a:stretch>
            <a:fillRect/>
          </a:stretch>
        </p:blipFill>
        <p:spPr>
          <a:xfrm>
            <a:off x="2486387" y="2978938"/>
            <a:ext cx="472968" cy="472968"/>
          </a:xfrm>
          <a:prstGeom prst="rect">
            <a:avLst/>
          </a:prstGeom>
        </p:spPr>
      </p:pic>
      <p:pic>
        <p:nvPicPr>
          <p:cNvPr id="153" name="Grafik 143" descr="umbrella">
            <a:extLst>
              <a:ext uri="{FF2B5EF4-FFF2-40B4-BE49-F238E27FC236}">
                <a16:creationId xmlns:a16="http://schemas.microsoft.com/office/drawing/2014/main" id="{AC4062D5-3C98-9E31-0CF2-0C4015C798E1}"/>
              </a:ext>
            </a:extLst>
          </p:cNvPr>
          <p:cNvPicPr>
            <a:picLocks noChangeAspect="1"/>
          </p:cNvPicPr>
          <p:nvPr/>
        </p:nvPicPr>
        <p:blipFill>
          <a:blip r:embed="rId48">
            <a:extLst>
              <a:ext uri="{28A0092B-C50C-407E-A947-70E740481C1C}">
                <a14:useLocalDpi xmlns:a14="http://schemas.microsoft.com/office/drawing/2010/main" val="0"/>
              </a:ext>
              <a:ext uri="{96DAC541-7B7A-43D3-8B79-37D633B846F1}">
                <asvg:svgBlip xmlns:asvg="http://schemas.microsoft.com/office/drawing/2016/SVG/main" r:embed="rId49"/>
              </a:ext>
            </a:extLst>
          </a:blip>
          <a:stretch>
            <a:fillRect/>
          </a:stretch>
        </p:blipFill>
        <p:spPr>
          <a:xfrm>
            <a:off x="3468399" y="2978938"/>
            <a:ext cx="472968" cy="472968"/>
          </a:xfrm>
          <a:prstGeom prst="rect">
            <a:avLst/>
          </a:prstGeom>
        </p:spPr>
      </p:pic>
      <p:pic>
        <p:nvPicPr>
          <p:cNvPr id="154" name="Grafik 146" descr="linking">
            <a:extLst>
              <a:ext uri="{FF2B5EF4-FFF2-40B4-BE49-F238E27FC236}">
                <a16:creationId xmlns:a16="http://schemas.microsoft.com/office/drawing/2014/main" id="{99C1E302-2D04-04AC-4228-0D6F8A3F628D}"/>
              </a:ext>
            </a:extLst>
          </p:cNvPr>
          <p:cNvPicPr>
            <a:picLocks noChangeAspect="1"/>
          </p:cNvPicPr>
          <p:nvPr/>
        </p:nvPicPr>
        <p:blipFill>
          <a:blip r:embed="rId50">
            <a:extLst>
              <a:ext uri="{28A0092B-C50C-407E-A947-70E740481C1C}">
                <a14:useLocalDpi xmlns:a14="http://schemas.microsoft.com/office/drawing/2010/main" val="0"/>
              </a:ext>
              <a:ext uri="{96DAC541-7B7A-43D3-8B79-37D633B846F1}">
                <asvg:svgBlip xmlns:asvg="http://schemas.microsoft.com/office/drawing/2016/SVG/main" r:embed="rId51"/>
              </a:ext>
            </a:extLst>
          </a:blip>
          <a:stretch>
            <a:fillRect/>
          </a:stretch>
        </p:blipFill>
        <p:spPr>
          <a:xfrm>
            <a:off x="4450412" y="2978938"/>
            <a:ext cx="472968" cy="472968"/>
          </a:xfrm>
          <a:prstGeom prst="rect">
            <a:avLst/>
          </a:prstGeom>
        </p:spPr>
      </p:pic>
      <p:pic>
        <p:nvPicPr>
          <p:cNvPr id="155" name="Grafik 147" descr="favorite">
            <a:extLst>
              <a:ext uri="{FF2B5EF4-FFF2-40B4-BE49-F238E27FC236}">
                <a16:creationId xmlns:a16="http://schemas.microsoft.com/office/drawing/2014/main" id="{F14483EB-D7E5-D40A-4CE2-47EE4FC96AEA}"/>
              </a:ext>
            </a:extLst>
          </p:cNvPr>
          <p:cNvPicPr>
            <a:picLocks noChangeAspect="1"/>
          </p:cNvPicPr>
          <p:nvPr/>
        </p:nvPicPr>
        <p:blipFill>
          <a:blip r:embed="rId52">
            <a:extLst>
              <a:ext uri="{28A0092B-C50C-407E-A947-70E740481C1C}">
                <a14:useLocalDpi xmlns:a14="http://schemas.microsoft.com/office/drawing/2010/main" val="0"/>
              </a:ext>
              <a:ext uri="{96DAC541-7B7A-43D3-8B79-37D633B846F1}">
                <asvg:svgBlip xmlns:asvg="http://schemas.microsoft.com/office/drawing/2016/SVG/main" r:embed="rId53"/>
              </a:ext>
            </a:extLst>
          </a:blip>
          <a:stretch>
            <a:fillRect/>
          </a:stretch>
        </p:blipFill>
        <p:spPr>
          <a:xfrm>
            <a:off x="5432424" y="2978938"/>
            <a:ext cx="472968" cy="472968"/>
          </a:xfrm>
          <a:prstGeom prst="rect">
            <a:avLst/>
          </a:prstGeom>
        </p:spPr>
      </p:pic>
      <p:pic>
        <p:nvPicPr>
          <p:cNvPr id="156" name="Grafik 148" descr="settings">
            <a:extLst>
              <a:ext uri="{FF2B5EF4-FFF2-40B4-BE49-F238E27FC236}">
                <a16:creationId xmlns:a16="http://schemas.microsoft.com/office/drawing/2014/main" id="{46EFC94C-AAE8-8678-5138-01EB4389549F}"/>
              </a:ext>
            </a:extLst>
          </p:cNvPr>
          <p:cNvPicPr>
            <a:picLocks noChangeAspect="1"/>
          </p:cNvPicPr>
          <p:nvPr/>
        </p:nvPicPr>
        <p:blipFill>
          <a:blip r:embed="rId54">
            <a:extLst>
              <a:ext uri="{28A0092B-C50C-407E-A947-70E740481C1C}">
                <a14:useLocalDpi xmlns:a14="http://schemas.microsoft.com/office/drawing/2010/main" val="0"/>
              </a:ext>
              <a:ext uri="{96DAC541-7B7A-43D3-8B79-37D633B846F1}">
                <asvg:svgBlip xmlns:asvg="http://schemas.microsoft.com/office/drawing/2016/SVG/main" r:embed="rId55"/>
              </a:ext>
            </a:extLst>
          </a:blip>
          <a:stretch>
            <a:fillRect/>
          </a:stretch>
        </p:blipFill>
        <p:spPr>
          <a:xfrm>
            <a:off x="6414437" y="2978938"/>
            <a:ext cx="472968" cy="472968"/>
          </a:xfrm>
          <a:prstGeom prst="rect">
            <a:avLst/>
          </a:prstGeom>
        </p:spPr>
      </p:pic>
      <p:pic>
        <p:nvPicPr>
          <p:cNvPr id="157" name="Grafik 149" descr="search">
            <a:extLst>
              <a:ext uri="{FF2B5EF4-FFF2-40B4-BE49-F238E27FC236}">
                <a16:creationId xmlns:a16="http://schemas.microsoft.com/office/drawing/2014/main" id="{B6CDF263-2637-2DCB-7DC9-6735CEDDE39F}"/>
              </a:ext>
            </a:extLst>
          </p:cNvPr>
          <p:cNvPicPr>
            <a:picLocks noChangeAspect="1"/>
          </p:cNvPicPr>
          <p:nvPr/>
        </p:nvPicPr>
        <p:blipFill>
          <a:blip r:embed="rId56">
            <a:extLst>
              <a:ext uri="{28A0092B-C50C-407E-A947-70E740481C1C}">
                <a14:useLocalDpi xmlns:a14="http://schemas.microsoft.com/office/drawing/2010/main" val="0"/>
              </a:ext>
              <a:ext uri="{96DAC541-7B7A-43D3-8B79-37D633B846F1}">
                <asvg:svgBlip xmlns:asvg="http://schemas.microsoft.com/office/drawing/2016/SVG/main" r:embed="rId57"/>
              </a:ext>
            </a:extLst>
          </a:blip>
          <a:stretch>
            <a:fillRect/>
          </a:stretch>
        </p:blipFill>
        <p:spPr>
          <a:xfrm>
            <a:off x="7396449" y="2978938"/>
            <a:ext cx="472968" cy="472968"/>
          </a:xfrm>
          <a:prstGeom prst="rect">
            <a:avLst/>
          </a:prstGeom>
        </p:spPr>
      </p:pic>
      <p:pic>
        <p:nvPicPr>
          <p:cNvPr id="158" name="Grafik 152" descr="transparent-conditions">
            <a:extLst>
              <a:ext uri="{FF2B5EF4-FFF2-40B4-BE49-F238E27FC236}">
                <a16:creationId xmlns:a16="http://schemas.microsoft.com/office/drawing/2014/main" id="{18CEB7FA-A75E-D57A-9AB5-B331813ACC75}"/>
              </a:ext>
            </a:extLst>
          </p:cNvPr>
          <p:cNvPicPr>
            <a:picLocks noChangeAspect="1"/>
          </p:cNvPicPr>
          <p:nvPr/>
        </p:nvPicPr>
        <p:blipFill>
          <a:blip r:embed="rId58">
            <a:extLst>
              <a:ext uri="{28A0092B-C50C-407E-A947-70E740481C1C}">
                <a14:useLocalDpi xmlns:a14="http://schemas.microsoft.com/office/drawing/2010/main" val="0"/>
              </a:ext>
              <a:ext uri="{96DAC541-7B7A-43D3-8B79-37D633B846F1}">
                <asvg:svgBlip xmlns:asvg="http://schemas.microsoft.com/office/drawing/2016/SVG/main" r:embed="rId59"/>
              </a:ext>
            </a:extLst>
          </a:blip>
          <a:stretch>
            <a:fillRect/>
          </a:stretch>
        </p:blipFill>
        <p:spPr>
          <a:xfrm>
            <a:off x="8378462" y="2978938"/>
            <a:ext cx="472968" cy="472968"/>
          </a:xfrm>
          <a:prstGeom prst="rect">
            <a:avLst/>
          </a:prstGeom>
        </p:spPr>
      </p:pic>
      <p:pic>
        <p:nvPicPr>
          <p:cNvPr id="159" name="Grafik 151" descr="transparent-client">
            <a:extLst>
              <a:ext uri="{FF2B5EF4-FFF2-40B4-BE49-F238E27FC236}">
                <a16:creationId xmlns:a16="http://schemas.microsoft.com/office/drawing/2014/main" id="{9EE0E80C-35D0-C26E-D039-7DE6A66E1038}"/>
              </a:ext>
            </a:extLst>
          </p:cNvPr>
          <p:cNvPicPr>
            <a:picLocks noChangeAspect="1"/>
          </p:cNvPicPr>
          <p:nvPr/>
        </p:nvPicPr>
        <p:blipFill>
          <a:blip r:embed="rId60">
            <a:extLst>
              <a:ext uri="{28A0092B-C50C-407E-A947-70E740481C1C}">
                <a14:useLocalDpi xmlns:a14="http://schemas.microsoft.com/office/drawing/2010/main" val="0"/>
              </a:ext>
              <a:ext uri="{96DAC541-7B7A-43D3-8B79-37D633B846F1}">
                <asvg:svgBlip xmlns:asvg="http://schemas.microsoft.com/office/drawing/2016/SVG/main" r:embed="rId61"/>
              </a:ext>
            </a:extLst>
          </a:blip>
          <a:stretch>
            <a:fillRect/>
          </a:stretch>
        </p:blipFill>
        <p:spPr>
          <a:xfrm>
            <a:off x="9360474" y="2978938"/>
            <a:ext cx="472968" cy="472968"/>
          </a:xfrm>
          <a:prstGeom prst="rect">
            <a:avLst/>
          </a:prstGeom>
        </p:spPr>
      </p:pic>
      <p:pic>
        <p:nvPicPr>
          <p:cNvPr id="160" name="Grafik 108" descr="attachment">
            <a:extLst>
              <a:ext uri="{FF2B5EF4-FFF2-40B4-BE49-F238E27FC236}">
                <a16:creationId xmlns:a16="http://schemas.microsoft.com/office/drawing/2014/main" id="{71C8DF49-7392-16B5-F278-F464876CE575}"/>
              </a:ext>
            </a:extLst>
          </p:cNvPr>
          <p:cNvPicPr>
            <a:picLocks noChangeAspect="1"/>
          </p:cNvPicPr>
          <p:nvPr/>
        </p:nvPicPr>
        <p:blipFill>
          <a:blip r:embed="rId62">
            <a:extLst>
              <a:ext uri="{28A0092B-C50C-407E-A947-70E740481C1C}">
                <a14:useLocalDpi xmlns:a14="http://schemas.microsoft.com/office/drawing/2010/main" val="0"/>
              </a:ext>
              <a:ext uri="{96DAC541-7B7A-43D3-8B79-37D633B846F1}">
                <asvg:svgBlip xmlns:asvg="http://schemas.microsoft.com/office/drawing/2016/SVG/main" r:embed="rId63"/>
              </a:ext>
            </a:extLst>
          </a:blip>
          <a:stretch>
            <a:fillRect/>
          </a:stretch>
        </p:blipFill>
        <p:spPr>
          <a:xfrm>
            <a:off x="522363" y="3849923"/>
            <a:ext cx="472968" cy="472968"/>
          </a:xfrm>
          <a:prstGeom prst="rect">
            <a:avLst/>
          </a:prstGeom>
        </p:spPr>
      </p:pic>
      <p:pic>
        <p:nvPicPr>
          <p:cNvPr id="161" name="Grafik 110" descr="view">
            <a:extLst>
              <a:ext uri="{FF2B5EF4-FFF2-40B4-BE49-F238E27FC236}">
                <a16:creationId xmlns:a16="http://schemas.microsoft.com/office/drawing/2014/main" id="{E7C2232A-4A83-855D-3A6E-A7CB285EEE6C}"/>
              </a:ext>
            </a:extLst>
          </p:cNvPr>
          <p:cNvPicPr>
            <a:picLocks noChangeAspect="1"/>
          </p:cNvPicPr>
          <p:nvPr/>
        </p:nvPicPr>
        <p:blipFill>
          <a:blip r:embed="rId64">
            <a:extLst>
              <a:ext uri="{28A0092B-C50C-407E-A947-70E740481C1C}">
                <a14:useLocalDpi xmlns:a14="http://schemas.microsoft.com/office/drawing/2010/main" val="0"/>
              </a:ext>
              <a:ext uri="{96DAC541-7B7A-43D3-8B79-37D633B846F1}">
                <asvg:svgBlip xmlns:asvg="http://schemas.microsoft.com/office/drawing/2016/SVG/main" r:embed="rId65"/>
              </a:ext>
            </a:extLst>
          </a:blip>
          <a:stretch>
            <a:fillRect/>
          </a:stretch>
        </p:blipFill>
        <p:spPr>
          <a:xfrm>
            <a:off x="1504033" y="3849923"/>
            <a:ext cx="472968" cy="472968"/>
          </a:xfrm>
          <a:prstGeom prst="rect">
            <a:avLst/>
          </a:prstGeom>
        </p:spPr>
      </p:pic>
      <p:pic>
        <p:nvPicPr>
          <p:cNvPr id="162" name="Grafik 112" descr="risk">
            <a:extLst>
              <a:ext uri="{FF2B5EF4-FFF2-40B4-BE49-F238E27FC236}">
                <a16:creationId xmlns:a16="http://schemas.microsoft.com/office/drawing/2014/main" id="{7D7482C2-27A6-911E-4C2D-3D0C7655B4F7}"/>
              </a:ext>
            </a:extLst>
          </p:cNvPr>
          <p:cNvPicPr>
            <a:picLocks noChangeAspect="1"/>
          </p:cNvPicPr>
          <p:nvPr/>
        </p:nvPicPr>
        <p:blipFill>
          <a:blip r:embed="rId66">
            <a:extLst>
              <a:ext uri="{28A0092B-C50C-407E-A947-70E740481C1C}">
                <a14:useLocalDpi xmlns:a14="http://schemas.microsoft.com/office/drawing/2010/main" val="0"/>
              </a:ext>
              <a:ext uri="{96DAC541-7B7A-43D3-8B79-37D633B846F1}">
                <asvg:svgBlip xmlns:asvg="http://schemas.microsoft.com/office/drawing/2016/SVG/main" r:embed="rId67"/>
              </a:ext>
            </a:extLst>
          </a:blip>
          <a:stretch>
            <a:fillRect/>
          </a:stretch>
        </p:blipFill>
        <p:spPr>
          <a:xfrm>
            <a:off x="2485705" y="3849923"/>
            <a:ext cx="472968" cy="472968"/>
          </a:xfrm>
          <a:prstGeom prst="rect">
            <a:avLst/>
          </a:prstGeom>
        </p:spPr>
      </p:pic>
      <p:pic>
        <p:nvPicPr>
          <p:cNvPr id="163" name="Grafik 123" descr="e-safe">
            <a:extLst>
              <a:ext uri="{FF2B5EF4-FFF2-40B4-BE49-F238E27FC236}">
                <a16:creationId xmlns:a16="http://schemas.microsoft.com/office/drawing/2014/main" id="{83E3D8F0-28E8-FDDA-B43A-31AA63FD92D9}"/>
              </a:ext>
            </a:extLst>
          </p:cNvPr>
          <p:cNvPicPr>
            <a:picLocks noChangeAspect="1"/>
          </p:cNvPicPr>
          <p:nvPr/>
        </p:nvPicPr>
        <p:blipFill>
          <a:blip r:embed="rId68">
            <a:extLst>
              <a:ext uri="{28A0092B-C50C-407E-A947-70E740481C1C}">
                <a14:useLocalDpi xmlns:a14="http://schemas.microsoft.com/office/drawing/2010/main" val="0"/>
              </a:ext>
              <a:ext uri="{96DAC541-7B7A-43D3-8B79-37D633B846F1}">
                <asvg:svgBlip xmlns:asvg="http://schemas.microsoft.com/office/drawing/2016/SVG/main" r:embed="rId69"/>
              </a:ext>
            </a:extLst>
          </a:blip>
          <a:stretch>
            <a:fillRect/>
          </a:stretch>
        </p:blipFill>
        <p:spPr>
          <a:xfrm>
            <a:off x="3467376" y="3849923"/>
            <a:ext cx="472968" cy="472968"/>
          </a:xfrm>
          <a:prstGeom prst="rect">
            <a:avLst/>
          </a:prstGeom>
        </p:spPr>
      </p:pic>
      <p:pic>
        <p:nvPicPr>
          <p:cNvPr id="164" name="Grafik 114" descr="safety">
            <a:extLst>
              <a:ext uri="{FF2B5EF4-FFF2-40B4-BE49-F238E27FC236}">
                <a16:creationId xmlns:a16="http://schemas.microsoft.com/office/drawing/2014/main" id="{8085A7E1-EAD5-46A7-90E5-E8B31F22068C}"/>
              </a:ext>
            </a:extLst>
          </p:cNvPr>
          <p:cNvPicPr>
            <a:picLocks noChangeAspect="1"/>
          </p:cNvPicPr>
          <p:nvPr/>
        </p:nvPicPr>
        <p:blipFill>
          <a:blip r:embed="rId70">
            <a:extLst>
              <a:ext uri="{28A0092B-C50C-407E-A947-70E740481C1C}">
                <a14:useLocalDpi xmlns:a14="http://schemas.microsoft.com/office/drawing/2010/main" val="0"/>
              </a:ext>
              <a:ext uri="{96DAC541-7B7A-43D3-8B79-37D633B846F1}">
                <asvg:svgBlip xmlns:asvg="http://schemas.microsoft.com/office/drawing/2016/SVG/main" r:embed="rId71"/>
              </a:ext>
            </a:extLst>
          </a:blip>
          <a:stretch>
            <a:fillRect/>
          </a:stretch>
        </p:blipFill>
        <p:spPr>
          <a:xfrm>
            <a:off x="4449046" y="3849923"/>
            <a:ext cx="472968" cy="472968"/>
          </a:xfrm>
          <a:prstGeom prst="rect">
            <a:avLst/>
          </a:prstGeom>
        </p:spPr>
      </p:pic>
      <p:pic>
        <p:nvPicPr>
          <p:cNvPr id="165" name="Grafik 115" descr="clock">
            <a:extLst>
              <a:ext uri="{FF2B5EF4-FFF2-40B4-BE49-F238E27FC236}">
                <a16:creationId xmlns:a16="http://schemas.microsoft.com/office/drawing/2014/main" id="{EEF0A153-44D7-EB77-0F1C-B9AC899B8FB9}"/>
              </a:ext>
            </a:extLst>
          </p:cNvPr>
          <p:cNvPicPr>
            <a:picLocks noChangeAspect="1"/>
          </p:cNvPicPr>
          <p:nvPr/>
        </p:nvPicPr>
        <p:blipFill>
          <a:blip r:embed="rId72">
            <a:extLst>
              <a:ext uri="{28A0092B-C50C-407E-A947-70E740481C1C}">
                <a14:useLocalDpi xmlns:a14="http://schemas.microsoft.com/office/drawing/2010/main" val="0"/>
              </a:ext>
              <a:ext uri="{96DAC541-7B7A-43D3-8B79-37D633B846F1}">
                <asvg:svgBlip xmlns:asvg="http://schemas.microsoft.com/office/drawing/2016/SVG/main" r:embed="rId73"/>
              </a:ext>
            </a:extLst>
          </a:blip>
          <a:stretch>
            <a:fillRect/>
          </a:stretch>
        </p:blipFill>
        <p:spPr>
          <a:xfrm>
            <a:off x="5430718" y="3849923"/>
            <a:ext cx="472968" cy="472968"/>
          </a:xfrm>
          <a:prstGeom prst="rect">
            <a:avLst/>
          </a:prstGeom>
        </p:spPr>
      </p:pic>
      <p:pic>
        <p:nvPicPr>
          <p:cNvPr id="166" name="Grafik 117" descr="germany">
            <a:extLst>
              <a:ext uri="{FF2B5EF4-FFF2-40B4-BE49-F238E27FC236}">
                <a16:creationId xmlns:a16="http://schemas.microsoft.com/office/drawing/2014/main" id="{9CDB01ED-9D58-B5B4-DE9E-54EC39DAFF03}"/>
              </a:ext>
            </a:extLst>
          </p:cNvPr>
          <p:cNvPicPr>
            <a:picLocks noChangeAspect="1"/>
          </p:cNvPicPr>
          <p:nvPr/>
        </p:nvPicPr>
        <p:blipFill>
          <a:blip r:embed="rId74">
            <a:extLst>
              <a:ext uri="{28A0092B-C50C-407E-A947-70E740481C1C}">
                <a14:useLocalDpi xmlns:a14="http://schemas.microsoft.com/office/drawing/2010/main" val="0"/>
              </a:ext>
              <a:ext uri="{96DAC541-7B7A-43D3-8B79-37D633B846F1}">
                <asvg:svgBlip xmlns:asvg="http://schemas.microsoft.com/office/drawing/2016/SVG/main" r:embed="rId75"/>
              </a:ext>
            </a:extLst>
          </a:blip>
          <a:stretch>
            <a:fillRect/>
          </a:stretch>
        </p:blipFill>
        <p:spPr>
          <a:xfrm>
            <a:off x="6412388" y="3849923"/>
            <a:ext cx="472968" cy="472968"/>
          </a:xfrm>
          <a:prstGeom prst="rect">
            <a:avLst/>
          </a:prstGeom>
        </p:spPr>
      </p:pic>
      <p:pic>
        <p:nvPicPr>
          <p:cNvPr id="167" name="Grafik 118" descr="document-copy">
            <a:extLst>
              <a:ext uri="{FF2B5EF4-FFF2-40B4-BE49-F238E27FC236}">
                <a16:creationId xmlns:a16="http://schemas.microsoft.com/office/drawing/2014/main" id="{CDC759EA-3384-8483-BA88-DD397076664F}"/>
              </a:ext>
            </a:extLst>
          </p:cNvPr>
          <p:cNvPicPr>
            <a:picLocks noChangeAspect="1"/>
          </p:cNvPicPr>
          <p:nvPr/>
        </p:nvPicPr>
        <p:blipFill>
          <a:blip r:embed="rId76">
            <a:extLst>
              <a:ext uri="{28A0092B-C50C-407E-A947-70E740481C1C}">
                <a14:useLocalDpi xmlns:a14="http://schemas.microsoft.com/office/drawing/2010/main" val="0"/>
              </a:ext>
              <a:ext uri="{96DAC541-7B7A-43D3-8B79-37D633B846F1}">
                <asvg:svgBlip xmlns:asvg="http://schemas.microsoft.com/office/drawing/2016/SVG/main" r:embed="rId77"/>
              </a:ext>
            </a:extLst>
          </a:blip>
          <a:stretch>
            <a:fillRect/>
          </a:stretch>
        </p:blipFill>
        <p:spPr>
          <a:xfrm>
            <a:off x="7394059" y="3849923"/>
            <a:ext cx="472968" cy="472968"/>
          </a:xfrm>
          <a:prstGeom prst="rect">
            <a:avLst/>
          </a:prstGeom>
        </p:spPr>
      </p:pic>
      <p:pic>
        <p:nvPicPr>
          <p:cNvPr id="168" name="Grafik 120" descr="shield">
            <a:extLst>
              <a:ext uri="{FF2B5EF4-FFF2-40B4-BE49-F238E27FC236}">
                <a16:creationId xmlns:a16="http://schemas.microsoft.com/office/drawing/2014/main" id="{DA0313C1-2DF5-C83E-D9D1-E0A876DAA58D}"/>
              </a:ext>
            </a:extLst>
          </p:cNvPr>
          <p:cNvPicPr>
            <a:picLocks noChangeAspect="1"/>
          </p:cNvPicPr>
          <p:nvPr/>
        </p:nvPicPr>
        <p:blipFill>
          <a:blip r:embed="rId78">
            <a:extLst>
              <a:ext uri="{28A0092B-C50C-407E-A947-70E740481C1C}">
                <a14:useLocalDpi xmlns:a14="http://schemas.microsoft.com/office/drawing/2010/main" val="0"/>
              </a:ext>
              <a:ext uri="{96DAC541-7B7A-43D3-8B79-37D633B846F1}">
                <asvg:svgBlip xmlns:asvg="http://schemas.microsoft.com/office/drawing/2016/SVG/main" r:embed="rId79"/>
              </a:ext>
            </a:extLst>
          </a:blip>
          <a:stretch>
            <a:fillRect/>
          </a:stretch>
        </p:blipFill>
        <p:spPr>
          <a:xfrm>
            <a:off x="8375731" y="3849923"/>
            <a:ext cx="472968" cy="472968"/>
          </a:xfrm>
          <a:prstGeom prst="rect">
            <a:avLst/>
          </a:prstGeom>
        </p:spPr>
      </p:pic>
      <p:pic>
        <p:nvPicPr>
          <p:cNvPr id="169" name="Grafik 122" descr="yield-opportunities">
            <a:extLst>
              <a:ext uri="{FF2B5EF4-FFF2-40B4-BE49-F238E27FC236}">
                <a16:creationId xmlns:a16="http://schemas.microsoft.com/office/drawing/2014/main" id="{AEAA8215-4EC6-4553-C8D4-B7C8D0A7FA92}"/>
              </a:ext>
            </a:extLst>
          </p:cNvPr>
          <p:cNvPicPr>
            <a:picLocks noChangeAspect="1"/>
          </p:cNvPicPr>
          <p:nvPr/>
        </p:nvPicPr>
        <p:blipFill>
          <a:blip r:embed="rId80">
            <a:extLst>
              <a:ext uri="{28A0092B-C50C-407E-A947-70E740481C1C}">
                <a14:useLocalDpi xmlns:a14="http://schemas.microsoft.com/office/drawing/2010/main" val="0"/>
              </a:ext>
              <a:ext uri="{96DAC541-7B7A-43D3-8B79-37D633B846F1}">
                <asvg:svgBlip xmlns:asvg="http://schemas.microsoft.com/office/drawing/2016/SVG/main" r:embed="rId81"/>
              </a:ext>
            </a:extLst>
          </a:blip>
          <a:stretch>
            <a:fillRect/>
          </a:stretch>
        </p:blipFill>
        <p:spPr>
          <a:xfrm>
            <a:off x="9357399" y="3849923"/>
            <a:ext cx="472968" cy="472968"/>
          </a:xfrm>
          <a:prstGeom prst="rect">
            <a:avLst/>
          </a:prstGeom>
        </p:spPr>
      </p:pic>
      <p:pic>
        <p:nvPicPr>
          <p:cNvPr id="170" name="Grafik 78" descr="home-new">
            <a:extLst>
              <a:ext uri="{FF2B5EF4-FFF2-40B4-BE49-F238E27FC236}">
                <a16:creationId xmlns:a16="http://schemas.microsoft.com/office/drawing/2014/main" id="{9C7E5670-7E7A-38FC-0BC9-B0632A0E2078}"/>
              </a:ext>
            </a:extLst>
          </p:cNvPr>
          <p:cNvPicPr>
            <a:picLocks noChangeAspect="1"/>
          </p:cNvPicPr>
          <p:nvPr/>
        </p:nvPicPr>
        <p:blipFill>
          <a:blip r:embed="rId82">
            <a:extLst>
              <a:ext uri="{28A0092B-C50C-407E-A947-70E740481C1C}">
                <a14:useLocalDpi xmlns:a14="http://schemas.microsoft.com/office/drawing/2010/main" val="0"/>
              </a:ext>
              <a:ext uri="{96DAC541-7B7A-43D3-8B79-37D633B846F1}">
                <asvg:svgBlip xmlns:asvg="http://schemas.microsoft.com/office/drawing/2016/SVG/main" r:embed="rId83"/>
              </a:ext>
            </a:extLst>
          </a:blip>
          <a:stretch>
            <a:fillRect/>
          </a:stretch>
        </p:blipFill>
        <p:spPr>
          <a:xfrm>
            <a:off x="519684" y="4720908"/>
            <a:ext cx="472968" cy="472968"/>
          </a:xfrm>
          <a:prstGeom prst="rect">
            <a:avLst/>
          </a:prstGeom>
        </p:spPr>
      </p:pic>
      <p:pic>
        <p:nvPicPr>
          <p:cNvPr id="171" name="Grafik 72" descr="construction">
            <a:extLst>
              <a:ext uri="{FF2B5EF4-FFF2-40B4-BE49-F238E27FC236}">
                <a16:creationId xmlns:a16="http://schemas.microsoft.com/office/drawing/2014/main" id="{60005A35-AA02-1696-6B18-1ECA1C4CE3A0}"/>
              </a:ext>
            </a:extLst>
          </p:cNvPr>
          <p:cNvPicPr>
            <a:picLocks noChangeAspect="1"/>
          </p:cNvPicPr>
          <p:nvPr/>
        </p:nvPicPr>
        <p:blipFill>
          <a:blip r:embed="rId84">
            <a:extLst>
              <a:ext uri="{28A0092B-C50C-407E-A947-70E740481C1C}">
                <a14:useLocalDpi xmlns:a14="http://schemas.microsoft.com/office/drawing/2010/main" val="0"/>
              </a:ext>
              <a:ext uri="{96DAC541-7B7A-43D3-8B79-37D633B846F1}">
                <asvg:svgBlip xmlns:asvg="http://schemas.microsoft.com/office/drawing/2016/SVG/main" r:embed="rId85"/>
              </a:ext>
            </a:extLst>
          </a:blip>
          <a:stretch>
            <a:fillRect/>
          </a:stretch>
        </p:blipFill>
        <p:spPr>
          <a:xfrm>
            <a:off x="1501994" y="4720908"/>
            <a:ext cx="472968" cy="472968"/>
          </a:xfrm>
          <a:prstGeom prst="rect">
            <a:avLst/>
          </a:prstGeom>
        </p:spPr>
      </p:pic>
      <p:pic>
        <p:nvPicPr>
          <p:cNvPr id="172" name="Grafik 80" descr="reconstruction">
            <a:extLst>
              <a:ext uri="{FF2B5EF4-FFF2-40B4-BE49-F238E27FC236}">
                <a16:creationId xmlns:a16="http://schemas.microsoft.com/office/drawing/2014/main" id="{E78E05FD-4AD0-5413-2EFF-26A61A7372A7}"/>
              </a:ext>
            </a:extLst>
          </p:cNvPr>
          <p:cNvPicPr>
            <a:picLocks noChangeAspect="1"/>
          </p:cNvPicPr>
          <p:nvPr/>
        </p:nvPicPr>
        <p:blipFill>
          <a:blip r:embed="rId86">
            <a:extLst>
              <a:ext uri="{28A0092B-C50C-407E-A947-70E740481C1C}">
                <a14:useLocalDpi xmlns:a14="http://schemas.microsoft.com/office/drawing/2010/main" val="0"/>
              </a:ext>
              <a:ext uri="{96DAC541-7B7A-43D3-8B79-37D633B846F1}">
                <asvg:svgBlip xmlns:asvg="http://schemas.microsoft.com/office/drawing/2016/SVG/main" r:embed="rId87"/>
              </a:ext>
            </a:extLst>
          </a:blip>
          <a:stretch>
            <a:fillRect/>
          </a:stretch>
        </p:blipFill>
        <p:spPr>
          <a:xfrm>
            <a:off x="2484304" y="4720908"/>
            <a:ext cx="472968" cy="472968"/>
          </a:xfrm>
          <a:prstGeom prst="rect">
            <a:avLst/>
          </a:prstGeom>
        </p:spPr>
      </p:pic>
      <p:pic>
        <p:nvPicPr>
          <p:cNvPr id="173" name="Grafik 73" descr="excavator">
            <a:extLst>
              <a:ext uri="{FF2B5EF4-FFF2-40B4-BE49-F238E27FC236}">
                <a16:creationId xmlns:a16="http://schemas.microsoft.com/office/drawing/2014/main" id="{636B0E0E-D0F6-13A4-10C7-D96AEDB7D430}"/>
              </a:ext>
            </a:extLst>
          </p:cNvPr>
          <p:cNvPicPr>
            <a:picLocks noChangeAspect="1"/>
          </p:cNvPicPr>
          <p:nvPr/>
        </p:nvPicPr>
        <p:blipFill>
          <a:blip r:embed="rId88">
            <a:extLst>
              <a:ext uri="{28A0092B-C50C-407E-A947-70E740481C1C}">
                <a14:useLocalDpi xmlns:a14="http://schemas.microsoft.com/office/drawing/2010/main" val="0"/>
              </a:ext>
              <a:ext uri="{96DAC541-7B7A-43D3-8B79-37D633B846F1}">
                <asvg:svgBlip xmlns:asvg="http://schemas.microsoft.com/office/drawing/2016/SVG/main" r:embed="rId89"/>
              </a:ext>
            </a:extLst>
          </a:blip>
          <a:stretch>
            <a:fillRect/>
          </a:stretch>
        </p:blipFill>
        <p:spPr>
          <a:xfrm>
            <a:off x="3466614" y="4720908"/>
            <a:ext cx="472968" cy="472968"/>
          </a:xfrm>
          <a:prstGeom prst="rect">
            <a:avLst/>
          </a:prstGeom>
        </p:spPr>
      </p:pic>
      <p:pic>
        <p:nvPicPr>
          <p:cNvPr id="174" name="Grafik 83" descr="industry-manufacture">
            <a:extLst>
              <a:ext uri="{FF2B5EF4-FFF2-40B4-BE49-F238E27FC236}">
                <a16:creationId xmlns:a16="http://schemas.microsoft.com/office/drawing/2014/main" id="{6C1165A0-505E-5D61-A3B1-37B3A8193BE8}"/>
              </a:ext>
            </a:extLst>
          </p:cNvPr>
          <p:cNvPicPr>
            <a:picLocks noChangeAspect="1"/>
          </p:cNvPicPr>
          <p:nvPr/>
        </p:nvPicPr>
        <p:blipFill>
          <a:blip r:embed="rId90">
            <a:extLst>
              <a:ext uri="{28A0092B-C50C-407E-A947-70E740481C1C}">
                <a14:useLocalDpi xmlns:a14="http://schemas.microsoft.com/office/drawing/2010/main" val="0"/>
              </a:ext>
              <a:ext uri="{96DAC541-7B7A-43D3-8B79-37D633B846F1}">
                <asvg:svgBlip xmlns:asvg="http://schemas.microsoft.com/office/drawing/2016/SVG/main" r:embed="rId91"/>
              </a:ext>
            </a:extLst>
          </a:blip>
          <a:stretch>
            <a:fillRect/>
          </a:stretch>
        </p:blipFill>
        <p:spPr>
          <a:xfrm>
            <a:off x="4448925" y="4720908"/>
            <a:ext cx="472968" cy="472968"/>
          </a:xfrm>
          <a:prstGeom prst="rect">
            <a:avLst/>
          </a:prstGeom>
        </p:spPr>
      </p:pic>
      <p:pic>
        <p:nvPicPr>
          <p:cNvPr id="175" name="Grafik 85" descr="industry-material">
            <a:extLst>
              <a:ext uri="{FF2B5EF4-FFF2-40B4-BE49-F238E27FC236}">
                <a16:creationId xmlns:a16="http://schemas.microsoft.com/office/drawing/2014/main" id="{F877FB98-A49F-7DF2-E705-37EBA4EA6292}"/>
              </a:ext>
            </a:extLst>
          </p:cNvPr>
          <p:cNvPicPr>
            <a:picLocks noChangeAspect="1"/>
          </p:cNvPicPr>
          <p:nvPr/>
        </p:nvPicPr>
        <p:blipFill>
          <a:blip r:embed="rId92">
            <a:extLst>
              <a:ext uri="{28A0092B-C50C-407E-A947-70E740481C1C}">
                <a14:useLocalDpi xmlns:a14="http://schemas.microsoft.com/office/drawing/2010/main" val="0"/>
              </a:ext>
              <a:ext uri="{96DAC541-7B7A-43D3-8B79-37D633B846F1}">
                <asvg:svgBlip xmlns:asvg="http://schemas.microsoft.com/office/drawing/2016/SVG/main" r:embed="rId93"/>
              </a:ext>
            </a:extLst>
          </a:blip>
          <a:stretch>
            <a:fillRect/>
          </a:stretch>
        </p:blipFill>
        <p:spPr>
          <a:xfrm>
            <a:off x="5431235" y="4720908"/>
            <a:ext cx="472968" cy="472968"/>
          </a:xfrm>
          <a:prstGeom prst="rect">
            <a:avLst/>
          </a:prstGeom>
        </p:spPr>
      </p:pic>
      <p:pic>
        <p:nvPicPr>
          <p:cNvPr id="176" name="Grafik 87" descr="responsibility">
            <a:extLst>
              <a:ext uri="{FF2B5EF4-FFF2-40B4-BE49-F238E27FC236}">
                <a16:creationId xmlns:a16="http://schemas.microsoft.com/office/drawing/2014/main" id="{BFECFD27-BA59-C6BC-5FFE-9A9D0C633407}"/>
              </a:ext>
            </a:extLst>
          </p:cNvPr>
          <p:cNvPicPr>
            <a:picLocks noChangeAspect="1"/>
          </p:cNvPicPr>
          <p:nvPr/>
        </p:nvPicPr>
        <p:blipFill>
          <a:blip r:embed="rId94">
            <a:extLst>
              <a:ext uri="{28A0092B-C50C-407E-A947-70E740481C1C}">
                <a14:useLocalDpi xmlns:a14="http://schemas.microsoft.com/office/drawing/2010/main" val="0"/>
              </a:ext>
              <a:ext uri="{96DAC541-7B7A-43D3-8B79-37D633B846F1}">
                <asvg:svgBlip xmlns:asvg="http://schemas.microsoft.com/office/drawing/2016/SVG/main" r:embed="rId95"/>
              </a:ext>
            </a:extLst>
          </a:blip>
          <a:stretch>
            <a:fillRect/>
          </a:stretch>
        </p:blipFill>
        <p:spPr>
          <a:xfrm>
            <a:off x="6413545" y="4720908"/>
            <a:ext cx="472968" cy="472968"/>
          </a:xfrm>
          <a:prstGeom prst="rect">
            <a:avLst/>
          </a:prstGeom>
        </p:spPr>
      </p:pic>
      <p:pic>
        <p:nvPicPr>
          <p:cNvPr id="177" name="Grafik 81" descr="car-park">
            <a:extLst>
              <a:ext uri="{FF2B5EF4-FFF2-40B4-BE49-F238E27FC236}">
                <a16:creationId xmlns:a16="http://schemas.microsoft.com/office/drawing/2014/main" id="{F84E05A8-379D-3ADA-EF89-828E6B4EF398}"/>
              </a:ext>
            </a:extLst>
          </p:cNvPr>
          <p:cNvPicPr>
            <a:picLocks noChangeAspect="1"/>
          </p:cNvPicPr>
          <p:nvPr/>
        </p:nvPicPr>
        <p:blipFill>
          <a:blip r:embed="rId96">
            <a:extLst>
              <a:ext uri="{28A0092B-C50C-407E-A947-70E740481C1C}">
                <a14:useLocalDpi xmlns:a14="http://schemas.microsoft.com/office/drawing/2010/main" val="0"/>
              </a:ext>
              <a:ext uri="{96DAC541-7B7A-43D3-8B79-37D633B846F1}">
                <asvg:svgBlip xmlns:asvg="http://schemas.microsoft.com/office/drawing/2016/SVG/main" r:embed="rId97"/>
              </a:ext>
            </a:extLst>
          </a:blip>
          <a:stretch>
            <a:fillRect/>
          </a:stretch>
        </p:blipFill>
        <p:spPr>
          <a:xfrm>
            <a:off x="7395855" y="4720908"/>
            <a:ext cx="472968" cy="472968"/>
          </a:xfrm>
          <a:prstGeom prst="rect">
            <a:avLst/>
          </a:prstGeom>
        </p:spPr>
      </p:pic>
      <p:pic>
        <p:nvPicPr>
          <p:cNvPr id="178" name="Grafik 75" descr="motorcycle">
            <a:extLst>
              <a:ext uri="{FF2B5EF4-FFF2-40B4-BE49-F238E27FC236}">
                <a16:creationId xmlns:a16="http://schemas.microsoft.com/office/drawing/2014/main" id="{85B1A471-4D50-D4FF-9F29-8B84DF1A910B}"/>
              </a:ext>
            </a:extLst>
          </p:cNvPr>
          <p:cNvPicPr>
            <a:picLocks noChangeAspect="1"/>
          </p:cNvPicPr>
          <p:nvPr/>
        </p:nvPicPr>
        <p:blipFill>
          <a:blip r:embed="rId98">
            <a:extLst>
              <a:ext uri="{28A0092B-C50C-407E-A947-70E740481C1C}">
                <a14:useLocalDpi xmlns:a14="http://schemas.microsoft.com/office/drawing/2010/main" val="0"/>
              </a:ext>
              <a:ext uri="{96DAC541-7B7A-43D3-8B79-37D633B846F1}">
                <asvg:svgBlip xmlns:asvg="http://schemas.microsoft.com/office/drawing/2016/SVG/main" r:embed="rId99"/>
              </a:ext>
            </a:extLst>
          </a:blip>
          <a:stretch>
            <a:fillRect/>
          </a:stretch>
        </p:blipFill>
        <p:spPr>
          <a:xfrm>
            <a:off x="8378165" y="4720908"/>
            <a:ext cx="472968" cy="472968"/>
          </a:xfrm>
          <a:prstGeom prst="rect">
            <a:avLst/>
          </a:prstGeom>
        </p:spPr>
      </p:pic>
      <p:pic>
        <p:nvPicPr>
          <p:cNvPr id="179" name="Grafik 77" descr="mobility">
            <a:extLst>
              <a:ext uri="{FF2B5EF4-FFF2-40B4-BE49-F238E27FC236}">
                <a16:creationId xmlns:a16="http://schemas.microsoft.com/office/drawing/2014/main" id="{36CB6D62-E835-B054-3361-15B2B635EE5D}"/>
              </a:ext>
            </a:extLst>
          </p:cNvPr>
          <p:cNvPicPr>
            <a:picLocks noChangeAspect="1"/>
          </p:cNvPicPr>
          <p:nvPr/>
        </p:nvPicPr>
        <p:blipFill>
          <a:blip r:embed="rId100">
            <a:extLst>
              <a:ext uri="{28A0092B-C50C-407E-A947-70E740481C1C}">
                <a14:useLocalDpi xmlns:a14="http://schemas.microsoft.com/office/drawing/2010/main" val="0"/>
              </a:ext>
              <a:ext uri="{96DAC541-7B7A-43D3-8B79-37D633B846F1}">
                <asvg:svgBlip xmlns:asvg="http://schemas.microsoft.com/office/drawing/2016/SVG/main" r:embed="rId101"/>
              </a:ext>
            </a:extLst>
          </a:blip>
          <a:stretch>
            <a:fillRect/>
          </a:stretch>
        </p:blipFill>
        <p:spPr>
          <a:xfrm>
            <a:off x="9360474" y="4720908"/>
            <a:ext cx="472968" cy="472968"/>
          </a:xfrm>
          <a:prstGeom prst="rect">
            <a:avLst/>
          </a:prstGeom>
        </p:spPr>
      </p:pic>
      <p:pic>
        <p:nvPicPr>
          <p:cNvPr id="180" name="Grafik 153" descr="team">
            <a:extLst>
              <a:ext uri="{FF2B5EF4-FFF2-40B4-BE49-F238E27FC236}">
                <a16:creationId xmlns:a16="http://schemas.microsoft.com/office/drawing/2014/main" id="{D429FB41-9709-F55E-6C5F-7E6C4BCF35C9}"/>
              </a:ext>
            </a:extLst>
          </p:cNvPr>
          <p:cNvPicPr>
            <a:picLocks noChangeAspect="1"/>
          </p:cNvPicPr>
          <p:nvPr/>
        </p:nvPicPr>
        <p:blipFill>
          <a:blip r:embed="rId102">
            <a:extLst>
              <a:ext uri="{28A0092B-C50C-407E-A947-70E740481C1C}">
                <a14:useLocalDpi xmlns:a14="http://schemas.microsoft.com/office/drawing/2010/main" val="0"/>
              </a:ext>
              <a:ext uri="{96DAC541-7B7A-43D3-8B79-37D633B846F1}">
                <asvg:svgBlip xmlns:asvg="http://schemas.microsoft.com/office/drawing/2016/SVG/main" r:embed="rId103"/>
              </a:ext>
            </a:extLst>
          </a:blip>
          <a:stretch>
            <a:fillRect/>
          </a:stretch>
        </p:blipFill>
        <p:spPr>
          <a:xfrm>
            <a:off x="515925" y="5591894"/>
            <a:ext cx="472968" cy="472968"/>
          </a:xfrm>
          <a:prstGeom prst="rect">
            <a:avLst/>
          </a:prstGeom>
        </p:spPr>
      </p:pic>
      <p:pic>
        <p:nvPicPr>
          <p:cNvPr id="181" name="Grafik 155" descr="contact">
            <a:extLst>
              <a:ext uri="{FF2B5EF4-FFF2-40B4-BE49-F238E27FC236}">
                <a16:creationId xmlns:a16="http://schemas.microsoft.com/office/drawing/2014/main" id="{14E39116-C7CA-0BBC-5E1E-ED4298ABBADA}"/>
              </a:ext>
            </a:extLst>
          </p:cNvPr>
          <p:cNvPicPr>
            <a:picLocks noChangeAspect="1"/>
          </p:cNvPicPr>
          <p:nvPr/>
        </p:nvPicPr>
        <p:blipFill>
          <a:blip r:embed="rId104">
            <a:extLst>
              <a:ext uri="{28A0092B-C50C-407E-A947-70E740481C1C}">
                <a14:useLocalDpi xmlns:a14="http://schemas.microsoft.com/office/drawing/2010/main" val="0"/>
              </a:ext>
              <a:ext uri="{96DAC541-7B7A-43D3-8B79-37D633B846F1}">
                <asvg:svgBlip xmlns:asvg="http://schemas.microsoft.com/office/drawing/2016/SVG/main" r:embed="rId105"/>
              </a:ext>
            </a:extLst>
          </a:blip>
          <a:stretch>
            <a:fillRect/>
          </a:stretch>
        </p:blipFill>
        <p:spPr>
          <a:xfrm>
            <a:off x="1498111" y="5593175"/>
            <a:ext cx="472968" cy="472968"/>
          </a:xfrm>
          <a:prstGeom prst="rect">
            <a:avLst/>
          </a:prstGeom>
        </p:spPr>
      </p:pic>
      <p:pic>
        <p:nvPicPr>
          <p:cNvPr id="182" name="Grafik 156" descr="mail">
            <a:extLst>
              <a:ext uri="{FF2B5EF4-FFF2-40B4-BE49-F238E27FC236}">
                <a16:creationId xmlns:a16="http://schemas.microsoft.com/office/drawing/2014/main" id="{A44ACBF1-1181-2DB4-68D4-DD4497CBF617}"/>
              </a:ext>
            </a:extLst>
          </p:cNvPr>
          <p:cNvPicPr>
            <a:picLocks noChangeAspect="1"/>
          </p:cNvPicPr>
          <p:nvPr/>
        </p:nvPicPr>
        <p:blipFill>
          <a:blip r:embed="rId106">
            <a:extLst>
              <a:ext uri="{28A0092B-C50C-407E-A947-70E740481C1C}">
                <a14:useLocalDpi xmlns:a14="http://schemas.microsoft.com/office/drawing/2010/main" val="0"/>
              </a:ext>
              <a:ext uri="{96DAC541-7B7A-43D3-8B79-37D633B846F1}">
                <asvg:svgBlip xmlns:asvg="http://schemas.microsoft.com/office/drawing/2016/SVG/main" r:embed="rId107"/>
              </a:ext>
            </a:extLst>
          </a:blip>
          <a:stretch>
            <a:fillRect/>
          </a:stretch>
        </p:blipFill>
        <p:spPr>
          <a:xfrm>
            <a:off x="2480295" y="5593175"/>
            <a:ext cx="472968" cy="472968"/>
          </a:xfrm>
          <a:prstGeom prst="rect">
            <a:avLst/>
          </a:prstGeom>
        </p:spPr>
      </p:pic>
      <p:pic>
        <p:nvPicPr>
          <p:cNvPr id="183" name="Grafik 161" descr="imprint">
            <a:extLst>
              <a:ext uri="{FF2B5EF4-FFF2-40B4-BE49-F238E27FC236}">
                <a16:creationId xmlns:a16="http://schemas.microsoft.com/office/drawing/2014/main" id="{C2B330CD-143B-B168-6A6D-1AB973969528}"/>
              </a:ext>
            </a:extLst>
          </p:cNvPr>
          <p:cNvPicPr>
            <a:picLocks noChangeAspect="1"/>
          </p:cNvPicPr>
          <p:nvPr/>
        </p:nvPicPr>
        <p:blipFill>
          <a:blip r:embed="rId108">
            <a:extLst>
              <a:ext uri="{28A0092B-C50C-407E-A947-70E740481C1C}">
                <a14:useLocalDpi xmlns:a14="http://schemas.microsoft.com/office/drawing/2010/main" val="0"/>
              </a:ext>
              <a:ext uri="{96DAC541-7B7A-43D3-8B79-37D633B846F1}">
                <asvg:svgBlip xmlns:asvg="http://schemas.microsoft.com/office/drawing/2016/SVG/main" r:embed="rId109"/>
              </a:ext>
            </a:extLst>
          </a:blip>
          <a:stretch>
            <a:fillRect/>
          </a:stretch>
        </p:blipFill>
        <p:spPr>
          <a:xfrm>
            <a:off x="3462480" y="5593175"/>
            <a:ext cx="472968" cy="472968"/>
          </a:xfrm>
          <a:prstGeom prst="rect">
            <a:avLst/>
          </a:prstGeom>
        </p:spPr>
      </p:pic>
      <p:pic>
        <p:nvPicPr>
          <p:cNvPr id="184" name="Grafik 164" descr="document-pdf">
            <a:extLst>
              <a:ext uri="{FF2B5EF4-FFF2-40B4-BE49-F238E27FC236}">
                <a16:creationId xmlns:a16="http://schemas.microsoft.com/office/drawing/2014/main" id="{202B2527-08C3-14BB-C67F-3A5A4ACAE6E9}"/>
              </a:ext>
            </a:extLst>
          </p:cNvPr>
          <p:cNvPicPr>
            <a:picLocks noChangeAspect="1"/>
          </p:cNvPicPr>
          <p:nvPr/>
        </p:nvPicPr>
        <p:blipFill>
          <a:blip r:embed="rId110">
            <a:extLst>
              <a:ext uri="{28A0092B-C50C-407E-A947-70E740481C1C}">
                <a14:useLocalDpi xmlns:a14="http://schemas.microsoft.com/office/drawing/2010/main" val="0"/>
              </a:ext>
              <a:ext uri="{96DAC541-7B7A-43D3-8B79-37D633B846F1}">
                <asvg:svgBlip xmlns:asvg="http://schemas.microsoft.com/office/drawing/2016/SVG/main" r:embed="rId111"/>
              </a:ext>
            </a:extLst>
          </a:blip>
          <a:stretch>
            <a:fillRect/>
          </a:stretch>
        </p:blipFill>
        <p:spPr>
          <a:xfrm>
            <a:off x="4444666" y="5593175"/>
            <a:ext cx="472968" cy="472968"/>
          </a:xfrm>
          <a:prstGeom prst="rect">
            <a:avLst/>
          </a:prstGeom>
        </p:spPr>
      </p:pic>
      <p:pic>
        <p:nvPicPr>
          <p:cNvPr id="185" name="Grafik 157" descr="chat">
            <a:extLst>
              <a:ext uri="{FF2B5EF4-FFF2-40B4-BE49-F238E27FC236}">
                <a16:creationId xmlns:a16="http://schemas.microsoft.com/office/drawing/2014/main" id="{4350C8DE-5B21-92B9-54CD-D7D424D3CE58}"/>
              </a:ext>
            </a:extLst>
          </p:cNvPr>
          <p:cNvPicPr>
            <a:picLocks noChangeAspect="1"/>
          </p:cNvPicPr>
          <p:nvPr/>
        </p:nvPicPr>
        <p:blipFill>
          <a:blip r:embed="rId112">
            <a:extLst>
              <a:ext uri="{28A0092B-C50C-407E-A947-70E740481C1C}">
                <a14:useLocalDpi xmlns:a14="http://schemas.microsoft.com/office/drawing/2010/main" val="0"/>
              </a:ext>
              <a:ext uri="{96DAC541-7B7A-43D3-8B79-37D633B846F1}">
                <asvg:svgBlip xmlns:asvg="http://schemas.microsoft.com/office/drawing/2016/SVG/main" r:embed="rId113"/>
              </a:ext>
            </a:extLst>
          </a:blip>
          <a:stretch>
            <a:fillRect/>
          </a:stretch>
        </p:blipFill>
        <p:spPr>
          <a:xfrm>
            <a:off x="5426851" y="5593175"/>
            <a:ext cx="472968" cy="472968"/>
          </a:xfrm>
          <a:prstGeom prst="rect">
            <a:avLst/>
          </a:prstGeom>
        </p:spPr>
      </p:pic>
      <p:pic>
        <p:nvPicPr>
          <p:cNvPr id="246" name="Grafik 158" descr="post">
            <a:extLst>
              <a:ext uri="{FF2B5EF4-FFF2-40B4-BE49-F238E27FC236}">
                <a16:creationId xmlns:a16="http://schemas.microsoft.com/office/drawing/2014/main" id="{35EFB763-3140-02BD-9BFD-6EC10FAAD786}"/>
              </a:ext>
            </a:extLst>
          </p:cNvPr>
          <p:cNvPicPr>
            <a:picLocks noChangeAspect="1"/>
          </p:cNvPicPr>
          <p:nvPr/>
        </p:nvPicPr>
        <p:blipFill>
          <a:blip r:embed="rId114">
            <a:extLst>
              <a:ext uri="{28A0092B-C50C-407E-A947-70E740481C1C}">
                <a14:useLocalDpi xmlns:a14="http://schemas.microsoft.com/office/drawing/2010/main" val="0"/>
              </a:ext>
              <a:ext uri="{96DAC541-7B7A-43D3-8B79-37D633B846F1}">
                <asvg:svgBlip xmlns:asvg="http://schemas.microsoft.com/office/drawing/2016/SVG/main" r:embed="rId115"/>
              </a:ext>
            </a:extLst>
          </a:blip>
          <a:stretch>
            <a:fillRect/>
          </a:stretch>
        </p:blipFill>
        <p:spPr>
          <a:xfrm>
            <a:off x="6409035" y="5593175"/>
            <a:ext cx="472968" cy="472968"/>
          </a:xfrm>
          <a:prstGeom prst="rect">
            <a:avLst/>
          </a:prstGeom>
        </p:spPr>
      </p:pic>
      <p:pic>
        <p:nvPicPr>
          <p:cNvPr id="247" name="Grafik 163" descr="download">
            <a:extLst>
              <a:ext uri="{FF2B5EF4-FFF2-40B4-BE49-F238E27FC236}">
                <a16:creationId xmlns:a16="http://schemas.microsoft.com/office/drawing/2014/main" id="{CE285D82-BCF4-B9D6-6D18-70844D608116}"/>
              </a:ext>
            </a:extLst>
          </p:cNvPr>
          <p:cNvPicPr>
            <a:picLocks noChangeAspect="1"/>
          </p:cNvPicPr>
          <p:nvPr/>
        </p:nvPicPr>
        <p:blipFill>
          <a:blip r:embed="rId116">
            <a:extLst>
              <a:ext uri="{28A0092B-C50C-407E-A947-70E740481C1C}">
                <a14:useLocalDpi xmlns:a14="http://schemas.microsoft.com/office/drawing/2010/main" val="0"/>
              </a:ext>
              <a:ext uri="{96DAC541-7B7A-43D3-8B79-37D633B846F1}">
                <asvg:svgBlip xmlns:asvg="http://schemas.microsoft.com/office/drawing/2016/SVG/main" r:embed="rId117"/>
              </a:ext>
            </a:extLst>
          </a:blip>
          <a:stretch>
            <a:fillRect/>
          </a:stretch>
        </p:blipFill>
        <p:spPr>
          <a:xfrm>
            <a:off x="7391221" y="5593175"/>
            <a:ext cx="472968" cy="472968"/>
          </a:xfrm>
          <a:prstGeom prst="rect">
            <a:avLst/>
          </a:prstGeom>
        </p:spPr>
      </p:pic>
      <p:pic>
        <p:nvPicPr>
          <p:cNvPr id="248" name="Grafik 159" descr="banking-hours">
            <a:extLst>
              <a:ext uri="{FF2B5EF4-FFF2-40B4-BE49-F238E27FC236}">
                <a16:creationId xmlns:a16="http://schemas.microsoft.com/office/drawing/2014/main" id="{560CAB2A-D7C5-B04A-95DD-B8517B329DFD}"/>
              </a:ext>
            </a:extLst>
          </p:cNvPr>
          <p:cNvPicPr>
            <a:picLocks noChangeAspect="1"/>
          </p:cNvPicPr>
          <p:nvPr/>
        </p:nvPicPr>
        <p:blipFill>
          <a:blip r:embed="rId118">
            <a:extLst>
              <a:ext uri="{28A0092B-C50C-407E-A947-70E740481C1C}">
                <a14:useLocalDpi xmlns:a14="http://schemas.microsoft.com/office/drawing/2010/main" val="0"/>
              </a:ext>
              <a:ext uri="{96DAC541-7B7A-43D3-8B79-37D633B846F1}">
                <asvg:svgBlip xmlns:asvg="http://schemas.microsoft.com/office/drawing/2016/SVG/main" r:embed="rId119"/>
              </a:ext>
            </a:extLst>
          </a:blip>
          <a:stretch>
            <a:fillRect/>
          </a:stretch>
        </p:blipFill>
        <p:spPr>
          <a:xfrm>
            <a:off x="8373406" y="5593175"/>
            <a:ext cx="472968" cy="472968"/>
          </a:xfrm>
          <a:prstGeom prst="rect">
            <a:avLst/>
          </a:prstGeom>
        </p:spPr>
      </p:pic>
      <p:pic>
        <p:nvPicPr>
          <p:cNvPr id="249" name="Grafik 162" descr="alarm">
            <a:extLst>
              <a:ext uri="{FF2B5EF4-FFF2-40B4-BE49-F238E27FC236}">
                <a16:creationId xmlns:a16="http://schemas.microsoft.com/office/drawing/2014/main" id="{C049B190-4DE0-4550-D245-8ACA751692F7}"/>
              </a:ext>
            </a:extLst>
          </p:cNvPr>
          <p:cNvPicPr>
            <a:picLocks noChangeAspect="1"/>
          </p:cNvPicPr>
          <p:nvPr/>
        </p:nvPicPr>
        <p:blipFill>
          <a:blip r:embed="rId120">
            <a:extLst>
              <a:ext uri="{28A0092B-C50C-407E-A947-70E740481C1C}">
                <a14:useLocalDpi xmlns:a14="http://schemas.microsoft.com/office/drawing/2010/main" val="0"/>
              </a:ext>
              <a:ext uri="{96DAC541-7B7A-43D3-8B79-37D633B846F1}">
                <asvg:svgBlip xmlns:asvg="http://schemas.microsoft.com/office/drawing/2016/SVG/main" r:embed="rId121"/>
              </a:ext>
            </a:extLst>
          </a:blip>
          <a:stretch>
            <a:fillRect/>
          </a:stretch>
        </p:blipFill>
        <p:spPr>
          <a:xfrm>
            <a:off x="9355590" y="5593175"/>
            <a:ext cx="472968" cy="472968"/>
          </a:xfrm>
          <a:prstGeom prst="rect">
            <a:avLst/>
          </a:prstGeom>
        </p:spPr>
      </p:pic>
      <p:sp>
        <p:nvSpPr>
          <p:cNvPr id="6" name="Fußzeilenplatzhalter 5">
            <a:extLst>
              <a:ext uri="{FF2B5EF4-FFF2-40B4-BE49-F238E27FC236}">
                <a16:creationId xmlns:a16="http://schemas.microsoft.com/office/drawing/2014/main" id="{C8DC0D00-53B4-0087-A07D-59D0FA06ECBB}"/>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4" name="Slide Number Placeholder 3">
            <a:extLst>
              <a:ext uri="{FF2B5EF4-FFF2-40B4-BE49-F238E27FC236}">
                <a16:creationId xmlns:a16="http://schemas.microsoft.com/office/drawing/2014/main" id="{78967740-A513-DC8F-9CA2-6E453E3F4A40}"/>
              </a:ext>
              <a:ext uri="{C183D7F6-B498-43B3-948B-1728B52AA6E4}">
                <adec:decorative xmlns:adec="http://schemas.microsoft.com/office/drawing/2017/decorative" val="1"/>
              </a:ext>
            </a:extLst>
          </p:cNvPr>
          <p:cNvSpPr>
            <a:spLocks noGrp="1"/>
          </p:cNvSpPr>
          <p:nvPr>
            <p:ph type="sldNum" sz="quarter" idx="10"/>
          </p:nvPr>
        </p:nvSpPr>
        <p:spPr>
          <a:xfrm>
            <a:off x="11286067" y="6406800"/>
            <a:ext cx="457200" cy="144000"/>
          </a:xfrm>
        </p:spPr>
        <p:txBody>
          <a:bodyPr/>
          <a:lstStyle/>
          <a:p>
            <a:fld id="{D71DA9FD-6EF8-4CC5-AF9B-B6159B5B937C}" type="slidenum">
              <a:rPr lang="en-GB" noProof="1" smtClean="0"/>
              <a:pPr/>
              <a:t>81</a:t>
            </a:fld>
            <a:endParaRPr lang="en-GB" noProof="1"/>
          </a:p>
        </p:txBody>
      </p:sp>
    </p:spTree>
    <p:extLst>
      <p:ext uri="{BB962C8B-B14F-4D97-AF65-F5344CB8AC3E}">
        <p14:creationId xmlns:p14="http://schemas.microsoft.com/office/powerpoint/2010/main" val="4200406474"/>
      </p:ext>
    </p:extLst>
  </p:cSld>
  <p:clrMapOvr>
    <a:masterClrMapping/>
  </p:clrMapOvr>
  <p:transition>
    <p:wipe dir="r"/>
  </p:transition>
</p:sld>
</file>

<file path=ppt/slides/slide8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5675E0D-758E-C85C-48C8-7EBAB02C2B1B}"/>
              </a:ext>
            </a:extLst>
          </p:cNvPr>
          <p:cNvSpPr>
            <a:spLocks noGrp="1"/>
          </p:cNvSpPr>
          <p:nvPr>
            <p:ph type="title"/>
          </p:nvPr>
        </p:nvSpPr>
        <p:spPr>
          <a:xfrm>
            <a:off x="429261" y="425452"/>
            <a:ext cx="10405956" cy="476949"/>
          </a:xfrm>
        </p:spPr>
        <p:txBody>
          <a:bodyPr/>
          <a:lstStyle/>
          <a:p>
            <a:r>
              <a:rPr lang="en-GB" dirty="0"/>
              <a:t>Icons – White </a:t>
            </a:r>
          </a:p>
        </p:txBody>
      </p:sp>
      <p:sp>
        <p:nvSpPr>
          <p:cNvPr id="6" name="TextBox 5">
            <a:extLst>
              <a:ext uri="{FF2B5EF4-FFF2-40B4-BE49-F238E27FC236}">
                <a16:creationId xmlns:a16="http://schemas.microsoft.com/office/drawing/2014/main" id="{06461F37-B39A-EA74-F2E6-2BC157437B8F}"/>
              </a:ext>
              <a:ext uri="{C183D7F6-B498-43B3-948B-1728B52AA6E4}">
                <adec:decorative xmlns:adec="http://schemas.microsoft.com/office/drawing/2017/decorative" val="1"/>
              </a:ext>
            </a:extLst>
          </p:cNvPr>
          <p:cNvSpPr txBox="1"/>
          <p:nvPr/>
        </p:nvSpPr>
        <p:spPr bwMode="ltGray">
          <a:xfrm>
            <a:off x="6096000" y="441325"/>
            <a:ext cx="3508800" cy="517398"/>
          </a:xfrm>
          <a:prstGeom prst="rect">
            <a:avLst/>
          </a:prstGeom>
          <a:solidFill>
            <a:srgbClr val="D000D0"/>
          </a:solidFill>
          <a:ln w="6350">
            <a:noFill/>
            <a:miter lim="800000"/>
            <a:headEnd/>
            <a:tailEnd/>
          </a:ln>
        </p:spPr>
        <p:txBody>
          <a:bodyPr wrap="square" lIns="100913" tIns="50457" rIns="100913" bIns="50457" rtlCol="0" anchor="t" anchorCtr="0">
            <a:spAutoFit/>
          </a:bodyPr>
          <a:lstStyle/>
          <a:p>
            <a:pPr eaLnBrk="0" hangingPunct="0"/>
            <a:r>
              <a:rPr lang="en-GB" sz="900" b="1" dirty="0">
                <a:solidFill>
                  <a:schemeClr val="bg1"/>
                </a:solidFill>
                <a:latin typeface="+mn-lt"/>
              </a:rPr>
              <a:t>Note </a:t>
            </a:r>
            <a:br>
              <a:rPr lang="en-GB" sz="900" b="1" dirty="0">
                <a:solidFill>
                  <a:schemeClr val="bg1"/>
                </a:solidFill>
                <a:latin typeface="+mn-lt"/>
              </a:rPr>
            </a:br>
            <a:r>
              <a:rPr lang="en-GB" sz="900" dirty="0">
                <a:solidFill>
                  <a:schemeClr val="bg1"/>
                </a:solidFill>
              </a:rPr>
              <a:t>All icons can be extended with outlines to adjust the line thickness according to the font used.</a:t>
            </a:r>
            <a:endParaRPr lang="en-GB" sz="900" dirty="0">
              <a:solidFill>
                <a:schemeClr val="bg1"/>
              </a:solidFill>
              <a:latin typeface="+mn-lt"/>
            </a:endParaRPr>
          </a:p>
        </p:txBody>
      </p:sp>
      <p:sp>
        <p:nvSpPr>
          <p:cNvPr id="2" name="Rectangle 1">
            <a:extLst>
              <a:ext uri="{FF2B5EF4-FFF2-40B4-BE49-F238E27FC236}">
                <a16:creationId xmlns:a16="http://schemas.microsoft.com/office/drawing/2014/main" id="{1B70713C-0D3B-184A-A292-904956AB7F51}"/>
              </a:ext>
              <a:ext uri="{C183D7F6-B498-43B3-948B-1728B52AA6E4}">
                <adec:decorative xmlns:adec="http://schemas.microsoft.com/office/drawing/2017/decorative" val="1"/>
              </a:ext>
            </a:extLst>
          </p:cNvPr>
          <p:cNvSpPr/>
          <p:nvPr/>
        </p:nvSpPr>
        <p:spPr bwMode="auto">
          <a:xfrm>
            <a:off x="449263" y="1154113"/>
            <a:ext cx="9564914" cy="5029200"/>
          </a:xfrm>
          <a:prstGeom prst="rect">
            <a:avLst/>
          </a:prstGeom>
          <a:solidFill>
            <a:srgbClr val="1E2A78"/>
          </a:solidFill>
          <a:ln w="6350">
            <a:noFill/>
            <a:miter lim="800000"/>
            <a:headEnd/>
            <a:tailEnd/>
          </a:ln>
        </p:spPr>
        <p:txBody>
          <a:bodyPr lIns="100913" tIns="50457" rIns="100913" bIns="50457" rtlCol="0" anchor="ctr">
            <a:noAutofit/>
          </a:bodyPr>
          <a:lstStyle/>
          <a:p>
            <a:pPr algn="ctr" defTabSz="963613" eaLnBrk="0" hangingPunct="0">
              <a:tabLst>
                <a:tab pos="1257300" algn="l"/>
              </a:tabLst>
            </a:pPr>
            <a:endParaRPr lang="en-GB" dirty="0" err="1">
              <a:solidFill>
                <a:srgbClr val="FFFFFF"/>
              </a:solidFill>
              <a:latin typeface="+mn-lt"/>
            </a:endParaRPr>
          </a:p>
        </p:txBody>
      </p:sp>
      <p:pic>
        <p:nvPicPr>
          <p:cNvPr id="65" name="Grafik 92" descr="calendar">
            <a:extLst>
              <a:ext uri="{FF2B5EF4-FFF2-40B4-BE49-F238E27FC236}">
                <a16:creationId xmlns:a16="http://schemas.microsoft.com/office/drawing/2014/main" id="{08162C64-E5F8-7C28-403D-A1B3C42CE51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73549" y="1255126"/>
            <a:ext cx="469440" cy="469440"/>
          </a:xfrm>
          <a:prstGeom prst="rect">
            <a:avLst/>
          </a:prstGeom>
        </p:spPr>
      </p:pic>
      <p:pic>
        <p:nvPicPr>
          <p:cNvPr id="66" name="Grafik 93" descr="industry-energy">
            <a:extLst>
              <a:ext uri="{FF2B5EF4-FFF2-40B4-BE49-F238E27FC236}">
                <a16:creationId xmlns:a16="http://schemas.microsoft.com/office/drawing/2014/main" id="{3B7DBEAA-BC78-446E-A1C2-FC39A5E54A0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47889" y="1255126"/>
            <a:ext cx="469440" cy="469440"/>
          </a:xfrm>
          <a:prstGeom prst="rect">
            <a:avLst/>
          </a:prstGeom>
        </p:spPr>
      </p:pic>
      <p:pic>
        <p:nvPicPr>
          <p:cNvPr id="67" name="Grafik 95" descr="phone">
            <a:extLst>
              <a:ext uri="{FF2B5EF4-FFF2-40B4-BE49-F238E27FC236}">
                <a16:creationId xmlns:a16="http://schemas.microsoft.com/office/drawing/2014/main" id="{FF00EB2F-079B-C17D-95BF-55C23CF735AB}"/>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522230" y="1255126"/>
            <a:ext cx="469440" cy="469440"/>
          </a:xfrm>
          <a:prstGeom prst="rect">
            <a:avLst/>
          </a:prstGeom>
        </p:spPr>
      </p:pic>
      <p:pic>
        <p:nvPicPr>
          <p:cNvPr id="68" name="Grafik 98" descr="recall">
            <a:extLst>
              <a:ext uri="{FF2B5EF4-FFF2-40B4-BE49-F238E27FC236}">
                <a16:creationId xmlns:a16="http://schemas.microsoft.com/office/drawing/2014/main" id="{5F1FD4B8-1ABD-9AB9-E267-FBC6E8D7B999}"/>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496570" y="1255126"/>
            <a:ext cx="469440" cy="469440"/>
          </a:xfrm>
          <a:prstGeom prst="rect">
            <a:avLst/>
          </a:prstGeom>
        </p:spPr>
      </p:pic>
      <p:pic>
        <p:nvPicPr>
          <p:cNvPr id="69" name="Grafik 101" descr="counselling">
            <a:extLst>
              <a:ext uri="{FF2B5EF4-FFF2-40B4-BE49-F238E27FC236}">
                <a16:creationId xmlns:a16="http://schemas.microsoft.com/office/drawing/2014/main" id="{02112107-D1DC-1E7E-4578-C810E1BCAEB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470911" y="1255126"/>
            <a:ext cx="469440" cy="469440"/>
          </a:xfrm>
          <a:prstGeom prst="rect">
            <a:avLst/>
          </a:prstGeom>
        </p:spPr>
      </p:pic>
      <p:pic>
        <p:nvPicPr>
          <p:cNvPr id="70" name="Grafik 96" descr="device-online">
            <a:extLst>
              <a:ext uri="{FF2B5EF4-FFF2-40B4-BE49-F238E27FC236}">
                <a16:creationId xmlns:a16="http://schemas.microsoft.com/office/drawing/2014/main" id="{E8742E20-DD40-BC9B-61D0-952DCC961B98}"/>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5445251" y="1255126"/>
            <a:ext cx="469440" cy="469440"/>
          </a:xfrm>
          <a:prstGeom prst="rect">
            <a:avLst/>
          </a:prstGeom>
        </p:spPr>
      </p:pic>
      <p:pic>
        <p:nvPicPr>
          <p:cNvPr id="71" name="Grafik 94" descr="device-mobile">
            <a:extLst>
              <a:ext uri="{FF2B5EF4-FFF2-40B4-BE49-F238E27FC236}">
                <a16:creationId xmlns:a16="http://schemas.microsoft.com/office/drawing/2014/main" id="{F7FD6857-994B-8A4B-40C6-4819D99F9DE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6419593" y="1255126"/>
            <a:ext cx="469440" cy="469440"/>
          </a:xfrm>
          <a:prstGeom prst="rect">
            <a:avLst/>
          </a:prstGeom>
        </p:spPr>
      </p:pic>
      <p:pic>
        <p:nvPicPr>
          <p:cNvPr id="72" name="Grafik 97" descr="device-app">
            <a:extLst>
              <a:ext uri="{FF2B5EF4-FFF2-40B4-BE49-F238E27FC236}">
                <a16:creationId xmlns:a16="http://schemas.microsoft.com/office/drawing/2014/main" id="{74576CE0-F2E7-D191-D5E1-FC3070C5C262}"/>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393932" y="1255126"/>
            <a:ext cx="469440" cy="469440"/>
          </a:xfrm>
          <a:prstGeom prst="rect">
            <a:avLst/>
          </a:prstGeom>
        </p:spPr>
      </p:pic>
      <p:pic>
        <p:nvPicPr>
          <p:cNvPr id="73" name="Grafik 99" descr="print">
            <a:extLst>
              <a:ext uri="{FF2B5EF4-FFF2-40B4-BE49-F238E27FC236}">
                <a16:creationId xmlns:a16="http://schemas.microsoft.com/office/drawing/2014/main" id="{0A98EE45-BB93-71C4-5741-47E8C8393C35}"/>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8368274" y="1255126"/>
            <a:ext cx="469440" cy="469440"/>
          </a:xfrm>
          <a:prstGeom prst="rect">
            <a:avLst/>
          </a:prstGeom>
        </p:spPr>
      </p:pic>
      <p:pic>
        <p:nvPicPr>
          <p:cNvPr id="74" name="Grafik 100" descr="keyboard">
            <a:extLst>
              <a:ext uri="{FF2B5EF4-FFF2-40B4-BE49-F238E27FC236}">
                <a16:creationId xmlns:a16="http://schemas.microsoft.com/office/drawing/2014/main" id="{E1F0F049-8435-2902-4111-A955F50D80EC}"/>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9342611" y="1255126"/>
            <a:ext cx="469440" cy="469440"/>
          </a:xfrm>
          <a:prstGeom prst="rect">
            <a:avLst/>
          </a:prstGeom>
        </p:spPr>
      </p:pic>
      <p:pic>
        <p:nvPicPr>
          <p:cNvPr id="75" name="Grafik 113" descr="asset-saveplan">
            <a:extLst>
              <a:ext uri="{FF2B5EF4-FFF2-40B4-BE49-F238E27FC236}">
                <a16:creationId xmlns:a16="http://schemas.microsoft.com/office/drawing/2014/main" id="{816A7717-4A2B-0034-B196-B19C16FC579F}"/>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573549" y="2122187"/>
            <a:ext cx="469440" cy="469440"/>
          </a:xfrm>
          <a:prstGeom prst="rect">
            <a:avLst/>
          </a:prstGeom>
        </p:spPr>
      </p:pic>
      <p:pic>
        <p:nvPicPr>
          <p:cNvPr id="76" name="Grafik 115" descr="transparent-performance">
            <a:extLst>
              <a:ext uri="{FF2B5EF4-FFF2-40B4-BE49-F238E27FC236}">
                <a16:creationId xmlns:a16="http://schemas.microsoft.com/office/drawing/2014/main" id="{CC5BD7B7-37D6-E2B5-4971-CB64544B939D}"/>
              </a:ext>
            </a:extLst>
          </p:cNvPr>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tretch>
            <a:fillRect/>
          </a:stretch>
        </p:blipFill>
        <p:spPr>
          <a:xfrm>
            <a:off x="1548575" y="2122187"/>
            <a:ext cx="469440" cy="469440"/>
          </a:xfrm>
          <a:prstGeom prst="rect">
            <a:avLst/>
          </a:prstGeom>
        </p:spPr>
      </p:pic>
      <p:pic>
        <p:nvPicPr>
          <p:cNvPr id="77" name="Grafik 112" descr="asset-analyse">
            <a:extLst>
              <a:ext uri="{FF2B5EF4-FFF2-40B4-BE49-F238E27FC236}">
                <a16:creationId xmlns:a16="http://schemas.microsoft.com/office/drawing/2014/main" id="{6BC16133-D29F-D93F-93F3-B25192902928}"/>
              </a:ext>
            </a:extLst>
          </p:cNvPr>
          <p:cNvPicPr>
            <a:picLocks noChangeAspect="1"/>
          </p:cNvPicPr>
          <p:nvPr/>
        </p:nvPicPr>
        <p:blipFill>
          <a:blip r:embed="rId26">
            <a:extLst>
              <a:ext uri="{28A0092B-C50C-407E-A947-70E740481C1C}">
                <a14:useLocalDpi xmlns:a14="http://schemas.microsoft.com/office/drawing/2010/main" val="0"/>
              </a:ext>
              <a:ext uri="{96DAC541-7B7A-43D3-8B79-37D633B846F1}">
                <asvg:svgBlip xmlns:asvg="http://schemas.microsoft.com/office/drawing/2016/SVG/main" r:embed="rId27"/>
              </a:ext>
            </a:extLst>
          </a:blip>
          <a:stretch>
            <a:fillRect/>
          </a:stretch>
        </p:blipFill>
        <p:spPr>
          <a:xfrm>
            <a:off x="2523603" y="2122187"/>
            <a:ext cx="469440" cy="469440"/>
          </a:xfrm>
          <a:prstGeom prst="rect">
            <a:avLst/>
          </a:prstGeom>
        </p:spPr>
      </p:pic>
      <p:pic>
        <p:nvPicPr>
          <p:cNvPr id="78" name="Grafik 116" descr="asset-overview">
            <a:extLst>
              <a:ext uri="{FF2B5EF4-FFF2-40B4-BE49-F238E27FC236}">
                <a16:creationId xmlns:a16="http://schemas.microsoft.com/office/drawing/2014/main" id="{E9F5B7FB-B223-5C4E-0EF6-D837BD8B90B0}"/>
              </a:ext>
            </a:extLst>
          </p:cNvPr>
          <p:cNvPicPr>
            <a:picLocks noChangeAspect="1"/>
          </p:cNvPicPr>
          <p:nvPr/>
        </p:nvPicPr>
        <p:blipFill>
          <a:blip r:embed="rId28">
            <a:extLst>
              <a:ext uri="{28A0092B-C50C-407E-A947-70E740481C1C}">
                <a14:useLocalDpi xmlns:a14="http://schemas.microsoft.com/office/drawing/2010/main" val="0"/>
              </a:ext>
              <a:ext uri="{96DAC541-7B7A-43D3-8B79-37D633B846F1}">
                <asvg:svgBlip xmlns:asvg="http://schemas.microsoft.com/office/drawing/2016/SVG/main" r:embed="rId29"/>
              </a:ext>
            </a:extLst>
          </a:blip>
          <a:stretch>
            <a:fillRect/>
          </a:stretch>
        </p:blipFill>
        <p:spPr>
          <a:xfrm>
            <a:off x="3498631" y="2122187"/>
            <a:ext cx="469440" cy="469440"/>
          </a:xfrm>
          <a:prstGeom prst="rect">
            <a:avLst/>
          </a:prstGeom>
        </p:spPr>
      </p:pic>
      <p:pic>
        <p:nvPicPr>
          <p:cNvPr id="79" name="Grafik 117" descr="asset-riskclass">
            <a:extLst>
              <a:ext uri="{FF2B5EF4-FFF2-40B4-BE49-F238E27FC236}">
                <a16:creationId xmlns:a16="http://schemas.microsoft.com/office/drawing/2014/main" id="{CF767A49-7818-5C39-AD09-660A5CCDA04F}"/>
              </a:ext>
            </a:extLst>
          </p:cNvPr>
          <p:cNvPicPr>
            <a:picLocks noChangeAspect="1"/>
          </p:cNvPicPr>
          <p:nvPr/>
        </p:nvPicPr>
        <p:blipFill>
          <a:blip r:embed="rId30">
            <a:extLst>
              <a:ext uri="{28A0092B-C50C-407E-A947-70E740481C1C}">
                <a14:useLocalDpi xmlns:a14="http://schemas.microsoft.com/office/drawing/2010/main" val="0"/>
              </a:ext>
              <a:ext uri="{96DAC541-7B7A-43D3-8B79-37D633B846F1}">
                <asvg:svgBlip xmlns:asvg="http://schemas.microsoft.com/office/drawing/2016/SVG/main" r:embed="rId31"/>
              </a:ext>
            </a:extLst>
          </a:blip>
          <a:stretch>
            <a:fillRect/>
          </a:stretch>
        </p:blipFill>
        <p:spPr>
          <a:xfrm>
            <a:off x="4473658" y="2122187"/>
            <a:ext cx="469440" cy="469440"/>
          </a:xfrm>
          <a:prstGeom prst="rect">
            <a:avLst/>
          </a:prstGeom>
        </p:spPr>
      </p:pic>
      <p:pic>
        <p:nvPicPr>
          <p:cNvPr id="80" name="Grafik 119" descr="finance-score">
            <a:extLst>
              <a:ext uri="{FF2B5EF4-FFF2-40B4-BE49-F238E27FC236}">
                <a16:creationId xmlns:a16="http://schemas.microsoft.com/office/drawing/2014/main" id="{55FED7D0-5057-3699-2D48-44E3428374CF}"/>
              </a:ext>
            </a:extLst>
          </p:cNvPr>
          <p:cNvPicPr>
            <a:picLocks noChangeAspect="1"/>
          </p:cNvPicPr>
          <p:nvPr/>
        </p:nvPicPr>
        <p:blipFill>
          <a:blip r:embed="rId32">
            <a:extLst>
              <a:ext uri="{28A0092B-C50C-407E-A947-70E740481C1C}">
                <a14:useLocalDpi xmlns:a14="http://schemas.microsoft.com/office/drawing/2010/main" val="0"/>
              </a:ext>
              <a:ext uri="{96DAC541-7B7A-43D3-8B79-37D633B846F1}">
                <asvg:svgBlip xmlns:asvg="http://schemas.microsoft.com/office/drawing/2016/SVG/main" r:embed="rId33"/>
              </a:ext>
            </a:extLst>
          </a:blip>
          <a:stretch>
            <a:fillRect/>
          </a:stretch>
        </p:blipFill>
        <p:spPr>
          <a:xfrm>
            <a:off x="5448686" y="2122187"/>
            <a:ext cx="469440" cy="469440"/>
          </a:xfrm>
          <a:prstGeom prst="rect">
            <a:avLst/>
          </a:prstGeom>
        </p:spPr>
      </p:pic>
      <p:pic>
        <p:nvPicPr>
          <p:cNvPr id="81" name="Grafik 121" descr="deposit-market">
            <a:extLst>
              <a:ext uri="{FF2B5EF4-FFF2-40B4-BE49-F238E27FC236}">
                <a16:creationId xmlns:a16="http://schemas.microsoft.com/office/drawing/2014/main" id="{1E0AA90F-C1BE-80E4-1F13-367AD21F9642}"/>
              </a:ext>
            </a:extLst>
          </p:cNvPr>
          <p:cNvPicPr>
            <a:picLocks noChangeAspect="1"/>
          </p:cNvPicPr>
          <p:nvPr/>
        </p:nvPicPr>
        <p:blipFill>
          <a:blip r:embed="rId34">
            <a:extLst>
              <a:ext uri="{28A0092B-C50C-407E-A947-70E740481C1C}">
                <a14:useLocalDpi xmlns:a14="http://schemas.microsoft.com/office/drawing/2010/main" val="0"/>
              </a:ext>
              <a:ext uri="{96DAC541-7B7A-43D3-8B79-37D633B846F1}">
                <asvg:svgBlip xmlns:asvg="http://schemas.microsoft.com/office/drawing/2016/SVG/main" r:embed="rId35"/>
              </a:ext>
            </a:extLst>
          </a:blip>
          <a:stretch>
            <a:fillRect/>
          </a:stretch>
        </p:blipFill>
        <p:spPr>
          <a:xfrm>
            <a:off x="6423714" y="2122187"/>
            <a:ext cx="469440" cy="469440"/>
          </a:xfrm>
          <a:prstGeom prst="rect">
            <a:avLst/>
          </a:prstGeom>
        </p:spPr>
      </p:pic>
      <p:pic>
        <p:nvPicPr>
          <p:cNvPr id="82" name="Grafik 126" descr="save">
            <a:extLst>
              <a:ext uri="{FF2B5EF4-FFF2-40B4-BE49-F238E27FC236}">
                <a16:creationId xmlns:a16="http://schemas.microsoft.com/office/drawing/2014/main" id="{77D10FDA-CF2C-8C9C-0FD5-3DA5F3B8436F}"/>
              </a:ext>
            </a:extLst>
          </p:cNvPr>
          <p:cNvPicPr>
            <a:picLocks noChangeAspect="1"/>
          </p:cNvPicPr>
          <p:nvPr/>
        </p:nvPicPr>
        <p:blipFill>
          <a:blip r:embed="rId36">
            <a:extLst>
              <a:ext uri="{28A0092B-C50C-407E-A947-70E740481C1C}">
                <a14:useLocalDpi xmlns:a14="http://schemas.microsoft.com/office/drawing/2010/main" val="0"/>
              </a:ext>
              <a:ext uri="{96DAC541-7B7A-43D3-8B79-37D633B846F1}">
                <asvg:svgBlip xmlns:asvg="http://schemas.microsoft.com/office/drawing/2016/SVG/main" r:embed="rId37"/>
              </a:ext>
            </a:extLst>
          </a:blip>
          <a:stretch>
            <a:fillRect/>
          </a:stretch>
        </p:blipFill>
        <p:spPr>
          <a:xfrm>
            <a:off x="7398740" y="2122187"/>
            <a:ext cx="469440" cy="469440"/>
          </a:xfrm>
          <a:prstGeom prst="rect">
            <a:avLst/>
          </a:prstGeom>
        </p:spPr>
      </p:pic>
      <p:pic>
        <p:nvPicPr>
          <p:cNvPr id="83" name="Grafik 124" descr="question">
            <a:extLst>
              <a:ext uri="{FF2B5EF4-FFF2-40B4-BE49-F238E27FC236}">
                <a16:creationId xmlns:a16="http://schemas.microsoft.com/office/drawing/2014/main" id="{0FF4BD9F-1D87-C08B-AF7B-586C8B7B739C}"/>
              </a:ext>
            </a:extLst>
          </p:cNvPr>
          <p:cNvPicPr>
            <a:picLocks noChangeAspect="1"/>
          </p:cNvPicPr>
          <p:nvPr/>
        </p:nvPicPr>
        <p:blipFill>
          <a:blip r:embed="rId38">
            <a:extLst>
              <a:ext uri="{28A0092B-C50C-407E-A947-70E740481C1C}">
                <a14:useLocalDpi xmlns:a14="http://schemas.microsoft.com/office/drawing/2010/main" val="0"/>
              </a:ext>
              <a:ext uri="{96DAC541-7B7A-43D3-8B79-37D633B846F1}">
                <asvg:svgBlip xmlns:asvg="http://schemas.microsoft.com/office/drawing/2016/SVG/main" r:embed="rId39"/>
              </a:ext>
            </a:extLst>
          </a:blip>
          <a:stretch>
            <a:fillRect/>
          </a:stretch>
        </p:blipFill>
        <p:spPr>
          <a:xfrm>
            <a:off x="8373768" y="2122187"/>
            <a:ext cx="469440" cy="469440"/>
          </a:xfrm>
          <a:prstGeom prst="rect">
            <a:avLst/>
          </a:prstGeom>
        </p:spPr>
      </p:pic>
      <p:pic>
        <p:nvPicPr>
          <p:cNvPr id="84" name="Grafik 123" descr="hint">
            <a:extLst>
              <a:ext uri="{FF2B5EF4-FFF2-40B4-BE49-F238E27FC236}">
                <a16:creationId xmlns:a16="http://schemas.microsoft.com/office/drawing/2014/main" id="{BB5FBC76-1B93-883E-295F-FC1B8A56CA64}"/>
              </a:ext>
            </a:extLst>
          </p:cNvPr>
          <p:cNvPicPr>
            <a:picLocks noChangeAspect="1"/>
          </p:cNvPicPr>
          <p:nvPr/>
        </p:nvPicPr>
        <p:blipFill>
          <a:blip r:embed="rId40">
            <a:extLst>
              <a:ext uri="{28A0092B-C50C-407E-A947-70E740481C1C}">
                <a14:useLocalDpi xmlns:a14="http://schemas.microsoft.com/office/drawing/2010/main" val="0"/>
              </a:ext>
              <a:ext uri="{96DAC541-7B7A-43D3-8B79-37D633B846F1}">
                <asvg:svgBlip xmlns:asvg="http://schemas.microsoft.com/office/drawing/2016/SVG/main" r:embed="rId41"/>
              </a:ext>
            </a:extLst>
          </a:blip>
          <a:stretch>
            <a:fillRect/>
          </a:stretch>
        </p:blipFill>
        <p:spPr>
          <a:xfrm>
            <a:off x="9348793" y="2122187"/>
            <a:ext cx="469440" cy="469440"/>
          </a:xfrm>
          <a:prstGeom prst="rect">
            <a:avLst/>
          </a:prstGeom>
        </p:spPr>
      </p:pic>
      <p:pic>
        <p:nvPicPr>
          <p:cNvPr id="85" name="Grafik 82" descr="video">
            <a:extLst>
              <a:ext uri="{FF2B5EF4-FFF2-40B4-BE49-F238E27FC236}">
                <a16:creationId xmlns:a16="http://schemas.microsoft.com/office/drawing/2014/main" id="{1392F932-8EBE-A279-9BD0-906AA3CE6731}"/>
              </a:ext>
            </a:extLst>
          </p:cNvPr>
          <p:cNvPicPr>
            <a:picLocks noChangeAspect="1"/>
          </p:cNvPicPr>
          <p:nvPr/>
        </p:nvPicPr>
        <p:blipFill>
          <a:blip r:embed="rId42">
            <a:extLst>
              <a:ext uri="{28A0092B-C50C-407E-A947-70E740481C1C}">
                <a14:useLocalDpi xmlns:a14="http://schemas.microsoft.com/office/drawing/2010/main" val="0"/>
              </a:ext>
              <a:ext uri="{96DAC541-7B7A-43D3-8B79-37D633B846F1}">
                <asvg:svgBlip xmlns:asvg="http://schemas.microsoft.com/office/drawing/2016/SVG/main" r:embed="rId43"/>
              </a:ext>
            </a:extLst>
          </a:blip>
          <a:stretch>
            <a:fillRect/>
          </a:stretch>
        </p:blipFill>
        <p:spPr>
          <a:xfrm>
            <a:off x="573549" y="2989248"/>
            <a:ext cx="469440" cy="469440"/>
          </a:xfrm>
          <a:prstGeom prst="rect">
            <a:avLst/>
          </a:prstGeom>
        </p:spPr>
      </p:pic>
      <p:pic>
        <p:nvPicPr>
          <p:cNvPr id="86" name="Grafik 91" descr="calculator">
            <a:extLst>
              <a:ext uri="{FF2B5EF4-FFF2-40B4-BE49-F238E27FC236}">
                <a16:creationId xmlns:a16="http://schemas.microsoft.com/office/drawing/2014/main" id="{947142EC-2DC1-4A8A-80F5-F405AC49D6D7}"/>
              </a:ext>
            </a:extLst>
          </p:cNvPr>
          <p:cNvPicPr>
            <a:picLocks noChangeAspect="1"/>
          </p:cNvPicPr>
          <p:nvPr/>
        </p:nvPicPr>
        <p:blipFill>
          <a:blip r:embed="rId44">
            <a:extLst>
              <a:ext uri="{28A0092B-C50C-407E-A947-70E740481C1C}">
                <a14:useLocalDpi xmlns:a14="http://schemas.microsoft.com/office/drawing/2010/main" val="0"/>
              </a:ext>
              <a:ext uri="{96DAC541-7B7A-43D3-8B79-37D633B846F1}">
                <asvg:svgBlip xmlns:asvg="http://schemas.microsoft.com/office/drawing/2016/SVG/main" r:embed="rId45"/>
              </a:ext>
            </a:extLst>
          </a:blip>
          <a:stretch>
            <a:fillRect/>
          </a:stretch>
        </p:blipFill>
        <p:spPr>
          <a:xfrm>
            <a:off x="1548662" y="2989248"/>
            <a:ext cx="469440" cy="469440"/>
          </a:xfrm>
          <a:prstGeom prst="rect">
            <a:avLst/>
          </a:prstGeom>
        </p:spPr>
      </p:pic>
      <p:pic>
        <p:nvPicPr>
          <p:cNvPr id="87" name="Grafik 67" descr="device-mobilepay">
            <a:extLst>
              <a:ext uri="{FF2B5EF4-FFF2-40B4-BE49-F238E27FC236}">
                <a16:creationId xmlns:a16="http://schemas.microsoft.com/office/drawing/2014/main" id="{5121855D-4252-3734-496B-089A9F412086}"/>
              </a:ext>
            </a:extLst>
          </p:cNvPr>
          <p:cNvPicPr>
            <a:picLocks noChangeAspect="1"/>
          </p:cNvPicPr>
          <p:nvPr/>
        </p:nvPicPr>
        <p:blipFill>
          <a:blip r:embed="rId46">
            <a:extLst>
              <a:ext uri="{28A0092B-C50C-407E-A947-70E740481C1C}">
                <a14:useLocalDpi xmlns:a14="http://schemas.microsoft.com/office/drawing/2010/main" val="0"/>
              </a:ext>
              <a:ext uri="{96DAC541-7B7A-43D3-8B79-37D633B846F1}">
                <asvg:svgBlip xmlns:asvg="http://schemas.microsoft.com/office/drawing/2016/SVG/main" r:embed="rId47"/>
              </a:ext>
            </a:extLst>
          </a:blip>
          <a:stretch>
            <a:fillRect/>
          </a:stretch>
        </p:blipFill>
        <p:spPr>
          <a:xfrm>
            <a:off x="2523776" y="2989248"/>
            <a:ext cx="469440" cy="469440"/>
          </a:xfrm>
          <a:prstGeom prst="rect">
            <a:avLst/>
          </a:prstGeom>
        </p:spPr>
      </p:pic>
      <p:pic>
        <p:nvPicPr>
          <p:cNvPr id="88" name="Grafik 90" descr="prosperity">
            <a:extLst>
              <a:ext uri="{FF2B5EF4-FFF2-40B4-BE49-F238E27FC236}">
                <a16:creationId xmlns:a16="http://schemas.microsoft.com/office/drawing/2014/main" id="{CCC9FBB1-D390-ADCF-9601-084D08253141}"/>
              </a:ext>
            </a:extLst>
          </p:cNvPr>
          <p:cNvPicPr>
            <a:picLocks noChangeAspect="1"/>
          </p:cNvPicPr>
          <p:nvPr/>
        </p:nvPicPr>
        <p:blipFill>
          <a:blip r:embed="rId48">
            <a:extLst>
              <a:ext uri="{28A0092B-C50C-407E-A947-70E740481C1C}">
                <a14:useLocalDpi xmlns:a14="http://schemas.microsoft.com/office/drawing/2010/main" val="0"/>
              </a:ext>
              <a:ext uri="{96DAC541-7B7A-43D3-8B79-37D633B846F1}">
                <asvg:svgBlip xmlns:asvg="http://schemas.microsoft.com/office/drawing/2016/SVG/main" r:embed="rId49"/>
              </a:ext>
            </a:extLst>
          </a:blip>
          <a:stretch>
            <a:fillRect/>
          </a:stretch>
        </p:blipFill>
        <p:spPr>
          <a:xfrm>
            <a:off x="3498890" y="2989248"/>
            <a:ext cx="469440" cy="469440"/>
          </a:xfrm>
          <a:prstGeom prst="rect">
            <a:avLst/>
          </a:prstGeom>
        </p:spPr>
      </p:pic>
      <p:pic>
        <p:nvPicPr>
          <p:cNvPr id="89" name="Grafik 83" descr="money">
            <a:extLst>
              <a:ext uri="{FF2B5EF4-FFF2-40B4-BE49-F238E27FC236}">
                <a16:creationId xmlns:a16="http://schemas.microsoft.com/office/drawing/2014/main" id="{CCCF966C-32EC-3221-1645-398449BB4296}"/>
              </a:ext>
            </a:extLst>
          </p:cNvPr>
          <p:cNvPicPr>
            <a:picLocks noChangeAspect="1"/>
          </p:cNvPicPr>
          <p:nvPr/>
        </p:nvPicPr>
        <p:blipFill>
          <a:blip r:embed="rId50">
            <a:extLst>
              <a:ext uri="{28A0092B-C50C-407E-A947-70E740481C1C}">
                <a14:useLocalDpi xmlns:a14="http://schemas.microsoft.com/office/drawing/2010/main" val="0"/>
              </a:ext>
              <a:ext uri="{96DAC541-7B7A-43D3-8B79-37D633B846F1}">
                <asvg:svgBlip xmlns:asvg="http://schemas.microsoft.com/office/drawing/2016/SVG/main" r:embed="rId51"/>
              </a:ext>
            </a:extLst>
          </a:blip>
          <a:stretch>
            <a:fillRect/>
          </a:stretch>
        </p:blipFill>
        <p:spPr>
          <a:xfrm>
            <a:off x="4474004" y="2989248"/>
            <a:ext cx="469440" cy="469440"/>
          </a:xfrm>
          <a:prstGeom prst="rect">
            <a:avLst/>
          </a:prstGeom>
        </p:spPr>
      </p:pic>
      <p:pic>
        <p:nvPicPr>
          <p:cNvPr id="90" name="Grafik 88" descr="swiss-franc">
            <a:extLst>
              <a:ext uri="{FF2B5EF4-FFF2-40B4-BE49-F238E27FC236}">
                <a16:creationId xmlns:a16="http://schemas.microsoft.com/office/drawing/2014/main" id="{7FFCE0D5-1E75-4494-2C86-AFE0E601127F}"/>
              </a:ext>
            </a:extLst>
          </p:cNvPr>
          <p:cNvPicPr>
            <a:picLocks noChangeAspect="1"/>
          </p:cNvPicPr>
          <p:nvPr/>
        </p:nvPicPr>
        <p:blipFill>
          <a:blip r:embed="rId52">
            <a:extLst>
              <a:ext uri="{28A0092B-C50C-407E-A947-70E740481C1C}">
                <a14:useLocalDpi xmlns:a14="http://schemas.microsoft.com/office/drawing/2010/main" val="0"/>
              </a:ext>
              <a:ext uri="{96DAC541-7B7A-43D3-8B79-37D633B846F1}">
                <asvg:svgBlip xmlns:asvg="http://schemas.microsoft.com/office/drawing/2016/SVG/main" r:embed="rId53"/>
              </a:ext>
            </a:extLst>
          </a:blip>
          <a:stretch>
            <a:fillRect/>
          </a:stretch>
        </p:blipFill>
        <p:spPr>
          <a:xfrm>
            <a:off x="5449118" y="2989248"/>
            <a:ext cx="469440" cy="469440"/>
          </a:xfrm>
          <a:prstGeom prst="rect">
            <a:avLst/>
          </a:prstGeom>
        </p:spPr>
      </p:pic>
      <p:pic>
        <p:nvPicPr>
          <p:cNvPr id="91" name="Grafik 84" descr="yen">
            <a:extLst>
              <a:ext uri="{FF2B5EF4-FFF2-40B4-BE49-F238E27FC236}">
                <a16:creationId xmlns:a16="http://schemas.microsoft.com/office/drawing/2014/main" id="{A602DE60-7F0C-4358-0138-867F008474DF}"/>
              </a:ext>
            </a:extLst>
          </p:cNvPr>
          <p:cNvPicPr>
            <a:picLocks noChangeAspect="1"/>
          </p:cNvPicPr>
          <p:nvPr/>
        </p:nvPicPr>
        <p:blipFill>
          <a:blip r:embed="rId54">
            <a:extLst>
              <a:ext uri="{28A0092B-C50C-407E-A947-70E740481C1C}">
                <a14:useLocalDpi xmlns:a14="http://schemas.microsoft.com/office/drawing/2010/main" val="0"/>
              </a:ext>
              <a:ext uri="{96DAC541-7B7A-43D3-8B79-37D633B846F1}">
                <asvg:svgBlip xmlns:asvg="http://schemas.microsoft.com/office/drawing/2016/SVG/main" r:embed="rId55"/>
              </a:ext>
            </a:extLst>
          </a:blip>
          <a:stretch>
            <a:fillRect/>
          </a:stretch>
        </p:blipFill>
        <p:spPr>
          <a:xfrm>
            <a:off x="6424232" y="2989248"/>
            <a:ext cx="469440" cy="469440"/>
          </a:xfrm>
          <a:prstGeom prst="rect">
            <a:avLst/>
          </a:prstGeom>
        </p:spPr>
      </p:pic>
      <p:pic>
        <p:nvPicPr>
          <p:cNvPr id="92" name="Grafik 85" descr="dollar">
            <a:extLst>
              <a:ext uri="{FF2B5EF4-FFF2-40B4-BE49-F238E27FC236}">
                <a16:creationId xmlns:a16="http://schemas.microsoft.com/office/drawing/2014/main" id="{56AAA4A1-234B-7F5A-7F4E-3620347F36C3}"/>
              </a:ext>
            </a:extLst>
          </p:cNvPr>
          <p:cNvPicPr>
            <a:picLocks noChangeAspect="1"/>
          </p:cNvPicPr>
          <p:nvPr/>
        </p:nvPicPr>
        <p:blipFill>
          <a:blip r:embed="rId56">
            <a:extLst>
              <a:ext uri="{28A0092B-C50C-407E-A947-70E740481C1C}">
                <a14:useLocalDpi xmlns:a14="http://schemas.microsoft.com/office/drawing/2010/main" val="0"/>
              </a:ext>
              <a:ext uri="{96DAC541-7B7A-43D3-8B79-37D633B846F1}">
                <asvg:svgBlip xmlns:asvg="http://schemas.microsoft.com/office/drawing/2016/SVG/main" r:embed="rId57"/>
              </a:ext>
            </a:extLst>
          </a:blip>
          <a:stretch>
            <a:fillRect/>
          </a:stretch>
        </p:blipFill>
        <p:spPr>
          <a:xfrm>
            <a:off x="7399344" y="2989248"/>
            <a:ext cx="469440" cy="469440"/>
          </a:xfrm>
          <a:prstGeom prst="rect">
            <a:avLst/>
          </a:prstGeom>
        </p:spPr>
      </p:pic>
      <p:pic>
        <p:nvPicPr>
          <p:cNvPr id="93" name="Grafik 89" descr="euro">
            <a:extLst>
              <a:ext uri="{FF2B5EF4-FFF2-40B4-BE49-F238E27FC236}">
                <a16:creationId xmlns:a16="http://schemas.microsoft.com/office/drawing/2014/main" id="{609433B8-489A-9423-0B3C-44CD382F871F}"/>
              </a:ext>
            </a:extLst>
          </p:cNvPr>
          <p:cNvPicPr>
            <a:picLocks noChangeAspect="1"/>
          </p:cNvPicPr>
          <p:nvPr/>
        </p:nvPicPr>
        <p:blipFill>
          <a:blip r:embed="rId58">
            <a:extLst>
              <a:ext uri="{28A0092B-C50C-407E-A947-70E740481C1C}">
                <a14:useLocalDpi xmlns:a14="http://schemas.microsoft.com/office/drawing/2010/main" val="0"/>
              </a:ext>
              <a:ext uri="{96DAC541-7B7A-43D3-8B79-37D633B846F1}">
                <asvg:svgBlip xmlns:asvg="http://schemas.microsoft.com/office/drawing/2016/SVG/main" r:embed="rId59"/>
              </a:ext>
            </a:extLst>
          </a:blip>
          <a:stretch>
            <a:fillRect/>
          </a:stretch>
        </p:blipFill>
        <p:spPr>
          <a:xfrm>
            <a:off x="8374458" y="2989248"/>
            <a:ext cx="469440" cy="469440"/>
          </a:xfrm>
          <a:prstGeom prst="rect">
            <a:avLst/>
          </a:prstGeom>
        </p:spPr>
      </p:pic>
      <p:pic>
        <p:nvPicPr>
          <p:cNvPr id="94" name="Grafik 86" descr=" pound-sterling">
            <a:extLst>
              <a:ext uri="{FF2B5EF4-FFF2-40B4-BE49-F238E27FC236}">
                <a16:creationId xmlns:a16="http://schemas.microsoft.com/office/drawing/2014/main" id="{00AC420D-213A-B1DA-E6E3-FB05B4B3FEA0}"/>
              </a:ext>
            </a:extLst>
          </p:cNvPr>
          <p:cNvPicPr>
            <a:picLocks noChangeAspect="1"/>
          </p:cNvPicPr>
          <p:nvPr/>
        </p:nvPicPr>
        <p:blipFill>
          <a:blip r:embed="rId60">
            <a:extLst>
              <a:ext uri="{28A0092B-C50C-407E-A947-70E740481C1C}">
                <a14:useLocalDpi xmlns:a14="http://schemas.microsoft.com/office/drawing/2010/main" val="0"/>
              </a:ext>
              <a:ext uri="{96DAC541-7B7A-43D3-8B79-37D633B846F1}">
                <asvg:svgBlip xmlns:asvg="http://schemas.microsoft.com/office/drawing/2016/SVG/main" r:embed="rId61"/>
              </a:ext>
            </a:extLst>
          </a:blip>
          <a:stretch>
            <a:fillRect/>
          </a:stretch>
        </p:blipFill>
        <p:spPr>
          <a:xfrm>
            <a:off x="9342402" y="2989248"/>
            <a:ext cx="469440" cy="469440"/>
          </a:xfrm>
          <a:prstGeom prst="rect">
            <a:avLst/>
          </a:prstGeom>
        </p:spPr>
      </p:pic>
      <p:pic>
        <p:nvPicPr>
          <p:cNvPr id="95" name="Grafik 102" descr="bank">
            <a:extLst>
              <a:ext uri="{FF2B5EF4-FFF2-40B4-BE49-F238E27FC236}">
                <a16:creationId xmlns:a16="http://schemas.microsoft.com/office/drawing/2014/main" id="{51486A01-0BDE-34AC-DE17-72C54A7604DB}"/>
              </a:ext>
            </a:extLst>
          </p:cNvPr>
          <p:cNvPicPr>
            <a:picLocks noChangeAspect="1"/>
          </p:cNvPicPr>
          <p:nvPr/>
        </p:nvPicPr>
        <p:blipFill>
          <a:blip r:embed="rId62">
            <a:extLst>
              <a:ext uri="{28A0092B-C50C-407E-A947-70E740481C1C}">
                <a14:useLocalDpi xmlns:a14="http://schemas.microsoft.com/office/drawing/2010/main" val="0"/>
              </a:ext>
              <a:ext uri="{96DAC541-7B7A-43D3-8B79-37D633B846F1}">
                <asvg:svgBlip xmlns:asvg="http://schemas.microsoft.com/office/drawing/2016/SVG/main" r:embed="rId63"/>
              </a:ext>
            </a:extLst>
          </a:blip>
          <a:stretch>
            <a:fillRect/>
          </a:stretch>
        </p:blipFill>
        <p:spPr>
          <a:xfrm>
            <a:off x="573549" y="3856310"/>
            <a:ext cx="469440" cy="469440"/>
          </a:xfrm>
          <a:prstGeom prst="rect">
            <a:avLst/>
          </a:prstGeom>
        </p:spPr>
      </p:pic>
      <p:pic>
        <p:nvPicPr>
          <p:cNvPr id="96" name="Grafik 105" descr="credit">
            <a:extLst>
              <a:ext uri="{FF2B5EF4-FFF2-40B4-BE49-F238E27FC236}">
                <a16:creationId xmlns:a16="http://schemas.microsoft.com/office/drawing/2014/main" id="{2753C4C9-760C-F444-CE6F-1718200285C0}"/>
              </a:ext>
            </a:extLst>
          </p:cNvPr>
          <p:cNvPicPr>
            <a:picLocks noChangeAspect="1"/>
          </p:cNvPicPr>
          <p:nvPr/>
        </p:nvPicPr>
        <p:blipFill>
          <a:blip r:embed="rId64">
            <a:extLst>
              <a:ext uri="{28A0092B-C50C-407E-A947-70E740481C1C}">
                <a14:useLocalDpi xmlns:a14="http://schemas.microsoft.com/office/drawing/2010/main" val="0"/>
              </a:ext>
              <a:ext uri="{96DAC541-7B7A-43D3-8B79-37D633B846F1}">
                <asvg:svgBlip xmlns:asvg="http://schemas.microsoft.com/office/drawing/2016/SVG/main" r:embed="rId65"/>
              </a:ext>
            </a:extLst>
          </a:blip>
          <a:stretch>
            <a:fillRect/>
          </a:stretch>
        </p:blipFill>
        <p:spPr>
          <a:xfrm>
            <a:off x="1548575" y="3856310"/>
            <a:ext cx="469440" cy="469440"/>
          </a:xfrm>
          <a:prstGeom prst="rect">
            <a:avLst/>
          </a:prstGeom>
        </p:spPr>
      </p:pic>
      <p:pic>
        <p:nvPicPr>
          <p:cNvPr id="97" name="Grafik 104" descr="payment-wireless">
            <a:extLst>
              <a:ext uri="{FF2B5EF4-FFF2-40B4-BE49-F238E27FC236}">
                <a16:creationId xmlns:a16="http://schemas.microsoft.com/office/drawing/2014/main" id="{090C0F02-C8BA-862E-482B-29EA91098A85}"/>
              </a:ext>
            </a:extLst>
          </p:cNvPr>
          <p:cNvPicPr>
            <a:picLocks noChangeAspect="1"/>
          </p:cNvPicPr>
          <p:nvPr/>
        </p:nvPicPr>
        <p:blipFill>
          <a:blip r:embed="rId66">
            <a:extLst>
              <a:ext uri="{28A0092B-C50C-407E-A947-70E740481C1C}">
                <a14:useLocalDpi xmlns:a14="http://schemas.microsoft.com/office/drawing/2010/main" val="0"/>
              </a:ext>
              <a:ext uri="{96DAC541-7B7A-43D3-8B79-37D633B846F1}">
                <asvg:svgBlip xmlns:asvg="http://schemas.microsoft.com/office/drawing/2016/SVG/main" r:embed="rId67"/>
              </a:ext>
            </a:extLst>
          </a:blip>
          <a:stretch>
            <a:fillRect/>
          </a:stretch>
        </p:blipFill>
        <p:spPr>
          <a:xfrm>
            <a:off x="2523603" y="3856310"/>
            <a:ext cx="469440" cy="469440"/>
          </a:xfrm>
          <a:prstGeom prst="rect">
            <a:avLst/>
          </a:prstGeom>
        </p:spPr>
      </p:pic>
      <p:pic>
        <p:nvPicPr>
          <p:cNvPr id="98" name="Grafik 103" descr="atm">
            <a:extLst>
              <a:ext uri="{FF2B5EF4-FFF2-40B4-BE49-F238E27FC236}">
                <a16:creationId xmlns:a16="http://schemas.microsoft.com/office/drawing/2014/main" id="{D1D7D117-4919-CA88-7D10-F9FE9ECE279E}"/>
              </a:ext>
            </a:extLst>
          </p:cNvPr>
          <p:cNvPicPr>
            <a:picLocks noChangeAspect="1"/>
          </p:cNvPicPr>
          <p:nvPr/>
        </p:nvPicPr>
        <p:blipFill>
          <a:blip r:embed="rId68">
            <a:extLst>
              <a:ext uri="{28A0092B-C50C-407E-A947-70E740481C1C}">
                <a14:useLocalDpi xmlns:a14="http://schemas.microsoft.com/office/drawing/2010/main" val="0"/>
              </a:ext>
              <a:ext uri="{96DAC541-7B7A-43D3-8B79-37D633B846F1}">
                <asvg:svgBlip xmlns:asvg="http://schemas.microsoft.com/office/drawing/2016/SVG/main" r:embed="rId69"/>
              </a:ext>
            </a:extLst>
          </a:blip>
          <a:stretch>
            <a:fillRect/>
          </a:stretch>
        </p:blipFill>
        <p:spPr>
          <a:xfrm>
            <a:off x="3498631" y="3856310"/>
            <a:ext cx="469440" cy="469440"/>
          </a:xfrm>
          <a:prstGeom prst="rect">
            <a:avLst/>
          </a:prstGeom>
        </p:spPr>
      </p:pic>
      <p:pic>
        <p:nvPicPr>
          <p:cNvPr id="99" name="Grafik 106" descr="wallet">
            <a:extLst>
              <a:ext uri="{FF2B5EF4-FFF2-40B4-BE49-F238E27FC236}">
                <a16:creationId xmlns:a16="http://schemas.microsoft.com/office/drawing/2014/main" id="{C8EAF168-8717-67C0-9BEB-83079CB0F056}"/>
              </a:ext>
            </a:extLst>
          </p:cNvPr>
          <p:cNvPicPr>
            <a:picLocks noChangeAspect="1"/>
          </p:cNvPicPr>
          <p:nvPr/>
        </p:nvPicPr>
        <p:blipFill>
          <a:blip r:embed="rId70">
            <a:extLst>
              <a:ext uri="{28A0092B-C50C-407E-A947-70E740481C1C}">
                <a14:useLocalDpi xmlns:a14="http://schemas.microsoft.com/office/drawing/2010/main" val="0"/>
              </a:ext>
              <a:ext uri="{96DAC541-7B7A-43D3-8B79-37D633B846F1}">
                <asvg:svgBlip xmlns:asvg="http://schemas.microsoft.com/office/drawing/2016/SVG/main" r:embed="rId71"/>
              </a:ext>
            </a:extLst>
          </a:blip>
          <a:stretch>
            <a:fillRect/>
          </a:stretch>
        </p:blipFill>
        <p:spPr>
          <a:xfrm>
            <a:off x="4473658" y="3856310"/>
            <a:ext cx="469440" cy="469440"/>
          </a:xfrm>
          <a:prstGeom prst="rect">
            <a:avLst/>
          </a:prstGeom>
        </p:spPr>
      </p:pic>
      <p:pic>
        <p:nvPicPr>
          <p:cNvPr id="100" name="Grafik 107" descr="signature">
            <a:extLst>
              <a:ext uri="{FF2B5EF4-FFF2-40B4-BE49-F238E27FC236}">
                <a16:creationId xmlns:a16="http://schemas.microsoft.com/office/drawing/2014/main" id="{5655B463-0E95-5D69-5FEF-40EB7BB54E78}"/>
              </a:ext>
            </a:extLst>
          </p:cNvPr>
          <p:cNvPicPr>
            <a:picLocks noChangeAspect="1"/>
          </p:cNvPicPr>
          <p:nvPr/>
        </p:nvPicPr>
        <p:blipFill>
          <a:blip r:embed="rId72">
            <a:extLst>
              <a:ext uri="{28A0092B-C50C-407E-A947-70E740481C1C}">
                <a14:useLocalDpi xmlns:a14="http://schemas.microsoft.com/office/drawing/2010/main" val="0"/>
              </a:ext>
              <a:ext uri="{96DAC541-7B7A-43D3-8B79-37D633B846F1}">
                <asvg:svgBlip xmlns:asvg="http://schemas.microsoft.com/office/drawing/2016/SVG/main" r:embed="rId73"/>
              </a:ext>
            </a:extLst>
          </a:blip>
          <a:stretch>
            <a:fillRect/>
          </a:stretch>
        </p:blipFill>
        <p:spPr>
          <a:xfrm>
            <a:off x="5448686" y="3856310"/>
            <a:ext cx="469440" cy="469440"/>
          </a:xfrm>
          <a:prstGeom prst="rect">
            <a:avLst/>
          </a:prstGeom>
        </p:spPr>
      </p:pic>
      <p:pic>
        <p:nvPicPr>
          <p:cNvPr id="101" name="Grafik 108" descr="certificate">
            <a:extLst>
              <a:ext uri="{FF2B5EF4-FFF2-40B4-BE49-F238E27FC236}">
                <a16:creationId xmlns:a16="http://schemas.microsoft.com/office/drawing/2014/main" id="{3DAB59A9-584C-094A-3854-F1306E1BD65F}"/>
              </a:ext>
            </a:extLst>
          </p:cNvPr>
          <p:cNvPicPr>
            <a:picLocks noChangeAspect="1"/>
          </p:cNvPicPr>
          <p:nvPr/>
        </p:nvPicPr>
        <p:blipFill>
          <a:blip r:embed="rId74">
            <a:extLst>
              <a:ext uri="{28A0092B-C50C-407E-A947-70E740481C1C}">
                <a14:useLocalDpi xmlns:a14="http://schemas.microsoft.com/office/drawing/2010/main" val="0"/>
              </a:ext>
              <a:ext uri="{96DAC541-7B7A-43D3-8B79-37D633B846F1}">
                <asvg:svgBlip xmlns:asvg="http://schemas.microsoft.com/office/drawing/2016/SVG/main" r:embed="rId75"/>
              </a:ext>
            </a:extLst>
          </a:blip>
          <a:stretch>
            <a:fillRect/>
          </a:stretch>
        </p:blipFill>
        <p:spPr>
          <a:xfrm>
            <a:off x="6423714" y="3856310"/>
            <a:ext cx="469440" cy="469440"/>
          </a:xfrm>
          <a:prstGeom prst="rect">
            <a:avLst/>
          </a:prstGeom>
        </p:spPr>
      </p:pic>
      <p:pic>
        <p:nvPicPr>
          <p:cNvPr id="102" name="Grafik 111" descr="bookmark">
            <a:extLst>
              <a:ext uri="{FF2B5EF4-FFF2-40B4-BE49-F238E27FC236}">
                <a16:creationId xmlns:a16="http://schemas.microsoft.com/office/drawing/2014/main" id="{0DA837AF-4B7A-FB2D-B668-E66FE9FF3D12}"/>
              </a:ext>
            </a:extLst>
          </p:cNvPr>
          <p:cNvPicPr>
            <a:picLocks noChangeAspect="1"/>
          </p:cNvPicPr>
          <p:nvPr/>
        </p:nvPicPr>
        <p:blipFill>
          <a:blip r:embed="rId76">
            <a:extLst>
              <a:ext uri="{28A0092B-C50C-407E-A947-70E740481C1C}">
                <a14:useLocalDpi xmlns:a14="http://schemas.microsoft.com/office/drawing/2010/main" val="0"/>
              </a:ext>
              <a:ext uri="{96DAC541-7B7A-43D3-8B79-37D633B846F1}">
                <asvg:svgBlip xmlns:asvg="http://schemas.microsoft.com/office/drawing/2016/SVG/main" r:embed="rId77"/>
              </a:ext>
            </a:extLst>
          </a:blip>
          <a:stretch>
            <a:fillRect/>
          </a:stretch>
        </p:blipFill>
        <p:spPr>
          <a:xfrm>
            <a:off x="7398740" y="3856310"/>
            <a:ext cx="469440" cy="469440"/>
          </a:xfrm>
          <a:prstGeom prst="rect">
            <a:avLst/>
          </a:prstGeom>
        </p:spPr>
      </p:pic>
      <p:pic>
        <p:nvPicPr>
          <p:cNvPr id="103" name="Grafik 110" descr="save-regular">
            <a:extLst>
              <a:ext uri="{FF2B5EF4-FFF2-40B4-BE49-F238E27FC236}">
                <a16:creationId xmlns:a16="http://schemas.microsoft.com/office/drawing/2014/main" id="{58912E4C-279A-EF8A-4A6F-1E7B98D37209}"/>
              </a:ext>
            </a:extLst>
          </p:cNvPr>
          <p:cNvPicPr>
            <a:picLocks noChangeAspect="1"/>
          </p:cNvPicPr>
          <p:nvPr/>
        </p:nvPicPr>
        <p:blipFill>
          <a:blip r:embed="rId78">
            <a:extLst>
              <a:ext uri="{28A0092B-C50C-407E-A947-70E740481C1C}">
                <a14:useLocalDpi xmlns:a14="http://schemas.microsoft.com/office/drawing/2010/main" val="0"/>
              </a:ext>
              <a:ext uri="{96DAC541-7B7A-43D3-8B79-37D633B846F1}">
                <asvg:svgBlip xmlns:asvg="http://schemas.microsoft.com/office/drawing/2016/SVG/main" r:embed="rId79"/>
              </a:ext>
            </a:extLst>
          </a:blip>
          <a:stretch>
            <a:fillRect/>
          </a:stretch>
        </p:blipFill>
        <p:spPr>
          <a:xfrm>
            <a:off x="8373768" y="3856310"/>
            <a:ext cx="469440" cy="469440"/>
          </a:xfrm>
          <a:prstGeom prst="rect">
            <a:avLst/>
          </a:prstGeom>
        </p:spPr>
      </p:pic>
      <p:pic>
        <p:nvPicPr>
          <p:cNvPr id="104" name="Grafik 109" descr="legal">
            <a:extLst>
              <a:ext uri="{FF2B5EF4-FFF2-40B4-BE49-F238E27FC236}">
                <a16:creationId xmlns:a16="http://schemas.microsoft.com/office/drawing/2014/main" id="{962DFD35-4736-B6D7-F264-F36B37402BEE}"/>
              </a:ext>
            </a:extLst>
          </p:cNvPr>
          <p:cNvPicPr>
            <a:picLocks noChangeAspect="1"/>
          </p:cNvPicPr>
          <p:nvPr/>
        </p:nvPicPr>
        <p:blipFill>
          <a:blip r:embed="rId80">
            <a:extLst>
              <a:ext uri="{28A0092B-C50C-407E-A947-70E740481C1C}">
                <a14:useLocalDpi xmlns:a14="http://schemas.microsoft.com/office/drawing/2010/main" val="0"/>
              </a:ext>
              <a:ext uri="{96DAC541-7B7A-43D3-8B79-37D633B846F1}">
                <asvg:svgBlip xmlns:asvg="http://schemas.microsoft.com/office/drawing/2016/SVG/main" r:embed="rId81"/>
              </a:ext>
            </a:extLst>
          </a:blip>
          <a:stretch>
            <a:fillRect/>
          </a:stretch>
        </p:blipFill>
        <p:spPr>
          <a:xfrm>
            <a:off x="9348793" y="3856310"/>
            <a:ext cx="469440" cy="469440"/>
          </a:xfrm>
          <a:prstGeom prst="rect">
            <a:avLst/>
          </a:prstGeom>
        </p:spPr>
      </p:pic>
      <p:pic>
        <p:nvPicPr>
          <p:cNvPr id="105" name="Grafik 145" descr="arrow-cross">
            <a:extLst>
              <a:ext uri="{FF2B5EF4-FFF2-40B4-BE49-F238E27FC236}">
                <a16:creationId xmlns:a16="http://schemas.microsoft.com/office/drawing/2014/main" id="{06F5A316-3738-F8F0-638C-3DC7495ED55B}"/>
              </a:ext>
            </a:extLst>
          </p:cNvPr>
          <p:cNvPicPr>
            <a:picLocks noChangeAspect="1"/>
          </p:cNvPicPr>
          <p:nvPr/>
        </p:nvPicPr>
        <p:blipFill>
          <a:blip r:embed="rId82">
            <a:extLst>
              <a:ext uri="{28A0092B-C50C-407E-A947-70E740481C1C}">
                <a14:useLocalDpi xmlns:a14="http://schemas.microsoft.com/office/drawing/2010/main" val="0"/>
              </a:ext>
              <a:ext uri="{96DAC541-7B7A-43D3-8B79-37D633B846F1}">
                <asvg:svgBlip xmlns:asvg="http://schemas.microsoft.com/office/drawing/2016/SVG/main" r:embed="rId83"/>
              </a:ext>
            </a:extLst>
          </a:blip>
          <a:stretch>
            <a:fillRect/>
          </a:stretch>
        </p:blipFill>
        <p:spPr>
          <a:xfrm>
            <a:off x="574417" y="4723371"/>
            <a:ext cx="469440" cy="469440"/>
          </a:xfrm>
          <a:prstGeom prst="rect">
            <a:avLst/>
          </a:prstGeom>
        </p:spPr>
      </p:pic>
      <p:pic>
        <p:nvPicPr>
          <p:cNvPr id="106" name="Grafik 143" descr="arrow2-down">
            <a:extLst>
              <a:ext uri="{FF2B5EF4-FFF2-40B4-BE49-F238E27FC236}">
                <a16:creationId xmlns:a16="http://schemas.microsoft.com/office/drawing/2014/main" id="{37AE3526-83AB-9758-59E5-2AA43D2898B6}"/>
              </a:ext>
            </a:extLst>
          </p:cNvPr>
          <p:cNvPicPr>
            <a:picLocks noChangeAspect="1"/>
          </p:cNvPicPr>
          <p:nvPr/>
        </p:nvPicPr>
        <p:blipFill>
          <a:blip r:embed="rId84">
            <a:extLst>
              <a:ext uri="{28A0092B-C50C-407E-A947-70E740481C1C}">
                <a14:useLocalDpi xmlns:a14="http://schemas.microsoft.com/office/drawing/2010/main" val="0"/>
              </a:ext>
              <a:ext uri="{96DAC541-7B7A-43D3-8B79-37D633B846F1}">
                <asvg:svgBlip xmlns:asvg="http://schemas.microsoft.com/office/drawing/2016/SVG/main" r:embed="rId85"/>
              </a:ext>
            </a:extLst>
          </a:blip>
          <a:stretch>
            <a:fillRect/>
          </a:stretch>
        </p:blipFill>
        <p:spPr>
          <a:xfrm>
            <a:off x="1549045" y="4723371"/>
            <a:ext cx="469440" cy="469440"/>
          </a:xfrm>
          <a:prstGeom prst="rect">
            <a:avLst/>
          </a:prstGeom>
        </p:spPr>
      </p:pic>
      <p:pic>
        <p:nvPicPr>
          <p:cNvPr id="107" name="Grafik 142" descr="arrow2-raise">
            <a:extLst>
              <a:ext uri="{FF2B5EF4-FFF2-40B4-BE49-F238E27FC236}">
                <a16:creationId xmlns:a16="http://schemas.microsoft.com/office/drawing/2014/main" id="{94DCEADF-E293-608A-800E-7F986FCEAEB6}"/>
              </a:ext>
            </a:extLst>
          </p:cNvPr>
          <p:cNvPicPr>
            <a:picLocks noChangeAspect="1"/>
          </p:cNvPicPr>
          <p:nvPr/>
        </p:nvPicPr>
        <p:blipFill>
          <a:blip r:embed="rId86">
            <a:extLst>
              <a:ext uri="{28A0092B-C50C-407E-A947-70E740481C1C}">
                <a14:useLocalDpi xmlns:a14="http://schemas.microsoft.com/office/drawing/2010/main" val="0"/>
              </a:ext>
              <a:ext uri="{96DAC541-7B7A-43D3-8B79-37D633B846F1}">
                <asvg:svgBlip xmlns:asvg="http://schemas.microsoft.com/office/drawing/2016/SVG/main" r:embed="rId87"/>
              </a:ext>
            </a:extLst>
          </a:blip>
          <a:stretch>
            <a:fillRect/>
          </a:stretch>
        </p:blipFill>
        <p:spPr>
          <a:xfrm>
            <a:off x="2523673" y="4723371"/>
            <a:ext cx="469440" cy="469440"/>
          </a:xfrm>
          <a:prstGeom prst="rect">
            <a:avLst/>
          </a:prstGeom>
        </p:spPr>
      </p:pic>
      <p:pic>
        <p:nvPicPr>
          <p:cNvPr id="108" name="Grafik 141" descr="arrow2-decline">
            <a:extLst>
              <a:ext uri="{FF2B5EF4-FFF2-40B4-BE49-F238E27FC236}">
                <a16:creationId xmlns:a16="http://schemas.microsoft.com/office/drawing/2014/main" id="{A1433E68-A7C1-9D29-B60D-20FFF0BB0768}"/>
              </a:ext>
            </a:extLst>
          </p:cNvPr>
          <p:cNvPicPr>
            <a:picLocks noChangeAspect="1"/>
          </p:cNvPicPr>
          <p:nvPr/>
        </p:nvPicPr>
        <p:blipFill>
          <a:blip r:embed="rId88">
            <a:extLst>
              <a:ext uri="{28A0092B-C50C-407E-A947-70E740481C1C}">
                <a14:useLocalDpi xmlns:a14="http://schemas.microsoft.com/office/drawing/2010/main" val="0"/>
              </a:ext>
              <a:ext uri="{96DAC541-7B7A-43D3-8B79-37D633B846F1}">
                <asvg:svgBlip xmlns:asvg="http://schemas.microsoft.com/office/drawing/2016/SVG/main" r:embed="rId89"/>
              </a:ext>
            </a:extLst>
          </a:blip>
          <a:stretch>
            <a:fillRect/>
          </a:stretch>
        </p:blipFill>
        <p:spPr>
          <a:xfrm>
            <a:off x="3498301" y="4723371"/>
            <a:ext cx="469440" cy="469440"/>
          </a:xfrm>
          <a:prstGeom prst="rect">
            <a:avLst/>
          </a:prstGeom>
        </p:spPr>
      </p:pic>
      <p:pic>
        <p:nvPicPr>
          <p:cNvPr id="109" name="Grafik 140" descr="arrow2-right">
            <a:extLst>
              <a:ext uri="{FF2B5EF4-FFF2-40B4-BE49-F238E27FC236}">
                <a16:creationId xmlns:a16="http://schemas.microsoft.com/office/drawing/2014/main" id="{1120F460-6398-20CC-F0BB-903EE93846D6}"/>
              </a:ext>
            </a:extLst>
          </p:cNvPr>
          <p:cNvPicPr>
            <a:picLocks noChangeAspect="1"/>
          </p:cNvPicPr>
          <p:nvPr/>
        </p:nvPicPr>
        <p:blipFill>
          <a:blip r:embed="rId90">
            <a:extLst>
              <a:ext uri="{28A0092B-C50C-407E-A947-70E740481C1C}">
                <a14:useLocalDpi xmlns:a14="http://schemas.microsoft.com/office/drawing/2010/main" val="0"/>
              </a:ext>
              <a:ext uri="{96DAC541-7B7A-43D3-8B79-37D633B846F1}">
                <asvg:svgBlip xmlns:asvg="http://schemas.microsoft.com/office/drawing/2016/SVG/main" r:embed="rId91"/>
              </a:ext>
            </a:extLst>
          </a:blip>
          <a:stretch>
            <a:fillRect/>
          </a:stretch>
        </p:blipFill>
        <p:spPr>
          <a:xfrm>
            <a:off x="4472929" y="4723371"/>
            <a:ext cx="469440" cy="469440"/>
          </a:xfrm>
          <a:prstGeom prst="rect">
            <a:avLst/>
          </a:prstGeom>
        </p:spPr>
      </p:pic>
      <p:pic>
        <p:nvPicPr>
          <p:cNvPr id="110" name="Grafik 139" descr="arrow2-up">
            <a:extLst>
              <a:ext uri="{FF2B5EF4-FFF2-40B4-BE49-F238E27FC236}">
                <a16:creationId xmlns:a16="http://schemas.microsoft.com/office/drawing/2014/main" id="{95183067-2878-FDDC-CBDA-B47C92C6D77F}"/>
              </a:ext>
            </a:extLst>
          </p:cNvPr>
          <p:cNvPicPr>
            <a:picLocks noChangeAspect="1"/>
          </p:cNvPicPr>
          <p:nvPr/>
        </p:nvPicPr>
        <p:blipFill>
          <a:blip r:embed="rId92">
            <a:extLst>
              <a:ext uri="{28A0092B-C50C-407E-A947-70E740481C1C}">
                <a14:useLocalDpi xmlns:a14="http://schemas.microsoft.com/office/drawing/2010/main" val="0"/>
              </a:ext>
              <a:ext uri="{96DAC541-7B7A-43D3-8B79-37D633B846F1}">
                <asvg:svgBlip xmlns:asvg="http://schemas.microsoft.com/office/drawing/2016/SVG/main" r:embed="rId93"/>
              </a:ext>
            </a:extLst>
          </a:blip>
          <a:stretch>
            <a:fillRect/>
          </a:stretch>
        </p:blipFill>
        <p:spPr>
          <a:xfrm>
            <a:off x="5447557" y="4723371"/>
            <a:ext cx="469440" cy="469440"/>
          </a:xfrm>
          <a:prstGeom prst="rect">
            <a:avLst/>
          </a:prstGeom>
        </p:spPr>
      </p:pic>
      <p:pic>
        <p:nvPicPr>
          <p:cNvPr id="111" name="Grafik 138" descr="arrow2-left">
            <a:extLst>
              <a:ext uri="{FF2B5EF4-FFF2-40B4-BE49-F238E27FC236}">
                <a16:creationId xmlns:a16="http://schemas.microsoft.com/office/drawing/2014/main" id="{08B9B455-05E0-E8BB-2720-996BDC47B00F}"/>
              </a:ext>
            </a:extLst>
          </p:cNvPr>
          <p:cNvPicPr>
            <a:picLocks noChangeAspect="1"/>
          </p:cNvPicPr>
          <p:nvPr/>
        </p:nvPicPr>
        <p:blipFill>
          <a:blip r:embed="rId94">
            <a:extLst>
              <a:ext uri="{28A0092B-C50C-407E-A947-70E740481C1C}">
                <a14:useLocalDpi xmlns:a14="http://schemas.microsoft.com/office/drawing/2010/main" val="0"/>
              </a:ext>
              <a:ext uri="{96DAC541-7B7A-43D3-8B79-37D633B846F1}">
                <asvg:svgBlip xmlns:asvg="http://schemas.microsoft.com/office/drawing/2016/SVG/main" r:embed="rId95"/>
              </a:ext>
            </a:extLst>
          </a:blip>
          <a:stretch>
            <a:fillRect/>
          </a:stretch>
        </p:blipFill>
        <p:spPr>
          <a:xfrm>
            <a:off x="6422185" y="4723371"/>
            <a:ext cx="469440" cy="469440"/>
          </a:xfrm>
          <a:prstGeom prst="rect">
            <a:avLst/>
          </a:prstGeom>
        </p:spPr>
      </p:pic>
      <p:pic>
        <p:nvPicPr>
          <p:cNvPr id="112" name="Grafik 137" descr="reload">
            <a:extLst>
              <a:ext uri="{FF2B5EF4-FFF2-40B4-BE49-F238E27FC236}">
                <a16:creationId xmlns:a16="http://schemas.microsoft.com/office/drawing/2014/main" id="{05DABFF9-6922-1772-D3E1-6BAF7526EFF5}"/>
              </a:ext>
            </a:extLst>
          </p:cNvPr>
          <p:cNvPicPr>
            <a:picLocks noChangeAspect="1"/>
          </p:cNvPicPr>
          <p:nvPr/>
        </p:nvPicPr>
        <p:blipFill>
          <a:blip r:embed="rId96">
            <a:extLst>
              <a:ext uri="{28A0092B-C50C-407E-A947-70E740481C1C}">
                <a14:useLocalDpi xmlns:a14="http://schemas.microsoft.com/office/drawing/2010/main" val="0"/>
              </a:ext>
              <a:ext uri="{96DAC541-7B7A-43D3-8B79-37D633B846F1}">
                <asvg:svgBlip xmlns:asvg="http://schemas.microsoft.com/office/drawing/2016/SVG/main" r:embed="rId97"/>
              </a:ext>
            </a:extLst>
          </a:blip>
          <a:stretch>
            <a:fillRect/>
          </a:stretch>
        </p:blipFill>
        <p:spPr>
          <a:xfrm>
            <a:off x="7396813" y="4723371"/>
            <a:ext cx="469440" cy="469440"/>
          </a:xfrm>
          <a:prstGeom prst="rect">
            <a:avLst/>
          </a:prstGeom>
        </p:spPr>
      </p:pic>
      <p:pic>
        <p:nvPicPr>
          <p:cNvPr id="113" name="Grafik 149" descr="back">
            <a:extLst>
              <a:ext uri="{FF2B5EF4-FFF2-40B4-BE49-F238E27FC236}">
                <a16:creationId xmlns:a16="http://schemas.microsoft.com/office/drawing/2014/main" id="{3512A12C-E738-FF7E-2FDD-2214CDBEE903}"/>
              </a:ext>
            </a:extLst>
          </p:cNvPr>
          <p:cNvPicPr>
            <a:picLocks noChangeAspect="1"/>
          </p:cNvPicPr>
          <p:nvPr/>
        </p:nvPicPr>
        <p:blipFill>
          <a:blip r:embed="rId98">
            <a:extLst>
              <a:ext uri="{28A0092B-C50C-407E-A947-70E740481C1C}">
                <a14:useLocalDpi xmlns:a14="http://schemas.microsoft.com/office/drawing/2010/main" val="0"/>
              </a:ext>
              <a:ext uri="{96DAC541-7B7A-43D3-8B79-37D633B846F1}">
                <asvg:svgBlip xmlns:asvg="http://schemas.microsoft.com/office/drawing/2016/SVG/main" r:embed="rId99"/>
              </a:ext>
            </a:extLst>
          </a:blip>
          <a:stretch>
            <a:fillRect/>
          </a:stretch>
        </p:blipFill>
        <p:spPr>
          <a:xfrm>
            <a:off x="8371441" y="4723371"/>
            <a:ext cx="469440" cy="469440"/>
          </a:xfrm>
          <a:prstGeom prst="rect">
            <a:avLst/>
          </a:prstGeom>
        </p:spPr>
      </p:pic>
      <p:pic>
        <p:nvPicPr>
          <p:cNvPr id="114" name="Grafik 147" descr="transfer-money">
            <a:extLst>
              <a:ext uri="{FF2B5EF4-FFF2-40B4-BE49-F238E27FC236}">
                <a16:creationId xmlns:a16="http://schemas.microsoft.com/office/drawing/2014/main" id="{60847851-E820-838F-14F7-EE032969DFFD}"/>
              </a:ext>
            </a:extLst>
          </p:cNvPr>
          <p:cNvPicPr>
            <a:picLocks noChangeAspect="1"/>
          </p:cNvPicPr>
          <p:nvPr/>
        </p:nvPicPr>
        <p:blipFill>
          <a:blip r:embed="rId100">
            <a:extLst>
              <a:ext uri="{28A0092B-C50C-407E-A947-70E740481C1C}">
                <a14:useLocalDpi xmlns:a14="http://schemas.microsoft.com/office/drawing/2010/main" val="0"/>
              </a:ext>
              <a:ext uri="{96DAC541-7B7A-43D3-8B79-37D633B846F1}">
                <asvg:svgBlip xmlns:asvg="http://schemas.microsoft.com/office/drawing/2016/SVG/main" r:embed="rId101"/>
              </a:ext>
            </a:extLst>
          </a:blip>
          <a:stretch>
            <a:fillRect/>
          </a:stretch>
        </p:blipFill>
        <p:spPr>
          <a:xfrm>
            <a:off x="9346068" y="4723371"/>
            <a:ext cx="469440" cy="469440"/>
          </a:xfrm>
          <a:prstGeom prst="rect">
            <a:avLst/>
          </a:prstGeom>
        </p:spPr>
      </p:pic>
      <p:pic>
        <p:nvPicPr>
          <p:cNvPr id="115" name="Grafik 132" descr="arrow-down">
            <a:extLst>
              <a:ext uri="{FF2B5EF4-FFF2-40B4-BE49-F238E27FC236}">
                <a16:creationId xmlns:a16="http://schemas.microsoft.com/office/drawing/2014/main" id="{610F78F0-770E-A44B-BFA2-4012C0AC518D}"/>
              </a:ext>
            </a:extLst>
          </p:cNvPr>
          <p:cNvPicPr>
            <a:picLocks noChangeAspect="1"/>
          </p:cNvPicPr>
          <p:nvPr/>
        </p:nvPicPr>
        <p:blipFill>
          <a:blip r:embed="rId102">
            <a:extLst>
              <a:ext uri="{28A0092B-C50C-407E-A947-70E740481C1C}">
                <a14:useLocalDpi xmlns:a14="http://schemas.microsoft.com/office/drawing/2010/main" val="0"/>
              </a:ext>
              <a:ext uri="{96DAC541-7B7A-43D3-8B79-37D633B846F1}">
                <asvg:svgBlip xmlns:asvg="http://schemas.microsoft.com/office/drawing/2016/SVG/main" r:embed="rId103"/>
              </a:ext>
            </a:extLst>
          </a:blip>
          <a:stretch>
            <a:fillRect/>
          </a:stretch>
        </p:blipFill>
        <p:spPr>
          <a:xfrm>
            <a:off x="579228" y="5590430"/>
            <a:ext cx="469440" cy="469440"/>
          </a:xfrm>
          <a:prstGeom prst="rect">
            <a:avLst/>
          </a:prstGeom>
        </p:spPr>
      </p:pic>
      <p:pic>
        <p:nvPicPr>
          <p:cNvPr id="116" name="Grafik 130" descr="arrow-right">
            <a:extLst>
              <a:ext uri="{FF2B5EF4-FFF2-40B4-BE49-F238E27FC236}">
                <a16:creationId xmlns:a16="http://schemas.microsoft.com/office/drawing/2014/main" id="{6A62713E-DDB2-56CE-0E7C-9FB195F5A7B6}"/>
              </a:ext>
            </a:extLst>
          </p:cNvPr>
          <p:cNvPicPr>
            <a:picLocks noChangeAspect="1"/>
          </p:cNvPicPr>
          <p:nvPr/>
        </p:nvPicPr>
        <p:blipFill>
          <a:blip r:embed="rId104">
            <a:extLst>
              <a:ext uri="{28A0092B-C50C-407E-A947-70E740481C1C}">
                <a14:useLocalDpi xmlns:a14="http://schemas.microsoft.com/office/drawing/2010/main" val="0"/>
              </a:ext>
              <a:ext uri="{96DAC541-7B7A-43D3-8B79-37D633B846F1}">
                <asvg:svgBlip xmlns:asvg="http://schemas.microsoft.com/office/drawing/2016/SVG/main" r:embed="rId105"/>
              </a:ext>
            </a:extLst>
          </a:blip>
          <a:stretch>
            <a:fillRect/>
          </a:stretch>
        </p:blipFill>
        <p:spPr>
          <a:xfrm>
            <a:off x="1552621" y="5590430"/>
            <a:ext cx="469440" cy="469440"/>
          </a:xfrm>
          <a:prstGeom prst="rect">
            <a:avLst/>
          </a:prstGeom>
        </p:spPr>
      </p:pic>
      <p:pic>
        <p:nvPicPr>
          <p:cNvPr id="117" name="Grafik 129" descr="arrow-up">
            <a:extLst>
              <a:ext uri="{FF2B5EF4-FFF2-40B4-BE49-F238E27FC236}">
                <a16:creationId xmlns:a16="http://schemas.microsoft.com/office/drawing/2014/main" id="{AF36DD17-AEE7-8E9B-64D2-1C5221F34B27}"/>
              </a:ext>
            </a:extLst>
          </p:cNvPr>
          <p:cNvPicPr>
            <a:picLocks noChangeAspect="1"/>
          </p:cNvPicPr>
          <p:nvPr/>
        </p:nvPicPr>
        <p:blipFill>
          <a:blip r:embed="rId106">
            <a:extLst>
              <a:ext uri="{28A0092B-C50C-407E-A947-70E740481C1C}">
                <a14:useLocalDpi xmlns:a14="http://schemas.microsoft.com/office/drawing/2010/main" val="0"/>
              </a:ext>
              <a:ext uri="{96DAC541-7B7A-43D3-8B79-37D633B846F1}">
                <asvg:svgBlip xmlns:asvg="http://schemas.microsoft.com/office/drawing/2016/SVG/main" r:embed="rId107"/>
              </a:ext>
            </a:extLst>
          </a:blip>
          <a:stretch>
            <a:fillRect/>
          </a:stretch>
        </p:blipFill>
        <p:spPr>
          <a:xfrm>
            <a:off x="2526015" y="5590430"/>
            <a:ext cx="469440" cy="469440"/>
          </a:xfrm>
          <a:prstGeom prst="rect">
            <a:avLst/>
          </a:prstGeom>
        </p:spPr>
      </p:pic>
      <p:pic>
        <p:nvPicPr>
          <p:cNvPr id="118" name="Grafik 127" descr="arrow-left">
            <a:extLst>
              <a:ext uri="{FF2B5EF4-FFF2-40B4-BE49-F238E27FC236}">
                <a16:creationId xmlns:a16="http://schemas.microsoft.com/office/drawing/2014/main" id="{E2073719-519B-A243-2AB3-AB63B7B9FE75}"/>
              </a:ext>
            </a:extLst>
          </p:cNvPr>
          <p:cNvPicPr>
            <a:picLocks noChangeAspect="1"/>
          </p:cNvPicPr>
          <p:nvPr/>
        </p:nvPicPr>
        <p:blipFill>
          <a:blip r:embed="rId108">
            <a:extLst>
              <a:ext uri="{28A0092B-C50C-407E-A947-70E740481C1C}">
                <a14:useLocalDpi xmlns:a14="http://schemas.microsoft.com/office/drawing/2010/main" val="0"/>
              </a:ext>
              <a:ext uri="{96DAC541-7B7A-43D3-8B79-37D633B846F1}">
                <asvg:svgBlip xmlns:asvg="http://schemas.microsoft.com/office/drawing/2016/SVG/main" r:embed="rId109"/>
              </a:ext>
            </a:extLst>
          </a:blip>
          <a:stretch>
            <a:fillRect/>
          </a:stretch>
        </p:blipFill>
        <p:spPr>
          <a:xfrm>
            <a:off x="3499409" y="5590430"/>
            <a:ext cx="469440" cy="469440"/>
          </a:xfrm>
          <a:prstGeom prst="rect">
            <a:avLst/>
          </a:prstGeom>
        </p:spPr>
      </p:pic>
      <p:pic>
        <p:nvPicPr>
          <p:cNvPr id="119" name="Grafik 133" descr="arrow3-right">
            <a:extLst>
              <a:ext uri="{FF2B5EF4-FFF2-40B4-BE49-F238E27FC236}">
                <a16:creationId xmlns:a16="http://schemas.microsoft.com/office/drawing/2014/main" id="{02B1C9EC-94D9-2BF0-A431-2C795426C70F}"/>
              </a:ext>
            </a:extLst>
          </p:cNvPr>
          <p:cNvPicPr>
            <a:picLocks noChangeAspect="1"/>
          </p:cNvPicPr>
          <p:nvPr/>
        </p:nvPicPr>
        <p:blipFill>
          <a:blip r:embed="rId110">
            <a:extLst>
              <a:ext uri="{28A0092B-C50C-407E-A947-70E740481C1C}">
                <a14:useLocalDpi xmlns:a14="http://schemas.microsoft.com/office/drawing/2010/main" val="0"/>
              </a:ext>
              <a:ext uri="{96DAC541-7B7A-43D3-8B79-37D633B846F1}">
                <asvg:svgBlip xmlns:asvg="http://schemas.microsoft.com/office/drawing/2016/SVG/main" r:embed="rId111"/>
              </a:ext>
            </a:extLst>
          </a:blip>
          <a:stretch>
            <a:fillRect/>
          </a:stretch>
        </p:blipFill>
        <p:spPr>
          <a:xfrm>
            <a:off x="4472804" y="5590430"/>
            <a:ext cx="469440" cy="469440"/>
          </a:xfrm>
          <a:prstGeom prst="rect">
            <a:avLst/>
          </a:prstGeom>
        </p:spPr>
      </p:pic>
      <p:pic>
        <p:nvPicPr>
          <p:cNvPr id="120" name="Grafik 135" descr="arrow3-raise">
            <a:extLst>
              <a:ext uri="{FF2B5EF4-FFF2-40B4-BE49-F238E27FC236}">
                <a16:creationId xmlns:a16="http://schemas.microsoft.com/office/drawing/2014/main" id="{D299D1F4-AABB-6A9A-34F4-9D4876CCAB7D}"/>
              </a:ext>
            </a:extLst>
          </p:cNvPr>
          <p:cNvPicPr>
            <a:picLocks noChangeAspect="1"/>
          </p:cNvPicPr>
          <p:nvPr/>
        </p:nvPicPr>
        <p:blipFill>
          <a:blip r:embed="rId112">
            <a:extLst>
              <a:ext uri="{28A0092B-C50C-407E-A947-70E740481C1C}">
                <a14:useLocalDpi xmlns:a14="http://schemas.microsoft.com/office/drawing/2010/main" val="0"/>
              </a:ext>
              <a:ext uri="{96DAC541-7B7A-43D3-8B79-37D633B846F1}">
                <asvg:svgBlip xmlns:asvg="http://schemas.microsoft.com/office/drawing/2016/SVG/main" r:embed="rId113"/>
              </a:ext>
            </a:extLst>
          </a:blip>
          <a:stretch>
            <a:fillRect/>
          </a:stretch>
        </p:blipFill>
        <p:spPr>
          <a:xfrm>
            <a:off x="5446197" y="5590430"/>
            <a:ext cx="469440" cy="469440"/>
          </a:xfrm>
          <a:prstGeom prst="rect">
            <a:avLst/>
          </a:prstGeom>
        </p:spPr>
      </p:pic>
      <p:pic>
        <p:nvPicPr>
          <p:cNvPr id="121" name="Grafik 136" descr="arrow3-decline">
            <a:extLst>
              <a:ext uri="{FF2B5EF4-FFF2-40B4-BE49-F238E27FC236}">
                <a16:creationId xmlns:a16="http://schemas.microsoft.com/office/drawing/2014/main" id="{B48B8921-F84C-2C61-C933-BB8254C4C918}"/>
              </a:ext>
            </a:extLst>
          </p:cNvPr>
          <p:cNvPicPr>
            <a:picLocks noChangeAspect="1"/>
          </p:cNvPicPr>
          <p:nvPr/>
        </p:nvPicPr>
        <p:blipFill>
          <a:blip r:embed="rId114">
            <a:extLst>
              <a:ext uri="{28A0092B-C50C-407E-A947-70E740481C1C}">
                <a14:useLocalDpi xmlns:a14="http://schemas.microsoft.com/office/drawing/2010/main" val="0"/>
              </a:ext>
              <a:ext uri="{96DAC541-7B7A-43D3-8B79-37D633B846F1}">
                <asvg:svgBlip xmlns:asvg="http://schemas.microsoft.com/office/drawing/2016/SVG/main" r:embed="rId115"/>
              </a:ext>
            </a:extLst>
          </a:blip>
          <a:stretch>
            <a:fillRect/>
          </a:stretch>
        </p:blipFill>
        <p:spPr>
          <a:xfrm>
            <a:off x="6419593" y="5590430"/>
            <a:ext cx="469440" cy="469440"/>
          </a:xfrm>
          <a:prstGeom prst="rect">
            <a:avLst/>
          </a:prstGeom>
        </p:spPr>
      </p:pic>
      <p:sp>
        <p:nvSpPr>
          <p:cNvPr id="122" name="Graphic 4" descr="check">
            <a:extLst>
              <a:ext uri="{FF2B5EF4-FFF2-40B4-BE49-F238E27FC236}">
                <a16:creationId xmlns:a16="http://schemas.microsoft.com/office/drawing/2014/main" id="{4DB00A98-6384-73AB-E8F9-39DAA4FD62CD}"/>
              </a:ext>
            </a:extLst>
          </p:cNvPr>
          <p:cNvSpPr/>
          <p:nvPr/>
        </p:nvSpPr>
        <p:spPr>
          <a:xfrm>
            <a:off x="8416244" y="5688813"/>
            <a:ext cx="509536" cy="364784"/>
          </a:xfrm>
          <a:custGeom>
            <a:avLst/>
            <a:gdLst>
              <a:gd name="connsiteX0" fmla="*/ 97197 w 337643"/>
              <a:gd name="connsiteY0" fmla="*/ 241723 h 241723"/>
              <a:gd name="connsiteX1" fmla="*/ 80916 w 337643"/>
              <a:gd name="connsiteY1" fmla="*/ 234994 h 241723"/>
              <a:gd name="connsiteX2" fmla="*/ 2245 w 337643"/>
              <a:gd name="connsiteY2" fmla="*/ 156330 h 241723"/>
              <a:gd name="connsiteX3" fmla="*/ 2245 w 337643"/>
              <a:gd name="connsiteY3" fmla="*/ 145479 h 241723"/>
              <a:gd name="connsiteX4" fmla="*/ 13100 w 337643"/>
              <a:gd name="connsiteY4" fmla="*/ 145479 h 241723"/>
              <a:gd name="connsiteX5" fmla="*/ 91768 w 337643"/>
              <a:gd name="connsiteY5" fmla="*/ 224143 h 241723"/>
              <a:gd name="connsiteX6" fmla="*/ 102623 w 337643"/>
              <a:gd name="connsiteY6" fmla="*/ 224143 h 241723"/>
              <a:gd name="connsiteX7" fmla="*/ 324544 w 337643"/>
              <a:gd name="connsiteY7" fmla="*/ 2248 h 241723"/>
              <a:gd name="connsiteX8" fmla="*/ 335395 w 337643"/>
              <a:gd name="connsiteY8" fmla="*/ 2248 h 241723"/>
              <a:gd name="connsiteX9" fmla="*/ 335395 w 337643"/>
              <a:gd name="connsiteY9" fmla="*/ 13100 h 241723"/>
              <a:gd name="connsiteX10" fmla="*/ 113473 w 337643"/>
              <a:gd name="connsiteY10" fmla="*/ 234994 h 241723"/>
              <a:gd name="connsiteX11" fmla="*/ 97197 w 337643"/>
              <a:gd name="connsiteY11" fmla="*/ 241723 h 241723"/>
              <a:gd name="connsiteX12" fmla="*/ 97197 w 337643"/>
              <a:gd name="connsiteY12" fmla="*/ 241723 h 241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37643" h="241723">
                <a:moveTo>
                  <a:pt x="97197" y="241723"/>
                </a:moveTo>
                <a:cubicBezTo>
                  <a:pt x="91033" y="241723"/>
                  <a:pt x="85252" y="239333"/>
                  <a:pt x="80916" y="234994"/>
                </a:cubicBezTo>
                <a:lnTo>
                  <a:pt x="2245" y="156330"/>
                </a:lnTo>
                <a:cubicBezTo>
                  <a:pt x="-748" y="153332"/>
                  <a:pt x="-748" y="148476"/>
                  <a:pt x="2245" y="145479"/>
                </a:cubicBezTo>
                <a:cubicBezTo>
                  <a:pt x="5246" y="142482"/>
                  <a:pt x="10098" y="142482"/>
                  <a:pt x="13100" y="145479"/>
                </a:cubicBezTo>
                <a:lnTo>
                  <a:pt x="91768" y="224143"/>
                </a:lnTo>
                <a:cubicBezTo>
                  <a:pt x="94642" y="227013"/>
                  <a:pt x="99749" y="227028"/>
                  <a:pt x="102623" y="224143"/>
                </a:cubicBezTo>
                <a:lnTo>
                  <a:pt x="324544" y="2248"/>
                </a:lnTo>
                <a:cubicBezTo>
                  <a:pt x="327542" y="-749"/>
                  <a:pt x="332398" y="-749"/>
                  <a:pt x="335395" y="2248"/>
                </a:cubicBezTo>
                <a:cubicBezTo>
                  <a:pt x="338393" y="5246"/>
                  <a:pt x="338393" y="10102"/>
                  <a:pt x="335395" y="13100"/>
                </a:cubicBezTo>
                <a:lnTo>
                  <a:pt x="113473" y="234994"/>
                </a:lnTo>
                <a:cubicBezTo>
                  <a:pt x="109138" y="239333"/>
                  <a:pt x="103360" y="241723"/>
                  <a:pt x="97197" y="241723"/>
                </a:cubicBezTo>
                <a:lnTo>
                  <a:pt x="97197" y="241723"/>
                </a:lnTo>
                <a:close/>
              </a:path>
            </a:pathLst>
          </a:custGeom>
          <a:solidFill>
            <a:schemeClr val="bg1"/>
          </a:solidFill>
          <a:ln w="7541" cap="flat">
            <a:noFill/>
            <a:prstDash val="solid"/>
            <a:miter/>
          </a:ln>
        </p:spPr>
        <p:txBody>
          <a:bodyPr rtlCol="0" anchor="ctr"/>
          <a:lstStyle/>
          <a:p>
            <a:endParaRPr lang="en-GB"/>
          </a:p>
        </p:txBody>
      </p:sp>
      <p:sp>
        <p:nvSpPr>
          <p:cNvPr id="123" name="Graphic 6" descr="close">
            <a:extLst>
              <a:ext uri="{FF2B5EF4-FFF2-40B4-BE49-F238E27FC236}">
                <a16:creationId xmlns:a16="http://schemas.microsoft.com/office/drawing/2014/main" id="{BDEFC39A-5954-72D8-0455-24188E36B7FD}"/>
              </a:ext>
            </a:extLst>
          </p:cNvPr>
          <p:cNvSpPr/>
          <p:nvPr/>
        </p:nvSpPr>
        <p:spPr>
          <a:xfrm>
            <a:off x="9391100" y="5687542"/>
            <a:ext cx="367325" cy="367323"/>
          </a:xfrm>
          <a:custGeom>
            <a:avLst/>
            <a:gdLst>
              <a:gd name="connsiteX0" fmla="*/ 241158 w 243407"/>
              <a:gd name="connsiteY0" fmla="*/ 13104 h 243406"/>
              <a:gd name="connsiteX1" fmla="*/ 132559 w 243407"/>
              <a:gd name="connsiteY1" fmla="*/ 121704 h 243406"/>
              <a:gd name="connsiteX2" fmla="*/ 241158 w 243407"/>
              <a:gd name="connsiteY2" fmla="*/ 230303 h 243406"/>
              <a:gd name="connsiteX3" fmla="*/ 241158 w 243407"/>
              <a:gd name="connsiteY3" fmla="*/ 241158 h 243406"/>
              <a:gd name="connsiteX4" fmla="*/ 235730 w 243407"/>
              <a:gd name="connsiteY4" fmla="*/ 243407 h 243406"/>
              <a:gd name="connsiteX5" fmla="*/ 230303 w 243407"/>
              <a:gd name="connsiteY5" fmla="*/ 241158 h 243406"/>
              <a:gd name="connsiteX6" fmla="*/ 121704 w 243407"/>
              <a:gd name="connsiteY6" fmla="*/ 132559 h 243406"/>
              <a:gd name="connsiteX7" fmla="*/ 13104 w 243407"/>
              <a:gd name="connsiteY7" fmla="*/ 241158 h 243406"/>
              <a:gd name="connsiteX8" fmla="*/ 7677 w 243407"/>
              <a:gd name="connsiteY8" fmla="*/ 243407 h 243406"/>
              <a:gd name="connsiteX9" fmla="*/ 2249 w 243407"/>
              <a:gd name="connsiteY9" fmla="*/ 241158 h 243406"/>
              <a:gd name="connsiteX10" fmla="*/ 2249 w 243407"/>
              <a:gd name="connsiteY10" fmla="*/ 230303 h 243406"/>
              <a:gd name="connsiteX11" fmla="*/ 110848 w 243407"/>
              <a:gd name="connsiteY11" fmla="*/ 121704 h 243406"/>
              <a:gd name="connsiteX12" fmla="*/ 2249 w 243407"/>
              <a:gd name="connsiteY12" fmla="*/ 13104 h 243406"/>
              <a:gd name="connsiteX13" fmla="*/ 2249 w 243407"/>
              <a:gd name="connsiteY13" fmla="*/ 2249 h 243406"/>
              <a:gd name="connsiteX14" fmla="*/ 13104 w 243407"/>
              <a:gd name="connsiteY14" fmla="*/ 2249 h 243406"/>
              <a:gd name="connsiteX15" fmla="*/ 121704 w 243407"/>
              <a:gd name="connsiteY15" fmla="*/ 110848 h 243406"/>
              <a:gd name="connsiteX16" fmla="*/ 230303 w 243407"/>
              <a:gd name="connsiteY16" fmla="*/ 2249 h 243406"/>
              <a:gd name="connsiteX17" fmla="*/ 241158 w 243407"/>
              <a:gd name="connsiteY17" fmla="*/ 2249 h 243406"/>
              <a:gd name="connsiteX18" fmla="*/ 241158 w 243407"/>
              <a:gd name="connsiteY18" fmla="*/ 13104 h 243406"/>
              <a:gd name="connsiteX19" fmla="*/ 241158 w 243407"/>
              <a:gd name="connsiteY19" fmla="*/ 13104 h 243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43407" h="243406">
                <a:moveTo>
                  <a:pt x="241158" y="13104"/>
                </a:moveTo>
                <a:lnTo>
                  <a:pt x="132559" y="121704"/>
                </a:lnTo>
                <a:lnTo>
                  <a:pt x="241158" y="230303"/>
                </a:lnTo>
                <a:cubicBezTo>
                  <a:pt x="244157" y="233301"/>
                  <a:pt x="244157" y="238159"/>
                  <a:pt x="241158" y="241158"/>
                </a:cubicBezTo>
                <a:cubicBezTo>
                  <a:pt x="239658" y="242657"/>
                  <a:pt x="237695" y="243407"/>
                  <a:pt x="235730" y="243407"/>
                </a:cubicBezTo>
                <a:cubicBezTo>
                  <a:pt x="233766" y="243407"/>
                  <a:pt x="231802" y="242657"/>
                  <a:pt x="230303" y="241158"/>
                </a:cubicBezTo>
                <a:lnTo>
                  <a:pt x="121704" y="132559"/>
                </a:lnTo>
                <a:lnTo>
                  <a:pt x="13104" y="241158"/>
                </a:lnTo>
                <a:cubicBezTo>
                  <a:pt x="11605" y="242657"/>
                  <a:pt x="9641" y="243407"/>
                  <a:pt x="7677" y="243407"/>
                </a:cubicBezTo>
                <a:cubicBezTo>
                  <a:pt x="5712" y="243407"/>
                  <a:pt x="3749" y="242657"/>
                  <a:pt x="2249" y="241158"/>
                </a:cubicBezTo>
                <a:cubicBezTo>
                  <a:pt x="-750" y="238159"/>
                  <a:pt x="-750" y="233301"/>
                  <a:pt x="2249" y="230303"/>
                </a:cubicBezTo>
                <a:lnTo>
                  <a:pt x="110848" y="121704"/>
                </a:lnTo>
                <a:lnTo>
                  <a:pt x="2249" y="13104"/>
                </a:lnTo>
                <a:cubicBezTo>
                  <a:pt x="-750" y="10106"/>
                  <a:pt x="-750" y="5248"/>
                  <a:pt x="2249" y="2249"/>
                </a:cubicBezTo>
                <a:cubicBezTo>
                  <a:pt x="5248" y="-750"/>
                  <a:pt x="10106" y="-750"/>
                  <a:pt x="13104" y="2249"/>
                </a:cubicBezTo>
                <a:lnTo>
                  <a:pt x="121704" y="110848"/>
                </a:lnTo>
                <a:lnTo>
                  <a:pt x="230303" y="2249"/>
                </a:lnTo>
                <a:cubicBezTo>
                  <a:pt x="233301" y="-750"/>
                  <a:pt x="238159" y="-750"/>
                  <a:pt x="241158" y="2249"/>
                </a:cubicBezTo>
                <a:cubicBezTo>
                  <a:pt x="244157" y="5248"/>
                  <a:pt x="244157" y="10106"/>
                  <a:pt x="241158" y="13104"/>
                </a:cubicBezTo>
                <a:lnTo>
                  <a:pt x="241158" y="13104"/>
                </a:lnTo>
                <a:close/>
              </a:path>
            </a:pathLst>
          </a:custGeom>
          <a:solidFill>
            <a:schemeClr val="bg1"/>
          </a:solidFill>
          <a:ln w="7541" cap="flat">
            <a:noFill/>
            <a:prstDash val="solid"/>
            <a:miter/>
          </a:ln>
        </p:spPr>
        <p:txBody>
          <a:bodyPr rtlCol="0" anchor="ctr"/>
          <a:lstStyle/>
          <a:p>
            <a:endParaRPr lang="en-GB"/>
          </a:p>
        </p:txBody>
      </p:sp>
      <p:sp>
        <p:nvSpPr>
          <p:cNvPr id="3" name="Fußzeilenplatzhalter 2">
            <a:extLst>
              <a:ext uri="{FF2B5EF4-FFF2-40B4-BE49-F238E27FC236}">
                <a16:creationId xmlns:a16="http://schemas.microsoft.com/office/drawing/2014/main" id="{A177CF80-2DDB-B8DF-6CB9-9BE1E844BAE3}"/>
              </a:ext>
              <a:ext uri="{C183D7F6-B498-43B3-948B-1728B52AA6E4}">
                <adec:decorative xmlns:adec="http://schemas.microsoft.com/office/drawing/2017/decorative" val="1"/>
              </a:ext>
            </a:extLst>
          </p:cNvPr>
          <p:cNvSpPr>
            <a:spLocks noGrp="1"/>
          </p:cNvSpPr>
          <p:nvPr>
            <p:ph type="ftr" sz="quarter" idx="11"/>
          </p:nvPr>
        </p:nvSpPr>
        <p:spPr/>
        <p:txBody>
          <a:bodyPr/>
          <a:lstStyle/>
          <a:p>
            <a:pPr algn="l">
              <a:lnSpc>
                <a:spcPts val="1067"/>
              </a:lnSpc>
            </a:pPr>
            <a:r>
              <a:rPr lang="en-GB"/>
              <a:t>Date, Location, Speaker name, Name of Event</a:t>
            </a:r>
          </a:p>
        </p:txBody>
      </p:sp>
      <p:sp>
        <p:nvSpPr>
          <p:cNvPr id="4" name="Slide Number Placeholder 3">
            <a:extLst>
              <a:ext uri="{FF2B5EF4-FFF2-40B4-BE49-F238E27FC236}">
                <a16:creationId xmlns:a16="http://schemas.microsoft.com/office/drawing/2014/main" id="{78967740-A513-DC8F-9CA2-6E453E3F4A40}"/>
              </a:ext>
              <a:ext uri="{C183D7F6-B498-43B3-948B-1728B52AA6E4}">
                <adec:decorative xmlns:adec="http://schemas.microsoft.com/office/drawing/2017/decorative" val="1"/>
              </a:ext>
            </a:extLst>
          </p:cNvPr>
          <p:cNvSpPr>
            <a:spLocks noGrp="1"/>
          </p:cNvSpPr>
          <p:nvPr>
            <p:ph type="sldNum" sz="quarter" idx="10"/>
          </p:nvPr>
        </p:nvSpPr>
        <p:spPr>
          <a:xfrm>
            <a:off x="11286067" y="6406800"/>
            <a:ext cx="457200" cy="144000"/>
          </a:xfrm>
        </p:spPr>
        <p:txBody>
          <a:bodyPr/>
          <a:lstStyle/>
          <a:p>
            <a:fld id="{D71DA9FD-6EF8-4CC5-AF9B-B6159B5B937C}" type="slidenum">
              <a:rPr lang="en-GB" noProof="1" smtClean="0"/>
              <a:pPr/>
              <a:t>82</a:t>
            </a:fld>
            <a:endParaRPr lang="en-GB" noProof="1"/>
          </a:p>
        </p:txBody>
      </p:sp>
    </p:spTree>
    <p:extLst>
      <p:ext uri="{BB962C8B-B14F-4D97-AF65-F5344CB8AC3E}">
        <p14:creationId xmlns:p14="http://schemas.microsoft.com/office/powerpoint/2010/main" val="255515560"/>
      </p:ext>
    </p:extLst>
  </p:cSld>
  <p:clrMapOvr>
    <a:masterClrMapping/>
  </p:clrMapOvr>
  <p:transition>
    <p:wipe dir="r"/>
  </p:transition>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ilsvBepVp_L.lII0d0Xn7w"/>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qFwABLLztw56yPkvb0P.mA"/>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FwKYFlHt55fMdsIFrc43oQ"/>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Iz_l4Bv4PPpUO9oUbCbUEg"/>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RELxUX3zKMr0Pw6OHnQFm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ROEthroaO8g37bifNPHY5g"/>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ilsvBepVp_L.lII0d0Xn7w"/>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qFwABLLztw56yPkvb0P.mA"/>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FwKYFlHt55fMdsIFrc43oQ"/>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Iz_l4Bv4PPpUO9oUbCbUEg"/>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RELxUX3zKMr0Pw6OHnQFmA"/>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ROEthroaO8g37bifNPHY5g"/>
</p:tagLst>
</file>

<file path=ppt/theme/theme1.xml><?xml version="1.0" encoding="utf-8"?>
<a:theme xmlns:a="http://schemas.openxmlformats.org/drawingml/2006/main" name="Deutsche Bank title master 2025 05">
  <a:themeElements>
    <a:clrScheme name="DB 2024 09">
      <a:dk1>
        <a:srgbClr val="000000"/>
      </a:dk1>
      <a:lt1>
        <a:srgbClr val="FFFFFF"/>
      </a:lt1>
      <a:dk2>
        <a:srgbClr val="16184E"/>
      </a:dk2>
      <a:lt2>
        <a:srgbClr val="CCEDF9"/>
      </a:lt2>
      <a:accent1>
        <a:srgbClr val="1E2A78"/>
      </a:accent1>
      <a:accent2>
        <a:srgbClr val="0069B1"/>
      </a:accent2>
      <a:accent3>
        <a:srgbClr val="3BB8B8"/>
      </a:accent3>
      <a:accent4>
        <a:srgbClr val="24778D"/>
      </a:accent4>
      <a:accent5>
        <a:srgbClr val="25A62D"/>
      </a:accent5>
      <a:accent6>
        <a:srgbClr val="C9DD03"/>
      </a:accent6>
      <a:hlink>
        <a:srgbClr val="00A3E0"/>
      </a:hlink>
      <a:folHlink>
        <a:srgbClr val="00A3E0"/>
      </a:folHlink>
    </a:clrScheme>
    <a:fontScheme name="Deutsche Bank 2024 09">
      <a:majorFont>
        <a:latin typeface="DeutscheBank"/>
        <a:ea typeface="MS PGothic"/>
        <a:cs typeface=""/>
      </a:majorFont>
      <a:minorFont>
        <a:latin typeface="DeutscheBan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txDef>
      <a:spPr>
        <a:noFill/>
      </a:spPr>
      <a:bodyPr wrap="none" lIns="0" tIns="0" rIns="0" bIns="0" rtlCol="0">
        <a:spAutoFit/>
      </a:bodyPr>
      <a:lstStyle>
        <a:defPPr algn="l">
          <a:defRPr sz="1400" dirty="0" smtClean="0"/>
        </a:defPPr>
      </a:lstStyle>
    </a:txDef>
  </a:objectDefaults>
  <a:extraClrSchemeLst/>
  <a:custClrLst>
    <a:custClr name="Deep Blue">
      <a:srgbClr val="1E2A78"/>
    </a:custClr>
    <a:custClr name="Dark Blue">
      <a:srgbClr val="16184E"/>
    </a:custClr>
    <a:custClr name="Mid Blue">
      <a:srgbClr val="0069B1"/>
    </a:custClr>
    <a:custClr name="Bright Blue">
      <a:srgbClr val="34A6DC"/>
    </a:custClr>
    <a:custClr name="Light Blue">
      <a:srgbClr val="CDEBF6"/>
    </a:custClr>
    <a:custClr name="Ice Blue">
      <a:srgbClr val="ECF4FC"/>
    </a:custClr>
    <a:custClr name="Grey">
      <a:srgbClr val="EDF1F7"/>
    </a:custClr>
    <a:custClr name="Light Violet">
      <a:srgbClr val="C18EBD"/>
    </a:custClr>
    <a:custClr name="Rubine Red">
      <a:srgbClr val="D4065D"/>
    </a:custClr>
    <a:custClr name="White">
      <a:srgbClr val="FFFFFF"/>
    </a:custClr>
    <a:custClr name="Turquoise">
      <a:srgbClr val="3BB8B8"/>
    </a:custClr>
    <a:custClr name="Petrol">
      <a:srgbClr val="24778D"/>
    </a:custClr>
    <a:custClr name="Summer Green">
      <a:srgbClr val="25A62D"/>
    </a:custClr>
    <a:custClr name="Spring Green">
      <a:srgbClr val="C9DD03"/>
    </a:custClr>
    <a:custClr name="Autumn Green">
      <a:srgbClr val="A1AC05"/>
    </a:custClr>
    <a:custClr name="Lucent Yellow">
      <a:srgbClr val="FFE600"/>
    </a:custClr>
    <a:custClr name="Sundown Orange">
      <a:srgbClr val="F28011"/>
    </a:custClr>
    <a:custClr name="Night Violet">
      <a:srgbClr val="431661"/>
    </a:custClr>
    <a:custClr name="Bright Red">
      <a:srgbClr val="E7001D"/>
    </a:custClr>
    <a:custClr name="White">
      <a:srgbClr val="FFFFFF"/>
    </a:custClr>
  </a:custClrLst>
  <a:extLst>
    <a:ext uri="{05A4C25C-085E-4340-85A3-A5531E510DB2}">
      <thm15:themeFamily xmlns:thm15="http://schemas.microsoft.com/office/thememl/2012/main" name="db-ppt-template-16x9-en-2025-09-18.potx" id="{5E036193-F0BC-4954-8A5A-AA773D5D240C}" vid="{BE1F8DA5-37CA-4A7E-9674-98E4F6BC1134}"/>
    </a:ext>
  </a:extLst>
</a:theme>
</file>

<file path=ppt/theme/theme2.xml><?xml version="1.0" encoding="utf-8"?>
<a:theme xmlns:a="http://schemas.openxmlformats.org/drawingml/2006/main" name="Deutsche Bank content master 2025 05">
  <a:themeElements>
    <a:clrScheme name="DB 2024 09">
      <a:dk1>
        <a:srgbClr val="000000"/>
      </a:dk1>
      <a:lt1>
        <a:srgbClr val="FFFFFF"/>
      </a:lt1>
      <a:dk2>
        <a:srgbClr val="16184E"/>
      </a:dk2>
      <a:lt2>
        <a:srgbClr val="CCEDF9"/>
      </a:lt2>
      <a:accent1>
        <a:srgbClr val="1E2A78"/>
      </a:accent1>
      <a:accent2>
        <a:srgbClr val="0069B1"/>
      </a:accent2>
      <a:accent3>
        <a:srgbClr val="3BB8B8"/>
      </a:accent3>
      <a:accent4>
        <a:srgbClr val="24778D"/>
      </a:accent4>
      <a:accent5>
        <a:srgbClr val="25A62D"/>
      </a:accent5>
      <a:accent6>
        <a:srgbClr val="C9DD03"/>
      </a:accent6>
      <a:hlink>
        <a:srgbClr val="00A3E0"/>
      </a:hlink>
      <a:folHlink>
        <a:srgbClr val="00A3E0"/>
      </a:folHlink>
    </a:clrScheme>
    <a:fontScheme name="Deutsche Bank 2024 09">
      <a:majorFont>
        <a:latin typeface="DeutscheBank"/>
        <a:ea typeface="MS PGothic"/>
        <a:cs typeface=""/>
      </a:majorFont>
      <a:minorFont>
        <a:latin typeface="DeutscheBan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txDef>
      <a:spPr>
        <a:noFill/>
      </a:spPr>
      <a:bodyPr wrap="none" lIns="0" tIns="0" rIns="0" bIns="0" rtlCol="0">
        <a:spAutoFit/>
      </a:bodyPr>
      <a:lstStyle>
        <a:defPPr algn="l">
          <a:defRPr sz="1400" dirty="0" smtClean="0"/>
        </a:defPPr>
      </a:lstStyle>
    </a:txDef>
  </a:objectDefaults>
  <a:extraClrSchemeLst/>
  <a:custClrLst>
    <a:custClr name="Deep Blue">
      <a:srgbClr val="1E2A78"/>
    </a:custClr>
    <a:custClr name="Dark Blue">
      <a:srgbClr val="16184E"/>
    </a:custClr>
    <a:custClr name="Mid Blue">
      <a:srgbClr val="0069B1"/>
    </a:custClr>
    <a:custClr name="Bright Blue">
      <a:srgbClr val="34A6DC"/>
    </a:custClr>
    <a:custClr name="Light Blue">
      <a:srgbClr val="CDEBF6"/>
    </a:custClr>
    <a:custClr name="Ice Blue">
      <a:srgbClr val="ECF4FC"/>
    </a:custClr>
    <a:custClr name="Grey">
      <a:srgbClr val="EDF1F7"/>
    </a:custClr>
    <a:custClr name="Light Violet">
      <a:srgbClr val="C18EBD"/>
    </a:custClr>
    <a:custClr name="Rubine Red">
      <a:srgbClr val="D4065D"/>
    </a:custClr>
    <a:custClr name="White">
      <a:srgbClr val="FFFFFF"/>
    </a:custClr>
    <a:custClr name="Turquoise">
      <a:srgbClr val="3BB8B8"/>
    </a:custClr>
    <a:custClr name="Petrol">
      <a:srgbClr val="24778D"/>
    </a:custClr>
    <a:custClr name="Summer Green">
      <a:srgbClr val="25A62D"/>
    </a:custClr>
    <a:custClr name="Spring Green">
      <a:srgbClr val="C9DD03"/>
    </a:custClr>
    <a:custClr name="Autumn Green">
      <a:srgbClr val="A1AC05"/>
    </a:custClr>
    <a:custClr name="Lucent Yellow">
      <a:srgbClr val="FFE600"/>
    </a:custClr>
    <a:custClr name="Sundown Orange">
      <a:srgbClr val="F28011"/>
    </a:custClr>
    <a:custClr name="Night Violet">
      <a:srgbClr val="431661"/>
    </a:custClr>
    <a:custClr name="Bright Red">
      <a:srgbClr val="E7001D"/>
    </a:custClr>
    <a:custClr name="White">
      <a:srgbClr val="FFFFFF"/>
    </a:custClr>
  </a:custClrLst>
  <a:extLst>
    <a:ext uri="{05A4C25C-085E-4340-85A3-A5531E510DB2}">
      <thm15:themeFamily xmlns:thm15="http://schemas.microsoft.com/office/thememl/2012/main" name="db-ppt-template-16x9-en-2025-09-18.potx" id="{5E036193-F0BC-4954-8A5A-AA773D5D240C}" vid="{47C33DC1-3D10-4A87-8169-C7A4BA5BBFAA}"/>
    </a:ext>
  </a:extLst>
</a:theme>
</file>

<file path=ppt/theme/theme3.xml><?xml version="1.0" encoding="utf-8"?>
<a:theme xmlns:a="http://schemas.openxmlformats.org/drawingml/2006/main" name="Deutsche Bank content master dark background 2025 05">
  <a:themeElements>
    <a:clrScheme name="DB 2024 09">
      <a:dk1>
        <a:srgbClr val="000000"/>
      </a:dk1>
      <a:lt1>
        <a:srgbClr val="FFFFFF"/>
      </a:lt1>
      <a:dk2>
        <a:srgbClr val="16184E"/>
      </a:dk2>
      <a:lt2>
        <a:srgbClr val="CCEDF9"/>
      </a:lt2>
      <a:accent1>
        <a:srgbClr val="1E2A78"/>
      </a:accent1>
      <a:accent2>
        <a:srgbClr val="0069B1"/>
      </a:accent2>
      <a:accent3>
        <a:srgbClr val="3BB8B8"/>
      </a:accent3>
      <a:accent4>
        <a:srgbClr val="24778D"/>
      </a:accent4>
      <a:accent5>
        <a:srgbClr val="25A62D"/>
      </a:accent5>
      <a:accent6>
        <a:srgbClr val="C9DD03"/>
      </a:accent6>
      <a:hlink>
        <a:srgbClr val="00A3E0"/>
      </a:hlink>
      <a:folHlink>
        <a:srgbClr val="00A3E0"/>
      </a:folHlink>
    </a:clrScheme>
    <a:fontScheme name="Deutsche Bank 2024 09">
      <a:majorFont>
        <a:latin typeface="DeutscheBank"/>
        <a:ea typeface="MS PGothic"/>
        <a:cs typeface=""/>
      </a:majorFont>
      <a:minorFont>
        <a:latin typeface="DeutscheBan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txDef>
      <a:spPr>
        <a:noFill/>
      </a:spPr>
      <a:bodyPr wrap="none" lIns="0" tIns="0" rIns="0" bIns="0" rtlCol="0">
        <a:spAutoFit/>
      </a:bodyPr>
      <a:lstStyle>
        <a:defPPr algn="l">
          <a:defRPr sz="1400" dirty="0" smtClean="0"/>
        </a:defPPr>
      </a:lstStyle>
    </a:txDef>
  </a:objectDefaults>
  <a:extraClrSchemeLst/>
  <a:custClrLst>
    <a:custClr name="Deep Blue">
      <a:srgbClr val="1E2A78"/>
    </a:custClr>
    <a:custClr name="Dark Blue">
      <a:srgbClr val="16184E"/>
    </a:custClr>
    <a:custClr name="Mid Blue">
      <a:srgbClr val="0069B1"/>
    </a:custClr>
    <a:custClr name="Bright Blue">
      <a:srgbClr val="34A6DC"/>
    </a:custClr>
    <a:custClr name="Light Blue">
      <a:srgbClr val="CDEBF6"/>
    </a:custClr>
    <a:custClr name="Ice Blue">
      <a:srgbClr val="ECF4FC"/>
    </a:custClr>
    <a:custClr name="Grey">
      <a:srgbClr val="EDF1F7"/>
    </a:custClr>
    <a:custClr name="Light Violet">
      <a:srgbClr val="C18EBD"/>
    </a:custClr>
    <a:custClr name="Rubine Red">
      <a:srgbClr val="D4065D"/>
    </a:custClr>
    <a:custClr name="White">
      <a:srgbClr val="FFFFFF"/>
    </a:custClr>
    <a:custClr name="Turquoise">
      <a:srgbClr val="3BB8B8"/>
    </a:custClr>
    <a:custClr name="Petrol">
      <a:srgbClr val="24778D"/>
    </a:custClr>
    <a:custClr name="Summer Green">
      <a:srgbClr val="25A62D"/>
    </a:custClr>
    <a:custClr name="Spring Green">
      <a:srgbClr val="C9DD03"/>
    </a:custClr>
    <a:custClr name="Autumn Green">
      <a:srgbClr val="A1AC05"/>
    </a:custClr>
    <a:custClr name="Lucent Yellow">
      <a:srgbClr val="FFE600"/>
    </a:custClr>
    <a:custClr name="Sundown Orange">
      <a:srgbClr val="F28011"/>
    </a:custClr>
    <a:custClr name="Night Violet">
      <a:srgbClr val="431661"/>
    </a:custClr>
    <a:custClr name="Bright Red">
      <a:srgbClr val="E7001D"/>
    </a:custClr>
    <a:custClr name="White">
      <a:srgbClr val="FFFFFF"/>
    </a:custClr>
  </a:custClrLst>
  <a:extLst>
    <a:ext uri="{05A4C25C-085E-4340-85A3-A5531E510DB2}">
      <thm15:themeFamily xmlns:thm15="http://schemas.microsoft.com/office/thememl/2012/main" name="db-ppt-template-16x9-en-2025-09-18.potx" id="{5E036193-F0BC-4954-8A5A-AA773D5D240C}" vid="{79014427-51FF-44B8-A53A-921F8EE80004}"/>
    </a:ext>
  </a:extLst>
</a:theme>
</file>

<file path=ppt/theme/theme4.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Deutsche Bank 2024 09">
      <a:majorFont>
        <a:latin typeface="DeutscheBank"/>
        <a:ea typeface="MS PGothic"/>
        <a:cs typeface=""/>
      </a:majorFont>
      <a:minorFont>
        <a:latin typeface="DeutscheBan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Deutsche Bank 2024 09">
      <a:majorFont>
        <a:latin typeface="DeutscheBank"/>
        <a:ea typeface="MS PGothic"/>
        <a:cs typeface=""/>
      </a:majorFont>
      <a:minorFont>
        <a:latin typeface="DeutscheBan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c:configuration xmlns:c="https://ns.axes4.com/axesSlide/configuration">
  <c:group id="Styles"/>
  <c:group id="Content"/>
  <c:group id="METADATA">
    <c:group id="Ids">
      <c:property id="DocumentID" type="string">e897d842-4ee5-4d1b-ab6c-f1e6dc9749ea</c:property>
    </c:group>
  </c:group>
</c:configuration>
</file>

<file path=customXml/itemProps1.xml><?xml version="1.0" encoding="utf-8"?>
<ds:datastoreItem xmlns:ds="http://schemas.openxmlformats.org/officeDocument/2006/customXml" ds:itemID="{F1BD63FC-ED94-4AC6-9972-8EAE6DF34A80}">
  <ds:schemaRefs>
    <ds:schemaRef ds:uri="https://ns.axes4.com/axesSlide/configuration"/>
  </ds:schemaRefs>
</ds:datastoreItem>
</file>

<file path=docProps/app.xml><?xml version="1.0" encoding="utf-8"?>
<Properties xmlns="http://schemas.openxmlformats.org/officeDocument/2006/extended-properties" xmlns:vt="http://schemas.openxmlformats.org/officeDocument/2006/docPropsVTypes">
  <Template/>
  <TotalTime>0</TotalTime>
  <Words>10352</Words>
  <Application>Microsoft Office PowerPoint</Application>
  <PresentationFormat>Breitbild</PresentationFormat>
  <Paragraphs>1306</Paragraphs>
  <Slides>82</Slides>
  <Notes>54</Notes>
  <HiddenSlides>80</HiddenSlides>
  <MMClips>0</MMClips>
  <ScaleCrop>false</ScaleCrop>
  <HeadingPairs>
    <vt:vector size="6" baseType="variant">
      <vt:variant>
        <vt:lpstr>Verwendete Schriftarten</vt:lpstr>
      </vt:variant>
      <vt:variant>
        <vt:i4>5</vt:i4>
      </vt:variant>
      <vt:variant>
        <vt:lpstr>Design</vt:lpstr>
      </vt:variant>
      <vt:variant>
        <vt:i4>3</vt:i4>
      </vt:variant>
      <vt:variant>
        <vt:lpstr>Folientitel</vt:lpstr>
      </vt:variant>
      <vt:variant>
        <vt:i4>82</vt:i4>
      </vt:variant>
    </vt:vector>
  </HeadingPairs>
  <TitlesOfParts>
    <vt:vector size="90" baseType="lpstr">
      <vt:lpstr>DeutscheBank Light</vt:lpstr>
      <vt:lpstr>DeutscheBank</vt:lpstr>
      <vt:lpstr>Symbol</vt:lpstr>
      <vt:lpstr>DeutscheBank Medium</vt:lpstr>
      <vt:lpstr>Arial</vt:lpstr>
      <vt:lpstr>Deutsche Bank title master 2025 05</vt:lpstr>
      <vt:lpstr>Deutsche Bank content master 2025 05</vt:lpstr>
      <vt:lpstr>Deutsche Bank content master dark background 2025 05</vt:lpstr>
      <vt:lpstr>Heading with a maximum of two lines, bold, 40 pt</vt:lpstr>
      <vt:lpstr>Slide title, bold, 19 to 24 pt  with one content element</vt:lpstr>
      <vt:lpstr>Dedication shout-out</vt:lpstr>
      <vt:lpstr>Dedication shout-out What’s one small act of dedication that moved things forward this week? </vt:lpstr>
      <vt:lpstr>File size reduction</vt:lpstr>
      <vt:lpstr>Create an accessible presentation in PowerPoint</vt:lpstr>
      <vt:lpstr>Create an accessible presentation in PowerPoint </vt:lpstr>
      <vt:lpstr>Export accessibility-optimized PDF</vt:lpstr>
      <vt:lpstr>Heading with a maximum of two lines, bold, 40 pt </vt:lpstr>
      <vt:lpstr>Heading with a maximum of two lines, bold, 40 pt  </vt:lpstr>
      <vt:lpstr>Heading with a maximum of two lines, bold, 40 pt    </vt:lpstr>
      <vt:lpstr>Heading, bold, 40 pt</vt:lpstr>
      <vt:lpstr>Heading with a maximum of two lines, bold, 40 pt   </vt:lpstr>
      <vt:lpstr>Heading, bold, 40 pt </vt:lpstr>
      <vt:lpstr>Heading, bold, 40 pt  </vt:lpstr>
      <vt:lpstr>Heading with a maximum of two lines, bold, 40 pt           </vt:lpstr>
      <vt:lpstr>Heading with a maximum of two lines, bold, 40 pt     </vt:lpstr>
      <vt:lpstr>Heading with a maximum of two lines, bold, 40 pt      </vt:lpstr>
      <vt:lpstr>Heading with a maximum of two lines, bold, 40 pt       </vt:lpstr>
      <vt:lpstr>Heading, bold, 40 pt   </vt:lpstr>
      <vt:lpstr>Heading with a maximum of two lines, bold, 40 pt        </vt:lpstr>
      <vt:lpstr>Heading with a maximum of two lines, bold, 40 pt         </vt:lpstr>
      <vt:lpstr>Heading with a maximum of two lines, bold, 40 pt          </vt:lpstr>
      <vt:lpstr>Heading with a maximum of two lines, bold, 40 pt            </vt:lpstr>
      <vt:lpstr>Heading with a maximum of two lines, bold, 40 pt                       </vt:lpstr>
      <vt:lpstr>Heading, bold, 40 pt    </vt:lpstr>
      <vt:lpstr>Heading with a maximum of two lines, bold, 40 pt             </vt:lpstr>
      <vt:lpstr>Table of contents title, bold, 19 to 24 pt </vt:lpstr>
      <vt:lpstr>Table of contents title, bold, 19 to 24 pt with smaller sub-chapters and manually added separating lines</vt:lpstr>
      <vt:lpstr>Slide title, bold, 19 to 24 pt with one content element</vt:lpstr>
      <vt:lpstr>Slide title, bold, 19 to 24 pt  with two content columns</vt:lpstr>
      <vt:lpstr>Slide title, bold, 19 to 24 pt with three content columns</vt:lpstr>
      <vt:lpstr>Slide title, bold, 19 to 24 pt with four content columns</vt:lpstr>
      <vt:lpstr>Slide title, bold, 19 to 24 pt with two content columns and blue backgrounds</vt:lpstr>
      <vt:lpstr>Slide title, bold, 19 to 24 pt  with two content columns and blue backgrounds</vt:lpstr>
      <vt:lpstr>Disclaimer title, bold, 19 to 24 pt</vt:lpstr>
      <vt:lpstr>01. Topline, regular, 40 pt Chapter title, bold, 40 pt</vt:lpstr>
      <vt:lpstr>01. Topline, regular, 40 pt Chapter title, bold, 40 pt </vt:lpstr>
      <vt:lpstr>01. Topline, regular, 40 pt Chapter title, bold, 40 pt  </vt:lpstr>
      <vt:lpstr>01. Topline, regular, 40 pt Chapter title, bold, 40 pt   </vt:lpstr>
      <vt:lpstr>01. Topline, regular, 40 pt Chapter title, bold, 40 pt    </vt:lpstr>
      <vt:lpstr>PowerPoint-Präsentation</vt:lpstr>
      <vt:lpstr>PowerPoint-Präsentation</vt:lpstr>
      <vt:lpstr>Best Practice Sample with one content element</vt:lpstr>
      <vt:lpstr>Best Practice Sample with two content columns</vt:lpstr>
      <vt:lpstr>Best Practice Sample with three content columns</vt:lpstr>
      <vt:lpstr>Best Practice Sample  with four content columns</vt:lpstr>
      <vt:lpstr>Best Practice Sample  with two content columns and blue backgrounds</vt:lpstr>
      <vt:lpstr>Best Practice Sample   with two content columns and blue backgrounds</vt:lpstr>
      <vt:lpstr>Best Practice Sample Disclaimer</vt:lpstr>
      <vt:lpstr>Best Practice Sample Agenda</vt:lpstr>
      <vt:lpstr>Best Practice Sample Timetable </vt:lpstr>
      <vt:lpstr>Best Practice Sample Progress Timeline with defined topics</vt:lpstr>
      <vt:lpstr>Best Practice Sample Text combined with icons and graphics</vt:lpstr>
      <vt:lpstr>Best Practice Sample Text combined with charts</vt:lpstr>
      <vt:lpstr>Best Practice Sample  Text combined with charts</vt:lpstr>
      <vt:lpstr>Variations of charts</vt:lpstr>
      <vt:lpstr>Best Practice Sample Table layout A</vt:lpstr>
      <vt:lpstr>Best Practice Sample Table layout B</vt:lpstr>
      <vt:lpstr>Best Practice Sample Table layout C</vt:lpstr>
      <vt:lpstr>Best Practice Sample Flow charts</vt:lpstr>
      <vt:lpstr>Best Practice Sample Flow chart layout A</vt:lpstr>
      <vt:lpstr>Best Practice Sample Flow chart layout B</vt:lpstr>
      <vt:lpstr>Best Practice Sample Flow chart layout C</vt:lpstr>
      <vt:lpstr>Working with the Global Map chart Overview</vt:lpstr>
      <vt:lpstr>Working with the Global Map chart Step 1 – Choosing a selection of countries to be displayed &amp; adding values</vt:lpstr>
      <vt:lpstr>Working with the Global Map chart Step 2 – Configure colours and labels</vt:lpstr>
      <vt:lpstr>Best Practice Sample World map as chart object </vt:lpstr>
      <vt:lpstr>Best Practice Sample Countries in Europe as chart object </vt:lpstr>
      <vt:lpstr>Best Practice Sample Countries in Asia as chart object </vt:lpstr>
      <vt:lpstr>Best Practice Sample North America map as chart object </vt:lpstr>
      <vt:lpstr>Identifier</vt:lpstr>
      <vt:lpstr>Working with slide layouts</vt:lpstr>
      <vt:lpstr>Transfering old slides to the new template (Windows &amp; Mac)</vt:lpstr>
      <vt:lpstr>Typography and text formats</vt:lpstr>
      <vt:lpstr>Deutsche Bank Colour scheme</vt:lpstr>
      <vt:lpstr>Icons – Deep Blue</vt:lpstr>
      <vt:lpstr>Icons – Deep Blue </vt:lpstr>
      <vt:lpstr>Icons – Mid Blue</vt:lpstr>
      <vt:lpstr>Icons – Mid Blue </vt:lpstr>
      <vt:lpstr>Icons – White</vt:lpstr>
      <vt:lpstr>Icons – White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wp</dc:creator>
  <cp:lastModifiedBy>Stephan Kahl</cp:lastModifiedBy>
  <cp:revision>10</cp:revision>
  <dcterms:created xsi:type="dcterms:W3CDTF">2025-08-27T15:30:28Z</dcterms:created>
  <dcterms:modified xsi:type="dcterms:W3CDTF">2025-12-09T10:38:13Z</dcterms:modified>
</cp:coreProperties>
</file>